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4.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5.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6.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7.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8.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9.xml" ContentType="application/vnd.openxmlformats-officedocument.theme+xml"/>
  <Override PartName="/ppt/tags/tag1.xml" ContentType="application/vnd.openxmlformats-officedocument.presentationml.tags+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0.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1.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12.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3.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4.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5.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tags/tag2.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ags/tag3.xml" ContentType="application/vnd.openxmlformats-officedocument.presentationml.tags+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tags/tag4.xml" ContentType="application/vnd.openxmlformats-officedocument.presentationml.tags+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ags/tag5.xml" ContentType="application/vnd.openxmlformats-officedocument.presentationml.tags+xml"/>
  <Override PartName="/ppt/notesSlides/notesSlide97.xml" ContentType="application/vnd.openxmlformats-officedocument.presentationml.notesSlide+xml"/>
  <Override PartName="/ppt/tags/tag6.xml" ContentType="application/vnd.openxmlformats-officedocument.presentationml.tags+xml"/>
  <Override PartName="/ppt/notesSlides/notesSlide98.xml" ContentType="application/vnd.openxmlformats-officedocument.presentationml.notesSlide+xml"/>
  <Override PartName="/ppt/tags/tag7.xml" ContentType="application/vnd.openxmlformats-officedocument.presentationml.tags+xml"/>
  <Override PartName="/ppt/notesSlides/notesSlide99.xml" ContentType="application/vnd.openxmlformats-officedocument.presentationml.notesSlide+xml"/>
  <Override PartName="/ppt/tags/tag8.xml" ContentType="application/vnd.openxmlformats-officedocument.presentationml.tags+xml"/>
  <Override PartName="/ppt/notesSlides/notesSlide100.xml" ContentType="application/vnd.openxmlformats-officedocument.presentationml.notesSlide+xml"/>
  <Override PartName="/ppt/tags/tag9.xml" ContentType="application/vnd.openxmlformats-officedocument.presentationml.tags+xml"/>
  <Override PartName="/ppt/notesSlides/notesSlide101.xml" ContentType="application/vnd.openxmlformats-officedocument.presentationml.notesSlide+xml"/>
  <Override PartName="/ppt/tags/tag10.xml" ContentType="application/vnd.openxmlformats-officedocument.presentationml.tags+xml"/>
  <Override PartName="/ppt/notesSlides/notesSlide102.xml" ContentType="application/vnd.openxmlformats-officedocument.presentationml.notesSlide+xml"/>
  <Override PartName="/ppt/tags/tag11.xml" ContentType="application/vnd.openxmlformats-officedocument.presentationml.tags+xml"/>
  <Override PartName="/ppt/notesSlides/notesSlide103.xml" ContentType="application/vnd.openxmlformats-officedocument.presentationml.notesSlide+xml"/>
  <Override PartName="/ppt/tags/tag12.xml" ContentType="application/vnd.openxmlformats-officedocument.presentationml.tags+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ags/tag13.xml" ContentType="application/vnd.openxmlformats-officedocument.presentationml.tags+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notesSlides/notesSlide110.xml" ContentType="application/vnd.openxmlformats-officedocument.presentationml.notesSlide+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ags/tag84.xml" ContentType="application/vnd.openxmlformats-officedocument.presentationml.tags+xml"/>
  <Override PartName="/ppt/notesSlides/notesSlide130.xml" ContentType="application/vnd.openxmlformats-officedocument.presentationml.notesSlide+xml"/>
  <Override PartName="/ppt/tags/tag85.xml" ContentType="application/vnd.openxmlformats-officedocument.presentationml.tags+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743" r:id="rId5"/>
    <p:sldMasterId id="2147483758" r:id="rId6"/>
    <p:sldMasterId id="2147483771" r:id="rId7"/>
    <p:sldMasterId id="2147483789" r:id="rId8"/>
    <p:sldMasterId id="2147483817" r:id="rId9"/>
    <p:sldMasterId id="2147483829" r:id="rId10"/>
    <p:sldMasterId id="2147483841" r:id="rId11"/>
    <p:sldMasterId id="2147483868" r:id="rId12"/>
    <p:sldMasterId id="2147483886" r:id="rId13"/>
    <p:sldMasterId id="2147483902" r:id="rId14"/>
    <p:sldMasterId id="2147483912" r:id="rId15"/>
    <p:sldMasterId id="2147483925" r:id="rId16"/>
    <p:sldMasterId id="2147483944" r:id="rId17"/>
    <p:sldMasterId id="2147483947" r:id="rId18"/>
    <p:sldMasterId id="2147483956" r:id="rId19"/>
  </p:sldMasterIdLst>
  <p:notesMasterIdLst>
    <p:notesMasterId r:id="rId211"/>
  </p:notesMasterIdLst>
  <p:sldIdLst>
    <p:sldId id="2147483444" r:id="rId20"/>
    <p:sldId id="2147481029" r:id="rId21"/>
    <p:sldId id="2147483454" r:id="rId22"/>
    <p:sldId id="303" r:id="rId23"/>
    <p:sldId id="292" r:id="rId24"/>
    <p:sldId id="2141414577" r:id="rId25"/>
    <p:sldId id="2141414578" r:id="rId26"/>
    <p:sldId id="2141414561" r:id="rId27"/>
    <p:sldId id="2141414452" r:id="rId28"/>
    <p:sldId id="2141414453" r:id="rId29"/>
    <p:sldId id="1003" r:id="rId30"/>
    <p:sldId id="2141414436" r:id="rId31"/>
    <p:sldId id="3490" r:id="rId32"/>
    <p:sldId id="2141414508" r:id="rId33"/>
    <p:sldId id="1002" r:id="rId34"/>
    <p:sldId id="2141414440" r:id="rId35"/>
    <p:sldId id="2141414441" r:id="rId36"/>
    <p:sldId id="2141414555" r:id="rId37"/>
    <p:sldId id="2141414557" r:id="rId38"/>
    <p:sldId id="3514" r:id="rId39"/>
    <p:sldId id="2141414560" r:id="rId40"/>
    <p:sldId id="2141414558" r:id="rId41"/>
    <p:sldId id="2141414559" r:id="rId42"/>
    <p:sldId id="261" r:id="rId43"/>
    <p:sldId id="262" r:id="rId44"/>
    <p:sldId id="2147471833" r:id="rId45"/>
    <p:sldId id="2147471834" r:id="rId46"/>
    <p:sldId id="2141414563" r:id="rId47"/>
    <p:sldId id="2141414575" r:id="rId48"/>
    <p:sldId id="256" r:id="rId49"/>
    <p:sldId id="2141414574" r:id="rId50"/>
    <p:sldId id="2141414566" r:id="rId51"/>
    <p:sldId id="2147481048" r:id="rId52"/>
    <p:sldId id="2147483453" r:id="rId53"/>
    <p:sldId id="565" r:id="rId54"/>
    <p:sldId id="2147483614" r:id="rId55"/>
    <p:sldId id="2147483606" r:id="rId56"/>
    <p:sldId id="273" r:id="rId57"/>
    <p:sldId id="2147483104" r:id="rId58"/>
    <p:sldId id="2147483035" r:id="rId59"/>
    <p:sldId id="2147483106" r:id="rId60"/>
    <p:sldId id="2147483038" r:id="rId61"/>
    <p:sldId id="2147483093" r:id="rId62"/>
    <p:sldId id="2147482316" r:id="rId63"/>
    <p:sldId id="322" r:id="rId64"/>
    <p:sldId id="308" r:id="rId65"/>
    <p:sldId id="310" r:id="rId66"/>
    <p:sldId id="312" r:id="rId67"/>
    <p:sldId id="315" r:id="rId68"/>
    <p:sldId id="2147483613" r:id="rId69"/>
    <p:sldId id="2147483612" r:id="rId70"/>
    <p:sldId id="269" r:id="rId71"/>
    <p:sldId id="397" r:id="rId72"/>
    <p:sldId id="2147474400" r:id="rId73"/>
    <p:sldId id="2147483603" r:id="rId74"/>
    <p:sldId id="2147483611" r:id="rId75"/>
    <p:sldId id="2147483616" r:id="rId76"/>
    <p:sldId id="2147483609" r:id="rId77"/>
    <p:sldId id="2147483610" r:id="rId78"/>
    <p:sldId id="373" r:id="rId79"/>
    <p:sldId id="2147471839" r:id="rId80"/>
    <p:sldId id="2147483368" r:id="rId81"/>
    <p:sldId id="2147483371" r:id="rId82"/>
    <p:sldId id="2147483608" r:id="rId83"/>
    <p:sldId id="2147483370" r:id="rId84"/>
    <p:sldId id="294" r:id="rId85"/>
    <p:sldId id="2147483445" r:id="rId86"/>
    <p:sldId id="2147481030" r:id="rId87"/>
    <p:sldId id="2147483455" r:id="rId88"/>
    <p:sldId id="293" r:id="rId89"/>
    <p:sldId id="2147483617" r:id="rId90"/>
    <p:sldId id="2147483569" r:id="rId91"/>
    <p:sldId id="2147469711" r:id="rId92"/>
    <p:sldId id="2147483536" r:id="rId93"/>
    <p:sldId id="2147483095" r:id="rId94"/>
    <p:sldId id="2147483096" r:id="rId95"/>
    <p:sldId id="2147483097" r:id="rId96"/>
    <p:sldId id="2147483557" r:id="rId97"/>
    <p:sldId id="2147483558" r:id="rId98"/>
    <p:sldId id="2147483559" r:id="rId99"/>
    <p:sldId id="348" r:id="rId100"/>
    <p:sldId id="2147480772" r:id="rId101"/>
    <p:sldId id="2147483141" r:id="rId102"/>
    <p:sldId id="2147483124" r:id="rId103"/>
    <p:sldId id="2147483587" r:id="rId104"/>
    <p:sldId id="2147481953" r:id="rId105"/>
    <p:sldId id="277" r:id="rId106"/>
    <p:sldId id="2145825808" r:id="rId107"/>
    <p:sldId id="2145825827" r:id="rId108"/>
    <p:sldId id="271" r:id="rId109"/>
    <p:sldId id="274" r:id="rId110"/>
    <p:sldId id="275" r:id="rId111"/>
    <p:sldId id="2147472570" r:id="rId112"/>
    <p:sldId id="2147483537" r:id="rId113"/>
    <p:sldId id="290" r:id="rId114"/>
    <p:sldId id="2147483091" r:id="rId115"/>
    <p:sldId id="2147483573" r:id="rId116"/>
    <p:sldId id="2147483575" r:id="rId117"/>
    <p:sldId id="2147483576" r:id="rId118"/>
    <p:sldId id="2147483577" r:id="rId119"/>
    <p:sldId id="2147483555" r:id="rId120"/>
    <p:sldId id="401" r:id="rId121"/>
    <p:sldId id="295" r:id="rId122"/>
    <p:sldId id="2147483456" r:id="rId123"/>
    <p:sldId id="5272" r:id="rId124"/>
    <p:sldId id="266" r:id="rId125"/>
    <p:sldId id="263" r:id="rId126"/>
    <p:sldId id="5255" r:id="rId127"/>
    <p:sldId id="2145825809" r:id="rId128"/>
    <p:sldId id="2147483642" r:id="rId129"/>
    <p:sldId id="2147483638" r:id="rId130"/>
    <p:sldId id="2147483641" r:id="rId131"/>
    <p:sldId id="2147483643" r:id="rId132"/>
    <p:sldId id="2147482672" r:id="rId133"/>
    <p:sldId id="2147483644" r:id="rId134"/>
    <p:sldId id="2147483645" r:id="rId135"/>
    <p:sldId id="2147483646" r:id="rId136"/>
    <p:sldId id="2147483647" r:id="rId137"/>
    <p:sldId id="259" r:id="rId138"/>
    <p:sldId id="257" r:id="rId139"/>
    <p:sldId id="264" r:id="rId140"/>
    <p:sldId id="258" r:id="rId141"/>
    <p:sldId id="260" r:id="rId142"/>
    <p:sldId id="265" r:id="rId143"/>
    <p:sldId id="267" r:id="rId144"/>
    <p:sldId id="268" r:id="rId145"/>
    <p:sldId id="270" r:id="rId146"/>
    <p:sldId id="297" r:id="rId147"/>
    <p:sldId id="2147483446" r:id="rId148"/>
    <p:sldId id="2147481031" r:id="rId149"/>
    <p:sldId id="2147483457" r:id="rId150"/>
    <p:sldId id="296" r:id="rId151"/>
    <p:sldId id="272" r:id="rId152"/>
    <p:sldId id="2147471863" r:id="rId153"/>
    <p:sldId id="279" r:id="rId154"/>
    <p:sldId id="2147471849" r:id="rId155"/>
    <p:sldId id="2147471842" r:id="rId156"/>
    <p:sldId id="2147471848" r:id="rId157"/>
    <p:sldId id="2147471852" r:id="rId158"/>
    <p:sldId id="2147471853" r:id="rId159"/>
    <p:sldId id="2147471854" r:id="rId160"/>
    <p:sldId id="2147471847" r:id="rId161"/>
    <p:sldId id="2147471850" r:id="rId162"/>
    <p:sldId id="2147471851" r:id="rId163"/>
    <p:sldId id="2147471855" r:id="rId164"/>
    <p:sldId id="2147471857" r:id="rId165"/>
    <p:sldId id="2147471844" r:id="rId166"/>
    <p:sldId id="2147471858" r:id="rId167"/>
    <p:sldId id="286" r:id="rId168"/>
    <p:sldId id="276" r:id="rId169"/>
    <p:sldId id="2147471841" r:id="rId170"/>
    <p:sldId id="2147471840" r:id="rId171"/>
    <p:sldId id="2147471865" r:id="rId172"/>
    <p:sldId id="2147471866" r:id="rId173"/>
    <p:sldId id="2147471867" r:id="rId174"/>
    <p:sldId id="2147471843" r:id="rId175"/>
    <p:sldId id="285" r:id="rId176"/>
    <p:sldId id="291" r:id="rId177"/>
    <p:sldId id="299" r:id="rId178"/>
    <p:sldId id="2147471862" r:id="rId179"/>
    <p:sldId id="2147471861" r:id="rId180"/>
    <p:sldId id="298" r:id="rId181"/>
    <p:sldId id="2147483458" r:id="rId182"/>
    <p:sldId id="278" r:id="rId183"/>
    <p:sldId id="280" r:id="rId184"/>
    <p:sldId id="281" r:id="rId185"/>
    <p:sldId id="377" r:id="rId186"/>
    <p:sldId id="282" r:id="rId187"/>
    <p:sldId id="283" r:id="rId188"/>
    <p:sldId id="5250" r:id="rId189"/>
    <p:sldId id="284" r:id="rId190"/>
    <p:sldId id="287" r:id="rId191"/>
    <p:sldId id="1385" r:id="rId192"/>
    <p:sldId id="1383" r:id="rId193"/>
    <p:sldId id="1374" r:id="rId194"/>
    <p:sldId id="1375" r:id="rId195"/>
    <p:sldId id="1380" r:id="rId196"/>
    <p:sldId id="1363" r:id="rId197"/>
    <p:sldId id="1368" r:id="rId198"/>
    <p:sldId id="2147482811" r:id="rId199"/>
    <p:sldId id="301" r:id="rId200"/>
    <p:sldId id="302" r:id="rId201"/>
    <p:sldId id="2147483348" r:id="rId202"/>
    <p:sldId id="304" r:id="rId203"/>
    <p:sldId id="288" r:id="rId204"/>
    <p:sldId id="289" r:id="rId205"/>
    <p:sldId id="346" r:id="rId206"/>
    <p:sldId id="2147483351" r:id="rId207"/>
    <p:sldId id="2147483352" r:id="rId208"/>
    <p:sldId id="300" r:id="rId209"/>
    <p:sldId id="2135714841" r:id="rId21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40FF"/>
    <a:srgbClr val="505153"/>
    <a:srgbClr val="FF9300"/>
    <a:srgbClr val="F17638"/>
    <a:srgbClr val="00265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9530"/>
    <p:restoredTop sz="94620"/>
  </p:normalViewPr>
  <p:slideViewPr>
    <p:cSldViewPr snapToGrid="0" snapToObjects="1">
      <p:cViewPr varScale="1">
        <p:scale>
          <a:sx n="127" d="100"/>
          <a:sy n="127" d="100"/>
        </p:scale>
        <p:origin x="920" y="192"/>
      </p:cViewPr>
      <p:guideLst/>
    </p:cSldViewPr>
  </p:slideViewPr>
  <p:notesTextViewPr>
    <p:cViewPr>
      <p:scale>
        <a:sx n="1" d="1"/>
        <a:sy n="1" d="1"/>
      </p:scale>
      <p:origin x="0" y="0"/>
    </p:cViewPr>
  </p:notesTextViewPr>
  <p:sorterViewPr>
    <p:cViewPr>
      <p:scale>
        <a:sx n="150" d="100"/>
        <a:sy n="15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63" Type="http://schemas.openxmlformats.org/officeDocument/2006/relationships/slide" Target="slides/slide44.xml"/><Relationship Id="rId84" Type="http://schemas.openxmlformats.org/officeDocument/2006/relationships/slide" Target="slides/slide65.xml"/><Relationship Id="rId138" Type="http://schemas.openxmlformats.org/officeDocument/2006/relationships/slide" Target="slides/slide119.xml"/><Relationship Id="rId159" Type="http://schemas.openxmlformats.org/officeDocument/2006/relationships/slide" Target="slides/slide140.xml"/><Relationship Id="rId170" Type="http://schemas.openxmlformats.org/officeDocument/2006/relationships/slide" Target="slides/slide151.xml"/><Relationship Id="rId191" Type="http://schemas.openxmlformats.org/officeDocument/2006/relationships/slide" Target="slides/slide172.xml"/><Relationship Id="rId205" Type="http://schemas.openxmlformats.org/officeDocument/2006/relationships/slide" Target="slides/slide186.xml"/><Relationship Id="rId107" Type="http://schemas.openxmlformats.org/officeDocument/2006/relationships/slide" Target="slides/slide88.xml"/><Relationship Id="rId11" Type="http://schemas.openxmlformats.org/officeDocument/2006/relationships/slideMaster" Target="slideMasters/slideMaster8.xml"/><Relationship Id="rId32" Type="http://schemas.openxmlformats.org/officeDocument/2006/relationships/slide" Target="slides/slide13.xml"/><Relationship Id="rId53" Type="http://schemas.openxmlformats.org/officeDocument/2006/relationships/slide" Target="slides/slide34.xml"/><Relationship Id="rId74" Type="http://schemas.openxmlformats.org/officeDocument/2006/relationships/slide" Target="slides/slide55.xml"/><Relationship Id="rId128" Type="http://schemas.openxmlformats.org/officeDocument/2006/relationships/slide" Target="slides/slide109.xml"/><Relationship Id="rId149" Type="http://schemas.openxmlformats.org/officeDocument/2006/relationships/slide" Target="slides/slide130.xml"/><Relationship Id="rId5" Type="http://schemas.openxmlformats.org/officeDocument/2006/relationships/slideMaster" Target="slideMasters/slideMaster2.xml"/><Relationship Id="rId95" Type="http://schemas.openxmlformats.org/officeDocument/2006/relationships/slide" Target="slides/slide76.xml"/><Relationship Id="rId160" Type="http://schemas.openxmlformats.org/officeDocument/2006/relationships/slide" Target="slides/slide141.xml"/><Relationship Id="rId181" Type="http://schemas.openxmlformats.org/officeDocument/2006/relationships/slide" Target="slides/slide162.xml"/><Relationship Id="rId22" Type="http://schemas.openxmlformats.org/officeDocument/2006/relationships/slide" Target="slides/slide3.xml"/><Relationship Id="rId43" Type="http://schemas.openxmlformats.org/officeDocument/2006/relationships/slide" Target="slides/slide24.xml"/><Relationship Id="rId64" Type="http://schemas.openxmlformats.org/officeDocument/2006/relationships/slide" Target="slides/slide45.xml"/><Relationship Id="rId118" Type="http://schemas.openxmlformats.org/officeDocument/2006/relationships/slide" Target="slides/slide99.xml"/><Relationship Id="rId139" Type="http://schemas.openxmlformats.org/officeDocument/2006/relationships/slide" Target="slides/slide120.xml"/><Relationship Id="rId85" Type="http://schemas.openxmlformats.org/officeDocument/2006/relationships/slide" Target="slides/slide66.xml"/><Relationship Id="rId150" Type="http://schemas.openxmlformats.org/officeDocument/2006/relationships/slide" Target="slides/slide131.xml"/><Relationship Id="rId171" Type="http://schemas.openxmlformats.org/officeDocument/2006/relationships/slide" Target="slides/slide152.xml"/><Relationship Id="rId192" Type="http://schemas.openxmlformats.org/officeDocument/2006/relationships/slide" Target="slides/slide173.xml"/><Relationship Id="rId206" Type="http://schemas.openxmlformats.org/officeDocument/2006/relationships/slide" Target="slides/slide187.xml"/><Relationship Id="rId12" Type="http://schemas.openxmlformats.org/officeDocument/2006/relationships/slideMaster" Target="slideMasters/slideMaster9.xml"/><Relationship Id="rId33" Type="http://schemas.openxmlformats.org/officeDocument/2006/relationships/slide" Target="slides/slide14.xml"/><Relationship Id="rId108" Type="http://schemas.openxmlformats.org/officeDocument/2006/relationships/slide" Target="slides/slide89.xml"/><Relationship Id="rId129" Type="http://schemas.openxmlformats.org/officeDocument/2006/relationships/slide" Target="slides/slide110.xml"/><Relationship Id="rId54" Type="http://schemas.openxmlformats.org/officeDocument/2006/relationships/slide" Target="slides/slide35.xml"/><Relationship Id="rId75" Type="http://schemas.openxmlformats.org/officeDocument/2006/relationships/slide" Target="slides/slide56.xml"/><Relationship Id="rId96" Type="http://schemas.openxmlformats.org/officeDocument/2006/relationships/slide" Target="slides/slide77.xml"/><Relationship Id="rId140" Type="http://schemas.openxmlformats.org/officeDocument/2006/relationships/slide" Target="slides/slide121.xml"/><Relationship Id="rId161" Type="http://schemas.openxmlformats.org/officeDocument/2006/relationships/slide" Target="slides/slide142.xml"/><Relationship Id="rId182" Type="http://schemas.openxmlformats.org/officeDocument/2006/relationships/slide" Target="slides/slide163.xml"/><Relationship Id="rId6" Type="http://schemas.openxmlformats.org/officeDocument/2006/relationships/slideMaster" Target="slideMasters/slideMaster3.xml"/><Relationship Id="rId23" Type="http://schemas.openxmlformats.org/officeDocument/2006/relationships/slide" Target="slides/slide4.xml"/><Relationship Id="rId119" Type="http://schemas.openxmlformats.org/officeDocument/2006/relationships/slide" Target="slides/slide100.xml"/><Relationship Id="rId44" Type="http://schemas.openxmlformats.org/officeDocument/2006/relationships/slide" Target="slides/slide25.xml"/><Relationship Id="rId65" Type="http://schemas.openxmlformats.org/officeDocument/2006/relationships/slide" Target="slides/slide46.xml"/><Relationship Id="rId86" Type="http://schemas.openxmlformats.org/officeDocument/2006/relationships/slide" Target="slides/slide67.xml"/><Relationship Id="rId130" Type="http://schemas.openxmlformats.org/officeDocument/2006/relationships/slide" Target="slides/slide111.xml"/><Relationship Id="rId151" Type="http://schemas.openxmlformats.org/officeDocument/2006/relationships/slide" Target="slides/slide132.xml"/><Relationship Id="rId172" Type="http://schemas.openxmlformats.org/officeDocument/2006/relationships/slide" Target="slides/slide153.xml"/><Relationship Id="rId193" Type="http://schemas.openxmlformats.org/officeDocument/2006/relationships/slide" Target="slides/slide174.xml"/><Relationship Id="rId207" Type="http://schemas.openxmlformats.org/officeDocument/2006/relationships/slide" Target="slides/slide188.xml"/><Relationship Id="rId13" Type="http://schemas.openxmlformats.org/officeDocument/2006/relationships/slideMaster" Target="slideMasters/slideMaster10.xml"/><Relationship Id="rId109" Type="http://schemas.openxmlformats.org/officeDocument/2006/relationships/slide" Target="slides/slide90.xml"/><Relationship Id="rId34" Type="http://schemas.openxmlformats.org/officeDocument/2006/relationships/slide" Target="slides/slide15.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20" Type="http://schemas.openxmlformats.org/officeDocument/2006/relationships/slide" Target="slides/slide101.xml"/><Relationship Id="rId141" Type="http://schemas.openxmlformats.org/officeDocument/2006/relationships/slide" Target="slides/slide122.xml"/><Relationship Id="rId7" Type="http://schemas.openxmlformats.org/officeDocument/2006/relationships/slideMaster" Target="slideMasters/slideMaster4.xml"/><Relationship Id="rId162" Type="http://schemas.openxmlformats.org/officeDocument/2006/relationships/slide" Target="slides/slide143.xml"/><Relationship Id="rId183" Type="http://schemas.openxmlformats.org/officeDocument/2006/relationships/slide" Target="slides/slide164.xml"/><Relationship Id="rId24" Type="http://schemas.openxmlformats.org/officeDocument/2006/relationships/slide" Target="slides/slide5.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31" Type="http://schemas.openxmlformats.org/officeDocument/2006/relationships/slide" Target="slides/slide112.xml"/><Relationship Id="rId152" Type="http://schemas.openxmlformats.org/officeDocument/2006/relationships/slide" Target="slides/slide133.xml"/><Relationship Id="rId173" Type="http://schemas.openxmlformats.org/officeDocument/2006/relationships/slide" Target="slides/slide154.xml"/><Relationship Id="rId194" Type="http://schemas.openxmlformats.org/officeDocument/2006/relationships/slide" Target="slides/slide175.xml"/><Relationship Id="rId208" Type="http://schemas.openxmlformats.org/officeDocument/2006/relationships/slide" Target="slides/slide189.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30" Type="http://schemas.openxmlformats.org/officeDocument/2006/relationships/slide" Target="slides/slide11.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168" Type="http://schemas.openxmlformats.org/officeDocument/2006/relationships/slide" Target="slides/slide149.xml"/><Relationship Id="rId8" Type="http://schemas.openxmlformats.org/officeDocument/2006/relationships/slideMaster" Target="slideMasters/slideMaster5.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163" Type="http://schemas.openxmlformats.org/officeDocument/2006/relationships/slide" Target="slides/slide144.xml"/><Relationship Id="rId184" Type="http://schemas.openxmlformats.org/officeDocument/2006/relationships/slide" Target="slides/slide165.xml"/><Relationship Id="rId189" Type="http://schemas.openxmlformats.org/officeDocument/2006/relationships/slide" Target="slides/slide170.xml"/><Relationship Id="rId3" Type="http://schemas.openxmlformats.org/officeDocument/2006/relationships/customXml" Target="../customXml/item3.xml"/><Relationship Id="rId214" Type="http://schemas.openxmlformats.org/officeDocument/2006/relationships/theme" Target="theme/theme1.xml"/><Relationship Id="rId25" Type="http://schemas.openxmlformats.org/officeDocument/2006/relationships/slide" Target="slides/slide6.xml"/><Relationship Id="rId46" Type="http://schemas.openxmlformats.org/officeDocument/2006/relationships/slide" Target="slides/slide27.xml"/><Relationship Id="rId67" Type="http://schemas.openxmlformats.org/officeDocument/2006/relationships/slide" Target="slides/slide48.xml"/><Relationship Id="rId116" Type="http://schemas.openxmlformats.org/officeDocument/2006/relationships/slide" Target="slides/slide97.xml"/><Relationship Id="rId137" Type="http://schemas.openxmlformats.org/officeDocument/2006/relationships/slide" Target="slides/slide118.xml"/><Relationship Id="rId158" Type="http://schemas.openxmlformats.org/officeDocument/2006/relationships/slide" Target="slides/slide139.xml"/><Relationship Id="rId20" Type="http://schemas.openxmlformats.org/officeDocument/2006/relationships/slide" Target="slides/slide1.xml"/><Relationship Id="rId41" Type="http://schemas.openxmlformats.org/officeDocument/2006/relationships/slide" Target="slides/slide22.xml"/><Relationship Id="rId62" Type="http://schemas.openxmlformats.org/officeDocument/2006/relationships/slide" Target="slides/slide43.xml"/><Relationship Id="rId83" Type="http://schemas.openxmlformats.org/officeDocument/2006/relationships/slide" Target="slides/slide64.xml"/><Relationship Id="rId88" Type="http://schemas.openxmlformats.org/officeDocument/2006/relationships/slide" Target="slides/slide69.xml"/><Relationship Id="rId111" Type="http://schemas.openxmlformats.org/officeDocument/2006/relationships/slide" Target="slides/slide92.xml"/><Relationship Id="rId132" Type="http://schemas.openxmlformats.org/officeDocument/2006/relationships/slide" Target="slides/slide113.xml"/><Relationship Id="rId153" Type="http://schemas.openxmlformats.org/officeDocument/2006/relationships/slide" Target="slides/slide134.xml"/><Relationship Id="rId174" Type="http://schemas.openxmlformats.org/officeDocument/2006/relationships/slide" Target="slides/slide155.xml"/><Relationship Id="rId179" Type="http://schemas.openxmlformats.org/officeDocument/2006/relationships/slide" Target="slides/slide160.xml"/><Relationship Id="rId195" Type="http://schemas.openxmlformats.org/officeDocument/2006/relationships/slide" Target="slides/slide176.xml"/><Relationship Id="rId209" Type="http://schemas.openxmlformats.org/officeDocument/2006/relationships/slide" Target="slides/slide190.xml"/><Relationship Id="rId190" Type="http://schemas.openxmlformats.org/officeDocument/2006/relationships/slide" Target="slides/slide171.xml"/><Relationship Id="rId204" Type="http://schemas.openxmlformats.org/officeDocument/2006/relationships/slide" Target="slides/slide185.xml"/><Relationship Id="rId15" Type="http://schemas.openxmlformats.org/officeDocument/2006/relationships/slideMaster" Target="slideMasters/slideMaster12.xml"/><Relationship Id="rId36" Type="http://schemas.openxmlformats.org/officeDocument/2006/relationships/slide" Target="slides/slide17.xml"/><Relationship Id="rId57" Type="http://schemas.openxmlformats.org/officeDocument/2006/relationships/slide" Target="slides/slide38.xml"/><Relationship Id="rId106" Type="http://schemas.openxmlformats.org/officeDocument/2006/relationships/slide" Target="slides/slide87.xml"/><Relationship Id="rId127" Type="http://schemas.openxmlformats.org/officeDocument/2006/relationships/slide" Target="slides/slide108.xml"/><Relationship Id="rId10" Type="http://schemas.openxmlformats.org/officeDocument/2006/relationships/slideMaster" Target="slideMasters/slideMaster7.xml"/><Relationship Id="rId31" Type="http://schemas.openxmlformats.org/officeDocument/2006/relationships/slide" Target="slides/slide12.xml"/><Relationship Id="rId52" Type="http://schemas.openxmlformats.org/officeDocument/2006/relationships/slide" Target="slides/slide33.xml"/><Relationship Id="rId73" Type="http://schemas.openxmlformats.org/officeDocument/2006/relationships/slide" Target="slides/slide54.xml"/><Relationship Id="rId78" Type="http://schemas.openxmlformats.org/officeDocument/2006/relationships/slide" Target="slides/slide59.xml"/><Relationship Id="rId94" Type="http://schemas.openxmlformats.org/officeDocument/2006/relationships/slide" Target="slides/slide75.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43" Type="http://schemas.openxmlformats.org/officeDocument/2006/relationships/slide" Target="slides/slide124.xml"/><Relationship Id="rId148" Type="http://schemas.openxmlformats.org/officeDocument/2006/relationships/slide" Target="slides/slide129.xml"/><Relationship Id="rId164" Type="http://schemas.openxmlformats.org/officeDocument/2006/relationships/slide" Target="slides/slide145.xml"/><Relationship Id="rId169" Type="http://schemas.openxmlformats.org/officeDocument/2006/relationships/slide" Target="slides/slide150.xml"/><Relationship Id="rId185" Type="http://schemas.openxmlformats.org/officeDocument/2006/relationships/slide" Target="slides/slide166.xml"/><Relationship Id="rId4" Type="http://schemas.openxmlformats.org/officeDocument/2006/relationships/slideMaster" Target="slideMasters/slideMaster1.xml"/><Relationship Id="rId9" Type="http://schemas.openxmlformats.org/officeDocument/2006/relationships/slideMaster" Target="slideMasters/slideMaster6.xml"/><Relationship Id="rId180" Type="http://schemas.openxmlformats.org/officeDocument/2006/relationships/slide" Target="slides/slide161.xml"/><Relationship Id="rId210" Type="http://schemas.openxmlformats.org/officeDocument/2006/relationships/slide" Target="slides/slide191.xml"/><Relationship Id="rId215" Type="http://schemas.openxmlformats.org/officeDocument/2006/relationships/tableStyles" Target="tableStyles.xml"/><Relationship Id="rId26" Type="http://schemas.openxmlformats.org/officeDocument/2006/relationships/slide" Target="slides/slide7.xml"/><Relationship Id="rId47" Type="http://schemas.openxmlformats.org/officeDocument/2006/relationships/slide" Target="slides/slide28.xml"/><Relationship Id="rId68" Type="http://schemas.openxmlformats.org/officeDocument/2006/relationships/slide" Target="slides/slide49.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54" Type="http://schemas.openxmlformats.org/officeDocument/2006/relationships/slide" Target="slides/slide135.xml"/><Relationship Id="rId175" Type="http://schemas.openxmlformats.org/officeDocument/2006/relationships/slide" Target="slides/slide156.xml"/><Relationship Id="rId196" Type="http://schemas.openxmlformats.org/officeDocument/2006/relationships/slide" Target="slides/slide177.xml"/><Relationship Id="rId200" Type="http://schemas.openxmlformats.org/officeDocument/2006/relationships/slide" Target="slides/slide181.xml"/><Relationship Id="rId16" Type="http://schemas.openxmlformats.org/officeDocument/2006/relationships/slideMaster" Target="slideMasters/slideMaster13.xml"/><Relationship Id="rId37" Type="http://schemas.openxmlformats.org/officeDocument/2006/relationships/slide" Target="slides/slide18.xml"/><Relationship Id="rId58" Type="http://schemas.openxmlformats.org/officeDocument/2006/relationships/slide" Target="slides/slide39.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44" Type="http://schemas.openxmlformats.org/officeDocument/2006/relationships/slide" Target="slides/slide125.xml"/><Relationship Id="rId90" Type="http://schemas.openxmlformats.org/officeDocument/2006/relationships/slide" Target="slides/slide71.xml"/><Relationship Id="rId165" Type="http://schemas.openxmlformats.org/officeDocument/2006/relationships/slide" Target="slides/slide146.xml"/><Relationship Id="rId186" Type="http://schemas.openxmlformats.org/officeDocument/2006/relationships/slide" Target="slides/slide167.xml"/><Relationship Id="rId211" Type="http://schemas.openxmlformats.org/officeDocument/2006/relationships/notesMaster" Target="notesMasters/notesMaster1.xml"/><Relationship Id="rId27" Type="http://schemas.openxmlformats.org/officeDocument/2006/relationships/slide" Target="slides/slide8.xml"/><Relationship Id="rId48" Type="http://schemas.openxmlformats.org/officeDocument/2006/relationships/slide" Target="slides/slide29.xml"/><Relationship Id="rId69" Type="http://schemas.openxmlformats.org/officeDocument/2006/relationships/slide" Target="slides/slide50.xml"/><Relationship Id="rId113" Type="http://schemas.openxmlformats.org/officeDocument/2006/relationships/slide" Target="slides/slide94.xml"/><Relationship Id="rId134" Type="http://schemas.openxmlformats.org/officeDocument/2006/relationships/slide" Target="slides/slide115.xml"/><Relationship Id="rId80" Type="http://schemas.openxmlformats.org/officeDocument/2006/relationships/slide" Target="slides/slide61.xml"/><Relationship Id="rId155" Type="http://schemas.openxmlformats.org/officeDocument/2006/relationships/slide" Target="slides/slide136.xml"/><Relationship Id="rId176" Type="http://schemas.openxmlformats.org/officeDocument/2006/relationships/slide" Target="slides/slide157.xml"/><Relationship Id="rId197" Type="http://schemas.openxmlformats.org/officeDocument/2006/relationships/slide" Target="slides/slide178.xml"/><Relationship Id="rId201" Type="http://schemas.openxmlformats.org/officeDocument/2006/relationships/slide" Target="slides/slide182.xml"/><Relationship Id="rId17" Type="http://schemas.openxmlformats.org/officeDocument/2006/relationships/slideMaster" Target="slideMasters/slideMaster14.xml"/><Relationship Id="rId38" Type="http://schemas.openxmlformats.org/officeDocument/2006/relationships/slide" Target="slides/slide19.xml"/><Relationship Id="rId59" Type="http://schemas.openxmlformats.org/officeDocument/2006/relationships/slide" Target="slides/slide40.xml"/><Relationship Id="rId103" Type="http://schemas.openxmlformats.org/officeDocument/2006/relationships/slide" Target="slides/slide84.xml"/><Relationship Id="rId124" Type="http://schemas.openxmlformats.org/officeDocument/2006/relationships/slide" Target="slides/slide105.xml"/><Relationship Id="rId70" Type="http://schemas.openxmlformats.org/officeDocument/2006/relationships/slide" Target="slides/slide51.xml"/><Relationship Id="rId91" Type="http://schemas.openxmlformats.org/officeDocument/2006/relationships/slide" Target="slides/slide72.xml"/><Relationship Id="rId145" Type="http://schemas.openxmlformats.org/officeDocument/2006/relationships/slide" Target="slides/slide126.xml"/><Relationship Id="rId166" Type="http://schemas.openxmlformats.org/officeDocument/2006/relationships/slide" Target="slides/slide147.xml"/><Relationship Id="rId187" Type="http://schemas.openxmlformats.org/officeDocument/2006/relationships/slide" Target="slides/slide168.xml"/><Relationship Id="rId1" Type="http://schemas.openxmlformats.org/officeDocument/2006/relationships/customXml" Target="../customXml/item1.xml"/><Relationship Id="rId212" Type="http://schemas.openxmlformats.org/officeDocument/2006/relationships/presProps" Target="presProps.xml"/><Relationship Id="rId28" Type="http://schemas.openxmlformats.org/officeDocument/2006/relationships/slide" Target="slides/slide9.xml"/><Relationship Id="rId49" Type="http://schemas.openxmlformats.org/officeDocument/2006/relationships/slide" Target="slides/slide30.xml"/><Relationship Id="rId114" Type="http://schemas.openxmlformats.org/officeDocument/2006/relationships/slide" Target="slides/slide95.xml"/><Relationship Id="rId60" Type="http://schemas.openxmlformats.org/officeDocument/2006/relationships/slide" Target="slides/slide41.xml"/><Relationship Id="rId81" Type="http://schemas.openxmlformats.org/officeDocument/2006/relationships/slide" Target="slides/slide62.xml"/><Relationship Id="rId135" Type="http://schemas.openxmlformats.org/officeDocument/2006/relationships/slide" Target="slides/slide116.xml"/><Relationship Id="rId156" Type="http://schemas.openxmlformats.org/officeDocument/2006/relationships/slide" Target="slides/slide137.xml"/><Relationship Id="rId177" Type="http://schemas.openxmlformats.org/officeDocument/2006/relationships/slide" Target="slides/slide158.xml"/><Relationship Id="rId198" Type="http://schemas.openxmlformats.org/officeDocument/2006/relationships/slide" Target="slides/slide179.xml"/><Relationship Id="rId202" Type="http://schemas.openxmlformats.org/officeDocument/2006/relationships/slide" Target="slides/slide183.xml"/><Relationship Id="rId18" Type="http://schemas.openxmlformats.org/officeDocument/2006/relationships/slideMaster" Target="slideMasters/slideMaster15.xml"/><Relationship Id="rId39" Type="http://schemas.openxmlformats.org/officeDocument/2006/relationships/slide" Target="slides/slide20.xml"/><Relationship Id="rId50" Type="http://schemas.openxmlformats.org/officeDocument/2006/relationships/slide" Target="slides/slide31.xml"/><Relationship Id="rId104" Type="http://schemas.openxmlformats.org/officeDocument/2006/relationships/slide" Target="slides/slide85.xml"/><Relationship Id="rId125" Type="http://schemas.openxmlformats.org/officeDocument/2006/relationships/slide" Target="slides/slide106.xml"/><Relationship Id="rId146" Type="http://schemas.openxmlformats.org/officeDocument/2006/relationships/slide" Target="slides/slide127.xml"/><Relationship Id="rId167" Type="http://schemas.openxmlformats.org/officeDocument/2006/relationships/slide" Target="slides/slide148.xml"/><Relationship Id="rId188" Type="http://schemas.openxmlformats.org/officeDocument/2006/relationships/slide" Target="slides/slide169.xml"/><Relationship Id="rId71" Type="http://schemas.openxmlformats.org/officeDocument/2006/relationships/slide" Target="slides/slide52.xml"/><Relationship Id="rId92" Type="http://schemas.openxmlformats.org/officeDocument/2006/relationships/slide" Target="slides/slide73.xml"/><Relationship Id="rId213" Type="http://schemas.openxmlformats.org/officeDocument/2006/relationships/viewProps" Target="viewProps.xml"/><Relationship Id="rId2" Type="http://schemas.openxmlformats.org/officeDocument/2006/relationships/customXml" Target="../customXml/item2.xml"/><Relationship Id="rId29" Type="http://schemas.openxmlformats.org/officeDocument/2006/relationships/slide" Target="slides/slide10.xml"/><Relationship Id="rId40" Type="http://schemas.openxmlformats.org/officeDocument/2006/relationships/slide" Target="slides/slide21.xml"/><Relationship Id="rId115" Type="http://schemas.openxmlformats.org/officeDocument/2006/relationships/slide" Target="slides/slide96.xml"/><Relationship Id="rId136" Type="http://schemas.openxmlformats.org/officeDocument/2006/relationships/slide" Target="slides/slide117.xml"/><Relationship Id="rId157" Type="http://schemas.openxmlformats.org/officeDocument/2006/relationships/slide" Target="slides/slide138.xml"/><Relationship Id="rId178" Type="http://schemas.openxmlformats.org/officeDocument/2006/relationships/slide" Target="slides/slide159.xml"/><Relationship Id="rId61" Type="http://schemas.openxmlformats.org/officeDocument/2006/relationships/slide" Target="slides/slide42.xml"/><Relationship Id="rId82" Type="http://schemas.openxmlformats.org/officeDocument/2006/relationships/slide" Target="slides/slide63.xml"/><Relationship Id="rId199" Type="http://schemas.openxmlformats.org/officeDocument/2006/relationships/slide" Target="slides/slide180.xml"/><Relationship Id="rId203" Type="http://schemas.openxmlformats.org/officeDocument/2006/relationships/slide" Target="slides/slide18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xml"/><Relationship Id="rId1" Type="http://schemas.microsoft.com/office/2011/relationships/chartStyle" Target="style3.xml"/><Relationship Id="rId5" Type="http://schemas.openxmlformats.org/officeDocument/2006/relationships/chartUserShapes" Target="../drawings/drawing1.xml"/><Relationship Id="rId4"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691570916562474E-2"/>
          <c:y val="7.8455484897505701E-2"/>
          <c:w val="0.76732076411884642"/>
          <c:h val="0.84078146127267339"/>
        </c:manualLayout>
      </c:layout>
      <c:barChart>
        <c:barDir val="col"/>
        <c:grouping val="clustered"/>
        <c:varyColors val="0"/>
        <c:ser>
          <c:idx val="0"/>
          <c:order val="0"/>
          <c:spPr>
            <a:solidFill>
              <a:srgbClr val="8FAADD"/>
            </a:solidFill>
            <a:ln w="12700">
              <a:solidFill>
                <a:schemeClr val="tx1"/>
              </a:solidFill>
            </a:ln>
            <a:effectLst/>
          </c:spPr>
          <c:invertIfNegative val="0"/>
          <c:dPt>
            <c:idx val="0"/>
            <c:invertIfNegative val="0"/>
            <c:bubble3D val="0"/>
            <c:spPr>
              <a:solidFill>
                <a:srgbClr val="8FAADD"/>
              </a:solidFill>
              <a:ln w="12700">
                <a:solidFill>
                  <a:schemeClr val="tx1"/>
                </a:solidFill>
              </a:ln>
              <a:effectLst/>
            </c:spPr>
            <c:extLst>
              <c:ext xmlns:c16="http://schemas.microsoft.com/office/drawing/2014/chart" uri="{C3380CC4-5D6E-409C-BE32-E72D297353CC}">
                <c16:uniqueId val="{00000001-8636-41C8-ABD1-17204F9E2670}"/>
              </c:ext>
            </c:extLst>
          </c:dPt>
          <c:dPt>
            <c:idx val="1"/>
            <c:invertIfNegative val="0"/>
            <c:bubble3D val="0"/>
            <c:spPr>
              <a:solidFill>
                <a:srgbClr val="8FAADD"/>
              </a:solidFill>
              <a:ln w="12700">
                <a:solidFill>
                  <a:schemeClr val="tx1"/>
                </a:solidFill>
              </a:ln>
              <a:effectLst/>
            </c:spPr>
            <c:extLst>
              <c:ext xmlns:c16="http://schemas.microsoft.com/office/drawing/2014/chart" uri="{C3380CC4-5D6E-409C-BE32-E72D297353CC}">
                <c16:uniqueId val="{00000002-8636-41C8-ABD1-17204F9E2670}"/>
              </c:ext>
            </c:extLst>
          </c:dPt>
          <c:dLbls>
            <c:dLbl>
              <c:idx val="0"/>
              <c:layout>
                <c:manualLayout>
                  <c:x val="-3.3950619759207236E-3"/>
                  <c:y val="-0.26311694080904724"/>
                </c:manualLayout>
              </c:layout>
              <c:tx>
                <c:rich>
                  <a:bodyPr/>
                  <a:lstStyle/>
                  <a:p>
                    <a:fld id="{C96A43A6-2290-466A-BAAC-C9DD738950CB}" type="VALUE">
                      <a:rPr lang="en-US" smtClean="0"/>
                      <a:pPr/>
                      <a:t>[VALUE]</a:t>
                    </a:fld>
                    <a:r>
                      <a:rPr lang="en-US" dirty="0"/>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8636-41C8-ABD1-17204F9E2670}"/>
                </c:ext>
              </c:extLst>
            </c:dLbl>
            <c:dLbl>
              <c:idx val="1"/>
              <c:layout>
                <c:manualLayout>
                  <c:x val="-1.697530987960424E-3"/>
                  <c:y val="-0.26037025195784874"/>
                </c:manualLayout>
              </c:layout>
              <c:tx>
                <c:rich>
                  <a:bodyPr/>
                  <a:lstStyle/>
                  <a:p>
                    <a:fld id="{D4897A99-303D-40B1-8D50-D1DBCB13CFC8}" type="VALUE">
                      <a:rPr lang="en-US" smtClean="0"/>
                      <a:pPr/>
                      <a:t>[VALUE]</a:t>
                    </a:fld>
                    <a:r>
                      <a:rPr lang="en-US" dirty="0"/>
                      <a:t>.0%</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8636-41C8-ABD1-17204F9E2670}"/>
                </c:ext>
              </c:extLst>
            </c:dLbl>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errBars>
            <c:errBarType val="both"/>
            <c:errValType val="cust"/>
            <c:noEndCap val="0"/>
            <c:plus>
              <c:numRef>
                <c:f>ORR!$E$27:$E$28</c:f>
                <c:numCache>
                  <c:formatCode>General</c:formatCode>
                  <c:ptCount val="2"/>
                  <c:pt idx="0">
                    <c:v>14.600000000000001</c:v>
                  </c:pt>
                  <c:pt idx="1">
                    <c:v>14.799999999999997</c:v>
                  </c:pt>
                </c:numCache>
              </c:numRef>
            </c:plus>
            <c:minus>
              <c:numRef>
                <c:f>ORR!$F$27:$F$28</c:f>
                <c:numCache>
                  <c:formatCode>General</c:formatCode>
                  <c:ptCount val="2"/>
                  <c:pt idx="0">
                    <c:v>12.899999999999999</c:v>
                  </c:pt>
                  <c:pt idx="1">
                    <c:v>13.3</c:v>
                  </c:pt>
                </c:numCache>
              </c:numRef>
            </c:minus>
            <c:spPr>
              <a:noFill/>
              <a:ln w="9525" cap="flat" cmpd="sng" algn="ctr">
                <a:solidFill>
                  <a:schemeClr val="tx1"/>
                </a:solidFill>
                <a:round/>
              </a:ln>
              <a:effectLst/>
            </c:spPr>
          </c:errBars>
          <c:val>
            <c:numRef>
              <c:f>ORR!$C$27:$C$28</c:f>
              <c:numCache>
                <c:formatCode>General</c:formatCode>
                <c:ptCount val="2"/>
                <c:pt idx="0">
                  <c:v>35.299999999999997</c:v>
                </c:pt>
                <c:pt idx="1">
                  <c:v>38</c:v>
                </c:pt>
              </c:numCache>
            </c:numRef>
          </c:val>
          <c:extLst>
            <c:ext xmlns:c16="http://schemas.microsoft.com/office/drawing/2014/chart" uri="{C3380CC4-5D6E-409C-BE32-E72D297353CC}">
              <c16:uniqueId val="{00000003-8636-41C8-ABD1-17204F9E2670}"/>
            </c:ext>
          </c:extLst>
        </c:ser>
        <c:ser>
          <c:idx val="1"/>
          <c:order val="1"/>
          <c:spPr>
            <a:solidFill>
              <a:srgbClr val="8FAADD"/>
            </a:solidFill>
            <a:ln w="12700">
              <a:solidFill>
                <a:schemeClr val="tx1"/>
              </a:solidFill>
            </a:ln>
            <a:effectLst/>
          </c:spPr>
          <c:invertIfNegative val="0"/>
          <c:dPt>
            <c:idx val="0"/>
            <c:invertIfNegative val="0"/>
            <c:bubble3D val="0"/>
            <c:spPr>
              <a:solidFill>
                <a:srgbClr val="8FAADD"/>
              </a:solidFill>
              <a:ln w="12700">
                <a:solidFill>
                  <a:schemeClr val="tx1"/>
                </a:solidFill>
              </a:ln>
              <a:effectLst/>
            </c:spPr>
            <c:extLst>
              <c:ext xmlns:c16="http://schemas.microsoft.com/office/drawing/2014/chart" uri="{C3380CC4-5D6E-409C-BE32-E72D297353CC}">
                <c16:uniqueId val="{00000004-8636-41C8-ABD1-17204F9E2670}"/>
              </c:ext>
            </c:extLst>
          </c:dPt>
          <c:dPt>
            <c:idx val="1"/>
            <c:invertIfNegative val="0"/>
            <c:bubble3D val="0"/>
            <c:spPr>
              <a:solidFill>
                <a:srgbClr val="8FAADD"/>
              </a:solidFill>
              <a:ln w="12700">
                <a:solidFill>
                  <a:schemeClr val="tx1"/>
                </a:solidFill>
              </a:ln>
              <a:effectLst/>
            </c:spPr>
            <c:extLst>
              <c:ext xmlns:c16="http://schemas.microsoft.com/office/drawing/2014/chart" uri="{C3380CC4-5D6E-409C-BE32-E72D297353CC}">
                <c16:uniqueId val="{00000005-8636-41C8-ABD1-17204F9E2670}"/>
              </c:ext>
            </c:extLst>
          </c:dPt>
          <c:dLbls>
            <c:dLbl>
              <c:idx val="0"/>
              <c:layout>
                <c:manualLayout>
                  <c:x val="-1.6975309879603618E-3"/>
                  <c:y val="-0.28147393667944598"/>
                </c:manualLayout>
              </c:layout>
              <c:tx>
                <c:rich>
                  <a:bodyPr/>
                  <a:lstStyle/>
                  <a:p>
                    <a:fld id="{36A8BF97-7125-49CD-80AA-37E47C14F1F6}" type="VALUE">
                      <a:rPr lang="en-US" smtClean="0"/>
                      <a:pPr/>
                      <a:t>[VALUE]</a:t>
                    </a:fld>
                    <a:r>
                      <a:rPr lang="en-US" dirty="0"/>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8636-41C8-ABD1-17204F9E2670}"/>
                </c:ext>
              </c:extLst>
            </c:dLbl>
            <c:dLbl>
              <c:idx val="1"/>
              <c:layout>
                <c:manualLayout>
                  <c:x val="0"/>
                  <c:y val="-0.2967714216217881"/>
                </c:manualLayout>
              </c:layout>
              <c:tx>
                <c:rich>
                  <a:bodyPr/>
                  <a:lstStyle/>
                  <a:p>
                    <a:fld id="{3AD61B1A-9199-4BD1-A289-60843E5D8CBB}" type="VALUE">
                      <a:rPr lang="en-US" smtClean="0"/>
                      <a:pPr/>
                      <a:t>[VALUE]</a:t>
                    </a:fld>
                    <a:r>
                      <a:rPr lang="en-US" dirty="0"/>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8636-41C8-ABD1-17204F9E2670}"/>
                </c:ext>
              </c:extLst>
            </c:dLbl>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errBars>
            <c:errBarType val="both"/>
            <c:errValType val="cust"/>
            <c:noEndCap val="0"/>
            <c:plus>
              <c:numRef>
                <c:f>ORR!$G$27:$G$28</c:f>
                <c:numCache>
                  <c:formatCode>General</c:formatCode>
                  <c:ptCount val="2"/>
                  <c:pt idx="0">
                    <c:v>14.1</c:v>
                  </c:pt>
                  <c:pt idx="1">
                    <c:v>14.200000000000003</c:v>
                  </c:pt>
                </c:numCache>
              </c:numRef>
            </c:plus>
            <c:minus>
              <c:numRef>
                <c:f>ORR!$H$27:$H$28</c:f>
                <c:numCache>
                  <c:formatCode>General</c:formatCode>
                  <c:ptCount val="2"/>
                  <c:pt idx="0">
                    <c:v>11.9</c:v>
                  </c:pt>
                  <c:pt idx="1">
                    <c:v>11.6</c:v>
                  </c:pt>
                </c:numCache>
              </c:numRef>
            </c:minus>
            <c:spPr>
              <a:noFill/>
              <a:ln w="9525" cap="flat" cmpd="sng" algn="ctr">
                <a:solidFill>
                  <a:schemeClr val="tx1"/>
                </a:solidFill>
                <a:round/>
              </a:ln>
              <a:effectLst/>
            </c:spPr>
          </c:errBars>
          <c:val>
            <c:numRef>
              <c:f>ORR!$D$27:$D$28</c:f>
              <c:numCache>
                <c:formatCode>General</c:formatCode>
                <c:ptCount val="2"/>
                <c:pt idx="0">
                  <c:v>30.2</c:v>
                </c:pt>
                <c:pt idx="1">
                  <c:v>27.5</c:v>
                </c:pt>
              </c:numCache>
            </c:numRef>
          </c:val>
          <c:extLst>
            <c:ext xmlns:c16="http://schemas.microsoft.com/office/drawing/2014/chart" uri="{C3380CC4-5D6E-409C-BE32-E72D297353CC}">
              <c16:uniqueId val="{00000006-8636-41C8-ABD1-17204F9E2670}"/>
            </c:ext>
          </c:extLst>
        </c:ser>
        <c:dLbls>
          <c:dLblPos val="outEnd"/>
          <c:showLegendKey val="0"/>
          <c:showVal val="1"/>
          <c:showCatName val="0"/>
          <c:showSerName val="0"/>
          <c:showPercent val="0"/>
          <c:showBubbleSize val="0"/>
        </c:dLbls>
        <c:gapWidth val="219"/>
        <c:overlap val="-27"/>
        <c:axId val="878553520"/>
        <c:axId val="878543536"/>
      </c:barChart>
      <c:catAx>
        <c:axId val="878553520"/>
        <c:scaling>
          <c:orientation val="minMax"/>
        </c:scaling>
        <c:delete val="0"/>
        <c:axPos val="b"/>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noFill/>
                <a:latin typeface="Arial" panose="020B0604020202020204" pitchFamily="34" charset="0"/>
                <a:ea typeface="+mn-ea"/>
                <a:cs typeface="Arial" panose="020B0604020202020204" pitchFamily="34" charset="0"/>
              </a:defRPr>
            </a:pPr>
            <a:endParaRPr lang="en-US"/>
          </a:p>
        </c:txPr>
        <c:crossAx val="878543536"/>
        <c:crosses val="autoZero"/>
        <c:auto val="1"/>
        <c:lblAlgn val="ctr"/>
        <c:lblOffset val="100"/>
        <c:noMultiLvlLbl val="0"/>
      </c:catAx>
      <c:valAx>
        <c:axId val="878543536"/>
        <c:scaling>
          <c:orientation val="minMax"/>
        </c:scaling>
        <c:delete val="1"/>
        <c:axPos val="l"/>
        <c:numFmt formatCode="General" sourceLinked="1"/>
        <c:majorTickMark val="out"/>
        <c:minorTickMark val="none"/>
        <c:tickLblPos val="nextTo"/>
        <c:crossAx val="87855352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latin typeface="Arial" panose="020B0604020202020204" pitchFamily="34" charset="0"/>
          <a:cs typeface="Arial" panose="020B0604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578849821707877"/>
          <c:y val="8.0072370255565573E-2"/>
          <c:w val="0.41047539786267023"/>
          <c:h val="0.81805261758545322"/>
        </c:manualLayout>
      </c:layout>
      <c:barChart>
        <c:barDir val="col"/>
        <c:grouping val="clustered"/>
        <c:varyColors val="0"/>
        <c:ser>
          <c:idx val="0"/>
          <c:order val="0"/>
          <c:spPr>
            <a:solidFill>
              <a:schemeClr val="accent1"/>
            </a:solidFill>
            <a:ln>
              <a:solidFill>
                <a:schemeClr val="tx1"/>
              </a:solidFill>
            </a:ln>
            <a:effectLst/>
          </c:spPr>
          <c:invertIfNegative val="0"/>
          <c:dPt>
            <c:idx val="0"/>
            <c:invertIfNegative val="0"/>
            <c:bubble3D val="0"/>
            <c:spPr>
              <a:solidFill>
                <a:schemeClr val="accent1">
                  <a:lumMod val="75000"/>
                </a:schemeClr>
              </a:solidFill>
              <a:ln>
                <a:solidFill>
                  <a:schemeClr val="tx1"/>
                </a:solidFill>
              </a:ln>
              <a:effectLst/>
            </c:spPr>
            <c:extLst>
              <c:ext xmlns:c16="http://schemas.microsoft.com/office/drawing/2014/chart" uri="{C3380CC4-5D6E-409C-BE32-E72D297353CC}">
                <c16:uniqueId val="{00000001-265C-4CC3-ADA9-2D8E0F56AE36}"/>
              </c:ext>
            </c:extLst>
          </c:dPt>
          <c:dLbls>
            <c:dLbl>
              <c:idx val="0"/>
              <c:layout>
                <c:manualLayout>
                  <c:x val="-4.4322193586886216E-3"/>
                  <c:y val="-0.18677245520631358"/>
                </c:manualLayout>
              </c:layout>
              <c:tx>
                <c:rich>
                  <a:bodyPr/>
                  <a:lstStyle/>
                  <a:p>
                    <a:fld id="{9A48CF7B-DE97-4F39-8630-40E60C95B5F6}" type="VALUE">
                      <a:rPr lang="en-US" sz="1600" b="1" smtClean="0"/>
                      <a:pPr/>
                      <a:t>[VALUE]</a:t>
                    </a:fld>
                    <a:r>
                      <a:rPr lang="en-US" sz="1600" b="1" dirty="0"/>
                      <a:t>%</a:t>
                    </a:r>
                  </a:p>
                </c:rich>
              </c:tx>
              <c:dLblPos val="outEnd"/>
              <c:showLegendKey val="0"/>
              <c:showVal val="1"/>
              <c:showCatName val="0"/>
              <c:showSerName val="0"/>
              <c:showPercent val="0"/>
              <c:showBubbleSize val="0"/>
              <c:extLst>
                <c:ext xmlns:c15="http://schemas.microsoft.com/office/drawing/2012/chart" uri="{CE6537A1-D6FC-4f65-9D91-7224C49458BB}">
                  <c15:layout>
                    <c:manualLayout>
                      <c:w val="0.18493796344689348"/>
                      <c:h val="0.10476463454966375"/>
                    </c:manualLayout>
                  </c15:layout>
                  <c15:dlblFieldTable/>
                  <c15:showDataLabelsRange val="0"/>
                </c:ext>
                <c:ext xmlns:c16="http://schemas.microsoft.com/office/drawing/2014/chart" uri="{C3380CC4-5D6E-409C-BE32-E72D297353CC}">
                  <c16:uniqueId val="{00000001-265C-4CC3-ADA9-2D8E0F56AE36}"/>
                </c:ext>
              </c:extLst>
            </c:dLbl>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errBars>
            <c:errBarType val="both"/>
            <c:errValType val="cust"/>
            <c:noEndCap val="0"/>
            <c:plus>
              <c:numRef>
                <c:f>ORR!$D$11:$D$12</c:f>
                <c:numCache>
                  <c:formatCode>General</c:formatCode>
                  <c:ptCount val="2"/>
                  <c:pt idx="0">
                    <c:v>9.8000000000000043</c:v>
                  </c:pt>
                </c:numCache>
              </c:numRef>
            </c:plus>
            <c:minus>
              <c:numRef>
                <c:f>ORR!$E$11:$E$12</c:f>
                <c:numCache>
                  <c:formatCode>General</c:formatCode>
                  <c:ptCount val="2"/>
                  <c:pt idx="0">
                    <c:v>8.8000000000000007</c:v>
                  </c:pt>
                </c:numCache>
              </c:numRef>
            </c:minus>
            <c:spPr>
              <a:noFill/>
              <a:ln w="9525" cap="flat" cmpd="sng" algn="ctr">
                <a:solidFill>
                  <a:schemeClr val="tx1"/>
                </a:solidFill>
                <a:round/>
              </a:ln>
              <a:effectLst/>
            </c:spPr>
          </c:errBars>
          <c:cat>
            <c:strRef>
              <c:f>ORR!$B$11</c:f>
              <c:strCache>
                <c:ptCount val="1"/>
                <c:pt idx="0">
                  <c:v>Investigator Assessed</c:v>
                </c:pt>
              </c:strCache>
            </c:strRef>
          </c:cat>
          <c:val>
            <c:numRef>
              <c:f>ORR!$C$11</c:f>
              <c:numCache>
                <c:formatCode>General</c:formatCode>
                <c:ptCount val="1"/>
                <c:pt idx="0">
                  <c:v>32.4</c:v>
                </c:pt>
              </c:numCache>
            </c:numRef>
          </c:val>
          <c:extLst>
            <c:ext xmlns:c16="http://schemas.microsoft.com/office/drawing/2014/chart" uri="{C3380CC4-5D6E-409C-BE32-E72D297353CC}">
              <c16:uniqueId val="{00000004-265C-4CC3-ADA9-2D8E0F56AE36}"/>
            </c:ext>
          </c:extLst>
        </c:ser>
        <c:dLbls>
          <c:showLegendKey val="0"/>
          <c:showVal val="0"/>
          <c:showCatName val="0"/>
          <c:showSerName val="0"/>
          <c:showPercent val="0"/>
          <c:showBubbleSize val="0"/>
        </c:dLbls>
        <c:gapWidth val="149"/>
        <c:overlap val="-15"/>
        <c:axId val="878563504"/>
        <c:axId val="878583888"/>
      </c:barChart>
      <c:catAx>
        <c:axId val="8785635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noFill/>
                <a:latin typeface="Arial" panose="020B0604020202020204" pitchFamily="34" charset="0"/>
                <a:ea typeface="+mn-ea"/>
                <a:cs typeface="Arial" panose="020B0604020202020204" pitchFamily="34" charset="0"/>
              </a:defRPr>
            </a:pPr>
            <a:endParaRPr lang="en-US"/>
          </a:p>
        </c:txPr>
        <c:crossAx val="878583888"/>
        <c:crosses val="autoZero"/>
        <c:auto val="1"/>
        <c:lblAlgn val="ctr"/>
        <c:lblOffset val="100"/>
        <c:noMultiLvlLbl val="0"/>
      </c:catAx>
      <c:valAx>
        <c:axId val="878583888"/>
        <c:scaling>
          <c:orientation val="minMax"/>
          <c:max val="60"/>
        </c:scaling>
        <c:delete val="0"/>
        <c:axPos val="l"/>
        <c:title>
          <c:tx>
            <c:rich>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r>
                  <a:rPr lang="en-US" sz="1600" dirty="0"/>
                  <a:t>ORR, %</a:t>
                </a:r>
              </a:p>
            </c:rich>
          </c:tx>
          <c:layout>
            <c:manualLayout>
              <c:xMode val="edge"/>
              <c:yMode val="edge"/>
              <c:x val="5.0503821715997543E-2"/>
              <c:y val="0.38257822277847309"/>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7856350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latin typeface="Arial" panose="020B060402020202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67044818691771E-2"/>
          <c:y val="2.9083912587818745E-2"/>
          <c:w val="0.93288944745822089"/>
          <c:h val="0.93639848857952535"/>
        </c:manualLayout>
      </c:layout>
      <c:barChart>
        <c:barDir val="col"/>
        <c:grouping val="stacked"/>
        <c:varyColors val="0"/>
        <c:ser>
          <c:idx val="0"/>
          <c:order val="0"/>
          <c:tx>
            <c:strRef>
              <c:f>Sheet1!$A$1</c:f>
              <c:strCache>
                <c:ptCount val="1"/>
                <c:pt idx="0">
                  <c:v> </c:v>
                </c:pt>
              </c:strCache>
            </c:strRef>
          </c:tx>
          <c:spPr>
            <a:solidFill>
              <a:schemeClr val="accent1"/>
            </a:solidFill>
            <a:ln>
              <a:noFill/>
            </a:ln>
            <a:effectLst>
              <a:outerShdw blurRad="50800" dist="38100" dir="2700000" algn="tl" rotWithShape="0">
                <a:prstClr val="black">
                  <a:alpha val="40000"/>
                </a:prstClr>
              </a:outerShdw>
            </a:effectLst>
          </c:spPr>
          <c:invertIfNegative val="0"/>
          <c:dPt>
            <c:idx val="1"/>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1-6844-41A2-86BA-352A12AD9673}"/>
              </c:ext>
            </c:extLst>
          </c:dPt>
          <c:dPt>
            <c:idx val="4"/>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3-6844-41A2-86BA-352A12AD9673}"/>
              </c:ext>
            </c:extLst>
          </c:dPt>
          <c:dPt>
            <c:idx val="7"/>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5-6844-41A2-86BA-352A12AD9673}"/>
              </c:ext>
            </c:extLst>
          </c:dPt>
          <c:dPt>
            <c:idx val="10"/>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7-6844-41A2-86BA-352A12AD9673}"/>
              </c:ext>
            </c:extLst>
          </c:dPt>
          <c:dPt>
            <c:idx val="13"/>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9-6844-41A2-86BA-352A12AD9673}"/>
              </c:ext>
            </c:extLst>
          </c:dPt>
          <c:dPt>
            <c:idx val="16"/>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B-6844-41A2-86BA-352A12AD9673}"/>
              </c:ext>
            </c:extLst>
          </c:dPt>
          <c:dPt>
            <c:idx val="19"/>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D-6844-41A2-86BA-352A12AD9673}"/>
              </c:ext>
            </c:extLst>
          </c:dPt>
          <c:dPt>
            <c:idx val="22"/>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F-6844-41A2-86BA-352A12AD9673}"/>
              </c:ext>
            </c:extLst>
          </c:dPt>
          <c:dPt>
            <c:idx val="25"/>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11-6844-41A2-86BA-352A12AD9673}"/>
              </c:ext>
            </c:extLst>
          </c:dPt>
          <c:dPt>
            <c:idx val="28"/>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13-6844-41A2-86BA-352A12AD9673}"/>
              </c:ext>
            </c:extLst>
          </c:dPt>
          <c:dPt>
            <c:idx val="31"/>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15-6844-41A2-86BA-352A12AD9673}"/>
              </c:ext>
            </c:extLst>
          </c:dPt>
          <c:dPt>
            <c:idx val="34"/>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17-6844-41A2-86BA-352A12AD9673}"/>
              </c:ext>
            </c:extLst>
          </c:dPt>
          <c:dPt>
            <c:idx val="37"/>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19-6844-41A2-86BA-352A12AD9673}"/>
              </c:ext>
            </c:extLst>
          </c:dPt>
          <c:dPt>
            <c:idx val="40"/>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1B-6844-41A2-86BA-352A12AD9673}"/>
              </c:ext>
            </c:extLst>
          </c:dPt>
          <c:dPt>
            <c:idx val="43"/>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1D-6844-41A2-86BA-352A12AD9673}"/>
              </c:ext>
            </c:extLst>
          </c:dPt>
          <c:dPt>
            <c:idx val="46"/>
            <c:invertIfNegative val="0"/>
            <c:bubble3D val="0"/>
            <c:spPr>
              <a:solidFill>
                <a:schemeClr val="accent5"/>
              </a:solidFill>
              <a:ln>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1F-6844-41A2-86BA-352A12AD9673}"/>
              </c:ext>
            </c:extLst>
          </c:dPt>
          <c:cat>
            <c:strRef>
              <c:f>Sheet1!$A$1:$A$26</c:f>
              <c:strCache>
                <c:ptCount val="25"/>
                <c:pt idx="0">
                  <c:v> </c:v>
                </c:pt>
                <c:pt idx="2">
                  <c:v>Hypo Pem</c:v>
                </c:pt>
                <c:pt idx="3">
                  <c:v>Hypo Pbo</c:v>
                </c:pt>
                <c:pt idx="5">
                  <c:v>Infusion Rxn Pem</c:v>
                </c:pt>
                <c:pt idx="6">
                  <c:v>Infusion Rxn Pbo</c:v>
                </c:pt>
                <c:pt idx="8">
                  <c:v>Hyper Pem</c:v>
                </c:pt>
                <c:pt idx="9">
                  <c:v>Hyper Pbo</c:v>
                </c:pt>
                <c:pt idx="11">
                  <c:v>Adrenal insuff Pem</c:v>
                </c:pt>
                <c:pt idx="12">
                  <c:v>Adrenal insuff Pbo</c:v>
                </c:pt>
                <c:pt idx="14">
                  <c:v>Pneumonitis Pem</c:v>
                </c:pt>
                <c:pt idx="15">
                  <c:v>Pneumonitis Pbo</c:v>
                </c:pt>
                <c:pt idx="17">
                  <c:v>Colitis Pem</c:v>
                </c:pt>
                <c:pt idx="18">
                  <c:v>Colitis Pbo</c:v>
                </c:pt>
                <c:pt idx="20">
                  <c:v>Gastritis Pem</c:v>
                </c:pt>
                <c:pt idx="21">
                  <c:v>Gastritis Pbo</c:v>
                </c:pt>
                <c:pt idx="23">
                  <c:v>Skin rxn Pem</c:v>
                </c:pt>
                <c:pt idx="24">
                  <c:v>Skin rxn Pbo</c:v>
                </c:pt>
              </c:strCache>
            </c:strRef>
          </c:cat>
          <c:val>
            <c:numRef>
              <c:f>Sheet1!$A$2:$A$26</c:f>
              <c:numCache>
                <c:formatCode>General</c:formatCode>
                <c:ptCount val="25"/>
                <c:pt idx="1">
                  <c:v>0</c:v>
                </c:pt>
                <c:pt idx="2">
                  <c:v>0</c:v>
                </c:pt>
                <c:pt idx="4">
                  <c:v>0</c:v>
                </c:pt>
                <c:pt idx="5">
                  <c:v>0</c:v>
                </c:pt>
                <c:pt idx="7">
                  <c:v>0</c:v>
                </c:pt>
                <c:pt idx="8">
                  <c:v>0</c:v>
                </c:pt>
                <c:pt idx="10">
                  <c:v>0</c:v>
                </c:pt>
                <c:pt idx="11">
                  <c:v>0</c:v>
                </c:pt>
                <c:pt idx="13">
                  <c:v>0</c:v>
                </c:pt>
                <c:pt idx="14">
                  <c:v>0</c:v>
                </c:pt>
                <c:pt idx="16">
                  <c:v>0</c:v>
                </c:pt>
                <c:pt idx="17">
                  <c:v>0</c:v>
                </c:pt>
                <c:pt idx="19">
                  <c:v>0</c:v>
                </c:pt>
                <c:pt idx="20">
                  <c:v>0</c:v>
                </c:pt>
                <c:pt idx="22">
                  <c:v>0</c:v>
                </c:pt>
                <c:pt idx="23">
                  <c:v>0</c:v>
                </c:pt>
              </c:numCache>
            </c:numRef>
          </c:val>
          <c:extLst>
            <c:ext xmlns:c16="http://schemas.microsoft.com/office/drawing/2014/chart" uri="{C3380CC4-5D6E-409C-BE32-E72D297353CC}">
              <c16:uniqueId val="{00000020-6844-41A2-86BA-352A12AD9673}"/>
            </c:ext>
          </c:extLst>
        </c:ser>
        <c:ser>
          <c:idx val="2"/>
          <c:order val="1"/>
          <c:tx>
            <c:strRef>
              <c:f>Sheet1!$B$1</c:f>
              <c:strCache>
                <c:ptCount val="1"/>
                <c:pt idx="0">
                  <c:v>Grade 3-5</c:v>
                </c:pt>
              </c:strCache>
            </c:strRef>
          </c:tx>
          <c:spPr>
            <a:solidFill>
              <a:schemeClr val="accent1"/>
            </a:solidFill>
            <a:ln>
              <a:noFill/>
            </a:ln>
            <a:effectLst/>
          </c:spPr>
          <c:invertIfNegative val="0"/>
          <c:dPt>
            <c:idx val="1"/>
            <c:invertIfNegative val="0"/>
            <c:bubble3D val="0"/>
            <c:spPr>
              <a:solidFill>
                <a:srgbClr val="00857C"/>
              </a:solidFill>
              <a:ln>
                <a:noFill/>
              </a:ln>
              <a:effectLst/>
            </c:spPr>
            <c:extLst>
              <c:ext xmlns:c16="http://schemas.microsoft.com/office/drawing/2014/chart" uri="{C3380CC4-5D6E-409C-BE32-E72D297353CC}">
                <c16:uniqueId val="{00000022-6844-41A2-86BA-352A12AD9673}"/>
              </c:ext>
            </c:extLst>
          </c:dPt>
          <c:dPt>
            <c:idx val="2"/>
            <c:invertIfNegative val="0"/>
            <c:bubble3D val="0"/>
            <c:spPr>
              <a:solidFill>
                <a:srgbClr val="610F0F"/>
              </a:solidFill>
              <a:ln>
                <a:noFill/>
              </a:ln>
              <a:effectLst/>
            </c:spPr>
            <c:extLst>
              <c:ext xmlns:c16="http://schemas.microsoft.com/office/drawing/2014/chart" uri="{C3380CC4-5D6E-409C-BE32-E72D297353CC}">
                <c16:uniqueId val="{00000024-6844-41A2-86BA-352A12AD9673}"/>
              </c:ext>
            </c:extLst>
          </c:dPt>
          <c:dPt>
            <c:idx val="4"/>
            <c:invertIfNegative val="0"/>
            <c:bubble3D val="0"/>
            <c:spPr>
              <a:solidFill>
                <a:srgbClr val="00857C"/>
              </a:solidFill>
              <a:ln>
                <a:noFill/>
              </a:ln>
              <a:effectLst/>
            </c:spPr>
            <c:extLst>
              <c:ext xmlns:c16="http://schemas.microsoft.com/office/drawing/2014/chart" uri="{C3380CC4-5D6E-409C-BE32-E72D297353CC}">
                <c16:uniqueId val="{00000026-6844-41A2-86BA-352A12AD9673}"/>
              </c:ext>
            </c:extLst>
          </c:dPt>
          <c:dPt>
            <c:idx val="5"/>
            <c:invertIfNegative val="0"/>
            <c:bubble3D val="0"/>
            <c:spPr>
              <a:solidFill>
                <a:srgbClr val="610F0F"/>
              </a:solidFill>
              <a:ln>
                <a:noFill/>
              </a:ln>
              <a:effectLst/>
            </c:spPr>
            <c:extLst>
              <c:ext xmlns:c16="http://schemas.microsoft.com/office/drawing/2014/chart" uri="{C3380CC4-5D6E-409C-BE32-E72D297353CC}">
                <c16:uniqueId val="{00000028-6844-41A2-86BA-352A12AD9673}"/>
              </c:ext>
            </c:extLst>
          </c:dPt>
          <c:dPt>
            <c:idx val="7"/>
            <c:invertIfNegative val="0"/>
            <c:bubble3D val="0"/>
            <c:spPr>
              <a:solidFill>
                <a:srgbClr val="00857C"/>
              </a:solidFill>
              <a:ln>
                <a:noFill/>
              </a:ln>
              <a:effectLst/>
            </c:spPr>
            <c:extLst>
              <c:ext xmlns:c16="http://schemas.microsoft.com/office/drawing/2014/chart" uri="{C3380CC4-5D6E-409C-BE32-E72D297353CC}">
                <c16:uniqueId val="{0000002A-6844-41A2-86BA-352A12AD9673}"/>
              </c:ext>
            </c:extLst>
          </c:dPt>
          <c:dPt>
            <c:idx val="8"/>
            <c:invertIfNegative val="0"/>
            <c:bubble3D val="0"/>
            <c:spPr>
              <a:solidFill>
                <a:srgbClr val="610F0F"/>
              </a:solidFill>
              <a:ln>
                <a:noFill/>
              </a:ln>
              <a:effectLst/>
            </c:spPr>
            <c:extLst>
              <c:ext xmlns:c16="http://schemas.microsoft.com/office/drawing/2014/chart" uri="{C3380CC4-5D6E-409C-BE32-E72D297353CC}">
                <c16:uniqueId val="{0000002C-6844-41A2-86BA-352A12AD9673}"/>
              </c:ext>
            </c:extLst>
          </c:dPt>
          <c:dPt>
            <c:idx val="10"/>
            <c:invertIfNegative val="0"/>
            <c:bubble3D val="0"/>
            <c:spPr>
              <a:solidFill>
                <a:srgbClr val="00857C"/>
              </a:solidFill>
              <a:ln>
                <a:noFill/>
              </a:ln>
              <a:effectLst/>
            </c:spPr>
            <c:extLst>
              <c:ext xmlns:c16="http://schemas.microsoft.com/office/drawing/2014/chart" uri="{C3380CC4-5D6E-409C-BE32-E72D297353CC}">
                <c16:uniqueId val="{0000002E-6844-41A2-86BA-352A12AD9673}"/>
              </c:ext>
            </c:extLst>
          </c:dPt>
          <c:dPt>
            <c:idx val="11"/>
            <c:invertIfNegative val="0"/>
            <c:bubble3D val="0"/>
            <c:spPr>
              <a:solidFill>
                <a:srgbClr val="610F0F"/>
              </a:solidFill>
              <a:ln>
                <a:noFill/>
              </a:ln>
              <a:effectLst/>
            </c:spPr>
            <c:extLst>
              <c:ext xmlns:c16="http://schemas.microsoft.com/office/drawing/2014/chart" uri="{C3380CC4-5D6E-409C-BE32-E72D297353CC}">
                <c16:uniqueId val="{00000030-6844-41A2-86BA-352A12AD9673}"/>
              </c:ext>
            </c:extLst>
          </c:dPt>
          <c:dPt>
            <c:idx val="13"/>
            <c:invertIfNegative val="0"/>
            <c:bubble3D val="0"/>
            <c:spPr>
              <a:solidFill>
                <a:srgbClr val="00857C"/>
              </a:solidFill>
              <a:ln>
                <a:noFill/>
              </a:ln>
              <a:effectLst/>
            </c:spPr>
            <c:extLst>
              <c:ext xmlns:c16="http://schemas.microsoft.com/office/drawing/2014/chart" uri="{C3380CC4-5D6E-409C-BE32-E72D297353CC}">
                <c16:uniqueId val="{00000032-6844-41A2-86BA-352A12AD9673}"/>
              </c:ext>
            </c:extLst>
          </c:dPt>
          <c:dPt>
            <c:idx val="14"/>
            <c:invertIfNegative val="0"/>
            <c:bubble3D val="0"/>
            <c:spPr>
              <a:solidFill>
                <a:srgbClr val="610F0F"/>
              </a:solidFill>
              <a:ln>
                <a:noFill/>
              </a:ln>
              <a:effectLst/>
            </c:spPr>
            <c:extLst>
              <c:ext xmlns:c16="http://schemas.microsoft.com/office/drawing/2014/chart" uri="{C3380CC4-5D6E-409C-BE32-E72D297353CC}">
                <c16:uniqueId val="{00000034-6844-41A2-86BA-352A12AD9673}"/>
              </c:ext>
            </c:extLst>
          </c:dPt>
          <c:dPt>
            <c:idx val="16"/>
            <c:invertIfNegative val="0"/>
            <c:bubble3D val="0"/>
            <c:spPr>
              <a:solidFill>
                <a:srgbClr val="00857C"/>
              </a:solidFill>
              <a:ln>
                <a:noFill/>
              </a:ln>
              <a:effectLst/>
            </c:spPr>
            <c:extLst>
              <c:ext xmlns:c16="http://schemas.microsoft.com/office/drawing/2014/chart" uri="{C3380CC4-5D6E-409C-BE32-E72D297353CC}">
                <c16:uniqueId val="{00000036-6844-41A2-86BA-352A12AD9673}"/>
              </c:ext>
            </c:extLst>
          </c:dPt>
          <c:dPt>
            <c:idx val="17"/>
            <c:invertIfNegative val="0"/>
            <c:bubble3D val="0"/>
            <c:spPr>
              <a:solidFill>
                <a:srgbClr val="610F0F"/>
              </a:solidFill>
              <a:ln>
                <a:noFill/>
              </a:ln>
              <a:effectLst/>
            </c:spPr>
            <c:extLst>
              <c:ext xmlns:c16="http://schemas.microsoft.com/office/drawing/2014/chart" uri="{C3380CC4-5D6E-409C-BE32-E72D297353CC}">
                <c16:uniqueId val="{00000038-6844-41A2-86BA-352A12AD9673}"/>
              </c:ext>
            </c:extLst>
          </c:dPt>
          <c:dPt>
            <c:idx val="19"/>
            <c:invertIfNegative val="0"/>
            <c:bubble3D val="0"/>
            <c:spPr>
              <a:solidFill>
                <a:srgbClr val="00857C"/>
              </a:solidFill>
              <a:ln>
                <a:noFill/>
              </a:ln>
              <a:effectLst/>
            </c:spPr>
            <c:extLst>
              <c:ext xmlns:c16="http://schemas.microsoft.com/office/drawing/2014/chart" uri="{C3380CC4-5D6E-409C-BE32-E72D297353CC}">
                <c16:uniqueId val="{0000003A-6844-41A2-86BA-352A12AD9673}"/>
              </c:ext>
            </c:extLst>
          </c:dPt>
          <c:dPt>
            <c:idx val="20"/>
            <c:invertIfNegative val="0"/>
            <c:bubble3D val="0"/>
            <c:spPr>
              <a:solidFill>
                <a:srgbClr val="610F0F"/>
              </a:solidFill>
              <a:ln>
                <a:noFill/>
              </a:ln>
              <a:effectLst/>
            </c:spPr>
            <c:extLst>
              <c:ext xmlns:c16="http://schemas.microsoft.com/office/drawing/2014/chart" uri="{C3380CC4-5D6E-409C-BE32-E72D297353CC}">
                <c16:uniqueId val="{0000003C-6844-41A2-86BA-352A12AD9673}"/>
              </c:ext>
            </c:extLst>
          </c:dPt>
          <c:dPt>
            <c:idx val="22"/>
            <c:invertIfNegative val="0"/>
            <c:bubble3D val="0"/>
            <c:spPr>
              <a:solidFill>
                <a:srgbClr val="00857C"/>
              </a:solidFill>
              <a:ln>
                <a:noFill/>
              </a:ln>
              <a:effectLst/>
            </c:spPr>
            <c:extLst>
              <c:ext xmlns:c16="http://schemas.microsoft.com/office/drawing/2014/chart" uri="{C3380CC4-5D6E-409C-BE32-E72D297353CC}">
                <c16:uniqueId val="{0000003E-6844-41A2-86BA-352A12AD9673}"/>
              </c:ext>
            </c:extLst>
          </c:dPt>
          <c:dPt>
            <c:idx val="23"/>
            <c:invertIfNegative val="0"/>
            <c:bubble3D val="0"/>
            <c:spPr>
              <a:solidFill>
                <a:srgbClr val="610F0F"/>
              </a:solidFill>
              <a:ln>
                <a:noFill/>
              </a:ln>
              <a:effectLst/>
            </c:spPr>
            <c:extLst>
              <c:ext xmlns:c16="http://schemas.microsoft.com/office/drawing/2014/chart" uri="{C3380CC4-5D6E-409C-BE32-E72D297353CC}">
                <c16:uniqueId val="{00000040-6844-41A2-86BA-352A12AD9673}"/>
              </c:ext>
            </c:extLst>
          </c:dPt>
          <c:dPt>
            <c:idx val="25"/>
            <c:invertIfNegative val="0"/>
            <c:bubble3D val="0"/>
            <c:spPr>
              <a:solidFill>
                <a:srgbClr val="00857C"/>
              </a:solidFill>
              <a:ln>
                <a:noFill/>
              </a:ln>
              <a:effectLst/>
            </c:spPr>
            <c:extLst>
              <c:ext xmlns:c16="http://schemas.microsoft.com/office/drawing/2014/chart" uri="{C3380CC4-5D6E-409C-BE32-E72D297353CC}">
                <c16:uniqueId val="{00000042-6844-41A2-86BA-352A12AD9673}"/>
              </c:ext>
            </c:extLst>
          </c:dPt>
          <c:dPt>
            <c:idx val="26"/>
            <c:invertIfNegative val="0"/>
            <c:bubble3D val="0"/>
            <c:spPr>
              <a:solidFill>
                <a:srgbClr val="610F0F"/>
              </a:solidFill>
              <a:ln>
                <a:noFill/>
              </a:ln>
              <a:effectLst/>
            </c:spPr>
            <c:extLst>
              <c:ext xmlns:c16="http://schemas.microsoft.com/office/drawing/2014/chart" uri="{C3380CC4-5D6E-409C-BE32-E72D297353CC}">
                <c16:uniqueId val="{00000044-6844-41A2-86BA-352A12AD9673}"/>
              </c:ext>
            </c:extLst>
          </c:dPt>
          <c:dPt>
            <c:idx val="28"/>
            <c:invertIfNegative val="0"/>
            <c:bubble3D val="0"/>
            <c:spPr>
              <a:solidFill>
                <a:srgbClr val="00857C"/>
              </a:solidFill>
              <a:ln>
                <a:noFill/>
              </a:ln>
              <a:effectLst/>
            </c:spPr>
            <c:extLst>
              <c:ext xmlns:c16="http://schemas.microsoft.com/office/drawing/2014/chart" uri="{C3380CC4-5D6E-409C-BE32-E72D297353CC}">
                <c16:uniqueId val="{00000046-6844-41A2-86BA-352A12AD9673}"/>
              </c:ext>
            </c:extLst>
          </c:dPt>
          <c:dPt>
            <c:idx val="29"/>
            <c:invertIfNegative val="0"/>
            <c:bubble3D val="0"/>
            <c:spPr>
              <a:solidFill>
                <a:srgbClr val="F09E9E"/>
              </a:solidFill>
              <a:ln>
                <a:noFill/>
              </a:ln>
              <a:effectLst/>
            </c:spPr>
            <c:extLst>
              <c:ext xmlns:c16="http://schemas.microsoft.com/office/drawing/2014/chart" uri="{C3380CC4-5D6E-409C-BE32-E72D297353CC}">
                <c16:uniqueId val="{00000048-6844-41A2-86BA-352A12AD9673}"/>
              </c:ext>
            </c:extLst>
          </c:dPt>
          <c:dPt>
            <c:idx val="31"/>
            <c:invertIfNegative val="0"/>
            <c:bubble3D val="0"/>
            <c:spPr>
              <a:solidFill>
                <a:schemeClr val="accent2"/>
              </a:solidFill>
              <a:ln>
                <a:noFill/>
              </a:ln>
              <a:effectLst/>
            </c:spPr>
            <c:extLst>
              <c:ext xmlns:c16="http://schemas.microsoft.com/office/drawing/2014/chart" uri="{C3380CC4-5D6E-409C-BE32-E72D297353CC}">
                <c16:uniqueId val="{0000004A-6844-41A2-86BA-352A12AD9673}"/>
              </c:ext>
            </c:extLst>
          </c:dPt>
          <c:dPt>
            <c:idx val="32"/>
            <c:invertIfNegative val="0"/>
            <c:bubble3D val="0"/>
            <c:spPr>
              <a:solidFill>
                <a:schemeClr val="accent5">
                  <a:lumMod val="20000"/>
                  <a:lumOff val="80000"/>
                </a:schemeClr>
              </a:solidFill>
              <a:ln>
                <a:noFill/>
              </a:ln>
              <a:effectLst/>
            </c:spPr>
            <c:extLst>
              <c:ext xmlns:c16="http://schemas.microsoft.com/office/drawing/2014/chart" uri="{C3380CC4-5D6E-409C-BE32-E72D297353CC}">
                <c16:uniqueId val="{0000004C-6844-41A2-86BA-352A12AD9673}"/>
              </c:ext>
            </c:extLst>
          </c:dPt>
          <c:dPt>
            <c:idx val="34"/>
            <c:invertIfNegative val="0"/>
            <c:bubble3D val="0"/>
            <c:spPr>
              <a:solidFill>
                <a:schemeClr val="accent2"/>
              </a:solidFill>
              <a:ln>
                <a:noFill/>
              </a:ln>
              <a:effectLst/>
            </c:spPr>
            <c:extLst>
              <c:ext xmlns:c16="http://schemas.microsoft.com/office/drawing/2014/chart" uri="{C3380CC4-5D6E-409C-BE32-E72D297353CC}">
                <c16:uniqueId val="{0000004E-6844-41A2-86BA-352A12AD9673}"/>
              </c:ext>
            </c:extLst>
          </c:dPt>
          <c:dPt>
            <c:idx val="35"/>
            <c:invertIfNegative val="0"/>
            <c:bubble3D val="0"/>
            <c:spPr>
              <a:solidFill>
                <a:schemeClr val="accent5">
                  <a:lumMod val="20000"/>
                  <a:lumOff val="80000"/>
                </a:schemeClr>
              </a:solidFill>
              <a:ln>
                <a:noFill/>
              </a:ln>
              <a:effectLst/>
            </c:spPr>
            <c:extLst>
              <c:ext xmlns:c16="http://schemas.microsoft.com/office/drawing/2014/chart" uri="{C3380CC4-5D6E-409C-BE32-E72D297353CC}">
                <c16:uniqueId val="{00000050-6844-41A2-86BA-352A12AD9673}"/>
              </c:ext>
            </c:extLst>
          </c:dPt>
          <c:dPt>
            <c:idx val="37"/>
            <c:invertIfNegative val="0"/>
            <c:bubble3D val="0"/>
            <c:spPr>
              <a:solidFill>
                <a:schemeClr val="accent2"/>
              </a:solidFill>
              <a:ln>
                <a:noFill/>
              </a:ln>
              <a:effectLst/>
            </c:spPr>
            <c:extLst>
              <c:ext xmlns:c16="http://schemas.microsoft.com/office/drawing/2014/chart" uri="{C3380CC4-5D6E-409C-BE32-E72D297353CC}">
                <c16:uniqueId val="{00000052-6844-41A2-86BA-352A12AD9673}"/>
              </c:ext>
            </c:extLst>
          </c:dPt>
          <c:dPt>
            <c:idx val="38"/>
            <c:invertIfNegative val="0"/>
            <c:bubble3D val="0"/>
            <c:spPr>
              <a:solidFill>
                <a:schemeClr val="accent5">
                  <a:lumMod val="20000"/>
                  <a:lumOff val="80000"/>
                </a:schemeClr>
              </a:solidFill>
              <a:ln>
                <a:noFill/>
              </a:ln>
              <a:effectLst/>
            </c:spPr>
            <c:extLst>
              <c:ext xmlns:c16="http://schemas.microsoft.com/office/drawing/2014/chart" uri="{C3380CC4-5D6E-409C-BE32-E72D297353CC}">
                <c16:uniqueId val="{00000054-6844-41A2-86BA-352A12AD9673}"/>
              </c:ext>
            </c:extLst>
          </c:dPt>
          <c:dPt>
            <c:idx val="40"/>
            <c:invertIfNegative val="0"/>
            <c:bubble3D val="0"/>
            <c:spPr>
              <a:solidFill>
                <a:schemeClr val="accent2"/>
              </a:solidFill>
              <a:ln>
                <a:noFill/>
              </a:ln>
              <a:effectLst/>
            </c:spPr>
            <c:extLst>
              <c:ext xmlns:c16="http://schemas.microsoft.com/office/drawing/2014/chart" uri="{C3380CC4-5D6E-409C-BE32-E72D297353CC}">
                <c16:uniqueId val="{00000056-6844-41A2-86BA-352A12AD9673}"/>
              </c:ext>
            </c:extLst>
          </c:dPt>
          <c:dPt>
            <c:idx val="41"/>
            <c:invertIfNegative val="0"/>
            <c:bubble3D val="0"/>
            <c:spPr>
              <a:solidFill>
                <a:schemeClr val="accent5">
                  <a:lumMod val="20000"/>
                  <a:lumOff val="80000"/>
                </a:schemeClr>
              </a:solidFill>
              <a:ln>
                <a:noFill/>
              </a:ln>
              <a:effectLst/>
            </c:spPr>
            <c:extLst>
              <c:ext xmlns:c16="http://schemas.microsoft.com/office/drawing/2014/chart" uri="{C3380CC4-5D6E-409C-BE32-E72D297353CC}">
                <c16:uniqueId val="{00000058-6844-41A2-86BA-352A12AD9673}"/>
              </c:ext>
            </c:extLst>
          </c:dPt>
          <c:dPt>
            <c:idx val="43"/>
            <c:invertIfNegative val="0"/>
            <c:bubble3D val="0"/>
            <c:spPr>
              <a:solidFill>
                <a:schemeClr val="accent2"/>
              </a:solidFill>
              <a:ln>
                <a:noFill/>
              </a:ln>
              <a:effectLst/>
            </c:spPr>
            <c:extLst>
              <c:ext xmlns:c16="http://schemas.microsoft.com/office/drawing/2014/chart" uri="{C3380CC4-5D6E-409C-BE32-E72D297353CC}">
                <c16:uniqueId val="{0000005A-6844-41A2-86BA-352A12AD9673}"/>
              </c:ext>
            </c:extLst>
          </c:dPt>
          <c:dPt>
            <c:idx val="44"/>
            <c:invertIfNegative val="0"/>
            <c:bubble3D val="0"/>
            <c:spPr>
              <a:solidFill>
                <a:schemeClr val="accent5">
                  <a:lumMod val="20000"/>
                  <a:lumOff val="80000"/>
                </a:schemeClr>
              </a:solidFill>
              <a:ln>
                <a:noFill/>
              </a:ln>
              <a:effectLst/>
            </c:spPr>
            <c:extLst>
              <c:ext xmlns:c16="http://schemas.microsoft.com/office/drawing/2014/chart" uri="{C3380CC4-5D6E-409C-BE32-E72D297353CC}">
                <c16:uniqueId val="{0000005C-6844-41A2-86BA-352A12AD9673}"/>
              </c:ext>
            </c:extLst>
          </c:dPt>
          <c:cat>
            <c:strRef>
              <c:f>Sheet1!$A$1:$A$26</c:f>
              <c:strCache>
                <c:ptCount val="25"/>
                <c:pt idx="0">
                  <c:v> </c:v>
                </c:pt>
                <c:pt idx="2">
                  <c:v>Hypo Pem</c:v>
                </c:pt>
                <c:pt idx="3">
                  <c:v>Hypo Pbo</c:v>
                </c:pt>
                <c:pt idx="5">
                  <c:v>Infusion Rxn Pem</c:v>
                </c:pt>
                <c:pt idx="6">
                  <c:v>Infusion Rxn Pbo</c:v>
                </c:pt>
                <c:pt idx="8">
                  <c:v>Hyper Pem</c:v>
                </c:pt>
                <c:pt idx="9">
                  <c:v>Hyper Pbo</c:v>
                </c:pt>
                <c:pt idx="11">
                  <c:v>Adrenal insuff Pem</c:v>
                </c:pt>
                <c:pt idx="12">
                  <c:v>Adrenal insuff Pbo</c:v>
                </c:pt>
                <c:pt idx="14">
                  <c:v>Pneumonitis Pem</c:v>
                </c:pt>
                <c:pt idx="15">
                  <c:v>Pneumonitis Pbo</c:v>
                </c:pt>
                <c:pt idx="17">
                  <c:v>Colitis Pem</c:v>
                </c:pt>
                <c:pt idx="18">
                  <c:v>Colitis Pbo</c:v>
                </c:pt>
                <c:pt idx="20">
                  <c:v>Gastritis Pem</c:v>
                </c:pt>
                <c:pt idx="21">
                  <c:v>Gastritis Pbo</c:v>
                </c:pt>
                <c:pt idx="23">
                  <c:v>Skin rxn Pem</c:v>
                </c:pt>
                <c:pt idx="24">
                  <c:v>Skin rxn Pbo</c:v>
                </c:pt>
              </c:strCache>
            </c:strRef>
          </c:cat>
          <c:val>
            <c:numRef>
              <c:f>Sheet1!$B$2:$B$26</c:f>
              <c:numCache>
                <c:formatCode>General</c:formatCode>
                <c:ptCount val="25"/>
                <c:pt idx="1">
                  <c:v>0</c:v>
                </c:pt>
                <c:pt idx="2">
                  <c:v>0</c:v>
                </c:pt>
                <c:pt idx="4">
                  <c:v>1.9</c:v>
                </c:pt>
                <c:pt idx="5">
                  <c:v>0.6</c:v>
                </c:pt>
                <c:pt idx="7">
                  <c:v>0</c:v>
                </c:pt>
                <c:pt idx="8">
                  <c:v>0</c:v>
                </c:pt>
                <c:pt idx="10">
                  <c:v>2.2000000000000002</c:v>
                </c:pt>
                <c:pt idx="11">
                  <c:v>0</c:v>
                </c:pt>
                <c:pt idx="13">
                  <c:v>0.6</c:v>
                </c:pt>
                <c:pt idx="14">
                  <c:v>0.9</c:v>
                </c:pt>
                <c:pt idx="16">
                  <c:v>3.1</c:v>
                </c:pt>
                <c:pt idx="17">
                  <c:v>0.3</c:v>
                </c:pt>
                <c:pt idx="19">
                  <c:v>0.6</c:v>
                </c:pt>
                <c:pt idx="20">
                  <c:v>0</c:v>
                </c:pt>
                <c:pt idx="22">
                  <c:v>0.3</c:v>
                </c:pt>
                <c:pt idx="23">
                  <c:v>0.6</c:v>
                </c:pt>
              </c:numCache>
            </c:numRef>
          </c:val>
          <c:extLst>
            <c:ext xmlns:c16="http://schemas.microsoft.com/office/drawing/2014/chart" uri="{C3380CC4-5D6E-409C-BE32-E72D297353CC}">
              <c16:uniqueId val="{0000005D-6844-41A2-86BA-352A12AD9673}"/>
            </c:ext>
          </c:extLst>
        </c:ser>
        <c:ser>
          <c:idx val="1"/>
          <c:order val="2"/>
          <c:tx>
            <c:strRef>
              <c:f>Sheet1!$C$1</c:f>
              <c:strCache>
                <c:ptCount val="1"/>
                <c:pt idx="0">
                  <c:v>Grade 1-2</c:v>
                </c:pt>
              </c:strCache>
            </c:strRef>
          </c:tx>
          <c:spPr>
            <a:solidFill>
              <a:schemeClr val="accent1"/>
            </a:solidFill>
            <a:ln>
              <a:solidFill>
                <a:srgbClr val="6ECEB2"/>
              </a:solidFill>
            </a:ln>
            <a:effectLst/>
          </c:spPr>
          <c:invertIfNegative val="0"/>
          <c:dPt>
            <c:idx val="1"/>
            <c:invertIfNegative val="0"/>
            <c:bubble3D val="0"/>
            <c:spPr>
              <a:solidFill>
                <a:srgbClr val="6ECEB2"/>
              </a:solidFill>
              <a:ln>
                <a:noFill/>
              </a:ln>
              <a:effectLst/>
            </c:spPr>
            <c:extLst>
              <c:ext xmlns:c16="http://schemas.microsoft.com/office/drawing/2014/chart" uri="{C3380CC4-5D6E-409C-BE32-E72D297353CC}">
                <c16:uniqueId val="{0000005F-6844-41A2-86BA-352A12AD9673}"/>
              </c:ext>
            </c:extLst>
          </c:dPt>
          <c:dPt>
            <c:idx val="2"/>
            <c:invertIfNegative val="0"/>
            <c:bubble3D val="0"/>
            <c:spPr>
              <a:solidFill>
                <a:srgbClr val="F09E9E"/>
              </a:solidFill>
              <a:ln>
                <a:noFill/>
              </a:ln>
              <a:effectLst/>
            </c:spPr>
            <c:extLst>
              <c:ext xmlns:c16="http://schemas.microsoft.com/office/drawing/2014/chart" uri="{C3380CC4-5D6E-409C-BE32-E72D297353CC}">
                <c16:uniqueId val="{00000061-6844-41A2-86BA-352A12AD9673}"/>
              </c:ext>
            </c:extLst>
          </c:dPt>
          <c:dPt>
            <c:idx val="4"/>
            <c:invertIfNegative val="0"/>
            <c:bubble3D val="0"/>
            <c:spPr>
              <a:solidFill>
                <a:srgbClr val="6ECEB2"/>
              </a:solidFill>
              <a:ln>
                <a:noFill/>
              </a:ln>
              <a:effectLst/>
            </c:spPr>
            <c:extLst>
              <c:ext xmlns:c16="http://schemas.microsoft.com/office/drawing/2014/chart" uri="{C3380CC4-5D6E-409C-BE32-E72D297353CC}">
                <c16:uniqueId val="{00000063-6844-41A2-86BA-352A12AD9673}"/>
              </c:ext>
            </c:extLst>
          </c:dPt>
          <c:dPt>
            <c:idx val="5"/>
            <c:invertIfNegative val="0"/>
            <c:bubble3D val="0"/>
            <c:spPr>
              <a:solidFill>
                <a:srgbClr val="F09E9E"/>
              </a:solidFill>
              <a:ln>
                <a:noFill/>
              </a:ln>
              <a:effectLst/>
            </c:spPr>
            <c:extLst>
              <c:ext xmlns:c16="http://schemas.microsoft.com/office/drawing/2014/chart" uri="{C3380CC4-5D6E-409C-BE32-E72D297353CC}">
                <c16:uniqueId val="{00000065-6844-41A2-86BA-352A12AD9673}"/>
              </c:ext>
            </c:extLst>
          </c:dPt>
          <c:dPt>
            <c:idx val="7"/>
            <c:invertIfNegative val="0"/>
            <c:bubble3D val="0"/>
            <c:spPr>
              <a:solidFill>
                <a:srgbClr val="6ECEB2"/>
              </a:solidFill>
              <a:ln>
                <a:noFill/>
              </a:ln>
              <a:effectLst/>
            </c:spPr>
            <c:extLst>
              <c:ext xmlns:c16="http://schemas.microsoft.com/office/drawing/2014/chart" uri="{C3380CC4-5D6E-409C-BE32-E72D297353CC}">
                <c16:uniqueId val="{00000067-6844-41A2-86BA-352A12AD9673}"/>
              </c:ext>
            </c:extLst>
          </c:dPt>
          <c:dPt>
            <c:idx val="8"/>
            <c:invertIfNegative val="0"/>
            <c:bubble3D val="0"/>
            <c:spPr>
              <a:solidFill>
                <a:srgbClr val="F09E9E"/>
              </a:solidFill>
              <a:ln>
                <a:noFill/>
              </a:ln>
              <a:effectLst/>
            </c:spPr>
            <c:extLst>
              <c:ext xmlns:c16="http://schemas.microsoft.com/office/drawing/2014/chart" uri="{C3380CC4-5D6E-409C-BE32-E72D297353CC}">
                <c16:uniqueId val="{00000069-6844-41A2-86BA-352A12AD9673}"/>
              </c:ext>
            </c:extLst>
          </c:dPt>
          <c:dPt>
            <c:idx val="10"/>
            <c:invertIfNegative val="0"/>
            <c:bubble3D val="0"/>
            <c:spPr>
              <a:solidFill>
                <a:srgbClr val="6ECEB2"/>
              </a:solidFill>
              <a:ln>
                <a:noFill/>
              </a:ln>
              <a:effectLst/>
            </c:spPr>
            <c:extLst>
              <c:ext xmlns:c16="http://schemas.microsoft.com/office/drawing/2014/chart" uri="{C3380CC4-5D6E-409C-BE32-E72D297353CC}">
                <c16:uniqueId val="{0000006B-6844-41A2-86BA-352A12AD9673}"/>
              </c:ext>
            </c:extLst>
          </c:dPt>
          <c:dPt>
            <c:idx val="11"/>
            <c:invertIfNegative val="0"/>
            <c:bubble3D val="0"/>
            <c:spPr>
              <a:solidFill>
                <a:srgbClr val="F09E9E"/>
              </a:solidFill>
              <a:ln>
                <a:noFill/>
              </a:ln>
              <a:effectLst/>
            </c:spPr>
            <c:extLst>
              <c:ext xmlns:c16="http://schemas.microsoft.com/office/drawing/2014/chart" uri="{C3380CC4-5D6E-409C-BE32-E72D297353CC}">
                <c16:uniqueId val="{0000006D-6844-41A2-86BA-352A12AD9673}"/>
              </c:ext>
            </c:extLst>
          </c:dPt>
          <c:dPt>
            <c:idx val="13"/>
            <c:invertIfNegative val="0"/>
            <c:bubble3D val="0"/>
            <c:spPr>
              <a:solidFill>
                <a:srgbClr val="6ECEB2"/>
              </a:solidFill>
              <a:ln>
                <a:noFill/>
              </a:ln>
              <a:effectLst/>
            </c:spPr>
            <c:extLst>
              <c:ext xmlns:c16="http://schemas.microsoft.com/office/drawing/2014/chart" uri="{C3380CC4-5D6E-409C-BE32-E72D297353CC}">
                <c16:uniqueId val="{0000006F-6844-41A2-86BA-352A12AD9673}"/>
              </c:ext>
            </c:extLst>
          </c:dPt>
          <c:dPt>
            <c:idx val="14"/>
            <c:invertIfNegative val="0"/>
            <c:bubble3D val="0"/>
            <c:spPr>
              <a:solidFill>
                <a:srgbClr val="F09E9E"/>
              </a:solidFill>
              <a:ln>
                <a:noFill/>
              </a:ln>
              <a:effectLst/>
            </c:spPr>
            <c:extLst>
              <c:ext xmlns:c16="http://schemas.microsoft.com/office/drawing/2014/chart" uri="{C3380CC4-5D6E-409C-BE32-E72D297353CC}">
                <c16:uniqueId val="{00000071-6844-41A2-86BA-352A12AD9673}"/>
              </c:ext>
            </c:extLst>
          </c:dPt>
          <c:dPt>
            <c:idx val="16"/>
            <c:invertIfNegative val="0"/>
            <c:bubble3D val="0"/>
            <c:spPr>
              <a:solidFill>
                <a:srgbClr val="6ECEB2"/>
              </a:solidFill>
              <a:ln>
                <a:noFill/>
              </a:ln>
              <a:effectLst/>
            </c:spPr>
            <c:extLst>
              <c:ext xmlns:c16="http://schemas.microsoft.com/office/drawing/2014/chart" uri="{C3380CC4-5D6E-409C-BE32-E72D297353CC}">
                <c16:uniqueId val="{00000073-6844-41A2-86BA-352A12AD9673}"/>
              </c:ext>
            </c:extLst>
          </c:dPt>
          <c:dPt>
            <c:idx val="17"/>
            <c:invertIfNegative val="0"/>
            <c:bubble3D val="0"/>
            <c:spPr>
              <a:solidFill>
                <a:srgbClr val="F09E9E"/>
              </a:solidFill>
              <a:ln>
                <a:noFill/>
              </a:ln>
              <a:effectLst/>
            </c:spPr>
            <c:extLst>
              <c:ext xmlns:c16="http://schemas.microsoft.com/office/drawing/2014/chart" uri="{C3380CC4-5D6E-409C-BE32-E72D297353CC}">
                <c16:uniqueId val="{00000075-6844-41A2-86BA-352A12AD9673}"/>
              </c:ext>
            </c:extLst>
          </c:dPt>
          <c:dPt>
            <c:idx val="19"/>
            <c:invertIfNegative val="0"/>
            <c:bubble3D val="0"/>
            <c:spPr>
              <a:solidFill>
                <a:srgbClr val="6ECEB2"/>
              </a:solidFill>
              <a:ln>
                <a:noFill/>
              </a:ln>
              <a:effectLst/>
            </c:spPr>
            <c:extLst>
              <c:ext xmlns:c16="http://schemas.microsoft.com/office/drawing/2014/chart" uri="{C3380CC4-5D6E-409C-BE32-E72D297353CC}">
                <c16:uniqueId val="{00000077-6844-41A2-86BA-352A12AD9673}"/>
              </c:ext>
            </c:extLst>
          </c:dPt>
          <c:dPt>
            <c:idx val="20"/>
            <c:invertIfNegative val="0"/>
            <c:bubble3D val="0"/>
            <c:spPr>
              <a:solidFill>
                <a:srgbClr val="F09E9E"/>
              </a:solidFill>
              <a:ln>
                <a:noFill/>
              </a:ln>
              <a:effectLst/>
            </c:spPr>
            <c:extLst>
              <c:ext xmlns:c16="http://schemas.microsoft.com/office/drawing/2014/chart" uri="{C3380CC4-5D6E-409C-BE32-E72D297353CC}">
                <c16:uniqueId val="{00000079-6844-41A2-86BA-352A12AD9673}"/>
              </c:ext>
            </c:extLst>
          </c:dPt>
          <c:dPt>
            <c:idx val="22"/>
            <c:invertIfNegative val="0"/>
            <c:bubble3D val="0"/>
            <c:spPr>
              <a:solidFill>
                <a:srgbClr val="6ECEB2"/>
              </a:solidFill>
              <a:ln>
                <a:noFill/>
              </a:ln>
              <a:effectLst/>
            </c:spPr>
            <c:extLst>
              <c:ext xmlns:c16="http://schemas.microsoft.com/office/drawing/2014/chart" uri="{C3380CC4-5D6E-409C-BE32-E72D297353CC}">
                <c16:uniqueId val="{0000007B-6844-41A2-86BA-352A12AD9673}"/>
              </c:ext>
            </c:extLst>
          </c:dPt>
          <c:dPt>
            <c:idx val="23"/>
            <c:invertIfNegative val="0"/>
            <c:bubble3D val="0"/>
            <c:spPr>
              <a:solidFill>
                <a:srgbClr val="F09E9E"/>
              </a:solidFill>
              <a:ln>
                <a:noFill/>
              </a:ln>
              <a:effectLst/>
            </c:spPr>
            <c:extLst>
              <c:ext xmlns:c16="http://schemas.microsoft.com/office/drawing/2014/chart" uri="{C3380CC4-5D6E-409C-BE32-E72D297353CC}">
                <c16:uniqueId val="{0000007D-6844-41A2-86BA-352A12AD9673}"/>
              </c:ext>
            </c:extLst>
          </c:dPt>
          <c:dPt>
            <c:idx val="25"/>
            <c:invertIfNegative val="0"/>
            <c:bubble3D val="0"/>
            <c:spPr>
              <a:solidFill>
                <a:srgbClr val="6ECEB2"/>
              </a:solidFill>
              <a:ln>
                <a:noFill/>
              </a:ln>
              <a:effectLst/>
            </c:spPr>
            <c:extLst>
              <c:ext xmlns:c16="http://schemas.microsoft.com/office/drawing/2014/chart" uri="{C3380CC4-5D6E-409C-BE32-E72D297353CC}">
                <c16:uniqueId val="{0000007F-6844-41A2-86BA-352A12AD9673}"/>
              </c:ext>
            </c:extLst>
          </c:dPt>
          <c:dPt>
            <c:idx val="26"/>
            <c:invertIfNegative val="0"/>
            <c:bubble3D val="0"/>
            <c:spPr>
              <a:solidFill>
                <a:srgbClr val="F09E9E"/>
              </a:solidFill>
              <a:ln>
                <a:noFill/>
              </a:ln>
              <a:effectLst/>
            </c:spPr>
            <c:extLst>
              <c:ext xmlns:c16="http://schemas.microsoft.com/office/drawing/2014/chart" uri="{C3380CC4-5D6E-409C-BE32-E72D297353CC}">
                <c16:uniqueId val="{00000081-6844-41A2-86BA-352A12AD9673}"/>
              </c:ext>
            </c:extLst>
          </c:dPt>
          <c:dPt>
            <c:idx val="28"/>
            <c:invertIfNegative val="0"/>
            <c:bubble3D val="0"/>
            <c:spPr>
              <a:solidFill>
                <a:srgbClr val="6ECEB2"/>
              </a:solidFill>
              <a:ln>
                <a:noFill/>
              </a:ln>
              <a:effectLst/>
            </c:spPr>
            <c:extLst>
              <c:ext xmlns:c16="http://schemas.microsoft.com/office/drawing/2014/chart" uri="{C3380CC4-5D6E-409C-BE32-E72D297353CC}">
                <c16:uniqueId val="{00000083-6844-41A2-86BA-352A12AD9673}"/>
              </c:ext>
            </c:extLst>
          </c:dPt>
          <c:dPt>
            <c:idx val="29"/>
            <c:invertIfNegative val="0"/>
            <c:bubble3D val="0"/>
            <c:spPr>
              <a:solidFill>
                <a:schemeClr val="accent5"/>
              </a:solidFill>
              <a:ln>
                <a:solidFill>
                  <a:srgbClr val="6ECEB2"/>
                </a:solidFill>
              </a:ln>
              <a:effectLst/>
            </c:spPr>
            <c:extLst>
              <c:ext xmlns:c16="http://schemas.microsoft.com/office/drawing/2014/chart" uri="{C3380CC4-5D6E-409C-BE32-E72D297353CC}">
                <c16:uniqueId val="{00000085-6844-41A2-86BA-352A12AD9673}"/>
              </c:ext>
            </c:extLst>
          </c:dPt>
          <c:dPt>
            <c:idx val="32"/>
            <c:invertIfNegative val="0"/>
            <c:bubble3D val="0"/>
            <c:spPr>
              <a:solidFill>
                <a:schemeClr val="accent5"/>
              </a:solidFill>
              <a:ln>
                <a:solidFill>
                  <a:srgbClr val="6ECEB2"/>
                </a:solidFill>
              </a:ln>
              <a:effectLst/>
            </c:spPr>
            <c:extLst>
              <c:ext xmlns:c16="http://schemas.microsoft.com/office/drawing/2014/chart" uri="{C3380CC4-5D6E-409C-BE32-E72D297353CC}">
                <c16:uniqueId val="{00000087-6844-41A2-86BA-352A12AD9673}"/>
              </c:ext>
            </c:extLst>
          </c:dPt>
          <c:dPt>
            <c:idx val="35"/>
            <c:invertIfNegative val="0"/>
            <c:bubble3D val="0"/>
            <c:spPr>
              <a:solidFill>
                <a:schemeClr val="accent5"/>
              </a:solidFill>
              <a:ln>
                <a:solidFill>
                  <a:srgbClr val="6ECEB2"/>
                </a:solidFill>
              </a:ln>
              <a:effectLst/>
            </c:spPr>
            <c:extLst>
              <c:ext xmlns:c16="http://schemas.microsoft.com/office/drawing/2014/chart" uri="{C3380CC4-5D6E-409C-BE32-E72D297353CC}">
                <c16:uniqueId val="{00000089-6844-41A2-86BA-352A12AD9673}"/>
              </c:ext>
            </c:extLst>
          </c:dPt>
          <c:dPt>
            <c:idx val="38"/>
            <c:invertIfNegative val="0"/>
            <c:bubble3D val="0"/>
            <c:spPr>
              <a:solidFill>
                <a:schemeClr val="accent5"/>
              </a:solidFill>
              <a:ln>
                <a:solidFill>
                  <a:srgbClr val="6ECEB2"/>
                </a:solidFill>
              </a:ln>
              <a:effectLst/>
            </c:spPr>
            <c:extLst>
              <c:ext xmlns:c16="http://schemas.microsoft.com/office/drawing/2014/chart" uri="{C3380CC4-5D6E-409C-BE32-E72D297353CC}">
                <c16:uniqueId val="{0000008B-6844-41A2-86BA-352A12AD9673}"/>
              </c:ext>
            </c:extLst>
          </c:dPt>
          <c:dPt>
            <c:idx val="41"/>
            <c:invertIfNegative val="0"/>
            <c:bubble3D val="0"/>
            <c:spPr>
              <a:solidFill>
                <a:schemeClr val="accent5"/>
              </a:solidFill>
              <a:ln>
                <a:solidFill>
                  <a:srgbClr val="6ECEB2"/>
                </a:solidFill>
              </a:ln>
              <a:effectLst/>
            </c:spPr>
            <c:extLst>
              <c:ext xmlns:c16="http://schemas.microsoft.com/office/drawing/2014/chart" uri="{C3380CC4-5D6E-409C-BE32-E72D297353CC}">
                <c16:uniqueId val="{0000008D-6844-41A2-86BA-352A12AD9673}"/>
              </c:ext>
            </c:extLst>
          </c:dPt>
          <c:dPt>
            <c:idx val="44"/>
            <c:invertIfNegative val="0"/>
            <c:bubble3D val="0"/>
            <c:spPr>
              <a:solidFill>
                <a:schemeClr val="accent5"/>
              </a:solidFill>
              <a:ln>
                <a:solidFill>
                  <a:srgbClr val="6ECEB2"/>
                </a:solidFill>
              </a:ln>
              <a:effectLst/>
            </c:spPr>
            <c:extLst>
              <c:ext xmlns:c16="http://schemas.microsoft.com/office/drawing/2014/chart" uri="{C3380CC4-5D6E-409C-BE32-E72D297353CC}">
                <c16:uniqueId val="{0000008F-6844-41A2-86BA-352A12AD9673}"/>
              </c:ext>
            </c:extLst>
          </c:dPt>
          <c:cat>
            <c:strRef>
              <c:f>Sheet1!$A$1:$A$26</c:f>
              <c:strCache>
                <c:ptCount val="25"/>
                <c:pt idx="0">
                  <c:v> </c:v>
                </c:pt>
                <c:pt idx="2">
                  <c:v>Hypo Pem</c:v>
                </c:pt>
                <c:pt idx="3">
                  <c:v>Hypo Pbo</c:v>
                </c:pt>
                <c:pt idx="5">
                  <c:v>Infusion Rxn Pem</c:v>
                </c:pt>
                <c:pt idx="6">
                  <c:v>Infusion Rxn Pbo</c:v>
                </c:pt>
                <c:pt idx="8">
                  <c:v>Hyper Pem</c:v>
                </c:pt>
                <c:pt idx="9">
                  <c:v>Hyper Pbo</c:v>
                </c:pt>
                <c:pt idx="11">
                  <c:v>Adrenal insuff Pem</c:v>
                </c:pt>
                <c:pt idx="12">
                  <c:v>Adrenal insuff Pbo</c:v>
                </c:pt>
                <c:pt idx="14">
                  <c:v>Pneumonitis Pem</c:v>
                </c:pt>
                <c:pt idx="15">
                  <c:v>Pneumonitis Pbo</c:v>
                </c:pt>
                <c:pt idx="17">
                  <c:v>Colitis Pem</c:v>
                </c:pt>
                <c:pt idx="18">
                  <c:v>Colitis Pbo</c:v>
                </c:pt>
                <c:pt idx="20">
                  <c:v>Gastritis Pem</c:v>
                </c:pt>
                <c:pt idx="21">
                  <c:v>Gastritis Pbo</c:v>
                </c:pt>
                <c:pt idx="23">
                  <c:v>Skin rxn Pem</c:v>
                </c:pt>
                <c:pt idx="24">
                  <c:v>Skin rxn Pbo</c:v>
                </c:pt>
              </c:strCache>
            </c:strRef>
          </c:cat>
          <c:val>
            <c:numRef>
              <c:f>Sheet1!$C$2:$C$26</c:f>
              <c:numCache>
                <c:formatCode>General</c:formatCode>
                <c:ptCount val="25"/>
                <c:pt idx="1">
                  <c:v>18.100000000000001</c:v>
                </c:pt>
                <c:pt idx="2">
                  <c:v>6</c:v>
                </c:pt>
                <c:pt idx="4">
                  <c:v>4</c:v>
                </c:pt>
                <c:pt idx="5">
                  <c:v>4.0999999999999996</c:v>
                </c:pt>
                <c:pt idx="7">
                  <c:v>5</c:v>
                </c:pt>
                <c:pt idx="8">
                  <c:v>0.6</c:v>
                </c:pt>
                <c:pt idx="10">
                  <c:v>2.5</c:v>
                </c:pt>
                <c:pt idx="11">
                  <c:v>0</c:v>
                </c:pt>
                <c:pt idx="13">
                  <c:v>4.0999999999999996</c:v>
                </c:pt>
                <c:pt idx="14">
                  <c:v>1</c:v>
                </c:pt>
                <c:pt idx="16">
                  <c:v>1.3</c:v>
                </c:pt>
                <c:pt idx="17">
                  <c:v>1</c:v>
                </c:pt>
                <c:pt idx="19">
                  <c:v>1.6</c:v>
                </c:pt>
                <c:pt idx="20">
                  <c:v>1.6</c:v>
                </c:pt>
                <c:pt idx="22">
                  <c:v>1.3</c:v>
                </c:pt>
                <c:pt idx="23">
                  <c:v>1</c:v>
                </c:pt>
              </c:numCache>
            </c:numRef>
          </c:val>
          <c:extLst>
            <c:ext xmlns:c16="http://schemas.microsoft.com/office/drawing/2014/chart" uri="{C3380CC4-5D6E-409C-BE32-E72D297353CC}">
              <c16:uniqueId val="{00000090-6844-41A2-86BA-352A12AD9673}"/>
            </c:ext>
          </c:extLst>
        </c:ser>
        <c:dLbls>
          <c:showLegendKey val="0"/>
          <c:showVal val="0"/>
          <c:showCatName val="0"/>
          <c:showSerName val="0"/>
          <c:showPercent val="0"/>
          <c:showBubbleSize val="0"/>
        </c:dLbls>
        <c:gapWidth val="6"/>
        <c:overlap val="100"/>
        <c:axId val="1048704944"/>
        <c:axId val="1048697728"/>
      </c:barChart>
      <c:catAx>
        <c:axId val="1048704944"/>
        <c:scaling>
          <c:orientation val="minMax"/>
        </c:scaling>
        <c:delete val="0"/>
        <c:axPos val="b"/>
        <c:numFmt formatCode="General" sourceLinked="1"/>
        <c:majorTickMark val="none"/>
        <c:minorTickMark val="none"/>
        <c:tickLblPos val="none"/>
        <c:spPr>
          <a:noFill/>
          <a:ln w="25400" cap="flat" cmpd="sng" algn="ctr">
            <a:solidFill>
              <a:sysClr val="windowText" lastClr="000000"/>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048697728"/>
        <c:crosses val="autoZero"/>
        <c:auto val="1"/>
        <c:lblAlgn val="ctr"/>
        <c:lblOffset val="100"/>
        <c:noMultiLvlLbl val="0"/>
      </c:catAx>
      <c:valAx>
        <c:axId val="1048697728"/>
        <c:scaling>
          <c:orientation val="minMax"/>
          <c:max val="25"/>
          <c:min val="0"/>
        </c:scaling>
        <c:delete val="0"/>
        <c:axPos val="l"/>
        <c:numFmt formatCode="General" sourceLinked="1"/>
        <c:majorTickMark val="out"/>
        <c:minorTickMark val="out"/>
        <c:tickLblPos val="nextTo"/>
        <c:spPr>
          <a:noFill/>
          <a:ln w="25400">
            <a:solidFill>
              <a:sysClr val="windowText" lastClr="000000"/>
            </a:solidFill>
          </a:ln>
          <a:effectLst/>
        </c:spPr>
        <c:txPr>
          <a:bodyPr rot="-60000000" spcFirstLastPara="1" vertOverflow="ellipsis" vert="horz" wrap="square" anchor="ctr" anchorCtr="1"/>
          <a:lstStyle/>
          <a:p>
            <a:pPr>
              <a:defRPr sz="2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048704944"/>
        <c:crosses val="autoZero"/>
        <c:crossBetween val="between"/>
        <c:minorUnit val="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2400">
          <a:latin typeface="Arial" panose="020B0604020202020204" pitchFamily="34" charset="0"/>
          <a:cs typeface="Arial" panose="020B0604020202020204" pitchFamily="34" charset="0"/>
        </a:defRPr>
      </a:pPr>
      <a:endParaRPr lang="en-US"/>
    </a:p>
  </c:txPr>
  <c:externalData r:id="rId4">
    <c:autoUpdate val="0"/>
  </c:externalData>
  <c:userShapes r:id="rId5"/>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dirty="0">
                <a:solidFill>
                  <a:schemeClr val="tx1"/>
                </a:solidFill>
              </a:rPr>
              <a:t>DREAMM-7 (n = 127)</a:t>
            </a:r>
          </a:p>
        </c:rich>
      </c:tx>
      <c:layout>
        <c:manualLayout>
          <c:xMode val="edge"/>
          <c:yMode val="edge"/>
          <c:x val="0.25840736730540759"/>
          <c:y val="2.2142362842282578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DREAMM-7 (n = 127)</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0FDC-0B46-8A43-34E8A9ED9E0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0FDC-0B46-8A43-34E8A9ED9E0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FDC-0B46-8A43-34E8A9ED9E0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FDC-0B46-8A43-34E8A9ED9E09}"/>
              </c:ext>
            </c:extLst>
          </c:dPt>
          <c:dLbls>
            <c:dLbl>
              <c:idx val="0"/>
              <c:layout>
                <c:manualLayout>
                  <c:x val="0.12667645343481532"/>
                  <c:y val="-8.2503975229463358E-2"/>
                </c:manualLayout>
              </c:layout>
              <c:tx>
                <c:rich>
                  <a:bodyPr rot="0" spcFirstLastPara="1" vertOverflow="ellipsis" vert="horz" wrap="square" lIns="38100" tIns="19050" rIns="38100" bIns="19050" anchor="ctr" anchorCtr="1">
                    <a:noAutofit/>
                  </a:bodyPr>
                  <a:lstStyle/>
                  <a:p>
                    <a:pPr>
                      <a:defRPr sz="900" b="1" i="0" u="none" strike="noStrike" kern="1200" baseline="0">
                        <a:solidFill>
                          <a:schemeClr val="tx1"/>
                        </a:solidFill>
                        <a:latin typeface="+mn-lt"/>
                        <a:ea typeface="+mn-ea"/>
                        <a:cs typeface="+mn-cs"/>
                      </a:defRPr>
                    </a:pPr>
                    <a:fld id="{FE6743F9-CDAA-0640-999B-C7D98A1EB7E7}" type="VALUE">
                      <a:rPr lang="en-US" sz="900">
                        <a:solidFill>
                          <a:schemeClr val="tx1"/>
                        </a:solidFill>
                      </a:rPr>
                      <a:pPr>
                        <a:defRPr sz="900" b="1">
                          <a:solidFill>
                            <a:schemeClr val="tx1"/>
                          </a:solidFill>
                        </a:defRPr>
                      </a:pPr>
                      <a:t>[VALUE]</a:t>
                    </a:fld>
                    <a:endParaRPr lang="en-US"/>
                  </a:p>
                </c:rich>
              </c:tx>
              <c:spPr>
                <a:noFill/>
                <a:ln>
                  <a:noFill/>
                </a:ln>
                <a:effectLst/>
              </c:spPr>
              <c:txPr>
                <a:bodyPr rot="0" spcFirstLastPara="1" vertOverflow="ellipsis" vert="horz" wrap="square" lIns="38100" tIns="19050" rIns="38100" bIns="19050" anchor="ctr" anchorCtr="1">
                  <a:noAutofit/>
                </a:bodyPr>
                <a:lstStyle/>
                <a:p>
                  <a:pPr>
                    <a:defRPr sz="900" b="1" i="0" u="none" strike="noStrike" kern="1200" baseline="0">
                      <a:solidFill>
                        <a:schemeClr val="tx1"/>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manualLayout>
                      <c:w val="7.451556084400901E-2"/>
                      <c:h val="7.8946181735732895E-2"/>
                    </c:manualLayout>
                  </c15:layout>
                  <c15:dlblFieldTable/>
                  <c15:showDataLabelsRange val="0"/>
                </c:ext>
                <c:ext xmlns:c16="http://schemas.microsoft.com/office/drawing/2014/chart" uri="{C3380CC4-5D6E-409C-BE32-E72D297353CC}">
                  <c16:uniqueId val="{00000001-0FDC-0B46-8A43-34E8A9ED9E09}"/>
                </c:ext>
              </c:extLst>
            </c:dLbl>
            <c:dLbl>
              <c:idx val="1"/>
              <c:layout>
                <c:manualLayout>
                  <c:x val="-0.11177319458183863"/>
                  <c:y val="2.4086750822544856E-2"/>
                </c:manualLayout>
              </c:layout>
              <c:spPr>
                <a:noFill/>
                <a:ln>
                  <a:noFill/>
                </a:ln>
                <a:effectLst/>
              </c:spPr>
              <c:txPr>
                <a:bodyPr rot="0" spcFirstLastPara="1" vertOverflow="ellipsis" vert="horz" wrap="square" lIns="38100" tIns="19050" rIns="38100" bIns="19050" anchor="ctr" anchorCtr="1">
                  <a:noAutofit/>
                </a:bodyPr>
                <a:lstStyle/>
                <a:p>
                  <a:pPr>
                    <a:defRPr sz="900" b="1" i="0" u="none" strike="noStrike" kern="1200" baseline="0">
                      <a:solidFill>
                        <a:schemeClr val="tx1"/>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manualLayout>
                      <c:w val="7.3304818758934021E-2"/>
                      <c:h val="8.1070518631955898E-2"/>
                    </c:manualLayout>
                  </c15:layout>
                </c:ext>
                <c:ext xmlns:c16="http://schemas.microsoft.com/office/drawing/2014/chart" uri="{C3380CC4-5D6E-409C-BE32-E72D297353CC}">
                  <c16:uniqueId val="{00000003-0FDC-0B46-8A43-34E8A9ED9E09}"/>
                </c:ext>
              </c:extLst>
            </c:dLbl>
            <c:dLbl>
              <c:idx val="2"/>
              <c:layout>
                <c:manualLayout>
                  <c:x val="-4.0983411780030066E-2"/>
                  <c:y val="-7.7683969995182948E-3"/>
                </c:manualLayout>
              </c:layout>
              <c:spPr>
                <a:noFill/>
                <a:ln>
                  <a:noFill/>
                </a:ln>
                <a:effectLst/>
              </c:spPr>
              <c:txPr>
                <a:bodyPr rot="0" spcFirstLastPara="1" vertOverflow="ellipsis" vert="horz" wrap="square" lIns="38100" tIns="19050" rIns="38100" bIns="19050" anchor="ctr" anchorCtr="1">
                  <a:noAutofit/>
                </a:bodyPr>
                <a:lstStyle/>
                <a:p>
                  <a:pPr>
                    <a:defRPr sz="900" b="1" i="0" u="none" strike="noStrike" kern="1200" baseline="0">
                      <a:solidFill>
                        <a:schemeClr val="tx1"/>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manualLayout>
                      <c:w val="7.3304829664468746E-2"/>
                      <c:h val="9.8319340834678082E-2"/>
                    </c:manualLayout>
                  </c15:layout>
                </c:ext>
                <c:ext xmlns:c16="http://schemas.microsoft.com/office/drawing/2014/chart" uri="{C3380CC4-5D6E-409C-BE32-E72D297353CC}">
                  <c16:uniqueId val="{00000005-0FDC-0B46-8A43-34E8A9ED9E09}"/>
                </c:ext>
              </c:extLst>
            </c:dLbl>
            <c:dLbl>
              <c:idx val="3"/>
              <c:layout>
                <c:manualLayout>
                  <c:x val="9.9306653242130973E-3"/>
                  <c:y val="-1.9984246586022787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FDC-0B46-8A43-34E8A9ED9E09}"/>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Maintained or deepened response</c:v>
                </c:pt>
                <c:pt idx="1">
                  <c:v>PD</c:v>
                </c:pt>
                <c:pt idx="2">
                  <c:v>NE</c:v>
                </c:pt>
                <c:pt idx="3">
                  <c:v>Did not meet PD criteria</c:v>
                </c:pt>
              </c:strCache>
            </c:strRef>
          </c:cat>
          <c:val>
            <c:numRef>
              <c:f>Sheet1!$B$2:$B$5</c:f>
              <c:numCache>
                <c:formatCode>General</c:formatCode>
                <c:ptCount val="4"/>
                <c:pt idx="0">
                  <c:v>92</c:v>
                </c:pt>
                <c:pt idx="1">
                  <c:v>1.5</c:v>
                </c:pt>
                <c:pt idx="2">
                  <c:v>1.5</c:v>
                </c:pt>
                <c:pt idx="3">
                  <c:v>5</c:v>
                </c:pt>
              </c:numCache>
            </c:numRef>
          </c:val>
          <c:extLst>
            <c:ext xmlns:c16="http://schemas.microsoft.com/office/drawing/2014/chart" uri="{C3380CC4-5D6E-409C-BE32-E72D297353CC}">
              <c16:uniqueId val="{00000008-0FDC-0B46-8A43-34E8A9ED9E09}"/>
            </c:ext>
          </c:extLst>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dirty="0">
                <a:solidFill>
                  <a:schemeClr val="tx1"/>
                </a:solidFill>
              </a:rPr>
              <a:t>DREAMM-8 (n = 82)</a:t>
            </a:r>
          </a:p>
        </c:rich>
      </c:tx>
      <c:layout>
        <c:manualLayout>
          <c:xMode val="edge"/>
          <c:yMode val="edge"/>
          <c:x val="0.15307490130689852"/>
          <c:y val="1.7413745920512411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DREAMM-8 (n = 82)</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BDAD-B943-AFF9-10E819DACA28}"/>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DAD-B943-AFF9-10E819DACA28}"/>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DAD-B943-AFF9-10E819DACA28}"/>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DAD-B943-AFF9-10E819DACA28}"/>
              </c:ext>
            </c:extLst>
          </c:dPt>
          <c:dLbls>
            <c:dLbl>
              <c:idx val="0"/>
              <c:layout>
                <c:manualLayout>
                  <c:x val="8.125197779365817E-2"/>
                  <c:y val="-5.8963199468648995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DAD-B943-AFF9-10E819DACA28}"/>
                </c:ext>
              </c:extLst>
            </c:dLbl>
            <c:dLbl>
              <c:idx val="1"/>
              <c:layout>
                <c:manualLayout>
                  <c:x val="-6.3469278929773304E-2"/>
                  <c:y val="3.042119942566205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DAD-B943-AFF9-10E819DACA28}"/>
                </c:ext>
              </c:extLst>
            </c:dLbl>
            <c:dLbl>
              <c:idx val="2"/>
              <c:layout>
                <c:manualLayout>
                  <c:x val="-2.9435117592169185E-2"/>
                  <c:y val="-1.8301859518151196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DAD-B943-AFF9-10E819DACA28}"/>
                </c:ext>
              </c:extLst>
            </c:dLbl>
            <c:dLbl>
              <c:idx val="3"/>
              <c:layout>
                <c:manualLayout>
                  <c:x val="1.1029980524533817E-2"/>
                  <c:y val="-3.75203502669188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DAD-B943-AFF9-10E819DACA28}"/>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Maintained or deepened response, %</c:v>
                </c:pt>
                <c:pt idx="1">
                  <c:v>PD, %</c:v>
                </c:pt>
                <c:pt idx="2">
                  <c:v>NE, %</c:v>
                </c:pt>
                <c:pt idx="3">
                  <c:v>Did not meet PD criteria, %</c:v>
                </c:pt>
              </c:strCache>
            </c:strRef>
          </c:cat>
          <c:val>
            <c:numRef>
              <c:f>Sheet1!$B$2:$B$5</c:f>
              <c:numCache>
                <c:formatCode>General</c:formatCode>
                <c:ptCount val="4"/>
                <c:pt idx="0">
                  <c:v>94</c:v>
                </c:pt>
                <c:pt idx="1">
                  <c:v>2.5</c:v>
                </c:pt>
                <c:pt idx="2">
                  <c:v>1</c:v>
                </c:pt>
                <c:pt idx="3">
                  <c:v>2.5</c:v>
                </c:pt>
              </c:numCache>
            </c:numRef>
          </c:val>
          <c:extLst>
            <c:ext xmlns:c16="http://schemas.microsoft.com/office/drawing/2014/chart" uri="{C3380CC4-5D6E-409C-BE32-E72D297353CC}">
              <c16:uniqueId val="{00000008-BDAD-B943-AFF9-10E819DACA28}"/>
            </c:ext>
          </c:extLst>
        </c:ser>
        <c:dLbls>
          <c:dLblPos val="outEnd"/>
          <c:showLegendKey val="0"/>
          <c:showVal val="1"/>
          <c:showCatName val="0"/>
          <c:showSerName val="0"/>
          <c:showPercent val="0"/>
          <c:showBubbleSize val="0"/>
          <c:showLeaderLines val="1"/>
        </c:dLbls>
        <c:firstSliceAng val="0"/>
      </c:pieChart>
      <c:spPr>
        <a:noFill/>
        <a:ln>
          <a:noFill/>
        </a:ln>
        <a:effectLst/>
      </c:spPr>
    </c:plotArea>
    <c:legend>
      <c:legendPos val="r"/>
      <c:layout>
        <c:manualLayout>
          <c:xMode val="edge"/>
          <c:yMode val="edge"/>
          <c:x val="0.54243160488053332"/>
          <c:y val="0.20616155672824235"/>
          <c:w val="0.41383114974248864"/>
          <c:h val="0.6930791498953725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Hazard Ratio</c:v>
                </c:pt>
              </c:strCache>
            </c:strRef>
          </c:tx>
          <c:spPr>
            <a:ln w="38100" cap="rnd">
              <a:noFill/>
              <a:round/>
            </a:ln>
            <a:effectLst/>
          </c:spPr>
          <c:marker>
            <c:symbol val="circle"/>
            <c:size val="7"/>
            <c:spPr>
              <a:solidFill>
                <a:srgbClr val="008764"/>
              </a:solidFill>
              <a:ln w="9525">
                <a:noFill/>
              </a:ln>
              <a:effectLst/>
            </c:spPr>
          </c:marker>
          <c:errBars>
            <c:errDir val="x"/>
            <c:errBarType val="both"/>
            <c:errValType val="cust"/>
            <c:noEndCap val="0"/>
            <c:plus>
              <c:numRef>
                <c:f>Sheet1!$F$35:$F$63</c:f>
                <c:numCache>
                  <c:formatCode>General</c:formatCode>
                  <c:ptCount val="29"/>
                  <c:pt idx="0">
                    <c:v>0.182</c:v>
                  </c:pt>
                  <c:pt idx="1">
                    <c:v>0.221</c:v>
                  </c:pt>
                  <c:pt idx="2">
                    <c:v>0.36699999999999999</c:v>
                  </c:pt>
                  <c:pt idx="3">
                    <c:v>0.54900000000000004</c:v>
                  </c:pt>
                  <c:pt idx="4">
                    <c:v>0.21</c:v>
                  </c:pt>
                  <c:pt idx="5">
                    <c:v>0.32800000000000001</c:v>
                  </c:pt>
                  <c:pt idx="6">
                    <c:v>0.23799999999999999</c:v>
                  </c:pt>
                  <c:pt idx="7">
                    <c:v>0.253</c:v>
                  </c:pt>
                  <c:pt idx="8">
                    <c:v>0.311</c:v>
                  </c:pt>
                  <c:pt idx="9">
                    <c:v>0.76200000000000001</c:v>
                  </c:pt>
                  <c:pt idx="10">
                    <c:v>1.1339999999999999</c:v>
                  </c:pt>
                  <c:pt idx="11">
                    <c:v>0.24199999999999999</c:v>
                  </c:pt>
                  <c:pt idx="12">
                    <c:v>0.41399999999999998</c:v>
                  </c:pt>
                  <c:pt idx="13">
                    <c:v>0.56299999999999994</c:v>
                  </c:pt>
                  <c:pt idx="14">
                    <c:v>0.36799999999999999</c:v>
                  </c:pt>
                  <c:pt idx="15">
                    <c:v>0.22700000000000001</c:v>
                  </c:pt>
                  <c:pt idx="16">
                    <c:v>0.68799999999999994</c:v>
                  </c:pt>
                  <c:pt idx="17">
                    <c:v>0.19900000000000001</c:v>
                  </c:pt>
                  <c:pt idx="18">
                    <c:v>0.19500000000000001</c:v>
                  </c:pt>
                  <c:pt idx="19">
                    <c:v>0.66400000000000003</c:v>
                  </c:pt>
                  <c:pt idx="20">
                    <c:v>1.01</c:v>
                  </c:pt>
                  <c:pt idx="21">
                    <c:v>0.875</c:v>
                  </c:pt>
                  <c:pt idx="22">
                    <c:v>5.6440000000000001</c:v>
                  </c:pt>
                  <c:pt idx="23">
                    <c:v>0.20799999999999999</c:v>
                  </c:pt>
                  <c:pt idx="24">
                    <c:v>0.55700000000000005</c:v>
                  </c:pt>
                  <c:pt idx="25">
                    <c:v>0.19</c:v>
                  </c:pt>
                  <c:pt idx="26">
                    <c:v>1.024</c:v>
                  </c:pt>
                  <c:pt idx="27">
                    <c:v>0.245</c:v>
                  </c:pt>
                  <c:pt idx="28">
                    <c:v>0.28199999999999997</c:v>
                  </c:pt>
                </c:numCache>
              </c:numRef>
            </c:plus>
            <c:minus>
              <c:numRef>
                <c:f>Sheet1!$E$35:$E$63</c:f>
                <c:numCache>
                  <c:formatCode>General</c:formatCode>
                  <c:ptCount val="29"/>
                  <c:pt idx="0">
                    <c:v>0.151</c:v>
                  </c:pt>
                  <c:pt idx="1">
                    <c:v>0.159</c:v>
                  </c:pt>
                  <c:pt idx="2">
                    <c:v>0.25800000000000001</c:v>
                  </c:pt>
                  <c:pt idx="3">
                    <c:v>0.34200000000000003</c:v>
                  </c:pt>
                  <c:pt idx="4">
                    <c:v>0.155</c:v>
                  </c:pt>
                  <c:pt idx="5">
                    <c:v>0.23499999999999999</c:v>
                  </c:pt>
                  <c:pt idx="6">
                    <c:v>0.17199999999999999</c:v>
                  </c:pt>
                  <c:pt idx="7">
                    <c:v>0.18</c:v>
                  </c:pt>
                  <c:pt idx="8">
                    <c:v>0.216</c:v>
                  </c:pt>
                  <c:pt idx="9">
                    <c:v>-0.34200000000000003</c:v>
                  </c:pt>
                  <c:pt idx="10">
                    <c:v>-0.65300000000000002</c:v>
                  </c:pt>
                  <c:pt idx="11">
                    <c:v>0.17799999999999999</c:v>
                  </c:pt>
                  <c:pt idx="12">
                    <c:v>0.27400000000000002</c:v>
                  </c:pt>
                  <c:pt idx="13">
                    <c:v>0.33500000000000002</c:v>
                  </c:pt>
                  <c:pt idx="14">
                    <c:v>0.24099999999999999</c:v>
                  </c:pt>
                  <c:pt idx="15">
                    <c:v>0.17199999999999999</c:v>
                  </c:pt>
                  <c:pt idx="16">
                    <c:v>0.37</c:v>
                  </c:pt>
                  <c:pt idx="17">
                    <c:v>0.14899999999999999</c:v>
                  </c:pt>
                  <c:pt idx="18">
                    <c:v>0.153</c:v>
                  </c:pt>
                  <c:pt idx="19">
                    <c:v>0.41599999999999998</c:v>
                  </c:pt>
                  <c:pt idx="20">
                    <c:v>0.34</c:v>
                  </c:pt>
                  <c:pt idx="21">
                    <c:v>-0.54800000000000004</c:v>
                  </c:pt>
                  <c:pt idx="22">
                    <c:v>-0.56599999999999995</c:v>
                  </c:pt>
                  <c:pt idx="23">
                    <c:v>0.154</c:v>
                  </c:pt>
                  <c:pt idx="24">
                    <c:v>0.33300000000000002</c:v>
                  </c:pt>
                  <c:pt idx="25">
                    <c:v>0.15</c:v>
                  </c:pt>
                  <c:pt idx="26">
                    <c:v>0.46600000000000003</c:v>
                  </c:pt>
                  <c:pt idx="27">
                    <c:v>0.16200000000000001</c:v>
                  </c:pt>
                  <c:pt idx="28">
                    <c:v>0.216</c:v>
                  </c:pt>
                </c:numCache>
              </c:numRef>
            </c:minus>
            <c:spPr>
              <a:noFill/>
              <a:ln w="9525" cap="flat" cmpd="sng" algn="ctr">
                <a:solidFill>
                  <a:schemeClr val="tx1"/>
                </a:solidFill>
                <a:round/>
              </a:ln>
              <a:effectLst/>
            </c:spPr>
          </c:errBars>
          <c:xVal>
            <c:numRef>
              <c:f>Sheet1!$B$2:$B$30</c:f>
              <c:numCache>
                <c:formatCode>General</c:formatCode>
                <c:ptCount val="29"/>
                <c:pt idx="0">
                  <c:v>0.72</c:v>
                </c:pt>
                <c:pt idx="1">
                  <c:v>0.6</c:v>
                </c:pt>
                <c:pt idx="2">
                  <c:v>0.91</c:v>
                </c:pt>
                <c:pt idx="11">
                  <c:v>0.64</c:v>
                </c:pt>
                <c:pt idx="12">
                  <c:v>0.84</c:v>
                </c:pt>
                <c:pt idx="13">
                  <c:v>0.8</c:v>
                </c:pt>
                <c:pt idx="14">
                  <c:v>0.72</c:v>
                </c:pt>
                <c:pt idx="15">
                  <c:v>0.72</c:v>
                </c:pt>
                <c:pt idx="18">
                  <c:v>0.63</c:v>
                </c:pt>
                <c:pt idx="19">
                  <c:v>1.1399999999999999</c:v>
                </c:pt>
                <c:pt idx="20">
                  <c:v>0.51</c:v>
                </c:pt>
                <c:pt idx="23">
                  <c:v>0.7</c:v>
                </c:pt>
                <c:pt idx="24">
                  <c:v>0.83</c:v>
                </c:pt>
                <c:pt idx="27">
                  <c:v>0.49</c:v>
                </c:pt>
                <c:pt idx="28">
                  <c:v>0.82</c:v>
                </c:pt>
              </c:numCache>
            </c:numRef>
          </c:xVal>
          <c:yVal>
            <c:numRef>
              <c:f>Sheet1!$C$2:$C$30</c:f>
              <c:numCache>
                <c:formatCode>General</c:formatCode>
                <c:ptCount val="29"/>
                <c:pt idx="0">
                  <c:v>16.5</c:v>
                </c:pt>
                <c:pt idx="1">
                  <c:v>15.4</c:v>
                </c:pt>
                <c:pt idx="2">
                  <c:v>14.3</c:v>
                </c:pt>
                <c:pt idx="11">
                  <c:v>13.2</c:v>
                </c:pt>
                <c:pt idx="12">
                  <c:v>12.1</c:v>
                </c:pt>
                <c:pt idx="13">
                  <c:v>11</c:v>
                </c:pt>
                <c:pt idx="14">
                  <c:v>9.9</c:v>
                </c:pt>
                <c:pt idx="15">
                  <c:v>8.8000000000000007</c:v>
                </c:pt>
                <c:pt idx="18">
                  <c:v>7.7</c:v>
                </c:pt>
                <c:pt idx="19">
                  <c:v>6.6</c:v>
                </c:pt>
                <c:pt idx="20">
                  <c:v>5.56</c:v>
                </c:pt>
                <c:pt idx="23">
                  <c:v>4.4000000000000004</c:v>
                </c:pt>
                <c:pt idx="24">
                  <c:v>3.3</c:v>
                </c:pt>
                <c:pt idx="27">
                  <c:v>2.2000000000000002</c:v>
                </c:pt>
                <c:pt idx="28">
                  <c:v>1.05</c:v>
                </c:pt>
              </c:numCache>
            </c:numRef>
          </c:yVal>
          <c:smooth val="0"/>
          <c:extLst>
            <c:ext xmlns:c16="http://schemas.microsoft.com/office/drawing/2014/chart" uri="{C3380CC4-5D6E-409C-BE32-E72D297353CC}">
              <c16:uniqueId val="{00000000-7FC0-4E8B-B291-4689E5D57191}"/>
            </c:ext>
          </c:extLst>
        </c:ser>
        <c:dLbls>
          <c:showLegendKey val="0"/>
          <c:showVal val="0"/>
          <c:showCatName val="0"/>
          <c:showSerName val="0"/>
          <c:showPercent val="0"/>
          <c:showBubbleSize val="0"/>
        </c:dLbls>
        <c:axId val="898702704"/>
        <c:axId val="898701744"/>
      </c:scatterChart>
      <c:valAx>
        <c:axId val="898702704"/>
        <c:scaling>
          <c:logBase val="10"/>
          <c:orientation val="minMax"/>
          <c:max val="10"/>
        </c:scaling>
        <c:delete val="0"/>
        <c:axPos val="b"/>
        <c:majorGridlines>
          <c:spPr>
            <a:ln w="9525" cap="flat" cmpd="sng" algn="ctr">
              <a:noFill/>
              <a:round/>
            </a:ln>
            <a:effectLst/>
          </c:spPr>
        </c:majorGridlines>
        <c:numFmt formatCode="#,##0.0" sourceLinked="0"/>
        <c:majorTickMark val="none"/>
        <c:minorTickMark val="out"/>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Calibri" panose="020F0502020204030204" pitchFamily="34" charset="0"/>
                <a:cs typeface="Arial" panose="020B0604020202020204" pitchFamily="34" charset="0"/>
              </a:defRPr>
            </a:pPr>
            <a:endParaRPr lang="en-US"/>
          </a:p>
        </c:txPr>
        <c:crossAx val="898701744"/>
        <c:crosses val="autoZero"/>
        <c:crossBetween val="midCat"/>
      </c:valAx>
      <c:valAx>
        <c:axId val="898701744"/>
        <c:scaling>
          <c:orientation val="minMax"/>
          <c:max val="17"/>
          <c:min val="0"/>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98702704"/>
        <c:crosses val="autoZero"/>
        <c:crossBetween val="midCat"/>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64980519685987"/>
          <c:y val="3.1712566802809657E-2"/>
          <c:w val="0.59758466528652776"/>
          <c:h val="0.90609637616817917"/>
        </c:manualLayout>
      </c:layout>
      <c:barChart>
        <c:barDir val="col"/>
        <c:grouping val="stacked"/>
        <c:varyColors val="0"/>
        <c:ser>
          <c:idx val="0"/>
          <c:order val="0"/>
          <c:tx>
            <c:strRef>
              <c:f>Sheet1!$B$1</c:f>
              <c:strCache>
                <c:ptCount val="1"/>
                <c:pt idx="0">
                  <c:v>PR</c:v>
                </c:pt>
              </c:strCache>
            </c:strRef>
          </c:tx>
          <c:spPr>
            <a:solidFill>
              <a:srgbClr val="0076A9"/>
            </a:solidFill>
            <a:ln>
              <a:solidFill>
                <a:schemeClr val="bg1"/>
              </a:solidFill>
            </a:ln>
            <a:effectLst/>
          </c:spPr>
          <c:invertIfNegative val="0"/>
          <c:dPt>
            <c:idx val="0"/>
            <c:invertIfNegative val="0"/>
            <c:bubble3D val="0"/>
            <c:spPr>
              <a:solidFill>
                <a:srgbClr val="7FC3B1"/>
              </a:solidFill>
              <a:ln>
                <a:solidFill>
                  <a:schemeClr val="bg1"/>
                </a:solidFill>
              </a:ln>
              <a:effectLst/>
            </c:spPr>
            <c:extLst>
              <c:ext xmlns:c16="http://schemas.microsoft.com/office/drawing/2014/chart" uri="{C3380CC4-5D6E-409C-BE32-E72D297353CC}">
                <c16:uniqueId val="{00000001-23CF-4446-A0A0-636F9EC870FF}"/>
              </c:ext>
            </c:extLst>
          </c:dPt>
          <c:dPt>
            <c:idx val="1"/>
            <c:invertIfNegative val="0"/>
            <c:bubble3D val="0"/>
            <c:spPr>
              <a:solidFill>
                <a:srgbClr val="7FBAD4"/>
              </a:solidFill>
              <a:ln>
                <a:solidFill>
                  <a:schemeClr val="bg1"/>
                </a:solidFill>
              </a:ln>
              <a:effectLst/>
            </c:spPr>
            <c:extLst>
              <c:ext xmlns:c16="http://schemas.microsoft.com/office/drawing/2014/chart" uri="{C3380CC4-5D6E-409C-BE32-E72D297353CC}">
                <c16:uniqueId val="{00000008-09D1-47D8-853A-FA528CA7452D}"/>
              </c:ext>
            </c:extLst>
          </c:dPt>
          <c:dPt>
            <c:idx val="2"/>
            <c:invertIfNegative val="0"/>
            <c:bubble3D val="0"/>
            <c:spPr>
              <a:solidFill>
                <a:srgbClr val="B1B1B2"/>
              </a:solidFill>
              <a:ln>
                <a:solidFill>
                  <a:schemeClr val="bg1"/>
                </a:solidFill>
              </a:ln>
              <a:effectLst/>
            </c:spPr>
            <c:extLst>
              <c:ext xmlns:c16="http://schemas.microsoft.com/office/drawing/2014/chart" uri="{C3380CC4-5D6E-409C-BE32-E72D297353CC}">
                <c16:uniqueId val="{00000003-23CF-4446-A0A0-636F9EC870FF}"/>
              </c:ext>
            </c:extLst>
          </c:dPt>
          <c:cat>
            <c:strRef>
              <c:f>Sheet1!$A$2:$A$4</c:f>
              <c:strCache>
                <c:ptCount val="3"/>
                <c:pt idx="0">
                  <c:v>Z+T+C</c:v>
                </c:pt>
                <c:pt idx="1">
                  <c:v>Z+C</c:v>
                </c:pt>
                <c:pt idx="2">
                  <c:v>T+C</c:v>
                </c:pt>
              </c:strCache>
            </c:strRef>
          </c:cat>
          <c:val>
            <c:numRef>
              <c:f>Sheet1!$B$2:$B$4</c:f>
              <c:numCache>
                <c:formatCode>General</c:formatCode>
                <c:ptCount val="3"/>
                <c:pt idx="0">
                  <c:v>51.1</c:v>
                </c:pt>
                <c:pt idx="1">
                  <c:v>52.499999999999993</c:v>
                </c:pt>
                <c:pt idx="2">
                  <c:v>54.8</c:v>
                </c:pt>
              </c:numCache>
            </c:numRef>
          </c:val>
          <c:extLst>
            <c:ext xmlns:c16="http://schemas.microsoft.com/office/drawing/2014/chart" uri="{C3380CC4-5D6E-409C-BE32-E72D297353CC}">
              <c16:uniqueId val="{00000000-EC94-4CDC-A965-FD364FB6E88A}"/>
            </c:ext>
          </c:extLst>
        </c:ser>
        <c:ser>
          <c:idx val="1"/>
          <c:order val="1"/>
          <c:tx>
            <c:strRef>
              <c:f>Sheet1!$C$1</c:f>
              <c:strCache>
                <c:ptCount val="1"/>
                <c:pt idx="0">
                  <c:v>CR</c:v>
                </c:pt>
              </c:strCache>
            </c:strRef>
          </c:tx>
          <c:spPr>
            <a:solidFill>
              <a:srgbClr val="0076A9">
                <a:alpha val="50196"/>
              </a:srgbClr>
            </a:solidFill>
            <a:ln>
              <a:solidFill>
                <a:schemeClr val="bg1"/>
              </a:solidFill>
            </a:ln>
            <a:effectLst/>
          </c:spPr>
          <c:invertIfNegative val="0"/>
          <c:dPt>
            <c:idx val="0"/>
            <c:invertIfNegative val="0"/>
            <c:bubble3D val="0"/>
            <c:spPr>
              <a:solidFill>
                <a:srgbClr val="008563"/>
              </a:solidFill>
              <a:ln>
                <a:solidFill>
                  <a:schemeClr val="bg1"/>
                </a:solidFill>
              </a:ln>
              <a:effectLst/>
            </c:spPr>
            <c:extLst>
              <c:ext xmlns:c16="http://schemas.microsoft.com/office/drawing/2014/chart" uri="{C3380CC4-5D6E-409C-BE32-E72D297353CC}">
                <c16:uniqueId val="{00000002-23CF-4446-A0A0-636F9EC870FF}"/>
              </c:ext>
            </c:extLst>
          </c:dPt>
          <c:dPt>
            <c:idx val="1"/>
            <c:invertIfNegative val="0"/>
            <c:bubble3D val="0"/>
            <c:spPr>
              <a:solidFill>
                <a:srgbClr val="0076A9"/>
              </a:solidFill>
              <a:ln>
                <a:solidFill>
                  <a:schemeClr val="bg1"/>
                </a:solidFill>
              </a:ln>
              <a:effectLst/>
            </c:spPr>
            <c:extLst>
              <c:ext xmlns:c16="http://schemas.microsoft.com/office/drawing/2014/chart" uri="{C3380CC4-5D6E-409C-BE32-E72D297353CC}">
                <c16:uniqueId val="{00000009-09D1-47D8-853A-FA528CA7452D}"/>
              </c:ext>
            </c:extLst>
          </c:dPt>
          <c:dPt>
            <c:idx val="2"/>
            <c:invertIfNegative val="0"/>
            <c:bubble3D val="0"/>
            <c:spPr>
              <a:solidFill>
                <a:srgbClr val="646466"/>
              </a:solidFill>
              <a:ln>
                <a:solidFill>
                  <a:schemeClr val="bg1"/>
                </a:solidFill>
              </a:ln>
              <a:effectLst/>
            </c:spPr>
            <c:extLst>
              <c:ext xmlns:c16="http://schemas.microsoft.com/office/drawing/2014/chart" uri="{C3380CC4-5D6E-409C-BE32-E72D297353CC}">
                <c16:uniqueId val="{00000004-23CF-4446-A0A0-636F9EC870FF}"/>
              </c:ext>
            </c:extLst>
          </c:dPt>
          <c:cat>
            <c:strRef>
              <c:f>Sheet1!$A$2:$A$4</c:f>
              <c:strCache>
                <c:ptCount val="3"/>
                <c:pt idx="0">
                  <c:v>Z+T+C</c:v>
                </c:pt>
                <c:pt idx="1">
                  <c:v>Z+C</c:v>
                </c:pt>
                <c:pt idx="2">
                  <c:v>T+C</c:v>
                </c:pt>
              </c:strCache>
            </c:strRef>
          </c:cat>
          <c:val>
            <c:numRef>
              <c:f>Sheet1!$C$2:$C$4</c:f>
              <c:numCache>
                <c:formatCode>General</c:formatCode>
                <c:ptCount val="3"/>
                <c:pt idx="0">
                  <c:v>19.600000000000001</c:v>
                </c:pt>
                <c:pt idx="1">
                  <c:v>17.100000000000001</c:v>
                </c:pt>
                <c:pt idx="2">
                  <c:v>11</c:v>
                </c:pt>
              </c:numCache>
            </c:numRef>
          </c:val>
          <c:extLst>
            <c:ext xmlns:c16="http://schemas.microsoft.com/office/drawing/2014/chart" uri="{C3380CC4-5D6E-409C-BE32-E72D297353CC}">
              <c16:uniqueId val="{00000001-EC94-4CDC-A965-FD364FB6E88A}"/>
            </c:ext>
          </c:extLst>
        </c:ser>
        <c:dLbls>
          <c:showLegendKey val="0"/>
          <c:showVal val="0"/>
          <c:showCatName val="0"/>
          <c:showSerName val="0"/>
          <c:showPercent val="0"/>
          <c:showBubbleSize val="0"/>
        </c:dLbls>
        <c:gapWidth val="92"/>
        <c:overlap val="100"/>
        <c:axId val="1910658528"/>
        <c:axId val="1910660448"/>
      </c:barChart>
      <c:catAx>
        <c:axId val="1910658528"/>
        <c:scaling>
          <c:orientation val="minMax"/>
        </c:scaling>
        <c:delete val="0"/>
        <c:axPos val="b"/>
        <c:numFmt formatCode="General" sourceLinked="1"/>
        <c:majorTickMark val="out"/>
        <c:minorTickMark val="none"/>
        <c:tickLblPos val="nextTo"/>
        <c:spPr>
          <a:solidFill>
            <a:schemeClr val="bg1"/>
          </a:solid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noFill/>
                <a:latin typeface="+mn-lt"/>
                <a:ea typeface="+mn-ea"/>
                <a:cs typeface="+mn-cs"/>
              </a:defRPr>
            </a:pPr>
            <a:endParaRPr lang="en-US"/>
          </a:p>
        </c:txPr>
        <c:crossAx val="1910660448"/>
        <c:crosses val="autoZero"/>
        <c:auto val="1"/>
        <c:lblAlgn val="ctr"/>
        <c:lblOffset val="100"/>
        <c:noMultiLvlLbl val="0"/>
      </c:catAx>
      <c:valAx>
        <c:axId val="1910660448"/>
        <c:scaling>
          <c:orientation val="minMax"/>
          <c:max val="100"/>
        </c:scaling>
        <c:delete val="0"/>
        <c:axPos val="l"/>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sz="1600" b="1">
                    <a:solidFill>
                      <a:schemeClr val="tx1"/>
                    </a:solidFill>
                  </a:rPr>
                  <a:t>cORR</a:t>
                </a:r>
                <a:r>
                  <a:rPr lang="en-US" sz="1600" b="1" baseline="0">
                    <a:solidFill>
                      <a:schemeClr val="tx1"/>
                    </a:solidFill>
                  </a:rPr>
                  <a:t> (%)</a:t>
                </a:r>
              </a:p>
            </c:rich>
          </c:tx>
          <c:layout>
            <c:manualLayout>
              <c:xMode val="edge"/>
              <c:yMode val="edge"/>
              <c:x val="0.13114082987317247"/>
              <c:y val="0.34039756952516947"/>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solidFill>
              <a:schemeClr val="dk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910658528"/>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ED6040D-8082-B44A-B1C5-4E1A9B3D7F3B}" type="doc">
      <dgm:prSet loTypeId="urn:microsoft.com/office/officeart/2005/8/layout/hChevron3" loCatId="" qsTypeId="urn:microsoft.com/office/officeart/2005/8/quickstyle/simple2" qsCatId="simple" csTypeId="urn:microsoft.com/office/officeart/2005/8/colors/accent1_3" csCatId="accent1" phldr="1"/>
      <dgm:spPr/>
    </dgm:pt>
    <dgm:pt modelId="{34B46C70-9115-524F-A257-6AFD05657F4B}">
      <dgm:prSet phldrT="[Text]" custT="1"/>
      <dgm:spPr/>
      <dgm:t>
        <a:bodyPr/>
        <a:lstStyle/>
        <a:p>
          <a:r>
            <a:rPr lang="en-US" sz="2000" b="1" dirty="0"/>
            <a:t>Initial therapy (maintenance)</a:t>
          </a:r>
        </a:p>
      </dgm:t>
    </dgm:pt>
    <dgm:pt modelId="{692B3AA7-DC60-9B46-AC56-3666DC404866}" type="parTrans" cxnId="{1A7E8634-85A2-3A43-ADA5-5CE4078E0884}">
      <dgm:prSet/>
      <dgm:spPr/>
      <dgm:t>
        <a:bodyPr/>
        <a:lstStyle/>
        <a:p>
          <a:endParaRPr lang="en-US"/>
        </a:p>
      </dgm:t>
    </dgm:pt>
    <dgm:pt modelId="{98609BB0-5B3D-F742-A606-5CB7915E8EB4}" type="sibTrans" cxnId="{1A7E8634-85A2-3A43-ADA5-5CE4078E0884}">
      <dgm:prSet/>
      <dgm:spPr/>
      <dgm:t>
        <a:bodyPr/>
        <a:lstStyle/>
        <a:p>
          <a:endParaRPr lang="en-US"/>
        </a:p>
      </dgm:t>
    </dgm:pt>
    <dgm:pt modelId="{CD08531C-62BF-4948-AE3B-A9038926094D}">
      <dgm:prSet phldrT="[Text]" custT="1"/>
      <dgm:spPr/>
      <dgm:t>
        <a:bodyPr/>
        <a:lstStyle/>
        <a:p>
          <a:r>
            <a:rPr lang="en-US" sz="2000" b="1" dirty="0"/>
            <a:t>Plat Sens Rec (maintenance post chemo)</a:t>
          </a:r>
        </a:p>
      </dgm:t>
    </dgm:pt>
    <dgm:pt modelId="{1E88FDA3-71A9-704E-B19A-B20C1568089F}" type="parTrans" cxnId="{CC406D54-D306-3446-8FF1-2CEFFBB44C30}">
      <dgm:prSet/>
      <dgm:spPr/>
      <dgm:t>
        <a:bodyPr/>
        <a:lstStyle/>
        <a:p>
          <a:endParaRPr lang="en-US"/>
        </a:p>
      </dgm:t>
    </dgm:pt>
    <dgm:pt modelId="{ECFD6A9D-7034-8B49-AEA3-F7F0F7DA0D90}" type="sibTrans" cxnId="{CC406D54-D306-3446-8FF1-2CEFFBB44C30}">
      <dgm:prSet/>
      <dgm:spPr/>
      <dgm:t>
        <a:bodyPr/>
        <a:lstStyle/>
        <a:p>
          <a:endParaRPr lang="en-US"/>
        </a:p>
      </dgm:t>
    </dgm:pt>
    <dgm:pt modelId="{6D238174-517F-3546-A344-C112FA2E4A53}">
      <dgm:prSet phldrT="[Text]" custT="1"/>
      <dgm:spPr/>
      <dgm:t>
        <a:bodyPr/>
        <a:lstStyle/>
        <a:p>
          <a:r>
            <a:rPr lang="en-US" sz="2000" b="1" dirty="0"/>
            <a:t>Plat Sens Rec (treatment)</a:t>
          </a:r>
        </a:p>
      </dgm:t>
    </dgm:pt>
    <dgm:pt modelId="{1061EA35-D559-4B4C-8BC5-ECE6DFB00418}" type="parTrans" cxnId="{4CD0F97D-0D18-7047-AEF8-1E117B5FA49A}">
      <dgm:prSet/>
      <dgm:spPr/>
      <dgm:t>
        <a:bodyPr/>
        <a:lstStyle/>
        <a:p>
          <a:endParaRPr lang="en-US"/>
        </a:p>
      </dgm:t>
    </dgm:pt>
    <dgm:pt modelId="{5649FFF1-4639-394E-BD3F-6D4D244EC5DE}" type="sibTrans" cxnId="{4CD0F97D-0D18-7047-AEF8-1E117B5FA49A}">
      <dgm:prSet/>
      <dgm:spPr/>
      <dgm:t>
        <a:bodyPr/>
        <a:lstStyle/>
        <a:p>
          <a:endParaRPr lang="en-US"/>
        </a:p>
      </dgm:t>
    </dgm:pt>
    <dgm:pt modelId="{47A6EAAE-68EF-7A44-9F2D-80DE9F2B32C7}">
      <dgm:prSet phldrT="[Text]" custT="1"/>
      <dgm:spPr/>
      <dgm:t>
        <a:bodyPr/>
        <a:lstStyle/>
        <a:p>
          <a:r>
            <a:rPr lang="en-US" sz="2000" b="1" dirty="0"/>
            <a:t>Plat Res Rec (treatment)</a:t>
          </a:r>
        </a:p>
      </dgm:t>
    </dgm:pt>
    <dgm:pt modelId="{B8022386-61A1-3A4E-8A9C-3DA39800DE70}" type="parTrans" cxnId="{5205A3A4-F114-5943-B9F8-94DE9B0B794B}">
      <dgm:prSet/>
      <dgm:spPr/>
      <dgm:t>
        <a:bodyPr/>
        <a:lstStyle/>
        <a:p>
          <a:endParaRPr lang="en-US"/>
        </a:p>
      </dgm:t>
    </dgm:pt>
    <dgm:pt modelId="{2E2F257C-CFE4-0C44-9E34-FBBE121AA0D2}" type="sibTrans" cxnId="{5205A3A4-F114-5943-B9F8-94DE9B0B794B}">
      <dgm:prSet/>
      <dgm:spPr/>
      <dgm:t>
        <a:bodyPr/>
        <a:lstStyle/>
        <a:p>
          <a:endParaRPr lang="en-US"/>
        </a:p>
      </dgm:t>
    </dgm:pt>
    <dgm:pt modelId="{E50F9B38-6881-7849-86C4-250AF8A7B10B}" type="pres">
      <dgm:prSet presAssocID="{5ED6040D-8082-B44A-B1C5-4E1A9B3D7F3B}" presName="Name0" presStyleCnt="0">
        <dgm:presLayoutVars>
          <dgm:dir/>
          <dgm:resizeHandles val="exact"/>
        </dgm:presLayoutVars>
      </dgm:prSet>
      <dgm:spPr/>
    </dgm:pt>
    <dgm:pt modelId="{CA4776F4-9689-CB4E-B5C9-CEFF9855361B}" type="pres">
      <dgm:prSet presAssocID="{34B46C70-9115-524F-A257-6AFD05657F4B}" presName="parTxOnly" presStyleLbl="node1" presStyleIdx="0" presStyleCnt="4">
        <dgm:presLayoutVars>
          <dgm:bulletEnabled val="1"/>
        </dgm:presLayoutVars>
      </dgm:prSet>
      <dgm:spPr/>
    </dgm:pt>
    <dgm:pt modelId="{6DE99595-8492-924A-9FB6-4EB870E35297}" type="pres">
      <dgm:prSet presAssocID="{98609BB0-5B3D-F742-A606-5CB7915E8EB4}" presName="parSpace" presStyleCnt="0"/>
      <dgm:spPr/>
    </dgm:pt>
    <dgm:pt modelId="{5BF94170-FC9C-9842-9083-FA3F66D3FBA6}" type="pres">
      <dgm:prSet presAssocID="{CD08531C-62BF-4948-AE3B-A9038926094D}" presName="parTxOnly" presStyleLbl="node1" presStyleIdx="1" presStyleCnt="4" custScaleX="109907">
        <dgm:presLayoutVars>
          <dgm:bulletEnabled val="1"/>
        </dgm:presLayoutVars>
      </dgm:prSet>
      <dgm:spPr/>
    </dgm:pt>
    <dgm:pt modelId="{5FAB5EBC-DFDB-8E44-8D9B-01E55CC51C99}" type="pres">
      <dgm:prSet presAssocID="{ECFD6A9D-7034-8B49-AEA3-F7F0F7DA0D90}" presName="parSpace" presStyleCnt="0"/>
      <dgm:spPr/>
    </dgm:pt>
    <dgm:pt modelId="{240605CA-577B-FD47-90EC-1A17F5E098CB}" type="pres">
      <dgm:prSet presAssocID="{6D238174-517F-3546-A344-C112FA2E4A53}" presName="parTxOnly" presStyleLbl="node1" presStyleIdx="2" presStyleCnt="4">
        <dgm:presLayoutVars>
          <dgm:bulletEnabled val="1"/>
        </dgm:presLayoutVars>
      </dgm:prSet>
      <dgm:spPr/>
    </dgm:pt>
    <dgm:pt modelId="{D73CE91D-36F5-1E49-B0B3-7EF6A636B0D1}" type="pres">
      <dgm:prSet presAssocID="{5649FFF1-4639-394E-BD3F-6D4D244EC5DE}" presName="parSpace" presStyleCnt="0"/>
      <dgm:spPr/>
    </dgm:pt>
    <dgm:pt modelId="{37EFA4B6-A272-414D-AFAA-E78C7A683A03}" type="pres">
      <dgm:prSet presAssocID="{47A6EAAE-68EF-7A44-9F2D-80DE9F2B32C7}" presName="parTxOnly" presStyleLbl="node1" presStyleIdx="3" presStyleCnt="4">
        <dgm:presLayoutVars>
          <dgm:bulletEnabled val="1"/>
        </dgm:presLayoutVars>
      </dgm:prSet>
      <dgm:spPr/>
    </dgm:pt>
  </dgm:ptLst>
  <dgm:cxnLst>
    <dgm:cxn modelId="{1A7E8634-85A2-3A43-ADA5-5CE4078E0884}" srcId="{5ED6040D-8082-B44A-B1C5-4E1A9B3D7F3B}" destId="{34B46C70-9115-524F-A257-6AFD05657F4B}" srcOrd="0" destOrd="0" parTransId="{692B3AA7-DC60-9B46-AC56-3666DC404866}" sibTransId="{98609BB0-5B3D-F742-A606-5CB7915E8EB4}"/>
    <dgm:cxn modelId="{5BFAFA3E-64CC-A645-87D0-0E808B96DC2D}" type="presOf" srcId="{34B46C70-9115-524F-A257-6AFD05657F4B}" destId="{CA4776F4-9689-CB4E-B5C9-CEFF9855361B}" srcOrd="0" destOrd="0" presId="urn:microsoft.com/office/officeart/2005/8/layout/hChevron3"/>
    <dgm:cxn modelId="{D24C5644-8EEC-0B4D-A8DC-7B8B5153AD61}" type="presOf" srcId="{CD08531C-62BF-4948-AE3B-A9038926094D}" destId="{5BF94170-FC9C-9842-9083-FA3F66D3FBA6}" srcOrd="0" destOrd="0" presId="urn:microsoft.com/office/officeart/2005/8/layout/hChevron3"/>
    <dgm:cxn modelId="{CC406D54-D306-3446-8FF1-2CEFFBB44C30}" srcId="{5ED6040D-8082-B44A-B1C5-4E1A9B3D7F3B}" destId="{CD08531C-62BF-4948-AE3B-A9038926094D}" srcOrd="1" destOrd="0" parTransId="{1E88FDA3-71A9-704E-B19A-B20C1568089F}" sibTransId="{ECFD6A9D-7034-8B49-AEA3-F7F0F7DA0D90}"/>
    <dgm:cxn modelId="{4CD0F97D-0D18-7047-AEF8-1E117B5FA49A}" srcId="{5ED6040D-8082-B44A-B1C5-4E1A9B3D7F3B}" destId="{6D238174-517F-3546-A344-C112FA2E4A53}" srcOrd="2" destOrd="0" parTransId="{1061EA35-D559-4B4C-8BC5-ECE6DFB00418}" sibTransId="{5649FFF1-4639-394E-BD3F-6D4D244EC5DE}"/>
    <dgm:cxn modelId="{14C47B97-574B-F249-92EE-664D01982B35}" type="presOf" srcId="{6D238174-517F-3546-A344-C112FA2E4A53}" destId="{240605CA-577B-FD47-90EC-1A17F5E098CB}" srcOrd="0" destOrd="0" presId="urn:microsoft.com/office/officeart/2005/8/layout/hChevron3"/>
    <dgm:cxn modelId="{5205A3A4-F114-5943-B9F8-94DE9B0B794B}" srcId="{5ED6040D-8082-B44A-B1C5-4E1A9B3D7F3B}" destId="{47A6EAAE-68EF-7A44-9F2D-80DE9F2B32C7}" srcOrd="3" destOrd="0" parTransId="{B8022386-61A1-3A4E-8A9C-3DA39800DE70}" sibTransId="{2E2F257C-CFE4-0C44-9E34-FBBE121AA0D2}"/>
    <dgm:cxn modelId="{115AA0B5-B96B-F041-8145-F1A605E96E23}" type="presOf" srcId="{47A6EAAE-68EF-7A44-9F2D-80DE9F2B32C7}" destId="{37EFA4B6-A272-414D-AFAA-E78C7A683A03}" srcOrd="0" destOrd="0" presId="urn:microsoft.com/office/officeart/2005/8/layout/hChevron3"/>
    <dgm:cxn modelId="{765943E4-F0F8-334B-9ABD-F5D852F1428F}" type="presOf" srcId="{5ED6040D-8082-B44A-B1C5-4E1A9B3D7F3B}" destId="{E50F9B38-6881-7849-86C4-250AF8A7B10B}" srcOrd="0" destOrd="0" presId="urn:microsoft.com/office/officeart/2005/8/layout/hChevron3"/>
    <dgm:cxn modelId="{7F8D9C9F-C6FA-1A49-B83D-5FED3D73AA03}" type="presParOf" srcId="{E50F9B38-6881-7849-86C4-250AF8A7B10B}" destId="{CA4776F4-9689-CB4E-B5C9-CEFF9855361B}" srcOrd="0" destOrd="0" presId="urn:microsoft.com/office/officeart/2005/8/layout/hChevron3"/>
    <dgm:cxn modelId="{505DE466-F5C8-F24C-9B47-8D99E11ABD9A}" type="presParOf" srcId="{E50F9B38-6881-7849-86C4-250AF8A7B10B}" destId="{6DE99595-8492-924A-9FB6-4EB870E35297}" srcOrd="1" destOrd="0" presId="urn:microsoft.com/office/officeart/2005/8/layout/hChevron3"/>
    <dgm:cxn modelId="{E681B3D6-1B4B-1E46-AC50-899F8A26217A}" type="presParOf" srcId="{E50F9B38-6881-7849-86C4-250AF8A7B10B}" destId="{5BF94170-FC9C-9842-9083-FA3F66D3FBA6}" srcOrd="2" destOrd="0" presId="urn:microsoft.com/office/officeart/2005/8/layout/hChevron3"/>
    <dgm:cxn modelId="{638385CD-717A-9E4C-A5E0-FB78D64C82A3}" type="presParOf" srcId="{E50F9B38-6881-7849-86C4-250AF8A7B10B}" destId="{5FAB5EBC-DFDB-8E44-8D9B-01E55CC51C99}" srcOrd="3" destOrd="0" presId="urn:microsoft.com/office/officeart/2005/8/layout/hChevron3"/>
    <dgm:cxn modelId="{AC2085BB-3E4B-5140-AF4B-B1C8206141E3}" type="presParOf" srcId="{E50F9B38-6881-7849-86C4-250AF8A7B10B}" destId="{240605CA-577B-FD47-90EC-1A17F5E098CB}" srcOrd="4" destOrd="0" presId="urn:microsoft.com/office/officeart/2005/8/layout/hChevron3"/>
    <dgm:cxn modelId="{9B8CEB56-CAC7-4049-8D3F-C3B15EAB5EF8}" type="presParOf" srcId="{E50F9B38-6881-7849-86C4-250AF8A7B10B}" destId="{D73CE91D-36F5-1E49-B0B3-7EF6A636B0D1}" srcOrd="5" destOrd="0" presId="urn:microsoft.com/office/officeart/2005/8/layout/hChevron3"/>
    <dgm:cxn modelId="{D7CE3F3D-ABD8-7043-AD3D-EC6184F0C1FC}" type="presParOf" srcId="{E50F9B38-6881-7849-86C4-250AF8A7B10B}" destId="{37EFA4B6-A272-414D-AFAA-E78C7A683A03}" srcOrd="6"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4776F4-9689-CB4E-B5C9-CEFF9855361B}">
      <dsp:nvSpPr>
        <dsp:cNvPr id="0" name=""/>
        <dsp:cNvSpPr/>
      </dsp:nvSpPr>
      <dsp:spPr>
        <a:xfrm>
          <a:off x="2241" y="1038620"/>
          <a:ext cx="2512459" cy="1004983"/>
        </a:xfrm>
        <a:prstGeom prst="homePlate">
          <a:avLst/>
        </a:prstGeom>
        <a:solidFill>
          <a:schemeClr val="accent1">
            <a:shade val="80000"/>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53340" rIns="26670" bIns="53340" numCol="1" spcCol="1270" anchor="ctr" anchorCtr="0">
          <a:noAutofit/>
        </a:bodyPr>
        <a:lstStyle/>
        <a:p>
          <a:pPr marL="0" lvl="0" indent="0" algn="ctr" defTabSz="889000">
            <a:lnSpc>
              <a:spcPct val="90000"/>
            </a:lnSpc>
            <a:spcBef>
              <a:spcPct val="0"/>
            </a:spcBef>
            <a:spcAft>
              <a:spcPct val="35000"/>
            </a:spcAft>
            <a:buNone/>
          </a:pPr>
          <a:r>
            <a:rPr lang="en-US" sz="2000" b="1" kern="1200" dirty="0"/>
            <a:t>Initial therapy (maintenance)</a:t>
          </a:r>
        </a:p>
      </dsp:txBody>
      <dsp:txXfrm>
        <a:off x="2241" y="1038620"/>
        <a:ext cx="2261213" cy="1004983"/>
      </dsp:txXfrm>
    </dsp:sp>
    <dsp:sp modelId="{5BF94170-FC9C-9842-9083-FA3F66D3FBA6}">
      <dsp:nvSpPr>
        <dsp:cNvPr id="0" name=""/>
        <dsp:cNvSpPr/>
      </dsp:nvSpPr>
      <dsp:spPr>
        <a:xfrm>
          <a:off x="2012209" y="1038620"/>
          <a:ext cx="2761368" cy="1004983"/>
        </a:xfrm>
        <a:prstGeom prst="chevron">
          <a:avLst/>
        </a:prstGeom>
        <a:solidFill>
          <a:schemeClr val="accent1">
            <a:shade val="80000"/>
            <a:hueOff val="116428"/>
            <a:satOff val="-2085"/>
            <a:lumOff val="8862"/>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0010" tIns="53340" rIns="26670" bIns="53340" numCol="1" spcCol="1270" anchor="ctr" anchorCtr="0">
          <a:noAutofit/>
        </a:bodyPr>
        <a:lstStyle/>
        <a:p>
          <a:pPr marL="0" lvl="0" indent="0" algn="ctr" defTabSz="889000">
            <a:lnSpc>
              <a:spcPct val="90000"/>
            </a:lnSpc>
            <a:spcBef>
              <a:spcPct val="0"/>
            </a:spcBef>
            <a:spcAft>
              <a:spcPct val="35000"/>
            </a:spcAft>
            <a:buNone/>
          </a:pPr>
          <a:r>
            <a:rPr lang="en-US" sz="2000" b="1" kern="1200" dirty="0"/>
            <a:t>Plat Sens Rec (maintenance post chemo)</a:t>
          </a:r>
        </a:p>
      </dsp:txBody>
      <dsp:txXfrm>
        <a:off x="2514701" y="1038620"/>
        <a:ext cx="1756385" cy="1004983"/>
      </dsp:txXfrm>
    </dsp:sp>
    <dsp:sp modelId="{240605CA-577B-FD47-90EC-1A17F5E098CB}">
      <dsp:nvSpPr>
        <dsp:cNvPr id="0" name=""/>
        <dsp:cNvSpPr/>
      </dsp:nvSpPr>
      <dsp:spPr>
        <a:xfrm>
          <a:off x="4271085" y="1038620"/>
          <a:ext cx="2512459" cy="1004983"/>
        </a:xfrm>
        <a:prstGeom prst="chevron">
          <a:avLst/>
        </a:prstGeom>
        <a:solidFill>
          <a:schemeClr val="accent1">
            <a:shade val="80000"/>
            <a:hueOff val="232855"/>
            <a:satOff val="-4171"/>
            <a:lumOff val="17723"/>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0010" tIns="53340" rIns="26670" bIns="53340" numCol="1" spcCol="1270" anchor="ctr" anchorCtr="0">
          <a:noAutofit/>
        </a:bodyPr>
        <a:lstStyle/>
        <a:p>
          <a:pPr marL="0" lvl="0" indent="0" algn="ctr" defTabSz="889000">
            <a:lnSpc>
              <a:spcPct val="90000"/>
            </a:lnSpc>
            <a:spcBef>
              <a:spcPct val="0"/>
            </a:spcBef>
            <a:spcAft>
              <a:spcPct val="35000"/>
            </a:spcAft>
            <a:buNone/>
          </a:pPr>
          <a:r>
            <a:rPr lang="en-US" sz="2000" b="1" kern="1200" dirty="0"/>
            <a:t>Plat Sens Rec (treatment)</a:t>
          </a:r>
        </a:p>
      </dsp:txBody>
      <dsp:txXfrm>
        <a:off x="4773577" y="1038620"/>
        <a:ext cx="1507476" cy="1004983"/>
      </dsp:txXfrm>
    </dsp:sp>
    <dsp:sp modelId="{37EFA4B6-A272-414D-AFAA-E78C7A683A03}">
      <dsp:nvSpPr>
        <dsp:cNvPr id="0" name=""/>
        <dsp:cNvSpPr/>
      </dsp:nvSpPr>
      <dsp:spPr>
        <a:xfrm>
          <a:off x="6281052" y="1038620"/>
          <a:ext cx="2512459" cy="1004983"/>
        </a:xfrm>
        <a:prstGeom prst="chevron">
          <a:avLst/>
        </a:prstGeom>
        <a:solidFill>
          <a:schemeClr val="accent1">
            <a:shade val="80000"/>
            <a:hueOff val="349283"/>
            <a:satOff val="-6256"/>
            <a:lumOff val="26585"/>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0010" tIns="53340" rIns="26670" bIns="53340" numCol="1" spcCol="1270" anchor="ctr" anchorCtr="0">
          <a:noAutofit/>
        </a:bodyPr>
        <a:lstStyle/>
        <a:p>
          <a:pPr marL="0" lvl="0" indent="0" algn="ctr" defTabSz="889000">
            <a:lnSpc>
              <a:spcPct val="90000"/>
            </a:lnSpc>
            <a:spcBef>
              <a:spcPct val="0"/>
            </a:spcBef>
            <a:spcAft>
              <a:spcPct val="35000"/>
            </a:spcAft>
            <a:buNone/>
          </a:pPr>
          <a:r>
            <a:rPr lang="en-US" sz="2000" b="1" kern="1200" dirty="0"/>
            <a:t>Plat Res Rec (treatment)</a:t>
          </a:r>
        </a:p>
      </dsp:txBody>
      <dsp:txXfrm>
        <a:off x="6783544" y="1038620"/>
        <a:ext cx="1507476" cy="1004983"/>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0.66159</cdr:x>
      <cdr:y>0.74752</cdr:y>
    </cdr:from>
    <cdr:to>
      <cdr:x>0.68318</cdr:x>
      <cdr:y>0.79268</cdr:y>
    </cdr:to>
    <cdr:sp macro="" textlink="">
      <cdr:nvSpPr>
        <cdr:cNvPr id="3" name="TextBox 118">
          <a:extLst xmlns:a="http://schemas.openxmlformats.org/drawingml/2006/main">
            <a:ext uri="{FF2B5EF4-FFF2-40B4-BE49-F238E27FC236}">
              <a16:creationId xmlns:a16="http://schemas.microsoft.com/office/drawing/2014/main" id="{AFD1EDCB-812A-F0BC-98A0-0CC4613E85F1}"/>
            </a:ext>
          </a:extLst>
        </cdr:cNvPr>
        <cdr:cNvSpPr txBox="1"/>
      </cdr:nvSpPr>
      <cdr:spPr>
        <a:xfrm xmlns:a="http://schemas.openxmlformats.org/drawingml/2006/main">
          <a:off x="7006750" y="3056457"/>
          <a:ext cx="228589" cy="184666"/>
        </a:xfrm>
        <a:prstGeom xmlns:a="http://schemas.openxmlformats.org/drawingml/2006/main" prst="rect">
          <a:avLst/>
        </a:prstGeom>
        <a:noFill xmlns:a="http://schemas.openxmlformats.org/drawingml/2006/main"/>
      </cdr:spPr>
      <cdr:txBody>
        <a:bodyPr xmlns:a="http://schemas.openxmlformats.org/drawingml/2006/main" wrap="none" lIns="0" tIns="0" rIns="0" bIns="0" rtlCol="0" anchor="t" anchorCtr="0">
          <a:spAutoFit/>
        </a:bodyPr>
        <a:lstStyle xmlns:a="http://schemas.openxmlformats.org/drawingml/2006/main">
          <a:defPPr>
            <a:defRPr lang="en-US"/>
          </a:defPPr>
          <a:lvl1pPr marL="0" algn="l" defTabSz="457250" rtl="0" eaLnBrk="1" latinLnBrk="0" hangingPunct="1">
            <a:defRPr sz="1867" kern="1200">
              <a:solidFill>
                <a:schemeClr val="tx1"/>
              </a:solidFill>
              <a:latin typeface="+mn-lt"/>
              <a:ea typeface="+mn-ea"/>
              <a:cs typeface="+mn-cs"/>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a:lstStyle>
        <a:p xmlns:a="http://schemas.openxmlformats.org/drawingml/2006/main">
          <a:pPr algn="ctr"/>
          <a:r>
            <a:rPr lang="en-US" sz="1200" kern="600" spc="40" dirty="0">
              <a:latin typeface="Arial" panose="020B0604020202020204" pitchFamily="34" charset="0"/>
              <a:cs typeface="Arial" panose="020B0604020202020204" pitchFamily="34" charset="0"/>
            </a:rPr>
            <a:t>4.4</a:t>
          </a:r>
        </a:p>
      </cdr:txBody>
    </cdr:sp>
  </cdr:relSizeAnchor>
  <cdr:relSizeAnchor xmlns:cdr="http://schemas.openxmlformats.org/drawingml/2006/chartDrawing">
    <cdr:from>
      <cdr:x>0.88618</cdr:x>
      <cdr:y>0.85471</cdr:y>
    </cdr:from>
    <cdr:to>
      <cdr:x>0.90776</cdr:x>
      <cdr:y>0.89987</cdr:y>
    </cdr:to>
    <cdr:sp macro="" textlink="">
      <cdr:nvSpPr>
        <cdr:cNvPr id="21" name="TextBox 45">
          <a:extLst xmlns:a="http://schemas.openxmlformats.org/drawingml/2006/main">
            <a:ext uri="{FF2B5EF4-FFF2-40B4-BE49-F238E27FC236}">
              <a16:creationId xmlns:a16="http://schemas.microsoft.com/office/drawing/2014/main" id="{D72C6CB7-4F2B-48CE-A114-9897A5869E80}"/>
            </a:ext>
          </a:extLst>
        </cdr:cNvPr>
        <cdr:cNvSpPr txBox="1"/>
      </cdr:nvSpPr>
      <cdr:spPr>
        <a:xfrm xmlns:a="http://schemas.openxmlformats.org/drawingml/2006/main">
          <a:off x="9385268" y="3494735"/>
          <a:ext cx="228589" cy="184666"/>
        </a:xfrm>
        <a:prstGeom xmlns:a="http://schemas.openxmlformats.org/drawingml/2006/main" prst="rect">
          <a:avLst/>
        </a:prstGeom>
        <a:noFill xmlns:a="http://schemas.openxmlformats.org/drawingml/2006/main"/>
      </cdr:spPr>
      <cdr:txBody>
        <a:bodyPr xmlns:a="http://schemas.openxmlformats.org/drawingml/2006/main" wrap="none" lIns="0" tIns="0" rIns="0" bIns="0" rtlCol="0" anchor="t" anchorCtr="0">
          <a:spAutoFit/>
        </a:bodyPr>
        <a:lstStyle xmlns:a="http://schemas.openxmlformats.org/drawingml/2006/main">
          <a:defPPr>
            <a:defRPr lang="en-US"/>
          </a:defPPr>
          <a:lvl1pPr marL="0" algn="l" defTabSz="457250" rtl="0" eaLnBrk="1" latinLnBrk="0" hangingPunct="1">
            <a:defRPr sz="1867" kern="1200">
              <a:solidFill>
                <a:schemeClr val="tx1"/>
              </a:solidFill>
              <a:latin typeface="+mn-lt"/>
              <a:ea typeface="+mn-ea"/>
              <a:cs typeface="+mn-cs"/>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a:lstStyle>
        <a:p xmlns:a="http://schemas.openxmlformats.org/drawingml/2006/main">
          <a:pPr algn="ctr"/>
          <a:r>
            <a:rPr lang="en-US" sz="1200" kern="600" spc="40" dirty="0">
              <a:latin typeface="Arial" panose="020B0604020202020204" pitchFamily="34" charset="0"/>
              <a:cs typeface="Arial" panose="020B0604020202020204" pitchFamily="34" charset="0"/>
            </a:rPr>
            <a:t>1.6</a:t>
          </a:r>
        </a:p>
      </cdr:txBody>
    </cdr:sp>
  </cdr:relSizeAnchor>
  <cdr:relSizeAnchor xmlns:cdr="http://schemas.openxmlformats.org/drawingml/2006/chartDrawing">
    <cdr:from>
      <cdr:x>0.92294</cdr:x>
      <cdr:y>0.85681</cdr:y>
    </cdr:from>
    <cdr:to>
      <cdr:x>0.94452</cdr:x>
      <cdr:y>0.90197</cdr:y>
    </cdr:to>
    <cdr:sp macro="" textlink="">
      <cdr:nvSpPr>
        <cdr:cNvPr id="22" name="TextBox 46">
          <a:extLst xmlns:a="http://schemas.openxmlformats.org/drawingml/2006/main">
            <a:ext uri="{FF2B5EF4-FFF2-40B4-BE49-F238E27FC236}">
              <a16:creationId xmlns:a16="http://schemas.microsoft.com/office/drawing/2014/main" id="{174077C9-21A7-4184-B959-6A77A4CDE410}"/>
            </a:ext>
          </a:extLst>
        </cdr:cNvPr>
        <cdr:cNvSpPr txBox="1"/>
      </cdr:nvSpPr>
      <cdr:spPr>
        <a:xfrm xmlns:a="http://schemas.openxmlformats.org/drawingml/2006/main">
          <a:off x="9774583" y="3503321"/>
          <a:ext cx="228589" cy="184666"/>
        </a:xfrm>
        <a:prstGeom xmlns:a="http://schemas.openxmlformats.org/drawingml/2006/main" prst="rect">
          <a:avLst/>
        </a:prstGeom>
        <a:noFill xmlns:a="http://schemas.openxmlformats.org/drawingml/2006/main"/>
      </cdr:spPr>
      <cdr:txBody>
        <a:bodyPr xmlns:a="http://schemas.openxmlformats.org/drawingml/2006/main" wrap="none" lIns="0" tIns="0" rIns="0" bIns="0" rtlCol="0" anchor="t" anchorCtr="0">
          <a:spAutoFit/>
        </a:bodyPr>
        <a:lstStyle xmlns:a="http://schemas.openxmlformats.org/drawingml/2006/main">
          <a:defPPr>
            <a:defRPr lang="en-US"/>
          </a:defPPr>
          <a:lvl1pPr marL="0" algn="l" defTabSz="457250" rtl="0" eaLnBrk="1" latinLnBrk="0" hangingPunct="1">
            <a:defRPr sz="1867" kern="1200">
              <a:solidFill>
                <a:schemeClr val="tx1"/>
              </a:solidFill>
              <a:latin typeface="+mn-lt"/>
              <a:ea typeface="+mn-ea"/>
              <a:cs typeface="+mn-cs"/>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a:lstStyle>
        <a:p xmlns:a="http://schemas.openxmlformats.org/drawingml/2006/main">
          <a:pPr algn="ctr"/>
          <a:r>
            <a:rPr lang="en-US" sz="1200" kern="600" spc="40" dirty="0"/>
            <a:t>1.6</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Arial" charset="0"/>
              </a:defRPr>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Arial" charset="0"/>
              </a:defRPr>
            </a:lvl1pPr>
          </a:lstStyle>
          <a:p>
            <a:fld id="{7139F55B-6B9C-4D4E-8A72-E299C4C64A41}" type="datetimeFigureOut">
              <a:rPr lang="en-US" smtClean="0"/>
              <a:pPr/>
              <a:t>4/24/26</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b="0" i="0">
                <a:latin typeface="Arial" charset="0"/>
              </a:defRPr>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Arial" charset="0"/>
              </a:defRPr>
            </a:lvl1pPr>
          </a:lstStyle>
          <a:p>
            <a:fld id="{FA8FB2E5-378F-DE4E-BB7B-A485723615BE}" type="slidenum">
              <a:rPr lang="en-US" smtClean="0"/>
              <a:pPr/>
              <a:t>‹#›</a:t>
            </a:fld>
            <a:endParaRPr lang="en-US" dirty="0"/>
          </a:p>
        </p:txBody>
      </p:sp>
    </p:spTree>
    <p:extLst>
      <p:ext uri="{BB962C8B-B14F-4D97-AF65-F5344CB8AC3E}">
        <p14:creationId xmlns:p14="http://schemas.microsoft.com/office/powerpoint/2010/main" val="696303222"/>
      </p:ext>
    </p:extLst>
  </p:cSld>
  <p:clrMap bg1="lt1" tx1="dk1" bg2="lt2" tx2="dk2" accent1="accent1" accent2="accent2" accent3="accent3" accent4="accent4" accent5="accent5" accent6="accent6" hlink="hlink" folHlink="folHlink"/>
  <p:notesStyle>
    <a:lvl1pPr marL="0" algn="l" defTabSz="914400" rtl="0" eaLnBrk="1" latinLnBrk="0" hangingPunct="1">
      <a:defRPr sz="1200" b="0" i="0" kern="1200">
        <a:solidFill>
          <a:schemeClr val="tx1"/>
        </a:solidFill>
        <a:latin typeface="Arial" charset="0"/>
        <a:ea typeface="+mn-ea"/>
        <a:cs typeface="+mn-cs"/>
      </a:defRPr>
    </a:lvl1pPr>
    <a:lvl2pPr marL="457200" algn="l" defTabSz="914400" rtl="0" eaLnBrk="1" latinLnBrk="0" hangingPunct="1">
      <a:defRPr sz="1200" b="0" i="0" kern="1200">
        <a:solidFill>
          <a:schemeClr val="tx1"/>
        </a:solidFill>
        <a:latin typeface="Arial" charset="0"/>
        <a:ea typeface="+mn-ea"/>
        <a:cs typeface="+mn-cs"/>
      </a:defRPr>
    </a:lvl2pPr>
    <a:lvl3pPr marL="914400" algn="l" defTabSz="914400" rtl="0" eaLnBrk="1" latinLnBrk="0" hangingPunct="1">
      <a:defRPr sz="1200" b="0" i="0" kern="1200">
        <a:solidFill>
          <a:schemeClr val="tx1"/>
        </a:solidFill>
        <a:latin typeface="Arial" charset="0"/>
        <a:ea typeface="+mn-ea"/>
        <a:cs typeface="+mn-cs"/>
      </a:defRPr>
    </a:lvl3pPr>
    <a:lvl4pPr marL="1371600" algn="l" defTabSz="914400" rtl="0" eaLnBrk="1" latinLnBrk="0" hangingPunct="1">
      <a:defRPr sz="1200" b="0" i="0" kern="1200">
        <a:solidFill>
          <a:schemeClr val="tx1"/>
        </a:solidFill>
        <a:latin typeface="Arial" charset="0"/>
        <a:ea typeface="+mn-ea"/>
        <a:cs typeface="+mn-cs"/>
      </a:defRPr>
    </a:lvl4pPr>
    <a:lvl5pPr marL="1828800" algn="l" defTabSz="914400" rtl="0" eaLnBrk="1" latinLnBrk="0" hangingPunct="1">
      <a:defRPr sz="1200" b="0" i="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8FD3E0-89DB-C395-7A10-0C74589FB3F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95787CA-4F89-075A-2CD0-F6F7D1F1E36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164EAE7-F10E-C49A-F80F-9890B284318C}"/>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442276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4ABC037-018F-41B0-A80F-BEA94D21DD8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7143188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667A77-F8E9-9B25-2716-9E543B7412B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C11EFEF-59B4-6502-A190-1B61BD79525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116A497-196E-9606-02D9-0414E098793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08B2EE0-C59F-8D08-7731-EC9973C98F6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51D95E-69F9-40CE-AD62-7F71E8901A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41044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15F309-4389-D40A-0D5E-E951D274C0D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22F9951-FD73-1520-418B-DF4F7FDC6EF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DBD156-BB06-E6DF-92CA-08A9B10E717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79483C9-B6E5-4D65-85D2-ACF24C0ED1E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51D95E-69F9-40CE-AD62-7F71E8901A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770565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453BE4-6C66-2F60-C478-3FD722E0D47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A50913B-870C-5663-4975-F7774A41140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A77EBD0-7FAF-ACBF-F36B-00450790E58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8E5C759-6191-19BF-1F8A-36E675673D0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51D95E-69F9-40CE-AD62-7F71E8901A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558679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4FD46D-2A06-B818-2E9B-8A8B1D3B596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BEA43F1-A7A2-421B-84F6-BC0A3CC628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4F0D917-FE61-C107-CDE6-13EBA9C66A0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0214C80-1CFF-5C1E-FD49-D9C639F34DC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51D95E-69F9-40CE-AD62-7F71E8901A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503102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EA534C-417C-700D-7174-43547B861CF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07F6CCA-C237-95BC-3E45-42A33E2E7FD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08CAB8E-392E-B96F-D4BD-0563B096F9D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350EA3B-F7AB-5E03-DE30-9DECB3B3416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51D95E-69F9-40CE-AD62-7F71E8901A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12514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87AFBA-5B71-AF50-D1A3-D0071D3A56CA}"/>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AD5EA5F8-01F9-3291-0AEF-B6A5E1AC397B}"/>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3A4BE7CD-A381-B533-83C3-A8B60EF47EA3}"/>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257577336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BA0838-77D6-399D-F117-2C8F097D731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1B328A-5ADD-F215-D1C8-B671B2EEE7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868E42B-ED64-2296-094B-F3A57B8521BA}"/>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19717970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32C1DB-EE91-BA15-D5D9-578AAD3527D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C7BD45A-ACE5-F847-E9CD-729F759028C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C31CB20-5BEE-D328-680E-8C2D285D7BF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48610664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E2AA4D-186F-0E84-FA4F-5AFF9A8BAD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72A14DF-9AE7-4473-9A1E-49D05B42320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17708C9-A2B8-D440-F62E-F4CAF1CF6DD0}"/>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08573602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7B5443-5295-E2CD-00FA-3B011225572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A651AF-2566-46F4-07DC-1812F5BF832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75239B0-88DE-71E4-E76F-06597E2C49E4}"/>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6290636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4ABC037-018F-41B0-A80F-BEA94D21DD8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8632215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602F248-B8CF-6D49-8825-242E20CF126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8655602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7FD162-1011-ED80-79CF-A4B9189FEB1B}"/>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4F3AAF38-2D81-0A79-5B50-F349FE2B5FF4}"/>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AF78BB2A-3C23-EEC3-53ED-B2C2C6338458}"/>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221290525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97A8A4-DF1B-FCAE-4B00-BBFCB7987E7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6F47DEB-94E2-90CE-65D9-2D218345501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4A4B810-8F25-FC75-D6D4-9B9357D4115E}"/>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63828926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53447563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56835886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94120-6370-4847-A07F-815FDC2F55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6203333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94120-6370-4847-A07F-815FDC2F55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8187885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28D681-7867-E949-A3D2-41DDE609BED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509332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p:nvPr>
        </p:nvSpPr>
        <p:spPr/>
        <p:txBody>
          <a:bodyPr/>
          <a:lstStyle/>
          <a:p>
            <a:pPr marL="0" marR="0" lvl="0" indent="0" algn="l" defTabSz="45725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Footer Placeholder 4"/>
          <p:cNvSpPr>
            <a:spLocks noGrp="1"/>
          </p:cNvSpPr>
          <p:nvPr>
            <p:ph type="ftr" sz="quarter" idx="4"/>
          </p:nvPr>
        </p:nvSpPr>
        <p:spPr/>
        <p:txBody>
          <a:bodyPr/>
          <a:lstStyle/>
          <a:p>
            <a:pPr marL="0" marR="0" lvl="0" indent="0" algn="l" defTabSz="45725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Slide Number Placeholder 5"/>
          <p:cNvSpPr>
            <a:spLocks noGrp="1"/>
          </p:cNvSpPr>
          <p:nvPr>
            <p:ph type="sldNum" sz="quarter" idx="5"/>
          </p:nvPr>
        </p:nvSpPr>
        <p:spPr/>
        <p:txBody>
          <a:bodyPr/>
          <a:lstStyle/>
          <a:p>
            <a:pPr marL="0" marR="0" lvl="0" indent="0" algn="r" defTabSz="457250" rtl="0" eaLnBrk="1" fontAlgn="auto" latinLnBrk="0" hangingPunct="1">
              <a:lnSpc>
                <a:spcPct val="100000"/>
              </a:lnSpc>
              <a:spcBef>
                <a:spcPts val="0"/>
              </a:spcBef>
              <a:spcAft>
                <a:spcPts val="0"/>
              </a:spcAft>
              <a:buClrTx/>
              <a:buSzTx/>
              <a:buFontTx/>
              <a:buNone/>
              <a:tabLst/>
              <a:defRPr/>
            </a:pPr>
            <a:fld id="{1428D681-7867-E949-A3D2-41DDE609BED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50" rtl="0" eaLnBrk="1" fontAlgn="auto" latinLnBrk="0" hangingPunct="1">
                <a:lnSpc>
                  <a:spcPct val="100000"/>
                </a:lnSpc>
                <a:spcBef>
                  <a:spcPts val="0"/>
                </a:spcBef>
                <a:spcAft>
                  <a:spcPts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6669775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94120-6370-4847-A07F-815FDC2F55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854395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E59354-0BFB-4C3D-A8AF-7FF1933CFE9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168301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324A67-3805-8BAF-12E0-C7A575B1F68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9D2194-E4A1-F4A4-C4C3-8567CDE46EC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098EDD2-DB59-A0FE-6034-F03864E33B8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6733FDC-8EC3-16B0-49A1-3535D8D7BBE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E25FA63-459E-FD41-A8AE-ECF7255AEBC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503586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4FE3AB-FE6B-6439-E507-7335D6D388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96F710E-2BAC-524A-0CC0-1A91C48DC77E}"/>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05CA8FA5-B133-484F-18E7-B100083C04B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a:extLst>
              <a:ext uri="{FF2B5EF4-FFF2-40B4-BE49-F238E27FC236}">
                <a16:creationId xmlns:a16="http://schemas.microsoft.com/office/drawing/2014/main" id="{F486BC03-9740-6536-C810-9BC9BF03EDD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731698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7EB74E-61D0-A47E-FA03-DD5DF0027DF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81E3DDF-1FF0-E5B4-0077-CB27FC4E492E}"/>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8ECC9F31-45F2-49EC-B323-D88179D2CE19}"/>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5BF0E545-4919-E941-8C55-353D2E0D3AF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644031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7E4ED8-C983-EDB1-6665-8B4B4D51B6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F7BB50E-EE9C-9141-888A-E48090710202}"/>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2AF1B963-12F4-9513-5CA5-752821DD374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1651F19-24EA-9A8F-ADBD-1A84F0D0316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453819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76D722-8469-91D9-3DF2-067DD45D463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D8DAA6-9284-1121-563A-5BD4BD128249}"/>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AB37EFCE-EC56-2483-48E0-05A7FA6477F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DEC3C0F0-EFA7-B1EB-53FE-EC8E6D42E6A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604624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11286C-CB8A-9456-EDFE-8CA55D123FE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18BE98E-CD63-3B78-7ACA-30C1D5311368}"/>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D80919E0-60FE-05E9-6F44-F413DC08A98A}"/>
              </a:ext>
            </a:extLst>
          </p:cNvPr>
          <p:cNvSpPr>
            <a:spLocks noGrp="1"/>
          </p:cNvSpPr>
          <p:nvPr>
            <p:ph type="body" idx="1"/>
          </p:nvPr>
        </p:nvSpPr>
        <p:spPr/>
        <p:txBody>
          <a:bodyPr/>
          <a:lstStyle/>
          <a:p>
            <a:pPr rtl="0" eaLnBrk="1" fontAlgn="ctr" latinLnBrk="0" hangingPunct="1"/>
            <a:endParaRPr lang="en-US"/>
          </a:p>
        </p:txBody>
      </p:sp>
      <p:sp>
        <p:nvSpPr>
          <p:cNvPr id="4" name="Slide Number Placeholder 3">
            <a:extLst>
              <a:ext uri="{FF2B5EF4-FFF2-40B4-BE49-F238E27FC236}">
                <a16:creationId xmlns:a16="http://schemas.microsoft.com/office/drawing/2014/main" id="{BD0FC5EE-0360-F2C1-68CF-B28D1297710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920989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56D1B2-A50B-CF63-751F-B7C372B6F5B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8EC5512-9D70-5CBD-8141-172019EE2AA1}"/>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8BB3868D-0CA3-0AEF-5407-18FBF39F023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EFF2D40-EFC2-B4C0-5643-8371718AE18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245036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0EB49D-F1E9-A4B6-640F-FEF51516E8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09F0316-8687-A4EE-2A70-D0843256FD6B}"/>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1E1D1A03-D2DE-3570-413C-D9682320EEE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1924F90-A6B6-2B28-A483-1E5AA66A4F6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056530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57B5F9-E554-8F7B-3AB7-7E8F42E2D9B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443698A-0B5D-157B-E5B6-DC0AB167FAA3}"/>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FF4A1DDC-FF0F-E551-C5A3-7D0194FFF83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A70C28B-A74C-9C18-F06A-9C72FD8DEF5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196441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2B218A-5E94-65EC-F2A5-535FC92FAE5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D5D4B65-148B-D4FB-BA9F-5BFD13A1CB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4EAE2BE-155E-9F63-E129-EB37C27F53A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94FF64F-150A-4FEA-20E1-9165A069C82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E25FA63-459E-FD41-A8AE-ECF7255AEBC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31100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A6B6DD-5667-4A5E-A8C5-79B95AD4B778}"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0559740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850900" y="300038"/>
            <a:ext cx="5156200" cy="2900362"/>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57A81-DEF9-4B57-AC08-20326D7F815B}" type="slidenum">
              <a:rPr kumimoji="0" lang="en-GB" sz="800" b="0" i="0" u="none" strike="noStrike" kern="1200" cap="none" spc="0" normalizeH="0" baseline="0" noProof="0" smtClean="0">
                <a:ln>
                  <a:noFill/>
                </a:ln>
                <a:solidFill>
                  <a:srgbClr val="3F4444"/>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0" lang="en-GB" sz="800" b="0" i="0" u="none" strike="noStrike" kern="1200" cap="none" spc="0" normalizeH="0" baseline="0" noProof="0">
              <a:ln>
                <a:noFill/>
              </a:ln>
              <a:solidFill>
                <a:srgbClr val="3F4444"/>
              </a:solidFill>
              <a:effectLst/>
              <a:uLnTx/>
              <a:uFillTx/>
              <a:latin typeface="Calibri"/>
              <a:ea typeface="+mn-ea"/>
              <a:cs typeface="+mn-cs"/>
            </a:endParaRPr>
          </a:p>
        </p:txBody>
      </p:sp>
    </p:spTree>
    <p:extLst>
      <p:ext uri="{BB962C8B-B14F-4D97-AF65-F5344CB8AC3E}">
        <p14:creationId xmlns:p14="http://schemas.microsoft.com/office/powerpoint/2010/main" val="338736380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94120-6370-4847-A07F-815FDC2F55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7552906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94120-6370-4847-A07F-815FDC2F55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9453817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94120-6370-4847-A07F-815FDC2F55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9312341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2B218A-5E94-65EC-F2A5-535FC92FAE5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D5D4B65-148B-D4FB-BA9F-5BFD13A1CB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4EAE2BE-155E-9F63-E129-EB37C27F53A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94FF64F-150A-4FEA-20E1-9165A069C82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E25FA63-459E-FD41-A8AE-ECF7255AEBC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027901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07B192-2C52-E34E-49B1-6AFBE2C6954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0BDCF4E-35D3-6128-765D-C981427D7E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53D7CD7-288F-9AF7-E880-C89576E0F7C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956C083-F7A1-DE96-041E-F90E9568252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A0960-DDE1-40CE-97C8-8A0044E1FB6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1123364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93F68E-FF5B-534B-7DE1-F6D94C1CFF4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4BCB7E3-3426-E703-853D-9FE56EFAC065}"/>
              </a:ext>
            </a:extLst>
          </p:cNvPr>
          <p:cNvSpPr>
            <a:spLocks noGrp="1" noRot="1" noChangeAspect="1"/>
          </p:cNvSpPr>
          <p:nvPr>
            <p:ph type="sldImg"/>
          </p:nvPr>
        </p:nvSpPr>
        <p:spPr/>
      </p:sp>
      <p:sp>
        <p:nvSpPr>
          <p:cNvPr id="4" name="Slide Number Placeholder 3">
            <a:extLst>
              <a:ext uri="{FF2B5EF4-FFF2-40B4-BE49-F238E27FC236}">
                <a16:creationId xmlns:a16="http://schemas.microsoft.com/office/drawing/2014/main" id="{BA1C2DBC-71DB-27C3-18F2-842EA59B2F1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 name="Notes Placeholder 2">
            <a:extLst>
              <a:ext uri="{FF2B5EF4-FFF2-40B4-BE49-F238E27FC236}">
                <a16:creationId xmlns:a16="http://schemas.microsoft.com/office/drawing/2014/main" id="{7DC5537B-A852-1EF0-25FE-480024F8F58C}"/>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63620693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94120-6370-4847-A07F-815FDC2F55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7028877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93CE12-4C7C-5BE5-F6EB-DECF89F5213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C27C855-9C9D-B83E-D84F-7F006EB2926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6612A93-6EEB-2B7F-8761-DC1602F5015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5DC0BD43-D179-873F-E26D-6C34C5DFD67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94120-6370-4847-A07F-815FDC2F55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25905313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686E58-F236-1A49-5DA5-C67D3D44C9DD}"/>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E8CFA8D0-FCA5-3F88-AFD8-1D8FD6BCE542}"/>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F15595AB-AC9F-12FC-0659-0BE9068B6AE6}"/>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9027666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ABC037-018F-41B0-A80F-BEA94D21DD8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388541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dirty="0"/>
          </a:p>
        </p:txBody>
      </p:sp>
      <p:sp>
        <p:nvSpPr>
          <p:cNvPr id="4" name="Espace réservé du numéro de diapositive 3"/>
          <p:cNvSpPr>
            <a:spLocks noGrp="1"/>
          </p:cNvSpPr>
          <p:nvPr>
            <p:ph type="sldNum" sz="quarter" idx="10"/>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15</a:t>
            </a:fld>
            <a:endParaRPr kumimoji="0" lang="en-GB"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3460106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16</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8933513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17</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5749452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3835043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A6B6DD-5667-4A5E-A8C5-79B95AD4B778}"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545850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A330DD-0EF4-9B80-0D46-D14AAEA7325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8BE116-2EE9-B169-F959-9D690EA97F0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D9A9821-7BF6-D2BD-DF00-EFD240A378A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56882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ABC037-018F-41B0-A80F-BEA94D21DD8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373232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A6B6DD-5667-4A5E-A8C5-79B95AD4B778}"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38686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E89290-1FF6-4B8D-AE04-A73390A421C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05128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43674770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965F71-DDE4-9B98-E84B-7EE7F41A607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BB71155-6967-2657-CEA6-D7F65D5DE36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FAD0AE5-3122-B693-69EF-4AB99017179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2CCC004-C032-B7B4-2EC6-242E0A4A833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00C19A6-4F13-472B-95A1-0BBACD0D10B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5845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A7F037-5E65-AE50-76D4-14BBD6D1BE9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FF2B54-6060-7353-50C6-3FD4BB19054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DC0F5F9-3CF8-BA02-FE8C-19BD273890C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9AEA749-8ECE-00B5-D052-A8FC9C436BBD}"/>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00C19A6-4F13-472B-95A1-0BBACD0D10B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250806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1FB9B1-0018-0577-572E-E383392BDA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ADAAE74-3354-782A-83B5-E05FDA45A6D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7DF0CF4-E7E7-B3AB-0542-7D5CA1C8D16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173ADE7-6B61-2346-A779-3F600935CEBE}"/>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00C19A6-4F13-472B-95A1-0BBACD0D10B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56353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E59915-4A85-5656-270D-10E9CA486F83}"/>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658345EF-897E-7E51-D9A3-EEBAE9DE1278}"/>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4B266992-AD09-45C5-2069-63D42F8F9034}"/>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85666841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436D8D-F47C-73DB-523F-8E3238EEB50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20AB052-759F-689B-369A-7FBE223A813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63BF763-3A8B-61DC-C526-50886803C194}"/>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14903557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6214238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E61104-AA2C-AFE5-FF68-B7B878E709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9527EB3-FE66-354B-2FED-7F66B9C481F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00C7474-105F-CB9D-EB2F-E0041F2853BA}"/>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05171448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611001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2672802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0832605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marL="228600" indent="0">
              <a:buFont typeface="Arial" panose="020B0604020202020204" pitchFamily="34" charset="0"/>
              <a:buNone/>
            </a:pPr>
            <a:endParaRPr lang="en-US"/>
          </a:p>
        </p:txBody>
      </p:sp>
      <p:sp>
        <p:nvSpPr>
          <p:cNvPr id="7" name="Slide Image Placeholder 6">
            <a:extLst>
              <a:ext uri="{FF2B5EF4-FFF2-40B4-BE49-F238E27FC236}">
                <a16:creationId xmlns:a16="http://schemas.microsoft.com/office/drawing/2014/main" id="{DFF52DD7-F506-678C-6564-EF0438F180FE}"/>
              </a:ext>
            </a:extLst>
          </p:cNvPr>
          <p:cNvSpPr>
            <a:spLocks noGrp="1" noRot="1" noChangeAspect="1"/>
          </p:cNvSpPr>
          <p:nvPr>
            <p:ph type="sldImg"/>
          </p:nvPr>
        </p:nvSpPr>
        <p:spPr/>
        <p:txBody>
          <a:bodyPr/>
          <a:lstStyle/>
          <a:p>
            <a:endParaRPr lang="en-US"/>
          </a:p>
        </p:txBody>
      </p:sp>
      <p:sp>
        <p:nvSpPr>
          <p:cNvPr id="8" name="Slide Number Placeholder 3">
            <a:extLst>
              <a:ext uri="{FF2B5EF4-FFF2-40B4-BE49-F238E27FC236}">
                <a16:creationId xmlns:a16="http://schemas.microsoft.com/office/drawing/2014/main" id="{77E128EF-07D6-E3BE-F1E9-69C63949E2FB}"/>
              </a:ext>
            </a:extLst>
          </p:cNvPr>
          <p:cNvSpPr>
            <a:spLocks noGrp="1"/>
          </p:cNvSpPr>
          <p:nvPr>
            <p:ph type="sldNum" idx="12"/>
          </p:nvPr>
        </p:nvSpPr>
        <p:spPr>
          <a:xfrm>
            <a:off x="3970938" y="8829967"/>
            <a:ext cx="3037840" cy="466433"/>
          </a:xfrm>
        </p:spPr>
        <p:txBody>
          <a:bodyPr/>
          <a:lstStyle/>
          <a:p>
            <a:pPr marL="0" marR="0" lvl="0" indent="0" algn="r" defTabSz="931774"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31774" rtl="0" eaLnBrk="1" fontAlgn="auto" latinLnBrk="0" hangingPunct="1">
                <a:lnSpc>
                  <a:spcPct val="100000"/>
                </a:lnSpc>
                <a:spcBef>
                  <a:spcPts val="0"/>
                </a:spcBef>
                <a:spcAft>
                  <a:spcPts val="0"/>
                </a:spcAft>
                <a:buClr>
                  <a:srgbClr val="000000"/>
                </a:buClr>
                <a:buSzTx/>
                <a:buFont typeface="Arial"/>
                <a:buNone/>
                <a:tabLst/>
                <a:defRPr/>
              </a:pPr>
              <a:t>39</a:t>
            </a:fld>
            <a:endParaRPr kumimoji="0" lang="en"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9612131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en-US"/>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40</a:t>
            </a:fld>
            <a:endParaRPr kumimoji="0" lang="en"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87030425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F2B27D-54E2-48F8-395A-1C71852781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E324A94-86A5-40DC-EB06-0CEA5AD7E715}"/>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AE181C65-2AB5-2EAB-0600-9E7C1D908C54}"/>
              </a:ext>
            </a:extLst>
          </p:cNvPr>
          <p:cNvSpPr>
            <a:spLocks noGrp="1"/>
          </p:cNvSpPr>
          <p:nvPr>
            <p:ph type="body" idx="1"/>
          </p:nvPr>
        </p:nvSpPr>
        <p:spPr/>
        <p:txBody>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en-US"/>
          </a:p>
        </p:txBody>
      </p:sp>
      <p:sp>
        <p:nvSpPr>
          <p:cNvPr id="4" name="Slide Number Placeholder 3">
            <a:extLst>
              <a:ext uri="{FF2B5EF4-FFF2-40B4-BE49-F238E27FC236}">
                <a16:creationId xmlns:a16="http://schemas.microsoft.com/office/drawing/2014/main" id="{20491AD2-614A-249D-6341-85BFC0F8E2DD}"/>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41</a:t>
            </a:fld>
            <a:endParaRPr kumimoji="0" lang="en"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90343276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B1C5A8-C849-B49D-DA71-D0FE5686D5C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C04A692-9738-D26D-E8D6-7D0CA0F098B4}"/>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0680912A-483E-AE77-9703-18B7C1A7BFF0}"/>
              </a:ext>
            </a:extLst>
          </p:cNvPr>
          <p:cNvSpPr>
            <a:spLocks noGrp="1"/>
          </p:cNvSpPr>
          <p:nvPr>
            <p:ph type="body" idx="1"/>
          </p:nvPr>
        </p:nvSpPr>
        <p:spPr/>
        <p:txBody>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en-US"/>
          </a:p>
        </p:txBody>
      </p:sp>
      <p:sp>
        <p:nvSpPr>
          <p:cNvPr id="4" name="Slide Number Placeholder 3">
            <a:extLst>
              <a:ext uri="{FF2B5EF4-FFF2-40B4-BE49-F238E27FC236}">
                <a16:creationId xmlns:a16="http://schemas.microsoft.com/office/drawing/2014/main" id="{E670076A-8D35-C10A-F562-946B99C54A7E}"/>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42</a:t>
            </a:fld>
            <a:endParaRPr kumimoji="0" lang="en"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87074118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DC5D8-E077-4151-BF0C-7E841492B83E}"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509865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1645249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BC6F80-B894-4AB6-75A7-2CD0E51AD64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78CCF15-E288-D3BE-D8E4-746E33C0ACC9}"/>
              </a:ext>
            </a:extLst>
          </p:cNvPr>
          <p:cNvSpPr>
            <a:spLocks noGrp="1" noRot="1" noChangeAspect="1"/>
          </p:cNvSpPr>
          <p:nvPr>
            <p:ph type="sldImg"/>
          </p:nvPr>
        </p:nvSpPr>
        <p:spPr/>
        <p:txBody>
          <a:bodyPr/>
          <a:lstStyle/>
          <a:p>
            <a:endParaRPr lang="en-US" dirty="0"/>
          </a:p>
        </p:txBody>
      </p:sp>
      <p:sp>
        <p:nvSpPr>
          <p:cNvPr id="3" name="Notes Placeholder 2">
            <a:extLst>
              <a:ext uri="{FF2B5EF4-FFF2-40B4-BE49-F238E27FC236}">
                <a16:creationId xmlns:a16="http://schemas.microsoft.com/office/drawing/2014/main" id="{32797F09-99A9-53D1-7ED2-6998098CA5BF}"/>
              </a:ext>
            </a:extLst>
          </p:cNvPr>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a:extLst>
              <a:ext uri="{FF2B5EF4-FFF2-40B4-BE49-F238E27FC236}">
                <a16:creationId xmlns:a16="http://schemas.microsoft.com/office/drawing/2014/main" id="{2775DECD-5B14-E26C-FA7C-4FB24C0D7EC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A101A9-E330-4247-9224-21856067CDE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775429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606109-A057-1D19-FFAB-24248A163ED3}"/>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C36F2D7A-3398-ED47-89D4-E638629328EC}"/>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65D89556-AF69-612C-9766-1CFD107F7682}"/>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27388147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4B8922-4810-5BA1-57C3-2FF7F4A99CF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D949F8B-8FA3-9EF8-70FD-E826A3554363}"/>
              </a:ext>
            </a:extLst>
          </p:cNvPr>
          <p:cNvSpPr>
            <a:spLocks noGrp="1" noRot="1" noChangeAspect="1"/>
          </p:cNvSpPr>
          <p:nvPr>
            <p:ph type="sldImg"/>
          </p:nvPr>
        </p:nvSpPr>
        <p:spPr/>
        <p:txBody>
          <a:bodyPr/>
          <a:lstStyle/>
          <a:p>
            <a:endParaRPr lang="en-US" dirty="0"/>
          </a:p>
        </p:txBody>
      </p:sp>
      <p:sp>
        <p:nvSpPr>
          <p:cNvPr id="3" name="Notes Placeholder 2">
            <a:extLst>
              <a:ext uri="{FF2B5EF4-FFF2-40B4-BE49-F238E27FC236}">
                <a16:creationId xmlns:a16="http://schemas.microsoft.com/office/drawing/2014/main" id="{9E91C538-B406-FCC7-5656-43D7FAABCEC8}"/>
              </a:ext>
            </a:extLst>
          </p:cNvPr>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a:extLst>
              <a:ext uri="{FF2B5EF4-FFF2-40B4-BE49-F238E27FC236}">
                <a16:creationId xmlns:a16="http://schemas.microsoft.com/office/drawing/2014/main" id="{54A1302B-6561-AA87-EF15-7043773B732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A101A9-E330-4247-9224-21856067CDE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533309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96D40A-4B32-A6A0-7640-7ACCCCB3936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1A1316-9484-457C-EFCF-2AE50DCF8126}"/>
              </a:ext>
            </a:extLst>
          </p:cNvPr>
          <p:cNvSpPr>
            <a:spLocks noGrp="1" noRot="1" noChangeAspect="1"/>
          </p:cNvSpPr>
          <p:nvPr>
            <p:ph type="sldImg"/>
          </p:nvPr>
        </p:nvSpPr>
        <p:spPr/>
        <p:txBody>
          <a:bodyPr/>
          <a:lstStyle/>
          <a:p>
            <a:endParaRPr lang="en-US" dirty="0"/>
          </a:p>
        </p:txBody>
      </p:sp>
      <p:sp>
        <p:nvSpPr>
          <p:cNvPr id="3" name="Notes Placeholder 2">
            <a:extLst>
              <a:ext uri="{FF2B5EF4-FFF2-40B4-BE49-F238E27FC236}">
                <a16:creationId xmlns:a16="http://schemas.microsoft.com/office/drawing/2014/main" id="{411172BC-D10E-C2A7-7B73-18968F866BFA}"/>
              </a:ext>
            </a:extLst>
          </p:cNvPr>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a:extLst>
              <a:ext uri="{FF2B5EF4-FFF2-40B4-BE49-F238E27FC236}">
                <a16:creationId xmlns:a16="http://schemas.microsoft.com/office/drawing/2014/main" id="{AD66995B-BBA3-1436-FC84-ABFB94CE9AC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A101A9-E330-4247-9224-21856067CDE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6776497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FDEFE4-9AED-1057-3A69-71C818107D6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0608C10-F1EB-A6A6-298D-7A133D3FB734}"/>
              </a:ext>
            </a:extLst>
          </p:cNvPr>
          <p:cNvSpPr>
            <a:spLocks noGrp="1" noRot="1" noChangeAspect="1"/>
          </p:cNvSpPr>
          <p:nvPr>
            <p:ph type="sldImg"/>
          </p:nvPr>
        </p:nvSpPr>
        <p:spPr/>
        <p:txBody>
          <a:bodyPr/>
          <a:lstStyle/>
          <a:p>
            <a:endParaRPr lang="en-US" dirty="0"/>
          </a:p>
        </p:txBody>
      </p:sp>
      <p:sp>
        <p:nvSpPr>
          <p:cNvPr id="3" name="Notes Placeholder 2">
            <a:extLst>
              <a:ext uri="{FF2B5EF4-FFF2-40B4-BE49-F238E27FC236}">
                <a16:creationId xmlns:a16="http://schemas.microsoft.com/office/drawing/2014/main" id="{792A5280-EDC6-7AAB-99AA-EAF0D187B2B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D1745B8-B880-C223-FBF2-E1A3A20B712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A101A9-E330-4247-9224-21856067CDE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7517482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FD12C9-C79B-462A-04FB-3A48FBEA2C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F1E026E-213F-6202-339E-A953AD1E1009}"/>
              </a:ext>
            </a:extLst>
          </p:cNvPr>
          <p:cNvSpPr>
            <a:spLocks noGrp="1" noRot="1" noChangeAspect="1"/>
          </p:cNvSpPr>
          <p:nvPr>
            <p:ph type="sldImg"/>
          </p:nvPr>
        </p:nvSpPr>
        <p:spPr/>
        <p:txBody>
          <a:bodyPr/>
          <a:lstStyle/>
          <a:p>
            <a:endParaRPr lang="en-US" dirty="0"/>
          </a:p>
        </p:txBody>
      </p:sp>
      <p:sp>
        <p:nvSpPr>
          <p:cNvPr id="3" name="Notes Placeholder 2">
            <a:extLst>
              <a:ext uri="{FF2B5EF4-FFF2-40B4-BE49-F238E27FC236}">
                <a16:creationId xmlns:a16="http://schemas.microsoft.com/office/drawing/2014/main" id="{4BCA9DD2-FFDE-31CF-9E2A-E1E764CCEA3A}"/>
              </a:ext>
            </a:extLst>
          </p:cNvPr>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a:extLst>
              <a:ext uri="{FF2B5EF4-FFF2-40B4-BE49-F238E27FC236}">
                <a16:creationId xmlns:a16="http://schemas.microsoft.com/office/drawing/2014/main" id="{D7DD95D3-1ED8-F3A1-036C-7BA7752DB92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A101A9-E330-4247-9224-21856067CDE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9022402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37A583-B0FF-75A8-9F8B-4A589674D3F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574DF5E-DCCB-1463-9601-29674C25236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7C335C8-AED5-589F-918A-7A5C6FB5E6E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19DE8E8B-A6A7-B059-8900-360E0390D7A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AF9C3B-1335-AB49-9154-0E3C879F13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0308052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AF9C3B-1335-AB49-9154-0E3C879F130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3752303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3770113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636690" rtl="0" eaLnBrk="1" fontAlgn="auto" latinLnBrk="0" hangingPunct="1">
              <a:lnSpc>
                <a:spcPct val="100000"/>
              </a:lnSpc>
              <a:spcBef>
                <a:spcPts val="0"/>
              </a:spcBef>
              <a:spcAft>
                <a:spcPts val="0"/>
              </a:spcAft>
              <a:buClrTx/>
              <a:buSzTx/>
              <a:buFontTx/>
              <a:buNone/>
              <a:tabLst/>
              <a:defRPr/>
            </a:pPr>
            <a:fld id="{DCAF9C3B-1335-AB49-9154-0E3C879F130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3669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4626439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B209D6-5C7F-A73B-4105-26E147CE56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0A840-922A-D86B-75B1-99E1638335ED}"/>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83913DDF-AF19-5308-A327-9B790A7062EC}"/>
              </a:ext>
            </a:extLst>
          </p:cNvPr>
          <p:cNvSpPr>
            <a:spLocks noGrp="1"/>
          </p:cNvSpPr>
          <p:nvPr>
            <p:ph type="body" idx="1"/>
          </p:nvPr>
        </p:nvSpPr>
        <p:spPr/>
        <p:txBody>
          <a:bodyPr/>
          <a:lstStyle/>
          <a:p>
            <a:pPr algn="l"/>
            <a:endParaRPr lang="en-US" dirty="0"/>
          </a:p>
        </p:txBody>
      </p:sp>
      <p:sp>
        <p:nvSpPr>
          <p:cNvPr id="4" name="Slide Number Placeholder 3">
            <a:extLst>
              <a:ext uri="{FF2B5EF4-FFF2-40B4-BE49-F238E27FC236}">
                <a16:creationId xmlns:a16="http://schemas.microsoft.com/office/drawing/2014/main" id="{E3BDF897-D4B0-13B1-3285-F5BFAD603E9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2A1B24-FE81-E748-9B43-71026CFA874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4178184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buFont typeface="+mj-lt"/>
              <a:buNone/>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E085F3-267B-4721-9162-BF0C9CC8735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449877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9CE8F7-0F4D-65A0-A14E-2EFBE720AB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F39D57-16D6-08F7-BE42-73A4491BCCD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08838C9-F990-8401-08CB-7B35E130B420}"/>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6179694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367D78B-CA5C-2549-BAF8-92DA569CFDA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07252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0334255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7745627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0609156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7BE1D3-459C-10EF-1B47-B86FAD9180B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524FB36-F599-88DC-FE20-8CF032E29E8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A45BA12-43CF-8A99-184A-79B8906EDD0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C6776FF-01FE-DFA8-77F4-FDBEE764D5C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DD65EA1-25F1-4196-9B4E-60985BD7E6E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6968939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7251912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1418888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2807231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FF9450-B05C-2043-A7A6-DC184DBF760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4965908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E59915-4A85-5656-270D-10E9CA486F83}"/>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658345EF-897E-7E51-D9A3-EEBAE9DE1278}"/>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4B266992-AD09-45C5-2069-63D42F8F9034}"/>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8566684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A6B6DD-5667-4A5E-A8C5-79B95AD4B778}"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2075797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874432-AB99-42E4-E014-199C8C3F77B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21268C1-D17F-5715-B2C0-7E0D7B39C76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54C0BE2-86B2-A09B-30AE-3F1F3727EEF0}"/>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9275472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D0200B-7637-91B2-FBB1-01B7D6F4341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3EC088-91D7-F905-D928-B92D9534E06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AC2E95F-96B4-66F8-A01A-CB039FABC605}"/>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7100327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48F558-909D-9591-0BAC-82A420E66C5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AF0EF6-0AED-AFA8-3624-095E916FBB5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C80EC53-4139-9CF0-E492-A9657D9B9C93}"/>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4772781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4437F3-CC0B-68BD-027E-9A52491CCC2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867385-58B7-2429-DC5B-F76EC60045D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32D450A-F024-FB66-77FD-8241487597D5}"/>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98962015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435981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9096187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Slide Image Placeholder 1">
            <a:extLst>
              <a:ext uri="{FF2B5EF4-FFF2-40B4-BE49-F238E27FC236}">
                <a16:creationId xmlns:a16="http://schemas.microsoft.com/office/drawing/2014/main" id="{691ECA21-5DF9-CB51-D49B-3E0C908DBF7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F3A308E6-08D8-F154-FB94-860FD4ABA3B5}"/>
              </a:ext>
            </a:extLst>
          </p:cNvPr>
          <p:cNvSpPr>
            <a:spLocks noGrp="1"/>
          </p:cNvSpPr>
          <p:nvPr>
            <p:ph type="body" idx="1"/>
          </p:nvPr>
        </p:nvSpPr>
        <p:spPr/>
        <p:txBody>
          <a:bodyPr/>
          <a:lstStyle/>
          <a:p>
            <a:pPr fontAlgn="auto">
              <a:spcBef>
                <a:spcPts val="0"/>
              </a:spcBef>
              <a:spcAft>
                <a:spcPts val="0"/>
              </a:spcAft>
              <a:defRPr/>
            </a:pPr>
            <a:endParaRPr lang="en-CA"/>
          </a:p>
        </p:txBody>
      </p:sp>
      <p:sp>
        <p:nvSpPr>
          <p:cNvPr id="17411" name="Slide Number Placeholder 3">
            <a:extLst>
              <a:ext uri="{FF2B5EF4-FFF2-40B4-BE49-F238E27FC236}">
                <a16:creationId xmlns:a16="http://schemas.microsoft.com/office/drawing/2014/main" id="{03D5CC97-2323-AD8E-7F22-F6E9CEA9A2E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18F10A-3757-CD41-9447-3BACF27B5FDE}" type="slidenum">
              <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Slide Image Placeholder 1">
            <a:extLst>
              <a:ext uri="{FF2B5EF4-FFF2-40B4-BE49-F238E27FC236}">
                <a16:creationId xmlns:a16="http://schemas.microsoft.com/office/drawing/2014/main" id="{824D2365-E5C7-591E-9DB3-A1D11E1A9F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08CE949F-902B-0FB3-BC15-DD615DE2AFB2}"/>
              </a:ext>
            </a:extLst>
          </p:cNvPr>
          <p:cNvSpPr>
            <a:spLocks noGrp="1"/>
          </p:cNvSpPr>
          <p:nvPr>
            <p:ph type="body" idx="1"/>
          </p:nvPr>
        </p:nvSpPr>
        <p:spPr/>
        <p:txBody>
          <a:bodyPr wrap="square" numCol="1" anchor="t" anchorCtr="0" compatLnSpc="1">
            <a:prstTxWarp prst="textNoShape">
              <a:avLst/>
            </a:prstTxWarp>
          </a:bodyPr>
          <a:lstStyle/>
          <a:p>
            <a:pPr>
              <a:spcBef>
                <a:spcPct val="0"/>
              </a:spcBef>
            </a:pPr>
            <a:endParaRPr lang="en-US" altLang="en-US"/>
          </a:p>
        </p:txBody>
      </p:sp>
      <p:sp>
        <p:nvSpPr>
          <p:cNvPr id="19459" name="Slide Number Placeholder 3">
            <a:extLst>
              <a:ext uri="{FF2B5EF4-FFF2-40B4-BE49-F238E27FC236}">
                <a16:creationId xmlns:a16="http://schemas.microsoft.com/office/drawing/2014/main" id="{FBF0CB66-ECD8-95EA-AD0C-F27B5F0BC05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12B51B9E-B36B-9048-923E-607DC20D0C72}"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74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Slide Image Placeholder 1">
            <a:extLst>
              <a:ext uri="{FF2B5EF4-FFF2-40B4-BE49-F238E27FC236}">
                <a16:creationId xmlns:a16="http://schemas.microsoft.com/office/drawing/2014/main" id="{3CA06C1C-BD99-D520-924F-11EE0309888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506" name="Notes Placeholder 2">
            <a:extLst>
              <a:ext uri="{FF2B5EF4-FFF2-40B4-BE49-F238E27FC236}">
                <a16:creationId xmlns:a16="http://schemas.microsoft.com/office/drawing/2014/main" id="{602D1D79-9ADC-9417-13D2-54328648952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4400">
              <a:spcBef>
                <a:spcPct val="0"/>
              </a:spcBef>
            </a:pPr>
            <a:endParaRPr lang="en-US" altLang="en-US"/>
          </a:p>
        </p:txBody>
      </p:sp>
      <p:sp>
        <p:nvSpPr>
          <p:cNvPr id="21507" name="Slide Number Placeholder 3">
            <a:extLst>
              <a:ext uri="{FF2B5EF4-FFF2-40B4-BE49-F238E27FC236}">
                <a16:creationId xmlns:a16="http://schemas.microsoft.com/office/drawing/2014/main" id="{1F827D4C-51FA-1ADD-CC74-A6964F9CE17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860BAE0B-6C19-A84A-91CE-795ADF5F7BAA}" type="slidenum">
              <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75</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719770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A6B6DD-5667-4A5E-A8C5-79B95AD4B778}"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175143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8747262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Slide Image Placeholder 1">
            <a:extLst>
              <a:ext uri="{FF2B5EF4-FFF2-40B4-BE49-F238E27FC236}">
                <a16:creationId xmlns:a16="http://schemas.microsoft.com/office/drawing/2014/main" id="{96AC874C-3046-9810-D1FC-CACE165EE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2" name="Notes Placeholder 2">
            <a:extLst>
              <a:ext uri="{FF2B5EF4-FFF2-40B4-BE49-F238E27FC236}">
                <a16:creationId xmlns:a16="http://schemas.microsoft.com/office/drawing/2014/main" id="{61BC347A-1E42-4C7D-6C60-D0B34633037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71450" indent="-171450">
              <a:spcBef>
                <a:spcPct val="0"/>
              </a:spcBef>
              <a:buFontTx/>
              <a:buChar char="•"/>
            </a:pPr>
            <a:endParaRPr lang="en-US" altLang="en-US"/>
          </a:p>
        </p:txBody>
      </p:sp>
      <p:sp>
        <p:nvSpPr>
          <p:cNvPr id="25603" name="Slide Number Placeholder 3">
            <a:extLst>
              <a:ext uri="{FF2B5EF4-FFF2-40B4-BE49-F238E27FC236}">
                <a16:creationId xmlns:a16="http://schemas.microsoft.com/office/drawing/2014/main" id="{C646FA24-CBA5-7F9B-2B5D-4720CBD222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AE1F8242-A2D8-814C-BECD-1371A92E407B}"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78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Slide Image Placeholder 1">
            <a:extLst>
              <a:ext uri="{FF2B5EF4-FFF2-40B4-BE49-F238E27FC236}">
                <a16:creationId xmlns:a16="http://schemas.microsoft.com/office/drawing/2014/main" id="{70B6A476-0C53-F1A8-8A38-A61F3FC93DB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73826BB2-C24A-575D-8FCB-4D93AC008AA8}"/>
              </a:ext>
            </a:extLst>
          </p:cNvPr>
          <p:cNvSpPr>
            <a:spLocks noGrp="1"/>
          </p:cNvSpPr>
          <p:nvPr>
            <p:ph type="body" idx="1"/>
          </p:nvPr>
        </p:nvSpPr>
        <p:spPr/>
        <p:txBody>
          <a:bodyPr wrap="square" numCol="1" anchor="t" anchorCtr="0" compatLnSpc="1">
            <a:prstTxWarp prst="textNoShape">
              <a:avLst/>
            </a:prstTxWarp>
          </a:bodyPr>
          <a:lstStyle/>
          <a:p>
            <a:pPr marL="171450" indent="-171450">
              <a:lnSpc>
                <a:spcPct val="90000"/>
              </a:lnSpc>
              <a:spcBef>
                <a:spcPct val="0"/>
              </a:spcBef>
            </a:pPr>
            <a:endParaRPr lang="en-US" altLang="en-US"/>
          </a:p>
        </p:txBody>
      </p:sp>
      <p:sp>
        <p:nvSpPr>
          <p:cNvPr id="27651" name="Slide Number Placeholder 3">
            <a:extLst>
              <a:ext uri="{FF2B5EF4-FFF2-40B4-BE49-F238E27FC236}">
                <a16:creationId xmlns:a16="http://schemas.microsoft.com/office/drawing/2014/main" id="{8BF264A7-216C-F8D3-ACB9-91FCD4E0F4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006AF684-EDC3-A446-AD72-22F553C9514C}"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79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Slide Image Placeholder 1">
            <a:extLst>
              <a:ext uri="{FF2B5EF4-FFF2-40B4-BE49-F238E27FC236}">
                <a16:creationId xmlns:a16="http://schemas.microsoft.com/office/drawing/2014/main" id="{8555C4E8-B614-B495-6264-39D046E4239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8" name="Notes Placeholder 2">
            <a:extLst>
              <a:ext uri="{FF2B5EF4-FFF2-40B4-BE49-F238E27FC236}">
                <a16:creationId xmlns:a16="http://schemas.microsoft.com/office/drawing/2014/main" id="{3B57F423-4B00-5D95-81BD-2BC23128195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71450" indent="-171450">
              <a:spcBef>
                <a:spcPct val="0"/>
              </a:spcBef>
              <a:buFontTx/>
              <a:buChar char="•"/>
            </a:pPr>
            <a:endParaRPr lang="en-US" altLang="en-US"/>
          </a:p>
        </p:txBody>
      </p:sp>
      <p:sp>
        <p:nvSpPr>
          <p:cNvPr id="29699" name="Slide Number Placeholder 3">
            <a:extLst>
              <a:ext uri="{FF2B5EF4-FFF2-40B4-BE49-F238E27FC236}">
                <a16:creationId xmlns:a16="http://schemas.microsoft.com/office/drawing/2014/main" id="{65D01764-ABC0-753F-26E1-9AEB39746A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AA8B7619-FC74-F945-ACB7-6F33EE6D7F3F}"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80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Image Placeholder 1">
            <a:extLst>
              <a:ext uri="{FF2B5EF4-FFF2-40B4-BE49-F238E27FC236}">
                <a16:creationId xmlns:a16="http://schemas.microsoft.com/office/drawing/2014/main" id="{539929CB-BB9F-2DE7-8AC8-F5120BBEC883}"/>
              </a:ext>
            </a:extLst>
          </p:cNvPr>
          <p:cNvSpPr>
            <a:spLocks noGrp="1" noRot="1" noChangeAspect="1" noChangeArrowheads="1" noTextEdit="1"/>
          </p:cNvSpPr>
          <p:nvPr>
            <p:ph type="sldImg"/>
          </p:nvPr>
        </p:nvSpPr>
        <p:spPr bwMode="auto">
          <a:xfrm>
            <a:off x="0" y="0"/>
            <a:ext cx="5867400" cy="3300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746" name="Notes Placeholder 2">
            <a:extLst>
              <a:ext uri="{FF2B5EF4-FFF2-40B4-BE49-F238E27FC236}">
                <a16:creationId xmlns:a16="http://schemas.microsoft.com/office/drawing/2014/main" id="{A129E4D4-1026-E3AF-1BA1-2AB668922D4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lvl="1">
              <a:spcBef>
                <a:spcPct val="0"/>
              </a:spcBef>
            </a:pPr>
            <a:endParaRPr lang="en-US" altLang="en-US"/>
          </a:p>
        </p:txBody>
      </p:sp>
      <p:sp>
        <p:nvSpPr>
          <p:cNvPr id="31747" name="Slide Number Placeholder 3">
            <a:extLst>
              <a:ext uri="{FF2B5EF4-FFF2-40B4-BE49-F238E27FC236}">
                <a16:creationId xmlns:a16="http://schemas.microsoft.com/office/drawing/2014/main" id="{C64604B2-7935-4AA3-ED59-14DCFB4D97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700286D-857B-AC41-83BE-31229E8FAD15}"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81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Slide Image Placeholder 1">
            <a:extLst>
              <a:ext uri="{FF2B5EF4-FFF2-40B4-BE49-F238E27FC236}">
                <a16:creationId xmlns:a16="http://schemas.microsoft.com/office/drawing/2014/main" id="{F94806F0-AFBE-B1FF-44AA-2CE910363C12}"/>
              </a:ext>
            </a:extLst>
          </p:cNvPr>
          <p:cNvSpPr>
            <a:spLocks noGrp="1" noRot="1" noChangeAspect="1" noChangeArrowheads="1" noTextEdit="1"/>
          </p:cNvSpPr>
          <p:nvPr>
            <p:ph type="sldImg"/>
          </p:nvPr>
        </p:nvSpPr>
        <p:spPr bwMode="auto">
          <a:xfrm>
            <a:off x="0" y="0"/>
            <a:ext cx="5867400" cy="3300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4" name="Notes Placeholder 2">
            <a:extLst>
              <a:ext uri="{FF2B5EF4-FFF2-40B4-BE49-F238E27FC236}">
                <a16:creationId xmlns:a16="http://schemas.microsoft.com/office/drawing/2014/main" id="{9B5B3485-C80B-7121-B9A3-88F21A52278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455613" lvl="1">
              <a:spcBef>
                <a:spcPct val="0"/>
              </a:spcBef>
            </a:pPr>
            <a:endParaRPr lang="en-GB" altLang="en-US"/>
          </a:p>
        </p:txBody>
      </p:sp>
      <p:sp>
        <p:nvSpPr>
          <p:cNvPr id="33795" name="Slide Number Placeholder 3">
            <a:extLst>
              <a:ext uri="{FF2B5EF4-FFF2-40B4-BE49-F238E27FC236}">
                <a16:creationId xmlns:a16="http://schemas.microsoft.com/office/drawing/2014/main" id="{D3A2C0DC-07DC-0385-1FD7-1B145735366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C99541B-0687-1340-8256-629BC0A6418A}"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82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Slide Image Placeholder 1">
            <a:extLst>
              <a:ext uri="{FF2B5EF4-FFF2-40B4-BE49-F238E27FC236}">
                <a16:creationId xmlns:a16="http://schemas.microsoft.com/office/drawing/2014/main" id="{67EB611A-AD65-F352-EF60-1E82C313AB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78" name="Notes Placeholder 2">
            <a:extLst>
              <a:ext uri="{FF2B5EF4-FFF2-40B4-BE49-F238E27FC236}">
                <a16:creationId xmlns:a16="http://schemas.microsoft.com/office/drawing/2014/main" id="{4048CCB4-C21E-6098-A48C-B6EAE242912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0179" name="Slide Number Placeholder 3">
            <a:extLst>
              <a:ext uri="{FF2B5EF4-FFF2-40B4-BE49-F238E27FC236}">
                <a16:creationId xmlns:a16="http://schemas.microsoft.com/office/drawing/2014/main" id="{6F397BAD-C300-DFE3-0B1D-6EEEE3ABD2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8909DC8C-50BC-864E-A84B-DF51040301C9}"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83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Slide Image Placeholder 1">
            <a:extLst>
              <a:ext uri="{FF2B5EF4-FFF2-40B4-BE49-F238E27FC236}">
                <a16:creationId xmlns:a16="http://schemas.microsoft.com/office/drawing/2014/main" id="{7DFC4FEA-CBBF-7CCE-B102-A5EF2DFBE3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2" name="Notes Placeholder 2">
            <a:extLst>
              <a:ext uri="{FF2B5EF4-FFF2-40B4-BE49-F238E27FC236}">
                <a16:creationId xmlns:a16="http://schemas.microsoft.com/office/drawing/2014/main" id="{C37E44D7-55EB-6DEB-D96D-635483C8B39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61443" name="Slide Number Placeholder 3">
            <a:extLst>
              <a:ext uri="{FF2B5EF4-FFF2-40B4-BE49-F238E27FC236}">
                <a16:creationId xmlns:a16="http://schemas.microsoft.com/office/drawing/2014/main" id="{22C69080-FF9C-E060-033B-04017DF7E28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182981DC-00C9-4C4F-9B8F-089619391921}"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84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Slide Image Placeholder 1">
            <a:extLst>
              <a:ext uri="{FF2B5EF4-FFF2-40B4-BE49-F238E27FC236}">
                <a16:creationId xmlns:a16="http://schemas.microsoft.com/office/drawing/2014/main" id="{3F5F3DBC-15EC-D4C2-82A9-5B2F003750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4" name="Notes Placeholder 2">
            <a:extLst>
              <a:ext uri="{FF2B5EF4-FFF2-40B4-BE49-F238E27FC236}">
                <a16:creationId xmlns:a16="http://schemas.microsoft.com/office/drawing/2014/main" id="{AAA7EFDC-15BD-8475-71BF-37BCBA6E620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64515" name="Slide Number Placeholder 3">
            <a:extLst>
              <a:ext uri="{FF2B5EF4-FFF2-40B4-BE49-F238E27FC236}">
                <a16:creationId xmlns:a16="http://schemas.microsoft.com/office/drawing/2014/main" id="{9B65D8D9-4F0B-9CFD-555F-AB1B6F13124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AEC9F8B-824A-5641-8622-755FE465AFF3}" type="slidenum">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base" latinLnBrk="0" hangingPunct="1">
                <a:lnSpc>
                  <a:spcPct val="100000"/>
                </a:lnSpc>
                <a:spcBef>
                  <a:spcPct val="0"/>
                </a:spcBef>
                <a:spcAft>
                  <a:spcPct val="0"/>
                </a:spcAft>
                <a:buClrTx/>
                <a:buSzTx/>
                <a:buFontTx/>
                <a:buNone/>
                <a:tabLst/>
                <a:defRPr/>
              </a:pPr>
              <a:t>86</a:t>
            </a:fld>
            <a:endPar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178305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A6B6DD-5667-4A5E-A8C5-79B95AD4B778}"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3234334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1289641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7233023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3474352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9002043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9021241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Slide Image Placeholder 1">
            <a:extLst>
              <a:ext uri="{FF2B5EF4-FFF2-40B4-BE49-F238E27FC236}">
                <a16:creationId xmlns:a16="http://schemas.microsoft.com/office/drawing/2014/main" id="{61A79E02-F8E7-9FCC-1A33-F07CFCCA2CB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8" name="Notes Placeholder 2">
            <a:extLst>
              <a:ext uri="{FF2B5EF4-FFF2-40B4-BE49-F238E27FC236}">
                <a16:creationId xmlns:a16="http://schemas.microsoft.com/office/drawing/2014/main" id="{F307CE5F-C1DF-6B98-B1DA-2B94F1EE082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80899" name="Slide Number Placeholder 3">
            <a:extLst>
              <a:ext uri="{FF2B5EF4-FFF2-40B4-BE49-F238E27FC236}">
                <a16:creationId xmlns:a16="http://schemas.microsoft.com/office/drawing/2014/main" id="{1E12C734-B114-B106-5955-0615EBEF72C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B21C716E-7FDC-E040-B545-1ED58C2D119B}"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94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Slide Image Placeholder 1">
            <a:extLst>
              <a:ext uri="{FF2B5EF4-FFF2-40B4-BE49-F238E27FC236}">
                <a16:creationId xmlns:a16="http://schemas.microsoft.com/office/drawing/2014/main" id="{DE558A19-8D44-3809-58B0-0C0B829850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2946" name="Notes Placeholder 2">
            <a:extLst>
              <a:ext uri="{FF2B5EF4-FFF2-40B4-BE49-F238E27FC236}">
                <a16:creationId xmlns:a16="http://schemas.microsoft.com/office/drawing/2014/main" id="{F933B2C9-483C-C13A-D6C5-F769E80C26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82947" name="Slide Number Placeholder 3">
            <a:extLst>
              <a:ext uri="{FF2B5EF4-FFF2-40B4-BE49-F238E27FC236}">
                <a16:creationId xmlns:a16="http://schemas.microsoft.com/office/drawing/2014/main" id="{6C3F329A-85BD-55D5-2478-8D3F97B894C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513A7B-2E56-1545-AE8D-494138EB29FB}"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D421C618-F836-7BCA-4C6B-6E231DD41E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677A53D5-20B4-9451-9134-337FE436D37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71450" indent="-171450" defTabSz="914400">
              <a:spcBef>
                <a:spcPct val="0"/>
              </a:spcBef>
              <a:buFontTx/>
              <a:buChar char="•"/>
            </a:pPr>
            <a:endParaRPr lang="en-US" altLang="en-US"/>
          </a:p>
        </p:txBody>
      </p:sp>
      <p:sp>
        <p:nvSpPr>
          <p:cNvPr id="84995" name="Slide Number Placeholder 3">
            <a:extLst>
              <a:ext uri="{FF2B5EF4-FFF2-40B4-BE49-F238E27FC236}">
                <a16:creationId xmlns:a16="http://schemas.microsoft.com/office/drawing/2014/main" id="{F3642CB2-4EEE-6C73-D594-9B7B4966AC3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17CDDDF9-EEBD-AF44-BB63-04108273CFD9}"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96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859676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1388862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4ABC037-018F-41B0-A80F-BEA94D21DD8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9610777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427552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6403824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553648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6ABCC0-3601-434F-B0E1-DE9471B9C5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2884967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E0B682-349D-2B65-346F-3AF0E514A957}"/>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BFCB5773-C12F-C1C3-4DF5-CCB71EA776EE}"/>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F8D967F3-FA55-A60A-3FE6-BF7E022903BE}"/>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993032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9F760B-76E2-6B16-D024-A29588D2426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E898A4-39F8-1C99-1BF0-5063A0D748E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D30DDAE-DB24-C4FD-FDDC-CB03FF1717C3}"/>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28802042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42024" eaLnBrk="0" hangingPunct="0">
              <a:defRPr sz="4600">
                <a:solidFill>
                  <a:schemeClr val="tx2"/>
                </a:solidFill>
                <a:latin typeface="Arial" pitchFamily="34" charset="0"/>
              </a:defRPr>
            </a:lvl1pPr>
            <a:lvl2pPr marL="751052" indent="-288865" defTabSz="942024" eaLnBrk="0" hangingPunct="0">
              <a:defRPr sz="4600">
                <a:solidFill>
                  <a:schemeClr val="tx2"/>
                </a:solidFill>
                <a:latin typeface="Arial" pitchFamily="34" charset="0"/>
              </a:defRPr>
            </a:lvl2pPr>
            <a:lvl3pPr marL="1155464" indent="-231093" defTabSz="942024" eaLnBrk="0" hangingPunct="0">
              <a:defRPr sz="4600">
                <a:solidFill>
                  <a:schemeClr val="tx2"/>
                </a:solidFill>
                <a:latin typeface="Arial" pitchFamily="34" charset="0"/>
              </a:defRPr>
            </a:lvl3pPr>
            <a:lvl4pPr marL="1617649" indent="-231093" defTabSz="942024" eaLnBrk="0" hangingPunct="0">
              <a:defRPr sz="4600">
                <a:solidFill>
                  <a:schemeClr val="tx2"/>
                </a:solidFill>
                <a:latin typeface="Arial" pitchFamily="34" charset="0"/>
              </a:defRPr>
            </a:lvl4pPr>
            <a:lvl5pPr marL="2079834" indent="-231093" defTabSz="942024" eaLnBrk="0" hangingPunct="0">
              <a:defRPr sz="4600">
                <a:solidFill>
                  <a:schemeClr val="tx2"/>
                </a:solidFill>
                <a:latin typeface="Arial" pitchFamily="34" charset="0"/>
              </a:defRPr>
            </a:lvl5pPr>
            <a:lvl6pPr marL="2542020" indent="-231093" defTabSz="942024" eaLnBrk="0" fontAlgn="base" hangingPunct="0">
              <a:spcBef>
                <a:spcPct val="0"/>
              </a:spcBef>
              <a:spcAft>
                <a:spcPct val="0"/>
              </a:spcAft>
              <a:defRPr sz="4600">
                <a:solidFill>
                  <a:schemeClr val="tx2"/>
                </a:solidFill>
                <a:latin typeface="Arial" pitchFamily="34" charset="0"/>
              </a:defRPr>
            </a:lvl6pPr>
            <a:lvl7pPr marL="3004205" indent="-231093" defTabSz="942024" eaLnBrk="0" fontAlgn="base" hangingPunct="0">
              <a:spcBef>
                <a:spcPct val="0"/>
              </a:spcBef>
              <a:spcAft>
                <a:spcPct val="0"/>
              </a:spcAft>
              <a:defRPr sz="4600">
                <a:solidFill>
                  <a:schemeClr val="tx2"/>
                </a:solidFill>
                <a:latin typeface="Arial" pitchFamily="34" charset="0"/>
              </a:defRPr>
            </a:lvl7pPr>
            <a:lvl8pPr marL="3466390" indent="-231093" defTabSz="942024" eaLnBrk="0" fontAlgn="base" hangingPunct="0">
              <a:spcBef>
                <a:spcPct val="0"/>
              </a:spcBef>
              <a:spcAft>
                <a:spcPct val="0"/>
              </a:spcAft>
              <a:defRPr sz="4600">
                <a:solidFill>
                  <a:schemeClr val="tx2"/>
                </a:solidFill>
                <a:latin typeface="Arial" pitchFamily="34" charset="0"/>
              </a:defRPr>
            </a:lvl8pPr>
            <a:lvl9pPr marL="3928577" indent="-231093" defTabSz="942024" eaLnBrk="0" fontAlgn="base" hangingPunct="0">
              <a:spcBef>
                <a:spcPct val="0"/>
              </a:spcBef>
              <a:spcAft>
                <a:spcPct val="0"/>
              </a:spcAft>
              <a:defRPr sz="4600">
                <a:solidFill>
                  <a:schemeClr val="tx2"/>
                </a:solidFill>
                <a:latin typeface="Arial" pitchFamily="34" charset="0"/>
              </a:defRPr>
            </a:lvl9pPr>
          </a:lstStyle>
          <a:p>
            <a:pPr marL="0" marR="0" lvl="0" indent="0" algn="r" defTabSz="942024" rtl="0" eaLnBrk="1" fontAlgn="auto" latinLnBrk="0" hangingPunct="1">
              <a:lnSpc>
                <a:spcPct val="100000"/>
              </a:lnSpc>
              <a:spcBef>
                <a:spcPts val="0"/>
              </a:spcBef>
              <a:spcAft>
                <a:spcPts val="0"/>
              </a:spcAft>
              <a:buClrTx/>
              <a:buSzTx/>
              <a:buFontTx/>
              <a:buNone/>
              <a:tabLst/>
              <a:defRPr/>
            </a:pPr>
            <a:fld id="{6FCBECDD-8432-4DA1-A091-1FC188AEEB3C}" type="slidenum">
              <a:rPr kumimoji="0" lang="en-US" sz="1200" b="0" i="0" u="none" strike="noStrike" kern="1200" cap="none" spc="0" normalizeH="0" baseline="0" noProof="0">
                <a:ln>
                  <a:noFill/>
                </a:ln>
                <a:solidFill>
                  <a:prstClr val="black"/>
                </a:solidFill>
                <a:effectLst/>
                <a:uLnTx/>
                <a:uFillTx/>
                <a:latin typeface="Times New Roman" pitchFamily="18" charset="0"/>
                <a:ea typeface="+mn-ea"/>
                <a:cs typeface="+mn-cs"/>
              </a:rPr>
              <a:pPr marL="0" marR="0" lvl="0" indent="0" algn="r" defTabSz="942024"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Times New Roman" pitchFamily="18" charset="0"/>
              <a:ea typeface="+mn-ea"/>
              <a:cs typeface="+mn-cs"/>
            </a:endParaRPr>
          </a:p>
        </p:txBody>
      </p:sp>
      <p:sp>
        <p:nvSpPr>
          <p:cNvPr id="92163" name="Rectangle 2"/>
          <p:cNvSpPr>
            <a:spLocks noGrp="1" noRot="1" noChangeAspect="1" noChangeArrowheads="1" noTextEdit="1"/>
          </p:cNvSpPr>
          <p:nvPr>
            <p:ph type="sldImg"/>
          </p:nvPr>
        </p:nvSpPr>
        <p:spPr>
          <a:xfrm>
            <a:off x="1597025" y="1639888"/>
            <a:ext cx="3871913" cy="2179637"/>
          </a:xfrm>
          <a:solidFill>
            <a:srgbClr val="FFFFFF"/>
          </a:solidFill>
          <a:ln/>
        </p:spPr>
      </p:sp>
      <p:sp>
        <p:nvSpPr>
          <p:cNvPr id="92164" name="Rectangle 3"/>
          <p:cNvSpPr>
            <a:spLocks noGrp="1" noChangeArrowheads="1"/>
          </p:cNvSpPr>
          <p:nvPr>
            <p:ph type="body" idx="1"/>
          </p:nvPr>
        </p:nvSpPr>
        <p:spPr>
          <a:xfrm>
            <a:off x="535519" y="4121151"/>
            <a:ext cx="6022129" cy="4826000"/>
          </a:xfrm>
          <a:solidFill>
            <a:srgbClr val="FFFFFF"/>
          </a:solidFill>
          <a:ln>
            <a:solidFill>
              <a:srgbClr val="000000"/>
            </a:solidFill>
          </a:ln>
        </p:spPr>
        <p:txBody>
          <a:bodyPr/>
          <a:lstStyle/>
          <a:p>
            <a:pPr marL="113942" indent="-113942" defTabSz="115547">
              <a:lnSpc>
                <a:spcPct val="95000"/>
              </a:lnSpc>
            </a:pPr>
            <a:endParaRPr lang="en-US" sz="800" dirty="0"/>
          </a:p>
        </p:txBody>
      </p:sp>
      <p:sp>
        <p:nvSpPr>
          <p:cNvPr id="92165" name="Text Box 4"/>
          <p:cNvSpPr txBox="1">
            <a:spLocks noChangeArrowheads="1"/>
          </p:cNvSpPr>
          <p:nvPr/>
        </p:nvSpPr>
        <p:spPr bwMode="auto">
          <a:xfrm>
            <a:off x="529025" y="174625"/>
            <a:ext cx="3420103" cy="282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2964" tIns="46482" rIns="92964" bIns="46482">
            <a:spAutoFit/>
          </a:bodyPr>
          <a:lstStyle>
            <a:lvl1pPr defTabSz="920750" eaLnBrk="0" hangingPunct="0">
              <a:defRPr sz="4500">
                <a:solidFill>
                  <a:schemeClr val="tx2"/>
                </a:solidFill>
                <a:latin typeface="Arial" pitchFamily="34" charset="0"/>
              </a:defRPr>
            </a:lvl1pPr>
            <a:lvl2pPr marL="742950" indent="-285750" defTabSz="920750" eaLnBrk="0" hangingPunct="0">
              <a:defRPr sz="4500">
                <a:solidFill>
                  <a:schemeClr val="tx2"/>
                </a:solidFill>
                <a:latin typeface="Arial" pitchFamily="34" charset="0"/>
              </a:defRPr>
            </a:lvl2pPr>
            <a:lvl3pPr marL="1143000" indent="-228600" defTabSz="920750" eaLnBrk="0" hangingPunct="0">
              <a:defRPr sz="4500">
                <a:solidFill>
                  <a:schemeClr val="tx2"/>
                </a:solidFill>
                <a:latin typeface="Arial" pitchFamily="34" charset="0"/>
              </a:defRPr>
            </a:lvl3pPr>
            <a:lvl4pPr marL="1600200" indent="-228600" defTabSz="920750" eaLnBrk="0" hangingPunct="0">
              <a:defRPr sz="4500">
                <a:solidFill>
                  <a:schemeClr val="tx2"/>
                </a:solidFill>
                <a:latin typeface="Arial" pitchFamily="34" charset="0"/>
              </a:defRPr>
            </a:lvl4pPr>
            <a:lvl5pPr marL="2057400" indent="-228600" defTabSz="920750" eaLnBrk="0" hangingPunct="0">
              <a:defRPr sz="4500">
                <a:solidFill>
                  <a:schemeClr val="tx2"/>
                </a:solidFill>
                <a:latin typeface="Arial" pitchFamily="34" charset="0"/>
              </a:defRPr>
            </a:lvl5pPr>
            <a:lvl6pPr marL="2514600" indent="-228600" defTabSz="920750" eaLnBrk="0" fontAlgn="base" hangingPunct="0">
              <a:spcBef>
                <a:spcPct val="0"/>
              </a:spcBef>
              <a:spcAft>
                <a:spcPct val="0"/>
              </a:spcAft>
              <a:defRPr sz="4500">
                <a:solidFill>
                  <a:schemeClr val="tx2"/>
                </a:solidFill>
                <a:latin typeface="Arial" pitchFamily="34" charset="0"/>
              </a:defRPr>
            </a:lvl6pPr>
            <a:lvl7pPr marL="2971800" indent="-228600" defTabSz="920750" eaLnBrk="0" fontAlgn="base" hangingPunct="0">
              <a:spcBef>
                <a:spcPct val="0"/>
              </a:spcBef>
              <a:spcAft>
                <a:spcPct val="0"/>
              </a:spcAft>
              <a:defRPr sz="4500">
                <a:solidFill>
                  <a:schemeClr val="tx2"/>
                </a:solidFill>
                <a:latin typeface="Arial" pitchFamily="34" charset="0"/>
              </a:defRPr>
            </a:lvl7pPr>
            <a:lvl8pPr marL="3429000" indent="-228600" defTabSz="920750" eaLnBrk="0" fontAlgn="base" hangingPunct="0">
              <a:spcBef>
                <a:spcPct val="0"/>
              </a:spcBef>
              <a:spcAft>
                <a:spcPct val="0"/>
              </a:spcAft>
              <a:defRPr sz="4500">
                <a:solidFill>
                  <a:schemeClr val="tx2"/>
                </a:solidFill>
                <a:latin typeface="Arial" pitchFamily="34" charset="0"/>
              </a:defRPr>
            </a:lvl8pPr>
            <a:lvl9pPr marL="3886200" indent="-228600" defTabSz="920750" eaLnBrk="0" fontAlgn="base" hangingPunct="0">
              <a:spcBef>
                <a:spcPct val="0"/>
              </a:spcBef>
              <a:spcAft>
                <a:spcPct val="0"/>
              </a:spcAft>
              <a:defRPr sz="4500">
                <a:solidFill>
                  <a:schemeClr val="tx2"/>
                </a:solidFill>
                <a:latin typeface="Arial" pitchFamily="34" charset="0"/>
              </a:defRPr>
            </a:lvl9pPr>
          </a:lstStyle>
          <a:p>
            <a:pPr marL="0" marR="0" lvl="0" indent="0" algn="l" defTabSz="92075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rial" pitchFamily="34" charset="0"/>
                <a:ea typeface="+mn-ea"/>
                <a:cs typeface="+mn-cs"/>
              </a:rPr>
              <a:t>I. DIAGNOSIS, STAGING, AND PROGNOSIS</a:t>
            </a:r>
          </a:p>
        </p:txBody>
      </p:sp>
      <p:sp>
        <p:nvSpPr>
          <p:cNvPr id="92166" name="Line 5"/>
          <p:cNvSpPr>
            <a:spLocks noChangeShapeType="1"/>
          </p:cNvSpPr>
          <p:nvPr/>
        </p:nvSpPr>
        <p:spPr bwMode="auto">
          <a:xfrm>
            <a:off x="611790" y="457200"/>
            <a:ext cx="581279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2437" tIns="46219" rIns="92437" bIns="46219"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600" b="0" i="0" u="none" strike="noStrike" kern="1200" cap="none" spc="0" normalizeH="0" baseline="0" noProof="0">
              <a:ln>
                <a:noFill/>
              </a:ln>
              <a:solidFill>
                <a:srgbClr val="1F497D"/>
              </a:solidFill>
              <a:effectLst/>
              <a:uLnTx/>
              <a:uFillTx/>
              <a:latin typeface="Arial" pitchFamily="34" charset="0"/>
              <a:ea typeface="+mn-ea"/>
              <a:cs typeface="+mn-cs"/>
            </a:endParaRPr>
          </a:p>
        </p:txBody>
      </p:sp>
      <p:sp>
        <p:nvSpPr>
          <p:cNvPr id="92167" name="Text Box 6"/>
          <p:cNvSpPr txBox="1">
            <a:spLocks noChangeArrowheads="1"/>
          </p:cNvSpPr>
          <p:nvPr/>
        </p:nvSpPr>
        <p:spPr bwMode="auto">
          <a:xfrm>
            <a:off x="529026" y="530226"/>
            <a:ext cx="2947392" cy="4855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2964" tIns="46482" rIns="92964" bIns="46482">
            <a:spAutoFit/>
          </a:bodyPr>
          <a:lstStyle>
            <a:lvl1pPr defTabSz="920750" eaLnBrk="0" hangingPunct="0">
              <a:defRPr sz="4500">
                <a:solidFill>
                  <a:schemeClr val="tx2"/>
                </a:solidFill>
                <a:latin typeface="Arial" pitchFamily="34" charset="0"/>
              </a:defRPr>
            </a:lvl1pPr>
            <a:lvl2pPr marL="742950" indent="-285750" defTabSz="920750" eaLnBrk="0" hangingPunct="0">
              <a:defRPr sz="4500">
                <a:solidFill>
                  <a:schemeClr val="tx2"/>
                </a:solidFill>
                <a:latin typeface="Arial" pitchFamily="34" charset="0"/>
              </a:defRPr>
            </a:lvl2pPr>
            <a:lvl3pPr marL="1143000" indent="-228600" defTabSz="920750" eaLnBrk="0" hangingPunct="0">
              <a:defRPr sz="4500">
                <a:solidFill>
                  <a:schemeClr val="tx2"/>
                </a:solidFill>
                <a:latin typeface="Arial" pitchFamily="34" charset="0"/>
              </a:defRPr>
            </a:lvl3pPr>
            <a:lvl4pPr marL="1600200" indent="-228600" defTabSz="920750" eaLnBrk="0" hangingPunct="0">
              <a:defRPr sz="4500">
                <a:solidFill>
                  <a:schemeClr val="tx2"/>
                </a:solidFill>
                <a:latin typeface="Arial" pitchFamily="34" charset="0"/>
              </a:defRPr>
            </a:lvl4pPr>
            <a:lvl5pPr marL="2057400" indent="-228600" defTabSz="920750" eaLnBrk="0" hangingPunct="0">
              <a:defRPr sz="4500">
                <a:solidFill>
                  <a:schemeClr val="tx2"/>
                </a:solidFill>
                <a:latin typeface="Arial" pitchFamily="34" charset="0"/>
              </a:defRPr>
            </a:lvl5pPr>
            <a:lvl6pPr marL="2514600" indent="-228600" defTabSz="920750" eaLnBrk="0" fontAlgn="base" hangingPunct="0">
              <a:spcBef>
                <a:spcPct val="0"/>
              </a:spcBef>
              <a:spcAft>
                <a:spcPct val="0"/>
              </a:spcAft>
              <a:defRPr sz="4500">
                <a:solidFill>
                  <a:schemeClr val="tx2"/>
                </a:solidFill>
                <a:latin typeface="Arial" pitchFamily="34" charset="0"/>
              </a:defRPr>
            </a:lvl6pPr>
            <a:lvl7pPr marL="2971800" indent="-228600" defTabSz="920750" eaLnBrk="0" fontAlgn="base" hangingPunct="0">
              <a:spcBef>
                <a:spcPct val="0"/>
              </a:spcBef>
              <a:spcAft>
                <a:spcPct val="0"/>
              </a:spcAft>
              <a:defRPr sz="4500">
                <a:solidFill>
                  <a:schemeClr val="tx2"/>
                </a:solidFill>
                <a:latin typeface="Arial" pitchFamily="34" charset="0"/>
              </a:defRPr>
            </a:lvl7pPr>
            <a:lvl8pPr marL="3429000" indent="-228600" defTabSz="920750" eaLnBrk="0" fontAlgn="base" hangingPunct="0">
              <a:spcBef>
                <a:spcPct val="0"/>
              </a:spcBef>
              <a:spcAft>
                <a:spcPct val="0"/>
              </a:spcAft>
              <a:defRPr sz="4500">
                <a:solidFill>
                  <a:schemeClr val="tx2"/>
                </a:solidFill>
                <a:latin typeface="Arial" pitchFamily="34" charset="0"/>
              </a:defRPr>
            </a:lvl8pPr>
            <a:lvl9pPr marL="3886200" indent="-228600" defTabSz="920750" eaLnBrk="0" fontAlgn="base" hangingPunct="0">
              <a:spcBef>
                <a:spcPct val="0"/>
              </a:spcBef>
              <a:spcAft>
                <a:spcPct val="0"/>
              </a:spcAft>
              <a:defRPr sz="4500">
                <a:solidFill>
                  <a:schemeClr val="tx2"/>
                </a:solidFill>
                <a:latin typeface="Arial" pitchFamily="34" charset="0"/>
              </a:defRPr>
            </a:lvl9pPr>
          </a:lstStyle>
          <a:p>
            <a:pPr marL="0" marR="0" lvl="0" indent="0" algn="l" defTabSz="920750"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prstClr val="black"/>
              </a:solidFill>
              <a:effectLst/>
              <a:uLnTx/>
              <a:uFillTx/>
              <a:latin typeface="Arial" pitchFamily="34" charset="0"/>
              <a:ea typeface="+mn-ea"/>
              <a:cs typeface="+mn-cs"/>
            </a:endParaRPr>
          </a:p>
          <a:p>
            <a:pPr marL="0" marR="0" lvl="0" indent="0" algn="l" defTabSz="92075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itchFamily="34" charset="0"/>
                <a:ea typeface="+mn-ea"/>
                <a:cs typeface="+mn-cs"/>
              </a:rPr>
              <a:t>Chronic Lymphocytic Leukemia</a:t>
            </a:r>
          </a:p>
        </p:txBody>
      </p:sp>
    </p:spTree>
    <p:extLst>
      <p:ext uri="{BB962C8B-B14F-4D97-AF65-F5344CB8AC3E}">
        <p14:creationId xmlns:p14="http://schemas.microsoft.com/office/powerpoint/2010/main" val="403045667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950112-66F3-E418-C31F-775850EB6AD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7187B7-E44D-1E29-D41E-DDAD31CBA26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325D4BF-7615-52CA-CF91-410A72BCE17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8091649-3444-04D3-E15C-94AD12C3AD9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51D95E-69F9-40CE-AD62-7F71E8901A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134587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B37E01-AC82-AD6A-CD9F-562653D4CCB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7B5A72F-65C7-4FA4-D109-550D48FFF12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87DFF7-A100-6861-E122-814C863C05A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4BB2228-3ADF-5505-E18C-F26292B4C27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51D95E-69F9-40CE-AD62-7F71E8901A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174662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D6F321-99EB-A651-5D97-8C87033BC4A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C9A8FE6-E4B8-B798-812D-B9032481EAF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C6E04AB-6F12-7F34-0DF9-517C6885E13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9E4E47D-F7AC-C09D-0DC1-B883FDB4037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51D95E-69F9-40CE-AD62-7F71E8901A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738270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0.jpeg"/><Relationship Id="rId7" Type="http://schemas.openxmlformats.org/officeDocument/2006/relationships/image" Target="../media/image24.emf"/><Relationship Id="rId2" Type="http://schemas.openxmlformats.org/officeDocument/2006/relationships/image" Target="../media/image19.jpg"/><Relationship Id="rId1" Type="http://schemas.openxmlformats.org/officeDocument/2006/relationships/slideMaster" Target="../slideMasters/slideMaster8.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jpe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12.xml"/><Relationship Id="rId4" Type="http://schemas.openxmlformats.org/officeDocument/2006/relationships/image" Target="../media/image33.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36.emf"/><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8.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2399070"/>
            <a:ext cx="9144000" cy="2123615"/>
          </a:xfrm>
        </p:spPr>
        <p:txBody>
          <a:bodyPr anchor="ctr">
            <a:normAutofit/>
          </a:bodyPr>
          <a:lstStyle>
            <a:lvl1pPr algn="ctr">
              <a:defRPr sz="3600"/>
            </a:lvl1pPr>
          </a:lstStyle>
          <a:p>
            <a:r>
              <a:rPr lang="en-US" dirty="0"/>
              <a:t>Click to edit Master title style</a:t>
            </a:r>
          </a:p>
        </p:txBody>
      </p:sp>
      <p:sp>
        <p:nvSpPr>
          <p:cNvPr id="3" name="Subtitle 2"/>
          <p:cNvSpPr>
            <a:spLocks noGrp="1"/>
          </p:cNvSpPr>
          <p:nvPr>
            <p:ph type="subTitle" idx="1"/>
          </p:nvPr>
        </p:nvSpPr>
        <p:spPr>
          <a:xfrm>
            <a:off x="1524000" y="4614761"/>
            <a:ext cx="9144000" cy="1655762"/>
          </a:xfrm>
        </p:spPr>
        <p:txBody>
          <a:bodyPr anchor="t">
            <a:normAutofit/>
          </a:bodyPr>
          <a:lstStyle>
            <a:lvl1pPr marL="0" indent="0" algn="ctr">
              <a:buNone/>
              <a:defRPr sz="3200">
                <a:solidFill>
                  <a:srgbClr val="50515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9469839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9911363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5D89FEF-D8E2-84FE-553D-54807955CF0F}"/>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3" name="Footer Placeholder 2">
            <a:extLst>
              <a:ext uri="{FF2B5EF4-FFF2-40B4-BE49-F238E27FC236}">
                <a16:creationId xmlns:a16="http://schemas.microsoft.com/office/drawing/2014/main" id="{512AD4DB-5F97-FEBD-0DA4-9976A976E45D}"/>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C91935A-3F2B-CDF0-091C-0305F38BF806}"/>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3214626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499DE8-22A0-82AC-CFA9-01DB4D35B93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5AB3061-FDE9-E2E8-2F86-F85C94EC609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2CACE94-038B-9C5B-FAA4-FC552E91800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C6EB760-9DE2-59EB-A9F5-DD03E3AEBB53}"/>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6" name="Footer Placeholder 5">
            <a:extLst>
              <a:ext uri="{FF2B5EF4-FFF2-40B4-BE49-F238E27FC236}">
                <a16:creationId xmlns:a16="http://schemas.microsoft.com/office/drawing/2014/main" id="{6EAA0D0F-AB0E-F4DB-653E-38ACAB8E8C1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80805EF-809F-9904-830B-8BE2A3C78288}"/>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5999091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6EBF4E-8287-7E9A-86FD-353593925DD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367CB26-25FF-DBA4-3288-53ADB3B8361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D53E785-B53D-58B5-42F4-016A6FAE2D2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3B7E798-0D2C-B2E4-A336-A69BAAA7E702}"/>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6" name="Footer Placeholder 5">
            <a:extLst>
              <a:ext uri="{FF2B5EF4-FFF2-40B4-BE49-F238E27FC236}">
                <a16:creationId xmlns:a16="http://schemas.microsoft.com/office/drawing/2014/main" id="{FFFAD816-A144-E37A-ADFF-975333445BA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73BBC32-301E-F28B-ED22-A594B811CCFE}"/>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9863135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AA60D0-F883-14AD-74B4-DF876E357F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8F6AE60-34C9-B776-E209-9604896D843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A20A68-7446-AA6D-D4F3-11F7123B5734}"/>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5" name="Footer Placeholder 4">
            <a:extLst>
              <a:ext uri="{FF2B5EF4-FFF2-40B4-BE49-F238E27FC236}">
                <a16:creationId xmlns:a16="http://schemas.microsoft.com/office/drawing/2014/main" id="{85E4E209-B050-2A4B-B9C0-D10056AE27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45256F-3F11-B3B4-3E75-314472542E3E}"/>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41033151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AD0E4FB-8552-480E-DC26-E5803E8EE3FB}"/>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F620618-A08E-6FDE-93CB-B98197A8015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DA5E4A-775D-D4EA-1F82-141DA595E739}"/>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5" name="Footer Placeholder 4">
            <a:extLst>
              <a:ext uri="{FF2B5EF4-FFF2-40B4-BE49-F238E27FC236}">
                <a16:creationId xmlns:a16="http://schemas.microsoft.com/office/drawing/2014/main" id="{1B10C63F-2773-EA54-6D0F-D4D8D175F4D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4563D3-8B72-9C96-A96D-D4E7AAC19F36}"/>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34898636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48C5AB-2386-5E60-814B-91B6EEDF428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4D9EA0A-C5D4-DB93-B621-A2BC60AB13B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94506C9-4CFC-25CE-CB11-F0698F623961}"/>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5" name="Footer Placeholder 4">
            <a:extLst>
              <a:ext uri="{FF2B5EF4-FFF2-40B4-BE49-F238E27FC236}">
                <a16:creationId xmlns:a16="http://schemas.microsoft.com/office/drawing/2014/main" id="{5BE656FE-E5FD-56BB-4BBD-00EC75F428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8F3046-D4E5-2548-E3FA-EDD22258024B}"/>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5330724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1B2534-2A26-1114-1CA3-C171C87DA54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8CAD7B8-BE69-A101-C3F6-AD54AB27BA5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8249837-4D01-5E8D-AA07-FD459CA555B8}"/>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5" name="Footer Placeholder 4">
            <a:extLst>
              <a:ext uri="{FF2B5EF4-FFF2-40B4-BE49-F238E27FC236}">
                <a16:creationId xmlns:a16="http://schemas.microsoft.com/office/drawing/2014/main" id="{2D29DFD1-26BD-6EBF-9BCB-C3A3FADC08D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41D4580-8D43-E760-7724-55B305F2E1F4}"/>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3396779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C10D2-7F48-28F8-E78D-6821354828B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3586182-4E74-9EB6-E8B3-ABD2FBC3A112}"/>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1EE2188-01E9-8F85-F83B-9E8F3787987E}"/>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5" name="Footer Placeholder 4">
            <a:extLst>
              <a:ext uri="{FF2B5EF4-FFF2-40B4-BE49-F238E27FC236}">
                <a16:creationId xmlns:a16="http://schemas.microsoft.com/office/drawing/2014/main" id="{6B13E846-7395-3004-59B1-FCAEA74FBAA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6E776B0-8412-CD0F-029E-117C27095900}"/>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39414455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9C487B-3CB8-EC8C-2334-DA4E51EB995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35004C-3BC3-4BD4-E639-04119971350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8AFF920-C361-A28A-975C-2E0F3FDB095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6E173BF-1CEE-28E1-9042-6EACAD5CC869}"/>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6" name="Footer Placeholder 5">
            <a:extLst>
              <a:ext uri="{FF2B5EF4-FFF2-40B4-BE49-F238E27FC236}">
                <a16:creationId xmlns:a16="http://schemas.microsoft.com/office/drawing/2014/main" id="{A5F8320E-719A-C59A-5E1A-9465FED2B7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543225C-31C1-AD79-1F48-8AD9B4437379}"/>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9229168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6DE232-1B60-62D7-DE7F-E6A551C2AD9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6E7740F3-5055-5DF8-C143-2AB46E45CA6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341D127-96C4-A0BA-C761-F723C8A095B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A6C79BE-5F2A-A620-2E37-F2736D94D20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9FEA134-16AD-2457-F54C-CB3DE81E0B8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4D05E3D-81FD-4885-3C87-4B1BF5890690}"/>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8" name="Footer Placeholder 7">
            <a:extLst>
              <a:ext uri="{FF2B5EF4-FFF2-40B4-BE49-F238E27FC236}">
                <a16:creationId xmlns:a16="http://schemas.microsoft.com/office/drawing/2014/main" id="{5BB7C22F-0FE1-6AAA-E2D3-145C4E1A0BF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E5FF077-30C9-DE3E-2DE9-78898AA5A6E7}"/>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6331403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145014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A9B2A2-9274-A9C4-DF0A-BC8BE54B27E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0C811CE-B3A4-45B7-C775-71804AFD6107}"/>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4" name="Footer Placeholder 3">
            <a:extLst>
              <a:ext uri="{FF2B5EF4-FFF2-40B4-BE49-F238E27FC236}">
                <a16:creationId xmlns:a16="http://schemas.microsoft.com/office/drawing/2014/main" id="{674B5E10-46DC-C779-2A02-99689563AB9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C2F3BC8-F6C5-0D05-778A-2F29A0227781}"/>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3331021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2A1820B-D162-A773-3016-609EDAB730FF}"/>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3" name="Footer Placeholder 2">
            <a:extLst>
              <a:ext uri="{FF2B5EF4-FFF2-40B4-BE49-F238E27FC236}">
                <a16:creationId xmlns:a16="http://schemas.microsoft.com/office/drawing/2014/main" id="{1C5E25CF-0B21-CD0B-2F7A-68C54D3939C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A90D600-DAE2-E043-50B4-7436E17BE19D}"/>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33300712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B2202-559E-959A-EF7A-22072A00CDD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1F5870B-D768-11B8-1DD2-D0F428966A9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B9DE45C-5D0C-DF80-48DB-3BA0109B19A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872BAA7-403E-6BC7-ADE7-22B3AC251BA5}"/>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6" name="Footer Placeholder 5">
            <a:extLst>
              <a:ext uri="{FF2B5EF4-FFF2-40B4-BE49-F238E27FC236}">
                <a16:creationId xmlns:a16="http://schemas.microsoft.com/office/drawing/2014/main" id="{C0B6081D-6F25-FDC1-48B1-04723496180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F68E122-A1A1-05BE-5A24-CAC03EDDB9E0}"/>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25841988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04022C-2F7A-D536-6F3B-9145B8C4B70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19AA43F-1177-9C0D-27A8-5B47AF1871C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1C27D33-0CDE-9BA7-7BC2-E71A0436AF1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E4113C0-DC71-E516-899C-DEB32B3E1A43}"/>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6" name="Footer Placeholder 5">
            <a:extLst>
              <a:ext uri="{FF2B5EF4-FFF2-40B4-BE49-F238E27FC236}">
                <a16:creationId xmlns:a16="http://schemas.microsoft.com/office/drawing/2014/main" id="{58E70756-B787-1385-8C30-1CAD9DAACA8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9CFC36A-8527-7CB5-4C9F-1ADDB0BB2E71}"/>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24008351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A927A6-9428-69D4-F3F0-843BBD44A76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A47CB41-1931-BC87-BBA8-2A93F23C64A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EE17CC5-1F05-6250-F593-57BE46B42CBE}"/>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5" name="Footer Placeholder 4">
            <a:extLst>
              <a:ext uri="{FF2B5EF4-FFF2-40B4-BE49-F238E27FC236}">
                <a16:creationId xmlns:a16="http://schemas.microsoft.com/office/drawing/2014/main" id="{F42F1D84-00D9-C062-21DD-ACDE4782424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0D5B7A0-340E-2E0A-B130-C637D496E2F3}"/>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28045179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BF5C624-5EFE-C5F5-7BEE-C4EC97D38A9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9AB54E9-C9E3-8BA8-A19D-76217A6CDC1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30BC90-676A-0B4B-D47F-C8F3C43F9743}"/>
              </a:ext>
            </a:extLst>
          </p:cNvPr>
          <p:cNvSpPr>
            <a:spLocks noGrp="1"/>
          </p:cNvSpPr>
          <p:nvPr>
            <p:ph type="dt" sz="half" idx="10"/>
          </p:nvPr>
        </p:nvSpPr>
        <p:spPr/>
        <p:txBody>
          <a:bodyPr/>
          <a:lstStyle/>
          <a:p>
            <a:fld id="{4AB17B0C-4674-6649-B27A-F6665D439A9C}" type="datetimeFigureOut">
              <a:rPr lang="en-US" smtClean="0"/>
              <a:t>4/24/26</a:t>
            </a:fld>
            <a:endParaRPr lang="en-US"/>
          </a:p>
        </p:txBody>
      </p:sp>
      <p:sp>
        <p:nvSpPr>
          <p:cNvPr id="5" name="Footer Placeholder 4">
            <a:extLst>
              <a:ext uri="{FF2B5EF4-FFF2-40B4-BE49-F238E27FC236}">
                <a16:creationId xmlns:a16="http://schemas.microsoft.com/office/drawing/2014/main" id="{7622C813-FF39-446D-4B1F-1C661CB5667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9EFBD57-8CBD-B046-EB07-379A7E275971}"/>
              </a:ext>
            </a:extLst>
          </p:cNvPr>
          <p:cNvSpPr>
            <a:spLocks noGrp="1"/>
          </p:cNvSpPr>
          <p:nvPr>
            <p:ph type="sldNum" sz="quarter" idx="12"/>
          </p:nvPr>
        </p:nvSpPr>
        <p:spPr/>
        <p:txBody>
          <a:bodyPr/>
          <a:lstStyle/>
          <a:p>
            <a:fld id="{9ED08760-589E-6141-B292-911F06434E0D}" type="slidenum">
              <a:rPr lang="en-US" smtClean="0"/>
              <a:t>‹#›</a:t>
            </a:fld>
            <a:endParaRPr lang="en-US"/>
          </a:p>
        </p:txBody>
      </p:sp>
    </p:spTree>
    <p:extLst>
      <p:ext uri="{BB962C8B-B14F-4D97-AF65-F5344CB8AC3E}">
        <p14:creationId xmlns:p14="http://schemas.microsoft.com/office/powerpoint/2010/main" val="40158596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20502" name="Rectangle 22"/>
          <p:cNvSpPr>
            <a:spLocks noGrp="1" noChangeArrowheads="1"/>
          </p:cNvSpPr>
          <p:nvPr>
            <p:ph type="ctrTitle" sz="quarter"/>
          </p:nvPr>
        </p:nvSpPr>
        <p:spPr>
          <a:xfrm>
            <a:off x="885362" y="141395"/>
            <a:ext cx="4798745" cy="1572608"/>
          </a:xfrm>
          <a:ln algn="ctr"/>
        </p:spPr>
        <p:txBody>
          <a:bodyPr anchor="b"/>
          <a:lstStyle>
            <a:lvl1pPr algn="l">
              <a:defRPr sz="2800">
                <a:solidFill>
                  <a:schemeClr val="accent1"/>
                </a:solidFill>
                <a:latin typeface="+mn-lt"/>
              </a:defRPr>
            </a:lvl1pPr>
          </a:lstStyle>
          <a:p>
            <a:r>
              <a:rPr lang="en-US" dirty="0"/>
              <a:t>Click to edit Master title style</a:t>
            </a:r>
          </a:p>
        </p:txBody>
      </p:sp>
      <p:sp>
        <p:nvSpPr>
          <p:cNvPr id="3" name="Text Placeholder 2"/>
          <p:cNvSpPr>
            <a:spLocks noGrp="1"/>
          </p:cNvSpPr>
          <p:nvPr>
            <p:ph type="body" sz="quarter" idx="10"/>
          </p:nvPr>
        </p:nvSpPr>
        <p:spPr>
          <a:xfrm>
            <a:off x="885364" y="1863617"/>
            <a:ext cx="4337049" cy="790575"/>
          </a:xfrm>
        </p:spPr>
        <p:txBody>
          <a:bodyPr/>
          <a:lstStyle>
            <a:lvl1pPr marL="0" indent="0" algn="l">
              <a:spcBef>
                <a:spcPts val="0"/>
              </a:spcBef>
              <a:buNone/>
              <a:defRPr sz="1800">
                <a:solidFill>
                  <a:schemeClr val="accent1"/>
                </a:solidFill>
              </a:defRPr>
            </a:lvl1pPr>
          </a:lstStyle>
          <a:p>
            <a:pPr lvl="0"/>
            <a:r>
              <a:rPr lang="en-US" dirty="0"/>
              <a:t>Click to edit Master</a:t>
            </a:r>
          </a:p>
        </p:txBody>
      </p:sp>
      <p:grpSp>
        <p:nvGrpSpPr>
          <p:cNvPr id="2" name="Group 1"/>
          <p:cNvGrpSpPr/>
          <p:nvPr userDrawn="1"/>
        </p:nvGrpSpPr>
        <p:grpSpPr>
          <a:xfrm>
            <a:off x="0" y="5297795"/>
            <a:ext cx="12190915" cy="1420870"/>
            <a:chOff x="-1149747" y="5071824"/>
            <a:chExt cx="10292933" cy="1599543"/>
          </a:xfrm>
        </p:grpSpPr>
        <p:pic>
          <p:nvPicPr>
            <p:cNvPr id="2051" name="Picture 3" descr="C:\Users\Jason\Documents\Work\Client_File_Backups\CCC_James\09-11-2013 2013 Rebrand\Clinical\clinicalTitlePic4.jp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149747" y="5071824"/>
              <a:ext cx="2574503" cy="1599543"/>
            </a:xfrm>
            <a:prstGeom prst="rect">
              <a:avLst/>
            </a:prstGeom>
            <a:noFill/>
            <a:ln w="28575">
              <a:noFill/>
            </a:ln>
            <a:extLst>
              <a:ext uri="{909E8E84-426E-40dd-AFC4-6F175D3DCCD1}">
                <a14:hiddenFill xmlns:a14="http://schemas.microsoft.com/office/drawing/2010/main" xmlns="">
                  <a:solidFill>
                    <a:srgbClr val="FFFFFF"/>
                  </a:solidFill>
                </a14:hiddenFill>
              </a:ext>
            </a:extLst>
          </p:spPr>
        </p:pic>
        <p:pic>
          <p:nvPicPr>
            <p:cNvPr id="2052" name="Picture 4" descr="C:\Users\Jason\Documents\Work\Client_File_Backups\CCC_James\09-11-2013 2013 Rebrand\Clinical\clinicalTitlePic3.jp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424756" y="5071824"/>
              <a:ext cx="2574503" cy="1599543"/>
            </a:xfrm>
            <a:prstGeom prst="rect">
              <a:avLst/>
            </a:prstGeom>
            <a:noFill/>
            <a:ln w="28575">
              <a:noFill/>
            </a:ln>
            <a:extLst>
              <a:ext uri="{909E8E84-426E-40dd-AFC4-6F175D3DCCD1}">
                <a14:hiddenFill xmlns:a14="http://schemas.microsoft.com/office/drawing/2010/main" xmlns="">
                  <a:solidFill>
                    <a:srgbClr val="FFFFFF"/>
                  </a:solidFill>
                </a14:hiddenFill>
              </a:ext>
            </a:extLst>
          </p:spPr>
        </p:pic>
        <p:pic>
          <p:nvPicPr>
            <p:cNvPr id="2053" name="Picture 5" descr="C:\Users\Jason\Documents\Work\Client_File_Backups\CCC_James\09-11-2013 2013 Rebrand\Clinical\clinicalTitlePic2.jp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999259" y="5071824"/>
              <a:ext cx="2579580" cy="1599543"/>
            </a:xfrm>
            <a:prstGeom prst="rect">
              <a:avLst/>
            </a:prstGeom>
            <a:noFill/>
            <a:ln w="28575">
              <a:noFill/>
            </a:ln>
            <a:extLst>
              <a:ext uri="{909E8E84-426E-40dd-AFC4-6F175D3DCCD1}">
                <a14:hiddenFill xmlns:a14="http://schemas.microsoft.com/office/drawing/2010/main" xmlns="">
                  <a:solidFill>
                    <a:srgbClr val="FFFFFF"/>
                  </a:solidFill>
                </a14:hiddenFill>
              </a:ext>
            </a:extLst>
          </p:spPr>
        </p:pic>
        <p:pic>
          <p:nvPicPr>
            <p:cNvPr id="2054" name="Picture 6" descr="C:\Users\Jason\Documents\Work\Client_File_Backups\CCC_James\09-11-2013 2013 Rebrand\Clinical\clinicalTitlePic1.jp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6578839" y="5071824"/>
              <a:ext cx="2564347" cy="1599543"/>
            </a:xfrm>
            <a:prstGeom prst="rect">
              <a:avLst/>
            </a:prstGeom>
            <a:noFill/>
            <a:ln w="28575">
              <a:noFill/>
            </a:ln>
            <a:extLst>
              <a:ext uri="{909E8E84-426E-40dd-AFC4-6F175D3DCCD1}">
                <a14:hiddenFill xmlns:a14="http://schemas.microsoft.com/office/drawing/2010/main" xmlns="">
                  <a:solidFill>
                    <a:srgbClr val="FFFFFF"/>
                  </a:solidFill>
                </a14:hiddenFill>
              </a:ext>
            </a:extLst>
          </p:spPr>
        </p:pic>
      </p:grpSp>
      <p:pic>
        <p:nvPicPr>
          <p:cNvPr id="15" name="Picture 3"/>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549819" y="3217692"/>
            <a:ext cx="3234797" cy="845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nvGrpSpPr>
          <p:cNvPr id="6" name="Group 5"/>
          <p:cNvGrpSpPr/>
          <p:nvPr userDrawn="1"/>
        </p:nvGrpSpPr>
        <p:grpSpPr>
          <a:xfrm>
            <a:off x="3049233" y="5297796"/>
            <a:ext cx="6104479" cy="1420870"/>
            <a:chOff x="2286924" y="5297795"/>
            <a:chExt cx="4578359" cy="1497219"/>
          </a:xfrm>
        </p:grpSpPr>
        <p:cxnSp>
          <p:nvCxnSpPr>
            <p:cNvPr id="5" name="Straight Connector 4"/>
            <p:cNvCxnSpPr/>
            <p:nvPr userDrawn="1"/>
          </p:nvCxnSpPr>
          <p:spPr>
            <a:xfrm>
              <a:off x="2286924" y="5297795"/>
              <a:ext cx="0" cy="149721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4572000" y="5297795"/>
              <a:ext cx="0" cy="149721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a:off x="6865283" y="5297795"/>
              <a:ext cx="0" cy="1497219"/>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7" name="Rectangle 17"/>
          <p:cNvSpPr>
            <a:spLocks noChangeArrowheads="1"/>
          </p:cNvSpPr>
          <p:nvPr userDrawn="1"/>
        </p:nvSpPr>
        <p:spPr bwMode="auto">
          <a:xfrm>
            <a:off x="5940443" y="6758081"/>
            <a:ext cx="5909611" cy="73866"/>
          </a:xfrm>
          <a:prstGeom prst="rect">
            <a:avLst/>
          </a:prstGeom>
          <a:noFill/>
          <a:ln w="9525">
            <a:noFill/>
            <a:miter lim="800000"/>
            <a:headEnd/>
            <a:tailEnd/>
          </a:ln>
          <a:effectLst/>
        </p:spPr>
        <p:txBody>
          <a:bodyPr wrap="square" lIns="0" tIns="0" rIns="0" bIns="0">
            <a:spAutoFit/>
          </a:bodyPr>
          <a:lstStyle/>
          <a:p>
            <a:pPr algn="r">
              <a:lnSpc>
                <a:spcPct val="80000"/>
              </a:lnSpc>
              <a:defRPr/>
            </a:pPr>
            <a:r>
              <a:rPr lang="en-US" sz="600" dirty="0">
                <a:solidFill>
                  <a:schemeClr val="bg1"/>
                </a:solidFill>
                <a:latin typeface="Arial Narrow" pitchFamily="34" charset="0"/>
              </a:rPr>
              <a:t>The Ohio State University Comprehensive Cancer Center – Arthur G. James Cancer Hospital and Richard J. Solove Research Institute</a:t>
            </a:r>
          </a:p>
        </p:txBody>
      </p:sp>
    </p:spTree>
    <p:extLst>
      <p:ext uri="{BB962C8B-B14F-4D97-AF65-F5344CB8AC3E}">
        <p14:creationId xmlns:p14="http://schemas.microsoft.com/office/powerpoint/2010/main" val="40029513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2800"/>
            </a:lvl1pPr>
          </a:lstStyle>
          <a:p>
            <a:r>
              <a:rPr lang="en-US"/>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699911" y="1364400"/>
            <a:ext cx="10746920" cy="4622800"/>
          </a:xfrm>
        </p:spPr>
        <p:txBody>
          <a:bodyPr>
            <a:noAutofit/>
          </a:bodyPr>
          <a:lstStyle>
            <a:lvl1pPr>
              <a:buClr>
                <a:schemeClr val="accent2"/>
              </a:buClr>
              <a:defRPr/>
            </a:lvl1pPr>
            <a:lvl2pPr>
              <a:buClr>
                <a:schemeClr val="accent2"/>
              </a:buClr>
              <a:defRPr/>
            </a:lvl2pPr>
            <a:lvl3pPr>
              <a:buClr>
                <a:schemeClr val="accent2"/>
              </a:buClr>
              <a:defRPr/>
            </a:lvl3pPr>
            <a:lvl4pPr>
              <a:buClr>
                <a:schemeClr val="accent2"/>
              </a:buClr>
              <a:defRPr/>
            </a:lvl4pPr>
            <a:lvl5pPr>
              <a:buClr>
                <a:schemeClr val="accent2"/>
              </a:buCl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49088"/>
            <a:ext cx="6923402" cy="598839"/>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
        <p:nvSpPr>
          <p:cNvPr id="6" name="Slide Number Placeholder 5">
            <a:extLst>
              <a:ext uri="{FF2B5EF4-FFF2-40B4-BE49-F238E27FC236}">
                <a16:creationId xmlns:a16="http://schemas.microsoft.com/office/drawing/2014/main" id="{72B4FC04-7B90-B03B-4718-8A9EFE82381A}"/>
              </a:ext>
            </a:extLst>
          </p:cNvPr>
          <p:cNvSpPr>
            <a:spLocks noGrp="1"/>
          </p:cNvSpPr>
          <p:nvPr>
            <p:ph type="sldNum" sz="quarter" idx="4"/>
          </p:nvPr>
        </p:nvSpPr>
        <p:spPr>
          <a:xfrm>
            <a:off x="11425286" y="6522178"/>
            <a:ext cx="699911" cy="217368"/>
          </a:xfrm>
          <a:prstGeom prst="rect">
            <a:avLst/>
          </a:prstGeom>
        </p:spPr>
        <p:txBody>
          <a:bodyPr lIns="182880" anchor="ctr"/>
          <a:lstStyle>
            <a:lvl1pPr algn="l">
              <a:defRPr sz="1200">
                <a:solidFill>
                  <a:schemeClr val="accent6"/>
                </a:solidFill>
              </a:defRPr>
            </a:lvl1pPr>
          </a:lstStyle>
          <a:p>
            <a:fld id="{2DB2551F-0F36-184F-87EE-E0604C929E46}" type="slidenum">
              <a:rPr lang="en-US" smtClean="0"/>
              <a:pPr/>
              <a:t>‹#›</a:t>
            </a:fld>
            <a:endParaRPr lang="en-US"/>
          </a:p>
        </p:txBody>
      </p:sp>
    </p:spTree>
    <p:extLst>
      <p:ext uri="{BB962C8B-B14F-4D97-AF65-F5344CB8AC3E}">
        <p14:creationId xmlns:p14="http://schemas.microsoft.com/office/powerpoint/2010/main" val="11320604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Footer Content Slide">
    <p:spTree>
      <p:nvGrpSpPr>
        <p:cNvPr id="1" name=""/>
        <p:cNvGrpSpPr/>
        <p:nvPr/>
      </p:nvGrpSpPr>
      <p:grpSpPr>
        <a:xfrm>
          <a:off x="0" y="0"/>
          <a:ext cx="0" cy="0"/>
          <a:chOff x="0" y="0"/>
          <a:chExt cx="0" cy="0"/>
        </a:xfrm>
      </p:grpSpPr>
      <p:sp>
        <p:nvSpPr>
          <p:cNvPr id="13" name="Content Placeholder 3">
            <a:extLst>
              <a:ext uri="{FF2B5EF4-FFF2-40B4-BE49-F238E27FC236}">
                <a16:creationId xmlns:a16="http://schemas.microsoft.com/office/drawing/2014/main" id="{54497616-A30A-8FB2-1C4B-5D03FF8C527C}"/>
              </a:ext>
            </a:extLst>
          </p:cNvPr>
          <p:cNvSpPr>
            <a:spLocks noGrp="1"/>
          </p:cNvSpPr>
          <p:nvPr>
            <p:ph sz="half" idx="13"/>
          </p:nvPr>
        </p:nvSpPr>
        <p:spPr>
          <a:xfrm>
            <a:off x="840178" y="1270861"/>
            <a:ext cx="10513621" cy="4545739"/>
          </a:xfrm>
          <a:prstGeom prst="roundRect">
            <a:avLst>
              <a:gd name="adj" fmla="val 4113"/>
            </a:avLst>
          </a:prstGeom>
          <a:noFill/>
          <a:ln w="19050">
            <a:noFill/>
          </a:ln>
        </p:spPr>
        <p:txBody>
          <a:bodyPr/>
          <a:lstStyle>
            <a:lvl1pPr>
              <a:defRPr sz="2400" b="0" i="0">
                <a:solidFill>
                  <a:schemeClr val="accent4"/>
                </a:solidFill>
                <a:latin typeface="Gotham" pitchFamily="2" charset="0"/>
                <a:cs typeface="Gotham" pitchFamily="2" charset="0"/>
              </a:defRPr>
            </a:lvl1pPr>
            <a:lvl2pPr>
              <a:defRPr sz="2000" b="0" i="0">
                <a:solidFill>
                  <a:schemeClr val="accent4"/>
                </a:solidFill>
                <a:latin typeface="Gotham" pitchFamily="2" charset="0"/>
                <a:cs typeface="Gotham" pitchFamily="2" charset="0"/>
              </a:defRPr>
            </a:lvl2pPr>
            <a:lvl3pPr>
              <a:defRPr sz="1800" b="0" i="0">
                <a:solidFill>
                  <a:schemeClr val="accent4"/>
                </a:solidFill>
                <a:latin typeface="Gotham" pitchFamily="2" charset="0"/>
                <a:cs typeface="Gotham" pitchFamily="2" charset="0"/>
              </a:defRPr>
            </a:lvl3pPr>
            <a:lvl4pPr>
              <a:defRPr sz="1600" b="0" i="0">
                <a:solidFill>
                  <a:schemeClr val="accent4"/>
                </a:solidFill>
                <a:latin typeface="Gotham" pitchFamily="2" charset="0"/>
                <a:cs typeface="Gotham" pitchFamily="2" charset="0"/>
              </a:defRPr>
            </a:lvl4pPr>
            <a:lvl5pPr>
              <a:defRPr sz="1400" b="0" i="0">
                <a:solidFill>
                  <a:schemeClr val="accent4"/>
                </a:solidFill>
                <a:latin typeface="Gotham" pitchFamily="2" charset="0"/>
                <a:cs typeface="Gotham"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ext Placeholder 5">
            <a:extLst>
              <a:ext uri="{FF2B5EF4-FFF2-40B4-BE49-F238E27FC236}">
                <a16:creationId xmlns:a16="http://schemas.microsoft.com/office/drawing/2014/main" id="{7BA2181B-152D-BBAB-9F17-55F4B8D52DBD}"/>
              </a:ext>
            </a:extLst>
          </p:cNvPr>
          <p:cNvSpPr>
            <a:spLocks noGrp="1"/>
          </p:cNvSpPr>
          <p:nvPr>
            <p:ph type="body" sz="quarter" idx="14" hasCustomPrompt="1"/>
          </p:nvPr>
        </p:nvSpPr>
        <p:spPr>
          <a:xfrm>
            <a:off x="839787" y="527050"/>
            <a:ext cx="10513621" cy="495300"/>
          </a:xfrm>
        </p:spPr>
        <p:txBody>
          <a:bodyPr>
            <a:noAutofit/>
          </a:bodyPr>
          <a:lstStyle>
            <a:lvl1pPr marL="0" indent="0">
              <a:buNone/>
              <a:defRPr sz="3200" b="1" i="0">
                <a:solidFill>
                  <a:schemeClr val="tx1"/>
                </a:solidFill>
                <a:latin typeface="Gotham" pitchFamily="2" charset="0"/>
                <a:cs typeface="Gotham" pitchFamily="2" charset="0"/>
              </a:defRPr>
            </a:lvl1pPr>
            <a:lvl2pPr marL="457200" indent="0" algn="l">
              <a:buNone/>
              <a:defRPr/>
            </a:lvl2pPr>
            <a:lvl4pPr marL="1371600" indent="0">
              <a:buNone/>
              <a:defRPr/>
            </a:lvl4pPr>
          </a:lstStyle>
          <a:p>
            <a:pPr lvl="0"/>
            <a:r>
              <a:rPr lang="en-US"/>
              <a:t>SUB TITLE</a:t>
            </a:r>
          </a:p>
        </p:txBody>
      </p:sp>
      <p:sp>
        <p:nvSpPr>
          <p:cNvPr id="4" name="Footer Placeholder 4">
            <a:extLst>
              <a:ext uri="{FF2B5EF4-FFF2-40B4-BE49-F238E27FC236}">
                <a16:creationId xmlns:a16="http://schemas.microsoft.com/office/drawing/2014/main" id="{FADFE28E-C034-5261-5DA5-70EB18194A8A}"/>
              </a:ext>
            </a:extLst>
          </p:cNvPr>
          <p:cNvSpPr>
            <a:spLocks noGrp="1"/>
          </p:cNvSpPr>
          <p:nvPr>
            <p:ph type="ftr" sz="quarter" idx="3"/>
          </p:nvPr>
        </p:nvSpPr>
        <p:spPr>
          <a:xfrm>
            <a:off x="290187" y="6356350"/>
            <a:ext cx="11611627" cy="365125"/>
          </a:xfrm>
          <a:prstGeom prst="rect">
            <a:avLst/>
          </a:prstGeom>
        </p:spPr>
        <p:txBody>
          <a:bodyPr vert="horz" lIns="91440" tIns="45720" rIns="91440" bIns="45720" rtlCol="0" anchor="ctr"/>
          <a:lstStyle>
            <a:lvl1pPr algn="l">
              <a:defRPr sz="800">
                <a:solidFill>
                  <a:schemeClr val="accent4"/>
                </a:solidFill>
              </a:defRPr>
            </a:lvl1pPr>
          </a:lstStyle>
          <a:p>
            <a:endParaRPr lang="en-US"/>
          </a:p>
        </p:txBody>
      </p:sp>
    </p:spTree>
    <p:extLst>
      <p:ext uri="{BB962C8B-B14F-4D97-AF65-F5344CB8AC3E}">
        <p14:creationId xmlns:p14="http://schemas.microsoft.com/office/powerpoint/2010/main" val="16440648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dt="0"/>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Two Content w/ ref">
    <p:spTree>
      <p:nvGrpSpPr>
        <p:cNvPr id="1" name=""/>
        <p:cNvGrpSpPr/>
        <p:nvPr/>
      </p:nvGrpSpPr>
      <p:grpSpPr>
        <a:xfrm>
          <a:off x="0" y="0"/>
          <a:ext cx="0" cy="0"/>
          <a:chOff x="0" y="0"/>
          <a:chExt cx="0" cy="0"/>
        </a:xfrm>
      </p:grpSpPr>
      <p:sp>
        <p:nvSpPr>
          <p:cNvPr id="2" name="Title 1"/>
          <p:cNvSpPr>
            <a:spLocks noGrp="1"/>
          </p:cNvSpPr>
          <p:nvPr>
            <p:ph type="title"/>
          </p:nvPr>
        </p:nvSpPr>
        <p:spPr>
          <a:xfrm>
            <a:off x="17321" y="226471"/>
            <a:ext cx="12174681" cy="851707"/>
          </a:xfrm>
          <a:prstGeom prst="rect">
            <a:avLst/>
          </a:prstGeom>
        </p:spPr>
        <p:txBody>
          <a:bodyPr lIns="114300" tIns="57150" rIns="114300" bIns="57150"/>
          <a:lstStyle>
            <a:lvl1pPr>
              <a:defRPr sz="2933" b="1">
                <a:solidFill>
                  <a:schemeClr val="bg1"/>
                </a:solidFill>
              </a:defRPr>
            </a:lvl1pPr>
          </a:lstStyle>
          <a:p>
            <a:r>
              <a:rPr lang="en-US" dirty="0"/>
              <a:t>Click to edit Master title style</a:t>
            </a:r>
          </a:p>
        </p:txBody>
      </p:sp>
      <p:sp>
        <p:nvSpPr>
          <p:cNvPr id="4" name="Content Placeholder 3"/>
          <p:cNvSpPr>
            <a:spLocks noGrp="1"/>
          </p:cNvSpPr>
          <p:nvPr>
            <p:ph sz="half" idx="2"/>
          </p:nvPr>
        </p:nvSpPr>
        <p:spPr>
          <a:xfrm>
            <a:off x="381000" y="1226344"/>
            <a:ext cx="5632720" cy="5176731"/>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6193386" y="1226344"/>
            <a:ext cx="5634933" cy="5176731"/>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dirty="0"/>
              <a:t>Click to edit Master text styles</a:t>
            </a:r>
          </a:p>
        </p:txBody>
      </p:sp>
    </p:spTree>
    <p:extLst>
      <p:ext uri="{BB962C8B-B14F-4D97-AF65-F5344CB8AC3E}">
        <p14:creationId xmlns:p14="http://schemas.microsoft.com/office/powerpoint/2010/main" val="1811699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3240">
          <p15:clr>
            <a:srgbClr val="FBAE40"/>
          </p15:clr>
        </p15:guide>
        <p15:guide id="2" pos="5760">
          <p15:clr>
            <a:srgbClr val="FBAE40"/>
          </p15:clr>
        </p15:guide>
        <p15:guide id="3" pos="360">
          <p15:clr>
            <a:srgbClr val="FBAE40"/>
          </p15:clr>
        </p15:guide>
        <p15:guide id="4" pos="11184">
          <p15:clr>
            <a:srgbClr val="FBAE40"/>
          </p15:clr>
        </p15:guide>
        <p15:guide id="5" orient="horz" pos="6312">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451206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Title Only w/ ref + fn">
    <p:spTree>
      <p:nvGrpSpPr>
        <p:cNvPr id="1" name=""/>
        <p:cNvGrpSpPr/>
        <p:nvPr/>
      </p:nvGrpSpPr>
      <p:grpSpPr>
        <a:xfrm>
          <a:off x="0" y="0"/>
          <a:ext cx="0" cy="0"/>
          <a:chOff x="0" y="0"/>
          <a:chExt cx="0" cy="0"/>
        </a:xfrm>
      </p:grpSpPr>
      <p:sp>
        <p:nvSpPr>
          <p:cNvPr id="2" name="Title 1"/>
          <p:cNvSpPr>
            <a:spLocks noGrp="1"/>
          </p:cNvSpPr>
          <p:nvPr>
            <p:ph type="title"/>
          </p:nvPr>
        </p:nvSpPr>
        <p:spPr>
          <a:xfrm>
            <a:off x="1" y="220500"/>
            <a:ext cx="12209321" cy="838200"/>
          </a:xfrm>
          <a:prstGeom prst="rect">
            <a:avLst/>
          </a:prstGeom>
        </p:spPr>
        <p:txBody>
          <a:bodyPr lIns="114286" tIns="57144" rIns="114286" bIns="57144"/>
          <a:lstStyle>
            <a:lvl1pPr>
              <a:defRPr sz="2933" b="1">
                <a:solidFill>
                  <a:schemeClr val="bg1"/>
                </a:solidFill>
              </a:defRPr>
            </a:lvl1pPr>
          </a:lstStyle>
          <a:p>
            <a:r>
              <a:rPr lang="en-US" dirty="0"/>
              <a:t>Click to edit Master title style</a:t>
            </a:r>
          </a:p>
        </p:txBody>
      </p:sp>
      <p:sp>
        <p:nvSpPr>
          <p:cNvPr id="3"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dirty="0"/>
              <a:t>Click to edit Master text styles</a:t>
            </a:r>
          </a:p>
        </p:txBody>
      </p:sp>
      <p:sp>
        <p:nvSpPr>
          <p:cNvPr id="6" name="Text Placeholder 4">
            <a:extLst>
              <a:ext uri="{FF2B5EF4-FFF2-40B4-BE49-F238E27FC236}">
                <a16:creationId xmlns:a16="http://schemas.microsoft.com/office/drawing/2014/main" id="{B45E2AFB-3FBB-49D0-16C6-2CC2961E693B}"/>
              </a:ext>
            </a:extLst>
          </p:cNvPr>
          <p:cNvSpPr>
            <a:spLocks noGrp="1"/>
          </p:cNvSpPr>
          <p:nvPr>
            <p:ph type="body" sz="quarter" idx="11"/>
          </p:nvPr>
        </p:nvSpPr>
        <p:spPr>
          <a:xfrm>
            <a:off x="383117" y="6303069"/>
            <a:ext cx="11448288" cy="256032"/>
          </a:xfrm>
          <a:prstGeom prst="rect">
            <a:avLst/>
          </a:prstGeom>
        </p:spPr>
        <p:txBody>
          <a:bodyPr anchor="b"/>
          <a:lstStyle>
            <a:lvl1pPr marL="0" indent="0">
              <a:spcBef>
                <a:spcPts val="0"/>
              </a:spcBef>
              <a:buNone/>
              <a:defRPr sz="1067" b="1">
                <a:solidFill>
                  <a:schemeClr val="bg1"/>
                </a:solidFill>
              </a:defRPr>
            </a:lvl1pPr>
            <a:lvl2pPr marL="380974" indent="0">
              <a:buNone/>
              <a:defRPr sz="1067">
                <a:solidFill>
                  <a:schemeClr val="bg1"/>
                </a:solidFill>
              </a:defRPr>
            </a:lvl2pPr>
            <a:lvl3pPr marL="761948" indent="0">
              <a:buNone/>
              <a:defRPr sz="1067">
                <a:solidFill>
                  <a:schemeClr val="bg1"/>
                </a:solidFill>
              </a:defRPr>
            </a:lvl3pPr>
            <a:lvl4pPr marL="1142922" indent="0">
              <a:buNone/>
              <a:defRPr sz="1067">
                <a:solidFill>
                  <a:schemeClr val="bg1"/>
                </a:solidFill>
              </a:defRPr>
            </a:lvl4pPr>
            <a:lvl5pPr marL="1523898" indent="0">
              <a:buNone/>
              <a:defRPr sz="1067">
                <a:solidFill>
                  <a:schemeClr val="bg1"/>
                </a:solidFill>
              </a:defRPr>
            </a:lvl5pPr>
          </a:lstStyle>
          <a:p>
            <a:pPr lvl="0"/>
            <a:r>
              <a:rPr lang="en-US" dirty="0"/>
              <a:t>Click to edit Master text styles</a:t>
            </a:r>
          </a:p>
        </p:txBody>
      </p:sp>
    </p:spTree>
    <p:extLst>
      <p:ext uri="{BB962C8B-B14F-4D97-AF65-F5344CB8AC3E}">
        <p14:creationId xmlns:p14="http://schemas.microsoft.com/office/powerpoint/2010/main" val="40579393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3240">
          <p15:clr>
            <a:srgbClr val="FBAE40"/>
          </p15:clr>
        </p15:guide>
        <p15:guide id="2" pos="5760">
          <p15:clr>
            <a:srgbClr val="FBAE40"/>
          </p15:clr>
        </p15:guide>
        <p15:guide id="3" orient="horz" pos="552">
          <p15:clr>
            <a:srgbClr val="FBAE40"/>
          </p15:clr>
        </p15:guide>
        <p15:guide id="4" orient="horz" pos="6312">
          <p15:clr>
            <a:srgbClr val="FBAE40"/>
          </p15:clr>
        </p15:guide>
        <p15:guide id="5" pos="360">
          <p15:clr>
            <a:srgbClr val="FBAE40"/>
          </p15:clr>
        </p15:guide>
        <p15:guide id="6" pos="11184">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Graph - Basic Slide Centere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117175EF-D198-8343-8221-FD0839CF802B}"/>
              </a:ext>
            </a:extLst>
          </p:cNvPr>
          <p:cNvSpPr>
            <a:spLocks noGrp="1"/>
          </p:cNvSpPr>
          <p:nvPr>
            <p:ph type="body" sz="quarter" idx="11" hasCustomPrompt="1"/>
          </p:nvPr>
        </p:nvSpPr>
        <p:spPr>
          <a:xfrm>
            <a:off x="0" y="1446028"/>
            <a:ext cx="12192000" cy="690563"/>
          </a:xfrm>
          <a:prstGeom prst="rect">
            <a:avLst/>
          </a:prstGeom>
        </p:spPr>
        <p:txBody>
          <a:bodyPr/>
          <a:lstStyle>
            <a:lvl1pPr marL="0" indent="0" algn="ctr">
              <a:buNone/>
              <a:defRPr sz="1600" b="1">
                <a:solidFill>
                  <a:schemeClr val="bg1">
                    <a:lumMod val="50000"/>
                  </a:schemeClr>
                </a:solidFill>
                <a:latin typeface="Arial" panose="020B0604020202020204" pitchFamily="34" charset="0"/>
                <a:cs typeface="Arial" panose="020B0604020202020204" pitchFamily="34" charset="0"/>
              </a:defRPr>
            </a:lvl1pPr>
            <a:lvl2pPr>
              <a:defRPr sz="1600" b="1">
                <a:latin typeface="Arial" panose="020B0604020202020204" pitchFamily="34" charset="0"/>
                <a:cs typeface="Arial" panose="020B0604020202020204" pitchFamily="34" charset="0"/>
              </a:defRPr>
            </a:lvl2pPr>
            <a:lvl3pPr>
              <a:defRPr sz="1600" b="1">
                <a:latin typeface="Arial" panose="020B0604020202020204" pitchFamily="34" charset="0"/>
                <a:cs typeface="Arial" panose="020B0604020202020204" pitchFamily="34" charset="0"/>
              </a:defRPr>
            </a:lvl3pPr>
            <a:lvl4pPr>
              <a:defRPr sz="1600" b="1">
                <a:latin typeface="Arial" panose="020B0604020202020204" pitchFamily="34" charset="0"/>
                <a:cs typeface="Arial" panose="020B0604020202020204" pitchFamily="34" charset="0"/>
              </a:defRPr>
            </a:lvl4pPr>
            <a:lvl5pPr>
              <a:defRPr sz="1600" b="1">
                <a:latin typeface="Arial" panose="020B0604020202020204" pitchFamily="34" charset="0"/>
                <a:cs typeface="Arial" panose="020B0604020202020204" pitchFamily="34" charset="0"/>
              </a:defRPr>
            </a:lvl5pPr>
          </a:lstStyle>
          <a:p>
            <a:pPr lvl="0"/>
            <a:r>
              <a:rPr lang="en-US"/>
              <a:t>Sub-headline when needed</a:t>
            </a:r>
          </a:p>
        </p:txBody>
      </p:sp>
      <p:sp>
        <p:nvSpPr>
          <p:cNvPr id="7" name="Text Placeholder 4">
            <a:extLst>
              <a:ext uri="{FF2B5EF4-FFF2-40B4-BE49-F238E27FC236}">
                <a16:creationId xmlns:a16="http://schemas.microsoft.com/office/drawing/2014/main" id="{27320A7F-FA01-A94D-86D4-9E7A6A61EA95}"/>
              </a:ext>
            </a:extLst>
          </p:cNvPr>
          <p:cNvSpPr>
            <a:spLocks noGrp="1"/>
          </p:cNvSpPr>
          <p:nvPr>
            <p:ph type="body" sz="quarter" idx="12" hasCustomPrompt="1"/>
          </p:nvPr>
        </p:nvSpPr>
        <p:spPr>
          <a:xfrm>
            <a:off x="0" y="648606"/>
            <a:ext cx="12192000" cy="797423"/>
          </a:xfrm>
          <a:prstGeom prst="rect">
            <a:avLst/>
          </a:prstGeom>
        </p:spPr>
        <p:txBody>
          <a:bodyPr/>
          <a:lstStyle>
            <a:lvl1pPr marL="0" indent="0" algn="ctr">
              <a:buNone/>
              <a:defRPr sz="4500" b="1">
                <a:solidFill>
                  <a:srgbClr val="29305A"/>
                </a:solidFill>
                <a:latin typeface="Arial" panose="020B0604020202020204" pitchFamily="34" charset="0"/>
                <a:cs typeface="Arial" panose="020B0604020202020204" pitchFamily="34" charset="0"/>
              </a:defRPr>
            </a:lvl1pPr>
          </a:lstStyle>
          <a:p>
            <a:pPr lvl="0"/>
            <a:r>
              <a:rPr lang="en-US"/>
              <a:t>Chapter Title</a:t>
            </a:r>
          </a:p>
        </p:txBody>
      </p:sp>
    </p:spTree>
    <p:extLst>
      <p:ext uri="{BB962C8B-B14F-4D97-AF65-F5344CB8AC3E}">
        <p14:creationId xmlns:p14="http://schemas.microsoft.com/office/powerpoint/2010/main" val="6713244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903280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Text &amp;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048" y="1598085"/>
            <a:ext cx="11436348" cy="4482044"/>
          </a:xfrm>
          <a:prstGeom prst="rect">
            <a:avLst/>
          </a:prstGeom>
        </p:spPr>
        <p:txBody>
          <a:bodyPr lIns="0" tIns="0" rIns="0" bIns="0">
            <a:normAutofit/>
          </a:bodyPr>
          <a:lstStyle>
            <a:lvl1pPr>
              <a:lnSpc>
                <a:spcPct val="100000"/>
              </a:lnSpc>
              <a:spcBef>
                <a:spcPts val="1200"/>
              </a:spcBef>
              <a:buClr>
                <a:schemeClr val="bg2"/>
              </a:buClr>
              <a:defRPr sz="2400">
                <a:solidFill>
                  <a:srgbClr val="000000"/>
                </a:solidFill>
                <a:latin typeface="Arial" panose="020B0604020202020204" pitchFamily="34" charset="0"/>
                <a:cs typeface="Arial" panose="020B0604020202020204" pitchFamily="34" charset="0"/>
              </a:defRPr>
            </a:lvl1pPr>
            <a:lvl2pPr marL="514376" indent="-285764">
              <a:lnSpc>
                <a:spcPct val="100000"/>
              </a:lnSpc>
              <a:spcBef>
                <a:spcPts val="200"/>
              </a:spcBef>
              <a:buClr>
                <a:schemeClr val="bg2"/>
              </a:buClr>
              <a:buSzPct val="100000"/>
              <a:buFont typeface="Arial Narrow" panose="020B0606020202030204" pitchFamily="34" charset="0"/>
              <a:buChar char="–"/>
              <a:defRPr sz="2400">
                <a:solidFill>
                  <a:srgbClr val="000000"/>
                </a:solidFill>
                <a:latin typeface="Arial" panose="020B0604020202020204" pitchFamily="34" charset="0"/>
                <a:cs typeface="Arial" panose="020B0604020202020204" pitchFamily="34" charset="0"/>
              </a:defRPr>
            </a:lvl2pPr>
            <a:lvl3pPr marL="742987" indent="-228611">
              <a:lnSpc>
                <a:spcPct val="100000"/>
              </a:lnSpc>
              <a:spcBef>
                <a:spcPts val="200"/>
              </a:spcBef>
              <a:buClr>
                <a:schemeClr val="bg2"/>
              </a:buClr>
              <a:buFont typeface="Wingdings" panose="05000000000000000000" pitchFamily="2" charset="2"/>
              <a:buChar char="§"/>
              <a:defRPr sz="2400">
                <a:solidFill>
                  <a:srgbClr val="000000"/>
                </a:solidFill>
                <a:latin typeface="Arial" panose="020B0604020202020204" pitchFamily="34" charset="0"/>
                <a:cs typeface="Arial" panose="020B0604020202020204" pitchFamily="34" charset="0"/>
              </a:defRPr>
            </a:lvl3pPr>
            <a:lvl4pPr marL="1028751" indent="-228611">
              <a:lnSpc>
                <a:spcPct val="100000"/>
              </a:lnSpc>
              <a:spcBef>
                <a:spcPts val="200"/>
              </a:spcBef>
              <a:buClr>
                <a:schemeClr val="bg2"/>
              </a:buClr>
              <a:buSzPct val="100000"/>
              <a:tabLst/>
              <a:defRPr sz="2400">
                <a:solidFill>
                  <a:srgbClr val="000000"/>
                </a:solidFill>
                <a:latin typeface="Arial" panose="020B0604020202020204" pitchFamily="34" charset="0"/>
                <a:cs typeface="Arial" panose="020B0604020202020204" pitchFamily="34" charset="0"/>
              </a:defRPr>
            </a:lvl4pPr>
            <a:lvl5pPr marL="1257363" indent="-171459">
              <a:lnSpc>
                <a:spcPct val="100000"/>
              </a:lnSpc>
              <a:spcBef>
                <a:spcPts val="200"/>
              </a:spcBef>
              <a:buClr>
                <a:schemeClr val="bg2"/>
              </a:buClr>
              <a:defRPr sz="2400">
                <a:solidFill>
                  <a:srgbClr val="000000"/>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hasCustomPrompt="1"/>
          </p:nvPr>
        </p:nvSpPr>
        <p:spPr>
          <a:xfrm>
            <a:off x="377826" y="313267"/>
            <a:ext cx="11436349" cy="914660"/>
          </a:xfrm>
        </p:spPr>
        <p:txBody>
          <a:bodyPr lIns="0" tIns="0" rIns="0" bIns="45720" anchor="b">
            <a:normAutofit/>
          </a:bodyPr>
          <a:lstStyle>
            <a:lvl1pPr>
              <a:defRPr sz="3600" b="0">
                <a:solidFill>
                  <a:srgbClr val="000000"/>
                </a:solidFill>
                <a:latin typeface="Arial" panose="020B0604020202020204" pitchFamily="34" charset="0"/>
                <a:cs typeface="Arial" panose="020B0604020202020204" pitchFamily="34" charset="0"/>
              </a:defRPr>
            </a:lvl1pPr>
          </a:lstStyle>
          <a:p>
            <a:r>
              <a:rPr lang="en-US" dirty="0"/>
              <a:t>&lt;Slide Title&gt;</a:t>
            </a:r>
          </a:p>
        </p:txBody>
      </p:sp>
      <p:sp>
        <p:nvSpPr>
          <p:cNvPr id="5" name="Text Placeholder 4">
            <a:extLst>
              <a:ext uri="{FF2B5EF4-FFF2-40B4-BE49-F238E27FC236}">
                <a16:creationId xmlns:a16="http://schemas.microsoft.com/office/drawing/2014/main" id="{6CFC96CB-0B90-4F97-BEB8-48B483269B75}"/>
              </a:ext>
            </a:extLst>
          </p:cNvPr>
          <p:cNvSpPr>
            <a:spLocks noGrp="1"/>
          </p:cNvSpPr>
          <p:nvPr>
            <p:ph type="body" sz="quarter" idx="15" hasCustomPrompt="1"/>
          </p:nvPr>
        </p:nvSpPr>
        <p:spPr>
          <a:xfrm>
            <a:off x="7620000" y="0"/>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614" indent="0">
              <a:buFontTx/>
              <a:buNone/>
              <a:defRPr/>
            </a:lvl2pPr>
            <a:lvl3pPr marL="1217113" indent="0">
              <a:buFontTx/>
              <a:buNone/>
              <a:defRPr/>
            </a:lvl3pPr>
            <a:lvl4pPr marL="1680675" indent="0">
              <a:buFontTx/>
              <a:buNone/>
              <a:defRPr/>
            </a:lvl4pPr>
            <a:lvl5pPr marL="2142120" indent="0">
              <a:buFontTx/>
              <a:buNone/>
              <a:defRPr/>
            </a:lvl5pPr>
          </a:lstStyle>
          <a:p>
            <a:pPr marL="0" marR="0" lvl="0" indent="0" algn="r" defTabSz="457273" rtl="0" eaLnBrk="1" fontAlgn="auto" latinLnBrk="0" hangingPunct="1">
              <a:lnSpc>
                <a:spcPct val="100000"/>
              </a:lnSpc>
              <a:spcBef>
                <a:spcPts val="0"/>
              </a:spcBef>
              <a:spcAft>
                <a:spcPts val="0"/>
              </a:spcAft>
              <a:buClr>
                <a:schemeClr val="bg2"/>
              </a:buClr>
              <a:buSzPct val="95000"/>
              <a:buFontTx/>
              <a:buNone/>
              <a:tabLst/>
              <a:defRPr/>
            </a:pPr>
            <a:r>
              <a:rPr lang="en-US" dirty="0"/>
              <a:t>Label for locking</a:t>
            </a:r>
          </a:p>
        </p:txBody>
      </p:sp>
      <p:sp>
        <p:nvSpPr>
          <p:cNvPr id="8" name="Footer Placeholder 2">
            <a:extLst>
              <a:ext uri="{FF2B5EF4-FFF2-40B4-BE49-F238E27FC236}">
                <a16:creationId xmlns:a16="http://schemas.microsoft.com/office/drawing/2014/main" id="{57B7DAE8-9A88-41ED-9152-A2693AB22A3F}"/>
              </a:ext>
            </a:extLst>
          </p:cNvPr>
          <p:cNvSpPr>
            <a:spLocks noGrp="1"/>
          </p:cNvSpPr>
          <p:nvPr>
            <p:ph type="ftr" sz="quarter" idx="3"/>
          </p:nvPr>
        </p:nvSpPr>
        <p:spPr>
          <a:xfrm>
            <a:off x="-2" y="6356350"/>
            <a:ext cx="12192001" cy="501650"/>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cxnSp>
        <p:nvCxnSpPr>
          <p:cNvPr id="7" name="Straight Connector 6">
            <a:extLst>
              <a:ext uri="{FF2B5EF4-FFF2-40B4-BE49-F238E27FC236}">
                <a16:creationId xmlns:a16="http://schemas.microsoft.com/office/drawing/2014/main" id="{7BFEA7A5-3F17-415D-9FE7-A1C5710216A2}"/>
              </a:ext>
            </a:extLst>
          </p:cNvPr>
          <p:cNvCxnSpPr/>
          <p:nvPr userDrawn="1"/>
        </p:nvCxnSpPr>
        <p:spPr>
          <a:xfrm>
            <a:off x="377826" y="1340070"/>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2193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7E7B5-53BC-4AAE-DF67-59A986B2D953}"/>
              </a:ext>
            </a:extLst>
          </p:cNvPr>
          <p:cNvSpPr>
            <a:spLocks noGrp="1"/>
          </p:cNvSpPr>
          <p:nvPr>
            <p:ph type="title"/>
          </p:nvPr>
        </p:nvSpPr>
        <p:spPr/>
        <p:txBody>
          <a:bodyPr>
            <a:normAutofit/>
          </a:bodyPr>
          <a:lstStyle>
            <a:lvl1pPr algn="l">
              <a:defRPr kumimoji="0" lang="en-US" sz="2933" b="0" i="0" u="none" strike="noStrike" kern="1200" cap="none" spc="0" normalizeH="0" baseline="0" noProof="0" smtClean="0">
                <a:ln>
                  <a:noFill/>
                </a:ln>
                <a:solidFill>
                  <a:prstClr val="black"/>
                </a:solidFill>
                <a:effectLst/>
                <a:uLnTx/>
                <a:uFillTx/>
              </a:defRPr>
            </a:lvl1pPr>
          </a:lstStyle>
          <a:p>
            <a:endParaRPr lang="en-US"/>
          </a:p>
        </p:txBody>
      </p:sp>
    </p:spTree>
    <p:extLst>
      <p:ext uri="{BB962C8B-B14F-4D97-AF65-F5344CB8AC3E}">
        <p14:creationId xmlns:p14="http://schemas.microsoft.com/office/powerpoint/2010/main" val="17015765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8"/>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417534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8"/>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0750202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8"/>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615863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8"/>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3927857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8"/>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7402455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2399070"/>
            <a:ext cx="9144000" cy="2123615"/>
          </a:xfrm>
        </p:spPr>
        <p:txBody>
          <a:bodyPr anchor="ctr">
            <a:normAutofit/>
          </a:bodyPr>
          <a:lstStyle>
            <a:lvl1pPr algn="ctr">
              <a:defRPr sz="3600"/>
            </a:lvl1pPr>
          </a:lstStyle>
          <a:p>
            <a:r>
              <a:rPr lang="en-US" dirty="0"/>
              <a:t>Click to edit Master title style</a:t>
            </a:r>
          </a:p>
        </p:txBody>
      </p:sp>
      <p:sp>
        <p:nvSpPr>
          <p:cNvPr id="3" name="Subtitle 2"/>
          <p:cNvSpPr>
            <a:spLocks noGrp="1"/>
          </p:cNvSpPr>
          <p:nvPr>
            <p:ph type="subTitle" idx="1"/>
          </p:nvPr>
        </p:nvSpPr>
        <p:spPr>
          <a:xfrm>
            <a:off x="1524000" y="4614761"/>
            <a:ext cx="9144000" cy="1655762"/>
          </a:xfrm>
        </p:spPr>
        <p:txBody>
          <a:bodyPr anchor="t">
            <a:normAutofit/>
          </a:bodyPr>
          <a:lstStyle>
            <a:lvl1pPr marL="0" indent="0" algn="ctr">
              <a:buNone/>
              <a:defRPr sz="3200">
                <a:solidFill>
                  <a:srgbClr val="50515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3758918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Title and Footn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801F219-B3CD-B385-08F0-F0349C8ECF16}"/>
              </a:ext>
            </a:extLst>
          </p:cNvPr>
          <p:cNvSpPr/>
          <p:nvPr/>
        </p:nvSpPr>
        <p:spPr>
          <a:xfrm>
            <a:off x="0" y="885552"/>
            <a:ext cx="12192000" cy="59724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Title 6">
            <a:extLst>
              <a:ext uri="{FF2B5EF4-FFF2-40B4-BE49-F238E27FC236}">
                <a16:creationId xmlns:a16="http://schemas.microsoft.com/office/drawing/2014/main" id="{9C77EE08-D37E-E8A6-490B-EEB3E4410E38}"/>
              </a:ext>
            </a:extLst>
          </p:cNvPr>
          <p:cNvSpPr>
            <a:spLocks noGrp="1"/>
          </p:cNvSpPr>
          <p:nvPr>
            <p:ph type="title"/>
          </p:nvPr>
        </p:nvSpPr>
        <p:spPr>
          <a:xfrm>
            <a:off x="174595" y="1"/>
            <a:ext cx="11712604" cy="866009"/>
          </a:xfrm>
        </p:spPr>
        <p:txBody>
          <a:bodyPr/>
          <a:lstStyle>
            <a:lvl1pPr>
              <a:defRPr sz="2933"/>
            </a:lvl1pPr>
          </a:lstStyle>
          <a:p>
            <a:r>
              <a:rPr lang="en-US"/>
              <a:t>Click to edit Master title style</a:t>
            </a:r>
            <a:endParaRPr lang="en-US" dirty="0"/>
          </a:p>
        </p:txBody>
      </p:sp>
      <p:sp>
        <p:nvSpPr>
          <p:cNvPr id="4" name="Footer Placeholder 4">
            <a:extLst>
              <a:ext uri="{FF2B5EF4-FFF2-40B4-BE49-F238E27FC236}">
                <a16:creationId xmlns:a16="http://schemas.microsoft.com/office/drawing/2014/main" id="{40E717AF-91BC-85DE-3AA5-10F63CD56A45}"/>
              </a:ext>
            </a:extLst>
          </p:cNvPr>
          <p:cNvSpPr>
            <a:spLocks noGrp="1"/>
          </p:cNvSpPr>
          <p:nvPr>
            <p:ph type="ftr" sz="quarter" idx="3"/>
          </p:nvPr>
        </p:nvSpPr>
        <p:spPr>
          <a:xfrm>
            <a:off x="238541" y="6354572"/>
            <a:ext cx="11648659" cy="415301"/>
          </a:xfrm>
          <a:prstGeom prst="rect">
            <a:avLst/>
          </a:prstGeom>
        </p:spPr>
        <p:txBody>
          <a:bodyPr vert="horz" lIns="45720" tIns="45720" rIns="45720" bIns="45720" rtlCol="0" anchor="b"/>
          <a:lstStyle>
            <a:lvl1pPr algn="l">
              <a:defRPr sz="1067">
                <a:solidFill>
                  <a:schemeClr val="tx1"/>
                </a:solidFill>
                <a:latin typeface="Arial" panose="020B0604020202020204" pitchFamily="34" charset="0"/>
                <a:cs typeface="Arial" panose="020B0604020202020204" pitchFamily="34" charset="0"/>
              </a:defRPr>
            </a:lvl1pPr>
          </a:lstStyle>
          <a:p>
            <a:endParaRPr lang="en-GB" dirty="0"/>
          </a:p>
        </p:txBody>
      </p:sp>
    </p:spTree>
    <p:extLst>
      <p:ext uri="{BB962C8B-B14F-4D97-AF65-F5344CB8AC3E}">
        <p14:creationId xmlns:p14="http://schemas.microsoft.com/office/powerpoint/2010/main" val="3228434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420">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3116" y="2377734"/>
            <a:ext cx="11425767" cy="1620837"/>
          </a:xfrm>
        </p:spPr>
        <p:txBody>
          <a:bodyPr/>
          <a:lstStyle/>
          <a:p>
            <a:r>
              <a:rPr lang="en-US"/>
              <a:t>Click to edit Master title style</a:t>
            </a:r>
          </a:p>
        </p:txBody>
      </p:sp>
      <p:sp>
        <p:nvSpPr>
          <p:cNvPr id="3" name="Subtitle 2"/>
          <p:cNvSpPr>
            <a:spLocks noGrp="1"/>
          </p:cNvSpPr>
          <p:nvPr>
            <p:ph type="subTitle" idx="1"/>
          </p:nvPr>
        </p:nvSpPr>
        <p:spPr>
          <a:xfrm>
            <a:off x="1391707" y="4293017"/>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4576885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74779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2423817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77448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9222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44475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78245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2713882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387014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9298062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49569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90865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63578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3435076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7846912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6678335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8745839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7860911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FD9B2311-05E4-9EE3-DFCC-7AD11E8BD7D5}"/>
              </a:ext>
            </a:extLst>
          </p:cNvPr>
          <p:cNvSpPr>
            <a:spLocks noGrp="1"/>
          </p:cNvSpPr>
          <p:nvPr>
            <p:ph type="dt" sz="half" idx="10"/>
          </p:nvPr>
        </p:nvSpPr>
        <p:spPr/>
        <p:txBody>
          <a:bodyPr/>
          <a:lstStyle>
            <a:lvl1pPr>
              <a:defRPr/>
            </a:lvl1pPr>
          </a:lstStyle>
          <a:p>
            <a:pPr>
              <a:defRPr/>
            </a:pPr>
            <a:fld id="{538E1EAB-689D-004E-93B2-29AD0C6674E9}" type="datetimeFigureOut">
              <a:rPr lang="en-US"/>
              <a:pPr>
                <a:defRPr/>
              </a:pPr>
              <a:t>4/24/26</a:t>
            </a:fld>
            <a:endParaRPr lang="en-US"/>
          </a:p>
        </p:txBody>
      </p:sp>
      <p:sp>
        <p:nvSpPr>
          <p:cNvPr id="5" name="Footer Placeholder 4">
            <a:extLst>
              <a:ext uri="{FF2B5EF4-FFF2-40B4-BE49-F238E27FC236}">
                <a16:creationId xmlns:a16="http://schemas.microsoft.com/office/drawing/2014/main" id="{C5001C4B-4CF7-952B-FBA6-77D8A54B1A1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1F4C583-9AC8-B864-CD0B-7E200630A6D9}"/>
              </a:ext>
            </a:extLst>
          </p:cNvPr>
          <p:cNvSpPr>
            <a:spLocks noGrp="1"/>
          </p:cNvSpPr>
          <p:nvPr>
            <p:ph type="sldNum" sz="quarter" idx="12"/>
          </p:nvPr>
        </p:nvSpPr>
        <p:spPr/>
        <p:txBody>
          <a:bodyPr/>
          <a:lstStyle>
            <a:lvl1pPr>
              <a:defRPr/>
            </a:lvl1pPr>
          </a:lstStyle>
          <a:p>
            <a:pPr>
              <a:defRPr/>
            </a:pPr>
            <a:fld id="{80C6A1B9-450B-9349-9BDF-E1D218BFB090}" type="slidenum">
              <a:rPr lang="en-US"/>
              <a:pPr>
                <a:defRPr/>
              </a:pPr>
              <a:t>‹#›</a:t>
            </a:fld>
            <a:endParaRPr lang="en-US"/>
          </a:p>
        </p:txBody>
      </p:sp>
    </p:spTree>
    <p:extLst>
      <p:ext uri="{BB962C8B-B14F-4D97-AF65-F5344CB8AC3E}">
        <p14:creationId xmlns:p14="http://schemas.microsoft.com/office/powerpoint/2010/main" val="3103144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F9BA433-9684-19BA-5045-938F13FC0411}"/>
              </a:ext>
            </a:extLst>
          </p:cNvPr>
          <p:cNvSpPr>
            <a:spLocks noGrp="1"/>
          </p:cNvSpPr>
          <p:nvPr>
            <p:ph type="dt" sz="half" idx="10"/>
          </p:nvPr>
        </p:nvSpPr>
        <p:spPr/>
        <p:txBody>
          <a:bodyPr/>
          <a:lstStyle>
            <a:lvl1pPr>
              <a:defRPr/>
            </a:lvl1pPr>
          </a:lstStyle>
          <a:p>
            <a:pPr>
              <a:defRPr/>
            </a:pPr>
            <a:fld id="{05247D9A-499B-D049-8A43-CCD52E6BBC5C}" type="datetimeFigureOut">
              <a:rPr lang="en-US"/>
              <a:pPr>
                <a:defRPr/>
              </a:pPr>
              <a:t>4/24/26</a:t>
            </a:fld>
            <a:endParaRPr lang="en-US"/>
          </a:p>
        </p:txBody>
      </p:sp>
      <p:sp>
        <p:nvSpPr>
          <p:cNvPr id="5" name="Footer Placeholder 4">
            <a:extLst>
              <a:ext uri="{FF2B5EF4-FFF2-40B4-BE49-F238E27FC236}">
                <a16:creationId xmlns:a16="http://schemas.microsoft.com/office/drawing/2014/main" id="{180E3260-B263-FA7D-9CAF-4319FC33E98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B1B8C0A-3182-C20A-B0B5-278246ECEA44}"/>
              </a:ext>
            </a:extLst>
          </p:cNvPr>
          <p:cNvSpPr>
            <a:spLocks noGrp="1"/>
          </p:cNvSpPr>
          <p:nvPr>
            <p:ph type="sldNum" sz="quarter" idx="12"/>
          </p:nvPr>
        </p:nvSpPr>
        <p:spPr/>
        <p:txBody>
          <a:bodyPr/>
          <a:lstStyle>
            <a:lvl1pPr>
              <a:defRPr/>
            </a:lvl1pPr>
          </a:lstStyle>
          <a:p>
            <a:pPr>
              <a:defRPr/>
            </a:pPr>
            <a:fld id="{5B66E92F-4B67-CC41-AD51-89D5419505DD}" type="slidenum">
              <a:rPr lang="en-US"/>
              <a:pPr>
                <a:defRPr/>
              </a:pPr>
              <a:t>‹#›</a:t>
            </a:fld>
            <a:endParaRPr lang="en-US"/>
          </a:p>
        </p:txBody>
      </p:sp>
    </p:spTree>
    <p:extLst>
      <p:ext uri="{BB962C8B-B14F-4D97-AF65-F5344CB8AC3E}">
        <p14:creationId xmlns:p14="http://schemas.microsoft.com/office/powerpoint/2010/main" val="29114239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2_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62987" y="1144587"/>
            <a:ext cx="11262167" cy="5257800"/>
          </a:xfrm>
        </p:spPr>
        <p:txBody>
          <a:bodyPr lIns="274320" tIns="182880" rIns="182880" bIns="91440">
            <a:normAutofit/>
          </a:bodyPr>
          <a:lstStyle>
            <a:lvl1pPr marL="91440" indent="0">
              <a:lnSpc>
                <a:spcPts val="2600"/>
              </a:lnSpc>
              <a:spcBef>
                <a:spcPts val="800"/>
              </a:spcBef>
              <a:buNone/>
              <a:defRPr sz="2400" b="1">
                <a:solidFill>
                  <a:srgbClr val="505153"/>
                </a:solidFill>
              </a:defRPr>
            </a:lvl1pPr>
            <a:lvl2pPr>
              <a:defRPr sz="2800"/>
            </a:lvl2pPr>
            <a:lvl3pPr>
              <a:defRPr sz="2400"/>
            </a:lvl3pPr>
            <a:lvl4pPr>
              <a:defRPr sz="2000"/>
            </a:lvl4pPr>
            <a:lvl5pPr>
              <a:defRPr sz="2000"/>
            </a:lvl5pPr>
          </a:lstStyle>
          <a:p>
            <a:pPr lvl="0"/>
            <a:r>
              <a:rPr lang="en-US" dirty="0"/>
              <a:t>Click to edit Master text style</a:t>
            </a:r>
          </a:p>
        </p:txBody>
      </p:sp>
    </p:spTree>
    <p:extLst>
      <p:ext uri="{BB962C8B-B14F-4D97-AF65-F5344CB8AC3E}">
        <p14:creationId xmlns:p14="http://schemas.microsoft.com/office/powerpoint/2010/main" val="23612729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2A5BD44-C137-28EB-6FAF-A53B220427AC}"/>
              </a:ext>
            </a:extLst>
          </p:cNvPr>
          <p:cNvSpPr>
            <a:spLocks noGrp="1"/>
          </p:cNvSpPr>
          <p:nvPr>
            <p:ph type="dt" sz="half" idx="10"/>
          </p:nvPr>
        </p:nvSpPr>
        <p:spPr/>
        <p:txBody>
          <a:bodyPr/>
          <a:lstStyle>
            <a:lvl1pPr>
              <a:defRPr/>
            </a:lvl1pPr>
          </a:lstStyle>
          <a:p>
            <a:pPr>
              <a:defRPr/>
            </a:pPr>
            <a:fld id="{A0413E9B-BB5E-C84B-A566-C9C0782A2F3F}" type="datetimeFigureOut">
              <a:rPr lang="en-US"/>
              <a:pPr>
                <a:defRPr/>
              </a:pPr>
              <a:t>4/24/26</a:t>
            </a:fld>
            <a:endParaRPr lang="en-US"/>
          </a:p>
        </p:txBody>
      </p:sp>
      <p:sp>
        <p:nvSpPr>
          <p:cNvPr id="5" name="Footer Placeholder 4">
            <a:extLst>
              <a:ext uri="{FF2B5EF4-FFF2-40B4-BE49-F238E27FC236}">
                <a16:creationId xmlns:a16="http://schemas.microsoft.com/office/drawing/2014/main" id="{EEB7D087-4078-ABD2-9EDC-B743587C7F0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1E1C1D3-EED9-EE5F-316A-D1B9287806B6}"/>
              </a:ext>
            </a:extLst>
          </p:cNvPr>
          <p:cNvSpPr>
            <a:spLocks noGrp="1"/>
          </p:cNvSpPr>
          <p:nvPr>
            <p:ph type="sldNum" sz="quarter" idx="12"/>
          </p:nvPr>
        </p:nvSpPr>
        <p:spPr/>
        <p:txBody>
          <a:bodyPr/>
          <a:lstStyle>
            <a:lvl1pPr>
              <a:defRPr/>
            </a:lvl1pPr>
          </a:lstStyle>
          <a:p>
            <a:pPr>
              <a:defRPr/>
            </a:pPr>
            <a:fld id="{4C6FBFB1-A5AD-BB4C-AC54-04B48E4B9041}" type="slidenum">
              <a:rPr lang="en-US"/>
              <a:pPr>
                <a:defRPr/>
              </a:pPr>
              <a:t>‹#›</a:t>
            </a:fld>
            <a:endParaRPr lang="en-US"/>
          </a:p>
        </p:txBody>
      </p:sp>
    </p:spTree>
    <p:extLst>
      <p:ext uri="{BB962C8B-B14F-4D97-AF65-F5344CB8AC3E}">
        <p14:creationId xmlns:p14="http://schemas.microsoft.com/office/powerpoint/2010/main" val="23622066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29D657C9-0019-E989-74EE-2F55C19446C7}"/>
              </a:ext>
            </a:extLst>
          </p:cNvPr>
          <p:cNvSpPr>
            <a:spLocks noGrp="1"/>
          </p:cNvSpPr>
          <p:nvPr>
            <p:ph type="dt" sz="half" idx="10"/>
          </p:nvPr>
        </p:nvSpPr>
        <p:spPr/>
        <p:txBody>
          <a:bodyPr/>
          <a:lstStyle>
            <a:lvl1pPr>
              <a:defRPr/>
            </a:lvl1pPr>
          </a:lstStyle>
          <a:p>
            <a:pPr>
              <a:defRPr/>
            </a:pPr>
            <a:fld id="{9129C7C8-70E6-4B42-BE0D-0633064184A2}" type="datetimeFigureOut">
              <a:rPr lang="en-US"/>
              <a:pPr>
                <a:defRPr/>
              </a:pPr>
              <a:t>4/24/26</a:t>
            </a:fld>
            <a:endParaRPr lang="en-US"/>
          </a:p>
        </p:txBody>
      </p:sp>
      <p:sp>
        <p:nvSpPr>
          <p:cNvPr id="6" name="Footer Placeholder 4">
            <a:extLst>
              <a:ext uri="{FF2B5EF4-FFF2-40B4-BE49-F238E27FC236}">
                <a16:creationId xmlns:a16="http://schemas.microsoft.com/office/drawing/2014/main" id="{9DE4DD45-F150-CE99-3BFB-6EF5A38C7245}"/>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03F0D069-63FE-C712-DB3F-62F39A049EC5}"/>
              </a:ext>
            </a:extLst>
          </p:cNvPr>
          <p:cNvSpPr>
            <a:spLocks noGrp="1"/>
          </p:cNvSpPr>
          <p:nvPr>
            <p:ph type="sldNum" sz="quarter" idx="12"/>
          </p:nvPr>
        </p:nvSpPr>
        <p:spPr/>
        <p:txBody>
          <a:bodyPr/>
          <a:lstStyle>
            <a:lvl1pPr>
              <a:defRPr/>
            </a:lvl1pPr>
          </a:lstStyle>
          <a:p>
            <a:pPr>
              <a:defRPr/>
            </a:pPr>
            <a:fld id="{A760D3F9-BA56-0A41-A3B6-4F1CB9120283}" type="slidenum">
              <a:rPr lang="en-US"/>
              <a:pPr>
                <a:defRPr/>
              </a:pPr>
              <a:t>‹#›</a:t>
            </a:fld>
            <a:endParaRPr lang="en-US"/>
          </a:p>
        </p:txBody>
      </p:sp>
    </p:spTree>
    <p:extLst>
      <p:ext uri="{BB962C8B-B14F-4D97-AF65-F5344CB8AC3E}">
        <p14:creationId xmlns:p14="http://schemas.microsoft.com/office/powerpoint/2010/main" val="3831748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F211FFE7-134D-1450-C397-D4B1F48D3122}"/>
              </a:ext>
            </a:extLst>
          </p:cNvPr>
          <p:cNvSpPr>
            <a:spLocks noGrp="1"/>
          </p:cNvSpPr>
          <p:nvPr>
            <p:ph type="dt" sz="half" idx="10"/>
          </p:nvPr>
        </p:nvSpPr>
        <p:spPr/>
        <p:txBody>
          <a:bodyPr/>
          <a:lstStyle>
            <a:lvl1pPr>
              <a:defRPr/>
            </a:lvl1pPr>
          </a:lstStyle>
          <a:p>
            <a:pPr>
              <a:defRPr/>
            </a:pPr>
            <a:fld id="{5D384BEC-4A1B-C641-B4F8-E100F9816A81}" type="datetimeFigureOut">
              <a:rPr lang="en-US"/>
              <a:pPr>
                <a:defRPr/>
              </a:pPr>
              <a:t>4/24/26</a:t>
            </a:fld>
            <a:endParaRPr lang="en-US"/>
          </a:p>
        </p:txBody>
      </p:sp>
      <p:sp>
        <p:nvSpPr>
          <p:cNvPr id="8" name="Footer Placeholder 4">
            <a:extLst>
              <a:ext uri="{FF2B5EF4-FFF2-40B4-BE49-F238E27FC236}">
                <a16:creationId xmlns:a16="http://schemas.microsoft.com/office/drawing/2014/main" id="{B40B0221-FE9A-AAF7-2158-303719CDA2B8}"/>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F0207661-BE9F-EEF5-480F-2CE5E5FD3120}"/>
              </a:ext>
            </a:extLst>
          </p:cNvPr>
          <p:cNvSpPr>
            <a:spLocks noGrp="1"/>
          </p:cNvSpPr>
          <p:nvPr>
            <p:ph type="sldNum" sz="quarter" idx="12"/>
          </p:nvPr>
        </p:nvSpPr>
        <p:spPr/>
        <p:txBody>
          <a:bodyPr/>
          <a:lstStyle>
            <a:lvl1pPr>
              <a:defRPr/>
            </a:lvl1pPr>
          </a:lstStyle>
          <a:p>
            <a:pPr>
              <a:defRPr/>
            </a:pPr>
            <a:fld id="{C1056E03-4F83-7D49-8D80-7718A46930E9}" type="slidenum">
              <a:rPr lang="en-US"/>
              <a:pPr>
                <a:defRPr/>
              </a:pPr>
              <a:t>‹#›</a:t>
            </a:fld>
            <a:endParaRPr lang="en-US"/>
          </a:p>
        </p:txBody>
      </p:sp>
    </p:spTree>
    <p:extLst>
      <p:ext uri="{BB962C8B-B14F-4D97-AF65-F5344CB8AC3E}">
        <p14:creationId xmlns:p14="http://schemas.microsoft.com/office/powerpoint/2010/main" val="18322792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CD2C9585-A121-7C92-3C95-418DB8E1C6D6}"/>
              </a:ext>
            </a:extLst>
          </p:cNvPr>
          <p:cNvSpPr>
            <a:spLocks noGrp="1"/>
          </p:cNvSpPr>
          <p:nvPr>
            <p:ph type="dt" sz="half" idx="10"/>
          </p:nvPr>
        </p:nvSpPr>
        <p:spPr/>
        <p:txBody>
          <a:bodyPr/>
          <a:lstStyle>
            <a:lvl1pPr>
              <a:defRPr/>
            </a:lvl1pPr>
          </a:lstStyle>
          <a:p>
            <a:pPr>
              <a:defRPr/>
            </a:pPr>
            <a:fld id="{171587D7-C1D7-D848-A981-A98E99FE21DE}" type="datetimeFigureOut">
              <a:rPr lang="en-US"/>
              <a:pPr>
                <a:defRPr/>
              </a:pPr>
              <a:t>4/24/26</a:t>
            </a:fld>
            <a:endParaRPr lang="en-US"/>
          </a:p>
        </p:txBody>
      </p:sp>
      <p:sp>
        <p:nvSpPr>
          <p:cNvPr id="4" name="Footer Placeholder 4">
            <a:extLst>
              <a:ext uri="{FF2B5EF4-FFF2-40B4-BE49-F238E27FC236}">
                <a16:creationId xmlns:a16="http://schemas.microsoft.com/office/drawing/2014/main" id="{DB1127FA-F31C-F94B-8BD5-2712ABCF7DD6}"/>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9546DB3-14D0-64B6-34F1-0944CA97FDA7}"/>
              </a:ext>
            </a:extLst>
          </p:cNvPr>
          <p:cNvSpPr>
            <a:spLocks noGrp="1"/>
          </p:cNvSpPr>
          <p:nvPr>
            <p:ph type="sldNum" sz="quarter" idx="12"/>
          </p:nvPr>
        </p:nvSpPr>
        <p:spPr/>
        <p:txBody>
          <a:bodyPr/>
          <a:lstStyle>
            <a:lvl1pPr>
              <a:defRPr/>
            </a:lvl1pPr>
          </a:lstStyle>
          <a:p>
            <a:pPr>
              <a:defRPr/>
            </a:pPr>
            <a:fld id="{C8022230-7A4F-BD4A-B041-7D1140793ECA}" type="slidenum">
              <a:rPr lang="en-US"/>
              <a:pPr>
                <a:defRPr/>
              </a:pPr>
              <a:t>‹#›</a:t>
            </a:fld>
            <a:endParaRPr lang="en-US"/>
          </a:p>
        </p:txBody>
      </p:sp>
    </p:spTree>
    <p:extLst>
      <p:ext uri="{BB962C8B-B14F-4D97-AF65-F5344CB8AC3E}">
        <p14:creationId xmlns:p14="http://schemas.microsoft.com/office/powerpoint/2010/main" val="2628832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603D6F08-42D0-0BD6-66E0-2E92ADF820C5}"/>
              </a:ext>
            </a:extLst>
          </p:cNvPr>
          <p:cNvSpPr>
            <a:spLocks noGrp="1"/>
          </p:cNvSpPr>
          <p:nvPr>
            <p:ph type="dt" sz="half" idx="10"/>
          </p:nvPr>
        </p:nvSpPr>
        <p:spPr/>
        <p:txBody>
          <a:bodyPr/>
          <a:lstStyle>
            <a:lvl1pPr>
              <a:defRPr/>
            </a:lvl1pPr>
          </a:lstStyle>
          <a:p>
            <a:pPr>
              <a:defRPr/>
            </a:pPr>
            <a:fld id="{DF8F7363-4CA3-774C-AEA9-1447CED687D5}" type="datetimeFigureOut">
              <a:rPr lang="en-US"/>
              <a:pPr>
                <a:defRPr/>
              </a:pPr>
              <a:t>4/24/26</a:t>
            </a:fld>
            <a:endParaRPr lang="en-US"/>
          </a:p>
        </p:txBody>
      </p:sp>
      <p:sp>
        <p:nvSpPr>
          <p:cNvPr id="3" name="Footer Placeholder 4">
            <a:extLst>
              <a:ext uri="{FF2B5EF4-FFF2-40B4-BE49-F238E27FC236}">
                <a16:creationId xmlns:a16="http://schemas.microsoft.com/office/drawing/2014/main" id="{692FA288-9719-0F02-0B53-D3FC820D8938}"/>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8EE37C59-F932-67DE-A677-6434F751F0E9}"/>
              </a:ext>
            </a:extLst>
          </p:cNvPr>
          <p:cNvSpPr>
            <a:spLocks noGrp="1"/>
          </p:cNvSpPr>
          <p:nvPr>
            <p:ph type="sldNum" sz="quarter" idx="12"/>
          </p:nvPr>
        </p:nvSpPr>
        <p:spPr/>
        <p:txBody>
          <a:bodyPr/>
          <a:lstStyle>
            <a:lvl1pPr>
              <a:defRPr/>
            </a:lvl1pPr>
          </a:lstStyle>
          <a:p>
            <a:pPr>
              <a:defRPr/>
            </a:pPr>
            <a:fld id="{8A12B256-F223-1740-A2B1-770692DED4B2}" type="slidenum">
              <a:rPr lang="en-US"/>
              <a:pPr>
                <a:defRPr/>
              </a:pPr>
              <a:t>‹#›</a:t>
            </a:fld>
            <a:endParaRPr lang="en-US"/>
          </a:p>
        </p:txBody>
      </p:sp>
    </p:spTree>
    <p:extLst>
      <p:ext uri="{BB962C8B-B14F-4D97-AF65-F5344CB8AC3E}">
        <p14:creationId xmlns:p14="http://schemas.microsoft.com/office/powerpoint/2010/main" val="3207230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41BB280-4584-40E4-AAB2-AC5AFBBEAA71}"/>
              </a:ext>
            </a:extLst>
          </p:cNvPr>
          <p:cNvSpPr>
            <a:spLocks noGrp="1"/>
          </p:cNvSpPr>
          <p:nvPr>
            <p:ph type="dt" sz="half" idx="10"/>
          </p:nvPr>
        </p:nvSpPr>
        <p:spPr/>
        <p:txBody>
          <a:bodyPr/>
          <a:lstStyle>
            <a:lvl1pPr>
              <a:defRPr/>
            </a:lvl1pPr>
          </a:lstStyle>
          <a:p>
            <a:pPr>
              <a:defRPr/>
            </a:pPr>
            <a:fld id="{AA317BF7-C60E-AB48-B283-144DBA4D86A2}" type="datetimeFigureOut">
              <a:rPr lang="en-US"/>
              <a:pPr>
                <a:defRPr/>
              </a:pPr>
              <a:t>4/24/26</a:t>
            </a:fld>
            <a:endParaRPr lang="en-US"/>
          </a:p>
        </p:txBody>
      </p:sp>
      <p:sp>
        <p:nvSpPr>
          <p:cNvPr id="6" name="Footer Placeholder 4">
            <a:extLst>
              <a:ext uri="{FF2B5EF4-FFF2-40B4-BE49-F238E27FC236}">
                <a16:creationId xmlns:a16="http://schemas.microsoft.com/office/drawing/2014/main" id="{32EB873D-D918-B2DA-6120-3AB5195CB24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BA4FEF53-4FBE-C4C5-1BAE-96E911965BD6}"/>
              </a:ext>
            </a:extLst>
          </p:cNvPr>
          <p:cNvSpPr>
            <a:spLocks noGrp="1"/>
          </p:cNvSpPr>
          <p:nvPr>
            <p:ph type="sldNum" sz="quarter" idx="12"/>
          </p:nvPr>
        </p:nvSpPr>
        <p:spPr/>
        <p:txBody>
          <a:bodyPr/>
          <a:lstStyle>
            <a:lvl1pPr>
              <a:defRPr/>
            </a:lvl1pPr>
          </a:lstStyle>
          <a:p>
            <a:pPr>
              <a:defRPr/>
            </a:pPr>
            <a:fld id="{98A4DD6D-2C4E-BF45-AD99-12A44948389C}" type="slidenum">
              <a:rPr lang="en-US"/>
              <a:pPr>
                <a:defRPr/>
              </a:pPr>
              <a:t>‹#›</a:t>
            </a:fld>
            <a:endParaRPr lang="en-US"/>
          </a:p>
        </p:txBody>
      </p:sp>
    </p:spTree>
    <p:extLst>
      <p:ext uri="{BB962C8B-B14F-4D97-AF65-F5344CB8AC3E}">
        <p14:creationId xmlns:p14="http://schemas.microsoft.com/office/powerpoint/2010/main" val="1647892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33C00AF1-B688-D36B-D03C-92AC79DB2A7C}"/>
              </a:ext>
            </a:extLst>
          </p:cNvPr>
          <p:cNvSpPr>
            <a:spLocks noGrp="1"/>
          </p:cNvSpPr>
          <p:nvPr>
            <p:ph type="dt" sz="half" idx="10"/>
          </p:nvPr>
        </p:nvSpPr>
        <p:spPr/>
        <p:txBody>
          <a:bodyPr/>
          <a:lstStyle>
            <a:lvl1pPr>
              <a:defRPr/>
            </a:lvl1pPr>
          </a:lstStyle>
          <a:p>
            <a:pPr>
              <a:defRPr/>
            </a:pPr>
            <a:fld id="{A9F716A9-21B1-7B46-848E-FCF1DA091103}" type="datetimeFigureOut">
              <a:rPr lang="en-US"/>
              <a:pPr>
                <a:defRPr/>
              </a:pPr>
              <a:t>4/24/26</a:t>
            </a:fld>
            <a:endParaRPr lang="en-US"/>
          </a:p>
        </p:txBody>
      </p:sp>
      <p:sp>
        <p:nvSpPr>
          <p:cNvPr id="6" name="Footer Placeholder 4">
            <a:extLst>
              <a:ext uri="{FF2B5EF4-FFF2-40B4-BE49-F238E27FC236}">
                <a16:creationId xmlns:a16="http://schemas.microsoft.com/office/drawing/2014/main" id="{93630D88-9053-9850-2012-8BDF83FB2A0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984030F-8F75-E6A1-50E5-B4D150077B83}"/>
              </a:ext>
            </a:extLst>
          </p:cNvPr>
          <p:cNvSpPr>
            <a:spLocks noGrp="1"/>
          </p:cNvSpPr>
          <p:nvPr>
            <p:ph type="sldNum" sz="quarter" idx="12"/>
          </p:nvPr>
        </p:nvSpPr>
        <p:spPr/>
        <p:txBody>
          <a:bodyPr/>
          <a:lstStyle>
            <a:lvl1pPr>
              <a:defRPr/>
            </a:lvl1pPr>
          </a:lstStyle>
          <a:p>
            <a:pPr>
              <a:defRPr/>
            </a:pPr>
            <a:fld id="{70AB86CE-2258-5147-A021-1AEA5B921F63}" type="slidenum">
              <a:rPr lang="en-US"/>
              <a:pPr>
                <a:defRPr/>
              </a:pPr>
              <a:t>‹#›</a:t>
            </a:fld>
            <a:endParaRPr lang="en-US"/>
          </a:p>
        </p:txBody>
      </p:sp>
    </p:spTree>
    <p:extLst>
      <p:ext uri="{BB962C8B-B14F-4D97-AF65-F5344CB8AC3E}">
        <p14:creationId xmlns:p14="http://schemas.microsoft.com/office/powerpoint/2010/main" val="11062378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FC5B97-062B-F6C5-DD4D-01062ECD4409}"/>
              </a:ext>
            </a:extLst>
          </p:cNvPr>
          <p:cNvSpPr>
            <a:spLocks noGrp="1"/>
          </p:cNvSpPr>
          <p:nvPr>
            <p:ph type="dt" sz="half" idx="10"/>
          </p:nvPr>
        </p:nvSpPr>
        <p:spPr/>
        <p:txBody>
          <a:bodyPr/>
          <a:lstStyle>
            <a:lvl1pPr>
              <a:defRPr/>
            </a:lvl1pPr>
          </a:lstStyle>
          <a:p>
            <a:pPr>
              <a:defRPr/>
            </a:pPr>
            <a:fld id="{F90BD093-BF12-854C-A9F0-08364A8C3CA5}" type="datetimeFigureOut">
              <a:rPr lang="en-US"/>
              <a:pPr>
                <a:defRPr/>
              </a:pPr>
              <a:t>4/24/26</a:t>
            </a:fld>
            <a:endParaRPr lang="en-US"/>
          </a:p>
        </p:txBody>
      </p:sp>
      <p:sp>
        <p:nvSpPr>
          <p:cNvPr id="5" name="Footer Placeholder 4">
            <a:extLst>
              <a:ext uri="{FF2B5EF4-FFF2-40B4-BE49-F238E27FC236}">
                <a16:creationId xmlns:a16="http://schemas.microsoft.com/office/drawing/2014/main" id="{7FF6BEE1-FE6D-74FB-7CD6-B91C5845725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A4714F5-CE20-3903-2E54-8518C1025026}"/>
              </a:ext>
            </a:extLst>
          </p:cNvPr>
          <p:cNvSpPr>
            <a:spLocks noGrp="1"/>
          </p:cNvSpPr>
          <p:nvPr>
            <p:ph type="sldNum" sz="quarter" idx="12"/>
          </p:nvPr>
        </p:nvSpPr>
        <p:spPr/>
        <p:txBody>
          <a:bodyPr/>
          <a:lstStyle>
            <a:lvl1pPr>
              <a:defRPr/>
            </a:lvl1pPr>
          </a:lstStyle>
          <a:p>
            <a:pPr>
              <a:defRPr/>
            </a:pPr>
            <a:fld id="{3462A981-3DC6-E94B-A775-CBDB23A604F1}" type="slidenum">
              <a:rPr lang="en-US"/>
              <a:pPr>
                <a:defRPr/>
              </a:pPr>
              <a:t>‹#›</a:t>
            </a:fld>
            <a:endParaRPr lang="en-US"/>
          </a:p>
        </p:txBody>
      </p:sp>
    </p:spTree>
    <p:extLst>
      <p:ext uri="{BB962C8B-B14F-4D97-AF65-F5344CB8AC3E}">
        <p14:creationId xmlns:p14="http://schemas.microsoft.com/office/powerpoint/2010/main" val="21754904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C02DB5E-9C42-42E0-33A8-0F2F03D9819E}"/>
              </a:ext>
            </a:extLst>
          </p:cNvPr>
          <p:cNvSpPr>
            <a:spLocks noGrp="1"/>
          </p:cNvSpPr>
          <p:nvPr>
            <p:ph type="dt" sz="half" idx="10"/>
          </p:nvPr>
        </p:nvSpPr>
        <p:spPr/>
        <p:txBody>
          <a:bodyPr/>
          <a:lstStyle>
            <a:lvl1pPr>
              <a:defRPr/>
            </a:lvl1pPr>
          </a:lstStyle>
          <a:p>
            <a:pPr>
              <a:defRPr/>
            </a:pPr>
            <a:fld id="{C8C0553F-234B-4C47-B543-5BE3B978CC4C}" type="datetimeFigureOut">
              <a:rPr lang="en-US"/>
              <a:pPr>
                <a:defRPr/>
              </a:pPr>
              <a:t>4/24/26</a:t>
            </a:fld>
            <a:endParaRPr lang="en-US"/>
          </a:p>
        </p:txBody>
      </p:sp>
      <p:sp>
        <p:nvSpPr>
          <p:cNvPr id="5" name="Footer Placeholder 4">
            <a:extLst>
              <a:ext uri="{FF2B5EF4-FFF2-40B4-BE49-F238E27FC236}">
                <a16:creationId xmlns:a16="http://schemas.microsoft.com/office/drawing/2014/main" id="{1CABAC20-A3B1-67D2-3956-7F78316935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AEE66104-D05B-1672-8506-C957BC792451}"/>
              </a:ext>
            </a:extLst>
          </p:cNvPr>
          <p:cNvSpPr>
            <a:spLocks noGrp="1"/>
          </p:cNvSpPr>
          <p:nvPr>
            <p:ph type="sldNum" sz="quarter" idx="12"/>
          </p:nvPr>
        </p:nvSpPr>
        <p:spPr/>
        <p:txBody>
          <a:bodyPr/>
          <a:lstStyle>
            <a:lvl1pPr>
              <a:defRPr/>
            </a:lvl1pPr>
          </a:lstStyle>
          <a:p>
            <a:pPr>
              <a:defRPr/>
            </a:pPr>
            <a:fld id="{3311F5AF-28C2-974D-95E5-94E97280E706}" type="slidenum">
              <a:rPr lang="en-US"/>
              <a:pPr>
                <a:defRPr/>
              </a:pPr>
              <a:t>‹#›</a:t>
            </a:fld>
            <a:endParaRPr lang="en-US"/>
          </a:p>
        </p:txBody>
      </p:sp>
    </p:spTree>
    <p:extLst>
      <p:ext uri="{BB962C8B-B14F-4D97-AF65-F5344CB8AC3E}">
        <p14:creationId xmlns:p14="http://schemas.microsoft.com/office/powerpoint/2010/main" val="8892864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846"/>
            <a:ext cx="10515600" cy="1323807"/>
          </a:xfrm>
          <a:prstGeom prst="rect">
            <a:avLst/>
          </a:prstGeom>
        </p:spPr>
        <p:txBody>
          <a:bodyPr/>
          <a:lstStyle/>
          <a:p>
            <a:r>
              <a:rPr lang="en-US"/>
              <a:t>Click to edit Master title style</a:t>
            </a:r>
          </a:p>
        </p:txBody>
      </p:sp>
      <p:sp>
        <p:nvSpPr>
          <p:cNvPr id="3" name="Footer Placeholder 2">
            <a:extLst>
              <a:ext uri="{FF2B5EF4-FFF2-40B4-BE49-F238E27FC236}">
                <a16:creationId xmlns:a16="http://schemas.microsoft.com/office/drawing/2014/main" id="{D4E715DE-1974-9D5F-CB61-24D607A227B1}"/>
              </a:ext>
            </a:extLst>
          </p:cNvPr>
          <p:cNvSpPr>
            <a:spLocks noGrp="1"/>
          </p:cNvSpPr>
          <p:nvPr>
            <p:ph type="ftr" sz="quarter" idx="10"/>
          </p:nvPr>
        </p:nvSpPr>
        <p:spPr>
          <a:xfrm>
            <a:off x="3863975" y="6119813"/>
            <a:ext cx="5203825" cy="555625"/>
          </a:xfrm>
        </p:spPr>
        <p:txBody>
          <a:bodyPr/>
          <a:lstStyle>
            <a:lvl1pPr>
              <a:defRPr dirty="0"/>
            </a:lvl1pPr>
          </a:lstStyle>
          <a:p>
            <a:pPr>
              <a:defRPr/>
            </a:pPr>
            <a:endParaRPr lang="en-US"/>
          </a:p>
        </p:txBody>
      </p:sp>
    </p:spTree>
    <p:extLst>
      <p:ext uri="{BB962C8B-B14F-4D97-AF65-F5344CB8AC3E}">
        <p14:creationId xmlns:p14="http://schemas.microsoft.com/office/powerpoint/2010/main" val="21957904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8274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800"/>
            </a:lvl1pPr>
          </a:lstStyle>
          <a:p>
            <a:r>
              <a:rPr lang="en-US"/>
              <a:t>Click to edit Master title style</a:t>
            </a:r>
          </a:p>
        </p:txBody>
      </p:sp>
      <p:sp>
        <p:nvSpPr>
          <p:cNvPr id="3" name="Content Placeholder 2"/>
          <p:cNvSpPr>
            <a:spLocks noGrp="1"/>
          </p:cNvSpPr>
          <p:nvPr>
            <p:ph idx="1"/>
          </p:nvPr>
        </p:nvSpPr>
        <p:spPr>
          <a:xfrm>
            <a:off x="838201" y="1941534"/>
            <a:ext cx="10515600" cy="38204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5"/>
          <p:cNvSpPr>
            <a:spLocks noGrp="1"/>
          </p:cNvSpPr>
          <p:nvPr>
            <p:ph type="body" sz="quarter" idx="12"/>
          </p:nvPr>
        </p:nvSpPr>
        <p:spPr>
          <a:xfrm>
            <a:off x="838201" y="1433425"/>
            <a:ext cx="10516800" cy="432954"/>
          </a:xfrm>
        </p:spPr>
        <p:txBody>
          <a:bodyPr/>
          <a:lstStyle>
            <a:lvl1pPr marL="0" indent="0">
              <a:buNone/>
              <a:defRPr b="0">
                <a:solidFill>
                  <a:schemeClr val="bg1">
                    <a:lumMod val="50000"/>
                  </a:schemeClr>
                </a:solidFill>
                <a:latin typeface="+mj-lt"/>
              </a:defRPr>
            </a:lvl1pPr>
            <a:lvl2pPr marL="457063" indent="0">
              <a:buNone/>
              <a:defRPr>
                <a:latin typeface="+mj-lt"/>
              </a:defRPr>
            </a:lvl2pPr>
            <a:lvl3pPr marL="914126" indent="0">
              <a:buNone/>
              <a:defRPr>
                <a:latin typeface="+mj-lt"/>
              </a:defRPr>
            </a:lvl3pPr>
            <a:lvl4pPr marL="1371189" indent="0">
              <a:buNone/>
              <a:defRPr>
                <a:latin typeface="+mj-lt"/>
              </a:defRPr>
            </a:lvl4pPr>
            <a:lvl5pPr marL="1828251" indent="0">
              <a:buNone/>
              <a:defRPr>
                <a:latin typeface="+mj-lt"/>
              </a:defRPr>
            </a:lvl5pPr>
          </a:lstStyle>
          <a:p>
            <a:pPr lvl="0"/>
            <a:r>
              <a:rPr lang="en-US"/>
              <a:t>Click to edit Master text styles</a:t>
            </a:r>
          </a:p>
        </p:txBody>
      </p:sp>
      <p:sp>
        <p:nvSpPr>
          <p:cNvPr id="4" name="Footer Placeholder 4">
            <a:extLst>
              <a:ext uri="{FF2B5EF4-FFF2-40B4-BE49-F238E27FC236}">
                <a16:creationId xmlns:a16="http://schemas.microsoft.com/office/drawing/2014/main" id="{6155D788-DF1A-34E9-0EA4-36E12D082B20}"/>
              </a:ext>
            </a:extLst>
          </p:cNvPr>
          <p:cNvSpPr>
            <a:spLocks noGrp="1"/>
          </p:cNvSpPr>
          <p:nvPr>
            <p:ph type="ftr" sz="quarter" idx="13"/>
          </p:nvPr>
        </p:nvSpPr>
        <p:spPr/>
        <p:txBody>
          <a:bodyPr/>
          <a:lstStyle>
            <a:lvl1pPr>
              <a:defRPr/>
            </a:lvl1pPr>
          </a:lstStyle>
          <a:p>
            <a:pPr>
              <a:defRPr/>
            </a:pPr>
            <a:endParaRPr lang="en-GB"/>
          </a:p>
        </p:txBody>
      </p:sp>
    </p:spTree>
    <p:extLst>
      <p:ext uri="{BB962C8B-B14F-4D97-AF65-F5344CB8AC3E}">
        <p14:creationId xmlns:p14="http://schemas.microsoft.com/office/powerpoint/2010/main" val="32640773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MGB Community snapshot">
    <p:spTree>
      <p:nvGrpSpPr>
        <p:cNvPr id="1" name=""/>
        <p:cNvGrpSpPr/>
        <p:nvPr/>
      </p:nvGrpSpPr>
      <p:grpSpPr>
        <a:xfrm>
          <a:off x="0" y="0"/>
          <a:ext cx="0" cy="0"/>
          <a:chOff x="0" y="0"/>
          <a:chExt cx="0" cy="0"/>
        </a:xfrm>
      </p:grpSpPr>
      <p:sp>
        <p:nvSpPr>
          <p:cNvPr id="5" name="Picture Placeholder 14"/>
          <p:cNvSpPr>
            <a:spLocks noGrp="1"/>
          </p:cNvSpPr>
          <p:nvPr>
            <p:ph type="pic" sz="quarter" idx="13"/>
          </p:nvPr>
        </p:nvSpPr>
        <p:spPr>
          <a:xfrm>
            <a:off x="255181" y="213113"/>
            <a:ext cx="11681638" cy="6405400"/>
          </a:xfrm>
          <a:prstGeom prst="roundRect">
            <a:avLst>
              <a:gd name="adj" fmla="val 3636"/>
            </a:avLst>
          </a:prstGeom>
          <a:solidFill>
            <a:schemeClr val="bg1">
              <a:lumMod val="85000"/>
            </a:schemeClr>
          </a:solidFill>
        </p:spPr>
        <p:txBody>
          <a:bodyPr rtlCol="0" anchor="ctr">
            <a:normAutofit/>
          </a:bodyPr>
          <a:lstStyle>
            <a:lvl1pPr algn="ctr">
              <a:defRPr/>
            </a:lvl1pPr>
          </a:lstStyle>
          <a:p>
            <a:pPr lvl="0"/>
            <a:r>
              <a:rPr lang="en-US" noProof="0"/>
              <a:t>Click icon to add picture</a:t>
            </a:r>
          </a:p>
        </p:txBody>
      </p:sp>
      <p:sp>
        <p:nvSpPr>
          <p:cNvPr id="3" name="Title 2"/>
          <p:cNvSpPr>
            <a:spLocks noGrp="1"/>
          </p:cNvSpPr>
          <p:nvPr>
            <p:ph type="title"/>
          </p:nvPr>
        </p:nvSpPr>
        <p:spPr>
          <a:xfrm>
            <a:off x="621119" y="495301"/>
            <a:ext cx="11315700" cy="438150"/>
          </a:xfrm>
        </p:spPr>
        <p:txBody>
          <a:bodyPr/>
          <a:lstStyle>
            <a:lvl1pPr>
              <a:defRPr>
                <a:solidFill>
                  <a:schemeClr val="bg1"/>
                </a:solidFill>
              </a:defRPr>
            </a:lvl1pPr>
          </a:lstStyle>
          <a:p>
            <a:r>
              <a:rPr lang="en-US"/>
              <a:t>Click to edit Master title style</a:t>
            </a:r>
          </a:p>
        </p:txBody>
      </p:sp>
      <p:sp>
        <p:nvSpPr>
          <p:cNvPr id="2" name="Footer Placeholder 1">
            <a:extLst>
              <a:ext uri="{FF2B5EF4-FFF2-40B4-BE49-F238E27FC236}">
                <a16:creationId xmlns:a16="http://schemas.microsoft.com/office/drawing/2014/main" id="{CEAA9315-CD68-BB4C-82CD-A6C0EEB77653}"/>
              </a:ext>
            </a:extLst>
          </p:cNvPr>
          <p:cNvSpPr>
            <a:spLocks noGrp="1"/>
          </p:cNvSpPr>
          <p:nvPr>
            <p:ph type="ftr" sz="quarter" idx="14"/>
          </p:nvPr>
        </p:nvSpPr>
        <p:spPr>
          <a:xfrm>
            <a:off x="4249738" y="6313488"/>
            <a:ext cx="7278687" cy="258762"/>
          </a:xfrm>
        </p:spPr>
        <p:txBody>
          <a:bodyPr/>
          <a:lstStyle>
            <a:lvl1pPr>
              <a:defRPr/>
            </a:lvl1pPr>
          </a:lstStyle>
          <a:p>
            <a:pPr>
              <a:defRPr/>
            </a:pPr>
            <a:r>
              <a:rPr lang="en-US"/>
              <a:t>Edit entity or department by going to Insert &gt; Header &amp; Footer   |   Confidential—do not copy or distribute</a:t>
            </a:r>
          </a:p>
        </p:txBody>
      </p:sp>
    </p:spTree>
    <p:extLst>
      <p:ext uri="{BB962C8B-B14F-4D97-AF65-F5344CB8AC3E}">
        <p14:creationId xmlns:p14="http://schemas.microsoft.com/office/powerpoint/2010/main" val="20991852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094CCCF1-BBBF-BFFC-333D-39F0D3353158}"/>
              </a:ext>
            </a:extLst>
          </p:cNvPr>
          <p:cNvSpPr>
            <a:spLocks noGrp="1"/>
          </p:cNvSpPr>
          <p:nvPr>
            <p:ph type="ftr" sz="quarter" idx="10"/>
          </p:nvPr>
        </p:nvSpPr>
        <p:spPr/>
        <p:txBody>
          <a:bodyPr/>
          <a:lstStyle>
            <a:lvl1pPr>
              <a:defRPr/>
            </a:lvl1pPr>
          </a:lstStyle>
          <a:p>
            <a:pPr>
              <a:defRPr/>
            </a:pPr>
            <a:r>
              <a:rPr lang="en-US"/>
              <a:t>Edit entity or department by going to Insert &gt; Header &amp; Footer   |   Confidential—do not copy or distribute</a:t>
            </a:r>
          </a:p>
        </p:txBody>
      </p:sp>
    </p:spTree>
    <p:extLst>
      <p:ext uri="{BB962C8B-B14F-4D97-AF65-F5344CB8AC3E}">
        <p14:creationId xmlns:p14="http://schemas.microsoft.com/office/powerpoint/2010/main" val="26708903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v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2466" y="1388"/>
            <a:ext cx="12189532" cy="6856611"/>
          </a:xfrm>
          <a:prstGeom prst="rect">
            <a:avLst/>
          </a:prstGeom>
        </p:spPr>
      </p:pic>
      <p:pic>
        <p:nvPicPr>
          <p:cNvPr id="19" name="Picture 18" descr="A blue and black sign&#10;&#10;Description automatically generated">
            <a:extLst>
              <a:ext uri="{FF2B5EF4-FFF2-40B4-BE49-F238E27FC236}">
                <a16:creationId xmlns:a16="http://schemas.microsoft.com/office/drawing/2014/main" id="{957F5B37-BBC7-9336-E116-50038DAD9E4C}"/>
              </a:ext>
            </a:extLst>
          </p:cNvPr>
          <p:cNvPicPr>
            <a:picLocks noChangeAspect="1"/>
          </p:cNvPicPr>
          <p:nvPr userDrawn="1"/>
        </p:nvPicPr>
        <p:blipFill>
          <a:blip r:embed="rId3"/>
          <a:stretch>
            <a:fillRect/>
          </a:stretch>
        </p:blipFill>
        <p:spPr>
          <a:xfrm>
            <a:off x="421340" y="5469697"/>
            <a:ext cx="2968631" cy="503018"/>
          </a:xfrm>
          <a:prstGeom prst="rect">
            <a:avLst/>
          </a:prstGeom>
        </p:spPr>
      </p:pic>
      <p:sp>
        <p:nvSpPr>
          <p:cNvPr id="4" name="Text Placeholder 3">
            <a:extLst>
              <a:ext uri="{FF2B5EF4-FFF2-40B4-BE49-F238E27FC236}">
                <a16:creationId xmlns:a16="http://schemas.microsoft.com/office/drawing/2014/main" id="{CAC090BF-F266-6A44-0D17-A2F44A134AFF}"/>
              </a:ext>
            </a:extLst>
          </p:cNvPr>
          <p:cNvSpPr>
            <a:spLocks noGrp="1"/>
          </p:cNvSpPr>
          <p:nvPr>
            <p:ph type="body" sz="quarter" idx="10" hasCustomPrompt="1"/>
          </p:nvPr>
        </p:nvSpPr>
        <p:spPr>
          <a:xfrm>
            <a:off x="421341" y="2354199"/>
            <a:ext cx="7970306" cy="1370636"/>
          </a:xfrm>
        </p:spPr>
        <p:txBody>
          <a:bodyPr anchor="b"/>
          <a:lstStyle>
            <a:lvl1pPr marL="0" indent="0">
              <a:buNone/>
              <a:defRPr sz="4400"/>
            </a:lvl1pPr>
          </a:lstStyle>
          <a:p>
            <a:pPr lvl="0"/>
            <a:r>
              <a:rPr lang="en-US"/>
              <a:t>This is Your Presentation Cover Slide Headline – Light (SCRI)</a:t>
            </a:r>
          </a:p>
        </p:txBody>
      </p:sp>
      <p:sp>
        <p:nvSpPr>
          <p:cNvPr id="5" name="Text Placeholder 3">
            <a:extLst>
              <a:ext uri="{FF2B5EF4-FFF2-40B4-BE49-F238E27FC236}">
                <a16:creationId xmlns:a16="http://schemas.microsoft.com/office/drawing/2014/main" id="{B8E19A6A-A3CF-6BB4-F7AE-131D8A939291}"/>
              </a:ext>
            </a:extLst>
          </p:cNvPr>
          <p:cNvSpPr>
            <a:spLocks noGrp="1"/>
          </p:cNvSpPr>
          <p:nvPr>
            <p:ph type="body" sz="quarter" idx="11" hasCustomPrompt="1"/>
          </p:nvPr>
        </p:nvSpPr>
        <p:spPr>
          <a:xfrm>
            <a:off x="421340" y="3846823"/>
            <a:ext cx="7970307" cy="442789"/>
          </a:xfrm>
        </p:spPr>
        <p:txBody>
          <a:bodyPr/>
          <a:lstStyle>
            <a:lvl1pPr marL="0" indent="0">
              <a:buNone/>
              <a:defRPr sz="2400" b="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This is Your Sub-Headline</a:t>
            </a:r>
          </a:p>
        </p:txBody>
      </p:sp>
      <p:sp>
        <p:nvSpPr>
          <p:cNvPr id="3" name="Text Placeholder 3">
            <a:extLst>
              <a:ext uri="{FF2B5EF4-FFF2-40B4-BE49-F238E27FC236}">
                <a16:creationId xmlns:a16="http://schemas.microsoft.com/office/drawing/2014/main" id="{C3F912E7-0773-79BA-D9B6-F800CF098C0D}"/>
              </a:ext>
            </a:extLst>
          </p:cNvPr>
          <p:cNvSpPr>
            <a:spLocks noGrp="1"/>
          </p:cNvSpPr>
          <p:nvPr>
            <p:ph type="body" sz="quarter" idx="12" hasCustomPrompt="1"/>
          </p:nvPr>
        </p:nvSpPr>
        <p:spPr>
          <a:xfrm>
            <a:off x="421341" y="4501197"/>
            <a:ext cx="1741996" cy="338554"/>
          </a:xfrm>
        </p:spPr>
        <p:txBody>
          <a:bodyPr/>
          <a:lstStyle>
            <a:lvl1pPr marL="0" indent="0">
              <a:buNone/>
              <a:defRPr sz="1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Month 202X</a:t>
            </a:r>
          </a:p>
        </p:txBody>
      </p:sp>
    </p:spTree>
    <p:extLst>
      <p:ext uri="{BB962C8B-B14F-4D97-AF65-F5344CB8AC3E}">
        <p14:creationId xmlns:p14="http://schemas.microsoft.com/office/powerpoint/2010/main" val="3317112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Divid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7"/>
            <a:ext cx="12192000" cy="6858000"/>
          </a:xfrm>
          <a:prstGeom prst="rect">
            <a:avLst/>
          </a:prstGeom>
        </p:spPr>
      </p:pic>
      <p:pic>
        <p:nvPicPr>
          <p:cNvPr id="2" name="Picture 1" descr="A blue and black sign&#10;&#10;Description automatically generated">
            <a:extLst>
              <a:ext uri="{FF2B5EF4-FFF2-40B4-BE49-F238E27FC236}">
                <a16:creationId xmlns:a16="http://schemas.microsoft.com/office/drawing/2014/main" id="{216AF799-7AE5-E04A-D3CE-5B5E0862CDA8}"/>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3" name="Text Placeholder 3">
            <a:extLst>
              <a:ext uri="{FF2B5EF4-FFF2-40B4-BE49-F238E27FC236}">
                <a16:creationId xmlns:a16="http://schemas.microsoft.com/office/drawing/2014/main" id="{90B90765-49D4-B798-EB23-03CC1F4C679D}"/>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tx1"/>
                </a:solidFill>
              </a:defRPr>
            </a:lvl1pPr>
          </a:lstStyle>
          <a:p>
            <a:pPr lvl="0"/>
            <a:r>
              <a:rPr lang="en-US"/>
              <a:t>This is Your Section Break Slide – Light (SCRI)</a:t>
            </a:r>
          </a:p>
        </p:txBody>
      </p:sp>
    </p:spTree>
    <p:extLst>
      <p:ext uri="{BB962C8B-B14F-4D97-AF65-F5344CB8AC3E}">
        <p14:creationId xmlns:p14="http://schemas.microsoft.com/office/powerpoint/2010/main" val="32420977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le and Text White">
    <p:spTree>
      <p:nvGrpSpPr>
        <p:cNvPr id="1" name=""/>
        <p:cNvGrpSpPr/>
        <p:nvPr/>
      </p:nvGrpSpPr>
      <p:grpSpPr>
        <a:xfrm>
          <a:off x="0" y="0"/>
          <a:ext cx="0" cy="0"/>
          <a:chOff x="0" y="0"/>
          <a:chExt cx="0" cy="0"/>
        </a:xfrm>
      </p:grpSpPr>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a:t>Title Placement</a:t>
            </a:r>
          </a:p>
        </p:txBody>
      </p:sp>
      <p:sp>
        <p:nvSpPr>
          <p:cNvPr id="12" name="Text Placeholder 17">
            <a:extLst>
              <a:ext uri="{FF2B5EF4-FFF2-40B4-BE49-F238E27FC236}">
                <a16:creationId xmlns:a16="http://schemas.microsoft.com/office/drawing/2014/main" id="{D98DF1C9-1835-F786-0800-24087C95E10B}"/>
              </a:ext>
            </a:extLst>
          </p:cNvPr>
          <p:cNvSpPr>
            <a:spLocks noGrp="1"/>
          </p:cNvSpPr>
          <p:nvPr>
            <p:ph idx="1"/>
          </p:nvPr>
        </p:nvSpPr>
        <p:spPr>
          <a:xfrm>
            <a:off x="430212" y="1317624"/>
            <a:ext cx="11363325"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01037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le and Text White + Beam">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E141562-E9F8-B54B-61CE-7CDCF49E19BA}"/>
              </a:ext>
            </a:extLst>
          </p:cNvPr>
          <p:cNvSpPr/>
          <p:nvPr userDrawn="1"/>
        </p:nvSpPr>
        <p:spPr>
          <a:xfrm>
            <a:off x="7227518" y="5968652"/>
            <a:ext cx="4634630" cy="8893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Picture 3">
            <a:extLst>
              <a:ext uri="{FF2B5EF4-FFF2-40B4-BE49-F238E27FC236}">
                <a16:creationId xmlns:a16="http://schemas.microsoft.com/office/drawing/2014/main" id="{3D370614-7FC8-F209-54D6-E794289B81BB}"/>
              </a:ext>
            </a:extLst>
          </p:cNvPr>
          <p:cNvPicPr>
            <a:picLocks noChangeAspect="1"/>
          </p:cNvPicPr>
          <p:nvPr userDrawn="1"/>
        </p:nvPicPr>
        <p:blipFill>
          <a:blip r:embed="rId2"/>
          <a:srcRect/>
          <a:stretch/>
        </p:blipFill>
        <p:spPr>
          <a:xfrm>
            <a:off x="2467" y="1388"/>
            <a:ext cx="12189530" cy="6856611"/>
          </a:xfrm>
          <a:prstGeom prst="rect">
            <a:avLst/>
          </a:prstGeom>
        </p:spPr>
      </p:pic>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1193808" y="1778246"/>
            <a:ext cx="9815568" cy="704257"/>
          </a:xfrm>
          <a:prstGeom prst="rect">
            <a:avLst/>
          </a:prstGeom>
        </p:spPr>
        <p:txBody>
          <a:bodyPr vert="horz" lIns="91440" tIns="45720" rIns="91440" bIns="45720" rtlCol="0" anchor="t" anchorCtr="0">
            <a:noAutofit/>
          </a:bodyPr>
          <a:lstStyle>
            <a:lvl1pPr algn="l">
              <a:defRPr/>
            </a:lvl1pPr>
          </a:lstStyle>
          <a:p>
            <a:r>
              <a:rPr lang="en-US"/>
              <a:t>This is Your Headline</a:t>
            </a:r>
          </a:p>
        </p:txBody>
      </p:sp>
      <p:pic>
        <p:nvPicPr>
          <p:cNvPr id="3" name="Picture 2" descr="A blue and black sign&#10;&#10;Description automatically generated">
            <a:extLst>
              <a:ext uri="{FF2B5EF4-FFF2-40B4-BE49-F238E27FC236}">
                <a16:creationId xmlns:a16="http://schemas.microsoft.com/office/drawing/2014/main" id="{48DD9BD3-2618-F7D6-687A-07AB3BE9B5BC}"/>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2" name="Text Placeholder 17">
            <a:extLst>
              <a:ext uri="{FF2B5EF4-FFF2-40B4-BE49-F238E27FC236}">
                <a16:creationId xmlns:a16="http://schemas.microsoft.com/office/drawing/2014/main" id="{74BF43D6-D725-9593-426D-EE2036310B04}"/>
              </a:ext>
            </a:extLst>
          </p:cNvPr>
          <p:cNvSpPr>
            <a:spLocks noGrp="1"/>
          </p:cNvSpPr>
          <p:nvPr>
            <p:ph idx="1"/>
          </p:nvPr>
        </p:nvSpPr>
        <p:spPr>
          <a:xfrm>
            <a:off x="1193808" y="2608729"/>
            <a:ext cx="9364663" cy="1837765"/>
          </a:xfrm>
          <a:prstGeom prst="rect">
            <a:avLst/>
          </a:prstGeom>
        </p:spPr>
        <p:txBody>
          <a:bodyPr vert="horz" lIns="91440" tIns="45720" rIns="91440" bIns="45720" rtlCol="0">
            <a:noAutofit/>
          </a:bodyPr>
          <a:lstStyle>
            <a:lvl1pPr>
              <a:defRPr b="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3296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Partial Beam">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C8CFB09-D6AA-29AE-8CB9-D14986A85D43}"/>
              </a:ext>
            </a:extLst>
          </p:cNvPr>
          <p:cNvSpPr/>
          <p:nvPr userDrawn="1"/>
        </p:nvSpPr>
        <p:spPr>
          <a:xfrm>
            <a:off x="12700" y="0"/>
            <a:ext cx="12192000" cy="6858000"/>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accent1"/>
              </a:solidFill>
            </a:endParaRPr>
          </a:p>
        </p:txBody>
      </p:sp>
      <p:sp>
        <p:nvSpPr>
          <p:cNvPr id="12" name="Oval 11">
            <a:extLst>
              <a:ext uri="{FF2B5EF4-FFF2-40B4-BE49-F238E27FC236}">
                <a16:creationId xmlns:a16="http://schemas.microsoft.com/office/drawing/2014/main" id="{331960D1-2E18-74EA-5573-91DF9B8EF9C0}"/>
              </a:ext>
            </a:extLst>
          </p:cNvPr>
          <p:cNvSpPr/>
          <p:nvPr userDrawn="1"/>
        </p:nvSpPr>
        <p:spPr>
          <a:xfrm>
            <a:off x="4203700" y="0"/>
            <a:ext cx="6858000" cy="6858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Rectangle 12">
            <a:extLst>
              <a:ext uri="{FF2B5EF4-FFF2-40B4-BE49-F238E27FC236}">
                <a16:creationId xmlns:a16="http://schemas.microsoft.com/office/drawing/2014/main" id="{CF90DEEF-8729-FC24-EABC-3A18F2AC61DA}"/>
              </a:ext>
            </a:extLst>
          </p:cNvPr>
          <p:cNvSpPr/>
          <p:nvPr userDrawn="1"/>
        </p:nvSpPr>
        <p:spPr>
          <a:xfrm>
            <a:off x="0" y="0"/>
            <a:ext cx="76581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3F25D89A-74FB-4791-21C6-F25EDAFFBE40}"/>
              </a:ext>
            </a:extLst>
          </p:cNvPr>
          <p:cNvSpPr>
            <a:spLocks noGrp="1"/>
          </p:cNvSpPr>
          <p:nvPr>
            <p:ph type="title"/>
          </p:nvPr>
        </p:nvSpPr>
        <p:spPr>
          <a:xfrm>
            <a:off x="421341" y="394634"/>
            <a:ext cx="8557560" cy="704257"/>
          </a:xfrm>
        </p:spPr>
        <p:txBody>
          <a:bodyPr/>
          <a:lstStyle>
            <a:lvl1pPr>
              <a:defRPr sz="3600">
                <a:solidFill>
                  <a:schemeClr val="tx1"/>
                </a:solidFill>
              </a:defRPr>
            </a:lvl1pPr>
          </a:lstStyle>
          <a:p>
            <a:r>
              <a:rPr lang="en-US"/>
              <a:t>Click to edit Master title style</a:t>
            </a:r>
          </a:p>
        </p:txBody>
      </p:sp>
      <p:pic>
        <p:nvPicPr>
          <p:cNvPr id="15" name="Picture 14" descr="A blue and black sign&#10;&#10;Description automatically generated">
            <a:extLst>
              <a:ext uri="{FF2B5EF4-FFF2-40B4-BE49-F238E27FC236}">
                <a16:creationId xmlns:a16="http://schemas.microsoft.com/office/drawing/2014/main" id="{7B2E9339-617A-003C-CAD0-BF86223DCB15}"/>
              </a:ext>
            </a:extLst>
          </p:cNvPr>
          <p:cNvPicPr>
            <a:picLocks noChangeAspect="1"/>
          </p:cNvPicPr>
          <p:nvPr userDrawn="1"/>
        </p:nvPicPr>
        <p:blipFill>
          <a:blip r:embed="rId2"/>
          <a:stretch>
            <a:fillRect/>
          </a:stretch>
        </p:blipFill>
        <p:spPr>
          <a:xfrm>
            <a:off x="421341" y="6257418"/>
            <a:ext cx="2049345" cy="347250"/>
          </a:xfrm>
          <a:prstGeom prst="rect">
            <a:avLst/>
          </a:prstGeom>
        </p:spPr>
      </p:pic>
    </p:spTree>
    <p:extLst>
      <p:ext uri="{BB962C8B-B14F-4D97-AF65-F5344CB8AC3E}">
        <p14:creationId xmlns:p14="http://schemas.microsoft.com/office/powerpoint/2010/main" val="16341990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a:t>Title Placement</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5053808" y="1317624"/>
            <a:ext cx="6721882"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a:extLst>
              <a:ext uri="{FF2B5EF4-FFF2-40B4-BE49-F238E27FC236}">
                <a16:creationId xmlns:a16="http://schemas.microsoft.com/office/drawing/2014/main" id="{3863F1EC-CDB6-C9D3-2E44-8CCE09604DF1}"/>
              </a:ext>
            </a:extLst>
          </p:cNvPr>
          <p:cNvSpPr>
            <a:spLocks noGrp="1"/>
          </p:cNvSpPr>
          <p:nvPr>
            <p:ph sz="quarter" idx="12"/>
          </p:nvPr>
        </p:nvSpPr>
        <p:spPr>
          <a:xfrm>
            <a:off x="416310" y="1317160"/>
            <a:ext cx="3709603" cy="47201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956291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p>
            <a:r>
              <a:rPr lang="en-US"/>
              <a:t>Title Placement</a:t>
            </a:r>
          </a:p>
        </p:txBody>
      </p:sp>
      <p:sp>
        <p:nvSpPr>
          <p:cNvPr id="5" name="Text Placeholder 17">
            <a:extLst>
              <a:ext uri="{FF2B5EF4-FFF2-40B4-BE49-F238E27FC236}">
                <a16:creationId xmlns:a16="http://schemas.microsoft.com/office/drawing/2014/main" id="{48F2343F-77EF-3916-E13C-5544B4783E66}"/>
              </a:ext>
            </a:extLst>
          </p:cNvPr>
          <p:cNvSpPr>
            <a:spLocks noGrp="1"/>
          </p:cNvSpPr>
          <p:nvPr>
            <p:ph idx="1"/>
          </p:nvPr>
        </p:nvSpPr>
        <p:spPr>
          <a:xfrm>
            <a:off x="430212"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8146858"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17">
            <a:extLst>
              <a:ext uri="{FF2B5EF4-FFF2-40B4-BE49-F238E27FC236}">
                <a16:creationId xmlns:a16="http://schemas.microsoft.com/office/drawing/2014/main" id="{C9C5FAAB-F57A-7162-0586-566460B3E318}"/>
              </a:ext>
            </a:extLst>
          </p:cNvPr>
          <p:cNvSpPr>
            <a:spLocks noGrp="1"/>
          </p:cNvSpPr>
          <p:nvPr>
            <p:ph idx="11"/>
          </p:nvPr>
        </p:nvSpPr>
        <p:spPr>
          <a:xfrm>
            <a:off x="4288535"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3441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550149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bg1"/>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9241349-D348-B847-1B33-7E57B57C5CE9}"/>
              </a:ext>
            </a:extLst>
          </p:cNvPr>
          <p:cNvPicPr>
            <a:picLocks noChangeAspect="1"/>
          </p:cNvPicPr>
          <p:nvPr userDrawn="1"/>
        </p:nvPicPr>
        <p:blipFill>
          <a:blip r:embed="rId2"/>
          <a:srcRect/>
          <a:stretch/>
        </p:blipFill>
        <p:spPr>
          <a:xfrm>
            <a:off x="2468" y="1389"/>
            <a:ext cx="12189532" cy="6856611"/>
          </a:xfrm>
          <a:prstGeom prst="rect">
            <a:avLst/>
          </a:prstGeom>
        </p:spPr>
      </p:pic>
      <p:sp>
        <p:nvSpPr>
          <p:cNvPr id="9" name="Text Placeholder 3">
            <a:extLst>
              <a:ext uri="{FF2B5EF4-FFF2-40B4-BE49-F238E27FC236}">
                <a16:creationId xmlns:a16="http://schemas.microsoft.com/office/drawing/2014/main" id="{07CE87BD-9F87-39ED-8E92-0C49E86B569F}"/>
              </a:ext>
            </a:extLst>
          </p:cNvPr>
          <p:cNvSpPr>
            <a:spLocks noGrp="1"/>
          </p:cNvSpPr>
          <p:nvPr>
            <p:ph type="body" sz="quarter" idx="10" hasCustomPrompt="1"/>
          </p:nvPr>
        </p:nvSpPr>
        <p:spPr>
          <a:xfrm>
            <a:off x="421340" y="3051116"/>
            <a:ext cx="6250923" cy="755767"/>
          </a:xfrm>
        </p:spPr>
        <p:txBody>
          <a:bodyPr/>
          <a:lstStyle>
            <a:lvl1pPr marL="0" indent="0">
              <a:buNone/>
              <a:defRPr sz="5400">
                <a:solidFill>
                  <a:srgbClr val="2C5697"/>
                </a:solidFill>
              </a:defRPr>
            </a:lvl1pPr>
          </a:lstStyle>
          <a:p>
            <a:pPr lvl="0"/>
            <a:r>
              <a:rPr lang="en-US"/>
              <a:t>Thank you.</a:t>
            </a:r>
          </a:p>
        </p:txBody>
      </p:sp>
      <p:pic>
        <p:nvPicPr>
          <p:cNvPr id="11" name="Picture 10" descr="A blue and black sign&#10;&#10;Description automatically generated">
            <a:extLst>
              <a:ext uri="{FF2B5EF4-FFF2-40B4-BE49-F238E27FC236}">
                <a16:creationId xmlns:a16="http://schemas.microsoft.com/office/drawing/2014/main" id="{16ECFA75-3783-555B-DA1A-6C65B56367AE}"/>
              </a:ext>
            </a:extLst>
          </p:cNvPr>
          <p:cNvPicPr>
            <a:picLocks noChangeAspect="1"/>
          </p:cNvPicPr>
          <p:nvPr userDrawn="1"/>
        </p:nvPicPr>
        <p:blipFill>
          <a:blip r:embed="rId3"/>
          <a:stretch>
            <a:fillRect/>
          </a:stretch>
        </p:blipFill>
        <p:spPr>
          <a:xfrm>
            <a:off x="421341" y="6257418"/>
            <a:ext cx="2049345" cy="347250"/>
          </a:xfrm>
          <a:prstGeom prst="rect">
            <a:avLst/>
          </a:prstGeom>
        </p:spPr>
      </p:pic>
    </p:spTree>
    <p:extLst>
      <p:ext uri="{BB962C8B-B14F-4D97-AF65-F5344CB8AC3E}">
        <p14:creationId xmlns:p14="http://schemas.microsoft.com/office/powerpoint/2010/main" val="37641506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obj">
  <p:cSld name="Title and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452957" y="6302173"/>
            <a:ext cx="1989031" cy="277340"/>
          </a:xfrm>
          <a:prstGeom prst="rect">
            <a:avLst/>
          </a:prstGeom>
        </p:spPr>
      </p:pic>
      <p:sp>
        <p:nvSpPr>
          <p:cNvPr id="2" name="Holder 2"/>
          <p:cNvSpPr>
            <a:spLocks noGrp="1"/>
          </p:cNvSpPr>
          <p:nvPr>
            <p:ph type="title"/>
          </p:nvPr>
        </p:nvSpPr>
        <p:spPr/>
        <p:txBody>
          <a:bodyPr lIns="0" tIns="0" rIns="0" bIns="0"/>
          <a:lstStyle>
            <a:lvl1pPr>
              <a:defRPr sz="3600" b="1" i="0">
                <a:solidFill>
                  <a:srgbClr val="295597"/>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4400" b="1" i="0">
                <a:solidFill>
                  <a:srgbClr val="E2762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defRPr sz="800" b="0" i="0">
                <a:solidFill>
                  <a:srgbClr val="295597"/>
                </a:solidFill>
                <a:latin typeface="Arial"/>
                <a:cs typeface="Arial"/>
              </a:defRPr>
            </a:lvl1pPr>
          </a:lstStyle>
          <a:p>
            <a:pPr marL="12700" marR="5080">
              <a:lnSpc>
                <a:spcPct val="100000"/>
              </a:lnSpc>
              <a:spcBef>
                <a:spcPts val="20"/>
              </a:spcBef>
            </a:pPr>
            <a:r>
              <a:t>CONFIDENTIAL</a:t>
            </a:r>
            <a:r>
              <a:rPr spc="-15"/>
              <a:t> </a:t>
            </a:r>
            <a:r>
              <a:t>–</a:t>
            </a:r>
            <a:r>
              <a:rPr spc="-35"/>
              <a:t> </a:t>
            </a:r>
            <a:r>
              <a:t>Contains</a:t>
            </a:r>
            <a:r>
              <a:rPr spc="-20"/>
              <a:t> </a:t>
            </a:r>
            <a:r>
              <a:t>proprietary</a:t>
            </a:r>
            <a:r>
              <a:rPr spc="-15"/>
              <a:t> </a:t>
            </a:r>
            <a:r>
              <a:rPr spc="-10"/>
              <a:t>information. </a:t>
            </a:r>
            <a:r>
              <a:t>Not</a:t>
            </a:r>
            <a:r>
              <a:rPr spc="-30"/>
              <a:t> </a:t>
            </a:r>
            <a:r>
              <a:t>intended</a:t>
            </a:r>
            <a:r>
              <a:rPr spc="-15"/>
              <a:t> </a:t>
            </a:r>
            <a:r>
              <a:t>for</a:t>
            </a:r>
            <a:r>
              <a:rPr spc="-35"/>
              <a:t> </a:t>
            </a:r>
            <a:r>
              <a:t>external</a:t>
            </a:r>
            <a:r>
              <a:rPr spc="-15"/>
              <a:t> </a:t>
            </a:r>
            <a:r>
              <a:rPr spc="-10"/>
              <a:t>distribution.</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4/24/26</a:t>
            </a:fld>
            <a:endParaRPr lang="en-US"/>
          </a:p>
        </p:txBody>
      </p:sp>
      <p:sp>
        <p:nvSpPr>
          <p:cNvPr id="6" name="Holder 6"/>
          <p:cNvSpPr>
            <a:spLocks noGrp="1"/>
          </p:cNvSpPr>
          <p:nvPr>
            <p:ph type="sldNum" sz="quarter" idx="7"/>
          </p:nvPr>
        </p:nvSpPr>
        <p:spPr/>
        <p:txBody>
          <a:bodyPr lIns="0" tIns="0" rIns="0" bIns="0"/>
          <a:lstStyle>
            <a:lvl1pPr>
              <a:defRPr sz="1000" b="0" i="0">
                <a:solidFill>
                  <a:srgbClr val="295597"/>
                </a:solidFill>
                <a:latin typeface="Arial"/>
                <a:cs typeface="Arial"/>
              </a:defRPr>
            </a:lvl1pPr>
          </a:lstStyle>
          <a:p>
            <a:pPr marL="38100">
              <a:lnSpc>
                <a:spcPct val="100000"/>
              </a:lnSpc>
              <a:spcBef>
                <a:spcPts val="5"/>
              </a:spcBef>
            </a:pPr>
            <a:fld id="{81D60167-4931-47E6-BA6A-407CBD079E47}" type="slidenum">
              <a:rPr spc="-50" dirty="0"/>
              <a:t>‹#›</a:t>
            </a:fld>
            <a:endParaRPr spc="-50"/>
          </a:p>
        </p:txBody>
      </p:sp>
    </p:spTree>
    <p:extLst>
      <p:ext uri="{BB962C8B-B14F-4D97-AF65-F5344CB8AC3E}">
        <p14:creationId xmlns:p14="http://schemas.microsoft.com/office/powerpoint/2010/main" val="34745051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6CE7D5-CF57-46EF-B807-FDD0502418D4}"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791442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591017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9877515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46CE7D5-CF57-46EF-B807-FDD0502418D4}" type="datetimeFigureOut">
              <a:rPr lang="en-US" smtClean="0"/>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3953180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46CE7D5-CF57-46EF-B807-FDD0502418D4}" type="datetimeFigureOut">
              <a:rPr lang="en-US" smtClean="0"/>
              <a:t>4/24/26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5312938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6CE7D5-CF57-46EF-B807-FDD0502418D4}" type="datetimeFigureOut">
              <a:rPr lang="en-US" smtClean="0"/>
              <a:t>4/24/26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1572808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4/24/26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076444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2986707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916FF65-E16B-BA4F-9591-6B4416106527}" type="datetimeFigureOut">
              <a:rPr lang="en-US" smtClean="0"/>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4508058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8987739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7559715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78380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AdminTemplate">
    <p:bg>
      <p:bgPr>
        <a:solidFill>
          <a:srgbClr val="3189C1"/>
        </a:solidFill>
        <a:effectLst/>
      </p:bgPr>
    </p:bg>
    <p:spTree>
      <p:nvGrpSpPr>
        <p:cNvPr id="1" name=""/>
        <p:cNvGrpSpPr/>
        <p:nvPr/>
      </p:nvGrpSpPr>
      <p:grpSpPr>
        <a:xfrm>
          <a:off x="0" y="0"/>
          <a:ext cx="0" cy="0"/>
          <a:chOff x="0" y="0"/>
          <a:chExt cx="0" cy="0"/>
        </a:xfrm>
      </p:grpSpPr>
      <p:pic>
        <p:nvPicPr>
          <p:cNvPr id="230" name="MSKCrownLogoVectorEWhite.png" descr="MSKCrownLogoVectorEWhite.png"/>
          <p:cNvPicPr>
            <a:picLocks noChangeAspect="1"/>
          </p:cNvPicPr>
          <p:nvPr/>
        </p:nvPicPr>
        <p:blipFill>
          <a:blip r:embed="rId2">
            <a:alphaModFix amt="61804"/>
          </a:blip>
          <a:stretch>
            <a:fillRect/>
          </a:stretch>
        </p:blipFill>
        <p:spPr>
          <a:xfrm>
            <a:off x="6095805" y="1097364"/>
            <a:ext cx="7195625" cy="8122187"/>
          </a:xfrm>
          <a:prstGeom prst="rect">
            <a:avLst/>
          </a:prstGeom>
          <a:ln w="12700">
            <a:miter lim="400000"/>
          </a:ln>
        </p:spPr>
      </p:pic>
      <p:pic>
        <p:nvPicPr>
          <p:cNvPr id="231" name="DegradeBlk2Transparent.png" descr="DegradeBlk2Transparent.png"/>
          <p:cNvPicPr>
            <a:picLocks noChangeAspect="1"/>
          </p:cNvPicPr>
          <p:nvPr/>
        </p:nvPicPr>
        <p:blipFill>
          <a:blip r:embed="rId3">
            <a:alphaModFix amt="20285"/>
          </a:blip>
          <a:stretch>
            <a:fillRect/>
          </a:stretch>
        </p:blipFill>
        <p:spPr>
          <a:xfrm>
            <a:off x="-889796" y="2613025"/>
            <a:ext cx="13971589" cy="5090865"/>
          </a:xfrm>
          <a:prstGeom prst="rect">
            <a:avLst/>
          </a:prstGeom>
          <a:ln w="12700">
            <a:miter lim="400000"/>
          </a:ln>
        </p:spPr>
      </p:pic>
      <p:pic>
        <p:nvPicPr>
          <p:cNvPr id="232" name="MSKLogoCrownTextWhite.png" descr="MSKLogoCrownTextWhite.png"/>
          <p:cNvPicPr>
            <a:picLocks noChangeAspect="1"/>
          </p:cNvPicPr>
          <p:nvPr/>
        </p:nvPicPr>
        <p:blipFill>
          <a:blip r:embed="rId4"/>
          <a:stretch>
            <a:fillRect/>
          </a:stretch>
        </p:blipFill>
        <p:spPr>
          <a:xfrm>
            <a:off x="502889" y="651802"/>
            <a:ext cx="2422068" cy="735167"/>
          </a:xfrm>
          <a:prstGeom prst="rect">
            <a:avLst/>
          </a:prstGeom>
          <a:ln w="12700">
            <a:miter lim="400000"/>
          </a:ln>
        </p:spPr>
      </p:pic>
      <p:sp>
        <p:nvSpPr>
          <p:cNvPr id="233" name="Body Level One…"/>
          <p:cNvSpPr txBox="1">
            <a:spLocks noGrp="1"/>
          </p:cNvSpPr>
          <p:nvPr>
            <p:ph type="body" sz="quarter" idx="1"/>
          </p:nvPr>
        </p:nvSpPr>
        <p:spPr>
          <a:xfrm>
            <a:off x="1103839" y="1940212"/>
            <a:ext cx="8630431" cy="1882386"/>
          </a:xfrm>
          <a:prstGeom prst="rect">
            <a:avLst/>
          </a:prstGeom>
        </p:spPr>
        <p:txBody>
          <a:bodyPr lIns="60952" tIns="60952" rIns="60952" bIns="60952" anchor="b"/>
          <a:lstStyle>
            <a:lvl1pPr marL="317500" indent="-317500" defTabSz="412750">
              <a:spcBef>
                <a:spcPts val="2900"/>
              </a:spcBef>
              <a:buClrTx/>
              <a:buSzPct val="125000"/>
              <a:buFontTx/>
              <a:defRPr sz="2400"/>
            </a:lvl1pPr>
            <a:lvl2pPr marL="952500" indent="-317500" defTabSz="412750">
              <a:spcBef>
                <a:spcPts val="2900"/>
              </a:spcBef>
              <a:buClrTx/>
              <a:buSzPct val="125000"/>
              <a:buFontTx/>
              <a:buChar char="•"/>
              <a:defRPr sz="2400"/>
            </a:lvl2pPr>
            <a:lvl3pPr marL="1587500" indent="-317500" defTabSz="412750">
              <a:spcBef>
                <a:spcPts val="2900"/>
              </a:spcBef>
              <a:buClrTx/>
              <a:buSzPct val="125000"/>
              <a:buFontTx/>
              <a:defRPr sz="2400"/>
            </a:lvl3pPr>
            <a:lvl4pPr marL="2222500" indent="-317500" defTabSz="412750">
              <a:spcBef>
                <a:spcPts val="2900"/>
              </a:spcBef>
              <a:buClrTx/>
              <a:buSzPct val="125000"/>
              <a:buFontTx/>
              <a:buChar char="•"/>
              <a:defRPr sz="2400"/>
            </a:lvl4pPr>
            <a:lvl5pPr marL="2857500" indent="-317500" defTabSz="412750">
              <a:spcBef>
                <a:spcPts val="2900"/>
              </a:spcBef>
              <a:buClrTx/>
              <a:buSzPct val="125000"/>
              <a:buFontTx/>
              <a:buChar char="•"/>
              <a:defRPr sz="2400"/>
            </a:lvl5pPr>
          </a:lstStyle>
          <a:p>
            <a:r>
              <a:t>Body Level One</a:t>
            </a:r>
          </a:p>
          <a:p>
            <a:pPr lvl="1"/>
            <a:r>
              <a:t>Body Level Two</a:t>
            </a:r>
          </a:p>
          <a:p>
            <a:pPr lvl="2"/>
            <a:r>
              <a:t>Body Level Three</a:t>
            </a:r>
          </a:p>
          <a:p>
            <a:pPr lvl="3"/>
            <a:r>
              <a:t>Body Level Four</a:t>
            </a:r>
          </a:p>
          <a:p>
            <a:pPr lvl="4"/>
            <a:r>
              <a:t>Body Level Five</a:t>
            </a:r>
          </a:p>
        </p:txBody>
      </p:sp>
      <p:sp>
        <p:nvSpPr>
          <p:cNvPr id="234" name="Shape 328"/>
          <p:cNvSpPr txBox="1">
            <a:spLocks noGrp="1"/>
          </p:cNvSpPr>
          <p:nvPr>
            <p:ph type="body" sz="quarter" idx="13"/>
          </p:nvPr>
        </p:nvSpPr>
        <p:spPr>
          <a:xfrm>
            <a:off x="1103839" y="3759137"/>
            <a:ext cx="8630431" cy="1205242"/>
          </a:xfrm>
          <a:prstGeom prst="rect">
            <a:avLst/>
          </a:prstGeom>
        </p:spPr>
        <p:txBody>
          <a:bodyPr lIns="60952" tIns="60952" rIns="60952" bIns="60952"/>
          <a:lstStyle/>
          <a:p>
            <a:pPr marL="443706" indent="-443706" defTabSz="607483">
              <a:spcBef>
                <a:spcPts val="600"/>
              </a:spcBef>
              <a:buClrTx/>
              <a:defRPr sz="2600"/>
            </a:pPr>
            <a:endParaRPr/>
          </a:p>
        </p:txBody>
      </p:sp>
      <p:sp>
        <p:nvSpPr>
          <p:cNvPr id="235" name="Slide Number"/>
          <p:cNvSpPr txBox="1">
            <a:spLocks noGrp="1"/>
          </p:cNvSpPr>
          <p:nvPr>
            <p:ph type="sldNum" sz="quarter" idx="2"/>
          </p:nvPr>
        </p:nvSpPr>
        <p:spPr>
          <a:xfrm>
            <a:off x="11221765" y="6366977"/>
            <a:ext cx="360638" cy="343871"/>
          </a:xfrm>
          <a:prstGeom prst="rect">
            <a:avLst/>
          </a:prstGeom>
        </p:spPr>
        <p:txBody>
          <a:bodyPr lIns="60958" tIns="60958" rIns="60958" bIns="60958"/>
          <a:lstStyle>
            <a:lvl1pPr defTabSz="609600">
              <a:defRPr sz="1600">
                <a:solidFill>
                  <a:srgbClr val="888888"/>
                </a:solid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4467108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5A9497-DA9B-D3A4-B29B-A6A234A754B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C3FAC99-F298-65B1-7768-4553F091FD0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90F0BC9-19B6-A475-5BFC-879E4EB83829}"/>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5" name="Footer Placeholder 4">
            <a:extLst>
              <a:ext uri="{FF2B5EF4-FFF2-40B4-BE49-F238E27FC236}">
                <a16:creationId xmlns:a16="http://schemas.microsoft.com/office/drawing/2014/main" id="{52D1A17C-66C1-FA8C-09C2-6F0A4BA90A8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58A893-7951-71ED-B1BF-B011DF585DA5}"/>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9655441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29F577-94C7-A47E-770E-03E20459D8C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A94AB4-CA78-6AE1-E31C-A468B1BD958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E0685A-811F-0A22-0678-C4D00075B556}"/>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5" name="Footer Placeholder 4">
            <a:extLst>
              <a:ext uri="{FF2B5EF4-FFF2-40B4-BE49-F238E27FC236}">
                <a16:creationId xmlns:a16="http://schemas.microsoft.com/office/drawing/2014/main" id="{36E25080-85A5-9BE3-3465-6D629664EB9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F1A7142-702C-8C2F-8B3E-60FD9612DA81}"/>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39521515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59D17-1E30-5751-A7A6-ED2994E1998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4770FB3-B29D-8012-63E7-66DA093D6B27}"/>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022BBAC-9245-D9D5-C677-E467037EA373}"/>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5" name="Footer Placeholder 4">
            <a:extLst>
              <a:ext uri="{FF2B5EF4-FFF2-40B4-BE49-F238E27FC236}">
                <a16:creationId xmlns:a16="http://schemas.microsoft.com/office/drawing/2014/main" id="{E22972F2-DD88-C5CB-2A80-5691C4FF0D1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E6B69BA-1E69-9E62-8BED-F595AC15E42B}"/>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29481735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E96F0F-2F0A-19C0-3E51-C9593CF7938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B157645-E0FB-3962-BF82-1AF42F7E40C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D1FAD12-1395-2FB8-56AC-B9D0AC60040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65BDFED-E015-7575-B3AE-704BFE752CD9}"/>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6" name="Footer Placeholder 5">
            <a:extLst>
              <a:ext uri="{FF2B5EF4-FFF2-40B4-BE49-F238E27FC236}">
                <a16:creationId xmlns:a16="http://schemas.microsoft.com/office/drawing/2014/main" id="{2A16E516-DF3A-9906-327F-A4D6D5ED499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28B7301-A783-9C25-94E9-31BD92A91BFC}"/>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34431951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88B804-EF1E-7243-8F96-3FB8F653DC4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4BB9972-C68A-6AB9-5B55-A7C6DE002AF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1B1FCD4-1807-6908-179F-0E369263C96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52B20E1-693E-EC60-ABFF-1F1562385E7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F99F449-7C00-1A4A-AA4B-FB5B7800ADF2}"/>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F3693DA7-DD1A-13FD-F7C8-D32CA8069E6F}"/>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8" name="Footer Placeholder 7">
            <a:extLst>
              <a:ext uri="{FF2B5EF4-FFF2-40B4-BE49-F238E27FC236}">
                <a16:creationId xmlns:a16="http://schemas.microsoft.com/office/drawing/2014/main" id="{3A0F8989-105D-10D1-9826-478FD13AF30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3B07E93-E96D-4EB7-0D7D-AFE0DB59088D}"/>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38886370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28BB3-3E44-FD7D-68D0-82D2F015680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667E887-1EEA-F308-419F-C0246E694472}"/>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4" name="Footer Placeholder 3">
            <a:extLst>
              <a:ext uri="{FF2B5EF4-FFF2-40B4-BE49-F238E27FC236}">
                <a16:creationId xmlns:a16="http://schemas.microsoft.com/office/drawing/2014/main" id="{2269EB63-D929-06BB-4B6C-1888A7381F1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4D68EAF-4F77-0EC0-4518-EE1E2DBA8FCF}"/>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409989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916FF65-E16B-BA4F-9591-6B4416106527}" type="datetimeFigureOut">
              <a:rPr lang="en-US" smtClean="0"/>
              <a:t>4/24/26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4209992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287B427-CFCE-97AC-A6E6-96238C7D6F2D}"/>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3" name="Footer Placeholder 2">
            <a:extLst>
              <a:ext uri="{FF2B5EF4-FFF2-40B4-BE49-F238E27FC236}">
                <a16:creationId xmlns:a16="http://schemas.microsoft.com/office/drawing/2014/main" id="{146315B7-6D63-6F70-2489-1AB3A214CA9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7F415A7-8E07-8DE1-70BE-9FB4228A7248}"/>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10029638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1E4484-5418-C881-B6F9-D70349D1622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49DB2FC-2764-9DC2-5ACA-5CF3FB002FF4}"/>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8BEDC6C-7FE6-6956-F3B0-4C99AE28734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875793F-44FD-2C45-9C05-4789A78F5D2F}"/>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6" name="Footer Placeholder 5">
            <a:extLst>
              <a:ext uri="{FF2B5EF4-FFF2-40B4-BE49-F238E27FC236}">
                <a16:creationId xmlns:a16="http://schemas.microsoft.com/office/drawing/2014/main" id="{C418F6C4-E4F8-7578-9F94-37156137CDE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8AF6F17-0647-5DBA-4D52-075D30A0DE73}"/>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1692408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B13F3-AA2F-E1C8-967F-593538B9999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2D2B7D3-3F14-1C3F-C6FC-AC8065A84F4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3A28382-AE08-E24A-2D83-32745C21233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16B5436-9EE7-1E1A-A823-F1B7C33B03B2}"/>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6" name="Footer Placeholder 5">
            <a:extLst>
              <a:ext uri="{FF2B5EF4-FFF2-40B4-BE49-F238E27FC236}">
                <a16:creationId xmlns:a16="http://schemas.microsoft.com/office/drawing/2014/main" id="{DA8ABF52-1329-96BB-27AF-B2578DC964B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52EA6F3-BA06-D96D-6188-4FDA66E342C9}"/>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39993693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FAB3FF-FFB3-C2AF-C15C-1EAA6599A68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4272049-12DF-53DD-61C1-0A6D8A07FE5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F53663-F9AF-1886-C606-D581FF6D163D}"/>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5" name="Footer Placeholder 4">
            <a:extLst>
              <a:ext uri="{FF2B5EF4-FFF2-40B4-BE49-F238E27FC236}">
                <a16:creationId xmlns:a16="http://schemas.microsoft.com/office/drawing/2014/main" id="{BA9A7EDC-3976-8DCC-DDD9-84A65DA023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82843C8-3134-AF58-E56E-D81607104854}"/>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9071746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1FCAD1A-1FD4-8444-88ED-366F7331430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992DCEB-31D4-6808-0C5A-64E9D46E1BB8}"/>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77E085A-E742-C3E3-4382-FED1E883B029}"/>
              </a:ext>
            </a:extLst>
          </p:cNvPr>
          <p:cNvSpPr>
            <a:spLocks noGrp="1"/>
          </p:cNvSpPr>
          <p:nvPr>
            <p:ph type="dt" sz="half" idx="10"/>
          </p:nvPr>
        </p:nvSpPr>
        <p:spPr/>
        <p:txBody>
          <a:bodyPr/>
          <a:lstStyle/>
          <a:p>
            <a:fld id="{DD759926-0000-C343-8151-5D54C562CAA8}" type="datetimeFigureOut">
              <a:rPr lang="en-US" smtClean="0"/>
              <a:t>4/24/26</a:t>
            </a:fld>
            <a:endParaRPr lang="en-US"/>
          </a:p>
        </p:txBody>
      </p:sp>
      <p:sp>
        <p:nvSpPr>
          <p:cNvPr id="5" name="Footer Placeholder 4">
            <a:extLst>
              <a:ext uri="{FF2B5EF4-FFF2-40B4-BE49-F238E27FC236}">
                <a16:creationId xmlns:a16="http://schemas.microsoft.com/office/drawing/2014/main" id="{00204A4B-A36B-9F89-3904-EC96CC989DF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2E35EAC-61A1-9EE2-7D98-C66D7DAE2544}"/>
              </a:ext>
            </a:extLst>
          </p:cNvPr>
          <p:cNvSpPr>
            <a:spLocks noGrp="1"/>
          </p:cNvSpPr>
          <p:nvPr>
            <p:ph type="sldNum" sz="quarter" idx="12"/>
          </p:nvPr>
        </p:nvSpPr>
        <p:spPr/>
        <p:txBody>
          <a:bodyPr/>
          <a:lstStyle/>
          <a:p>
            <a:fld id="{0895E53A-432E-4344-89E3-D9FE79F361F9}" type="slidenum">
              <a:rPr lang="en-US" smtClean="0"/>
              <a:t>‹#›</a:t>
            </a:fld>
            <a:endParaRPr lang="en-US"/>
          </a:p>
        </p:txBody>
      </p:sp>
    </p:spTree>
    <p:extLst>
      <p:ext uri="{BB962C8B-B14F-4D97-AF65-F5344CB8AC3E}">
        <p14:creationId xmlns:p14="http://schemas.microsoft.com/office/powerpoint/2010/main" val="16379530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cSld name="Text &amp;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77826" y="313267"/>
            <a:ext cx="11436349" cy="914660"/>
          </a:xfrm>
        </p:spPr>
        <p:txBody>
          <a:bodyPr lIns="0" tIns="0" rIns="0" bIns="45720" anchor="b">
            <a:normAutofit/>
          </a:bodyPr>
          <a:lstStyle>
            <a:lvl1pPr>
              <a:defRPr sz="3600" b="0">
                <a:solidFill>
                  <a:schemeClr val="tx1"/>
                </a:solidFill>
                <a:latin typeface="Arial" panose="020B0604020202020204" pitchFamily="34" charset="0"/>
                <a:cs typeface="Arial" panose="020B0604020202020204" pitchFamily="34" charset="0"/>
              </a:defRPr>
            </a:lvl1pPr>
          </a:lstStyle>
          <a:p>
            <a:r>
              <a:rPr lang="en-US"/>
              <a:t>&lt;Slide Title&gt;</a:t>
            </a:r>
          </a:p>
        </p:txBody>
      </p:sp>
      <p:sp>
        <p:nvSpPr>
          <p:cNvPr id="3" name="Content Placeholder 2"/>
          <p:cNvSpPr>
            <a:spLocks noGrp="1"/>
          </p:cNvSpPr>
          <p:nvPr>
            <p:ph idx="1"/>
          </p:nvPr>
        </p:nvSpPr>
        <p:spPr>
          <a:xfrm>
            <a:off x="377827" y="1598086"/>
            <a:ext cx="11436348" cy="4482044"/>
          </a:xfrm>
          <a:prstGeom prst="rect">
            <a:avLst/>
          </a:prstGeom>
        </p:spPr>
        <p:txBody>
          <a:bodyPr lIns="0" tIns="0" rIns="0" bIns="0">
            <a:normAutofit/>
          </a:bodyPr>
          <a:lstStyle>
            <a:lvl1pPr>
              <a:lnSpc>
                <a:spcPct val="100000"/>
              </a:lnSpc>
              <a:spcBef>
                <a:spcPts val="0"/>
              </a:spcBef>
              <a:defRPr sz="2400">
                <a:solidFill>
                  <a:schemeClr val="tx1"/>
                </a:solidFill>
                <a:latin typeface="Arial" panose="020B0604020202020204" pitchFamily="34" charset="0"/>
                <a:cs typeface="Arial" panose="020B0604020202020204" pitchFamily="34" charset="0"/>
              </a:defRPr>
            </a:lvl1pPr>
            <a:lvl2pPr marL="829014" indent="-219445">
              <a:lnSpc>
                <a:spcPct val="100000"/>
              </a:lnSpc>
              <a:spcBef>
                <a:spcPts val="0"/>
              </a:spcBef>
              <a:buClr>
                <a:srgbClr val="00857C"/>
              </a:buClr>
              <a:buSzPct val="100000"/>
              <a:buFont typeface="Arial Narrow" panose="020B0606020202030204" pitchFamily="34" charset="0"/>
              <a:buChar char="–"/>
              <a:defRPr sz="2000">
                <a:solidFill>
                  <a:schemeClr val="tx1"/>
                </a:solidFill>
                <a:latin typeface="Arial" panose="020B0604020202020204" pitchFamily="34" charset="0"/>
                <a:cs typeface="Arial" panose="020B0604020202020204" pitchFamily="34" charset="0"/>
              </a:defRPr>
            </a:lvl2pPr>
            <a:lvl3pPr marL="1377628" indent="-158488">
              <a:lnSpc>
                <a:spcPct val="100000"/>
              </a:lnSpc>
              <a:spcBef>
                <a:spcPts val="0"/>
              </a:spcBef>
              <a:buClr>
                <a:srgbClr val="00857C"/>
              </a:buClr>
              <a:buFont typeface="Wingdings" panose="05000000000000000000" pitchFamily="2" charset="2"/>
              <a:buChar char="§"/>
              <a:defRPr sz="1800">
                <a:solidFill>
                  <a:schemeClr val="tx1"/>
                </a:solidFill>
                <a:latin typeface="Arial" panose="020B0604020202020204" pitchFamily="34" charset="0"/>
                <a:cs typeface="Arial" panose="020B0604020202020204" pitchFamily="34" charset="0"/>
              </a:defRPr>
            </a:lvl3pPr>
            <a:lvl4pPr marL="1828709" indent="-156625">
              <a:lnSpc>
                <a:spcPct val="100000"/>
              </a:lnSpc>
              <a:spcBef>
                <a:spcPts val="0"/>
              </a:spcBef>
              <a:buSzPct val="100000"/>
              <a:tabLst/>
              <a:defRPr sz="1600">
                <a:solidFill>
                  <a:schemeClr val="tx1"/>
                </a:solidFill>
                <a:latin typeface="Arial" panose="020B0604020202020204" pitchFamily="34" charset="0"/>
                <a:cs typeface="Arial" panose="020B0604020202020204" pitchFamily="34" charset="0"/>
              </a:defRPr>
            </a:lvl4pPr>
            <a:lvl5pPr marL="2438278">
              <a:lnSpc>
                <a:spcPct val="100000"/>
              </a:lnSpc>
              <a:spcBef>
                <a:spcPts val="0"/>
              </a:spcBef>
              <a:defRPr sz="1400">
                <a:solidFill>
                  <a:schemeClr val="tx1"/>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CFC96CB-0B90-4F97-BEB8-48B483269B75}"/>
              </a:ext>
            </a:extLst>
          </p:cNvPr>
          <p:cNvSpPr>
            <a:spLocks noGrp="1"/>
          </p:cNvSpPr>
          <p:nvPr>
            <p:ph type="body" sz="quarter" idx="15" hasCustomPrompt="1"/>
          </p:nvPr>
        </p:nvSpPr>
        <p:spPr>
          <a:xfrm>
            <a:off x="7620000" y="0"/>
            <a:ext cx="4572000" cy="252239"/>
          </a:xfrm>
        </p:spPr>
        <p:txBody>
          <a:bodyPr tIns="45720" rIns="137160">
            <a:noAutofit/>
          </a:bodyPr>
          <a:lstStyle>
            <a:lvl1pPr marL="0" indent="0" algn="r">
              <a:buFontTx/>
              <a:buNone/>
              <a:defRPr sz="1200">
                <a:latin typeface="Arial Narrow" panose="020B0606020202030204" pitchFamily="34" charset="0"/>
              </a:defRPr>
            </a:lvl1pPr>
            <a:lvl2pPr marL="609569" indent="0">
              <a:buFontTx/>
              <a:buNone/>
              <a:defRPr/>
            </a:lvl2pPr>
            <a:lvl3pPr marL="1217022" indent="0">
              <a:buFontTx/>
              <a:buNone/>
              <a:defRPr/>
            </a:lvl3pPr>
            <a:lvl4pPr marL="1680549" indent="0">
              <a:buFontTx/>
              <a:buNone/>
              <a:defRPr/>
            </a:lvl4pPr>
            <a:lvl5pPr marL="2141960" indent="0">
              <a:buFontTx/>
              <a:buNone/>
              <a:defRPr/>
            </a:lvl5pPr>
          </a:lstStyle>
          <a:p>
            <a:pPr lvl="0"/>
            <a:r>
              <a:rPr lang="en-US"/>
              <a:t>Label for locking</a:t>
            </a:r>
          </a:p>
        </p:txBody>
      </p:sp>
      <p:sp>
        <p:nvSpPr>
          <p:cNvPr id="8" name="Footer Placeholder 2">
            <a:extLst>
              <a:ext uri="{FF2B5EF4-FFF2-40B4-BE49-F238E27FC236}">
                <a16:creationId xmlns:a16="http://schemas.microsoft.com/office/drawing/2014/main" id="{57B7DAE8-9A88-41ED-9152-A2693AB22A3F}"/>
              </a:ext>
            </a:extLst>
          </p:cNvPr>
          <p:cNvSpPr>
            <a:spLocks noGrp="1"/>
          </p:cNvSpPr>
          <p:nvPr>
            <p:ph type="ftr" sz="quarter" idx="3"/>
          </p:nvPr>
        </p:nvSpPr>
        <p:spPr>
          <a:xfrm>
            <a:off x="-1" y="6356349"/>
            <a:ext cx="12192001" cy="501651"/>
          </a:xfrm>
          <a:prstGeom prst="rect">
            <a:avLst/>
          </a:prstGeom>
        </p:spPr>
        <p:txBody>
          <a:bodyPr vert="horz" lIns="137160" tIns="0" rIns="137160" bIns="91440" rtlCol="0" anchor="b" anchorCtr="0"/>
          <a:lstStyle>
            <a:lvl1pPr algn="l">
              <a:defRPr sz="1000">
                <a:solidFill>
                  <a:schemeClr val="tx1"/>
                </a:solidFill>
                <a:latin typeface="Arial Narrow" panose="020B0606020202030204" pitchFamily="34" charset="0"/>
              </a:defRPr>
            </a:lvl1pPr>
          </a:lstStyle>
          <a:p>
            <a:endParaRPr lang="en-US"/>
          </a:p>
        </p:txBody>
      </p:sp>
    </p:spTree>
    <p:extLst>
      <p:ext uri="{BB962C8B-B14F-4D97-AF65-F5344CB8AC3E}">
        <p14:creationId xmlns:p14="http://schemas.microsoft.com/office/powerpoint/2010/main" val="29407578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120">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D18DC0-BA96-495A-8646-E35C787F318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00F485D-BD61-4F6F-8E8F-E2B84D1177A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6A4A868-0BC6-4545-8E65-87F575C82C51}"/>
              </a:ext>
            </a:extLst>
          </p:cNvPr>
          <p:cNvSpPr>
            <a:spLocks noGrp="1"/>
          </p:cNvSpPr>
          <p:nvPr>
            <p:ph type="dt" sz="half" idx="10"/>
          </p:nvPr>
        </p:nvSpPr>
        <p:spPr/>
        <p:txBody>
          <a:bodyPr/>
          <a:lstStyle/>
          <a:p>
            <a:fld id="{040136E4-8731-4C44-8966-6B6AE5486F08}" type="datetimeFigureOut">
              <a:rPr lang="en-US" smtClean="0"/>
              <a:t>4/24/26</a:t>
            </a:fld>
            <a:endParaRPr lang="en-US"/>
          </a:p>
        </p:txBody>
      </p:sp>
      <p:sp>
        <p:nvSpPr>
          <p:cNvPr id="5" name="Footer Placeholder 4">
            <a:extLst>
              <a:ext uri="{FF2B5EF4-FFF2-40B4-BE49-F238E27FC236}">
                <a16:creationId xmlns:a16="http://schemas.microsoft.com/office/drawing/2014/main" id="{0411C080-1821-41E1-B2F9-113927EA59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CC96B35-652D-4974-B880-E491F62194B1}"/>
              </a:ext>
            </a:extLst>
          </p:cNvPr>
          <p:cNvSpPr>
            <a:spLocks noGrp="1"/>
          </p:cNvSpPr>
          <p:nvPr>
            <p:ph type="sldNum" sz="quarter" idx="12"/>
          </p:nvPr>
        </p:nvSpPr>
        <p:spPr/>
        <p:txBody>
          <a:bodyPr/>
          <a:lstStyle/>
          <a:p>
            <a:fld id="{ED4FE443-1B21-4FFD-BC85-093B78EDB9FD}" type="slidenum">
              <a:rPr lang="en-US" smtClean="0"/>
              <a:t>‹#›</a:t>
            </a:fld>
            <a:endParaRPr lang="en-US"/>
          </a:p>
        </p:txBody>
      </p:sp>
    </p:spTree>
    <p:extLst>
      <p:ext uri="{BB962C8B-B14F-4D97-AF65-F5344CB8AC3E}">
        <p14:creationId xmlns:p14="http://schemas.microsoft.com/office/powerpoint/2010/main" val="13333843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189C90-F05F-712F-8330-9B6EC12D3C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B0DA4A4-30F1-5E7B-604C-AC42B7049C8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5A60895-8632-539B-8A6D-8BCB57036911}"/>
              </a:ext>
            </a:extLst>
          </p:cNvPr>
          <p:cNvSpPr>
            <a:spLocks noGrp="1"/>
          </p:cNvSpPr>
          <p:nvPr>
            <p:ph type="dt" sz="half" idx="10"/>
          </p:nvPr>
        </p:nvSpPr>
        <p:spPr/>
        <p:txBody>
          <a:bodyPr/>
          <a:lstStyle/>
          <a:p>
            <a:fld id="{040136E4-8731-4C44-8966-6B6AE5486F08}" type="datetimeFigureOut">
              <a:rPr lang="en-US" smtClean="0"/>
              <a:t>4/24/26</a:t>
            </a:fld>
            <a:endParaRPr lang="en-US"/>
          </a:p>
        </p:txBody>
      </p:sp>
      <p:sp>
        <p:nvSpPr>
          <p:cNvPr id="5" name="Footer Placeholder 4">
            <a:extLst>
              <a:ext uri="{FF2B5EF4-FFF2-40B4-BE49-F238E27FC236}">
                <a16:creationId xmlns:a16="http://schemas.microsoft.com/office/drawing/2014/main" id="{AA46A703-B437-505C-0F5C-740B37DC81B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8F812D6-F759-101B-38BC-451A497EC833}"/>
              </a:ext>
            </a:extLst>
          </p:cNvPr>
          <p:cNvSpPr>
            <a:spLocks noGrp="1"/>
          </p:cNvSpPr>
          <p:nvPr>
            <p:ph type="sldNum" sz="quarter" idx="12"/>
          </p:nvPr>
        </p:nvSpPr>
        <p:spPr/>
        <p:txBody>
          <a:bodyPr/>
          <a:lstStyle/>
          <a:p>
            <a:fld id="{ED4FE443-1B21-4FFD-BC85-093B78EDB9FD}" type="slidenum">
              <a:rPr lang="en-US" smtClean="0"/>
              <a:t>‹#›</a:t>
            </a:fld>
            <a:endParaRPr lang="en-US"/>
          </a:p>
        </p:txBody>
      </p:sp>
    </p:spTree>
    <p:extLst>
      <p:ext uri="{BB962C8B-B14F-4D97-AF65-F5344CB8AC3E}">
        <p14:creationId xmlns:p14="http://schemas.microsoft.com/office/powerpoint/2010/main" val="6454104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pic>
        <p:nvPicPr>
          <p:cNvPr id="3" name="Picture 2" descr="A close-up of a company logo&#10;&#10;Description automatically generated">
            <a:extLst>
              <a:ext uri="{FF2B5EF4-FFF2-40B4-BE49-F238E27FC236}">
                <a16:creationId xmlns:a16="http://schemas.microsoft.com/office/drawing/2014/main" id="{0E0D260C-7B2C-F30B-D236-F7FCEC11A826}"/>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9322469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1759" name="Rectangle"/>
          <p:cNvSpPr/>
          <p:nvPr/>
        </p:nvSpPr>
        <p:spPr>
          <a:xfrm>
            <a:off x="5765801" y="6756404"/>
            <a:ext cx="3558983" cy="212033"/>
          </a:xfrm>
          <a:prstGeom prst="rect">
            <a:avLst/>
          </a:prstGeom>
          <a:solidFill>
            <a:srgbClr val="00BDF2"/>
          </a:solidFill>
          <a:ln w="12700">
            <a:miter lim="400000"/>
          </a:ln>
        </p:spPr>
        <p:txBody>
          <a:bodyPr lIns="60957" tIns="60957" rIns="60957" bIns="60957" anchor="ctr"/>
          <a:lstStyle/>
          <a:p>
            <a:pPr algn="ctr" defTabSz="1097239">
              <a:defRPr sz="900">
                <a:solidFill>
                  <a:srgbClr val="2875B4"/>
                </a:solidFill>
              </a:defRPr>
            </a:pPr>
            <a:endParaRPr sz="1200"/>
          </a:p>
        </p:txBody>
      </p:sp>
      <p:sp>
        <p:nvSpPr>
          <p:cNvPr id="1760" name="Rectangle"/>
          <p:cNvSpPr/>
          <p:nvPr/>
        </p:nvSpPr>
        <p:spPr>
          <a:xfrm>
            <a:off x="-435770" y="6750347"/>
            <a:ext cx="6480433" cy="212039"/>
          </a:xfrm>
          <a:prstGeom prst="rect">
            <a:avLst/>
          </a:prstGeom>
          <a:solidFill>
            <a:srgbClr val="9BDCFF"/>
          </a:solidFill>
          <a:ln w="12700">
            <a:miter lim="400000"/>
          </a:ln>
        </p:spPr>
        <p:txBody>
          <a:bodyPr lIns="60957" tIns="60957" rIns="60957" bIns="60957" anchor="ctr"/>
          <a:lstStyle/>
          <a:p>
            <a:pPr algn="ctr" defTabSz="1097239">
              <a:defRPr sz="900">
                <a:solidFill>
                  <a:srgbClr val="2875B4"/>
                </a:solidFill>
              </a:defRPr>
            </a:pPr>
            <a:endParaRPr sz="1200"/>
          </a:p>
        </p:txBody>
      </p:sp>
      <p:sp>
        <p:nvSpPr>
          <p:cNvPr id="1761" name="Rectangle"/>
          <p:cNvSpPr/>
          <p:nvPr/>
        </p:nvSpPr>
        <p:spPr>
          <a:xfrm>
            <a:off x="9304852" y="6756404"/>
            <a:ext cx="2954533" cy="212033"/>
          </a:xfrm>
          <a:prstGeom prst="rect">
            <a:avLst/>
          </a:prstGeom>
          <a:solidFill>
            <a:srgbClr val="2875B4"/>
          </a:solidFill>
          <a:ln w="12700">
            <a:miter lim="400000"/>
          </a:ln>
        </p:spPr>
        <p:txBody>
          <a:bodyPr lIns="60957" tIns="60957" rIns="60957" bIns="60957" anchor="ctr"/>
          <a:lstStyle/>
          <a:p>
            <a:pPr algn="ctr" defTabSz="1097239">
              <a:defRPr sz="900">
                <a:solidFill>
                  <a:srgbClr val="2875B4"/>
                </a:solidFill>
              </a:defRPr>
            </a:pPr>
            <a:endParaRPr sz="1200"/>
          </a:p>
        </p:txBody>
      </p:sp>
      <p:sp>
        <p:nvSpPr>
          <p:cNvPr id="1762" name="Rectangle"/>
          <p:cNvSpPr/>
          <p:nvPr/>
        </p:nvSpPr>
        <p:spPr>
          <a:xfrm>
            <a:off x="11915699" y="6704633"/>
            <a:ext cx="222332" cy="451727"/>
          </a:xfrm>
          <a:prstGeom prst="rect">
            <a:avLst/>
          </a:prstGeom>
          <a:solidFill>
            <a:srgbClr val="FFFFFF">
              <a:alpha val="50337"/>
            </a:srgbClr>
          </a:solidFill>
          <a:ln w="12700">
            <a:miter lim="400000"/>
          </a:ln>
        </p:spPr>
        <p:txBody>
          <a:bodyPr lIns="60957" tIns="60957" rIns="60957" bIns="60957" anchor="ctr"/>
          <a:lstStyle/>
          <a:p>
            <a:pPr algn="ctr" defTabSz="410746">
              <a:defRPr sz="900">
                <a:solidFill>
                  <a:srgbClr val="FFFFFF"/>
                </a:solidFill>
                <a:latin typeface="Helvetica Light"/>
                <a:ea typeface="Helvetica Light"/>
                <a:cs typeface="Helvetica Light"/>
                <a:sym typeface="Helvetica Light"/>
              </a:defRPr>
            </a:pPr>
            <a:endParaRPr sz="1200"/>
          </a:p>
        </p:txBody>
      </p:sp>
      <p:sp>
        <p:nvSpPr>
          <p:cNvPr id="1763" name="Text"/>
          <p:cNvSpPr txBox="1"/>
          <p:nvPr/>
        </p:nvSpPr>
        <p:spPr>
          <a:xfrm>
            <a:off x="11972315" y="6716629"/>
            <a:ext cx="89763" cy="133685"/>
          </a:xfrm>
          <a:prstGeom prst="rect">
            <a:avLst/>
          </a:prstGeom>
          <a:ln w="12700">
            <a:miter lim="400000"/>
          </a:ln>
          <a:extLst>
            <a:ext uri="{C572A759-6A51-4108-AA02-DFA0A04FC94B}">
              <ma14:wrappingTextBoxFlag xmlns="" xmlns:ma14="http://schemas.microsoft.com/office/mac/drawingml/2011/main" val="1"/>
            </a:ext>
          </a:extLst>
        </p:spPr>
        <p:txBody>
          <a:bodyPr wrap="none" lIns="35716" tIns="35716" rIns="35716" bIns="35716">
            <a:spAutoFit/>
          </a:bodyPr>
          <a:lstStyle>
            <a:lvl1pPr algn="ctr" defTabSz="309561">
              <a:defRPr sz="300">
                <a:solidFill>
                  <a:srgbClr val="FFFFFF"/>
                </a:solidFill>
                <a:latin typeface="Arial Black"/>
                <a:ea typeface="Arial Black"/>
                <a:cs typeface="Arial Black"/>
                <a:sym typeface="Arial Black"/>
              </a:defRPr>
            </a:lvl1pPr>
          </a:lstStyle>
          <a:p>
            <a:r>
              <a:rPr sz="400"/>
              <a:t> </a:t>
            </a:r>
          </a:p>
        </p:txBody>
      </p:sp>
      <p:sp>
        <p:nvSpPr>
          <p:cNvPr id="1764" name="Slide Number"/>
          <p:cNvSpPr txBox="1">
            <a:spLocks noGrp="1"/>
          </p:cNvSpPr>
          <p:nvPr>
            <p:ph type="sldNum" sz="quarter" idx="2"/>
          </p:nvPr>
        </p:nvSpPr>
        <p:spPr>
          <a:xfrm>
            <a:off x="9394004" y="6324601"/>
            <a:ext cx="258001" cy="253912"/>
          </a:xfrm>
          <a:prstGeom prst="rect">
            <a:avLst/>
          </a:prstGeom>
        </p:spPr>
        <p:txBody>
          <a:bodyPr lIns="45718" tIns="45718" rIns="45718" bIns="45718"/>
          <a:lstStyle>
            <a:lvl1pPr algn="r" defTabSz="914340">
              <a:defRPr sz="1200">
                <a:solidFill>
                  <a:srgbClr val="254B8E"/>
                </a:solidFill>
              </a:defRPr>
            </a:lvl1pPr>
          </a:lstStyle>
          <a:p>
            <a:fld id="{86CB4B4D-7CA3-9044-876B-883B54F8677D}" type="slidenum">
              <a:rPr/>
              <a:pPr/>
              <a:t>‹#›</a:t>
            </a:fld>
            <a:endParaRPr/>
          </a:p>
        </p:txBody>
      </p:sp>
    </p:spTree>
    <p:extLst>
      <p:ext uri="{BB962C8B-B14F-4D97-AF65-F5344CB8AC3E}">
        <p14:creationId xmlns:p14="http://schemas.microsoft.com/office/powerpoint/2010/main" val="28211420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000"/>
            </a:lvl1pPr>
          </a:lstStyle>
          <a:p>
            <a:r>
              <a:rPr lang="en-US" dirty="0"/>
              <a:t>Click to edit Master title style</a:t>
            </a:r>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9584439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000"/>
            </a:lvl1pPr>
          </a:lstStyle>
          <a:p>
            <a:r>
              <a:rPr lang="en-US" dirty="0"/>
              <a:t>Click to edit Master title style</a:t>
            </a:r>
          </a:p>
        </p:txBody>
      </p:sp>
      <p:sp>
        <p:nvSpPr>
          <p:cNvPr id="3" name="Date Placeholder 2"/>
          <p:cNvSpPr>
            <a:spLocks noGrp="1"/>
          </p:cNvSpPr>
          <p:nvPr>
            <p:ph type="dt" sz="half" idx="10"/>
          </p:nvPr>
        </p:nvSpPr>
        <p:spPr/>
        <p:txBody>
          <a:bodyPr/>
          <a:lstStyle/>
          <a:p>
            <a:fld id="{5916FF65-E16B-BA4F-9591-6B4416106527}" type="datetimeFigureOut">
              <a:rPr lang="en-US" smtClean="0"/>
              <a:t>4/24/26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7536653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type="tx">
  <p:cSld name="Title and Content Layout (White)">
    <p:bg>
      <p:bgPr>
        <a:solidFill>
          <a:srgbClr val="FFFFFF"/>
        </a:solidFill>
        <a:effectLst/>
      </p:bgPr>
    </p:bg>
    <p:spTree>
      <p:nvGrpSpPr>
        <p:cNvPr id="1" name=""/>
        <p:cNvGrpSpPr/>
        <p:nvPr/>
      </p:nvGrpSpPr>
      <p:grpSpPr>
        <a:xfrm>
          <a:off x="0" y="0"/>
          <a:ext cx="0" cy="0"/>
          <a:chOff x="0" y="0"/>
          <a:chExt cx="0" cy="0"/>
        </a:xfrm>
      </p:grpSpPr>
      <p:sp>
        <p:nvSpPr>
          <p:cNvPr id="62" name="Title Text"/>
          <p:cNvSpPr txBox="1">
            <a:spLocks noGrp="1"/>
          </p:cNvSpPr>
          <p:nvPr>
            <p:ph type="title"/>
          </p:nvPr>
        </p:nvSpPr>
        <p:spPr>
          <a:xfrm>
            <a:off x="838200" y="365125"/>
            <a:ext cx="10515600" cy="1325563"/>
          </a:xfrm>
          <a:prstGeom prst="rect">
            <a:avLst/>
          </a:prstGeom>
        </p:spPr>
        <p:txBody>
          <a:bodyPr/>
          <a:lstStyle>
            <a:lvl1pPr>
              <a:defRPr>
                <a:solidFill>
                  <a:srgbClr val="007CBA"/>
                </a:solidFill>
              </a:defRPr>
            </a:lvl1pPr>
          </a:lstStyle>
          <a:p>
            <a:r>
              <a:t>Title Text</a:t>
            </a:r>
          </a:p>
        </p:txBody>
      </p:sp>
      <p:sp>
        <p:nvSpPr>
          <p:cNvPr id="63" name="Body Level One…"/>
          <p:cNvSpPr txBox="1">
            <a:spLocks noGrp="1"/>
          </p:cNvSpPr>
          <p:nvPr>
            <p:ph type="body" idx="1"/>
          </p:nvPr>
        </p:nvSpPr>
        <p:spPr>
          <a:xfrm>
            <a:off x="838200" y="1825625"/>
            <a:ext cx="10515600" cy="4351338"/>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grpSp>
        <p:nvGrpSpPr>
          <p:cNvPr id="67" name="Group"/>
          <p:cNvGrpSpPr/>
          <p:nvPr/>
        </p:nvGrpSpPr>
        <p:grpSpPr>
          <a:xfrm>
            <a:off x="-63501" y="6800850"/>
            <a:ext cx="12316056" cy="0"/>
            <a:chOff x="0" y="0"/>
            <a:chExt cx="12316054" cy="0"/>
          </a:xfrm>
        </p:grpSpPr>
        <p:sp>
          <p:nvSpPr>
            <p:cNvPr id="64" name="Line"/>
            <p:cNvSpPr/>
            <p:nvPr/>
          </p:nvSpPr>
          <p:spPr>
            <a:xfrm>
              <a:off x="0" y="0"/>
              <a:ext cx="7383801" cy="0"/>
            </a:xfrm>
            <a:prstGeom prst="line">
              <a:avLst/>
            </a:prstGeom>
            <a:noFill/>
            <a:ln w="152400" cap="flat">
              <a:solidFill>
                <a:srgbClr val="92D2EE"/>
              </a:solidFill>
              <a:prstDash val="solid"/>
              <a:round/>
            </a:ln>
            <a:effectLst/>
          </p:spPr>
          <p:txBody>
            <a:bodyPr wrap="square" lIns="22859" tIns="22859" rIns="22859" bIns="22859" numCol="1" anchor="t">
              <a:noAutofit/>
            </a:bodyPr>
            <a:lstStyle/>
            <a:p>
              <a:pPr defTabSz="457200">
                <a:defRPr sz="1200">
                  <a:latin typeface="Arial"/>
                  <a:ea typeface="Arial"/>
                  <a:cs typeface="Arial"/>
                  <a:sym typeface="Arial"/>
                </a:defRPr>
              </a:pPr>
              <a:endParaRPr/>
            </a:p>
          </p:txBody>
        </p:sp>
        <p:sp>
          <p:nvSpPr>
            <p:cNvPr id="65" name="Line"/>
            <p:cNvSpPr/>
            <p:nvPr/>
          </p:nvSpPr>
          <p:spPr>
            <a:xfrm>
              <a:off x="7340601" y="0"/>
              <a:ext cx="3533579" cy="0"/>
            </a:xfrm>
            <a:prstGeom prst="line">
              <a:avLst/>
            </a:prstGeom>
            <a:noFill/>
            <a:ln w="152400" cap="flat">
              <a:solidFill>
                <a:srgbClr val="00BDF2"/>
              </a:solidFill>
              <a:prstDash val="solid"/>
              <a:round/>
            </a:ln>
            <a:effectLst/>
          </p:spPr>
          <p:txBody>
            <a:bodyPr wrap="square" lIns="22859" tIns="22859" rIns="22859" bIns="22859" numCol="1" anchor="t">
              <a:noAutofit/>
            </a:bodyPr>
            <a:lstStyle/>
            <a:p>
              <a:pPr defTabSz="457200">
                <a:defRPr sz="1200">
                  <a:latin typeface="Arial"/>
                  <a:ea typeface="Arial"/>
                  <a:cs typeface="Arial"/>
                  <a:sym typeface="Arial"/>
                </a:defRPr>
              </a:pPr>
              <a:endParaRPr/>
            </a:p>
          </p:txBody>
        </p:sp>
        <p:sp>
          <p:nvSpPr>
            <p:cNvPr id="66" name="Line"/>
            <p:cNvSpPr/>
            <p:nvPr/>
          </p:nvSpPr>
          <p:spPr>
            <a:xfrm>
              <a:off x="10871201" y="0"/>
              <a:ext cx="1444854" cy="0"/>
            </a:xfrm>
            <a:prstGeom prst="line">
              <a:avLst/>
            </a:prstGeom>
            <a:noFill/>
            <a:ln w="152400" cap="flat">
              <a:solidFill>
                <a:srgbClr val="2875B4"/>
              </a:solidFill>
              <a:prstDash val="solid"/>
              <a:round/>
            </a:ln>
            <a:effectLst/>
          </p:spPr>
          <p:txBody>
            <a:bodyPr wrap="square" lIns="22859" tIns="22859" rIns="22859" bIns="22859" numCol="1" anchor="t">
              <a:noAutofit/>
            </a:bodyPr>
            <a:lstStyle/>
            <a:p>
              <a:pPr defTabSz="457200">
                <a:defRPr sz="1200">
                  <a:latin typeface="Arial"/>
                  <a:ea typeface="Arial"/>
                  <a:cs typeface="Arial"/>
                  <a:sym typeface="Arial"/>
                </a:defRPr>
              </a:pPr>
              <a:endParaRPr/>
            </a:p>
          </p:txBody>
        </p:sp>
      </p:grpSp>
      <p:sp>
        <p:nvSpPr>
          <p:cNvPr id="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01430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cSld name="4_Title and Content">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00755A1-263A-3047-860B-B811081C9CD1}"/>
              </a:ext>
            </a:extLst>
          </p:cNvPr>
          <p:cNvSpPr>
            <a:spLocks noGrp="1"/>
          </p:cNvSpPr>
          <p:nvPr>
            <p:ph type="sldNum" sz="quarter" idx="11"/>
          </p:nvPr>
        </p:nvSpPr>
        <p:spPr/>
        <p:txBody>
          <a:bodyPr/>
          <a:lstStyle>
            <a:lvl1pPr>
              <a:defRPr>
                <a:solidFill>
                  <a:schemeClr val="bg1">
                    <a:lumMod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23A240F-EAFE-E84F-B44C-6D7A08E0E409}" type="slidenum">
              <a:rPr kumimoji="0" lang="en-US" sz="1200" b="0" i="0" u="none" strike="noStrike" kern="1200" cap="none" spc="0" normalizeH="0" baseline="0" noProof="0" smtClean="0">
                <a:ln>
                  <a:noFill/>
                </a:ln>
                <a:solidFill>
                  <a:prstClr val="white">
                    <a:lumMod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white">
                  <a:lumMod val="75000"/>
                </a:prstClr>
              </a:solidFill>
              <a:effectLst/>
              <a:uLnTx/>
              <a:uFillTx/>
              <a:latin typeface="Calibri" panose="020F0502020204030204"/>
              <a:ea typeface="+mn-ea"/>
              <a:cs typeface="+mn-cs"/>
            </a:endParaRPr>
          </a:p>
        </p:txBody>
      </p:sp>
      <p:sp>
        <p:nvSpPr>
          <p:cNvPr id="7" name="Footer Placeholder 6">
            <a:extLst>
              <a:ext uri="{FF2B5EF4-FFF2-40B4-BE49-F238E27FC236}">
                <a16:creationId xmlns:a16="http://schemas.microsoft.com/office/drawing/2014/main" id="{AF8D8092-2468-D648-A089-3B1A9527298B}"/>
              </a:ext>
            </a:extLst>
          </p:cNvPr>
          <p:cNvSpPr>
            <a:spLocks noGrp="1"/>
          </p:cNvSpPr>
          <p:nvPr>
            <p:ph type="ftr" sz="quarter" idx="10"/>
          </p:nvPr>
        </p:nvSpPr>
        <p:spPr/>
        <p:txBody>
          <a:bodyPr/>
          <a:lstStyle>
            <a:lvl1pPr>
              <a:defRPr>
                <a:solidFill>
                  <a:schemeClr val="bg1">
                    <a:lumMod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lumMod val="75000"/>
                  </a:prstClr>
                </a:solidFill>
                <a:effectLst/>
                <a:uLnTx/>
                <a:uFillTx/>
                <a:latin typeface="Calibri" panose="020F0502020204030204"/>
                <a:ea typeface="+mn-ea"/>
                <a:cs typeface="+mn-cs"/>
              </a:rPr>
              <a:t>MSK Confidential — do not distribute</a:t>
            </a:r>
          </a:p>
        </p:txBody>
      </p:sp>
      <p:sp>
        <p:nvSpPr>
          <p:cNvPr id="13" name="Footnote Placeholder">
            <a:extLst>
              <a:ext uri="{FF2B5EF4-FFF2-40B4-BE49-F238E27FC236}">
                <a16:creationId xmlns:a16="http://schemas.microsoft.com/office/drawing/2014/main" id="{5157959E-651B-B14F-BA5B-24DA1DB08587}"/>
              </a:ext>
            </a:extLst>
          </p:cNvPr>
          <p:cNvSpPr>
            <a:spLocks noGrp="1"/>
          </p:cNvSpPr>
          <p:nvPr>
            <p:ph type="body" sz="half" idx="2" hasCustomPrompt="1"/>
          </p:nvPr>
        </p:nvSpPr>
        <p:spPr>
          <a:xfrm>
            <a:off x="512064" y="6374652"/>
            <a:ext cx="4434840" cy="245223"/>
          </a:xfrm>
        </p:spPr>
        <p:txBody>
          <a:bodyPr anchor="b"/>
          <a:lstStyle>
            <a:lvl1pPr marL="0" indent="0">
              <a:buNone/>
              <a:defRPr sz="800">
                <a:solidFill>
                  <a:schemeClr val="bg1">
                    <a:lumMod val="50000"/>
                  </a:schemeClr>
                </a:solidFill>
              </a:defRPr>
            </a:lvl1pPr>
            <a:lvl2pPr marL="457182" indent="0">
              <a:buNone/>
              <a:defRPr sz="1400"/>
            </a:lvl2pPr>
            <a:lvl3pPr marL="914363" indent="0">
              <a:buNone/>
              <a:defRPr sz="1200"/>
            </a:lvl3pPr>
            <a:lvl4pPr marL="1371545" indent="0">
              <a:buNone/>
              <a:defRPr sz="1000"/>
            </a:lvl4pPr>
            <a:lvl5pPr marL="1828727" indent="0">
              <a:buNone/>
              <a:defRPr sz="1000"/>
            </a:lvl5pPr>
            <a:lvl6pPr marL="2285909" indent="0">
              <a:buNone/>
              <a:defRPr sz="1000"/>
            </a:lvl6pPr>
            <a:lvl7pPr marL="2743090" indent="0">
              <a:buNone/>
              <a:defRPr sz="1000"/>
            </a:lvl7pPr>
            <a:lvl8pPr marL="3200272" indent="0">
              <a:buNone/>
              <a:defRPr sz="1000"/>
            </a:lvl8pPr>
            <a:lvl9pPr marL="3657454" indent="0">
              <a:buNone/>
              <a:defRPr sz="1000"/>
            </a:lvl9pPr>
          </a:lstStyle>
          <a:p>
            <a:pPr lvl="0"/>
            <a:r>
              <a:rPr lang="en-US"/>
              <a:t>Click to add a footnote</a:t>
            </a:r>
          </a:p>
        </p:txBody>
      </p:sp>
      <p:sp>
        <p:nvSpPr>
          <p:cNvPr id="2" name="Title 1"/>
          <p:cNvSpPr>
            <a:spLocks noGrp="1"/>
          </p:cNvSpPr>
          <p:nvPr>
            <p:ph type="title" hasCustomPrompt="1"/>
          </p:nvPr>
        </p:nvSpPr>
        <p:spPr/>
        <p:txBody>
          <a:bodyPr vert="horz"/>
          <a:lstStyle/>
          <a:p>
            <a:r>
              <a:rPr lang="en-US"/>
              <a:t>Slide title; Arial 32pt bold, sentence case. This layout accommodates a title that extends downward to a 2nd line.</a:t>
            </a:r>
          </a:p>
        </p:txBody>
      </p:sp>
      <p:sp>
        <p:nvSpPr>
          <p:cNvPr id="3" name="Content Placeholder 2"/>
          <p:cNvSpPr>
            <a:spLocks noGrp="1"/>
          </p:cNvSpPr>
          <p:nvPr>
            <p:ph idx="1" hasCustomPrompt="1"/>
          </p:nvPr>
        </p:nvSpPr>
        <p:spPr/>
        <p:txBody>
          <a:bodyPr/>
          <a:lstStyle/>
          <a:p>
            <a:pPr lvl="0"/>
            <a:r>
              <a:rPr lang="en-US"/>
              <a:t>Click to type text. To activate sub-level formatting, place cursor at beginning of text/line and hit tab or shift tab. Click icon for chart or table.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51101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2-column">
    <p:spTree>
      <p:nvGrpSpPr>
        <p:cNvPr id="1" name=""/>
        <p:cNvGrpSpPr/>
        <p:nvPr/>
      </p:nvGrpSpPr>
      <p:grpSpPr>
        <a:xfrm>
          <a:off x="0" y="0"/>
          <a:ext cx="0" cy="0"/>
          <a:chOff x="0" y="0"/>
          <a:chExt cx="0" cy="0"/>
        </a:xfrm>
      </p:grpSpPr>
      <p:sp>
        <p:nvSpPr>
          <p:cNvPr id="12" name="Content Placeholder 2"/>
          <p:cNvSpPr>
            <a:spLocks noGrp="1"/>
          </p:cNvSpPr>
          <p:nvPr>
            <p:ph idx="13"/>
          </p:nvPr>
        </p:nvSpPr>
        <p:spPr>
          <a:xfrm>
            <a:off x="381001" y="1598085"/>
            <a:ext cx="5514564" cy="4482044"/>
          </a:xfrm>
          <a:prstGeom prst="rect">
            <a:avLst/>
          </a:prstGeom>
        </p:spPr>
        <p:txBody>
          <a:bodyPr lIns="0" tIns="0" rIns="0" bIns="0"/>
          <a:lstStyle>
            <a:lvl1pPr>
              <a:spcBef>
                <a:spcPts val="1200"/>
              </a:spcBef>
              <a:defRPr/>
            </a:lvl1pPr>
            <a:lvl2pPr marL="460424" indent="-233389">
              <a:buFont typeface="Arial Narrow" panose="020B0606020202030204" pitchFamily="34" charset="0"/>
              <a:buChar cha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
          </p:nvPr>
        </p:nvSpPr>
        <p:spPr>
          <a:xfrm>
            <a:off x="6307016" y="1598085"/>
            <a:ext cx="5514564" cy="4482044"/>
          </a:xfrm>
          <a:prstGeom prst="rect">
            <a:avLst/>
          </a:prstGeom>
        </p:spPr>
        <p:txBody>
          <a:bodyPr lIns="0" tIns="0" rIns="0" bIns="0"/>
          <a:lstStyle>
            <a:lvl1pPr>
              <a:spcBef>
                <a:spcPts val="1200"/>
              </a:spcBef>
              <a:defRPr/>
            </a:lvl1pPr>
            <a:lvl2pPr marL="460424" indent="-233389">
              <a:buFont typeface="Arial Narrow" panose="020B0606020202030204" pitchFamily="34" charset="0"/>
              <a:buChar cha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4">
            <a:extLst>
              <a:ext uri="{FF2B5EF4-FFF2-40B4-BE49-F238E27FC236}">
                <a16:creationId xmlns:a16="http://schemas.microsoft.com/office/drawing/2014/main" id="{D1C18BB7-8B96-401D-A546-77E2D23E1CA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latin typeface="Arial Narrow" panose="020B060602020203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a:t>Label for locking</a:t>
            </a:r>
          </a:p>
        </p:txBody>
      </p:sp>
      <p:sp>
        <p:nvSpPr>
          <p:cNvPr id="9" name="Footer Placeholder 2">
            <a:extLst>
              <a:ext uri="{FF2B5EF4-FFF2-40B4-BE49-F238E27FC236}">
                <a16:creationId xmlns:a16="http://schemas.microsoft.com/office/drawing/2014/main" id="{C36112B8-8E42-4B63-B721-4E1EF886376A}"/>
              </a:ext>
            </a:extLst>
          </p:cNvPr>
          <p:cNvSpPr>
            <a:spLocks noGrp="1"/>
          </p:cNvSpPr>
          <p:nvPr>
            <p:ph type="ftr" sz="quarter" idx="3"/>
          </p:nvPr>
        </p:nvSpPr>
        <p:spPr>
          <a:xfrm>
            <a:off x="-2" y="6356350"/>
            <a:ext cx="12192001" cy="501650"/>
          </a:xfrm>
          <a:prstGeom prst="rect">
            <a:avLst/>
          </a:prstGeom>
        </p:spPr>
        <p:txBody>
          <a:bodyPr vert="horz" lIns="137160" tIns="0" rIns="137160" bIns="91440" rtlCol="0" anchor="b" anchorCtr="0"/>
          <a:lstStyle>
            <a:lvl1pPr algn="l">
              <a:defRPr sz="1000">
                <a:solidFill>
                  <a:schemeClr val="tx1"/>
                </a:solidFill>
                <a:latin typeface="Arial Narrow" panose="020B0606020202030204" pitchFamily="34" charset="0"/>
              </a:defRPr>
            </a:lvl1pPr>
          </a:lstStyle>
          <a:p>
            <a:endParaRPr lang="en-US"/>
          </a:p>
        </p:txBody>
      </p:sp>
      <p:sp>
        <p:nvSpPr>
          <p:cNvPr id="2" name="Title 1">
            <a:extLst>
              <a:ext uri="{FF2B5EF4-FFF2-40B4-BE49-F238E27FC236}">
                <a16:creationId xmlns:a16="http://schemas.microsoft.com/office/drawing/2014/main" id="{8C0865C4-7D58-94CD-439D-B5C696B0969A}"/>
              </a:ext>
            </a:extLst>
          </p:cNvPr>
          <p:cNvSpPr>
            <a:spLocks noGrp="1"/>
          </p:cNvSpPr>
          <p:nvPr>
            <p:ph type="title" hasCustomPrompt="1"/>
          </p:nvPr>
        </p:nvSpPr>
        <p:spPr>
          <a:xfrm>
            <a:off x="377825" y="313267"/>
            <a:ext cx="11436349" cy="914660"/>
          </a:xfrm>
        </p:spPr>
        <p:txBody>
          <a:bodyPr lIns="0" tIns="0" rIns="0" bIns="45720" anchor="b">
            <a:normAutofit/>
          </a:bodyPr>
          <a:lstStyle>
            <a:lvl1pPr>
              <a:defRPr sz="3600" b="0">
                <a:solidFill>
                  <a:schemeClr val="tx1"/>
                </a:solidFill>
                <a:latin typeface="Arial" panose="020B0604020202020204" pitchFamily="34" charset="0"/>
                <a:cs typeface="Arial" panose="020B0604020202020204" pitchFamily="34" charset="0"/>
              </a:defRPr>
            </a:lvl1pPr>
          </a:lstStyle>
          <a:p>
            <a:r>
              <a:rPr lang="en-US"/>
              <a:t>&lt;Slide Title&gt;</a:t>
            </a:r>
          </a:p>
        </p:txBody>
      </p:sp>
    </p:spTree>
    <p:extLst>
      <p:ext uri="{BB962C8B-B14F-4D97-AF65-F5344CB8AC3E}">
        <p14:creationId xmlns:p14="http://schemas.microsoft.com/office/powerpoint/2010/main" val="41770176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Text &amp;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77825" y="313267"/>
            <a:ext cx="11436349" cy="914660"/>
          </a:xfrm>
        </p:spPr>
        <p:txBody>
          <a:bodyPr lIns="0" tIns="0" rIns="0" bIns="45720" anchor="b">
            <a:normAutofit/>
          </a:bodyPr>
          <a:lstStyle>
            <a:lvl1pPr>
              <a:defRPr sz="3600" b="0">
                <a:solidFill>
                  <a:schemeClr val="tx1"/>
                </a:solidFill>
                <a:latin typeface="Arial" panose="020B0604020202020204" pitchFamily="34" charset="0"/>
                <a:cs typeface="Arial" panose="020B0604020202020204" pitchFamily="34" charset="0"/>
              </a:defRPr>
            </a:lvl1pPr>
          </a:lstStyle>
          <a:p>
            <a:r>
              <a:rPr lang="en-US"/>
              <a:t>&lt;Slide Title&gt;</a:t>
            </a:r>
          </a:p>
        </p:txBody>
      </p:sp>
      <p:sp>
        <p:nvSpPr>
          <p:cNvPr id="3" name="Content Placeholder 2"/>
          <p:cNvSpPr>
            <a:spLocks noGrp="1"/>
          </p:cNvSpPr>
          <p:nvPr>
            <p:ph idx="1"/>
          </p:nvPr>
        </p:nvSpPr>
        <p:spPr>
          <a:xfrm>
            <a:off x="377826" y="1598085"/>
            <a:ext cx="11436348" cy="4482044"/>
          </a:xfrm>
          <a:prstGeom prst="rect">
            <a:avLst/>
          </a:prstGeom>
        </p:spPr>
        <p:txBody>
          <a:bodyPr lIns="0" tIns="0" rIns="0" bIns="0">
            <a:normAutofit/>
          </a:bodyPr>
          <a:lstStyle>
            <a:lvl1pPr>
              <a:lnSpc>
                <a:spcPct val="100000"/>
              </a:lnSpc>
              <a:spcBef>
                <a:spcPts val="0"/>
              </a:spcBef>
              <a:defRPr sz="2400">
                <a:solidFill>
                  <a:schemeClr val="tx1"/>
                </a:solidFill>
                <a:latin typeface="Arial" panose="020B0604020202020204" pitchFamily="34" charset="0"/>
                <a:cs typeface="Arial" panose="020B0604020202020204" pitchFamily="34" charset="0"/>
              </a:defRPr>
            </a:lvl1pPr>
            <a:lvl2pPr marL="829035" indent="-219451">
              <a:lnSpc>
                <a:spcPct val="100000"/>
              </a:lnSpc>
              <a:spcBef>
                <a:spcPts val="0"/>
              </a:spcBef>
              <a:buClr>
                <a:srgbClr val="00857C"/>
              </a:buClr>
              <a:buSzPct val="100000"/>
              <a:buFont typeface="Arial Narrow" panose="020B0606020202030204" pitchFamily="34" charset="0"/>
              <a:buChar char="–"/>
              <a:defRPr sz="2000">
                <a:solidFill>
                  <a:schemeClr val="tx1"/>
                </a:solidFill>
                <a:latin typeface="Arial" panose="020B0604020202020204" pitchFamily="34" charset="0"/>
                <a:cs typeface="Arial" panose="020B0604020202020204" pitchFamily="34" charset="0"/>
              </a:defRPr>
            </a:lvl2pPr>
            <a:lvl3pPr marL="1377662" indent="-158492">
              <a:lnSpc>
                <a:spcPct val="100000"/>
              </a:lnSpc>
              <a:spcBef>
                <a:spcPts val="0"/>
              </a:spcBef>
              <a:buClr>
                <a:srgbClr val="00857C"/>
              </a:buClr>
              <a:buFont typeface="Wingdings" panose="05000000000000000000" pitchFamily="2" charset="2"/>
              <a:buChar char="§"/>
              <a:defRPr sz="1800">
                <a:solidFill>
                  <a:schemeClr val="tx1"/>
                </a:solidFill>
                <a:latin typeface="Arial" panose="020B0604020202020204" pitchFamily="34" charset="0"/>
                <a:cs typeface="Arial" panose="020B0604020202020204" pitchFamily="34" charset="0"/>
              </a:defRPr>
            </a:lvl3pPr>
            <a:lvl4pPr marL="1828754" indent="-156629">
              <a:lnSpc>
                <a:spcPct val="100000"/>
              </a:lnSpc>
              <a:spcBef>
                <a:spcPts val="0"/>
              </a:spcBef>
              <a:buSzPct val="100000"/>
              <a:tabLst/>
              <a:defRPr sz="1600">
                <a:solidFill>
                  <a:schemeClr val="tx1"/>
                </a:solidFill>
                <a:latin typeface="Arial" panose="020B0604020202020204" pitchFamily="34" charset="0"/>
                <a:cs typeface="Arial" panose="020B0604020202020204" pitchFamily="34" charset="0"/>
              </a:defRPr>
            </a:lvl4pPr>
            <a:lvl5pPr marL="2438339">
              <a:lnSpc>
                <a:spcPct val="100000"/>
              </a:lnSpc>
              <a:spcBef>
                <a:spcPts val="0"/>
              </a:spcBef>
              <a:defRPr sz="1400">
                <a:solidFill>
                  <a:schemeClr val="tx1"/>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CFC96CB-0B90-4F97-BEB8-48B483269B75}"/>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latin typeface="Arial Narrow" panose="020B060602020203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a:t>Label for locking</a:t>
            </a:r>
          </a:p>
        </p:txBody>
      </p:sp>
      <p:sp>
        <p:nvSpPr>
          <p:cNvPr id="8" name="Footer Placeholder 2">
            <a:extLst>
              <a:ext uri="{FF2B5EF4-FFF2-40B4-BE49-F238E27FC236}">
                <a16:creationId xmlns:a16="http://schemas.microsoft.com/office/drawing/2014/main" id="{57B7DAE8-9A88-41ED-9152-A2693AB22A3F}"/>
              </a:ext>
            </a:extLst>
          </p:cNvPr>
          <p:cNvSpPr>
            <a:spLocks noGrp="1"/>
          </p:cNvSpPr>
          <p:nvPr>
            <p:ph type="ftr" sz="quarter" idx="3"/>
          </p:nvPr>
        </p:nvSpPr>
        <p:spPr>
          <a:xfrm>
            <a:off x="-2" y="6356350"/>
            <a:ext cx="12192001" cy="501650"/>
          </a:xfrm>
          <a:prstGeom prst="rect">
            <a:avLst/>
          </a:prstGeom>
        </p:spPr>
        <p:txBody>
          <a:bodyPr vert="horz" lIns="137160" tIns="0" rIns="137160" bIns="91440" rtlCol="0" anchor="b" anchorCtr="0"/>
          <a:lstStyle>
            <a:lvl1pPr algn="l">
              <a:defRPr sz="1000">
                <a:solidFill>
                  <a:schemeClr val="tx1"/>
                </a:solidFill>
                <a:latin typeface="Arial Narrow" panose="020B0606020202030204" pitchFamily="34" charset="0"/>
              </a:defRPr>
            </a:lvl1pPr>
          </a:lstStyle>
          <a:p>
            <a:endParaRPr lang="en-US"/>
          </a:p>
        </p:txBody>
      </p:sp>
    </p:spTree>
    <p:extLst>
      <p:ext uri="{BB962C8B-B14F-4D97-AF65-F5344CB8AC3E}">
        <p14:creationId xmlns:p14="http://schemas.microsoft.com/office/powerpoint/2010/main" val="23720045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0" y="484195"/>
            <a:ext cx="3001282" cy="646429"/>
          </a:xfrm>
          <a:prstGeom prst="rect">
            <a:avLst/>
          </a:prstGeom>
        </p:spPr>
      </p:pic>
      <p:sp>
        <p:nvSpPr>
          <p:cNvPr id="4" name="Text Placeholder 4">
            <a:extLst>
              <a:ext uri="{FF2B5EF4-FFF2-40B4-BE49-F238E27FC236}">
                <a16:creationId xmlns:a16="http://schemas.microsoft.com/office/drawing/2014/main" id="{9A39D25A-230C-6642-61C6-E898235EE15B}"/>
              </a:ext>
            </a:extLst>
          </p:cNvPr>
          <p:cNvSpPr>
            <a:spLocks noGrp="1"/>
          </p:cNvSpPr>
          <p:nvPr>
            <p:ph type="body" sz="quarter" idx="15" hasCustomPrompt="1"/>
          </p:nvPr>
        </p:nvSpPr>
        <p:spPr>
          <a:xfrm>
            <a:off x="3959671" y="6305145"/>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9341525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4">
            <a:extLst>
              <a:ext uri="{FF2B5EF4-FFF2-40B4-BE49-F238E27FC236}">
                <a16:creationId xmlns:a16="http://schemas.microsoft.com/office/drawing/2014/main" id="{6D1DE8D4-CF62-E9F9-D362-5CCB15FA234F}"/>
              </a:ext>
            </a:extLst>
          </p:cNvPr>
          <p:cNvSpPr>
            <a:spLocks noGrp="1"/>
          </p:cNvSpPr>
          <p:nvPr>
            <p:ph type="body" sz="quarter" idx="15" hasCustomPrompt="1"/>
          </p:nvPr>
        </p:nvSpPr>
        <p:spPr>
          <a:xfrm>
            <a:off x="3959671" y="6305145"/>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3693404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4">
            <a:extLst>
              <a:ext uri="{FF2B5EF4-FFF2-40B4-BE49-F238E27FC236}">
                <a16:creationId xmlns:a16="http://schemas.microsoft.com/office/drawing/2014/main" id="{111F7B5E-A7E3-7D7F-F379-86A035980644}"/>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6455251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2" name="Text Placeholder 4">
            <a:extLst>
              <a:ext uri="{FF2B5EF4-FFF2-40B4-BE49-F238E27FC236}">
                <a16:creationId xmlns:a16="http://schemas.microsoft.com/office/drawing/2014/main" id="{0D828879-4298-1C0C-F1AD-0390D988A1C4}"/>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415583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_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chemeClr val="bg1"/>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chemeClr val="bg1"/>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640080" y="484195"/>
            <a:ext cx="3001282" cy="646429"/>
          </a:xfrm>
          <a:prstGeom prst="rect">
            <a:avLst/>
          </a:prstGeom>
        </p:spPr>
      </p:pic>
      <p:sp>
        <p:nvSpPr>
          <p:cNvPr id="5" name="Text Placeholder 4">
            <a:extLst>
              <a:ext uri="{FF2B5EF4-FFF2-40B4-BE49-F238E27FC236}">
                <a16:creationId xmlns:a16="http://schemas.microsoft.com/office/drawing/2014/main" id="{11BC5C70-076B-40B0-85B6-B1E116EB5C53}"/>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5837488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4">
            <a:extLst>
              <a:ext uri="{FF2B5EF4-FFF2-40B4-BE49-F238E27FC236}">
                <a16:creationId xmlns:a16="http://schemas.microsoft.com/office/drawing/2014/main" id="{9405B873-996D-4020-A666-C56376FA7DB2}"/>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3232506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ase Slides">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62906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_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chemeClr val="bg1"/>
                </a:solidFill>
                <a:latin typeface="Arial" panose="020B0604020202020204" pitchFamily="34" charset="0"/>
                <a:cs typeface="Arial" panose="020B0604020202020204" pitchFamily="34" charset="0"/>
              </a:defRPr>
            </a:lvl1pPr>
          </a:lstStyle>
          <a:p>
            <a:r>
              <a:rPr lang="en-US"/>
              <a:t>CLICK TO EDIT MASTER TITLE STYLE</a:t>
            </a:r>
          </a:p>
        </p:txBody>
      </p:sp>
      <p:sp>
        <p:nvSpPr>
          <p:cNvPr id="9" name="Text Placeholder 4">
            <a:extLst>
              <a:ext uri="{FF2B5EF4-FFF2-40B4-BE49-F238E27FC236}">
                <a16:creationId xmlns:a16="http://schemas.microsoft.com/office/drawing/2014/main" id="{D62FD2A4-18B7-4603-9A47-3E7AB3E38593}"/>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5326023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7" name="Text Placeholder 4">
            <a:extLst>
              <a:ext uri="{FF2B5EF4-FFF2-40B4-BE49-F238E27FC236}">
                <a16:creationId xmlns:a16="http://schemas.microsoft.com/office/drawing/2014/main" id="{AED98D6B-2C63-4224-A272-42ABD1BDC98A}"/>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8049720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endParaRPr lang="en-US"/>
          </a:p>
        </p:txBody>
      </p:sp>
      <p:pic>
        <p:nvPicPr>
          <p:cNvPr id="4" name="Picture 3">
            <a:extLst>
              <a:ext uri="{FF2B5EF4-FFF2-40B4-BE49-F238E27FC236}">
                <a16:creationId xmlns:a16="http://schemas.microsoft.com/office/drawing/2014/main" id="{D9507C54-6A80-43B7-B54B-A2E39389D65E}"/>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0083" y="490957"/>
            <a:ext cx="2233778" cy="632904"/>
          </a:xfrm>
          <a:prstGeom prst="rect">
            <a:avLst/>
          </a:prstGeom>
        </p:spPr>
      </p:pic>
    </p:spTree>
    <p:extLst>
      <p:ext uri="{BB962C8B-B14F-4D97-AF65-F5344CB8AC3E}">
        <p14:creationId xmlns:p14="http://schemas.microsoft.com/office/powerpoint/2010/main" val="14182370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168171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9648003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2873803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12">
    <p:spTree>
      <p:nvGrpSpPr>
        <p:cNvPr id="1" name=""/>
        <p:cNvGrpSpPr/>
        <p:nvPr/>
      </p:nvGrpSpPr>
      <p:grpSpPr>
        <a:xfrm>
          <a:off x="0" y="0"/>
          <a:ext cx="0" cy="0"/>
          <a:chOff x="0" y="0"/>
          <a:chExt cx="0" cy="0"/>
        </a:xfrm>
      </p:grpSpPr>
      <p:sp>
        <p:nvSpPr>
          <p:cNvPr id="7" name="标题 6"/>
          <p:cNvSpPr>
            <a:spLocks noGrp="1"/>
          </p:cNvSpPr>
          <p:nvPr>
            <p:ph type="title"/>
          </p:nvPr>
        </p:nvSpPr>
        <p:spPr>
          <a:xfrm>
            <a:off x="479426" y="266701"/>
            <a:ext cx="11233150" cy="673100"/>
          </a:xfrm>
          <a:prstGeom prst="rect">
            <a:avLst/>
          </a:prstGeom>
        </p:spPr>
        <p:txBody>
          <a:bodyPr anchor="ctr" anchorCtr="0"/>
          <a:lstStyle>
            <a:lvl1pPr>
              <a:defRPr sz="2251" b="1">
                <a:solidFill>
                  <a:srgbClr val="4F81BD"/>
                </a:solidFill>
                <a:latin typeface="微软雅黑" panose="020B0503020204020204" pitchFamily="34" charset="-122"/>
                <a:ea typeface="微软雅黑" panose="020B0503020204020204" pitchFamily="34" charset="-122"/>
              </a:defRPr>
            </a:lvl1pPr>
          </a:lstStyle>
          <a:p>
            <a:r>
              <a:rPr lang="zh-CN" altLang="en-US"/>
              <a:t>单击此处编辑母版标题样式</a:t>
            </a:r>
          </a:p>
        </p:txBody>
      </p:sp>
      <p:sp>
        <p:nvSpPr>
          <p:cNvPr id="2" name="Rectangle 1">
            <a:extLst>
              <a:ext uri="{FF2B5EF4-FFF2-40B4-BE49-F238E27FC236}">
                <a16:creationId xmlns:a16="http://schemas.microsoft.com/office/drawing/2014/main" id="{E8B4ED67-DF01-D356-0D80-5ADD2BAEBCFE}"/>
              </a:ext>
            </a:extLst>
          </p:cNvPr>
          <p:cNvSpPr/>
          <p:nvPr userDrawn="1"/>
        </p:nvSpPr>
        <p:spPr>
          <a:xfrm>
            <a:off x="2618796" y="6586499"/>
            <a:ext cx="4109291" cy="17785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439652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extLst>
              <a:ext uri="{FF2B5EF4-FFF2-40B4-BE49-F238E27FC236}">
                <a16:creationId xmlns:a16="http://schemas.microsoft.com/office/drawing/2014/main" id="{4903DAF6-FFC5-9A45-2B57-D5390DC31DC8}"/>
              </a:ext>
            </a:extLst>
          </p:cNvPr>
          <p:cNvSpPr/>
          <p:nvPr userDrawn="1"/>
        </p:nvSpPr>
        <p:spPr>
          <a:xfrm>
            <a:off x="2618796" y="6586499"/>
            <a:ext cx="4109291" cy="17785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0381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type="tx">
  <p:cSld name="Title and Content Layout (White)">
    <p:bg>
      <p:bgPr>
        <a:solidFill>
          <a:srgbClr val="FFFFFF"/>
        </a:solidFill>
        <a:effectLst/>
      </p:bgPr>
    </p:bg>
    <p:spTree>
      <p:nvGrpSpPr>
        <p:cNvPr id="1" name=""/>
        <p:cNvGrpSpPr/>
        <p:nvPr/>
      </p:nvGrpSpPr>
      <p:grpSpPr>
        <a:xfrm>
          <a:off x="0" y="0"/>
          <a:ext cx="0" cy="0"/>
          <a:chOff x="0" y="0"/>
          <a:chExt cx="0" cy="0"/>
        </a:xfrm>
      </p:grpSpPr>
      <p:sp>
        <p:nvSpPr>
          <p:cNvPr id="62" name="Title Text"/>
          <p:cNvSpPr txBox="1">
            <a:spLocks noGrp="1"/>
          </p:cNvSpPr>
          <p:nvPr>
            <p:ph type="title"/>
          </p:nvPr>
        </p:nvSpPr>
        <p:spPr>
          <a:xfrm>
            <a:off x="838200" y="365125"/>
            <a:ext cx="10515600" cy="1325563"/>
          </a:xfrm>
          <a:prstGeom prst="rect">
            <a:avLst/>
          </a:prstGeom>
        </p:spPr>
        <p:txBody>
          <a:bodyPr/>
          <a:lstStyle>
            <a:lvl1pPr>
              <a:defRPr>
                <a:solidFill>
                  <a:srgbClr val="007CBA"/>
                </a:solidFill>
              </a:defRPr>
            </a:lvl1pPr>
          </a:lstStyle>
          <a:p>
            <a:r>
              <a:t>Title Text</a:t>
            </a:r>
          </a:p>
        </p:txBody>
      </p:sp>
      <p:sp>
        <p:nvSpPr>
          <p:cNvPr id="63" name="Body Level One…"/>
          <p:cNvSpPr txBox="1">
            <a:spLocks noGrp="1"/>
          </p:cNvSpPr>
          <p:nvPr>
            <p:ph type="body" idx="1"/>
          </p:nvPr>
        </p:nvSpPr>
        <p:spPr>
          <a:xfrm>
            <a:off x="838200" y="1825625"/>
            <a:ext cx="10515600" cy="4351338"/>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grpSp>
        <p:nvGrpSpPr>
          <p:cNvPr id="67" name="Group"/>
          <p:cNvGrpSpPr/>
          <p:nvPr/>
        </p:nvGrpSpPr>
        <p:grpSpPr>
          <a:xfrm>
            <a:off x="-63501" y="6800850"/>
            <a:ext cx="12316056" cy="0"/>
            <a:chOff x="0" y="0"/>
            <a:chExt cx="12316054" cy="0"/>
          </a:xfrm>
        </p:grpSpPr>
        <p:sp>
          <p:nvSpPr>
            <p:cNvPr id="64" name="Line"/>
            <p:cNvSpPr/>
            <p:nvPr/>
          </p:nvSpPr>
          <p:spPr>
            <a:xfrm>
              <a:off x="0" y="0"/>
              <a:ext cx="7383801" cy="0"/>
            </a:xfrm>
            <a:prstGeom prst="line">
              <a:avLst/>
            </a:prstGeom>
            <a:noFill/>
            <a:ln w="152400" cap="flat">
              <a:solidFill>
                <a:srgbClr val="92D2EE"/>
              </a:solidFill>
              <a:prstDash val="solid"/>
              <a:round/>
            </a:ln>
            <a:effectLst/>
          </p:spPr>
          <p:txBody>
            <a:bodyPr wrap="square" lIns="22859" tIns="22859" rIns="22859" bIns="22859" numCol="1" anchor="t">
              <a:noAutofit/>
            </a:bodyPr>
            <a:lstStyle/>
            <a:p>
              <a:pPr defTabSz="457200">
                <a:defRPr sz="1200">
                  <a:latin typeface="Arial"/>
                  <a:ea typeface="Arial"/>
                  <a:cs typeface="Arial"/>
                  <a:sym typeface="Arial"/>
                </a:defRPr>
              </a:pPr>
              <a:endParaRPr/>
            </a:p>
          </p:txBody>
        </p:sp>
        <p:sp>
          <p:nvSpPr>
            <p:cNvPr id="65" name="Line"/>
            <p:cNvSpPr/>
            <p:nvPr/>
          </p:nvSpPr>
          <p:spPr>
            <a:xfrm>
              <a:off x="7340601" y="0"/>
              <a:ext cx="3533579" cy="0"/>
            </a:xfrm>
            <a:prstGeom prst="line">
              <a:avLst/>
            </a:prstGeom>
            <a:noFill/>
            <a:ln w="152400" cap="flat">
              <a:solidFill>
                <a:srgbClr val="00BDF2"/>
              </a:solidFill>
              <a:prstDash val="solid"/>
              <a:round/>
            </a:ln>
            <a:effectLst/>
          </p:spPr>
          <p:txBody>
            <a:bodyPr wrap="square" lIns="22859" tIns="22859" rIns="22859" bIns="22859" numCol="1" anchor="t">
              <a:noAutofit/>
            </a:bodyPr>
            <a:lstStyle/>
            <a:p>
              <a:pPr defTabSz="457200">
                <a:defRPr sz="1200">
                  <a:latin typeface="Arial"/>
                  <a:ea typeface="Arial"/>
                  <a:cs typeface="Arial"/>
                  <a:sym typeface="Arial"/>
                </a:defRPr>
              </a:pPr>
              <a:endParaRPr/>
            </a:p>
          </p:txBody>
        </p:sp>
        <p:sp>
          <p:nvSpPr>
            <p:cNvPr id="66" name="Line"/>
            <p:cNvSpPr/>
            <p:nvPr/>
          </p:nvSpPr>
          <p:spPr>
            <a:xfrm>
              <a:off x="10871201" y="0"/>
              <a:ext cx="1444854" cy="0"/>
            </a:xfrm>
            <a:prstGeom prst="line">
              <a:avLst/>
            </a:prstGeom>
            <a:noFill/>
            <a:ln w="152400" cap="flat">
              <a:solidFill>
                <a:srgbClr val="2875B4"/>
              </a:solidFill>
              <a:prstDash val="solid"/>
              <a:round/>
            </a:ln>
            <a:effectLst/>
          </p:spPr>
          <p:txBody>
            <a:bodyPr wrap="square" lIns="22859" tIns="22859" rIns="22859" bIns="22859" numCol="1" anchor="t">
              <a:noAutofit/>
            </a:bodyPr>
            <a:lstStyle/>
            <a:p>
              <a:pPr defTabSz="457200">
                <a:defRPr sz="1200">
                  <a:latin typeface="Arial"/>
                  <a:ea typeface="Arial"/>
                  <a:cs typeface="Arial"/>
                  <a:sym typeface="Arial"/>
                </a:defRPr>
              </a:pPr>
              <a:endParaRPr/>
            </a:p>
          </p:txBody>
        </p:sp>
      </p:grpSp>
      <p:sp>
        <p:nvSpPr>
          <p:cNvPr id="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492681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Title &amp; Content Slide Gradient">
    <p:spTree>
      <p:nvGrpSpPr>
        <p:cNvPr id="1" name=""/>
        <p:cNvGrpSpPr/>
        <p:nvPr/>
      </p:nvGrpSpPr>
      <p:grpSpPr>
        <a:xfrm>
          <a:off x="0" y="0"/>
          <a:ext cx="0" cy="0"/>
          <a:chOff x="0" y="0"/>
          <a:chExt cx="0" cy="0"/>
        </a:xfrm>
      </p:grpSpPr>
      <p:pic>
        <p:nvPicPr>
          <p:cNvPr id="9" name="Picture 8" descr="A white background with a curved pattern&#10;&#10;AI-generated content may be incorrect.">
            <a:extLst>
              <a:ext uri="{FF2B5EF4-FFF2-40B4-BE49-F238E27FC236}">
                <a16:creationId xmlns:a16="http://schemas.microsoft.com/office/drawing/2014/main" id="{8ABD1085-207F-971E-89E1-962D766450A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15" name="Footer Placeholder 14">
            <a:extLst>
              <a:ext uri="{FF2B5EF4-FFF2-40B4-BE49-F238E27FC236}">
                <a16:creationId xmlns:a16="http://schemas.microsoft.com/office/drawing/2014/main" id="{543624B2-CDF2-86CC-8C22-ACC1541FBAE9}"/>
              </a:ext>
            </a:extLst>
          </p:cNvPr>
          <p:cNvSpPr>
            <a:spLocks noGrp="1"/>
          </p:cNvSpPr>
          <p:nvPr>
            <p:ph type="ftr" sz="quarter" idx="11"/>
          </p:nvPr>
        </p:nvSpPr>
        <p:spPr>
          <a:xfrm>
            <a:off x="355599" y="6131920"/>
            <a:ext cx="10560051" cy="365125"/>
          </a:xfrm>
        </p:spPr>
        <p:txBody>
          <a:bodyPr/>
          <a:lstStyle/>
          <a:p>
            <a:endParaRPr lang="en-US"/>
          </a:p>
        </p:txBody>
      </p:sp>
      <p:sp>
        <p:nvSpPr>
          <p:cNvPr id="16" name="Slide Number Placeholder 15">
            <a:extLst>
              <a:ext uri="{FF2B5EF4-FFF2-40B4-BE49-F238E27FC236}">
                <a16:creationId xmlns:a16="http://schemas.microsoft.com/office/drawing/2014/main" id="{2FE60A22-8715-71A0-EBC0-1F6BA4D54D2F}"/>
              </a:ext>
            </a:extLst>
          </p:cNvPr>
          <p:cNvSpPr>
            <a:spLocks noGrp="1"/>
          </p:cNvSpPr>
          <p:nvPr>
            <p:ph type="sldNum" sz="quarter" idx="12"/>
          </p:nvPr>
        </p:nvSpPr>
        <p:spPr/>
        <p:txBody>
          <a:bodyPr/>
          <a:lstStyle/>
          <a:p>
            <a:fld id="{82823232-C9CA-4E69-B19F-EB2FB2EA7534}" type="slidenum">
              <a:rPr lang="en-US" smtClean="0"/>
              <a:pPr/>
              <a:t>‹#›</a:t>
            </a:fld>
            <a:endParaRPr lang="en-US"/>
          </a:p>
        </p:txBody>
      </p:sp>
      <p:sp>
        <p:nvSpPr>
          <p:cNvPr id="7" name="Title Placeholder 1">
            <a:extLst>
              <a:ext uri="{FF2B5EF4-FFF2-40B4-BE49-F238E27FC236}">
                <a16:creationId xmlns:a16="http://schemas.microsoft.com/office/drawing/2014/main" id="{E3AE78A5-9038-6D04-9545-920703C5D1AD}"/>
              </a:ext>
            </a:extLst>
          </p:cNvPr>
          <p:cNvSpPr>
            <a:spLocks noGrp="1"/>
          </p:cNvSpPr>
          <p:nvPr>
            <p:ph type="title"/>
          </p:nvPr>
        </p:nvSpPr>
        <p:spPr>
          <a:xfrm>
            <a:off x="355599" y="369091"/>
            <a:ext cx="10560051" cy="846392"/>
          </a:xfrm>
          <a:prstGeom prst="rect">
            <a:avLst/>
          </a:prstGeom>
        </p:spPr>
        <p:txBody>
          <a:bodyPr vert="horz" lIns="91440" tIns="45720" rIns="91440" bIns="45720" rtlCol="0" anchor="t">
            <a:normAutofit/>
          </a:bodyPr>
          <a:lstStyle>
            <a:lvl1pPr>
              <a:defRPr>
                <a:solidFill>
                  <a:schemeClr val="accent2"/>
                </a:solidFill>
              </a:defRPr>
            </a:lvl1pPr>
          </a:lstStyle>
          <a:p>
            <a:r>
              <a:rPr lang="en-US"/>
              <a:t>Click to edit Master title style</a:t>
            </a:r>
            <a:endParaRPr lang="en-GB"/>
          </a:p>
        </p:txBody>
      </p:sp>
      <p:sp>
        <p:nvSpPr>
          <p:cNvPr id="11" name="Text Placeholder 10">
            <a:extLst>
              <a:ext uri="{FF2B5EF4-FFF2-40B4-BE49-F238E27FC236}">
                <a16:creationId xmlns:a16="http://schemas.microsoft.com/office/drawing/2014/main" id="{B46E7012-093F-9451-C192-C0ED5FDFDAEE}"/>
              </a:ext>
            </a:extLst>
          </p:cNvPr>
          <p:cNvSpPr>
            <a:spLocks noGrp="1"/>
          </p:cNvSpPr>
          <p:nvPr>
            <p:ph type="body" sz="quarter" idx="10"/>
          </p:nvPr>
        </p:nvSpPr>
        <p:spPr>
          <a:xfrm>
            <a:off x="355599" y="1460500"/>
            <a:ext cx="10560051" cy="4633913"/>
          </a:xfrm>
          <a:prstGeom prst="rect">
            <a:avLst/>
          </a:prstGeom>
        </p:spPr>
        <p:txBody>
          <a:bodyPr/>
          <a:lstStyle>
            <a:lvl1pPr>
              <a:defRPr>
                <a:solidFill>
                  <a:schemeClr val="accent2"/>
                </a:solidFill>
              </a:defRPr>
            </a:lvl1pPr>
            <a:lvl2pPr>
              <a:defRPr>
                <a:solidFill>
                  <a:schemeClr val="accent2"/>
                </a:solidFill>
              </a:defRPr>
            </a:lvl2pPr>
            <a:lvl3pPr>
              <a:defRPr>
                <a:solidFill>
                  <a:schemeClr val="accent2"/>
                </a:solidFill>
              </a:defRPr>
            </a:lvl3pPr>
            <a:lvl4pPr>
              <a:defRPr>
                <a:solidFill>
                  <a:schemeClr val="accent2"/>
                </a:solidFill>
              </a:defRPr>
            </a:lvl4pPr>
            <a:lvl5pPr>
              <a:defRPr>
                <a:solidFill>
                  <a:schemeClr val="accent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0963440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916FF65-E16B-BA4F-9591-6B4416106527}" type="datetimeFigureOut">
              <a:rPr lang="en-US" smtClean="0"/>
              <a:t>4/24/26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1232435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pPr defTabSz="609585">
              <a:defRPr/>
            </a:pPr>
            <a:fld id="{BE33F7A0-71F0-446B-9DE8-6D75BE64EE0F}" type="slidenum">
              <a:rPr lang="en-US" sz="1200" smtClean="0">
                <a:solidFill>
                  <a:prstClr val="white"/>
                </a:solidFill>
                <a:latin typeface="Calibri" panose="020F0502020204030204"/>
                <a:cs typeface="+mn-cs"/>
              </a:rPr>
              <a:pPr defTabSz="609585">
                <a:defRPr/>
              </a:pPr>
              <a:t>‹#›</a:t>
            </a:fld>
            <a:endParaRPr lang="en-US" sz="1200">
              <a:solidFill>
                <a:prstClr val="white"/>
              </a:solidFill>
              <a:latin typeface="Calibri" panose="020F0502020204030204"/>
              <a:cs typeface="+mn-cs"/>
            </a:endParaRPr>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0621008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4099031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451184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9018065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8574968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9" descr="titl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0"/>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21088" y="584200"/>
            <a:ext cx="4083049"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 name="Rectangle 3"/>
          <p:cNvSpPr>
            <a:spLocks noGrp="1" noChangeArrowheads="1"/>
          </p:cNvSpPr>
          <p:nvPr>
            <p:ph type="ctrTitle"/>
          </p:nvPr>
        </p:nvSpPr>
        <p:spPr bwMode="white">
          <a:xfrm>
            <a:off x="1079503" y="3429000"/>
            <a:ext cx="10401300" cy="1143000"/>
          </a:xfrm>
        </p:spPr>
        <p:txBody>
          <a:bodyPr/>
          <a:lstStyle>
            <a:lvl1pPr>
              <a:defRPr sz="3300">
                <a:solidFill>
                  <a:schemeClr val="bg1"/>
                </a:solidFill>
              </a:defRPr>
            </a:lvl1pPr>
          </a:lstStyle>
          <a:p>
            <a:r>
              <a:rPr lang="en-US" dirty="0"/>
              <a:t>Click to edit Master title style</a:t>
            </a:r>
          </a:p>
        </p:txBody>
      </p:sp>
      <p:sp>
        <p:nvSpPr>
          <p:cNvPr id="2052" name="Rectangle 4"/>
          <p:cNvSpPr>
            <a:spLocks noGrp="1" noChangeArrowheads="1"/>
          </p:cNvSpPr>
          <p:nvPr>
            <p:ph type="subTitle" idx="1"/>
          </p:nvPr>
        </p:nvSpPr>
        <p:spPr bwMode="white">
          <a:xfrm>
            <a:off x="1079503" y="4610100"/>
            <a:ext cx="10401300" cy="914400"/>
          </a:xfrm>
        </p:spPr>
        <p:txBody>
          <a:bodyPr/>
          <a:lstStyle>
            <a:lvl1pPr marL="0" indent="0">
              <a:buFontTx/>
              <a:buNone/>
              <a:defRPr sz="2400">
                <a:solidFill>
                  <a:schemeClr val="bg1"/>
                </a:solidFill>
              </a:defRPr>
            </a:lvl1pPr>
          </a:lstStyle>
          <a:p>
            <a:r>
              <a:rPr lang="en-US" dirty="0"/>
              <a:t>Click to edit Master subtitle style</a:t>
            </a:r>
          </a:p>
        </p:txBody>
      </p:sp>
      <p:sp>
        <p:nvSpPr>
          <p:cNvPr id="6" name="Date Placeholder 5"/>
          <p:cNvSpPr>
            <a:spLocks noGrp="1" noChangeArrowheads="1"/>
          </p:cNvSpPr>
          <p:nvPr>
            <p:ph type="dt" sz="half" idx="10"/>
          </p:nvPr>
        </p:nvSpPr>
        <p:spPr bwMode="white">
          <a:xfrm>
            <a:off x="1092200" y="6197600"/>
            <a:ext cx="2540000" cy="381000"/>
          </a:xfrm>
        </p:spPr>
        <p:txBody>
          <a:bodyPr/>
          <a:lstStyle>
            <a:lvl1pPr>
              <a:defRPr smtClean="0">
                <a:solidFill>
                  <a:schemeClr val="bg1"/>
                </a:solidFill>
              </a:defRPr>
            </a:lvl1pPr>
          </a:lstStyle>
          <a:p>
            <a:fld id="{C552A11B-1223-4848-B81D-52967B01DE51}" type="datetimeFigureOut">
              <a:rPr lang="en-US" smtClean="0"/>
              <a:t>4/24/26</a:t>
            </a:fld>
            <a:endParaRPr lang="en-US" dirty="0"/>
          </a:p>
        </p:txBody>
      </p:sp>
      <p:sp>
        <p:nvSpPr>
          <p:cNvPr id="7" name="Footer Placeholder 6"/>
          <p:cNvSpPr>
            <a:spLocks noGrp="1" noChangeArrowheads="1"/>
          </p:cNvSpPr>
          <p:nvPr>
            <p:ph type="ftr" sz="quarter" idx="11"/>
          </p:nvPr>
        </p:nvSpPr>
        <p:spPr bwMode="white">
          <a:xfrm>
            <a:off x="4165600" y="6197600"/>
            <a:ext cx="3860800" cy="381000"/>
          </a:xfrm>
        </p:spPr>
        <p:txBody>
          <a:bodyPr/>
          <a:lstStyle>
            <a:lvl1pPr>
              <a:defRPr>
                <a:solidFill>
                  <a:schemeClr val="bg1"/>
                </a:solidFill>
              </a:defRPr>
            </a:lvl1pPr>
          </a:lstStyle>
          <a:p>
            <a:endParaRPr lang="en-US" dirty="0"/>
          </a:p>
        </p:txBody>
      </p:sp>
      <p:sp>
        <p:nvSpPr>
          <p:cNvPr id="8" name="Slide Number Placeholder 7"/>
          <p:cNvSpPr>
            <a:spLocks noGrp="1" noChangeArrowheads="1"/>
          </p:cNvSpPr>
          <p:nvPr>
            <p:ph type="sldNum" sz="quarter" idx="12"/>
          </p:nvPr>
        </p:nvSpPr>
        <p:spPr bwMode="white">
          <a:xfrm>
            <a:off x="8940800" y="6197600"/>
            <a:ext cx="2540000" cy="381000"/>
          </a:xfrm>
        </p:spPr>
        <p:txBody>
          <a:bodyPr/>
          <a:lstStyle>
            <a:lvl1pPr>
              <a:defRPr>
                <a:solidFill>
                  <a:schemeClr val="bg1"/>
                </a:solidFill>
              </a:defRPr>
            </a:lvl1pPr>
          </a:lstStyle>
          <a:p>
            <a:fld id="{1917E5AD-B3F6-4523-8F62-94308F0D9571}" type="slidenum">
              <a:rPr lang="en-US" smtClean="0"/>
              <a:t>‹#›</a:t>
            </a:fld>
            <a:endParaRPr lang="en-US" dirty="0"/>
          </a:p>
        </p:txBody>
      </p:sp>
    </p:spTree>
    <p:extLst>
      <p:ext uri="{BB962C8B-B14F-4D97-AF65-F5344CB8AC3E}">
        <p14:creationId xmlns:p14="http://schemas.microsoft.com/office/powerpoint/2010/main" val="31728109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1" y="1535113"/>
            <a:ext cx="10972801" cy="4591051"/>
          </a:xfrm>
        </p:spPr>
        <p:txBody>
          <a:bodyPr/>
          <a:lstStyle>
            <a:lvl1pPr>
              <a:defRPr sz="2400"/>
            </a:lvl1pPr>
            <a:lvl2pPr>
              <a:defRPr sz="2100"/>
            </a:lvl2pPr>
            <a:lvl3pPr>
              <a:defRPr sz="1800"/>
            </a:lvl3pPr>
            <a:lvl4pPr>
              <a:defRPr sz="1500"/>
            </a:lvl4pPr>
            <a:lvl5pPr>
              <a:defRPr sz="1350"/>
            </a:lvl5pPr>
          </a:lstStyle>
          <a:p>
            <a:pPr lvl="0"/>
            <a:r>
              <a:rPr lang="en-US" altLang="en-US" dirty="0"/>
              <a:t>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4" name="Date Placeholder 3"/>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5" name="Footer Placeholder 4"/>
          <p:cNvSpPr>
            <a:spLocks noGrp="1"/>
          </p:cNvSpPr>
          <p:nvPr>
            <p:ph type="ftr" sz="quarter" idx="11"/>
          </p:nvPr>
        </p:nvSpPr>
        <p:spPr/>
        <p:txBody>
          <a:bodyPr/>
          <a:lstStyle>
            <a:lvl1pPr>
              <a:defRPr/>
            </a:lvl1pPr>
          </a:lstStyle>
          <a:p>
            <a:endParaRPr lang="en-US" dirty="0"/>
          </a:p>
        </p:txBody>
      </p:sp>
      <p:sp>
        <p:nvSpPr>
          <p:cNvPr id="6" name="Slide Number Placeholder 5"/>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
        <p:nvSpPr>
          <p:cNvPr id="2" name="Title 1"/>
          <p:cNvSpPr>
            <a:spLocks noGrp="1"/>
          </p:cNvSpPr>
          <p:nvPr>
            <p:ph type="title"/>
          </p:nvPr>
        </p:nvSpPr>
        <p:spPr/>
        <p:txBody>
          <a:bodyPr/>
          <a:lstStyle>
            <a:lvl1pPr>
              <a:defRPr sz="2700"/>
            </a:lvl1pPr>
          </a:lstStyle>
          <a:p>
            <a:r>
              <a:rPr lang="en-US" altLang="en-US" dirty="0"/>
              <a:t>Click to edit Master title style</a:t>
            </a:r>
            <a:endParaRPr lang="en-US" dirty="0"/>
          </a:p>
        </p:txBody>
      </p:sp>
    </p:spTree>
    <p:extLst>
      <p:ext uri="{BB962C8B-B14F-4D97-AF65-F5344CB8AC3E}">
        <p14:creationId xmlns:p14="http://schemas.microsoft.com/office/powerpoint/2010/main" val="7446273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lstStyle>
            <a:lvl1pPr algn="l">
              <a:defRPr sz="3000" b="1" cap="all"/>
            </a:lvl1pPr>
          </a:lstStyle>
          <a:p>
            <a:r>
              <a:rPr lang="en-US" dirty="0"/>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78" indent="0">
              <a:buNone/>
              <a:defRPr sz="1800"/>
            </a:lvl2pPr>
            <a:lvl3pPr marL="914355" indent="0">
              <a:buNone/>
              <a:defRPr sz="1600"/>
            </a:lvl3pPr>
            <a:lvl4pPr marL="1371532" indent="0">
              <a:buNone/>
              <a:defRPr sz="1400"/>
            </a:lvl4pPr>
            <a:lvl5pPr marL="1828709" indent="0">
              <a:buNone/>
              <a:defRPr sz="1400"/>
            </a:lvl5pPr>
            <a:lvl6pPr marL="2285886" indent="0">
              <a:buNone/>
              <a:defRPr sz="1400"/>
            </a:lvl6pPr>
            <a:lvl7pPr marL="2743064" indent="0">
              <a:buNone/>
              <a:defRPr sz="1400"/>
            </a:lvl7pPr>
            <a:lvl8pPr marL="3200240" indent="0">
              <a:buNone/>
              <a:defRPr sz="1400"/>
            </a:lvl8pPr>
            <a:lvl9pPr marL="3657418" indent="0">
              <a:buNone/>
              <a:defRPr sz="1400"/>
            </a:lvl9pPr>
          </a:lstStyle>
          <a:p>
            <a:pPr lvl="0"/>
            <a:r>
              <a:rPr lang="en-US" dirty="0"/>
              <a:t>Edit Master text styles</a:t>
            </a:r>
          </a:p>
        </p:txBody>
      </p:sp>
      <p:sp>
        <p:nvSpPr>
          <p:cNvPr id="4" name="Date Placeholder 3"/>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5" name="Footer Placeholder 4"/>
          <p:cNvSpPr>
            <a:spLocks noGrp="1"/>
          </p:cNvSpPr>
          <p:nvPr>
            <p:ph type="ftr" sz="quarter" idx="11"/>
          </p:nvPr>
        </p:nvSpPr>
        <p:spPr/>
        <p:txBody>
          <a:bodyPr/>
          <a:lstStyle>
            <a:lvl1pPr>
              <a:defRPr/>
            </a:lvl1pPr>
          </a:lstStyle>
          <a:p>
            <a:endParaRPr lang="en-US" dirty="0"/>
          </a:p>
        </p:txBody>
      </p:sp>
      <p:sp>
        <p:nvSpPr>
          <p:cNvPr id="6" name="Slide Number Placeholder 5"/>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Tree>
    <p:extLst>
      <p:ext uri="{BB962C8B-B14F-4D97-AF65-F5344CB8AC3E}">
        <p14:creationId xmlns:p14="http://schemas.microsoft.com/office/powerpoint/2010/main" val="14663675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6193368" y="1535113"/>
            <a:ext cx="5389032" cy="4591051"/>
          </a:xfrm>
        </p:spPr>
        <p:txBody>
          <a:bodyPr/>
          <a:lstStyle>
            <a:lvl1pPr>
              <a:defRPr sz="2700"/>
            </a:lvl1pPr>
            <a:lvl2pPr>
              <a:defRPr sz="2400"/>
            </a:lvl2pPr>
            <a:lvl3pPr>
              <a:defRPr sz="2100"/>
            </a:lvl3pPr>
            <a:lvl4pPr>
              <a:defRPr sz="1800"/>
            </a:lvl4pPr>
            <a:lvl5pPr>
              <a:defRPr sz="1500"/>
            </a:lvl5pPr>
            <a:lvl6pPr>
              <a:defRPr sz="1800"/>
            </a:lvl6pPr>
            <a:lvl7pPr>
              <a:defRPr sz="1800"/>
            </a:lvl7pPr>
            <a:lvl8pPr>
              <a:defRPr sz="1800"/>
            </a:lvl8pPr>
            <a:lvl9pPr>
              <a:defRPr sz="18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Content Placeholder 2"/>
          <p:cNvSpPr>
            <a:spLocks noGrp="1"/>
          </p:cNvSpPr>
          <p:nvPr>
            <p:ph sz="half" idx="1"/>
          </p:nvPr>
        </p:nvSpPr>
        <p:spPr>
          <a:xfrm>
            <a:off x="609602" y="1535113"/>
            <a:ext cx="5386919" cy="4591051"/>
          </a:xfrm>
        </p:spPr>
        <p:txBody>
          <a:bodyPr/>
          <a:lstStyle>
            <a:lvl1pPr>
              <a:defRPr sz="2700"/>
            </a:lvl1pPr>
            <a:lvl2pPr>
              <a:defRPr sz="2400"/>
            </a:lvl2pPr>
            <a:lvl3pPr>
              <a:defRPr sz="2100"/>
            </a:lvl3pPr>
            <a:lvl4pPr>
              <a:defRPr sz="1800"/>
            </a:lvl4pPr>
            <a:lvl5pPr>
              <a:defRPr sz="1500"/>
            </a:lvl5pPr>
            <a:lvl6pPr>
              <a:defRPr sz="1800"/>
            </a:lvl6pPr>
            <a:lvl7pPr>
              <a:defRPr sz="1800"/>
            </a:lvl7pPr>
            <a:lvl8pPr>
              <a:defRPr sz="1800"/>
            </a:lvl8pPr>
            <a:lvl9pPr>
              <a:defRPr sz="18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6" name="Footer Placeholder 5"/>
          <p:cNvSpPr>
            <a:spLocks noGrp="1"/>
          </p:cNvSpPr>
          <p:nvPr>
            <p:ph type="ftr" sz="quarter" idx="11"/>
          </p:nvPr>
        </p:nvSpPr>
        <p:spPr/>
        <p:txBody>
          <a:bodyPr/>
          <a:lstStyle>
            <a:lvl1pPr>
              <a:defRPr/>
            </a:lvl1pPr>
          </a:lstStyle>
          <a:p>
            <a:endParaRPr lang="en-US" dirty="0"/>
          </a:p>
        </p:txBody>
      </p:sp>
      <p:sp>
        <p:nvSpPr>
          <p:cNvPr id="7" name="Slide Number Placeholder 6"/>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
        <p:nvSpPr>
          <p:cNvPr id="2" name="Title 1"/>
          <p:cNvSpPr>
            <a:spLocks noGrp="1"/>
          </p:cNvSpPr>
          <p:nvPr>
            <p:ph type="title"/>
          </p:nvPr>
        </p:nvSpPr>
        <p:spPr/>
        <p:txBody>
          <a:bodyPr/>
          <a:lstStyle>
            <a:lvl1pPr>
              <a:defRPr sz="3000"/>
            </a:lvl1pPr>
          </a:lstStyle>
          <a:p>
            <a:r>
              <a:rPr lang="en-US" dirty="0"/>
              <a:t>Click to edit Master title style</a:t>
            </a:r>
          </a:p>
        </p:txBody>
      </p:sp>
    </p:spTree>
    <p:extLst>
      <p:ext uri="{BB962C8B-B14F-4D97-AF65-F5344CB8AC3E}">
        <p14:creationId xmlns:p14="http://schemas.microsoft.com/office/powerpoint/2010/main" val="1752614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sz="3000"/>
            </a:lvl1pPr>
          </a:lstStyle>
          <a:p>
            <a:r>
              <a:rPr lang="en-US" dirty="0"/>
              <a:t>Click to edit Master title style</a:t>
            </a:r>
          </a:p>
        </p:txBody>
      </p:sp>
      <p:sp>
        <p:nvSpPr>
          <p:cNvPr id="3" name="Text Placeholder 2"/>
          <p:cNvSpPr>
            <a:spLocks noGrp="1"/>
          </p:cNvSpPr>
          <p:nvPr>
            <p:ph type="body" idx="1"/>
          </p:nvPr>
        </p:nvSpPr>
        <p:spPr>
          <a:xfrm>
            <a:off x="609600" y="1535115"/>
            <a:ext cx="5386917" cy="639763"/>
          </a:xfrm>
        </p:spPr>
        <p:txBody>
          <a:bodyPr anchor="b"/>
          <a:lstStyle>
            <a:lvl1pPr marL="0" indent="0">
              <a:buNone/>
              <a:defRPr sz="2700" b="1"/>
            </a:lvl1pPr>
            <a:lvl2pPr marL="457178" indent="0">
              <a:buNone/>
              <a:defRPr sz="2000" b="1"/>
            </a:lvl2pPr>
            <a:lvl3pPr marL="914355" indent="0">
              <a:buNone/>
              <a:defRPr sz="1800" b="1"/>
            </a:lvl3pPr>
            <a:lvl4pPr marL="1371532" indent="0">
              <a:buNone/>
              <a:defRPr sz="1600" b="1"/>
            </a:lvl4pPr>
            <a:lvl5pPr marL="1828709" indent="0">
              <a:buNone/>
              <a:defRPr sz="1600" b="1"/>
            </a:lvl5pPr>
            <a:lvl6pPr marL="2285886" indent="0">
              <a:buNone/>
              <a:defRPr sz="1600" b="1"/>
            </a:lvl6pPr>
            <a:lvl7pPr marL="2743064" indent="0">
              <a:buNone/>
              <a:defRPr sz="1600" b="1"/>
            </a:lvl7pPr>
            <a:lvl8pPr marL="3200240" indent="0">
              <a:buNone/>
              <a:defRPr sz="1600" b="1"/>
            </a:lvl8pPr>
            <a:lvl9pPr marL="3657418" indent="0">
              <a:buNone/>
              <a:defRPr sz="1600" b="1"/>
            </a:lvl9pPr>
          </a:lstStyle>
          <a:p>
            <a:pPr lvl="0"/>
            <a:r>
              <a:rPr lang="en-US" dirty="0"/>
              <a:t>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100"/>
            </a:lvl2pPr>
            <a:lvl3pPr>
              <a:defRPr sz="1800"/>
            </a:lvl3pPr>
            <a:lvl4pPr>
              <a:defRPr sz="1500"/>
            </a:lvl4pPr>
            <a:lvl5pPr>
              <a:defRPr sz="1350"/>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72" y="1535115"/>
            <a:ext cx="5389033" cy="639763"/>
          </a:xfrm>
        </p:spPr>
        <p:txBody>
          <a:bodyPr anchor="b"/>
          <a:lstStyle>
            <a:lvl1pPr marL="0" indent="0">
              <a:buNone/>
              <a:defRPr sz="2700" b="1"/>
            </a:lvl1pPr>
            <a:lvl2pPr marL="457178" indent="0">
              <a:buNone/>
              <a:defRPr sz="2000" b="1"/>
            </a:lvl2pPr>
            <a:lvl3pPr marL="914355" indent="0">
              <a:buNone/>
              <a:defRPr sz="1800" b="1"/>
            </a:lvl3pPr>
            <a:lvl4pPr marL="1371532" indent="0">
              <a:buNone/>
              <a:defRPr sz="1600" b="1"/>
            </a:lvl4pPr>
            <a:lvl5pPr marL="1828709" indent="0">
              <a:buNone/>
              <a:defRPr sz="1600" b="1"/>
            </a:lvl5pPr>
            <a:lvl6pPr marL="2285886" indent="0">
              <a:buNone/>
              <a:defRPr sz="1600" b="1"/>
            </a:lvl6pPr>
            <a:lvl7pPr marL="2743064" indent="0">
              <a:buNone/>
              <a:defRPr sz="1600" b="1"/>
            </a:lvl7pPr>
            <a:lvl8pPr marL="3200240" indent="0">
              <a:buNone/>
              <a:defRPr sz="1600" b="1"/>
            </a:lvl8pPr>
            <a:lvl9pPr marL="3657418" indent="0">
              <a:buNone/>
              <a:defRPr sz="1600" b="1"/>
            </a:lvl9pPr>
          </a:lstStyle>
          <a:p>
            <a:pPr lvl="0"/>
            <a:r>
              <a:rPr lang="en-US" dirty="0"/>
              <a:t>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2400"/>
            </a:lvl1pPr>
            <a:lvl2pPr>
              <a:defRPr sz="2100" b="0"/>
            </a:lvl2pPr>
            <a:lvl3pPr>
              <a:defRPr sz="1800"/>
            </a:lvl3pPr>
            <a:lvl4pPr>
              <a:defRPr sz="1500"/>
            </a:lvl4pPr>
            <a:lvl5pPr>
              <a:defRPr sz="1350"/>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8" name="Footer Placeholder 7"/>
          <p:cNvSpPr>
            <a:spLocks noGrp="1"/>
          </p:cNvSpPr>
          <p:nvPr>
            <p:ph type="ftr" sz="quarter" idx="11"/>
          </p:nvPr>
        </p:nvSpPr>
        <p:spPr/>
        <p:txBody>
          <a:bodyPr/>
          <a:lstStyle>
            <a:lvl1pPr>
              <a:defRPr/>
            </a:lvl1pPr>
          </a:lstStyle>
          <a:p>
            <a:endParaRPr lang="en-US" dirty="0"/>
          </a:p>
        </p:txBody>
      </p:sp>
      <p:sp>
        <p:nvSpPr>
          <p:cNvPr id="9" name="Slide Number Placeholder 8"/>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Tree>
    <p:extLst>
      <p:ext uri="{BB962C8B-B14F-4D97-AF65-F5344CB8AC3E}">
        <p14:creationId xmlns:p14="http://schemas.microsoft.com/office/powerpoint/2010/main" val="2647138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4" name="Footer Placeholder 3"/>
          <p:cNvSpPr>
            <a:spLocks noGrp="1"/>
          </p:cNvSpPr>
          <p:nvPr>
            <p:ph type="ftr" sz="quarter" idx="11"/>
          </p:nvPr>
        </p:nvSpPr>
        <p:spPr/>
        <p:txBody>
          <a:bodyPr/>
          <a:lstStyle>
            <a:lvl1pPr>
              <a:defRPr/>
            </a:lvl1pPr>
          </a:lstStyle>
          <a:p>
            <a:endParaRPr lang="en-US" dirty="0"/>
          </a:p>
        </p:txBody>
      </p:sp>
      <p:sp>
        <p:nvSpPr>
          <p:cNvPr id="5" name="Slide Number Placeholder 4"/>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
        <p:nvSpPr>
          <p:cNvPr id="9" name="Title 8"/>
          <p:cNvSpPr>
            <a:spLocks noGrp="1"/>
          </p:cNvSpPr>
          <p:nvPr>
            <p:ph type="title"/>
          </p:nvPr>
        </p:nvSpPr>
        <p:spPr>
          <a:xfrm>
            <a:off x="609600" y="280416"/>
            <a:ext cx="10972800" cy="1143000"/>
          </a:xfrm>
        </p:spPr>
        <p:txBody>
          <a:bodyPr/>
          <a:lstStyle>
            <a:lvl1pPr>
              <a:defRPr sz="3000"/>
            </a:lvl1pPr>
          </a:lstStyle>
          <a:p>
            <a:r>
              <a:rPr lang="en-US" dirty="0"/>
              <a:t>Click to edit Master title style</a:t>
            </a:r>
          </a:p>
        </p:txBody>
      </p:sp>
    </p:spTree>
    <p:extLst>
      <p:ext uri="{BB962C8B-B14F-4D97-AF65-F5344CB8AC3E}">
        <p14:creationId xmlns:p14="http://schemas.microsoft.com/office/powerpoint/2010/main" val="39791468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3" name="Footer Placeholder 2"/>
          <p:cNvSpPr>
            <a:spLocks noGrp="1"/>
          </p:cNvSpPr>
          <p:nvPr>
            <p:ph type="ftr" sz="quarter" idx="11"/>
          </p:nvPr>
        </p:nvSpPr>
        <p:spPr/>
        <p:txBody>
          <a:bodyPr/>
          <a:lstStyle>
            <a:lvl1pPr>
              <a:defRPr/>
            </a:lvl1pPr>
          </a:lstStyle>
          <a:p>
            <a:endParaRPr lang="en-US" dirty="0"/>
          </a:p>
        </p:txBody>
      </p:sp>
      <p:sp>
        <p:nvSpPr>
          <p:cNvPr id="4" name="Slide Number Placeholder 3"/>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Tree>
    <p:extLst>
      <p:ext uri="{BB962C8B-B14F-4D97-AF65-F5344CB8AC3E}">
        <p14:creationId xmlns:p14="http://schemas.microsoft.com/office/powerpoint/2010/main" val="3708481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178" indent="0">
              <a:buNone/>
              <a:defRPr sz="1200"/>
            </a:lvl2pPr>
            <a:lvl3pPr marL="914355" indent="0">
              <a:buNone/>
              <a:defRPr sz="1000"/>
            </a:lvl3pPr>
            <a:lvl4pPr marL="1371532" indent="0">
              <a:buNone/>
              <a:defRPr sz="900"/>
            </a:lvl4pPr>
            <a:lvl5pPr marL="1828709" indent="0">
              <a:buNone/>
              <a:defRPr sz="900"/>
            </a:lvl5pPr>
            <a:lvl6pPr marL="2285886" indent="0">
              <a:buNone/>
              <a:defRPr sz="900"/>
            </a:lvl6pPr>
            <a:lvl7pPr marL="2743064" indent="0">
              <a:buNone/>
              <a:defRPr sz="900"/>
            </a:lvl7pPr>
            <a:lvl8pPr marL="3200240" indent="0">
              <a:buNone/>
              <a:defRPr sz="900"/>
            </a:lvl8pPr>
            <a:lvl9pPr marL="3657418"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6" name="Footer Placeholder 5"/>
          <p:cNvSpPr>
            <a:spLocks noGrp="1"/>
          </p:cNvSpPr>
          <p:nvPr>
            <p:ph type="ftr" sz="quarter" idx="11"/>
          </p:nvPr>
        </p:nvSpPr>
        <p:spPr/>
        <p:txBody>
          <a:bodyPr/>
          <a:lstStyle>
            <a:lvl1pPr>
              <a:defRPr/>
            </a:lvl1pPr>
          </a:lstStyle>
          <a:p>
            <a:endParaRPr lang="en-US" dirty="0"/>
          </a:p>
        </p:txBody>
      </p:sp>
      <p:sp>
        <p:nvSpPr>
          <p:cNvPr id="7" name="Slide Number Placeholder 6"/>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Tree>
    <p:extLst>
      <p:ext uri="{BB962C8B-B14F-4D97-AF65-F5344CB8AC3E}">
        <p14:creationId xmlns:p14="http://schemas.microsoft.com/office/powerpoint/2010/main" val="13104027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3"/>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78" indent="0">
              <a:buNone/>
              <a:defRPr sz="2800"/>
            </a:lvl2pPr>
            <a:lvl3pPr marL="914355" indent="0">
              <a:buNone/>
              <a:defRPr sz="2400"/>
            </a:lvl3pPr>
            <a:lvl4pPr marL="1371532" indent="0">
              <a:buNone/>
              <a:defRPr sz="2000"/>
            </a:lvl4pPr>
            <a:lvl5pPr marL="1828709" indent="0">
              <a:buNone/>
              <a:defRPr sz="2000"/>
            </a:lvl5pPr>
            <a:lvl6pPr marL="2285886" indent="0">
              <a:buNone/>
              <a:defRPr sz="2000"/>
            </a:lvl6pPr>
            <a:lvl7pPr marL="2743064" indent="0">
              <a:buNone/>
              <a:defRPr sz="2000"/>
            </a:lvl7pPr>
            <a:lvl8pPr marL="3200240" indent="0">
              <a:buNone/>
              <a:defRPr sz="2000"/>
            </a:lvl8pPr>
            <a:lvl9pPr marL="3657418" indent="0">
              <a:buNone/>
              <a:defRPr sz="2000"/>
            </a:lvl9pPr>
          </a:lstStyle>
          <a:p>
            <a:pPr lvl="0"/>
            <a:r>
              <a:rPr lang="en-US" noProof="0" dirty="0"/>
              <a:t>Click icon to add picture</a:t>
            </a:r>
          </a:p>
        </p:txBody>
      </p:sp>
      <p:sp>
        <p:nvSpPr>
          <p:cNvPr id="4" name="Text Placeholder 3"/>
          <p:cNvSpPr>
            <a:spLocks noGrp="1"/>
          </p:cNvSpPr>
          <p:nvPr>
            <p:ph type="body" sz="half" idx="2"/>
          </p:nvPr>
        </p:nvSpPr>
        <p:spPr>
          <a:xfrm>
            <a:off x="2389717" y="5367341"/>
            <a:ext cx="7315200" cy="804863"/>
          </a:xfrm>
        </p:spPr>
        <p:txBody>
          <a:bodyPr/>
          <a:lstStyle>
            <a:lvl1pPr marL="0" indent="0">
              <a:buNone/>
              <a:defRPr sz="1400"/>
            </a:lvl1pPr>
            <a:lvl2pPr marL="457178" indent="0">
              <a:buNone/>
              <a:defRPr sz="1200"/>
            </a:lvl2pPr>
            <a:lvl3pPr marL="914355" indent="0">
              <a:buNone/>
              <a:defRPr sz="1000"/>
            </a:lvl3pPr>
            <a:lvl4pPr marL="1371532" indent="0">
              <a:buNone/>
              <a:defRPr sz="900"/>
            </a:lvl4pPr>
            <a:lvl5pPr marL="1828709" indent="0">
              <a:buNone/>
              <a:defRPr sz="900"/>
            </a:lvl5pPr>
            <a:lvl6pPr marL="2285886" indent="0">
              <a:buNone/>
              <a:defRPr sz="900"/>
            </a:lvl6pPr>
            <a:lvl7pPr marL="2743064" indent="0">
              <a:buNone/>
              <a:defRPr sz="900"/>
            </a:lvl7pPr>
            <a:lvl8pPr marL="3200240" indent="0">
              <a:buNone/>
              <a:defRPr sz="900"/>
            </a:lvl8pPr>
            <a:lvl9pPr marL="3657418"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6" name="Footer Placeholder 5"/>
          <p:cNvSpPr>
            <a:spLocks noGrp="1"/>
          </p:cNvSpPr>
          <p:nvPr>
            <p:ph type="ftr" sz="quarter" idx="11"/>
          </p:nvPr>
        </p:nvSpPr>
        <p:spPr/>
        <p:txBody>
          <a:bodyPr/>
          <a:lstStyle>
            <a:lvl1pPr>
              <a:defRPr/>
            </a:lvl1pPr>
          </a:lstStyle>
          <a:p>
            <a:endParaRPr lang="en-US" dirty="0"/>
          </a:p>
        </p:txBody>
      </p:sp>
      <p:sp>
        <p:nvSpPr>
          <p:cNvPr id="7" name="Slide Number Placeholder 6"/>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Tree>
    <p:extLst>
      <p:ext uri="{BB962C8B-B14F-4D97-AF65-F5344CB8AC3E}">
        <p14:creationId xmlns:p14="http://schemas.microsoft.com/office/powerpoint/2010/main" val="17451948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5" name="Footer Placeholder 4"/>
          <p:cNvSpPr>
            <a:spLocks noGrp="1"/>
          </p:cNvSpPr>
          <p:nvPr>
            <p:ph type="ftr" sz="quarter" idx="11"/>
          </p:nvPr>
        </p:nvSpPr>
        <p:spPr/>
        <p:txBody>
          <a:bodyPr/>
          <a:lstStyle>
            <a:lvl1pPr>
              <a:defRPr/>
            </a:lvl1pPr>
          </a:lstStyle>
          <a:p>
            <a:endParaRPr lang="en-US" dirty="0"/>
          </a:p>
        </p:txBody>
      </p:sp>
      <p:sp>
        <p:nvSpPr>
          <p:cNvPr id="6" name="Slide Number Placeholder 5"/>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Tree>
    <p:extLst>
      <p:ext uri="{BB962C8B-B14F-4D97-AF65-F5344CB8AC3E}">
        <p14:creationId xmlns:p14="http://schemas.microsoft.com/office/powerpoint/2010/main" val="25349420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51900" y="390527"/>
            <a:ext cx="2590800" cy="5705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79500" y="390527"/>
            <a:ext cx="7569200" cy="570547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smtClean="0"/>
            </a:lvl1pPr>
          </a:lstStyle>
          <a:p>
            <a:fld id="{C552A11B-1223-4848-B81D-52967B01DE51}" type="datetimeFigureOut">
              <a:rPr lang="en-US" smtClean="0"/>
              <a:t>4/24/26</a:t>
            </a:fld>
            <a:endParaRPr lang="en-US" dirty="0"/>
          </a:p>
        </p:txBody>
      </p:sp>
      <p:sp>
        <p:nvSpPr>
          <p:cNvPr id="5" name="Footer Placeholder 4"/>
          <p:cNvSpPr>
            <a:spLocks noGrp="1"/>
          </p:cNvSpPr>
          <p:nvPr>
            <p:ph type="ftr" sz="quarter" idx="11"/>
          </p:nvPr>
        </p:nvSpPr>
        <p:spPr/>
        <p:txBody>
          <a:bodyPr/>
          <a:lstStyle>
            <a:lvl1pPr>
              <a:defRPr/>
            </a:lvl1pPr>
          </a:lstStyle>
          <a:p>
            <a:endParaRPr lang="en-US" dirty="0"/>
          </a:p>
        </p:txBody>
      </p:sp>
      <p:sp>
        <p:nvSpPr>
          <p:cNvPr id="6" name="Slide Number Placeholder 5"/>
          <p:cNvSpPr>
            <a:spLocks noGrp="1"/>
          </p:cNvSpPr>
          <p:nvPr>
            <p:ph type="sldNum" sz="quarter" idx="12"/>
          </p:nvPr>
        </p:nvSpPr>
        <p:spPr/>
        <p:txBody>
          <a:bodyPr/>
          <a:lstStyle>
            <a:lvl1pPr>
              <a:defRPr/>
            </a:lvl1pPr>
          </a:lstStyle>
          <a:p>
            <a:fld id="{1917E5AD-B3F6-4523-8F62-94308F0D9571}" type="slidenum">
              <a:rPr lang="en-US" smtClean="0"/>
              <a:t>‹#›</a:t>
            </a:fld>
            <a:endParaRPr lang="en-US" dirty="0"/>
          </a:p>
        </p:txBody>
      </p:sp>
    </p:spTree>
    <p:extLst>
      <p:ext uri="{BB962C8B-B14F-4D97-AF65-F5344CB8AC3E}">
        <p14:creationId xmlns:p14="http://schemas.microsoft.com/office/powerpoint/2010/main" val="2908914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Title_subhead_bullets_V2">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EF87F586-8DA6-5540-93F0-2B8FBF5C46EE}"/>
              </a:ext>
            </a:extLst>
          </p:cNvPr>
          <p:cNvPicPr>
            <a:picLocks noChangeAspect="1"/>
          </p:cNvPicPr>
          <p:nvPr userDrawn="1"/>
        </p:nvPicPr>
        <p:blipFill rotWithShape="1">
          <a:blip r:embed="rId2" cstate="screen">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a:ext>
            </a:extLst>
          </a:blip>
          <a:srcRect r="-1"/>
          <a:stretch/>
        </p:blipFill>
        <p:spPr>
          <a:xfrm>
            <a:off x="0" y="3"/>
            <a:ext cx="12192213" cy="6857092"/>
          </a:xfrm>
          <a:prstGeom prst="rect">
            <a:avLst/>
          </a:prstGeom>
        </p:spPr>
      </p:pic>
      <p:sp>
        <p:nvSpPr>
          <p:cNvPr id="9" name="object 3">
            <a:extLst>
              <a:ext uri="{FF2B5EF4-FFF2-40B4-BE49-F238E27FC236}">
                <a16:creationId xmlns:a16="http://schemas.microsoft.com/office/drawing/2014/main" id="{D6D89372-E528-FB42-9311-40AA18C68199}"/>
              </a:ext>
            </a:extLst>
          </p:cNvPr>
          <p:cNvSpPr/>
          <p:nvPr userDrawn="1"/>
        </p:nvSpPr>
        <p:spPr>
          <a:xfrm>
            <a:off x="-1809" y="0"/>
            <a:ext cx="12193809" cy="6865528"/>
          </a:xfrm>
          <a:custGeom>
            <a:avLst/>
            <a:gdLst/>
            <a:ahLst/>
            <a:cxnLst/>
            <a:rect l="l" t="t" r="r" b="b"/>
            <a:pathLst>
              <a:path w="10692130" h="7560309">
                <a:moveTo>
                  <a:pt x="0" y="7559992"/>
                </a:moveTo>
                <a:lnTo>
                  <a:pt x="10692003" y="7559992"/>
                </a:lnTo>
                <a:lnTo>
                  <a:pt x="10692003" y="0"/>
                </a:lnTo>
                <a:lnTo>
                  <a:pt x="0" y="0"/>
                </a:lnTo>
                <a:lnTo>
                  <a:pt x="0" y="7559992"/>
                </a:lnTo>
                <a:close/>
              </a:path>
            </a:pathLst>
          </a:custGeom>
          <a:solidFill>
            <a:srgbClr val="212E54">
              <a:alpha val="88000"/>
            </a:srgbClr>
          </a:solidFill>
        </p:spPr>
        <p:txBody>
          <a:bodyPr wrap="square" lIns="0" tIns="0" rIns="0" bIns="0" rtlCol="0"/>
          <a:lstStyle/>
          <a:p>
            <a:r>
              <a:rPr lang="en-GB" sz="1124" dirty="0"/>
              <a:t> </a:t>
            </a:r>
            <a:endParaRPr sz="1124" dirty="0"/>
          </a:p>
        </p:txBody>
      </p:sp>
      <p:sp>
        <p:nvSpPr>
          <p:cNvPr id="16" name="Rectangle 15">
            <a:extLst>
              <a:ext uri="{FF2B5EF4-FFF2-40B4-BE49-F238E27FC236}">
                <a16:creationId xmlns:a16="http://schemas.microsoft.com/office/drawing/2014/main" id="{B96CDF1C-FE22-C341-A472-B26D97787C3A}"/>
              </a:ext>
            </a:extLst>
          </p:cNvPr>
          <p:cNvSpPr/>
          <p:nvPr userDrawn="1"/>
        </p:nvSpPr>
        <p:spPr>
          <a:xfrm>
            <a:off x="92288" y="84259"/>
            <a:ext cx="12000000" cy="66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90" dirty="0"/>
          </a:p>
        </p:txBody>
      </p:sp>
      <p:sp>
        <p:nvSpPr>
          <p:cNvPr id="7" name="Text Placeholder 2">
            <a:extLst>
              <a:ext uri="{FF2B5EF4-FFF2-40B4-BE49-F238E27FC236}">
                <a16:creationId xmlns:a16="http://schemas.microsoft.com/office/drawing/2014/main" id="{57D05883-4C72-A44C-8A43-E81AB557959A}"/>
              </a:ext>
            </a:extLst>
          </p:cNvPr>
          <p:cNvSpPr>
            <a:spLocks noGrp="1"/>
          </p:cNvSpPr>
          <p:nvPr>
            <p:ph type="body" idx="13"/>
          </p:nvPr>
        </p:nvSpPr>
        <p:spPr>
          <a:xfrm>
            <a:off x="844803" y="1198714"/>
            <a:ext cx="10511999" cy="445473"/>
          </a:xfrm>
          <a:prstGeom prst="rect">
            <a:avLst/>
          </a:prstGeom>
        </p:spPr>
        <p:txBody>
          <a:bodyPr>
            <a:normAutofit/>
          </a:bodyPr>
          <a:lstStyle>
            <a:lvl1pPr marL="0" indent="0">
              <a:buNone/>
              <a:defRPr sz="1632">
                <a:solidFill>
                  <a:srgbClr val="94959A"/>
                </a:solidFill>
              </a:defRPr>
            </a:lvl1pPr>
            <a:lvl2pPr marL="342872" indent="0">
              <a:buNone/>
              <a:defRPr sz="1500">
                <a:solidFill>
                  <a:schemeClr val="tx1">
                    <a:tint val="75000"/>
                  </a:schemeClr>
                </a:solidFill>
              </a:defRPr>
            </a:lvl2pPr>
            <a:lvl3pPr marL="685742" indent="0">
              <a:buNone/>
              <a:defRPr sz="1350">
                <a:solidFill>
                  <a:schemeClr val="tx1">
                    <a:tint val="75000"/>
                  </a:schemeClr>
                </a:solidFill>
              </a:defRPr>
            </a:lvl3pPr>
            <a:lvl4pPr marL="1028613" indent="0">
              <a:buNone/>
              <a:defRPr sz="1200">
                <a:solidFill>
                  <a:schemeClr val="tx1">
                    <a:tint val="75000"/>
                  </a:schemeClr>
                </a:solidFill>
              </a:defRPr>
            </a:lvl4pPr>
            <a:lvl5pPr marL="1371484" indent="0">
              <a:buNone/>
              <a:defRPr sz="1200">
                <a:solidFill>
                  <a:schemeClr val="tx1">
                    <a:tint val="75000"/>
                  </a:schemeClr>
                </a:solidFill>
              </a:defRPr>
            </a:lvl5pPr>
            <a:lvl6pPr marL="1714355" indent="0">
              <a:buNone/>
              <a:defRPr sz="1200">
                <a:solidFill>
                  <a:schemeClr val="tx1">
                    <a:tint val="75000"/>
                  </a:schemeClr>
                </a:solidFill>
              </a:defRPr>
            </a:lvl6pPr>
            <a:lvl7pPr marL="2057225" indent="0">
              <a:buNone/>
              <a:defRPr sz="1200">
                <a:solidFill>
                  <a:schemeClr val="tx1">
                    <a:tint val="75000"/>
                  </a:schemeClr>
                </a:solidFill>
              </a:defRPr>
            </a:lvl7pPr>
            <a:lvl8pPr marL="2400096" indent="0">
              <a:buNone/>
              <a:defRPr sz="1200">
                <a:solidFill>
                  <a:schemeClr val="tx1">
                    <a:tint val="75000"/>
                  </a:schemeClr>
                </a:solidFill>
              </a:defRPr>
            </a:lvl8pPr>
            <a:lvl9pPr marL="2742968" indent="0">
              <a:buNone/>
              <a:defRPr sz="1200">
                <a:solidFill>
                  <a:schemeClr val="tx1">
                    <a:tint val="75000"/>
                  </a:schemeClr>
                </a:solidFill>
              </a:defRPr>
            </a:lvl9pPr>
          </a:lstStyle>
          <a:p>
            <a:pPr lvl="0"/>
            <a:r>
              <a:rPr lang="en-US" dirty="0"/>
              <a:t>Edit Master text styles</a:t>
            </a:r>
          </a:p>
        </p:txBody>
      </p:sp>
      <p:sp>
        <p:nvSpPr>
          <p:cNvPr id="8" name="Title 1">
            <a:extLst>
              <a:ext uri="{FF2B5EF4-FFF2-40B4-BE49-F238E27FC236}">
                <a16:creationId xmlns:a16="http://schemas.microsoft.com/office/drawing/2014/main" id="{4C1C7836-EBF6-7C41-90CD-8EB3B246CE38}"/>
              </a:ext>
            </a:extLst>
          </p:cNvPr>
          <p:cNvSpPr>
            <a:spLocks noGrp="1"/>
          </p:cNvSpPr>
          <p:nvPr>
            <p:ph type="title"/>
          </p:nvPr>
        </p:nvSpPr>
        <p:spPr>
          <a:xfrm>
            <a:off x="844803" y="626387"/>
            <a:ext cx="10511999" cy="572327"/>
          </a:xfrm>
          <a:prstGeom prst="rect">
            <a:avLst/>
          </a:prstGeom>
        </p:spPr>
        <p:txBody>
          <a:bodyPr/>
          <a:lstStyle>
            <a:lvl1pPr>
              <a:defRPr sz="2800" b="1">
                <a:solidFill>
                  <a:srgbClr val="FE5000"/>
                </a:solidFill>
                <a:latin typeface="+mn-lt"/>
                <a:cs typeface="Calibri" panose="020F0502020204030204" pitchFamily="34" charset="0"/>
              </a:defRPr>
            </a:lvl1pPr>
          </a:lstStyle>
          <a:p>
            <a:r>
              <a:rPr lang="en-US" dirty="0"/>
              <a:t>Click to edit Master title style</a:t>
            </a:r>
          </a:p>
        </p:txBody>
      </p:sp>
      <p:sp>
        <p:nvSpPr>
          <p:cNvPr id="13" name="Text Placeholder 2">
            <a:extLst>
              <a:ext uri="{FF2B5EF4-FFF2-40B4-BE49-F238E27FC236}">
                <a16:creationId xmlns:a16="http://schemas.microsoft.com/office/drawing/2014/main" id="{C01A3405-67D4-4648-9A45-2C82DDF5460E}"/>
              </a:ext>
            </a:extLst>
          </p:cNvPr>
          <p:cNvSpPr>
            <a:spLocks noGrp="1"/>
          </p:cNvSpPr>
          <p:nvPr>
            <p:ph type="body" idx="16" hasCustomPrompt="1"/>
          </p:nvPr>
        </p:nvSpPr>
        <p:spPr>
          <a:xfrm>
            <a:off x="185529" y="6221818"/>
            <a:ext cx="10369960" cy="445473"/>
          </a:xfrm>
          <a:prstGeom prst="rect">
            <a:avLst/>
          </a:prstGeom>
        </p:spPr>
        <p:txBody>
          <a:bodyPr anchor="b" anchorCtr="0">
            <a:noAutofit/>
          </a:bodyPr>
          <a:lstStyle>
            <a:lvl1pPr marL="0" indent="0">
              <a:lnSpc>
                <a:spcPct val="100000"/>
              </a:lnSpc>
              <a:spcBef>
                <a:spcPts val="0"/>
              </a:spcBef>
              <a:buNone/>
              <a:defRPr sz="800">
                <a:solidFill>
                  <a:srgbClr val="002060"/>
                </a:solidFill>
              </a:defRPr>
            </a:lvl1pPr>
            <a:lvl2pPr marL="342872" indent="0">
              <a:buNone/>
              <a:defRPr sz="1500">
                <a:solidFill>
                  <a:schemeClr val="tx1">
                    <a:tint val="75000"/>
                  </a:schemeClr>
                </a:solidFill>
              </a:defRPr>
            </a:lvl2pPr>
            <a:lvl3pPr marL="685742" indent="0">
              <a:buNone/>
              <a:defRPr sz="1350">
                <a:solidFill>
                  <a:schemeClr val="tx1">
                    <a:tint val="75000"/>
                  </a:schemeClr>
                </a:solidFill>
              </a:defRPr>
            </a:lvl3pPr>
            <a:lvl4pPr marL="1028613" indent="0">
              <a:buNone/>
              <a:defRPr sz="1200">
                <a:solidFill>
                  <a:schemeClr val="tx1">
                    <a:tint val="75000"/>
                  </a:schemeClr>
                </a:solidFill>
              </a:defRPr>
            </a:lvl4pPr>
            <a:lvl5pPr marL="1371484" indent="0">
              <a:buNone/>
              <a:defRPr sz="1200">
                <a:solidFill>
                  <a:schemeClr val="tx1">
                    <a:tint val="75000"/>
                  </a:schemeClr>
                </a:solidFill>
              </a:defRPr>
            </a:lvl5pPr>
            <a:lvl6pPr marL="1714355" indent="0">
              <a:buNone/>
              <a:defRPr sz="1200">
                <a:solidFill>
                  <a:schemeClr val="tx1">
                    <a:tint val="75000"/>
                  </a:schemeClr>
                </a:solidFill>
              </a:defRPr>
            </a:lvl6pPr>
            <a:lvl7pPr marL="2057225" indent="0">
              <a:buNone/>
              <a:defRPr sz="1200">
                <a:solidFill>
                  <a:schemeClr val="tx1">
                    <a:tint val="75000"/>
                  </a:schemeClr>
                </a:solidFill>
              </a:defRPr>
            </a:lvl7pPr>
            <a:lvl8pPr marL="2400096" indent="0">
              <a:buNone/>
              <a:defRPr sz="1200">
                <a:solidFill>
                  <a:schemeClr val="tx1">
                    <a:tint val="75000"/>
                  </a:schemeClr>
                </a:solidFill>
              </a:defRPr>
            </a:lvl8pPr>
            <a:lvl9pPr marL="2742968" indent="0">
              <a:buNone/>
              <a:defRPr sz="1200">
                <a:solidFill>
                  <a:schemeClr val="tx1">
                    <a:tint val="75000"/>
                  </a:schemeClr>
                </a:solidFill>
              </a:defRPr>
            </a:lvl9pPr>
          </a:lstStyle>
          <a:p>
            <a:pPr lvl="0"/>
            <a:r>
              <a:rPr lang="en-US" dirty="0"/>
              <a:t>Edit footnote here:</a:t>
            </a:r>
          </a:p>
        </p:txBody>
      </p:sp>
      <p:sp>
        <p:nvSpPr>
          <p:cNvPr id="10" name="Content Placeholder 2">
            <a:extLst>
              <a:ext uri="{FF2B5EF4-FFF2-40B4-BE49-F238E27FC236}">
                <a16:creationId xmlns:a16="http://schemas.microsoft.com/office/drawing/2014/main" id="{25E5B97C-BFF0-DE4E-A9EC-AA200D9010FC}"/>
              </a:ext>
            </a:extLst>
          </p:cNvPr>
          <p:cNvSpPr>
            <a:spLocks noGrp="1"/>
          </p:cNvSpPr>
          <p:nvPr>
            <p:ph idx="1"/>
          </p:nvPr>
        </p:nvSpPr>
        <p:spPr>
          <a:xfrm>
            <a:off x="844800" y="1644188"/>
            <a:ext cx="10512000" cy="3969217"/>
          </a:xfrm>
          <a:prstGeom prst="rect">
            <a:avLst/>
          </a:prstGeom>
        </p:spPr>
        <p:txBody>
          <a:bodyPr/>
          <a:lstStyle>
            <a:lvl1pPr marL="310917" indent="-310917">
              <a:buClr>
                <a:srgbClr val="FE5000"/>
              </a:buClr>
              <a:buFont typeface="Arial" panose="020B0604020202020204" pitchFamily="34" charset="0"/>
              <a:buChar char="•"/>
              <a:defRPr sz="1600">
                <a:solidFill>
                  <a:srgbClr val="002060"/>
                </a:solidFill>
              </a:defRPr>
            </a:lvl1pPr>
            <a:lvl2pPr marL="576068" indent="-233189">
              <a:buClr>
                <a:srgbClr val="FE5000"/>
              </a:buClr>
              <a:buFont typeface="System Font Regular"/>
              <a:buChar char="-"/>
              <a:defRPr sz="1200">
                <a:solidFill>
                  <a:srgbClr val="002060"/>
                </a:solidFill>
              </a:defRPr>
            </a:lvl2pPr>
            <a:lvl3pPr marL="880082" indent="-194322">
              <a:buClr>
                <a:srgbClr val="FE5000"/>
              </a:buClr>
              <a:buFont typeface="System Font Regular"/>
              <a:buChar char="-"/>
              <a:defRPr sz="1000">
                <a:solidFill>
                  <a:srgbClr val="002060"/>
                </a:solidFill>
              </a:defRPr>
            </a:lvl3pPr>
            <a:lvl4pPr>
              <a:buClr>
                <a:srgbClr val="FE5000"/>
              </a:buClr>
              <a:defRPr sz="952">
                <a:solidFill>
                  <a:srgbClr val="002060"/>
                </a:solidFill>
              </a:defRPr>
            </a:lvl4pPr>
            <a:lvl5pPr>
              <a:buClr>
                <a:srgbClr val="FE5000"/>
              </a:buClr>
              <a:defRPr>
                <a:solidFill>
                  <a:srgbClr val="002060"/>
                </a:solidFill>
              </a:defRPr>
            </a:lvl5pPr>
          </a:lstStyle>
          <a:p>
            <a:pPr lvl="0"/>
            <a:r>
              <a:rPr lang="en-US" dirty="0"/>
              <a:t>Edit Master text styles</a:t>
            </a:r>
          </a:p>
          <a:p>
            <a:pPr lvl="1"/>
            <a:r>
              <a:rPr lang="en-US" dirty="0"/>
              <a:t>Second level</a:t>
            </a:r>
          </a:p>
          <a:p>
            <a:pPr lvl="2"/>
            <a:r>
              <a:rPr lang="en-US" dirty="0"/>
              <a:t>Third level</a:t>
            </a:r>
          </a:p>
        </p:txBody>
      </p:sp>
      <p:pic>
        <p:nvPicPr>
          <p:cNvPr id="12" name="Picture 11" descr="A close up of a sign&#10;&#10;Description automatically generated">
            <a:extLst>
              <a:ext uri="{FF2B5EF4-FFF2-40B4-BE49-F238E27FC236}">
                <a16:creationId xmlns:a16="http://schemas.microsoft.com/office/drawing/2014/main" id="{B75DEB45-D30C-4E36-9176-D068D5E03150}"/>
              </a:ext>
            </a:extLst>
          </p:cNvPr>
          <p:cNvPicPr>
            <a:picLocks noChangeAspect="1"/>
          </p:cNvPicPr>
          <p:nvPr userDrawn="1"/>
        </p:nvPicPr>
        <p:blipFill>
          <a:blip r:embed="rId4"/>
          <a:stretch>
            <a:fillRect/>
          </a:stretch>
        </p:blipFill>
        <p:spPr>
          <a:xfrm>
            <a:off x="10456829" y="6120519"/>
            <a:ext cx="1595377" cy="470400"/>
          </a:xfrm>
          <a:prstGeom prst="rect">
            <a:avLst/>
          </a:prstGeom>
        </p:spPr>
      </p:pic>
    </p:spTree>
    <p:extLst>
      <p:ext uri="{BB962C8B-B14F-4D97-AF65-F5344CB8AC3E}">
        <p14:creationId xmlns:p14="http://schemas.microsoft.com/office/powerpoint/2010/main" val="30504903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1">
          <p15:clr>
            <a:srgbClr val="FBAE40"/>
          </p15:clr>
        </p15:guide>
        <p15:guide id="2" pos="3840">
          <p15:clr>
            <a:srgbClr val="FBAE40"/>
          </p15:clr>
        </p15:guide>
        <p15:guide id="3" pos="7151">
          <p15:clr>
            <a:srgbClr val="FBAE40"/>
          </p15:clr>
        </p15:guide>
        <p15:guide id="4" pos="531">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13826D03-2679-4295-A8A9-00C33E3A9902}" type="datetimeFigureOut">
              <a:rPr lang="en-US"/>
              <a:pPr>
                <a:defRPr/>
              </a:pPr>
              <a:t>4/24/26</a:t>
            </a:fld>
            <a:endParaRPr lang="en-US" dirty="0"/>
          </a:p>
        </p:txBody>
      </p:sp>
      <p:sp>
        <p:nvSpPr>
          <p:cNvPr id="5" name="Footer Placeholder 4"/>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atin typeface="Tahoma" panose="020B0604030504040204" pitchFamily="34" charset="0"/>
              </a:defRPr>
            </a:lvl1pPr>
          </a:lstStyle>
          <a:p>
            <a:pPr>
              <a:defRPr/>
            </a:pPr>
            <a:fld id="{AB2357D7-B7EA-4075-8C9B-21C4496CD268}" type="slidenum">
              <a:rPr lang="en-US" altLang="en-US"/>
              <a:pPr>
                <a:defRPr/>
              </a:pPr>
              <a:t>‹#›</a:t>
            </a:fld>
            <a:endParaRPr lang="en-US" altLang="en-US" dirty="0"/>
          </a:p>
        </p:txBody>
      </p:sp>
    </p:spTree>
    <p:extLst>
      <p:ext uri="{BB962C8B-B14F-4D97-AF65-F5344CB8AC3E}">
        <p14:creationId xmlns:p14="http://schemas.microsoft.com/office/powerpoint/2010/main" val="31887995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916FF65-E16B-BA4F-9591-6B4416106527}" type="datetimeFigureOut">
              <a:rPr lang="en-US" smtClean="0"/>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925138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DE89C273-179F-4420-AB2A-8C54416F7EB4}" type="datetimeFigureOut">
              <a:rPr lang="en-US"/>
              <a:pPr>
                <a:defRPr/>
              </a:pPr>
              <a:t>4/24/26</a:t>
            </a:fld>
            <a:endParaRPr lang="en-US" dirty="0"/>
          </a:p>
        </p:txBody>
      </p:sp>
      <p:sp>
        <p:nvSpPr>
          <p:cNvPr id="5" name="Footer Placeholder 4"/>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atin typeface="Tahoma" panose="020B0604030504040204" pitchFamily="34" charset="0"/>
              </a:defRPr>
            </a:lvl1pPr>
          </a:lstStyle>
          <a:p>
            <a:pPr>
              <a:defRPr/>
            </a:pPr>
            <a:fld id="{7E8257D4-3BA3-4E87-9F66-714CFA3655DD}" type="slidenum">
              <a:rPr lang="en-US" altLang="en-US"/>
              <a:pPr>
                <a:defRPr/>
              </a:pPr>
              <a:t>‹#›</a:t>
            </a:fld>
            <a:endParaRPr lang="en-US" altLang="en-US" dirty="0"/>
          </a:p>
        </p:txBody>
      </p:sp>
    </p:spTree>
    <p:extLst>
      <p:ext uri="{BB962C8B-B14F-4D97-AF65-F5344CB8AC3E}">
        <p14:creationId xmlns:p14="http://schemas.microsoft.com/office/powerpoint/2010/main" val="1969867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32ADDB4B-AEE8-4047-91D2-397A15E924B8}" type="datetimeFigureOut">
              <a:rPr lang="en-US"/>
              <a:pPr>
                <a:defRPr/>
              </a:pPr>
              <a:t>4/24/26</a:t>
            </a:fld>
            <a:endParaRPr lang="en-US" dirty="0"/>
          </a:p>
        </p:txBody>
      </p:sp>
      <p:sp>
        <p:nvSpPr>
          <p:cNvPr id="5" name="Footer Placeholder 4"/>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atin typeface="Tahoma" panose="020B0604030504040204" pitchFamily="34" charset="0"/>
              </a:defRPr>
            </a:lvl1pPr>
          </a:lstStyle>
          <a:p>
            <a:pPr>
              <a:defRPr/>
            </a:pPr>
            <a:fld id="{164AAA87-484F-4BDB-8C89-190493990450}" type="slidenum">
              <a:rPr lang="en-US" altLang="en-US"/>
              <a:pPr>
                <a:defRPr/>
              </a:pPr>
              <a:t>‹#›</a:t>
            </a:fld>
            <a:endParaRPr lang="en-US" altLang="en-US" dirty="0"/>
          </a:p>
        </p:txBody>
      </p:sp>
    </p:spTree>
    <p:extLst>
      <p:ext uri="{BB962C8B-B14F-4D97-AF65-F5344CB8AC3E}">
        <p14:creationId xmlns:p14="http://schemas.microsoft.com/office/powerpoint/2010/main" val="21621948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1AF2A0F8-8A8B-43A1-BB3E-C7219D131420}" type="datetimeFigureOut">
              <a:rPr lang="en-US"/>
              <a:pPr>
                <a:defRPr/>
              </a:pPr>
              <a:t>4/24/26</a:t>
            </a:fld>
            <a:endParaRPr lang="en-US" dirty="0"/>
          </a:p>
        </p:txBody>
      </p:sp>
      <p:sp>
        <p:nvSpPr>
          <p:cNvPr id="6" name="Footer Placeholder 5"/>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latin typeface="Tahoma" panose="020B0604030504040204" pitchFamily="34" charset="0"/>
              </a:defRPr>
            </a:lvl1pPr>
          </a:lstStyle>
          <a:p>
            <a:pPr>
              <a:defRPr/>
            </a:pPr>
            <a:fld id="{94947A12-4C20-4FC8-AE48-4E7C991AE9B7}" type="slidenum">
              <a:rPr lang="en-US" altLang="en-US"/>
              <a:pPr>
                <a:defRPr/>
              </a:pPr>
              <a:t>‹#›</a:t>
            </a:fld>
            <a:endParaRPr lang="en-US" altLang="en-US" dirty="0"/>
          </a:p>
        </p:txBody>
      </p:sp>
    </p:spTree>
    <p:extLst>
      <p:ext uri="{BB962C8B-B14F-4D97-AF65-F5344CB8AC3E}">
        <p14:creationId xmlns:p14="http://schemas.microsoft.com/office/powerpoint/2010/main" val="5462783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748CCD1F-ABA1-4DCF-84EA-936374D6E35B}" type="datetimeFigureOut">
              <a:rPr lang="en-US"/>
              <a:pPr>
                <a:defRPr/>
              </a:pPr>
              <a:t>4/24/26</a:t>
            </a:fld>
            <a:endParaRPr lang="en-US" dirty="0"/>
          </a:p>
        </p:txBody>
      </p:sp>
      <p:sp>
        <p:nvSpPr>
          <p:cNvPr id="8" name="Footer Placeholder 7"/>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a:defRPr>
                <a:latin typeface="Tahoma" panose="020B0604030504040204" pitchFamily="34" charset="0"/>
              </a:defRPr>
            </a:lvl1pPr>
          </a:lstStyle>
          <a:p>
            <a:pPr>
              <a:defRPr/>
            </a:pPr>
            <a:fld id="{0AE876E3-4D9D-4C83-B840-0490DF91188A}" type="slidenum">
              <a:rPr lang="en-US" altLang="en-US"/>
              <a:pPr>
                <a:defRPr/>
              </a:pPr>
              <a:t>‹#›</a:t>
            </a:fld>
            <a:endParaRPr lang="en-US" altLang="en-US" dirty="0"/>
          </a:p>
        </p:txBody>
      </p:sp>
    </p:spTree>
    <p:extLst>
      <p:ext uri="{BB962C8B-B14F-4D97-AF65-F5344CB8AC3E}">
        <p14:creationId xmlns:p14="http://schemas.microsoft.com/office/powerpoint/2010/main" val="31381843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F34EFFD4-9350-4C84-B08D-54E7DBA9753F}" type="datetimeFigureOut">
              <a:rPr lang="en-US"/>
              <a:pPr>
                <a:defRPr/>
              </a:pPr>
              <a:t>4/24/26</a:t>
            </a:fld>
            <a:endParaRPr lang="en-US" dirty="0"/>
          </a:p>
        </p:txBody>
      </p:sp>
      <p:sp>
        <p:nvSpPr>
          <p:cNvPr id="4" name="Footer Placeholder 3"/>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a:defRPr>
                <a:latin typeface="Tahoma" panose="020B0604030504040204" pitchFamily="34" charset="0"/>
              </a:defRPr>
            </a:lvl1pPr>
          </a:lstStyle>
          <a:p>
            <a:pPr>
              <a:defRPr/>
            </a:pPr>
            <a:fld id="{24A2651C-3D63-4953-AD76-09608405311C}" type="slidenum">
              <a:rPr lang="en-US" altLang="en-US"/>
              <a:pPr>
                <a:defRPr/>
              </a:pPr>
              <a:t>‹#›</a:t>
            </a:fld>
            <a:endParaRPr lang="en-US" altLang="en-US" dirty="0"/>
          </a:p>
        </p:txBody>
      </p:sp>
    </p:spTree>
    <p:extLst>
      <p:ext uri="{BB962C8B-B14F-4D97-AF65-F5344CB8AC3E}">
        <p14:creationId xmlns:p14="http://schemas.microsoft.com/office/powerpoint/2010/main" val="24646288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41B05DB3-6D8C-4B42-BFBA-151BAADBC42A}" type="datetimeFigureOut">
              <a:rPr lang="en-US"/>
              <a:pPr>
                <a:defRPr/>
              </a:pPr>
              <a:t>4/24/26</a:t>
            </a:fld>
            <a:endParaRPr lang="en-US" dirty="0"/>
          </a:p>
        </p:txBody>
      </p:sp>
      <p:sp>
        <p:nvSpPr>
          <p:cNvPr id="3" name="Footer Placeholder 2"/>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a:defRPr>
                <a:latin typeface="Tahoma" panose="020B0604030504040204" pitchFamily="34" charset="0"/>
              </a:defRPr>
            </a:lvl1pPr>
          </a:lstStyle>
          <a:p>
            <a:pPr>
              <a:defRPr/>
            </a:pPr>
            <a:fld id="{CB241E39-F624-4D89-9957-7F55DD95CA56}" type="slidenum">
              <a:rPr lang="en-US" altLang="en-US"/>
              <a:pPr>
                <a:defRPr/>
              </a:pPr>
              <a:t>‹#›</a:t>
            </a:fld>
            <a:endParaRPr lang="en-US" altLang="en-US" dirty="0"/>
          </a:p>
        </p:txBody>
      </p:sp>
    </p:spTree>
    <p:extLst>
      <p:ext uri="{BB962C8B-B14F-4D97-AF65-F5344CB8AC3E}">
        <p14:creationId xmlns:p14="http://schemas.microsoft.com/office/powerpoint/2010/main" val="10350132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EB510B79-E72E-4DFE-B063-2ABF441D16A1}" type="datetimeFigureOut">
              <a:rPr lang="en-US"/>
              <a:pPr>
                <a:defRPr/>
              </a:pPr>
              <a:t>4/24/26</a:t>
            </a:fld>
            <a:endParaRPr lang="en-US" dirty="0"/>
          </a:p>
        </p:txBody>
      </p:sp>
      <p:sp>
        <p:nvSpPr>
          <p:cNvPr id="6" name="Footer Placeholder 5"/>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latin typeface="Tahoma" panose="020B0604030504040204" pitchFamily="34" charset="0"/>
              </a:defRPr>
            </a:lvl1pPr>
          </a:lstStyle>
          <a:p>
            <a:pPr>
              <a:defRPr/>
            </a:pPr>
            <a:fld id="{69D3F585-178F-40D1-900A-8FDB62056A87}" type="slidenum">
              <a:rPr lang="en-US" altLang="en-US"/>
              <a:pPr>
                <a:defRPr/>
              </a:pPr>
              <a:t>‹#›</a:t>
            </a:fld>
            <a:endParaRPr lang="en-US" altLang="en-US" dirty="0"/>
          </a:p>
        </p:txBody>
      </p:sp>
    </p:spTree>
    <p:extLst>
      <p:ext uri="{BB962C8B-B14F-4D97-AF65-F5344CB8AC3E}">
        <p14:creationId xmlns:p14="http://schemas.microsoft.com/office/powerpoint/2010/main" val="26203139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0F25DE69-87E5-44FA-B75E-6222A67862B0}" type="datetimeFigureOut">
              <a:rPr lang="en-US"/>
              <a:pPr>
                <a:defRPr/>
              </a:pPr>
              <a:t>4/24/26</a:t>
            </a:fld>
            <a:endParaRPr lang="en-US" dirty="0"/>
          </a:p>
        </p:txBody>
      </p:sp>
      <p:sp>
        <p:nvSpPr>
          <p:cNvPr id="6" name="Footer Placeholder 5"/>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latin typeface="Tahoma" panose="020B0604030504040204" pitchFamily="34" charset="0"/>
              </a:defRPr>
            </a:lvl1pPr>
          </a:lstStyle>
          <a:p>
            <a:pPr>
              <a:defRPr/>
            </a:pPr>
            <a:fld id="{CC3A9A6E-4184-4D68-889E-6221BC65E1A7}" type="slidenum">
              <a:rPr lang="en-US" altLang="en-US"/>
              <a:pPr>
                <a:defRPr/>
              </a:pPr>
              <a:t>‹#›</a:t>
            </a:fld>
            <a:endParaRPr lang="en-US" altLang="en-US" dirty="0"/>
          </a:p>
        </p:txBody>
      </p:sp>
    </p:spTree>
    <p:extLst>
      <p:ext uri="{BB962C8B-B14F-4D97-AF65-F5344CB8AC3E}">
        <p14:creationId xmlns:p14="http://schemas.microsoft.com/office/powerpoint/2010/main" val="34394344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3D83A2D7-56A9-48ED-AD13-0B418227D06A}" type="datetimeFigureOut">
              <a:rPr lang="en-US"/>
              <a:pPr>
                <a:defRPr/>
              </a:pPr>
              <a:t>4/24/26</a:t>
            </a:fld>
            <a:endParaRPr lang="en-US" dirty="0"/>
          </a:p>
        </p:txBody>
      </p:sp>
      <p:sp>
        <p:nvSpPr>
          <p:cNvPr id="5" name="Footer Placeholder 4"/>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atin typeface="Tahoma" panose="020B0604030504040204" pitchFamily="34" charset="0"/>
              </a:defRPr>
            </a:lvl1pPr>
          </a:lstStyle>
          <a:p>
            <a:pPr>
              <a:defRPr/>
            </a:pPr>
            <a:fld id="{DA3C64F4-061F-4A98-8064-B4AFF1D2B04D}" type="slidenum">
              <a:rPr lang="en-US" altLang="en-US"/>
              <a:pPr>
                <a:defRPr/>
              </a:pPr>
              <a:t>‹#›</a:t>
            </a:fld>
            <a:endParaRPr lang="en-US" altLang="en-US" dirty="0"/>
          </a:p>
        </p:txBody>
      </p:sp>
    </p:spTree>
    <p:extLst>
      <p:ext uri="{BB962C8B-B14F-4D97-AF65-F5344CB8AC3E}">
        <p14:creationId xmlns:p14="http://schemas.microsoft.com/office/powerpoint/2010/main" val="38735345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latin typeface="Tahoma" pitchFamily="34" charset="0"/>
              </a:defRPr>
            </a:lvl1pPr>
          </a:lstStyle>
          <a:p>
            <a:pPr>
              <a:defRPr/>
            </a:pPr>
            <a:fld id="{F539B33A-D9BE-4FCE-A401-2B41D3123C4D}" type="datetimeFigureOut">
              <a:rPr lang="en-US"/>
              <a:pPr>
                <a:defRPr/>
              </a:pPr>
              <a:t>4/24/26</a:t>
            </a:fld>
            <a:endParaRPr lang="en-US" dirty="0"/>
          </a:p>
        </p:txBody>
      </p:sp>
      <p:sp>
        <p:nvSpPr>
          <p:cNvPr id="5" name="Footer Placeholder 4"/>
          <p:cNvSpPr>
            <a:spLocks noGrp="1"/>
          </p:cNvSpPr>
          <p:nvPr>
            <p:ph type="ftr" sz="quarter" idx="11"/>
          </p:nvPr>
        </p:nvSpPr>
        <p:spPr/>
        <p:txBody>
          <a:bodyPr/>
          <a:lstStyle>
            <a:lvl1pPr fontAlgn="base">
              <a:spcBef>
                <a:spcPct val="0"/>
              </a:spcBef>
              <a:spcAft>
                <a:spcPct val="0"/>
              </a:spcAft>
              <a:defRPr>
                <a:latin typeface="Tahoma"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atin typeface="Tahoma" panose="020B0604030504040204" pitchFamily="34" charset="0"/>
              </a:defRPr>
            </a:lvl1pPr>
          </a:lstStyle>
          <a:p>
            <a:pPr>
              <a:defRPr/>
            </a:pPr>
            <a:fld id="{40D4A32F-FD21-46F8-A5DA-03C1399B455E}" type="slidenum">
              <a:rPr lang="en-US" altLang="en-US"/>
              <a:pPr>
                <a:defRPr/>
              </a:pPr>
              <a:t>‹#›</a:t>
            </a:fld>
            <a:endParaRPr lang="en-US" altLang="en-US" dirty="0"/>
          </a:p>
        </p:txBody>
      </p:sp>
    </p:spTree>
    <p:extLst>
      <p:ext uri="{BB962C8B-B14F-4D97-AF65-F5344CB8AC3E}">
        <p14:creationId xmlns:p14="http://schemas.microsoft.com/office/powerpoint/2010/main" val="8812929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916FF65-E16B-BA4F-9591-6B4416106527}" type="datetimeFigureOut">
              <a:rPr lang="en-US" smtClean="0"/>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6902761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3"/>
            <a:ext cx="10982400" cy="4013627"/>
          </a:xfrm>
        </p:spPr>
        <p:txBody>
          <a:bodyPr>
            <a:noAutofit/>
          </a:bodyPr>
          <a:lstStyle/>
          <a:p>
            <a:pPr lvl="0"/>
            <a:r>
              <a:rPr lang="en-US" dirty="0"/>
              <a:t>Click to edit Master text styles</a:t>
            </a:r>
          </a:p>
          <a:p>
            <a:pPr lvl="1"/>
            <a:r>
              <a:rPr lang="en-US" dirty="0"/>
              <a:t>Second level</a:t>
            </a:r>
          </a:p>
          <a:p>
            <a:pPr lvl="2"/>
            <a:r>
              <a:rPr lang="en-US" dirty="0"/>
              <a:t>Third level</a:t>
            </a:r>
          </a:p>
        </p:txBody>
      </p:sp>
      <p:sp>
        <p:nvSpPr>
          <p:cNvPr id="6"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dirty="0"/>
              <a:t>Click to edit Master title style</a:t>
            </a:r>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dirty="0"/>
              <a:t>Click to edit Master text styles</a:t>
            </a:r>
          </a:p>
        </p:txBody>
      </p:sp>
      <p:sp>
        <p:nvSpPr>
          <p:cNvPr id="9" name="Slide Number Placeholder 5"/>
          <p:cNvSpPr>
            <a:spLocks noGrp="1"/>
          </p:cNvSpPr>
          <p:nvPr>
            <p:ph type="sldNum" sz="quarter" idx="15"/>
          </p:nvPr>
        </p:nvSpPr>
        <p:spPr/>
        <p:txBody>
          <a:bodyPr/>
          <a:lstStyle>
            <a:lvl1pPr>
              <a:defRPr/>
            </a:lvl1pPr>
          </a:lstStyle>
          <a:p>
            <a:pPr>
              <a:defRPr/>
            </a:pPr>
            <a:fld id="{711A7CD0-78D0-42EA-ADB5-8E9333008CAE}" type="slidenum">
              <a:rPr lang="en-US" altLang="en-US"/>
              <a:pPr>
                <a:defRPr/>
              </a:pPr>
              <a:t>‹#›</a:t>
            </a:fld>
            <a:endParaRPr lang="en-US" altLang="en-US" dirty="0"/>
          </a:p>
        </p:txBody>
      </p:sp>
    </p:spTree>
    <p:extLst>
      <p:ext uri="{BB962C8B-B14F-4D97-AF65-F5344CB8AC3E}">
        <p14:creationId xmlns:p14="http://schemas.microsoft.com/office/powerpoint/2010/main" val="31246890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2" name="PlaceHolder 1"/>
          <p:cNvSpPr>
            <a:spLocks noGrp="1"/>
          </p:cNvSpPr>
          <p:nvPr>
            <p:ph type="title"/>
          </p:nvPr>
        </p:nvSpPr>
        <p:spPr>
          <a:xfrm>
            <a:off x="609600" y="273600"/>
            <a:ext cx="10972320" cy="1144800"/>
          </a:xfrm>
          <a:prstGeom prst="rect">
            <a:avLst/>
          </a:prstGeom>
        </p:spPr>
        <p:txBody>
          <a:bodyPr lIns="0" tIns="0" rIns="0" bIns="0" anchor="ctr"/>
          <a:lstStyle/>
          <a:p>
            <a:pPr algn="ctr"/>
            <a:endParaRPr lang="en-US" sz="4400" b="0" strike="noStrike" spc="-1">
              <a:latin typeface="Arial"/>
            </a:endParaRPr>
          </a:p>
        </p:txBody>
      </p:sp>
      <p:sp>
        <p:nvSpPr>
          <p:cNvPr id="3" name="PlaceHolder 2"/>
          <p:cNvSpPr>
            <a:spLocks noGrp="1"/>
          </p:cNvSpPr>
          <p:nvPr>
            <p:ph type="subTitle"/>
          </p:nvPr>
        </p:nvSpPr>
        <p:spPr>
          <a:xfrm>
            <a:off x="609600" y="1604520"/>
            <a:ext cx="10972320" cy="3977280"/>
          </a:xfrm>
          <a:prstGeom prst="rect">
            <a:avLst/>
          </a:prstGeom>
        </p:spPr>
        <p:txBody>
          <a:bodyPr lIns="0" tIns="0" rIns="0" bIns="0" anchor="ctr"/>
          <a:lstStyle/>
          <a:p>
            <a:pPr algn="ctr"/>
            <a:endParaRPr lang="en-US" sz="3200" b="0" strike="noStrike" spc="-1">
              <a:latin typeface="Arial"/>
            </a:endParaRPr>
          </a:p>
        </p:txBody>
      </p:sp>
    </p:spTree>
    <p:extLst>
      <p:ext uri="{BB962C8B-B14F-4D97-AF65-F5344CB8AC3E}">
        <p14:creationId xmlns:p14="http://schemas.microsoft.com/office/powerpoint/2010/main" val="22761700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Text Slide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77875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1"/>
            <a:ext cx="7006269" cy="553999"/>
          </a:xfrm>
        </p:spPr>
        <p:txBody>
          <a:bodyPr anchor="b">
            <a:noAutofit/>
          </a:bodyPr>
          <a:lstStyle>
            <a:lvl1pPr>
              <a:defRPr sz="32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33" baseline="0"/>
            </a:lvl1pPr>
          </a:lstStyle>
          <a:p>
            <a:pPr lvl="0"/>
            <a:r>
              <a:rPr lang="en-US"/>
              <a:t>Click to edit Master text styles</a:t>
            </a:r>
          </a:p>
        </p:txBody>
      </p:sp>
      <p:sp>
        <p:nvSpPr>
          <p:cNvPr id="6" name="Slide Number Placeholder 5"/>
          <p:cNvSpPr>
            <a:spLocks noGrp="1"/>
          </p:cNvSpPr>
          <p:nvPr>
            <p:ph type="sldNum" sz="quarter" idx="13"/>
          </p:nvPr>
        </p:nvSpPr>
        <p:spPr/>
        <p:txBody>
          <a:bodyPr/>
          <a:lstStyle>
            <a:lvl1pPr>
              <a:defRPr/>
            </a:lvl1pPr>
          </a:lstStyle>
          <a:p>
            <a:pPr>
              <a:defRPr/>
            </a:pPr>
            <a:fld id="{D7A788FA-F864-4521-9DFD-AF03C9BFF3E5}" type="slidenum">
              <a:rPr lang="en-US" altLang="en-US"/>
              <a:pPr>
                <a:defRPr/>
              </a:pPr>
              <a:t>‹#›</a:t>
            </a:fld>
            <a:endParaRPr lang="en-US" altLang="en-US" dirty="0"/>
          </a:p>
        </p:txBody>
      </p:sp>
    </p:spTree>
    <p:extLst>
      <p:ext uri="{BB962C8B-B14F-4D97-AF65-F5344CB8AC3E}">
        <p14:creationId xmlns:p14="http://schemas.microsoft.com/office/powerpoint/2010/main" val="1312878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3_Title and Text" userDrawn="1">
  <p:cSld name="4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1222992"/>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Arial"/>
              <a:buNone/>
              <a:defRPr sz="2667"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Arial"/>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Arial"/>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dirty="0">
                <a:solidFill>
                  <a:srgbClr val="D79D41"/>
                </a:solidFill>
                <a:effectLst/>
                <a:latin typeface="Arial Narrow" panose="020B0606020202030204" pitchFamily="34" charset="0"/>
              </a:rPr>
              <a:t>Content of this presentation is copyright</a:t>
            </a:r>
            <a:r>
              <a:rPr lang="en-CH" sz="1200" b="0" i="0" dirty="0">
                <a:solidFill>
                  <a:srgbClr val="D79D41"/>
                </a:solidFill>
                <a:effectLst/>
                <a:latin typeface="Arial Narrow" panose="020B0606020202030204" pitchFamily="34" charset="0"/>
              </a:rPr>
              <a:t> </a:t>
            </a:r>
            <a:r>
              <a:rPr lang="en-US" sz="1200" b="0" i="0" dirty="0">
                <a:solidFill>
                  <a:srgbClr val="D79D41"/>
                </a:solidFill>
                <a:effectLst/>
                <a:latin typeface="Arial Narrow" panose="020B0606020202030204" pitchFamily="34" charset="0"/>
              </a:rPr>
              <a:t>and responsibility of the author. Permission is required for re-use</a:t>
            </a:r>
            <a:r>
              <a:rPr lang="en-CH" sz="1200" b="0" i="0" dirty="0">
                <a:solidFill>
                  <a:srgbClr val="D79D41"/>
                </a:solidFill>
                <a:effectLst/>
                <a:latin typeface="Arial Narrow" panose="020B0606020202030204" pitchFamily="34" charset="0"/>
              </a:rPr>
              <a:t>.</a:t>
            </a:r>
            <a:endParaRPr lang="en-US" sz="1200" b="0" i="0" dirty="0">
              <a:solidFill>
                <a:srgbClr val="D79D41"/>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646992"/>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2867A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7" y="2152433"/>
            <a:ext cx="11213200" cy="3600000"/>
          </a:xfrm>
          <a:prstGeom prst="rect">
            <a:avLst/>
          </a:prstGeom>
          <a:noFill/>
          <a:ln>
            <a:noFill/>
          </a:ln>
        </p:spPr>
        <p:txBody>
          <a:bodyPr spcFirstLastPara="1" wrap="square" lIns="91425" tIns="45700" rIns="91425" bIns="45700" anchor="t" anchorCtr="0">
            <a:noAutofit/>
          </a:bodyPr>
          <a:lstStyle>
            <a:lvl1pPr marL="609585" marR="0" lvl="0" indent="-304792" algn="l" rtl="0">
              <a:lnSpc>
                <a:spcPct val="100000"/>
              </a:lnSpc>
              <a:spcBef>
                <a:spcPts val="427"/>
              </a:spcBef>
              <a:spcAft>
                <a:spcPts val="0"/>
              </a:spcAft>
              <a:buClr>
                <a:srgbClr val="05416B"/>
              </a:buClr>
              <a:buSzPts val="1600"/>
              <a:buFont typeface="Arial"/>
              <a:buNone/>
              <a:defRPr sz="2133" b="0" i="0" u="none" strike="noStrike" cap="none">
                <a:solidFill>
                  <a:srgbClr val="05416B"/>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2360388" y="6340049"/>
            <a:ext cx="3201037" cy="24083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Arial"/>
              <a:buNone/>
              <a:defRPr sz="1200" b="1" i="0" u="none" strike="noStrike" cap="none">
                <a:solidFill>
                  <a:srgbClr val="D79D41"/>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8" name="Picture 7">
            <a:extLst>
              <a:ext uri="{FF2B5EF4-FFF2-40B4-BE49-F238E27FC236}">
                <a16:creationId xmlns:a16="http://schemas.microsoft.com/office/drawing/2014/main" id="{E5447CB9-6489-4CA7-B0F4-BE2F567B79F6}"/>
              </a:ext>
            </a:extLst>
          </p:cNvPr>
          <p:cNvPicPr>
            <a:picLocks noChangeAspect="1"/>
          </p:cNvPicPr>
          <p:nvPr userDrawn="1"/>
        </p:nvPicPr>
        <p:blipFill>
          <a:blip r:embed="rId2"/>
          <a:stretch>
            <a:fillRect/>
          </a:stretch>
        </p:blipFill>
        <p:spPr>
          <a:xfrm>
            <a:off x="478367" y="6225715"/>
            <a:ext cx="1659092" cy="333781"/>
          </a:xfrm>
          <a:prstGeom prst="rect">
            <a:avLst/>
          </a:prstGeom>
        </p:spPr>
      </p:pic>
    </p:spTree>
    <p:extLst>
      <p:ext uri="{BB962C8B-B14F-4D97-AF65-F5344CB8AC3E}">
        <p14:creationId xmlns:p14="http://schemas.microsoft.com/office/powerpoint/2010/main" val="38494289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userDrawn="1">
  <p:cSld name="Small text_vertical design">
    <p:spTree>
      <p:nvGrpSpPr>
        <p:cNvPr id="1" name=""/>
        <p:cNvGrpSpPr/>
        <p:nvPr/>
      </p:nvGrpSpPr>
      <p:grpSpPr>
        <a:xfrm>
          <a:off x="0" y="0"/>
          <a:ext cx="0" cy="0"/>
          <a:chOff x="0" y="0"/>
          <a:chExt cx="0" cy="0"/>
        </a:xfrm>
      </p:grpSpPr>
      <p:sp>
        <p:nvSpPr>
          <p:cNvPr id="8" name="Text Placeholder 10">
            <a:extLst>
              <a:ext uri="{FF2B5EF4-FFF2-40B4-BE49-F238E27FC236}">
                <a16:creationId xmlns:a16="http://schemas.microsoft.com/office/drawing/2014/main" id="{1312526F-0FD2-454D-BFE5-90089CB6A4B6}"/>
              </a:ext>
            </a:extLst>
          </p:cNvPr>
          <p:cNvSpPr>
            <a:spLocks noGrp="1"/>
          </p:cNvSpPr>
          <p:nvPr>
            <p:ph type="body" sz="quarter" idx="12" hasCustomPrompt="1"/>
          </p:nvPr>
        </p:nvSpPr>
        <p:spPr>
          <a:xfrm>
            <a:off x="1328738" y="775432"/>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sp>
        <p:nvSpPr>
          <p:cNvPr id="10" name="Text Placeholder 4">
            <a:extLst>
              <a:ext uri="{FF2B5EF4-FFF2-40B4-BE49-F238E27FC236}">
                <a16:creationId xmlns:a16="http://schemas.microsoft.com/office/drawing/2014/main" id="{A5BAAB68-3C66-C04D-B8CB-65BBD3182273}"/>
              </a:ext>
            </a:extLst>
          </p:cNvPr>
          <p:cNvSpPr>
            <a:spLocks noGrp="1"/>
          </p:cNvSpPr>
          <p:nvPr>
            <p:ph type="body" sz="quarter" idx="13"/>
          </p:nvPr>
        </p:nvSpPr>
        <p:spPr>
          <a:xfrm>
            <a:off x="1328738" y="2047897"/>
            <a:ext cx="10025063" cy="4034673"/>
          </a:xfrm>
          <a:prstGeom prst="rect">
            <a:avLst/>
          </a:prstGeom>
        </p:spPr>
        <p:txBody>
          <a:bodyPr>
            <a:normAutofit/>
          </a:bodyPr>
          <a:lstStyle>
            <a:lvl1pPr marL="228594" indent="-228594">
              <a:buClr>
                <a:schemeClr val="accent1"/>
              </a:buClr>
              <a:buFont typeface="Arial" panose="020B0604020202020204" pitchFamily="34" charset="0"/>
              <a:buChar char="•"/>
              <a:tabLst/>
              <a:defRPr sz="1800"/>
            </a:lvl1pPr>
            <a:lvl2pPr marL="685783" indent="-228594">
              <a:buClr>
                <a:schemeClr val="accent1"/>
              </a:buClr>
              <a:buFont typeface="Arial" panose="020B0604020202020204" pitchFamily="34" charset="0"/>
              <a:buChar char="•"/>
              <a:tabLst/>
              <a:defRPr sz="1600"/>
            </a:lvl2pPr>
            <a:lvl3pPr marL="1142971" indent="-228594">
              <a:buClr>
                <a:schemeClr val="accent1"/>
              </a:buClr>
              <a:buFont typeface="Arial" panose="020B0604020202020204" pitchFamily="34" charset="0"/>
              <a:buChar char="•"/>
              <a:tabLst/>
              <a:defRPr sz="1400"/>
            </a:lvl3pPr>
            <a:lvl4pPr marL="1523962" indent="-152396">
              <a:buClr>
                <a:schemeClr val="accent1"/>
              </a:buClr>
              <a:buFont typeface="Arial" panose="020B0604020202020204" pitchFamily="34" charset="0"/>
              <a:buChar char="•"/>
              <a:tabLst/>
              <a:defRPr sz="1200"/>
            </a:lvl4pPr>
            <a:lvl5pPr marL="1879553" indent="-50799">
              <a:buClr>
                <a:schemeClr val="accent1"/>
              </a:buClr>
              <a:buFont typeface="Arial" panose="020B0604020202020204" pitchFamily="34" charset="0"/>
              <a:buChar char="•"/>
              <a:tabLst/>
              <a:defRPr sz="1200"/>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pic>
        <p:nvPicPr>
          <p:cNvPr id="6" name="Picture 5">
            <a:extLst>
              <a:ext uri="{FF2B5EF4-FFF2-40B4-BE49-F238E27FC236}">
                <a16:creationId xmlns:a16="http://schemas.microsoft.com/office/drawing/2014/main" id="{1513326A-79A8-A442-8D19-7F7F4C01ED37}"/>
              </a:ext>
            </a:extLst>
          </p:cNvPr>
          <p:cNvPicPr>
            <a:picLocks noChangeAspect="1"/>
          </p:cNvPicPr>
          <p:nvPr userDrawn="1"/>
        </p:nvPicPr>
        <p:blipFill>
          <a:blip r:embed="rId2"/>
          <a:stretch>
            <a:fillRect/>
          </a:stretch>
        </p:blipFill>
        <p:spPr>
          <a:xfrm>
            <a:off x="0" y="0"/>
            <a:ext cx="203200" cy="6858000"/>
          </a:xfrm>
          <a:prstGeom prst="rect">
            <a:avLst/>
          </a:prstGeom>
        </p:spPr>
      </p:pic>
    </p:spTree>
    <p:extLst>
      <p:ext uri="{BB962C8B-B14F-4D97-AF65-F5344CB8AC3E}">
        <p14:creationId xmlns:p14="http://schemas.microsoft.com/office/powerpoint/2010/main" val="1765405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ustom Image Cover">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35DD3D2-152F-8641-9CF6-F9FC37B8843E}"/>
              </a:ext>
            </a:extLst>
          </p:cNvPr>
          <p:cNvSpPr>
            <a:spLocks noGrp="1"/>
          </p:cNvSpPr>
          <p:nvPr>
            <p:ph type="pic" sz="quarter" idx="11"/>
          </p:nvPr>
        </p:nvSpPr>
        <p:spPr>
          <a:xfrm>
            <a:off x="3065465" y="0"/>
            <a:ext cx="9126537" cy="6858000"/>
          </a:xfrm>
          <a:prstGeom prst="rect">
            <a:avLst/>
          </a:prstGeom>
          <a:solidFill>
            <a:schemeClr val="bg1">
              <a:lumMod val="85000"/>
            </a:schemeClr>
          </a:solidFill>
        </p:spPr>
        <p:txBody>
          <a:bodyPr/>
          <a:lstStyle/>
          <a:p>
            <a:r>
              <a:rPr lang="en-US" dirty="0"/>
              <a:t>Click icon to add picture</a:t>
            </a:r>
          </a:p>
        </p:txBody>
      </p:sp>
      <p:pic>
        <p:nvPicPr>
          <p:cNvPr id="9" name="Picture 8">
            <a:extLst>
              <a:ext uri="{FF2B5EF4-FFF2-40B4-BE49-F238E27FC236}">
                <a16:creationId xmlns:a16="http://schemas.microsoft.com/office/drawing/2014/main" id="{4956AA24-0CEE-3D4A-BEB9-B9A745A04809}"/>
              </a:ext>
            </a:extLst>
          </p:cNvPr>
          <p:cNvPicPr>
            <a:picLocks noChangeAspect="1"/>
          </p:cNvPicPr>
          <p:nvPr userDrawn="1"/>
        </p:nvPicPr>
        <p:blipFill rotWithShape="1">
          <a:blip r:embed="rId2"/>
          <a:srcRect r="74866"/>
          <a:stretch/>
        </p:blipFill>
        <p:spPr>
          <a:xfrm>
            <a:off x="1163" y="0"/>
            <a:ext cx="3063771" cy="6858000"/>
          </a:xfrm>
          <a:prstGeom prst="rect">
            <a:avLst/>
          </a:prstGeom>
        </p:spPr>
      </p:pic>
      <p:sp>
        <p:nvSpPr>
          <p:cNvPr id="2" name="Title 1">
            <a:extLst>
              <a:ext uri="{FF2B5EF4-FFF2-40B4-BE49-F238E27FC236}">
                <a16:creationId xmlns:a16="http://schemas.microsoft.com/office/drawing/2014/main" id="{5FEA74E7-9D58-484C-A8F3-83EE1732E3D9}"/>
              </a:ext>
            </a:extLst>
          </p:cNvPr>
          <p:cNvSpPr>
            <a:spLocks noGrp="1"/>
          </p:cNvSpPr>
          <p:nvPr>
            <p:ph type="ctrTitle" hasCustomPrompt="1"/>
          </p:nvPr>
        </p:nvSpPr>
        <p:spPr>
          <a:xfrm>
            <a:off x="3064933" y="3911602"/>
            <a:ext cx="9125905" cy="2946399"/>
          </a:xfrm>
          <a:prstGeom prst="rect">
            <a:avLst/>
          </a:prstGeom>
          <a:solidFill>
            <a:schemeClr val="bg1">
              <a:alpha val="90000"/>
            </a:schemeClr>
          </a:solidFill>
        </p:spPr>
        <p:txBody>
          <a:bodyPr lIns="731520" tIns="457200" rIns="457200" bIns="640080" anchor="t">
            <a:normAutofit/>
          </a:bodyPr>
          <a:lstStyle>
            <a:lvl1pPr algn="l">
              <a:lnSpc>
                <a:spcPts val="5960"/>
              </a:lnSpc>
              <a:defRPr sz="4800" b="1">
                <a:solidFill>
                  <a:schemeClr val="accent1"/>
                </a:solidFill>
              </a:defRPr>
            </a:lvl1pPr>
          </a:lstStyle>
          <a:p>
            <a:r>
              <a:rPr lang="en-US" dirty="0"/>
              <a:t>Arial Bold 48pt </a:t>
            </a:r>
            <a:br>
              <a:rPr lang="en-US" dirty="0"/>
            </a:br>
            <a:r>
              <a:rPr lang="en-US" dirty="0"/>
              <a:t>Title</a:t>
            </a:r>
          </a:p>
        </p:txBody>
      </p:sp>
      <p:sp>
        <p:nvSpPr>
          <p:cNvPr id="14" name="Text Placeholder 13">
            <a:extLst>
              <a:ext uri="{FF2B5EF4-FFF2-40B4-BE49-F238E27FC236}">
                <a16:creationId xmlns:a16="http://schemas.microsoft.com/office/drawing/2014/main" id="{13369D8A-0780-064F-916B-8C1A23055899}"/>
              </a:ext>
            </a:extLst>
          </p:cNvPr>
          <p:cNvSpPr>
            <a:spLocks noGrp="1"/>
          </p:cNvSpPr>
          <p:nvPr>
            <p:ph type="body" sz="quarter" idx="10" hasCustomPrompt="1"/>
          </p:nvPr>
        </p:nvSpPr>
        <p:spPr>
          <a:xfrm>
            <a:off x="3716864" y="6015099"/>
            <a:ext cx="8094137" cy="554359"/>
          </a:xfrm>
          <a:prstGeom prst="rect">
            <a:avLst/>
          </a:prstGeom>
        </p:spPr>
        <p:txBody>
          <a:bodyPr anchor="ctr">
            <a:normAutofit/>
          </a:bodyPr>
          <a:lstStyle>
            <a:lvl1pPr marL="0" indent="0">
              <a:buNone/>
              <a:defRPr sz="1600"/>
            </a:lvl1pPr>
            <a:lvl2pPr marL="457189" indent="0">
              <a:buNone/>
              <a:defRPr sz="1600"/>
            </a:lvl2pPr>
            <a:lvl3pPr marL="914377" indent="0">
              <a:buNone/>
              <a:defRPr sz="1600"/>
            </a:lvl3pPr>
            <a:lvl4pPr marL="1371566" indent="0">
              <a:buNone/>
              <a:defRPr sz="1600"/>
            </a:lvl4pPr>
            <a:lvl5pPr marL="1828754" indent="0">
              <a:buNone/>
              <a:defRPr sz="1600"/>
            </a:lvl5pPr>
          </a:lstStyle>
          <a:p>
            <a:pPr lvl="0"/>
            <a:r>
              <a:rPr lang="en-US" dirty="0"/>
              <a:t>Date Here</a:t>
            </a:r>
          </a:p>
        </p:txBody>
      </p:sp>
    </p:spTree>
    <p:extLst>
      <p:ext uri="{BB962C8B-B14F-4D97-AF65-F5344CB8AC3E}">
        <p14:creationId xmlns:p14="http://schemas.microsoft.com/office/powerpoint/2010/main" val="37236606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ustom Image Cover with subtitle">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FC5BCC4C-0648-4344-A73B-2B78D5068B49}"/>
              </a:ext>
            </a:extLst>
          </p:cNvPr>
          <p:cNvSpPr>
            <a:spLocks noGrp="1"/>
          </p:cNvSpPr>
          <p:nvPr>
            <p:ph type="pic" sz="quarter" idx="11"/>
          </p:nvPr>
        </p:nvSpPr>
        <p:spPr>
          <a:xfrm>
            <a:off x="3065465" y="0"/>
            <a:ext cx="9126537" cy="6858000"/>
          </a:xfrm>
          <a:prstGeom prst="rect">
            <a:avLst/>
          </a:prstGeom>
          <a:solidFill>
            <a:schemeClr val="bg1">
              <a:lumMod val="85000"/>
            </a:schemeClr>
          </a:solidFill>
        </p:spPr>
        <p:txBody>
          <a:bodyPr/>
          <a:lstStyle/>
          <a:p>
            <a:r>
              <a:rPr lang="en-US" dirty="0"/>
              <a:t>Click icon to add picture</a:t>
            </a:r>
          </a:p>
        </p:txBody>
      </p:sp>
      <p:sp>
        <p:nvSpPr>
          <p:cNvPr id="12" name="Title 1">
            <a:extLst>
              <a:ext uri="{FF2B5EF4-FFF2-40B4-BE49-F238E27FC236}">
                <a16:creationId xmlns:a16="http://schemas.microsoft.com/office/drawing/2014/main" id="{B5EC7FA2-BFCB-3B4A-BC1A-B31E45BF514B}"/>
              </a:ext>
            </a:extLst>
          </p:cNvPr>
          <p:cNvSpPr>
            <a:spLocks noGrp="1"/>
          </p:cNvSpPr>
          <p:nvPr>
            <p:ph type="ctrTitle" hasCustomPrompt="1"/>
          </p:nvPr>
        </p:nvSpPr>
        <p:spPr>
          <a:xfrm>
            <a:off x="3064933" y="3911602"/>
            <a:ext cx="9125905" cy="2946399"/>
          </a:xfrm>
          <a:prstGeom prst="rect">
            <a:avLst/>
          </a:prstGeom>
          <a:solidFill>
            <a:schemeClr val="bg1">
              <a:alpha val="90000"/>
            </a:schemeClr>
          </a:solidFill>
        </p:spPr>
        <p:txBody>
          <a:bodyPr lIns="640080" tIns="457200" rIns="457200" bIns="640080" anchor="t">
            <a:normAutofit/>
          </a:bodyPr>
          <a:lstStyle>
            <a:lvl1pPr algn="l">
              <a:lnSpc>
                <a:spcPct val="100000"/>
              </a:lnSpc>
              <a:defRPr sz="3200" b="1">
                <a:solidFill>
                  <a:schemeClr val="accent1"/>
                </a:solidFill>
              </a:defRPr>
            </a:lvl1pPr>
          </a:lstStyle>
          <a:p>
            <a:r>
              <a:rPr lang="en-US" dirty="0"/>
              <a:t>Arial Bold 48pt </a:t>
            </a:r>
            <a:br>
              <a:rPr lang="en-US" dirty="0"/>
            </a:br>
            <a:r>
              <a:rPr lang="en-US" dirty="0"/>
              <a:t>Title</a:t>
            </a:r>
          </a:p>
        </p:txBody>
      </p:sp>
      <p:pic>
        <p:nvPicPr>
          <p:cNvPr id="10" name="Picture 9">
            <a:extLst>
              <a:ext uri="{FF2B5EF4-FFF2-40B4-BE49-F238E27FC236}">
                <a16:creationId xmlns:a16="http://schemas.microsoft.com/office/drawing/2014/main" id="{7D0FDD6C-5A55-E240-AF8F-30F1E9FC8A86}"/>
              </a:ext>
            </a:extLst>
          </p:cNvPr>
          <p:cNvPicPr>
            <a:picLocks noChangeAspect="1"/>
          </p:cNvPicPr>
          <p:nvPr userDrawn="1"/>
        </p:nvPicPr>
        <p:blipFill rotWithShape="1">
          <a:blip r:embed="rId2"/>
          <a:srcRect r="74866"/>
          <a:stretch/>
        </p:blipFill>
        <p:spPr>
          <a:xfrm>
            <a:off x="1163" y="0"/>
            <a:ext cx="3063771" cy="6858000"/>
          </a:xfrm>
          <a:prstGeom prst="rect">
            <a:avLst/>
          </a:prstGeom>
        </p:spPr>
      </p:pic>
      <p:sp>
        <p:nvSpPr>
          <p:cNvPr id="14" name="Text Placeholder 13">
            <a:extLst>
              <a:ext uri="{FF2B5EF4-FFF2-40B4-BE49-F238E27FC236}">
                <a16:creationId xmlns:a16="http://schemas.microsoft.com/office/drawing/2014/main" id="{13369D8A-0780-064F-916B-8C1A23055899}"/>
              </a:ext>
            </a:extLst>
          </p:cNvPr>
          <p:cNvSpPr>
            <a:spLocks noGrp="1"/>
          </p:cNvSpPr>
          <p:nvPr>
            <p:ph type="body" sz="quarter" idx="10" hasCustomPrompt="1"/>
          </p:nvPr>
        </p:nvSpPr>
        <p:spPr>
          <a:xfrm>
            <a:off x="3716864" y="6153645"/>
            <a:ext cx="7917129" cy="554359"/>
          </a:xfrm>
          <a:prstGeom prst="rect">
            <a:avLst/>
          </a:prstGeom>
        </p:spPr>
        <p:txBody>
          <a:bodyPr anchor="ctr">
            <a:normAutofit/>
          </a:bodyPr>
          <a:lstStyle>
            <a:lvl1pPr marL="0" indent="0">
              <a:buNone/>
              <a:defRPr sz="1600"/>
            </a:lvl1pPr>
            <a:lvl2pPr marL="457189" indent="0">
              <a:buNone/>
              <a:defRPr sz="1600"/>
            </a:lvl2pPr>
            <a:lvl3pPr marL="914377" indent="0">
              <a:buNone/>
              <a:defRPr sz="1600"/>
            </a:lvl3pPr>
            <a:lvl4pPr marL="1371566" indent="0">
              <a:buNone/>
              <a:defRPr sz="1600"/>
            </a:lvl4pPr>
            <a:lvl5pPr marL="1828754" indent="0">
              <a:buNone/>
              <a:defRPr sz="1600"/>
            </a:lvl5pPr>
          </a:lstStyle>
          <a:p>
            <a:pPr lvl="0"/>
            <a:r>
              <a:rPr lang="en-US" dirty="0"/>
              <a:t>Date Here</a:t>
            </a:r>
          </a:p>
        </p:txBody>
      </p:sp>
      <p:sp>
        <p:nvSpPr>
          <p:cNvPr id="7" name="Subtitle 2">
            <a:extLst>
              <a:ext uri="{FF2B5EF4-FFF2-40B4-BE49-F238E27FC236}">
                <a16:creationId xmlns:a16="http://schemas.microsoft.com/office/drawing/2014/main" id="{4B4CADC8-2B78-B543-AF43-91743B795625}"/>
              </a:ext>
            </a:extLst>
          </p:cNvPr>
          <p:cNvSpPr>
            <a:spLocks noGrp="1"/>
          </p:cNvSpPr>
          <p:nvPr>
            <p:ph type="subTitle" idx="1" hasCustomPrompt="1"/>
          </p:nvPr>
        </p:nvSpPr>
        <p:spPr>
          <a:xfrm>
            <a:off x="3722420" y="5546058"/>
            <a:ext cx="7917131" cy="457588"/>
          </a:xfrm>
          <a:prstGeom prst="rect">
            <a:avLst/>
          </a:prstGeom>
        </p:spPr>
        <p:txBody>
          <a:bodyPr anchor="t">
            <a:normAutofit/>
          </a:bodyPr>
          <a:lstStyle>
            <a:lvl1pPr marL="0" indent="0" algn="l">
              <a:buNone/>
              <a:defRPr sz="2000" b="1">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596321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lue Section divide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114A525-E852-044B-8D6C-EB0979B5671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458"/>
            <a:ext cx="12192000" cy="6857085"/>
          </a:xfrm>
          <a:prstGeom prst="rect">
            <a:avLst/>
          </a:prstGeom>
        </p:spPr>
      </p:pic>
      <p:sp>
        <p:nvSpPr>
          <p:cNvPr id="3" name="Title 2">
            <a:extLst>
              <a:ext uri="{FF2B5EF4-FFF2-40B4-BE49-F238E27FC236}">
                <a16:creationId xmlns:a16="http://schemas.microsoft.com/office/drawing/2014/main" id="{187A793E-99E7-B047-AB7F-C7D9D55D9A47}"/>
              </a:ext>
            </a:extLst>
          </p:cNvPr>
          <p:cNvSpPr>
            <a:spLocks noGrp="1"/>
          </p:cNvSpPr>
          <p:nvPr>
            <p:ph type="title"/>
          </p:nvPr>
        </p:nvSpPr>
        <p:spPr>
          <a:xfrm>
            <a:off x="838200" y="1257300"/>
            <a:ext cx="10515600" cy="3752851"/>
          </a:xfrm>
          <a:prstGeom prst="rect">
            <a:avLst/>
          </a:prstGeom>
        </p:spPr>
        <p:txBody>
          <a:bodyPr anchor="ctr" anchorCtr="0">
            <a:normAutofit/>
          </a:bodyPr>
          <a:lstStyle>
            <a:lvl1pPr algn="ctr">
              <a:defRPr b="1">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2373025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Light Blue Section Divide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FE2ABCB-BB31-A448-8E17-E32DCC1F354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458"/>
            <a:ext cx="12192000" cy="6857085"/>
          </a:xfrm>
          <a:prstGeom prst="rect">
            <a:avLst/>
          </a:prstGeom>
        </p:spPr>
      </p:pic>
      <p:sp>
        <p:nvSpPr>
          <p:cNvPr id="5" name="Title 2">
            <a:extLst>
              <a:ext uri="{FF2B5EF4-FFF2-40B4-BE49-F238E27FC236}">
                <a16:creationId xmlns:a16="http://schemas.microsoft.com/office/drawing/2014/main" id="{24EB9838-176E-8C41-9F8E-30D5D95F8B7F}"/>
              </a:ext>
            </a:extLst>
          </p:cNvPr>
          <p:cNvSpPr>
            <a:spLocks noGrp="1"/>
          </p:cNvSpPr>
          <p:nvPr>
            <p:ph type="title"/>
          </p:nvPr>
        </p:nvSpPr>
        <p:spPr>
          <a:xfrm>
            <a:off x="838200" y="1257300"/>
            <a:ext cx="10515600" cy="3752851"/>
          </a:xfrm>
          <a:prstGeom prst="rect">
            <a:avLst/>
          </a:prstGeom>
        </p:spPr>
        <p:txBody>
          <a:bodyPr anchor="ctr" anchorCtr="0">
            <a:normAutofit/>
          </a:bodyPr>
          <a:lstStyle>
            <a:lvl1pPr algn="ctr">
              <a:defRPr b="1">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5790246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916FF65-E16B-BA4F-9591-6B4416106527}" type="datetimeFigureOut">
              <a:rPr lang="en-US" smtClean="0"/>
              <a:t>4/24/26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7653482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Orange Section Divider">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2E4EA60-066E-7A48-888A-6CD8762FB7C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458"/>
            <a:ext cx="12192000" cy="6857085"/>
          </a:xfrm>
          <a:prstGeom prst="rect">
            <a:avLst/>
          </a:prstGeom>
        </p:spPr>
      </p:pic>
      <p:sp>
        <p:nvSpPr>
          <p:cNvPr id="4" name="Title 2">
            <a:extLst>
              <a:ext uri="{FF2B5EF4-FFF2-40B4-BE49-F238E27FC236}">
                <a16:creationId xmlns:a16="http://schemas.microsoft.com/office/drawing/2014/main" id="{115A0252-181E-AF43-B4E4-368D90FD979C}"/>
              </a:ext>
            </a:extLst>
          </p:cNvPr>
          <p:cNvSpPr>
            <a:spLocks noGrp="1"/>
          </p:cNvSpPr>
          <p:nvPr>
            <p:ph type="title"/>
          </p:nvPr>
        </p:nvSpPr>
        <p:spPr>
          <a:xfrm>
            <a:off x="838200" y="1257300"/>
            <a:ext cx="10515600" cy="3752851"/>
          </a:xfrm>
          <a:prstGeom prst="rect">
            <a:avLst/>
          </a:prstGeom>
        </p:spPr>
        <p:txBody>
          <a:bodyPr anchor="ctr" anchorCtr="0">
            <a:normAutofit/>
          </a:bodyPr>
          <a:lstStyle>
            <a:lvl1pPr algn="ctr">
              <a:defRPr b="1">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2155474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6" name="Text Placeholder 11">
            <a:extLst>
              <a:ext uri="{FF2B5EF4-FFF2-40B4-BE49-F238E27FC236}">
                <a16:creationId xmlns:a16="http://schemas.microsoft.com/office/drawing/2014/main" id="{8862A787-F01B-D54C-89F4-0E3239919BB3}"/>
              </a:ext>
            </a:extLst>
          </p:cNvPr>
          <p:cNvSpPr>
            <a:spLocks noGrp="1"/>
          </p:cNvSpPr>
          <p:nvPr>
            <p:ph type="body" sz="quarter" idx="11" hasCustomPrompt="1"/>
          </p:nvPr>
        </p:nvSpPr>
        <p:spPr>
          <a:xfrm>
            <a:off x="1329179" y="1991534"/>
            <a:ext cx="10024621" cy="4102413"/>
          </a:xfrm>
          <a:prstGeom prst="rect">
            <a:avLst/>
          </a:prstGeom>
        </p:spPr>
        <p:txBody>
          <a:bodyPr anchor="t">
            <a:normAutofit/>
          </a:bodyPr>
          <a:lstStyle>
            <a:lvl1pPr marL="761981" marR="0" indent="-761981" algn="l" defTabSz="914377" rtl="0" eaLnBrk="1" fontAlgn="auto" latinLnBrk="0" hangingPunct="1">
              <a:lnSpc>
                <a:spcPct val="150000"/>
              </a:lnSpc>
              <a:spcBef>
                <a:spcPts val="0"/>
              </a:spcBef>
              <a:spcAft>
                <a:spcPts val="0"/>
              </a:spcAft>
              <a:buClr>
                <a:srgbClr val="12689B"/>
              </a:buClr>
              <a:buSzPct val="125000"/>
              <a:buFont typeface="Arial" panose="020B0604020202020204" pitchFamily="34" charset="0"/>
              <a:buChar char="•"/>
              <a:tabLst/>
              <a:defRPr sz="3200"/>
            </a:lvl1pPr>
          </a:lstStyle>
          <a:p>
            <a:pPr marL="571500" indent="-571500">
              <a:lnSpc>
                <a:spcPct val="150000"/>
              </a:lnSpc>
              <a:buClr>
                <a:srgbClr val="12689B"/>
              </a:buClr>
              <a:buSzPct val="125000"/>
              <a:buFont typeface="Arial" panose="020B0604020202020204" pitchFamily="34" charset="0"/>
              <a:buChar char="•"/>
            </a:pPr>
            <a:r>
              <a:rPr lang="en-US" sz="3200" dirty="0"/>
              <a:t>Bullet Arial 32pt </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p:txBody>
      </p:sp>
      <p:sp>
        <p:nvSpPr>
          <p:cNvPr id="12" name="Text Placeholder 10">
            <a:extLst>
              <a:ext uri="{FF2B5EF4-FFF2-40B4-BE49-F238E27FC236}">
                <a16:creationId xmlns:a16="http://schemas.microsoft.com/office/drawing/2014/main" id="{C024580C-E0EF-AE44-9E9F-FD1D4AFF92BA}"/>
              </a:ext>
            </a:extLst>
          </p:cNvPr>
          <p:cNvSpPr>
            <a:spLocks noGrp="1"/>
          </p:cNvSpPr>
          <p:nvPr>
            <p:ph type="body" sz="quarter" idx="12" hasCustomPrompt="1"/>
          </p:nvPr>
        </p:nvSpPr>
        <p:spPr>
          <a:xfrm>
            <a:off x="1329178" y="764053"/>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pic>
        <p:nvPicPr>
          <p:cNvPr id="8" name="Picture 7">
            <a:extLst>
              <a:ext uri="{FF2B5EF4-FFF2-40B4-BE49-F238E27FC236}">
                <a16:creationId xmlns:a16="http://schemas.microsoft.com/office/drawing/2014/main" id="{826619EB-9E0E-1849-AB6F-0B2D71FB84C1}"/>
              </a:ext>
            </a:extLst>
          </p:cNvPr>
          <p:cNvPicPr>
            <a:picLocks noChangeAspect="1"/>
          </p:cNvPicPr>
          <p:nvPr userDrawn="1"/>
        </p:nvPicPr>
        <p:blipFill>
          <a:blip r:embed="rId2"/>
          <a:stretch>
            <a:fillRect/>
          </a:stretch>
        </p:blipFill>
        <p:spPr>
          <a:xfrm>
            <a:off x="0" y="-1911"/>
            <a:ext cx="12192000" cy="395179"/>
          </a:xfrm>
          <a:prstGeom prst="rect">
            <a:avLst/>
          </a:prstGeom>
        </p:spPr>
      </p:pic>
    </p:spTree>
    <p:extLst>
      <p:ext uri="{BB962C8B-B14F-4D97-AF65-F5344CB8AC3E}">
        <p14:creationId xmlns:p14="http://schemas.microsoft.com/office/powerpoint/2010/main" val="42262290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ection Title + Bullets">
    <p:spTree>
      <p:nvGrpSpPr>
        <p:cNvPr id="1" name=""/>
        <p:cNvGrpSpPr/>
        <p:nvPr/>
      </p:nvGrpSpPr>
      <p:grpSpPr>
        <a:xfrm>
          <a:off x="0" y="0"/>
          <a:ext cx="0" cy="0"/>
          <a:chOff x="0" y="0"/>
          <a:chExt cx="0" cy="0"/>
        </a:xfrm>
      </p:grpSpPr>
      <p:sp>
        <p:nvSpPr>
          <p:cNvPr id="6" name="Text Placeholder 11">
            <a:extLst>
              <a:ext uri="{FF2B5EF4-FFF2-40B4-BE49-F238E27FC236}">
                <a16:creationId xmlns:a16="http://schemas.microsoft.com/office/drawing/2014/main" id="{8862A787-F01B-D54C-89F4-0E3239919BB3}"/>
              </a:ext>
            </a:extLst>
          </p:cNvPr>
          <p:cNvSpPr>
            <a:spLocks noGrp="1"/>
          </p:cNvSpPr>
          <p:nvPr>
            <p:ph type="body" sz="quarter" idx="11" hasCustomPrompt="1"/>
          </p:nvPr>
        </p:nvSpPr>
        <p:spPr>
          <a:xfrm>
            <a:off x="1329179" y="2296336"/>
            <a:ext cx="10024621" cy="3723465"/>
          </a:xfrm>
          <a:prstGeom prst="rect">
            <a:avLst/>
          </a:prstGeom>
        </p:spPr>
        <p:txBody>
          <a:bodyPr anchor="t">
            <a:normAutofit/>
          </a:bodyPr>
          <a:lstStyle>
            <a:lvl1pPr marL="761981" marR="0" indent="-761981" algn="l" defTabSz="914377" rtl="0" eaLnBrk="1" fontAlgn="auto" latinLnBrk="0" hangingPunct="1">
              <a:lnSpc>
                <a:spcPct val="150000"/>
              </a:lnSpc>
              <a:spcBef>
                <a:spcPts val="0"/>
              </a:spcBef>
              <a:spcAft>
                <a:spcPts val="0"/>
              </a:spcAft>
              <a:buClr>
                <a:srgbClr val="12689B"/>
              </a:buClr>
              <a:buSzPct val="125000"/>
              <a:buFont typeface="Arial" panose="020B0604020202020204" pitchFamily="34" charset="0"/>
              <a:buChar char="•"/>
              <a:tabLst/>
              <a:defRPr sz="3200"/>
            </a:lvl1pPr>
          </a:lstStyle>
          <a:p>
            <a:pPr marL="571500" indent="-571500">
              <a:lnSpc>
                <a:spcPct val="150000"/>
              </a:lnSpc>
              <a:buClr>
                <a:srgbClr val="12689B"/>
              </a:buClr>
              <a:buSzPct val="125000"/>
              <a:buFont typeface="Arial" panose="020B0604020202020204" pitchFamily="34" charset="0"/>
              <a:buChar char="•"/>
            </a:pPr>
            <a:r>
              <a:rPr lang="en-US" sz="3200" dirty="0"/>
              <a:t>Bullet Arial 32pt </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p:txBody>
      </p:sp>
      <p:sp>
        <p:nvSpPr>
          <p:cNvPr id="12" name="Text Placeholder 10">
            <a:extLst>
              <a:ext uri="{FF2B5EF4-FFF2-40B4-BE49-F238E27FC236}">
                <a16:creationId xmlns:a16="http://schemas.microsoft.com/office/drawing/2014/main" id="{C024580C-E0EF-AE44-9E9F-FD1D4AFF92BA}"/>
              </a:ext>
            </a:extLst>
          </p:cNvPr>
          <p:cNvSpPr>
            <a:spLocks noGrp="1"/>
          </p:cNvSpPr>
          <p:nvPr>
            <p:ph type="body" sz="quarter" idx="12" hasCustomPrompt="1"/>
          </p:nvPr>
        </p:nvSpPr>
        <p:spPr>
          <a:xfrm>
            <a:off x="1329178" y="1526053"/>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pic>
        <p:nvPicPr>
          <p:cNvPr id="8" name="Picture 7">
            <a:extLst>
              <a:ext uri="{FF2B5EF4-FFF2-40B4-BE49-F238E27FC236}">
                <a16:creationId xmlns:a16="http://schemas.microsoft.com/office/drawing/2014/main" id="{826619EB-9E0E-1849-AB6F-0B2D71FB84C1}"/>
              </a:ext>
            </a:extLst>
          </p:cNvPr>
          <p:cNvPicPr>
            <a:picLocks noChangeAspect="1"/>
          </p:cNvPicPr>
          <p:nvPr userDrawn="1"/>
        </p:nvPicPr>
        <p:blipFill>
          <a:blip r:embed="rId2"/>
          <a:stretch>
            <a:fillRect/>
          </a:stretch>
        </p:blipFill>
        <p:spPr>
          <a:xfrm>
            <a:off x="0" y="-1911"/>
            <a:ext cx="12192000" cy="395179"/>
          </a:xfrm>
          <a:prstGeom prst="rect">
            <a:avLst/>
          </a:prstGeom>
        </p:spPr>
      </p:pic>
      <p:sp>
        <p:nvSpPr>
          <p:cNvPr id="5" name="Title 1">
            <a:extLst>
              <a:ext uri="{FF2B5EF4-FFF2-40B4-BE49-F238E27FC236}">
                <a16:creationId xmlns:a16="http://schemas.microsoft.com/office/drawing/2014/main" id="{1D8AE60D-85D3-5D43-A5DC-7BC5C53FE6D6}"/>
              </a:ext>
            </a:extLst>
          </p:cNvPr>
          <p:cNvSpPr>
            <a:spLocks noGrp="1"/>
          </p:cNvSpPr>
          <p:nvPr>
            <p:ph type="title" hasCustomPrompt="1"/>
          </p:nvPr>
        </p:nvSpPr>
        <p:spPr>
          <a:xfrm>
            <a:off x="1329179" y="544724"/>
            <a:ext cx="10024621" cy="603827"/>
          </a:xfrm>
          <a:prstGeom prst="rect">
            <a:avLst/>
          </a:prstGeom>
        </p:spPr>
        <p:txBody>
          <a:bodyPr anchor="ctr">
            <a:normAutofit/>
          </a:bodyPr>
          <a:lstStyle>
            <a:lvl1pPr>
              <a:defRPr sz="3000" b="1">
                <a:solidFill>
                  <a:schemeClr val="accent1"/>
                </a:solidFill>
              </a:defRPr>
            </a:lvl1pPr>
          </a:lstStyle>
          <a:p>
            <a:r>
              <a:rPr lang="en-US" sz="3000" b="1" dirty="0">
                <a:solidFill>
                  <a:srgbClr val="12689B"/>
                </a:solidFill>
              </a:rPr>
              <a:t>Arial Bold 30pt Section Header </a:t>
            </a:r>
          </a:p>
        </p:txBody>
      </p:sp>
    </p:spTree>
    <p:extLst>
      <p:ext uri="{BB962C8B-B14F-4D97-AF65-F5344CB8AC3E}">
        <p14:creationId xmlns:p14="http://schemas.microsoft.com/office/powerpoint/2010/main" val="21952876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ection Title + Small Text">
    <p:spTree>
      <p:nvGrpSpPr>
        <p:cNvPr id="1" name=""/>
        <p:cNvGrpSpPr/>
        <p:nvPr/>
      </p:nvGrpSpPr>
      <p:grpSpPr>
        <a:xfrm>
          <a:off x="0" y="0"/>
          <a:ext cx="0" cy="0"/>
          <a:chOff x="0" y="0"/>
          <a:chExt cx="0" cy="0"/>
        </a:xfrm>
      </p:grpSpPr>
      <p:sp>
        <p:nvSpPr>
          <p:cNvPr id="12" name="Text Placeholder 10">
            <a:extLst>
              <a:ext uri="{FF2B5EF4-FFF2-40B4-BE49-F238E27FC236}">
                <a16:creationId xmlns:a16="http://schemas.microsoft.com/office/drawing/2014/main" id="{C024580C-E0EF-AE44-9E9F-FD1D4AFF92BA}"/>
              </a:ext>
            </a:extLst>
          </p:cNvPr>
          <p:cNvSpPr>
            <a:spLocks noGrp="1"/>
          </p:cNvSpPr>
          <p:nvPr>
            <p:ph type="body" sz="quarter" idx="12" hasCustomPrompt="1"/>
          </p:nvPr>
        </p:nvSpPr>
        <p:spPr>
          <a:xfrm>
            <a:off x="1329178" y="1526053"/>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pic>
        <p:nvPicPr>
          <p:cNvPr id="8" name="Picture 7">
            <a:extLst>
              <a:ext uri="{FF2B5EF4-FFF2-40B4-BE49-F238E27FC236}">
                <a16:creationId xmlns:a16="http://schemas.microsoft.com/office/drawing/2014/main" id="{826619EB-9E0E-1849-AB6F-0B2D71FB84C1}"/>
              </a:ext>
            </a:extLst>
          </p:cNvPr>
          <p:cNvPicPr>
            <a:picLocks noChangeAspect="1"/>
          </p:cNvPicPr>
          <p:nvPr userDrawn="1"/>
        </p:nvPicPr>
        <p:blipFill>
          <a:blip r:embed="rId2"/>
          <a:stretch>
            <a:fillRect/>
          </a:stretch>
        </p:blipFill>
        <p:spPr>
          <a:xfrm>
            <a:off x="0" y="-1911"/>
            <a:ext cx="12192000" cy="395179"/>
          </a:xfrm>
          <a:prstGeom prst="rect">
            <a:avLst/>
          </a:prstGeom>
        </p:spPr>
      </p:pic>
      <p:sp>
        <p:nvSpPr>
          <p:cNvPr id="5" name="Title 1">
            <a:extLst>
              <a:ext uri="{FF2B5EF4-FFF2-40B4-BE49-F238E27FC236}">
                <a16:creationId xmlns:a16="http://schemas.microsoft.com/office/drawing/2014/main" id="{1D8AE60D-85D3-5D43-A5DC-7BC5C53FE6D6}"/>
              </a:ext>
            </a:extLst>
          </p:cNvPr>
          <p:cNvSpPr>
            <a:spLocks noGrp="1"/>
          </p:cNvSpPr>
          <p:nvPr>
            <p:ph type="title" hasCustomPrompt="1"/>
          </p:nvPr>
        </p:nvSpPr>
        <p:spPr>
          <a:xfrm>
            <a:off x="1329179" y="544724"/>
            <a:ext cx="10024621" cy="603827"/>
          </a:xfrm>
          <a:prstGeom prst="rect">
            <a:avLst/>
          </a:prstGeom>
        </p:spPr>
        <p:txBody>
          <a:bodyPr anchor="ctr">
            <a:normAutofit/>
          </a:bodyPr>
          <a:lstStyle>
            <a:lvl1pPr>
              <a:defRPr sz="3000" b="1">
                <a:solidFill>
                  <a:schemeClr val="accent1"/>
                </a:solidFill>
              </a:defRPr>
            </a:lvl1pPr>
          </a:lstStyle>
          <a:p>
            <a:r>
              <a:rPr lang="en-US" sz="3000" b="1" dirty="0">
                <a:solidFill>
                  <a:srgbClr val="12689B"/>
                </a:solidFill>
              </a:rPr>
              <a:t>Arial Bold 30pt Section Header </a:t>
            </a:r>
          </a:p>
        </p:txBody>
      </p:sp>
      <p:sp>
        <p:nvSpPr>
          <p:cNvPr id="7" name="Text Placeholder 4">
            <a:extLst>
              <a:ext uri="{FF2B5EF4-FFF2-40B4-BE49-F238E27FC236}">
                <a16:creationId xmlns:a16="http://schemas.microsoft.com/office/drawing/2014/main" id="{8624049D-9E8A-0946-BA1F-D1B5B62EB4F0}"/>
              </a:ext>
            </a:extLst>
          </p:cNvPr>
          <p:cNvSpPr>
            <a:spLocks noGrp="1"/>
          </p:cNvSpPr>
          <p:nvPr>
            <p:ph type="body" sz="quarter" idx="13"/>
          </p:nvPr>
        </p:nvSpPr>
        <p:spPr>
          <a:xfrm>
            <a:off x="1328738" y="2281337"/>
            <a:ext cx="10025063" cy="3801233"/>
          </a:xfrm>
          <a:prstGeom prst="rect">
            <a:avLst/>
          </a:prstGeom>
        </p:spPr>
        <p:txBody>
          <a:bodyPr>
            <a:normAutofit/>
          </a:bodyPr>
          <a:lstStyle>
            <a:lvl1pPr marL="228594" indent="-228594">
              <a:buClr>
                <a:schemeClr val="accent1"/>
              </a:buClr>
              <a:buFont typeface="Arial" panose="020B0604020202020204" pitchFamily="34" charset="0"/>
              <a:buChar char="•"/>
              <a:tabLst/>
              <a:defRPr sz="1800"/>
            </a:lvl1pPr>
            <a:lvl2pPr marL="685783" indent="-228594">
              <a:buClr>
                <a:schemeClr val="accent1"/>
              </a:buClr>
              <a:buFont typeface="Arial" panose="020B0604020202020204" pitchFamily="34" charset="0"/>
              <a:buChar char="•"/>
              <a:tabLst/>
              <a:defRPr sz="1600"/>
            </a:lvl2pPr>
            <a:lvl3pPr marL="1142971" indent="-228594">
              <a:buClr>
                <a:schemeClr val="accent1"/>
              </a:buClr>
              <a:buFont typeface="Arial" panose="020B0604020202020204" pitchFamily="34" charset="0"/>
              <a:buChar char="•"/>
              <a:tabLst/>
              <a:defRPr sz="1400"/>
            </a:lvl3pPr>
            <a:lvl4pPr marL="1523962" indent="-152396">
              <a:buClr>
                <a:schemeClr val="accent1"/>
              </a:buClr>
              <a:buFont typeface="Arial" panose="020B0604020202020204" pitchFamily="34" charset="0"/>
              <a:buChar char="•"/>
              <a:tabLst/>
              <a:defRPr sz="1200"/>
            </a:lvl4pPr>
            <a:lvl5pPr marL="1879553" indent="-50799">
              <a:buClr>
                <a:schemeClr val="accent1"/>
              </a:buClr>
              <a:buFont typeface="Arial" panose="020B0604020202020204" pitchFamily="34" charset="0"/>
              <a:buChar char="•"/>
              <a:tabLst/>
              <a:defRPr sz="1200"/>
            </a:lvl5pPr>
          </a:lstStyle>
          <a:p>
            <a:pPr lvl="0"/>
            <a:r>
              <a:rPr lang="en-US"/>
              <a:t>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4893236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mall text">
    <p:spTree>
      <p:nvGrpSpPr>
        <p:cNvPr id="1" name=""/>
        <p:cNvGrpSpPr/>
        <p:nvPr/>
      </p:nvGrpSpPr>
      <p:grpSpPr>
        <a:xfrm>
          <a:off x="0" y="0"/>
          <a:ext cx="0" cy="0"/>
          <a:chOff x="0" y="0"/>
          <a:chExt cx="0" cy="0"/>
        </a:xfrm>
      </p:grpSpPr>
      <p:sp>
        <p:nvSpPr>
          <p:cNvPr id="8" name="Text Placeholder 10">
            <a:extLst>
              <a:ext uri="{FF2B5EF4-FFF2-40B4-BE49-F238E27FC236}">
                <a16:creationId xmlns:a16="http://schemas.microsoft.com/office/drawing/2014/main" id="{1312526F-0FD2-454D-BFE5-90089CB6A4B6}"/>
              </a:ext>
            </a:extLst>
          </p:cNvPr>
          <p:cNvSpPr>
            <a:spLocks noGrp="1"/>
          </p:cNvSpPr>
          <p:nvPr>
            <p:ph type="body" sz="quarter" idx="12" hasCustomPrompt="1"/>
          </p:nvPr>
        </p:nvSpPr>
        <p:spPr>
          <a:xfrm>
            <a:off x="1328738" y="775432"/>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sp>
        <p:nvSpPr>
          <p:cNvPr id="10" name="Text Placeholder 4">
            <a:extLst>
              <a:ext uri="{FF2B5EF4-FFF2-40B4-BE49-F238E27FC236}">
                <a16:creationId xmlns:a16="http://schemas.microsoft.com/office/drawing/2014/main" id="{A5BAAB68-3C66-C04D-B8CB-65BBD3182273}"/>
              </a:ext>
            </a:extLst>
          </p:cNvPr>
          <p:cNvSpPr>
            <a:spLocks noGrp="1"/>
          </p:cNvSpPr>
          <p:nvPr>
            <p:ph type="body" sz="quarter" idx="13"/>
          </p:nvPr>
        </p:nvSpPr>
        <p:spPr>
          <a:xfrm>
            <a:off x="1328738" y="2047897"/>
            <a:ext cx="10025063" cy="4034673"/>
          </a:xfrm>
          <a:prstGeom prst="rect">
            <a:avLst/>
          </a:prstGeom>
        </p:spPr>
        <p:txBody>
          <a:bodyPr>
            <a:normAutofit/>
          </a:bodyPr>
          <a:lstStyle>
            <a:lvl1pPr marL="228594" indent="-228594">
              <a:buClr>
                <a:schemeClr val="accent1"/>
              </a:buClr>
              <a:buFont typeface="Arial" panose="020B0604020202020204" pitchFamily="34" charset="0"/>
              <a:buChar char="•"/>
              <a:tabLst/>
              <a:defRPr sz="1800"/>
            </a:lvl1pPr>
            <a:lvl2pPr marL="685783" indent="-228594">
              <a:buClr>
                <a:schemeClr val="accent1"/>
              </a:buClr>
              <a:buFont typeface="Arial" panose="020B0604020202020204" pitchFamily="34" charset="0"/>
              <a:buChar char="•"/>
              <a:tabLst/>
              <a:defRPr sz="1600"/>
            </a:lvl2pPr>
            <a:lvl3pPr marL="1142971" indent="-228594">
              <a:buClr>
                <a:schemeClr val="accent1"/>
              </a:buClr>
              <a:buFont typeface="Arial" panose="020B0604020202020204" pitchFamily="34" charset="0"/>
              <a:buChar char="•"/>
              <a:tabLst/>
              <a:defRPr sz="1400"/>
            </a:lvl3pPr>
            <a:lvl4pPr marL="1523962" indent="-152396">
              <a:buClr>
                <a:schemeClr val="accent1"/>
              </a:buClr>
              <a:buFont typeface="Arial" panose="020B0604020202020204" pitchFamily="34" charset="0"/>
              <a:buChar char="•"/>
              <a:tabLst/>
              <a:defRPr sz="1200"/>
            </a:lvl4pPr>
            <a:lvl5pPr marL="1879553" indent="-50799">
              <a:buClr>
                <a:schemeClr val="accent1"/>
              </a:buClr>
              <a:buFont typeface="Arial" panose="020B0604020202020204" pitchFamily="34" charset="0"/>
              <a:buChar char="•"/>
              <a:tabLst/>
              <a:defRPr sz="1200"/>
            </a:lvl5pPr>
          </a:lstStyle>
          <a:p>
            <a:pPr lvl="0"/>
            <a:r>
              <a:rPr lang="en-US"/>
              <a:t>Edit Master text styles</a:t>
            </a:r>
          </a:p>
          <a:p>
            <a:pPr lvl="1"/>
            <a:r>
              <a:rPr lang="en-US"/>
              <a:t>Second level</a:t>
            </a:r>
          </a:p>
          <a:p>
            <a:pPr lvl="2"/>
            <a:r>
              <a:rPr lang="en-US"/>
              <a:t>Third level</a:t>
            </a:r>
          </a:p>
          <a:p>
            <a:pPr lvl="3"/>
            <a:r>
              <a:rPr lang="en-US"/>
              <a:t>Fourth level</a:t>
            </a:r>
          </a:p>
        </p:txBody>
      </p:sp>
      <p:pic>
        <p:nvPicPr>
          <p:cNvPr id="5" name="Picture 4">
            <a:extLst>
              <a:ext uri="{FF2B5EF4-FFF2-40B4-BE49-F238E27FC236}">
                <a16:creationId xmlns:a16="http://schemas.microsoft.com/office/drawing/2014/main" id="{11970C21-DFA3-9742-B321-847E546FCDBA}"/>
              </a:ext>
            </a:extLst>
          </p:cNvPr>
          <p:cNvPicPr>
            <a:picLocks noChangeAspect="1"/>
          </p:cNvPicPr>
          <p:nvPr userDrawn="1"/>
        </p:nvPicPr>
        <p:blipFill>
          <a:blip r:embed="rId2"/>
          <a:stretch>
            <a:fillRect/>
          </a:stretch>
        </p:blipFill>
        <p:spPr>
          <a:xfrm>
            <a:off x="0" y="-1911"/>
            <a:ext cx="12192000" cy="395179"/>
          </a:xfrm>
          <a:prstGeom prst="rect">
            <a:avLst/>
          </a:prstGeom>
        </p:spPr>
      </p:pic>
    </p:spTree>
    <p:extLst>
      <p:ext uri="{BB962C8B-B14F-4D97-AF65-F5344CB8AC3E}">
        <p14:creationId xmlns:p14="http://schemas.microsoft.com/office/powerpoint/2010/main" val="10626195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ullets_vertical design">
    <p:spTree>
      <p:nvGrpSpPr>
        <p:cNvPr id="1" name=""/>
        <p:cNvGrpSpPr/>
        <p:nvPr/>
      </p:nvGrpSpPr>
      <p:grpSpPr>
        <a:xfrm>
          <a:off x="0" y="0"/>
          <a:ext cx="0" cy="0"/>
          <a:chOff x="0" y="0"/>
          <a:chExt cx="0" cy="0"/>
        </a:xfrm>
      </p:grpSpPr>
      <p:sp>
        <p:nvSpPr>
          <p:cNvPr id="6" name="Text Placeholder 11">
            <a:extLst>
              <a:ext uri="{FF2B5EF4-FFF2-40B4-BE49-F238E27FC236}">
                <a16:creationId xmlns:a16="http://schemas.microsoft.com/office/drawing/2014/main" id="{8862A787-F01B-D54C-89F4-0E3239919BB3}"/>
              </a:ext>
            </a:extLst>
          </p:cNvPr>
          <p:cNvSpPr>
            <a:spLocks noGrp="1"/>
          </p:cNvSpPr>
          <p:nvPr>
            <p:ph type="body" sz="quarter" idx="11" hasCustomPrompt="1"/>
          </p:nvPr>
        </p:nvSpPr>
        <p:spPr>
          <a:xfrm>
            <a:off x="1329179" y="1991533"/>
            <a:ext cx="10024621" cy="3952067"/>
          </a:xfrm>
          <a:prstGeom prst="rect">
            <a:avLst/>
          </a:prstGeom>
        </p:spPr>
        <p:txBody>
          <a:bodyPr anchor="t">
            <a:normAutofit/>
          </a:bodyPr>
          <a:lstStyle>
            <a:lvl1pPr marL="761981" marR="0" indent="-761981" algn="l" defTabSz="914377" rtl="0" eaLnBrk="1" fontAlgn="auto" latinLnBrk="0" hangingPunct="1">
              <a:lnSpc>
                <a:spcPct val="150000"/>
              </a:lnSpc>
              <a:spcBef>
                <a:spcPts val="0"/>
              </a:spcBef>
              <a:spcAft>
                <a:spcPts val="0"/>
              </a:spcAft>
              <a:buClr>
                <a:srgbClr val="12689B"/>
              </a:buClr>
              <a:buSzPct val="125000"/>
              <a:buFont typeface="Arial" panose="020B0604020202020204" pitchFamily="34" charset="0"/>
              <a:buChar char="•"/>
              <a:tabLst/>
              <a:defRPr sz="3200"/>
            </a:lvl1pPr>
          </a:lstStyle>
          <a:p>
            <a:pPr marL="571500" indent="-571500">
              <a:lnSpc>
                <a:spcPct val="150000"/>
              </a:lnSpc>
              <a:buClr>
                <a:srgbClr val="12689B"/>
              </a:buClr>
              <a:buSzPct val="125000"/>
              <a:buFont typeface="Arial" panose="020B0604020202020204" pitchFamily="34" charset="0"/>
              <a:buChar char="•"/>
            </a:pPr>
            <a:r>
              <a:rPr lang="en-US" sz="3200" dirty="0"/>
              <a:t>Bullet Arial 32pt </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p:txBody>
      </p:sp>
      <p:sp>
        <p:nvSpPr>
          <p:cNvPr id="12" name="Text Placeholder 10">
            <a:extLst>
              <a:ext uri="{FF2B5EF4-FFF2-40B4-BE49-F238E27FC236}">
                <a16:creationId xmlns:a16="http://schemas.microsoft.com/office/drawing/2014/main" id="{C024580C-E0EF-AE44-9E9F-FD1D4AFF92BA}"/>
              </a:ext>
            </a:extLst>
          </p:cNvPr>
          <p:cNvSpPr>
            <a:spLocks noGrp="1"/>
          </p:cNvSpPr>
          <p:nvPr>
            <p:ph type="body" sz="quarter" idx="12" hasCustomPrompt="1"/>
          </p:nvPr>
        </p:nvSpPr>
        <p:spPr>
          <a:xfrm>
            <a:off x="1329178" y="764053"/>
            <a:ext cx="10025063" cy="674688"/>
          </a:xfrm>
          <a:prstGeom prst="rect">
            <a:avLst/>
          </a:prstGeom>
        </p:spPr>
        <p:txBody>
          <a:bodyPr/>
          <a:lstStyle>
            <a:lvl1pPr marL="0" indent="0">
              <a:buNone/>
              <a:defRPr sz="4000" b="1">
                <a:solidFill>
                  <a:schemeClr val="tx2"/>
                </a:solidFill>
              </a:defRPr>
            </a:lvl1pPr>
          </a:lstStyle>
          <a:p>
            <a:pPr lvl="0"/>
            <a:r>
              <a:rPr lang="en-US" dirty="0"/>
              <a:t>Arial Bold 40pt Title</a:t>
            </a:r>
          </a:p>
        </p:txBody>
      </p:sp>
      <p:pic>
        <p:nvPicPr>
          <p:cNvPr id="5" name="Picture 4">
            <a:extLst>
              <a:ext uri="{FF2B5EF4-FFF2-40B4-BE49-F238E27FC236}">
                <a16:creationId xmlns:a16="http://schemas.microsoft.com/office/drawing/2014/main" id="{5A80F7B1-8517-9C4E-A7DF-9863A1AB81F2}"/>
              </a:ext>
            </a:extLst>
          </p:cNvPr>
          <p:cNvPicPr>
            <a:picLocks noChangeAspect="1"/>
          </p:cNvPicPr>
          <p:nvPr userDrawn="1"/>
        </p:nvPicPr>
        <p:blipFill>
          <a:blip r:embed="rId2"/>
          <a:stretch>
            <a:fillRect/>
          </a:stretch>
        </p:blipFill>
        <p:spPr>
          <a:xfrm>
            <a:off x="0" y="0"/>
            <a:ext cx="307403" cy="6858000"/>
          </a:xfrm>
          <a:prstGeom prst="rect">
            <a:avLst/>
          </a:prstGeom>
        </p:spPr>
      </p:pic>
    </p:spTree>
    <p:extLst>
      <p:ext uri="{BB962C8B-B14F-4D97-AF65-F5344CB8AC3E}">
        <p14:creationId xmlns:p14="http://schemas.microsoft.com/office/powerpoint/2010/main" val="20303233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ection Title + Bullets_vertical design">
    <p:spTree>
      <p:nvGrpSpPr>
        <p:cNvPr id="1" name=""/>
        <p:cNvGrpSpPr/>
        <p:nvPr/>
      </p:nvGrpSpPr>
      <p:grpSpPr>
        <a:xfrm>
          <a:off x="0" y="0"/>
          <a:ext cx="0" cy="0"/>
          <a:chOff x="0" y="0"/>
          <a:chExt cx="0" cy="0"/>
        </a:xfrm>
      </p:grpSpPr>
      <p:sp>
        <p:nvSpPr>
          <p:cNvPr id="6" name="Text Placeholder 11">
            <a:extLst>
              <a:ext uri="{FF2B5EF4-FFF2-40B4-BE49-F238E27FC236}">
                <a16:creationId xmlns:a16="http://schemas.microsoft.com/office/drawing/2014/main" id="{8862A787-F01B-D54C-89F4-0E3239919BB3}"/>
              </a:ext>
            </a:extLst>
          </p:cNvPr>
          <p:cNvSpPr>
            <a:spLocks noGrp="1"/>
          </p:cNvSpPr>
          <p:nvPr>
            <p:ph type="body" sz="quarter" idx="11" hasCustomPrompt="1"/>
          </p:nvPr>
        </p:nvSpPr>
        <p:spPr>
          <a:xfrm>
            <a:off x="1329179" y="2296335"/>
            <a:ext cx="10024621" cy="3818715"/>
          </a:xfrm>
          <a:prstGeom prst="rect">
            <a:avLst/>
          </a:prstGeom>
        </p:spPr>
        <p:txBody>
          <a:bodyPr anchor="t">
            <a:normAutofit/>
          </a:bodyPr>
          <a:lstStyle>
            <a:lvl1pPr marL="761981" marR="0" indent="-761981" algn="l" defTabSz="914377" rtl="0" eaLnBrk="1" fontAlgn="auto" latinLnBrk="0" hangingPunct="1">
              <a:lnSpc>
                <a:spcPct val="150000"/>
              </a:lnSpc>
              <a:spcBef>
                <a:spcPts val="0"/>
              </a:spcBef>
              <a:spcAft>
                <a:spcPts val="0"/>
              </a:spcAft>
              <a:buClr>
                <a:srgbClr val="12689B"/>
              </a:buClr>
              <a:buSzPct val="125000"/>
              <a:buFont typeface="Arial" panose="020B0604020202020204" pitchFamily="34" charset="0"/>
              <a:buChar char="•"/>
              <a:tabLst/>
              <a:defRPr sz="3200"/>
            </a:lvl1pPr>
          </a:lstStyle>
          <a:p>
            <a:pPr marL="571500" indent="-571500">
              <a:lnSpc>
                <a:spcPct val="150000"/>
              </a:lnSpc>
              <a:buClr>
                <a:srgbClr val="12689B"/>
              </a:buClr>
              <a:buSzPct val="125000"/>
              <a:buFont typeface="Arial" panose="020B0604020202020204" pitchFamily="34" charset="0"/>
              <a:buChar char="•"/>
            </a:pPr>
            <a:r>
              <a:rPr lang="en-US" sz="3200" dirty="0"/>
              <a:t>Bullet Arial 32pt </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p:txBody>
      </p:sp>
      <p:sp>
        <p:nvSpPr>
          <p:cNvPr id="12" name="Text Placeholder 10">
            <a:extLst>
              <a:ext uri="{FF2B5EF4-FFF2-40B4-BE49-F238E27FC236}">
                <a16:creationId xmlns:a16="http://schemas.microsoft.com/office/drawing/2014/main" id="{C024580C-E0EF-AE44-9E9F-FD1D4AFF92BA}"/>
              </a:ext>
            </a:extLst>
          </p:cNvPr>
          <p:cNvSpPr>
            <a:spLocks noGrp="1"/>
          </p:cNvSpPr>
          <p:nvPr>
            <p:ph type="body" sz="quarter" idx="12" hasCustomPrompt="1"/>
          </p:nvPr>
        </p:nvSpPr>
        <p:spPr>
          <a:xfrm>
            <a:off x="1329178" y="1526053"/>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sp>
        <p:nvSpPr>
          <p:cNvPr id="5" name="Title 1">
            <a:extLst>
              <a:ext uri="{FF2B5EF4-FFF2-40B4-BE49-F238E27FC236}">
                <a16:creationId xmlns:a16="http://schemas.microsoft.com/office/drawing/2014/main" id="{1D8AE60D-85D3-5D43-A5DC-7BC5C53FE6D6}"/>
              </a:ext>
            </a:extLst>
          </p:cNvPr>
          <p:cNvSpPr>
            <a:spLocks noGrp="1"/>
          </p:cNvSpPr>
          <p:nvPr>
            <p:ph type="title" hasCustomPrompt="1"/>
          </p:nvPr>
        </p:nvSpPr>
        <p:spPr>
          <a:xfrm>
            <a:off x="1329179" y="544724"/>
            <a:ext cx="10024621" cy="603827"/>
          </a:xfrm>
          <a:prstGeom prst="rect">
            <a:avLst/>
          </a:prstGeom>
        </p:spPr>
        <p:txBody>
          <a:bodyPr anchor="ctr">
            <a:normAutofit/>
          </a:bodyPr>
          <a:lstStyle>
            <a:lvl1pPr>
              <a:defRPr sz="3000" b="1">
                <a:solidFill>
                  <a:schemeClr val="accent1"/>
                </a:solidFill>
              </a:defRPr>
            </a:lvl1pPr>
          </a:lstStyle>
          <a:p>
            <a:r>
              <a:rPr lang="en-US" sz="3000" b="1" dirty="0">
                <a:solidFill>
                  <a:srgbClr val="12689B"/>
                </a:solidFill>
              </a:rPr>
              <a:t>Arial Bold 30pt Section Header </a:t>
            </a:r>
          </a:p>
        </p:txBody>
      </p:sp>
      <p:pic>
        <p:nvPicPr>
          <p:cNvPr id="7" name="Picture 6">
            <a:extLst>
              <a:ext uri="{FF2B5EF4-FFF2-40B4-BE49-F238E27FC236}">
                <a16:creationId xmlns:a16="http://schemas.microsoft.com/office/drawing/2014/main" id="{E6E1EC6F-D049-9E49-95E0-68AA7A35EC23}"/>
              </a:ext>
            </a:extLst>
          </p:cNvPr>
          <p:cNvPicPr>
            <a:picLocks noChangeAspect="1"/>
          </p:cNvPicPr>
          <p:nvPr userDrawn="1"/>
        </p:nvPicPr>
        <p:blipFill>
          <a:blip r:embed="rId2"/>
          <a:stretch>
            <a:fillRect/>
          </a:stretch>
        </p:blipFill>
        <p:spPr>
          <a:xfrm>
            <a:off x="0" y="0"/>
            <a:ext cx="307403" cy="6858000"/>
          </a:xfrm>
          <a:prstGeom prst="rect">
            <a:avLst/>
          </a:prstGeom>
        </p:spPr>
      </p:pic>
    </p:spTree>
    <p:extLst>
      <p:ext uri="{BB962C8B-B14F-4D97-AF65-F5344CB8AC3E}">
        <p14:creationId xmlns:p14="http://schemas.microsoft.com/office/powerpoint/2010/main" val="3191054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mall text_vertical design">
    <p:spTree>
      <p:nvGrpSpPr>
        <p:cNvPr id="1" name=""/>
        <p:cNvGrpSpPr/>
        <p:nvPr/>
      </p:nvGrpSpPr>
      <p:grpSpPr>
        <a:xfrm>
          <a:off x="0" y="0"/>
          <a:ext cx="0" cy="0"/>
          <a:chOff x="0" y="0"/>
          <a:chExt cx="0" cy="0"/>
        </a:xfrm>
      </p:grpSpPr>
      <p:sp>
        <p:nvSpPr>
          <p:cNvPr id="8" name="Text Placeholder 10">
            <a:extLst>
              <a:ext uri="{FF2B5EF4-FFF2-40B4-BE49-F238E27FC236}">
                <a16:creationId xmlns:a16="http://schemas.microsoft.com/office/drawing/2014/main" id="{1312526F-0FD2-454D-BFE5-90089CB6A4B6}"/>
              </a:ext>
            </a:extLst>
          </p:cNvPr>
          <p:cNvSpPr>
            <a:spLocks noGrp="1"/>
          </p:cNvSpPr>
          <p:nvPr>
            <p:ph type="body" sz="quarter" idx="12" hasCustomPrompt="1"/>
          </p:nvPr>
        </p:nvSpPr>
        <p:spPr>
          <a:xfrm>
            <a:off x="1328738" y="775432"/>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sp>
        <p:nvSpPr>
          <p:cNvPr id="10" name="Text Placeholder 4">
            <a:extLst>
              <a:ext uri="{FF2B5EF4-FFF2-40B4-BE49-F238E27FC236}">
                <a16:creationId xmlns:a16="http://schemas.microsoft.com/office/drawing/2014/main" id="{A5BAAB68-3C66-C04D-B8CB-65BBD3182273}"/>
              </a:ext>
            </a:extLst>
          </p:cNvPr>
          <p:cNvSpPr>
            <a:spLocks noGrp="1"/>
          </p:cNvSpPr>
          <p:nvPr>
            <p:ph type="body" sz="quarter" idx="13"/>
          </p:nvPr>
        </p:nvSpPr>
        <p:spPr>
          <a:xfrm>
            <a:off x="1328738" y="2047897"/>
            <a:ext cx="10025063" cy="4034673"/>
          </a:xfrm>
          <a:prstGeom prst="rect">
            <a:avLst/>
          </a:prstGeom>
        </p:spPr>
        <p:txBody>
          <a:bodyPr>
            <a:normAutofit/>
          </a:bodyPr>
          <a:lstStyle>
            <a:lvl1pPr marL="228594" indent="-228594">
              <a:buClr>
                <a:schemeClr val="accent1"/>
              </a:buClr>
              <a:buFont typeface="Arial" panose="020B0604020202020204" pitchFamily="34" charset="0"/>
              <a:buChar char="•"/>
              <a:tabLst/>
              <a:defRPr sz="1800"/>
            </a:lvl1pPr>
            <a:lvl2pPr marL="685783" indent="-228594">
              <a:buClr>
                <a:schemeClr val="accent1"/>
              </a:buClr>
              <a:buFont typeface="Arial" panose="020B0604020202020204" pitchFamily="34" charset="0"/>
              <a:buChar char="•"/>
              <a:tabLst/>
              <a:defRPr sz="1600"/>
            </a:lvl2pPr>
            <a:lvl3pPr marL="1142971" indent="-228594">
              <a:buClr>
                <a:schemeClr val="accent1"/>
              </a:buClr>
              <a:buFont typeface="Arial" panose="020B0604020202020204" pitchFamily="34" charset="0"/>
              <a:buChar char="•"/>
              <a:tabLst/>
              <a:defRPr sz="1400"/>
            </a:lvl3pPr>
            <a:lvl4pPr marL="1523962" indent="-152396">
              <a:buClr>
                <a:schemeClr val="accent1"/>
              </a:buClr>
              <a:buFont typeface="Arial" panose="020B0604020202020204" pitchFamily="34" charset="0"/>
              <a:buChar char="•"/>
              <a:tabLst/>
              <a:defRPr sz="1200"/>
            </a:lvl4pPr>
            <a:lvl5pPr marL="1879553" indent="-50799">
              <a:buClr>
                <a:schemeClr val="accent1"/>
              </a:buClr>
              <a:buFont typeface="Arial" panose="020B0604020202020204" pitchFamily="34" charset="0"/>
              <a:buChar char="•"/>
              <a:tabLst/>
              <a:defRPr sz="1200"/>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pic>
        <p:nvPicPr>
          <p:cNvPr id="6" name="Picture 5">
            <a:extLst>
              <a:ext uri="{FF2B5EF4-FFF2-40B4-BE49-F238E27FC236}">
                <a16:creationId xmlns:a16="http://schemas.microsoft.com/office/drawing/2014/main" id="{1513326A-79A8-A442-8D19-7F7F4C01ED37}"/>
              </a:ext>
            </a:extLst>
          </p:cNvPr>
          <p:cNvPicPr>
            <a:picLocks noChangeAspect="1"/>
          </p:cNvPicPr>
          <p:nvPr userDrawn="1"/>
        </p:nvPicPr>
        <p:blipFill>
          <a:blip r:embed="rId2"/>
          <a:stretch>
            <a:fillRect/>
          </a:stretch>
        </p:blipFill>
        <p:spPr>
          <a:xfrm>
            <a:off x="0" y="0"/>
            <a:ext cx="203200" cy="6858000"/>
          </a:xfrm>
          <a:prstGeom prst="rect">
            <a:avLst/>
          </a:prstGeom>
        </p:spPr>
      </p:pic>
    </p:spTree>
    <p:extLst>
      <p:ext uri="{BB962C8B-B14F-4D97-AF65-F5344CB8AC3E}">
        <p14:creationId xmlns:p14="http://schemas.microsoft.com/office/powerpoint/2010/main" val="1115348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Graphic Slide">
    <p:spTree>
      <p:nvGrpSpPr>
        <p:cNvPr id="1" name=""/>
        <p:cNvGrpSpPr/>
        <p:nvPr/>
      </p:nvGrpSpPr>
      <p:grpSpPr>
        <a:xfrm>
          <a:off x="0" y="0"/>
          <a:ext cx="0" cy="0"/>
          <a:chOff x="0" y="0"/>
          <a:chExt cx="0" cy="0"/>
        </a:xfrm>
      </p:grpSpPr>
      <p:sp>
        <p:nvSpPr>
          <p:cNvPr id="5" name="object 14">
            <a:extLst>
              <a:ext uri="{FF2B5EF4-FFF2-40B4-BE49-F238E27FC236}">
                <a16:creationId xmlns:a16="http://schemas.microsoft.com/office/drawing/2014/main" id="{42A7C324-6C24-3E45-B7B1-6E640B9B5F11}"/>
              </a:ext>
            </a:extLst>
          </p:cNvPr>
          <p:cNvSpPr/>
          <p:nvPr userDrawn="1"/>
        </p:nvSpPr>
        <p:spPr>
          <a:xfrm>
            <a:off x="1320806" y="2203317"/>
            <a:ext cx="2289639" cy="1554479"/>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rgbClr val="00629B"/>
          </a:solidFill>
          <a:ln w="28956">
            <a:noFill/>
          </a:ln>
        </p:spPr>
        <p:txBody>
          <a:bodyPr wrap="square" lIns="0" tIns="457200" rIns="0" bIns="0" rtlCol="0" anchor="t" anchorCtr="1">
            <a:normAutofit/>
          </a:bodyPr>
          <a:lstStyle/>
          <a:p>
            <a:pPr algn="ctr"/>
            <a:endParaRPr lang="en-US" sz="1400" dirty="0">
              <a:solidFill>
                <a:schemeClr val="bg1"/>
              </a:solidFill>
              <a:cs typeface="Trebuchet MS Regular" charset="0"/>
            </a:endParaRPr>
          </a:p>
        </p:txBody>
      </p:sp>
      <p:sp>
        <p:nvSpPr>
          <p:cNvPr id="8" name="object 2">
            <a:extLst>
              <a:ext uri="{FF2B5EF4-FFF2-40B4-BE49-F238E27FC236}">
                <a16:creationId xmlns:a16="http://schemas.microsoft.com/office/drawing/2014/main" id="{CE0CC45F-0180-CF44-8ABE-BD585398292D}"/>
              </a:ext>
            </a:extLst>
          </p:cNvPr>
          <p:cNvSpPr txBox="1"/>
          <p:nvPr userDrawn="1"/>
        </p:nvSpPr>
        <p:spPr>
          <a:xfrm>
            <a:off x="2120452" y="1870023"/>
            <a:ext cx="640080" cy="640080"/>
          </a:xfrm>
          <a:prstGeom prst="ellipse">
            <a:avLst/>
          </a:prstGeom>
          <a:solidFill>
            <a:srgbClr val="63666A"/>
          </a:solidFill>
          <a:ln w="28575">
            <a:solidFill>
              <a:schemeClr val="bg1"/>
            </a:solidFill>
          </a:ln>
        </p:spPr>
        <p:txBody>
          <a:bodyPr vert="horz" wrap="none" lIns="0" tIns="0" rIns="0" bIns="0" rtlCol="0" anchor="ctr" anchorCtr="0">
            <a:normAutofit/>
          </a:bodyPr>
          <a:lstStyle/>
          <a:p>
            <a:pPr marL="12700" indent="-6351" algn="ctr">
              <a:lnSpc>
                <a:spcPct val="100000"/>
              </a:lnSpc>
              <a:spcBef>
                <a:spcPts val="105"/>
              </a:spcBef>
            </a:pPr>
            <a:r>
              <a:rPr sz="2400" dirty="0">
                <a:ln>
                  <a:solidFill>
                    <a:schemeClr val="bg1"/>
                  </a:solidFill>
                </a:ln>
                <a:solidFill>
                  <a:schemeClr val="bg1"/>
                </a:solidFill>
                <a:cs typeface="Trebuchet MS Regular" charset="0"/>
              </a:rPr>
              <a:t>1</a:t>
            </a:r>
          </a:p>
        </p:txBody>
      </p:sp>
      <p:sp>
        <p:nvSpPr>
          <p:cNvPr id="9" name="object 14">
            <a:extLst>
              <a:ext uri="{FF2B5EF4-FFF2-40B4-BE49-F238E27FC236}">
                <a16:creationId xmlns:a16="http://schemas.microsoft.com/office/drawing/2014/main" id="{A6D8E8AC-0763-E449-9439-BA93A3F3D535}"/>
              </a:ext>
            </a:extLst>
          </p:cNvPr>
          <p:cNvSpPr/>
          <p:nvPr userDrawn="1"/>
        </p:nvSpPr>
        <p:spPr>
          <a:xfrm>
            <a:off x="3750738" y="2203317"/>
            <a:ext cx="2289639" cy="1554479"/>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rgbClr val="00629B"/>
          </a:solidFill>
          <a:ln w="28956">
            <a:noFill/>
          </a:ln>
        </p:spPr>
        <p:txBody>
          <a:bodyPr wrap="square" lIns="0" tIns="457200" rIns="0" bIns="0" rtlCol="0" anchor="t" anchorCtr="1">
            <a:normAutofit/>
          </a:bodyPr>
          <a:lstStyle/>
          <a:p>
            <a:pPr algn="ctr"/>
            <a:endParaRPr lang="en-US" sz="1400" dirty="0">
              <a:solidFill>
                <a:schemeClr val="bg1"/>
              </a:solidFill>
              <a:cs typeface="Trebuchet MS Regular" charset="0"/>
            </a:endParaRPr>
          </a:p>
        </p:txBody>
      </p:sp>
      <p:sp>
        <p:nvSpPr>
          <p:cNvPr id="10" name="object 2">
            <a:extLst>
              <a:ext uri="{FF2B5EF4-FFF2-40B4-BE49-F238E27FC236}">
                <a16:creationId xmlns:a16="http://schemas.microsoft.com/office/drawing/2014/main" id="{145B9A9B-C641-6648-90EB-169E6DC4666B}"/>
              </a:ext>
            </a:extLst>
          </p:cNvPr>
          <p:cNvSpPr txBox="1"/>
          <p:nvPr userDrawn="1"/>
        </p:nvSpPr>
        <p:spPr>
          <a:xfrm>
            <a:off x="4558851" y="1870023"/>
            <a:ext cx="640080" cy="640080"/>
          </a:xfrm>
          <a:prstGeom prst="ellipse">
            <a:avLst/>
          </a:prstGeom>
          <a:solidFill>
            <a:srgbClr val="63666A"/>
          </a:solidFill>
          <a:ln w="28575">
            <a:solidFill>
              <a:schemeClr val="bg1"/>
            </a:solidFill>
          </a:ln>
        </p:spPr>
        <p:txBody>
          <a:bodyPr vert="horz" wrap="none" lIns="0" tIns="0" rIns="0" bIns="0" rtlCol="0" anchor="ctr" anchorCtr="0">
            <a:normAutofit/>
          </a:bodyPr>
          <a:lstStyle/>
          <a:p>
            <a:pPr marL="12700" indent="-6351" algn="ctr">
              <a:lnSpc>
                <a:spcPct val="100000"/>
              </a:lnSpc>
              <a:spcBef>
                <a:spcPts val="105"/>
              </a:spcBef>
            </a:pPr>
            <a:r>
              <a:rPr lang="en-US" sz="2400" dirty="0">
                <a:ln>
                  <a:solidFill>
                    <a:schemeClr val="bg1"/>
                  </a:solidFill>
                </a:ln>
                <a:solidFill>
                  <a:schemeClr val="bg1"/>
                </a:solidFill>
                <a:cs typeface="Trebuchet MS Regular" charset="0"/>
              </a:rPr>
              <a:t>2</a:t>
            </a:r>
            <a:endParaRPr sz="2400" dirty="0">
              <a:ln>
                <a:solidFill>
                  <a:schemeClr val="bg1"/>
                </a:solidFill>
              </a:ln>
              <a:solidFill>
                <a:schemeClr val="bg1"/>
              </a:solidFill>
              <a:cs typeface="Trebuchet MS Regular" charset="0"/>
            </a:endParaRPr>
          </a:p>
        </p:txBody>
      </p:sp>
      <p:sp>
        <p:nvSpPr>
          <p:cNvPr id="11" name="object 14">
            <a:extLst>
              <a:ext uri="{FF2B5EF4-FFF2-40B4-BE49-F238E27FC236}">
                <a16:creationId xmlns:a16="http://schemas.microsoft.com/office/drawing/2014/main" id="{8D00E5B3-97DC-744B-BD43-DA9DD7615EB1}"/>
              </a:ext>
            </a:extLst>
          </p:cNvPr>
          <p:cNvSpPr/>
          <p:nvPr userDrawn="1"/>
        </p:nvSpPr>
        <p:spPr>
          <a:xfrm>
            <a:off x="6180670" y="2203317"/>
            <a:ext cx="2289639" cy="1554479"/>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rgbClr val="00629B"/>
          </a:solidFill>
          <a:ln w="28956">
            <a:noFill/>
          </a:ln>
        </p:spPr>
        <p:txBody>
          <a:bodyPr wrap="square" lIns="0" tIns="457200" rIns="0" bIns="0" rtlCol="0" anchor="t" anchorCtr="1">
            <a:normAutofit/>
          </a:bodyPr>
          <a:lstStyle/>
          <a:p>
            <a:pPr algn="ctr"/>
            <a:endParaRPr lang="en-US" sz="1400" dirty="0">
              <a:solidFill>
                <a:schemeClr val="bg1"/>
              </a:solidFill>
              <a:cs typeface="Trebuchet MS Regular" charset="0"/>
            </a:endParaRPr>
          </a:p>
        </p:txBody>
      </p:sp>
      <p:sp>
        <p:nvSpPr>
          <p:cNvPr id="12" name="object 2">
            <a:extLst>
              <a:ext uri="{FF2B5EF4-FFF2-40B4-BE49-F238E27FC236}">
                <a16:creationId xmlns:a16="http://schemas.microsoft.com/office/drawing/2014/main" id="{583E4ECE-2AD0-3D4B-89C7-A6843DAE8419}"/>
              </a:ext>
            </a:extLst>
          </p:cNvPr>
          <p:cNvSpPr txBox="1"/>
          <p:nvPr userDrawn="1"/>
        </p:nvSpPr>
        <p:spPr>
          <a:xfrm>
            <a:off x="6980316" y="1870023"/>
            <a:ext cx="640080" cy="640080"/>
          </a:xfrm>
          <a:prstGeom prst="ellipse">
            <a:avLst/>
          </a:prstGeom>
          <a:solidFill>
            <a:srgbClr val="63666A"/>
          </a:solidFill>
          <a:ln w="28575">
            <a:solidFill>
              <a:schemeClr val="bg1"/>
            </a:solidFill>
          </a:ln>
        </p:spPr>
        <p:txBody>
          <a:bodyPr vert="horz" wrap="none" lIns="0" tIns="0" rIns="0" bIns="0" rtlCol="0" anchor="ctr" anchorCtr="0">
            <a:normAutofit/>
          </a:bodyPr>
          <a:lstStyle/>
          <a:p>
            <a:pPr marL="12700" indent="-6351" algn="ctr">
              <a:lnSpc>
                <a:spcPct val="100000"/>
              </a:lnSpc>
              <a:spcBef>
                <a:spcPts val="105"/>
              </a:spcBef>
            </a:pPr>
            <a:r>
              <a:rPr lang="en-US" sz="2400" dirty="0">
                <a:ln>
                  <a:solidFill>
                    <a:schemeClr val="bg1"/>
                  </a:solidFill>
                </a:ln>
                <a:solidFill>
                  <a:schemeClr val="bg1"/>
                </a:solidFill>
                <a:cs typeface="Trebuchet MS Regular" charset="0"/>
              </a:rPr>
              <a:t>3</a:t>
            </a:r>
            <a:endParaRPr sz="2400" dirty="0">
              <a:ln>
                <a:solidFill>
                  <a:schemeClr val="bg1"/>
                </a:solidFill>
              </a:ln>
              <a:solidFill>
                <a:schemeClr val="bg1"/>
              </a:solidFill>
              <a:cs typeface="Trebuchet MS Regular" charset="0"/>
            </a:endParaRPr>
          </a:p>
        </p:txBody>
      </p:sp>
      <p:sp>
        <p:nvSpPr>
          <p:cNvPr id="13" name="object 14">
            <a:extLst>
              <a:ext uri="{FF2B5EF4-FFF2-40B4-BE49-F238E27FC236}">
                <a16:creationId xmlns:a16="http://schemas.microsoft.com/office/drawing/2014/main" id="{497F281A-8057-314B-AB96-DFA96A56175C}"/>
              </a:ext>
            </a:extLst>
          </p:cNvPr>
          <p:cNvSpPr/>
          <p:nvPr userDrawn="1"/>
        </p:nvSpPr>
        <p:spPr>
          <a:xfrm>
            <a:off x="8597351" y="2203317"/>
            <a:ext cx="2289639" cy="1554479"/>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rgbClr val="00629B"/>
          </a:solidFill>
          <a:ln w="28956">
            <a:noFill/>
          </a:ln>
        </p:spPr>
        <p:txBody>
          <a:bodyPr wrap="square" lIns="0" tIns="457200" rIns="0" bIns="0" rtlCol="0" anchor="t" anchorCtr="1">
            <a:normAutofit/>
          </a:bodyPr>
          <a:lstStyle/>
          <a:p>
            <a:pPr algn="ctr"/>
            <a:endParaRPr lang="en-US" sz="1400" dirty="0">
              <a:solidFill>
                <a:schemeClr val="bg1"/>
              </a:solidFill>
              <a:cs typeface="Trebuchet MS Regular" charset="0"/>
            </a:endParaRPr>
          </a:p>
        </p:txBody>
      </p:sp>
      <p:sp>
        <p:nvSpPr>
          <p:cNvPr id="14" name="object 2">
            <a:extLst>
              <a:ext uri="{FF2B5EF4-FFF2-40B4-BE49-F238E27FC236}">
                <a16:creationId xmlns:a16="http://schemas.microsoft.com/office/drawing/2014/main" id="{A78A30B5-61FD-5A4E-B062-4D7FA42E8DB6}"/>
              </a:ext>
            </a:extLst>
          </p:cNvPr>
          <p:cNvSpPr txBox="1"/>
          <p:nvPr userDrawn="1"/>
        </p:nvSpPr>
        <p:spPr>
          <a:xfrm>
            <a:off x="9396999" y="1870023"/>
            <a:ext cx="640080" cy="640080"/>
          </a:xfrm>
          <a:prstGeom prst="ellipse">
            <a:avLst/>
          </a:prstGeom>
          <a:solidFill>
            <a:srgbClr val="63666A"/>
          </a:solidFill>
          <a:ln w="28575">
            <a:solidFill>
              <a:schemeClr val="bg1"/>
            </a:solidFill>
          </a:ln>
        </p:spPr>
        <p:txBody>
          <a:bodyPr vert="horz" wrap="none" lIns="0" tIns="0" rIns="0" bIns="0" rtlCol="0" anchor="ctr" anchorCtr="0">
            <a:normAutofit/>
          </a:bodyPr>
          <a:lstStyle/>
          <a:p>
            <a:pPr marL="12700" indent="-6351" algn="ctr">
              <a:lnSpc>
                <a:spcPct val="100000"/>
              </a:lnSpc>
              <a:spcBef>
                <a:spcPts val="105"/>
              </a:spcBef>
            </a:pPr>
            <a:r>
              <a:rPr lang="en-US" sz="2400" dirty="0">
                <a:ln>
                  <a:solidFill>
                    <a:schemeClr val="bg1"/>
                  </a:solidFill>
                </a:ln>
                <a:solidFill>
                  <a:schemeClr val="bg1"/>
                </a:solidFill>
                <a:cs typeface="Trebuchet MS Regular" charset="0"/>
              </a:rPr>
              <a:t>4</a:t>
            </a:r>
            <a:endParaRPr sz="2400" dirty="0">
              <a:ln>
                <a:solidFill>
                  <a:schemeClr val="bg1"/>
                </a:solidFill>
              </a:ln>
              <a:solidFill>
                <a:schemeClr val="bg1"/>
              </a:solidFill>
              <a:cs typeface="Trebuchet MS Regular" charset="0"/>
            </a:endParaRPr>
          </a:p>
        </p:txBody>
      </p:sp>
      <p:sp>
        <p:nvSpPr>
          <p:cNvPr id="4" name="Text Placeholder 3">
            <a:extLst>
              <a:ext uri="{FF2B5EF4-FFF2-40B4-BE49-F238E27FC236}">
                <a16:creationId xmlns:a16="http://schemas.microsoft.com/office/drawing/2014/main" id="{53817A09-C816-664C-9988-92BEB93562DF}"/>
              </a:ext>
            </a:extLst>
          </p:cNvPr>
          <p:cNvSpPr>
            <a:spLocks noGrp="1"/>
          </p:cNvSpPr>
          <p:nvPr>
            <p:ph type="body" sz="quarter" idx="10"/>
          </p:nvPr>
        </p:nvSpPr>
        <p:spPr>
          <a:xfrm>
            <a:off x="1448007" y="2649699"/>
            <a:ext cx="2050567" cy="953399"/>
          </a:xfrm>
          <a:prstGeom prst="rect">
            <a:avLst/>
          </a:prstGeom>
        </p:spPr>
        <p:txBody>
          <a:bodyPr anchor="ctr">
            <a:normAutofit/>
          </a:bodyPr>
          <a:lstStyle>
            <a:lvl1pPr marL="0" indent="0" algn="ctr">
              <a:buNone/>
              <a:defRPr sz="1400">
                <a:solidFill>
                  <a:schemeClr val="bg1"/>
                </a:solidFill>
              </a:defRPr>
            </a:lvl1pPr>
            <a:lvl2pPr marL="457189" indent="0">
              <a:buNone/>
              <a:defRPr sz="1400">
                <a:solidFill>
                  <a:schemeClr val="bg1"/>
                </a:solidFill>
              </a:defRPr>
            </a:lvl2pPr>
            <a:lvl3pPr marL="914377" indent="0">
              <a:buNone/>
              <a:defRPr sz="1400">
                <a:solidFill>
                  <a:schemeClr val="bg1"/>
                </a:solidFill>
              </a:defRPr>
            </a:lvl3pPr>
            <a:lvl4pPr marL="1371566" indent="0">
              <a:buNone/>
              <a:defRPr sz="1400">
                <a:solidFill>
                  <a:schemeClr val="bg1"/>
                </a:solidFill>
              </a:defRPr>
            </a:lvl4pPr>
            <a:lvl5pPr marL="1828754" indent="0">
              <a:buNone/>
              <a:defRPr sz="1400">
                <a:solidFill>
                  <a:schemeClr val="bg1"/>
                </a:solidFill>
              </a:defRPr>
            </a:lvl5pPr>
          </a:lstStyle>
          <a:p>
            <a:pPr lvl="0"/>
            <a:r>
              <a:rPr lang="en-US"/>
              <a:t>Edit Master text styles</a:t>
            </a:r>
          </a:p>
        </p:txBody>
      </p:sp>
      <p:sp>
        <p:nvSpPr>
          <p:cNvPr id="16" name="Text Placeholder 3">
            <a:extLst>
              <a:ext uri="{FF2B5EF4-FFF2-40B4-BE49-F238E27FC236}">
                <a16:creationId xmlns:a16="http://schemas.microsoft.com/office/drawing/2014/main" id="{3EFA8B9A-B6DF-0447-B6FC-385767230D18}"/>
              </a:ext>
            </a:extLst>
          </p:cNvPr>
          <p:cNvSpPr>
            <a:spLocks noGrp="1"/>
          </p:cNvSpPr>
          <p:nvPr>
            <p:ph type="body" sz="quarter" idx="11"/>
          </p:nvPr>
        </p:nvSpPr>
        <p:spPr>
          <a:xfrm>
            <a:off x="3873154" y="2649699"/>
            <a:ext cx="2050567" cy="953399"/>
          </a:xfrm>
          <a:prstGeom prst="rect">
            <a:avLst/>
          </a:prstGeom>
        </p:spPr>
        <p:txBody>
          <a:bodyPr anchor="ctr">
            <a:normAutofit/>
          </a:bodyPr>
          <a:lstStyle>
            <a:lvl1pPr marL="0" indent="0" algn="ctr">
              <a:buNone/>
              <a:defRPr sz="1400">
                <a:solidFill>
                  <a:schemeClr val="bg1"/>
                </a:solidFill>
              </a:defRPr>
            </a:lvl1pPr>
            <a:lvl2pPr marL="457189" indent="0">
              <a:buNone/>
              <a:defRPr sz="1400">
                <a:solidFill>
                  <a:schemeClr val="bg1"/>
                </a:solidFill>
              </a:defRPr>
            </a:lvl2pPr>
            <a:lvl3pPr marL="914377" indent="0">
              <a:buNone/>
              <a:defRPr sz="1400">
                <a:solidFill>
                  <a:schemeClr val="bg1"/>
                </a:solidFill>
              </a:defRPr>
            </a:lvl3pPr>
            <a:lvl4pPr marL="1371566" indent="0">
              <a:buNone/>
              <a:defRPr sz="1400">
                <a:solidFill>
                  <a:schemeClr val="bg1"/>
                </a:solidFill>
              </a:defRPr>
            </a:lvl4pPr>
            <a:lvl5pPr marL="1828754" indent="0">
              <a:buNone/>
              <a:defRPr sz="1400">
                <a:solidFill>
                  <a:schemeClr val="bg1"/>
                </a:solidFill>
              </a:defRPr>
            </a:lvl5pPr>
          </a:lstStyle>
          <a:p>
            <a:pPr lvl="0"/>
            <a:r>
              <a:rPr lang="en-US"/>
              <a:t>Edit Master text styles</a:t>
            </a:r>
          </a:p>
        </p:txBody>
      </p:sp>
      <p:sp>
        <p:nvSpPr>
          <p:cNvPr id="17" name="Text Placeholder 3">
            <a:extLst>
              <a:ext uri="{FF2B5EF4-FFF2-40B4-BE49-F238E27FC236}">
                <a16:creationId xmlns:a16="http://schemas.microsoft.com/office/drawing/2014/main" id="{D6C782E7-1725-0046-81F8-F6EE27A2C8D2}"/>
              </a:ext>
            </a:extLst>
          </p:cNvPr>
          <p:cNvSpPr>
            <a:spLocks noGrp="1"/>
          </p:cNvSpPr>
          <p:nvPr>
            <p:ph type="body" sz="quarter" idx="12"/>
          </p:nvPr>
        </p:nvSpPr>
        <p:spPr>
          <a:xfrm>
            <a:off x="6298302" y="2649699"/>
            <a:ext cx="2050567" cy="953399"/>
          </a:xfrm>
          <a:prstGeom prst="rect">
            <a:avLst/>
          </a:prstGeom>
        </p:spPr>
        <p:txBody>
          <a:bodyPr anchor="ctr">
            <a:normAutofit/>
          </a:bodyPr>
          <a:lstStyle>
            <a:lvl1pPr marL="0" indent="0" algn="ctr">
              <a:buNone/>
              <a:defRPr sz="1400">
                <a:solidFill>
                  <a:schemeClr val="bg1"/>
                </a:solidFill>
              </a:defRPr>
            </a:lvl1pPr>
            <a:lvl2pPr marL="457189" indent="0">
              <a:buNone/>
              <a:defRPr sz="1400">
                <a:solidFill>
                  <a:schemeClr val="bg1"/>
                </a:solidFill>
              </a:defRPr>
            </a:lvl2pPr>
            <a:lvl3pPr marL="914377" indent="0">
              <a:buNone/>
              <a:defRPr sz="1400">
                <a:solidFill>
                  <a:schemeClr val="bg1"/>
                </a:solidFill>
              </a:defRPr>
            </a:lvl3pPr>
            <a:lvl4pPr marL="1371566" indent="0">
              <a:buNone/>
              <a:defRPr sz="1400">
                <a:solidFill>
                  <a:schemeClr val="bg1"/>
                </a:solidFill>
              </a:defRPr>
            </a:lvl4pPr>
            <a:lvl5pPr marL="1828754" indent="0">
              <a:buNone/>
              <a:defRPr sz="1400">
                <a:solidFill>
                  <a:schemeClr val="bg1"/>
                </a:solidFill>
              </a:defRPr>
            </a:lvl5pPr>
          </a:lstStyle>
          <a:p>
            <a:pPr lvl="0"/>
            <a:r>
              <a:rPr lang="en-US"/>
              <a:t>Edit Master text styles</a:t>
            </a:r>
          </a:p>
        </p:txBody>
      </p:sp>
      <p:sp>
        <p:nvSpPr>
          <p:cNvPr id="18" name="Text Placeholder 3">
            <a:extLst>
              <a:ext uri="{FF2B5EF4-FFF2-40B4-BE49-F238E27FC236}">
                <a16:creationId xmlns:a16="http://schemas.microsoft.com/office/drawing/2014/main" id="{168C8104-8E8B-B647-9BAF-F782EDC99726}"/>
              </a:ext>
            </a:extLst>
          </p:cNvPr>
          <p:cNvSpPr>
            <a:spLocks noGrp="1"/>
          </p:cNvSpPr>
          <p:nvPr>
            <p:ph type="body" sz="quarter" idx="13"/>
          </p:nvPr>
        </p:nvSpPr>
        <p:spPr>
          <a:xfrm>
            <a:off x="8710198" y="2649699"/>
            <a:ext cx="2050567" cy="953399"/>
          </a:xfrm>
          <a:prstGeom prst="rect">
            <a:avLst/>
          </a:prstGeom>
        </p:spPr>
        <p:txBody>
          <a:bodyPr anchor="ctr">
            <a:normAutofit/>
          </a:bodyPr>
          <a:lstStyle>
            <a:lvl1pPr marL="0" indent="0" algn="ctr">
              <a:buNone/>
              <a:defRPr sz="1400">
                <a:solidFill>
                  <a:schemeClr val="bg1"/>
                </a:solidFill>
              </a:defRPr>
            </a:lvl1pPr>
            <a:lvl2pPr marL="457189" indent="0">
              <a:buNone/>
              <a:defRPr sz="1400">
                <a:solidFill>
                  <a:schemeClr val="bg1"/>
                </a:solidFill>
              </a:defRPr>
            </a:lvl2pPr>
            <a:lvl3pPr marL="914377" indent="0">
              <a:buNone/>
              <a:defRPr sz="1400">
                <a:solidFill>
                  <a:schemeClr val="bg1"/>
                </a:solidFill>
              </a:defRPr>
            </a:lvl3pPr>
            <a:lvl4pPr marL="1371566" indent="0">
              <a:buNone/>
              <a:defRPr sz="1400">
                <a:solidFill>
                  <a:schemeClr val="bg1"/>
                </a:solidFill>
              </a:defRPr>
            </a:lvl4pPr>
            <a:lvl5pPr marL="1828754" indent="0">
              <a:buNone/>
              <a:defRPr sz="1400">
                <a:solidFill>
                  <a:schemeClr val="bg1"/>
                </a:solidFill>
              </a:defRPr>
            </a:lvl5pPr>
          </a:lstStyle>
          <a:p>
            <a:pPr lvl="0"/>
            <a:r>
              <a:rPr lang="en-US"/>
              <a:t>Edit Master text styles</a:t>
            </a:r>
          </a:p>
        </p:txBody>
      </p:sp>
      <p:sp>
        <p:nvSpPr>
          <p:cNvPr id="21" name="Text Placeholder 20">
            <a:extLst>
              <a:ext uri="{FF2B5EF4-FFF2-40B4-BE49-F238E27FC236}">
                <a16:creationId xmlns:a16="http://schemas.microsoft.com/office/drawing/2014/main" id="{C6A3FC50-1167-9641-9AD8-CE149070431F}"/>
              </a:ext>
            </a:extLst>
          </p:cNvPr>
          <p:cNvSpPr>
            <a:spLocks noGrp="1"/>
          </p:cNvSpPr>
          <p:nvPr>
            <p:ph type="body" sz="quarter" idx="14" hasCustomPrompt="1"/>
          </p:nvPr>
        </p:nvSpPr>
        <p:spPr>
          <a:xfrm>
            <a:off x="1320802" y="3941029"/>
            <a:ext cx="2289175" cy="2015088"/>
          </a:xfrm>
          <a:prstGeom prst="rect">
            <a:avLst/>
          </a:prstGeom>
        </p:spPr>
        <p:txBody>
          <a:bodyPr>
            <a:normAutofit/>
          </a:bodyPr>
          <a:lstStyle>
            <a:lvl1pPr marL="182875" marR="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sz="1400"/>
            </a:lvl1pPr>
          </a:lstStyle>
          <a:p>
            <a:pPr marL="182875" marR="0" lvl="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a:pPr>
            <a:r>
              <a:rPr kumimoji="0" lang="en-US" sz="1400" b="0" i="0" u="none" strike="noStrike" kern="1200" cap="none" spc="-5" normalizeH="0" baseline="0" noProof="0" dirty="0">
                <a:ln>
                  <a:noFill/>
                </a:ln>
                <a:solidFill>
                  <a:srgbClr val="000000"/>
                </a:solidFill>
                <a:effectLst/>
                <a:uLnTx/>
                <a:uFillTx/>
                <a:latin typeface="+mn-lt"/>
                <a:ea typeface="+mn-ea"/>
                <a:cs typeface="Trebuchet MS Regular" charset="0"/>
              </a:rPr>
              <a:t>Arial 14pt Text</a:t>
            </a:r>
          </a:p>
          <a:p>
            <a:pPr marL="182875" marR="0" lvl="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a:pPr>
            <a:r>
              <a:rPr kumimoji="0" lang="en-US" sz="1400" b="0" i="0" u="none" strike="noStrike" kern="1200" cap="none" spc="-5" normalizeH="0" baseline="0" noProof="0" dirty="0">
                <a:ln>
                  <a:noFill/>
                </a:ln>
                <a:solidFill>
                  <a:srgbClr val="000000"/>
                </a:solidFill>
                <a:effectLst/>
                <a:uLnTx/>
                <a:uFillTx/>
                <a:latin typeface="+mn-lt"/>
                <a:ea typeface="+mn-ea"/>
                <a:cs typeface="Trebuchet MS Regular" charset="0"/>
              </a:rPr>
              <a:t>Arial 14pt Text</a:t>
            </a:r>
          </a:p>
        </p:txBody>
      </p:sp>
      <p:sp>
        <p:nvSpPr>
          <p:cNvPr id="20" name="Text Placeholder 20">
            <a:extLst>
              <a:ext uri="{FF2B5EF4-FFF2-40B4-BE49-F238E27FC236}">
                <a16:creationId xmlns:a16="http://schemas.microsoft.com/office/drawing/2014/main" id="{424D7B8D-E628-5342-A729-CD6B7FABB737}"/>
              </a:ext>
            </a:extLst>
          </p:cNvPr>
          <p:cNvSpPr>
            <a:spLocks noGrp="1"/>
          </p:cNvSpPr>
          <p:nvPr>
            <p:ph type="body" sz="quarter" idx="16" hasCustomPrompt="1"/>
          </p:nvPr>
        </p:nvSpPr>
        <p:spPr>
          <a:xfrm>
            <a:off x="3759200" y="3941029"/>
            <a:ext cx="2281176" cy="2015088"/>
          </a:xfrm>
          <a:prstGeom prst="rect">
            <a:avLst/>
          </a:prstGeom>
        </p:spPr>
        <p:txBody>
          <a:bodyPr>
            <a:normAutofit/>
          </a:bodyPr>
          <a:lstStyle>
            <a:lvl1pPr marL="182875" marR="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sz="1400"/>
            </a:lvl1pPr>
          </a:lstStyle>
          <a:p>
            <a:pPr marL="182875" marR="0" lvl="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a:pPr>
            <a:r>
              <a:rPr kumimoji="0" lang="en-US" sz="1400" b="0" i="0" u="none" strike="noStrike" kern="1200" cap="none" spc="-5" normalizeH="0" baseline="0" noProof="0" dirty="0">
                <a:ln>
                  <a:noFill/>
                </a:ln>
                <a:solidFill>
                  <a:srgbClr val="000000"/>
                </a:solidFill>
                <a:effectLst/>
                <a:uLnTx/>
                <a:uFillTx/>
                <a:latin typeface="+mn-lt"/>
                <a:ea typeface="+mn-ea"/>
                <a:cs typeface="Trebuchet MS Regular" charset="0"/>
              </a:rPr>
              <a:t>Arial 14pt Text</a:t>
            </a:r>
          </a:p>
          <a:p>
            <a:pPr marL="182875" marR="0" lvl="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a:pPr>
            <a:r>
              <a:rPr kumimoji="0" lang="en-US" sz="1400" b="0" i="0" u="none" strike="noStrike" kern="1200" cap="none" spc="-5" normalizeH="0" baseline="0" noProof="0" dirty="0">
                <a:ln>
                  <a:noFill/>
                </a:ln>
                <a:solidFill>
                  <a:srgbClr val="000000"/>
                </a:solidFill>
                <a:effectLst/>
                <a:uLnTx/>
                <a:uFillTx/>
                <a:latin typeface="+mn-lt"/>
                <a:ea typeface="+mn-ea"/>
                <a:cs typeface="Trebuchet MS Regular" charset="0"/>
              </a:rPr>
              <a:t>Arial 14pt Text</a:t>
            </a:r>
          </a:p>
        </p:txBody>
      </p:sp>
      <p:sp>
        <p:nvSpPr>
          <p:cNvPr id="22" name="Text Placeholder 20">
            <a:extLst>
              <a:ext uri="{FF2B5EF4-FFF2-40B4-BE49-F238E27FC236}">
                <a16:creationId xmlns:a16="http://schemas.microsoft.com/office/drawing/2014/main" id="{C2B6629D-1CDD-8F4F-8C54-DF8F822EE917}"/>
              </a:ext>
            </a:extLst>
          </p:cNvPr>
          <p:cNvSpPr>
            <a:spLocks noGrp="1"/>
          </p:cNvSpPr>
          <p:nvPr>
            <p:ph type="body" sz="quarter" idx="17" hasCustomPrompt="1"/>
          </p:nvPr>
        </p:nvSpPr>
        <p:spPr>
          <a:xfrm>
            <a:off x="6171098" y="3941029"/>
            <a:ext cx="2289175" cy="2015088"/>
          </a:xfrm>
          <a:prstGeom prst="rect">
            <a:avLst/>
          </a:prstGeom>
        </p:spPr>
        <p:txBody>
          <a:bodyPr>
            <a:normAutofit/>
          </a:bodyPr>
          <a:lstStyle>
            <a:lvl1pPr marL="182875" marR="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sz="1400"/>
            </a:lvl1pPr>
          </a:lstStyle>
          <a:p>
            <a:pPr marL="182875" marR="0" lvl="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a:pPr>
            <a:r>
              <a:rPr kumimoji="0" lang="en-US" sz="1400" b="0" i="0" u="none" strike="noStrike" kern="1200" cap="none" spc="-5" normalizeH="0" baseline="0" noProof="0" dirty="0">
                <a:ln>
                  <a:noFill/>
                </a:ln>
                <a:solidFill>
                  <a:srgbClr val="000000"/>
                </a:solidFill>
                <a:effectLst/>
                <a:uLnTx/>
                <a:uFillTx/>
                <a:latin typeface="+mn-lt"/>
                <a:ea typeface="+mn-ea"/>
                <a:cs typeface="Trebuchet MS Regular" charset="0"/>
              </a:rPr>
              <a:t>Arial 14pt Text</a:t>
            </a:r>
          </a:p>
          <a:p>
            <a:pPr marL="182875" marR="0" lvl="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a:pPr>
            <a:r>
              <a:rPr kumimoji="0" lang="en-US" sz="1400" b="0" i="0" u="none" strike="noStrike" kern="1200" cap="none" spc="-5" normalizeH="0" baseline="0" noProof="0" dirty="0">
                <a:ln>
                  <a:noFill/>
                </a:ln>
                <a:solidFill>
                  <a:srgbClr val="000000"/>
                </a:solidFill>
                <a:effectLst/>
                <a:uLnTx/>
                <a:uFillTx/>
                <a:latin typeface="+mn-lt"/>
                <a:ea typeface="+mn-ea"/>
                <a:cs typeface="Trebuchet MS Regular" charset="0"/>
              </a:rPr>
              <a:t>Arial 14pt Text</a:t>
            </a:r>
          </a:p>
        </p:txBody>
      </p:sp>
      <p:sp>
        <p:nvSpPr>
          <p:cNvPr id="23" name="Text Placeholder 20">
            <a:extLst>
              <a:ext uri="{FF2B5EF4-FFF2-40B4-BE49-F238E27FC236}">
                <a16:creationId xmlns:a16="http://schemas.microsoft.com/office/drawing/2014/main" id="{19E394D7-7A56-554D-A4F0-3B276A90C931}"/>
              </a:ext>
            </a:extLst>
          </p:cNvPr>
          <p:cNvSpPr>
            <a:spLocks noGrp="1"/>
          </p:cNvSpPr>
          <p:nvPr>
            <p:ph type="body" sz="quarter" idx="18" hasCustomPrompt="1"/>
          </p:nvPr>
        </p:nvSpPr>
        <p:spPr>
          <a:xfrm>
            <a:off x="8596244" y="3941029"/>
            <a:ext cx="2281176" cy="2015088"/>
          </a:xfrm>
          <a:prstGeom prst="rect">
            <a:avLst/>
          </a:prstGeom>
        </p:spPr>
        <p:txBody>
          <a:bodyPr>
            <a:normAutofit/>
          </a:bodyPr>
          <a:lstStyle>
            <a:lvl1pPr marL="182875" marR="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sz="1400"/>
            </a:lvl1pPr>
          </a:lstStyle>
          <a:p>
            <a:pPr marL="182875" marR="0" lvl="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a:pPr>
            <a:r>
              <a:rPr kumimoji="0" lang="en-US" sz="1400" b="0" i="0" u="none" strike="noStrike" kern="1200" cap="none" spc="-5" normalizeH="0" baseline="0" noProof="0" dirty="0">
                <a:ln>
                  <a:noFill/>
                </a:ln>
                <a:solidFill>
                  <a:srgbClr val="000000"/>
                </a:solidFill>
                <a:effectLst/>
                <a:uLnTx/>
                <a:uFillTx/>
                <a:latin typeface="+mn-lt"/>
                <a:ea typeface="+mn-ea"/>
                <a:cs typeface="Trebuchet MS Regular" charset="0"/>
              </a:rPr>
              <a:t>Arial 14pt Text</a:t>
            </a:r>
          </a:p>
          <a:p>
            <a:pPr marL="182875" marR="0" lvl="0" indent="-91438" algn="l" defTabSz="914377" rtl="0" eaLnBrk="1" fontAlgn="auto" latinLnBrk="0" hangingPunct="1">
              <a:lnSpc>
                <a:spcPts val="1880"/>
              </a:lnSpc>
              <a:spcBef>
                <a:spcPts val="400"/>
              </a:spcBef>
              <a:spcAft>
                <a:spcPts val="0"/>
              </a:spcAft>
              <a:buClr>
                <a:srgbClr val="12689B"/>
              </a:buClr>
              <a:buSzTx/>
              <a:buFont typeface="Arial"/>
              <a:buChar char="•"/>
              <a:tabLst>
                <a:tab pos="298443" algn="l"/>
              </a:tabLst>
              <a:defRPr/>
            </a:pPr>
            <a:r>
              <a:rPr kumimoji="0" lang="en-US" sz="1400" b="0" i="0" u="none" strike="noStrike" kern="1200" cap="none" spc="-5" normalizeH="0" baseline="0" noProof="0" dirty="0">
                <a:ln>
                  <a:noFill/>
                </a:ln>
                <a:solidFill>
                  <a:srgbClr val="000000"/>
                </a:solidFill>
                <a:effectLst/>
                <a:uLnTx/>
                <a:uFillTx/>
                <a:latin typeface="+mn-lt"/>
                <a:ea typeface="+mn-ea"/>
                <a:cs typeface="Trebuchet MS Regular" charset="0"/>
              </a:rPr>
              <a:t>Arial 14pt Text</a:t>
            </a:r>
          </a:p>
        </p:txBody>
      </p:sp>
      <p:sp>
        <p:nvSpPr>
          <p:cNvPr id="24" name="Text Placeholder 10">
            <a:extLst>
              <a:ext uri="{FF2B5EF4-FFF2-40B4-BE49-F238E27FC236}">
                <a16:creationId xmlns:a16="http://schemas.microsoft.com/office/drawing/2014/main" id="{7165DA87-D705-6944-AA3A-8DFEA4579FE5}"/>
              </a:ext>
            </a:extLst>
          </p:cNvPr>
          <p:cNvSpPr>
            <a:spLocks noGrp="1"/>
          </p:cNvSpPr>
          <p:nvPr>
            <p:ph type="body" sz="quarter" idx="19" hasCustomPrompt="1"/>
          </p:nvPr>
        </p:nvSpPr>
        <p:spPr>
          <a:xfrm>
            <a:off x="1328738" y="775432"/>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pic>
        <p:nvPicPr>
          <p:cNvPr id="25" name="Picture 24">
            <a:extLst>
              <a:ext uri="{FF2B5EF4-FFF2-40B4-BE49-F238E27FC236}">
                <a16:creationId xmlns:a16="http://schemas.microsoft.com/office/drawing/2014/main" id="{2185E31F-A15A-BC4E-94A9-F9639F237FE3}"/>
              </a:ext>
            </a:extLst>
          </p:cNvPr>
          <p:cNvPicPr>
            <a:picLocks noChangeAspect="1"/>
          </p:cNvPicPr>
          <p:nvPr userDrawn="1"/>
        </p:nvPicPr>
        <p:blipFill>
          <a:blip r:embed="rId2"/>
          <a:stretch>
            <a:fillRect/>
          </a:stretch>
        </p:blipFill>
        <p:spPr>
          <a:xfrm>
            <a:off x="0" y="0"/>
            <a:ext cx="307403" cy="6858000"/>
          </a:xfrm>
          <a:prstGeom prst="rect">
            <a:avLst/>
          </a:prstGeom>
        </p:spPr>
      </p:pic>
    </p:spTree>
    <p:extLst>
      <p:ext uri="{BB962C8B-B14F-4D97-AF65-F5344CB8AC3E}">
        <p14:creationId xmlns:p14="http://schemas.microsoft.com/office/powerpoint/2010/main" val="23157516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Paragraph text_vertical desig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F95E8A8-0EA1-D344-8690-95AFDB26F5B9}"/>
              </a:ext>
            </a:extLst>
          </p:cNvPr>
          <p:cNvSpPr>
            <a:spLocks noGrp="1"/>
          </p:cNvSpPr>
          <p:nvPr>
            <p:ph type="body" sz="quarter" idx="16" hasCustomPrompt="1"/>
          </p:nvPr>
        </p:nvSpPr>
        <p:spPr>
          <a:xfrm>
            <a:off x="1328738" y="1688541"/>
            <a:ext cx="10025063" cy="4274939"/>
          </a:xfrm>
          <a:prstGeom prst="rect">
            <a:avLst/>
          </a:prstGeom>
        </p:spPr>
        <p:txBody>
          <a:bodyPr>
            <a:normAutofit/>
          </a:bodyPr>
          <a:lstStyle>
            <a:lvl1pPr marL="0" indent="0">
              <a:lnSpc>
                <a:spcPts val="2600"/>
              </a:lnSpc>
              <a:spcBef>
                <a:spcPts val="1600"/>
              </a:spcBef>
              <a:buNone/>
              <a:defRPr sz="2000">
                <a:solidFill>
                  <a:schemeClr val="tx1"/>
                </a:solidFill>
              </a:defRPr>
            </a:lvl1pPr>
            <a:lvl2pPr marL="457189" indent="0">
              <a:buNone/>
              <a:defRPr sz="2000">
                <a:solidFill>
                  <a:schemeClr val="tx1"/>
                </a:solidFill>
              </a:defRPr>
            </a:lvl2pPr>
            <a:lvl3pPr marL="914377" indent="0">
              <a:buNone/>
              <a:defRPr sz="2000">
                <a:solidFill>
                  <a:schemeClr val="tx1"/>
                </a:solidFill>
              </a:defRPr>
            </a:lvl3pPr>
            <a:lvl4pPr marL="1371566" indent="0">
              <a:buNone/>
              <a:defRPr sz="2000">
                <a:solidFill>
                  <a:schemeClr val="tx1"/>
                </a:solidFill>
              </a:defRPr>
            </a:lvl4pPr>
            <a:lvl5pPr marL="1828754" indent="0">
              <a:buNone/>
              <a:defRPr sz="2000">
                <a:solidFill>
                  <a:schemeClr val="tx1"/>
                </a:solidFill>
              </a:defRPr>
            </a:lvl5pPr>
          </a:lstStyle>
          <a:p>
            <a:pPr lvl="0"/>
            <a:r>
              <a:rPr lang="en-US" dirty="0"/>
              <a:t>Body copy here</a:t>
            </a:r>
          </a:p>
        </p:txBody>
      </p:sp>
      <p:pic>
        <p:nvPicPr>
          <p:cNvPr id="5" name="Picture 4">
            <a:extLst>
              <a:ext uri="{FF2B5EF4-FFF2-40B4-BE49-F238E27FC236}">
                <a16:creationId xmlns:a16="http://schemas.microsoft.com/office/drawing/2014/main" id="{9804BDB8-0C0A-A446-BD76-BC52F7B58096}"/>
              </a:ext>
            </a:extLst>
          </p:cNvPr>
          <p:cNvPicPr>
            <a:picLocks noChangeAspect="1"/>
          </p:cNvPicPr>
          <p:nvPr userDrawn="1"/>
        </p:nvPicPr>
        <p:blipFill>
          <a:blip r:embed="rId2"/>
          <a:stretch>
            <a:fillRect/>
          </a:stretch>
        </p:blipFill>
        <p:spPr>
          <a:xfrm>
            <a:off x="0" y="0"/>
            <a:ext cx="307403" cy="6858000"/>
          </a:xfrm>
          <a:prstGeom prst="rect">
            <a:avLst/>
          </a:prstGeom>
        </p:spPr>
      </p:pic>
      <p:sp>
        <p:nvSpPr>
          <p:cNvPr id="6" name="Text Placeholder 10">
            <a:extLst>
              <a:ext uri="{FF2B5EF4-FFF2-40B4-BE49-F238E27FC236}">
                <a16:creationId xmlns:a16="http://schemas.microsoft.com/office/drawing/2014/main" id="{7DDCAD6B-5E09-B24F-A16D-CFF3FA454E91}"/>
              </a:ext>
            </a:extLst>
          </p:cNvPr>
          <p:cNvSpPr>
            <a:spLocks noGrp="1"/>
          </p:cNvSpPr>
          <p:nvPr>
            <p:ph type="body" sz="quarter" idx="19" hasCustomPrompt="1"/>
          </p:nvPr>
        </p:nvSpPr>
        <p:spPr>
          <a:xfrm>
            <a:off x="1328738" y="775432"/>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spTree>
    <p:extLst>
      <p:ext uri="{BB962C8B-B14F-4D97-AF65-F5344CB8AC3E}">
        <p14:creationId xmlns:p14="http://schemas.microsoft.com/office/powerpoint/2010/main" val="3114409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916FF65-E16B-BA4F-9591-6B4416106527}" type="datetimeFigureOut">
              <a:rPr lang="en-US" smtClean="0"/>
              <a:t>4/24/26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928828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Left Image + Bulleted text">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6FC26A2D-788B-5C4B-9F35-6453359CF345}"/>
              </a:ext>
            </a:extLst>
          </p:cNvPr>
          <p:cNvSpPr>
            <a:spLocks noGrp="1"/>
          </p:cNvSpPr>
          <p:nvPr>
            <p:ph type="pic" sz="quarter" idx="17"/>
          </p:nvPr>
        </p:nvSpPr>
        <p:spPr>
          <a:xfrm>
            <a:off x="382589" y="2265363"/>
            <a:ext cx="4991395" cy="3103563"/>
          </a:xfrm>
          <a:prstGeom prst="rect">
            <a:avLst/>
          </a:prstGeom>
        </p:spPr>
        <p:txBody>
          <a:bodyPr/>
          <a:lstStyle/>
          <a:p>
            <a:r>
              <a:rPr lang="en-US" dirty="0"/>
              <a:t>Click icon to add picture</a:t>
            </a:r>
          </a:p>
        </p:txBody>
      </p:sp>
      <p:sp>
        <p:nvSpPr>
          <p:cNvPr id="15" name="Text Placeholder 14">
            <a:extLst>
              <a:ext uri="{FF2B5EF4-FFF2-40B4-BE49-F238E27FC236}">
                <a16:creationId xmlns:a16="http://schemas.microsoft.com/office/drawing/2014/main" id="{0A31D4C7-B32E-B949-9F9B-11383709A1FC}"/>
              </a:ext>
            </a:extLst>
          </p:cNvPr>
          <p:cNvSpPr>
            <a:spLocks noGrp="1"/>
          </p:cNvSpPr>
          <p:nvPr>
            <p:ph type="body" sz="quarter" idx="19"/>
          </p:nvPr>
        </p:nvSpPr>
        <p:spPr>
          <a:xfrm>
            <a:off x="5857875" y="2143125"/>
            <a:ext cx="5495925" cy="3939443"/>
          </a:xfrm>
          <a:prstGeom prst="rect">
            <a:avLst/>
          </a:prstGeom>
        </p:spPr>
        <p:txBody>
          <a:bodyPr>
            <a:normAutofit/>
          </a:bodyPr>
          <a:lstStyle>
            <a:lvl1pPr marL="585773" indent="-585773">
              <a:lnSpc>
                <a:spcPct val="90000"/>
              </a:lnSpc>
              <a:spcBef>
                <a:spcPts val="1200"/>
              </a:spcBef>
              <a:buClr>
                <a:schemeClr val="accent1"/>
              </a:buClr>
              <a:buSzPct val="120000"/>
              <a:tabLst/>
              <a:defRPr sz="2000"/>
            </a:lvl1pPr>
            <a:lvl2pPr>
              <a:buClr>
                <a:schemeClr val="accent1"/>
              </a:buClr>
              <a:buSzPct val="120000"/>
              <a:defRPr sz="2000"/>
            </a:lvl2pPr>
            <a:lvl3pPr>
              <a:buClr>
                <a:schemeClr val="accent1"/>
              </a:buClr>
              <a:buSzPct val="120000"/>
              <a:defRPr sz="2000"/>
            </a:lvl3pPr>
            <a:lvl4pPr>
              <a:buClr>
                <a:schemeClr val="accent1"/>
              </a:buClr>
              <a:buSzPct val="120000"/>
              <a:defRPr sz="2000"/>
            </a:lvl4pPr>
            <a:lvl5pPr>
              <a:buClr>
                <a:schemeClr val="accent1"/>
              </a:buClr>
              <a:buSzPct val="120000"/>
              <a:defRPr sz="2000"/>
            </a:lvl5pPr>
          </a:lstStyle>
          <a:p>
            <a:pPr lvl="0"/>
            <a:r>
              <a:rPr lang="en-US"/>
              <a:t>Edit Master text styles</a:t>
            </a:r>
          </a:p>
        </p:txBody>
      </p:sp>
      <p:pic>
        <p:nvPicPr>
          <p:cNvPr id="6" name="Picture 5">
            <a:extLst>
              <a:ext uri="{FF2B5EF4-FFF2-40B4-BE49-F238E27FC236}">
                <a16:creationId xmlns:a16="http://schemas.microsoft.com/office/drawing/2014/main" id="{4F83CFC7-7B35-354E-AF46-58D0FA6F704A}"/>
              </a:ext>
            </a:extLst>
          </p:cNvPr>
          <p:cNvPicPr>
            <a:picLocks noChangeAspect="1"/>
          </p:cNvPicPr>
          <p:nvPr userDrawn="1"/>
        </p:nvPicPr>
        <p:blipFill>
          <a:blip r:embed="rId2"/>
          <a:stretch>
            <a:fillRect/>
          </a:stretch>
        </p:blipFill>
        <p:spPr>
          <a:xfrm>
            <a:off x="0" y="-1911"/>
            <a:ext cx="12192000" cy="395179"/>
          </a:xfrm>
          <a:prstGeom prst="rect">
            <a:avLst/>
          </a:prstGeom>
        </p:spPr>
      </p:pic>
      <p:sp>
        <p:nvSpPr>
          <p:cNvPr id="7" name="Text Placeholder 10">
            <a:extLst>
              <a:ext uri="{FF2B5EF4-FFF2-40B4-BE49-F238E27FC236}">
                <a16:creationId xmlns:a16="http://schemas.microsoft.com/office/drawing/2014/main" id="{26C66AEB-5460-794B-BFE5-79053AF9093E}"/>
              </a:ext>
            </a:extLst>
          </p:cNvPr>
          <p:cNvSpPr>
            <a:spLocks noGrp="1"/>
          </p:cNvSpPr>
          <p:nvPr>
            <p:ph type="body" sz="quarter" idx="20" hasCustomPrompt="1"/>
          </p:nvPr>
        </p:nvSpPr>
        <p:spPr>
          <a:xfrm>
            <a:off x="1328738" y="775432"/>
            <a:ext cx="10025063" cy="674688"/>
          </a:xfrm>
          <a:prstGeom prst="rect">
            <a:avLst/>
          </a:prstGeom>
        </p:spPr>
        <p:txBody>
          <a:bodyPr>
            <a:normAutofit/>
          </a:bodyPr>
          <a:lstStyle>
            <a:lvl1pPr marL="0" indent="0" algn="ctr">
              <a:buNone/>
              <a:defRPr sz="4000" b="1">
                <a:solidFill>
                  <a:schemeClr val="tx2"/>
                </a:solidFill>
              </a:defRPr>
            </a:lvl1pPr>
          </a:lstStyle>
          <a:p>
            <a:pPr lvl="0"/>
            <a:r>
              <a:rPr lang="en-US" dirty="0"/>
              <a:t>Arial Bold 40pt Title</a:t>
            </a:r>
          </a:p>
        </p:txBody>
      </p:sp>
    </p:spTree>
    <p:extLst>
      <p:ext uri="{BB962C8B-B14F-4D97-AF65-F5344CB8AC3E}">
        <p14:creationId xmlns:p14="http://schemas.microsoft.com/office/powerpoint/2010/main" val="2811196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ide by side images">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6FC26A2D-788B-5C4B-9F35-6453359CF345}"/>
              </a:ext>
            </a:extLst>
          </p:cNvPr>
          <p:cNvSpPr>
            <a:spLocks noGrp="1"/>
          </p:cNvSpPr>
          <p:nvPr>
            <p:ph type="pic" sz="quarter" idx="17"/>
          </p:nvPr>
        </p:nvSpPr>
        <p:spPr>
          <a:xfrm>
            <a:off x="439737" y="1832284"/>
            <a:ext cx="5541963" cy="4054165"/>
          </a:xfrm>
          <a:prstGeom prst="rect">
            <a:avLst/>
          </a:prstGeom>
        </p:spPr>
        <p:txBody>
          <a:bodyPr/>
          <a:lstStyle/>
          <a:p>
            <a:r>
              <a:rPr lang="en-US" dirty="0"/>
              <a:t>Click icon to add picture</a:t>
            </a:r>
          </a:p>
        </p:txBody>
      </p:sp>
      <p:pic>
        <p:nvPicPr>
          <p:cNvPr id="6" name="Picture 5">
            <a:extLst>
              <a:ext uri="{FF2B5EF4-FFF2-40B4-BE49-F238E27FC236}">
                <a16:creationId xmlns:a16="http://schemas.microsoft.com/office/drawing/2014/main" id="{4F83CFC7-7B35-354E-AF46-58D0FA6F704A}"/>
              </a:ext>
            </a:extLst>
          </p:cNvPr>
          <p:cNvPicPr>
            <a:picLocks noChangeAspect="1"/>
          </p:cNvPicPr>
          <p:nvPr userDrawn="1"/>
        </p:nvPicPr>
        <p:blipFill>
          <a:blip r:embed="rId2"/>
          <a:stretch>
            <a:fillRect/>
          </a:stretch>
        </p:blipFill>
        <p:spPr>
          <a:xfrm>
            <a:off x="0" y="-1911"/>
            <a:ext cx="12192000" cy="395179"/>
          </a:xfrm>
          <a:prstGeom prst="rect">
            <a:avLst/>
          </a:prstGeom>
        </p:spPr>
      </p:pic>
      <p:sp>
        <p:nvSpPr>
          <p:cNvPr id="7" name="Text Placeholder 10">
            <a:extLst>
              <a:ext uri="{FF2B5EF4-FFF2-40B4-BE49-F238E27FC236}">
                <a16:creationId xmlns:a16="http://schemas.microsoft.com/office/drawing/2014/main" id="{26C66AEB-5460-794B-BFE5-79053AF9093E}"/>
              </a:ext>
            </a:extLst>
          </p:cNvPr>
          <p:cNvSpPr>
            <a:spLocks noGrp="1"/>
          </p:cNvSpPr>
          <p:nvPr>
            <p:ph type="body" sz="quarter" idx="20" hasCustomPrompt="1"/>
          </p:nvPr>
        </p:nvSpPr>
        <p:spPr>
          <a:xfrm>
            <a:off x="1328738" y="775432"/>
            <a:ext cx="10025063" cy="674688"/>
          </a:xfrm>
          <a:prstGeom prst="rect">
            <a:avLst/>
          </a:prstGeom>
        </p:spPr>
        <p:txBody>
          <a:bodyPr>
            <a:normAutofit/>
          </a:bodyPr>
          <a:lstStyle>
            <a:lvl1pPr marL="0" indent="0" algn="ctr">
              <a:buNone/>
              <a:defRPr sz="4000" b="1">
                <a:solidFill>
                  <a:schemeClr val="tx2"/>
                </a:solidFill>
              </a:defRPr>
            </a:lvl1pPr>
          </a:lstStyle>
          <a:p>
            <a:pPr lvl="0"/>
            <a:r>
              <a:rPr lang="en-US" dirty="0"/>
              <a:t>Arial Bold 40pt Title</a:t>
            </a:r>
          </a:p>
        </p:txBody>
      </p:sp>
      <p:sp>
        <p:nvSpPr>
          <p:cNvPr id="8" name="Picture Placeholder 3">
            <a:extLst>
              <a:ext uri="{FF2B5EF4-FFF2-40B4-BE49-F238E27FC236}">
                <a16:creationId xmlns:a16="http://schemas.microsoft.com/office/drawing/2014/main" id="{3FED91D5-AE96-BC46-9712-6DC7961C4268}"/>
              </a:ext>
            </a:extLst>
          </p:cNvPr>
          <p:cNvSpPr>
            <a:spLocks noGrp="1"/>
          </p:cNvSpPr>
          <p:nvPr>
            <p:ph type="pic" sz="quarter" idx="21"/>
          </p:nvPr>
        </p:nvSpPr>
        <p:spPr>
          <a:xfrm>
            <a:off x="6211888" y="1832284"/>
            <a:ext cx="5541963" cy="4054165"/>
          </a:xfrm>
          <a:prstGeom prst="rect">
            <a:avLst/>
          </a:prstGeom>
        </p:spPr>
        <p:txBody>
          <a:bodyPr/>
          <a:lstStyle/>
          <a:p>
            <a:r>
              <a:rPr lang="en-US" dirty="0"/>
              <a:t>Click icon to add picture</a:t>
            </a:r>
          </a:p>
        </p:txBody>
      </p:sp>
    </p:spTree>
    <p:extLst>
      <p:ext uri="{BB962C8B-B14F-4D97-AF65-F5344CB8AC3E}">
        <p14:creationId xmlns:p14="http://schemas.microsoft.com/office/powerpoint/2010/main" val="3172425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FB6292D-30AB-BA41-A97C-A14D6A00D5CB}"/>
              </a:ext>
            </a:extLst>
          </p:cNvPr>
          <p:cNvSpPr/>
          <p:nvPr userDrawn="1"/>
        </p:nvSpPr>
        <p:spPr>
          <a:xfrm>
            <a:off x="0" y="1009650"/>
            <a:ext cx="12192000" cy="58483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2" name="Picture Placeholder 7">
            <a:extLst>
              <a:ext uri="{FF2B5EF4-FFF2-40B4-BE49-F238E27FC236}">
                <a16:creationId xmlns:a16="http://schemas.microsoft.com/office/drawing/2014/main" id="{C903DAF9-9411-4944-8139-4DCDD62E6654}"/>
              </a:ext>
            </a:extLst>
          </p:cNvPr>
          <p:cNvSpPr>
            <a:spLocks noGrp="1"/>
          </p:cNvSpPr>
          <p:nvPr>
            <p:ph type="pic" sz="quarter" idx="16"/>
          </p:nvPr>
        </p:nvSpPr>
        <p:spPr>
          <a:xfrm>
            <a:off x="1073151" y="1606549"/>
            <a:ext cx="10101263" cy="4656139"/>
          </a:xfrm>
          <a:prstGeom prst="rect">
            <a:avLst/>
          </a:prstGeom>
        </p:spPr>
        <p:txBody>
          <a:bodyPr/>
          <a:lstStyle/>
          <a:p>
            <a:r>
              <a:rPr lang="en-US" dirty="0"/>
              <a:t>Click icon to add picture</a:t>
            </a:r>
          </a:p>
        </p:txBody>
      </p:sp>
      <p:pic>
        <p:nvPicPr>
          <p:cNvPr id="6" name="Picture 5">
            <a:extLst>
              <a:ext uri="{FF2B5EF4-FFF2-40B4-BE49-F238E27FC236}">
                <a16:creationId xmlns:a16="http://schemas.microsoft.com/office/drawing/2014/main" id="{AB9C228E-0C6C-1848-A844-77ED6DEC902C}"/>
              </a:ext>
            </a:extLst>
          </p:cNvPr>
          <p:cNvPicPr>
            <a:picLocks noChangeAspect="1"/>
          </p:cNvPicPr>
          <p:nvPr userDrawn="1"/>
        </p:nvPicPr>
        <p:blipFill>
          <a:blip r:embed="rId2"/>
          <a:stretch>
            <a:fillRect/>
          </a:stretch>
        </p:blipFill>
        <p:spPr>
          <a:xfrm>
            <a:off x="0" y="-1911"/>
            <a:ext cx="12192000" cy="395179"/>
          </a:xfrm>
          <a:prstGeom prst="rect">
            <a:avLst/>
          </a:prstGeom>
        </p:spPr>
      </p:pic>
      <p:sp>
        <p:nvSpPr>
          <p:cNvPr id="8" name="Text Placeholder 10">
            <a:extLst>
              <a:ext uri="{FF2B5EF4-FFF2-40B4-BE49-F238E27FC236}">
                <a16:creationId xmlns:a16="http://schemas.microsoft.com/office/drawing/2014/main" id="{2946CC26-ADCB-1748-A130-3EC0F79D4C72}"/>
              </a:ext>
            </a:extLst>
          </p:cNvPr>
          <p:cNvSpPr>
            <a:spLocks noGrp="1"/>
          </p:cNvSpPr>
          <p:nvPr>
            <p:ph type="body" sz="quarter" idx="20" hasCustomPrompt="1"/>
          </p:nvPr>
        </p:nvSpPr>
        <p:spPr>
          <a:xfrm>
            <a:off x="1073151" y="775432"/>
            <a:ext cx="10101263" cy="674688"/>
          </a:xfrm>
          <a:prstGeom prst="rect">
            <a:avLst/>
          </a:prstGeom>
        </p:spPr>
        <p:txBody>
          <a:bodyPr/>
          <a:lstStyle>
            <a:lvl1pPr marL="0" indent="0" algn="ctr">
              <a:buNone/>
              <a:defRPr sz="4000" b="1">
                <a:solidFill>
                  <a:schemeClr val="tx2"/>
                </a:solidFill>
              </a:defRPr>
            </a:lvl1pPr>
          </a:lstStyle>
          <a:p>
            <a:pPr lvl="0"/>
            <a:r>
              <a:rPr lang="en-US" dirty="0"/>
              <a:t>Arial Bold 40pt Title</a:t>
            </a:r>
          </a:p>
        </p:txBody>
      </p:sp>
    </p:spTree>
    <p:extLst>
      <p:ext uri="{BB962C8B-B14F-4D97-AF65-F5344CB8AC3E}">
        <p14:creationId xmlns:p14="http://schemas.microsoft.com/office/powerpoint/2010/main" val="21200833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lank_horizontal desig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165BCB8-30A8-3847-A08E-5D2FB633823A}"/>
              </a:ext>
            </a:extLst>
          </p:cNvPr>
          <p:cNvPicPr>
            <a:picLocks noChangeAspect="1"/>
          </p:cNvPicPr>
          <p:nvPr userDrawn="1"/>
        </p:nvPicPr>
        <p:blipFill>
          <a:blip r:embed="rId2"/>
          <a:stretch>
            <a:fillRect/>
          </a:stretch>
        </p:blipFill>
        <p:spPr>
          <a:xfrm>
            <a:off x="0" y="-1911"/>
            <a:ext cx="12192000" cy="395179"/>
          </a:xfrm>
          <a:prstGeom prst="rect">
            <a:avLst/>
          </a:prstGeom>
        </p:spPr>
      </p:pic>
    </p:spTree>
    <p:extLst>
      <p:ext uri="{BB962C8B-B14F-4D97-AF65-F5344CB8AC3E}">
        <p14:creationId xmlns:p14="http://schemas.microsoft.com/office/powerpoint/2010/main" val="23404843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Add Content_horizontal desig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165BCB8-30A8-3847-A08E-5D2FB633823A}"/>
              </a:ext>
            </a:extLst>
          </p:cNvPr>
          <p:cNvPicPr>
            <a:picLocks noChangeAspect="1"/>
          </p:cNvPicPr>
          <p:nvPr userDrawn="1"/>
        </p:nvPicPr>
        <p:blipFill>
          <a:blip r:embed="rId2"/>
          <a:stretch>
            <a:fillRect/>
          </a:stretch>
        </p:blipFill>
        <p:spPr>
          <a:xfrm>
            <a:off x="0" y="-1911"/>
            <a:ext cx="12192000" cy="395179"/>
          </a:xfrm>
          <a:prstGeom prst="rect">
            <a:avLst/>
          </a:prstGeom>
        </p:spPr>
      </p:pic>
      <p:sp>
        <p:nvSpPr>
          <p:cNvPr id="4" name="Content Placeholder 3">
            <a:extLst>
              <a:ext uri="{FF2B5EF4-FFF2-40B4-BE49-F238E27FC236}">
                <a16:creationId xmlns:a16="http://schemas.microsoft.com/office/drawing/2014/main" id="{1F1D272C-C262-9148-AB0D-E4BA2CAFE98E}"/>
              </a:ext>
            </a:extLst>
          </p:cNvPr>
          <p:cNvSpPr>
            <a:spLocks noGrp="1"/>
          </p:cNvSpPr>
          <p:nvPr>
            <p:ph sz="quarter" idx="10"/>
          </p:nvPr>
        </p:nvSpPr>
        <p:spPr>
          <a:xfrm>
            <a:off x="590550" y="762001"/>
            <a:ext cx="11029951" cy="5314951"/>
          </a:xfrm>
          <a:prstGeom prst="rect">
            <a:avLst/>
          </a:prstGeom>
        </p:spPr>
        <p:txBody>
          <a:bodyPr/>
          <a:lstStyle/>
          <a:p>
            <a:pPr lvl="0"/>
            <a:r>
              <a:rPr lang="en-US"/>
              <a:t>Edit Master text styles</a:t>
            </a:r>
          </a:p>
        </p:txBody>
      </p:sp>
    </p:spTree>
    <p:extLst>
      <p:ext uri="{BB962C8B-B14F-4D97-AF65-F5344CB8AC3E}">
        <p14:creationId xmlns:p14="http://schemas.microsoft.com/office/powerpoint/2010/main" val="3229861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Add Content">
    <p:spTree>
      <p:nvGrpSpPr>
        <p:cNvPr id="1" name=""/>
        <p:cNvGrpSpPr/>
        <p:nvPr/>
      </p:nvGrpSpPr>
      <p:grpSpPr>
        <a:xfrm>
          <a:off x="0" y="0"/>
          <a:ext cx="0" cy="0"/>
          <a:chOff x="0" y="0"/>
          <a:chExt cx="0" cy="0"/>
        </a:xfrm>
      </p:grpSpPr>
      <p:sp>
        <p:nvSpPr>
          <p:cNvPr id="2" name="Content Placeholder 3">
            <a:extLst>
              <a:ext uri="{FF2B5EF4-FFF2-40B4-BE49-F238E27FC236}">
                <a16:creationId xmlns:a16="http://schemas.microsoft.com/office/drawing/2014/main" id="{5C997B22-96CD-FA4C-8A3D-AB56B91625FF}"/>
              </a:ext>
            </a:extLst>
          </p:cNvPr>
          <p:cNvSpPr>
            <a:spLocks noGrp="1"/>
          </p:cNvSpPr>
          <p:nvPr>
            <p:ph sz="quarter" idx="10"/>
          </p:nvPr>
        </p:nvSpPr>
        <p:spPr>
          <a:xfrm>
            <a:off x="590550" y="762001"/>
            <a:ext cx="11029951" cy="5314951"/>
          </a:xfrm>
          <a:prstGeom prst="rect">
            <a:avLst/>
          </a:prstGeom>
        </p:spPr>
        <p:txBody>
          <a:bodyPr/>
          <a:lstStyle/>
          <a:p>
            <a:pPr lvl="0"/>
            <a:r>
              <a:rPr lang="en-US"/>
              <a:t>Edit Master text styles</a:t>
            </a:r>
          </a:p>
        </p:txBody>
      </p:sp>
    </p:spTree>
    <p:extLst>
      <p:ext uri="{BB962C8B-B14F-4D97-AF65-F5344CB8AC3E}">
        <p14:creationId xmlns:p14="http://schemas.microsoft.com/office/powerpoint/2010/main" val="8907821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Image + caption + bold text">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5A57B978-DB23-E647-965F-E0D5DE2FA54D}"/>
              </a:ext>
            </a:extLst>
          </p:cNvPr>
          <p:cNvSpPr>
            <a:spLocks noGrp="1"/>
          </p:cNvSpPr>
          <p:nvPr>
            <p:ph type="pic" sz="quarter" idx="10"/>
          </p:nvPr>
        </p:nvSpPr>
        <p:spPr>
          <a:xfrm>
            <a:off x="6145213" y="1331913"/>
            <a:ext cx="5578475" cy="4343400"/>
          </a:xfrm>
          <a:prstGeom prst="rect">
            <a:avLst/>
          </a:prstGeom>
        </p:spPr>
        <p:txBody>
          <a:bodyPr/>
          <a:lstStyle/>
          <a:p>
            <a:r>
              <a:rPr lang="en-US" dirty="0"/>
              <a:t>Click icon to add picture</a:t>
            </a:r>
          </a:p>
        </p:txBody>
      </p:sp>
      <p:sp>
        <p:nvSpPr>
          <p:cNvPr id="10" name="Text Placeholder 7">
            <a:extLst>
              <a:ext uri="{FF2B5EF4-FFF2-40B4-BE49-F238E27FC236}">
                <a16:creationId xmlns:a16="http://schemas.microsoft.com/office/drawing/2014/main" id="{C48C3F50-95F9-B041-982B-4B8535450A38}"/>
              </a:ext>
            </a:extLst>
          </p:cNvPr>
          <p:cNvSpPr>
            <a:spLocks noGrp="1"/>
          </p:cNvSpPr>
          <p:nvPr>
            <p:ph type="body" sz="quarter" idx="11" hasCustomPrompt="1"/>
          </p:nvPr>
        </p:nvSpPr>
        <p:spPr>
          <a:xfrm>
            <a:off x="520700" y="1161915"/>
            <a:ext cx="4928195" cy="4248287"/>
          </a:xfrm>
          <a:prstGeom prst="rect">
            <a:avLst/>
          </a:prstGeom>
        </p:spPr>
        <p:txBody>
          <a:bodyPr>
            <a:normAutofit/>
          </a:bodyPr>
          <a:lstStyle>
            <a:lvl1pPr marL="0" indent="0">
              <a:lnSpc>
                <a:spcPts val="3200"/>
              </a:lnSpc>
              <a:spcBef>
                <a:spcPts val="2200"/>
              </a:spcBef>
              <a:buNone/>
              <a:defRPr sz="2500" b="1">
                <a:solidFill>
                  <a:schemeClr val="accent1"/>
                </a:solidFill>
              </a:defRPr>
            </a:lvl1pPr>
            <a:lvl2pPr marL="457189" indent="0">
              <a:buNone/>
              <a:defRPr/>
            </a:lvl2pPr>
            <a:lvl3pPr marL="914377" indent="0">
              <a:buNone/>
              <a:defRPr/>
            </a:lvl3pPr>
            <a:lvl4pPr marL="1371566" indent="0">
              <a:buNone/>
              <a:defRPr/>
            </a:lvl4pPr>
            <a:lvl5pPr marL="1828754" indent="0">
              <a:buNone/>
              <a:defRPr/>
            </a:lvl5pPr>
          </a:lstStyle>
          <a:p>
            <a:r>
              <a:rPr lang="en-US" sz="2500" b="1" dirty="0">
                <a:solidFill>
                  <a:srgbClr val="12689B"/>
                </a:solidFill>
                <a:latin typeface="Arial" panose="020B0604020202020204" pitchFamily="34" charset="0"/>
                <a:cs typeface="Arial" panose="020B0604020202020204" pitchFamily="34" charset="0"/>
              </a:rPr>
              <a:t>Arial Bold 25pt can be long copy if that is what is needed. </a:t>
            </a:r>
          </a:p>
          <a:p>
            <a:r>
              <a:rPr lang="en-US" sz="2500" b="1" dirty="0">
                <a:solidFill>
                  <a:srgbClr val="12689B"/>
                </a:solidFill>
                <a:latin typeface="Arial" panose="020B0604020202020204" pitchFamily="34" charset="0"/>
                <a:cs typeface="Arial" panose="020B0604020202020204" pitchFamily="34" charset="0"/>
              </a:rPr>
              <a:t>The more copy you need here is just fine, copy here and then some to fill this out here as a nice pull quote here.</a:t>
            </a:r>
          </a:p>
          <a:p>
            <a:r>
              <a:rPr lang="en-US" sz="2500" b="1" dirty="0">
                <a:solidFill>
                  <a:srgbClr val="12689B"/>
                </a:solidFill>
                <a:latin typeface="Arial" panose="020B0604020202020204" pitchFamily="34" charset="0"/>
                <a:cs typeface="Arial" panose="020B0604020202020204" pitchFamily="34" charset="0"/>
              </a:rPr>
              <a:t>Arial Bold 25pt can be long copy if that is what is needed. </a:t>
            </a:r>
          </a:p>
        </p:txBody>
      </p:sp>
      <p:sp>
        <p:nvSpPr>
          <p:cNvPr id="12" name="Text Placeholder 11">
            <a:extLst>
              <a:ext uri="{FF2B5EF4-FFF2-40B4-BE49-F238E27FC236}">
                <a16:creationId xmlns:a16="http://schemas.microsoft.com/office/drawing/2014/main" id="{2C249399-0B2C-0642-A441-580E0B219DF3}"/>
              </a:ext>
            </a:extLst>
          </p:cNvPr>
          <p:cNvSpPr>
            <a:spLocks noGrp="1"/>
          </p:cNvSpPr>
          <p:nvPr>
            <p:ph type="body" sz="quarter" idx="12" hasCustomPrompt="1"/>
          </p:nvPr>
        </p:nvSpPr>
        <p:spPr>
          <a:xfrm>
            <a:off x="6145213" y="5867401"/>
            <a:ext cx="5578475" cy="419100"/>
          </a:xfrm>
          <a:prstGeom prst="rect">
            <a:avLst/>
          </a:prstGeom>
        </p:spPr>
        <p:txBody>
          <a:bodyPr>
            <a:normAutofit/>
          </a:bodyPr>
          <a:lstStyle>
            <a:lvl1pPr marL="0" marR="0" indent="0" algn="l" defTabSz="914377" rtl="0" eaLnBrk="1" fontAlgn="auto" latinLnBrk="0" hangingPunct="1">
              <a:lnSpc>
                <a:spcPct val="100000"/>
              </a:lnSpc>
              <a:spcBef>
                <a:spcPts val="0"/>
              </a:spcBef>
              <a:spcAft>
                <a:spcPts val="0"/>
              </a:spcAft>
              <a:buClrTx/>
              <a:buSzTx/>
              <a:buFontTx/>
              <a:buNone/>
              <a:tabLst/>
              <a:defRPr sz="1400"/>
            </a:lvl1pPr>
            <a:lvl2pPr marL="457189" indent="0">
              <a:buNone/>
              <a:defRPr/>
            </a:lvl2pPr>
            <a:lvl3pPr marL="914377" indent="0">
              <a:buNone/>
              <a:defRPr/>
            </a:lvl3pPr>
            <a:lvl4pPr marL="1371566" indent="0">
              <a:buNone/>
              <a:defRPr/>
            </a:lvl4pPr>
            <a:lvl5pPr marL="1828754" indent="0">
              <a:buNone/>
              <a:defRPr/>
            </a:lvl5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mn-lt"/>
                <a:ea typeface="+mn-ea"/>
                <a:cs typeface="+mn-cs"/>
              </a:rPr>
              <a:t>Arial 14pt Caption copy can be typed in here.  </a:t>
            </a:r>
          </a:p>
        </p:txBody>
      </p:sp>
      <p:pic>
        <p:nvPicPr>
          <p:cNvPr id="7" name="Picture 6">
            <a:extLst>
              <a:ext uri="{FF2B5EF4-FFF2-40B4-BE49-F238E27FC236}">
                <a16:creationId xmlns:a16="http://schemas.microsoft.com/office/drawing/2014/main" id="{7C20FD54-A806-7A42-85ED-6282DC43653B}"/>
              </a:ext>
            </a:extLst>
          </p:cNvPr>
          <p:cNvPicPr>
            <a:picLocks noChangeAspect="1"/>
          </p:cNvPicPr>
          <p:nvPr userDrawn="1"/>
        </p:nvPicPr>
        <p:blipFill>
          <a:blip r:embed="rId2"/>
          <a:stretch>
            <a:fillRect/>
          </a:stretch>
        </p:blipFill>
        <p:spPr>
          <a:xfrm>
            <a:off x="0" y="-1911"/>
            <a:ext cx="12192000" cy="395179"/>
          </a:xfrm>
          <a:prstGeom prst="rect">
            <a:avLst/>
          </a:prstGeom>
        </p:spPr>
      </p:pic>
    </p:spTree>
    <p:extLst>
      <p:ext uri="{BB962C8B-B14F-4D97-AF65-F5344CB8AC3E}">
        <p14:creationId xmlns:p14="http://schemas.microsoft.com/office/powerpoint/2010/main" val="687706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Right Image + Bulleted text">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5A57B978-DB23-E647-965F-E0D5DE2FA54D}"/>
              </a:ext>
            </a:extLst>
          </p:cNvPr>
          <p:cNvSpPr>
            <a:spLocks noGrp="1"/>
          </p:cNvSpPr>
          <p:nvPr>
            <p:ph type="pic" sz="quarter" idx="10"/>
          </p:nvPr>
        </p:nvSpPr>
        <p:spPr>
          <a:xfrm>
            <a:off x="7038276" y="1585979"/>
            <a:ext cx="4685413" cy="4499388"/>
          </a:xfrm>
          <a:prstGeom prst="rect">
            <a:avLst/>
          </a:prstGeom>
        </p:spPr>
        <p:txBody>
          <a:bodyPr/>
          <a:lstStyle/>
          <a:p>
            <a:r>
              <a:rPr lang="en-US" dirty="0"/>
              <a:t>Click icon to add picture</a:t>
            </a:r>
          </a:p>
        </p:txBody>
      </p:sp>
      <p:sp>
        <p:nvSpPr>
          <p:cNvPr id="8" name="Text Placeholder 14">
            <a:extLst>
              <a:ext uri="{FF2B5EF4-FFF2-40B4-BE49-F238E27FC236}">
                <a16:creationId xmlns:a16="http://schemas.microsoft.com/office/drawing/2014/main" id="{1E610749-F485-AE49-8A55-FC987B16C38D}"/>
              </a:ext>
            </a:extLst>
          </p:cNvPr>
          <p:cNvSpPr>
            <a:spLocks noGrp="1"/>
          </p:cNvSpPr>
          <p:nvPr>
            <p:ph type="body" sz="quarter" idx="19"/>
          </p:nvPr>
        </p:nvSpPr>
        <p:spPr>
          <a:xfrm>
            <a:off x="561975" y="1979095"/>
            <a:ext cx="5627564" cy="3716856"/>
          </a:xfrm>
          <a:prstGeom prst="rect">
            <a:avLst/>
          </a:prstGeom>
        </p:spPr>
        <p:txBody>
          <a:bodyPr>
            <a:normAutofit/>
          </a:bodyPr>
          <a:lstStyle>
            <a:lvl1pPr marL="585773" indent="-585773">
              <a:lnSpc>
                <a:spcPct val="90000"/>
              </a:lnSpc>
              <a:spcBef>
                <a:spcPts val="1200"/>
              </a:spcBef>
              <a:buClr>
                <a:schemeClr val="accent1"/>
              </a:buClr>
              <a:buSzPct val="120000"/>
              <a:tabLst/>
              <a:defRPr sz="2000"/>
            </a:lvl1pPr>
            <a:lvl2pPr>
              <a:buClr>
                <a:schemeClr val="accent1"/>
              </a:buClr>
              <a:buSzPct val="120000"/>
              <a:defRPr sz="2000"/>
            </a:lvl2pPr>
            <a:lvl3pPr>
              <a:buClr>
                <a:schemeClr val="accent1"/>
              </a:buClr>
              <a:buSzPct val="120000"/>
              <a:defRPr sz="2000"/>
            </a:lvl3pPr>
            <a:lvl4pPr>
              <a:buClr>
                <a:schemeClr val="accent1"/>
              </a:buClr>
              <a:buSzPct val="120000"/>
              <a:defRPr sz="2000"/>
            </a:lvl4pPr>
            <a:lvl5pPr>
              <a:buClr>
                <a:schemeClr val="accent1"/>
              </a:buClr>
              <a:buSzPct val="120000"/>
              <a:defRPr sz="2000"/>
            </a:lvl5pPr>
          </a:lstStyle>
          <a:p>
            <a:pPr lvl="0"/>
            <a:r>
              <a:rPr lang="en-US"/>
              <a:t>Edit Master text styles</a:t>
            </a:r>
          </a:p>
        </p:txBody>
      </p:sp>
      <p:pic>
        <p:nvPicPr>
          <p:cNvPr id="7" name="Picture 6">
            <a:extLst>
              <a:ext uri="{FF2B5EF4-FFF2-40B4-BE49-F238E27FC236}">
                <a16:creationId xmlns:a16="http://schemas.microsoft.com/office/drawing/2014/main" id="{4F945354-C769-BE4A-BF15-0D0E6C1EC0CD}"/>
              </a:ext>
            </a:extLst>
          </p:cNvPr>
          <p:cNvPicPr>
            <a:picLocks noChangeAspect="1"/>
          </p:cNvPicPr>
          <p:nvPr userDrawn="1"/>
        </p:nvPicPr>
        <p:blipFill>
          <a:blip r:embed="rId2"/>
          <a:stretch>
            <a:fillRect/>
          </a:stretch>
        </p:blipFill>
        <p:spPr>
          <a:xfrm>
            <a:off x="0" y="-1911"/>
            <a:ext cx="12192000" cy="395179"/>
          </a:xfrm>
          <a:prstGeom prst="rect">
            <a:avLst/>
          </a:prstGeom>
        </p:spPr>
      </p:pic>
      <p:sp>
        <p:nvSpPr>
          <p:cNvPr id="9" name="Text Placeholder 10">
            <a:extLst>
              <a:ext uri="{FF2B5EF4-FFF2-40B4-BE49-F238E27FC236}">
                <a16:creationId xmlns:a16="http://schemas.microsoft.com/office/drawing/2014/main" id="{2740813F-F5BA-B84D-BF72-04C97F6BB7E3}"/>
              </a:ext>
            </a:extLst>
          </p:cNvPr>
          <p:cNvSpPr>
            <a:spLocks noGrp="1"/>
          </p:cNvSpPr>
          <p:nvPr>
            <p:ph type="body" sz="quarter" idx="20" hasCustomPrompt="1"/>
          </p:nvPr>
        </p:nvSpPr>
        <p:spPr>
          <a:xfrm>
            <a:off x="561977" y="775432"/>
            <a:ext cx="11161713" cy="674688"/>
          </a:xfrm>
          <a:prstGeom prst="rect">
            <a:avLst/>
          </a:prstGeom>
        </p:spPr>
        <p:txBody>
          <a:bodyPr>
            <a:normAutofit/>
          </a:bodyPr>
          <a:lstStyle>
            <a:lvl1pPr marL="0" indent="0" algn="l">
              <a:buNone/>
              <a:defRPr sz="4000" b="1">
                <a:solidFill>
                  <a:schemeClr val="tx2"/>
                </a:solidFill>
              </a:defRPr>
            </a:lvl1pPr>
          </a:lstStyle>
          <a:p>
            <a:pPr lvl="0"/>
            <a:r>
              <a:rPr lang="en-US" dirty="0"/>
              <a:t>Arial Bold 40pt Title</a:t>
            </a:r>
          </a:p>
        </p:txBody>
      </p:sp>
    </p:spTree>
    <p:extLst>
      <p:ext uri="{BB962C8B-B14F-4D97-AF65-F5344CB8AC3E}">
        <p14:creationId xmlns:p14="http://schemas.microsoft.com/office/powerpoint/2010/main" val="40759851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Right full image + Paragraph text">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5A57B978-DB23-E647-965F-E0D5DE2FA54D}"/>
              </a:ext>
            </a:extLst>
          </p:cNvPr>
          <p:cNvSpPr>
            <a:spLocks noGrp="1"/>
          </p:cNvSpPr>
          <p:nvPr>
            <p:ph type="pic" sz="quarter" idx="10"/>
          </p:nvPr>
        </p:nvSpPr>
        <p:spPr>
          <a:xfrm>
            <a:off x="7173434" y="308344"/>
            <a:ext cx="5018567" cy="6549656"/>
          </a:xfrm>
          <a:prstGeom prst="rect">
            <a:avLst/>
          </a:prstGeom>
        </p:spPr>
        <p:txBody>
          <a:bodyPr/>
          <a:lstStyle/>
          <a:p>
            <a:r>
              <a:rPr lang="en-US" dirty="0"/>
              <a:t>Click icon to add picture</a:t>
            </a:r>
          </a:p>
        </p:txBody>
      </p:sp>
      <p:sp>
        <p:nvSpPr>
          <p:cNvPr id="8" name="Text Placeholder 10">
            <a:extLst>
              <a:ext uri="{FF2B5EF4-FFF2-40B4-BE49-F238E27FC236}">
                <a16:creationId xmlns:a16="http://schemas.microsoft.com/office/drawing/2014/main" id="{191DCD2B-1860-5E46-A6C8-29AB9F16EFA5}"/>
              </a:ext>
            </a:extLst>
          </p:cNvPr>
          <p:cNvSpPr>
            <a:spLocks noGrp="1"/>
          </p:cNvSpPr>
          <p:nvPr>
            <p:ph type="body" sz="quarter" idx="15" hasCustomPrompt="1"/>
          </p:nvPr>
        </p:nvSpPr>
        <p:spPr>
          <a:xfrm>
            <a:off x="561977" y="779667"/>
            <a:ext cx="6219825" cy="674688"/>
          </a:xfrm>
          <a:prstGeom prst="rect">
            <a:avLst/>
          </a:prstGeom>
        </p:spPr>
        <p:txBody>
          <a:bodyPr>
            <a:normAutofit/>
          </a:bodyPr>
          <a:lstStyle>
            <a:lvl1pPr marL="0" indent="0">
              <a:buNone/>
              <a:defRPr sz="3200" b="1">
                <a:solidFill>
                  <a:schemeClr val="tx2"/>
                </a:solidFill>
              </a:defRPr>
            </a:lvl1pPr>
          </a:lstStyle>
          <a:p>
            <a:pPr lvl="0"/>
            <a:r>
              <a:rPr lang="en-US" dirty="0"/>
              <a:t>Arial Bold 32pt Title</a:t>
            </a:r>
          </a:p>
        </p:txBody>
      </p:sp>
      <p:sp>
        <p:nvSpPr>
          <p:cNvPr id="5" name="Text Placeholder 4">
            <a:extLst>
              <a:ext uri="{FF2B5EF4-FFF2-40B4-BE49-F238E27FC236}">
                <a16:creationId xmlns:a16="http://schemas.microsoft.com/office/drawing/2014/main" id="{6B783FC5-1B16-1E47-B596-D45B758F900A}"/>
              </a:ext>
            </a:extLst>
          </p:cNvPr>
          <p:cNvSpPr>
            <a:spLocks noGrp="1"/>
          </p:cNvSpPr>
          <p:nvPr>
            <p:ph type="body" sz="quarter" idx="16" hasCustomPrompt="1"/>
          </p:nvPr>
        </p:nvSpPr>
        <p:spPr>
          <a:xfrm>
            <a:off x="561977" y="1790700"/>
            <a:ext cx="6219825" cy="3752851"/>
          </a:xfrm>
          <a:prstGeom prst="rect">
            <a:avLst/>
          </a:prstGeom>
        </p:spPr>
        <p:txBody>
          <a:bodyPr>
            <a:normAutofit/>
          </a:bodyPr>
          <a:lstStyle>
            <a:lvl1pPr marL="0" indent="0">
              <a:buNone/>
              <a:defRPr sz="1600"/>
            </a:lvl1pPr>
            <a:lvl2pPr marL="457189" indent="0">
              <a:buNone/>
              <a:defRPr sz="1600"/>
            </a:lvl2pPr>
            <a:lvl3pPr marL="914377" indent="0">
              <a:buNone/>
              <a:defRPr sz="1600"/>
            </a:lvl3pPr>
            <a:lvl4pPr marL="1371566" indent="0">
              <a:buNone/>
              <a:defRPr sz="1600"/>
            </a:lvl4pPr>
            <a:lvl5pPr marL="1828754" indent="0">
              <a:buNone/>
              <a:defRPr sz="1600"/>
            </a:lvl5pPr>
          </a:lstStyle>
          <a:p>
            <a:pPr lvl="0"/>
            <a:r>
              <a:rPr lang="en-US" dirty="0"/>
              <a:t>Body copy</a:t>
            </a:r>
          </a:p>
        </p:txBody>
      </p:sp>
      <p:pic>
        <p:nvPicPr>
          <p:cNvPr id="7" name="Picture 6">
            <a:extLst>
              <a:ext uri="{FF2B5EF4-FFF2-40B4-BE49-F238E27FC236}">
                <a16:creationId xmlns:a16="http://schemas.microsoft.com/office/drawing/2014/main" id="{09A13E5D-613C-0246-8923-AD8D7B3F4CF9}"/>
              </a:ext>
            </a:extLst>
          </p:cNvPr>
          <p:cNvPicPr>
            <a:picLocks noChangeAspect="1"/>
          </p:cNvPicPr>
          <p:nvPr userDrawn="1"/>
        </p:nvPicPr>
        <p:blipFill>
          <a:blip r:embed="rId2"/>
          <a:stretch>
            <a:fillRect/>
          </a:stretch>
        </p:blipFill>
        <p:spPr>
          <a:xfrm>
            <a:off x="0" y="-1911"/>
            <a:ext cx="12192000" cy="395179"/>
          </a:xfrm>
          <a:prstGeom prst="rect">
            <a:avLst/>
          </a:prstGeom>
        </p:spPr>
      </p:pic>
    </p:spTree>
    <p:extLst>
      <p:ext uri="{BB962C8B-B14F-4D97-AF65-F5344CB8AC3E}">
        <p14:creationId xmlns:p14="http://schemas.microsoft.com/office/powerpoint/2010/main" val="28059322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Left full image + Paragraph text">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5A57B978-DB23-E647-965F-E0D5DE2FA54D}"/>
              </a:ext>
            </a:extLst>
          </p:cNvPr>
          <p:cNvSpPr>
            <a:spLocks noGrp="1"/>
          </p:cNvSpPr>
          <p:nvPr>
            <p:ph type="pic" sz="quarter" idx="10"/>
          </p:nvPr>
        </p:nvSpPr>
        <p:spPr>
          <a:xfrm>
            <a:off x="2" y="308344"/>
            <a:ext cx="5018567" cy="6549656"/>
          </a:xfrm>
          <a:prstGeom prst="rect">
            <a:avLst/>
          </a:prstGeom>
        </p:spPr>
        <p:txBody>
          <a:bodyPr/>
          <a:lstStyle/>
          <a:p>
            <a:r>
              <a:rPr lang="en-US" dirty="0"/>
              <a:t>Click icon to add picture</a:t>
            </a:r>
          </a:p>
        </p:txBody>
      </p:sp>
      <p:sp>
        <p:nvSpPr>
          <p:cNvPr id="8" name="Text Placeholder 10">
            <a:extLst>
              <a:ext uri="{FF2B5EF4-FFF2-40B4-BE49-F238E27FC236}">
                <a16:creationId xmlns:a16="http://schemas.microsoft.com/office/drawing/2014/main" id="{191DCD2B-1860-5E46-A6C8-29AB9F16EFA5}"/>
              </a:ext>
            </a:extLst>
          </p:cNvPr>
          <p:cNvSpPr>
            <a:spLocks noGrp="1"/>
          </p:cNvSpPr>
          <p:nvPr>
            <p:ph type="body" sz="quarter" idx="15" hasCustomPrompt="1"/>
          </p:nvPr>
        </p:nvSpPr>
        <p:spPr>
          <a:xfrm>
            <a:off x="5495373" y="779667"/>
            <a:ext cx="6219825" cy="674688"/>
          </a:xfrm>
          <a:prstGeom prst="rect">
            <a:avLst/>
          </a:prstGeom>
        </p:spPr>
        <p:txBody>
          <a:bodyPr>
            <a:normAutofit/>
          </a:bodyPr>
          <a:lstStyle>
            <a:lvl1pPr marL="0" indent="0">
              <a:buNone/>
              <a:defRPr sz="3200" b="1">
                <a:solidFill>
                  <a:schemeClr val="tx2"/>
                </a:solidFill>
              </a:defRPr>
            </a:lvl1pPr>
          </a:lstStyle>
          <a:p>
            <a:pPr lvl="0"/>
            <a:r>
              <a:rPr lang="en-US" dirty="0"/>
              <a:t>Arial Bold 32pt Title</a:t>
            </a:r>
          </a:p>
        </p:txBody>
      </p:sp>
      <p:sp>
        <p:nvSpPr>
          <p:cNvPr id="5" name="Text Placeholder 4">
            <a:extLst>
              <a:ext uri="{FF2B5EF4-FFF2-40B4-BE49-F238E27FC236}">
                <a16:creationId xmlns:a16="http://schemas.microsoft.com/office/drawing/2014/main" id="{6B783FC5-1B16-1E47-B596-D45B758F900A}"/>
              </a:ext>
            </a:extLst>
          </p:cNvPr>
          <p:cNvSpPr>
            <a:spLocks noGrp="1"/>
          </p:cNvSpPr>
          <p:nvPr>
            <p:ph type="body" sz="quarter" idx="16" hasCustomPrompt="1"/>
          </p:nvPr>
        </p:nvSpPr>
        <p:spPr>
          <a:xfrm>
            <a:off x="5495373" y="1790700"/>
            <a:ext cx="6219825" cy="4287635"/>
          </a:xfrm>
          <a:prstGeom prst="rect">
            <a:avLst/>
          </a:prstGeom>
        </p:spPr>
        <p:txBody>
          <a:bodyPr>
            <a:normAutofit/>
          </a:bodyPr>
          <a:lstStyle>
            <a:lvl1pPr marL="0" indent="0">
              <a:buNone/>
              <a:defRPr sz="1600"/>
            </a:lvl1pPr>
            <a:lvl2pPr marL="457189" indent="0">
              <a:buNone/>
              <a:defRPr sz="1600"/>
            </a:lvl2pPr>
            <a:lvl3pPr marL="914377" indent="0">
              <a:buNone/>
              <a:defRPr sz="1600"/>
            </a:lvl3pPr>
            <a:lvl4pPr marL="1371566" indent="0">
              <a:buNone/>
              <a:defRPr sz="1600"/>
            </a:lvl4pPr>
            <a:lvl5pPr marL="1828754" indent="0">
              <a:buNone/>
              <a:defRPr sz="1600"/>
            </a:lvl5pPr>
          </a:lstStyle>
          <a:p>
            <a:pPr lvl="0"/>
            <a:r>
              <a:rPr lang="en-US" dirty="0"/>
              <a:t>Body copy</a:t>
            </a:r>
          </a:p>
        </p:txBody>
      </p:sp>
      <p:pic>
        <p:nvPicPr>
          <p:cNvPr id="7" name="Picture 6">
            <a:extLst>
              <a:ext uri="{FF2B5EF4-FFF2-40B4-BE49-F238E27FC236}">
                <a16:creationId xmlns:a16="http://schemas.microsoft.com/office/drawing/2014/main" id="{09A13E5D-613C-0246-8923-AD8D7B3F4CF9}"/>
              </a:ext>
            </a:extLst>
          </p:cNvPr>
          <p:cNvPicPr>
            <a:picLocks noChangeAspect="1"/>
          </p:cNvPicPr>
          <p:nvPr userDrawn="1"/>
        </p:nvPicPr>
        <p:blipFill>
          <a:blip r:embed="rId2"/>
          <a:stretch>
            <a:fillRect/>
          </a:stretch>
        </p:blipFill>
        <p:spPr>
          <a:xfrm>
            <a:off x="0" y="-1911"/>
            <a:ext cx="12192000" cy="395179"/>
          </a:xfrm>
          <a:prstGeom prst="rect">
            <a:avLst/>
          </a:prstGeom>
        </p:spPr>
      </p:pic>
    </p:spTree>
    <p:extLst>
      <p:ext uri="{BB962C8B-B14F-4D97-AF65-F5344CB8AC3E}">
        <p14:creationId xmlns:p14="http://schemas.microsoft.com/office/powerpoint/2010/main" val="10635995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916FF65-E16B-BA4F-9591-6B4416106527}" type="datetimeFigureOut">
              <a:rPr lang="en-US" smtClean="0"/>
              <a:t>4/24/26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5602254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hank you ">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F2CA77E-C1C3-6D41-91BF-CF83F757723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458"/>
            <a:ext cx="12192000" cy="6857085"/>
          </a:xfrm>
          <a:prstGeom prst="rect">
            <a:avLst/>
          </a:prstGeom>
        </p:spPr>
      </p:pic>
      <p:sp>
        <p:nvSpPr>
          <p:cNvPr id="7" name="Title 2">
            <a:extLst>
              <a:ext uri="{FF2B5EF4-FFF2-40B4-BE49-F238E27FC236}">
                <a16:creationId xmlns:a16="http://schemas.microsoft.com/office/drawing/2014/main" id="{FA0E9D0A-F277-4642-87EC-3A96B79F8A02}"/>
              </a:ext>
            </a:extLst>
          </p:cNvPr>
          <p:cNvSpPr>
            <a:spLocks noGrp="1"/>
          </p:cNvSpPr>
          <p:nvPr>
            <p:ph type="title" hasCustomPrompt="1"/>
          </p:nvPr>
        </p:nvSpPr>
        <p:spPr>
          <a:xfrm>
            <a:off x="584205" y="4705351"/>
            <a:ext cx="10515600" cy="1661584"/>
          </a:xfrm>
          <a:prstGeom prst="rect">
            <a:avLst/>
          </a:prstGeom>
        </p:spPr>
        <p:txBody>
          <a:bodyPr anchor="ctr" anchorCtr="0">
            <a:normAutofit/>
          </a:bodyPr>
          <a:lstStyle>
            <a:lvl1pPr algn="l">
              <a:defRPr b="1">
                <a:solidFill>
                  <a:schemeClr val="bg1"/>
                </a:solidFill>
              </a:defRPr>
            </a:lvl1pPr>
          </a:lstStyle>
          <a:p>
            <a:r>
              <a:rPr lang="en-US" dirty="0"/>
              <a:t>Arial Bold 42pt Thank you</a:t>
            </a:r>
          </a:p>
        </p:txBody>
      </p:sp>
    </p:spTree>
    <p:extLst>
      <p:ext uri="{BB962C8B-B14F-4D97-AF65-F5344CB8AC3E}">
        <p14:creationId xmlns:p14="http://schemas.microsoft.com/office/powerpoint/2010/main" val="26559102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hank you_long tex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ABAFD66-B2F0-7F48-BC76-8CBFA0BC848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22688"/>
            <a:ext cx="12192000" cy="6857085"/>
          </a:xfrm>
          <a:prstGeom prst="rect">
            <a:avLst/>
          </a:prstGeom>
        </p:spPr>
      </p:pic>
      <p:sp>
        <p:nvSpPr>
          <p:cNvPr id="7" name="Title 2">
            <a:extLst>
              <a:ext uri="{FF2B5EF4-FFF2-40B4-BE49-F238E27FC236}">
                <a16:creationId xmlns:a16="http://schemas.microsoft.com/office/drawing/2014/main" id="{FA0E9D0A-F277-4642-87EC-3A96B79F8A02}"/>
              </a:ext>
            </a:extLst>
          </p:cNvPr>
          <p:cNvSpPr>
            <a:spLocks noGrp="1"/>
          </p:cNvSpPr>
          <p:nvPr>
            <p:ph type="title" hasCustomPrompt="1"/>
          </p:nvPr>
        </p:nvSpPr>
        <p:spPr>
          <a:xfrm>
            <a:off x="584205" y="4064002"/>
            <a:ext cx="10998195" cy="2302935"/>
          </a:xfrm>
          <a:prstGeom prst="rect">
            <a:avLst/>
          </a:prstGeom>
        </p:spPr>
        <p:txBody>
          <a:bodyPr>
            <a:normAutofit/>
          </a:bodyPr>
          <a:lstStyle>
            <a:lvl1pPr algn="l">
              <a:defRPr sz="3200" b="1">
                <a:solidFill>
                  <a:schemeClr val="bg1"/>
                </a:solidFill>
              </a:defRPr>
            </a:lvl1pPr>
          </a:lstStyle>
          <a:p>
            <a:r>
              <a:rPr lang="en-US" dirty="0"/>
              <a:t>Arial Bold 32pt Thank you</a:t>
            </a:r>
            <a:br>
              <a:rPr lang="en-US" dirty="0"/>
            </a:br>
            <a:r>
              <a:rPr lang="en-US" dirty="0"/>
              <a:t>Line Two</a:t>
            </a:r>
            <a:br>
              <a:rPr lang="en-US" dirty="0"/>
            </a:br>
            <a:r>
              <a:rPr lang="en-US" dirty="0"/>
              <a:t>Line Three if needed</a:t>
            </a:r>
          </a:p>
        </p:txBody>
      </p:sp>
    </p:spTree>
    <p:extLst>
      <p:ext uri="{BB962C8B-B14F-4D97-AF65-F5344CB8AC3E}">
        <p14:creationId xmlns:p14="http://schemas.microsoft.com/office/powerpoint/2010/main" val="152345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7_Free Content">
    <p:spTree>
      <p:nvGrpSpPr>
        <p:cNvPr id="1" name=""/>
        <p:cNvGrpSpPr/>
        <p:nvPr/>
      </p:nvGrpSpPr>
      <p:grpSpPr>
        <a:xfrm>
          <a:off x="0" y="0"/>
          <a:ext cx="0" cy="0"/>
          <a:chOff x="0" y="0"/>
          <a:chExt cx="0" cy="0"/>
        </a:xfrm>
      </p:grpSpPr>
      <p:sp>
        <p:nvSpPr>
          <p:cNvPr id="3" name="Slide Number Placeholder 5"/>
          <p:cNvSpPr>
            <a:spLocks noGrp="1"/>
          </p:cNvSpPr>
          <p:nvPr>
            <p:ph type="sldNum" sz="quarter" idx="10"/>
          </p:nvPr>
        </p:nvSpPr>
        <p:spPr/>
        <p:txBody>
          <a:bodyPr/>
          <a:lstStyle>
            <a:lvl1pPr>
              <a:defRPr/>
            </a:lvl1pPr>
          </a:lstStyle>
          <a:p>
            <a:pPr>
              <a:defRPr/>
            </a:pPr>
            <a:fld id="{5EF692A5-A8C0-47CD-A2C0-7DF226E98A5E}" type="slidenum">
              <a:rPr lang="en-US" altLang="en-US"/>
              <a:pPr>
                <a:defRPr/>
              </a:pPr>
              <a:t>‹#›</a:t>
            </a:fld>
            <a:endParaRPr lang="en-US" altLang="en-US" dirty="0"/>
          </a:p>
        </p:txBody>
      </p:sp>
    </p:spTree>
    <p:extLst>
      <p:ext uri="{BB962C8B-B14F-4D97-AF65-F5344CB8AC3E}">
        <p14:creationId xmlns:p14="http://schemas.microsoft.com/office/powerpoint/2010/main" val="29729184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43A3B6-BB5B-4680-AD60-CA118865BADA}"/>
              </a:ext>
            </a:extLst>
          </p:cNvPr>
          <p:cNvSpPr>
            <a:spLocks noGrp="1"/>
          </p:cNvSpPr>
          <p:nvPr>
            <p:ph type="ctrTitle"/>
          </p:nvPr>
        </p:nvSpPr>
        <p:spPr>
          <a:xfrm>
            <a:off x="1524000" y="1122363"/>
            <a:ext cx="9144000" cy="2387600"/>
          </a:xfrm>
        </p:spPr>
        <p:txBody>
          <a:bodyPr anchor="b"/>
          <a:lstStyle>
            <a:lvl1pPr algn="ctr">
              <a:defRPr sz="5277"/>
            </a:lvl1pPr>
          </a:lstStyle>
          <a:p>
            <a:r>
              <a:rPr lang="en-US"/>
              <a:t>Click to edit Master title style</a:t>
            </a:r>
          </a:p>
        </p:txBody>
      </p:sp>
      <p:sp>
        <p:nvSpPr>
          <p:cNvPr id="3" name="Subtitle 2">
            <a:extLst>
              <a:ext uri="{FF2B5EF4-FFF2-40B4-BE49-F238E27FC236}">
                <a16:creationId xmlns:a16="http://schemas.microsoft.com/office/drawing/2014/main" id="{148EB891-3DAB-4F9D-BDCD-45DD85293373}"/>
              </a:ext>
            </a:extLst>
          </p:cNvPr>
          <p:cNvSpPr>
            <a:spLocks noGrp="1"/>
          </p:cNvSpPr>
          <p:nvPr>
            <p:ph type="subTitle" idx="1"/>
          </p:nvPr>
        </p:nvSpPr>
        <p:spPr>
          <a:xfrm>
            <a:off x="1524000" y="3602038"/>
            <a:ext cx="9144000" cy="1655762"/>
          </a:xfrm>
        </p:spPr>
        <p:txBody>
          <a:bodyPr/>
          <a:lstStyle>
            <a:lvl1pPr marL="0" indent="0" algn="ctr">
              <a:buNone/>
              <a:defRPr sz="2111"/>
            </a:lvl1pPr>
            <a:lvl2pPr marL="402042" indent="0" algn="ctr">
              <a:buNone/>
              <a:defRPr sz="1759"/>
            </a:lvl2pPr>
            <a:lvl3pPr marL="804084" indent="0" algn="ctr">
              <a:buNone/>
              <a:defRPr sz="1583"/>
            </a:lvl3pPr>
            <a:lvl4pPr marL="1206127" indent="0" algn="ctr">
              <a:buNone/>
              <a:defRPr sz="1406"/>
            </a:lvl4pPr>
            <a:lvl5pPr marL="1608169" indent="0" algn="ctr">
              <a:buNone/>
              <a:defRPr sz="1406"/>
            </a:lvl5pPr>
            <a:lvl6pPr marL="2010211" indent="0" algn="ctr">
              <a:buNone/>
              <a:defRPr sz="1406"/>
            </a:lvl6pPr>
            <a:lvl7pPr marL="2412254" indent="0" algn="ctr">
              <a:buNone/>
              <a:defRPr sz="1406"/>
            </a:lvl7pPr>
            <a:lvl8pPr marL="2814295" indent="0" algn="ctr">
              <a:buNone/>
              <a:defRPr sz="1406"/>
            </a:lvl8pPr>
            <a:lvl9pPr marL="3216338" indent="0" algn="ctr">
              <a:buNone/>
              <a:defRPr sz="1406"/>
            </a:lvl9pPr>
          </a:lstStyle>
          <a:p>
            <a:r>
              <a:rPr lang="en-US"/>
              <a:t>Click to edit Master subtitle style</a:t>
            </a:r>
          </a:p>
        </p:txBody>
      </p:sp>
      <p:sp>
        <p:nvSpPr>
          <p:cNvPr id="4" name="Date Placeholder 3">
            <a:extLst>
              <a:ext uri="{FF2B5EF4-FFF2-40B4-BE49-F238E27FC236}">
                <a16:creationId xmlns:a16="http://schemas.microsoft.com/office/drawing/2014/main" id="{2CC40770-D617-4921-B0A7-CD27686D3B7B}"/>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5" name="Footer Placeholder 4">
            <a:extLst>
              <a:ext uri="{FF2B5EF4-FFF2-40B4-BE49-F238E27FC236}">
                <a16:creationId xmlns:a16="http://schemas.microsoft.com/office/drawing/2014/main" id="{F6AACEA0-A732-43D8-A141-E9B93EFFB8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1DBD4DB-9DC3-46E1-A07A-CE70D1B6421D}"/>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7959663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B745AF-FE1A-4C4A-93D1-D57A2E59C42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4726C8C-D0B7-4D09-8DD7-B9FE78F4A68B}"/>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7C574D4-1F6E-4500-81CC-4CA3F6F7B614}"/>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5" name="Footer Placeholder 4">
            <a:extLst>
              <a:ext uri="{FF2B5EF4-FFF2-40B4-BE49-F238E27FC236}">
                <a16:creationId xmlns:a16="http://schemas.microsoft.com/office/drawing/2014/main" id="{9B9ACC66-0CCE-4038-AF92-F10709B394E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5773A8A-DB1C-4F82-BC6A-293A723C6404}"/>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22384603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20D009-A34B-4739-895F-A53BA2C34B0E}"/>
              </a:ext>
            </a:extLst>
          </p:cNvPr>
          <p:cNvSpPr>
            <a:spLocks noGrp="1"/>
          </p:cNvSpPr>
          <p:nvPr>
            <p:ph type="title"/>
          </p:nvPr>
        </p:nvSpPr>
        <p:spPr>
          <a:xfrm>
            <a:off x="831850" y="1709740"/>
            <a:ext cx="10515600" cy="2852737"/>
          </a:xfrm>
        </p:spPr>
        <p:txBody>
          <a:bodyPr anchor="b"/>
          <a:lstStyle>
            <a:lvl1pPr>
              <a:defRPr sz="5277"/>
            </a:lvl1pPr>
          </a:lstStyle>
          <a:p>
            <a:r>
              <a:rPr lang="en-US"/>
              <a:t>Click to edit Master title style</a:t>
            </a:r>
          </a:p>
        </p:txBody>
      </p:sp>
      <p:sp>
        <p:nvSpPr>
          <p:cNvPr id="3" name="Text Placeholder 2">
            <a:extLst>
              <a:ext uri="{FF2B5EF4-FFF2-40B4-BE49-F238E27FC236}">
                <a16:creationId xmlns:a16="http://schemas.microsoft.com/office/drawing/2014/main" id="{FA24B424-9035-4D5B-B3FE-7C0BF8318B6F}"/>
              </a:ext>
            </a:extLst>
          </p:cNvPr>
          <p:cNvSpPr>
            <a:spLocks noGrp="1"/>
          </p:cNvSpPr>
          <p:nvPr>
            <p:ph type="body" idx="1"/>
          </p:nvPr>
        </p:nvSpPr>
        <p:spPr>
          <a:xfrm>
            <a:off x="831850" y="4589465"/>
            <a:ext cx="10515600" cy="1500187"/>
          </a:xfrm>
        </p:spPr>
        <p:txBody>
          <a:bodyPr/>
          <a:lstStyle>
            <a:lvl1pPr marL="0" indent="0">
              <a:buNone/>
              <a:defRPr sz="2111">
                <a:solidFill>
                  <a:schemeClr val="tx1">
                    <a:tint val="75000"/>
                  </a:schemeClr>
                </a:solidFill>
              </a:defRPr>
            </a:lvl1pPr>
            <a:lvl2pPr marL="402042" indent="0">
              <a:buNone/>
              <a:defRPr sz="1759">
                <a:solidFill>
                  <a:schemeClr val="tx1">
                    <a:tint val="75000"/>
                  </a:schemeClr>
                </a:solidFill>
              </a:defRPr>
            </a:lvl2pPr>
            <a:lvl3pPr marL="804084" indent="0">
              <a:buNone/>
              <a:defRPr sz="1583">
                <a:solidFill>
                  <a:schemeClr val="tx1">
                    <a:tint val="75000"/>
                  </a:schemeClr>
                </a:solidFill>
              </a:defRPr>
            </a:lvl3pPr>
            <a:lvl4pPr marL="1206127" indent="0">
              <a:buNone/>
              <a:defRPr sz="1406">
                <a:solidFill>
                  <a:schemeClr val="tx1">
                    <a:tint val="75000"/>
                  </a:schemeClr>
                </a:solidFill>
              </a:defRPr>
            </a:lvl4pPr>
            <a:lvl5pPr marL="1608169" indent="0">
              <a:buNone/>
              <a:defRPr sz="1406">
                <a:solidFill>
                  <a:schemeClr val="tx1">
                    <a:tint val="75000"/>
                  </a:schemeClr>
                </a:solidFill>
              </a:defRPr>
            </a:lvl5pPr>
            <a:lvl6pPr marL="2010211" indent="0">
              <a:buNone/>
              <a:defRPr sz="1406">
                <a:solidFill>
                  <a:schemeClr val="tx1">
                    <a:tint val="75000"/>
                  </a:schemeClr>
                </a:solidFill>
              </a:defRPr>
            </a:lvl6pPr>
            <a:lvl7pPr marL="2412254" indent="0">
              <a:buNone/>
              <a:defRPr sz="1406">
                <a:solidFill>
                  <a:schemeClr val="tx1">
                    <a:tint val="75000"/>
                  </a:schemeClr>
                </a:solidFill>
              </a:defRPr>
            </a:lvl7pPr>
            <a:lvl8pPr marL="2814295" indent="0">
              <a:buNone/>
              <a:defRPr sz="1406">
                <a:solidFill>
                  <a:schemeClr val="tx1">
                    <a:tint val="75000"/>
                  </a:schemeClr>
                </a:solidFill>
              </a:defRPr>
            </a:lvl8pPr>
            <a:lvl9pPr marL="3216338" indent="0">
              <a:buNone/>
              <a:defRPr sz="1406">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0E017A9-F38D-476C-806C-16F16BEC9295}"/>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5" name="Footer Placeholder 4">
            <a:extLst>
              <a:ext uri="{FF2B5EF4-FFF2-40B4-BE49-F238E27FC236}">
                <a16:creationId xmlns:a16="http://schemas.microsoft.com/office/drawing/2014/main" id="{781DCE7F-028C-4D72-95E9-1F95FCB380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D348ACE-2E80-491E-AD51-BA5CC91C77B3}"/>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32406965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F28E1E-7BEE-461D-9804-FC3C62CCA3F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D4485AC-F0CA-4AF1-BA96-50D5137ABC3A}"/>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4C7F703-9FA7-4D88-8D6E-1640E7077576}"/>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6207E1B-7BEE-4409-B9DF-031D0E53D450}"/>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6" name="Footer Placeholder 5">
            <a:extLst>
              <a:ext uri="{FF2B5EF4-FFF2-40B4-BE49-F238E27FC236}">
                <a16:creationId xmlns:a16="http://schemas.microsoft.com/office/drawing/2014/main" id="{0B2AF923-2951-4F4D-9F37-F1CC3929BE9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300D26B-0A02-42DC-A5CD-866A0E2DC4C9}"/>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22796688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31D1DB-EFD3-457E-B62E-5856871AA0D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AEB11789-D180-45E9-9661-C61FCD8260ED}"/>
              </a:ext>
            </a:extLst>
          </p:cNvPr>
          <p:cNvSpPr>
            <a:spLocks noGrp="1"/>
          </p:cNvSpPr>
          <p:nvPr>
            <p:ph type="body" idx="1"/>
          </p:nvPr>
        </p:nvSpPr>
        <p:spPr>
          <a:xfrm>
            <a:off x="839790" y="1681163"/>
            <a:ext cx="5157787" cy="823912"/>
          </a:xfrm>
        </p:spPr>
        <p:txBody>
          <a:bodyPr anchor="b"/>
          <a:lstStyle>
            <a:lvl1pPr marL="0" indent="0">
              <a:buNone/>
              <a:defRPr sz="2111" b="1"/>
            </a:lvl1pPr>
            <a:lvl2pPr marL="402042" indent="0">
              <a:buNone/>
              <a:defRPr sz="1759" b="1"/>
            </a:lvl2pPr>
            <a:lvl3pPr marL="804084" indent="0">
              <a:buNone/>
              <a:defRPr sz="1583" b="1"/>
            </a:lvl3pPr>
            <a:lvl4pPr marL="1206127" indent="0">
              <a:buNone/>
              <a:defRPr sz="1406" b="1"/>
            </a:lvl4pPr>
            <a:lvl5pPr marL="1608169" indent="0">
              <a:buNone/>
              <a:defRPr sz="1406" b="1"/>
            </a:lvl5pPr>
            <a:lvl6pPr marL="2010211" indent="0">
              <a:buNone/>
              <a:defRPr sz="1406" b="1"/>
            </a:lvl6pPr>
            <a:lvl7pPr marL="2412254" indent="0">
              <a:buNone/>
              <a:defRPr sz="1406" b="1"/>
            </a:lvl7pPr>
            <a:lvl8pPr marL="2814295" indent="0">
              <a:buNone/>
              <a:defRPr sz="1406" b="1"/>
            </a:lvl8pPr>
            <a:lvl9pPr marL="3216338" indent="0">
              <a:buNone/>
              <a:defRPr sz="1406" b="1"/>
            </a:lvl9pPr>
          </a:lstStyle>
          <a:p>
            <a:pPr lvl="0"/>
            <a:r>
              <a:rPr lang="en-US"/>
              <a:t>Edit Master text styles</a:t>
            </a:r>
          </a:p>
        </p:txBody>
      </p:sp>
      <p:sp>
        <p:nvSpPr>
          <p:cNvPr id="4" name="Content Placeholder 3">
            <a:extLst>
              <a:ext uri="{FF2B5EF4-FFF2-40B4-BE49-F238E27FC236}">
                <a16:creationId xmlns:a16="http://schemas.microsoft.com/office/drawing/2014/main" id="{48B74ADF-843F-44E8-856D-55F544AD1CF5}"/>
              </a:ext>
            </a:extLst>
          </p:cNvPr>
          <p:cNvSpPr>
            <a:spLocks noGrp="1"/>
          </p:cNvSpPr>
          <p:nvPr>
            <p:ph sz="half" idx="2"/>
          </p:nvPr>
        </p:nvSpPr>
        <p:spPr>
          <a:xfrm>
            <a:off x="839790"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A8E221-7232-4C94-9B3B-8428B1B41EC8}"/>
              </a:ext>
            </a:extLst>
          </p:cNvPr>
          <p:cNvSpPr>
            <a:spLocks noGrp="1"/>
          </p:cNvSpPr>
          <p:nvPr>
            <p:ph type="body" sz="quarter" idx="3"/>
          </p:nvPr>
        </p:nvSpPr>
        <p:spPr>
          <a:xfrm>
            <a:off x="6172200" y="1681163"/>
            <a:ext cx="5183188" cy="823912"/>
          </a:xfrm>
        </p:spPr>
        <p:txBody>
          <a:bodyPr anchor="b"/>
          <a:lstStyle>
            <a:lvl1pPr marL="0" indent="0">
              <a:buNone/>
              <a:defRPr sz="2111" b="1"/>
            </a:lvl1pPr>
            <a:lvl2pPr marL="402042" indent="0">
              <a:buNone/>
              <a:defRPr sz="1759" b="1"/>
            </a:lvl2pPr>
            <a:lvl3pPr marL="804084" indent="0">
              <a:buNone/>
              <a:defRPr sz="1583" b="1"/>
            </a:lvl3pPr>
            <a:lvl4pPr marL="1206127" indent="0">
              <a:buNone/>
              <a:defRPr sz="1406" b="1"/>
            </a:lvl4pPr>
            <a:lvl5pPr marL="1608169" indent="0">
              <a:buNone/>
              <a:defRPr sz="1406" b="1"/>
            </a:lvl5pPr>
            <a:lvl6pPr marL="2010211" indent="0">
              <a:buNone/>
              <a:defRPr sz="1406" b="1"/>
            </a:lvl6pPr>
            <a:lvl7pPr marL="2412254" indent="0">
              <a:buNone/>
              <a:defRPr sz="1406" b="1"/>
            </a:lvl7pPr>
            <a:lvl8pPr marL="2814295" indent="0">
              <a:buNone/>
              <a:defRPr sz="1406" b="1"/>
            </a:lvl8pPr>
            <a:lvl9pPr marL="3216338" indent="0">
              <a:buNone/>
              <a:defRPr sz="1406" b="1"/>
            </a:lvl9pPr>
          </a:lstStyle>
          <a:p>
            <a:pPr lvl="0"/>
            <a:r>
              <a:rPr lang="en-US"/>
              <a:t>Edit Master text styles</a:t>
            </a:r>
          </a:p>
        </p:txBody>
      </p:sp>
      <p:sp>
        <p:nvSpPr>
          <p:cNvPr id="6" name="Content Placeholder 5">
            <a:extLst>
              <a:ext uri="{FF2B5EF4-FFF2-40B4-BE49-F238E27FC236}">
                <a16:creationId xmlns:a16="http://schemas.microsoft.com/office/drawing/2014/main" id="{2865845A-7C6F-4B6B-81D5-F3BCB4A0D657}"/>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68CC910-46A6-4CF3-AB56-E9B91D6052E5}"/>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8" name="Footer Placeholder 7">
            <a:extLst>
              <a:ext uri="{FF2B5EF4-FFF2-40B4-BE49-F238E27FC236}">
                <a16:creationId xmlns:a16="http://schemas.microsoft.com/office/drawing/2014/main" id="{E271E900-BEA1-4F49-9CE0-6A328F6F94E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8BB32B2-5207-42D3-9A4B-0C8BB56FA7A1}"/>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1520353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97861A-74CC-4E4E-99C1-614A65634EE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D4CE9A7-7633-402D-846F-9914940078BB}"/>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4" name="Footer Placeholder 3">
            <a:extLst>
              <a:ext uri="{FF2B5EF4-FFF2-40B4-BE49-F238E27FC236}">
                <a16:creationId xmlns:a16="http://schemas.microsoft.com/office/drawing/2014/main" id="{FC2EFAC8-0A27-4F32-AF13-09041280105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B8C65EDA-6913-474B-9FE2-6A7EBB634554}"/>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29258973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FD03A6D-7929-4111-855E-381777CC5FF3}"/>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3" name="Footer Placeholder 2">
            <a:extLst>
              <a:ext uri="{FF2B5EF4-FFF2-40B4-BE49-F238E27FC236}">
                <a16:creationId xmlns:a16="http://schemas.microsoft.com/office/drawing/2014/main" id="{12F3286A-4327-4AB0-BC0A-26411D6EEB3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DBB50C0-EA5A-46AD-A308-36BC0D5E4B6B}"/>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32953523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9335225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C0D46C-C54B-42B8-B8B3-8F5FDFF9ACB5}"/>
              </a:ext>
            </a:extLst>
          </p:cNvPr>
          <p:cNvSpPr>
            <a:spLocks noGrp="1"/>
          </p:cNvSpPr>
          <p:nvPr>
            <p:ph type="title"/>
          </p:nvPr>
        </p:nvSpPr>
        <p:spPr>
          <a:xfrm>
            <a:off x="839790" y="457200"/>
            <a:ext cx="3932237" cy="1600200"/>
          </a:xfrm>
        </p:spPr>
        <p:txBody>
          <a:bodyPr anchor="b"/>
          <a:lstStyle>
            <a:lvl1pPr>
              <a:defRPr sz="2814"/>
            </a:lvl1pPr>
          </a:lstStyle>
          <a:p>
            <a:r>
              <a:rPr lang="en-US"/>
              <a:t>Click to edit Master title style</a:t>
            </a:r>
          </a:p>
        </p:txBody>
      </p:sp>
      <p:sp>
        <p:nvSpPr>
          <p:cNvPr id="3" name="Content Placeholder 2">
            <a:extLst>
              <a:ext uri="{FF2B5EF4-FFF2-40B4-BE49-F238E27FC236}">
                <a16:creationId xmlns:a16="http://schemas.microsoft.com/office/drawing/2014/main" id="{CA1AA40F-9414-4162-BEA0-8188240D302F}"/>
              </a:ext>
            </a:extLst>
          </p:cNvPr>
          <p:cNvSpPr>
            <a:spLocks noGrp="1"/>
          </p:cNvSpPr>
          <p:nvPr>
            <p:ph idx="1"/>
          </p:nvPr>
        </p:nvSpPr>
        <p:spPr>
          <a:xfrm>
            <a:off x="5183188" y="987427"/>
            <a:ext cx="6172200" cy="4873625"/>
          </a:xfrm>
        </p:spPr>
        <p:txBody>
          <a:bodyPr/>
          <a:lstStyle>
            <a:lvl1pPr>
              <a:defRPr sz="2814"/>
            </a:lvl1pPr>
            <a:lvl2pPr>
              <a:defRPr sz="2463"/>
            </a:lvl2pPr>
            <a:lvl3pPr>
              <a:defRPr sz="2111"/>
            </a:lvl3pPr>
            <a:lvl4pPr>
              <a:defRPr sz="1759"/>
            </a:lvl4pPr>
            <a:lvl5pPr>
              <a:defRPr sz="1759"/>
            </a:lvl5pPr>
            <a:lvl6pPr>
              <a:defRPr sz="1759"/>
            </a:lvl6pPr>
            <a:lvl7pPr>
              <a:defRPr sz="1759"/>
            </a:lvl7pPr>
            <a:lvl8pPr>
              <a:defRPr sz="1759"/>
            </a:lvl8pPr>
            <a:lvl9pPr>
              <a:defRPr sz="1759"/>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5226D5A-8ED7-424F-B593-67E52AF16E52}"/>
              </a:ext>
            </a:extLst>
          </p:cNvPr>
          <p:cNvSpPr>
            <a:spLocks noGrp="1"/>
          </p:cNvSpPr>
          <p:nvPr>
            <p:ph type="body" sz="half" idx="2"/>
          </p:nvPr>
        </p:nvSpPr>
        <p:spPr>
          <a:xfrm>
            <a:off x="839790" y="2057400"/>
            <a:ext cx="3932237" cy="3811588"/>
          </a:xfrm>
        </p:spPr>
        <p:txBody>
          <a:bodyPr/>
          <a:lstStyle>
            <a:lvl1pPr marL="0" indent="0">
              <a:buNone/>
              <a:defRPr sz="1406"/>
            </a:lvl1pPr>
            <a:lvl2pPr marL="402042" indent="0">
              <a:buNone/>
              <a:defRPr sz="1231"/>
            </a:lvl2pPr>
            <a:lvl3pPr marL="804084" indent="0">
              <a:buNone/>
              <a:defRPr sz="1055"/>
            </a:lvl3pPr>
            <a:lvl4pPr marL="1206127" indent="0">
              <a:buNone/>
              <a:defRPr sz="879"/>
            </a:lvl4pPr>
            <a:lvl5pPr marL="1608169" indent="0">
              <a:buNone/>
              <a:defRPr sz="879"/>
            </a:lvl5pPr>
            <a:lvl6pPr marL="2010211" indent="0">
              <a:buNone/>
              <a:defRPr sz="879"/>
            </a:lvl6pPr>
            <a:lvl7pPr marL="2412254" indent="0">
              <a:buNone/>
              <a:defRPr sz="879"/>
            </a:lvl7pPr>
            <a:lvl8pPr marL="2814295" indent="0">
              <a:buNone/>
              <a:defRPr sz="879"/>
            </a:lvl8pPr>
            <a:lvl9pPr marL="3216338" indent="0">
              <a:buNone/>
              <a:defRPr sz="879"/>
            </a:lvl9pPr>
          </a:lstStyle>
          <a:p>
            <a:pPr lvl="0"/>
            <a:r>
              <a:rPr lang="en-US"/>
              <a:t>Edit Master text styles</a:t>
            </a:r>
          </a:p>
        </p:txBody>
      </p:sp>
      <p:sp>
        <p:nvSpPr>
          <p:cNvPr id="5" name="Date Placeholder 4">
            <a:extLst>
              <a:ext uri="{FF2B5EF4-FFF2-40B4-BE49-F238E27FC236}">
                <a16:creationId xmlns:a16="http://schemas.microsoft.com/office/drawing/2014/main" id="{543FA57C-8FB6-47A7-A8B4-BD7E0EE76458}"/>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6" name="Footer Placeholder 5">
            <a:extLst>
              <a:ext uri="{FF2B5EF4-FFF2-40B4-BE49-F238E27FC236}">
                <a16:creationId xmlns:a16="http://schemas.microsoft.com/office/drawing/2014/main" id="{5DD829B6-A2E1-4FC4-B5AE-7F3A76D4EF8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F7F5AFA-9B31-4F07-8E12-FCE083983F3C}"/>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10425220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E4E631-F72B-4ED9-AF07-ACC73C0D1EFB}"/>
              </a:ext>
            </a:extLst>
          </p:cNvPr>
          <p:cNvSpPr>
            <a:spLocks noGrp="1"/>
          </p:cNvSpPr>
          <p:nvPr>
            <p:ph type="title"/>
          </p:nvPr>
        </p:nvSpPr>
        <p:spPr>
          <a:xfrm>
            <a:off x="839790" y="457200"/>
            <a:ext cx="3932237" cy="1600200"/>
          </a:xfrm>
        </p:spPr>
        <p:txBody>
          <a:bodyPr anchor="b"/>
          <a:lstStyle>
            <a:lvl1pPr>
              <a:defRPr sz="2814"/>
            </a:lvl1pPr>
          </a:lstStyle>
          <a:p>
            <a:r>
              <a:rPr lang="en-US"/>
              <a:t>Click to edit Master title style</a:t>
            </a:r>
          </a:p>
        </p:txBody>
      </p:sp>
      <p:sp>
        <p:nvSpPr>
          <p:cNvPr id="3" name="Picture Placeholder 2">
            <a:extLst>
              <a:ext uri="{FF2B5EF4-FFF2-40B4-BE49-F238E27FC236}">
                <a16:creationId xmlns:a16="http://schemas.microsoft.com/office/drawing/2014/main" id="{F614A466-71B5-4346-8AF3-8E9266EBE4BF}"/>
              </a:ext>
            </a:extLst>
          </p:cNvPr>
          <p:cNvSpPr>
            <a:spLocks noGrp="1"/>
          </p:cNvSpPr>
          <p:nvPr>
            <p:ph type="pic" idx="1"/>
          </p:nvPr>
        </p:nvSpPr>
        <p:spPr>
          <a:xfrm>
            <a:off x="5183188" y="987427"/>
            <a:ext cx="6172200" cy="4873625"/>
          </a:xfrm>
        </p:spPr>
        <p:txBody>
          <a:bodyPr/>
          <a:lstStyle>
            <a:lvl1pPr marL="0" indent="0">
              <a:buNone/>
              <a:defRPr sz="2814"/>
            </a:lvl1pPr>
            <a:lvl2pPr marL="402042" indent="0">
              <a:buNone/>
              <a:defRPr sz="2463"/>
            </a:lvl2pPr>
            <a:lvl3pPr marL="804084" indent="0">
              <a:buNone/>
              <a:defRPr sz="2111"/>
            </a:lvl3pPr>
            <a:lvl4pPr marL="1206127" indent="0">
              <a:buNone/>
              <a:defRPr sz="1759"/>
            </a:lvl4pPr>
            <a:lvl5pPr marL="1608169" indent="0">
              <a:buNone/>
              <a:defRPr sz="1759"/>
            </a:lvl5pPr>
            <a:lvl6pPr marL="2010211" indent="0">
              <a:buNone/>
              <a:defRPr sz="1759"/>
            </a:lvl6pPr>
            <a:lvl7pPr marL="2412254" indent="0">
              <a:buNone/>
              <a:defRPr sz="1759"/>
            </a:lvl7pPr>
            <a:lvl8pPr marL="2814295" indent="0">
              <a:buNone/>
              <a:defRPr sz="1759"/>
            </a:lvl8pPr>
            <a:lvl9pPr marL="3216338" indent="0">
              <a:buNone/>
              <a:defRPr sz="1759"/>
            </a:lvl9pPr>
          </a:lstStyle>
          <a:p>
            <a:endParaRPr lang="en-US"/>
          </a:p>
        </p:txBody>
      </p:sp>
      <p:sp>
        <p:nvSpPr>
          <p:cNvPr id="4" name="Text Placeholder 3">
            <a:extLst>
              <a:ext uri="{FF2B5EF4-FFF2-40B4-BE49-F238E27FC236}">
                <a16:creationId xmlns:a16="http://schemas.microsoft.com/office/drawing/2014/main" id="{F59D3BDE-66B7-4D2B-AA65-0EC7D1E1F34D}"/>
              </a:ext>
            </a:extLst>
          </p:cNvPr>
          <p:cNvSpPr>
            <a:spLocks noGrp="1"/>
          </p:cNvSpPr>
          <p:nvPr>
            <p:ph type="body" sz="half" idx="2"/>
          </p:nvPr>
        </p:nvSpPr>
        <p:spPr>
          <a:xfrm>
            <a:off x="839790" y="2057400"/>
            <a:ext cx="3932237" cy="3811588"/>
          </a:xfrm>
        </p:spPr>
        <p:txBody>
          <a:bodyPr/>
          <a:lstStyle>
            <a:lvl1pPr marL="0" indent="0">
              <a:buNone/>
              <a:defRPr sz="1406"/>
            </a:lvl1pPr>
            <a:lvl2pPr marL="402042" indent="0">
              <a:buNone/>
              <a:defRPr sz="1231"/>
            </a:lvl2pPr>
            <a:lvl3pPr marL="804084" indent="0">
              <a:buNone/>
              <a:defRPr sz="1055"/>
            </a:lvl3pPr>
            <a:lvl4pPr marL="1206127" indent="0">
              <a:buNone/>
              <a:defRPr sz="879"/>
            </a:lvl4pPr>
            <a:lvl5pPr marL="1608169" indent="0">
              <a:buNone/>
              <a:defRPr sz="879"/>
            </a:lvl5pPr>
            <a:lvl6pPr marL="2010211" indent="0">
              <a:buNone/>
              <a:defRPr sz="879"/>
            </a:lvl6pPr>
            <a:lvl7pPr marL="2412254" indent="0">
              <a:buNone/>
              <a:defRPr sz="879"/>
            </a:lvl7pPr>
            <a:lvl8pPr marL="2814295" indent="0">
              <a:buNone/>
              <a:defRPr sz="879"/>
            </a:lvl8pPr>
            <a:lvl9pPr marL="3216338" indent="0">
              <a:buNone/>
              <a:defRPr sz="879"/>
            </a:lvl9pPr>
          </a:lstStyle>
          <a:p>
            <a:pPr lvl="0"/>
            <a:r>
              <a:rPr lang="en-US"/>
              <a:t>Edit Master text styles</a:t>
            </a:r>
          </a:p>
        </p:txBody>
      </p:sp>
      <p:sp>
        <p:nvSpPr>
          <p:cNvPr id="5" name="Date Placeholder 4">
            <a:extLst>
              <a:ext uri="{FF2B5EF4-FFF2-40B4-BE49-F238E27FC236}">
                <a16:creationId xmlns:a16="http://schemas.microsoft.com/office/drawing/2014/main" id="{3468AA6C-C0F8-42AE-9CBE-1223DF863F0E}"/>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6" name="Footer Placeholder 5">
            <a:extLst>
              <a:ext uri="{FF2B5EF4-FFF2-40B4-BE49-F238E27FC236}">
                <a16:creationId xmlns:a16="http://schemas.microsoft.com/office/drawing/2014/main" id="{1FF5DE41-3245-4A6C-B9C5-2893EE26639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F30A9ED-1A5B-4613-98E4-07562F8C6C13}"/>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2620879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9BD6F3-A28A-407C-9F89-4FC21FF72BDC}"/>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EE1C859-2C6F-483E-B31F-3C2A7E699DE3}"/>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C748CD-F197-44B3-93BD-F6603AFA5D69}"/>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5" name="Footer Placeholder 4">
            <a:extLst>
              <a:ext uri="{FF2B5EF4-FFF2-40B4-BE49-F238E27FC236}">
                <a16:creationId xmlns:a16="http://schemas.microsoft.com/office/drawing/2014/main" id="{5CA77EE2-FB25-423C-BF0A-B7AF4DCEE0D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035647-8989-42C4-A0E9-DABD18DD3373}"/>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24103288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7EA0EE9-8BDD-4495-A9C0-C6FB3803ED93}"/>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AB113C9-3931-47BC-BDC3-58DF272A8CE3}"/>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485BB43-F1EC-4783-A94B-43B4F5ED81A4}"/>
              </a:ext>
            </a:extLst>
          </p:cNvPr>
          <p:cNvSpPr>
            <a:spLocks noGrp="1"/>
          </p:cNvSpPr>
          <p:nvPr>
            <p:ph type="dt" sz="half" idx="10"/>
          </p:nvPr>
        </p:nvSpPr>
        <p:spPr/>
        <p:txBody>
          <a:bodyPr/>
          <a:lstStyle/>
          <a:p>
            <a:fld id="{F9795374-E18C-40A0-8960-82FF18AEEC38}" type="datetimeFigureOut">
              <a:rPr lang="en-US" smtClean="0"/>
              <a:t>4/24/26</a:t>
            </a:fld>
            <a:endParaRPr lang="en-US"/>
          </a:p>
        </p:txBody>
      </p:sp>
      <p:sp>
        <p:nvSpPr>
          <p:cNvPr id="5" name="Footer Placeholder 4">
            <a:extLst>
              <a:ext uri="{FF2B5EF4-FFF2-40B4-BE49-F238E27FC236}">
                <a16:creationId xmlns:a16="http://schemas.microsoft.com/office/drawing/2014/main" id="{9741A47A-AA38-4AB5-9AAC-EE28215F3BA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07970AD-333D-4C55-8C5C-62BC3ED5DC1E}"/>
              </a:ext>
            </a:extLst>
          </p:cNvPr>
          <p:cNvSpPr>
            <a:spLocks noGrp="1"/>
          </p:cNvSpPr>
          <p:nvPr>
            <p:ph type="sldNum" sz="quarter" idx="12"/>
          </p:nvPr>
        </p:nvSpPr>
        <p:spPr/>
        <p:txBody>
          <a:bodyPr/>
          <a:lstStyle/>
          <a:p>
            <a:fld id="{F86B2931-1B52-48B1-B783-CD7B29EF7368}" type="slidenum">
              <a:rPr lang="en-US" smtClean="0"/>
              <a:t>‹#›</a:t>
            </a:fld>
            <a:endParaRPr lang="en-US"/>
          </a:p>
        </p:txBody>
      </p:sp>
    </p:spTree>
    <p:extLst>
      <p:ext uri="{BB962C8B-B14F-4D97-AF65-F5344CB8AC3E}">
        <p14:creationId xmlns:p14="http://schemas.microsoft.com/office/powerpoint/2010/main" val="16551231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C780A9-2BF9-8516-67E0-0C4B9E4F6E7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E791DA3-4CDE-EE22-70D7-87C9B50AAD5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01F7641-07B9-F5BE-59A7-B415FE47BBAA}"/>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5" name="Footer Placeholder 4">
            <a:extLst>
              <a:ext uri="{FF2B5EF4-FFF2-40B4-BE49-F238E27FC236}">
                <a16:creationId xmlns:a16="http://schemas.microsoft.com/office/drawing/2014/main" id="{9EA41250-36B8-7A1A-39F5-EA5189144F7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A3434AA-F95D-5B4F-B7F7-1C33CEC4510F}"/>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22708404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63FD01-64C0-6BA0-9BC1-B2512C8DEC4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9876686-1EC2-A351-E094-6602DF35E9F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831281F-2D97-E7AC-6668-5259CBA3A003}"/>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5" name="Footer Placeholder 4">
            <a:extLst>
              <a:ext uri="{FF2B5EF4-FFF2-40B4-BE49-F238E27FC236}">
                <a16:creationId xmlns:a16="http://schemas.microsoft.com/office/drawing/2014/main" id="{7BED28AD-D5B6-8F86-4604-8356FE84559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88F7A89-2FC8-4C03-AFE0-1969E1E97A63}"/>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29921334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CA0379-D8BC-B546-6A81-D9EBE4D6C91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D1E2400C-4F14-46E1-EBA0-34DEE2370126}"/>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DD6ADF7-F9C0-0250-89B6-1308B5D865A9}"/>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5" name="Footer Placeholder 4">
            <a:extLst>
              <a:ext uri="{FF2B5EF4-FFF2-40B4-BE49-F238E27FC236}">
                <a16:creationId xmlns:a16="http://schemas.microsoft.com/office/drawing/2014/main" id="{3A003C9A-4DAB-C82A-6EC5-0C20E8937B9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B3E436-640D-0B16-F5AD-8C0A65C2EDCF}"/>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33120546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7C8B3A-E88C-CA52-E7CC-CCA85F42F4C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3D7E33-7E0B-9A83-DAE5-6A02A9D74EA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38140D7-B4B8-B95F-0F45-8B27995775D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4984AD0-B5D5-8AE1-DAA1-136AB9FAD7DC}"/>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6" name="Footer Placeholder 5">
            <a:extLst>
              <a:ext uri="{FF2B5EF4-FFF2-40B4-BE49-F238E27FC236}">
                <a16:creationId xmlns:a16="http://schemas.microsoft.com/office/drawing/2014/main" id="{9ADDC31C-219C-2CC9-E9FF-8B8DD11895F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CC0CBAA-5F26-AC3E-1187-2BA11701746C}"/>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21671264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CB018B-9993-9C8C-516D-D7030F5430F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E84B3FFC-2FBB-9EDF-9601-10C762D314C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434D4BB-A8A5-4909-84BF-0E03ABA6B24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30F99C2-8F91-F903-A704-22494D1CBE5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1C2F28B-2AC6-F215-84E6-74649420904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02646F2-422F-BFA5-9D7D-57FA189DFF35}"/>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8" name="Footer Placeholder 7">
            <a:extLst>
              <a:ext uri="{FF2B5EF4-FFF2-40B4-BE49-F238E27FC236}">
                <a16:creationId xmlns:a16="http://schemas.microsoft.com/office/drawing/2014/main" id="{52AF5576-63E3-DC36-A5F7-996176938BD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D7B9BFC-7740-AFD9-ED1A-43D549323362}"/>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18655601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1122EB-2F02-FCEF-CEAB-D7C37BDD014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63D240F-0BAA-14BE-4884-0277C91BA727}"/>
              </a:ext>
            </a:extLst>
          </p:cNvPr>
          <p:cNvSpPr>
            <a:spLocks noGrp="1"/>
          </p:cNvSpPr>
          <p:nvPr>
            <p:ph type="dt" sz="half" idx="10"/>
          </p:nvPr>
        </p:nvSpPr>
        <p:spPr/>
        <p:txBody>
          <a:bodyPr/>
          <a:lstStyle/>
          <a:p>
            <a:fld id="{F3A702EA-CF62-41BF-941A-A3CD810E7B3B}" type="datetimeFigureOut">
              <a:rPr lang="en-US" smtClean="0"/>
              <a:t>4/24/26</a:t>
            </a:fld>
            <a:endParaRPr lang="en-US"/>
          </a:p>
        </p:txBody>
      </p:sp>
      <p:sp>
        <p:nvSpPr>
          <p:cNvPr id="4" name="Footer Placeholder 3">
            <a:extLst>
              <a:ext uri="{FF2B5EF4-FFF2-40B4-BE49-F238E27FC236}">
                <a16:creationId xmlns:a16="http://schemas.microsoft.com/office/drawing/2014/main" id="{82CD2680-041B-4034-879C-E2B23CD5E35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DCD4B945-49AA-1E70-DA32-712C15255492}"/>
              </a:ext>
            </a:extLst>
          </p:cNvPr>
          <p:cNvSpPr>
            <a:spLocks noGrp="1"/>
          </p:cNvSpPr>
          <p:nvPr>
            <p:ph type="sldNum" sz="quarter" idx="12"/>
          </p:nvPr>
        </p:nvSpPr>
        <p:spPr/>
        <p:txBody>
          <a:bodyPr/>
          <a:lstStyle/>
          <a:p>
            <a:fld id="{7420F3E1-3543-467E-8086-158CB898CD05}" type="slidenum">
              <a:rPr lang="en-US" smtClean="0"/>
              <a:t>‹#›</a:t>
            </a:fld>
            <a:endParaRPr lang="en-US"/>
          </a:p>
        </p:txBody>
      </p:sp>
    </p:spTree>
    <p:extLst>
      <p:ext uri="{BB962C8B-B14F-4D97-AF65-F5344CB8AC3E}">
        <p14:creationId xmlns:p14="http://schemas.microsoft.com/office/powerpoint/2010/main" val="9343105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5.xml"/><Relationship Id="rId13" Type="http://schemas.openxmlformats.org/officeDocument/2006/relationships/slideLayout" Target="../slideLayouts/slideLayout160.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slideLayout" Target="../slideLayouts/slideLayout159.xml"/><Relationship Id="rId2" Type="http://schemas.openxmlformats.org/officeDocument/2006/relationships/slideLayout" Target="../slideLayouts/slideLayout149.xml"/><Relationship Id="rId16" Type="http://schemas.openxmlformats.org/officeDocument/2006/relationships/theme" Target="../theme/theme10.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5" Type="http://schemas.openxmlformats.org/officeDocument/2006/relationships/slideLayout" Target="../slideLayouts/slideLayout16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 Id="rId14" Type="http://schemas.openxmlformats.org/officeDocument/2006/relationships/slideLayout" Target="../slideLayouts/slideLayout16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70.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image" Target="../media/image26.png"/><Relationship Id="rId5" Type="http://schemas.openxmlformats.org/officeDocument/2006/relationships/slideLayout" Target="../slideLayouts/slideLayout167.xml"/><Relationship Id="rId10" Type="http://schemas.openxmlformats.org/officeDocument/2006/relationships/theme" Target="../theme/theme11.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79.xml"/><Relationship Id="rId13" Type="http://schemas.openxmlformats.org/officeDocument/2006/relationships/theme" Target="../theme/theme12.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slideLayout" Target="../slideLayouts/slideLayout183.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91.xml"/><Relationship Id="rId13" Type="http://schemas.openxmlformats.org/officeDocument/2006/relationships/slideLayout" Target="../slideLayouts/slideLayout196.xml"/><Relationship Id="rId18" Type="http://schemas.openxmlformats.org/officeDocument/2006/relationships/slideLayout" Target="../slideLayouts/slideLayout201.xml"/><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slideLayout" Target="../slideLayouts/slideLayout195.xml"/><Relationship Id="rId17" Type="http://schemas.openxmlformats.org/officeDocument/2006/relationships/slideLayout" Target="../slideLayouts/slideLayout200.xml"/><Relationship Id="rId2" Type="http://schemas.openxmlformats.org/officeDocument/2006/relationships/slideLayout" Target="../slideLayouts/slideLayout185.xml"/><Relationship Id="rId16" Type="http://schemas.openxmlformats.org/officeDocument/2006/relationships/slideLayout" Target="../slideLayouts/slideLayout199.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5" Type="http://schemas.openxmlformats.org/officeDocument/2006/relationships/slideLayout" Target="../slideLayouts/slideLayout198.xml"/><Relationship Id="rId10" Type="http://schemas.openxmlformats.org/officeDocument/2006/relationships/slideLayout" Target="../slideLayouts/slideLayout193.xml"/><Relationship Id="rId19" Type="http://schemas.openxmlformats.org/officeDocument/2006/relationships/theme" Target="../theme/theme13.xml"/><Relationship Id="rId4" Type="http://schemas.openxmlformats.org/officeDocument/2006/relationships/slideLayout" Target="../slideLayouts/slideLayout187.xml"/><Relationship Id="rId9" Type="http://schemas.openxmlformats.org/officeDocument/2006/relationships/slideLayout" Target="../slideLayouts/slideLayout192.xml"/><Relationship Id="rId14" Type="http://schemas.openxmlformats.org/officeDocument/2006/relationships/slideLayout" Target="../slideLayouts/slideLayout197.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203.xml"/><Relationship Id="rId1" Type="http://schemas.openxmlformats.org/officeDocument/2006/relationships/slideLayout" Target="../slideLayouts/slideLayout20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5" Type="http://schemas.openxmlformats.org/officeDocument/2006/relationships/slideLayout" Target="../slideLayouts/slideLayout208.xml"/><Relationship Id="rId10" Type="http://schemas.openxmlformats.org/officeDocument/2006/relationships/image" Target="../media/image35.jpeg"/><Relationship Id="rId4" Type="http://schemas.openxmlformats.org/officeDocument/2006/relationships/slideLayout" Target="../slideLayouts/slideLayout207.xml"/><Relationship Id="rId9"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image" Target="../media/image39.jpeg"/><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image" Target="../media/image38.jpeg"/><Relationship Id="rId5" Type="http://schemas.openxmlformats.org/officeDocument/2006/relationships/slideLayout" Target="../slideLayouts/slideLayout216.xml"/><Relationship Id="rId10" Type="http://schemas.openxmlformats.org/officeDocument/2006/relationships/theme" Target="../theme/theme16.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6" Type="http://schemas.openxmlformats.org/officeDocument/2006/relationships/image" Target="../media/image1.png"/><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theme" Target="../theme/theme2.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5" Type="http://schemas.openxmlformats.org/officeDocument/2006/relationships/image" Target="../media/image5.emf"/><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image" Target="../media/image4.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theme" Target="../theme/theme4.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slideLayout" Target="../slideLayouts/slideLayout55.xml"/><Relationship Id="rId2" Type="http://schemas.openxmlformats.org/officeDocument/2006/relationships/slideLayout" Target="../slideLayouts/slideLayout40.xml"/><Relationship Id="rId16" Type="http://schemas.openxmlformats.org/officeDocument/2006/relationships/slideLayout" Target="../slideLayouts/slideLayout54.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slideLayout" Target="../slideLayouts/slideLayout73.xml"/><Relationship Id="rId26" Type="http://schemas.openxmlformats.org/officeDocument/2006/relationships/slideLayout" Target="../slideLayouts/slideLayout81.xml"/><Relationship Id="rId3" Type="http://schemas.openxmlformats.org/officeDocument/2006/relationships/slideLayout" Target="../slideLayouts/slideLayout58.xml"/><Relationship Id="rId21" Type="http://schemas.openxmlformats.org/officeDocument/2006/relationships/slideLayout" Target="../slideLayouts/slideLayout76.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5" Type="http://schemas.openxmlformats.org/officeDocument/2006/relationships/slideLayout" Target="../slideLayouts/slideLayout80.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20" Type="http://schemas.openxmlformats.org/officeDocument/2006/relationships/slideLayout" Target="../slideLayouts/slideLayout75.xml"/><Relationship Id="rId29" Type="http://schemas.openxmlformats.org/officeDocument/2006/relationships/image" Target="../media/image11.jp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24" Type="http://schemas.openxmlformats.org/officeDocument/2006/relationships/slideLayout" Target="../slideLayouts/slideLayout79.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23" Type="http://schemas.openxmlformats.org/officeDocument/2006/relationships/slideLayout" Target="../slideLayouts/slideLayout78.xml"/><Relationship Id="rId28" Type="http://schemas.openxmlformats.org/officeDocument/2006/relationships/theme" Target="../theme/theme5.xml"/><Relationship Id="rId10" Type="http://schemas.openxmlformats.org/officeDocument/2006/relationships/slideLayout" Target="../slideLayouts/slideLayout65.xml"/><Relationship Id="rId19" Type="http://schemas.openxmlformats.org/officeDocument/2006/relationships/slideLayout" Target="../slideLayouts/slideLayout74.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 Id="rId22" Type="http://schemas.openxmlformats.org/officeDocument/2006/relationships/slideLayout" Target="../slideLayouts/slideLayout77.xml"/><Relationship Id="rId27" Type="http://schemas.openxmlformats.org/officeDocument/2006/relationships/slideLayout" Target="../slideLayouts/slideLayout8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6.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7.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18" Type="http://schemas.openxmlformats.org/officeDocument/2006/relationships/slideLayout" Target="../slideLayouts/slideLayout122.xml"/><Relationship Id="rId26" Type="http://schemas.openxmlformats.org/officeDocument/2006/relationships/slideLayout" Target="../slideLayouts/slideLayout130.xml"/><Relationship Id="rId3" Type="http://schemas.openxmlformats.org/officeDocument/2006/relationships/slideLayout" Target="../slideLayouts/slideLayout107.xml"/><Relationship Id="rId21" Type="http://schemas.openxmlformats.org/officeDocument/2006/relationships/slideLayout" Target="../slideLayouts/slideLayout125.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17" Type="http://schemas.openxmlformats.org/officeDocument/2006/relationships/slideLayout" Target="../slideLayouts/slideLayout121.xml"/><Relationship Id="rId25" Type="http://schemas.openxmlformats.org/officeDocument/2006/relationships/slideLayout" Target="../slideLayouts/slideLayout129.xml"/><Relationship Id="rId2" Type="http://schemas.openxmlformats.org/officeDocument/2006/relationships/slideLayout" Target="../slideLayouts/slideLayout106.xml"/><Relationship Id="rId16" Type="http://schemas.openxmlformats.org/officeDocument/2006/relationships/slideLayout" Target="../slideLayouts/slideLayout120.xml"/><Relationship Id="rId20" Type="http://schemas.openxmlformats.org/officeDocument/2006/relationships/slideLayout" Target="../slideLayouts/slideLayout124.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24" Type="http://schemas.openxmlformats.org/officeDocument/2006/relationships/slideLayout" Target="../slideLayouts/slideLayout128.xml"/><Relationship Id="rId5" Type="http://schemas.openxmlformats.org/officeDocument/2006/relationships/slideLayout" Target="../slideLayouts/slideLayout109.xml"/><Relationship Id="rId15" Type="http://schemas.openxmlformats.org/officeDocument/2006/relationships/slideLayout" Target="../slideLayouts/slideLayout119.xml"/><Relationship Id="rId23" Type="http://schemas.openxmlformats.org/officeDocument/2006/relationships/slideLayout" Target="../slideLayouts/slideLayout127.xml"/><Relationship Id="rId10" Type="http://schemas.openxmlformats.org/officeDocument/2006/relationships/slideLayout" Target="../slideLayouts/slideLayout114.xml"/><Relationship Id="rId19" Type="http://schemas.openxmlformats.org/officeDocument/2006/relationships/slideLayout" Target="../slideLayouts/slideLayout123.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slideLayout" Target="../slideLayouts/slideLayout118.xml"/><Relationship Id="rId22" Type="http://schemas.openxmlformats.org/officeDocument/2006/relationships/slideLayout" Target="../slideLayouts/slideLayout126.xml"/><Relationship Id="rId27"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slideLayout" Target="../slideLayouts/slideLayout143.xml"/><Relationship Id="rId18" Type="http://schemas.openxmlformats.org/officeDocument/2006/relationships/theme" Target="../theme/theme9.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slideLayout" Target="../slideLayouts/slideLayout142.xml"/><Relationship Id="rId17" Type="http://schemas.openxmlformats.org/officeDocument/2006/relationships/slideLayout" Target="../slideLayouts/slideLayout147.xml"/><Relationship Id="rId2" Type="http://schemas.openxmlformats.org/officeDocument/2006/relationships/slideLayout" Target="../slideLayouts/slideLayout132.xml"/><Relationship Id="rId16" Type="http://schemas.openxmlformats.org/officeDocument/2006/relationships/slideLayout" Target="../slideLayouts/slideLayout146.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5" Type="http://schemas.openxmlformats.org/officeDocument/2006/relationships/slideLayout" Target="../slideLayouts/slideLayout145.xml"/><Relationship Id="rId10" Type="http://schemas.openxmlformats.org/officeDocument/2006/relationships/slideLayout" Target="../slideLayouts/slideLayout140.xml"/><Relationship Id="rId19" Type="http://schemas.openxmlformats.org/officeDocument/2006/relationships/image" Target="../media/image25.png"/><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slideLayout" Target="../slideLayouts/slideLayout1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0" y="0"/>
            <a:ext cx="12188952" cy="6856286"/>
          </a:xfrm>
          <a:prstGeom prst="rect">
            <a:avLst/>
          </a:prstGeom>
        </p:spPr>
      </p:pic>
      <p:sp>
        <p:nvSpPr>
          <p:cNvPr id="2" name="Title Placeholder 1"/>
          <p:cNvSpPr>
            <a:spLocks noGrp="1"/>
          </p:cNvSpPr>
          <p:nvPr>
            <p:ph type="title"/>
          </p:nvPr>
        </p:nvSpPr>
        <p:spPr>
          <a:xfrm>
            <a:off x="838200" y="1"/>
            <a:ext cx="10515600" cy="1144588"/>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383737"/>
            <a:ext cx="10515600" cy="4800600"/>
          </a:xfrm>
          <a:prstGeom prst="rect">
            <a:avLst/>
          </a:prstGeom>
        </p:spPr>
        <p:txBody>
          <a:bodyPr vert="horz" lIns="91440" tIns="45720" rIns="91440" bIns="45720" rtlCol="0">
            <a:normAutofit/>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charset="0"/>
                <a:ea typeface="Arial" charset="0"/>
                <a:cs typeface="Arial" charset="0"/>
              </a:defRPr>
            </a:lvl1pPr>
          </a:lstStyle>
          <a:p>
            <a:fld id="{5916FF65-E16B-BA4F-9591-6B4416106527}" type="datetimeFigureOut">
              <a:rPr lang="en-US" smtClean="0"/>
              <a:pPr/>
              <a:t>4/24/26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charset="0"/>
                <a:ea typeface="Arial" charset="0"/>
                <a:cs typeface="Arial" charset="0"/>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charset="0"/>
                <a:ea typeface="Arial" charset="0"/>
                <a:cs typeface="Arial" charset="0"/>
              </a:defRPr>
            </a:lvl1pPr>
          </a:lstStyle>
          <a:p>
            <a:fld id="{BB442168-F8B8-B34D-83CF-DF309AC8169E}" type="slidenum">
              <a:rPr lang="en-US" smtClean="0"/>
              <a:pPr/>
              <a:t>‹#›</a:t>
            </a:fld>
            <a:endParaRPr lang="en-US"/>
          </a:p>
        </p:txBody>
      </p:sp>
    </p:spTree>
    <p:extLst>
      <p:ext uri="{BB962C8B-B14F-4D97-AF65-F5344CB8AC3E}">
        <p14:creationId xmlns:p14="http://schemas.microsoft.com/office/powerpoint/2010/main" val="183206803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p:titleStyle>
    <p:bodyStyle>
      <a:lvl1pPr marL="228600" indent="-228600" algn="l" defTabSz="914400" rtl="0" eaLnBrk="1" latinLnBrk="0" hangingPunct="1">
        <a:lnSpc>
          <a:spcPct val="90000"/>
        </a:lnSpc>
        <a:spcBef>
          <a:spcPts val="1000"/>
        </a:spcBef>
        <a:buFont typeface="Arial"/>
        <a:buChar char="•"/>
        <a:defRPr sz="2800" kern="1200">
          <a:solidFill>
            <a:srgbClr val="505153"/>
          </a:solidFill>
          <a:latin typeface="Arial" charset="0"/>
          <a:ea typeface="Arial" charset="0"/>
          <a:cs typeface="Arial" charset="0"/>
        </a:defRPr>
      </a:lvl1pPr>
      <a:lvl2pPr marL="685800" indent="-228600" algn="l" defTabSz="914400" rtl="0" eaLnBrk="1" latinLnBrk="0" hangingPunct="1">
        <a:lnSpc>
          <a:spcPct val="90000"/>
        </a:lnSpc>
        <a:spcBef>
          <a:spcPts val="500"/>
        </a:spcBef>
        <a:buFont typeface="Arial"/>
        <a:buChar char="•"/>
        <a:defRPr sz="2400" kern="1200">
          <a:solidFill>
            <a:srgbClr val="505153"/>
          </a:solidFill>
          <a:latin typeface="Arial" charset="0"/>
          <a:ea typeface="Arial" charset="0"/>
          <a:cs typeface="Arial" charset="0"/>
        </a:defRPr>
      </a:lvl2pPr>
      <a:lvl3pPr marL="1143000" indent="-228600" algn="l" defTabSz="914400" rtl="0" eaLnBrk="1" latinLnBrk="0" hangingPunct="1">
        <a:lnSpc>
          <a:spcPct val="90000"/>
        </a:lnSpc>
        <a:spcBef>
          <a:spcPts val="500"/>
        </a:spcBef>
        <a:buFont typeface="Arial"/>
        <a:buChar char="•"/>
        <a:defRPr sz="2000" kern="1200">
          <a:solidFill>
            <a:srgbClr val="505153"/>
          </a:solidFill>
          <a:latin typeface="Arial" charset="0"/>
          <a:ea typeface="Arial" charset="0"/>
          <a:cs typeface="Arial" charset="0"/>
        </a:defRPr>
      </a:lvl3pPr>
      <a:lvl4pPr marL="16002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4pPr>
      <a:lvl5pPr marL="20574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9DEA8892-0647-BDB7-627B-6C912E1BEB6C}"/>
              </a:ext>
            </a:extLst>
          </p:cNvPr>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9D5C0676-6708-DC39-9484-AD1C5916E8E9}"/>
              </a:ext>
            </a:extLst>
          </p:cNvPr>
          <p:cNvSpPr>
            <a:spLocks noGrp="1" noChangeArrowheads="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51189BD-A970-B067-9267-B1C1C7BF55DC}"/>
              </a:ext>
            </a:extLst>
          </p:cNvPr>
          <p:cNvSpPr>
            <a:spLocks noGrp="1"/>
          </p:cNvSpPr>
          <p:nvPr>
            <p:ph type="dt" sz="half" idx="2"/>
          </p:nvPr>
        </p:nvSpPr>
        <p:spPr>
          <a:xfrm>
            <a:off x="609600" y="6356350"/>
            <a:ext cx="2844800" cy="365125"/>
          </a:xfrm>
          <a:prstGeom prst="rect">
            <a:avLst/>
          </a:prstGeom>
        </p:spPr>
        <p:txBody>
          <a:bodyPr vert="horz" lIns="91440" tIns="45720" rIns="91440" bIns="45720" rtlCol="0" anchor="ctr"/>
          <a:lstStyle>
            <a:lvl1pPr algn="l" eaLnBrk="1" fontAlgn="auto" hangingPunct="1">
              <a:spcBef>
                <a:spcPts val="0"/>
              </a:spcBef>
              <a:spcAft>
                <a:spcPts val="0"/>
              </a:spcAft>
              <a:defRPr sz="1200" smtClean="0">
                <a:solidFill>
                  <a:schemeClr val="tx1">
                    <a:tint val="75000"/>
                  </a:schemeClr>
                </a:solidFill>
                <a:latin typeface="+mn-lt"/>
              </a:defRPr>
            </a:lvl1pPr>
          </a:lstStyle>
          <a:p>
            <a:pPr>
              <a:defRPr/>
            </a:pPr>
            <a:fld id="{E8DF8C5D-758C-924D-AD20-CEB6CD534778}" type="datetimeFigureOut">
              <a:rPr lang="en-US"/>
              <a:pPr>
                <a:defRPr/>
              </a:pPr>
              <a:t>4/24/26</a:t>
            </a:fld>
            <a:endParaRPr lang="en-US"/>
          </a:p>
        </p:txBody>
      </p:sp>
      <p:sp>
        <p:nvSpPr>
          <p:cNvPr id="5" name="Footer Placeholder 4">
            <a:extLst>
              <a:ext uri="{FF2B5EF4-FFF2-40B4-BE49-F238E27FC236}">
                <a16:creationId xmlns:a16="http://schemas.microsoft.com/office/drawing/2014/main" id="{6AABE5D5-8357-DFF7-0CF7-D32594DEB42F}"/>
              </a:ext>
            </a:extLst>
          </p:cNvPr>
          <p:cNvSpPr>
            <a:spLocks noGrp="1"/>
          </p:cNvSpPr>
          <p:nvPr>
            <p:ph type="ftr" sz="quarter" idx="3"/>
          </p:nvPr>
        </p:nvSpPr>
        <p:spPr>
          <a:xfrm>
            <a:off x="4165600" y="6356350"/>
            <a:ext cx="3860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defRPr>
            </a:lvl1pPr>
          </a:lstStyle>
          <a:p>
            <a:pPr>
              <a:defRPr/>
            </a:pPr>
            <a:endParaRPr lang="en-US"/>
          </a:p>
        </p:txBody>
      </p:sp>
      <p:sp>
        <p:nvSpPr>
          <p:cNvPr id="6" name="Slide Number Placeholder 5">
            <a:extLst>
              <a:ext uri="{FF2B5EF4-FFF2-40B4-BE49-F238E27FC236}">
                <a16:creationId xmlns:a16="http://schemas.microsoft.com/office/drawing/2014/main" id="{228EFF6C-AE70-0B06-B6D3-E623B6D35B07}"/>
              </a:ext>
            </a:extLst>
          </p:cNvPr>
          <p:cNvSpPr>
            <a:spLocks noGrp="1"/>
          </p:cNvSpPr>
          <p:nvPr>
            <p:ph type="sldNum" sz="quarter" idx="4"/>
          </p:nvPr>
        </p:nvSpPr>
        <p:spPr>
          <a:xfrm>
            <a:off x="8737600" y="6356350"/>
            <a:ext cx="2844800" cy="365125"/>
          </a:xfrm>
          <a:prstGeom prst="rect">
            <a:avLst/>
          </a:prstGeom>
        </p:spPr>
        <p:txBody>
          <a:bodyPr vert="horz" lIns="91440" tIns="45720" rIns="91440" bIns="45720" rtlCol="0" anchor="ctr"/>
          <a:lstStyle>
            <a:lvl1pPr algn="r" eaLnBrk="1" fontAlgn="auto" hangingPunct="1">
              <a:spcBef>
                <a:spcPts val="0"/>
              </a:spcBef>
              <a:spcAft>
                <a:spcPts val="0"/>
              </a:spcAft>
              <a:defRPr sz="1200" smtClean="0">
                <a:solidFill>
                  <a:schemeClr val="tx1">
                    <a:tint val="75000"/>
                  </a:schemeClr>
                </a:solidFill>
                <a:latin typeface="+mn-lt"/>
              </a:defRPr>
            </a:lvl1pPr>
          </a:lstStyle>
          <a:p>
            <a:pPr>
              <a:defRPr/>
            </a:pPr>
            <a:fld id="{0CD07F3C-A3B5-5A44-931F-434B5763CB2D}" type="slidenum">
              <a:rPr lang="en-US"/>
              <a:pPr>
                <a:defRPr/>
              </a:pPr>
              <a:t>‹#›</a:t>
            </a:fld>
            <a:endParaRPr lang="en-US"/>
          </a:p>
        </p:txBody>
      </p:sp>
    </p:spTree>
    <p:extLst>
      <p:ext uri="{BB962C8B-B14F-4D97-AF65-F5344CB8AC3E}">
        <p14:creationId xmlns:p14="http://schemas.microsoft.com/office/powerpoint/2010/main" val="189260545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 id="2147483898" r:id="rId12"/>
    <p:sldLayoutId id="2147483899" r:id="rId13"/>
    <p:sldLayoutId id="2147483900" r:id="rId14"/>
    <p:sldLayoutId id="2147483901" r:id="rId1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57200" rtl="0" fontAlgn="base">
        <a:spcBef>
          <a:spcPct val="0"/>
        </a:spcBef>
        <a:spcAft>
          <a:spcPct val="0"/>
        </a:spcAft>
        <a:defRPr sz="4400" kern="1200">
          <a:solidFill>
            <a:schemeClr val="tx1"/>
          </a:solidFill>
          <a:latin typeface="+mj-lt"/>
          <a:ea typeface="+mj-ea"/>
          <a:cs typeface="+mj-cs"/>
        </a:defRPr>
      </a:lvl1pPr>
      <a:lvl2pPr algn="ctr" defTabSz="457200" rtl="0" fontAlgn="base">
        <a:spcBef>
          <a:spcPct val="0"/>
        </a:spcBef>
        <a:spcAft>
          <a:spcPct val="0"/>
        </a:spcAft>
        <a:defRPr sz="4400">
          <a:solidFill>
            <a:schemeClr val="tx1"/>
          </a:solidFill>
          <a:latin typeface="Calibri" panose="020F0502020204030204" pitchFamily="34" charset="0"/>
        </a:defRPr>
      </a:lvl2pPr>
      <a:lvl3pPr algn="ctr" defTabSz="457200" rtl="0" fontAlgn="base">
        <a:spcBef>
          <a:spcPct val="0"/>
        </a:spcBef>
        <a:spcAft>
          <a:spcPct val="0"/>
        </a:spcAft>
        <a:defRPr sz="4400">
          <a:solidFill>
            <a:schemeClr val="tx1"/>
          </a:solidFill>
          <a:latin typeface="Calibri" panose="020F0502020204030204" pitchFamily="34" charset="0"/>
        </a:defRPr>
      </a:lvl3pPr>
      <a:lvl4pPr algn="ctr" defTabSz="457200" rtl="0" fontAlgn="base">
        <a:spcBef>
          <a:spcPct val="0"/>
        </a:spcBef>
        <a:spcAft>
          <a:spcPct val="0"/>
        </a:spcAft>
        <a:defRPr sz="4400">
          <a:solidFill>
            <a:schemeClr val="tx1"/>
          </a:solidFill>
          <a:latin typeface="Calibri" panose="020F0502020204030204" pitchFamily="34" charset="0"/>
        </a:defRPr>
      </a:lvl4pPr>
      <a:lvl5pPr algn="ctr" defTabSz="457200" rtl="0" fontAlgn="base">
        <a:spcBef>
          <a:spcPct val="0"/>
        </a:spcBef>
        <a:spcAft>
          <a:spcPct val="0"/>
        </a:spcAft>
        <a:defRPr sz="4400">
          <a:solidFill>
            <a:schemeClr val="tx1"/>
          </a:solidFill>
          <a:latin typeface="Calibri" panose="020F0502020204030204" pitchFamily="34" charset="0"/>
        </a:defRPr>
      </a:lvl5pPr>
      <a:lvl6pPr marL="457200" algn="ctr" defTabSz="457200" rtl="0" fontAlgn="base">
        <a:spcBef>
          <a:spcPct val="0"/>
        </a:spcBef>
        <a:spcAft>
          <a:spcPct val="0"/>
        </a:spcAft>
        <a:defRPr sz="4400">
          <a:solidFill>
            <a:schemeClr val="tx1"/>
          </a:solidFill>
          <a:latin typeface="Calibri" panose="020F0502020204030204" pitchFamily="34" charset="0"/>
        </a:defRPr>
      </a:lvl6pPr>
      <a:lvl7pPr marL="914400" algn="ctr" defTabSz="457200" rtl="0" fontAlgn="base">
        <a:spcBef>
          <a:spcPct val="0"/>
        </a:spcBef>
        <a:spcAft>
          <a:spcPct val="0"/>
        </a:spcAft>
        <a:defRPr sz="4400">
          <a:solidFill>
            <a:schemeClr val="tx1"/>
          </a:solidFill>
          <a:latin typeface="Calibri" panose="020F0502020204030204" pitchFamily="34" charset="0"/>
        </a:defRPr>
      </a:lvl7pPr>
      <a:lvl8pPr marL="1371600" algn="ctr" defTabSz="457200" rtl="0" fontAlgn="base">
        <a:spcBef>
          <a:spcPct val="0"/>
        </a:spcBef>
        <a:spcAft>
          <a:spcPct val="0"/>
        </a:spcAft>
        <a:defRPr sz="4400">
          <a:solidFill>
            <a:schemeClr val="tx1"/>
          </a:solidFill>
          <a:latin typeface="Calibri" panose="020F0502020204030204" pitchFamily="34" charset="0"/>
        </a:defRPr>
      </a:lvl8pPr>
      <a:lvl9pPr marL="1828800" algn="ctr" defTabSz="457200"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Title Placeholder 15">
            <a:extLst>
              <a:ext uri="{FF2B5EF4-FFF2-40B4-BE49-F238E27FC236}">
                <a16:creationId xmlns:a16="http://schemas.microsoft.com/office/drawing/2014/main" id="{0C7060C7-D55F-F1B1-7C98-6901EAC44D38}"/>
              </a:ext>
            </a:extLst>
          </p:cNvPr>
          <p:cNvSpPr>
            <a:spLocks noGrp="1"/>
          </p:cNvSpPr>
          <p:nvPr>
            <p:ph type="title"/>
          </p:nvPr>
        </p:nvSpPr>
        <p:spPr>
          <a:xfrm>
            <a:off x="421340" y="394634"/>
            <a:ext cx="11344835" cy="704257"/>
          </a:xfrm>
          <a:prstGeom prst="rect">
            <a:avLst/>
          </a:prstGeom>
        </p:spPr>
        <p:txBody>
          <a:bodyPr vert="horz" lIns="91440" tIns="45720" rIns="91440" bIns="45720" rtlCol="0" anchor="t" anchorCtr="0">
            <a:noAutofit/>
          </a:bodyPr>
          <a:lstStyle/>
          <a:p>
            <a:r>
              <a:rPr lang="en-US"/>
              <a:t>Click to edit Master title style</a:t>
            </a:r>
          </a:p>
        </p:txBody>
      </p:sp>
      <p:sp>
        <p:nvSpPr>
          <p:cNvPr id="17" name="Text Placeholder 16">
            <a:extLst>
              <a:ext uri="{FF2B5EF4-FFF2-40B4-BE49-F238E27FC236}">
                <a16:creationId xmlns:a16="http://schemas.microsoft.com/office/drawing/2014/main" id="{4AA535E7-42A0-3B4C-C480-9B675B6999BA}"/>
              </a:ext>
            </a:extLst>
          </p:cNvPr>
          <p:cNvSpPr>
            <a:spLocks noGrp="1"/>
          </p:cNvSpPr>
          <p:nvPr>
            <p:ph type="body" idx="1"/>
          </p:nvPr>
        </p:nvSpPr>
        <p:spPr>
          <a:xfrm>
            <a:off x="421340" y="1402567"/>
            <a:ext cx="11344835"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Box 9">
            <a:extLst>
              <a:ext uri="{FF2B5EF4-FFF2-40B4-BE49-F238E27FC236}">
                <a16:creationId xmlns:a16="http://schemas.microsoft.com/office/drawing/2014/main" id="{7DD94391-93AF-F473-B2A9-1F8322983CED}"/>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a:p>
        </p:txBody>
      </p:sp>
      <p:pic>
        <p:nvPicPr>
          <p:cNvPr id="4" name="Picture 3" descr="A blue and black sign&#10;&#10;Description automatically generated">
            <a:extLst>
              <a:ext uri="{FF2B5EF4-FFF2-40B4-BE49-F238E27FC236}">
                <a16:creationId xmlns:a16="http://schemas.microsoft.com/office/drawing/2014/main" id="{BB33D2F9-A733-9E07-7AAF-6F967AF5BF1F}"/>
              </a:ext>
            </a:extLst>
          </p:cNvPr>
          <p:cNvPicPr>
            <a:picLocks noChangeAspect="1"/>
          </p:cNvPicPr>
          <p:nvPr userDrawn="1"/>
        </p:nvPicPr>
        <p:blipFill>
          <a:blip r:embed="rId11"/>
          <a:stretch>
            <a:fillRect/>
          </a:stretch>
        </p:blipFill>
        <p:spPr>
          <a:xfrm>
            <a:off x="421341" y="6257418"/>
            <a:ext cx="2049345" cy="347250"/>
          </a:xfrm>
          <a:prstGeom prst="rect">
            <a:avLst/>
          </a:prstGeom>
        </p:spPr>
      </p:pic>
    </p:spTree>
    <p:extLst>
      <p:ext uri="{BB962C8B-B14F-4D97-AF65-F5344CB8AC3E}">
        <p14:creationId xmlns:p14="http://schemas.microsoft.com/office/powerpoint/2010/main" val="3128671053"/>
      </p:ext>
    </p:extLst>
  </p:cSld>
  <p:clrMap bg1="lt1" tx1="dk1" bg2="lt2" tx2="dk2" accent1="accent1" accent2="accent2" accent3="accent3" accent4="accent4" accent5="accent5" accent6="accent6" hlink="hlink" folHlink="folHlink"/>
  <p:sldLayoutIdLst>
    <p:sldLayoutId id="2147483903" r:id="rId1"/>
    <p:sldLayoutId id="2147483904" r:id="rId2"/>
    <p:sldLayoutId id="2147483905" r:id="rId3"/>
    <p:sldLayoutId id="2147483906" r:id="rId4"/>
    <p:sldLayoutId id="2147483907" r:id="rId5"/>
    <p:sldLayoutId id="2147483908" r:id="rId6"/>
    <p:sldLayoutId id="2147483909" r:id="rId7"/>
    <p:sldLayoutId id="2147483910" r:id="rId8"/>
    <p:sldLayoutId id="2147483911" r:id="rId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0000"/>
        </a:lnSpc>
        <a:spcBef>
          <a:spcPct val="0"/>
        </a:spcBef>
        <a:buNone/>
        <a:defRPr sz="36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46CE7D5-CF57-46EF-B807-FDD0502418D4}" type="datetimeFigureOut">
              <a:rPr lang="en-US" smtClean="0"/>
              <a:t>4/24/26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743672681"/>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0CB7802-4ABA-2D0A-3607-7162A051635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4E33CF9-8C28-6BB6-1F8B-FFDEA2D4EDD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41C1F82-832C-EF41-E3A3-2795C956651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D759926-0000-C343-8151-5D54C562CAA8}" type="datetimeFigureOut">
              <a:rPr lang="en-US" smtClean="0"/>
              <a:t>4/24/26</a:t>
            </a:fld>
            <a:endParaRPr lang="en-US"/>
          </a:p>
        </p:txBody>
      </p:sp>
      <p:sp>
        <p:nvSpPr>
          <p:cNvPr id="5" name="Footer Placeholder 4">
            <a:extLst>
              <a:ext uri="{FF2B5EF4-FFF2-40B4-BE49-F238E27FC236}">
                <a16:creationId xmlns:a16="http://schemas.microsoft.com/office/drawing/2014/main" id="{C8232CA7-C92B-8898-316C-362EC3F797D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5023252A-E0A4-7A73-FA08-177EB60BAA5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95E53A-432E-4344-89E3-D9FE79F361F9}" type="slidenum">
              <a:rPr lang="en-US" smtClean="0"/>
              <a:t>‹#›</a:t>
            </a:fld>
            <a:endParaRPr lang="en-US"/>
          </a:p>
        </p:txBody>
      </p:sp>
    </p:spTree>
    <p:extLst>
      <p:ext uri="{BB962C8B-B14F-4D97-AF65-F5344CB8AC3E}">
        <p14:creationId xmlns:p14="http://schemas.microsoft.com/office/powerpoint/2010/main" val="3573090799"/>
      </p:ext>
    </p:extLst>
  </p:cSld>
  <p:clrMap bg1="lt1" tx1="dk1" bg2="lt2" tx2="dk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 id="2147483937" r:id="rId12"/>
    <p:sldLayoutId id="2147483938" r:id="rId13"/>
    <p:sldLayoutId id="2147483939" r:id="rId14"/>
    <p:sldLayoutId id="2147483940" r:id="rId15"/>
    <p:sldLayoutId id="2147483941" r:id="rId16"/>
    <p:sldLayoutId id="2147483942" r:id="rId17"/>
    <p:sldLayoutId id="2147483943" r:id="rId1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304800"/>
            <a:ext cx="11429999" cy="914400"/>
          </a:xfrm>
          <a:prstGeom prst="rect">
            <a:avLst/>
          </a:prstGeom>
        </p:spPr>
        <p:txBody>
          <a:bodyPr vert="horz" lIns="0" tIns="0" rIns="0" bIns="0" rtlCol="0" anchor="b" anchorCtr="0">
            <a:normAutofit/>
          </a:bodyPr>
          <a:lstStyle/>
          <a:p>
            <a:r>
              <a:rPr lang="en-US"/>
              <a:t>Click to edit Master title style</a:t>
            </a:r>
          </a:p>
        </p:txBody>
      </p:sp>
      <p:sp>
        <p:nvSpPr>
          <p:cNvPr id="4" name="Text Placeholder 3"/>
          <p:cNvSpPr>
            <a:spLocks noGrp="1"/>
          </p:cNvSpPr>
          <p:nvPr>
            <p:ph type="body" idx="1"/>
          </p:nvPr>
        </p:nvSpPr>
        <p:spPr>
          <a:xfrm>
            <a:off x="381000" y="1597152"/>
            <a:ext cx="11430000" cy="442569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2">
            <a:extLst>
              <a:ext uri="{FF2B5EF4-FFF2-40B4-BE49-F238E27FC236}">
                <a16:creationId xmlns:a16="http://schemas.microsoft.com/office/drawing/2014/main" id="{C76D9B4B-4A0C-41A0-BA56-6CDF747D6F73}"/>
              </a:ext>
            </a:extLst>
          </p:cNvPr>
          <p:cNvSpPr>
            <a:spLocks noGrp="1"/>
          </p:cNvSpPr>
          <p:nvPr>
            <p:ph type="ftr" sz="quarter" idx="3"/>
          </p:nvPr>
        </p:nvSpPr>
        <p:spPr>
          <a:xfrm>
            <a:off x="-2" y="6356350"/>
            <a:ext cx="12192001" cy="501650"/>
          </a:xfrm>
          <a:prstGeom prst="rect">
            <a:avLst/>
          </a:prstGeom>
        </p:spPr>
        <p:txBody>
          <a:bodyPr vert="horz" lIns="137160" tIns="0" rIns="137160" bIns="91440" rtlCol="0" anchor="b" anchorCtr="0"/>
          <a:lstStyle>
            <a:lvl1pPr algn="l">
              <a:defRPr sz="1000">
                <a:solidFill>
                  <a:schemeClr val="tx1"/>
                </a:solidFill>
                <a:latin typeface="Arial Narrow" panose="020B0606020202030204" pitchFamily="34" charset="0"/>
              </a:defRPr>
            </a:lvl1pPr>
          </a:lstStyle>
          <a:p>
            <a:endParaRPr lang="en-US"/>
          </a:p>
        </p:txBody>
      </p:sp>
    </p:spTree>
    <p:extLst>
      <p:ext uri="{BB962C8B-B14F-4D97-AF65-F5344CB8AC3E}">
        <p14:creationId xmlns:p14="http://schemas.microsoft.com/office/powerpoint/2010/main" val="3437036677"/>
      </p:ext>
    </p:extLst>
  </p:cSld>
  <p:clrMap bg1="lt1" tx1="dk1" bg2="lt2" tx2="dk2" accent1="accent1" accent2="accent2" accent3="accent3" accent4="accent4" accent5="accent5" accent6="accent6" hlink="hlink" folHlink="folHlink"/>
  <p:sldLayoutIdLst>
    <p:sldLayoutId id="2147483945" r:id="rId1"/>
    <p:sldLayoutId id="2147483946" r:id="rId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457250" rtl="0" eaLnBrk="1" latinLnBrk="0" hangingPunct="1">
        <a:lnSpc>
          <a:spcPct val="90000"/>
        </a:lnSpc>
        <a:spcBef>
          <a:spcPct val="0"/>
        </a:spcBef>
        <a:buNone/>
        <a:defRPr sz="3600" b="0" kern="600" spc="51">
          <a:solidFill>
            <a:schemeClr val="tx1"/>
          </a:solidFill>
          <a:effectLst/>
          <a:latin typeface="Arial" panose="020B0604020202020204" pitchFamily="34" charset="0"/>
          <a:ea typeface="+mj-ea"/>
          <a:cs typeface="Arial" panose="020B0604020202020204" pitchFamily="34" charset="0"/>
        </a:defRPr>
      </a:lvl1pPr>
    </p:titleStyle>
    <p:bodyStyle>
      <a:lvl1pPr marL="225425" indent="-225425" algn="l" defTabSz="457250" rtl="0" eaLnBrk="1" latinLnBrk="0" hangingPunct="1">
        <a:lnSpc>
          <a:spcPct val="100000"/>
        </a:lnSpc>
        <a:spcBef>
          <a:spcPts val="0"/>
        </a:spcBef>
        <a:buClr>
          <a:schemeClr val="tx2"/>
        </a:buClr>
        <a:buSzPct val="95000"/>
        <a:buFont typeface="Arial Black" panose="020B0A04020102020204" pitchFamily="34" charset="0"/>
        <a:buChar char="•"/>
        <a:defRPr sz="2400" kern="600" spc="31">
          <a:solidFill>
            <a:schemeClr val="tx1"/>
          </a:solidFill>
          <a:latin typeface="Arial" panose="020B0604020202020204" pitchFamily="34" charset="0"/>
          <a:ea typeface="+mn-ea"/>
          <a:cs typeface="Arial" panose="020B0604020202020204" pitchFamily="34" charset="0"/>
        </a:defRPr>
      </a:lvl1pPr>
      <a:lvl2pPr marL="829035" indent="-219451" algn="l" defTabSz="457250" rtl="0" eaLnBrk="1" latinLnBrk="0" hangingPunct="1">
        <a:lnSpc>
          <a:spcPct val="100000"/>
        </a:lnSpc>
        <a:spcBef>
          <a:spcPts val="0"/>
        </a:spcBef>
        <a:buClr>
          <a:schemeClr val="tx2"/>
        </a:buClr>
        <a:buSzPct val="100000"/>
        <a:buFont typeface="Arial Narrow" panose="020B0606020202030204" pitchFamily="34" charset="0"/>
        <a:buChar char="–"/>
        <a:defRPr sz="2000" kern="600" spc="31">
          <a:solidFill>
            <a:schemeClr val="tx1"/>
          </a:solidFill>
          <a:latin typeface="Arial" panose="020B0604020202020204" pitchFamily="34" charset="0"/>
          <a:ea typeface="+mn-ea"/>
          <a:cs typeface="Arial" panose="020B0604020202020204" pitchFamily="34" charset="0"/>
        </a:defRPr>
      </a:lvl2pPr>
      <a:lvl3pPr marL="1375799" indent="-158747" algn="l" defTabSz="457250" rtl="0" eaLnBrk="1" latinLnBrk="0" hangingPunct="1">
        <a:lnSpc>
          <a:spcPct val="100000"/>
        </a:lnSpc>
        <a:spcBef>
          <a:spcPts val="0"/>
        </a:spcBef>
        <a:buClr>
          <a:schemeClr val="tx2"/>
        </a:buClr>
        <a:buSzPct val="95000"/>
        <a:buFont typeface="Wingdings" panose="05000000000000000000" pitchFamily="2" charset="2"/>
        <a:buChar char="§"/>
        <a:defRPr sz="1800" kern="600" spc="31">
          <a:solidFill>
            <a:schemeClr val="tx1"/>
          </a:solidFill>
          <a:latin typeface="Arial" panose="020B0604020202020204" pitchFamily="34" charset="0"/>
          <a:ea typeface="+mn-ea"/>
          <a:cs typeface="Arial" panose="020B0604020202020204" pitchFamily="34" charset="0"/>
        </a:defRPr>
      </a:lvl3pPr>
      <a:lvl4pPr marL="1828754" indent="-148163" algn="l" defTabSz="457250" rtl="0" eaLnBrk="1" latinLnBrk="0" hangingPunct="1">
        <a:lnSpc>
          <a:spcPct val="100000"/>
        </a:lnSpc>
        <a:spcBef>
          <a:spcPts val="0"/>
        </a:spcBef>
        <a:buClr>
          <a:schemeClr val="tx2"/>
        </a:buClr>
        <a:buSzPct val="100000"/>
        <a:buFont typeface="Arial Narrow" panose="020B0606020202030204" pitchFamily="34" charset="0"/>
        <a:buChar char="–"/>
        <a:tabLst/>
        <a:defRPr sz="1600" kern="600" spc="31">
          <a:solidFill>
            <a:schemeClr val="tx1"/>
          </a:solidFill>
          <a:latin typeface="Arial" panose="020B0604020202020204" pitchFamily="34" charset="0"/>
          <a:ea typeface="+mn-ea"/>
          <a:cs typeface="Arial" panose="020B0604020202020204" pitchFamily="34" charset="0"/>
        </a:defRPr>
      </a:lvl4pPr>
      <a:lvl5pPr marL="2290176" indent="-148163" algn="l" defTabSz="457250" rtl="0" eaLnBrk="1" latinLnBrk="0" hangingPunct="1">
        <a:lnSpc>
          <a:spcPct val="100000"/>
        </a:lnSpc>
        <a:spcBef>
          <a:spcPts val="0"/>
        </a:spcBef>
        <a:buClr>
          <a:schemeClr val="tx2"/>
        </a:buClr>
        <a:buSzPct val="90000"/>
        <a:buFont typeface="Arial Black" panose="020B0A04020102020204" pitchFamily="34" charset="0"/>
        <a:buChar char="•"/>
        <a:defRPr sz="1400" kern="600" spc="31">
          <a:solidFill>
            <a:schemeClr val="tx1"/>
          </a:solidFill>
          <a:latin typeface="Arial" panose="020B0604020202020204" pitchFamily="34" charset="0"/>
          <a:ea typeface="+mn-ea"/>
          <a:cs typeface="Arial" panose="020B0604020202020204" pitchFamily="34" charset="0"/>
        </a:defRPr>
      </a:lvl5pPr>
      <a:lvl6pPr marL="2514872" indent="-228625" algn="l" defTabSz="457250" rtl="0" eaLnBrk="1" latinLnBrk="0" hangingPunct="1">
        <a:spcBef>
          <a:spcPct val="20000"/>
        </a:spcBef>
        <a:buFont typeface="Arial"/>
        <a:buChar char="•"/>
        <a:defRPr sz="2000" kern="1200">
          <a:solidFill>
            <a:schemeClr val="tx1"/>
          </a:solidFill>
          <a:latin typeface="+mn-lt"/>
          <a:ea typeface="+mn-ea"/>
          <a:cs typeface="+mn-cs"/>
        </a:defRPr>
      </a:lvl6pPr>
      <a:lvl7pPr marL="2972122" indent="-228625" algn="l" defTabSz="457250" rtl="0" eaLnBrk="1" latinLnBrk="0" hangingPunct="1">
        <a:spcBef>
          <a:spcPct val="20000"/>
        </a:spcBef>
        <a:buFont typeface="Arial"/>
        <a:buChar char="•"/>
        <a:defRPr sz="2000" kern="1200">
          <a:solidFill>
            <a:schemeClr val="tx1"/>
          </a:solidFill>
          <a:latin typeface="+mn-lt"/>
          <a:ea typeface="+mn-ea"/>
          <a:cs typeface="+mn-cs"/>
        </a:defRPr>
      </a:lvl7pPr>
      <a:lvl8pPr marL="3429372" indent="-228625" algn="l" defTabSz="457250" rtl="0" eaLnBrk="1" latinLnBrk="0" hangingPunct="1">
        <a:spcBef>
          <a:spcPct val="20000"/>
        </a:spcBef>
        <a:buFont typeface="Arial"/>
        <a:buChar char="•"/>
        <a:defRPr sz="2000" kern="1200">
          <a:solidFill>
            <a:schemeClr val="tx1"/>
          </a:solidFill>
          <a:latin typeface="+mn-lt"/>
          <a:ea typeface="+mn-ea"/>
          <a:cs typeface="+mn-cs"/>
        </a:defRPr>
      </a:lvl8pPr>
      <a:lvl9pPr marL="3886621" indent="-228625" algn="l" defTabSz="45725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50" rtl="0" eaLnBrk="1" latinLnBrk="0" hangingPunct="1">
        <a:defRPr sz="1867" kern="1200">
          <a:solidFill>
            <a:schemeClr val="tx1"/>
          </a:solidFill>
          <a:latin typeface="+mn-lt"/>
          <a:ea typeface="+mn-ea"/>
          <a:cs typeface="+mn-cs"/>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7" pos="3840">
          <p15:clr>
            <a:srgbClr val="F26B43"/>
          </p15:clr>
        </p15:guide>
        <p15:guide id="8" orient="horz" pos="192">
          <p15:clr>
            <a:srgbClr val="F26B43"/>
          </p15:clr>
        </p15:guide>
        <p15:guide id="9" pos="240">
          <p15:clr>
            <a:srgbClr val="F26B43"/>
          </p15:clr>
        </p15:guide>
        <p15:guide id="10" pos="7440">
          <p15:clr>
            <a:srgbClr val="F26B43"/>
          </p15:clr>
        </p15:guide>
        <p15:guide id="11" orient="horz" pos="1008">
          <p15:clr>
            <a:srgbClr val="F26B43"/>
          </p15:clr>
        </p15:guide>
        <p15:guide id="12" orient="horz" pos="768">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0" tIns="45720" rIns="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rgbClr val="002557"/>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4" name="Picture 3">
            <a:extLst>
              <a:ext uri="{FF2B5EF4-FFF2-40B4-BE49-F238E27FC236}">
                <a16:creationId xmlns:a16="http://schemas.microsoft.com/office/drawing/2014/main" id="{A5C0E2BE-8DCA-44C4-6C6E-D83C4E5CBD51}"/>
              </a:ext>
            </a:extLst>
          </p:cNvPr>
          <p:cNvPicPr>
            <a:picLocks noChangeAspect="1"/>
          </p:cNvPicPr>
          <p:nvPr userDrawn="1"/>
        </p:nvPicPr>
        <p:blipFill>
          <a:blip r:embed="rId10">
            <a:extLst>
              <a:ext uri="{28A0092B-C50C-407E-A947-70E740481C1C}">
                <a14:useLocalDpi xmlns:a14="http://schemas.microsoft.com/office/drawing/2010/main"/>
              </a:ext>
            </a:extLst>
          </a:blip>
          <a:srcRect/>
          <a:stretch/>
        </p:blipFill>
        <p:spPr>
          <a:xfrm>
            <a:off x="0" y="6238559"/>
            <a:ext cx="12188952" cy="628491"/>
          </a:xfrm>
          <a:prstGeom prst="rect">
            <a:avLst/>
          </a:prstGeom>
        </p:spPr>
      </p:pic>
      <p:sp>
        <p:nvSpPr>
          <p:cNvPr id="5" name="Rectangle 4">
            <a:extLst>
              <a:ext uri="{FF2B5EF4-FFF2-40B4-BE49-F238E27FC236}">
                <a16:creationId xmlns:a16="http://schemas.microsoft.com/office/drawing/2014/main" id="{D62188C3-3E4E-1F8D-1EC6-09BDE7FBE1BF}"/>
              </a:ext>
            </a:extLst>
          </p:cNvPr>
          <p:cNvSpPr/>
          <p:nvPr userDrawn="1"/>
        </p:nvSpPr>
        <p:spPr>
          <a:xfrm>
            <a:off x="3183875" y="6586499"/>
            <a:ext cx="4109291" cy="17785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40577249"/>
      </p:ext>
    </p:extLst>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76A9"/>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76A9"/>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76A9"/>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BBF70EB-4FE1-1AC6-1549-8261C7F1247F}"/>
              </a:ext>
            </a:extLst>
          </p:cNvPr>
          <p:cNvPicPr>
            <a:picLocks noChangeAspect="1"/>
          </p:cNvPicPr>
          <p:nvPr userDrawn="1"/>
        </p:nvPicPr>
        <p:blipFill>
          <a:blip r:embed="rId11" cstate="print">
            <a:extLst>
              <a:ext uri="{28A0092B-C50C-407E-A947-70E740481C1C}">
                <a14:useLocalDpi xmlns:a14="http://schemas.microsoft.com/office/drawing/2010/main"/>
              </a:ext>
            </a:extLst>
          </a:blip>
          <a:srcRect/>
          <a:stretch/>
        </p:blipFill>
        <p:spPr>
          <a:xfrm>
            <a:off x="31" y="6238560"/>
            <a:ext cx="12198031" cy="628961"/>
          </a:xfrm>
          <a:prstGeom prst="rect">
            <a:avLst/>
          </a:prstGeom>
        </p:spPr>
      </p:pic>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pic>
        <p:nvPicPr>
          <p:cNvPr id="10" name="Picture 9" descr="A blue and green logo&#10;&#10;AI-generated content may be incorrect.">
            <a:extLst>
              <a:ext uri="{FF2B5EF4-FFF2-40B4-BE49-F238E27FC236}">
                <a16:creationId xmlns:a16="http://schemas.microsoft.com/office/drawing/2014/main" id="{D1BF8280-A333-75B5-2CCE-008D3CD26382}"/>
              </a:ext>
            </a:extLst>
          </p:cNvPr>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10843485" y="114482"/>
            <a:ext cx="1102510" cy="628961"/>
          </a:xfrm>
          <a:prstGeom prst="rect">
            <a:avLst/>
          </a:prstGeom>
        </p:spPr>
      </p:pic>
    </p:spTree>
    <p:extLst>
      <p:ext uri="{BB962C8B-B14F-4D97-AF65-F5344CB8AC3E}">
        <p14:creationId xmlns:p14="http://schemas.microsoft.com/office/powerpoint/2010/main" val="2382056833"/>
      </p:ext>
    </p:extLst>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0" y="0"/>
            <a:ext cx="12188952" cy="6856286"/>
          </a:xfrm>
          <a:prstGeom prst="rect">
            <a:avLst/>
          </a:prstGeom>
        </p:spPr>
      </p:pic>
      <p:sp>
        <p:nvSpPr>
          <p:cNvPr id="2" name="Title Placeholder 1"/>
          <p:cNvSpPr>
            <a:spLocks noGrp="1"/>
          </p:cNvSpPr>
          <p:nvPr>
            <p:ph type="title"/>
          </p:nvPr>
        </p:nvSpPr>
        <p:spPr>
          <a:xfrm>
            <a:off x="838200" y="1"/>
            <a:ext cx="10515600" cy="1144588"/>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383737"/>
            <a:ext cx="10515600" cy="4800600"/>
          </a:xfrm>
          <a:prstGeom prst="rect">
            <a:avLst/>
          </a:prstGeom>
        </p:spPr>
        <p:txBody>
          <a:bodyPr vert="horz" lIns="91440" tIns="45720" rIns="91440" bIns="45720" rtlCol="0">
            <a:normAutofit/>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charset="0"/>
                <a:ea typeface="Arial" charset="0"/>
                <a:cs typeface="Arial" charset="0"/>
              </a:defRPr>
            </a:lvl1pPr>
          </a:lstStyle>
          <a:p>
            <a:fld id="{5916FF65-E16B-BA4F-9591-6B4416106527}" type="datetimeFigureOut">
              <a:rPr lang="en-US" smtClean="0"/>
              <a:pPr/>
              <a:t>4/24/26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charset="0"/>
                <a:ea typeface="Arial" charset="0"/>
                <a:cs typeface="Arial" charset="0"/>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charset="0"/>
                <a:ea typeface="Arial" charset="0"/>
                <a:cs typeface="Arial" charset="0"/>
              </a:defRPr>
            </a:lvl1pPr>
          </a:lstStyle>
          <a:p>
            <a:fld id="{BB442168-F8B8-B34D-83CF-DF309AC8169E}" type="slidenum">
              <a:rPr lang="en-US" smtClean="0"/>
              <a:pPr/>
              <a:t>‹#›</a:t>
            </a:fld>
            <a:endParaRPr lang="en-US"/>
          </a:p>
        </p:txBody>
      </p:sp>
    </p:spTree>
    <p:extLst>
      <p:ext uri="{BB962C8B-B14F-4D97-AF65-F5344CB8AC3E}">
        <p14:creationId xmlns:p14="http://schemas.microsoft.com/office/powerpoint/2010/main" val="3450613461"/>
      </p:ext>
    </p:extLst>
  </p:cSld>
  <p:clrMap bg1="lt1" tx1="dk1" bg2="lt2" tx2="dk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p:titleStyle>
    <p:bodyStyle>
      <a:lvl1pPr marL="228600" indent="-228600" algn="l" defTabSz="914400" rtl="0" eaLnBrk="1" latinLnBrk="0" hangingPunct="1">
        <a:lnSpc>
          <a:spcPct val="90000"/>
        </a:lnSpc>
        <a:spcBef>
          <a:spcPts val="1000"/>
        </a:spcBef>
        <a:buFont typeface="Arial"/>
        <a:buChar char="•"/>
        <a:defRPr sz="2800" kern="1200">
          <a:solidFill>
            <a:srgbClr val="505153"/>
          </a:solidFill>
          <a:latin typeface="Arial" charset="0"/>
          <a:ea typeface="Arial" charset="0"/>
          <a:cs typeface="Arial" charset="0"/>
        </a:defRPr>
      </a:lvl1pPr>
      <a:lvl2pPr marL="685800" indent="-228600" algn="l" defTabSz="914400" rtl="0" eaLnBrk="1" latinLnBrk="0" hangingPunct="1">
        <a:lnSpc>
          <a:spcPct val="90000"/>
        </a:lnSpc>
        <a:spcBef>
          <a:spcPts val="500"/>
        </a:spcBef>
        <a:buFont typeface="Arial"/>
        <a:buChar char="•"/>
        <a:defRPr sz="2400" kern="1200">
          <a:solidFill>
            <a:srgbClr val="505153"/>
          </a:solidFill>
          <a:latin typeface="Arial" charset="0"/>
          <a:ea typeface="Arial" charset="0"/>
          <a:cs typeface="Arial" charset="0"/>
        </a:defRPr>
      </a:lvl2pPr>
      <a:lvl3pPr marL="1143000" indent="-228600" algn="l" defTabSz="914400" rtl="0" eaLnBrk="1" latinLnBrk="0" hangingPunct="1">
        <a:lnSpc>
          <a:spcPct val="90000"/>
        </a:lnSpc>
        <a:spcBef>
          <a:spcPts val="500"/>
        </a:spcBef>
        <a:buFont typeface="Arial"/>
        <a:buChar char="•"/>
        <a:defRPr sz="2000" kern="1200">
          <a:solidFill>
            <a:srgbClr val="505153"/>
          </a:solidFill>
          <a:latin typeface="Arial" charset="0"/>
          <a:ea typeface="Arial" charset="0"/>
          <a:cs typeface="Arial" charset="0"/>
        </a:defRPr>
      </a:lvl3pPr>
      <a:lvl4pPr marL="16002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4pPr>
      <a:lvl5pPr marL="20574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descr="main.jpg"/>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2"/>
          <p:cNvSpPr>
            <a:spLocks noGrp="1" noChangeArrowheads="1"/>
          </p:cNvSpPr>
          <p:nvPr>
            <p:ph type="title"/>
          </p:nvPr>
        </p:nvSpPr>
        <p:spPr bwMode="black">
          <a:xfrm>
            <a:off x="609600" y="280416"/>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1028" name="Rectangle 3"/>
          <p:cNvSpPr>
            <a:spLocks noGrp="1" noChangeArrowheads="1"/>
          </p:cNvSpPr>
          <p:nvPr>
            <p:ph type="body" idx="1"/>
          </p:nvPr>
        </p:nvSpPr>
        <p:spPr bwMode="black">
          <a:xfrm>
            <a:off x="609600" y="1536192"/>
            <a:ext cx="10972800" cy="4559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2" name="Rectangle 4"/>
          <p:cNvSpPr>
            <a:spLocks noGrp="1" noChangeArrowheads="1"/>
          </p:cNvSpPr>
          <p:nvPr>
            <p:ph type="dt" sz="half" idx="2"/>
          </p:nvPr>
        </p:nvSpPr>
        <p:spPr bwMode="black">
          <a:xfrm>
            <a:off x="1079500" y="6324600"/>
            <a:ext cx="2540000" cy="30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smtClean="0">
                <a:solidFill>
                  <a:srgbClr val="254B8E"/>
                </a:solidFill>
                <a:latin typeface="Arial" pitchFamily="34" charset="0"/>
                <a:ea typeface="MS PGothic" pitchFamily="34" charset="-128"/>
              </a:defRPr>
            </a:lvl1pPr>
          </a:lstStyle>
          <a:p>
            <a:fld id="{C552A11B-1223-4848-B81D-52967B01DE51}" type="datetimeFigureOut">
              <a:rPr lang="en-US" smtClean="0"/>
              <a:t>4/24/26</a:t>
            </a:fld>
            <a:endParaRPr lang="en-US" dirty="0"/>
          </a:p>
        </p:txBody>
      </p:sp>
      <p:sp>
        <p:nvSpPr>
          <p:cNvPr id="1029" name="Rectangle 5"/>
          <p:cNvSpPr>
            <a:spLocks noGrp="1" noChangeArrowheads="1"/>
          </p:cNvSpPr>
          <p:nvPr>
            <p:ph type="ftr" sz="quarter" idx="3"/>
          </p:nvPr>
        </p:nvSpPr>
        <p:spPr bwMode="black">
          <a:xfrm>
            <a:off x="4165600" y="6324600"/>
            <a:ext cx="3860800" cy="30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solidFill>
                  <a:srgbClr val="254B8E"/>
                </a:solidFill>
                <a:latin typeface="+mn-lt"/>
                <a:ea typeface="+mn-ea"/>
              </a:defRPr>
            </a:lvl1pPr>
          </a:lstStyle>
          <a:p>
            <a:endParaRPr lang="en-US" dirty="0"/>
          </a:p>
        </p:txBody>
      </p:sp>
      <p:sp>
        <p:nvSpPr>
          <p:cNvPr id="1030" name="Rectangle 6"/>
          <p:cNvSpPr>
            <a:spLocks noGrp="1" noChangeArrowheads="1"/>
          </p:cNvSpPr>
          <p:nvPr>
            <p:ph type="sldNum" sz="quarter" idx="4"/>
          </p:nvPr>
        </p:nvSpPr>
        <p:spPr bwMode="black">
          <a:xfrm>
            <a:off x="8890000" y="6324600"/>
            <a:ext cx="2540000" cy="30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solidFill>
                  <a:srgbClr val="254B8E"/>
                </a:solidFill>
                <a:latin typeface="Arial" panose="020B0604020202020204" pitchFamily="34" charset="0"/>
              </a:defRPr>
            </a:lvl1pPr>
          </a:lstStyle>
          <a:p>
            <a:fld id="{1917E5AD-B3F6-4523-8F62-94308F0D9571}" type="slidenum">
              <a:rPr lang="en-US" smtClean="0"/>
              <a:t>‹#›</a:t>
            </a:fld>
            <a:endParaRPr lang="en-US" dirty="0"/>
          </a:p>
        </p:txBody>
      </p:sp>
      <p:pic>
        <p:nvPicPr>
          <p:cNvPr id="1032" name="Picture 8"/>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10047821" y="381000"/>
            <a:ext cx="2042583"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96942816"/>
      </p:ext>
    </p:extLst>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rtl="0" eaLnBrk="1" fontAlgn="base" hangingPunct="1">
        <a:spcBef>
          <a:spcPct val="0"/>
        </a:spcBef>
        <a:spcAft>
          <a:spcPct val="0"/>
        </a:spcAft>
        <a:defRPr sz="2700" b="1">
          <a:solidFill>
            <a:srgbClr val="254B8E"/>
          </a:solidFill>
          <a:latin typeface="+mj-lt"/>
          <a:ea typeface="ＭＳ Ｐゴシック" panose="020B0600070205080204" pitchFamily="34" charset="-128"/>
          <a:cs typeface="+mj-cs"/>
        </a:defRPr>
      </a:lvl1pPr>
      <a:lvl2pPr algn="l" rtl="0" eaLnBrk="1" fontAlgn="base" hangingPunct="1">
        <a:spcBef>
          <a:spcPct val="0"/>
        </a:spcBef>
        <a:spcAft>
          <a:spcPct val="0"/>
        </a:spcAft>
        <a:defRPr sz="3600" b="1">
          <a:solidFill>
            <a:srgbClr val="254B8E"/>
          </a:solidFill>
          <a:latin typeface="Arial" charset="0"/>
          <a:ea typeface="ＭＳ Ｐゴシック" panose="020B0600070205080204" pitchFamily="34" charset="-128"/>
        </a:defRPr>
      </a:lvl2pPr>
      <a:lvl3pPr algn="l" rtl="0" eaLnBrk="1" fontAlgn="base" hangingPunct="1">
        <a:spcBef>
          <a:spcPct val="0"/>
        </a:spcBef>
        <a:spcAft>
          <a:spcPct val="0"/>
        </a:spcAft>
        <a:defRPr sz="3600" b="1">
          <a:solidFill>
            <a:srgbClr val="254B8E"/>
          </a:solidFill>
          <a:latin typeface="Arial" charset="0"/>
          <a:ea typeface="ＭＳ Ｐゴシック" panose="020B0600070205080204" pitchFamily="34" charset="-128"/>
        </a:defRPr>
      </a:lvl3pPr>
      <a:lvl4pPr algn="l" rtl="0" eaLnBrk="1" fontAlgn="base" hangingPunct="1">
        <a:spcBef>
          <a:spcPct val="0"/>
        </a:spcBef>
        <a:spcAft>
          <a:spcPct val="0"/>
        </a:spcAft>
        <a:defRPr sz="3600" b="1">
          <a:solidFill>
            <a:srgbClr val="254B8E"/>
          </a:solidFill>
          <a:latin typeface="Arial" charset="0"/>
          <a:ea typeface="ＭＳ Ｐゴシック" panose="020B0600070205080204" pitchFamily="34" charset="-128"/>
        </a:defRPr>
      </a:lvl4pPr>
      <a:lvl5pPr algn="l" rtl="0" eaLnBrk="1" fontAlgn="base" hangingPunct="1">
        <a:spcBef>
          <a:spcPct val="0"/>
        </a:spcBef>
        <a:spcAft>
          <a:spcPct val="0"/>
        </a:spcAft>
        <a:defRPr sz="3600" b="1">
          <a:solidFill>
            <a:srgbClr val="254B8E"/>
          </a:solidFill>
          <a:latin typeface="Arial" charset="0"/>
          <a:ea typeface="ＭＳ Ｐゴシック" panose="020B0600070205080204" pitchFamily="34" charset="-128"/>
        </a:defRPr>
      </a:lvl5pPr>
      <a:lvl6pPr marL="457178" algn="l" rtl="0" eaLnBrk="1" fontAlgn="base" hangingPunct="1">
        <a:spcBef>
          <a:spcPct val="0"/>
        </a:spcBef>
        <a:spcAft>
          <a:spcPct val="0"/>
        </a:spcAft>
        <a:defRPr sz="3600" b="1">
          <a:solidFill>
            <a:srgbClr val="254B8E"/>
          </a:solidFill>
          <a:latin typeface="Arial" charset="0"/>
        </a:defRPr>
      </a:lvl6pPr>
      <a:lvl7pPr marL="914355" algn="l" rtl="0" eaLnBrk="1" fontAlgn="base" hangingPunct="1">
        <a:spcBef>
          <a:spcPct val="0"/>
        </a:spcBef>
        <a:spcAft>
          <a:spcPct val="0"/>
        </a:spcAft>
        <a:defRPr sz="3600" b="1">
          <a:solidFill>
            <a:srgbClr val="254B8E"/>
          </a:solidFill>
          <a:latin typeface="Arial" charset="0"/>
        </a:defRPr>
      </a:lvl7pPr>
      <a:lvl8pPr marL="1371532" algn="l" rtl="0" eaLnBrk="1" fontAlgn="base" hangingPunct="1">
        <a:spcBef>
          <a:spcPct val="0"/>
        </a:spcBef>
        <a:spcAft>
          <a:spcPct val="0"/>
        </a:spcAft>
        <a:defRPr sz="3600" b="1">
          <a:solidFill>
            <a:srgbClr val="254B8E"/>
          </a:solidFill>
          <a:latin typeface="Arial" charset="0"/>
        </a:defRPr>
      </a:lvl8pPr>
      <a:lvl9pPr marL="1828709" algn="l" rtl="0" eaLnBrk="1" fontAlgn="base" hangingPunct="1">
        <a:spcBef>
          <a:spcPct val="0"/>
        </a:spcBef>
        <a:spcAft>
          <a:spcPct val="0"/>
        </a:spcAft>
        <a:defRPr sz="3600" b="1">
          <a:solidFill>
            <a:srgbClr val="254B8E"/>
          </a:solidFill>
          <a:latin typeface="Arial" charset="0"/>
        </a:defRPr>
      </a:lvl9pPr>
    </p:titleStyle>
    <p:bodyStyle>
      <a:lvl1pPr marL="342884" indent="-342884" algn="l" rtl="0" eaLnBrk="1" fontAlgn="base" hangingPunct="1">
        <a:spcBef>
          <a:spcPct val="20000"/>
        </a:spcBef>
        <a:spcAft>
          <a:spcPct val="0"/>
        </a:spcAft>
        <a:buChar char="•"/>
        <a:defRPr sz="2400">
          <a:solidFill>
            <a:srgbClr val="254B8E"/>
          </a:solidFill>
          <a:latin typeface="+mn-lt"/>
          <a:ea typeface="ＭＳ Ｐゴシック" panose="020B0600070205080204" pitchFamily="34" charset="-128"/>
          <a:cs typeface="+mn-cs"/>
        </a:defRPr>
      </a:lvl1pPr>
      <a:lvl2pPr marL="742913" indent="-285736" algn="l" rtl="0" eaLnBrk="1" fontAlgn="base" hangingPunct="1">
        <a:spcBef>
          <a:spcPct val="20000"/>
        </a:spcBef>
        <a:spcAft>
          <a:spcPct val="0"/>
        </a:spcAft>
        <a:buChar char="–"/>
        <a:defRPr sz="2100">
          <a:solidFill>
            <a:srgbClr val="254B8E"/>
          </a:solidFill>
          <a:latin typeface="+mn-lt"/>
          <a:ea typeface="ＭＳ Ｐゴシック" panose="020B0600070205080204" pitchFamily="34" charset="-128"/>
        </a:defRPr>
      </a:lvl2pPr>
      <a:lvl3pPr marL="1142944" indent="-228588" algn="l" rtl="0" eaLnBrk="1" fontAlgn="base" hangingPunct="1">
        <a:spcBef>
          <a:spcPct val="20000"/>
        </a:spcBef>
        <a:spcAft>
          <a:spcPct val="0"/>
        </a:spcAft>
        <a:buChar char="•"/>
        <a:defRPr sz="1800">
          <a:solidFill>
            <a:srgbClr val="254B8E"/>
          </a:solidFill>
          <a:latin typeface="+mn-lt"/>
          <a:ea typeface="ＭＳ Ｐゴシック" panose="020B0600070205080204" pitchFamily="34" charset="-128"/>
        </a:defRPr>
      </a:lvl3pPr>
      <a:lvl4pPr marL="1600120" indent="-228588" algn="l" rtl="0" eaLnBrk="1" fontAlgn="base" hangingPunct="1">
        <a:spcBef>
          <a:spcPct val="20000"/>
        </a:spcBef>
        <a:spcAft>
          <a:spcPct val="0"/>
        </a:spcAft>
        <a:buChar char="–"/>
        <a:defRPr sz="1500">
          <a:solidFill>
            <a:srgbClr val="254B8E"/>
          </a:solidFill>
          <a:latin typeface="+mn-lt"/>
          <a:ea typeface="ＭＳ Ｐゴシック" panose="020B0600070205080204" pitchFamily="34" charset="-128"/>
        </a:defRPr>
      </a:lvl4pPr>
      <a:lvl5pPr marL="2057297" indent="-228588" algn="l" rtl="0" eaLnBrk="1" fontAlgn="base" hangingPunct="1">
        <a:spcBef>
          <a:spcPct val="20000"/>
        </a:spcBef>
        <a:spcAft>
          <a:spcPct val="0"/>
        </a:spcAft>
        <a:buChar char="»"/>
        <a:defRPr sz="1350">
          <a:solidFill>
            <a:srgbClr val="254B8E"/>
          </a:solidFill>
          <a:latin typeface="+mn-lt"/>
          <a:ea typeface="ＭＳ Ｐゴシック" panose="020B0600070205080204" pitchFamily="34" charset="-128"/>
        </a:defRPr>
      </a:lvl5pPr>
      <a:lvl6pPr marL="2514474" indent="-228588" algn="l" rtl="0" eaLnBrk="1" fontAlgn="base" hangingPunct="1">
        <a:spcBef>
          <a:spcPct val="20000"/>
        </a:spcBef>
        <a:spcAft>
          <a:spcPct val="0"/>
        </a:spcAft>
        <a:buChar char="»"/>
        <a:defRPr sz="2000">
          <a:solidFill>
            <a:srgbClr val="254B8E"/>
          </a:solidFill>
          <a:latin typeface="+mn-lt"/>
        </a:defRPr>
      </a:lvl6pPr>
      <a:lvl7pPr marL="2971652" indent="-228588" algn="l" rtl="0" eaLnBrk="1" fontAlgn="base" hangingPunct="1">
        <a:spcBef>
          <a:spcPct val="20000"/>
        </a:spcBef>
        <a:spcAft>
          <a:spcPct val="0"/>
        </a:spcAft>
        <a:buChar char="»"/>
        <a:defRPr sz="2000">
          <a:solidFill>
            <a:srgbClr val="254B8E"/>
          </a:solidFill>
          <a:latin typeface="+mn-lt"/>
        </a:defRPr>
      </a:lvl7pPr>
      <a:lvl8pPr marL="3428829" indent="-228588" algn="l" rtl="0" eaLnBrk="1" fontAlgn="base" hangingPunct="1">
        <a:spcBef>
          <a:spcPct val="20000"/>
        </a:spcBef>
        <a:spcAft>
          <a:spcPct val="0"/>
        </a:spcAft>
        <a:buChar char="»"/>
        <a:defRPr sz="2000">
          <a:solidFill>
            <a:srgbClr val="254B8E"/>
          </a:solidFill>
          <a:latin typeface="+mn-lt"/>
        </a:defRPr>
      </a:lvl8pPr>
      <a:lvl9pPr marL="3886006" indent="-228588" algn="l" rtl="0" eaLnBrk="1" fontAlgn="base" hangingPunct="1">
        <a:spcBef>
          <a:spcPct val="20000"/>
        </a:spcBef>
        <a:spcAft>
          <a:spcPct val="0"/>
        </a:spcAft>
        <a:buChar char="»"/>
        <a:defRPr sz="2000">
          <a:solidFill>
            <a:srgbClr val="254B8E"/>
          </a:solidFill>
          <a:latin typeface="+mn-lt"/>
        </a:defRPr>
      </a:lvl9pPr>
    </p:bodyStyle>
    <p:otherStyle>
      <a:defPPr>
        <a:defRPr lang="en-US"/>
      </a:defPPr>
      <a:lvl1pPr marL="0" algn="l" defTabSz="914355" rtl="0" eaLnBrk="1" latinLnBrk="0" hangingPunct="1">
        <a:defRPr sz="1800" kern="1200">
          <a:solidFill>
            <a:schemeClr val="tx1"/>
          </a:solidFill>
          <a:latin typeface="+mn-lt"/>
          <a:ea typeface="+mn-ea"/>
          <a:cs typeface="+mn-cs"/>
        </a:defRPr>
      </a:lvl1pPr>
      <a:lvl2pPr marL="457178" algn="l" defTabSz="914355" rtl="0" eaLnBrk="1" latinLnBrk="0" hangingPunct="1">
        <a:defRPr sz="1800" kern="1200">
          <a:solidFill>
            <a:schemeClr val="tx1"/>
          </a:solidFill>
          <a:latin typeface="+mn-lt"/>
          <a:ea typeface="+mn-ea"/>
          <a:cs typeface="+mn-cs"/>
        </a:defRPr>
      </a:lvl2pPr>
      <a:lvl3pPr marL="914355" algn="l" defTabSz="914355" rtl="0" eaLnBrk="1" latinLnBrk="0" hangingPunct="1">
        <a:defRPr sz="1800" kern="1200">
          <a:solidFill>
            <a:schemeClr val="tx1"/>
          </a:solidFill>
          <a:latin typeface="+mn-lt"/>
          <a:ea typeface="+mn-ea"/>
          <a:cs typeface="+mn-cs"/>
        </a:defRPr>
      </a:lvl3pPr>
      <a:lvl4pPr marL="1371532" algn="l" defTabSz="914355" rtl="0" eaLnBrk="1" latinLnBrk="0" hangingPunct="1">
        <a:defRPr sz="1800" kern="1200">
          <a:solidFill>
            <a:schemeClr val="tx1"/>
          </a:solidFill>
          <a:latin typeface="+mn-lt"/>
          <a:ea typeface="+mn-ea"/>
          <a:cs typeface="+mn-cs"/>
        </a:defRPr>
      </a:lvl4pPr>
      <a:lvl5pPr marL="1828709" algn="l" defTabSz="914355" rtl="0" eaLnBrk="1" latinLnBrk="0" hangingPunct="1">
        <a:defRPr sz="1800" kern="1200">
          <a:solidFill>
            <a:schemeClr val="tx1"/>
          </a:solidFill>
          <a:latin typeface="+mn-lt"/>
          <a:ea typeface="+mn-ea"/>
          <a:cs typeface="+mn-cs"/>
        </a:defRPr>
      </a:lvl5pPr>
      <a:lvl6pPr marL="2285886" algn="l" defTabSz="914355" rtl="0" eaLnBrk="1" latinLnBrk="0" hangingPunct="1">
        <a:defRPr sz="1800" kern="1200">
          <a:solidFill>
            <a:schemeClr val="tx1"/>
          </a:solidFill>
          <a:latin typeface="+mn-lt"/>
          <a:ea typeface="+mn-ea"/>
          <a:cs typeface="+mn-cs"/>
        </a:defRPr>
      </a:lvl6pPr>
      <a:lvl7pPr marL="2743064" algn="l" defTabSz="914355" rtl="0" eaLnBrk="1" latinLnBrk="0" hangingPunct="1">
        <a:defRPr sz="1800" kern="1200">
          <a:solidFill>
            <a:schemeClr val="tx1"/>
          </a:solidFill>
          <a:latin typeface="+mn-lt"/>
          <a:ea typeface="+mn-ea"/>
          <a:cs typeface="+mn-cs"/>
        </a:defRPr>
      </a:lvl7pPr>
      <a:lvl8pPr marL="3200240" algn="l" defTabSz="914355" rtl="0" eaLnBrk="1" latinLnBrk="0" hangingPunct="1">
        <a:defRPr sz="1800" kern="1200">
          <a:solidFill>
            <a:schemeClr val="tx1"/>
          </a:solidFill>
          <a:latin typeface="+mn-lt"/>
          <a:ea typeface="+mn-ea"/>
          <a:cs typeface="+mn-cs"/>
        </a:defRPr>
      </a:lvl8pPr>
      <a:lvl9pPr marL="3657418" algn="l" defTabSz="91435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prstClr val="black">
                    <a:tint val="75000"/>
                  </a:prstClr>
                </a:solidFill>
                <a:latin typeface="Calibri"/>
              </a:defRPr>
            </a:lvl1pPr>
          </a:lstStyle>
          <a:p>
            <a:pPr>
              <a:defRPr/>
            </a:pPr>
            <a:fld id="{C015C93D-8543-4FB8-99E7-3C24E8012190}" type="datetimeFigureOut">
              <a:rPr lang="en-US"/>
              <a:pPr>
                <a:defRPr/>
              </a:pPr>
              <a:t>4/24/26</a:t>
            </a:fld>
            <a:endParaRPr lang="en-US" dirty="0"/>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prstClr val="black">
                    <a:tint val="75000"/>
                  </a:prstClr>
                </a:solidFill>
                <a:latin typeface="Calibri"/>
              </a:defRPr>
            </a:lvl1pPr>
          </a:lstStyle>
          <a:p>
            <a:pPr>
              <a:defRPr/>
            </a:pPr>
            <a:endParaRPr lang="en-US" dirty="0"/>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pPr>
              <a:defRPr/>
            </a:pPr>
            <a:fld id="{FEC5A22D-1FF3-4715-9BC9-0ED548AFB713}" type="slidenum">
              <a:rPr lang="en-US" altLang="en-US"/>
              <a:pPr>
                <a:defRPr/>
              </a:pPr>
              <a:t>‹#›</a:t>
            </a:fld>
            <a:endParaRPr lang="en-US" altLang="en-US" dirty="0"/>
          </a:p>
        </p:txBody>
      </p:sp>
    </p:spTree>
    <p:extLst>
      <p:ext uri="{BB962C8B-B14F-4D97-AF65-F5344CB8AC3E}">
        <p14:creationId xmlns:p14="http://schemas.microsoft.com/office/powerpoint/2010/main" val="3325484008"/>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 id="2147483783" r:id="rId12"/>
    <p:sldLayoutId id="2147483784" r:id="rId13"/>
    <p:sldLayoutId id="2147483785" r:id="rId14"/>
    <p:sldLayoutId id="2147483786" r:id="rId15"/>
    <p:sldLayoutId id="2147483787" r:id="rId16"/>
    <p:sldLayoutId id="2147483788"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189" algn="ctr" rtl="0" fontAlgn="base">
        <a:spcBef>
          <a:spcPct val="0"/>
        </a:spcBef>
        <a:spcAft>
          <a:spcPct val="0"/>
        </a:spcAft>
        <a:defRPr sz="4400">
          <a:solidFill>
            <a:schemeClr val="tx1"/>
          </a:solidFill>
          <a:latin typeface="Calibri" pitchFamily="34" charset="0"/>
        </a:defRPr>
      </a:lvl6pPr>
      <a:lvl7pPr marL="914377" algn="ctr" rtl="0" fontAlgn="base">
        <a:spcBef>
          <a:spcPct val="0"/>
        </a:spcBef>
        <a:spcAft>
          <a:spcPct val="0"/>
        </a:spcAft>
        <a:defRPr sz="4400">
          <a:solidFill>
            <a:schemeClr val="tx1"/>
          </a:solidFill>
          <a:latin typeface="Calibri" pitchFamily="34" charset="0"/>
        </a:defRPr>
      </a:lvl7pPr>
      <a:lvl8pPr marL="1371566" algn="ctr" rtl="0" fontAlgn="base">
        <a:spcBef>
          <a:spcPct val="0"/>
        </a:spcBef>
        <a:spcAft>
          <a:spcPct val="0"/>
        </a:spcAft>
        <a:defRPr sz="4400">
          <a:solidFill>
            <a:schemeClr val="tx1"/>
          </a:solidFill>
          <a:latin typeface="Calibri" pitchFamily="34" charset="0"/>
        </a:defRPr>
      </a:lvl8pPr>
      <a:lvl9pPr marL="1828754" algn="ctr" rtl="0" fontAlgn="base">
        <a:spcBef>
          <a:spcPct val="0"/>
        </a:spcBef>
        <a:spcAft>
          <a:spcPct val="0"/>
        </a:spcAft>
        <a:defRPr sz="4400">
          <a:solidFill>
            <a:schemeClr val="tx1"/>
          </a:solidFill>
          <a:latin typeface="Calibri" pitchFamily="34" charset="0"/>
        </a:defRPr>
      </a:lvl9pPr>
    </p:titleStyle>
    <p:bodyStyle>
      <a:lvl1pPr marL="342891" indent="-342891"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32" indent="-285744"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2971" indent="-228594"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160" indent="-228594"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349" indent="-228594"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671336E-7AA6-3946-8DA3-3E0C0DD7A82B}"/>
              </a:ext>
            </a:extLst>
          </p:cNvPr>
          <p:cNvPicPr>
            <a:picLocks noChangeAspect="1"/>
          </p:cNvPicPr>
          <p:nvPr userDrawn="1"/>
        </p:nvPicPr>
        <p:blipFill>
          <a:blip r:embed="rId29"/>
          <a:stretch>
            <a:fillRect/>
          </a:stretch>
        </p:blipFill>
        <p:spPr>
          <a:xfrm>
            <a:off x="478169" y="6331795"/>
            <a:ext cx="2326195" cy="276591"/>
          </a:xfrm>
          <a:prstGeom prst="rect">
            <a:avLst/>
          </a:prstGeom>
        </p:spPr>
      </p:pic>
      <p:sp>
        <p:nvSpPr>
          <p:cNvPr id="2" name="TextBox 1">
            <a:extLst>
              <a:ext uri="{FF2B5EF4-FFF2-40B4-BE49-F238E27FC236}">
                <a16:creationId xmlns:a16="http://schemas.microsoft.com/office/drawing/2014/main" id="{A17BDE36-0D7F-4040-AA82-59F36AB7A1FB}"/>
              </a:ext>
            </a:extLst>
          </p:cNvPr>
          <p:cNvSpPr txBox="1"/>
          <p:nvPr userDrawn="1"/>
        </p:nvSpPr>
        <p:spPr>
          <a:xfrm>
            <a:off x="9199984" y="6356351"/>
            <a:ext cx="2513848" cy="276999"/>
          </a:xfrm>
          <a:prstGeom prst="rect">
            <a:avLst/>
          </a:prstGeom>
          <a:noFill/>
        </p:spPr>
        <p:txBody>
          <a:bodyPr wrap="square" rtlCol="0">
            <a:spAutoFit/>
          </a:bodyPr>
          <a:lstStyle/>
          <a:p>
            <a:pPr algn="r"/>
            <a:fld id="{858E04BE-65A9-A145-A0EB-EB6CD2880A85}" type="slidenum">
              <a:rPr lang="en-US" sz="1200" smtClean="0">
                <a:solidFill>
                  <a:schemeClr val="tx2"/>
                </a:solidFill>
              </a:rPr>
              <a:t>‹#›</a:t>
            </a:fld>
            <a:endParaRPr lang="en-US" sz="1200" dirty="0">
              <a:solidFill>
                <a:schemeClr val="tx2"/>
              </a:solidFill>
            </a:endParaRPr>
          </a:p>
        </p:txBody>
      </p:sp>
    </p:spTree>
    <p:extLst>
      <p:ext uri="{BB962C8B-B14F-4D97-AF65-F5344CB8AC3E}">
        <p14:creationId xmlns:p14="http://schemas.microsoft.com/office/powerpoint/2010/main" val="1956390858"/>
      </p:ext>
    </p:extLst>
  </p:cSld>
  <p:clrMap bg1="lt1" tx1="dk1" bg2="lt2" tx2="dk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 id="2147483802" r:id="rId13"/>
    <p:sldLayoutId id="2147483803" r:id="rId14"/>
    <p:sldLayoutId id="2147483804" r:id="rId15"/>
    <p:sldLayoutId id="2147483805" r:id="rId16"/>
    <p:sldLayoutId id="2147483806" r:id="rId17"/>
    <p:sldLayoutId id="2147483807" r:id="rId18"/>
    <p:sldLayoutId id="2147483808" r:id="rId19"/>
    <p:sldLayoutId id="2147483809" r:id="rId20"/>
    <p:sldLayoutId id="2147483810" r:id="rId21"/>
    <p:sldLayoutId id="2147483811" r:id="rId22"/>
    <p:sldLayoutId id="2147483812" r:id="rId23"/>
    <p:sldLayoutId id="2147483813" r:id="rId24"/>
    <p:sldLayoutId id="2147483814" r:id="rId25"/>
    <p:sldLayoutId id="2147483815" r:id="rId26"/>
    <p:sldLayoutId id="2147483816" r:id="rId2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339D7C7-A9EE-49C2-BE24-E499A526B17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96ADCE8-A936-4289-9929-C2059CBD5CA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598ADB5-5933-4EA8-8249-885C2A0D5714}"/>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055">
                <a:solidFill>
                  <a:schemeClr val="tx1">
                    <a:tint val="75000"/>
                  </a:schemeClr>
                </a:solidFill>
              </a:defRPr>
            </a:lvl1pPr>
          </a:lstStyle>
          <a:p>
            <a:fld id="{F9795374-E18C-40A0-8960-82FF18AEEC38}" type="datetimeFigureOut">
              <a:rPr lang="en-US" smtClean="0"/>
              <a:t>4/24/26</a:t>
            </a:fld>
            <a:endParaRPr lang="en-US"/>
          </a:p>
        </p:txBody>
      </p:sp>
      <p:sp>
        <p:nvSpPr>
          <p:cNvPr id="5" name="Footer Placeholder 4">
            <a:extLst>
              <a:ext uri="{FF2B5EF4-FFF2-40B4-BE49-F238E27FC236}">
                <a16:creationId xmlns:a16="http://schemas.microsoft.com/office/drawing/2014/main" id="{415A630E-E5D6-4A0B-8F8D-2091BC262D5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055">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C75EBA5-1E24-4E90-B1C9-2D3EBE09B8EC}"/>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055">
                <a:solidFill>
                  <a:schemeClr val="tx1">
                    <a:tint val="75000"/>
                  </a:schemeClr>
                </a:solidFill>
              </a:defRPr>
            </a:lvl1pPr>
          </a:lstStyle>
          <a:p>
            <a:fld id="{F86B2931-1B52-48B1-B783-CD7B29EF7368}" type="slidenum">
              <a:rPr lang="en-US" smtClean="0"/>
              <a:t>‹#›</a:t>
            </a:fld>
            <a:endParaRPr lang="en-US"/>
          </a:p>
        </p:txBody>
      </p:sp>
    </p:spTree>
    <p:extLst>
      <p:ext uri="{BB962C8B-B14F-4D97-AF65-F5344CB8AC3E}">
        <p14:creationId xmlns:p14="http://schemas.microsoft.com/office/powerpoint/2010/main" val="4253587746"/>
      </p:ext>
    </p:extLst>
  </p:cSld>
  <p:clrMap bg1="lt1" tx1="dk1" bg2="lt2" tx2="dk2" accent1="accent1" accent2="accent2" accent3="accent3" accent4="accent4" accent5="accent5" accent6="accent6" hlink="hlink" folHlink="folHlink"/>
  <p:sldLayoutIdLst>
    <p:sldLayoutId id="2147483818" r:id="rId1"/>
    <p:sldLayoutId id="2147483819" r:id="rId2"/>
    <p:sldLayoutId id="2147483820" r:id="rId3"/>
    <p:sldLayoutId id="2147483821" r:id="rId4"/>
    <p:sldLayoutId id="2147483822" r:id="rId5"/>
    <p:sldLayoutId id="2147483823" r:id="rId6"/>
    <p:sldLayoutId id="2147483824" r:id="rId7"/>
    <p:sldLayoutId id="2147483825" r:id="rId8"/>
    <p:sldLayoutId id="2147483826" r:id="rId9"/>
    <p:sldLayoutId id="2147483827" r:id="rId10"/>
    <p:sldLayoutId id="2147483828"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804084" rtl="0" eaLnBrk="1" latinLnBrk="0" hangingPunct="1">
        <a:lnSpc>
          <a:spcPct val="90000"/>
        </a:lnSpc>
        <a:spcBef>
          <a:spcPct val="0"/>
        </a:spcBef>
        <a:buNone/>
        <a:defRPr sz="3869" kern="1200">
          <a:solidFill>
            <a:schemeClr val="tx1"/>
          </a:solidFill>
          <a:latin typeface="+mj-lt"/>
          <a:ea typeface="+mj-ea"/>
          <a:cs typeface="+mj-cs"/>
        </a:defRPr>
      </a:lvl1pPr>
    </p:titleStyle>
    <p:bodyStyle>
      <a:lvl1pPr marL="201021" indent="-201021" algn="l" defTabSz="804084" rtl="0" eaLnBrk="1" latinLnBrk="0" hangingPunct="1">
        <a:lnSpc>
          <a:spcPct val="90000"/>
        </a:lnSpc>
        <a:spcBef>
          <a:spcPts val="879"/>
        </a:spcBef>
        <a:buFont typeface="Arial" panose="020B0604020202020204" pitchFamily="34" charset="0"/>
        <a:buChar char="•"/>
        <a:defRPr sz="2463" kern="1200">
          <a:solidFill>
            <a:schemeClr val="tx1"/>
          </a:solidFill>
          <a:latin typeface="+mn-lt"/>
          <a:ea typeface="+mn-ea"/>
          <a:cs typeface="+mn-cs"/>
        </a:defRPr>
      </a:lvl1pPr>
      <a:lvl2pPr marL="603064" indent="-201021" algn="l" defTabSz="804084" rtl="0" eaLnBrk="1" latinLnBrk="0" hangingPunct="1">
        <a:lnSpc>
          <a:spcPct val="90000"/>
        </a:lnSpc>
        <a:spcBef>
          <a:spcPts val="440"/>
        </a:spcBef>
        <a:buFont typeface="Arial" panose="020B0604020202020204" pitchFamily="34" charset="0"/>
        <a:buChar char="•"/>
        <a:defRPr sz="2111" kern="1200">
          <a:solidFill>
            <a:schemeClr val="tx1"/>
          </a:solidFill>
          <a:latin typeface="+mn-lt"/>
          <a:ea typeface="+mn-ea"/>
          <a:cs typeface="+mn-cs"/>
        </a:defRPr>
      </a:lvl2pPr>
      <a:lvl3pPr marL="1005106" indent="-201021" algn="l" defTabSz="804084" rtl="0" eaLnBrk="1" latinLnBrk="0" hangingPunct="1">
        <a:lnSpc>
          <a:spcPct val="90000"/>
        </a:lnSpc>
        <a:spcBef>
          <a:spcPts val="440"/>
        </a:spcBef>
        <a:buFont typeface="Arial" panose="020B0604020202020204" pitchFamily="34" charset="0"/>
        <a:buChar char="•"/>
        <a:defRPr sz="1759" kern="1200">
          <a:solidFill>
            <a:schemeClr val="tx1"/>
          </a:solidFill>
          <a:latin typeface="+mn-lt"/>
          <a:ea typeface="+mn-ea"/>
          <a:cs typeface="+mn-cs"/>
        </a:defRPr>
      </a:lvl3pPr>
      <a:lvl4pPr marL="1407148" indent="-201021" algn="l" defTabSz="804084" rtl="0" eaLnBrk="1" latinLnBrk="0" hangingPunct="1">
        <a:lnSpc>
          <a:spcPct val="90000"/>
        </a:lnSpc>
        <a:spcBef>
          <a:spcPts val="440"/>
        </a:spcBef>
        <a:buFont typeface="Arial" panose="020B0604020202020204" pitchFamily="34" charset="0"/>
        <a:buChar char="•"/>
        <a:defRPr sz="1583" kern="1200">
          <a:solidFill>
            <a:schemeClr val="tx1"/>
          </a:solidFill>
          <a:latin typeface="+mn-lt"/>
          <a:ea typeface="+mn-ea"/>
          <a:cs typeface="+mn-cs"/>
        </a:defRPr>
      </a:lvl4pPr>
      <a:lvl5pPr marL="1809190" indent="-201021" algn="l" defTabSz="804084" rtl="0" eaLnBrk="1" latinLnBrk="0" hangingPunct="1">
        <a:lnSpc>
          <a:spcPct val="90000"/>
        </a:lnSpc>
        <a:spcBef>
          <a:spcPts val="440"/>
        </a:spcBef>
        <a:buFont typeface="Arial" panose="020B0604020202020204" pitchFamily="34" charset="0"/>
        <a:buChar char="•"/>
        <a:defRPr sz="1583" kern="1200">
          <a:solidFill>
            <a:schemeClr val="tx1"/>
          </a:solidFill>
          <a:latin typeface="+mn-lt"/>
          <a:ea typeface="+mn-ea"/>
          <a:cs typeface="+mn-cs"/>
        </a:defRPr>
      </a:lvl5pPr>
      <a:lvl6pPr marL="2211232" indent="-201021" algn="l" defTabSz="804084" rtl="0" eaLnBrk="1" latinLnBrk="0" hangingPunct="1">
        <a:lnSpc>
          <a:spcPct val="90000"/>
        </a:lnSpc>
        <a:spcBef>
          <a:spcPts val="440"/>
        </a:spcBef>
        <a:buFont typeface="Arial" panose="020B0604020202020204" pitchFamily="34" charset="0"/>
        <a:buChar char="•"/>
        <a:defRPr sz="1583" kern="1200">
          <a:solidFill>
            <a:schemeClr val="tx1"/>
          </a:solidFill>
          <a:latin typeface="+mn-lt"/>
          <a:ea typeface="+mn-ea"/>
          <a:cs typeface="+mn-cs"/>
        </a:defRPr>
      </a:lvl6pPr>
      <a:lvl7pPr marL="2613275" indent="-201021" algn="l" defTabSz="804084" rtl="0" eaLnBrk="1" latinLnBrk="0" hangingPunct="1">
        <a:lnSpc>
          <a:spcPct val="90000"/>
        </a:lnSpc>
        <a:spcBef>
          <a:spcPts val="440"/>
        </a:spcBef>
        <a:buFont typeface="Arial" panose="020B0604020202020204" pitchFamily="34" charset="0"/>
        <a:buChar char="•"/>
        <a:defRPr sz="1583" kern="1200">
          <a:solidFill>
            <a:schemeClr val="tx1"/>
          </a:solidFill>
          <a:latin typeface="+mn-lt"/>
          <a:ea typeface="+mn-ea"/>
          <a:cs typeface="+mn-cs"/>
        </a:defRPr>
      </a:lvl7pPr>
      <a:lvl8pPr marL="3015317" indent="-201021" algn="l" defTabSz="804084" rtl="0" eaLnBrk="1" latinLnBrk="0" hangingPunct="1">
        <a:lnSpc>
          <a:spcPct val="90000"/>
        </a:lnSpc>
        <a:spcBef>
          <a:spcPts val="440"/>
        </a:spcBef>
        <a:buFont typeface="Arial" panose="020B0604020202020204" pitchFamily="34" charset="0"/>
        <a:buChar char="•"/>
        <a:defRPr sz="1583" kern="1200">
          <a:solidFill>
            <a:schemeClr val="tx1"/>
          </a:solidFill>
          <a:latin typeface="+mn-lt"/>
          <a:ea typeface="+mn-ea"/>
          <a:cs typeface="+mn-cs"/>
        </a:defRPr>
      </a:lvl8pPr>
      <a:lvl9pPr marL="3417359" indent="-201021" algn="l" defTabSz="804084" rtl="0" eaLnBrk="1" latinLnBrk="0" hangingPunct="1">
        <a:lnSpc>
          <a:spcPct val="90000"/>
        </a:lnSpc>
        <a:spcBef>
          <a:spcPts val="440"/>
        </a:spcBef>
        <a:buFont typeface="Arial" panose="020B0604020202020204" pitchFamily="34" charset="0"/>
        <a:buChar char="•"/>
        <a:defRPr sz="1583" kern="1200">
          <a:solidFill>
            <a:schemeClr val="tx1"/>
          </a:solidFill>
          <a:latin typeface="+mn-lt"/>
          <a:ea typeface="+mn-ea"/>
          <a:cs typeface="+mn-cs"/>
        </a:defRPr>
      </a:lvl9pPr>
    </p:bodyStyle>
    <p:otherStyle>
      <a:defPPr>
        <a:defRPr lang="en-US"/>
      </a:defPPr>
      <a:lvl1pPr marL="0" algn="l" defTabSz="804084" rtl="0" eaLnBrk="1" latinLnBrk="0" hangingPunct="1">
        <a:defRPr sz="1583" kern="1200">
          <a:solidFill>
            <a:schemeClr val="tx1"/>
          </a:solidFill>
          <a:latin typeface="+mn-lt"/>
          <a:ea typeface="+mn-ea"/>
          <a:cs typeface="+mn-cs"/>
        </a:defRPr>
      </a:lvl1pPr>
      <a:lvl2pPr marL="402042" algn="l" defTabSz="804084" rtl="0" eaLnBrk="1" latinLnBrk="0" hangingPunct="1">
        <a:defRPr sz="1583" kern="1200">
          <a:solidFill>
            <a:schemeClr val="tx1"/>
          </a:solidFill>
          <a:latin typeface="+mn-lt"/>
          <a:ea typeface="+mn-ea"/>
          <a:cs typeface="+mn-cs"/>
        </a:defRPr>
      </a:lvl2pPr>
      <a:lvl3pPr marL="804084" algn="l" defTabSz="804084" rtl="0" eaLnBrk="1" latinLnBrk="0" hangingPunct="1">
        <a:defRPr sz="1583" kern="1200">
          <a:solidFill>
            <a:schemeClr val="tx1"/>
          </a:solidFill>
          <a:latin typeface="+mn-lt"/>
          <a:ea typeface="+mn-ea"/>
          <a:cs typeface="+mn-cs"/>
        </a:defRPr>
      </a:lvl3pPr>
      <a:lvl4pPr marL="1206127" algn="l" defTabSz="804084" rtl="0" eaLnBrk="1" latinLnBrk="0" hangingPunct="1">
        <a:defRPr sz="1583" kern="1200">
          <a:solidFill>
            <a:schemeClr val="tx1"/>
          </a:solidFill>
          <a:latin typeface="+mn-lt"/>
          <a:ea typeface="+mn-ea"/>
          <a:cs typeface="+mn-cs"/>
        </a:defRPr>
      </a:lvl4pPr>
      <a:lvl5pPr marL="1608169" algn="l" defTabSz="804084" rtl="0" eaLnBrk="1" latinLnBrk="0" hangingPunct="1">
        <a:defRPr sz="1583" kern="1200">
          <a:solidFill>
            <a:schemeClr val="tx1"/>
          </a:solidFill>
          <a:latin typeface="+mn-lt"/>
          <a:ea typeface="+mn-ea"/>
          <a:cs typeface="+mn-cs"/>
        </a:defRPr>
      </a:lvl5pPr>
      <a:lvl6pPr marL="2010211" algn="l" defTabSz="804084" rtl="0" eaLnBrk="1" latinLnBrk="0" hangingPunct="1">
        <a:defRPr sz="1583" kern="1200">
          <a:solidFill>
            <a:schemeClr val="tx1"/>
          </a:solidFill>
          <a:latin typeface="+mn-lt"/>
          <a:ea typeface="+mn-ea"/>
          <a:cs typeface="+mn-cs"/>
        </a:defRPr>
      </a:lvl6pPr>
      <a:lvl7pPr marL="2412254" algn="l" defTabSz="804084" rtl="0" eaLnBrk="1" latinLnBrk="0" hangingPunct="1">
        <a:defRPr sz="1583" kern="1200">
          <a:solidFill>
            <a:schemeClr val="tx1"/>
          </a:solidFill>
          <a:latin typeface="+mn-lt"/>
          <a:ea typeface="+mn-ea"/>
          <a:cs typeface="+mn-cs"/>
        </a:defRPr>
      </a:lvl7pPr>
      <a:lvl8pPr marL="2814295" algn="l" defTabSz="804084" rtl="0" eaLnBrk="1" latinLnBrk="0" hangingPunct="1">
        <a:defRPr sz="1583" kern="1200">
          <a:solidFill>
            <a:schemeClr val="tx1"/>
          </a:solidFill>
          <a:latin typeface="+mn-lt"/>
          <a:ea typeface="+mn-ea"/>
          <a:cs typeface="+mn-cs"/>
        </a:defRPr>
      </a:lvl8pPr>
      <a:lvl9pPr marL="3216338" algn="l" defTabSz="804084" rtl="0" eaLnBrk="1" latinLnBrk="0" hangingPunct="1">
        <a:defRPr sz="1583"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7E3630F-09A9-AF0E-0C38-06FB6D51B75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67E0F853-5862-DD04-1C50-C55CB6ABF8C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65D6C40-B242-9E0E-266B-90CF1F6DC79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F3A702EA-CF62-41BF-941A-A3CD810E7B3B}" type="datetimeFigureOut">
              <a:rPr lang="en-US" smtClean="0"/>
              <a:t>4/24/26</a:t>
            </a:fld>
            <a:endParaRPr lang="en-US"/>
          </a:p>
        </p:txBody>
      </p:sp>
      <p:sp>
        <p:nvSpPr>
          <p:cNvPr id="5" name="Footer Placeholder 4">
            <a:extLst>
              <a:ext uri="{FF2B5EF4-FFF2-40B4-BE49-F238E27FC236}">
                <a16:creationId xmlns:a16="http://schemas.microsoft.com/office/drawing/2014/main" id="{1BAF3B97-35E7-E10F-DEF8-15FFE5F46F8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DCABA441-BFFD-31F8-704B-11B514DB671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7420F3E1-3543-467E-8086-158CB898CD05}" type="slidenum">
              <a:rPr lang="en-US" smtClean="0"/>
              <a:t>‹#›</a:t>
            </a:fld>
            <a:endParaRPr lang="en-US"/>
          </a:p>
        </p:txBody>
      </p:sp>
    </p:spTree>
    <p:extLst>
      <p:ext uri="{BB962C8B-B14F-4D97-AF65-F5344CB8AC3E}">
        <p14:creationId xmlns:p14="http://schemas.microsoft.com/office/powerpoint/2010/main" val="987858332"/>
      </p:ext>
    </p:extLst>
  </p:cSld>
  <p:clrMap bg1="lt1" tx1="dk1" bg2="lt2" tx2="dk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67C2B67-D002-F438-4414-609BD5910FE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52FBF2D-5799-0DAC-5583-865590607DA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2E64EC-A36E-9D24-B5D8-053AF540DD1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4AB17B0C-4674-6649-B27A-F6665D439A9C}" type="datetimeFigureOut">
              <a:rPr lang="en-US" smtClean="0"/>
              <a:t>4/24/26</a:t>
            </a:fld>
            <a:endParaRPr lang="en-US"/>
          </a:p>
        </p:txBody>
      </p:sp>
      <p:sp>
        <p:nvSpPr>
          <p:cNvPr id="5" name="Footer Placeholder 4">
            <a:extLst>
              <a:ext uri="{FF2B5EF4-FFF2-40B4-BE49-F238E27FC236}">
                <a16:creationId xmlns:a16="http://schemas.microsoft.com/office/drawing/2014/main" id="{59A20B2D-E6CF-4BC2-677F-E0A8DE9BA13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614996EB-F148-5DD0-0F52-DDE5E0B97F6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9ED08760-589E-6141-B292-911F06434E0D}" type="slidenum">
              <a:rPr lang="en-US" smtClean="0"/>
              <a:t>‹#›</a:t>
            </a:fld>
            <a:endParaRPr lang="en-US"/>
          </a:p>
        </p:txBody>
      </p:sp>
    </p:spTree>
    <p:extLst>
      <p:ext uri="{BB962C8B-B14F-4D97-AF65-F5344CB8AC3E}">
        <p14:creationId xmlns:p14="http://schemas.microsoft.com/office/powerpoint/2010/main" val="576235986"/>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 id="2147483853" r:id="rId12"/>
    <p:sldLayoutId id="2147483854" r:id="rId13"/>
    <p:sldLayoutId id="2147483855" r:id="rId14"/>
    <p:sldLayoutId id="2147483856" r:id="rId15"/>
    <p:sldLayoutId id="2147483857" r:id="rId16"/>
    <p:sldLayoutId id="2147483858" r:id="rId17"/>
    <p:sldLayoutId id="2147483859" r:id="rId18"/>
    <p:sldLayoutId id="2147483860" r:id="rId19"/>
    <p:sldLayoutId id="2147483861" r:id="rId20"/>
    <p:sldLayoutId id="2147483862" r:id="rId21"/>
    <p:sldLayoutId id="2147483863" r:id="rId22"/>
    <p:sldLayoutId id="2147483864" r:id="rId23"/>
    <p:sldLayoutId id="2147483865" r:id="rId24"/>
    <p:sldLayoutId id="2147483866" r:id="rId25"/>
    <p:sldLayoutId id="2147483867" r:id="rId26"/>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1864105855"/>
      </p:ext>
    </p:extLst>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 id="2147483879" r:id="rId11"/>
    <p:sldLayoutId id="2147483880" r:id="rId12"/>
    <p:sldLayoutId id="2147483881" r:id="rId13"/>
    <p:sldLayoutId id="2147483882" r:id="rId14"/>
    <p:sldLayoutId id="2147483883" r:id="rId15"/>
    <p:sldLayoutId id="2147483884" r:id="rId16"/>
    <p:sldLayoutId id="2147483885"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0.xml"/><Relationship Id="rId1" Type="http://schemas.openxmlformats.org/officeDocument/2006/relationships/slideLayout" Target="../slideLayouts/slideLayout39.xml"/></Relationships>
</file>

<file path=ppt/slides/_rels/slide100.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91.xml"/><Relationship Id="rId1" Type="http://schemas.openxmlformats.org/officeDocument/2006/relationships/slideLayout" Target="../slideLayouts/slideLayout153.xml"/><Relationship Id="rId4" Type="http://schemas.microsoft.com/office/2007/relationships/hdphoto" Target="../media/hdphoto27.wdp"/></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5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49.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5.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7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0.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11.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7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1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17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16.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171.xml"/></Relationships>
</file>

<file path=ppt/slides/_rels/slide11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17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171.xml"/><Relationship Id="rId1" Type="http://schemas.openxmlformats.org/officeDocument/2006/relationships/tags" Target="../tags/tag5.xml"/><Relationship Id="rId5" Type="http://schemas.openxmlformats.org/officeDocument/2006/relationships/image" Target="../media/image146.png"/><Relationship Id="rId4" Type="http://schemas.openxmlformats.org/officeDocument/2006/relationships/image" Target="../media/image145.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1.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71.xml"/><Relationship Id="rId1" Type="http://schemas.openxmlformats.org/officeDocument/2006/relationships/tags" Target="../tags/tag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171.xml"/><Relationship Id="rId1" Type="http://schemas.openxmlformats.org/officeDocument/2006/relationships/tags" Target="../tags/tag7.xml"/><Relationship Id="rId5" Type="http://schemas.microsoft.com/office/2007/relationships/hdphoto" Target="../media/hdphoto28.wdp"/><Relationship Id="rId4" Type="http://schemas.openxmlformats.org/officeDocument/2006/relationships/image" Target="../media/image147.png"/></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171.xml"/><Relationship Id="rId1" Type="http://schemas.openxmlformats.org/officeDocument/2006/relationships/tags" Target="../tags/tag8.xml"/><Relationship Id="rId5" Type="http://schemas.microsoft.com/office/2007/relationships/hdphoto" Target="../media/hdphoto29.wdp"/><Relationship Id="rId4" Type="http://schemas.openxmlformats.org/officeDocument/2006/relationships/image" Target="../media/image148.png"/></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171.xml"/><Relationship Id="rId1" Type="http://schemas.openxmlformats.org/officeDocument/2006/relationships/tags" Target="../tags/tag9.xml"/><Relationship Id="rId4" Type="http://schemas.openxmlformats.org/officeDocument/2006/relationships/image" Target="../media/image149.png"/></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171.xml"/><Relationship Id="rId1" Type="http://schemas.openxmlformats.org/officeDocument/2006/relationships/tags" Target="../tags/tag10.xml"/><Relationship Id="rId5" Type="http://schemas.microsoft.com/office/2007/relationships/hdphoto" Target="../media/hdphoto30.wdp"/><Relationship Id="rId4" Type="http://schemas.openxmlformats.org/officeDocument/2006/relationships/image" Target="../media/image150.pn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171.xml"/><Relationship Id="rId1" Type="http://schemas.openxmlformats.org/officeDocument/2006/relationships/tags" Target="../tags/tag11.xml"/><Relationship Id="rId5" Type="http://schemas.microsoft.com/office/2007/relationships/hdphoto" Target="../media/hdphoto31.wdp"/><Relationship Id="rId4" Type="http://schemas.openxmlformats.org/officeDocument/2006/relationships/image" Target="../media/image151.png"/></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171.xml"/><Relationship Id="rId1" Type="http://schemas.openxmlformats.org/officeDocument/2006/relationships/tags" Target="../tags/tag1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3.xml"/><Relationship Id="rId1" Type="http://schemas.openxmlformats.org/officeDocument/2006/relationships/slideLayout" Target="../slideLayouts/slideLayout52.xml"/><Relationship Id="rId4" Type="http://schemas.microsoft.com/office/2007/relationships/hdphoto" Target="../media/hdphoto4.wdp"/></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07.xml"/><Relationship Id="rId7" Type="http://schemas.openxmlformats.org/officeDocument/2006/relationships/image" Target="../media/image154.png"/><Relationship Id="rId2" Type="http://schemas.openxmlformats.org/officeDocument/2006/relationships/slideLayout" Target="../slideLayouts/slideLayout7.xml"/><Relationship Id="rId1" Type="http://schemas.openxmlformats.org/officeDocument/2006/relationships/tags" Target="../tags/tag13.xml"/><Relationship Id="rId6" Type="http://schemas.openxmlformats.org/officeDocument/2006/relationships/image" Target="../media/image44.png"/><Relationship Id="rId5" Type="http://schemas.openxmlformats.org/officeDocument/2006/relationships/image" Target="../media/image153.png"/><Relationship Id="rId4" Type="http://schemas.openxmlformats.org/officeDocument/2006/relationships/image" Target="../media/image152.png"/></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5.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5.xml"/></Relationships>
</file>

<file path=ppt/slides/_rels/slide133.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9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36.xml.rels><?xml version="1.0" encoding="UTF-8" standalone="yes"?>
<Relationships xmlns="http://schemas.openxmlformats.org/package/2006/relationships"><Relationship Id="rId13" Type="http://schemas.openxmlformats.org/officeDocument/2006/relationships/tags" Target="../tags/tag26.xml"/><Relationship Id="rId18" Type="http://schemas.openxmlformats.org/officeDocument/2006/relationships/notesSlide" Target="../notesSlides/notesSlide110.xml"/><Relationship Id="rId26" Type="http://schemas.openxmlformats.org/officeDocument/2006/relationships/image" Target="../media/image163.png"/><Relationship Id="rId3" Type="http://schemas.openxmlformats.org/officeDocument/2006/relationships/tags" Target="../tags/tag16.xml"/><Relationship Id="rId21" Type="http://schemas.openxmlformats.org/officeDocument/2006/relationships/image" Target="../media/image158.png"/><Relationship Id="rId7" Type="http://schemas.openxmlformats.org/officeDocument/2006/relationships/tags" Target="../tags/tag20.xml"/><Relationship Id="rId12" Type="http://schemas.openxmlformats.org/officeDocument/2006/relationships/tags" Target="../tags/tag25.xml"/><Relationship Id="rId17" Type="http://schemas.openxmlformats.org/officeDocument/2006/relationships/slideLayout" Target="../slideLayouts/slideLayout95.xml"/><Relationship Id="rId25" Type="http://schemas.openxmlformats.org/officeDocument/2006/relationships/image" Target="../media/image162.png"/><Relationship Id="rId33" Type="http://schemas.openxmlformats.org/officeDocument/2006/relationships/image" Target="../media/image170.jpeg"/><Relationship Id="rId2" Type="http://schemas.openxmlformats.org/officeDocument/2006/relationships/tags" Target="../tags/tag15.xml"/><Relationship Id="rId16" Type="http://schemas.openxmlformats.org/officeDocument/2006/relationships/tags" Target="../tags/tag29.xml"/><Relationship Id="rId20" Type="http://schemas.openxmlformats.org/officeDocument/2006/relationships/image" Target="../media/image157.png"/><Relationship Id="rId29" Type="http://schemas.openxmlformats.org/officeDocument/2006/relationships/image" Target="../media/image166.png"/><Relationship Id="rId1" Type="http://schemas.openxmlformats.org/officeDocument/2006/relationships/tags" Target="../tags/tag14.xml"/><Relationship Id="rId6" Type="http://schemas.openxmlformats.org/officeDocument/2006/relationships/tags" Target="../tags/tag19.xml"/><Relationship Id="rId11" Type="http://schemas.openxmlformats.org/officeDocument/2006/relationships/tags" Target="../tags/tag24.xml"/><Relationship Id="rId24" Type="http://schemas.openxmlformats.org/officeDocument/2006/relationships/image" Target="../media/image161.png"/><Relationship Id="rId32" Type="http://schemas.openxmlformats.org/officeDocument/2006/relationships/image" Target="../media/image169.png"/><Relationship Id="rId5" Type="http://schemas.openxmlformats.org/officeDocument/2006/relationships/tags" Target="../tags/tag18.xml"/><Relationship Id="rId15" Type="http://schemas.openxmlformats.org/officeDocument/2006/relationships/tags" Target="../tags/tag28.xml"/><Relationship Id="rId23" Type="http://schemas.openxmlformats.org/officeDocument/2006/relationships/image" Target="../media/image160.png"/><Relationship Id="rId28" Type="http://schemas.openxmlformats.org/officeDocument/2006/relationships/image" Target="../media/image165.png"/><Relationship Id="rId10" Type="http://schemas.openxmlformats.org/officeDocument/2006/relationships/tags" Target="../tags/tag23.xml"/><Relationship Id="rId19" Type="http://schemas.openxmlformats.org/officeDocument/2006/relationships/image" Target="../media/image156.png"/><Relationship Id="rId31" Type="http://schemas.openxmlformats.org/officeDocument/2006/relationships/image" Target="../media/image168.png"/><Relationship Id="rId4" Type="http://schemas.openxmlformats.org/officeDocument/2006/relationships/tags" Target="../tags/tag17.xml"/><Relationship Id="rId9" Type="http://schemas.openxmlformats.org/officeDocument/2006/relationships/tags" Target="../tags/tag22.xml"/><Relationship Id="rId14" Type="http://schemas.openxmlformats.org/officeDocument/2006/relationships/tags" Target="../tags/tag27.xml"/><Relationship Id="rId22" Type="http://schemas.openxmlformats.org/officeDocument/2006/relationships/image" Target="../media/image159.png"/><Relationship Id="rId27" Type="http://schemas.openxmlformats.org/officeDocument/2006/relationships/image" Target="../media/image164.png"/><Relationship Id="rId30" Type="http://schemas.openxmlformats.org/officeDocument/2006/relationships/image" Target="../media/image167.png"/><Relationship Id="rId8" Type="http://schemas.openxmlformats.org/officeDocument/2006/relationships/tags" Target="../tags/tag2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38.xml.rels><?xml version="1.0" encoding="UTF-8" standalone="yes"?>
<Relationships xmlns="http://schemas.openxmlformats.org/package/2006/relationships"><Relationship Id="rId3" Type="http://schemas.microsoft.com/office/2007/relationships/hdphoto" Target="../media/hdphoto32.wdp"/><Relationship Id="rId2" Type="http://schemas.openxmlformats.org/officeDocument/2006/relationships/image" Target="../media/image171.png"/><Relationship Id="rId1" Type="http://schemas.openxmlformats.org/officeDocument/2006/relationships/slideLayout" Target="../slideLayouts/slideLayout95.xml"/></Relationships>
</file>

<file path=ppt/slides/_rels/slide139.xml.rels><?xml version="1.0" encoding="UTF-8" standalone="yes"?>
<Relationships xmlns="http://schemas.openxmlformats.org/package/2006/relationships"><Relationship Id="rId3" Type="http://schemas.microsoft.com/office/2007/relationships/hdphoto" Target="../media/hdphoto33.wdp"/><Relationship Id="rId2" Type="http://schemas.openxmlformats.org/officeDocument/2006/relationships/image" Target="../media/image172.png"/><Relationship Id="rId1" Type="http://schemas.openxmlformats.org/officeDocument/2006/relationships/slideLayout" Target="../slideLayouts/slideLayout95.xml"/></Relationships>
</file>

<file path=ppt/slides/_rels/slide1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xml"/><Relationship Id="rId1" Type="http://schemas.openxmlformats.org/officeDocument/2006/relationships/slideLayout" Target="../slideLayouts/slideLayout45.xml"/><Relationship Id="rId4" Type="http://schemas.microsoft.com/office/2007/relationships/hdphoto" Target="../media/hdphoto5.wdp"/></Relationships>
</file>

<file path=ppt/slides/_rels/slide140.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image" Target="../media/image173.jpeg"/><Relationship Id="rId1" Type="http://schemas.openxmlformats.org/officeDocument/2006/relationships/slideLayout" Target="../slideLayouts/slideLayout95.xml"/><Relationship Id="rId6" Type="http://schemas.microsoft.com/office/2007/relationships/hdphoto" Target="../media/hdphoto35.wdp"/><Relationship Id="rId5" Type="http://schemas.openxmlformats.org/officeDocument/2006/relationships/image" Target="../media/image175.png"/><Relationship Id="rId4" Type="http://schemas.microsoft.com/office/2007/relationships/hdphoto" Target="../media/hdphoto34.wdp"/></Relationships>
</file>

<file path=ppt/slides/_rels/slide141.xml.rels><?xml version="1.0" encoding="UTF-8" standalone="yes"?>
<Relationships xmlns="http://schemas.openxmlformats.org/package/2006/relationships"><Relationship Id="rId13" Type="http://schemas.openxmlformats.org/officeDocument/2006/relationships/tags" Target="../tags/tag42.xml"/><Relationship Id="rId18" Type="http://schemas.openxmlformats.org/officeDocument/2006/relationships/tags" Target="../tags/tag47.xml"/><Relationship Id="rId26" Type="http://schemas.openxmlformats.org/officeDocument/2006/relationships/tags" Target="../tags/tag55.xml"/><Relationship Id="rId39" Type="http://schemas.openxmlformats.org/officeDocument/2006/relationships/image" Target="../media/image183.png"/><Relationship Id="rId21" Type="http://schemas.openxmlformats.org/officeDocument/2006/relationships/tags" Target="../tags/tag50.xml"/><Relationship Id="rId34" Type="http://schemas.openxmlformats.org/officeDocument/2006/relationships/image" Target="../media/image178.png"/><Relationship Id="rId42" Type="http://schemas.openxmlformats.org/officeDocument/2006/relationships/image" Target="../media/image186.png"/><Relationship Id="rId47" Type="http://schemas.openxmlformats.org/officeDocument/2006/relationships/image" Target="../media/image191.png"/><Relationship Id="rId50" Type="http://schemas.openxmlformats.org/officeDocument/2006/relationships/image" Target="../media/image194.png"/><Relationship Id="rId55" Type="http://schemas.openxmlformats.org/officeDocument/2006/relationships/image" Target="../media/image199.png"/><Relationship Id="rId7" Type="http://schemas.openxmlformats.org/officeDocument/2006/relationships/tags" Target="../tags/tag36.xml"/><Relationship Id="rId2" Type="http://schemas.openxmlformats.org/officeDocument/2006/relationships/tags" Target="../tags/tag31.xml"/><Relationship Id="rId16" Type="http://schemas.openxmlformats.org/officeDocument/2006/relationships/tags" Target="../tags/tag45.xml"/><Relationship Id="rId29" Type="http://schemas.openxmlformats.org/officeDocument/2006/relationships/tags" Target="../tags/tag58.xml"/><Relationship Id="rId11" Type="http://schemas.openxmlformats.org/officeDocument/2006/relationships/tags" Target="../tags/tag40.xml"/><Relationship Id="rId24" Type="http://schemas.openxmlformats.org/officeDocument/2006/relationships/tags" Target="../tags/tag53.xml"/><Relationship Id="rId32" Type="http://schemas.openxmlformats.org/officeDocument/2006/relationships/image" Target="../media/image176.png"/><Relationship Id="rId37" Type="http://schemas.openxmlformats.org/officeDocument/2006/relationships/image" Target="../media/image181.png"/><Relationship Id="rId40" Type="http://schemas.openxmlformats.org/officeDocument/2006/relationships/image" Target="../media/image184.png"/><Relationship Id="rId45" Type="http://schemas.openxmlformats.org/officeDocument/2006/relationships/image" Target="../media/image189.png"/><Relationship Id="rId53" Type="http://schemas.openxmlformats.org/officeDocument/2006/relationships/image" Target="../media/image197.png"/><Relationship Id="rId58" Type="http://schemas.openxmlformats.org/officeDocument/2006/relationships/image" Target="../media/image202.png"/><Relationship Id="rId5" Type="http://schemas.openxmlformats.org/officeDocument/2006/relationships/tags" Target="../tags/tag34.xml"/><Relationship Id="rId19" Type="http://schemas.openxmlformats.org/officeDocument/2006/relationships/tags" Target="../tags/tag48.xml"/><Relationship Id="rId4" Type="http://schemas.openxmlformats.org/officeDocument/2006/relationships/tags" Target="../tags/tag33.xml"/><Relationship Id="rId9" Type="http://schemas.openxmlformats.org/officeDocument/2006/relationships/tags" Target="../tags/tag38.xml"/><Relationship Id="rId14" Type="http://schemas.openxmlformats.org/officeDocument/2006/relationships/tags" Target="../tags/tag43.xml"/><Relationship Id="rId22" Type="http://schemas.openxmlformats.org/officeDocument/2006/relationships/tags" Target="../tags/tag51.xml"/><Relationship Id="rId27" Type="http://schemas.openxmlformats.org/officeDocument/2006/relationships/tags" Target="../tags/tag56.xml"/><Relationship Id="rId30" Type="http://schemas.openxmlformats.org/officeDocument/2006/relationships/tags" Target="../tags/tag59.xml"/><Relationship Id="rId35" Type="http://schemas.openxmlformats.org/officeDocument/2006/relationships/image" Target="../media/image179.png"/><Relationship Id="rId43" Type="http://schemas.openxmlformats.org/officeDocument/2006/relationships/image" Target="../media/image187.png"/><Relationship Id="rId48" Type="http://schemas.openxmlformats.org/officeDocument/2006/relationships/image" Target="../media/image192.png"/><Relationship Id="rId56" Type="http://schemas.openxmlformats.org/officeDocument/2006/relationships/image" Target="../media/image200.png"/><Relationship Id="rId8" Type="http://schemas.openxmlformats.org/officeDocument/2006/relationships/tags" Target="../tags/tag37.xml"/><Relationship Id="rId51" Type="http://schemas.openxmlformats.org/officeDocument/2006/relationships/image" Target="../media/image195.png"/><Relationship Id="rId3" Type="http://schemas.openxmlformats.org/officeDocument/2006/relationships/tags" Target="../tags/tag32.xml"/><Relationship Id="rId12" Type="http://schemas.openxmlformats.org/officeDocument/2006/relationships/tags" Target="../tags/tag41.xml"/><Relationship Id="rId17" Type="http://schemas.openxmlformats.org/officeDocument/2006/relationships/tags" Target="../tags/tag46.xml"/><Relationship Id="rId25" Type="http://schemas.openxmlformats.org/officeDocument/2006/relationships/tags" Target="../tags/tag54.xml"/><Relationship Id="rId33" Type="http://schemas.openxmlformats.org/officeDocument/2006/relationships/image" Target="../media/image177.png"/><Relationship Id="rId38" Type="http://schemas.openxmlformats.org/officeDocument/2006/relationships/image" Target="../media/image182.png"/><Relationship Id="rId46" Type="http://schemas.openxmlformats.org/officeDocument/2006/relationships/image" Target="../media/image190.png"/><Relationship Id="rId59" Type="http://schemas.openxmlformats.org/officeDocument/2006/relationships/image" Target="../media/image203.png"/><Relationship Id="rId20" Type="http://schemas.openxmlformats.org/officeDocument/2006/relationships/tags" Target="../tags/tag49.xml"/><Relationship Id="rId41" Type="http://schemas.openxmlformats.org/officeDocument/2006/relationships/image" Target="../media/image185.png"/><Relationship Id="rId54" Type="http://schemas.openxmlformats.org/officeDocument/2006/relationships/image" Target="../media/image198.png"/><Relationship Id="rId1" Type="http://schemas.openxmlformats.org/officeDocument/2006/relationships/tags" Target="../tags/tag30.xml"/><Relationship Id="rId6" Type="http://schemas.openxmlformats.org/officeDocument/2006/relationships/tags" Target="../tags/tag35.xml"/><Relationship Id="rId15" Type="http://schemas.openxmlformats.org/officeDocument/2006/relationships/tags" Target="../tags/tag44.xml"/><Relationship Id="rId23" Type="http://schemas.openxmlformats.org/officeDocument/2006/relationships/tags" Target="../tags/tag52.xml"/><Relationship Id="rId28" Type="http://schemas.openxmlformats.org/officeDocument/2006/relationships/tags" Target="../tags/tag57.xml"/><Relationship Id="rId36" Type="http://schemas.openxmlformats.org/officeDocument/2006/relationships/image" Target="../media/image180.png"/><Relationship Id="rId49" Type="http://schemas.openxmlformats.org/officeDocument/2006/relationships/image" Target="../media/image193.png"/><Relationship Id="rId57" Type="http://schemas.openxmlformats.org/officeDocument/2006/relationships/image" Target="../media/image201.png"/><Relationship Id="rId10" Type="http://schemas.openxmlformats.org/officeDocument/2006/relationships/tags" Target="../tags/tag39.xml"/><Relationship Id="rId31" Type="http://schemas.openxmlformats.org/officeDocument/2006/relationships/slideLayout" Target="../slideLayouts/slideLayout95.xml"/><Relationship Id="rId44" Type="http://schemas.openxmlformats.org/officeDocument/2006/relationships/image" Target="../media/image188.png"/><Relationship Id="rId52" Type="http://schemas.openxmlformats.org/officeDocument/2006/relationships/image" Target="../media/image196.png"/></Relationships>
</file>

<file path=ppt/slides/_rels/slide142.xml.rels><?xml version="1.0" encoding="UTF-8" standalone="yes"?>
<Relationships xmlns="http://schemas.openxmlformats.org/package/2006/relationships"><Relationship Id="rId13" Type="http://schemas.openxmlformats.org/officeDocument/2006/relationships/tags" Target="../tags/tag72.xml"/><Relationship Id="rId18" Type="http://schemas.openxmlformats.org/officeDocument/2006/relationships/tags" Target="../tags/tag77.xml"/><Relationship Id="rId26" Type="http://schemas.openxmlformats.org/officeDocument/2006/relationships/image" Target="../media/image204.png"/><Relationship Id="rId39" Type="http://schemas.openxmlformats.org/officeDocument/2006/relationships/image" Target="../media/image217.png"/><Relationship Id="rId21" Type="http://schemas.openxmlformats.org/officeDocument/2006/relationships/tags" Target="../tags/tag80.xml"/><Relationship Id="rId34" Type="http://schemas.openxmlformats.org/officeDocument/2006/relationships/image" Target="../media/image212.png"/><Relationship Id="rId7" Type="http://schemas.openxmlformats.org/officeDocument/2006/relationships/tags" Target="../tags/tag66.xml"/><Relationship Id="rId12" Type="http://schemas.openxmlformats.org/officeDocument/2006/relationships/tags" Target="../tags/tag71.xml"/><Relationship Id="rId17" Type="http://schemas.openxmlformats.org/officeDocument/2006/relationships/tags" Target="../tags/tag76.xml"/><Relationship Id="rId25" Type="http://schemas.openxmlformats.org/officeDocument/2006/relationships/slideLayout" Target="../slideLayouts/slideLayout95.xml"/><Relationship Id="rId33" Type="http://schemas.openxmlformats.org/officeDocument/2006/relationships/image" Target="../media/image211.png"/><Relationship Id="rId38" Type="http://schemas.openxmlformats.org/officeDocument/2006/relationships/image" Target="../media/image216.png"/><Relationship Id="rId2" Type="http://schemas.openxmlformats.org/officeDocument/2006/relationships/tags" Target="../tags/tag61.xml"/><Relationship Id="rId16" Type="http://schemas.openxmlformats.org/officeDocument/2006/relationships/tags" Target="../tags/tag75.xml"/><Relationship Id="rId20" Type="http://schemas.openxmlformats.org/officeDocument/2006/relationships/tags" Target="../tags/tag79.xml"/><Relationship Id="rId29" Type="http://schemas.openxmlformats.org/officeDocument/2006/relationships/image" Target="../media/image207.png"/><Relationship Id="rId1" Type="http://schemas.openxmlformats.org/officeDocument/2006/relationships/tags" Target="../tags/tag60.xml"/><Relationship Id="rId6" Type="http://schemas.openxmlformats.org/officeDocument/2006/relationships/tags" Target="../tags/tag65.xml"/><Relationship Id="rId11" Type="http://schemas.openxmlformats.org/officeDocument/2006/relationships/tags" Target="../tags/tag70.xml"/><Relationship Id="rId24" Type="http://schemas.openxmlformats.org/officeDocument/2006/relationships/tags" Target="../tags/tag83.xml"/><Relationship Id="rId32" Type="http://schemas.openxmlformats.org/officeDocument/2006/relationships/image" Target="../media/image210.png"/><Relationship Id="rId37" Type="http://schemas.openxmlformats.org/officeDocument/2006/relationships/image" Target="../media/image215.png"/><Relationship Id="rId40" Type="http://schemas.openxmlformats.org/officeDocument/2006/relationships/image" Target="../media/image218.png"/><Relationship Id="rId5" Type="http://schemas.openxmlformats.org/officeDocument/2006/relationships/tags" Target="../tags/tag64.xml"/><Relationship Id="rId15" Type="http://schemas.openxmlformats.org/officeDocument/2006/relationships/tags" Target="../tags/tag74.xml"/><Relationship Id="rId23" Type="http://schemas.openxmlformats.org/officeDocument/2006/relationships/tags" Target="../tags/tag82.xml"/><Relationship Id="rId28" Type="http://schemas.openxmlformats.org/officeDocument/2006/relationships/image" Target="../media/image206.png"/><Relationship Id="rId36" Type="http://schemas.openxmlformats.org/officeDocument/2006/relationships/image" Target="../media/image214.png"/><Relationship Id="rId10" Type="http://schemas.openxmlformats.org/officeDocument/2006/relationships/tags" Target="../tags/tag69.xml"/><Relationship Id="rId19" Type="http://schemas.openxmlformats.org/officeDocument/2006/relationships/tags" Target="../tags/tag78.xml"/><Relationship Id="rId31" Type="http://schemas.openxmlformats.org/officeDocument/2006/relationships/image" Target="../media/image209.png"/><Relationship Id="rId4" Type="http://schemas.openxmlformats.org/officeDocument/2006/relationships/tags" Target="../tags/tag63.xml"/><Relationship Id="rId9" Type="http://schemas.openxmlformats.org/officeDocument/2006/relationships/tags" Target="../tags/tag68.xml"/><Relationship Id="rId14" Type="http://schemas.openxmlformats.org/officeDocument/2006/relationships/tags" Target="../tags/tag73.xml"/><Relationship Id="rId22" Type="http://schemas.openxmlformats.org/officeDocument/2006/relationships/tags" Target="../tags/tag81.xml"/><Relationship Id="rId27" Type="http://schemas.openxmlformats.org/officeDocument/2006/relationships/image" Target="../media/image205.png"/><Relationship Id="rId30" Type="http://schemas.openxmlformats.org/officeDocument/2006/relationships/image" Target="../media/image208.png"/><Relationship Id="rId35" Type="http://schemas.openxmlformats.org/officeDocument/2006/relationships/image" Target="../media/image213.png"/><Relationship Id="rId8" Type="http://schemas.openxmlformats.org/officeDocument/2006/relationships/tags" Target="../tags/tag67.xml"/><Relationship Id="rId3" Type="http://schemas.openxmlformats.org/officeDocument/2006/relationships/tags" Target="../tags/tag62.xml"/></Relationships>
</file>

<file path=ppt/slides/_rels/slide143.xml.rels><?xml version="1.0" encoding="UTF-8" standalone="yes"?>
<Relationships xmlns="http://schemas.openxmlformats.org/package/2006/relationships"><Relationship Id="rId3" Type="http://schemas.microsoft.com/office/2007/relationships/hdphoto" Target="../media/hdphoto36.wdp"/><Relationship Id="rId2" Type="http://schemas.openxmlformats.org/officeDocument/2006/relationships/image" Target="../media/image219.png"/><Relationship Id="rId1" Type="http://schemas.openxmlformats.org/officeDocument/2006/relationships/slideLayout" Target="../slideLayouts/slideLayout95.xml"/></Relationships>
</file>

<file path=ppt/slides/_rels/slide144.xml.rels><?xml version="1.0" encoding="UTF-8" standalone="yes"?>
<Relationships xmlns="http://schemas.openxmlformats.org/package/2006/relationships"><Relationship Id="rId3" Type="http://schemas.microsoft.com/office/2007/relationships/hdphoto" Target="../media/hdphoto37.wdp"/><Relationship Id="rId2" Type="http://schemas.openxmlformats.org/officeDocument/2006/relationships/image" Target="../media/image220.png"/><Relationship Id="rId1" Type="http://schemas.openxmlformats.org/officeDocument/2006/relationships/slideLayout" Target="../slideLayouts/slideLayout95.xml"/></Relationships>
</file>

<file path=ppt/slides/_rels/slide145.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image" Target="../media/image221.emf"/><Relationship Id="rId1" Type="http://schemas.openxmlformats.org/officeDocument/2006/relationships/slideLayout" Target="../slideLayouts/slideLayout95.xml"/><Relationship Id="rId6" Type="http://schemas.microsoft.com/office/2007/relationships/hdphoto" Target="../media/hdphoto39.wdp"/><Relationship Id="rId5" Type="http://schemas.openxmlformats.org/officeDocument/2006/relationships/image" Target="../media/image223.png"/><Relationship Id="rId4" Type="http://schemas.microsoft.com/office/2007/relationships/hdphoto" Target="../media/hdphoto38.wdp"/></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47.xml.rels><?xml version="1.0" encoding="UTF-8" standalone="yes"?>
<Relationships xmlns="http://schemas.openxmlformats.org/package/2006/relationships"><Relationship Id="rId8" Type="http://schemas.openxmlformats.org/officeDocument/2006/relationships/image" Target="../media/image227.png"/><Relationship Id="rId3" Type="http://schemas.microsoft.com/office/2007/relationships/hdphoto" Target="../media/hdphoto40.wdp"/><Relationship Id="rId7" Type="http://schemas.microsoft.com/office/2007/relationships/hdphoto" Target="../media/hdphoto42.wdp"/><Relationship Id="rId2" Type="http://schemas.openxmlformats.org/officeDocument/2006/relationships/image" Target="../media/image224.png"/><Relationship Id="rId1" Type="http://schemas.openxmlformats.org/officeDocument/2006/relationships/slideLayout" Target="../slideLayouts/slideLayout95.xml"/><Relationship Id="rId6" Type="http://schemas.openxmlformats.org/officeDocument/2006/relationships/image" Target="../media/image226.png"/><Relationship Id="rId5" Type="http://schemas.microsoft.com/office/2007/relationships/hdphoto" Target="../media/hdphoto41.wdp"/><Relationship Id="rId4" Type="http://schemas.openxmlformats.org/officeDocument/2006/relationships/image" Target="../media/image225.png"/><Relationship Id="rId9" Type="http://schemas.microsoft.com/office/2007/relationships/hdphoto" Target="../media/hdphoto43.wdp"/></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49.xml.rels><?xml version="1.0" encoding="UTF-8" standalone="yes"?>
<Relationships xmlns="http://schemas.openxmlformats.org/package/2006/relationships"><Relationship Id="rId3" Type="http://schemas.microsoft.com/office/2007/relationships/hdphoto" Target="../media/hdphoto44.wdp"/><Relationship Id="rId2" Type="http://schemas.openxmlformats.org/officeDocument/2006/relationships/image" Target="../media/image228.png"/><Relationship Id="rId1" Type="http://schemas.openxmlformats.org/officeDocument/2006/relationships/slideLayout" Target="../slideLayouts/slideLayout95.xml"/></Relationships>
</file>

<file path=ppt/slides/_rels/slide1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5.xml"/><Relationship Id="rId1" Type="http://schemas.openxmlformats.org/officeDocument/2006/relationships/slideLayout" Target="../slideLayouts/slideLayout53.xml"/><Relationship Id="rId5" Type="http://schemas.openxmlformats.org/officeDocument/2006/relationships/image" Target="../media/image53.jpeg"/><Relationship Id="rId4" Type="http://schemas.openxmlformats.org/officeDocument/2006/relationships/image" Target="../media/image52.emf"/></Relationships>
</file>

<file path=ppt/slides/_rels/slide150.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image" Target="../media/image229.png"/><Relationship Id="rId1" Type="http://schemas.openxmlformats.org/officeDocument/2006/relationships/slideLayout" Target="../slideLayouts/slideLayout95.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52.xml.rels><?xml version="1.0" encoding="UTF-8" standalone="yes"?>
<Relationships xmlns="http://schemas.openxmlformats.org/package/2006/relationships"><Relationship Id="rId3" Type="http://schemas.microsoft.com/office/2007/relationships/hdphoto" Target="../media/hdphoto45.wdp"/><Relationship Id="rId2" Type="http://schemas.openxmlformats.org/officeDocument/2006/relationships/image" Target="../media/image231.png"/><Relationship Id="rId1" Type="http://schemas.openxmlformats.org/officeDocument/2006/relationships/slideLayout" Target="../slideLayouts/slideLayout95.xml"/><Relationship Id="rId5" Type="http://schemas.microsoft.com/office/2007/relationships/hdphoto" Target="../media/hdphoto46.wdp"/><Relationship Id="rId4" Type="http://schemas.openxmlformats.org/officeDocument/2006/relationships/image" Target="../media/image232.png"/></Relationships>
</file>

<file path=ppt/slides/_rels/slide153.xml.rels><?xml version="1.0" encoding="UTF-8" standalone="yes"?>
<Relationships xmlns="http://schemas.openxmlformats.org/package/2006/relationships"><Relationship Id="rId2" Type="http://schemas.openxmlformats.org/officeDocument/2006/relationships/image" Target="../media/image233.png"/><Relationship Id="rId1" Type="http://schemas.openxmlformats.org/officeDocument/2006/relationships/slideLayout" Target="../slideLayouts/slideLayout95.xml"/></Relationships>
</file>

<file path=ppt/slides/_rels/slide154.xml.rels><?xml version="1.0" encoding="UTF-8" standalone="yes"?>
<Relationships xmlns="http://schemas.openxmlformats.org/package/2006/relationships"><Relationship Id="rId2" Type="http://schemas.openxmlformats.org/officeDocument/2006/relationships/image" Target="../media/image234.png"/><Relationship Id="rId1" Type="http://schemas.openxmlformats.org/officeDocument/2006/relationships/slideLayout" Target="../slideLayouts/slideLayout95.xml"/></Relationships>
</file>

<file path=ppt/slides/_rels/slide155.xml.rels><?xml version="1.0" encoding="UTF-8" standalone="yes"?>
<Relationships xmlns="http://schemas.openxmlformats.org/package/2006/relationships"><Relationship Id="rId2" Type="http://schemas.openxmlformats.org/officeDocument/2006/relationships/image" Target="../media/image235.jpg"/><Relationship Id="rId1" Type="http://schemas.openxmlformats.org/officeDocument/2006/relationships/slideLayout" Target="../slideLayouts/slideLayout95.xml"/></Relationships>
</file>

<file path=ppt/slides/_rels/slide156.xml.rels><?xml version="1.0" encoding="UTF-8" standalone="yes"?>
<Relationships xmlns="http://schemas.openxmlformats.org/package/2006/relationships"><Relationship Id="rId3" Type="http://schemas.microsoft.com/office/2007/relationships/hdphoto" Target="../media/hdphoto47.wdp"/><Relationship Id="rId2" Type="http://schemas.openxmlformats.org/officeDocument/2006/relationships/image" Target="../media/image236.png"/><Relationship Id="rId1" Type="http://schemas.openxmlformats.org/officeDocument/2006/relationships/slideLayout" Target="../slideLayouts/slideLayout95.xml"/></Relationships>
</file>

<file path=ppt/slides/_rels/slide157.xml.rels><?xml version="1.0" encoding="UTF-8" standalone="yes"?>
<Relationships xmlns="http://schemas.openxmlformats.org/package/2006/relationships"><Relationship Id="rId3" Type="http://schemas.microsoft.com/office/2007/relationships/hdphoto" Target="../media/hdphoto48.wdp"/><Relationship Id="rId2" Type="http://schemas.openxmlformats.org/officeDocument/2006/relationships/image" Target="../media/image237.png"/><Relationship Id="rId1" Type="http://schemas.openxmlformats.org/officeDocument/2006/relationships/slideLayout" Target="../slideLayouts/slideLayout95.xml"/><Relationship Id="rId5" Type="http://schemas.microsoft.com/office/2007/relationships/hdphoto" Target="../media/hdphoto49.wdp"/><Relationship Id="rId4" Type="http://schemas.openxmlformats.org/officeDocument/2006/relationships/image" Target="../media/image238.png"/></Relationships>
</file>

<file path=ppt/slides/_rels/slide158.xml.rels><?xml version="1.0" encoding="UTF-8" standalone="yes"?>
<Relationships xmlns="http://schemas.openxmlformats.org/package/2006/relationships"><Relationship Id="rId3" Type="http://schemas.microsoft.com/office/2007/relationships/hdphoto" Target="../media/hdphoto50.wdp"/><Relationship Id="rId2" Type="http://schemas.openxmlformats.org/officeDocument/2006/relationships/image" Target="../media/image239.png"/><Relationship Id="rId1" Type="http://schemas.openxmlformats.org/officeDocument/2006/relationships/slideLayout" Target="../slideLayouts/slideLayout95.xml"/><Relationship Id="rId4" Type="http://schemas.openxmlformats.org/officeDocument/2006/relationships/image" Target="../media/image240.png"/></Relationships>
</file>

<file path=ppt/slides/_rels/slide159.xml.rels><?xml version="1.0" encoding="UTF-8" standalone="yes"?>
<Relationships xmlns="http://schemas.openxmlformats.org/package/2006/relationships"><Relationship Id="rId3" Type="http://schemas.microsoft.com/office/2007/relationships/hdphoto" Target="../media/hdphoto51.wdp"/><Relationship Id="rId2" Type="http://schemas.openxmlformats.org/officeDocument/2006/relationships/image" Target="../media/image241.png"/><Relationship Id="rId1" Type="http://schemas.openxmlformats.org/officeDocument/2006/relationships/slideLayout" Target="../slideLayouts/slideLayout95.xml"/></Relationships>
</file>

<file path=ppt/slides/_rels/slide1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6.xml"/><Relationship Id="rId1" Type="http://schemas.openxmlformats.org/officeDocument/2006/relationships/slideLayout" Target="../slideLayouts/slideLayout54.xml"/><Relationship Id="rId5" Type="http://schemas.openxmlformats.org/officeDocument/2006/relationships/image" Target="../media/image56.png"/><Relationship Id="rId4" Type="http://schemas.openxmlformats.org/officeDocument/2006/relationships/image" Target="../media/image55.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5.xml"/></Relationships>
</file>

<file path=ppt/slides/_rels/slide164.xml.rels><?xml version="1.0" encoding="UTF-8" standalone="yes"?>
<Relationships xmlns="http://schemas.openxmlformats.org/package/2006/relationships"><Relationship Id="rId3" Type="http://schemas.openxmlformats.org/officeDocument/2006/relationships/hyperlink" Target="mailto:janjigiy@mskcc.org" TargetMode="External"/><Relationship Id="rId2" Type="http://schemas.openxmlformats.org/officeDocument/2006/relationships/notesSlide" Target="../notesSlides/notesSlide113.xml"/><Relationship Id="rId1" Type="http://schemas.openxmlformats.org/officeDocument/2006/relationships/slideLayout" Target="../slideLayouts/slideLayout183.xml"/><Relationship Id="rId4" Type="http://schemas.openxmlformats.org/officeDocument/2006/relationships/image" Target="../media/image242.jpeg"/></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9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03.xml"/></Relationships>
</file>

<file path=ppt/slides/_rels/slide167.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116.xml"/><Relationship Id="rId1" Type="http://schemas.openxmlformats.org/officeDocument/2006/relationships/slideLayout" Target="../slideLayouts/slideLayout203.xml"/><Relationship Id="rId5" Type="http://schemas.openxmlformats.org/officeDocument/2006/relationships/image" Target="../media/image244.png"/><Relationship Id="rId4" Type="http://schemas.microsoft.com/office/2007/relationships/hdphoto" Target="../media/hdphoto52.wdp"/></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02.xml"/></Relationships>
</file>

<file path=ppt/slides/_rels/slide169.xml.rels><?xml version="1.0" encoding="UTF-8" standalone="yes"?>
<Relationships xmlns="http://schemas.openxmlformats.org/package/2006/relationships"><Relationship Id="rId3" Type="http://schemas.openxmlformats.org/officeDocument/2006/relationships/image" Target="../media/image245.emf"/><Relationship Id="rId2" Type="http://schemas.openxmlformats.org/officeDocument/2006/relationships/notesSlide" Target="../notesSlides/notesSlide118.xml"/><Relationship Id="rId1" Type="http://schemas.openxmlformats.org/officeDocument/2006/relationships/slideLayout" Target="../slideLayouts/slideLayout203.xml"/><Relationship Id="rId4" Type="http://schemas.openxmlformats.org/officeDocument/2006/relationships/image" Target="../media/image246.emf"/></Relationships>
</file>

<file path=ppt/slides/_rels/slide1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7.xml"/><Relationship Id="rId1" Type="http://schemas.openxmlformats.org/officeDocument/2006/relationships/slideLayout" Target="../slideLayouts/slideLayout54.xml"/><Relationship Id="rId5" Type="http://schemas.openxmlformats.org/officeDocument/2006/relationships/image" Target="../media/image56.png"/><Relationship Id="rId4" Type="http://schemas.openxmlformats.org/officeDocument/2006/relationships/image" Target="../media/image55.png"/></Relationships>
</file>

<file path=ppt/slides/_rels/slide170.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19.xml"/><Relationship Id="rId1" Type="http://schemas.openxmlformats.org/officeDocument/2006/relationships/slideLayout" Target="../slideLayouts/slideLayout203.xml"/><Relationship Id="rId6" Type="http://schemas.openxmlformats.org/officeDocument/2006/relationships/image" Target="../media/image250.jpeg"/><Relationship Id="rId5" Type="http://schemas.openxmlformats.org/officeDocument/2006/relationships/image" Target="../media/image249.jpeg"/><Relationship Id="rId4" Type="http://schemas.openxmlformats.org/officeDocument/2006/relationships/image" Target="../media/image248.jpeg"/></Relationships>
</file>

<file path=ppt/slides/_rels/slide171.xml.rels><?xml version="1.0" encoding="UTF-8" standalone="yes"?>
<Relationships xmlns="http://schemas.openxmlformats.org/package/2006/relationships"><Relationship Id="rId8" Type="http://schemas.openxmlformats.org/officeDocument/2006/relationships/image" Target="../media/image256.jpeg"/><Relationship Id="rId3" Type="http://schemas.openxmlformats.org/officeDocument/2006/relationships/image" Target="../media/image251.jpeg"/><Relationship Id="rId7" Type="http://schemas.openxmlformats.org/officeDocument/2006/relationships/image" Target="../media/image255.jpeg"/><Relationship Id="rId2" Type="http://schemas.openxmlformats.org/officeDocument/2006/relationships/notesSlide" Target="../notesSlides/notesSlide120.xml"/><Relationship Id="rId1" Type="http://schemas.openxmlformats.org/officeDocument/2006/relationships/slideLayout" Target="../slideLayouts/slideLayout200.xml"/><Relationship Id="rId6" Type="http://schemas.openxmlformats.org/officeDocument/2006/relationships/image" Target="../media/image254.jpeg"/><Relationship Id="rId5" Type="http://schemas.openxmlformats.org/officeDocument/2006/relationships/image" Target="../media/image253.jpeg"/><Relationship Id="rId4" Type="http://schemas.openxmlformats.org/officeDocument/2006/relationships/image" Target="../media/image252.jpeg"/></Relationships>
</file>

<file path=ppt/slides/_rels/slide172.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121.xml"/><Relationship Id="rId1" Type="http://schemas.openxmlformats.org/officeDocument/2006/relationships/slideLayout" Target="../slideLayouts/slideLayout205.xml"/></Relationships>
</file>

<file path=ppt/slides/_rels/slide173.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122.xml"/><Relationship Id="rId1" Type="http://schemas.openxmlformats.org/officeDocument/2006/relationships/slideLayout" Target="../slideLayouts/slideLayout205.xml"/></Relationships>
</file>

<file path=ppt/slides/_rels/slide174.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123.xml"/><Relationship Id="rId1" Type="http://schemas.openxmlformats.org/officeDocument/2006/relationships/slideLayout" Target="../slideLayouts/slideLayout205.xml"/></Relationships>
</file>

<file path=ppt/slides/_rels/slide175.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124.xml"/><Relationship Id="rId1" Type="http://schemas.openxmlformats.org/officeDocument/2006/relationships/slideLayout" Target="../slideLayouts/slideLayout205.xml"/></Relationships>
</file>

<file path=ppt/slides/_rels/slide176.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25.xml"/><Relationship Id="rId1" Type="http://schemas.openxmlformats.org/officeDocument/2006/relationships/slideLayout" Target="../slideLayouts/slideLayout205.xml"/><Relationship Id="rId4" Type="http://schemas.openxmlformats.org/officeDocument/2006/relationships/image" Target="../media/image257.png"/></Relationships>
</file>

<file path=ppt/slides/_rels/slide177.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126.xml"/><Relationship Id="rId1" Type="http://schemas.openxmlformats.org/officeDocument/2006/relationships/slideLayout" Target="../slideLayouts/slideLayout205.xml"/></Relationships>
</file>

<file path=ppt/slides/_rels/slide17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27.xml"/><Relationship Id="rId1" Type="http://schemas.openxmlformats.org/officeDocument/2006/relationships/slideLayout" Target="../slideLayouts/slideLayout205.xml"/><Relationship Id="rId4" Type="http://schemas.openxmlformats.org/officeDocument/2006/relationships/image" Target="../media/image257.png"/></Relationships>
</file>

<file path=ppt/slides/_rels/slide179.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128.xml"/><Relationship Id="rId1" Type="http://schemas.openxmlformats.org/officeDocument/2006/relationships/slideLayout" Target="../slideLayouts/slideLayout205.xml"/></Relationships>
</file>

<file path=ppt/slides/_rels/slide18.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18.xml"/><Relationship Id="rId1" Type="http://schemas.openxmlformats.org/officeDocument/2006/relationships/slideLayout" Target="../slideLayouts/slideLayout40.xml"/></Relationships>
</file>

<file path=ppt/slides/_rels/slide180.xml.rels><?xml version="1.0" encoding="UTF-8" standalone="yes"?>
<Relationships xmlns="http://schemas.openxmlformats.org/package/2006/relationships"><Relationship Id="rId3" Type="http://schemas.openxmlformats.org/officeDocument/2006/relationships/image" Target="../media/image258.png"/><Relationship Id="rId7" Type="http://schemas.microsoft.com/office/2007/relationships/hdphoto" Target="../media/hdphoto54.wdp"/><Relationship Id="rId2" Type="http://schemas.openxmlformats.org/officeDocument/2006/relationships/notesSlide" Target="../notesSlides/notesSlide129.xml"/><Relationship Id="rId1" Type="http://schemas.openxmlformats.org/officeDocument/2006/relationships/slideLayout" Target="../slideLayouts/slideLayout200.xml"/><Relationship Id="rId6" Type="http://schemas.openxmlformats.org/officeDocument/2006/relationships/image" Target="../media/image260.png"/><Relationship Id="rId5" Type="http://schemas.openxmlformats.org/officeDocument/2006/relationships/image" Target="../media/image259.png"/><Relationship Id="rId4" Type="http://schemas.microsoft.com/office/2007/relationships/hdphoto" Target="../media/hdphoto53.wdp"/></Relationships>
</file>

<file path=ppt/slides/_rels/slide181.xml.rels><?xml version="1.0" encoding="UTF-8" standalone="yes"?>
<Relationships xmlns="http://schemas.openxmlformats.org/package/2006/relationships"><Relationship Id="rId8" Type="http://schemas.openxmlformats.org/officeDocument/2006/relationships/image" Target="../media/image263.png"/><Relationship Id="rId3" Type="http://schemas.openxmlformats.org/officeDocument/2006/relationships/notesSlide" Target="../notesSlides/notesSlide130.xml"/><Relationship Id="rId7" Type="http://schemas.microsoft.com/office/2007/relationships/hdphoto" Target="../media/hdphoto55.wdp"/><Relationship Id="rId2" Type="http://schemas.openxmlformats.org/officeDocument/2006/relationships/slideLayout" Target="../slideLayouts/slideLayout216.xml"/><Relationship Id="rId1" Type="http://schemas.openxmlformats.org/officeDocument/2006/relationships/tags" Target="../tags/tag84.xml"/><Relationship Id="rId6" Type="http://schemas.openxmlformats.org/officeDocument/2006/relationships/image" Target="../media/image262.png"/><Relationship Id="rId5" Type="http://schemas.openxmlformats.org/officeDocument/2006/relationships/image" Target="../media/image261.emf"/><Relationship Id="rId4" Type="http://schemas.openxmlformats.org/officeDocument/2006/relationships/oleObject" Target="../embeddings/oleObject9.bin"/><Relationship Id="rId9" Type="http://schemas.microsoft.com/office/2007/relationships/hdphoto" Target="../media/hdphoto56.wdp"/></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216.xml"/><Relationship Id="rId1" Type="http://schemas.openxmlformats.org/officeDocument/2006/relationships/tags" Target="../tags/tag85.xml"/><Relationship Id="rId5" Type="http://schemas.openxmlformats.org/officeDocument/2006/relationships/image" Target="../media/image261.emf"/><Relationship Id="rId4" Type="http://schemas.openxmlformats.org/officeDocument/2006/relationships/oleObject" Target="../embeddings/oleObject10.bin"/></Relationships>
</file>

<file path=ppt/slides/_rels/slide183.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notesSlide" Target="../notesSlides/notesSlide132.xml"/><Relationship Id="rId1" Type="http://schemas.openxmlformats.org/officeDocument/2006/relationships/slideLayout" Target="../slideLayouts/slideLayout217.xml"/><Relationship Id="rId5" Type="http://schemas.openxmlformats.org/officeDocument/2006/relationships/image" Target="../media/image265.jpeg"/><Relationship Id="rId4" Type="http://schemas.microsoft.com/office/2007/relationships/hdphoto" Target="../media/hdphoto57.wdp"/></Relationships>
</file>

<file path=ppt/slides/_rels/slide184.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133.xml"/><Relationship Id="rId1" Type="http://schemas.openxmlformats.org/officeDocument/2006/relationships/slideLayout" Target="../slideLayouts/slideLayout217.xml"/></Relationships>
</file>

<file path=ppt/slides/_rels/slide185.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134.xml"/><Relationship Id="rId1" Type="http://schemas.openxmlformats.org/officeDocument/2006/relationships/slideLayout" Target="../slideLayouts/slideLayout218.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19.xml"/></Relationships>
</file>

<file path=ppt/slides/_rels/slide187.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136.xml"/><Relationship Id="rId1" Type="http://schemas.openxmlformats.org/officeDocument/2006/relationships/slideLayout" Target="../slideLayouts/slideLayout220.xml"/></Relationships>
</file>

<file path=ppt/slides/_rels/slide188.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137.xml"/><Relationship Id="rId1" Type="http://schemas.openxmlformats.org/officeDocument/2006/relationships/slideLayout" Target="../slideLayouts/slideLayout197.xml"/><Relationship Id="rId6" Type="http://schemas.openxmlformats.org/officeDocument/2006/relationships/image" Target="../media/image272.png"/><Relationship Id="rId5" Type="http://schemas.openxmlformats.org/officeDocument/2006/relationships/image" Target="../media/image271.png"/><Relationship Id="rId4" Type="http://schemas.openxmlformats.org/officeDocument/2006/relationships/image" Target="../media/image270.png"/></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97.xml"/></Relationships>
</file>

<file path=ppt/slides/_rels/slide1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9.xml"/><Relationship Id="rId1" Type="http://schemas.openxmlformats.org/officeDocument/2006/relationships/slideLayout" Target="../slideLayouts/slideLayout44.xml"/><Relationship Id="rId5" Type="http://schemas.microsoft.com/office/2007/relationships/hdphoto" Target="../media/hdphoto7.wdp"/><Relationship Id="rId4" Type="http://schemas.microsoft.com/office/2007/relationships/hdphoto" Target="../media/hdphoto6.wdp"/></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36.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7" Type="http://schemas.openxmlformats.org/officeDocument/2006/relationships/image" Target="../media/image45.png"/><Relationship Id="rId2" Type="http://schemas.openxmlformats.org/officeDocument/2006/relationships/slideLayout" Target="../slideLayouts/slideLayout7.xml"/><Relationship Id="rId1" Type="http://schemas.openxmlformats.org/officeDocument/2006/relationships/tags" Target="../tags/tag2.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0.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2.xml"/><Relationship Id="rId1" Type="http://schemas.openxmlformats.org/officeDocument/2006/relationships/slideLayout" Target="../slideLayouts/slideLayout8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4.xml"/><Relationship Id="rId1" Type="http://schemas.openxmlformats.org/officeDocument/2006/relationships/slideLayout" Target="../slideLayouts/slideLayout28.xml"/><Relationship Id="rId4" Type="http://schemas.microsoft.com/office/2007/relationships/hdphoto" Target="../media/hdphoto8.wdp"/></Relationships>
</file>

<file path=ppt/slides/_rels/slide2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5.xml"/><Relationship Id="rId1" Type="http://schemas.openxmlformats.org/officeDocument/2006/relationships/slideLayout" Target="../slideLayouts/slideLayout28.xml"/><Relationship Id="rId4" Type="http://schemas.microsoft.com/office/2007/relationships/hdphoto" Target="../media/hdphoto9.wdp"/></Relationships>
</file>

<file path=ppt/slides/_rels/slide2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6.xml"/><Relationship Id="rId1" Type="http://schemas.openxmlformats.org/officeDocument/2006/relationships/slideLayout" Target="../slideLayouts/slideLayout28.xml"/><Relationship Id="rId4" Type="http://schemas.openxmlformats.org/officeDocument/2006/relationships/chart" Target="../charts/chart2.xml"/></Relationships>
</file>

<file path=ppt/slides/_rels/slide29.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94.xml"/></Relationships>
</file>

<file path=ppt/slides/_rels/slide31.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63.png"/><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64.png"/><Relationship Id="rId1" Type="http://schemas.openxmlformats.org/officeDocument/2006/relationships/slideLayout" Target="../slideLayouts/slideLayout3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1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8.xml"/></Relationships>
</file>

<file path=ppt/slides/_rels/slide38.xml.rels><?xml version="1.0" encoding="UTF-8" standalone="yes"?>
<Relationships xmlns="http://schemas.openxmlformats.org/package/2006/relationships"><Relationship Id="rId8" Type="http://schemas.openxmlformats.org/officeDocument/2006/relationships/image" Target="../media/image69.png"/><Relationship Id="rId13" Type="http://schemas.openxmlformats.org/officeDocument/2006/relationships/image" Target="../media/image73.png"/><Relationship Id="rId18" Type="http://schemas.openxmlformats.org/officeDocument/2006/relationships/image" Target="../media/image77.png"/><Relationship Id="rId3" Type="http://schemas.openxmlformats.org/officeDocument/2006/relationships/image" Target="../media/image65.png"/><Relationship Id="rId21" Type="http://schemas.microsoft.com/office/2007/relationships/hdphoto" Target="../media/hdphoto16.wdp"/><Relationship Id="rId7" Type="http://schemas.openxmlformats.org/officeDocument/2006/relationships/image" Target="../media/image68.png"/><Relationship Id="rId12" Type="http://schemas.openxmlformats.org/officeDocument/2006/relationships/image" Target="../media/image72.png"/><Relationship Id="rId17" Type="http://schemas.openxmlformats.org/officeDocument/2006/relationships/image" Target="../media/image76.png"/><Relationship Id="rId2" Type="http://schemas.openxmlformats.org/officeDocument/2006/relationships/notesSlide" Target="../notesSlides/notesSlide32.xml"/><Relationship Id="rId16" Type="http://schemas.openxmlformats.org/officeDocument/2006/relationships/image" Target="../media/image75.png"/><Relationship Id="rId20" Type="http://schemas.openxmlformats.org/officeDocument/2006/relationships/image" Target="../media/image79.png"/><Relationship Id="rId1" Type="http://schemas.openxmlformats.org/officeDocument/2006/relationships/slideLayout" Target="../slideLayouts/slideLayout124.xml"/><Relationship Id="rId6" Type="http://schemas.openxmlformats.org/officeDocument/2006/relationships/image" Target="../media/image67.png"/><Relationship Id="rId11" Type="http://schemas.openxmlformats.org/officeDocument/2006/relationships/image" Target="../media/image71.png"/><Relationship Id="rId24" Type="http://schemas.microsoft.com/office/2007/relationships/hdphoto" Target="../media/hdphoto17.wdp"/><Relationship Id="rId5" Type="http://schemas.microsoft.com/office/2007/relationships/hdphoto" Target="../media/hdphoto13.wdp"/><Relationship Id="rId15" Type="http://schemas.microsoft.com/office/2007/relationships/hdphoto" Target="../media/hdphoto15.wdp"/><Relationship Id="rId23" Type="http://schemas.openxmlformats.org/officeDocument/2006/relationships/image" Target="../media/image81.png"/><Relationship Id="rId10" Type="http://schemas.microsoft.com/office/2007/relationships/hdphoto" Target="../media/hdphoto14.wdp"/><Relationship Id="rId19" Type="http://schemas.openxmlformats.org/officeDocument/2006/relationships/image" Target="../media/image78.png"/><Relationship Id="rId4" Type="http://schemas.openxmlformats.org/officeDocument/2006/relationships/image" Target="../media/image66.png"/><Relationship Id="rId9" Type="http://schemas.openxmlformats.org/officeDocument/2006/relationships/image" Target="../media/image70.png"/><Relationship Id="rId14" Type="http://schemas.openxmlformats.org/officeDocument/2006/relationships/image" Target="../media/image74.png"/><Relationship Id="rId22" Type="http://schemas.openxmlformats.org/officeDocument/2006/relationships/image" Target="../media/image80.png"/></Relationships>
</file>

<file path=ppt/slides/_rels/slide39.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82.png"/><Relationship Id="rId7" Type="http://schemas.openxmlformats.org/officeDocument/2006/relationships/image" Target="../media/image86.png"/><Relationship Id="rId12" Type="http://schemas.openxmlformats.org/officeDocument/2006/relationships/hyperlink" Target="https://clinicaltrials.gov/study/NCT05257408" TargetMode="External"/><Relationship Id="rId2" Type="http://schemas.openxmlformats.org/officeDocument/2006/relationships/notesSlide" Target="../notesSlides/notesSlide33.xml"/><Relationship Id="rId1" Type="http://schemas.openxmlformats.org/officeDocument/2006/relationships/slideLayout" Target="../slideLayouts/slideLayout125.xml"/><Relationship Id="rId6" Type="http://schemas.openxmlformats.org/officeDocument/2006/relationships/image" Target="../media/image85.png"/><Relationship Id="rId11" Type="http://schemas.openxmlformats.org/officeDocument/2006/relationships/image" Target="../media/image90.png"/><Relationship Id="rId5" Type="http://schemas.openxmlformats.org/officeDocument/2006/relationships/image" Target="../media/image84.png"/><Relationship Id="rId10" Type="http://schemas.openxmlformats.org/officeDocument/2006/relationships/image" Target="../media/image89.png"/><Relationship Id="rId4" Type="http://schemas.openxmlformats.org/officeDocument/2006/relationships/image" Target="../media/image83.png"/><Relationship Id="rId9" Type="http://schemas.openxmlformats.org/officeDocument/2006/relationships/image" Target="../media/image88.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6.xml"/></Relationships>
</file>

<file path=ppt/slides/_rels/slide4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35.xml"/><Relationship Id="rId1" Type="http://schemas.openxmlformats.org/officeDocument/2006/relationships/slideLayout" Target="../slideLayouts/slideLayout127.xml"/><Relationship Id="rId4" Type="http://schemas.microsoft.com/office/2007/relationships/hdphoto" Target="../media/hdphoto18.wdp"/></Relationships>
</file>

<file path=ppt/slides/_rels/slide4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36.xml"/><Relationship Id="rId1" Type="http://schemas.openxmlformats.org/officeDocument/2006/relationships/slideLayout" Target="../slideLayouts/slideLayout128.xml"/><Relationship Id="rId4" Type="http://schemas.microsoft.com/office/2007/relationships/hdphoto" Target="../media/hdphoto19.wdp"/></Relationships>
</file>

<file path=ppt/slides/_rels/slide4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37.xml"/><Relationship Id="rId1" Type="http://schemas.openxmlformats.org/officeDocument/2006/relationships/slideLayout" Target="../slideLayouts/slideLayout129.xml"/><Relationship Id="rId4" Type="http://schemas.microsoft.com/office/2007/relationships/hdphoto" Target="../media/hdphoto20.wdp"/></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17.xml"/></Relationships>
</file>

<file path=ppt/slides/_rels/slide4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9.xml"/><Relationship Id="rId1" Type="http://schemas.openxmlformats.org/officeDocument/2006/relationships/slideLayout" Target="../slideLayouts/slideLayout123.xml"/><Relationship Id="rId6" Type="http://schemas.openxmlformats.org/officeDocument/2006/relationships/image" Target="../media/image95.emf"/><Relationship Id="rId5" Type="http://schemas.openxmlformats.org/officeDocument/2006/relationships/oleObject" Target="../embeddings/oleObject2.bin"/><Relationship Id="rId4" Type="http://schemas.openxmlformats.org/officeDocument/2006/relationships/image" Target="../media/image94.emf"/></Relationships>
</file>

<file path=ppt/slides/_rels/slide4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40.xml"/><Relationship Id="rId1" Type="http://schemas.openxmlformats.org/officeDocument/2006/relationships/slideLayout" Target="../slideLayouts/slideLayout123.xml"/><Relationship Id="rId4" Type="http://schemas.openxmlformats.org/officeDocument/2006/relationships/image" Target="../media/image96.emf"/></Relationships>
</file>

<file path=ppt/slides/_rels/slide4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41.xml"/><Relationship Id="rId1" Type="http://schemas.openxmlformats.org/officeDocument/2006/relationships/slideLayout" Target="../slideLayouts/slideLayout123.xml"/><Relationship Id="rId4" Type="http://schemas.openxmlformats.org/officeDocument/2006/relationships/image" Target="../media/image97.emf"/></Relationships>
</file>

<file path=ppt/slides/_rels/slide48.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42.xml"/><Relationship Id="rId1" Type="http://schemas.openxmlformats.org/officeDocument/2006/relationships/slideLayout" Target="../slideLayouts/slideLayout123.xml"/><Relationship Id="rId5" Type="http://schemas.openxmlformats.org/officeDocument/2006/relationships/image" Target="../media/image99.png"/><Relationship Id="rId4" Type="http://schemas.openxmlformats.org/officeDocument/2006/relationships/image" Target="../media/image98.emf"/></Relationships>
</file>

<file path=ppt/slides/_rels/slide4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3.xml"/><Relationship Id="rId1" Type="http://schemas.openxmlformats.org/officeDocument/2006/relationships/slideLayout" Target="../slideLayouts/slideLayout12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4.xml"/><Relationship Id="rId1" Type="http://schemas.openxmlformats.org/officeDocument/2006/relationships/slideLayout" Target="../slideLayouts/slideLayout11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2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0.xml"/></Relationships>
</file>

<file path=ppt/slides/_rels/slide5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48.xml"/><Relationship Id="rId1" Type="http://schemas.openxmlformats.org/officeDocument/2006/relationships/slideLayout" Target="../slideLayouts/slideLayout106.xml"/><Relationship Id="rId4" Type="http://schemas.microsoft.com/office/2007/relationships/hdphoto" Target="../media/hdphoto21.wdp"/></Relationships>
</file>

<file path=ppt/slides/_rels/slide5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49.xml"/><Relationship Id="rId1" Type="http://schemas.openxmlformats.org/officeDocument/2006/relationships/slideLayout" Target="../slideLayouts/slideLayout110.xml"/><Relationship Id="rId4" Type="http://schemas.microsoft.com/office/2007/relationships/hdphoto" Target="../media/hdphoto22.wdp"/></Relationships>
</file>

<file path=ppt/slides/_rels/slide5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0.xml"/><Relationship Id="rId1" Type="http://schemas.openxmlformats.org/officeDocument/2006/relationships/slideLayout" Target="../slideLayouts/slideLayout130.xml"/><Relationship Id="rId4" Type="http://schemas.microsoft.com/office/2007/relationships/hdphoto" Target="../media/hdphoto23.wdp"/></Relationships>
</file>

<file path=ppt/slides/_rels/slide5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1.xml"/><Relationship Id="rId1" Type="http://schemas.openxmlformats.org/officeDocument/2006/relationships/slideLayout" Target="../slideLayouts/slideLayout110.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17.xml"/></Relationships>
</file>

<file path=ppt/slides/_rels/slide5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53.xml"/><Relationship Id="rId1" Type="http://schemas.openxmlformats.org/officeDocument/2006/relationships/slideLayout" Target="../slideLayouts/slideLayout11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7.xml"/></Relationships>
</file>

<file path=ppt/slides/_rels/slide60.xml.rels><?xml version="1.0" encoding="UTF-8" standalone="yes"?>
<Relationships xmlns="http://schemas.openxmlformats.org/package/2006/relationships"><Relationship Id="rId3" Type="http://schemas.openxmlformats.org/officeDocument/2006/relationships/hyperlink" Target="https://clinicaltrials.gov/study/NCT06161025?term=NCT06161025&amp;rank=1" TargetMode="External"/><Relationship Id="rId2" Type="http://schemas.openxmlformats.org/officeDocument/2006/relationships/notesSlide" Target="../notesSlides/notesSlide54.xml"/><Relationship Id="rId1" Type="http://schemas.openxmlformats.org/officeDocument/2006/relationships/slideLayout" Target="../slideLayouts/slideLayout121.xml"/></Relationships>
</file>

<file path=ppt/slides/_rels/slide61.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13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2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2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2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1.xml"/><Relationship Id="rId7" Type="http://schemas.openxmlformats.org/officeDocument/2006/relationships/image" Target="../media/image109.png"/><Relationship Id="rId2" Type="http://schemas.openxmlformats.org/officeDocument/2006/relationships/slideLayout" Target="../slideLayouts/slideLayout7.xml"/><Relationship Id="rId1" Type="http://schemas.openxmlformats.org/officeDocument/2006/relationships/tags" Target="../tags/tag3.xml"/><Relationship Id="rId6" Type="http://schemas.openxmlformats.org/officeDocument/2006/relationships/image" Target="../media/image44.png"/><Relationship Id="rId5" Type="http://schemas.openxmlformats.org/officeDocument/2006/relationships/image" Target="../media/image108.png"/><Relationship Id="rId4" Type="http://schemas.openxmlformats.org/officeDocument/2006/relationships/image" Target="../media/image107.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4.xml"/><Relationship Id="rId1" Type="http://schemas.openxmlformats.org/officeDocument/2006/relationships/slideLayout" Target="../slideLayouts/slideLayout148.xml"/><Relationship Id="rId4" Type="http://schemas.openxmlformats.org/officeDocument/2006/relationships/image" Target="../media/image111.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49.xml"/></Relationships>
</file>

<file path=ppt/slides/_rels/slide73.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66.xml"/><Relationship Id="rId1" Type="http://schemas.openxmlformats.org/officeDocument/2006/relationships/slideLayout" Target="../slideLayouts/slideLayout149.xml"/><Relationship Id="rId4" Type="http://schemas.openxmlformats.org/officeDocument/2006/relationships/image" Target="../media/image113.png"/></Relationships>
</file>

<file path=ppt/slides/_rels/slide7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67.xml"/><Relationship Id="rId1" Type="http://schemas.openxmlformats.org/officeDocument/2006/relationships/slideLayout" Target="../slideLayouts/slideLayout149.xml"/><Relationship Id="rId4" Type="http://schemas.openxmlformats.org/officeDocument/2006/relationships/image" Target="../media/image115.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49.xml"/></Relationships>
</file>

<file path=ppt/slides/_rels/slide76.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69.xml"/><Relationship Id="rId1" Type="http://schemas.openxmlformats.org/officeDocument/2006/relationships/slideLayout" Target="../slideLayouts/slideLayout149.xml"/><Relationship Id="rId4" Type="http://schemas.openxmlformats.org/officeDocument/2006/relationships/image" Target="../media/image117.jpe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49.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53.xml"/></Relationships>
</file>

<file path=ppt/slides/_rels/slide7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2.xml"/><Relationship Id="rId1" Type="http://schemas.openxmlformats.org/officeDocument/2006/relationships/slideLayout" Target="../slideLayouts/slideLayout153.xml"/><Relationship Id="rId4" Type="http://schemas.openxmlformats.org/officeDocument/2006/relationships/image" Target="../media/image119.png"/></Relationships>
</file>

<file path=ppt/slides/_rels/slide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xml"/><Relationship Id="rId1" Type="http://schemas.openxmlformats.org/officeDocument/2006/relationships/slideLayout" Target="../slideLayouts/slideLayout40.xml"/><Relationship Id="rId4" Type="http://schemas.microsoft.com/office/2007/relationships/hdphoto" Target="../media/hdphoto2.wdp"/></Relationships>
</file>

<file path=ppt/slides/_rels/slide8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3.xml"/><Relationship Id="rId1" Type="http://schemas.openxmlformats.org/officeDocument/2006/relationships/slideLayout" Target="../slideLayouts/slideLayout159.xml"/></Relationships>
</file>

<file path=ppt/slides/_rels/slide81.xml.rels><?xml version="1.0" encoding="UTF-8" standalone="yes"?>
<Relationships xmlns="http://schemas.openxmlformats.org/package/2006/relationships"><Relationship Id="rId3" Type="http://schemas.openxmlformats.org/officeDocument/2006/relationships/hyperlink" Target="https://www.fda.gov/advisory-committees/advisory-committee-calendar/april-12-2024-meeting-oncologic-drugs-advisory-committee-meeting-announcement-04122024#event-materials" TargetMode="External"/><Relationship Id="rId2" Type="http://schemas.openxmlformats.org/officeDocument/2006/relationships/notesSlide" Target="../notesSlides/notesSlide74.xml"/><Relationship Id="rId1" Type="http://schemas.openxmlformats.org/officeDocument/2006/relationships/slideLayout" Target="../slideLayouts/slideLayout14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49.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49.xml"/></Relationships>
</file>

<file path=ppt/slides/_rels/slide84.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7.xml"/><Relationship Id="rId1" Type="http://schemas.openxmlformats.org/officeDocument/2006/relationships/slideLayout" Target="../slideLayouts/slideLayout161.xml"/></Relationships>
</file>

<file path=ppt/slides/_rels/slide85.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15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60.xml"/></Relationships>
</file>

<file path=ppt/slides/_rels/slide8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9.xml"/><Relationship Id="rId1" Type="http://schemas.openxmlformats.org/officeDocument/2006/relationships/slideLayout" Target="../slideLayouts/slideLayout148.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4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9.xml"/><Relationship Id="rId1" Type="http://schemas.openxmlformats.org/officeDocument/2006/relationships/slideLayout" Target="../slideLayouts/slideLayout82.xml"/><Relationship Id="rId4" Type="http://schemas.microsoft.com/office/2007/relationships/hdphoto" Target="../media/hdphoto3.wdp"/></Relationships>
</file>

<file path=ppt/slides/_rels/slide9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81.xml"/><Relationship Id="rId1" Type="http://schemas.openxmlformats.org/officeDocument/2006/relationships/slideLayout" Target="../slideLayouts/slideLayout149.xml"/></Relationships>
</file>

<file path=ppt/slides/_rels/slide9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82.xml"/><Relationship Id="rId1" Type="http://schemas.openxmlformats.org/officeDocument/2006/relationships/slideLayout" Target="../slideLayouts/slideLayout153.xml"/></Relationships>
</file>

<file path=ppt/slides/_rels/slide9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3.xml"/><Relationship Id="rId1" Type="http://schemas.openxmlformats.org/officeDocument/2006/relationships/slideLayout" Target="../slideLayouts/slideLayout153.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149.xml"/><Relationship Id="rId1" Type="http://schemas.openxmlformats.org/officeDocument/2006/relationships/tags" Target="../tags/tag4.xml"/><Relationship Id="rId5" Type="http://schemas.openxmlformats.org/officeDocument/2006/relationships/image" Target="../media/image127.emf"/><Relationship Id="rId4" Type="http://schemas.openxmlformats.org/officeDocument/2006/relationships/oleObject" Target="../embeddings/oleObject6.bin"/></Relationships>
</file>

<file path=ppt/slides/_rels/slide94.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85.xml"/><Relationship Id="rId1" Type="http://schemas.openxmlformats.org/officeDocument/2006/relationships/slideLayout" Target="../slideLayouts/slideLayout149.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129.png"/></Relationships>
</file>

<file path=ppt/slides/_rels/slide95.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86.xml"/><Relationship Id="rId1" Type="http://schemas.openxmlformats.org/officeDocument/2006/relationships/slideLayout" Target="../slideLayouts/slideLayout153.xml"/><Relationship Id="rId6" Type="http://schemas.openxmlformats.org/officeDocument/2006/relationships/image" Target="../media/image133.png"/><Relationship Id="rId5" Type="http://schemas.openxmlformats.org/officeDocument/2006/relationships/oleObject" Target="../embeddings/oleObject8.bin"/><Relationship Id="rId4" Type="http://schemas.openxmlformats.org/officeDocument/2006/relationships/image" Target="../media/image132.png"/></Relationships>
</file>

<file path=ppt/slides/_rels/slide96.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87.xml"/><Relationship Id="rId1" Type="http://schemas.openxmlformats.org/officeDocument/2006/relationships/slideLayout" Target="../slideLayouts/slideLayout162.xml"/><Relationship Id="rId5" Type="http://schemas.openxmlformats.org/officeDocument/2006/relationships/image" Target="../media/image136.png"/><Relationship Id="rId4" Type="http://schemas.openxmlformats.org/officeDocument/2006/relationships/image" Target="../media/image135.jpeg"/></Relationships>
</file>

<file path=ppt/slides/_rels/slide9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88.xml"/><Relationship Id="rId1" Type="http://schemas.openxmlformats.org/officeDocument/2006/relationships/slideLayout" Target="../slideLayouts/slideLayout153.xml"/><Relationship Id="rId4" Type="http://schemas.microsoft.com/office/2007/relationships/hdphoto" Target="../media/hdphoto24.wdp"/></Relationships>
</file>

<file path=ppt/slides/_rels/slide9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89.xml"/><Relationship Id="rId1" Type="http://schemas.openxmlformats.org/officeDocument/2006/relationships/slideLayout" Target="../slideLayouts/slideLayout153.xml"/><Relationship Id="rId4" Type="http://schemas.microsoft.com/office/2007/relationships/hdphoto" Target="../media/hdphoto25.wdp"/></Relationships>
</file>

<file path=ppt/slides/_rels/slide9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90.xml"/><Relationship Id="rId1" Type="http://schemas.openxmlformats.org/officeDocument/2006/relationships/slideLayout" Target="../slideLayouts/slideLayout153.xml"/><Relationship Id="rId4" Type="http://schemas.microsoft.com/office/2007/relationships/hdphoto" Target="../media/hdphoto26.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D142E2-E845-8D71-52DE-117B8C8DB8D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9D5F4B1-8BB3-7DEF-C43D-26B3F6EC4CDF}"/>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3: Ovarian Cancer</a:t>
            </a:r>
          </a:p>
        </p:txBody>
      </p:sp>
      <p:sp>
        <p:nvSpPr>
          <p:cNvPr id="7" name="Content Placeholder 6">
            <a:extLst>
              <a:ext uri="{FF2B5EF4-FFF2-40B4-BE49-F238E27FC236}">
                <a16:creationId xmlns:a16="http://schemas.microsoft.com/office/drawing/2014/main" id="{40CD9AF0-DE1B-A657-C432-610698634678}"/>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t>PARP Inhibitors and Strategies Targeting Folate Receptor Alpha (FR</a:t>
            </a:r>
            <a:r>
              <a:rPr lang="el-GR" sz="3000" dirty="0"/>
              <a:t>α) </a:t>
            </a:r>
            <a:r>
              <a:rPr lang="en-US" sz="3000" dirty="0"/>
              <a:t>in Advanced OC — </a:t>
            </a:r>
            <a:r>
              <a:rPr lang="en-US" sz="3000" b="0" dirty="0"/>
              <a:t>Dr Armstrong</a:t>
            </a:r>
          </a:p>
          <a:p>
            <a:pPr>
              <a:lnSpc>
                <a:spcPct val="100000"/>
              </a:lnSpc>
              <a:spcBef>
                <a:spcPts val="3000"/>
              </a:spcBef>
            </a:pPr>
            <a:r>
              <a:rPr lang="en-US" sz="3000" dirty="0"/>
              <a:t>Other Novel Agents and Strategies for the Treatment of Advanced OC — </a:t>
            </a:r>
            <a:r>
              <a:rPr lang="en-US" sz="3000" b="0" dirty="0"/>
              <a:t>Dr O’Malley</a:t>
            </a:r>
          </a:p>
        </p:txBody>
      </p:sp>
    </p:spTree>
    <p:extLst>
      <p:ext uri="{BB962C8B-B14F-4D97-AF65-F5344CB8AC3E}">
        <p14:creationId xmlns:p14="http://schemas.microsoft.com/office/powerpoint/2010/main" val="1354578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a:xfrm>
            <a:off x="339635" y="696173"/>
            <a:ext cx="11686903" cy="1208828"/>
          </a:xfrm>
        </p:spPr>
        <p:txBody>
          <a:bodyPr rtlCol="0">
            <a:noAutofit/>
          </a:bodyPr>
          <a:lstStyle/>
          <a:p>
            <a:pPr eaLnBrk="1" fontAlgn="auto" hangingPunct="1">
              <a:spcAft>
                <a:spcPts val="0"/>
              </a:spcAft>
              <a:defRPr/>
            </a:pPr>
            <a:r>
              <a:rPr lang="en-US" sz="6000" b="1" dirty="0">
                <a:solidFill>
                  <a:schemeClr val="accent3">
                    <a:lumMod val="75000"/>
                  </a:schemeClr>
                </a:solidFill>
              </a:rPr>
              <a:t>Foundation Medicine LOH</a:t>
            </a:r>
          </a:p>
        </p:txBody>
      </p:sp>
      <p:sp>
        <p:nvSpPr>
          <p:cNvPr id="4" name="サブタイトル 2"/>
          <p:cNvSpPr txBox="1">
            <a:spLocks/>
          </p:cNvSpPr>
          <p:nvPr/>
        </p:nvSpPr>
        <p:spPr bwMode="auto">
          <a:xfrm>
            <a:off x="812800" y="1905001"/>
            <a:ext cx="10845800" cy="4256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0" indent="0" algn="ctr" rtl="0" eaLnBrk="0" fontAlgn="base" hangingPunct="0">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rtl="0" eaLnBrk="0" fontAlgn="base" hangingPunct="0">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rtl="0" eaLnBrk="0" fontAlgn="base" hangingPunct="0">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rtl="0" eaLnBrk="0" fontAlgn="base" hangingPunct="0">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rtl="0" eaLnBrk="0" fontAlgn="base" hangingPunct="0">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marL="0" marR="0" lvl="0" indent="0" algn="l" defTabSz="609585"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3200" b="0" i="0" u="none" strike="noStrike" kern="1200" cap="none" spc="0" normalizeH="0" baseline="0" noProof="0" dirty="0">
                <a:ln>
                  <a:noFill/>
                </a:ln>
                <a:solidFill>
                  <a:prstClr val="black"/>
                </a:solidFill>
                <a:effectLst/>
                <a:uLnTx/>
                <a:uFillTx/>
                <a:latin typeface="Arial Narrow"/>
                <a:ea typeface="+mn-ea"/>
                <a:cs typeface="+mn-cs"/>
              </a:rPr>
              <a:t>Genomic Instability Score (GIS), as determined by Foundation Medicine </a:t>
            </a:r>
            <a:r>
              <a:rPr kumimoji="0" lang="en-GB" sz="3200" b="0" i="0" u="none" strike="noStrike" kern="1200" cap="none" spc="0" normalizeH="0" baseline="0" noProof="0" dirty="0" err="1">
                <a:ln>
                  <a:noFill/>
                </a:ln>
                <a:solidFill>
                  <a:prstClr val="black"/>
                </a:solidFill>
                <a:effectLst/>
                <a:uLnTx/>
                <a:uFillTx/>
                <a:latin typeface="Arial Narrow"/>
                <a:ea typeface="+mn-ea"/>
                <a:cs typeface="+mn-cs"/>
              </a:rPr>
              <a:t>tumor</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analysis; must have genome-wide LOH ≥14%, a somatic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BRCA1</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and/or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BRCA2</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mutation, or a mutation in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ATM</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BRIP1</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PALB2</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RAD51C</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BARD1</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CDK12</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CHEK1</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CHEK2</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FANCL</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PPP2R2A</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RAD51B</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RAD51D</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or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RAD54L</a:t>
            </a:r>
            <a:r>
              <a:rPr kumimoji="0" lang="en-GB" sz="3200" b="0" i="0" u="none" strike="noStrike" kern="1200" cap="none" spc="0" normalizeH="0" baseline="0" noProof="0" dirty="0">
                <a:ln>
                  <a:noFill/>
                </a:ln>
                <a:solidFill>
                  <a:prstClr val="black"/>
                </a:solidFill>
                <a:effectLst/>
                <a:uLnTx/>
                <a:uFillTx/>
                <a:latin typeface="Arial Narrow"/>
                <a:ea typeface="+mn-ea"/>
                <a:cs typeface="+mn-cs"/>
              </a:rPr>
              <a:t> to be considered positive. </a:t>
            </a:r>
          </a:p>
          <a:p>
            <a:pPr marL="0" marR="0" lvl="0" indent="0" algn="l" defTabSz="609585"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GB" sz="3200" b="0" i="0" u="none" strike="noStrike" kern="1200" cap="none" spc="0" normalizeH="0" baseline="30000" noProof="0" dirty="0">
              <a:ln>
                <a:noFill/>
              </a:ln>
              <a:solidFill>
                <a:prstClr val="black"/>
              </a:solidFill>
              <a:effectLst/>
              <a:uLnTx/>
              <a:uFillTx/>
              <a:latin typeface="Arial Narrow"/>
              <a:ea typeface="+mn-ea"/>
              <a:cs typeface="+mn-cs"/>
            </a:endParaRPr>
          </a:p>
          <a:p>
            <a:pPr marL="0" marR="0" lvl="0" indent="0" algn="l" defTabSz="609585"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3200" b="0" i="0" u="none" strike="noStrike" kern="1200" cap="none" spc="0" normalizeH="0" baseline="0" noProof="0" dirty="0">
                <a:ln>
                  <a:noFill/>
                </a:ln>
                <a:solidFill>
                  <a:prstClr val="black"/>
                </a:solidFill>
                <a:effectLst/>
                <a:uLnTx/>
                <a:uFillTx/>
                <a:latin typeface="Arial Narrow"/>
                <a:ea typeface="+mn-ea"/>
                <a:cs typeface="+mn-cs"/>
              </a:rPr>
              <a:t>Swisher </a:t>
            </a:r>
            <a:r>
              <a:rPr kumimoji="0" lang="en-GB" sz="3200" b="0" i="1" u="none" strike="noStrike" kern="1200" cap="none" spc="0" normalizeH="0" baseline="0" noProof="0" dirty="0">
                <a:ln>
                  <a:noFill/>
                </a:ln>
                <a:solidFill>
                  <a:prstClr val="black"/>
                </a:solidFill>
                <a:effectLst/>
                <a:uLnTx/>
                <a:uFillTx/>
                <a:latin typeface="Arial Narrow"/>
                <a:ea typeface="+mn-ea"/>
                <a:cs typeface="+mn-cs"/>
              </a:rPr>
              <a:t>et al. </a:t>
            </a:r>
            <a:r>
              <a:rPr kumimoji="0" lang="fr-FR" sz="3200" b="0" i="1" u="none" strike="noStrike" kern="1200" cap="none" spc="0" normalizeH="0" baseline="0" noProof="0" dirty="0">
                <a:ln>
                  <a:noFill/>
                </a:ln>
                <a:solidFill>
                  <a:prstClr val="black"/>
                </a:solidFill>
                <a:effectLst/>
                <a:uLnTx/>
                <a:uFillTx/>
                <a:latin typeface="Arial Narrow"/>
                <a:ea typeface="+mn-ea"/>
                <a:cs typeface="+mn-cs"/>
              </a:rPr>
              <a:t>Lancet Oncol </a:t>
            </a:r>
            <a:r>
              <a:rPr kumimoji="0" lang="fr-FR" sz="3200" b="0" i="0" u="none" strike="noStrike" kern="1200" cap="none" spc="0" normalizeH="0" baseline="0" noProof="0" dirty="0">
                <a:ln>
                  <a:noFill/>
                </a:ln>
                <a:solidFill>
                  <a:prstClr val="black"/>
                </a:solidFill>
                <a:effectLst/>
                <a:uLnTx/>
                <a:uFillTx/>
                <a:latin typeface="Arial Narrow"/>
                <a:ea typeface="+mn-ea"/>
                <a:cs typeface="+mn-cs"/>
              </a:rPr>
              <a:t>2017;18:75–87</a:t>
            </a:r>
            <a:endParaRPr kumimoji="0" lang="en-GB" sz="3200" b="0" i="0" u="none" strike="noStrike" kern="1200" cap="none" spc="0" normalizeH="0" baseline="0" noProof="0" dirty="0">
              <a:ln>
                <a:noFill/>
              </a:ln>
              <a:solidFill>
                <a:prstClr val="black"/>
              </a:solidFill>
              <a:effectLst/>
              <a:uLnTx/>
              <a:uFillTx/>
              <a:latin typeface="Arial Narrow"/>
              <a:ea typeface="+mn-ea"/>
              <a:cs typeface="+mn-cs"/>
            </a:endParaRPr>
          </a:p>
          <a:p>
            <a:pPr marL="0" marR="0" lvl="0" indent="0" algn="l" defTabSz="914377" rtl="0" eaLnBrk="0" fontAlgn="base" latinLnBrk="0" hangingPunct="0">
              <a:lnSpc>
                <a:spcPct val="100000"/>
              </a:lnSpc>
              <a:spcBef>
                <a:spcPct val="20000"/>
              </a:spcBef>
              <a:spcAft>
                <a:spcPct val="0"/>
              </a:spcAft>
              <a:buClrTx/>
              <a:buSzTx/>
              <a:buFont typeface="Arial" panose="020B0604020202020204" pitchFamily="34" charset="0"/>
              <a:buNone/>
              <a:tabLst/>
              <a:defRPr/>
            </a:pPr>
            <a:endParaRPr kumimoji="0" lang="en-US" sz="3600" b="1" i="0" u="none" strike="noStrike" kern="1200" cap="none" spc="0" normalizeH="0" baseline="0" noProof="0" dirty="0">
              <a:ln>
                <a:noFill/>
              </a:ln>
              <a:solidFill>
                <a:srgbClr val="4F81BD">
                  <a:lumMod val="75000"/>
                </a:srgbClr>
              </a:solidFill>
              <a:effectLst/>
              <a:uLnTx/>
              <a:uFillTx/>
              <a:latin typeface="Calibri"/>
              <a:ea typeface="+mn-ea"/>
              <a:cs typeface="+mn-cs"/>
            </a:endParaRPr>
          </a:p>
        </p:txBody>
      </p:sp>
    </p:spTree>
    <p:extLst>
      <p:ext uri="{BB962C8B-B14F-4D97-AF65-F5344CB8AC3E}">
        <p14:creationId xmlns:p14="http://schemas.microsoft.com/office/powerpoint/2010/main" val="41616350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0634A2-23A4-7B99-914C-D44E6735385B}"/>
              </a:ext>
            </a:extLst>
          </p:cNvPr>
          <p:cNvSpPr>
            <a:spLocks noGrp="1"/>
          </p:cNvSpPr>
          <p:nvPr>
            <p:ph type="title"/>
          </p:nvPr>
        </p:nvSpPr>
        <p:spPr/>
        <p:txBody>
          <a:bodyPr/>
          <a:lstStyle/>
          <a:p>
            <a:r>
              <a:rPr lang="en-US" dirty="0"/>
              <a:t>Phase I/II MonumenTAL-1 Study: AEs</a:t>
            </a:r>
          </a:p>
        </p:txBody>
      </p:sp>
      <p:pic>
        <p:nvPicPr>
          <p:cNvPr id="4" name="Picture 3">
            <a:extLst>
              <a:ext uri="{FF2B5EF4-FFF2-40B4-BE49-F238E27FC236}">
                <a16:creationId xmlns:a16="http://schemas.microsoft.com/office/drawing/2014/main" id="{00DF6A8A-14E4-ABFC-F11E-3F8FD5E63C8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09600" y="1491559"/>
            <a:ext cx="10691751" cy="4877065"/>
          </a:xfrm>
          <a:prstGeom prst="rect">
            <a:avLst/>
          </a:prstGeom>
        </p:spPr>
      </p:pic>
      <p:sp>
        <p:nvSpPr>
          <p:cNvPr id="5" name="TextBox 4">
            <a:extLst>
              <a:ext uri="{FF2B5EF4-FFF2-40B4-BE49-F238E27FC236}">
                <a16:creationId xmlns:a16="http://schemas.microsoft.com/office/drawing/2014/main" id="{5A526034-F52D-A2BE-5E1B-FFB4DD571F47}"/>
              </a:ext>
            </a:extLst>
          </p:cNvPr>
          <p:cNvSpPr txBox="1"/>
          <p:nvPr/>
        </p:nvSpPr>
        <p:spPr>
          <a:xfrm>
            <a:off x="191344" y="6442545"/>
            <a:ext cx="9459032" cy="323165"/>
          </a:xfrm>
          <a:prstGeom prst="rect">
            <a:avLst/>
          </a:prstGeom>
          <a:noFill/>
        </p:spPr>
        <p:txBody>
          <a:bodyPr wrap="square" rtlCol="0" anchor="b">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Rasche L et al. ASCO 2025</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2150701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624D40-3D6D-37A6-797E-59E40429BEFE}"/>
              </a:ext>
            </a:extLst>
          </p:cNvPr>
          <p:cNvSpPr>
            <a:spLocks noGrp="1"/>
          </p:cNvSpPr>
          <p:nvPr>
            <p:ph type="title"/>
          </p:nvPr>
        </p:nvSpPr>
        <p:spPr/>
        <p:txBody>
          <a:bodyPr rtlCol="0">
            <a:normAutofit fontScale="90000"/>
          </a:bodyPr>
          <a:lstStyle/>
          <a:p>
            <a:pPr fontAlgn="auto">
              <a:spcAft>
                <a:spcPts val="0"/>
              </a:spcAft>
              <a:defRPr/>
            </a:pPr>
            <a:br>
              <a:rPr lang="en-US" b="1" dirty="0">
                <a:solidFill>
                  <a:srgbClr val="C00000"/>
                </a:solidFill>
              </a:rPr>
            </a:br>
            <a:r>
              <a:rPr lang="en-US" b="1" dirty="0">
                <a:solidFill>
                  <a:srgbClr val="C00000"/>
                </a:solidFill>
              </a:rPr>
              <a:t>Challenges</a:t>
            </a:r>
          </a:p>
        </p:txBody>
      </p:sp>
      <p:sp>
        <p:nvSpPr>
          <p:cNvPr id="91138" name="TextBox 2">
            <a:extLst>
              <a:ext uri="{FF2B5EF4-FFF2-40B4-BE49-F238E27FC236}">
                <a16:creationId xmlns:a16="http://schemas.microsoft.com/office/drawing/2014/main" id="{E31BB188-6086-BC84-9084-9C2E919E205C}"/>
              </a:ext>
            </a:extLst>
          </p:cNvPr>
          <p:cNvSpPr txBox="1">
            <a:spLocks noChangeArrowheads="1"/>
          </p:cNvSpPr>
          <p:nvPr/>
        </p:nvSpPr>
        <p:spPr bwMode="auto">
          <a:xfrm>
            <a:off x="957263" y="1690688"/>
            <a:ext cx="10671175"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71500" indent="-5715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571500" marR="0" lvl="0" indent="-57150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36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Moving therapies early can impact later therapies</a:t>
            </a:r>
          </a:p>
          <a:p>
            <a:pPr marL="571500" marR="0" lvl="0" indent="-57150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36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a:p>
            <a:pPr marL="571500" marR="0" lvl="0" indent="-57150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36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Sequencing and maintenance?</a:t>
            </a:r>
          </a:p>
          <a:p>
            <a:pPr marL="571500" marR="0" lvl="0" indent="-57150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36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a:p>
            <a:pPr marL="571500" marR="0" lvl="0" indent="-57150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36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With early—no more one and done?</a:t>
            </a:r>
          </a:p>
          <a:p>
            <a:pPr marL="571500" marR="0" lvl="0" indent="-57150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36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a:p>
            <a:pPr marL="571500" marR="0" lvl="0" indent="-57150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36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Combinations: ELISA; MAGENTA</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Title 1">
            <a:extLst>
              <a:ext uri="{FF2B5EF4-FFF2-40B4-BE49-F238E27FC236}">
                <a16:creationId xmlns:a16="http://schemas.microsoft.com/office/drawing/2014/main" id="{3DB2A5C2-799B-14F5-2136-38787AA35826}"/>
              </a:ext>
            </a:extLst>
          </p:cNvPr>
          <p:cNvSpPr>
            <a:spLocks noGrp="1" noChangeArrowheads="1"/>
          </p:cNvSpPr>
          <p:nvPr>
            <p:ph type="title"/>
          </p:nvPr>
        </p:nvSpPr>
        <p:spPr/>
        <p:txBody>
          <a:bodyPr/>
          <a:lstStyle/>
          <a:p>
            <a:r>
              <a:rPr lang="en-US" altLang="en-US" sz="3600" b="1">
                <a:solidFill>
                  <a:srgbClr val="C00000"/>
                </a:solidFill>
                <a:latin typeface="Arial" panose="020B0604020202020204" pitchFamily="34" charset="0"/>
                <a:ea typeface="ＭＳ Ｐゴシック" panose="020B0600070205080204" pitchFamily="34" charset="-128"/>
                <a:cs typeface="Arial" panose="020B0604020202020204" pitchFamily="34" charset="0"/>
              </a:rPr>
              <a:t>Future for MM</a:t>
            </a:r>
          </a:p>
        </p:txBody>
      </p:sp>
      <p:sp>
        <p:nvSpPr>
          <p:cNvPr id="39938" name="Content Placeholder 2">
            <a:extLst>
              <a:ext uri="{FF2B5EF4-FFF2-40B4-BE49-F238E27FC236}">
                <a16:creationId xmlns:a16="http://schemas.microsoft.com/office/drawing/2014/main" id="{A3F1EB5F-B16F-CC43-67AC-0BE43D1EA2AC}"/>
              </a:ext>
            </a:extLst>
          </p:cNvPr>
          <p:cNvSpPr>
            <a:spLocks noGrp="1" noChangeArrowheads="1"/>
          </p:cNvSpPr>
          <p:nvPr>
            <p:ph idx="1"/>
          </p:nvPr>
        </p:nvSpPr>
        <p:spPr>
          <a:xfrm>
            <a:off x="1219200" y="1593850"/>
            <a:ext cx="9740900" cy="3695700"/>
          </a:xfrm>
        </p:spPr>
        <p:txBody>
          <a:bodyPr rtlCol="0">
            <a:normAutofit/>
          </a:bodyPr>
          <a:lstStyle/>
          <a:p>
            <a:pPr marL="257175" indent="-257175" fontAlgn="auto">
              <a:spcAft>
                <a:spcPts val="0"/>
              </a:spcAft>
              <a:defRPr/>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Use of fixed duration therapies using </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MRD</a:t>
            </a:r>
          </a:p>
          <a:p>
            <a:pPr marL="257175" indent="-257175" fontAlgn="auto">
              <a:spcAft>
                <a:spcPts val="0"/>
              </a:spcAft>
              <a:defRPr/>
            </a:pPr>
            <a:endParaRPr lang="en-US" altLang="en-US" sz="2800" dirty="0">
              <a:latin typeface="Arial" panose="020B0604020202020204" pitchFamily="34" charset="0"/>
              <a:ea typeface="ＭＳ Ｐゴシック" panose="020B0600070205080204" pitchFamily="34" charset="-128"/>
              <a:cs typeface="Arial" panose="020B0604020202020204" pitchFamily="34" charset="0"/>
            </a:endParaRPr>
          </a:p>
          <a:p>
            <a:pPr marL="257175" indent="-257175" fontAlgn="auto">
              <a:spcAft>
                <a:spcPts val="0"/>
              </a:spcAft>
              <a:defRPr/>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Combine immunotherapies : </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TOTAL IMMUNOTHERAPY</a:t>
            </a:r>
          </a:p>
          <a:p>
            <a:pPr fontAlgn="auto">
              <a:spcAft>
                <a:spcPts val="0"/>
              </a:spcAft>
              <a:buFont typeface="Arial"/>
              <a:buChar char="•"/>
              <a:defRPr/>
            </a:pPr>
            <a:endPar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endParaRPr>
          </a:p>
          <a:p>
            <a:pPr marL="257175" indent="-257175" fontAlgn="auto">
              <a:spcAft>
                <a:spcPts val="0"/>
              </a:spcAft>
              <a:defRPr/>
            </a:pPr>
            <a:r>
              <a:rPr lang="en-US" altLang="en-US" sz="2800" dirty="0">
                <a:latin typeface="Arial" panose="020B0604020202020204" pitchFamily="34" charset="0"/>
                <a:ea typeface="ＭＳ Ｐゴシック" panose="020B0600070205080204" pitchFamily="34" charset="-128"/>
                <a:cs typeface="Arial" panose="020B0604020202020204" pitchFamily="34" charset="0"/>
              </a:rPr>
              <a:t>Transform chronicity into </a:t>
            </a:r>
            <a:r>
              <a:rPr lang="en-US" altLang="en-US" sz="2800" b="1" dirty="0">
                <a:solidFill>
                  <a:srgbClr val="C00000"/>
                </a:solidFill>
                <a:latin typeface="Arial" panose="020B0604020202020204" pitchFamily="34" charset="0"/>
                <a:ea typeface="ＭＳ Ｐゴシック" panose="020B0600070205080204" pitchFamily="34" charset="-128"/>
                <a:cs typeface="Arial" panose="020B0604020202020204" pitchFamily="34" charset="0"/>
              </a:rPr>
              <a:t>CURE</a:t>
            </a:r>
          </a:p>
          <a:p>
            <a:pPr marL="257175" indent="-257175" fontAlgn="auto">
              <a:spcAft>
                <a:spcPts val="0"/>
              </a:spcAft>
              <a:defRPr/>
            </a:pPr>
            <a:endParaRPr lang="en-US" altLang="en-US" sz="1800" dirty="0">
              <a:ea typeface="ＭＳ Ｐゴシック" panose="020B0600070205080204" pitchFamily="34" charset="-128"/>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1C7C69-A734-5B01-F8AE-28985959756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8A66C7F-A6A3-93BB-F535-A43A88FDE08B}"/>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28195832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F528F3-BDF6-D1E3-5FB9-256F785C9D3B}"/>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3885C07D-78EB-E0D1-7004-46B4DC23B0D8}"/>
              </a:ext>
            </a:extLst>
          </p:cNvPr>
          <p:cNvSpPr/>
          <p:nvPr/>
        </p:nvSpPr>
        <p:spPr bwMode="auto">
          <a:xfrm>
            <a:off x="684426" y="2622937"/>
            <a:ext cx="10731324" cy="1154236"/>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9C115513-632D-97D3-97EF-87F5BFAE7DCF}"/>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4: Relapsed/Refractory (R/R) Multiple Myeloma (MM)</a:t>
            </a:r>
          </a:p>
        </p:txBody>
      </p:sp>
      <p:sp>
        <p:nvSpPr>
          <p:cNvPr id="7" name="Content Placeholder 6">
            <a:extLst>
              <a:ext uri="{FF2B5EF4-FFF2-40B4-BE49-F238E27FC236}">
                <a16:creationId xmlns:a16="http://schemas.microsoft.com/office/drawing/2014/main" id="{EDF7DA2D-6111-A36C-97D5-FE7658194D47}"/>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t>Integrating CAR T-Cell Therapy and Bispecific Antibodies into the Management of R/R MM — </a:t>
            </a:r>
            <a:r>
              <a:rPr lang="en-US" sz="3000" b="0" dirty="0"/>
              <a:t>Dr Raje</a:t>
            </a:r>
          </a:p>
          <a:p>
            <a:pPr>
              <a:lnSpc>
                <a:spcPct val="100000"/>
              </a:lnSpc>
              <a:spcBef>
                <a:spcPts val="3000"/>
              </a:spcBef>
            </a:pPr>
            <a:r>
              <a:rPr lang="en-US" sz="3000" dirty="0">
                <a:solidFill>
                  <a:schemeClr val="bg1"/>
                </a:solidFill>
              </a:rPr>
              <a:t>Antibody-Drug Conjugates and Other Emerging Therapies for R/R MM — </a:t>
            </a:r>
            <a:r>
              <a:rPr lang="en-US" sz="3000" b="0" dirty="0">
                <a:solidFill>
                  <a:schemeClr val="bg1"/>
                </a:solidFill>
              </a:rPr>
              <a:t>Dr Lee</a:t>
            </a:r>
          </a:p>
        </p:txBody>
      </p:sp>
    </p:spTree>
    <p:extLst>
      <p:ext uri="{BB962C8B-B14F-4D97-AF65-F5344CB8AC3E}">
        <p14:creationId xmlns:p14="http://schemas.microsoft.com/office/powerpoint/2010/main" val="2957353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BFF15D8E-119A-AD41-4132-388EB5448482}"/>
              </a:ext>
            </a:extLst>
          </p:cNvPr>
          <p:cNvSpPr txBox="1">
            <a:spLocks/>
          </p:cNvSpPr>
          <p:nvPr/>
        </p:nvSpPr>
        <p:spPr bwMode="auto">
          <a:xfrm>
            <a:off x="1331360" y="880133"/>
            <a:ext cx="9254960" cy="319314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121807" tIns="60904" rIns="121807" bIns="60904" numCol="1" anchor="t" anchorCtr="0" compatLnSpc="1">
            <a:prstTxWarp prst="textNoShape">
              <a:avLst/>
            </a:prstTxWarp>
          </a:bodyPr>
          <a:lstStyle>
            <a:lvl1pPr marL="0" indent="0" algn="ctr" rtl="0" eaLnBrk="1" fontAlgn="base" hangingPunct="1">
              <a:spcBef>
                <a:spcPct val="20000"/>
              </a:spcBef>
              <a:spcAft>
                <a:spcPct val="0"/>
              </a:spcAft>
              <a:buNone/>
              <a:defRPr sz="2400">
                <a:solidFill>
                  <a:schemeClr val="tx1"/>
                </a:solidFill>
                <a:latin typeface="+mn-lt"/>
                <a:ea typeface="+mn-ea"/>
                <a:cs typeface="+mn-cs"/>
              </a:defRPr>
            </a:lvl1pPr>
            <a:lvl2pPr marL="457200" indent="0" algn="ctr" rtl="0" eaLnBrk="1" fontAlgn="base" hangingPunct="1">
              <a:spcBef>
                <a:spcPct val="20000"/>
              </a:spcBef>
              <a:spcAft>
                <a:spcPct val="0"/>
              </a:spcAft>
              <a:buNone/>
              <a:defRPr sz="2000">
                <a:solidFill>
                  <a:schemeClr val="tx1"/>
                </a:solidFill>
                <a:latin typeface="+mn-lt"/>
                <a:ea typeface="+mn-ea"/>
              </a:defRPr>
            </a:lvl2pPr>
            <a:lvl3pPr marL="914400" indent="0" algn="ctr" rtl="0" eaLnBrk="1" fontAlgn="base" hangingPunct="1">
              <a:spcBef>
                <a:spcPct val="20000"/>
              </a:spcBef>
              <a:spcAft>
                <a:spcPct val="0"/>
              </a:spcAft>
              <a:buNone/>
              <a:defRPr>
                <a:solidFill>
                  <a:schemeClr val="tx1"/>
                </a:solidFill>
                <a:latin typeface="+mn-lt"/>
                <a:ea typeface="+mn-ea"/>
              </a:defRPr>
            </a:lvl3pPr>
            <a:lvl4pPr marL="1371600" indent="0" algn="ctr" rtl="0" eaLnBrk="1" fontAlgn="base" hangingPunct="1">
              <a:spcBef>
                <a:spcPct val="20000"/>
              </a:spcBef>
              <a:spcAft>
                <a:spcPct val="0"/>
              </a:spcAft>
              <a:buNone/>
              <a:defRPr sz="2000">
                <a:solidFill>
                  <a:schemeClr val="tx1"/>
                </a:solidFill>
                <a:latin typeface="+mn-lt"/>
                <a:ea typeface="+mn-ea"/>
              </a:defRPr>
            </a:lvl4pPr>
            <a:lvl5pPr marL="1828800" indent="0" algn="ctr" rtl="0" eaLnBrk="1" fontAlgn="base" hangingPunct="1">
              <a:spcBef>
                <a:spcPct val="20000"/>
              </a:spcBef>
              <a:spcAft>
                <a:spcPct val="0"/>
              </a:spcAft>
              <a:buNone/>
              <a:defRPr sz="2000">
                <a:solidFill>
                  <a:schemeClr val="tx1"/>
                </a:solidFill>
                <a:latin typeface="+mn-lt"/>
                <a:ea typeface="+mn-ea"/>
              </a:defRPr>
            </a:lvl5pPr>
            <a:lvl6pPr marL="2286000" indent="0" algn="ctr" rtl="0" eaLnBrk="1" fontAlgn="base" hangingPunct="1">
              <a:spcBef>
                <a:spcPct val="20000"/>
              </a:spcBef>
              <a:spcAft>
                <a:spcPct val="0"/>
              </a:spcAft>
              <a:buNone/>
              <a:defRPr sz="2000">
                <a:solidFill>
                  <a:schemeClr val="tx1"/>
                </a:solidFill>
                <a:latin typeface="+mn-lt"/>
                <a:ea typeface="+mn-ea"/>
              </a:defRPr>
            </a:lvl6pPr>
            <a:lvl7pPr marL="2743200" indent="0" algn="ctr" rtl="0" eaLnBrk="1" fontAlgn="base" hangingPunct="1">
              <a:spcBef>
                <a:spcPct val="20000"/>
              </a:spcBef>
              <a:spcAft>
                <a:spcPct val="0"/>
              </a:spcAft>
              <a:buNone/>
              <a:defRPr sz="2000">
                <a:solidFill>
                  <a:schemeClr val="tx1"/>
                </a:solidFill>
                <a:latin typeface="+mn-lt"/>
                <a:ea typeface="+mn-ea"/>
              </a:defRPr>
            </a:lvl7pPr>
            <a:lvl8pPr marL="3200400" indent="0" algn="ctr" rtl="0" eaLnBrk="1" fontAlgn="base" hangingPunct="1">
              <a:spcBef>
                <a:spcPct val="20000"/>
              </a:spcBef>
              <a:spcAft>
                <a:spcPct val="0"/>
              </a:spcAft>
              <a:buNone/>
              <a:defRPr sz="2000">
                <a:solidFill>
                  <a:schemeClr val="tx1"/>
                </a:solidFill>
                <a:latin typeface="+mn-lt"/>
                <a:ea typeface="+mn-ea"/>
              </a:defRPr>
            </a:lvl8pPr>
            <a:lvl9pPr marL="3657600" indent="0" algn="ctr" rtl="0" eaLnBrk="1" fontAlgn="base" hangingPunct="1">
              <a:spcBef>
                <a:spcPct val="20000"/>
              </a:spcBef>
              <a:spcAft>
                <a:spcPct val="0"/>
              </a:spcAft>
              <a:buNone/>
              <a:defRPr sz="2000">
                <a:solidFill>
                  <a:schemeClr val="tx1"/>
                </a:solidFill>
                <a:latin typeface="+mn-lt"/>
                <a:ea typeface="+mn-ea"/>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Antibody-Drug Conjugates (ADCs) and Other Emerging Novel Therapies for Relapsed/Refractory Multiple Myeloma</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rPr>
              <a:t>Fifth Annual National General Medical Oncology (GMO) Summit</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rPr>
              <a:t>April 25, 2026</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200" b="1" i="0" u="none" strike="noStrike" kern="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200" b="1" i="0" u="none" strike="noStrike" kern="0" cap="none" spc="0" normalizeH="0" baseline="0" noProof="0" dirty="0">
                <a:ln>
                  <a:noFill/>
                </a:ln>
                <a:solidFill>
                  <a:srgbClr val="295698"/>
                </a:solidFill>
                <a:effectLst/>
                <a:uLnTx/>
                <a:uFillTx/>
                <a:latin typeface="Arial" panose="020B0604020202020204"/>
                <a:ea typeface="+mn-ea"/>
                <a:cs typeface="+mn-cs"/>
              </a:rPr>
              <a:t>Hans Lee, MD</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200" b="1" i="0" u="none" strike="noStrike" kern="0" cap="none" spc="0" normalizeH="0" baseline="0" noProof="0" dirty="0">
                <a:ln>
                  <a:noFill/>
                </a:ln>
                <a:solidFill>
                  <a:srgbClr val="295698"/>
                </a:solidFill>
                <a:effectLst/>
                <a:uLnTx/>
                <a:uFillTx/>
                <a:latin typeface="Arial" panose="020B0604020202020204"/>
                <a:ea typeface="+mn-ea"/>
                <a:cs typeface="+mn-cs"/>
              </a:rPr>
              <a:t>Director, Multiple Myeloma Research</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200" b="1" i="0" u="none" strike="noStrike" kern="0" cap="none" spc="0" normalizeH="0" baseline="0" noProof="0" dirty="0">
                <a:ln>
                  <a:noFill/>
                </a:ln>
                <a:solidFill>
                  <a:srgbClr val="295698"/>
                </a:solidFill>
                <a:effectLst/>
                <a:uLnTx/>
                <a:uFillTx/>
                <a:latin typeface="Arial" panose="020B0604020202020204"/>
                <a:ea typeface="+mn-ea"/>
                <a:cs typeface="+mn-cs"/>
              </a:rPr>
              <a:t>Sarah Cannon Research Institute</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0" cap="none" spc="0" normalizeH="0" baseline="0" noProof="0" dirty="0">
              <a:ln>
                <a:noFill/>
              </a:ln>
              <a:solidFill>
                <a:srgbClr val="295698"/>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064727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5730DC-0823-988C-7A05-00CB211C185F}"/>
              </a:ext>
            </a:extLst>
          </p:cNvPr>
          <p:cNvSpPr>
            <a:spLocks noGrp="1"/>
          </p:cNvSpPr>
          <p:nvPr>
            <p:ph type="title"/>
          </p:nvPr>
        </p:nvSpPr>
        <p:spPr/>
        <p:txBody>
          <a:bodyPr/>
          <a:lstStyle/>
          <a:p>
            <a:r>
              <a:rPr lang="en-US" dirty="0"/>
              <a:t>Disclosures</a:t>
            </a:r>
          </a:p>
        </p:txBody>
      </p:sp>
      <p:graphicFrame>
        <p:nvGraphicFramePr>
          <p:cNvPr id="6" name="Table 5">
            <a:extLst>
              <a:ext uri="{FF2B5EF4-FFF2-40B4-BE49-F238E27FC236}">
                <a16:creationId xmlns:a16="http://schemas.microsoft.com/office/drawing/2014/main" id="{4662D642-1713-76BF-3801-D5388CAA9D4E}"/>
              </a:ext>
            </a:extLst>
          </p:cNvPr>
          <p:cNvGraphicFramePr>
            <a:graphicFrameLocks noGrp="1"/>
          </p:cNvGraphicFramePr>
          <p:nvPr/>
        </p:nvGraphicFramePr>
        <p:xfrm>
          <a:off x="795646" y="1360932"/>
          <a:ext cx="10640292" cy="4480560"/>
        </p:xfrm>
        <a:graphic>
          <a:graphicData uri="http://schemas.openxmlformats.org/drawingml/2006/table">
            <a:tbl>
              <a:tblPr firstRow="1" bandRow="1">
                <a:tableStyleId>{5C22544A-7EE6-4342-B048-85BDC9FD1C3A}</a:tableStyleId>
              </a:tblPr>
              <a:tblGrid>
                <a:gridCol w="3538848">
                  <a:extLst>
                    <a:ext uri="{9D8B030D-6E8A-4147-A177-3AD203B41FA5}">
                      <a16:colId xmlns:a16="http://schemas.microsoft.com/office/drawing/2014/main" val="37186937"/>
                    </a:ext>
                  </a:extLst>
                </a:gridCol>
                <a:gridCol w="7101444">
                  <a:extLst>
                    <a:ext uri="{9D8B030D-6E8A-4147-A177-3AD203B41FA5}">
                      <a16:colId xmlns:a16="http://schemas.microsoft.com/office/drawing/2014/main" val="1797994509"/>
                    </a:ext>
                  </a:extLst>
                </a:gridCol>
              </a:tblGrid>
              <a:tr h="1201625">
                <a:tc>
                  <a:txBody>
                    <a:bodyPr/>
                    <a:lstStyle/>
                    <a:p>
                      <a:r>
                        <a:rPr lang="en-US" b="1" dirty="0">
                          <a:solidFill>
                            <a:srgbClr val="000000"/>
                          </a:solidFill>
                        </a:rPr>
                        <a:t>Consulting Agreements </a:t>
                      </a:r>
                      <a:br>
                        <a:rPr lang="en-US" b="1" dirty="0">
                          <a:solidFill>
                            <a:srgbClr val="000000"/>
                          </a:solidFill>
                        </a:rPr>
                      </a:br>
                      <a:r>
                        <a:rPr lang="en-US" b="1" dirty="0">
                          <a:solidFill>
                            <a:srgbClr val="000000"/>
                          </a:solidFill>
                        </a:rPr>
                        <a:t>(Paid to Institution)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b="0" dirty="0">
                          <a:solidFill>
                            <a:srgbClr val="000000"/>
                          </a:solidFill>
                        </a:rPr>
                        <a:t>AbbVie Inc, Alexion Pharmaceuticals, </a:t>
                      </a:r>
                      <a:r>
                        <a:rPr lang="en-US" b="0" dirty="0" err="1">
                          <a:solidFill>
                            <a:srgbClr val="000000"/>
                          </a:solidFill>
                        </a:rPr>
                        <a:t>Allogene</a:t>
                      </a:r>
                      <a:r>
                        <a:rPr lang="en-US" b="0" dirty="0">
                          <a:solidFill>
                            <a:srgbClr val="000000"/>
                          </a:solidFill>
                        </a:rPr>
                        <a:t> Therapeutics, AstraZeneca Pharmaceuticals LP, Bristol Myers Squibb, GSK, Janssen Biotech Inc, Legend Biotech, Medline, Pfizer Inc, </a:t>
                      </a:r>
                      <a:r>
                        <a:rPr lang="en-US" b="0" dirty="0" err="1">
                          <a:solidFill>
                            <a:srgbClr val="000000"/>
                          </a:solidFill>
                        </a:rPr>
                        <a:t>Predicta</a:t>
                      </a:r>
                      <a:r>
                        <a:rPr lang="en-US" b="0" dirty="0">
                          <a:solidFill>
                            <a:srgbClr val="000000"/>
                          </a:solidFill>
                        </a:rPr>
                        <a:t> Biosciences, Regeneron Pharmaceuticals Inc, Sanofi, Takeda Pharmaceuticals USA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76565443"/>
                  </a:ext>
                </a:extLst>
              </a:tr>
              <a:tr h="976320">
                <a:tc>
                  <a:txBody>
                    <a:bodyPr/>
                    <a:lstStyle/>
                    <a:p>
                      <a:r>
                        <a:rPr lang="en-US" b="1" dirty="0">
                          <a:solidFill>
                            <a:srgbClr val="000000"/>
                          </a:solidFill>
                        </a:rPr>
                        <a:t>Consulting Agreements </a:t>
                      </a:r>
                      <a:br>
                        <a:rPr lang="en-US" b="1" dirty="0">
                          <a:solidFill>
                            <a:srgbClr val="000000"/>
                          </a:solidFill>
                        </a:rPr>
                      </a:br>
                      <a:r>
                        <a:rPr lang="en-US" b="1" dirty="0">
                          <a:solidFill>
                            <a:srgbClr val="000000"/>
                          </a:solidFill>
                        </a:rPr>
                        <a:t>(Paid to Self)</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b="0" dirty="0">
                          <a:solidFill>
                            <a:srgbClr val="000000"/>
                          </a:solidFill>
                        </a:rPr>
                        <a:t>Alexion Pharmaceuticals, </a:t>
                      </a:r>
                      <a:r>
                        <a:rPr lang="en-US" b="0" dirty="0" err="1">
                          <a:solidFill>
                            <a:srgbClr val="000000"/>
                          </a:solidFill>
                        </a:rPr>
                        <a:t>Allogene</a:t>
                      </a:r>
                      <a:r>
                        <a:rPr lang="en-US" b="0" dirty="0">
                          <a:solidFill>
                            <a:srgbClr val="000000"/>
                          </a:solidFill>
                        </a:rPr>
                        <a:t> Therapeutics, Bristol Myers Squibb, GSK, Janssen Biotech Inc, Menarini Group, Pfizer Inc, Regeneron Pharmaceuticals Inc, Sanofi, Takeda Pharmaceuticals USA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15685563"/>
                  </a:ext>
                </a:extLst>
              </a:tr>
              <a:tr h="976320">
                <a:tc>
                  <a:txBody>
                    <a:bodyPr/>
                    <a:lstStyle/>
                    <a:p>
                      <a:r>
                        <a:rPr lang="en-US" b="1" dirty="0">
                          <a:solidFill>
                            <a:srgbClr val="000000"/>
                          </a:solidFill>
                        </a:rPr>
                        <a:t>Contracted Research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b="0" dirty="0">
                          <a:solidFill>
                            <a:srgbClr val="000000"/>
                          </a:solidFill>
                        </a:rPr>
                        <a:t>AbbVie Inc, Alexion Pharmaceuticals, Amgen Inc, AstraZeneca Pharmaceuticals LP, Bristol Myers Squibb, GSK, Janssen Biotech Inc, Menarini Group, Moderna, Regeneron Pharmaceuticals Inc, Takeda Pharmaceuticals USA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2423324"/>
                  </a:ext>
                </a:extLst>
              </a:tr>
              <a:tr h="626819">
                <a:tc>
                  <a:txBody>
                    <a:bodyPr/>
                    <a:lstStyle/>
                    <a:p>
                      <a:r>
                        <a:rPr lang="en-US" b="1" dirty="0">
                          <a:solidFill>
                            <a:srgbClr val="000000"/>
                          </a:solidFill>
                        </a:rPr>
                        <a:t>Data and Safety Monitoring Boards/Committees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b="0" dirty="0" err="1">
                          <a:solidFill>
                            <a:srgbClr val="000000"/>
                          </a:solidFill>
                        </a:rPr>
                        <a:t>Allogene</a:t>
                      </a:r>
                      <a:r>
                        <a:rPr lang="en-US" b="0" dirty="0">
                          <a:solidFill>
                            <a:srgbClr val="000000"/>
                          </a:solidFill>
                        </a:rPr>
                        <a:t> Therapeutics, Takeda Pharmaceuticals USA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48686364"/>
                  </a:ext>
                </a:extLst>
              </a:tr>
            </a:tbl>
          </a:graphicData>
        </a:graphic>
      </p:graphicFrame>
    </p:spTree>
    <p:extLst>
      <p:ext uri="{BB962C8B-B14F-4D97-AF65-F5344CB8AC3E}">
        <p14:creationId xmlns:p14="http://schemas.microsoft.com/office/powerpoint/2010/main" val="1836650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2C2FC4-ED41-576A-8332-BE4E3A09B337}"/>
            </a:ext>
          </a:extLst>
        </p:cNvPr>
        <p:cNvGrpSpPr/>
        <p:nvPr/>
      </p:nvGrpSpPr>
      <p:grpSpPr>
        <a:xfrm>
          <a:off x="0" y="0"/>
          <a:ext cx="0" cy="0"/>
          <a:chOff x="0" y="0"/>
          <a:chExt cx="0" cy="0"/>
        </a:xfrm>
      </p:grpSpPr>
      <p:sp>
        <p:nvSpPr>
          <p:cNvPr id="2" name="Titolo 1">
            <a:extLst>
              <a:ext uri="{FF2B5EF4-FFF2-40B4-BE49-F238E27FC236}">
                <a16:creationId xmlns:a16="http://schemas.microsoft.com/office/drawing/2014/main" id="{3248ABB2-372B-B174-A0D7-546BB37AAE72}"/>
              </a:ext>
            </a:extLst>
          </p:cNvPr>
          <p:cNvSpPr>
            <a:spLocks noGrp="1"/>
          </p:cNvSpPr>
          <p:nvPr>
            <p:ph type="title"/>
          </p:nvPr>
        </p:nvSpPr>
        <p:spPr>
          <a:xfrm>
            <a:off x="1981200" y="529557"/>
            <a:ext cx="8229600" cy="1143000"/>
          </a:xfrm>
        </p:spPr>
        <p:txBody>
          <a:bodyPr>
            <a:normAutofit/>
          </a:bodyPr>
          <a:lstStyle/>
          <a:p>
            <a:pPr algn="ctr"/>
            <a:r>
              <a:rPr lang="it-IT" sz="3600" b="1" dirty="0">
                <a:solidFill>
                  <a:schemeClr val="tx1"/>
                </a:solidFill>
                <a:latin typeface="Arial"/>
                <a:cs typeface="Arial"/>
              </a:rPr>
              <a:t>Agenda</a:t>
            </a:r>
          </a:p>
        </p:txBody>
      </p:sp>
      <p:sp>
        <p:nvSpPr>
          <p:cNvPr id="3" name="Rectangle 1">
            <a:extLst>
              <a:ext uri="{FF2B5EF4-FFF2-40B4-BE49-F238E27FC236}">
                <a16:creationId xmlns:a16="http://schemas.microsoft.com/office/drawing/2014/main" id="{66619DD9-00CF-80A1-61DD-19A96B6C0237}"/>
              </a:ext>
            </a:extLst>
          </p:cNvPr>
          <p:cNvSpPr>
            <a:spLocks noChangeArrowheads="1"/>
          </p:cNvSpPr>
          <p:nvPr/>
        </p:nvSpPr>
        <p:spPr bwMode="auto">
          <a:xfrm>
            <a:off x="0" y="0"/>
            <a:ext cx="12192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5B616B"/>
              </a:solidFill>
              <a:effectLst/>
              <a:uLnTx/>
              <a:uFillTx/>
              <a:latin typeface="system-ui"/>
              <a:ea typeface="+mn-ea"/>
              <a:cs typeface="+mn-cs"/>
            </a:endParaRPr>
          </a:p>
          <a:p>
            <a:pPr marL="0" marR="0" lvl="0" indent="0" algn="l" defTabSz="914400" rtl="0" eaLnBrk="0" fontAlgn="base" latinLnBrk="0" hangingPunct="0">
              <a:lnSpc>
                <a:spcPct val="100000"/>
              </a:lnSpc>
              <a:spcBef>
                <a:spcPct val="0"/>
              </a:spcBef>
              <a:spcAft>
                <a:spcPct val="0"/>
              </a:spcAft>
              <a:buClrTx/>
              <a:buSzTx/>
              <a:buFontTx/>
              <a:buChar char="•"/>
              <a:tabLst/>
              <a:defRPr/>
            </a:pPr>
            <a:br>
              <a:rPr kumimoji="0" lang="en-US" altLang="en-US" sz="800" b="0" i="0" u="none" strike="noStrike" kern="1200" cap="none" spc="0" normalizeH="0" baseline="0" noProof="0">
                <a:ln>
                  <a:noFill/>
                </a:ln>
                <a:solidFill>
                  <a:srgbClr val="295698"/>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295698"/>
              </a:solidFill>
              <a:effectLst/>
              <a:uLnTx/>
              <a:uFillTx/>
              <a:latin typeface="Arial" panose="020B0604020202020204" pitchFamily="34" charset="0"/>
              <a:ea typeface="+mn-ea"/>
              <a:cs typeface="+mn-cs"/>
            </a:endParaRPr>
          </a:p>
        </p:txBody>
      </p:sp>
      <p:sp>
        <p:nvSpPr>
          <p:cNvPr id="5" name="TextBox 4">
            <a:extLst>
              <a:ext uri="{FF2B5EF4-FFF2-40B4-BE49-F238E27FC236}">
                <a16:creationId xmlns:a16="http://schemas.microsoft.com/office/drawing/2014/main" id="{E32D5B53-E19F-EA52-C064-5A020CB9733B}"/>
              </a:ext>
            </a:extLst>
          </p:cNvPr>
          <p:cNvSpPr txBox="1"/>
          <p:nvPr/>
        </p:nvSpPr>
        <p:spPr>
          <a:xfrm>
            <a:off x="838200" y="1582340"/>
            <a:ext cx="10805160" cy="3970318"/>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err="1">
                <a:ln>
                  <a:noFill/>
                </a:ln>
                <a:solidFill>
                  <a:srgbClr val="295698"/>
                </a:solidFill>
                <a:effectLst/>
                <a:uLnTx/>
                <a:uFillTx/>
                <a:latin typeface="Arial" panose="020B0604020202020204"/>
                <a:ea typeface="+mn-ea"/>
                <a:cs typeface="+mn-cs"/>
              </a:rPr>
              <a:t>Belantamab</a:t>
            </a: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 </a:t>
            </a:r>
            <a:r>
              <a:rPr kumimoji="0" lang="en-US" sz="2800" b="1" i="0" u="none" strike="noStrike" kern="1200" cap="none" spc="0" normalizeH="0" baseline="0" noProof="0" dirty="0" err="1">
                <a:ln>
                  <a:noFill/>
                </a:ln>
                <a:solidFill>
                  <a:srgbClr val="295698"/>
                </a:solidFill>
                <a:effectLst/>
                <a:uLnTx/>
                <a:uFillTx/>
                <a:latin typeface="Arial" panose="020B0604020202020204"/>
                <a:ea typeface="+mn-ea"/>
                <a:cs typeface="+mn-cs"/>
              </a:rPr>
              <a:t>mafodotin</a:t>
            </a: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 </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Current application in relapsed/refractory myeloma</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Management of ocular adverse events</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Emerging data in newly diagnosed myeloma and ongoing studies</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err="1">
                <a:ln>
                  <a:noFill/>
                </a:ln>
                <a:solidFill>
                  <a:srgbClr val="295698"/>
                </a:solidFill>
                <a:effectLst/>
                <a:uLnTx/>
                <a:uFillTx/>
                <a:latin typeface="Arial" panose="020B0604020202020204"/>
                <a:ea typeface="+mn-ea"/>
                <a:cs typeface="+mn-cs"/>
              </a:rPr>
              <a:t>CELMoDs</a:t>
            </a:r>
            <a:endPar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Iberdomide</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err="1">
                <a:ln>
                  <a:noFill/>
                </a:ln>
                <a:solidFill>
                  <a:srgbClr val="295698"/>
                </a:solidFill>
                <a:effectLst/>
                <a:uLnTx/>
                <a:uFillTx/>
                <a:latin typeface="Arial" panose="020B0604020202020204"/>
                <a:ea typeface="+mn-ea"/>
                <a:cs typeface="+mn-cs"/>
              </a:rPr>
              <a:t>Mezigdomide</a:t>
            </a: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 </a:t>
            </a:r>
          </a:p>
        </p:txBody>
      </p:sp>
    </p:spTree>
    <p:extLst>
      <p:ext uri="{BB962C8B-B14F-4D97-AF65-F5344CB8AC3E}">
        <p14:creationId xmlns:p14="http://schemas.microsoft.com/office/powerpoint/2010/main" val="19703415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2644319" y="422892"/>
            <a:ext cx="8229600" cy="1143000"/>
          </a:xfrm>
        </p:spPr>
        <p:txBody>
          <a:bodyPr>
            <a:normAutofit/>
          </a:bodyPr>
          <a:lstStyle/>
          <a:p>
            <a:r>
              <a:rPr lang="it-IT" sz="3600" b="1" dirty="0" err="1">
                <a:solidFill>
                  <a:schemeClr val="tx1"/>
                </a:solidFill>
                <a:latin typeface="Arial"/>
                <a:cs typeface="Arial"/>
              </a:rPr>
              <a:t>Belantamab</a:t>
            </a:r>
            <a:r>
              <a:rPr lang="it-IT" sz="3600" b="1" dirty="0">
                <a:solidFill>
                  <a:schemeClr val="tx1"/>
                </a:solidFill>
                <a:latin typeface="Arial"/>
                <a:cs typeface="Arial"/>
              </a:rPr>
              <a:t> </a:t>
            </a:r>
            <a:r>
              <a:rPr lang="it-IT" sz="3600" b="1" dirty="0" err="1">
                <a:solidFill>
                  <a:schemeClr val="tx1"/>
                </a:solidFill>
                <a:latin typeface="Arial"/>
                <a:cs typeface="Arial"/>
              </a:rPr>
              <a:t>Mafodotin</a:t>
            </a:r>
            <a:r>
              <a:rPr lang="it-IT" sz="3600" b="1" dirty="0">
                <a:solidFill>
                  <a:schemeClr val="tx1"/>
                </a:solidFill>
                <a:latin typeface="Arial"/>
                <a:cs typeface="Arial"/>
              </a:rPr>
              <a:t> (</a:t>
            </a:r>
            <a:r>
              <a:rPr lang="it-IT" sz="3600" b="1" dirty="0" err="1">
                <a:solidFill>
                  <a:schemeClr val="tx1"/>
                </a:solidFill>
                <a:latin typeface="Arial"/>
                <a:cs typeface="Arial"/>
              </a:rPr>
              <a:t>Belamaf</a:t>
            </a:r>
            <a:r>
              <a:rPr lang="it-IT" sz="3600" b="1" dirty="0">
                <a:solidFill>
                  <a:schemeClr val="tx1"/>
                </a:solidFill>
                <a:latin typeface="Arial"/>
                <a:cs typeface="Arial"/>
              </a:rPr>
              <a:t>)</a:t>
            </a:r>
          </a:p>
        </p:txBody>
      </p:sp>
      <p:sp>
        <p:nvSpPr>
          <p:cNvPr id="76" name="Oval 75"/>
          <p:cNvSpPr/>
          <p:nvPr/>
        </p:nvSpPr>
        <p:spPr>
          <a:xfrm>
            <a:off x="3298915" y="1534187"/>
            <a:ext cx="2978775" cy="2280062"/>
          </a:xfrm>
          <a:prstGeom prst="ellipse">
            <a:avLst/>
          </a:prstGeom>
          <a:solidFill>
            <a:schemeClr val="tx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Oval 79"/>
          <p:cNvSpPr/>
          <p:nvPr/>
        </p:nvSpPr>
        <p:spPr>
          <a:xfrm>
            <a:off x="4447678" y="2884307"/>
            <a:ext cx="971178" cy="750708"/>
          </a:xfrm>
          <a:prstGeom prst="ellipse">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1" name="Rectangle 80"/>
          <p:cNvSpPr/>
          <p:nvPr/>
        </p:nvSpPr>
        <p:spPr>
          <a:xfrm>
            <a:off x="4464317" y="3014725"/>
            <a:ext cx="885179"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Myeloma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Cell</a:t>
            </a:r>
          </a:p>
        </p:txBody>
      </p:sp>
      <p:sp>
        <p:nvSpPr>
          <p:cNvPr id="82" name="Trapezoid 81"/>
          <p:cNvSpPr/>
          <p:nvPr/>
        </p:nvSpPr>
        <p:spPr>
          <a:xfrm>
            <a:off x="6840508" y="1965806"/>
            <a:ext cx="117480" cy="252521"/>
          </a:xfrm>
          <a:prstGeom prst="trapezoid">
            <a:avLst/>
          </a:prstGeom>
          <a:gradFill>
            <a:gsLst>
              <a:gs pos="0">
                <a:srgbClr val="5E9EFF"/>
              </a:gs>
              <a:gs pos="39999">
                <a:srgbClr val="85C2FF"/>
              </a:gs>
              <a:gs pos="70000">
                <a:srgbClr val="C4D6EB"/>
              </a:gs>
              <a:gs pos="100000">
                <a:srgbClr val="FFEBFA"/>
              </a:gs>
            </a:gsLst>
            <a:lin ang="54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4" name="TextBox 83"/>
          <p:cNvSpPr txBox="1"/>
          <p:nvPr/>
        </p:nvSpPr>
        <p:spPr>
          <a:xfrm>
            <a:off x="6997731" y="2003781"/>
            <a:ext cx="58221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95698"/>
                </a:solidFill>
                <a:effectLst/>
                <a:uLnTx/>
                <a:uFillTx/>
                <a:latin typeface="Arial" panose="020B0604020202020204"/>
                <a:ea typeface="+mn-ea"/>
                <a:cs typeface="+mn-cs"/>
              </a:rPr>
              <a:t>BCMA</a:t>
            </a:r>
          </a:p>
        </p:txBody>
      </p:sp>
      <p:grpSp>
        <p:nvGrpSpPr>
          <p:cNvPr id="170" name="Group 169"/>
          <p:cNvGrpSpPr/>
          <p:nvPr/>
        </p:nvGrpSpPr>
        <p:grpSpPr>
          <a:xfrm>
            <a:off x="1739160" y="3171443"/>
            <a:ext cx="1762201" cy="2283613"/>
            <a:chOff x="165055" y="3960582"/>
            <a:chExt cx="1762201" cy="2283613"/>
          </a:xfrm>
        </p:grpSpPr>
        <p:sp>
          <p:nvSpPr>
            <p:cNvPr id="77" name="Oval 76"/>
            <p:cNvSpPr/>
            <p:nvPr/>
          </p:nvSpPr>
          <p:spPr>
            <a:xfrm rot="918710">
              <a:off x="165055" y="4678562"/>
              <a:ext cx="1762201" cy="1565633"/>
            </a:xfrm>
            <a:prstGeom prst="ellipse">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Flowchart: Delay 35"/>
            <p:cNvSpPr/>
            <p:nvPr/>
          </p:nvSpPr>
          <p:spPr>
            <a:xfrm rot="17877302">
              <a:off x="1314661" y="4575949"/>
              <a:ext cx="338813" cy="74258"/>
            </a:xfrm>
            <a:prstGeom prst="flowChartDelay">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Oval 78"/>
            <p:cNvSpPr/>
            <p:nvPr/>
          </p:nvSpPr>
          <p:spPr>
            <a:xfrm>
              <a:off x="515031" y="4988233"/>
              <a:ext cx="1062106" cy="938186"/>
            </a:xfrm>
            <a:prstGeom prst="ellipse">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NK Cell</a:t>
              </a:r>
            </a:p>
          </p:txBody>
        </p:sp>
        <p:sp>
          <p:nvSpPr>
            <p:cNvPr id="83" name="TextBox 82"/>
            <p:cNvSpPr txBox="1"/>
            <p:nvPr/>
          </p:nvSpPr>
          <p:spPr>
            <a:xfrm>
              <a:off x="1108505" y="4777451"/>
              <a:ext cx="52129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95698"/>
                  </a:solidFill>
                  <a:effectLst/>
                  <a:uLnTx/>
                  <a:uFillTx/>
                  <a:latin typeface="Arial" panose="020B0604020202020204"/>
                  <a:ea typeface="+mn-ea"/>
                  <a:cs typeface="+mn-cs"/>
                </a:rPr>
                <a:t>CD16</a:t>
              </a:r>
            </a:p>
          </p:txBody>
        </p:sp>
        <p:sp>
          <p:nvSpPr>
            <p:cNvPr id="89" name="TextBox 88"/>
            <p:cNvSpPr txBox="1"/>
            <p:nvPr/>
          </p:nvSpPr>
          <p:spPr>
            <a:xfrm>
              <a:off x="467544" y="4005064"/>
              <a:ext cx="10845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ADCC</a:t>
              </a:r>
            </a:p>
          </p:txBody>
        </p:sp>
        <p:grpSp>
          <p:nvGrpSpPr>
            <p:cNvPr id="94" name="Group 93"/>
            <p:cNvGrpSpPr/>
            <p:nvPr/>
          </p:nvGrpSpPr>
          <p:grpSpPr>
            <a:xfrm rot="16534586">
              <a:off x="1414760" y="4085112"/>
              <a:ext cx="596899" cy="347840"/>
              <a:chOff x="2114580" y="2066115"/>
              <a:chExt cx="596899" cy="347840"/>
            </a:xfrm>
          </p:grpSpPr>
          <p:grpSp>
            <p:nvGrpSpPr>
              <p:cNvPr id="132" name="Group 131"/>
              <p:cNvGrpSpPr/>
              <p:nvPr/>
            </p:nvGrpSpPr>
            <p:grpSpPr>
              <a:xfrm rot="13110277">
                <a:off x="2114580" y="2066115"/>
                <a:ext cx="496013" cy="347840"/>
                <a:chOff x="3554138" y="3757825"/>
                <a:chExt cx="496013" cy="347840"/>
              </a:xfrm>
            </p:grpSpPr>
            <p:grpSp>
              <p:nvGrpSpPr>
                <p:cNvPr id="134" name="Group 133">
                  <a:extLst>
                    <a:ext uri="{FF2B5EF4-FFF2-40B4-BE49-F238E27FC236}">
                      <a16:creationId xmlns:a16="http://schemas.microsoft.com/office/drawing/2014/main" id="{4F83C4AA-5DBE-494C-9429-C105A1C19F92}"/>
                    </a:ext>
                  </a:extLst>
                </p:cNvPr>
                <p:cNvGrpSpPr/>
                <p:nvPr/>
              </p:nvGrpSpPr>
              <p:grpSpPr>
                <a:xfrm>
                  <a:off x="3554138" y="3757825"/>
                  <a:ext cx="437980" cy="341239"/>
                  <a:chOff x="6227352" y="2535689"/>
                  <a:chExt cx="260225" cy="229444"/>
                </a:xfrm>
              </p:grpSpPr>
              <p:sp>
                <p:nvSpPr>
                  <p:cNvPr id="139" name="Rounded Rectangle 50">
                    <a:extLst>
                      <a:ext uri="{FF2B5EF4-FFF2-40B4-BE49-F238E27FC236}">
                        <a16:creationId xmlns:a16="http://schemas.microsoft.com/office/drawing/2014/main" id="{06D7FC0C-0140-457A-99E3-325FA716D590}"/>
                      </a:ext>
                    </a:extLst>
                  </p:cNvPr>
                  <p:cNvSpPr/>
                  <p:nvPr/>
                </p:nvSpPr>
                <p:spPr bwMode="auto">
                  <a:xfrm rot="5400000">
                    <a:off x="6381763" y="2606430"/>
                    <a:ext cx="74772" cy="136857"/>
                  </a:xfrm>
                  <a:prstGeom prst="roundRect">
                    <a:avLst/>
                  </a:prstGeom>
                  <a:solidFill>
                    <a:srgbClr val="70AD47"/>
                  </a:solidFill>
                  <a:ln w="6350" cap="flat"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40" name="Flowchart: Data 175">
                    <a:extLst>
                      <a:ext uri="{FF2B5EF4-FFF2-40B4-BE49-F238E27FC236}">
                        <a16:creationId xmlns:a16="http://schemas.microsoft.com/office/drawing/2014/main" id="{9C2DFDE5-6D3B-41BE-9F10-CE9338232006}"/>
                      </a:ext>
                    </a:extLst>
                  </p:cNvPr>
                  <p:cNvSpPr/>
                  <p:nvPr/>
                </p:nvSpPr>
                <p:spPr bwMode="auto">
                  <a:xfrm rot="8100000" flipH="1">
                    <a:off x="6227352" y="2729133"/>
                    <a:ext cx="180000" cy="36000"/>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41" name="Flowchart: Data 176">
                    <a:extLst>
                      <a:ext uri="{FF2B5EF4-FFF2-40B4-BE49-F238E27FC236}">
                        <a16:creationId xmlns:a16="http://schemas.microsoft.com/office/drawing/2014/main" id="{5B04BB4D-EAFF-4D8F-AFB7-6EA1AFD1D87E}"/>
                      </a:ext>
                    </a:extLst>
                  </p:cNvPr>
                  <p:cNvSpPr/>
                  <p:nvPr/>
                </p:nvSpPr>
                <p:spPr bwMode="auto">
                  <a:xfrm rot="2700000">
                    <a:off x="6227352" y="2607689"/>
                    <a:ext cx="180000" cy="36000"/>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135" name="5-Point Star 41">
                  <a:extLst>
                    <a:ext uri="{FF2B5EF4-FFF2-40B4-BE49-F238E27FC236}">
                      <a16:creationId xmlns:a16="http://schemas.microsoft.com/office/drawing/2014/main" id="{81CA410C-A7C3-4D88-9B5F-262AEAABD012}"/>
                    </a:ext>
                  </a:extLst>
                </p:cNvPr>
                <p:cNvSpPr/>
                <p:nvPr/>
              </p:nvSpPr>
              <p:spPr bwMode="auto">
                <a:xfrm rot="905843">
                  <a:off x="3905416" y="3790666"/>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36" name="5-Point Star 42">
                  <a:extLst>
                    <a:ext uri="{FF2B5EF4-FFF2-40B4-BE49-F238E27FC236}">
                      <a16:creationId xmlns:a16="http://schemas.microsoft.com/office/drawing/2014/main" id="{2BF0AE5B-DE45-4954-BADC-257E9E08EC39}"/>
                    </a:ext>
                  </a:extLst>
                </p:cNvPr>
                <p:cNvSpPr/>
                <p:nvPr/>
              </p:nvSpPr>
              <p:spPr bwMode="auto">
                <a:xfrm rot="905843">
                  <a:off x="3773160" y="3790667"/>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37" name="5-Point Star 43">
                  <a:extLst>
                    <a:ext uri="{FF2B5EF4-FFF2-40B4-BE49-F238E27FC236}">
                      <a16:creationId xmlns:a16="http://schemas.microsoft.com/office/drawing/2014/main" id="{C88381E3-F05C-47AA-AB31-B2835B885A68}"/>
                    </a:ext>
                  </a:extLst>
                </p:cNvPr>
                <p:cNvSpPr/>
                <p:nvPr/>
              </p:nvSpPr>
              <p:spPr bwMode="auto">
                <a:xfrm rot="905843">
                  <a:off x="3905416" y="3964199"/>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38" name="5-Point Star 44">
                  <a:extLst>
                    <a:ext uri="{FF2B5EF4-FFF2-40B4-BE49-F238E27FC236}">
                      <a16:creationId xmlns:a16="http://schemas.microsoft.com/office/drawing/2014/main" id="{EF553D6C-EB32-461A-8C92-E8123587BA15}"/>
                    </a:ext>
                  </a:extLst>
                </p:cNvPr>
                <p:cNvSpPr/>
                <p:nvPr/>
              </p:nvSpPr>
              <p:spPr bwMode="auto">
                <a:xfrm rot="905843">
                  <a:off x="3773160" y="3964201"/>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133" name="Trapezoid 132"/>
              <p:cNvSpPr/>
              <p:nvPr/>
            </p:nvSpPr>
            <p:spPr>
              <a:xfrm rot="18459515">
                <a:off x="2526479" y="2207569"/>
                <a:ext cx="117480" cy="252521"/>
              </a:xfrm>
              <a:prstGeom prst="trapezoid">
                <a:avLst/>
              </a:prstGeom>
              <a:gradFill>
                <a:gsLst>
                  <a:gs pos="0">
                    <a:srgbClr val="5E9EFF"/>
                  </a:gs>
                  <a:gs pos="39999">
                    <a:srgbClr val="85C2FF"/>
                  </a:gs>
                  <a:gs pos="70000">
                    <a:srgbClr val="C4D6EB"/>
                  </a:gs>
                  <a:gs pos="100000">
                    <a:srgbClr val="FFEBFA"/>
                  </a:gs>
                </a:gsLst>
                <a:lin ang="54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nvGrpSpPr>
          <p:cNvPr id="171" name="Group 170"/>
          <p:cNvGrpSpPr/>
          <p:nvPr/>
        </p:nvGrpSpPr>
        <p:grpSpPr>
          <a:xfrm>
            <a:off x="5653572" y="3126862"/>
            <a:ext cx="2364740" cy="2266921"/>
            <a:chOff x="4079468" y="3916001"/>
            <a:chExt cx="2364740" cy="2266921"/>
          </a:xfrm>
        </p:grpSpPr>
        <p:sp>
          <p:nvSpPr>
            <p:cNvPr id="85" name="Freeform 84"/>
            <p:cNvSpPr/>
            <p:nvPr/>
          </p:nvSpPr>
          <p:spPr>
            <a:xfrm rot="4291464">
              <a:off x="4376893" y="4230421"/>
              <a:ext cx="1907841" cy="1997161"/>
            </a:xfrm>
            <a:custGeom>
              <a:avLst/>
              <a:gdLst>
                <a:gd name="connsiteX0" fmla="*/ 570016 w 2067252"/>
                <a:gd name="connsiteY0" fmla="*/ 296883 h 1940088"/>
                <a:gd name="connsiteX1" fmla="*/ 570016 w 2067252"/>
                <a:gd name="connsiteY1" fmla="*/ 296883 h 1940088"/>
                <a:gd name="connsiteX2" fmla="*/ 653143 w 2067252"/>
                <a:gd name="connsiteY2" fmla="*/ 166254 h 1940088"/>
                <a:gd name="connsiteX3" fmla="*/ 688769 w 2067252"/>
                <a:gd name="connsiteY3" fmla="*/ 130628 h 1940088"/>
                <a:gd name="connsiteX4" fmla="*/ 712520 w 2067252"/>
                <a:gd name="connsiteY4" fmla="*/ 95002 h 1940088"/>
                <a:gd name="connsiteX5" fmla="*/ 748146 w 2067252"/>
                <a:gd name="connsiteY5" fmla="*/ 83127 h 1940088"/>
                <a:gd name="connsiteX6" fmla="*/ 819398 w 2067252"/>
                <a:gd name="connsiteY6" fmla="*/ 47501 h 1940088"/>
                <a:gd name="connsiteX7" fmla="*/ 855024 w 2067252"/>
                <a:gd name="connsiteY7" fmla="*/ 23750 h 1940088"/>
                <a:gd name="connsiteX8" fmla="*/ 914400 w 2067252"/>
                <a:gd name="connsiteY8" fmla="*/ 11875 h 1940088"/>
                <a:gd name="connsiteX9" fmla="*/ 961902 w 2067252"/>
                <a:gd name="connsiteY9" fmla="*/ 0 h 1940088"/>
                <a:gd name="connsiteX10" fmla="*/ 1092530 w 2067252"/>
                <a:gd name="connsiteY10" fmla="*/ 23750 h 1940088"/>
                <a:gd name="connsiteX11" fmla="*/ 1128156 w 2067252"/>
                <a:gd name="connsiteY11" fmla="*/ 47501 h 1940088"/>
                <a:gd name="connsiteX12" fmla="*/ 1151907 w 2067252"/>
                <a:gd name="connsiteY12" fmla="*/ 83127 h 1940088"/>
                <a:gd name="connsiteX13" fmla="*/ 1187533 w 2067252"/>
                <a:gd name="connsiteY13" fmla="*/ 106878 h 1940088"/>
                <a:gd name="connsiteX14" fmla="*/ 1235034 w 2067252"/>
                <a:gd name="connsiteY14" fmla="*/ 178130 h 1940088"/>
                <a:gd name="connsiteX15" fmla="*/ 1318162 w 2067252"/>
                <a:gd name="connsiteY15" fmla="*/ 237506 h 1940088"/>
                <a:gd name="connsiteX16" fmla="*/ 1579419 w 2067252"/>
                <a:gd name="connsiteY16" fmla="*/ 225631 h 1940088"/>
                <a:gd name="connsiteX17" fmla="*/ 1615045 w 2067252"/>
                <a:gd name="connsiteY17" fmla="*/ 201880 h 1940088"/>
                <a:gd name="connsiteX18" fmla="*/ 1650671 w 2067252"/>
                <a:gd name="connsiteY18" fmla="*/ 190005 h 1940088"/>
                <a:gd name="connsiteX19" fmla="*/ 1793175 w 2067252"/>
                <a:gd name="connsiteY19" fmla="*/ 201880 h 1940088"/>
                <a:gd name="connsiteX20" fmla="*/ 1828800 w 2067252"/>
                <a:gd name="connsiteY20" fmla="*/ 213756 h 1940088"/>
                <a:gd name="connsiteX21" fmla="*/ 1852551 w 2067252"/>
                <a:gd name="connsiteY21" fmla="*/ 249382 h 1940088"/>
                <a:gd name="connsiteX22" fmla="*/ 1935678 w 2067252"/>
                <a:gd name="connsiteY22" fmla="*/ 356259 h 1940088"/>
                <a:gd name="connsiteX23" fmla="*/ 1983180 w 2067252"/>
                <a:gd name="connsiteY23" fmla="*/ 439387 h 1940088"/>
                <a:gd name="connsiteX24" fmla="*/ 1983180 w 2067252"/>
                <a:gd name="connsiteY24" fmla="*/ 700644 h 1940088"/>
                <a:gd name="connsiteX25" fmla="*/ 1971304 w 2067252"/>
                <a:gd name="connsiteY25" fmla="*/ 736270 h 1940088"/>
                <a:gd name="connsiteX26" fmla="*/ 1864426 w 2067252"/>
                <a:gd name="connsiteY26" fmla="*/ 819397 h 1940088"/>
                <a:gd name="connsiteX27" fmla="*/ 1828800 w 2067252"/>
                <a:gd name="connsiteY27" fmla="*/ 843148 h 1940088"/>
                <a:gd name="connsiteX28" fmla="*/ 1816925 w 2067252"/>
                <a:gd name="connsiteY28" fmla="*/ 878774 h 1940088"/>
                <a:gd name="connsiteX29" fmla="*/ 1840676 w 2067252"/>
                <a:gd name="connsiteY29" fmla="*/ 1080654 h 1940088"/>
                <a:gd name="connsiteX30" fmla="*/ 1876302 w 2067252"/>
                <a:gd name="connsiteY30" fmla="*/ 1151906 h 1940088"/>
                <a:gd name="connsiteX31" fmla="*/ 1911928 w 2067252"/>
                <a:gd name="connsiteY31" fmla="*/ 1175657 h 1940088"/>
                <a:gd name="connsiteX32" fmla="*/ 1983180 w 2067252"/>
                <a:gd name="connsiteY32" fmla="*/ 1246909 h 1940088"/>
                <a:gd name="connsiteX33" fmla="*/ 2042556 w 2067252"/>
                <a:gd name="connsiteY33" fmla="*/ 1306285 h 1940088"/>
                <a:gd name="connsiteX34" fmla="*/ 2066307 w 2067252"/>
                <a:gd name="connsiteY34" fmla="*/ 1341911 h 1940088"/>
                <a:gd name="connsiteX35" fmla="*/ 2054432 w 2067252"/>
                <a:gd name="connsiteY35" fmla="*/ 1508166 h 1940088"/>
                <a:gd name="connsiteX36" fmla="*/ 1995055 w 2067252"/>
                <a:gd name="connsiteY36" fmla="*/ 1567543 h 1940088"/>
                <a:gd name="connsiteX37" fmla="*/ 1947554 w 2067252"/>
                <a:gd name="connsiteY37" fmla="*/ 1603169 h 1940088"/>
                <a:gd name="connsiteX38" fmla="*/ 1840676 w 2067252"/>
                <a:gd name="connsiteY38" fmla="*/ 1626919 h 1940088"/>
                <a:gd name="connsiteX39" fmla="*/ 1603169 w 2067252"/>
                <a:gd name="connsiteY39" fmla="*/ 1615044 h 1940088"/>
                <a:gd name="connsiteX40" fmla="*/ 1531917 w 2067252"/>
                <a:gd name="connsiteY40" fmla="*/ 1591293 h 1940088"/>
                <a:gd name="connsiteX41" fmla="*/ 1496291 w 2067252"/>
                <a:gd name="connsiteY41" fmla="*/ 1579418 h 1940088"/>
                <a:gd name="connsiteX42" fmla="*/ 1365663 w 2067252"/>
                <a:gd name="connsiteY42" fmla="*/ 1591293 h 1940088"/>
                <a:gd name="connsiteX43" fmla="*/ 1294411 w 2067252"/>
                <a:gd name="connsiteY43" fmla="*/ 1662545 h 1940088"/>
                <a:gd name="connsiteX44" fmla="*/ 1258785 w 2067252"/>
                <a:gd name="connsiteY44" fmla="*/ 1674420 h 1940088"/>
                <a:gd name="connsiteX45" fmla="*/ 1235034 w 2067252"/>
                <a:gd name="connsiteY45" fmla="*/ 1710046 h 1940088"/>
                <a:gd name="connsiteX46" fmla="*/ 1187533 w 2067252"/>
                <a:gd name="connsiteY46" fmla="*/ 1816924 h 1940088"/>
                <a:gd name="connsiteX47" fmla="*/ 1151907 w 2067252"/>
                <a:gd name="connsiteY47" fmla="*/ 1840675 h 1940088"/>
                <a:gd name="connsiteX48" fmla="*/ 1068780 w 2067252"/>
                <a:gd name="connsiteY48" fmla="*/ 1900052 h 1940088"/>
                <a:gd name="connsiteX49" fmla="*/ 1033154 w 2067252"/>
                <a:gd name="connsiteY49" fmla="*/ 1911927 h 1940088"/>
                <a:gd name="connsiteX50" fmla="*/ 641268 w 2067252"/>
                <a:gd name="connsiteY50" fmla="*/ 1864426 h 1940088"/>
                <a:gd name="connsiteX51" fmla="*/ 629393 w 2067252"/>
                <a:gd name="connsiteY51" fmla="*/ 1805049 h 1940088"/>
                <a:gd name="connsiteX52" fmla="*/ 629393 w 2067252"/>
                <a:gd name="connsiteY52" fmla="*/ 1413163 h 1940088"/>
                <a:gd name="connsiteX53" fmla="*/ 581891 w 2067252"/>
                <a:gd name="connsiteY53" fmla="*/ 1330036 h 1940088"/>
                <a:gd name="connsiteX54" fmla="*/ 498764 w 2067252"/>
                <a:gd name="connsiteY54" fmla="*/ 1306285 h 1940088"/>
                <a:gd name="connsiteX55" fmla="*/ 427512 w 2067252"/>
                <a:gd name="connsiteY55" fmla="*/ 1270659 h 1940088"/>
                <a:gd name="connsiteX56" fmla="*/ 368136 w 2067252"/>
                <a:gd name="connsiteY56" fmla="*/ 1246909 h 1940088"/>
                <a:gd name="connsiteX57" fmla="*/ 296884 w 2067252"/>
                <a:gd name="connsiteY57" fmla="*/ 1235033 h 1940088"/>
                <a:gd name="connsiteX58" fmla="*/ 249382 w 2067252"/>
                <a:gd name="connsiteY58" fmla="*/ 1223158 h 1940088"/>
                <a:gd name="connsiteX59" fmla="*/ 166255 w 2067252"/>
                <a:gd name="connsiteY59" fmla="*/ 1187532 h 1940088"/>
                <a:gd name="connsiteX60" fmla="*/ 130629 w 2067252"/>
                <a:gd name="connsiteY60" fmla="*/ 1175657 h 1940088"/>
                <a:gd name="connsiteX61" fmla="*/ 47502 w 2067252"/>
                <a:gd name="connsiteY61" fmla="*/ 1092530 h 1940088"/>
                <a:gd name="connsiteX62" fmla="*/ 0 w 2067252"/>
                <a:gd name="connsiteY62" fmla="*/ 1021278 h 1940088"/>
                <a:gd name="connsiteX63" fmla="*/ 11876 w 2067252"/>
                <a:gd name="connsiteY63" fmla="*/ 795646 h 1940088"/>
                <a:gd name="connsiteX64" fmla="*/ 47502 w 2067252"/>
                <a:gd name="connsiteY64" fmla="*/ 760020 h 1940088"/>
                <a:gd name="connsiteX65" fmla="*/ 95003 w 2067252"/>
                <a:gd name="connsiteY65" fmla="*/ 724395 h 1940088"/>
                <a:gd name="connsiteX66" fmla="*/ 166255 w 2067252"/>
                <a:gd name="connsiteY66" fmla="*/ 688769 h 1940088"/>
                <a:gd name="connsiteX67" fmla="*/ 190006 w 2067252"/>
                <a:gd name="connsiteY67" fmla="*/ 653143 h 1940088"/>
                <a:gd name="connsiteX68" fmla="*/ 237507 w 2067252"/>
                <a:gd name="connsiteY68" fmla="*/ 605641 h 1940088"/>
                <a:gd name="connsiteX69" fmla="*/ 249382 w 2067252"/>
                <a:gd name="connsiteY69" fmla="*/ 391885 h 1940088"/>
                <a:gd name="connsiteX70" fmla="*/ 296884 w 2067252"/>
                <a:gd name="connsiteY70" fmla="*/ 320633 h 1940088"/>
                <a:gd name="connsiteX71" fmla="*/ 570016 w 2067252"/>
                <a:gd name="connsiteY71" fmla="*/ 296883 h 194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67252" h="1940088">
                  <a:moveTo>
                    <a:pt x="570016" y="296883"/>
                  </a:moveTo>
                  <a:lnTo>
                    <a:pt x="570016" y="296883"/>
                  </a:lnTo>
                  <a:cubicBezTo>
                    <a:pt x="597725" y="253340"/>
                    <a:pt x="616648" y="202749"/>
                    <a:pt x="653143" y="166254"/>
                  </a:cubicBezTo>
                  <a:cubicBezTo>
                    <a:pt x="665018" y="154379"/>
                    <a:pt x="678018" y="143530"/>
                    <a:pt x="688769" y="130628"/>
                  </a:cubicBezTo>
                  <a:cubicBezTo>
                    <a:pt x="697906" y="119664"/>
                    <a:pt x="701375" y="103918"/>
                    <a:pt x="712520" y="95002"/>
                  </a:cubicBezTo>
                  <a:cubicBezTo>
                    <a:pt x="722295" y="87182"/>
                    <a:pt x="736271" y="87085"/>
                    <a:pt x="748146" y="83127"/>
                  </a:cubicBezTo>
                  <a:cubicBezTo>
                    <a:pt x="850246" y="15060"/>
                    <a:pt x="721066" y="96667"/>
                    <a:pt x="819398" y="47501"/>
                  </a:cubicBezTo>
                  <a:cubicBezTo>
                    <a:pt x="832164" y="41118"/>
                    <a:pt x="841660" y="28761"/>
                    <a:pt x="855024" y="23750"/>
                  </a:cubicBezTo>
                  <a:cubicBezTo>
                    <a:pt x="873923" y="16663"/>
                    <a:pt x="894697" y="16253"/>
                    <a:pt x="914400" y="11875"/>
                  </a:cubicBezTo>
                  <a:cubicBezTo>
                    <a:pt x="930333" y="8335"/>
                    <a:pt x="946068" y="3958"/>
                    <a:pt x="961902" y="0"/>
                  </a:cubicBezTo>
                  <a:cubicBezTo>
                    <a:pt x="981163" y="2752"/>
                    <a:pt x="1064535" y="11752"/>
                    <a:pt x="1092530" y="23750"/>
                  </a:cubicBezTo>
                  <a:cubicBezTo>
                    <a:pt x="1105648" y="29372"/>
                    <a:pt x="1116281" y="39584"/>
                    <a:pt x="1128156" y="47501"/>
                  </a:cubicBezTo>
                  <a:cubicBezTo>
                    <a:pt x="1136073" y="59376"/>
                    <a:pt x="1141815" y="73035"/>
                    <a:pt x="1151907" y="83127"/>
                  </a:cubicBezTo>
                  <a:cubicBezTo>
                    <a:pt x="1161999" y="93219"/>
                    <a:pt x="1178135" y="96137"/>
                    <a:pt x="1187533" y="106878"/>
                  </a:cubicBezTo>
                  <a:cubicBezTo>
                    <a:pt x="1206330" y="128360"/>
                    <a:pt x="1212198" y="161003"/>
                    <a:pt x="1235034" y="178130"/>
                  </a:cubicBezTo>
                  <a:cubicBezTo>
                    <a:pt x="1293954" y="222319"/>
                    <a:pt x="1266068" y="202777"/>
                    <a:pt x="1318162" y="237506"/>
                  </a:cubicBezTo>
                  <a:cubicBezTo>
                    <a:pt x="1405248" y="233548"/>
                    <a:pt x="1492864" y="236018"/>
                    <a:pt x="1579419" y="225631"/>
                  </a:cubicBezTo>
                  <a:cubicBezTo>
                    <a:pt x="1593590" y="223931"/>
                    <a:pt x="1602279" y="208263"/>
                    <a:pt x="1615045" y="201880"/>
                  </a:cubicBezTo>
                  <a:cubicBezTo>
                    <a:pt x="1626241" y="196282"/>
                    <a:pt x="1638796" y="193963"/>
                    <a:pt x="1650671" y="190005"/>
                  </a:cubicBezTo>
                  <a:cubicBezTo>
                    <a:pt x="1698172" y="193963"/>
                    <a:pt x="1745927" y="195580"/>
                    <a:pt x="1793175" y="201880"/>
                  </a:cubicBezTo>
                  <a:cubicBezTo>
                    <a:pt x="1805583" y="203534"/>
                    <a:pt x="1819026" y="205936"/>
                    <a:pt x="1828800" y="213756"/>
                  </a:cubicBezTo>
                  <a:cubicBezTo>
                    <a:pt x="1839945" y="222672"/>
                    <a:pt x="1843414" y="238418"/>
                    <a:pt x="1852551" y="249382"/>
                  </a:cubicBezTo>
                  <a:cubicBezTo>
                    <a:pt x="1886706" y="290367"/>
                    <a:pt x="1915667" y="296231"/>
                    <a:pt x="1935678" y="356259"/>
                  </a:cubicBezTo>
                  <a:cubicBezTo>
                    <a:pt x="1953813" y="410662"/>
                    <a:pt x="1940043" y="381871"/>
                    <a:pt x="1983180" y="439387"/>
                  </a:cubicBezTo>
                  <a:cubicBezTo>
                    <a:pt x="2017680" y="542891"/>
                    <a:pt x="2002875" y="484000"/>
                    <a:pt x="1983180" y="700644"/>
                  </a:cubicBezTo>
                  <a:cubicBezTo>
                    <a:pt x="1982047" y="713110"/>
                    <a:pt x="1978248" y="725855"/>
                    <a:pt x="1971304" y="736270"/>
                  </a:cubicBezTo>
                  <a:cubicBezTo>
                    <a:pt x="1948979" y="769757"/>
                    <a:pt x="1892738" y="800522"/>
                    <a:pt x="1864426" y="819397"/>
                  </a:cubicBezTo>
                  <a:lnTo>
                    <a:pt x="1828800" y="843148"/>
                  </a:lnTo>
                  <a:cubicBezTo>
                    <a:pt x="1824842" y="855023"/>
                    <a:pt x="1816925" y="866256"/>
                    <a:pt x="1816925" y="878774"/>
                  </a:cubicBezTo>
                  <a:cubicBezTo>
                    <a:pt x="1816925" y="930786"/>
                    <a:pt x="1814106" y="1020873"/>
                    <a:pt x="1840676" y="1080654"/>
                  </a:cubicBezTo>
                  <a:cubicBezTo>
                    <a:pt x="1851461" y="1104919"/>
                    <a:pt x="1860370" y="1130663"/>
                    <a:pt x="1876302" y="1151906"/>
                  </a:cubicBezTo>
                  <a:cubicBezTo>
                    <a:pt x="1884865" y="1163324"/>
                    <a:pt x="1901261" y="1166175"/>
                    <a:pt x="1911928" y="1175657"/>
                  </a:cubicBezTo>
                  <a:cubicBezTo>
                    <a:pt x="1937032" y="1197972"/>
                    <a:pt x="1964549" y="1218961"/>
                    <a:pt x="1983180" y="1246909"/>
                  </a:cubicBezTo>
                  <a:cubicBezTo>
                    <a:pt x="2014847" y="1294410"/>
                    <a:pt x="1995055" y="1274618"/>
                    <a:pt x="2042556" y="1306285"/>
                  </a:cubicBezTo>
                  <a:cubicBezTo>
                    <a:pt x="2050473" y="1318160"/>
                    <a:pt x="2065469" y="1327663"/>
                    <a:pt x="2066307" y="1341911"/>
                  </a:cubicBezTo>
                  <a:cubicBezTo>
                    <a:pt x="2069570" y="1397375"/>
                    <a:pt x="2064087" y="1453452"/>
                    <a:pt x="2054432" y="1508166"/>
                  </a:cubicBezTo>
                  <a:cubicBezTo>
                    <a:pt x="2048951" y="1539224"/>
                    <a:pt x="2016369" y="1552318"/>
                    <a:pt x="1995055" y="1567543"/>
                  </a:cubicBezTo>
                  <a:cubicBezTo>
                    <a:pt x="1978950" y="1579047"/>
                    <a:pt x="1964738" y="1593349"/>
                    <a:pt x="1947554" y="1603169"/>
                  </a:cubicBezTo>
                  <a:cubicBezTo>
                    <a:pt x="1923480" y="1616926"/>
                    <a:pt x="1858117" y="1624012"/>
                    <a:pt x="1840676" y="1626919"/>
                  </a:cubicBezTo>
                  <a:cubicBezTo>
                    <a:pt x="1761507" y="1622961"/>
                    <a:pt x="1681914" y="1624130"/>
                    <a:pt x="1603169" y="1615044"/>
                  </a:cubicBezTo>
                  <a:cubicBezTo>
                    <a:pt x="1578299" y="1612174"/>
                    <a:pt x="1555668" y="1599210"/>
                    <a:pt x="1531917" y="1591293"/>
                  </a:cubicBezTo>
                  <a:lnTo>
                    <a:pt x="1496291" y="1579418"/>
                  </a:lnTo>
                  <a:cubicBezTo>
                    <a:pt x="1452748" y="1583376"/>
                    <a:pt x="1406092" y="1574646"/>
                    <a:pt x="1365663" y="1591293"/>
                  </a:cubicBezTo>
                  <a:cubicBezTo>
                    <a:pt x="1334604" y="1604082"/>
                    <a:pt x="1326276" y="1651924"/>
                    <a:pt x="1294411" y="1662545"/>
                  </a:cubicBezTo>
                  <a:lnTo>
                    <a:pt x="1258785" y="1674420"/>
                  </a:lnTo>
                  <a:cubicBezTo>
                    <a:pt x="1250868" y="1686295"/>
                    <a:pt x="1240831" y="1697004"/>
                    <a:pt x="1235034" y="1710046"/>
                  </a:cubicBezTo>
                  <a:cubicBezTo>
                    <a:pt x="1216219" y="1752381"/>
                    <a:pt x="1219785" y="1784672"/>
                    <a:pt x="1187533" y="1816924"/>
                  </a:cubicBezTo>
                  <a:cubicBezTo>
                    <a:pt x="1177441" y="1827016"/>
                    <a:pt x="1163782" y="1832758"/>
                    <a:pt x="1151907" y="1840675"/>
                  </a:cubicBezTo>
                  <a:cubicBezTo>
                    <a:pt x="1132115" y="1900052"/>
                    <a:pt x="1151907" y="1872343"/>
                    <a:pt x="1068780" y="1900052"/>
                  </a:cubicBezTo>
                  <a:lnTo>
                    <a:pt x="1033154" y="1911927"/>
                  </a:lnTo>
                  <a:cubicBezTo>
                    <a:pt x="1000692" y="1910880"/>
                    <a:pt x="692444" y="2000895"/>
                    <a:pt x="641268" y="1864426"/>
                  </a:cubicBezTo>
                  <a:cubicBezTo>
                    <a:pt x="634181" y="1845527"/>
                    <a:pt x="633351" y="1824841"/>
                    <a:pt x="629393" y="1805049"/>
                  </a:cubicBezTo>
                  <a:cubicBezTo>
                    <a:pt x="646350" y="1618518"/>
                    <a:pt x="648857" y="1656457"/>
                    <a:pt x="629393" y="1413163"/>
                  </a:cubicBezTo>
                  <a:cubicBezTo>
                    <a:pt x="627195" y="1385682"/>
                    <a:pt x="599830" y="1344985"/>
                    <a:pt x="581891" y="1330036"/>
                  </a:cubicBezTo>
                  <a:cubicBezTo>
                    <a:pt x="574592" y="1323953"/>
                    <a:pt x="501288" y="1306916"/>
                    <a:pt x="498764" y="1306285"/>
                  </a:cubicBezTo>
                  <a:cubicBezTo>
                    <a:pt x="444717" y="1270255"/>
                    <a:pt x="483699" y="1291729"/>
                    <a:pt x="427512" y="1270659"/>
                  </a:cubicBezTo>
                  <a:cubicBezTo>
                    <a:pt x="407553" y="1263174"/>
                    <a:pt x="388701" y="1252518"/>
                    <a:pt x="368136" y="1246909"/>
                  </a:cubicBezTo>
                  <a:cubicBezTo>
                    <a:pt x="344906" y="1240574"/>
                    <a:pt x="320495" y="1239755"/>
                    <a:pt x="296884" y="1235033"/>
                  </a:cubicBezTo>
                  <a:cubicBezTo>
                    <a:pt x="280880" y="1231832"/>
                    <a:pt x="265075" y="1227642"/>
                    <a:pt x="249382" y="1223158"/>
                  </a:cubicBezTo>
                  <a:cubicBezTo>
                    <a:pt x="193681" y="1207244"/>
                    <a:pt x="229592" y="1214677"/>
                    <a:pt x="166255" y="1187532"/>
                  </a:cubicBezTo>
                  <a:cubicBezTo>
                    <a:pt x="154749" y="1182601"/>
                    <a:pt x="142504" y="1179615"/>
                    <a:pt x="130629" y="1175657"/>
                  </a:cubicBezTo>
                  <a:cubicBezTo>
                    <a:pt x="-1509" y="1087566"/>
                    <a:pt x="90536" y="1169991"/>
                    <a:pt x="47502" y="1092530"/>
                  </a:cubicBezTo>
                  <a:cubicBezTo>
                    <a:pt x="33639" y="1067577"/>
                    <a:pt x="0" y="1021278"/>
                    <a:pt x="0" y="1021278"/>
                  </a:cubicBezTo>
                  <a:cubicBezTo>
                    <a:pt x="3959" y="946067"/>
                    <a:pt x="-1597" y="869746"/>
                    <a:pt x="11876" y="795646"/>
                  </a:cubicBezTo>
                  <a:cubicBezTo>
                    <a:pt x="14880" y="779123"/>
                    <a:pt x="34751" y="770949"/>
                    <a:pt x="47502" y="760020"/>
                  </a:cubicBezTo>
                  <a:cubicBezTo>
                    <a:pt x="62529" y="747140"/>
                    <a:pt x="77819" y="734215"/>
                    <a:pt x="95003" y="724395"/>
                  </a:cubicBezTo>
                  <a:cubicBezTo>
                    <a:pt x="267095" y="626057"/>
                    <a:pt x="-19941" y="812897"/>
                    <a:pt x="166255" y="688769"/>
                  </a:cubicBezTo>
                  <a:cubicBezTo>
                    <a:pt x="174172" y="676894"/>
                    <a:pt x="178861" y="662059"/>
                    <a:pt x="190006" y="653143"/>
                  </a:cubicBezTo>
                  <a:cubicBezTo>
                    <a:pt x="247583" y="607081"/>
                    <a:pt x="211598" y="683369"/>
                    <a:pt x="237507" y="605641"/>
                  </a:cubicBezTo>
                  <a:cubicBezTo>
                    <a:pt x="241465" y="534389"/>
                    <a:pt x="242616" y="462925"/>
                    <a:pt x="249382" y="391885"/>
                  </a:cubicBezTo>
                  <a:cubicBezTo>
                    <a:pt x="251399" y="370712"/>
                    <a:pt x="272760" y="324344"/>
                    <a:pt x="296884" y="320633"/>
                  </a:cubicBezTo>
                  <a:cubicBezTo>
                    <a:pt x="375189" y="308586"/>
                    <a:pt x="524494" y="300841"/>
                    <a:pt x="570016" y="296883"/>
                  </a:cubicBezTo>
                  <a:close/>
                </a:path>
              </a:pathLst>
            </a:cu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6" name="Oval 85"/>
            <p:cNvSpPr/>
            <p:nvPr/>
          </p:nvSpPr>
          <p:spPr>
            <a:xfrm>
              <a:off x="4818488" y="4905143"/>
              <a:ext cx="1237839" cy="733821"/>
            </a:xfrm>
            <a:prstGeom prst="ellipse">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7" name="Rectangle 86"/>
            <p:cNvSpPr/>
            <p:nvPr/>
          </p:nvSpPr>
          <p:spPr>
            <a:xfrm>
              <a:off x="4818488" y="5143257"/>
              <a:ext cx="1237839"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Macrophage</a:t>
              </a:r>
            </a:p>
          </p:txBody>
        </p:sp>
        <p:sp>
          <p:nvSpPr>
            <p:cNvPr id="88" name="TextBox 87"/>
            <p:cNvSpPr txBox="1"/>
            <p:nvPr/>
          </p:nvSpPr>
          <p:spPr>
            <a:xfrm>
              <a:off x="5423626" y="3916001"/>
              <a:ext cx="102058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ADCP</a:t>
              </a:r>
            </a:p>
          </p:txBody>
        </p:sp>
        <p:grpSp>
          <p:nvGrpSpPr>
            <p:cNvPr id="96" name="Group 95"/>
            <p:cNvGrpSpPr/>
            <p:nvPr/>
          </p:nvGrpSpPr>
          <p:grpSpPr>
            <a:xfrm rot="11088628">
              <a:off x="4079468" y="4394822"/>
              <a:ext cx="596899" cy="347840"/>
              <a:chOff x="2114580" y="2066115"/>
              <a:chExt cx="596899" cy="347840"/>
            </a:xfrm>
          </p:grpSpPr>
          <p:grpSp>
            <p:nvGrpSpPr>
              <p:cNvPr id="122" name="Group 121"/>
              <p:cNvGrpSpPr/>
              <p:nvPr/>
            </p:nvGrpSpPr>
            <p:grpSpPr>
              <a:xfrm rot="13110277">
                <a:off x="2114580" y="2066115"/>
                <a:ext cx="496013" cy="347840"/>
                <a:chOff x="3554138" y="3757825"/>
                <a:chExt cx="496013" cy="347840"/>
              </a:xfrm>
            </p:grpSpPr>
            <p:grpSp>
              <p:nvGrpSpPr>
                <p:cNvPr id="124" name="Group 123">
                  <a:extLst>
                    <a:ext uri="{FF2B5EF4-FFF2-40B4-BE49-F238E27FC236}">
                      <a16:creationId xmlns:a16="http://schemas.microsoft.com/office/drawing/2014/main" id="{4F83C4AA-5DBE-494C-9429-C105A1C19F92}"/>
                    </a:ext>
                  </a:extLst>
                </p:cNvPr>
                <p:cNvGrpSpPr/>
                <p:nvPr/>
              </p:nvGrpSpPr>
              <p:grpSpPr>
                <a:xfrm>
                  <a:off x="3554138" y="3757825"/>
                  <a:ext cx="437980" cy="341239"/>
                  <a:chOff x="6227352" y="2535689"/>
                  <a:chExt cx="260225" cy="229444"/>
                </a:xfrm>
              </p:grpSpPr>
              <p:sp>
                <p:nvSpPr>
                  <p:cNvPr id="129" name="Rounded Rectangle 50">
                    <a:extLst>
                      <a:ext uri="{FF2B5EF4-FFF2-40B4-BE49-F238E27FC236}">
                        <a16:creationId xmlns:a16="http://schemas.microsoft.com/office/drawing/2014/main" id="{06D7FC0C-0140-457A-99E3-325FA716D590}"/>
                      </a:ext>
                    </a:extLst>
                  </p:cNvPr>
                  <p:cNvSpPr/>
                  <p:nvPr/>
                </p:nvSpPr>
                <p:spPr bwMode="auto">
                  <a:xfrm rot="5400000">
                    <a:off x="6381763" y="2606430"/>
                    <a:ext cx="74772" cy="136857"/>
                  </a:xfrm>
                  <a:prstGeom prst="roundRect">
                    <a:avLst/>
                  </a:prstGeom>
                  <a:solidFill>
                    <a:srgbClr val="70AD47"/>
                  </a:solidFill>
                  <a:ln w="6350" cap="flat"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30" name="Flowchart: Data 175">
                    <a:extLst>
                      <a:ext uri="{FF2B5EF4-FFF2-40B4-BE49-F238E27FC236}">
                        <a16:creationId xmlns:a16="http://schemas.microsoft.com/office/drawing/2014/main" id="{9C2DFDE5-6D3B-41BE-9F10-CE9338232006}"/>
                      </a:ext>
                    </a:extLst>
                  </p:cNvPr>
                  <p:cNvSpPr/>
                  <p:nvPr/>
                </p:nvSpPr>
                <p:spPr bwMode="auto">
                  <a:xfrm rot="8100000" flipH="1">
                    <a:off x="6227352" y="2729133"/>
                    <a:ext cx="180000" cy="36000"/>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31" name="Flowchart: Data 176">
                    <a:extLst>
                      <a:ext uri="{FF2B5EF4-FFF2-40B4-BE49-F238E27FC236}">
                        <a16:creationId xmlns:a16="http://schemas.microsoft.com/office/drawing/2014/main" id="{5B04BB4D-EAFF-4D8F-AFB7-6EA1AFD1D87E}"/>
                      </a:ext>
                    </a:extLst>
                  </p:cNvPr>
                  <p:cNvSpPr/>
                  <p:nvPr/>
                </p:nvSpPr>
                <p:spPr bwMode="auto">
                  <a:xfrm rot="2700000">
                    <a:off x="6227352" y="2607689"/>
                    <a:ext cx="180000" cy="36000"/>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125" name="5-Point Star 41">
                  <a:extLst>
                    <a:ext uri="{FF2B5EF4-FFF2-40B4-BE49-F238E27FC236}">
                      <a16:creationId xmlns:a16="http://schemas.microsoft.com/office/drawing/2014/main" id="{81CA410C-A7C3-4D88-9B5F-262AEAABD012}"/>
                    </a:ext>
                  </a:extLst>
                </p:cNvPr>
                <p:cNvSpPr/>
                <p:nvPr/>
              </p:nvSpPr>
              <p:spPr bwMode="auto">
                <a:xfrm rot="905843">
                  <a:off x="3905416" y="3790666"/>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26" name="5-Point Star 42">
                  <a:extLst>
                    <a:ext uri="{FF2B5EF4-FFF2-40B4-BE49-F238E27FC236}">
                      <a16:creationId xmlns:a16="http://schemas.microsoft.com/office/drawing/2014/main" id="{2BF0AE5B-DE45-4954-BADC-257E9E08EC39}"/>
                    </a:ext>
                  </a:extLst>
                </p:cNvPr>
                <p:cNvSpPr/>
                <p:nvPr/>
              </p:nvSpPr>
              <p:spPr bwMode="auto">
                <a:xfrm rot="905843">
                  <a:off x="3773160" y="3790667"/>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27" name="5-Point Star 43">
                  <a:extLst>
                    <a:ext uri="{FF2B5EF4-FFF2-40B4-BE49-F238E27FC236}">
                      <a16:creationId xmlns:a16="http://schemas.microsoft.com/office/drawing/2014/main" id="{C88381E3-F05C-47AA-AB31-B2835B885A68}"/>
                    </a:ext>
                  </a:extLst>
                </p:cNvPr>
                <p:cNvSpPr/>
                <p:nvPr/>
              </p:nvSpPr>
              <p:spPr bwMode="auto">
                <a:xfrm rot="905843">
                  <a:off x="3905416" y="3964199"/>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28" name="5-Point Star 44">
                  <a:extLst>
                    <a:ext uri="{FF2B5EF4-FFF2-40B4-BE49-F238E27FC236}">
                      <a16:creationId xmlns:a16="http://schemas.microsoft.com/office/drawing/2014/main" id="{EF553D6C-EB32-461A-8C92-E8123587BA15}"/>
                    </a:ext>
                  </a:extLst>
                </p:cNvPr>
                <p:cNvSpPr/>
                <p:nvPr/>
              </p:nvSpPr>
              <p:spPr bwMode="auto">
                <a:xfrm rot="905843">
                  <a:off x="3773160" y="3964201"/>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123" name="Trapezoid 122"/>
              <p:cNvSpPr/>
              <p:nvPr/>
            </p:nvSpPr>
            <p:spPr>
              <a:xfrm rot="18459515">
                <a:off x="2526479" y="2207569"/>
                <a:ext cx="117480" cy="252521"/>
              </a:xfrm>
              <a:prstGeom prst="trapezoid">
                <a:avLst/>
              </a:prstGeom>
              <a:gradFill>
                <a:gsLst>
                  <a:gs pos="0">
                    <a:srgbClr val="5E9EFF"/>
                  </a:gs>
                  <a:gs pos="39999">
                    <a:srgbClr val="85C2FF"/>
                  </a:gs>
                  <a:gs pos="70000">
                    <a:srgbClr val="C4D6EB"/>
                  </a:gs>
                  <a:gs pos="100000">
                    <a:srgbClr val="FFEBFA"/>
                  </a:gs>
                </a:gsLst>
                <a:lin ang="54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7" name="Flowchart: Delay 35"/>
            <p:cNvSpPr/>
            <p:nvPr/>
          </p:nvSpPr>
          <p:spPr>
            <a:xfrm rot="13327814">
              <a:off x="4525159" y="4773535"/>
              <a:ext cx="338813" cy="187398"/>
            </a:xfrm>
            <a:prstGeom prst="flowChartDelay">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98" name="Group 97"/>
          <p:cNvGrpSpPr/>
          <p:nvPr/>
        </p:nvGrpSpPr>
        <p:grpSpPr>
          <a:xfrm rot="5531457">
            <a:off x="6709981" y="2441465"/>
            <a:ext cx="496013" cy="347840"/>
            <a:chOff x="3554138" y="3757825"/>
            <a:chExt cx="496013" cy="347840"/>
          </a:xfrm>
        </p:grpSpPr>
        <p:grpSp>
          <p:nvGrpSpPr>
            <p:cNvPr id="114" name="Group 113">
              <a:extLst>
                <a:ext uri="{FF2B5EF4-FFF2-40B4-BE49-F238E27FC236}">
                  <a16:creationId xmlns:a16="http://schemas.microsoft.com/office/drawing/2014/main" id="{4F83C4AA-5DBE-494C-9429-C105A1C19F92}"/>
                </a:ext>
              </a:extLst>
            </p:cNvPr>
            <p:cNvGrpSpPr/>
            <p:nvPr/>
          </p:nvGrpSpPr>
          <p:grpSpPr>
            <a:xfrm>
              <a:off x="3554138" y="3757825"/>
              <a:ext cx="437980" cy="341239"/>
              <a:chOff x="6227352" y="2535689"/>
              <a:chExt cx="260225" cy="229444"/>
            </a:xfrm>
          </p:grpSpPr>
          <p:sp>
            <p:nvSpPr>
              <p:cNvPr id="119" name="Rounded Rectangle 50">
                <a:extLst>
                  <a:ext uri="{FF2B5EF4-FFF2-40B4-BE49-F238E27FC236}">
                    <a16:creationId xmlns:a16="http://schemas.microsoft.com/office/drawing/2014/main" id="{06D7FC0C-0140-457A-99E3-325FA716D590}"/>
                  </a:ext>
                </a:extLst>
              </p:cNvPr>
              <p:cNvSpPr/>
              <p:nvPr/>
            </p:nvSpPr>
            <p:spPr bwMode="auto">
              <a:xfrm rot="5400000">
                <a:off x="6381763" y="2606430"/>
                <a:ext cx="74772" cy="136857"/>
              </a:xfrm>
              <a:prstGeom prst="roundRect">
                <a:avLst/>
              </a:prstGeom>
              <a:solidFill>
                <a:srgbClr val="70AD47"/>
              </a:solidFill>
              <a:ln w="6350" cap="flat"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20" name="Flowchart: Data 175">
                <a:extLst>
                  <a:ext uri="{FF2B5EF4-FFF2-40B4-BE49-F238E27FC236}">
                    <a16:creationId xmlns:a16="http://schemas.microsoft.com/office/drawing/2014/main" id="{9C2DFDE5-6D3B-41BE-9F10-CE9338232006}"/>
                  </a:ext>
                </a:extLst>
              </p:cNvPr>
              <p:cNvSpPr/>
              <p:nvPr/>
            </p:nvSpPr>
            <p:spPr bwMode="auto">
              <a:xfrm rot="8100000" flipH="1">
                <a:off x="6227352" y="2729133"/>
                <a:ext cx="180000" cy="36000"/>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21" name="Flowchart: Data 176">
                <a:extLst>
                  <a:ext uri="{FF2B5EF4-FFF2-40B4-BE49-F238E27FC236}">
                    <a16:creationId xmlns:a16="http://schemas.microsoft.com/office/drawing/2014/main" id="{5B04BB4D-EAFF-4D8F-AFB7-6EA1AFD1D87E}"/>
                  </a:ext>
                </a:extLst>
              </p:cNvPr>
              <p:cNvSpPr/>
              <p:nvPr/>
            </p:nvSpPr>
            <p:spPr bwMode="auto">
              <a:xfrm rot="2700000">
                <a:off x="6227352" y="2607689"/>
                <a:ext cx="180000" cy="36000"/>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115" name="5-Point Star 41">
              <a:extLst>
                <a:ext uri="{FF2B5EF4-FFF2-40B4-BE49-F238E27FC236}">
                  <a16:creationId xmlns:a16="http://schemas.microsoft.com/office/drawing/2014/main" id="{81CA410C-A7C3-4D88-9B5F-262AEAABD012}"/>
                </a:ext>
              </a:extLst>
            </p:cNvPr>
            <p:cNvSpPr/>
            <p:nvPr/>
          </p:nvSpPr>
          <p:spPr bwMode="auto">
            <a:xfrm rot="905843">
              <a:off x="3905416" y="3790666"/>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16" name="5-Point Star 42">
              <a:extLst>
                <a:ext uri="{FF2B5EF4-FFF2-40B4-BE49-F238E27FC236}">
                  <a16:creationId xmlns:a16="http://schemas.microsoft.com/office/drawing/2014/main" id="{2BF0AE5B-DE45-4954-BADC-257E9E08EC39}"/>
                </a:ext>
              </a:extLst>
            </p:cNvPr>
            <p:cNvSpPr/>
            <p:nvPr/>
          </p:nvSpPr>
          <p:spPr bwMode="auto">
            <a:xfrm rot="905843">
              <a:off x="3773160" y="3790667"/>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17" name="5-Point Star 43">
              <a:extLst>
                <a:ext uri="{FF2B5EF4-FFF2-40B4-BE49-F238E27FC236}">
                  <a16:creationId xmlns:a16="http://schemas.microsoft.com/office/drawing/2014/main" id="{C88381E3-F05C-47AA-AB31-B2835B885A68}"/>
                </a:ext>
              </a:extLst>
            </p:cNvPr>
            <p:cNvSpPr/>
            <p:nvPr/>
          </p:nvSpPr>
          <p:spPr bwMode="auto">
            <a:xfrm rot="905843">
              <a:off x="3905416" y="3964199"/>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18" name="5-Point Star 44">
              <a:extLst>
                <a:ext uri="{FF2B5EF4-FFF2-40B4-BE49-F238E27FC236}">
                  <a16:creationId xmlns:a16="http://schemas.microsoft.com/office/drawing/2014/main" id="{EF553D6C-EB32-461A-8C92-E8123587BA15}"/>
                </a:ext>
              </a:extLst>
            </p:cNvPr>
            <p:cNvSpPr/>
            <p:nvPr/>
          </p:nvSpPr>
          <p:spPr bwMode="auto">
            <a:xfrm rot="905843">
              <a:off x="3773160" y="3964201"/>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99" name="TextBox 98"/>
          <p:cNvSpPr txBox="1"/>
          <p:nvPr/>
        </p:nvSpPr>
        <p:spPr>
          <a:xfrm>
            <a:off x="6997730" y="2474547"/>
            <a:ext cx="71200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5698"/>
                </a:solidFill>
                <a:effectLst/>
                <a:uLnTx/>
                <a:uFillTx/>
                <a:latin typeface="Arial" panose="020B0604020202020204"/>
                <a:ea typeface="+mn-ea"/>
                <a:cs typeface="+mn-cs"/>
              </a:rPr>
              <a:t>Belamaf</a:t>
            </a:r>
            <a:endParaRPr kumimoji="0" lang="en-US" sz="1200" b="1" i="0" u="none" strike="noStrike" kern="1200" cap="none" spc="0" normalizeH="0" baseline="0" noProof="0" dirty="0">
              <a:ln>
                <a:noFill/>
              </a:ln>
              <a:solidFill>
                <a:srgbClr val="295698"/>
              </a:solidFill>
              <a:effectLst/>
              <a:uLnTx/>
              <a:uFillTx/>
              <a:latin typeface="Arial" panose="020B0604020202020204"/>
              <a:ea typeface="+mn-ea"/>
              <a:cs typeface="+mn-cs"/>
            </a:endParaRPr>
          </a:p>
        </p:txBody>
      </p:sp>
      <p:grpSp>
        <p:nvGrpSpPr>
          <p:cNvPr id="169" name="Group 168"/>
          <p:cNvGrpSpPr/>
          <p:nvPr/>
        </p:nvGrpSpPr>
        <p:grpSpPr>
          <a:xfrm>
            <a:off x="2207791" y="1629771"/>
            <a:ext cx="3003237" cy="1225072"/>
            <a:chOff x="633686" y="2418911"/>
            <a:chExt cx="3003237" cy="1225072"/>
          </a:xfrm>
        </p:grpSpPr>
        <p:sp>
          <p:nvSpPr>
            <p:cNvPr id="90" name="Oval 89"/>
            <p:cNvSpPr/>
            <p:nvPr/>
          </p:nvSpPr>
          <p:spPr>
            <a:xfrm>
              <a:off x="2078627" y="2551628"/>
              <a:ext cx="1558296" cy="1092355"/>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91" name="Group 90"/>
            <p:cNvGrpSpPr/>
            <p:nvPr/>
          </p:nvGrpSpPr>
          <p:grpSpPr>
            <a:xfrm>
              <a:off x="1242342" y="2719977"/>
              <a:ext cx="596899" cy="347840"/>
              <a:chOff x="2114580" y="2066115"/>
              <a:chExt cx="596899" cy="347840"/>
            </a:xfrm>
          </p:grpSpPr>
          <p:grpSp>
            <p:nvGrpSpPr>
              <p:cNvPr id="158" name="Group 157"/>
              <p:cNvGrpSpPr/>
              <p:nvPr/>
            </p:nvGrpSpPr>
            <p:grpSpPr>
              <a:xfrm rot="13110277">
                <a:off x="2114580" y="2066115"/>
                <a:ext cx="496013" cy="347840"/>
                <a:chOff x="3554138" y="3757825"/>
                <a:chExt cx="496013" cy="347840"/>
              </a:xfrm>
            </p:grpSpPr>
            <p:grpSp>
              <p:nvGrpSpPr>
                <p:cNvPr id="160" name="Group 159">
                  <a:extLst>
                    <a:ext uri="{FF2B5EF4-FFF2-40B4-BE49-F238E27FC236}">
                      <a16:creationId xmlns:a16="http://schemas.microsoft.com/office/drawing/2014/main" id="{4F83C4AA-5DBE-494C-9429-C105A1C19F92}"/>
                    </a:ext>
                  </a:extLst>
                </p:cNvPr>
                <p:cNvGrpSpPr/>
                <p:nvPr/>
              </p:nvGrpSpPr>
              <p:grpSpPr>
                <a:xfrm>
                  <a:off x="3554138" y="3757825"/>
                  <a:ext cx="437980" cy="341239"/>
                  <a:chOff x="6227352" y="2535689"/>
                  <a:chExt cx="260225" cy="229444"/>
                </a:xfrm>
              </p:grpSpPr>
              <p:sp>
                <p:nvSpPr>
                  <p:cNvPr id="165" name="Rounded Rectangle 50">
                    <a:extLst>
                      <a:ext uri="{FF2B5EF4-FFF2-40B4-BE49-F238E27FC236}">
                        <a16:creationId xmlns:a16="http://schemas.microsoft.com/office/drawing/2014/main" id="{06D7FC0C-0140-457A-99E3-325FA716D590}"/>
                      </a:ext>
                    </a:extLst>
                  </p:cNvPr>
                  <p:cNvSpPr/>
                  <p:nvPr/>
                </p:nvSpPr>
                <p:spPr bwMode="auto">
                  <a:xfrm rot="5400000">
                    <a:off x="6381763" y="2606430"/>
                    <a:ext cx="74772" cy="136857"/>
                  </a:xfrm>
                  <a:prstGeom prst="roundRect">
                    <a:avLst/>
                  </a:prstGeom>
                  <a:solidFill>
                    <a:srgbClr val="70AD47"/>
                  </a:solidFill>
                  <a:ln w="6350" cap="flat"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6" name="Flowchart: Data 175">
                    <a:extLst>
                      <a:ext uri="{FF2B5EF4-FFF2-40B4-BE49-F238E27FC236}">
                        <a16:creationId xmlns:a16="http://schemas.microsoft.com/office/drawing/2014/main" id="{9C2DFDE5-6D3B-41BE-9F10-CE9338232006}"/>
                      </a:ext>
                    </a:extLst>
                  </p:cNvPr>
                  <p:cNvSpPr/>
                  <p:nvPr/>
                </p:nvSpPr>
                <p:spPr bwMode="auto">
                  <a:xfrm rot="8100000" flipH="1">
                    <a:off x="6227352" y="2729133"/>
                    <a:ext cx="180000" cy="36000"/>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7" name="Flowchart: Data 176">
                    <a:extLst>
                      <a:ext uri="{FF2B5EF4-FFF2-40B4-BE49-F238E27FC236}">
                        <a16:creationId xmlns:a16="http://schemas.microsoft.com/office/drawing/2014/main" id="{5B04BB4D-EAFF-4D8F-AFB7-6EA1AFD1D87E}"/>
                      </a:ext>
                    </a:extLst>
                  </p:cNvPr>
                  <p:cNvSpPr/>
                  <p:nvPr/>
                </p:nvSpPr>
                <p:spPr bwMode="auto">
                  <a:xfrm rot="2700000">
                    <a:off x="6227352" y="2607689"/>
                    <a:ext cx="180000" cy="36000"/>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161" name="5-Point Star 41">
                  <a:extLst>
                    <a:ext uri="{FF2B5EF4-FFF2-40B4-BE49-F238E27FC236}">
                      <a16:creationId xmlns:a16="http://schemas.microsoft.com/office/drawing/2014/main" id="{81CA410C-A7C3-4D88-9B5F-262AEAABD012}"/>
                    </a:ext>
                  </a:extLst>
                </p:cNvPr>
                <p:cNvSpPr/>
                <p:nvPr/>
              </p:nvSpPr>
              <p:spPr bwMode="auto">
                <a:xfrm rot="905843">
                  <a:off x="3905416" y="3790666"/>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2" name="5-Point Star 42">
                  <a:extLst>
                    <a:ext uri="{FF2B5EF4-FFF2-40B4-BE49-F238E27FC236}">
                      <a16:creationId xmlns:a16="http://schemas.microsoft.com/office/drawing/2014/main" id="{2BF0AE5B-DE45-4954-BADC-257E9E08EC39}"/>
                    </a:ext>
                  </a:extLst>
                </p:cNvPr>
                <p:cNvSpPr/>
                <p:nvPr/>
              </p:nvSpPr>
              <p:spPr bwMode="auto">
                <a:xfrm rot="905843">
                  <a:off x="3773160" y="3790667"/>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3" name="5-Point Star 43">
                  <a:extLst>
                    <a:ext uri="{FF2B5EF4-FFF2-40B4-BE49-F238E27FC236}">
                      <a16:creationId xmlns:a16="http://schemas.microsoft.com/office/drawing/2014/main" id="{C88381E3-F05C-47AA-AB31-B2835B885A68}"/>
                    </a:ext>
                  </a:extLst>
                </p:cNvPr>
                <p:cNvSpPr/>
                <p:nvPr/>
              </p:nvSpPr>
              <p:spPr bwMode="auto">
                <a:xfrm rot="905843">
                  <a:off x="3905416" y="3964199"/>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4" name="5-Point Star 44">
                  <a:extLst>
                    <a:ext uri="{FF2B5EF4-FFF2-40B4-BE49-F238E27FC236}">
                      <a16:creationId xmlns:a16="http://schemas.microsoft.com/office/drawing/2014/main" id="{EF553D6C-EB32-461A-8C92-E8123587BA15}"/>
                    </a:ext>
                  </a:extLst>
                </p:cNvPr>
                <p:cNvSpPr/>
                <p:nvPr/>
              </p:nvSpPr>
              <p:spPr bwMode="auto">
                <a:xfrm rot="905843">
                  <a:off x="3773160" y="3964201"/>
                  <a:ext cx="144735" cy="141464"/>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159" name="Trapezoid 158"/>
              <p:cNvSpPr/>
              <p:nvPr/>
            </p:nvSpPr>
            <p:spPr>
              <a:xfrm rot="18459515">
                <a:off x="2526479" y="2207569"/>
                <a:ext cx="117480" cy="252521"/>
              </a:xfrm>
              <a:prstGeom prst="trapezoid">
                <a:avLst/>
              </a:prstGeom>
              <a:gradFill>
                <a:gsLst>
                  <a:gs pos="0">
                    <a:srgbClr val="5E9EFF"/>
                  </a:gs>
                  <a:gs pos="39999">
                    <a:srgbClr val="85C2FF"/>
                  </a:gs>
                  <a:gs pos="70000">
                    <a:srgbClr val="C4D6EB"/>
                  </a:gs>
                  <a:gs pos="100000">
                    <a:srgbClr val="FFEBFA"/>
                  </a:gs>
                </a:gsLst>
                <a:lin ang="54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92" name="Group 91"/>
            <p:cNvGrpSpPr/>
            <p:nvPr/>
          </p:nvGrpSpPr>
          <p:grpSpPr>
            <a:xfrm>
              <a:off x="2243494" y="2566647"/>
              <a:ext cx="657327" cy="745975"/>
              <a:chOff x="8169998" y="2796756"/>
              <a:chExt cx="657327" cy="745975"/>
            </a:xfrm>
          </p:grpSpPr>
          <p:sp>
            <p:nvSpPr>
              <p:cNvPr id="142" name="Rounded Rectangle 48">
                <a:extLst>
                  <a:ext uri="{FF2B5EF4-FFF2-40B4-BE49-F238E27FC236}">
                    <a16:creationId xmlns:a16="http://schemas.microsoft.com/office/drawing/2014/main" id="{83059E54-574F-483C-9FFE-A2876F78DEC5}"/>
                  </a:ext>
                </a:extLst>
              </p:cNvPr>
              <p:cNvSpPr/>
              <p:nvPr/>
            </p:nvSpPr>
            <p:spPr bwMode="auto">
              <a:xfrm>
                <a:off x="8253681" y="3083313"/>
                <a:ext cx="76949" cy="203540"/>
              </a:xfrm>
              <a:prstGeom prst="roundRect">
                <a:avLst/>
              </a:prstGeom>
              <a:solidFill>
                <a:srgbClr val="70AD47"/>
              </a:solidFill>
              <a:ln w="6350" cap="flat"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43" name="5-Point Star 7">
                <a:extLst>
                  <a:ext uri="{FF2B5EF4-FFF2-40B4-BE49-F238E27FC236}">
                    <a16:creationId xmlns:a16="http://schemas.microsoft.com/office/drawing/2014/main" id="{A418122D-1E10-4CF3-8A0B-CE0A8A926544}"/>
                  </a:ext>
                </a:extLst>
              </p:cNvPr>
              <p:cNvSpPr/>
              <p:nvPr/>
            </p:nvSpPr>
            <p:spPr bwMode="auto">
              <a:xfrm>
                <a:off x="8465025" y="2878211"/>
                <a:ext cx="121182" cy="107082"/>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44" name="5-Point Star 19">
                <a:extLst>
                  <a:ext uri="{FF2B5EF4-FFF2-40B4-BE49-F238E27FC236}">
                    <a16:creationId xmlns:a16="http://schemas.microsoft.com/office/drawing/2014/main" id="{FD1AD299-6A02-405F-B3C8-902158C42E0E}"/>
                  </a:ext>
                </a:extLst>
              </p:cNvPr>
              <p:cNvSpPr/>
              <p:nvPr/>
            </p:nvSpPr>
            <p:spPr bwMode="auto">
              <a:xfrm>
                <a:off x="8473687" y="3002163"/>
                <a:ext cx="121182" cy="107082"/>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45" name="5-Point Star 20">
                <a:extLst>
                  <a:ext uri="{FF2B5EF4-FFF2-40B4-BE49-F238E27FC236}">
                    <a16:creationId xmlns:a16="http://schemas.microsoft.com/office/drawing/2014/main" id="{88F572F1-16ED-452A-8C61-CF25C1EDC0BF}"/>
                  </a:ext>
                </a:extLst>
              </p:cNvPr>
              <p:cNvSpPr/>
              <p:nvPr/>
            </p:nvSpPr>
            <p:spPr bwMode="auto">
              <a:xfrm>
                <a:off x="8605945" y="2878211"/>
                <a:ext cx="121182" cy="107082"/>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46" name="5-Point Star 21">
                <a:extLst>
                  <a:ext uri="{FF2B5EF4-FFF2-40B4-BE49-F238E27FC236}">
                    <a16:creationId xmlns:a16="http://schemas.microsoft.com/office/drawing/2014/main" id="{B28E31A1-8DF1-4DE9-9F60-C450371FAB32}"/>
                  </a:ext>
                </a:extLst>
              </p:cNvPr>
              <p:cNvSpPr/>
              <p:nvPr/>
            </p:nvSpPr>
            <p:spPr bwMode="auto">
              <a:xfrm>
                <a:off x="8706143" y="2796756"/>
                <a:ext cx="121182" cy="107082"/>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nvGrpSpPr>
              <p:cNvPr id="147" name="Group 146">
                <a:extLst>
                  <a:ext uri="{FF2B5EF4-FFF2-40B4-BE49-F238E27FC236}">
                    <a16:creationId xmlns:a16="http://schemas.microsoft.com/office/drawing/2014/main" id="{BF8EBA51-81BF-4FF5-90D5-068B1D53470D}"/>
                  </a:ext>
                </a:extLst>
              </p:cNvPr>
              <p:cNvGrpSpPr/>
              <p:nvPr/>
            </p:nvGrpSpPr>
            <p:grpSpPr>
              <a:xfrm>
                <a:off x="8169998" y="3041119"/>
                <a:ext cx="233400" cy="227492"/>
                <a:chOff x="5479257" y="2761177"/>
                <a:chExt cx="138674" cy="152962"/>
              </a:xfrm>
            </p:grpSpPr>
            <p:sp>
              <p:nvSpPr>
                <p:cNvPr id="154" name="5-Point Star 23">
                  <a:extLst>
                    <a:ext uri="{FF2B5EF4-FFF2-40B4-BE49-F238E27FC236}">
                      <a16:creationId xmlns:a16="http://schemas.microsoft.com/office/drawing/2014/main" id="{DD5CC678-BED0-4F6A-8BC0-67AC549C65C1}"/>
                    </a:ext>
                  </a:extLst>
                </p:cNvPr>
                <p:cNvSpPr/>
                <p:nvPr/>
              </p:nvSpPr>
              <p:spPr bwMode="auto">
                <a:xfrm>
                  <a:off x="5545931" y="2761177"/>
                  <a:ext cx="72000" cy="72000"/>
                </a:xfrm>
                <a:prstGeom prst="star5">
                  <a:avLst>
                    <a:gd name="adj" fmla="val 22090"/>
                    <a:gd name="hf" fmla="val 105146"/>
                    <a:gd name="vf" fmla="val 110557"/>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5" name="5-Point Star 26">
                  <a:extLst>
                    <a:ext uri="{FF2B5EF4-FFF2-40B4-BE49-F238E27FC236}">
                      <a16:creationId xmlns:a16="http://schemas.microsoft.com/office/drawing/2014/main" id="{679A900E-6876-4AB8-AEC9-C26A96633F65}"/>
                    </a:ext>
                  </a:extLst>
                </p:cNvPr>
                <p:cNvSpPr/>
                <p:nvPr/>
              </p:nvSpPr>
              <p:spPr bwMode="auto">
                <a:xfrm>
                  <a:off x="5479257" y="2761177"/>
                  <a:ext cx="72000" cy="72000"/>
                </a:xfrm>
                <a:prstGeom prst="star5">
                  <a:avLst>
                    <a:gd name="adj" fmla="val 22090"/>
                    <a:gd name="hf" fmla="val 105146"/>
                    <a:gd name="vf" fmla="val 110557"/>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6" name="5-Point Star 27">
                  <a:extLst>
                    <a:ext uri="{FF2B5EF4-FFF2-40B4-BE49-F238E27FC236}">
                      <a16:creationId xmlns:a16="http://schemas.microsoft.com/office/drawing/2014/main" id="{4068AE79-07E6-494A-96CD-9B53B7E1C411}"/>
                    </a:ext>
                  </a:extLst>
                </p:cNvPr>
                <p:cNvSpPr/>
                <p:nvPr/>
              </p:nvSpPr>
              <p:spPr bwMode="auto">
                <a:xfrm>
                  <a:off x="5545931" y="2842139"/>
                  <a:ext cx="72000" cy="72000"/>
                </a:xfrm>
                <a:prstGeom prst="star5">
                  <a:avLst>
                    <a:gd name="adj" fmla="val 22090"/>
                    <a:gd name="hf" fmla="val 105146"/>
                    <a:gd name="vf" fmla="val 110557"/>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7" name="5-Point Star 28">
                  <a:extLst>
                    <a:ext uri="{FF2B5EF4-FFF2-40B4-BE49-F238E27FC236}">
                      <a16:creationId xmlns:a16="http://schemas.microsoft.com/office/drawing/2014/main" id="{05B40CEB-2B5D-4401-AF9B-2AC8844814CA}"/>
                    </a:ext>
                  </a:extLst>
                </p:cNvPr>
                <p:cNvSpPr/>
                <p:nvPr/>
              </p:nvSpPr>
              <p:spPr bwMode="auto">
                <a:xfrm>
                  <a:off x="5479257" y="2842139"/>
                  <a:ext cx="72000" cy="72000"/>
                </a:xfrm>
                <a:prstGeom prst="star5">
                  <a:avLst>
                    <a:gd name="adj" fmla="val 22090"/>
                    <a:gd name="hf" fmla="val 105146"/>
                    <a:gd name="vf" fmla="val 110557"/>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148" name="Flowchart: Data 130">
                <a:extLst>
                  <a:ext uri="{FF2B5EF4-FFF2-40B4-BE49-F238E27FC236}">
                    <a16:creationId xmlns:a16="http://schemas.microsoft.com/office/drawing/2014/main" id="{8AA1A6A1-5C4B-4D17-9E3A-2DFD13AC42E0}"/>
                  </a:ext>
                </a:extLst>
              </p:cNvPr>
              <p:cNvSpPr/>
              <p:nvPr/>
            </p:nvSpPr>
            <p:spPr bwMode="auto">
              <a:xfrm rot="17751609">
                <a:off x="8325614" y="3420502"/>
                <a:ext cx="214163" cy="30295"/>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49" name="Flowchart: Data 131">
                <a:extLst>
                  <a:ext uri="{FF2B5EF4-FFF2-40B4-BE49-F238E27FC236}">
                    <a16:creationId xmlns:a16="http://schemas.microsoft.com/office/drawing/2014/main" id="{E0845F2A-C69F-4CA8-B97D-57D3F9EBF2A4}"/>
                  </a:ext>
                </a:extLst>
              </p:cNvPr>
              <p:cNvSpPr/>
              <p:nvPr/>
            </p:nvSpPr>
            <p:spPr bwMode="auto">
              <a:xfrm rot="17751609">
                <a:off x="8133236" y="3321340"/>
                <a:ext cx="214163" cy="30295"/>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0" name="Flowchart: Data 132">
                <a:extLst>
                  <a:ext uri="{FF2B5EF4-FFF2-40B4-BE49-F238E27FC236}">
                    <a16:creationId xmlns:a16="http://schemas.microsoft.com/office/drawing/2014/main" id="{EB85BC4C-BC32-4D85-8B52-DC2CD50F1B7E}"/>
                  </a:ext>
                </a:extLst>
              </p:cNvPr>
              <p:cNvSpPr/>
              <p:nvPr/>
            </p:nvSpPr>
            <p:spPr bwMode="auto">
              <a:xfrm rot="3848391" flipH="1">
                <a:off x="8241446" y="3317799"/>
                <a:ext cx="214163" cy="30295"/>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1" name="Flowchart: Data 133">
                <a:extLst>
                  <a:ext uri="{FF2B5EF4-FFF2-40B4-BE49-F238E27FC236}">
                    <a16:creationId xmlns:a16="http://schemas.microsoft.com/office/drawing/2014/main" id="{96F6C238-5533-472E-90E3-B12CC57B19C1}"/>
                  </a:ext>
                </a:extLst>
              </p:cNvPr>
              <p:cNvSpPr/>
              <p:nvPr/>
            </p:nvSpPr>
            <p:spPr bwMode="auto">
              <a:xfrm rot="3848391" flipH="1">
                <a:off x="8670286" y="3197386"/>
                <a:ext cx="214163" cy="30295"/>
              </a:xfrm>
              <a:prstGeom prst="flowChartInputOutput">
                <a:avLst/>
              </a:prstGeom>
              <a:solidFill>
                <a:srgbClr val="70AD47"/>
              </a:solidFill>
              <a:ln w="6350" cap="rnd"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2" name="Rounded Rectangle 224">
                <a:extLst>
                  <a:ext uri="{FF2B5EF4-FFF2-40B4-BE49-F238E27FC236}">
                    <a16:creationId xmlns:a16="http://schemas.microsoft.com/office/drawing/2014/main" id="{5B41F379-5D30-40C9-BC46-7FE614D59303}"/>
                  </a:ext>
                </a:extLst>
              </p:cNvPr>
              <p:cNvSpPr/>
              <p:nvPr/>
            </p:nvSpPr>
            <p:spPr bwMode="auto">
              <a:xfrm>
                <a:off x="8685182" y="2998320"/>
                <a:ext cx="42414" cy="214163"/>
              </a:xfrm>
              <a:prstGeom prst="roundRect">
                <a:avLst/>
              </a:prstGeom>
              <a:solidFill>
                <a:srgbClr val="70AD47"/>
              </a:solidFill>
              <a:ln w="6350" cap="flat"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3" name="Rounded Rectangle 40">
                <a:extLst>
                  <a:ext uri="{FF2B5EF4-FFF2-40B4-BE49-F238E27FC236}">
                    <a16:creationId xmlns:a16="http://schemas.microsoft.com/office/drawing/2014/main" id="{C2FA78FD-08FA-4BC0-ABD1-17676E149B6C}"/>
                  </a:ext>
                </a:extLst>
              </p:cNvPr>
              <p:cNvSpPr/>
              <p:nvPr/>
            </p:nvSpPr>
            <p:spPr bwMode="auto">
              <a:xfrm>
                <a:off x="8552923" y="3072691"/>
                <a:ext cx="42414" cy="214163"/>
              </a:xfrm>
              <a:prstGeom prst="roundRect">
                <a:avLst/>
              </a:prstGeom>
              <a:solidFill>
                <a:srgbClr val="70AD47"/>
              </a:solidFill>
              <a:ln w="6350" cap="flat" cmpd="sng" algn="ctr">
                <a:solidFill>
                  <a:srgbClr val="70AD47"/>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sp>
          <p:nvSpPr>
            <p:cNvPr id="93" name="TextBox 92"/>
            <p:cNvSpPr txBox="1"/>
            <p:nvPr/>
          </p:nvSpPr>
          <p:spPr>
            <a:xfrm>
              <a:off x="2476894" y="3219111"/>
              <a:ext cx="94013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95698"/>
                  </a:solidFill>
                  <a:effectLst/>
                  <a:uLnTx/>
                  <a:uFillTx/>
                  <a:latin typeface="Arial"/>
                  <a:ea typeface="+mn-ea"/>
                  <a:cs typeface="Arial"/>
                </a:rPr>
                <a:t>Lysosome</a:t>
              </a:r>
            </a:p>
          </p:txBody>
        </p:sp>
        <p:sp>
          <p:nvSpPr>
            <p:cNvPr id="95" name="Curved Right Arrow 16">
              <a:extLst>
                <a:ext uri="{FF2B5EF4-FFF2-40B4-BE49-F238E27FC236}">
                  <a16:creationId xmlns:a16="http://schemas.microsoft.com/office/drawing/2014/main" id="{FAAC3D3C-5D79-4E21-8A0C-96BBCD14FFCD}"/>
                </a:ext>
              </a:extLst>
            </p:cNvPr>
            <p:cNvSpPr/>
            <p:nvPr/>
          </p:nvSpPr>
          <p:spPr bwMode="auto">
            <a:xfrm rot="17788956">
              <a:off x="1807081" y="3024102"/>
              <a:ext cx="216049" cy="730435"/>
            </a:xfrm>
            <a:prstGeom prst="curvedRightArrow">
              <a:avLst>
                <a:gd name="adj1" fmla="val 42276"/>
                <a:gd name="adj2" fmla="val 75613"/>
                <a:gd name="adj3" fmla="val 25000"/>
              </a:avLst>
            </a:prstGeom>
            <a:solidFill>
              <a:schemeClr val="accent6"/>
            </a:solidFill>
            <a:ln w="19050" cap="flat" cmpd="sng" algn="ctr">
              <a:no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00" name="TextBox 99"/>
            <p:cNvSpPr txBox="1"/>
            <p:nvPr/>
          </p:nvSpPr>
          <p:spPr>
            <a:xfrm>
              <a:off x="633686" y="2418911"/>
              <a:ext cx="70278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ADC</a:t>
              </a:r>
            </a:p>
          </p:txBody>
        </p:sp>
      </p:grpSp>
      <p:sp>
        <p:nvSpPr>
          <p:cNvPr id="101" name="Down Arrow 233">
            <a:extLst>
              <a:ext uri="{FF2B5EF4-FFF2-40B4-BE49-F238E27FC236}">
                <a16:creationId xmlns:a16="http://schemas.microsoft.com/office/drawing/2014/main" id="{F3E5F22C-4EB4-4E72-8075-4429D21FD96A}"/>
              </a:ext>
            </a:extLst>
          </p:cNvPr>
          <p:cNvSpPr/>
          <p:nvPr/>
        </p:nvSpPr>
        <p:spPr bwMode="auto">
          <a:xfrm>
            <a:off x="4546618" y="3830528"/>
            <a:ext cx="481505" cy="815305"/>
          </a:xfrm>
          <a:prstGeom prst="downArrow">
            <a:avLst>
              <a:gd name="adj1" fmla="val 50000"/>
              <a:gd name="adj2" fmla="val 54108"/>
            </a:avLst>
          </a:prstGeom>
          <a:solidFill>
            <a:srgbClr val="ED7D31"/>
          </a:solidFill>
          <a:ln w="6350" cap="flat" cmpd="sng" algn="ctr">
            <a:no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02" name="TextBox 101"/>
          <p:cNvSpPr txBox="1"/>
          <p:nvPr/>
        </p:nvSpPr>
        <p:spPr>
          <a:xfrm>
            <a:off x="4140634" y="4674412"/>
            <a:ext cx="1401961" cy="369332"/>
          </a:xfrm>
          <a:prstGeom prst="rect">
            <a:avLst/>
          </a:prstGeom>
          <a:solidFill>
            <a:schemeClr val="tx2"/>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Cell Death</a:t>
            </a:r>
          </a:p>
        </p:txBody>
      </p:sp>
      <p:grpSp>
        <p:nvGrpSpPr>
          <p:cNvPr id="173" name="Group 172"/>
          <p:cNvGrpSpPr/>
          <p:nvPr/>
        </p:nvGrpSpPr>
        <p:grpSpPr>
          <a:xfrm>
            <a:off x="3978230" y="2907642"/>
            <a:ext cx="317566" cy="269992"/>
            <a:chOff x="2404126" y="3696782"/>
            <a:chExt cx="317566" cy="269992"/>
          </a:xfrm>
        </p:grpSpPr>
        <p:sp>
          <p:nvSpPr>
            <p:cNvPr id="103" name="5-Point Star 7">
              <a:extLst>
                <a:ext uri="{FF2B5EF4-FFF2-40B4-BE49-F238E27FC236}">
                  <a16:creationId xmlns:a16="http://schemas.microsoft.com/office/drawing/2014/main" id="{A418122D-1E10-4CF3-8A0B-CE0A8A926544}"/>
                </a:ext>
              </a:extLst>
            </p:cNvPr>
            <p:cNvSpPr/>
            <p:nvPr/>
          </p:nvSpPr>
          <p:spPr bwMode="auto">
            <a:xfrm>
              <a:off x="2404126" y="3696782"/>
              <a:ext cx="121182" cy="107082"/>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04" name="5-Point Star 20">
              <a:extLst>
                <a:ext uri="{FF2B5EF4-FFF2-40B4-BE49-F238E27FC236}">
                  <a16:creationId xmlns:a16="http://schemas.microsoft.com/office/drawing/2014/main" id="{88F572F1-16ED-452A-8C61-CF25C1EDC0BF}"/>
                </a:ext>
              </a:extLst>
            </p:cNvPr>
            <p:cNvSpPr/>
            <p:nvPr/>
          </p:nvSpPr>
          <p:spPr bwMode="auto">
            <a:xfrm>
              <a:off x="2500312" y="3859692"/>
              <a:ext cx="121182" cy="107082"/>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05" name="5-Point Star 21">
              <a:extLst>
                <a:ext uri="{FF2B5EF4-FFF2-40B4-BE49-F238E27FC236}">
                  <a16:creationId xmlns:a16="http://schemas.microsoft.com/office/drawing/2014/main" id="{B28E31A1-8DF1-4DE9-9F60-C450371FAB32}"/>
                </a:ext>
              </a:extLst>
            </p:cNvPr>
            <p:cNvSpPr/>
            <p:nvPr/>
          </p:nvSpPr>
          <p:spPr bwMode="auto">
            <a:xfrm>
              <a:off x="2600510" y="3778237"/>
              <a:ext cx="121182" cy="107082"/>
            </a:xfrm>
            <a:prstGeom prst="star5">
              <a:avLst/>
            </a:prstGeom>
            <a:solidFill>
              <a:srgbClr val="FFC000"/>
            </a:solidFill>
            <a:ln w="3175" cap="flat" cmpd="sng" algn="ctr">
              <a:solidFill>
                <a:srgbClr val="E7E6E6"/>
              </a:solidFill>
              <a:prstDash val="solid"/>
              <a:miter lim="800000"/>
              <a:headEnd/>
              <a:tailEnd/>
            </a:ln>
            <a:effectLst/>
          </p:spPr>
          <p:txBody>
            <a:bodyPr rot="0" spcFirstLastPara="0" vertOverflow="overflow" horzOverflow="overflow" vert="horz" wrap="square" lIns="54000" tIns="54000" rIns="54000" bIns="54000" numCol="1" spcCol="0" rtlCol="0" fromWordArt="0" anchor="t" anchorCtr="0" forceAA="0" compatLnSpc="1">
              <a:prstTxWarp prst="textNoShape">
                <a:avLst/>
              </a:prstTxWarp>
              <a:noAutofit/>
            </a:bodyPr>
            <a:lstStyle/>
            <a:p>
              <a:pPr marL="135728" marR="0" lvl="0" indent="-135728" algn="ctr" defTabSz="914169"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GB" sz="900" b="1" i="0" u="none" strike="noStrike" kern="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grpSp>
        <p:nvGrpSpPr>
          <p:cNvPr id="172" name="Group 171"/>
          <p:cNvGrpSpPr/>
          <p:nvPr/>
        </p:nvGrpSpPr>
        <p:grpSpPr>
          <a:xfrm>
            <a:off x="3029078" y="5223481"/>
            <a:ext cx="3230639" cy="827734"/>
            <a:chOff x="1454973" y="6012621"/>
            <a:chExt cx="3230639" cy="827734"/>
          </a:xfrm>
        </p:grpSpPr>
        <p:sp>
          <p:nvSpPr>
            <p:cNvPr id="106" name="Explosion 2 105"/>
            <p:cNvSpPr/>
            <p:nvPr/>
          </p:nvSpPr>
          <p:spPr>
            <a:xfrm>
              <a:off x="2155333" y="6270816"/>
              <a:ext cx="213849" cy="147423"/>
            </a:xfrm>
            <a:prstGeom prst="irregularSeal2">
              <a:avLst/>
            </a:prstGeom>
            <a:solidFill>
              <a:schemeClr val="accent2"/>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7" name="Explosion 2 106"/>
            <p:cNvSpPr/>
            <p:nvPr/>
          </p:nvSpPr>
          <p:spPr>
            <a:xfrm>
              <a:off x="2571865" y="6378690"/>
              <a:ext cx="213849" cy="147423"/>
            </a:xfrm>
            <a:prstGeom prst="irregularSeal2">
              <a:avLst/>
            </a:prstGeom>
            <a:solidFill>
              <a:schemeClr val="accent2"/>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8" name="4-Point Star 107"/>
            <p:cNvSpPr/>
            <p:nvPr/>
          </p:nvSpPr>
          <p:spPr>
            <a:xfrm>
              <a:off x="2648220" y="6185765"/>
              <a:ext cx="274988" cy="147422"/>
            </a:xfrm>
            <a:prstGeom prst="star4">
              <a:avLst/>
            </a:prstGeom>
            <a:solidFill>
              <a:schemeClr val="accent4"/>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9" name="4-Point Star 108"/>
            <p:cNvSpPr/>
            <p:nvPr/>
          </p:nvSpPr>
          <p:spPr>
            <a:xfrm>
              <a:off x="2193479" y="6061023"/>
              <a:ext cx="274988" cy="147422"/>
            </a:xfrm>
            <a:prstGeom prst="star4">
              <a:avLst/>
            </a:prstGeom>
            <a:solidFill>
              <a:schemeClr val="accent4"/>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0" name="8-Point Star 109"/>
            <p:cNvSpPr/>
            <p:nvPr/>
          </p:nvSpPr>
          <p:spPr>
            <a:xfrm>
              <a:off x="2449277" y="6208445"/>
              <a:ext cx="122588" cy="124742"/>
            </a:xfrm>
            <a:prstGeom prst="star8">
              <a:avLst/>
            </a:prstGeom>
            <a:solidFill>
              <a:schemeClr val="accent3"/>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8-Point Star 110"/>
            <p:cNvSpPr/>
            <p:nvPr/>
          </p:nvSpPr>
          <p:spPr>
            <a:xfrm>
              <a:off x="2378312" y="6401371"/>
              <a:ext cx="122588" cy="124742"/>
            </a:xfrm>
            <a:prstGeom prst="star8">
              <a:avLst/>
            </a:prstGeom>
            <a:solidFill>
              <a:schemeClr val="accent3"/>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2" name="TextBox 111"/>
            <p:cNvSpPr txBox="1"/>
            <p:nvPr/>
          </p:nvSpPr>
          <p:spPr>
            <a:xfrm>
              <a:off x="2721692" y="6012621"/>
              <a:ext cx="196392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Immunogenic cell death</a:t>
              </a:r>
            </a:p>
          </p:txBody>
        </p:sp>
        <p:sp>
          <p:nvSpPr>
            <p:cNvPr id="113" name="TextBox 112"/>
            <p:cNvSpPr txBox="1"/>
            <p:nvPr/>
          </p:nvSpPr>
          <p:spPr>
            <a:xfrm>
              <a:off x="1454973" y="6378690"/>
              <a:ext cx="861285"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srgbClr val="295698"/>
                  </a:solidFill>
                  <a:effectLst/>
                  <a:uLnTx/>
                  <a:uFillTx/>
                  <a:latin typeface="Arial" panose="020B0604020202020204" pitchFamily="34" charset="0"/>
                  <a:ea typeface="+mn-ea"/>
                  <a:cs typeface="Arial" panose="020B0604020202020204" pitchFamily="34" charset="0"/>
                </a:rPr>
                <a:t>Calereticulin</a:t>
              </a:r>
              <a:endParaRPr kumimoji="0" lang="en-US" sz="8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HSP60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295698"/>
                  </a:solidFill>
                  <a:effectLst/>
                  <a:uLnTx/>
                  <a:uFillTx/>
                  <a:latin typeface="Arial" panose="020B0604020202020204" pitchFamily="34" charset="0"/>
                  <a:ea typeface="+mn-ea"/>
                  <a:cs typeface="Arial" panose="020B0604020202020204" pitchFamily="34" charset="0"/>
                </a:rPr>
                <a:t>HMGB1 </a:t>
              </a:r>
            </a:p>
          </p:txBody>
        </p:sp>
      </p:grpSp>
      <p:sp>
        <p:nvSpPr>
          <p:cNvPr id="168" name="Rectangle 167"/>
          <p:cNvSpPr/>
          <p:nvPr/>
        </p:nvSpPr>
        <p:spPr>
          <a:xfrm>
            <a:off x="8891415" y="2179176"/>
            <a:ext cx="2592288" cy="2862322"/>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Char char="§"/>
              <a:tabLst/>
              <a:defRPr/>
            </a:pPr>
            <a:r>
              <a:rPr kumimoji="0" lang="en-US" sz="1800" b="1" i="0" u="none" strike="noStrike" kern="1200" cap="none" spc="0" normalizeH="0" baseline="0" noProof="0" dirty="0">
                <a:ln>
                  <a:noFill/>
                </a:ln>
                <a:solidFill>
                  <a:srgbClr val="295698"/>
                </a:solidFill>
                <a:effectLst/>
                <a:uLnTx/>
                <a:uFillTx/>
                <a:latin typeface="Arial"/>
                <a:ea typeface="+mn-ea"/>
                <a:cs typeface="Arial"/>
              </a:rPr>
              <a:t>Antibody: </a:t>
            </a:r>
            <a:r>
              <a:rPr kumimoji="0" lang="en-US" sz="1800" b="0" i="0" u="none" strike="noStrike" kern="1200" cap="none" spc="0" normalizeH="0" baseline="0" noProof="0" dirty="0">
                <a:ln>
                  <a:noFill/>
                </a:ln>
                <a:solidFill>
                  <a:srgbClr val="295698"/>
                </a:solidFill>
                <a:effectLst/>
                <a:uLnTx/>
                <a:uFillTx/>
                <a:latin typeface="Arial"/>
                <a:ea typeface="+mn-ea"/>
                <a:cs typeface="Arial"/>
              </a:rPr>
              <a:t>BCMA </a:t>
            </a:r>
            <a:r>
              <a:rPr kumimoji="0" lang="en-US" sz="1800" b="0" i="0" u="none" strike="noStrike" kern="1200" cap="none" spc="0" normalizeH="0" baseline="0" noProof="0" dirty="0" err="1">
                <a:ln>
                  <a:noFill/>
                </a:ln>
                <a:solidFill>
                  <a:srgbClr val="295698"/>
                </a:solidFill>
                <a:effectLst/>
                <a:uLnTx/>
                <a:uFillTx/>
                <a:latin typeface="Arial"/>
                <a:ea typeface="+mn-ea"/>
                <a:cs typeface="Arial"/>
              </a:rPr>
              <a:t>afucosylated</a:t>
            </a:r>
            <a:r>
              <a:rPr kumimoji="0" lang="en-US" sz="1800" b="0" i="0" u="none" strike="noStrike" kern="1200" cap="none" spc="0" normalizeH="0" baseline="0" noProof="0" dirty="0">
                <a:ln>
                  <a:noFill/>
                </a:ln>
                <a:solidFill>
                  <a:srgbClr val="295698"/>
                </a:solidFill>
                <a:effectLst/>
                <a:uLnTx/>
                <a:uFillTx/>
                <a:latin typeface="Arial"/>
                <a:ea typeface="+mn-ea"/>
                <a:cs typeface="Arial"/>
              </a:rPr>
              <a:t> monoclonal IgG1</a:t>
            </a:r>
          </a:p>
          <a:p>
            <a:pPr marL="285750" marR="0" lvl="0" indent="-285750" algn="l" defTabSz="914400" rtl="0" eaLnBrk="1" fontAlgn="auto" latinLnBrk="0" hangingPunct="1">
              <a:lnSpc>
                <a:spcPct val="100000"/>
              </a:lnSpc>
              <a:spcBef>
                <a:spcPts val="0"/>
              </a:spcBef>
              <a:spcAft>
                <a:spcPts val="0"/>
              </a:spcAft>
              <a:buClrTx/>
              <a:buSzTx/>
              <a:buFont typeface="Wingdings" charset="2"/>
              <a:buChar char="§"/>
              <a:tabLst/>
              <a:defRPr/>
            </a:pPr>
            <a:endParaRPr kumimoji="0" lang="en-US" sz="1800" b="0" i="0" u="none" strike="noStrike" kern="1200" cap="none" spc="0" normalizeH="0" baseline="0" noProof="0" dirty="0">
              <a:ln>
                <a:noFill/>
              </a:ln>
              <a:solidFill>
                <a:srgbClr val="295698"/>
              </a:solidFill>
              <a:effectLst/>
              <a:uLnTx/>
              <a:uFillTx/>
              <a:latin typeface="Arial"/>
              <a:ea typeface="+mn-ea"/>
              <a:cs typeface="Arial"/>
            </a:endParaRPr>
          </a:p>
          <a:p>
            <a:pPr marL="285750" marR="0" lvl="0" indent="-285750" algn="l" defTabSz="914400" rtl="0" eaLnBrk="1" fontAlgn="auto" latinLnBrk="0" hangingPunct="1">
              <a:lnSpc>
                <a:spcPct val="100000"/>
              </a:lnSpc>
              <a:spcBef>
                <a:spcPts val="0"/>
              </a:spcBef>
              <a:spcAft>
                <a:spcPts val="0"/>
              </a:spcAft>
              <a:buClrTx/>
              <a:buSzTx/>
              <a:buFont typeface="Wingdings" charset="2"/>
              <a:buChar char="§"/>
              <a:tabLst/>
              <a:defRPr/>
            </a:pPr>
            <a:r>
              <a:rPr kumimoji="0" lang="en-US" sz="1800" b="1" i="0" u="none" strike="noStrike" kern="1200" cap="none" spc="0" normalizeH="0" baseline="0" noProof="0" dirty="0">
                <a:ln>
                  <a:noFill/>
                </a:ln>
                <a:solidFill>
                  <a:srgbClr val="295698"/>
                </a:solidFill>
                <a:effectLst/>
                <a:uLnTx/>
                <a:uFillTx/>
                <a:latin typeface="Arial"/>
                <a:ea typeface="+mn-ea"/>
                <a:cs typeface="Arial"/>
              </a:rPr>
              <a:t>Conjugate: </a:t>
            </a:r>
            <a:r>
              <a:rPr kumimoji="0" lang="en-US" sz="1800" b="0" i="0" u="none" strike="noStrike" kern="1200" cap="none" spc="0" normalizeH="0" baseline="0" noProof="0" dirty="0" err="1">
                <a:ln>
                  <a:noFill/>
                </a:ln>
                <a:solidFill>
                  <a:srgbClr val="295698"/>
                </a:solidFill>
                <a:effectLst/>
                <a:uLnTx/>
                <a:uFillTx/>
                <a:latin typeface="Arial"/>
                <a:ea typeface="+mn-ea"/>
                <a:cs typeface="Arial"/>
              </a:rPr>
              <a:t>monomethyl</a:t>
            </a:r>
            <a:r>
              <a:rPr kumimoji="0" lang="en-US" sz="1800" b="0" i="0" u="none" strike="noStrike" kern="1200" cap="none" spc="0" normalizeH="0" baseline="0" noProof="0" dirty="0">
                <a:ln>
                  <a:noFill/>
                </a:ln>
                <a:solidFill>
                  <a:srgbClr val="295698"/>
                </a:solidFill>
                <a:effectLst/>
                <a:uLnTx/>
                <a:uFillTx/>
                <a:latin typeface="Arial"/>
                <a:ea typeface="+mn-ea"/>
                <a:cs typeface="Arial"/>
              </a:rPr>
              <a:t> </a:t>
            </a:r>
            <a:r>
              <a:rPr kumimoji="0" lang="en-US" sz="1800" b="0" i="0" u="none" strike="noStrike" kern="1200" cap="none" spc="0" normalizeH="0" baseline="0" noProof="0" dirty="0" err="1">
                <a:ln>
                  <a:noFill/>
                </a:ln>
                <a:solidFill>
                  <a:srgbClr val="295698"/>
                </a:solidFill>
                <a:effectLst/>
                <a:uLnTx/>
                <a:uFillTx/>
                <a:latin typeface="Arial"/>
                <a:ea typeface="+mn-ea"/>
                <a:cs typeface="Arial"/>
              </a:rPr>
              <a:t>auristatin</a:t>
            </a:r>
            <a:r>
              <a:rPr kumimoji="0" lang="en-US" sz="1800" b="0" i="0" u="none" strike="noStrike" kern="1200" cap="none" spc="0" normalizeH="0" baseline="0" noProof="0" dirty="0">
                <a:ln>
                  <a:noFill/>
                </a:ln>
                <a:solidFill>
                  <a:srgbClr val="295698"/>
                </a:solidFill>
                <a:effectLst/>
                <a:uLnTx/>
                <a:uFillTx/>
                <a:latin typeface="Arial"/>
                <a:ea typeface="+mn-ea"/>
                <a:cs typeface="Arial"/>
              </a:rPr>
              <a:t> F (anti-</a:t>
            </a:r>
            <a:r>
              <a:rPr kumimoji="0" lang="en-US" sz="1800" b="0" i="0" u="none" strike="noStrike" kern="1200" cap="none" spc="0" normalizeH="0" baseline="0" noProof="0" dirty="0" err="1">
                <a:ln>
                  <a:noFill/>
                </a:ln>
                <a:solidFill>
                  <a:srgbClr val="295698"/>
                </a:solidFill>
                <a:effectLst/>
                <a:uLnTx/>
                <a:uFillTx/>
                <a:latin typeface="Arial"/>
                <a:ea typeface="+mn-ea"/>
                <a:cs typeface="Arial"/>
              </a:rPr>
              <a:t>microtubulin</a:t>
            </a:r>
            <a:r>
              <a:rPr kumimoji="0" lang="en-US" sz="1800" b="0" i="0" u="none" strike="noStrike" kern="1200" cap="none" spc="0" normalizeH="0" baseline="0" noProof="0" dirty="0">
                <a:ln>
                  <a:noFill/>
                </a:ln>
                <a:solidFill>
                  <a:srgbClr val="295698"/>
                </a:solidFill>
                <a:effectLst/>
                <a:uLnTx/>
                <a:uFillTx/>
                <a:latin typeface="Arial"/>
                <a:ea typeface="+mn-ea"/>
                <a:cs typeface="Arial"/>
              </a:rPr>
              <a:t> drug)</a:t>
            </a:r>
          </a:p>
          <a:p>
            <a:pPr marL="285750" marR="0" lvl="0" indent="-285750" algn="l" defTabSz="914400" rtl="0" eaLnBrk="1" fontAlgn="auto" latinLnBrk="0" hangingPunct="1">
              <a:lnSpc>
                <a:spcPct val="100000"/>
              </a:lnSpc>
              <a:spcBef>
                <a:spcPts val="0"/>
              </a:spcBef>
              <a:spcAft>
                <a:spcPts val="0"/>
              </a:spcAft>
              <a:buClrTx/>
              <a:buSzTx/>
              <a:buFont typeface="Wingdings" charset="2"/>
              <a:buChar char="§"/>
              <a:tabLst/>
              <a:defRPr/>
            </a:pPr>
            <a:endParaRPr kumimoji="0" lang="en-US" sz="1800" b="1" i="0" u="none" strike="noStrike" kern="1200" cap="none" spc="0" normalizeH="0" baseline="0" noProof="0" dirty="0">
              <a:ln>
                <a:noFill/>
              </a:ln>
              <a:solidFill>
                <a:srgbClr val="295698"/>
              </a:solidFill>
              <a:effectLst/>
              <a:uLnTx/>
              <a:uFillTx/>
              <a:latin typeface="Arial"/>
              <a:ea typeface="+mn-ea"/>
              <a:cs typeface="Arial"/>
            </a:endParaRPr>
          </a:p>
          <a:p>
            <a:pPr marL="285750" marR="0" lvl="0" indent="-285750" algn="l" defTabSz="914400" rtl="0" eaLnBrk="1" fontAlgn="auto" latinLnBrk="0" hangingPunct="1">
              <a:lnSpc>
                <a:spcPct val="100000"/>
              </a:lnSpc>
              <a:spcBef>
                <a:spcPts val="0"/>
              </a:spcBef>
              <a:spcAft>
                <a:spcPts val="0"/>
              </a:spcAft>
              <a:buClrTx/>
              <a:buSzTx/>
              <a:buFont typeface="Wingdings" charset="2"/>
              <a:buChar char="§"/>
              <a:tabLst/>
              <a:defRPr/>
            </a:pPr>
            <a:r>
              <a:rPr kumimoji="0" lang="en-US" sz="1800" b="1" i="0" u="none" strike="noStrike" kern="1200" cap="none" spc="0" normalizeH="0" baseline="0" noProof="0" dirty="0" err="1">
                <a:ln>
                  <a:noFill/>
                </a:ln>
                <a:solidFill>
                  <a:srgbClr val="295698"/>
                </a:solidFill>
                <a:effectLst/>
                <a:uLnTx/>
                <a:uFillTx/>
                <a:latin typeface="Arial"/>
                <a:ea typeface="+mn-ea"/>
                <a:cs typeface="Arial"/>
              </a:rPr>
              <a:t>Noncleavable</a:t>
            </a:r>
            <a:r>
              <a:rPr kumimoji="0" lang="en-US" sz="1800" b="0" i="0" u="none" strike="noStrike" kern="1200" cap="none" spc="0" normalizeH="0" baseline="0" noProof="0" dirty="0">
                <a:ln>
                  <a:noFill/>
                </a:ln>
                <a:solidFill>
                  <a:srgbClr val="295698"/>
                </a:solidFill>
                <a:effectLst/>
                <a:uLnTx/>
                <a:uFillTx/>
                <a:latin typeface="Arial"/>
                <a:ea typeface="+mn-ea"/>
                <a:cs typeface="Arial"/>
              </a:rPr>
              <a:t> linker</a:t>
            </a:r>
          </a:p>
        </p:txBody>
      </p:sp>
      <p:sp>
        <p:nvSpPr>
          <p:cNvPr id="174" name="TextBox 173"/>
          <p:cNvSpPr txBox="1"/>
          <p:nvPr/>
        </p:nvSpPr>
        <p:spPr>
          <a:xfrm>
            <a:off x="7467707" y="6435108"/>
            <a:ext cx="465486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Arial"/>
                <a:ea typeface="+mn-ea"/>
                <a:cs typeface="Arial"/>
              </a:rPr>
              <a:t>Tai YT et al </a:t>
            </a:r>
            <a:r>
              <a:rPr kumimoji="0" lang="en-US" sz="1200" b="0" i="1" u="none" strike="noStrike" kern="1200" cap="none" spc="0" normalizeH="0" baseline="0" noProof="0" dirty="0">
                <a:ln>
                  <a:noFill/>
                </a:ln>
                <a:solidFill>
                  <a:srgbClr val="295698"/>
                </a:solidFill>
                <a:effectLst/>
                <a:uLnTx/>
                <a:uFillTx/>
                <a:latin typeface="Arial"/>
                <a:ea typeface="+mn-ea"/>
                <a:cs typeface="Arial"/>
              </a:rPr>
              <a:t>Blood,</a:t>
            </a:r>
            <a:r>
              <a:rPr kumimoji="0" lang="en-US" sz="1200" b="0" i="0" u="none" strike="noStrike" kern="1200" cap="none" spc="0" normalizeH="0" baseline="0" noProof="0" dirty="0">
                <a:ln>
                  <a:noFill/>
                </a:ln>
                <a:solidFill>
                  <a:srgbClr val="295698"/>
                </a:solidFill>
                <a:effectLst/>
                <a:uLnTx/>
                <a:uFillTx/>
                <a:latin typeface="Arial"/>
                <a:ea typeface="+mn-ea"/>
                <a:cs typeface="Arial"/>
              </a:rPr>
              <a:t> 2014; de Oca RM et al, </a:t>
            </a:r>
            <a:r>
              <a:rPr kumimoji="0" lang="en-US" sz="1200" b="0" i="1" u="none" strike="noStrike" kern="1200" cap="none" spc="0" normalizeH="0" baseline="0" noProof="0" dirty="0">
                <a:ln>
                  <a:noFill/>
                </a:ln>
                <a:solidFill>
                  <a:srgbClr val="295698"/>
                </a:solidFill>
                <a:effectLst/>
                <a:uLnTx/>
                <a:uFillTx/>
                <a:latin typeface="Arial"/>
                <a:ea typeface="+mn-ea"/>
                <a:cs typeface="Arial"/>
              </a:rPr>
              <a:t>Mol Cancer Ther, 2021</a:t>
            </a:r>
            <a:endParaRPr kumimoji="0" lang="en-US" sz="1200" b="0" i="0" u="none" strike="noStrike" kern="1200" cap="none" spc="0" normalizeH="0" baseline="0" noProof="0" dirty="0">
              <a:ln>
                <a:noFill/>
              </a:ln>
              <a:solidFill>
                <a:srgbClr val="295698"/>
              </a:solidFill>
              <a:effectLst/>
              <a:uLnTx/>
              <a:uFillTx/>
              <a:latin typeface="Arial"/>
              <a:ea typeface="+mn-ea"/>
              <a:cs typeface="Arial"/>
            </a:endParaRPr>
          </a:p>
        </p:txBody>
      </p:sp>
      <p:sp>
        <p:nvSpPr>
          <p:cNvPr id="3" name="Rectangle 1">
            <a:extLst>
              <a:ext uri="{FF2B5EF4-FFF2-40B4-BE49-F238E27FC236}">
                <a16:creationId xmlns:a16="http://schemas.microsoft.com/office/drawing/2014/main" id="{1FF60ABD-F868-7F1C-C92F-6EFEF1978FEC}"/>
              </a:ext>
            </a:extLst>
          </p:cNvPr>
          <p:cNvSpPr>
            <a:spLocks noChangeArrowheads="1"/>
          </p:cNvSpPr>
          <p:nvPr/>
        </p:nvSpPr>
        <p:spPr bwMode="auto">
          <a:xfrm>
            <a:off x="0" y="0"/>
            <a:ext cx="12192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5B616B"/>
              </a:solidFill>
              <a:effectLst/>
              <a:uLnTx/>
              <a:uFillTx/>
              <a:latin typeface="system-ui"/>
              <a:ea typeface="+mn-ea"/>
              <a:cs typeface="+mn-cs"/>
            </a:endParaRPr>
          </a:p>
          <a:p>
            <a:pPr marL="0" marR="0" lvl="0" indent="0" algn="l" defTabSz="914400" rtl="0" eaLnBrk="0" fontAlgn="base" latinLnBrk="0" hangingPunct="0">
              <a:lnSpc>
                <a:spcPct val="100000"/>
              </a:lnSpc>
              <a:spcBef>
                <a:spcPct val="0"/>
              </a:spcBef>
              <a:spcAft>
                <a:spcPct val="0"/>
              </a:spcAft>
              <a:buClrTx/>
              <a:buSzTx/>
              <a:buFontTx/>
              <a:buChar char="•"/>
              <a:tabLst/>
              <a:defRPr/>
            </a:pPr>
            <a:br>
              <a:rPr kumimoji="0" lang="en-US" altLang="en-US" sz="800" b="0" i="0" u="none" strike="noStrike" kern="1200" cap="none" spc="0" normalizeH="0" baseline="0" noProof="0">
                <a:ln>
                  <a:noFill/>
                </a:ln>
                <a:solidFill>
                  <a:srgbClr val="295698"/>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295698"/>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659717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7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966228" y="355773"/>
            <a:ext cx="11437286" cy="1141943"/>
          </a:xfrm>
        </p:spPr>
        <p:txBody>
          <a:bodyPr>
            <a:normAutofit/>
          </a:bodyPr>
          <a:lstStyle/>
          <a:p>
            <a:r>
              <a:rPr lang="en-US" sz="3600" dirty="0">
                <a:solidFill>
                  <a:schemeClr val="tx1"/>
                </a:solidFill>
              </a:rPr>
              <a:t>DREAMM-7: </a:t>
            </a:r>
            <a:r>
              <a:rPr lang="en-US" sz="3600" dirty="0" err="1">
                <a:solidFill>
                  <a:schemeClr val="tx1"/>
                </a:solidFill>
              </a:rPr>
              <a:t>BelaVd</a:t>
            </a:r>
            <a:r>
              <a:rPr lang="en-US" sz="3600" dirty="0">
                <a:solidFill>
                  <a:schemeClr val="tx1"/>
                </a:solidFill>
              </a:rPr>
              <a:t> vs. </a:t>
            </a:r>
            <a:r>
              <a:rPr lang="en-US" sz="3600" dirty="0" err="1">
                <a:solidFill>
                  <a:schemeClr val="tx1"/>
                </a:solidFill>
              </a:rPr>
              <a:t>DVd</a:t>
            </a:r>
            <a:endParaRPr lang="en-US" sz="3600" dirty="0">
              <a:solidFill>
                <a:schemeClr val="tx1"/>
              </a:solidFill>
            </a:endParaRPr>
          </a:p>
        </p:txBody>
      </p:sp>
      <p:sp>
        <p:nvSpPr>
          <p:cNvPr id="3" name="Content Placeholder 2">
            <a:extLst>
              <a:ext uri="{FF2B5EF4-FFF2-40B4-BE49-F238E27FC236}">
                <a16:creationId xmlns:a16="http://schemas.microsoft.com/office/drawing/2014/main" id="{8BFA9450-4015-3CA3-C4DF-F32CE69AD6B4}"/>
              </a:ext>
            </a:extLst>
          </p:cNvPr>
          <p:cNvSpPr>
            <a:spLocks noGrp="1"/>
          </p:cNvSpPr>
          <p:nvPr>
            <p:ph idx="1"/>
          </p:nvPr>
        </p:nvSpPr>
        <p:spPr>
          <a:xfrm>
            <a:off x="377357" y="1120784"/>
            <a:ext cx="11437286" cy="4650686"/>
          </a:xfrm>
        </p:spPr>
        <p:txBody>
          <a:bodyPr/>
          <a:lstStyle/>
          <a:p>
            <a:pPr marL="342900" marR="0" lvl="0" indent="-342900" algn="l" defTabSz="914400" rtl="0" eaLnBrk="1" fontAlgn="base" latinLnBrk="0" hangingPunct="1">
              <a:lnSpc>
                <a:spcPct val="90000"/>
              </a:lnSpc>
              <a:spcBef>
                <a:spcPts val="0"/>
              </a:spcBef>
              <a:spcAft>
                <a:spcPts val="700"/>
              </a:spcAft>
              <a:buClrTx/>
              <a:buSzTx/>
              <a:buFont typeface="Wingdings" panose="05000000000000000000" pitchFamily="2" charset="2"/>
              <a:buChar char="§"/>
              <a:tabLst/>
              <a:defRPr/>
            </a:pPr>
            <a:endParaRPr kumimoji="0" lang="en-US" sz="2000" b="0" i="0" u="none" strike="noStrike" kern="1200" cap="none" spc="0" normalizeH="0" baseline="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Tx/>
              <a:buSzTx/>
              <a:buFont typeface="Wingdings" panose="05000000000000000000" pitchFamily="2" charset="2"/>
              <a:buChar char="§"/>
              <a:tabLst/>
              <a:defRPr/>
            </a:pPr>
            <a:endParaRPr lang="en-US" sz="2000" kern="1200" dirty="0">
              <a:solidFill>
                <a:srgbClr val="000000"/>
              </a:solidFill>
              <a:highlight>
                <a:srgbClr val="FFFF00"/>
              </a:highlight>
              <a:latin typeface="+mn-lt"/>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Tx/>
              <a:buSzTx/>
              <a:buFont typeface="Wingdings" panose="05000000000000000000" pitchFamily="2" charset="2"/>
              <a:buChar char="§"/>
              <a:tabLst/>
              <a:defRPr/>
            </a:pPr>
            <a:endParaRPr kumimoji="0" lang="en-US" sz="2000" b="0" i="0" u="none" strike="noStrike" kern="1200" cap="none" spc="0" normalizeH="0" baseline="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Tx/>
              <a:buSzTx/>
              <a:buFont typeface="Wingdings" panose="05000000000000000000" pitchFamily="2" charset="2"/>
              <a:buChar char="§"/>
              <a:tabLst/>
              <a:defRPr/>
            </a:pPr>
            <a:endParaRPr kumimoji="0" lang="en-US" sz="2000" b="0" i="0" u="none" strike="noStrike" kern="1200" cap="none" spc="0" normalizeH="0" baseline="3000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highlight>
                <a:srgbClr val="FFFF00"/>
              </a:highlight>
              <a:uLnTx/>
              <a:uFillTx/>
              <a:latin typeface="+mn-lt"/>
              <a:ea typeface="+mn-ea"/>
              <a:cs typeface="Arial" panose="020B0604020202020204" pitchFamily="34" charset="0"/>
            </a:endParaRPr>
          </a:p>
          <a:p>
            <a:pPr marL="342900" marR="0" lvl="0" indent="-342900" algn="l" defTabSz="914400" rtl="0" eaLnBrk="1" fontAlgn="base" latinLnBrk="0" hangingPunct="1">
              <a:lnSpc>
                <a:spcPct val="90000"/>
              </a:lnSpc>
              <a:spcBef>
                <a:spcPts val="0"/>
              </a:spcBef>
              <a:spcAft>
                <a:spcPts val="700"/>
              </a:spcAft>
              <a:buClrTx/>
              <a:buSzTx/>
              <a:buFont typeface="Wingdings" panose="05000000000000000000" pitchFamily="2" charset="2"/>
              <a:buChar char="§"/>
              <a:tabLst/>
              <a:defRPr/>
            </a:pPr>
            <a:r>
              <a:rPr kumimoji="0" lang="en-US" sz="2000" b="1"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Primary endpoint: </a:t>
            </a:r>
            <a:r>
              <a:rPr kumimoji="0" lang="en-US" sz="2000" b="0"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PFS</a:t>
            </a:r>
          </a:p>
          <a:p>
            <a:pPr marL="342900" marR="0" lvl="0" indent="-342900" algn="l" defTabSz="914400" rtl="0" eaLnBrk="1" fontAlgn="base" latinLnBrk="0" hangingPunct="1">
              <a:lnSpc>
                <a:spcPct val="90000"/>
              </a:lnSpc>
              <a:spcBef>
                <a:spcPts val="0"/>
              </a:spcBef>
              <a:spcAft>
                <a:spcPts val="700"/>
              </a:spcAft>
              <a:buClrTx/>
              <a:buSzTx/>
              <a:buFont typeface="Wingdings" panose="05000000000000000000" pitchFamily="2" charset="2"/>
              <a:buChar char="§"/>
              <a:tabLst/>
              <a:defRPr/>
            </a:pPr>
            <a:r>
              <a:rPr kumimoji="0" lang="en-US" sz="2000" b="1"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Key secondary endpoints: </a:t>
            </a:r>
            <a:r>
              <a:rPr kumimoji="0" lang="en-US" sz="2000" b="0"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OS, </a:t>
            </a:r>
            <a:r>
              <a:rPr kumimoji="0" lang="en-US" sz="2000" b="0" i="0" u="none" strike="noStrike" kern="1200" cap="none" spc="0" normalizeH="0" baseline="0" noProof="0" dirty="0" err="1">
                <a:ln>
                  <a:noFill/>
                </a:ln>
                <a:solidFill>
                  <a:srgbClr val="000000"/>
                </a:solidFill>
                <a:effectLst/>
                <a:uLnTx/>
                <a:uFillTx/>
                <a:latin typeface="+mn-lt"/>
                <a:ea typeface="+mn-ea"/>
                <a:cs typeface="Arial" panose="020B0604020202020204" pitchFamily="34" charset="0"/>
              </a:rPr>
              <a:t>DoR</a:t>
            </a:r>
            <a:r>
              <a:rPr kumimoji="0" lang="en-US" sz="2000" b="0"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 MRD negativity</a:t>
            </a:r>
            <a:endParaRPr lang="en-US" sz="2000" dirty="0">
              <a:latin typeface="+mn-lt"/>
            </a:endParaRPr>
          </a:p>
        </p:txBody>
      </p:sp>
      <p:sp>
        <p:nvSpPr>
          <p:cNvPr id="11" name="Text Box 45">
            <a:extLst>
              <a:ext uri="{FF2B5EF4-FFF2-40B4-BE49-F238E27FC236}">
                <a16:creationId xmlns:a16="http://schemas.microsoft.com/office/drawing/2014/main" id="{FE4B5378-BFE0-5B1A-901A-F0B2768199B9}"/>
              </a:ext>
            </a:extLst>
          </p:cNvPr>
          <p:cNvSpPr txBox="1">
            <a:spLocks noChangeArrowheads="1"/>
          </p:cNvSpPr>
          <p:nvPr/>
        </p:nvSpPr>
        <p:spPr bwMode="auto">
          <a:xfrm>
            <a:off x="515000" y="2534115"/>
            <a:ext cx="322843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RRMM, ≥1 line of therapy; with PD on/after most recent therapy;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(N = </a:t>
            </a:r>
            <a:r>
              <a:rPr kumimoji="0" lang="en-GB" altLang="en-US" sz="1600" b="0" i="0" u="none" strike="noStrike" kern="1200" cap="none" spc="0" normalizeH="0" baseline="0" noProof="0" dirty="0">
                <a:ln>
                  <a:noFill/>
                </a:ln>
                <a:solidFill>
                  <a:srgbClr val="000000"/>
                </a:solidFill>
                <a:effectLst/>
                <a:uLnTx/>
                <a:uFillTx/>
                <a:latin typeface="Arial" panose="020B0604020202020204"/>
                <a:ea typeface="+mn-ea"/>
                <a:cs typeface="+mn-cs"/>
              </a:rPr>
              <a:t>494</a:t>
            </a:r>
            <a:r>
              <a:rPr kumimoji="0" lang="en-GB" altLang="en-US" sz="1600"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a:t>
            </a:r>
            <a:endParaRPr kumimoji="0" lang="en-US" altLang="en-US" sz="1600"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endParaRPr>
          </a:p>
        </p:txBody>
      </p:sp>
      <p:sp>
        <p:nvSpPr>
          <p:cNvPr id="12" name="TextBox 1">
            <a:extLst>
              <a:ext uri="{FF2B5EF4-FFF2-40B4-BE49-F238E27FC236}">
                <a16:creationId xmlns:a16="http://schemas.microsoft.com/office/drawing/2014/main" id="{44DA5F88-CC60-6DE3-2243-B7CC1BB7E76B}"/>
              </a:ext>
            </a:extLst>
          </p:cNvPr>
          <p:cNvSpPr txBox="1">
            <a:spLocks noChangeArrowheads="1"/>
          </p:cNvSpPr>
          <p:nvPr/>
        </p:nvSpPr>
        <p:spPr bwMode="auto">
          <a:xfrm>
            <a:off x="393491" y="3524876"/>
            <a:ext cx="34522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panose="020B0604020202020204" pitchFamily="34" charset="0"/>
              </a:defRPr>
            </a:lvl1pPr>
            <a:lvl2pPr marL="742950" indent="-285750">
              <a:defRPr b="1">
                <a:solidFill>
                  <a:schemeClr val="tx1"/>
                </a:solidFill>
                <a:latin typeface="Arial" panose="020B0604020202020204" pitchFamily="34" charset="0"/>
              </a:defRPr>
            </a:lvl2pPr>
            <a:lvl3pPr marL="1143000" indent="-228600">
              <a:defRPr b="1">
                <a:solidFill>
                  <a:schemeClr val="tx1"/>
                </a:solidFill>
                <a:latin typeface="Arial" panose="020B0604020202020204" pitchFamily="34" charset="0"/>
              </a:defRPr>
            </a:lvl3pPr>
            <a:lvl4pPr marL="1600200" indent="-228600">
              <a:defRPr b="1">
                <a:solidFill>
                  <a:schemeClr val="tx1"/>
                </a:solidFill>
                <a:latin typeface="Arial" panose="020B0604020202020204" pitchFamily="34" charset="0"/>
              </a:defRPr>
            </a:lvl4pPr>
            <a:lvl5pPr marL="2057400" indent="-22860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Stratified by prior lines of </a:t>
            </a:r>
            <a:r>
              <a:rPr kumimoji="0" lang="en-US" altLang="en-US" sz="1400" b="0" i="1"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tx</a:t>
            </a: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(1 vs 2-3 vs ≥4), </a:t>
            </a:r>
            <a:b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prior bortezomib (yes vs no), R-ISS (I vs II/III)</a:t>
            </a:r>
          </a:p>
        </p:txBody>
      </p:sp>
      <p:cxnSp>
        <p:nvCxnSpPr>
          <p:cNvPr id="13" name="Straight Arrow Connector 10">
            <a:extLst>
              <a:ext uri="{FF2B5EF4-FFF2-40B4-BE49-F238E27FC236}">
                <a16:creationId xmlns:a16="http://schemas.microsoft.com/office/drawing/2014/main" id="{38C39533-A279-CD37-8FDF-46D28185DCA3}"/>
              </a:ext>
            </a:extLst>
          </p:cNvPr>
          <p:cNvCxnSpPr>
            <a:cxnSpLocks noChangeShapeType="1"/>
          </p:cNvCxnSpPr>
          <p:nvPr/>
        </p:nvCxnSpPr>
        <p:spPr bwMode="auto">
          <a:xfrm>
            <a:off x="3608089" y="1717589"/>
            <a:ext cx="0" cy="548640"/>
          </a:xfrm>
          <a:prstGeom prst="straightConnector1">
            <a:avLst/>
          </a:prstGeom>
          <a:noFill/>
          <a:ln w="28575" algn="ctr">
            <a:solidFill>
              <a:schemeClr val="bg1"/>
            </a:solidFill>
            <a:prstDash val="sysDash"/>
            <a:round/>
            <a:headEnd/>
            <a:tailEnd type="triangle" w="med" len="med"/>
          </a:ln>
          <a:extLst>
            <a:ext uri="{909E8E84-426E-40DD-AFC4-6F175D3DCCD1}">
              <a14:hiddenFill xmlns:a14="http://schemas.microsoft.com/office/drawing/2010/main">
                <a:noFill/>
              </a14:hiddenFill>
            </a:ext>
          </a:extLst>
        </p:spPr>
      </p:cxnSp>
      <p:cxnSp>
        <p:nvCxnSpPr>
          <p:cNvPr id="14" name="Straight Arrow Connector 13">
            <a:extLst>
              <a:ext uri="{FF2B5EF4-FFF2-40B4-BE49-F238E27FC236}">
                <a16:creationId xmlns:a16="http://schemas.microsoft.com/office/drawing/2014/main" id="{81D512F8-32EF-E6D9-44EF-7A71D2829B7C}"/>
              </a:ext>
            </a:extLst>
          </p:cNvPr>
          <p:cNvCxnSpPr>
            <a:cxnSpLocks/>
          </p:cNvCxnSpPr>
          <p:nvPr/>
        </p:nvCxnSpPr>
        <p:spPr bwMode="auto">
          <a:xfrm flipV="1">
            <a:off x="3418692" y="2431462"/>
            <a:ext cx="494077" cy="276818"/>
          </a:xfrm>
          <a:prstGeom prst="straightConnector1">
            <a:avLst/>
          </a:prstGeom>
          <a:noFill/>
          <a:ln w="28575" cap="flat" cmpd="sng" algn="ctr">
            <a:solidFill>
              <a:schemeClr val="bg1"/>
            </a:solidFill>
            <a:prstDash val="solid"/>
            <a:round/>
            <a:headEnd type="none" w="med" len="med"/>
            <a:tailEnd type="triangle"/>
          </a:ln>
          <a:effectLst/>
        </p:spPr>
      </p:cxnSp>
      <p:cxnSp>
        <p:nvCxnSpPr>
          <p:cNvPr id="15" name="Straight Arrow Connector 14">
            <a:extLst>
              <a:ext uri="{FF2B5EF4-FFF2-40B4-BE49-F238E27FC236}">
                <a16:creationId xmlns:a16="http://schemas.microsoft.com/office/drawing/2014/main" id="{E2D4A72B-EC4B-E731-03DD-870CD6C0E954}"/>
              </a:ext>
            </a:extLst>
          </p:cNvPr>
          <p:cNvCxnSpPr>
            <a:cxnSpLocks/>
          </p:cNvCxnSpPr>
          <p:nvPr/>
        </p:nvCxnSpPr>
        <p:spPr bwMode="auto">
          <a:xfrm>
            <a:off x="3418080" y="3169309"/>
            <a:ext cx="494077" cy="276818"/>
          </a:xfrm>
          <a:prstGeom prst="straightConnector1">
            <a:avLst/>
          </a:prstGeom>
          <a:noFill/>
          <a:ln w="28575" cap="flat" cmpd="sng" algn="ctr">
            <a:solidFill>
              <a:schemeClr val="bg1"/>
            </a:solidFill>
            <a:prstDash val="solid"/>
            <a:round/>
            <a:headEnd type="none" w="med" len="med"/>
            <a:tailEnd type="triangle"/>
          </a:ln>
          <a:effectLst/>
        </p:spPr>
      </p:cxnSp>
      <p:sp>
        <p:nvSpPr>
          <p:cNvPr id="16" name="Rectangle 49">
            <a:extLst>
              <a:ext uri="{FF2B5EF4-FFF2-40B4-BE49-F238E27FC236}">
                <a16:creationId xmlns:a16="http://schemas.microsoft.com/office/drawing/2014/main" id="{44948984-3A5B-C1E9-63EF-C41E09541F69}"/>
              </a:ext>
            </a:extLst>
          </p:cNvPr>
          <p:cNvSpPr>
            <a:spLocks noChangeArrowheads="1"/>
          </p:cNvSpPr>
          <p:nvPr/>
        </p:nvSpPr>
        <p:spPr bwMode="auto">
          <a:xfrm>
            <a:off x="4007432" y="1952730"/>
            <a:ext cx="3474720" cy="959065"/>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FFFFFF"/>
                </a:solidFill>
                <a:effectLst/>
                <a:uLnTx/>
                <a:uFillTx/>
                <a:latin typeface="Calibri" panose="020F0502020204030204" pitchFamily="34" charset="0"/>
                <a:ea typeface="+mn-ea"/>
                <a:cs typeface="Arial" panose="020B0604020202020204" pitchFamily="34" charset="0"/>
              </a:rPr>
              <a:t>Belantamab</a:t>
            </a: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a:t>
            </a:r>
            <a:r>
              <a:rPr kumimoji="0" lang="en-US" altLang="en-US" sz="1600" b="1" i="0" u="none" strike="noStrike" kern="1200" cap="none" spc="0" normalizeH="0" baseline="0" noProof="0" dirty="0" err="1">
                <a:ln>
                  <a:noFill/>
                </a:ln>
                <a:solidFill>
                  <a:srgbClr val="FFFFFF"/>
                </a:solidFill>
                <a:effectLst/>
                <a:uLnTx/>
                <a:uFillTx/>
                <a:latin typeface="Calibri" panose="020F0502020204030204" pitchFamily="34" charset="0"/>
                <a:ea typeface="+mn-ea"/>
                <a:cs typeface="Arial" panose="020B0604020202020204" pitchFamily="34" charset="0"/>
              </a:rPr>
              <a:t>Mafodotin</a:t>
            </a: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 </a:t>
            </a:r>
            <a:b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Bortezomib</a:t>
            </a: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 Dexamethasone</a:t>
            </a:r>
            <a:endPar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21-day cycles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(n = 243)</a:t>
            </a:r>
          </a:p>
        </p:txBody>
      </p:sp>
      <p:sp>
        <p:nvSpPr>
          <p:cNvPr id="17" name="Rectangle 50">
            <a:extLst>
              <a:ext uri="{FF2B5EF4-FFF2-40B4-BE49-F238E27FC236}">
                <a16:creationId xmlns:a16="http://schemas.microsoft.com/office/drawing/2014/main" id="{5EA7E14C-C943-264F-4967-76A5F2284974}"/>
              </a:ext>
            </a:extLst>
          </p:cNvPr>
          <p:cNvSpPr>
            <a:spLocks noChangeArrowheads="1"/>
          </p:cNvSpPr>
          <p:nvPr/>
        </p:nvSpPr>
        <p:spPr bwMode="auto">
          <a:xfrm>
            <a:off x="4007432" y="2987322"/>
            <a:ext cx="3474720" cy="959065"/>
          </a:xfrm>
          <a:prstGeom prst="rect">
            <a:avLst/>
          </a:prstGeom>
          <a:solidFill>
            <a:schemeClr val="accent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C2340"/>
                </a:solidFill>
                <a:effectLst/>
                <a:uLnTx/>
                <a:uFillTx/>
                <a:latin typeface="Calibri" panose="020F0502020204030204" pitchFamily="34" charset="0"/>
                <a:ea typeface="+mn-ea"/>
                <a:cs typeface="Arial" panose="020B0604020202020204" pitchFamily="34" charset="0"/>
              </a:rPr>
              <a:t>Daratumumab + </a:t>
            </a:r>
            <a:br>
              <a:rPr kumimoji="0" lang="en-US" altLang="en-US" sz="1600" b="1" i="0" u="none" strike="noStrike" kern="1200" cap="none" spc="0" normalizeH="0" baseline="0" noProof="0">
                <a:ln>
                  <a:noFill/>
                </a:ln>
                <a:solidFill>
                  <a:srgbClr val="0C2340"/>
                </a:solidFill>
                <a:effectLst/>
                <a:uLnTx/>
                <a:uFillTx/>
                <a:latin typeface="Calibri" panose="020F0502020204030204" pitchFamily="34" charset="0"/>
                <a:ea typeface="+mn-ea"/>
                <a:cs typeface="Arial" panose="020B0604020202020204" pitchFamily="34" charset="0"/>
              </a:rPr>
            </a:br>
            <a:r>
              <a:rPr kumimoji="0" lang="en-US" altLang="en-US" sz="1600" b="1" i="0" u="none" strike="noStrike" kern="1200" cap="none" spc="0" normalizeH="0" baseline="0" noProof="0">
                <a:ln>
                  <a:noFill/>
                </a:ln>
                <a:solidFill>
                  <a:srgbClr val="0C2340"/>
                </a:solidFill>
                <a:effectLst/>
                <a:uLnTx/>
                <a:uFillTx/>
                <a:latin typeface="Calibri" panose="020F0502020204030204" pitchFamily="34" charset="0"/>
                <a:ea typeface="+mn-ea"/>
                <a:cs typeface="+mn-cs"/>
              </a:rPr>
              <a:t>Bortezomib</a:t>
            </a:r>
            <a:r>
              <a:rPr kumimoji="0" lang="en-US" altLang="en-US" sz="1600" b="1" i="0" u="none" strike="noStrike" kern="1200" cap="none" spc="0" normalizeH="0" baseline="0" noProof="0">
                <a:ln>
                  <a:noFill/>
                </a:ln>
                <a:solidFill>
                  <a:srgbClr val="0C2340"/>
                </a:solidFill>
                <a:effectLst/>
                <a:uLnTx/>
                <a:uFillTx/>
                <a:latin typeface="Calibri" panose="020F0502020204030204" pitchFamily="34" charset="0"/>
                <a:ea typeface="+mn-ea"/>
                <a:cs typeface="Arial" panose="020B0604020202020204" pitchFamily="34" charset="0"/>
              </a:rPr>
              <a:t> + Dexamethasone</a:t>
            </a:r>
            <a:endParaRPr kumimoji="0" lang="en-US" altLang="en-US" sz="1600" b="0" i="0" u="none" strike="noStrike" kern="1200" cap="none" spc="0" normalizeH="0" baseline="0" noProof="0">
              <a:ln>
                <a:noFill/>
              </a:ln>
              <a:solidFill>
                <a:srgbClr val="0C2340"/>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C2340"/>
                </a:solidFill>
                <a:effectLst/>
                <a:uLnTx/>
                <a:uFillTx/>
                <a:latin typeface="Calibri" panose="020F0502020204030204" pitchFamily="34" charset="0"/>
                <a:ea typeface="+mn-ea"/>
                <a:cs typeface="Arial" panose="020B0604020202020204" pitchFamily="34" charset="0"/>
              </a:rPr>
              <a:t> 21-day cycles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C2340"/>
                </a:solidFill>
                <a:effectLst/>
                <a:uLnTx/>
                <a:uFillTx/>
                <a:latin typeface="Calibri" panose="020F0502020204030204" pitchFamily="34" charset="0"/>
                <a:ea typeface="+mn-ea"/>
                <a:cs typeface="Arial" panose="020B0604020202020204" pitchFamily="34" charset="0"/>
              </a:rPr>
              <a:t>(n = </a:t>
            </a:r>
            <a:r>
              <a:rPr kumimoji="0" lang="en-US" altLang="en-US" sz="1600" b="0" i="0" u="none" strike="noStrike" kern="1200" cap="none" spc="0" normalizeH="0" baseline="0" noProof="0">
                <a:ln>
                  <a:noFill/>
                </a:ln>
                <a:solidFill>
                  <a:srgbClr val="0C2340"/>
                </a:solidFill>
                <a:effectLst/>
                <a:uLnTx/>
                <a:uFillTx/>
                <a:latin typeface="Calibri" panose="020F0502020204030204" pitchFamily="34" charset="0"/>
                <a:ea typeface="+mn-ea"/>
                <a:cs typeface="+mn-cs"/>
              </a:rPr>
              <a:t>251</a:t>
            </a:r>
            <a:r>
              <a:rPr kumimoji="0" lang="en-US" altLang="en-US" sz="1600" b="0" i="0" u="none" strike="noStrike" kern="1200" cap="none" spc="0" normalizeH="0" baseline="0" noProof="0">
                <a:ln>
                  <a:noFill/>
                </a:ln>
                <a:solidFill>
                  <a:srgbClr val="0C2340"/>
                </a:solidFill>
                <a:effectLst/>
                <a:uLnTx/>
                <a:uFillTx/>
                <a:latin typeface="Calibri" panose="020F0502020204030204" pitchFamily="34" charset="0"/>
                <a:ea typeface="+mn-ea"/>
                <a:cs typeface="Arial" panose="020B0604020202020204" pitchFamily="34" charset="0"/>
              </a:rPr>
              <a:t>)</a:t>
            </a:r>
          </a:p>
        </p:txBody>
      </p:sp>
      <p:sp>
        <p:nvSpPr>
          <p:cNvPr id="18" name="Text Box 45">
            <a:extLst>
              <a:ext uri="{FF2B5EF4-FFF2-40B4-BE49-F238E27FC236}">
                <a16:creationId xmlns:a16="http://schemas.microsoft.com/office/drawing/2014/main" id="{56C3ED5B-E936-0E81-2771-15647B9D2C61}"/>
              </a:ext>
            </a:extLst>
          </p:cNvPr>
          <p:cNvSpPr txBox="1">
            <a:spLocks noChangeArrowheads="1"/>
          </p:cNvSpPr>
          <p:nvPr/>
        </p:nvSpPr>
        <p:spPr bwMode="auto">
          <a:xfrm>
            <a:off x="3912157" y="3959050"/>
            <a:ext cx="628109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12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Belantamab</a:t>
            </a: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a:t>
            </a:r>
            <a:r>
              <a:rPr kumimoji="0" lang="en-GB" altLang="en-US" sz="12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mafodotin</a:t>
            </a: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2.5 mg/kg IV Q3W cycle 1-8.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Bortezomib: 1.3 mg/m</a:t>
            </a:r>
            <a:r>
              <a:rPr kumimoji="0" lang="en-GB" altLang="en-US" sz="12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2</a:t>
            </a: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SC Days 1, 4, 8, 11 cycles 1-8</a:t>
            </a: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a:t>
            </a: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(21-day cycle).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Daratumumab</a:t>
            </a: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16 mg/kg IV cycle 1-3 QW and 16 mg/kg IV Cycle 4-8 Q3W. </a:t>
            </a:r>
            <a:b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Dexamethasone: 20 mg on day of and day after bortezomib in cycle 1-8 in </a:t>
            </a:r>
            <a:r>
              <a:rPr kumimoji="0" lang="en-GB" altLang="en-US" sz="12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BVd</a:t>
            </a: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and </a:t>
            </a:r>
            <a:r>
              <a:rPr kumimoji="0" lang="en-GB" altLang="en-US" sz="12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DVd</a:t>
            </a:r>
            <a:r>
              <a:rPr kumimoji="0" lang="en-GB"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regimens.</a:t>
            </a:r>
            <a:endParaRPr kumimoji="0" lang="en-US"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9" name="Rectangle 49">
            <a:extLst>
              <a:ext uri="{FF2B5EF4-FFF2-40B4-BE49-F238E27FC236}">
                <a16:creationId xmlns:a16="http://schemas.microsoft.com/office/drawing/2014/main" id="{ADEB314D-3651-199A-24AB-191D420199BB}"/>
              </a:ext>
            </a:extLst>
          </p:cNvPr>
          <p:cNvSpPr>
            <a:spLocks noChangeArrowheads="1"/>
          </p:cNvSpPr>
          <p:nvPr/>
        </p:nvSpPr>
        <p:spPr bwMode="auto">
          <a:xfrm>
            <a:off x="7633311" y="1952731"/>
            <a:ext cx="2103120" cy="959064"/>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FFFFFF"/>
                </a:solidFill>
                <a:effectLst/>
                <a:uLnTx/>
                <a:uFillTx/>
                <a:latin typeface="Calibri" panose="020F0502020204030204" pitchFamily="34" charset="0"/>
                <a:ea typeface="+mn-ea"/>
                <a:cs typeface="Arial" panose="020B0604020202020204" pitchFamily="34" charset="0"/>
              </a:rPr>
              <a:t>Belantamab</a:t>
            </a: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a:t>
            </a:r>
            <a:r>
              <a:rPr kumimoji="0" lang="en-US" altLang="en-US" sz="1600" b="1" i="0" u="none" strike="noStrike" kern="1200" cap="none" spc="0" normalizeH="0" baseline="0" noProof="0" dirty="0" err="1">
                <a:ln>
                  <a:noFill/>
                </a:ln>
                <a:solidFill>
                  <a:srgbClr val="FFFFFF"/>
                </a:solidFill>
                <a:effectLst/>
                <a:uLnTx/>
                <a:uFillTx/>
                <a:latin typeface="Calibri" panose="020F0502020204030204" pitchFamily="34" charset="0"/>
                <a:ea typeface="+mn-ea"/>
                <a:cs typeface="Arial" panose="020B0604020202020204" pitchFamily="34" charset="0"/>
              </a:rPr>
              <a:t>Mafodotin</a:t>
            </a: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2.5 mg/kg IV Q3W</a:t>
            </a:r>
            <a:endPar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 name="Rectangle 50">
            <a:extLst>
              <a:ext uri="{FF2B5EF4-FFF2-40B4-BE49-F238E27FC236}">
                <a16:creationId xmlns:a16="http://schemas.microsoft.com/office/drawing/2014/main" id="{9567DBED-73B8-4A20-7B58-CBA695620408}"/>
              </a:ext>
            </a:extLst>
          </p:cNvPr>
          <p:cNvSpPr>
            <a:spLocks noChangeArrowheads="1"/>
          </p:cNvSpPr>
          <p:nvPr/>
        </p:nvSpPr>
        <p:spPr bwMode="auto">
          <a:xfrm>
            <a:off x="7633311" y="2994652"/>
            <a:ext cx="2103120" cy="951735"/>
          </a:xfrm>
          <a:prstGeom prst="rect">
            <a:avLst/>
          </a:prstGeom>
          <a:solidFill>
            <a:schemeClr val="accent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C2340"/>
                </a:solidFill>
                <a:effectLst/>
                <a:uLnTx/>
                <a:uFillTx/>
                <a:latin typeface="Calibri" panose="020F0502020204030204" pitchFamily="34" charset="0"/>
                <a:ea typeface="+mn-ea"/>
                <a:cs typeface="Arial" panose="020B0604020202020204" pitchFamily="34" charset="0"/>
              </a:rPr>
              <a:t>Daratumumab</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C2340"/>
                </a:solidFill>
                <a:effectLst/>
                <a:uLnTx/>
                <a:uFillTx/>
                <a:latin typeface="Calibri" panose="020F0502020204030204" pitchFamily="34" charset="0"/>
                <a:ea typeface="+mn-ea"/>
                <a:cs typeface="+mn-cs"/>
              </a:rPr>
              <a:t>16 mg/kg IV Q4W</a:t>
            </a:r>
            <a:endParaRPr kumimoji="0" lang="en-US" altLang="en-US" sz="1600" b="0" i="0" u="none" strike="noStrike" kern="1200" cap="none" spc="0" normalizeH="0" baseline="0" noProof="0" dirty="0">
              <a:ln>
                <a:noFill/>
              </a:ln>
              <a:solidFill>
                <a:srgbClr val="0C2340"/>
              </a:solidFill>
              <a:effectLst/>
              <a:uLnTx/>
              <a:uFillTx/>
              <a:latin typeface="Calibri" panose="020F050202020403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AB6BF76E-09D0-7815-1C9B-CF50B2007DAE}"/>
              </a:ext>
            </a:extLst>
          </p:cNvPr>
          <p:cNvSpPr txBox="1"/>
          <p:nvPr/>
        </p:nvSpPr>
        <p:spPr bwMode="auto">
          <a:xfrm>
            <a:off x="8175629" y="1649388"/>
            <a:ext cx="10184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mn-cs"/>
              </a:rPr>
              <a:t>Cycle 9+ </a:t>
            </a:r>
          </a:p>
        </p:txBody>
      </p:sp>
      <p:sp>
        <p:nvSpPr>
          <p:cNvPr id="22" name="TextBox 21">
            <a:extLst>
              <a:ext uri="{FF2B5EF4-FFF2-40B4-BE49-F238E27FC236}">
                <a16:creationId xmlns:a16="http://schemas.microsoft.com/office/drawing/2014/main" id="{8CFD738F-065D-B8BB-101E-2240146E1A53}"/>
              </a:ext>
            </a:extLst>
          </p:cNvPr>
          <p:cNvSpPr txBox="1"/>
          <p:nvPr/>
        </p:nvSpPr>
        <p:spPr bwMode="auto">
          <a:xfrm>
            <a:off x="5199482" y="1630534"/>
            <a:ext cx="1090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mn-cs"/>
              </a:rPr>
              <a:t>Cycle 1-8 </a:t>
            </a:r>
          </a:p>
        </p:txBody>
      </p:sp>
      <p:sp>
        <p:nvSpPr>
          <p:cNvPr id="23" name="Text Box 45">
            <a:extLst>
              <a:ext uri="{FF2B5EF4-FFF2-40B4-BE49-F238E27FC236}">
                <a16:creationId xmlns:a16="http://schemas.microsoft.com/office/drawing/2014/main" id="{3896A27B-F3BB-BB35-91EB-216399A8F498}"/>
              </a:ext>
            </a:extLst>
          </p:cNvPr>
          <p:cNvSpPr txBox="1">
            <a:spLocks noChangeArrowheads="1"/>
          </p:cNvSpPr>
          <p:nvPr/>
        </p:nvSpPr>
        <p:spPr bwMode="auto">
          <a:xfrm>
            <a:off x="10059875" y="2288896"/>
            <a:ext cx="179417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Tx continued until PD, unacceptable toxicity, end of study, or consent withdrawal</a:t>
            </a:r>
          </a:p>
        </p:txBody>
      </p:sp>
      <p:cxnSp>
        <p:nvCxnSpPr>
          <p:cNvPr id="24" name="Straight Arrow Connector 23">
            <a:extLst>
              <a:ext uri="{FF2B5EF4-FFF2-40B4-BE49-F238E27FC236}">
                <a16:creationId xmlns:a16="http://schemas.microsoft.com/office/drawing/2014/main" id="{A3CA40E9-293B-F4FD-6F3B-848A9C577E4A}"/>
              </a:ext>
            </a:extLst>
          </p:cNvPr>
          <p:cNvCxnSpPr/>
          <p:nvPr/>
        </p:nvCxnSpPr>
        <p:spPr bwMode="auto">
          <a:xfrm>
            <a:off x="9785976" y="2949614"/>
            <a:ext cx="365760" cy="0"/>
          </a:xfrm>
          <a:prstGeom prst="straightConnector1">
            <a:avLst/>
          </a:prstGeom>
          <a:noFill/>
          <a:ln w="28575" cap="flat" cmpd="sng" algn="ctr">
            <a:solidFill>
              <a:schemeClr val="bg1"/>
            </a:solidFill>
            <a:prstDash val="solid"/>
            <a:round/>
            <a:headEnd type="none" w="med" len="med"/>
            <a:tailEnd type="triangle"/>
          </a:ln>
          <a:effectLst/>
        </p:spPr>
      </p:cxnSp>
      <p:sp>
        <p:nvSpPr>
          <p:cNvPr id="25" name="TextBox 24">
            <a:extLst>
              <a:ext uri="{FF2B5EF4-FFF2-40B4-BE49-F238E27FC236}">
                <a16:creationId xmlns:a16="http://schemas.microsoft.com/office/drawing/2014/main" id="{4571F2E0-6710-0966-5C30-8971318DE40C}"/>
              </a:ext>
            </a:extLst>
          </p:cNvPr>
          <p:cNvSpPr txBox="1"/>
          <p:nvPr/>
        </p:nvSpPr>
        <p:spPr>
          <a:xfrm>
            <a:off x="9113457" y="6435539"/>
            <a:ext cx="2458400"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err="1">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Hungria</a:t>
            </a:r>
            <a:r>
              <a:rPr kumimoji="0" lang="fr-FR" sz="1200" b="0" i="0"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 V. et al., </a:t>
            </a:r>
            <a:r>
              <a:rPr kumimoji="0" lang="fr-FR" sz="1200" b="0" i="1"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NEJM</a:t>
            </a:r>
            <a:r>
              <a:rPr kumimoji="0" lang="fr-FR" sz="1200" b="0" i="0"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 2024.</a:t>
            </a:r>
          </a:p>
        </p:txBody>
      </p:sp>
    </p:spTree>
    <p:extLst>
      <p:ext uri="{BB962C8B-B14F-4D97-AF65-F5344CB8AC3E}">
        <p14:creationId xmlns:p14="http://schemas.microsoft.com/office/powerpoint/2010/main" val="35111199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33BE548-5043-4A12-A0D1-69A76E625A30}"/>
              </a:ext>
            </a:extLst>
          </p:cNvPr>
          <p:cNvSpPr>
            <a:spLocks noGrp="1"/>
          </p:cNvSpPr>
          <p:nvPr>
            <p:ph type="title"/>
          </p:nvPr>
        </p:nvSpPr>
        <p:spPr>
          <a:xfrm>
            <a:off x="713278" y="574746"/>
            <a:ext cx="7006269" cy="553999"/>
          </a:xfrm>
        </p:spPr>
        <p:txBody>
          <a:bodyPr/>
          <a:lstStyle/>
          <a:p>
            <a:r>
              <a:rPr lang="en-NZ" cap="none" dirty="0"/>
              <a:t>Study design SOLO-1</a:t>
            </a:r>
            <a:endParaRPr lang="en-US" cap="none" dirty="0"/>
          </a:p>
        </p:txBody>
      </p:sp>
      <p:sp>
        <p:nvSpPr>
          <p:cNvPr id="5" name="Rectangle 4">
            <a:extLst>
              <a:ext uri="{FF2B5EF4-FFF2-40B4-BE49-F238E27FC236}">
                <a16:creationId xmlns:a16="http://schemas.microsoft.com/office/drawing/2014/main" id="{281292D2-2AFD-493F-B012-714EA74A0FE9}"/>
              </a:ext>
            </a:extLst>
          </p:cNvPr>
          <p:cNvSpPr/>
          <p:nvPr/>
        </p:nvSpPr>
        <p:spPr>
          <a:xfrm>
            <a:off x="886287" y="1680149"/>
            <a:ext cx="2792063" cy="3046988"/>
          </a:xfrm>
          <a:prstGeom prst="rect">
            <a:avLst/>
          </a:prstGeom>
          <a:solidFill>
            <a:schemeClr val="accent4">
              <a:lumMod val="20000"/>
              <a:lumOff val="80000"/>
              <a:alpha val="74902"/>
            </a:schemeClr>
          </a:solidFill>
          <a:ln>
            <a:noFill/>
          </a:ln>
        </p:spPr>
        <p:txBody>
          <a:bodyPr wrap="square" rtlCol="0" anchor="ctr">
            <a:spAutoFit/>
          </a:bodyPr>
          <a:lstStyle/>
          <a:p>
            <a:pPr marL="228594" marR="0" lvl="0" indent="-228594" algn="l" defTabSz="60958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Newly diagnosed, FIGO </a:t>
            </a:r>
            <a:b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b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stage III–IV, high-grade </a:t>
            </a:r>
            <a:r>
              <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serous or endometrioid ovarian, primary peritoneal or fallopian tube cancer</a:t>
            </a:r>
          </a:p>
          <a:p>
            <a:pPr marL="228594" marR="0" lvl="0" indent="-228594" algn="l" defTabSz="60958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G</a:t>
            </a:r>
            <a:r>
              <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ermline or somatic </a:t>
            </a:r>
            <a:r>
              <a:rPr kumimoji="0" lang="en-US" sz="1600" b="0" i="1"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BRCA</a:t>
            </a:r>
            <a:r>
              <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m</a:t>
            </a:r>
          </a:p>
          <a:p>
            <a:pPr marL="228594" marR="0" lvl="0" indent="-228594" algn="l" defTabSz="60958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E</a:t>
            </a:r>
            <a:r>
              <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COG performance status 0–1</a:t>
            </a:r>
          </a:p>
          <a:p>
            <a:pPr marL="228594" marR="0" lvl="0" indent="-228594" algn="l" defTabSz="60958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Cytoreductive surgery*</a:t>
            </a:r>
          </a:p>
          <a:p>
            <a:pPr marL="228594" marR="0" lvl="0" indent="-228594" algn="l" defTabSz="60958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In clinical complete response or partial response after platinum-based chemotherapy</a:t>
            </a:r>
            <a:endPar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a:p>
            <a:pPr marL="228594" marR="0" lvl="0" indent="-228594" algn="l" defTabSz="609585"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cxnSp>
        <p:nvCxnSpPr>
          <p:cNvPr id="11" name="Straight Connector 10">
            <a:extLst>
              <a:ext uri="{FF2B5EF4-FFF2-40B4-BE49-F238E27FC236}">
                <a16:creationId xmlns:a16="http://schemas.microsoft.com/office/drawing/2014/main" id="{FFFCC16D-C86D-451E-8757-3D5A094357A1}"/>
              </a:ext>
            </a:extLst>
          </p:cNvPr>
          <p:cNvCxnSpPr>
            <a:cxnSpLocks/>
          </p:cNvCxnSpPr>
          <p:nvPr/>
        </p:nvCxnSpPr>
        <p:spPr>
          <a:xfrm>
            <a:off x="3673552" y="3194897"/>
            <a:ext cx="288000" cy="0"/>
          </a:xfrm>
          <a:prstGeom prst="line">
            <a:avLst/>
          </a:prstGeom>
          <a:ln w="38100">
            <a:solidFill>
              <a:schemeClr val="tx1"/>
            </a:solidFill>
          </a:ln>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BFB97883-FAAA-42D8-9BC6-12C0FFEDC7FC}"/>
              </a:ext>
            </a:extLst>
          </p:cNvPr>
          <p:cNvCxnSpPr>
            <a:cxnSpLocks/>
          </p:cNvCxnSpPr>
          <p:nvPr/>
        </p:nvCxnSpPr>
        <p:spPr>
          <a:xfrm flipV="1">
            <a:off x="3966086" y="2063631"/>
            <a:ext cx="23509" cy="1143517"/>
          </a:xfrm>
          <a:prstGeom prst="line">
            <a:avLst/>
          </a:prstGeom>
          <a:ln w="38100">
            <a:solidFill>
              <a:schemeClr val="tx1"/>
            </a:solidFill>
          </a:ln>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0489A3AC-2DCB-4ECF-8C30-3DF0845FE297}"/>
              </a:ext>
            </a:extLst>
          </p:cNvPr>
          <p:cNvCxnSpPr>
            <a:cxnSpLocks/>
          </p:cNvCxnSpPr>
          <p:nvPr/>
        </p:nvCxnSpPr>
        <p:spPr>
          <a:xfrm flipH="1" flipV="1">
            <a:off x="3966085" y="3207148"/>
            <a:ext cx="11755" cy="1138005"/>
          </a:xfrm>
          <a:prstGeom prst="line">
            <a:avLst/>
          </a:prstGeom>
          <a:ln w="38100">
            <a:solidFill>
              <a:schemeClr val="tx1"/>
            </a:solidFill>
          </a:ln>
        </p:spPr>
        <p:style>
          <a:lnRef idx="1">
            <a:schemeClr val="dk1"/>
          </a:lnRef>
          <a:fillRef idx="0">
            <a:schemeClr val="dk1"/>
          </a:fillRef>
          <a:effectRef idx="0">
            <a:schemeClr val="dk1"/>
          </a:effectRef>
          <a:fontRef idx="minor">
            <a:schemeClr val="tx1"/>
          </a:fontRef>
        </p:style>
      </p:cxnSp>
      <p:cxnSp>
        <p:nvCxnSpPr>
          <p:cNvPr id="16" name="Straight Arrow Connector 15">
            <a:extLst>
              <a:ext uri="{FF2B5EF4-FFF2-40B4-BE49-F238E27FC236}">
                <a16:creationId xmlns:a16="http://schemas.microsoft.com/office/drawing/2014/main" id="{A7B88E9D-4239-4086-A4AE-6C3368803C7F}"/>
              </a:ext>
            </a:extLst>
          </p:cNvPr>
          <p:cNvCxnSpPr>
            <a:cxnSpLocks/>
          </p:cNvCxnSpPr>
          <p:nvPr/>
        </p:nvCxnSpPr>
        <p:spPr>
          <a:xfrm>
            <a:off x="3961553" y="2063631"/>
            <a:ext cx="663703" cy="0"/>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17" name="Straight Arrow Connector 16">
            <a:extLst>
              <a:ext uri="{FF2B5EF4-FFF2-40B4-BE49-F238E27FC236}">
                <a16:creationId xmlns:a16="http://schemas.microsoft.com/office/drawing/2014/main" id="{3EA4741B-0DAA-4368-86AB-2061A9865C52}"/>
              </a:ext>
            </a:extLst>
          </p:cNvPr>
          <p:cNvCxnSpPr>
            <a:cxnSpLocks/>
          </p:cNvCxnSpPr>
          <p:nvPr/>
        </p:nvCxnSpPr>
        <p:spPr>
          <a:xfrm>
            <a:off x="3966086" y="4326908"/>
            <a:ext cx="635660" cy="0"/>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sp>
        <p:nvSpPr>
          <p:cNvPr id="18" name="Rectangle 17">
            <a:extLst>
              <a:ext uri="{FF2B5EF4-FFF2-40B4-BE49-F238E27FC236}">
                <a16:creationId xmlns:a16="http://schemas.microsoft.com/office/drawing/2014/main" id="{58E5C0DC-7365-4080-8554-6AD3955F942F}"/>
              </a:ext>
            </a:extLst>
          </p:cNvPr>
          <p:cNvSpPr/>
          <p:nvPr/>
        </p:nvSpPr>
        <p:spPr>
          <a:xfrm>
            <a:off x="4661643" y="1779953"/>
            <a:ext cx="1654620" cy="584775"/>
          </a:xfrm>
          <a:prstGeom prst="rect">
            <a:avLst/>
          </a:prstGeom>
          <a:solidFill>
            <a:schemeClr val="accent2"/>
          </a:solidFill>
        </p:spPr>
        <p:txBody>
          <a:bodyPr wrap="non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NZ" sz="1600" b="0"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mn-cs"/>
              </a:rPr>
              <a:t>Olaparib 300 mg bd</a:t>
            </a:r>
            <a:br>
              <a:rPr kumimoji="0" lang="en-NZ" sz="1600" b="0"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mn-cs"/>
              </a:rPr>
            </a:br>
            <a:r>
              <a:rPr kumimoji="0" lang="en-NZ" sz="1600" b="0"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mn-cs"/>
              </a:rPr>
              <a:t>(N=260)</a:t>
            </a:r>
            <a:endParaRPr kumimoji="0" lang="en-US" sz="1600" b="0"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mn-cs"/>
            </a:endParaRPr>
          </a:p>
        </p:txBody>
      </p:sp>
      <p:sp>
        <p:nvSpPr>
          <p:cNvPr id="19" name="Rectangle 18">
            <a:extLst>
              <a:ext uri="{FF2B5EF4-FFF2-40B4-BE49-F238E27FC236}">
                <a16:creationId xmlns:a16="http://schemas.microsoft.com/office/drawing/2014/main" id="{0C851C7A-9A3A-4F97-B4F9-25461DAB80C9}"/>
              </a:ext>
            </a:extLst>
          </p:cNvPr>
          <p:cNvSpPr/>
          <p:nvPr/>
        </p:nvSpPr>
        <p:spPr>
          <a:xfrm>
            <a:off x="4625256" y="4052767"/>
            <a:ext cx="1680373" cy="584775"/>
          </a:xfrm>
          <a:prstGeom prst="rect">
            <a:avLst/>
          </a:prstGeom>
          <a:solidFill>
            <a:schemeClr val="accent1"/>
          </a:solidFill>
        </p:spPr>
        <p:txBody>
          <a:bodyPr wrap="squar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NZ" sz="1600" b="0"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mn-cs"/>
              </a:rPr>
              <a:t>Placebo</a:t>
            </a:r>
            <a:br>
              <a:rPr kumimoji="0" lang="en-NZ" sz="1600" b="0"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mn-cs"/>
              </a:rPr>
            </a:br>
            <a:r>
              <a:rPr kumimoji="0" lang="en-NZ" sz="1600" b="0"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mn-cs"/>
              </a:rPr>
              <a:t>(N=131)</a:t>
            </a:r>
            <a:endParaRPr kumimoji="0" lang="en-US" sz="1600" b="0"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mn-cs"/>
            </a:endParaRPr>
          </a:p>
        </p:txBody>
      </p:sp>
      <p:sp>
        <p:nvSpPr>
          <p:cNvPr id="27" name="TextBox 26">
            <a:extLst>
              <a:ext uri="{FF2B5EF4-FFF2-40B4-BE49-F238E27FC236}">
                <a16:creationId xmlns:a16="http://schemas.microsoft.com/office/drawing/2014/main" id="{FDDFD26E-C113-42C1-9DDF-5ECFA519DA84}"/>
              </a:ext>
            </a:extLst>
          </p:cNvPr>
          <p:cNvSpPr txBox="1"/>
          <p:nvPr/>
        </p:nvSpPr>
        <p:spPr>
          <a:xfrm>
            <a:off x="4475157" y="2541118"/>
            <a:ext cx="1853985" cy="338554"/>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2</a:t>
            </a:r>
            <a:r>
              <a:rPr kumimoji="0" lang="en-GB"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:1 r</a:t>
            </a: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andomization</a:t>
            </a:r>
          </a:p>
        </p:txBody>
      </p:sp>
      <p:sp>
        <p:nvSpPr>
          <p:cNvPr id="29" name="Rectangle 28">
            <a:extLst>
              <a:ext uri="{FF2B5EF4-FFF2-40B4-BE49-F238E27FC236}">
                <a16:creationId xmlns:a16="http://schemas.microsoft.com/office/drawing/2014/main" id="{8E1C00F8-E2E2-4071-8B46-FAF4EE76A467}"/>
              </a:ext>
            </a:extLst>
          </p:cNvPr>
          <p:cNvSpPr/>
          <p:nvPr/>
        </p:nvSpPr>
        <p:spPr>
          <a:xfrm>
            <a:off x="6670274" y="1806766"/>
            <a:ext cx="2098545" cy="2800767"/>
          </a:xfrm>
          <a:prstGeom prst="rect">
            <a:avLst/>
          </a:prstGeom>
          <a:solidFill>
            <a:schemeClr val="accent1">
              <a:lumMod val="20000"/>
              <a:lumOff val="80000"/>
            </a:schemeClr>
          </a:solidFill>
        </p:spPr>
        <p:txBody>
          <a:bodyPr wrap="square" rtlCol="0" anchor="ctr">
            <a:spAutoFit/>
          </a:bodyPr>
          <a:lstStyle/>
          <a:p>
            <a:pPr marL="228594" marR="0" lvl="0" indent="-228594" algn="l" defTabSz="60958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Study treatment continued until disease progression</a:t>
            </a:r>
          </a:p>
          <a:p>
            <a:pPr marL="228594" marR="0" lvl="0" indent="-228594" algn="l" defTabSz="60958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Patients with no evidence of disease at 2 years stopped treatment</a:t>
            </a:r>
          </a:p>
          <a:p>
            <a:pPr marL="228594" marR="0" lvl="0" indent="-228594" algn="l" defTabSz="60958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Patients with a partial response at 2 years could continue treatment</a:t>
            </a:r>
            <a:endPar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grpSp>
        <p:nvGrpSpPr>
          <p:cNvPr id="2" name="Group 1">
            <a:extLst>
              <a:ext uri="{FF2B5EF4-FFF2-40B4-BE49-F238E27FC236}">
                <a16:creationId xmlns:a16="http://schemas.microsoft.com/office/drawing/2014/main" id="{E5F61CFE-A5E4-4F96-AB0C-D6F2CD77B053}"/>
              </a:ext>
            </a:extLst>
          </p:cNvPr>
          <p:cNvGrpSpPr/>
          <p:nvPr/>
        </p:nvGrpSpPr>
        <p:grpSpPr>
          <a:xfrm>
            <a:off x="9116674" y="1098434"/>
            <a:ext cx="2801861" cy="4440535"/>
            <a:chOff x="6837505" y="422877"/>
            <a:chExt cx="2101396" cy="3330401"/>
          </a:xfrm>
        </p:grpSpPr>
        <p:sp>
          <p:nvSpPr>
            <p:cNvPr id="38" name="Rectangle 37">
              <a:extLst>
                <a:ext uri="{FF2B5EF4-FFF2-40B4-BE49-F238E27FC236}">
                  <a16:creationId xmlns:a16="http://schemas.microsoft.com/office/drawing/2014/main" id="{A05D2420-C007-4EF5-AE34-B1E00FD49A48}"/>
                </a:ext>
              </a:extLst>
            </p:cNvPr>
            <p:cNvSpPr/>
            <p:nvPr/>
          </p:nvSpPr>
          <p:spPr>
            <a:xfrm>
              <a:off x="7710106" y="2003580"/>
              <a:ext cx="138548" cy="346249"/>
            </a:xfrm>
            <a:prstGeom prst="rect">
              <a:avLst/>
            </a:prstGeom>
          </p:spPr>
          <p:txBody>
            <a:bodyPr wrap="non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44" name="Rectangle 43">
              <a:extLst>
                <a:ext uri="{FF2B5EF4-FFF2-40B4-BE49-F238E27FC236}">
                  <a16:creationId xmlns:a16="http://schemas.microsoft.com/office/drawing/2014/main" id="{A75171D2-F733-4390-95B8-0A47E0FE9564}"/>
                </a:ext>
              </a:extLst>
            </p:cNvPr>
            <p:cNvSpPr/>
            <p:nvPr/>
          </p:nvSpPr>
          <p:spPr>
            <a:xfrm>
              <a:off x="6863445" y="1961584"/>
              <a:ext cx="2075456" cy="346249"/>
            </a:xfrm>
            <a:prstGeom prst="rect">
              <a:avLst/>
            </a:prstGeom>
            <a:solidFill>
              <a:schemeClr val="bg1">
                <a:lumMod val="95000"/>
              </a:schemeClr>
            </a:solidFill>
          </p:spPr>
          <p:txBody>
            <a:bodyPr wrap="squar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41" name="Rectangle 40">
              <a:extLst>
                <a:ext uri="{FF2B5EF4-FFF2-40B4-BE49-F238E27FC236}">
                  <a16:creationId xmlns:a16="http://schemas.microsoft.com/office/drawing/2014/main" id="{91075F63-EA02-4790-9511-4226F6BA740F}"/>
                </a:ext>
              </a:extLst>
            </p:cNvPr>
            <p:cNvSpPr/>
            <p:nvPr/>
          </p:nvSpPr>
          <p:spPr>
            <a:xfrm>
              <a:off x="6855139" y="422877"/>
              <a:ext cx="2075456" cy="253916"/>
            </a:xfrm>
            <a:prstGeom prst="rect">
              <a:avLst/>
            </a:prstGeom>
            <a:solidFill>
              <a:schemeClr val="tx2">
                <a:lumMod val="20000"/>
                <a:lumOff val="80000"/>
              </a:schemeClr>
            </a:solidFill>
          </p:spPr>
          <p:txBody>
            <a:bodyPr wrap="squar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Primary endpoint</a:t>
              </a:r>
              <a:endPar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39" name="TextBox 38">
              <a:extLst>
                <a:ext uri="{FF2B5EF4-FFF2-40B4-BE49-F238E27FC236}">
                  <a16:creationId xmlns:a16="http://schemas.microsoft.com/office/drawing/2014/main" id="{9B78F47D-C19E-4E5F-A374-265C9EBCA390}"/>
                </a:ext>
              </a:extLst>
            </p:cNvPr>
            <p:cNvSpPr txBox="1"/>
            <p:nvPr/>
          </p:nvSpPr>
          <p:spPr>
            <a:xfrm>
              <a:off x="6837505" y="777015"/>
              <a:ext cx="2016472" cy="438581"/>
            </a:xfrm>
            <a:prstGeom prst="rect">
              <a:avLst/>
            </a:prstGeom>
            <a:noFill/>
          </p:spPr>
          <p:txBody>
            <a:bodyPr wrap="square" rtlCol="0">
              <a:spAutoFit/>
            </a:bodyPr>
            <a:lstStyle/>
            <a:p>
              <a:pPr marL="228594" marR="0" lvl="0" indent="-228594"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Investigator-assessed PFS (modified RECIST 1.1)</a:t>
              </a:r>
              <a:endPar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42" name="Rectangle 41">
              <a:extLst>
                <a:ext uri="{FF2B5EF4-FFF2-40B4-BE49-F238E27FC236}">
                  <a16:creationId xmlns:a16="http://schemas.microsoft.com/office/drawing/2014/main" id="{0B9A8944-B12F-49A1-96CE-D309B06D39B8}"/>
                </a:ext>
              </a:extLst>
            </p:cNvPr>
            <p:cNvSpPr/>
            <p:nvPr/>
          </p:nvSpPr>
          <p:spPr>
            <a:xfrm>
              <a:off x="6855139" y="1470535"/>
              <a:ext cx="2075456" cy="253915"/>
            </a:xfrm>
            <a:prstGeom prst="rect">
              <a:avLst/>
            </a:prstGeom>
            <a:solidFill>
              <a:schemeClr val="accent3">
                <a:lumMod val="40000"/>
                <a:lumOff val="60000"/>
              </a:schemeClr>
            </a:solidFill>
          </p:spPr>
          <p:txBody>
            <a:bodyPr wrap="squar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Secondary endpoints</a:t>
              </a:r>
              <a:endPar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43" name="TextBox 42">
              <a:extLst>
                <a:ext uri="{FF2B5EF4-FFF2-40B4-BE49-F238E27FC236}">
                  <a16:creationId xmlns:a16="http://schemas.microsoft.com/office/drawing/2014/main" id="{5A370B75-E772-43C0-9B43-FB59E0C67DC0}"/>
                </a:ext>
              </a:extLst>
            </p:cNvPr>
            <p:cNvSpPr txBox="1"/>
            <p:nvPr/>
          </p:nvSpPr>
          <p:spPr>
            <a:xfrm>
              <a:off x="6905175" y="1837369"/>
              <a:ext cx="1975384" cy="1915909"/>
            </a:xfrm>
            <a:prstGeom prst="rect">
              <a:avLst/>
            </a:prstGeom>
            <a:noFill/>
          </p:spPr>
          <p:txBody>
            <a:bodyPr wrap="square" rtlCol="0">
              <a:spAutoFit/>
            </a:bodyPr>
            <a:lstStyle/>
            <a:p>
              <a:pPr marL="228594" marR="0" lvl="0" indent="-228594"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PFS using BICR</a:t>
              </a:r>
            </a:p>
            <a:p>
              <a:pPr marL="228594" marR="0" lvl="0" indent="-228594"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PFS2</a:t>
              </a:r>
            </a:p>
            <a:p>
              <a:pPr marL="228594" marR="0" lvl="0" indent="-228594"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Overall survival</a:t>
              </a:r>
            </a:p>
            <a:p>
              <a:pPr marL="228594" marR="0" lvl="0" indent="-228594"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Time from randomization to first subsequent therapy or death </a:t>
              </a:r>
            </a:p>
            <a:p>
              <a:pPr marL="228594" marR="0" lvl="0" indent="-228594"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Time from randomization to second subsequent therapy or death</a:t>
              </a:r>
            </a:p>
            <a:p>
              <a:pPr marL="228594" marR="0" lvl="0" indent="-228594"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HRQoL (FACT-O TOI score) </a:t>
              </a:r>
              <a:endPar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grpSp>
      <p:sp>
        <p:nvSpPr>
          <p:cNvPr id="45" name="TextBox 44">
            <a:extLst>
              <a:ext uri="{FF2B5EF4-FFF2-40B4-BE49-F238E27FC236}">
                <a16:creationId xmlns:a16="http://schemas.microsoft.com/office/drawing/2014/main" id="{3D85C17F-1C38-4744-B628-BEFBBEF4BD6D}"/>
              </a:ext>
            </a:extLst>
          </p:cNvPr>
          <p:cNvSpPr txBox="1"/>
          <p:nvPr/>
        </p:nvSpPr>
        <p:spPr>
          <a:xfrm>
            <a:off x="3105015" y="5797346"/>
            <a:ext cx="8913360" cy="830997"/>
          </a:xfrm>
          <a:prstGeom prst="rect">
            <a:avLst/>
          </a:prstGeom>
          <a:noFill/>
        </p:spPr>
        <p:txBody>
          <a:bodyPr wrap="squar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*Upfront or interval attempt at optimal cytoreductive surgery for stage III disease and either biopsy and/or upfront or interval cytoreductive surgery for stage IV disease  BICR, blinded independent central review; ECOG, Eastern Cooperative Oncology Group; </a:t>
            </a: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S PGothic" panose="020B0600070205080204" pitchFamily="34" charset="-128"/>
                <a:cs typeface="+mn-cs"/>
              </a:rPr>
              <a:t>FACT-O, Functional Assessment of Cancer Therapy – Ovarian Cancer;</a:t>
            </a:r>
            <a:r>
              <a:rPr kumimoji="0" lang="en-US" sz="12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 FIGO, International Federation of Gynecology and Obstetrics; HRQoL, health-related quality of life; PFS, progression-free survival; PFS2, time to second progression or death; RECIST, response evaluation criteria in solid tumours; </a:t>
            </a: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S PGothic" panose="020B0600070205080204" pitchFamily="34" charset="-128"/>
                <a:cs typeface="+mn-cs"/>
              </a:rPr>
              <a:t>TOI, Trial Outcome Index </a:t>
            </a:r>
            <a:endParaRPr kumimoji="0" lang="en-US" sz="12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21" name="TextBox 20">
            <a:extLst>
              <a:ext uri="{FF2B5EF4-FFF2-40B4-BE49-F238E27FC236}">
                <a16:creationId xmlns:a16="http://schemas.microsoft.com/office/drawing/2014/main" id="{2D1474CA-D9A9-48F0-912B-FDF0EB739D2E}"/>
              </a:ext>
            </a:extLst>
          </p:cNvPr>
          <p:cNvSpPr txBox="1"/>
          <p:nvPr/>
        </p:nvSpPr>
        <p:spPr>
          <a:xfrm>
            <a:off x="4498666" y="3019240"/>
            <a:ext cx="1853985" cy="83099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Stratified by response to platinum-based chemotherapy </a:t>
            </a:r>
            <a:endPar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cxnSp>
        <p:nvCxnSpPr>
          <p:cNvPr id="23" name="Straight Arrow Connector 22">
            <a:extLst>
              <a:ext uri="{FF2B5EF4-FFF2-40B4-BE49-F238E27FC236}">
                <a16:creationId xmlns:a16="http://schemas.microsoft.com/office/drawing/2014/main" id="{955F6B8B-16FB-4791-AF50-D563C2B9152B}"/>
              </a:ext>
            </a:extLst>
          </p:cNvPr>
          <p:cNvCxnSpPr>
            <a:cxnSpLocks/>
          </p:cNvCxnSpPr>
          <p:nvPr/>
        </p:nvCxnSpPr>
        <p:spPr>
          <a:xfrm>
            <a:off x="3989596" y="5456291"/>
            <a:ext cx="4685145" cy="0"/>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sp>
        <p:nvSpPr>
          <p:cNvPr id="7" name="TextBox 6">
            <a:extLst>
              <a:ext uri="{FF2B5EF4-FFF2-40B4-BE49-F238E27FC236}">
                <a16:creationId xmlns:a16="http://schemas.microsoft.com/office/drawing/2014/main" id="{8F8A73F2-2444-4042-B44C-2EED6265257B}"/>
              </a:ext>
            </a:extLst>
          </p:cNvPr>
          <p:cNvSpPr txBox="1"/>
          <p:nvPr/>
        </p:nvSpPr>
        <p:spPr>
          <a:xfrm>
            <a:off x="4332985" y="5018758"/>
            <a:ext cx="4341756" cy="379656"/>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2 years’ treatment if no evidence of disease</a:t>
            </a:r>
            <a:endParaRPr kumimoji="0" lang="en-US" sz="18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4" name="TextBox 3">
            <a:extLst>
              <a:ext uri="{FF2B5EF4-FFF2-40B4-BE49-F238E27FC236}">
                <a16:creationId xmlns:a16="http://schemas.microsoft.com/office/drawing/2014/main" id="{460B810E-AE15-4285-8694-25CBF2B05CFE}"/>
              </a:ext>
            </a:extLst>
          </p:cNvPr>
          <p:cNvSpPr txBox="1"/>
          <p:nvPr/>
        </p:nvSpPr>
        <p:spPr>
          <a:xfrm>
            <a:off x="8703135" y="6550223"/>
            <a:ext cx="3515706"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prstClr val="black"/>
                </a:solidFill>
                <a:effectLst/>
                <a:uLnTx/>
                <a:uFillTx/>
                <a:latin typeface="Arial Narrow"/>
                <a:ea typeface="+mn-ea"/>
                <a:cs typeface="+mn-cs"/>
              </a:rPr>
              <a:t>Moore K, et al. N Engl J Med 2018;379:2495-2505.</a:t>
            </a:r>
            <a:endParaRPr kumimoji="0" lang="en-US" sz="1400" b="0" i="0" u="none" strike="noStrike" kern="1200" cap="none" spc="0" normalizeH="0" baseline="0" noProof="0" dirty="0">
              <a:ln>
                <a:noFill/>
              </a:ln>
              <a:solidFill>
                <a:prstClr val="black"/>
              </a:solidFill>
              <a:effectLst/>
              <a:uLnTx/>
              <a:uFillTx/>
              <a:latin typeface="Arial Narrow"/>
              <a:ea typeface="+mn-ea"/>
              <a:cs typeface="Arial Narrow"/>
            </a:endParaRPr>
          </a:p>
        </p:txBody>
      </p:sp>
    </p:spTree>
    <p:extLst>
      <p:ext uri="{BB962C8B-B14F-4D97-AF65-F5344CB8AC3E}">
        <p14:creationId xmlns:p14="http://schemas.microsoft.com/office/powerpoint/2010/main" val="1903781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FDE087-B161-BF6B-F93D-DF34566281A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2DD3D39-6A0F-FC70-8F56-8E182E2D5388}"/>
              </a:ext>
            </a:extLst>
          </p:cNvPr>
          <p:cNvSpPr>
            <a:spLocks noGrp="1"/>
          </p:cNvSpPr>
          <p:nvPr>
            <p:ph type="title"/>
          </p:nvPr>
        </p:nvSpPr>
        <p:spPr>
          <a:xfrm>
            <a:off x="969329" y="474998"/>
            <a:ext cx="11437286" cy="1141943"/>
          </a:xfrm>
        </p:spPr>
        <p:txBody>
          <a:bodyPr>
            <a:normAutofit/>
          </a:bodyPr>
          <a:lstStyle/>
          <a:p>
            <a:r>
              <a:rPr lang="en-US" sz="3600" dirty="0">
                <a:solidFill>
                  <a:schemeClr val="tx1"/>
                </a:solidFill>
              </a:rPr>
              <a:t>DREAMM-7: Baseline Patient Characteristics</a:t>
            </a:r>
          </a:p>
        </p:txBody>
      </p:sp>
      <p:sp>
        <p:nvSpPr>
          <p:cNvPr id="25" name="TextBox 24">
            <a:extLst>
              <a:ext uri="{FF2B5EF4-FFF2-40B4-BE49-F238E27FC236}">
                <a16:creationId xmlns:a16="http://schemas.microsoft.com/office/drawing/2014/main" id="{7C2E629C-968A-3AD3-5B0C-11B075FCC15C}"/>
              </a:ext>
            </a:extLst>
          </p:cNvPr>
          <p:cNvSpPr txBox="1"/>
          <p:nvPr/>
        </p:nvSpPr>
        <p:spPr>
          <a:xfrm>
            <a:off x="9666797" y="6463722"/>
            <a:ext cx="2331720" cy="28420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err="1">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Hungria</a:t>
            </a:r>
            <a:r>
              <a:rPr kumimoji="0" lang="fr-FR" sz="1200" b="0" i="0"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 V. et al., </a:t>
            </a:r>
            <a:r>
              <a:rPr kumimoji="0" lang="fr-FR" sz="1200" b="0" i="1"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NEJM</a:t>
            </a:r>
            <a:r>
              <a:rPr kumimoji="0" lang="fr-FR" sz="1200" b="0" i="0"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 2024.</a:t>
            </a:r>
          </a:p>
        </p:txBody>
      </p:sp>
      <p:graphicFrame>
        <p:nvGraphicFramePr>
          <p:cNvPr id="7" name="Table 6">
            <a:extLst>
              <a:ext uri="{FF2B5EF4-FFF2-40B4-BE49-F238E27FC236}">
                <a16:creationId xmlns:a16="http://schemas.microsoft.com/office/drawing/2014/main" id="{594B0700-16D2-6973-7C5F-4B46F859D7B1}"/>
              </a:ext>
            </a:extLst>
          </p:cNvPr>
          <p:cNvGraphicFramePr>
            <a:graphicFrameLocks noGrp="1"/>
          </p:cNvGraphicFramePr>
          <p:nvPr/>
        </p:nvGraphicFramePr>
        <p:xfrm>
          <a:off x="7335077" y="1493520"/>
          <a:ext cx="4663440" cy="4404360"/>
        </p:xfrm>
        <a:graphic>
          <a:graphicData uri="http://schemas.openxmlformats.org/drawingml/2006/table">
            <a:tbl>
              <a:tblPr firstRow="1" bandRow="1">
                <a:tableStyleId>{5C22544A-7EE6-4342-B048-85BDC9FD1C3A}</a:tableStyleId>
              </a:tblPr>
              <a:tblGrid>
                <a:gridCol w="2103120">
                  <a:extLst>
                    <a:ext uri="{9D8B030D-6E8A-4147-A177-3AD203B41FA5}">
                      <a16:colId xmlns:a16="http://schemas.microsoft.com/office/drawing/2014/main" val="1714412840"/>
                    </a:ext>
                  </a:extLst>
                </a:gridCol>
                <a:gridCol w="1280160">
                  <a:extLst>
                    <a:ext uri="{9D8B030D-6E8A-4147-A177-3AD203B41FA5}">
                      <a16:colId xmlns:a16="http://schemas.microsoft.com/office/drawing/2014/main" val="3025547228"/>
                    </a:ext>
                  </a:extLst>
                </a:gridCol>
                <a:gridCol w="1280160">
                  <a:extLst>
                    <a:ext uri="{9D8B030D-6E8A-4147-A177-3AD203B41FA5}">
                      <a16:colId xmlns:a16="http://schemas.microsoft.com/office/drawing/2014/main" val="1415950296"/>
                    </a:ext>
                  </a:extLst>
                </a:gridCol>
              </a:tblGrid>
              <a:tr h="314960">
                <a:tc rowSpan="2">
                  <a:txBody>
                    <a:bodyPr/>
                    <a:lstStyle/>
                    <a:p>
                      <a:r>
                        <a:rPr lang="en-US" sz="1500">
                          <a:latin typeface="Arial"/>
                          <a:cs typeface="Arial"/>
                        </a:rPr>
                        <a:t>Prior treatments, n (%)</a:t>
                      </a:r>
                    </a:p>
                  </a:txBody>
                  <a:tcPr marL="121920" marR="121920" marT="60960" marB="60960"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en-US" sz="1500" b="1">
                          <a:solidFill>
                            <a:schemeClr val="bg1"/>
                          </a:solidFill>
                          <a:latin typeface="Arial"/>
                          <a:cs typeface="Arial"/>
                        </a:rPr>
                        <a:t>ITT population</a:t>
                      </a:r>
                    </a:p>
                  </a:txBody>
                  <a:tcPr marL="121920" marR="121920" marT="60960" marB="60960">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sz="1400"/>
                    </a:p>
                  </a:txBody>
                  <a:tcPr/>
                </a:tc>
                <a:extLst>
                  <a:ext uri="{0D108BD9-81ED-4DB2-BD59-A6C34878D82A}">
                    <a16:rowId xmlns:a16="http://schemas.microsoft.com/office/drawing/2014/main" val="4048394126"/>
                  </a:ext>
                </a:extLst>
              </a:tr>
              <a:tr h="538480">
                <a:tc vMerge="1">
                  <a:txBody>
                    <a:bodyPr/>
                    <a:lstStyle/>
                    <a:p>
                      <a:endParaRPr lang="en-US" sz="1400"/>
                    </a:p>
                  </a:txBody>
                  <a:tcPr>
                    <a:solidFill>
                      <a:schemeClr val="accent1"/>
                    </a:solidFill>
                  </a:tcPr>
                </a:tc>
                <a:tc>
                  <a:txBody>
                    <a:bodyPr/>
                    <a:lstStyle/>
                    <a:p>
                      <a:pPr algn="ctr"/>
                      <a:r>
                        <a:rPr lang="en-US" sz="1500" b="1" err="1">
                          <a:solidFill>
                            <a:schemeClr val="bg1"/>
                          </a:solidFill>
                          <a:latin typeface="Arial"/>
                          <a:cs typeface="Arial"/>
                        </a:rPr>
                        <a:t>BVd</a:t>
                      </a:r>
                      <a:r>
                        <a:rPr lang="en-US" sz="1500" b="1">
                          <a:solidFill>
                            <a:schemeClr val="bg1"/>
                          </a:solidFill>
                          <a:latin typeface="Arial"/>
                          <a:cs typeface="Arial"/>
                        </a:rPr>
                        <a:t> (N=243)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500" b="1" dirty="0" err="1">
                          <a:solidFill>
                            <a:schemeClr val="bg1"/>
                          </a:solidFill>
                          <a:latin typeface="Arial"/>
                          <a:cs typeface="Arial"/>
                        </a:rPr>
                        <a:t>DVd</a:t>
                      </a:r>
                      <a:r>
                        <a:rPr lang="en-US" sz="1500" b="1" dirty="0">
                          <a:solidFill>
                            <a:schemeClr val="bg1"/>
                          </a:solidFill>
                          <a:latin typeface="Arial"/>
                          <a:cs typeface="Arial"/>
                        </a:rPr>
                        <a:t> (N=251)</a:t>
                      </a:r>
                    </a:p>
                  </a:txBody>
                  <a:tcP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49332177"/>
                  </a:ext>
                </a:extLst>
              </a:tr>
              <a:tr h="274320">
                <a:tc gridSpan="3">
                  <a:txBody>
                    <a:bodyPr/>
                    <a:lstStyle/>
                    <a:p>
                      <a:r>
                        <a:rPr lang="en-US" sz="1200" b="1">
                          <a:solidFill>
                            <a:schemeClr val="tx1"/>
                          </a:solidFill>
                          <a:latin typeface="Arial"/>
                          <a:cs typeface="Arial"/>
                        </a:rPr>
                        <a:t>Prior LOT</a:t>
                      </a:r>
                    </a:p>
                  </a:txBody>
                  <a:tcPr marL="121920" marR="121920" marT="60960" marB="60960">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sz="1200">
                        <a:solidFill>
                          <a:srgbClr val="FF0000"/>
                        </a:solidFill>
                        <a:latin typeface="Arial" panose="020B0604020202020204" pitchFamily="34" charset="0"/>
                        <a:cs typeface="Arial" panose="020B0604020202020204" pitchFamily="34" charset="0"/>
                      </a:endParaRPr>
                    </a:p>
                  </a:txBody>
                  <a:tcPr/>
                </a:tc>
                <a:tc hMerge="1">
                  <a:txBody>
                    <a:bodyPr/>
                    <a:lstStyle/>
                    <a:p>
                      <a:endParaRPr lang="en-US" sz="1200">
                        <a:solidFill>
                          <a:srgbClr val="FF0000"/>
                        </a:solidFill>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374110689"/>
                  </a:ext>
                </a:extLst>
              </a:tr>
              <a:tr h="274320">
                <a:tc>
                  <a:txBody>
                    <a:bodyPr/>
                    <a:lstStyle/>
                    <a:p>
                      <a:pPr marL="60325" indent="0"/>
                      <a:r>
                        <a:rPr lang="en-US" sz="1200">
                          <a:latin typeface="Arial"/>
                          <a:cs typeface="Arial"/>
                        </a:rPr>
                        <a:t>1  </a:t>
                      </a:r>
                      <a:endParaRPr lang="en-US" sz="1200" b="1">
                        <a:solidFill>
                          <a:srgbClr val="00B050"/>
                        </a:solidFill>
                        <a:latin typeface="Arial"/>
                        <a:cs typeface="Arial"/>
                      </a:endParaRP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kern="1200">
                          <a:solidFill>
                            <a:schemeClr val="tx1"/>
                          </a:solidFill>
                          <a:effectLst/>
                          <a:latin typeface="Arial"/>
                          <a:ea typeface="+mn-ea"/>
                          <a:cs typeface="Arial"/>
                        </a:rPr>
                        <a:t>125 (51)</a:t>
                      </a:r>
                      <a:endParaRPr lang="en-US" sz="1200">
                        <a:solidFill>
                          <a:schemeClr val="tx1"/>
                        </a:solidFill>
                        <a:latin typeface="Arial"/>
                        <a:cs typeface="Arial"/>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kern="1200">
                          <a:solidFill>
                            <a:schemeClr val="tx1"/>
                          </a:solidFill>
                          <a:effectLst/>
                          <a:latin typeface="Arial"/>
                          <a:ea typeface="+mn-ea"/>
                          <a:cs typeface="Arial"/>
                        </a:rPr>
                        <a:t>125 (50)</a:t>
                      </a:r>
                      <a:endParaRPr lang="en-US" sz="1200">
                        <a:solidFill>
                          <a:schemeClr val="tx1"/>
                        </a:solidFill>
                        <a:latin typeface="Arial"/>
                        <a:cs typeface="Arial"/>
                      </a:endParaRP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83683877"/>
                  </a:ext>
                </a:extLst>
              </a:tr>
              <a:tr h="274320">
                <a:tc>
                  <a:txBody>
                    <a:bodyPr/>
                    <a:lstStyle/>
                    <a:p>
                      <a:pPr marL="60325" indent="0"/>
                      <a:r>
                        <a:rPr lang="en-US" sz="1200">
                          <a:latin typeface="Arial"/>
                          <a:cs typeface="Arial"/>
                        </a:rPr>
                        <a:t>2 or 3 </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kern="1200">
                          <a:solidFill>
                            <a:schemeClr val="tx1"/>
                          </a:solidFill>
                          <a:effectLst/>
                          <a:latin typeface="Arial"/>
                          <a:ea typeface="+mn-ea"/>
                          <a:cs typeface="Arial"/>
                        </a:rPr>
                        <a:t>88 (36)</a:t>
                      </a:r>
                      <a:endParaRPr lang="en-US" sz="1200">
                        <a:solidFill>
                          <a:schemeClr val="tx1"/>
                        </a:solidFill>
                        <a:latin typeface="Arial"/>
                        <a:cs typeface="Arial"/>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99 (39)</a:t>
                      </a: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3401990"/>
                  </a:ext>
                </a:extLst>
              </a:tr>
              <a:tr h="274320">
                <a:tc>
                  <a:txBody>
                    <a:bodyPr/>
                    <a:lstStyle/>
                    <a:p>
                      <a:pPr marL="60325" indent="0"/>
                      <a:r>
                        <a:rPr lang="en-US" sz="1200">
                          <a:latin typeface="Arial"/>
                          <a:cs typeface="Arial"/>
                        </a:rPr>
                        <a:t>4+ </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tx1"/>
                          </a:solidFill>
                          <a:latin typeface="Arial"/>
                          <a:cs typeface="Arial"/>
                        </a:rPr>
                        <a:t>30 (12)</a:t>
                      </a: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tx1"/>
                          </a:solidFill>
                          <a:latin typeface="Arial"/>
                          <a:cs typeface="Arial"/>
                        </a:rPr>
                        <a:t>27 (11)</a:t>
                      </a: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36308350"/>
                  </a:ext>
                </a:extLst>
              </a:tr>
              <a:tr h="274320">
                <a:tc>
                  <a:txBody>
                    <a:bodyPr/>
                    <a:lstStyle/>
                    <a:p>
                      <a:r>
                        <a:rPr lang="en-US" sz="1200" b="1">
                          <a:latin typeface="Arial"/>
                          <a:cs typeface="Arial"/>
                        </a:rPr>
                        <a:t>Prior PI</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tx1"/>
                          </a:solidFill>
                        </a:rPr>
                        <a:t>218 (90) </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tx1"/>
                          </a:solidFill>
                        </a:rPr>
                        <a:t>216 (86) </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15513730"/>
                  </a:ext>
                </a:extLst>
              </a:tr>
              <a:tr h="27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latin typeface="Arial"/>
                          <a:cs typeface="Arial"/>
                        </a:rPr>
                        <a:t>  Prior bortezomib</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a:solidFill>
                            <a:schemeClr val="tx1"/>
                          </a:solidFill>
                          <a:latin typeface="Arial"/>
                          <a:cs typeface="Arial"/>
                        </a:rPr>
                        <a:t>210 (86)</a:t>
                      </a: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a:solidFill>
                            <a:schemeClr val="tx1"/>
                          </a:solidFill>
                          <a:latin typeface="Arial"/>
                          <a:cs typeface="Arial"/>
                        </a:rPr>
                        <a:t>211 (84)</a:t>
                      </a: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16219033"/>
                  </a:ext>
                </a:extLst>
              </a:tr>
              <a:tr h="27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a:latin typeface="Arial"/>
                          <a:cs typeface="Arial"/>
                        </a:rPr>
                        <a:t>Prior </a:t>
                      </a:r>
                      <a:r>
                        <a:rPr lang="en-US" sz="1200" b="1" err="1">
                          <a:latin typeface="Arial"/>
                          <a:cs typeface="Arial"/>
                        </a:rPr>
                        <a:t>IMiD</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tx1"/>
                          </a:solidFill>
                          <a:latin typeface="Arial"/>
                          <a:cs typeface="Arial"/>
                        </a:rPr>
                        <a:t>198 (81)</a:t>
                      </a:r>
                      <a:endParaRPr lang="en-US" sz="1200">
                        <a:solidFill>
                          <a:schemeClr val="tx1"/>
                        </a:solidFill>
                        <a:latin typeface="Arial"/>
                        <a:cs typeface="Arial"/>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tx1"/>
                          </a:solidFill>
                        </a:rPr>
                        <a:t>216 (86)</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9211635"/>
                  </a:ext>
                </a:extLst>
              </a:tr>
              <a:tr h="27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latin typeface="Arial"/>
                          <a:cs typeface="Arial"/>
                        </a:rPr>
                        <a:t>  Prior thalidomide</a:t>
                      </a:r>
                      <a:endParaRPr lang="en-US" sz="1200" b="1">
                        <a:latin typeface="Arial"/>
                        <a:cs typeface="Arial"/>
                      </a:endParaRP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tx1"/>
                          </a:solidFill>
                        </a:rPr>
                        <a:t>121 (50) </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tx1"/>
                          </a:solidFill>
                        </a:rPr>
                        <a:t>144 (57) </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18229290"/>
                  </a:ext>
                </a:extLst>
              </a:tr>
              <a:tr h="27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latin typeface="Arial"/>
                          <a:cs typeface="Arial"/>
                        </a:rPr>
                        <a:t>  Prior lenalidomide</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solidFill>
                            <a:schemeClr val="tx1"/>
                          </a:solidFill>
                          <a:latin typeface="Arial"/>
                          <a:cs typeface="Arial"/>
                        </a:rPr>
                        <a:t>127 (52)</a:t>
                      </a: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solidFill>
                            <a:schemeClr val="tx1"/>
                          </a:solidFill>
                          <a:latin typeface="Arial"/>
                          <a:cs typeface="Arial"/>
                        </a:rPr>
                        <a:t>130 (52)</a:t>
                      </a: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74450697"/>
                  </a:ext>
                </a:extLst>
              </a:tr>
              <a:tr h="457200">
                <a:tc>
                  <a:txBody>
                    <a:bodyPr/>
                    <a:lstStyle/>
                    <a:p>
                      <a:pPr marL="228600" marR="0" lvl="0" indent="-228600" algn="l" defTabSz="914400" rtl="0" eaLnBrk="1" fontAlgn="auto" latinLnBrk="0" hangingPunct="1">
                        <a:lnSpc>
                          <a:spcPct val="100000"/>
                        </a:lnSpc>
                        <a:spcBef>
                          <a:spcPts val="0"/>
                        </a:spcBef>
                        <a:spcAft>
                          <a:spcPts val="0"/>
                        </a:spcAft>
                        <a:buClrTx/>
                        <a:buSzTx/>
                        <a:buFontTx/>
                        <a:buNone/>
                        <a:tabLst/>
                        <a:defRPr/>
                      </a:pPr>
                      <a:r>
                        <a:rPr lang="en-US" sz="1200" b="1">
                          <a:latin typeface="Arial"/>
                          <a:cs typeface="Arial"/>
                        </a:rPr>
                        <a:t>     </a:t>
                      </a:r>
                      <a:r>
                        <a:rPr lang="en-US" sz="1200" b="0">
                          <a:latin typeface="Arial"/>
                          <a:cs typeface="Arial"/>
                        </a:rPr>
                        <a:t>Refractory to lenalidomide </a:t>
                      </a:r>
                      <a:endParaRPr lang="en-US" sz="1200" b="1">
                        <a:solidFill>
                          <a:srgbClr val="00B050"/>
                        </a:solidFill>
                        <a:latin typeface="Arial"/>
                        <a:cs typeface="Arial"/>
                      </a:endParaRP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a:solidFill>
                            <a:schemeClr val="tx1"/>
                          </a:solidFill>
                          <a:latin typeface="Arial"/>
                          <a:cs typeface="Arial"/>
                        </a:rPr>
                        <a:t>79 (33)</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a:solidFill>
                            <a:schemeClr val="tx1"/>
                          </a:solidFill>
                          <a:latin typeface="Arial"/>
                          <a:cs typeface="Arial"/>
                        </a:rPr>
                        <a:t>87 (35)</a:t>
                      </a:r>
                    </a:p>
                  </a:txBody>
                  <a:tcPr anchor="ct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80092299"/>
                  </a:ext>
                </a:extLst>
              </a:tr>
              <a:tr h="27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a:latin typeface="Arial"/>
                          <a:cs typeface="Arial"/>
                        </a:rPr>
                        <a:t>Prior daratumumab</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tx1"/>
                          </a:solidFill>
                        </a:rPr>
                        <a:t>3 (1) </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tx1"/>
                          </a:solidFill>
                        </a:rPr>
                        <a:t>4 (2) </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4065785"/>
                  </a:ext>
                </a:extLst>
              </a:tr>
              <a:tr h="27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latin typeface="Arial"/>
                          <a:cs typeface="Arial"/>
                        </a:rPr>
                        <a:t>Prior ASCT</a:t>
                      </a:r>
                      <a:endParaRPr lang="en-US" sz="1200" b="1" dirty="0">
                        <a:solidFill>
                          <a:srgbClr val="00B050"/>
                        </a:solidFill>
                        <a:latin typeface="Arial"/>
                        <a:cs typeface="Arial"/>
                      </a:endParaRP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tx1"/>
                          </a:solidFill>
                        </a:rPr>
                        <a:t>164 (67) </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173 (69) </a:t>
                      </a:r>
                      <a:endParaRPr lang="en-US" sz="1200" dirty="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77175119"/>
                  </a:ext>
                </a:extLst>
              </a:tr>
            </a:tbl>
          </a:graphicData>
        </a:graphic>
      </p:graphicFrame>
      <p:graphicFrame>
        <p:nvGraphicFramePr>
          <p:cNvPr id="8" name="Table 7">
            <a:extLst>
              <a:ext uri="{FF2B5EF4-FFF2-40B4-BE49-F238E27FC236}">
                <a16:creationId xmlns:a16="http://schemas.microsoft.com/office/drawing/2014/main" id="{DC73F4EF-DDBA-7604-83D0-32AA06EAA3FB}"/>
              </a:ext>
            </a:extLst>
          </p:cNvPr>
          <p:cNvGraphicFramePr>
            <a:graphicFrameLocks noGrp="1"/>
          </p:cNvGraphicFramePr>
          <p:nvPr/>
        </p:nvGraphicFramePr>
        <p:xfrm>
          <a:off x="0" y="1624148"/>
          <a:ext cx="7223760" cy="3870960"/>
        </p:xfrm>
        <a:graphic>
          <a:graphicData uri="http://schemas.openxmlformats.org/drawingml/2006/table">
            <a:tbl>
              <a:tblPr firstRow="1" bandRow="1"/>
              <a:tblGrid>
                <a:gridCol w="3474720">
                  <a:extLst>
                    <a:ext uri="{9D8B030D-6E8A-4147-A177-3AD203B41FA5}">
                      <a16:colId xmlns:a16="http://schemas.microsoft.com/office/drawing/2014/main" val="1714412840"/>
                    </a:ext>
                  </a:extLst>
                </a:gridCol>
                <a:gridCol w="1828800">
                  <a:extLst>
                    <a:ext uri="{9D8B030D-6E8A-4147-A177-3AD203B41FA5}">
                      <a16:colId xmlns:a16="http://schemas.microsoft.com/office/drawing/2014/main" val="3025547228"/>
                    </a:ext>
                  </a:extLst>
                </a:gridCol>
                <a:gridCol w="1920240">
                  <a:extLst>
                    <a:ext uri="{9D8B030D-6E8A-4147-A177-3AD203B41FA5}">
                      <a16:colId xmlns:a16="http://schemas.microsoft.com/office/drawing/2014/main" val="1415950296"/>
                    </a:ext>
                  </a:extLst>
                </a:gridCol>
              </a:tblGrid>
              <a:tr h="314960">
                <a:tc rowSpan="2">
                  <a:txBody>
                    <a:bodyPr/>
                    <a:lstStyle>
                      <a:lvl1pPr marL="0" algn="l" defTabSz="1219170" rtl="0" eaLnBrk="1" latinLnBrk="0" hangingPunct="1">
                        <a:defRPr sz="2400" b="1" kern="1200">
                          <a:solidFill>
                            <a:schemeClr val="lt1"/>
                          </a:solidFill>
                          <a:latin typeface="Arial" panose="020B0604020202020204"/>
                        </a:defRPr>
                      </a:lvl1pPr>
                      <a:lvl2pPr marL="609585" algn="l" defTabSz="1219170" rtl="0" eaLnBrk="1" latinLnBrk="0" hangingPunct="1">
                        <a:defRPr sz="2400" b="1" kern="1200">
                          <a:solidFill>
                            <a:schemeClr val="lt1"/>
                          </a:solidFill>
                          <a:latin typeface="Arial" panose="020B0604020202020204"/>
                        </a:defRPr>
                      </a:lvl2pPr>
                      <a:lvl3pPr marL="1219170" algn="l" defTabSz="1219170" rtl="0" eaLnBrk="1" latinLnBrk="0" hangingPunct="1">
                        <a:defRPr sz="2400" b="1" kern="1200">
                          <a:solidFill>
                            <a:schemeClr val="lt1"/>
                          </a:solidFill>
                          <a:latin typeface="Arial" panose="020B0604020202020204"/>
                        </a:defRPr>
                      </a:lvl3pPr>
                      <a:lvl4pPr marL="1828754" algn="l" defTabSz="1219170" rtl="0" eaLnBrk="1" latinLnBrk="0" hangingPunct="1">
                        <a:defRPr sz="2400" b="1" kern="1200">
                          <a:solidFill>
                            <a:schemeClr val="lt1"/>
                          </a:solidFill>
                          <a:latin typeface="Arial" panose="020B0604020202020204"/>
                        </a:defRPr>
                      </a:lvl4pPr>
                      <a:lvl5pPr marL="2438339" algn="l" defTabSz="1219170" rtl="0" eaLnBrk="1" latinLnBrk="0" hangingPunct="1">
                        <a:defRPr sz="2400" b="1" kern="1200">
                          <a:solidFill>
                            <a:schemeClr val="lt1"/>
                          </a:solidFill>
                          <a:latin typeface="Arial" panose="020B0604020202020204"/>
                        </a:defRPr>
                      </a:lvl5pPr>
                      <a:lvl6pPr marL="3047924" algn="l" defTabSz="1219170" rtl="0" eaLnBrk="1" latinLnBrk="0" hangingPunct="1">
                        <a:defRPr sz="2400" b="1" kern="1200">
                          <a:solidFill>
                            <a:schemeClr val="lt1"/>
                          </a:solidFill>
                          <a:latin typeface="Arial" panose="020B0604020202020204"/>
                        </a:defRPr>
                      </a:lvl6pPr>
                      <a:lvl7pPr marL="3657509" algn="l" defTabSz="1219170" rtl="0" eaLnBrk="1" latinLnBrk="0" hangingPunct="1">
                        <a:defRPr sz="2400" b="1" kern="1200">
                          <a:solidFill>
                            <a:schemeClr val="lt1"/>
                          </a:solidFill>
                          <a:latin typeface="Arial" panose="020B0604020202020204"/>
                        </a:defRPr>
                      </a:lvl7pPr>
                      <a:lvl8pPr marL="4267093" algn="l" defTabSz="1219170" rtl="0" eaLnBrk="1" latinLnBrk="0" hangingPunct="1">
                        <a:defRPr sz="2400" b="1" kern="1200">
                          <a:solidFill>
                            <a:schemeClr val="lt1"/>
                          </a:solidFill>
                          <a:latin typeface="Arial" panose="020B0604020202020204"/>
                        </a:defRPr>
                      </a:lvl8pPr>
                      <a:lvl9pPr marL="4876678" algn="l" defTabSz="1219170" rtl="0" eaLnBrk="1" latinLnBrk="0" hangingPunct="1">
                        <a:defRPr sz="2400" b="1" kern="1200">
                          <a:solidFill>
                            <a:schemeClr val="lt1"/>
                          </a:solidFill>
                          <a:latin typeface="Arial" panose="020B0604020202020204"/>
                        </a:defRPr>
                      </a:lvl9pPr>
                    </a:lstStyle>
                    <a:p>
                      <a:r>
                        <a:rPr lang="en-US" sz="1500">
                          <a:latin typeface="Arial"/>
                          <a:cs typeface="Arial"/>
                        </a:rPr>
                        <a:t>Baseline characteristics</a:t>
                      </a:r>
                    </a:p>
                  </a:txBody>
                  <a:tcPr marL="121920" marR="121920" marT="60960" marB="60960"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1219170" rtl="0" eaLnBrk="1" latinLnBrk="0" hangingPunct="1">
                        <a:defRPr sz="2400" b="1" kern="1200">
                          <a:solidFill>
                            <a:schemeClr val="lt1"/>
                          </a:solidFill>
                          <a:latin typeface="Arial" panose="020B0604020202020204"/>
                        </a:defRPr>
                      </a:lvl1pPr>
                      <a:lvl2pPr marL="609585" algn="l" defTabSz="1219170" rtl="0" eaLnBrk="1" latinLnBrk="0" hangingPunct="1">
                        <a:defRPr sz="2400" b="1" kern="1200">
                          <a:solidFill>
                            <a:schemeClr val="lt1"/>
                          </a:solidFill>
                          <a:latin typeface="Arial" panose="020B0604020202020204"/>
                        </a:defRPr>
                      </a:lvl2pPr>
                      <a:lvl3pPr marL="1219170" algn="l" defTabSz="1219170" rtl="0" eaLnBrk="1" latinLnBrk="0" hangingPunct="1">
                        <a:defRPr sz="2400" b="1" kern="1200">
                          <a:solidFill>
                            <a:schemeClr val="lt1"/>
                          </a:solidFill>
                          <a:latin typeface="Arial" panose="020B0604020202020204"/>
                        </a:defRPr>
                      </a:lvl3pPr>
                      <a:lvl4pPr marL="1828754" algn="l" defTabSz="1219170" rtl="0" eaLnBrk="1" latinLnBrk="0" hangingPunct="1">
                        <a:defRPr sz="2400" b="1" kern="1200">
                          <a:solidFill>
                            <a:schemeClr val="lt1"/>
                          </a:solidFill>
                          <a:latin typeface="Arial" panose="020B0604020202020204"/>
                        </a:defRPr>
                      </a:lvl4pPr>
                      <a:lvl5pPr marL="2438339" algn="l" defTabSz="1219170" rtl="0" eaLnBrk="1" latinLnBrk="0" hangingPunct="1">
                        <a:defRPr sz="2400" b="1" kern="1200">
                          <a:solidFill>
                            <a:schemeClr val="lt1"/>
                          </a:solidFill>
                          <a:latin typeface="Arial" panose="020B0604020202020204"/>
                        </a:defRPr>
                      </a:lvl5pPr>
                      <a:lvl6pPr marL="3047924" algn="l" defTabSz="1219170" rtl="0" eaLnBrk="1" latinLnBrk="0" hangingPunct="1">
                        <a:defRPr sz="2400" b="1" kern="1200">
                          <a:solidFill>
                            <a:schemeClr val="lt1"/>
                          </a:solidFill>
                          <a:latin typeface="Arial" panose="020B0604020202020204"/>
                        </a:defRPr>
                      </a:lvl6pPr>
                      <a:lvl7pPr marL="3657509" algn="l" defTabSz="1219170" rtl="0" eaLnBrk="1" latinLnBrk="0" hangingPunct="1">
                        <a:defRPr sz="2400" b="1" kern="1200">
                          <a:solidFill>
                            <a:schemeClr val="lt1"/>
                          </a:solidFill>
                          <a:latin typeface="Arial" panose="020B0604020202020204"/>
                        </a:defRPr>
                      </a:lvl7pPr>
                      <a:lvl8pPr marL="4267093" algn="l" defTabSz="1219170" rtl="0" eaLnBrk="1" latinLnBrk="0" hangingPunct="1">
                        <a:defRPr sz="2400" b="1" kern="1200">
                          <a:solidFill>
                            <a:schemeClr val="lt1"/>
                          </a:solidFill>
                          <a:latin typeface="Arial" panose="020B0604020202020204"/>
                        </a:defRPr>
                      </a:lvl8pPr>
                      <a:lvl9pPr marL="4876678" algn="l" defTabSz="1219170" rtl="0" eaLnBrk="1" latinLnBrk="0" hangingPunct="1">
                        <a:defRPr sz="2400" b="1" kern="1200">
                          <a:solidFill>
                            <a:schemeClr val="lt1"/>
                          </a:solidFill>
                          <a:latin typeface="Arial" panose="020B0604020202020204"/>
                        </a:defRPr>
                      </a:lvl9pPr>
                    </a:lstStyle>
                    <a:p>
                      <a:pPr algn="ctr"/>
                      <a:r>
                        <a:rPr lang="en-US" sz="1500" b="1">
                          <a:solidFill>
                            <a:schemeClr val="bg1"/>
                          </a:solidFill>
                          <a:latin typeface="Arial"/>
                          <a:cs typeface="Arial"/>
                        </a:rPr>
                        <a:t>ITT population</a:t>
                      </a:r>
                    </a:p>
                  </a:txBody>
                  <a:tcPr marL="121920" marR="121920" marT="60960" marB="60960">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sz="1400"/>
                    </a:p>
                  </a:txBody>
                  <a:tcPr/>
                </a:tc>
                <a:extLst>
                  <a:ext uri="{0D108BD9-81ED-4DB2-BD59-A6C34878D82A}">
                    <a16:rowId xmlns:a16="http://schemas.microsoft.com/office/drawing/2014/main" val="4048394126"/>
                  </a:ext>
                </a:extLst>
              </a:tr>
              <a:tr h="314960">
                <a:tc vMerge="1">
                  <a:txBody>
                    <a:bodyPr/>
                    <a:lstStyle/>
                    <a:p>
                      <a:endParaRPr lang="en-US" sz="1400"/>
                    </a:p>
                  </a:txBody>
                  <a:tcPr>
                    <a:solidFill>
                      <a:schemeClr val="accent1"/>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r>
                        <a:rPr lang="en-US" sz="1500" b="1" err="1">
                          <a:solidFill>
                            <a:schemeClr val="bg1"/>
                          </a:solidFill>
                          <a:latin typeface="Arial"/>
                          <a:cs typeface="Arial"/>
                        </a:rPr>
                        <a:t>BVd</a:t>
                      </a:r>
                      <a:r>
                        <a:rPr lang="en-US" sz="1500" b="1">
                          <a:solidFill>
                            <a:schemeClr val="bg1"/>
                          </a:solidFill>
                          <a:latin typeface="Arial"/>
                          <a:cs typeface="Arial"/>
                        </a:rPr>
                        <a:t> (N=243)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r>
                        <a:rPr lang="en-US" sz="1500" b="1">
                          <a:solidFill>
                            <a:schemeClr val="bg1"/>
                          </a:solidFill>
                          <a:latin typeface="Arial"/>
                          <a:cs typeface="Arial"/>
                        </a:rPr>
                        <a:t>DVd (N=251)</a:t>
                      </a:r>
                    </a:p>
                  </a:txBody>
                  <a:tcP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49332177"/>
                  </a:ext>
                </a:extLst>
              </a:tr>
              <a:tr h="822960">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r>
                        <a:rPr lang="en-US" sz="1200">
                          <a:solidFill>
                            <a:schemeClr val="tx1"/>
                          </a:solidFill>
                          <a:latin typeface="Arial"/>
                          <a:cs typeface="Arial"/>
                        </a:rPr>
                        <a:t>Age, median (range), years </a:t>
                      </a:r>
                      <a:endParaRPr lang="en-US" sz="1200" b="1">
                        <a:solidFill>
                          <a:srgbClr val="00B050"/>
                        </a:solidFill>
                        <a:latin typeface="Arial"/>
                        <a:cs typeface="Arial"/>
                      </a:endParaRPr>
                    </a:p>
                    <a:p>
                      <a:pPr lvl="1"/>
                      <a:r>
                        <a:rPr lang="en-US" sz="1200" b="0">
                          <a:solidFill>
                            <a:schemeClr val="tx1"/>
                          </a:solidFill>
                          <a:latin typeface="Arial"/>
                          <a:cs typeface="Arial"/>
                        </a:rPr>
                        <a:t>&lt;65, n (%)</a:t>
                      </a:r>
                    </a:p>
                    <a:p>
                      <a:pPr lvl="1"/>
                      <a:r>
                        <a:rPr lang="en-US" sz="1200" b="0">
                          <a:solidFill>
                            <a:schemeClr val="tx1"/>
                          </a:solidFill>
                          <a:latin typeface="Arial"/>
                          <a:cs typeface="Arial"/>
                        </a:rPr>
                        <a:t>65-&lt;75, n (%)</a:t>
                      </a:r>
                    </a:p>
                    <a:p>
                      <a:pPr lvl="1"/>
                      <a:r>
                        <a:rPr lang="en-US" sz="1200" b="0">
                          <a:solidFill>
                            <a:schemeClr val="tx1"/>
                          </a:solidFill>
                          <a:latin typeface="Arial"/>
                          <a:cs typeface="Arial"/>
                        </a:rPr>
                        <a:t>≥75, n (%)</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algn="ctr" defTabSz="914400" rtl="0" eaLnBrk="1" latinLnBrk="0" hangingPunct="1"/>
                      <a:r>
                        <a:rPr lang="en-US" sz="1200" kern="1200">
                          <a:solidFill>
                            <a:schemeClr val="tx1"/>
                          </a:solidFill>
                          <a:effectLst/>
                          <a:latin typeface="Arial"/>
                          <a:ea typeface="+mn-ea"/>
                          <a:cs typeface="Arial"/>
                        </a:rPr>
                        <a:t>65.0 (34-86)</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Arial"/>
                          <a:ea typeface="+mn-ea"/>
                          <a:cs typeface="Arial"/>
                        </a:rPr>
                        <a:t>121 (50)</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Arial"/>
                          <a:ea typeface="+mn-ea"/>
                          <a:cs typeface="Arial"/>
                        </a:rPr>
                        <a:t>85 (35)</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Arial"/>
                          <a:ea typeface="+mn-ea"/>
                          <a:cs typeface="Arial"/>
                        </a:rPr>
                        <a:t>37 (15)</a:t>
                      </a:r>
                      <a:endParaRPr lang="en-US" sz="1200" kern="1200">
                        <a:solidFill>
                          <a:schemeClr val="tx1"/>
                        </a:solidFill>
                        <a:effectLst/>
                        <a:latin typeface="Arial"/>
                        <a:ea typeface="+mn-ea"/>
                        <a:cs typeface="Arial"/>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algn="ctr" defTabSz="914400" rtl="0" eaLnBrk="1" latinLnBrk="0" hangingPunct="1"/>
                      <a:r>
                        <a:rPr lang="en-US" sz="1200" kern="1200">
                          <a:solidFill>
                            <a:schemeClr val="tx1"/>
                          </a:solidFill>
                          <a:effectLst/>
                          <a:latin typeface="Arial"/>
                          <a:ea typeface="+mn-ea"/>
                          <a:cs typeface="Arial"/>
                        </a:rPr>
                        <a:t>64.0 (32-89)</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Arial"/>
                          <a:ea typeface="+mn-ea"/>
                          <a:cs typeface="Arial"/>
                        </a:rPr>
                        <a:t>126 (50)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Arial"/>
                          <a:ea typeface="+mn-ea"/>
                          <a:cs typeface="Arial"/>
                        </a:rPr>
                        <a:t>95 (38)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Arial"/>
                          <a:ea typeface="+mn-ea"/>
                          <a:cs typeface="Arial"/>
                        </a:rPr>
                        <a:t>30 (12)</a:t>
                      </a:r>
                      <a:endParaRPr lang="en-US" sz="1200" kern="1200">
                        <a:solidFill>
                          <a:schemeClr val="tx1"/>
                        </a:solidFill>
                        <a:effectLst/>
                        <a:latin typeface="Arial"/>
                        <a:ea typeface="+mn-ea"/>
                        <a:cs typeface="Arial"/>
                      </a:endParaRP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9782220"/>
                  </a:ext>
                </a:extLst>
              </a:tr>
              <a:tr h="274320">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latin typeface="Arial"/>
                          <a:cs typeface="Arial"/>
                        </a:rPr>
                        <a:t>Male / Female, n (%) </a:t>
                      </a:r>
                      <a:endParaRPr lang="en-US" sz="1200" b="1">
                        <a:latin typeface="Arial"/>
                        <a:cs typeface="Arial"/>
                      </a:endParaRP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128 (53) / </a:t>
                      </a:r>
                      <a:r>
                        <a:rPr lang="en-US" sz="1200" kern="1200">
                          <a:solidFill>
                            <a:schemeClr val="tx1"/>
                          </a:solidFill>
                          <a:effectLst/>
                          <a:latin typeface="+mn-lt"/>
                          <a:ea typeface="+mn-ea"/>
                          <a:cs typeface="+mn-cs"/>
                        </a:rPr>
                        <a:t>115 (47)</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144 (57)</a:t>
                      </a:r>
                      <a:r>
                        <a:rPr lang="en-US" sz="1200" kern="1200">
                          <a:solidFill>
                            <a:schemeClr val="tx1"/>
                          </a:solidFill>
                          <a:effectLst/>
                          <a:latin typeface="+mn-lt"/>
                          <a:ea typeface="+mn-ea"/>
                          <a:cs typeface="+mn-cs"/>
                        </a:rPr>
                        <a:t> / 107 (43)</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7458773"/>
                  </a:ext>
                </a:extLst>
              </a:tr>
              <a:tr h="274320">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latin typeface="Arial"/>
                          <a:cs typeface="Arial"/>
                        </a:rPr>
                        <a:t>White / Black or African American / </a:t>
                      </a:r>
                      <a:r>
                        <a:rPr lang="en-US" sz="1200" dirty="0" err="1">
                          <a:latin typeface="Arial"/>
                          <a:cs typeface="Arial"/>
                        </a:rPr>
                        <a:t>Other</a:t>
                      </a:r>
                      <a:r>
                        <a:rPr lang="en-US" sz="1200" baseline="30000" dirty="0" err="1">
                          <a:latin typeface="Arial"/>
                          <a:cs typeface="Arial"/>
                        </a:rPr>
                        <a:t>a</a:t>
                      </a:r>
                      <a:r>
                        <a:rPr lang="en-US" sz="1200" dirty="0">
                          <a:latin typeface="Arial"/>
                          <a:cs typeface="Arial"/>
                        </a:rPr>
                        <a:t> n (%) </a:t>
                      </a:r>
                      <a:endParaRPr lang="en-US" sz="1200" b="1" dirty="0">
                        <a:latin typeface="Arial"/>
                        <a:cs typeface="Arial"/>
                      </a:endParaRP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206 (85) / </a:t>
                      </a:r>
                      <a:r>
                        <a:rPr lang="en-US" sz="1200" kern="1200">
                          <a:solidFill>
                            <a:schemeClr val="tx1"/>
                          </a:solidFill>
                          <a:effectLst/>
                          <a:latin typeface="+mn-lt"/>
                          <a:ea typeface="+mn-ea"/>
                          <a:cs typeface="+mn-cs"/>
                        </a:rPr>
                        <a:t>8 (3) / 28 (12)</a:t>
                      </a: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203 (81) / </a:t>
                      </a:r>
                      <a:r>
                        <a:rPr lang="en-US" sz="1200" kern="1200">
                          <a:solidFill>
                            <a:schemeClr val="tx1"/>
                          </a:solidFill>
                          <a:effectLst/>
                          <a:latin typeface="+mn-lt"/>
                          <a:ea typeface="+mn-ea"/>
                          <a:cs typeface="+mn-cs"/>
                        </a:rPr>
                        <a:t>12 (5) / 34 (14)</a:t>
                      </a: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83683877"/>
                  </a:ext>
                </a:extLst>
              </a:tr>
              <a:tr h="1005840">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latin typeface="Arial"/>
                          <a:cs typeface="Arial"/>
                        </a:rPr>
                        <a:t>Revised ISS stage at </a:t>
                      </a:r>
                      <a:r>
                        <a:rPr lang="en-US" sz="1200" err="1">
                          <a:latin typeface="Arial"/>
                          <a:cs typeface="Arial"/>
                        </a:rPr>
                        <a:t>screening</a:t>
                      </a:r>
                      <a:r>
                        <a:rPr lang="en-US" sz="1200" baseline="30000" err="1">
                          <a:latin typeface="Arial"/>
                          <a:cs typeface="Arial"/>
                        </a:rPr>
                        <a:t>b</a:t>
                      </a:r>
                      <a:r>
                        <a:rPr lang="en-US" sz="1200">
                          <a:latin typeface="Arial"/>
                          <a:cs typeface="Arial"/>
                        </a:rPr>
                        <a:t>, n (%)</a:t>
                      </a:r>
                    </a:p>
                    <a:p>
                      <a:pPr marL="607695" lvl="1" indent="20320"/>
                      <a:r>
                        <a:rPr lang="en-US" sz="1200">
                          <a:latin typeface="Arial"/>
                          <a:cs typeface="Arial"/>
                        </a:rPr>
                        <a:t>I</a:t>
                      </a:r>
                    </a:p>
                    <a:p>
                      <a:pPr marL="607695" marR="0" lvl="1" indent="20320" algn="l" defTabSz="914400" rtl="0" eaLnBrk="1" fontAlgn="auto" latinLnBrk="0" hangingPunct="1">
                        <a:lnSpc>
                          <a:spcPct val="100000"/>
                        </a:lnSpc>
                        <a:spcBef>
                          <a:spcPts val="0"/>
                        </a:spcBef>
                        <a:spcAft>
                          <a:spcPts val="0"/>
                        </a:spcAft>
                        <a:buClrTx/>
                        <a:buSzTx/>
                        <a:buFontTx/>
                        <a:buNone/>
                        <a:tabLst/>
                        <a:defRPr/>
                      </a:pPr>
                      <a:r>
                        <a:rPr lang="en-US" sz="1200">
                          <a:latin typeface="Arial"/>
                          <a:cs typeface="Arial"/>
                        </a:rPr>
                        <a:t>II</a:t>
                      </a:r>
                    </a:p>
                    <a:p>
                      <a:pPr marL="607695" marR="0" lvl="1" indent="20320" algn="l" defTabSz="914400" rtl="0" eaLnBrk="1" fontAlgn="auto" latinLnBrk="0" hangingPunct="1">
                        <a:lnSpc>
                          <a:spcPct val="100000"/>
                        </a:lnSpc>
                        <a:spcBef>
                          <a:spcPts val="0"/>
                        </a:spcBef>
                        <a:spcAft>
                          <a:spcPts val="0"/>
                        </a:spcAft>
                        <a:buClrTx/>
                        <a:buSzTx/>
                        <a:buFontTx/>
                        <a:buNone/>
                        <a:tabLst/>
                        <a:defRPr/>
                      </a:pPr>
                      <a:r>
                        <a:rPr lang="en-US" sz="1200">
                          <a:latin typeface="Arial"/>
                          <a:cs typeface="Arial"/>
                        </a:rPr>
                        <a:t>III</a:t>
                      </a:r>
                    </a:p>
                    <a:p>
                      <a:pPr marL="607695" marR="0" lvl="1" indent="20320" algn="l" defTabSz="914400" rtl="0" eaLnBrk="1" fontAlgn="auto" latinLnBrk="0" hangingPunct="1">
                        <a:lnSpc>
                          <a:spcPct val="100000"/>
                        </a:lnSpc>
                        <a:spcBef>
                          <a:spcPts val="0"/>
                        </a:spcBef>
                        <a:spcAft>
                          <a:spcPts val="0"/>
                        </a:spcAft>
                        <a:buClrTx/>
                        <a:buSzTx/>
                        <a:buFontTx/>
                        <a:buNone/>
                        <a:tabLst/>
                        <a:defRPr/>
                      </a:pPr>
                      <a:r>
                        <a:rPr lang="en-US" sz="1200">
                          <a:latin typeface="Arial"/>
                          <a:cs typeface="Arial"/>
                        </a:rPr>
                        <a:t>Unknown</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kern="1200">
                        <a:solidFill>
                          <a:srgbClr val="C00000"/>
                        </a:solidFill>
                        <a:effectLst/>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102 (42)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130 (53)</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9 (4)</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2 (&lt;1)</a:t>
                      </a:r>
                      <a:endParaRPr lang="en-US" sz="1200">
                        <a:solidFill>
                          <a:schemeClr val="tx1"/>
                        </a:solidFill>
                        <a:latin typeface="Arial" panose="020B0604020202020204" pitchFamily="34" charset="0"/>
                        <a:cs typeface="Arial" panose="020B0604020202020204" pitchFamily="34" charset="0"/>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kern="1200" dirty="0">
                        <a:solidFill>
                          <a:srgbClr val="C00000"/>
                        </a:solidFill>
                        <a:effectLst/>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a:ea typeface="+mn-ea"/>
                          <a:cs typeface="Arial"/>
                        </a:rPr>
                        <a:t>103 (41)</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a:ea typeface="+mn-ea"/>
                          <a:cs typeface="Arial"/>
                        </a:rPr>
                        <a:t>132 (53)</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a:ea typeface="+mn-ea"/>
                          <a:cs typeface="Arial"/>
                        </a:rPr>
                        <a:t>14 (6)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a:ea typeface="+mn-ea"/>
                          <a:cs typeface="Arial"/>
                        </a:rPr>
                        <a:t>2 (&lt;1)</a:t>
                      </a:r>
                      <a:endParaRPr lang="en-US" sz="1200" dirty="0">
                        <a:solidFill>
                          <a:srgbClr val="C00000"/>
                        </a:solidFill>
                        <a:latin typeface="Arial"/>
                        <a:cs typeface="Arial"/>
                      </a:endParaRP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06933670"/>
                  </a:ext>
                </a:extLst>
              </a:tr>
              <a:tr h="822960">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latin typeface="Arial"/>
                          <a:cs typeface="Arial"/>
                        </a:rPr>
                        <a:t>Cytogenetic abnormalities, n (%) </a:t>
                      </a:r>
                    </a:p>
                    <a:p>
                      <a:pPr marL="457200" marR="0" lvl="1" indent="171450" algn="l" defTabSz="914400" rtl="0" eaLnBrk="1" fontAlgn="auto" latinLnBrk="0" hangingPunct="1">
                        <a:lnSpc>
                          <a:spcPct val="100000"/>
                        </a:lnSpc>
                        <a:spcBef>
                          <a:spcPts val="0"/>
                        </a:spcBef>
                        <a:spcAft>
                          <a:spcPts val="0"/>
                        </a:spcAft>
                        <a:buClrTx/>
                        <a:buSzTx/>
                        <a:buFontTx/>
                        <a:buNone/>
                        <a:tabLst>
                          <a:tab pos="571500" algn="l"/>
                        </a:tabLst>
                        <a:defRPr/>
                      </a:pPr>
                      <a:r>
                        <a:rPr lang="en-US" sz="1200">
                          <a:latin typeface="Arial"/>
                          <a:cs typeface="Arial"/>
                        </a:rPr>
                        <a:t>High </a:t>
                      </a:r>
                      <a:r>
                        <a:rPr lang="en-US" sz="1200" err="1">
                          <a:latin typeface="Arial"/>
                          <a:cs typeface="Arial"/>
                        </a:rPr>
                        <a:t>risk</a:t>
                      </a:r>
                      <a:r>
                        <a:rPr lang="en-US" sz="1200" baseline="30000" err="1">
                          <a:latin typeface="Arial"/>
                          <a:cs typeface="Arial"/>
                        </a:rPr>
                        <a:t>c</a:t>
                      </a:r>
                      <a:endParaRPr lang="en-US" sz="1200" baseline="30000">
                        <a:latin typeface="Arial"/>
                        <a:cs typeface="Arial"/>
                      </a:endParaRPr>
                    </a:p>
                    <a:p>
                      <a:pPr marL="457200" marR="0" lvl="1" indent="171450" algn="l" defTabSz="914400" rtl="0" eaLnBrk="1" fontAlgn="auto" latinLnBrk="0" hangingPunct="1">
                        <a:lnSpc>
                          <a:spcPct val="100000"/>
                        </a:lnSpc>
                        <a:spcBef>
                          <a:spcPts val="0"/>
                        </a:spcBef>
                        <a:spcAft>
                          <a:spcPts val="0"/>
                        </a:spcAft>
                        <a:buClrTx/>
                        <a:buSzTx/>
                        <a:buFontTx/>
                        <a:buNone/>
                        <a:tabLst>
                          <a:tab pos="571500" algn="l"/>
                        </a:tabLst>
                        <a:defRPr/>
                      </a:pPr>
                      <a:r>
                        <a:rPr lang="en-US" sz="1200">
                          <a:latin typeface="Arial"/>
                          <a:cs typeface="Arial"/>
                        </a:rPr>
                        <a:t>Standard </a:t>
                      </a:r>
                      <a:r>
                        <a:rPr lang="en-US" sz="1200" err="1">
                          <a:latin typeface="Arial"/>
                          <a:cs typeface="Arial"/>
                        </a:rPr>
                        <a:t>risk</a:t>
                      </a:r>
                      <a:r>
                        <a:rPr lang="en-US" sz="1200" baseline="30000" err="1">
                          <a:latin typeface="Arial"/>
                          <a:cs typeface="Arial"/>
                        </a:rPr>
                        <a:t>d</a:t>
                      </a:r>
                      <a:endParaRPr lang="en-US" sz="1200">
                        <a:latin typeface="Arial" panose="020B0604020202020204" pitchFamily="34" charset="0"/>
                        <a:cs typeface="Arial" panose="020B0604020202020204" pitchFamily="34" charset="0"/>
                      </a:endParaRPr>
                    </a:p>
                    <a:p>
                      <a:pPr marL="457200" marR="0" lvl="1" indent="171450" algn="l" defTabSz="914400" rtl="0" eaLnBrk="1" fontAlgn="auto" latinLnBrk="0" hangingPunct="1">
                        <a:lnSpc>
                          <a:spcPct val="100000"/>
                        </a:lnSpc>
                        <a:spcBef>
                          <a:spcPts val="0"/>
                        </a:spcBef>
                        <a:spcAft>
                          <a:spcPts val="0"/>
                        </a:spcAft>
                        <a:buClrTx/>
                        <a:buSzTx/>
                        <a:buFontTx/>
                        <a:buNone/>
                        <a:tabLst>
                          <a:tab pos="571500" algn="l"/>
                        </a:tabLst>
                        <a:defRPr/>
                      </a:pPr>
                      <a:r>
                        <a:rPr lang="en-US" sz="1200">
                          <a:latin typeface="Arial"/>
                          <a:cs typeface="Arial"/>
                        </a:rPr>
                        <a:t>Missing or non-evaluable</a:t>
                      </a:r>
                    </a:p>
                  </a:txBody>
                  <a:tcPr>
                    <a:lnL w="12700" cmpd="sng">
                      <a:noFill/>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dirty="0">
                        <a:solidFill>
                          <a:schemeClr val="tx1"/>
                        </a:solidFill>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Arial"/>
                          <a:cs typeface="Arial"/>
                        </a:rPr>
                        <a:t>67 (28)</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Arial"/>
                          <a:cs typeface="Arial"/>
                        </a:rPr>
                        <a:t>175 (72)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Arial"/>
                          <a:cs typeface="Arial"/>
                        </a:rPr>
                        <a:t>1 (&lt;1)</a:t>
                      </a: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dirty="0">
                        <a:solidFill>
                          <a:schemeClr val="tx1"/>
                        </a:solidFill>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Arial"/>
                          <a:cs typeface="Arial"/>
                        </a:rPr>
                        <a:t>69 (27)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Arial"/>
                          <a:cs typeface="Arial"/>
                        </a:rPr>
                        <a:t>175 (70)</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Arial"/>
                          <a:cs typeface="Arial"/>
                        </a:rPr>
                        <a:t>7 (3)</a:t>
                      </a:r>
                    </a:p>
                  </a:txBody>
                  <a:tcPr>
                    <a:lnL w="12700"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33644606"/>
                  </a:ext>
                </a:extLst>
              </a:tr>
            </a:tbl>
          </a:graphicData>
        </a:graphic>
      </p:graphicFrame>
      <p:sp>
        <p:nvSpPr>
          <p:cNvPr id="9" name="Rectangle 8">
            <a:extLst>
              <a:ext uri="{FF2B5EF4-FFF2-40B4-BE49-F238E27FC236}">
                <a16:creationId xmlns:a16="http://schemas.microsoft.com/office/drawing/2014/main" id="{950800AB-CA09-9869-78D8-EAD56FB9A9A8}"/>
              </a:ext>
            </a:extLst>
          </p:cNvPr>
          <p:cNvSpPr/>
          <p:nvPr/>
        </p:nvSpPr>
        <p:spPr bwMode="auto">
          <a:xfrm>
            <a:off x="7341597" y="4620986"/>
            <a:ext cx="4656920" cy="743494"/>
          </a:xfrm>
          <a:prstGeom prst="rect">
            <a:avLst/>
          </a:prstGeom>
          <a:noFill/>
          <a:ln>
            <a:solidFill>
              <a:srgbClr val="FF0000"/>
            </a:solidFill>
            <a:headEnd/>
            <a:tailEnd/>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l" defTabSz="1219140" rtl="0" eaLnBrk="0" fontAlgn="auto" latinLnBrk="0" hangingPunct="0">
              <a:lnSpc>
                <a:spcPct val="100000"/>
              </a:lnSpc>
              <a:spcBef>
                <a:spcPts val="300"/>
              </a:spcBef>
              <a:spcAft>
                <a:spcPts val="300"/>
              </a:spcAft>
              <a:buClr>
                <a:srgbClr val="F36633"/>
              </a:buClr>
              <a:buSzPct val="110000"/>
              <a:buFontTx/>
              <a:buNone/>
              <a:tabLst/>
              <a:defRPr/>
            </a:pPr>
            <a:endParaRPr kumimoji="0" lang="en-US" sz="1600" b="0" i="0" u="none" strike="noStrike" kern="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651880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95089A3-6F40-98EB-D4A5-E05A2FA9F6DF}"/>
              </a:ext>
            </a:extLst>
          </p:cNvPr>
          <p:cNvSpPr>
            <a:spLocks noGrp="1"/>
          </p:cNvSpPr>
          <p:nvPr>
            <p:ph type="sldNum" sz="quarter" idx="7"/>
          </p:nvPr>
        </p:nvSpPr>
        <p:spPr/>
        <p:txBody>
          <a:bodyPr/>
          <a:lstStyle/>
          <a:p>
            <a:pPr marL="38100" marR="0" lvl="0" indent="0" algn="l" defTabSz="914400" rtl="0" eaLnBrk="1" fontAlgn="auto" latinLnBrk="0" hangingPunct="1">
              <a:lnSpc>
                <a:spcPct val="100000"/>
              </a:lnSpc>
              <a:spcBef>
                <a:spcPts val="5"/>
              </a:spcBef>
              <a:spcAft>
                <a:spcPts val="0"/>
              </a:spcAft>
              <a:buClrTx/>
              <a:buSzTx/>
              <a:buFontTx/>
              <a:buNone/>
              <a:tabLst/>
              <a:defRPr/>
            </a:pPr>
            <a:fld id="{81D60167-4931-47E6-BA6A-407CBD079E47}" type="slidenum">
              <a:rPr kumimoji="0" lang="en-US" sz="1000" b="0" i="0" u="none" strike="noStrike" kern="1200" cap="none" spc="-50" normalizeH="0" baseline="0" noProof="0" smtClean="0">
                <a:ln>
                  <a:noFill/>
                </a:ln>
                <a:solidFill>
                  <a:srgbClr val="295597"/>
                </a:solidFill>
                <a:effectLst/>
                <a:uLnTx/>
                <a:uFillTx/>
                <a:latin typeface="Arial"/>
                <a:ea typeface="+mn-ea"/>
                <a:cs typeface="Arial"/>
              </a:rPr>
              <a:pPr marL="38100" marR="0" lvl="0" indent="0" algn="l" defTabSz="914400" rtl="0" eaLnBrk="1" fontAlgn="auto" latinLnBrk="0" hangingPunct="1">
                <a:lnSpc>
                  <a:spcPct val="100000"/>
                </a:lnSpc>
                <a:spcBef>
                  <a:spcPts val="5"/>
                </a:spcBef>
                <a:spcAft>
                  <a:spcPts val="0"/>
                </a:spcAft>
                <a:buClrTx/>
                <a:buSzTx/>
                <a:buFontTx/>
                <a:buNone/>
                <a:tabLst/>
                <a:defRPr/>
              </a:pPr>
              <a:t>111</a:t>
            </a:fld>
            <a:endParaRPr kumimoji="0" lang="en-US" sz="1000" b="0" i="0" u="none" strike="noStrike" kern="1200" cap="none" spc="-50" normalizeH="0" baseline="0" noProof="0">
              <a:ln>
                <a:noFill/>
              </a:ln>
              <a:solidFill>
                <a:srgbClr val="295597"/>
              </a:solidFill>
              <a:effectLst/>
              <a:uLnTx/>
              <a:uFillTx/>
              <a:latin typeface="Arial"/>
              <a:ea typeface="+mn-ea"/>
              <a:cs typeface="Arial"/>
            </a:endParaRPr>
          </a:p>
        </p:txBody>
      </p:sp>
      <p:sp>
        <p:nvSpPr>
          <p:cNvPr id="870" name="TextBox 869">
            <a:extLst>
              <a:ext uri="{FF2B5EF4-FFF2-40B4-BE49-F238E27FC236}">
                <a16:creationId xmlns:a16="http://schemas.microsoft.com/office/drawing/2014/main" id="{EF793E95-29FB-C744-2863-33B460719010}"/>
              </a:ext>
            </a:extLst>
          </p:cNvPr>
          <p:cNvSpPr txBox="1"/>
          <p:nvPr/>
        </p:nvSpPr>
        <p:spPr>
          <a:xfrm>
            <a:off x="3431772" y="327575"/>
            <a:ext cx="8090648"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295698"/>
                </a:solidFill>
                <a:effectLst/>
                <a:uLnTx/>
                <a:uFillTx/>
                <a:latin typeface="Arial" panose="020B0604020202020204"/>
                <a:ea typeface="+mn-ea"/>
                <a:cs typeface="+mn-cs"/>
              </a:rPr>
              <a:t>DREAMM-7: PFS and OS</a:t>
            </a:r>
          </a:p>
        </p:txBody>
      </p:sp>
      <p:sp>
        <p:nvSpPr>
          <p:cNvPr id="872" name="TextBox 871">
            <a:extLst>
              <a:ext uri="{FF2B5EF4-FFF2-40B4-BE49-F238E27FC236}">
                <a16:creationId xmlns:a16="http://schemas.microsoft.com/office/drawing/2014/main" id="{4345FEAC-6C53-8678-250A-6EC314DD2643}"/>
              </a:ext>
            </a:extLst>
          </p:cNvPr>
          <p:cNvSpPr txBox="1"/>
          <p:nvPr/>
        </p:nvSpPr>
        <p:spPr>
          <a:xfrm>
            <a:off x="9074131" y="6258390"/>
            <a:ext cx="3268068"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err="1">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Hungria</a:t>
            </a:r>
            <a:r>
              <a:rPr kumimoji="0" lang="fr-FR" sz="1200" b="0" i="0"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 V. et al., </a:t>
            </a:r>
            <a:r>
              <a:rPr kumimoji="0" lang="fr-FR" sz="1200" b="0" i="1"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NEJM</a:t>
            </a:r>
            <a:r>
              <a:rPr kumimoji="0" lang="fr-FR" sz="1200" b="0" i="0"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 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err="1">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Hungria</a:t>
            </a:r>
            <a:r>
              <a:rPr kumimoji="0" lang="fr-FR" sz="1200" b="0" i="0"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 V. et al</a:t>
            </a:r>
            <a:r>
              <a:rPr kumimoji="0" lang="fr-FR" sz="1200" b="0" i="1"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 Lancet </a:t>
            </a:r>
            <a:r>
              <a:rPr kumimoji="0" lang="fr-FR" sz="1200" b="0" i="1" u="none" strike="noStrike" kern="1200" cap="none" spc="0" normalizeH="0" baseline="0" noProof="0" dirty="0" err="1">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Oncology</a:t>
            </a:r>
            <a:r>
              <a:rPr kumimoji="0" lang="fr-FR" sz="1200" b="0" i="1"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 </a:t>
            </a:r>
            <a:r>
              <a:rPr kumimoji="0" lang="fr-FR" sz="1200" b="0" i="0" u="none" strike="noStrike" kern="1200" cap="none" spc="0" normalizeH="0" baseline="0" noProof="0" dirty="0">
                <a:ln>
                  <a:noFill/>
                </a:ln>
                <a:solidFill>
                  <a:srgbClr val="295698"/>
                </a:solidFill>
                <a:effectLst/>
                <a:uLnTx/>
                <a:uFillTx/>
                <a:latin typeface="Arial" panose="020B0604020202020204"/>
                <a:ea typeface="Open Sans" panose="020B0606030504020204" pitchFamily="34" charset="0"/>
                <a:cs typeface="Arial" panose="020B0604020202020204" pitchFamily="34" charset="0"/>
              </a:rPr>
              <a:t>2025</a:t>
            </a:r>
          </a:p>
        </p:txBody>
      </p:sp>
      <p:graphicFrame>
        <p:nvGraphicFramePr>
          <p:cNvPr id="2" name="Table 8">
            <a:extLst>
              <a:ext uri="{FF2B5EF4-FFF2-40B4-BE49-F238E27FC236}">
                <a16:creationId xmlns:a16="http://schemas.microsoft.com/office/drawing/2014/main" id="{32DDB2C2-E5BB-D53B-9CA3-4F1946C85F6A}"/>
              </a:ext>
            </a:extLst>
          </p:cNvPr>
          <p:cNvGraphicFramePr>
            <a:graphicFrameLocks noGrp="1"/>
          </p:cNvGraphicFramePr>
          <p:nvPr/>
        </p:nvGraphicFramePr>
        <p:xfrm>
          <a:off x="8052598" y="1425147"/>
          <a:ext cx="3842783" cy="2869268"/>
        </p:xfrm>
        <a:graphic>
          <a:graphicData uri="http://schemas.openxmlformats.org/drawingml/2006/table">
            <a:tbl>
              <a:tblPr firstRow="1" bandRow="1">
                <a:tableStyleId>{6E25E649-3F16-4E02-A733-19D2CDBF48F0}</a:tableStyleId>
              </a:tblPr>
              <a:tblGrid>
                <a:gridCol w="1557744">
                  <a:extLst>
                    <a:ext uri="{9D8B030D-6E8A-4147-A177-3AD203B41FA5}">
                      <a16:colId xmlns:a16="http://schemas.microsoft.com/office/drawing/2014/main" val="4047702149"/>
                    </a:ext>
                  </a:extLst>
                </a:gridCol>
                <a:gridCol w="1080883">
                  <a:extLst>
                    <a:ext uri="{9D8B030D-6E8A-4147-A177-3AD203B41FA5}">
                      <a16:colId xmlns:a16="http://schemas.microsoft.com/office/drawing/2014/main" val="1311125605"/>
                    </a:ext>
                  </a:extLst>
                </a:gridCol>
                <a:gridCol w="1204156">
                  <a:extLst>
                    <a:ext uri="{9D8B030D-6E8A-4147-A177-3AD203B41FA5}">
                      <a16:colId xmlns:a16="http://schemas.microsoft.com/office/drawing/2014/main" val="3999653488"/>
                    </a:ext>
                  </a:extLst>
                </a:gridCol>
              </a:tblGrid>
              <a:tr h="554801">
                <a:tc>
                  <a:txBody>
                    <a:bodyPr/>
                    <a:lstStyle/>
                    <a:p>
                      <a:endParaRPr lang="en-US" sz="1400" dirty="0"/>
                    </a:p>
                  </a:txBody>
                  <a:tcPr anchor="ctr"/>
                </a:tc>
                <a:tc>
                  <a:txBody>
                    <a:bodyPr/>
                    <a:lstStyle/>
                    <a:p>
                      <a:pPr algn="ctr"/>
                      <a:r>
                        <a:rPr lang="en-US" sz="1400" dirty="0"/>
                        <a:t>BVd</a:t>
                      </a:r>
                    </a:p>
                    <a:p>
                      <a:pPr algn="ctr"/>
                      <a:r>
                        <a:rPr lang="en-US" sz="1400" dirty="0"/>
                        <a:t>(N = 243)</a:t>
                      </a:r>
                    </a:p>
                  </a:txBody>
                  <a:tcPr anchor="ctr"/>
                </a:tc>
                <a:tc>
                  <a:txBody>
                    <a:bodyPr/>
                    <a:lstStyle/>
                    <a:p>
                      <a:pPr algn="ctr"/>
                      <a:r>
                        <a:rPr lang="en-US" sz="1400" dirty="0" err="1"/>
                        <a:t>DVd</a:t>
                      </a:r>
                      <a:endParaRPr lang="en-US" sz="1400" dirty="0"/>
                    </a:p>
                    <a:p>
                      <a:pPr algn="ctr"/>
                      <a:r>
                        <a:rPr lang="en-US" sz="1400" dirty="0"/>
                        <a:t>(N = 251)</a:t>
                      </a:r>
                    </a:p>
                  </a:txBody>
                  <a:tcPr anchor="ctr"/>
                </a:tc>
                <a:extLst>
                  <a:ext uri="{0D108BD9-81ED-4DB2-BD59-A6C34878D82A}">
                    <a16:rowId xmlns:a16="http://schemas.microsoft.com/office/drawing/2014/main" val="2287947773"/>
                  </a:ext>
                </a:extLst>
              </a:tr>
              <a:tr h="488209">
                <a:tc>
                  <a:txBody>
                    <a:bodyPr/>
                    <a:lstStyle/>
                    <a:p>
                      <a:r>
                        <a:rPr lang="en-US" sz="1400" dirty="0">
                          <a:solidFill>
                            <a:schemeClr val="tx1"/>
                          </a:solidFill>
                        </a:rPr>
                        <a:t>ORR, %</a:t>
                      </a:r>
                    </a:p>
                  </a:txBody>
                  <a:tcPr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n-lt"/>
                          <a:ea typeface="+mn-ea"/>
                          <a:cs typeface="+mn-cs"/>
                        </a:rPr>
                        <a:t>83%</a:t>
                      </a:r>
                    </a:p>
                  </a:txBody>
                  <a:tcPr anchor="ctr"/>
                </a:tc>
                <a:tc>
                  <a:txBody>
                    <a:bodyPr/>
                    <a:lstStyle/>
                    <a:p>
                      <a:pPr algn="ctr"/>
                      <a:r>
                        <a:rPr lang="en-US" sz="1400" dirty="0">
                          <a:solidFill>
                            <a:schemeClr val="tx1"/>
                          </a:solidFill>
                        </a:rPr>
                        <a:t>71%</a:t>
                      </a:r>
                    </a:p>
                  </a:txBody>
                  <a:tcPr anchor="ctr"/>
                </a:tc>
                <a:extLst>
                  <a:ext uri="{0D108BD9-81ED-4DB2-BD59-A6C34878D82A}">
                    <a16:rowId xmlns:a16="http://schemas.microsoft.com/office/drawing/2014/main" val="2497497381"/>
                  </a:ext>
                </a:extLst>
              </a:tr>
              <a:tr h="488209">
                <a:tc>
                  <a:txBody>
                    <a:bodyPr/>
                    <a:lstStyle/>
                    <a:p>
                      <a:r>
                        <a:rPr lang="en-US" sz="1400" dirty="0">
                          <a:solidFill>
                            <a:schemeClr val="tx1"/>
                          </a:solidFill>
                        </a:rPr>
                        <a:t>≥CR, %</a:t>
                      </a:r>
                    </a:p>
                  </a:txBody>
                  <a:tcPr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n-lt"/>
                          <a:ea typeface="+mn-ea"/>
                          <a:cs typeface="+mn-cs"/>
                        </a:rPr>
                        <a:t>36%</a:t>
                      </a:r>
                    </a:p>
                  </a:txBody>
                  <a:tcPr anchor="ctr"/>
                </a:tc>
                <a:tc>
                  <a:txBody>
                    <a:bodyPr/>
                    <a:lstStyle/>
                    <a:p>
                      <a:pPr algn="ctr"/>
                      <a:r>
                        <a:rPr lang="en-US" sz="1400" dirty="0">
                          <a:solidFill>
                            <a:schemeClr val="tx1"/>
                          </a:solidFill>
                        </a:rPr>
                        <a:t>18%</a:t>
                      </a:r>
                    </a:p>
                  </a:txBody>
                  <a:tcPr anchor="ctr"/>
                </a:tc>
                <a:extLst>
                  <a:ext uri="{0D108BD9-81ED-4DB2-BD59-A6C34878D82A}">
                    <a16:rowId xmlns:a16="http://schemas.microsoft.com/office/drawing/2014/main" val="3431130264"/>
                  </a:ext>
                </a:extLst>
              </a:tr>
              <a:tr h="554801">
                <a:tc>
                  <a:txBody>
                    <a:bodyPr/>
                    <a:lstStyle/>
                    <a:p>
                      <a:r>
                        <a:rPr lang="en-US" sz="1400" b="1" dirty="0">
                          <a:solidFill>
                            <a:schemeClr val="tx1"/>
                          </a:solidFill>
                        </a:rPr>
                        <a:t>Median PFS, mo</a:t>
                      </a:r>
                    </a:p>
                  </a:txBody>
                  <a:tcPr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effectLst/>
                          <a:latin typeface="+mn-lt"/>
                          <a:ea typeface="+mn-ea"/>
                          <a:cs typeface="+mn-cs"/>
                        </a:rPr>
                        <a:t>36.6</a:t>
                      </a:r>
                    </a:p>
                  </a:txBody>
                  <a:tcPr anchor="ctr"/>
                </a:tc>
                <a:tc>
                  <a:txBody>
                    <a:bodyPr/>
                    <a:lstStyle/>
                    <a:p>
                      <a:pPr algn="ctr"/>
                      <a:r>
                        <a:rPr lang="en-US" sz="1400" b="1" dirty="0">
                          <a:solidFill>
                            <a:schemeClr val="tx1"/>
                          </a:solidFill>
                        </a:rPr>
                        <a:t>13.4</a:t>
                      </a:r>
                    </a:p>
                  </a:txBody>
                  <a:tcPr anchor="ctr"/>
                </a:tc>
                <a:extLst>
                  <a:ext uri="{0D108BD9-81ED-4DB2-BD59-A6C34878D82A}">
                    <a16:rowId xmlns:a16="http://schemas.microsoft.com/office/drawing/2014/main" val="752380971"/>
                  </a:ext>
                </a:extLst>
              </a:tr>
              <a:tr h="783248">
                <a:tc>
                  <a:txBody>
                    <a:bodyPr/>
                    <a:lstStyle/>
                    <a:p>
                      <a:r>
                        <a:rPr lang="en-US" sz="1400" b="1" dirty="0">
                          <a:solidFill>
                            <a:schemeClr val="tx1"/>
                          </a:solidFill>
                        </a:rPr>
                        <a:t>Median OS, mo</a:t>
                      </a:r>
                    </a:p>
                  </a:txBody>
                  <a:tcPr anchor="ctr"/>
                </a:tc>
                <a:tc gridSpan="2">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400" b="1" dirty="0">
                          <a:solidFill>
                            <a:schemeClr val="tx1"/>
                          </a:solidFill>
                        </a:rPr>
                        <a:t>NR,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tx1"/>
                          </a:solidFill>
                          <a:effectLst/>
                          <a:uLnTx/>
                          <a:uFillTx/>
                          <a:latin typeface="+mn-lt"/>
                          <a:ea typeface="+mn-ea"/>
                          <a:cs typeface="+mn-cs"/>
                        </a:rPr>
                        <a:t>HR = 0.58;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chemeClr val="tx1"/>
                          </a:solidFill>
                          <a:effectLst/>
                          <a:uLnTx/>
                          <a:uFillTx/>
                          <a:latin typeface="+mn-lt"/>
                          <a:ea typeface="+mn-ea"/>
                          <a:cs typeface="+mn-cs"/>
                        </a:rPr>
                        <a:t>P</a:t>
                      </a:r>
                      <a:r>
                        <a:rPr kumimoji="0" lang="en-US" sz="1400" b="1" i="0" u="none" strike="noStrike" kern="1200" cap="none" spc="0" normalizeH="0" baseline="0" noProof="0" dirty="0">
                          <a:ln>
                            <a:noFill/>
                          </a:ln>
                          <a:solidFill>
                            <a:schemeClr val="tx1"/>
                          </a:solidFill>
                          <a:effectLst/>
                          <a:uLnTx/>
                          <a:uFillTx/>
                          <a:latin typeface="+mn-lt"/>
                          <a:ea typeface="+mn-ea"/>
                          <a:cs typeface="+mn-cs"/>
                        </a:rPr>
                        <a:t> = .0002</a:t>
                      </a:r>
                    </a:p>
                  </a:txBody>
                  <a:tcPr anchor="ctr"/>
                </a:tc>
                <a:tc hMerge="1">
                  <a:txBody>
                    <a:bodyPr/>
                    <a:lstStyle/>
                    <a:p>
                      <a:endParaRPr dirty="0"/>
                    </a:p>
                  </a:txBody>
                  <a:tcPr/>
                </a:tc>
                <a:extLst>
                  <a:ext uri="{0D108BD9-81ED-4DB2-BD59-A6C34878D82A}">
                    <a16:rowId xmlns:a16="http://schemas.microsoft.com/office/drawing/2014/main" val="1998071239"/>
                  </a:ext>
                </a:extLst>
              </a:tr>
            </a:tbl>
          </a:graphicData>
        </a:graphic>
      </p:graphicFrame>
      <p:pic>
        <p:nvPicPr>
          <p:cNvPr id="3" name="Picture 2">
            <a:extLst>
              <a:ext uri="{FF2B5EF4-FFF2-40B4-BE49-F238E27FC236}">
                <a16:creationId xmlns:a16="http://schemas.microsoft.com/office/drawing/2014/main" id="{F3576D8A-23A2-C4ED-A23C-75A146BF1F31}"/>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2329" t="4319" r="5936" b="1656"/>
          <a:stretch/>
        </p:blipFill>
        <p:spPr>
          <a:xfrm>
            <a:off x="90451" y="1670827"/>
            <a:ext cx="7496657" cy="2746428"/>
          </a:xfrm>
          <a:prstGeom prst="rect">
            <a:avLst/>
          </a:prstGeom>
        </p:spPr>
      </p:pic>
      <p:sp>
        <p:nvSpPr>
          <p:cNvPr id="611" name="TextBox 610">
            <a:extLst>
              <a:ext uri="{FF2B5EF4-FFF2-40B4-BE49-F238E27FC236}">
                <a16:creationId xmlns:a16="http://schemas.microsoft.com/office/drawing/2014/main" id="{4405AD1D-F3EE-F923-125C-FF9A01455BA8}"/>
              </a:ext>
            </a:extLst>
          </p:cNvPr>
          <p:cNvSpPr txBox="1"/>
          <p:nvPr/>
        </p:nvSpPr>
        <p:spPr>
          <a:xfrm>
            <a:off x="474971" y="4863466"/>
            <a:ext cx="11242057" cy="1138773"/>
          </a:xfrm>
          <a:prstGeom prst="rect">
            <a:avLst/>
          </a:prstGeom>
          <a:solidFill>
            <a:schemeClr val="accent2">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rPr>
              <a:t>BelaVd with significant PFS and OS benefit vs DVd</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rPr>
              <a:t>BelaVd approved now in </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≥2 prior lines of therapy in US (October, 2025) </a:t>
            </a:r>
            <a:endPar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endParaRPr>
          </a:p>
        </p:txBody>
      </p:sp>
      <p:sp>
        <p:nvSpPr>
          <p:cNvPr id="873" name="TextBox 872">
            <a:extLst>
              <a:ext uri="{FF2B5EF4-FFF2-40B4-BE49-F238E27FC236}">
                <a16:creationId xmlns:a16="http://schemas.microsoft.com/office/drawing/2014/main" id="{0CF1061A-9750-57A6-D1B9-4620042508F7}"/>
              </a:ext>
            </a:extLst>
          </p:cNvPr>
          <p:cNvSpPr txBox="1"/>
          <p:nvPr/>
        </p:nvSpPr>
        <p:spPr>
          <a:xfrm>
            <a:off x="8052598" y="4294415"/>
            <a:ext cx="346982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95698"/>
                </a:solidFill>
                <a:effectLst/>
                <a:uLnTx/>
                <a:uFillTx/>
                <a:latin typeface="Arial" panose="020B0604020202020204"/>
                <a:ea typeface="+mn-ea"/>
                <a:cs typeface="+mn-cs"/>
              </a:rPr>
              <a:t>Median follow-up: 39.4 </a:t>
            </a:r>
            <a:r>
              <a:rPr kumimoji="0" lang="en-US" sz="1800" b="0" i="0" u="none" strike="noStrike" kern="1200" cap="none" spc="0" normalizeH="0" baseline="0" noProof="0" dirty="0" err="1">
                <a:ln>
                  <a:noFill/>
                </a:ln>
                <a:solidFill>
                  <a:srgbClr val="295698"/>
                </a:solidFill>
                <a:effectLst/>
                <a:uLnTx/>
                <a:uFillTx/>
                <a:latin typeface="Arial" panose="020B0604020202020204"/>
                <a:ea typeface="+mn-ea"/>
                <a:cs typeface="+mn-cs"/>
              </a:rPr>
              <a:t>mo</a:t>
            </a:r>
            <a:endParaRPr kumimoji="0" lang="en-US" sz="1800" b="0" i="0" u="none" strike="noStrike" kern="1200" cap="none" spc="0" normalizeH="0" baseline="0" noProof="0" dirty="0">
              <a:ln>
                <a:noFill/>
              </a:ln>
              <a:solidFill>
                <a:srgbClr val="295698"/>
              </a:solidFill>
              <a:effectLst/>
              <a:uLnTx/>
              <a:uFillTx/>
              <a:latin typeface="Arial" panose="020B0604020202020204"/>
              <a:ea typeface="+mn-ea"/>
              <a:cs typeface="+mn-cs"/>
            </a:endParaRPr>
          </a:p>
        </p:txBody>
      </p:sp>
    </p:spTree>
    <p:extLst>
      <p:ext uri="{BB962C8B-B14F-4D97-AF65-F5344CB8AC3E}">
        <p14:creationId xmlns:p14="http://schemas.microsoft.com/office/powerpoint/2010/main" val="2180247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1"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A38FC0-2ED2-C9E3-AC31-F3B27EED2853}"/>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5A27973-88F2-24A4-266A-F998A74539D3}"/>
              </a:ext>
            </a:extLst>
          </p:cNvPr>
          <p:cNvSpPr>
            <a:spLocks noGrp="1"/>
          </p:cNvSpPr>
          <p:nvPr>
            <p:ph type="sldNum" sz="quarter" idx="7"/>
          </p:nvPr>
        </p:nvSpPr>
        <p:spPr/>
        <p:txBody>
          <a:bodyPr/>
          <a:lstStyle/>
          <a:p>
            <a:pPr marL="38100" marR="0" lvl="0" indent="0" algn="l" defTabSz="914400" rtl="0" eaLnBrk="1" fontAlgn="auto" latinLnBrk="0" hangingPunct="1">
              <a:lnSpc>
                <a:spcPct val="100000"/>
              </a:lnSpc>
              <a:spcBef>
                <a:spcPts val="5"/>
              </a:spcBef>
              <a:spcAft>
                <a:spcPts val="0"/>
              </a:spcAft>
              <a:buClrTx/>
              <a:buSzTx/>
              <a:buFontTx/>
              <a:buNone/>
              <a:tabLst/>
              <a:defRPr/>
            </a:pPr>
            <a:fld id="{81D60167-4931-47E6-BA6A-407CBD079E47}" type="slidenum">
              <a:rPr kumimoji="0" lang="en-US" sz="1000" b="0" i="0" u="none" strike="noStrike" kern="1200" cap="none" spc="-50" normalizeH="0" baseline="0" noProof="0" smtClean="0">
                <a:ln>
                  <a:noFill/>
                </a:ln>
                <a:solidFill>
                  <a:srgbClr val="295597"/>
                </a:solidFill>
                <a:effectLst/>
                <a:uLnTx/>
                <a:uFillTx/>
                <a:latin typeface="Arial"/>
                <a:ea typeface="+mn-ea"/>
                <a:cs typeface="Arial"/>
              </a:rPr>
              <a:pPr marL="38100" marR="0" lvl="0" indent="0" algn="l" defTabSz="914400" rtl="0" eaLnBrk="1" fontAlgn="auto" latinLnBrk="0" hangingPunct="1">
                <a:lnSpc>
                  <a:spcPct val="100000"/>
                </a:lnSpc>
                <a:spcBef>
                  <a:spcPts val="5"/>
                </a:spcBef>
                <a:spcAft>
                  <a:spcPts val="0"/>
                </a:spcAft>
                <a:buClrTx/>
                <a:buSzTx/>
                <a:buFontTx/>
                <a:buNone/>
                <a:tabLst/>
                <a:defRPr/>
              </a:pPr>
              <a:t>112</a:t>
            </a:fld>
            <a:endParaRPr kumimoji="0" lang="en-US" sz="1000" b="0" i="0" u="none" strike="noStrike" kern="1200" cap="none" spc="-50" normalizeH="0" baseline="0" noProof="0">
              <a:ln>
                <a:noFill/>
              </a:ln>
              <a:solidFill>
                <a:srgbClr val="295597"/>
              </a:solidFill>
              <a:effectLst/>
              <a:uLnTx/>
              <a:uFillTx/>
              <a:latin typeface="Arial"/>
              <a:ea typeface="+mn-ea"/>
              <a:cs typeface="Arial"/>
            </a:endParaRPr>
          </a:p>
        </p:txBody>
      </p:sp>
      <p:sp>
        <p:nvSpPr>
          <p:cNvPr id="870" name="TextBox 869">
            <a:extLst>
              <a:ext uri="{FF2B5EF4-FFF2-40B4-BE49-F238E27FC236}">
                <a16:creationId xmlns:a16="http://schemas.microsoft.com/office/drawing/2014/main" id="{38F58961-9103-47F3-CB12-9FF3ABA392B7}"/>
              </a:ext>
            </a:extLst>
          </p:cNvPr>
          <p:cNvSpPr txBox="1"/>
          <p:nvPr/>
        </p:nvSpPr>
        <p:spPr>
          <a:xfrm>
            <a:off x="1616529" y="468024"/>
            <a:ext cx="9821652"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295698"/>
                </a:solidFill>
                <a:effectLst/>
                <a:uLnTx/>
                <a:uFillTx/>
                <a:latin typeface="Arial" panose="020B0604020202020204"/>
                <a:ea typeface="+mn-ea"/>
                <a:cs typeface="+mn-cs"/>
              </a:rPr>
              <a:t>DREAMM-7: MRD and Depth of Response</a:t>
            </a:r>
          </a:p>
        </p:txBody>
      </p:sp>
      <p:graphicFrame>
        <p:nvGraphicFramePr>
          <p:cNvPr id="5" name="Table 4">
            <a:extLst>
              <a:ext uri="{FF2B5EF4-FFF2-40B4-BE49-F238E27FC236}">
                <a16:creationId xmlns:a16="http://schemas.microsoft.com/office/drawing/2014/main" id="{2B3CB5A9-90E2-8AF7-0305-793215C428A0}"/>
              </a:ext>
            </a:extLst>
          </p:cNvPr>
          <p:cNvGraphicFramePr>
            <a:graphicFrameLocks noGrp="1"/>
          </p:cNvGraphicFramePr>
          <p:nvPr/>
        </p:nvGraphicFramePr>
        <p:xfrm>
          <a:off x="296619" y="1828725"/>
          <a:ext cx="5225071" cy="3625547"/>
        </p:xfrm>
        <a:graphic>
          <a:graphicData uri="http://schemas.openxmlformats.org/drawingml/2006/table">
            <a:tbl>
              <a:tblPr firstRow="1" bandRow="1">
                <a:tableStyleId>{6E25E649-3F16-4E02-A733-19D2CDBF48F0}</a:tableStyleId>
              </a:tblPr>
              <a:tblGrid>
                <a:gridCol w="1923719">
                  <a:extLst>
                    <a:ext uri="{9D8B030D-6E8A-4147-A177-3AD203B41FA5}">
                      <a16:colId xmlns:a16="http://schemas.microsoft.com/office/drawing/2014/main" val="2895182192"/>
                    </a:ext>
                  </a:extLst>
                </a:gridCol>
                <a:gridCol w="1689976">
                  <a:extLst>
                    <a:ext uri="{9D8B030D-6E8A-4147-A177-3AD203B41FA5}">
                      <a16:colId xmlns:a16="http://schemas.microsoft.com/office/drawing/2014/main" val="3938285943"/>
                    </a:ext>
                  </a:extLst>
                </a:gridCol>
                <a:gridCol w="1611376">
                  <a:extLst>
                    <a:ext uri="{9D8B030D-6E8A-4147-A177-3AD203B41FA5}">
                      <a16:colId xmlns:a16="http://schemas.microsoft.com/office/drawing/2014/main" val="125335573"/>
                    </a:ext>
                  </a:extLst>
                </a:gridCol>
              </a:tblGrid>
              <a:tr h="707654">
                <a:tc>
                  <a:txBody>
                    <a:bodyPr/>
                    <a:lstStyle/>
                    <a:p>
                      <a:r>
                        <a:rPr lang="en-US" sz="1800" dirty="0"/>
                        <a:t>Responses, % (n/N)</a:t>
                      </a:r>
                    </a:p>
                  </a:txBody>
                  <a:tcPr/>
                </a:tc>
                <a:tc>
                  <a:txBody>
                    <a:bodyPr/>
                    <a:lstStyle/>
                    <a:p>
                      <a:pPr algn="ctr"/>
                      <a:r>
                        <a:rPr lang="en-US" sz="1800" dirty="0"/>
                        <a:t>BVd </a:t>
                      </a:r>
                    </a:p>
                    <a:p>
                      <a:pPr algn="ctr"/>
                      <a:r>
                        <a:rPr lang="en-US" sz="1800" dirty="0"/>
                        <a:t>(N = 243)</a:t>
                      </a:r>
                    </a:p>
                  </a:txBody>
                  <a:tcPr/>
                </a:tc>
                <a:tc>
                  <a:txBody>
                    <a:bodyPr/>
                    <a:lstStyle/>
                    <a:p>
                      <a:pPr algn="ctr"/>
                      <a:r>
                        <a:rPr lang="en-US" sz="1800" dirty="0" err="1"/>
                        <a:t>DVd</a:t>
                      </a:r>
                      <a:r>
                        <a:rPr lang="en-US" sz="1800" dirty="0"/>
                        <a:t> </a:t>
                      </a:r>
                    </a:p>
                    <a:p>
                      <a:pPr algn="ctr"/>
                      <a:r>
                        <a:rPr lang="en-US" sz="1800" dirty="0"/>
                        <a:t>(N = 251)</a:t>
                      </a:r>
                    </a:p>
                  </a:txBody>
                  <a:tcPr/>
                </a:tc>
                <a:extLst>
                  <a:ext uri="{0D108BD9-81ED-4DB2-BD59-A6C34878D82A}">
                    <a16:rowId xmlns:a16="http://schemas.microsoft.com/office/drawing/2014/main" val="2647830571"/>
                  </a:ext>
                </a:extLst>
              </a:tr>
              <a:tr h="511869">
                <a:tc>
                  <a:txBody>
                    <a:bodyPr/>
                    <a:lstStyle/>
                    <a:p>
                      <a:r>
                        <a:rPr lang="en-US" sz="1800" dirty="0"/>
                        <a:t>≥CR</a:t>
                      </a:r>
                    </a:p>
                  </a:txBody>
                  <a:tcPr/>
                </a:tc>
                <a:tc>
                  <a:txBody>
                    <a:bodyPr/>
                    <a:lstStyle/>
                    <a:p>
                      <a:pPr algn="ctr"/>
                      <a:r>
                        <a:rPr lang="en-US" sz="1800" dirty="0"/>
                        <a:t>36 (87/243)</a:t>
                      </a:r>
                    </a:p>
                  </a:txBody>
                  <a:tcPr anchor="ctr"/>
                </a:tc>
                <a:tc>
                  <a:txBody>
                    <a:bodyPr/>
                    <a:lstStyle/>
                    <a:p>
                      <a:pPr algn="ctr"/>
                      <a:r>
                        <a:rPr lang="en-US" sz="1800" dirty="0"/>
                        <a:t>18 (44/251)</a:t>
                      </a:r>
                    </a:p>
                  </a:txBody>
                  <a:tcPr anchor="ctr"/>
                </a:tc>
                <a:extLst>
                  <a:ext uri="{0D108BD9-81ED-4DB2-BD59-A6C34878D82A}">
                    <a16:rowId xmlns:a16="http://schemas.microsoft.com/office/drawing/2014/main" val="4017884110"/>
                  </a:ext>
                </a:extLst>
              </a:tr>
              <a:tr h="707654">
                <a:tc>
                  <a:txBody>
                    <a:bodyPr/>
                    <a:lstStyle/>
                    <a:p>
                      <a:r>
                        <a:rPr lang="en-US" sz="1800" dirty="0"/>
                        <a:t>≥CR and MRD negativity (10</a:t>
                      </a:r>
                      <a:r>
                        <a:rPr lang="en-US" sz="1800" baseline="30000" dirty="0"/>
                        <a:t>-5</a:t>
                      </a:r>
                      <a:r>
                        <a:rPr lang="en-US" sz="1800" baseline="0" dirty="0"/>
                        <a:t>)</a:t>
                      </a:r>
                      <a:endParaRPr lang="en-US" sz="1800" dirty="0"/>
                    </a:p>
                  </a:txBody>
                  <a:tcPr/>
                </a:tc>
                <a:tc>
                  <a:txBody>
                    <a:bodyPr/>
                    <a:lstStyle/>
                    <a:p>
                      <a:pPr algn="ctr"/>
                      <a:r>
                        <a:rPr lang="en-US" sz="1800" dirty="0"/>
                        <a:t>70 (61/87)</a:t>
                      </a:r>
                    </a:p>
                  </a:txBody>
                  <a:tcPr anchor="ctr"/>
                </a:tc>
                <a:tc>
                  <a:txBody>
                    <a:bodyPr/>
                    <a:lstStyle/>
                    <a:p>
                      <a:pPr algn="ctr"/>
                      <a:r>
                        <a:rPr lang="en-US" sz="1800" dirty="0"/>
                        <a:t>59 (26/44)</a:t>
                      </a:r>
                    </a:p>
                  </a:txBody>
                  <a:tcPr anchor="ctr"/>
                </a:tc>
                <a:extLst>
                  <a:ext uri="{0D108BD9-81ED-4DB2-BD59-A6C34878D82A}">
                    <a16:rowId xmlns:a16="http://schemas.microsoft.com/office/drawing/2014/main" val="1360792115"/>
                  </a:ext>
                </a:extLst>
              </a:tr>
              <a:tr h="707654">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800" dirty="0"/>
                        <a:t>≥CR and MRD negativity (10</a:t>
                      </a:r>
                      <a:r>
                        <a:rPr lang="en-US" sz="1800" baseline="30000" dirty="0"/>
                        <a:t>-6</a:t>
                      </a:r>
                      <a:r>
                        <a:rPr lang="en-US" sz="1800" baseline="0" dirty="0"/>
                        <a:t>)</a:t>
                      </a:r>
                      <a:endParaRPr lang="en-US" sz="1800" dirty="0"/>
                    </a:p>
                  </a:txBody>
                  <a:tcPr/>
                </a:tc>
                <a:tc>
                  <a:txBody>
                    <a:bodyPr/>
                    <a:lstStyle/>
                    <a:p>
                      <a:pPr algn="ctr"/>
                      <a:r>
                        <a:rPr lang="en-US" sz="1800" dirty="0"/>
                        <a:t>45 (39/87)</a:t>
                      </a:r>
                    </a:p>
                  </a:txBody>
                  <a:tcPr anchor="ctr"/>
                </a:tc>
                <a:tc>
                  <a:txBody>
                    <a:bodyPr/>
                    <a:lstStyle/>
                    <a:p>
                      <a:pPr algn="ctr"/>
                      <a:r>
                        <a:rPr lang="en-US" sz="1800" dirty="0"/>
                        <a:t>23 (10/44)</a:t>
                      </a:r>
                    </a:p>
                  </a:txBody>
                  <a:tcPr anchor="ctr"/>
                </a:tc>
                <a:extLst>
                  <a:ext uri="{0D108BD9-81ED-4DB2-BD59-A6C34878D82A}">
                    <a16:rowId xmlns:a16="http://schemas.microsoft.com/office/drawing/2014/main" val="297655706"/>
                  </a:ext>
                </a:extLst>
              </a:tr>
              <a:tr h="990716">
                <a:tc>
                  <a:txBody>
                    <a:bodyPr/>
                    <a:lstStyle/>
                    <a:p>
                      <a:r>
                        <a:rPr lang="en-CA" sz="1800" dirty="0"/>
                        <a:t>Sustained ≥CR MRD negativity for ≥ 12 </a:t>
                      </a:r>
                      <a:r>
                        <a:rPr lang="en-CA" sz="1800" dirty="0" err="1"/>
                        <a:t>mo</a:t>
                      </a:r>
                      <a:endParaRPr lang="en-US" sz="1800" dirty="0"/>
                    </a:p>
                  </a:txBody>
                  <a:tcPr/>
                </a:tc>
                <a:tc>
                  <a:txBody>
                    <a:bodyPr/>
                    <a:lstStyle/>
                    <a:p>
                      <a:pPr algn="ctr"/>
                      <a:r>
                        <a:rPr lang="en-CA" sz="1800" dirty="0"/>
                        <a:t>57 (35/61)</a:t>
                      </a:r>
                      <a:endParaRPr lang="en-US" sz="1800" dirty="0"/>
                    </a:p>
                  </a:txBody>
                  <a:tcPr anchor="ctr"/>
                </a:tc>
                <a:tc>
                  <a:txBody>
                    <a:bodyPr/>
                    <a:lstStyle/>
                    <a:p>
                      <a:pPr algn="ctr"/>
                      <a:r>
                        <a:rPr lang="en-CA" sz="1800" dirty="0"/>
                        <a:t>42 (11/26)</a:t>
                      </a:r>
                      <a:endParaRPr lang="en-US" sz="1800" dirty="0"/>
                    </a:p>
                  </a:txBody>
                  <a:tcPr anchor="ctr"/>
                </a:tc>
                <a:extLst>
                  <a:ext uri="{0D108BD9-81ED-4DB2-BD59-A6C34878D82A}">
                    <a16:rowId xmlns:a16="http://schemas.microsoft.com/office/drawing/2014/main" val="503022235"/>
                  </a:ext>
                </a:extLst>
              </a:tr>
            </a:tbl>
          </a:graphicData>
        </a:graphic>
      </p:graphicFrame>
      <p:sp>
        <p:nvSpPr>
          <p:cNvPr id="7" name="TextBox 6">
            <a:extLst>
              <a:ext uri="{FF2B5EF4-FFF2-40B4-BE49-F238E27FC236}">
                <a16:creationId xmlns:a16="http://schemas.microsoft.com/office/drawing/2014/main" id="{45A4486F-AB2C-379C-3600-20129FA97DB2}"/>
              </a:ext>
            </a:extLst>
          </p:cNvPr>
          <p:cNvSpPr txBox="1"/>
          <p:nvPr/>
        </p:nvSpPr>
        <p:spPr>
          <a:xfrm>
            <a:off x="9265200" y="6389976"/>
            <a:ext cx="2926800"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Hungria et al. </a:t>
            </a:r>
            <a:r>
              <a:rPr kumimoji="0" lang="en-US" sz="1200" b="0" i="1" u="none" strike="noStrike" kern="1200" cap="none" spc="0" normalizeH="0" baseline="0" noProof="0" dirty="0">
                <a:ln>
                  <a:noFill/>
                </a:ln>
                <a:solidFill>
                  <a:srgbClr val="295698"/>
                </a:solidFill>
                <a:effectLst/>
                <a:uLnTx/>
                <a:uFillTx/>
                <a:latin typeface="Arial" panose="020B0604020202020204"/>
                <a:ea typeface="+mn-ea"/>
                <a:cs typeface="+mn-cs"/>
              </a:rPr>
              <a:t>ASH 2025</a:t>
            </a: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 Abstract 2265</a:t>
            </a:r>
          </a:p>
        </p:txBody>
      </p:sp>
      <p:sp>
        <p:nvSpPr>
          <p:cNvPr id="9" name="TextBox 8">
            <a:extLst>
              <a:ext uri="{FF2B5EF4-FFF2-40B4-BE49-F238E27FC236}">
                <a16:creationId xmlns:a16="http://schemas.microsoft.com/office/drawing/2014/main" id="{940A326D-6944-71BF-1AAA-26C51D3DAD59}"/>
              </a:ext>
            </a:extLst>
          </p:cNvPr>
          <p:cNvSpPr txBox="1"/>
          <p:nvPr/>
        </p:nvSpPr>
        <p:spPr>
          <a:xfrm>
            <a:off x="6096000" y="2672002"/>
            <a:ext cx="5799381" cy="1938992"/>
          </a:xfrm>
          <a:prstGeom prst="rect">
            <a:avLst/>
          </a:prstGeom>
          <a:solidFill>
            <a:schemeClr val="accent2">
              <a:lumMod val="20000"/>
              <a:lumOff val="80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BVd</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 greater than two-fold higher MRD negativity rate compared to </a:t>
            </a: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DVd</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 arm irrespective of </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lenalidomide-refractory status </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≥1 high-risk cytogenetic features </a:t>
            </a:r>
          </a:p>
        </p:txBody>
      </p:sp>
    </p:spTree>
    <p:extLst>
      <p:ext uri="{BB962C8B-B14F-4D97-AF65-F5344CB8AC3E}">
        <p14:creationId xmlns:p14="http://schemas.microsoft.com/office/powerpoint/2010/main" val="7562464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9E84BD-7B77-B082-240D-5498F166D8E0}"/>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DD01BCED-F43C-DF54-957E-D6A6C0518E42}"/>
              </a:ext>
            </a:extLst>
          </p:cNvPr>
          <p:cNvSpPr/>
          <p:nvPr/>
        </p:nvSpPr>
        <p:spPr>
          <a:xfrm>
            <a:off x="3909928" y="5357962"/>
            <a:ext cx="8128190" cy="1119495"/>
          </a:xfrm>
          <a:prstGeom prst="rect">
            <a:avLst/>
          </a:prstGeom>
          <a:solidFill>
            <a:schemeClr val="accent2">
              <a:lumMod val="20000"/>
              <a:lumOff val="80000"/>
            </a:schemeClr>
          </a:solidFill>
          <a:ln w="19050">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F6F44402-DD95-1FEE-EB91-D8AF1858EEDA}"/>
              </a:ext>
            </a:extLst>
          </p:cNvPr>
          <p:cNvSpPr>
            <a:spLocks noGrp="1"/>
          </p:cNvSpPr>
          <p:nvPr>
            <p:ph type="title"/>
          </p:nvPr>
        </p:nvSpPr>
        <p:spPr>
          <a:xfrm>
            <a:off x="2429445" y="307393"/>
            <a:ext cx="11019691" cy="443198"/>
          </a:xfrm>
        </p:spPr>
        <p:txBody>
          <a:bodyPr/>
          <a:lstStyle/>
          <a:p>
            <a:r>
              <a:rPr lang="en-US" dirty="0">
                <a:solidFill>
                  <a:schemeClr val="tx1"/>
                </a:solidFill>
              </a:rPr>
              <a:t> DREAMM-8: </a:t>
            </a:r>
            <a:r>
              <a:rPr lang="en-US" dirty="0" err="1">
                <a:solidFill>
                  <a:schemeClr val="tx1"/>
                </a:solidFill>
              </a:rPr>
              <a:t>BelaPd</a:t>
            </a:r>
            <a:r>
              <a:rPr lang="en-US" dirty="0">
                <a:solidFill>
                  <a:schemeClr val="tx1"/>
                </a:solidFill>
              </a:rPr>
              <a:t> versus </a:t>
            </a:r>
            <a:r>
              <a:rPr lang="en-US" dirty="0" err="1">
                <a:solidFill>
                  <a:schemeClr val="tx1"/>
                </a:solidFill>
              </a:rPr>
              <a:t>PVd</a:t>
            </a:r>
            <a:endParaRPr lang="en-US" dirty="0">
              <a:solidFill>
                <a:schemeClr val="tx1"/>
              </a:solidFill>
            </a:endParaRPr>
          </a:p>
        </p:txBody>
      </p:sp>
      <p:sp>
        <p:nvSpPr>
          <p:cNvPr id="3" name="object 37">
            <a:extLst>
              <a:ext uri="{FF2B5EF4-FFF2-40B4-BE49-F238E27FC236}">
                <a16:creationId xmlns:a16="http://schemas.microsoft.com/office/drawing/2014/main" id="{1305E975-7922-9C89-2FE8-A53BD183B447}"/>
              </a:ext>
            </a:extLst>
          </p:cNvPr>
          <p:cNvSpPr txBox="1"/>
          <p:nvPr/>
        </p:nvSpPr>
        <p:spPr>
          <a:xfrm>
            <a:off x="179168" y="6611870"/>
            <a:ext cx="11875941" cy="173038"/>
          </a:xfrm>
          <a:prstGeom prst="rect">
            <a:avLst/>
          </a:prstGeom>
        </p:spPr>
        <p:txBody>
          <a:bodyPr vert="horz" wrap="square" lIns="0" tIns="6773" rIns="0" bIns="0" rtlCol="0">
            <a:spAutoFit/>
          </a:bodyPr>
          <a:lstStyle/>
          <a:p>
            <a:pPr marL="0" marR="0" lvl="0" indent="0" algn="r" defTabSz="914400" rtl="0" eaLnBrk="1" fontAlgn="auto" latinLnBrk="0" hangingPunct="1">
              <a:lnSpc>
                <a:spcPct val="90000"/>
              </a:lnSpc>
              <a:spcBef>
                <a:spcPts val="240"/>
              </a:spcBef>
              <a:spcAft>
                <a:spcPts val="0"/>
              </a:spcAft>
              <a:buClrTx/>
              <a:buSzTx/>
              <a:buFontTx/>
              <a:buNone/>
              <a:tabLst/>
              <a:defRPr/>
            </a:pPr>
            <a:r>
              <a:rPr kumimoji="0" lang="en-US" sz="1200" b="0" i="0" u="none" strike="noStrike" kern="1200" cap="none" spc="0" normalizeH="0" baseline="0" noProof="0" dirty="0" err="1">
                <a:ln>
                  <a:noFill/>
                </a:ln>
                <a:solidFill>
                  <a:srgbClr val="295698"/>
                </a:solidFill>
                <a:effectLst/>
                <a:uLnTx/>
                <a:uFillTx/>
                <a:latin typeface="Calibri" panose="020F0502020204030204"/>
                <a:ea typeface="+mn-ea"/>
                <a:cs typeface="+mn-cs"/>
              </a:rPr>
              <a:t>Dimopoulos</a:t>
            </a:r>
            <a:r>
              <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rPr>
              <a:t> MA, et al. </a:t>
            </a:r>
            <a:r>
              <a:rPr kumimoji="0" lang="en-US" sz="1200" b="0" i="0" u="none" strike="noStrike" kern="1200" cap="none" spc="0" normalizeH="0" baseline="0" noProof="0" dirty="0">
                <a:ln>
                  <a:noFill/>
                </a:ln>
                <a:solidFill>
                  <a:srgbClr val="295698"/>
                </a:solidFill>
                <a:effectLst/>
                <a:highlight>
                  <a:srgbClr val="FFFFFF"/>
                </a:highlight>
                <a:uLnTx/>
                <a:uFillTx/>
                <a:latin typeface="Calibri" panose="020F0502020204030204"/>
                <a:ea typeface="+mn-ea"/>
                <a:cs typeface="+mn-cs"/>
              </a:rPr>
              <a:t>N Engl J Med. 2024 Aug 1;391(5):408-421</a:t>
            </a:r>
            <a:endPar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endParaRPr>
          </a:p>
        </p:txBody>
      </p:sp>
      <p:cxnSp>
        <p:nvCxnSpPr>
          <p:cNvPr id="50" name="Straight Arrow Connector 55">
            <a:extLst>
              <a:ext uri="{FF2B5EF4-FFF2-40B4-BE49-F238E27FC236}">
                <a16:creationId xmlns:a16="http://schemas.microsoft.com/office/drawing/2014/main" id="{CF2D951D-26FD-1EEA-D479-E7BBD6D7B6D5}"/>
              </a:ext>
            </a:extLst>
          </p:cNvPr>
          <p:cNvCxnSpPr>
            <a:cxnSpLocks/>
          </p:cNvCxnSpPr>
          <p:nvPr/>
        </p:nvCxnSpPr>
        <p:spPr>
          <a:xfrm>
            <a:off x="8275265" y="4290606"/>
            <a:ext cx="25973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3" name="Straight Arrow Connector 72">
            <a:extLst>
              <a:ext uri="{FF2B5EF4-FFF2-40B4-BE49-F238E27FC236}">
                <a16:creationId xmlns:a16="http://schemas.microsoft.com/office/drawing/2014/main" id="{A7A21145-135A-4609-DBE7-827D7D25843F}"/>
              </a:ext>
            </a:extLst>
          </p:cNvPr>
          <p:cNvCxnSpPr>
            <a:cxnSpLocks/>
          </p:cNvCxnSpPr>
          <p:nvPr/>
        </p:nvCxnSpPr>
        <p:spPr>
          <a:xfrm>
            <a:off x="8271038" y="2768999"/>
            <a:ext cx="25973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4" name="Rectangle: Rounded Corners 43">
            <a:extLst>
              <a:ext uri="{FF2B5EF4-FFF2-40B4-BE49-F238E27FC236}">
                <a16:creationId xmlns:a16="http://schemas.microsoft.com/office/drawing/2014/main" id="{480D9582-E513-F445-1088-8BE619F7E4A4}"/>
              </a:ext>
            </a:extLst>
          </p:cNvPr>
          <p:cNvSpPr/>
          <p:nvPr/>
        </p:nvSpPr>
        <p:spPr>
          <a:xfrm>
            <a:off x="8884865" y="2042632"/>
            <a:ext cx="2868902" cy="3158837"/>
          </a:xfrm>
          <a:prstGeom prst="roundRect">
            <a:avLst/>
          </a:prstGeom>
          <a:solidFill>
            <a:schemeClr val="accent1"/>
          </a:solidFill>
          <a:ln w="63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Rectangle 46">
            <a:extLst>
              <a:ext uri="{FF2B5EF4-FFF2-40B4-BE49-F238E27FC236}">
                <a16:creationId xmlns:a16="http://schemas.microsoft.com/office/drawing/2014/main" id="{00192AE6-0977-D849-C30D-7CB32D756C36}"/>
              </a:ext>
            </a:extLst>
          </p:cNvPr>
          <p:cNvSpPr/>
          <p:nvPr/>
        </p:nvSpPr>
        <p:spPr>
          <a:xfrm>
            <a:off x="3909929" y="2058672"/>
            <a:ext cx="307762" cy="1437541"/>
          </a:xfrm>
          <a:prstGeom prst="rect">
            <a:avLst/>
          </a:prstGeom>
          <a:solidFill>
            <a:schemeClr val="accent1"/>
          </a:solidFill>
          <a:ln w="6350">
            <a:noFill/>
          </a:ln>
        </p:spPr>
        <p:style>
          <a:lnRef idx="2">
            <a:schemeClr val="accent1">
              <a:shade val="15000"/>
            </a:schemeClr>
          </a:lnRef>
          <a:fillRef idx="1">
            <a:schemeClr val="accent1"/>
          </a:fillRef>
          <a:effectRef idx="0">
            <a:schemeClr val="accent1"/>
          </a:effectRef>
          <a:fontRef idx="minor">
            <a:schemeClr val="lt1"/>
          </a:fontRef>
        </p:style>
        <p:txBody>
          <a:bodyPr vert="vert270" lIns="45720" rIns="457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err="1">
                <a:ln>
                  <a:noFill/>
                </a:ln>
                <a:solidFill>
                  <a:prstClr val="white"/>
                </a:solidFill>
                <a:effectLst/>
                <a:uLnTx/>
                <a:uFillTx/>
                <a:latin typeface="Arial" panose="020B0604020202020204"/>
                <a:ea typeface="+mn-ea"/>
                <a:cs typeface="Arial" panose="020B0604020202020204" pitchFamily="34" charset="0"/>
              </a:rPr>
              <a:t>BPd</a:t>
            </a:r>
            <a:r>
              <a:rPr kumimoji="0" lang="en-US" sz="2000" b="1"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 </a:t>
            </a:r>
            <a:r>
              <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(Q4W</a:t>
            </a:r>
            <a:r>
              <a:rPr kumimoji="0" lang="en-US" sz="12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a:t>
            </a:r>
          </a:p>
        </p:txBody>
      </p:sp>
      <p:sp>
        <p:nvSpPr>
          <p:cNvPr id="56" name="Rectangle 47">
            <a:extLst>
              <a:ext uri="{FF2B5EF4-FFF2-40B4-BE49-F238E27FC236}">
                <a16:creationId xmlns:a16="http://schemas.microsoft.com/office/drawing/2014/main" id="{DDCB8916-4C43-EDAB-8F86-2566C8AD1E94}"/>
              </a:ext>
            </a:extLst>
          </p:cNvPr>
          <p:cNvSpPr/>
          <p:nvPr/>
        </p:nvSpPr>
        <p:spPr>
          <a:xfrm>
            <a:off x="3909929" y="3580650"/>
            <a:ext cx="307762" cy="1593577"/>
          </a:xfrm>
          <a:prstGeom prst="rect">
            <a:avLst/>
          </a:prstGeom>
          <a:solidFill>
            <a:schemeClr val="bg2">
              <a:lumMod val="50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err="1">
                <a:ln>
                  <a:noFill/>
                </a:ln>
                <a:solidFill>
                  <a:prstClr val="white"/>
                </a:solidFill>
                <a:effectLst/>
                <a:uLnTx/>
                <a:uFillTx/>
                <a:latin typeface="Arial" panose="020B0604020202020204"/>
                <a:ea typeface="+mn-ea"/>
                <a:cs typeface="Arial" panose="020B0604020202020204" pitchFamily="34" charset="0"/>
              </a:rPr>
              <a:t>PVd</a:t>
            </a:r>
            <a:r>
              <a:rPr kumimoji="0" lang="en-US" sz="2000" b="1"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 </a:t>
            </a:r>
            <a:r>
              <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(Q3W)</a:t>
            </a:r>
          </a:p>
        </p:txBody>
      </p:sp>
      <p:sp>
        <p:nvSpPr>
          <p:cNvPr id="57" name="Rectangle 48">
            <a:extLst>
              <a:ext uri="{FF2B5EF4-FFF2-40B4-BE49-F238E27FC236}">
                <a16:creationId xmlns:a16="http://schemas.microsoft.com/office/drawing/2014/main" id="{6DFA8F35-DF27-91FC-767C-B98FCF7F2E39}"/>
              </a:ext>
            </a:extLst>
          </p:cNvPr>
          <p:cNvSpPr/>
          <p:nvPr/>
        </p:nvSpPr>
        <p:spPr>
          <a:xfrm>
            <a:off x="4279550" y="2058672"/>
            <a:ext cx="3995715" cy="1439911"/>
          </a:xfrm>
          <a:prstGeom prst="rect">
            <a:avLst/>
          </a:prstGeom>
          <a:solidFill>
            <a:schemeClr val="accent1">
              <a:lumMod val="40000"/>
              <a:lumOff val="60000"/>
              <a:alpha val="20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mn-cs"/>
              </a:rPr>
              <a:t>Belantamab mafodotin</a:t>
            </a:r>
            <a:endParaRPr kumimoji="0" lang="en-US" sz="1600" b="1"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2.5 mg/kg IV (cycle 1) then 1.9 mg/kg IV Q4W from cycle 2 onward</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Pomalidomide</a:t>
            </a: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 4 mg orally on days 1-21 (28-day cycles)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Dexamethasone</a:t>
            </a: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 40 </a:t>
            </a:r>
            <a:r>
              <a:rPr kumimoji="0" lang="en-US" sz="1100" b="0" i="0" u="none" strike="noStrike" kern="1200" cap="none" spc="0" normalizeH="0" baseline="0" noProof="0" dirty="0" err="1">
                <a:ln>
                  <a:noFill/>
                </a:ln>
                <a:solidFill>
                  <a:srgbClr val="000000"/>
                </a:solidFill>
                <a:effectLst/>
                <a:uLnTx/>
                <a:uFillTx/>
                <a:latin typeface="Arial" panose="020B0604020202020204"/>
                <a:ea typeface="+mn-ea"/>
                <a:cs typeface="+mn-cs"/>
              </a:rPr>
              <a:t>mg</a:t>
            </a:r>
            <a:r>
              <a:rPr kumimoji="0" lang="en-US" sz="1100" b="0" i="0" u="none" strike="noStrike" kern="1200" cap="none" spc="0" normalizeH="0" baseline="30000" noProof="0" dirty="0" err="1">
                <a:ln>
                  <a:noFill/>
                </a:ln>
                <a:solidFill>
                  <a:srgbClr val="000000"/>
                </a:solidFill>
                <a:effectLst/>
                <a:uLnTx/>
                <a:uFillTx/>
                <a:latin typeface="Arial" panose="020B0604020202020204"/>
                <a:ea typeface="+mn-ea"/>
                <a:cs typeface="+mn-cs"/>
              </a:rPr>
              <a:t>a</a:t>
            </a: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 on days 1, 8, 15, and 22</a:t>
            </a:r>
          </a:p>
        </p:txBody>
      </p:sp>
      <p:sp>
        <p:nvSpPr>
          <p:cNvPr id="58" name="Rectangle 49">
            <a:extLst>
              <a:ext uri="{FF2B5EF4-FFF2-40B4-BE49-F238E27FC236}">
                <a16:creationId xmlns:a16="http://schemas.microsoft.com/office/drawing/2014/main" id="{D5DE4A9D-0D43-BE50-A885-345749103759}"/>
              </a:ext>
            </a:extLst>
          </p:cNvPr>
          <p:cNvSpPr/>
          <p:nvPr/>
        </p:nvSpPr>
        <p:spPr>
          <a:xfrm>
            <a:off x="4279550" y="3594344"/>
            <a:ext cx="3986479" cy="1579886"/>
          </a:xfrm>
          <a:prstGeom prst="rect">
            <a:avLst/>
          </a:prstGeom>
          <a:solidFill>
            <a:schemeClr val="bg2">
              <a:lumMod val="20000"/>
              <a:lumOff val="80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Bortezomib</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 1.3 mg/m</a:t>
            </a:r>
            <a:r>
              <a:rPr kumimoji="0" lang="en-US" sz="1100" b="0" i="0" u="none" strike="noStrike" kern="1200" cap="none" spc="0" normalizeH="0" baseline="30000" noProof="0" dirty="0">
                <a:ln>
                  <a:noFill/>
                </a:ln>
                <a:solidFill>
                  <a:srgbClr val="000000"/>
                </a:solidFill>
                <a:effectLst/>
                <a:uLnTx/>
                <a:uFillTx/>
                <a:latin typeface="Arial" panose="020B0604020202020204"/>
                <a:ea typeface="+mn-ea"/>
                <a:cs typeface="+mn-cs"/>
              </a:rPr>
              <a:t>2</a:t>
            </a: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 SC on days 1, 4, 8, and 11 of cycles 1-8 then days 1 and 8 (21-day cycles)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Pomalidomide</a:t>
            </a:r>
            <a:r>
              <a:rPr kumimoji="0" lang="en-US" sz="1100" b="1"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4 mg orally on days 1-14 (21-day cycles)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Dexamethasone</a:t>
            </a: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 20 </a:t>
            </a:r>
            <a:r>
              <a:rPr kumimoji="0" lang="en-US" sz="1100" b="0" i="0" u="none" strike="noStrike" kern="1200" cap="none" spc="0" normalizeH="0" baseline="0" noProof="0" dirty="0" err="1">
                <a:ln>
                  <a:noFill/>
                </a:ln>
                <a:solidFill>
                  <a:srgbClr val="000000"/>
                </a:solidFill>
                <a:effectLst/>
                <a:uLnTx/>
                <a:uFillTx/>
                <a:latin typeface="Arial" panose="020B0604020202020204"/>
                <a:ea typeface="+mn-ea"/>
                <a:cs typeface="+mn-cs"/>
              </a:rPr>
              <a:t>mg</a:t>
            </a:r>
            <a:r>
              <a:rPr kumimoji="0" lang="en-US" sz="1100" b="0" i="0" u="none" strike="noStrike" kern="1200" cap="none" spc="0" normalizeH="0" baseline="30000" noProof="0" dirty="0" err="1">
                <a:ln>
                  <a:noFill/>
                </a:ln>
                <a:solidFill>
                  <a:srgbClr val="000000"/>
                </a:solidFill>
                <a:effectLst/>
                <a:uLnTx/>
                <a:uFillTx/>
                <a:latin typeface="Arial" panose="020B0604020202020204"/>
                <a:ea typeface="+mn-ea"/>
                <a:cs typeface="+mn-cs"/>
              </a:rPr>
              <a:t>a</a:t>
            </a: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 on the day of and day after bortezomib</a:t>
            </a:r>
          </a:p>
        </p:txBody>
      </p:sp>
      <p:sp>
        <p:nvSpPr>
          <p:cNvPr id="59" name="TextBox 58">
            <a:extLst>
              <a:ext uri="{FF2B5EF4-FFF2-40B4-BE49-F238E27FC236}">
                <a16:creationId xmlns:a16="http://schemas.microsoft.com/office/drawing/2014/main" id="{C11DD88D-A959-5FD3-DADF-FBDD17610E15}"/>
              </a:ext>
            </a:extLst>
          </p:cNvPr>
          <p:cNvSpPr txBox="1"/>
          <p:nvPr/>
        </p:nvSpPr>
        <p:spPr>
          <a:xfrm>
            <a:off x="4279550" y="1230199"/>
            <a:ext cx="3991488" cy="584775"/>
          </a:xfrm>
          <a:prstGeom prst="rect">
            <a:avLst/>
          </a:prstGeom>
          <a:solidFill>
            <a:schemeClr val="tx2"/>
          </a:solidFill>
          <a:ln w="6350">
            <a:noFill/>
          </a:ln>
        </p:spPr>
        <p:txBody>
          <a:bodyPr wrap="square" lIns="91440" tIns="45720" rIns="91440" bIns="4572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Treatment period</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solidFill>
                <a:effectLst/>
                <a:uLnTx/>
                <a:uFillTx/>
                <a:latin typeface="Arial" panose="020B0604020202020204"/>
                <a:ea typeface="+mn-ea"/>
                <a:cs typeface="+mn-cs"/>
              </a:rPr>
              <a:t>Until PD, death, unacceptable toxicity, end of study, or </a:t>
            </a:r>
            <a:br>
              <a:rPr kumimoji="0" lang="en-US" sz="90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US" sz="900" b="0" i="0" u="none" strike="noStrike" kern="1200" cap="none" spc="0" normalizeH="0" baseline="0" noProof="0">
                <a:ln>
                  <a:noFill/>
                </a:ln>
                <a:solidFill>
                  <a:prstClr val="white"/>
                </a:solidFill>
                <a:effectLst/>
                <a:uLnTx/>
                <a:uFillTx/>
                <a:latin typeface="Arial" panose="020B0604020202020204"/>
                <a:ea typeface="+mn-ea"/>
                <a:cs typeface="+mn-cs"/>
              </a:rPr>
              <a:t>withdrawal of consent</a:t>
            </a:r>
            <a:endParaRPr kumimoji="0" lang="en-US" sz="900" b="0" i="0" u="none" strike="noStrike" kern="1200" cap="none" spc="0" normalizeH="0" baseline="0" noProof="0">
              <a:ln>
                <a:noFill/>
              </a:ln>
              <a:solidFill>
                <a:prstClr val="white"/>
              </a:solidFill>
              <a:effectLst/>
              <a:uLnTx/>
              <a:uFillTx/>
              <a:latin typeface="Arial" panose="020B0604020202020204"/>
              <a:ea typeface="+mn-ea"/>
              <a:cs typeface="Arial"/>
            </a:endParaRPr>
          </a:p>
        </p:txBody>
      </p:sp>
      <p:cxnSp>
        <p:nvCxnSpPr>
          <p:cNvPr id="60" name="Straight Arrow Connector 51">
            <a:extLst>
              <a:ext uri="{FF2B5EF4-FFF2-40B4-BE49-F238E27FC236}">
                <a16:creationId xmlns:a16="http://schemas.microsoft.com/office/drawing/2014/main" id="{E2764219-85FA-A3D5-D577-FF3CE79E466E}"/>
              </a:ext>
            </a:extLst>
          </p:cNvPr>
          <p:cNvCxnSpPr>
            <a:cxnSpLocks/>
          </p:cNvCxnSpPr>
          <p:nvPr/>
        </p:nvCxnSpPr>
        <p:spPr>
          <a:xfrm>
            <a:off x="2847672" y="3641370"/>
            <a:ext cx="409553" cy="51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52">
            <a:extLst>
              <a:ext uri="{FF2B5EF4-FFF2-40B4-BE49-F238E27FC236}">
                <a16:creationId xmlns:a16="http://schemas.microsoft.com/office/drawing/2014/main" id="{4F0415B5-FFA5-B45E-70CE-AFB158089659}"/>
              </a:ext>
            </a:extLst>
          </p:cNvPr>
          <p:cNvCxnSpPr>
            <a:cxnSpLocks/>
          </p:cNvCxnSpPr>
          <p:nvPr/>
        </p:nvCxnSpPr>
        <p:spPr>
          <a:xfrm>
            <a:off x="3612814" y="2736202"/>
            <a:ext cx="29711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53">
            <a:extLst>
              <a:ext uri="{FF2B5EF4-FFF2-40B4-BE49-F238E27FC236}">
                <a16:creationId xmlns:a16="http://schemas.microsoft.com/office/drawing/2014/main" id="{3691FFFD-A7BF-C116-28C4-146A043FE9B1}"/>
              </a:ext>
            </a:extLst>
          </p:cNvPr>
          <p:cNvCxnSpPr>
            <a:cxnSpLocks/>
          </p:cNvCxnSpPr>
          <p:nvPr/>
        </p:nvCxnSpPr>
        <p:spPr>
          <a:xfrm>
            <a:off x="3612813" y="4292238"/>
            <a:ext cx="29711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D5A733F-A3D8-2B35-5E4B-613588E2DC9C}"/>
              </a:ext>
            </a:extLst>
          </p:cNvPr>
          <p:cNvSpPr txBox="1"/>
          <p:nvPr/>
        </p:nvSpPr>
        <p:spPr>
          <a:xfrm>
            <a:off x="8961050" y="2256795"/>
            <a:ext cx="2717131" cy="2769989"/>
          </a:xfrm>
          <a:prstGeom prst="rect">
            <a:avLst/>
          </a:prstGeom>
          <a:noFill/>
        </p:spPr>
        <p:txBody>
          <a:bodyPr wrap="square" numCol="1" rtlCol="0">
            <a:spAutoFit/>
          </a:bodyPr>
          <a:lstStyle/>
          <a:p>
            <a:pPr marL="0" marR="0" lvl="0" indent="0" algn="l" defTabSz="1219170" rtl="0" eaLnBrk="1" fontAlgn="auto" latinLnBrk="0" hangingPunct="1">
              <a:lnSpc>
                <a:spcPct val="100000"/>
              </a:lnSpc>
              <a:spcBef>
                <a:spcPts val="60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t>Primary endpoint:</a:t>
            </a:r>
            <a:b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PFS (IRC assessed per IMWG)</a:t>
            </a:r>
          </a:p>
          <a:p>
            <a:pPr marL="0" marR="0" lvl="0" indent="0" algn="l" defTabSz="1219170" rtl="0" eaLnBrk="1" fontAlgn="auto" latinLnBrk="0" hangingPunct="1">
              <a:lnSpc>
                <a:spcPct val="100000"/>
              </a:lnSpc>
              <a:spcBef>
                <a:spcPts val="60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l" defTabSz="1219170" rtl="0" eaLnBrk="1" fontAlgn="auto" latinLnBrk="0" hangingPunct="1">
              <a:lnSpc>
                <a:spcPct val="100000"/>
              </a:lnSpc>
              <a:spcBef>
                <a:spcPts val="60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t>Key secondary endpoints:</a:t>
            </a:r>
            <a:b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OS, MRD negativity, DOR </a:t>
            </a:r>
          </a:p>
          <a:p>
            <a:pPr marL="0" marR="0" lvl="0" indent="0" algn="l" defTabSz="1219170" rtl="0" eaLnBrk="1" fontAlgn="auto" latinLnBrk="0" hangingPunct="1">
              <a:lnSpc>
                <a:spcPct val="100000"/>
              </a:lnSpc>
              <a:spcBef>
                <a:spcPts val="600"/>
              </a:spcBef>
              <a:spcAft>
                <a:spcPts val="0"/>
              </a:spcAft>
              <a:buClrTx/>
              <a:buSzTx/>
              <a:buFontTx/>
              <a:buNone/>
              <a:tabLst/>
              <a:defRPr/>
            </a:pPr>
            <a:endPar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l" defTabSz="1219170" rtl="0" eaLnBrk="1" fontAlgn="auto" latinLnBrk="0" hangingPunct="1">
              <a:lnSpc>
                <a:spcPct val="100000"/>
              </a:lnSpc>
              <a:spcBef>
                <a:spcPts val="60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t>Additional secondary endpoints include:</a:t>
            </a:r>
            <a:b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ORR, CRR, ≥VGPR,TTBR, TTR, TTP, PFS2, AEs, ocular findings, HRQOL, and PROs</a:t>
            </a:r>
          </a:p>
        </p:txBody>
      </p:sp>
      <p:sp>
        <p:nvSpPr>
          <p:cNvPr id="64" name="Rectangle: Rounded Corners 67">
            <a:extLst>
              <a:ext uri="{FF2B5EF4-FFF2-40B4-BE49-F238E27FC236}">
                <a16:creationId xmlns:a16="http://schemas.microsoft.com/office/drawing/2014/main" id="{008B565D-FD4D-60FE-4288-A351DC714D88}"/>
              </a:ext>
            </a:extLst>
          </p:cNvPr>
          <p:cNvSpPr/>
          <p:nvPr/>
        </p:nvSpPr>
        <p:spPr>
          <a:xfrm>
            <a:off x="852404" y="2153194"/>
            <a:ext cx="2065770" cy="2903344"/>
          </a:xfrm>
          <a:prstGeom prst="roundRect">
            <a:avLst>
              <a:gd name="adj" fmla="val 12456"/>
            </a:avLst>
          </a:prstGeom>
          <a:solidFill>
            <a:schemeClr val="accent1"/>
          </a:solidFill>
          <a:ln w="635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Eligibility criteria</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65" name="TextBox 64">
            <a:extLst>
              <a:ext uri="{FF2B5EF4-FFF2-40B4-BE49-F238E27FC236}">
                <a16:creationId xmlns:a16="http://schemas.microsoft.com/office/drawing/2014/main" id="{591C4439-22FA-D0DA-0DE5-C91C7175C179}"/>
              </a:ext>
            </a:extLst>
          </p:cNvPr>
          <p:cNvSpPr txBox="1"/>
          <p:nvPr/>
        </p:nvSpPr>
        <p:spPr>
          <a:xfrm>
            <a:off x="894367" y="2501992"/>
            <a:ext cx="1996098" cy="2354491"/>
          </a:xfrm>
          <a:prstGeom prst="rect">
            <a:avLst/>
          </a:prstGeom>
          <a:noFill/>
        </p:spPr>
        <p:txBody>
          <a:bodyPr wrap="square">
            <a:spAutoFit/>
          </a:bodyPr>
          <a:lstStyle/>
          <a:p>
            <a:pPr marL="285750" marR="0" lvl="0" indent="-285750" algn="l" defTabSz="121917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Adults with MM</a:t>
            </a:r>
          </a:p>
          <a:p>
            <a:pPr marL="285750" marR="0" lvl="0" indent="-285750" algn="l" defTabSz="121917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≥1 prior line of MM therapy including LEN</a:t>
            </a:r>
          </a:p>
          <a:p>
            <a:pPr marL="285750" marR="0" lvl="0" indent="-285750" algn="l" defTabSz="121917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Documented PD during or after their most recent therapy</a:t>
            </a:r>
          </a:p>
          <a:p>
            <a:pPr marL="285750" marR="0" lvl="0" indent="-285750" algn="l" defTabSz="121917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No prior treatment with anti-BCMA or pomalidomide; not refractory/intolerant to bortezomib</a:t>
            </a:r>
          </a:p>
        </p:txBody>
      </p:sp>
      <p:sp>
        <p:nvSpPr>
          <p:cNvPr id="66" name="Rectangle 69">
            <a:extLst>
              <a:ext uri="{FF2B5EF4-FFF2-40B4-BE49-F238E27FC236}">
                <a16:creationId xmlns:a16="http://schemas.microsoft.com/office/drawing/2014/main" id="{7B8A01DA-F577-E061-1556-A7CD817924DE}"/>
              </a:ext>
            </a:extLst>
          </p:cNvPr>
          <p:cNvSpPr/>
          <p:nvPr/>
        </p:nvSpPr>
        <p:spPr>
          <a:xfrm>
            <a:off x="8560202" y="2427970"/>
            <a:ext cx="273252" cy="2229338"/>
          </a:xfrm>
          <a:prstGeom prst="rect">
            <a:avLst/>
          </a:prstGeom>
          <a:noFill/>
          <a:ln w="12700" cap="flat" cmpd="sng" algn="ctr">
            <a:noFill/>
            <a:prstDash val="solid"/>
            <a:miter lim="800000"/>
          </a:ln>
          <a:effectLst/>
        </p:spPr>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000000"/>
                </a:solidFill>
                <a:effectLst/>
                <a:uLnTx/>
                <a:uFillTx/>
                <a:latin typeface="Arial" panose="020B0604020202020204"/>
                <a:ea typeface="+mn-ea"/>
                <a:cs typeface="Noto Sans"/>
              </a:rPr>
              <a:t>End-of-treatment visit</a:t>
            </a:r>
          </a:p>
        </p:txBody>
      </p:sp>
      <p:sp>
        <p:nvSpPr>
          <p:cNvPr id="67" name="Rectangle 74">
            <a:extLst>
              <a:ext uri="{FF2B5EF4-FFF2-40B4-BE49-F238E27FC236}">
                <a16:creationId xmlns:a16="http://schemas.microsoft.com/office/drawing/2014/main" id="{32B9DD86-82AA-A9D9-858F-0E1DA4CFFC0E}"/>
              </a:ext>
            </a:extLst>
          </p:cNvPr>
          <p:cNvSpPr/>
          <p:nvPr/>
        </p:nvSpPr>
        <p:spPr>
          <a:xfrm>
            <a:off x="658806" y="5165330"/>
            <a:ext cx="2934958" cy="739754"/>
          </a:xfrm>
          <a:prstGeom prst="rect">
            <a:avLst/>
          </a:prstGeom>
          <a:solidFill>
            <a:schemeClr val="tx2"/>
          </a:solidFill>
          <a:ln w="6350" cap="flat" cmpd="sng" algn="ctr">
            <a:solidFill>
              <a:schemeClr val="bg1">
                <a:lumMod val="85000"/>
              </a:schemeClr>
            </a:solidFill>
            <a:prstDash val="solid"/>
            <a:miter lim="800000"/>
          </a:ln>
          <a:effectLst/>
        </p:spPr>
        <p:txBody>
          <a:bodyPr wrap="square" lIns="90000" rIns="90000" bIns="46800" rtlCol="0" anchor="ctr">
            <a:spAutoFit/>
          </a:bodyPr>
          <a:lstStyle/>
          <a:p>
            <a:pPr marL="0" marR="0" lvl="0" indent="0" algn="l" defTabSz="914400" rtl="0" eaLnBrk="1" fontAlgn="auto" latinLnBrk="0" hangingPunct="1">
              <a:lnSpc>
                <a:spcPct val="100000"/>
              </a:lnSpc>
              <a:spcBef>
                <a:spcPts val="0"/>
              </a:spcBef>
              <a:spcAft>
                <a:spcPts val="0"/>
              </a:spcAft>
              <a:buClr>
                <a:srgbClr val="9A8B7D"/>
              </a:buClr>
              <a:buSzTx/>
              <a:buFontTx/>
              <a:buNone/>
              <a:tabLst/>
              <a:defRPr/>
            </a:pPr>
            <a:r>
              <a:rPr kumimoji="0" lang="en-US" sz="1050" b="0" i="0" u="none" strike="noStrike" kern="0" cap="none" spc="0" normalizeH="0" baseline="0" noProof="0" dirty="0" err="1">
                <a:ln>
                  <a:noFill/>
                </a:ln>
                <a:solidFill>
                  <a:prstClr val="white"/>
                </a:solidFill>
                <a:effectLst/>
                <a:uLnTx/>
                <a:uFillTx/>
                <a:latin typeface="Arial" panose="020B0604020202020204"/>
                <a:ea typeface="+mn-ea"/>
                <a:cs typeface="Noto Sans"/>
              </a:rPr>
              <a:t>Stratification</a:t>
            </a:r>
            <a:r>
              <a:rPr kumimoji="0" lang="en-US" sz="1050" b="0" i="0" u="none" strike="noStrike" kern="0" cap="none" spc="0" normalizeH="0" baseline="30000" noProof="0" dirty="0" err="1">
                <a:ln>
                  <a:noFill/>
                </a:ln>
                <a:solidFill>
                  <a:prstClr val="white"/>
                </a:solidFill>
                <a:effectLst/>
                <a:uLnTx/>
                <a:uFillTx/>
                <a:latin typeface="Arial" panose="020B0604020202020204"/>
                <a:ea typeface="+mn-ea"/>
                <a:cs typeface="Noto Sans"/>
              </a:rPr>
              <a:t>b</a:t>
            </a:r>
            <a:r>
              <a:rPr kumimoji="0" lang="en-US" sz="1050" b="0" i="0" u="none" strike="noStrike" kern="0" cap="none" spc="0" normalizeH="0" baseline="0" noProof="0" dirty="0">
                <a:ln>
                  <a:noFill/>
                </a:ln>
                <a:solidFill>
                  <a:prstClr val="white"/>
                </a:solidFill>
                <a:effectLst/>
                <a:uLnTx/>
                <a:uFillTx/>
                <a:latin typeface="Arial" panose="020B0604020202020204"/>
                <a:ea typeface="+mn-ea"/>
                <a:cs typeface="Noto Sans"/>
              </a:rPr>
              <a:t>:</a:t>
            </a:r>
            <a:r>
              <a:rPr kumimoji="0" lang="en-US" sz="1050" b="0" i="0" u="none" strike="noStrike" kern="1200" cap="none" spc="0" normalizeH="0" baseline="0" noProof="0" dirty="0">
                <a:ln>
                  <a:noFill/>
                </a:ln>
                <a:solidFill>
                  <a:prstClr val="white"/>
                </a:solidFill>
                <a:effectLst/>
                <a:uLnTx/>
                <a:uFillTx/>
                <a:latin typeface="Arial" panose="020B0604020202020204"/>
                <a:ea typeface="+mn-ea"/>
                <a:cs typeface="+mn-cs"/>
              </a:rPr>
              <a: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prstClr val="white"/>
                </a:solidFill>
                <a:effectLst/>
                <a:uLnTx/>
                <a:uFillTx/>
                <a:latin typeface="Arial" panose="020B0604020202020204"/>
                <a:ea typeface="+mn-ea"/>
                <a:cs typeface="+mn-cs"/>
              </a:rPr>
              <a:t>Prior lines of treatment (1 vs 2 or 3 vs ≥4)</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prstClr val="white"/>
                </a:solidFill>
                <a:effectLst/>
                <a:uLnTx/>
                <a:uFillTx/>
                <a:latin typeface="Arial" panose="020B0604020202020204"/>
                <a:ea typeface="+mn-ea"/>
                <a:cs typeface="+mn-cs"/>
              </a:rPr>
              <a:t>Prior bortezomib (yes vs no)</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0" cap="none" spc="0" normalizeH="0" baseline="0" noProof="0" dirty="0">
                <a:ln>
                  <a:noFill/>
                </a:ln>
                <a:solidFill>
                  <a:prstClr val="white"/>
                </a:solidFill>
                <a:effectLst/>
                <a:uLnTx/>
                <a:uFillTx/>
                <a:latin typeface="Arial" panose="020B0604020202020204"/>
                <a:ea typeface="+mn-ea"/>
                <a:cs typeface="Noto Sans"/>
              </a:rPr>
              <a:t>Prior anti-CD38 therapy (yes vs no)</a:t>
            </a:r>
          </a:p>
        </p:txBody>
      </p:sp>
      <p:grpSp>
        <p:nvGrpSpPr>
          <p:cNvPr id="68" name="Group 75">
            <a:extLst>
              <a:ext uri="{FF2B5EF4-FFF2-40B4-BE49-F238E27FC236}">
                <a16:creationId xmlns:a16="http://schemas.microsoft.com/office/drawing/2014/main" id="{89B925B1-2DB9-C1C3-FC25-6CF464CCF480}"/>
              </a:ext>
            </a:extLst>
          </p:cNvPr>
          <p:cNvGrpSpPr/>
          <p:nvPr/>
        </p:nvGrpSpPr>
        <p:grpSpPr>
          <a:xfrm>
            <a:off x="851706" y="1230199"/>
            <a:ext cx="2934958" cy="583200"/>
            <a:chOff x="808329" y="863482"/>
            <a:chExt cx="2246832" cy="608385"/>
          </a:xfrm>
          <a:solidFill>
            <a:schemeClr val="tx2"/>
          </a:solidFill>
        </p:grpSpPr>
        <p:sp>
          <p:nvSpPr>
            <p:cNvPr id="69" name="Rectangle 76">
              <a:extLst>
                <a:ext uri="{FF2B5EF4-FFF2-40B4-BE49-F238E27FC236}">
                  <a16:creationId xmlns:a16="http://schemas.microsoft.com/office/drawing/2014/main" id="{8950A0C3-7BE0-308F-E8E1-0CEB7A592B15}"/>
                </a:ext>
              </a:extLst>
            </p:cNvPr>
            <p:cNvSpPr/>
            <p:nvPr/>
          </p:nvSpPr>
          <p:spPr>
            <a:xfrm>
              <a:off x="808329" y="863482"/>
              <a:ext cx="2246832" cy="608385"/>
            </a:xfrm>
            <a:prstGeom prst="rect">
              <a:avLst/>
            </a:prstGeom>
            <a:grpFill/>
            <a:ln w="63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2D4F12AE-27C1-C86E-D1D6-50D7F4B510AB}"/>
                </a:ext>
              </a:extLst>
            </p:cNvPr>
            <p:cNvSpPr txBox="1"/>
            <p:nvPr/>
          </p:nvSpPr>
          <p:spPr>
            <a:xfrm>
              <a:off x="1017297" y="943609"/>
              <a:ext cx="1850173" cy="465548"/>
            </a:xfrm>
            <a:prstGeom prst="rect">
              <a:avLst/>
            </a:prstGeom>
            <a:grpFill/>
            <a:ln>
              <a:noFill/>
            </a:ln>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Recruitment period</a:t>
              </a:r>
              <a:b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br>
              <a:r>
                <a:rPr kumimoji="0" lang="en-US" sz="900" b="0" i="0" u="none" strike="noStrike" kern="1200" cap="none" spc="0" normalizeH="0" baseline="0" noProof="0">
                  <a:ln>
                    <a:noFill/>
                  </a:ln>
                  <a:solidFill>
                    <a:prstClr val="white"/>
                  </a:solidFill>
                  <a:effectLst/>
                  <a:uLnTx/>
                  <a:uFillTx/>
                  <a:latin typeface="Arial" panose="020B0604020202020204"/>
                  <a:ea typeface="+mn-ea"/>
                  <a:cs typeface="+mn-cs"/>
                </a:rPr>
                <a:t>October 2020 to December 2022</a:t>
              </a:r>
            </a:p>
          </p:txBody>
        </p:sp>
      </p:grpSp>
      <p:sp>
        <p:nvSpPr>
          <p:cNvPr id="71" name="Rectangle 45">
            <a:extLst>
              <a:ext uri="{FF2B5EF4-FFF2-40B4-BE49-F238E27FC236}">
                <a16:creationId xmlns:a16="http://schemas.microsoft.com/office/drawing/2014/main" id="{80D37DDC-3E96-AAFA-5185-EDE050C43282}"/>
              </a:ext>
            </a:extLst>
          </p:cNvPr>
          <p:cNvSpPr/>
          <p:nvPr/>
        </p:nvSpPr>
        <p:spPr>
          <a:xfrm>
            <a:off x="3284164" y="2446173"/>
            <a:ext cx="309600" cy="2131232"/>
          </a:xfrm>
          <a:prstGeom prst="rect">
            <a:avLst/>
          </a:prstGeom>
          <a:noFill/>
          <a:ln w="28575">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a:ea typeface="+mn-ea"/>
                <a:cs typeface="Arial" panose="020B0604020202020204" pitchFamily="34" charset="0"/>
              </a:rPr>
              <a:t>1:1 randomization</a:t>
            </a:r>
          </a:p>
        </p:txBody>
      </p:sp>
      <p:sp>
        <p:nvSpPr>
          <p:cNvPr id="72" name="TextBox 71">
            <a:extLst>
              <a:ext uri="{FF2B5EF4-FFF2-40B4-BE49-F238E27FC236}">
                <a16:creationId xmlns:a16="http://schemas.microsoft.com/office/drawing/2014/main" id="{5939A449-C18E-CBF6-F81E-CF7E0DFE417C}"/>
              </a:ext>
            </a:extLst>
          </p:cNvPr>
          <p:cNvSpPr txBox="1"/>
          <p:nvPr/>
        </p:nvSpPr>
        <p:spPr>
          <a:xfrm>
            <a:off x="2704673" y="2274081"/>
            <a:ext cx="1468582" cy="30777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N=302</a:t>
            </a:r>
          </a:p>
        </p:txBody>
      </p:sp>
      <p:sp>
        <p:nvSpPr>
          <p:cNvPr id="5" name="Rectangle: Rounded Corners 4">
            <a:extLst>
              <a:ext uri="{FF2B5EF4-FFF2-40B4-BE49-F238E27FC236}">
                <a16:creationId xmlns:a16="http://schemas.microsoft.com/office/drawing/2014/main" id="{7D44E3AE-366D-2670-BC4C-AAC4FA926A65}"/>
              </a:ext>
            </a:extLst>
          </p:cNvPr>
          <p:cNvSpPr/>
          <p:nvPr/>
        </p:nvSpPr>
        <p:spPr>
          <a:xfrm>
            <a:off x="5552667" y="5492080"/>
            <a:ext cx="6253810" cy="838769"/>
          </a:xfrm>
          <a:prstGeom prst="roundRect">
            <a:avLst/>
          </a:prstGeom>
          <a:solidFill>
            <a:schemeClr val="tx2"/>
          </a:solidFill>
          <a:ln w="12700" cap="flat" cmpd="sng" algn="ctr">
            <a:noFill/>
            <a:prstDash val="solid"/>
            <a:miter lim="800000"/>
          </a:ln>
          <a:effectLst/>
        </p:spPr>
        <p:txBody>
          <a:bodyPr lIns="91440" tIns="45720" rIns="91440" bIns="45720" numCol="2" rtlCol="0" anchor="ctr"/>
          <a:lstStyle/>
          <a:p>
            <a:pPr marL="285115" marR="0" lvl="0" indent="-285115" algn="l" defTabSz="914377"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mn-ea"/>
                <a:cs typeface="Arial"/>
              </a:rPr>
              <a:t>53% had received 1 prior LOT</a:t>
            </a:r>
            <a:endParaRPr kumimoji="0" lang="da-DK" sz="1800" b="0" i="0" u="none" strike="noStrike" kern="1200" cap="none" spc="0" normalizeH="0" baseline="0" noProof="0" dirty="0">
              <a:ln>
                <a:noFill/>
              </a:ln>
              <a:solidFill>
                <a:srgbClr val="000000"/>
              </a:solidFill>
              <a:effectLst/>
              <a:uLnTx/>
              <a:uFillTx/>
              <a:latin typeface="Arial"/>
              <a:ea typeface="+mn-ea"/>
              <a:cs typeface="Arial"/>
            </a:endParaRPr>
          </a:p>
          <a:p>
            <a:pPr marL="285115" marR="0" lvl="0" indent="-285115" algn="l" defTabSz="914377"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mn-ea"/>
                <a:cs typeface="Arial"/>
              </a:rPr>
              <a:t>90% received prior PI</a:t>
            </a:r>
          </a:p>
          <a:p>
            <a:pPr marL="285115" marR="0" lvl="0" indent="-285115" algn="l" defTabSz="914377"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mn-ea"/>
                <a:cs typeface="Arial"/>
              </a:rPr>
              <a:t>81% were Lenalidomide refractory</a:t>
            </a:r>
          </a:p>
          <a:p>
            <a:pPr marL="285115" marR="0" lvl="0" indent="-285115" algn="l" defTabSz="914377"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mn-ea"/>
                <a:cs typeface="Arial"/>
              </a:rPr>
              <a:t>23% were anti-CD38 refractory</a:t>
            </a:r>
          </a:p>
        </p:txBody>
      </p:sp>
      <p:sp>
        <p:nvSpPr>
          <p:cNvPr id="6" name="Rectangle 5">
            <a:extLst>
              <a:ext uri="{FF2B5EF4-FFF2-40B4-BE49-F238E27FC236}">
                <a16:creationId xmlns:a16="http://schemas.microsoft.com/office/drawing/2014/main" id="{0BD98E60-42E2-C12A-CF4B-DCB9BC422965}"/>
              </a:ext>
            </a:extLst>
          </p:cNvPr>
          <p:cNvSpPr/>
          <p:nvPr/>
        </p:nvSpPr>
        <p:spPr>
          <a:xfrm>
            <a:off x="4019373" y="5556072"/>
            <a:ext cx="1550398" cy="754592"/>
          </a:xfrm>
          <a:prstGeom prst="rect">
            <a:avLst/>
          </a:prstGeom>
          <a:noFill/>
          <a:ln w="12700" cap="flat" cmpd="sng" algn="ctr">
            <a:noFill/>
            <a:prstDash val="solid"/>
            <a:miter lim="800000"/>
          </a:ln>
          <a:effectLst/>
        </p:spPr>
        <p:txBody>
          <a:bodyPr lIns="91440" tIns="45720" rIns="91440" bIns="45720" numCol="1" rtlCol="0" anchor="ctr"/>
          <a:lstStyle/>
          <a:p>
            <a:pPr marL="0" marR="0" lvl="0" indent="0" algn="l" defTabSz="914377"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dirty="0">
                <a:ln>
                  <a:noFill/>
                </a:ln>
                <a:solidFill>
                  <a:srgbClr val="295698"/>
                </a:solidFill>
                <a:effectLst/>
                <a:uLnTx/>
                <a:uFillTx/>
                <a:latin typeface="Arial" panose="020B0604020202020204"/>
                <a:ea typeface="+mn-ea"/>
                <a:cs typeface="Arial"/>
              </a:rPr>
              <a:t>In the </a:t>
            </a:r>
            <a:r>
              <a:rPr kumimoji="0" lang="en-US" sz="1800" b="1" i="0" u="none" strike="noStrike" kern="0" cap="none" spc="0" normalizeH="0" baseline="0" noProof="0" dirty="0" err="1">
                <a:ln>
                  <a:noFill/>
                </a:ln>
                <a:solidFill>
                  <a:srgbClr val="295698"/>
                </a:solidFill>
                <a:effectLst/>
                <a:uLnTx/>
                <a:uFillTx/>
                <a:latin typeface="Arial" panose="020B0604020202020204"/>
                <a:ea typeface="+mn-ea"/>
                <a:cs typeface="Arial"/>
              </a:rPr>
              <a:t>BPd</a:t>
            </a:r>
            <a:r>
              <a:rPr kumimoji="0" lang="en-US" sz="1800" b="1" i="0" u="none" strike="noStrike" kern="0" cap="none" spc="0" normalizeH="0" baseline="0" noProof="0" dirty="0">
                <a:ln>
                  <a:noFill/>
                </a:ln>
                <a:solidFill>
                  <a:srgbClr val="295698"/>
                </a:solidFill>
                <a:effectLst/>
                <a:uLnTx/>
                <a:uFillTx/>
                <a:latin typeface="Arial" panose="020B0604020202020204"/>
                <a:ea typeface="+mn-ea"/>
                <a:cs typeface="Arial"/>
              </a:rPr>
              <a:t> group:</a:t>
            </a:r>
          </a:p>
        </p:txBody>
      </p:sp>
      <p:sp>
        <p:nvSpPr>
          <p:cNvPr id="9" name="TextBox 8">
            <a:extLst>
              <a:ext uri="{FF2B5EF4-FFF2-40B4-BE49-F238E27FC236}">
                <a16:creationId xmlns:a16="http://schemas.microsoft.com/office/drawing/2014/main" id="{44B7E074-753B-B416-0A3B-6B9D63AEE369}"/>
              </a:ext>
            </a:extLst>
          </p:cNvPr>
          <p:cNvSpPr txBox="1"/>
          <p:nvPr/>
        </p:nvSpPr>
        <p:spPr>
          <a:xfrm>
            <a:off x="13356771" y="432707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5698"/>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6387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P spid="6"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9038D6-C474-65EB-7626-7520D0E8071E}"/>
              </a:ext>
            </a:extLst>
          </p:cNvPr>
          <p:cNvSpPr>
            <a:spLocks noGrp="1"/>
          </p:cNvSpPr>
          <p:nvPr>
            <p:ph type="title"/>
          </p:nvPr>
        </p:nvSpPr>
        <p:spPr>
          <a:xfrm>
            <a:off x="3220088" y="284410"/>
            <a:ext cx="11019691" cy="443198"/>
          </a:xfrm>
        </p:spPr>
        <p:txBody>
          <a:bodyPr/>
          <a:lstStyle/>
          <a:p>
            <a:r>
              <a:rPr lang="en-US" dirty="0">
                <a:solidFill>
                  <a:schemeClr val="tx1"/>
                </a:solidFill>
              </a:rPr>
              <a:t> DREAMM-8: PFS and OS</a:t>
            </a:r>
          </a:p>
        </p:txBody>
      </p:sp>
      <p:sp>
        <p:nvSpPr>
          <p:cNvPr id="3" name="object 37">
            <a:extLst>
              <a:ext uri="{FF2B5EF4-FFF2-40B4-BE49-F238E27FC236}">
                <a16:creationId xmlns:a16="http://schemas.microsoft.com/office/drawing/2014/main" id="{2E4D0F8E-E85D-F4C2-2A84-89D3117282B0}"/>
              </a:ext>
            </a:extLst>
          </p:cNvPr>
          <p:cNvSpPr txBox="1"/>
          <p:nvPr/>
        </p:nvSpPr>
        <p:spPr>
          <a:xfrm>
            <a:off x="179168" y="6611870"/>
            <a:ext cx="11875941" cy="173038"/>
          </a:xfrm>
          <a:prstGeom prst="rect">
            <a:avLst/>
          </a:prstGeom>
        </p:spPr>
        <p:txBody>
          <a:bodyPr vert="horz" wrap="square" lIns="0" tIns="6773" rIns="0" bIns="0" rtlCol="0">
            <a:spAutoFit/>
          </a:bodyPr>
          <a:lstStyle/>
          <a:p>
            <a:pPr marL="0" marR="0" lvl="0" indent="0" algn="r" defTabSz="914400" rtl="0" eaLnBrk="1" fontAlgn="auto" latinLnBrk="0" hangingPunct="1">
              <a:lnSpc>
                <a:spcPct val="90000"/>
              </a:lnSpc>
              <a:spcBef>
                <a:spcPts val="240"/>
              </a:spcBef>
              <a:spcAft>
                <a:spcPts val="0"/>
              </a:spcAft>
              <a:buClrTx/>
              <a:buSzTx/>
              <a:buFontTx/>
              <a:buNone/>
              <a:tabLst/>
              <a:defRPr/>
            </a:pPr>
            <a:r>
              <a:rPr kumimoji="0" lang="en-US" sz="1200" b="0" i="0" u="none" strike="noStrike" kern="1200" cap="none" spc="0" normalizeH="0" baseline="0" noProof="0" dirty="0" err="1">
                <a:ln>
                  <a:noFill/>
                </a:ln>
                <a:solidFill>
                  <a:srgbClr val="295698"/>
                </a:solidFill>
                <a:effectLst/>
                <a:uLnTx/>
                <a:uFillTx/>
                <a:latin typeface="Arial" panose="020B0604020202020204"/>
                <a:ea typeface="+mn-ea"/>
                <a:cs typeface="+mn-cs"/>
              </a:rPr>
              <a:t>Dimopoulos</a:t>
            </a: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 MA, et al. </a:t>
            </a:r>
            <a:r>
              <a:rPr kumimoji="0" lang="en-US" sz="1200" b="0" i="0" u="none" strike="noStrike" kern="1200" cap="none" spc="0" normalizeH="0" baseline="0" noProof="0" dirty="0">
                <a:ln>
                  <a:noFill/>
                </a:ln>
                <a:solidFill>
                  <a:srgbClr val="295698"/>
                </a:solidFill>
                <a:effectLst/>
                <a:highlight>
                  <a:srgbClr val="FFFFFF"/>
                </a:highlight>
                <a:uLnTx/>
                <a:uFillTx/>
                <a:latin typeface="Arial" panose="020B0604020202020204"/>
                <a:ea typeface="+mn-ea"/>
                <a:cs typeface="+mn-cs"/>
              </a:rPr>
              <a:t>N Engl J Med. 2024 Aug 1;391(5):408-421; Dimopoulos MA , et al EHA 2025. </a:t>
            </a:r>
            <a:endPar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08D3AC16-1716-7654-43C7-FB94E96C7251}"/>
              </a:ext>
            </a:extLst>
          </p:cNvPr>
          <p:cNvGrpSpPr/>
          <p:nvPr/>
        </p:nvGrpSpPr>
        <p:grpSpPr>
          <a:xfrm>
            <a:off x="6335071" y="929533"/>
            <a:ext cx="5479200" cy="2336122"/>
            <a:chOff x="547063" y="545102"/>
            <a:chExt cx="5479200" cy="2336122"/>
          </a:xfrm>
        </p:grpSpPr>
        <p:grpSp>
          <p:nvGrpSpPr>
            <p:cNvPr id="5" name="Group 4">
              <a:extLst>
                <a:ext uri="{FF2B5EF4-FFF2-40B4-BE49-F238E27FC236}">
                  <a16:creationId xmlns:a16="http://schemas.microsoft.com/office/drawing/2014/main" id="{323FEB37-C112-E3AE-BE3C-DDC7F16FC99D}"/>
                </a:ext>
              </a:extLst>
            </p:cNvPr>
            <p:cNvGrpSpPr/>
            <p:nvPr/>
          </p:nvGrpSpPr>
          <p:grpSpPr>
            <a:xfrm>
              <a:off x="547063" y="1070590"/>
              <a:ext cx="5479200" cy="1810634"/>
              <a:chOff x="6519019" y="2689902"/>
              <a:chExt cx="4949300" cy="1418335"/>
            </a:xfrm>
          </p:grpSpPr>
          <p:sp>
            <p:nvSpPr>
              <p:cNvPr id="7" name="object 17">
                <a:extLst>
                  <a:ext uri="{FF2B5EF4-FFF2-40B4-BE49-F238E27FC236}">
                    <a16:creationId xmlns:a16="http://schemas.microsoft.com/office/drawing/2014/main" id="{3484262C-D90A-7D59-F2EE-6BEA75E22E7C}"/>
                  </a:ext>
                </a:extLst>
              </p:cNvPr>
              <p:cNvSpPr>
                <a:spLocks/>
              </p:cNvSpPr>
              <p:nvPr/>
            </p:nvSpPr>
            <p:spPr>
              <a:xfrm>
                <a:off x="6987339" y="2735397"/>
                <a:ext cx="4061330" cy="525734"/>
              </a:xfrm>
              <a:custGeom>
                <a:avLst/>
                <a:gdLst/>
                <a:ahLst/>
                <a:cxnLst/>
                <a:rect l="l" t="t" r="r" b="b"/>
                <a:pathLst>
                  <a:path w="5527675" h="1039494">
                    <a:moveTo>
                      <a:pt x="41148" y="53340"/>
                    </a:moveTo>
                    <a:lnTo>
                      <a:pt x="104393" y="53340"/>
                    </a:lnTo>
                    <a:lnTo>
                      <a:pt x="104393" y="70358"/>
                    </a:lnTo>
                    <a:lnTo>
                      <a:pt x="249555" y="70358"/>
                    </a:lnTo>
                    <a:lnTo>
                      <a:pt x="249555" y="83439"/>
                    </a:lnTo>
                    <a:lnTo>
                      <a:pt x="309880" y="83439"/>
                    </a:lnTo>
                    <a:lnTo>
                      <a:pt x="309880" y="101854"/>
                    </a:lnTo>
                    <a:lnTo>
                      <a:pt x="395604" y="101854"/>
                    </a:lnTo>
                    <a:lnTo>
                      <a:pt x="395604" y="114427"/>
                    </a:lnTo>
                    <a:lnTo>
                      <a:pt x="439166" y="114427"/>
                    </a:lnTo>
                    <a:lnTo>
                      <a:pt x="439166" y="131064"/>
                    </a:lnTo>
                    <a:lnTo>
                      <a:pt x="484251" y="131064"/>
                    </a:lnTo>
                    <a:lnTo>
                      <a:pt x="484251" y="174752"/>
                    </a:lnTo>
                    <a:lnTo>
                      <a:pt x="893953" y="174752"/>
                    </a:lnTo>
                    <a:lnTo>
                      <a:pt x="893953" y="187833"/>
                    </a:lnTo>
                    <a:lnTo>
                      <a:pt x="983996" y="187833"/>
                    </a:lnTo>
                    <a:lnTo>
                      <a:pt x="983996" y="205740"/>
                    </a:lnTo>
                    <a:lnTo>
                      <a:pt x="1111123" y="205740"/>
                    </a:lnTo>
                    <a:lnTo>
                      <a:pt x="1111123" y="218440"/>
                    </a:lnTo>
                    <a:lnTo>
                      <a:pt x="1254506" y="218440"/>
                    </a:lnTo>
                    <a:lnTo>
                      <a:pt x="1254506" y="232791"/>
                    </a:lnTo>
                    <a:lnTo>
                      <a:pt x="1264666" y="232791"/>
                    </a:lnTo>
                    <a:lnTo>
                      <a:pt x="1264666" y="248158"/>
                    </a:lnTo>
                    <a:lnTo>
                      <a:pt x="1282827" y="248158"/>
                    </a:lnTo>
                    <a:lnTo>
                      <a:pt x="1282827" y="262509"/>
                    </a:lnTo>
                    <a:lnTo>
                      <a:pt x="1370330" y="262509"/>
                    </a:lnTo>
                    <a:lnTo>
                      <a:pt x="1370330" y="279146"/>
                    </a:lnTo>
                    <a:lnTo>
                      <a:pt x="1435354" y="279146"/>
                    </a:lnTo>
                    <a:lnTo>
                      <a:pt x="1435354" y="292227"/>
                    </a:lnTo>
                    <a:lnTo>
                      <a:pt x="1490980" y="292227"/>
                    </a:lnTo>
                    <a:lnTo>
                      <a:pt x="1490980" y="310134"/>
                    </a:lnTo>
                    <a:lnTo>
                      <a:pt x="1563242" y="310134"/>
                    </a:lnTo>
                    <a:lnTo>
                      <a:pt x="1563242" y="321945"/>
                    </a:lnTo>
                    <a:lnTo>
                      <a:pt x="1572641" y="321945"/>
                    </a:lnTo>
                    <a:lnTo>
                      <a:pt x="1572641" y="342011"/>
                    </a:lnTo>
                    <a:lnTo>
                      <a:pt x="1618107" y="342011"/>
                    </a:lnTo>
                    <a:lnTo>
                      <a:pt x="1618107" y="353441"/>
                    </a:lnTo>
                    <a:lnTo>
                      <a:pt x="1690370" y="353441"/>
                    </a:lnTo>
                    <a:lnTo>
                      <a:pt x="1690370" y="371729"/>
                    </a:lnTo>
                    <a:lnTo>
                      <a:pt x="1725929" y="371729"/>
                    </a:lnTo>
                    <a:lnTo>
                      <a:pt x="1725929" y="383540"/>
                    </a:lnTo>
                    <a:lnTo>
                      <a:pt x="1764029" y="383540"/>
                    </a:lnTo>
                    <a:lnTo>
                      <a:pt x="1764029" y="401828"/>
                    </a:lnTo>
                    <a:lnTo>
                      <a:pt x="1790191" y="401828"/>
                    </a:lnTo>
                    <a:lnTo>
                      <a:pt x="1790191" y="415417"/>
                    </a:lnTo>
                    <a:lnTo>
                      <a:pt x="1853819" y="415417"/>
                    </a:lnTo>
                    <a:lnTo>
                      <a:pt x="1853819" y="427609"/>
                    </a:lnTo>
                    <a:lnTo>
                      <a:pt x="1862836" y="427609"/>
                    </a:lnTo>
                    <a:lnTo>
                      <a:pt x="1862836" y="445135"/>
                    </a:lnTo>
                    <a:lnTo>
                      <a:pt x="1910841" y="445135"/>
                    </a:lnTo>
                    <a:lnTo>
                      <a:pt x="1910841" y="457835"/>
                    </a:lnTo>
                    <a:lnTo>
                      <a:pt x="2044064" y="457835"/>
                    </a:lnTo>
                    <a:lnTo>
                      <a:pt x="2044064" y="475742"/>
                    </a:lnTo>
                    <a:lnTo>
                      <a:pt x="2053209" y="475742"/>
                    </a:lnTo>
                    <a:lnTo>
                      <a:pt x="2053209" y="487934"/>
                    </a:lnTo>
                    <a:lnTo>
                      <a:pt x="2360803" y="487934"/>
                    </a:lnTo>
                    <a:lnTo>
                      <a:pt x="2360803" y="506222"/>
                    </a:lnTo>
                    <a:lnTo>
                      <a:pt x="2477389" y="506222"/>
                    </a:lnTo>
                    <a:lnTo>
                      <a:pt x="2477389" y="522350"/>
                    </a:lnTo>
                    <a:lnTo>
                      <a:pt x="2495168" y="522350"/>
                    </a:lnTo>
                    <a:lnTo>
                      <a:pt x="2495168" y="537210"/>
                    </a:lnTo>
                    <a:lnTo>
                      <a:pt x="2605531" y="537210"/>
                    </a:lnTo>
                    <a:lnTo>
                      <a:pt x="2605531" y="555625"/>
                    </a:lnTo>
                    <a:lnTo>
                      <a:pt x="2678556" y="555625"/>
                    </a:lnTo>
                    <a:lnTo>
                      <a:pt x="2678556" y="573024"/>
                    </a:lnTo>
                    <a:lnTo>
                      <a:pt x="2795524" y="573024"/>
                    </a:lnTo>
                    <a:lnTo>
                      <a:pt x="2795524" y="586994"/>
                    </a:lnTo>
                    <a:lnTo>
                      <a:pt x="2811906" y="586994"/>
                    </a:lnTo>
                    <a:lnTo>
                      <a:pt x="2877185" y="586994"/>
                    </a:lnTo>
                    <a:lnTo>
                      <a:pt x="2877185" y="604520"/>
                    </a:lnTo>
                    <a:lnTo>
                      <a:pt x="2974975" y="604520"/>
                    </a:lnTo>
                    <a:lnTo>
                      <a:pt x="2974975" y="623697"/>
                    </a:lnTo>
                    <a:lnTo>
                      <a:pt x="3067177" y="623697"/>
                    </a:lnTo>
                    <a:lnTo>
                      <a:pt x="3067177" y="642493"/>
                    </a:lnTo>
                    <a:lnTo>
                      <a:pt x="3139820" y="642493"/>
                    </a:lnTo>
                    <a:lnTo>
                      <a:pt x="3139820" y="660019"/>
                    </a:lnTo>
                    <a:lnTo>
                      <a:pt x="3194685" y="660019"/>
                    </a:lnTo>
                    <a:lnTo>
                      <a:pt x="3194685" y="677926"/>
                    </a:lnTo>
                    <a:lnTo>
                      <a:pt x="3248405" y="677926"/>
                    </a:lnTo>
                    <a:lnTo>
                      <a:pt x="3248405" y="696214"/>
                    </a:lnTo>
                    <a:lnTo>
                      <a:pt x="3339211" y="696214"/>
                    </a:lnTo>
                    <a:lnTo>
                      <a:pt x="3339211" y="714629"/>
                    </a:lnTo>
                    <a:lnTo>
                      <a:pt x="3442716" y="714629"/>
                    </a:lnTo>
                    <a:lnTo>
                      <a:pt x="3442716" y="737235"/>
                    </a:lnTo>
                    <a:lnTo>
                      <a:pt x="3511295" y="737235"/>
                    </a:lnTo>
                    <a:lnTo>
                      <a:pt x="3511295" y="758317"/>
                    </a:lnTo>
                    <a:lnTo>
                      <a:pt x="3528060" y="758317"/>
                    </a:lnTo>
                    <a:lnTo>
                      <a:pt x="3528060" y="779272"/>
                    </a:lnTo>
                    <a:lnTo>
                      <a:pt x="3582542" y="779272"/>
                    </a:lnTo>
                    <a:lnTo>
                      <a:pt x="3582542" y="802767"/>
                    </a:lnTo>
                    <a:lnTo>
                      <a:pt x="4208653" y="802767"/>
                    </a:lnTo>
                    <a:lnTo>
                      <a:pt x="4208653" y="842137"/>
                    </a:lnTo>
                    <a:lnTo>
                      <a:pt x="4977511" y="842137"/>
                    </a:lnTo>
                    <a:lnTo>
                      <a:pt x="4977511" y="987552"/>
                    </a:lnTo>
                    <a:lnTo>
                      <a:pt x="5484875" y="987552"/>
                    </a:lnTo>
                  </a:path>
                  <a:path w="5527675" h="1039494">
                    <a:moveTo>
                      <a:pt x="5484875" y="934212"/>
                    </a:moveTo>
                    <a:lnTo>
                      <a:pt x="5484875" y="1039368"/>
                    </a:lnTo>
                  </a:path>
                  <a:path w="5527675" h="1039494">
                    <a:moveTo>
                      <a:pt x="5440680" y="987552"/>
                    </a:moveTo>
                    <a:lnTo>
                      <a:pt x="5527547" y="987552"/>
                    </a:lnTo>
                  </a:path>
                  <a:path w="5527675" h="1039494">
                    <a:moveTo>
                      <a:pt x="5349240" y="934212"/>
                    </a:moveTo>
                    <a:lnTo>
                      <a:pt x="5349240" y="1039368"/>
                    </a:lnTo>
                  </a:path>
                  <a:path w="5527675" h="1039494">
                    <a:moveTo>
                      <a:pt x="5306568" y="987552"/>
                    </a:moveTo>
                    <a:lnTo>
                      <a:pt x="5393436" y="987552"/>
                    </a:lnTo>
                  </a:path>
                  <a:path w="5527675" h="1039494">
                    <a:moveTo>
                      <a:pt x="5259323" y="934212"/>
                    </a:moveTo>
                    <a:lnTo>
                      <a:pt x="5259323" y="1039368"/>
                    </a:lnTo>
                  </a:path>
                  <a:path w="5527675" h="1039494">
                    <a:moveTo>
                      <a:pt x="5215128" y="987552"/>
                    </a:moveTo>
                    <a:lnTo>
                      <a:pt x="5301995" y="987552"/>
                    </a:lnTo>
                  </a:path>
                  <a:path w="5527675" h="1039494">
                    <a:moveTo>
                      <a:pt x="5224271" y="934212"/>
                    </a:moveTo>
                    <a:lnTo>
                      <a:pt x="5224271" y="1039368"/>
                    </a:lnTo>
                  </a:path>
                  <a:path w="5527675" h="1039494">
                    <a:moveTo>
                      <a:pt x="5181600" y="987552"/>
                    </a:moveTo>
                    <a:lnTo>
                      <a:pt x="5268468" y="987552"/>
                    </a:lnTo>
                  </a:path>
                  <a:path w="5527675" h="1039494">
                    <a:moveTo>
                      <a:pt x="5195316" y="934212"/>
                    </a:moveTo>
                    <a:lnTo>
                      <a:pt x="5195316" y="1039368"/>
                    </a:lnTo>
                  </a:path>
                  <a:path w="5527675" h="1039494">
                    <a:moveTo>
                      <a:pt x="5152644" y="987552"/>
                    </a:moveTo>
                    <a:lnTo>
                      <a:pt x="5239512" y="987552"/>
                    </a:lnTo>
                  </a:path>
                  <a:path w="5527675" h="1039494">
                    <a:moveTo>
                      <a:pt x="5158740" y="934212"/>
                    </a:moveTo>
                    <a:lnTo>
                      <a:pt x="5158740" y="1039368"/>
                    </a:lnTo>
                  </a:path>
                  <a:path w="5527675" h="1039494">
                    <a:moveTo>
                      <a:pt x="5114544" y="987552"/>
                    </a:moveTo>
                    <a:lnTo>
                      <a:pt x="5201412" y="987552"/>
                    </a:lnTo>
                  </a:path>
                  <a:path w="5527675" h="1039494">
                    <a:moveTo>
                      <a:pt x="5068824" y="934212"/>
                    </a:moveTo>
                    <a:lnTo>
                      <a:pt x="5068824" y="1039368"/>
                    </a:lnTo>
                  </a:path>
                  <a:path w="5527675" h="1039494">
                    <a:moveTo>
                      <a:pt x="5024628" y="987552"/>
                    </a:moveTo>
                    <a:lnTo>
                      <a:pt x="5111495" y="987552"/>
                    </a:lnTo>
                  </a:path>
                  <a:path w="5527675" h="1039494">
                    <a:moveTo>
                      <a:pt x="5023104" y="934212"/>
                    </a:moveTo>
                    <a:lnTo>
                      <a:pt x="5023104" y="1039368"/>
                    </a:lnTo>
                  </a:path>
                  <a:path w="5527675" h="1039494">
                    <a:moveTo>
                      <a:pt x="4978908" y="987552"/>
                    </a:moveTo>
                    <a:lnTo>
                      <a:pt x="5065776" y="987552"/>
                    </a:lnTo>
                  </a:path>
                  <a:path w="5527675" h="1039494">
                    <a:moveTo>
                      <a:pt x="4869180" y="789432"/>
                    </a:moveTo>
                    <a:lnTo>
                      <a:pt x="4869180" y="893064"/>
                    </a:lnTo>
                  </a:path>
                  <a:path w="5527675" h="1039494">
                    <a:moveTo>
                      <a:pt x="4824984" y="841248"/>
                    </a:moveTo>
                    <a:lnTo>
                      <a:pt x="4911852" y="841248"/>
                    </a:lnTo>
                  </a:path>
                  <a:path w="5527675" h="1039494">
                    <a:moveTo>
                      <a:pt x="4860036" y="789432"/>
                    </a:moveTo>
                    <a:lnTo>
                      <a:pt x="4860036" y="893064"/>
                    </a:lnTo>
                  </a:path>
                  <a:path w="5527675" h="1039494">
                    <a:moveTo>
                      <a:pt x="4817364" y="841248"/>
                    </a:moveTo>
                    <a:lnTo>
                      <a:pt x="4904232" y="841248"/>
                    </a:lnTo>
                  </a:path>
                  <a:path w="5527675" h="1039494">
                    <a:moveTo>
                      <a:pt x="4814316" y="789432"/>
                    </a:moveTo>
                    <a:lnTo>
                      <a:pt x="4814316" y="893064"/>
                    </a:lnTo>
                  </a:path>
                  <a:path w="5527675" h="1039494">
                    <a:moveTo>
                      <a:pt x="4770120" y="841248"/>
                    </a:moveTo>
                    <a:lnTo>
                      <a:pt x="4856988" y="841248"/>
                    </a:lnTo>
                  </a:path>
                  <a:path w="5527675" h="1039494">
                    <a:moveTo>
                      <a:pt x="4806695" y="789432"/>
                    </a:moveTo>
                    <a:lnTo>
                      <a:pt x="4806695" y="893064"/>
                    </a:lnTo>
                  </a:path>
                  <a:path w="5527675" h="1039494">
                    <a:moveTo>
                      <a:pt x="4764024" y="841248"/>
                    </a:moveTo>
                    <a:lnTo>
                      <a:pt x="4850892" y="841248"/>
                    </a:lnTo>
                  </a:path>
                  <a:path w="5527675" h="1039494">
                    <a:moveTo>
                      <a:pt x="4799076" y="789432"/>
                    </a:moveTo>
                    <a:lnTo>
                      <a:pt x="4799076" y="893064"/>
                    </a:lnTo>
                  </a:path>
                  <a:path w="5527675" h="1039494">
                    <a:moveTo>
                      <a:pt x="4754880" y="841248"/>
                    </a:moveTo>
                    <a:lnTo>
                      <a:pt x="4841748" y="841248"/>
                    </a:lnTo>
                  </a:path>
                  <a:path w="5527675" h="1039494">
                    <a:moveTo>
                      <a:pt x="4779264" y="789432"/>
                    </a:moveTo>
                    <a:lnTo>
                      <a:pt x="4779264" y="893064"/>
                    </a:lnTo>
                  </a:path>
                  <a:path w="5527675" h="1039494">
                    <a:moveTo>
                      <a:pt x="4736592" y="841248"/>
                    </a:moveTo>
                    <a:lnTo>
                      <a:pt x="4823460" y="841248"/>
                    </a:lnTo>
                  </a:path>
                  <a:path w="5527675" h="1039494">
                    <a:moveTo>
                      <a:pt x="4732020" y="789432"/>
                    </a:moveTo>
                    <a:lnTo>
                      <a:pt x="4732020" y="893064"/>
                    </a:lnTo>
                  </a:path>
                  <a:path w="5527675" h="1039494">
                    <a:moveTo>
                      <a:pt x="4689348" y="841248"/>
                    </a:moveTo>
                    <a:lnTo>
                      <a:pt x="4776216" y="841248"/>
                    </a:lnTo>
                  </a:path>
                  <a:path w="5527675" h="1039494">
                    <a:moveTo>
                      <a:pt x="4724400" y="789432"/>
                    </a:moveTo>
                    <a:lnTo>
                      <a:pt x="4724400" y="893064"/>
                    </a:lnTo>
                  </a:path>
                  <a:path w="5527675" h="1039494">
                    <a:moveTo>
                      <a:pt x="4681728" y="841248"/>
                    </a:moveTo>
                    <a:lnTo>
                      <a:pt x="4768595" y="841248"/>
                    </a:lnTo>
                  </a:path>
                  <a:path w="5527675" h="1039494">
                    <a:moveTo>
                      <a:pt x="4689348" y="789432"/>
                    </a:moveTo>
                    <a:lnTo>
                      <a:pt x="4689348" y="893064"/>
                    </a:lnTo>
                  </a:path>
                  <a:path w="5527675" h="1039494">
                    <a:moveTo>
                      <a:pt x="4645152" y="841248"/>
                    </a:moveTo>
                    <a:lnTo>
                      <a:pt x="4732020" y="841248"/>
                    </a:lnTo>
                  </a:path>
                  <a:path w="5527675" h="1039494">
                    <a:moveTo>
                      <a:pt x="4678680" y="789432"/>
                    </a:moveTo>
                    <a:lnTo>
                      <a:pt x="4678680" y="893064"/>
                    </a:lnTo>
                  </a:path>
                  <a:path w="5527675" h="1039494">
                    <a:moveTo>
                      <a:pt x="4634484" y="841248"/>
                    </a:moveTo>
                    <a:lnTo>
                      <a:pt x="4722876" y="841248"/>
                    </a:lnTo>
                  </a:path>
                  <a:path w="5527675" h="1039494">
                    <a:moveTo>
                      <a:pt x="4672584" y="789432"/>
                    </a:moveTo>
                    <a:lnTo>
                      <a:pt x="4672584" y="893064"/>
                    </a:lnTo>
                  </a:path>
                  <a:path w="5527675" h="1039494">
                    <a:moveTo>
                      <a:pt x="4629912" y="841248"/>
                    </a:moveTo>
                    <a:lnTo>
                      <a:pt x="4716780" y="841248"/>
                    </a:lnTo>
                  </a:path>
                  <a:path w="5527675" h="1039494">
                    <a:moveTo>
                      <a:pt x="4642104" y="789432"/>
                    </a:moveTo>
                    <a:lnTo>
                      <a:pt x="4642104" y="893064"/>
                    </a:lnTo>
                  </a:path>
                  <a:path w="5527675" h="1039494">
                    <a:moveTo>
                      <a:pt x="4599432" y="841248"/>
                    </a:moveTo>
                    <a:lnTo>
                      <a:pt x="4686300" y="841248"/>
                    </a:lnTo>
                  </a:path>
                  <a:path w="5527675" h="1039494">
                    <a:moveTo>
                      <a:pt x="4561332" y="789432"/>
                    </a:moveTo>
                    <a:lnTo>
                      <a:pt x="4561332" y="893064"/>
                    </a:lnTo>
                  </a:path>
                  <a:path w="5527675" h="1039494">
                    <a:moveTo>
                      <a:pt x="4517136" y="841248"/>
                    </a:moveTo>
                    <a:lnTo>
                      <a:pt x="4604004" y="841248"/>
                    </a:lnTo>
                  </a:path>
                  <a:path w="5527675" h="1039494">
                    <a:moveTo>
                      <a:pt x="4552188" y="789432"/>
                    </a:moveTo>
                    <a:lnTo>
                      <a:pt x="4552188" y="893064"/>
                    </a:lnTo>
                  </a:path>
                  <a:path w="5527675" h="1039494">
                    <a:moveTo>
                      <a:pt x="4507992" y="841248"/>
                    </a:moveTo>
                    <a:lnTo>
                      <a:pt x="4594860" y="841248"/>
                    </a:lnTo>
                  </a:path>
                  <a:path w="5527675" h="1039494">
                    <a:moveTo>
                      <a:pt x="4515612" y="789432"/>
                    </a:moveTo>
                    <a:lnTo>
                      <a:pt x="4515612" y="893064"/>
                    </a:lnTo>
                  </a:path>
                  <a:path w="5527675" h="1039494">
                    <a:moveTo>
                      <a:pt x="4471416" y="841248"/>
                    </a:moveTo>
                    <a:lnTo>
                      <a:pt x="4558284" y="841248"/>
                    </a:lnTo>
                  </a:path>
                  <a:path w="5527675" h="1039494">
                    <a:moveTo>
                      <a:pt x="4507992" y="789432"/>
                    </a:moveTo>
                    <a:lnTo>
                      <a:pt x="4507992" y="893064"/>
                    </a:lnTo>
                  </a:path>
                  <a:path w="5527675" h="1039494">
                    <a:moveTo>
                      <a:pt x="4465320" y="841248"/>
                    </a:moveTo>
                    <a:lnTo>
                      <a:pt x="4552188" y="841248"/>
                    </a:lnTo>
                  </a:path>
                  <a:path w="5527675" h="1039494">
                    <a:moveTo>
                      <a:pt x="4500372" y="789432"/>
                    </a:moveTo>
                    <a:lnTo>
                      <a:pt x="4500372" y="893064"/>
                    </a:lnTo>
                  </a:path>
                  <a:path w="5527675" h="1039494">
                    <a:moveTo>
                      <a:pt x="4457700" y="841248"/>
                    </a:moveTo>
                    <a:lnTo>
                      <a:pt x="4544568" y="841248"/>
                    </a:lnTo>
                  </a:path>
                  <a:path w="5527675" h="1039494">
                    <a:moveTo>
                      <a:pt x="4488180" y="789432"/>
                    </a:moveTo>
                    <a:lnTo>
                      <a:pt x="4488180" y="893064"/>
                    </a:lnTo>
                  </a:path>
                  <a:path w="5527675" h="1039494">
                    <a:moveTo>
                      <a:pt x="4445508" y="841248"/>
                    </a:moveTo>
                    <a:lnTo>
                      <a:pt x="4532376" y="841248"/>
                    </a:lnTo>
                  </a:path>
                  <a:path w="5527675" h="1039494">
                    <a:moveTo>
                      <a:pt x="4471416" y="789432"/>
                    </a:moveTo>
                    <a:lnTo>
                      <a:pt x="4471416" y="893064"/>
                    </a:lnTo>
                  </a:path>
                  <a:path w="5527675" h="1039494">
                    <a:moveTo>
                      <a:pt x="4428744" y="841248"/>
                    </a:moveTo>
                    <a:lnTo>
                      <a:pt x="4515612" y="841248"/>
                    </a:lnTo>
                  </a:path>
                  <a:path w="5527675" h="1039494">
                    <a:moveTo>
                      <a:pt x="4462272" y="789432"/>
                    </a:moveTo>
                    <a:lnTo>
                      <a:pt x="4462272" y="893064"/>
                    </a:lnTo>
                  </a:path>
                  <a:path w="5527675" h="1039494">
                    <a:moveTo>
                      <a:pt x="4418076" y="841248"/>
                    </a:moveTo>
                    <a:lnTo>
                      <a:pt x="4504944" y="841248"/>
                    </a:lnTo>
                  </a:path>
                  <a:path w="5527675" h="1039494">
                    <a:moveTo>
                      <a:pt x="4415028" y="789432"/>
                    </a:moveTo>
                    <a:lnTo>
                      <a:pt x="4415028" y="893064"/>
                    </a:lnTo>
                  </a:path>
                  <a:path w="5527675" h="1039494">
                    <a:moveTo>
                      <a:pt x="4372356" y="841248"/>
                    </a:moveTo>
                    <a:lnTo>
                      <a:pt x="4459224" y="841248"/>
                    </a:lnTo>
                  </a:path>
                  <a:path w="5527675" h="1039494">
                    <a:moveTo>
                      <a:pt x="4408932" y="789432"/>
                    </a:moveTo>
                    <a:lnTo>
                      <a:pt x="4408932" y="893064"/>
                    </a:lnTo>
                  </a:path>
                  <a:path w="5527675" h="1039494">
                    <a:moveTo>
                      <a:pt x="4364736" y="841248"/>
                    </a:moveTo>
                    <a:lnTo>
                      <a:pt x="4451604" y="841248"/>
                    </a:lnTo>
                  </a:path>
                  <a:path w="5527675" h="1039494">
                    <a:moveTo>
                      <a:pt x="4361688" y="789432"/>
                    </a:moveTo>
                    <a:lnTo>
                      <a:pt x="4361688" y="893064"/>
                    </a:lnTo>
                  </a:path>
                  <a:path w="5527675" h="1039494">
                    <a:moveTo>
                      <a:pt x="4319016" y="841248"/>
                    </a:moveTo>
                    <a:lnTo>
                      <a:pt x="4405884" y="841248"/>
                    </a:lnTo>
                  </a:path>
                  <a:path w="5527675" h="1039494">
                    <a:moveTo>
                      <a:pt x="4351020" y="789432"/>
                    </a:moveTo>
                    <a:lnTo>
                      <a:pt x="4351020" y="893064"/>
                    </a:lnTo>
                  </a:path>
                  <a:path w="5527675" h="1039494">
                    <a:moveTo>
                      <a:pt x="4308348" y="841248"/>
                    </a:moveTo>
                    <a:lnTo>
                      <a:pt x="4395216" y="841248"/>
                    </a:lnTo>
                  </a:path>
                  <a:path w="5527675" h="1039494">
                    <a:moveTo>
                      <a:pt x="4326636" y="789432"/>
                    </a:moveTo>
                    <a:lnTo>
                      <a:pt x="4326636" y="893064"/>
                    </a:lnTo>
                  </a:path>
                  <a:path w="5527675" h="1039494">
                    <a:moveTo>
                      <a:pt x="4283964" y="841248"/>
                    </a:moveTo>
                    <a:lnTo>
                      <a:pt x="4370832" y="841248"/>
                    </a:lnTo>
                  </a:path>
                  <a:path w="5527675" h="1039494">
                    <a:moveTo>
                      <a:pt x="4319016" y="789432"/>
                    </a:moveTo>
                    <a:lnTo>
                      <a:pt x="4319016" y="893064"/>
                    </a:lnTo>
                  </a:path>
                  <a:path w="5527675" h="1039494">
                    <a:moveTo>
                      <a:pt x="4274820" y="841248"/>
                    </a:moveTo>
                    <a:lnTo>
                      <a:pt x="4361688" y="841248"/>
                    </a:lnTo>
                  </a:path>
                  <a:path w="5527675" h="1039494">
                    <a:moveTo>
                      <a:pt x="4235195" y="789432"/>
                    </a:moveTo>
                    <a:lnTo>
                      <a:pt x="4235195" y="893064"/>
                    </a:lnTo>
                  </a:path>
                  <a:path w="5527675" h="1039494">
                    <a:moveTo>
                      <a:pt x="4191000" y="841248"/>
                    </a:moveTo>
                    <a:lnTo>
                      <a:pt x="4277868" y="841248"/>
                    </a:lnTo>
                  </a:path>
                  <a:path w="5527675" h="1039494">
                    <a:moveTo>
                      <a:pt x="4207764" y="789432"/>
                    </a:moveTo>
                    <a:lnTo>
                      <a:pt x="4207764" y="893064"/>
                    </a:lnTo>
                  </a:path>
                  <a:path w="5527675" h="1039494">
                    <a:moveTo>
                      <a:pt x="4165091" y="841248"/>
                    </a:moveTo>
                    <a:lnTo>
                      <a:pt x="4251960" y="841248"/>
                    </a:lnTo>
                  </a:path>
                  <a:path w="5527675" h="1039494">
                    <a:moveTo>
                      <a:pt x="4198620" y="749808"/>
                    </a:moveTo>
                    <a:lnTo>
                      <a:pt x="4198620" y="854964"/>
                    </a:lnTo>
                  </a:path>
                  <a:path w="5527675" h="1039494">
                    <a:moveTo>
                      <a:pt x="4155948" y="801624"/>
                    </a:moveTo>
                    <a:lnTo>
                      <a:pt x="4242816" y="801624"/>
                    </a:lnTo>
                  </a:path>
                  <a:path w="5527675" h="1039494">
                    <a:moveTo>
                      <a:pt x="4191000" y="749808"/>
                    </a:moveTo>
                    <a:lnTo>
                      <a:pt x="4191000" y="854964"/>
                    </a:lnTo>
                  </a:path>
                  <a:path w="5527675" h="1039494">
                    <a:moveTo>
                      <a:pt x="4148328" y="801624"/>
                    </a:moveTo>
                    <a:lnTo>
                      <a:pt x="4235195" y="801624"/>
                    </a:lnTo>
                  </a:path>
                  <a:path w="5527675" h="1039494">
                    <a:moveTo>
                      <a:pt x="4143755" y="749808"/>
                    </a:moveTo>
                    <a:lnTo>
                      <a:pt x="4143755" y="854964"/>
                    </a:lnTo>
                  </a:path>
                  <a:path w="5527675" h="1039494">
                    <a:moveTo>
                      <a:pt x="4099560" y="801624"/>
                    </a:moveTo>
                    <a:lnTo>
                      <a:pt x="4186428" y="801624"/>
                    </a:lnTo>
                  </a:path>
                  <a:path w="5527675" h="1039494">
                    <a:moveTo>
                      <a:pt x="4136136" y="749808"/>
                    </a:moveTo>
                    <a:lnTo>
                      <a:pt x="4136136" y="854964"/>
                    </a:lnTo>
                  </a:path>
                  <a:path w="5527675" h="1039494">
                    <a:moveTo>
                      <a:pt x="4093464" y="801624"/>
                    </a:moveTo>
                    <a:lnTo>
                      <a:pt x="4180331" y="801624"/>
                    </a:lnTo>
                  </a:path>
                  <a:path w="5527675" h="1039494">
                    <a:moveTo>
                      <a:pt x="4072128" y="749808"/>
                    </a:moveTo>
                    <a:lnTo>
                      <a:pt x="4072128" y="854964"/>
                    </a:lnTo>
                  </a:path>
                  <a:path w="5527675" h="1039494">
                    <a:moveTo>
                      <a:pt x="4029455" y="801624"/>
                    </a:moveTo>
                    <a:lnTo>
                      <a:pt x="4116324" y="801624"/>
                    </a:lnTo>
                  </a:path>
                  <a:path w="5527675" h="1039494">
                    <a:moveTo>
                      <a:pt x="4052316" y="749808"/>
                    </a:moveTo>
                    <a:lnTo>
                      <a:pt x="4052316" y="854964"/>
                    </a:lnTo>
                  </a:path>
                  <a:path w="5527675" h="1039494">
                    <a:moveTo>
                      <a:pt x="4009643" y="801624"/>
                    </a:moveTo>
                    <a:lnTo>
                      <a:pt x="4096512" y="801624"/>
                    </a:lnTo>
                  </a:path>
                  <a:path w="5527675" h="1039494">
                    <a:moveTo>
                      <a:pt x="4044695" y="749808"/>
                    </a:moveTo>
                    <a:lnTo>
                      <a:pt x="4044695" y="854964"/>
                    </a:lnTo>
                  </a:path>
                  <a:path w="5527675" h="1039494">
                    <a:moveTo>
                      <a:pt x="4002024" y="801624"/>
                    </a:moveTo>
                    <a:lnTo>
                      <a:pt x="4088891" y="801624"/>
                    </a:lnTo>
                  </a:path>
                  <a:path w="5527675" h="1039494">
                    <a:moveTo>
                      <a:pt x="4038600" y="749808"/>
                    </a:moveTo>
                    <a:lnTo>
                      <a:pt x="4038600" y="854964"/>
                    </a:lnTo>
                  </a:path>
                  <a:path w="5527675" h="1039494">
                    <a:moveTo>
                      <a:pt x="3994404" y="801624"/>
                    </a:moveTo>
                    <a:lnTo>
                      <a:pt x="4081272" y="801624"/>
                    </a:lnTo>
                  </a:path>
                  <a:path w="5527675" h="1039494">
                    <a:moveTo>
                      <a:pt x="4015740" y="749808"/>
                    </a:moveTo>
                    <a:lnTo>
                      <a:pt x="4015740" y="854964"/>
                    </a:lnTo>
                  </a:path>
                  <a:path w="5527675" h="1039494">
                    <a:moveTo>
                      <a:pt x="3973067" y="801624"/>
                    </a:moveTo>
                    <a:lnTo>
                      <a:pt x="4059936" y="801624"/>
                    </a:lnTo>
                  </a:path>
                  <a:path w="5527675" h="1039494">
                    <a:moveTo>
                      <a:pt x="4009643" y="749808"/>
                    </a:moveTo>
                    <a:lnTo>
                      <a:pt x="4009643" y="854964"/>
                    </a:lnTo>
                  </a:path>
                  <a:path w="5527675" h="1039494">
                    <a:moveTo>
                      <a:pt x="3965448" y="801624"/>
                    </a:moveTo>
                    <a:lnTo>
                      <a:pt x="4052316" y="801624"/>
                    </a:lnTo>
                  </a:path>
                  <a:path w="5527675" h="1039494">
                    <a:moveTo>
                      <a:pt x="4002024" y="749808"/>
                    </a:moveTo>
                    <a:lnTo>
                      <a:pt x="4002024" y="854964"/>
                    </a:lnTo>
                  </a:path>
                  <a:path w="5527675" h="1039494">
                    <a:moveTo>
                      <a:pt x="3957828" y="801624"/>
                    </a:moveTo>
                    <a:lnTo>
                      <a:pt x="4044695" y="801624"/>
                    </a:lnTo>
                  </a:path>
                  <a:path w="5527675" h="1039494">
                    <a:moveTo>
                      <a:pt x="3980688" y="749808"/>
                    </a:moveTo>
                    <a:lnTo>
                      <a:pt x="3980688" y="854964"/>
                    </a:lnTo>
                  </a:path>
                  <a:path w="5527675" h="1039494">
                    <a:moveTo>
                      <a:pt x="3936491" y="801624"/>
                    </a:moveTo>
                    <a:lnTo>
                      <a:pt x="4023360" y="801624"/>
                    </a:lnTo>
                  </a:path>
                  <a:path w="5527675" h="1039494">
                    <a:moveTo>
                      <a:pt x="3973067" y="749808"/>
                    </a:moveTo>
                    <a:lnTo>
                      <a:pt x="3973067" y="854964"/>
                    </a:lnTo>
                  </a:path>
                  <a:path w="5527675" h="1039494">
                    <a:moveTo>
                      <a:pt x="3928872" y="801624"/>
                    </a:moveTo>
                    <a:lnTo>
                      <a:pt x="4015740" y="801624"/>
                    </a:lnTo>
                  </a:path>
                  <a:path w="5527675" h="1039494">
                    <a:moveTo>
                      <a:pt x="3965448" y="749808"/>
                    </a:moveTo>
                    <a:lnTo>
                      <a:pt x="3965448" y="854964"/>
                    </a:lnTo>
                  </a:path>
                  <a:path w="5527675" h="1039494">
                    <a:moveTo>
                      <a:pt x="3921252" y="801624"/>
                    </a:moveTo>
                    <a:lnTo>
                      <a:pt x="4009643" y="801624"/>
                    </a:lnTo>
                  </a:path>
                  <a:path w="5527675" h="1039494">
                    <a:moveTo>
                      <a:pt x="3954779" y="749808"/>
                    </a:moveTo>
                    <a:lnTo>
                      <a:pt x="3954779" y="854964"/>
                    </a:lnTo>
                  </a:path>
                  <a:path w="5527675" h="1039494">
                    <a:moveTo>
                      <a:pt x="3910584" y="801624"/>
                    </a:moveTo>
                    <a:lnTo>
                      <a:pt x="3997452" y="801624"/>
                    </a:lnTo>
                  </a:path>
                  <a:path w="5527675" h="1039494">
                    <a:moveTo>
                      <a:pt x="3947160" y="749808"/>
                    </a:moveTo>
                    <a:lnTo>
                      <a:pt x="3947160" y="854964"/>
                    </a:lnTo>
                  </a:path>
                  <a:path w="5527675" h="1039494">
                    <a:moveTo>
                      <a:pt x="3902964" y="801624"/>
                    </a:moveTo>
                    <a:lnTo>
                      <a:pt x="3989831" y="801624"/>
                    </a:lnTo>
                  </a:path>
                  <a:path w="5527675" h="1039494">
                    <a:moveTo>
                      <a:pt x="3899916" y="749808"/>
                    </a:moveTo>
                    <a:lnTo>
                      <a:pt x="3899916" y="854964"/>
                    </a:lnTo>
                  </a:path>
                  <a:path w="5527675" h="1039494">
                    <a:moveTo>
                      <a:pt x="3855719" y="801624"/>
                    </a:moveTo>
                    <a:lnTo>
                      <a:pt x="3942588" y="801624"/>
                    </a:lnTo>
                  </a:path>
                  <a:path w="5527675" h="1039494">
                    <a:moveTo>
                      <a:pt x="3890772" y="749808"/>
                    </a:moveTo>
                    <a:lnTo>
                      <a:pt x="3890772" y="854964"/>
                    </a:lnTo>
                  </a:path>
                  <a:path w="5527675" h="1039494">
                    <a:moveTo>
                      <a:pt x="3848100" y="801624"/>
                    </a:moveTo>
                    <a:lnTo>
                      <a:pt x="3933443" y="801624"/>
                    </a:lnTo>
                  </a:path>
                  <a:path w="5527675" h="1039494">
                    <a:moveTo>
                      <a:pt x="3808476" y="749808"/>
                    </a:moveTo>
                    <a:lnTo>
                      <a:pt x="3808476" y="854964"/>
                    </a:lnTo>
                  </a:path>
                  <a:path w="5527675" h="1039494">
                    <a:moveTo>
                      <a:pt x="3765804" y="801624"/>
                    </a:moveTo>
                    <a:lnTo>
                      <a:pt x="3852672" y="801624"/>
                    </a:lnTo>
                  </a:path>
                  <a:path w="5527675" h="1039494">
                    <a:moveTo>
                      <a:pt x="3791712" y="749808"/>
                    </a:moveTo>
                    <a:lnTo>
                      <a:pt x="3791712" y="854964"/>
                    </a:lnTo>
                  </a:path>
                  <a:path w="5527675" h="1039494">
                    <a:moveTo>
                      <a:pt x="3747516" y="801624"/>
                    </a:moveTo>
                    <a:lnTo>
                      <a:pt x="3834384" y="801624"/>
                    </a:lnTo>
                  </a:path>
                  <a:path w="5527675" h="1039494">
                    <a:moveTo>
                      <a:pt x="3736848" y="749808"/>
                    </a:moveTo>
                    <a:lnTo>
                      <a:pt x="3736848" y="854964"/>
                    </a:lnTo>
                  </a:path>
                  <a:path w="5527675" h="1039494">
                    <a:moveTo>
                      <a:pt x="3694176" y="801624"/>
                    </a:moveTo>
                    <a:lnTo>
                      <a:pt x="3781043" y="801624"/>
                    </a:lnTo>
                  </a:path>
                  <a:path w="5527675" h="1039494">
                    <a:moveTo>
                      <a:pt x="3691128" y="749808"/>
                    </a:moveTo>
                    <a:lnTo>
                      <a:pt x="3691128" y="854964"/>
                    </a:lnTo>
                  </a:path>
                  <a:path w="5527675" h="1039494">
                    <a:moveTo>
                      <a:pt x="3648455" y="801624"/>
                    </a:moveTo>
                    <a:lnTo>
                      <a:pt x="3735324" y="801624"/>
                    </a:lnTo>
                  </a:path>
                  <a:path w="5527675" h="1039494">
                    <a:moveTo>
                      <a:pt x="3628643" y="749808"/>
                    </a:moveTo>
                    <a:lnTo>
                      <a:pt x="3628643" y="854964"/>
                    </a:lnTo>
                  </a:path>
                  <a:path w="5527675" h="1039494">
                    <a:moveTo>
                      <a:pt x="3584448" y="801624"/>
                    </a:moveTo>
                    <a:lnTo>
                      <a:pt x="3671316" y="801624"/>
                    </a:lnTo>
                  </a:path>
                  <a:path w="5527675" h="1039494">
                    <a:moveTo>
                      <a:pt x="3607307" y="749808"/>
                    </a:moveTo>
                    <a:lnTo>
                      <a:pt x="3607307" y="854964"/>
                    </a:lnTo>
                  </a:path>
                  <a:path w="5527675" h="1039494">
                    <a:moveTo>
                      <a:pt x="3564636" y="801624"/>
                    </a:moveTo>
                    <a:lnTo>
                      <a:pt x="3651504" y="801624"/>
                    </a:lnTo>
                  </a:path>
                  <a:path w="5527675" h="1039494">
                    <a:moveTo>
                      <a:pt x="3601212" y="749808"/>
                    </a:moveTo>
                    <a:lnTo>
                      <a:pt x="3601212" y="854964"/>
                    </a:lnTo>
                  </a:path>
                  <a:path w="5527675" h="1039494">
                    <a:moveTo>
                      <a:pt x="3558540" y="801624"/>
                    </a:moveTo>
                    <a:lnTo>
                      <a:pt x="3645407" y="801624"/>
                    </a:lnTo>
                  </a:path>
                  <a:path w="5527675" h="1039494">
                    <a:moveTo>
                      <a:pt x="3584448" y="749808"/>
                    </a:moveTo>
                    <a:lnTo>
                      <a:pt x="3584448" y="854964"/>
                    </a:lnTo>
                  </a:path>
                  <a:path w="5527675" h="1039494">
                    <a:moveTo>
                      <a:pt x="3541776" y="801624"/>
                    </a:moveTo>
                    <a:lnTo>
                      <a:pt x="3628643" y="801624"/>
                    </a:lnTo>
                  </a:path>
                  <a:path w="5527675" h="1039494">
                    <a:moveTo>
                      <a:pt x="3555491" y="726948"/>
                    </a:moveTo>
                    <a:lnTo>
                      <a:pt x="3555491" y="830580"/>
                    </a:lnTo>
                  </a:path>
                  <a:path w="5527675" h="1039494">
                    <a:moveTo>
                      <a:pt x="3512819" y="778764"/>
                    </a:moveTo>
                    <a:lnTo>
                      <a:pt x="3599688" y="778764"/>
                    </a:lnTo>
                  </a:path>
                  <a:path w="5527675" h="1039494">
                    <a:moveTo>
                      <a:pt x="3546348" y="726948"/>
                    </a:moveTo>
                    <a:lnTo>
                      <a:pt x="3546348" y="830580"/>
                    </a:lnTo>
                  </a:path>
                  <a:path w="5527675" h="1039494">
                    <a:moveTo>
                      <a:pt x="3503676" y="778764"/>
                    </a:moveTo>
                    <a:lnTo>
                      <a:pt x="3590543" y="778764"/>
                    </a:lnTo>
                  </a:path>
                  <a:path w="5527675" h="1039494">
                    <a:moveTo>
                      <a:pt x="3511295" y="707136"/>
                    </a:moveTo>
                    <a:lnTo>
                      <a:pt x="3511295" y="812292"/>
                    </a:lnTo>
                  </a:path>
                  <a:path w="5527675" h="1039494">
                    <a:moveTo>
                      <a:pt x="3467100" y="758952"/>
                    </a:moveTo>
                    <a:lnTo>
                      <a:pt x="3553967" y="758952"/>
                    </a:lnTo>
                  </a:path>
                  <a:path w="5527675" h="1039494">
                    <a:moveTo>
                      <a:pt x="3447288" y="684276"/>
                    </a:moveTo>
                    <a:lnTo>
                      <a:pt x="3447288" y="789432"/>
                    </a:lnTo>
                  </a:path>
                  <a:path w="5527675" h="1039494">
                    <a:moveTo>
                      <a:pt x="3404616" y="737616"/>
                    </a:moveTo>
                    <a:lnTo>
                      <a:pt x="3491484" y="737616"/>
                    </a:lnTo>
                  </a:path>
                  <a:path w="5527675" h="1039494">
                    <a:moveTo>
                      <a:pt x="3438143" y="662940"/>
                    </a:moveTo>
                    <a:lnTo>
                      <a:pt x="3438143" y="768096"/>
                    </a:lnTo>
                  </a:path>
                  <a:path w="5527675" h="1039494">
                    <a:moveTo>
                      <a:pt x="3395472" y="716280"/>
                    </a:moveTo>
                    <a:lnTo>
                      <a:pt x="3482340" y="716280"/>
                    </a:lnTo>
                  </a:path>
                  <a:path w="5527675" h="1039494">
                    <a:moveTo>
                      <a:pt x="3429000" y="662940"/>
                    </a:moveTo>
                    <a:lnTo>
                      <a:pt x="3429000" y="768096"/>
                    </a:lnTo>
                  </a:path>
                  <a:path w="5527675" h="1039494">
                    <a:moveTo>
                      <a:pt x="3384804" y="716280"/>
                    </a:moveTo>
                    <a:lnTo>
                      <a:pt x="3471672" y="716280"/>
                    </a:lnTo>
                  </a:path>
                  <a:path w="5527675" h="1039494">
                    <a:moveTo>
                      <a:pt x="3404616" y="662940"/>
                    </a:moveTo>
                    <a:lnTo>
                      <a:pt x="3404616" y="768096"/>
                    </a:lnTo>
                  </a:path>
                  <a:path w="5527675" h="1039494">
                    <a:moveTo>
                      <a:pt x="3360419" y="716280"/>
                    </a:moveTo>
                    <a:lnTo>
                      <a:pt x="3447288" y="716280"/>
                    </a:lnTo>
                  </a:path>
                  <a:path w="5527675" h="1039494">
                    <a:moveTo>
                      <a:pt x="3395472" y="662940"/>
                    </a:moveTo>
                    <a:lnTo>
                      <a:pt x="3395472" y="768096"/>
                    </a:lnTo>
                  </a:path>
                  <a:path w="5527675" h="1039494">
                    <a:moveTo>
                      <a:pt x="3351276" y="716280"/>
                    </a:moveTo>
                    <a:lnTo>
                      <a:pt x="3438143" y="716280"/>
                    </a:lnTo>
                  </a:path>
                  <a:path w="5527675" h="1039494">
                    <a:moveTo>
                      <a:pt x="3366516" y="662940"/>
                    </a:moveTo>
                    <a:lnTo>
                      <a:pt x="3366516" y="768096"/>
                    </a:lnTo>
                  </a:path>
                  <a:path w="5527675" h="1039494">
                    <a:moveTo>
                      <a:pt x="3322319" y="716280"/>
                    </a:moveTo>
                    <a:lnTo>
                      <a:pt x="3409188" y="716280"/>
                    </a:lnTo>
                  </a:path>
                  <a:path w="5527675" h="1039494">
                    <a:moveTo>
                      <a:pt x="3348228" y="662940"/>
                    </a:moveTo>
                    <a:lnTo>
                      <a:pt x="3348228" y="768096"/>
                    </a:lnTo>
                  </a:path>
                  <a:path w="5527675" h="1039494">
                    <a:moveTo>
                      <a:pt x="3304031" y="716280"/>
                    </a:moveTo>
                    <a:lnTo>
                      <a:pt x="3390900" y="716280"/>
                    </a:lnTo>
                  </a:path>
                  <a:path w="5527675" h="1039494">
                    <a:moveTo>
                      <a:pt x="3355848" y="662940"/>
                    </a:moveTo>
                    <a:lnTo>
                      <a:pt x="3355848" y="768096"/>
                    </a:lnTo>
                  </a:path>
                  <a:path w="5527675" h="1039494">
                    <a:moveTo>
                      <a:pt x="3313176" y="716280"/>
                    </a:moveTo>
                    <a:lnTo>
                      <a:pt x="3400043" y="716280"/>
                    </a:lnTo>
                  </a:path>
                  <a:path w="5527675" h="1039494">
                    <a:moveTo>
                      <a:pt x="3339084" y="662940"/>
                    </a:moveTo>
                    <a:lnTo>
                      <a:pt x="3339084" y="768096"/>
                    </a:lnTo>
                  </a:path>
                  <a:path w="5527675" h="1039494">
                    <a:moveTo>
                      <a:pt x="3294888" y="716280"/>
                    </a:moveTo>
                    <a:lnTo>
                      <a:pt x="3383279" y="716280"/>
                    </a:lnTo>
                  </a:path>
                  <a:path w="5527675" h="1039494">
                    <a:moveTo>
                      <a:pt x="3291840" y="644652"/>
                    </a:moveTo>
                    <a:lnTo>
                      <a:pt x="3291840" y="749808"/>
                    </a:lnTo>
                  </a:path>
                  <a:path w="5527675" h="1039494">
                    <a:moveTo>
                      <a:pt x="3247643" y="697992"/>
                    </a:moveTo>
                    <a:lnTo>
                      <a:pt x="3336036" y="697992"/>
                    </a:lnTo>
                  </a:path>
                  <a:path w="5527675" h="1039494">
                    <a:moveTo>
                      <a:pt x="3220212" y="626364"/>
                    </a:moveTo>
                    <a:lnTo>
                      <a:pt x="3220212" y="729996"/>
                    </a:lnTo>
                  </a:path>
                  <a:path w="5527675" h="1039494">
                    <a:moveTo>
                      <a:pt x="3177540" y="678180"/>
                    </a:moveTo>
                    <a:lnTo>
                      <a:pt x="3264407" y="678180"/>
                    </a:lnTo>
                  </a:path>
                  <a:path w="5527675" h="1039494">
                    <a:moveTo>
                      <a:pt x="3192779" y="606552"/>
                    </a:moveTo>
                    <a:lnTo>
                      <a:pt x="3192779" y="711708"/>
                    </a:lnTo>
                  </a:path>
                  <a:path w="5527675" h="1039494">
                    <a:moveTo>
                      <a:pt x="3148584" y="659892"/>
                    </a:moveTo>
                    <a:lnTo>
                      <a:pt x="3235452" y="659892"/>
                    </a:lnTo>
                  </a:path>
                  <a:path w="5527675" h="1039494">
                    <a:moveTo>
                      <a:pt x="3139440" y="606552"/>
                    </a:moveTo>
                    <a:lnTo>
                      <a:pt x="3139440" y="711708"/>
                    </a:lnTo>
                  </a:path>
                  <a:path w="5527675" h="1039494">
                    <a:moveTo>
                      <a:pt x="3096767" y="659892"/>
                    </a:moveTo>
                    <a:lnTo>
                      <a:pt x="3182112" y="659892"/>
                    </a:lnTo>
                  </a:path>
                  <a:path w="5527675" h="1039494">
                    <a:moveTo>
                      <a:pt x="3086100" y="589788"/>
                    </a:moveTo>
                    <a:lnTo>
                      <a:pt x="3086100" y="693420"/>
                    </a:lnTo>
                  </a:path>
                  <a:path w="5527675" h="1039494">
                    <a:moveTo>
                      <a:pt x="3041904" y="641604"/>
                    </a:moveTo>
                    <a:lnTo>
                      <a:pt x="3128772" y="641604"/>
                    </a:lnTo>
                  </a:path>
                  <a:path w="5527675" h="1039494">
                    <a:moveTo>
                      <a:pt x="3029712" y="569976"/>
                    </a:moveTo>
                    <a:lnTo>
                      <a:pt x="3029712" y="675132"/>
                    </a:lnTo>
                  </a:path>
                  <a:path w="5527675" h="1039494">
                    <a:moveTo>
                      <a:pt x="2987040" y="623316"/>
                    </a:moveTo>
                    <a:lnTo>
                      <a:pt x="3073907" y="623316"/>
                    </a:lnTo>
                  </a:path>
                  <a:path w="5527675" h="1039494">
                    <a:moveTo>
                      <a:pt x="3012948" y="569976"/>
                    </a:moveTo>
                    <a:lnTo>
                      <a:pt x="3012948" y="675132"/>
                    </a:lnTo>
                  </a:path>
                  <a:path w="5527675" h="1039494">
                    <a:moveTo>
                      <a:pt x="2968752" y="623316"/>
                    </a:moveTo>
                    <a:lnTo>
                      <a:pt x="3055619" y="623316"/>
                    </a:lnTo>
                  </a:path>
                  <a:path w="5527675" h="1039494">
                    <a:moveTo>
                      <a:pt x="3003804" y="569976"/>
                    </a:moveTo>
                    <a:lnTo>
                      <a:pt x="3003804" y="675132"/>
                    </a:lnTo>
                  </a:path>
                  <a:path w="5527675" h="1039494">
                    <a:moveTo>
                      <a:pt x="2959607" y="623316"/>
                    </a:moveTo>
                    <a:lnTo>
                      <a:pt x="3046476" y="623316"/>
                    </a:lnTo>
                  </a:path>
                  <a:path w="5527675" h="1039494">
                    <a:moveTo>
                      <a:pt x="2913888" y="551688"/>
                    </a:moveTo>
                    <a:lnTo>
                      <a:pt x="2913888" y="656844"/>
                    </a:lnTo>
                  </a:path>
                  <a:path w="5527675" h="1039494">
                    <a:moveTo>
                      <a:pt x="2871216" y="603504"/>
                    </a:moveTo>
                    <a:lnTo>
                      <a:pt x="2958084" y="603504"/>
                    </a:lnTo>
                  </a:path>
                  <a:path w="5527675" h="1039494">
                    <a:moveTo>
                      <a:pt x="2903219" y="551688"/>
                    </a:moveTo>
                    <a:lnTo>
                      <a:pt x="2903219" y="656844"/>
                    </a:lnTo>
                  </a:path>
                  <a:path w="5527675" h="1039494">
                    <a:moveTo>
                      <a:pt x="2859024" y="603504"/>
                    </a:moveTo>
                    <a:lnTo>
                      <a:pt x="2945891" y="603504"/>
                    </a:lnTo>
                  </a:path>
                  <a:path w="5527675" h="1039494">
                    <a:moveTo>
                      <a:pt x="2895600" y="551688"/>
                    </a:moveTo>
                    <a:lnTo>
                      <a:pt x="2895600" y="656844"/>
                    </a:lnTo>
                  </a:path>
                  <a:path w="5527675" h="1039494">
                    <a:moveTo>
                      <a:pt x="2851404" y="603504"/>
                    </a:moveTo>
                    <a:lnTo>
                      <a:pt x="2938272" y="603504"/>
                    </a:lnTo>
                  </a:path>
                  <a:path w="5527675" h="1039494">
                    <a:moveTo>
                      <a:pt x="2848355" y="533400"/>
                    </a:moveTo>
                    <a:lnTo>
                      <a:pt x="2848355" y="638556"/>
                    </a:lnTo>
                  </a:path>
                  <a:path w="5527675" h="1039494">
                    <a:moveTo>
                      <a:pt x="2804160" y="585216"/>
                    </a:moveTo>
                    <a:lnTo>
                      <a:pt x="2891028" y="585216"/>
                    </a:lnTo>
                  </a:path>
                  <a:path w="5527675" h="1039494">
                    <a:moveTo>
                      <a:pt x="2842260" y="533400"/>
                    </a:moveTo>
                    <a:lnTo>
                      <a:pt x="2842260" y="638556"/>
                    </a:lnTo>
                  </a:path>
                  <a:path w="5527675" h="1039494">
                    <a:moveTo>
                      <a:pt x="2798064" y="585216"/>
                    </a:moveTo>
                    <a:lnTo>
                      <a:pt x="2884931" y="585216"/>
                    </a:lnTo>
                  </a:path>
                  <a:path w="5527675" h="1039494">
                    <a:moveTo>
                      <a:pt x="2811779" y="533400"/>
                    </a:moveTo>
                    <a:lnTo>
                      <a:pt x="2811779" y="638556"/>
                    </a:lnTo>
                  </a:path>
                  <a:path w="5527675" h="1039494">
                    <a:moveTo>
                      <a:pt x="2767584" y="585216"/>
                    </a:moveTo>
                    <a:lnTo>
                      <a:pt x="2854452" y="585216"/>
                    </a:lnTo>
                  </a:path>
                  <a:path w="5527675" h="1039494">
                    <a:moveTo>
                      <a:pt x="2679191" y="519684"/>
                    </a:moveTo>
                    <a:lnTo>
                      <a:pt x="2679191" y="624840"/>
                    </a:lnTo>
                  </a:path>
                  <a:path w="5527675" h="1039494">
                    <a:moveTo>
                      <a:pt x="2634995" y="573024"/>
                    </a:moveTo>
                    <a:lnTo>
                      <a:pt x="2721864" y="573024"/>
                    </a:lnTo>
                  </a:path>
                  <a:path w="5527675" h="1039494">
                    <a:moveTo>
                      <a:pt x="2487167" y="470916"/>
                    </a:moveTo>
                    <a:lnTo>
                      <a:pt x="2487167" y="574548"/>
                    </a:lnTo>
                  </a:path>
                  <a:path w="5527675" h="1039494">
                    <a:moveTo>
                      <a:pt x="2444495" y="522732"/>
                    </a:moveTo>
                    <a:lnTo>
                      <a:pt x="2531364" y="522732"/>
                    </a:lnTo>
                  </a:path>
                  <a:path w="5527675" h="1039494">
                    <a:moveTo>
                      <a:pt x="2479548" y="470916"/>
                    </a:moveTo>
                    <a:lnTo>
                      <a:pt x="2479548" y="574548"/>
                    </a:lnTo>
                  </a:path>
                  <a:path w="5527675" h="1039494">
                    <a:moveTo>
                      <a:pt x="2436876" y="522732"/>
                    </a:moveTo>
                    <a:lnTo>
                      <a:pt x="2523743" y="522732"/>
                    </a:lnTo>
                  </a:path>
                  <a:path w="5527675" h="1039494">
                    <a:moveTo>
                      <a:pt x="2468879" y="454152"/>
                    </a:moveTo>
                    <a:lnTo>
                      <a:pt x="2468879" y="557784"/>
                    </a:lnTo>
                  </a:path>
                  <a:path w="5527675" h="1039494">
                    <a:moveTo>
                      <a:pt x="2426207" y="505968"/>
                    </a:moveTo>
                    <a:lnTo>
                      <a:pt x="2513076" y="505968"/>
                    </a:lnTo>
                  </a:path>
                  <a:path w="5527675" h="1039494">
                    <a:moveTo>
                      <a:pt x="2462784" y="454152"/>
                    </a:moveTo>
                    <a:lnTo>
                      <a:pt x="2462784" y="557784"/>
                    </a:lnTo>
                  </a:path>
                  <a:path w="5527675" h="1039494">
                    <a:moveTo>
                      <a:pt x="2418588" y="505968"/>
                    </a:moveTo>
                    <a:lnTo>
                      <a:pt x="2506979" y="505968"/>
                    </a:lnTo>
                  </a:path>
                  <a:path w="5527675" h="1039494">
                    <a:moveTo>
                      <a:pt x="2452116" y="454152"/>
                    </a:moveTo>
                    <a:lnTo>
                      <a:pt x="2452116" y="557784"/>
                    </a:lnTo>
                  </a:path>
                  <a:path w="5527675" h="1039494">
                    <a:moveTo>
                      <a:pt x="2407919" y="505968"/>
                    </a:moveTo>
                    <a:lnTo>
                      <a:pt x="2494788" y="505968"/>
                    </a:lnTo>
                  </a:path>
                  <a:path w="5527675" h="1039494">
                    <a:moveTo>
                      <a:pt x="2386584" y="454152"/>
                    </a:moveTo>
                    <a:lnTo>
                      <a:pt x="2386584" y="557784"/>
                    </a:lnTo>
                  </a:path>
                  <a:path w="5527675" h="1039494">
                    <a:moveTo>
                      <a:pt x="2343912" y="505968"/>
                    </a:moveTo>
                    <a:lnTo>
                      <a:pt x="2430779" y="505968"/>
                    </a:lnTo>
                  </a:path>
                  <a:path w="5527675" h="1039494">
                    <a:moveTo>
                      <a:pt x="2378964" y="454152"/>
                    </a:moveTo>
                    <a:lnTo>
                      <a:pt x="2378964" y="557784"/>
                    </a:lnTo>
                  </a:path>
                  <a:path w="5527675" h="1039494">
                    <a:moveTo>
                      <a:pt x="2336291" y="505968"/>
                    </a:moveTo>
                    <a:lnTo>
                      <a:pt x="2421636" y="505968"/>
                    </a:lnTo>
                  </a:path>
                  <a:path w="5527675" h="1039494">
                    <a:moveTo>
                      <a:pt x="2179319" y="435864"/>
                    </a:moveTo>
                    <a:lnTo>
                      <a:pt x="2179319" y="541020"/>
                    </a:lnTo>
                  </a:path>
                  <a:path w="5527675" h="1039494">
                    <a:moveTo>
                      <a:pt x="2136648" y="489204"/>
                    </a:moveTo>
                    <a:lnTo>
                      <a:pt x="2223516" y="489204"/>
                    </a:lnTo>
                  </a:path>
                  <a:path w="5527675" h="1039494">
                    <a:moveTo>
                      <a:pt x="2116836" y="435864"/>
                    </a:moveTo>
                    <a:lnTo>
                      <a:pt x="2116836" y="541020"/>
                    </a:lnTo>
                  </a:path>
                  <a:path w="5527675" h="1039494">
                    <a:moveTo>
                      <a:pt x="2072639" y="489204"/>
                    </a:moveTo>
                    <a:lnTo>
                      <a:pt x="2159507" y="489204"/>
                    </a:lnTo>
                  </a:path>
                  <a:path w="5527675" h="1039494">
                    <a:moveTo>
                      <a:pt x="2107691" y="435864"/>
                    </a:moveTo>
                    <a:lnTo>
                      <a:pt x="2107691" y="541020"/>
                    </a:lnTo>
                  </a:path>
                  <a:path w="5527675" h="1039494">
                    <a:moveTo>
                      <a:pt x="2063495" y="489204"/>
                    </a:moveTo>
                    <a:lnTo>
                      <a:pt x="2150364" y="489204"/>
                    </a:lnTo>
                  </a:path>
                  <a:path w="5527675" h="1039494">
                    <a:moveTo>
                      <a:pt x="2052827" y="423672"/>
                    </a:moveTo>
                    <a:lnTo>
                      <a:pt x="2052827" y="528828"/>
                    </a:lnTo>
                  </a:path>
                  <a:path w="5527675" h="1039494">
                    <a:moveTo>
                      <a:pt x="2010155" y="475488"/>
                    </a:moveTo>
                    <a:lnTo>
                      <a:pt x="2095500" y="475488"/>
                    </a:lnTo>
                  </a:path>
                  <a:path w="5527675" h="1039494">
                    <a:moveTo>
                      <a:pt x="2045207" y="423672"/>
                    </a:moveTo>
                    <a:lnTo>
                      <a:pt x="2045207" y="528828"/>
                    </a:lnTo>
                  </a:path>
                  <a:path w="5527675" h="1039494">
                    <a:moveTo>
                      <a:pt x="2001012" y="475488"/>
                    </a:moveTo>
                    <a:lnTo>
                      <a:pt x="2087879" y="475488"/>
                    </a:lnTo>
                  </a:path>
                  <a:path w="5527675" h="1039494">
                    <a:moveTo>
                      <a:pt x="1953767" y="405384"/>
                    </a:moveTo>
                    <a:lnTo>
                      <a:pt x="1953767" y="510540"/>
                    </a:lnTo>
                  </a:path>
                  <a:path w="5527675" h="1039494">
                    <a:moveTo>
                      <a:pt x="1909572" y="457200"/>
                    </a:moveTo>
                    <a:lnTo>
                      <a:pt x="1996439" y="457200"/>
                    </a:lnTo>
                  </a:path>
                  <a:path w="5527675" h="1039494">
                    <a:moveTo>
                      <a:pt x="1353312" y="210312"/>
                    </a:moveTo>
                    <a:lnTo>
                      <a:pt x="1353312" y="313944"/>
                    </a:lnTo>
                  </a:path>
                  <a:path w="5527675" h="1039494">
                    <a:moveTo>
                      <a:pt x="1310640" y="262128"/>
                    </a:moveTo>
                    <a:lnTo>
                      <a:pt x="1397508" y="262128"/>
                    </a:lnTo>
                  </a:path>
                  <a:path w="5527675" h="1039494">
                    <a:moveTo>
                      <a:pt x="51815" y="0"/>
                    </a:moveTo>
                    <a:lnTo>
                      <a:pt x="51815" y="105156"/>
                    </a:lnTo>
                  </a:path>
                  <a:path w="5527675" h="1039494">
                    <a:moveTo>
                      <a:pt x="7620" y="53340"/>
                    </a:moveTo>
                    <a:lnTo>
                      <a:pt x="94487" y="53340"/>
                    </a:lnTo>
                  </a:path>
                  <a:path w="5527675" h="1039494">
                    <a:moveTo>
                      <a:pt x="44196" y="0"/>
                    </a:moveTo>
                    <a:lnTo>
                      <a:pt x="44196" y="105156"/>
                    </a:lnTo>
                  </a:path>
                  <a:path w="5527675" h="1039494">
                    <a:moveTo>
                      <a:pt x="0" y="53340"/>
                    </a:moveTo>
                    <a:lnTo>
                      <a:pt x="86868" y="53340"/>
                    </a:lnTo>
                  </a:path>
                </a:pathLst>
              </a:custGeom>
              <a:ln w="9525">
                <a:solidFill>
                  <a:srgbClr val="69B445">
                    <a:lumMod val="75000"/>
                  </a:srgbClr>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GSK Precision" pitchFamily="2" charset="0"/>
                  <a:ea typeface="+mn-ea"/>
                  <a:cs typeface="Noto Sans"/>
                </a:endParaRPr>
              </a:p>
            </p:txBody>
          </p:sp>
          <p:sp>
            <p:nvSpPr>
              <p:cNvPr id="8" name="TextBox 7">
                <a:extLst>
                  <a:ext uri="{FF2B5EF4-FFF2-40B4-BE49-F238E27FC236}">
                    <a16:creationId xmlns:a16="http://schemas.microsoft.com/office/drawing/2014/main" id="{818417E1-23F7-EF4D-0E39-3FA167CE458E}"/>
                  </a:ext>
                </a:extLst>
              </p:cNvPr>
              <p:cNvSpPr txBox="1">
                <a:spLocks/>
              </p:cNvSpPr>
              <p:nvPr/>
            </p:nvSpPr>
            <p:spPr>
              <a:xfrm>
                <a:off x="6696425" y="3862694"/>
                <a:ext cx="131939" cy="72328"/>
              </a:xfrm>
              <a:prstGeom prst="rect">
                <a:avLst/>
              </a:prstGeom>
              <a:noFill/>
            </p:spPr>
            <p:txBody>
              <a:bodyPr wrap="square" lIns="0" tIns="0" rIns="0" bIns="0" rtlCol="0" anchor="ctr" anchorCtr="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0.0</a:t>
                </a:r>
              </a:p>
            </p:txBody>
          </p:sp>
          <p:sp>
            <p:nvSpPr>
              <p:cNvPr id="9" name="TextBox 8">
                <a:extLst>
                  <a:ext uri="{FF2B5EF4-FFF2-40B4-BE49-F238E27FC236}">
                    <a16:creationId xmlns:a16="http://schemas.microsoft.com/office/drawing/2014/main" id="{42DC488C-0388-011C-7DEA-78B3EF51587E}"/>
                  </a:ext>
                </a:extLst>
              </p:cNvPr>
              <p:cNvSpPr txBox="1">
                <a:spLocks/>
              </p:cNvSpPr>
              <p:nvPr/>
            </p:nvSpPr>
            <p:spPr>
              <a:xfrm>
                <a:off x="6702162" y="3649503"/>
                <a:ext cx="126202" cy="72328"/>
              </a:xfrm>
              <a:prstGeom prst="rect">
                <a:avLst/>
              </a:prstGeom>
              <a:noFill/>
            </p:spPr>
            <p:txBody>
              <a:bodyPr wrap="square" lIns="0" tIns="0" rIns="0" bIns="0" rtlCol="0" anchor="ctr" anchorCtr="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0.2</a:t>
                </a:r>
              </a:p>
            </p:txBody>
          </p:sp>
          <p:sp>
            <p:nvSpPr>
              <p:cNvPr id="10" name="TextBox 9">
                <a:extLst>
                  <a:ext uri="{FF2B5EF4-FFF2-40B4-BE49-F238E27FC236}">
                    <a16:creationId xmlns:a16="http://schemas.microsoft.com/office/drawing/2014/main" id="{C466A343-6485-19C3-CE44-BCF204A53AE3}"/>
                  </a:ext>
                </a:extLst>
              </p:cNvPr>
              <p:cNvSpPr txBox="1">
                <a:spLocks/>
              </p:cNvSpPr>
              <p:nvPr/>
            </p:nvSpPr>
            <p:spPr>
              <a:xfrm>
                <a:off x="6698339" y="3433493"/>
                <a:ext cx="130025" cy="72328"/>
              </a:xfrm>
              <a:prstGeom prst="rect">
                <a:avLst/>
              </a:prstGeom>
              <a:noFill/>
            </p:spPr>
            <p:txBody>
              <a:bodyPr wrap="square" lIns="0" tIns="0" rIns="0" bIns="0" rtlCol="0" anchor="ctr" anchorCtr="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0.4</a:t>
                </a:r>
              </a:p>
            </p:txBody>
          </p:sp>
          <p:sp>
            <p:nvSpPr>
              <p:cNvPr id="11" name="TextBox 10">
                <a:extLst>
                  <a:ext uri="{FF2B5EF4-FFF2-40B4-BE49-F238E27FC236}">
                    <a16:creationId xmlns:a16="http://schemas.microsoft.com/office/drawing/2014/main" id="{705FDF5F-AE2E-813A-60BB-D618028B67AE}"/>
                  </a:ext>
                </a:extLst>
              </p:cNvPr>
              <p:cNvSpPr txBox="1">
                <a:spLocks/>
              </p:cNvSpPr>
              <p:nvPr/>
            </p:nvSpPr>
            <p:spPr>
              <a:xfrm>
                <a:off x="6700250" y="3219706"/>
                <a:ext cx="128114" cy="72328"/>
              </a:xfrm>
              <a:prstGeom prst="rect">
                <a:avLst/>
              </a:prstGeom>
              <a:noFill/>
            </p:spPr>
            <p:txBody>
              <a:bodyPr wrap="square" lIns="0" tIns="0" rIns="0" bIns="0" rtlCol="0" anchor="ctr" anchorCtr="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0.6</a:t>
                </a:r>
              </a:p>
            </p:txBody>
          </p:sp>
          <p:sp>
            <p:nvSpPr>
              <p:cNvPr id="12" name="TextBox 11">
                <a:extLst>
                  <a:ext uri="{FF2B5EF4-FFF2-40B4-BE49-F238E27FC236}">
                    <a16:creationId xmlns:a16="http://schemas.microsoft.com/office/drawing/2014/main" id="{043D23DA-5AFE-97BA-FA66-1372373DF1BD}"/>
                  </a:ext>
                </a:extLst>
              </p:cNvPr>
              <p:cNvSpPr txBox="1">
                <a:spLocks/>
              </p:cNvSpPr>
              <p:nvPr/>
            </p:nvSpPr>
            <p:spPr>
              <a:xfrm>
                <a:off x="6700250" y="3007678"/>
                <a:ext cx="128114" cy="72328"/>
              </a:xfrm>
              <a:prstGeom prst="rect">
                <a:avLst/>
              </a:prstGeom>
              <a:noFill/>
            </p:spPr>
            <p:txBody>
              <a:bodyPr wrap="square" lIns="0" tIns="0" rIns="0" bIns="0" rtlCol="0" anchor="ctr" anchorCtr="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0.8</a:t>
                </a:r>
              </a:p>
            </p:txBody>
          </p:sp>
          <p:sp>
            <p:nvSpPr>
              <p:cNvPr id="13" name="TextBox 12">
                <a:extLst>
                  <a:ext uri="{FF2B5EF4-FFF2-40B4-BE49-F238E27FC236}">
                    <a16:creationId xmlns:a16="http://schemas.microsoft.com/office/drawing/2014/main" id="{FF7607FE-A187-926D-D4C1-589009FBA83A}"/>
                  </a:ext>
                </a:extLst>
              </p:cNvPr>
              <p:cNvSpPr txBox="1">
                <a:spLocks/>
              </p:cNvSpPr>
              <p:nvPr/>
            </p:nvSpPr>
            <p:spPr>
              <a:xfrm>
                <a:off x="6721284" y="2794108"/>
                <a:ext cx="107080" cy="72328"/>
              </a:xfrm>
              <a:prstGeom prst="rect">
                <a:avLst/>
              </a:prstGeom>
              <a:noFill/>
            </p:spPr>
            <p:txBody>
              <a:bodyPr wrap="square" lIns="0" tIns="0" rIns="0" bIns="0" rtlCol="0" anchor="ctr" anchorCtr="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1.0</a:t>
                </a:r>
              </a:p>
            </p:txBody>
          </p:sp>
          <p:cxnSp>
            <p:nvCxnSpPr>
              <p:cNvPr id="14" name="Straight Connector 13">
                <a:extLst>
                  <a:ext uri="{FF2B5EF4-FFF2-40B4-BE49-F238E27FC236}">
                    <a16:creationId xmlns:a16="http://schemas.microsoft.com/office/drawing/2014/main" id="{3B28509F-8D6E-8DE4-D10F-5CAAFD195F6A}"/>
                  </a:ext>
                </a:extLst>
              </p:cNvPr>
              <p:cNvCxnSpPr>
                <a:cxnSpLocks/>
              </p:cNvCxnSpPr>
              <p:nvPr/>
            </p:nvCxnSpPr>
            <p:spPr>
              <a:xfrm flipV="1">
                <a:off x="8332588" y="2764997"/>
                <a:ext cx="4228" cy="1155007"/>
              </a:xfrm>
              <a:prstGeom prst="line">
                <a:avLst/>
              </a:prstGeom>
              <a:noFill/>
              <a:ln w="9525" cap="sq" cmpd="sng" algn="ctr">
                <a:solidFill>
                  <a:sysClr val="window" lastClr="FFFFFF">
                    <a:lumMod val="85000"/>
                  </a:sysClr>
                </a:solidFill>
                <a:prstDash val="dash"/>
                <a:bevel/>
              </a:ln>
              <a:effectLst/>
            </p:spPr>
          </p:cxnSp>
          <p:sp>
            <p:nvSpPr>
              <p:cNvPr id="15" name="object 20">
                <a:extLst>
                  <a:ext uri="{FF2B5EF4-FFF2-40B4-BE49-F238E27FC236}">
                    <a16:creationId xmlns:a16="http://schemas.microsoft.com/office/drawing/2014/main" id="{AF8A89C4-7A6C-B210-56DD-DD53AC78B1B4}"/>
                  </a:ext>
                </a:extLst>
              </p:cNvPr>
              <p:cNvSpPr txBox="1">
                <a:spLocks/>
              </p:cNvSpPr>
              <p:nvPr/>
            </p:nvSpPr>
            <p:spPr>
              <a:xfrm>
                <a:off x="6519019" y="2802818"/>
                <a:ext cx="97304" cy="839861"/>
              </a:xfrm>
              <a:prstGeom prst="rect">
                <a:avLst/>
              </a:prstGeom>
            </p:spPr>
            <p:txBody>
              <a:bodyPr vert="vert270" wrap="square" lIns="0" tIns="0" rIns="0" bIns="0" rtlCol="0">
                <a:spAutoFit/>
              </a:bodyPr>
              <a:lstStyle/>
              <a:p>
                <a:pPr marL="1270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GSK Precision" pitchFamily="2" charset="0"/>
                    <a:ea typeface="+mn-ea"/>
                    <a:cs typeface="Arial"/>
                  </a:rPr>
                  <a:t>OS probability</a:t>
                </a:r>
                <a:endParaRPr kumimoji="0" lang="en-US" sz="700" b="0" i="0" u="none" strike="noStrike" kern="0" cap="none" spc="0" normalizeH="0" baseline="0" noProof="0">
                  <a:ln>
                    <a:noFill/>
                  </a:ln>
                  <a:solidFill>
                    <a:srgbClr val="000000"/>
                  </a:solidFill>
                  <a:effectLst/>
                  <a:uLnTx/>
                  <a:uFillTx/>
                  <a:latin typeface="GSK Precision" pitchFamily="2" charset="0"/>
                  <a:ea typeface="+mn-ea"/>
                  <a:cs typeface="Arial"/>
                </a:endParaRPr>
              </a:p>
            </p:txBody>
          </p:sp>
          <p:sp>
            <p:nvSpPr>
              <p:cNvPr id="16" name="object 29">
                <a:extLst>
                  <a:ext uri="{FF2B5EF4-FFF2-40B4-BE49-F238E27FC236}">
                    <a16:creationId xmlns:a16="http://schemas.microsoft.com/office/drawing/2014/main" id="{1E046953-E0E5-F52B-556A-CD3CCFF8D305}"/>
                  </a:ext>
                </a:extLst>
              </p:cNvPr>
              <p:cNvSpPr txBox="1">
                <a:spLocks/>
              </p:cNvSpPr>
              <p:nvPr/>
            </p:nvSpPr>
            <p:spPr>
              <a:xfrm>
                <a:off x="8341021" y="4023855"/>
                <a:ext cx="1387559" cy="84382"/>
              </a:xfrm>
              <a:prstGeom prst="rect">
                <a:avLst/>
              </a:prstGeom>
            </p:spPr>
            <p:txBody>
              <a:bodyPr vert="horz" wrap="square" lIns="0" tIns="0" rIns="0" bIns="0" rtlCol="0" anchor="ctr" anchorCtr="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GSK Precision" pitchFamily="2" charset="0"/>
                    <a:ea typeface="+mn-ea"/>
                    <a:cs typeface="Arial"/>
                  </a:rPr>
                  <a:t>Time</a:t>
                </a:r>
                <a:r>
                  <a:rPr kumimoji="0" lang="en-US" sz="700" b="1" i="0" u="none" strike="noStrike" kern="0" cap="none" spc="-35" normalizeH="0" baseline="0" noProof="0">
                    <a:ln>
                      <a:noFill/>
                    </a:ln>
                    <a:solidFill>
                      <a:srgbClr val="000000"/>
                    </a:solidFill>
                    <a:effectLst/>
                    <a:uLnTx/>
                    <a:uFillTx/>
                    <a:latin typeface="GSK Precision" pitchFamily="2" charset="0"/>
                    <a:ea typeface="+mn-ea"/>
                    <a:cs typeface="Arial"/>
                  </a:rPr>
                  <a:t> </a:t>
                </a:r>
                <a:r>
                  <a:rPr kumimoji="0" lang="en-US" sz="700" b="1" i="0" u="none" strike="noStrike" kern="0" cap="none" spc="0" normalizeH="0" baseline="0" noProof="0">
                    <a:ln>
                      <a:noFill/>
                    </a:ln>
                    <a:solidFill>
                      <a:srgbClr val="000000"/>
                    </a:solidFill>
                    <a:effectLst/>
                    <a:uLnTx/>
                    <a:uFillTx/>
                    <a:latin typeface="GSK Precision" pitchFamily="2" charset="0"/>
                    <a:ea typeface="+mn-ea"/>
                    <a:cs typeface="Arial"/>
                  </a:rPr>
                  <a:t>since</a:t>
                </a:r>
                <a:r>
                  <a:rPr kumimoji="0" lang="en-US" sz="700" b="1" i="0" u="none" strike="noStrike" kern="0" cap="none" spc="-50" normalizeH="0" baseline="0" noProof="0">
                    <a:ln>
                      <a:noFill/>
                    </a:ln>
                    <a:solidFill>
                      <a:srgbClr val="000000"/>
                    </a:solidFill>
                    <a:effectLst/>
                    <a:uLnTx/>
                    <a:uFillTx/>
                    <a:latin typeface="GSK Precision" pitchFamily="2" charset="0"/>
                    <a:ea typeface="+mn-ea"/>
                    <a:cs typeface="Arial"/>
                  </a:rPr>
                  <a:t> </a:t>
                </a:r>
                <a:r>
                  <a:rPr kumimoji="0" lang="en-US" sz="700" b="1" i="0" u="none" strike="noStrike" kern="0" cap="none" spc="0" normalizeH="0" baseline="0" noProof="0">
                    <a:ln>
                      <a:noFill/>
                    </a:ln>
                    <a:solidFill>
                      <a:srgbClr val="000000"/>
                    </a:solidFill>
                    <a:effectLst/>
                    <a:uLnTx/>
                    <a:uFillTx/>
                    <a:latin typeface="GSK Precision" pitchFamily="2" charset="0"/>
                    <a:ea typeface="+mn-ea"/>
                    <a:cs typeface="Arial"/>
                  </a:rPr>
                  <a:t>randomization,</a:t>
                </a:r>
                <a:r>
                  <a:rPr kumimoji="0" lang="en-US" sz="700" b="1" i="0" u="none" strike="noStrike" kern="0" cap="none" spc="-60" normalizeH="0" baseline="0" noProof="0">
                    <a:ln>
                      <a:noFill/>
                    </a:ln>
                    <a:solidFill>
                      <a:srgbClr val="000000"/>
                    </a:solidFill>
                    <a:effectLst/>
                    <a:uLnTx/>
                    <a:uFillTx/>
                    <a:latin typeface="GSK Precision" pitchFamily="2" charset="0"/>
                    <a:ea typeface="+mn-ea"/>
                    <a:cs typeface="Arial"/>
                  </a:rPr>
                  <a:t> </a:t>
                </a:r>
                <a:r>
                  <a:rPr kumimoji="0" lang="en-US" sz="700" b="1" i="0" u="none" strike="noStrike" kern="0" cap="none" spc="-10" normalizeH="0" baseline="0" noProof="0">
                    <a:ln>
                      <a:noFill/>
                    </a:ln>
                    <a:solidFill>
                      <a:srgbClr val="000000"/>
                    </a:solidFill>
                    <a:effectLst/>
                    <a:uLnTx/>
                    <a:uFillTx/>
                    <a:latin typeface="GSK Precision" pitchFamily="2" charset="0"/>
                    <a:ea typeface="+mn-ea"/>
                    <a:cs typeface="Arial"/>
                  </a:rPr>
                  <a:t>months</a:t>
                </a:r>
                <a:endParaRPr kumimoji="0" lang="en-US" sz="700" b="0" i="0" u="none" strike="noStrike" kern="0" cap="none" spc="0" normalizeH="0" baseline="0" noProof="0">
                  <a:ln>
                    <a:noFill/>
                  </a:ln>
                  <a:solidFill>
                    <a:srgbClr val="000000"/>
                  </a:solidFill>
                  <a:effectLst/>
                  <a:uLnTx/>
                  <a:uFillTx/>
                  <a:latin typeface="GSK Precision" pitchFamily="2" charset="0"/>
                  <a:ea typeface="+mn-ea"/>
                  <a:cs typeface="Arial"/>
                </a:endParaRPr>
              </a:p>
            </p:txBody>
          </p:sp>
          <p:sp>
            <p:nvSpPr>
              <p:cNvPr id="17" name="object 33">
                <a:extLst>
                  <a:ext uri="{FF2B5EF4-FFF2-40B4-BE49-F238E27FC236}">
                    <a16:creationId xmlns:a16="http://schemas.microsoft.com/office/drawing/2014/main" id="{453D431A-ADB7-BEF8-1858-612CB62DC948}"/>
                  </a:ext>
                </a:extLst>
              </p:cNvPr>
              <p:cNvSpPr txBox="1">
                <a:spLocks/>
              </p:cNvSpPr>
              <p:nvPr/>
            </p:nvSpPr>
            <p:spPr>
              <a:xfrm>
                <a:off x="8051241" y="2689902"/>
                <a:ext cx="578057" cy="94428"/>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GSK Precision" pitchFamily="2" charset="0"/>
                    <a:ea typeface="+mn-ea"/>
                    <a:cs typeface="Arial"/>
                  </a:rPr>
                  <a:t>12</a:t>
                </a:r>
                <a:r>
                  <a:rPr kumimoji="0" lang="en-US" sz="700" b="1" i="0" u="none" strike="noStrike" kern="0" cap="none" spc="-10" normalizeH="0" baseline="0" noProof="0">
                    <a:ln>
                      <a:noFill/>
                    </a:ln>
                    <a:solidFill>
                      <a:srgbClr val="000000"/>
                    </a:solidFill>
                    <a:effectLst/>
                    <a:uLnTx/>
                    <a:uFillTx/>
                    <a:latin typeface="GSK Precision" pitchFamily="2" charset="0"/>
                    <a:ea typeface="+mn-ea"/>
                    <a:cs typeface="Arial"/>
                  </a:rPr>
                  <a:t> months</a:t>
                </a:r>
                <a:endParaRPr kumimoji="0" lang="en-US" sz="700" b="0" i="0" u="none" strike="noStrike" kern="0" cap="none" spc="0" normalizeH="0" baseline="0" noProof="0">
                  <a:ln>
                    <a:noFill/>
                  </a:ln>
                  <a:solidFill>
                    <a:srgbClr val="000000"/>
                  </a:solidFill>
                  <a:effectLst/>
                  <a:uLnTx/>
                  <a:uFillTx/>
                  <a:latin typeface="GSK Precision" pitchFamily="2" charset="0"/>
                  <a:ea typeface="+mn-ea"/>
                  <a:cs typeface="Arial"/>
                </a:endParaRPr>
              </a:p>
            </p:txBody>
          </p:sp>
          <p:sp>
            <p:nvSpPr>
              <p:cNvPr id="18" name="object 35">
                <a:extLst>
                  <a:ext uri="{FF2B5EF4-FFF2-40B4-BE49-F238E27FC236}">
                    <a16:creationId xmlns:a16="http://schemas.microsoft.com/office/drawing/2014/main" id="{B33688E6-244C-ED5F-05C3-3420BBF2444F}"/>
                  </a:ext>
                </a:extLst>
              </p:cNvPr>
              <p:cNvSpPr txBox="1">
                <a:spLocks/>
              </p:cNvSpPr>
              <p:nvPr/>
            </p:nvSpPr>
            <p:spPr>
              <a:xfrm>
                <a:off x="8437799" y="3116092"/>
                <a:ext cx="244473" cy="94428"/>
              </a:xfrm>
              <a:prstGeom prst="rect">
                <a:avLst/>
              </a:prstGeom>
              <a:noFill/>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700" b="1" i="0" u="none" strike="noStrike" kern="0" cap="none" spc="-25" normalizeH="0" baseline="0" noProof="0">
                    <a:ln>
                      <a:noFill/>
                    </a:ln>
                    <a:solidFill>
                      <a:srgbClr val="959595">
                        <a:lumMod val="75000"/>
                      </a:srgbClr>
                    </a:solidFill>
                    <a:effectLst/>
                    <a:uLnTx/>
                    <a:uFillTx/>
                    <a:latin typeface="GSK Precision" pitchFamily="2" charset="0"/>
                    <a:ea typeface="+mn-ea"/>
                    <a:cs typeface="Arial"/>
                  </a:rPr>
                  <a:t>76%</a:t>
                </a:r>
                <a:endParaRPr kumimoji="0" lang="en-US" sz="700" b="0" i="0" u="none" strike="noStrike" kern="0" cap="none" spc="0" normalizeH="0" baseline="0" noProof="0">
                  <a:ln>
                    <a:noFill/>
                  </a:ln>
                  <a:solidFill>
                    <a:srgbClr val="959595">
                      <a:lumMod val="75000"/>
                    </a:srgbClr>
                  </a:solidFill>
                  <a:effectLst/>
                  <a:uLnTx/>
                  <a:uFillTx/>
                  <a:latin typeface="GSK Precision" pitchFamily="2" charset="0"/>
                  <a:ea typeface="+mn-ea"/>
                  <a:cs typeface="Arial"/>
                </a:endParaRPr>
              </a:p>
            </p:txBody>
          </p:sp>
          <p:sp>
            <p:nvSpPr>
              <p:cNvPr id="19" name="object 37">
                <a:extLst>
                  <a:ext uri="{FF2B5EF4-FFF2-40B4-BE49-F238E27FC236}">
                    <a16:creationId xmlns:a16="http://schemas.microsoft.com/office/drawing/2014/main" id="{39E9AFDF-5DB0-B7F3-7FED-037C6C380FC0}"/>
                  </a:ext>
                </a:extLst>
              </p:cNvPr>
              <p:cNvSpPr txBox="1">
                <a:spLocks/>
              </p:cNvSpPr>
              <p:nvPr/>
            </p:nvSpPr>
            <p:spPr>
              <a:xfrm>
                <a:off x="8440412" y="2788966"/>
                <a:ext cx="244473" cy="94428"/>
              </a:xfrm>
              <a:prstGeom prst="rect">
                <a:avLst/>
              </a:prstGeom>
              <a:noFill/>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700" b="1" i="0" u="none" strike="noStrike" kern="0" cap="none" spc="-25" normalizeH="0" baseline="0" noProof="0">
                    <a:ln>
                      <a:noFill/>
                    </a:ln>
                    <a:solidFill>
                      <a:srgbClr val="69B445">
                        <a:lumMod val="75000"/>
                      </a:srgbClr>
                    </a:solidFill>
                    <a:effectLst/>
                    <a:uLnTx/>
                    <a:uFillTx/>
                    <a:latin typeface="GSK Precision" pitchFamily="2" charset="0"/>
                    <a:ea typeface="+mn-ea"/>
                    <a:cs typeface="Arial"/>
                  </a:rPr>
                  <a:t>83%</a:t>
                </a:r>
                <a:endParaRPr kumimoji="0" lang="en-US" sz="700" b="0" i="0" u="none" strike="noStrike" kern="0" cap="none" spc="0" normalizeH="0" baseline="0" noProof="0">
                  <a:ln>
                    <a:noFill/>
                  </a:ln>
                  <a:solidFill>
                    <a:srgbClr val="69B445">
                      <a:lumMod val="75000"/>
                    </a:srgbClr>
                  </a:solidFill>
                  <a:effectLst/>
                  <a:uLnTx/>
                  <a:uFillTx/>
                  <a:latin typeface="GSK Precision" pitchFamily="2" charset="0"/>
                  <a:ea typeface="+mn-ea"/>
                  <a:cs typeface="Arial"/>
                </a:endParaRPr>
              </a:p>
            </p:txBody>
          </p:sp>
          <p:cxnSp>
            <p:nvCxnSpPr>
              <p:cNvPr id="20" name="Straight Connector 19">
                <a:extLst>
                  <a:ext uri="{FF2B5EF4-FFF2-40B4-BE49-F238E27FC236}">
                    <a16:creationId xmlns:a16="http://schemas.microsoft.com/office/drawing/2014/main" id="{3FBEEA40-BE2C-BD5F-E571-A8203572E40B}"/>
                  </a:ext>
                </a:extLst>
              </p:cNvPr>
              <p:cNvCxnSpPr>
                <a:cxnSpLocks/>
              </p:cNvCxnSpPr>
              <p:nvPr/>
            </p:nvCxnSpPr>
            <p:spPr>
              <a:xfrm>
                <a:off x="6888034" y="2705347"/>
                <a:ext cx="0" cy="1222782"/>
              </a:xfrm>
              <a:prstGeom prst="line">
                <a:avLst/>
              </a:prstGeom>
              <a:noFill/>
              <a:ln w="9525" cap="sq" cmpd="sng" algn="ctr">
                <a:solidFill>
                  <a:srgbClr val="000000"/>
                </a:solidFill>
                <a:prstDash val="solid"/>
              </a:ln>
              <a:effectLst/>
            </p:spPr>
          </p:cxnSp>
          <p:grpSp>
            <p:nvGrpSpPr>
              <p:cNvPr id="21" name="Group 20">
                <a:extLst>
                  <a:ext uri="{FF2B5EF4-FFF2-40B4-BE49-F238E27FC236}">
                    <a16:creationId xmlns:a16="http://schemas.microsoft.com/office/drawing/2014/main" id="{2D7F40B6-2EB4-0CFC-74E0-AA9D2E7237CC}"/>
                  </a:ext>
                </a:extLst>
              </p:cNvPr>
              <p:cNvGrpSpPr>
                <a:grpSpLocks/>
              </p:cNvGrpSpPr>
              <p:nvPr/>
            </p:nvGrpSpPr>
            <p:grpSpPr>
              <a:xfrm>
                <a:off x="6864012" y="2829406"/>
                <a:ext cx="24022" cy="1075822"/>
                <a:chOff x="1935421" y="1422137"/>
                <a:chExt cx="45910" cy="2652659"/>
              </a:xfrm>
            </p:grpSpPr>
            <p:sp>
              <p:nvSpPr>
                <p:cNvPr id="138" name="Freeform: Shape 4284">
                  <a:extLst>
                    <a:ext uri="{FF2B5EF4-FFF2-40B4-BE49-F238E27FC236}">
                      <a16:creationId xmlns:a16="http://schemas.microsoft.com/office/drawing/2014/main" id="{69655D53-01B5-818E-2B1F-0E96D58FAA89}"/>
                    </a:ext>
                  </a:extLst>
                </p:cNvPr>
                <p:cNvSpPr>
                  <a:spLocks/>
                </p:cNvSpPr>
                <p:nvPr/>
              </p:nvSpPr>
              <p:spPr>
                <a:xfrm>
                  <a:off x="1935421" y="4065271"/>
                  <a:ext cx="45910" cy="9525"/>
                </a:xfrm>
                <a:custGeom>
                  <a:avLst/>
                  <a:gdLst>
                    <a:gd name="connsiteX0" fmla="*/ 45911 w 45910"/>
                    <a:gd name="connsiteY0" fmla="*/ 0 h 9525"/>
                    <a:gd name="connsiteX1" fmla="*/ 0 w 45910"/>
                    <a:gd name="connsiteY1" fmla="*/ 0 h 9525"/>
                  </a:gdLst>
                  <a:ahLst/>
                  <a:cxnLst>
                    <a:cxn ang="0">
                      <a:pos x="connsiteX0" y="connsiteY0"/>
                    </a:cxn>
                    <a:cxn ang="0">
                      <a:pos x="connsiteX1" y="connsiteY1"/>
                    </a:cxn>
                  </a:cxnLst>
                  <a:rect l="l" t="t" r="r" b="b"/>
                  <a:pathLst>
                    <a:path w="45910" h="9525">
                      <a:moveTo>
                        <a:pt x="45911" y="0"/>
                      </a:moveTo>
                      <a:lnTo>
                        <a:pt x="0" y="0"/>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139" name="Freeform: Shape 4285">
                  <a:extLst>
                    <a:ext uri="{FF2B5EF4-FFF2-40B4-BE49-F238E27FC236}">
                      <a16:creationId xmlns:a16="http://schemas.microsoft.com/office/drawing/2014/main" id="{A9D67B5C-FE97-4C1B-4FF1-704B47F5A75A}"/>
                    </a:ext>
                  </a:extLst>
                </p:cNvPr>
                <p:cNvSpPr>
                  <a:spLocks/>
                </p:cNvSpPr>
                <p:nvPr/>
              </p:nvSpPr>
              <p:spPr>
                <a:xfrm>
                  <a:off x="1935421" y="3530514"/>
                  <a:ext cx="45910" cy="9525"/>
                </a:xfrm>
                <a:custGeom>
                  <a:avLst/>
                  <a:gdLst>
                    <a:gd name="connsiteX0" fmla="*/ 45911 w 45910"/>
                    <a:gd name="connsiteY0" fmla="*/ 0 h 9525"/>
                    <a:gd name="connsiteX1" fmla="*/ 0 w 45910"/>
                    <a:gd name="connsiteY1" fmla="*/ 0 h 9525"/>
                  </a:gdLst>
                  <a:ahLst/>
                  <a:cxnLst>
                    <a:cxn ang="0">
                      <a:pos x="connsiteX0" y="connsiteY0"/>
                    </a:cxn>
                    <a:cxn ang="0">
                      <a:pos x="connsiteX1" y="connsiteY1"/>
                    </a:cxn>
                  </a:cxnLst>
                  <a:rect l="l" t="t" r="r" b="b"/>
                  <a:pathLst>
                    <a:path w="45910" h="9525">
                      <a:moveTo>
                        <a:pt x="45911" y="0"/>
                      </a:moveTo>
                      <a:lnTo>
                        <a:pt x="0" y="0"/>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140" name="Freeform: Shape 4286">
                  <a:extLst>
                    <a:ext uri="{FF2B5EF4-FFF2-40B4-BE49-F238E27FC236}">
                      <a16:creationId xmlns:a16="http://schemas.microsoft.com/office/drawing/2014/main" id="{5B7355C3-ED9F-83DF-952C-CA2EBCB25E42}"/>
                    </a:ext>
                  </a:extLst>
                </p:cNvPr>
                <p:cNvSpPr>
                  <a:spLocks/>
                </p:cNvSpPr>
                <p:nvPr/>
              </p:nvSpPr>
              <p:spPr>
                <a:xfrm>
                  <a:off x="1935421" y="3007471"/>
                  <a:ext cx="45910" cy="9525"/>
                </a:xfrm>
                <a:custGeom>
                  <a:avLst/>
                  <a:gdLst>
                    <a:gd name="connsiteX0" fmla="*/ 45911 w 45910"/>
                    <a:gd name="connsiteY0" fmla="*/ 0 h 9525"/>
                    <a:gd name="connsiteX1" fmla="*/ 0 w 45910"/>
                    <a:gd name="connsiteY1" fmla="*/ 0 h 9525"/>
                  </a:gdLst>
                  <a:ahLst/>
                  <a:cxnLst>
                    <a:cxn ang="0">
                      <a:pos x="connsiteX0" y="connsiteY0"/>
                    </a:cxn>
                    <a:cxn ang="0">
                      <a:pos x="connsiteX1" y="connsiteY1"/>
                    </a:cxn>
                  </a:cxnLst>
                  <a:rect l="l" t="t" r="r" b="b"/>
                  <a:pathLst>
                    <a:path w="45910" h="9525">
                      <a:moveTo>
                        <a:pt x="45911" y="0"/>
                      </a:moveTo>
                      <a:lnTo>
                        <a:pt x="0" y="0"/>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141" name="Freeform: Shape 4287">
                  <a:extLst>
                    <a:ext uri="{FF2B5EF4-FFF2-40B4-BE49-F238E27FC236}">
                      <a16:creationId xmlns:a16="http://schemas.microsoft.com/office/drawing/2014/main" id="{173BE8C5-73DF-2B06-4890-2E7ABE9854CA}"/>
                    </a:ext>
                  </a:extLst>
                </p:cNvPr>
                <p:cNvSpPr>
                  <a:spLocks/>
                </p:cNvSpPr>
                <p:nvPr/>
              </p:nvSpPr>
              <p:spPr>
                <a:xfrm>
                  <a:off x="1935421" y="2478980"/>
                  <a:ext cx="45910" cy="9525"/>
                </a:xfrm>
                <a:custGeom>
                  <a:avLst/>
                  <a:gdLst>
                    <a:gd name="connsiteX0" fmla="*/ 45911 w 45910"/>
                    <a:gd name="connsiteY0" fmla="*/ 0 h 9525"/>
                    <a:gd name="connsiteX1" fmla="*/ 0 w 45910"/>
                    <a:gd name="connsiteY1" fmla="*/ 0 h 9525"/>
                  </a:gdLst>
                  <a:ahLst/>
                  <a:cxnLst>
                    <a:cxn ang="0">
                      <a:pos x="connsiteX0" y="connsiteY0"/>
                    </a:cxn>
                    <a:cxn ang="0">
                      <a:pos x="connsiteX1" y="connsiteY1"/>
                    </a:cxn>
                  </a:cxnLst>
                  <a:rect l="l" t="t" r="r" b="b"/>
                  <a:pathLst>
                    <a:path w="45910" h="9525">
                      <a:moveTo>
                        <a:pt x="45911" y="0"/>
                      </a:moveTo>
                      <a:lnTo>
                        <a:pt x="0" y="0"/>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142" name="Freeform: Shape 4288">
                  <a:extLst>
                    <a:ext uri="{FF2B5EF4-FFF2-40B4-BE49-F238E27FC236}">
                      <a16:creationId xmlns:a16="http://schemas.microsoft.com/office/drawing/2014/main" id="{CD06ABC4-67CF-473E-AE59-4A73456A9704}"/>
                    </a:ext>
                  </a:extLst>
                </p:cNvPr>
                <p:cNvSpPr>
                  <a:spLocks/>
                </p:cNvSpPr>
                <p:nvPr/>
              </p:nvSpPr>
              <p:spPr>
                <a:xfrm>
                  <a:off x="1935421" y="1950185"/>
                  <a:ext cx="45910" cy="9525"/>
                </a:xfrm>
                <a:custGeom>
                  <a:avLst/>
                  <a:gdLst>
                    <a:gd name="connsiteX0" fmla="*/ 45911 w 45910"/>
                    <a:gd name="connsiteY0" fmla="*/ 0 h 9525"/>
                    <a:gd name="connsiteX1" fmla="*/ 0 w 45910"/>
                    <a:gd name="connsiteY1" fmla="*/ 0 h 9525"/>
                  </a:gdLst>
                  <a:ahLst/>
                  <a:cxnLst>
                    <a:cxn ang="0">
                      <a:pos x="connsiteX0" y="connsiteY0"/>
                    </a:cxn>
                    <a:cxn ang="0">
                      <a:pos x="connsiteX1" y="connsiteY1"/>
                    </a:cxn>
                  </a:cxnLst>
                  <a:rect l="l" t="t" r="r" b="b"/>
                  <a:pathLst>
                    <a:path w="45910" h="9525">
                      <a:moveTo>
                        <a:pt x="45911" y="0"/>
                      </a:moveTo>
                      <a:lnTo>
                        <a:pt x="0" y="0"/>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143" name="Freeform: Shape 4289">
                  <a:extLst>
                    <a:ext uri="{FF2B5EF4-FFF2-40B4-BE49-F238E27FC236}">
                      <a16:creationId xmlns:a16="http://schemas.microsoft.com/office/drawing/2014/main" id="{863BAAF9-3FF1-C047-04B1-A4FF5189F138}"/>
                    </a:ext>
                  </a:extLst>
                </p:cNvPr>
                <p:cNvSpPr>
                  <a:spLocks/>
                </p:cNvSpPr>
                <p:nvPr/>
              </p:nvSpPr>
              <p:spPr>
                <a:xfrm>
                  <a:off x="1935421" y="1422137"/>
                  <a:ext cx="45910" cy="9525"/>
                </a:xfrm>
                <a:custGeom>
                  <a:avLst/>
                  <a:gdLst>
                    <a:gd name="connsiteX0" fmla="*/ 45911 w 45910"/>
                    <a:gd name="connsiteY0" fmla="*/ 0 h 9525"/>
                    <a:gd name="connsiteX1" fmla="*/ 0 w 45910"/>
                    <a:gd name="connsiteY1" fmla="*/ 0 h 9525"/>
                  </a:gdLst>
                  <a:ahLst/>
                  <a:cxnLst>
                    <a:cxn ang="0">
                      <a:pos x="connsiteX0" y="connsiteY0"/>
                    </a:cxn>
                    <a:cxn ang="0">
                      <a:pos x="connsiteX1" y="connsiteY1"/>
                    </a:cxn>
                  </a:cxnLst>
                  <a:rect l="l" t="t" r="r" b="b"/>
                  <a:pathLst>
                    <a:path w="45910" h="9525">
                      <a:moveTo>
                        <a:pt x="45911" y="0"/>
                      </a:moveTo>
                      <a:lnTo>
                        <a:pt x="0" y="0"/>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cxnSp>
            <p:nvCxnSpPr>
              <p:cNvPr id="22" name="Straight Connector 21">
                <a:extLst>
                  <a:ext uri="{FF2B5EF4-FFF2-40B4-BE49-F238E27FC236}">
                    <a16:creationId xmlns:a16="http://schemas.microsoft.com/office/drawing/2014/main" id="{EAA8F2E3-0B61-AAB3-D783-3FC7AD1F7579}"/>
                  </a:ext>
                </a:extLst>
              </p:cNvPr>
              <p:cNvCxnSpPr>
                <a:cxnSpLocks/>
              </p:cNvCxnSpPr>
              <p:nvPr/>
            </p:nvCxnSpPr>
            <p:spPr>
              <a:xfrm flipH="1">
                <a:off x="6888034" y="3929134"/>
                <a:ext cx="4538893" cy="0"/>
              </a:xfrm>
              <a:prstGeom prst="line">
                <a:avLst/>
              </a:prstGeom>
              <a:noFill/>
              <a:ln w="9525" cap="sq" cmpd="sng" algn="ctr">
                <a:solidFill>
                  <a:srgbClr val="000000"/>
                </a:solidFill>
                <a:prstDash val="solid"/>
              </a:ln>
              <a:effectLst/>
            </p:spPr>
          </p:cxnSp>
          <p:sp>
            <p:nvSpPr>
              <p:cNvPr id="23" name="TextBox 22">
                <a:extLst>
                  <a:ext uri="{FF2B5EF4-FFF2-40B4-BE49-F238E27FC236}">
                    <a16:creationId xmlns:a16="http://schemas.microsoft.com/office/drawing/2014/main" id="{A30F0C80-3540-ADA4-9C4D-E6CBC9C7DFB1}"/>
                  </a:ext>
                </a:extLst>
              </p:cNvPr>
              <p:cNvSpPr txBox="1">
                <a:spLocks/>
              </p:cNvSpPr>
              <p:nvPr/>
            </p:nvSpPr>
            <p:spPr>
              <a:xfrm>
                <a:off x="7007644" y="3959572"/>
                <a:ext cx="30214"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0</a:t>
                </a:r>
              </a:p>
            </p:txBody>
          </p:sp>
          <p:sp>
            <p:nvSpPr>
              <p:cNvPr id="24" name="Freeform: Shape 4191">
                <a:extLst>
                  <a:ext uri="{FF2B5EF4-FFF2-40B4-BE49-F238E27FC236}">
                    <a16:creationId xmlns:a16="http://schemas.microsoft.com/office/drawing/2014/main" id="{E62E4876-9DDD-CBF1-A2E3-C01DE4A949ED}"/>
                  </a:ext>
                </a:extLst>
              </p:cNvPr>
              <p:cNvSpPr>
                <a:spLocks/>
              </p:cNvSpPr>
              <p:nvPr/>
            </p:nvSpPr>
            <p:spPr>
              <a:xfrm>
                <a:off x="7019700"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25" name="TextBox 24">
                <a:extLst>
                  <a:ext uri="{FF2B5EF4-FFF2-40B4-BE49-F238E27FC236}">
                    <a16:creationId xmlns:a16="http://schemas.microsoft.com/office/drawing/2014/main" id="{AF6E03D8-8BC8-B797-8D5D-10B4D342A646}"/>
                  </a:ext>
                </a:extLst>
              </p:cNvPr>
              <p:cNvSpPr txBox="1">
                <a:spLocks/>
              </p:cNvSpPr>
              <p:nvPr/>
            </p:nvSpPr>
            <p:spPr>
              <a:xfrm>
                <a:off x="7218160" y="3959572"/>
                <a:ext cx="27088"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2</a:t>
                </a:r>
              </a:p>
            </p:txBody>
          </p:sp>
          <p:sp>
            <p:nvSpPr>
              <p:cNvPr id="26" name="Freeform: Shape 4193">
                <a:extLst>
                  <a:ext uri="{FF2B5EF4-FFF2-40B4-BE49-F238E27FC236}">
                    <a16:creationId xmlns:a16="http://schemas.microsoft.com/office/drawing/2014/main" id="{17DAE15D-1C0E-4634-A8E2-4171A301237B}"/>
                  </a:ext>
                </a:extLst>
              </p:cNvPr>
              <p:cNvSpPr>
                <a:spLocks/>
              </p:cNvSpPr>
              <p:nvPr/>
            </p:nvSpPr>
            <p:spPr>
              <a:xfrm>
                <a:off x="7228653"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27" name="Freeform: Shape 4194">
                <a:extLst>
                  <a:ext uri="{FF2B5EF4-FFF2-40B4-BE49-F238E27FC236}">
                    <a16:creationId xmlns:a16="http://schemas.microsoft.com/office/drawing/2014/main" id="{2C706901-2D53-6DFE-5E35-691688D50E5A}"/>
                  </a:ext>
                </a:extLst>
              </p:cNvPr>
              <p:cNvSpPr>
                <a:spLocks/>
              </p:cNvSpPr>
              <p:nvPr/>
            </p:nvSpPr>
            <p:spPr>
              <a:xfrm>
                <a:off x="7348704"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28" name="Freeform: Shape 4195">
                <a:extLst>
                  <a:ext uri="{FF2B5EF4-FFF2-40B4-BE49-F238E27FC236}">
                    <a16:creationId xmlns:a16="http://schemas.microsoft.com/office/drawing/2014/main" id="{392F4D1D-1B56-0081-E850-E2A66A6D9F3A}"/>
                  </a:ext>
                </a:extLst>
              </p:cNvPr>
              <p:cNvSpPr>
                <a:spLocks/>
              </p:cNvSpPr>
              <p:nvPr/>
            </p:nvSpPr>
            <p:spPr>
              <a:xfrm>
                <a:off x="7123878"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29" name="TextBox 28">
                <a:extLst>
                  <a:ext uri="{FF2B5EF4-FFF2-40B4-BE49-F238E27FC236}">
                    <a16:creationId xmlns:a16="http://schemas.microsoft.com/office/drawing/2014/main" id="{C6A2C64B-D675-DD01-8D03-BF1632DDBC32}"/>
                  </a:ext>
                </a:extLst>
              </p:cNvPr>
              <p:cNvSpPr txBox="1">
                <a:spLocks/>
              </p:cNvSpPr>
              <p:nvPr/>
            </p:nvSpPr>
            <p:spPr>
              <a:xfrm>
                <a:off x="7454419" y="3959572"/>
                <a:ext cx="29172"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4</a:t>
                </a:r>
              </a:p>
            </p:txBody>
          </p:sp>
          <p:sp>
            <p:nvSpPr>
              <p:cNvPr id="30" name="Freeform: Shape 4197">
                <a:extLst>
                  <a:ext uri="{FF2B5EF4-FFF2-40B4-BE49-F238E27FC236}">
                    <a16:creationId xmlns:a16="http://schemas.microsoft.com/office/drawing/2014/main" id="{D9C78ECC-E52F-DECA-6BEA-5688BCDCADE7}"/>
                  </a:ext>
                </a:extLst>
              </p:cNvPr>
              <p:cNvSpPr>
                <a:spLocks/>
              </p:cNvSpPr>
              <p:nvPr/>
            </p:nvSpPr>
            <p:spPr>
              <a:xfrm>
                <a:off x="7459602"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31" name="TextBox 30">
                <a:extLst>
                  <a:ext uri="{FF2B5EF4-FFF2-40B4-BE49-F238E27FC236}">
                    <a16:creationId xmlns:a16="http://schemas.microsoft.com/office/drawing/2014/main" id="{EEDA50FC-62D1-5A39-2ABC-06AEF7AF4159}"/>
                  </a:ext>
                </a:extLst>
              </p:cNvPr>
              <p:cNvSpPr txBox="1">
                <a:spLocks/>
              </p:cNvSpPr>
              <p:nvPr/>
            </p:nvSpPr>
            <p:spPr>
              <a:xfrm>
                <a:off x="7664120" y="3959572"/>
                <a:ext cx="29172"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a:ln/>
                    <a:solidFill>
                      <a:srgbClr val="000000"/>
                    </a:solidFill>
                    <a:effectLst/>
                    <a:uLnTx/>
                    <a:uFillTx/>
                    <a:latin typeface="GSK Precision" pitchFamily="2" charset="0"/>
                    <a:ea typeface="+mn-ea"/>
                    <a:cs typeface="Arial" panose="020B0604020202020204" pitchFamily="34" charset="0"/>
                    <a:sym typeface="Arial"/>
                    <a:rtl val="0"/>
                  </a:rPr>
                  <a:t>6</a:t>
                </a:r>
              </a:p>
            </p:txBody>
          </p:sp>
          <p:sp>
            <p:nvSpPr>
              <p:cNvPr id="32" name="Freeform: Shape 4199">
                <a:extLst>
                  <a:ext uri="{FF2B5EF4-FFF2-40B4-BE49-F238E27FC236}">
                    <a16:creationId xmlns:a16="http://schemas.microsoft.com/office/drawing/2014/main" id="{31377AD9-45AE-982A-9511-32741309B78E}"/>
                  </a:ext>
                </a:extLst>
              </p:cNvPr>
              <p:cNvSpPr>
                <a:spLocks/>
              </p:cNvSpPr>
              <p:nvPr/>
            </p:nvSpPr>
            <p:spPr>
              <a:xfrm>
                <a:off x="7669303"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nvGrpSpPr>
              <p:cNvPr id="33" name="Group 32">
                <a:extLst>
                  <a:ext uri="{FF2B5EF4-FFF2-40B4-BE49-F238E27FC236}">
                    <a16:creationId xmlns:a16="http://schemas.microsoft.com/office/drawing/2014/main" id="{2EC8A849-093F-711A-7D8C-62D4FD967BE7}"/>
                  </a:ext>
                </a:extLst>
              </p:cNvPr>
              <p:cNvGrpSpPr>
                <a:grpSpLocks/>
              </p:cNvGrpSpPr>
              <p:nvPr/>
            </p:nvGrpSpPr>
            <p:grpSpPr>
              <a:xfrm>
                <a:off x="7887780" y="3929133"/>
                <a:ext cx="29172" cy="102767"/>
                <a:chOff x="7760780" y="4087980"/>
                <a:chExt cx="29172" cy="102767"/>
              </a:xfrm>
            </p:grpSpPr>
            <p:sp>
              <p:nvSpPr>
                <p:cNvPr id="136" name="TextBox 135">
                  <a:extLst>
                    <a:ext uri="{FF2B5EF4-FFF2-40B4-BE49-F238E27FC236}">
                      <a16:creationId xmlns:a16="http://schemas.microsoft.com/office/drawing/2014/main" id="{2C40B54D-2064-EDB6-541F-307A18036235}"/>
                    </a:ext>
                  </a:extLst>
                </p:cNvPr>
                <p:cNvSpPr txBox="1">
                  <a:spLocks/>
                </p:cNvSpPr>
                <p:nvPr/>
              </p:nvSpPr>
              <p:spPr>
                <a:xfrm>
                  <a:off x="7760780" y="4118419"/>
                  <a:ext cx="29172"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8</a:t>
                  </a:r>
                </a:p>
              </p:txBody>
            </p:sp>
            <p:sp>
              <p:nvSpPr>
                <p:cNvPr id="137" name="Freeform: Shape 4283">
                  <a:extLst>
                    <a:ext uri="{FF2B5EF4-FFF2-40B4-BE49-F238E27FC236}">
                      <a16:creationId xmlns:a16="http://schemas.microsoft.com/office/drawing/2014/main" id="{39613A66-5C40-8FD2-2D58-14C45BB465B6}"/>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sp>
            <p:nvSpPr>
              <p:cNvPr id="34" name="Freeform: Shape 4201">
                <a:extLst>
                  <a:ext uri="{FF2B5EF4-FFF2-40B4-BE49-F238E27FC236}">
                    <a16:creationId xmlns:a16="http://schemas.microsoft.com/office/drawing/2014/main" id="{EFF6BD10-A7C1-82C7-0062-B2D88EB1117B}"/>
                  </a:ext>
                </a:extLst>
              </p:cNvPr>
              <p:cNvSpPr>
                <a:spLocks/>
              </p:cNvSpPr>
              <p:nvPr/>
            </p:nvSpPr>
            <p:spPr>
              <a:xfrm>
                <a:off x="7565525"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35" name="Freeform: Shape 4202">
                <a:extLst>
                  <a:ext uri="{FF2B5EF4-FFF2-40B4-BE49-F238E27FC236}">
                    <a16:creationId xmlns:a16="http://schemas.microsoft.com/office/drawing/2014/main" id="{AD20AAD4-5C80-81F5-38A0-889A068FEDBC}"/>
                  </a:ext>
                </a:extLst>
              </p:cNvPr>
              <p:cNvSpPr>
                <a:spLocks/>
              </p:cNvSpPr>
              <p:nvPr/>
            </p:nvSpPr>
            <p:spPr>
              <a:xfrm>
                <a:off x="7787775"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nvGrpSpPr>
              <p:cNvPr id="36" name="Group 35">
                <a:extLst>
                  <a:ext uri="{FF2B5EF4-FFF2-40B4-BE49-F238E27FC236}">
                    <a16:creationId xmlns:a16="http://schemas.microsoft.com/office/drawing/2014/main" id="{7A43A778-5140-67A5-EC59-A0341346FB0C}"/>
                  </a:ext>
                </a:extLst>
              </p:cNvPr>
              <p:cNvGrpSpPr>
                <a:grpSpLocks/>
              </p:cNvGrpSpPr>
              <p:nvPr/>
            </p:nvGrpSpPr>
            <p:grpSpPr>
              <a:xfrm>
                <a:off x="8078788" y="3929133"/>
                <a:ext cx="79469" cy="102767"/>
                <a:chOff x="7735883" y="4087980"/>
                <a:chExt cx="79469" cy="102767"/>
              </a:xfrm>
            </p:grpSpPr>
            <p:sp>
              <p:nvSpPr>
                <p:cNvPr id="134" name="TextBox 133">
                  <a:extLst>
                    <a:ext uri="{FF2B5EF4-FFF2-40B4-BE49-F238E27FC236}">
                      <a16:creationId xmlns:a16="http://schemas.microsoft.com/office/drawing/2014/main" id="{9976FBC2-5C0E-0BCA-5B7C-371C66D66999}"/>
                    </a:ext>
                  </a:extLst>
                </p:cNvPr>
                <p:cNvSpPr txBox="1">
                  <a:spLocks/>
                </p:cNvSpPr>
                <p:nvPr/>
              </p:nvSpPr>
              <p:spPr>
                <a:xfrm>
                  <a:off x="7735883" y="4118419"/>
                  <a:ext cx="79469"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10</a:t>
                  </a:r>
                </a:p>
              </p:txBody>
            </p:sp>
            <p:sp>
              <p:nvSpPr>
                <p:cNvPr id="135" name="Freeform: Shape 4281">
                  <a:extLst>
                    <a:ext uri="{FF2B5EF4-FFF2-40B4-BE49-F238E27FC236}">
                      <a16:creationId xmlns:a16="http://schemas.microsoft.com/office/drawing/2014/main" id="{636FFB24-2789-0794-3204-2A6F409FC1CE}"/>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37" name="Group 36">
                <a:extLst>
                  <a:ext uri="{FF2B5EF4-FFF2-40B4-BE49-F238E27FC236}">
                    <a16:creationId xmlns:a16="http://schemas.microsoft.com/office/drawing/2014/main" id="{E40035E5-47B6-3E5C-B8B9-2F4E09088FB3}"/>
                  </a:ext>
                </a:extLst>
              </p:cNvPr>
              <p:cNvGrpSpPr>
                <a:grpSpLocks/>
              </p:cNvGrpSpPr>
              <p:nvPr/>
            </p:nvGrpSpPr>
            <p:grpSpPr>
              <a:xfrm>
                <a:off x="8296867" y="3929133"/>
                <a:ext cx="79469" cy="102767"/>
                <a:chOff x="7735883" y="4087980"/>
                <a:chExt cx="79469" cy="102767"/>
              </a:xfrm>
            </p:grpSpPr>
            <p:sp>
              <p:nvSpPr>
                <p:cNvPr id="132" name="TextBox 131">
                  <a:extLst>
                    <a:ext uri="{FF2B5EF4-FFF2-40B4-BE49-F238E27FC236}">
                      <a16:creationId xmlns:a16="http://schemas.microsoft.com/office/drawing/2014/main" id="{5EBAC119-902E-200C-FD1B-5FB4887A8927}"/>
                    </a:ext>
                  </a:extLst>
                </p:cNvPr>
                <p:cNvSpPr txBox="1">
                  <a:spLocks/>
                </p:cNvSpPr>
                <p:nvPr/>
              </p:nvSpPr>
              <p:spPr>
                <a:xfrm>
                  <a:off x="7735883" y="4118419"/>
                  <a:ext cx="79469"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12</a:t>
                  </a:r>
                </a:p>
              </p:txBody>
            </p:sp>
            <p:sp>
              <p:nvSpPr>
                <p:cNvPr id="133" name="Freeform: Shape 4279">
                  <a:extLst>
                    <a:ext uri="{FF2B5EF4-FFF2-40B4-BE49-F238E27FC236}">
                      <a16:creationId xmlns:a16="http://schemas.microsoft.com/office/drawing/2014/main" id="{34ACF2E1-C48A-7A33-92E8-0341862BD153}"/>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38" name="Group 37">
                <a:extLst>
                  <a:ext uri="{FF2B5EF4-FFF2-40B4-BE49-F238E27FC236}">
                    <a16:creationId xmlns:a16="http://schemas.microsoft.com/office/drawing/2014/main" id="{2A6B3A67-C4CF-A1FA-89A4-6775BFFD409B}"/>
                  </a:ext>
                </a:extLst>
              </p:cNvPr>
              <p:cNvGrpSpPr>
                <a:grpSpLocks/>
              </p:cNvGrpSpPr>
              <p:nvPr/>
            </p:nvGrpSpPr>
            <p:grpSpPr>
              <a:xfrm>
                <a:off x="8521418" y="3929133"/>
                <a:ext cx="79469" cy="102767"/>
                <a:chOff x="7735883" y="4087980"/>
                <a:chExt cx="79469" cy="102767"/>
              </a:xfrm>
            </p:grpSpPr>
            <p:sp>
              <p:nvSpPr>
                <p:cNvPr id="130" name="TextBox 129">
                  <a:extLst>
                    <a:ext uri="{FF2B5EF4-FFF2-40B4-BE49-F238E27FC236}">
                      <a16:creationId xmlns:a16="http://schemas.microsoft.com/office/drawing/2014/main" id="{C17EE400-3B36-F0EE-F300-9055E5E8453B}"/>
                    </a:ext>
                  </a:extLst>
                </p:cNvPr>
                <p:cNvSpPr txBox="1">
                  <a:spLocks/>
                </p:cNvSpPr>
                <p:nvPr/>
              </p:nvSpPr>
              <p:spPr>
                <a:xfrm>
                  <a:off x="7735883" y="4118419"/>
                  <a:ext cx="79469"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14</a:t>
                  </a:r>
                </a:p>
              </p:txBody>
            </p:sp>
            <p:sp>
              <p:nvSpPr>
                <p:cNvPr id="131" name="Freeform: Shape 4277">
                  <a:extLst>
                    <a:ext uri="{FF2B5EF4-FFF2-40B4-BE49-F238E27FC236}">
                      <a16:creationId xmlns:a16="http://schemas.microsoft.com/office/drawing/2014/main" id="{EB64A344-0DE0-3D2D-863C-E9BE4C566358}"/>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39" name="Group 38">
                <a:extLst>
                  <a:ext uri="{FF2B5EF4-FFF2-40B4-BE49-F238E27FC236}">
                    <a16:creationId xmlns:a16="http://schemas.microsoft.com/office/drawing/2014/main" id="{409C0439-BA80-3AB4-65C8-5783DFE91FB3}"/>
                  </a:ext>
                </a:extLst>
              </p:cNvPr>
              <p:cNvGrpSpPr>
                <a:grpSpLocks/>
              </p:cNvGrpSpPr>
              <p:nvPr/>
            </p:nvGrpSpPr>
            <p:grpSpPr>
              <a:xfrm>
                <a:off x="8737569" y="3929133"/>
                <a:ext cx="79469" cy="102767"/>
                <a:chOff x="7735883" y="4087980"/>
                <a:chExt cx="79469" cy="102767"/>
              </a:xfrm>
            </p:grpSpPr>
            <p:sp>
              <p:nvSpPr>
                <p:cNvPr id="128" name="TextBox 127">
                  <a:extLst>
                    <a:ext uri="{FF2B5EF4-FFF2-40B4-BE49-F238E27FC236}">
                      <a16:creationId xmlns:a16="http://schemas.microsoft.com/office/drawing/2014/main" id="{472DDB5E-C209-45AA-EF22-C8432461791B}"/>
                    </a:ext>
                  </a:extLst>
                </p:cNvPr>
                <p:cNvSpPr txBox="1">
                  <a:spLocks/>
                </p:cNvSpPr>
                <p:nvPr/>
              </p:nvSpPr>
              <p:spPr>
                <a:xfrm>
                  <a:off x="7735883" y="4118419"/>
                  <a:ext cx="79469"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16</a:t>
                  </a:r>
                </a:p>
              </p:txBody>
            </p:sp>
            <p:sp>
              <p:nvSpPr>
                <p:cNvPr id="129" name="Freeform: Shape 4275">
                  <a:extLst>
                    <a:ext uri="{FF2B5EF4-FFF2-40B4-BE49-F238E27FC236}">
                      <a16:creationId xmlns:a16="http://schemas.microsoft.com/office/drawing/2014/main" id="{F9B88414-C9D7-BB20-4ADB-4E3576700D68}"/>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0" name="Group 39">
                <a:extLst>
                  <a:ext uri="{FF2B5EF4-FFF2-40B4-BE49-F238E27FC236}">
                    <a16:creationId xmlns:a16="http://schemas.microsoft.com/office/drawing/2014/main" id="{5256CBFE-C913-38BD-1EA5-DD3E606971ED}"/>
                  </a:ext>
                </a:extLst>
              </p:cNvPr>
              <p:cNvGrpSpPr>
                <a:grpSpLocks/>
              </p:cNvGrpSpPr>
              <p:nvPr/>
            </p:nvGrpSpPr>
            <p:grpSpPr>
              <a:xfrm>
                <a:off x="8957586" y="3929133"/>
                <a:ext cx="79469" cy="102767"/>
                <a:chOff x="7735883" y="4087980"/>
                <a:chExt cx="79469" cy="102767"/>
              </a:xfrm>
            </p:grpSpPr>
            <p:sp>
              <p:nvSpPr>
                <p:cNvPr id="126" name="TextBox 125">
                  <a:extLst>
                    <a:ext uri="{FF2B5EF4-FFF2-40B4-BE49-F238E27FC236}">
                      <a16:creationId xmlns:a16="http://schemas.microsoft.com/office/drawing/2014/main" id="{6DB2ACF7-A322-5FE7-2FC7-B062106496E3}"/>
                    </a:ext>
                  </a:extLst>
                </p:cNvPr>
                <p:cNvSpPr txBox="1">
                  <a:spLocks/>
                </p:cNvSpPr>
                <p:nvPr/>
              </p:nvSpPr>
              <p:spPr>
                <a:xfrm>
                  <a:off x="7735883" y="4118419"/>
                  <a:ext cx="79469"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18</a:t>
                  </a:r>
                </a:p>
              </p:txBody>
            </p:sp>
            <p:sp>
              <p:nvSpPr>
                <p:cNvPr id="127" name="Freeform: Shape 4273">
                  <a:extLst>
                    <a:ext uri="{FF2B5EF4-FFF2-40B4-BE49-F238E27FC236}">
                      <a16:creationId xmlns:a16="http://schemas.microsoft.com/office/drawing/2014/main" id="{DA9AA326-D127-676B-F0B0-F080867B6CD9}"/>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1" name="Group 40">
                <a:extLst>
                  <a:ext uri="{FF2B5EF4-FFF2-40B4-BE49-F238E27FC236}">
                    <a16:creationId xmlns:a16="http://schemas.microsoft.com/office/drawing/2014/main" id="{63E18944-5B19-1851-1937-6E2F4382194B}"/>
                  </a:ext>
                </a:extLst>
              </p:cNvPr>
              <p:cNvGrpSpPr>
                <a:grpSpLocks/>
              </p:cNvGrpSpPr>
              <p:nvPr/>
            </p:nvGrpSpPr>
            <p:grpSpPr>
              <a:xfrm>
                <a:off x="9164638" y="3929133"/>
                <a:ext cx="93845" cy="102767"/>
                <a:chOff x="7721507" y="4087980"/>
                <a:chExt cx="93845" cy="102767"/>
              </a:xfrm>
            </p:grpSpPr>
            <p:sp>
              <p:nvSpPr>
                <p:cNvPr id="124" name="TextBox 123">
                  <a:extLst>
                    <a:ext uri="{FF2B5EF4-FFF2-40B4-BE49-F238E27FC236}">
                      <a16:creationId xmlns:a16="http://schemas.microsoft.com/office/drawing/2014/main" id="{017527B3-0C5B-FC81-4422-32C39A547509}"/>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20</a:t>
                  </a:r>
                </a:p>
              </p:txBody>
            </p:sp>
            <p:sp>
              <p:nvSpPr>
                <p:cNvPr id="125" name="Freeform: Shape 4271">
                  <a:extLst>
                    <a:ext uri="{FF2B5EF4-FFF2-40B4-BE49-F238E27FC236}">
                      <a16:creationId xmlns:a16="http://schemas.microsoft.com/office/drawing/2014/main" id="{B18C3250-BD91-C6B5-E9A5-FC2FA0B2E6D7}"/>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2" name="Group 41">
                <a:extLst>
                  <a:ext uri="{FF2B5EF4-FFF2-40B4-BE49-F238E27FC236}">
                    <a16:creationId xmlns:a16="http://schemas.microsoft.com/office/drawing/2014/main" id="{1D6887AF-E821-E363-BFE6-7C816E5016FF}"/>
                  </a:ext>
                </a:extLst>
              </p:cNvPr>
              <p:cNvGrpSpPr>
                <a:grpSpLocks/>
              </p:cNvGrpSpPr>
              <p:nvPr/>
            </p:nvGrpSpPr>
            <p:grpSpPr>
              <a:xfrm>
                <a:off x="9384976" y="3929133"/>
                <a:ext cx="93845" cy="102767"/>
                <a:chOff x="7721507" y="4087980"/>
                <a:chExt cx="93845" cy="102767"/>
              </a:xfrm>
            </p:grpSpPr>
            <p:sp>
              <p:nvSpPr>
                <p:cNvPr id="122" name="TextBox 121">
                  <a:extLst>
                    <a:ext uri="{FF2B5EF4-FFF2-40B4-BE49-F238E27FC236}">
                      <a16:creationId xmlns:a16="http://schemas.microsoft.com/office/drawing/2014/main" id="{E8A96D28-1791-F640-B676-3137D8EBE108}"/>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22</a:t>
                  </a:r>
                </a:p>
              </p:txBody>
            </p:sp>
            <p:sp>
              <p:nvSpPr>
                <p:cNvPr id="123" name="Freeform: Shape 4269">
                  <a:extLst>
                    <a:ext uri="{FF2B5EF4-FFF2-40B4-BE49-F238E27FC236}">
                      <a16:creationId xmlns:a16="http://schemas.microsoft.com/office/drawing/2014/main" id="{22C2A119-0DC8-76CC-A371-40AC8848B496}"/>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3" name="Group 42">
                <a:extLst>
                  <a:ext uri="{FF2B5EF4-FFF2-40B4-BE49-F238E27FC236}">
                    <a16:creationId xmlns:a16="http://schemas.microsoft.com/office/drawing/2014/main" id="{7203C15F-DA52-8BB6-7F40-93E75366B130}"/>
                  </a:ext>
                </a:extLst>
              </p:cNvPr>
              <p:cNvGrpSpPr>
                <a:grpSpLocks/>
              </p:cNvGrpSpPr>
              <p:nvPr/>
            </p:nvGrpSpPr>
            <p:grpSpPr>
              <a:xfrm>
                <a:off x="9608528" y="3929133"/>
                <a:ext cx="93845" cy="102767"/>
                <a:chOff x="7721507" y="4087980"/>
                <a:chExt cx="93845" cy="102767"/>
              </a:xfrm>
            </p:grpSpPr>
            <p:sp>
              <p:nvSpPr>
                <p:cNvPr id="120" name="TextBox 119">
                  <a:extLst>
                    <a:ext uri="{FF2B5EF4-FFF2-40B4-BE49-F238E27FC236}">
                      <a16:creationId xmlns:a16="http://schemas.microsoft.com/office/drawing/2014/main" id="{7DA5BE16-DDA0-E5EA-10E0-15006ED2C867}"/>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24</a:t>
                  </a:r>
                </a:p>
              </p:txBody>
            </p:sp>
            <p:sp>
              <p:nvSpPr>
                <p:cNvPr id="121" name="Freeform: Shape 4267">
                  <a:extLst>
                    <a:ext uri="{FF2B5EF4-FFF2-40B4-BE49-F238E27FC236}">
                      <a16:creationId xmlns:a16="http://schemas.microsoft.com/office/drawing/2014/main" id="{FE9EEC90-1D69-E143-74CE-83BFAE6DEE8A}"/>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4" name="Group 43">
                <a:extLst>
                  <a:ext uri="{FF2B5EF4-FFF2-40B4-BE49-F238E27FC236}">
                    <a16:creationId xmlns:a16="http://schemas.microsoft.com/office/drawing/2014/main" id="{415D599B-F127-56A9-CB12-06970D311E1C}"/>
                  </a:ext>
                </a:extLst>
              </p:cNvPr>
              <p:cNvGrpSpPr>
                <a:grpSpLocks/>
              </p:cNvGrpSpPr>
              <p:nvPr/>
            </p:nvGrpSpPr>
            <p:grpSpPr>
              <a:xfrm>
                <a:off x="9823839" y="3929133"/>
                <a:ext cx="93845" cy="102767"/>
                <a:chOff x="7721507" y="4087980"/>
                <a:chExt cx="93845" cy="102767"/>
              </a:xfrm>
            </p:grpSpPr>
            <p:sp>
              <p:nvSpPr>
                <p:cNvPr id="118" name="TextBox 117">
                  <a:extLst>
                    <a:ext uri="{FF2B5EF4-FFF2-40B4-BE49-F238E27FC236}">
                      <a16:creationId xmlns:a16="http://schemas.microsoft.com/office/drawing/2014/main" id="{93D4AF57-76B5-9A3E-4ED0-6D46CB3A1AAE}"/>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26</a:t>
                  </a:r>
                </a:p>
              </p:txBody>
            </p:sp>
            <p:sp>
              <p:nvSpPr>
                <p:cNvPr id="119" name="Freeform: Shape 4265">
                  <a:extLst>
                    <a:ext uri="{FF2B5EF4-FFF2-40B4-BE49-F238E27FC236}">
                      <a16:creationId xmlns:a16="http://schemas.microsoft.com/office/drawing/2014/main" id="{1CA52E7B-8720-7AF8-50BB-0FA8A933BA06}"/>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5" name="Group 44">
                <a:extLst>
                  <a:ext uri="{FF2B5EF4-FFF2-40B4-BE49-F238E27FC236}">
                    <a16:creationId xmlns:a16="http://schemas.microsoft.com/office/drawing/2014/main" id="{96315A31-1C2D-E3EE-72B7-6993CC30D6ED}"/>
                  </a:ext>
                </a:extLst>
              </p:cNvPr>
              <p:cNvGrpSpPr>
                <a:grpSpLocks/>
              </p:cNvGrpSpPr>
              <p:nvPr/>
            </p:nvGrpSpPr>
            <p:grpSpPr>
              <a:xfrm>
                <a:off x="10047358" y="3929133"/>
                <a:ext cx="93845" cy="102767"/>
                <a:chOff x="7721507" y="4087980"/>
                <a:chExt cx="93845" cy="102767"/>
              </a:xfrm>
            </p:grpSpPr>
            <p:sp>
              <p:nvSpPr>
                <p:cNvPr id="116" name="TextBox 115">
                  <a:extLst>
                    <a:ext uri="{FF2B5EF4-FFF2-40B4-BE49-F238E27FC236}">
                      <a16:creationId xmlns:a16="http://schemas.microsoft.com/office/drawing/2014/main" id="{EA519D05-D87A-7B42-424F-12ED7BEDE0ED}"/>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28</a:t>
                  </a:r>
                </a:p>
              </p:txBody>
            </p:sp>
            <p:sp>
              <p:nvSpPr>
                <p:cNvPr id="117" name="Freeform: Shape 4263">
                  <a:extLst>
                    <a:ext uri="{FF2B5EF4-FFF2-40B4-BE49-F238E27FC236}">
                      <a16:creationId xmlns:a16="http://schemas.microsoft.com/office/drawing/2014/main" id="{AFC9EB69-171D-FE53-F4A2-14CE6C28FA15}"/>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6" name="Group 45">
                <a:extLst>
                  <a:ext uri="{FF2B5EF4-FFF2-40B4-BE49-F238E27FC236}">
                    <a16:creationId xmlns:a16="http://schemas.microsoft.com/office/drawing/2014/main" id="{FEA5793C-2DCB-7618-488F-433E9ABB7124}"/>
                  </a:ext>
                </a:extLst>
              </p:cNvPr>
              <p:cNvGrpSpPr>
                <a:grpSpLocks/>
              </p:cNvGrpSpPr>
              <p:nvPr/>
            </p:nvGrpSpPr>
            <p:grpSpPr>
              <a:xfrm>
                <a:off x="10265636" y="3929133"/>
                <a:ext cx="93845" cy="102767"/>
                <a:chOff x="7721507" y="4087980"/>
                <a:chExt cx="93845" cy="102767"/>
              </a:xfrm>
            </p:grpSpPr>
            <p:sp>
              <p:nvSpPr>
                <p:cNvPr id="114" name="TextBox 113">
                  <a:extLst>
                    <a:ext uri="{FF2B5EF4-FFF2-40B4-BE49-F238E27FC236}">
                      <a16:creationId xmlns:a16="http://schemas.microsoft.com/office/drawing/2014/main" id="{6F122526-06A2-F114-D4B5-449498F691C7}"/>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30</a:t>
                  </a:r>
                </a:p>
              </p:txBody>
            </p:sp>
            <p:sp>
              <p:nvSpPr>
                <p:cNvPr id="115" name="Freeform: Shape 4261">
                  <a:extLst>
                    <a:ext uri="{FF2B5EF4-FFF2-40B4-BE49-F238E27FC236}">
                      <a16:creationId xmlns:a16="http://schemas.microsoft.com/office/drawing/2014/main" id="{8E0ECAAF-8E98-785A-0AE2-73BCE3571540}"/>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7" name="Group 46">
                <a:extLst>
                  <a:ext uri="{FF2B5EF4-FFF2-40B4-BE49-F238E27FC236}">
                    <a16:creationId xmlns:a16="http://schemas.microsoft.com/office/drawing/2014/main" id="{C4149C1A-364F-4190-C2BA-921D0643DB7E}"/>
                  </a:ext>
                </a:extLst>
              </p:cNvPr>
              <p:cNvGrpSpPr>
                <a:grpSpLocks/>
              </p:cNvGrpSpPr>
              <p:nvPr/>
            </p:nvGrpSpPr>
            <p:grpSpPr>
              <a:xfrm>
                <a:off x="10483542" y="3929133"/>
                <a:ext cx="93845" cy="102767"/>
                <a:chOff x="7721507" y="4087980"/>
                <a:chExt cx="93845" cy="102767"/>
              </a:xfrm>
            </p:grpSpPr>
            <p:sp>
              <p:nvSpPr>
                <p:cNvPr id="112" name="TextBox 111">
                  <a:extLst>
                    <a:ext uri="{FF2B5EF4-FFF2-40B4-BE49-F238E27FC236}">
                      <a16:creationId xmlns:a16="http://schemas.microsoft.com/office/drawing/2014/main" id="{975EE4D1-2F4A-DA28-6DFF-353E6608C4DC}"/>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32</a:t>
                  </a:r>
                </a:p>
              </p:txBody>
            </p:sp>
            <p:sp>
              <p:nvSpPr>
                <p:cNvPr id="113" name="Freeform: Shape 4259">
                  <a:extLst>
                    <a:ext uri="{FF2B5EF4-FFF2-40B4-BE49-F238E27FC236}">
                      <a16:creationId xmlns:a16="http://schemas.microsoft.com/office/drawing/2014/main" id="{1D3D245C-7D7E-E65B-F182-3378DB85EE1F}"/>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8" name="Group 47">
                <a:extLst>
                  <a:ext uri="{FF2B5EF4-FFF2-40B4-BE49-F238E27FC236}">
                    <a16:creationId xmlns:a16="http://schemas.microsoft.com/office/drawing/2014/main" id="{3E597178-0E24-F059-6FF7-95E66395F7A1}"/>
                  </a:ext>
                </a:extLst>
              </p:cNvPr>
              <p:cNvGrpSpPr>
                <a:grpSpLocks/>
              </p:cNvGrpSpPr>
              <p:nvPr/>
            </p:nvGrpSpPr>
            <p:grpSpPr>
              <a:xfrm>
                <a:off x="10705791" y="3929133"/>
                <a:ext cx="93845" cy="102767"/>
                <a:chOff x="7721507" y="4087980"/>
                <a:chExt cx="93845" cy="102767"/>
              </a:xfrm>
            </p:grpSpPr>
            <p:sp>
              <p:nvSpPr>
                <p:cNvPr id="110" name="TextBox 109">
                  <a:extLst>
                    <a:ext uri="{FF2B5EF4-FFF2-40B4-BE49-F238E27FC236}">
                      <a16:creationId xmlns:a16="http://schemas.microsoft.com/office/drawing/2014/main" id="{05544B09-2981-90E6-FAA1-19D3AB6A1CC5}"/>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36</a:t>
                  </a:r>
                </a:p>
              </p:txBody>
            </p:sp>
            <p:sp>
              <p:nvSpPr>
                <p:cNvPr id="111" name="Freeform: Shape 4257">
                  <a:extLst>
                    <a:ext uri="{FF2B5EF4-FFF2-40B4-BE49-F238E27FC236}">
                      <a16:creationId xmlns:a16="http://schemas.microsoft.com/office/drawing/2014/main" id="{D441A7D2-9B4E-C29A-6EE3-46AE02AF1F11}"/>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49" name="Group 48">
                <a:extLst>
                  <a:ext uri="{FF2B5EF4-FFF2-40B4-BE49-F238E27FC236}">
                    <a16:creationId xmlns:a16="http://schemas.microsoft.com/office/drawing/2014/main" id="{CADDFC56-F903-D429-0C8F-C2AAE3E25416}"/>
                  </a:ext>
                </a:extLst>
              </p:cNvPr>
              <p:cNvGrpSpPr>
                <a:grpSpLocks/>
              </p:cNvGrpSpPr>
              <p:nvPr/>
            </p:nvGrpSpPr>
            <p:grpSpPr>
              <a:xfrm>
                <a:off x="10929816" y="3929133"/>
                <a:ext cx="93845" cy="102767"/>
                <a:chOff x="7721507" y="4087980"/>
                <a:chExt cx="93845" cy="102767"/>
              </a:xfrm>
            </p:grpSpPr>
            <p:sp>
              <p:nvSpPr>
                <p:cNvPr id="108" name="TextBox 107">
                  <a:extLst>
                    <a:ext uri="{FF2B5EF4-FFF2-40B4-BE49-F238E27FC236}">
                      <a16:creationId xmlns:a16="http://schemas.microsoft.com/office/drawing/2014/main" id="{20E4097F-9FB0-58C6-5CD9-7F87584B0317}"/>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38</a:t>
                  </a:r>
                </a:p>
              </p:txBody>
            </p:sp>
            <p:sp>
              <p:nvSpPr>
                <p:cNvPr id="109" name="Freeform: Shape 4255">
                  <a:extLst>
                    <a:ext uri="{FF2B5EF4-FFF2-40B4-BE49-F238E27FC236}">
                      <a16:creationId xmlns:a16="http://schemas.microsoft.com/office/drawing/2014/main" id="{1012EA95-D043-D51A-4CDC-05DC2DA0F61D}"/>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51" name="Group 50">
                <a:extLst>
                  <a:ext uri="{FF2B5EF4-FFF2-40B4-BE49-F238E27FC236}">
                    <a16:creationId xmlns:a16="http://schemas.microsoft.com/office/drawing/2014/main" id="{4B192FC4-B06C-DD92-8F4D-5AC665AB773E}"/>
                  </a:ext>
                </a:extLst>
              </p:cNvPr>
              <p:cNvGrpSpPr>
                <a:grpSpLocks/>
              </p:cNvGrpSpPr>
              <p:nvPr/>
            </p:nvGrpSpPr>
            <p:grpSpPr>
              <a:xfrm>
                <a:off x="11142165" y="3929133"/>
                <a:ext cx="93845" cy="102767"/>
                <a:chOff x="7721507" y="4087980"/>
                <a:chExt cx="93845" cy="102767"/>
              </a:xfrm>
            </p:grpSpPr>
            <p:sp>
              <p:nvSpPr>
                <p:cNvPr id="106" name="TextBox 105">
                  <a:extLst>
                    <a:ext uri="{FF2B5EF4-FFF2-40B4-BE49-F238E27FC236}">
                      <a16:creationId xmlns:a16="http://schemas.microsoft.com/office/drawing/2014/main" id="{42209B03-D6F8-92BF-07C4-FB2D25E70D85}"/>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40</a:t>
                  </a:r>
                </a:p>
              </p:txBody>
            </p:sp>
            <p:sp>
              <p:nvSpPr>
                <p:cNvPr id="107" name="Freeform: Shape 4253">
                  <a:extLst>
                    <a:ext uri="{FF2B5EF4-FFF2-40B4-BE49-F238E27FC236}">
                      <a16:creationId xmlns:a16="http://schemas.microsoft.com/office/drawing/2014/main" id="{C00D56CA-B3BF-56A0-64F0-5F7FF29E3E9C}"/>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grpSp>
            <p:nvGrpSpPr>
              <p:cNvPr id="52" name="Group 51">
                <a:extLst>
                  <a:ext uri="{FF2B5EF4-FFF2-40B4-BE49-F238E27FC236}">
                    <a16:creationId xmlns:a16="http://schemas.microsoft.com/office/drawing/2014/main" id="{AEEF389B-8153-13A4-4462-85A5BC0B68E4}"/>
                  </a:ext>
                </a:extLst>
              </p:cNvPr>
              <p:cNvGrpSpPr>
                <a:grpSpLocks/>
              </p:cNvGrpSpPr>
              <p:nvPr/>
            </p:nvGrpSpPr>
            <p:grpSpPr>
              <a:xfrm>
                <a:off x="11374474" y="3929133"/>
                <a:ext cx="93845" cy="102767"/>
                <a:chOff x="7721507" y="4087980"/>
                <a:chExt cx="93845" cy="102767"/>
              </a:xfrm>
            </p:grpSpPr>
            <p:sp>
              <p:nvSpPr>
                <p:cNvPr id="104" name="TextBox 103">
                  <a:extLst>
                    <a:ext uri="{FF2B5EF4-FFF2-40B4-BE49-F238E27FC236}">
                      <a16:creationId xmlns:a16="http://schemas.microsoft.com/office/drawing/2014/main" id="{BB805162-F47F-C2B5-B4DB-777A0D5209F7}"/>
                    </a:ext>
                  </a:extLst>
                </p:cNvPr>
                <p:cNvSpPr txBox="1">
                  <a:spLocks/>
                </p:cNvSpPr>
                <p:nvPr/>
              </p:nvSpPr>
              <p:spPr>
                <a:xfrm>
                  <a:off x="7721507" y="4118419"/>
                  <a:ext cx="93845" cy="7232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a:ln/>
                      <a:solidFill>
                        <a:srgbClr val="000000"/>
                      </a:solidFill>
                      <a:effectLst/>
                      <a:uLnTx/>
                      <a:uFillTx/>
                      <a:latin typeface="GSK Precision" pitchFamily="2" charset="0"/>
                      <a:ea typeface="+mn-ea"/>
                      <a:cs typeface="Arial" panose="020B0604020202020204" pitchFamily="34" charset="0"/>
                      <a:sym typeface="Arial"/>
                      <a:rtl val="0"/>
                    </a:rPr>
                    <a:t>42</a:t>
                  </a:r>
                </a:p>
              </p:txBody>
            </p:sp>
            <p:sp>
              <p:nvSpPr>
                <p:cNvPr id="105" name="Freeform: Shape 4251">
                  <a:extLst>
                    <a:ext uri="{FF2B5EF4-FFF2-40B4-BE49-F238E27FC236}">
                      <a16:creationId xmlns:a16="http://schemas.microsoft.com/office/drawing/2014/main" id="{5CC197CF-83BB-4857-5A4A-A27A4654C9DE}"/>
                    </a:ext>
                  </a:extLst>
                </p:cNvPr>
                <p:cNvSpPr>
                  <a:spLocks/>
                </p:cNvSpPr>
                <p:nvPr/>
              </p:nvSpPr>
              <p:spPr>
                <a:xfrm>
                  <a:off x="7772315" y="4087980"/>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sp>
            <p:nvSpPr>
              <p:cNvPr id="73" name="Freeform: Shape 4219">
                <a:extLst>
                  <a:ext uri="{FF2B5EF4-FFF2-40B4-BE49-F238E27FC236}">
                    <a16:creationId xmlns:a16="http://schemas.microsoft.com/office/drawing/2014/main" id="{EAB32DA0-D6C1-F321-2DCC-E2CB6A6DC5F2}"/>
                  </a:ext>
                </a:extLst>
              </p:cNvPr>
              <p:cNvSpPr>
                <a:spLocks/>
              </p:cNvSpPr>
              <p:nvPr/>
            </p:nvSpPr>
            <p:spPr>
              <a:xfrm>
                <a:off x="8229275"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74" name="Freeform: Shape 4220">
                <a:extLst>
                  <a:ext uri="{FF2B5EF4-FFF2-40B4-BE49-F238E27FC236}">
                    <a16:creationId xmlns:a16="http://schemas.microsoft.com/office/drawing/2014/main" id="{7EADB4EA-8E77-C328-A24D-F5B30631BDD3}"/>
                  </a:ext>
                </a:extLst>
              </p:cNvPr>
              <p:cNvSpPr>
                <a:spLocks/>
              </p:cNvSpPr>
              <p:nvPr/>
            </p:nvSpPr>
            <p:spPr>
              <a:xfrm>
                <a:off x="8004449"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75" name="Freeform: Shape 4221">
                <a:extLst>
                  <a:ext uri="{FF2B5EF4-FFF2-40B4-BE49-F238E27FC236}">
                    <a16:creationId xmlns:a16="http://schemas.microsoft.com/office/drawing/2014/main" id="{78AA404F-3DF5-7425-E859-AB391D3A12F8}"/>
                  </a:ext>
                </a:extLst>
              </p:cNvPr>
              <p:cNvSpPr>
                <a:spLocks/>
              </p:cNvSpPr>
              <p:nvPr/>
            </p:nvSpPr>
            <p:spPr>
              <a:xfrm>
                <a:off x="8446096"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76" name="Freeform: Shape 4222">
                <a:extLst>
                  <a:ext uri="{FF2B5EF4-FFF2-40B4-BE49-F238E27FC236}">
                    <a16:creationId xmlns:a16="http://schemas.microsoft.com/office/drawing/2014/main" id="{27469120-9DB4-9809-737A-98982DE56D12}"/>
                  </a:ext>
                </a:extLst>
              </p:cNvPr>
              <p:cNvSpPr>
                <a:spLocks/>
              </p:cNvSpPr>
              <p:nvPr/>
            </p:nvSpPr>
            <p:spPr>
              <a:xfrm>
                <a:off x="8668346"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77" name="Freeform: Shape 4223">
                <a:extLst>
                  <a:ext uri="{FF2B5EF4-FFF2-40B4-BE49-F238E27FC236}">
                    <a16:creationId xmlns:a16="http://schemas.microsoft.com/office/drawing/2014/main" id="{5C0EE8B2-A45C-F20A-0B75-AA565EF56966}"/>
                  </a:ext>
                </a:extLst>
              </p:cNvPr>
              <p:cNvSpPr>
                <a:spLocks/>
              </p:cNvSpPr>
              <p:nvPr/>
            </p:nvSpPr>
            <p:spPr>
              <a:xfrm>
                <a:off x="9113512"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78" name="Freeform: Shape 4224">
                <a:extLst>
                  <a:ext uri="{FF2B5EF4-FFF2-40B4-BE49-F238E27FC236}">
                    <a16:creationId xmlns:a16="http://schemas.microsoft.com/office/drawing/2014/main" id="{F760165F-602F-9689-CB9E-B651E6A6201E}"/>
                  </a:ext>
                </a:extLst>
              </p:cNvPr>
              <p:cNvSpPr>
                <a:spLocks/>
              </p:cNvSpPr>
              <p:nvPr/>
            </p:nvSpPr>
            <p:spPr>
              <a:xfrm>
                <a:off x="8888686"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79" name="Freeform: Shape 4225">
                <a:extLst>
                  <a:ext uri="{FF2B5EF4-FFF2-40B4-BE49-F238E27FC236}">
                    <a16:creationId xmlns:a16="http://schemas.microsoft.com/office/drawing/2014/main" id="{6D75AC5E-AD4B-493A-63AE-B69239B9C3A3}"/>
                  </a:ext>
                </a:extLst>
              </p:cNvPr>
              <p:cNvSpPr>
                <a:spLocks/>
              </p:cNvSpPr>
              <p:nvPr/>
            </p:nvSpPr>
            <p:spPr>
              <a:xfrm>
                <a:off x="9330333"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0" name="Freeform: Shape 4226">
                <a:extLst>
                  <a:ext uri="{FF2B5EF4-FFF2-40B4-BE49-F238E27FC236}">
                    <a16:creationId xmlns:a16="http://schemas.microsoft.com/office/drawing/2014/main" id="{E518FCAE-D527-4764-0D96-8C17012841A6}"/>
                  </a:ext>
                </a:extLst>
              </p:cNvPr>
              <p:cNvSpPr>
                <a:spLocks/>
              </p:cNvSpPr>
              <p:nvPr/>
            </p:nvSpPr>
            <p:spPr>
              <a:xfrm>
                <a:off x="9552583"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1" name="Freeform: Shape 4227">
                <a:extLst>
                  <a:ext uri="{FF2B5EF4-FFF2-40B4-BE49-F238E27FC236}">
                    <a16:creationId xmlns:a16="http://schemas.microsoft.com/office/drawing/2014/main" id="{E44BFE24-0EEA-64E3-CA2C-F524B63B57CD}"/>
                  </a:ext>
                </a:extLst>
              </p:cNvPr>
              <p:cNvSpPr>
                <a:spLocks/>
              </p:cNvSpPr>
              <p:nvPr/>
            </p:nvSpPr>
            <p:spPr>
              <a:xfrm>
                <a:off x="9989918"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2" name="Freeform: Shape 4228">
                <a:extLst>
                  <a:ext uri="{FF2B5EF4-FFF2-40B4-BE49-F238E27FC236}">
                    <a16:creationId xmlns:a16="http://schemas.microsoft.com/office/drawing/2014/main" id="{5F9F6A75-9047-77CC-C4EC-B9B437D09AA6}"/>
                  </a:ext>
                </a:extLst>
              </p:cNvPr>
              <p:cNvSpPr>
                <a:spLocks/>
              </p:cNvSpPr>
              <p:nvPr/>
            </p:nvSpPr>
            <p:spPr>
              <a:xfrm>
                <a:off x="9765092"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3" name="Freeform: Shape 4229">
                <a:extLst>
                  <a:ext uri="{FF2B5EF4-FFF2-40B4-BE49-F238E27FC236}">
                    <a16:creationId xmlns:a16="http://schemas.microsoft.com/office/drawing/2014/main" id="{812B86DC-47FA-E488-2EE7-32C9BB3658B7}"/>
                  </a:ext>
                </a:extLst>
              </p:cNvPr>
              <p:cNvSpPr>
                <a:spLocks/>
              </p:cNvSpPr>
              <p:nvPr/>
            </p:nvSpPr>
            <p:spPr>
              <a:xfrm>
                <a:off x="10206739"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4" name="Freeform: Shape 4230">
                <a:extLst>
                  <a:ext uri="{FF2B5EF4-FFF2-40B4-BE49-F238E27FC236}">
                    <a16:creationId xmlns:a16="http://schemas.microsoft.com/office/drawing/2014/main" id="{F39FB577-2A1A-90B9-7BED-0D97F8FB6221}"/>
                  </a:ext>
                </a:extLst>
              </p:cNvPr>
              <p:cNvSpPr>
                <a:spLocks/>
              </p:cNvSpPr>
              <p:nvPr/>
            </p:nvSpPr>
            <p:spPr>
              <a:xfrm>
                <a:off x="10428989"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5" name="Freeform: Shape 4231">
                <a:extLst>
                  <a:ext uri="{FF2B5EF4-FFF2-40B4-BE49-F238E27FC236}">
                    <a16:creationId xmlns:a16="http://schemas.microsoft.com/office/drawing/2014/main" id="{7398D8C5-9CD3-246F-F112-1DD6740EEA3F}"/>
                  </a:ext>
                </a:extLst>
              </p:cNvPr>
              <p:cNvSpPr>
                <a:spLocks/>
              </p:cNvSpPr>
              <p:nvPr/>
            </p:nvSpPr>
            <p:spPr>
              <a:xfrm>
                <a:off x="10873347"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6" name="Freeform: Shape 4232">
                <a:extLst>
                  <a:ext uri="{FF2B5EF4-FFF2-40B4-BE49-F238E27FC236}">
                    <a16:creationId xmlns:a16="http://schemas.microsoft.com/office/drawing/2014/main" id="{11777B08-B4ED-A19A-66B6-48889AF4BC94}"/>
                  </a:ext>
                </a:extLst>
              </p:cNvPr>
              <p:cNvSpPr>
                <a:spLocks/>
              </p:cNvSpPr>
              <p:nvPr/>
            </p:nvSpPr>
            <p:spPr>
              <a:xfrm>
                <a:off x="10648521"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7" name="Freeform: Shape 4233">
                <a:extLst>
                  <a:ext uri="{FF2B5EF4-FFF2-40B4-BE49-F238E27FC236}">
                    <a16:creationId xmlns:a16="http://schemas.microsoft.com/office/drawing/2014/main" id="{3C80D6A7-B4D0-DC44-F722-16E709D15A89}"/>
                  </a:ext>
                </a:extLst>
              </p:cNvPr>
              <p:cNvSpPr>
                <a:spLocks/>
              </p:cNvSpPr>
              <p:nvPr/>
            </p:nvSpPr>
            <p:spPr>
              <a:xfrm>
                <a:off x="11090168"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8" name="Freeform: Shape 4234">
                <a:extLst>
                  <a:ext uri="{FF2B5EF4-FFF2-40B4-BE49-F238E27FC236}">
                    <a16:creationId xmlns:a16="http://schemas.microsoft.com/office/drawing/2014/main" id="{6F3BE67B-9EB0-337A-A076-DAAF2ABD6FAF}"/>
                  </a:ext>
                </a:extLst>
              </p:cNvPr>
              <p:cNvSpPr>
                <a:spLocks/>
              </p:cNvSpPr>
              <p:nvPr/>
            </p:nvSpPr>
            <p:spPr>
              <a:xfrm>
                <a:off x="11312418" y="3929133"/>
                <a:ext cx="6102" cy="24717"/>
              </a:xfrm>
              <a:custGeom>
                <a:avLst/>
                <a:gdLst>
                  <a:gd name="connsiteX0" fmla="*/ 0 w 9525"/>
                  <a:gd name="connsiteY0" fmla="*/ 0 h 27527"/>
                  <a:gd name="connsiteX1" fmla="*/ 0 w 9525"/>
                  <a:gd name="connsiteY1" fmla="*/ 27527 h 27527"/>
                </a:gdLst>
                <a:ahLst/>
                <a:cxnLst>
                  <a:cxn ang="0">
                    <a:pos x="connsiteX0" y="connsiteY0"/>
                  </a:cxn>
                  <a:cxn ang="0">
                    <a:pos x="connsiteX1" y="connsiteY1"/>
                  </a:cxn>
                </a:cxnLst>
                <a:rect l="l" t="t" r="r" b="b"/>
                <a:pathLst>
                  <a:path w="9525" h="27527">
                    <a:moveTo>
                      <a:pt x="0" y="0"/>
                    </a:moveTo>
                    <a:lnTo>
                      <a:pt x="0" y="27527"/>
                    </a:lnTo>
                  </a:path>
                </a:pathLst>
              </a:custGeom>
              <a:ln w="9525" cap="flat">
                <a:solidFill>
                  <a:srgbClr val="00000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89" name="TextBox 88">
                <a:extLst>
                  <a:ext uri="{FF2B5EF4-FFF2-40B4-BE49-F238E27FC236}">
                    <a16:creationId xmlns:a16="http://schemas.microsoft.com/office/drawing/2014/main" id="{FC40EEAA-03B3-B625-8ED7-C15A024E86AE}"/>
                  </a:ext>
                </a:extLst>
              </p:cNvPr>
              <p:cNvSpPr txBox="1"/>
              <p:nvPr/>
            </p:nvSpPr>
            <p:spPr>
              <a:xfrm>
                <a:off x="7266530" y="3764712"/>
                <a:ext cx="149142" cy="84382"/>
              </a:xfrm>
              <a:prstGeom prst="rect">
                <a:avLst/>
              </a:prstGeom>
              <a:noFill/>
            </p:spPr>
            <p:txBody>
              <a:bodyPr wrap="none" lIns="0" tIns="0" rIns="0" bIns="0" rtlCol="0" anchor="ctr" anchorCtr="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solidFill>
                      <a:prstClr val="white">
                        <a:lumMod val="75000"/>
                      </a:prstClr>
                    </a:solidFill>
                    <a:effectLst/>
                    <a:uLnTx/>
                    <a:uFillTx/>
                    <a:latin typeface="GSK Precision" pitchFamily="2" charset="0"/>
                    <a:ea typeface="+mn-ea"/>
                    <a:cs typeface="Arial" panose="020B0604020202020204" pitchFamily="34" charset="0"/>
                    <a:sym typeface="Arial"/>
                    <a:rtl val="0"/>
                  </a:rPr>
                  <a:t>P</a:t>
                </a:r>
                <a:r>
                  <a:rPr kumimoji="0" lang="en-US" sz="700" b="0" i="0" u="none" strike="noStrike" kern="0" cap="none" spc="0" normalizeH="0" baseline="0" noProof="0" err="1">
                    <a:ln/>
                    <a:solidFill>
                      <a:prstClr val="white">
                        <a:lumMod val="75000"/>
                      </a:prstClr>
                    </a:solidFill>
                    <a:effectLst/>
                    <a:uLnTx/>
                    <a:uFillTx/>
                    <a:latin typeface="GSK Precision" pitchFamily="2" charset="0"/>
                    <a:ea typeface="+mn-ea"/>
                    <a:cs typeface="Arial" panose="020B0604020202020204" pitchFamily="34" charset="0"/>
                    <a:sym typeface="Arial"/>
                    <a:rtl val="0"/>
                  </a:rPr>
                  <a:t>Vd</a:t>
                </a:r>
                <a:endParaRPr kumimoji="0" lang="en-US" sz="700" b="0" i="0" u="none" strike="noStrike" kern="0" cap="none" spc="0" normalizeH="0" baseline="0" noProof="0">
                  <a:ln/>
                  <a:solidFill>
                    <a:prstClr val="white">
                      <a:lumMod val="75000"/>
                    </a:prstClr>
                  </a:solidFill>
                  <a:effectLst/>
                  <a:uLnTx/>
                  <a:uFillTx/>
                  <a:latin typeface="GSK Precision" pitchFamily="2" charset="0"/>
                  <a:ea typeface="+mn-ea"/>
                  <a:cs typeface="Arial" panose="020B0604020202020204" pitchFamily="34" charset="0"/>
                  <a:sym typeface="Arial"/>
                  <a:rtl val="0"/>
                </a:endParaRPr>
              </a:p>
            </p:txBody>
          </p:sp>
          <p:sp>
            <p:nvSpPr>
              <p:cNvPr id="90" name="Freeform: Shape 4236">
                <a:extLst>
                  <a:ext uri="{FF2B5EF4-FFF2-40B4-BE49-F238E27FC236}">
                    <a16:creationId xmlns:a16="http://schemas.microsoft.com/office/drawing/2014/main" id="{E9D79B8C-261C-FACC-2962-AFA6BCD2C98E}"/>
                  </a:ext>
                </a:extLst>
              </p:cNvPr>
              <p:cNvSpPr/>
              <p:nvPr/>
            </p:nvSpPr>
            <p:spPr>
              <a:xfrm>
                <a:off x="6970682" y="3805217"/>
                <a:ext cx="247892" cy="3372"/>
              </a:xfrm>
              <a:custGeom>
                <a:avLst/>
                <a:gdLst>
                  <a:gd name="connsiteX0" fmla="*/ 0 w 494537"/>
                  <a:gd name="connsiteY0" fmla="*/ 0 h 9525"/>
                  <a:gd name="connsiteX1" fmla="*/ 494538 w 494537"/>
                  <a:gd name="connsiteY1" fmla="*/ 0 h 9525"/>
                </a:gdLst>
                <a:ahLst/>
                <a:cxnLst>
                  <a:cxn ang="0">
                    <a:pos x="connsiteX0" y="connsiteY0"/>
                  </a:cxn>
                  <a:cxn ang="0">
                    <a:pos x="connsiteX1" y="connsiteY1"/>
                  </a:cxn>
                </a:cxnLst>
                <a:rect l="l" t="t" r="r" b="b"/>
                <a:pathLst>
                  <a:path w="494537" h="9525">
                    <a:moveTo>
                      <a:pt x="0" y="0"/>
                    </a:moveTo>
                    <a:lnTo>
                      <a:pt x="494538" y="0"/>
                    </a:lnTo>
                  </a:path>
                </a:pathLst>
              </a:custGeom>
              <a:ln w="12700" cap="sq">
                <a:solidFill>
                  <a:sysClr val="window" lastClr="FFFFFF">
                    <a:lumMod val="75000"/>
                  </a:sys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sp>
            <p:nvSpPr>
              <p:cNvPr id="91" name="TextBox 90">
                <a:extLst>
                  <a:ext uri="{FF2B5EF4-FFF2-40B4-BE49-F238E27FC236}">
                    <a16:creationId xmlns:a16="http://schemas.microsoft.com/office/drawing/2014/main" id="{BFBF3D0A-6DB3-EDD2-875E-9885B0EE8AED}"/>
                  </a:ext>
                </a:extLst>
              </p:cNvPr>
              <p:cNvSpPr txBox="1"/>
              <p:nvPr/>
            </p:nvSpPr>
            <p:spPr>
              <a:xfrm>
                <a:off x="7266530" y="3649805"/>
                <a:ext cx="150589" cy="84382"/>
              </a:xfrm>
              <a:prstGeom prst="rect">
                <a:avLst/>
              </a:prstGeom>
              <a:noFill/>
            </p:spPr>
            <p:txBody>
              <a:bodyPr wrap="none" lIns="0" tIns="0" rIns="0" bIns="0" rtlCol="0" anchor="ctr" anchorCtr="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err="1">
                    <a:ln/>
                    <a:solidFill>
                      <a:srgbClr val="69B445">
                        <a:lumMod val="75000"/>
                      </a:srgbClr>
                    </a:solidFill>
                    <a:effectLst/>
                    <a:uLnTx/>
                    <a:uFillTx/>
                    <a:latin typeface="GSK Precision" pitchFamily="2" charset="0"/>
                    <a:ea typeface="+mn-ea"/>
                    <a:cs typeface="Arial" panose="020B0604020202020204" pitchFamily="34" charset="0"/>
                    <a:sym typeface="Arial"/>
                    <a:rtl val="0"/>
                  </a:rPr>
                  <a:t>BPd</a:t>
                </a:r>
                <a:endParaRPr kumimoji="0" lang="en-US" sz="700" b="0" i="0" u="none" strike="noStrike" kern="0" cap="none" spc="0" normalizeH="0" baseline="0" noProof="0">
                  <a:ln/>
                  <a:solidFill>
                    <a:srgbClr val="69B445">
                      <a:lumMod val="75000"/>
                    </a:srgbClr>
                  </a:solidFill>
                  <a:effectLst/>
                  <a:uLnTx/>
                  <a:uFillTx/>
                  <a:latin typeface="GSK Precision" pitchFamily="2" charset="0"/>
                  <a:ea typeface="+mn-ea"/>
                  <a:cs typeface="Arial" panose="020B0604020202020204" pitchFamily="34" charset="0"/>
                  <a:sym typeface="Arial"/>
                  <a:rtl val="0"/>
                </a:endParaRPr>
              </a:p>
            </p:txBody>
          </p:sp>
          <p:sp>
            <p:nvSpPr>
              <p:cNvPr id="92" name="Freeform: Shape 4238">
                <a:extLst>
                  <a:ext uri="{FF2B5EF4-FFF2-40B4-BE49-F238E27FC236}">
                    <a16:creationId xmlns:a16="http://schemas.microsoft.com/office/drawing/2014/main" id="{8B8DF6E5-36CD-372B-0AA3-9C1DF82320E4}"/>
                  </a:ext>
                </a:extLst>
              </p:cNvPr>
              <p:cNvSpPr/>
              <p:nvPr/>
            </p:nvSpPr>
            <p:spPr>
              <a:xfrm>
                <a:off x="6970682" y="3690311"/>
                <a:ext cx="247892" cy="3372"/>
              </a:xfrm>
              <a:custGeom>
                <a:avLst/>
                <a:gdLst>
                  <a:gd name="connsiteX0" fmla="*/ 0 w 494537"/>
                  <a:gd name="connsiteY0" fmla="*/ 0 h 9525"/>
                  <a:gd name="connsiteX1" fmla="*/ 494538 w 494537"/>
                  <a:gd name="connsiteY1" fmla="*/ 0 h 9525"/>
                </a:gdLst>
                <a:ahLst/>
                <a:cxnLst>
                  <a:cxn ang="0">
                    <a:pos x="connsiteX0" y="connsiteY0"/>
                  </a:cxn>
                  <a:cxn ang="0">
                    <a:pos x="connsiteX1" y="connsiteY1"/>
                  </a:cxn>
                </a:cxnLst>
                <a:rect l="l" t="t" r="r" b="b"/>
                <a:pathLst>
                  <a:path w="494537" h="9525">
                    <a:moveTo>
                      <a:pt x="0" y="0"/>
                    </a:moveTo>
                    <a:lnTo>
                      <a:pt x="494538" y="0"/>
                    </a:lnTo>
                  </a:path>
                </a:pathLst>
              </a:custGeom>
              <a:ln w="12700" cap="sq">
                <a:solidFill>
                  <a:srgbClr val="69B445">
                    <a:lumMod val="75000"/>
                  </a:srgb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000000"/>
                  </a:solidFill>
                  <a:effectLst/>
                  <a:uLnTx/>
                  <a:uFillTx/>
                  <a:latin typeface="GSK Precision" pitchFamily="2" charset="0"/>
                  <a:ea typeface="+mn-ea"/>
                  <a:cs typeface="Arial" panose="020B0604020202020204" pitchFamily="34" charset="0"/>
                </a:endParaRPr>
              </a:p>
            </p:txBody>
          </p:sp>
          <p:grpSp>
            <p:nvGrpSpPr>
              <p:cNvPr id="93" name="Group 92">
                <a:extLst>
                  <a:ext uri="{FF2B5EF4-FFF2-40B4-BE49-F238E27FC236}">
                    <a16:creationId xmlns:a16="http://schemas.microsoft.com/office/drawing/2014/main" id="{E75C4453-5BAC-4F4F-327A-DB1608BA4B6B}"/>
                  </a:ext>
                </a:extLst>
              </p:cNvPr>
              <p:cNvGrpSpPr/>
              <p:nvPr/>
            </p:nvGrpSpPr>
            <p:grpSpPr>
              <a:xfrm>
                <a:off x="7009734" y="2753895"/>
                <a:ext cx="4358057" cy="510384"/>
                <a:chOff x="7009734" y="2753895"/>
                <a:chExt cx="4358057" cy="510384"/>
              </a:xfrm>
            </p:grpSpPr>
            <p:sp>
              <p:nvSpPr>
                <p:cNvPr id="94" name="object 9">
                  <a:extLst>
                    <a:ext uri="{FF2B5EF4-FFF2-40B4-BE49-F238E27FC236}">
                      <a16:creationId xmlns:a16="http://schemas.microsoft.com/office/drawing/2014/main" id="{A13B8756-BECA-3A61-73B3-05B315A6B535}"/>
                    </a:ext>
                  </a:extLst>
                </p:cNvPr>
                <p:cNvSpPr>
                  <a:spLocks/>
                </p:cNvSpPr>
                <p:nvPr/>
              </p:nvSpPr>
              <p:spPr>
                <a:xfrm>
                  <a:off x="11012744" y="3237173"/>
                  <a:ext cx="63918" cy="0"/>
                </a:xfrm>
                <a:custGeom>
                  <a:avLst/>
                  <a:gdLst/>
                  <a:ahLst/>
                  <a:cxnLst/>
                  <a:rect l="l" t="t" r="r" b="b"/>
                  <a:pathLst>
                    <a:path w="86995">
                      <a:moveTo>
                        <a:pt x="0" y="0"/>
                      </a:moveTo>
                      <a:lnTo>
                        <a:pt x="86867" y="0"/>
                      </a:lnTo>
                    </a:path>
                  </a:pathLst>
                </a:custGeom>
                <a:ln w="12700">
                  <a:solidFill>
                    <a:srgbClr val="A6A6A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GSK Precision" pitchFamily="2" charset="0"/>
                    <a:ea typeface="+mn-ea"/>
                    <a:cs typeface="Noto Sans"/>
                  </a:endParaRPr>
                </a:p>
              </p:txBody>
            </p:sp>
            <p:sp>
              <p:nvSpPr>
                <p:cNvPr id="95" name="object 10">
                  <a:extLst>
                    <a:ext uri="{FF2B5EF4-FFF2-40B4-BE49-F238E27FC236}">
                      <a16:creationId xmlns:a16="http://schemas.microsoft.com/office/drawing/2014/main" id="{F62611DD-1876-373A-85F5-85EBBD001892}"/>
                    </a:ext>
                  </a:extLst>
                </p:cNvPr>
                <p:cNvSpPr>
                  <a:spLocks/>
                </p:cNvSpPr>
                <p:nvPr/>
              </p:nvSpPr>
              <p:spPr>
                <a:xfrm>
                  <a:off x="10858222" y="3210967"/>
                  <a:ext cx="205283" cy="53312"/>
                </a:xfrm>
                <a:custGeom>
                  <a:avLst/>
                  <a:gdLst/>
                  <a:ahLst/>
                  <a:cxnLst/>
                  <a:rect l="l" t="t" r="r" b="b"/>
                  <a:pathLst>
                    <a:path w="279400" h="105410">
                      <a:moveTo>
                        <a:pt x="236220" y="0"/>
                      </a:moveTo>
                      <a:lnTo>
                        <a:pt x="236220" y="105156"/>
                      </a:lnTo>
                    </a:path>
                    <a:path w="279400" h="105410">
                      <a:moveTo>
                        <a:pt x="192024" y="51815"/>
                      </a:moveTo>
                      <a:lnTo>
                        <a:pt x="278892" y="51815"/>
                      </a:lnTo>
                    </a:path>
                    <a:path w="279400" h="105410">
                      <a:moveTo>
                        <a:pt x="115824" y="0"/>
                      </a:moveTo>
                      <a:lnTo>
                        <a:pt x="115824" y="105156"/>
                      </a:lnTo>
                    </a:path>
                    <a:path w="279400" h="105410">
                      <a:moveTo>
                        <a:pt x="73151" y="51815"/>
                      </a:moveTo>
                      <a:lnTo>
                        <a:pt x="160020" y="51815"/>
                      </a:lnTo>
                    </a:path>
                    <a:path w="279400" h="105410">
                      <a:moveTo>
                        <a:pt x="0" y="0"/>
                      </a:moveTo>
                      <a:lnTo>
                        <a:pt x="0" y="105156"/>
                      </a:lnTo>
                    </a:path>
                  </a:pathLst>
                </a:custGeom>
                <a:ln w="12700">
                  <a:solidFill>
                    <a:srgbClr val="959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GSK Precision" pitchFamily="2" charset="0"/>
                    <a:ea typeface="+mn-ea"/>
                    <a:cs typeface="Noto Sans"/>
                  </a:endParaRPr>
                </a:p>
              </p:txBody>
            </p:sp>
            <p:sp>
              <p:nvSpPr>
                <p:cNvPr id="96" name="object 11">
                  <a:extLst>
                    <a:ext uri="{FF2B5EF4-FFF2-40B4-BE49-F238E27FC236}">
                      <a16:creationId xmlns:a16="http://schemas.microsoft.com/office/drawing/2014/main" id="{70DB7484-1CA7-1FC1-C161-43EA76A1B5E0}"/>
                    </a:ext>
                  </a:extLst>
                </p:cNvPr>
                <p:cNvSpPr>
                  <a:spLocks/>
                </p:cNvSpPr>
                <p:nvPr/>
              </p:nvSpPr>
              <p:spPr>
                <a:xfrm>
                  <a:off x="10825750" y="3237173"/>
                  <a:ext cx="63918" cy="0"/>
                </a:xfrm>
                <a:custGeom>
                  <a:avLst/>
                  <a:gdLst/>
                  <a:ahLst/>
                  <a:cxnLst/>
                  <a:rect l="l" t="t" r="r" b="b"/>
                  <a:pathLst>
                    <a:path w="86995">
                      <a:moveTo>
                        <a:pt x="0" y="0"/>
                      </a:moveTo>
                      <a:lnTo>
                        <a:pt x="86868" y="0"/>
                      </a:lnTo>
                    </a:path>
                  </a:pathLst>
                </a:custGeom>
                <a:ln w="12700">
                  <a:solidFill>
                    <a:srgbClr val="A6A6A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GSK Precision" pitchFamily="2" charset="0"/>
                    <a:ea typeface="+mn-ea"/>
                    <a:cs typeface="Noto Sans"/>
                  </a:endParaRPr>
                </a:p>
              </p:txBody>
            </p:sp>
            <p:sp>
              <p:nvSpPr>
                <p:cNvPr id="97" name="object 12">
                  <a:extLst>
                    <a:ext uri="{FF2B5EF4-FFF2-40B4-BE49-F238E27FC236}">
                      <a16:creationId xmlns:a16="http://schemas.microsoft.com/office/drawing/2014/main" id="{37CB69C4-6196-7288-34BF-8E04A1E7390F}"/>
                    </a:ext>
                  </a:extLst>
                </p:cNvPr>
                <p:cNvSpPr>
                  <a:spLocks/>
                </p:cNvSpPr>
                <p:nvPr/>
              </p:nvSpPr>
              <p:spPr>
                <a:xfrm>
                  <a:off x="10864941" y="3210967"/>
                  <a:ext cx="0" cy="53312"/>
                </a:xfrm>
                <a:custGeom>
                  <a:avLst/>
                  <a:gdLst/>
                  <a:ahLst/>
                  <a:cxnLst/>
                  <a:rect l="l" t="t" r="r" b="b"/>
                  <a:pathLst>
                    <a:path h="105410">
                      <a:moveTo>
                        <a:pt x="0" y="0"/>
                      </a:moveTo>
                      <a:lnTo>
                        <a:pt x="0" y="105156"/>
                      </a:lnTo>
                    </a:path>
                  </a:pathLst>
                </a:custGeom>
                <a:ln w="12700">
                  <a:solidFill>
                    <a:srgbClr val="49494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GSK Precision" pitchFamily="2" charset="0"/>
                    <a:ea typeface="+mn-ea"/>
                    <a:cs typeface="Noto Sans"/>
                  </a:endParaRPr>
                </a:p>
              </p:txBody>
            </p:sp>
            <p:sp>
              <p:nvSpPr>
                <p:cNvPr id="98" name="object 13">
                  <a:extLst>
                    <a:ext uri="{FF2B5EF4-FFF2-40B4-BE49-F238E27FC236}">
                      <a16:creationId xmlns:a16="http://schemas.microsoft.com/office/drawing/2014/main" id="{571A345D-D22D-6FEF-B9FF-29CC6E658721}"/>
                    </a:ext>
                  </a:extLst>
                </p:cNvPr>
                <p:cNvSpPr>
                  <a:spLocks/>
                </p:cNvSpPr>
                <p:nvPr/>
              </p:nvSpPr>
              <p:spPr>
                <a:xfrm>
                  <a:off x="10832469" y="3237173"/>
                  <a:ext cx="63918" cy="0"/>
                </a:xfrm>
                <a:custGeom>
                  <a:avLst/>
                  <a:gdLst/>
                  <a:ahLst/>
                  <a:cxnLst/>
                  <a:rect l="l" t="t" r="r" b="b"/>
                  <a:pathLst>
                    <a:path w="86995">
                      <a:moveTo>
                        <a:pt x="0" y="0"/>
                      </a:moveTo>
                      <a:lnTo>
                        <a:pt x="86868" y="0"/>
                      </a:lnTo>
                    </a:path>
                  </a:pathLst>
                </a:custGeom>
                <a:ln w="12700">
                  <a:solidFill>
                    <a:srgbClr val="A6A6A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GSK Precision" pitchFamily="2" charset="0"/>
                    <a:ea typeface="+mn-ea"/>
                    <a:cs typeface="Noto Sans"/>
                  </a:endParaRPr>
                </a:p>
              </p:txBody>
            </p:sp>
            <p:grpSp>
              <p:nvGrpSpPr>
                <p:cNvPr id="99" name="Group 98">
                  <a:extLst>
                    <a:ext uri="{FF2B5EF4-FFF2-40B4-BE49-F238E27FC236}">
                      <a16:creationId xmlns:a16="http://schemas.microsoft.com/office/drawing/2014/main" id="{FDE0DC4E-32E4-2E09-0165-810FE567F186}"/>
                    </a:ext>
                  </a:extLst>
                </p:cNvPr>
                <p:cNvGrpSpPr/>
                <p:nvPr/>
              </p:nvGrpSpPr>
              <p:grpSpPr>
                <a:xfrm>
                  <a:off x="7009734" y="2753895"/>
                  <a:ext cx="4358057" cy="510384"/>
                  <a:chOff x="7009734" y="2753895"/>
                  <a:chExt cx="4358057" cy="510384"/>
                </a:xfrm>
              </p:grpSpPr>
              <p:sp>
                <p:nvSpPr>
                  <p:cNvPr id="102" name="object 8">
                    <a:extLst>
                      <a:ext uri="{FF2B5EF4-FFF2-40B4-BE49-F238E27FC236}">
                        <a16:creationId xmlns:a16="http://schemas.microsoft.com/office/drawing/2014/main" id="{0261D303-3C66-B88E-DAAC-7B005482B50C}"/>
                      </a:ext>
                    </a:extLst>
                  </p:cNvPr>
                  <p:cNvSpPr>
                    <a:spLocks/>
                  </p:cNvSpPr>
                  <p:nvPr/>
                </p:nvSpPr>
                <p:spPr>
                  <a:xfrm>
                    <a:off x="7009734" y="2753895"/>
                    <a:ext cx="4358057" cy="510319"/>
                  </a:xfrm>
                  <a:custGeom>
                    <a:avLst/>
                    <a:gdLst/>
                    <a:ahLst/>
                    <a:cxnLst/>
                    <a:rect l="l" t="t" r="r" b="b"/>
                    <a:pathLst>
                      <a:path w="5931534" h="1009014">
                        <a:moveTo>
                          <a:pt x="0" y="0"/>
                        </a:moveTo>
                        <a:lnTo>
                          <a:pt x="10540" y="0"/>
                        </a:lnTo>
                        <a:lnTo>
                          <a:pt x="10540" y="16129"/>
                        </a:lnTo>
                        <a:lnTo>
                          <a:pt x="28701" y="16129"/>
                        </a:lnTo>
                        <a:lnTo>
                          <a:pt x="28701" y="33147"/>
                        </a:lnTo>
                        <a:lnTo>
                          <a:pt x="74803" y="33147"/>
                        </a:lnTo>
                        <a:lnTo>
                          <a:pt x="74803" y="49784"/>
                        </a:lnTo>
                        <a:lnTo>
                          <a:pt x="122047" y="49784"/>
                        </a:lnTo>
                        <a:lnTo>
                          <a:pt x="122047" y="63754"/>
                        </a:lnTo>
                        <a:lnTo>
                          <a:pt x="169925" y="63754"/>
                        </a:lnTo>
                        <a:lnTo>
                          <a:pt x="169925" y="78613"/>
                        </a:lnTo>
                        <a:lnTo>
                          <a:pt x="183387" y="78613"/>
                        </a:lnTo>
                        <a:lnTo>
                          <a:pt x="183387" y="94742"/>
                        </a:lnTo>
                        <a:lnTo>
                          <a:pt x="236854" y="94742"/>
                        </a:lnTo>
                        <a:lnTo>
                          <a:pt x="236854" y="110871"/>
                        </a:lnTo>
                        <a:lnTo>
                          <a:pt x="391541" y="110871"/>
                        </a:lnTo>
                        <a:lnTo>
                          <a:pt x="391541" y="126111"/>
                        </a:lnTo>
                        <a:lnTo>
                          <a:pt x="436498" y="126111"/>
                        </a:lnTo>
                        <a:lnTo>
                          <a:pt x="436498" y="141859"/>
                        </a:lnTo>
                        <a:lnTo>
                          <a:pt x="455803" y="141859"/>
                        </a:lnTo>
                        <a:lnTo>
                          <a:pt x="455803" y="156337"/>
                        </a:lnTo>
                        <a:lnTo>
                          <a:pt x="499364" y="156337"/>
                        </a:lnTo>
                        <a:lnTo>
                          <a:pt x="499364" y="171958"/>
                        </a:lnTo>
                        <a:lnTo>
                          <a:pt x="545846" y="171958"/>
                        </a:lnTo>
                        <a:lnTo>
                          <a:pt x="545846" y="186436"/>
                        </a:lnTo>
                        <a:lnTo>
                          <a:pt x="645414" y="186436"/>
                        </a:lnTo>
                        <a:lnTo>
                          <a:pt x="645414" y="203454"/>
                        </a:lnTo>
                        <a:lnTo>
                          <a:pt x="690753" y="203454"/>
                        </a:lnTo>
                        <a:lnTo>
                          <a:pt x="690753" y="217805"/>
                        </a:lnTo>
                        <a:lnTo>
                          <a:pt x="734314" y="217805"/>
                        </a:lnTo>
                        <a:lnTo>
                          <a:pt x="734314" y="232664"/>
                        </a:lnTo>
                        <a:lnTo>
                          <a:pt x="807339" y="232664"/>
                        </a:lnTo>
                        <a:lnTo>
                          <a:pt x="807339" y="248793"/>
                        </a:lnTo>
                        <a:lnTo>
                          <a:pt x="838580" y="248793"/>
                        </a:lnTo>
                        <a:lnTo>
                          <a:pt x="838580" y="266319"/>
                        </a:lnTo>
                        <a:lnTo>
                          <a:pt x="872743" y="266319"/>
                        </a:lnTo>
                        <a:lnTo>
                          <a:pt x="872743" y="277622"/>
                        </a:lnTo>
                        <a:lnTo>
                          <a:pt x="925829" y="277622"/>
                        </a:lnTo>
                        <a:lnTo>
                          <a:pt x="925829" y="298196"/>
                        </a:lnTo>
                        <a:lnTo>
                          <a:pt x="948690" y="298196"/>
                        </a:lnTo>
                        <a:lnTo>
                          <a:pt x="948690" y="310388"/>
                        </a:lnTo>
                        <a:lnTo>
                          <a:pt x="962024" y="310388"/>
                        </a:lnTo>
                        <a:lnTo>
                          <a:pt x="962024" y="328295"/>
                        </a:lnTo>
                        <a:lnTo>
                          <a:pt x="980947" y="328295"/>
                        </a:lnTo>
                        <a:lnTo>
                          <a:pt x="980947" y="340106"/>
                        </a:lnTo>
                        <a:lnTo>
                          <a:pt x="1015110" y="340106"/>
                        </a:lnTo>
                        <a:lnTo>
                          <a:pt x="1015110" y="358775"/>
                        </a:lnTo>
                        <a:lnTo>
                          <a:pt x="1026033" y="358775"/>
                        </a:lnTo>
                        <a:lnTo>
                          <a:pt x="1026033" y="371475"/>
                        </a:lnTo>
                        <a:lnTo>
                          <a:pt x="1089533" y="371475"/>
                        </a:lnTo>
                        <a:lnTo>
                          <a:pt x="1089533" y="390271"/>
                        </a:lnTo>
                        <a:lnTo>
                          <a:pt x="1198880" y="390271"/>
                        </a:lnTo>
                        <a:lnTo>
                          <a:pt x="1198880" y="401574"/>
                        </a:lnTo>
                        <a:lnTo>
                          <a:pt x="1230503" y="401574"/>
                        </a:lnTo>
                        <a:lnTo>
                          <a:pt x="1230503" y="421259"/>
                        </a:lnTo>
                        <a:lnTo>
                          <a:pt x="1288287" y="421259"/>
                        </a:lnTo>
                        <a:lnTo>
                          <a:pt x="1288287" y="439166"/>
                        </a:lnTo>
                        <a:lnTo>
                          <a:pt x="1296161" y="439166"/>
                        </a:lnTo>
                        <a:lnTo>
                          <a:pt x="1296161" y="468884"/>
                        </a:lnTo>
                        <a:lnTo>
                          <a:pt x="1456055" y="468884"/>
                        </a:lnTo>
                        <a:lnTo>
                          <a:pt x="1456055" y="482346"/>
                        </a:lnTo>
                        <a:lnTo>
                          <a:pt x="1487678" y="482346"/>
                        </a:lnTo>
                        <a:lnTo>
                          <a:pt x="1487678" y="499872"/>
                        </a:lnTo>
                        <a:lnTo>
                          <a:pt x="1578102" y="499872"/>
                        </a:lnTo>
                        <a:lnTo>
                          <a:pt x="1578102" y="512445"/>
                        </a:lnTo>
                        <a:lnTo>
                          <a:pt x="1672843" y="512445"/>
                        </a:lnTo>
                        <a:lnTo>
                          <a:pt x="1672843" y="531622"/>
                        </a:lnTo>
                        <a:lnTo>
                          <a:pt x="1686687" y="531622"/>
                        </a:lnTo>
                        <a:lnTo>
                          <a:pt x="1686687" y="544322"/>
                        </a:lnTo>
                        <a:lnTo>
                          <a:pt x="1822830" y="544322"/>
                        </a:lnTo>
                        <a:lnTo>
                          <a:pt x="1822830" y="562737"/>
                        </a:lnTo>
                        <a:lnTo>
                          <a:pt x="1903476" y="562737"/>
                        </a:lnTo>
                        <a:lnTo>
                          <a:pt x="1903476" y="574040"/>
                        </a:lnTo>
                        <a:lnTo>
                          <a:pt x="1940178" y="574040"/>
                        </a:lnTo>
                        <a:lnTo>
                          <a:pt x="1940178" y="591439"/>
                        </a:lnTo>
                        <a:lnTo>
                          <a:pt x="1964182" y="591439"/>
                        </a:lnTo>
                        <a:lnTo>
                          <a:pt x="1964182" y="604139"/>
                        </a:lnTo>
                        <a:lnTo>
                          <a:pt x="1993519" y="604139"/>
                        </a:lnTo>
                        <a:lnTo>
                          <a:pt x="1993519" y="623824"/>
                        </a:lnTo>
                        <a:lnTo>
                          <a:pt x="2116963" y="623824"/>
                        </a:lnTo>
                        <a:lnTo>
                          <a:pt x="2116963" y="641223"/>
                        </a:lnTo>
                        <a:lnTo>
                          <a:pt x="2288413" y="641223"/>
                        </a:lnTo>
                        <a:lnTo>
                          <a:pt x="2288413" y="656971"/>
                        </a:lnTo>
                        <a:lnTo>
                          <a:pt x="2375662" y="656971"/>
                        </a:lnTo>
                        <a:lnTo>
                          <a:pt x="2375662" y="671830"/>
                        </a:lnTo>
                        <a:lnTo>
                          <a:pt x="2383282" y="671830"/>
                        </a:lnTo>
                        <a:lnTo>
                          <a:pt x="2383282" y="690118"/>
                        </a:lnTo>
                        <a:lnTo>
                          <a:pt x="2439543" y="690118"/>
                        </a:lnTo>
                        <a:lnTo>
                          <a:pt x="2439543" y="706755"/>
                        </a:lnTo>
                        <a:lnTo>
                          <a:pt x="2780157" y="706755"/>
                        </a:lnTo>
                        <a:lnTo>
                          <a:pt x="2780157" y="745617"/>
                        </a:lnTo>
                        <a:lnTo>
                          <a:pt x="2791079" y="745617"/>
                        </a:lnTo>
                        <a:lnTo>
                          <a:pt x="2791079" y="761746"/>
                        </a:lnTo>
                        <a:lnTo>
                          <a:pt x="2959989" y="761746"/>
                        </a:lnTo>
                        <a:lnTo>
                          <a:pt x="2959989" y="780034"/>
                        </a:lnTo>
                        <a:lnTo>
                          <a:pt x="3290443" y="780034"/>
                        </a:lnTo>
                        <a:lnTo>
                          <a:pt x="3290443" y="800608"/>
                        </a:lnTo>
                        <a:lnTo>
                          <a:pt x="3325749" y="800608"/>
                        </a:lnTo>
                        <a:lnTo>
                          <a:pt x="3325749" y="827151"/>
                        </a:lnTo>
                        <a:lnTo>
                          <a:pt x="3444113" y="827151"/>
                        </a:lnTo>
                        <a:lnTo>
                          <a:pt x="3444113" y="850392"/>
                        </a:lnTo>
                        <a:lnTo>
                          <a:pt x="3462274" y="850392"/>
                        </a:lnTo>
                        <a:lnTo>
                          <a:pt x="3462274" y="873887"/>
                        </a:lnTo>
                        <a:lnTo>
                          <a:pt x="3516376" y="873887"/>
                        </a:lnTo>
                        <a:lnTo>
                          <a:pt x="3516376" y="899668"/>
                        </a:lnTo>
                        <a:lnTo>
                          <a:pt x="3788029" y="899668"/>
                        </a:lnTo>
                        <a:lnTo>
                          <a:pt x="3788029" y="929767"/>
                        </a:lnTo>
                        <a:lnTo>
                          <a:pt x="3814953" y="929767"/>
                        </a:lnTo>
                        <a:lnTo>
                          <a:pt x="3814953" y="955548"/>
                        </a:lnTo>
                        <a:lnTo>
                          <a:pt x="5888736" y="955548"/>
                        </a:lnTo>
                      </a:path>
                      <a:path w="5931534" h="1009014">
                        <a:moveTo>
                          <a:pt x="5888736" y="903732"/>
                        </a:moveTo>
                        <a:lnTo>
                          <a:pt x="5888736" y="1008888"/>
                        </a:lnTo>
                      </a:path>
                      <a:path w="5931534" h="1009014">
                        <a:moveTo>
                          <a:pt x="5844540" y="955548"/>
                        </a:moveTo>
                        <a:lnTo>
                          <a:pt x="5931408" y="955548"/>
                        </a:lnTo>
                      </a:path>
                      <a:path w="5931534" h="1009014">
                        <a:moveTo>
                          <a:pt x="5835395" y="903732"/>
                        </a:moveTo>
                        <a:lnTo>
                          <a:pt x="5835395" y="1008888"/>
                        </a:lnTo>
                      </a:path>
                      <a:path w="5931534" h="1009014">
                        <a:moveTo>
                          <a:pt x="5791200" y="955548"/>
                        </a:moveTo>
                        <a:lnTo>
                          <a:pt x="5878068" y="955548"/>
                        </a:lnTo>
                      </a:path>
                      <a:path w="5931534" h="1009014">
                        <a:moveTo>
                          <a:pt x="5716524" y="903732"/>
                        </a:moveTo>
                        <a:lnTo>
                          <a:pt x="5716524" y="1008888"/>
                        </a:lnTo>
                      </a:path>
                      <a:path w="5931534" h="1009014">
                        <a:moveTo>
                          <a:pt x="5673852" y="955548"/>
                        </a:moveTo>
                        <a:lnTo>
                          <a:pt x="5760720" y="955548"/>
                        </a:lnTo>
                      </a:path>
                      <a:path w="5931534" h="1009014">
                        <a:moveTo>
                          <a:pt x="5609844" y="903732"/>
                        </a:moveTo>
                        <a:lnTo>
                          <a:pt x="5609844" y="1008888"/>
                        </a:lnTo>
                      </a:path>
                      <a:path w="5931534" h="1009014">
                        <a:moveTo>
                          <a:pt x="5567171" y="955548"/>
                        </a:moveTo>
                        <a:lnTo>
                          <a:pt x="5654040" y="955548"/>
                        </a:lnTo>
                      </a:path>
                      <a:path w="5931534" h="1009014">
                        <a:moveTo>
                          <a:pt x="5606795" y="903732"/>
                        </a:moveTo>
                        <a:lnTo>
                          <a:pt x="5606795" y="1008888"/>
                        </a:lnTo>
                      </a:path>
                      <a:path w="5931534" h="1009014">
                        <a:moveTo>
                          <a:pt x="5564124" y="955548"/>
                        </a:moveTo>
                        <a:lnTo>
                          <a:pt x="5650992" y="955548"/>
                        </a:lnTo>
                      </a:path>
                      <a:path w="5931534" h="1009014">
                        <a:moveTo>
                          <a:pt x="5490971" y="903732"/>
                        </a:moveTo>
                        <a:lnTo>
                          <a:pt x="5490971" y="1008888"/>
                        </a:lnTo>
                      </a:path>
                    </a:pathLst>
                  </a:custGeom>
                  <a:ln w="9525">
                    <a:solidFill>
                      <a:srgbClr val="959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GSK Precision" pitchFamily="2" charset="0"/>
                      <a:ea typeface="+mn-ea"/>
                      <a:cs typeface="Noto Sans"/>
                    </a:endParaRPr>
                  </a:p>
                </p:txBody>
              </p:sp>
              <p:sp>
                <p:nvSpPr>
                  <p:cNvPr id="103" name="object 14">
                    <a:extLst>
                      <a:ext uri="{FF2B5EF4-FFF2-40B4-BE49-F238E27FC236}">
                        <a16:creationId xmlns:a16="http://schemas.microsoft.com/office/drawing/2014/main" id="{AD5395FF-21C6-F816-475B-59B2CA940C47}"/>
                      </a:ext>
                    </a:extLst>
                  </p:cNvPr>
                  <p:cNvSpPr>
                    <a:spLocks/>
                  </p:cNvSpPr>
                  <p:nvPr/>
                </p:nvSpPr>
                <p:spPr>
                  <a:xfrm>
                    <a:off x="8729629" y="3068373"/>
                    <a:ext cx="2173663" cy="195906"/>
                  </a:xfrm>
                  <a:custGeom>
                    <a:avLst/>
                    <a:gdLst/>
                    <a:ahLst/>
                    <a:cxnLst/>
                    <a:rect l="l" t="t" r="r" b="b"/>
                    <a:pathLst>
                      <a:path w="2958465" h="387350">
                        <a:moveTo>
                          <a:pt x="2913888" y="281939"/>
                        </a:moveTo>
                        <a:lnTo>
                          <a:pt x="2913888" y="387096"/>
                        </a:lnTo>
                      </a:path>
                      <a:path w="2958465" h="387350">
                        <a:moveTo>
                          <a:pt x="2871216" y="333755"/>
                        </a:moveTo>
                        <a:lnTo>
                          <a:pt x="2958084" y="333755"/>
                        </a:lnTo>
                      </a:path>
                      <a:path w="2958465" h="387350">
                        <a:moveTo>
                          <a:pt x="2796540" y="281939"/>
                        </a:moveTo>
                        <a:lnTo>
                          <a:pt x="2796540" y="387096"/>
                        </a:lnTo>
                      </a:path>
                      <a:path w="2958465" h="387350">
                        <a:moveTo>
                          <a:pt x="2752344" y="333755"/>
                        </a:moveTo>
                        <a:lnTo>
                          <a:pt x="2840736" y="333755"/>
                        </a:lnTo>
                      </a:path>
                      <a:path w="2958465" h="387350">
                        <a:moveTo>
                          <a:pt x="2670048" y="281939"/>
                        </a:moveTo>
                        <a:lnTo>
                          <a:pt x="2670048" y="387096"/>
                        </a:lnTo>
                      </a:path>
                      <a:path w="2958465" h="387350">
                        <a:moveTo>
                          <a:pt x="2627376" y="333755"/>
                        </a:moveTo>
                        <a:lnTo>
                          <a:pt x="2714244" y="333755"/>
                        </a:lnTo>
                      </a:path>
                      <a:path w="2958465" h="387350">
                        <a:moveTo>
                          <a:pt x="2570988" y="281939"/>
                        </a:moveTo>
                        <a:lnTo>
                          <a:pt x="2570988" y="387096"/>
                        </a:lnTo>
                      </a:path>
                      <a:path w="2958465" h="387350">
                        <a:moveTo>
                          <a:pt x="2526792" y="333755"/>
                        </a:moveTo>
                        <a:lnTo>
                          <a:pt x="2613660" y="333755"/>
                        </a:lnTo>
                      </a:path>
                      <a:path w="2958465" h="387350">
                        <a:moveTo>
                          <a:pt x="2578608" y="281939"/>
                        </a:moveTo>
                        <a:lnTo>
                          <a:pt x="2578608" y="387096"/>
                        </a:lnTo>
                      </a:path>
                      <a:path w="2958465" h="387350">
                        <a:moveTo>
                          <a:pt x="2535936" y="333755"/>
                        </a:moveTo>
                        <a:lnTo>
                          <a:pt x="2622804" y="333755"/>
                        </a:lnTo>
                      </a:path>
                      <a:path w="2958465" h="387350">
                        <a:moveTo>
                          <a:pt x="2442972" y="281939"/>
                        </a:moveTo>
                        <a:lnTo>
                          <a:pt x="2442972" y="387096"/>
                        </a:lnTo>
                      </a:path>
                      <a:path w="2958465" h="387350">
                        <a:moveTo>
                          <a:pt x="2398776" y="333755"/>
                        </a:moveTo>
                        <a:lnTo>
                          <a:pt x="2485644" y="333755"/>
                        </a:lnTo>
                      </a:path>
                      <a:path w="2958465" h="387350">
                        <a:moveTo>
                          <a:pt x="2424684" y="281939"/>
                        </a:moveTo>
                        <a:lnTo>
                          <a:pt x="2424684" y="387096"/>
                        </a:lnTo>
                      </a:path>
                      <a:path w="2958465" h="387350">
                        <a:moveTo>
                          <a:pt x="2382012" y="333755"/>
                        </a:moveTo>
                        <a:lnTo>
                          <a:pt x="2468880" y="333755"/>
                        </a:lnTo>
                      </a:path>
                      <a:path w="2958465" h="387350">
                        <a:moveTo>
                          <a:pt x="2417064" y="281939"/>
                        </a:moveTo>
                        <a:lnTo>
                          <a:pt x="2417064" y="387096"/>
                        </a:lnTo>
                      </a:path>
                      <a:path w="2958465" h="387350">
                        <a:moveTo>
                          <a:pt x="2372868" y="333755"/>
                        </a:moveTo>
                        <a:lnTo>
                          <a:pt x="2459736" y="333755"/>
                        </a:lnTo>
                      </a:path>
                      <a:path w="2958465" h="387350">
                        <a:moveTo>
                          <a:pt x="2327148" y="281939"/>
                        </a:moveTo>
                        <a:lnTo>
                          <a:pt x="2327148" y="387096"/>
                        </a:lnTo>
                      </a:path>
                      <a:path w="2958465" h="387350">
                        <a:moveTo>
                          <a:pt x="2282952" y="333755"/>
                        </a:moveTo>
                        <a:lnTo>
                          <a:pt x="2369820" y="333755"/>
                        </a:lnTo>
                      </a:path>
                      <a:path w="2958465" h="387350">
                        <a:moveTo>
                          <a:pt x="2318004" y="281939"/>
                        </a:moveTo>
                        <a:lnTo>
                          <a:pt x="2318004" y="387096"/>
                        </a:lnTo>
                      </a:path>
                      <a:path w="2958465" h="387350">
                        <a:moveTo>
                          <a:pt x="2273808" y="333755"/>
                        </a:moveTo>
                        <a:lnTo>
                          <a:pt x="2360676" y="333755"/>
                        </a:lnTo>
                      </a:path>
                      <a:path w="2958465" h="387350">
                        <a:moveTo>
                          <a:pt x="2279904" y="281939"/>
                        </a:moveTo>
                        <a:lnTo>
                          <a:pt x="2279904" y="387096"/>
                        </a:lnTo>
                      </a:path>
                      <a:path w="2958465" h="387350">
                        <a:moveTo>
                          <a:pt x="2237232" y="333755"/>
                        </a:moveTo>
                        <a:lnTo>
                          <a:pt x="2324100" y="333755"/>
                        </a:lnTo>
                      </a:path>
                      <a:path w="2958465" h="387350">
                        <a:moveTo>
                          <a:pt x="2270760" y="281939"/>
                        </a:moveTo>
                        <a:lnTo>
                          <a:pt x="2270760" y="387096"/>
                        </a:lnTo>
                      </a:path>
                      <a:path w="2958465" h="387350">
                        <a:moveTo>
                          <a:pt x="2228088" y="333755"/>
                        </a:moveTo>
                        <a:lnTo>
                          <a:pt x="2314956" y="333755"/>
                        </a:lnTo>
                      </a:path>
                      <a:path w="2958465" h="387350">
                        <a:moveTo>
                          <a:pt x="2153412" y="281939"/>
                        </a:moveTo>
                        <a:lnTo>
                          <a:pt x="2153412" y="387096"/>
                        </a:lnTo>
                      </a:path>
                      <a:path w="2958465" h="387350">
                        <a:moveTo>
                          <a:pt x="2110740" y="333755"/>
                        </a:moveTo>
                        <a:lnTo>
                          <a:pt x="2197608" y="333755"/>
                        </a:lnTo>
                      </a:path>
                      <a:path w="2958465" h="387350">
                        <a:moveTo>
                          <a:pt x="2125980" y="281939"/>
                        </a:moveTo>
                        <a:lnTo>
                          <a:pt x="2125980" y="387096"/>
                        </a:lnTo>
                      </a:path>
                      <a:path w="2958465" h="387350">
                        <a:moveTo>
                          <a:pt x="2081784" y="333755"/>
                        </a:moveTo>
                        <a:lnTo>
                          <a:pt x="2170176" y="333755"/>
                        </a:lnTo>
                      </a:path>
                      <a:path w="2958465" h="387350">
                        <a:moveTo>
                          <a:pt x="2054352" y="281939"/>
                        </a:moveTo>
                        <a:lnTo>
                          <a:pt x="2054352" y="387096"/>
                        </a:lnTo>
                      </a:path>
                      <a:path w="2958465" h="387350">
                        <a:moveTo>
                          <a:pt x="2010156" y="333755"/>
                        </a:moveTo>
                        <a:lnTo>
                          <a:pt x="2098548" y="333755"/>
                        </a:lnTo>
                      </a:path>
                      <a:path w="2958465" h="387350">
                        <a:moveTo>
                          <a:pt x="2046732" y="281939"/>
                        </a:moveTo>
                        <a:lnTo>
                          <a:pt x="2046732" y="387096"/>
                        </a:lnTo>
                      </a:path>
                      <a:path w="2958465" h="387350">
                        <a:moveTo>
                          <a:pt x="2004060" y="333755"/>
                        </a:moveTo>
                        <a:lnTo>
                          <a:pt x="2090928" y="333755"/>
                        </a:lnTo>
                      </a:path>
                      <a:path w="2958465" h="387350">
                        <a:moveTo>
                          <a:pt x="2026920" y="281939"/>
                        </a:moveTo>
                        <a:lnTo>
                          <a:pt x="2026920" y="387096"/>
                        </a:lnTo>
                      </a:path>
                      <a:path w="2958465" h="387350">
                        <a:moveTo>
                          <a:pt x="1984248" y="333755"/>
                        </a:moveTo>
                        <a:lnTo>
                          <a:pt x="2071116" y="333755"/>
                        </a:lnTo>
                      </a:path>
                      <a:path w="2958465" h="387350">
                        <a:moveTo>
                          <a:pt x="2019300" y="281939"/>
                        </a:moveTo>
                        <a:lnTo>
                          <a:pt x="2019300" y="387096"/>
                        </a:lnTo>
                      </a:path>
                      <a:path w="2958465" h="387350">
                        <a:moveTo>
                          <a:pt x="1975104" y="333755"/>
                        </a:moveTo>
                        <a:lnTo>
                          <a:pt x="2061972" y="333755"/>
                        </a:lnTo>
                      </a:path>
                      <a:path w="2958465" h="387350">
                        <a:moveTo>
                          <a:pt x="2001012" y="281939"/>
                        </a:moveTo>
                        <a:lnTo>
                          <a:pt x="2001012" y="387096"/>
                        </a:lnTo>
                      </a:path>
                      <a:path w="2958465" h="387350">
                        <a:moveTo>
                          <a:pt x="1958340" y="333755"/>
                        </a:moveTo>
                        <a:lnTo>
                          <a:pt x="2043684" y="333755"/>
                        </a:lnTo>
                      </a:path>
                      <a:path w="2958465" h="387350">
                        <a:moveTo>
                          <a:pt x="1979676" y="281939"/>
                        </a:moveTo>
                        <a:lnTo>
                          <a:pt x="1979676" y="387096"/>
                        </a:lnTo>
                      </a:path>
                      <a:path w="2958465" h="387350">
                        <a:moveTo>
                          <a:pt x="1937004" y="333755"/>
                        </a:moveTo>
                        <a:lnTo>
                          <a:pt x="2023872" y="333755"/>
                        </a:lnTo>
                      </a:path>
                      <a:path w="2958465" h="387350">
                        <a:moveTo>
                          <a:pt x="1975104" y="281939"/>
                        </a:moveTo>
                        <a:lnTo>
                          <a:pt x="1975104" y="387096"/>
                        </a:lnTo>
                      </a:path>
                      <a:path w="2958465" h="387350">
                        <a:moveTo>
                          <a:pt x="1932432" y="333755"/>
                        </a:moveTo>
                        <a:lnTo>
                          <a:pt x="2019300" y="333755"/>
                        </a:lnTo>
                      </a:path>
                      <a:path w="2958465" h="387350">
                        <a:moveTo>
                          <a:pt x="1872996" y="281939"/>
                        </a:moveTo>
                        <a:lnTo>
                          <a:pt x="1872996" y="387096"/>
                        </a:lnTo>
                      </a:path>
                      <a:path w="2958465" h="387350">
                        <a:moveTo>
                          <a:pt x="1830324" y="333755"/>
                        </a:moveTo>
                        <a:lnTo>
                          <a:pt x="1917192" y="333755"/>
                        </a:lnTo>
                      </a:path>
                      <a:path w="2958465" h="387350">
                        <a:moveTo>
                          <a:pt x="1863852" y="281939"/>
                        </a:moveTo>
                        <a:lnTo>
                          <a:pt x="1863852" y="387096"/>
                        </a:lnTo>
                      </a:path>
                      <a:path w="2958465" h="387350">
                        <a:moveTo>
                          <a:pt x="1819656" y="333755"/>
                        </a:moveTo>
                        <a:lnTo>
                          <a:pt x="1906524" y="333755"/>
                        </a:lnTo>
                      </a:path>
                      <a:path w="2958465" h="387350">
                        <a:moveTo>
                          <a:pt x="1836420" y="281939"/>
                        </a:moveTo>
                        <a:lnTo>
                          <a:pt x="1836420" y="387096"/>
                        </a:lnTo>
                      </a:path>
                      <a:path w="2958465" h="387350">
                        <a:moveTo>
                          <a:pt x="1793748" y="333755"/>
                        </a:moveTo>
                        <a:lnTo>
                          <a:pt x="1880616" y="333755"/>
                        </a:lnTo>
                      </a:path>
                      <a:path w="2958465" h="387350">
                        <a:moveTo>
                          <a:pt x="1827276" y="281939"/>
                        </a:moveTo>
                        <a:lnTo>
                          <a:pt x="1827276" y="387096"/>
                        </a:lnTo>
                      </a:path>
                      <a:path w="2958465" h="387350">
                        <a:moveTo>
                          <a:pt x="1784604" y="333755"/>
                        </a:moveTo>
                        <a:lnTo>
                          <a:pt x="1871472" y="333755"/>
                        </a:lnTo>
                      </a:path>
                      <a:path w="2958465" h="387350">
                        <a:moveTo>
                          <a:pt x="1799844" y="281939"/>
                        </a:moveTo>
                        <a:lnTo>
                          <a:pt x="1799844" y="387096"/>
                        </a:lnTo>
                      </a:path>
                      <a:path w="2958465" h="387350">
                        <a:moveTo>
                          <a:pt x="1757172" y="333755"/>
                        </a:moveTo>
                        <a:lnTo>
                          <a:pt x="1844040" y="333755"/>
                        </a:lnTo>
                      </a:path>
                      <a:path w="2958465" h="387350">
                        <a:moveTo>
                          <a:pt x="1793748" y="281939"/>
                        </a:moveTo>
                        <a:lnTo>
                          <a:pt x="1793748" y="387096"/>
                        </a:lnTo>
                      </a:path>
                      <a:path w="2958465" h="387350">
                        <a:moveTo>
                          <a:pt x="1749552" y="333755"/>
                        </a:moveTo>
                        <a:lnTo>
                          <a:pt x="1836420" y="333755"/>
                        </a:lnTo>
                      </a:path>
                      <a:path w="2958465" h="387350">
                        <a:moveTo>
                          <a:pt x="1754124" y="281939"/>
                        </a:moveTo>
                        <a:lnTo>
                          <a:pt x="1754124" y="387096"/>
                        </a:lnTo>
                      </a:path>
                      <a:path w="2958465" h="387350">
                        <a:moveTo>
                          <a:pt x="1709928" y="333755"/>
                        </a:moveTo>
                        <a:lnTo>
                          <a:pt x="1796796" y="333755"/>
                        </a:lnTo>
                      </a:path>
                      <a:path w="2958465" h="387350">
                        <a:moveTo>
                          <a:pt x="1737360" y="281939"/>
                        </a:moveTo>
                        <a:lnTo>
                          <a:pt x="1737360" y="387096"/>
                        </a:lnTo>
                      </a:path>
                      <a:path w="2958465" h="387350">
                        <a:moveTo>
                          <a:pt x="1693164" y="333755"/>
                        </a:moveTo>
                        <a:lnTo>
                          <a:pt x="1780032" y="333755"/>
                        </a:lnTo>
                      </a:path>
                      <a:path w="2958465" h="387350">
                        <a:moveTo>
                          <a:pt x="1709928" y="281939"/>
                        </a:moveTo>
                        <a:lnTo>
                          <a:pt x="1709928" y="387096"/>
                        </a:lnTo>
                      </a:path>
                      <a:path w="2958465" h="387350">
                        <a:moveTo>
                          <a:pt x="1667256" y="333755"/>
                        </a:moveTo>
                        <a:lnTo>
                          <a:pt x="1754124" y="333755"/>
                        </a:lnTo>
                      </a:path>
                      <a:path w="2958465" h="387350">
                        <a:moveTo>
                          <a:pt x="1700784" y="281939"/>
                        </a:moveTo>
                        <a:lnTo>
                          <a:pt x="1700784" y="387096"/>
                        </a:lnTo>
                      </a:path>
                      <a:path w="2958465" h="387350">
                        <a:moveTo>
                          <a:pt x="1658112" y="333755"/>
                        </a:moveTo>
                        <a:lnTo>
                          <a:pt x="1744980" y="333755"/>
                        </a:lnTo>
                      </a:path>
                      <a:path w="2958465" h="387350">
                        <a:moveTo>
                          <a:pt x="1693164" y="281939"/>
                        </a:moveTo>
                        <a:lnTo>
                          <a:pt x="1693164" y="387096"/>
                        </a:lnTo>
                      </a:path>
                      <a:path w="2958465" h="387350">
                        <a:moveTo>
                          <a:pt x="1650492" y="333755"/>
                        </a:moveTo>
                        <a:lnTo>
                          <a:pt x="1737360" y="333755"/>
                        </a:lnTo>
                      </a:path>
                      <a:path w="2958465" h="387350">
                        <a:moveTo>
                          <a:pt x="1685544" y="281939"/>
                        </a:moveTo>
                        <a:lnTo>
                          <a:pt x="1685544" y="387096"/>
                        </a:lnTo>
                      </a:path>
                      <a:path w="2958465" h="387350">
                        <a:moveTo>
                          <a:pt x="1641348" y="333755"/>
                        </a:moveTo>
                        <a:lnTo>
                          <a:pt x="1728216" y="333755"/>
                        </a:lnTo>
                      </a:path>
                      <a:path w="2958465" h="387350">
                        <a:moveTo>
                          <a:pt x="1656588" y="281939"/>
                        </a:moveTo>
                        <a:lnTo>
                          <a:pt x="1656588" y="387096"/>
                        </a:lnTo>
                      </a:path>
                      <a:path w="2958465" h="387350">
                        <a:moveTo>
                          <a:pt x="1612392" y="333755"/>
                        </a:moveTo>
                        <a:lnTo>
                          <a:pt x="1699260" y="333755"/>
                        </a:lnTo>
                      </a:path>
                      <a:path w="2958465" h="387350">
                        <a:moveTo>
                          <a:pt x="1638300" y="281939"/>
                        </a:moveTo>
                        <a:lnTo>
                          <a:pt x="1638300" y="387096"/>
                        </a:lnTo>
                      </a:path>
                      <a:path w="2958465" h="387350">
                        <a:moveTo>
                          <a:pt x="1594104" y="333755"/>
                        </a:moveTo>
                        <a:lnTo>
                          <a:pt x="1680972" y="333755"/>
                        </a:lnTo>
                      </a:path>
                      <a:path w="2958465" h="387350">
                        <a:moveTo>
                          <a:pt x="1630680" y="281939"/>
                        </a:moveTo>
                        <a:lnTo>
                          <a:pt x="1630680" y="387096"/>
                        </a:lnTo>
                      </a:path>
                      <a:path w="2958465" h="387350">
                        <a:moveTo>
                          <a:pt x="1586484" y="333755"/>
                        </a:moveTo>
                        <a:lnTo>
                          <a:pt x="1673352" y="333755"/>
                        </a:lnTo>
                      </a:path>
                      <a:path w="2958465" h="387350">
                        <a:moveTo>
                          <a:pt x="1601724" y="281939"/>
                        </a:moveTo>
                        <a:lnTo>
                          <a:pt x="1601724" y="387096"/>
                        </a:lnTo>
                      </a:path>
                      <a:path w="2958465" h="387350">
                        <a:moveTo>
                          <a:pt x="1557528" y="333755"/>
                        </a:moveTo>
                        <a:lnTo>
                          <a:pt x="1644396" y="333755"/>
                        </a:lnTo>
                      </a:path>
                      <a:path w="2958465" h="387350">
                        <a:moveTo>
                          <a:pt x="1583436" y="281939"/>
                        </a:moveTo>
                        <a:lnTo>
                          <a:pt x="1583436" y="387096"/>
                        </a:lnTo>
                      </a:path>
                      <a:path w="2958465" h="387350">
                        <a:moveTo>
                          <a:pt x="1539240" y="333755"/>
                        </a:moveTo>
                        <a:lnTo>
                          <a:pt x="1626108" y="333755"/>
                        </a:lnTo>
                      </a:path>
                      <a:path w="2958465" h="387350">
                        <a:moveTo>
                          <a:pt x="1546860" y="281939"/>
                        </a:moveTo>
                        <a:lnTo>
                          <a:pt x="1546860" y="387096"/>
                        </a:lnTo>
                      </a:path>
                      <a:path w="2958465" h="387350">
                        <a:moveTo>
                          <a:pt x="1502664" y="333755"/>
                        </a:moveTo>
                        <a:lnTo>
                          <a:pt x="1591056" y="333755"/>
                        </a:lnTo>
                      </a:path>
                      <a:path w="2958465" h="387350">
                        <a:moveTo>
                          <a:pt x="1293876" y="225551"/>
                        </a:moveTo>
                        <a:lnTo>
                          <a:pt x="1293876" y="330707"/>
                        </a:lnTo>
                      </a:path>
                      <a:path w="2958465" h="387350">
                        <a:moveTo>
                          <a:pt x="1249680" y="278891"/>
                        </a:moveTo>
                        <a:lnTo>
                          <a:pt x="1338072" y="278891"/>
                        </a:lnTo>
                      </a:path>
                      <a:path w="2958465" h="387350">
                        <a:moveTo>
                          <a:pt x="1257300" y="225551"/>
                        </a:moveTo>
                        <a:lnTo>
                          <a:pt x="1257300" y="330707"/>
                        </a:lnTo>
                      </a:path>
                      <a:path w="2958465" h="387350">
                        <a:moveTo>
                          <a:pt x="1213104" y="278891"/>
                        </a:moveTo>
                        <a:lnTo>
                          <a:pt x="1299972" y="278891"/>
                        </a:lnTo>
                      </a:path>
                      <a:path w="2958465" h="387350">
                        <a:moveTo>
                          <a:pt x="1202436" y="225551"/>
                        </a:moveTo>
                        <a:lnTo>
                          <a:pt x="1202436" y="330707"/>
                        </a:lnTo>
                      </a:path>
                      <a:path w="2958465" h="387350">
                        <a:moveTo>
                          <a:pt x="1159764" y="278891"/>
                        </a:moveTo>
                        <a:lnTo>
                          <a:pt x="1246632" y="278891"/>
                        </a:lnTo>
                      </a:path>
                      <a:path w="2958465" h="387350">
                        <a:moveTo>
                          <a:pt x="1193292" y="225551"/>
                        </a:moveTo>
                        <a:lnTo>
                          <a:pt x="1193292" y="330707"/>
                        </a:lnTo>
                      </a:path>
                      <a:path w="2958465" h="387350">
                        <a:moveTo>
                          <a:pt x="1149096" y="278891"/>
                        </a:moveTo>
                        <a:lnTo>
                          <a:pt x="1235964" y="278891"/>
                        </a:lnTo>
                      </a:path>
                      <a:path w="2958465" h="387350">
                        <a:moveTo>
                          <a:pt x="1182624" y="225551"/>
                        </a:moveTo>
                        <a:lnTo>
                          <a:pt x="1182624" y="330707"/>
                        </a:lnTo>
                      </a:path>
                      <a:path w="2958465" h="387350">
                        <a:moveTo>
                          <a:pt x="1139952" y="278891"/>
                        </a:moveTo>
                        <a:lnTo>
                          <a:pt x="1226820" y="278891"/>
                        </a:lnTo>
                      </a:path>
                      <a:path w="2958465" h="387350">
                        <a:moveTo>
                          <a:pt x="1121664" y="202691"/>
                        </a:moveTo>
                        <a:lnTo>
                          <a:pt x="1121664" y="307848"/>
                        </a:lnTo>
                      </a:path>
                      <a:path w="2958465" h="387350">
                        <a:moveTo>
                          <a:pt x="1078992" y="256031"/>
                        </a:moveTo>
                        <a:lnTo>
                          <a:pt x="1165860" y="256031"/>
                        </a:lnTo>
                      </a:path>
                      <a:path w="2958465" h="387350">
                        <a:moveTo>
                          <a:pt x="1094232" y="153924"/>
                        </a:moveTo>
                        <a:lnTo>
                          <a:pt x="1094232" y="257555"/>
                        </a:lnTo>
                      </a:path>
                      <a:path w="2958465" h="387350">
                        <a:moveTo>
                          <a:pt x="1050036" y="205739"/>
                        </a:moveTo>
                        <a:lnTo>
                          <a:pt x="1136904" y="205739"/>
                        </a:lnTo>
                      </a:path>
                      <a:path w="2958465" h="387350">
                        <a:moveTo>
                          <a:pt x="1085088" y="153924"/>
                        </a:moveTo>
                        <a:lnTo>
                          <a:pt x="1085088" y="257555"/>
                        </a:lnTo>
                      </a:path>
                      <a:path w="2958465" h="387350">
                        <a:moveTo>
                          <a:pt x="1040892" y="205739"/>
                        </a:moveTo>
                        <a:lnTo>
                          <a:pt x="1127760" y="205739"/>
                        </a:lnTo>
                      </a:path>
                      <a:path w="2958465" h="387350">
                        <a:moveTo>
                          <a:pt x="1050036" y="153924"/>
                        </a:moveTo>
                        <a:lnTo>
                          <a:pt x="1050036" y="257555"/>
                        </a:lnTo>
                      </a:path>
                      <a:path w="2958465" h="387350">
                        <a:moveTo>
                          <a:pt x="1007363" y="205739"/>
                        </a:moveTo>
                        <a:lnTo>
                          <a:pt x="1094232" y="205739"/>
                        </a:lnTo>
                      </a:path>
                      <a:path w="2958465" h="387350">
                        <a:moveTo>
                          <a:pt x="1030224" y="153924"/>
                        </a:moveTo>
                        <a:lnTo>
                          <a:pt x="1030224" y="257555"/>
                        </a:lnTo>
                      </a:path>
                      <a:path w="2958465" h="387350">
                        <a:moveTo>
                          <a:pt x="987551" y="205739"/>
                        </a:moveTo>
                        <a:lnTo>
                          <a:pt x="1074420" y="205739"/>
                        </a:lnTo>
                      </a:path>
                      <a:path w="2958465" h="387350">
                        <a:moveTo>
                          <a:pt x="1021080" y="153924"/>
                        </a:moveTo>
                        <a:lnTo>
                          <a:pt x="1021080" y="257555"/>
                        </a:lnTo>
                      </a:path>
                      <a:path w="2958465" h="387350">
                        <a:moveTo>
                          <a:pt x="978408" y="205739"/>
                        </a:moveTo>
                        <a:lnTo>
                          <a:pt x="1065276" y="205739"/>
                        </a:lnTo>
                      </a:path>
                      <a:path w="2958465" h="387350">
                        <a:moveTo>
                          <a:pt x="976884" y="126491"/>
                        </a:moveTo>
                        <a:lnTo>
                          <a:pt x="976884" y="231648"/>
                        </a:lnTo>
                      </a:path>
                      <a:path w="2958465" h="387350">
                        <a:moveTo>
                          <a:pt x="932688" y="178307"/>
                        </a:moveTo>
                        <a:lnTo>
                          <a:pt x="1019556" y="178307"/>
                        </a:lnTo>
                      </a:path>
                      <a:path w="2958465" h="387350">
                        <a:moveTo>
                          <a:pt x="932688" y="106679"/>
                        </a:moveTo>
                        <a:lnTo>
                          <a:pt x="932688" y="211836"/>
                        </a:lnTo>
                      </a:path>
                      <a:path w="2958465" h="387350">
                        <a:moveTo>
                          <a:pt x="890016" y="158496"/>
                        </a:moveTo>
                        <a:lnTo>
                          <a:pt x="976884" y="158496"/>
                        </a:lnTo>
                      </a:path>
                      <a:path w="2958465" h="387350">
                        <a:moveTo>
                          <a:pt x="938784" y="106679"/>
                        </a:moveTo>
                        <a:lnTo>
                          <a:pt x="938784" y="211836"/>
                        </a:lnTo>
                      </a:path>
                      <a:path w="2958465" h="387350">
                        <a:moveTo>
                          <a:pt x="896112" y="158496"/>
                        </a:moveTo>
                        <a:lnTo>
                          <a:pt x="982980" y="158496"/>
                        </a:lnTo>
                      </a:path>
                      <a:path w="2958465" h="387350">
                        <a:moveTo>
                          <a:pt x="858012" y="106679"/>
                        </a:moveTo>
                        <a:lnTo>
                          <a:pt x="858012" y="211836"/>
                        </a:lnTo>
                      </a:path>
                      <a:path w="2958465" h="387350">
                        <a:moveTo>
                          <a:pt x="815340" y="158496"/>
                        </a:moveTo>
                        <a:lnTo>
                          <a:pt x="902208" y="158496"/>
                        </a:lnTo>
                      </a:path>
                      <a:path w="2958465" h="387350">
                        <a:moveTo>
                          <a:pt x="841248" y="106679"/>
                        </a:moveTo>
                        <a:lnTo>
                          <a:pt x="841248" y="211836"/>
                        </a:lnTo>
                      </a:path>
                      <a:path w="2958465" h="387350">
                        <a:moveTo>
                          <a:pt x="797051" y="158496"/>
                        </a:moveTo>
                        <a:lnTo>
                          <a:pt x="883920" y="158496"/>
                        </a:lnTo>
                      </a:path>
                      <a:path w="2958465" h="387350">
                        <a:moveTo>
                          <a:pt x="833628" y="106679"/>
                        </a:moveTo>
                        <a:lnTo>
                          <a:pt x="833628" y="211836"/>
                        </a:lnTo>
                      </a:path>
                      <a:path w="2958465" h="387350">
                        <a:moveTo>
                          <a:pt x="789432" y="158496"/>
                        </a:moveTo>
                        <a:lnTo>
                          <a:pt x="876300" y="158496"/>
                        </a:lnTo>
                      </a:path>
                      <a:path w="2958465" h="387350">
                        <a:moveTo>
                          <a:pt x="768096" y="106679"/>
                        </a:moveTo>
                        <a:lnTo>
                          <a:pt x="768096" y="211836"/>
                        </a:lnTo>
                      </a:path>
                      <a:path w="2958465" h="387350">
                        <a:moveTo>
                          <a:pt x="725424" y="158496"/>
                        </a:moveTo>
                        <a:lnTo>
                          <a:pt x="810768" y="158496"/>
                        </a:lnTo>
                      </a:path>
                      <a:path w="2958465" h="387350">
                        <a:moveTo>
                          <a:pt x="749808" y="106679"/>
                        </a:moveTo>
                        <a:lnTo>
                          <a:pt x="749808" y="211836"/>
                        </a:lnTo>
                      </a:path>
                      <a:path w="2958465" h="387350">
                        <a:moveTo>
                          <a:pt x="707136" y="158496"/>
                        </a:moveTo>
                        <a:lnTo>
                          <a:pt x="794004" y="158496"/>
                        </a:lnTo>
                      </a:path>
                      <a:path w="2958465" h="387350">
                        <a:moveTo>
                          <a:pt x="742188" y="106679"/>
                        </a:moveTo>
                        <a:lnTo>
                          <a:pt x="742188" y="211836"/>
                        </a:lnTo>
                      </a:path>
                      <a:path w="2958465" h="387350">
                        <a:moveTo>
                          <a:pt x="697992" y="158496"/>
                        </a:moveTo>
                        <a:lnTo>
                          <a:pt x="784860" y="158496"/>
                        </a:lnTo>
                      </a:path>
                      <a:path w="2958465" h="387350">
                        <a:moveTo>
                          <a:pt x="734568" y="106679"/>
                        </a:moveTo>
                        <a:lnTo>
                          <a:pt x="734568" y="211836"/>
                        </a:lnTo>
                      </a:path>
                      <a:path w="2958465" h="387350">
                        <a:moveTo>
                          <a:pt x="690372" y="158496"/>
                        </a:moveTo>
                        <a:lnTo>
                          <a:pt x="777240" y="158496"/>
                        </a:lnTo>
                      </a:path>
                      <a:path w="2958465" h="387350">
                        <a:moveTo>
                          <a:pt x="694944" y="106679"/>
                        </a:moveTo>
                        <a:lnTo>
                          <a:pt x="694944" y="211836"/>
                        </a:lnTo>
                      </a:path>
                      <a:path w="2958465" h="387350">
                        <a:moveTo>
                          <a:pt x="652272" y="158496"/>
                        </a:moveTo>
                        <a:lnTo>
                          <a:pt x="739140" y="158496"/>
                        </a:lnTo>
                      </a:path>
                      <a:path w="2958465" h="387350">
                        <a:moveTo>
                          <a:pt x="649224" y="106679"/>
                        </a:moveTo>
                        <a:lnTo>
                          <a:pt x="649224" y="211836"/>
                        </a:lnTo>
                      </a:path>
                      <a:path w="2958465" h="387350">
                        <a:moveTo>
                          <a:pt x="605028" y="158496"/>
                        </a:moveTo>
                        <a:lnTo>
                          <a:pt x="691896" y="158496"/>
                        </a:lnTo>
                      </a:path>
                      <a:path w="2958465" h="387350">
                        <a:moveTo>
                          <a:pt x="632460" y="106679"/>
                        </a:moveTo>
                        <a:lnTo>
                          <a:pt x="632460" y="211836"/>
                        </a:lnTo>
                      </a:path>
                      <a:path w="2958465" h="387350">
                        <a:moveTo>
                          <a:pt x="588263" y="158496"/>
                        </a:moveTo>
                        <a:lnTo>
                          <a:pt x="675132" y="158496"/>
                        </a:lnTo>
                      </a:path>
                      <a:path w="2958465" h="387350">
                        <a:moveTo>
                          <a:pt x="623316" y="106679"/>
                        </a:moveTo>
                        <a:lnTo>
                          <a:pt x="623316" y="211836"/>
                        </a:lnTo>
                      </a:path>
                      <a:path w="2958465" h="387350">
                        <a:moveTo>
                          <a:pt x="580644" y="158496"/>
                        </a:moveTo>
                        <a:lnTo>
                          <a:pt x="667512" y="158496"/>
                        </a:lnTo>
                      </a:path>
                      <a:path w="2958465" h="387350">
                        <a:moveTo>
                          <a:pt x="605028" y="88391"/>
                        </a:moveTo>
                        <a:lnTo>
                          <a:pt x="605028" y="192024"/>
                        </a:lnTo>
                      </a:path>
                      <a:path w="2958465" h="387350">
                        <a:moveTo>
                          <a:pt x="562356" y="140207"/>
                        </a:moveTo>
                        <a:lnTo>
                          <a:pt x="649224" y="140207"/>
                        </a:lnTo>
                      </a:path>
                      <a:path w="2958465" h="387350">
                        <a:moveTo>
                          <a:pt x="542544" y="88391"/>
                        </a:moveTo>
                        <a:lnTo>
                          <a:pt x="542544" y="192024"/>
                        </a:lnTo>
                      </a:path>
                      <a:path w="2958465" h="387350">
                        <a:moveTo>
                          <a:pt x="499872" y="140207"/>
                        </a:moveTo>
                        <a:lnTo>
                          <a:pt x="586740" y="140207"/>
                        </a:lnTo>
                      </a:path>
                      <a:path w="2958465" h="387350">
                        <a:moveTo>
                          <a:pt x="531876" y="88391"/>
                        </a:moveTo>
                        <a:lnTo>
                          <a:pt x="531876" y="192024"/>
                        </a:lnTo>
                      </a:path>
                      <a:path w="2958465" h="387350">
                        <a:moveTo>
                          <a:pt x="487680" y="140207"/>
                        </a:moveTo>
                        <a:lnTo>
                          <a:pt x="574548" y="140207"/>
                        </a:lnTo>
                      </a:path>
                      <a:path w="2958465" h="387350">
                        <a:moveTo>
                          <a:pt x="524256" y="88391"/>
                        </a:moveTo>
                        <a:lnTo>
                          <a:pt x="524256" y="192024"/>
                        </a:lnTo>
                      </a:path>
                      <a:path w="2958465" h="387350">
                        <a:moveTo>
                          <a:pt x="480060" y="140207"/>
                        </a:moveTo>
                        <a:lnTo>
                          <a:pt x="566928" y="140207"/>
                        </a:lnTo>
                      </a:path>
                      <a:path w="2958465" h="387350">
                        <a:moveTo>
                          <a:pt x="432816" y="33527"/>
                        </a:moveTo>
                        <a:lnTo>
                          <a:pt x="432816" y="138684"/>
                        </a:lnTo>
                      </a:path>
                      <a:path w="2958465" h="387350">
                        <a:moveTo>
                          <a:pt x="390144" y="85343"/>
                        </a:moveTo>
                        <a:lnTo>
                          <a:pt x="477012" y="85343"/>
                        </a:lnTo>
                      </a:path>
                      <a:path w="2958465" h="387350">
                        <a:moveTo>
                          <a:pt x="403860" y="33527"/>
                        </a:moveTo>
                        <a:lnTo>
                          <a:pt x="403860" y="138684"/>
                        </a:lnTo>
                      </a:path>
                      <a:path w="2958465" h="387350">
                        <a:moveTo>
                          <a:pt x="361188" y="85343"/>
                        </a:moveTo>
                        <a:lnTo>
                          <a:pt x="448056" y="85343"/>
                        </a:lnTo>
                      </a:path>
                      <a:path w="2958465" h="387350">
                        <a:moveTo>
                          <a:pt x="496824" y="88391"/>
                        </a:moveTo>
                        <a:lnTo>
                          <a:pt x="496824" y="192024"/>
                        </a:lnTo>
                      </a:path>
                      <a:path w="2958465" h="387350">
                        <a:moveTo>
                          <a:pt x="452628" y="140207"/>
                        </a:moveTo>
                        <a:lnTo>
                          <a:pt x="539496" y="140207"/>
                        </a:lnTo>
                      </a:path>
                      <a:path w="2958465" h="387350">
                        <a:moveTo>
                          <a:pt x="396240" y="33527"/>
                        </a:moveTo>
                        <a:lnTo>
                          <a:pt x="396240" y="138684"/>
                        </a:lnTo>
                      </a:path>
                      <a:path w="2958465" h="387350">
                        <a:moveTo>
                          <a:pt x="353568" y="85343"/>
                        </a:moveTo>
                        <a:lnTo>
                          <a:pt x="440436" y="85343"/>
                        </a:lnTo>
                      </a:path>
                      <a:path w="2958465" h="387350">
                        <a:moveTo>
                          <a:pt x="143256" y="33527"/>
                        </a:moveTo>
                        <a:lnTo>
                          <a:pt x="143256" y="138684"/>
                        </a:lnTo>
                      </a:path>
                      <a:path w="2958465" h="387350">
                        <a:moveTo>
                          <a:pt x="100584" y="85343"/>
                        </a:moveTo>
                        <a:lnTo>
                          <a:pt x="187451" y="85343"/>
                        </a:lnTo>
                      </a:path>
                      <a:path w="2958465" h="387350">
                        <a:moveTo>
                          <a:pt x="123444" y="33527"/>
                        </a:moveTo>
                        <a:lnTo>
                          <a:pt x="123444" y="138684"/>
                        </a:lnTo>
                      </a:path>
                      <a:path w="2958465" h="387350">
                        <a:moveTo>
                          <a:pt x="80772" y="85343"/>
                        </a:moveTo>
                        <a:lnTo>
                          <a:pt x="166116" y="85343"/>
                        </a:lnTo>
                      </a:path>
                      <a:path w="2958465" h="387350">
                        <a:moveTo>
                          <a:pt x="115824" y="33527"/>
                        </a:moveTo>
                        <a:lnTo>
                          <a:pt x="115824" y="138684"/>
                        </a:lnTo>
                      </a:path>
                      <a:path w="2958465" h="387350">
                        <a:moveTo>
                          <a:pt x="73151" y="85343"/>
                        </a:moveTo>
                        <a:lnTo>
                          <a:pt x="160020" y="85343"/>
                        </a:lnTo>
                      </a:path>
                      <a:path w="2958465" h="387350">
                        <a:moveTo>
                          <a:pt x="62484" y="16763"/>
                        </a:moveTo>
                        <a:lnTo>
                          <a:pt x="62484" y="121919"/>
                        </a:lnTo>
                      </a:path>
                      <a:path w="2958465" h="387350">
                        <a:moveTo>
                          <a:pt x="19812" y="70103"/>
                        </a:moveTo>
                        <a:lnTo>
                          <a:pt x="105156" y="70103"/>
                        </a:lnTo>
                      </a:path>
                      <a:path w="2958465" h="387350">
                        <a:moveTo>
                          <a:pt x="42672" y="0"/>
                        </a:moveTo>
                        <a:lnTo>
                          <a:pt x="42672" y="103631"/>
                        </a:lnTo>
                      </a:path>
                      <a:path w="2958465" h="387350">
                        <a:moveTo>
                          <a:pt x="0" y="51815"/>
                        </a:moveTo>
                        <a:lnTo>
                          <a:pt x="86868" y="51815"/>
                        </a:lnTo>
                      </a:path>
                    </a:pathLst>
                  </a:custGeom>
                  <a:ln w="9525">
                    <a:solidFill>
                      <a:srgbClr val="959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GSK Precision" pitchFamily="2" charset="0"/>
                      <a:ea typeface="+mn-ea"/>
                      <a:cs typeface="Noto Sans"/>
                    </a:endParaRPr>
                  </a:p>
                </p:txBody>
              </p:sp>
            </p:grpSp>
            <p:pic>
              <p:nvPicPr>
                <p:cNvPr id="100" name="object 15">
                  <a:extLst>
                    <a:ext uri="{FF2B5EF4-FFF2-40B4-BE49-F238E27FC236}">
                      <a16:creationId xmlns:a16="http://schemas.microsoft.com/office/drawing/2014/main" id="{CFA45F0C-0518-44C7-BFF5-02D04EF5DF8F}"/>
                    </a:ext>
                  </a:extLst>
                </p:cNvPr>
                <p:cNvPicPr>
                  <a:picLocks/>
                </p:cNvPicPr>
                <p:nvPr/>
              </p:nvPicPr>
              <p:blipFill>
                <a:blip r:embed="rId2" cstate="print">
                  <a:duotone>
                    <a:srgbClr val="959595">
                      <a:shade val="45000"/>
                      <a:satMod val="135000"/>
                    </a:srgbClr>
                    <a:prstClr val="white"/>
                  </a:duotone>
                </a:blip>
                <a:stretch>
                  <a:fillRect/>
                </a:stretch>
              </p:blipFill>
              <p:spPr>
                <a:xfrm>
                  <a:off x="8438501" y="3033688"/>
                  <a:ext cx="274332" cy="71682"/>
                </a:xfrm>
                <a:prstGeom prst="rect">
                  <a:avLst/>
                </a:prstGeom>
              </p:spPr>
            </p:pic>
            <p:sp>
              <p:nvSpPr>
                <p:cNvPr id="101" name="object 16">
                  <a:extLst>
                    <a:ext uri="{FF2B5EF4-FFF2-40B4-BE49-F238E27FC236}">
                      <a16:creationId xmlns:a16="http://schemas.microsoft.com/office/drawing/2014/main" id="{B6AACAAB-2F7F-B5A7-8487-87E1D84D6D36}"/>
                    </a:ext>
                  </a:extLst>
                </p:cNvPr>
                <p:cNvSpPr>
                  <a:spLocks/>
                </p:cNvSpPr>
                <p:nvPr/>
              </p:nvSpPr>
              <p:spPr>
                <a:xfrm>
                  <a:off x="7406115" y="2821724"/>
                  <a:ext cx="335917" cy="115617"/>
                </a:xfrm>
                <a:custGeom>
                  <a:avLst/>
                  <a:gdLst/>
                  <a:ahLst/>
                  <a:cxnLst/>
                  <a:rect l="l" t="t" r="r" b="b"/>
                  <a:pathLst>
                    <a:path w="457200" h="228600">
                      <a:moveTo>
                        <a:pt x="414527" y="124968"/>
                      </a:moveTo>
                      <a:lnTo>
                        <a:pt x="414527" y="228600"/>
                      </a:lnTo>
                    </a:path>
                    <a:path w="457200" h="228600">
                      <a:moveTo>
                        <a:pt x="370331" y="176784"/>
                      </a:moveTo>
                      <a:lnTo>
                        <a:pt x="457200" y="176784"/>
                      </a:lnTo>
                    </a:path>
                    <a:path w="457200" h="228600">
                      <a:moveTo>
                        <a:pt x="44195" y="0"/>
                      </a:moveTo>
                      <a:lnTo>
                        <a:pt x="44195" y="105156"/>
                      </a:lnTo>
                    </a:path>
                    <a:path w="457200" h="228600">
                      <a:moveTo>
                        <a:pt x="0" y="53340"/>
                      </a:moveTo>
                      <a:lnTo>
                        <a:pt x="86868" y="53340"/>
                      </a:lnTo>
                    </a:path>
                  </a:pathLst>
                </a:custGeom>
                <a:ln w="9525">
                  <a:solidFill>
                    <a:srgbClr val="959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GSK Precision" pitchFamily="2" charset="0"/>
                    <a:ea typeface="+mn-ea"/>
                    <a:cs typeface="Noto Sans"/>
                  </a:endParaRPr>
                </a:p>
              </p:txBody>
            </p:sp>
          </p:grpSp>
        </p:grpSp>
        <p:sp>
          <p:nvSpPr>
            <p:cNvPr id="6" name="TextBox 5">
              <a:extLst>
                <a:ext uri="{FF2B5EF4-FFF2-40B4-BE49-F238E27FC236}">
                  <a16:creationId xmlns:a16="http://schemas.microsoft.com/office/drawing/2014/main" id="{1E24ADFA-DE64-A949-2639-502AB52ADD70}"/>
                </a:ext>
              </a:extLst>
            </p:cNvPr>
            <p:cNvSpPr txBox="1"/>
            <p:nvPr/>
          </p:nvSpPr>
          <p:spPr>
            <a:xfrm>
              <a:off x="2494930" y="545102"/>
              <a:ext cx="1862324" cy="640515"/>
            </a:xfrm>
            <a:prstGeom prst="rect">
              <a:avLst/>
            </a:prstGeom>
            <a:noFill/>
          </p:spPr>
          <p:txBody>
            <a:bodyPr wrap="none" lIns="180000" tIns="180000" rIns="180000" bIns="180000" rtlCol="0">
              <a:spAutoFit/>
            </a:bodyPr>
            <a:lstStyle/>
            <a:p>
              <a:pPr marL="0" marR="0" lvl="0" indent="0" algn="ctr" defTabSz="1219170" rtl="0" eaLnBrk="1" fontAlgn="auto" latinLnBrk="0" hangingPunct="1">
                <a:lnSpc>
                  <a:spcPct val="100000"/>
                </a:lnSpc>
                <a:spcBef>
                  <a:spcPts val="300"/>
                </a:spcBef>
                <a:spcAft>
                  <a:spcPts val="300"/>
                </a:spcAft>
                <a:buClr>
                  <a:srgbClr val="F36633"/>
                </a:buClr>
                <a:buSzPct val="110000"/>
                <a:buFontTx/>
                <a:buNone/>
                <a:tabLst/>
                <a:defRPr/>
              </a:pPr>
              <a:r>
                <a:rPr kumimoji="0" lang="en-US" sz="1800" b="1" i="0" u="none" strike="noStrike" kern="0" cap="none" spc="0" normalizeH="0" baseline="0" noProof="0" dirty="0">
                  <a:ln>
                    <a:noFill/>
                  </a:ln>
                  <a:solidFill>
                    <a:srgbClr val="000000"/>
                  </a:solidFill>
                  <a:effectLst/>
                  <a:uLnTx/>
                  <a:uFillTx/>
                  <a:latin typeface="GSK Precision" pitchFamily="2" charset="0"/>
                  <a:ea typeface="+mn-ea"/>
                  <a:cs typeface="Arial" panose="020B0604020202020204" pitchFamily="34" charset="0"/>
                </a:rPr>
                <a:t>Overall Survival</a:t>
              </a:r>
            </a:p>
          </p:txBody>
        </p:sp>
      </p:grpSp>
      <p:pic>
        <p:nvPicPr>
          <p:cNvPr id="144" name="Picture 143">
            <a:extLst>
              <a:ext uri="{FF2B5EF4-FFF2-40B4-BE49-F238E27FC236}">
                <a16:creationId xmlns:a16="http://schemas.microsoft.com/office/drawing/2014/main" id="{43D633D0-C0CB-BCF2-6080-A0D541CA46B6}"/>
              </a:ext>
            </a:extLst>
          </p:cNvPr>
          <p:cNvPicPr>
            <a:picLocks noChangeAspect="1"/>
          </p:cNvPicPr>
          <p:nvPr/>
        </p:nvPicPr>
        <p:blipFill>
          <a:blip r:embed="rId3"/>
          <a:stretch>
            <a:fillRect/>
          </a:stretch>
        </p:blipFill>
        <p:spPr>
          <a:xfrm>
            <a:off x="438842" y="1537214"/>
            <a:ext cx="5543043" cy="1764183"/>
          </a:xfrm>
          <a:prstGeom prst="rect">
            <a:avLst/>
          </a:prstGeom>
        </p:spPr>
      </p:pic>
      <p:sp>
        <p:nvSpPr>
          <p:cNvPr id="145" name="TextBox 144">
            <a:extLst>
              <a:ext uri="{FF2B5EF4-FFF2-40B4-BE49-F238E27FC236}">
                <a16:creationId xmlns:a16="http://schemas.microsoft.com/office/drawing/2014/main" id="{3E3796C0-024E-C6A8-1B52-B9B5FF433A9A}"/>
              </a:ext>
            </a:extLst>
          </p:cNvPr>
          <p:cNvSpPr txBox="1"/>
          <p:nvPr/>
        </p:nvSpPr>
        <p:spPr>
          <a:xfrm>
            <a:off x="1780744" y="1024441"/>
            <a:ext cx="2751991" cy="640515"/>
          </a:xfrm>
          <a:prstGeom prst="rect">
            <a:avLst/>
          </a:prstGeom>
          <a:noFill/>
        </p:spPr>
        <p:txBody>
          <a:bodyPr wrap="none" lIns="180000" tIns="180000" rIns="180000" bIns="180000" rtlCol="0">
            <a:spAutoFit/>
          </a:bodyPr>
          <a:lstStyle/>
          <a:p>
            <a:pPr marL="0" marR="0" lvl="0" indent="0" algn="ctr" defTabSz="1219170" rtl="0" eaLnBrk="1" fontAlgn="auto" latinLnBrk="0" hangingPunct="1">
              <a:lnSpc>
                <a:spcPct val="100000"/>
              </a:lnSpc>
              <a:spcBef>
                <a:spcPts val="300"/>
              </a:spcBef>
              <a:spcAft>
                <a:spcPts val="300"/>
              </a:spcAft>
              <a:buClr>
                <a:srgbClr val="F36633"/>
              </a:buClr>
              <a:buSzPct val="110000"/>
              <a:buFontTx/>
              <a:buNone/>
              <a:tabLst/>
              <a:defRPr/>
            </a:pPr>
            <a:r>
              <a:rPr kumimoji="0" lang="en-US" sz="1800" b="1" i="0" u="none" strike="noStrike" kern="0" cap="none" spc="0" normalizeH="0" baseline="0" noProof="0" dirty="0">
                <a:ln>
                  <a:noFill/>
                </a:ln>
                <a:solidFill>
                  <a:srgbClr val="000000"/>
                </a:solidFill>
                <a:effectLst/>
                <a:uLnTx/>
                <a:uFillTx/>
                <a:latin typeface="GSK Precision" pitchFamily="2" charset="0"/>
                <a:ea typeface="+mn-ea"/>
                <a:cs typeface="Arial" panose="020B0604020202020204" pitchFamily="34" charset="0"/>
              </a:rPr>
              <a:t>Progression-free Survival</a:t>
            </a:r>
          </a:p>
        </p:txBody>
      </p:sp>
      <p:sp>
        <p:nvSpPr>
          <p:cNvPr id="148" name="TextBox 147">
            <a:extLst>
              <a:ext uri="{FF2B5EF4-FFF2-40B4-BE49-F238E27FC236}">
                <a16:creationId xmlns:a16="http://schemas.microsoft.com/office/drawing/2014/main" id="{724C66AA-3273-59B0-947C-28B8CABE84F0}"/>
              </a:ext>
            </a:extLst>
          </p:cNvPr>
          <p:cNvSpPr txBox="1"/>
          <p:nvPr/>
        </p:nvSpPr>
        <p:spPr>
          <a:xfrm>
            <a:off x="6958896" y="3618908"/>
            <a:ext cx="4496897" cy="2554545"/>
          </a:xfrm>
          <a:prstGeom prst="rect">
            <a:avLst/>
          </a:prstGeom>
          <a:solidFill>
            <a:schemeClr val="accent2">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srgbClr val="295698"/>
                </a:solidFill>
                <a:effectLst/>
                <a:uLnTx/>
                <a:uFillTx/>
                <a:latin typeface="Arial" panose="020B0604020202020204"/>
                <a:ea typeface="+mn-ea"/>
                <a:cs typeface="+mn-cs"/>
              </a:rPr>
              <a:t>BelaPd</a:t>
            </a:r>
            <a:r>
              <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rPr>
              <a:t> with significant PFS benefit versus </a:t>
            </a:r>
            <a:r>
              <a:rPr kumimoji="0" lang="en-US" sz="2200" b="1" i="0" u="none" strike="noStrike" kern="1200" cap="none" spc="0" normalizeH="0" baseline="0" noProof="0" dirty="0" err="1">
                <a:ln>
                  <a:noFill/>
                </a:ln>
                <a:solidFill>
                  <a:srgbClr val="295698"/>
                </a:solidFill>
                <a:effectLst/>
                <a:uLnTx/>
                <a:uFillTx/>
                <a:latin typeface="Arial" panose="020B0604020202020204"/>
                <a:ea typeface="+mn-ea"/>
                <a:cs typeface="+mn-cs"/>
              </a:rPr>
              <a:t>PVd</a:t>
            </a:r>
            <a:endPar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srgbClr val="295698"/>
                </a:solidFill>
                <a:effectLst/>
                <a:uLnTx/>
                <a:uFillTx/>
                <a:latin typeface="Arial" panose="020B0604020202020204"/>
                <a:ea typeface="+mn-ea"/>
                <a:cs typeface="+mn-cs"/>
              </a:rPr>
              <a:t>BelaPd</a:t>
            </a:r>
            <a:r>
              <a:rPr kumimoji="0" lang="en-US" sz="2200" b="1" i="0" u="none" strike="noStrike" kern="1200" cap="none" spc="0" normalizeH="0" baseline="0" noProof="0" dirty="0">
                <a:ln>
                  <a:noFill/>
                </a:ln>
                <a:solidFill>
                  <a:srgbClr val="295698"/>
                </a:solidFill>
                <a:effectLst/>
                <a:uLnTx/>
                <a:uFillTx/>
                <a:latin typeface="Arial" panose="020B0604020202020204"/>
                <a:ea typeface="+mn-ea"/>
                <a:cs typeface="+mn-cs"/>
              </a:rPr>
              <a:t> approved now in European Commission (EC) ≥ 1 line of therapy + lenalidomide exposed (2025)</a:t>
            </a:r>
          </a:p>
        </p:txBody>
      </p:sp>
      <p:graphicFrame>
        <p:nvGraphicFramePr>
          <p:cNvPr id="50" name="Table 49">
            <a:extLst>
              <a:ext uri="{FF2B5EF4-FFF2-40B4-BE49-F238E27FC236}">
                <a16:creationId xmlns:a16="http://schemas.microsoft.com/office/drawing/2014/main" id="{C55B01C9-E8FD-ED2A-F2A3-945B925AE93E}"/>
              </a:ext>
            </a:extLst>
          </p:cNvPr>
          <p:cNvGraphicFramePr>
            <a:graphicFrameLocks noGrp="1"/>
          </p:cNvGraphicFramePr>
          <p:nvPr/>
        </p:nvGraphicFramePr>
        <p:xfrm>
          <a:off x="434333" y="3752139"/>
          <a:ext cx="5900738" cy="2133600"/>
        </p:xfrm>
        <a:graphic>
          <a:graphicData uri="http://schemas.openxmlformats.org/drawingml/2006/table">
            <a:tbl>
              <a:tblPr firstRow="1" bandRow="1">
                <a:tableStyleId>{69012ECD-51FC-41F1-AA8D-1B2483CD663E}</a:tableStyleId>
              </a:tblPr>
              <a:tblGrid>
                <a:gridCol w="736190">
                  <a:extLst>
                    <a:ext uri="{9D8B030D-6E8A-4147-A177-3AD203B41FA5}">
                      <a16:colId xmlns:a16="http://schemas.microsoft.com/office/drawing/2014/main" val="525373259"/>
                    </a:ext>
                  </a:extLst>
                </a:gridCol>
                <a:gridCol w="2617572">
                  <a:extLst>
                    <a:ext uri="{9D8B030D-6E8A-4147-A177-3AD203B41FA5}">
                      <a16:colId xmlns:a16="http://schemas.microsoft.com/office/drawing/2014/main" val="3644485902"/>
                    </a:ext>
                  </a:extLst>
                </a:gridCol>
                <a:gridCol w="1273488">
                  <a:extLst>
                    <a:ext uri="{9D8B030D-6E8A-4147-A177-3AD203B41FA5}">
                      <a16:colId xmlns:a16="http://schemas.microsoft.com/office/drawing/2014/main" val="3761415349"/>
                    </a:ext>
                  </a:extLst>
                </a:gridCol>
                <a:gridCol w="1273488">
                  <a:extLst>
                    <a:ext uri="{9D8B030D-6E8A-4147-A177-3AD203B41FA5}">
                      <a16:colId xmlns:a16="http://schemas.microsoft.com/office/drawing/2014/main" val="1736786330"/>
                    </a:ext>
                  </a:extLst>
                </a:gridCol>
              </a:tblGrid>
              <a:tr h="216000">
                <a:tc gridSpan="2">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lang="en-US" sz="1600" baseline="30000" dirty="0">
                        <a:latin typeface="+mn-lt"/>
                        <a:cs typeface="Arial" panose="020B0604020202020204" pitchFamily="34" charset="0"/>
                      </a:endParaRPr>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l"/>
                      <a:endParaRPr lang="en-US" sz="1000" b="1">
                        <a:solidFill>
                          <a:schemeClr val="bg1"/>
                        </a:solidFill>
                        <a:latin typeface="GSK Precision" panose="020B0604020202020204"/>
                        <a:cs typeface="Arial" panose="020B0604020202020204" pitchFamily="34" charset="0"/>
                      </a:endParaRPr>
                    </a:p>
                  </a:txBody>
                  <a:tcPr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algn="ctr"/>
                      <a:r>
                        <a:rPr lang="en-US" sz="1600" b="1" dirty="0" err="1">
                          <a:solidFill>
                            <a:schemeClr val="bg1"/>
                          </a:solidFill>
                        </a:rPr>
                        <a:t>BPd</a:t>
                      </a:r>
                      <a:r>
                        <a:rPr lang="en-US" sz="1600" b="1" dirty="0">
                          <a:solidFill>
                            <a:schemeClr val="bg1"/>
                          </a:solidFill>
                        </a:rPr>
                        <a:t> (N=155)</a:t>
                      </a:r>
                      <a:endParaRPr lang="en-US" sz="1600" b="1" dirty="0">
                        <a:solidFill>
                          <a:schemeClr val="bg1"/>
                        </a:solidFill>
                        <a:latin typeface="+mn-lt"/>
                        <a:cs typeface="Arial" panose="020B0604020202020204" pitchFamily="34" charset="0"/>
                      </a:endParaRPr>
                    </a:p>
                  </a:txBody>
                  <a:tcPr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600" b="1" dirty="0" err="1">
                          <a:solidFill>
                            <a:schemeClr val="bg1"/>
                          </a:solidFill>
                        </a:rPr>
                        <a:t>PVd</a:t>
                      </a:r>
                      <a:r>
                        <a:rPr lang="en-US" sz="1600" b="1" dirty="0">
                          <a:solidFill>
                            <a:schemeClr val="bg1"/>
                          </a:solidFill>
                        </a:rPr>
                        <a:t> (N=147)</a:t>
                      </a:r>
                      <a:endParaRPr lang="en-US" sz="1600" b="1" dirty="0">
                        <a:solidFill>
                          <a:schemeClr val="bg1"/>
                        </a:solidFill>
                        <a:latin typeface="+mn-lt"/>
                        <a:cs typeface="Arial" panose="020B0604020202020204" pitchFamily="34" charset="0"/>
                      </a:endParaRPr>
                    </a:p>
                  </a:txBody>
                  <a:tcPr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83905338"/>
                  </a:ext>
                </a:extLst>
              </a:tr>
              <a:tr h="0">
                <a:tc rowSpan="2">
                  <a:txBody>
                    <a:bodyPr/>
                    <a:lstStyle/>
                    <a:p>
                      <a:pPr marL="93663" indent="0" algn="l"/>
                      <a:r>
                        <a:rPr lang="en-US" sz="1800" b="1" dirty="0">
                          <a:latin typeface="Arial" panose="020B0604020202020204" pitchFamily="34" charset="0"/>
                          <a:cs typeface="Arial" panose="020B0604020202020204" pitchFamily="34" charset="0"/>
                        </a:rPr>
                        <a:t>PFS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3663" indent="0" algn="l"/>
                      <a:r>
                        <a:rPr lang="en-US" sz="1400" dirty="0"/>
                        <a:t>PFS, median (95% CI), months</a:t>
                      </a:r>
                      <a:endParaRPr lang="en-US" sz="1400" dirty="0">
                        <a:latin typeface="+mn-lt"/>
                        <a:cs typeface="Arial" panose="020B0604020202020204" pitchFamily="34" charset="0"/>
                      </a:endParaRPr>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en-US" sz="1400" b="1">
                          <a:solidFill>
                            <a:schemeClr val="tx1"/>
                          </a:solidFill>
                        </a:rPr>
                        <a:t>32.6 (21.1, NR)</a:t>
                      </a:r>
                      <a:endParaRPr lang="en-US" sz="1400" b="1">
                        <a:solidFill>
                          <a:schemeClr val="tx1"/>
                        </a:solidFill>
                        <a:latin typeface="+mn-lt"/>
                        <a:cs typeface="Arial" panose="020B0604020202020204" pitchFamily="34" charset="0"/>
                      </a:endParaRPr>
                    </a:p>
                  </a:txBody>
                  <a:tcPr anchor="ctr">
                    <a:lnT w="12700" cap="flat" cmpd="sng" algn="ctr">
                      <a:solidFill>
                        <a:schemeClr val="tx1"/>
                      </a:solidFill>
                      <a:prstDash val="solid"/>
                      <a:round/>
                      <a:headEnd type="none" w="med" len="med"/>
                      <a:tailEnd type="none" w="med" len="med"/>
                    </a:lnT>
                  </a:tcPr>
                </a:tc>
                <a:tc>
                  <a:txBody>
                    <a:bodyPr/>
                    <a:lstStyle/>
                    <a:p>
                      <a:pPr algn="ctr"/>
                      <a:r>
                        <a:rPr lang="en-US" sz="1400" b="1" dirty="0">
                          <a:solidFill>
                            <a:schemeClr val="bg1">
                              <a:lumMod val="50000"/>
                            </a:schemeClr>
                          </a:solidFill>
                        </a:rPr>
                        <a:t>12.5 (9.1, 17.6)</a:t>
                      </a:r>
                      <a:endParaRPr lang="en-US" sz="1400" b="1" dirty="0">
                        <a:solidFill>
                          <a:schemeClr val="bg1">
                            <a:lumMod val="50000"/>
                          </a:schemeClr>
                        </a:solidFill>
                        <a:latin typeface="+mn-lt"/>
                        <a:cs typeface="Arial" panose="020B0604020202020204" pitchFamily="34" charset="0"/>
                      </a:endParaRP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781354858"/>
                  </a:ext>
                </a:extLst>
              </a:tr>
              <a:tr h="0">
                <a:tc vMerge="1">
                  <a:txBody>
                    <a:bodyPr/>
                    <a:lstStyle/>
                    <a:p>
                      <a:pPr marL="92075" indent="0" algn="l"/>
                      <a:endParaRPr lang="en-US" sz="1000" baseline="30000">
                        <a:latin typeface="GSK Precision" pitchFamily="2" charset="0"/>
                        <a:cs typeface="Arial" panose="020B0604020202020204" pitchFamily="34" charset="0"/>
                      </a:endParaRP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0" algn="l"/>
                      <a:r>
                        <a:rPr lang="en-US" sz="1400" dirty="0"/>
                        <a:t>HR (95% CI)</a:t>
                      </a:r>
                      <a:endParaRPr lang="en-US" sz="1400" baseline="30000" dirty="0">
                        <a:latin typeface="+mn-lt"/>
                        <a:cs typeface="Arial" panose="020B0604020202020204" pitchFamily="34" charset="0"/>
                      </a:endParaRPr>
                    </a:p>
                  </a:txBody>
                  <a:tcPr anchor="ctr">
                    <a:lnL w="12700" cap="flat" cmpd="sng" algn="ctr">
                      <a:solidFill>
                        <a:schemeClr val="tx1"/>
                      </a:solidFill>
                      <a:prstDash val="solid"/>
                      <a:round/>
                      <a:headEnd type="none" w="med" len="med"/>
                      <a:tailEnd type="none" w="med" len="med"/>
                    </a:lnL>
                  </a:tcPr>
                </a:tc>
                <a:tc gridSpan="2">
                  <a:txBody>
                    <a:bodyPr/>
                    <a:lstStyle/>
                    <a:p>
                      <a:pPr algn="ctr"/>
                      <a:r>
                        <a:rPr lang="en-US" sz="1400" b="0" dirty="0">
                          <a:solidFill>
                            <a:schemeClr val="tx1"/>
                          </a:solidFill>
                        </a:rPr>
                        <a:t>0.49</a:t>
                      </a:r>
                      <a:r>
                        <a:rPr lang="en-US" sz="1400" dirty="0">
                          <a:solidFill>
                            <a:schemeClr val="tx1"/>
                          </a:solidFill>
                        </a:rPr>
                        <a:t> (0.35-0.68)</a:t>
                      </a:r>
                      <a:endParaRPr lang="en-US" sz="1400" b="1" i="0" dirty="0">
                        <a:solidFill>
                          <a:schemeClr val="tx1"/>
                        </a:solidFill>
                        <a:latin typeface="+mn-lt"/>
                        <a:cs typeface="Arial" panose="020B0604020202020204" pitchFamily="34" charset="0"/>
                      </a:endParaRPr>
                    </a:p>
                  </a:txBody>
                  <a:tcPr anchor="ctr">
                    <a:lnR w="12700" cap="flat" cmpd="sng" algn="ctr">
                      <a:solidFill>
                        <a:schemeClr val="tx1"/>
                      </a:solidFill>
                      <a:prstDash val="solid"/>
                      <a:round/>
                      <a:headEnd type="none" w="med" len="med"/>
                      <a:tailEnd type="none" w="med" len="med"/>
                    </a:lnR>
                  </a:tcPr>
                </a:tc>
                <a:tc hMerge="1">
                  <a:txBody>
                    <a:bodyPr/>
                    <a:lstStyle/>
                    <a:p>
                      <a:pPr algn="ctr"/>
                      <a:endParaRPr lang="en-US" sz="1000">
                        <a:solidFill>
                          <a:schemeClr val="tx1"/>
                        </a:solidFill>
                      </a:endParaRPr>
                    </a:p>
                  </a:txBody>
                  <a:tcPr anchor="ctr"/>
                </a:tc>
                <a:extLst>
                  <a:ext uri="{0D108BD9-81ED-4DB2-BD59-A6C34878D82A}">
                    <a16:rowId xmlns:a16="http://schemas.microsoft.com/office/drawing/2014/main" val="3054603485"/>
                  </a:ext>
                </a:extLst>
              </a:tr>
              <a:tr h="0">
                <a:tc rowSpan="2">
                  <a:txBody>
                    <a:bodyPr/>
                    <a:lstStyle/>
                    <a:p>
                      <a:pPr marL="88900" indent="0" algn="l"/>
                      <a:r>
                        <a:rPr lang="en-US" sz="1800" b="1" dirty="0">
                          <a:solidFill>
                            <a:schemeClr val="tx1"/>
                          </a:solidFill>
                          <a:latin typeface="Arial" panose="020B0604020202020204" pitchFamily="34" charset="0"/>
                          <a:cs typeface="Arial" panose="020B0604020202020204" pitchFamily="34" charset="0"/>
                        </a:rPr>
                        <a:t>OS</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1219170" rtl="0" eaLnBrk="1" latinLnBrk="0" hangingPunct="1">
                        <a:defRPr sz="2400" kern="1200">
                          <a:solidFill>
                            <a:schemeClr val="tx1"/>
                          </a:solidFill>
                          <a:latin typeface="GSK Precision Light"/>
                        </a:defRPr>
                      </a:lvl1pPr>
                      <a:lvl2pPr marL="609585" algn="l" defTabSz="1219170" rtl="0" eaLnBrk="1" latinLnBrk="0" hangingPunct="1">
                        <a:defRPr sz="2400" kern="1200">
                          <a:solidFill>
                            <a:schemeClr val="tx1"/>
                          </a:solidFill>
                          <a:latin typeface="GSK Precision Light"/>
                        </a:defRPr>
                      </a:lvl2pPr>
                      <a:lvl3pPr marL="1219170" algn="l" defTabSz="1219170" rtl="0" eaLnBrk="1" latinLnBrk="0" hangingPunct="1">
                        <a:defRPr sz="2400" kern="1200">
                          <a:solidFill>
                            <a:schemeClr val="tx1"/>
                          </a:solidFill>
                          <a:latin typeface="GSK Precision Light"/>
                        </a:defRPr>
                      </a:lvl3pPr>
                      <a:lvl4pPr marL="1828754" algn="l" defTabSz="1219170" rtl="0" eaLnBrk="1" latinLnBrk="0" hangingPunct="1">
                        <a:defRPr sz="2400" kern="1200">
                          <a:solidFill>
                            <a:schemeClr val="tx1"/>
                          </a:solidFill>
                          <a:latin typeface="GSK Precision Light"/>
                        </a:defRPr>
                      </a:lvl4pPr>
                      <a:lvl5pPr marL="2438339" algn="l" defTabSz="1219170" rtl="0" eaLnBrk="1" latinLnBrk="0" hangingPunct="1">
                        <a:defRPr sz="2400" kern="1200">
                          <a:solidFill>
                            <a:schemeClr val="tx1"/>
                          </a:solidFill>
                          <a:latin typeface="GSK Precision Light"/>
                        </a:defRPr>
                      </a:lvl5pPr>
                      <a:lvl6pPr marL="3047924" algn="l" defTabSz="1219170" rtl="0" eaLnBrk="1" latinLnBrk="0" hangingPunct="1">
                        <a:defRPr sz="2400" kern="1200">
                          <a:solidFill>
                            <a:schemeClr val="tx1"/>
                          </a:solidFill>
                          <a:latin typeface="GSK Precision Light"/>
                        </a:defRPr>
                      </a:lvl6pPr>
                      <a:lvl7pPr marL="3657509" algn="l" defTabSz="1219170" rtl="0" eaLnBrk="1" latinLnBrk="0" hangingPunct="1">
                        <a:defRPr sz="2400" kern="1200">
                          <a:solidFill>
                            <a:schemeClr val="tx1"/>
                          </a:solidFill>
                          <a:latin typeface="GSK Precision Light"/>
                        </a:defRPr>
                      </a:lvl7pPr>
                      <a:lvl8pPr marL="4267093" algn="l" defTabSz="1219170" rtl="0" eaLnBrk="1" latinLnBrk="0" hangingPunct="1">
                        <a:defRPr sz="2400" kern="1200">
                          <a:solidFill>
                            <a:schemeClr val="tx1"/>
                          </a:solidFill>
                          <a:latin typeface="GSK Precision Light"/>
                        </a:defRPr>
                      </a:lvl8pPr>
                      <a:lvl9pPr marL="4876678" algn="l" defTabSz="1219170" rtl="0" eaLnBrk="1" latinLnBrk="0" hangingPunct="1">
                        <a:defRPr sz="2400" kern="1200">
                          <a:solidFill>
                            <a:schemeClr val="tx1"/>
                          </a:solidFill>
                          <a:latin typeface="GSK Precision Light"/>
                        </a:defRPr>
                      </a:lvl9pPr>
                    </a:lstStyle>
                    <a:p>
                      <a:pPr marL="92075" indent="0" algn="l"/>
                      <a:r>
                        <a:rPr lang="en-US" sz="1400" dirty="0">
                          <a:solidFill>
                            <a:schemeClr val="tx1"/>
                          </a:solidFill>
                        </a:rPr>
                        <a:t>OS, median (95% CI), months</a:t>
                      </a:r>
                      <a:endParaRPr lang="en-US" sz="1400" dirty="0">
                        <a:solidFill>
                          <a:schemeClr val="tx1"/>
                        </a:solidFill>
                        <a:latin typeface="+mn-lt"/>
                        <a:cs typeface="Arial" panose="020B0604020202020204" pitchFamily="34" charset="0"/>
                      </a:endParaRPr>
                    </a:p>
                  </a:txBody>
                  <a:tcPr anchor="ctr">
                    <a:lnL w="12700" cap="flat" cmpd="sng" algn="ctr">
                      <a:solidFill>
                        <a:schemeClr val="tx1"/>
                      </a:solidFill>
                      <a:prstDash val="solid"/>
                      <a:round/>
                      <a:headEnd type="none" w="med" len="med"/>
                      <a:tailEnd type="none" w="med" len="med"/>
                    </a:lnL>
                  </a:tcPr>
                </a:tc>
                <a:tc>
                  <a:txBody>
                    <a:bodyPr/>
                    <a:lstStyle/>
                    <a:p>
                      <a:pPr algn="ctr">
                        <a:lnSpc>
                          <a:spcPct val="100000"/>
                        </a:lnSpc>
                        <a:spcBef>
                          <a:spcPts val="425"/>
                        </a:spcBef>
                      </a:pPr>
                      <a:r>
                        <a:rPr lang="en-US" sz="1400" b="0" dirty="0">
                          <a:solidFill>
                            <a:schemeClr val="tx1"/>
                          </a:solidFill>
                        </a:rPr>
                        <a:t>NR</a:t>
                      </a:r>
                      <a:r>
                        <a:rPr lang="en-US" sz="1400" b="0" spc="-20" dirty="0">
                          <a:solidFill>
                            <a:schemeClr val="tx1"/>
                          </a:solidFill>
                        </a:rPr>
                        <a:t> </a:t>
                      </a:r>
                      <a:r>
                        <a:rPr lang="en-US" sz="1400" b="0" dirty="0">
                          <a:solidFill>
                            <a:schemeClr val="tx1"/>
                          </a:solidFill>
                        </a:rPr>
                        <a:t>(33.0, </a:t>
                      </a:r>
                      <a:r>
                        <a:rPr lang="en-US" sz="1400" b="0" spc="-25" dirty="0">
                          <a:solidFill>
                            <a:schemeClr val="tx1"/>
                          </a:solidFill>
                        </a:rPr>
                        <a:t>NR)</a:t>
                      </a:r>
                      <a:endParaRPr lang="en-US" sz="1400" b="0" dirty="0">
                        <a:solidFill>
                          <a:schemeClr val="tx1"/>
                        </a:solidFill>
                        <a:latin typeface="+mn-lt"/>
                        <a:cs typeface="Arial"/>
                      </a:endParaRPr>
                    </a:p>
                  </a:txBody>
                  <a:tcPr/>
                </a:tc>
                <a:tc>
                  <a:txBody>
                    <a:bodyPr/>
                    <a:lstStyle/>
                    <a:p>
                      <a:pPr algn="ctr">
                        <a:lnSpc>
                          <a:spcPct val="100000"/>
                        </a:lnSpc>
                        <a:spcBef>
                          <a:spcPts val="425"/>
                        </a:spcBef>
                      </a:pPr>
                      <a:r>
                        <a:rPr lang="en-US" sz="1400" b="0" dirty="0">
                          <a:solidFill>
                            <a:schemeClr val="bg1">
                              <a:lumMod val="50000"/>
                            </a:schemeClr>
                          </a:solidFill>
                        </a:rPr>
                        <a:t>NR</a:t>
                      </a:r>
                      <a:r>
                        <a:rPr lang="en-US" sz="1400" b="0" spc="-20" dirty="0">
                          <a:solidFill>
                            <a:schemeClr val="bg1">
                              <a:lumMod val="50000"/>
                            </a:schemeClr>
                          </a:solidFill>
                        </a:rPr>
                        <a:t> </a:t>
                      </a:r>
                      <a:r>
                        <a:rPr lang="en-US" sz="1400" b="0" dirty="0">
                          <a:solidFill>
                            <a:schemeClr val="bg1">
                              <a:lumMod val="50000"/>
                            </a:schemeClr>
                          </a:solidFill>
                        </a:rPr>
                        <a:t>(25.2, </a:t>
                      </a:r>
                      <a:r>
                        <a:rPr lang="en-US" sz="1400" b="0" spc="-25" dirty="0">
                          <a:solidFill>
                            <a:schemeClr val="bg1">
                              <a:lumMod val="50000"/>
                            </a:schemeClr>
                          </a:solidFill>
                        </a:rPr>
                        <a:t>NR)</a:t>
                      </a:r>
                      <a:endParaRPr lang="en-US" sz="1400" b="0" dirty="0">
                        <a:solidFill>
                          <a:schemeClr val="bg1">
                            <a:lumMod val="50000"/>
                          </a:schemeClr>
                        </a:solidFill>
                        <a:latin typeface="+mn-lt"/>
                        <a:cs typeface="Arial"/>
                      </a:endParaRP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441927021"/>
                  </a:ext>
                </a:extLst>
              </a:tr>
              <a:tr h="0">
                <a:tc vMerge="1">
                  <a:txBody>
                    <a:bodyPr/>
                    <a:lstStyle/>
                    <a:p>
                      <a:pPr marL="92075" indent="0" algn="l"/>
                      <a:endParaRPr lang="en-US" sz="1000" baseline="30000">
                        <a:latin typeface="GSK Precision" pitchFamily="2" charset="0"/>
                        <a:cs typeface="Arial" panose="020B0604020202020204" pitchFamily="34" charset="0"/>
                      </a:endParaRPr>
                    </a:p>
                  </a:txBody>
                  <a:tcPr marT="36000" marB="3600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1219170" rtl="0" eaLnBrk="1" latinLnBrk="0" hangingPunct="1">
                        <a:defRPr sz="2400" kern="1200">
                          <a:solidFill>
                            <a:schemeClr val="tx1"/>
                          </a:solidFill>
                          <a:latin typeface="GSK Precision Light"/>
                        </a:defRPr>
                      </a:lvl1pPr>
                      <a:lvl2pPr marL="609585" algn="l" defTabSz="1219170" rtl="0" eaLnBrk="1" latinLnBrk="0" hangingPunct="1">
                        <a:defRPr sz="2400" kern="1200">
                          <a:solidFill>
                            <a:schemeClr val="tx1"/>
                          </a:solidFill>
                          <a:latin typeface="GSK Precision Light"/>
                        </a:defRPr>
                      </a:lvl2pPr>
                      <a:lvl3pPr marL="1219170" algn="l" defTabSz="1219170" rtl="0" eaLnBrk="1" latinLnBrk="0" hangingPunct="1">
                        <a:defRPr sz="2400" kern="1200">
                          <a:solidFill>
                            <a:schemeClr val="tx1"/>
                          </a:solidFill>
                          <a:latin typeface="GSK Precision Light"/>
                        </a:defRPr>
                      </a:lvl3pPr>
                      <a:lvl4pPr marL="1828754" algn="l" defTabSz="1219170" rtl="0" eaLnBrk="1" latinLnBrk="0" hangingPunct="1">
                        <a:defRPr sz="2400" kern="1200">
                          <a:solidFill>
                            <a:schemeClr val="tx1"/>
                          </a:solidFill>
                          <a:latin typeface="GSK Precision Light"/>
                        </a:defRPr>
                      </a:lvl4pPr>
                      <a:lvl5pPr marL="2438339" algn="l" defTabSz="1219170" rtl="0" eaLnBrk="1" latinLnBrk="0" hangingPunct="1">
                        <a:defRPr sz="2400" kern="1200">
                          <a:solidFill>
                            <a:schemeClr val="tx1"/>
                          </a:solidFill>
                          <a:latin typeface="GSK Precision Light"/>
                        </a:defRPr>
                      </a:lvl5pPr>
                      <a:lvl6pPr marL="3047924" algn="l" defTabSz="1219170" rtl="0" eaLnBrk="1" latinLnBrk="0" hangingPunct="1">
                        <a:defRPr sz="2400" kern="1200">
                          <a:solidFill>
                            <a:schemeClr val="tx1"/>
                          </a:solidFill>
                          <a:latin typeface="GSK Precision Light"/>
                        </a:defRPr>
                      </a:lvl6pPr>
                      <a:lvl7pPr marL="3657509" algn="l" defTabSz="1219170" rtl="0" eaLnBrk="1" latinLnBrk="0" hangingPunct="1">
                        <a:defRPr sz="2400" kern="1200">
                          <a:solidFill>
                            <a:schemeClr val="tx1"/>
                          </a:solidFill>
                          <a:latin typeface="GSK Precision Light"/>
                        </a:defRPr>
                      </a:lvl7pPr>
                      <a:lvl8pPr marL="4267093" algn="l" defTabSz="1219170" rtl="0" eaLnBrk="1" latinLnBrk="0" hangingPunct="1">
                        <a:defRPr sz="2400" kern="1200">
                          <a:solidFill>
                            <a:schemeClr val="tx1"/>
                          </a:solidFill>
                          <a:latin typeface="GSK Precision Light"/>
                        </a:defRPr>
                      </a:lvl8pPr>
                      <a:lvl9pPr marL="4876678" algn="l" defTabSz="1219170" rtl="0" eaLnBrk="1" latinLnBrk="0" hangingPunct="1">
                        <a:defRPr sz="2400" kern="1200">
                          <a:solidFill>
                            <a:schemeClr val="tx1"/>
                          </a:solidFill>
                          <a:latin typeface="GSK Precision Light"/>
                        </a:defRPr>
                      </a:lvl9pPr>
                    </a:lstStyle>
                    <a:p>
                      <a:pPr marL="92075" indent="0" algn="l"/>
                      <a:r>
                        <a:rPr lang="en-US" sz="1400" dirty="0"/>
                        <a:t>HR</a:t>
                      </a:r>
                      <a:r>
                        <a:rPr lang="en-US" sz="1400" baseline="30000" dirty="0"/>
                        <a:t> </a:t>
                      </a:r>
                      <a:r>
                        <a:rPr lang="en-US" sz="1400" dirty="0"/>
                        <a:t> (95% CI)</a:t>
                      </a:r>
                      <a:r>
                        <a:rPr lang="en-US" sz="1400" baseline="30000" dirty="0"/>
                        <a:t>‡</a:t>
                      </a:r>
                      <a:endParaRPr lang="en-US" sz="1400" baseline="30000" dirty="0">
                        <a:latin typeface="+mn-lt"/>
                        <a:cs typeface="Arial" panose="020B0604020202020204" pitchFamily="34" charset="0"/>
                      </a:endParaRPr>
                    </a:p>
                  </a:txBody>
                  <a:tcPr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gridSpan="2">
                  <a:txBody>
                    <a:bodyPr/>
                    <a:lstStyle/>
                    <a:p>
                      <a:pPr marL="598170" algn="ctr">
                        <a:lnSpc>
                          <a:spcPct val="100000"/>
                        </a:lnSpc>
                        <a:spcBef>
                          <a:spcPts val="425"/>
                        </a:spcBef>
                      </a:pPr>
                      <a:r>
                        <a:rPr lang="en-US" sz="1400" b="0" dirty="0"/>
                        <a:t>0.77</a:t>
                      </a:r>
                      <a:r>
                        <a:rPr lang="en-US" sz="1400" b="1" spc="-5" dirty="0"/>
                        <a:t> </a:t>
                      </a:r>
                      <a:r>
                        <a:rPr lang="en-US" sz="1400" dirty="0"/>
                        <a:t>(0.53, </a:t>
                      </a:r>
                      <a:r>
                        <a:rPr lang="en-US" sz="1400" spc="-10" dirty="0"/>
                        <a:t>1.14)</a:t>
                      </a:r>
                      <a:endParaRPr lang="en-US" sz="1400" dirty="0">
                        <a:latin typeface="+mn-lt"/>
                        <a:cs typeface="Arial"/>
                      </a:endParaRP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hMerge="1">
                  <a:txBody>
                    <a:bodyPr/>
                    <a:lstStyle/>
                    <a:p>
                      <a:endParaRPr lang="en-US"/>
                    </a:p>
                  </a:txBody>
                  <a:tcPr marL="0" marR="0" marT="0" marB="0"/>
                </a:tc>
                <a:extLst>
                  <a:ext uri="{0D108BD9-81ED-4DB2-BD59-A6C34878D82A}">
                    <a16:rowId xmlns:a16="http://schemas.microsoft.com/office/drawing/2014/main" val="938654061"/>
                  </a:ext>
                </a:extLst>
              </a:tr>
            </a:tbl>
          </a:graphicData>
        </a:graphic>
      </p:graphicFrame>
    </p:spTree>
    <p:extLst>
      <p:ext uri="{BB962C8B-B14F-4D97-AF65-F5344CB8AC3E}">
        <p14:creationId xmlns:p14="http://schemas.microsoft.com/office/powerpoint/2010/main" val="28528399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6EB49B-6569-A53F-5161-BBEDA6AF717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58E748B-DF77-F7AC-CB4E-90899B1BF91C}"/>
              </a:ext>
            </a:extLst>
          </p:cNvPr>
          <p:cNvSpPr>
            <a:spLocks noGrp="1"/>
          </p:cNvSpPr>
          <p:nvPr>
            <p:ph type="title"/>
          </p:nvPr>
        </p:nvSpPr>
        <p:spPr>
          <a:xfrm>
            <a:off x="1172309" y="362579"/>
            <a:ext cx="11019691" cy="443198"/>
          </a:xfrm>
        </p:spPr>
        <p:txBody>
          <a:bodyPr/>
          <a:lstStyle/>
          <a:p>
            <a:r>
              <a:rPr lang="en-US" sz="3200" dirty="0">
                <a:solidFill>
                  <a:schemeClr val="tx1"/>
                </a:solidFill>
              </a:rPr>
              <a:t>Keratopathy and Visual Acuity (KVA) Grading Scale</a:t>
            </a:r>
          </a:p>
        </p:txBody>
      </p:sp>
      <p:sp>
        <p:nvSpPr>
          <p:cNvPr id="3" name="object 37">
            <a:extLst>
              <a:ext uri="{FF2B5EF4-FFF2-40B4-BE49-F238E27FC236}">
                <a16:creationId xmlns:a16="http://schemas.microsoft.com/office/drawing/2014/main" id="{762C6301-ABC3-7B5C-F6A3-DCFC135D54A4}"/>
              </a:ext>
            </a:extLst>
          </p:cNvPr>
          <p:cNvSpPr txBox="1"/>
          <p:nvPr/>
        </p:nvSpPr>
        <p:spPr>
          <a:xfrm>
            <a:off x="5849737" y="6602373"/>
            <a:ext cx="6237815" cy="173038"/>
          </a:xfrm>
          <a:prstGeom prst="rect">
            <a:avLst/>
          </a:prstGeom>
        </p:spPr>
        <p:txBody>
          <a:bodyPr vert="horz" wrap="square" lIns="0" tIns="6773" rIns="0" bIns="0" rtlCol="0">
            <a:spAutoFit/>
          </a:bodyPr>
          <a:lstStyle/>
          <a:p>
            <a:pPr marL="0" marR="0" lvl="0" indent="0" algn="r" defTabSz="914400" rtl="0" eaLnBrk="1" fontAlgn="auto" latinLnBrk="0" hangingPunct="1">
              <a:lnSpc>
                <a:spcPct val="90000"/>
              </a:lnSpc>
              <a:spcBef>
                <a:spcPts val="24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Mateos et al, </a:t>
            </a:r>
            <a:r>
              <a:rPr kumimoji="0" lang="en-US" sz="1200" b="0" i="1" u="none" strike="noStrike" kern="1200" cap="none" spc="0" normalizeH="0" baseline="0" noProof="0" dirty="0">
                <a:ln>
                  <a:noFill/>
                </a:ln>
                <a:solidFill>
                  <a:srgbClr val="295698"/>
                </a:solidFill>
                <a:effectLst/>
                <a:uLnTx/>
                <a:uFillTx/>
                <a:latin typeface="Arial" panose="020B0604020202020204"/>
                <a:ea typeface="+mn-ea"/>
                <a:cs typeface="+mn-cs"/>
              </a:rPr>
              <a:t>Blood Advances</a:t>
            </a: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 2025</a:t>
            </a:r>
          </a:p>
        </p:txBody>
      </p:sp>
      <p:graphicFrame>
        <p:nvGraphicFramePr>
          <p:cNvPr id="54" name="Table 53">
            <a:extLst>
              <a:ext uri="{FF2B5EF4-FFF2-40B4-BE49-F238E27FC236}">
                <a16:creationId xmlns:a16="http://schemas.microsoft.com/office/drawing/2014/main" id="{D37D2F08-0CC5-E5FD-C088-FEBADCFB84E6}"/>
              </a:ext>
            </a:extLst>
          </p:cNvPr>
          <p:cNvGraphicFramePr>
            <a:graphicFrameLocks noGrp="1"/>
          </p:cNvGraphicFramePr>
          <p:nvPr/>
        </p:nvGraphicFramePr>
        <p:xfrm>
          <a:off x="337497" y="1355928"/>
          <a:ext cx="11517005" cy="4146143"/>
        </p:xfrm>
        <a:graphic>
          <a:graphicData uri="http://schemas.openxmlformats.org/drawingml/2006/table">
            <a:tbl>
              <a:tblPr firstRow="1">
                <a:tableStyleId>{69012ECD-51FC-41F1-AA8D-1B2483CD663E}</a:tableStyleId>
              </a:tblPr>
              <a:tblGrid>
                <a:gridCol w="2303401">
                  <a:extLst>
                    <a:ext uri="{9D8B030D-6E8A-4147-A177-3AD203B41FA5}">
                      <a16:colId xmlns:a16="http://schemas.microsoft.com/office/drawing/2014/main" val="2492207576"/>
                    </a:ext>
                  </a:extLst>
                </a:gridCol>
                <a:gridCol w="2303401">
                  <a:extLst>
                    <a:ext uri="{9D8B030D-6E8A-4147-A177-3AD203B41FA5}">
                      <a16:colId xmlns:a16="http://schemas.microsoft.com/office/drawing/2014/main" val="3054339698"/>
                    </a:ext>
                  </a:extLst>
                </a:gridCol>
                <a:gridCol w="2303401">
                  <a:extLst>
                    <a:ext uri="{9D8B030D-6E8A-4147-A177-3AD203B41FA5}">
                      <a16:colId xmlns:a16="http://schemas.microsoft.com/office/drawing/2014/main" val="333511591"/>
                    </a:ext>
                  </a:extLst>
                </a:gridCol>
                <a:gridCol w="2303401">
                  <a:extLst>
                    <a:ext uri="{9D8B030D-6E8A-4147-A177-3AD203B41FA5}">
                      <a16:colId xmlns:a16="http://schemas.microsoft.com/office/drawing/2014/main" val="1601186446"/>
                    </a:ext>
                  </a:extLst>
                </a:gridCol>
                <a:gridCol w="2303401">
                  <a:extLst>
                    <a:ext uri="{9D8B030D-6E8A-4147-A177-3AD203B41FA5}">
                      <a16:colId xmlns:a16="http://schemas.microsoft.com/office/drawing/2014/main" val="2583723629"/>
                    </a:ext>
                  </a:extLst>
                </a:gridCol>
              </a:tblGrid>
              <a:tr h="785497">
                <a:tc>
                  <a:txBody>
                    <a:bodyPr/>
                    <a:lstStyle/>
                    <a:p>
                      <a:pPr algn="ctr"/>
                      <a:r>
                        <a:rPr lang="en-US" sz="1800" b="1" kern="1200" dirty="0">
                          <a:solidFill>
                            <a:schemeClr val="bg1"/>
                          </a:solidFill>
                          <a:effectLst/>
                        </a:rPr>
                        <a:t>Ophthalmic exam finding graded per KVA</a:t>
                      </a:r>
                      <a:endParaRPr lang="en-US" sz="1800" b="1" kern="1200" dirty="0">
                        <a:solidFill>
                          <a:schemeClr val="bg1"/>
                        </a:solidFill>
                        <a:effectLst/>
                        <a:latin typeface="+mn-lt"/>
                        <a:ea typeface="+mn-ea"/>
                        <a:cs typeface="+mn-cs"/>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Bef>
                          <a:spcPts val="113"/>
                        </a:spcBef>
                        <a:buNone/>
                      </a:pPr>
                      <a:br>
                        <a:rPr lang="en-US" sz="1600" b="1" dirty="0">
                          <a:effectLst/>
                        </a:rPr>
                      </a:br>
                      <a:endParaRPr lang="en-US" sz="1600" b="1" dirty="0">
                        <a:effectLst/>
                      </a:endParaRPr>
                    </a:p>
                    <a:p>
                      <a:pPr algn="ctr">
                        <a:buNone/>
                      </a:pPr>
                      <a:r>
                        <a:rPr lang="en-US" sz="1600" b="1" dirty="0">
                          <a:solidFill>
                            <a:srgbClr val="FFFFFF"/>
                          </a:solidFill>
                          <a:effectLst/>
                        </a:rPr>
                        <a:t>Grade 1</a:t>
                      </a:r>
                      <a:endParaRPr lang="en-US" sz="1600" b="1" dirty="0">
                        <a:solidFill>
                          <a:srgbClr val="FFFFFF"/>
                        </a:solidFill>
                        <a:effectLst/>
                        <a:latin typeface="Arial" panose="020B0604020202020204" pitchFamily="34" charset="0"/>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Bef>
                          <a:spcPts val="113"/>
                        </a:spcBef>
                        <a:buNone/>
                      </a:pPr>
                      <a:br>
                        <a:rPr lang="en-US" sz="1600" b="1" dirty="0">
                          <a:effectLst/>
                        </a:rPr>
                      </a:br>
                      <a:endParaRPr lang="en-US" sz="1600" b="1" dirty="0">
                        <a:effectLst/>
                      </a:endParaRPr>
                    </a:p>
                    <a:p>
                      <a:pPr algn="ctr">
                        <a:buNone/>
                      </a:pPr>
                      <a:r>
                        <a:rPr lang="en-US" sz="1600" b="1" dirty="0">
                          <a:solidFill>
                            <a:srgbClr val="FFFFFF"/>
                          </a:solidFill>
                          <a:effectLst/>
                        </a:rPr>
                        <a:t>Grade 2</a:t>
                      </a:r>
                      <a:endParaRPr lang="en-US" sz="1600" b="1" dirty="0">
                        <a:solidFill>
                          <a:srgbClr val="FFFFFF"/>
                        </a:solidFill>
                        <a:effectLst/>
                        <a:latin typeface="Arial" panose="020B0604020202020204" pitchFamily="34" charset="0"/>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Bef>
                          <a:spcPts val="113"/>
                        </a:spcBef>
                        <a:buNone/>
                      </a:pPr>
                      <a:br>
                        <a:rPr lang="en-US" sz="1600" b="1" dirty="0">
                          <a:effectLst/>
                        </a:rPr>
                      </a:br>
                      <a:endParaRPr lang="en-US" sz="1600" b="1" dirty="0">
                        <a:effectLst/>
                      </a:endParaRPr>
                    </a:p>
                    <a:p>
                      <a:pPr algn="ctr">
                        <a:buNone/>
                      </a:pPr>
                      <a:r>
                        <a:rPr lang="en-US" sz="1600" b="1" dirty="0">
                          <a:solidFill>
                            <a:srgbClr val="FFFFFF"/>
                          </a:solidFill>
                          <a:effectLst/>
                        </a:rPr>
                        <a:t>Grade 3</a:t>
                      </a:r>
                      <a:endParaRPr lang="en-US" sz="1600" b="1" dirty="0">
                        <a:solidFill>
                          <a:srgbClr val="FFFFFF"/>
                        </a:solidFill>
                        <a:effectLst/>
                        <a:latin typeface="Arial" panose="020B0604020202020204" pitchFamily="34" charset="0"/>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Bef>
                          <a:spcPts val="113"/>
                        </a:spcBef>
                        <a:buNone/>
                      </a:pPr>
                      <a:br>
                        <a:rPr lang="en-US" sz="1600" b="1" dirty="0">
                          <a:effectLst/>
                        </a:rPr>
                      </a:br>
                      <a:endParaRPr lang="en-US" sz="1600" b="1" dirty="0">
                        <a:effectLst/>
                      </a:endParaRPr>
                    </a:p>
                    <a:p>
                      <a:pPr algn="ctr">
                        <a:buNone/>
                      </a:pPr>
                      <a:r>
                        <a:rPr lang="en-US" sz="1600" b="1" dirty="0">
                          <a:solidFill>
                            <a:srgbClr val="FFFFFF"/>
                          </a:solidFill>
                          <a:effectLst/>
                        </a:rPr>
                        <a:t>Grade 4</a:t>
                      </a:r>
                      <a:endParaRPr lang="en-US" sz="1600" b="1" dirty="0">
                        <a:solidFill>
                          <a:srgbClr val="FFFFFF"/>
                        </a:solidFill>
                        <a:effectLst/>
                        <a:latin typeface="Arial" panose="020B0604020202020204" pitchFamily="34" charset="0"/>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72077466"/>
                  </a:ext>
                </a:extLst>
              </a:tr>
              <a:tr h="2195566">
                <a:tc>
                  <a:txBody>
                    <a:bodyPr/>
                    <a:lstStyle/>
                    <a:p>
                      <a:pPr>
                        <a:buNone/>
                      </a:pPr>
                      <a:br>
                        <a:rPr lang="en-US" sz="1600" b="1" dirty="0">
                          <a:solidFill>
                            <a:schemeClr val="tx1"/>
                          </a:solidFill>
                          <a:effectLst/>
                        </a:rPr>
                      </a:br>
                      <a:endParaRPr lang="en-US" sz="1600" b="1" dirty="0">
                        <a:solidFill>
                          <a:schemeClr val="tx1"/>
                        </a:solidFill>
                        <a:effectLst/>
                      </a:endParaRPr>
                    </a:p>
                    <a:p>
                      <a:pPr>
                        <a:buNone/>
                      </a:pPr>
                      <a:r>
                        <a:rPr lang="en-US" sz="1600" b="1" dirty="0">
                          <a:solidFill>
                            <a:schemeClr val="tx1"/>
                          </a:solidFill>
                          <a:effectLst/>
                        </a:rPr>
                        <a:t>Corneal exam finding</a:t>
                      </a:r>
                      <a:endParaRPr lang="en-US" sz="1600" b="1" dirty="0">
                        <a:solidFill>
                          <a:schemeClr val="tx1"/>
                        </a:solidFill>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Bef>
                          <a:spcPts val="180"/>
                        </a:spcBef>
                        <a:buNone/>
                      </a:pPr>
                      <a:r>
                        <a:rPr lang="en-US" sz="1600" dirty="0">
                          <a:effectLst/>
                        </a:rPr>
                        <a:t>Mild superficial punctate keratopathy (documented worsening from baseline, with or without symptoms)</a:t>
                      </a:r>
                      <a:endParaRPr lang="en-US" sz="1600" dirty="0">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Bef>
                          <a:spcPts val="180"/>
                        </a:spcBef>
                        <a:buNone/>
                      </a:pPr>
                      <a:r>
                        <a:rPr lang="en-US" sz="1600" dirty="0">
                          <a:effectLst/>
                        </a:rPr>
                        <a:t>Any or a combination of:</a:t>
                      </a:r>
                    </a:p>
                    <a:p>
                      <a:pPr>
                        <a:spcBef>
                          <a:spcPts val="105"/>
                        </a:spcBef>
                        <a:buFont typeface="Arial" panose="020B0604020202020204" pitchFamily="34" charset="0"/>
                        <a:buChar char="•"/>
                      </a:pPr>
                      <a:r>
                        <a:rPr lang="en-US" sz="1600" dirty="0">
                          <a:effectLst/>
                        </a:rPr>
                        <a:t>Moderate superficial punctate keratopathy</a:t>
                      </a:r>
                    </a:p>
                    <a:p>
                      <a:pPr>
                        <a:spcBef>
                          <a:spcPts val="105"/>
                        </a:spcBef>
                        <a:buFont typeface="Arial" panose="020B0604020202020204" pitchFamily="34" charset="0"/>
                        <a:buChar char="•"/>
                      </a:pPr>
                      <a:r>
                        <a:rPr lang="en-US" sz="1600" dirty="0">
                          <a:effectLst/>
                        </a:rPr>
                        <a:t>Patchy microcyst-like deposits</a:t>
                      </a:r>
                    </a:p>
                    <a:p>
                      <a:pPr>
                        <a:spcBef>
                          <a:spcPts val="105"/>
                        </a:spcBef>
                        <a:buFont typeface="Arial" panose="020B0604020202020204" pitchFamily="34" charset="0"/>
                        <a:buChar char="•"/>
                      </a:pPr>
                      <a:r>
                        <a:rPr lang="en-US" sz="1600" dirty="0">
                          <a:effectLst/>
                        </a:rPr>
                        <a:t>Peripheral subepithelial haze</a:t>
                      </a:r>
                    </a:p>
                    <a:p>
                      <a:pPr>
                        <a:spcBef>
                          <a:spcPts val="60"/>
                        </a:spcBef>
                        <a:buFont typeface="Arial" panose="020B0604020202020204" pitchFamily="34" charset="0"/>
                        <a:buChar char="•"/>
                      </a:pPr>
                      <a:r>
                        <a:rPr lang="en-US" sz="1600" dirty="0">
                          <a:effectLst/>
                        </a:rPr>
                        <a:t>New peripheral stromal opacity</a:t>
                      </a:r>
                      <a:endParaRPr lang="en-US" sz="1600" dirty="0">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Bef>
                          <a:spcPts val="180"/>
                        </a:spcBef>
                        <a:buNone/>
                      </a:pPr>
                      <a:r>
                        <a:rPr lang="en-US" sz="1600" dirty="0">
                          <a:effectLst/>
                        </a:rPr>
                        <a:t>Any or a combination of:</a:t>
                      </a:r>
                    </a:p>
                    <a:p>
                      <a:pPr>
                        <a:spcBef>
                          <a:spcPts val="60"/>
                        </a:spcBef>
                        <a:buFont typeface="Arial" panose="020B0604020202020204" pitchFamily="34" charset="0"/>
                        <a:buChar char="•"/>
                      </a:pPr>
                      <a:r>
                        <a:rPr lang="en-US" sz="1600" dirty="0">
                          <a:effectLst/>
                        </a:rPr>
                        <a:t>Severe superficial punctate keratopathy</a:t>
                      </a:r>
                    </a:p>
                    <a:p>
                      <a:pPr>
                        <a:spcBef>
                          <a:spcPts val="105"/>
                        </a:spcBef>
                        <a:buFont typeface="Arial" panose="020B0604020202020204" pitchFamily="34" charset="0"/>
                        <a:buChar char="•"/>
                      </a:pPr>
                      <a:r>
                        <a:rPr lang="en-US" sz="1600" dirty="0">
                          <a:effectLst/>
                        </a:rPr>
                        <a:t>Diffuse microcyst-like deposits</a:t>
                      </a:r>
                    </a:p>
                    <a:p>
                      <a:pPr>
                        <a:spcBef>
                          <a:spcPts val="105"/>
                        </a:spcBef>
                        <a:buFont typeface="Arial" panose="020B0604020202020204" pitchFamily="34" charset="0"/>
                        <a:buChar char="•"/>
                      </a:pPr>
                      <a:r>
                        <a:rPr lang="en-US" sz="1600" dirty="0">
                          <a:effectLst/>
                        </a:rPr>
                        <a:t>Central subepithelial haze</a:t>
                      </a:r>
                    </a:p>
                    <a:p>
                      <a:pPr>
                        <a:spcBef>
                          <a:spcPts val="83"/>
                        </a:spcBef>
                        <a:buFont typeface="Arial" panose="020B0604020202020204" pitchFamily="34" charset="0"/>
                        <a:buChar char="•"/>
                      </a:pPr>
                      <a:r>
                        <a:rPr lang="en-US" sz="1600" dirty="0">
                          <a:effectLst/>
                        </a:rPr>
                        <a:t>New central stromal opacity</a:t>
                      </a:r>
                      <a:endParaRPr lang="en-US" sz="1600" dirty="0">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Bef>
                          <a:spcPts val="180"/>
                        </a:spcBef>
                        <a:buNone/>
                      </a:pPr>
                      <a:r>
                        <a:rPr lang="en-US" sz="1600" dirty="0">
                          <a:effectLst/>
                        </a:rPr>
                        <a:t>Corneal epithelial defect such as corneal erosion(s) or corneal ulcers</a:t>
                      </a:r>
                      <a:endParaRPr lang="en-US" sz="1600" dirty="0">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59244348"/>
                  </a:ext>
                </a:extLst>
              </a:tr>
              <a:tr h="1077823">
                <a:tc>
                  <a:txBody>
                    <a:bodyPr/>
                    <a:lstStyle/>
                    <a:p>
                      <a:pPr>
                        <a:spcBef>
                          <a:spcPts val="488"/>
                        </a:spcBef>
                        <a:buNone/>
                      </a:pPr>
                      <a:br>
                        <a:rPr lang="en-US" sz="1600" b="1" dirty="0">
                          <a:solidFill>
                            <a:schemeClr val="tx1"/>
                          </a:solidFill>
                          <a:effectLst/>
                        </a:rPr>
                      </a:br>
                      <a:endParaRPr lang="en-US" sz="1600" b="1" dirty="0">
                        <a:solidFill>
                          <a:schemeClr val="tx1"/>
                        </a:solidFill>
                        <a:effectLst/>
                      </a:endParaRPr>
                    </a:p>
                    <a:p>
                      <a:pPr>
                        <a:buNone/>
                      </a:pPr>
                      <a:r>
                        <a:rPr lang="en-US" sz="1600" b="1" dirty="0">
                          <a:solidFill>
                            <a:schemeClr val="tx1"/>
                          </a:solidFill>
                          <a:effectLst/>
                        </a:rPr>
                        <a:t>Change in BCVA</a:t>
                      </a:r>
                      <a:endParaRPr lang="en-US" sz="1600" b="1" dirty="0">
                        <a:solidFill>
                          <a:schemeClr val="tx1"/>
                        </a:solidFill>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Bef>
                          <a:spcPts val="203"/>
                        </a:spcBef>
                        <a:buNone/>
                      </a:pPr>
                      <a:r>
                        <a:rPr lang="en-US" sz="1600" dirty="0">
                          <a:effectLst/>
                        </a:rPr>
                        <a:t>Decline from baseline of 1 line on Snellen Visual Acuity</a:t>
                      </a:r>
                      <a:endParaRPr lang="en-US" sz="1600" dirty="0">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Bef>
                          <a:spcPts val="30"/>
                        </a:spcBef>
                        <a:buNone/>
                      </a:pPr>
                      <a:r>
                        <a:rPr lang="en-US" sz="1600" dirty="0">
                          <a:effectLst/>
                        </a:rPr>
                        <a:t>Decline from baseline of 2 or 3 lines (and Snellen Visual Acuity not worse than 20/200)</a:t>
                      </a:r>
                      <a:endParaRPr lang="en-US" sz="1600" dirty="0">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Bef>
                          <a:spcPts val="45"/>
                        </a:spcBef>
                        <a:buNone/>
                      </a:pPr>
                      <a:r>
                        <a:rPr lang="en-US" sz="1600">
                          <a:effectLst/>
                        </a:rPr>
                        <a:t>Decline from baseline of &gt;3 lines (and Snellen Visual Acuity not worse than 20/200)</a:t>
                      </a:r>
                      <a:endParaRPr lang="en-US" sz="1600">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Bef>
                          <a:spcPts val="30"/>
                        </a:spcBef>
                        <a:buNone/>
                      </a:pPr>
                      <a:r>
                        <a:rPr lang="en-US" sz="1600" dirty="0">
                          <a:effectLst/>
                        </a:rPr>
                        <a:t>Snellen Visual Acuity worse than 20/200</a:t>
                      </a:r>
                      <a:endParaRPr lang="en-US" sz="1600" dirty="0">
                        <a:effectLst/>
                        <a:latin typeface="+mj-lt"/>
                      </a:endParaRPr>
                    </a:p>
                  </a:txBody>
                  <a:tcPr marL="41542" marR="4154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41303235"/>
                  </a:ext>
                </a:extLst>
              </a:tr>
            </a:tbl>
          </a:graphicData>
        </a:graphic>
      </p:graphicFrame>
      <p:sp>
        <p:nvSpPr>
          <p:cNvPr id="55" name="Rectangle 1">
            <a:extLst>
              <a:ext uri="{FF2B5EF4-FFF2-40B4-BE49-F238E27FC236}">
                <a16:creationId xmlns:a16="http://schemas.microsoft.com/office/drawing/2014/main" id="{E106596A-CCB9-8A34-67D1-F389B4FFDEFD}"/>
              </a:ext>
            </a:extLst>
          </p:cNvPr>
          <p:cNvSpPr>
            <a:spLocks noChangeArrowheads="1"/>
          </p:cNvSpPr>
          <p:nvPr/>
        </p:nvSpPr>
        <p:spPr bwMode="auto">
          <a:xfrm>
            <a:off x="2157791" y="185843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295698"/>
                </a:solidFill>
                <a:effectLst/>
                <a:uLnTx/>
                <a:uFillTx/>
                <a:latin typeface="Times New Roman" panose="02020603050405020304" pitchFamily="18" charset="0"/>
                <a:ea typeface="+mn-ea"/>
                <a:cs typeface="+mn-cs"/>
              </a:rPr>
            </a:br>
            <a:endParaRPr kumimoji="0" lang="en-US" altLang="en-US" sz="1800" b="0" i="0" u="none" strike="noStrike" kern="1200" cap="none" spc="0" normalizeH="0" baseline="0" noProof="0">
              <a:ln>
                <a:noFill/>
              </a:ln>
              <a:solidFill>
                <a:srgbClr val="295698"/>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7616912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830B8D-1C8C-9072-9C60-55CC0DB603E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C78E39D-E739-D557-262E-EA9F97D1DED5}"/>
              </a:ext>
            </a:extLst>
          </p:cNvPr>
          <p:cNvSpPr>
            <a:spLocks noGrp="1"/>
          </p:cNvSpPr>
          <p:nvPr>
            <p:ph type="title"/>
          </p:nvPr>
        </p:nvSpPr>
        <p:spPr>
          <a:xfrm>
            <a:off x="1172309" y="406054"/>
            <a:ext cx="11019691" cy="443198"/>
          </a:xfrm>
        </p:spPr>
        <p:txBody>
          <a:bodyPr/>
          <a:lstStyle/>
          <a:p>
            <a:r>
              <a:rPr lang="en-US" sz="3200" dirty="0">
                <a:solidFill>
                  <a:schemeClr val="tx1"/>
                </a:solidFill>
              </a:rPr>
              <a:t>Ocular Adverse Events in DREAMM-7 and DREAMM-8</a:t>
            </a:r>
          </a:p>
        </p:txBody>
      </p:sp>
      <p:sp>
        <p:nvSpPr>
          <p:cNvPr id="3" name="object 37">
            <a:extLst>
              <a:ext uri="{FF2B5EF4-FFF2-40B4-BE49-F238E27FC236}">
                <a16:creationId xmlns:a16="http://schemas.microsoft.com/office/drawing/2014/main" id="{34451B86-7F0E-3EB5-D177-CF941426F4B2}"/>
              </a:ext>
            </a:extLst>
          </p:cNvPr>
          <p:cNvSpPr txBox="1"/>
          <p:nvPr/>
        </p:nvSpPr>
        <p:spPr>
          <a:xfrm>
            <a:off x="8169965" y="6538380"/>
            <a:ext cx="3784363" cy="173038"/>
          </a:xfrm>
          <a:prstGeom prst="rect">
            <a:avLst/>
          </a:prstGeom>
        </p:spPr>
        <p:txBody>
          <a:bodyPr vert="horz" wrap="square" lIns="0" tIns="6773" rIns="0" bIns="0" rtlCol="0">
            <a:spAutoFit/>
          </a:bodyPr>
          <a:lstStyle/>
          <a:p>
            <a:pPr marL="0" marR="0" lvl="0" indent="0" algn="r" defTabSz="914400" rtl="0" eaLnBrk="1" fontAlgn="auto" latinLnBrk="0" hangingPunct="1">
              <a:lnSpc>
                <a:spcPct val="90000"/>
              </a:lnSpc>
              <a:spcBef>
                <a:spcPts val="24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rPr>
              <a:t>Hajek et al, </a:t>
            </a:r>
            <a:r>
              <a:rPr kumimoji="0" lang="en-US" sz="1200" b="0" i="1" u="none" strike="noStrike" kern="1200" cap="none" spc="0" normalizeH="0" baseline="0" noProof="0" dirty="0">
                <a:ln>
                  <a:noFill/>
                </a:ln>
                <a:solidFill>
                  <a:srgbClr val="295698"/>
                </a:solidFill>
                <a:effectLst/>
                <a:uLnTx/>
                <a:uFillTx/>
                <a:latin typeface="Calibri" panose="020F0502020204030204"/>
                <a:ea typeface="+mn-ea"/>
                <a:cs typeface="+mn-cs"/>
              </a:rPr>
              <a:t>EHA,</a:t>
            </a:r>
            <a:r>
              <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rPr>
              <a:t> 2025; Mateos et al, </a:t>
            </a:r>
            <a:r>
              <a:rPr kumimoji="0" lang="en-US" sz="1200" b="0" i="1" u="none" strike="noStrike" kern="1200" cap="none" spc="0" normalizeH="0" baseline="0" noProof="0" dirty="0">
                <a:ln>
                  <a:noFill/>
                </a:ln>
                <a:solidFill>
                  <a:srgbClr val="295698"/>
                </a:solidFill>
                <a:effectLst/>
                <a:uLnTx/>
                <a:uFillTx/>
                <a:latin typeface="Calibri" panose="020F0502020204030204"/>
                <a:ea typeface="+mn-ea"/>
                <a:cs typeface="+mn-cs"/>
              </a:rPr>
              <a:t>Blood Advances</a:t>
            </a:r>
            <a:r>
              <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rPr>
              <a:t>, 2025</a:t>
            </a:r>
          </a:p>
        </p:txBody>
      </p:sp>
      <p:sp>
        <p:nvSpPr>
          <p:cNvPr id="55" name="Rectangle 1">
            <a:extLst>
              <a:ext uri="{FF2B5EF4-FFF2-40B4-BE49-F238E27FC236}">
                <a16:creationId xmlns:a16="http://schemas.microsoft.com/office/drawing/2014/main" id="{276D94B2-4DCA-5FD8-2B6B-DC157083ED3E}"/>
              </a:ext>
            </a:extLst>
          </p:cNvPr>
          <p:cNvSpPr>
            <a:spLocks noChangeArrowheads="1"/>
          </p:cNvSpPr>
          <p:nvPr/>
        </p:nvSpPr>
        <p:spPr bwMode="auto">
          <a:xfrm>
            <a:off x="2157791" y="185843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295698"/>
                </a:solidFill>
                <a:effectLst/>
                <a:uLnTx/>
                <a:uFillTx/>
                <a:latin typeface="Times New Roman" panose="02020603050405020304" pitchFamily="18" charset="0"/>
                <a:ea typeface="+mn-ea"/>
                <a:cs typeface="+mn-cs"/>
              </a:rPr>
            </a:br>
            <a:endParaRPr kumimoji="0" lang="en-US" altLang="en-US" sz="1800" b="0" i="0" u="none" strike="noStrike" kern="1200" cap="none" spc="0" normalizeH="0" baseline="0" noProof="0">
              <a:ln>
                <a:noFill/>
              </a:ln>
              <a:solidFill>
                <a:srgbClr val="295698"/>
              </a:solidFill>
              <a:effectLst/>
              <a:uLnTx/>
              <a:uFillTx/>
              <a:latin typeface="Arial" panose="020B0604020202020204" pitchFamily="34" charset="0"/>
              <a:ea typeface="+mn-ea"/>
              <a:cs typeface="+mn-cs"/>
            </a:endParaRPr>
          </a:p>
        </p:txBody>
      </p:sp>
      <p:graphicFrame>
        <p:nvGraphicFramePr>
          <p:cNvPr id="10" name="Table 9">
            <a:extLst>
              <a:ext uri="{FF2B5EF4-FFF2-40B4-BE49-F238E27FC236}">
                <a16:creationId xmlns:a16="http://schemas.microsoft.com/office/drawing/2014/main" id="{BBABF0C3-06A9-EDCA-5F2A-DEA1948C8682}"/>
              </a:ext>
            </a:extLst>
          </p:cNvPr>
          <p:cNvGraphicFramePr>
            <a:graphicFrameLocks noGrp="1"/>
          </p:cNvGraphicFramePr>
          <p:nvPr/>
        </p:nvGraphicFramePr>
        <p:xfrm>
          <a:off x="237672" y="1224445"/>
          <a:ext cx="4928688" cy="4739640"/>
        </p:xfrm>
        <a:graphic>
          <a:graphicData uri="http://schemas.openxmlformats.org/drawingml/2006/table">
            <a:tbl>
              <a:tblPr firstRow="1" bandRow="1">
                <a:tableStyleId>{5C22544A-7EE6-4342-B048-85BDC9FD1C3A}</a:tableStyleId>
              </a:tblPr>
              <a:tblGrid>
                <a:gridCol w="1758768">
                  <a:extLst>
                    <a:ext uri="{9D8B030D-6E8A-4147-A177-3AD203B41FA5}">
                      <a16:colId xmlns:a16="http://schemas.microsoft.com/office/drawing/2014/main" val="4183828633"/>
                    </a:ext>
                  </a:extLst>
                </a:gridCol>
                <a:gridCol w="1554480">
                  <a:extLst>
                    <a:ext uri="{9D8B030D-6E8A-4147-A177-3AD203B41FA5}">
                      <a16:colId xmlns:a16="http://schemas.microsoft.com/office/drawing/2014/main" val="1586258228"/>
                    </a:ext>
                  </a:extLst>
                </a:gridCol>
                <a:gridCol w="1615440">
                  <a:extLst>
                    <a:ext uri="{9D8B030D-6E8A-4147-A177-3AD203B41FA5}">
                      <a16:colId xmlns:a16="http://schemas.microsoft.com/office/drawing/2014/main" val="2843681178"/>
                    </a:ext>
                  </a:extLst>
                </a:gridCol>
              </a:tblGrid>
              <a:tr h="441960">
                <a:tc>
                  <a:txBody>
                    <a:bodyPr/>
                    <a:lstStyle/>
                    <a:p>
                      <a:pPr>
                        <a:defRPr sz="1200" b="1"/>
                      </a:pPr>
                      <a:endParaRPr dirty="0"/>
                    </a:p>
                  </a:txBody>
                  <a:tcPr/>
                </a:tc>
                <a:tc>
                  <a:txBody>
                    <a:bodyPr/>
                    <a:lstStyle/>
                    <a:p>
                      <a:pPr>
                        <a:defRPr sz="1200" b="1"/>
                      </a:pPr>
                      <a:r>
                        <a:t>DREAMM-7 BVd (N=242)</a:t>
                      </a:r>
                    </a:p>
                  </a:txBody>
                  <a:tcPr/>
                </a:tc>
                <a:tc>
                  <a:txBody>
                    <a:bodyPr/>
                    <a:lstStyle/>
                    <a:p>
                      <a:pPr>
                        <a:defRPr sz="1200" b="1"/>
                      </a:pPr>
                      <a:r>
                        <a:t>DREAMM-8 BPd (N=150)</a:t>
                      </a:r>
                    </a:p>
                  </a:txBody>
                  <a:tcPr/>
                </a:tc>
                <a:extLst>
                  <a:ext uri="{0D108BD9-81ED-4DB2-BD59-A6C34878D82A}">
                    <a16:rowId xmlns:a16="http://schemas.microsoft.com/office/drawing/2014/main" val="4211922349"/>
                  </a:ext>
                </a:extLst>
              </a:tr>
              <a:tr h="441960">
                <a:tc>
                  <a:txBody>
                    <a:bodyPr/>
                    <a:lstStyle/>
                    <a:p>
                      <a:pPr>
                        <a:defRPr sz="1100"/>
                      </a:pPr>
                      <a:r>
                        <a:rPr dirty="0"/>
                        <a:t>Overall grade ≥2 OEFs, n (%)</a:t>
                      </a:r>
                    </a:p>
                  </a:txBody>
                  <a:tcPr/>
                </a:tc>
                <a:tc>
                  <a:txBody>
                    <a:bodyPr/>
                    <a:lstStyle/>
                    <a:p>
                      <a:pPr>
                        <a:defRPr sz="1100"/>
                      </a:pPr>
                      <a:r>
                        <a:t>209 (86)</a:t>
                      </a:r>
                    </a:p>
                  </a:txBody>
                  <a:tcPr/>
                </a:tc>
                <a:tc>
                  <a:txBody>
                    <a:bodyPr/>
                    <a:lstStyle/>
                    <a:p>
                      <a:pPr>
                        <a:defRPr sz="1100"/>
                      </a:pPr>
                      <a:r>
                        <a:t>131 (87)</a:t>
                      </a:r>
                    </a:p>
                  </a:txBody>
                  <a:tcPr/>
                </a:tc>
                <a:extLst>
                  <a:ext uri="{0D108BD9-81ED-4DB2-BD59-A6C34878D82A}">
                    <a16:rowId xmlns:a16="http://schemas.microsoft.com/office/drawing/2014/main" val="4052165948"/>
                  </a:ext>
                </a:extLst>
              </a:tr>
              <a:tr h="441960">
                <a:tc>
                  <a:txBody>
                    <a:bodyPr/>
                    <a:lstStyle/>
                    <a:p>
                      <a:pPr>
                        <a:defRPr sz="1100"/>
                      </a:pPr>
                      <a:r>
                        <a:rPr dirty="0"/>
                        <a:t>Time to onset of first grade ≥2 event, median (d)</a:t>
                      </a:r>
                    </a:p>
                  </a:txBody>
                  <a:tcPr/>
                </a:tc>
                <a:tc>
                  <a:txBody>
                    <a:bodyPr/>
                    <a:lstStyle/>
                    <a:p>
                      <a:pPr>
                        <a:defRPr sz="1100"/>
                      </a:pPr>
                      <a:r>
                        <a:rPr dirty="0"/>
                        <a:t>43</a:t>
                      </a:r>
                    </a:p>
                  </a:txBody>
                  <a:tcPr/>
                </a:tc>
                <a:tc>
                  <a:txBody>
                    <a:bodyPr/>
                    <a:lstStyle/>
                    <a:p>
                      <a:pPr>
                        <a:defRPr sz="1100"/>
                      </a:pPr>
                      <a:r>
                        <a:t>32</a:t>
                      </a:r>
                    </a:p>
                  </a:txBody>
                  <a:tcPr/>
                </a:tc>
                <a:extLst>
                  <a:ext uri="{0D108BD9-81ED-4DB2-BD59-A6C34878D82A}">
                    <a16:rowId xmlns:a16="http://schemas.microsoft.com/office/drawing/2014/main" val="1581614087"/>
                  </a:ext>
                </a:extLst>
              </a:tr>
              <a:tr h="441960">
                <a:tc>
                  <a:txBody>
                    <a:bodyPr/>
                    <a:lstStyle/>
                    <a:p>
                      <a:pPr>
                        <a:defRPr sz="1100"/>
                      </a:pPr>
                      <a:r>
                        <a:rPr dirty="0"/>
                        <a:t>Time to resolution of first grade ≥2 event, median (d)</a:t>
                      </a:r>
                    </a:p>
                  </a:txBody>
                  <a:tcPr/>
                </a:tc>
                <a:tc>
                  <a:txBody>
                    <a:bodyPr/>
                    <a:lstStyle/>
                    <a:p>
                      <a:pPr>
                        <a:defRPr sz="1100"/>
                      </a:pPr>
                      <a:r>
                        <a:rPr dirty="0"/>
                        <a:t>86</a:t>
                      </a:r>
                    </a:p>
                  </a:txBody>
                  <a:tcPr/>
                </a:tc>
                <a:tc>
                  <a:txBody>
                    <a:bodyPr/>
                    <a:lstStyle/>
                    <a:p>
                      <a:pPr>
                        <a:defRPr sz="1100"/>
                      </a:pPr>
                      <a:r>
                        <a:t>109</a:t>
                      </a:r>
                    </a:p>
                  </a:txBody>
                  <a:tcPr/>
                </a:tc>
                <a:extLst>
                  <a:ext uri="{0D108BD9-81ED-4DB2-BD59-A6C34878D82A}">
                    <a16:rowId xmlns:a16="http://schemas.microsoft.com/office/drawing/2014/main" val="2215772141"/>
                  </a:ext>
                </a:extLst>
              </a:tr>
              <a:tr h="441960">
                <a:tc>
                  <a:txBody>
                    <a:bodyPr/>
                    <a:lstStyle/>
                    <a:p>
                      <a:pPr>
                        <a:defRPr sz="1100"/>
                      </a:pPr>
                      <a:r>
                        <a:rPr dirty="0"/>
                        <a:t>First event resolved, n (%)</a:t>
                      </a:r>
                    </a:p>
                  </a:txBody>
                  <a:tcPr/>
                </a:tc>
                <a:tc>
                  <a:txBody>
                    <a:bodyPr/>
                    <a:lstStyle/>
                    <a:p>
                      <a:pPr>
                        <a:defRPr sz="1100"/>
                      </a:pPr>
                      <a:r>
                        <a:rPr dirty="0"/>
                        <a:t>169/209 (81)</a:t>
                      </a:r>
                    </a:p>
                  </a:txBody>
                  <a:tcPr/>
                </a:tc>
                <a:tc>
                  <a:txBody>
                    <a:bodyPr/>
                    <a:lstStyle/>
                    <a:p>
                      <a:pPr>
                        <a:defRPr sz="1100"/>
                      </a:pPr>
                      <a:r>
                        <a:rPr dirty="0"/>
                        <a:t>113/131 (86)</a:t>
                      </a:r>
                    </a:p>
                  </a:txBody>
                  <a:tcPr/>
                </a:tc>
                <a:extLst>
                  <a:ext uri="{0D108BD9-81ED-4DB2-BD59-A6C34878D82A}">
                    <a16:rowId xmlns:a16="http://schemas.microsoft.com/office/drawing/2014/main" val="4122066660"/>
                  </a:ext>
                </a:extLst>
              </a:tr>
              <a:tr h="441960">
                <a:tc>
                  <a:txBody>
                    <a:bodyPr/>
                    <a:lstStyle/>
                    <a:p>
                      <a:pPr>
                        <a:defRPr sz="1100"/>
                      </a:pPr>
                      <a:r>
                        <a:t>Occurrences = 1, n (%)</a:t>
                      </a:r>
                    </a:p>
                  </a:txBody>
                  <a:tcPr/>
                </a:tc>
                <a:tc>
                  <a:txBody>
                    <a:bodyPr/>
                    <a:lstStyle/>
                    <a:p>
                      <a:pPr>
                        <a:defRPr sz="1100"/>
                      </a:pPr>
                      <a:r>
                        <a:rPr dirty="0"/>
                        <a:t>63/209 (30)</a:t>
                      </a:r>
                    </a:p>
                  </a:txBody>
                  <a:tcPr/>
                </a:tc>
                <a:tc>
                  <a:txBody>
                    <a:bodyPr/>
                    <a:lstStyle/>
                    <a:p>
                      <a:pPr>
                        <a:defRPr sz="1100"/>
                      </a:pPr>
                      <a:r>
                        <a:rPr dirty="0"/>
                        <a:t>36/131 (27)</a:t>
                      </a:r>
                    </a:p>
                  </a:txBody>
                  <a:tcPr/>
                </a:tc>
                <a:extLst>
                  <a:ext uri="{0D108BD9-81ED-4DB2-BD59-A6C34878D82A}">
                    <a16:rowId xmlns:a16="http://schemas.microsoft.com/office/drawing/2014/main" val="4076846154"/>
                  </a:ext>
                </a:extLst>
              </a:tr>
              <a:tr h="441960">
                <a:tc>
                  <a:txBody>
                    <a:bodyPr/>
                    <a:lstStyle/>
                    <a:p>
                      <a:pPr>
                        <a:defRPr sz="1100"/>
                      </a:pPr>
                      <a:r>
                        <a:t>Occurrences = 2, n (%)</a:t>
                      </a:r>
                    </a:p>
                  </a:txBody>
                  <a:tcPr/>
                </a:tc>
                <a:tc>
                  <a:txBody>
                    <a:bodyPr/>
                    <a:lstStyle/>
                    <a:p>
                      <a:pPr>
                        <a:defRPr sz="1100"/>
                      </a:pPr>
                      <a:r>
                        <a:rPr dirty="0"/>
                        <a:t>35/209 (17)</a:t>
                      </a:r>
                    </a:p>
                  </a:txBody>
                  <a:tcPr/>
                </a:tc>
                <a:tc>
                  <a:txBody>
                    <a:bodyPr/>
                    <a:lstStyle/>
                    <a:p>
                      <a:pPr>
                        <a:defRPr sz="1100"/>
                      </a:pPr>
                      <a:r>
                        <a:rPr dirty="0"/>
                        <a:t>20/131 (15)</a:t>
                      </a:r>
                    </a:p>
                  </a:txBody>
                  <a:tcPr/>
                </a:tc>
                <a:extLst>
                  <a:ext uri="{0D108BD9-81ED-4DB2-BD59-A6C34878D82A}">
                    <a16:rowId xmlns:a16="http://schemas.microsoft.com/office/drawing/2014/main" val="2087719572"/>
                  </a:ext>
                </a:extLst>
              </a:tr>
              <a:tr h="441960">
                <a:tc>
                  <a:txBody>
                    <a:bodyPr/>
                    <a:lstStyle/>
                    <a:p>
                      <a:pPr>
                        <a:defRPr sz="1100"/>
                      </a:pPr>
                      <a:r>
                        <a:rPr dirty="0"/>
                        <a:t>Occurrences ≥3, n (%)</a:t>
                      </a:r>
                    </a:p>
                  </a:txBody>
                  <a:tcPr/>
                </a:tc>
                <a:tc>
                  <a:txBody>
                    <a:bodyPr/>
                    <a:lstStyle/>
                    <a:p>
                      <a:pPr>
                        <a:defRPr sz="1100"/>
                      </a:pPr>
                      <a:r>
                        <a:t>111/209 (53)</a:t>
                      </a:r>
                    </a:p>
                  </a:txBody>
                  <a:tcPr/>
                </a:tc>
                <a:tc>
                  <a:txBody>
                    <a:bodyPr/>
                    <a:lstStyle/>
                    <a:p>
                      <a:pPr>
                        <a:defRPr sz="1100"/>
                      </a:pPr>
                      <a:r>
                        <a:rPr dirty="0"/>
                        <a:t>75/131 (57)</a:t>
                      </a:r>
                    </a:p>
                  </a:txBody>
                  <a:tcPr/>
                </a:tc>
                <a:extLst>
                  <a:ext uri="{0D108BD9-81ED-4DB2-BD59-A6C34878D82A}">
                    <a16:rowId xmlns:a16="http://schemas.microsoft.com/office/drawing/2014/main" val="1804574279"/>
                  </a:ext>
                </a:extLst>
              </a:tr>
              <a:tr h="441960">
                <a:tc>
                  <a:txBody>
                    <a:bodyPr/>
                    <a:lstStyle/>
                    <a:p>
                      <a:pPr>
                        <a:defRPr sz="1100"/>
                      </a:pPr>
                      <a:r>
                        <a:t>Grade ≥2 corneal exam finding, n (%)</a:t>
                      </a:r>
                    </a:p>
                  </a:txBody>
                  <a:tcPr/>
                </a:tc>
                <a:tc>
                  <a:txBody>
                    <a:bodyPr/>
                    <a:lstStyle/>
                    <a:p>
                      <a:pPr>
                        <a:defRPr sz="1100"/>
                      </a:pPr>
                      <a:r>
                        <a:t>198 (82)</a:t>
                      </a:r>
                    </a:p>
                  </a:txBody>
                  <a:tcPr/>
                </a:tc>
                <a:tc>
                  <a:txBody>
                    <a:bodyPr/>
                    <a:lstStyle/>
                    <a:p>
                      <a:pPr>
                        <a:defRPr sz="1100"/>
                      </a:pPr>
                      <a:r>
                        <a:rPr dirty="0"/>
                        <a:t>120 (80)</a:t>
                      </a:r>
                    </a:p>
                  </a:txBody>
                  <a:tcPr/>
                </a:tc>
                <a:extLst>
                  <a:ext uri="{0D108BD9-81ED-4DB2-BD59-A6C34878D82A}">
                    <a16:rowId xmlns:a16="http://schemas.microsoft.com/office/drawing/2014/main" val="2159948409"/>
                  </a:ext>
                </a:extLst>
              </a:tr>
              <a:tr h="441960">
                <a:tc>
                  <a:txBody>
                    <a:bodyPr/>
                    <a:lstStyle/>
                    <a:p>
                      <a:pPr>
                        <a:defRPr sz="1100"/>
                      </a:pPr>
                      <a:r>
                        <a:t>Grade ≥2 BCVA change, n (%)</a:t>
                      </a:r>
                    </a:p>
                  </a:txBody>
                  <a:tcPr/>
                </a:tc>
                <a:tc>
                  <a:txBody>
                    <a:bodyPr/>
                    <a:lstStyle/>
                    <a:p>
                      <a:pPr>
                        <a:defRPr sz="1100"/>
                      </a:pPr>
                      <a:r>
                        <a:t>194 (80)</a:t>
                      </a:r>
                    </a:p>
                  </a:txBody>
                  <a:tcPr/>
                </a:tc>
                <a:tc>
                  <a:txBody>
                    <a:bodyPr/>
                    <a:lstStyle/>
                    <a:p>
                      <a:pPr>
                        <a:defRPr sz="1100"/>
                      </a:pPr>
                      <a:r>
                        <a:rPr dirty="0"/>
                        <a:t>124 (83)</a:t>
                      </a:r>
                    </a:p>
                  </a:txBody>
                  <a:tcPr/>
                </a:tc>
                <a:extLst>
                  <a:ext uri="{0D108BD9-81ED-4DB2-BD59-A6C34878D82A}">
                    <a16:rowId xmlns:a16="http://schemas.microsoft.com/office/drawing/2014/main" val="3615529958"/>
                  </a:ext>
                </a:extLst>
              </a:tr>
            </a:tbl>
          </a:graphicData>
        </a:graphic>
      </p:graphicFrame>
      <p:pic>
        <p:nvPicPr>
          <p:cNvPr id="11" name="Picture 10">
            <a:extLst>
              <a:ext uri="{FF2B5EF4-FFF2-40B4-BE49-F238E27FC236}">
                <a16:creationId xmlns:a16="http://schemas.microsoft.com/office/drawing/2014/main" id="{8959286A-D8BE-EEA2-1C4D-298BA8FEDFE9}"/>
              </a:ext>
            </a:extLst>
          </p:cNvPr>
          <p:cNvPicPr>
            <a:picLocks noChangeAspect="1"/>
          </p:cNvPicPr>
          <p:nvPr/>
        </p:nvPicPr>
        <p:blipFill>
          <a:blip r:embed="rId2"/>
          <a:srcRect t="6476"/>
          <a:stretch>
            <a:fillRect/>
          </a:stretch>
        </p:blipFill>
        <p:spPr>
          <a:xfrm>
            <a:off x="6015881" y="1100382"/>
            <a:ext cx="5342864" cy="4466106"/>
          </a:xfrm>
          <a:prstGeom prst="rect">
            <a:avLst/>
          </a:prstGeom>
        </p:spPr>
      </p:pic>
      <p:sp>
        <p:nvSpPr>
          <p:cNvPr id="13" name="TextBox 12">
            <a:extLst>
              <a:ext uri="{FF2B5EF4-FFF2-40B4-BE49-F238E27FC236}">
                <a16:creationId xmlns:a16="http://schemas.microsoft.com/office/drawing/2014/main" id="{7EA2788D-65A0-BA72-1339-FDE165001325}"/>
              </a:ext>
            </a:extLst>
          </p:cNvPr>
          <p:cNvSpPr txBox="1"/>
          <p:nvPr/>
        </p:nvSpPr>
        <p:spPr>
          <a:xfrm>
            <a:off x="5847018" y="5640919"/>
            <a:ext cx="6107310" cy="646331"/>
          </a:xfrm>
          <a:prstGeom prst="rect">
            <a:avLst/>
          </a:prstGeom>
          <a:solidFill>
            <a:schemeClr val="accent2">
              <a:lumMod val="20000"/>
              <a:lumOff val="80000"/>
            </a:schemeClr>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95698"/>
                </a:solidFill>
                <a:effectLst/>
                <a:uLnTx/>
                <a:uFillTx/>
                <a:latin typeface="Arial" panose="020B0604020202020204"/>
                <a:ea typeface="+mn-ea"/>
                <a:cs typeface="+mn-cs"/>
              </a:rPr>
              <a:t>Grade</a:t>
            </a:r>
            <a:r>
              <a:rPr kumimoji="0" lang="en-US" sz="1800" b="0" i="0" u="none" strike="noStrike" kern="1200" cap="none" spc="0" normalizeH="0" baseline="0" noProof="0" dirty="0">
                <a:ln>
                  <a:noFill/>
                </a:ln>
                <a:solidFill>
                  <a:srgbClr val="295698"/>
                </a:solidFill>
                <a:effectLst/>
                <a:uLnTx/>
                <a:uFillTx/>
                <a:latin typeface="Arial" panose="020B0604020202020204"/>
                <a:ea typeface="+mn-ea"/>
                <a:cs typeface="Arial" panose="020B0604020202020204" pitchFamily="34" charset="0"/>
              </a:rPr>
              <a:t> ≥2 Ocular Exam Findings frequency comprised corneal exam findings alone without changes in BCVA</a:t>
            </a:r>
            <a:r>
              <a:rPr kumimoji="0" lang="en-US" sz="1800" b="0" i="0" u="none" strike="noStrike" kern="1200" cap="none" spc="0" normalizeH="0" baseline="0" noProof="0" dirty="0">
                <a:ln>
                  <a:noFill/>
                </a:ln>
                <a:solidFill>
                  <a:srgbClr val="295698"/>
                </a:solidFill>
                <a:effectLst/>
                <a:uLnTx/>
                <a:uFillTx/>
                <a:latin typeface="Arial" panose="020B0604020202020204"/>
                <a:ea typeface="+mn-ea"/>
                <a:cs typeface="+mn-cs"/>
              </a:rPr>
              <a:t> </a:t>
            </a:r>
          </a:p>
        </p:txBody>
      </p:sp>
    </p:spTree>
    <p:extLst>
      <p:ext uri="{BB962C8B-B14F-4D97-AF65-F5344CB8AC3E}">
        <p14:creationId xmlns:p14="http://schemas.microsoft.com/office/powerpoint/2010/main" val="14897254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49E280-15C8-EC64-54C5-B2FB8BF704C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031CA80-A899-98A5-D407-EAC60A89829A}"/>
              </a:ext>
            </a:extLst>
          </p:cNvPr>
          <p:cNvSpPr>
            <a:spLocks noGrp="1"/>
          </p:cNvSpPr>
          <p:nvPr>
            <p:ph type="title"/>
          </p:nvPr>
        </p:nvSpPr>
        <p:spPr>
          <a:xfrm>
            <a:off x="586154" y="366297"/>
            <a:ext cx="11019691" cy="443198"/>
          </a:xfrm>
        </p:spPr>
        <p:txBody>
          <a:bodyPr/>
          <a:lstStyle/>
          <a:p>
            <a:pPr algn="ctr"/>
            <a:r>
              <a:rPr lang="en-US" sz="3200" dirty="0" err="1">
                <a:solidFill>
                  <a:schemeClr val="tx1"/>
                </a:solidFill>
              </a:rPr>
              <a:t>Belamaf</a:t>
            </a:r>
            <a:r>
              <a:rPr lang="en-US" sz="3200" dirty="0">
                <a:solidFill>
                  <a:schemeClr val="tx1"/>
                </a:solidFill>
              </a:rPr>
              <a:t> Ocular Adverse Events Managed Effectively with Dose Delays and Dose Reductions </a:t>
            </a:r>
          </a:p>
        </p:txBody>
      </p:sp>
      <p:sp>
        <p:nvSpPr>
          <p:cNvPr id="55" name="Rectangle 1">
            <a:extLst>
              <a:ext uri="{FF2B5EF4-FFF2-40B4-BE49-F238E27FC236}">
                <a16:creationId xmlns:a16="http://schemas.microsoft.com/office/drawing/2014/main" id="{7CE26340-DF6A-A417-3939-21C508E23FF4}"/>
              </a:ext>
            </a:extLst>
          </p:cNvPr>
          <p:cNvSpPr>
            <a:spLocks noChangeArrowheads="1"/>
          </p:cNvSpPr>
          <p:nvPr/>
        </p:nvSpPr>
        <p:spPr bwMode="auto">
          <a:xfrm>
            <a:off x="2157791" y="185843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295698"/>
                </a:solidFill>
                <a:effectLst/>
                <a:uLnTx/>
                <a:uFillTx/>
                <a:latin typeface="Times New Roman" panose="02020603050405020304" pitchFamily="18" charset="0"/>
                <a:ea typeface="+mn-ea"/>
                <a:cs typeface="+mn-cs"/>
              </a:rPr>
            </a:br>
            <a:endParaRPr kumimoji="0" lang="en-US" altLang="en-US" sz="1800" b="0" i="0" u="none" strike="noStrike" kern="1200" cap="none" spc="0" normalizeH="0" baseline="0" noProof="0">
              <a:ln>
                <a:noFill/>
              </a:ln>
              <a:solidFill>
                <a:srgbClr val="295698"/>
              </a:solidFill>
              <a:effectLst/>
              <a:uLnTx/>
              <a:uFillTx/>
              <a:latin typeface="Arial" panose="020B0604020202020204" pitchFamily="34" charset="0"/>
              <a:ea typeface="+mn-ea"/>
              <a:cs typeface="+mn-cs"/>
            </a:endParaRPr>
          </a:p>
        </p:txBody>
      </p:sp>
      <p:sp>
        <p:nvSpPr>
          <p:cNvPr id="9" name="TextBox 8">
            <a:extLst>
              <a:ext uri="{FF2B5EF4-FFF2-40B4-BE49-F238E27FC236}">
                <a16:creationId xmlns:a16="http://schemas.microsoft.com/office/drawing/2014/main" id="{A292351A-2478-2432-1542-15DEFD8C0FE0}"/>
              </a:ext>
            </a:extLst>
          </p:cNvPr>
          <p:cNvSpPr txBox="1"/>
          <p:nvPr/>
        </p:nvSpPr>
        <p:spPr>
          <a:xfrm>
            <a:off x="0" y="1450626"/>
            <a:ext cx="4998720" cy="413959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5698"/>
              </a:solidFill>
              <a:effectLst/>
              <a:uLnTx/>
              <a:uFillTx/>
              <a:latin typeface="Helvetica" pitchFamily="2" charset="0"/>
              <a:ea typeface="+mn-ea"/>
              <a:cs typeface="+mn-cs"/>
            </a:endParaRPr>
          </a:p>
          <a:p>
            <a:pPr marL="285750" marR="0" lvl="0" indent="-285750" algn="l" defTabSz="914400" rtl="0" eaLnBrk="1" fontAlgn="auto" latinLnBrk="0" hangingPunct="1">
              <a:lnSpc>
                <a:spcPct val="100000"/>
              </a:lnSpc>
              <a:spcBef>
                <a:spcPts val="0"/>
              </a:spcBef>
              <a:spcAft>
                <a:spcPts val="338"/>
              </a:spcAft>
              <a:buClrTx/>
              <a:buSzTx/>
              <a:buFont typeface="Wingdings" pitchFamily="2" charset="2"/>
              <a:buChar char="§"/>
              <a:tabLst/>
              <a:defRPr/>
            </a:pPr>
            <a:r>
              <a:rPr kumimoji="0" lang="en-US" sz="2400" b="0" i="0" u="none" strike="noStrike" kern="1200" cap="none" spc="0" normalizeH="0" baseline="0" noProof="0" dirty="0">
                <a:ln>
                  <a:noFill/>
                </a:ln>
                <a:solidFill>
                  <a:srgbClr val="295698"/>
                </a:solidFill>
                <a:effectLst/>
                <a:uLnTx/>
                <a:uFillTx/>
                <a:latin typeface="Helvetica" pitchFamily="2" charset="0"/>
                <a:ea typeface="+mn-ea"/>
                <a:cs typeface="+mn-cs"/>
              </a:rPr>
              <a:t>Ocular events in DREAMM-7 and DREAMM-8 were managed by </a:t>
            </a:r>
            <a:r>
              <a:rPr kumimoji="0" lang="en-US" sz="2400" b="0" i="0" u="none" strike="noStrike" kern="1200" cap="none" spc="0" normalizeH="0" baseline="0" noProof="0" dirty="0" err="1">
                <a:ln>
                  <a:noFill/>
                </a:ln>
                <a:solidFill>
                  <a:srgbClr val="295698"/>
                </a:solidFill>
                <a:effectLst/>
                <a:uLnTx/>
                <a:uFillTx/>
                <a:latin typeface="Helvetica" pitchFamily="2" charset="0"/>
                <a:ea typeface="+mn-ea"/>
                <a:cs typeface="+mn-cs"/>
              </a:rPr>
              <a:t>belamaf</a:t>
            </a:r>
            <a:r>
              <a:rPr kumimoji="0" lang="en-US" sz="2400" b="0" i="0" u="none" strike="noStrike" kern="1200" cap="none" spc="0" normalizeH="0" baseline="0" noProof="0" dirty="0">
                <a:ln>
                  <a:noFill/>
                </a:ln>
                <a:solidFill>
                  <a:srgbClr val="295698"/>
                </a:solidFill>
                <a:effectLst/>
                <a:uLnTx/>
                <a:uFillTx/>
                <a:latin typeface="Helvetica" pitchFamily="2" charset="0"/>
                <a:ea typeface="+mn-ea"/>
                <a:cs typeface="+mn-cs"/>
              </a:rPr>
              <a:t> dose modifications (dose delays or dose reductions)</a:t>
            </a:r>
          </a:p>
          <a:p>
            <a:pPr marL="285750" marR="0" lvl="0" indent="-285750" algn="l" defTabSz="914400" rtl="0" eaLnBrk="1" fontAlgn="auto" latinLnBrk="0" hangingPunct="1">
              <a:lnSpc>
                <a:spcPct val="100000"/>
              </a:lnSpc>
              <a:spcBef>
                <a:spcPts val="0"/>
              </a:spcBef>
              <a:spcAft>
                <a:spcPts val="338"/>
              </a:spcAft>
              <a:buClrTx/>
              <a:buSzTx/>
              <a:buFont typeface="Wingdings" pitchFamily="2" charset="2"/>
              <a:buChar char="§"/>
              <a:tabLst/>
              <a:defRPr/>
            </a:pPr>
            <a:endParaRPr kumimoji="0" lang="en-US" sz="2400" b="0" i="0" u="none" strike="noStrike" kern="1200" cap="none" spc="0" normalizeH="0" baseline="0" noProof="0" dirty="0">
              <a:ln>
                <a:noFill/>
              </a:ln>
              <a:solidFill>
                <a:srgbClr val="295698"/>
              </a:solidFill>
              <a:effectLst/>
              <a:uLnTx/>
              <a:uFillTx/>
              <a:latin typeface="Helvetica" pitchFamily="2" charset="0"/>
              <a:ea typeface="+mn-ea"/>
              <a:cs typeface="+mn-cs"/>
            </a:endParaRPr>
          </a:p>
          <a:p>
            <a:pPr marL="285750" marR="0" lvl="0" indent="-285750" algn="l" defTabSz="914400" rtl="0" eaLnBrk="1" fontAlgn="auto" latinLnBrk="0" hangingPunct="1">
              <a:lnSpc>
                <a:spcPct val="100000"/>
              </a:lnSpc>
              <a:spcBef>
                <a:spcPts val="0"/>
              </a:spcBef>
              <a:spcAft>
                <a:spcPts val="338"/>
              </a:spcAft>
              <a:buClrTx/>
              <a:buSzTx/>
              <a:buFont typeface="Wingdings" pitchFamily="2" charset="2"/>
              <a:buChar char="§"/>
              <a:tabLst/>
              <a:defRPr/>
            </a:pP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rPr>
              <a:t>In DREAMM-7 and DREAMM-8, 92% and 94% of patients, respectively, sustained or deepened their response during their first extended dose delay</a:t>
            </a:r>
          </a:p>
        </p:txBody>
      </p:sp>
      <p:sp>
        <p:nvSpPr>
          <p:cNvPr id="4" name="object 37">
            <a:extLst>
              <a:ext uri="{FF2B5EF4-FFF2-40B4-BE49-F238E27FC236}">
                <a16:creationId xmlns:a16="http://schemas.microsoft.com/office/drawing/2014/main" id="{7B09DF62-AF50-3438-F0E0-F566E755C15B}"/>
              </a:ext>
            </a:extLst>
          </p:cNvPr>
          <p:cNvSpPr txBox="1"/>
          <p:nvPr/>
        </p:nvSpPr>
        <p:spPr>
          <a:xfrm>
            <a:off x="8169965" y="6538380"/>
            <a:ext cx="3784363" cy="173038"/>
          </a:xfrm>
          <a:prstGeom prst="rect">
            <a:avLst/>
          </a:prstGeom>
        </p:spPr>
        <p:txBody>
          <a:bodyPr vert="horz" wrap="square" lIns="0" tIns="6773" rIns="0" bIns="0" rtlCol="0">
            <a:spAutoFit/>
          </a:bodyPr>
          <a:lstStyle/>
          <a:p>
            <a:pPr marL="0" marR="0" lvl="0" indent="0" algn="r" defTabSz="914400" rtl="0" eaLnBrk="1" fontAlgn="auto" latinLnBrk="0" hangingPunct="1">
              <a:lnSpc>
                <a:spcPct val="90000"/>
              </a:lnSpc>
              <a:spcBef>
                <a:spcPts val="24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rPr>
              <a:t>Hajek et al, </a:t>
            </a:r>
            <a:r>
              <a:rPr kumimoji="0" lang="en-US" sz="1200" b="0" i="1" u="none" strike="noStrike" kern="1200" cap="none" spc="0" normalizeH="0" baseline="0" noProof="0" dirty="0">
                <a:ln>
                  <a:noFill/>
                </a:ln>
                <a:solidFill>
                  <a:srgbClr val="295698"/>
                </a:solidFill>
                <a:effectLst/>
                <a:uLnTx/>
                <a:uFillTx/>
                <a:latin typeface="Calibri" panose="020F0502020204030204"/>
                <a:ea typeface="+mn-ea"/>
                <a:cs typeface="+mn-cs"/>
              </a:rPr>
              <a:t>EHA,</a:t>
            </a:r>
            <a:r>
              <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rPr>
              <a:t> 2025; Mateos et al, </a:t>
            </a:r>
            <a:r>
              <a:rPr kumimoji="0" lang="en-US" sz="1200" b="0" i="1" u="none" strike="noStrike" kern="1200" cap="none" spc="0" normalizeH="0" baseline="0" noProof="0" dirty="0">
                <a:ln>
                  <a:noFill/>
                </a:ln>
                <a:solidFill>
                  <a:srgbClr val="295698"/>
                </a:solidFill>
                <a:effectLst/>
                <a:uLnTx/>
                <a:uFillTx/>
                <a:latin typeface="Calibri" panose="020F0502020204030204"/>
                <a:ea typeface="+mn-ea"/>
                <a:cs typeface="+mn-cs"/>
              </a:rPr>
              <a:t>Blood Advances</a:t>
            </a:r>
            <a:r>
              <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rPr>
              <a:t>, 2025</a:t>
            </a:r>
          </a:p>
        </p:txBody>
      </p:sp>
      <p:grpSp>
        <p:nvGrpSpPr>
          <p:cNvPr id="7" name="Group 6">
            <a:extLst>
              <a:ext uri="{FF2B5EF4-FFF2-40B4-BE49-F238E27FC236}">
                <a16:creationId xmlns:a16="http://schemas.microsoft.com/office/drawing/2014/main" id="{FD59FA41-F235-FD21-FD1D-F936289BF2C5}"/>
              </a:ext>
            </a:extLst>
          </p:cNvPr>
          <p:cNvGrpSpPr/>
          <p:nvPr/>
        </p:nvGrpSpPr>
        <p:grpSpPr>
          <a:xfrm>
            <a:off x="4286000" y="2984808"/>
            <a:ext cx="8004918" cy="2605413"/>
            <a:chOff x="3052257" y="2318505"/>
            <a:chExt cx="8004918" cy="2605413"/>
          </a:xfrm>
        </p:grpSpPr>
        <p:graphicFrame>
          <p:nvGraphicFramePr>
            <p:cNvPr id="5" name="Chart 4">
              <a:extLst>
                <a:ext uri="{FF2B5EF4-FFF2-40B4-BE49-F238E27FC236}">
                  <a16:creationId xmlns:a16="http://schemas.microsoft.com/office/drawing/2014/main" id="{F6E936C1-FF77-2219-280D-BDF3EB2607C2}"/>
                </a:ext>
              </a:extLst>
            </p:cNvPr>
            <p:cNvGraphicFramePr/>
            <p:nvPr/>
          </p:nvGraphicFramePr>
          <p:xfrm>
            <a:off x="3052257" y="2318505"/>
            <a:ext cx="3931641" cy="260541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a:extLst>
                <a:ext uri="{FF2B5EF4-FFF2-40B4-BE49-F238E27FC236}">
                  <a16:creationId xmlns:a16="http://schemas.microsoft.com/office/drawing/2014/main" id="{78D5DB24-D25A-C91D-6B99-C9881E2087B9}"/>
                </a:ext>
              </a:extLst>
            </p:cNvPr>
            <p:cNvGraphicFramePr/>
            <p:nvPr/>
          </p:nvGraphicFramePr>
          <p:xfrm>
            <a:off x="5651782" y="2318505"/>
            <a:ext cx="5405393" cy="2605413"/>
          </p:xfrm>
          <a:graphic>
            <a:graphicData uri="http://schemas.openxmlformats.org/drawingml/2006/chart">
              <c:chart xmlns:c="http://schemas.openxmlformats.org/drawingml/2006/chart" xmlns:r="http://schemas.openxmlformats.org/officeDocument/2006/relationships" r:id="rId3"/>
            </a:graphicData>
          </a:graphic>
        </p:graphicFrame>
      </p:grpSp>
      <p:sp>
        <p:nvSpPr>
          <p:cNvPr id="10" name="TextBox 9">
            <a:extLst>
              <a:ext uri="{FF2B5EF4-FFF2-40B4-BE49-F238E27FC236}">
                <a16:creationId xmlns:a16="http://schemas.microsoft.com/office/drawing/2014/main" id="{8F182279-EEBE-3C74-8873-945A7B310941}"/>
              </a:ext>
            </a:extLst>
          </p:cNvPr>
          <p:cNvSpPr txBox="1"/>
          <p:nvPr/>
        </p:nvSpPr>
        <p:spPr>
          <a:xfrm>
            <a:off x="5621165" y="1992464"/>
            <a:ext cx="5552405"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295698"/>
                </a:solidFill>
                <a:effectLst/>
                <a:uLnTx/>
                <a:uFillTx/>
                <a:latin typeface="Arial" panose="020B0604020202020204"/>
                <a:ea typeface="+mn-ea"/>
                <a:cs typeface="+mn-cs"/>
              </a:rPr>
              <a:t>Last Assessed Response During First Extended </a:t>
            </a:r>
            <a:r>
              <a:rPr kumimoji="0" lang="en-US" sz="1800" b="1" i="0" u="none" strike="noStrike" kern="1200" cap="none" spc="0" normalizeH="0" baseline="0" noProof="0" dirty="0" err="1">
                <a:ln>
                  <a:noFill/>
                </a:ln>
                <a:solidFill>
                  <a:srgbClr val="295698"/>
                </a:solidFill>
                <a:effectLst/>
                <a:uLnTx/>
                <a:uFillTx/>
                <a:latin typeface="Arial" panose="020B0604020202020204"/>
                <a:ea typeface="+mn-ea"/>
                <a:cs typeface="+mn-cs"/>
              </a:rPr>
              <a:t>Belamaf</a:t>
            </a:r>
            <a:r>
              <a:rPr kumimoji="0" lang="en-US" sz="1800" b="1" i="0" u="none" strike="noStrike" kern="1200" cap="none" spc="0" normalizeH="0" baseline="0" noProof="0" dirty="0">
                <a:ln>
                  <a:noFill/>
                </a:ln>
                <a:solidFill>
                  <a:srgbClr val="295698"/>
                </a:solidFill>
                <a:effectLst/>
                <a:uLnTx/>
                <a:uFillTx/>
                <a:latin typeface="Arial" panose="020B0604020202020204"/>
                <a:ea typeface="+mn-ea"/>
                <a:cs typeface="+mn-cs"/>
              </a:rPr>
              <a:t> Dose Delay of &gt;9 Weeks</a:t>
            </a:r>
          </a:p>
        </p:txBody>
      </p:sp>
    </p:spTree>
    <p:extLst>
      <p:ext uri="{BB962C8B-B14F-4D97-AF65-F5344CB8AC3E}">
        <p14:creationId xmlns:p14="http://schemas.microsoft.com/office/powerpoint/2010/main" val="4383023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D3B9F0-7EB9-13AF-9E10-F2E2A50B1A5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38EB8DA-286E-A29E-C469-266B8A3BDED1}"/>
              </a:ext>
            </a:extLst>
          </p:cNvPr>
          <p:cNvSpPr>
            <a:spLocks noGrp="1"/>
          </p:cNvSpPr>
          <p:nvPr>
            <p:ph type="title"/>
          </p:nvPr>
        </p:nvSpPr>
        <p:spPr>
          <a:xfrm>
            <a:off x="586154" y="366297"/>
            <a:ext cx="11019691" cy="443198"/>
          </a:xfrm>
        </p:spPr>
        <p:txBody>
          <a:bodyPr/>
          <a:lstStyle/>
          <a:p>
            <a:pPr algn="ctr"/>
            <a:r>
              <a:rPr lang="en-US" sz="3200" dirty="0" err="1">
                <a:solidFill>
                  <a:schemeClr val="tx1"/>
                </a:solidFill>
              </a:rPr>
              <a:t>Belamaf</a:t>
            </a:r>
            <a:r>
              <a:rPr lang="en-US" sz="3200" dirty="0">
                <a:solidFill>
                  <a:schemeClr val="tx1"/>
                </a:solidFill>
              </a:rPr>
              <a:t> Dose Modifications Guidance </a:t>
            </a:r>
          </a:p>
        </p:txBody>
      </p:sp>
      <p:sp>
        <p:nvSpPr>
          <p:cNvPr id="55" name="Rectangle 1">
            <a:extLst>
              <a:ext uri="{FF2B5EF4-FFF2-40B4-BE49-F238E27FC236}">
                <a16:creationId xmlns:a16="http://schemas.microsoft.com/office/drawing/2014/main" id="{06AE84FC-FC8D-E7E9-9136-FB18F8B1758D}"/>
              </a:ext>
            </a:extLst>
          </p:cNvPr>
          <p:cNvSpPr>
            <a:spLocks noChangeArrowheads="1"/>
          </p:cNvSpPr>
          <p:nvPr/>
        </p:nvSpPr>
        <p:spPr bwMode="auto">
          <a:xfrm>
            <a:off x="2157791" y="185843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295698"/>
                </a:solidFill>
                <a:effectLst/>
                <a:uLnTx/>
                <a:uFillTx/>
                <a:latin typeface="Times New Roman" panose="02020603050405020304" pitchFamily="18" charset="0"/>
                <a:ea typeface="+mn-ea"/>
                <a:cs typeface="+mn-cs"/>
              </a:rPr>
            </a:br>
            <a:endParaRPr kumimoji="0" lang="en-US" altLang="en-US" sz="1800" b="0" i="0" u="none" strike="noStrike" kern="1200" cap="none" spc="0" normalizeH="0" baseline="0" noProof="0">
              <a:ln>
                <a:noFill/>
              </a:ln>
              <a:solidFill>
                <a:srgbClr val="295698"/>
              </a:solidFill>
              <a:effectLst/>
              <a:uLnTx/>
              <a:uFillTx/>
              <a:latin typeface="Arial" panose="020B0604020202020204" pitchFamily="34" charset="0"/>
              <a:ea typeface="+mn-ea"/>
              <a:cs typeface="+mn-cs"/>
            </a:endParaRPr>
          </a:p>
        </p:txBody>
      </p:sp>
      <p:sp>
        <p:nvSpPr>
          <p:cNvPr id="4" name="object 37">
            <a:extLst>
              <a:ext uri="{FF2B5EF4-FFF2-40B4-BE49-F238E27FC236}">
                <a16:creationId xmlns:a16="http://schemas.microsoft.com/office/drawing/2014/main" id="{F722315D-AED7-B840-6DE0-6AC98FC3059C}"/>
              </a:ext>
            </a:extLst>
          </p:cNvPr>
          <p:cNvSpPr txBox="1"/>
          <p:nvPr/>
        </p:nvSpPr>
        <p:spPr>
          <a:xfrm>
            <a:off x="8169965" y="6538380"/>
            <a:ext cx="3784363" cy="173038"/>
          </a:xfrm>
          <a:prstGeom prst="rect">
            <a:avLst/>
          </a:prstGeom>
        </p:spPr>
        <p:txBody>
          <a:bodyPr vert="horz" wrap="square" lIns="0" tIns="6773" rIns="0" bIns="0" rtlCol="0">
            <a:spAutoFit/>
          </a:bodyPr>
          <a:lstStyle/>
          <a:p>
            <a:pPr marL="0" marR="0" lvl="0" indent="0" algn="r" defTabSz="914400" rtl="0" eaLnBrk="1" fontAlgn="auto" latinLnBrk="0" hangingPunct="1">
              <a:lnSpc>
                <a:spcPct val="90000"/>
              </a:lnSpc>
              <a:spcBef>
                <a:spcPts val="24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rPr>
              <a:t>Mateos et al, </a:t>
            </a:r>
            <a:r>
              <a:rPr kumimoji="0" lang="en-US" sz="1200" b="0" i="1" u="none" strike="noStrike" kern="1200" cap="none" spc="0" normalizeH="0" baseline="0" noProof="0" dirty="0">
                <a:ln>
                  <a:noFill/>
                </a:ln>
                <a:solidFill>
                  <a:srgbClr val="295698"/>
                </a:solidFill>
                <a:effectLst/>
                <a:uLnTx/>
                <a:uFillTx/>
                <a:latin typeface="Calibri" panose="020F0502020204030204"/>
                <a:ea typeface="+mn-ea"/>
                <a:cs typeface="+mn-cs"/>
              </a:rPr>
              <a:t>Blood Advances</a:t>
            </a:r>
            <a:r>
              <a:rPr kumimoji="0" lang="en-US" sz="1200" b="0" i="0" u="none" strike="noStrike" kern="1200" cap="none" spc="0" normalizeH="0" baseline="0" noProof="0" dirty="0">
                <a:ln>
                  <a:noFill/>
                </a:ln>
                <a:solidFill>
                  <a:srgbClr val="295698"/>
                </a:solidFill>
                <a:effectLst/>
                <a:uLnTx/>
                <a:uFillTx/>
                <a:latin typeface="Calibri" panose="020F0502020204030204"/>
                <a:ea typeface="+mn-ea"/>
                <a:cs typeface="+mn-cs"/>
              </a:rPr>
              <a:t>, 2025</a:t>
            </a:r>
          </a:p>
        </p:txBody>
      </p:sp>
      <p:graphicFrame>
        <p:nvGraphicFramePr>
          <p:cNvPr id="3" name="Table 2">
            <a:extLst>
              <a:ext uri="{FF2B5EF4-FFF2-40B4-BE49-F238E27FC236}">
                <a16:creationId xmlns:a16="http://schemas.microsoft.com/office/drawing/2014/main" id="{B0198608-3591-694C-0D28-90FB4973F52B}"/>
              </a:ext>
            </a:extLst>
          </p:cNvPr>
          <p:cNvGraphicFramePr>
            <a:graphicFrameLocks noGrp="1"/>
          </p:cNvGraphicFramePr>
          <p:nvPr/>
        </p:nvGraphicFramePr>
        <p:xfrm>
          <a:off x="586153" y="1257722"/>
          <a:ext cx="11019691" cy="4342555"/>
        </p:xfrm>
        <a:graphic>
          <a:graphicData uri="http://schemas.openxmlformats.org/drawingml/2006/table">
            <a:tbl>
              <a:tblPr firstRow="1" bandRow="1">
                <a:tableStyleId>{6E25E649-3F16-4E02-A733-19D2CDBF48F0}</a:tableStyleId>
              </a:tblPr>
              <a:tblGrid>
                <a:gridCol w="1514683">
                  <a:extLst>
                    <a:ext uri="{9D8B030D-6E8A-4147-A177-3AD203B41FA5}">
                      <a16:colId xmlns:a16="http://schemas.microsoft.com/office/drawing/2014/main" val="1130761702"/>
                    </a:ext>
                  </a:extLst>
                </a:gridCol>
                <a:gridCol w="1618852">
                  <a:extLst>
                    <a:ext uri="{9D8B030D-6E8A-4147-A177-3AD203B41FA5}">
                      <a16:colId xmlns:a16="http://schemas.microsoft.com/office/drawing/2014/main" val="4185782877"/>
                    </a:ext>
                  </a:extLst>
                </a:gridCol>
                <a:gridCol w="4847308">
                  <a:extLst>
                    <a:ext uri="{9D8B030D-6E8A-4147-A177-3AD203B41FA5}">
                      <a16:colId xmlns:a16="http://schemas.microsoft.com/office/drawing/2014/main" val="1482191077"/>
                    </a:ext>
                  </a:extLst>
                </a:gridCol>
                <a:gridCol w="3038848">
                  <a:extLst>
                    <a:ext uri="{9D8B030D-6E8A-4147-A177-3AD203B41FA5}">
                      <a16:colId xmlns:a16="http://schemas.microsoft.com/office/drawing/2014/main" val="4230891321"/>
                    </a:ext>
                  </a:extLst>
                </a:gridCol>
              </a:tblGrid>
              <a:tr h="634732">
                <a:tc>
                  <a:txBody>
                    <a:bodyPr/>
                    <a:lstStyle/>
                    <a:p>
                      <a:pPr algn="ctr"/>
                      <a:r>
                        <a:rPr lang="en-US" sz="1800" dirty="0"/>
                        <a:t>Regimen</a:t>
                      </a:r>
                    </a:p>
                  </a:txBody>
                  <a:tcPr anchor="ctr"/>
                </a:tc>
                <a:tc>
                  <a:txBody>
                    <a:bodyPr/>
                    <a:lstStyle/>
                    <a:p>
                      <a:pPr algn="ctr"/>
                      <a:r>
                        <a:rPr lang="en-US" sz="1800" dirty="0"/>
                        <a:t>Severity of OEF</a:t>
                      </a:r>
                    </a:p>
                  </a:txBody>
                  <a:tcPr anchor="ctr"/>
                </a:tc>
                <a:tc>
                  <a:txBody>
                    <a:bodyPr/>
                    <a:lstStyle/>
                    <a:p>
                      <a:pPr algn="ctr"/>
                      <a:r>
                        <a:rPr lang="en-US" sz="1800" dirty="0"/>
                        <a:t>DREAMM-7 BVd </a:t>
                      </a:r>
                    </a:p>
                    <a:p>
                      <a:pPr algn="ctr"/>
                      <a:r>
                        <a:rPr lang="en-US" sz="1800" dirty="0"/>
                        <a:t>(cycle length: 3 </a:t>
                      </a:r>
                      <a:r>
                        <a:rPr lang="en-US" sz="1800" dirty="0" err="1"/>
                        <a:t>wk</a:t>
                      </a:r>
                      <a:r>
                        <a:rPr lang="en-US" sz="1800" dirty="0"/>
                        <a:t>)</a:t>
                      </a:r>
                    </a:p>
                  </a:txBody>
                  <a:tcPr anchor="ctr"/>
                </a:tc>
                <a:tc>
                  <a:txBody>
                    <a:bodyPr/>
                    <a:lstStyle/>
                    <a:p>
                      <a:pPr algn="ctr"/>
                      <a:r>
                        <a:rPr lang="en-US" sz="1800" dirty="0"/>
                        <a:t>DREAMM-8 BPd </a:t>
                      </a:r>
                    </a:p>
                    <a:p>
                      <a:pPr algn="ctr"/>
                      <a:r>
                        <a:rPr lang="en-US" sz="1800" dirty="0"/>
                        <a:t>(cycle length: 4 </a:t>
                      </a:r>
                      <a:r>
                        <a:rPr lang="en-US" sz="1800" dirty="0" err="1"/>
                        <a:t>wk</a:t>
                      </a:r>
                      <a:r>
                        <a:rPr lang="en-US" sz="1800" dirty="0"/>
                        <a:t>)</a:t>
                      </a:r>
                    </a:p>
                  </a:txBody>
                  <a:tcPr anchor="ctr"/>
                </a:tc>
                <a:extLst>
                  <a:ext uri="{0D108BD9-81ED-4DB2-BD59-A6C34878D82A}">
                    <a16:rowId xmlns:a16="http://schemas.microsoft.com/office/drawing/2014/main" val="1496427331"/>
                  </a:ext>
                </a:extLst>
              </a:tr>
              <a:tr h="894396">
                <a:tc>
                  <a:txBody>
                    <a:bodyPr/>
                    <a:lstStyle/>
                    <a:p>
                      <a:pPr algn="ctr"/>
                      <a:r>
                        <a:rPr lang="en-US" sz="1800" b="1" dirty="0"/>
                        <a:t>Standard schedule</a:t>
                      </a:r>
                    </a:p>
                  </a:txBody>
                  <a:tcPr anchor="ctr"/>
                </a:tc>
                <a:tc>
                  <a:txBody>
                    <a:bodyPr/>
                    <a:lstStyle/>
                    <a:p>
                      <a:r>
                        <a:rPr lang="en-US" sz="1800" dirty="0"/>
                        <a:t>No finding</a:t>
                      </a:r>
                    </a:p>
                    <a:p>
                      <a:r>
                        <a:rPr lang="en-US" sz="1800" dirty="0"/>
                        <a:t>Grade 1</a:t>
                      </a:r>
                    </a:p>
                  </a:txBody>
                  <a:tcPr anchor="ctr"/>
                </a:tc>
                <a:tc>
                  <a:txBody>
                    <a:bodyPr/>
                    <a:lstStyle/>
                    <a:p>
                      <a:r>
                        <a:rPr lang="en-US" sz="1800" dirty="0"/>
                        <a:t>2.5 mg/kg Q3W</a:t>
                      </a:r>
                    </a:p>
                  </a:txBody>
                  <a:tcPr anchor="ctr"/>
                </a:tc>
                <a:tc>
                  <a:txBody>
                    <a:bodyPr/>
                    <a:lstStyle/>
                    <a:p>
                      <a:r>
                        <a:rPr lang="en-US" sz="1800" dirty="0"/>
                        <a:t>2.5 mg/kg once in cycle 1 followed by 1.9 mg/kg Q4W from cycle 2</a:t>
                      </a:r>
                    </a:p>
                  </a:txBody>
                  <a:tcPr anchor="ctr"/>
                </a:tc>
                <a:extLst>
                  <a:ext uri="{0D108BD9-81ED-4DB2-BD59-A6C34878D82A}">
                    <a16:rowId xmlns:a16="http://schemas.microsoft.com/office/drawing/2014/main" val="3767165997"/>
                  </a:ext>
                </a:extLst>
              </a:tr>
              <a:tr h="1233595">
                <a:tc rowSpan="2">
                  <a:txBody>
                    <a:bodyPr/>
                    <a:lstStyle/>
                    <a:p>
                      <a:pPr algn="ctr"/>
                      <a:r>
                        <a:rPr lang="en-US" sz="1800" b="1" dirty="0"/>
                        <a:t>Reduced dose level 1</a:t>
                      </a:r>
                    </a:p>
                  </a:txBody>
                  <a:tcPr anchor="ctr"/>
                </a:tc>
                <a:tc>
                  <a:txBody>
                    <a:bodyPr/>
                    <a:lstStyle/>
                    <a:p>
                      <a:r>
                        <a:rPr lang="en-US" sz="1800" dirty="0"/>
                        <a:t>Grade 2</a:t>
                      </a:r>
                    </a:p>
                    <a:p>
                      <a:r>
                        <a:rPr lang="en-US" sz="1800" dirty="0"/>
                        <a:t>Grade 3 </a:t>
                      </a:r>
                    </a:p>
                  </a:txBody>
                  <a:tcPr anchor="ctr"/>
                </a:tc>
                <a:tc>
                  <a:txBody>
                    <a:bodyPr/>
                    <a:lstStyle/>
                    <a:p>
                      <a:r>
                        <a:rPr lang="en-US" sz="1800" dirty="0"/>
                        <a:t>Dose delay until resolution to grade ≤1, then resume at same dose (2.5 mg/kg Q3W or 1.9 mg/kg Q3W) after grade 2 finding or 1.9 mg/kg Q3W after grade 3 finding</a:t>
                      </a:r>
                    </a:p>
                  </a:txBody>
                  <a:tcPr anchor="ctr"/>
                </a:tc>
                <a:tc>
                  <a:txBody>
                    <a:bodyPr/>
                    <a:lstStyle/>
                    <a:p>
                      <a:r>
                        <a:rPr lang="en-US" sz="1800" dirty="0"/>
                        <a:t>Dose delay until resolution of both components to grade ≤1, then 1.9 mg/kg Q8W</a:t>
                      </a:r>
                    </a:p>
                  </a:txBody>
                  <a:tcPr anchor="ctr"/>
                </a:tc>
                <a:extLst>
                  <a:ext uri="{0D108BD9-81ED-4DB2-BD59-A6C34878D82A}">
                    <a16:rowId xmlns:a16="http://schemas.microsoft.com/office/drawing/2014/main" val="3379098327"/>
                  </a:ext>
                </a:extLst>
              </a:tr>
              <a:tr h="634732">
                <a:tc vMerge="1">
                  <a:txBody>
                    <a:bodyPr/>
                    <a:lstStyle/>
                    <a:p>
                      <a:endParaRPr lang="en-US" sz="1200" dirty="0"/>
                    </a:p>
                  </a:txBody>
                  <a:tcPr/>
                </a:tc>
                <a:tc>
                  <a:txBody>
                    <a:bodyPr/>
                    <a:lstStyle/>
                    <a:p>
                      <a:r>
                        <a:rPr lang="en-US" sz="1800" dirty="0"/>
                        <a:t>Grade 4</a:t>
                      </a:r>
                    </a:p>
                  </a:txBody>
                  <a:tcPr anchor="ctr"/>
                </a:tc>
                <a:tc>
                  <a:txBody>
                    <a:bodyPr/>
                    <a:lstStyle/>
                    <a:p>
                      <a:r>
                        <a:rPr lang="en-US" sz="1800" dirty="0"/>
                        <a:t>Discontinuation or 1.9 mg/kg Q3W rechallenge after improvement and sponsor approval</a:t>
                      </a:r>
                    </a:p>
                  </a:txBody>
                  <a:tcPr anchor="ctr"/>
                </a:tc>
                <a:tc>
                  <a:txBody>
                    <a:bodyPr/>
                    <a:lstStyle/>
                    <a:p>
                      <a:r>
                        <a:rPr lang="en-US" sz="1800" dirty="0"/>
                        <a:t>-</a:t>
                      </a:r>
                    </a:p>
                  </a:txBody>
                  <a:tcPr anchor="ctr"/>
                </a:tc>
                <a:extLst>
                  <a:ext uri="{0D108BD9-81ED-4DB2-BD59-A6C34878D82A}">
                    <a16:rowId xmlns:a16="http://schemas.microsoft.com/office/drawing/2014/main" val="1353493671"/>
                  </a:ext>
                </a:extLst>
              </a:tr>
              <a:tr h="634732">
                <a:tc>
                  <a:txBody>
                    <a:bodyPr/>
                    <a:lstStyle/>
                    <a:p>
                      <a:pPr algn="ctr"/>
                      <a:r>
                        <a:rPr lang="en-US" sz="1800" b="1" dirty="0"/>
                        <a:t>Reduced dose level 2</a:t>
                      </a:r>
                    </a:p>
                  </a:txBody>
                  <a:tcPr anchor="ctr"/>
                </a:tc>
                <a:tc>
                  <a:txBody>
                    <a:bodyPr/>
                    <a:lstStyle/>
                    <a:p>
                      <a:r>
                        <a:rPr lang="en-US" sz="1800" dirty="0"/>
                        <a:t>Grade 4</a:t>
                      </a:r>
                    </a:p>
                  </a:txBody>
                  <a:tcPr anchor="ctr"/>
                </a:tc>
                <a:tc>
                  <a:txBody>
                    <a:bodyPr/>
                    <a:lstStyle/>
                    <a:p>
                      <a:r>
                        <a:rPr lang="en-US" sz="1800" dirty="0"/>
                        <a:t>NA</a:t>
                      </a:r>
                    </a:p>
                  </a:txBody>
                  <a:tcPr anchor="ctr"/>
                </a:tc>
                <a:tc>
                  <a:txBody>
                    <a:bodyPr/>
                    <a:lstStyle/>
                    <a:p>
                      <a:r>
                        <a:rPr lang="en-US" sz="1800" dirty="0"/>
                        <a:t>Dose delay until KVA grade ≤1, then 1.4 mg/kg Q8W</a:t>
                      </a:r>
                    </a:p>
                  </a:txBody>
                  <a:tcPr anchor="ctr"/>
                </a:tc>
                <a:extLst>
                  <a:ext uri="{0D108BD9-81ED-4DB2-BD59-A6C34878D82A}">
                    <a16:rowId xmlns:a16="http://schemas.microsoft.com/office/drawing/2014/main" val="1606620985"/>
                  </a:ext>
                </a:extLst>
              </a:tr>
            </a:tbl>
          </a:graphicData>
        </a:graphic>
      </p:graphicFrame>
    </p:spTree>
    <p:extLst>
      <p:ext uri="{BB962C8B-B14F-4D97-AF65-F5344CB8AC3E}">
        <p14:creationId xmlns:p14="http://schemas.microsoft.com/office/powerpoint/2010/main" val="596446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A3E9D8-64A7-DD98-A1D4-EA761F240F4E}"/>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AEB80560-74CB-9E81-3D6F-925153EA3A4B}"/>
              </a:ext>
            </a:extLst>
          </p:cNvPr>
          <p:cNvSpPr>
            <a:spLocks noGrp="1"/>
          </p:cNvSpPr>
          <p:nvPr>
            <p:ph type="title"/>
          </p:nvPr>
        </p:nvSpPr>
        <p:spPr>
          <a:xfrm>
            <a:off x="314793" y="390760"/>
            <a:ext cx="11358375" cy="1325563"/>
          </a:xfrm>
        </p:spPr>
        <p:txBody>
          <a:bodyPr>
            <a:normAutofit/>
          </a:bodyPr>
          <a:lstStyle/>
          <a:p>
            <a:pPr algn="ctr"/>
            <a:r>
              <a:rPr lang="en-US" b="1" dirty="0">
                <a:solidFill>
                  <a:schemeClr val="tx1"/>
                </a:solidFill>
                <a:latin typeface="Arial" panose="020B0604020202020204" pitchFamily="34" charset="0"/>
                <a:cs typeface="Arial" panose="020B0604020202020204" pitchFamily="34" charset="0"/>
              </a:rPr>
              <a:t>DREAMM-9: </a:t>
            </a:r>
            <a:r>
              <a:rPr lang="en-US" b="1" dirty="0" err="1">
                <a:solidFill>
                  <a:schemeClr val="tx1"/>
                </a:solidFill>
                <a:latin typeface="Arial" panose="020B0604020202020204" pitchFamily="34" charset="0"/>
                <a:cs typeface="Arial" panose="020B0604020202020204" pitchFamily="34" charset="0"/>
              </a:rPr>
              <a:t>Belamaf</a:t>
            </a:r>
            <a:r>
              <a:rPr lang="en-US" dirty="0">
                <a:solidFill>
                  <a:schemeClr val="tx1"/>
                </a:solidFill>
                <a:latin typeface="Arial" panose="020B0604020202020204" pitchFamily="34" charset="0"/>
                <a:cs typeface="Arial" panose="020B0604020202020204" pitchFamily="34" charset="0"/>
              </a:rPr>
              <a:t>-Len-Dex</a:t>
            </a:r>
            <a:r>
              <a:rPr lang="en-US" b="1" dirty="0">
                <a:solidFill>
                  <a:schemeClr val="tx1"/>
                </a:solidFill>
                <a:latin typeface="Arial" panose="020B0604020202020204" pitchFamily="34" charset="0"/>
                <a:cs typeface="Arial" panose="020B0604020202020204" pitchFamily="34" charset="0"/>
              </a:rPr>
              <a:t> in Newly Diagnosed Transplant Ineligible Myeloma</a:t>
            </a:r>
          </a:p>
        </p:txBody>
      </p:sp>
      <p:sp>
        <p:nvSpPr>
          <p:cNvPr id="6" name="TextBox 5">
            <a:extLst>
              <a:ext uri="{FF2B5EF4-FFF2-40B4-BE49-F238E27FC236}">
                <a16:creationId xmlns:a16="http://schemas.microsoft.com/office/drawing/2014/main" id="{0CD58C0D-A53A-E12A-BCC4-D2BF969434DB}"/>
              </a:ext>
            </a:extLst>
          </p:cNvPr>
          <p:cNvSpPr txBox="1"/>
          <p:nvPr/>
        </p:nvSpPr>
        <p:spPr>
          <a:xfrm>
            <a:off x="9923659" y="6462819"/>
            <a:ext cx="188282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5698"/>
                </a:solidFill>
                <a:effectLst/>
                <a:uLnTx/>
                <a:uFillTx/>
                <a:latin typeface="Arial"/>
                <a:ea typeface="+mn-ea"/>
                <a:cs typeface="Arial"/>
              </a:rPr>
              <a:t>Terpos</a:t>
            </a:r>
            <a:r>
              <a:rPr kumimoji="0" lang="en-US" sz="1200" b="0" i="0" u="none" strike="noStrike" kern="1200" cap="none" spc="0" normalizeH="0" baseline="0" noProof="0" dirty="0">
                <a:ln>
                  <a:noFill/>
                </a:ln>
                <a:solidFill>
                  <a:srgbClr val="295698"/>
                </a:solidFill>
                <a:effectLst/>
                <a:uLnTx/>
                <a:uFillTx/>
                <a:latin typeface="Arial"/>
                <a:ea typeface="+mn-ea"/>
                <a:cs typeface="Arial"/>
              </a:rPr>
              <a:t> et al, </a:t>
            </a:r>
            <a:r>
              <a:rPr kumimoji="0" lang="en-US" sz="1200" b="0" i="1" u="none" strike="noStrike" kern="1200" cap="none" spc="0" normalizeH="0" baseline="0" noProof="0" dirty="0">
                <a:ln>
                  <a:noFill/>
                </a:ln>
                <a:solidFill>
                  <a:srgbClr val="295698"/>
                </a:solidFill>
                <a:effectLst/>
                <a:uLnTx/>
                <a:uFillTx/>
                <a:latin typeface="Arial"/>
                <a:ea typeface="+mn-ea"/>
                <a:cs typeface="Arial"/>
              </a:rPr>
              <a:t>Blood, 2026</a:t>
            </a:r>
            <a:endParaRPr kumimoji="0" lang="en-US" sz="1200" b="0" i="0" u="none" strike="noStrike" kern="1200" cap="none" spc="0" normalizeH="0" baseline="0" noProof="0" dirty="0">
              <a:ln>
                <a:noFill/>
              </a:ln>
              <a:solidFill>
                <a:srgbClr val="295698"/>
              </a:solidFill>
              <a:effectLst/>
              <a:uLnTx/>
              <a:uFillTx/>
              <a:latin typeface="Arial"/>
              <a:ea typeface="+mn-ea"/>
              <a:cs typeface="Arial"/>
            </a:endParaRPr>
          </a:p>
        </p:txBody>
      </p:sp>
      <p:pic>
        <p:nvPicPr>
          <p:cNvPr id="7" name="Picture 6">
            <a:extLst>
              <a:ext uri="{FF2B5EF4-FFF2-40B4-BE49-F238E27FC236}">
                <a16:creationId xmlns:a16="http://schemas.microsoft.com/office/drawing/2014/main" id="{924BC969-E4FA-E3C9-A6B9-843464151B81}"/>
              </a:ext>
            </a:extLst>
          </p:cNvPr>
          <p:cNvPicPr>
            <a:picLocks noChangeAspect="1"/>
          </p:cNvPicPr>
          <p:nvPr/>
        </p:nvPicPr>
        <p:blipFill>
          <a:blip r:embed="rId4"/>
          <a:stretch>
            <a:fillRect/>
          </a:stretch>
        </p:blipFill>
        <p:spPr>
          <a:xfrm>
            <a:off x="325345" y="1716323"/>
            <a:ext cx="5838490" cy="3872669"/>
          </a:xfrm>
          <a:prstGeom prst="rect">
            <a:avLst/>
          </a:prstGeom>
        </p:spPr>
      </p:pic>
      <p:pic>
        <p:nvPicPr>
          <p:cNvPr id="8" name="Picture 7">
            <a:extLst>
              <a:ext uri="{FF2B5EF4-FFF2-40B4-BE49-F238E27FC236}">
                <a16:creationId xmlns:a16="http://schemas.microsoft.com/office/drawing/2014/main" id="{93968297-69E8-A481-CEE5-628E23AEB79D}"/>
              </a:ext>
            </a:extLst>
          </p:cNvPr>
          <p:cNvPicPr>
            <a:picLocks noChangeAspect="1"/>
          </p:cNvPicPr>
          <p:nvPr/>
        </p:nvPicPr>
        <p:blipFill>
          <a:blip r:embed="rId5"/>
          <a:stretch>
            <a:fillRect/>
          </a:stretch>
        </p:blipFill>
        <p:spPr>
          <a:xfrm>
            <a:off x="6163835" y="1716323"/>
            <a:ext cx="5688844" cy="4221339"/>
          </a:xfrm>
          <a:prstGeom prst="rect">
            <a:avLst/>
          </a:prstGeom>
        </p:spPr>
      </p:pic>
    </p:spTree>
    <p:custDataLst>
      <p:tags r:id="rId1"/>
    </p:custDataLst>
    <p:extLst>
      <p:ext uri="{BB962C8B-B14F-4D97-AF65-F5344CB8AC3E}">
        <p14:creationId xmlns:p14="http://schemas.microsoft.com/office/powerpoint/2010/main" val="3629162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Shape 2"/>
          <p:cNvSpPr txBox="1"/>
          <p:nvPr/>
        </p:nvSpPr>
        <p:spPr>
          <a:xfrm>
            <a:off x="1884000" y="6372225"/>
            <a:ext cx="8640000" cy="266535"/>
          </a:xfrm>
          <a:prstGeom prst="rect">
            <a:avLst/>
          </a:prstGeom>
          <a:noFill/>
          <a:ln>
            <a:noFill/>
          </a:ln>
        </p:spPr>
        <p:txBody>
          <a:bodyPr lIns="90000" tIns="45000" rIns="90000" bIns="45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1" normalizeH="0" baseline="0" noProof="0" dirty="0">
                <a:ln>
                  <a:noFill/>
                </a:ln>
                <a:solidFill>
                  <a:srgbClr val="000000"/>
                </a:solidFill>
                <a:effectLst/>
                <a:uLnTx/>
                <a:uFillTx/>
                <a:latin typeface="Arial"/>
                <a:ea typeface="+mn-ea"/>
                <a:cs typeface="+mn-cs"/>
              </a:rPr>
              <a:t>SOLO1 7-year OS: DiSilvestro P. et al. </a:t>
            </a:r>
            <a:r>
              <a:rPr kumimoji="0" lang="en-US" sz="1200" b="0" i="0" u="none" strike="noStrike" kern="1200" cap="none" spc="0" normalizeH="0" baseline="0" noProof="0" dirty="0">
                <a:ln>
                  <a:noFill/>
                </a:ln>
                <a:solidFill>
                  <a:prstClr val="black"/>
                </a:solidFill>
                <a:effectLst/>
                <a:uLnTx/>
                <a:uFillTx/>
                <a:latin typeface="Arial"/>
                <a:ea typeface="+mn-ea"/>
                <a:cs typeface="+mn-cs"/>
              </a:rPr>
              <a:t>J Clin Oncol. 2022 Sep 9;JCO2201549. Online ahead of print. PMID: 36082969</a:t>
            </a:r>
          </a:p>
        </p:txBody>
      </p:sp>
      <p:grpSp>
        <p:nvGrpSpPr>
          <p:cNvPr id="4" name="Group 3">
            <a:extLst>
              <a:ext uri="{FF2B5EF4-FFF2-40B4-BE49-F238E27FC236}">
                <a16:creationId xmlns:a16="http://schemas.microsoft.com/office/drawing/2014/main" id="{2BA43DA6-0822-4A50-AA60-1EB2DF89D53C}"/>
              </a:ext>
            </a:extLst>
          </p:cNvPr>
          <p:cNvGrpSpPr/>
          <p:nvPr/>
        </p:nvGrpSpPr>
        <p:grpSpPr>
          <a:xfrm>
            <a:off x="443226" y="1489790"/>
            <a:ext cx="8279916" cy="4651615"/>
            <a:chOff x="324467" y="853969"/>
            <a:chExt cx="6209937" cy="3488711"/>
          </a:xfrm>
        </p:grpSpPr>
        <p:sp>
          <p:nvSpPr>
            <p:cNvPr id="5" name="TextBox 4">
              <a:extLst>
                <a:ext uri="{FF2B5EF4-FFF2-40B4-BE49-F238E27FC236}">
                  <a16:creationId xmlns:a16="http://schemas.microsoft.com/office/drawing/2014/main" id="{A8058EEE-01B1-44A1-99C0-6F4A69B4D19D}"/>
                </a:ext>
              </a:extLst>
            </p:cNvPr>
            <p:cNvSpPr txBox="1"/>
            <p:nvPr/>
          </p:nvSpPr>
          <p:spPr>
            <a:xfrm>
              <a:off x="3700010" y="1303148"/>
              <a:ext cx="648513" cy="253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30051"/>
                  </a:solidFill>
                  <a:effectLst/>
                  <a:uLnTx/>
                  <a:uFillTx/>
                  <a:latin typeface="Arial Narrow" panose="020B0606020202030204" pitchFamily="34" charset="0"/>
                  <a:ea typeface="+mn-ea"/>
                  <a:cs typeface="Arial" panose="020B0604020202020204" pitchFamily="34" charset="0"/>
                </a:rPr>
                <a:t>73.1%</a:t>
              </a:r>
              <a:endParaRPr kumimoji="0" lang="en-GB" sz="1600" b="0" i="0" u="none" strike="noStrike" kern="1200" cap="none" spc="0" normalizeH="0" baseline="0" noProof="0" dirty="0">
                <a:ln>
                  <a:noFill/>
                </a:ln>
                <a:solidFill>
                  <a:srgbClr val="830051"/>
                </a:solidFill>
                <a:effectLst/>
                <a:uLnTx/>
                <a:uFillTx/>
                <a:latin typeface="Arial Narrow" panose="020B060602020203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C5A11407-2790-4A78-85BA-74B0CEE87533}"/>
                </a:ext>
              </a:extLst>
            </p:cNvPr>
            <p:cNvSpPr txBox="1"/>
            <p:nvPr/>
          </p:nvSpPr>
          <p:spPr>
            <a:xfrm>
              <a:off x="3717164" y="1791833"/>
              <a:ext cx="616360" cy="253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3865"/>
                  </a:solidFill>
                  <a:effectLst/>
                  <a:uLnTx/>
                  <a:uFillTx/>
                  <a:latin typeface="Arial Narrow" panose="020B0606020202030204" pitchFamily="34" charset="0"/>
                  <a:ea typeface="+mn-ea"/>
                  <a:cs typeface="Arial" panose="020B0604020202020204" pitchFamily="34" charset="0"/>
                </a:rPr>
                <a:t>63.4%</a:t>
              </a:r>
              <a:endParaRPr kumimoji="0" lang="en-GB" sz="1600" b="0" i="0" u="none" strike="noStrike" kern="1200" cap="none" spc="0" normalizeH="0" baseline="0" noProof="0" dirty="0">
                <a:ln>
                  <a:noFill/>
                </a:ln>
                <a:solidFill>
                  <a:srgbClr val="003865"/>
                </a:solidFill>
                <a:effectLst/>
                <a:uLnTx/>
                <a:uFillTx/>
                <a:latin typeface="Arial Narrow" panose="020B060602020203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B0D60622-6DCB-4A48-B9EA-E260E66C0885}"/>
                </a:ext>
              </a:extLst>
            </p:cNvPr>
            <p:cNvSpPr txBox="1"/>
            <p:nvPr/>
          </p:nvSpPr>
          <p:spPr>
            <a:xfrm>
              <a:off x="4934308" y="2238109"/>
              <a:ext cx="640102" cy="253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3865"/>
                  </a:solidFill>
                  <a:effectLst/>
                  <a:uLnTx/>
                  <a:uFillTx/>
                  <a:latin typeface="Arial Narrow" panose="020B0606020202030204" pitchFamily="34" charset="0"/>
                  <a:ea typeface="+mn-ea"/>
                  <a:cs typeface="Arial" panose="020B0604020202020204" pitchFamily="34" charset="0"/>
                </a:rPr>
                <a:t>46.5%</a:t>
              </a:r>
              <a:endParaRPr kumimoji="0" lang="en-GB" sz="1600" b="0" i="0" u="none" strike="noStrike" kern="1200" cap="none" spc="0" normalizeH="0" baseline="0" noProof="0" dirty="0">
                <a:ln>
                  <a:noFill/>
                </a:ln>
                <a:solidFill>
                  <a:srgbClr val="003865"/>
                </a:solidFill>
                <a:effectLst/>
                <a:uLnTx/>
                <a:uFillTx/>
                <a:latin typeface="Arial Narrow" panose="020B060602020203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A8285968-D53D-4D25-86FC-6124799C3AA3}"/>
                </a:ext>
              </a:extLst>
            </p:cNvPr>
            <p:cNvSpPr txBox="1"/>
            <p:nvPr/>
          </p:nvSpPr>
          <p:spPr>
            <a:xfrm>
              <a:off x="4953970" y="1466750"/>
              <a:ext cx="627005" cy="253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30051"/>
                  </a:solidFill>
                  <a:effectLst/>
                  <a:uLnTx/>
                  <a:uFillTx/>
                  <a:latin typeface="Arial Narrow" panose="020B0606020202030204" pitchFamily="34" charset="0"/>
                  <a:ea typeface="+mn-ea"/>
                  <a:cs typeface="Arial" panose="020B0604020202020204" pitchFamily="34" charset="0"/>
                </a:rPr>
                <a:t>67.0%</a:t>
              </a:r>
              <a:endParaRPr kumimoji="0" lang="en-GB" sz="1600" b="0" i="0" u="none" strike="noStrike" kern="1200" cap="none" spc="0" normalizeH="0" baseline="0" noProof="0" dirty="0">
                <a:ln>
                  <a:noFill/>
                </a:ln>
                <a:solidFill>
                  <a:srgbClr val="830051"/>
                </a:solidFill>
                <a:effectLst/>
                <a:uLnTx/>
                <a:uFillTx/>
                <a:latin typeface="Arial Narrow" panose="020B060602020203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9A896623-CDAD-475F-BC57-FCD2E75CA392}"/>
                </a:ext>
              </a:extLst>
            </p:cNvPr>
            <p:cNvSpPr txBox="1"/>
            <p:nvPr/>
          </p:nvSpPr>
          <p:spPr>
            <a:xfrm>
              <a:off x="5548914" y="1893137"/>
              <a:ext cx="985490" cy="25391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30051"/>
                  </a:solidFill>
                  <a:effectLst/>
                  <a:uLnTx/>
                  <a:uFillTx/>
                  <a:latin typeface="Arial Narrow" panose="020B0606020202030204" pitchFamily="34" charset="0"/>
                  <a:ea typeface="+mn-ea"/>
                  <a:cs typeface="Arial" panose="020B0604020202020204" pitchFamily="34" charset="0"/>
                </a:rPr>
                <a:t>Olaparib</a:t>
              </a:r>
              <a:endParaRPr kumimoji="0" lang="en-GB" sz="1600" b="0" i="0" u="none" strike="noStrike" kern="1200" cap="none" spc="0" normalizeH="0" baseline="0" noProof="0" dirty="0">
                <a:ln>
                  <a:noFill/>
                </a:ln>
                <a:solidFill>
                  <a:srgbClr val="830051"/>
                </a:solidFill>
                <a:effectLst/>
                <a:uLnTx/>
                <a:uFillTx/>
                <a:latin typeface="Arial Narrow" panose="020B060602020203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9D4DBADB-15E2-46F8-85D5-A4070F4ADDE5}"/>
                </a:ext>
              </a:extLst>
            </p:cNvPr>
            <p:cNvSpPr txBox="1"/>
            <p:nvPr/>
          </p:nvSpPr>
          <p:spPr>
            <a:xfrm>
              <a:off x="5548914" y="2609547"/>
              <a:ext cx="985490" cy="25391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3865"/>
                  </a:solidFill>
                  <a:effectLst/>
                  <a:uLnTx/>
                  <a:uFillTx/>
                  <a:latin typeface="Arial Narrow" panose="020B0606020202030204" pitchFamily="34" charset="0"/>
                  <a:ea typeface="+mn-ea"/>
                  <a:cs typeface="Arial" panose="020B0604020202020204" pitchFamily="34" charset="0"/>
                </a:rPr>
                <a:t>Placebo</a:t>
              </a:r>
              <a:endParaRPr kumimoji="0" lang="en-GB" sz="1600" b="0" i="0" u="none" strike="noStrike" kern="1200" cap="none" spc="0" normalizeH="0" baseline="0" noProof="0" dirty="0">
                <a:ln>
                  <a:noFill/>
                </a:ln>
                <a:solidFill>
                  <a:srgbClr val="003865"/>
                </a:solidFill>
                <a:effectLst/>
                <a:uLnTx/>
                <a:uFillTx/>
                <a:latin typeface="Arial Narrow" panose="020B0606020202030204" pitchFamily="34" charset="0"/>
                <a:ea typeface="+mn-ea"/>
                <a:cs typeface="Arial" panose="020B0604020202020204" pitchFamily="34" charset="0"/>
              </a:endParaRPr>
            </a:p>
          </p:txBody>
        </p:sp>
        <p:sp>
          <p:nvSpPr>
            <p:cNvPr id="11" name="Line 5">
              <a:extLst>
                <a:ext uri="{FF2B5EF4-FFF2-40B4-BE49-F238E27FC236}">
                  <a16:creationId xmlns:a16="http://schemas.microsoft.com/office/drawing/2014/main" id="{16556106-0C83-45D6-B12D-9B8C7291961C}"/>
                </a:ext>
              </a:extLst>
            </p:cNvPr>
            <p:cNvSpPr>
              <a:spLocks noChangeShapeType="1"/>
            </p:cNvSpPr>
            <p:nvPr/>
          </p:nvSpPr>
          <p:spPr bwMode="auto">
            <a:xfrm flipV="1">
              <a:off x="4213951" y="1608943"/>
              <a:ext cx="0" cy="1798560"/>
            </a:xfrm>
            <a:prstGeom prst="line">
              <a:avLst/>
            </a:prstGeom>
            <a:noFill/>
            <a:ln w="10160" cap="sq">
              <a:solidFill>
                <a:srgbClr val="808080"/>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 name="Line 6">
              <a:extLst>
                <a:ext uri="{FF2B5EF4-FFF2-40B4-BE49-F238E27FC236}">
                  <a16:creationId xmlns:a16="http://schemas.microsoft.com/office/drawing/2014/main" id="{FDAB37F9-FF88-454D-BCF3-4053E9EE27FB}"/>
                </a:ext>
              </a:extLst>
            </p:cNvPr>
            <p:cNvSpPr>
              <a:spLocks noChangeShapeType="1"/>
            </p:cNvSpPr>
            <p:nvPr/>
          </p:nvSpPr>
          <p:spPr bwMode="auto">
            <a:xfrm flipV="1">
              <a:off x="5441889" y="1768816"/>
              <a:ext cx="0" cy="1638688"/>
            </a:xfrm>
            <a:prstGeom prst="line">
              <a:avLst/>
            </a:prstGeom>
            <a:noFill/>
            <a:ln w="10160" cap="sq">
              <a:solidFill>
                <a:srgbClr val="808080"/>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 name="Freeform 7">
              <a:extLst>
                <a:ext uri="{FF2B5EF4-FFF2-40B4-BE49-F238E27FC236}">
                  <a16:creationId xmlns:a16="http://schemas.microsoft.com/office/drawing/2014/main" id="{191590D4-79FC-424C-8E25-E1F195970090}"/>
                </a:ext>
              </a:extLst>
            </p:cNvPr>
            <p:cNvSpPr>
              <a:spLocks/>
            </p:cNvSpPr>
            <p:nvPr/>
          </p:nvSpPr>
          <p:spPr bwMode="auto">
            <a:xfrm>
              <a:off x="1138978" y="943835"/>
              <a:ext cx="5107854" cy="1645862"/>
            </a:xfrm>
            <a:custGeom>
              <a:avLst/>
              <a:gdLst>
                <a:gd name="T0" fmla="*/ 374 w 4480"/>
                <a:gd name="T1" fmla="*/ 0 h 1606"/>
                <a:gd name="T2" fmla="*/ 384 w 4480"/>
                <a:gd name="T3" fmla="*/ 10 h 1606"/>
                <a:gd name="T4" fmla="*/ 391 w 4480"/>
                <a:gd name="T5" fmla="*/ 20 h 1606"/>
                <a:gd name="T6" fmla="*/ 408 w 4480"/>
                <a:gd name="T7" fmla="*/ 27 h 1606"/>
                <a:gd name="T8" fmla="*/ 574 w 4480"/>
                <a:gd name="T9" fmla="*/ 44 h 1606"/>
                <a:gd name="T10" fmla="*/ 631 w 4480"/>
                <a:gd name="T11" fmla="*/ 61 h 1606"/>
                <a:gd name="T12" fmla="*/ 648 w 4480"/>
                <a:gd name="T13" fmla="*/ 81 h 1606"/>
                <a:gd name="T14" fmla="*/ 682 w 4480"/>
                <a:gd name="T15" fmla="*/ 88 h 1606"/>
                <a:gd name="T16" fmla="*/ 709 w 4480"/>
                <a:gd name="T17" fmla="*/ 98 h 1606"/>
                <a:gd name="T18" fmla="*/ 715 w 4480"/>
                <a:gd name="T19" fmla="*/ 105 h 1606"/>
                <a:gd name="T20" fmla="*/ 725 w 4480"/>
                <a:gd name="T21" fmla="*/ 122 h 1606"/>
                <a:gd name="T22" fmla="*/ 736 w 4480"/>
                <a:gd name="T23" fmla="*/ 128 h 1606"/>
                <a:gd name="T24" fmla="*/ 753 w 4480"/>
                <a:gd name="T25" fmla="*/ 182 h 1606"/>
                <a:gd name="T26" fmla="*/ 769 w 4480"/>
                <a:gd name="T27" fmla="*/ 199 h 1606"/>
                <a:gd name="T28" fmla="*/ 827 w 4480"/>
                <a:gd name="T29" fmla="*/ 216 h 1606"/>
                <a:gd name="T30" fmla="*/ 864 w 4480"/>
                <a:gd name="T31" fmla="*/ 240 h 1606"/>
                <a:gd name="T32" fmla="*/ 908 w 4480"/>
                <a:gd name="T33" fmla="*/ 257 h 1606"/>
                <a:gd name="T34" fmla="*/ 1060 w 4480"/>
                <a:gd name="T35" fmla="*/ 294 h 1606"/>
                <a:gd name="T36" fmla="*/ 1144 w 4480"/>
                <a:gd name="T37" fmla="*/ 335 h 1606"/>
                <a:gd name="T38" fmla="*/ 1164 w 4480"/>
                <a:gd name="T39" fmla="*/ 351 h 1606"/>
                <a:gd name="T40" fmla="*/ 1195 w 4480"/>
                <a:gd name="T41" fmla="*/ 368 h 1606"/>
                <a:gd name="T42" fmla="*/ 1259 w 4480"/>
                <a:gd name="T43" fmla="*/ 392 h 1606"/>
                <a:gd name="T44" fmla="*/ 1283 w 4480"/>
                <a:gd name="T45" fmla="*/ 412 h 1606"/>
                <a:gd name="T46" fmla="*/ 1350 w 4480"/>
                <a:gd name="T47" fmla="*/ 446 h 1606"/>
                <a:gd name="T48" fmla="*/ 1360 w 4480"/>
                <a:gd name="T49" fmla="*/ 456 h 1606"/>
                <a:gd name="T50" fmla="*/ 1411 w 4480"/>
                <a:gd name="T51" fmla="*/ 470 h 1606"/>
                <a:gd name="T52" fmla="*/ 1711 w 4480"/>
                <a:gd name="T53" fmla="*/ 490 h 1606"/>
                <a:gd name="T54" fmla="*/ 1863 w 4480"/>
                <a:gd name="T55" fmla="*/ 510 h 1606"/>
                <a:gd name="T56" fmla="*/ 1897 w 4480"/>
                <a:gd name="T57" fmla="*/ 514 h 1606"/>
                <a:gd name="T58" fmla="*/ 1975 w 4480"/>
                <a:gd name="T59" fmla="*/ 531 h 1606"/>
                <a:gd name="T60" fmla="*/ 1992 w 4480"/>
                <a:gd name="T61" fmla="*/ 558 h 1606"/>
                <a:gd name="T62" fmla="*/ 2035 w 4480"/>
                <a:gd name="T63" fmla="*/ 575 h 1606"/>
                <a:gd name="T64" fmla="*/ 2042 w 4480"/>
                <a:gd name="T65" fmla="*/ 592 h 1606"/>
                <a:gd name="T66" fmla="*/ 2154 w 4480"/>
                <a:gd name="T67" fmla="*/ 615 h 1606"/>
                <a:gd name="T68" fmla="*/ 2241 w 4480"/>
                <a:gd name="T69" fmla="*/ 632 h 1606"/>
                <a:gd name="T70" fmla="*/ 2282 w 4480"/>
                <a:gd name="T71" fmla="*/ 659 h 1606"/>
                <a:gd name="T72" fmla="*/ 2333 w 4480"/>
                <a:gd name="T73" fmla="*/ 676 h 1606"/>
                <a:gd name="T74" fmla="*/ 2403 w 4480"/>
                <a:gd name="T75" fmla="*/ 693 h 1606"/>
                <a:gd name="T76" fmla="*/ 2410 w 4480"/>
                <a:gd name="T77" fmla="*/ 744 h 1606"/>
                <a:gd name="T78" fmla="*/ 2522 w 4480"/>
                <a:gd name="T79" fmla="*/ 761 h 1606"/>
                <a:gd name="T80" fmla="*/ 2532 w 4480"/>
                <a:gd name="T81" fmla="*/ 778 h 1606"/>
                <a:gd name="T82" fmla="*/ 2626 w 4480"/>
                <a:gd name="T83" fmla="*/ 822 h 1606"/>
                <a:gd name="T84" fmla="*/ 2633 w 4480"/>
                <a:gd name="T85" fmla="*/ 845 h 1606"/>
                <a:gd name="T86" fmla="*/ 2677 w 4480"/>
                <a:gd name="T87" fmla="*/ 872 h 1606"/>
                <a:gd name="T88" fmla="*/ 2684 w 4480"/>
                <a:gd name="T89" fmla="*/ 889 h 1606"/>
                <a:gd name="T90" fmla="*/ 2738 w 4480"/>
                <a:gd name="T91" fmla="*/ 940 h 1606"/>
                <a:gd name="T92" fmla="*/ 2768 w 4480"/>
                <a:gd name="T93" fmla="*/ 950 h 1606"/>
                <a:gd name="T94" fmla="*/ 2913 w 4480"/>
                <a:gd name="T95" fmla="*/ 974 h 1606"/>
                <a:gd name="T96" fmla="*/ 2940 w 4480"/>
                <a:gd name="T97" fmla="*/ 991 h 1606"/>
                <a:gd name="T98" fmla="*/ 2974 w 4480"/>
                <a:gd name="T99" fmla="*/ 1008 h 1606"/>
                <a:gd name="T100" fmla="*/ 3035 w 4480"/>
                <a:gd name="T101" fmla="*/ 1052 h 1606"/>
                <a:gd name="T102" fmla="*/ 3069 w 4480"/>
                <a:gd name="T103" fmla="*/ 1079 h 1606"/>
                <a:gd name="T104" fmla="*/ 3079 w 4480"/>
                <a:gd name="T105" fmla="*/ 1095 h 1606"/>
                <a:gd name="T106" fmla="*/ 3085 w 4480"/>
                <a:gd name="T107" fmla="*/ 1119 h 1606"/>
                <a:gd name="T108" fmla="*/ 3248 w 4480"/>
                <a:gd name="T109" fmla="*/ 1136 h 1606"/>
                <a:gd name="T110" fmla="*/ 3325 w 4480"/>
                <a:gd name="T111" fmla="*/ 1177 h 1606"/>
                <a:gd name="T112" fmla="*/ 3379 w 4480"/>
                <a:gd name="T113" fmla="*/ 1207 h 1606"/>
                <a:gd name="T114" fmla="*/ 3393 w 4480"/>
                <a:gd name="T115" fmla="*/ 1221 h 1606"/>
                <a:gd name="T116" fmla="*/ 3464 w 4480"/>
                <a:gd name="T117" fmla="*/ 1248 h 1606"/>
                <a:gd name="T118" fmla="*/ 3538 w 4480"/>
                <a:gd name="T119" fmla="*/ 1275 h 1606"/>
                <a:gd name="T120" fmla="*/ 3666 w 4480"/>
                <a:gd name="T121" fmla="*/ 1288 h 1606"/>
                <a:gd name="T122" fmla="*/ 3984 w 4480"/>
                <a:gd name="T123" fmla="*/ 1332 h 1606"/>
                <a:gd name="T124" fmla="*/ 4385 w 4480"/>
                <a:gd name="T125" fmla="*/ 160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0" h="1606">
                  <a:moveTo>
                    <a:pt x="0" y="0"/>
                  </a:moveTo>
                  <a:lnTo>
                    <a:pt x="374" y="0"/>
                  </a:lnTo>
                  <a:lnTo>
                    <a:pt x="374" y="10"/>
                  </a:lnTo>
                  <a:lnTo>
                    <a:pt x="384" y="10"/>
                  </a:lnTo>
                  <a:lnTo>
                    <a:pt x="384" y="20"/>
                  </a:lnTo>
                  <a:lnTo>
                    <a:pt x="391" y="20"/>
                  </a:lnTo>
                  <a:lnTo>
                    <a:pt x="391" y="27"/>
                  </a:lnTo>
                  <a:lnTo>
                    <a:pt x="408" y="27"/>
                  </a:lnTo>
                  <a:lnTo>
                    <a:pt x="574" y="27"/>
                  </a:lnTo>
                  <a:lnTo>
                    <a:pt x="574" y="44"/>
                  </a:lnTo>
                  <a:lnTo>
                    <a:pt x="631" y="44"/>
                  </a:lnTo>
                  <a:lnTo>
                    <a:pt x="631" y="61"/>
                  </a:lnTo>
                  <a:lnTo>
                    <a:pt x="648" y="61"/>
                  </a:lnTo>
                  <a:lnTo>
                    <a:pt x="648" y="81"/>
                  </a:lnTo>
                  <a:lnTo>
                    <a:pt x="682" y="81"/>
                  </a:lnTo>
                  <a:lnTo>
                    <a:pt x="682" y="88"/>
                  </a:lnTo>
                  <a:lnTo>
                    <a:pt x="709" y="88"/>
                  </a:lnTo>
                  <a:lnTo>
                    <a:pt x="709" y="98"/>
                  </a:lnTo>
                  <a:lnTo>
                    <a:pt x="715" y="98"/>
                  </a:lnTo>
                  <a:lnTo>
                    <a:pt x="715" y="105"/>
                  </a:lnTo>
                  <a:lnTo>
                    <a:pt x="725" y="105"/>
                  </a:lnTo>
                  <a:lnTo>
                    <a:pt x="725" y="122"/>
                  </a:lnTo>
                  <a:lnTo>
                    <a:pt x="736" y="122"/>
                  </a:lnTo>
                  <a:lnTo>
                    <a:pt x="736" y="128"/>
                  </a:lnTo>
                  <a:lnTo>
                    <a:pt x="753" y="128"/>
                  </a:lnTo>
                  <a:lnTo>
                    <a:pt x="753" y="182"/>
                  </a:lnTo>
                  <a:lnTo>
                    <a:pt x="769" y="182"/>
                  </a:lnTo>
                  <a:lnTo>
                    <a:pt x="769" y="199"/>
                  </a:lnTo>
                  <a:lnTo>
                    <a:pt x="827" y="199"/>
                  </a:lnTo>
                  <a:lnTo>
                    <a:pt x="827" y="216"/>
                  </a:lnTo>
                  <a:lnTo>
                    <a:pt x="864" y="216"/>
                  </a:lnTo>
                  <a:lnTo>
                    <a:pt x="864" y="240"/>
                  </a:lnTo>
                  <a:lnTo>
                    <a:pt x="908" y="240"/>
                  </a:lnTo>
                  <a:lnTo>
                    <a:pt x="908" y="257"/>
                  </a:lnTo>
                  <a:lnTo>
                    <a:pt x="1060" y="257"/>
                  </a:lnTo>
                  <a:lnTo>
                    <a:pt x="1060" y="294"/>
                  </a:lnTo>
                  <a:lnTo>
                    <a:pt x="1144" y="294"/>
                  </a:lnTo>
                  <a:lnTo>
                    <a:pt x="1144" y="335"/>
                  </a:lnTo>
                  <a:lnTo>
                    <a:pt x="1164" y="335"/>
                  </a:lnTo>
                  <a:lnTo>
                    <a:pt x="1164" y="351"/>
                  </a:lnTo>
                  <a:lnTo>
                    <a:pt x="1195" y="351"/>
                  </a:lnTo>
                  <a:lnTo>
                    <a:pt x="1195" y="368"/>
                  </a:lnTo>
                  <a:lnTo>
                    <a:pt x="1259" y="368"/>
                  </a:lnTo>
                  <a:lnTo>
                    <a:pt x="1259" y="392"/>
                  </a:lnTo>
                  <a:lnTo>
                    <a:pt x="1283" y="392"/>
                  </a:lnTo>
                  <a:lnTo>
                    <a:pt x="1283" y="412"/>
                  </a:lnTo>
                  <a:lnTo>
                    <a:pt x="1350" y="412"/>
                  </a:lnTo>
                  <a:lnTo>
                    <a:pt x="1350" y="446"/>
                  </a:lnTo>
                  <a:lnTo>
                    <a:pt x="1360" y="446"/>
                  </a:lnTo>
                  <a:lnTo>
                    <a:pt x="1360" y="456"/>
                  </a:lnTo>
                  <a:lnTo>
                    <a:pt x="1411" y="456"/>
                  </a:lnTo>
                  <a:lnTo>
                    <a:pt x="1411" y="470"/>
                  </a:lnTo>
                  <a:lnTo>
                    <a:pt x="1711" y="470"/>
                  </a:lnTo>
                  <a:lnTo>
                    <a:pt x="1711" y="490"/>
                  </a:lnTo>
                  <a:lnTo>
                    <a:pt x="1863" y="490"/>
                  </a:lnTo>
                  <a:lnTo>
                    <a:pt x="1863" y="510"/>
                  </a:lnTo>
                  <a:lnTo>
                    <a:pt x="1897" y="510"/>
                  </a:lnTo>
                  <a:lnTo>
                    <a:pt x="1897" y="514"/>
                  </a:lnTo>
                  <a:lnTo>
                    <a:pt x="1975" y="514"/>
                  </a:lnTo>
                  <a:lnTo>
                    <a:pt x="1975" y="531"/>
                  </a:lnTo>
                  <a:lnTo>
                    <a:pt x="1992" y="531"/>
                  </a:lnTo>
                  <a:lnTo>
                    <a:pt x="1992" y="558"/>
                  </a:lnTo>
                  <a:lnTo>
                    <a:pt x="2035" y="558"/>
                  </a:lnTo>
                  <a:lnTo>
                    <a:pt x="2035" y="575"/>
                  </a:lnTo>
                  <a:lnTo>
                    <a:pt x="2042" y="575"/>
                  </a:lnTo>
                  <a:lnTo>
                    <a:pt x="2042" y="592"/>
                  </a:lnTo>
                  <a:lnTo>
                    <a:pt x="2154" y="592"/>
                  </a:lnTo>
                  <a:lnTo>
                    <a:pt x="2154" y="615"/>
                  </a:lnTo>
                  <a:lnTo>
                    <a:pt x="2241" y="615"/>
                  </a:lnTo>
                  <a:lnTo>
                    <a:pt x="2241" y="632"/>
                  </a:lnTo>
                  <a:lnTo>
                    <a:pt x="2282" y="632"/>
                  </a:lnTo>
                  <a:lnTo>
                    <a:pt x="2282" y="659"/>
                  </a:lnTo>
                  <a:lnTo>
                    <a:pt x="2333" y="659"/>
                  </a:lnTo>
                  <a:lnTo>
                    <a:pt x="2333" y="676"/>
                  </a:lnTo>
                  <a:lnTo>
                    <a:pt x="2403" y="676"/>
                  </a:lnTo>
                  <a:lnTo>
                    <a:pt x="2403" y="693"/>
                  </a:lnTo>
                  <a:lnTo>
                    <a:pt x="2410" y="693"/>
                  </a:lnTo>
                  <a:lnTo>
                    <a:pt x="2410" y="744"/>
                  </a:lnTo>
                  <a:lnTo>
                    <a:pt x="2522" y="744"/>
                  </a:lnTo>
                  <a:lnTo>
                    <a:pt x="2522" y="761"/>
                  </a:lnTo>
                  <a:lnTo>
                    <a:pt x="2532" y="761"/>
                  </a:lnTo>
                  <a:lnTo>
                    <a:pt x="2532" y="778"/>
                  </a:lnTo>
                  <a:lnTo>
                    <a:pt x="2626" y="778"/>
                  </a:lnTo>
                  <a:lnTo>
                    <a:pt x="2626" y="822"/>
                  </a:lnTo>
                  <a:lnTo>
                    <a:pt x="2633" y="822"/>
                  </a:lnTo>
                  <a:lnTo>
                    <a:pt x="2633" y="845"/>
                  </a:lnTo>
                  <a:lnTo>
                    <a:pt x="2677" y="845"/>
                  </a:lnTo>
                  <a:lnTo>
                    <a:pt x="2677" y="872"/>
                  </a:lnTo>
                  <a:lnTo>
                    <a:pt x="2684" y="872"/>
                  </a:lnTo>
                  <a:lnTo>
                    <a:pt x="2684" y="889"/>
                  </a:lnTo>
                  <a:lnTo>
                    <a:pt x="2738" y="889"/>
                  </a:lnTo>
                  <a:lnTo>
                    <a:pt x="2738" y="940"/>
                  </a:lnTo>
                  <a:lnTo>
                    <a:pt x="2768" y="940"/>
                  </a:lnTo>
                  <a:lnTo>
                    <a:pt x="2768" y="950"/>
                  </a:lnTo>
                  <a:lnTo>
                    <a:pt x="2913" y="950"/>
                  </a:lnTo>
                  <a:lnTo>
                    <a:pt x="2913" y="974"/>
                  </a:lnTo>
                  <a:lnTo>
                    <a:pt x="2940" y="974"/>
                  </a:lnTo>
                  <a:lnTo>
                    <a:pt x="2940" y="991"/>
                  </a:lnTo>
                  <a:lnTo>
                    <a:pt x="2974" y="991"/>
                  </a:lnTo>
                  <a:lnTo>
                    <a:pt x="2974" y="1008"/>
                  </a:lnTo>
                  <a:lnTo>
                    <a:pt x="3035" y="1008"/>
                  </a:lnTo>
                  <a:lnTo>
                    <a:pt x="3035" y="1052"/>
                  </a:lnTo>
                  <a:lnTo>
                    <a:pt x="3069" y="1052"/>
                  </a:lnTo>
                  <a:lnTo>
                    <a:pt x="3069" y="1079"/>
                  </a:lnTo>
                  <a:lnTo>
                    <a:pt x="3079" y="1079"/>
                  </a:lnTo>
                  <a:lnTo>
                    <a:pt x="3079" y="1095"/>
                  </a:lnTo>
                  <a:lnTo>
                    <a:pt x="3085" y="1095"/>
                  </a:lnTo>
                  <a:lnTo>
                    <a:pt x="3085" y="1119"/>
                  </a:lnTo>
                  <a:lnTo>
                    <a:pt x="3248" y="1119"/>
                  </a:lnTo>
                  <a:lnTo>
                    <a:pt x="3248" y="1136"/>
                  </a:lnTo>
                  <a:lnTo>
                    <a:pt x="3325" y="1136"/>
                  </a:lnTo>
                  <a:lnTo>
                    <a:pt x="3325" y="1177"/>
                  </a:lnTo>
                  <a:lnTo>
                    <a:pt x="3379" y="1177"/>
                  </a:lnTo>
                  <a:lnTo>
                    <a:pt x="3379" y="1207"/>
                  </a:lnTo>
                  <a:lnTo>
                    <a:pt x="3393" y="1207"/>
                  </a:lnTo>
                  <a:lnTo>
                    <a:pt x="3393" y="1221"/>
                  </a:lnTo>
                  <a:lnTo>
                    <a:pt x="3464" y="1221"/>
                  </a:lnTo>
                  <a:lnTo>
                    <a:pt x="3464" y="1248"/>
                  </a:lnTo>
                  <a:lnTo>
                    <a:pt x="3538" y="1248"/>
                  </a:lnTo>
                  <a:lnTo>
                    <a:pt x="3538" y="1275"/>
                  </a:lnTo>
                  <a:lnTo>
                    <a:pt x="3666" y="1275"/>
                  </a:lnTo>
                  <a:lnTo>
                    <a:pt x="3666" y="1288"/>
                  </a:lnTo>
                  <a:lnTo>
                    <a:pt x="3984" y="1288"/>
                  </a:lnTo>
                  <a:lnTo>
                    <a:pt x="3984" y="1332"/>
                  </a:lnTo>
                  <a:lnTo>
                    <a:pt x="4385" y="1332"/>
                  </a:lnTo>
                  <a:lnTo>
                    <a:pt x="4385" y="1606"/>
                  </a:lnTo>
                  <a:lnTo>
                    <a:pt x="4480" y="1606"/>
                  </a:lnTo>
                </a:path>
              </a:pathLst>
            </a:custGeom>
            <a:noFill/>
            <a:ln w="12700" cap="flat">
              <a:solidFill>
                <a:srgbClr val="00386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 name="Line 8">
              <a:extLst>
                <a:ext uri="{FF2B5EF4-FFF2-40B4-BE49-F238E27FC236}">
                  <a16:creationId xmlns:a16="http://schemas.microsoft.com/office/drawing/2014/main" id="{EA92F5F3-4D1F-48D2-859C-BF0E0E07A9C1}"/>
                </a:ext>
              </a:extLst>
            </p:cNvPr>
            <p:cNvSpPr>
              <a:spLocks noChangeShapeType="1"/>
            </p:cNvSpPr>
            <p:nvPr/>
          </p:nvSpPr>
          <p:spPr bwMode="auto">
            <a:xfrm>
              <a:off x="6242271" y="2569200"/>
              <a:ext cx="0" cy="4099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 name="Line 9">
              <a:extLst>
                <a:ext uri="{FF2B5EF4-FFF2-40B4-BE49-F238E27FC236}">
                  <a16:creationId xmlns:a16="http://schemas.microsoft.com/office/drawing/2014/main" id="{8D0CA5B3-9E34-409C-B509-D10445669969}"/>
                </a:ext>
              </a:extLst>
            </p:cNvPr>
            <p:cNvSpPr>
              <a:spLocks noChangeShapeType="1"/>
            </p:cNvSpPr>
            <p:nvPr/>
          </p:nvSpPr>
          <p:spPr bwMode="auto">
            <a:xfrm flipH="1">
              <a:off x="6219468" y="2589697"/>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 name="Line 10">
              <a:extLst>
                <a:ext uri="{FF2B5EF4-FFF2-40B4-BE49-F238E27FC236}">
                  <a16:creationId xmlns:a16="http://schemas.microsoft.com/office/drawing/2014/main" id="{BAA80E96-8EBC-43B7-ACC7-B4BDBBF6EC8A}"/>
                </a:ext>
              </a:extLst>
            </p:cNvPr>
            <p:cNvSpPr>
              <a:spLocks noChangeShapeType="1"/>
            </p:cNvSpPr>
            <p:nvPr/>
          </p:nvSpPr>
          <p:spPr bwMode="auto">
            <a:xfrm>
              <a:off x="6138517" y="2569200"/>
              <a:ext cx="0" cy="4099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 name="Line 11">
              <a:extLst>
                <a:ext uri="{FF2B5EF4-FFF2-40B4-BE49-F238E27FC236}">
                  <a16:creationId xmlns:a16="http://schemas.microsoft.com/office/drawing/2014/main" id="{3EA66672-6576-4C08-BB00-08CB2229367E}"/>
                </a:ext>
              </a:extLst>
            </p:cNvPr>
            <p:cNvSpPr>
              <a:spLocks noChangeShapeType="1"/>
            </p:cNvSpPr>
            <p:nvPr/>
          </p:nvSpPr>
          <p:spPr bwMode="auto">
            <a:xfrm flipH="1">
              <a:off x="6119135" y="2589697"/>
              <a:ext cx="4332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 name="Line 12">
              <a:extLst>
                <a:ext uri="{FF2B5EF4-FFF2-40B4-BE49-F238E27FC236}">
                  <a16:creationId xmlns:a16="http://schemas.microsoft.com/office/drawing/2014/main" id="{973B7692-4FD5-4420-BBF6-A493BC482DBE}"/>
                </a:ext>
              </a:extLst>
            </p:cNvPr>
            <p:cNvSpPr>
              <a:spLocks noChangeShapeType="1"/>
            </p:cNvSpPr>
            <p:nvPr/>
          </p:nvSpPr>
          <p:spPr bwMode="auto">
            <a:xfrm>
              <a:off x="6107733"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 name="Line 13">
              <a:extLst>
                <a:ext uri="{FF2B5EF4-FFF2-40B4-BE49-F238E27FC236}">
                  <a16:creationId xmlns:a16="http://schemas.microsoft.com/office/drawing/2014/main" id="{6BAD6B64-64A6-4060-B556-9B61D5B5236C}"/>
                </a:ext>
              </a:extLst>
            </p:cNvPr>
            <p:cNvSpPr>
              <a:spLocks noChangeShapeType="1"/>
            </p:cNvSpPr>
            <p:nvPr/>
          </p:nvSpPr>
          <p:spPr bwMode="auto">
            <a:xfrm flipH="1">
              <a:off x="6084930" y="2308896"/>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 name="Line 14">
              <a:extLst>
                <a:ext uri="{FF2B5EF4-FFF2-40B4-BE49-F238E27FC236}">
                  <a16:creationId xmlns:a16="http://schemas.microsoft.com/office/drawing/2014/main" id="{98F7D235-3CDF-4BA1-976F-2C9B2A7834EA}"/>
                </a:ext>
              </a:extLst>
            </p:cNvPr>
            <p:cNvSpPr>
              <a:spLocks noChangeShapeType="1"/>
            </p:cNvSpPr>
            <p:nvPr/>
          </p:nvSpPr>
          <p:spPr bwMode="auto">
            <a:xfrm>
              <a:off x="6065548"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 name="Line 15">
              <a:extLst>
                <a:ext uri="{FF2B5EF4-FFF2-40B4-BE49-F238E27FC236}">
                  <a16:creationId xmlns:a16="http://schemas.microsoft.com/office/drawing/2014/main" id="{CF199284-B6FD-4889-8453-47178237B386}"/>
                </a:ext>
              </a:extLst>
            </p:cNvPr>
            <p:cNvSpPr>
              <a:spLocks noChangeShapeType="1"/>
            </p:cNvSpPr>
            <p:nvPr/>
          </p:nvSpPr>
          <p:spPr bwMode="auto">
            <a:xfrm flipH="1">
              <a:off x="6042745"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 name="Line 16">
              <a:extLst>
                <a:ext uri="{FF2B5EF4-FFF2-40B4-BE49-F238E27FC236}">
                  <a16:creationId xmlns:a16="http://schemas.microsoft.com/office/drawing/2014/main" id="{6E56179B-0E8F-46D3-B3A8-CCC80FD18D1A}"/>
                </a:ext>
              </a:extLst>
            </p:cNvPr>
            <p:cNvSpPr>
              <a:spLocks noChangeShapeType="1"/>
            </p:cNvSpPr>
            <p:nvPr/>
          </p:nvSpPr>
          <p:spPr bwMode="auto">
            <a:xfrm>
              <a:off x="5981177"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 name="Line 17">
              <a:extLst>
                <a:ext uri="{FF2B5EF4-FFF2-40B4-BE49-F238E27FC236}">
                  <a16:creationId xmlns:a16="http://schemas.microsoft.com/office/drawing/2014/main" id="{4E537394-9B41-4689-A536-8C370CDDA2EF}"/>
                </a:ext>
              </a:extLst>
            </p:cNvPr>
            <p:cNvSpPr>
              <a:spLocks noChangeShapeType="1"/>
            </p:cNvSpPr>
            <p:nvPr/>
          </p:nvSpPr>
          <p:spPr bwMode="auto">
            <a:xfrm flipH="1">
              <a:off x="5961795"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 name="Line 18">
              <a:extLst>
                <a:ext uri="{FF2B5EF4-FFF2-40B4-BE49-F238E27FC236}">
                  <a16:creationId xmlns:a16="http://schemas.microsoft.com/office/drawing/2014/main" id="{E0F2C208-FD72-42AE-ACF0-F746B95441E7}"/>
                </a:ext>
              </a:extLst>
            </p:cNvPr>
            <p:cNvSpPr>
              <a:spLocks noChangeShapeType="1"/>
            </p:cNvSpPr>
            <p:nvPr/>
          </p:nvSpPr>
          <p:spPr bwMode="auto">
            <a:xfrm>
              <a:off x="5938992"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 name="Line 19">
              <a:extLst>
                <a:ext uri="{FF2B5EF4-FFF2-40B4-BE49-F238E27FC236}">
                  <a16:creationId xmlns:a16="http://schemas.microsoft.com/office/drawing/2014/main" id="{6CB47D99-E373-418C-8084-D1DB823442DD}"/>
                </a:ext>
              </a:extLst>
            </p:cNvPr>
            <p:cNvSpPr>
              <a:spLocks noChangeShapeType="1"/>
            </p:cNvSpPr>
            <p:nvPr/>
          </p:nvSpPr>
          <p:spPr bwMode="auto">
            <a:xfrm flipH="1">
              <a:off x="5915049" y="2308896"/>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 name="Line 20">
              <a:extLst>
                <a:ext uri="{FF2B5EF4-FFF2-40B4-BE49-F238E27FC236}">
                  <a16:creationId xmlns:a16="http://schemas.microsoft.com/office/drawing/2014/main" id="{A6E41E87-F712-4E4B-8FD1-04F9CE15981A}"/>
                </a:ext>
              </a:extLst>
            </p:cNvPr>
            <p:cNvSpPr>
              <a:spLocks noChangeShapeType="1"/>
            </p:cNvSpPr>
            <p:nvPr/>
          </p:nvSpPr>
          <p:spPr bwMode="auto">
            <a:xfrm>
              <a:off x="5919610"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 name="Line 21">
              <a:extLst>
                <a:ext uri="{FF2B5EF4-FFF2-40B4-BE49-F238E27FC236}">
                  <a16:creationId xmlns:a16="http://schemas.microsoft.com/office/drawing/2014/main" id="{EC61600B-8E7D-449A-B60F-6CE821119B9A}"/>
                </a:ext>
              </a:extLst>
            </p:cNvPr>
            <p:cNvSpPr>
              <a:spLocks noChangeShapeType="1"/>
            </p:cNvSpPr>
            <p:nvPr/>
          </p:nvSpPr>
          <p:spPr bwMode="auto">
            <a:xfrm flipH="1">
              <a:off x="5896807"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 name="Line 22">
              <a:extLst>
                <a:ext uri="{FF2B5EF4-FFF2-40B4-BE49-F238E27FC236}">
                  <a16:creationId xmlns:a16="http://schemas.microsoft.com/office/drawing/2014/main" id="{3F277D43-3F09-4E23-B35D-8216B010C9E1}"/>
                </a:ext>
              </a:extLst>
            </p:cNvPr>
            <p:cNvSpPr>
              <a:spLocks noChangeShapeType="1"/>
            </p:cNvSpPr>
            <p:nvPr/>
          </p:nvSpPr>
          <p:spPr bwMode="auto">
            <a:xfrm>
              <a:off x="5908208"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 name="Line 23">
              <a:extLst>
                <a:ext uri="{FF2B5EF4-FFF2-40B4-BE49-F238E27FC236}">
                  <a16:creationId xmlns:a16="http://schemas.microsoft.com/office/drawing/2014/main" id="{2DA47037-8A05-45F6-9EC2-F57CE98B013B}"/>
                </a:ext>
              </a:extLst>
            </p:cNvPr>
            <p:cNvSpPr>
              <a:spLocks noChangeShapeType="1"/>
            </p:cNvSpPr>
            <p:nvPr/>
          </p:nvSpPr>
          <p:spPr bwMode="auto">
            <a:xfrm flipH="1">
              <a:off x="5884265" y="2308896"/>
              <a:ext cx="4332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 name="Line 24">
              <a:extLst>
                <a:ext uri="{FF2B5EF4-FFF2-40B4-BE49-F238E27FC236}">
                  <a16:creationId xmlns:a16="http://schemas.microsoft.com/office/drawing/2014/main" id="{98534195-0EE3-4ACE-AAF7-B5E550B3AC1E}"/>
                </a:ext>
              </a:extLst>
            </p:cNvPr>
            <p:cNvSpPr>
              <a:spLocks noChangeShapeType="1"/>
            </p:cNvSpPr>
            <p:nvPr/>
          </p:nvSpPr>
          <p:spPr bwMode="auto">
            <a:xfrm>
              <a:off x="5953814"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 name="Line 25">
              <a:extLst>
                <a:ext uri="{FF2B5EF4-FFF2-40B4-BE49-F238E27FC236}">
                  <a16:creationId xmlns:a16="http://schemas.microsoft.com/office/drawing/2014/main" id="{77980490-10B3-4A57-9E3E-0A59686EE56D}"/>
                </a:ext>
              </a:extLst>
            </p:cNvPr>
            <p:cNvSpPr>
              <a:spLocks noChangeShapeType="1"/>
            </p:cNvSpPr>
            <p:nvPr/>
          </p:nvSpPr>
          <p:spPr bwMode="auto">
            <a:xfrm flipH="1">
              <a:off x="5931011"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 name="Line 26">
              <a:extLst>
                <a:ext uri="{FF2B5EF4-FFF2-40B4-BE49-F238E27FC236}">
                  <a16:creationId xmlns:a16="http://schemas.microsoft.com/office/drawing/2014/main" id="{5902FDE0-77E8-4FE3-9F6B-FEE8A77DCF8B}"/>
                </a:ext>
              </a:extLst>
            </p:cNvPr>
            <p:cNvSpPr>
              <a:spLocks noChangeShapeType="1"/>
            </p:cNvSpPr>
            <p:nvPr/>
          </p:nvSpPr>
          <p:spPr bwMode="auto">
            <a:xfrm>
              <a:off x="5965215"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 name="Line 27">
              <a:extLst>
                <a:ext uri="{FF2B5EF4-FFF2-40B4-BE49-F238E27FC236}">
                  <a16:creationId xmlns:a16="http://schemas.microsoft.com/office/drawing/2014/main" id="{D404D735-E027-4D27-9EB2-7E28C6E6DCEB}"/>
                </a:ext>
              </a:extLst>
            </p:cNvPr>
            <p:cNvSpPr>
              <a:spLocks noChangeShapeType="1"/>
            </p:cNvSpPr>
            <p:nvPr/>
          </p:nvSpPr>
          <p:spPr bwMode="auto">
            <a:xfrm flipH="1">
              <a:off x="5945832" y="2308896"/>
              <a:ext cx="4332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 name="Line 28">
              <a:extLst>
                <a:ext uri="{FF2B5EF4-FFF2-40B4-BE49-F238E27FC236}">
                  <a16:creationId xmlns:a16="http://schemas.microsoft.com/office/drawing/2014/main" id="{6209F058-4522-4A00-B191-17F743932182}"/>
                </a:ext>
              </a:extLst>
            </p:cNvPr>
            <p:cNvSpPr>
              <a:spLocks noChangeShapeType="1"/>
            </p:cNvSpPr>
            <p:nvPr/>
          </p:nvSpPr>
          <p:spPr bwMode="auto">
            <a:xfrm>
              <a:off x="5884265"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 name="Line 29">
              <a:extLst>
                <a:ext uri="{FF2B5EF4-FFF2-40B4-BE49-F238E27FC236}">
                  <a16:creationId xmlns:a16="http://schemas.microsoft.com/office/drawing/2014/main" id="{A84DD458-B5A1-48A8-A862-EC2F5F8BB257}"/>
                </a:ext>
              </a:extLst>
            </p:cNvPr>
            <p:cNvSpPr>
              <a:spLocks noChangeShapeType="1"/>
            </p:cNvSpPr>
            <p:nvPr/>
          </p:nvSpPr>
          <p:spPr bwMode="auto">
            <a:xfrm flipH="1">
              <a:off x="5866023"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 name="Line 30">
              <a:extLst>
                <a:ext uri="{FF2B5EF4-FFF2-40B4-BE49-F238E27FC236}">
                  <a16:creationId xmlns:a16="http://schemas.microsoft.com/office/drawing/2014/main" id="{1525AAFA-6CB3-48A6-8E8A-D6C788E2A28B}"/>
                </a:ext>
              </a:extLst>
            </p:cNvPr>
            <p:cNvSpPr>
              <a:spLocks noChangeShapeType="1"/>
            </p:cNvSpPr>
            <p:nvPr/>
          </p:nvSpPr>
          <p:spPr bwMode="auto">
            <a:xfrm>
              <a:off x="5830678"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 name="Line 31">
              <a:extLst>
                <a:ext uri="{FF2B5EF4-FFF2-40B4-BE49-F238E27FC236}">
                  <a16:creationId xmlns:a16="http://schemas.microsoft.com/office/drawing/2014/main" id="{69698C6D-FB5F-4240-8D3D-D91A55A8784E}"/>
                </a:ext>
              </a:extLst>
            </p:cNvPr>
            <p:cNvSpPr>
              <a:spLocks noChangeShapeType="1"/>
            </p:cNvSpPr>
            <p:nvPr/>
          </p:nvSpPr>
          <p:spPr bwMode="auto">
            <a:xfrm flipH="1">
              <a:off x="5811295"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 name="Line 32">
              <a:extLst>
                <a:ext uri="{FF2B5EF4-FFF2-40B4-BE49-F238E27FC236}">
                  <a16:creationId xmlns:a16="http://schemas.microsoft.com/office/drawing/2014/main" id="{6F46E64E-C1CE-4DB1-8FDF-48E4CAA25586}"/>
                </a:ext>
              </a:extLst>
            </p:cNvPr>
            <p:cNvSpPr>
              <a:spLocks noChangeShapeType="1"/>
            </p:cNvSpPr>
            <p:nvPr/>
          </p:nvSpPr>
          <p:spPr bwMode="auto">
            <a:xfrm>
              <a:off x="5846640"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 name="Line 33">
              <a:extLst>
                <a:ext uri="{FF2B5EF4-FFF2-40B4-BE49-F238E27FC236}">
                  <a16:creationId xmlns:a16="http://schemas.microsoft.com/office/drawing/2014/main" id="{48E4D932-1012-4BFC-A8EF-98FAC142A86F}"/>
                </a:ext>
              </a:extLst>
            </p:cNvPr>
            <p:cNvSpPr>
              <a:spLocks noChangeShapeType="1"/>
            </p:cNvSpPr>
            <p:nvPr/>
          </p:nvSpPr>
          <p:spPr bwMode="auto">
            <a:xfrm flipH="1">
              <a:off x="5822697" y="2308896"/>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 name="Line 34">
              <a:extLst>
                <a:ext uri="{FF2B5EF4-FFF2-40B4-BE49-F238E27FC236}">
                  <a16:creationId xmlns:a16="http://schemas.microsoft.com/office/drawing/2014/main" id="{B122991E-9D2F-46C0-9B72-12567E768EA5}"/>
                </a:ext>
              </a:extLst>
            </p:cNvPr>
            <p:cNvSpPr>
              <a:spLocks noChangeShapeType="1"/>
            </p:cNvSpPr>
            <p:nvPr/>
          </p:nvSpPr>
          <p:spPr bwMode="auto">
            <a:xfrm>
              <a:off x="5861462"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 name="Line 35">
              <a:extLst>
                <a:ext uri="{FF2B5EF4-FFF2-40B4-BE49-F238E27FC236}">
                  <a16:creationId xmlns:a16="http://schemas.microsoft.com/office/drawing/2014/main" id="{C9C4668F-2198-4EC7-8D09-34F12C63550F}"/>
                </a:ext>
              </a:extLst>
            </p:cNvPr>
            <p:cNvSpPr>
              <a:spLocks noChangeShapeType="1"/>
            </p:cNvSpPr>
            <p:nvPr/>
          </p:nvSpPr>
          <p:spPr bwMode="auto">
            <a:xfrm flipH="1">
              <a:off x="5838659"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 name="Line 36">
              <a:extLst>
                <a:ext uri="{FF2B5EF4-FFF2-40B4-BE49-F238E27FC236}">
                  <a16:creationId xmlns:a16="http://schemas.microsoft.com/office/drawing/2014/main" id="{2E58F041-55CB-4226-9DAC-7D4A8D16F120}"/>
                </a:ext>
              </a:extLst>
            </p:cNvPr>
            <p:cNvSpPr>
              <a:spLocks noChangeShapeType="1"/>
            </p:cNvSpPr>
            <p:nvPr/>
          </p:nvSpPr>
          <p:spPr bwMode="auto">
            <a:xfrm>
              <a:off x="5872863"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 name="Line 37">
              <a:extLst>
                <a:ext uri="{FF2B5EF4-FFF2-40B4-BE49-F238E27FC236}">
                  <a16:creationId xmlns:a16="http://schemas.microsoft.com/office/drawing/2014/main" id="{8DBF462F-79EF-41A0-AF52-3111621A0248}"/>
                </a:ext>
              </a:extLst>
            </p:cNvPr>
            <p:cNvSpPr>
              <a:spLocks noChangeShapeType="1"/>
            </p:cNvSpPr>
            <p:nvPr/>
          </p:nvSpPr>
          <p:spPr bwMode="auto">
            <a:xfrm flipH="1">
              <a:off x="5850061"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 name="Line 38">
              <a:extLst>
                <a:ext uri="{FF2B5EF4-FFF2-40B4-BE49-F238E27FC236}">
                  <a16:creationId xmlns:a16="http://schemas.microsoft.com/office/drawing/2014/main" id="{2165CD0A-4D66-4340-8BB2-B7D401970532}"/>
                </a:ext>
              </a:extLst>
            </p:cNvPr>
            <p:cNvSpPr>
              <a:spLocks noChangeShapeType="1"/>
            </p:cNvSpPr>
            <p:nvPr/>
          </p:nvSpPr>
          <p:spPr bwMode="auto">
            <a:xfrm>
              <a:off x="5811295"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 name="Line 39">
              <a:extLst>
                <a:ext uri="{FF2B5EF4-FFF2-40B4-BE49-F238E27FC236}">
                  <a16:creationId xmlns:a16="http://schemas.microsoft.com/office/drawing/2014/main" id="{EFC64931-32F3-4A7C-A702-36A8019F61C4}"/>
                </a:ext>
              </a:extLst>
            </p:cNvPr>
            <p:cNvSpPr>
              <a:spLocks noChangeShapeType="1"/>
            </p:cNvSpPr>
            <p:nvPr/>
          </p:nvSpPr>
          <p:spPr bwMode="auto">
            <a:xfrm flipH="1">
              <a:off x="5788493"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 name="Line 40">
              <a:extLst>
                <a:ext uri="{FF2B5EF4-FFF2-40B4-BE49-F238E27FC236}">
                  <a16:creationId xmlns:a16="http://schemas.microsoft.com/office/drawing/2014/main" id="{E0CD865C-B74E-4B95-97B8-BAA06D14040A}"/>
                </a:ext>
              </a:extLst>
            </p:cNvPr>
            <p:cNvSpPr>
              <a:spLocks noChangeShapeType="1"/>
            </p:cNvSpPr>
            <p:nvPr/>
          </p:nvSpPr>
          <p:spPr bwMode="auto">
            <a:xfrm>
              <a:off x="5799894"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 name="Line 41">
              <a:extLst>
                <a:ext uri="{FF2B5EF4-FFF2-40B4-BE49-F238E27FC236}">
                  <a16:creationId xmlns:a16="http://schemas.microsoft.com/office/drawing/2014/main" id="{03072105-B6C7-4ED1-864A-1DC531CC4A97}"/>
                </a:ext>
              </a:extLst>
            </p:cNvPr>
            <p:cNvSpPr>
              <a:spLocks noChangeShapeType="1"/>
            </p:cNvSpPr>
            <p:nvPr/>
          </p:nvSpPr>
          <p:spPr bwMode="auto">
            <a:xfrm flipH="1">
              <a:off x="5777091"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 name="Line 42">
              <a:extLst>
                <a:ext uri="{FF2B5EF4-FFF2-40B4-BE49-F238E27FC236}">
                  <a16:creationId xmlns:a16="http://schemas.microsoft.com/office/drawing/2014/main" id="{0C1B10A4-6881-4A21-8D07-974FC3498943}"/>
                </a:ext>
              </a:extLst>
            </p:cNvPr>
            <p:cNvSpPr>
              <a:spLocks noChangeShapeType="1"/>
            </p:cNvSpPr>
            <p:nvPr/>
          </p:nvSpPr>
          <p:spPr bwMode="auto">
            <a:xfrm>
              <a:off x="5788493"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 name="Line 43">
              <a:extLst>
                <a:ext uri="{FF2B5EF4-FFF2-40B4-BE49-F238E27FC236}">
                  <a16:creationId xmlns:a16="http://schemas.microsoft.com/office/drawing/2014/main" id="{6DD51CD7-2B94-4C55-9283-8DDEF2594BBD}"/>
                </a:ext>
              </a:extLst>
            </p:cNvPr>
            <p:cNvSpPr>
              <a:spLocks noChangeShapeType="1"/>
            </p:cNvSpPr>
            <p:nvPr/>
          </p:nvSpPr>
          <p:spPr bwMode="auto">
            <a:xfrm flipH="1">
              <a:off x="5765690" y="2308896"/>
              <a:ext cx="4560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 name="Line 44">
              <a:extLst>
                <a:ext uri="{FF2B5EF4-FFF2-40B4-BE49-F238E27FC236}">
                  <a16:creationId xmlns:a16="http://schemas.microsoft.com/office/drawing/2014/main" id="{C35D95F0-C613-45E1-95E0-9DEA2D0DCE00}"/>
                </a:ext>
              </a:extLst>
            </p:cNvPr>
            <p:cNvSpPr>
              <a:spLocks noChangeShapeType="1"/>
            </p:cNvSpPr>
            <p:nvPr/>
          </p:nvSpPr>
          <p:spPr bwMode="auto">
            <a:xfrm>
              <a:off x="5757709"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 name="Line 45">
              <a:extLst>
                <a:ext uri="{FF2B5EF4-FFF2-40B4-BE49-F238E27FC236}">
                  <a16:creationId xmlns:a16="http://schemas.microsoft.com/office/drawing/2014/main" id="{EE52F959-2A86-4DC8-AAF2-50DB2B2A7905}"/>
                </a:ext>
              </a:extLst>
            </p:cNvPr>
            <p:cNvSpPr>
              <a:spLocks noChangeShapeType="1"/>
            </p:cNvSpPr>
            <p:nvPr/>
          </p:nvSpPr>
          <p:spPr bwMode="auto">
            <a:xfrm flipH="1">
              <a:off x="5734906"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 name="Line 46">
              <a:extLst>
                <a:ext uri="{FF2B5EF4-FFF2-40B4-BE49-F238E27FC236}">
                  <a16:creationId xmlns:a16="http://schemas.microsoft.com/office/drawing/2014/main" id="{A98E5E4C-8DDA-449D-8A99-DF85AF2F64D4}"/>
                </a:ext>
              </a:extLst>
            </p:cNvPr>
            <p:cNvSpPr>
              <a:spLocks noChangeShapeType="1"/>
            </p:cNvSpPr>
            <p:nvPr/>
          </p:nvSpPr>
          <p:spPr bwMode="auto">
            <a:xfrm>
              <a:off x="5692721"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 name="Line 47">
              <a:extLst>
                <a:ext uri="{FF2B5EF4-FFF2-40B4-BE49-F238E27FC236}">
                  <a16:creationId xmlns:a16="http://schemas.microsoft.com/office/drawing/2014/main" id="{45A5E96C-47E2-4A72-8A31-7399E0BC2940}"/>
                </a:ext>
              </a:extLst>
            </p:cNvPr>
            <p:cNvSpPr>
              <a:spLocks noChangeShapeType="1"/>
            </p:cNvSpPr>
            <p:nvPr/>
          </p:nvSpPr>
          <p:spPr bwMode="auto">
            <a:xfrm flipH="1">
              <a:off x="5673338"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 name="Line 48">
              <a:extLst>
                <a:ext uri="{FF2B5EF4-FFF2-40B4-BE49-F238E27FC236}">
                  <a16:creationId xmlns:a16="http://schemas.microsoft.com/office/drawing/2014/main" id="{C70C3E59-471E-494C-87E1-651A3D291A54}"/>
                </a:ext>
              </a:extLst>
            </p:cNvPr>
            <p:cNvSpPr>
              <a:spLocks noChangeShapeType="1"/>
            </p:cNvSpPr>
            <p:nvPr/>
          </p:nvSpPr>
          <p:spPr bwMode="auto">
            <a:xfrm>
              <a:off x="5707542"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 name="Line 49">
              <a:extLst>
                <a:ext uri="{FF2B5EF4-FFF2-40B4-BE49-F238E27FC236}">
                  <a16:creationId xmlns:a16="http://schemas.microsoft.com/office/drawing/2014/main" id="{63566021-7ED5-4D0B-9531-6E7380794AED}"/>
                </a:ext>
              </a:extLst>
            </p:cNvPr>
            <p:cNvSpPr>
              <a:spLocks noChangeShapeType="1"/>
            </p:cNvSpPr>
            <p:nvPr/>
          </p:nvSpPr>
          <p:spPr bwMode="auto">
            <a:xfrm flipH="1">
              <a:off x="5684740"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 name="Line 50">
              <a:extLst>
                <a:ext uri="{FF2B5EF4-FFF2-40B4-BE49-F238E27FC236}">
                  <a16:creationId xmlns:a16="http://schemas.microsoft.com/office/drawing/2014/main" id="{9E7A61F3-96D5-41C8-BB1E-E0FD77DD34D4}"/>
                </a:ext>
              </a:extLst>
            </p:cNvPr>
            <p:cNvSpPr>
              <a:spLocks noChangeShapeType="1"/>
            </p:cNvSpPr>
            <p:nvPr/>
          </p:nvSpPr>
          <p:spPr bwMode="auto">
            <a:xfrm>
              <a:off x="5718944"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 name="Line 51">
              <a:extLst>
                <a:ext uri="{FF2B5EF4-FFF2-40B4-BE49-F238E27FC236}">
                  <a16:creationId xmlns:a16="http://schemas.microsoft.com/office/drawing/2014/main" id="{B547B0E1-2CC0-499B-A4EF-8D83766AE59B}"/>
                </a:ext>
              </a:extLst>
            </p:cNvPr>
            <p:cNvSpPr>
              <a:spLocks noChangeShapeType="1"/>
            </p:cNvSpPr>
            <p:nvPr/>
          </p:nvSpPr>
          <p:spPr bwMode="auto">
            <a:xfrm flipH="1">
              <a:off x="5699561" y="2308896"/>
              <a:ext cx="4332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 name="Line 52">
              <a:extLst>
                <a:ext uri="{FF2B5EF4-FFF2-40B4-BE49-F238E27FC236}">
                  <a16:creationId xmlns:a16="http://schemas.microsoft.com/office/drawing/2014/main" id="{F85DE0CD-AB19-48AF-BB74-0BE076AB86FB}"/>
                </a:ext>
              </a:extLst>
            </p:cNvPr>
            <p:cNvSpPr>
              <a:spLocks noChangeShapeType="1"/>
            </p:cNvSpPr>
            <p:nvPr/>
          </p:nvSpPr>
          <p:spPr bwMode="auto">
            <a:xfrm>
              <a:off x="5734906"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 name="Line 53">
              <a:extLst>
                <a:ext uri="{FF2B5EF4-FFF2-40B4-BE49-F238E27FC236}">
                  <a16:creationId xmlns:a16="http://schemas.microsoft.com/office/drawing/2014/main" id="{5A458D29-5B4C-4E97-9ED9-A6B1BA65D0AB}"/>
                </a:ext>
              </a:extLst>
            </p:cNvPr>
            <p:cNvSpPr>
              <a:spLocks noChangeShapeType="1"/>
            </p:cNvSpPr>
            <p:nvPr/>
          </p:nvSpPr>
          <p:spPr bwMode="auto">
            <a:xfrm flipH="1">
              <a:off x="5712103" y="2308896"/>
              <a:ext cx="4560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 name="Line 54">
              <a:extLst>
                <a:ext uri="{FF2B5EF4-FFF2-40B4-BE49-F238E27FC236}">
                  <a16:creationId xmlns:a16="http://schemas.microsoft.com/office/drawing/2014/main" id="{91A12059-273A-4062-91E6-057204998E3C}"/>
                </a:ext>
              </a:extLst>
            </p:cNvPr>
            <p:cNvSpPr>
              <a:spLocks noChangeShapeType="1"/>
            </p:cNvSpPr>
            <p:nvPr/>
          </p:nvSpPr>
          <p:spPr bwMode="auto">
            <a:xfrm>
              <a:off x="5746308"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 name="Line 55">
              <a:extLst>
                <a:ext uri="{FF2B5EF4-FFF2-40B4-BE49-F238E27FC236}">
                  <a16:creationId xmlns:a16="http://schemas.microsoft.com/office/drawing/2014/main" id="{31A81AE9-3103-4496-BFA6-D3498C441928}"/>
                </a:ext>
              </a:extLst>
            </p:cNvPr>
            <p:cNvSpPr>
              <a:spLocks noChangeShapeType="1"/>
            </p:cNvSpPr>
            <p:nvPr/>
          </p:nvSpPr>
          <p:spPr bwMode="auto">
            <a:xfrm flipH="1">
              <a:off x="5723505"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 name="Line 56">
              <a:extLst>
                <a:ext uri="{FF2B5EF4-FFF2-40B4-BE49-F238E27FC236}">
                  <a16:creationId xmlns:a16="http://schemas.microsoft.com/office/drawing/2014/main" id="{7A3908B1-9DF5-4688-9E92-751637F7937E}"/>
                </a:ext>
              </a:extLst>
            </p:cNvPr>
            <p:cNvSpPr>
              <a:spLocks noChangeShapeType="1"/>
            </p:cNvSpPr>
            <p:nvPr/>
          </p:nvSpPr>
          <p:spPr bwMode="auto">
            <a:xfrm>
              <a:off x="6073529"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 name="Line 57">
              <a:extLst>
                <a:ext uri="{FF2B5EF4-FFF2-40B4-BE49-F238E27FC236}">
                  <a16:creationId xmlns:a16="http://schemas.microsoft.com/office/drawing/2014/main" id="{86552782-4521-42D7-A070-33A89F8D1482}"/>
                </a:ext>
              </a:extLst>
            </p:cNvPr>
            <p:cNvSpPr>
              <a:spLocks noChangeShapeType="1"/>
            </p:cNvSpPr>
            <p:nvPr/>
          </p:nvSpPr>
          <p:spPr bwMode="auto">
            <a:xfrm flipH="1">
              <a:off x="6050726" y="2308896"/>
              <a:ext cx="4560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 name="Line 58">
              <a:extLst>
                <a:ext uri="{FF2B5EF4-FFF2-40B4-BE49-F238E27FC236}">
                  <a16:creationId xmlns:a16="http://schemas.microsoft.com/office/drawing/2014/main" id="{7D1AB71F-17D4-45C1-B3BE-5E031D0ED324}"/>
                </a:ext>
              </a:extLst>
            </p:cNvPr>
            <p:cNvSpPr>
              <a:spLocks noChangeShapeType="1"/>
            </p:cNvSpPr>
            <p:nvPr/>
          </p:nvSpPr>
          <p:spPr bwMode="auto">
            <a:xfrm>
              <a:off x="6096332" y="2291474"/>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 name="Line 59">
              <a:extLst>
                <a:ext uri="{FF2B5EF4-FFF2-40B4-BE49-F238E27FC236}">
                  <a16:creationId xmlns:a16="http://schemas.microsoft.com/office/drawing/2014/main" id="{0CAEC8CF-5EF5-4A8F-84E7-26260B58F2A3}"/>
                </a:ext>
              </a:extLst>
            </p:cNvPr>
            <p:cNvSpPr>
              <a:spLocks noChangeShapeType="1"/>
            </p:cNvSpPr>
            <p:nvPr/>
          </p:nvSpPr>
          <p:spPr bwMode="auto">
            <a:xfrm flipH="1">
              <a:off x="6073529" y="2308896"/>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 name="Line 60">
              <a:extLst>
                <a:ext uri="{FF2B5EF4-FFF2-40B4-BE49-F238E27FC236}">
                  <a16:creationId xmlns:a16="http://schemas.microsoft.com/office/drawing/2014/main" id="{F8DC62D4-0926-4425-8005-E93B45002842}"/>
                </a:ext>
              </a:extLst>
            </p:cNvPr>
            <p:cNvSpPr>
              <a:spLocks noChangeShapeType="1"/>
            </p:cNvSpPr>
            <p:nvPr/>
          </p:nvSpPr>
          <p:spPr bwMode="auto">
            <a:xfrm>
              <a:off x="5668777"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 name="Line 61">
              <a:extLst>
                <a:ext uri="{FF2B5EF4-FFF2-40B4-BE49-F238E27FC236}">
                  <a16:creationId xmlns:a16="http://schemas.microsoft.com/office/drawing/2014/main" id="{265F15FD-248E-4037-AABF-0B309B9C5FC3}"/>
                </a:ext>
              </a:extLst>
            </p:cNvPr>
            <p:cNvSpPr>
              <a:spLocks noChangeShapeType="1"/>
            </p:cNvSpPr>
            <p:nvPr/>
          </p:nvSpPr>
          <p:spPr bwMode="auto">
            <a:xfrm flipH="1">
              <a:off x="5645975" y="2263804"/>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 name="Line 62">
              <a:extLst>
                <a:ext uri="{FF2B5EF4-FFF2-40B4-BE49-F238E27FC236}">
                  <a16:creationId xmlns:a16="http://schemas.microsoft.com/office/drawing/2014/main" id="{EDEFF0A7-3AC3-41E6-B78B-8964D47AD91C}"/>
                </a:ext>
              </a:extLst>
            </p:cNvPr>
            <p:cNvSpPr>
              <a:spLocks noChangeShapeType="1"/>
            </p:cNvSpPr>
            <p:nvPr/>
          </p:nvSpPr>
          <p:spPr bwMode="auto">
            <a:xfrm>
              <a:off x="5530820"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 name="Line 63">
              <a:extLst>
                <a:ext uri="{FF2B5EF4-FFF2-40B4-BE49-F238E27FC236}">
                  <a16:creationId xmlns:a16="http://schemas.microsoft.com/office/drawing/2014/main" id="{23D170F7-F38F-488C-9642-1DD9AC4A627A}"/>
                </a:ext>
              </a:extLst>
            </p:cNvPr>
            <p:cNvSpPr>
              <a:spLocks noChangeShapeType="1"/>
            </p:cNvSpPr>
            <p:nvPr/>
          </p:nvSpPr>
          <p:spPr bwMode="auto">
            <a:xfrm flipH="1">
              <a:off x="5508017"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 name="Line 64">
              <a:extLst>
                <a:ext uri="{FF2B5EF4-FFF2-40B4-BE49-F238E27FC236}">
                  <a16:creationId xmlns:a16="http://schemas.microsoft.com/office/drawing/2014/main" id="{DCEC377B-DEAB-449F-914A-4630FC4BE08E}"/>
                </a:ext>
              </a:extLst>
            </p:cNvPr>
            <p:cNvSpPr>
              <a:spLocks noChangeShapeType="1"/>
            </p:cNvSpPr>
            <p:nvPr/>
          </p:nvSpPr>
          <p:spPr bwMode="auto">
            <a:xfrm>
              <a:off x="5508017"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 name="Line 65">
              <a:extLst>
                <a:ext uri="{FF2B5EF4-FFF2-40B4-BE49-F238E27FC236}">
                  <a16:creationId xmlns:a16="http://schemas.microsoft.com/office/drawing/2014/main" id="{CCD3DDC2-9CD0-4B9F-831E-5B82B0BA2B85}"/>
                </a:ext>
              </a:extLst>
            </p:cNvPr>
            <p:cNvSpPr>
              <a:spLocks noChangeShapeType="1"/>
            </p:cNvSpPr>
            <p:nvPr/>
          </p:nvSpPr>
          <p:spPr bwMode="auto">
            <a:xfrm flipH="1">
              <a:off x="5484074" y="2263804"/>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 name="Line 66">
              <a:extLst>
                <a:ext uri="{FF2B5EF4-FFF2-40B4-BE49-F238E27FC236}">
                  <a16:creationId xmlns:a16="http://schemas.microsoft.com/office/drawing/2014/main" id="{B92183F3-3B08-479C-AB96-21A11C0F5B41}"/>
                </a:ext>
              </a:extLst>
            </p:cNvPr>
            <p:cNvSpPr>
              <a:spLocks noChangeShapeType="1"/>
            </p:cNvSpPr>
            <p:nvPr/>
          </p:nvSpPr>
          <p:spPr bwMode="auto">
            <a:xfrm>
              <a:off x="5461271"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 name="Line 67">
              <a:extLst>
                <a:ext uri="{FF2B5EF4-FFF2-40B4-BE49-F238E27FC236}">
                  <a16:creationId xmlns:a16="http://schemas.microsoft.com/office/drawing/2014/main" id="{ECF5706D-52F1-4694-A4A5-4A6AF67469A4}"/>
                </a:ext>
              </a:extLst>
            </p:cNvPr>
            <p:cNvSpPr>
              <a:spLocks noChangeShapeType="1"/>
            </p:cNvSpPr>
            <p:nvPr/>
          </p:nvSpPr>
          <p:spPr bwMode="auto">
            <a:xfrm flipH="1">
              <a:off x="5438468"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6" name="Line 68">
              <a:extLst>
                <a:ext uri="{FF2B5EF4-FFF2-40B4-BE49-F238E27FC236}">
                  <a16:creationId xmlns:a16="http://schemas.microsoft.com/office/drawing/2014/main" id="{B9634F06-5401-4343-BF86-40A679AE773C}"/>
                </a:ext>
              </a:extLst>
            </p:cNvPr>
            <p:cNvSpPr>
              <a:spLocks noChangeShapeType="1"/>
            </p:cNvSpPr>
            <p:nvPr/>
          </p:nvSpPr>
          <p:spPr bwMode="auto">
            <a:xfrm>
              <a:off x="5472673"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7" name="Line 69">
              <a:extLst>
                <a:ext uri="{FF2B5EF4-FFF2-40B4-BE49-F238E27FC236}">
                  <a16:creationId xmlns:a16="http://schemas.microsoft.com/office/drawing/2014/main" id="{46FE3553-C93E-48E2-B27E-9DC431D61F01}"/>
                </a:ext>
              </a:extLst>
            </p:cNvPr>
            <p:cNvSpPr>
              <a:spLocks noChangeShapeType="1"/>
            </p:cNvSpPr>
            <p:nvPr/>
          </p:nvSpPr>
          <p:spPr bwMode="auto">
            <a:xfrm flipH="1">
              <a:off x="5453290"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8" name="Line 70">
              <a:extLst>
                <a:ext uri="{FF2B5EF4-FFF2-40B4-BE49-F238E27FC236}">
                  <a16:creationId xmlns:a16="http://schemas.microsoft.com/office/drawing/2014/main" id="{5C876CCF-6704-4EDB-8B15-D46B825B3639}"/>
                </a:ext>
              </a:extLst>
            </p:cNvPr>
            <p:cNvSpPr>
              <a:spLocks noChangeShapeType="1"/>
            </p:cNvSpPr>
            <p:nvPr/>
          </p:nvSpPr>
          <p:spPr bwMode="auto">
            <a:xfrm>
              <a:off x="5484074"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9" name="Line 71">
              <a:extLst>
                <a:ext uri="{FF2B5EF4-FFF2-40B4-BE49-F238E27FC236}">
                  <a16:creationId xmlns:a16="http://schemas.microsoft.com/office/drawing/2014/main" id="{4AC18B82-DEFF-41DA-86B5-2A67A5374B4C}"/>
                </a:ext>
              </a:extLst>
            </p:cNvPr>
            <p:cNvSpPr>
              <a:spLocks noChangeShapeType="1"/>
            </p:cNvSpPr>
            <p:nvPr/>
          </p:nvSpPr>
          <p:spPr bwMode="auto">
            <a:xfrm flipH="1">
              <a:off x="5464691" y="2263804"/>
              <a:ext cx="4332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0" name="Line 72">
              <a:extLst>
                <a:ext uri="{FF2B5EF4-FFF2-40B4-BE49-F238E27FC236}">
                  <a16:creationId xmlns:a16="http://schemas.microsoft.com/office/drawing/2014/main" id="{2549F42F-6764-49EB-A0AE-8F9A1FD63ED9}"/>
                </a:ext>
              </a:extLst>
            </p:cNvPr>
            <p:cNvSpPr>
              <a:spLocks noChangeShapeType="1"/>
            </p:cNvSpPr>
            <p:nvPr/>
          </p:nvSpPr>
          <p:spPr bwMode="auto">
            <a:xfrm>
              <a:off x="5495475"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1" name="Line 73">
              <a:extLst>
                <a:ext uri="{FF2B5EF4-FFF2-40B4-BE49-F238E27FC236}">
                  <a16:creationId xmlns:a16="http://schemas.microsoft.com/office/drawing/2014/main" id="{9EC66D33-B461-4414-8033-9F4461B714EA}"/>
                </a:ext>
              </a:extLst>
            </p:cNvPr>
            <p:cNvSpPr>
              <a:spLocks noChangeShapeType="1"/>
            </p:cNvSpPr>
            <p:nvPr/>
          </p:nvSpPr>
          <p:spPr bwMode="auto">
            <a:xfrm flipH="1">
              <a:off x="5472673"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2" name="Line 74">
              <a:extLst>
                <a:ext uri="{FF2B5EF4-FFF2-40B4-BE49-F238E27FC236}">
                  <a16:creationId xmlns:a16="http://schemas.microsoft.com/office/drawing/2014/main" id="{8C075D5C-59F6-4969-AD31-C72048DA9B4E}"/>
                </a:ext>
              </a:extLst>
            </p:cNvPr>
            <p:cNvSpPr>
              <a:spLocks noChangeShapeType="1"/>
            </p:cNvSpPr>
            <p:nvPr/>
          </p:nvSpPr>
          <p:spPr bwMode="auto">
            <a:xfrm>
              <a:off x="5542222"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 name="Line 75">
              <a:extLst>
                <a:ext uri="{FF2B5EF4-FFF2-40B4-BE49-F238E27FC236}">
                  <a16:creationId xmlns:a16="http://schemas.microsoft.com/office/drawing/2014/main" id="{2408CE0C-FCAF-4D3B-BA5D-2B8451034FC2}"/>
                </a:ext>
              </a:extLst>
            </p:cNvPr>
            <p:cNvSpPr>
              <a:spLocks noChangeShapeType="1"/>
            </p:cNvSpPr>
            <p:nvPr/>
          </p:nvSpPr>
          <p:spPr bwMode="auto">
            <a:xfrm flipH="1">
              <a:off x="5522839"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 name="Line 76">
              <a:extLst>
                <a:ext uri="{FF2B5EF4-FFF2-40B4-BE49-F238E27FC236}">
                  <a16:creationId xmlns:a16="http://schemas.microsoft.com/office/drawing/2014/main" id="{AECE2205-FCBF-4CAC-9A5D-0717A3C96240}"/>
                </a:ext>
              </a:extLst>
            </p:cNvPr>
            <p:cNvSpPr>
              <a:spLocks noChangeShapeType="1"/>
            </p:cNvSpPr>
            <p:nvPr/>
          </p:nvSpPr>
          <p:spPr bwMode="auto">
            <a:xfrm>
              <a:off x="5557043"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 name="Line 77">
              <a:extLst>
                <a:ext uri="{FF2B5EF4-FFF2-40B4-BE49-F238E27FC236}">
                  <a16:creationId xmlns:a16="http://schemas.microsoft.com/office/drawing/2014/main" id="{DD647668-3D14-4AAC-AC34-16982E31D111}"/>
                </a:ext>
              </a:extLst>
            </p:cNvPr>
            <p:cNvSpPr>
              <a:spLocks noChangeShapeType="1"/>
            </p:cNvSpPr>
            <p:nvPr/>
          </p:nvSpPr>
          <p:spPr bwMode="auto">
            <a:xfrm flipH="1">
              <a:off x="5534240"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 name="Line 78">
              <a:extLst>
                <a:ext uri="{FF2B5EF4-FFF2-40B4-BE49-F238E27FC236}">
                  <a16:creationId xmlns:a16="http://schemas.microsoft.com/office/drawing/2014/main" id="{34CCBE5D-DF69-460B-A4D3-686984F16FCC}"/>
                </a:ext>
              </a:extLst>
            </p:cNvPr>
            <p:cNvSpPr>
              <a:spLocks noChangeShapeType="1"/>
            </p:cNvSpPr>
            <p:nvPr/>
          </p:nvSpPr>
          <p:spPr bwMode="auto">
            <a:xfrm>
              <a:off x="5569585"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 name="Line 79">
              <a:extLst>
                <a:ext uri="{FF2B5EF4-FFF2-40B4-BE49-F238E27FC236}">
                  <a16:creationId xmlns:a16="http://schemas.microsoft.com/office/drawing/2014/main" id="{BBF244E5-5DC1-4BFF-8F03-DF42211E6BB3}"/>
                </a:ext>
              </a:extLst>
            </p:cNvPr>
            <p:cNvSpPr>
              <a:spLocks noChangeShapeType="1"/>
            </p:cNvSpPr>
            <p:nvPr/>
          </p:nvSpPr>
          <p:spPr bwMode="auto">
            <a:xfrm flipH="1">
              <a:off x="5550202"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 name="Line 80">
              <a:extLst>
                <a:ext uri="{FF2B5EF4-FFF2-40B4-BE49-F238E27FC236}">
                  <a16:creationId xmlns:a16="http://schemas.microsoft.com/office/drawing/2014/main" id="{8AD7D9BB-62C3-4FE9-A482-C60FE79AA0DB}"/>
                </a:ext>
              </a:extLst>
            </p:cNvPr>
            <p:cNvSpPr>
              <a:spLocks noChangeShapeType="1"/>
            </p:cNvSpPr>
            <p:nvPr/>
          </p:nvSpPr>
          <p:spPr bwMode="auto">
            <a:xfrm>
              <a:off x="5584407"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 name="Line 81">
              <a:extLst>
                <a:ext uri="{FF2B5EF4-FFF2-40B4-BE49-F238E27FC236}">
                  <a16:creationId xmlns:a16="http://schemas.microsoft.com/office/drawing/2014/main" id="{DA774251-C1AC-4738-AD7A-F69DB857D02E}"/>
                </a:ext>
              </a:extLst>
            </p:cNvPr>
            <p:cNvSpPr>
              <a:spLocks noChangeShapeType="1"/>
            </p:cNvSpPr>
            <p:nvPr/>
          </p:nvSpPr>
          <p:spPr bwMode="auto">
            <a:xfrm flipH="1">
              <a:off x="5561604" y="2263804"/>
              <a:ext cx="4560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 name="Line 82">
              <a:extLst>
                <a:ext uri="{FF2B5EF4-FFF2-40B4-BE49-F238E27FC236}">
                  <a16:creationId xmlns:a16="http://schemas.microsoft.com/office/drawing/2014/main" id="{31D8054C-943A-4CFD-9DE6-EF5CDA3CA925}"/>
                </a:ext>
              </a:extLst>
            </p:cNvPr>
            <p:cNvSpPr>
              <a:spLocks noChangeShapeType="1"/>
            </p:cNvSpPr>
            <p:nvPr/>
          </p:nvSpPr>
          <p:spPr bwMode="auto">
            <a:xfrm>
              <a:off x="5600369"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 name="Line 83">
              <a:extLst>
                <a:ext uri="{FF2B5EF4-FFF2-40B4-BE49-F238E27FC236}">
                  <a16:creationId xmlns:a16="http://schemas.microsoft.com/office/drawing/2014/main" id="{37BC4A65-F062-43B6-8479-87C0F278806D}"/>
                </a:ext>
              </a:extLst>
            </p:cNvPr>
            <p:cNvSpPr>
              <a:spLocks noChangeShapeType="1"/>
            </p:cNvSpPr>
            <p:nvPr/>
          </p:nvSpPr>
          <p:spPr bwMode="auto">
            <a:xfrm flipH="1">
              <a:off x="5576426"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 name="Line 84">
              <a:extLst>
                <a:ext uri="{FF2B5EF4-FFF2-40B4-BE49-F238E27FC236}">
                  <a16:creationId xmlns:a16="http://schemas.microsoft.com/office/drawing/2014/main" id="{1D7EA975-04CC-475D-8261-7EF62637D863}"/>
                </a:ext>
              </a:extLst>
            </p:cNvPr>
            <p:cNvSpPr>
              <a:spLocks noChangeShapeType="1"/>
            </p:cNvSpPr>
            <p:nvPr/>
          </p:nvSpPr>
          <p:spPr bwMode="auto">
            <a:xfrm>
              <a:off x="5611770"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 name="Line 85">
              <a:extLst>
                <a:ext uri="{FF2B5EF4-FFF2-40B4-BE49-F238E27FC236}">
                  <a16:creationId xmlns:a16="http://schemas.microsoft.com/office/drawing/2014/main" id="{D45A577B-FA27-4C4C-A07C-4A91A2BA707B}"/>
                </a:ext>
              </a:extLst>
            </p:cNvPr>
            <p:cNvSpPr>
              <a:spLocks noChangeShapeType="1"/>
            </p:cNvSpPr>
            <p:nvPr/>
          </p:nvSpPr>
          <p:spPr bwMode="auto">
            <a:xfrm flipH="1">
              <a:off x="5587827" y="2263804"/>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 name="Line 86">
              <a:extLst>
                <a:ext uri="{FF2B5EF4-FFF2-40B4-BE49-F238E27FC236}">
                  <a16:creationId xmlns:a16="http://schemas.microsoft.com/office/drawing/2014/main" id="{9B0361C5-FFFB-495C-B4CB-EDF01A5D1587}"/>
                </a:ext>
              </a:extLst>
            </p:cNvPr>
            <p:cNvSpPr>
              <a:spLocks noChangeShapeType="1"/>
            </p:cNvSpPr>
            <p:nvPr/>
          </p:nvSpPr>
          <p:spPr bwMode="auto">
            <a:xfrm>
              <a:off x="5626592"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 name="Line 87">
              <a:extLst>
                <a:ext uri="{FF2B5EF4-FFF2-40B4-BE49-F238E27FC236}">
                  <a16:creationId xmlns:a16="http://schemas.microsoft.com/office/drawing/2014/main" id="{72C707F3-EFC8-4D52-82EF-39EB90FD80E0}"/>
                </a:ext>
              </a:extLst>
            </p:cNvPr>
            <p:cNvSpPr>
              <a:spLocks noChangeShapeType="1"/>
            </p:cNvSpPr>
            <p:nvPr/>
          </p:nvSpPr>
          <p:spPr bwMode="auto">
            <a:xfrm flipH="1">
              <a:off x="5603789"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 name="Line 88">
              <a:extLst>
                <a:ext uri="{FF2B5EF4-FFF2-40B4-BE49-F238E27FC236}">
                  <a16:creationId xmlns:a16="http://schemas.microsoft.com/office/drawing/2014/main" id="{C9B74343-AE26-40C2-9FAA-49A08611BD34}"/>
                </a:ext>
              </a:extLst>
            </p:cNvPr>
            <p:cNvSpPr>
              <a:spLocks noChangeShapeType="1"/>
            </p:cNvSpPr>
            <p:nvPr/>
          </p:nvSpPr>
          <p:spPr bwMode="auto">
            <a:xfrm>
              <a:off x="5637993"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 name="Line 89">
              <a:extLst>
                <a:ext uri="{FF2B5EF4-FFF2-40B4-BE49-F238E27FC236}">
                  <a16:creationId xmlns:a16="http://schemas.microsoft.com/office/drawing/2014/main" id="{F3E1457C-B791-45BA-B0AA-E900D43777D3}"/>
                </a:ext>
              </a:extLst>
            </p:cNvPr>
            <p:cNvSpPr>
              <a:spLocks noChangeShapeType="1"/>
            </p:cNvSpPr>
            <p:nvPr/>
          </p:nvSpPr>
          <p:spPr bwMode="auto">
            <a:xfrm flipH="1">
              <a:off x="5618611" y="2263804"/>
              <a:ext cx="4332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 name="Line 90">
              <a:extLst>
                <a:ext uri="{FF2B5EF4-FFF2-40B4-BE49-F238E27FC236}">
                  <a16:creationId xmlns:a16="http://schemas.microsoft.com/office/drawing/2014/main" id="{86A72EC4-FB90-419F-9391-EDDD2B0F113D}"/>
                </a:ext>
              </a:extLst>
            </p:cNvPr>
            <p:cNvSpPr>
              <a:spLocks noChangeShapeType="1"/>
            </p:cNvSpPr>
            <p:nvPr/>
          </p:nvSpPr>
          <p:spPr bwMode="auto">
            <a:xfrm>
              <a:off x="5653956" y="2246382"/>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 name="Line 91">
              <a:extLst>
                <a:ext uri="{FF2B5EF4-FFF2-40B4-BE49-F238E27FC236}">
                  <a16:creationId xmlns:a16="http://schemas.microsoft.com/office/drawing/2014/main" id="{0EB1E69D-7C12-46FF-B3FB-C528CE17867F}"/>
                </a:ext>
              </a:extLst>
            </p:cNvPr>
            <p:cNvSpPr>
              <a:spLocks noChangeShapeType="1"/>
            </p:cNvSpPr>
            <p:nvPr/>
          </p:nvSpPr>
          <p:spPr bwMode="auto">
            <a:xfrm flipH="1">
              <a:off x="5634573" y="226380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 name="Line 92">
              <a:extLst>
                <a:ext uri="{FF2B5EF4-FFF2-40B4-BE49-F238E27FC236}">
                  <a16:creationId xmlns:a16="http://schemas.microsoft.com/office/drawing/2014/main" id="{DD75C892-975E-4715-8CA1-B41463081A21}"/>
                </a:ext>
              </a:extLst>
            </p:cNvPr>
            <p:cNvSpPr>
              <a:spLocks noChangeShapeType="1"/>
            </p:cNvSpPr>
            <p:nvPr/>
          </p:nvSpPr>
          <p:spPr bwMode="auto">
            <a:xfrm>
              <a:off x="4260697" y="1875397"/>
              <a:ext cx="0" cy="3894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 name="Line 93">
              <a:extLst>
                <a:ext uri="{FF2B5EF4-FFF2-40B4-BE49-F238E27FC236}">
                  <a16:creationId xmlns:a16="http://schemas.microsoft.com/office/drawing/2014/main" id="{67306570-51C9-4F36-B574-DEB108C553E3}"/>
                </a:ext>
              </a:extLst>
            </p:cNvPr>
            <p:cNvSpPr>
              <a:spLocks noChangeShapeType="1"/>
            </p:cNvSpPr>
            <p:nvPr/>
          </p:nvSpPr>
          <p:spPr bwMode="auto">
            <a:xfrm flipH="1">
              <a:off x="4236754" y="1892819"/>
              <a:ext cx="4332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 name="Line 94">
              <a:extLst>
                <a:ext uri="{FF2B5EF4-FFF2-40B4-BE49-F238E27FC236}">
                  <a16:creationId xmlns:a16="http://schemas.microsoft.com/office/drawing/2014/main" id="{AA2AC874-BD8B-4602-A271-31F2C17DBA94}"/>
                </a:ext>
              </a:extLst>
            </p:cNvPr>
            <p:cNvSpPr>
              <a:spLocks noChangeShapeType="1"/>
            </p:cNvSpPr>
            <p:nvPr/>
          </p:nvSpPr>
          <p:spPr bwMode="auto">
            <a:xfrm>
              <a:off x="4706494" y="2070113"/>
              <a:ext cx="0" cy="40993"/>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 name="Line 95">
              <a:extLst>
                <a:ext uri="{FF2B5EF4-FFF2-40B4-BE49-F238E27FC236}">
                  <a16:creationId xmlns:a16="http://schemas.microsoft.com/office/drawing/2014/main" id="{3833EB88-6056-4C3F-8AF6-45A84EFA8353}"/>
                </a:ext>
              </a:extLst>
            </p:cNvPr>
            <p:cNvSpPr>
              <a:spLocks noChangeShapeType="1"/>
            </p:cNvSpPr>
            <p:nvPr/>
          </p:nvSpPr>
          <p:spPr bwMode="auto">
            <a:xfrm flipH="1">
              <a:off x="4687112" y="2090609"/>
              <a:ext cx="4332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 name="Line 96">
              <a:extLst>
                <a:ext uri="{FF2B5EF4-FFF2-40B4-BE49-F238E27FC236}">
                  <a16:creationId xmlns:a16="http://schemas.microsoft.com/office/drawing/2014/main" id="{F22E80A3-C9B4-45B1-A2EF-31FA6BAE6C09}"/>
                </a:ext>
              </a:extLst>
            </p:cNvPr>
            <p:cNvSpPr>
              <a:spLocks noChangeShapeType="1"/>
            </p:cNvSpPr>
            <p:nvPr/>
          </p:nvSpPr>
          <p:spPr bwMode="auto">
            <a:xfrm>
              <a:off x="3287013" y="1445997"/>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 name="Line 97">
              <a:extLst>
                <a:ext uri="{FF2B5EF4-FFF2-40B4-BE49-F238E27FC236}">
                  <a16:creationId xmlns:a16="http://schemas.microsoft.com/office/drawing/2014/main" id="{8A32072E-136D-4226-A5A8-0F58BBC0A6DA}"/>
                </a:ext>
              </a:extLst>
            </p:cNvPr>
            <p:cNvSpPr>
              <a:spLocks noChangeShapeType="1"/>
            </p:cNvSpPr>
            <p:nvPr/>
          </p:nvSpPr>
          <p:spPr bwMode="auto">
            <a:xfrm flipH="1">
              <a:off x="3267630" y="146649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 name="Line 98">
              <a:extLst>
                <a:ext uri="{FF2B5EF4-FFF2-40B4-BE49-F238E27FC236}">
                  <a16:creationId xmlns:a16="http://schemas.microsoft.com/office/drawing/2014/main" id="{33DB5605-E29D-48E4-BE65-F469B393C3AC}"/>
                </a:ext>
              </a:extLst>
            </p:cNvPr>
            <p:cNvSpPr>
              <a:spLocks noChangeShapeType="1"/>
            </p:cNvSpPr>
            <p:nvPr/>
          </p:nvSpPr>
          <p:spPr bwMode="auto">
            <a:xfrm>
              <a:off x="3263070" y="1445997"/>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 name="Line 99">
              <a:extLst>
                <a:ext uri="{FF2B5EF4-FFF2-40B4-BE49-F238E27FC236}">
                  <a16:creationId xmlns:a16="http://schemas.microsoft.com/office/drawing/2014/main" id="{B1BCEE53-F4CE-4BEA-8433-399E60295F4C}"/>
                </a:ext>
              </a:extLst>
            </p:cNvPr>
            <p:cNvSpPr>
              <a:spLocks noChangeShapeType="1"/>
            </p:cNvSpPr>
            <p:nvPr/>
          </p:nvSpPr>
          <p:spPr bwMode="auto">
            <a:xfrm flipH="1">
              <a:off x="3240267" y="1466494"/>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 name="Line 100">
              <a:extLst>
                <a:ext uri="{FF2B5EF4-FFF2-40B4-BE49-F238E27FC236}">
                  <a16:creationId xmlns:a16="http://schemas.microsoft.com/office/drawing/2014/main" id="{9282EDA4-0541-4993-AAD5-F51818FCF0E8}"/>
                </a:ext>
              </a:extLst>
            </p:cNvPr>
            <p:cNvSpPr>
              <a:spLocks noChangeShapeType="1"/>
            </p:cNvSpPr>
            <p:nvPr/>
          </p:nvSpPr>
          <p:spPr bwMode="auto">
            <a:xfrm>
              <a:off x="3863926" y="1616117"/>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 name="Line 101">
              <a:extLst>
                <a:ext uri="{FF2B5EF4-FFF2-40B4-BE49-F238E27FC236}">
                  <a16:creationId xmlns:a16="http://schemas.microsoft.com/office/drawing/2014/main" id="{E34044AA-9518-4B23-9CA3-27E3BAE9F92B}"/>
                </a:ext>
              </a:extLst>
            </p:cNvPr>
            <p:cNvSpPr>
              <a:spLocks noChangeShapeType="1"/>
            </p:cNvSpPr>
            <p:nvPr/>
          </p:nvSpPr>
          <p:spPr bwMode="auto">
            <a:xfrm flipH="1">
              <a:off x="3844544" y="163661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 name="Line 102">
              <a:extLst>
                <a:ext uri="{FF2B5EF4-FFF2-40B4-BE49-F238E27FC236}">
                  <a16:creationId xmlns:a16="http://schemas.microsoft.com/office/drawing/2014/main" id="{2AD5DB81-6312-4935-B783-F356F4C1A28F}"/>
                </a:ext>
              </a:extLst>
            </p:cNvPr>
            <p:cNvSpPr>
              <a:spLocks noChangeShapeType="1"/>
            </p:cNvSpPr>
            <p:nvPr/>
          </p:nvSpPr>
          <p:spPr bwMode="auto">
            <a:xfrm>
              <a:off x="3005397" y="1408079"/>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 name="Line 103">
              <a:extLst>
                <a:ext uri="{FF2B5EF4-FFF2-40B4-BE49-F238E27FC236}">
                  <a16:creationId xmlns:a16="http://schemas.microsoft.com/office/drawing/2014/main" id="{6556A277-8C59-4EC6-80DB-1D13C0700252}"/>
                </a:ext>
              </a:extLst>
            </p:cNvPr>
            <p:cNvSpPr>
              <a:spLocks noChangeShapeType="1"/>
            </p:cNvSpPr>
            <p:nvPr/>
          </p:nvSpPr>
          <p:spPr bwMode="auto">
            <a:xfrm flipH="1">
              <a:off x="2982594" y="1425500"/>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 name="Line 104">
              <a:extLst>
                <a:ext uri="{FF2B5EF4-FFF2-40B4-BE49-F238E27FC236}">
                  <a16:creationId xmlns:a16="http://schemas.microsoft.com/office/drawing/2014/main" id="{EC189C19-8B02-4E3E-80A9-E97C838A6C6A}"/>
                </a:ext>
              </a:extLst>
            </p:cNvPr>
            <p:cNvSpPr>
              <a:spLocks noChangeShapeType="1"/>
            </p:cNvSpPr>
            <p:nvPr/>
          </p:nvSpPr>
          <p:spPr bwMode="auto">
            <a:xfrm>
              <a:off x="2700978" y="1390656"/>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 name="Line 105">
              <a:extLst>
                <a:ext uri="{FF2B5EF4-FFF2-40B4-BE49-F238E27FC236}">
                  <a16:creationId xmlns:a16="http://schemas.microsoft.com/office/drawing/2014/main" id="{618983D0-D519-4216-8702-AA19FD225A68}"/>
                </a:ext>
              </a:extLst>
            </p:cNvPr>
            <p:cNvSpPr>
              <a:spLocks noChangeShapeType="1"/>
            </p:cNvSpPr>
            <p:nvPr/>
          </p:nvSpPr>
          <p:spPr bwMode="auto">
            <a:xfrm flipH="1">
              <a:off x="2681595" y="1411153"/>
              <a:ext cx="4332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 name="Line 106">
              <a:extLst>
                <a:ext uri="{FF2B5EF4-FFF2-40B4-BE49-F238E27FC236}">
                  <a16:creationId xmlns:a16="http://schemas.microsoft.com/office/drawing/2014/main" id="{0B33C47D-AAF7-43B3-B18B-57B4F31D45AB}"/>
                </a:ext>
              </a:extLst>
            </p:cNvPr>
            <p:cNvSpPr>
              <a:spLocks noChangeShapeType="1"/>
            </p:cNvSpPr>
            <p:nvPr/>
          </p:nvSpPr>
          <p:spPr bwMode="auto">
            <a:xfrm>
              <a:off x="2535657" y="1300472"/>
              <a:ext cx="0" cy="420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 name="Line 107">
              <a:extLst>
                <a:ext uri="{FF2B5EF4-FFF2-40B4-BE49-F238E27FC236}">
                  <a16:creationId xmlns:a16="http://schemas.microsoft.com/office/drawing/2014/main" id="{206DD8A2-03A0-4202-BB8C-254A6F5C6576}"/>
                </a:ext>
              </a:extLst>
            </p:cNvPr>
            <p:cNvSpPr>
              <a:spLocks noChangeShapeType="1"/>
            </p:cNvSpPr>
            <p:nvPr/>
          </p:nvSpPr>
          <p:spPr bwMode="auto">
            <a:xfrm flipH="1">
              <a:off x="2512854" y="1320969"/>
              <a:ext cx="4560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 name="Line 108">
              <a:extLst>
                <a:ext uri="{FF2B5EF4-FFF2-40B4-BE49-F238E27FC236}">
                  <a16:creationId xmlns:a16="http://schemas.microsoft.com/office/drawing/2014/main" id="{9544B051-BE52-4168-98E8-70D794F1EE4A}"/>
                </a:ext>
              </a:extLst>
            </p:cNvPr>
            <p:cNvSpPr>
              <a:spLocks noChangeShapeType="1"/>
            </p:cNvSpPr>
            <p:nvPr/>
          </p:nvSpPr>
          <p:spPr bwMode="auto">
            <a:xfrm>
              <a:off x="2124064" y="1165196"/>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 name="Line 109">
              <a:extLst>
                <a:ext uri="{FF2B5EF4-FFF2-40B4-BE49-F238E27FC236}">
                  <a16:creationId xmlns:a16="http://schemas.microsoft.com/office/drawing/2014/main" id="{190CFF42-95A8-46F6-9259-BD54738F7E00}"/>
                </a:ext>
              </a:extLst>
            </p:cNvPr>
            <p:cNvSpPr>
              <a:spLocks noChangeShapeType="1"/>
            </p:cNvSpPr>
            <p:nvPr/>
          </p:nvSpPr>
          <p:spPr bwMode="auto">
            <a:xfrm flipH="1">
              <a:off x="2101261" y="1186717"/>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 name="Line 110">
              <a:extLst>
                <a:ext uri="{FF2B5EF4-FFF2-40B4-BE49-F238E27FC236}">
                  <a16:creationId xmlns:a16="http://schemas.microsoft.com/office/drawing/2014/main" id="{8E3CFCF8-D212-434A-BE9D-09E91BD0F0DF}"/>
                </a:ext>
              </a:extLst>
            </p:cNvPr>
            <p:cNvSpPr>
              <a:spLocks noChangeShapeType="1"/>
            </p:cNvSpPr>
            <p:nvPr/>
          </p:nvSpPr>
          <p:spPr bwMode="auto">
            <a:xfrm>
              <a:off x="2059075" y="1127278"/>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 name="Line 111">
              <a:extLst>
                <a:ext uri="{FF2B5EF4-FFF2-40B4-BE49-F238E27FC236}">
                  <a16:creationId xmlns:a16="http://schemas.microsoft.com/office/drawing/2014/main" id="{02E6D7BB-FC35-484C-99D4-991C19CA82F4}"/>
                </a:ext>
              </a:extLst>
            </p:cNvPr>
            <p:cNvSpPr>
              <a:spLocks noChangeShapeType="1"/>
            </p:cNvSpPr>
            <p:nvPr/>
          </p:nvSpPr>
          <p:spPr bwMode="auto">
            <a:xfrm flipH="1">
              <a:off x="2035132" y="1147774"/>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 name="Line 112">
              <a:extLst>
                <a:ext uri="{FF2B5EF4-FFF2-40B4-BE49-F238E27FC236}">
                  <a16:creationId xmlns:a16="http://schemas.microsoft.com/office/drawing/2014/main" id="{76B025D0-8018-4F74-A9FB-08947F1006B4}"/>
                </a:ext>
              </a:extLst>
            </p:cNvPr>
            <p:cNvSpPr>
              <a:spLocks noChangeShapeType="1"/>
            </p:cNvSpPr>
            <p:nvPr/>
          </p:nvSpPr>
          <p:spPr bwMode="auto">
            <a:xfrm>
              <a:off x="2051094" y="1127278"/>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 name="Line 113">
              <a:extLst>
                <a:ext uri="{FF2B5EF4-FFF2-40B4-BE49-F238E27FC236}">
                  <a16:creationId xmlns:a16="http://schemas.microsoft.com/office/drawing/2014/main" id="{E831B839-57A2-4D44-B378-A07680E99C95}"/>
                </a:ext>
              </a:extLst>
            </p:cNvPr>
            <p:cNvSpPr>
              <a:spLocks noChangeShapeType="1"/>
            </p:cNvSpPr>
            <p:nvPr/>
          </p:nvSpPr>
          <p:spPr bwMode="auto">
            <a:xfrm flipH="1">
              <a:off x="2028291" y="1147774"/>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 name="Line 114">
              <a:extLst>
                <a:ext uri="{FF2B5EF4-FFF2-40B4-BE49-F238E27FC236}">
                  <a16:creationId xmlns:a16="http://schemas.microsoft.com/office/drawing/2014/main" id="{14426802-35E3-4BFD-98BF-C54E09DBD65E}"/>
                </a:ext>
              </a:extLst>
            </p:cNvPr>
            <p:cNvSpPr>
              <a:spLocks noChangeShapeType="1"/>
            </p:cNvSpPr>
            <p:nvPr/>
          </p:nvSpPr>
          <p:spPr bwMode="auto">
            <a:xfrm>
              <a:off x="1970144" y="1047342"/>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 name="Line 115">
              <a:extLst>
                <a:ext uri="{FF2B5EF4-FFF2-40B4-BE49-F238E27FC236}">
                  <a16:creationId xmlns:a16="http://schemas.microsoft.com/office/drawing/2014/main" id="{B1467896-3AA5-4316-B5BB-C0EC2A97691E}"/>
                </a:ext>
              </a:extLst>
            </p:cNvPr>
            <p:cNvSpPr>
              <a:spLocks noChangeShapeType="1"/>
            </p:cNvSpPr>
            <p:nvPr/>
          </p:nvSpPr>
          <p:spPr bwMode="auto">
            <a:xfrm flipH="1">
              <a:off x="1947341" y="1068863"/>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 name="Line 116">
              <a:extLst>
                <a:ext uri="{FF2B5EF4-FFF2-40B4-BE49-F238E27FC236}">
                  <a16:creationId xmlns:a16="http://schemas.microsoft.com/office/drawing/2014/main" id="{845CA04F-9F4D-452E-B1A7-AA999C980CD4}"/>
                </a:ext>
              </a:extLst>
            </p:cNvPr>
            <p:cNvSpPr>
              <a:spLocks noChangeShapeType="1"/>
            </p:cNvSpPr>
            <p:nvPr/>
          </p:nvSpPr>
          <p:spPr bwMode="auto">
            <a:xfrm>
              <a:off x="1885773" y="1006349"/>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 name="Line 117">
              <a:extLst>
                <a:ext uri="{FF2B5EF4-FFF2-40B4-BE49-F238E27FC236}">
                  <a16:creationId xmlns:a16="http://schemas.microsoft.com/office/drawing/2014/main" id="{3F6ED1EE-8014-40BB-A998-D090F87D8558}"/>
                </a:ext>
              </a:extLst>
            </p:cNvPr>
            <p:cNvSpPr>
              <a:spLocks noChangeShapeType="1"/>
            </p:cNvSpPr>
            <p:nvPr/>
          </p:nvSpPr>
          <p:spPr bwMode="auto">
            <a:xfrm flipH="1">
              <a:off x="1861830" y="1023771"/>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 name="Line 118">
              <a:extLst>
                <a:ext uri="{FF2B5EF4-FFF2-40B4-BE49-F238E27FC236}">
                  <a16:creationId xmlns:a16="http://schemas.microsoft.com/office/drawing/2014/main" id="{007D7995-1CB1-493F-A737-602640F19762}"/>
                </a:ext>
              </a:extLst>
            </p:cNvPr>
            <p:cNvSpPr>
              <a:spLocks noChangeShapeType="1"/>
            </p:cNvSpPr>
            <p:nvPr/>
          </p:nvSpPr>
          <p:spPr bwMode="auto">
            <a:xfrm>
              <a:off x="1639502" y="954083"/>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 name="Line 119">
              <a:extLst>
                <a:ext uri="{FF2B5EF4-FFF2-40B4-BE49-F238E27FC236}">
                  <a16:creationId xmlns:a16="http://schemas.microsoft.com/office/drawing/2014/main" id="{36B67E51-BBAC-4FDC-BFC4-91E24BD45E3C}"/>
                </a:ext>
              </a:extLst>
            </p:cNvPr>
            <p:cNvSpPr>
              <a:spLocks noChangeShapeType="1"/>
            </p:cNvSpPr>
            <p:nvPr/>
          </p:nvSpPr>
          <p:spPr bwMode="auto">
            <a:xfrm flipH="1">
              <a:off x="1615558" y="974579"/>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 name="Line 120">
              <a:extLst>
                <a:ext uri="{FF2B5EF4-FFF2-40B4-BE49-F238E27FC236}">
                  <a16:creationId xmlns:a16="http://schemas.microsoft.com/office/drawing/2014/main" id="{D2677582-CC5B-4110-9E94-9FD56F3CD4E7}"/>
                </a:ext>
              </a:extLst>
            </p:cNvPr>
            <p:cNvSpPr>
              <a:spLocks noChangeShapeType="1"/>
            </p:cNvSpPr>
            <p:nvPr/>
          </p:nvSpPr>
          <p:spPr bwMode="auto">
            <a:xfrm>
              <a:off x="1531188" y="926413"/>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 name="Line 121">
              <a:extLst>
                <a:ext uri="{FF2B5EF4-FFF2-40B4-BE49-F238E27FC236}">
                  <a16:creationId xmlns:a16="http://schemas.microsoft.com/office/drawing/2014/main" id="{570F15E6-0504-4C83-8DB6-5C41A967037D}"/>
                </a:ext>
              </a:extLst>
            </p:cNvPr>
            <p:cNvSpPr>
              <a:spLocks noChangeShapeType="1"/>
            </p:cNvSpPr>
            <p:nvPr/>
          </p:nvSpPr>
          <p:spPr bwMode="auto">
            <a:xfrm flipH="1">
              <a:off x="1508385" y="943835"/>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 name="Line 122">
              <a:extLst>
                <a:ext uri="{FF2B5EF4-FFF2-40B4-BE49-F238E27FC236}">
                  <a16:creationId xmlns:a16="http://schemas.microsoft.com/office/drawing/2014/main" id="{38BD3D15-E3F2-40C8-AC27-E4021D62DD16}"/>
                </a:ext>
              </a:extLst>
            </p:cNvPr>
            <p:cNvSpPr>
              <a:spLocks noChangeShapeType="1"/>
            </p:cNvSpPr>
            <p:nvPr/>
          </p:nvSpPr>
          <p:spPr bwMode="auto">
            <a:xfrm>
              <a:off x="1427435" y="926413"/>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 name="Line 123">
              <a:extLst>
                <a:ext uri="{FF2B5EF4-FFF2-40B4-BE49-F238E27FC236}">
                  <a16:creationId xmlns:a16="http://schemas.microsoft.com/office/drawing/2014/main" id="{CAD3707D-F4A7-4606-BC69-878C48202E8D}"/>
                </a:ext>
              </a:extLst>
            </p:cNvPr>
            <p:cNvSpPr>
              <a:spLocks noChangeShapeType="1"/>
            </p:cNvSpPr>
            <p:nvPr/>
          </p:nvSpPr>
          <p:spPr bwMode="auto">
            <a:xfrm flipH="1">
              <a:off x="1404632" y="943835"/>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 name="Line 124">
              <a:extLst>
                <a:ext uri="{FF2B5EF4-FFF2-40B4-BE49-F238E27FC236}">
                  <a16:creationId xmlns:a16="http://schemas.microsoft.com/office/drawing/2014/main" id="{2164B4F6-C8F0-4CA7-B6CF-265EA32D1766}"/>
                </a:ext>
              </a:extLst>
            </p:cNvPr>
            <p:cNvSpPr>
              <a:spLocks noChangeShapeType="1"/>
            </p:cNvSpPr>
            <p:nvPr/>
          </p:nvSpPr>
          <p:spPr bwMode="auto">
            <a:xfrm>
              <a:off x="1254133" y="926413"/>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 name="Line 125">
              <a:extLst>
                <a:ext uri="{FF2B5EF4-FFF2-40B4-BE49-F238E27FC236}">
                  <a16:creationId xmlns:a16="http://schemas.microsoft.com/office/drawing/2014/main" id="{A5C88B9E-8408-46B9-89B7-5EA294CEAF0F}"/>
                </a:ext>
              </a:extLst>
            </p:cNvPr>
            <p:cNvSpPr>
              <a:spLocks noChangeShapeType="1"/>
            </p:cNvSpPr>
            <p:nvPr/>
          </p:nvSpPr>
          <p:spPr bwMode="auto">
            <a:xfrm flipH="1">
              <a:off x="1234750" y="943835"/>
              <a:ext cx="42185"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 name="Line 126">
              <a:extLst>
                <a:ext uri="{FF2B5EF4-FFF2-40B4-BE49-F238E27FC236}">
                  <a16:creationId xmlns:a16="http://schemas.microsoft.com/office/drawing/2014/main" id="{EB489B1A-2ECD-466F-B5C0-4A60D6D338DF}"/>
                </a:ext>
              </a:extLst>
            </p:cNvPr>
            <p:cNvSpPr>
              <a:spLocks noChangeShapeType="1"/>
            </p:cNvSpPr>
            <p:nvPr/>
          </p:nvSpPr>
          <p:spPr bwMode="auto">
            <a:xfrm>
              <a:off x="1181163" y="926413"/>
              <a:ext cx="0" cy="37918"/>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 name="Line 127">
              <a:extLst>
                <a:ext uri="{FF2B5EF4-FFF2-40B4-BE49-F238E27FC236}">
                  <a16:creationId xmlns:a16="http://schemas.microsoft.com/office/drawing/2014/main" id="{92BB67B2-1785-4680-B107-3F513FBB19EF}"/>
                </a:ext>
              </a:extLst>
            </p:cNvPr>
            <p:cNvSpPr>
              <a:spLocks noChangeShapeType="1"/>
            </p:cNvSpPr>
            <p:nvPr/>
          </p:nvSpPr>
          <p:spPr bwMode="auto">
            <a:xfrm flipH="1">
              <a:off x="1157220" y="943835"/>
              <a:ext cx="46746" cy="0"/>
            </a:xfrm>
            <a:prstGeom prst="line">
              <a:avLst/>
            </a:prstGeom>
            <a:noFill/>
            <a:ln w="12700" cap="flat">
              <a:solidFill>
                <a:srgbClr val="00386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 name="Freeform 128">
              <a:extLst>
                <a:ext uri="{FF2B5EF4-FFF2-40B4-BE49-F238E27FC236}">
                  <a16:creationId xmlns:a16="http://schemas.microsoft.com/office/drawing/2014/main" id="{47C9C7B3-0F12-4AB8-B244-DBE86612DF78}"/>
                </a:ext>
              </a:extLst>
            </p:cNvPr>
            <p:cNvSpPr>
              <a:spLocks/>
            </p:cNvSpPr>
            <p:nvPr/>
          </p:nvSpPr>
          <p:spPr bwMode="auto">
            <a:xfrm>
              <a:off x="1138978" y="943835"/>
              <a:ext cx="5099873" cy="928488"/>
            </a:xfrm>
            <a:custGeom>
              <a:avLst/>
              <a:gdLst>
                <a:gd name="T0" fmla="*/ 148 w 4473"/>
                <a:gd name="T1" fmla="*/ 10 h 906"/>
                <a:gd name="T2" fmla="*/ 401 w 4473"/>
                <a:gd name="T3" fmla="*/ 27 h 906"/>
                <a:gd name="T4" fmla="*/ 442 w 4473"/>
                <a:gd name="T5" fmla="*/ 54 h 906"/>
                <a:gd name="T6" fmla="*/ 607 w 4473"/>
                <a:gd name="T7" fmla="*/ 71 h 906"/>
                <a:gd name="T8" fmla="*/ 631 w 4473"/>
                <a:gd name="T9" fmla="*/ 88 h 906"/>
                <a:gd name="T10" fmla="*/ 725 w 4473"/>
                <a:gd name="T11" fmla="*/ 105 h 906"/>
                <a:gd name="T12" fmla="*/ 732 w 4473"/>
                <a:gd name="T13" fmla="*/ 132 h 906"/>
                <a:gd name="T14" fmla="*/ 837 w 4473"/>
                <a:gd name="T15" fmla="*/ 138 h 906"/>
                <a:gd name="T16" fmla="*/ 844 w 4473"/>
                <a:gd name="T17" fmla="*/ 155 h 906"/>
                <a:gd name="T18" fmla="*/ 931 w 4473"/>
                <a:gd name="T19" fmla="*/ 165 h 906"/>
                <a:gd name="T20" fmla="*/ 955 w 4473"/>
                <a:gd name="T21" fmla="*/ 189 h 906"/>
                <a:gd name="T22" fmla="*/ 999 w 4473"/>
                <a:gd name="T23" fmla="*/ 199 h 906"/>
                <a:gd name="T24" fmla="*/ 1050 w 4473"/>
                <a:gd name="T25" fmla="*/ 216 h 906"/>
                <a:gd name="T26" fmla="*/ 1178 w 4473"/>
                <a:gd name="T27" fmla="*/ 226 h 906"/>
                <a:gd name="T28" fmla="*/ 1188 w 4473"/>
                <a:gd name="T29" fmla="*/ 257 h 906"/>
                <a:gd name="T30" fmla="*/ 1239 w 4473"/>
                <a:gd name="T31" fmla="*/ 267 h 906"/>
                <a:gd name="T32" fmla="*/ 1266 w 4473"/>
                <a:gd name="T33" fmla="*/ 291 h 906"/>
                <a:gd name="T34" fmla="*/ 1384 w 4473"/>
                <a:gd name="T35" fmla="*/ 301 h 906"/>
                <a:gd name="T36" fmla="*/ 1428 w 4473"/>
                <a:gd name="T37" fmla="*/ 335 h 906"/>
                <a:gd name="T38" fmla="*/ 1512 w 4473"/>
                <a:gd name="T39" fmla="*/ 345 h 906"/>
                <a:gd name="T40" fmla="*/ 1546 w 4473"/>
                <a:gd name="T41" fmla="*/ 368 h 906"/>
                <a:gd name="T42" fmla="*/ 1617 w 4473"/>
                <a:gd name="T43" fmla="*/ 395 h 906"/>
                <a:gd name="T44" fmla="*/ 1640 w 4473"/>
                <a:gd name="T45" fmla="*/ 412 h 906"/>
                <a:gd name="T46" fmla="*/ 1657 w 4473"/>
                <a:gd name="T47" fmla="*/ 419 h 906"/>
                <a:gd name="T48" fmla="*/ 1684 w 4473"/>
                <a:gd name="T49" fmla="*/ 436 h 906"/>
                <a:gd name="T50" fmla="*/ 1735 w 4473"/>
                <a:gd name="T51" fmla="*/ 456 h 906"/>
                <a:gd name="T52" fmla="*/ 1786 w 4473"/>
                <a:gd name="T53" fmla="*/ 473 h 906"/>
                <a:gd name="T54" fmla="*/ 1830 w 4473"/>
                <a:gd name="T55" fmla="*/ 480 h 906"/>
                <a:gd name="T56" fmla="*/ 1914 w 4473"/>
                <a:gd name="T57" fmla="*/ 497 h 906"/>
                <a:gd name="T58" fmla="*/ 2046 w 4473"/>
                <a:gd name="T59" fmla="*/ 514 h 906"/>
                <a:gd name="T60" fmla="*/ 2069 w 4473"/>
                <a:gd name="T61" fmla="*/ 531 h 906"/>
                <a:gd name="T62" fmla="*/ 2147 w 4473"/>
                <a:gd name="T63" fmla="*/ 548 h 906"/>
                <a:gd name="T64" fmla="*/ 2174 w 4473"/>
                <a:gd name="T65" fmla="*/ 575 h 906"/>
                <a:gd name="T66" fmla="*/ 2353 w 4473"/>
                <a:gd name="T67" fmla="*/ 581 h 906"/>
                <a:gd name="T68" fmla="*/ 2387 w 4473"/>
                <a:gd name="T69" fmla="*/ 615 h 906"/>
                <a:gd name="T70" fmla="*/ 2549 w 4473"/>
                <a:gd name="T71" fmla="*/ 632 h 906"/>
                <a:gd name="T72" fmla="*/ 2633 w 4473"/>
                <a:gd name="T73" fmla="*/ 649 h 906"/>
                <a:gd name="T74" fmla="*/ 2876 w 4473"/>
                <a:gd name="T75" fmla="*/ 669 h 906"/>
                <a:gd name="T76" fmla="*/ 2900 w 4473"/>
                <a:gd name="T77" fmla="*/ 693 h 906"/>
                <a:gd name="T78" fmla="*/ 3123 w 4473"/>
                <a:gd name="T79" fmla="*/ 700 h 906"/>
                <a:gd name="T80" fmla="*/ 3173 w 4473"/>
                <a:gd name="T81" fmla="*/ 727 h 906"/>
                <a:gd name="T82" fmla="*/ 3423 w 4473"/>
                <a:gd name="T83" fmla="*/ 737 h 906"/>
                <a:gd name="T84" fmla="*/ 3507 w 4473"/>
                <a:gd name="T85" fmla="*/ 754 h 906"/>
                <a:gd name="T86" fmla="*/ 3548 w 4473"/>
                <a:gd name="T87" fmla="*/ 771 h 906"/>
                <a:gd name="T88" fmla="*/ 3592 w 4473"/>
                <a:gd name="T89" fmla="*/ 784 h 906"/>
                <a:gd name="T90" fmla="*/ 3960 w 4473"/>
                <a:gd name="T91" fmla="*/ 794 h 906"/>
                <a:gd name="T92" fmla="*/ 3970 w 4473"/>
                <a:gd name="T93" fmla="*/ 811 h 906"/>
                <a:gd name="T94" fmla="*/ 4193 w 4473"/>
                <a:gd name="T95" fmla="*/ 832 h 906"/>
                <a:gd name="T96" fmla="*/ 4243 w 4473"/>
                <a:gd name="T97" fmla="*/ 90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73" h="906">
                  <a:moveTo>
                    <a:pt x="0" y="0"/>
                  </a:moveTo>
                  <a:lnTo>
                    <a:pt x="148" y="0"/>
                  </a:lnTo>
                  <a:lnTo>
                    <a:pt x="148" y="10"/>
                  </a:lnTo>
                  <a:lnTo>
                    <a:pt x="384" y="10"/>
                  </a:lnTo>
                  <a:lnTo>
                    <a:pt x="384" y="27"/>
                  </a:lnTo>
                  <a:lnTo>
                    <a:pt x="401" y="27"/>
                  </a:lnTo>
                  <a:lnTo>
                    <a:pt x="401" y="44"/>
                  </a:lnTo>
                  <a:lnTo>
                    <a:pt x="442" y="44"/>
                  </a:lnTo>
                  <a:lnTo>
                    <a:pt x="442" y="54"/>
                  </a:lnTo>
                  <a:lnTo>
                    <a:pt x="570" y="54"/>
                  </a:lnTo>
                  <a:lnTo>
                    <a:pt x="570" y="71"/>
                  </a:lnTo>
                  <a:lnTo>
                    <a:pt x="607" y="71"/>
                  </a:lnTo>
                  <a:lnTo>
                    <a:pt x="607" y="78"/>
                  </a:lnTo>
                  <a:lnTo>
                    <a:pt x="631" y="78"/>
                  </a:lnTo>
                  <a:lnTo>
                    <a:pt x="631" y="88"/>
                  </a:lnTo>
                  <a:lnTo>
                    <a:pt x="709" y="88"/>
                  </a:lnTo>
                  <a:lnTo>
                    <a:pt x="709" y="105"/>
                  </a:lnTo>
                  <a:lnTo>
                    <a:pt x="725" y="105"/>
                  </a:lnTo>
                  <a:lnTo>
                    <a:pt x="725" y="115"/>
                  </a:lnTo>
                  <a:lnTo>
                    <a:pt x="732" y="115"/>
                  </a:lnTo>
                  <a:lnTo>
                    <a:pt x="732" y="132"/>
                  </a:lnTo>
                  <a:lnTo>
                    <a:pt x="759" y="132"/>
                  </a:lnTo>
                  <a:lnTo>
                    <a:pt x="759" y="138"/>
                  </a:lnTo>
                  <a:lnTo>
                    <a:pt x="837" y="138"/>
                  </a:lnTo>
                  <a:lnTo>
                    <a:pt x="837" y="145"/>
                  </a:lnTo>
                  <a:lnTo>
                    <a:pt x="844" y="145"/>
                  </a:lnTo>
                  <a:lnTo>
                    <a:pt x="844" y="155"/>
                  </a:lnTo>
                  <a:lnTo>
                    <a:pt x="904" y="155"/>
                  </a:lnTo>
                  <a:lnTo>
                    <a:pt x="904" y="165"/>
                  </a:lnTo>
                  <a:lnTo>
                    <a:pt x="931" y="165"/>
                  </a:lnTo>
                  <a:lnTo>
                    <a:pt x="931" y="182"/>
                  </a:lnTo>
                  <a:lnTo>
                    <a:pt x="955" y="182"/>
                  </a:lnTo>
                  <a:lnTo>
                    <a:pt x="955" y="189"/>
                  </a:lnTo>
                  <a:lnTo>
                    <a:pt x="975" y="189"/>
                  </a:lnTo>
                  <a:lnTo>
                    <a:pt x="975" y="199"/>
                  </a:lnTo>
                  <a:lnTo>
                    <a:pt x="999" y="199"/>
                  </a:lnTo>
                  <a:lnTo>
                    <a:pt x="999" y="206"/>
                  </a:lnTo>
                  <a:lnTo>
                    <a:pt x="1050" y="206"/>
                  </a:lnTo>
                  <a:lnTo>
                    <a:pt x="1050" y="216"/>
                  </a:lnTo>
                  <a:lnTo>
                    <a:pt x="1127" y="216"/>
                  </a:lnTo>
                  <a:lnTo>
                    <a:pt x="1127" y="226"/>
                  </a:lnTo>
                  <a:lnTo>
                    <a:pt x="1178" y="226"/>
                  </a:lnTo>
                  <a:lnTo>
                    <a:pt x="1178" y="240"/>
                  </a:lnTo>
                  <a:lnTo>
                    <a:pt x="1188" y="240"/>
                  </a:lnTo>
                  <a:lnTo>
                    <a:pt x="1188" y="257"/>
                  </a:lnTo>
                  <a:lnTo>
                    <a:pt x="1222" y="257"/>
                  </a:lnTo>
                  <a:lnTo>
                    <a:pt x="1222" y="267"/>
                  </a:lnTo>
                  <a:lnTo>
                    <a:pt x="1239" y="267"/>
                  </a:lnTo>
                  <a:lnTo>
                    <a:pt x="1239" y="284"/>
                  </a:lnTo>
                  <a:lnTo>
                    <a:pt x="1266" y="284"/>
                  </a:lnTo>
                  <a:lnTo>
                    <a:pt x="1266" y="291"/>
                  </a:lnTo>
                  <a:lnTo>
                    <a:pt x="1272" y="291"/>
                  </a:lnTo>
                  <a:lnTo>
                    <a:pt x="1272" y="301"/>
                  </a:lnTo>
                  <a:lnTo>
                    <a:pt x="1384" y="301"/>
                  </a:lnTo>
                  <a:lnTo>
                    <a:pt x="1384" y="328"/>
                  </a:lnTo>
                  <a:lnTo>
                    <a:pt x="1428" y="328"/>
                  </a:lnTo>
                  <a:lnTo>
                    <a:pt x="1428" y="335"/>
                  </a:lnTo>
                  <a:lnTo>
                    <a:pt x="1505" y="335"/>
                  </a:lnTo>
                  <a:lnTo>
                    <a:pt x="1505" y="345"/>
                  </a:lnTo>
                  <a:lnTo>
                    <a:pt x="1512" y="345"/>
                  </a:lnTo>
                  <a:lnTo>
                    <a:pt x="1512" y="358"/>
                  </a:lnTo>
                  <a:lnTo>
                    <a:pt x="1546" y="358"/>
                  </a:lnTo>
                  <a:lnTo>
                    <a:pt x="1546" y="368"/>
                  </a:lnTo>
                  <a:lnTo>
                    <a:pt x="1607" y="368"/>
                  </a:lnTo>
                  <a:lnTo>
                    <a:pt x="1607" y="395"/>
                  </a:lnTo>
                  <a:lnTo>
                    <a:pt x="1617" y="395"/>
                  </a:lnTo>
                  <a:lnTo>
                    <a:pt x="1617" y="402"/>
                  </a:lnTo>
                  <a:lnTo>
                    <a:pt x="1640" y="402"/>
                  </a:lnTo>
                  <a:lnTo>
                    <a:pt x="1640" y="412"/>
                  </a:lnTo>
                  <a:lnTo>
                    <a:pt x="1651" y="412"/>
                  </a:lnTo>
                  <a:lnTo>
                    <a:pt x="1651" y="419"/>
                  </a:lnTo>
                  <a:lnTo>
                    <a:pt x="1657" y="419"/>
                  </a:lnTo>
                  <a:lnTo>
                    <a:pt x="1657" y="429"/>
                  </a:lnTo>
                  <a:lnTo>
                    <a:pt x="1684" y="429"/>
                  </a:lnTo>
                  <a:lnTo>
                    <a:pt x="1684" y="436"/>
                  </a:lnTo>
                  <a:lnTo>
                    <a:pt x="1701" y="436"/>
                  </a:lnTo>
                  <a:lnTo>
                    <a:pt x="1701" y="456"/>
                  </a:lnTo>
                  <a:lnTo>
                    <a:pt x="1735" y="456"/>
                  </a:lnTo>
                  <a:lnTo>
                    <a:pt x="1735" y="463"/>
                  </a:lnTo>
                  <a:lnTo>
                    <a:pt x="1786" y="463"/>
                  </a:lnTo>
                  <a:lnTo>
                    <a:pt x="1786" y="473"/>
                  </a:lnTo>
                  <a:lnTo>
                    <a:pt x="1813" y="473"/>
                  </a:lnTo>
                  <a:lnTo>
                    <a:pt x="1813" y="480"/>
                  </a:lnTo>
                  <a:lnTo>
                    <a:pt x="1830" y="480"/>
                  </a:lnTo>
                  <a:lnTo>
                    <a:pt x="1830" y="487"/>
                  </a:lnTo>
                  <a:lnTo>
                    <a:pt x="1914" y="487"/>
                  </a:lnTo>
                  <a:lnTo>
                    <a:pt x="1914" y="497"/>
                  </a:lnTo>
                  <a:lnTo>
                    <a:pt x="1975" y="497"/>
                  </a:lnTo>
                  <a:lnTo>
                    <a:pt x="1975" y="514"/>
                  </a:lnTo>
                  <a:lnTo>
                    <a:pt x="2046" y="514"/>
                  </a:lnTo>
                  <a:lnTo>
                    <a:pt x="2046" y="524"/>
                  </a:lnTo>
                  <a:lnTo>
                    <a:pt x="2069" y="524"/>
                  </a:lnTo>
                  <a:lnTo>
                    <a:pt x="2069" y="531"/>
                  </a:lnTo>
                  <a:lnTo>
                    <a:pt x="2113" y="531"/>
                  </a:lnTo>
                  <a:lnTo>
                    <a:pt x="2113" y="548"/>
                  </a:lnTo>
                  <a:lnTo>
                    <a:pt x="2147" y="548"/>
                  </a:lnTo>
                  <a:lnTo>
                    <a:pt x="2147" y="565"/>
                  </a:lnTo>
                  <a:lnTo>
                    <a:pt x="2174" y="565"/>
                  </a:lnTo>
                  <a:lnTo>
                    <a:pt x="2174" y="575"/>
                  </a:lnTo>
                  <a:lnTo>
                    <a:pt x="2255" y="575"/>
                  </a:lnTo>
                  <a:lnTo>
                    <a:pt x="2255" y="581"/>
                  </a:lnTo>
                  <a:lnTo>
                    <a:pt x="2353" y="581"/>
                  </a:lnTo>
                  <a:lnTo>
                    <a:pt x="2353" y="598"/>
                  </a:lnTo>
                  <a:lnTo>
                    <a:pt x="2387" y="598"/>
                  </a:lnTo>
                  <a:lnTo>
                    <a:pt x="2387" y="615"/>
                  </a:lnTo>
                  <a:lnTo>
                    <a:pt x="2522" y="615"/>
                  </a:lnTo>
                  <a:lnTo>
                    <a:pt x="2522" y="632"/>
                  </a:lnTo>
                  <a:lnTo>
                    <a:pt x="2549" y="632"/>
                  </a:lnTo>
                  <a:lnTo>
                    <a:pt x="2549" y="642"/>
                  </a:lnTo>
                  <a:lnTo>
                    <a:pt x="2633" y="642"/>
                  </a:lnTo>
                  <a:lnTo>
                    <a:pt x="2633" y="649"/>
                  </a:lnTo>
                  <a:lnTo>
                    <a:pt x="2721" y="649"/>
                  </a:lnTo>
                  <a:lnTo>
                    <a:pt x="2721" y="669"/>
                  </a:lnTo>
                  <a:lnTo>
                    <a:pt x="2876" y="669"/>
                  </a:lnTo>
                  <a:lnTo>
                    <a:pt x="2876" y="683"/>
                  </a:lnTo>
                  <a:lnTo>
                    <a:pt x="2900" y="683"/>
                  </a:lnTo>
                  <a:lnTo>
                    <a:pt x="2900" y="693"/>
                  </a:lnTo>
                  <a:lnTo>
                    <a:pt x="3062" y="693"/>
                  </a:lnTo>
                  <a:lnTo>
                    <a:pt x="3062" y="700"/>
                  </a:lnTo>
                  <a:lnTo>
                    <a:pt x="3123" y="700"/>
                  </a:lnTo>
                  <a:lnTo>
                    <a:pt x="3123" y="717"/>
                  </a:lnTo>
                  <a:lnTo>
                    <a:pt x="3173" y="717"/>
                  </a:lnTo>
                  <a:lnTo>
                    <a:pt x="3173" y="727"/>
                  </a:lnTo>
                  <a:lnTo>
                    <a:pt x="3234" y="727"/>
                  </a:lnTo>
                  <a:lnTo>
                    <a:pt x="3234" y="737"/>
                  </a:lnTo>
                  <a:lnTo>
                    <a:pt x="3423" y="737"/>
                  </a:lnTo>
                  <a:lnTo>
                    <a:pt x="3423" y="744"/>
                  </a:lnTo>
                  <a:lnTo>
                    <a:pt x="3507" y="744"/>
                  </a:lnTo>
                  <a:lnTo>
                    <a:pt x="3507" y="754"/>
                  </a:lnTo>
                  <a:lnTo>
                    <a:pt x="3531" y="754"/>
                  </a:lnTo>
                  <a:lnTo>
                    <a:pt x="3531" y="771"/>
                  </a:lnTo>
                  <a:lnTo>
                    <a:pt x="3548" y="771"/>
                  </a:lnTo>
                  <a:lnTo>
                    <a:pt x="3548" y="778"/>
                  </a:lnTo>
                  <a:lnTo>
                    <a:pt x="3592" y="778"/>
                  </a:lnTo>
                  <a:lnTo>
                    <a:pt x="3592" y="784"/>
                  </a:lnTo>
                  <a:lnTo>
                    <a:pt x="3609" y="784"/>
                  </a:lnTo>
                  <a:lnTo>
                    <a:pt x="3609" y="794"/>
                  </a:lnTo>
                  <a:lnTo>
                    <a:pt x="3960" y="794"/>
                  </a:lnTo>
                  <a:lnTo>
                    <a:pt x="3960" y="805"/>
                  </a:lnTo>
                  <a:lnTo>
                    <a:pt x="3970" y="805"/>
                  </a:lnTo>
                  <a:lnTo>
                    <a:pt x="3970" y="811"/>
                  </a:lnTo>
                  <a:lnTo>
                    <a:pt x="3997" y="811"/>
                  </a:lnTo>
                  <a:lnTo>
                    <a:pt x="3997" y="832"/>
                  </a:lnTo>
                  <a:lnTo>
                    <a:pt x="4193" y="832"/>
                  </a:lnTo>
                  <a:lnTo>
                    <a:pt x="4193" y="862"/>
                  </a:lnTo>
                  <a:lnTo>
                    <a:pt x="4243" y="862"/>
                  </a:lnTo>
                  <a:lnTo>
                    <a:pt x="4243" y="906"/>
                  </a:lnTo>
                  <a:lnTo>
                    <a:pt x="4473" y="906"/>
                  </a:lnTo>
                </a:path>
              </a:pathLst>
            </a:custGeom>
            <a:noFill/>
            <a:ln w="12700" cap="flat">
              <a:solidFill>
                <a:srgbClr val="83005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 name="Line 129">
              <a:extLst>
                <a:ext uri="{FF2B5EF4-FFF2-40B4-BE49-F238E27FC236}">
                  <a16:creationId xmlns:a16="http://schemas.microsoft.com/office/drawing/2014/main" id="{553D9FDD-E694-4EF7-A25C-E44304F0CFCF}"/>
                </a:ext>
              </a:extLst>
            </p:cNvPr>
            <p:cNvSpPr>
              <a:spLocks noChangeShapeType="1"/>
            </p:cNvSpPr>
            <p:nvPr/>
          </p:nvSpPr>
          <p:spPr bwMode="auto">
            <a:xfrm>
              <a:off x="6238850"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 name="Line 130">
              <a:extLst>
                <a:ext uri="{FF2B5EF4-FFF2-40B4-BE49-F238E27FC236}">
                  <a16:creationId xmlns:a16="http://schemas.microsoft.com/office/drawing/2014/main" id="{FC31D625-DFE3-4BE8-A89B-1E383443C8A4}"/>
                </a:ext>
              </a:extLst>
            </p:cNvPr>
            <p:cNvSpPr>
              <a:spLocks noChangeShapeType="1"/>
            </p:cNvSpPr>
            <p:nvPr/>
          </p:nvSpPr>
          <p:spPr bwMode="auto">
            <a:xfrm flipH="1">
              <a:off x="6219468"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 name="Line 131">
              <a:extLst>
                <a:ext uri="{FF2B5EF4-FFF2-40B4-BE49-F238E27FC236}">
                  <a16:creationId xmlns:a16="http://schemas.microsoft.com/office/drawing/2014/main" id="{C91170E3-451C-4918-BB97-11EB2409AAF5}"/>
                </a:ext>
              </a:extLst>
            </p:cNvPr>
            <p:cNvSpPr>
              <a:spLocks noChangeShapeType="1"/>
            </p:cNvSpPr>
            <p:nvPr/>
          </p:nvSpPr>
          <p:spPr bwMode="auto">
            <a:xfrm>
              <a:off x="6211487"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 name="Line 132">
              <a:extLst>
                <a:ext uri="{FF2B5EF4-FFF2-40B4-BE49-F238E27FC236}">
                  <a16:creationId xmlns:a16="http://schemas.microsoft.com/office/drawing/2014/main" id="{1351C286-65C5-4C58-9FE3-3BAD0FEC598A}"/>
                </a:ext>
              </a:extLst>
            </p:cNvPr>
            <p:cNvSpPr>
              <a:spLocks noChangeShapeType="1"/>
            </p:cNvSpPr>
            <p:nvPr/>
          </p:nvSpPr>
          <p:spPr bwMode="auto">
            <a:xfrm flipH="1">
              <a:off x="6188684"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 name="Line 133">
              <a:extLst>
                <a:ext uri="{FF2B5EF4-FFF2-40B4-BE49-F238E27FC236}">
                  <a16:creationId xmlns:a16="http://schemas.microsoft.com/office/drawing/2014/main" id="{C3E5D5C1-8368-4806-9376-B68F9D1E39E9}"/>
                </a:ext>
              </a:extLst>
            </p:cNvPr>
            <p:cNvSpPr>
              <a:spLocks noChangeShapeType="1"/>
            </p:cNvSpPr>
            <p:nvPr/>
          </p:nvSpPr>
          <p:spPr bwMode="auto">
            <a:xfrm>
              <a:off x="6224028"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 name="Line 134">
              <a:extLst>
                <a:ext uri="{FF2B5EF4-FFF2-40B4-BE49-F238E27FC236}">
                  <a16:creationId xmlns:a16="http://schemas.microsoft.com/office/drawing/2014/main" id="{3D148A0B-02F5-42EE-AEA9-94EFBC6D4CBE}"/>
                </a:ext>
              </a:extLst>
            </p:cNvPr>
            <p:cNvSpPr>
              <a:spLocks noChangeShapeType="1"/>
            </p:cNvSpPr>
            <p:nvPr/>
          </p:nvSpPr>
          <p:spPr bwMode="auto">
            <a:xfrm flipH="1">
              <a:off x="6204646"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 name="Line 135">
              <a:extLst>
                <a:ext uri="{FF2B5EF4-FFF2-40B4-BE49-F238E27FC236}">
                  <a16:creationId xmlns:a16="http://schemas.microsoft.com/office/drawing/2014/main" id="{9928C0E8-2181-459F-B55D-581ED8AFCE1C}"/>
                </a:ext>
              </a:extLst>
            </p:cNvPr>
            <p:cNvSpPr>
              <a:spLocks noChangeShapeType="1"/>
            </p:cNvSpPr>
            <p:nvPr/>
          </p:nvSpPr>
          <p:spPr bwMode="auto">
            <a:xfrm>
              <a:off x="6211487"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 name="Line 136">
              <a:extLst>
                <a:ext uri="{FF2B5EF4-FFF2-40B4-BE49-F238E27FC236}">
                  <a16:creationId xmlns:a16="http://schemas.microsoft.com/office/drawing/2014/main" id="{BBD23BA3-D6A4-4D11-BE48-1A798C015282}"/>
                </a:ext>
              </a:extLst>
            </p:cNvPr>
            <p:cNvSpPr>
              <a:spLocks noChangeShapeType="1"/>
            </p:cNvSpPr>
            <p:nvPr/>
          </p:nvSpPr>
          <p:spPr bwMode="auto">
            <a:xfrm flipH="1">
              <a:off x="6188684"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 name="Line 137">
              <a:extLst>
                <a:ext uri="{FF2B5EF4-FFF2-40B4-BE49-F238E27FC236}">
                  <a16:creationId xmlns:a16="http://schemas.microsoft.com/office/drawing/2014/main" id="{8078D9B8-3B3A-4983-86AC-2EDA8B9A46B5}"/>
                </a:ext>
              </a:extLst>
            </p:cNvPr>
            <p:cNvSpPr>
              <a:spLocks noChangeShapeType="1"/>
            </p:cNvSpPr>
            <p:nvPr/>
          </p:nvSpPr>
          <p:spPr bwMode="auto">
            <a:xfrm>
              <a:off x="6188684"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 name="Line 138">
              <a:extLst>
                <a:ext uri="{FF2B5EF4-FFF2-40B4-BE49-F238E27FC236}">
                  <a16:creationId xmlns:a16="http://schemas.microsoft.com/office/drawing/2014/main" id="{F774A9BF-2996-4CA9-8E40-80AAF7ADAB73}"/>
                </a:ext>
              </a:extLst>
            </p:cNvPr>
            <p:cNvSpPr>
              <a:spLocks noChangeShapeType="1"/>
            </p:cNvSpPr>
            <p:nvPr/>
          </p:nvSpPr>
          <p:spPr bwMode="auto">
            <a:xfrm flipH="1">
              <a:off x="6165881"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 name="Line 139">
              <a:extLst>
                <a:ext uri="{FF2B5EF4-FFF2-40B4-BE49-F238E27FC236}">
                  <a16:creationId xmlns:a16="http://schemas.microsoft.com/office/drawing/2014/main" id="{E860392A-61FD-44BD-AE19-DFDAE7D55AB3}"/>
                </a:ext>
              </a:extLst>
            </p:cNvPr>
            <p:cNvSpPr>
              <a:spLocks noChangeShapeType="1"/>
            </p:cNvSpPr>
            <p:nvPr/>
          </p:nvSpPr>
          <p:spPr bwMode="auto">
            <a:xfrm>
              <a:off x="6162461"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 name="Line 140">
              <a:extLst>
                <a:ext uri="{FF2B5EF4-FFF2-40B4-BE49-F238E27FC236}">
                  <a16:creationId xmlns:a16="http://schemas.microsoft.com/office/drawing/2014/main" id="{A643461F-0C93-4807-B016-CB316A17D912}"/>
                </a:ext>
              </a:extLst>
            </p:cNvPr>
            <p:cNvSpPr>
              <a:spLocks noChangeShapeType="1"/>
            </p:cNvSpPr>
            <p:nvPr/>
          </p:nvSpPr>
          <p:spPr bwMode="auto">
            <a:xfrm flipH="1">
              <a:off x="6138517" y="1872322"/>
              <a:ext cx="4674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 name="Line 141">
              <a:extLst>
                <a:ext uri="{FF2B5EF4-FFF2-40B4-BE49-F238E27FC236}">
                  <a16:creationId xmlns:a16="http://schemas.microsoft.com/office/drawing/2014/main" id="{DB095B4D-E456-4EBE-B431-B15846526CB6}"/>
                </a:ext>
              </a:extLst>
            </p:cNvPr>
            <p:cNvSpPr>
              <a:spLocks noChangeShapeType="1"/>
            </p:cNvSpPr>
            <p:nvPr/>
          </p:nvSpPr>
          <p:spPr bwMode="auto">
            <a:xfrm>
              <a:off x="6115714"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 name="Line 142">
              <a:extLst>
                <a:ext uri="{FF2B5EF4-FFF2-40B4-BE49-F238E27FC236}">
                  <a16:creationId xmlns:a16="http://schemas.microsoft.com/office/drawing/2014/main" id="{3C2FAE61-FAD1-4F31-8D79-B5AE66E9C071}"/>
                </a:ext>
              </a:extLst>
            </p:cNvPr>
            <p:cNvSpPr>
              <a:spLocks noChangeShapeType="1"/>
            </p:cNvSpPr>
            <p:nvPr/>
          </p:nvSpPr>
          <p:spPr bwMode="auto">
            <a:xfrm flipH="1">
              <a:off x="6096332"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1" name="Line 143">
              <a:extLst>
                <a:ext uri="{FF2B5EF4-FFF2-40B4-BE49-F238E27FC236}">
                  <a16:creationId xmlns:a16="http://schemas.microsoft.com/office/drawing/2014/main" id="{A22F992F-8491-4582-BFAA-56DCC8EF2DD4}"/>
                </a:ext>
              </a:extLst>
            </p:cNvPr>
            <p:cNvSpPr>
              <a:spLocks noChangeShapeType="1"/>
            </p:cNvSpPr>
            <p:nvPr/>
          </p:nvSpPr>
          <p:spPr bwMode="auto">
            <a:xfrm>
              <a:off x="6131677"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2" name="Line 144">
              <a:extLst>
                <a:ext uri="{FF2B5EF4-FFF2-40B4-BE49-F238E27FC236}">
                  <a16:creationId xmlns:a16="http://schemas.microsoft.com/office/drawing/2014/main" id="{AD04407E-906B-4EC9-908F-4F806DE01DAC}"/>
                </a:ext>
              </a:extLst>
            </p:cNvPr>
            <p:cNvSpPr>
              <a:spLocks noChangeShapeType="1"/>
            </p:cNvSpPr>
            <p:nvPr/>
          </p:nvSpPr>
          <p:spPr bwMode="auto">
            <a:xfrm flipH="1">
              <a:off x="6107733" y="1872322"/>
              <a:ext cx="4674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3" name="Line 145">
              <a:extLst>
                <a:ext uri="{FF2B5EF4-FFF2-40B4-BE49-F238E27FC236}">
                  <a16:creationId xmlns:a16="http://schemas.microsoft.com/office/drawing/2014/main" id="{BD1446CB-8472-4F98-9B3E-285051CB1CCF}"/>
                </a:ext>
              </a:extLst>
            </p:cNvPr>
            <p:cNvSpPr>
              <a:spLocks noChangeShapeType="1"/>
            </p:cNvSpPr>
            <p:nvPr/>
          </p:nvSpPr>
          <p:spPr bwMode="auto">
            <a:xfrm>
              <a:off x="6146498"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4" name="Line 146">
              <a:extLst>
                <a:ext uri="{FF2B5EF4-FFF2-40B4-BE49-F238E27FC236}">
                  <a16:creationId xmlns:a16="http://schemas.microsoft.com/office/drawing/2014/main" id="{19D45CEE-9695-48E5-A590-D8E737F0F567}"/>
                </a:ext>
              </a:extLst>
            </p:cNvPr>
            <p:cNvSpPr>
              <a:spLocks noChangeShapeType="1"/>
            </p:cNvSpPr>
            <p:nvPr/>
          </p:nvSpPr>
          <p:spPr bwMode="auto">
            <a:xfrm flipH="1">
              <a:off x="6123695" y="1872322"/>
              <a:ext cx="4560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5" name="Line 147">
              <a:extLst>
                <a:ext uri="{FF2B5EF4-FFF2-40B4-BE49-F238E27FC236}">
                  <a16:creationId xmlns:a16="http://schemas.microsoft.com/office/drawing/2014/main" id="{9006FFF1-A781-454A-A180-29C908BD6D63}"/>
                </a:ext>
              </a:extLst>
            </p:cNvPr>
            <p:cNvSpPr>
              <a:spLocks noChangeShapeType="1"/>
            </p:cNvSpPr>
            <p:nvPr/>
          </p:nvSpPr>
          <p:spPr bwMode="auto">
            <a:xfrm>
              <a:off x="6088351"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6" name="Line 148">
              <a:extLst>
                <a:ext uri="{FF2B5EF4-FFF2-40B4-BE49-F238E27FC236}">
                  <a16:creationId xmlns:a16="http://schemas.microsoft.com/office/drawing/2014/main" id="{79C4DAE0-38C5-4FA2-B09F-B8658B4B6B74}"/>
                </a:ext>
              </a:extLst>
            </p:cNvPr>
            <p:cNvSpPr>
              <a:spLocks noChangeShapeType="1"/>
            </p:cNvSpPr>
            <p:nvPr/>
          </p:nvSpPr>
          <p:spPr bwMode="auto">
            <a:xfrm flipH="1">
              <a:off x="6065548"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7" name="Line 149">
              <a:extLst>
                <a:ext uri="{FF2B5EF4-FFF2-40B4-BE49-F238E27FC236}">
                  <a16:creationId xmlns:a16="http://schemas.microsoft.com/office/drawing/2014/main" id="{881C87E6-E126-45A7-AE7B-2FB76F3ACEDB}"/>
                </a:ext>
              </a:extLst>
            </p:cNvPr>
            <p:cNvSpPr>
              <a:spLocks noChangeShapeType="1"/>
            </p:cNvSpPr>
            <p:nvPr/>
          </p:nvSpPr>
          <p:spPr bwMode="auto">
            <a:xfrm>
              <a:off x="6042745"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8" name="Line 150">
              <a:extLst>
                <a:ext uri="{FF2B5EF4-FFF2-40B4-BE49-F238E27FC236}">
                  <a16:creationId xmlns:a16="http://schemas.microsoft.com/office/drawing/2014/main" id="{3E79F3C8-F47B-4963-9BA9-C6A71D7812C0}"/>
                </a:ext>
              </a:extLst>
            </p:cNvPr>
            <p:cNvSpPr>
              <a:spLocks noChangeShapeType="1"/>
            </p:cNvSpPr>
            <p:nvPr/>
          </p:nvSpPr>
          <p:spPr bwMode="auto">
            <a:xfrm flipH="1">
              <a:off x="6019942"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9" name="Line 151">
              <a:extLst>
                <a:ext uri="{FF2B5EF4-FFF2-40B4-BE49-F238E27FC236}">
                  <a16:creationId xmlns:a16="http://schemas.microsoft.com/office/drawing/2014/main" id="{D2FD3D38-D2A9-41DD-90DB-11FFA8315F5E}"/>
                </a:ext>
              </a:extLst>
            </p:cNvPr>
            <p:cNvSpPr>
              <a:spLocks noChangeShapeType="1"/>
            </p:cNvSpPr>
            <p:nvPr/>
          </p:nvSpPr>
          <p:spPr bwMode="auto">
            <a:xfrm>
              <a:off x="6057567"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0" name="Line 152">
              <a:extLst>
                <a:ext uri="{FF2B5EF4-FFF2-40B4-BE49-F238E27FC236}">
                  <a16:creationId xmlns:a16="http://schemas.microsoft.com/office/drawing/2014/main" id="{0C0DE2D3-1B1C-4492-9FE3-DFB11160B325}"/>
                </a:ext>
              </a:extLst>
            </p:cNvPr>
            <p:cNvSpPr>
              <a:spLocks noChangeShapeType="1"/>
            </p:cNvSpPr>
            <p:nvPr/>
          </p:nvSpPr>
          <p:spPr bwMode="auto">
            <a:xfrm flipH="1">
              <a:off x="6034764"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1" name="Line 153">
              <a:extLst>
                <a:ext uri="{FF2B5EF4-FFF2-40B4-BE49-F238E27FC236}">
                  <a16:creationId xmlns:a16="http://schemas.microsoft.com/office/drawing/2014/main" id="{B67A850B-3224-4617-9499-5E5128C97D52}"/>
                </a:ext>
              </a:extLst>
            </p:cNvPr>
            <p:cNvSpPr>
              <a:spLocks noChangeShapeType="1"/>
            </p:cNvSpPr>
            <p:nvPr/>
          </p:nvSpPr>
          <p:spPr bwMode="auto">
            <a:xfrm>
              <a:off x="6073529"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2" name="Line 154">
              <a:extLst>
                <a:ext uri="{FF2B5EF4-FFF2-40B4-BE49-F238E27FC236}">
                  <a16:creationId xmlns:a16="http://schemas.microsoft.com/office/drawing/2014/main" id="{21648679-9577-487E-9685-92C225C29823}"/>
                </a:ext>
              </a:extLst>
            </p:cNvPr>
            <p:cNvSpPr>
              <a:spLocks noChangeShapeType="1"/>
            </p:cNvSpPr>
            <p:nvPr/>
          </p:nvSpPr>
          <p:spPr bwMode="auto">
            <a:xfrm flipH="1">
              <a:off x="6050726"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3" name="Line 155">
              <a:extLst>
                <a:ext uri="{FF2B5EF4-FFF2-40B4-BE49-F238E27FC236}">
                  <a16:creationId xmlns:a16="http://schemas.microsoft.com/office/drawing/2014/main" id="{D6799752-6396-4B6A-9306-657CB0DCFBFA}"/>
                </a:ext>
              </a:extLst>
            </p:cNvPr>
            <p:cNvSpPr>
              <a:spLocks noChangeShapeType="1"/>
            </p:cNvSpPr>
            <p:nvPr/>
          </p:nvSpPr>
          <p:spPr bwMode="auto">
            <a:xfrm>
              <a:off x="6023363"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4" name="Line 156">
              <a:extLst>
                <a:ext uri="{FF2B5EF4-FFF2-40B4-BE49-F238E27FC236}">
                  <a16:creationId xmlns:a16="http://schemas.microsoft.com/office/drawing/2014/main" id="{F5759BC3-C4CD-4A8E-A5BB-F67D1CC0C7A1}"/>
                </a:ext>
              </a:extLst>
            </p:cNvPr>
            <p:cNvSpPr>
              <a:spLocks noChangeShapeType="1"/>
            </p:cNvSpPr>
            <p:nvPr/>
          </p:nvSpPr>
          <p:spPr bwMode="auto">
            <a:xfrm flipH="1">
              <a:off x="6000560"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5" name="Line 157">
              <a:extLst>
                <a:ext uri="{FF2B5EF4-FFF2-40B4-BE49-F238E27FC236}">
                  <a16:creationId xmlns:a16="http://schemas.microsoft.com/office/drawing/2014/main" id="{D185BDD8-240B-472D-9959-98C3D3D8A5EB}"/>
                </a:ext>
              </a:extLst>
            </p:cNvPr>
            <p:cNvSpPr>
              <a:spLocks noChangeShapeType="1"/>
            </p:cNvSpPr>
            <p:nvPr/>
          </p:nvSpPr>
          <p:spPr bwMode="auto">
            <a:xfrm>
              <a:off x="5976616"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6" name="Line 158">
              <a:extLst>
                <a:ext uri="{FF2B5EF4-FFF2-40B4-BE49-F238E27FC236}">
                  <a16:creationId xmlns:a16="http://schemas.microsoft.com/office/drawing/2014/main" id="{6F8430CA-1132-4AB6-BBDA-A4B32BCFDBE8}"/>
                </a:ext>
              </a:extLst>
            </p:cNvPr>
            <p:cNvSpPr>
              <a:spLocks noChangeShapeType="1"/>
            </p:cNvSpPr>
            <p:nvPr/>
          </p:nvSpPr>
          <p:spPr bwMode="auto">
            <a:xfrm flipH="1">
              <a:off x="5953814"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7" name="Line 159">
              <a:extLst>
                <a:ext uri="{FF2B5EF4-FFF2-40B4-BE49-F238E27FC236}">
                  <a16:creationId xmlns:a16="http://schemas.microsoft.com/office/drawing/2014/main" id="{809A8823-8E0F-489E-B8CA-9BE1C8661E55}"/>
                </a:ext>
              </a:extLst>
            </p:cNvPr>
            <p:cNvSpPr>
              <a:spLocks noChangeShapeType="1"/>
            </p:cNvSpPr>
            <p:nvPr/>
          </p:nvSpPr>
          <p:spPr bwMode="auto">
            <a:xfrm>
              <a:off x="5992579"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8" name="Line 160">
              <a:extLst>
                <a:ext uri="{FF2B5EF4-FFF2-40B4-BE49-F238E27FC236}">
                  <a16:creationId xmlns:a16="http://schemas.microsoft.com/office/drawing/2014/main" id="{90E4205E-9F8A-404C-8247-1D51DBCC8FE7}"/>
                </a:ext>
              </a:extLst>
            </p:cNvPr>
            <p:cNvSpPr>
              <a:spLocks noChangeShapeType="1"/>
            </p:cNvSpPr>
            <p:nvPr/>
          </p:nvSpPr>
          <p:spPr bwMode="auto">
            <a:xfrm flipH="1">
              <a:off x="5969776"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9" name="Line 161">
              <a:extLst>
                <a:ext uri="{FF2B5EF4-FFF2-40B4-BE49-F238E27FC236}">
                  <a16:creationId xmlns:a16="http://schemas.microsoft.com/office/drawing/2014/main" id="{918DC244-CA85-433E-AA1A-B54D98C60216}"/>
                </a:ext>
              </a:extLst>
            </p:cNvPr>
            <p:cNvSpPr>
              <a:spLocks noChangeShapeType="1"/>
            </p:cNvSpPr>
            <p:nvPr/>
          </p:nvSpPr>
          <p:spPr bwMode="auto">
            <a:xfrm>
              <a:off x="6007400" y="18518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0" name="Line 162">
              <a:extLst>
                <a:ext uri="{FF2B5EF4-FFF2-40B4-BE49-F238E27FC236}">
                  <a16:creationId xmlns:a16="http://schemas.microsoft.com/office/drawing/2014/main" id="{B78EA538-0334-45DD-924E-0C7CEDE334D1}"/>
                </a:ext>
              </a:extLst>
            </p:cNvPr>
            <p:cNvSpPr>
              <a:spLocks noChangeShapeType="1"/>
            </p:cNvSpPr>
            <p:nvPr/>
          </p:nvSpPr>
          <p:spPr bwMode="auto">
            <a:xfrm flipH="1">
              <a:off x="5984598" y="1872322"/>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1" name="Line 163">
              <a:extLst>
                <a:ext uri="{FF2B5EF4-FFF2-40B4-BE49-F238E27FC236}">
                  <a16:creationId xmlns:a16="http://schemas.microsoft.com/office/drawing/2014/main" id="{A3575964-79CC-4EA7-8A43-748D211C977D}"/>
                </a:ext>
              </a:extLst>
            </p:cNvPr>
            <p:cNvSpPr>
              <a:spLocks noChangeShapeType="1"/>
            </p:cNvSpPr>
            <p:nvPr/>
          </p:nvSpPr>
          <p:spPr bwMode="auto">
            <a:xfrm>
              <a:off x="5965215" y="1809808"/>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2" name="Line 164">
              <a:extLst>
                <a:ext uri="{FF2B5EF4-FFF2-40B4-BE49-F238E27FC236}">
                  <a16:creationId xmlns:a16="http://schemas.microsoft.com/office/drawing/2014/main" id="{30C322F3-C268-40E9-AEE6-7496D40384F7}"/>
                </a:ext>
              </a:extLst>
            </p:cNvPr>
            <p:cNvSpPr>
              <a:spLocks noChangeShapeType="1"/>
            </p:cNvSpPr>
            <p:nvPr/>
          </p:nvSpPr>
          <p:spPr bwMode="auto">
            <a:xfrm flipH="1">
              <a:off x="5942412" y="1827230"/>
              <a:ext cx="4674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3" name="Line 165">
              <a:extLst>
                <a:ext uri="{FF2B5EF4-FFF2-40B4-BE49-F238E27FC236}">
                  <a16:creationId xmlns:a16="http://schemas.microsoft.com/office/drawing/2014/main" id="{47D4D368-8A53-4FFD-97CC-365A5FAA8881}"/>
                </a:ext>
              </a:extLst>
            </p:cNvPr>
            <p:cNvSpPr>
              <a:spLocks noChangeShapeType="1"/>
            </p:cNvSpPr>
            <p:nvPr/>
          </p:nvSpPr>
          <p:spPr bwMode="auto">
            <a:xfrm>
              <a:off x="5919610" y="1809808"/>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4" name="Line 166">
              <a:extLst>
                <a:ext uri="{FF2B5EF4-FFF2-40B4-BE49-F238E27FC236}">
                  <a16:creationId xmlns:a16="http://schemas.microsoft.com/office/drawing/2014/main" id="{EB380811-6A28-4CAD-A14D-A21825B48BD4}"/>
                </a:ext>
              </a:extLst>
            </p:cNvPr>
            <p:cNvSpPr>
              <a:spLocks noChangeShapeType="1"/>
            </p:cNvSpPr>
            <p:nvPr/>
          </p:nvSpPr>
          <p:spPr bwMode="auto">
            <a:xfrm flipH="1">
              <a:off x="5900227" y="1827230"/>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5" name="Line 167">
              <a:extLst>
                <a:ext uri="{FF2B5EF4-FFF2-40B4-BE49-F238E27FC236}">
                  <a16:creationId xmlns:a16="http://schemas.microsoft.com/office/drawing/2014/main" id="{D127BC85-C810-4542-AE7F-987EE1F19F57}"/>
                </a:ext>
              </a:extLst>
            </p:cNvPr>
            <p:cNvSpPr>
              <a:spLocks noChangeShapeType="1"/>
            </p:cNvSpPr>
            <p:nvPr/>
          </p:nvSpPr>
          <p:spPr bwMode="auto">
            <a:xfrm>
              <a:off x="5934431" y="1809808"/>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6" name="Line 168">
              <a:extLst>
                <a:ext uri="{FF2B5EF4-FFF2-40B4-BE49-F238E27FC236}">
                  <a16:creationId xmlns:a16="http://schemas.microsoft.com/office/drawing/2014/main" id="{693FDF48-261D-481C-BC85-72A066B42CB0}"/>
                </a:ext>
              </a:extLst>
            </p:cNvPr>
            <p:cNvSpPr>
              <a:spLocks noChangeShapeType="1"/>
            </p:cNvSpPr>
            <p:nvPr/>
          </p:nvSpPr>
          <p:spPr bwMode="auto">
            <a:xfrm flipH="1">
              <a:off x="5915049" y="1827230"/>
              <a:ext cx="4332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7" name="Line 169">
              <a:extLst>
                <a:ext uri="{FF2B5EF4-FFF2-40B4-BE49-F238E27FC236}">
                  <a16:creationId xmlns:a16="http://schemas.microsoft.com/office/drawing/2014/main" id="{1D7689DB-4B0E-4757-B8A1-BF8ACD5A32C5}"/>
                </a:ext>
              </a:extLst>
            </p:cNvPr>
            <p:cNvSpPr>
              <a:spLocks noChangeShapeType="1"/>
            </p:cNvSpPr>
            <p:nvPr/>
          </p:nvSpPr>
          <p:spPr bwMode="auto">
            <a:xfrm>
              <a:off x="5950393" y="1809808"/>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8" name="Line 170">
              <a:extLst>
                <a:ext uri="{FF2B5EF4-FFF2-40B4-BE49-F238E27FC236}">
                  <a16:creationId xmlns:a16="http://schemas.microsoft.com/office/drawing/2014/main" id="{9119ABB7-31FE-45CC-9136-2FA27C1BED68}"/>
                </a:ext>
              </a:extLst>
            </p:cNvPr>
            <p:cNvSpPr>
              <a:spLocks noChangeShapeType="1"/>
            </p:cNvSpPr>
            <p:nvPr/>
          </p:nvSpPr>
          <p:spPr bwMode="auto">
            <a:xfrm flipH="1">
              <a:off x="5927591" y="1827230"/>
              <a:ext cx="4560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9" name="Line 171">
              <a:extLst>
                <a:ext uri="{FF2B5EF4-FFF2-40B4-BE49-F238E27FC236}">
                  <a16:creationId xmlns:a16="http://schemas.microsoft.com/office/drawing/2014/main" id="{345B8753-82E7-406E-90D0-DE5A2211E33E}"/>
                </a:ext>
              </a:extLst>
            </p:cNvPr>
            <p:cNvSpPr>
              <a:spLocks noChangeShapeType="1"/>
            </p:cNvSpPr>
            <p:nvPr/>
          </p:nvSpPr>
          <p:spPr bwMode="auto">
            <a:xfrm>
              <a:off x="5908208"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0" name="Line 172">
              <a:extLst>
                <a:ext uri="{FF2B5EF4-FFF2-40B4-BE49-F238E27FC236}">
                  <a16:creationId xmlns:a16="http://schemas.microsoft.com/office/drawing/2014/main" id="{C9A2CE8B-4B4A-4DED-A171-1B3793507B2A}"/>
                </a:ext>
              </a:extLst>
            </p:cNvPr>
            <p:cNvSpPr>
              <a:spLocks noChangeShapeType="1"/>
            </p:cNvSpPr>
            <p:nvPr/>
          </p:nvSpPr>
          <p:spPr bwMode="auto">
            <a:xfrm flipH="1">
              <a:off x="5888826"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1" name="Line 173">
              <a:extLst>
                <a:ext uri="{FF2B5EF4-FFF2-40B4-BE49-F238E27FC236}">
                  <a16:creationId xmlns:a16="http://schemas.microsoft.com/office/drawing/2014/main" id="{83484B95-A7ED-4120-86BF-0B90B23F5CB9}"/>
                </a:ext>
              </a:extLst>
            </p:cNvPr>
            <p:cNvSpPr>
              <a:spLocks noChangeShapeType="1"/>
            </p:cNvSpPr>
            <p:nvPr/>
          </p:nvSpPr>
          <p:spPr bwMode="auto">
            <a:xfrm>
              <a:off x="5861462"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2" name="Line 174">
              <a:extLst>
                <a:ext uri="{FF2B5EF4-FFF2-40B4-BE49-F238E27FC236}">
                  <a16:creationId xmlns:a16="http://schemas.microsoft.com/office/drawing/2014/main" id="{EAFAAB60-8D6D-4D75-87D6-94AB4022342B}"/>
                </a:ext>
              </a:extLst>
            </p:cNvPr>
            <p:cNvSpPr>
              <a:spLocks noChangeShapeType="1"/>
            </p:cNvSpPr>
            <p:nvPr/>
          </p:nvSpPr>
          <p:spPr bwMode="auto">
            <a:xfrm flipH="1">
              <a:off x="5842079"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3" name="Line 175">
              <a:extLst>
                <a:ext uri="{FF2B5EF4-FFF2-40B4-BE49-F238E27FC236}">
                  <a16:creationId xmlns:a16="http://schemas.microsoft.com/office/drawing/2014/main" id="{D12EF9A5-BFE6-4EFB-9C6F-D90B3D51D129}"/>
                </a:ext>
              </a:extLst>
            </p:cNvPr>
            <p:cNvSpPr>
              <a:spLocks noChangeShapeType="1"/>
            </p:cNvSpPr>
            <p:nvPr/>
          </p:nvSpPr>
          <p:spPr bwMode="auto">
            <a:xfrm>
              <a:off x="5877424"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4" name="Line 176">
              <a:extLst>
                <a:ext uri="{FF2B5EF4-FFF2-40B4-BE49-F238E27FC236}">
                  <a16:creationId xmlns:a16="http://schemas.microsoft.com/office/drawing/2014/main" id="{54F2D812-1283-4913-ACDD-70E2C60F6E0F}"/>
                </a:ext>
              </a:extLst>
            </p:cNvPr>
            <p:cNvSpPr>
              <a:spLocks noChangeShapeType="1"/>
            </p:cNvSpPr>
            <p:nvPr/>
          </p:nvSpPr>
          <p:spPr bwMode="auto">
            <a:xfrm flipH="1">
              <a:off x="5858042"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5" name="Line 177">
              <a:extLst>
                <a:ext uri="{FF2B5EF4-FFF2-40B4-BE49-F238E27FC236}">
                  <a16:creationId xmlns:a16="http://schemas.microsoft.com/office/drawing/2014/main" id="{8BF6EF2E-613F-44C8-A022-1CFD0CE75150}"/>
                </a:ext>
              </a:extLst>
            </p:cNvPr>
            <p:cNvSpPr>
              <a:spLocks noChangeShapeType="1"/>
            </p:cNvSpPr>
            <p:nvPr/>
          </p:nvSpPr>
          <p:spPr bwMode="auto">
            <a:xfrm>
              <a:off x="5892246"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6" name="Line 178">
              <a:extLst>
                <a:ext uri="{FF2B5EF4-FFF2-40B4-BE49-F238E27FC236}">
                  <a16:creationId xmlns:a16="http://schemas.microsoft.com/office/drawing/2014/main" id="{54050E82-7B4D-46C2-9BE0-2CCE8A1D481D}"/>
                </a:ext>
              </a:extLst>
            </p:cNvPr>
            <p:cNvSpPr>
              <a:spLocks noChangeShapeType="1"/>
            </p:cNvSpPr>
            <p:nvPr/>
          </p:nvSpPr>
          <p:spPr bwMode="auto">
            <a:xfrm flipH="1">
              <a:off x="5872863"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7" name="Line 179">
              <a:extLst>
                <a:ext uri="{FF2B5EF4-FFF2-40B4-BE49-F238E27FC236}">
                  <a16:creationId xmlns:a16="http://schemas.microsoft.com/office/drawing/2014/main" id="{9FACD7C5-05F0-4391-ACD7-5CC632DB8E87}"/>
                </a:ext>
              </a:extLst>
            </p:cNvPr>
            <p:cNvSpPr>
              <a:spLocks noChangeShapeType="1"/>
            </p:cNvSpPr>
            <p:nvPr/>
          </p:nvSpPr>
          <p:spPr bwMode="auto">
            <a:xfrm>
              <a:off x="5850061"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8" name="Line 180">
              <a:extLst>
                <a:ext uri="{FF2B5EF4-FFF2-40B4-BE49-F238E27FC236}">
                  <a16:creationId xmlns:a16="http://schemas.microsoft.com/office/drawing/2014/main" id="{2BAD7E62-0892-440B-9A24-209AED0C8FCA}"/>
                </a:ext>
              </a:extLst>
            </p:cNvPr>
            <p:cNvSpPr>
              <a:spLocks noChangeShapeType="1"/>
            </p:cNvSpPr>
            <p:nvPr/>
          </p:nvSpPr>
          <p:spPr bwMode="auto">
            <a:xfrm flipH="1">
              <a:off x="5827258"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9" name="Line 181">
              <a:extLst>
                <a:ext uri="{FF2B5EF4-FFF2-40B4-BE49-F238E27FC236}">
                  <a16:creationId xmlns:a16="http://schemas.microsoft.com/office/drawing/2014/main" id="{F16C2651-DF83-4B69-BCEF-477D6A2236C7}"/>
                </a:ext>
              </a:extLst>
            </p:cNvPr>
            <p:cNvSpPr>
              <a:spLocks noChangeShapeType="1"/>
            </p:cNvSpPr>
            <p:nvPr/>
          </p:nvSpPr>
          <p:spPr bwMode="auto">
            <a:xfrm>
              <a:off x="5804455"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0" name="Line 182">
              <a:extLst>
                <a:ext uri="{FF2B5EF4-FFF2-40B4-BE49-F238E27FC236}">
                  <a16:creationId xmlns:a16="http://schemas.microsoft.com/office/drawing/2014/main" id="{CF1E84E7-17C5-4702-9A48-A0D5CA6CCB1B}"/>
                </a:ext>
              </a:extLst>
            </p:cNvPr>
            <p:cNvSpPr>
              <a:spLocks noChangeShapeType="1"/>
            </p:cNvSpPr>
            <p:nvPr/>
          </p:nvSpPr>
          <p:spPr bwMode="auto">
            <a:xfrm flipH="1">
              <a:off x="5780512" y="1796485"/>
              <a:ext cx="4674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1" name="Line 183">
              <a:extLst>
                <a:ext uri="{FF2B5EF4-FFF2-40B4-BE49-F238E27FC236}">
                  <a16:creationId xmlns:a16="http://schemas.microsoft.com/office/drawing/2014/main" id="{EF02A82E-C9CC-45A9-B2A4-5680B02219AA}"/>
                </a:ext>
              </a:extLst>
            </p:cNvPr>
            <p:cNvSpPr>
              <a:spLocks noChangeShapeType="1"/>
            </p:cNvSpPr>
            <p:nvPr/>
          </p:nvSpPr>
          <p:spPr bwMode="auto">
            <a:xfrm>
              <a:off x="5819277"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2" name="Line 184">
              <a:extLst>
                <a:ext uri="{FF2B5EF4-FFF2-40B4-BE49-F238E27FC236}">
                  <a16:creationId xmlns:a16="http://schemas.microsoft.com/office/drawing/2014/main" id="{96734608-1DDB-4A6E-8F0C-8D990E7181A8}"/>
                </a:ext>
              </a:extLst>
            </p:cNvPr>
            <p:cNvSpPr>
              <a:spLocks noChangeShapeType="1"/>
            </p:cNvSpPr>
            <p:nvPr/>
          </p:nvSpPr>
          <p:spPr bwMode="auto">
            <a:xfrm flipH="1">
              <a:off x="5796474" y="1796485"/>
              <a:ext cx="4560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3" name="Line 185">
              <a:extLst>
                <a:ext uri="{FF2B5EF4-FFF2-40B4-BE49-F238E27FC236}">
                  <a16:creationId xmlns:a16="http://schemas.microsoft.com/office/drawing/2014/main" id="{3B545F82-EF09-4A57-9192-FB6EBA37F13D}"/>
                </a:ext>
              </a:extLst>
            </p:cNvPr>
            <p:cNvSpPr>
              <a:spLocks noChangeShapeType="1"/>
            </p:cNvSpPr>
            <p:nvPr/>
          </p:nvSpPr>
          <p:spPr bwMode="auto">
            <a:xfrm>
              <a:off x="5835239"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4" name="Line 186">
              <a:extLst>
                <a:ext uri="{FF2B5EF4-FFF2-40B4-BE49-F238E27FC236}">
                  <a16:creationId xmlns:a16="http://schemas.microsoft.com/office/drawing/2014/main" id="{5C6C6C6D-5A60-479F-8B11-BCE7AC194715}"/>
                </a:ext>
              </a:extLst>
            </p:cNvPr>
            <p:cNvSpPr>
              <a:spLocks noChangeShapeType="1"/>
            </p:cNvSpPr>
            <p:nvPr/>
          </p:nvSpPr>
          <p:spPr bwMode="auto">
            <a:xfrm flipH="1">
              <a:off x="5811295"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5" name="Line 187">
              <a:extLst>
                <a:ext uri="{FF2B5EF4-FFF2-40B4-BE49-F238E27FC236}">
                  <a16:creationId xmlns:a16="http://schemas.microsoft.com/office/drawing/2014/main" id="{16901C18-21F4-4ECC-A061-EFB5CD3CCDF3}"/>
                </a:ext>
              </a:extLst>
            </p:cNvPr>
            <p:cNvSpPr>
              <a:spLocks noChangeShapeType="1"/>
            </p:cNvSpPr>
            <p:nvPr/>
          </p:nvSpPr>
          <p:spPr bwMode="auto">
            <a:xfrm>
              <a:off x="5761129"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6" name="Line 188">
              <a:extLst>
                <a:ext uri="{FF2B5EF4-FFF2-40B4-BE49-F238E27FC236}">
                  <a16:creationId xmlns:a16="http://schemas.microsoft.com/office/drawing/2014/main" id="{2CC376DF-7133-4A3C-A905-A843526B6F6B}"/>
                </a:ext>
              </a:extLst>
            </p:cNvPr>
            <p:cNvSpPr>
              <a:spLocks noChangeShapeType="1"/>
            </p:cNvSpPr>
            <p:nvPr/>
          </p:nvSpPr>
          <p:spPr bwMode="auto">
            <a:xfrm flipH="1">
              <a:off x="5742887"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7" name="Line 189">
              <a:extLst>
                <a:ext uri="{FF2B5EF4-FFF2-40B4-BE49-F238E27FC236}">
                  <a16:creationId xmlns:a16="http://schemas.microsoft.com/office/drawing/2014/main" id="{5E1B804A-B273-4744-AF1C-497FAF36D967}"/>
                </a:ext>
              </a:extLst>
            </p:cNvPr>
            <p:cNvSpPr>
              <a:spLocks noChangeShapeType="1"/>
            </p:cNvSpPr>
            <p:nvPr/>
          </p:nvSpPr>
          <p:spPr bwMode="auto">
            <a:xfrm>
              <a:off x="5777091"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8" name="Line 190">
              <a:extLst>
                <a:ext uri="{FF2B5EF4-FFF2-40B4-BE49-F238E27FC236}">
                  <a16:creationId xmlns:a16="http://schemas.microsoft.com/office/drawing/2014/main" id="{BA15B339-52C1-4C8E-A608-0DD86E4826D4}"/>
                </a:ext>
              </a:extLst>
            </p:cNvPr>
            <p:cNvSpPr>
              <a:spLocks noChangeShapeType="1"/>
            </p:cNvSpPr>
            <p:nvPr/>
          </p:nvSpPr>
          <p:spPr bwMode="auto">
            <a:xfrm flipH="1">
              <a:off x="5757709"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9" name="Line 191">
              <a:extLst>
                <a:ext uri="{FF2B5EF4-FFF2-40B4-BE49-F238E27FC236}">
                  <a16:creationId xmlns:a16="http://schemas.microsoft.com/office/drawing/2014/main" id="{87F8A1CB-E104-4074-BF02-2326B0E4C83C}"/>
                </a:ext>
              </a:extLst>
            </p:cNvPr>
            <p:cNvSpPr>
              <a:spLocks noChangeShapeType="1"/>
            </p:cNvSpPr>
            <p:nvPr/>
          </p:nvSpPr>
          <p:spPr bwMode="auto">
            <a:xfrm>
              <a:off x="5791913"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0" name="Line 192">
              <a:extLst>
                <a:ext uri="{FF2B5EF4-FFF2-40B4-BE49-F238E27FC236}">
                  <a16:creationId xmlns:a16="http://schemas.microsoft.com/office/drawing/2014/main" id="{0CF055E3-2E56-45C5-8C18-6D74AAA5B493}"/>
                </a:ext>
              </a:extLst>
            </p:cNvPr>
            <p:cNvSpPr>
              <a:spLocks noChangeShapeType="1"/>
            </p:cNvSpPr>
            <p:nvPr/>
          </p:nvSpPr>
          <p:spPr bwMode="auto">
            <a:xfrm flipH="1">
              <a:off x="5773671"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1" name="Line 193">
              <a:extLst>
                <a:ext uri="{FF2B5EF4-FFF2-40B4-BE49-F238E27FC236}">
                  <a16:creationId xmlns:a16="http://schemas.microsoft.com/office/drawing/2014/main" id="{54F54C8D-D2C8-4774-BEE7-D6E7BA0AAD28}"/>
                </a:ext>
              </a:extLst>
            </p:cNvPr>
            <p:cNvSpPr>
              <a:spLocks noChangeShapeType="1"/>
            </p:cNvSpPr>
            <p:nvPr/>
          </p:nvSpPr>
          <p:spPr bwMode="auto">
            <a:xfrm>
              <a:off x="5569585"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2" name="Line 194">
              <a:extLst>
                <a:ext uri="{FF2B5EF4-FFF2-40B4-BE49-F238E27FC236}">
                  <a16:creationId xmlns:a16="http://schemas.microsoft.com/office/drawing/2014/main" id="{7F9D94AA-C626-4526-9FA6-69E931CC3E60}"/>
                </a:ext>
              </a:extLst>
            </p:cNvPr>
            <p:cNvSpPr>
              <a:spLocks noChangeShapeType="1"/>
            </p:cNvSpPr>
            <p:nvPr/>
          </p:nvSpPr>
          <p:spPr bwMode="auto">
            <a:xfrm flipH="1">
              <a:off x="5550202" y="175754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3" name="Line 195">
              <a:extLst>
                <a:ext uri="{FF2B5EF4-FFF2-40B4-BE49-F238E27FC236}">
                  <a16:creationId xmlns:a16="http://schemas.microsoft.com/office/drawing/2014/main" id="{98BC81BF-DD3F-4A1D-8109-302AC389BEE4}"/>
                </a:ext>
              </a:extLst>
            </p:cNvPr>
            <p:cNvSpPr>
              <a:spLocks noChangeShapeType="1"/>
            </p:cNvSpPr>
            <p:nvPr/>
          </p:nvSpPr>
          <p:spPr bwMode="auto">
            <a:xfrm>
              <a:off x="5584407"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4" name="Line 196">
              <a:extLst>
                <a:ext uri="{FF2B5EF4-FFF2-40B4-BE49-F238E27FC236}">
                  <a16:creationId xmlns:a16="http://schemas.microsoft.com/office/drawing/2014/main" id="{C7AEBB88-0EC0-4F89-9525-3D03594C1B8A}"/>
                </a:ext>
              </a:extLst>
            </p:cNvPr>
            <p:cNvSpPr>
              <a:spLocks noChangeShapeType="1"/>
            </p:cNvSpPr>
            <p:nvPr/>
          </p:nvSpPr>
          <p:spPr bwMode="auto">
            <a:xfrm flipH="1">
              <a:off x="5565024" y="175754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5" name="Line 197">
              <a:extLst>
                <a:ext uri="{FF2B5EF4-FFF2-40B4-BE49-F238E27FC236}">
                  <a16:creationId xmlns:a16="http://schemas.microsoft.com/office/drawing/2014/main" id="{8F32AA15-F4F2-43B7-8735-BCA8D6500D13}"/>
                </a:ext>
              </a:extLst>
            </p:cNvPr>
            <p:cNvSpPr>
              <a:spLocks noChangeShapeType="1"/>
            </p:cNvSpPr>
            <p:nvPr/>
          </p:nvSpPr>
          <p:spPr bwMode="auto">
            <a:xfrm>
              <a:off x="5600369"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6" name="Line 198">
              <a:extLst>
                <a:ext uri="{FF2B5EF4-FFF2-40B4-BE49-F238E27FC236}">
                  <a16:creationId xmlns:a16="http://schemas.microsoft.com/office/drawing/2014/main" id="{122049DB-F0A4-491B-A72C-CCDDA1431F5C}"/>
                </a:ext>
              </a:extLst>
            </p:cNvPr>
            <p:cNvSpPr>
              <a:spLocks noChangeShapeType="1"/>
            </p:cNvSpPr>
            <p:nvPr/>
          </p:nvSpPr>
          <p:spPr bwMode="auto">
            <a:xfrm flipH="1">
              <a:off x="5580986" y="175754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7" name="Line 199">
              <a:extLst>
                <a:ext uri="{FF2B5EF4-FFF2-40B4-BE49-F238E27FC236}">
                  <a16:creationId xmlns:a16="http://schemas.microsoft.com/office/drawing/2014/main" id="{5294A06E-C2B4-42EC-8C16-7D0B6909DCB5}"/>
                </a:ext>
              </a:extLst>
            </p:cNvPr>
            <p:cNvSpPr>
              <a:spLocks noChangeShapeType="1"/>
            </p:cNvSpPr>
            <p:nvPr/>
          </p:nvSpPr>
          <p:spPr bwMode="auto">
            <a:xfrm>
              <a:off x="5557043"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8" name="Line 200">
              <a:extLst>
                <a:ext uri="{FF2B5EF4-FFF2-40B4-BE49-F238E27FC236}">
                  <a16:creationId xmlns:a16="http://schemas.microsoft.com/office/drawing/2014/main" id="{A91EEFF0-9F5B-4856-9611-8E7D66D7BDAC}"/>
                </a:ext>
              </a:extLst>
            </p:cNvPr>
            <p:cNvSpPr>
              <a:spLocks noChangeShapeType="1"/>
            </p:cNvSpPr>
            <p:nvPr/>
          </p:nvSpPr>
          <p:spPr bwMode="auto">
            <a:xfrm flipH="1">
              <a:off x="5534240" y="175754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9" name="Line 201">
              <a:extLst>
                <a:ext uri="{FF2B5EF4-FFF2-40B4-BE49-F238E27FC236}">
                  <a16:creationId xmlns:a16="http://schemas.microsoft.com/office/drawing/2014/main" id="{7725BAB1-48C0-40C6-913A-4A46A636E3F4}"/>
                </a:ext>
              </a:extLst>
            </p:cNvPr>
            <p:cNvSpPr>
              <a:spLocks noChangeShapeType="1"/>
            </p:cNvSpPr>
            <p:nvPr/>
          </p:nvSpPr>
          <p:spPr bwMode="auto">
            <a:xfrm>
              <a:off x="5511438"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0" name="Line 202">
              <a:extLst>
                <a:ext uri="{FF2B5EF4-FFF2-40B4-BE49-F238E27FC236}">
                  <a16:creationId xmlns:a16="http://schemas.microsoft.com/office/drawing/2014/main" id="{D90D0A94-02C9-4B47-86B8-36FCE7A75536}"/>
                </a:ext>
              </a:extLst>
            </p:cNvPr>
            <p:cNvSpPr>
              <a:spLocks noChangeShapeType="1"/>
            </p:cNvSpPr>
            <p:nvPr/>
          </p:nvSpPr>
          <p:spPr bwMode="auto">
            <a:xfrm flipH="1">
              <a:off x="5488635" y="1757543"/>
              <a:ext cx="4560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1" name="Line 203">
              <a:extLst>
                <a:ext uri="{FF2B5EF4-FFF2-40B4-BE49-F238E27FC236}">
                  <a16:creationId xmlns:a16="http://schemas.microsoft.com/office/drawing/2014/main" id="{6BE814C3-33F3-4304-943F-22ED08B8F643}"/>
                </a:ext>
              </a:extLst>
            </p:cNvPr>
            <p:cNvSpPr>
              <a:spLocks noChangeShapeType="1"/>
            </p:cNvSpPr>
            <p:nvPr/>
          </p:nvSpPr>
          <p:spPr bwMode="auto">
            <a:xfrm>
              <a:off x="5526259"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2" name="Line 204">
              <a:extLst>
                <a:ext uri="{FF2B5EF4-FFF2-40B4-BE49-F238E27FC236}">
                  <a16:creationId xmlns:a16="http://schemas.microsoft.com/office/drawing/2014/main" id="{8C6A4403-A24C-4EBD-B695-C27596CCEF9A}"/>
                </a:ext>
              </a:extLst>
            </p:cNvPr>
            <p:cNvSpPr>
              <a:spLocks noChangeShapeType="1"/>
            </p:cNvSpPr>
            <p:nvPr/>
          </p:nvSpPr>
          <p:spPr bwMode="auto">
            <a:xfrm flipH="1">
              <a:off x="5503457" y="1757543"/>
              <a:ext cx="4674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3" name="Line 206">
              <a:extLst>
                <a:ext uri="{FF2B5EF4-FFF2-40B4-BE49-F238E27FC236}">
                  <a16:creationId xmlns:a16="http://schemas.microsoft.com/office/drawing/2014/main" id="{8723643C-B0F4-49B6-B58E-C06A7D2DF0A5}"/>
                </a:ext>
              </a:extLst>
            </p:cNvPr>
            <p:cNvSpPr>
              <a:spLocks noChangeShapeType="1"/>
            </p:cNvSpPr>
            <p:nvPr/>
          </p:nvSpPr>
          <p:spPr bwMode="auto">
            <a:xfrm>
              <a:off x="5542222"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4" name="Line 207">
              <a:extLst>
                <a:ext uri="{FF2B5EF4-FFF2-40B4-BE49-F238E27FC236}">
                  <a16:creationId xmlns:a16="http://schemas.microsoft.com/office/drawing/2014/main" id="{F74D9DD3-B2DE-4F45-B393-D4B69DFDA426}"/>
                </a:ext>
              </a:extLst>
            </p:cNvPr>
            <p:cNvSpPr>
              <a:spLocks noChangeShapeType="1"/>
            </p:cNvSpPr>
            <p:nvPr/>
          </p:nvSpPr>
          <p:spPr bwMode="auto">
            <a:xfrm flipH="1">
              <a:off x="5519419" y="175754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5" name="Line 208">
              <a:extLst>
                <a:ext uri="{FF2B5EF4-FFF2-40B4-BE49-F238E27FC236}">
                  <a16:creationId xmlns:a16="http://schemas.microsoft.com/office/drawing/2014/main" id="{4C8AC9EC-9086-42B1-8A68-EA88294D0641}"/>
                </a:ext>
              </a:extLst>
            </p:cNvPr>
            <p:cNvSpPr>
              <a:spLocks noChangeShapeType="1"/>
            </p:cNvSpPr>
            <p:nvPr/>
          </p:nvSpPr>
          <p:spPr bwMode="auto">
            <a:xfrm>
              <a:off x="5469252"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6" name="Line 209">
              <a:extLst>
                <a:ext uri="{FF2B5EF4-FFF2-40B4-BE49-F238E27FC236}">
                  <a16:creationId xmlns:a16="http://schemas.microsoft.com/office/drawing/2014/main" id="{1E890906-8C51-4B58-BDBC-F9DBD83DE700}"/>
                </a:ext>
              </a:extLst>
            </p:cNvPr>
            <p:cNvSpPr>
              <a:spLocks noChangeShapeType="1"/>
            </p:cNvSpPr>
            <p:nvPr/>
          </p:nvSpPr>
          <p:spPr bwMode="auto">
            <a:xfrm flipH="1">
              <a:off x="5449870" y="175754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7" name="Line 210">
              <a:extLst>
                <a:ext uri="{FF2B5EF4-FFF2-40B4-BE49-F238E27FC236}">
                  <a16:creationId xmlns:a16="http://schemas.microsoft.com/office/drawing/2014/main" id="{3630A022-7BF6-46CE-9F10-7F9C76B32BC5}"/>
                </a:ext>
              </a:extLst>
            </p:cNvPr>
            <p:cNvSpPr>
              <a:spLocks noChangeShapeType="1"/>
            </p:cNvSpPr>
            <p:nvPr/>
          </p:nvSpPr>
          <p:spPr bwMode="auto">
            <a:xfrm>
              <a:off x="5484074"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8" name="Line 211">
              <a:extLst>
                <a:ext uri="{FF2B5EF4-FFF2-40B4-BE49-F238E27FC236}">
                  <a16:creationId xmlns:a16="http://schemas.microsoft.com/office/drawing/2014/main" id="{DE8715EB-AE71-4946-B73D-EC1907DB6447}"/>
                </a:ext>
              </a:extLst>
            </p:cNvPr>
            <p:cNvSpPr>
              <a:spLocks noChangeShapeType="1"/>
            </p:cNvSpPr>
            <p:nvPr/>
          </p:nvSpPr>
          <p:spPr bwMode="auto">
            <a:xfrm flipH="1">
              <a:off x="5464691" y="1757543"/>
              <a:ext cx="4332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9" name="Line 212">
              <a:extLst>
                <a:ext uri="{FF2B5EF4-FFF2-40B4-BE49-F238E27FC236}">
                  <a16:creationId xmlns:a16="http://schemas.microsoft.com/office/drawing/2014/main" id="{F7AB9DE6-F4C5-4E76-9B04-4A9627B3F966}"/>
                </a:ext>
              </a:extLst>
            </p:cNvPr>
            <p:cNvSpPr>
              <a:spLocks noChangeShapeType="1"/>
            </p:cNvSpPr>
            <p:nvPr/>
          </p:nvSpPr>
          <p:spPr bwMode="auto">
            <a:xfrm>
              <a:off x="5500036"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0" name="Line 213">
              <a:extLst>
                <a:ext uri="{FF2B5EF4-FFF2-40B4-BE49-F238E27FC236}">
                  <a16:creationId xmlns:a16="http://schemas.microsoft.com/office/drawing/2014/main" id="{582966A9-7B07-4558-80B3-E9C981AC5F04}"/>
                </a:ext>
              </a:extLst>
            </p:cNvPr>
            <p:cNvSpPr>
              <a:spLocks noChangeShapeType="1"/>
            </p:cNvSpPr>
            <p:nvPr/>
          </p:nvSpPr>
          <p:spPr bwMode="auto">
            <a:xfrm flipH="1">
              <a:off x="5480654" y="175754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1" name="Line 214">
              <a:extLst>
                <a:ext uri="{FF2B5EF4-FFF2-40B4-BE49-F238E27FC236}">
                  <a16:creationId xmlns:a16="http://schemas.microsoft.com/office/drawing/2014/main" id="{E25478D3-E278-47F9-BC11-D189A7CC44BB}"/>
                </a:ext>
              </a:extLst>
            </p:cNvPr>
            <p:cNvSpPr>
              <a:spLocks noChangeShapeType="1"/>
            </p:cNvSpPr>
            <p:nvPr/>
          </p:nvSpPr>
          <p:spPr bwMode="auto">
            <a:xfrm>
              <a:off x="5707542"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2" name="Line 215">
              <a:extLst>
                <a:ext uri="{FF2B5EF4-FFF2-40B4-BE49-F238E27FC236}">
                  <a16:creationId xmlns:a16="http://schemas.microsoft.com/office/drawing/2014/main" id="{0FC288BF-A1D9-4346-9E6B-5A79E166B344}"/>
                </a:ext>
              </a:extLst>
            </p:cNvPr>
            <p:cNvSpPr>
              <a:spLocks noChangeShapeType="1"/>
            </p:cNvSpPr>
            <p:nvPr/>
          </p:nvSpPr>
          <p:spPr bwMode="auto">
            <a:xfrm flipH="1">
              <a:off x="5688160"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3" name="Line 216">
              <a:extLst>
                <a:ext uri="{FF2B5EF4-FFF2-40B4-BE49-F238E27FC236}">
                  <a16:creationId xmlns:a16="http://schemas.microsoft.com/office/drawing/2014/main" id="{EE3B5405-76DF-4760-BAE2-D51A90A2A97E}"/>
                </a:ext>
              </a:extLst>
            </p:cNvPr>
            <p:cNvSpPr>
              <a:spLocks noChangeShapeType="1"/>
            </p:cNvSpPr>
            <p:nvPr/>
          </p:nvSpPr>
          <p:spPr bwMode="auto">
            <a:xfrm>
              <a:off x="5696141"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4" name="Line 217">
              <a:extLst>
                <a:ext uri="{FF2B5EF4-FFF2-40B4-BE49-F238E27FC236}">
                  <a16:creationId xmlns:a16="http://schemas.microsoft.com/office/drawing/2014/main" id="{E818063F-64A2-4973-A05D-145E5EFACE29}"/>
                </a:ext>
              </a:extLst>
            </p:cNvPr>
            <p:cNvSpPr>
              <a:spLocks noChangeShapeType="1"/>
            </p:cNvSpPr>
            <p:nvPr/>
          </p:nvSpPr>
          <p:spPr bwMode="auto">
            <a:xfrm flipH="1">
              <a:off x="5673338" y="1796485"/>
              <a:ext cx="4560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5" name="Line 218">
              <a:extLst>
                <a:ext uri="{FF2B5EF4-FFF2-40B4-BE49-F238E27FC236}">
                  <a16:creationId xmlns:a16="http://schemas.microsoft.com/office/drawing/2014/main" id="{409A32CA-9607-44EE-A486-5B8E9558ADC1}"/>
                </a:ext>
              </a:extLst>
            </p:cNvPr>
            <p:cNvSpPr>
              <a:spLocks noChangeShapeType="1"/>
            </p:cNvSpPr>
            <p:nvPr/>
          </p:nvSpPr>
          <p:spPr bwMode="auto">
            <a:xfrm>
              <a:off x="5681319" y="1754468"/>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6" name="Line 219">
              <a:extLst>
                <a:ext uri="{FF2B5EF4-FFF2-40B4-BE49-F238E27FC236}">
                  <a16:creationId xmlns:a16="http://schemas.microsoft.com/office/drawing/2014/main" id="{07B007B2-9229-4B72-9DC6-533677A152F4}"/>
                </a:ext>
              </a:extLst>
            </p:cNvPr>
            <p:cNvSpPr>
              <a:spLocks noChangeShapeType="1"/>
            </p:cNvSpPr>
            <p:nvPr/>
          </p:nvSpPr>
          <p:spPr bwMode="auto">
            <a:xfrm flipH="1">
              <a:off x="5657376" y="1774964"/>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7" name="Line 220">
              <a:extLst>
                <a:ext uri="{FF2B5EF4-FFF2-40B4-BE49-F238E27FC236}">
                  <a16:creationId xmlns:a16="http://schemas.microsoft.com/office/drawing/2014/main" id="{56D29217-CD0D-435B-BA89-45FD5EED471F}"/>
                </a:ext>
              </a:extLst>
            </p:cNvPr>
            <p:cNvSpPr>
              <a:spLocks noChangeShapeType="1"/>
            </p:cNvSpPr>
            <p:nvPr/>
          </p:nvSpPr>
          <p:spPr bwMode="auto">
            <a:xfrm>
              <a:off x="5688160" y="1754468"/>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8" name="Line 221">
              <a:extLst>
                <a:ext uri="{FF2B5EF4-FFF2-40B4-BE49-F238E27FC236}">
                  <a16:creationId xmlns:a16="http://schemas.microsoft.com/office/drawing/2014/main" id="{C7A24800-9074-4559-A313-6A9279EAECF5}"/>
                </a:ext>
              </a:extLst>
            </p:cNvPr>
            <p:cNvSpPr>
              <a:spLocks noChangeShapeType="1"/>
            </p:cNvSpPr>
            <p:nvPr/>
          </p:nvSpPr>
          <p:spPr bwMode="auto">
            <a:xfrm flipH="1">
              <a:off x="5668777" y="1774964"/>
              <a:ext cx="4332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9" name="Line 222">
              <a:extLst>
                <a:ext uri="{FF2B5EF4-FFF2-40B4-BE49-F238E27FC236}">
                  <a16:creationId xmlns:a16="http://schemas.microsoft.com/office/drawing/2014/main" id="{C2F6FCA5-F69F-4CFB-A624-CED78A0FD64E}"/>
                </a:ext>
              </a:extLst>
            </p:cNvPr>
            <p:cNvSpPr>
              <a:spLocks noChangeShapeType="1"/>
            </p:cNvSpPr>
            <p:nvPr/>
          </p:nvSpPr>
          <p:spPr bwMode="auto">
            <a:xfrm>
              <a:off x="5665357" y="1754468"/>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0" name="Line 223">
              <a:extLst>
                <a:ext uri="{FF2B5EF4-FFF2-40B4-BE49-F238E27FC236}">
                  <a16:creationId xmlns:a16="http://schemas.microsoft.com/office/drawing/2014/main" id="{D59C3010-0127-4C9C-B488-D5508007402A}"/>
                </a:ext>
              </a:extLst>
            </p:cNvPr>
            <p:cNvSpPr>
              <a:spLocks noChangeShapeType="1"/>
            </p:cNvSpPr>
            <p:nvPr/>
          </p:nvSpPr>
          <p:spPr bwMode="auto">
            <a:xfrm flipH="1">
              <a:off x="5645975" y="1774964"/>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1" name="Line 224">
              <a:extLst>
                <a:ext uri="{FF2B5EF4-FFF2-40B4-BE49-F238E27FC236}">
                  <a16:creationId xmlns:a16="http://schemas.microsoft.com/office/drawing/2014/main" id="{B86F0785-F270-44E9-BE96-2C994A6C6D22}"/>
                </a:ext>
              </a:extLst>
            </p:cNvPr>
            <p:cNvSpPr>
              <a:spLocks noChangeShapeType="1"/>
            </p:cNvSpPr>
            <p:nvPr/>
          </p:nvSpPr>
          <p:spPr bwMode="auto">
            <a:xfrm>
              <a:off x="5637993"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2" name="Line 225">
              <a:extLst>
                <a:ext uri="{FF2B5EF4-FFF2-40B4-BE49-F238E27FC236}">
                  <a16:creationId xmlns:a16="http://schemas.microsoft.com/office/drawing/2014/main" id="{F63D2DA5-7672-4738-A467-099B7795EE77}"/>
                </a:ext>
              </a:extLst>
            </p:cNvPr>
            <p:cNvSpPr>
              <a:spLocks noChangeShapeType="1"/>
            </p:cNvSpPr>
            <p:nvPr/>
          </p:nvSpPr>
          <p:spPr bwMode="auto">
            <a:xfrm flipH="1">
              <a:off x="5618611" y="1757543"/>
              <a:ext cx="4332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3" name="Line 226">
              <a:extLst>
                <a:ext uri="{FF2B5EF4-FFF2-40B4-BE49-F238E27FC236}">
                  <a16:creationId xmlns:a16="http://schemas.microsoft.com/office/drawing/2014/main" id="{430E03D0-C8F3-40EB-9793-74BC116CEAC5}"/>
                </a:ext>
              </a:extLst>
            </p:cNvPr>
            <p:cNvSpPr>
              <a:spLocks noChangeShapeType="1"/>
            </p:cNvSpPr>
            <p:nvPr/>
          </p:nvSpPr>
          <p:spPr bwMode="auto">
            <a:xfrm>
              <a:off x="5650535"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4" name="Line 227">
              <a:extLst>
                <a:ext uri="{FF2B5EF4-FFF2-40B4-BE49-F238E27FC236}">
                  <a16:creationId xmlns:a16="http://schemas.microsoft.com/office/drawing/2014/main" id="{4F9E6F58-0462-4736-9A03-C9CFB004E4D9}"/>
                </a:ext>
              </a:extLst>
            </p:cNvPr>
            <p:cNvSpPr>
              <a:spLocks noChangeShapeType="1"/>
            </p:cNvSpPr>
            <p:nvPr/>
          </p:nvSpPr>
          <p:spPr bwMode="auto">
            <a:xfrm flipH="1">
              <a:off x="5626592" y="1757543"/>
              <a:ext cx="4674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5" name="Line 228">
              <a:extLst>
                <a:ext uri="{FF2B5EF4-FFF2-40B4-BE49-F238E27FC236}">
                  <a16:creationId xmlns:a16="http://schemas.microsoft.com/office/drawing/2014/main" id="{12C5BABC-C7ED-44EA-ABA7-1438B8029CF1}"/>
                </a:ext>
              </a:extLst>
            </p:cNvPr>
            <p:cNvSpPr>
              <a:spLocks noChangeShapeType="1"/>
            </p:cNvSpPr>
            <p:nvPr/>
          </p:nvSpPr>
          <p:spPr bwMode="auto">
            <a:xfrm>
              <a:off x="5626592" y="174114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6" name="Line 229">
              <a:extLst>
                <a:ext uri="{FF2B5EF4-FFF2-40B4-BE49-F238E27FC236}">
                  <a16:creationId xmlns:a16="http://schemas.microsoft.com/office/drawing/2014/main" id="{CFA61A44-820E-4C17-84E9-2DA68E04EE39}"/>
                </a:ext>
              </a:extLst>
            </p:cNvPr>
            <p:cNvSpPr>
              <a:spLocks noChangeShapeType="1"/>
            </p:cNvSpPr>
            <p:nvPr/>
          </p:nvSpPr>
          <p:spPr bwMode="auto">
            <a:xfrm flipH="1">
              <a:off x="5603789" y="175754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7" name="Line 230">
              <a:extLst>
                <a:ext uri="{FF2B5EF4-FFF2-40B4-BE49-F238E27FC236}">
                  <a16:creationId xmlns:a16="http://schemas.microsoft.com/office/drawing/2014/main" id="{0E655831-E970-4A3D-B9DC-4A3BC426F174}"/>
                </a:ext>
              </a:extLst>
            </p:cNvPr>
            <p:cNvSpPr>
              <a:spLocks noChangeShapeType="1"/>
            </p:cNvSpPr>
            <p:nvPr/>
          </p:nvSpPr>
          <p:spPr bwMode="auto">
            <a:xfrm>
              <a:off x="5723505"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8" name="Line 231">
              <a:extLst>
                <a:ext uri="{FF2B5EF4-FFF2-40B4-BE49-F238E27FC236}">
                  <a16:creationId xmlns:a16="http://schemas.microsoft.com/office/drawing/2014/main" id="{700E95BB-D3A4-4FBC-B88F-2F19CFA1575A}"/>
                </a:ext>
              </a:extLst>
            </p:cNvPr>
            <p:cNvSpPr>
              <a:spLocks noChangeShapeType="1"/>
            </p:cNvSpPr>
            <p:nvPr/>
          </p:nvSpPr>
          <p:spPr bwMode="auto">
            <a:xfrm flipH="1">
              <a:off x="5704122"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9" name="Line 232">
              <a:extLst>
                <a:ext uri="{FF2B5EF4-FFF2-40B4-BE49-F238E27FC236}">
                  <a16:creationId xmlns:a16="http://schemas.microsoft.com/office/drawing/2014/main" id="{E6BF496B-C0BD-4C34-A6D0-EB44142391DC}"/>
                </a:ext>
              </a:extLst>
            </p:cNvPr>
            <p:cNvSpPr>
              <a:spLocks noChangeShapeType="1"/>
            </p:cNvSpPr>
            <p:nvPr/>
          </p:nvSpPr>
          <p:spPr bwMode="auto">
            <a:xfrm>
              <a:off x="5738326" y="1774964"/>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0" name="Line 233">
              <a:extLst>
                <a:ext uri="{FF2B5EF4-FFF2-40B4-BE49-F238E27FC236}">
                  <a16:creationId xmlns:a16="http://schemas.microsoft.com/office/drawing/2014/main" id="{BB4E1E6F-8B5F-4651-92B9-50B38E14042B}"/>
                </a:ext>
              </a:extLst>
            </p:cNvPr>
            <p:cNvSpPr>
              <a:spLocks noChangeShapeType="1"/>
            </p:cNvSpPr>
            <p:nvPr/>
          </p:nvSpPr>
          <p:spPr bwMode="auto">
            <a:xfrm flipH="1">
              <a:off x="5718944" y="179648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1" name="Line 234">
              <a:extLst>
                <a:ext uri="{FF2B5EF4-FFF2-40B4-BE49-F238E27FC236}">
                  <a16:creationId xmlns:a16="http://schemas.microsoft.com/office/drawing/2014/main" id="{EB703391-6188-46C7-AC39-7BB5640CA905}"/>
                </a:ext>
              </a:extLst>
            </p:cNvPr>
            <p:cNvSpPr>
              <a:spLocks noChangeShapeType="1"/>
            </p:cNvSpPr>
            <p:nvPr/>
          </p:nvSpPr>
          <p:spPr bwMode="auto">
            <a:xfrm>
              <a:off x="4834191" y="1678631"/>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2" name="Line 235">
              <a:extLst>
                <a:ext uri="{FF2B5EF4-FFF2-40B4-BE49-F238E27FC236}">
                  <a16:creationId xmlns:a16="http://schemas.microsoft.com/office/drawing/2014/main" id="{5E540060-9B70-4564-8597-4F3A89E1D59C}"/>
                </a:ext>
              </a:extLst>
            </p:cNvPr>
            <p:cNvSpPr>
              <a:spLocks noChangeShapeType="1"/>
            </p:cNvSpPr>
            <p:nvPr/>
          </p:nvSpPr>
          <p:spPr bwMode="auto">
            <a:xfrm flipH="1">
              <a:off x="4814808" y="1699128"/>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3" name="Line 236">
              <a:extLst>
                <a:ext uri="{FF2B5EF4-FFF2-40B4-BE49-F238E27FC236}">
                  <a16:creationId xmlns:a16="http://schemas.microsoft.com/office/drawing/2014/main" id="{337D88FB-9872-4370-A685-E1E8EAAAD436}"/>
                </a:ext>
              </a:extLst>
            </p:cNvPr>
            <p:cNvSpPr>
              <a:spLocks noChangeShapeType="1"/>
            </p:cNvSpPr>
            <p:nvPr/>
          </p:nvSpPr>
          <p:spPr bwMode="auto">
            <a:xfrm>
              <a:off x="4826210" y="1678631"/>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4" name="Line 237">
              <a:extLst>
                <a:ext uri="{FF2B5EF4-FFF2-40B4-BE49-F238E27FC236}">
                  <a16:creationId xmlns:a16="http://schemas.microsoft.com/office/drawing/2014/main" id="{D8F2DD24-8426-4FC0-A4B0-ABBE36F09CD3}"/>
                </a:ext>
              </a:extLst>
            </p:cNvPr>
            <p:cNvSpPr>
              <a:spLocks noChangeShapeType="1"/>
            </p:cNvSpPr>
            <p:nvPr/>
          </p:nvSpPr>
          <p:spPr bwMode="auto">
            <a:xfrm flipH="1">
              <a:off x="4806827" y="1699128"/>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5" name="Line 238">
              <a:extLst>
                <a:ext uri="{FF2B5EF4-FFF2-40B4-BE49-F238E27FC236}">
                  <a16:creationId xmlns:a16="http://schemas.microsoft.com/office/drawing/2014/main" id="{183ACB18-33AB-4E5F-A46C-4217FB2DE900}"/>
                </a:ext>
              </a:extLst>
            </p:cNvPr>
            <p:cNvSpPr>
              <a:spLocks noChangeShapeType="1"/>
            </p:cNvSpPr>
            <p:nvPr/>
          </p:nvSpPr>
          <p:spPr bwMode="auto">
            <a:xfrm>
              <a:off x="4579938" y="1633539"/>
              <a:ext cx="0" cy="40993"/>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6" name="Line 239">
              <a:extLst>
                <a:ext uri="{FF2B5EF4-FFF2-40B4-BE49-F238E27FC236}">
                  <a16:creationId xmlns:a16="http://schemas.microsoft.com/office/drawing/2014/main" id="{BE79D979-AD6E-4F9F-A5C8-9C6DD6155F1D}"/>
                </a:ext>
              </a:extLst>
            </p:cNvPr>
            <p:cNvSpPr>
              <a:spLocks noChangeShapeType="1"/>
            </p:cNvSpPr>
            <p:nvPr/>
          </p:nvSpPr>
          <p:spPr bwMode="auto">
            <a:xfrm flipH="1">
              <a:off x="4557135" y="1654036"/>
              <a:ext cx="4560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7" name="Line 240">
              <a:extLst>
                <a:ext uri="{FF2B5EF4-FFF2-40B4-BE49-F238E27FC236}">
                  <a16:creationId xmlns:a16="http://schemas.microsoft.com/office/drawing/2014/main" id="{4D7CE25A-2646-41AA-AE7F-B4CAA7CDE013}"/>
                </a:ext>
              </a:extLst>
            </p:cNvPr>
            <p:cNvSpPr>
              <a:spLocks noChangeShapeType="1"/>
            </p:cNvSpPr>
            <p:nvPr/>
          </p:nvSpPr>
          <p:spPr bwMode="auto">
            <a:xfrm>
              <a:off x="4367871" y="1608943"/>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8" name="Line 241">
              <a:extLst>
                <a:ext uri="{FF2B5EF4-FFF2-40B4-BE49-F238E27FC236}">
                  <a16:creationId xmlns:a16="http://schemas.microsoft.com/office/drawing/2014/main" id="{3700547C-4795-4BB6-9E79-D4942EE0D62E}"/>
                </a:ext>
              </a:extLst>
            </p:cNvPr>
            <p:cNvSpPr>
              <a:spLocks noChangeShapeType="1"/>
            </p:cNvSpPr>
            <p:nvPr/>
          </p:nvSpPr>
          <p:spPr bwMode="auto">
            <a:xfrm flipH="1">
              <a:off x="4345068" y="1629440"/>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9" name="Line 242">
              <a:extLst>
                <a:ext uri="{FF2B5EF4-FFF2-40B4-BE49-F238E27FC236}">
                  <a16:creationId xmlns:a16="http://schemas.microsoft.com/office/drawing/2014/main" id="{516E5337-8DDD-4736-9052-A8BB90B26D0B}"/>
                </a:ext>
              </a:extLst>
            </p:cNvPr>
            <p:cNvSpPr>
              <a:spLocks noChangeShapeType="1"/>
            </p:cNvSpPr>
            <p:nvPr/>
          </p:nvSpPr>
          <p:spPr bwMode="auto">
            <a:xfrm>
              <a:off x="4213951" y="1591522"/>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0" name="Line 243">
              <a:extLst>
                <a:ext uri="{FF2B5EF4-FFF2-40B4-BE49-F238E27FC236}">
                  <a16:creationId xmlns:a16="http://schemas.microsoft.com/office/drawing/2014/main" id="{56F6638A-1F2F-4DDA-9CAB-81E2D4026E28}"/>
                </a:ext>
              </a:extLst>
            </p:cNvPr>
            <p:cNvSpPr>
              <a:spLocks noChangeShapeType="1"/>
            </p:cNvSpPr>
            <p:nvPr/>
          </p:nvSpPr>
          <p:spPr bwMode="auto">
            <a:xfrm flipH="1">
              <a:off x="4194569" y="160894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1" name="Line 244">
              <a:extLst>
                <a:ext uri="{FF2B5EF4-FFF2-40B4-BE49-F238E27FC236}">
                  <a16:creationId xmlns:a16="http://schemas.microsoft.com/office/drawing/2014/main" id="{258C778D-FC4E-45EC-AFEA-B98CAD6D2DFD}"/>
                </a:ext>
              </a:extLst>
            </p:cNvPr>
            <p:cNvSpPr>
              <a:spLocks noChangeShapeType="1"/>
            </p:cNvSpPr>
            <p:nvPr/>
          </p:nvSpPr>
          <p:spPr bwMode="auto">
            <a:xfrm>
              <a:off x="4110198" y="1581273"/>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2" name="Line 245">
              <a:extLst>
                <a:ext uri="{FF2B5EF4-FFF2-40B4-BE49-F238E27FC236}">
                  <a16:creationId xmlns:a16="http://schemas.microsoft.com/office/drawing/2014/main" id="{F38592CD-F3A0-4062-A691-396ABF818BF6}"/>
                </a:ext>
              </a:extLst>
            </p:cNvPr>
            <p:cNvSpPr>
              <a:spLocks noChangeShapeType="1"/>
            </p:cNvSpPr>
            <p:nvPr/>
          </p:nvSpPr>
          <p:spPr bwMode="auto">
            <a:xfrm flipH="1">
              <a:off x="4090815" y="1601770"/>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3" name="Line 246">
              <a:extLst>
                <a:ext uri="{FF2B5EF4-FFF2-40B4-BE49-F238E27FC236}">
                  <a16:creationId xmlns:a16="http://schemas.microsoft.com/office/drawing/2014/main" id="{5633B29E-3E70-4AD9-BE34-D6B6071B00D8}"/>
                </a:ext>
              </a:extLst>
            </p:cNvPr>
            <p:cNvSpPr>
              <a:spLocks noChangeShapeType="1"/>
            </p:cNvSpPr>
            <p:nvPr/>
          </p:nvSpPr>
          <p:spPr bwMode="auto">
            <a:xfrm>
              <a:off x="4106777" y="1581273"/>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4" name="Line 247">
              <a:extLst>
                <a:ext uri="{FF2B5EF4-FFF2-40B4-BE49-F238E27FC236}">
                  <a16:creationId xmlns:a16="http://schemas.microsoft.com/office/drawing/2014/main" id="{9AD94CE1-F2D8-4796-96CF-F2400031168A}"/>
                </a:ext>
              </a:extLst>
            </p:cNvPr>
            <p:cNvSpPr>
              <a:spLocks noChangeShapeType="1"/>
            </p:cNvSpPr>
            <p:nvPr/>
          </p:nvSpPr>
          <p:spPr bwMode="auto">
            <a:xfrm flipH="1">
              <a:off x="4082834" y="1601770"/>
              <a:ext cx="4332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5" name="Line 248">
              <a:extLst>
                <a:ext uri="{FF2B5EF4-FFF2-40B4-BE49-F238E27FC236}">
                  <a16:creationId xmlns:a16="http://schemas.microsoft.com/office/drawing/2014/main" id="{C4F762C1-7F16-4E18-8148-4D29500A3D71}"/>
                </a:ext>
              </a:extLst>
            </p:cNvPr>
            <p:cNvSpPr>
              <a:spLocks noChangeShapeType="1"/>
            </p:cNvSpPr>
            <p:nvPr/>
          </p:nvSpPr>
          <p:spPr bwMode="auto">
            <a:xfrm>
              <a:off x="3971100" y="1556678"/>
              <a:ext cx="0" cy="38943"/>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6" name="Line 249">
              <a:extLst>
                <a:ext uri="{FF2B5EF4-FFF2-40B4-BE49-F238E27FC236}">
                  <a16:creationId xmlns:a16="http://schemas.microsoft.com/office/drawing/2014/main" id="{8DF8579B-4A25-4781-A7CA-C1595C387BC1}"/>
                </a:ext>
              </a:extLst>
            </p:cNvPr>
            <p:cNvSpPr>
              <a:spLocks noChangeShapeType="1"/>
            </p:cNvSpPr>
            <p:nvPr/>
          </p:nvSpPr>
          <p:spPr bwMode="auto">
            <a:xfrm flipH="1">
              <a:off x="3948297" y="1574099"/>
              <a:ext cx="4674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7" name="Line 250">
              <a:extLst>
                <a:ext uri="{FF2B5EF4-FFF2-40B4-BE49-F238E27FC236}">
                  <a16:creationId xmlns:a16="http://schemas.microsoft.com/office/drawing/2014/main" id="{E985932F-6531-49A0-AB6E-96F853296963}"/>
                </a:ext>
              </a:extLst>
            </p:cNvPr>
            <p:cNvSpPr>
              <a:spLocks noChangeShapeType="1"/>
            </p:cNvSpPr>
            <p:nvPr/>
          </p:nvSpPr>
          <p:spPr bwMode="auto">
            <a:xfrm>
              <a:off x="3933475" y="1556678"/>
              <a:ext cx="0" cy="38943"/>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8" name="Line 251">
              <a:extLst>
                <a:ext uri="{FF2B5EF4-FFF2-40B4-BE49-F238E27FC236}">
                  <a16:creationId xmlns:a16="http://schemas.microsoft.com/office/drawing/2014/main" id="{DAE9401F-A4D7-4E28-98E3-A6292BEF31B9}"/>
                </a:ext>
              </a:extLst>
            </p:cNvPr>
            <p:cNvSpPr>
              <a:spLocks noChangeShapeType="1"/>
            </p:cNvSpPr>
            <p:nvPr/>
          </p:nvSpPr>
          <p:spPr bwMode="auto">
            <a:xfrm flipH="1">
              <a:off x="3909532" y="1574099"/>
              <a:ext cx="4332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9" name="Line 252">
              <a:extLst>
                <a:ext uri="{FF2B5EF4-FFF2-40B4-BE49-F238E27FC236}">
                  <a16:creationId xmlns:a16="http://schemas.microsoft.com/office/drawing/2014/main" id="{B05B3283-EC05-4EB8-8F16-5DD144063C50}"/>
                </a:ext>
              </a:extLst>
            </p:cNvPr>
            <p:cNvSpPr>
              <a:spLocks noChangeShapeType="1"/>
            </p:cNvSpPr>
            <p:nvPr/>
          </p:nvSpPr>
          <p:spPr bwMode="auto">
            <a:xfrm>
              <a:off x="3821741" y="1529007"/>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0" name="Line 253">
              <a:extLst>
                <a:ext uri="{FF2B5EF4-FFF2-40B4-BE49-F238E27FC236}">
                  <a16:creationId xmlns:a16="http://schemas.microsoft.com/office/drawing/2014/main" id="{88E8C195-4B69-4EA7-9451-B9C2E3DA161A}"/>
                </a:ext>
              </a:extLst>
            </p:cNvPr>
            <p:cNvSpPr>
              <a:spLocks noChangeShapeType="1"/>
            </p:cNvSpPr>
            <p:nvPr/>
          </p:nvSpPr>
          <p:spPr bwMode="auto">
            <a:xfrm flipH="1">
              <a:off x="3798938" y="1550529"/>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1" name="Line 254">
              <a:extLst>
                <a:ext uri="{FF2B5EF4-FFF2-40B4-BE49-F238E27FC236}">
                  <a16:creationId xmlns:a16="http://schemas.microsoft.com/office/drawing/2014/main" id="{CDCCA505-6D5D-481B-82DE-22A702A0CD2E}"/>
                </a:ext>
              </a:extLst>
            </p:cNvPr>
            <p:cNvSpPr>
              <a:spLocks noChangeShapeType="1"/>
            </p:cNvSpPr>
            <p:nvPr/>
          </p:nvSpPr>
          <p:spPr bwMode="auto">
            <a:xfrm>
              <a:off x="3710007" y="1515684"/>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2" name="Line 255">
              <a:extLst>
                <a:ext uri="{FF2B5EF4-FFF2-40B4-BE49-F238E27FC236}">
                  <a16:creationId xmlns:a16="http://schemas.microsoft.com/office/drawing/2014/main" id="{AF488049-AD3D-4CBA-825F-3BD5F3F2DA55}"/>
                </a:ext>
              </a:extLst>
            </p:cNvPr>
            <p:cNvSpPr>
              <a:spLocks noChangeShapeType="1"/>
            </p:cNvSpPr>
            <p:nvPr/>
          </p:nvSpPr>
          <p:spPr bwMode="auto">
            <a:xfrm flipH="1">
              <a:off x="3690624" y="1536181"/>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3" name="Line 256">
              <a:extLst>
                <a:ext uri="{FF2B5EF4-FFF2-40B4-BE49-F238E27FC236}">
                  <a16:creationId xmlns:a16="http://schemas.microsoft.com/office/drawing/2014/main" id="{79527299-B9C8-4E07-AB39-AA79FCD0C44B}"/>
                </a:ext>
              </a:extLst>
            </p:cNvPr>
            <p:cNvSpPr>
              <a:spLocks noChangeShapeType="1"/>
            </p:cNvSpPr>
            <p:nvPr/>
          </p:nvSpPr>
          <p:spPr bwMode="auto">
            <a:xfrm>
              <a:off x="3424971" y="1453171"/>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4" name="Line 257">
              <a:extLst>
                <a:ext uri="{FF2B5EF4-FFF2-40B4-BE49-F238E27FC236}">
                  <a16:creationId xmlns:a16="http://schemas.microsoft.com/office/drawing/2014/main" id="{02E4F39C-310D-4E15-83F5-22BDFD984795}"/>
                </a:ext>
              </a:extLst>
            </p:cNvPr>
            <p:cNvSpPr>
              <a:spLocks noChangeShapeType="1"/>
            </p:cNvSpPr>
            <p:nvPr/>
          </p:nvSpPr>
          <p:spPr bwMode="auto">
            <a:xfrm flipH="1">
              <a:off x="3402168" y="1470592"/>
              <a:ext cx="4560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5" name="Line 258">
              <a:extLst>
                <a:ext uri="{FF2B5EF4-FFF2-40B4-BE49-F238E27FC236}">
                  <a16:creationId xmlns:a16="http://schemas.microsoft.com/office/drawing/2014/main" id="{D1002B65-80DF-47CA-996F-AE28C96003A8}"/>
                </a:ext>
              </a:extLst>
            </p:cNvPr>
            <p:cNvSpPr>
              <a:spLocks noChangeShapeType="1"/>
            </p:cNvSpPr>
            <p:nvPr/>
          </p:nvSpPr>
          <p:spPr bwMode="auto">
            <a:xfrm>
              <a:off x="3329198" y="1432674"/>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6" name="Line 259">
              <a:extLst>
                <a:ext uri="{FF2B5EF4-FFF2-40B4-BE49-F238E27FC236}">
                  <a16:creationId xmlns:a16="http://schemas.microsoft.com/office/drawing/2014/main" id="{EE841D4E-A24C-488C-BD7B-90BDAB87A35B}"/>
                </a:ext>
              </a:extLst>
            </p:cNvPr>
            <p:cNvSpPr>
              <a:spLocks noChangeShapeType="1"/>
            </p:cNvSpPr>
            <p:nvPr/>
          </p:nvSpPr>
          <p:spPr bwMode="auto">
            <a:xfrm flipH="1">
              <a:off x="3305255" y="1453171"/>
              <a:ext cx="4332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7" name="Line 260">
              <a:extLst>
                <a:ext uri="{FF2B5EF4-FFF2-40B4-BE49-F238E27FC236}">
                  <a16:creationId xmlns:a16="http://schemas.microsoft.com/office/drawing/2014/main" id="{384735AD-AE51-4447-8CF4-16C2B1063502}"/>
                </a:ext>
              </a:extLst>
            </p:cNvPr>
            <p:cNvSpPr>
              <a:spLocks noChangeShapeType="1"/>
            </p:cNvSpPr>
            <p:nvPr/>
          </p:nvSpPr>
          <p:spPr bwMode="auto">
            <a:xfrm>
              <a:off x="2932427" y="1303547"/>
              <a:ext cx="0" cy="38943"/>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8" name="Line 261">
              <a:extLst>
                <a:ext uri="{FF2B5EF4-FFF2-40B4-BE49-F238E27FC236}">
                  <a16:creationId xmlns:a16="http://schemas.microsoft.com/office/drawing/2014/main" id="{042A8F12-E8A0-411D-BA2C-100A1E06DE7F}"/>
                </a:ext>
              </a:extLst>
            </p:cNvPr>
            <p:cNvSpPr>
              <a:spLocks noChangeShapeType="1"/>
            </p:cNvSpPr>
            <p:nvPr/>
          </p:nvSpPr>
          <p:spPr bwMode="auto">
            <a:xfrm flipH="1">
              <a:off x="2909624" y="1320969"/>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9" name="Line 262">
              <a:extLst>
                <a:ext uri="{FF2B5EF4-FFF2-40B4-BE49-F238E27FC236}">
                  <a16:creationId xmlns:a16="http://schemas.microsoft.com/office/drawing/2014/main" id="{2CEE283F-97C0-4685-998C-837E6F95066E}"/>
                </a:ext>
              </a:extLst>
            </p:cNvPr>
            <p:cNvSpPr>
              <a:spLocks noChangeShapeType="1"/>
            </p:cNvSpPr>
            <p:nvPr/>
          </p:nvSpPr>
          <p:spPr bwMode="auto">
            <a:xfrm>
              <a:off x="2608626" y="1230785"/>
              <a:ext cx="0" cy="38943"/>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0" name="Line 263">
              <a:extLst>
                <a:ext uri="{FF2B5EF4-FFF2-40B4-BE49-F238E27FC236}">
                  <a16:creationId xmlns:a16="http://schemas.microsoft.com/office/drawing/2014/main" id="{50B03BED-BD77-4C55-A3A1-9B09D839104F}"/>
                </a:ext>
              </a:extLst>
            </p:cNvPr>
            <p:cNvSpPr>
              <a:spLocks noChangeShapeType="1"/>
            </p:cNvSpPr>
            <p:nvPr/>
          </p:nvSpPr>
          <p:spPr bwMode="auto">
            <a:xfrm flipH="1">
              <a:off x="2589243" y="1252306"/>
              <a:ext cx="4332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1" name="Line 264">
              <a:extLst>
                <a:ext uri="{FF2B5EF4-FFF2-40B4-BE49-F238E27FC236}">
                  <a16:creationId xmlns:a16="http://schemas.microsoft.com/office/drawing/2014/main" id="{373F940B-7A0C-4F5E-9B57-C7CE0BB5C096}"/>
                </a:ext>
              </a:extLst>
            </p:cNvPr>
            <p:cNvSpPr>
              <a:spLocks noChangeShapeType="1"/>
            </p:cNvSpPr>
            <p:nvPr/>
          </p:nvSpPr>
          <p:spPr bwMode="auto">
            <a:xfrm>
              <a:off x="2466108" y="1154948"/>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2" name="Line 265">
              <a:extLst>
                <a:ext uri="{FF2B5EF4-FFF2-40B4-BE49-F238E27FC236}">
                  <a16:creationId xmlns:a16="http://schemas.microsoft.com/office/drawing/2014/main" id="{4A8A6216-5BF1-4822-A7F8-B7851A3CBBE5}"/>
                </a:ext>
              </a:extLst>
            </p:cNvPr>
            <p:cNvSpPr>
              <a:spLocks noChangeShapeType="1"/>
            </p:cNvSpPr>
            <p:nvPr/>
          </p:nvSpPr>
          <p:spPr bwMode="auto">
            <a:xfrm flipH="1">
              <a:off x="2443305" y="1172370"/>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3" name="Line 266">
              <a:extLst>
                <a:ext uri="{FF2B5EF4-FFF2-40B4-BE49-F238E27FC236}">
                  <a16:creationId xmlns:a16="http://schemas.microsoft.com/office/drawing/2014/main" id="{9556E5D2-C958-4E5D-A399-EA011931E23C}"/>
                </a:ext>
              </a:extLst>
            </p:cNvPr>
            <p:cNvSpPr>
              <a:spLocks noChangeShapeType="1"/>
            </p:cNvSpPr>
            <p:nvPr/>
          </p:nvSpPr>
          <p:spPr bwMode="auto">
            <a:xfrm>
              <a:off x="2417081" y="1144699"/>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4" name="Line 267">
              <a:extLst>
                <a:ext uri="{FF2B5EF4-FFF2-40B4-BE49-F238E27FC236}">
                  <a16:creationId xmlns:a16="http://schemas.microsoft.com/office/drawing/2014/main" id="{74E03EB7-17B2-4F42-A8EE-9CBF9A4CB820}"/>
                </a:ext>
              </a:extLst>
            </p:cNvPr>
            <p:cNvSpPr>
              <a:spLocks noChangeShapeType="1"/>
            </p:cNvSpPr>
            <p:nvPr/>
          </p:nvSpPr>
          <p:spPr bwMode="auto">
            <a:xfrm flipH="1">
              <a:off x="2393138" y="1165196"/>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5" name="Line 268">
              <a:extLst>
                <a:ext uri="{FF2B5EF4-FFF2-40B4-BE49-F238E27FC236}">
                  <a16:creationId xmlns:a16="http://schemas.microsoft.com/office/drawing/2014/main" id="{03683746-62B8-4AB5-AE93-BA7765179597}"/>
                </a:ext>
              </a:extLst>
            </p:cNvPr>
            <p:cNvSpPr>
              <a:spLocks noChangeShapeType="1"/>
            </p:cNvSpPr>
            <p:nvPr/>
          </p:nvSpPr>
          <p:spPr bwMode="auto">
            <a:xfrm>
              <a:off x="2281404" y="1137526"/>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6" name="Line 269">
              <a:extLst>
                <a:ext uri="{FF2B5EF4-FFF2-40B4-BE49-F238E27FC236}">
                  <a16:creationId xmlns:a16="http://schemas.microsoft.com/office/drawing/2014/main" id="{88AEC18A-2C8E-4FAD-8B58-8972FF0BC5D0}"/>
                </a:ext>
              </a:extLst>
            </p:cNvPr>
            <p:cNvSpPr>
              <a:spLocks noChangeShapeType="1"/>
            </p:cNvSpPr>
            <p:nvPr/>
          </p:nvSpPr>
          <p:spPr bwMode="auto">
            <a:xfrm flipH="1">
              <a:off x="2258601" y="1154948"/>
              <a:ext cx="4674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7" name="Line 270">
              <a:extLst>
                <a:ext uri="{FF2B5EF4-FFF2-40B4-BE49-F238E27FC236}">
                  <a16:creationId xmlns:a16="http://schemas.microsoft.com/office/drawing/2014/main" id="{D213CEAE-3AE9-4D04-8FB9-0ED0CC3FDB15}"/>
                </a:ext>
              </a:extLst>
            </p:cNvPr>
            <p:cNvSpPr>
              <a:spLocks noChangeShapeType="1"/>
            </p:cNvSpPr>
            <p:nvPr/>
          </p:nvSpPr>
          <p:spPr bwMode="auto">
            <a:xfrm>
              <a:off x="1881212" y="1012497"/>
              <a:ext cx="0" cy="420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8" name="Line 271">
              <a:extLst>
                <a:ext uri="{FF2B5EF4-FFF2-40B4-BE49-F238E27FC236}">
                  <a16:creationId xmlns:a16="http://schemas.microsoft.com/office/drawing/2014/main" id="{38EBA25D-0124-4180-ADCB-3E11F8497872}"/>
                </a:ext>
              </a:extLst>
            </p:cNvPr>
            <p:cNvSpPr>
              <a:spLocks noChangeShapeType="1"/>
            </p:cNvSpPr>
            <p:nvPr/>
          </p:nvSpPr>
          <p:spPr bwMode="auto">
            <a:xfrm flipH="1">
              <a:off x="1861830" y="1034019"/>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9" name="Line 272">
              <a:extLst>
                <a:ext uri="{FF2B5EF4-FFF2-40B4-BE49-F238E27FC236}">
                  <a16:creationId xmlns:a16="http://schemas.microsoft.com/office/drawing/2014/main" id="{D4F3B71E-073B-4986-A7EB-43A3D3CADCA3}"/>
                </a:ext>
              </a:extLst>
            </p:cNvPr>
            <p:cNvSpPr>
              <a:spLocks noChangeShapeType="1"/>
            </p:cNvSpPr>
            <p:nvPr/>
          </p:nvSpPr>
          <p:spPr bwMode="auto">
            <a:xfrm>
              <a:off x="1623540" y="97150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0" name="Line 273">
              <a:extLst>
                <a:ext uri="{FF2B5EF4-FFF2-40B4-BE49-F238E27FC236}">
                  <a16:creationId xmlns:a16="http://schemas.microsoft.com/office/drawing/2014/main" id="{BB071852-7278-4C07-8500-5F753348613A}"/>
                </a:ext>
              </a:extLst>
            </p:cNvPr>
            <p:cNvSpPr>
              <a:spLocks noChangeShapeType="1"/>
            </p:cNvSpPr>
            <p:nvPr/>
          </p:nvSpPr>
          <p:spPr bwMode="auto">
            <a:xfrm flipH="1">
              <a:off x="1600737" y="988927"/>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1" name="Line 274">
              <a:extLst>
                <a:ext uri="{FF2B5EF4-FFF2-40B4-BE49-F238E27FC236}">
                  <a16:creationId xmlns:a16="http://schemas.microsoft.com/office/drawing/2014/main" id="{1E40925B-15E6-4377-B3A0-D08F8851E360}"/>
                </a:ext>
              </a:extLst>
            </p:cNvPr>
            <p:cNvSpPr>
              <a:spLocks noChangeShapeType="1"/>
            </p:cNvSpPr>
            <p:nvPr/>
          </p:nvSpPr>
          <p:spPr bwMode="auto">
            <a:xfrm>
              <a:off x="1596176" y="97150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2" name="Line 275">
              <a:extLst>
                <a:ext uri="{FF2B5EF4-FFF2-40B4-BE49-F238E27FC236}">
                  <a16:creationId xmlns:a16="http://schemas.microsoft.com/office/drawing/2014/main" id="{A8591B16-4E66-471B-9810-CC8C449D2388}"/>
                </a:ext>
              </a:extLst>
            </p:cNvPr>
            <p:cNvSpPr>
              <a:spLocks noChangeShapeType="1"/>
            </p:cNvSpPr>
            <p:nvPr/>
          </p:nvSpPr>
          <p:spPr bwMode="auto">
            <a:xfrm flipH="1">
              <a:off x="1573373" y="988927"/>
              <a:ext cx="46746"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3" name="Line 276">
              <a:extLst>
                <a:ext uri="{FF2B5EF4-FFF2-40B4-BE49-F238E27FC236}">
                  <a16:creationId xmlns:a16="http://schemas.microsoft.com/office/drawing/2014/main" id="{179C4D70-2A9A-4620-A91C-72DEB71D5F78}"/>
                </a:ext>
              </a:extLst>
            </p:cNvPr>
            <p:cNvSpPr>
              <a:spLocks noChangeShapeType="1"/>
            </p:cNvSpPr>
            <p:nvPr/>
          </p:nvSpPr>
          <p:spPr bwMode="auto">
            <a:xfrm>
              <a:off x="1608718" y="971505"/>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4" name="Line 277">
              <a:extLst>
                <a:ext uri="{FF2B5EF4-FFF2-40B4-BE49-F238E27FC236}">
                  <a16:creationId xmlns:a16="http://schemas.microsoft.com/office/drawing/2014/main" id="{127078B2-03C2-4E3A-805A-7DB908FAE370}"/>
                </a:ext>
              </a:extLst>
            </p:cNvPr>
            <p:cNvSpPr>
              <a:spLocks noChangeShapeType="1"/>
            </p:cNvSpPr>
            <p:nvPr/>
          </p:nvSpPr>
          <p:spPr bwMode="auto">
            <a:xfrm flipH="1">
              <a:off x="1589336" y="988927"/>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5" name="Line 278">
              <a:extLst>
                <a:ext uri="{FF2B5EF4-FFF2-40B4-BE49-F238E27FC236}">
                  <a16:creationId xmlns:a16="http://schemas.microsoft.com/office/drawing/2014/main" id="{61F7BF13-36C2-496A-81BF-35FB6EB12F1A}"/>
                </a:ext>
              </a:extLst>
            </p:cNvPr>
            <p:cNvSpPr>
              <a:spLocks noChangeShapeType="1"/>
            </p:cNvSpPr>
            <p:nvPr/>
          </p:nvSpPr>
          <p:spPr bwMode="auto">
            <a:xfrm>
              <a:off x="1450238" y="936661"/>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6" name="Line 279">
              <a:extLst>
                <a:ext uri="{FF2B5EF4-FFF2-40B4-BE49-F238E27FC236}">
                  <a16:creationId xmlns:a16="http://schemas.microsoft.com/office/drawing/2014/main" id="{ABC9F3B4-860C-4B7B-8F4E-ADD66A451A7D}"/>
                </a:ext>
              </a:extLst>
            </p:cNvPr>
            <p:cNvSpPr>
              <a:spLocks noChangeShapeType="1"/>
            </p:cNvSpPr>
            <p:nvPr/>
          </p:nvSpPr>
          <p:spPr bwMode="auto">
            <a:xfrm flipH="1">
              <a:off x="1427435" y="954083"/>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7" name="Line 280">
              <a:extLst>
                <a:ext uri="{FF2B5EF4-FFF2-40B4-BE49-F238E27FC236}">
                  <a16:creationId xmlns:a16="http://schemas.microsoft.com/office/drawing/2014/main" id="{4EB29977-C17C-448A-923F-3C5B9AAC0F75}"/>
                </a:ext>
              </a:extLst>
            </p:cNvPr>
            <p:cNvSpPr>
              <a:spLocks noChangeShapeType="1"/>
            </p:cNvSpPr>
            <p:nvPr/>
          </p:nvSpPr>
          <p:spPr bwMode="auto">
            <a:xfrm>
              <a:off x="1292898" y="926413"/>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8" name="Line 281">
              <a:extLst>
                <a:ext uri="{FF2B5EF4-FFF2-40B4-BE49-F238E27FC236}">
                  <a16:creationId xmlns:a16="http://schemas.microsoft.com/office/drawing/2014/main" id="{772C33A6-159C-4457-9C85-8DCF83D16829}"/>
                </a:ext>
              </a:extLst>
            </p:cNvPr>
            <p:cNvSpPr>
              <a:spLocks noChangeShapeType="1"/>
            </p:cNvSpPr>
            <p:nvPr/>
          </p:nvSpPr>
          <p:spPr bwMode="auto">
            <a:xfrm flipH="1">
              <a:off x="1273515" y="94383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9" name="Line 282">
              <a:extLst>
                <a:ext uri="{FF2B5EF4-FFF2-40B4-BE49-F238E27FC236}">
                  <a16:creationId xmlns:a16="http://schemas.microsoft.com/office/drawing/2014/main" id="{97F75CA6-98CA-48D5-81D8-91ABFEAAB001}"/>
                </a:ext>
              </a:extLst>
            </p:cNvPr>
            <p:cNvSpPr>
              <a:spLocks noChangeShapeType="1"/>
            </p:cNvSpPr>
            <p:nvPr/>
          </p:nvSpPr>
          <p:spPr bwMode="auto">
            <a:xfrm>
              <a:off x="1273515" y="926413"/>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0" name="Line 283">
              <a:extLst>
                <a:ext uri="{FF2B5EF4-FFF2-40B4-BE49-F238E27FC236}">
                  <a16:creationId xmlns:a16="http://schemas.microsoft.com/office/drawing/2014/main" id="{96A2EB1F-D7D7-4370-8EEC-04352B0B3F3F}"/>
                </a:ext>
              </a:extLst>
            </p:cNvPr>
            <p:cNvSpPr>
              <a:spLocks noChangeShapeType="1"/>
            </p:cNvSpPr>
            <p:nvPr/>
          </p:nvSpPr>
          <p:spPr bwMode="auto">
            <a:xfrm flipH="1">
              <a:off x="1250712" y="94383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1" name="Line 284">
              <a:extLst>
                <a:ext uri="{FF2B5EF4-FFF2-40B4-BE49-F238E27FC236}">
                  <a16:creationId xmlns:a16="http://schemas.microsoft.com/office/drawing/2014/main" id="{65BDE470-5998-47B5-8DCB-F90685866916}"/>
                </a:ext>
              </a:extLst>
            </p:cNvPr>
            <p:cNvSpPr>
              <a:spLocks noChangeShapeType="1"/>
            </p:cNvSpPr>
            <p:nvPr/>
          </p:nvSpPr>
          <p:spPr bwMode="auto">
            <a:xfrm>
              <a:off x="1265534" y="926413"/>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2" name="Line 285">
              <a:extLst>
                <a:ext uri="{FF2B5EF4-FFF2-40B4-BE49-F238E27FC236}">
                  <a16:creationId xmlns:a16="http://schemas.microsoft.com/office/drawing/2014/main" id="{E9A8D4E7-E705-4E2A-A627-B7A77FEC86A8}"/>
                </a:ext>
              </a:extLst>
            </p:cNvPr>
            <p:cNvSpPr>
              <a:spLocks noChangeShapeType="1"/>
            </p:cNvSpPr>
            <p:nvPr/>
          </p:nvSpPr>
          <p:spPr bwMode="auto">
            <a:xfrm flipH="1">
              <a:off x="1242731" y="94383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3" name="Line 286">
              <a:extLst>
                <a:ext uri="{FF2B5EF4-FFF2-40B4-BE49-F238E27FC236}">
                  <a16:creationId xmlns:a16="http://schemas.microsoft.com/office/drawing/2014/main" id="{0B20608E-B6A3-4930-B9D0-29788F33E93D}"/>
                </a:ext>
              </a:extLst>
            </p:cNvPr>
            <p:cNvSpPr>
              <a:spLocks noChangeShapeType="1"/>
            </p:cNvSpPr>
            <p:nvPr/>
          </p:nvSpPr>
          <p:spPr bwMode="auto">
            <a:xfrm>
              <a:off x="1223349" y="926413"/>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4" name="Line 287">
              <a:extLst>
                <a:ext uri="{FF2B5EF4-FFF2-40B4-BE49-F238E27FC236}">
                  <a16:creationId xmlns:a16="http://schemas.microsoft.com/office/drawing/2014/main" id="{FA071923-BF9C-4977-9436-E801C01386D6}"/>
                </a:ext>
              </a:extLst>
            </p:cNvPr>
            <p:cNvSpPr>
              <a:spLocks noChangeShapeType="1"/>
            </p:cNvSpPr>
            <p:nvPr/>
          </p:nvSpPr>
          <p:spPr bwMode="auto">
            <a:xfrm flipH="1">
              <a:off x="1203966" y="943835"/>
              <a:ext cx="4218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5" name="Line 288">
              <a:extLst>
                <a:ext uri="{FF2B5EF4-FFF2-40B4-BE49-F238E27FC236}">
                  <a16:creationId xmlns:a16="http://schemas.microsoft.com/office/drawing/2014/main" id="{A307467C-A4DC-445E-8D65-25F296C3823D}"/>
                </a:ext>
              </a:extLst>
            </p:cNvPr>
            <p:cNvSpPr>
              <a:spLocks noChangeShapeType="1"/>
            </p:cNvSpPr>
            <p:nvPr/>
          </p:nvSpPr>
          <p:spPr bwMode="auto">
            <a:xfrm>
              <a:off x="1165201" y="926413"/>
              <a:ext cx="0" cy="37918"/>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6" name="Line 289">
              <a:extLst>
                <a:ext uri="{FF2B5EF4-FFF2-40B4-BE49-F238E27FC236}">
                  <a16:creationId xmlns:a16="http://schemas.microsoft.com/office/drawing/2014/main" id="{8662D591-9C5C-421A-AB9F-0439D7C9D7CD}"/>
                </a:ext>
              </a:extLst>
            </p:cNvPr>
            <p:cNvSpPr>
              <a:spLocks noChangeShapeType="1"/>
            </p:cNvSpPr>
            <p:nvPr/>
          </p:nvSpPr>
          <p:spPr bwMode="auto">
            <a:xfrm flipH="1">
              <a:off x="1145819" y="943835"/>
              <a:ext cx="43325" cy="0"/>
            </a:xfrm>
            <a:prstGeom prst="line">
              <a:avLst/>
            </a:prstGeom>
            <a:noFill/>
            <a:ln w="12700"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7" name="Line 290">
              <a:extLst>
                <a:ext uri="{FF2B5EF4-FFF2-40B4-BE49-F238E27FC236}">
                  <a16:creationId xmlns:a16="http://schemas.microsoft.com/office/drawing/2014/main" id="{7662937A-8FB1-418B-98A9-413EC580F7DD}"/>
                </a:ext>
              </a:extLst>
            </p:cNvPr>
            <p:cNvSpPr>
              <a:spLocks noChangeShapeType="1"/>
            </p:cNvSpPr>
            <p:nvPr/>
          </p:nvSpPr>
          <p:spPr bwMode="auto">
            <a:xfrm flipH="1">
              <a:off x="1138978" y="3407504"/>
              <a:ext cx="5226429"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8" name="Line 291">
              <a:extLst>
                <a:ext uri="{FF2B5EF4-FFF2-40B4-BE49-F238E27FC236}">
                  <a16:creationId xmlns:a16="http://schemas.microsoft.com/office/drawing/2014/main" id="{DCA8F13F-3598-4319-8948-232A09945689}"/>
                </a:ext>
              </a:extLst>
            </p:cNvPr>
            <p:cNvSpPr>
              <a:spLocks noChangeShapeType="1"/>
            </p:cNvSpPr>
            <p:nvPr/>
          </p:nvSpPr>
          <p:spPr bwMode="auto">
            <a:xfrm>
              <a:off x="1103634" y="3407504"/>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9" name="Line 292">
              <a:extLst>
                <a:ext uri="{FF2B5EF4-FFF2-40B4-BE49-F238E27FC236}">
                  <a16:creationId xmlns:a16="http://schemas.microsoft.com/office/drawing/2014/main" id="{0A146CDB-1731-433A-8B8F-6D74E8241FC7}"/>
                </a:ext>
              </a:extLst>
            </p:cNvPr>
            <p:cNvSpPr>
              <a:spLocks noChangeShapeType="1"/>
            </p:cNvSpPr>
            <p:nvPr/>
          </p:nvSpPr>
          <p:spPr bwMode="auto">
            <a:xfrm flipV="1">
              <a:off x="1138978"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0" name="Line 293">
              <a:extLst>
                <a:ext uri="{FF2B5EF4-FFF2-40B4-BE49-F238E27FC236}">
                  <a16:creationId xmlns:a16="http://schemas.microsoft.com/office/drawing/2014/main" id="{DAD404F8-32C3-473B-BEB0-DA4538992664}"/>
                </a:ext>
              </a:extLst>
            </p:cNvPr>
            <p:cNvSpPr>
              <a:spLocks noChangeShapeType="1"/>
            </p:cNvSpPr>
            <p:nvPr/>
          </p:nvSpPr>
          <p:spPr bwMode="auto">
            <a:xfrm flipV="1">
              <a:off x="1446817"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1" name="Line 294">
              <a:extLst>
                <a:ext uri="{FF2B5EF4-FFF2-40B4-BE49-F238E27FC236}">
                  <a16:creationId xmlns:a16="http://schemas.microsoft.com/office/drawing/2014/main" id="{F0CD8AD8-C61F-4CB5-B6EE-34C5B6E5605C}"/>
                </a:ext>
              </a:extLst>
            </p:cNvPr>
            <p:cNvSpPr>
              <a:spLocks noChangeShapeType="1"/>
            </p:cNvSpPr>
            <p:nvPr/>
          </p:nvSpPr>
          <p:spPr bwMode="auto">
            <a:xfrm flipV="1">
              <a:off x="1754656"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2" name="Line 295">
              <a:extLst>
                <a:ext uri="{FF2B5EF4-FFF2-40B4-BE49-F238E27FC236}">
                  <a16:creationId xmlns:a16="http://schemas.microsoft.com/office/drawing/2014/main" id="{8F8899B7-9B84-4A14-9018-968B93CD3BE2}"/>
                </a:ext>
              </a:extLst>
            </p:cNvPr>
            <p:cNvSpPr>
              <a:spLocks noChangeShapeType="1"/>
            </p:cNvSpPr>
            <p:nvPr/>
          </p:nvSpPr>
          <p:spPr bwMode="auto">
            <a:xfrm flipV="1">
              <a:off x="2059075"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3" name="Line 296">
              <a:extLst>
                <a:ext uri="{FF2B5EF4-FFF2-40B4-BE49-F238E27FC236}">
                  <a16:creationId xmlns:a16="http://schemas.microsoft.com/office/drawing/2014/main" id="{294A10FC-2CA4-4950-9799-FBFC2FD78E1C}"/>
                </a:ext>
              </a:extLst>
            </p:cNvPr>
            <p:cNvSpPr>
              <a:spLocks noChangeShapeType="1"/>
            </p:cNvSpPr>
            <p:nvPr/>
          </p:nvSpPr>
          <p:spPr bwMode="auto">
            <a:xfrm flipV="1">
              <a:off x="2366915"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4" name="Line 297">
              <a:extLst>
                <a:ext uri="{FF2B5EF4-FFF2-40B4-BE49-F238E27FC236}">
                  <a16:creationId xmlns:a16="http://schemas.microsoft.com/office/drawing/2014/main" id="{38D98291-CC62-4B8D-A45A-9EBD330AB457}"/>
                </a:ext>
              </a:extLst>
            </p:cNvPr>
            <p:cNvSpPr>
              <a:spLocks noChangeShapeType="1"/>
            </p:cNvSpPr>
            <p:nvPr/>
          </p:nvSpPr>
          <p:spPr bwMode="auto">
            <a:xfrm flipV="1">
              <a:off x="2674754"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5" name="Line 298">
              <a:extLst>
                <a:ext uri="{FF2B5EF4-FFF2-40B4-BE49-F238E27FC236}">
                  <a16:creationId xmlns:a16="http://schemas.microsoft.com/office/drawing/2014/main" id="{FD76ACB1-EA72-4711-9DCE-75DDDBD42CC6}"/>
                </a:ext>
              </a:extLst>
            </p:cNvPr>
            <p:cNvSpPr>
              <a:spLocks noChangeShapeType="1"/>
            </p:cNvSpPr>
            <p:nvPr/>
          </p:nvSpPr>
          <p:spPr bwMode="auto">
            <a:xfrm flipV="1">
              <a:off x="2982594"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6" name="Line 299">
              <a:extLst>
                <a:ext uri="{FF2B5EF4-FFF2-40B4-BE49-F238E27FC236}">
                  <a16:creationId xmlns:a16="http://schemas.microsoft.com/office/drawing/2014/main" id="{1EBC960E-3BFD-4C51-B948-998B3F4B400D}"/>
                </a:ext>
              </a:extLst>
            </p:cNvPr>
            <p:cNvSpPr>
              <a:spLocks noChangeShapeType="1"/>
            </p:cNvSpPr>
            <p:nvPr/>
          </p:nvSpPr>
          <p:spPr bwMode="auto">
            <a:xfrm flipV="1">
              <a:off x="3290433"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7" name="Line 300">
              <a:extLst>
                <a:ext uri="{FF2B5EF4-FFF2-40B4-BE49-F238E27FC236}">
                  <a16:creationId xmlns:a16="http://schemas.microsoft.com/office/drawing/2014/main" id="{9D16AA26-A975-406E-AFCA-7CFBF4F0DF3A}"/>
                </a:ext>
              </a:extLst>
            </p:cNvPr>
            <p:cNvSpPr>
              <a:spLocks noChangeShapeType="1"/>
            </p:cNvSpPr>
            <p:nvPr/>
          </p:nvSpPr>
          <p:spPr bwMode="auto">
            <a:xfrm flipV="1">
              <a:off x="3598273"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8" name="Line 301">
              <a:extLst>
                <a:ext uri="{FF2B5EF4-FFF2-40B4-BE49-F238E27FC236}">
                  <a16:creationId xmlns:a16="http://schemas.microsoft.com/office/drawing/2014/main" id="{95478373-B1C6-49EE-A0E4-F86DB37C8A93}"/>
                </a:ext>
              </a:extLst>
            </p:cNvPr>
            <p:cNvSpPr>
              <a:spLocks noChangeShapeType="1"/>
            </p:cNvSpPr>
            <p:nvPr/>
          </p:nvSpPr>
          <p:spPr bwMode="auto">
            <a:xfrm flipV="1">
              <a:off x="4213951"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9" name="Line 302">
              <a:extLst>
                <a:ext uri="{FF2B5EF4-FFF2-40B4-BE49-F238E27FC236}">
                  <a16:creationId xmlns:a16="http://schemas.microsoft.com/office/drawing/2014/main" id="{5559A3D0-BC29-45CA-B5FD-5FF747C6AEFA}"/>
                </a:ext>
              </a:extLst>
            </p:cNvPr>
            <p:cNvSpPr>
              <a:spLocks noChangeShapeType="1"/>
            </p:cNvSpPr>
            <p:nvPr/>
          </p:nvSpPr>
          <p:spPr bwMode="auto">
            <a:xfrm flipV="1">
              <a:off x="4826210"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0" name="Line 303">
              <a:extLst>
                <a:ext uri="{FF2B5EF4-FFF2-40B4-BE49-F238E27FC236}">
                  <a16:creationId xmlns:a16="http://schemas.microsoft.com/office/drawing/2014/main" id="{7C07832E-6928-4327-920E-F21F31A0C9F1}"/>
                </a:ext>
              </a:extLst>
            </p:cNvPr>
            <p:cNvSpPr>
              <a:spLocks noChangeShapeType="1"/>
            </p:cNvSpPr>
            <p:nvPr/>
          </p:nvSpPr>
          <p:spPr bwMode="auto">
            <a:xfrm flipV="1">
              <a:off x="5441889"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1" name="Line 304">
              <a:extLst>
                <a:ext uri="{FF2B5EF4-FFF2-40B4-BE49-F238E27FC236}">
                  <a16:creationId xmlns:a16="http://schemas.microsoft.com/office/drawing/2014/main" id="{F1D97922-F0B9-4F7D-8F87-473D51BF0D76}"/>
                </a:ext>
              </a:extLst>
            </p:cNvPr>
            <p:cNvSpPr>
              <a:spLocks noChangeShapeType="1"/>
            </p:cNvSpPr>
            <p:nvPr/>
          </p:nvSpPr>
          <p:spPr bwMode="auto">
            <a:xfrm flipV="1">
              <a:off x="6057567"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2" name="Line 305">
              <a:extLst>
                <a:ext uri="{FF2B5EF4-FFF2-40B4-BE49-F238E27FC236}">
                  <a16:creationId xmlns:a16="http://schemas.microsoft.com/office/drawing/2014/main" id="{9D9B81C4-47B9-4E1E-8B69-EBCA349E64AB}"/>
                </a:ext>
              </a:extLst>
            </p:cNvPr>
            <p:cNvSpPr>
              <a:spLocks noChangeShapeType="1"/>
            </p:cNvSpPr>
            <p:nvPr/>
          </p:nvSpPr>
          <p:spPr bwMode="auto">
            <a:xfrm flipV="1">
              <a:off x="3906112"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3" name="Line 306">
              <a:extLst>
                <a:ext uri="{FF2B5EF4-FFF2-40B4-BE49-F238E27FC236}">
                  <a16:creationId xmlns:a16="http://schemas.microsoft.com/office/drawing/2014/main" id="{C37A5515-9800-4E2B-A3D4-220FB60173E0}"/>
                </a:ext>
              </a:extLst>
            </p:cNvPr>
            <p:cNvSpPr>
              <a:spLocks noChangeShapeType="1"/>
            </p:cNvSpPr>
            <p:nvPr/>
          </p:nvSpPr>
          <p:spPr bwMode="auto">
            <a:xfrm flipV="1">
              <a:off x="4521791"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4" name="Line 307">
              <a:extLst>
                <a:ext uri="{FF2B5EF4-FFF2-40B4-BE49-F238E27FC236}">
                  <a16:creationId xmlns:a16="http://schemas.microsoft.com/office/drawing/2014/main" id="{C26DBF28-63D6-48A9-B7DA-55AD8A503D95}"/>
                </a:ext>
              </a:extLst>
            </p:cNvPr>
            <p:cNvSpPr>
              <a:spLocks noChangeShapeType="1"/>
            </p:cNvSpPr>
            <p:nvPr/>
          </p:nvSpPr>
          <p:spPr bwMode="auto">
            <a:xfrm flipV="1">
              <a:off x="5134049"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5" name="Line 308">
              <a:extLst>
                <a:ext uri="{FF2B5EF4-FFF2-40B4-BE49-F238E27FC236}">
                  <a16:creationId xmlns:a16="http://schemas.microsoft.com/office/drawing/2014/main" id="{CBEF1175-BBD1-496A-A3EC-57D48B93F227}"/>
                </a:ext>
              </a:extLst>
            </p:cNvPr>
            <p:cNvSpPr>
              <a:spLocks noChangeShapeType="1"/>
            </p:cNvSpPr>
            <p:nvPr/>
          </p:nvSpPr>
          <p:spPr bwMode="auto">
            <a:xfrm flipV="1">
              <a:off x="5749728"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6" name="Line 309">
              <a:extLst>
                <a:ext uri="{FF2B5EF4-FFF2-40B4-BE49-F238E27FC236}">
                  <a16:creationId xmlns:a16="http://schemas.microsoft.com/office/drawing/2014/main" id="{ADCD8830-E12F-41E0-8975-F3E62AB475BF}"/>
                </a:ext>
              </a:extLst>
            </p:cNvPr>
            <p:cNvSpPr>
              <a:spLocks noChangeShapeType="1"/>
            </p:cNvSpPr>
            <p:nvPr/>
          </p:nvSpPr>
          <p:spPr bwMode="auto">
            <a:xfrm flipV="1">
              <a:off x="6365407" y="3407504"/>
              <a:ext cx="0" cy="317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67"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7" name="Line 310">
              <a:extLst>
                <a:ext uri="{FF2B5EF4-FFF2-40B4-BE49-F238E27FC236}">
                  <a16:creationId xmlns:a16="http://schemas.microsoft.com/office/drawing/2014/main" id="{B2C0BAEE-6EEB-40AB-BE4F-594AF84BCFE4}"/>
                </a:ext>
              </a:extLst>
            </p:cNvPr>
            <p:cNvSpPr>
              <a:spLocks noChangeShapeType="1"/>
            </p:cNvSpPr>
            <p:nvPr/>
          </p:nvSpPr>
          <p:spPr bwMode="auto">
            <a:xfrm>
              <a:off x="1138978" y="943835"/>
              <a:ext cx="0" cy="2463669"/>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8" name="Line 311">
              <a:extLst>
                <a:ext uri="{FF2B5EF4-FFF2-40B4-BE49-F238E27FC236}">
                  <a16:creationId xmlns:a16="http://schemas.microsoft.com/office/drawing/2014/main" id="{8B9A2FDA-FAA3-4DBD-9981-C435A49BD192}"/>
                </a:ext>
              </a:extLst>
            </p:cNvPr>
            <p:cNvSpPr>
              <a:spLocks noChangeShapeType="1"/>
            </p:cNvSpPr>
            <p:nvPr/>
          </p:nvSpPr>
          <p:spPr bwMode="auto">
            <a:xfrm>
              <a:off x="1103634" y="1189791"/>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9" name="Line 312">
              <a:extLst>
                <a:ext uri="{FF2B5EF4-FFF2-40B4-BE49-F238E27FC236}">
                  <a16:creationId xmlns:a16="http://schemas.microsoft.com/office/drawing/2014/main" id="{BE696341-1E76-45D0-A886-0651EF9A7DBB}"/>
                </a:ext>
              </a:extLst>
            </p:cNvPr>
            <p:cNvSpPr>
              <a:spLocks noChangeShapeType="1"/>
            </p:cNvSpPr>
            <p:nvPr/>
          </p:nvSpPr>
          <p:spPr bwMode="auto">
            <a:xfrm>
              <a:off x="1103634" y="1435749"/>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0" name="Line 313">
              <a:extLst>
                <a:ext uri="{FF2B5EF4-FFF2-40B4-BE49-F238E27FC236}">
                  <a16:creationId xmlns:a16="http://schemas.microsoft.com/office/drawing/2014/main" id="{B9663FF5-66E5-4B2F-A183-9B4456BCB707}"/>
                </a:ext>
              </a:extLst>
            </p:cNvPr>
            <p:cNvSpPr>
              <a:spLocks noChangeShapeType="1"/>
            </p:cNvSpPr>
            <p:nvPr/>
          </p:nvSpPr>
          <p:spPr bwMode="auto">
            <a:xfrm>
              <a:off x="1103634" y="1684780"/>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1" name="Line 314">
              <a:extLst>
                <a:ext uri="{FF2B5EF4-FFF2-40B4-BE49-F238E27FC236}">
                  <a16:creationId xmlns:a16="http://schemas.microsoft.com/office/drawing/2014/main" id="{B47E0430-2234-460C-998B-D809BCEA5401}"/>
                </a:ext>
              </a:extLst>
            </p:cNvPr>
            <p:cNvSpPr>
              <a:spLocks noChangeShapeType="1"/>
            </p:cNvSpPr>
            <p:nvPr/>
          </p:nvSpPr>
          <p:spPr bwMode="auto">
            <a:xfrm>
              <a:off x="1103634" y="1931762"/>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2" name="Line 315">
              <a:extLst>
                <a:ext uri="{FF2B5EF4-FFF2-40B4-BE49-F238E27FC236}">
                  <a16:creationId xmlns:a16="http://schemas.microsoft.com/office/drawing/2014/main" id="{22AEBC0A-6CF8-4DD6-8E4C-D18302299C1E}"/>
                </a:ext>
              </a:extLst>
            </p:cNvPr>
            <p:cNvSpPr>
              <a:spLocks noChangeShapeType="1"/>
            </p:cNvSpPr>
            <p:nvPr/>
          </p:nvSpPr>
          <p:spPr bwMode="auto">
            <a:xfrm>
              <a:off x="1103634" y="2177719"/>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3" name="Line 316">
              <a:extLst>
                <a:ext uri="{FF2B5EF4-FFF2-40B4-BE49-F238E27FC236}">
                  <a16:creationId xmlns:a16="http://schemas.microsoft.com/office/drawing/2014/main" id="{C0799FC2-6EE2-49C3-B9F1-E9FECEEC9F4E}"/>
                </a:ext>
              </a:extLst>
            </p:cNvPr>
            <p:cNvSpPr>
              <a:spLocks noChangeShapeType="1"/>
            </p:cNvSpPr>
            <p:nvPr/>
          </p:nvSpPr>
          <p:spPr bwMode="auto">
            <a:xfrm>
              <a:off x="1103634" y="2423676"/>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4" name="Line 317">
              <a:extLst>
                <a:ext uri="{FF2B5EF4-FFF2-40B4-BE49-F238E27FC236}">
                  <a16:creationId xmlns:a16="http://schemas.microsoft.com/office/drawing/2014/main" id="{2DC5EA54-80B5-49B1-95AB-B981EC65E870}"/>
                </a:ext>
              </a:extLst>
            </p:cNvPr>
            <p:cNvSpPr>
              <a:spLocks noChangeShapeType="1"/>
            </p:cNvSpPr>
            <p:nvPr/>
          </p:nvSpPr>
          <p:spPr bwMode="auto">
            <a:xfrm>
              <a:off x="1103634" y="2669633"/>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5" name="Line 318">
              <a:extLst>
                <a:ext uri="{FF2B5EF4-FFF2-40B4-BE49-F238E27FC236}">
                  <a16:creationId xmlns:a16="http://schemas.microsoft.com/office/drawing/2014/main" id="{BD4E6B37-01A9-4AD1-AAC5-364A5073B920}"/>
                </a:ext>
              </a:extLst>
            </p:cNvPr>
            <p:cNvSpPr>
              <a:spLocks noChangeShapeType="1"/>
            </p:cNvSpPr>
            <p:nvPr/>
          </p:nvSpPr>
          <p:spPr bwMode="auto">
            <a:xfrm>
              <a:off x="1103634" y="2915590"/>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6" name="Line 319">
              <a:extLst>
                <a:ext uri="{FF2B5EF4-FFF2-40B4-BE49-F238E27FC236}">
                  <a16:creationId xmlns:a16="http://schemas.microsoft.com/office/drawing/2014/main" id="{41E981CA-8F1C-454A-B7B3-F61A3EF54A1A}"/>
                </a:ext>
              </a:extLst>
            </p:cNvPr>
            <p:cNvSpPr>
              <a:spLocks noChangeShapeType="1"/>
            </p:cNvSpPr>
            <p:nvPr/>
          </p:nvSpPr>
          <p:spPr bwMode="auto">
            <a:xfrm>
              <a:off x="1103634" y="3161547"/>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7" name="Line 320">
              <a:extLst>
                <a:ext uri="{FF2B5EF4-FFF2-40B4-BE49-F238E27FC236}">
                  <a16:creationId xmlns:a16="http://schemas.microsoft.com/office/drawing/2014/main" id="{47F26989-C356-46D0-B5B9-6C1AC0E1DAE2}"/>
                </a:ext>
              </a:extLst>
            </p:cNvPr>
            <p:cNvSpPr>
              <a:spLocks noChangeShapeType="1"/>
            </p:cNvSpPr>
            <p:nvPr/>
          </p:nvSpPr>
          <p:spPr bwMode="auto">
            <a:xfrm flipH="1">
              <a:off x="1103634" y="943835"/>
              <a:ext cx="35344" cy="0"/>
            </a:xfrm>
            <a:prstGeom prst="line">
              <a:avLst/>
            </a:prstGeom>
            <a:noFill/>
            <a:ln w="1016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8" name="TextBox 327">
              <a:extLst>
                <a:ext uri="{FF2B5EF4-FFF2-40B4-BE49-F238E27FC236}">
                  <a16:creationId xmlns:a16="http://schemas.microsoft.com/office/drawing/2014/main" id="{8F5F05A4-9E83-4E3F-B42F-33D739E6DD61}"/>
                </a:ext>
              </a:extLst>
            </p:cNvPr>
            <p:cNvSpPr txBox="1"/>
            <p:nvPr/>
          </p:nvSpPr>
          <p:spPr>
            <a:xfrm>
              <a:off x="1045488" y="3457016"/>
              <a:ext cx="203421"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0</a:t>
              </a:r>
            </a:p>
          </p:txBody>
        </p:sp>
        <p:sp>
          <p:nvSpPr>
            <p:cNvPr id="329" name="TextBox 328">
              <a:extLst>
                <a:ext uri="{FF2B5EF4-FFF2-40B4-BE49-F238E27FC236}">
                  <a16:creationId xmlns:a16="http://schemas.microsoft.com/office/drawing/2014/main" id="{362CDA96-C1C3-4638-A565-70BFD672C572}"/>
                </a:ext>
              </a:extLst>
            </p:cNvPr>
            <p:cNvSpPr txBox="1"/>
            <p:nvPr/>
          </p:nvSpPr>
          <p:spPr>
            <a:xfrm>
              <a:off x="6198969" y="3457016"/>
              <a:ext cx="333264"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102</a:t>
              </a:r>
            </a:p>
          </p:txBody>
        </p:sp>
        <p:sp>
          <p:nvSpPr>
            <p:cNvPr id="330" name="TextBox 329">
              <a:extLst>
                <a:ext uri="{FF2B5EF4-FFF2-40B4-BE49-F238E27FC236}">
                  <a16:creationId xmlns:a16="http://schemas.microsoft.com/office/drawing/2014/main" id="{C291AEF9-7F56-4603-BB55-4607E2D1FBAF}"/>
                </a:ext>
              </a:extLst>
            </p:cNvPr>
            <p:cNvSpPr txBox="1"/>
            <p:nvPr/>
          </p:nvSpPr>
          <p:spPr>
            <a:xfrm>
              <a:off x="1352453" y="3457016"/>
              <a:ext cx="203421"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6</a:t>
              </a:r>
            </a:p>
          </p:txBody>
        </p:sp>
        <p:sp>
          <p:nvSpPr>
            <p:cNvPr id="331" name="TextBox 330">
              <a:extLst>
                <a:ext uri="{FF2B5EF4-FFF2-40B4-BE49-F238E27FC236}">
                  <a16:creationId xmlns:a16="http://schemas.microsoft.com/office/drawing/2014/main" id="{6B0C5738-BEDE-4D5D-A0A2-92D52D819073}"/>
                </a:ext>
              </a:extLst>
            </p:cNvPr>
            <p:cNvSpPr txBox="1"/>
            <p:nvPr/>
          </p:nvSpPr>
          <p:spPr>
            <a:xfrm>
              <a:off x="1626957"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12</a:t>
              </a:r>
            </a:p>
          </p:txBody>
        </p:sp>
        <p:sp>
          <p:nvSpPr>
            <p:cNvPr id="332" name="TextBox 331">
              <a:extLst>
                <a:ext uri="{FF2B5EF4-FFF2-40B4-BE49-F238E27FC236}">
                  <a16:creationId xmlns:a16="http://schemas.microsoft.com/office/drawing/2014/main" id="{D94C57DF-39D9-4D6F-919B-B056A198B982}"/>
                </a:ext>
              </a:extLst>
            </p:cNvPr>
            <p:cNvSpPr txBox="1"/>
            <p:nvPr/>
          </p:nvSpPr>
          <p:spPr>
            <a:xfrm>
              <a:off x="1933922"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18</a:t>
              </a:r>
            </a:p>
          </p:txBody>
        </p:sp>
        <p:sp>
          <p:nvSpPr>
            <p:cNvPr id="333" name="TextBox 332">
              <a:extLst>
                <a:ext uri="{FF2B5EF4-FFF2-40B4-BE49-F238E27FC236}">
                  <a16:creationId xmlns:a16="http://schemas.microsoft.com/office/drawing/2014/main" id="{36C5B6D1-A9F6-40D2-812F-ABA117425734}"/>
                </a:ext>
              </a:extLst>
            </p:cNvPr>
            <p:cNvSpPr txBox="1"/>
            <p:nvPr/>
          </p:nvSpPr>
          <p:spPr>
            <a:xfrm>
              <a:off x="2240886"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24</a:t>
              </a:r>
            </a:p>
          </p:txBody>
        </p:sp>
        <p:sp>
          <p:nvSpPr>
            <p:cNvPr id="334" name="TextBox 333">
              <a:extLst>
                <a:ext uri="{FF2B5EF4-FFF2-40B4-BE49-F238E27FC236}">
                  <a16:creationId xmlns:a16="http://schemas.microsoft.com/office/drawing/2014/main" id="{B99B08F2-504A-49E4-8CD0-741BD86FC3DD}"/>
                </a:ext>
              </a:extLst>
            </p:cNvPr>
            <p:cNvSpPr txBox="1"/>
            <p:nvPr/>
          </p:nvSpPr>
          <p:spPr>
            <a:xfrm>
              <a:off x="2547851"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30</a:t>
              </a:r>
            </a:p>
          </p:txBody>
        </p:sp>
        <p:sp>
          <p:nvSpPr>
            <p:cNvPr id="335" name="TextBox 334">
              <a:extLst>
                <a:ext uri="{FF2B5EF4-FFF2-40B4-BE49-F238E27FC236}">
                  <a16:creationId xmlns:a16="http://schemas.microsoft.com/office/drawing/2014/main" id="{620BB0A7-D45F-41AA-A0E2-A6EFFD0B518C}"/>
                </a:ext>
              </a:extLst>
            </p:cNvPr>
            <p:cNvSpPr txBox="1"/>
            <p:nvPr/>
          </p:nvSpPr>
          <p:spPr>
            <a:xfrm>
              <a:off x="2854815"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36</a:t>
              </a:r>
            </a:p>
          </p:txBody>
        </p:sp>
        <p:sp>
          <p:nvSpPr>
            <p:cNvPr id="336" name="TextBox 335">
              <a:extLst>
                <a:ext uri="{FF2B5EF4-FFF2-40B4-BE49-F238E27FC236}">
                  <a16:creationId xmlns:a16="http://schemas.microsoft.com/office/drawing/2014/main" id="{5533EC48-BD42-4E79-8782-DD0B9C0677E7}"/>
                </a:ext>
              </a:extLst>
            </p:cNvPr>
            <p:cNvSpPr txBox="1"/>
            <p:nvPr/>
          </p:nvSpPr>
          <p:spPr>
            <a:xfrm>
              <a:off x="3161780"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42</a:t>
              </a:r>
            </a:p>
          </p:txBody>
        </p:sp>
        <p:sp>
          <p:nvSpPr>
            <p:cNvPr id="337" name="TextBox 336">
              <a:extLst>
                <a:ext uri="{FF2B5EF4-FFF2-40B4-BE49-F238E27FC236}">
                  <a16:creationId xmlns:a16="http://schemas.microsoft.com/office/drawing/2014/main" id="{3DE47830-A638-4218-969F-765FEA5F0CB7}"/>
                </a:ext>
              </a:extLst>
            </p:cNvPr>
            <p:cNvSpPr txBox="1"/>
            <p:nvPr/>
          </p:nvSpPr>
          <p:spPr>
            <a:xfrm>
              <a:off x="3468745"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48</a:t>
              </a:r>
            </a:p>
          </p:txBody>
        </p:sp>
        <p:sp>
          <p:nvSpPr>
            <p:cNvPr id="338" name="TextBox 337">
              <a:extLst>
                <a:ext uri="{FF2B5EF4-FFF2-40B4-BE49-F238E27FC236}">
                  <a16:creationId xmlns:a16="http://schemas.microsoft.com/office/drawing/2014/main" id="{C1FDFD39-A40C-415A-B252-D46BB67942B0}"/>
                </a:ext>
              </a:extLst>
            </p:cNvPr>
            <p:cNvSpPr txBox="1"/>
            <p:nvPr/>
          </p:nvSpPr>
          <p:spPr>
            <a:xfrm>
              <a:off x="3775709"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54</a:t>
              </a:r>
            </a:p>
          </p:txBody>
        </p:sp>
        <p:sp>
          <p:nvSpPr>
            <p:cNvPr id="339" name="TextBox 338">
              <a:extLst>
                <a:ext uri="{FF2B5EF4-FFF2-40B4-BE49-F238E27FC236}">
                  <a16:creationId xmlns:a16="http://schemas.microsoft.com/office/drawing/2014/main" id="{D936ACD6-0CAC-414C-A83A-1751FCA75F56}"/>
                </a:ext>
              </a:extLst>
            </p:cNvPr>
            <p:cNvSpPr txBox="1"/>
            <p:nvPr/>
          </p:nvSpPr>
          <p:spPr>
            <a:xfrm>
              <a:off x="4082674"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60</a:t>
              </a:r>
            </a:p>
          </p:txBody>
        </p:sp>
        <p:sp>
          <p:nvSpPr>
            <p:cNvPr id="340" name="TextBox 339">
              <a:extLst>
                <a:ext uri="{FF2B5EF4-FFF2-40B4-BE49-F238E27FC236}">
                  <a16:creationId xmlns:a16="http://schemas.microsoft.com/office/drawing/2014/main" id="{A73FC50D-CE67-4475-BC3B-54C79A1F9B0B}"/>
                </a:ext>
              </a:extLst>
            </p:cNvPr>
            <p:cNvSpPr txBox="1"/>
            <p:nvPr/>
          </p:nvSpPr>
          <p:spPr>
            <a:xfrm>
              <a:off x="4389638"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66</a:t>
              </a:r>
            </a:p>
          </p:txBody>
        </p:sp>
        <p:sp>
          <p:nvSpPr>
            <p:cNvPr id="341" name="TextBox 340">
              <a:extLst>
                <a:ext uri="{FF2B5EF4-FFF2-40B4-BE49-F238E27FC236}">
                  <a16:creationId xmlns:a16="http://schemas.microsoft.com/office/drawing/2014/main" id="{A8F9BFAA-DAF4-4CDF-BF16-17D13804610B}"/>
                </a:ext>
              </a:extLst>
            </p:cNvPr>
            <p:cNvSpPr txBox="1"/>
            <p:nvPr/>
          </p:nvSpPr>
          <p:spPr>
            <a:xfrm>
              <a:off x="4696602"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72</a:t>
              </a:r>
            </a:p>
          </p:txBody>
        </p:sp>
        <p:sp>
          <p:nvSpPr>
            <p:cNvPr id="342" name="TextBox 341">
              <a:extLst>
                <a:ext uri="{FF2B5EF4-FFF2-40B4-BE49-F238E27FC236}">
                  <a16:creationId xmlns:a16="http://schemas.microsoft.com/office/drawing/2014/main" id="{FD2EB8D4-2A1B-4D10-9C0A-E0DAB365DBF6}"/>
                </a:ext>
              </a:extLst>
            </p:cNvPr>
            <p:cNvSpPr txBox="1"/>
            <p:nvPr/>
          </p:nvSpPr>
          <p:spPr>
            <a:xfrm>
              <a:off x="5003567"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78</a:t>
              </a:r>
            </a:p>
          </p:txBody>
        </p:sp>
        <p:sp>
          <p:nvSpPr>
            <p:cNvPr id="343" name="TextBox 342">
              <a:extLst>
                <a:ext uri="{FF2B5EF4-FFF2-40B4-BE49-F238E27FC236}">
                  <a16:creationId xmlns:a16="http://schemas.microsoft.com/office/drawing/2014/main" id="{42C85E2F-161F-4683-B258-3E6F70507176}"/>
                </a:ext>
              </a:extLst>
            </p:cNvPr>
            <p:cNvSpPr txBox="1"/>
            <p:nvPr/>
          </p:nvSpPr>
          <p:spPr>
            <a:xfrm>
              <a:off x="5310531"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84</a:t>
              </a:r>
            </a:p>
          </p:txBody>
        </p:sp>
        <p:sp>
          <p:nvSpPr>
            <p:cNvPr id="344" name="TextBox 343">
              <a:extLst>
                <a:ext uri="{FF2B5EF4-FFF2-40B4-BE49-F238E27FC236}">
                  <a16:creationId xmlns:a16="http://schemas.microsoft.com/office/drawing/2014/main" id="{2975E55B-3F55-445D-99E6-460A65B6B8B5}"/>
                </a:ext>
              </a:extLst>
            </p:cNvPr>
            <p:cNvSpPr txBox="1"/>
            <p:nvPr/>
          </p:nvSpPr>
          <p:spPr>
            <a:xfrm>
              <a:off x="5617496"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90</a:t>
              </a:r>
            </a:p>
          </p:txBody>
        </p:sp>
        <p:sp>
          <p:nvSpPr>
            <p:cNvPr id="345" name="TextBox 344">
              <a:extLst>
                <a:ext uri="{FF2B5EF4-FFF2-40B4-BE49-F238E27FC236}">
                  <a16:creationId xmlns:a16="http://schemas.microsoft.com/office/drawing/2014/main" id="{4C0AC470-0D28-4CAA-BE87-BFDB2639FD14}"/>
                </a:ext>
              </a:extLst>
            </p:cNvPr>
            <p:cNvSpPr txBox="1"/>
            <p:nvPr/>
          </p:nvSpPr>
          <p:spPr>
            <a:xfrm>
              <a:off x="5924460" y="3457016"/>
              <a:ext cx="268343"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96</a:t>
              </a:r>
            </a:p>
          </p:txBody>
        </p:sp>
        <p:sp>
          <p:nvSpPr>
            <p:cNvPr id="346" name="TextBox 345">
              <a:extLst>
                <a:ext uri="{FF2B5EF4-FFF2-40B4-BE49-F238E27FC236}">
                  <a16:creationId xmlns:a16="http://schemas.microsoft.com/office/drawing/2014/main" id="{688507B0-6661-4B9A-9275-41E7791E83C6}"/>
                </a:ext>
              </a:extLst>
            </p:cNvPr>
            <p:cNvSpPr txBox="1"/>
            <p:nvPr/>
          </p:nvSpPr>
          <p:spPr>
            <a:xfrm>
              <a:off x="2959789" y="3671778"/>
              <a:ext cx="1584809"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Months since randomization</a:t>
              </a:r>
            </a:p>
          </p:txBody>
        </p:sp>
        <p:sp>
          <p:nvSpPr>
            <p:cNvPr id="347" name="TextBox 346">
              <a:extLst>
                <a:ext uri="{FF2B5EF4-FFF2-40B4-BE49-F238E27FC236}">
                  <a16:creationId xmlns:a16="http://schemas.microsoft.com/office/drawing/2014/main" id="{194B1743-60EA-4BD1-B64E-B06DC344BDA6}"/>
                </a:ext>
              </a:extLst>
            </p:cNvPr>
            <p:cNvSpPr txBox="1"/>
            <p:nvPr/>
          </p:nvSpPr>
          <p:spPr>
            <a:xfrm>
              <a:off x="897684" y="3317638"/>
              <a:ext cx="203421"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0</a:t>
              </a:r>
            </a:p>
          </p:txBody>
        </p:sp>
        <p:sp>
          <p:nvSpPr>
            <p:cNvPr id="348" name="TextBox 347">
              <a:extLst>
                <a:ext uri="{FF2B5EF4-FFF2-40B4-BE49-F238E27FC236}">
                  <a16:creationId xmlns:a16="http://schemas.microsoft.com/office/drawing/2014/main" id="{943A4BB2-7A71-42F7-921E-96E6A1F22694}"/>
                </a:ext>
              </a:extLst>
            </p:cNvPr>
            <p:cNvSpPr txBox="1"/>
            <p:nvPr/>
          </p:nvSpPr>
          <p:spPr>
            <a:xfrm>
              <a:off x="767841" y="853969"/>
              <a:ext cx="333264"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100</a:t>
              </a:r>
            </a:p>
          </p:txBody>
        </p:sp>
        <p:sp>
          <p:nvSpPr>
            <p:cNvPr id="349" name="TextBox 348">
              <a:extLst>
                <a:ext uri="{FF2B5EF4-FFF2-40B4-BE49-F238E27FC236}">
                  <a16:creationId xmlns:a16="http://schemas.microsoft.com/office/drawing/2014/main" id="{E1701F1F-B85F-4C7D-BC02-B8EE0BC1FD7C}"/>
                </a:ext>
              </a:extLst>
            </p:cNvPr>
            <p:cNvSpPr txBox="1"/>
            <p:nvPr/>
          </p:nvSpPr>
          <p:spPr>
            <a:xfrm>
              <a:off x="832761" y="1100336"/>
              <a:ext cx="268343"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90</a:t>
              </a:r>
            </a:p>
          </p:txBody>
        </p:sp>
        <p:sp>
          <p:nvSpPr>
            <p:cNvPr id="350" name="TextBox 349">
              <a:extLst>
                <a:ext uri="{FF2B5EF4-FFF2-40B4-BE49-F238E27FC236}">
                  <a16:creationId xmlns:a16="http://schemas.microsoft.com/office/drawing/2014/main" id="{676B6F26-B0AE-42E6-9A3E-4EC4B6994CF6}"/>
                </a:ext>
              </a:extLst>
            </p:cNvPr>
            <p:cNvSpPr txBox="1"/>
            <p:nvPr/>
          </p:nvSpPr>
          <p:spPr>
            <a:xfrm>
              <a:off x="832761" y="1346703"/>
              <a:ext cx="268343"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80</a:t>
              </a:r>
            </a:p>
          </p:txBody>
        </p:sp>
        <p:sp>
          <p:nvSpPr>
            <p:cNvPr id="351" name="TextBox 350">
              <a:extLst>
                <a:ext uri="{FF2B5EF4-FFF2-40B4-BE49-F238E27FC236}">
                  <a16:creationId xmlns:a16="http://schemas.microsoft.com/office/drawing/2014/main" id="{42C781E6-698F-437F-9D32-CCF5C5641708}"/>
                </a:ext>
              </a:extLst>
            </p:cNvPr>
            <p:cNvSpPr txBox="1"/>
            <p:nvPr/>
          </p:nvSpPr>
          <p:spPr>
            <a:xfrm>
              <a:off x="832761" y="1593070"/>
              <a:ext cx="268343"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70</a:t>
              </a:r>
            </a:p>
          </p:txBody>
        </p:sp>
        <p:sp>
          <p:nvSpPr>
            <p:cNvPr id="352" name="TextBox 351">
              <a:extLst>
                <a:ext uri="{FF2B5EF4-FFF2-40B4-BE49-F238E27FC236}">
                  <a16:creationId xmlns:a16="http://schemas.microsoft.com/office/drawing/2014/main" id="{44DF7363-F603-4BEE-8B71-3302E95A3ED3}"/>
                </a:ext>
              </a:extLst>
            </p:cNvPr>
            <p:cNvSpPr txBox="1"/>
            <p:nvPr/>
          </p:nvSpPr>
          <p:spPr>
            <a:xfrm>
              <a:off x="832761" y="1839436"/>
              <a:ext cx="268343"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60</a:t>
              </a:r>
            </a:p>
          </p:txBody>
        </p:sp>
        <p:sp>
          <p:nvSpPr>
            <p:cNvPr id="353" name="TextBox 352">
              <a:extLst>
                <a:ext uri="{FF2B5EF4-FFF2-40B4-BE49-F238E27FC236}">
                  <a16:creationId xmlns:a16="http://schemas.microsoft.com/office/drawing/2014/main" id="{D4830139-A048-4D13-9811-DF5A767E5E77}"/>
                </a:ext>
              </a:extLst>
            </p:cNvPr>
            <p:cNvSpPr txBox="1"/>
            <p:nvPr/>
          </p:nvSpPr>
          <p:spPr>
            <a:xfrm>
              <a:off x="832761" y="2085805"/>
              <a:ext cx="268343"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50</a:t>
              </a:r>
            </a:p>
          </p:txBody>
        </p:sp>
        <p:sp>
          <p:nvSpPr>
            <p:cNvPr id="354" name="TextBox 353">
              <a:extLst>
                <a:ext uri="{FF2B5EF4-FFF2-40B4-BE49-F238E27FC236}">
                  <a16:creationId xmlns:a16="http://schemas.microsoft.com/office/drawing/2014/main" id="{76FEB4DB-AD07-4E6A-A118-9204704E7B69}"/>
                </a:ext>
              </a:extLst>
            </p:cNvPr>
            <p:cNvSpPr txBox="1"/>
            <p:nvPr/>
          </p:nvSpPr>
          <p:spPr>
            <a:xfrm>
              <a:off x="832761" y="2332172"/>
              <a:ext cx="268343"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40</a:t>
              </a:r>
            </a:p>
          </p:txBody>
        </p:sp>
        <p:sp>
          <p:nvSpPr>
            <p:cNvPr id="355" name="TextBox 354">
              <a:extLst>
                <a:ext uri="{FF2B5EF4-FFF2-40B4-BE49-F238E27FC236}">
                  <a16:creationId xmlns:a16="http://schemas.microsoft.com/office/drawing/2014/main" id="{D8806E9D-E622-4428-BDE3-13DD23A3378B}"/>
                </a:ext>
              </a:extLst>
            </p:cNvPr>
            <p:cNvSpPr txBox="1"/>
            <p:nvPr/>
          </p:nvSpPr>
          <p:spPr>
            <a:xfrm>
              <a:off x="832761" y="2578538"/>
              <a:ext cx="268343"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30</a:t>
              </a:r>
            </a:p>
          </p:txBody>
        </p:sp>
        <p:sp>
          <p:nvSpPr>
            <p:cNvPr id="356" name="TextBox 355">
              <a:extLst>
                <a:ext uri="{FF2B5EF4-FFF2-40B4-BE49-F238E27FC236}">
                  <a16:creationId xmlns:a16="http://schemas.microsoft.com/office/drawing/2014/main" id="{E992D42E-EF7A-47F4-A458-32F69E44DEFB}"/>
                </a:ext>
              </a:extLst>
            </p:cNvPr>
            <p:cNvSpPr txBox="1"/>
            <p:nvPr/>
          </p:nvSpPr>
          <p:spPr>
            <a:xfrm>
              <a:off x="832761" y="2824905"/>
              <a:ext cx="268343"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20</a:t>
              </a:r>
            </a:p>
          </p:txBody>
        </p:sp>
        <p:sp>
          <p:nvSpPr>
            <p:cNvPr id="357" name="TextBox 356">
              <a:extLst>
                <a:ext uri="{FF2B5EF4-FFF2-40B4-BE49-F238E27FC236}">
                  <a16:creationId xmlns:a16="http://schemas.microsoft.com/office/drawing/2014/main" id="{D8640E9A-3B04-4539-982C-591868364EC0}"/>
                </a:ext>
              </a:extLst>
            </p:cNvPr>
            <p:cNvSpPr txBox="1"/>
            <p:nvPr/>
          </p:nvSpPr>
          <p:spPr>
            <a:xfrm>
              <a:off x="832761" y="3071272"/>
              <a:ext cx="268343" cy="2385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10</a:t>
              </a:r>
            </a:p>
          </p:txBody>
        </p:sp>
        <p:sp>
          <p:nvSpPr>
            <p:cNvPr id="358" name="TextBox 357">
              <a:extLst>
                <a:ext uri="{FF2B5EF4-FFF2-40B4-BE49-F238E27FC236}">
                  <a16:creationId xmlns:a16="http://schemas.microsoft.com/office/drawing/2014/main" id="{9BB0D299-81A4-41EE-A93E-ED7D030A4D1B}"/>
                </a:ext>
              </a:extLst>
            </p:cNvPr>
            <p:cNvSpPr txBox="1"/>
            <p:nvPr/>
          </p:nvSpPr>
          <p:spPr>
            <a:xfrm>
              <a:off x="986711"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260</a:t>
              </a:r>
            </a:p>
          </p:txBody>
        </p:sp>
        <p:sp>
          <p:nvSpPr>
            <p:cNvPr id="359" name="TextBox 358">
              <a:extLst>
                <a:ext uri="{FF2B5EF4-FFF2-40B4-BE49-F238E27FC236}">
                  <a16:creationId xmlns:a16="http://schemas.microsoft.com/office/drawing/2014/main" id="{DE4A0439-63F1-49F1-AE61-127E2D23AF68}"/>
                </a:ext>
              </a:extLst>
            </p:cNvPr>
            <p:cNvSpPr txBox="1"/>
            <p:nvPr/>
          </p:nvSpPr>
          <p:spPr>
            <a:xfrm>
              <a:off x="6264021" y="3944911"/>
              <a:ext cx="197411"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0</a:t>
              </a:r>
            </a:p>
          </p:txBody>
        </p:sp>
        <p:sp>
          <p:nvSpPr>
            <p:cNvPr id="360" name="TextBox 359">
              <a:extLst>
                <a:ext uri="{FF2B5EF4-FFF2-40B4-BE49-F238E27FC236}">
                  <a16:creationId xmlns:a16="http://schemas.microsoft.com/office/drawing/2014/main" id="{EBED103C-F014-49E7-BDE0-A7BFE4530F92}"/>
                </a:ext>
              </a:extLst>
            </p:cNvPr>
            <p:cNvSpPr txBox="1"/>
            <p:nvPr/>
          </p:nvSpPr>
          <p:spPr>
            <a:xfrm>
              <a:off x="1293676"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252</a:t>
              </a:r>
            </a:p>
          </p:txBody>
        </p:sp>
        <p:sp>
          <p:nvSpPr>
            <p:cNvPr id="361" name="TextBox 360">
              <a:extLst>
                <a:ext uri="{FF2B5EF4-FFF2-40B4-BE49-F238E27FC236}">
                  <a16:creationId xmlns:a16="http://schemas.microsoft.com/office/drawing/2014/main" id="{8F3A52A4-0432-4515-9C02-73234295FA72}"/>
                </a:ext>
              </a:extLst>
            </p:cNvPr>
            <p:cNvSpPr txBox="1"/>
            <p:nvPr/>
          </p:nvSpPr>
          <p:spPr>
            <a:xfrm>
              <a:off x="1600640"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246</a:t>
              </a:r>
            </a:p>
          </p:txBody>
        </p:sp>
        <p:sp>
          <p:nvSpPr>
            <p:cNvPr id="362" name="TextBox 361">
              <a:extLst>
                <a:ext uri="{FF2B5EF4-FFF2-40B4-BE49-F238E27FC236}">
                  <a16:creationId xmlns:a16="http://schemas.microsoft.com/office/drawing/2014/main" id="{7799E4A9-E80C-441A-B4EA-1990EC0D7C79}"/>
                </a:ext>
              </a:extLst>
            </p:cNvPr>
            <p:cNvSpPr txBox="1"/>
            <p:nvPr/>
          </p:nvSpPr>
          <p:spPr>
            <a:xfrm>
              <a:off x="1907605"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236</a:t>
              </a:r>
            </a:p>
          </p:txBody>
        </p:sp>
        <p:sp>
          <p:nvSpPr>
            <p:cNvPr id="363" name="TextBox 362">
              <a:extLst>
                <a:ext uri="{FF2B5EF4-FFF2-40B4-BE49-F238E27FC236}">
                  <a16:creationId xmlns:a16="http://schemas.microsoft.com/office/drawing/2014/main" id="{7830C5DB-45E4-44A2-A900-2A60AFE762F7}"/>
                </a:ext>
              </a:extLst>
            </p:cNvPr>
            <p:cNvSpPr txBox="1"/>
            <p:nvPr/>
          </p:nvSpPr>
          <p:spPr>
            <a:xfrm>
              <a:off x="2214569"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227</a:t>
              </a:r>
            </a:p>
          </p:txBody>
        </p:sp>
        <p:sp>
          <p:nvSpPr>
            <p:cNvPr id="364" name="TextBox 363">
              <a:extLst>
                <a:ext uri="{FF2B5EF4-FFF2-40B4-BE49-F238E27FC236}">
                  <a16:creationId xmlns:a16="http://schemas.microsoft.com/office/drawing/2014/main" id="{4690FF79-4EB2-49D2-9FC5-6604923C7E88}"/>
                </a:ext>
              </a:extLst>
            </p:cNvPr>
            <p:cNvSpPr txBox="1"/>
            <p:nvPr/>
          </p:nvSpPr>
          <p:spPr>
            <a:xfrm>
              <a:off x="2521534"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214</a:t>
              </a:r>
            </a:p>
          </p:txBody>
        </p:sp>
        <p:sp>
          <p:nvSpPr>
            <p:cNvPr id="365" name="TextBox 364">
              <a:extLst>
                <a:ext uri="{FF2B5EF4-FFF2-40B4-BE49-F238E27FC236}">
                  <a16:creationId xmlns:a16="http://schemas.microsoft.com/office/drawing/2014/main" id="{790E2CE2-3A8C-481F-A4DF-2C047CF6AA22}"/>
                </a:ext>
              </a:extLst>
            </p:cNvPr>
            <p:cNvSpPr txBox="1"/>
            <p:nvPr/>
          </p:nvSpPr>
          <p:spPr>
            <a:xfrm>
              <a:off x="2828499"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203</a:t>
              </a:r>
            </a:p>
          </p:txBody>
        </p:sp>
        <p:sp>
          <p:nvSpPr>
            <p:cNvPr id="366" name="TextBox 365">
              <a:extLst>
                <a:ext uri="{FF2B5EF4-FFF2-40B4-BE49-F238E27FC236}">
                  <a16:creationId xmlns:a16="http://schemas.microsoft.com/office/drawing/2014/main" id="{6B323196-D182-4DEB-92BC-1B68F4C22D6D}"/>
                </a:ext>
              </a:extLst>
            </p:cNvPr>
            <p:cNvSpPr txBox="1"/>
            <p:nvPr/>
          </p:nvSpPr>
          <p:spPr>
            <a:xfrm>
              <a:off x="3135463"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194</a:t>
              </a:r>
            </a:p>
          </p:txBody>
        </p:sp>
        <p:sp>
          <p:nvSpPr>
            <p:cNvPr id="367" name="TextBox 366">
              <a:extLst>
                <a:ext uri="{FF2B5EF4-FFF2-40B4-BE49-F238E27FC236}">
                  <a16:creationId xmlns:a16="http://schemas.microsoft.com/office/drawing/2014/main" id="{A2A9306A-3AEF-48C8-BAFF-96ADE52F5BD1}"/>
                </a:ext>
              </a:extLst>
            </p:cNvPr>
            <p:cNvSpPr txBox="1"/>
            <p:nvPr/>
          </p:nvSpPr>
          <p:spPr>
            <a:xfrm>
              <a:off x="3442428"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185</a:t>
              </a:r>
            </a:p>
          </p:txBody>
        </p:sp>
        <p:sp>
          <p:nvSpPr>
            <p:cNvPr id="368" name="TextBox 367">
              <a:extLst>
                <a:ext uri="{FF2B5EF4-FFF2-40B4-BE49-F238E27FC236}">
                  <a16:creationId xmlns:a16="http://schemas.microsoft.com/office/drawing/2014/main" id="{A1C4CAFB-90A5-48D1-9E7C-BF7B96F30233}"/>
                </a:ext>
              </a:extLst>
            </p:cNvPr>
            <p:cNvSpPr txBox="1"/>
            <p:nvPr/>
          </p:nvSpPr>
          <p:spPr>
            <a:xfrm>
              <a:off x="3749392"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177</a:t>
              </a:r>
            </a:p>
          </p:txBody>
        </p:sp>
        <p:sp>
          <p:nvSpPr>
            <p:cNvPr id="369" name="TextBox 368">
              <a:extLst>
                <a:ext uri="{FF2B5EF4-FFF2-40B4-BE49-F238E27FC236}">
                  <a16:creationId xmlns:a16="http://schemas.microsoft.com/office/drawing/2014/main" id="{5443D25A-D48F-4428-B4DF-194D7FEEA6A3}"/>
                </a:ext>
              </a:extLst>
            </p:cNvPr>
            <p:cNvSpPr txBox="1"/>
            <p:nvPr/>
          </p:nvSpPr>
          <p:spPr>
            <a:xfrm>
              <a:off x="4056356"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170</a:t>
              </a:r>
            </a:p>
          </p:txBody>
        </p:sp>
        <p:sp>
          <p:nvSpPr>
            <p:cNvPr id="370" name="TextBox 369">
              <a:extLst>
                <a:ext uri="{FF2B5EF4-FFF2-40B4-BE49-F238E27FC236}">
                  <a16:creationId xmlns:a16="http://schemas.microsoft.com/office/drawing/2014/main" id="{CBB0C682-23FA-424E-AB45-43E9B6442858}"/>
                </a:ext>
              </a:extLst>
            </p:cNvPr>
            <p:cNvSpPr txBox="1"/>
            <p:nvPr/>
          </p:nvSpPr>
          <p:spPr>
            <a:xfrm>
              <a:off x="4363321"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165</a:t>
              </a:r>
            </a:p>
          </p:txBody>
        </p:sp>
        <p:sp>
          <p:nvSpPr>
            <p:cNvPr id="371" name="TextBox 370">
              <a:extLst>
                <a:ext uri="{FF2B5EF4-FFF2-40B4-BE49-F238E27FC236}">
                  <a16:creationId xmlns:a16="http://schemas.microsoft.com/office/drawing/2014/main" id="{3CB52F56-33B5-420B-A4F6-9EB43984EB2C}"/>
                </a:ext>
              </a:extLst>
            </p:cNvPr>
            <p:cNvSpPr txBox="1"/>
            <p:nvPr/>
          </p:nvSpPr>
          <p:spPr>
            <a:xfrm>
              <a:off x="4670285"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159</a:t>
              </a:r>
            </a:p>
          </p:txBody>
        </p:sp>
        <p:sp>
          <p:nvSpPr>
            <p:cNvPr id="372" name="TextBox 371">
              <a:extLst>
                <a:ext uri="{FF2B5EF4-FFF2-40B4-BE49-F238E27FC236}">
                  <a16:creationId xmlns:a16="http://schemas.microsoft.com/office/drawing/2014/main" id="{8BC3F513-588E-4D64-BD81-E10D36596C8E}"/>
                </a:ext>
              </a:extLst>
            </p:cNvPr>
            <p:cNvSpPr txBox="1"/>
            <p:nvPr/>
          </p:nvSpPr>
          <p:spPr>
            <a:xfrm>
              <a:off x="4977250"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157</a:t>
              </a:r>
            </a:p>
          </p:txBody>
        </p:sp>
        <p:sp>
          <p:nvSpPr>
            <p:cNvPr id="373" name="TextBox 372">
              <a:extLst>
                <a:ext uri="{FF2B5EF4-FFF2-40B4-BE49-F238E27FC236}">
                  <a16:creationId xmlns:a16="http://schemas.microsoft.com/office/drawing/2014/main" id="{AA2CE6B9-6394-4C8C-95F1-1AABB16AA2E5}"/>
                </a:ext>
              </a:extLst>
            </p:cNvPr>
            <p:cNvSpPr txBox="1"/>
            <p:nvPr/>
          </p:nvSpPr>
          <p:spPr>
            <a:xfrm>
              <a:off x="5284215" y="3944911"/>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153</a:t>
              </a:r>
            </a:p>
          </p:txBody>
        </p:sp>
        <p:sp>
          <p:nvSpPr>
            <p:cNvPr id="374" name="TextBox 373">
              <a:extLst>
                <a:ext uri="{FF2B5EF4-FFF2-40B4-BE49-F238E27FC236}">
                  <a16:creationId xmlns:a16="http://schemas.microsoft.com/office/drawing/2014/main" id="{CC3CDB20-3642-4248-B4C7-1ACC033F8E74}"/>
                </a:ext>
              </a:extLst>
            </p:cNvPr>
            <p:cNvSpPr txBox="1"/>
            <p:nvPr/>
          </p:nvSpPr>
          <p:spPr>
            <a:xfrm>
              <a:off x="5620633" y="3944911"/>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79</a:t>
              </a:r>
            </a:p>
          </p:txBody>
        </p:sp>
        <p:sp>
          <p:nvSpPr>
            <p:cNvPr id="375" name="TextBox 374">
              <a:extLst>
                <a:ext uri="{FF2B5EF4-FFF2-40B4-BE49-F238E27FC236}">
                  <a16:creationId xmlns:a16="http://schemas.microsoft.com/office/drawing/2014/main" id="{066629D5-67B9-4A7B-AB7D-A3CB16DF601E}"/>
                </a:ext>
              </a:extLst>
            </p:cNvPr>
            <p:cNvSpPr txBox="1"/>
            <p:nvPr/>
          </p:nvSpPr>
          <p:spPr>
            <a:xfrm>
              <a:off x="5927598" y="3944911"/>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21</a:t>
              </a:r>
            </a:p>
          </p:txBody>
        </p:sp>
        <p:sp>
          <p:nvSpPr>
            <p:cNvPr id="376" name="TextBox 375">
              <a:extLst>
                <a:ext uri="{FF2B5EF4-FFF2-40B4-BE49-F238E27FC236}">
                  <a16:creationId xmlns:a16="http://schemas.microsoft.com/office/drawing/2014/main" id="{E62F0246-E161-4173-8563-ED5C9C332C7D}"/>
                </a:ext>
              </a:extLst>
            </p:cNvPr>
            <p:cNvSpPr txBox="1"/>
            <p:nvPr/>
          </p:nvSpPr>
          <p:spPr>
            <a:xfrm>
              <a:off x="979326" y="4119590"/>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131</a:t>
              </a:r>
            </a:p>
          </p:txBody>
        </p:sp>
        <p:sp>
          <p:nvSpPr>
            <p:cNvPr id="377" name="TextBox 376">
              <a:extLst>
                <a:ext uri="{FF2B5EF4-FFF2-40B4-BE49-F238E27FC236}">
                  <a16:creationId xmlns:a16="http://schemas.microsoft.com/office/drawing/2014/main" id="{D126DE6E-A2E9-4DA5-80B7-5E778CBC23F9}"/>
                </a:ext>
              </a:extLst>
            </p:cNvPr>
            <p:cNvSpPr txBox="1"/>
            <p:nvPr/>
          </p:nvSpPr>
          <p:spPr>
            <a:xfrm>
              <a:off x="6264021" y="4117106"/>
              <a:ext cx="197411"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0</a:t>
              </a:r>
            </a:p>
          </p:txBody>
        </p:sp>
        <p:sp>
          <p:nvSpPr>
            <p:cNvPr id="378" name="TextBox 377">
              <a:extLst>
                <a:ext uri="{FF2B5EF4-FFF2-40B4-BE49-F238E27FC236}">
                  <a16:creationId xmlns:a16="http://schemas.microsoft.com/office/drawing/2014/main" id="{54C855ED-B7D9-44DC-A680-2A43D86086D6}"/>
                </a:ext>
              </a:extLst>
            </p:cNvPr>
            <p:cNvSpPr txBox="1"/>
            <p:nvPr/>
          </p:nvSpPr>
          <p:spPr>
            <a:xfrm>
              <a:off x="1286378" y="4117105"/>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128</a:t>
              </a:r>
            </a:p>
          </p:txBody>
        </p:sp>
        <p:sp>
          <p:nvSpPr>
            <p:cNvPr id="379" name="TextBox 378">
              <a:extLst>
                <a:ext uri="{FF2B5EF4-FFF2-40B4-BE49-F238E27FC236}">
                  <a16:creationId xmlns:a16="http://schemas.microsoft.com/office/drawing/2014/main" id="{D0C350F2-B3D9-4F6B-B57B-1FB1FE576367}"/>
                </a:ext>
              </a:extLst>
            </p:cNvPr>
            <p:cNvSpPr txBox="1"/>
            <p:nvPr/>
          </p:nvSpPr>
          <p:spPr>
            <a:xfrm>
              <a:off x="1586045" y="4117105"/>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125</a:t>
              </a:r>
            </a:p>
          </p:txBody>
        </p:sp>
        <p:sp>
          <p:nvSpPr>
            <p:cNvPr id="380" name="TextBox 379">
              <a:extLst>
                <a:ext uri="{FF2B5EF4-FFF2-40B4-BE49-F238E27FC236}">
                  <a16:creationId xmlns:a16="http://schemas.microsoft.com/office/drawing/2014/main" id="{6F0B2F73-2563-4849-9338-0847DC102632}"/>
                </a:ext>
              </a:extLst>
            </p:cNvPr>
            <p:cNvSpPr txBox="1"/>
            <p:nvPr/>
          </p:nvSpPr>
          <p:spPr>
            <a:xfrm>
              <a:off x="1904253" y="4117106"/>
              <a:ext cx="307536"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114</a:t>
              </a:r>
            </a:p>
          </p:txBody>
        </p:sp>
        <p:sp>
          <p:nvSpPr>
            <p:cNvPr id="381" name="TextBox 380">
              <a:extLst>
                <a:ext uri="{FF2B5EF4-FFF2-40B4-BE49-F238E27FC236}">
                  <a16:creationId xmlns:a16="http://schemas.microsoft.com/office/drawing/2014/main" id="{27DC7310-6020-4F8A-A752-FC2AAC602208}"/>
                </a:ext>
              </a:extLst>
            </p:cNvPr>
            <p:cNvSpPr txBox="1"/>
            <p:nvPr/>
          </p:nvSpPr>
          <p:spPr>
            <a:xfrm>
              <a:off x="2214404" y="4117106"/>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108</a:t>
              </a:r>
            </a:p>
          </p:txBody>
        </p:sp>
        <p:sp>
          <p:nvSpPr>
            <p:cNvPr id="382" name="TextBox 381">
              <a:extLst>
                <a:ext uri="{FF2B5EF4-FFF2-40B4-BE49-F238E27FC236}">
                  <a16:creationId xmlns:a16="http://schemas.microsoft.com/office/drawing/2014/main" id="{96DBDE72-C4D9-4176-9300-043E471A3C5B}"/>
                </a:ext>
              </a:extLst>
            </p:cNvPr>
            <p:cNvSpPr txBox="1"/>
            <p:nvPr/>
          </p:nvSpPr>
          <p:spPr>
            <a:xfrm>
              <a:off x="2506938" y="4117106"/>
              <a:ext cx="31523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100</a:t>
              </a:r>
            </a:p>
          </p:txBody>
        </p:sp>
        <p:sp>
          <p:nvSpPr>
            <p:cNvPr id="383" name="TextBox 382">
              <a:extLst>
                <a:ext uri="{FF2B5EF4-FFF2-40B4-BE49-F238E27FC236}">
                  <a16:creationId xmlns:a16="http://schemas.microsoft.com/office/drawing/2014/main" id="{1F3A21A3-FD46-403B-9394-5B3FD45B8654}"/>
                </a:ext>
              </a:extLst>
            </p:cNvPr>
            <p:cNvSpPr txBox="1"/>
            <p:nvPr/>
          </p:nvSpPr>
          <p:spPr>
            <a:xfrm>
              <a:off x="2872803"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97</a:t>
              </a:r>
            </a:p>
          </p:txBody>
        </p:sp>
        <p:sp>
          <p:nvSpPr>
            <p:cNvPr id="384" name="TextBox 383">
              <a:extLst>
                <a:ext uri="{FF2B5EF4-FFF2-40B4-BE49-F238E27FC236}">
                  <a16:creationId xmlns:a16="http://schemas.microsoft.com/office/drawing/2014/main" id="{3860F2E4-3160-4CAB-9470-EA2BDBE6C30E}"/>
                </a:ext>
              </a:extLst>
            </p:cNvPr>
            <p:cNvSpPr txBox="1"/>
            <p:nvPr/>
          </p:nvSpPr>
          <p:spPr>
            <a:xfrm>
              <a:off x="3179479"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92</a:t>
              </a:r>
            </a:p>
          </p:txBody>
        </p:sp>
        <p:sp>
          <p:nvSpPr>
            <p:cNvPr id="385" name="TextBox 384">
              <a:extLst>
                <a:ext uri="{FF2B5EF4-FFF2-40B4-BE49-F238E27FC236}">
                  <a16:creationId xmlns:a16="http://schemas.microsoft.com/office/drawing/2014/main" id="{A6B6ECE7-D130-498A-8CDA-7CE4B9475B3A}"/>
                </a:ext>
              </a:extLst>
            </p:cNvPr>
            <p:cNvSpPr txBox="1"/>
            <p:nvPr/>
          </p:nvSpPr>
          <p:spPr>
            <a:xfrm>
              <a:off x="3486714"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87</a:t>
              </a:r>
            </a:p>
          </p:txBody>
        </p:sp>
        <p:sp>
          <p:nvSpPr>
            <p:cNvPr id="386" name="TextBox 385">
              <a:extLst>
                <a:ext uri="{FF2B5EF4-FFF2-40B4-BE49-F238E27FC236}">
                  <a16:creationId xmlns:a16="http://schemas.microsoft.com/office/drawing/2014/main" id="{25CF48FE-684A-458C-9ACE-0B496BE118C4}"/>
                </a:ext>
              </a:extLst>
            </p:cNvPr>
            <p:cNvSpPr txBox="1"/>
            <p:nvPr/>
          </p:nvSpPr>
          <p:spPr>
            <a:xfrm>
              <a:off x="3796003"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80</a:t>
              </a:r>
            </a:p>
          </p:txBody>
        </p:sp>
        <p:sp>
          <p:nvSpPr>
            <p:cNvPr id="387" name="TextBox 386">
              <a:extLst>
                <a:ext uri="{FF2B5EF4-FFF2-40B4-BE49-F238E27FC236}">
                  <a16:creationId xmlns:a16="http://schemas.microsoft.com/office/drawing/2014/main" id="{FE500E5E-A6AE-44C0-8C64-93C705BD735B}"/>
                </a:ext>
              </a:extLst>
            </p:cNvPr>
            <p:cNvSpPr txBox="1"/>
            <p:nvPr/>
          </p:nvSpPr>
          <p:spPr>
            <a:xfrm>
              <a:off x="4114499"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73</a:t>
              </a:r>
            </a:p>
          </p:txBody>
        </p:sp>
        <p:sp>
          <p:nvSpPr>
            <p:cNvPr id="388" name="TextBox 387">
              <a:extLst>
                <a:ext uri="{FF2B5EF4-FFF2-40B4-BE49-F238E27FC236}">
                  <a16:creationId xmlns:a16="http://schemas.microsoft.com/office/drawing/2014/main" id="{36096903-5FBA-4313-9CF8-80B5CE80252A}"/>
                </a:ext>
              </a:extLst>
            </p:cNvPr>
            <p:cNvSpPr txBox="1"/>
            <p:nvPr/>
          </p:nvSpPr>
          <p:spPr>
            <a:xfrm>
              <a:off x="4414581"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67</a:t>
              </a:r>
            </a:p>
          </p:txBody>
        </p:sp>
        <p:sp>
          <p:nvSpPr>
            <p:cNvPr id="389" name="TextBox 388">
              <a:extLst>
                <a:ext uri="{FF2B5EF4-FFF2-40B4-BE49-F238E27FC236}">
                  <a16:creationId xmlns:a16="http://schemas.microsoft.com/office/drawing/2014/main" id="{D4F900FA-5DC9-4D4B-B3FA-76BC3B0CEA70}"/>
                </a:ext>
              </a:extLst>
            </p:cNvPr>
            <p:cNvSpPr txBox="1"/>
            <p:nvPr/>
          </p:nvSpPr>
          <p:spPr>
            <a:xfrm>
              <a:off x="4721545"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60</a:t>
              </a:r>
            </a:p>
          </p:txBody>
        </p:sp>
        <p:sp>
          <p:nvSpPr>
            <p:cNvPr id="390" name="TextBox 389">
              <a:extLst>
                <a:ext uri="{FF2B5EF4-FFF2-40B4-BE49-F238E27FC236}">
                  <a16:creationId xmlns:a16="http://schemas.microsoft.com/office/drawing/2014/main" id="{EB3C0424-0866-4755-B7B6-7F747BD85A8E}"/>
                </a:ext>
              </a:extLst>
            </p:cNvPr>
            <p:cNvSpPr txBox="1"/>
            <p:nvPr/>
          </p:nvSpPr>
          <p:spPr>
            <a:xfrm>
              <a:off x="5028510"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54</a:t>
              </a:r>
            </a:p>
          </p:txBody>
        </p:sp>
        <p:sp>
          <p:nvSpPr>
            <p:cNvPr id="391" name="TextBox 390">
              <a:extLst>
                <a:ext uri="{FF2B5EF4-FFF2-40B4-BE49-F238E27FC236}">
                  <a16:creationId xmlns:a16="http://schemas.microsoft.com/office/drawing/2014/main" id="{8494B85A-4F90-47A1-AFB5-E60FF23E65A6}"/>
                </a:ext>
              </a:extLst>
            </p:cNvPr>
            <p:cNvSpPr txBox="1"/>
            <p:nvPr/>
          </p:nvSpPr>
          <p:spPr>
            <a:xfrm>
              <a:off x="5335475"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52</a:t>
              </a:r>
            </a:p>
          </p:txBody>
        </p:sp>
        <p:sp>
          <p:nvSpPr>
            <p:cNvPr id="392" name="TextBox 391">
              <a:extLst>
                <a:ext uri="{FF2B5EF4-FFF2-40B4-BE49-F238E27FC236}">
                  <a16:creationId xmlns:a16="http://schemas.microsoft.com/office/drawing/2014/main" id="{C541EA52-F07F-4559-A17D-4B9FD64456A9}"/>
                </a:ext>
              </a:extLst>
            </p:cNvPr>
            <p:cNvSpPr txBox="1"/>
            <p:nvPr/>
          </p:nvSpPr>
          <p:spPr>
            <a:xfrm>
              <a:off x="5620633" y="4117106"/>
              <a:ext cx="25632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21</a:t>
              </a:r>
            </a:p>
          </p:txBody>
        </p:sp>
        <p:sp>
          <p:nvSpPr>
            <p:cNvPr id="393" name="TextBox 392">
              <a:extLst>
                <a:ext uri="{FF2B5EF4-FFF2-40B4-BE49-F238E27FC236}">
                  <a16:creationId xmlns:a16="http://schemas.microsoft.com/office/drawing/2014/main" id="{37261524-0CAE-4300-AE4F-70DC9E3A31DF}"/>
                </a:ext>
              </a:extLst>
            </p:cNvPr>
            <p:cNvSpPr txBox="1"/>
            <p:nvPr/>
          </p:nvSpPr>
          <p:spPr>
            <a:xfrm>
              <a:off x="5957054" y="4117106"/>
              <a:ext cx="197411"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6</a:t>
              </a:r>
            </a:p>
          </p:txBody>
        </p:sp>
        <p:sp>
          <p:nvSpPr>
            <p:cNvPr id="394" name="TextBox 393">
              <a:extLst>
                <a:ext uri="{FF2B5EF4-FFF2-40B4-BE49-F238E27FC236}">
                  <a16:creationId xmlns:a16="http://schemas.microsoft.com/office/drawing/2014/main" id="{9BFEF135-5553-44B6-B80C-01183D7B80E7}"/>
                </a:ext>
              </a:extLst>
            </p:cNvPr>
            <p:cNvSpPr txBox="1"/>
            <p:nvPr/>
          </p:nvSpPr>
          <p:spPr>
            <a:xfrm>
              <a:off x="327510" y="3765179"/>
              <a:ext cx="645850"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No. at risk</a:t>
              </a:r>
            </a:p>
          </p:txBody>
        </p:sp>
        <p:sp>
          <p:nvSpPr>
            <p:cNvPr id="395" name="TextBox 394">
              <a:extLst>
                <a:ext uri="{FF2B5EF4-FFF2-40B4-BE49-F238E27FC236}">
                  <a16:creationId xmlns:a16="http://schemas.microsoft.com/office/drawing/2014/main" id="{5FF54D5A-2283-4E47-8643-D0E29F643DE4}"/>
                </a:ext>
              </a:extLst>
            </p:cNvPr>
            <p:cNvSpPr txBox="1"/>
            <p:nvPr/>
          </p:nvSpPr>
          <p:spPr>
            <a:xfrm>
              <a:off x="324467" y="3944911"/>
              <a:ext cx="536444"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830051"/>
                  </a:solidFill>
                  <a:effectLst/>
                  <a:uLnTx/>
                  <a:uFillTx/>
                  <a:latin typeface="Arial Narrow" panose="020B0606020202030204" pitchFamily="34" charset="0"/>
                  <a:ea typeface="+mn-ea"/>
                  <a:cs typeface="Arial" panose="020B0604020202020204" pitchFamily="34" charset="0"/>
                </a:rPr>
                <a:t>Olaparib</a:t>
              </a:r>
            </a:p>
          </p:txBody>
        </p:sp>
        <p:sp>
          <p:nvSpPr>
            <p:cNvPr id="396" name="TextBox 395">
              <a:extLst>
                <a:ext uri="{FF2B5EF4-FFF2-40B4-BE49-F238E27FC236}">
                  <a16:creationId xmlns:a16="http://schemas.microsoft.com/office/drawing/2014/main" id="{E6B8D342-AD8E-40F5-B121-057533B62A33}"/>
                </a:ext>
              </a:extLst>
            </p:cNvPr>
            <p:cNvSpPr txBox="1"/>
            <p:nvPr/>
          </p:nvSpPr>
          <p:spPr>
            <a:xfrm>
              <a:off x="352586" y="4117106"/>
              <a:ext cx="519614" cy="22309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3865"/>
                  </a:solidFill>
                  <a:effectLst/>
                  <a:uLnTx/>
                  <a:uFillTx/>
                  <a:latin typeface="Arial Narrow" panose="020B0606020202030204" pitchFamily="34" charset="0"/>
                  <a:ea typeface="+mn-ea"/>
                  <a:cs typeface="Arial" panose="020B0604020202020204" pitchFamily="34" charset="0"/>
                </a:rPr>
                <a:t>Placebo</a:t>
              </a:r>
            </a:p>
          </p:txBody>
        </p:sp>
        <p:sp>
          <p:nvSpPr>
            <p:cNvPr id="397" name="TextBox 396">
              <a:extLst>
                <a:ext uri="{FF2B5EF4-FFF2-40B4-BE49-F238E27FC236}">
                  <a16:creationId xmlns:a16="http://schemas.microsoft.com/office/drawing/2014/main" id="{9601EA05-D175-46BE-ADD8-42B7FF1E51CC}"/>
                </a:ext>
              </a:extLst>
            </p:cNvPr>
            <p:cNvSpPr txBox="1"/>
            <p:nvPr/>
          </p:nvSpPr>
          <p:spPr>
            <a:xfrm rot="16200000">
              <a:off x="40246" y="2045940"/>
              <a:ext cx="1142380" cy="2385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Overall survival (%)</a:t>
              </a:r>
            </a:p>
          </p:txBody>
        </p:sp>
      </p:grpSp>
      <p:graphicFrame>
        <p:nvGraphicFramePr>
          <p:cNvPr id="790" name="Table 789">
            <a:extLst>
              <a:ext uri="{FF2B5EF4-FFF2-40B4-BE49-F238E27FC236}">
                <a16:creationId xmlns:a16="http://schemas.microsoft.com/office/drawing/2014/main" id="{6A6197D4-C857-434B-B288-1918B76FAC8F}"/>
              </a:ext>
            </a:extLst>
          </p:cNvPr>
          <p:cNvGraphicFramePr>
            <a:graphicFrameLocks noGrp="1"/>
          </p:cNvGraphicFramePr>
          <p:nvPr/>
        </p:nvGraphicFramePr>
        <p:xfrm>
          <a:off x="6854862" y="1029980"/>
          <a:ext cx="4991046" cy="1924462"/>
        </p:xfrm>
        <a:graphic>
          <a:graphicData uri="http://schemas.openxmlformats.org/drawingml/2006/table">
            <a:tbl>
              <a:tblPr firstRow="1" bandRow="1">
                <a:tableStyleId>{B301B821-A1FF-4177-AEE7-76D212191A09}</a:tableStyleId>
              </a:tblPr>
              <a:tblGrid>
                <a:gridCol w="1820216">
                  <a:extLst>
                    <a:ext uri="{9D8B030D-6E8A-4147-A177-3AD203B41FA5}">
                      <a16:colId xmlns:a16="http://schemas.microsoft.com/office/drawing/2014/main" val="2244434444"/>
                    </a:ext>
                  </a:extLst>
                </a:gridCol>
                <a:gridCol w="1572235">
                  <a:extLst>
                    <a:ext uri="{9D8B030D-6E8A-4147-A177-3AD203B41FA5}">
                      <a16:colId xmlns:a16="http://schemas.microsoft.com/office/drawing/2014/main" val="3804996999"/>
                    </a:ext>
                  </a:extLst>
                </a:gridCol>
                <a:gridCol w="1598595">
                  <a:extLst>
                    <a:ext uri="{9D8B030D-6E8A-4147-A177-3AD203B41FA5}">
                      <a16:colId xmlns:a16="http://schemas.microsoft.com/office/drawing/2014/main" val="227492736"/>
                    </a:ext>
                  </a:extLst>
                </a:gridCol>
              </a:tblGrid>
              <a:tr h="647528">
                <a:tc>
                  <a:txBody>
                    <a:bodyPr/>
                    <a:lstStyle/>
                    <a:p>
                      <a:pPr>
                        <a:lnSpc>
                          <a:spcPct val="85000"/>
                        </a:lnSpc>
                      </a:pPr>
                      <a:endParaRPr lang="en-US" sz="1600" b="1" dirty="0">
                        <a:latin typeface="Arial Narrow" panose="020B0606020202030204" pitchFamily="34" charset="0"/>
                        <a:cs typeface="Arial" panose="020B0604020202020204" pitchFamily="34" charset="0"/>
                      </a:endParaRPr>
                    </a:p>
                  </a:txBody>
                  <a:tcPr marL="141085" marR="141085" marT="70543" marB="70543">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85000"/>
                        </a:lnSpc>
                      </a:pPr>
                      <a:r>
                        <a:rPr lang="en-NZ" sz="1600" b="1" dirty="0">
                          <a:solidFill>
                            <a:schemeClr val="bg1"/>
                          </a:solidFill>
                          <a:latin typeface="Arial Narrow" panose="020B0606020202030204" pitchFamily="34" charset="0"/>
                          <a:cs typeface="Arial" panose="020B0604020202020204" pitchFamily="34" charset="0"/>
                        </a:rPr>
                        <a:t>Olaparib</a:t>
                      </a:r>
                      <a:br>
                        <a:rPr lang="en-NZ" sz="1600" b="1" dirty="0">
                          <a:solidFill>
                            <a:schemeClr val="bg1"/>
                          </a:solidFill>
                          <a:latin typeface="Arial Narrow" panose="020B0606020202030204" pitchFamily="34" charset="0"/>
                          <a:cs typeface="Arial" panose="020B0604020202020204" pitchFamily="34" charset="0"/>
                        </a:rPr>
                      </a:br>
                      <a:r>
                        <a:rPr lang="en-NZ" sz="1600" dirty="0">
                          <a:solidFill>
                            <a:schemeClr val="bg1"/>
                          </a:solidFill>
                          <a:latin typeface="Arial Narrow" panose="020B0606020202030204" pitchFamily="34" charset="0"/>
                          <a:cs typeface="Arial" panose="020B0604020202020204" pitchFamily="34" charset="0"/>
                        </a:rPr>
                        <a:t>(N=260)</a:t>
                      </a:r>
                      <a:endParaRPr lang="en-US" sz="1600" dirty="0">
                        <a:solidFill>
                          <a:schemeClr val="bg1"/>
                        </a:solidFill>
                        <a:latin typeface="Arial Narrow" panose="020B0606020202030204" pitchFamily="34" charset="0"/>
                        <a:cs typeface="Arial" panose="020B0604020202020204" pitchFamily="34" charset="0"/>
                      </a:endParaRPr>
                    </a:p>
                  </a:txBody>
                  <a:tcPr marL="141085" marR="141085" marT="70543" marB="70543" anchor="ctr">
                    <a:lnL>
                      <a:noFill/>
                    </a:lnL>
                    <a:lnR>
                      <a:noFill/>
                    </a:lnR>
                    <a:lnT w="12700" cmpd="sng">
                      <a:noFill/>
                    </a:lnT>
                    <a:lnB w="12700" cmpd="sng">
                      <a:noFill/>
                    </a:lnB>
                    <a:lnTlToBr w="12700" cmpd="sng">
                      <a:noFill/>
                      <a:prstDash val="solid"/>
                    </a:lnTlToBr>
                    <a:lnBlToTr w="12700" cmpd="sng">
                      <a:noFill/>
                      <a:prstDash val="solid"/>
                    </a:lnBlToTr>
                    <a:solidFill>
                      <a:srgbClr val="830051"/>
                    </a:solidFill>
                  </a:tcPr>
                </a:tc>
                <a:tc>
                  <a:txBody>
                    <a:bodyPr/>
                    <a:lstStyle/>
                    <a:p>
                      <a:pPr algn="ctr">
                        <a:lnSpc>
                          <a:spcPct val="85000"/>
                        </a:lnSpc>
                      </a:pPr>
                      <a:r>
                        <a:rPr lang="en-NZ" sz="1600" b="1" dirty="0">
                          <a:solidFill>
                            <a:schemeClr val="bg1"/>
                          </a:solidFill>
                          <a:latin typeface="Arial Narrow" panose="020B0606020202030204" pitchFamily="34" charset="0"/>
                          <a:cs typeface="Arial" panose="020B0604020202020204" pitchFamily="34" charset="0"/>
                        </a:rPr>
                        <a:t>Placebo</a:t>
                      </a:r>
                      <a:br>
                        <a:rPr lang="en-NZ" sz="1600" b="1" dirty="0">
                          <a:solidFill>
                            <a:schemeClr val="bg1"/>
                          </a:solidFill>
                          <a:latin typeface="Arial Narrow" panose="020B0606020202030204" pitchFamily="34" charset="0"/>
                          <a:cs typeface="Arial" panose="020B0604020202020204" pitchFamily="34" charset="0"/>
                        </a:rPr>
                      </a:br>
                      <a:r>
                        <a:rPr lang="en-NZ" sz="1600" dirty="0">
                          <a:solidFill>
                            <a:schemeClr val="bg1"/>
                          </a:solidFill>
                          <a:latin typeface="Arial Narrow" panose="020B0606020202030204" pitchFamily="34" charset="0"/>
                          <a:cs typeface="Arial" panose="020B0604020202020204" pitchFamily="34" charset="0"/>
                        </a:rPr>
                        <a:t>(N=131)</a:t>
                      </a:r>
                      <a:endParaRPr lang="en-US" sz="1600" dirty="0">
                        <a:solidFill>
                          <a:schemeClr val="bg1"/>
                        </a:solidFill>
                        <a:latin typeface="Arial Narrow" panose="020B0606020202030204" pitchFamily="34" charset="0"/>
                        <a:cs typeface="Arial" panose="020B0604020202020204" pitchFamily="34" charset="0"/>
                      </a:endParaRPr>
                    </a:p>
                  </a:txBody>
                  <a:tcPr marL="141085" marR="141085" marT="70543" marB="70543" anchor="ctr">
                    <a:lnL>
                      <a:noFill/>
                    </a:lnL>
                    <a:lnR w="12700" cmpd="sng">
                      <a:noFill/>
                    </a:lnR>
                    <a:lnT w="12700" cmpd="sng">
                      <a:noFill/>
                    </a:lnT>
                    <a:lnB w="12700" cmpd="sng">
                      <a:noFill/>
                    </a:lnB>
                    <a:lnTlToBr w="12700" cmpd="sng">
                      <a:noFill/>
                      <a:prstDash val="solid"/>
                    </a:lnTlToBr>
                    <a:lnBlToTr w="12700" cmpd="sng">
                      <a:noFill/>
                      <a:prstDash val="solid"/>
                    </a:lnBlToTr>
                    <a:solidFill>
                      <a:srgbClr val="003865"/>
                    </a:solidFill>
                  </a:tcPr>
                </a:tc>
                <a:extLst>
                  <a:ext uri="{0D108BD9-81ED-4DB2-BD59-A6C34878D82A}">
                    <a16:rowId xmlns:a16="http://schemas.microsoft.com/office/drawing/2014/main" val="422251691"/>
                  </a:ext>
                </a:extLst>
              </a:tr>
              <a:tr h="360660">
                <a:tc>
                  <a:txBody>
                    <a:bodyPr/>
                    <a:lstStyle/>
                    <a:p>
                      <a:pPr algn="r">
                        <a:lnSpc>
                          <a:spcPct val="85000"/>
                        </a:lnSpc>
                      </a:pPr>
                      <a:r>
                        <a:rPr lang="en-NZ" sz="1600" b="1" dirty="0">
                          <a:latin typeface="Arial Narrow" panose="020B0606020202030204" pitchFamily="34" charset="0"/>
                          <a:cs typeface="Arial" panose="020B0604020202020204" pitchFamily="34" charset="0"/>
                        </a:rPr>
                        <a:t>Events, </a:t>
                      </a:r>
                      <a:r>
                        <a:rPr lang="en-NZ" sz="1600" b="0" dirty="0">
                          <a:latin typeface="Arial Narrow" panose="020B0606020202030204" pitchFamily="34" charset="0"/>
                          <a:cs typeface="Arial" panose="020B0604020202020204" pitchFamily="34" charset="0"/>
                        </a:rPr>
                        <a:t>n (%) </a:t>
                      </a:r>
                      <a:endParaRPr lang="en-US" sz="1600" b="0" dirty="0">
                        <a:latin typeface="Arial Narrow" panose="020B0606020202030204" pitchFamily="34" charset="0"/>
                        <a:cs typeface="Arial" panose="020B0604020202020204" pitchFamily="34" charset="0"/>
                      </a:endParaRPr>
                    </a:p>
                  </a:txBody>
                  <a:tcPr marL="141085" marR="141085" marT="70543" marB="70543">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85000"/>
                        </a:lnSpc>
                      </a:pPr>
                      <a:r>
                        <a:rPr lang="en-US" sz="1600" dirty="0">
                          <a:latin typeface="Arial Narrow" panose="020B0606020202030204" pitchFamily="34" charset="0"/>
                          <a:cs typeface="Arial" panose="020B0604020202020204" pitchFamily="34" charset="0"/>
                        </a:rPr>
                        <a:t>84 (32.3)</a:t>
                      </a:r>
                    </a:p>
                  </a:txBody>
                  <a:tcPr marL="141085" marR="141085" marT="70543" marB="70543" anchor="ctr">
                    <a:lnL>
                      <a:noFill/>
                    </a:lnL>
                    <a:lnR>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85000"/>
                        </a:lnSpc>
                      </a:pPr>
                      <a:r>
                        <a:rPr lang="en-US" sz="1600" dirty="0">
                          <a:latin typeface="Arial Narrow" panose="020B0606020202030204" pitchFamily="34" charset="0"/>
                          <a:cs typeface="Arial" panose="020B0604020202020204" pitchFamily="34" charset="0"/>
                        </a:rPr>
                        <a:t>65 (49.6)</a:t>
                      </a:r>
                    </a:p>
                  </a:txBody>
                  <a:tcPr marL="141085" marR="141085" marT="70543" marB="70543" anchor="ct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41884274"/>
                  </a:ext>
                </a:extLst>
              </a:tr>
              <a:tr h="360660">
                <a:tc>
                  <a:txBody>
                    <a:bodyPr/>
                    <a:lstStyle/>
                    <a:p>
                      <a:pPr marL="0" algn="r" defTabSz="457200" rtl="0" eaLnBrk="1" latinLnBrk="0" hangingPunct="1">
                        <a:lnSpc>
                          <a:spcPct val="85000"/>
                        </a:lnSpc>
                      </a:pPr>
                      <a:r>
                        <a:rPr lang="en-NZ" sz="1600" b="1" kern="1200" dirty="0">
                          <a:solidFill>
                            <a:schemeClr val="dk1"/>
                          </a:solidFill>
                          <a:latin typeface="Arial Narrow" panose="020B0606020202030204" pitchFamily="34" charset="0"/>
                          <a:ea typeface="+mn-ea"/>
                          <a:cs typeface="Arial" panose="020B0604020202020204" pitchFamily="34" charset="0"/>
                        </a:rPr>
                        <a:t>Median OS, </a:t>
                      </a:r>
                      <a:r>
                        <a:rPr lang="en-NZ" sz="1600" b="0" kern="1200" dirty="0">
                          <a:solidFill>
                            <a:schemeClr val="dk1"/>
                          </a:solidFill>
                          <a:latin typeface="Arial Narrow" panose="020B0606020202030204" pitchFamily="34" charset="0"/>
                          <a:ea typeface="+mn-ea"/>
                          <a:cs typeface="Arial" panose="020B0604020202020204" pitchFamily="34" charset="0"/>
                        </a:rPr>
                        <a:t>months</a:t>
                      </a:r>
                      <a:endParaRPr lang="en-US" sz="1600" b="0" kern="1200" dirty="0">
                        <a:solidFill>
                          <a:schemeClr val="dk1"/>
                        </a:solidFill>
                        <a:latin typeface="Arial Narrow" panose="020B0606020202030204" pitchFamily="34" charset="0"/>
                        <a:ea typeface="+mn-ea"/>
                        <a:cs typeface="Arial" panose="020B0604020202020204" pitchFamily="34" charset="0"/>
                      </a:endParaRPr>
                    </a:p>
                  </a:txBody>
                  <a:tcPr marL="141085" marR="141085" marT="70543" marB="70543">
                    <a:lnL w="12700" cmpd="sng">
                      <a:noFill/>
                    </a:lnL>
                    <a:lnR>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457200" rtl="0" eaLnBrk="1" latinLnBrk="0" hangingPunct="1">
                        <a:lnSpc>
                          <a:spcPct val="85000"/>
                        </a:lnSpc>
                      </a:pPr>
                      <a:r>
                        <a:rPr lang="en-US" sz="1600" b="1" kern="1200" dirty="0">
                          <a:solidFill>
                            <a:schemeClr val="dk1"/>
                          </a:solidFill>
                          <a:latin typeface="Arial Narrow" panose="020B0606020202030204" pitchFamily="34" charset="0"/>
                          <a:ea typeface="+mn-ea"/>
                          <a:cs typeface="Arial" panose="020B0604020202020204" pitchFamily="34" charset="0"/>
                        </a:rPr>
                        <a:t>NR</a:t>
                      </a:r>
                      <a:endParaRPr lang="en-US" sz="1600" b="1" kern="1200" baseline="30000" dirty="0">
                        <a:solidFill>
                          <a:schemeClr val="dk1"/>
                        </a:solidFill>
                        <a:latin typeface="Arial Narrow" panose="020B0606020202030204" pitchFamily="34" charset="0"/>
                        <a:ea typeface="+mn-ea"/>
                        <a:cs typeface="Arial" panose="020B0604020202020204" pitchFamily="34" charset="0"/>
                      </a:endParaRPr>
                    </a:p>
                  </a:txBody>
                  <a:tcPr marL="141085" marR="141085" marT="70543" marB="70543" anchor="ctr">
                    <a:lnL>
                      <a:noFill/>
                    </a:lnL>
                    <a:lnR>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457200" rtl="0" eaLnBrk="1" latinLnBrk="0" hangingPunct="1">
                        <a:lnSpc>
                          <a:spcPct val="85000"/>
                        </a:lnSpc>
                      </a:pPr>
                      <a:r>
                        <a:rPr lang="en-US" sz="1600" b="1" kern="1200" dirty="0">
                          <a:solidFill>
                            <a:schemeClr val="dk1"/>
                          </a:solidFill>
                          <a:latin typeface="Arial Narrow" panose="020B0606020202030204" pitchFamily="34" charset="0"/>
                          <a:ea typeface="+mn-ea"/>
                          <a:cs typeface="Arial" panose="020B0604020202020204" pitchFamily="34" charset="0"/>
                        </a:rPr>
                        <a:t>75.2</a:t>
                      </a:r>
                    </a:p>
                  </a:txBody>
                  <a:tcPr marL="141085" marR="141085" marT="70543" marB="70543" anchor="ctr">
                    <a:lnL>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58861866"/>
                  </a:ext>
                </a:extLst>
              </a:tr>
              <a:tr h="555613">
                <a:tc>
                  <a:txBody>
                    <a:bodyPr/>
                    <a:lstStyle/>
                    <a:p>
                      <a:pPr algn="r">
                        <a:lnSpc>
                          <a:spcPct val="85000"/>
                        </a:lnSpc>
                      </a:pPr>
                      <a:endParaRPr lang="en-US" sz="1600" b="1" dirty="0">
                        <a:latin typeface="Arial Narrow" panose="020B0606020202030204" pitchFamily="34" charset="0"/>
                        <a:cs typeface="Arial" panose="020B0604020202020204" pitchFamily="34" charset="0"/>
                      </a:endParaRPr>
                    </a:p>
                  </a:txBody>
                  <a:tcPr marL="141085" marR="141085" marT="70543" marB="70543">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85000"/>
                        </a:lnSpc>
                        <a:spcBef>
                          <a:spcPts val="0"/>
                        </a:spcBef>
                        <a:spcAft>
                          <a:spcPts val="0"/>
                        </a:spcAft>
                        <a:buClrTx/>
                        <a:buSzTx/>
                        <a:buFontTx/>
                        <a:buNone/>
                        <a:tabLst/>
                        <a:defRPr/>
                      </a:pPr>
                      <a:r>
                        <a:rPr lang="en-NZ" sz="1600" b="1" dirty="0">
                          <a:latin typeface="Arial Narrow" panose="020B0606020202030204" pitchFamily="34" charset="0"/>
                          <a:cs typeface="Arial" panose="020B0604020202020204" pitchFamily="34" charset="0"/>
                        </a:rPr>
                        <a:t>HR 0.55</a:t>
                      </a:r>
                      <a:r>
                        <a:rPr lang="en-NZ" sz="1600" b="0" dirty="0">
                          <a:latin typeface="Arial Narrow" panose="020B0606020202030204" pitchFamily="34" charset="0"/>
                          <a:cs typeface="Arial" panose="020B0604020202020204" pitchFamily="34" charset="0"/>
                        </a:rPr>
                        <a:t> (</a:t>
                      </a:r>
                      <a:r>
                        <a:rPr lang="en-US" sz="1600" dirty="0">
                          <a:latin typeface="Arial Narrow" panose="020B0606020202030204" pitchFamily="34" charset="0"/>
                          <a:cs typeface="Arial" panose="020B0604020202020204" pitchFamily="34" charset="0"/>
                        </a:rPr>
                        <a:t>95% CI 0.40–0.76</a:t>
                      </a:r>
                      <a:r>
                        <a:rPr lang="en-US" sz="1600" i="0" dirty="0">
                          <a:latin typeface="Arial Narrow" panose="020B0606020202030204" pitchFamily="34" charset="0"/>
                          <a:cs typeface="Arial" panose="020B0604020202020204" pitchFamily="34" charset="0"/>
                        </a:rPr>
                        <a:t>); </a:t>
                      </a:r>
                      <a:r>
                        <a:rPr lang="en-US" sz="1600" i="1" dirty="0">
                          <a:latin typeface="Arial Narrow" panose="020B0606020202030204" pitchFamily="34" charset="0"/>
                        </a:rPr>
                        <a:t>P</a:t>
                      </a:r>
                      <a:r>
                        <a:rPr lang="en-US" sz="1600" i="0" dirty="0">
                          <a:latin typeface="Arial Narrow" panose="020B0606020202030204" pitchFamily="34" charset="0"/>
                          <a:cs typeface="Arial" panose="020B0604020202020204" pitchFamily="34" charset="0"/>
                        </a:rPr>
                        <a:t>=0.0004*</a:t>
                      </a:r>
                      <a:endParaRPr lang="en-US" sz="1600" i="0" baseline="30000" dirty="0">
                        <a:latin typeface="Arial Narrow" panose="020B0606020202030204" pitchFamily="34" charset="0"/>
                        <a:cs typeface="Arial" panose="020B0604020202020204" pitchFamily="34" charset="0"/>
                      </a:endParaRPr>
                    </a:p>
                  </a:txBody>
                  <a:tcPr marL="141085" marR="141085" marT="70543" marB="7054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sz="1000" dirty="0"/>
                    </a:p>
                  </a:txBody>
                  <a:tcP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989620145"/>
                  </a:ext>
                </a:extLst>
              </a:tr>
            </a:tbl>
          </a:graphicData>
        </a:graphic>
      </p:graphicFrame>
      <p:sp>
        <p:nvSpPr>
          <p:cNvPr id="791" name="TextBox 790">
            <a:extLst>
              <a:ext uri="{FF2B5EF4-FFF2-40B4-BE49-F238E27FC236}">
                <a16:creationId xmlns:a16="http://schemas.microsoft.com/office/drawing/2014/main" id="{4A9F18D5-886A-42E3-BB87-B25E8B401B88}"/>
              </a:ext>
            </a:extLst>
          </p:cNvPr>
          <p:cNvSpPr txBox="1"/>
          <p:nvPr/>
        </p:nvSpPr>
        <p:spPr>
          <a:xfrm>
            <a:off x="9128104" y="3454622"/>
            <a:ext cx="2698048" cy="1815882"/>
          </a:xfrm>
          <a:prstGeom prst="rect">
            <a:avLst/>
          </a:prstGeom>
          <a:solidFill>
            <a:srgbClr val="418E9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rPr>
              <a:t>44.3% of patients in the placebo group received subsequent </a:t>
            </a:r>
            <a:br>
              <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rPr>
            </a:br>
            <a:r>
              <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rPr>
              <a:t>PARP inhibitor therapy, compared with 14.6% of </a:t>
            </a:r>
            <a:br>
              <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rPr>
            </a:br>
            <a:r>
              <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rPr>
              <a:t>patients in the </a:t>
            </a:r>
            <a:r>
              <a:rPr kumimoji="0" lang="en-US" sz="1600" b="0" i="0" u="none" strike="noStrike" kern="1200" cap="none" spc="0" normalizeH="0" baseline="0" noProof="0" dirty="0" err="1">
                <a:ln>
                  <a:noFill/>
                </a:ln>
                <a:solidFill>
                  <a:srgbClr val="FFFFFF"/>
                </a:solidFill>
                <a:effectLst/>
                <a:uLnTx/>
                <a:uFillTx/>
                <a:latin typeface="Arial Narrow" panose="020B0606020202030204" pitchFamily="34" charset="0"/>
                <a:ea typeface="+mn-ea"/>
                <a:cs typeface="Arial" panose="020B0604020202020204" pitchFamily="34" charset="0"/>
              </a:rPr>
              <a:t>olaparib</a:t>
            </a:r>
            <a:r>
              <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rPr>
              <a:t>  group</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endParaRPr>
          </a:p>
        </p:txBody>
      </p:sp>
      <p:sp>
        <p:nvSpPr>
          <p:cNvPr id="792" name="Subtitle 4">
            <a:extLst>
              <a:ext uri="{FF2B5EF4-FFF2-40B4-BE49-F238E27FC236}">
                <a16:creationId xmlns:a16="http://schemas.microsoft.com/office/drawing/2014/main" id="{FB5D0CBA-2609-4C02-AA6B-87F39107232E}"/>
              </a:ext>
            </a:extLst>
          </p:cNvPr>
          <p:cNvSpPr txBox="1">
            <a:spLocks/>
          </p:cNvSpPr>
          <p:nvPr/>
        </p:nvSpPr>
        <p:spPr>
          <a:xfrm>
            <a:off x="246121" y="238059"/>
            <a:ext cx="11983057" cy="90494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2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sym typeface="Arial Narrow"/>
              </a:rPr>
              <a:t>2022 SOLO1 7-year Survival Analysis </a:t>
            </a:r>
            <a:r>
              <a:rPr kumimoji="0" lang="en-GB" sz="2800" b="1" i="0" u="none" strike="noStrike" kern="1200" cap="none" spc="0" normalizeH="0" baseline="0" noProof="0" dirty="0">
                <a:ln>
                  <a:noFill/>
                </a:ln>
                <a:solidFill>
                  <a:srgbClr val="4BACC6">
                    <a:lumMod val="50000"/>
                  </a:srgbClr>
                </a:solidFill>
                <a:effectLst/>
                <a:uLnTx/>
                <a:uFillTx/>
                <a:latin typeface="Arial" panose="020B0604020202020204" pitchFamily="34" charset="0"/>
                <a:ea typeface="+mn-ea"/>
                <a:cs typeface="Arial" panose="020B0604020202020204" pitchFamily="34" charset="0"/>
                <a:sym typeface="Arial Narrow"/>
              </a:rPr>
              <a:t>(BRCA mutation carriers only)</a:t>
            </a:r>
            <a:r>
              <a:rPr kumimoji="0" lang="en-GB" sz="2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sym typeface="Arial Narrow"/>
              </a:rPr>
              <a:t>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(ESMO 2022, JCO 9/2022)</a:t>
            </a:r>
            <a:endParaRPr kumimoji="0" lang="en-GB" sz="16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
        <p:nvSpPr>
          <p:cNvPr id="794" name="TextBox 793">
            <a:extLst>
              <a:ext uri="{FF2B5EF4-FFF2-40B4-BE49-F238E27FC236}">
                <a16:creationId xmlns:a16="http://schemas.microsoft.com/office/drawing/2014/main" id="{7141DE41-C39D-48F8-B2C0-7824686DE4BD}"/>
              </a:ext>
            </a:extLst>
          </p:cNvPr>
          <p:cNvSpPr txBox="1"/>
          <p:nvPr/>
        </p:nvSpPr>
        <p:spPr>
          <a:xfrm>
            <a:off x="8645602" y="5923410"/>
            <a:ext cx="3200306"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a:t>
            </a:r>
            <a:r>
              <a:rPr kumimoji="0" lang="en-US" sz="1200" b="0" i="1"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a:t>
            </a: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S Mincho" panose="02020609040205080304" pitchFamily="49" charset="-128"/>
                <a:cs typeface="+mn-cs"/>
              </a:rPr>
              <a:t>&lt;0.0001 required to declare statistical significance</a:t>
            </a:r>
            <a:endPar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endParaRPr>
          </a:p>
        </p:txBody>
      </p:sp>
      <p:sp>
        <p:nvSpPr>
          <p:cNvPr id="399" name="Rectangle 398">
            <a:extLst>
              <a:ext uri="{FF2B5EF4-FFF2-40B4-BE49-F238E27FC236}">
                <a16:creationId xmlns:a16="http://schemas.microsoft.com/office/drawing/2014/main" id="{35B037D3-1F5F-4AB4-9CCE-314C4D97726C}"/>
              </a:ext>
            </a:extLst>
          </p:cNvPr>
          <p:cNvSpPr/>
          <p:nvPr/>
        </p:nvSpPr>
        <p:spPr>
          <a:xfrm>
            <a:off x="8686694" y="1950446"/>
            <a:ext cx="3155925" cy="1003996"/>
          </a:xfrm>
          <a:prstGeom prst="rect">
            <a:avLst/>
          </a:prstGeom>
          <a:noFill/>
          <a:ln w="53975" cap="flat" cmpd="sng" algn="ctr">
            <a:solidFill>
              <a:srgbClr val="C00000"/>
            </a:solid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4165365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p:cTn id="2" dur="indefinite" nodeType="mainSeq"/>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E3F9AF-9298-7177-9D7F-6C7BF8516D72}"/>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19527D20-3471-5AD5-4CF0-66E7F6A3ED0F}"/>
              </a:ext>
            </a:extLst>
          </p:cNvPr>
          <p:cNvSpPr>
            <a:spLocks noGrp="1"/>
          </p:cNvSpPr>
          <p:nvPr>
            <p:ph type="title"/>
          </p:nvPr>
        </p:nvSpPr>
        <p:spPr>
          <a:xfrm>
            <a:off x="314793" y="390760"/>
            <a:ext cx="11358375" cy="1325563"/>
          </a:xfrm>
        </p:spPr>
        <p:txBody>
          <a:bodyPr>
            <a:normAutofit/>
          </a:bodyPr>
          <a:lstStyle/>
          <a:p>
            <a:pPr algn="ctr"/>
            <a:r>
              <a:rPr lang="en-US" b="1" dirty="0">
                <a:solidFill>
                  <a:schemeClr val="tx1"/>
                </a:solidFill>
                <a:latin typeface="Arial" panose="020B0604020202020204" pitchFamily="34" charset="0"/>
                <a:cs typeface="Arial" panose="020B0604020202020204" pitchFamily="34" charset="0"/>
              </a:rPr>
              <a:t>DREAMM-10: </a:t>
            </a:r>
            <a:r>
              <a:rPr lang="en-US" b="1" dirty="0" err="1">
                <a:solidFill>
                  <a:schemeClr val="tx1"/>
                </a:solidFill>
                <a:latin typeface="Arial" panose="020B0604020202020204" pitchFamily="34" charset="0"/>
                <a:cs typeface="Arial" panose="020B0604020202020204" pitchFamily="34" charset="0"/>
              </a:rPr>
              <a:t>Belamaf</a:t>
            </a:r>
            <a:r>
              <a:rPr lang="en-US" b="1" dirty="0">
                <a:solidFill>
                  <a:schemeClr val="tx1"/>
                </a:solidFill>
                <a:latin typeface="Arial" panose="020B0604020202020204" pitchFamily="34" charset="0"/>
                <a:cs typeface="Arial" panose="020B0604020202020204" pitchFamily="34" charset="0"/>
              </a:rPr>
              <a:t>-Rd vs. Dara-Rd in Newly Diagnosed Transplant Ineligible Myeloma </a:t>
            </a:r>
          </a:p>
        </p:txBody>
      </p:sp>
      <p:sp>
        <p:nvSpPr>
          <p:cNvPr id="3" name="TextBox 2">
            <a:extLst>
              <a:ext uri="{FF2B5EF4-FFF2-40B4-BE49-F238E27FC236}">
                <a16:creationId xmlns:a16="http://schemas.microsoft.com/office/drawing/2014/main" id="{2E7042DF-B388-E4AA-0E70-1C2D63B50024}"/>
              </a:ext>
            </a:extLst>
          </p:cNvPr>
          <p:cNvSpPr txBox="1"/>
          <p:nvPr/>
        </p:nvSpPr>
        <p:spPr>
          <a:xfrm>
            <a:off x="4182186" y="3567648"/>
            <a:ext cx="2690822" cy="677108"/>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95698"/>
                </a:solidFill>
                <a:effectLst/>
                <a:uLnTx/>
                <a:uFillTx/>
                <a:latin typeface="Arial" panose="020B0604020202020204"/>
                <a:ea typeface="+mn-ea"/>
                <a:cs typeface="+mn-cs"/>
              </a:rPr>
              <a:t>Randomization stratified by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295698"/>
                </a:solidFill>
                <a:effectLst/>
                <a:uLnTx/>
                <a:uFillTx/>
                <a:latin typeface="Arial" panose="020B0604020202020204"/>
                <a:ea typeface="+mn-ea"/>
                <a:cs typeface="+mn-cs"/>
              </a:rPr>
              <a:t>Age (&lt;75 vs ≥75 years)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295698"/>
                </a:solidFill>
                <a:effectLst/>
                <a:uLnTx/>
                <a:uFillTx/>
                <a:latin typeface="Arial" panose="020B0604020202020204"/>
                <a:ea typeface="+mn-ea"/>
                <a:cs typeface="+mn-cs"/>
              </a:rPr>
              <a:t>International Staging System (I, II, III)</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295698"/>
                </a:solidFill>
                <a:effectLst/>
                <a:uLnTx/>
                <a:uFillTx/>
                <a:latin typeface="Arial" panose="020B0604020202020204"/>
                <a:ea typeface="+mn-ea"/>
                <a:cs typeface="+mn-cs"/>
              </a:rPr>
              <a:t>Region (North America, rest of world)</a:t>
            </a:r>
          </a:p>
        </p:txBody>
      </p:sp>
      <p:sp>
        <p:nvSpPr>
          <p:cNvPr id="5" name="Rounded Rectangle 4">
            <a:extLst>
              <a:ext uri="{FF2B5EF4-FFF2-40B4-BE49-F238E27FC236}">
                <a16:creationId xmlns:a16="http://schemas.microsoft.com/office/drawing/2014/main" id="{C4B128FB-0D24-BDBB-1046-3C2F4D66B739}"/>
              </a:ext>
            </a:extLst>
          </p:cNvPr>
          <p:cNvSpPr/>
          <p:nvPr/>
        </p:nvSpPr>
        <p:spPr>
          <a:xfrm>
            <a:off x="7433321" y="1716323"/>
            <a:ext cx="3219436" cy="1484331"/>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BRd</a:t>
            </a:r>
            <a:endPar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Belamaf</a:t>
            </a: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 1.9 mg/kg IV Q8W x24 weeks, 1.9 mg/kg IV Q12W thereafter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Lenalidomide</a:t>
            </a: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 25 mg PO Days 1-21 of every 28-day cycle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Dexamethasone</a:t>
            </a: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 40 mg PO Days 1, 8, 15, and 22 of every 28-day cycle</a:t>
            </a:r>
          </a:p>
        </p:txBody>
      </p:sp>
      <p:sp>
        <p:nvSpPr>
          <p:cNvPr id="9" name="Rounded Rectangle 8">
            <a:extLst>
              <a:ext uri="{FF2B5EF4-FFF2-40B4-BE49-F238E27FC236}">
                <a16:creationId xmlns:a16="http://schemas.microsoft.com/office/drawing/2014/main" id="{3BE7C04D-D50E-A64F-AB73-6C79316EB52E}"/>
              </a:ext>
            </a:extLst>
          </p:cNvPr>
          <p:cNvSpPr/>
          <p:nvPr/>
        </p:nvSpPr>
        <p:spPr>
          <a:xfrm>
            <a:off x="7433320" y="3522394"/>
            <a:ext cx="3219437" cy="1619284"/>
          </a:xfrm>
          <a:prstGeom prst="roundRect">
            <a:avLst/>
          </a:prstGeom>
          <a:solidFill>
            <a:schemeClr val="accent4">
              <a:lumMod val="75000"/>
            </a:schemeClr>
          </a:solidFill>
          <a:ln>
            <a:solidFill>
              <a:schemeClr val="accent4">
                <a:lumMod val="75000"/>
              </a:schemeClr>
            </a:solidFill>
          </a:ln>
        </p:spPr>
        <p:style>
          <a:lnRef idx="2">
            <a:schemeClr val="accent3">
              <a:shade val="15000"/>
            </a:schemeClr>
          </a:lnRef>
          <a:fillRef idx="1">
            <a:schemeClr val="accent3"/>
          </a:fillRef>
          <a:effectRef idx="0">
            <a:schemeClr val="accent3"/>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DRd</a:t>
            </a: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Daratumumab</a:t>
            </a: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 1800 mg SC on Days 1, 8, 15, and 22 of the 28-day cycle x8 weeks, Days 1 and 15 from Weeks 9-24, then Day 1 thereafter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Lenalidomide: </a:t>
            </a: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25 mg PO Days 1-21 of every 28-day cycle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Dexamethasone: </a:t>
            </a: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40 mg PO Days 1, 8, 15, and 22 of every 28-day cycle</a:t>
            </a:r>
          </a:p>
        </p:txBody>
      </p:sp>
      <p:sp>
        <p:nvSpPr>
          <p:cNvPr id="10" name="Rounded Rectangle 9">
            <a:extLst>
              <a:ext uri="{FF2B5EF4-FFF2-40B4-BE49-F238E27FC236}">
                <a16:creationId xmlns:a16="http://schemas.microsoft.com/office/drawing/2014/main" id="{565D6199-717A-7771-E308-307312DDA1F8}"/>
              </a:ext>
            </a:extLst>
          </p:cNvPr>
          <p:cNvSpPr/>
          <p:nvPr/>
        </p:nvSpPr>
        <p:spPr>
          <a:xfrm>
            <a:off x="1868306" y="2615217"/>
            <a:ext cx="2212811" cy="2382441"/>
          </a:xfrm>
          <a:prstGeom prst="roundRect">
            <a:avLst>
              <a:gd name="adj" fmla="val 11772"/>
            </a:avLst>
          </a:prstGeom>
          <a:solidFill>
            <a:schemeClr val="accent1">
              <a:lumMod val="10000"/>
              <a:lumOff val="90000"/>
            </a:schemeClr>
          </a:solidFill>
        </p:spPr>
        <p:style>
          <a:lnRef idx="2">
            <a:schemeClr val="dk1"/>
          </a:lnRef>
          <a:fillRef idx="1">
            <a:schemeClr val="lt1"/>
          </a:fillRef>
          <a:effectRef idx="0">
            <a:schemeClr val="dk1"/>
          </a:effectRef>
          <a:fontRef idx="minor">
            <a:schemeClr val="dk1"/>
          </a:fontRef>
        </p:style>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295698"/>
                </a:solidFill>
                <a:effectLst/>
                <a:uLnTx/>
                <a:uFillTx/>
                <a:latin typeface="Arial" panose="020B0604020202020204"/>
                <a:ea typeface="+mn-ea"/>
                <a:cs typeface="+mn-cs"/>
              </a:rPr>
              <a:t>Key Eligibility Criteria</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Aged ≥18 years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TI-NDMM with requirement for treatment per IMWG criteria</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Measurable disease</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ECOG performance status 0-2</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Adequate organ system function</a:t>
            </a:r>
          </a:p>
        </p:txBody>
      </p:sp>
      <p:sp>
        <p:nvSpPr>
          <p:cNvPr id="11" name="Rounded Rectangle 10">
            <a:extLst>
              <a:ext uri="{FF2B5EF4-FFF2-40B4-BE49-F238E27FC236}">
                <a16:creationId xmlns:a16="http://schemas.microsoft.com/office/drawing/2014/main" id="{3047CD97-DC1B-9CAB-0A62-71CCCDF6E946}"/>
              </a:ext>
            </a:extLst>
          </p:cNvPr>
          <p:cNvSpPr/>
          <p:nvPr/>
        </p:nvSpPr>
        <p:spPr>
          <a:xfrm>
            <a:off x="4491779" y="2878914"/>
            <a:ext cx="1473170" cy="643479"/>
          </a:xfrm>
          <a:prstGeom prst="roundRect">
            <a:avLst>
              <a:gd name="adj" fmla="val 11772"/>
            </a:avLst>
          </a:prstGeom>
          <a:solidFill>
            <a:schemeClr val="bg1">
              <a:lumMod val="95000"/>
            </a:schemeClr>
          </a:solidFill>
        </p:spPr>
        <p:style>
          <a:lnRef idx="2">
            <a:schemeClr val="dk1"/>
          </a:lnRef>
          <a:fillRef idx="1">
            <a:schemeClr val="lt1"/>
          </a:fillRef>
          <a:effectRef idx="0">
            <a:schemeClr val="dk1"/>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95698"/>
                </a:solidFill>
                <a:effectLst/>
                <a:uLnTx/>
                <a:uFillTx/>
                <a:latin typeface="Arial" panose="020B0604020202020204"/>
                <a:ea typeface="+mn-ea"/>
                <a:cs typeface="+mn-cs"/>
              </a:rPr>
              <a:t>TI NDMM</a:t>
            </a:r>
            <a:br>
              <a:rPr kumimoji="0" lang="en-US" sz="1200" b="1" i="0" u="none" strike="noStrike" kern="1200" cap="none" spc="0" normalizeH="0" baseline="0" noProof="0" dirty="0">
                <a:ln>
                  <a:noFill/>
                </a:ln>
                <a:solidFill>
                  <a:srgbClr val="295698"/>
                </a:solidFill>
                <a:effectLst/>
                <a:uLnTx/>
                <a:uFillTx/>
                <a:latin typeface="Arial" panose="020B0604020202020204"/>
                <a:ea typeface="+mn-ea"/>
                <a:cs typeface="+mn-cs"/>
              </a:rPr>
            </a:b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(N = ~520)</a:t>
            </a:r>
          </a:p>
        </p:txBody>
      </p:sp>
      <p:cxnSp>
        <p:nvCxnSpPr>
          <p:cNvPr id="12" name="Straight Connector 11">
            <a:extLst>
              <a:ext uri="{FF2B5EF4-FFF2-40B4-BE49-F238E27FC236}">
                <a16:creationId xmlns:a16="http://schemas.microsoft.com/office/drawing/2014/main" id="{6A4109F8-C88F-2165-AC8D-3EA8B67A6608}"/>
              </a:ext>
            </a:extLst>
          </p:cNvPr>
          <p:cNvCxnSpPr>
            <a:cxnSpLocks/>
            <a:stCxn id="10" idx="3"/>
            <a:endCxn id="11" idx="1"/>
          </p:cNvCxnSpPr>
          <p:nvPr/>
        </p:nvCxnSpPr>
        <p:spPr>
          <a:xfrm flipH="1" flipV="1">
            <a:off x="4081117" y="3200654"/>
            <a:ext cx="7177" cy="31003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Elbow Connector 12">
            <a:extLst>
              <a:ext uri="{FF2B5EF4-FFF2-40B4-BE49-F238E27FC236}">
                <a16:creationId xmlns:a16="http://schemas.microsoft.com/office/drawing/2014/main" id="{A84FF55A-607B-20B8-D0B9-E757DC5A7AA8}"/>
              </a:ext>
            </a:extLst>
          </p:cNvPr>
          <p:cNvCxnSpPr>
            <a:cxnSpLocks/>
            <a:stCxn id="11" idx="3"/>
            <a:endCxn id="5" idx="1"/>
          </p:cNvCxnSpPr>
          <p:nvPr/>
        </p:nvCxnSpPr>
        <p:spPr>
          <a:xfrm flipV="1">
            <a:off x="5964949" y="2458489"/>
            <a:ext cx="1468372" cy="742165"/>
          </a:xfrm>
          <a:prstGeom prst="bentConnector3">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Elbow Connector 13">
            <a:extLst>
              <a:ext uri="{FF2B5EF4-FFF2-40B4-BE49-F238E27FC236}">
                <a16:creationId xmlns:a16="http://schemas.microsoft.com/office/drawing/2014/main" id="{70A719F5-B2F5-D8AC-7A2E-7EE5674273D3}"/>
              </a:ext>
            </a:extLst>
          </p:cNvPr>
          <p:cNvCxnSpPr>
            <a:cxnSpLocks/>
            <a:stCxn id="11" idx="3"/>
            <a:endCxn id="9" idx="1"/>
          </p:cNvCxnSpPr>
          <p:nvPr/>
        </p:nvCxnSpPr>
        <p:spPr>
          <a:xfrm>
            <a:off x="5964949" y="3200654"/>
            <a:ext cx="1468371" cy="1131382"/>
          </a:xfrm>
          <a:prstGeom prst="bentConnector3">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E2A3DB22-DF7A-5E75-0DFA-B2904AB8DB57}"/>
              </a:ext>
            </a:extLst>
          </p:cNvPr>
          <p:cNvGrpSpPr/>
          <p:nvPr/>
        </p:nvGrpSpPr>
        <p:grpSpPr>
          <a:xfrm>
            <a:off x="6528913" y="3020653"/>
            <a:ext cx="904408" cy="360000"/>
            <a:chOff x="4429261" y="2237316"/>
            <a:chExt cx="733636" cy="521296"/>
          </a:xfrm>
        </p:grpSpPr>
        <p:sp>
          <p:nvSpPr>
            <p:cNvPr id="16" name="TextBox 15">
              <a:extLst>
                <a:ext uri="{FF2B5EF4-FFF2-40B4-BE49-F238E27FC236}">
                  <a16:creationId xmlns:a16="http://schemas.microsoft.com/office/drawing/2014/main" id="{DDB72E51-54EC-EC15-934F-004C79C0F121}"/>
                </a:ext>
              </a:extLst>
            </p:cNvPr>
            <p:cNvSpPr txBox="1"/>
            <p:nvPr/>
          </p:nvSpPr>
          <p:spPr>
            <a:xfrm>
              <a:off x="4572589" y="2375593"/>
              <a:ext cx="590308" cy="276372"/>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95698"/>
                  </a:solidFill>
                  <a:effectLst/>
                  <a:uLnTx/>
                  <a:uFillTx/>
                  <a:latin typeface="Arial" panose="020B0604020202020204"/>
                  <a:ea typeface="+mn-ea"/>
                  <a:cs typeface="+mn-cs"/>
                </a:rPr>
                <a:t>1:1</a:t>
              </a:r>
            </a:p>
          </p:txBody>
        </p:sp>
        <p:sp>
          <p:nvSpPr>
            <p:cNvPr id="17" name="Oval 16">
              <a:extLst>
                <a:ext uri="{FF2B5EF4-FFF2-40B4-BE49-F238E27FC236}">
                  <a16:creationId xmlns:a16="http://schemas.microsoft.com/office/drawing/2014/main" id="{6CDF1EE7-09FE-950F-EE13-03914913D086}"/>
                </a:ext>
              </a:extLst>
            </p:cNvPr>
            <p:cNvSpPr/>
            <p:nvPr/>
          </p:nvSpPr>
          <p:spPr>
            <a:xfrm>
              <a:off x="4429261" y="2237316"/>
              <a:ext cx="292024" cy="521296"/>
            </a:xfrm>
            <a:prstGeom prst="ellipse">
              <a:avLst/>
            </a:prstGeom>
          </p:spPr>
          <p:style>
            <a:lnRef idx="2">
              <a:schemeClr val="dk1">
                <a:shade val="15000"/>
              </a:schemeClr>
            </a:lnRef>
            <a:fillRef idx="1">
              <a:schemeClr val="dk1"/>
            </a:fillRef>
            <a:effectRef idx="0">
              <a:schemeClr val="dk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R</a:t>
              </a:r>
            </a:p>
          </p:txBody>
        </p:sp>
      </p:grpSp>
      <p:sp>
        <p:nvSpPr>
          <p:cNvPr id="18" name="TextBox 17">
            <a:extLst>
              <a:ext uri="{FF2B5EF4-FFF2-40B4-BE49-F238E27FC236}">
                <a16:creationId xmlns:a16="http://schemas.microsoft.com/office/drawing/2014/main" id="{13761B43-A7D1-37F9-F7F1-3782B94812FE}"/>
              </a:ext>
            </a:extLst>
          </p:cNvPr>
          <p:cNvSpPr txBox="1"/>
          <p:nvPr/>
        </p:nvSpPr>
        <p:spPr>
          <a:xfrm>
            <a:off x="1775717" y="5141678"/>
            <a:ext cx="4753196" cy="430887"/>
          </a:xfrm>
          <a:prstGeom prst="rect">
            <a:avLst/>
          </a:prstGeom>
          <a:noFill/>
        </p:spPr>
        <p:txBody>
          <a:bodyPr wrap="square" lIns="0" tIns="0" rIns="0" bIns="0" rtlCol="0" anchor="ctr">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295698"/>
                </a:solidFill>
                <a:effectLst/>
                <a:uLnTx/>
                <a:uFillTx/>
                <a:latin typeface="Arial" panose="020B0604020202020204"/>
                <a:ea typeface="+mn-ea"/>
                <a:cs typeface="+mn-cs"/>
              </a:rPr>
              <a:t>Dual primary endpoints: </a:t>
            </a:r>
            <a:r>
              <a:rPr kumimoji="0" lang="en-US" sz="1400" b="0" i="0" u="none" strike="noStrike" kern="1200" cap="none" spc="0" normalizeH="0" baseline="0" noProof="0" dirty="0">
                <a:ln>
                  <a:noFill/>
                </a:ln>
                <a:solidFill>
                  <a:srgbClr val="295698"/>
                </a:solidFill>
                <a:effectLst/>
                <a:uLnTx/>
                <a:uFillTx/>
                <a:latin typeface="Arial" panose="020B0604020202020204"/>
                <a:ea typeface="+mn-ea"/>
                <a:cs typeface="+mn-cs"/>
              </a:rPr>
              <a:t>MRD-negativity rate and PFS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295698"/>
                </a:solidFill>
                <a:effectLst/>
                <a:uLnTx/>
                <a:uFillTx/>
                <a:latin typeface="Arial" panose="020B0604020202020204"/>
                <a:ea typeface="+mn-ea"/>
                <a:cs typeface="+mn-cs"/>
              </a:rPr>
              <a:t>Key secondary endpoints: </a:t>
            </a:r>
            <a:r>
              <a:rPr kumimoji="0" lang="en-US" sz="1400" b="0" i="0" u="none" strike="noStrike" kern="1200" cap="none" spc="0" normalizeH="0" baseline="0" noProof="0" dirty="0">
                <a:ln>
                  <a:noFill/>
                </a:ln>
                <a:solidFill>
                  <a:srgbClr val="295698"/>
                </a:solidFill>
                <a:effectLst/>
                <a:uLnTx/>
                <a:uFillTx/>
                <a:latin typeface="Arial" panose="020B0604020202020204"/>
                <a:ea typeface="+mn-ea"/>
                <a:cs typeface="+mn-cs"/>
              </a:rPr>
              <a:t>OS, PFS2</a:t>
            </a:r>
            <a:endParaRPr kumimoji="0" lang="en-US" sz="1400" b="1" i="0" u="none" strike="noStrike" kern="1200" cap="none" spc="0" normalizeH="0" baseline="0" noProof="0" dirty="0">
              <a:ln>
                <a:noFill/>
              </a:ln>
              <a:solidFill>
                <a:srgbClr val="295698"/>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D65EB905-55BF-02D1-6B8D-6E4C6D06D5FC}"/>
              </a:ext>
            </a:extLst>
          </p:cNvPr>
          <p:cNvSpPr txBox="1"/>
          <p:nvPr/>
        </p:nvSpPr>
        <p:spPr>
          <a:xfrm>
            <a:off x="5228364" y="5736306"/>
            <a:ext cx="3565622" cy="461665"/>
          </a:xfrm>
          <a:prstGeom prst="rect">
            <a:avLst/>
          </a:prstGeom>
          <a:solidFill>
            <a:schemeClr val="accent2">
              <a:lumMod val="20000"/>
              <a:lumOff val="80000"/>
            </a:schemeClr>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Currently Enrolling!</a:t>
            </a:r>
          </a:p>
        </p:txBody>
      </p:sp>
      <p:sp>
        <p:nvSpPr>
          <p:cNvPr id="22" name="TextBox 21">
            <a:extLst>
              <a:ext uri="{FF2B5EF4-FFF2-40B4-BE49-F238E27FC236}">
                <a16:creationId xmlns:a16="http://schemas.microsoft.com/office/drawing/2014/main" id="{149F114C-1A68-D81D-49B6-F64FB6578F1A}"/>
              </a:ext>
            </a:extLst>
          </p:cNvPr>
          <p:cNvSpPr txBox="1"/>
          <p:nvPr/>
        </p:nvSpPr>
        <p:spPr>
          <a:xfrm>
            <a:off x="7802880" y="6467240"/>
            <a:ext cx="4389120"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NCT06679101; </a:t>
            </a:r>
            <a:r>
              <a:rPr kumimoji="0" lang="en-CA" sz="1200" b="0" i="0" u="none" strike="noStrike" kern="1200" cap="none" spc="0" normalizeH="0" baseline="0" noProof="0" dirty="0" err="1">
                <a:ln>
                  <a:noFill/>
                </a:ln>
                <a:solidFill>
                  <a:srgbClr val="295698"/>
                </a:solidFill>
                <a:effectLst/>
                <a:uLnTx/>
                <a:uFillTx/>
                <a:latin typeface="Arial" panose="020B0604020202020204"/>
                <a:ea typeface="+mn-ea"/>
                <a:cs typeface="+mn-cs"/>
              </a:rPr>
              <a:t>Lonial</a:t>
            </a:r>
            <a:r>
              <a:rPr kumimoji="0" lang="en-CA" sz="1200" b="0" i="0" u="none" strike="noStrike" kern="1200" cap="none" spc="0" normalizeH="0" baseline="0" noProof="0" dirty="0">
                <a:ln>
                  <a:noFill/>
                </a:ln>
                <a:solidFill>
                  <a:srgbClr val="295698"/>
                </a:solidFill>
                <a:effectLst/>
                <a:uLnTx/>
                <a:uFillTx/>
                <a:latin typeface="Arial" panose="020B0604020202020204"/>
                <a:ea typeface="+mn-ea"/>
                <a:cs typeface="+mn-cs"/>
              </a:rPr>
              <a:t> S et al. </a:t>
            </a:r>
            <a:r>
              <a:rPr kumimoji="0" lang="en-CA" sz="1200" b="0" i="1" u="none" strike="noStrike" kern="1200" cap="none" spc="0" normalizeH="0" baseline="0" noProof="0" dirty="0">
                <a:ln>
                  <a:noFill/>
                </a:ln>
                <a:solidFill>
                  <a:srgbClr val="295698"/>
                </a:solidFill>
                <a:effectLst/>
                <a:uLnTx/>
                <a:uFillTx/>
                <a:latin typeface="Arial" panose="020B0604020202020204"/>
                <a:ea typeface="+mn-ea"/>
                <a:cs typeface="+mn-cs"/>
              </a:rPr>
              <a:t>EHA</a:t>
            </a:r>
            <a:r>
              <a:rPr kumimoji="0" lang="en-CA" sz="1200" b="0" i="0" u="none" strike="noStrike" kern="1200" cap="none" spc="0" normalizeH="0" baseline="0" noProof="0" dirty="0">
                <a:ln>
                  <a:noFill/>
                </a:ln>
                <a:solidFill>
                  <a:srgbClr val="295698"/>
                </a:solidFill>
                <a:effectLst/>
                <a:uLnTx/>
                <a:uFillTx/>
                <a:latin typeface="Arial" panose="020B0604020202020204"/>
                <a:ea typeface="+mn-ea"/>
                <a:cs typeface="+mn-cs"/>
              </a:rPr>
              <a:t>, 2025. Abstract PS1793.</a:t>
            </a:r>
            <a:endParaRPr kumimoji="0" lang="en-GB" sz="1200" b="0" i="0" u="none" strike="noStrike" kern="1200" cap="none" spc="0" normalizeH="0" baseline="0" noProof="0" dirty="0">
              <a:ln>
                <a:noFill/>
              </a:ln>
              <a:solidFill>
                <a:srgbClr val="295698"/>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403051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A53DF4-BB2B-0F69-7112-6928820ADF24}"/>
            </a:ext>
          </a:extLst>
        </p:cNvPr>
        <p:cNvGrpSpPr/>
        <p:nvPr/>
      </p:nvGrpSpPr>
      <p:grpSpPr>
        <a:xfrm>
          <a:off x="0" y="0"/>
          <a:ext cx="0" cy="0"/>
          <a:chOff x="0" y="0"/>
          <a:chExt cx="0" cy="0"/>
        </a:xfrm>
      </p:grpSpPr>
      <p:sp>
        <p:nvSpPr>
          <p:cNvPr id="2" name="Titolo 1">
            <a:extLst>
              <a:ext uri="{FF2B5EF4-FFF2-40B4-BE49-F238E27FC236}">
                <a16:creationId xmlns:a16="http://schemas.microsoft.com/office/drawing/2014/main" id="{15CBFC3A-5328-387D-1444-8A00EDEAED4F}"/>
              </a:ext>
            </a:extLst>
          </p:cNvPr>
          <p:cNvSpPr>
            <a:spLocks noGrp="1"/>
          </p:cNvSpPr>
          <p:nvPr>
            <p:ph type="title"/>
          </p:nvPr>
        </p:nvSpPr>
        <p:spPr>
          <a:xfrm>
            <a:off x="1981200" y="529557"/>
            <a:ext cx="8229600" cy="1143000"/>
          </a:xfrm>
        </p:spPr>
        <p:txBody>
          <a:bodyPr>
            <a:normAutofit/>
          </a:bodyPr>
          <a:lstStyle/>
          <a:p>
            <a:pPr algn="ctr"/>
            <a:r>
              <a:rPr lang="it-IT" sz="3600" b="1" dirty="0">
                <a:solidFill>
                  <a:schemeClr val="tx1"/>
                </a:solidFill>
                <a:latin typeface="Arial"/>
                <a:cs typeface="Arial"/>
              </a:rPr>
              <a:t>Agenda</a:t>
            </a:r>
          </a:p>
        </p:txBody>
      </p:sp>
      <p:sp>
        <p:nvSpPr>
          <p:cNvPr id="3" name="Rectangle 1">
            <a:extLst>
              <a:ext uri="{FF2B5EF4-FFF2-40B4-BE49-F238E27FC236}">
                <a16:creationId xmlns:a16="http://schemas.microsoft.com/office/drawing/2014/main" id="{A30CB703-49C5-5905-FECF-35D20D9747BA}"/>
              </a:ext>
            </a:extLst>
          </p:cNvPr>
          <p:cNvSpPr>
            <a:spLocks noChangeArrowheads="1"/>
          </p:cNvSpPr>
          <p:nvPr/>
        </p:nvSpPr>
        <p:spPr bwMode="auto">
          <a:xfrm>
            <a:off x="0" y="0"/>
            <a:ext cx="12192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5B616B"/>
              </a:solidFill>
              <a:effectLst/>
              <a:uLnTx/>
              <a:uFillTx/>
              <a:latin typeface="system-ui"/>
              <a:ea typeface="+mn-ea"/>
              <a:cs typeface="+mn-cs"/>
            </a:endParaRPr>
          </a:p>
          <a:p>
            <a:pPr marL="0" marR="0" lvl="0" indent="0" algn="l" defTabSz="914400" rtl="0" eaLnBrk="0" fontAlgn="base" latinLnBrk="0" hangingPunct="0">
              <a:lnSpc>
                <a:spcPct val="100000"/>
              </a:lnSpc>
              <a:spcBef>
                <a:spcPct val="0"/>
              </a:spcBef>
              <a:spcAft>
                <a:spcPct val="0"/>
              </a:spcAft>
              <a:buClrTx/>
              <a:buSzTx/>
              <a:buFontTx/>
              <a:buChar char="•"/>
              <a:tabLst/>
              <a:defRPr/>
            </a:pPr>
            <a:br>
              <a:rPr kumimoji="0" lang="en-US" altLang="en-US" sz="800" b="0" i="0" u="none" strike="noStrike" kern="1200" cap="none" spc="0" normalizeH="0" baseline="0" noProof="0">
                <a:ln>
                  <a:noFill/>
                </a:ln>
                <a:solidFill>
                  <a:srgbClr val="295698"/>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295698"/>
              </a:solidFill>
              <a:effectLst/>
              <a:uLnTx/>
              <a:uFillTx/>
              <a:latin typeface="Arial" panose="020B0604020202020204" pitchFamily="34" charset="0"/>
              <a:ea typeface="+mn-ea"/>
              <a:cs typeface="+mn-cs"/>
            </a:endParaRPr>
          </a:p>
        </p:txBody>
      </p:sp>
      <p:sp>
        <p:nvSpPr>
          <p:cNvPr id="5" name="TextBox 4">
            <a:extLst>
              <a:ext uri="{FF2B5EF4-FFF2-40B4-BE49-F238E27FC236}">
                <a16:creationId xmlns:a16="http://schemas.microsoft.com/office/drawing/2014/main" id="{F4518AD8-6ACA-B9E3-DFCD-C0FCDE54AA2F}"/>
              </a:ext>
            </a:extLst>
          </p:cNvPr>
          <p:cNvSpPr txBox="1"/>
          <p:nvPr/>
        </p:nvSpPr>
        <p:spPr>
          <a:xfrm>
            <a:off x="838200" y="1582340"/>
            <a:ext cx="10805160" cy="3970318"/>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err="1">
                <a:ln>
                  <a:noFill/>
                </a:ln>
                <a:solidFill>
                  <a:srgbClr val="637592">
                    <a:lumMod val="40000"/>
                    <a:lumOff val="60000"/>
                  </a:srgbClr>
                </a:solidFill>
                <a:effectLst/>
                <a:uLnTx/>
                <a:uFillTx/>
                <a:latin typeface="Arial" panose="020B0604020202020204"/>
                <a:ea typeface="+mn-ea"/>
                <a:cs typeface="+mn-cs"/>
              </a:rPr>
              <a:t>Belantamab</a:t>
            </a:r>
            <a:r>
              <a:rPr kumimoji="0" lang="en-US" sz="2800" b="1" i="0" u="none" strike="noStrike" kern="1200" cap="none" spc="0" normalizeH="0" baseline="0" noProof="0" dirty="0">
                <a:ln>
                  <a:noFill/>
                </a:ln>
                <a:solidFill>
                  <a:srgbClr val="637592">
                    <a:lumMod val="40000"/>
                    <a:lumOff val="60000"/>
                  </a:srgbClr>
                </a:solidFill>
                <a:effectLst/>
                <a:uLnTx/>
                <a:uFillTx/>
                <a:latin typeface="Arial" panose="020B0604020202020204"/>
                <a:ea typeface="+mn-ea"/>
                <a:cs typeface="+mn-cs"/>
              </a:rPr>
              <a:t> </a:t>
            </a:r>
            <a:r>
              <a:rPr kumimoji="0" lang="en-US" sz="2800" b="1" i="0" u="none" strike="noStrike" kern="1200" cap="none" spc="0" normalizeH="0" baseline="0" noProof="0" dirty="0" err="1">
                <a:ln>
                  <a:noFill/>
                </a:ln>
                <a:solidFill>
                  <a:srgbClr val="637592">
                    <a:lumMod val="40000"/>
                    <a:lumOff val="60000"/>
                  </a:srgbClr>
                </a:solidFill>
                <a:effectLst/>
                <a:uLnTx/>
                <a:uFillTx/>
                <a:latin typeface="Arial" panose="020B0604020202020204"/>
                <a:ea typeface="+mn-ea"/>
                <a:cs typeface="+mn-cs"/>
              </a:rPr>
              <a:t>mafodotin</a:t>
            </a:r>
            <a:r>
              <a:rPr kumimoji="0" lang="en-US" sz="2800" b="1" i="0" u="none" strike="noStrike" kern="1200" cap="none" spc="0" normalizeH="0" baseline="0" noProof="0" dirty="0">
                <a:ln>
                  <a:noFill/>
                </a:ln>
                <a:solidFill>
                  <a:srgbClr val="637592">
                    <a:lumMod val="40000"/>
                    <a:lumOff val="60000"/>
                  </a:srgbClr>
                </a:solidFill>
                <a:effectLst/>
                <a:uLnTx/>
                <a:uFillTx/>
                <a:latin typeface="Arial" panose="020B0604020202020204"/>
                <a:ea typeface="+mn-ea"/>
                <a:cs typeface="+mn-cs"/>
              </a:rPr>
              <a:t> </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a:ln>
                  <a:noFill/>
                </a:ln>
                <a:solidFill>
                  <a:srgbClr val="637592">
                    <a:lumMod val="40000"/>
                    <a:lumOff val="60000"/>
                  </a:srgbClr>
                </a:solidFill>
                <a:effectLst/>
                <a:uLnTx/>
                <a:uFillTx/>
                <a:latin typeface="Arial" panose="020B0604020202020204"/>
                <a:ea typeface="+mn-ea"/>
                <a:cs typeface="+mn-cs"/>
              </a:rPr>
              <a:t>Current application in relapsed/refractory myeloma</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a:ln>
                  <a:noFill/>
                </a:ln>
                <a:solidFill>
                  <a:srgbClr val="637592">
                    <a:lumMod val="40000"/>
                    <a:lumOff val="60000"/>
                  </a:srgbClr>
                </a:solidFill>
                <a:effectLst/>
                <a:uLnTx/>
                <a:uFillTx/>
                <a:latin typeface="Arial" panose="020B0604020202020204"/>
                <a:ea typeface="+mn-ea"/>
                <a:cs typeface="+mn-cs"/>
              </a:rPr>
              <a:t>Management of ocular adverse events</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a:ln>
                  <a:noFill/>
                </a:ln>
                <a:solidFill>
                  <a:srgbClr val="637592">
                    <a:lumMod val="40000"/>
                    <a:lumOff val="60000"/>
                  </a:srgbClr>
                </a:solidFill>
                <a:effectLst/>
                <a:uLnTx/>
                <a:uFillTx/>
                <a:latin typeface="Arial" panose="020B0604020202020204"/>
                <a:ea typeface="+mn-ea"/>
                <a:cs typeface="+mn-cs"/>
              </a:rPr>
              <a:t>Emerging data in newly diagnosed myeloma and ongoing studies</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err="1">
                <a:ln>
                  <a:noFill/>
                </a:ln>
                <a:solidFill>
                  <a:srgbClr val="295698"/>
                </a:solidFill>
                <a:effectLst/>
                <a:uLnTx/>
                <a:uFillTx/>
                <a:latin typeface="Arial" panose="020B0604020202020204"/>
                <a:ea typeface="+mn-ea"/>
                <a:cs typeface="+mn-cs"/>
              </a:rPr>
              <a:t>CELMoDs</a:t>
            </a:r>
            <a:endPar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Iberdomide</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800" b="1" i="0" u="none" strike="noStrike" kern="1200" cap="none" spc="0" normalizeH="0" baseline="0" noProof="0" dirty="0" err="1">
                <a:ln>
                  <a:noFill/>
                </a:ln>
                <a:solidFill>
                  <a:srgbClr val="295698"/>
                </a:solidFill>
                <a:effectLst/>
                <a:uLnTx/>
                <a:uFillTx/>
                <a:latin typeface="Arial" panose="020B0604020202020204"/>
                <a:ea typeface="+mn-ea"/>
                <a:cs typeface="+mn-cs"/>
              </a:rPr>
              <a:t>Mezigdomide</a:t>
            </a:r>
            <a:r>
              <a:rPr kumimoji="0" lang="en-US" sz="2800" b="1" i="0" u="none" strike="noStrike" kern="1200" cap="none" spc="0" normalizeH="0" baseline="0" noProof="0" dirty="0">
                <a:ln>
                  <a:noFill/>
                </a:ln>
                <a:solidFill>
                  <a:srgbClr val="295698"/>
                </a:solidFill>
                <a:effectLst/>
                <a:uLnTx/>
                <a:uFillTx/>
                <a:latin typeface="Arial" panose="020B0604020202020204"/>
                <a:ea typeface="+mn-ea"/>
                <a:cs typeface="+mn-cs"/>
              </a:rPr>
              <a:t> </a:t>
            </a:r>
          </a:p>
        </p:txBody>
      </p:sp>
    </p:spTree>
    <p:extLst>
      <p:ext uri="{BB962C8B-B14F-4D97-AF65-F5344CB8AC3E}">
        <p14:creationId xmlns:p14="http://schemas.microsoft.com/office/powerpoint/2010/main" val="12303953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8E24B8-A2F4-8D10-E967-D2DA1244C913}"/>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F19289A7-FC8A-D9A8-3174-40746518C76F}"/>
              </a:ext>
            </a:extLst>
          </p:cNvPr>
          <p:cNvSpPr>
            <a:spLocks noGrp="1"/>
          </p:cNvSpPr>
          <p:nvPr>
            <p:ph type="title"/>
          </p:nvPr>
        </p:nvSpPr>
        <p:spPr>
          <a:xfrm>
            <a:off x="314793" y="390760"/>
            <a:ext cx="11358375" cy="1325563"/>
          </a:xfrm>
        </p:spPr>
        <p:txBody>
          <a:bodyPr>
            <a:normAutofit/>
          </a:bodyPr>
          <a:lstStyle/>
          <a:p>
            <a:pPr algn="ctr"/>
            <a:r>
              <a:rPr lang="en-US" b="1" dirty="0" err="1">
                <a:solidFill>
                  <a:schemeClr val="tx1"/>
                </a:solidFill>
                <a:latin typeface="Arial" panose="020B0604020202020204" pitchFamily="34" charset="0"/>
                <a:cs typeface="Arial" panose="020B0604020202020204" pitchFamily="34" charset="0"/>
              </a:rPr>
              <a:t>Cereblon</a:t>
            </a:r>
            <a:r>
              <a:rPr lang="en-US" b="1" dirty="0">
                <a:solidFill>
                  <a:schemeClr val="tx1"/>
                </a:solidFill>
                <a:latin typeface="Arial" panose="020B0604020202020204" pitchFamily="34" charset="0"/>
                <a:cs typeface="Arial" panose="020B0604020202020204" pitchFamily="34" charset="0"/>
              </a:rPr>
              <a:t> E3 Ligase Modulators (</a:t>
            </a:r>
            <a:r>
              <a:rPr lang="en-US" b="1" dirty="0" err="1">
                <a:solidFill>
                  <a:schemeClr val="tx1"/>
                </a:solidFill>
                <a:latin typeface="Arial" panose="020B0604020202020204" pitchFamily="34" charset="0"/>
                <a:cs typeface="Arial" panose="020B0604020202020204" pitchFamily="34" charset="0"/>
              </a:rPr>
              <a:t>CELMoDs</a:t>
            </a:r>
            <a:r>
              <a:rPr lang="en-US" b="1" dirty="0">
                <a:solidFill>
                  <a:schemeClr val="tx1"/>
                </a:solidFill>
                <a:latin typeface="Arial" panose="020B0604020202020204" pitchFamily="34" charset="0"/>
                <a:cs typeface="Arial" panose="020B0604020202020204" pitchFamily="34" charset="0"/>
              </a:rPr>
              <a:t>)</a:t>
            </a:r>
          </a:p>
        </p:txBody>
      </p:sp>
      <p:pic>
        <p:nvPicPr>
          <p:cNvPr id="2" name="Picture 1">
            <a:extLst>
              <a:ext uri="{FF2B5EF4-FFF2-40B4-BE49-F238E27FC236}">
                <a16:creationId xmlns:a16="http://schemas.microsoft.com/office/drawing/2014/main" id="{C7AF7523-1B56-A813-3371-11824646693E}"/>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rcRect t="5527"/>
          <a:stretch>
            <a:fillRect/>
          </a:stretch>
        </p:blipFill>
        <p:spPr>
          <a:xfrm>
            <a:off x="518832" y="1235034"/>
            <a:ext cx="10872538" cy="4660571"/>
          </a:xfrm>
          <a:prstGeom prst="rect">
            <a:avLst/>
          </a:prstGeom>
        </p:spPr>
      </p:pic>
      <p:sp>
        <p:nvSpPr>
          <p:cNvPr id="7" name="TextBox 6">
            <a:extLst>
              <a:ext uri="{FF2B5EF4-FFF2-40B4-BE49-F238E27FC236}">
                <a16:creationId xmlns:a16="http://schemas.microsoft.com/office/drawing/2014/main" id="{AE175FA5-D045-6D13-A78C-BD3A7A906635}"/>
              </a:ext>
            </a:extLst>
          </p:cNvPr>
          <p:cNvSpPr txBox="1"/>
          <p:nvPr/>
        </p:nvSpPr>
        <p:spPr>
          <a:xfrm>
            <a:off x="9326880" y="6467240"/>
            <a:ext cx="2865120"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Sato et al, </a:t>
            </a:r>
            <a:r>
              <a:rPr kumimoji="0" lang="en-US" sz="1200" b="0" i="1" u="none" strike="noStrike" kern="1200" cap="none" spc="0" normalizeH="0" baseline="0" noProof="0" dirty="0">
                <a:ln>
                  <a:noFill/>
                </a:ln>
                <a:solidFill>
                  <a:srgbClr val="295698"/>
                </a:solidFill>
                <a:effectLst/>
                <a:uLnTx/>
                <a:uFillTx/>
                <a:latin typeface="Arial" panose="020B0604020202020204"/>
                <a:ea typeface="+mn-ea"/>
                <a:cs typeface="+mn-cs"/>
              </a:rPr>
              <a:t>Front. Cell Dev. Biol</a:t>
            </a: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 2021</a:t>
            </a:r>
          </a:p>
        </p:txBody>
      </p:sp>
    </p:spTree>
    <p:custDataLst>
      <p:tags r:id="rId1"/>
    </p:custDataLst>
    <p:extLst>
      <p:ext uri="{BB962C8B-B14F-4D97-AF65-F5344CB8AC3E}">
        <p14:creationId xmlns:p14="http://schemas.microsoft.com/office/powerpoint/2010/main" val="7374174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39A2BD-3804-7492-7D96-178613E0FB3E}"/>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C9B258EE-96BF-5A64-E4E3-CB4482C5C05C}"/>
              </a:ext>
            </a:extLst>
          </p:cNvPr>
          <p:cNvSpPr>
            <a:spLocks noGrp="1"/>
          </p:cNvSpPr>
          <p:nvPr>
            <p:ph type="title"/>
          </p:nvPr>
        </p:nvSpPr>
        <p:spPr>
          <a:xfrm>
            <a:off x="-89321" y="390759"/>
            <a:ext cx="12370642" cy="1325563"/>
          </a:xfrm>
        </p:spPr>
        <p:txBody>
          <a:bodyPr>
            <a:normAutofit/>
          </a:bodyPr>
          <a:lstStyle/>
          <a:p>
            <a:pPr algn="ctr"/>
            <a:r>
              <a:rPr lang="en-US" sz="3400" b="1" dirty="0">
                <a:solidFill>
                  <a:schemeClr val="tx1"/>
                </a:solidFill>
                <a:latin typeface="Arial" panose="020B0604020202020204" pitchFamily="34" charset="0"/>
                <a:cs typeface="Arial" panose="020B0604020202020204" pitchFamily="34" charset="0"/>
              </a:rPr>
              <a:t>Iberdomide + Dex in Late Relapsed/Refractory Myeloma</a:t>
            </a:r>
          </a:p>
        </p:txBody>
      </p:sp>
      <p:sp>
        <p:nvSpPr>
          <p:cNvPr id="7" name="TextBox 6">
            <a:extLst>
              <a:ext uri="{FF2B5EF4-FFF2-40B4-BE49-F238E27FC236}">
                <a16:creationId xmlns:a16="http://schemas.microsoft.com/office/drawing/2014/main" id="{16958065-1285-D1E9-587A-63752A3E996A}"/>
              </a:ext>
            </a:extLst>
          </p:cNvPr>
          <p:cNvSpPr txBox="1"/>
          <p:nvPr/>
        </p:nvSpPr>
        <p:spPr>
          <a:xfrm>
            <a:off x="9134474" y="6467240"/>
            <a:ext cx="2865120"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5698"/>
                </a:solidFill>
                <a:effectLst/>
                <a:uLnTx/>
                <a:uFillTx/>
                <a:latin typeface="Arial" panose="020B0604020202020204"/>
                <a:ea typeface="+mn-ea"/>
                <a:cs typeface="+mn-cs"/>
              </a:rPr>
              <a:t>Lonial</a:t>
            </a: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 et al, </a:t>
            </a:r>
            <a:r>
              <a:rPr kumimoji="0" lang="en-US" sz="1200" b="0" i="1" u="none" strike="noStrike" kern="1200" cap="none" spc="0" normalizeH="0" baseline="0" noProof="0" dirty="0">
                <a:ln>
                  <a:noFill/>
                </a:ln>
                <a:solidFill>
                  <a:srgbClr val="295698"/>
                </a:solidFill>
                <a:effectLst/>
                <a:uLnTx/>
                <a:uFillTx/>
                <a:latin typeface="Arial" panose="020B0604020202020204"/>
                <a:ea typeface="+mn-ea"/>
                <a:cs typeface="+mn-cs"/>
              </a:rPr>
              <a:t>Lancet </a:t>
            </a:r>
            <a:r>
              <a:rPr kumimoji="0" lang="en-US" sz="1200" b="0" i="1" u="none" strike="noStrike" kern="1200" cap="none" spc="0" normalizeH="0" baseline="0" noProof="0" dirty="0" err="1">
                <a:ln>
                  <a:noFill/>
                </a:ln>
                <a:solidFill>
                  <a:srgbClr val="295698"/>
                </a:solidFill>
                <a:effectLst/>
                <a:uLnTx/>
                <a:uFillTx/>
                <a:latin typeface="Arial" panose="020B0604020202020204"/>
                <a:ea typeface="+mn-ea"/>
                <a:cs typeface="+mn-cs"/>
              </a:rPr>
              <a:t>Haematology</a:t>
            </a: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 2022</a:t>
            </a:r>
          </a:p>
        </p:txBody>
      </p:sp>
      <p:pic>
        <p:nvPicPr>
          <p:cNvPr id="8194" name="Picture 2" descr="Iberdomide plus dexamethasone in heavily pretreated late-line relapsed or refractory  multiple myeloma (CC-220-MM-001): a multicentre, multicohort, open-label, phase  1/2 trial - The Lancet Haematology">
            <a:extLst>
              <a:ext uri="{FF2B5EF4-FFF2-40B4-BE49-F238E27FC236}">
                <a16:creationId xmlns:a16="http://schemas.microsoft.com/office/drawing/2014/main" id="{1BE7489E-C50A-CAC5-43C0-2638554B17F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1080656" y="1175402"/>
            <a:ext cx="4697926" cy="473850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353EA81D-0B91-43E7-E51A-F16040109790}"/>
              </a:ext>
            </a:extLst>
          </p:cNvPr>
          <p:cNvSpPr txBox="1"/>
          <p:nvPr/>
        </p:nvSpPr>
        <p:spPr>
          <a:xfrm>
            <a:off x="6647257" y="1936283"/>
            <a:ext cx="4697926" cy="3354765"/>
          </a:xfrm>
          <a:prstGeom prst="rect">
            <a:avLst/>
          </a:prstGeom>
          <a:solidFill>
            <a:schemeClr val="accent2">
              <a:lumMod val="20000"/>
              <a:lumOff val="80000"/>
            </a:schemeClr>
          </a:solidFill>
          <a:ln>
            <a:noFill/>
          </a:ln>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rPr>
              <a:t>At dose-expansion in patients </a:t>
            </a: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Arial" panose="020B0604020202020204" pitchFamily="34" charset="0"/>
              </a:rPr>
              <a:t>≥3 lines of prior therapy and</a:t>
            </a: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rPr>
              <a:t> and triple-class refractory (N=107)</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rPr>
              <a:t>ORR 26%</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rPr>
              <a:t>Median PFS 3 months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95698"/>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29779470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2D2FE6-3286-39E5-DAA8-386036C67D5B}"/>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41A95B3-670B-BBFD-A037-4B88611885AF}"/>
              </a:ext>
            </a:extLst>
          </p:cNvPr>
          <p:cNvSpPr>
            <a:spLocks noGrp="1"/>
          </p:cNvSpPr>
          <p:nvPr>
            <p:ph type="title"/>
          </p:nvPr>
        </p:nvSpPr>
        <p:spPr>
          <a:xfrm>
            <a:off x="70953" y="365561"/>
            <a:ext cx="11358375" cy="1325563"/>
          </a:xfrm>
        </p:spPr>
        <p:txBody>
          <a:bodyPr>
            <a:normAutofit/>
          </a:bodyPr>
          <a:lstStyle/>
          <a:p>
            <a:pPr algn="ctr"/>
            <a:r>
              <a:rPr lang="en-US" b="1" dirty="0">
                <a:solidFill>
                  <a:schemeClr val="tx1"/>
                </a:solidFill>
                <a:latin typeface="Arial" panose="020B0604020202020204" pitchFamily="34" charset="0"/>
                <a:cs typeface="Arial" panose="020B0604020202020204" pitchFamily="34" charset="0"/>
              </a:rPr>
              <a:t>EXCALIBUR-RRMM: Iber-Dara-Dex vs. </a:t>
            </a:r>
            <a:r>
              <a:rPr lang="en-US" b="1" dirty="0" err="1">
                <a:solidFill>
                  <a:schemeClr val="tx1"/>
                </a:solidFill>
                <a:latin typeface="Arial" panose="020B0604020202020204" pitchFamily="34" charset="0"/>
                <a:cs typeface="Arial" panose="020B0604020202020204" pitchFamily="34" charset="0"/>
              </a:rPr>
              <a:t>DVd</a:t>
            </a:r>
            <a:endParaRPr lang="en-US" b="1" dirty="0">
              <a:solidFill>
                <a:schemeClr val="tx1"/>
              </a:solidFill>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89982A33-68CF-9AAA-2446-99509A15A058}"/>
              </a:ext>
            </a:extLst>
          </p:cNvPr>
          <p:cNvSpPr txBox="1"/>
          <p:nvPr/>
        </p:nvSpPr>
        <p:spPr>
          <a:xfrm>
            <a:off x="9545954" y="6467240"/>
            <a:ext cx="2865120"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5698"/>
                </a:solidFill>
                <a:effectLst/>
                <a:uLnTx/>
                <a:uFillTx/>
                <a:latin typeface="Arial" panose="020B0604020202020204"/>
                <a:ea typeface="+mn-ea"/>
                <a:cs typeface="+mn-cs"/>
              </a:rPr>
              <a:t>Lonial</a:t>
            </a: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 et al, </a:t>
            </a:r>
            <a:r>
              <a:rPr kumimoji="0" lang="en-US" sz="1200" b="0" i="1" u="none" strike="noStrike" kern="1200" cap="none" spc="0" normalizeH="0" baseline="0" noProof="0" dirty="0">
                <a:ln>
                  <a:noFill/>
                </a:ln>
                <a:solidFill>
                  <a:srgbClr val="295698"/>
                </a:solidFill>
                <a:effectLst/>
                <a:uLnTx/>
                <a:uFillTx/>
                <a:latin typeface="Arial" panose="020B0604020202020204"/>
                <a:ea typeface="+mn-ea"/>
                <a:cs typeface="+mn-cs"/>
              </a:rPr>
              <a:t>Future Oncology</a:t>
            </a: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 2025</a:t>
            </a:r>
          </a:p>
        </p:txBody>
      </p:sp>
      <p:pic>
        <p:nvPicPr>
          <p:cNvPr id="8" name="Picture 7">
            <a:extLst>
              <a:ext uri="{FF2B5EF4-FFF2-40B4-BE49-F238E27FC236}">
                <a16:creationId xmlns:a16="http://schemas.microsoft.com/office/drawing/2014/main" id="{8F8EA0CC-3537-03FD-0663-12173AA30E67}"/>
              </a:ext>
            </a:extLst>
          </p:cNvPr>
          <p:cNvPicPr>
            <a:picLocks noChangeAspect="1"/>
          </p:cNvPicPr>
          <p:nvPr/>
        </p:nvPicPr>
        <p:blipFill>
          <a:blip r:embed="rId4"/>
          <a:stretch>
            <a:fillRect/>
          </a:stretch>
        </p:blipFill>
        <p:spPr>
          <a:xfrm>
            <a:off x="2019300" y="1164781"/>
            <a:ext cx="8153400" cy="5038185"/>
          </a:xfrm>
          <a:prstGeom prst="rect">
            <a:avLst/>
          </a:prstGeom>
        </p:spPr>
      </p:pic>
      <p:sp>
        <p:nvSpPr>
          <p:cNvPr id="10" name="TextBox 9">
            <a:extLst>
              <a:ext uri="{FF2B5EF4-FFF2-40B4-BE49-F238E27FC236}">
                <a16:creationId xmlns:a16="http://schemas.microsoft.com/office/drawing/2014/main" id="{86E61874-CD93-D7AC-AE88-D209035EC504}"/>
              </a:ext>
            </a:extLst>
          </p:cNvPr>
          <p:cNvSpPr txBox="1"/>
          <p:nvPr/>
        </p:nvSpPr>
        <p:spPr>
          <a:xfrm>
            <a:off x="8768247" y="3429000"/>
            <a:ext cx="3246120"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95698"/>
                </a:solidFill>
                <a:effectLst/>
                <a:uLnTx/>
                <a:uFillTx/>
                <a:latin typeface="Arial" panose="020B0604020202020204"/>
                <a:ea typeface="+mn-ea"/>
                <a:cs typeface="+mn-cs"/>
              </a:rPr>
              <a:t>Dual primary endpoint of MRD rate and PFS</a:t>
            </a:r>
          </a:p>
        </p:txBody>
      </p:sp>
      <p:sp>
        <p:nvSpPr>
          <p:cNvPr id="11" name="TextBox 10">
            <a:extLst>
              <a:ext uri="{FF2B5EF4-FFF2-40B4-BE49-F238E27FC236}">
                <a16:creationId xmlns:a16="http://schemas.microsoft.com/office/drawing/2014/main" id="{CE6C0F46-E128-B69D-4D9C-C8F69B7F15E7}"/>
              </a:ext>
            </a:extLst>
          </p:cNvPr>
          <p:cNvSpPr txBox="1"/>
          <p:nvPr/>
        </p:nvSpPr>
        <p:spPr>
          <a:xfrm>
            <a:off x="1650678" y="1980597"/>
            <a:ext cx="9778650" cy="3046988"/>
          </a:xfrm>
          <a:prstGeom prst="rect">
            <a:avLst/>
          </a:prstGeom>
          <a:solidFill>
            <a:schemeClr val="tx2">
              <a:lumMod val="75000"/>
            </a:schemeClr>
          </a:solidFill>
          <a:ln>
            <a:noFill/>
          </a:ln>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Iber-Dara-Dex demonstrated significant improvement in MRD negativity rates compared to </a:t>
            </a:r>
            <a:r>
              <a:rPr kumimoji="0" lang="en-US" sz="3200" b="1" i="0" u="none" strike="noStrike" kern="1200" cap="none" spc="0" normalizeH="0" baseline="0" noProof="0" dirty="0" err="1">
                <a:ln>
                  <a:noFill/>
                </a:ln>
                <a:solidFill>
                  <a:srgbClr val="FFFFFF"/>
                </a:solidFill>
                <a:effectLst/>
                <a:uLnTx/>
                <a:uFillTx/>
                <a:latin typeface="Arial" panose="020B0604020202020204"/>
                <a:ea typeface="+mn-ea"/>
                <a:cs typeface="+mn-cs"/>
              </a:rPr>
              <a:t>DVd</a:t>
            </a: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 (press release September 23, 2025)</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FDA reviewing </a:t>
            </a:r>
            <a:r>
              <a:rPr kumimoji="0" lang="en-US" sz="3200" b="1" i="0" u="none" strike="noStrike" kern="1200" cap="none" spc="0" normalizeH="0" baseline="0" noProof="0" dirty="0" err="1">
                <a:ln>
                  <a:noFill/>
                </a:ln>
                <a:solidFill>
                  <a:srgbClr val="FFFFFF"/>
                </a:solidFill>
                <a:effectLst/>
                <a:uLnTx/>
                <a:uFillTx/>
                <a:latin typeface="Arial" panose="020B0604020202020204"/>
                <a:ea typeface="+mn-ea"/>
                <a:cs typeface="+mn-cs"/>
              </a:rPr>
              <a:t>iberdomide</a:t>
            </a: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 application,  PDUFA date August 17, 2026</a:t>
            </a:r>
            <a:endParaRPr kumimoji="0" lang="en-US" sz="3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4985641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6FA349-2AAE-329C-0328-0DABBE260F1F}"/>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0585B1A4-2E3F-83A3-CB7D-01B3C7092591}"/>
              </a:ext>
            </a:extLst>
          </p:cNvPr>
          <p:cNvSpPr>
            <a:spLocks noGrp="1"/>
          </p:cNvSpPr>
          <p:nvPr>
            <p:ph type="title"/>
          </p:nvPr>
        </p:nvSpPr>
        <p:spPr>
          <a:xfrm>
            <a:off x="314793" y="390760"/>
            <a:ext cx="11358375" cy="1325563"/>
          </a:xfrm>
        </p:spPr>
        <p:txBody>
          <a:bodyPr>
            <a:normAutofit/>
          </a:bodyPr>
          <a:lstStyle/>
          <a:p>
            <a:pPr algn="ctr"/>
            <a:r>
              <a:rPr lang="en-US" sz="3200" b="1" dirty="0" err="1">
                <a:solidFill>
                  <a:schemeClr val="tx1"/>
                </a:solidFill>
                <a:latin typeface="Arial" panose="020B0604020202020204" pitchFamily="34" charset="0"/>
                <a:cs typeface="Arial" panose="020B0604020202020204" pitchFamily="34" charset="0"/>
              </a:rPr>
              <a:t>Mezigdomide</a:t>
            </a:r>
            <a:r>
              <a:rPr lang="en-US" sz="3200" b="1" dirty="0">
                <a:solidFill>
                  <a:schemeClr val="tx1"/>
                </a:solidFill>
                <a:latin typeface="Arial" panose="020B0604020202020204" pitchFamily="34" charset="0"/>
                <a:cs typeface="Arial" panose="020B0604020202020204" pitchFamily="34" charset="0"/>
              </a:rPr>
              <a:t> + Dex in Late Relapsed/Refractory Myeloma </a:t>
            </a:r>
          </a:p>
        </p:txBody>
      </p:sp>
      <p:sp>
        <p:nvSpPr>
          <p:cNvPr id="7" name="TextBox 6">
            <a:extLst>
              <a:ext uri="{FF2B5EF4-FFF2-40B4-BE49-F238E27FC236}">
                <a16:creationId xmlns:a16="http://schemas.microsoft.com/office/drawing/2014/main" id="{A99DBD73-5BE9-3898-1DBC-7CE6531387A8}"/>
              </a:ext>
            </a:extLst>
          </p:cNvPr>
          <p:cNvSpPr txBox="1"/>
          <p:nvPr/>
        </p:nvSpPr>
        <p:spPr>
          <a:xfrm>
            <a:off x="9545954" y="6467240"/>
            <a:ext cx="2865120"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Richardson et al, </a:t>
            </a:r>
            <a:r>
              <a:rPr kumimoji="0" lang="en-US" sz="1200" b="0" i="1" u="none" strike="noStrike" kern="1200" cap="none" spc="0" normalizeH="0" baseline="0" noProof="0" dirty="0">
                <a:ln>
                  <a:noFill/>
                </a:ln>
                <a:solidFill>
                  <a:srgbClr val="295698"/>
                </a:solidFill>
                <a:effectLst/>
                <a:uLnTx/>
                <a:uFillTx/>
                <a:latin typeface="Arial" panose="020B0604020202020204"/>
                <a:ea typeface="+mn-ea"/>
                <a:cs typeface="+mn-cs"/>
              </a:rPr>
              <a:t>NEJM</a:t>
            </a: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 2023</a:t>
            </a:r>
          </a:p>
        </p:txBody>
      </p:sp>
      <p:pic>
        <p:nvPicPr>
          <p:cNvPr id="2" name="Picture 1" descr="Image">
            <a:extLst>
              <a:ext uri="{FF2B5EF4-FFF2-40B4-BE49-F238E27FC236}">
                <a16:creationId xmlns:a16="http://schemas.microsoft.com/office/drawing/2014/main" id="{CB7EFB4C-883E-9529-3067-79B748DFDF58}"/>
              </a:ext>
            </a:extLst>
          </p:cNvPr>
          <p:cNvPicPr>
            <a:picLocks noChangeAspect="1"/>
          </p:cNvPicPr>
          <p:nvPr/>
        </p:nvPicPr>
        <p:blipFill>
          <a:blip r:embed="rId4" cstate="print">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518832" y="1080655"/>
            <a:ext cx="6544202" cy="5005399"/>
          </a:xfrm>
          <a:prstGeom prst="rect">
            <a:avLst/>
          </a:prstGeom>
        </p:spPr>
      </p:pic>
      <p:sp>
        <p:nvSpPr>
          <p:cNvPr id="3" name="TextBox 2">
            <a:extLst>
              <a:ext uri="{FF2B5EF4-FFF2-40B4-BE49-F238E27FC236}">
                <a16:creationId xmlns:a16="http://schemas.microsoft.com/office/drawing/2014/main" id="{C136598D-C147-886F-4400-B1F111B19850}"/>
              </a:ext>
            </a:extLst>
          </p:cNvPr>
          <p:cNvSpPr txBox="1"/>
          <p:nvPr/>
        </p:nvSpPr>
        <p:spPr>
          <a:xfrm>
            <a:off x="7211135" y="2156245"/>
            <a:ext cx="4669637" cy="2985433"/>
          </a:xfrm>
          <a:prstGeom prst="rect">
            <a:avLst/>
          </a:prstGeom>
          <a:solidFill>
            <a:schemeClr val="accent2">
              <a:lumMod val="20000"/>
              <a:lumOff val="80000"/>
            </a:schemeClr>
          </a:solidFill>
          <a:ln>
            <a:noFill/>
          </a:ln>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rPr>
              <a:t>Phase 2 (N=101) in patients </a:t>
            </a: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Arial" panose="020B0604020202020204" pitchFamily="34" charset="0"/>
              </a:rPr>
              <a:t>≥3 lines of prior therapy and</a:t>
            </a: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rPr>
              <a:t> and triple-class refractory</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rPr>
              <a:t>ORR 41%</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0" i="0" u="none" strike="noStrike" kern="1200" cap="none" spc="0" normalizeH="0" baseline="0" noProof="0" dirty="0">
                <a:ln>
                  <a:noFill/>
                </a:ln>
                <a:solidFill>
                  <a:srgbClr val="295698"/>
                </a:solidFill>
                <a:effectLst/>
                <a:uLnTx/>
                <a:uFillTx/>
                <a:latin typeface="Arial" panose="020B0604020202020204"/>
                <a:ea typeface="+mn-ea"/>
                <a:cs typeface="+mn-cs"/>
              </a:rPr>
              <a:t>Median PFS 4.4 months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95698"/>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12531003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BBC42E-E4F6-018A-1FC7-6BC872B22649}"/>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6AFCAAC1-D635-4710-D191-E2392CD63B43}"/>
              </a:ext>
            </a:extLst>
          </p:cNvPr>
          <p:cNvSpPr>
            <a:spLocks noGrp="1"/>
          </p:cNvSpPr>
          <p:nvPr>
            <p:ph type="title"/>
          </p:nvPr>
        </p:nvSpPr>
        <p:spPr>
          <a:xfrm>
            <a:off x="314793" y="390760"/>
            <a:ext cx="11358375" cy="1325563"/>
          </a:xfrm>
        </p:spPr>
        <p:txBody>
          <a:bodyPr>
            <a:normAutofit/>
          </a:bodyPr>
          <a:lstStyle/>
          <a:p>
            <a:pPr algn="ctr"/>
            <a:r>
              <a:rPr lang="en-US" sz="3200" b="1" dirty="0">
                <a:solidFill>
                  <a:schemeClr val="tx1"/>
                </a:solidFill>
                <a:latin typeface="Arial" panose="020B0604020202020204" pitchFamily="34" charset="0"/>
                <a:cs typeface="Arial" panose="020B0604020202020204" pitchFamily="34" charset="0"/>
              </a:rPr>
              <a:t>SUCCESSOR-2: </a:t>
            </a:r>
            <a:r>
              <a:rPr lang="en-US" sz="3200" b="1" dirty="0" err="1">
                <a:solidFill>
                  <a:schemeClr val="tx1"/>
                </a:solidFill>
                <a:latin typeface="Arial" panose="020B0604020202020204" pitchFamily="34" charset="0"/>
                <a:cs typeface="Arial" panose="020B0604020202020204" pitchFamily="34" charset="0"/>
              </a:rPr>
              <a:t>Mezi</a:t>
            </a:r>
            <a:r>
              <a:rPr lang="en-US" sz="3200" dirty="0">
                <a:solidFill>
                  <a:schemeClr val="tx1"/>
                </a:solidFill>
                <a:latin typeface="Arial" panose="020B0604020202020204" pitchFamily="34" charset="0"/>
                <a:cs typeface="Arial" panose="020B0604020202020204" pitchFamily="34" charset="0"/>
              </a:rPr>
              <a:t> + </a:t>
            </a:r>
            <a:r>
              <a:rPr lang="en-US" sz="3200" b="1" dirty="0">
                <a:solidFill>
                  <a:schemeClr val="tx1"/>
                </a:solidFill>
                <a:latin typeface="Arial" panose="020B0604020202020204" pitchFamily="34" charset="0"/>
                <a:cs typeface="Arial" panose="020B0604020202020204" pitchFamily="34" charset="0"/>
              </a:rPr>
              <a:t>Carfilzomib-Dex (</a:t>
            </a:r>
            <a:r>
              <a:rPr lang="en-US" sz="3200" b="1" dirty="0" err="1">
                <a:solidFill>
                  <a:schemeClr val="tx1"/>
                </a:solidFill>
                <a:latin typeface="Arial" panose="020B0604020202020204" pitchFamily="34" charset="0"/>
                <a:cs typeface="Arial" panose="020B0604020202020204" pitchFamily="34" charset="0"/>
              </a:rPr>
              <a:t>Kd</a:t>
            </a:r>
            <a:r>
              <a:rPr lang="en-US" sz="3200" b="1" dirty="0">
                <a:solidFill>
                  <a:schemeClr val="tx1"/>
                </a:solidFill>
                <a:latin typeface="Arial" panose="020B0604020202020204" pitchFamily="34" charset="0"/>
                <a:cs typeface="Arial" panose="020B0604020202020204" pitchFamily="34" charset="0"/>
              </a:rPr>
              <a:t>) vs. </a:t>
            </a:r>
            <a:r>
              <a:rPr lang="en-US" sz="3200" b="1" dirty="0" err="1">
                <a:solidFill>
                  <a:schemeClr val="tx1"/>
                </a:solidFill>
                <a:latin typeface="Arial" panose="020B0604020202020204" pitchFamily="34" charset="0"/>
                <a:cs typeface="Arial" panose="020B0604020202020204" pitchFamily="34" charset="0"/>
              </a:rPr>
              <a:t>Kd</a:t>
            </a:r>
            <a:endParaRPr lang="en-US" sz="3200" b="1" dirty="0">
              <a:solidFill>
                <a:schemeClr val="tx1"/>
              </a:solidFill>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B9E24E0D-53EF-3794-2670-18ACA2D7C02D}"/>
              </a:ext>
            </a:extLst>
          </p:cNvPr>
          <p:cNvSpPr txBox="1"/>
          <p:nvPr/>
        </p:nvSpPr>
        <p:spPr>
          <a:xfrm>
            <a:off x="10826114" y="6467240"/>
            <a:ext cx="136588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5698"/>
                </a:solidFill>
                <a:effectLst/>
                <a:uLnTx/>
                <a:uFillTx/>
                <a:latin typeface="Arial" panose="020B0604020202020204"/>
                <a:ea typeface="+mn-ea"/>
                <a:cs typeface="+mn-cs"/>
              </a:rPr>
              <a:t>NCT05552976</a:t>
            </a:r>
          </a:p>
        </p:txBody>
      </p:sp>
      <p:pic>
        <p:nvPicPr>
          <p:cNvPr id="5" name="Picture 4">
            <a:extLst>
              <a:ext uri="{FF2B5EF4-FFF2-40B4-BE49-F238E27FC236}">
                <a16:creationId xmlns:a16="http://schemas.microsoft.com/office/drawing/2014/main" id="{E655C3FE-0EBC-BD62-13FF-FE1ACE79DAD5}"/>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4496472" y="1053540"/>
            <a:ext cx="6619240" cy="4526392"/>
          </a:xfrm>
          <a:prstGeom prst="rect">
            <a:avLst/>
          </a:prstGeom>
        </p:spPr>
      </p:pic>
      <p:sp>
        <p:nvSpPr>
          <p:cNvPr id="8" name="TextBox 7">
            <a:extLst>
              <a:ext uri="{FF2B5EF4-FFF2-40B4-BE49-F238E27FC236}">
                <a16:creationId xmlns:a16="http://schemas.microsoft.com/office/drawing/2014/main" id="{0B224D13-EC81-F931-DF76-E1DFE65C01E4}"/>
              </a:ext>
            </a:extLst>
          </p:cNvPr>
          <p:cNvSpPr txBox="1"/>
          <p:nvPr/>
        </p:nvSpPr>
        <p:spPr>
          <a:xfrm>
            <a:off x="597908" y="1880446"/>
            <a:ext cx="4011689" cy="287258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800" b="0" i="0" u="none" strike="noStrike" kern="1200" cap="none" spc="0" normalizeH="0" baseline="0" noProof="0" dirty="0">
                <a:ln>
                  <a:noFill/>
                </a:ln>
                <a:solidFill>
                  <a:srgbClr val="295698"/>
                </a:solidFill>
                <a:effectLst/>
                <a:uLnTx/>
                <a:uFillTx/>
                <a:latin typeface="Arial" panose="020B0604020202020204" pitchFamily="34" charset="0"/>
                <a:ea typeface="+mn-ea"/>
                <a:cs typeface="+mn-cs"/>
              </a:rPr>
            </a:br>
            <a:endParaRPr kumimoji="0" lang="en-US" sz="1800" b="0" i="0" u="none" strike="noStrike" kern="1200" cap="none" spc="0" normalizeH="0" baseline="0" noProof="0" dirty="0">
              <a:ln>
                <a:noFill/>
              </a:ln>
              <a:solidFill>
                <a:srgbClr val="295698"/>
              </a:solidFill>
              <a:effectLst/>
              <a:uLnTx/>
              <a:uFillTx/>
              <a:latin typeface="Arial" panose="020B0604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95698"/>
                </a:solidFill>
                <a:effectLst/>
                <a:uLnTx/>
                <a:uFillTx/>
                <a:latin typeface="Arial" panose="020B0604020202020204" pitchFamily="34" charset="0"/>
                <a:ea typeface="+mn-ea"/>
                <a:cs typeface="+mn-cs"/>
              </a:rPr>
              <a:t> </a:t>
            </a:r>
          </a:p>
          <a:p>
            <a:pPr marL="342900" marR="0" lvl="0" indent="-342900" algn="l" defTabSz="914400" rtl="0" eaLnBrk="1" fontAlgn="auto" latinLnBrk="0" hangingPunct="1">
              <a:lnSpc>
                <a:spcPct val="100000"/>
              </a:lnSpc>
              <a:spcBef>
                <a:spcPts val="0"/>
              </a:spcBef>
              <a:spcAft>
                <a:spcPts val="443"/>
              </a:spcAft>
              <a:buClrTx/>
              <a:buSzTx/>
              <a:buFont typeface="Wingdings" pitchFamily="2" charset="2"/>
              <a:buChar char="§"/>
              <a:tabLst/>
              <a:defRPr/>
            </a:pP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Arial" panose="020B0604020202020204" pitchFamily="34" charset="0"/>
              </a:rPr>
              <a:t>≥1 line of prior therapy</a:t>
            </a:r>
            <a:endParaRPr kumimoji="0" lang="en-US" sz="2400" b="1" i="0" u="none" strike="noStrike" kern="1200" cap="none" spc="0" normalizeH="0" baseline="0" noProof="0" dirty="0">
              <a:ln>
                <a:noFill/>
              </a:ln>
              <a:solidFill>
                <a:srgbClr val="295698"/>
              </a:solidFill>
              <a:effectLst/>
              <a:uLnTx/>
              <a:uFillTx/>
              <a:latin typeface="Arial" panose="020B0604020202020204" pitchFamily="34" charset="0"/>
              <a:ea typeface="+mn-ea"/>
              <a:cs typeface="+mn-cs"/>
            </a:endParaRPr>
          </a:p>
          <a:p>
            <a:pPr marL="342900" marR="0" lvl="0" indent="-342900" algn="l" defTabSz="914400" rtl="0" eaLnBrk="1" fontAlgn="auto" latinLnBrk="0" hangingPunct="1">
              <a:lnSpc>
                <a:spcPct val="100000"/>
              </a:lnSpc>
              <a:spcBef>
                <a:spcPts val="0"/>
              </a:spcBef>
              <a:spcAft>
                <a:spcPts val="443"/>
              </a:spcAft>
              <a:buClrTx/>
              <a:buSzTx/>
              <a:buFont typeface="Wingdings" pitchFamily="2" charset="2"/>
              <a:buChar char="§"/>
              <a:tabLst/>
              <a:defRPr/>
            </a:pPr>
            <a:r>
              <a:rPr kumimoji="0" lang="en-US" sz="2400" b="1" i="0" u="none" strike="noStrike" kern="1200" cap="none" spc="0" normalizeH="0" baseline="0" noProof="0" dirty="0">
                <a:ln>
                  <a:noFill/>
                </a:ln>
                <a:solidFill>
                  <a:srgbClr val="295698"/>
                </a:solidFill>
                <a:effectLst/>
                <a:uLnTx/>
                <a:uFillTx/>
                <a:latin typeface="Arial" panose="020B0604020202020204" pitchFamily="34" charset="0"/>
                <a:ea typeface="+mn-ea"/>
                <a:cs typeface="+mn-cs"/>
              </a:rPr>
              <a:t>Len and anti-CD38 exposed</a:t>
            </a:r>
          </a:p>
          <a:p>
            <a:pPr marL="342900" marR="0" lvl="0" indent="-342900" algn="l" defTabSz="914400" rtl="0" eaLnBrk="1" fontAlgn="auto" latinLnBrk="0" hangingPunct="1">
              <a:lnSpc>
                <a:spcPct val="100000"/>
              </a:lnSpc>
              <a:spcBef>
                <a:spcPts val="0"/>
              </a:spcBef>
              <a:spcAft>
                <a:spcPts val="443"/>
              </a:spcAft>
              <a:buClrTx/>
              <a:buSzTx/>
              <a:buFont typeface="Wingdings" pitchFamily="2" charset="2"/>
              <a:buChar char="§"/>
              <a:tabLst/>
              <a:defRPr/>
            </a:pPr>
            <a:r>
              <a:rPr kumimoji="0" lang="en-US" sz="2400" b="1" i="0" u="none" strike="noStrike" kern="1200" cap="none" spc="0" normalizeH="0" baseline="0" noProof="0" dirty="0">
                <a:ln>
                  <a:noFill/>
                </a:ln>
                <a:solidFill>
                  <a:srgbClr val="295698"/>
                </a:solidFill>
                <a:effectLst/>
                <a:uLnTx/>
                <a:uFillTx/>
                <a:latin typeface="Arial" panose="020B0604020202020204" pitchFamily="34" charset="0"/>
                <a:ea typeface="+mn-ea"/>
                <a:cs typeface="+mn-cs"/>
              </a:rPr>
              <a:t>Prior carfilzomib exposure excluded </a:t>
            </a:r>
          </a:p>
        </p:txBody>
      </p:sp>
      <p:sp>
        <p:nvSpPr>
          <p:cNvPr id="9" name="TextBox 8">
            <a:extLst>
              <a:ext uri="{FF2B5EF4-FFF2-40B4-BE49-F238E27FC236}">
                <a16:creationId xmlns:a16="http://schemas.microsoft.com/office/drawing/2014/main" id="{069AD426-5A40-E481-C637-C713D3EA45D6}"/>
              </a:ext>
            </a:extLst>
          </p:cNvPr>
          <p:cNvSpPr txBox="1"/>
          <p:nvPr/>
        </p:nvSpPr>
        <p:spPr>
          <a:xfrm>
            <a:off x="1289054" y="2857551"/>
            <a:ext cx="9778650" cy="1569660"/>
          </a:xfrm>
          <a:prstGeom prst="rect">
            <a:avLst/>
          </a:prstGeom>
          <a:solidFill>
            <a:schemeClr val="tx2">
              <a:lumMod val="75000"/>
            </a:schemeClr>
          </a:solidFill>
          <a:ln>
            <a:noFill/>
          </a:ln>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3200" b="1" i="0" u="none" strike="noStrike" kern="1200" cap="none" spc="0" normalizeH="0" baseline="0" noProof="0" dirty="0" err="1">
                <a:ln>
                  <a:noFill/>
                </a:ln>
                <a:solidFill>
                  <a:srgbClr val="FFFFFF"/>
                </a:solidFill>
                <a:effectLst/>
                <a:uLnTx/>
                <a:uFillTx/>
                <a:latin typeface="Arial" panose="020B0604020202020204"/>
                <a:ea typeface="+mn-ea"/>
                <a:cs typeface="+mn-cs"/>
              </a:rPr>
              <a:t>Mezi</a:t>
            </a: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-KD demonstrated significant improvement in PFS compared to </a:t>
            </a:r>
            <a:r>
              <a:rPr kumimoji="0" lang="en-US" sz="3200" b="1" i="0" u="none" strike="noStrike" kern="1200" cap="none" spc="0" normalizeH="0" baseline="0" noProof="0" dirty="0" err="1">
                <a:ln>
                  <a:noFill/>
                </a:ln>
                <a:solidFill>
                  <a:srgbClr val="FFFFFF"/>
                </a:solidFill>
                <a:effectLst/>
                <a:uLnTx/>
                <a:uFillTx/>
                <a:latin typeface="Arial" panose="020B0604020202020204"/>
                <a:ea typeface="+mn-ea"/>
                <a:cs typeface="+mn-cs"/>
              </a:rPr>
              <a:t>Kd</a:t>
            </a: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 (press release March 9, 2026)</a:t>
            </a:r>
          </a:p>
        </p:txBody>
      </p:sp>
    </p:spTree>
    <p:custDataLst>
      <p:tags r:id="rId1"/>
    </p:custDataLst>
    <p:extLst>
      <p:ext uri="{BB962C8B-B14F-4D97-AF65-F5344CB8AC3E}">
        <p14:creationId xmlns:p14="http://schemas.microsoft.com/office/powerpoint/2010/main" val="25026382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649BAF-AC53-48B1-77C9-11F042BB3889}"/>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0BA82670-909E-1CAC-1375-F28E555558C4}"/>
              </a:ext>
            </a:extLst>
          </p:cNvPr>
          <p:cNvSpPr>
            <a:spLocks noGrp="1"/>
          </p:cNvSpPr>
          <p:nvPr>
            <p:ph type="title"/>
          </p:nvPr>
        </p:nvSpPr>
        <p:spPr>
          <a:xfrm>
            <a:off x="314793" y="390760"/>
            <a:ext cx="11358375" cy="1325563"/>
          </a:xfrm>
        </p:spPr>
        <p:txBody>
          <a:bodyPr>
            <a:normAutofit/>
          </a:bodyPr>
          <a:lstStyle/>
          <a:p>
            <a:pPr algn="ctr"/>
            <a:r>
              <a:rPr lang="en-US" b="1" dirty="0">
                <a:solidFill>
                  <a:schemeClr val="tx1"/>
                </a:solidFill>
                <a:latin typeface="Arial" panose="020B0604020202020204" pitchFamily="34" charset="0"/>
                <a:cs typeface="Arial" panose="020B0604020202020204" pitchFamily="34" charset="0"/>
              </a:rPr>
              <a:t>Summary</a:t>
            </a:r>
          </a:p>
        </p:txBody>
      </p:sp>
      <p:sp>
        <p:nvSpPr>
          <p:cNvPr id="2" name="TextBox 1">
            <a:extLst>
              <a:ext uri="{FF2B5EF4-FFF2-40B4-BE49-F238E27FC236}">
                <a16:creationId xmlns:a16="http://schemas.microsoft.com/office/drawing/2014/main" id="{BA321B33-88FB-9F6D-23D2-3EC9A3C7E854}"/>
              </a:ext>
            </a:extLst>
          </p:cNvPr>
          <p:cNvSpPr txBox="1"/>
          <p:nvPr/>
        </p:nvSpPr>
        <p:spPr>
          <a:xfrm>
            <a:off x="591400" y="1247060"/>
            <a:ext cx="11285807" cy="4893647"/>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Belantamab</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 </a:t>
            </a: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mafadotin</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 in combination with bortezomib/dexamethasone (Bela-</a:t>
            </a: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Vd</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 approved in US for RRMM ≥2 prior lines of therapy (October, 2025)</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Signifcant</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 PFS and OS benefit of </a:t>
            </a: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BelaVd</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 vs. daratumumab, bortezomib, dexamethasone in DREAMM-7 study</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Ocular adverse events managed effectively with dose delays and dose reductions</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endPar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Oral </a:t>
            </a: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CELMoDs</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 represent next generation </a:t>
            </a: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IMiDs</a:t>
            </a:r>
            <a:endPar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Iberdomide and </a:t>
            </a:r>
            <a:r>
              <a:rPr kumimoji="0" lang="en-US" sz="2400" b="1" i="0" u="none" strike="noStrike" kern="1200" cap="none" spc="0" normalizeH="0" baseline="0" noProof="0" dirty="0" err="1">
                <a:ln>
                  <a:noFill/>
                </a:ln>
                <a:solidFill>
                  <a:srgbClr val="295698"/>
                </a:solidFill>
                <a:effectLst/>
                <a:uLnTx/>
                <a:uFillTx/>
                <a:latin typeface="Arial" panose="020B0604020202020204"/>
                <a:ea typeface="+mn-ea"/>
                <a:cs typeface="+mn-cs"/>
              </a:rPr>
              <a:t>Mezigdomide</a:t>
            </a: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 both with positive data in randomized phase 3 studies in combination with other standard agents </a:t>
            </a:r>
          </a:p>
          <a:p>
            <a:pPr marL="742950" marR="0" lvl="1"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2400" b="1" i="0" u="none" strike="noStrike" kern="1200" cap="none" spc="0" normalizeH="0" baseline="0" noProof="0" dirty="0">
                <a:ln>
                  <a:noFill/>
                </a:ln>
                <a:solidFill>
                  <a:srgbClr val="295698"/>
                </a:solidFill>
                <a:effectLst/>
                <a:uLnTx/>
                <a:uFillTx/>
                <a:latin typeface="Arial" panose="020B0604020202020204"/>
                <a:ea typeface="+mn-ea"/>
                <a:cs typeface="+mn-cs"/>
              </a:rPr>
              <a:t>Iberdomide, daratumumab/dexamethasone under FDA review (PDUFA date in August, 2026) based on EXCALIBUR study</a:t>
            </a:r>
          </a:p>
        </p:txBody>
      </p:sp>
    </p:spTree>
    <p:custDataLst>
      <p:tags r:id="rId1"/>
    </p:custDataLst>
    <p:extLst>
      <p:ext uri="{BB962C8B-B14F-4D97-AF65-F5344CB8AC3E}">
        <p14:creationId xmlns:p14="http://schemas.microsoft.com/office/powerpoint/2010/main" val="33391887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B58E76-E825-8F0B-1E27-608F582817D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29A2BDF-E692-B33E-824E-8A0187D890A9}"/>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3488763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99C63E-F0CC-791B-033E-2DF475DAEF3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EAA9119-1FB8-0EEB-1EBD-9909085D75E0}"/>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5: Gastroesophageal Cancers</a:t>
            </a:r>
          </a:p>
        </p:txBody>
      </p:sp>
      <p:sp>
        <p:nvSpPr>
          <p:cNvPr id="7" name="Content Placeholder 6">
            <a:extLst>
              <a:ext uri="{FF2B5EF4-FFF2-40B4-BE49-F238E27FC236}">
                <a16:creationId xmlns:a16="http://schemas.microsoft.com/office/drawing/2014/main" id="{A961A6C8-92EE-426B-511A-D34614B1C7C8}"/>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t>Role of Anti-PD-1/PD-L1- and CLDN18.2-Directed Antibodies in the Management of Gastroesophageal Cancers — </a:t>
            </a:r>
            <a:r>
              <a:rPr lang="en-US" sz="3000" b="0" dirty="0"/>
              <a:t>Dr Klempner</a:t>
            </a:r>
          </a:p>
          <a:p>
            <a:pPr>
              <a:lnSpc>
                <a:spcPct val="100000"/>
              </a:lnSpc>
              <a:spcBef>
                <a:spcPts val="3000"/>
              </a:spcBef>
            </a:pPr>
            <a:r>
              <a:rPr lang="en-US" sz="3000" dirty="0"/>
              <a:t>Management of HER2-Positive Gastroesophageal Cancers — </a:t>
            </a:r>
            <a:r>
              <a:rPr lang="en-US" sz="3000" b="0" dirty="0"/>
              <a:t>Dr </a:t>
            </a:r>
            <a:r>
              <a:rPr lang="en-US" sz="3000" b="0" dirty="0" err="1"/>
              <a:t>Janjigian</a:t>
            </a:r>
            <a:endParaRPr lang="en-US" sz="3000" b="0" dirty="0"/>
          </a:p>
        </p:txBody>
      </p:sp>
    </p:spTree>
    <p:extLst>
      <p:ext uri="{BB962C8B-B14F-4D97-AF65-F5344CB8AC3E}">
        <p14:creationId xmlns:p14="http://schemas.microsoft.com/office/powerpoint/2010/main" val="28757513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A9B8EC0-2951-468B-A85A-EAB8043FBBD8}"/>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p:blipFill>
        <p:spPr>
          <a:xfrm>
            <a:off x="1" y="-77950"/>
            <a:ext cx="12314851" cy="6935951"/>
          </a:xfrm>
          <a:prstGeom prst="rect">
            <a:avLst/>
          </a:prstGeom>
        </p:spPr>
      </p:pic>
    </p:spTree>
    <p:extLst>
      <p:ext uri="{BB962C8B-B14F-4D97-AF65-F5344CB8AC3E}">
        <p14:creationId xmlns:p14="http://schemas.microsoft.com/office/powerpoint/2010/main" val="12024255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656252-EA7C-11AA-B24A-60444C98F6F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1442B96-9105-2D68-E237-37AB45E4B58C}"/>
              </a:ext>
            </a:extLst>
          </p:cNvPr>
          <p:cNvSpPr>
            <a:spLocks noGrp="1"/>
          </p:cNvSpPr>
          <p:nvPr>
            <p:ph type="title"/>
          </p:nvPr>
        </p:nvSpPr>
        <p:spPr>
          <a:xfrm>
            <a:off x="838200" y="1"/>
            <a:ext cx="10515600" cy="1144588"/>
          </a:xfrm>
        </p:spPr>
        <p:txBody>
          <a:bodyPr>
            <a:normAutofit/>
          </a:bodyPr>
          <a:lstStyle/>
          <a:p>
            <a:r>
              <a:rPr lang="en-US" sz="3000" dirty="0"/>
              <a:t>Faculty</a:t>
            </a:r>
          </a:p>
        </p:txBody>
      </p:sp>
      <p:sp>
        <p:nvSpPr>
          <p:cNvPr id="3" name="Text Box 7">
            <a:extLst>
              <a:ext uri="{FF2B5EF4-FFF2-40B4-BE49-F238E27FC236}">
                <a16:creationId xmlns:a16="http://schemas.microsoft.com/office/drawing/2014/main" id="{23187C61-3BB2-DE65-25C2-C47556CC746D}"/>
              </a:ext>
            </a:extLst>
          </p:cNvPr>
          <p:cNvSpPr txBox="1">
            <a:spLocks noChangeArrowheads="1"/>
          </p:cNvSpPr>
          <p:nvPr/>
        </p:nvSpPr>
        <p:spPr bwMode="auto">
          <a:xfrm>
            <a:off x="2324486" y="1653363"/>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Samuel J Klempner,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Massachusetts General Hospital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Boston, Massachusetts</a:t>
            </a:r>
          </a:p>
        </p:txBody>
      </p:sp>
      <p:pic>
        <p:nvPicPr>
          <p:cNvPr id="5" name="Picture 4">
            <a:extLst>
              <a:ext uri="{FF2B5EF4-FFF2-40B4-BE49-F238E27FC236}">
                <a16:creationId xmlns:a16="http://schemas.microsoft.com/office/drawing/2014/main" id="{B6916528-6D85-59EC-AA12-B2E0E4962485}"/>
              </a:ext>
            </a:extLst>
          </p:cNvPr>
          <p:cNvPicPr>
            <a:picLocks noChangeAspect="1"/>
          </p:cNvPicPr>
          <p:nvPr/>
        </p:nvPicPr>
        <p:blipFill>
          <a:blip r:embed="rId4"/>
          <a:srcRect/>
          <a:stretch/>
        </p:blipFill>
        <p:spPr>
          <a:xfrm>
            <a:off x="1002847" y="4083960"/>
            <a:ext cx="1261872" cy="1261872"/>
          </a:xfrm>
          <a:prstGeom prst="rect">
            <a:avLst/>
          </a:prstGeom>
        </p:spPr>
      </p:pic>
      <p:sp>
        <p:nvSpPr>
          <p:cNvPr id="6" name="Text Box 7">
            <a:extLst>
              <a:ext uri="{FF2B5EF4-FFF2-40B4-BE49-F238E27FC236}">
                <a16:creationId xmlns:a16="http://schemas.microsoft.com/office/drawing/2014/main" id="{C9636911-52A9-766B-B34F-565F649517D4}"/>
              </a:ext>
            </a:extLst>
          </p:cNvPr>
          <p:cNvSpPr txBox="1">
            <a:spLocks noChangeArrowheads="1"/>
          </p:cNvSpPr>
          <p:nvPr/>
        </p:nvSpPr>
        <p:spPr bwMode="auto">
          <a:xfrm>
            <a:off x="2324486" y="4083960"/>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Yelena Y </a:t>
            </a:r>
            <a:r>
              <a:rPr kumimoji="0" lang="en-US" sz="16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Janjigian</a:t>
            </a: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Memorial Sloan Kettering Cancer Center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New York, New York</a:t>
            </a:r>
          </a:p>
        </p:txBody>
      </p:sp>
      <p:sp>
        <p:nvSpPr>
          <p:cNvPr id="10" name="Text Box 9">
            <a:extLst>
              <a:ext uri="{FF2B5EF4-FFF2-40B4-BE49-F238E27FC236}">
                <a16:creationId xmlns:a16="http://schemas.microsoft.com/office/drawing/2014/main" id="{F7B2EB14-0567-FE46-A3EC-3563696B8684}"/>
              </a:ext>
            </a:extLst>
          </p:cNvPr>
          <p:cNvSpPr txBox="1">
            <a:spLocks noChangeArrowheads="1"/>
          </p:cNvSpPr>
          <p:nvPr/>
        </p:nvSpPr>
        <p:spPr bwMode="auto">
          <a:xfrm>
            <a:off x="7546372" y="4083960"/>
            <a:ext cx="38404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800" b="1" i="0" u="none" strike="noStrike" kern="1200" cap="none" spc="0" normalizeH="0" baseline="0" noProof="0" dirty="0">
                <a:ln>
                  <a:noFill/>
                </a:ln>
                <a:solidFill>
                  <a:srgbClr val="0432FF"/>
                </a:solidFill>
                <a:effectLst/>
                <a:uLnTx/>
                <a:uFillTx/>
                <a:latin typeface="Calibri" pitchFamily="-72" charset="0"/>
                <a:ea typeface="MS PGothic" charset="0"/>
                <a:cs typeface="+mn-cs"/>
              </a:rPr>
              <a:t>Co-Moderator</a:t>
            </a:r>
            <a:b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Mamta Choksi, MD</a:t>
            </a: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Florida Cancer </a:t>
            </a:r>
            <a:r>
              <a:rPr kumimoji="0" lang="en-US" sz="1600" b="0" i="0" u="none" strike="noStrike" kern="1200" cap="none" spc="0" normalizeH="0" baseline="0" noProof="0">
                <a:ln>
                  <a:noFill/>
                </a:ln>
                <a:solidFill>
                  <a:srgbClr val="000000"/>
                </a:solidFill>
                <a:effectLst/>
                <a:uLnTx/>
                <a:uFillTx/>
                <a:latin typeface="Calibri" pitchFamily="-72" charset="0"/>
                <a:ea typeface="MS PGothic" charset="0"/>
                <a:cs typeface="+mn-cs"/>
              </a:rPr>
              <a:t>Specialists </a:t>
            </a:r>
            <a:br>
              <a:rPr kumimoji="0" lang="en-US" sz="1600" b="0" i="0" u="none" strike="noStrike" kern="1200" cap="none" spc="0" normalizeH="0" baseline="0" noProof="0">
                <a:ln>
                  <a:noFill/>
                </a:ln>
                <a:solidFill>
                  <a:srgbClr val="000000"/>
                </a:solidFill>
                <a:effectLst/>
                <a:uLnTx/>
                <a:uFillTx/>
                <a:latin typeface="Calibri" pitchFamily="-72" charset="0"/>
                <a:ea typeface="MS PGothic" charset="0"/>
                <a:cs typeface="+mn-cs"/>
              </a:rPr>
            </a:br>
            <a:r>
              <a:rPr kumimoji="0" lang="en-US" sz="1600" b="0" i="0" u="none" strike="noStrike" kern="1200" cap="none" spc="0" normalizeH="0" baseline="0" noProof="0">
                <a:ln>
                  <a:noFill/>
                </a:ln>
                <a:solidFill>
                  <a:srgbClr val="000000"/>
                </a:solidFill>
                <a:effectLst/>
                <a:uLnTx/>
                <a:uFillTx/>
                <a:latin typeface="Calibri" pitchFamily="-72" charset="0"/>
                <a:ea typeface="MS PGothic" charset="0"/>
                <a:cs typeface="+mn-cs"/>
              </a:rPr>
              <a:t>&amp; Research </a:t>
            </a: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Institute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Trinity, Florida</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p:txBody>
      </p:sp>
      <p:sp>
        <p:nvSpPr>
          <p:cNvPr id="9" name="Text Box 7">
            <a:extLst>
              <a:ext uri="{FF2B5EF4-FFF2-40B4-BE49-F238E27FC236}">
                <a16:creationId xmlns:a16="http://schemas.microsoft.com/office/drawing/2014/main" id="{25EF150D-EA2B-D4B5-CFDE-E4DE2E867B35}"/>
              </a:ext>
            </a:extLst>
          </p:cNvPr>
          <p:cNvSpPr txBox="1">
            <a:spLocks noChangeArrowheads="1"/>
          </p:cNvSpPr>
          <p:nvPr/>
        </p:nvSpPr>
        <p:spPr bwMode="auto">
          <a:xfrm>
            <a:off x="7546372" y="1653363"/>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2000" b="1" i="0" u="none" strike="noStrike" kern="1200" cap="none" spc="0" normalizeH="0" baseline="0" noProof="0" dirty="0">
                <a:ln>
                  <a:noFill/>
                </a:ln>
                <a:solidFill>
                  <a:srgbClr val="0432FF"/>
                </a:solidFill>
                <a:effectLst/>
                <a:uLnTx/>
                <a:uFillTx/>
                <a:latin typeface="Calibri" pitchFamily="-72" charset="0"/>
                <a:ea typeface="MS PGothic" charset="0"/>
                <a:cs typeface="+mn-cs"/>
              </a:rPr>
              <a:t>Moderator</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t>Neil Love,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Research To Practice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Miami, Florida</a:t>
            </a:r>
          </a:p>
        </p:txBody>
      </p:sp>
      <p:pic>
        <p:nvPicPr>
          <p:cNvPr id="12" name="Picture 11">
            <a:extLst>
              <a:ext uri="{FF2B5EF4-FFF2-40B4-BE49-F238E27FC236}">
                <a16:creationId xmlns:a16="http://schemas.microsoft.com/office/drawing/2014/main" id="{B854728C-A5DD-C57D-BF61-0AE8E670A8AE}"/>
              </a:ext>
            </a:extLst>
          </p:cNvPr>
          <p:cNvPicPr>
            <a:picLocks noChangeAspect="1"/>
          </p:cNvPicPr>
          <p:nvPr/>
        </p:nvPicPr>
        <p:blipFill>
          <a:blip r:embed="rId5"/>
          <a:srcRect/>
          <a:stretch/>
        </p:blipFill>
        <p:spPr>
          <a:xfrm>
            <a:off x="6224733" y="4083960"/>
            <a:ext cx="1261872" cy="1261872"/>
          </a:xfrm>
          <a:prstGeom prst="rect">
            <a:avLst/>
          </a:prstGeom>
        </p:spPr>
      </p:pic>
      <p:pic>
        <p:nvPicPr>
          <p:cNvPr id="13" name="Picture 12">
            <a:extLst>
              <a:ext uri="{FF2B5EF4-FFF2-40B4-BE49-F238E27FC236}">
                <a16:creationId xmlns:a16="http://schemas.microsoft.com/office/drawing/2014/main" id="{7912F11C-AEA5-D874-1A96-018BD1064EB9}"/>
              </a:ext>
            </a:extLst>
          </p:cNvPr>
          <p:cNvPicPr>
            <a:picLocks noChangeAspect="1"/>
          </p:cNvPicPr>
          <p:nvPr/>
        </p:nvPicPr>
        <p:blipFill>
          <a:blip r:embed="rId6">
            <a:extLst>
              <a:ext uri="{28A0092B-C50C-407E-A947-70E740481C1C}">
                <a14:useLocalDpi xmlns:a14="http://schemas.microsoft.com/office/drawing/2010/main"/>
              </a:ext>
            </a:extLst>
          </a:blip>
          <a:srcRect/>
          <a:stretch/>
        </p:blipFill>
        <p:spPr>
          <a:xfrm>
            <a:off x="6224733" y="1653363"/>
            <a:ext cx="1261872" cy="1261872"/>
          </a:xfrm>
          <a:prstGeom prst="rect">
            <a:avLst/>
          </a:prstGeom>
        </p:spPr>
      </p:pic>
      <p:pic>
        <p:nvPicPr>
          <p:cNvPr id="4" name="Picture 3">
            <a:extLst>
              <a:ext uri="{FF2B5EF4-FFF2-40B4-BE49-F238E27FC236}">
                <a16:creationId xmlns:a16="http://schemas.microsoft.com/office/drawing/2014/main" id="{78926614-B0A6-5A12-DBE4-0F4D3535CFBD}"/>
              </a:ext>
            </a:extLst>
          </p:cNvPr>
          <p:cNvPicPr>
            <a:picLocks noChangeAspect="1"/>
          </p:cNvPicPr>
          <p:nvPr/>
        </p:nvPicPr>
        <p:blipFill>
          <a:blip r:embed="rId7"/>
          <a:srcRect/>
          <a:stretch/>
        </p:blipFill>
        <p:spPr>
          <a:xfrm>
            <a:off x="1002847" y="1653363"/>
            <a:ext cx="1261872" cy="1261872"/>
          </a:xfrm>
          <a:prstGeom prst="rect">
            <a:avLst/>
          </a:prstGeom>
        </p:spPr>
      </p:pic>
    </p:spTree>
    <p:custDataLst>
      <p:tags r:id="rId1"/>
    </p:custDataLst>
    <p:extLst>
      <p:ext uri="{BB962C8B-B14F-4D97-AF65-F5344CB8AC3E}">
        <p14:creationId xmlns:p14="http://schemas.microsoft.com/office/powerpoint/2010/main" val="20881271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B71EAF-0A3C-95A4-D908-7C669247C6AA}"/>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54D0A844-5C3F-54B4-C8ED-1FF308A39280}"/>
              </a:ext>
            </a:extLst>
          </p:cNvPr>
          <p:cNvSpPr/>
          <p:nvPr/>
        </p:nvSpPr>
        <p:spPr bwMode="auto">
          <a:xfrm>
            <a:off x="684426" y="1342780"/>
            <a:ext cx="10731324" cy="1576266"/>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D7DFB991-76DA-A719-0379-7968F1EE0302}"/>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5: Gastroesophageal Cancers</a:t>
            </a:r>
          </a:p>
        </p:txBody>
      </p:sp>
      <p:sp>
        <p:nvSpPr>
          <p:cNvPr id="7" name="Content Placeholder 6">
            <a:extLst>
              <a:ext uri="{FF2B5EF4-FFF2-40B4-BE49-F238E27FC236}">
                <a16:creationId xmlns:a16="http://schemas.microsoft.com/office/drawing/2014/main" id="{299FBEFA-819D-125F-041A-37433BC4C01A}"/>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solidFill>
                  <a:schemeClr val="bg1"/>
                </a:solidFill>
              </a:rPr>
              <a:t>Role of Anti-PD-1/PD-L1- and CLDN18.2-Directed Antibodies in the Management of Gastroesophageal Cancers — </a:t>
            </a:r>
            <a:r>
              <a:rPr lang="en-US" sz="3000" b="0" dirty="0">
                <a:solidFill>
                  <a:schemeClr val="bg1"/>
                </a:solidFill>
              </a:rPr>
              <a:t>Dr Klempner</a:t>
            </a:r>
          </a:p>
          <a:p>
            <a:pPr>
              <a:lnSpc>
                <a:spcPct val="100000"/>
              </a:lnSpc>
              <a:spcBef>
                <a:spcPts val="3000"/>
              </a:spcBef>
            </a:pPr>
            <a:r>
              <a:rPr lang="en-US" sz="3000" dirty="0"/>
              <a:t>Management of HER2-Positive Gastroesophageal Cancers — </a:t>
            </a:r>
            <a:r>
              <a:rPr lang="en-US" sz="3000" b="0" dirty="0"/>
              <a:t>Dr </a:t>
            </a:r>
            <a:r>
              <a:rPr lang="en-US" sz="3000" b="0" dirty="0" err="1"/>
              <a:t>Janjigian</a:t>
            </a:r>
            <a:endParaRPr lang="en-US" sz="3000" b="0" dirty="0"/>
          </a:p>
        </p:txBody>
      </p:sp>
    </p:spTree>
    <p:extLst>
      <p:ext uri="{BB962C8B-B14F-4D97-AF65-F5344CB8AC3E}">
        <p14:creationId xmlns:p14="http://schemas.microsoft.com/office/powerpoint/2010/main" val="39975702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F6C82B-5DBA-D58E-12F3-0732CFE8070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2FBA56E-1C09-A8BD-F069-51CC9297E9CD}"/>
              </a:ext>
            </a:extLst>
          </p:cNvPr>
          <p:cNvSpPr>
            <a:spLocks noGrp="1"/>
          </p:cNvSpPr>
          <p:nvPr>
            <p:ph type="title"/>
          </p:nvPr>
        </p:nvSpPr>
        <p:spPr>
          <a:xfrm>
            <a:off x="838200" y="1"/>
            <a:ext cx="10515600" cy="1144588"/>
          </a:xfrm>
        </p:spPr>
        <p:txBody>
          <a:bodyPr>
            <a:normAutofit/>
          </a:bodyPr>
          <a:lstStyle/>
          <a:p>
            <a:r>
              <a:rPr lang="en-US" sz="3200" dirty="0"/>
              <a:t>Module 5: Gastroesophageal Cancers</a:t>
            </a:r>
            <a:endParaRPr lang="en-US" sz="3000" dirty="0">
              <a:solidFill>
                <a:srgbClr val="0070C0"/>
              </a:solidFill>
            </a:endParaRPr>
          </a:p>
        </p:txBody>
      </p:sp>
      <p:sp>
        <p:nvSpPr>
          <p:cNvPr id="7" name="Content Placeholder 6">
            <a:extLst>
              <a:ext uri="{FF2B5EF4-FFF2-40B4-BE49-F238E27FC236}">
                <a16:creationId xmlns:a16="http://schemas.microsoft.com/office/drawing/2014/main" id="{41E4422F-E078-ACE7-50E5-6B6B8142D2CB}"/>
              </a:ext>
            </a:extLst>
          </p:cNvPr>
          <p:cNvSpPr>
            <a:spLocks noGrp="1"/>
          </p:cNvSpPr>
          <p:nvPr>
            <p:ph idx="1"/>
          </p:nvPr>
        </p:nvSpPr>
        <p:spPr>
          <a:xfrm>
            <a:off x="462987" y="1144587"/>
            <a:ext cx="11262167" cy="5257800"/>
          </a:xfrm>
        </p:spPr>
        <p:txBody>
          <a:bodyPr>
            <a:noAutofit/>
          </a:bodyPr>
          <a:lstStyle/>
          <a:p>
            <a:pPr>
              <a:lnSpc>
                <a:spcPts val="3800"/>
              </a:lnSpc>
              <a:spcBef>
                <a:spcPts val="2000"/>
              </a:spcBef>
              <a:spcAft>
                <a:spcPts val="2000"/>
              </a:spcAft>
            </a:pPr>
            <a:endParaRPr lang="en-US" sz="2800" noProof="0" dirty="0"/>
          </a:p>
          <a:p>
            <a:pPr>
              <a:lnSpc>
                <a:spcPts val="3800"/>
              </a:lnSpc>
              <a:spcBef>
                <a:spcPts val="2000"/>
              </a:spcBef>
              <a:spcAft>
                <a:spcPts val="2000"/>
              </a:spcAft>
            </a:pPr>
            <a:r>
              <a:rPr lang="en-US" sz="3600" noProof="0" dirty="0">
                <a:latin typeface="Calibri" panose="020F0502020204030204" pitchFamily="34" charset="0"/>
                <a:cs typeface="Calibri" panose="020F0502020204030204" pitchFamily="34" charset="0"/>
              </a:rPr>
              <a:t>We would like to do a “best paper or presentation of the year” activity. Please suggest one “paper of the year” and 2 other worthy papers based on the value in treatment of current and future patients</a:t>
            </a:r>
            <a:r>
              <a:rPr lang="en-US" sz="3200" noProof="0" dirty="0"/>
              <a:t>.</a:t>
            </a:r>
            <a:endParaRPr lang="en-US" sz="3200" b="0" noProof="0" dirty="0"/>
          </a:p>
        </p:txBody>
      </p:sp>
    </p:spTree>
    <p:extLst>
      <p:ext uri="{BB962C8B-B14F-4D97-AF65-F5344CB8AC3E}">
        <p14:creationId xmlns:p14="http://schemas.microsoft.com/office/powerpoint/2010/main" val="24907304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5" name="Picture 4" descr="A street with cars and buildings&#10;&#10;Description automatically generated with medium confidence">
            <a:extLst>
              <a:ext uri="{FF2B5EF4-FFF2-40B4-BE49-F238E27FC236}">
                <a16:creationId xmlns:a16="http://schemas.microsoft.com/office/drawing/2014/main" id="{8B49B8C2-A784-84BC-9FAA-D50304A7742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23488" y="10"/>
            <a:ext cx="8668512" cy="6857990"/>
          </a:xfrm>
          <a:prstGeom prst="rect">
            <a:avLst/>
          </a:prstGeom>
        </p:spPr>
      </p:pic>
      <p:sp>
        <p:nvSpPr>
          <p:cNvPr id="12" name="Rectangle 11">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tx1"/>
              </a:gs>
              <a:gs pos="33000">
                <a:schemeClr val="tx1">
                  <a:alpha val="64000"/>
                </a:schemeClr>
              </a:gs>
              <a:gs pos="0">
                <a:schemeClr val="tx1">
                  <a:alpha val="0"/>
                </a:schemeClr>
              </a:gs>
              <a:gs pos="100000">
                <a:schemeClr val="tx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E06FF7C7-928D-FE59-207D-8E7FD17B9E9C}"/>
              </a:ext>
            </a:extLst>
          </p:cNvPr>
          <p:cNvSpPr>
            <a:spLocks noGrp="1"/>
          </p:cNvSpPr>
          <p:nvPr>
            <p:ph type="ctrTitle"/>
          </p:nvPr>
        </p:nvSpPr>
        <p:spPr>
          <a:xfrm>
            <a:off x="477980" y="1188929"/>
            <a:ext cx="5913559" cy="3204134"/>
          </a:xfrm>
        </p:spPr>
        <p:txBody>
          <a:bodyPr anchor="b">
            <a:noAutofit/>
          </a:bodyPr>
          <a:lstStyle/>
          <a:p>
            <a:pPr algn="l"/>
            <a:r>
              <a:rPr lang="en-US" sz="4000" b="1" dirty="0">
                <a:solidFill>
                  <a:schemeClr val="bg1"/>
                </a:solidFill>
              </a:rPr>
              <a:t>Role of Anti-PD-1/PD-L1- and CLDN18.2-Directed Antibodies in the Management of Gastroesophageal Cancers</a:t>
            </a:r>
            <a:endParaRPr lang="en-US" sz="4000" dirty="0">
              <a:solidFill>
                <a:schemeClr val="bg1"/>
              </a:solidFill>
            </a:endParaRPr>
          </a:p>
        </p:txBody>
      </p:sp>
      <p:sp>
        <p:nvSpPr>
          <p:cNvPr id="3" name="Subtitle 2">
            <a:extLst>
              <a:ext uri="{FF2B5EF4-FFF2-40B4-BE49-F238E27FC236}">
                <a16:creationId xmlns:a16="http://schemas.microsoft.com/office/drawing/2014/main" id="{24647F07-ECE0-2FDF-BB2B-3E05DC059370}"/>
              </a:ext>
            </a:extLst>
          </p:cNvPr>
          <p:cNvSpPr>
            <a:spLocks noGrp="1"/>
          </p:cNvSpPr>
          <p:nvPr>
            <p:ph type="subTitle" idx="1"/>
          </p:nvPr>
        </p:nvSpPr>
        <p:spPr>
          <a:xfrm>
            <a:off x="477980" y="4872922"/>
            <a:ext cx="4023359" cy="1208141"/>
          </a:xfrm>
        </p:spPr>
        <p:txBody>
          <a:bodyPr>
            <a:normAutofit/>
          </a:bodyPr>
          <a:lstStyle/>
          <a:p>
            <a:pPr algn="l"/>
            <a:r>
              <a:rPr lang="en-US" sz="2000" dirty="0">
                <a:solidFill>
                  <a:schemeClr val="bg1"/>
                </a:solidFill>
              </a:rPr>
              <a:t>Samuel J. Klempner, MD</a:t>
            </a:r>
          </a:p>
          <a:p>
            <a:pPr algn="l"/>
            <a:r>
              <a:rPr lang="en-US" sz="2000" dirty="0">
                <a:solidFill>
                  <a:schemeClr val="bg1"/>
                </a:solidFill>
              </a:rPr>
              <a:t>MGB Cancer Institute</a:t>
            </a:r>
          </a:p>
          <a:p>
            <a:pPr algn="l"/>
            <a:r>
              <a:rPr lang="en-US" sz="2000" dirty="0">
                <a:solidFill>
                  <a:schemeClr val="bg1"/>
                </a:solidFill>
              </a:rPr>
              <a:t>Boston, MA</a:t>
            </a:r>
          </a:p>
        </p:txBody>
      </p:sp>
      <p:sp>
        <p:nvSpPr>
          <p:cNvPr id="14" name="Rectangle 13">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31364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A9C8CE-D69D-DCD7-10AA-B8BA828CA00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C991C46-F3C7-8F4B-13EC-7D91360F80BA}"/>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Disclosures</a:t>
            </a:r>
          </a:p>
        </p:txBody>
      </p:sp>
      <p:graphicFrame>
        <p:nvGraphicFramePr>
          <p:cNvPr id="3" name="Table 2">
            <a:extLst>
              <a:ext uri="{FF2B5EF4-FFF2-40B4-BE49-F238E27FC236}">
                <a16:creationId xmlns:a16="http://schemas.microsoft.com/office/drawing/2014/main" id="{4C234E6D-16C5-A652-4587-FCD690F160E9}"/>
              </a:ext>
            </a:extLst>
          </p:cNvPr>
          <p:cNvGraphicFramePr>
            <a:graphicFrameLocks noGrp="1"/>
          </p:cNvGraphicFramePr>
          <p:nvPr/>
        </p:nvGraphicFramePr>
        <p:xfrm>
          <a:off x="862987" y="1462851"/>
          <a:ext cx="10466025" cy="5015499"/>
        </p:xfrm>
        <a:graphic>
          <a:graphicData uri="http://schemas.openxmlformats.org/drawingml/2006/table">
            <a:tbl>
              <a:tblPr firstRow="1" bandRow="1">
                <a:tableStyleId>{5C22544A-7EE6-4342-B048-85BDC9FD1C3A}</a:tableStyleId>
              </a:tblPr>
              <a:tblGrid>
                <a:gridCol w="2349773">
                  <a:extLst>
                    <a:ext uri="{9D8B030D-6E8A-4147-A177-3AD203B41FA5}">
                      <a16:colId xmlns:a16="http://schemas.microsoft.com/office/drawing/2014/main" val="2763126641"/>
                    </a:ext>
                  </a:extLst>
                </a:gridCol>
                <a:gridCol w="8116252">
                  <a:extLst>
                    <a:ext uri="{9D8B030D-6E8A-4147-A177-3AD203B41FA5}">
                      <a16:colId xmlns:a16="http://schemas.microsoft.com/office/drawing/2014/main" val="3018654461"/>
                    </a:ext>
                  </a:extLst>
                </a:gridCol>
              </a:tblGrid>
              <a:tr h="1089392">
                <a:tc>
                  <a:txBody>
                    <a:bodyPr/>
                    <a:lstStyle/>
                    <a:p>
                      <a:r>
                        <a:rPr lang="en-US" sz="1600" b="1" dirty="0">
                          <a:solidFill>
                            <a:schemeClr val="tx1"/>
                          </a:solidFill>
                          <a:latin typeface="Arial" panose="020B0604020202020204" pitchFamily="34" charset="0"/>
                          <a:cs typeface="Arial" panose="020B0604020202020204" pitchFamily="34" charset="0"/>
                        </a:rPr>
                        <a:t>Advisory Committees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600" b="0" dirty="0">
                          <a:solidFill>
                            <a:schemeClr val="tx1"/>
                          </a:solidFill>
                          <a:latin typeface="Arial" panose="020B0604020202020204" pitchFamily="34" charset="0"/>
                          <a:cs typeface="Arial" panose="020B0604020202020204" pitchFamily="34" charset="0"/>
                        </a:rPr>
                        <a:t>Astellas, AstraZeneca Pharmaceuticals LP, </a:t>
                      </a:r>
                      <a:r>
                        <a:rPr lang="en-US" sz="1600" b="0" dirty="0" err="1">
                          <a:solidFill>
                            <a:schemeClr val="tx1"/>
                          </a:solidFill>
                          <a:latin typeface="Arial" panose="020B0604020202020204" pitchFamily="34" charset="0"/>
                          <a:cs typeface="Arial" panose="020B0604020202020204" pitchFamily="34" charset="0"/>
                        </a:rPr>
                        <a:t>BeOne</a:t>
                      </a:r>
                      <a:r>
                        <a:rPr lang="en-US" sz="1600" b="0" dirty="0">
                          <a:solidFill>
                            <a:schemeClr val="tx1"/>
                          </a:solidFill>
                          <a:latin typeface="Arial" panose="020B0604020202020204" pitchFamily="34" charset="0"/>
                          <a:cs typeface="Arial" panose="020B0604020202020204" pitchFamily="34" charset="0"/>
                        </a:rPr>
                        <a:t>, Boehringer Ingelheim Pharmaceuticals Inc, Bristol Myers Squibb, Daiichi Sankyo Inc, Eisai Inc, Elevation Oncology, </a:t>
                      </a:r>
                      <a:r>
                        <a:rPr lang="en-US" sz="1600" b="0" dirty="0" err="1">
                          <a:solidFill>
                            <a:schemeClr val="tx1"/>
                          </a:solidFill>
                          <a:latin typeface="Arial" panose="020B0604020202020204" pitchFamily="34" charset="0"/>
                          <a:cs typeface="Arial" panose="020B0604020202020204" pitchFamily="34" charset="0"/>
                        </a:rPr>
                        <a:t>EsoBiotec</a:t>
                      </a:r>
                      <a:r>
                        <a:rPr lang="en-US" sz="1600" b="0" dirty="0">
                          <a:solidFill>
                            <a:schemeClr val="tx1"/>
                          </a:solidFill>
                          <a:latin typeface="Arial" panose="020B0604020202020204" pitchFamily="34" charset="0"/>
                          <a:cs typeface="Arial" panose="020B0604020202020204" pitchFamily="34" charset="0"/>
                        </a:rPr>
                        <a:t>, Gilead Sciences Inc, I-Mab Biopharma, Jazz Pharmaceuticals Inc, Merck, Mersana Therapeutics Inc, Natera Inc, Novartis, Signet Therapeutics, Taiho Oncology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66852131"/>
                  </a:ext>
                </a:extLst>
              </a:tr>
              <a:tr h="605033">
                <a:tc>
                  <a:txBody>
                    <a:bodyPr/>
                    <a:lstStyle/>
                    <a:p>
                      <a:r>
                        <a:rPr lang="en-US" sz="1600" b="1" dirty="0">
                          <a:solidFill>
                            <a:schemeClr val="tx1"/>
                          </a:solidFill>
                          <a:latin typeface="Arial" panose="020B0604020202020204" pitchFamily="34" charset="0"/>
                          <a:cs typeface="Arial" panose="020B0604020202020204" pitchFamily="34" charset="0"/>
                        </a:rPr>
                        <a:t>Consulting Agreements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600" b="0" dirty="0">
                          <a:solidFill>
                            <a:schemeClr val="tx1"/>
                          </a:solidFill>
                          <a:latin typeface="Arial" panose="020B0604020202020204" pitchFamily="34" charset="0"/>
                          <a:cs typeface="Arial" panose="020B0604020202020204" pitchFamily="34" charset="0"/>
                        </a:rPr>
                        <a:t>Astellas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812284"/>
                  </a:ext>
                </a:extLst>
              </a:tr>
              <a:tr h="605033">
                <a:tc>
                  <a:txBody>
                    <a:bodyPr/>
                    <a:lstStyle/>
                    <a:p>
                      <a:r>
                        <a:rPr lang="en-US" sz="1600" b="1" dirty="0">
                          <a:solidFill>
                            <a:schemeClr val="tx1"/>
                          </a:solidFill>
                          <a:latin typeface="Arial" panose="020B0604020202020204" pitchFamily="34" charset="0"/>
                          <a:cs typeface="Arial" panose="020B0604020202020204" pitchFamily="34" charset="0"/>
                        </a:rPr>
                        <a:t>Contracted Research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600" b="0" dirty="0">
                          <a:solidFill>
                            <a:schemeClr val="tx1"/>
                          </a:solidFill>
                          <a:latin typeface="Arial" panose="020B0604020202020204" pitchFamily="34" charset="0"/>
                          <a:cs typeface="Arial" panose="020B0604020202020204" pitchFamily="34" charset="0"/>
                        </a:rPr>
                        <a:t>Arcus Biosciences, AstraZeneca Pharmaceuticals LP, I-Mab Biopharma, Mersana Therapeutics Inc, </a:t>
                      </a:r>
                      <a:r>
                        <a:rPr lang="en-US" sz="1600" b="0" dirty="0" err="1">
                          <a:solidFill>
                            <a:schemeClr val="tx1"/>
                          </a:solidFill>
                          <a:latin typeface="Arial" panose="020B0604020202020204" pitchFamily="34" charset="0"/>
                          <a:cs typeface="Arial" panose="020B0604020202020204" pitchFamily="34" charset="0"/>
                        </a:rPr>
                        <a:t>Parabilis</a:t>
                      </a:r>
                      <a:r>
                        <a:rPr lang="en-US" sz="1600" b="0" dirty="0">
                          <a:solidFill>
                            <a:schemeClr val="tx1"/>
                          </a:solidFill>
                          <a:latin typeface="Arial" panose="020B0604020202020204" pitchFamily="34" charset="0"/>
                          <a:cs typeface="Arial" panose="020B0604020202020204" pitchFamily="34" charset="0"/>
                        </a:rPr>
                        <a:t> Medicines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4812537"/>
                  </a:ext>
                </a:extLst>
              </a:tr>
              <a:tr h="684037">
                <a:tc>
                  <a:txBody>
                    <a:bodyPr/>
                    <a:lstStyle/>
                    <a:p>
                      <a:r>
                        <a:rPr lang="en-US" sz="1600" b="1" dirty="0">
                          <a:solidFill>
                            <a:schemeClr val="tx1"/>
                          </a:solidFill>
                          <a:latin typeface="Arial" panose="020B0604020202020204" pitchFamily="34" charset="0"/>
                          <a:cs typeface="Arial" panose="020B0604020202020204" pitchFamily="34" charset="0"/>
                        </a:rPr>
                        <a:t>Data and Safety Monitoring Boards/Committees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600" b="0" dirty="0">
                          <a:solidFill>
                            <a:schemeClr val="tx1"/>
                          </a:solidFill>
                          <a:latin typeface="Arial" panose="020B0604020202020204" pitchFamily="34" charset="0"/>
                          <a:cs typeface="Arial" panose="020B0604020202020204" pitchFamily="34" charset="0"/>
                        </a:rPr>
                        <a:t>Sanofi</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58772272"/>
                  </a:ext>
                </a:extLst>
              </a:tr>
              <a:tr h="605033">
                <a:tc>
                  <a:txBody>
                    <a:bodyPr/>
                    <a:lstStyle/>
                    <a:p>
                      <a:r>
                        <a:rPr lang="en-US" sz="1600" b="1" dirty="0">
                          <a:solidFill>
                            <a:schemeClr val="tx1"/>
                          </a:solidFill>
                          <a:latin typeface="Arial" panose="020B0604020202020204" pitchFamily="34" charset="0"/>
                          <a:cs typeface="Arial" panose="020B0604020202020204" pitchFamily="34" charset="0"/>
                        </a:rPr>
                        <a:t>Stock OPTIONS — Private Companies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600" b="0" dirty="0" err="1">
                          <a:solidFill>
                            <a:schemeClr val="tx1"/>
                          </a:solidFill>
                          <a:latin typeface="Arial" panose="020B0604020202020204" pitchFamily="34" charset="0"/>
                          <a:cs typeface="Arial" panose="020B0604020202020204" pitchFamily="34" charset="0"/>
                        </a:rPr>
                        <a:t>MBrace</a:t>
                      </a:r>
                      <a:r>
                        <a:rPr lang="en-US" sz="1600" b="0" dirty="0">
                          <a:solidFill>
                            <a:schemeClr val="tx1"/>
                          </a:solidFill>
                          <a:latin typeface="Arial" panose="020B0604020202020204" pitchFamily="34" charset="0"/>
                          <a:cs typeface="Arial" panose="020B0604020202020204" pitchFamily="34" charset="0"/>
                        </a:rPr>
                        <a:t> Therapeutics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97325706"/>
                  </a:ext>
                </a:extLst>
              </a:tr>
              <a:tr h="886714">
                <a:tc>
                  <a:txBody>
                    <a:bodyPr/>
                    <a:lstStyle/>
                    <a:p>
                      <a:r>
                        <a:rPr lang="en-US" sz="1600" b="1" dirty="0">
                          <a:solidFill>
                            <a:schemeClr val="tx1"/>
                          </a:solidFill>
                          <a:latin typeface="Arial" panose="020B0604020202020204" pitchFamily="34" charset="0"/>
                          <a:cs typeface="Arial" panose="020B0604020202020204" pitchFamily="34" charset="0"/>
                        </a:rPr>
                        <a:t>Nonrelevant Financial Relationships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600" b="0" dirty="0">
                          <a:solidFill>
                            <a:schemeClr val="tx1"/>
                          </a:solidFill>
                          <a:latin typeface="Arial" panose="020B0604020202020204" pitchFamily="34" charset="0"/>
                          <a:cs typeface="Arial" panose="020B0604020202020204" pitchFamily="34" charset="0"/>
                        </a:rPr>
                        <a:t>Debbie's Dream Foundation, Degregorio Family Foundation, Gastric Cancer Foundation, National Cancer Institute/National Institutes of Health, NCCN (member of Gastric and Esophageal Guidelines Committees), Stand Up 2 Cancer/AACR, Torrey Coast Foundation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66278363"/>
                  </a:ext>
                </a:extLst>
              </a:tr>
            </a:tbl>
          </a:graphicData>
        </a:graphic>
      </p:graphicFrame>
    </p:spTree>
    <p:extLst>
      <p:ext uri="{BB962C8B-B14F-4D97-AF65-F5344CB8AC3E}">
        <p14:creationId xmlns:p14="http://schemas.microsoft.com/office/powerpoint/2010/main" val="1144281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A9C8CE-D69D-DCD7-10AA-B8BA828CA00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C991C46-F3C7-8F4B-13EC-7D91360F80BA}"/>
              </a:ext>
            </a:extLst>
          </p:cNvPr>
          <p:cNvSpPr>
            <a:spLocks noGrp="1"/>
          </p:cNvSpPr>
          <p:nvPr>
            <p:ph type="title"/>
          </p:nvPr>
        </p:nvSpPr>
        <p:spPr>
          <a:xfrm>
            <a:off x="0" y="0"/>
            <a:ext cx="12192000" cy="1186249"/>
          </a:xfrm>
          <a:solidFill>
            <a:schemeClr val="tx1"/>
          </a:solidFill>
        </p:spPr>
        <p:txBody>
          <a:bodyPr>
            <a:normAutofit/>
          </a:bodyPr>
          <a:lstStyle/>
          <a:p>
            <a:pPr algn="ctr"/>
            <a:r>
              <a:rPr lang="en-US" sz="4800">
                <a:solidFill>
                  <a:schemeClr val="bg1"/>
                </a:solidFill>
              </a:rPr>
              <a:t>Overview</a:t>
            </a:r>
            <a:endParaRPr lang="en-US" sz="4800" dirty="0">
              <a:solidFill>
                <a:schemeClr val="bg1"/>
              </a:solidFill>
            </a:endParaRPr>
          </a:p>
        </p:txBody>
      </p:sp>
      <p:sp>
        <p:nvSpPr>
          <p:cNvPr id="5" name="TextBox 4">
            <a:extLst>
              <a:ext uri="{FF2B5EF4-FFF2-40B4-BE49-F238E27FC236}">
                <a16:creationId xmlns:a16="http://schemas.microsoft.com/office/drawing/2014/main" id="{9B9F5A07-870D-C871-5212-979C55373321}"/>
              </a:ext>
            </a:extLst>
          </p:cNvPr>
          <p:cNvSpPr txBox="1"/>
          <p:nvPr/>
        </p:nvSpPr>
        <p:spPr>
          <a:xfrm>
            <a:off x="322380" y="1869305"/>
            <a:ext cx="11547240" cy="4832092"/>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Perioperative Updates </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Perioperative Subgroups and the Future</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The Frontline ICI Landscape</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ILUSTRO: A GLOW-UP for Zolbetuximab</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Expanding the CLDN18.2 world with ADCs</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633458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C639A3-0CD9-BEFD-9EFF-6A9FCA98980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F803ADD-06A6-1DD7-DB8C-5F9841C24069}"/>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Non-Metastatic Paradigms: Present</a:t>
            </a:r>
          </a:p>
        </p:txBody>
      </p:sp>
      <p:grpSp>
        <p:nvGrpSpPr>
          <p:cNvPr id="49" name="Group 48">
            <a:extLst>
              <a:ext uri="{FF2B5EF4-FFF2-40B4-BE49-F238E27FC236}">
                <a16:creationId xmlns:a16="http://schemas.microsoft.com/office/drawing/2014/main" id="{627176F5-CB8C-8F48-9FD8-BCF408F6AD82}"/>
              </a:ext>
            </a:extLst>
          </p:cNvPr>
          <p:cNvGrpSpPr/>
          <p:nvPr/>
        </p:nvGrpSpPr>
        <p:grpSpPr>
          <a:xfrm>
            <a:off x="121457" y="1277957"/>
            <a:ext cx="5761550" cy="5580043"/>
            <a:chOff x="177766" y="1895724"/>
            <a:chExt cx="5010968" cy="4319759"/>
          </a:xfrm>
        </p:grpSpPr>
        <p:pic>
          <p:nvPicPr>
            <p:cNvPr id="3" name="Image 0" descr="preencoded.png">
              <a:extLst>
                <a:ext uri="{FF2B5EF4-FFF2-40B4-BE49-F238E27FC236}">
                  <a16:creationId xmlns:a16="http://schemas.microsoft.com/office/drawing/2014/main" id="{D6C412CB-B757-87F2-5B73-704E28EC8671}"/>
                </a:ext>
              </a:extLst>
            </p:cNvPr>
            <p:cNvPicPr>
              <a:picLocks noChangeAspect="1"/>
            </p:cNvPicPr>
            <p:nvPr>
              <p:custDataLst>
                <p:tags r:id="rId1"/>
              </p:custDataLst>
            </p:nvPr>
          </p:nvPicPr>
          <p:blipFill>
            <a:blip r:embed="rId19" cstate="screen">
              <a:extLst>
                <a:ext uri="{28A0092B-C50C-407E-A947-70E740481C1C}">
                  <a14:useLocalDpi xmlns:a14="http://schemas.microsoft.com/office/drawing/2010/main"/>
                </a:ext>
              </a:extLst>
            </a:blip>
            <a:srcRect/>
            <a:stretch>
              <a:fillRect/>
            </a:stretch>
          </p:blipFill>
          <p:spPr>
            <a:xfrm>
              <a:off x="177766" y="1895724"/>
              <a:ext cx="2630424" cy="4319759"/>
            </a:xfrm>
            <a:prstGeom prst="rect">
              <a:avLst/>
            </a:prstGeom>
          </p:spPr>
        </p:pic>
        <p:pic>
          <p:nvPicPr>
            <p:cNvPr id="5" name="Image 1" descr="preencoded.png">
              <a:extLst>
                <a:ext uri="{FF2B5EF4-FFF2-40B4-BE49-F238E27FC236}">
                  <a16:creationId xmlns:a16="http://schemas.microsoft.com/office/drawing/2014/main" id="{0F33EC7C-E482-5F39-A93A-FCF241B7BA36}"/>
                </a:ext>
              </a:extLst>
            </p:cNvPr>
            <p:cNvPicPr>
              <a:picLocks noChangeAspect="1"/>
            </p:cNvPicPr>
            <p:nvPr>
              <p:custDataLst>
                <p:tags r:id="rId2"/>
              </p:custDataLst>
            </p:nvPr>
          </p:nvPicPr>
          <p:blipFill>
            <a:blip r:embed="rId20" cstate="screen">
              <a:extLst>
                <a:ext uri="{28A0092B-C50C-407E-A947-70E740481C1C}">
                  <a14:useLocalDpi xmlns:a14="http://schemas.microsoft.com/office/drawing/2010/main"/>
                </a:ext>
              </a:extLst>
            </a:blip>
            <a:stretch>
              <a:fillRect/>
            </a:stretch>
          </p:blipFill>
          <p:spPr>
            <a:xfrm>
              <a:off x="941502" y="4156703"/>
              <a:ext cx="795528" cy="569976"/>
            </a:xfrm>
            <a:prstGeom prst="rect">
              <a:avLst/>
            </a:prstGeom>
          </p:spPr>
        </p:pic>
        <p:pic>
          <p:nvPicPr>
            <p:cNvPr id="6" name="Image 2" descr="preencoded.png">
              <a:extLst>
                <a:ext uri="{FF2B5EF4-FFF2-40B4-BE49-F238E27FC236}">
                  <a16:creationId xmlns:a16="http://schemas.microsoft.com/office/drawing/2014/main" id="{C383EEA5-0FEC-8A66-CCAF-AA650EBC846A}"/>
                </a:ext>
              </a:extLst>
            </p:cNvPr>
            <p:cNvPicPr>
              <a:picLocks noChangeAspect="1"/>
            </p:cNvPicPr>
            <p:nvPr>
              <p:custDataLst>
                <p:tags r:id="rId3"/>
              </p:custDataLst>
            </p:nvPr>
          </p:nvPicPr>
          <p:blipFill>
            <a:blip r:embed="rId21" cstate="screen">
              <a:extLst>
                <a:ext uri="{28A0092B-C50C-407E-A947-70E740481C1C}">
                  <a14:useLocalDpi xmlns:a14="http://schemas.microsoft.com/office/drawing/2010/main"/>
                </a:ext>
              </a:extLst>
            </a:blip>
            <a:stretch>
              <a:fillRect/>
            </a:stretch>
          </p:blipFill>
          <p:spPr>
            <a:xfrm>
              <a:off x="2236078" y="5243003"/>
              <a:ext cx="259080" cy="259080"/>
            </a:xfrm>
            <a:prstGeom prst="rect">
              <a:avLst/>
            </a:prstGeom>
          </p:spPr>
        </p:pic>
        <p:pic>
          <p:nvPicPr>
            <p:cNvPr id="7" name="Image 3" descr="preencoded.png">
              <a:extLst>
                <a:ext uri="{FF2B5EF4-FFF2-40B4-BE49-F238E27FC236}">
                  <a16:creationId xmlns:a16="http://schemas.microsoft.com/office/drawing/2014/main" id="{11C846A6-9F1D-1F4B-C174-3BC871A51AE9}"/>
                </a:ext>
              </a:extLst>
            </p:cNvPr>
            <p:cNvPicPr>
              <a:picLocks noChangeAspect="1"/>
            </p:cNvPicPr>
            <p:nvPr>
              <p:custDataLst>
                <p:tags r:id="rId4"/>
              </p:custDataLst>
            </p:nvPr>
          </p:nvPicPr>
          <p:blipFill>
            <a:blip r:embed="rId22" cstate="screen">
              <a:extLst>
                <a:ext uri="{28A0092B-C50C-407E-A947-70E740481C1C}">
                  <a14:useLocalDpi xmlns:a14="http://schemas.microsoft.com/office/drawing/2010/main"/>
                </a:ext>
              </a:extLst>
            </a:blip>
            <a:stretch>
              <a:fillRect/>
            </a:stretch>
          </p:blipFill>
          <p:spPr>
            <a:xfrm>
              <a:off x="2073621" y="5280789"/>
              <a:ext cx="274320" cy="274320"/>
            </a:xfrm>
            <a:prstGeom prst="rect">
              <a:avLst/>
            </a:prstGeom>
          </p:spPr>
        </p:pic>
        <p:pic>
          <p:nvPicPr>
            <p:cNvPr id="8" name="Image 4" descr="preencoded.png">
              <a:extLst>
                <a:ext uri="{FF2B5EF4-FFF2-40B4-BE49-F238E27FC236}">
                  <a16:creationId xmlns:a16="http://schemas.microsoft.com/office/drawing/2014/main" id="{0F9CC58E-5105-596F-26BA-604172A45DEC}"/>
                </a:ext>
              </a:extLst>
            </p:cNvPr>
            <p:cNvPicPr>
              <a:picLocks noChangeAspect="1"/>
            </p:cNvPicPr>
            <p:nvPr>
              <p:custDataLst>
                <p:tags r:id="rId5"/>
              </p:custDataLst>
            </p:nvPr>
          </p:nvPicPr>
          <p:blipFill>
            <a:blip r:embed="rId23" cstate="screen">
              <a:extLst>
                <a:ext uri="{28A0092B-C50C-407E-A947-70E740481C1C}">
                  <a14:useLocalDpi xmlns:a14="http://schemas.microsoft.com/office/drawing/2010/main"/>
                </a:ext>
              </a:extLst>
            </a:blip>
            <a:stretch>
              <a:fillRect/>
            </a:stretch>
          </p:blipFill>
          <p:spPr>
            <a:xfrm>
              <a:off x="2289185" y="5319859"/>
              <a:ext cx="271272" cy="271272"/>
            </a:xfrm>
            <a:prstGeom prst="rect">
              <a:avLst/>
            </a:prstGeom>
          </p:spPr>
        </p:pic>
        <p:pic>
          <p:nvPicPr>
            <p:cNvPr id="9" name="Image 5" descr="preencoded.png">
              <a:extLst>
                <a:ext uri="{FF2B5EF4-FFF2-40B4-BE49-F238E27FC236}">
                  <a16:creationId xmlns:a16="http://schemas.microsoft.com/office/drawing/2014/main" id="{37DB3035-A036-B9D3-90D4-40D06F45091A}"/>
                </a:ext>
              </a:extLst>
            </p:cNvPr>
            <p:cNvPicPr>
              <a:picLocks noChangeAspect="1"/>
            </p:cNvPicPr>
            <p:nvPr>
              <p:custDataLst>
                <p:tags r:id="rId6"/>
              </p:custDataLst>
            </p:nvPr>
          </p:nvPicPr>
          <p:blipFill>
            <a:blip r:embed="rId22" cstate="screen">
              <a:extLst>
                <a:ext uri="{28A0092B-C50C-407E-A947-70E740481C1C}">
                  <a14:useLocalDpi xmlns:a14="http://schemas.microsoft.com/office/drawing/2010/main"/>
                </a:ext>
              </a:extLst>
            </a:blip>
            <a:stretch>
              <a:fillRect/>
            </a:stretch>
          </p:blipFill>
          <p:spPr>
            <a:xfrm>
              <a:off x="2184451" y="5505460"/>
              <a:ext cx="274320" cy="274320"/>
            </a:xfrm>
            <a:prstGeom prst="rect">
              <a:avLst/>
            </a:prstGeom>
          </p:spPr>
        </p:pic>
        <p:pic>
          <p:nvPicPr>
            <p:cNvPr id="10" name="Image 6" descr="preencoded.png">
              <a:extLst>
                <a:ext uri="{FF2B5EF4-FFF2-40B4-BE49-F238E27FC236}">
                  <a16:creationId xmlns:a16="http://schemas.microsoft.com/office/drawing/2014/main" id="{CE719E3A-9FF7-C914-90DA-F6F56AFC9985}"/>
                </a:ext>
              </a:extLst>
            </p:cNvPr>
            <p:cNvPicPr>
              <a:picLocks noChangeAspect="1"/>
            </p:cNvPicPr>
            <p:nvPr>
              <p:custDataLst>
                <p:tags r:id="rId7"/>
              </p:custDataLst>
            </p:nvPr>
          </p:nvPicPr>
          <p:blipFill>
            <a:blip r:embed="rId24" cstate="screen">
              <a:extLst>
                <a:ext uri="{28A0092B-C50C-407E-A947-70E740481C1C}">
                  <a14:useLocalDpi xmlns:a14="http://schemas.microsoft.com/office/drawing/2010/main"/>
                </a:ext>
              </a:extLst>
            </a:blip>
            <a:stretch>
              <a:fillRect/>
            </a:stretch>
          </p:blipFill>
          <p:spPr>
            <a:xfrm>
              <a:off x="2067176" y="5422114"/>
              <a:ext cx="277368" cy="277368"/>
            </a:xfrm>
            <a:prstGeom prst="rect">
              <a:avLst/>
            </a:prstGeom>
          </p:spPr>
        </p:pic>
        <p:pic>
          <p:nvPicPr>
            <p:cNvPr id="16" name="Image 7" descr="preencoded.png">
              <a:extLst>
                <a:ext uri="{FF2B5EF4-FFF2-40B4-BE49-F238E27FC236}">
                  <a16:creationId xmlns:a16="http://schemas.microsoft.com/office/drawing/2014/main" id="{F3575D4E-CCC8-163B-66C5-2451DC58254A}"/>
                </a:ext>
              </a:extLst>
            </p:cNvPr>
            <p:cNvPicPr>
              <a:picLocks noChangeAspect="1"/>
            </p:cNvPicPr>
            <p:nvPr>
              <p:custDataLst>
                <p:tags r:id="rId8"/>
              </p:custDataLst>
            </p:nvPr>
          </p:nvPicPr>
          <p:blipFill>
            <a:blip r:embed="rId25" cstate="screen">
              <a:extLst>
                <a:ext uri="{28A0092B-C50C-407E-A947-70E740481C1C}">
                  <a14:useLocalDpi xmlns:a14="http://schemas.microsoft.com/office/drawing/2010/main"/>
                </a:ext>
              </a:extLst>
            </a:blip>
            <a:stretch>
              <a:fillRect/>
            </a:stretch>
          </p:blipFill>
          <p:spPr>
            <a:xfrm>
              <a:off x="2261759" y="5413382"/>
              <a:ext cx="268224" cy="271272"/>
            </a:xfrm>
            <a:prstGeom prst="rect">
              <a:avLst/>
            </a:prstGeom>
          </p:spPr>
        </p:pic>
        <p:pic>
          <p:nvPicPr>
            <p:cNvPr id="17" name="Image 8" descr="preencoded.png">
              <a:extLst>
                <a:ext uri="{FF2B5EF4-FFF2-40B4-BE49-F238E27FC236}">
                  <a16:creationId xmlns:a16="http://schemas.microsoft.com/office/drawing/2014/main" id="{56797738-7922-E59E-5381-67CAC262F7A0}"/>
                </a:ext>
              </a:extLst>
            </p:cNvPr>
            <p:cNvPicPr>
              <a:picLocks noChangeAspect="1"/>
            </p:cNvPicPr>
            <p:nvPr>
              <p:custDataLst>
                <p:tags r:id="rId9"/>
              </p:custDataLst>
            </p:nvPr>
          </p:nvPicPr>
          <p:blipFill>
            <a:blip r:embed="rId26" cstate="screen">
              <a:extLst>
                <a:ext uri="{28A0092B-C50C-407E-A947-70E740481C1C}">
                  <a14:useLocalDpi xmlns:a14="http://schemas.microsoft.com/office/drawing/2010/main"/>
                </a:ext>
              </a:extLst>
            </a:blip>
            <a:stretch>
              <a:fillRect/>
            </a:stretch>
          </p:blipFill>
          <p:spPr>
            <a:xfrm>
              <a:off x="2176639" y="5259340"/>
              <a:ext cx="271272" cy="271272"/>
            </a:xfrm>
            <a:prstGeom prst="rect">
              <a:avLst/>
            </a:prstGeom>
          </p:spPr>
        </p:pic>
        <p:pic>
          <p:nvPicPr>
            <p:cNvPr id="18" name="Image 9" descr="preencoded.png">
              <a:extLst>
                <a:ext uri="{FF2B5EF4-FFF2-40B4-BE49-F238E27FC236}">
                  <a16:creationId xmlns:a16="http://schemas.microsoft.com/office/drawing/2014/main" id="{00C8FF25-3A8C-41FC-FC79-6CAC365D343D}"/>
                </a:ext>
              </a:extLst>
            </p:cNvPr>
            <p:cNvPicPr>
              <a:picLocks noChangeAspect="1"/>
            </p:cNvPicPr>
            <p:nvPr>
              <p:custDataLst>
                <p:tags r:id="rId10"/>
              </p:custDataLst>
            </p:nvPr>
          </p:nvPicPr>
          <p:blipFill>
            <a:blip r:embed="rId27" cstate="screen">
              <a:extLst>
                <a:ext uri="{28A0092B-C50C-407E-A947-70E740481C1C}">
                  <a14:useLocalDpi xmlns:a14="http://schemas.microsoft.com/office/drawing/2010/main"/>
                </a:ext>
              </a:extLst>
            </a:blip>
            <a:stretch>
              <a:fillRect/>
            </a:stretch>
          </p:blipFill>
          <p:spPr>
            <a:xfrm>
              <a:off x="2144828" y="5337744"/>
              <a:ext cx="353568" cy="313944"/>
            </a:xfrm>
            <a:prstGeom prst="rect">
              <a:avLst/>
            </a:prstGeom>
          </p:spPr>
        </p:pic>
        <p:pic>
          <p:nvPicPr>
            <p:cNvPr id="19" name="Image 10" descr="preencoded.png">
              <a:extLst>
                <a:ext uri="{FF2B5EF4-FFF2-40B4-BE49-F238E27FC236}">
                  <a16:creationId xmlns:a16="http://schemas.microsoft.com/office/drawing/2014/main" id="{3A8A7D34-9D67-E9C4-CFE9-6577230C3352}"/>
                </a:ext>
              </a:extLst>
            </p:cNvPr>
            <p:cNvPicPr>
              <a:picLocks noChangeAspect="1"/>
            </p:cNvPicPr>
            <p:nvPr>
              <p:custDataLst>
                <p:tags r:id="rId11"/>
              </p:custDataLst>
            </p:nvPr>
          </p:nvPicPr>
          <p:blipFill>
            <a:blip r:embed="rId28" cstate="screen">
              <a:extLst>
                <a:ext uri="{28A0092B-C50C-407E-A947-70E740481C1C}">
                  <a14:useLocalDpi xmlns:a14="http://schemas.microsoft.com/office/drawing/2010/main"/>
                </a:ext>
              </a:extLst>
            </a:blip>
            <a:stretch>
              <a:fillRect/>
            </a:stretch>
          </p:blipFill>
          <p:spPr>
            <a:xfrm>
              <a:off x="2395935" y="5202604"/>
              <a:ext cx="472440" cy="569976"/>
            </a:xfrm>
            <a:prstGeom prst="rect">
              <a:avLst/>
            </a:prstGeom>
          </p:spPr>
        </p:pic>
        <p:pic>
          <p:nvPicPr>
            <p:cNvPr id="20" name="Image 11" descr="preencoded.png">
              <a:extLst>
                <a:ext uri="{FF2B5EF4-FFF2-40B4-BE49-F238E27FC236}">
                  <a16:creationId xmlns:a16="http://schemas.microsoft.com/office/drawing/2014/main" id="{670A564E-766E-7247-F4F2-F7748F0FC8AE}"/>
                </a:ext>
              </a:extLst>
            </p:cNvPr>
            <p:cNvPicPr>
              <a:picLocks noChangeAspect="1"/>
            </p:cNvPicPr>
            <p:nvPr>
              <p:custDataLst>
                <p:tags r:id="rId12"/>
              </p:custDataLst>
            </p:nvPr>
          </p:nvPicPr>
          <p:blipFill>
            <a:blip r:embed="rId29" cstate="screen">
              <a:extLst>
                <a:ext uri="{28A0092B-C50C-407E-A947-70E740481C1C}">
                  <a14:useLocalDpi xmlns:a14="http://schemas.microsoft.com/office/drawing/2010/main"/>
                </a:ext>
              </a:extLst>
            </a:blip>
            <a:stretch>
              <a:fillRect/>
            </a:stretch>
          </p:blipFill>
          <p:spPr>
            <a:xfrm>
              <a:off x="2597694" y="5326888"/>
              <a:ext cx="234696" cy="234696"/>
            </a:xfrm>
            <a:prstGeom prst="rect">
              <a:avLst/>
            </a:prstGeom>
          </p:spPr>
        </p:pic>
        <p:pic>
          <p:nvPicPr>
            <p:cNvPr id="21" name="Image 12" descr="preencoded.png">
              <a:extLst>
                <a:ext uri="{FF2B5EF4-FFF2-40B4-BE49-F238E27FC236}">
                  <a16:creationId xmlns:a16="http://schemas.microsoft.com/office/drawing/2014/main" id="{83974201-025B-281D-ADE2-6050CAAB792C}"/>
                </a:ext>
              </a:extLst>
            </p:cNvPr>
            <p:cNvPicPr>
              <a:picLocks noChangeAspect="1"/>
            </p:cNvPicPr>
            <p:nvPr>
              <p:custDataLst>
                <p:tags r:id="rId13"/>
              </p:custDataLst>
            </p:nvPr>
          </p:nvPicPr>
          <p:blipFill>
            <a:blip r:embed="rId20" cstate="screen">
              <a:extLst>
                <a:ext uri="{28A0092B-C50C-407E-A947-70E740481C1C}">
                  <a14:useLocalDpi xmlns:a14="http://schemas.microsoft.com/office/drawing/2010/main"/>
                </a:ext>
              </a:extLst>
            </a:blip>
            <a:stretch>
              <a:fillRect/>
            </a:stretch>
          </p:blipFill>
          <p:spPr>
            <a:xfrm>
              <a:off x="514163" y="2750982"/>
              <a:ext cx="795528" cy="569976"/>
            </a:xfrm>
            <a:prstGeom prst="rect">
              <a:avLst/>
            </a:prstGeom>
          </p:spPr>
        </p:pic>
        <p:sp>
          <p:nvSpPr>
            <p:cNvPr id="24" name="Text 1">
              <a:extLst>
                <a:ext uri="{FF2B5EF4-FFF2-40B4-BE49-F238E27FC236}">
                  <a16:creationId xmlns:a16="http://schemas.microsoft.com/office/drawing/2014/main" id="{4A5F2812-3DF4-B5BF-9929-82DC00561721}"/>
                </a:ext>
              </a:extLst>
            </p:cNvPr>
            <p:cNvSpPr/>
            <p:nvPr/>
          </p:nvSpPr>
          <p:spPr>
            <a:xfrm>
              <a:off x="503334" y="2462112"/>
              <a:ext cx="427331" cy="368535"/>
            </a:xfrm>
            <a:prstGeom prst="rect">
              <a:avLst/>
            </a:prstGeom>
            <a:noFill/>
            <a:ln/>
          </p:spPr>
          <p:txBody>
            <a:bodyPr wrap="square" lIns="0" tIns="0" rIns="0" bIns="0" rtlCol="0" anchor="ctr"/>
            <a:lstStyle/>
            <a:p>
              <a:pPr marL="0" marR="0" lvl="0" indent="0" algn="l"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EAC</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5" name="Text 2">
              <a:extLst>
                <a:ext uri="{FF2B5EF4-FFF2-40B4-BE49-F238E27FC236}">
                  <a16:creationId xmlns:a16="http://schemas.microsoft.com/office/drawing/2014/main" id="{9388F4F7-5802-FAC1-E5F5-4819359620A4}"/>
                </a:ext>
              </a:extLst>
            </p:cNvPr>
            <p:cNvSpPr/>
            <p:nvPr/>
          </p:nvSpPr>
          <p:spPr>
            <a:xfrm>
              <a:off x="490668" y="4257420"/>
              <a:ext cx="452658" cy="368535"/>
            </a:xfrm>
            <a:prstGeom prst="rect">
              <a:avLst/>
            </a:prstGeom>
            <a:noFill/>
            <a:ln/>
          </p:spPr>
          <p:txBody>
            <a:bodyPr wrap="square" lIns="0" tIns="0" rIns="0" bIns="0" rtlCol="0" anchor="ctr"/>
            <a:lstStyle/>
            <a:p>
              <a:pPr marL="0" marR="0" lvl="0" indent="0" algn="r"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GEJ</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6" name="Text 3">
              <a:extLst>
                <a:ext uri="{FF2B5EF4-FFF2-40B4-BE49-F238E27FC236}">
                  <a16:creationId xmlns:a16="http://schemas.microsoft.com/office/drawing/2014/main" id="{4C263F60-13F4-0ECC-C2D9-0BF74E533CDC}"/>
                </a:ext>
              </a:extLst>
            </p:cNvPr>
            <p:cNvSpPr/>
            <p:nvPr/>
          </p:nvSpPr>
          <p:spPr>
            <a:xfrm>
              <a:off x="2396408" y="5746307"/>
              <a:ext cx="1224836" cy="368535"/>
            </a:xfrm>
            <a:prstGeom prst="rect">
              <a:avLst/>
            </a:prstGeom>
            <a:noFill/>
            <a:ln/>
          </p:spPr>
          <p:txBody>
            <a:bodyPr wrap="square" lIns="0" tIns="0" rIns="0" bIns="0" rtlCol="0" anchor="ctr"/>
            <a:lstStyle/>
            <a:p>
              <a:pPr marL="0" marR="0" lvl="0" indent="0" algn="l"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GC</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27" name="Image 14" descr="preencoded.png">
              <a:extLst>
                <a:ext uri="{FF2B5EF4-FFF2-40B4-BE49-F238E27FC236}">
                  <a16:creationId xmlns:a16="http://schemas.microsoft.com/office/drawing/2014/main" id="{317B083F-0D4E-59CC-1EDC-5145DA4AAECB}"/>
                </a:ext>
              </a:extLst>
            </p:cNvPr>
            <p:cNvPicPr>
              <a:picLocks noChangeAspect="1"/>
            </p:cNvPicPr>
            <p:nvPr>
              <p:custDataLst>
                <p:tags r:id="rId14"/>
              </p:custDataLst>
            </p:nvPr>
          </p:nvPicPr>
          <p:blipFill>
            <a:blip r:embed="rId30" cstate="screen">
              <a:extLst>
                <a:ext uri="{28A0092B-C50C-407E-A947-70E740481C1C}">
                  <a14:useLocalDpi xmlns:a14="http://schemas.microsoft.com/office/drawing/2010/main"/>
                </a:ext>
              </a:extLst>
            </a:blip>
            <a:stretch>
              <a:fillRect/>
            </a:stretch>
          </p:blipFill>
          <p:spPr>
            <a:xfrm>
              <a:off x="1055126" y="2836925"/>
              <a:ext cx="4126992" cy="1685544"/>
            </a:xfrm>
            <a:prstGeom prst="rect">
              <a:avLst/>
            </a:prstGeom>
          </p:spPr>
        </p:pic>
        <p:pic>
          <p:nvPicPr>
            <p:cNvPr id="28" name="Image 15" descr="preencoded.png">
              <a:extLst>
                <a:ext uri="{FF2B5EF4-FFF2-40B4-BE49-F238E27FC236}">
                  <a16:creationId xmlns:a16="http://schemas.microsoft.com/office/drawing/2014/main" id="{FF4FE291-68DF-61AE-DFDD-1677DB5DECFB}"/>
                </a:ext>
              </a:extLst>
            </p:cNvPr>
            <p:cNvPicPr>
              <a:picLocks noChangeAspect="1"/>
            </p:cNvPicPr>
            <p:nvPr>
              <p:custDataLst>
                <p:tags r:id="rId15"/>
              </p:custDataLst>
            </p:nvPr>
          </p:nvPicPr>
          <p:blipFill>
            <a:blip r:embed="rId31" cstate="screen">
              <a:extLst>
                <a:ext uri="{28A0092B-C50C-407E-A947-70E740481C1C}">
                  <a14:useLocalDpi xmlns:a14="http://schemas.microsoft.com/office/drawing/2010/main"/>
                </a:ext>
              </a:extLst>
            </a:blip>
            <a:stretch>
              <a:fillRect/>
            </a:stretch>
          </p:blipFill>
          <p:spPr>
            <a:xfrm>
              <a:off x="1500654" y="4038298"/>
              <a:ext cx="3688080" cy="548640"/>
            </a:xfrm>
            <a:prstGeom prst="rect">
              <a:avLst/>
            </a:prstGeom>
          </p:spPr>
        </p:pic>
        <p:pic>
          <p:nvPicPr>
            <p:cNvPr id="29" name="Image 16" descr="preencoded.png">
              <a:extLst>
                <a:ext uri="{FF2B5EF4-FFF2-40B4-BE49-F238E27FC236}">
                  <a16:creationId xmlns:a16="http://schemas.microsoft.com/office/drawing/2014/main" id="{65E8313C-7811-6D06-93F0-1163AF6559F8}"/>
                </a:ext>
              </a:extLst>
            </p:cNvPr>
            <p:cNvPicPr>
              <a:picLocks noChangeAspect="1"/>
            </p:cNvPicPr>
            <p:nvPr>
              <p:custDataLst>
                <p:tags r:id="rId16"/>
              </p:custDataLst>
            </p:nvPr>
          </p:nvPicPr>
          <p:blipFill>
            <a:blip r:embed="rId32" cstate="screen">
              <a:extLst>
                <a:ext uri="{28A0092B-C50C-407E-A947-70E740481C1C}">
                  <a14:useLocalDpi xmlns:a14="http://schemas.microsoft.com/office/drawing/2010/main"/>
                </a:ext>
              </a:extLst>
            </a:blip>
            <a:stretch>
              <a:fillRect/>
            </a:stretch>
          </p:blipFill>
          <p:spPr>
            <a:xfrm>
              <a:off x="2527949" y="4125196"/>
              <a:ext cx="2648712" cy="1502664"/>
            </a:xfrm>
            <a:prstGeom prst="rect">
              <a:avLst/>
            </a:prstGeom>
          </p:spPr>
        </p:pic>
      </p:grpSp>
      <p:pic>
        <p:nvPicPr>
          <p:cNvPr id="55" name="Picture 54" descr="A diagram of a cancer cell&#10;&#10;AI-generated content may be incorrect.">
            <a:extLst>
              <a:ext uri="{FF2B5EF4-FFF2-40B4-BE49-F238E27FC236}">
                <a16:creationId xmlns:a16="http://schemas.microsoft.com/office/drawing/2014/main" id="{23048C70-EB20-4EAF-6593-3B90A80272E0}"/>
              </a:ext>
            </a:extLst>
          </p:cNvPr>
          <p:cNvPicPr>
            <a:picLocks noChangeAspect="1"/>
          </p:cNvPicPr>
          <p:nvPr/>
        </p:nvPicPr>
        <p:blipFill>
          <a:blip r:embed="rId33" cstate="screen">
            <a:extLst>
              <a:ext uri="{28A0092B-C50C-407E-A947-70E740481C1C}">
                <a14:useLocalDpi xmlns:a14="http://schemas.microsoft.com/office/drawing/2010/main"/>
              </a:ext>
            </a:extLst>
          </a:blip>
          <a:srcRect/>
          <a:stretch>
            <a:fillRect/>
          </a:stretch>
        </p:blipFill>
        <p:spPr>
          <a:xfrm>
            <a:off x="5726913" y="3806124"/>
            <a:ext cx="6080962" cy="1186248"/>
          </a:xfrm>
          <a:prstGeom prst="rect">
            <a:avLst/>
          </a:prstGeom>
        </p:spPr>
      </p:pic>
      <p:sp>
        <p:nvSpPr>
          <p:cNvPr id="30" name="TextBox 29">
            <a:extLst>
              <a:ext uri="{FF2B5EF4-FFF2-40B4-BE49-F238E27FC236}">
                <a16:creationId xmlns:a16="http://schemas.microsoft.com/office/drawing/2014/main" id="{B2DACE77-F759-51EB-732B-746A4439471C}"/>
              </a:ext>
            </a:extLst>
          </p:cNvPr>
          <p:cNvSpPr txBox="1"/>
          <p:nvPr/>
        </p:nvSpPr>
        <p:spPr>
          <a:xfrm>
            <a:off x="5869126" y="3937583"/>
            <a:ext cx="2129120" cy="923330"/>
          </a:xfrm>
          <a:prstGeom prst="rect">
            <a:avLst/>
          </a:prstGeom>
          <a:solidFill>
            <a:srgbClr val="EDF5F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Durvalumab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FLOT</a:t>
            </a:r>
          </a:p>
        </p:txBody>
      </p:sp>
      <p:sp>
        <p:nvSpPr>
          <p:cNvPr id="56" name="TextBox 55">
            <a:extLst>
              <a:ext uri="{FF2B5EF4-FFF2-40B4-BE49-F238E27FC236}">
                <a16:creationId xmlns:a16="http://schemas.microsoft.com/office/drawing/2014/main" id="{BF08B8AA-596D-1990-BB3D-204919C577D0}"/>
              </a:ext>
            </a:extLst>
          </p:cNvPr>
          <p:cNvSpPr txBox="1"/>
          <p:nvPr/>
        </p:nvSpPr>
        <p:spPr>
          <a:xfrm>
            <a:off x="9547764" y="3937583"/>
            <a:ext cx="2129120" cy="923330"/>
          </a:xfrm>
          <a:prstGeom prst="rect">
            <a:avLst/>
          </a:prstGeom>
          <a:solidFill>
            <a:srgbClr val="EDF5F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Durvalumab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FLOT</a:t>
            </a:r>
          </a:p>
        </p:txBody>
      </p:sp>
    </p:spTree>
    <p:extLst>
      <p:ext uri="{BB962C8B-B14F-4D97-AF65-F5344CB8AC3E}">
        <p14:creationId xmlns:p14="http://schemas.microsoft.com/office/powerpoint/2010/main" val="3517459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4AC1C5-902B-82D7-B29F-AA4E8D443F8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D4A0A51-25C7-5426-28F9-69BACC7024FA}"/>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MATTERHORN Overall Survival Data</a:t>
            </a:r>
          </a:p>
        </p:txBody>
      </p:sp>
      <p:grpSp>
        <p:nvGrpSpPr>
          <p:cNvPr id="3" name="Group 2">
            <a:extLst>
              <a:ext uri="{FF2B5EF4-FFF2-40B4-BE49-F238E27FC236}">
                <a16:creationId xmlns:a16="http://schemas.microsoft.com/office/drawing/2014/main" id="{4A3AA438-2EA5-C283-BF6D-F2B0710B7534}"/>
              </a:ext>
            </a:extLst>
          </p:cNvPr>
          <p:cNvGrpSpPr/>
          <p:nvPr/>
        </p:nvGrpSpPr>
        <p:grpSpPr>
          <a:xfrm>
            <a:off x="110169" y="1531348"/>
            <a:ext cx="11942284" cy="4737252"/>
            <a:chOff x="859956" y="2407835"/>
            <a:chExt cx="16266846" cy="5927605"/>
          </a:xfrm>
        </p:grpSpPr>
        <p:sp>
          <p:nvSpPr>
            <p:cNvPr id="4" name="TextBox 3">
              <a:extLst>
                <a:ext uri="{FF2B5EF4-FFF2-40B4-BE49-F238E27FC236}">
                  <a16:creationId xmlns:a16="http://schemas.microsoft.com/office/drawing/2014/main" id="{7E66EE1A-C72F-BABA-7E9B-03F689B35B2D}"/>
                </a:ext>
              </a:extLst>
            </p:cNvPr>
            <p:cNvSpPr txBox="1"/>
            <p:nvPr/>
          </p:nvSpPr>
          <p:spPr>
            <a:xfrm>
              <a:off x="16197823" y="7361828"/>
              <a:ext cx="703948" cy="469788"/>
            </a:xfrm>
            <a:prstGeom prst="rect">
              <a:avLst/>
            </a:prstGeom>
            <a:solidFill>
              <a:schemeClr val="bg1"/>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Total no.</a:t>
              </a:r>
              <a:br>
                <a:rPr kumimoji="0" lang="en-GB" sz="1067"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br>
              <a:r>
                <a:rPr kumimoji="0" lang="en-GB" sz="1067"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of events</a:t>
              </a:r>
            </a:p>
          </p:txBody>
        </p:sp>
        <p:cxnSp>
          <p:nvCxnSpPr>
            <p:cNvPr id="5" name="Straight Connector 4">
              <a:extLst>
                <a:ext uri="{FF2B5EF4-FFF2-40B4-BE49-F238E27FC236}">
                  <a16:creationId xmlns:a16="http://schemas.microsoft.com/office/drawing/2014/main" id="{6B951E00-3D05-6011-3F8E-B073CF428916}"/>
                </a:ext>
              </a:extLst>
            </p:cNvPr>
            <p:cNvCxnSpPr>
              <a:cxnSpLocks/>
            </p:cNvCxnSpPr>
            <p:nvPr/>
          </p:nvCxnSpPr>
          <p:spPr>
            <a:xfrm flipV="1">
              <a:off x="7998755" y="3649751"/>
              <a:ext cx="0" cy="3347353"/>
            </a:xfrm>
            <a:prstGeom prst="line">
              <a:avLst/>
            </a:prstGeom>
            <a:ln w="10160" cap="sq">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9B78ED8D-F70C-926F-9B9A-D813B7556747}"/>
                </a:ext>
              </a:extLst>
            </p:cNvPr>
            <p:cNvCxnSpPr>
              <a:cxnSpLocks/>
            </p:cNvCxnSpPr>
            <p:nvPr/>
          </p:nvCxnSpPr>
          <p:spPr>
            <a:xfrm flipV="1">
              <a:off x="6682460" y="3379307"/>
              <a:ext cx="0" cy="3617797"/>
            </a:xfrm>
            <a:prstGeom prst="line">
              <a:avLst/>
            </a:prstGeom>
            <a:ln w="10160" cap="sq">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C98C1CBC-9B99-0345-C90D-A336B30CB9F9}"/>
                </a:ext>
              </a:extLst>
            </p:cNvPr>
            <p:cNvSpPr txBox="1"/>
            <p:nvPr/>
          </p:nvSpPr>
          <p:spPr>
            <a:xfrm>
              <a:off x="8130639" y="7517718"/>
              <a:ext cx="2366370" cy="300934"/>
            </a:xfrm>
            <a:prstGeom prst="rect">
              <a:avLst/>
            </a:prstGeom>
            <a:noFill/>
          </p:spPr>
          <p:txBody>
            <a:bodyPr wrap="none" lIns="0" t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1" i="0" u="none" strike="noStrike" kern="1200" cap="none" spc="0" normalizeH="0" baseline="0" noProof="0" dirty="0">
                  <a:ln/>
                  <a:solidFill>
                    <a:srgbClr val="231F20"/>
                  </a:solidFill>
                  <a:effectLst/>
                  <a:uLnTx/>
                  <a:uFillTx/>
                  <a:latin typeface="Arial Narrow" panose="020B0606020202030204" pitchFamily="34" charset="0"/>
                  <a:ea typeface="+mn-ea"/>
                  <a:cs typeface="+mn-cs"/>
                  <a:sym typeface="HelveticaNeueLTPro-Bd"/>
                  <a:rtl val="0"/>
                </a:rPr>
                <a:t>Time since randomisation (</a:t>
              </a:r>
              <a:r>
                <a:rPr kumimoji="0" lang="en-GB" sz="1067" b="1" i="0" u="none" strike="noStrike" kern="1200" cap="none" spc="0" normalizeH="0" baseline="0" noProof="0" dirty="0" err="1">
                  <a:ln/>
                  <a:solidFill>
                    <a:srgbClr val="231F20"/>
                  </a:solidFill>
                  <a:effectLst/>
                  <a:uLnTx/>
                  <a:uFillTx/>
                  <a:latin typeface="Arial Narrow" panose="020B0606020202030204" pitchFamily="34" charset="0"/>
                  <a:ea typeface="+mn-ea"/>
                  <a:cs typeface="+mn-cs"/>
                  <a:sym typeface="HelveticaNeueLTPro-Bd"/>
                  <a:rtl val="0"/>
                </a:rPr>
                <a:t>mo</a:t>
              </a:r>
              <a:r>
                <a:rPr kumimoji="0" lang="en-GB" sz="1067" b="1" i="0" u="none" strike="noStrike" kern="1200" cap="none" spc="0" normalizeH="0" baseline="0" noProof="0" dirty="0">
                  <a:ln/>
                  <a:solidFill>
                    <a:srgbClr val="231F20"/>
                  </a:solidFill>
                  <a:effectLst/>
                  <a:uLnTx/>
                  <a:uFillTx/>
                  <a:latin typeface="Arial Narrow" panose="020B0606020202030204" pitchFamily="34" charset="0"/>
                  <a:ea typeface="+mn-ea"/>
                  <a:cs typeface="+mn-cs"/>
                  <a:sym typeface="HelveticaNeueLTPro-Bd"/>
                  <a:rtl val="0"/>
                </a:rPr>
                <a:t>)</a:t>
              </a:r>
            </a:p>
          </p:txBody>
        </p:sp>
        <p:sp>
          <p:nvSpPr>
            <p:cNvPr id="8" name="TextBox 7">
              <a:extLst>
                <a:ext uri="{FF2B5EF4-FFF2-40B4-BE49-F238E27FC236}">
                  <a16:creationId xmlns:a16="http://schemas.microsoft.com/office/drawing/2014/main" id="{6E3E4958-0357-6CDD-BA71-0037FBDD0681}"/>
                </a:ext>
              </a:extLst>
            </p:cNvPr>
            <p:cNvSpPr txBox="1"/>
            <p:nvPr/>
          </p:nvSpPr>
          <p:spPr>
            <a:xfrm>
              <a:off x="967727" y="7373593"/>
              <a:ext cx="1421657" cy="469788"/>
            </a:xfrm>
            <a:prstGeom prst="rect">
              <a:avLst/>
            </a:prstGeom>
            <a:noFill/>
          </p:spPr>
          <p:txBody>
            <a:bodyPr wrap="none" lIns="0" tIns="0" rIns="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1" i="0" u="none" strike="noStrike" kern="1200" cap="none" spc="0" normalizeH="0" baseline="0" noProof="0" dirty="0">
                  <a:ln/>
                  <a:solidFill>
                    <a:srgbClr val="231F20"/>
                  </a:solidFill>
                  <a:effectLst/>
                  <a:uLnTx/>
                  <a:uFillTx/>
                  <a:latin typeface="Arial Narrow" panose="020B0606020202030204" pitchFamily="34" charset="0"/>
                  <a:ea typeface="+mn-ea"/>
                  <a:cs typeface="+mn-cs"/>
                  <a:sym typeface="HelveticaNeueLTPro-Roman"/>
                  <a:rtl val="0"/>
                </a:rPr>
                <a:t>No. of </a:t>
              </a:r>
              <a:br>
                <a:rPr kumimoji="0" lang="en-GB" sz="1067" b="1" i="0" u="none" strike="noStrike" kern="1200" cap="none" spc="0" normalizeH="0" baseline="0" noProof="0" dirty="0">
                  <a:ln/>
                  <a:solidFill>
                    <a:srgbClr val="231F20"/>
                  </a:solidFill>
                  <a:effectLst/>
                  <a:uLnTx/>
                  <a:uFillTx/>
                  <a:latin typeface="Arial Narrow" panose="020B0606020202030204" pitchFamily="34" charset="0"/>
                  <a:ea typeface="+mn-ea"/>
                  <a:cs typeface="+mn-cs"/>
                  <a:sym typeface="HelveticaNeueLTPro-Roman"/>
                  <a:rtl val="0"/>
                </a:rPr>
              </a:br>
              <a:r>
                <a:rPr kumimoji="0" lang="en-GB" sz="1067" b="1" i="0" u="none" strike="noStrike" kern="1200" cap="none" spc="0" normalizeH="0" baseline="0" noProof="0" dirty="0">
                  <a:ln/>
                  <a:solidFill>
                    <a:srgbClr val="231F20"/>
                  </a:solidFill>
                  <a:effectLst/>
                  <a:uLnTx/>
                  <a:uFillTx/>
                  <a:latin typeface="Arial Narrow" panose="020B0606020202030204" pitchFamily="34" charset="0"/>
                  <a:ea typeface="+mn-ea"/>
                  <a:cs typeface="+mn-cs"/>
                  <a:sym typeface="HelveticaNeueLTPro-Roman"/>
                  <a:rtl val="0"/>
                </a:rPr>
                <a:t>participants at risk</a:t>
              </a:r>
            </a:p>
          </p:txBody>
        </p:sp>
        <p:cxnSp>
          <p:nvCxnSpPr>
            <p:cNvPr id="9" name="Straight Connector 8">
              <a:extLst>
                <a:ext uri="{FF2B5EF4-FFF2-40B4-BE49-F238E27FC236}">
                  <a16:creationId xmlns:a16="http://schemas.microsoft.com/office/drawing/2014/main" id="{EC546809-B160-D999-3936-4DCA5D76D1A6}"/>
                </a:ext>
              </a:extLst>
            </p:cNvPr>
            <p:cNvCxnSpPr>
              <a:cxnSpLocks/>
            </p:cNvCxnSpPr>
            <p:nvPr/>
          </p:nvCxnSpPr>
          <p:spPr>
            <a:xfrm flipH="1">
              <a:off x="2733566" y="6997104"/>
              <a:ext cx="13160517"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2A898E15-40B3-8093-3B34-E95A5870001B}"/>
                </a:ext>
              </a:extLst>
            </p:cNvPr>
            <p:cNvGrpSpPr/>
            <p:nvPr/>
          </p:nvGrpSpPr>
          <p:grpSpPr>
            <a:xfrm>
              <a:off x="2688854" y="7154800"/>
              <a:ext cx="13297103" cy="234897"/>
              <a:chOff x="3972567" y="7069403"/>
              <a:chExt cx="11614382" cy="205171"/>
            </a:xfrm>
          </p:grpSpPr>
          <p:sp>
            <p:nvSpPr>
              <p:cNvPr id="349" name="TextBox 348">
                <a:extLst>
                  <a:ext uri="{FF2B5EF4-FFF2-40B4-BE49-F238E27FC236}">
                    <a16:creationId xmlns:a16="http://schemas.microsoft.com/office/drawing/2014/main" id="{FBA19001-B9E6-DAAA-8825-3F01F1040544}"/>
                  </a:ext>
                </a:extLst>
              </p:cNvPr>
              <p:cNvSpPr txBox="1"/>
              <p:nvPr/>
            </p:nvSpPr>
            <p:spPr>
              <a:xfrm>
                <a:off x="3972567" y="7069403"/>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a:t>
                </a:r>
              </a:p>
            </p:txBody>
          </p:sp>
          <p:sp>
            <p:nvSpPr>
              <p:cNvPr id="350" name="TextBox 349">
                <a:extLst>
                  <a:ext uri="{FF2B5EF4-FFF2-40B4-BE49-F238E27FC236}">
                    <a16:creationId xmlns:a16="http://schemas.microsoft.com/office/drawing/2014/main" id="{B8FFEB72-A377-0918-AA76-5039AD547D64}"/>
                  </a:ext>
                </a:extLst>
              </p:cNvPr>
              <p:cNvSpPr txBox="1"/>
              <p:nvPr/>
            </p:nvSpPr>
            <p:spPr>
              <a:xfrm>
                <a:off x="4547428" y="7069403"/>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a:t>
                </a:r>
              </a:p>
            </p:txBody>
          </p:sp>
          <p:sp>
            <p:nvSpPr>
              <p:cNvPr id="351" name="TextBox 350">
                <a:extLst>
                  <a:ext uri="{FF2B5EF4-FFF2-40B4-BE49-F238E27FC236}">
                    <a16:creationId xmlns:a16="http://schemas.microsoft.com/office/drawing/2014/main" id="{B74411D9-7D2A-9E52-AF5B-8FCDC8375A88}"/>
                  </a:ext>
                </a:extLst>
              </p:cNvPr>
              <p:cNvSpPr txBox="1"/>
              <p:nvPr/>
            </p:nvSpPr>
            <p:spPr>
              <a:xfrm>
                <a:off x="5122290" y="7069403"/>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6</a:t>
                </a:r>
              </a:p>
            </p:txBody>
          </p:sp>
          <p:sp>
            <p:nvSpPr>
              <p:cNvPr id="352" name="TextBox 351">
                <a:extLst>
                  <a:ext uri="{FF2B5EF4-FFF2-40B4-BE49-F238E27FC236}">
                    <a16:creationId xmlns:a16="http://schemas.microsoft.com/office/drawing/2014/main" id="{54743502-BDFD-77DD-7507-226FCBA521FF}"/>
                  </a:ext>
                </a:extLst>
              </p:cNvPr>
              <p:cNvSpPr txBox="1"/>
              <p:nvPr/>
            </p:nvSpPr>
            <p:spPr>
              <a:xfrm>
                <a:off x="5697150" y="7069403"/>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9</a:t>
                </a:r>
              </a:p>
            </p:txBody>
          </p:sp>
          <p:sp>
            <p:nvSpPr>
              <p:cNvPr id="353" name="TextBox 352">
                <a:extLst>
                  <a:ext uri="{FF2B5EF4-FFF2-40B4-BE49-F238E27FC236}">
                    <a16:creationId xmlns:a16="http://schemas.microsoft.com/office/drawing/2014/main" id="{481ABCEC-B251-B3E5-71AB-6FE8F74A342C}"/>
                  </a:ext>
                </a:extLst>
              </p:cNvPr>
              <p:cNvSpPr txBox="1"/>
              <p:nvPr/>
            </p:nvSpPr>
            <p:spPr>
              <a:xfrm>
                <a:off x="6232959" y="7069403"/>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12</a:t>
                </a:r>
              </a:p>
            </p:txBody>
          </p:sp>
          <p:sp>
            <p:nvSpPr>
              <p:cNvPr id="354" name="TextBox 353">
                <a:extLst>
                  <a:ext uri="{FF2B5EF4-FFF2-40B4-BE49-F238E27FC236}">
                    <a16:creationId xmlns:a16="http://schemas.microsoft.com/office/drawing/2014/main" id="{7C74B34E-85C7-EBC0-AAC4-BC8C2C3306F8}"/>
                  </a:ext>
                </a:extLst>
              </p:cNvPr>
              <p:cNvSpPr txBox="1"/>
              <p:nvPr/>
            </p:nvSpPr>
            <p:spPr>
              <a:xfrm>
                <a:off x="6807820" y="7069403"/>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15</a:t>
                </a:r>
              </a:p>
            </p:txBody>
          </p:sp>
          <p:sp>
            <p:nvSpPr>
              <p:cNvPr id="355" name="TextBox 354">
                <a:extLst>
                  <a:ext uri="{FF2B5EF4-FFF2-40B4-BE49-F238E27FC236}">
                    <a16:creationId xmlns:a16="http://schemas.microsoft.com/office/drawing/2014/main" id="{F255CF39-CC2C-4CE4-8C85-4DD1AE906BB3}"/>
                  </a:ext>
                </a:extLst>
              </p:cNvPr>
              <p:cNvSpPr txBox="1"/>
              <p:nvPr/>
            </p:nvSpPr>
            <p:spPr>
              <a:xfrm>
                <a:off x="7382682" y="7069403"/>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18</a:t>
                </a:r>
              </a:p>
            </p:txBody>
          </p:sp>
          <p:sp>
            <p:nvSpPr>
              <p:cNvPr id="356" name="TextBox 355">
                <a:extLst>
                  <a:ext uri="{FF2B5EF4-FFF2-40B4-BE49-F238E27FC236}">
                    <a16:creationId xmlns:a16="http://schemas.microsoft.com/office/drawing/2014/main" id="{9E2EFC64-0D72-3EF5-16A6-A048B5334790}"/>
                  </a:ext>
                </a:extLst>
              </p:cNvPr>
              <p:cNvSpPr txBox="1"/>
              <p:nvPr/>
            </p:nvSpPr>
            <p:spPr>
              <a:xfrm>
                <a:off x="7957542"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21</a:t>
                </a:r>
              </a:p>
            </p:txBody>
          </p:sp>
          <p:sp>
            <p:nvSpPr>
              <p:cNvPr id="357" name="TextBox 356">
                <a:extLst>
                  <a:ext uri="{FF2B5EF4-FFF2-40B4-BE49-F238E27FC236}">
                    <a16:creationId xmlns:a16="http://schemas.microsoft.com/office/drawing/2014/main" id="{0CE4D54F-9CBF-DFF3-AA28-E7C5A9622ADD}"/>
                  </a:ext>
                </a:extLst>
              </p:cNvPr>
              <p:cNvSpPr txBox="1"/>
              <p:nvPr/>
            </p:nvSpPr>
            <p:spPr>
              <a:xfrm>
                <a:off x="8532403"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24</a:t>
                </a:r>
              </a:p>
            </p:txBody>
          </p:sp>
          <p:sp>
            <p:nvSpPr>
              <p:cNvPr id="358" name="TextBox 357">
                <a:extLst>
                  <a:ext uri="{FF2B5EF4-FFF2-40B4-BE49-F238E27FC236}">
                    <a16:creationId xmlns:a16="http://schemas.microsoft.com/office/drawing/2014/main" id="{50ABA579-E51E-94FB-BB17-86E22F3AA1FF}"/>
                  </a:ext>
                </a:extLst>
              </p:cNvPr>
              <p:cNvSpPr txBox="1"/>
              <p:nvPr/>
            </p:nvSpPr>
            <p:spPr>
              <a:xfrm>
                <a:off x="9107262"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27</a:t>
                </a:r>
              </a:p>
            </p:txBody>
          </p:sp>
          <p:sp>
            <p:nvSpPr>
              <p:cNvPr id="359" name="TextBox 358">
                <a:extLst>
                  <a:ext uri="{FF2B5EF4-FFF2-40B4-BE49-F238E27FC236}">
                    <a16:creationId xmlns:a16="http://schemas.microsoft.com/office/drawing/2014/main" id="{A477E52A-86DA-17E6-FFFB-D10AF2FC1D5E}"/>
                  </a:ext>
                </a:extLst>
              </p:cNvPr>
              <p:cNvSpPr txBox="1"/>
              <p:nvPr/>
            </p:nvSpPr>
            <p:spPr>
              <a:xfrm>
                <a:off x="9682123"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30</a:t>
                </a:r>
              </a:p>
            </p:txBody>
          </p:sp>
          <p:sp>
            <p:nvSpPr>
              <p:cNvPr id="360" name="TextBox 359">
                <a:extLst>
                  <a:ext uri="{FF2B5EF4-FFF2-40B4-BE49-F238E27FC236}">
                    <a16:creationId xmlns:a16="http://schemas.microsoft.com/office/drawing/2014/main" id="{4E60A5BC-011F-3DE1-41E6-139533FE9E87}"/>
                  </a:ext>
                </a:extLst>
              </p:cNvPr>
              <p:cNvSpPr txBox="1"/>
              <p:nvPr/>
            </p:nvSpPr>
            <p:spPr>
              <a:xfrm>
                <a:off x="10256985"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33</a:t>
                </a:r>
              </a:p>
            </p:txBody>
          </p:sp>
          <p:sp>
            <p:nvSpPr>
              <p:cNvPr id="361" name="TextBox 360">
                <a:extLst>
                  <a:ext uri="{FF2B5EF4-FFF2-40B4-BE49-F238E27FC236}">
                    <a16:creationId xmlns:a16="http://schemas.microsoft.com/office/drawing/2014/main" id="{51C04B9A-EAAF-C60E-98AF-EF8AC93C3D8A}"/>
                  </a:ext>
                </a:extLst>
              </p:cNvPr>
              <p:cNvSpPr txBox="1"/>
              <p:nvPr/>
            </p:nvSpPr>
            <p:spPr>
              <a:xfrm>
                <a:off x="10831846"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36</a:t>
                </a:r>
              </a:p>
            </p:txBody>
          </p:sp>
          <p:sp>
            <p:nvSpPr>
              <p:cNvPr id="362" name="TextBox 361">
                <a:extLst>
                  <a:ext uri="{FF2B5EF4-FFF2-40B4-BE49-F238E27FC236}">
                    <a16:creationId xmlns:a16="http://schemas.microsoft.com/office/drawing/2014/main" id="{C46C3526-DA73-9A4D-37A8-5A3F39500A08}"/>
                  </a:ext>
                </a:extLst>
              </p:cNvPr>
              <p:cNvSpPr txBox="1"/>
              <p:nvPr/>
            </p:nvSpPr>
            <p:spPr>
              <a:xfrm>
                <a:off x="11406708"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39</a:t>
                </a:r>
              </a:p>
            </p:txBody>
          </p:sp>
          <p:sp>
            <p:nvSpPr>
              <p:cNvPr id="363" name="TextBox 362">
                <a:extLst>
                  <a:ext uri="{FF2B5EF4-FFF2-40B4-BE49-F238E27FC236}">
                    <a16:creationId xmlns:a16="http://schemas.microsoft.com/office/drawing/2014/main" id="{8B262F9D-5DB2-A38B-1B64-4CB3F4679520}"/>
                  </a:ext>
                </a:extLst>
              </p:cNvPr>
              <p:cNvSpPr txBox="1"/>
              <p:nvPr/>
            </p:nvSpPr>
            <p:spPr>
              <a:xfrm>
                <a:off x="11981568"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42</a:t>
                </a:r>
              </a:p>
            </p:txBody>
          </p:sp>
          <p:sp>
            <p:nvSpPr>
              <p:cNvPr id="364" name="TextBox 363">
                <a:extLst>
                  <a:ext uri="{FF2B5EF4-FFF2-40B4-BE49-F238E27FC236}">
                    <a16:creationId xmlns:a16="http://schemas.microsoft.com/office/drawing/2014/main" id="{A1457990-445B-5985-B2A9-F02D7EF41D3E}"/>
                  </a:ext>
                </a:extLst>
              </p:cNvPr>
              <p:cNvSpPr txBox="1"/>
              <p:nvPr/>
            </p:nvSpPr>
            <p:spPr>
              <a:xfrm>
                <a:off x="12556429"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45</a:t>
                </a:r>
              </a:p>
            </p:txBody>
          </p:sp>
          <p:sp>
            <p:nvSpPr>
              <p:cNvPr id="365" name="TextBox 364">
                <a:extLst>
                  <a:ext uri="{FF2B5EF4-FFF2-40B4-BE49-F238E27FC236}">
                    <a16:creationId xmlns:a16="http://schemas.microsoft.com/office/drawing/2014/main" id="{12403DBC-0ECE-42F3-AEBB-2376DD6EEA58}"/>
                  </a:ext>
                </a:extLst>
              </p:cNvPr>
              <p:cNvSpPr txBox="1"/>
              <p:nvPr/>
            </p:nvSpPr>
            <p:spPr>
              <a:xfrm>
                <a:off x="13131290"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48</a:t>
                </a:r>
              </a:p>
            </p:txBody>
          </p:sp>
          <p:sp>
            <p:nvSpPr>
              <p:cNvPr id="366" name="TextBox 365">
                <a:extLst>
                  <a:ext uri="{FF2B5EF4-FFF2-40B4-BE49-F238E27FC236}">
                    <a16:creationId xmlns:a16="http://schemas.microsoft.com/office/drawing/2014/main" id="{2CBFC9E5-FF71-3101-0D76-C3B39AA62CB8}"/>
                  </a:ext>
                </a:extLst>
              </p:cNvPr>
              <p:cNvSpPr txBox="1"/>
              <p:nvPr/>
            </p:nvSpPr>
            <p:spPr>
              <a:xfrm>
                <a:off x="13706152"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51</a:t>
                </a:r>
              </a:p>
            </p:txBody>
          </p:sp>
          <p:sp>
            <p:nvSpPr>
              <p:cNvPr id="367" name="TextBox 366">
                <a:extLst>
                  <a:ext uri="{FF2B5EF4-FFF2-40B4-BE49-F238E27FC236}">
                    <a16:creationId xmlns:a16="http://schemas.microsoft.com/office/drawing/2014/main" id="{91D8D9B7-5158-DD71-6512-E64DA15E674F}"/>
                  </a:ext>
                </a:extLst>
              </p:cNvPr>
              <p:cNvSpPr txBox="1"/>
              <p:nvPr/>
            </p:nvSpPr>
            <p:spPr>
              <a:xfrm>
                <a:off x="14281013"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54</a:t>
                </a:r>
              </a:p>
            </p:txBody>
          </p:sp>
          <p:sp>
            <p:nvSpPr>
              <p:cNvPr id="368" name="TextBox 367">
                <a:extLst>
                  <a:ext uri="{FF2B5EF4-FFF2-40B4-BE49-F238E27FC236}">
                    <a16:creationId xmlns:a16="http://schemas.microsoft.com/office/drawing/2014/main" id="{102AF357-AC37-132F-5DBF-2A072AEA9770}"/>
                  </a:ext>
                </a:extLst>
              </p:cNvPr>
              <p:cNvSpPr txBox="1"/>
              <p:nvPr/>
            </p:nvSpPr>
            <p:spPr>
              <a:xfrm>
                <a:off x="14855874"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57</a:t>
                </a:r>
              </a:p>
            </p:txBody>
          </p:sp>
          <p:sp>
            <p:nvSpPr>
              <p:cNvPr id="369" name="TextBox 368">
                <a:extLst>
                  <a:ext uri="{FF2B5EF4-FFF2-40B4-BE49-F238E27FC236}">
                    <a16:creationId xmlns:a16="http://schemas.microsoft.com/office/drawing/2014/main" id="{9CF31931-258F-D9BB-E8A9-932E49CB5208}"/>
                  </a:ext>
                </a:extLst>
              </p:cNvPr>
              <p:cNvSpPr txBox="1"/>
              <p:nvPr/>
            </p:nvSpPr>
            <p:spPr>
              <a:xfrm>
                <a:off x="15430729"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60</a:t>
                </a:r>
              </a:p>
            </p:txBody>
          </p:sp>
        </p:grpSp>
        <p:grpSp>
          <p:nvGrpSpPr>
            <p:cNvPr id="11" name="Group 10">
              <a:extLst>
                <a:ext uri="{FF2B5EF4-FFF2-40B4-BE49-F238E27FC236}">
                  <a16:creationId xmlns:a16="http://schemas.microsoft.com/office/drawing/2014/main" id="{3923DAF5-1F40-24DC-176E-A1D4E829F600}"/>
                </a:ext>
              </a:extLst>
            </p:cNvPr>
            <p:cNvGrpSpPr/>
            <p:nvPr/>
          </p:nvGrpSpPr>
          <p:grpSpPr>
            <a:xfrm>
              <a:off x="2733569" y="6998568"/>
              <a:ext cx="13162960" cy="123648"/>
              <a:chOff x="4011623" y="6932958"/>
              <a:chExt cx="11497215" cy="108001"/>
            </a:xfrm>
          </p:grpSpPr>
          <p:cxnSp>
            <p:nvCxnSpPr>
              <p:cNvPr id="328" name="Straight Connector 327">
                <a:extLst>
                  <a:ext uri="{FF2B5EF4-FFF2-40B4-BE49-F238E27FC236}">
                    <a16:creationId xmlns:a16="http://schemas.microsoft.com/office/drawing/2014/main" id="{609315D4-82D0-8D29-2E49-E1C09280CE84}"/>
                  </a:ext>
                </a:extLst>
              </p:cNvPr>
              <p:cNvCxnSpPr>
                <a:cxnSpLocks/>
              </p:cNvCxnSpPr>
              <p:nvPr/>
            </p:nvCxnSpPr>
            <p:spPr>
              <a:xfrm rot="16200000">
                <a:off x="3957623"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69ADB7EE-A0BE-E948-D38F-784A35EC67F7}"/>
                  </a:ext>
                </a:extLst>
              </p:cNvPr>
              <p:cNvCxnSpPr>
                <a:cxnSpLocks/>
              </p:cNvCxnSpPr>
              <p:nvPr/>
            </p:nvCxnSpPr>
            <p:spPr>
              <a:xfrm rot="16200000">
                <a:off x="4532484"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81C04523-6074-77AB-3028-650697E0D3D2}"/>
                  </a:ext>
                </a:extLst>
              </p:cNvPr>
              <p:cNvCxnSpPr>
                <a:cxnSpLocks/>
              </p:cNvCxnSpPr>
              <p:nvPr/>
            </p:nvCxnSpPr>
            <p:spPr>
              <a:xfrm rot="16200000">
                <a:off x="5107345"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8F33DC63-5714-1D8F-AE63-89FE2ABCB519}"/>
                  </a:ext>
                </a:extLst>
              </p:cNvPr>
              <p:cNvCxnSpPr>
                <a:cxnSpLocks/>
              </p:cNvCxnSpPr>
              <p:nvPr/>
            </p:nvCxnSpPr>
            <p:spPr>
              <a:xfrm rot="16200000">
                <a:off x="5682206"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3B310AEC-AED4-5EA7-6F03-31868EC04FE3}"/>
                  </a:ext>
                </a:extLst>
              </p:cNvPr>
              <p:cNvCxnSpPr>
                <a:cxnSpLocks/>
              </p:cNvCxnSpPr>
              <p:nvPr/>
            </p:nvCxnSpPr>
            <p:spPr>
              <a:xfrm rot="16200000">
                <a:off x="6257067"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F93A977-AF21-1A71-1E73-1DB2FCBE09DA}"/>
                  </a:ext>
                </a:extLst>
              </p:cNvPr>
              <p:cNvCxnSpPr>
                <a:cxnSpLocks/>
              </p:cNvCxnSpPr>
              <p:nvPr/>
            </p:nvCxnSpPr>
            <p:spPr>
              <a:xfrm rot="16200000">
                <a:off x="6831928"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6A984E9B-AD7C-0BE5-8475-1CD0C222D12E}"/>
                  </a:ext>
                </a:extLst>
              </p:cNvPr>
              <p:cNvCxnSpPr>
                <a:cxnSpLocks/>
              </p:cNvCxnSpPr>
              <p:nvPr/>
            </p:nvCxnSpPr>
            <p:spPr>
              <a:xfrm rot="16200000">
                <a:off x="7406789"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9D0FE480-ACC3-4CF4-2C7E-4AC5E5918F3D}"/>
                  </a:ext>
                </a:extLst>
              </p:cNvPr>
              <p:cNvCxnSpPr>
                <a:cxnSpLocks/>
              </p:cNvCxnSpPr>
              <p:nvPr/>
            </p:nvCxnSpPr>
            <p:spPr>
              <a:xfrm rot="16200000">
                <a:off x="7981650"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CE1ED10-E794-C4E1-ED18-E4C8EA723DC5}"/>
                  </a:ext>
                </a:extLst>
              </p:cNvPr>
              <p:cNvCxnSpPr>
                <a:cxnSpLocks/>
              </p:cNvCxnSpPr>
              <p:nvPr/>
            </p:nvCxnSpPr>
            <p:spPr>
              <a:xfrm rot="16200000">
                <a:off x="8556511"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9D505BB4-F6DC-6C7A-53D4-F4B9E3A76519}"/>
                  </a:ext>
                </a:extLst>
              </p:cNvPr>
              <p:cNvCxnSpPr>
                <a:cxnSpLocks/>
              </p:cNvCxnSpPr>
              <p:nvPr/>
            </p:nvCxnSpPr>
            <p:spPr>
              <a:xfrm rot="16200000">
                <a:off x="9131372"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1689811E-36A7-950E-15B9-8457D299409E}"/>
                  </a:ext>
                </a:extLst>
              </p:cNvPr>
              <p:cNvCxnSpPr>
                <a:cxnSpLocks/>
              </p:cNvCxnSpPr>
              <p:nvPr/>
            </p:nvCxnSpPr>
            <p:spPr>
              <a:xfrm rot="16200000">
                <a:off x="9706233"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39FC27A9-E783-E352-F53F-27F6C33BC33D}"/>
                  </a:ext>
                </a:extLst>
              </p:cNvPr>
              <p:cNvCxnSpPr>
                <a:cxnSpLocks/>
              </p:cNvCxnSpPr>
              <p:nvPr/>
            </p:nvCxnSpPr>
            <p:spPr>
              <a:xfrm rot="16200000">
                <a:off x="10281094"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6BAE137A-93E4-0446-39BC-337CE5688A86}"/>
                  </a:ext>
                </a:extLst>
              </p:cNvPr>
              <p:cNvCxnSpPr>
                <a:cxnSpLocks/>
              </p:cNvCxnSpPr>
              <p:nvPr/>
            </p:nvCxnSpPr>
            <p:spPr>
              <a:xfrm rot="16200000">
                <a:off x="10855955"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04221045-10E8-D46C-E93A-974CE552FB6B}"/>
                  </a:ext>
                </a:extLst>
              </p:cNvPr>
              <p:cNvCxnSpPr>
                <a:cxnSpLocks/>
              </p:cNvCxnSpPr>
              <p:nvPr/>
            </p:nvCxnSpPr>
            <p:spPr>
              <a:xfrm rot="16200000">
                <a:off x="11430816"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D8E96226-6ACB-3707-B47A-2061FA1E33FB}"/>
                  </a:ext>
                </a:extLst>
              </p:cNvPr>
              <p:cNvCxnSpPr>
                <a:cxnSpLocks/>
              </p:cNvCxnSpPr>
              <p:nvPr/>
            </p:nvCxnSpPr>
            <p:spPr>
              <a:xfrm rot="16200000">
                <a:off x="12005677"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7B9F4D26-9A44-0F7C-76B5-50B5CE7261F9}"/>
                  </a:ext>
                </a:extLst>
              </p:cNvPr>
              <p:cNvCxnSpPr>
                <a:cxnSpLocks/>
              </p:cNvCxnSpPr>
              <p:nvPr/>
            </p:nvCxnSpPr>
            <p:spPr>
              <a:xfrm rot="16200000">
                <a:off x="12580538"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6B0E3CCA-C4AC-8795-9BD8-C6207DCB66F9}"/>
                  </a:ext>
                </a:extLst>
              </p:cNvPr>
              <p:cNvCxnSpPr>
                <a:cxnSpLocks/>
              </p:cNvCxnSpPr>
              <p:nvPr/>
            </p:nvCxnSpPr>
            <p:spPr>
              <a:xfrm rot="16200000">
                <a:off x="13155399"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071953C4-76D0-7D08-0F39-5BE6864A4FB1}"/>
                  </a:ext>
                </a:extLst>
              </p:cNvPr>
              <p:cNvCxnSpPr>
                <a:cxnSpLocks/>
              </p:cNvCxnSpPr>
              <p:nvPr/>
            </p:nvCxnSpPr>
            <p:spPr>
              <a:xfrm rot="16200000">
                <a:off x="13730260"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AD613E45-BDCB-B1BB-DB61-DB39BB9CB20E}"/>
                  </a:ext>
                </a:extLst>
              </p:cNvPr>
              <p:cNvCxnSpPr>
                <a:cxnSpLocks/>
              </p:cNvCxnSpPr>
              <p:nvPr/>
            </p:nvCxnSpPr>
            <p:spPr>
              <a:xfrm rot="16200000">
                <a:off x="14305121"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6B363261-FB52-E51C-729A-DD9501BE6939}"/>
                  </a:ext>
                </a:extLst>
              </p:cNvPr>
              <p:cNvCxnSpPr>
                <a:cxnSpLocks/>
              </p:cNvCxnSpPr>
              <p:nvPr/>
            </p:nvCxnSpPr>
            <p:spPr>
              <a:xfrm rot="16200000">
                <a:off x="14879982"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DBC8CA2-C0A3-F422-FED6-0F62CBD24A4C}"/>
                  </a:ext>
                </a:extLst>
              </p:cNvPr>
              <p:cNvCxnSpPr>
                <a:cxnSpLocks/>
              </p:cNvCxnSpPr>
              <p:nvPr/>
            </p:nvCxnSpPr>
            <p:spPr>
              <a:xfrm rot="16200000">
                <a:off x="15454838"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CDD5E6B9-DD98-F4B3-1FCF-8AEC576773FD}"/>
                </a:ext>
              </a:extLst>
            </p:cNvPr>
            <p:cNvGrpSpPr/>
            <p:nvPr/>
          </p:nvGrpSpPr>
          <p:grpSpPr>
            <a:xfrm>
              <a:off x="859956" y="7855156"/>
              <a:ext cx="15823987" cy="234898"/>
              <a:chOff x="2375116" y="7736825"/>
              <a:chExt cx="13821487" cy="205172"/>
            </a:xfrm>
          </p:grpSpPr>
          <p:sp>
            <p:nvSpPr>
              <p:cNvPr id="304" name="TextBox 303">
                <a:extLst>
                  <a:ext uri="{FF2B5EF4-FFF2-40B4-BE49-F238E27FC236}">
                    <a16:creationId xmlns:a16="http://schemas.microsoft.com/office/drawing/2014/main" id="{CE3CFAA8-8458-6ACD-8E37-D70E47EE23BC}"/>
                  </a:ext>
                </a:extLst>
              </p:cNvPr>
              <p:cNvSpPr txBox="1"/>
              <p:nvPr/>
            </p:nvSpPr>
            <p:spPr>
              <a:xfrm>
                <a:off x="2375116" y="7736827"/>
                <a:ext cx="1335879" cy="205170"/>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1" i="0" u="none" strike="noStrike" kern="1200" cap="none" spc="0" normalizeH="0" baseline="0" noProof="0" dirty="0">
                    <a:ln/>
                    <a:solidFill>
                      <a:srgbClr val="008764"/>
                    </a:solidFill>
                    <a:effectLst/>
                    <a:uLnTx/>
                    <a:uFillTx/>
                    <a:latin typeface="Arial Narrow" panose="020B0606020202030204" pitchFamily="34" charset="0"/>
                    <a:ea typeface="+mn-ea"/>
                    <a:cs typeface="Arial"/>
                    <a:sym typeface="Arial"/>
                    <a:rtl val="0"/>
                  </a:rPr>
                  <a:t>Durvalumab + FLOT</a:t>
                </a:r>
              </a:p>
            </p:txBody>
          </p:sp>
          <p:grpSp>
            <p:nvGrpSpPr>
              <p:cNvPr id="305" name="Group 304">
                <a:extLst>
                  <a:ext uri="{FF2B5EF4-FFF2-40B4-BE49-F238E27FC236}">
                    <a16:creationId xmlns:a16="http://schemas.microsoft.com/office/drawing/2014/main" id="{AC57A656-E64C-8126-AB0F-01D21088F3D8}"/>
                  </a:ext>
                </a:extLst>
              </p:cNvPr>
              <p:cNvGrpSpPr/>
              <p:nvPr/>
            </p:nvGrpSpPr>
            <p:grpSpPr>
              <a:xfrm>
                <a:off x="3894458" y="7736825"/>
                <a:ext cx="12302145" cy="205171"/>
                <a:chOff x="3894458" y="7069403"/>
                <a:chExt cx="12302145" cy="205171"/>
              </a:xfrm>
            </p:grpSpPr>
            <p:sp>
              <p:nvSpPr>
                <p:cNvPr id="306" name="TextBox 305">
                  <a:extLst>
                    <a:ext uri="{FF2B5EF4-FFF2-40B4-BE49-F238E27FC236}">
                      <a16:creationId xmlns:a16="http://schemas.microsoft.com/office/drawing/2014/main" id="{F338BDB4-4C37-124E-A084-40694BE8D045}"/>
                    </a:ext>
                  </a:extLst>
                </p:cNvPr>
                <p:cNvSpPr txBox="1"/>
                <p:nvPr/>
              </p:nvSpPr>
              <p:spPr>
                <a:xfrm>
                  <a:off x="3894458"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474</a:t>
                  </a:r>
                </a:p>
              </p:txBody>
            </p:sp>
            <p:sp>
              <p:nvSpPr>
                <p:cNvPr id="307" name="TextBox 306">
                  <a:extLst>
                    <a:ext uri="{FF2B5EF4-FFF2-40B4-BE49-F238E27FC236}">
                      <a16:creationId xmlns:a16="http://schemas.microsoft.com/office/drawing/2014/main" id="{E8951008-2F83-F8FE-8C4B-2150C5F94A20}"/>
                    </a:ext>
                  </a:extLst>
                </p:cNvPr>
                <p:cNvSpPr txBox="1"/>
                <p:nvPr/>
              </p:nvSpPr>
              <p:spPr>
                <a:xfrm>
                  <a:off x="4469319"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464</a:t>
                  </a:r>
                </a:p>
              </p:txBody>
            </p:sp>
            <p:sp>
              <p:nvSpPr>
                <p:cNvPr id="308" name="TextBox 307">
                  <a:extLst>
                    <a:ext uri="{FF2B5EF4-FFF2-40B4-BE49-F238E27FC236}">
                      <a16:creationId xmlns:a16="http://schemas.microsoft.com/office/drawing/2014/main" id="{7D972CEF-AE2E-6C03-8001-43500212B37F}"/>
                    </a:ext>
                  </a:extLst>
                </p:cNvPr>
                <p:cNvSpPr txBox="1"/>
                <p:nvPr/>
              </p:nvSpPr>
              <p:spPr>
                <a:xfrm>
                  <a:off x="5044180"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438</a:t>
                  </a:r>
                </a:p>
              </p:txBody>
            </p:sp>
            <p:sp>
              <p:nvSpPr>
                <p:cNvPr id="309" name="TextBox 308">
                  <a:extLst>
                    <a:ext uri="{FF2B5EF4-FFF2-40B4-BE49-F238E27FC236}">
                      <a16:creationId xmlns:a16="http://schemas.microsoft.com/office/drawing/2014/main" id="{B8FA5C01-5E4B-7EF0-86E2-39A62DD1A571}"/>
                    </a:ext>
                  </a:extLst>
                </p:cNvPr>
                <p:cNvSpPr txBox="1"/>
                <p:nvPr/>
              </p:nvSpPr>
              <p:spPr>
                <a:xfrm>
                  <a:off x="5619040"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422</a:t>
                  </a:r>
                </a:p>
              </p:txBody>
            </p:sp>
            <p:sp>
              <p:nvSpPr>
                <p:cNvPr id="310" name="TextBox 309">
                  <a:extLst>
                    <a:ext uri="{FF2B5EF4-FFF2-40B4-BE49-F238E27FC236}">
                      <a16:creationId xmlns:a16="http://schemas.microsoft.com/office/drawing/2014/main" id="{838A0163-36C6-4216-FA41-3E9DBDD7AA1F}"/>
                    </a:ext>
                  </a:extLst>
                </p:cNvPr>
                <p:cNvSpPr txBox="1"/>
                <p:nvPr/>
              </p:nvSpPr>
              <p:spPr>
                <a:xfrm>
                  <a:off x="6193902"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403</a:t>
                  </a:r>
                </a:p>
              </p:txBody>
            </p:sp>
            <p:sp>
              <p:nvSpPr>
                <p:cNvPr id="311" name="TextBox 310">
                  <a:extLst>
                    <a:ext uri="{FF2B5EF4-FFF2-40B4-BE49-F238E27FC236}">
                      <a16:creationId xmlns:a16="http://schemas.microsoft.com/office/drawing/2014/main" id="{FC9D1B2E-CC41-5E32-B032-9EDC866E7A41}"/>
                    </a:ext>
                  </a:extLst>
                </p:cNvPr>
                <p:cNvSpPr txBox="1"/>
                <p:nvPr/>
              </p:nvSpPr>
              <p:spPr>
                <a:xfrm>
                  <a:off x="6768762"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389</a:t>
                  </a:r>
                </a:p>
              </p:txBody>
            </p:sp>
            <p:sp>
              <p:nvSpPr>
                <p:cNvPr id="312" name="TextBox 311">
                  <a:extLst>
                    <a:ext uri="{FF2B5EF4-FFF2-40B4-BE49-F238E27FC236}">
                      <a16:creationId xmlns:a16="http://schemas.microsoft.com/office/drawing/2014/main" id="{B25838F8-00EF-5EB3-7CDC-0FA9F45F24A1}"/>
                    </a:ext>
                  </a:extLst>
                </p:cNvPr>
                <p:cNvSpPr txBox="1"/>
                <p:nvPr/>
              </p:nvSpPr>
              <p:spPr>
                <a:xfrm>
                  <a:off x="7343624"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377</a:t>
                  </a:r>
                </a:p>
              </p:txBody>
            </p:sp>
            <p:sp>
              <p:nvSpPr>
                <p:cNvPr id="313" name="TextBox 312">
                  <a:extLst>
                    <a:ext uri="{FF2B5EF4-FFF2-40B4-BE49-F238E27FC236}">
                      <a16:creationId xmlns:a16="http://schemas.microsoft.com/office/drawing/2014/main" id="{B0A745E1-FD70-6C6F-E2CA-3C6A16887925}"/>
                    </a:ext>
                  </a:extLst>
                </p:cNvPr>
                <p:cNvSpPr txBox="1"/>
                <p:nvPr/>
              </p:nvSpPr>
              <p:spPr>
                <a:xfrm>
                  <a:off x="7918484"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367</a:t>
                  </a:r>
                </a:p>
              </p:txBody>
            </p:sp>
            <p:sp>
              <p:nvSpPr>
                <p:cNvPr id="314" name="TextBox 313">
                  <a:extLst>
                    <a:ext uri="{FF2B5EF4-FFF2-40B4-BE49-F238E27FC236}">
                      <a16:creationId xmlns:a16="http://schemas.microsoft.com/office/drawing/2014/main" id="{3C0BF47B-1B3C-57A6-3B22-643E80FFF2BE}"/>
                    </a:ext>
                  </a:extLst>
                </p:cNvPr>
                <p:cNvSpPr txBox="1"/>
                <p:nvPr/>
              </p:nvSpPr>
              <p:spPr>
                <a:xfrm>
                  <a:off x="8493348"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351</a:t>
                  </a:r>
                </a:p>
              </p:txBody>
            </p:sp>
            <p:sp>
              <p:nvSpPr>
                <p:cNvPr id="315" name="TextBox 314">
                  <a:extLst>
                    <a:ext uri="{FF2B5EF4-FFF2-40B4-BE49-F238E27FC236}">
                      <a16:creationId xmlns:a16="http://schemas.microsoft.com/office/drawing/2014/main" id="{DF806A5E-9309-4A3A-A739-369672FA18AB}"/>
                    </a:ext>
                  </a:extLst>
                </p:cNvPr>
                <p:cNvSpPr txBox="1"/>
                <p:nvPr/>
              </p:nvSpPr>
              <p:spPr>
                <a:xfrm>
                  <a:off x="9068209"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338</a:t>
                  </a:r>
                </a:p>
              </p:txBody>
            </p:sp>
            <p:sp>
              <p:nvSpPr>
                <p:cNvPr id="316" name="TextBox 315">
                  <a:extLst>
                    <a:ext uri="{FF2B5EF4-FFF2-40B4-BE49-F238E27FC236}">
                      <a16:creationId xmlns:a16="http://schemas.microsoft.com/office/drawing/2014/main" id="{3A01465A-6DF5-D276-55E7-7FD8CD812F7A}"/>
                    </a:ext>
                  </a:extLst>
                </p:cNvPr>
                <p:cNvSpPr txBox="1"/>
                <p:nvPr/>
              </p:nvSpPr>
              <p:spPr>
                <a:xfrm>
                  <a:off x="9643067"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334</a:t>
                  </a:r>
                </a:p>
              </p:txBody>
            </p:sp>
            <p:sp>
              <p:nvSpPr>
                <p:cNvPr id="317" name="TextBox 316">
                  <a:extLst>
                    <a:ext uri="{FF2B5EF4-FFF2-40B4-BE49-F238E27FC236}">
                      <a16:creationId xmlns:a16="http://schemas.microsoft.com/office/drawing/2014/main" id="{F9CDE93F-F99F-CA41-F4BC-F008895063B8}"/>
                    </a:ext>
                  </a:extLst>
                </p:cNvPr>
                <p:cNvSpPr txBox="1"/>
                <p:nvPr/>
              </p:nvSpPr>
              <p:spPr>
                <a:xfrm>
                  <a:off x="10217927"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323</a:t>
                  </a:r>
                </a:p>
              </p:txBody>
            </p:sp>
            <p:sp>
              <p:nvSpPr>
                <p:cNvPr id="318" name="TextBox 317">
                  <a:extLst>
                    <a:ext uri="{FF2B5EF4-FFF2-40B4-BE49-F238E27FC236}">
                      <a16:creationId xmlns:a16="http://schemas.microsoft.com/office/drawing/2014/main" id="{C2925948-2625-13AC-A93A-2D7BB7B2F131}"/>
                    </a:ext>
                  </a:extLst>
                </p:cNvPr>
                <p:cNvSpPr txBox="1"/>
                <p:nvPr/>
              </p:nvSpPr>
              <p:spPr>
                <a:xfrm>
                  <a:off x="10792789"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316</a:t>
                  </a:r>
                </a:p>
              </p:txBody>
            </p:sp>
            <p:sp>
              <p:nvSpPr>
                <p:cNvPr id="319" name="TextBox 318">
                  <a:extLst>
                    <a:ext uri="{FF2B5EF4-FFF2-40B4-BE49-F238E27FC236}">
                      <a16:creationId xmlns:a16="http://schemas.microsoft.com/office/drawing/2014/main" id="{EE74C719-811D-4FD6-265F-007FFBECC4C9}"/>
                    </a:ext>
                  </a:extLst>
                </p:cNvPr>
                <p:cNvSpPr txBox="1"/>
                <p:nvPr/>
              </p:nvSpPr>
              <p:spPr>
                <a:xfrm>
                  <a:off x="11367650"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255</a:t>
                  </a:r>
                </a:p>
              </p:txBody>
            </p:sp>
            <p:sp>
              <p:nvSpPr>
                <p:cNvPr id="320" name="TextBox 319">
                  <a:extLst>
                    <a:ext uri="{FF2B5EF4-FFF2-40B4-BE49-F238E27FC236}">
                      <a16:creationId xmlns:a16="http://schemas.microsoft.com/office/drawing/2014/main" id="{751FB768-024F-7F91-D854-56450A0CC712}"/>
                    </a:ext>
                  </a:extLst>
                </p:cNvPr>
                <p:cNvSpPr txBox="1"/>
                <p:nvPr/>
              </p:nvSpPr>
              <p:spPr>
                <a:xfrm>
                  <a:off x="11942512"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182</a:t>
                  </a:r>
                </a:p>
              </p:txBody>
            </p:sp>
            <p:sp>
              <p:nvSpPr>
                <p:cNvPr id="321" name="TextBox 320">
                  <a:extLst>
                    <a:ext uri="{FF2B5EF4-FFF2-40B4-BE49-F238E27FC236}">
                      <a16:creationId xmlns:a16="http://schemas.microsoft.com/office/drawing/2014/main" id="{B8AF31B8-22DB-3A8F-FC84-3647EC78244B}"/>
                    </a:ext>
                  </a:extLst>
                </p:cNvPr>
                <p:cNvSpPr txBox="1"/>
                <p:nvPr/>
              </p:nvSpPr>
              <p:spPr>
                <a:xfrm>
                  <a:off x="12517374"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112</a:t>
                  </a:r>
                </a:p>
              </p:txBody>
            </p:sp>
            <p:sp>
              <p:nvSpPr>
                <p:cNvPr id="322" name="TextBox 321">
                  <a:extLst>
                    <a:ext uri="{FF2B5EF4-FFF2-40B4-BE49-F238E27FC236}">
                      <a16:creationId xmlns:a16="http://schemas.microsoft.com/office/drawing/2014/main" id="{295C34F1-4FDE-7114-A1D4-27D5FA8AD623}"/>
                    </a:ext>
                  </a:extLst>
                </p:cNvPr>
                <p:cNvSpPr txBox="1"/>
                <p:nvPr/>
              </p:nvSpPr>
              <p:spPr>
                <a:xfrm>
                  <a:off x="13131288"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71</a:t>
                  </a:r>
                </a:p>
              </p:txBody>
            </p:sp>
            <p:sp>
              <p:nvSpPr>
                <p:cNvPr id="323" name="TextBox 322">
                  <a:extLst>
                    <a:ext uri="{FF2B5EF4-FFF2-40B4-BE49-F238E27FC236}">
                      <a16:creationId xmlns:a16="http://schemas.microsoft.com/office/drawing/2014/main" id="{92556879-DF68-1FDE-B87E-A367F3ED4614}"/>
                    </a:ext>
                  </a:extLst>
                </p:cNvPr>
                <p:cNvSpPr txBox="1"/>
                <p:nvPr/>
              </p:nvSpPr>
              <p:spPr>
                <a:xfrm>
                  <a:off x="13706150"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29</a:t>
                  </a:r>
                </a:p>
              </p:txBody>
            </p:sp>
            <p:sp>
              <p:nvSpPr>
                <p:cNvPr id="324" name="TextBox 323">
                  <a:extLst>
                    <a:ext uri="{FF2B5EF4-FFF2-40B4-BE49-F238E27FC236}">
                      <a16:creationId xmlns:a16="http://schemas.microsoft.com/office/drawing/2014/main" id="{0F65C9F6-44E7-0413-FFB6-4CD55400697D}"/>
                    </a:ext>
                  </a:extLst>
                </p:cNvPr>
                <p:cNvSpPr txBox="1"/>
                <p:nvPr/>
              </p:nvSpPr>
              <p:spPr>
                <a:xfrm>
                  <a:off x="14320065" y="7069405"/>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6</a:t>
                  </a:r>
                </a:p>
              </p:txBody>
            </p:sp>
            <p:sp>
              <p:nvSpPr>
                <p:cNvPr id="325" name="TextBox 324">
                  <a:extLst>
                    <a:ext uri="{FF2B5EF4-FFF2-40B4-BE49-F238E27FC236}">
                      <a16:creationId xmlns:a16="http://schemas.microsoft.com/office/drawing/2014/main" id="{5C20E986-EE2E-109E-7263-7E9E2663AD1F}"/>
                    </a:ext>
                  </a:extLst>
                </p:cNvPr>
                <p:cNvSpPr txBox="1"/>
                <p:nvPr/>
              </p:nvSpPr>
              <p:spPr>
                <a:xfrm>
                  <a:off x="14894926" y="7069405"/>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1</a:t>
                  </a:r>
                </a:p>
              </p:txBody>
            </p:sp>
            <p:sp>
              <p:nvSpPr>
                <p:cNvPr id="326" name="TextBox 325">
                  <a:extLst>
                    <a:ext uri="{FF2B5EF4-FFF2-40B4-BE49-F238E27FC236}">
                      <a16:creationId xmlns:a16="http://schemas.microsoft.com/office/drawing/2014/main" id="{B9617CA9-743E-091F-E588-6A27EA32B69F}"/>
                    </a:ext>
                  </a:extLst>
                </p:cNvPr>
                <p:cNvSpPr txBox="1"/>
                <p:nvPr/>
              </p:nvSpPr>
              <p:spPr>
                <a:xfrm>
                  <a:off x="15469780" y="7069405"/>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a:t>
                  </a:r>
                </a:p>
              </p:txBody>
            </p:sp>
            <p:sp>
              <p:nvSpPr>
                <p:cNvPr id="327" name="TextBox 326">
                  <a:extLst>
                    <a:ext uri="{FF2B5EF4-FFF2-40B4-BE49-F238E27FC236}">
                      <a16:creationId xmlns:a16="http://schemas.microsoft.com/office/drawing/2014/main" id="{48FF1F1F-6596-BE18-E7BC-FBD7136BDAC7}"/>
                    </a:ext>
                  </a:extLst>
                </p:cNvPr>
                <p:cNvSpPr txBox="1"/>
                <p:nvPr/>
              </p:nvSpPr>
              <p:spPr>
                <a:xfrm>
                  <a:off x="15962272"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a:ea typeface="+mn-ea"/>
                      <a:cs typeface="+mn-cs"/>
                      <a:sym typeface="HelveticaNeueLTPro-Roman"/>
                    </a:rPr>
                    <a:t>160</a:t>
                  </a:r>
                  <a:endPar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endParaRPr>
                </a:p>
              </p:txBody>
            </p:sp>
          </p:grpSp>
        </p:grpSp>
        <p:grpSp>
          <p:nvGrpSpPr>
            <p:cNvPr id="13" name="Group 12">
              <a:extLst>
                <a:ext uri="{FF2B5EF4-FFF2-40B4-BE49-F238E27FC236}">
                  <a16:creationId xmlns:a16="http://schemas.microsoft.com/office/drawing/2014/main" id="{792C9254-DCAF-76B9-EF66-EEA2B4504FE8}"/>
                </a:ext>
              </a:extLst>
            </p:cNvPr>
            <p:cNvGrpSpPr/>
            <p:nvPr/>
          </p:nvGrpSpPr>
          <p:grpSpPr>
            <a:xfrm>
              <a:off x="1171801" y="8100542"/>
              <a:ext cx="15512139" cy="234898"/>
              <a:chOff x="2647500" y="7998541"/>
              <a:chExt cx="13549103" cy="205172"/>
            </a:xfrm>
          </p:grpSpPr>
          <p:sp>
            <p:nvSpPr>
              <p:cNvPr id="280" name="TextBox 279">
                <a:extLst>
                  <a:ext uri="{FF2B5EF4-FFF2-40B4-BE49-F238E27FC236}">
                    <a16:creationId xmlns:a16="http://schemas.microsoft.com/office/drawing/2014/main" id="{14BF881E-BDB9-58CE-12C9-EA4846718401}"/>
                  </a:ext>
                </a:extLst>
              </p:cNvPr>
              <p:cNvSpPr txBox="1"/>
              <p:nvPr/>
            </p:nvSpPr>
            <p:spPr>
              <a:xfrm>
                <a:off x="2647500" y="7998543"/>
                <a:ext cx="1063496" cy="205170"/>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1" i="0" u="none" strike="noStrike" kern="1200" cap="none" spc="0" normalizeH="0" baseline="0" noProof="0" dirty="0">
                    <a:ln/>
                    <a:solidFill>
                      <a:srgbClr val="851A55"/>
                    </a:solidFill>
                    <a:effectLst/>
                    <a:uLnTx/>
                    <a:uFillTx/>
                    <a:latin typeface="Arial Narrow" panose="020B0606020202030204" pitchFamily="34" charset="0"/>
                    <a:ea typeface="+mn-ea"/>
                    <a:cs typeface="Arial"/>
                    <a:sym typeface="Arial"/>
                    <a:rtl val="0"/>
                  </a:rPr>
                  <a:t>Placebo + FLOT</a:t>
                </a:r>
              </a:p>
            </p:txBody>
          </p:sp>
          <p:grpSp>
            <p:nvGrpSpPr>
              <p:cNvPr id="281" name="Group 280">
                <a:extLst>
                  <a:ext uri="{FF2B5EF4-FFF2-40B4-BE49-F238E27FC236}">
                    <a16:creationId xmlns:a16="http://schemas.microsoft.com/office/drawing/2014/main" id="{6D19E1BD-8EE5-5FD7-0A1E-13FB37DD208D}"/>
                  </a:ext>
                </a:extLst>
              </p:cNvPr>
              <p:cNvGrpSpPr/>
              <p:nvPr/>
            </p:nvGrpSpPr>
            <p:grpSpPr>
              <a:xfrm>
                <a:off x="3894458" y="7998541"/>
                <a:ext cx="12302145" cy="205171"/>
                <a:chOff x="3894458" y="7069403"/>
                <a:chExt cx="12302145" cy="205171"/>
              </a:xfrm>
            </p:grpSpPr>
            <p:sp>
              <p:nvSpPr>
                <p:cNvPr id="282" name="TextBox 281">
                  <a:extLst>
                    <a:ext uri="{FF2B5EF4-FFF2-40B4-BE49-F238E27FC236}">
                      <a16:creationId xmlns:a16="http://schemas.microsoft.com/office/drawing/2014/main" id="{A78F9FF6-1DA2-D394-5938-D4E0A62E92E2}"/>
                    </a:ext>
                  </a:extLst>
                </p:cNvPr>
                <p:cNvSpPr txBox="1"/>
                <p:nvPr/>
              </p:nvSpPr>
              <p:spPr>
                <a:xfrm>
                  <a:off x="3894458"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474</a:t>
                  </a:r>
                </a:p>
              </p:txBody>
            </p:sp>
            <p:sp>
              <p:nvSpPr>
                <p:cNvPr id="283" name="TextBox 282">
                  <a:extLst>
                    <a:ext uri="{FF2B5EF4-FFF2-40B4-BE49-F238E27FC236}">
                      <a16:creationId xmlns:a16="http://schemas.microsoft.com/office/drawing/2014/main" id="{0B63BA91-5BE5-5526-7F98-8BA545714D17}"/>
                    </a:ext>
                  </a:extLst>
                </p:cNvPr>
                <p:cNvSpPr txBox="1"/>
                <p:nvPr/>
              </p:nvSpPr>
              <p:spPr>
                <a:xfrm>
                  <a:off x="4469319"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457</a:t>
                  </a:r>
                </a:p>
              </p:txBody>
            </p:sp>
            <p:sp>
              <p:nvSpPr>
                <p:cNvPr id="284" name="TextBox 283">
                  <a:extLst>
                    <a:ext uri="{FF2B5EF4-FFF2-40B4-BE49-F238E27FC236}">
                      <a16:creationId xmlns:a16="http://schemas.microsoft.com/office/drawing/2014/main" id="{17B0E3CB-58FB-8BEB-4EB9-56E10BC6CCF5}"/>
                    </a:ext>
                  </a:extLst>
                </p:cNvPr>
                <p:cNvSpPr txBox="1"/>
                <p:nvPr/>
              </p:nvSpPr>
              <p:spPr>
                <a:xfrm>
                  <a:off x="5044180"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439</a:t>
                  </a:r>
                </a:p>
              </p:txBody>
            </p:sp>
            <p:sp>
              <p:nvSpPr>
                <p:cNvPr id="285" name="TextBox 284">
                  <a:extLst>
                    <a:ext uri="{FF2B5EF4-FFF2-40B4-BE49-F238E27FC236}">
                      <a16:creationId xmlns:a16="http://schemas.microsoft.com/office/drawing/2014/main" id="{B821E68A-B8F1-8C7D-4C88-2ECA1BD6D532}"/>
                    </a:ext>
                  </a:extLst>
                </p:cNvPr>
                <p:cNvSpPr txBox="1"/>
                <p:nvPr/>
              </p:nvSpPr>
              <p:spPr>
                <a:xfrm>
                  <a:off x="5619040"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414</a:t>
                  </a:r>
                </a:p>
              </p:txBody>
            </p:sp>
            <p:sp>
              <p:nvSpPr>
                <p:cNvPr id="286" name="TextBox 285">
                  <a:extLst>
                    <a:ext uri="{FF2B5EF4-FFF2-40B4-BE49-F238E27FC236}">
                      <a16:creationId xmlns:a16="http://schemas.microsoft.com/office/drawing/2014/main" id="{AEE2332A-2A2B-8CE3-C5C1-7AF295F5AED5}"/>
                    </a:ext>
                  </a:extLst>
                </p:cNvPr>
                <p:cNvSpPr txBox="1"/>
                <p:nvPr/>
              </p:nvSpPr>
              <p:spPr>
                <a:xfrm>
                  <a:off x="6193902"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395</a:t>
                  </a:r>
                </a:p>
              </p:txBody>
            </p:sp>
            <p:sp>
              <p:nvSpPr>
                <p:cNvPr id="287" name="TextBox 286">
                  <a:extLst>
                    <a:ext uri="{FF2B5EF4-FFF2-40B4-BE49-F238E27FC236}">
                      <a16:creationId xmlns:a16="http://schemas.microsoft.com/office/drawing/2014/main" id="{F31928ED-E1C3-EB26-06A0-3D78EBC90C6F}"/>
                    </a:ext>
                  </a:extLst>
                </p:cNvPr>
                <p:cNvSpPr txBox="1"/>
                <p:nvPr/>
              </p:nvSpPr>
              <p:spPr>
                <a:xfrm>
                  <a:off x="6768765"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374</a:t>
                  </a:r>
                </a:p>
              </p:txBody>
            </p:sp>
            <p:sp>
              <p:nvSpPr>
                <p:cNvPr id="288" name="TextBox 287">
                  <a:extLst>
                    <a:ext uri="{FF2B5EF4-FFF2-40B4-BE49-F238E27FC236}">
                      <a16:creationId xmlns:a16="http://schemas.microsoft.com/office/drawing/2014/main" id="{266F6E36-53A2-70A1-00B2-EC01ED807B98}"/>
                    </a:ext>
                  </a:extLst>
                </p:cNvPr>
                <p:cNvSpPr txBox="1"/>
                <p:nvPr/>
              </p:nvSpPr>
              <p:spPr>
                <a:xfrm>
                  <a:off x="7343624" y="7069403"/>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355</a:t>
                  </a:r>
                </a:p>
              </p:txBody>
            </p:sp>
            <p:sp>
              <p:nvSpPr>
                <p:cNvPr id="289" name="TextBox 288">
                  <a:extLst>
                    <a:ext uri="{FF2B5EF4-FFF2-40B4-BE49-F238E27FC236}">
                      <a16:creationId xmlns:a16="http://schemas.microsoft.com/office/drawing/2014/main" id="{68D890E2-4D6B-2FB6-9A32-3FA0441E7E4E}"/>
                    </a:ext>
                  </a:extLst>
                </p:cNvPr>
                <p:cNvSpPr txBox="1"/>
                <p:nvPr/>
              </p:nvSpPr>
              <p:spPr>
                <a:xfrm>
                  <a:off x="7918485"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338</a:t>
                  </a:r>
                </a:p>
              </p:txBody>
            </p:sp>
            <p:sp>
              <p:nvSpPr>
                <p:cNvPr id="290" name="TextBox 289">
                  <a:extLst>
                    <a:ext uri="{FF2B5EF4-FFF2-40B4-BE49-F238E27FC236}">
                      <a16:creationId xmlns:a16="http://schemas.microsoft.com/office/drawing/2014/main" id="{5CA43F89-6C8C-4713-B431-15A4B2F2C9C7}"/>
                    </a:ext>
                  </a:extLst>
                </p:cNvPr>
                <p:cNvSpPr txBox="1"/>
                <p:nvPr/>
              </p:nvSpPr>
              <p:spPr>
                <a:xfrm>
                  <a:off x="8493347"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324</a:t>
                  </a:r>
                </a:p>
              </p:txBody>
            </p:sp>
            <p:sp>
              <p:nvSpPr>
                <p:cNvPr id="291" name="TextBox 290">
                  <a:extLst>
                    <a:ext uri="{FF2B5EF4-FFF2-40B4-BE49-F238E27FC236}">
                      <a16:creationId xmlns:a16="http://schemas.microsoft.com/office/drawing/2014/main" id="{896B06AC-E1FA-22F4-DE41-053009FCACED}"/>
                    </a:ext>
                  </a:extLst>
                </p:cNvPr>
                <p:cNvSpPr txBox="1"/>
                <p:nvPr/>
              </p:nvSpPr>
              <p:spPr>
                <a:xfrm>
                  <a:off x="9068207"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310</a:t>
                  </a:r>
                </a:p>
              </p:txBody>
            </p:sp>
            <p:sp>
              <p:nvSpPr>
                <p:cNvPr id="292" name="TextBox 291">
                  <a:extLst>
                    <a:ext uri="{FF2B5EF4-FFF2-40B4-BE49-F238E27FC236}">
                      <a16:creationId xmlns:a16="http://schemas.microsoft.com/office/drawing/2014/main" id="{B6E3DB01-3310-6511-DB49-721169DCB093}"/>
                    </a:ext>
                  </a:extLst>
                </p:cNvPr>
                <p:cNvSpPr txBox="1"/>
                <p:nvPr/>
              </p:nvSpPr>
              <p:spPr>
                <a:xfrm>
                  <a:off x="9643067"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298</a:t>
                  </a:r>
                </a:p>
              </p:txBody>
            </p:sp>
            <p:sp>
              <p:nvSpPr>
                <p:cNvPr id="293" name="TextBox 292">
                  <a:extLst>
                    <a:ext uri="{FF2B5EF4-FFF2-40B4-BE49-F238E27FC236}">
                      <a16:creationId xmlns:a16="http://schemas.microsoft.com/office/drawing/2014/main" id="{9E50FED5-0D47-688B-847A-20DE78080EAC}"/>
                    </a:ext>
                  </a:extLst>
                </p:cNvPr>
                <p:cNvSpPr txBox="1"/>
                <p:nvPr/>
              </p:nvSpPr>
              <p:spPr>
                <a:xfrm>
                  <a:off x="10217930"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293</a:t>
                  </a:r>
                </a:p>
              </p:txBody>
            </p:sp>
            <p:sp>
              <p:nvSpPr>
                <p:cNvPr id="294" name="TextBox 293">
                  <a:extLst>
                    <a:ext uri="{FF2B5EF4-FFF2-40B4-BE49-F238E27FC236}">
                      <a16:creationId xmlns:a16="http://schemas.microsoft.com/office/drawing/2014/main" id="{527AF816-08F0-1A39-FEE7-9FED384FD3E5}"/>
                    </a:ext>
                  </a:extLst>
                </p:cNvPr>
                <p:cNvSpPr txBox="1"/>
                <p:nvPr/>
              </p:nvSpPr>
              <p:spPr>
                <a:xfrm>
                  <a:off x="10792789"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278</a:t>
                  </a:r>
                </a:p>
              </p:txBody>
            </p:sp>
            <p:sp>
              <p:nvSpPr>
                <p:cNvPr id="295" name="TextBox 294">
                  <a:extLst>
                    <a:ext uri="{FF2B5EF4-FFF2-40B4-BE49-F238E27FC236}">
                      <a16:creationId xmlns:a16="http://schemas.microsoft.com/office/drawing/2014/main" id="{97B7A22D-6D1A-40FA-CF7E-210106F96172}"/>
                    </a:ext>
                  </a:extLst>
                </p:cNvPr>
                <p:cNvSpPr txBox="1"/>
                <p:nvPr/>
              </p:nvSpPr>
              <p:spPr>
                <a:xfrm>
                  <a:off x="11367651"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221</a:t>
                  </a:r>
                </a:p>
              </p:txBody>
            </p:sp>
            <p:sp>
              <p:nvSpPr>
                <p:cNvPr id="296" name="TextBox 295">
                  <a:extLst>
                    <a:ext uri="{FF2B5EF4-FFF2-40B4-BE49-F238E27FC236}">
                      <a16:creationId xmlns:a16="http://schemas.microsoft.com/office/drawing/2014/main" id="{76B80FCA-1122-6E5F-7075-EF94329AA21A}"/>
                    </a:ext>
                  </a:extLst>
                </p:cNvPr>
                <p:cNvSpPr txBox="1"/>
                <p:nvPr/>
              </p:nvSpPr>
              <p:spPr>
                <a:xfrm>
                  <a:off x="11942513"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167</a:t>
                  </a:r>
                </a:p>
              </p:txBody>
            </p:sp>
            <p:sp>
              <p:nvSpPr>
                <p:cNvPr id="297" name="TextBox 296">
                  <a:extLst>
                    <a:ext uri="{FF2B5EF4-FFF2-40B4-BE49-F238E27FC236}">
                      <a16:creationId xmlns:a16="http://schemas.microsoft.com/office/drawing/2014/main" id="{2D9E7FC9-F95A-EEBB-822F-7713B5FB4138}"/>
                    </a:ext>
                  </a:extLst>
                </p:cNvPr>
                <p:cNvSpPr txBox="1"/>
                <p:nvPr/>
              </p:nvSpPr>
              <p:spPr>
                <a:xfrm>
                  <a:off x="12556429"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99</a:t>
                  </a:r>
                </a:p>
              </p:txBody>
            </p:sp>
            <p:sp>
              <p:nvSpPr>
                <p:cNvPr id="298" name="TextBox 297">
                  <a:extLst>
                    <a:ext uri="{FF2B5EF4-FFF2-40B4-BE49-F238E27FC236}">
                      <a16:creationId xmlns:a16="http://schemas.microsoft.com/office/drawing/2014/main" id="{1D264C88-6E8C-8CD7-1097-4761FE0AF687}"/>
                    </a:ext>
                  </a:extLst>
                </p:cNvPr>
                <p:cNvSpPr txBox="1"/>
                <p:nvPr/>
              </p:nvSpPr>
              <p:spPr>
                <a:xfrm>
                  <a:off x="13131290"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61</a:t>
                  </a:r>
                </a:p>
              </p:txBody>
            </p:sp>
            <p:sp>
              <p:nvSpPr>
                <p:cNvPr id="299" name="TextBox 298">
                  <a:extLst>
                    <a:ext uri="{FF2B5EF4-FFF2-40B4-BE49-F238E27FC236}">
                      <a16:creationId xmlns:a16="http://schemas.microsoft.com/office/drawing/2014/main" id="{0A7FAF8E-98AD-C803-DE3E-2AECEBA54839}"/>
                    </a:ext>
                  </a:extLst>
                </p:cNvPr>
                <p:cNvSpPr txBox="1"/>
                <p:nvPr/>
              </p:nvSpPr>
              <p:spPr>
                <a:xfrm>
                  <a:off x="13706150" y="7069405"/>
                  <a:ext cx="156220"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23</a:t>
                  </a:r>
                </a:p>
              </p:txBody>
            </p:sp>
            <p:sp>
              <p:nvSpPr>
                <p:cNvPr id="300" name="TextBox 299">
                  <a:extLst>
                    <a:ext uri="{FF2B5EF4-FFF2-40B4-BE49-F238E27FC236}">
                      <a16:creationId xmlns:a16="http://schemas.microsoft.com/office/drawing/2014/main" id="{AD21CFB2-2ABF-4CD8-4041-D81BBA8FADC8}"/>
                    </a:ext>
                  </a:extLst>
                </p:cNvPr>
                <p:cNvSpPr txBox="1"/>
                <p:nvPr/>
              </p:nvSpPr>
              <p:spPr>
                <a:xfrm>
                  <a:off x="14320065" y="7069405"/>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7</a:t>
                  </a:r>
                </a:p>
              </p:txBody>
            </p:sp>
            <p:sp>
              <p:nvSpPr>
                <p:cNvPr id="301" name="TextBox 300">
                  <a:extLst>
                    <a:ext uri="{FF2B5EF4-FFF2-40B4-BE49-F238E27FC236}">
                      <a16:creationId xmlns:a16="http://schemas.microsoft.com/office/drawing/2014/main" id="{C6EBB0ED-3F76-6BB7-1FE3-117BB2AE3C26}"/>
                    </a:ext>
                  </a:extLst>
                </p:cNvPr>
                <p:cNvSpPr txBox="1"/>
                <p:nvPr/>
              </p:nvSpPr>
              <p:spPr>
                <a:xfrm>
                  <a:off x="14894926" y="7069405"/>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a:t>
                  </a:r>
                </a:p>
              </p:txBody>
            </p:sp>
            <p:sp>
              <p:nvSpPr>
                <p:cNvPr id="302" name="TextBox 301">
                  <a:extLst>
                    <a:ext uri="{FF2B5EF4-FFF2-40B4-BE49-F238E27FC236}">
                      <a16:creationId xmlns:a16="http://schemas.microsoft.com/office/drawing/2014/main" id="{51FD4CA9-C5C5-A444-8B23-D676720A088A}"/>
                    </a:ext>
                  </a:extLst>
                </p:cNvPr>
                <p:cNvSpPr txBox="1"/>
                <p:nvPr/>
              </p:nvSpPr>
              <p:spPr>
                <a:xfrm>
                  <a:off x="15469780" y="7069405"/>
                  <a:ext cx="7811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a:t>
                  </a:r>
                </a:p>
              </p:txBody>
            </p:sp>
            <p:sp>
              <p:nvSpPr>
                <p:cNvPr id="303" name="TextBox 302">
                  <a:extLst>
                    <a:ext uri="{FF2B5EF4-FFF2-40B4-BE49-F238E27FC236}">
                      <a16:creationId xmlns:a16="http://schemas.microsoft.com/office/drawing/2014/main" id="{F0A51F1B-E796-D537-B0C2-30830B81D9D6}"/>
                    </a:ext>
                  </a:extLst>
                </p:cNvPr>
                <p:cNvSpPr txBox="1"/>
                <p:nvPr/>
              </p:nvSpPr>
              <p:spPr>
                <a:xfrm>
                  <a:off x="15962272" y="7069405"/>
                  <a:ext cx="234331" cy="205169"/>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a:ea typeface="+mn-ea"/>
                      <a:cs typeface="+mn-cs"/>
                      <a:sym typeface="HelveticaNeueLTPro-Roman"/>
                    </a:rPr>
                    <a:t>192</a:t>
                  </a:r>
                  <a:endPar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endParaRPr>
                </a:p>
              </p:txBody>
            </p:sp>
          </p:grpSp>
        </p:grpSp>
        <p:sp>
          <p:nvSpPr>
            <p:cNvPr id="14" name="TextBox 13">
              <a:extLst>
                <a:ext uri="{FF2B5EF4-FFF2-40B4-BE49-F238E27FC236}">
                  <a16:creationId xmlns:a16="http://schemas.microsoft.com/office/drawing/2014/main" id="{A10AE308-78A2-3ED8-4493-6DEAAB2ED0C6}"/>
                </a:ext>
              </a:extLst>
            </p:cNvPr>
            <p:cNvSpPr txBox="1"/>
            <p:nvPr/>
          </p:nvSpPr>
          <p:spPr>
            <a:xfrm rot="16200000">
              <a:off x="1263298" y="4644191"/>
              <a:ext cx="1297835" cy="234895"/>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Bd"/>
                </a:rPr>
                <a:t>Probability of OS</a:t>
              </a:r>
            </a:p>
          </p:txBody>
        </p:sp>
        <p:grpSp>
          <p:nvGrpSpPr>
            <p:cNvPr id="15" name="Group 14">
              <a:extLst>
                <a:ext uri="{FF2B5EF4-FFF2-40B4-BE49-F238E27FC236}">
                  <a16:creationId xmlns:a16="http://schemas.microsoft.com/office/drawing/2014/main" id="{F906A545-C22C-8F82-514E-E9E04B739D1A}"/>
                </a:ext>
              </a:extLst>
            </p:cNvPr>
            <p:cNvGrpSpPr/>
            <p:nvPr/>
          </p:nvGrpSpPr>
          <p:grpSpPr>
            <a:xfrm>
              <a:off x="2305630" y="2407835"/>
              <a:ext cx="222420" cy="4707608"/>
              <a:chOff x="2756024" y="2824520"/>
              <a:chExt cx="194273" cy="4111869"/>
            </a:xfrm>
          </p:grpSpPr>
          <p:sp>
            <p:nvSpPr>
              <p:cNvPr id="269" name="TextBox 268">
                <a:extLst>
                  <a:ext uri="{FF2B5EF4-FFF2-40B4-BE49-F238E27FC236}">
                    <a16:creationId xmlns:a16="http://schemas.microsoft.com/office/drawing/2014/main" id="{C25F0892-EC6C-7283-2898-3381775A97C4}"/>
                  </a:ext>
                </a:extLst>
              </p:cNvPr>
              <p:cNvSpPr txBox="1"/>
              <p:nvPr/>
            </p:nvSpPr>
            <p:spPr>
              <a:xfrm>
                <a:off x="2756024" y="2824520"/>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1.0</a:t>
                </a:r>
              </a:p>
            </p:txBody>
          </p:sp>
          <p:sp>
            <p:nvSpPr>
              <p:cNvPr id="270" name="TextBox 269">
                <a:extLst>
                  <a:ext uri="{FF2B5EF4-FFF2-40B4-BE49-F238E27FC236}">
                    <a16:creationId xmlns:a16="http://schemas.microsoft.com/office/drawing/2014/main" id="{CCC896EB-0959-3ED0-9963-4CE463904B9C}"/>
                  </a:ext>
                </a:extLst>
              </p:cNvPr>
              <p:cNvSpPr txBox="1"/>
              <p:nvPr/>
            </p:nvSpPr>
            <p:spPr>
              <a:xfrm>
                <a:off x="2756024" y="6731220"/>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0.0</a:t>
                </a:r>
              </a:p>
            </p:txBody>
          </p:sp>
          <p:sp>
            <p:nvSpPr>
              <p:cNvPr id="271" name="TextBox 270">
                <a:extLst>
                  <a:ext uri="{FF2B5EF4-FFF2-40B4-BE49-F238E27FC236}">
                    <a16:creationId xmlns:a16="http://schemas.microsoft.com/office/drawing/2014/main" id="{E4BE035E-C689-7656-E4FC-DBA9C42AAE9B}"/>
                  </a:ext>
                </a:extLst>
              </p:cNvPr>
              <p:cNvSpPr txBox="1"/>
              <p:nvPr/>
            </p:nvSpPr>
            <p:spPr>
              <a:xfrm>
                <a:off x="2756024" y="6340550"/>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0.1</a:t>
                </a:r>
              </a:p>
            </p:txBody>
          </p:sp>
          <p:sp>
            <p:nvSpPr>
              <p:cNvPr id="272" name="TextBox 271">
                <a:extLst>
                  <a:ext uri="{FF2B5EF4-FFF2-40B4-BE49-F238E27FC236}">
                    <a16:creationId xmlns:a16="http://schemas.microsoft.com/office/drawing/2014/main" id="{4FE76DCA-6CBE-6AFD-43DD-A280155F77C6}"/>
                  </a:ext>
                </a:extLst>
              </p:cNvPr>
              <p:cNvSpPr txBox="1"/>
              <p:nvPr/>
            </p:nvSpPr>
            <p:spPr>
              <a:xfrm>
                <a:off x="2756024" y="5949881"/>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0.2</a:t>
                </a:r>
              </a:p>
            </p:txBody>
          </p:sp>
          <p:sp>
            <p:nvSpPr>
              <p:cNvPr id="273" name="TextBox 272">
                <a:extLst>
                  <a:ext uri="{FF2B5EF4-FFF2-40B4-BE49-F238E27FC236}">
                    <a16:creationId xmlns:a16="http://schemas.microsoft.com/office/drawing/2014/main" id="{1CA1131A-519F-BA7A-1292-70B7E84850AF}"/>
                  </a:ext>
                </a:extLst>
              </p:cNvPr>
              <p:cNvSpPr txBox="1"/>
              <p:nvPr/>
            </p:nvSpPr>
            <p:spPr>
              <a:xfrm>
                <a:off x="2756024" y="5559210"/>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0.3</a:t>
                </a:r>
              </a:p>
            </p:txBody>
          </p:sp>
          <p:sp>
            <p:nvSpPr>
              <p:cNvPr id="274" name="TextBox 273">
                <a:extLst>
                  <a:ext uri="{FF2B5EF4-FFF2-40B4-BE49-F238E27FC236}">
                    <a16:creationId xmlns:a16="http://schemas.microsoft.com/office/drawing/2014/main" id="{8CDD9137-5FE7-109C-B17B-465C3466218F}"/>
                  </a:ext>
                </a:extLst>
              </p:cNvPr>
              <p:cNvSpPr txBox="1"/>
              <p:nvPr/>
            </p:nvSpPr>
            <p:spPr>
              <a:xfrm>
                <a:off x="2756024" y="5168538"/>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0.4</a:t>
                </a:r>
              </a:p>
            </p:txBody>
          </p:sp>
          <p:sp>
            <p:nvSpPr>
              <p:cNvPr id="275" name="TextBox 274">
                <a:extLst>
                  <a:ext uri="{FF2B5EF4-FFF2-40B4-BE49-F238E27FC236}">
                    <a16:creationId xmlns:a16="http://schemas.microsoft.com/office/drawing/2014/main" id="{999995CD-67D5-5AF2-FE09-FE0B195DA23A}"/>
                  </a:ext>
                </a:extLst>
              </p:cNvPr>
              <p:cNvSpPr txBox="1"/>
              <p:nvPr/>
            </p:nvSpPr>
            <p:spPr>
              <a:xfrm>
                <a:off x="2756024" y="4777869"/>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0.5</a:t>
                </a:r>
              </a:p>
            </p:txBody>
          </p:sp>
          <p:sp>
            <p:nvSpPr>
              <p:cNvPr id="276" name="TextBox 275">
                <a:extLst>
                  <a:ext uri="{FF2B5EF4-FFF2-40B4-BE49-F238E27FC236}">
                    <a16:creationId xmlns:a16="http://schemas.microsoft.com/office/drawing/2014/main" id="{FFEEB8A1-FD27-91F5-9592-02E0C079F1EB}"/>
                  </a:ext>
                </a:extLst>
              </p:cNvPr>
              <p:cNvSpPr txBox="1"/>
              <p:nvPr/>
            </p:nvSpPr>
            <p:spPr>
              <a:xfrm>
                <a:off x="2756024" y="4387201"/>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0.6</a:t>
                </a:r>
              </a:p>
            </p:txBody>
          </p:sp>
          <p:sp>
            <p:nvSpPr>
              <p:cNvPr id="277" name="TextBox 276">
                <a:extLst>
                  <a:ext uri="{FF2B5EF4-FFF2-40B4-BE49-F238E27FC236}">
                    <a16:creationId xmlns:a16="http://schemas.microsoft.com/office/drawing/2014/main" id="{3DBE4C1D-C05B-2F83-02EB-086E140A17E0}"/>
                  </a:ext>
                </a:extLst>
              </p:cNvPr>
              <p:cNvSpPr txBox="1"/>
              <p:nvPr/>
            </p:nvSpPr>
            <p:spPr>
              <a:xfrm>
                <a:off x="2756024" y="3996531"/>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0.7</a:t>
                </a:r>
              </a:p>
            </p:txBody>
          </p:sp>
          <p:sp>
            <p:nvSpPr>
              <p:cNvPr id="278" name="TextBox 277">
                <a:extLst>
                  <a:ext uri="{FF2B5EF4-FFF2-40B4-BE49-F238E27FC236}">
                    <a16:creationId xmlns:a16="http://schemas.microsoft.com/office/drawing/2014/main" id="{E145557A-4C9E-6798-C6B0-C2F499917187}"/>
                  </a:ext>
                </a:extLst>
              </p:cNvPr>
              <p:cNvSpPr txBox="1"/>
              <p:nvPr/>
            </p:nvSpPr>
            <p:spPr>
              <a:xfrm>
                <a:off x="2756024" y="3605859"/>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0.8</a:t>
                </a:r>
              </a:p>
            </p:txBody>
          </p:sp>
          <p:sp>
            <p:nvSpPr>
              <p:cNvPr id="279" name="TextBox 278">
                <a:extLst>
                  <a:ext uri="{FF2B5EF4-FFF2-40B4-BE49-F238E27FC236}">
                    <a16:creationId xmlns:a16="http://schemas.microsoft.com/office/drawing/2014/main" id="{725C036A-D36B-E9E5-2AEC-F2D7D8C04669}"/>
                  </a:ext>
                </a:extLst>
              </p:cNvPr>
              <p:cNvSpPr txBox="1"/>
              <p:nvPr/>
            </p:nvSpPr>
            <p:spPr>
              <a:xfrm>
                <a:off x="2756024" y="3215189"/>
                <a:ext cx="194273" cy="205169"/>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sym typeface="HelveticaNeueLTPro-Roman"/>
                  </a:rPr>
                  <a:t>0.9</a:t>
                </a:r>
              </a:p>
            </p:txBody>
          </p:sp>
        </p:grpSp>
        <p:grpSp>
          <p:nvGrpSpPr>
            <p:cNvPr id="16" name="Group 15">
              <a:extLst>
                <a:ext uri="{FF2B5EF4-FFF2-40B4-BE49-F238E27FC236}">
                  <a16:creationId xmlns:a16="http://schemas.microsoft.com/office/drawing/2014/main" id="{08D89E2A-886C-2AA5-C8F7-00BA888C6B70}"/>
                </a:ext>
              </a:extLst>
            </p:cNvPr>
            <p:cNvGrpSpPr/>
            <p:nvPr/>
          </p:nvGrpSpPr>
          <p:grpSpPr>
            <a:xfrm>
              <a:off x="2607184" y="2525282"/>
              <a:ext cx="126373" cy="4472714"/>
              <a:chOff x="3019425" y="2927104"/>
              <a:chExt cx="110381" cy="3906701"/>
            </a:xfrm>
          </p:grpSpPr>
          <p:cxnSp>
            <p:nvCxnSpPr>
              <p:cNvPr id="257" name="Straight Connector 256">
                <a:extLst>
                  <a:ext uri="{FF2B5EF4-FFF2-40B4-BE49-F238E27FC236}">
                    <a16:creationId xmlns:a16="http://schemas.microsoft.com/office/drawing/2014/main" id="{A667D56F-0DEC-086E-B455-68D79934F0E3}"/>
                  </a:ext>
                </a:extLst>
              </p:cNvPr>
              <p:cNvCxnSpPr>
                <a:cxnSpLocks/>
              </p:cNvCxnSpPr>
              <p:nvPr/>
            </p:nvCxnSpPr>
            <p:spPr>
              <a:xfrm>
                <a:off x="3019425" y="292710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2F188C2E-9444-F642-8FFE-0DDA9E057D39}"/>
                  </a:ext>
                </a:extLst>
              </p:cNvPr>
              <p:cNvCxnSpPr>
                <a:cxnSpLocks/>
              </p:cNvCxnSpPr>
              <p:nvPr/>
            </p:nvCxnSpPr>
            <p:spPr>
              <a:xfrm flipV="1">
                <a:off x="3129806" y="2931319"/>
                <a:ext cx="0" cy="3900487"/>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C3426F1B-CAE0-67F1-D923-879B1416D8EA}"/>
                  </a:ext>
                </a:extLst>
              </p:cNvPr>
              <p:cNvCxnSpPr>
                <a:cxnSpLocks/>
              </p:cNvCxnSpPr>
              <p:nvPr/>
            </p:nvCxnSpPr>
            <p:spPr>
              <a:xfrm>
                <a:off x="3019425" y="6833805"/>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4522A6D2-2A6C-2BE3-7882-B3EA6E025CB6}"/>
                  </a:ext>
                </a:extLst>
              </p:cNvPr>
              <p:cNvCxnSpPr>
                <a:cxnSpLocks/>
              </p:cNvCxnSpPr>
              <p:nvPr/>
            </p:nvCxnSpPr>
            <p:spPr>
              <a:xfrm>
                <a:off x="3019425" y="644313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A57390A0-0409-93C4-DD78-FD878FFABB5F}"/>
                  </a:ext>
                </a:extLst>
              </p:cNvPr>
              <p:cNvCxnSpPr>
                <a:cxnSpLocks/>
              </p:cNvCxnSpPr>
              <p:nvPr/>
            </p:nvCxnSpPr>
            <p:spPr>
              <a:xfrm>
                <a:off x="3019425" y="605246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B765D24C-B856-106B-4F31-81B9D353C7FD}"/>
                  </a:ext>
                </a:extLst>
              </p:cNvPr>
              <p:cNvCxnSpPr>
                <a:cxnSpLocks/>
              </p:cNvCxnSpPr>
              <p:nvPr/>
            </p:nvCxnSpPr>
            <p:spPr>
              <a:xfrm>
                <a:off x="3019425" y="566179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376A8A43-A3CE-9994-9841-8779F9DA50FD}"/>
                  </a:ext>
                </a:extLst>
              </p:cNvPr>
              <p:cNvCxnSpPr>
                <a:cxnSpLocks/>
              </p:cNvCxnSpPr>
              <p:nvPr/>
            </p:nvCxnSpPr>
            <p:spPr>
              <a:xfrm>
                <a:off x="3019425" y="527112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36B0C2DC-D7AA-DA2C-68B1-67878742FFDA}"/>
                  </a:ext>
                </a:extLst>
              </p:cNvPr>
              <p:cNvCxnSpPr>
                <a:cxnSpLocks/>
              </p:cNvCxnSpPr>
              <p:nvPr/>
            </p:nvCxnSpPr>
            <p:spPr>
              <a:xfrm>
                <a:off x="3019425" y="488045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E73C5D27-1A11-42AD-009D-618E533EE9A3}"/>
                  </a:ext>
                </a:extLst>
              </p:cNvPr>
              <p:cNvCxnSpPr>
                <a:cxnSpLocks/>
              </p:cNvCxnSpPr>
              <p:nvPr/>
            </p:nvCxnSpPr>
            <p:spPr>
              <a:xfrm>
                <a:off x="3019425" y="448978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C5669D23-B2CD-9FA4-15A3-04E639496A84}"/>
                  </a:ext>
                </a:extLst>
              </p:cNvPr>
              <p:cNvCxnSpPr>
                <a:cxnSpLocks/>
              </p:cNvCxnSpPr>
              <p:nvPr/>
            </p:nvCxnSpPr>
            <p:spPr>
              <a:xfrm>
                <a:off x="3019425" y="409911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39C73F07-25C5-1E00-319D-520D151A6457}"/>
                  </a:ext>
                </a:extLst>
              </p:cNvPr>
              <p:cNvCxnSpPr>
                <a:cxnSpLocks/>
              </p:cNvCxnSpPr>
              <p:nvPr/>
            </p:nvCxnSpPr>
            <p:spPr>
              <a:xfrm>
                <a:off x="3019425" y="370844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62DD6A6A-111E-764D-CE1D-1C8F708A7E47}"/>
                  </a:ext>
                </a:extLst>
              </p:cNvPr>
              <p:cNvCxnSpPr>
                <a:cxnSpLocks/>
              </p:cNvCxnSpPr>
              <p:nvPr/>
            </p:nvCxnSpPr>
            <p:spPr>
              <a:xfrm>
                <a:off x="3019425" y="331777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BA4D505A-38B5-B568-B13E-0EF9AE00E186}"/>
                </a:ext>
              </a:extLst>
            </p:cNvPr>
            <p:cNvGrpSpPr/>
            <p:nvPr/>
          </p:nvGrpSpPr>
          <p:grpSpPr>
            <a:xfrm>
              <a:off x="2730843" y="2533179"/>
              <a:ext cx="12553003" cy="1672533"/>
              <a:chOff x="3875503" y="3070948"/>
              <a:chExt cx="10964447" cy="1460877"/>
            </a:xfrm>
          </p:grpSpPr>
          <p:sp>
            <p:nvSpPr>
              <p:cNvPr id="146" name="Freeform 5">
                <a:extLst>
                  <a:ext uri="{FF2B5EF4-FFF2-40B4-BE49-F238E27FC236}">
                    <a16:creationId xmlns:a16="http://schemas.microsoft.com/office/drawing/2014/main" id="{710F6B1A-4DC4-BD83-9A18-2359D78E5AD1}"/>
                  </a:ext>
                </a:extLst>
              </p:cNvPr>
              <p:cNvSpPr>
                <a:spLocks/>
              </p:cNvSpPr>
              <p:nvPr/>
            </p:nvSpPr>
            <p:spPr bwMode="auto">
              <a:xfrm>
                <a:off x="3875503" y="3070948"/>
                <a:ext cx="10964447" cy="1405605"/>
              </a:xfrm>
              <a:custGeom>
                <a:avLst/>
                <a:gdLst>
                  <a:gd name="T0" fmla="*/ 161 w 7106"/>
                  <a:gd name="T1" fmla="*/ 22 h 913"/>
                  <a:gd name="T2" fmla="*/ 254 w 7106"/>
                  <a:gd name="T3" fmla="*/ 34 h 913"/>
                  <a:gd name="T4" fmla="*/ 384 w 7106"/>
                  <a:gd name="T5" fmla="*/ 58 h 913"/>
                  <a:gd name="T6" fmla="*/ 460 w 7106"/>
                  <a:gd name="T7" fmla="*/ 72 h 913"/>
                  <a:gd name="T8" fmla="*/ 493 w 7106"/>
                  <a:gd name="T9" fmla="*/ 93 h 913"/>
                  <a:gd name="T10" fmla="*/ 524 w 7106"/>
                  <a:gd name="T11" fmla="*/ 105 h 913"/>
                  <a:gd name="T12" fmla="*/ 562 w 7106"/>
                  <a:gd name="T13" fmla="*/ 129 h 913"/>
                  <a:gd name="T14" fmla="*/ 633 w 7106"/>
                  <a:gd name="T15" fmla="*/ 141 h 913"/>
                  <a:gd name="T16" fmla="*/ 645 w 7106"/>
                  <a:gd name="T17" fmla="*/ 156 h 913"/>
                  <a:gd name="T18" fmla="*/ 695 w 7106"/>
                  <a:gd name="T19" fmla="*/ 165 h 913"/>
                  <a:gd name="T20" fmla="*/ 740 w 7106"/>
                  <a:gd name="T21" fmla="*/ 179 h 913"/>
                  <a:gd name="T22" fmla="*/ 897 w 7106"/>
                  <a:gd name="T23" fmla="*/ 189 h 913"/>
                  <a:gd name="T24" fmla="*/ 935 w 7106"/>
                  <a:gd name="T25" fmla="*/ 206 h 913"/>
                  <a:gd name="T26" fmla="*/ 1001 w 7106"/>
                  <a:gd name="T27" fmla="*/ 215 h 913"/>
                  <a:gd name="T28" fmla="*/ 1015 w 7106"/>
                  <a:gd name="T29" fmla="*/ 230 h 913"/>
                  <a:gd name="T30" fmla="*/ 1056 w 7106"/>
                  <a:gd name="T31" fmla="*/ 246 h 913"/>
                  <a:gd name="T32" fmla="*/ 1198 w 7106"/>
                  <a:gd name="T33" fmla="*/ 273 h 913"/>
                  <a:gd name="T34" fmla="*/ 1264 w 7106"/>
                  <a:gd name="T35" fmla="*/ 282 h 913"/>
                  <a:gd name="T36" fmla="*/ 1298 w 7106"/>
                  <a:gd name="T37" fmla="*/ 297 h 913"/>
                  <a:gd name="T38" fmla="*/ 1395 w 7106"/>
                  <a:gd name="T39" fmla="*/ 306 h 913"/>
                  <a:gd name="T40" fmla="*/ 1419 w 7106"/>
                  <a:gd name="T41" fmla="*/ 337 h 913"/>
                  <a:gd name="T42" fmla="*/ 1473 w 7106"/>
                  <a:gd name="T43" fmla="*/ 351 h 913"/>
                  <a:gd name="T44" fmla="*/ 1523 w 7106"/>
                  <a:gd name="T45" fmla="*/ 371 h 913"/>
                  <a:gd name="T46" fmla="*/ 1639 w 7106"/>
                  <a:gd name="T47" fmla="*/ 380 h 913"/>
                  <a:gd name="T48" fmla="*/ 1708 w 7106"/>
                  <a:gd name="T49" fmla="*/ 397 h 913"/>
                  <a:gd name="T50" fmla="*/ 1765 w 7106"/>
                  <a:gd name="T51" fmla="*/ 414 h 913"/>
                  <a:gd name="T52" fmla="*/ 1886 w 7106"/>
                  <a:gd name="T53" fmla="*/ 426 h 913"/>
                  <a:gd name="T54" fmla="*/ 1936 w 7106"/>
                  <a:gd name="T55" fmla="*/ 437 h 913"/>
                  <a:gd name="T56" fmla="*/ 2069 w 7106"/>
                  <a:gd name="T57" fmla="*/ 452 h 913"/>
                  <a:gd name="T58" fmla="*/ 2107 w 7106"/>
                  <a:gd name="T59" fmla="*/ 466 h 913"/>
                  <a:gd name="T60" fmla="*/ 2270 w 7106"/>
                  <a:gd name="T61" fmla="*/ 483 h 913"/>
                  <a:gd name="T62" fmla="*/ 2437 w 7106"/>
                  <a:gd name="T63" fmla="*/ 492 h 913"/>
                  <a:gd name="T64" fmla="*/ 2491 w 7106"/>
                  <a:gd name="T65" fmla="*/ 514 h 913"/>
                  <a:gd name="T66" fmla="*/ 2560 w 7106"/>
                  <a:gd name="T67" fmla="*/ 526 h 913"/>
                  <a:gd name="T68" fmla="*/ 2648 w 7106"/>
                  <a:gd name="T69" fmla="*/ 552 h 913"/>
                  <a:gd name="T70" fmla="*/ 2716 w 7106"/>
                  <a:gd name="T71" fmla="*/ 564 h 913"/>
                  <a:gd name="T72" fmla="*/ 2745 w 7106"/>
                  <a:gd name="T73" fmla="*/ 583 h 913"/>
                  <a:gd name="T74" fmla="*/ 2826 w 7106"/>
                  <a:gd name="T75" fmla="*/ 598 h 913"/>
                  <a:gd name="T76" fmla="*/ 2878 w 7106"/>
                  <a:gd name="T77" fmla="*/ 614 h 913"/>
                  <a:gd name="T78" fmla="*/ 2992 w 7106"/>
                  <a:gd name="T79" fmla="*/ 626 h 913"/>
                  <a:gd name="T80" fmla="*/ 3053 w 7106"/>
                  <a:gd name="T81" fmla="*/ 641 h 913"/>
                  <a:gd name="T82" fmla="*/ 3191 w 7106"/>
                  <a:gd name="T83" fmla="*/ 650 h 913"/>
                  <a:gd name="T84" fmla="*/ 3238 w 7106"/>
                  <a:gd name="T85" fmla="*/ 684 h 913"/>
                  <a:gd name="T86" fmla="*/ 3284 w 7106"/>
                  <a:gd name="T87" fmla="*/ 693 h 913"/>
                  <a:gd name="T88" fmla="*/ 3692 w 7106"/>
                  <a:gd name="T89" fmla="*/ 707 h 913"/>
                  <a:gd name="T90" fmla="*/ 3789 w 7106"/>
                  <a:gd name="T91" fmla="*/ 717 h 913"/>
                  <a:gd name="T92" fmla="*/ 3872 w 7106"/>
                  <a:gd name="T93" fmla="*/ 734 h 913"/>
                  <a:gd name="T94" fmla="*/ 3910 w 7106"/>
                  <a:gd name="T95" fmla="*/ 743 h 913"/>
                  <a:gd name="T96" fmla="*/ 4026 w 7106"/>
                  <a:gd name="T97" fmla="*/ 762 h 913"/>
                  <a:gd name="T98" fmla="*/ 4209 w 7106"/>
                  <a:gd name="T99" fmla="*/ 777 h 913"/>
                  <a:gd name="T100" fmla="*/ 4356 w 7106"/>
                  <a:gd name="T101" fmla="*/ 796 h 913"/>
                  <a:gd name="T102" fmla="*/ 4617 w 7106"/>
                  <a:gd name="T103" fmla="*/ 805 h 913"/>
                  <a:gd name="T104" fmla="*/ 4828 w 7106"/>
                  <a:gd name="T105" fmla="*/ 827 h 913"/>
                  <a:gd name="T106" fmla="*/ 4930 w 7106"/>
                  <a:gd name="T107" fmla="*/ 839 h 913"/>
                  <a:gd name="T108" fmla="*/ 5037 w 7106"/>
                  <a:gd name="T109" fmla="*/ 853 h 913"/>
                  <a:gd name="T110" fmla="*/ 5343 w 7106"/>
                  <a:gd name="T111" fmla="*/ 865 h 913"/>
                  <a:gd name="T112" fmla="*/ 5400 w 7106"/>
                  <a:gd name="T113" fmla="*/ 887 h 913"/>
                  <a:gd name="T114" fmla="*/ 5896 w 7106"/>
                  <a:gd name="T115" fmla="*/ 906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6" h="913">
                    <a:moveTo>
                      <a:pt x="0" y="0"/>
                    </a:moveTo>
                    <a:lnTo>
                      <a:pt x="123" y="0"/>
                    </a:lnTo>
                    <a:lnTo>
                      <a:pt x="123" y="5"/>
                    </a:lnTo>
                    <a:lnTo>
                      <a:pt x="140" y="5"/>
                    </a:lnTo>
                    <a:lnTo>
                      <a:pt x="140" y="15"/>
                    </a:lnTo>
                    <a:lnTo>
                      <a:pt x="161" y="15"/>
                    </a:lnTo>
                    <a:lnTo>
                      <a:pt x="161" y="22"/>
                    </a:lnTo>
                    <a:lnTo>
                      <a:pt x="228" y="22"/>
                    </a:lnTo>
                    <a:lnTo>
                      <a:pt x="228" y="24"/>
                    </a:lnTo>
                    <a:lnTo>
                      <a:pt x="230" y="24"/>
                    </a:lnTo>
                    <a:lnTo>
                      <a:pt x="230" y="29"/>
                    </a:lnTo>
                    <a:lnTo>
                      <a:pt x="249" y="29"/>
                    </a:lnTo>
                    <a:lnTo>
                      <a:pt x="249" y="34"/>
                    </a:lnTo>
                    <a:lnTo>
                      <a:pt x="254" y="34"/>
                    </a:lnTo>
                    <a:lnTo>
                      <a:pt x="254" y="36"/>
                    </a:lnTo>
                    <a:lnTo>
                      <a:pt x="258" y="36"/>
                    </a:lnTo>
                    <a:lnTo>
                      <a:pt x="258" y="41"/>
                    </a:lnTo>
                    <a:lnTo>
                      <a:pt x="315" y="41"/>
                    </a:lnTo>
                    <a:lnTo>
                      <a:pt x="315" y="48"/>
                    </a:lnTo>
                    <a:lnTo>
                      <a:pt x="384" y="48"/>
                    </a:lnTo>
                    <a:lnTo>
                      <a:pt x="384" y="58"/>
                    </a:lnTo>
                    <a:lnTo>
                      <a:pt x="403" y="58"/>
                    </a:lnTo>
                    <a:lnTo>
                      <a:pt x="403" y="65"/>
                    </a:lnTo>
                    <a:lnTo>
                      <a:pt x="424" y="65"/>
                    </a:lnTo>
                    <a:lnTo>
                      <a:pt x="424" y="67"/>
                    </a:lnTo>
                    <a:lnTo>
                      <a:pt x="429" y="67"/>
                    </a:lnTo>
                    <a:lnTo>
                      <a:pt x="429" y="72"/>
                    </a:lnTo>
                    <a:lnTo>
                      <a:pt x="460" y="72"/>
                    </a:lnTo>
                    <a:lnTo>
                      <a:pt x="460" y="77"/>
                    </a:lnTo>
                    <a:lnTo>
                      <a:pt x="477" y="77"/>
                    </a:lnTo>
                    <a:lnTo>
                      <a:pt x="477" y="82"/>
                    </a:lnTo>
                    <a:lnTo>
                      <a:pt x="479" y="82"/>
                    </a:lnTo>
                    <a:lnTo>
                      <a:pt x="479" y="89"/>
                    </a:lnTo>
                    <a:lnTo>
                      <a:pt x="493" y="89"/>
                    </a:lnTo>
                    <a:lnTo>
                      <a:pt x="493" y="93"/>
                    </a:lnTo>
                    <a:lnTo>
                      <a:pt x="496" y="93"/>
                    </a:lnTo>
                    <a:lnTo>
                      <a:pt x="496" y="98"/>
                    </a:lnTo>
                    <a:lnTo>
                      <a:pt x="515" y="98"/>
                    </a:lnTo>
                    <a:lnTo>
                      <a:pt x="515" y="103"/>
                    </a:lnTo>
                    <a:lnTo>
                      <a:pt x="519" y="103"/>
                    </a:lnTo>
                    <a:lnTo>
                      <a:pt x="519" y="105"/>
                    </a:lnTo>
                    <a:lnTo>
                      <a:pt x="524" y="105"/>
                    </a:lnTo>
                    <a:lnTo>
                      <a:pt x="524" y="110"/>
                    </a:lnTo>
                    <a:lnTo>
                      <a:pt x="545" y="110"/>
                    </a:lnTo>
                    <a:lnTo>
                      <a:pt x="545" y="125"/>
                    </a:lnTo>
                    <a:lnTo>
                      <a:pt x="548" y="125"/>
                    </a:lnTo>
                    <a:lnTo>
                      <a:pt x="548" y="127"/>
                    </a:lnTo>
                    <a:lnTo>
                      <a:pt x="562" y="127"/>
                    </a:lnTo>
                    <a:lnTo>
                      <a:pt x="562" y="129"/>
                    </a:lnTo>
                    <a:lnTo>
                      <a:pt x="567" y="129"/>
                    </a:lnTo>
                    <a:lnTo>
                      <a:pt x="567" y="134"/>
                    </a:lnTo>
                    <a:lnTo>
                      <a:pt x="593" y="134"/>
                    </a:lnTo>
                    <a:lnTo>
                      <a:pt x="593" y="139"/>
                    </a:lnTo>
                    <a:lnTo>
                      <a:pt x="595" y="139"/>
                    </a:lnTo>
                    <a:lnTo>
                      <a:pt x="595" y="141"/>
                    </a:lnTo>
                    <a:lnTo>
                      <a:pt x="633" y="141"/>
                    </a:lnTo>
                    <a:lnTo>
                      <a:pt x="633" y="146"/>
                    </a:lnTo>
                    <a:lnTo>
                      <a:pt x="636" y="146"/>
                    </a:lnTo>
                    <a:lnTo>
                      <a:pt x="636" y="148"/>
                    </a:lnTo>
                    <a:lnTo>
                      <a:pt x="643" y="148"/>
                    </a:lnTo>
                    <a:lnTo>
                      <a:pt x="643" y="151"/>
                    </a:lnTo>
                    <a:lnTo>
                      <a:pt x="645" y="151"/>
                    </a:lnTo>
                    <a:lnTo>
                      <a:pt x="645" y="156"/>
                    </a:lnTo>
                    <a:lnTo>
                      <a:pt x="671" y="156"/>
                    </a:lnTo>
                    <a:lnTo>
                      <a:pt x="671" y="160"/>
                    </a:lnTo>
                    <a:lnTo>
                      <a:pt x="676" y="160"/>
                    </a:lnTo>
                    <a:lnTo>
                      <a:pt x="676" y="163"/>
                    </a:lnTo>
                    <a:lnTo>
                      <a:pt x="690" y="163"/>
                    </a:lnTo>
                    <a:lnTo>
                      <a:pt x="690" y="165"/>
                    </a:lnTo>
                    <a:lnTo>
                      <a:pt x="695" y="165"/>
                    </a:lnTo>
                    <a:lnTo>
                      <a:pt x="695" y="168"/>
                    </a:lnTo>
                    <a:lnTo>
                      <a:pt x="728" y="168"/>
                    </a:lnTo>
                    <a:lnTo>
                      <a:pt x="728" y="172"/>
                    </a:lnTo>
                    <a:lnTo>
                      <a:pt x="733" y="172"/>
                    </a:lnTo>
                    <a:lnTo>
                      <a:pt x="733" y="177"/>
                    </a:lnTo>
                    <a:lnTo>
                      <a:pt x="740" y="177"/>
                    </a:lnTo>
                    <a:lnTo>
                      <a:pt x="740" y="179"/>
                    </a:lnTo>
                    <a:lnTo>
                      <a:pt x="745" y="179"/>
                    </a:lnTo>
                    <a:lnTo>
                      <a:pt x="745" y="182"/>
                    </a:lnTo>
                    <a:lnTo>
                      <a:pt x="818" y="182"/>
                    </a:lnTo>
                    <a:lnTo>
                      <a:pt x="818" y="187"/>
                    </a:lnTo>
                    <a:lnTo>
                      <a:pt x="823" y="187"/>
                    </a:lnTo>
                    <a:lnTo>
                      <a:pt x="823" y="189"/>
                    </a:lnTo>
                    <a:lnTo>
                      <a:pt x="897" y="189"/>
                    </a:lnTo>
                    <a:lnTo>
                      <a:pt x="897" y="194"/>
                    </a:lnTo>
                    <a:lnTo>
                      <a:pt x="901" y="194"/>
                    </a:lnTo>
                    <a:lnTo>
                      <a:pt x="901" y="199"/>
                    </a:lnTo>
                    <a:lnTo>
                      <a:pt x="930" y="199"/>
                    </a:lnTo>
                    <a:lnTo>
                      <a:pt x="930" y="203"/>
                    </a:lnTo>
                    <a:lnTo>
                      <a:pt x="935" y="203"/>
                    </a:lnTo>
                    <a:lnTo>
                      <a:pt x="935" y="206"/>
                    </a:lnTo>
                    <a:lnTo>
                      <a:pt x="958" y="206"/>
                    </a:lnTo>
                    <a:lnTo>
                      <a:pt x="958" y="208"/>
                    </a:lnTo>
                    <a:lnTo>
                      <a:pt x="961" y="208"/>
                    </a:lnTo>
                    <a:lnTo>
                      <a:pt x="961" y="211"/>
                    </a:lnTo>
                    <a:lnTo>
                      <a:pt x="999" y="211"/>
                    </a:lnTo>
                    <a:lnTo>
                      <a:pt x="999" y="215"/>
                    </a:lnTo>
                    <a:lnTo>
                      <a:pt x="1001" y="215"/>
                    </a:lnTo>
                    <a:lnTo>
                      <a:pt x="1001" y="218"/>
                    </a:lnTo>
                    <a:lnTo>
                      <a:pt x="1008" y="218"/>
                    </a:lnTo>
                    <a:lnTo>
                      <a:pt x="1008" y="222"/>
                    </a:lnTo>
                    <a:lnTo>
                      <a:pt x="1011" y="222"/>
                    </a:lnTo>
                    <a:lnTo>
                      <a:pt x="1011" y="227"/>
                    </a:lnTo>
                    <a:lnTo>
                      <a:pt x="1015" y="227"/>
                    </a:lnTo>
                    <a:lnTo>
                      <a:pt x="1015" y="230"/>
                    </a:lnTo>
                    <a:lnTo>
                      <a:pt x="1022" y="230"/>
                    </a:lnTo>
                    <a:lnTo>
                      <a:pt x="1022" y="232"/>
                    </a:lnTo>
                    <a:lnTo>
                      <a:pt x="1032" y="232"/>
                    </a:lnTo>
                    <a:lnTo>
                      <a:pt x="1032" y="242"/>
                    </a:lnTo>
                    <a:lnTo>
                      <a:pt x="1037" y="242"/>
                    </a:lnTo>
                    <a:lnTo>
                      <a:pt x="1037" y="246"/>
                    </a:lnTo>
                    <a:lnTo>
                      <a:pt x="1056" y="246"/>
                    </a:lnTo>
                    <a:lnTo>
                      <a:pt x="1056" y="249"/>
                    </a:lnTo>
                    <a:lnTo>
                      <a:pt x="1060" y="249"/>
                    </a:lnTo>
                    <a:lnTo>
                      <a:pt x="1060" y="254"/>
                    </a:lnTo>
                    <a:lnTo>
                      <a:pt x="1108" y="254"/>
                    </a:lnTo>
                    <a:lnTo>
                      <a:pt x="1108" y="268"/>
                    </a:lnTo>
                    <a:lnTo>
                      <a:pt x="1198" y="268"/>
                    </a:lnTo>
                    <a:lnTo>
                      <a:pt x="1198" y="273"/>
                    </a:lnTo>
                    <a:lnTo>
                      <a:pt x="1200" y="273"/>
                    </a:lnTo>
                    <a:lnTo>
                      <a:pt x="1200" y="275"/>
                    </a:lnTo>
                    <a:lnTo>
                      <a:pt x="1219" y="275"/>
                    </a:lnTo>
                    <a:lnTo>
                      <a:pt x="1219" y="280"/>
                    </a:lnTo>
                    <a:lnTo>
                      <a:pt x="1222" y="280"/>
                    </a:lnTo>
                    <a:lnTo>
                      <a:pt x="1222" y="282"/>
                    </a:lnTo>
                    <a:lnTo>
                      <a:pt x="1264" y="282"/>
                    </a:lnTo>
                    <a:lnTo>
                      <a:pt x="1264" y="285"/>
                    </a:lnTo>
                    <a:lnTo>
                      <a:pt x="1269" y="285"/>
                    </a:lnTo>
                    <a:lnTo>
                      <a:pt x="1269" y="289"/>
                    </a:lnTo>
                    <a:lnTo>
                      <a:pt x="1295" y="289"/>
                    </a:lnTo>
                    <a:lnTo>
                      <a:pt x="1295" y="292"/>
                    </a:lnTo>
                    <a:lnTo>
                      <a:pt x="1298" y="292"/>
                    </a:lnTo>
                    <a:lnTo>
                      <a:pt x="1298" y="297"/>
                    </a:lnTo>
                    <a:lnTo>
                      <a:pt x="1362" y="297"/>
                    </a:lnTo>
                    <a:lnTo>
                      <a:pt x="1362" y="299"/>
                    </a:lnTo>
                    <a:lnTo>
                      <a:pt x="1364" y="299"/>
                    </a:lnTo>
                    <a:lnTo>
                      <a:pt x="1364" y="301"/>
                    </a:lnTo>
                    <a:lnTo>
                      <a:pt x="1393" y="301"/>
                    </a:lnTo>
                    <a:lnTo>
                      <a:pt x="1393" y="306"/>
                    </a:lnTo>
                    <a:lnTo>
                      <a:pt x="1395" y="306"/>
                    </a:lnTo>
                    <a:lnTo>
                      <a:pt x="1395" y="316"/>
                    </a:lnTo>
                    <a:lnTo>
                      <a:pt x="1402" y="316"/>
                    </a:lnTo>
                    <a:lnTo>
                      <a:pt x="1402" y="320"/>
                    </a:lnTo>
                    <a:lnTo>
                      <a:pt x="1407" y="320"/>
                    </a:lnTo>
                    <a:lnTo>
                      <a:pt x="1407" y="325"/>
                    </a:lnTo>
                    <a:lnTo>
                      <a:pt x="1419" y="325"/>
                    </a:lnTo>
                    <a:lnTo>
                      <a:pt x="1419" y="337"/>
                    </a:lnTo>
                    <a:lnTo>
                      <a:pt x="1433" y="337"/>
                    </a:lnTo>
                    <a:lnTo>
                      <a:pt x="1433" y="342"/>
                    </a:lnTo>
                    <a:lnTo>
                      <a:pt x="1442" y="342"/>
                    </a:lnTo>
                    <a:lnTo>
                      <a:pt x="1442" y="347"/>
                    </a:lnTo>
                    <a:lnTo>
                      <a:pt x="1447" y="347"/>
                    </a:lnTo>
                    <a:lnTo>
                      <a:pt x="1447" y="351"/>
                    </a:lnTo>
                    <a:lnTo>
                      <a:pt x="1473" y="351"/>
                    </a:lnTo>
                    <a:lnTo>
                      <a:pt x="1473" y="359"/>
                    </a:lnTo>
                    <a:lnTo>
                      <a:pt x="1511" y="359"/>
                    </a:lnTo>
                    <a:lnTo>
                      <a:pt x="1511" y="363"/>
                    </a:lnTo>
                    <a:lnTo>
                      <a:pt x="1516" y="363"/>
                    </a:lnTo>
                    <a:lnTo>
                      <a:pt x="1516" y="368"/>
                    </a:lnTo>
                    <a:lnTo>
                      <a:pt x="1523" y="368"/>
                    </a:lnTo>
                    <a:lnTo>
                      <a:pt x="1523" y="371"/>
                    </a:lnTo>
                    <a:lnTo>
                      <a:pt x="1530" y="371"/>
                    </a:lnTo>
                    <a:lnTo>
                      <a:pt x="1530" y="373"/>
                    </a:lnTo>
                    <a:lnTo>
                      <a:pt x="1618" y="373"/>
                    </a:lnTo>
                    <a:lnTo>
                      <a:pt x="1618" y="378"/>
                    </a:lnTo>
                    <a:lnTo>
                      <a:pt x="1623" y="378"/>
                    </a:lnTo>
                    <a:lnTo>
                      <a:pt x="1623" y="380"/>
                    </a:lnTo>
                    <a:lnTo>
                      <a:pt x="1639" y="380"/>
                    </a:lnTo>
                    <a:lnTo>
                      <a:pt x="1639" y="385"/>
                    </a:lnTo>
                    <a:lnTo>
                      <a:pt x="1644" y="385"/>
                    </a:lnTo>
                    <a:lnTo>
                      <a:pt x="1644" y="387"/>
                    </a:lnTo>
                    <a:lnTo>
                      <a:pt x="1649" y="387"/>
                    </a:lnTo>
                    <a:lnTo>
                      <a:pt x="1649" y="394"/>
                    </a:lnTo>
                    <a:lnTo>
                      <a:pt x="1708" y="394"/>
                    </a:lnTo>
                    <a:lnTo>
                      <a:pt x="1708" y="397"/>
                    </a:lnTo>
                    <a:lnTo>
                      <a:pt x="1710" y="397"/>
                    </a:lnTo>
                    <a:lnTo>
                      <a:pt x="1710" y="402"/>
                    </a:lnTo>
                    <a:lnTo>
                      <a:pt x="1732" y="402"/>
                    </a:lnTo>
                    <a:lnTo>
                      <a:pt x="1732" y="409"/>
                    </a:lnTo>
                    <a:lnTo>
                      <a:pt x="1760" y="409"/>
                    </a:lnTo>
                    <a:lnTo>
                      <a:pt x="1760" y="414"/>
                    </a:lnTo>
                    <a:lnTo>
                      <a:pt x="1765" y="414"/>
                    </a:lnTo>
                    <a:lnTo>
                      <a:pt x="1765" y="416"/>
                    </a:lnTo>
                    <a:lnTo>
                      <a:pt x="1789" y="416"/>
                    </a:lnTo>
                    <a:lnTo>
                      <a:pt x="1789" y="418"/>
                    </a:lnTo>
                    <a:lnTo>
                      <a:pt x="1789" y="418"/>
                    </a:lnTo>
                    <a:lnTo>
                      <a:pt x="1789" y="421"/>
                    </a:lnTo>
                    <a:lnTo>
                      <a:pt x="1886" y="421"/>
                    </a:lnTo>
                    <a:lnTo>
                      <a:pt x="1886" y="426"/>
                    </a:lnTo>
                    <a:lnTo>
                      <a:pt x="1891" y="426"/>
                    </a:lnTo>
                    <a:lnTo>
                      <a:pt x="1891" y="430"/>
                    </a:lnTo>
                    <a:lnTo>
                      <a:pt x="1896" y="430"/>
                    </a:lnTo>
                    <a:lnTo>
                      <a:pt x="1896" y="433"/>
                    </a:lnTo>
                    <a:lnTo>
                      <a:pt x="1900" y="433"/>
                    </a:lnTo>
                    <a:lnTo>
                      <a:pt x="1900" y="437"/>
                    </a:lnTo>
                    <a:lnTo>
                      <a:pt x="1936" y="437"/>
                    </a:lnTo>
                    <a:lnTo>
                      <a:pt x="1936" y="440"/>
                    </a:lnTo>
                    <a:lnTo>
                      <a:pt x="1938" y="440"/>
                    </a:lnTo>
                    <a:lnTo>
                      <a:pt x="1938" y="445"/>
                    </a:lnTo>
                    <a:lnTo>
                      <a:pt x="2064" y="445"/>
                    </a:lnTo>
                    <a:lnTo>
                      <a:pt x="2064" y="447"/>
                    </a:lnTo>
                    <a:lnTo>
                      <a:pt x="2069" y="447"/>
                    </a:lnTo>
                    <a:lnTo>
                      <a:pt x="2069" y="452"/>
                    </a:lnTo>
                    <a:lnTo>
                      <a:pt x="2085" y="452"/>
                    </a:lnTo>
                    <a:lnTo>
                      <a:pt x="2085" y="454"/>
                    </a:lnTo>
                    <a:lnTo>
                      <a:pt x="2088" y="454"/>
                    </a:lnTo>
                    <a:lnTo>
                      <a:pt x="2088" y="457"/>
                    </a:lnTo>
                    <a:lnTo>
                      <a:pt x="2104" y="457"/>
                    </a:lnTo>
                    <a:lnTo>
                      <a:pt x="2104" y="466"/>
                    </a:lnTo>
                    <a:lnTo>
                      <a:pt x="2107" y="466"/>
                    </a:lnTo>
                    <a:lnTo>
                      <a:pt x="2107" y="471"/>
                    </a:lnTo>
                    <a:lnTo>
                      <a:pt x="2211" y="471"/>
                    </a:lnTo>
                    <a:lnTo>
                      <a:pt x="2211" y="476"/>
                    </a:lnTo>
                    <a:lnTo>
                      <a:pt x="2213" y="476"/>
                    </a:lnTo>
                    <a:lnTo>
                      <a:pt x="2213" y="478"/>
                    </a:lnTo>
                    <a:lnTo>
                      <a:pt x="2270" y="478"/>
                    </a:lnTo>
                    <a:lnTo>
                      <a:pt x="2270" y="483"/>
                    </a:lnTo>
                    <a:lnTo>
                      <a:pt x="2273" y="483"/>
                    </a:lnTo>
                    <a:lnTo>
                      <a:pt x="2273" y="485"/>
                    </a:lnTo>
                    <a:lnTo>
                      <a:pt x="2351" y="485"/>
                    </a:lnTo>
                    <a:lnTo>
                      <a:pt x="2351" y="490"/>
                    </a:lnTo>
                    <a:lnTo>
                      <a:pt x="2353" y="490"/>
                    </a:lnTo>
                    <a:lnTo>
                      <a:pt x="2353" y="492"/>
                    </a:lnTo>
                    <a:lnTo>
                      <a:pt x="2437" y="492"/>
                    </a:lnTo>
                    <a:lnTo>
                      <a:pt x="2437" y="495"/>
                    </a:lnTo>
                    <a:lnTo>
                      <a:pt x="2441" y="495"/>
                    </a:lnTo>
                    <a:lnTo>
                      <a:pt x="2441" y="500"/>
                    </a:lnTo>
                    <a:lnTo>
                      <a:pt x="2486" y="500"/>
                    </a:lnTo>
                    <a:lnTo>
                      <a:pt x="2486" y="504"/>
                    </a:lnTo>
                    <a:lnTo>
                      <a:pt x="2491" y="504"/>
                    </a:lnTo>
                    <a:lnTo>
                      <a:pt x="2491" y="514"/>
                    </a:lnTo>
                    <a:lnTo>
                      <a:pt x="2508" y="514"/>
                    </a:lnTo>
                    <a:lnTo>
                      <a:pt x="2508" y="516"/>
                    </a:lnTo>
                    <a:lnTo>
                      <a:pt x="2512" y="516"/>
                    </a:lnTo>
                    <a:lnTo>
                      <a:pt x="2512" y="521"/>
                    </a:lnTo>
                    <a:lnTo>
                      <a:pt x="2558" y="521"/>
                    </a:lnTo>
                    <a:lnTo>
                      <a:pt x="2558" y="526"/>
                    </a:lnTo>
                    <a:lnTo>
                      <a:pt x="2560" y="526"/>
                    </a:lnTo>
                    <a:lnTo>
                      <a:pt x="2560" y="535"/>
                    </a:lnTo>
                    <a:lnTo>
                      <a:pt x="2617" y="535"/>
                    </a:lnTo>
                    <a:lnTo>
                      <a:pt x="2617" y="543"/>
                    </a:lnTo>
                    <a:lnTo>
                      <a:pt x="2629" y="543"/>
                    </a:lnTo>
                    <a:lnTo>
                      <a:pt x="2629" y="547"/>
                    </a:lnTo>
                    <a:lnTo>
                      <a:pt x="2648" y="547"/>
                    </a:lnTo>
                    <a:lnTo>
                      <a:pt x="2648" y="552"/>
                    </a:lnTo>
                    <a:lnTo>
                      <a:pt x="2650" y="552"/>
                    </a:lnTo>
                    <a:lnTo>
                      <a:pt x="2650" y="555"/>
                    </a:lnTo>
                    <a:lnTo>
                      <a:pt x="2676" y="555"/>
                    </a:lnTo>
                    <a:lnTo>
                      <a:pt x="2676" y="562"/>
                    </a:lnTo>
                    <a:lnTo>
                      <a:pt x="2681" y="562"/>
                    </a:lnTo>
                    <a:lnTo>
                      <a:pt x="2681" y="564"/>
                    </a:lnTo>
                    <a:lnTo>
                      <a:pt x="2716" y="564"/>
                    </a:lnTo>
                    <a:lnTo>
                      <a:pt x="2716" y="571"/>
                    </a:lnTo>
                    <a:lnTo>
                      <a:pt x="2733" y="571"/>
                    </a:lnTo>
                    <a:lnTo>
                      <a:pt x="2733" y="574"/>
                    </a:lnTo>
                    <a:lnTo>
                      <a:pt x="2738" y="574"/>
                    </a:lnTo>
                    <a:lnTo>
                      <a:pt x="2738" y="576"/>
                    </a:lnTo>
                    <a:lnTo>
                      <a:pt x="2745" y="576"/>
                    </a:lnTo>
                    <a:lnTo>
                      <a:pt x="2745" y="583"/>
                    </a:lnTo>
                    <a:lnTo>
                      <a:pt x="2747" y="583"/>
                    </a:lnTo>
                    <a:lnTo>
                      <a:pt x="2747" y="586"/>
                    </a:lnTo>
                    <a:lnTo>
                      <a:pt x="2757" y="586"/>
                    </a:lnTo>
                    <a:lnTo>
                      <a:pt x="2757" y="590"/>
                    </a:lnTo>
                    <a:lnTo>
                      <a:pt x="2766" y="590"/>
                    </a:lnTo>
                    <a:lnTo>
                      <a:pt x="2766" y="598"/>
                    </a:lnTo>
                    <a:lnTo>
                      <a:pt x="2826" y="598"/>
                    </a:lnTo>
                    <a:lnTo>
                      <a:pt x="2826" y="602"/>
                    </a:lnTo>
                    <a:lnTo>
                      <a:pt x="2828" y="602"/>
                    </a:lnTo>
                    <a:lnTo>
                      <a:pt x="2828" y="607"/>
                    </a:lnTo>
                    <a:lnTo>
                      <a:pt x="2875" y="607"/>
                    </a:lnTo>
                    <a:lnTo>
                      <a:pt x="2875" y="612"/>
                    </a:lnTo>
                    <a:lnTo>
                      <a:pt x="2878" y="612"/>
                    </a:lnTo>
                    <a:lnTo>
                      <a:pt x="2878" y="614"/>
                    </a:lnTo>
                    <a:lnTo>
                      <a:pt x="2885" y="614"/>
                    </a:lnTo>
                    <a:lnTo>
                      <a:pt x="2885" y="619"/>
                    </a:lnTo>
                    <a:lnTo>
                      <a:pt x="2902" y="619"/>
                    </a:lnTo>
                    <a:lnTo>
                      <a:pt x="2902" y="621"/>
                    </a:lnTo>
                    <a:lnTo>
                      <a:pt x="2904" y="621"/>
                    </a:lnTo>
                    <a:lnTo>
                      <a:pt x="2904" y="626"/>
                    </a:lnTo>
                    <a:lnTo>
                      <a:pt x="2992" y="626"/>
                    </a:lnTo>
                    <a:lnTo>
                      <a:pt x="2992" y="629"/>
                    </a:lnTo>
                    <a:lnTo>
                      <a:pt x="2994" y="629"/>
                    </a:lnTo>
                    <a:lnTo>
                      <a:pt x="2994" y="633"/>
                    </a:lnTo>
                    <a:lnTo>
                      <a:pt x="3051" y="633"/>
                    </a:lnTo>
                    <a:lnTo>
                      <a:pt x="3051" y="638"/>
                    </a:lnTo>
                    <a:lnTo>
                      <a:pt x="3053" y="638"/>
                    </a:lnTo>
                    <a:lnTo>
                      <a:pt x="3053" y="641"/>
                    </a:lnTo>
                    <a:lnTo>
                      <a:pt x="3089" y="641"/>
                    </a:lnTo>
                    <a:lnTo>
                      <a:pt x="3089" y="645"/>
                    </a:lnTo>
                    <a:lnTo>
                      <a:pt x="3094" y="645"/>
                    </a:lnTo>
                    <a:lnTo>
                      <a:pt x="3094" y="648"/>
                    </a:lnTo>
                    <a:lnTo>
                      <a:pt x="3189" y="648"/>
                    </a:lnTo>
                    <a:lnTo>
                      <a:pt x="3189" y="650"/>
                    </a:lnTo>
                    <a:lnTo>
                      <a:pt x="3191" y="650"/>
                    </a:lnTo>
                    <a:lnTo>
                      <a:pt x="3191" y="655"/>
                    </a:lnTo>
                    <a:lnTo>
                      <a:pt x="3227" y="655"/>
                    </a:lnTo>
                    <a:lnTo>
                      <a:pt x="3227" y="660"/>
                    </a:lnTo>
                    <a:lnTo>
                      <a:pt x="3231" y="660"/>
                    </a:lnTo>
                    <a:lnTo>
                      <a:pt x="3231" y="662"/>
                    </a:lnTo>
                    <a:lnTo>
                      <a:pt x="3238" y="662"/>
                    </a:lnTo>
                    <a:lnTo>
                      <a:pt x="3238" y="684"/>
                    </a:lnTo>
                    <a:lnTo>
                      <a:pt x="3260" y="684"/>
                    </a:lnTo>
                    <a:lnTo>
                      <a:pt x="3260" y="686"/>
                    </a:lnTo>
                    <a:lnTo>
                      <a:pt x="3260" y="686"/>
                    </a:lnTo>
                    <a:lnTo>
                      <a:pt x="3260" y="691"/>
                    </a:lnTo>
                    <a:lnTo>
                      <a:pt x="3279" y="691"/>
                    </a:lnTo>
                    <a:lnTo>
                      <a:pt x="3279" y="693"/>
                    </a:lnTo>
                    <a:lnTo>
                      <a:pt x="3284" y="693"/>
                    </a:lnTo>
                    <a:lnTo>
                      <a:pt x="3284" y="698"/>
                    </a:lnTo>
                    <a:lnTo>
                      <a:pt x="3632" y="698"/>
                    </a:lnTo>
                    <a:lnTo>
                      <a:pt x="3632" y="700"/>
                    </a:lnTo>
                    <a:lnTo>
                      <a:pt x="3637" y="700"/>
                    </a:lnTo>
                    <a:lnTo>
                      <a:pt x="3637" y="705"/>
                    </a:lnTo>
                    <a:lnTo>
                      <a:pt x="3692" y="705"/>
                    </a:lnTo>
                    <a:lnTo>
                      <a:pt x="3692" y="707"/>
                    </a:lnTo>
                    <a:lnTo>
                      <a:pt x="3696" y="707"/>
                    </a:lnTo>
                    <a:lnTo>
                      <a:pt x="3696" y="710"/>
                    </a:lnTo>
                    <a:lnTo>
                      <a:pt x="3701" y="710"/>
                    </a:lnTo>
                    <a:lnTo>
                      <a:pt x="3701" y="712"/>
                    </a:lnTo>
                    <a:lnTo>
                      <a:pt x="3706" y="712"/>
                    </a:lnTo>
                    <a:lnTo>
                      <a:pt x="3706" y="717"/>
                    </a:lnTo>
                    <a:lnTo>
                      <a:pt x="3789" y="717"/>
                    </a:lnTo>
                    <a:lnTo>
                      <a:pt x="3789" y="722"/>
                    </a:lnTo>
                    <a:lnTo>
                      <a:pt x="3794" y="722"/>
                    </a:lnTo>
                    <a:lnTo>
                      <a:pt x="3794" y="724"/>
                    </a:lnTo>
                    <a:lnTo>
                      <a:pt x="3870" y="724"/>
                    </a:lnTo>
                    <a:lnTo>
                      <a:pt x="3870" y="729"/>
                    </a:lnTo>
                    <a:lnTo>
                      <a:pt x="3872" y="729"/>
                    </a:lnTo>
                    <a:lnTo>
                      <a:pt x="3872" y="734"/>
                    </a:lnTo>
                    <a:lnTo>
                      <a:pt x="3879" y="734"/>
                    </a:lnTo>
                    <a:lnTo>
                      <a:pt x="3879" y="736"/>
                    </a:lnTo>
                    <a:lnTo>
                      <a:pt x="3884" y="736"/>
                    </a:lnTo>
                    <a:lnTo>
                      <a:pt x="3884" y="741"/>
                    </a:lnTo>
                    <a:lnTo>
                      <a:pt x="3891" y="741"/>
                    </a:lnTo>
                    <a:lnTo>
                      <a:pt x="3891" y="743"/>
                    </a:lnTo>
                    <a:lnTo>
                      <a:pt x="3910" y="743"/>
                    </a:lnTo>
                    <a:lnTo>
                      <a:pt x="3910" y="748"/>
                    </a:lnTo>
                    <a:lnTo>
                      <a:pt x="3912" y="748"/>
                    </a:lnTo>
                    <a:lnTo>
                      <a:pt x="3912" y="753"/>
                    </a:lnTo>
                    <a:lnTo>
                      <a:pt x="4007" y="753"/>
                    </a:lnTo>
                    <a:lnTo>
                      <a:pt x="4007" y="758"/>
                    </a:lnTo>
                    <a:lnTo>
                      <a:pt x="4026" y="758"/>
                    </a:lnTo>
                    <a:lnTo>
                      <a:pt x="4026" y="762"/>
                    </a:lnTo>
                    <a:lnTo>
                      <a:pt x="4031" y="762"/>
                    </a:lnTo>
                    <a:lnTo>
                      <a:pt x="4031" y="767"/>
                    </a:lnTo>
                    <a:lnTo>
                      <a:pt x="4038" y="767"/>
                    </a:lnTo>
                    <a:lnTo>
                      <a:pt x="4038" y="774"/>
                    </a:lnTo>
                    <a:lnTo>
                      <a:pt x="4204" y="774"/>
                    </a:lnTo>
                    <a:lnTo>
                      <a:pt x="4204" y="777"/>
                    </a:lnTo>
                    <a:lnTo>
                      <a:pt x="4209" y="777"/>
                    </a:lnTo>
                    <a:lnTo>
                      <a:pt x="4209" y="781"/>
                    </a:lnTo>
                    <a:lnTo>
                      <a:pt x="4344" y="781"/>
                    </a:lnTo>
                    <a:lnTo>
                      <a:pt x="4344" y="786"/>
                    </a:lnTo>
                    <a:lnTo>
                      <a:pt x="4349" y="786"/>
                    </a:lnTo>
                    <a:lnTo>
                      <a:pt x="4349" y="791"/>
                    </a:lnTo>
                    <a:lnTo>
                      <a:pt x="4356" y="791"/>
                    </a:lnTo>
                    <a:lnTo>
                      <a:pt x="4356" y="796"/>
                    </a:lnTo>
                    <a:lnTo>
                      <a:pt x="4441" y="796"/>
                    </a:lnTo>
                    <a:lnTo>
                      <a:pt x="4441" y="801"/>
                    </a:lnTo>
                    <a:lnTo>
                      <a:pt x="4446" y="801"/>
                    </a:lnTo>
                    <a:lnTo>
                      <a:pt x="4446" y="803"/>
                    </a:lnTo>
                    <a:lnTo>
                      <a:pt x="4610" y="803"/>
                    </a:lnTo>
                    <a:lnTo>
                      <a:pt x="4610" y="805"/>
                    </a:lnTo>
                    <a:lnTo>
                      <a:pt x="4617" y="805"/>
                    </a:lnTo>
                    <a:lnTo>
                      <a:pt x="4617" y="810"/>
                    </a:lnTo>
                    <a:lnTo>
                      <a:pt x="4719" y="810"/>
                    </a:lnTo>
                    <a:lnTo>
                      <a:pt x="4719" y="817"/>
                    </a:lnTo>
                    <a:lnTo>
                      <a:pt x="4783" y="817"/>
                    </a:lnTo>
                    <a:lnTo>
                      <a:pt x="4783" y="824"/>
                    </a:lnTo>
                    <a:lnTo>
                      <a:pt x="4828" y="824"/>
                    </a:lnTo>
                    <a:lnTo>
                      <a:pt x="4828" y="827"/>
                    </a:lnTo>
                    <a:lnTo>
                      <a:pt x="4831" y="827"/>
                    </a:lnTo>
                    <a:lnTo>
                      <a:pt x="4831" y="832"/>
                    </a:lnTo>
                    <a:lnTo>
                      <a:pt x="4906" y="832"/>
                    </a:lnTo>
                    <a:lnTo>
                      <a:pt x="4906" y="834"/>
                    </a:lnTo>
                    <a:lnTo>
                      <a:pt x="4909" y="834"/>
                    </a:lnTo>
                    <a:lnTo>
                      <a:pt x="4909" y="839"/>
                    </a:lnTo>
                    <a:lnTo>
                      <a:pt x="4930" y="839"/>
                    </a:lnTo>
                    <a:lnTo>
                      <a:pt x="4930" y="839"/>
                    </a:lnTo>
                    <a:lnTo>
                      <a:pt x="4933" y="839"/>
                    </a:lnTo>
                    <a:lnTo>
                      <a:pt x="4933" y="844"/>
                    </a:lnTo>
                    <a:lnTo>
                      <a:pt x="5035" y="844"/>
                    </a:lnTo>
                    <a:lnTo>
                      <a:pt x="5035" y="848"/>
                    </a:lnTo>
                    <a:lnTo>
                      <a:pt x="5037" y="848"/>
                    </a:lnTo>
                    <a:lnTo>
                      <a:pt x="5037" y="853"/>
                    </a:lnTo>
                    <a:lnTo>
                      <a:pt x="5243" y="853"/>
                    </a:lnTo>
                    <a:lnTo>
                      <a:pt x="5243" y="856"/>
                    </a:lnTo>
                    <a:lnTo>
                      <a:pt x="5248" y="856"/>
                    </a:lnTo>
                    <a:lnTo>
                      <a:pt x="5248" y="860"/>
                    </a:lnTo>
                    <a:lnTo>
                      <a:pt x="5341" y="860"/>
                    </a:lnTo>
                    <a:lnTo>
                      <a:pt x="5341" y="865"/>
                    </a:lnTo>
                    <a:lnTo>
                      <a:pt x="5343" y="865"/>
                    </a:lnTo>
                    <a:lnTo>
                      <a:pt x="5343" y="872"/>
                    </a:lnTo>
                    <a:lnTo>
                      <a:pt x="5369" y="872"/>
                    </a:lnTo>
                    <a:lnTo>
                      <a:pt x="5369" y="879"/>
                    </a:lnTo>
                    <a:lnTo>
                      <a:pt x="5395" y="879"/>
                    </a:lnTo>
                    <a:lnTo>
                      <a:pt x="5395" y="884"/>
                    </a:lnTo>
                    <a:lnTo>
                      <a:pt x="5400" y="884"/>
                    </a:lnTo>
                    <a:lnTo>
                      <a:pt x="5400" y="887"/>
                    </a:lnTo>
                    <a:lnTo>
                      <a:pt x="5428" y="887"/>
                    </a:lnTo>
                    <a:lnTo>
                      <a:pt x="5428" y="896"/>
                    </a:lnTo>
                    <a:lnTo>
                      <a:pt x="5891" y="896"/>
                    </a:lnTo>
                    <a:lnTo>
                      <a:pt x="5891" y="899"/>
                    </a:lnTo>
                    <a:lnTo>
                      <a:pt x="5894" y="899"/>
                    </a:lnTo>
                    <a:lnTo>
                      <a:pt x="5894" y="906"/>
                    </a:lnTo>
                    <a:lnTo>
                      <a:pt x="5896" y="906"/>
                    </a:lnTo>
                    <a:lnTo>
                      <a:pt x="5896" y="910"/>
                    </a:lnTo>
                    <a:lnTo>
                      <a:pt x="5901" y="910"/>
                    </a:lnTo>
                    <a:lnTo>
                      <a:pt x="5901" y="913"/>
                    </a:lnTo>
                    <a:lnTo>
                      <a:pt x="7106" y="913"/>
                    </a:lnTo>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7" name="Group 146">
                <a:extLst>
                  <a:ext uri="{FF2B5EF4-FFF2-40B4-BE49-F238E27FC236}">
                    <a16:creationId xmlns:a16="http://schemas.microsoft.com/office/drawing/2014/main" id="{DD2EA564-F3BE-BC52-A80C-D7D7250288BF}"/>
                  </a:ext>
                </a:extLst>
              </p:cNvPr>
              <p:cNvGrpSpPr/>
              <p:nvPr/>
            </p:nvGrpSpPr>
            <p:grpSpPr>
              <a:xfrm>
                <a:off x="4558689" y="3139844"/>
                <a:ext cx="10270095" cy="1391981"/>
                <a:chOff x="4571389" y="3152544"/>
                <a:chExt cx="10270095" cy="1391981"/>
              </a:xfrm>
            </p:grpSpPr>
            <p:sp>
              <p:nvSpPr>
                <p:cNvPr id="148" name="Freeform 6">
                  <a:extLst>
                    <a:ext uri="{FF2B5EF4-FFF2-40B4-BE49-F238E27FC236}">
                      <a16:creationId xmlns:a16="http://schemas.microsoft.com/office/drawing/2014/main" id="{8C52CCAE-48DE-A101-4399-95BB9F11B023}"/>
                    </a:ext>
                  </a:extLst>
                </p:cNvPr>
                <p:cNvSpPr>
                  <a:spLocks/>
                </p:cNvSpPr>
                <p:nvPr/>
              </p:nvSpPr>
              <p:spPr bwMode="auto">
                <a:xfrm>
                  <a:off x="14733484"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7">
                  <a:extLst>
                    <a:ext uri="{FF2B5EF4-FFF2-40B4-BE49-F238E27FC236}">
                      <a16:creationId xmlns:a16="http://schemas.microsoft.com/office/drawing/2014/main" id="{94EE6370-658A-29A9-A5A3-4A7E7F7564F3}"/>
                    </a:ext>
                  </a:extLst>
                </p:cNvPr>
                <p:cNvSpPr>
                  <a:spLocks/>
                </p:cNvSpPr>
                <p:nvPr/>
              </p:nvSpPr>
              <p:spPr bwMode="auto">
                <a:xfrm>
                  <a:off x="14616218"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0" name="Freeform 8">
                  <a:extLst>
                    <a:ext uri="{FF2B5EF4-FFF2-40B4-BE49-F238E27FC236}">
                      <a16:creationId xmlns:a16="http://schemas.microsoft.com/office/drawing/2014/main" id="{65D9E0A4-29CD-CAD4-0EDF-CB6E7E05D220}"/>
                    </a:ext>
                  </a:extLst>
                </p:cNvPr>
                <p:cNvSpPr>
                  <a:spLocks/>
                </p:cNvSpPr>
                <p:nvPr/>
              </p:nvSpPr>
              <p:spPr bwMode="auto">
                <a:xfrm>
                  <a:off x="14498951"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9">
                  <a:extLst>
                    <a:ext uri="{FF2B5EF4-FFF2-40B4-BE49-F238E27FC236}">
                      <a16:creationId xmlns:a16="http://schemas.microsoft.com/office/drawing/2014/main" id="{0F3F2394-E024-9B40-A992-1B04266461DD}"/>
                    </a:ext>
                  </a:extLst>
                </p:cNvPr>
                <p:cNvSpPr>
                  <a:spLocks/>
                </p:cNvSpPr>
                <p:nvPr/>
              </p:nvSpPr>
              <p:spPr bwMode="auto">
                <a:xfrm>
                  <a:off x="14352367"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
                  <a:extLst>
                    <a:ext uri="{FF2B5EF4-FFF2-40B4-BE49-F238E27FC236}">
                      <a16:creationId xmlns:a16="http://schemas.microsoft.com/office/drawing/2014/main" id="{20891462-1E75-3ED6-91F2-4EFEB01E132A}"/>
                    </a:ext>
                  </a:extLst>
                </p:cNvPr>
                <p:cNvSpPr>
                  <a:spLocks/>
                </p:cNvSpPr>
                <p:nvPr/>
              </p:nvSpPr>
              <p:spPr bwMode="auto">
                <a:xfrm>
                  <a:off x="14239729"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1">
                  <a:extLst>
                    <a:ext uri="{FF2B5EF4-FFF2-40B4-BE49-F238E27FC236}">
                      <a16:creationId xmlns:a16="http://schemas.microsoft.com/office/drawing/2014/main" id="{2CE896F4-149A-4938-3506-922393806728}"/>
                    </a:ext>
                  </a:extLst>
                </p:cNvPr>
                <p:cNvSpPr>
                  <a:spLocks/>
                </p:cNvSpPr>
                <p:nvPr/>
              </p:nvSpPr>
              <p:spPr bwMode="auto">
                <a:xfrm>
                  <a:off x="14148693"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2">
                  <a:extLst>
                    <a:ext uri="{FF2B5EF4-FFF2-40B4-BE49-F238E27FC236}">
                      <a16:creationId xmlns:a16="http://schemas.microsoft.com/office/drawing/2014/main" id="{AACCCC2F-45E3-8763-8699-3F9532832239}"/>
                    </a:ext>
                  </a:extLst>
                </p:cNvPr>
                <p:cNvSpPr>
                  <a:spLocks/>
                </p:cNvSpPr>
                <p:nvPr/>
              </p:nvSpPr>
              <p:spPr bwMode="auto">
                <a:xfrm>
                  <a:off x="13698141"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3">
                  <a:extLst>
                    <a:ext uri="{FF2B5EF4-FFF2-40B4-BE49-F238E27FC236}">
                      <a16:creationId xmlns:a16="http://schemas.microsoft.com/office/drawing/2014/main" id="{0911D79A-6364-3F14-90B5-76BC067A081D}"/>
                    </a:ext>
                  </a:extLst>
                </p:cNvPr>
                <p:cNvSpPr>
                  <a:spLocks/>
                </p:cNvSpPr>
                <p:nvPr/>
              </p:nvSpPr>
              <p:spPr bwMode="auto">
                <a:xfrm>
                  <a:off x="13628708"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Freeform 14">
                  <a:extLst>
                    <a:ext uri="{FF2B5EF4-FFF2-40B4-BE49-F238E27FC236}">
                      <a16:creationId xmlns:a16="http://schemas.microsoft.com/office/drawing/2014/main" id="{7122FA47-673C-0C9B-3656-7F7B8CC7F6FB}"/>
                    </a:ext>
                  </a:extLst>
                </p:cNvPr>
                <p:cNvSpPr>
                  <a:spLocks/>
                </p:cNvSpPr>
                <p:nvPr/>
              </p:nvSpPr>
              <p:spPr bwMode="auto">
                <a:xfrm>
                  <a:off x="13588590"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7" name="Freeform 15">
                  <a:extLst>
                    <a:ext uri="{FF2B5EF4-FFF2-40B4-BE49-F238E27FC236}">
                      <a16:creationId xmlns:a16="http://schemas.microsoft.com/office/drawing/2014/main" id="{8AF05A74-E4BF-78DA-DB01-22980017F2CB}"/>
                    </a:ext>
                  </a:extLst>
                </p:cNvPr>
                <p:cNvSpPr>
                  <a:spLocks/>
                </p:cNvSpPr>
                <p:nvPr/>
              </p:nvSpPr>
              <p:spPr bwMode="auto">
                <a:xfrm>
                  <a:off x="13546929" y="4436525"/>
                  <a:ext cx="108000" cy="108000"/>
                </a:xfrm>
                <a:custGeom>
                  <a:avLst/>
                  <a:gdLst>
                    <a:gd name="T0" fmla="*/ 0 w 53"/>
                    <a:gd name="T1" fmla="*/ 26 h 55"/>
                    <a:gd name="T2" fmla="*/ 27 w 53"/>
                    <a:gd name="T3" fmla="*/ 26 h 55"/>
                    <a:gd name="T4" fmla="*/ 27 w 53"/>
                    <a:gd name="T5" fmla="*/ 0 h 55"/>
                    <a:gd name="T6" fmla="*/ 27 w 53"/>
                    <a:gd name="T7" fmla="*/ 0 h 55"/>
                    <a:gd name="T8" fmla="*/ 27 w 53"/>
                    <a:gd name="T9" fmla="*/ 26 h 55"/>
                    <a:gd name="T10" fmla="*/ 53 w 53"/>
                    <a:gd name="T11" fmla="*/ 26 h 55"/>
                    <a:gd name="T12" fmla="*/ 53 w 53"/>
                    <a:gd name="T13" fmla="*/ 26 h 55"/>
                    <a:gd name="T14" fmla="*/ 27 w 53"/>
                    <a:gd name="T15" fmla="*/ 26 h 55"/>
                    <a:gd name="T16" fmla="*/ 27 w 53"/>
                    <a:gd name="T17" fmla="*/ 55 h 55"/>
                    <a:gd name="T18" fmla="*/ 27 w 53"/>
                    <a:gd name="T19" fmla="*/ 55 h 55"/>
                    <a:gd name="T20" fmla="*/ 27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7" y="26"/>
                      </a:lnTo>
                      <a:lnTo>
                        <a:pt x="27" y="0"/>
                      </a:lnTo>
                      <a:lnTo>
                        <a:pt x="27" y="0"/>
                      </a:lnTo>
                      <a:lnTo>
                        <a:pt x="27" y="26"/>
                      </a:lnTo>
                      <a:lnTo>
                        <a:pt x="53" y="26"/>
                      </a:lnTo>
                      <a:lnTo>
                        <a:pt x="53" y="26"/>
                      </a:lnTo>
                      <a:lnTo>
                        <a:pt x="27" y="26"/>
                      </a:lnTo>
                      <a:lnTo>
                        <a:pt x="27" y="55"/>
                      </a:lnTo>
                      <a:lnTo>
                        <a:pt x="27" y="55"/>
                      </a:lnTo>
                      <a:lnTo>
                        <a:pt x="27"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6">
                  <a:extLst>
                    <a:ext uri="{FF2B5EF4-FFF2-40B4-BE49-F238E27FC236}">
                      <a16:creationId xmlns:a16="http://schemas.microsoft.com/office/drawing/2014/main" id="{FD8F0D5C-9196-6595-1CF5-EE12F1386698}"/>
                    </a:ext>
                  </a:extLst>
                </p:cNvPr>
                <p:cNvSpPr>
                  <a:spLocks/>
                </p:cNvSpPr>
                <p:nvPr/>
              </p:nvSpPr>
              <p:spPr bwMode="auto">
                <a:xfrm>
                  <a:off x="13500639"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7">
                  <a:extLst>
                    <a:ext uri="{FF2B5EF4-FFF2-40B4-BE49-F238E27FC236}">
                      <a16:creationId xmlns:a16="http://schemas.microsoft.com/office/drawing/2014/main" id="{63F58A2D-2CA1-5D5F-73F6-274C4C3FECB8}"/>
                    </a:ext>
                  </a:extLst>
                </p:cNvPr>
                <p:cNvSpPr>
                  <a:spLocks/>
                </p:cNvSpPr>
                <p:nvPr/>
              </p:nvSpPr>
              <p:spPr bwMode="auto">
                <a:xfrm>
                  <a:off x="13452807"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8">
                  <a:extLst>
                    <a:ext uri="{FF2B5EF4-FFF2-40B4-BE49-F238E27FC236}">
                      <a16:creationId xmlns:a16="http://schemas.microsoft.com/office/drawing/2014/main" id="{04DC0BAC-DB2B-4F95-BA7C-FFC2F4C3BEDB}"/>
                    </a:ext>
                  </a:extLst>
                </p:cNvPr>
                <p:cNvSpPr>
                  <a:spLocks/>
                </p:cNvSpPr>
                <p:nvPr/>
              </p:nvSpPr>
              <p:spPr bwMode="auto">
                <a:xfrm>
                  <a:off x="13408060"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9">
                  <a:extLst>
                    <a:ext uri="{FF2B5EF4-FFF2-40B4-BE49-F238E27FC236}">
                      <a16:creationId xmlns:a16="http://schemas.microsoft.com/office/drawing/2014/main" id="{49B1019A-796D-6222-8F3B-3A2EEDB230EE}"/>
                    </a:ext>
                  </a:extLst>
                </p:cNvPr>
                <p:cNvSpPr>
                  <a:spLocks/>
                </p:cNvSpPr>
                <p:nvPr/>
              </p:nvSpPr>
              <p:spPr bwMode="auto">
                <a:xfrm>
                  <a:off x="13375658"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20">
                  <a:extLst>
                    <a:ext uri="{FF2B5EF4-FFF2-40B4-BE49-F238E27FC236}">
                      <a16:creationId xmlns:a16="http://schemas.microsoft.com/office/drawing/2014/main" id="{DEC0638A-0F2A-4867-5343-1EBE8F9C6CC5}"/>
                    </a:ext>
                  </a:extLst>
                </p:cNvPr>
                <p:cNvSpPr>
                  <a:spLocks/>
                </p:cNvSpPr>
                <p:nvPr/>
              </p:nvSpPr>
              <p:spPr bwMode="auto">
                <a:xfrm>
                  <a:off x="13320111"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Freeform 21">
                  <a:extLst>
                    <a:ext uri="{FF2B5EF4-FFF2-40B4-BE49-F238E27FC236}">
                      <a16:creationId xmlns:a16="http://schemas.microsoft.com/office/drawing/2014/main" id="{0256514D-7F57-49AF-D819-C82D20FF280B}"/>
                    </a:ext>
                  </a:extLst>
                </p:cNvPr>
                <p:cNvSpPr>
                  <a:spLocks/>
                </p:cNvSpPr>
                <p:nvPr/>
              </p:nvSpPr>
              <p:spPr bwMode="auto">
                <a:xfrm>
                  <a:off x="13276907"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22">
                  <a:extLst>
                    <a:ext uri="{FF2B5EF4-FFF2-40B4-BE49-F238E27FC236}">
                      <a16:creationId xmlns:a16="http://schemas.microsoft.com/office/drawing/2014/main" id="{439FC384-C326-EFE0-1616-F0009C5653AC}"/>
                    </a:ext>
                  </a:extLst>
                </p:cNvPr>
                <p:cNvSpPr>
                  <a:spLocks/>
                </p:cNvSpPr>
                <p:nvPr/>
              </p:nvSpPr>
              <p:spPr bwMode="auto">
                <a:xfrm>
                  <a:off x="13232160"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23">
                  <a:extLst>
                    <a:ext uri="{FF2B5EF4-FFF2-40B4-BE49-F238E27FC236}">
                      <a16:creationId xmlns:a16="http://schemas.microsoft.com/office/drawing/2014/main" id="{3FC337C2-5382-A8E3-1996-42399C71F724}"/>
                    </a:ext>
                  </a:extLst>
                </p:cNvPr>
                <p:cNvSpPr>
                  <a:spLocks/>
                </p:cNvSpPr>
                <p:nvPr/>
              </p:nvSpPr>
              <p:spPr bwMode="auto">
                <a:xfrm>
                  <a:off x="13202844" y="4436525"/>
                  <a:ext cx="108000" cy="108000"/>
                </a:xfrm>
                <a:custGeom>
                  <a:avLst/>
                  <a:gdLst>
                    <a:gd name="T0" fmla="*/ 0 w 53"/>
                    <a:gd name="T1" fmla="*/ 26 h 55"/>
                    <a:gd name="T2" fmla="*/ 26 w 53"/>
                    <a:gd name="T3" fmla="*/ 26 h 55"/>
                    <a:gd name="T4" fmla="*/ 26 w 53"/>
                    <a:gd name="T5" fmla="*/ 0 h 55"/>
                    <a:gd name="T6" fmla="*/ 26 w 53"/>
                    <a:gd name="T7" fmla="*/ 0 h 55"/>
                    <a:gd name="T8" fmla="*/ 26 w 53"/>
                    <a:gd name="T9" fmla="*/ 26 h 55"/>
                    <a:gd name="T10" fmla="*/ 53 w 53"/>
                    <a:gd name="T11" fmla="*/ 26 h 55"/>
                    <a:gd name="T12" fmla="*/ 53 w 53"/>
                    <a:gd name="T13" fmla="*/ 26 h 55"/>
                    <a:gd name="T14" fmla="*/ 26 w 53"/>
                    <a:gd name="T15" fmla="*/ 26 h 55"/>
                    <a:gd name="T16" fmla="*/ 26 w 53"/>
                    <a:gd name="T17" fmla="*/ 55 h 55"/>
                    <a:gd name="T18" fmla="*/ 26 w 53"/>
                    <a:gd name="T19" fmla="*/ 55 h 55"/>
                    <a:gd name="T20" fmla="*/ 26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6" y="26"/>
                      </a:lnTo>
                      <a:lnTo>
                        <a:pt x="26" y="0"/>
                      </a:lnTo>
                      <a:lnTo>
                        <a:pt x="26" y="0"/>
                      </a:lnTo>
                      <a:lnTo>
                        <a:pt x="26" y="26"/>
                      </a:lnTo>
                      <a:lnTo>
                        <a:pt x="53" y="26"/>
                      </a:lnTo>
                      <a:lnTo>
                        <a:pt x="53"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24">
                  <a:extLst>
                    <a:ext uri="{FF2B5EF4-FFF2-40B4-BE49-F238E27FC236}">
                      <a16:creationId xmlns:a16="http://schemas.microsoft.com/office/drawing/2014/main" id="{D34A85F5-B26A-897E-3990-224D01F3FB94}"/>
                    </a:ext>
                  </a:extLst>
                </p:cNvPr>
                <p:cNvSpPr>
                  <a:spLocks/>
                </p:cNvSpPr>
                <p:nvPr/>
              </p:nvSpPr>
              <p:spPr bwMode="auto">
                <a:xfrm>
                  <a:off x="13178156"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25">
                  <a:extLst>
                    <a:ext uri="{FF2B5EF4-FFF2-40B4-BE49-F238E27FC236}">
                      <a16:creationId xmlns:a16="http://schemas.microsoft.com/office/drawing/2014/main" id="{AEBAD394-5880-A4AC-596E-598279443AF0}"/>
                    </a:ext>
                  </a:extLst>
                </p:cNvPr>
                <p:cNvSpPr>
                  <a:spLocks/>
                </p:cNvSpPr>
                <p:nvPr/>
              </p:nvSpPr>
              <p:spPr bwMode="auto">
                <a:xfrm>
                  <a:off x="13151925"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26">
                  <a:extLst>
                    <a:ext uri="{FF2B5EF4-FFF2-40B4-BE49-F238E27FC236}">
                      <a16:creationId xmlns:a16="http://schemas.microsoft.com/office/drawing/2014/main" id="{8B2EF51E-93D7-286C-2DAF-9ADE3BF933D7}"/>
                    </a:ext>
                  </a:extLst>
                </p:cNvPr>
                <p:cNvSpPr>
                  <a:spLocks/>
                </p:cNvSpPr>
                <p:nvPr/>
              </p:nvSpPr>
              <p:spPr bwMode="auto">
                <a:xfrm>
                  <a:off x="12969853"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9" name="Freeform 27">
                  <a:extLst>
                    <a:ext uri="{FF2B5EF4-FFF2-40B4-BE49-F238E27FC236}">
                      <a16:creationId xmlns:a16="http://schemas.microsoft.com/office/drawing/2014/main" id="{450BA6C2-27D6-2076-4C60-25F27460BE1C}"/>
                    </a:ext>
                  </a:extLst>
                </p:cNvPr>
                <p:cNvSpPr>
                  <a:spLocks/>
                </p:cNvSpPr>
                <p:nvPr/>
              </p:nvSpPr>
              <p:spPr bwMode="auto">
                <a:xfrm>
                  <a:off x="13009970"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28">
                  <a:extLst>
                    <a:ext uri="{FF2B5EF4-FFF2-40B4-BE49-F238E27FC236}">
                      <a16:creationId xmlns:a16="http://schemas.microsoft.com/office/drawing/2014/main" id="{98189382-F2D2-6799-297A-983ACAC1AB06}"/>
                    </a:ext>
                  </a:extLst>
                </p:cNvPr>
                <p:cNvSpPr>
                  <a:spLocks/>
                </p:cNvSpPr>
                <p:nvPr/>
              </p:nvSpPr>
              <p:spPr bwMode="auto">
                <a:xfrm>
                  <a:off x="13050088"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29">
                  <a:extLst>
                    <a:ext uri="{FF2B5EF4-FFF2-40B4-BE49-F238E27FC236}">
                      <a16:creationId xmlns:a16="http://schemas.microsoft.com/office/drawing/2014/main" id="{A9D6B97E-5A74-00A4-C8AC-7CD3985D547E}"/>
                    </a:ext>
                  </a:extLst>
                </p:cNvPr>
                <p:cNvSpPr>
                  <a:spLocks/>
                </p:cNvSpPr>
                <p:nvPr/>
              </p:nvSpPr>
              <p:spPr bwMode="auto">
                <a:xfrm>
                  <a:off x="13101007"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30">
                  <a:extLst>
                    <a:ext uri="{FF2B5EF4-FFF2-40B4-BE49-F238E27FC236}">
                      <a16:creationId xmlns:a16="http://schemas.microsoft.com/office/drawing/2014/main" id="{7D8281EF-C739-D938-B51A-EFAC4FC4572C}"/>
                    </a:ext>
                  </a:extLst>
                </p:cNvPr>
                <p:cNvSpPr>
                  <a:spLocks/>
                </p:cNvSpPr>
                <p:nvPr/>
              </p:nvSpPr>
              <p:spPr bwMode="auto">
                <a:xfrm>
                  <a:off x="12943622"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31">
                  <a:extLst>
                    <a:ext uri="{FF2B5EF4-FFF2-40B4-BE49-F238E27FC236}">
                      <a16:creationId xmlns:a16="http://schemas.microsoft.com/office/drawing/2014/main" id="{29962766-3B4C-89CF-C723-7445E1442119}"/>
                    </a:ext>
                  </a:extLst>
                </p:cNvPr>
                <p:cNvSpPr>
                  <a:spLocks/>
                </p:cNvSpPr>
                <p:nvPr/>
              </p:nvSpPr>
              <p:spPr bwMode="auto">
                <a:xfrm>
                  <a:off x="12840242" y="4405734"/>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32">
                  <a:extLst>
                    <a:ext uri="{FF2B5EF4-FFF2-40B4-BE49-F238E27FC236}">
                      <a16:creationId xmlns:a16="http://schemas.microsoft.com/office/drawing/2014/main" id="{BF04BCE0-C476-75F8-00E5-94B9A1AA15B9}"/>
                    </a:ext>
                  </a:extLst>
                </p:cNvPr>
                <p:cNvSpPr>
                  <a:spLocks/>
                </p:cNvSpPr>
                <p:nvPr/>
              </p:nvSpPr>
              <p:spPr bwMode="auto">
                <a:xfrm>
                  <a:off x="12753835" y="4405734"/>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Freeform 33">
                  <a:extLst>
                    <a:ext uri="{FF2B5EF4-FFF2-40B4-BE49-F238E27FC236}">
                      <a16:creationId xmlns:a16="http://schemas.microsoft.com/office/drawing/2014/main" id="{57044890-2E80-AF73-867C-10B9CE2B0F34}"/>
                    </a:ext>
                  </a:extLst>
                </p:cNvPr>
                <p:cNvSpPr>
                  <a:spLocks/>
                </p:cNvSpPr>
                <p:nvPr/>
              </p:nvSpPr>
              <p:spPr bwMode="auto">
                <a:xfrm>
                  <a:off x="12709089" y="4405734"/>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Freeform 34">
                  <a:extLst>
                    <a:ext uri="{FF2B5EF4-FFF2-40B4-BE49-F238E27FC236}">
                      <a16:creationId xmlns:a16="http://schemas.microsoft.com/office/drawing/2014/main" id="{DCDE3FBD-1C2F-7963-27EF-AC58EAFE6919}"/>
                    </a:ext>
                  </a:extLst>
                </p:cNvPr>
                <p:cNvSpPr>
                  <a:spLocks/>
                </p:cNvSpPr>
                <p:nvPr/>
              </p:nvSpPr>
              <p:spPr bwMode="auto">
                <a:xfrm>
                  <a:off x="12665885"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35">
                  <a:extLst>
                    <a:ext uri="{FF2B5EF4-FFF2-40B4-BE49-F238E27FC236}">
                      <a16:creationId xmlns:a16="http://schemas.microsoft.com/office/drawing/2014/main" id="{C185077F-B0F3-1E2A-82BE-4762740F4365}"/>
                    </a:ext>
                  </a:extLst>
                </p:cNvPr>
                <p:cNvSpPr>
                  <a:spLocks/>
                </p:cNvSpPr>
                <p:nvPr/>
              </p:nvSpPr>
              <p:spPr bwMode="auto">
                <a:xfrm>
                  <a:off x="12489985"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36">
                  <a:extLst>
                    <a:ext uri="{FF2B5EF4-FFF2-40B4-BE49-F238E27FC236}">
                      <a16:creationId xmlns:a16="http://schemas.microsoft.com/office/drawing/2014/main" id="{966D6AA0-0FD9-04CC-DB05-5F384A14B6E3}"/>
                    </a:ext>
                  </a:extLst>
                </p:cNvPr>
                <p:cNvSpPr>
                  <a:spLocks/>
                </p:cNvSpPr>
                <p:nvPr/>
              </p:nvSpPr>
              <p:spPr bwMode="auto">
                <a:xfrm>
                  <a:off x="12442152" y="4405734"/>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Freeform 37">
                  <a:extLst>
                    <a:ext uri="{FF2B5EF4-FFF2-40B4-BE49-F238E27FC236}">
                      <a16:creationId xmlns:a16="http://schemas.microsoft.com/office/drawing/2014/main" id="{D67EA720-A907-0005-613F-8F02299626B1}"/>
                    </a:ext>
                  </a:extLst>
                </p:cNvPr>
                <p:cNvSpPr>
                  <a:spLocks/>
                </p:cNvSpPr>
                <p:nvPr/>
              </p:nvSpPr>
              <p:spPr bwMode="auto">
                <a:xfrm>
                  <a:off x="12397406" y="4405734"/>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0" name="Freeform 38">
                  <a:extLst>
                    <a:ext uri="{FF2B5EF4-FFF2-40B4-BE49-F238E27FC236}">
                      <a16:creationId xmlns:a16="http://schemas.microsoft.com/office/drawing/2014/main" id="{A78C344C-2CD7-D5F4-C4EE-E6FEC6458F94}"/>
                    </a:ext>
                  </a:extLst>
                </p:cNvPr>
                <p:cNvSpPr>
                  <a:spLocks/>
                </p:cNvSpPr>
                <p:nvPr/>
              </p:nvSpPr>
              <p:spPr bwMode="auto">
                <a:xfrm>
                  <a:off x="12357288" y="4405734"/>
                  <a:ext cx="108000" cy="108000"/>
                </a:xfrm>
                <a:custGeom>
                  <a:avLst/>
                  <a:gdLst>
                    <a:gd name="T0" fmla="*/ 0 w 55"/>
                    <a:gd name="T1" fmla="*/ 29 h 55"/>
                    <a:gd name="T2" fmla="*/ 26 w 55"/>
                    <a:gd name="T3" fmla="*/ 29 h 55"/>
                    <a:gd name="T4" fmla="*/ 26 w 55"/>
                    <a:gd name="T5" fmla="*/ 0 h 55"/>
                    <a:gd name="T6" fmla="*/ 26 w 55"/>
                    <a:gd name="T7" fmla="*/ 0 h 55"/>
                    <a:gd name="T8" fmla="*/ 26 w 55"/>
                    <a:gd name="T9" fmla="*/ 29 h 55"/>
                    <a:gd name="T10" fmla="*/ 55 w 55"/>
                    <a:gd name="T11" fmla="*/ 29 h 55"/>
                    <a:gd name="T12" fmla="*/ 55 w 55"/>
                    <a:gd name="T13" fmla="*/ 29 h 55"/>
                    <a:gd name="T14" fmla="*/ 26 w 55"/>
                    <a:gd name="T15" fmla="*/ 29 h 55"/>
                    <a:gd name="T16" fmla="*/ 26 w 55"/>
                    <a:gd name="T17" fmla="*/ 55 h 55"/>
                    <a:gd name="T18" fmla="*/ 26 w 55"/>
                    <a:gd name="T19" fmla="*/ 55 h 55"/>
                    <a:gd name="T20" fmla="*/ 26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6" y="29"/>
                      </a:lnTo>
                      <a:lnTo>
                        <a:pt x="26" y="0"/>
                      </a:lnTo>
                      <a:lnTo>
                        <a:pt x="26" y="0"/>
                      </a:lnTo>
                      <a:lnTo>
                        <a:pt x="26" y="29"/>
                      </a:lnTo>
                      <a:lnTo>
                        <a:pt x="55" y="29"/>
                      </a:lnTo>
                      <a:lnTo>
                        <a:pt x="55"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1" name="Freeform 39">
                  <a:extLst>
                    <a:ext uri="{FF2B5EF4-FFF2-40B4-BE49-F238E27FC236}">
                      <a16:creationId xmlns:a16="http://schemas.microsoft.com/office/drawing/2014/main" id="{3A778023-DF07-1DB6-EFFE-6127E33F5E0B}"/>
                    </a:ext>
                  </a:extLst>
                </p:cNvPr>
                <p:cNvSpPr>
                  <a:spLocks/>
                </p:cNvSpPr>
                <p:nvPr/>
              </p:nvSpPr>
              <p:spPr bwMode="auto">
                <a:xfrm>
                  <a:off x="12317171" y="4405734"/>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2" name="Freeform 40">
                  <a:extLst>
                    <a:ext uri="{FF2B5EF4-FFF2-40B4-BE49-F238E27FC236}">
                      <a16:creationId xmlns:a16="http://schemas.microsoft.com/office/drawing/2014/main" id="{6D9E5A0B-825F-937A-78CF-3AD0B2A960C0}"/>
                    </a:ext>
                  </a:extLst>
                </p:cNvPr>
                <p:cNvSpPr>
                  <a:spLocks/>
                </p:cNvSpPr>
                <p:nvPr/>
              </p:nvSpPr>
              <p:spPr bwMode="auto">
                <a:xfrm>
                  <a:off x="12266252" y="4405734"/>
                  <a:ext cx="108000" cy="108000"/>
                </a:xfrm>
                <a:custGeom>
                  <a:avLst/>
                  <a:gdLst>
                    <a:gd name="T0" fmla="*/ 0 w 55"/>
                    <a:gd name="T1" fmla="*/ 29 h 55"/>
                    <a:gd name="T2" fmla="*/ 28 w 55"/>
                    <a:gd name="T3" fmla="*/ 29 h 55"/>
                    <a:gd name="T4" fmla="*/ 28 w 55"/>
                    <a:gd name="T5" fmla="*/ 0 h 55"/>
                    <a:gd name="T6" fmla="*/ 28 w 55"/>
                    <a:gd name="T7" fmla="*/ 0 h 55"/>
                    <a:gd name="T8" fmla="*/ 28 w 55"/>
                    <a:gd name="T9" fmla="*/ 29 h 55"/>
                    <a:gd name="T10" fmla="*/ 55 w 55"/>
                    <a:gd name="T11" fmla="*/ 29 h 55"/>
                    <a:gd name="T12" fmla="*/ 55 w 55"/>
                    <a:gd name="T13" fmla="*/ 29 h 55"/>
                    <a:gd name="T14" fmla="*/ 28 w 55"/>
                    <a:gd name="T15" fmla="*/ 29 h 55"/>
                    <a:gd name="T16" fmla="*/ 28 w 55"/>
                    <a:gd name="T17" fmla="*/ 55 h 55"/>
                    <a:gd name="T18" fmla="*/ 28 w 55"/>
                    <a:gd name="T19" fmla="*/ 55 h 55"/>
                    <a:gd name="T20" fmla="*/ 28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8" y="29"/>
                      </a:lnTo>
                      <a:lnTo>
                        <a:pt x="28" y="0"/>
                      </a:lnTo>
                      <a:lnTo>
                        <a:pt x="28" y="0"/>
                      </a:lnTo>
                      <a:lnTo>
                        <a:pt x="28" y="29"/>
                      </a:lnTo>
                      <a:lnTo>
                        <a:pt x="55" y="29"/>
                      </a:lnTo>
                      <a:lnTo>
                        <a:pt x="55" y="29"/>
                      </a:lnTo>
                      <a:lnTo>
                        <a:pt x="28" y="29"/>
                      </a:lnTo>
                      <a:lnTo>
                        <a:pt x="28" y="55"/>
                      </a:lnTo>
                      <a:lnTo>
                        <a:pt x="28" y="55"/>
                      </a:lnTo>
                      <a:lnTo>
                        <a:pt x="28"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3" name="Freeform 41">
                  <a:extLst>
                    <a:ext uri="{FF2B5EF4-FFF2-40B4-BE49-F238E27FC236}">
                      <a16:creationId xmlns:a16="http://schemas.microsoft.com/office/drawing/2014/main" id="{7BDFD22A-8EE9-CCED-8FC4-95B43CA09588}"/>
                    </a:ext>
                  </a:extLst>
                </p:cNvPr>
                <p:cNvSpPr>
                  <a:spLocks/>
                </p:cNvSpPr>
                <p:nvPr/>
              </p:nvSpPr>
              <p:spPr bwMode="auto">
                <a:xfrm>
                  <a:off x="12229220" y="4405734"/>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4" name="Freeform 42">
                  <a:extLst>
                    <a:ext uri="{FF2B5EF4-FFF2-40B4-BE49-F238E27FC236}">
                      <a16:creationId xmlns:a16="http://schemas.microsoft.com/office/drawing/2014/main" id="{32FD3394-C34A-1347-F894-EF54B40A41DD}"/>
                    </a:ext>
                  </a:extLst>
                </p:cNvPr>
                <p:cNvSpPr>
                  <a:spLocks/>
                </p:cNvSpPr>
                <p:nvPr/>
              </p:nvSpPr>
              <p:spPr bwMode="auto">
                <a:xfrm>
                  <a:off x="11936053" y="4354928"/>
                  <a:ext cx="108000" cy="108000"/>
                </a:xfrm>
                <a:custGeom>
                  <a:avLst/>
                  <a:gdLst>
                    <a:gd name="T0" fmla="*/ 0 w 53"/>
                    <a:gd name="T1" fmla="*/ 26 h 55"/>
                    <a:gd name="T2" fmla="*/ 27 w 53"/>
                    <a:gd name="T3" fmla="*/ 26 h 55"/>
                    <a:gd name="T4" fmla="*/ 27 w 53"/>
                    <a:gd name="T5" fmla="*/ 0 h 55"/>
                    <a:gd name="T6" fmla="*/ 27 w 53"/>
                    <a:gd name="T7" fmla="*/ 0 h 55"/>
                    <a:gd name="T8" fmla="*/ 27 w 53"/>
                    <a:gd name="T9" fmla="*/ 26 h 55"/>
                    <a:gd name="T10" fmla="*/ 53 w 53"/>
                    <a:gd name="T11" fmla="*/ 26 h 55"/>
                    <a:gd name="T12" fmla="*/ 53 w 53"/>
                    <a:gd name="T13" fmla="*/ 26 h 55"/>
                    <a:gd name="T14" fmla="*/ 27 w 53"/>
                    <a:gd name="T15" fmla="*/ 26 h 55"/>
                    <a:gd name="T16" fmla="*/ 27 w 53"/>
                    <a:gd name="T17" fmla="*/ 55 h 55"/>
                    <a:gd name="T18" fmla="*/ 27 w 53"/>
                    <a:gd name="T19" fmla="*/ 55 h 55"/>
                    <a:gd name="T20" fmla="*/ 27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7" y="26"/>
                      </a:lnTo>
                      <a:lnTo>
                        <a:pt x="27" y="0"/>
                      </a:lnTo>
                      <a:lnTo>
                        <a:pt x="27" y="0"/>
                      </a:lnTo>
                      <a:lnTo>
                        <a:pt x="27" y="26"/>
                      </a:lnTo>
                      <a:lnTo>
                        <a:pt x="53" y="26"/>
                      </a:lnTo>
                      <a:lnTo>
                        <a:pt x="53" y="26"/>
                      </a:lnTo>
                      <a:lnTo>
                        <a:pt x="27" y="26"/>
                      </a:lnTo>
                      <a:lnTo>
                        <a:pt x="27" y="55"/>
                      </a:lnTo>
                      <a:lnTo>
                        <a:pt x="27" y="55"/>
                      </a:lnTo>
                      <a:lnTo>
                        <a:pt x="27"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5" name="Freeform 43">
                  <a:extLst>
                    <a:ext uri="{FF2B5EF4-FFF2-40B4-BE49-F238E27FC236}">
                      <a16:creationId xmlns:a16="http://schemas.microsoft.com/office/drawing/2014/main" id="{39847D94-20B1-2798-3330-DEF6EE604E11}"/>
                    </a:ext>
                  </a:extLst>
                </p:cNvPr>
                <p:cNvSpPr>
                  <a:spLocks/>
                </p:cNvSpPr>
                <p:nvPr/>
              </p:nvSpPr>
              <p:spPr bwMode="auto">
                <a:xfrm>
                  <a:off x="11698434" y="4344152"/>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6" name="Freeform 44">
                  <a:extLst>
                    <a:ext uri="{FF2B5EF4-FFF2-40B4-BE49-F238E27FC236}">
                      <a16:creationId xmlns:a16="http://schemas.microsoft.com/office/drawing/2014/main" id="{5D8AB504-05CD-A9E6-F48A-24FC37C8FB5A}"/>
                    </a:ext>
                  </a:extLst>
                </p:cNvPr>
                <p:cNvSpPr>
                  <a:spLocks/>
                </p:cNvSpPr>
                <p:nvPr/>
              </p:nvSpPr>
              <p:spPr bwMode="auto">
                <a:xfrm>
                  <a:off x="11655230" y="4344152"/>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7" name="Freeform 45">
                  <a:extLst>
                    <a:ext uri="{FF2B5EF4-FFF2-40B4-BE49-F238E27FC236}">
                      <a16:creationId xmlns:a16="http://schemas.microsoft.com/office/drawing/2014/main" id="{EACBF105-CC25-1D6F-7710-0BDACDE9AEEC}"/>
                    </a:ext>
                  </a:extLst>
                </p:cNvPr>
                <p:cNvSpPr>
                  <a:spLocks/>
                </p:cNvSpPr>
                <p:nvPr/>
              </p:nvSpPr>
              <p:spPr bwMode="auto">
                <a:xfrm>
                  <a:off x="11621284" y="4344152"/>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8" name="Freeform 46">
                  <a:extLst>
                    <a:ext uri="{FF2B5EF4-FFF2-40B4-BE49-F238E27FC236}">
                      <a16:creationId xmlns:a16="http://schemas.microsoft.com/office/drawing/2014/main" id="{5699404C-23ED-DED7-64E9-37DDFF069598}"/>
                    </a:ext>
                  </a:extLst>
                </p:cNvPr>
                <p:cNvSpPr>
                  <a:spLocks/>
                </p:cNvSpPr>
                <p:nvPr/>
              </p:nvSpPr>
              <p:spPr bwMode="auto">
                <a:xfrm>
                  <a:off x="11522533" y="4328756"/>
                  <a:ext cx="108000" cy="108000"/>
                </a:xfrm>
                <a:custGeom>
                  <a:avLst/>
                  <a:gdLst>
                    <a:gd name="T0" fmla="*/ 0 w 53"/>
                    <a:gd name="T1" fmla="*/ 27 h 55"/>
                    <a:gd name="T2" fmla="*/ 26 w 53"/>
                    <a:gd name="T3" fmla="*/ 27 h 55"/>
                    <a:gd name="T4" fmla="*/ 26 w 53"/>
                    <a:gd name="T5" fmla="*/ 0 h 55"/>
                    <a:gd name="T6" fmla="*/ 26 w 53"/>
                    <a:gd name="T7" fmla="*/ 0 h 55"/>
                    <a:gd name="T8" fmla="*/ 26 w 53"/>
                    <a:gd name="T9" fmla="*/ 27 h 55"/>
                    <a:gd name="T10" fmla="*/ 53 w 53"/>
                    <a:gd name="T11" fmla="*/ 27 h 55"/>
                    <a:gd name="T12" fmla="*/ 53 w 53"/>
                    <a:gd name="T13" fmla="*/ 27 h 55"/>
                    <a:gd name="T14" fmla="*/ 26 w 53"/>
                    <a:gd name="T15" fmla="*/ 27 h 55"/>
                    <a:gd name="T16" fmla="*/ 26 w 53"/>
                    <a:gd name="T17" fmla="*/ 55 h 55"/>
                    <a:gd name="T18" fmla="*/ 26 w 53"/>
                    <a:gd name="T19" fmla="*/ 55 h 55"/>
                    <a:gd name="T20" fmla="*/ 26 w 53"/>
                    <a:gd name="T21" fmla="*/ 27 h 55"/>
                    <a:gd name="T22" fmla="*/ 0 w 53"/>
                    <a:gd name="T23" fmla="*/ 27 h 55"/>
                    <a:gd name="T24" fmla="*/ 0 w 53"/>
                    <a:gd name="T25" fmla="*/ 27 h 55"/>
                    <a:gd name="T26" fmla="*/ 0 w 53"/>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7"/>
                      </a:moveTo>
                      <a:lnTo>
                        <a:pt x="26" y="27"/>
                      </a:lnTo>
                      <a:lnTo>
                        <a:pt x="26" y="0"/>
                      </a:lnTo>
                      <a:lnTo>
                        <a:pt x="26" y="0"/>
                      </a:lnTo>
                      <a:lnTo>
                        <a:pt x="26" y="27"/>
                      </a:lnTo>
                      <a:lnTo>
                        <a:pt x="53" y="27"/>
                      </a:lnTo>
                      <a:lnTo>
                        <a:pt x="53" y="27"/>
                      </a:lnTo>
                      <a:lnTo>
                        <a:pt x="26" y="27"/>
                      </a:lnTo>
                      <a:lnTo>
                        <a:pt x="26" y="55"/>
                      </a:lnTo>
                      <a:lnTo>
                        <a:pt x="26" y="55"/>
                      </a:lnTo>
                      <a:lnTo>
                        <a:pt x="26" y="27"/>
                      </a:lnTo>
                      <a:lnTo>
                        <a:pt x="0" y="27"/>
                      </a:lnTo>
                      <a:lnTo>
                        <a:pt x="0" y="27"/>
                      </a:lnTo>
                      <a:lnTo>
                        <a:pt x="0" y="27"/>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9" name="Freeform 47">
                  <a:extLst>
                    <a:ext uri="{FF2B5EF4-FFF2-40B4-BE49-F238E27FC236}">
                      <a16:creationId xmlns:a16="http://schemas.microsoft.com/office/drawing/2014/main" id="{D172A208-BB41-8D92-5956-1ADA2254806F}"/>
                    </a:ext>
                  </a:extLst>
                </p:cNvPr>
                <p:cNvSpPr>
                  <a:spLocks/>
                </p:cNvSpPr>
                <p:nvPr/>
              </p:nvSpPr>
              <p:spPr bwMode="auto">
                <a:xfrm>
                  <a:off x="11556479" y="4328756"/>
                  <a:ext cx="108000" cy="108000"/>
                </a:xfrm>
                <a:custGeom>
                  <a:avLst/>
                  <a:gdLst>
                    <a:gd name="T0" fmla="*/ 0 w 54"/>
                    <a:gd name="T1" fmla="*/ 27 h 55"/>
                    <a:gd name="T2" fmla="*/ 26 w 54"/>
                    <a:gd name="T3" fmla="*/ 27 h 55"/>
                    <a:gd name="T4" fmla="*/ 26 w 54"/>
                    <a:gd name="T5" fmla="*/ 0 h 55"/>
                    <a:gd name="T6" fmla="*/ 26 w 54"/>
                    <a:gd name="T7" fmla="*/ 0 h 55"/>
                    <a:gd name="T8" fmla="*/ 26 w 54"/>
                    <a:gd name="T9" fmla="*/ 27 h 55"/>
                    <a:gd name="T10" fmla="*/ 54 w 54"/>
                    <a:gd name="T11" fmla="*/ 27 h 55"/>
                    <a:gd name="T12" fmla="*/ 54 w 54"/>
                    <a:gd name="T13" fmla="*/ 27 h 55"/>
                    <a:gd name="T14" fmla="*/ 26 w 54"/>
                    <a:gd name="T15" fmla="*/ 27 h 55"/>
                    <a:gd name="T16" fmla="*/ 26 w 54"/>
                    <a:gd name="T17" fmla="*/ 55 h 55"/>
                    <a:gd name="T18" fmla="*/ 26 w 54"/>
                    <a:gd name="T19" fmla="*/ 55 h 55"/>
                    <a:gd name="T20" fmla="*/ 26 w 54"/>
                    <a:gd name="T21" fmla="*/ 27 h 55"/>
                    <a:gd name="T22" fmla="*/ 0 w 54"/>
                    <a:gd name="T23" fmla="*/ 27 h 55"/>
                    <a:gd name="T24" fmla="*/ 0 w 54"/>
                    <a:gd name="T25" fmla="*/ 27 h 55"/>
                    <a:gd name="T26" fmla="*/ 0 w 54"/>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7"/>
                      </a:moveTo>
                      <a:lnTo>
                        <a:pt x="26" y="27"/>
                      </a:lnTo>
                      <a:lnTo>
                        <a:pt x="26" y="0"/>
                      </a:lnTo>
                      <a:lnTo>
                        <a:pt x="26" y="0"/>
                      </a:lnTo>
                      <a:lnTo>
                        <a:pt x="26" y="27"/>
                      </a:lnTo>
                      <a:lnTo>
                        <a:pt x="54" y="27"/>
                      </a:lnTo>
                      <a:lnTo>
                        <a:pt x="54" y="27"/>
                      </a:lnTo>
                      <a:lnTo>
                        <a:pt x="26" y="27"/>
                      </a:lnTo>
                      <a:lnTo>
                        <a:pt x="26" y="55"/>
                      </a:lnTo>
                      <a:lnTo>
                        <a:pt x="26" y="55"/>
                      </a:lnTo>
                      <a:lnTo>
                        <a:pt x="26" y="27"/>
                      </a:lnTo>
                      <a:lnTo>
                        <a:pt x="0" y="27"/>
                      </a:lnTo>
                      <a:lnTo>
                        <a:pt x="0" y="27"/>
                      </a:lnTo>
                      <a:lnTo>
                        <a:pt x="0" y="27"/>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48">
                  <a:extLst>
                    <a:ext uri="{FF2B5EF4-FFF2-40B4-BE49-F238E27FC236}">
                      <a16:creationId xmlns:a16="http://schemas.microsoft.com/office/drawing/2014/main" id="{91CD157F-2899-5BEF-ED49-FE5D298CC56B}"/>
                    </a:ext>
                  </a:extLst>
                </p:cNvPr>
                <p:cNvSpPr>
                  <a:spLocks/>
                </p:cNvSpPr>
                <p:nvPr/>
              </p:nvSpPr>
              <p:spPr bwMode="auto">
                <a:xfrm>
                  <a:off x="11581167" y="4328756"/>
                  <a:ext cx="108000" cy="108000"/>
                </a:xfrm>
                <a:custGeom>
                  <a:avLst/>
                  <a:gdLst>
                    <a:gd name="T0" fmla="*/ 0 w 52"/>
                    <a:gd name="T1" fmla="*/ 27 h 55"/>
                    <a:gd name="T2" fmla="*/ 26 w 52"/>
                    <a:gd name="T3" fmla="*/ 27 h 55"/>
                    <a:gd name="T4" fmla="*/ 26 w 52"/>
                    <a:gd name="T5" fmla="*/ 0 h 55"/>
                    <a:gd name="T6" fmla="*/ 26 w 52"/>
                    <a:gd name="T7" fmla="*/ 0 h 55"/>
                    <a:gd name="T8" fmla="*/ 26 w 52"/>
                    <a:gd name="T9" fmla="*/ 27 h 55"/>
                    <a:gd name="T10" fmla="*/ 52 w 52"/>
                    <a:gd name="T11" fmla="*/ 27 h 55"/>
                    <a:gd name="T12" fmla="*/ 52 w 52"/>
                    <a:gd name="T13" fmla="*/ 27 h 55"/>
                    <a:gd name="T14" fmla="*/ 26 w 52"/>
                    <a:gd name="T15" fmla="*/ 27 h 55"/>
                    <a:gd name="T16" fmla="*/ 26 w 52"/>
                    <a:gd name="T17" fmla="*/ 55 h 55"/>
                    <a:gd name="T18" fmla="*/ 26 w 52"/>
                    <a:gd name="T19" fmla="*/ 55 h 55"/>
                    <a:gd name="T20" fmla="*/ 26 w 52"/>
                    <a:gd name="T21" fmla="*/ 27 h 55"/>
                    <a:gd name="T22" fmla="*/ 0 w 52"/>
                    <a:gd name="T23" fmla="*/ 27 h 55"/>
                    <a:gd name="T24" fmla="*/ 0 w 52"/>
                    <a:gd name="T25" fmla="*/ 27 h 55"/>
                    <a:gd name="T26" fmla="*/ 0 w 52"/>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7"/>
                      </a:moveTo>
                      <a:lnTo>
                        <a:pt x="26" y="27"/>
                      </a:lnTo>
                      <a:lnTo>
                        <a:pt x="26" y="0"/>
                      </a:lnTo>
                      <a:lnTo>
                        <a:pt x="26" y="0"/>
                      </a:lnTo>
                      <a:lnTo>
                        <a:pt x="26" y="27"/>
                      </a:lnTo>
                      <a:lnTo>
                        <a:pt x="52" y="27"/>
                      </a:lnTo>
                      <a:lnTo>
                        <a:pt x="52" y="27"/>
                      </a:lnTo>
                      <a:lnTo>
                        <a:pt x="26" y="27"/>
                      </a:lnTo>
                      <a:lnTo>
                        <a:pt x="26" y="55"/>
                      </a:lnTo>
                      <a:lnTo>
                        <a:pt x="26" y="55"/>
                      </a:lnTo>
                      <a:lnTo>
                        <a:pt x="26" y="27"/>
                      </a:lnTo>
                      <a:lnTo>
                        <a:pt x="0" y="27"/>
                      </a:lnTo>
                      <a:lnTo>
                        <a:pt x="0" y="27"/>
                      </a:lnTo>
                      <a:lnTo>
                        <a:pt x="0" y="27"/>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Freeform 49">
                  <a:extLst>
                    <a:ext uri="{FF2B5EF4-FFF2-40B4-BE49-F238E27FC236}">
                      <a16:creationId xmlns:a16="http://schemas.microsoft.com/office/drawing/2014/main" id="{6BEDEAA2-89FA-A13C-372B-6E4795A901A6}"/>
                    </a:ext>
                  </a:extLst>
                </p:cNvPr>
                <p:cNvSpPr>
                  <a:spLocks/>
                </p:cNvSpPr>
                <p:nvPr/>
              </p:nvSpPr>
              <p:spPr bwMode="auto">
                <a:xfrm>
                  <a:off x="11596597" y="4328756"/>
                  <a:ext cx="108000" cy="108000"/>
                </a:xfrm>
                <a:custGeom>
                  <a:avLst/>
                  <a:gdLst>
                    <a:gd name="T0" fmla="*/ 0 w 54"/>
                    <a:gd name="T1" fmla="*/ 27 h 55"/>
                    <a:gd name="T2" fmla="*/ 28 w 54"/>
                    <a:gd name="T3" fmla="*/ 27 h 55"/>
                    <a:gd name="T4" fmla="*/ 28 w 54"/>
                    <a:gd name="T5" fmla="*/ 0 h 55"/>
                    <a:gd name="T6" fmla="*/ 28 w 54"/>
                    <a:gd name="T7" fmla="*/ 0 h 55"/>
                    <a:gd name="T8" fmla="*/ 28 w 54"/>
                    <a:gd name="T9" fmla="*/ 27 h 55"/>
                    <a:gd name="T10" fmla="*/ 54 w 54"/>
                    <a:gd name="T11" fmla="*/ 27 h 55"/>
                    <a:gd name="T12" fmla="*/ 54 w 54"/>
                    <a:gd name="T13" fmla="*/ 27 h 55"/>
                    <a:gd name="T14" fmla="*/ 28 w 54"/>
                    <a:gd name="T15" fmla="*/ 27 h 55"/>
                    <a:gd name="T16" fmla="*/ 28 w 54"/>
                    <a:gd name="T17" fmla="*/ 55 h 55"/>
                    <a:gd name="T18" fmla="*/ 28 w 54"/>
                    <a:gd name="T19" fmla="*/ 55 h 55"/>
                    <a:gd name="T20" fmla="*/ 28 w 54"/>
                    <a:gd name="T21" fmla="*/ 27 h 55"/>
                    <a:gd name="T22" fmla="*/ 0 w 54"/>
                    <a:gd name="T23" fmla="*/ 27 h 55"/>
                    <a:gd name="T24" fmla="*/ 0 w 54"/>
                    <a:gd name="T25" fmla="*/ 27 h 55"/>
                    <a:gd name="T26" fmla="*/ 0 w 54"/>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7"/>
                      </a:moveTo>
                      <a:lnTo>
                        <a:pt x="28" y="27"/>
                      </a:lnTo>
                      <a:lnTo>
                        <a:pt x="28" y="0"/>
                      </a:lnTo>
                      <a:lnTo>
                        <a:pt x="28" y="0"/>
                      </a:lnTo>
                      <a:lnTo>
                        <a:pt x="28" y="27"/>
                      </a:lnTo>
                      <a:lnTo>
                        <a:pt x="54" y="27"/>
                      </a:lnTo>
                      <a:lnTo>
                        <a:pt x="54" y="27"/>
                      </a:lnTo>
                      <a:lnTo>
                        <a:pt x="28" y="27"/>
                      </a:lnTo>
                      <a:lnTo>
                        <a:pt x="28" y="55"/>
                      </a:lnTo>
                      <a:lnTo>
                        <a:pt x="28" y="55"/>
                      </a:lnTo>
                      <a:lnTo>
                        <a:pt x="28" y="27"/>
                      </a:lnTo>
                      <a:lnTo>
                        <a:pt x="0" y="27"/>
                      </a:lnTo>
                      <a:lnTo>
                        <a:pt x="0" y="27"/>
                      </a:lnTo>
                      <a:lnTo>
                        <a:pt x="0" y="27"/>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2" name="Freeform 50">
                  <a:extLst>
                    <a:ext uri="{FF2B5EF4-FFF2-40B4-BE49-F238E27FC236}">
                      <a16:creationId xmlns:a16="http://schemas.microsoft.com/office/drawing/2014/main" id="{5FEBC790-F586-C285-9E99-4E641F44FE1D}"/>
                    </a:ext>
                  </a:extLst>
                </p:cNvPr>
                <p:cNvSpPr>
                  <a:spLocks/>
                </p:cNvSpPr>
                <p:nvPr/>
              </p:nvSpPr>
              <p:spPr bwMode="auto">
                <a:xfrm>
                  <a:off x="11487045" y="4328756"/>
                  <a:ext cx="108000" cy="108000"/>
                </a:xfrm>
                <a:custGeom>
                  <a:avLst/>
                  <a:gdLst>
                    <a:gd name="T0" fmla="*/ 0 w 52"/>
                    <a:gd name="T1" fmla="*/ 27 h 55"/>
                    <a:gd name="T2" fmla="*/ 26 w 52"/>
                    <a:gd name="T3" fmla="*/ 27 h 55"/>
                    <a:gd name="T4" fmla="*/ 26 w 52"/>
                    <a:gd name="T5" fmla="*/ 0 h 55"/>
                    <a:gd name="T6" fmla="*/ 26 w 52"/>
                    <a:gd name="T7" fmla="*/ 0 h 55"/>
                    <a:gd name="T8" fmla="*/ 26 w 52"/>
                    <a:gd name="T9" fmla="*/ 27 h 55"/>
                    <a:gd name="T10" fmla="*/ 52 w 52"/>
                    <a:gd name="T11" fmla="*/ 27 h 55"/>
                    <a:gd name="T12" fmla="*/ 52 w 52"/>
                    <a:gd name="T13" fmla="*/ 27 h 55"/>
                    <a:gd name="T14" fmla="*/ 26 w 52"/>
                    <a:gd name="T15" fmla="*/ 27 h 55"/>
                    <a:gd name="T16" fmla="*/ 26 w 52"/>
                    <a:gd name="T17" fmla="*/ 55 h 55"/>
                    <a:gd name="T18" fmla="*/ 26 w 52"/>
                    <a:gd name="T19" fmla="*/ 55 h 55"/>
                    <a:gd name="T20" fmla="*/ 26 w 52"/>
                    <a:gd name="T21" fmla="*/ 27 h 55"/>
                    <a:gd name="T22" fmla="*/ 0 w 52"/>
                    <a:gd name="T23" fmla="*/ 27 h 55"/>
                    <a:gd name="T24" fmla="*/ 0 w 52"/>
                    <a:gd name="T25" fmla="*/ 27 h 55"/>
                    <a:gd name="T26" fmla="*/ 0 w 52"/>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7"/>
                      </a:moveTo>
                      <a:lnTo>
                        <a:pt x="26" y="27"/>
                      </a:lnTo>
                      <a:lnTo>
                        <a:pt x="26" y="0"/>
                      </a:lnTo>
                      <a:lnTo>
                        <a:pt x="26" y="0"/>
                      </a:lnTo>
                      <a:lnTo>
                        <a:pt x="26" y="27"/>
                      </a:lnTo>
                      <a:lnTo>
                        <a:pt x="52" y="27"/>
                      </a:lnTo>
                      <a:lnTo>
                        <a:pt x="52" y="27"/>
                      </a:lnTo>
                      <a:lnTo>
                        <a:pt x="26" y="27"/>
                      </a:lnTo>
                      <a:lnTo>
                        <a:pt x="26" y="55"/>
                      </a:lnTo>
                      <a:lnTo>
                        <a:pt x="26" y="55"/>
                      </a:lnTo>
                      <a:lnTo>
                        <a:pt x="26" y="27"/>
                      </a:lnTo>
                      <a:lnTo>
                        <a:pt x="0" y="27"/>
                      </a:lnTo>
                      <a:lnTo>
                        <a:pt x="0" y="27"/>
                      </a:lnTo>
                      <a:lnTo>
                        <a:pt x="0" y="27"/>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Freeform 51">
                  <a:extLst>
                    <a:ext uri="{FF2B5EF4-FFF2-40B4-BE49-F238E27FC236}">
                      <a16:creationId xmlns:a16="http://schemas.microsoft.com/office/drawing/2014/main" id="{F4F0ECE7-52B0-AA93-660E-267914C95764}"/>
                    </a:ext>
                  </a:extLst>
                </p:cNvPr>
                <p:cNvSpPr>
                  <a:spLocks/>
                </p:cNvSpPr>
                <p:nvPr/>
              </p:nvSpPr>
              <p:spPr bwMode="auto">
                <a:xfrm>
                  <a:off x="11457728" y="4328756"/>
                  <a:ext cx="108000" cy="108000"/>
                </a:xfrm>
                <a:custGeom>
                  <a:avLst/>
                  <a:gdLst>
                    <a:gd name="T0" fmla="*/ 0 w 54"/>
                    <a:gd name="T1" fmla="*/ 27 h 55"/>
                    <a:gd name="T2" fmla="*/ 28 w 54"/>
                    <a:gd name="T3" fmla="*/ 27 h 55"/>
                    <a:gd name="T4" fmla="*/ 28 w 54"/>
                    <a:gd name="T5" fmla="*/ 0 h 55"/>
                    <a:gd name="T6" fmla="*/ 28 w 54"/>
                    <a:gd name="T7" fmla="*/ 0 h 55"/>
                    <a:gd name="T8" fmla="*/ 28 w 54"/>
                    <a:gd name="T9" fmla="*/ 27 h 55"/>
                    <a:gd name="T10" fmla="*/ 54 w 54"/>
                    <a:gd name="T11" fmla="*/ 27 h 55"/>
                    <a:gd name="T12" fmla="*/ 54 w 54"/>
                    <a:gd name="T13" fmla="*/ 27 h 55"/>
                    <a:gd name="T14" fmla="*/ 28 w 54"/>
                    <a:gd name="T15" fmla="*/ 27 h 55"/>
                    <a:gd name="T16" fmla="*/ 28 w 54"/>
                    <a:gd name="T17" fmla="*/ 55 h 55"/>
                    <a:gd name="T18" fmla="*/ 28 w 54"/>
                    <a:gd name="T19" fmla="*/ 55 h 55"/>
                    <a:gd name="T20" fmla="*/ 28 w 54"/>
                    <a:gd name="T21" fmla="*/ 27 h 55"/>
                    <a:gd name="T22" fmla="*/ 0 w 54"/>
                    <a:gd name="T23" fmla="*/ 27 h 55"/>
                    <a:gd name="T24" fmla="*/ 0 w 54"/>
                    <a:gd name="T25" fmla="*/ 27 h 55"/>
                    <a:gd name="T26" fmla="*/ 0 w 54"/>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7"/>
                      </a:moveTo>
                      <a:lnTo>
                        <a:pt x="28" y="27"/>
                      </a:lnTo>
                      <a:lnTo>
                        <a:pt x="28" y="0"/>
                      </a:lnTo>
                      <a:lnTo>
                        <a:pt x="28" y="0"/>
                      </a:lnTo>
                      <a:lnTo>
                        <a:pt x="28" y="27"/>
                      </a:lnTo>
                      <a:lnTo>
                        <a:pt x="54" y="27"/>
                      </a:lnTo>
                      <a:lnTo>
                        <a:pt x="54" y="27"/>
                      </a:lnTo>
                      <a:lnTo>
                        <a:pt x="28" y="27"/>
                      </a:lnTo>
                      <a:lnTo>
                        <a:pt x="28" y="55"/>
                      </a:lnTo>
                      <a:lnTo>
                        <a:pt x="28" y="55"/>
                      </a:lnTo>
                      <a:lnTo>
                        <a:pt x="28" y="27"/>
                      </a:lnTo>
                      <a:lnTo>
                        <a:pt x="0" y="27"/>
                      </a:lnTo>
                      <a:lnTo>
                        <a:pt x="0" y="27"/>
                      </a:lnTo>
                      <a:lnTo>
                        <a:pt x="0" y="27"/>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Freeform 52">
                  <a:extLst>
                    <a:ext uri="{FF2B5EF4-FFF2-40B4-BE49-F238E27FC236}">
                      <a16:creationId xmlns:a16="http://schemas.microsoft.com/office/drawing/2014/main" id="{A598AEC9-42E4-7669-5160-E04EC756E224}"/>
                    </a:ext>
                  </a:extLst>
                </p:cNvPr>
                <p:cNvSpPr>
                  <a:spLocks/>
                </p:cNvSpPr>
                <p:nvPr/>
              </p:nvSpPr>
              <p:spPr bwMode="auto">
                <a:xfrm>
                  <a:off x="11383665" y="4307203"/>
                  <a:ext cx="108000" cy="108000"/>
                </a:xfrm>
                <a:custGeom>
                  <a:avLst/>
                  <a:gdLst>
                    <a:gd name="T0" fmla="*/ 0 w 55"/>
                    <a:gd name="T1" fmla="*/ 29 h 55"/>
                    <a:gd name="T2" fmla="*/ 26 w 55"/>
                    <a:gd name="T3" fmla="*/ 29 h 55"/>
                    <a:gd name="T4" fmla="*/ 26 w 55"/>
                    <a:gd name="T5" fmla="*/ 0 h 55"/>
                    <a:gd name="T6" fmla="*/ 26 w 55"/>
                    <a:gd name="T7" fmla="*/ 0 h 55"/>
                    <a:gd name="T8" fmla="*/ 26 w 55"/>
                    <a:gd name="T9" fmla="*/ 29 h 55"/>
                    <a:gd name="T10" fmla="*/ 55 w 55"/>
                    <a:gd name="T11" fmla="*/ 29 h 55"/>
                    <a:gd name="T12" fmla="*/ 55 w 55"/>
                    <a:gd name="T13" fmla="*/ 29 h 55"/>
                    <a:gd name="T14" fmla="*/ 26 w 55"/>
                    <a:gd name="T15" fmla="*/ 29 h 55"/>
                    <a:gd name="T16" fmla="*/ 26 w 55"/>
                    <a:gd name="T17" fmla="*/ 55 h 55"/>
                    <a:gd name="T18" fmla="*/ 26 w 55"/>
                    <a:gd name="T19" fmla="*/ 55 h 55"/>
                    <a:gd name="T20" fmla="*/ 26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6" y="29"/>
                      </a:lnTo>
                      <a:lnTo>
                        <a:pt x="26" y="0"/>
                      </a:lnTo>
                      <a:lnTo>
                        <a:pt x="26" y="0"/>
                      </a:lnTo>
                      <a:lnTo>
                        <a:pt x="26" y="29"/>
                      </a:lnTo>
                      <a:lnTo>
                        <a:pt x="55" y="29"/>
                      </a:lnTo>
                      <a:lnTo>
                        <a:pt x="55"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53">
                  <a:extLst>
                    <a:ext uri="{FF2B5EF4-FFF2-40B4-BE49-F238E27FC236}">
                      <a16:creationId xmlns:a16="http://schemas.microsoft.com/office/drawing/2014/main" id="{833D79F1-902E-615C-8187-9B50E1ABE503}"/>
                    </a:ext>
                  </a:extLst>
                </p:cNvPr>
                <p:cNvSpPr>
                  <a:spLocks/>
                </p:cNvSpPr>
                <p:nvPr/>
              </p:nvSpPr>
              <p:spPr bwMode="auto">
                <a:xfrm>
                  <a:off x="11346633" y="4307203"/>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Freeform 54">
                  <a:extLst>
                    <a:ext uri="{FF2B5EF4-FFF2-40B4-BE49-F238E27FC236}">
                      <a16:creationId xmlns:a16="http://schemas.microsoft.com/office/drawing/2014/main" id="{0FE8B099-C2A8-0B26-36C1-12151614A182}"/>
                    </a:ext>
                  </a:extLst>
                </p:cNvPr>
                <p:cNvSpPr>
                  <a:spLocks/>
                </p:cNvSpPr>
                <p:nvPr/>
              </p:nvSpPr>
              <p:spPr bwMode="auto">
                <a:xfrm>
                  <a:off x="11420696" y="4317979"/>
                  <a:ext cx="108000" cy="108000"/>
                </a:xfrm>
                <a:custGeom>
                  <a:avLst/>
                  <a:gdLst>
                    <a:gd name="T0" fmla="*/ 0 w 54"/>
                    <a:gd name="T1" fmla="*/ 26 h 53"/>
                    <a:gd name="T2" fmla="*/ 28 w 54"/>
                    <a:gd name="T3" fmla="*/ 26 h 53"/>
                    <a:gd name="T4" fmla="*/ 28 w 54"/>
                    <a:gd name="T5" fmla="*/ 0 h 53"/>
                    <a:gd name="T6" fmla="*/ 28 w 54"/>
                    <a:gd name="T7" fmla="*/ 0 h 53"/>
                    <a:gd name="T8" fmla="*/ 28 w 54"/>
                    <a:gd name="T9" fmla="*/ 26 h 53"/>
                    <a:gd name="T10" fmla="*/ 54 w 54"/>
                    <a:gd name="T11" fmla="*/ 26 h 53"/>
                    <a:gd name="T12" fmla="*/ 54 w 54"/>
                    <a:gd name="T13" fmla="*/ 26 h 53"/>
                    <a:gd name="T14" fmla="*/ 28 w 54"/>
                    <a:gd name="T15" fmla="*/ 26 h 53"/>
                    <a:gd name="T16" fmla="*/ 28 w 54"/>
                    <a:gd name="T17" fmla="*/ 53 h 53"/>
                    <a:gd name="T18" fmla="*/ 28 w 54"/>
                    <a:gd name="T19" fmla="*/ 53 h 53"/>
                    <a:gd name="T20" fmla="*/ 28 w 54"/>
                    <a:gd name="T21" fmla="*/ 26 h 53"/>
                    <a:gd name="T22" fmla="*/ 0 w 54"/>
                    <a:gd name="T23" fmla="*/ 26 h 53"/>
                    <a:gd name="T24" fmla="*/ 0 w 54"/>
                    <a:gd name="T25" fmla="*/ 26 h 53"/>
                    <a:gd name="T26" fmla="*/ 0 w 54"/>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3">
                      <a:moveTo>
                        <a:pt x="0" y="26"/>
                      </a:moveTo>
                      <a:lnTo>
                        <a:pt x="28" y="26"/>
                      </a:lnTo>
                      <a:lnTo>
                        <a:pt x="28" y="0"/>
                      </a:lnTo>
                      <a:lnTo>
                        <a:pt x="28" y="0"/>
                      </a:lnTo>
                      <a:lnTo>
                        <a:pt x="28" y="26"/>
                      </a:lnTo>
                      <a:lnTo>
                        <a:pt x="54" y="26"/>
                      </a:lnTo>
                      <a:lnTo>
                        <a:pt x="54" y="26"/>
                      </a:lnTo>
                      <a:lnTo>
                        <a:pt x="28" y="26"/>
                      </a:lnTo>
                      <a:lnTo>
                        <a:pt x="28" y="53"/>
                      </a:lnTo>
                      <a:lnTo>
                        <a:pt x="28" y="53"/>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Freeform 55">
                  <a:extLst>
                    <a:ext uri="{FF2B5EF4-FFF2-40B4-BE49-F238E27FC236}">
                      <a16:creationId xmlns:a16="http://schemas.microsoft.com/office/drawing/2014/main" id="{A6F1E942-E808-E21F-7643-52869D2F09E5}"/>
                    </a:ext>
                  </a:extLst>
                </p:cNvPr>
                <p:cNvSpPr>
                  <a:spLocks/>
                </p:cNvSpPr>
                <p:nvPr/>
              </p:nvSpPr>
              <p:spPr bwMode="auto">
                <a:xfrm>
                  <a:off x="11300344" y="4307203"/>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Freeform 56">
                  <a:extLst>
                    <a:ext uri="{FF2B5EF4-FFF2-40B4-BE49-F238E27FC236}">
                      <a16:creationId xmlns:a16="http://schemas.microsoft.com/office/drawing/2014/main" id="{DE94994D-C0A3-EA5F-FB9C-E5A6088CC0DE}"/>
                    </a:ext>
                  </a:extLst>
                </p:cNvPr>
                <p:cNvSpPr>
                  <a:spLocks/>
                </p:cNvSpPr>
                <p:nvPr/>
              </p:nvSpPr>
              <p:spPr bwMode="auto">
                <a:xfrm>
                  <a:off x="11321945" y="4307203"/>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9" name="Freeform 57">
                  <a:extLst>
                    <a:ext uri="{FF2B5EF4-FFF2-40B4-BE49-F238E27FC236}">
                      <a16:creationId xmlns:a16="http://schemas.microsoft.com/office/drawing/2014/main" id="{5EE31057-A3FA-4FDD-A279-FCE0A61244E9}"/>
                    </a:ext>
                  </a:extLst>
                </p:cNvPr>
                <p:cNvSpPr>
                  <a:spLocks/>
                </p:cNvSpPr>
                <p:nvPr/>
              </p:nvSpPr>
              <p:spPr bwMode="auto">
                <a:xfrm>
                  <a:off x="11159932" y="4288728"/>
                  <a:ext cx="108000" cy="108000"/>
                </a:xfrm>
                <a:custGeom>
                  <a:avLst/>
                  <a:gdLst>
                    <a:gd name="T0" fmla="*/ 0 w 55"/>
                    <a:gd name="T1" fmla="*/ 26 h 53"/>
                    <a:gd name="T2" fmla="*/ 27 w 55"/>
                    <a:gd name="T3" fmla="*/ 26 h 53"/>
                    <a:gd name="T4" fmla="*/ 27 w 55"/>
                    <a:gd name="T5" fmla="*/ 0 h 53"/>
                    <a:gd name="T6" fmla="*/ 27 w 55"/>
                    <a:gd name="T7" fmla="*/ 0 h 53"/>
                    <a:gd name="T8" fmla="*/ 27 w 55"/>
                    <a:gd name="T9" fmla="*/ 26 h 53"/>
                    <a:gd name="T10" fmla="*/ 55 w 55"/>
                    <a:gd name="T11" fmla="*/ 26 h 53"/>
                    <a:gd name="T12" fmla="*/ 55 w 55"/>
                    <a:gd name="T13" fmla="*/ 26 h 53"/>
                    <a:gd name="T14" fmla="*/ 27 w 55"/>
                    <a:gd name="T15" fmla="*/ 26 h 53"/>
                    <a:gd name="T16" fmla="*/ 27 w 55"/>
                    <a:gd name="T17" fmla="*/ 53 h 53"/>
                    <a:gd name="T18" fmla="*/ 27 w 55"/>
                    <a:gd name="T19" fmla="*/ 53 h 53"/>
                    <a:gd name="T20" fmla="*/ 27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7" y="26"/>
                      </a:lnTo>
                      <a:lnTo>
                        <a:pt x="27" y="0"/>
                      </a:lnTo>
                      <a:lnTo>
                        <a:pt x="27" y="0"/>
                      </a:lnTo>
                      <a:lnTo>
                        <a:pt x="27" y="26"/>
                      </a:lnTo>
                      <a:lnTo>
                        <a:pt x="55" y="26"/>
                      </a:lnTo>
                      <a:lnTo>
                        <a:pt x="55" y="26"/>
                      </a:lnTo>
                      <a:lnTo>
                        <a:pt x="27" y="26"/>
                      </a:lnTo>
                      <a:lnTo>
                        <a:pt x="27" y="53"/>
                      </a:lnTo>
                      <a:lnTo>
                        <a:pt x="27" y="53"/>
                      </a:lnTo>
                      <a:lnTo>
                        <a:pt x="27"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0" name="Freeform 58">
                  <a:extLst>
                    <a:ext uri="{FF2B5EF4-FFF2-40B4-BE49-F238E27FC236}">
                      <a16:creationId xmlns:a16="http://schemas.microsoft.com/office/drawing/2014/main" id="{487FA995-81B6-63B4-5592-8072D7C25101}"/>
                    </a:ext>
                  </a:extLst>
                </p:cNvPr>
                <p:cNvSpPr>
                  <a:spLocks/>
                </p:cNvSpPr>
                <p:nvPr/>
              </p:nvSpPr>
              <p:spPr bwMode="auto">
                <a:xfrm>
                  <a:off x="11130615" y="4288728"/>
                  <a:ext cx="108000" cy="108000"/>
                </a:xfrm>
                <a:custGeom>
                  <a:avLst/>
                  <a:gdLst>
                    <a:gd name="T0" fmla="*/ 0 w 55"/>
                    <a:gd name="T1" fmla="*/ 26 h 53"/>
                    <a:gd name="T2" fmla="*/ 29 w 55"/>
                    <a:gd name="T3" fmla="*/ 26 h 53"/>
                    <a:gd name="T4" fmla="*/ 29 w 55"/>
                    <a:gd name="T5" fmla="*/ 0 h 53"/>
                    <a:gd name="T6" fmla="*/ 29 w 55"/>
                    <a:gd name="T7" fmla="*/ 0 h 53"/>
                    <a:gd name="T8" fmla="*/ 29 w 55"/>
                    <a:gd name="T9" fmla="*/ 26 h 53"/>
                    <a:gd name="T10" fmla="*/ 55 w 55"/>
                    <a:gd name="T11" fmla="*/ 26 h 53"/>
                    <a:gd name="T12" fmla="*/ 55 w 55"/>
                    <a:gd name="T13" fmla="*/ 26 h 53"/>
                    <a:gd name="T14" fmla="*/ 29 w 55"/>
                    <a:gd name="T15" fmla="*/ 26 h 53"/>
                    <a:gd name="T16" fmla="*/ 29 w 55"/>
                    <a:gd name="T17" fmla="*/ 53 h 53"/>
                    <a:gd name="T18" fmla="*/ 29 w 55"/>
                    <a:gd name="T19" fmla="*/ 53 h 53"/>
                    <a:gd name="T20" fmla="*/ 29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9" y="26"/>
                      </a:lnTo>
                      <a:lnTo>
                        <a:pt x="29" y="0"/>
                      </a:lnTo>
                      <a:lnTo>
                        <a:pt x="29" y="0"/>
                      </a:lnTo>
                      <a:lnTo>
                        <a:pt x="29" y="26"/>
                      </a:lnTo>
                      <a:lnTo>
                        <a:pt x="55" y="26"/>
                      </a:lnTo>
                      <a:lnTo>
                        <a:pt x="55" y="26"/>
                      </a:lnTo>
                      <a:lnTo>
                        <a:pt x="29" y="26"/>
                      </a:lnTo>
                      <a:lnTo>
                        <a:pt x="29" y="53"/>
                      </a:lnTo>
                      <a:lnTo>
                        <a:pt x="29" y="53"/>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1" name="Freeform 59">
                  <a:extLst>
                    <a:ext uri="{FF2B5EF4-FFF2-40B4-BE49-F238E27FC236}">
                      <a16:creationId xmlns:a16="http://schemas.microsoft.com/office/drawing/2014/main" id="{883A29F5-8A0E-B6F1-3959-B96D3DAD1CAB}"/>
                    </a:ext>
                  </a:extLst>
                </p:cNvPr>
                <p:cNvSpPr>
                  <a:spLocks/>
                </p:cNvSpPr>
                <p:nvPr/>
              </p:nvSpPr>
              <p:spPr bwMode="auto">
                <a:xfrm>
                  <a:off x="10996376" y="4277951"/>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2" name="Freeform 60">
                  <a:extLst>
                    <a:ext uri="{FF2B5EF4-FFF2-40B4-BE49-F238E27FC236}">
                      <a16:creationId xmlns:a16="http://schemas.microsoft.com/office/drawing/2014/main" id="{7850F18B-71DB-D816-6E62-9B50DA3759A1}"/>
                    </a:ext>
                  </a:extLst>
                </p:cNvPr>
                <p:cNvSpPr>
                  <a:spLocks/>
                </p:cNvSpPr>
                <p:nvPr/>
              </p:nvSpPr>
              <p:spPr bwMode="auto">
                <a:xfrm>
                  <a:off x="10951629" y="426717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3" name="Freeform 61">
                  <a:extLst>
                    <a:ext uri="{FF2B5EF4-FFF2-40B4-BE49-F238E27FC236}">
                      <a16:creationId xmlns:a16="http://schemas.microsoft.com/office/drawing/2014/main" id="{F239D40C-290A-57DD-FA1F-3066598E0D06}"/>
                    </a:ext>
                  </a:extLst>
                </p:cNvPr>
                <p:cNvSpPr>
                  <a:spLocks/>
                </p:cNvSpPr>
                <p:nvPr/>
              </p:nvSpPr>
              <p:spPr bwMode="auto">
                <a:xfrm>
                  <a:off x="10911511" y="426717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4" name="Freeform 62">
                  <a:extLst>
                    <a:ext uri="{FF2B5EF4-FFF2-40B4-BE49-F238E27FC236}">
                      <a16:creationId xmlns:a16="http://schemas.microsoft.com/office/drawing/2014/main" id="{20CB8BBC-2B37-6E38-A4C2-A62877082801}"/>
                    </a:ext>
                  </a:extLst>
                </p:cNvPr>
                <p:cNvSpPr>
                  <a:spLocks/>
                </p:cNvSpPr>
                <p:nvPr/>
              </p:nvSpPr>
              <p:spPr bwMode="auto">
                <a:xfrm>
                  <a:off x="10772643" y="426717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5" name="Freeform 63">
                  <a:extLst>
                    <a:ext uri="{FF2B5EF4-FFF2-40B4-BE49-F238E27FC236}">
                      <a16:creationId xmlns:a16="http://schemas.microsoft.com/office/drawing/2014/main" id="{BFB53893-CE2C-9E33-6D4F-E09532E38A93}"/>
                    </a:ext>
                  </a:extLst>
                </p:cNvPr>
                <p:cNvSpPr>
                  <a:spLocks/>
                </p:cNvSpPr>
                <p:nvPr/>
              </p:nvSpPr>
              <p:spPr bwMode="auto">
                <a:xfrm>
                  <a:off x="10828190" y="426717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6" name="Freeform 64">
                  <a:extLst>
                    <a:ext uri="{FF2B5EF4-FFF2-40B4-BE49-F238E27FC236}">
                      <a16:creationId xmlns:a16="http://schemas.microsoft.com/office/drawing/2014/main" id="{5FAB39BC-4211-3542-D77D-1C4E226D5D6D}"/>
                    </a:ext>
                  </a:extLst>
                </p:cNvPr>
                <p:cNvSpPr>
                  <a:spLocks/>
                </p:cNvSpPr>
                <p:nvPr/>
              </p:nvSpPr>
              <p:spPr bwMode="auto">
                <a:xfrm>
                  <a:off x="10798874" y="426717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65">
                  <a:extLst>
                    <a:ext uri="{FF2B5EF4-FFF2-40B4-BE49-F238E27FC236}">
                      <a16:creationId xmlns:a16="http://schemas.microsoft.com/office/drawing/2014/main" id="{68E37C9F-3C4C-6B74-FCF0-A8770D84D8CE}"/>
                    </a:ext>
                  </a:extLst>
                </p:cNvPr>
                <p:cNvSpPr>
                  <a:spLocks/>
                </p:cNvSpPr>
                <p:nvPr/>
              </p:nvSpPr>
              <p:spPr bwMode="auto">
                <a:xfrm>
                  <a:off x="10860593" y="426717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66">
                  <a:extLst>
                    <a:ext uri="{FF2B5EF4-FFF2-40B4-BE49-F238E27FC236}">
                      <a16:creationId xmlns:a16="http://schemas.microsoft.com/office/drawing/2014/main" id="{4189A5C8-BEF5-F959-39F4-832122F54E5E}"/>
                    </a:ext>
                  </a:extLst>
                </p:cNvPr>
                <p:cNvSpPr>
                  <a:spLocks/>
                </p:cNvSpPr>
                <p:nvPr/>
              </p:nvSpPr>
              <p:spPr bwMode="auto">
                <a:xfrm>
                  <a:off x="10892996" y="426717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67">
                  <a:extLst>
                    <a:ext uri="{FF2B5EF4-FFF2-40B4-BE49-F238E27FC236}">
                      <a16:creationId xmlns:a16="http://schemas.microsoft.com/office/drawing/2014/main" id="{D387C23E-4E6B-C1E1-EC32-E03740A49422}"/>
                    </a:ext>
                  </a:extLst>
                </p:cNvPr>
                <p:cNvSpPr>
                  <a:spLocks/>
                </p:cNvSpPr>
                <p:nvPr/>
              </p:nvSpPr>
              <p:spPr bwMode="auto">
                <a:xfrm>
                  <a:off x="10743327" y="426717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68">
                  <a:extLst>
                    <a:ext uri="{FF2B5EF4-FFF2-40B4-BE49-F238E27FC236}">
                      <a16:creationId xmlns:a16="http://schemas.microsoft.com/office/drawing/2014/main" id="{8CBC7466-3388-7030-DEF1-BB2B5285B44F}"/>
                    </a:ext>
                  </a:extLst>
                </p:cNvPr>
                <p:cNvSpPr>
                  <a:spLocks/>
                </p:cNvSpPr>
                <p:nvPr/>
              </p:nvSpPr>
              <p:spPr bwMode="auto">
                <a:xfrm>
                  <a:off x="10666177" y="4256397"/>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69">
                  <a:extLst>
                    <a:ext uri="{FF2B5EF4-FFF2-40B4-BE49-F238E27FC236}">
                      <a16:creationId xmlns:a16="http://schemas.microsoft.com/office/drawing/2014/main" id="{F4385C11-A246-43C7-16CA-F897B495B761}"/>
                    </a:ext>
                  </a:extLst>
                </p:cNvPr>
                <p:cNvSpPr>
                  <a:spLocks/>
                </p:cNvSpPr>
                <p:nvPr/>
              </p:nvSpPr>
              <p:spPr bwMode="auto">
                <a:xfrm>
                  <a:off x="10548911" y="4244081"/>
                  <a:ext cx="108000" cy="108000"/>
                </a:xfrm>
                <a:custGeom>
                  <a:avLst/>
                  <a:gdLst>
                    <a:gd name="T0" fmla="*/ 0 w 52"/>
                    <a:gd name="T1" fmla="*/ 27 h 53"/>
                    <a:gd name="T2" fmla="*/ 26 w 52"/>
                    <a:gd name="T3" fmla="*/ 27 h 53"/>
                    <a:gd name="T4" fmla="*/ 26 w 52"/>
                    <a:gd name="T5" fmla="*/ 0 h 53"/>
                    <a:gd name="T6" fmla="*/ 26 w 52"/>
                    <a:gd name="T7" fmla="*/ 0 h 53"/>
                    <a:gd name="T8" fmla="*/ 26 w 52"/>
                    <a:gd name="T9" fmla="*/ 27 h 53"/>
                    <a:gd name="T10" fmla="*/ 52 w 52"/>
                    <a:gd name="T11" fmla="*/ 27 h 53"/>
                    <a:gd name="T12" fmla="*/ 52 w 52"/>
                    <a:gd name="T13" fmla="*/ 27 h 53"/>
                    <a:gd name="T14" fmla="*/ 26 w 52"/>
                    <a:gd name="T15" fmla="*/ 27 h 53"/>
                    <a:gd name="T16" fmla="*/ 26 w 52"/>
                    <a:gd name="T17" fmla="*/ 53 h 53"/>
                    <a:gd name="T18" fmla="*/ 26 w 52"/>
                    <a:gd name="T19" fmla="*/ 53 h 53"/>
                    <a:gd name="T20" fmla="*/ 26 w 52"/>
                    <a:gd name="T21" fmla="*/ 27 h 53"/>
                    <a:gd name="T22" fmla="*/ 0 w 52"/>
                    <a:gd name="T23" fmla="*/ 27 h 53"/>
                    <a:gd name="T24" fmla="*/ 0 w 52"/>
                    <a:gd name="T25" fmla="*/ 27 h 53"/>
                    <a:gd name="T26" fmla="*/ 0 w 52"/>
                    <a:gd name="T27"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3">
                      <a:moveTo>
                        <a:pt x="0" y="27"/>
                      </a:moveTo>
                      <a:lnTo>
                        <a:pt x="26" y="27"/>
                      </a:lnTo>
                      <a:lnTo>
                        <a:pt x="26" y="0"/>
                      </a:lnTo>
                      <a:lnTo>
                        <a:pt x="26" y="0"/>
                      </a:lnTo>
                      <a:lnTo>
                        <a:pt x="26" y="27"/>
                      </a:lnTo>
                      <a:lnTo>
                        <a:pt x="52" y="27"/>
                      </a:lnTo>
                      <a:lnTo>
                        <a:pt x="52" y="27"/>
                      </a:lnTo>
                      <a:lnTo>
                        <a:pt x="26" y="27"/>
                      </a:lnTo>
                      <a:lnTo>
                        <a:pt x="26" y="53"/>
                      </a:lnTo>
                      <a:lnTo>
                        <a:pt x="26" y="53"/>
                      </a:lnTo>
                      <a:lnTo>
                        <a:pt x="26" y="27"/>
                      </a:lnTo>
                      <a:lnTo>
                        <a:pt x="0" y="27"/>
                      </a:lnTo>
                      <a:lnTo>
                        <a:pt x="0" y="27"/>
                      </a:lnTo>
                      <a:lnTo>
                        <a:pt x="0" y="27"/>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2" name="Freeform 70">
                  <a:extLst>
                    <a:ext uri="{FF2B5EF4-FFF2-40B4-BE49-F238E27FC236}">
                      <a16:creationId xmlns:a16="http://schemas.microsoft.com/office/drawing/2014/main" id="{BC14F8D7-968B-4E2B-8E2A-8FC55E585EDC}"/>
                    </a:ext>
                  </a:extLst>
                </p:cNvPr>
                <p:cNvSpPr>
                  <a:spLocks/>
                </p:cNvSpPr>
                <p:nvPr/>
              </p:nvSpPr>
              <p:spPr bwMode="auto">
                <a:xfrm>
                  <a:off x="7199091" y="3756046"/>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3" name="Freeform 71">
                  <a:extLst>
                    <a:ext uri="{FF2B5EF4-FFF2-40B4-BE49-F238E27FC236}">
                      <a16:creationId xmlns:a16="http://schemas.microsoft.com/office/drawing/2014/main" id="{3553C0FF-5B4C-01AF-466C-9C9A3F9B9E80}"/>
                    </a:ext>
                  </a:extLst>
                </p:cNvPr>
                <p:cNvSpPr>
                  <a:spLocks/>
                </p:cNvSpPr>
                <p:nvPr/>
              </p:nvSpPr>
              <p:spPr bwMode="auto">
                <a:xfrm>
                  <a:off x="7111141" y="3756046"/>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72">
                  <a:extLst>
                    <a:ext uri="{FF2B5EF4-FFF2-40B4-BE49-F238E27FC236}">
                      <a16:creationId xmlns:a16="http://schemas.microsoft.com/office/drawing/2014/main" id="{3E4DF4F5-EF85-C48F-79EE-2255D2C1BB45}"/>
                    </a:ext>
                  </a:extLst>
                </p:cNvPr>
                <p:cNvSpPr>
                  <a:spLocks/>
                </p:cNvSpPr>
                <p:nvPr/>
              </p:nvSpPr>
              <p:spPr bwMode="auto">
                <a:xfrm>
                  <a:off x="6665218" y="3677528"/>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73">
                  <a:extLst>
                    <a:ext uri="{FF2B5EF4-FFF2-40B4-BE49-F238E27FC236}">
                      <a16:creationId xmlns:a16="http://schemas.microsoft.com/office/drawing/2014/main" id="{1DE5C4C0-6623-A496-FF7C-151FC4698CEC}"/>
                    </a:ext>
                  </a:extLst>
                </p:cNvPr>
                <p:cNvSpPr>
                  <a:spLocks/>
                </p:cNvSpPr>
                <p:nvPr/>
              </p:nvSpPr>
              <p:spPr bwMode="auto">
                <a:xfrm>
                  <a:off x="6419884" y="3637500"/>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74">
                  <a:extLst>
                    <a:ext uri="{FF2B5EF4-FFF2-40B4-BE49-F238E27FC236}">
                      <a16:creationId xmlns:a16="http://schemas.microsoft.com/office/drawing/2014/main" id="{8C38B89F-E48F-92DF-7712-A7F306A2B2ED}"/>
                    </a:ext>
                  </a:extLst>
                </p:cNvPr>
                <p:cNvSpPr>
                  <a:spLocks/>
                </p:cNvSpPr>
                <p:nvPr/>
              </p:nvSpPr>
              <p:spPr bwMode="auto">
                <a:xfrm>
                  <a:off x="5545012" y="3431201"/>
                  <a:ext cx="108000" cy="108000"/>
                </a:xfrm>
                <a:custGeom>
                  <a:avLst/>
                  <a:gdLst>
                    <a:gd name="T0" fmla="*/ 0 w 52"/>
                    <a:gd name="T1" fmla="*/ 27 h 53"/>
                    <a:gd name="T2" fmla="*/ 26 w 52"/>
                    <a:gd name="T3" fmla="*/ 27 h 53"/>
                    <a:gd name="T4" fmla="*/ 26 w 52"/>
                    <a:gd name="T5" fmla="*/ 0 h 53"/>
                    <a:gd name="T6" fmla="*/ 26 w 52"/>
                    <a:gd name="T7" fmla="*/ 0 h 53"/>
                    <a:gd name="T8" fmla="*/ 26 w 52"/>
                    <a:gd name="T9" fmla="*/ 27 h 53"/>
                    <a:gd name="T10" fmla="*/ 52 w 52"/>
                    <a:gd name="T11" fmla="*/ 27 h 53"/>
                    <a:gd name="T12" fmla="*/ 52 w 52"/>
                    <a:gd name="T13" fmla="*/ 27 h 53"/>
                    <a:gd name="T14" fmla="*/ 26 w 52"/>
                    <a:gd name="T15" fmla="*/ 27 h 53"/>
                    <a:gd name="T16" fmla="*/ 26 w 52"/>
                    <a:gd name="T17" fmla="*/ 53 h 53"/>
                    <a:gd name="T18" fmla="*/ 26 w 52"/>
                    <a:gd name="T19" fmla="*/ 53 h 53"/>
                    <a:gd name="T20" fmla="*/ 26 w 52"/>
                    <a:gd name="T21" fmla="*/ 27 h 53"/>
                    <a:gd name="T22" fmla="*/ 0 w 52"/>
                    <a:gd name="T23" fmla="*/ 27 h 53"/>
                    <a:gd name="T24" fmla="*/ 0 w 52"/>
                    <a:gd name="T25" fmla="*/ 27 h 53"/>
                    <a:gd name="T26" fmla="*/ 0 w 52"/>
                    <a:gd name="T27"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3">
                      <a:moveTo>
                        <a:pt x="0" y="27"/>
                      </a:moveTo>
                      <a:lnTo>
                        <a:pt x="26" y="27"/>
                      </a:lnTo>
                      <a:lnTo>
                        <a:pt x="26" y="0"/>
                      </a:lnTo>
                      <a:lnTo>
                        <a:pt x="26" y="0"/>
                      </a:lnTo>
                      <a:lnTo>
                        <a:pt x="26" y="27"/>
                      </a:lnTo>
                      <a:lnTo>
                        <a:pt x="52" y="27"/>
                      </a:lnTo>
                      <a:lnTo>
                        <a:pt x="52" y="27"/>
                      </a:lnTo>
                      <a:lnTo>
                        <a:pt x="26" y="27"/>
                      </a:lnTo>
                      <a:lnTo>
                        <a:pt x="26" y="53"/>
                      </a:lnTo>
                      <a:lnTo>
                        <a:pt x="26" y="53"/>
                      </a:lnTo>
                      <a:lnTo>
                        <a:pt x="26" y="27"/>
                      </a:lnTo>
                      <a:lnTo>
                        <a:pt x="0" y="27"/>
                      </a:lnTo>
                      <a:lnTo>
                        <a:pt x="0" y="27"/>
                      </a:lnTo>
                      <a:lnTo>
                        <a:pt x="0" y="27"/>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75">
                  <a:extLst>
                    <a:ext uri="{FF2B5EF4-FFF2-40B4-BE49-F238E27FC236}">
                      <a16:creationId xmlns:a16="http://schemas.microsoft.com/office/drawing/2014/main" id="{76F4EC7F-C4E7-7FD1-8CD6-715E6F509C8D}"/>
                    </a:ext>
                  </a:extLst>
                </p:cNvPr>
                <p:cNvSpPr>
                  <a:spLocks/>
                </p:cNvSpPr>
                <p:nvPr/>
              </p:nvSpPr>
              <p:spPr bwMode="auto">
                <a:xfrm>
                  <a:off x="5321279" y="3354224"/>
                  <a:ext cx="108000" cy="108000"/>
                </a:xfrm>
                <a:custGeom>
                  <a:avLst/>
                  <a:gdLst>
                    <a:gd name="T0" fmla="*/ 0 w 55"/>
                    <a:gd name="T1" fmla="*/ 29 h 55"/>
                    <a:gd name="T2" fmla="*/ 28 w 55"/>
                    <a:gd name="T3" fmla="*/ 29 h 55"/>
                    <a:gd name="T4" fmla="*/ 28 w 55"/>
                    <a:gd name="T5" fmla="*/ 0 h 55"/>
                    <a:gd name="T6" fmla="*/ 28 w 55"/>
                    <a:gd name="T7" fmla="*/ 0 h 55"/>
                    <a:gd name="T8" fmla="*/ 28 w 55"/>
                    <a:gd name="T9" fmla="*/ 29 h 55"/>
                    <a:gd name="T10" fmla="*/ 55 w 55"/>
                    <a:gd name="T11" fmla="*/ 29 h 55"/>
                    <a:gd name="T12" fmla="*/ 55 w 55"/>
                    <a:gd name="T13" fmla="*/ 29 h 55"/>
                    <a:gd name="T14" fmla="*/ 28 w 55"/>
                    <a:gd name="T15" fmla="*/ 29 h 55"/>
                    <a:gd name="T16" fmla="*/ 28 w 55"/>
                    <a:gd name="T17" fmla="*/ 55 h 55"/>
                    <a:gd name="T18" fmla="*/ 28 w 55"/>
                    <a:gd name="T19" fmla="*/ 55 h 55"/>
                    <a:gd name="T20" fmla="*/ 28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8" y="29"/>
                      </a:lnTo>
                      <a:lnTo>
                        <a:pt x="28" y="0"/>
                      </a:lnTo>
                      <a:lnTo>
                        <a:pt x="28" y="0"/>
                      </a:lnTo>
                      <a:lnTo>
                        <a:pt x="28" y="29"/>
                      </a:lnTo>
                      <a:lnTo>
                        <a:pt x="55" y="29"/>
                      </a:lnTo>
                      <a:lnTo>
                        <a:pt x="55" y="29"/>
                      </a:lnTo>
                      <a:lnTo>
                        <a:pt x="28" y="29"/>
                      </a:lnTo>
                      <a:lnTo>
                        <a:pt x="28" y="55"/>
                      </a:lnTo>
                      <a:lnTo>
                        <a:pt x="28" y="55"/>
                      </a:lnTo>
                      <a:lnTo>
                        <a:pt x="28"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76">
                  <a:extLst>
                    <a:ext uri="{FF2B5EF4-FFF2-40B4-BE49-F238E27FC236}">
                      <a16:creationId xmlns:a16="http://schemas.microsoft.com/office/drawing/2014/main" id="{B145D04A-18E4-C00A-8B57-509B88AFB16C}"/>
                    </a:ext>
                  </a:extLst>
                </p:cNvPr>
                <p:cNvSpPr>
                  <a:spLocks/>
                </p:cNvSpPr>
                <p:nvPr/>
              </p:nvSpPr>
              <p:spPr bwMode="auto">
                <a:xfrm>
                  <a:off x="4571389" y="3152544"/>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9" name="Freeform 77">
                  <a:extLst>
                    <a:ext uri="{FF2B5EF4-FFF2-40B4-BE49-F238E27FC236}">
                      <a16:creationId xmlns:a16="http://schemas.microsoft.com/office/drawing/2014/main" id="{6A23AA6E-AB41-1EEC-A671-7C76B7E1FC34}"/>
                    </a:ext>
                  </a:extLst>
                </p:cNvPr>
                <p:cNvSpPr>
                  <a:spLocks/>
                </p:cNvSpPr>
                <p:nvPr/>
              </p:nvSpPr>
              <p:spPr bwMode="auto">
                <a:xfrm>
                  <a:off x="11031864" y="4277951"/>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78">
                  <a:extLst>
                    <a:ext uri="{FF2B5EF4-FFF2-40B4-BE49-F238E27FC236}">
                      <a16:creationId xmlns:a16="http://schemas.microsoft.com/office/drawing/2014/main" id="{479637D3-BC1C-4622-0291-035BA0D9745D}"/>
                    </a:ext>
                  </a:extLst>
                </p:cNvPr>
                <p:cNvSpPr>
                  <a:spLocks/>
                </p:cNvSpPr>
                <p:nvPr/>
              </p:nvSpPr>
              <p:spPr bwMode="auto">
                <a:xfrm>
                  <a:off x="11079697" y="4277951"/>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79">
                  <a:extLst>
                    <a:ext uri="{FF2B5EF4-FFF2-40B4-BE49-F238E27FC236}">
                      <a16:creationId xmlns:a16="http://schemas.microsoft.com/office/drawing/2014/main" id="{46732369-02F4-36EB-4EE7-DF499FDFA8B5}"/>
                    </a:ext>
                  </a:extLst>
                </p:cNvPr>
                <p:cNvSpPr>
                  <a:spLocks/>
                </p:cNvSpPr>
                <p:nvPr/>
              </p:nvSpPr>
              <p:spPr bwMode="auto">
                <a:xfrm>
                  <a:off x="11113643" y="4277951"/>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80">
                  <a:extLst>
                    <a:ext uri="{FF2B5EF4-FFF2-40B4-BE49-F238E27FC236}">
                      <a16:creationId xmlns:a16="http://schemas.microsoft.com/office/drawing/2014/main" id="{9B0F4886-7CBE-5938-C868-5A2841C14A10}"/>
                    </a:ext>
                  </a:extLst>
                </p:cNvPr>
                <p:cNvSpPr>
                  <a:spLocks/>
                </p:cNvSpPr>
                <p:nvPr/>
              </p:nvSpPr>
              <p:spPr bwMode="auto">
                <a:xfrm>
                  <a:off x="11255597" y="429950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81">
                  <a:extLst>
                    <a:ext uri="{FF2B5EF4-FFF2-40B4-BE49-F238E27FC236}">
                      <a16:creationId xmlns:a16="http://schemas.microsoft.com/office/drawing/2014/main" id="{0466B249-4D3B-5689-5BA2-8D9410053345}"/>
                    </a:ext>
                  </a:extLst>
                </p:cNvPr>
                <p:cNvSpPr>
                  <a:spLocks/>
                </p:cNvSpPr>
                <p:nvPr/>
              </p:nvSpPr>
              <p:spPr bwMode="auto">
                <a:xfrm>
                  <a:off x="11277199" y="429950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82">
                  <a:extLst>
                    <a:ext uri="{FF2B5EF4-FFF2-40B4-BE49-F238E27FC236}">
                      <a16:creationId xmlns:a16="http://schemas.microsoft.com/office/drawing/2014/main" id="{747D7DD1-70C7-57F5-20CE-B6B0B51D6FFB}"/>
                    </a:ext>
                  </a:extLst>
                </p:cNvPr>
                <p:cNvSpPr>
                  <a:spLocks/>
                </p:cNvSpPr>
                <p:nvPr/>
              </p:nvSpPr>
              <p:spPr bwMode="auto">
                <a:xfrm>
                  <a:off x="11226280" y="429950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83">
                  <a:extLst>
                    <a:ext uri="{FF2B5EF4-FFF2-40B4-BE49-F238E27FC236}">
                      <a16:creationId xmlns:a16="http://schemas.microsoft.com/office/drawing/2014/main" id="{A28F7045-54C6-BD94-4B26-10B6F5D85E1C}"/>
                    </a:ext>
                  </a:extLst>
                </p:cNvPr>
                <p:cNvSpPr>
                  <a:spLocks/>
                </p:cNvSpPr>
                <p:nvPr/>
              </p:nvSpPr>
              <p:spPr bwMode="auto">
                <a:xfrm>
                  <a:off x="11738551" y="4344152"/>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Freeform 84">
                  <a:extLst>
                    <a:ext uri="{FF2B5EF4-FFF2-40B4-BE49-F238E27FC236}">
                      <a16:creationId xmlns:a16="http://schemas.microsoft.com/office/drawing/2014/main" id="{D20D8306-5D56-0A6B-5FEE-A8B7A2FA12FB}"/>
                    </a:ext>
                  </a:extLst>
                </p:cNvPr>
                <p:cNvSpPr>
                  <a:spLocks/>
                </p:cNvSpPr>
                <p:nvPr/>
              </p:nvSpPr>
              <p:spPr bwMode="auto">
                <a:xfrm>
                  <a:off x="11783298" y="4344152"/>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7" name="Freeform 85">
                  <a:extLst>
                    <a:ext uri="{FF2B5EF4-FFF2-40B4-BE49-F238E27FC236}">
                      <a16:creationId xmlns:a16="http://schemas.microsoft.com/office/drawing/2014/main" id="{C89CD67D-060B-5027-C6D8-FEB37BBC7073}"/>
                    </a:ext>
                  </a:extLst>
                </p:cNvPr>
                <p:cNvSpPr>
                  <a:spLocks/>
                </p:cNvSpPr>
                <p:nvPr/>
              </p:nvSpPr>
              <p:spPr bwMode="auto">
                <a:xfrm>
                  <a:off x="11815700" y="4344152"/>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Freeform 86">
                  <a:extLst>
                    <a:ext uri="{FF2B5EF4-FFF2-40B4-BE49-F238E27FC236}">
                      <a16:creationId xmlns:a16="http://schemas.microsoft.com/office/drawing/2014/main" id="{A85ED9F1-C434-B69A-550E-76C70067A149}"/>
                    </a:ext>
                  </a:extLst>
                </p:cNvPr>
                <p:cNvSpPr>
                  <a:spLocks/>
                </p:cNvSpPr>
                <p:nvPr/>
              </p:nvSpPr>
              <p:spPr bwMode="auto">
                <a:xfrm>
                  <a:off x="11841932" y="4344152"/>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Freeform 87">
                  <a:extLst>
                    <a:ext uri="{FF2B5EF4-FFF2-40B4-BE49-F238E27FC236}">
                      <a16:creationId xmlns:a16="http://schemas.microsoft.com/office/drawing/2014/main" id="{D1BB3A0B-15FA-9DB2-43F6-817DEC65B0CA}"/>
                    </a:ext>
                  </a:extLst>
                </p:cNvPr>
                <p:cNvSpPr>
                  <a:spLocks/>
                </p:cNvSpPr>
                <p:nvPr/>
              </p:nvSpPr>
              <p:spPr bwMode="auto">
                <a:xfrm>
                  <a:off x="11874334" y="4344152"/>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0" name="Freeform 88">
                  <a:extLst>
                    <a:ext uri="{FF2B5EF4-FFF2-40B4-BE49-F238E27FC236}">
                      <a16:creationId xmlns:a16="http://schemas.microsoft.com/office/drawing/2014/main" id="{5EC3B1B2-8DDC-534B-59DD-166D9F3717F6}"/>
                    </a:ext>
                  </a:extLst>
                </p:cNvPr>
                <p:cNvSpPr>
                  <a:spLocks/>
                </p:cNvSpPr>
                <p:nvPr/>
              </p:nvSpPr>
              <p:spPr bwMode="auto">
                <a:xfrm>
                  <a:off x="11900565" y="4344152"/>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Freeform 89">
                  <a:extLst>
                    <a:ext uri="{FF2B5EF4-FFF2-40B4-BE49-F238E27FC236}">
                      <a16:creationId xmlns:a16="http://schemas.microsoft.com/office/drawing/2014/main" id="{5953C4F7-1EB4-79D8-CEC0-98D358081202}"/>
                    </a:ext>
                  </a:extLst>
                </p:cNvPr>
                <p:cNvSpPr>
                  <a:spLocks/>
                </p:cNvSpPr>
                <p:nvPr/>
              </p:nvSpPr>
              <p:spPr bwMode="auto">
                <a:xfrm>
                  <a:off x="11919081" y="4344152"/>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2" name="Freeform 90">
                  <a:extLst>
                    <a:ext uri="{FF2B5EF4-FFF2-40B4-BE49-F238E27FC236}">
                      <a16:creationId xmlns:a16="http://schemas.microsoft.com/office/drawing/2014/main" id="{8D83B05A-4FFE-D10B-A819-76DE1AE15006}"/>
                    </a:ext>
                  </a:extLst>
                </p:cNvPr>
                <p:cNvSpPr>
                  <a:spLocks/>
                </p:cNvSpPr>
                <p:nvPr/>
              </p:nvSpPr>
              <p:spPr bwMode="auto">
                <a:xfrm>
                  <a:off x="11954569" y="4354928"/>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3" name="Freeform 91">
                  <a:extLst>
                    <a:ext uri="{FF2B5EF4-FFF2-40B4-BE49-F238E27FC236}">
                      <a16:creationId xmlns:a16="http://schemas.microsoft.com/office/drawing/2014/main" id="{A3DAA989-6CCF-DB33-ED76-16403028495A}"/>
                    </a:ext>
                  </a:extLst>
                </p:cNvPr>
                <p:cNvSpPr>
                  <a:spLocks/>
                </p:cNvSpPr>
                <p:nvPr/>
              </p:nvSpPr>
              <p:spPr bwMode="auto">
                <a:xfrm>
                  <a:off x="12002402" y="4354928"/>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4" name="Freeform 92">
                  <a:extLst>
                    <a:ext uri="{FF2B5EF4-FFF2-40B4-BE49-F238E27FC236}">
                      <a16:creationId xmlns:a16="http://schemas.microsoft.com/office/drawing/2014/main" id="{5D6EB842-E965-33C9-9A7C-197DBCFD42FA}"/>
                    </a:ext>
                  </a:extLst>
                </p:cNvPr>
                <p:cNvSpPr>
                  <a:spLocks/>
                </p:cNvSpPr>
                <p:nvPr/>
              </p:nvSpPr>
              <p:spPr bwMode="auto">
                <a:xfrm>
                  <a:off x="12050234" y="4354928"/>
                  <a:ext cx="108000" cy="108000"/>
                </a:xfrm>
                <a:custGeom>
                  <a:avLst/>
                  <a:gdLst>
                    <a:gd name="T0" fmla="*/ 0 w 55"/>
                    <a:gd name="T1" fmla="*/ 26 h 55"/>
                    <a:gd name="T2" fmla="*/ 28 w 55"/>
                    <a:gd name="T3" fmla="*/ 26 h 55"/>
                    <a:gd name="T4" fmla="*/ 28 w 55"/>
                    <a:gd name="T5" fmla="*/ 0 h 55"/>
                    <a:gd name="T6" fmla="*/ 28 w 55"/>
                    <a:gd name="T7" fmla="*/ 0 h 55"/>
                    <a:gd name="T8" fmla="*/ 28 w 55"/>
                    <a:gd name="T9" fmla="*/ 26 h 55"/>
                    <a:gd name="T10" fmla="*/ 55 w 55"/>
                    <a:gd name="T11" fmla="*/ 26 h 55"/>
                    <a:gd name="T12" fmla="*/ 55 w 55"/>
                    <a:gd name="T13" fmla="*/ 26 h 55"/>
                    <a:gd name="T14" fmla="*/ 28 w 55"/>
                    <a:gd name="T15" fmla="*/ 26 h 55"/>
                    <a:gd name="T16" fmla="*/ 28 w 55"/>
                    <a:gd name="T17" fmla="*/ 55 h 55"/>
                    <a:gd name="T18" fmla="*/ 28 w 55"/>
                    <a:gd name="T19" fmla="*/ 55 h 55"/>
                    <a:gd name="T20" fmla="*/ 28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8" y="26"/>
                      </a:lnTo>
                      <a:lnTo>
                        <a:pt x="28" y="0"/>
                      </a:lnTo>
                      <a:lnTo>
                        <a:pt x="28" y="0"/>
                      </a:lnTo>
                      <a:lnTo>
                        <a:pt x="28" y="26"/>
                      </a:lnTo>
                      <a:lnTo>
                        <a:pt x="55" y="26"/>
                      </a:lnTo>
                      <a:lnTo>
                        <a:pt x="55"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Freeform 93">
                  <a:extLst>
                    <a:ext uri="{FF2B5EF4-FFF2-40B4-BE49-F238E27FC236}">
                      <a16:creationId xmlns:a16="http://schemas.microsoft.com/office/drawing/2014/main" id="{F7616597-C9C9-2B83-EDC6-B604DEAE2419}"/>
                    </a:ext>
                  </a:extLst>
                </p:cNvPr>
                <p:cNvSpPr>
                  <a:spLocks/>
                </p:cNvSpPr>
                <p:nvPr/>
              </p:nvSpPr>
              <p:spPr bwMode="auto">
                <a:xfrm>
                  <a:off x="12076465" y="4354928"/>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6" name="Freeform 94">
                  <a:extLst>
                    <a:ext uri="{FF2B5EF4-FFF2-40B4-BE49-F238E27FC236}">
                      <a16:creationId xmlns:a16="http://schemas.microsoft.com/office/drawing/2014/main" id="{E960BE59-F475-B00E-5AB5-3E63267BD3F8}"/>
                    </a:ext>
                  </a:extLst>
                </p:cNvPr>
                <p:cNvSpPr>
                  <a:spLocks/>
                </p:cNvSpPr>
                <p:nvPr/>
              </p:nvSpPr>
              <p:spPr bwMode="auto">
                <a:xfrm>
                  <a:off x="12098067" y="4370324"/>
                  <a:ext cx="108000" cy="108000"/>
                </a:xfrm>
                <a:custGeom>
                  <a:avLst/>
                  <a:gdLst>
                    <a:gd name="T0" fmla="*/ 0 w 52"/>
                    <a:gd name="T1" fmla="*/ 28 h 55"/>
                    <a:gd name="T2" fmla="*/ 26 w 52"/>
                    <a:gd name="T3" fmla="*/ 28 h 55"/>
                    <a:gd name="T4" fmla="*/ 26 w 52"/>
                    <a:gd name="T5" fmla="*/ 0 h 55"/>
                    <a:gd name="T6" fmla="*/ 26 w 52"/>
                    <a:gd name="T7" fmla="*/ 0 h 55"/>
                    <a:gd name="T8" fmla="*/ 26 w 52"/>
                    <a:gd name="T9" fmla="*/ 28 h 55"/>
                    <a:gd name="T10" fmla="*/ 52 w 52"/>
                    <a:gd name="T11" fmla="*/ 28 h 55"/>
                    <a:gd name="T12" fmla="*/ 52 w 52"/>
                    <a:gd name="T13" fmla="*/ 28 h 55"/>
                    <a:gd name="T14" fmla="*/ 26 w 52"/>
                    <a:gd name="T15" fmla="*/ 28 h 55"/>
                    <a:gd name="T16" fmla="*/ 26 w 52"/>
                    <a:gd name="T17" fmla="*/ 55 h 55"/>
                    <a:gd name="T18" fmla="*/ 26 w 52"/>
                    <a:gd name="T19" fmla="*/ 55 h 55"/>
                    <a:gd name="T20" fmla="*/ 26 w 52"/>
                    <a:gd name="T21" fmla="*/ 28 h 55"/>
                    <a:gd name="T22" fmla="*/ 0 w 52"/>
                    <a:gd name="T23" fmla="*/ 28 h 55"/>
                    <a:gd name="T24" fmla="*/ 0 w 52"/>
                    <a:gd name="T25" fmla="*/ 28 h 55"/>
                    <a:gd name="T26" fmla="*/ 0 w 52"/>
                    <a:gd name="T2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8"/>
                      </a:moveTo>
                      <a:lnTo>
                        <a:pt x="26" y="28"/>
                      </a:lnTo>
                      <a:lnTo>
                        <a:pt x="26" y="0"/>
                      </a:lnTo>
                      <a:lnTo>
                        <a:pt x="26" y="0"/>
                      </a:lnTo>
                      <a:lnTo>
                        <a:pt x="26" y="28"/>
                      </a:lnTo>
                      <a:lnTo>
                        <a:pt x="52" y="28"/>
                      </a:lnTo>
                      <a:lnTo>
                        <a:pt x="52" y="28"/>
                      </a:lnTo>
                      <a:lnTo>
                        <a:pt x="26" y="28"/>
                      </a:lnTo>
                      <a:lnTo>
                        <a:pt x="26" y="55"/>
                      </a:lnTo>
                      <a:lnTo>
                        <a:pt x="26" y="55"/>
                      </a:lnTo>
                      <a:lnTo>
                        <a:pt x="26" y="28"/>
                      </a:lnTo>
                      <a:lnTo>
                        <a:pt x="0" y="28"/>
                      </a:lnTo>
                      <a:lnTo>
                        <a:pt x="0" y="28"/>
                      </a:lnTo>
                      <a:lnTo>
                        <a:pt x="0" y="28"/>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95">
                  <a:extLst>
                    <a:ext uri="{FF2B5EF4-FFF2-40B4-BE49-F238E27FC236}">
                      <a16:creationId xmlns:a16="http://schemas.microsoft.com/office/drawing/2014/main" id="{6866E8B2-9FA4-F957-F464-B8903D1F0347}"/>
                    </a:ext>
                  </a:extLst>
                </p:cNvPr>
                <p:cNvSpPr>
                  <a:spLocks/>
                </p:cNvSpPr>
                <p:nvPr/>
              </p:nvSpPr>
              <p:spPr bwMode="auto">
                <a:xfrm>
                  <a:off x="12135099" y="4381101"/>
                  <a:ext cx="108000" cy="108000"/>
                </a:xfrm>
                <a:custGeom>
                  <a:avLst/>
                  <a:gdLst>
                    <a:gd name="T0" fmla="*/ 0 w 54"/>
                    <a:gd name="T1" fmla="*/ 28 h 55"/>
                    <a:gd name="T2" fmla="*/ 26 w 54"/>
                    <a:gd name="T3" fmla="*/ 28 h 55"/>
                    <a:gd name="T4" fmla="*/ 26 w 54"/>
                    <a:gd name="T5" fmla="*/ 0 h 55"/>
                    <a:gd name="T6" fmla="*/ 26 w 54"/>
                    <a:gd name="T7" fmla="*/ 0 h 55"/>
                    <a:gd name="T8" fmla="*/ 26 w 54"/>
                    <a:gd name="T9" fmla="*/ 28 h 55"/>
                    <a:gd name="T10" fmla="*/ 54 w 54"/>
                    <a:gd name="T11" fmla="*/ 28 h 55"/>
                    <a:gd name="T12" fmla="*/ 54 w 54"/>
                    <a:gd name="T13" fmla="*/ 28 h 55"/>
                    <a:gd name="T14" fmla="*/ 26 w 54"/>
                    <a:gd name="T15" fmla="*/ 28 h 55"/>
                    <a:gd name="T16" fmla="*/ 26 w 54"/>
                    <a:gd name="T17" fmla="*/ 55 h 55"/>
                    <a:gd name="T18" fmla="*/ 26 w 54"/>
                    <a:gd name="T19" fmla="*/ 55 h 55"/>
                    <a:gd name="T20" fmla="*/ 26 w 54"/>
                    <a:gd name="T21" fmla="*/ 28 h 55"/>
                    <a:gd name="T22" fmla="*/ 0 w 54"/>
                    <a:gd name="T23" fmla="*/ 28 h 55"/>
                    <a:gd name="T24" fmla="*/ 0 w 54"/>
                    <a:gd name="T25" fmla="*/ 28 h 55"/>
                    <a:gd name="T26" fmla="*/ 0 w 54"/>
                    <a:gd name="T2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8"/>
                      </a:moveTo>
                      <a:lnTo>
                        <a:pt x="26" y="28"/>
                      </a:lnTo>
                      <a:lnTo>
                        <a:pt x="26" y="0"/>
                      </a:lnTo>
                      <a:lnTo>
                        <a:pt x="26" y="0"/>
                      </a:lnTo>
                      <a:lnTo>
                        <a:pt x="26" y="28"/>
                      </a:lnTo>
                      <a:lnTo>
                        <a:pt x="54" y="28"/>
                      </a:lnTo>
                      <a:lnTo>
                        <a:pt x="54" y="28"/>
                      </a:lnTo>
                      <a:lnTo>
                        <a:pt x="26" y="28"/>
                      </a:lnTo>
                      <a:lnTo>
                        <a:pt x="26" y="55"/>
                      </a:lnTo>
                      <a:lnTo>
                        <a:pt x="26" y="55"/>
                      </a:lnTo>
                      <a:lnTo>
                        <a:pt x="26" y="28"/>
                      </a:lnTo>
                      <a:lnTo>
                        <a:pt x="0" y="28"/>
                      </a:lnTo>
                      <a:lnTo>
                        <a:pt x="0" y="28"/>
                      </a:lnTo>
                      <a:lnTo>
                        <a:pt x="0" y="28"/>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Freeform 96">
                  <a:extLst>
                    <a:ext uri="{FF2B5EF4-FFF2-40B4-BE49-F238E27FC236}">
                      <a16:creationId xmlns:a16="http://schemas.microsoft.com/office/drawing/2014/main" id="{8F917F25-B4DE-BB4F-E4B9-B429DAF41B14}"/>
                    </a:ext>
                  </a:extLst>
                </p:cNvPr>
                <p:cNvSpPr>
                  <a:spLocks/>
                </p:cNvSpPr>
                <p:nvPr/>
              </p:nvSpPr>
              <p:spPr bwMode="auto">
                <a:xfrm>
                  <a:off x="12167501" y="4394956"/>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Freeform 97">
                  <a:extLst>
                    <a:ext uri="{FF2B5EF4-FFF2-40B4-BE49-F238E27FC236}">
                      <a16:creationId xmlns:a16="http://schemas.microsoft.com/office/drawing/2014/main" id="{7BE18A84-656E-8BE0-8738-DEA12E80A8EC}"/>
                    </a:ext>
                  </a:extLst>
                </p:cNvPr>
                <p:cNvSpPr>
                  <a:spLocks/>
                </p:cNvSpPr>
                <p:nvPr/>
              </p:nvSpPr>
              <p:spPr bwMode="auto">
                <a:xfrm>
                  <a:off x="12533189" y="4405734"/>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98">
                  <a:extLst>
                    <a:ext uri="{FF2B5EF4-FFF2-40B4-BE49-F238E27FC236}">
                      <a16:creationId xmlns:a16="http://schemas.microsoft.com/office/drawing/2014/main" id="{D32B649C-9065-EA0E-BB6A-FB41B32749DF}"/>
                    </a:ext>
                  </a:extLst>
                </p:cNvPr>
                <p:cNvSpPr>
                  <a:spLocks/>
                </p:cNvSpPr>
                <p:nvPr/>
              </p:nvSpPr>
              <p:spPr bwMode="auto">
                <a:xfrm>
                  <a:off x="12573306" y="4405734"/>
                  <a:ext cx="108000" cy="108000"/>
                </a:xfrm>
                <a:custGeom>
                  <a:avLst/>
                  <a:gdLst>
                    <a:gd name="T0" fmla="*/ 0 w 55"/>
                    <a:gd name="T1" fmla="*/ 29 h 55"/>
                    <a:gd name="T2" fmla="*/ 26 w 55"/>
                    <a:gd name="T3" fmla="*/ 29 h 55"/>
                    <a:gd name="T4" fmla="*/ 26 w 55"/>
                    <a:gd name="T5" fmla="*/ 0 h 55"/>
                    <a:gd name="T6" fmla="*/ 26 w 55"/>
                    <a:gd name="T7" fmla="*/ 0 h 55"/>
                    <a:gd name="T8" fmla="*/ 26 w 55"/>
                    <a:gd name="T9" fmla="*/ 29 h 55"/>
                    <a:gd name="T10" fmla="*/ 55 w 55"/>
                    <a:gd name="T11" fmla="*/ 29 h 55"/>
                    <a:gd name="T12" fmla="*/ 55 w 55"/>
                    <a:gd name="T13" fmla="*/ 29 h 55"/>
                    <a:gd name="T14" fmla="*/ 26 w 55"/>
                    <a:gd name="T15" fmla="*/ 29 h 55"/>
                    <a:gd name="T16" fmla="*/ 26 w 55"/>
                    <a:gd name="T17" fmla="*/ 55 h 55"/>
                    <a:gd name="T18" fmla="*/ 26 w 55"/>
                    <a:gd name="T19" fmla="*/ 55 h 55"/>
                    <a:gd name="T20" fmla="*/ 26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6" y="29"/>
                      </a:lnTo>
                      <a:lnTo>
                        <a:pt x="26" y="0"/>
                      </a:lnTo>
                      <a:lnTo>
                        <a:pt x="26" y="0"/>
                      </a:lnTo>
                      <a:lnTo>
                        <a:pt x="26" y="29"/>
                      </a:lnTo>
                      <a:lnTo>
                        <a:pt x="55" y="29"/>
                      </a:lnTo>
                      <a:lnTo>
                        <a:pt x="55"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1" name="Freeform 99">
                  <a:extLst>
                    <a:ext uri="{FF2B5EF4-FFF2-40B4-BE49-F238E27FC236}">
                      <a16:creationId xmlns:a16="http://schemas.microsoft.com/office/drawing/2014/main" id="{A1F0C5FE-2076-A850-5253-29B8EA7C82D9}"/>
                    </a:ext>
                  </a:extLst>
                </p:cNvPr>
                <p:cNvSpPr>
                  <a:spLocks/>
                </p:cNvSpPr>
                <p:nvPr/>
              </p:nvSpPr>
              <p:spPr bwMode="auto">
                <a:xfrm>
                  <a:off x="12613424" y="4405734"/>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2" name="Freeform 100">
                  <a:extLst>
                    <a:ext uri="{FF2B5EF4-FFF2-40B4-BE49-F238E27FC236}">
                      <a16:creationId xmlns:a16="http://schemas.microsoft.com/office/drawing/2014/main" id="{51A0FF10-0781-CBA9-B35C-3B4F1CEEBD7A}"/>
                    </a:ext>
                  </a:extLst>
                </p:cNvPr>
                <p:cNvSpPr>
                  <a:spLocks/>
                </p:cNvSpPr>
                <p:nvPr/>
              </p:nvSpPr>
              <p:spPr bwMode="auto">
                <a:xfrm>
                  <a:off x="12642740" y="4405734"/>
                  <a:ext cx="108000" cy="108000"/>
                </a:xfrm>
                <a:custGeom>
                  <a:avLst/>
                  <a:gdLst>
                    <a:gd name="T0" fmla="*/ 0 w 53"/>
                    <a:gd name="T1" fmla="*/ 29 h 55"/>
                    <a:gd name="T2" fmla="*/ 26 w 53"/>
                    <a:gd name="T3" fmla="*/ 29 h 55"/>
                    <a:gd name="T4" fmla="*/ 26 w 53"/>
                    <a:gd name="T5" fmla="*/ 0 h 55"/>
                    <a:gd name="T6" fmla="*/ 26 w 53"/>
                    <a:gd name="T7" fmla="*/ 0 h 55"/>
                    <a:gd name="T8" fmla="*/ 26 w 53"/>
                    <a:gd name="T9" fmla="*/ 29 h 55"/>
                    <a:gd name="T10" fmla="*/ 53 w 53"/>
                    <a:gd name="T11" fmla="*/ 29 h 55"/>
                    <a:gd name="T12" fmla="*/ 53 w 53"/>
                    <a:gd name="T13" fmla="*/ 29 h 55"/>
                    <a:gd name="T14" fmla="*/ 26 w 53"/>
                    <a:gd name="T15" fmla="*/ 29 h 55"/>
                    <a:gd name="T16" fmla="*/ 26 w 53"/>
                    <a:gd name="T17" fmla="*/ 55 h 55"/>
                    <a:gd name="T18" fmla="*/ 26 w 53"/>
                    <a:gd name="T19" fmla="*/ 55 h 55"/>
                    <a:gd name="T20" fmla="*/ 26 w 53"/>
                    <a:gd name="T21" fmla="*/ 29 h 55"/>
                    <a:gd name="T22" fmla="*/ 0 w 53"/>
                    <a:gd name="T23" fmla="*/ 29 h 55"/>
                    <a:gd name="T24" fmla="*/ 0 w 53"/>
                    <a:gd name="T25" fmla="*/ 29 h 55"/>
                    <a:gd name="T26" fmla="*/ 0 w 53"/>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9"/>
                      </a:moveTo>
                      <a:lnTo>
                        <a:pt x="26" y="29"/>
                      </a:lnTo>
                      <a:lnTo>
                        <a:pt x="26" y="0"/>
                      </a:lnTo>
                      <a:lnTo>
                        <a:pt x="26" y="0"/>
                      </a:lnTo>
                      <a:lnTo>
                        <a:pt x="26" y="29"/>
                      </a:lnTo>
                      <a:lnTo>
                        <a:pt x="53" y="29"/>
                      </a:lnTo>
                      <a:lnTo>
                        <a:pt x="53"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3" name="Freeform 101">
                  <a:extLst>
                    <a:ext uri="{FF2B5EF4-FFF2-40B4-BE49-F238E27FC236}">
                      <a16:creationId xmlns:a16="http://schemas.microsoft.com/office/drawing/2014/main" id="{E4A73EAE-B90B-A18B-F1F8-7C6A6E196F46}"/>
                    </a:ext>
                  </a:extLst>
                </p:cNvPr>
                <p:cNvSpPr>
                  <a:spLocks/>
                </p:cNvSpPr>
                <p:nvPr/>
              </p:nvSpPr>
              <p:spPr bwMode="auto">
                <a:xfrm>
                  <a:off x="12804754"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02">
                  <a:extLst>
                    <a:ext uri="{FF2B5EF4-FFF2-40B4-BE49-F238E27FC236}">
                      <a16:creationId xmlns:a16="http://schemas.microsoft.com/office/drawing/2014/main" id="{41030661-E699-FB5E-C689-6D5E4B65376B}"/>
                    </a:ext>
                  </a:extLst>
                </p:cNvPr>
                <p:cNvSpPr>
                  <a:spLocks/>
                </p:cNvSpPr>
                <p:nvPr/>
              </p:nvSpPr>
              <p:spPr bwMode="auto">
                <a:xfrm>
                  <a:off x="12786238"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03">
                  <a:extLst>
                    <a:ext uri="{FF2B5EF4-FFF2-40B4-BE49-F238E27FC236}">
                      <a16:creationId xmlns:a16="http://schemas.microsoft.com/office/drawing/2014/main" id="{74EA1E3C-28D9-D547-ABC1-9E07E007DE59}"/>
                    </a:ext>
                  </a:extLst>
                </p:cNvPr>
                <p:cNvSpPr>
                  <a:spLocks/>
                </p:cNvSpPr>
                <p:nvPr/>
              </p:nvSpPr>
              <p:spPr bwMode="auto">
                <a:xfrm>
                  <a:off x="12881903" y="4405734"/>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04">
                  <a:extLst>
                    <a:ext uri="{FF2B5EF4-FFF2-40B4-BE49-F238E27FC236}">
                      <a16:creationId xmlns:a16="http://schemas.microsoft.com/office/drawing/2014/main" id="{27F6B243-5E33-E09B-CD85-BA213035BFEC}"/>
                    </a:ext>
                  </a:extLst>
                </p:cNvPr>
                <p:cNvSpPr>
                  <a:spLocks/>
                </p:cNvSpPr>
                <p:nvPr/>
              </p:nvSpPr>
              <p:spPr bwMode="auto">
                <a:xfrm>
                  <a:off x="12911219"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05">
                  <a:extLst>
                    <a:ext uri="{FF2B5EF4-FFF2-40B4-BE49-F238E27FC236}">
                      <a16:creationId xmlns:a16="http://schemas.microsoft.com/office/drawing/2014/main" id="{2AE35566-7874-B717-022B-AD730D4C0A36}"/>
                    </a:ext>
                  </a:extLst>
                </p:cNvPr>
                <p:cNvSpPr>
                  <a:spLocks/>
                </p:cNvSpPr>
                <p:nvPr/>
              </p:nvSpPr>
              <p:spPr bwMode="auto">
                <a:xfrm>
                  <a:off x="13943476"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106">
                  <a:extLst>
                    <a:ext uri="{FF2B5EF4-FFF2-40B4-BE49-F238E27FC236}">
                      <a16:creationId xmlns:a16="http://schemas.microsoft.com/office/drawing/2014/main" id="{E816BA16-0BB7-BE61-928E-8C451532148B}"/>
                    </a:ext>
                  </a:extLst>
                </p:cNvPr>
                <p:cNvSpPr>
                  <a:spLocks/>
                </p:cNvSpPr>
                <p:nvPr/>
              </p:nvSpPr>
              <p:spPr bwMode="auto">
                <a:xfrm>
                  <a:off x="13887929"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Freeform 107">
                  <a:extLst>
                    <a:ext uri="{FF2B5EF4-FFF2-40B4-BE49-F238E27FC236}">
                      <a16:creationId xmlns:a16="http://schemas.microsoft.com/office/drawing/2014/main" id="{3D77AB63-47CF-155A-984A-823CAB3C9828}"/>
                    </a:ext>
                  </a:extLst>
                </p:cNvPr>
                <p:cNvSpPr>
                  <a:spLocks/>
                </p:cNvSpPr>
                <p:nvPr/>
              </p:nvSpPr>
              <p:spPr bwMode="auto">
                <a:xfrm>
                  <a:off x="13767576"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Freeform 108">
                  <a:extLst>
                    <a:ext uri="{FF2B5EF4-FFF2-40B4-BE49-F238E27FC236}">
                      <a16:creationId xmlns:a16="http://schemas.microsoft.com/office/drawing/2014/main" id="{907247EF-7622-1575-2A82-30E985DED518}"/>
                    </a:ext>
                  </a:extLst>
                </p:cNvPr>
                <p:cNvSpPr>
                  <a:spLocks/>
                </p:cNvSpPr>
                <p:nvPr/>
              </p:nvSpPr>
              <p:spPr bwMode="auto">
                <a:xfrm>
                  <a:off x="13858612"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09">
                  <a:extLst>
                    <a:ext uri="{FF2B5EF4-FFF2-40B4-BE49-F238E27FC236}">
                      <a16:creationId xmlns:a16="http://schemas.microsoft.com/office/drawing/2014/main" id="{176A5F95-2319-F8FB-9314-04C0859B5BD8}"/>
                    </a:ext>
                  </a:extLst>
                </p:cNvPr>
                <p:cNvSpPr>
                  <a:spLocks/>
                </p:cNvSpPr>
                <p:nvPr/>
              </p:nvSpPr>
              <p:spPr bwMode="auto">
                <a:xfrm>
                  <a:off x="13826210"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10">
                  <a:extLst>
                    <a:ext uri="{FF2B5EF4-FFF2-40B4-BE49-F238E27FC236}">
                      <a16:creationId xmlns:a16="http://schemas.microsoft.com/office/drawing/2014/main" id="{988A2DF9-6CC3-C5BD-846F-9B04DB8473D9}"/>
                    </a:ext>
                  </a:extLst>
                </p:cNvPr>
                <p:cNvSpPr>
                  <a:spLocks/>
                </p:cNvSpPr>
                <p:nvPr/>
              </p:nvSpPr>
              <p:spPr bwMode="auto">
                <a:xfrm>
                  <a:off x="14056114"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11">
                  <a:extLst>
                    <a:ext uri="{FF2B5EF4-FFF2-40B4-BE49-F238E27FC236}">
                      <a16:creationId xmlns:a16="http://schemas.microsoft.com/office/drawing/2014/main" id="{59BCD79D-2843-F98B-ECFF-5537D4164E02}"/>
                    </a:ext>
                  </a:extLst>
                </p:cNvPr>
                <p:cNvSpPr>
                  <a:spLocks/>
                </p:cNvSpPr>
                <p:nvPr/>
              </p:nvSpPr>
              <p:spPr bwMode="auto">
                <a:xfrm>
                  <a:off x="13978965" y="4436525"/>
                  <a:ext cx="108000" cy="108000"/>
                </a:xfrm>
                <a:custGeom>
                  <a:avLst/>
                  <a:gdLst>
                    <a:gd name="T0" fmla="*/ 0 w 53"/>
                    <a:gd name="T1" fmla="*/ 26 h 55"/>
                    <a:gd name="T2" fmla="*/ 27 w 53"/>
                    <a:gd name="T3" fmla="*/ 26 h 55"/>
                    <a:gd name="T4" fmla="*/ 27 w 53"/>
                    <a:gd name="T5" fmla="*/ 0 h 55"/>
                    <a:gd name="T6" fmla="*/ 27 w 53"/>
                    <a:gd name="T7" fmla="*/ 0 h 55"/>
                    <a:gd name="T8" fmla="*/ 27 w 53"/>
                    <a:gd name="T9" fmla="*/ 26 h 55"/>
                    <a:gd name="T10" fmla="*/ 53 w 53"/>
                    <a:gd name="T11" fmla="*/ 26 h 55"/>
                    <a:gd name="T12" fmla="*/ 53 w 53"/>
                    <a:gd name="T13" fmla="*/ 26 h 55"/>
                    <a:gd name="T14" fmla="*/ 27 w 53"/>
                    <a:gd name="T15" fmla="*/ 26 h 55"/>
                    <a:gd name="T16" fmla="*/ 27 w 53"/>
                    <a:gd name="T17" fmla="*/ 55 h 55"/>
                    <a:gd name="T18" fmla="*/ 27 w 53"/>
                    <a:gd name="T19" fmla="*/ 55 h 55"/>
                    <a:gd name="T20" fmla="*/ 27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7" y="26"/>
                      </a:lnTo>
                      <a:lnTo>
                        <a:pt x="27" y="0"/>
                      </a:lnTo>
                      <a:lnTo>
                        <a:pt x="27" y="0"/>
                      </a:lnTo>
                      <a:lnTo>
                        <a:pt x="27" y="26"/>
                      </a:lnTo>
                      <a:lnTo>
                        <a:pt x="53" y="26"/>
                      </a:lnTo>
                      <a:lnTo>
                        <a:pt x="53" y="26"/>
                      </a:lnTo>
                      <a:lnTo>
                        <a:pt x="27" y="26"/>
                      </a:lnTo>
                      <a:lnTo>
                        <a:pt x="27" y="55"/>
                      </a:lnTo>
                      <a:lnTo>
                        <a:pt x="27" y="55"/>
                      </a:lnTo>
                      <a:lnTo>
                        <a:pt x="27"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Freeform 112">
                  <a:extLst>
                    <a:ext uri="{FF2B5EF4-FFF2-40B4-BE49-F238E27FC236}">
                      <a16:creationId xmlns:a16="http://schemas.microsoft.com/office/drawing/2014/main" id="{C1DF565C-7F29-18AD-1B26-B93423319B91}"/>
                    </a:ext>
                  </a:extLst>
                </p:cNvPr>
                <p:cNvSpPr>
                  <a:spLocks/>
                </p:cNvSpPr>
                <p:nvPr/>
              </p:nvSpPr>
              <p:spPr bwMode="auto">
                <a:xfrm>
                  <a:off x="13991308"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13">
                  <a:extLst>
                    <a:ext uri="{FF2B5EF4-FFF2-40B4-BE49-F238E27FC236}">
                      <a16:creationId xmlns:a16="http://schemas.microsoft.com/office/drawing/2014/main" id="{E53F14AD-B6B7-7B9D-9B0E-23AD6BE0752F}"/>
                    </a:ext>
                  </a:extLst>
                </p:cNvPr>
                <p:cNvSpPr>
                  <a:spLocks/>
                </p:cNvSpPr>
                <p:nvPr/>
              </p:nvSpPr>
              <p:spPr bwMode="auto">
                <a:xfrm>
                  <a:off x="14023712"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14">
                  <a:extLst>
                    <a:ext uri="{FF2B5EF4-FFF2-40B4-BE49-F238E27FC236}">
                      <a16:creationId xmlns:a16="http://schemas.microsoft.com/office/drawing/2014/main" id="{C5EAC683-C6B7-C8DD-DC59-16375D5365D4}"/>
                    </a:ext>
                  </a:extLst>
                </p:cNvPr>
                <p:cNvSpPr>
                  <a:spLocks/>
                </p:cNvSpPr>
                <p:nvPr/>
              </p:nvSpPr>
              <p:spPr bwMode="auto">
                <a:xfrm>
                  <a:off x="14082345"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00876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8" name="Group 17">
              <a:extLst>
                <a:ext uri="{FF2B5EF4-FFF2-40B4-BE49-F238E27FC236}">
                  <a16:creationId xmlns:a16="http://schemas.microsoft.com/office/drawing/2014/main" id="{EC1DB80D-104F-FAF2-9904-72804EBF0323}"/>
                </a:ext>
              </a:extLst>
            </p:cNvPr>
            <p:cNvGrpSpPr/>
            <p:nvPr/>
          </p:nvGrpSpPr>
          <p:grpSpPr>
            <a:xfrm>
              <a:off x="2671566" y="2469037"/>
              <a:ext cx="12511356" cy="2108986"/>
              <a:chOff x="3823727" y="3014923"/>
              <a:chExt cx="10928070" cy="1842098"/>
            </a:xfrm>
          </p:grpSpPr>
          <p:sp>
            <p:nvSpPr>
              <p:cNvPr id="31" name="Freeform 118">
                <a:extLst>
                  <a:ext uri="{FF2B5EF4-FFF2-40B4-BE49-F238E27FC236}">
                    <a16:creationId xmlns:a16="http://schemas.microsoft.com/office/drawing/2014/main" id="{D499B456-E66B-2872-E5A4-F3CE2FBBB290}"/>
                  </a:ext>
                </a:extLst>
              </p:cNvPr>
              <p:cNvSpPr>
                <a:spLocks/>
              </p:cNvSpPr>
              <p:nvPr/>
            </p:nvSpPr>
            <p:spPr bwMode="auto">
              <a:xfrm>
                <a:off x="3869031" y="3064525"/>
                <a:ext cx="10841692" cy="1734098"/>
              </a:xfrm>
              <a:custGeom>
                <a:avLst/>
                <a:gdLst>
                  <a:gd name="T0" fmla="*/ 140 w 7020"/>
                  <a:gd name="T1" fmla="*/ 7 h 1125"/>
                  <a:gd name="T2" fmla="*/ 185 w 7020"/>
                  <a:gd name="T3" fmla="*/ 19 h 1125"/>
                  <a:gd name="T4" fmla="*/ 336 w 7020"/>
                  <a:gd name="T5" fmla="*/ 33 h 1125"/>
                  <a:gd name="T6" fmla="*/ 393 w 7020"/>
                  <a:gd name="T7" fmla="*/ 62 h 1125"/>
                  <a:gd name="T8" fmla="*/ 479 w 7020"/>
                  <a:gd name="T9" fmla="*/ 76 h 1125"/>
                  <a:gd name="T10" fmla="*/ 609 w 7020"/>
                  <a:gd name="T11" fmla="*/ 95 h 1125"/>
                  <a:gd name="T12" fmla="*/ 645 w 7020"/>
                  <a:gd name="T13" fmla="*/ 105 h 1125"/>
                  <a:gd name="T14" fmla="*/ 714 w 7020"/>
                  <a:gd name="T15" fmla="*/ 126 h 1125"/>
                  <a:gd name="T16" fmla="*/ 844 w 7020"/>
                  <a:gd name="T17" fmla="*/ 138 h 1125"/>
                  <a:gd name="T18" fmla="*/ 934 w 7020"/>
                  <a:gd name="T19" fmla="*/ 179 h 1125"/>
                  <a:gd name="T20" fmla="*/ 960 w 7020"/>
                  <a:gd name="T21" fmla="*/ 188 h 1125"/>
                  <a:gd name="T22" fmla="*/ 1032 w 7020"/>
                  <a:gd name="T23" fmla="*/ 224 h 1125"/>
                  <a:gd name="T24" fmla="*/ 1065 w 7020"/>
                  <a:gd name="T25" fmla="*/ 248 h 1125"/>
                  <a:gd name="T26" fmla="*/ 1157 w 7020"/>
                  <a:gd name="T27" fmla="*/ 264 h 1125"/>
                  <a:gd name="T28" fmla="*/ 1217 w 7020"/>
                  <a:gd name="T29" fmla="*/ 281 h 1125"/>
                  <a:gd name="T30" fmla="*/ 1248 w 7020"/>
                  <a:gd name="T31" fmla="*/ 295 h 1125"/>
                  <a:gd name="T32" fmla="*/ 1352 w 7020"/>
                  <a:gd name="T33" fmla="*/ 322 h 1125"/>
                  <a:gd name="T34" fmla="*/ 1449 w 7020"/>
                  <a:gd name="T35" fmla="*/ 334 h 1125"/>
                  <a:gd name="T36" fmla="*/ 1466 w 7020"/>
                  <a:gd name="T37" fmla="*/ 346 h 1125"/>
                  <a:gd name="T38" fmla="*/ 1653 w 7020"/>
                  <a:gd name="T39" fmla="*/ 369 h 1125"/>
                  <a:gd name="T40" fmla="*/ 1691 w 7020"/>
                  <a:gd name="T41" fmla="*/ 398 h 1125"/>
                  <a:gd name="T42" fmla="*/ 1765 w 7020"/>
                  <a:gd name="T43" fmla="*/ 419 h 1125"/>
                  <a:gd name="T44" fmla="*/ 1784 w 7020"/>
                  <a:gd name="T45" fmla="*/ 429 h 1125"/>
                  <a:gd name="T46" fmla="*/ 1860 w 7020"/>
                  <a:gd name="T47" fmla="*/ 443 h 1125"/>
                  <a:gd name="T48" fmla="*/ 1928 w 7020"/>
                  <a:gd name="T49" fmla="*/ 484 h 1125"/>
                  <a:gd name="T50" fmla="*/ 1969 w 7020"/>
                  <a:gd name="T51" fmla="*/ 496 h 1125"/>
                  <a:gd name="T52" fmla="*/ 2147 w 7020"/>
                  <a:gd name="T53" fmla="*/ 541 h 1125"/>
                  <a:gd name="T54" fmla="*/ 2185 w 7020"/>
                  <a:gd name="T55" fmla="*/ 574 h 1125"/>
                  <a:gd name="T56" fmla="*/ 2277 w 7020"/>
                  <a:gd name="T57" fmla="*/ 586 h 1125"/>
                  <a:gd name="T58" fmla="*/ 2446 w 7020"/>
                  <a:gd name="T59" fmla="*/ 644 h 1125"/>
                  <a:gd name="T60" fmla="*/ 2477 w 7020"/>
                  <a:gd name="T61" fmla="*/ 655 h 1125"/>
                  <a:gd name="T62" fmla="*/ 2631 w 7020"/>
                  <a:gd name="T63" fmla="*/ 679 h 1125"/>
                  <a:gd name="T64" fmla="*/ 2747 w 7020"/>
                  <a:gd name="T65" fmla="*/ 696 h 1125"/>
                  <a:gd name="T66" fmla="*/ 2816 w 7020"/>
                  <a:gd name="T67" fmla="*/ 708 h 1125"/>
                  <a:gd name="T68" fmla="*/ 2953 w 7020"/>
                  <a:gd name="T69" fmla="*/ 729 h 1125"/>
                  <a:gd name="T70" fmla="*/ 3001 w 7020"/>
                  <a:gd name="T71" fmla="*/ 751 h 1125"/>
                  <a:gd name="T72" fmla="*/ 3281 w 7020"/>
                  <a:gd name="T73" fmla="*/ 794 h 1125"/>
                  <a:gd name="T74" fmla="*/ 3350 w 7020"/>
                  <a:gd name="T75" fmla="*/ 820 h 1125"/>
                  <a:gd name="T76" fmla="*/ 3459 w 7020"/>
                  <a:gd name="T77" fmla="*/ 834 h 1125"/>
                  <a:gd name="T78" fmla="*/ 3580 w 7020"/>
                  <a:gd name="T79" fmla="*/ 863 h 1125"/>
                  <a:gd name="T80" fmla="*/ 3741 w 7020"/>
                  <a:gd name="T81" fmla="*/ 870 h 1125"/>
                  <a:gd name="T82" fmla="*/ 3990 w 7020"/>
                  <a:gd name="T83" fmla="*/ 906 h 1125"/>
                  <a:gd name="T84" fmla="*/ 4002 w 7020"/>
                  <a:gd name="T85" fmla="*/ 915 h 1125"/>
                  <a:gd name="T86" fmla="*/ 4166 w 7020"/>
                  <a:gd name="T87" fmla="*/ 927 h 1125"/>
                  <a:gd name="T88" fmla="*/ 4201 w 7020"/>
                  <a:gd name="T89" fmla="*/ 937 h 1125"/>
                  <a:gd name="T90" fmla="*/ 4280 w 7020"/>
                  <a:gd name="T91" fmla="*/ 956 h 1125"/>
                  <a:gd name="T92" fmla="*/ 4496 w 7020"/>
                  <a:gd name="T93" fmla="*/ 975 h 1125"/>
                  <a:gd name="T94" fmla="*/ 4574 w 7020"/>
                  <a:gd name="T95" fmla="*/ 987 h 1125"/>
                  <a:gd name="T96" fmla="*/ 4809 w 7020"/>
                  <a:gd name="T97" fmla="*/ 1001 h 1125"/>
                  <a:gd name="T98" fmla="*/ 4833 w 7020"/>
                  <a:gd name="T99" fmla="*/ 1011 h 1125"/>
                  <a:gd name="T100" fmla="*/ 5143 w 7020"/>
                  <a:gd name="T101" fmla="*/ 1032 h 1125"/>
                  <a:gd name="T102" fmla="*/ 5231 w 7020"/>
                  <a:gd name="T103" fmla="*/ 1044 h 1125"/>
                  <a:gd name="T104" fmla="*/ 5604 w 7020"/>
                  <a:gd name="T105" fmla="*/ 1066 h 1125"/>
                  <a:gd name="T106" fmla="*/ 5869 w 7020"/>
                  <a:gd name="T107" fmla="*/ 1087 h 1125"/>
                  <a:gd name="T108" fmla="*/ 6055 w 7020"/>
                  <a:gd name="T109" fmla="*/ 1113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20" h="1125">
                    <a:moveTo>
                      <a:pt x="0" y="0"/>
                    </a:moveTo>
                    <a:lnTo>
                      <a:pt x="99" y="0"/>
                    </a:lnTo>
                    <a:lnTo>
                      <a:pt x="99" y="2"/>
                    </a:lnTo>
                    <a:lnTo>
                      <a:pt x="104" y="2"/>
                    </a:lnTo>
                    <a:lnTo>
                      <a:pt x="104" y="7"/>
                    </a:lnTo>
                    <a:lnTo>
                      <a:pt x="140" y="7"/>
                    </a:lnTo>
                    <a:lnTo>
                      <a:pt x="140" y="9"/>
                    </a:lnTo>
                    <a:lnTo>
                      <a:pt x="142" y="9"/>
                    </a:lnTo>
                    <a:lnTo>
                      <a:pt x="142" y="14"/>
                    </a:lnTo>
                    <a:lnTo>
                      <a:pt x="182" y="14"/>
                    </a:lnTo>
                    <a:lnTo>
                      <a:pt x="182" y="19"/>
                    </a:lnTo>
                    <a:lnTo>
                      <a:pt x="185" y="19"/>
                    </a:lnTo>
                    <a:lnTo>
                      <a:pt x="185" y="21"/>
                    </a:lnTo>
                    <a:lnTo>
                      <a:pt x="230" y="21"/>
                    </a:lnTo>
                    <a:lnTo>
                      <a:pt x="230" y="26"/>
                    </a:lnTo>
                    <a:lnTo>
                      <a:pt x="329" y="26"/>
                    </a:lnTo>
                    <a:lnTo>
                      <a:pt x="329" y="33"/>
                    </a:lnTo>
                    <a:lnTo>
                      <a:pt x="336" y="33"/>
                    </a:lnTo>
                    <a:lnTo>
                      <a:pt x="336" y="38"/>
                    </a:lnTo>
                    <a:lnTo>
                      <a:pt x="360" y="38"/>
                    </a:lnTo>
                    <a:lnTo>
                      <a:pt x="360" y="55"/>
                    </a:lnTo>
                    <a:lnTo>
                      <a:pt x="389" y="55"/>
                    </a:lnTo>
                    <a:lnTo>
                      <a:pt x="389" y="62"/>
                    </a:lnTo>
                    <a:lnTo>
                      <a:pt x="393" y="62"/>
                    </a:lnTo>
                    <a:lnTo>
                      <a:pt x="393" y="64"/>
                    </a:lnTo>
                    <a:lnTo>
                      <a:pt x="408" y="64"/>
                    </a:lnTo>
                    <a:lnTo>
                      <a:pt x="408" y="71"/>
                    </a:lnTo>
                    <a:lnTo>
                      <a:pt x="465" y="71"/>
                    </a:lnTo>
                    <a:lnTo>
                      <a:pt x="465" y="76"/>
                    </a:lnTo>
                    <a:lnTo>
                      <a:pt x="479" y="76"/>
                    </a:lnTo>
                    <a:lnTo>
                      <a:pt x="479" y="88"/>
                    </a:lnTo>
                    <a:lnTo>
                      <a:pt x="484" y="88"/>
                    </a:lnTo>
                    <a:lnTo>
                      <a:pt x="484" y="90"/>
                    </a:lnTo>
                    <a:lnTo>
                      <a:pt x="607" y="90"/>
                    </a:lnTo>
                    <a:lnTo>
                      <a:pt x="607" y="95"/>
                    </a:lnTo>
                    <a:lnTo>
                      <a:pt x="609" y="95"/>
                    </a:lnTo>
                    <a:lnTo>
                      <a:pt x="609" y="98"/>
                    </a:lnTo>
                    <a:lnTo>
                      <a:pt x="626" y="98"/>
                    </a:lnTo>
                    <a:lnTo>
                      <a:pt x="626" y="102"/>
                    </a:lnTo>
                    <a:lnTo>
                      <a:pt x="626" y="102"/>
                    </a:lnTo>
                    <a:lnTo>
                      <a:pt x="626" y="105"/>
                    </a:lnTo>
                    <a:lnTo>
                      <a:pt x="645" y="105"/>
                    </a:lnTo>
                    <a:lnTo>
                      <a:pt x="645" y="117"/>
                    </a:lnTo>
                    <a:lnTo>
                      <a:pt x="647" y="117"/>
                    </a:lnTo>
                    <a:lnTo>
                      <a:pt x="647" y="119"/>
                    </a:lnTo>
                    <a:lnTo>
                      <a:pt x="676" y="119"/>
                    </a:lnTo>
                    <a:lnTo>
                      <a:pt x="676" y="126"/>
                    </a:lnTo>
                    <a:lnTo>
                      <a:pt x="714" y="126"/>
                    </a:lnTo>
                    <a:lnTo>
                      <a:pt x="714" y="131"/>
                    </a:lnTo>
                    <a:lnTo>
                      <a:pt x="718" y="131"/>
                    </a:lnTo>
                    <a:lnTo>
                      <a:pt x="718" y="133"/>
                    </a:lnTo>
                    <a:lnTo>
                      <a:pt x="726" y="133"/>
                    </a:lnTo>
                    <a:lnTo>
                      <a:pt x="726" y="138"/>
                    </a:lnTo>
                    <a:lnTo>
                      <a:pt x="844" y="138"/>
                    </a:lnTo>
                    <a:lnTo>
                      <a:pt x="844" y="167"/>
                    </a:lnTo>
                    <a:lnTo>
                      <a:pt x="904" y="167"/>
                    </a:lnTo>
                    <a:lnTo>
                      <a:pt x="904" y="174"/>
                    </a:lnTo>
                    <a:lnTo>
                      <a:pt x="930" y="174"/>
                    </a:lnTo>
                    <a:lnTo>
                      <a:pt x="930" y="179"/>
                    </a:lnTo>
                    <a:lnTo>
                      <a:pt x="934" y="179"/>
                    </a:lnTo>
                    <a:lnTo>
                      <a:pt x="934" y="181"/>
                    </a:lnTo>
                    <a:lnTo>
                      <a:pt x="937" y="181"/>
                    </a:lnTo>
                    <a:lnTo>
                      <a:pt x="937" y="183"/>
                    </a:lnTo>
                    <a:lnTo>
                      <a:pt x="944" y="183"/>
                    </a:lnTo>
                    <a:lnTo>
                      <a:pt x="944" y="188"/>
                    </a:lnTo>
                    <a:lnTo>
                      <a:pt x="960" y="188"/>
                    </a:lnTo>
                    <a:lnTo>
                      <a:pt x="960" y="212"/>
                    </a:lnTo>
                    <a:lnTo>
                      <a:pt x="1003" y="212"/>
                    </a:lnTo>
                    <a:lnTo>
                      <a:pt x="1003" y="217"/>
                    </a:lnTo>
                    <a:lnTo>
                      <a:pt x="1013" y="217"/>
                    </a:lnTo>
                    <a:lnTo>
                      <a:pt x="1013" y="224"/>
                    </a:lnTo>
                    <a:lnTo>
                      <a:pt x="1032" y="224"/>
                    </a:lnTo>
                    <a:lnTo>
                      <a:pt x="1032" y="238"/>
                    </a:lnTo>
                    <a:lnTo>
                      <a:pt x="1044" y="238"/>
                    </a:lnTo>
                    <a:lnTo>
                      <a:pt x="1044" y="245"/>
                    </a:lnTo>
                    <a:lnTo>
                      <a:pt x="1060" y="245"/>
                    </a:lnTo>
                    <a:lnTo>
                      <a:pt x="1060" y="248"/>
                    </a:lnTo>
                    <a:lnTo>
                      <a:pt x="1065" y="248"/>
                    </a:lnTo>
                    <a:lnTo>
                      <a:pt x="1065" y="253"/>
                    </a:lnTo>
                    <a:lnTo>
                      <a:pt x="1108" y="253"/>
                    </a:lnTo>
                    <a:lnTo>
                      <a:pt x="1108" y="257"/>
                    </a:lnTo>
                    <a:lnTo>
                      <a:pt x="1110" y="257"/>
                    </a:lnTo>
                    <a:lnTo>
                      <a:pt x="1110" y="264"/>
                    </a:lnTo>
                    <a:lnTo>
                      <a:pt x="1157" y="264"/>
                    </a:lnTo>
                    <a:lnTo>
                      <a:pt x="1157" y="269"/>
                    </a:lnTo>
                    <a:lnTo>
                      <a:pt x="1160" y="269"/>
                    </a:lnTo>
                    <a:lnTo>
                      <a:pt x="1160" y="272"/>
                    </a:lnTo>
                    <a:lnTo>
                      <a:pt x="1198" y="272"/>
                    </a:lnTo>
                    <a:lnTo>
                      <a:pt x="1198" y="281"/>
                    </a:lnTo>
                    <a:lnTo>
                      <a:pt x="1217" y="281"/>
                    </a:lnTo>
                    <a:lnTo>
                      <a:pt x="1217" y="288"/>
                    </a:lnTo>
                    <a:lnTo>
                      <a:pt x="1221" y="288"/>
                    </a:lnTo>
                    <a:lnTo>
                      <a:pt x="1221" y="291"/>
                    </a:lnTo>
                    <a:lnTo>
                      <a:pt x="1229" y="291"/>
                    </a:lnTo>
                    <a:lnTo>
                      <a:pt x="1229" y="295"/>
                    </a:lnTo>
                    <a:lnTo>
                      <a:pt x="1248" y="295"/>
                    </a:lnTo>
                    <a:lnTo>
                      <a:pt x="1248" y="298"/>
                    </a:lnTo>
                    <a:lnTo>
                      <a:pt x="1250" y="298"/>
                    </a:lnTo>
                    <a:lnTo>
                      <a:pt x="1250" y="303"/>
                    </a:lnTo>
                    <a:lnTo>
                      <a:pt x="1347" y="303"/>
                    </a:lnTo>
                    <a:lnTo>
                      <a:pt x="1347" y="322"/>
                    </a:lnTo>
                    <a:lnTo>
                      <a:pt x="1352" y="322"/>
                    </a:lnTo>
                    <a:lnTo>
                      <a:pt x="1352" y="326"/>
                    </a:lnTo>
                    <a:lnTo>
                      <a:pt x="1357" y="326"/>
                    </a:lnTo>
                    <a:lnTo>
                      <a:pt x="1357" y="329"/>
                    </a:lnTo>
                    <a:lnTo>
                      <a:pt x="1444" y="329"/>
                    </a:lnTo>
                    <a:lnTo>
                      <a:pt x="1444" y="334"/>
                    </a:lnTo>
                    <a:lnTo>
                      <a:pt x="1449" y="334"/>
                    </a:lnTo>
                    <a:lnTo>
                      <a:pt x="1449" y="338"/>
                    </a:lnTo>
                    <a:lnTo>
                      <a:pt x="1454" y="338"/>
                    </a:lnTo>
                    <a:lnTo>
                      <a:pt x="1454" y="341"/>
                    </a:lnTo>
                    <a:lnTo>
                      <a:pt x="1459" y="341"/>
                    </a:lnTo>
                    <a:lnTo>
                      <a:pt x="1459" y="346"/>
                    </a:lnTo>
                    <a:lnTo>
                      <a:pt x="1466" y="346"/>
                    </a:lnTo>
                    <a:lnTo>
                      <a:pt x="1466" y="350"/>
                    </a:lnTo>
                    <a:lnTo>
                      <a:pt x="1551" y="350"/>
                    </a:lnTo>
                    <a:lnTo>
                      <a:pt x="1551" y="365"/>
                    </a:lnTo>
                    <a:lnTo>
                      <a:pt x="1575" y="365"/>
                    </a:lnTo>
                    <a:lnTo>
                      <a:pt x="1575" y="369"/>
                    </a:lnTo>
                    <a:lnTo>
                      <a:pt x="1653" y="369"/>
                    </a:lnTo>
                    <a:lnTo>
                      <a:pt x="1653" y="393"/>
                    </a:lnTo>
                    <a:lnTo>
                      <a:pt x="1660" y="393"/>
                    </a:lnTo>
                    <a:lnTo>
                      <a:pt x="1660" y="396"/>
                    </a:lnTo>
                    <a:lnTo>
                      <a:pt x="1663" y="396"/>
                    </a:lnTo>
                    <a:lnTo>
                      <a:pt x="1663" y="398"/>
                    </a:lnTo>
                    <a:lnTo>
                      <a:pt x="1691" y="398"/>
                    </a:lnTo>
                    <a:lnTo>
                      <a:pt x="1691" y="408"/>
                    </a:lnTo>
                    <a:lnTo>
                      <a:pt x="1741" y="408"/>
                    </a:lnTo>
                    <a:lnTo>
                      <a:pt x="1741" y="415"/>
                    </a:lnTo>
                    <a:lnTo>
                      <a:pt x="1762" y="415"/>
                    </a:lnTo>
                    <a:lnTo>
                      <a:pt x="1762" y="419"/>
                    </a:lnTo>
                    <a:lnTo>
                      <a:pt x="1765" y="419"/>
                    </a:lnTo>
                    <a:lnTo>
                      <a:pt x="1765" y="422"/>
                    </a:lnTo>
                    <a:lnTo>
                      <a:pt x="1770" y="422"/>
                    </a:lnTo>
                    <a:lnTo>
                      <a:pt x="1770" y="424"/>
                    </a:lnTo>
                    <a:lnTo>
                      <a:pt x="1779" y="424"/>
                    </a:lnTo>
                    <a:lnTo>
                      <a:pt x="1779" y="429"/>
                    </a:lnTo>
                    <a:lnTo>
                      <a:pt x="1784" y="429"/>
                    </a:lnTo>
                    <a:lnTo>
                      <a:pt x="1784" y="434"/>
                    </a:lnTo>
                    <a:lnTo>
                      <a:pt x="1807" y="434"/>
                    </a:lnTo>
                    <a:lnTo>
                      <a:pt x="1807" y="438"/>
                    </a:lnTo>
                    <a:lnTo>
                      <a:pt x="1812" y="438"/>
                    </a:lnTo>
                    <a:lnTo>
                      <a:pt x="1812" y="443"/>
                    </a:lnTo>
                    <a:lnTo>
                      <a:pt x="1860" y="443"/>
                    </a:lnTo>
                    <a:lnTo>
                      <a:pt x="1860" y="477"/>
                    </a:lnTo>
                    <a:lnTo>
                      <a:pt x="1917" y="477"/>
                    </a:lnTo>
                    <a:lnTo>
                      <a:pt x="1917" y="481"/>
                    </a:lnTo>
                    <a:lnTo>
                      <a:pt x="1919" y="481"/>
                    </a:lnTo>
                    <a:lnTo>
                      <a:pt x="1919" y="484"/>
                    </a:lnTo>
                    <a:lnTo>
                      <a:pt x="1928" y="484"/>
                    </a:lnTo>
                    <a:lnTo>
                      <a:pt x="1928" y="486"/>
                    </a:lnTo>
                    <a:lnTo>
                      <a:pt x="1931" y="486"/>
                    </a:lnTo>
                    <a:lnTo>
                      <a:pt x="1931" y="491"/>
                    </a:lnTo>
                    <a:lnTo>
                      <a:pt x="1966" y="491"/>
                    </a:lnTo>
                    <a:lnTo>
                      <a:pt x="1966" y="496"/>
                    </a:lnTo>
                    <a:lnTo>
                      <a:pt x="1969" y="496"/>
                    </a:lnTo>
                    <a:lnTo>
                      <a:pt x="1969" y="505"/>
                    </a:lnTo>
                    <a:lnTo>
                      <a:pt x="2045" y="505"/>
                    </a:lnTo>
                    <a:lnTo>
                      <a:pt x="2045" y="534"/>
                    </a:lnTo>
                    <a:lnTo>
                      <a:pt x="2087" y="534"/>
                    </a:lnTo>
                    <a:lnTo>
                      <a:pt x="2087" y="541"/>
                    </a:lnTo>
                    <a:lnTo>
                      <a:pt x="2147" y="541"/>
                    </a:lnTo>
                    <a:lnTo>
                      <a:pt x="2147" y="562"/>
                    </a:lnTo>
                    <a:lnTo>
                      <a:pt x="2154" y="562"/>
                    </a:lnTo>
                    <a:lnTo>
                      <a:pt x="2154" y="565"/>
                    </a:lnTo>
                    <a:lnTo>
                      <a:pt x="2156" y="565"/>
                    </a:lnTo>
                    <a:lnTo>
                      <a:pt x="2156" y="574"/>
                    </a:lnTo>
                    <a:lnTo>
                      <a:pt x="2185" y="574"/>
                    </a:lnTo>
                    <a:lnTo>
                      <a:pt x="2185" y="579"/>
                    </a:lnTo>
                    <a:lnTo>
                      <a:pt x="2187" y="579"/>
                    </a:lnTo>
                    <a:lnTo>
                      <a:pt x="2187" y="584"/>
                    </a:lnTo>
                    <a:lnTo>
                      <a:pt x="2273" y="584"/>
                    </a:lnTo>
                    <a:lnTo>
                      <a:pt x="2273" y="586"/>
                    </a:lnTo>
                    <a:lnTo>
                      <a:pt x="2277" y="586"/>
                    </a:lnTo>
                    <a:lnTo>
                      <a:pt x="2277" y="596"/>
                    </a:lnTo>
                    <a:lnTo>
                      <a:pt x="2315" y="596"/>
                    </a:lnTo>
                    <a:lnTo>
                      <a:pt x="2315" y="639"/>
                    </a:lnTo>
                    <a:lnTo>
                      <a:pt x="2441" y="639"/>
                    </a:lnTo>
                    <a:lnTo>
                      <a:pt x="2441" y="644"/>
                    </a:lnTo>
                    <a:lnTo>
                      <a:pt x="2446" y="644"/>
                    </a:lnTo>
                    <a:lnTo>
                      <a:pt x="2446" y="646"/>
                    </a:lnTo>
                    <a:lnTo>
                      <a:pt x="2453" y="646"/>
                    </a:lnTo>
                    <a:lnTo>
                      <a:pt x="2453" y="653"/>
                    </a:lnTo>
                    <a:lnTo>
                      <a:pt x="2472" y="653"/>
                    </a:lnTo>
                    <a:lnTo>
                      <a:pt x="2472" y="655"/>
                    </a:lnTo>
                    <a:lnTo>
                      <a:pt x="2477" y="655"/>
                    </a:lnTo>
                    <a:lnTo>
                      <a:pt x="2477" y="660"/>
                    </a:lnTo>
                    <a:lnTo>
                      <a:pt x="2588" y="660"/>
                    </a:lnTo>
                    <a:lnTo>
                      <a:pt x="2588" y="675"/>
                    </a:lnTo>
                    <a:lnTo>
                      <a:pt x="2628" y="675"/>
                    </a:lnTo>
                    <a:lnTo>
                      <a:pt x="2628" y="679"/>
                    </a:lnTo>
                    <a:lnTo>
                      <a:pt x="2631" y="679"/>
                    </a:lnTo>
                    <a:lnTo>
                      <a:pt x="2631" y="684"/>
                    </a:lnTo>
                    <a:lnTo>
                      <a:pt x="2709" y="684"/>
                    </a:lnTo>
                    <a:lnTo>
                      <a:pt x="2709" y="691"/>
                    </a:lnTo>
                    <a:lnTo>
                      <a:pt x="2714" y="691"/>
                    </a:lnTo>
                    <a:lnTo>
                      <a:pt x="2714" y="696"/>
                    </a:lnTo>
                    <a:lnTo>
                      <a:pt x="2747" y="696"/>
                    </a:lnTo>
                    <a:lnTo>
                      <a:pt x="2747" y="698"/>
                    </a:lnTo>
                    <a:lnTo>
                      <a:pt x="2749" y="698"/>
                    </a:lnTo>
                    <a:lnTo>
                      <a:pt x="2749" y="701"/>
                    </a:lnTo>
                    <a:lnTo>
                      <a:pt x="2806" y="701"/>
                    </a:lnTo>
                    <a:lnTo>
                      <a:pt x="2806" y="708"/>
                    </a:lnTo>
                    <a:lnTo>
                      <a:pt x="2816" y="708"/>
                    </a:lnTo>
                    <a:lnTo>
                      <a:pt x="2816" y="710"/>
                    </a:lnTo>
                    <a:lnTo>
                      <a:pt x="2818" y="710"/>
                    </a:lnTo>
                    <a:lnTo>
                      <a:pt x="2818" y="715"/>
                    </a:lnTo>
                    <a:lnTo>
                      <a:pt x="2875" y="715"/>
                    </a:lnTo>
                    <a:lnTo>
                      <a:pt x="2875" y="729"/>
                    </a:lnTo>
                    <a:lnTo>
                      <a:pt x="2953" y="729"/>
                    </a:lnTo>
                    <a:lnTo>
                      <a:pt x="2953" y="744"/>
                    </a:lnTo>
                    <a:lnTo>
                      <a:pt x="2972" y="744"/>
                    </a:lnTo>
                    <a:lnTo>
                      <a:pt x="2972" y="746"/>
                    </a:lnTo>
                    <a:lnTo>
                      <a:pt x="2977" y="746"/>
                    </a:lnTo>
                    <a:lnTo>
                      <a:pt x="2977" y="751"/>
                    </a:lnTo>
                    <a:lnTo>
                      <a:pt x="3001" y="751"/>
                    </a:lnTo>
                    <a:lnTo>
                      <a:pt x="3001" y="756"/>
                    </a:lnTo>
                    <a:lnTo>
                      <a:pt x="3006" y="756"/>
                    </a:lnTo>
                    <a:lnTo>
                      <a:pt x="3006" y="765"/>
                    </a:lnTo>
                    <a:lnTo>
                      <a:pt x="3072" y="765"/>
                    </a:lnTo>
                    <a:lnTo>
                      <a:pt x="3072" y="794"/>
                    </a:lnTo>
                    <a:lnTo>
                      <a:pt x="3281" y="794"/>
                    </a:lnTo>
                    <a:lnTo>
                      <a:pt x="3281" y="810"/>
                    </a:lnTo>
                    <a:lnTo>
                      <a:pt x="3286" y="810"/>
                    </a:lnTo>
                    <a:lnTo>
                      <a:pt x="3286" y="815"/>
                    </a:lnTo>
                    <a:lnTo>
                      <a:pt x="3290" y="815"/>
                    </a:lnTo>
                    <a:lnTo>
                      <a:pt x="3290" y="820"/>
                    </a:lnTo>
                    <a:lnTo>
                      <a:pt x="3350" y="820"/>
                    </a:lnTo>
                    <a:lnTo>
                      <a:pt x="3350" y="825"/>
                    </a:lnTo>
                    <a:lnTo>
                      <a:pt x="3354" y="825"/>
                    </a:lnTo>
                    <a:lnTo>
                      <a:pt x="3354" y="829"/>
                    </a:lnTo>
                    <a:lnTo>
                      <a:pt x="3362" y="829"/>
                    </a:lnTo>
                    <a:lnTo>
                      <a:pt x="3362" y="834"/>
                    </a:lnTo>
                    <a:lnTo>
                      <a:pt x="3459" y="834"/>
                    </a:lnTo>
                    <a:lnTo>
                      <a:pt x="3459" y="844"/>
                    </a:lnTo>
                    <a:lnTo>
                      <a:pt x="3525" y="844"/>
                    </a:lnTo>
                    <a:lnTo>
                      <a:pt x="3525" y="858"/>
                    </a:lnTo>
                    <a:lnTo>
                      <a:pt x="3577" y="858"/>
                    </a:lnTo>
                    <a:lnTo>
                      <a:pt x="3577" y="863"/>
                    </a:lnTo>
                    <a:lnTo>
                      <a:pt x="3580" y="863"/>
                    </a:lnTo>
                    <a:lnTo>
                      <a:pt x="3580" y="863"/>
                    </a:lnTo>
                    <a:lnTo>
                      <a:pt x="3625" y="863"/>
                    </a:lnTo>
                    <a:lnTo>
                      <a:pt x="3625" y="868"/>
                    </a:lnTo>
                    <a:lnTo>
                      <a:pt x="3627" y="868"/>
                    </a:lnTo>
                    <a:lnTo>
                      <a:pt x="3627" y="870"/>
                    </a:lnTo>
                    <a:lnTo>
                      <a:pt x="3741" y="870"/>
                    </a:lnTo>
                    <a:lnTo>
                      <a:pt x="3741" y="899"/>
                    </a:lnTo>
                    <a:lnTo>
                      <a:pt x="3969" y="899"/>
                    </a:lnTo>
                    <a:lnTo>
                      <a:pt x="3969" y="903"/>
                    </a:lnTo>
                    <a:lnTo>
                      <a:pt x="3974" y="903"/>
                    </a:lnTo>
                    <a:lnTo>
                      <a:pt x="3974" y="906"/>
                    </a:lnTo>
                    <a:lnTo>
                      <a:pt x="3990" y="906"/>
                    </a:lnTo>
                    <a:lnTo>
                      <a:pt x="3990" y="911"/>
                    </a:lnTo>
                    <a:lnTo>
                      <a:pt x="3995" y="911"/>
                    </a:lnTo>
                    <a:lnTo>
                      <a:pt x="3995" y="913"/>
                    </a:lnTo>
                    <a:lnTo>
                      <a:pt x="4000" y="913"/>
                    </a:lnTo>
                    <a:lnTo>
                      <a:pt x="4000" y="915"/>
                    </a:lnTo>
                    <a:lnTo>
                      <a:pt x="4002" y="915"/>
                    </a:lnTo>
                    <a:lnTo>
                      <a:pt x="4002" y="920"/>
                    </a:lnTo>
                    <a:lnTo>
                      <a:pt x="4050" y="920"/>
                    </a:lnTo>
                    <a:lnTo>
                      <a:pt x="4050" y="922"/>
                    </a:lnTo>
                    <a:lnTo>
                      <a:pt x="4052" y="922"/>
                    </a:lnTo>
                    <a:lnTo>
                      <a:pt x="4052" y="927"/>
                    </a:lnTo>
                    <a:lnTo>
                      <a:pt x="4166" y="927"/>
                    </a:lnTo>
                    <a:lnTo>
                      <a:pt x="4166" y="930"/>
                    </a:lnTo>
                    <a:lnTo>
                      <a:pt x="4171" y="930"/>
                    </a:lnTo>
                    <a:lnTo>
                      <a:pt x="4171" y="934"/>
                    </a:lnTo>
                    <a:lnTo>
                      <a:pt x="4199" y="934"/>
                    </a:lnTo>
                    <a:lnTo>
                      <a:pt x="4199" y="937"/>
                    </a:lnTo>
                    <a:lnTo>
                      <a:pt x="4201" y="937"/>
                    </a:lnTo>
                    <a:lnTo>
                      <a:pt x="4201" y="939"/>
                    </a:lnTo>
                    <a:lnTo>
                      <a:pt x="4218" y="939"/>
                    </a:lnTo>
                    <a:lnTo>
                      <a:pt x="4218" y="953"/>
                    </a:lnTo>
                    <a:lnTo>
                      <a:pt x="4277" y="953"/>
                    </a:lnTo>
                    <a:lnTo>
                      <a:pt x="4277" y="956"/>
                    </a:lnTo>
                    <a:lnTo>
                      <a:pt x="4280" y="956"/>
                    </a:lnTo>
                    <a:lnTo>
                      <a:pt x="4280" y="963"/>
                    </a:lnTo>
                    <a:lnTo>
                      <a:pt x="4389" y="963"/>
                    </a:lnTo>
                    <a:lnTo>
                      <a:pt x="4389" y="970"/>
                    </a:lnTo>
                    <a:lnTo>
                      <a:pt x="4486" y="970"/>
                    </a:lnTo>
                    <a:lnTo>
                      <a:pt x="4486" y="975"/>
                    </a:lnTo>
                    <a:lnTo>
                      <a:pt x="4496" y="975"/>
                    </a:lnTo>
                    <a:lnTo>
                      <a:pt x="4496" y="980"/>
                    </a:lnTo>
                    <a:lnTo>
                      <a:pt x="4500" y="980"/>
                    </a:lnTo>
                    <a:lnTo>
                      <a:pt x="4500" y="982"/>
                    </a:lnTo>
                    <a:lnTo>
                      <a:pt x="4569" y="982"/>
                    </a:lnTo>
                    <a:lnTo>
                      <a:pt x="4569" y="987"/>
                    </a:lnTo>
                    <a:lnTo>
                      <a:pt x="4574" y="987"/>
                    </a:lnTo>
                    <a:lnTo>
                      <a:pt x="4574" y="989"/>
                    </a:lnTo>
                    <a:lnTo>
                      <a:pt x="4707" y="989"/>
                    </a:lnTo>
                    <a:lnTo>
                      <a:pt x="4707" y="994"/>
                    </a:lnTo>
                    <a:lnTo>
                      <a:pt x="4709" y="994"/>
                    </a:lnTo>
                    <a:lnTo>
                      <a:pt x="4709" y="1001"/>
                    </a:lnTo>
                    <a:lnTo>
                      <a:pt x="4809" y="1001"/>
                    </a:lnTo>
                    <a:lnTo>
                      <a:pt x="4809" y="1006"/>
                    </a:lnTo>
                    <a:lnTo>
                      <a:pt x="4818" y="1006"/>
                    </a:lnTo>
                    <a:lnTo>
                      <a:pt x="4818" y="1008"/>
                    </a:lnTo>
                    <a:lnTo>
                      <a:pt x="4826" y="1008"/>
                    </a:lnTo>
                    <a:lnTo>
                      <a:pt x="4826" y="1011"/>
                    </a:lnTo>
                    <a:lnTo>
                      <a:pt x="4833" y="1011"/>
                    </a:lnTo>
                    <a:lnTo>
                      <a:pt x="4833" y="1018"/>
                    </a:lnTo>
                    <a:lnTo>
                      <a:pt x="5049" y="1018"/>
                    </a:lnTo>
                    <a:lnTo>
                      <a:pt x="5049" y="1025"/>
                    </a:lnTo>
                    <a:lnTo>
                      <a:pt x="5089" y="1025"/>
                    </a:lnTo>
                    <a:lnTo>
                      <a:pt x="5089" y="1032"/>
                    </a:lnTo>
                    <a:lnTo>
                      <a:pt x="5143" y="1032"/>
                    </a:lnTo>
                    <a:lnTo>
                      <a:pt x="5143" y="1035"/>
                    </a:lnTo>
                    <a:lnTo>
                      <a:pt x="5148" y="1035"/>
                    </a:lnTo>
                    <a:lnTo>
                      <a:pt x="5148" y="1039"/>
                    </a:lnTo>
                    <a:lnTo>
                      <a:pt x="5226" y="1039"/>
                    </a:lnTo>
                    <a:lnTo>
                      <a:pt x="5226" y="1044"/>
                    </a:lnTo>
                    <a:lnTo>
                      <a:pt x="5231" y="1044"/>
                    </a:lnTo>
                    <a:lnTo>
                      <a:pt x="5231" y="1049"/>
                    </a:lnTo>
                    <a:lnTo>
                      <a:pt x="5260" y="1049"/>
                    </a:lnTo>
                    <a:lnTo>
                      <a:pt x="5260" y="1061"/>
                    </a:lnTo>
                    <a:lnTo>
                      <a:pt x="5594" y="1061"/>
                    </a:lnTo>
                    <a:lnTo>
                      <a:pt x="5594" y="1066"/>
                    </a:lnTo>
                    <a:lnTo>
                      <a:pt x="5604" y="1066"/>
                    </a:lnTo>
                    <a:lnTo>
                      <a:pt x="5604" y="1070"/>
                    </a:lnTo>
                    <a:lnTo>
                      <a:pt x="5613" y="1070"/>
                    </a:lnTo>
                    <a:lnTo>
                      <a:pt x="5613" y="1075"/>
                    </a:lnTo>
                    <a:lnTo>
                      <a:pt x="5867" y="1075"/>
                    </a:lnTo>
                    <a:lnTo>
                      <a:pt x="5867" y="1087"/>
                    </a:lnTo>
                    <a:lnTo>
                      <a:pt x="5869" y="1087"/>
                    </a:lnTo>
                    <a:lnTo>
                      <a:pt x="5869" y="1092"/>
                    </a:lnTo>
                    <a:lnTo>
                      <a:pt x="5879" y="1092"/>
                    </a:lnTo>
                    <a:lnTo>
                      <a:pt x="5879" y="1094"/>
                    </a:lnTo>
                    <a:lnTo>
                      <a:pt x="6036" y="1094"/>
                    </a:lnTo>
                    <a:lnTo>
                      <a:pt x="6036" y="1113"/>
                    </a:lnTo>
                    <a:lnTo>
                      <a:pt x="6055" y="1113"/>
                    </a:lnTo>
                    <a:lnTo>
                      <a:pt x="6055" y="1125"/>
                    </a:lnTo>
                    <a:lnTo>
                      <a:pt x="7020" y="1125"/>
                    </a:lnTo>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 name="Group 31">
                <a:extLst>
                  <a:ext uri="{FF2B5EF4-FFF2-40B4-BE49-F238E27FC236}">
                    <a16:creationId xmlns:a16="http://schemas.microsoft.com/office/drawing/2014/main" id="{13898614-DBED-315E-23A0-0120E356B488}"/>
                  </a:ext>
                </a:extLst>
              </p:cNvPr>
              <p:cNvGrpSpPr/>
              <p:nvPr/>
            </p:nvGrpSpPr>
            <p:grpSpPr>
              <a:xfrm>
                <a:off x="3823727" y="3014923"/>
                <a:ext cx="10928070" cy="1842098"/>
                <a:chOff x="3842763" y="3024486"/>
                <a:chExt cx="10928026" cy="1842120"/>
              </a:xfrm>
            </p:grpSpPr>
            <p:sp>
              <p:nvSpPr>
                <p:cNvPr id="33" name="Freeform 119">
                  <a:extLst>
                    <a:ext uri="{FF2B5EF4-FFF2-40B4-BE49-F238E27FC236}">
                      <a16:creationId xmlns:a16="http://schemas.microsoft.com/office/drawing/2014/main" id="{B1148098-24F3-2611-1C85-FFCFC8949F2C}"/>
                    </a:ext>
                  </a:extLst>
                </p:cNvPr>
                <p:cNvSpPr>
                  <a:spLocks/>
                </p:cNvSpPr>
                <p:nvPr/>
              </p:nvSpPr>
              <p:spPr bwMode="auto">
                <a:xfrm>
                  <a:off x="14662790" y="4758605"/>
                  <a:ext cx="107999" cy="108001"/>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 name="Freeform 120">
                  <a:extLst>
                    <a:ext uri="{FF2B5EF4-FFF2-40B4-BE49-F238E27FC236}">
                      <a16:creationId xmlns:a16="http://schemas.microsoft.com/office/drawing/2014/main" id="{E41E95DF-B325-51CC-0C48-A34E0E663361}"/>
                    </a:ext>
                  </a:extLst>
                </p:cNvPr>
                <p:cNvSpPr>
                  <a:spLocks/>
                </p:cNvSpPr>
                <p:nvPr/>
              </p:nvSpPr>
              <p:spPr bwMode="auto">
                <a:xfrm>
                  <a:off x="14539238" y="4758605"/>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Freeform 121">
                  <a:extLst>
                    <a:ext uri="{FF2B5EF4-FFF2-40B4-BE49-F238E27FC236}">
                      <a16:creationId xmlns:a16="http://schemas.microsoft.com/office/drawing/2014/main" id="{BBA4A50F-B65E-C787-517F-49D0E608D2D3}"/>
                    </a:ext>
                  </a:extLst>
                </p:cNvPr>
                <p:cNvSpPr>
                  <a:spLocks/>
                </p:cNvSpPr>
                <p:nvPr/>
              </p:nvSpPr>
              <p:spPr bwMode="auto">
                <a:xfrm>
                  <a:off x="14446574" y="4758605"/>
                  <a:ext cx="107999" cy="108001"/>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 name="Freeform 122">
                  <a:extLst>
                    <a:ext uri="{FF2B5EF4-FFF2-40B4-BE49-F238E27FC236}">
                      <a16:creationId xmlns:a16="http://schemas.microsoft.com/office/drawing/2014/main" id="{4FFC6BDD-64CB-70FA-7F80-55F71A7678BC}"/>
                    </a:ext>
                  </a:extLst>
                </p:cNvPr>
                <p:cNvSpPr>
                  <a:spLocks/>
                </p:cNvSpPr>
                <p:nvPr/>
              </p:nvSpPr>
              <p:spPr bwMode="auto">
                <a:xfrm>
                  <a:off x="14336922" y="4758605"/>
                  <a:ext cx="107999" cy="108001"/>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 name="Freeform 123">
                  <a:extLst>
                    <a:ext uri="{FF2B5EF4-FFF2-40B4-BE49-F238E27FC236}">
                      <a16:creationId xmlns:a16="http://schemas.microsoft.com/office/drawing/2014/main" id="{16B00C66-C04A-A28B-A64B-B09671664F59}"/>
                    </a:ext>
                  </a:extLst>
                </p:cNvPr>
                <p:cNvSpPr>
                  <a:spLocks/>
                </p:cNvSpPr>
                <p:nvPr/>
              </p:nvSpPr>
              <p:spPr bwMode="auto">
                <a:xfrm>
                  <a:off x="14278234" y="4758605"/>
                  <a:ext cx="107999" cy="108001"/>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 name="Freeform 124">
                  <a:extLst>
                    <a:ext uri="{FF2B5EF4-FFF2-40B4-BE49-F238E27FC236}">
                      <a16:creationId xmlns:a16="http://schemas.microsoft.com/office/drawing/2014/main" id="{C238A92B-0253-B39B-F2A1-464F81DF9204}"/>
                    </a:ext>
                  </a:extLst>
                </p:cNvPr>
                <p:cNvSpPr>
                  <a:spLocks/>
                </p:cNvSpPr>
                <p:nvPr/>
              </p:nvSpPr>
              <p:spPr bwMode="auto">
                <a:xfrm>
                  <a:off x="14194837" y="4758605"/>
                  <a:ext cx="107999" cy="108001"/>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Freeform 125">
                  <a:extLst>
                    <a:ext uri="{FF2B5EF4-FFF2-40B4-BE49-F238E27FC236}">
                      <a16:creationId xmlns:a16="http://schemas.microsoft.com/office/drawing/2014/main" id="{088AEDC0-0576-95B9-3DE1-8AA3C6F0DBE2}"/>
                    </a:ext>
                  </a:extLst>
                </p:cNvPr>
                <p:cNvSpPr>
                  <a:spLocks/>
                </p:cNvSpPr>
                <p:nvPr/>
              </p:nvSpPr>
              <p:spPr bwMode="auto">
                <a:xfrm>
                  <a:off x="14066653" y="4758605"/>
                  <a:ext cx="107999" cy="108001"/>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 name="Freeform 126">
                  <a:extLst>
                    <a:ext uri="{FF2B5EF4-FFF2-40B4-BE49-F238E27FC236}">
                      <a16:creationId xmlns:a16="http://schemas.microsoft.com/office/drawing/2014/main" id="{F39FC695-34BB-F911-1228-83966CAB5FA4}"/>
                    </a:ext>
                  </a:extLst>
                </p:cNvPr>
                <p:cNvSpPr>
                  <a:spLocks/>
                </p:cNvSpPr>
                <p:nvPr/>
              </p:nvSpPr>
              <p:spPr bwMode="auto">
                <a:xfrm>
                  <a:off x="14003333" y="4758605"/>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Freeform 127">
                  <a:extLst>
                    <a:ext uri="{FF2B5EF4-FFF2-40B4-BE49-F238E27FC236}">
                      <a16:creationId xmlns:a16="http://schemas.microsoft.com/office/drawing/2014/main" id="{7F7BB85E-E61E-4D17-DA66-DC701A9C742F}"/>
                    </a:ext>
                  </a:extLst>
                </p:cNvPr>
                <p:cNvSpPr>
                  <a:spLocks/>
                </p:cNvSpPr>
                <p:nvPr/>
              </p:nvSpPr>
              <p:spPr bwMode="auto">
                <a:xfrm>
                  <a:off x="13885958" y="4758605"/>
                  <a:ext cx="107999" cy="108001"/>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128">
                  <a:extLst>
                    <a:ext uri="{FF2B5EF4-FFF2-40B4-BE49-F238E27FC236}">
                      <a16:creationId xmlns:a16="http://schemas.microsoft.com/office/drawing/2014/main" id="{9483D20B-1EB9-427A-C98F-5E325B5CA1E2}"/>
                    </a:ext>
                  </a:extLst>
                </p:cNvPr>
                <p:cNvSpPr>
                  <a:spLocks/>
                </p:cNvSpPr>
                <p:nvPr/>
              </p:nvSpPr>
              <p:spPr bwMode="auto">
                <a:xfrm>
                  <a:off x="13776306" y="4758605"/>
                  <a:ext cx="107999" cy="108001"/>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129">
                  <a:extLst>
                    <a:ext uri="{FF2B5EF4-FFF2-40B4-BE49-F238E27FC236}">
                      <a16:creationId xmlns:a16="http://schemas.microsoft.com/office/drawing/2014/main" id="{6B1CED46-56FF-E6E9-CC97-524078E29D16}"/>
                    </a:ext>
                  </a:extLst>
                </p:cNvPr>
                <p:cNvSpPr>
                  <a:spLocks/>
                </p:cNvSpPr>
                <p:nvPr/>
              </p:nvSpPr>
              <p:spPr bwMode="auto">
                <a:xfrm>
                  <a:off x="13743873" y="4758605"/>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30">
                  <a:extLst>
                    <a:ext uri="{FF2B5EF4-FFF2-40B4-BE49-F238E27FC236}">
                      <a16:creationId xmlns:a16="http://schemas.microsoft.com/office/drawing/2014/main" id="{19898B2E-944A-C1FF-92E1-88039FE8CDBC}"/>
                    </a:ext>
                  </a:extLst>
                </p:cNvPr>
                <p:cNvSpPr>
                  <a:spLocks/>
                </p:cNvSpPr>
                <p:nvPr/>
              </p:nvSpPr>
              <p:spPr bwMode="auto">
                <a:xfrm>
                  <a:off x="13699086" y="4758605"/>
                  <a:ext cx="107999" cy="108001"/>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31">
                  <a:extLst>
                    <a:ext uri="{FF2B5EF4-FFF2-40B4-BE49-F238E27FC236}">
                      <a16:creationId xmlns:a16="http://schemas.microsoft.com/office/drawing/2014/main" id="{5F20C413-8511-A4ED-A5D7-CBA29BA6911C}"/>
                    </a:ext>
                  </a:extLst>
                </p:cNvPr>
                <p:cNvSpPr>
                  <a:spLocks/>
                </p:cNvSpPr>
                <p:nvPr/>
              </p:nvSpPr>
              <p:spPr bwMode="auto">
                <a:xfrm>
                  <a:off x="13589433" y="4758605"/>
                  <a:ext cx="107999" cy="108001"/>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132">
                  <a:extLst>
                    <a:ext uri="{FF2B5EF4-FFF2-40B4-BE49-F238E27FC236}">
                      <a16:creationId xmlns:a16="http://schemas.microsoft.com/office/drawing/2014/main" id="{3F8067A1-74B6-80AC-816A-8743434595F9}"/>
                    </a:ext>
                  </a:extLst>
                </p:cNvPr>
                <p:cNvSpPr>
                  <a:spLocks/>
                </p:cNvSpPr>
                <p:nvPr/>
              </p:nvSpPr>
              <p:spPr bwMode="auto">
                <a:xfrm>
                  <a:off x="13546191" y="4758605"/>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133">
                  <a:extLst>
                    <a:ext uri="{FF2B5EF4-FFF2-40B4-BE49-F238E27FC236}">
                      <a16:creationId xmlns:a16="http://schemas.microsoft.com/office/drawing/2014/main" id="{CFA7670C-8B3E-00C0-9CEF-FBED061D6D08}"/>
                    </a:ext>
                  </a:extLst>
                </p:cNvPr>
                <p:cNvSpPr>
                  <a:spLocks/>
                </p:cNvSpPr>
                <p:nvPr/>
              </p:nvSpPr>
              <p:spPr bwMode="auto">
                <a:xfrm>
                  <a:off x="13493682" y="4758605"/>
                  <a:ext cx="107999" cy="108001"/>
                </a:xfrm>
                <a:custGeom>
                  <a:avLst/>
                  <a:gdLst>
                    <a:gd name="T0" fmla="*/ 0 w 55"/>
                    <a:gd name="T1" fmla="*/ 26 h 52"/>
                    <a:gd name="T2" fmla="*/ 27 w 55"/>
                    <a:gd name="T3" fmla="*/ 26 h 52"/>
                    <a:gd name="T4" fmla="*/ 27 w 55"/>
                    <a:gd name="T5" fmla="*/ 0 h 52"/>
                    <a:gd name="T6" fmla="*/ 27 w 55"/>
                    <a:gd name="T7" fmla="*/ 0 h 52"/>
                    <a:gd name="T8" fmla="*/ 27 w 55"/>
                    <a:gd name="T9" fmla="*/ 26 h 52"/>
                    <a:gd name="T10" fmla="*/ 55 w 55"/>
                    <a:gd name="T11" fmla="*/ 26 h 52"/>
                    <a:gd name="T12" fmla="*/ 55 w 55"/>
                    <a:gd name="T13" fmla="*/ 26 h 52"/>
                    <a:gd name="T14" fmla="*/ 27 w 55"/>
                    <a:gd name="T15" fmla="*/ 26 h 52"/>
                    <a:gd name="T16" fmla="*/ 27 w 55"/>
                    <a:gd name="T17" fmla="*/ 52 h 52"/>
                    <a:gd name="T18" fmla="*/ 27 w 55"/>
                    <a:gd name="T19" fmla="*/ 52 h 52"/>
                    <a:gd name="T20" fmla="*/ 27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7" y="26"/>
                      </a:lnTo>
                      <a:lnTo>
                        <a:pt x="27" y="0"/>
                      </a:lnTo>
                      <a:lnTo>
                        <a:pt x="27" y="0"/>
                      </a:lnTo>
                      <a:lnTo>
                        <a:pt x="27" y="26"/>
                      </a:lnTo>
                      <a:lnTo>
                        <a:pt x="55" y="26"/>
                      </a:lnTo>
                      <a:lnTo>
                        <a:pt x="55" y="26"/>
                      </a:lnTo>
                      <a:lnTo>
                        <a:pt x="27" y="26"/>
                      </a:lnTo>
                      <a:lnTo>
                        <a:pt x="27" y="52"/>
                      </a:lnTo>
                      <a:lnTo>
                        <a:pt x="27" y="52"/>
                      </a:lnTo>
                      <a:lnTo>
                        <a:pt x="27"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Freeform 134">
                  <a:extLst>
                    <a:ext uri="{FF2B5EF4-FFF2-40B4-BE49-F238E27FC236}">
                      <a16:creationId xmlns:a16="http://schemas.microsoft.com/office/drawing/2014/main" id="{2DBDBC86-E3FA-8228-2EAC-AAA15DB20346}"/>
                    </a:ext>
                  </a:extLst>
                </p:cNvPr>
                <p:cNvSpPr>
                  <a:spLocks/>
                </p:cNvSpPr>
                <p:nvPr/>
              </p:nvSpPr>
              <p:spPr bwMode="auto">
                <a:xfrm>
                  <a:off x="13453526" y="4758605"/>
                  <a:ext cx="107999" cy="108001"/>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Freeform 135">
                  <a:extLst>
                    <a:ext uri="{FF2B5EF4-FFF2-40B4-BE49-F238E27FC236}">
                      <a16:creationId xmlns:a16="http://schemas.microsoft.com/office/drawing/2014/main" id="{992E2E80-26B9-A30D-C971-CCA768E40ED9}"/>
                    </a:ext>
                  </a:extLst>
                </p:cNvPr>
                <p:cNvSpPr>
                  <a:spLocks/>
                </p:cNvSpPr>
                <p:nvPr/>
              </p:nvSpPr>
              <p:spPr bwMode="auto">
                <a:xfrm>
                  <a:off x="13418006" y="4758605"/>
                  <a:ext cx="107999" cy="108001"/>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136">
                  <a:extLst>
                    <a:ext uri="{FF2B5EF4-FFF2-40B4-BE49-F238E27FC236}">
                      <a16:creationId xmlns:a16="http://schemas.microsoft.com/office/drawing/2014/main" id="{FAD7E899-D8CF-4604-1CAC-3BFFCEB2A2C5}"/>
                    </a:ext>
                  </a:extLst>
                </p:cNvPr>
                <p:cNvSpPr>
                  <a:spLocks/>
                </p:cNvSpPr>
                <p:nvPr/>
              </p:nvSpPr>
              <p:spPr bwMode="auto">
                <a:xfrm>
                  <a:off x="13370130" y="4758605"/>
                  <a:ext cx="107999" cy="108001"/>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137">
                  <a:extLst>
                    <a:ext uri="{FF2B5EF4-FFF2-40B4-BE49-F238E27FC236}">
                      <a16:creationId xmlns:a16="http://schemas.microsoft.com/office/drawing/2014/main" id="{BBC56208-BF6B-4CCA-2619-1AB38AB3FE84}"/>
                    </a:ext>
                  </a:extLst>
                </p:cNvPr>
                <p:cNvSpPr>
                  <a:spLocks/>
                </p:cNvSpPr>
                <p:nvPr/>
              </p:nvSpPr>
              <p:spPr bwMode="auto">
                <a:xfrm>
                  <a:off x="13325342" y="4758605"/>
                  <a:ext cx="107999" cy="108001"/>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138">
                  <a:extLst>
                    <a:ext uri="{FF2B5EF4-FFF2-40B4-BE49-F238E27FC236}">
                      <a16:creationId xmlns:a16="http://schemas.microsoft.com/office/drawing/2014/main" id="{675910B3-7EE1-7C7A-2CA7-EA71805F0153}"/>
                    </a:ext>
                  </a:extLst>
                </p:cNvPr>
                <p:cNvSpPr>
                  <a:spLocks/>
                </p:cNvSpPr>
                <p:nvPr/>
              </p:nvSpPr>
              <p:spPr bwMode="auto">
                <a:xfrm>
                  <a:off x="13285189" y="4758605"/>
                  <a:ext cx="107999" cy="108001"/>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139">
                  <a:extLst>
                    <a:ext uri="{FF2B5EF4-FFF2-40B4-BE49-F238E27FC236}">
                      <a16:creationId xmlns:a16="http://schemas.microsoft.com/office/drawing/2014/main" id="{5020DC59-3FE1-0C2B-FFEB-1C4818B0BAE3}"/>
                    </a:ext>
                  </a:extLst>
                </p:cNvPr>
                <p:cNvSpPr>
                  <a:spLocks/>
                </p:cNvSpPr>
                <p:nvPr/>
              </p:nvSpPr>
              <p:spPr bwMode="auto">
                <a:xfrm>
                  <a:off x="13252756" y="4758605"/>
                  <a:ext cx="107999" cy="108001"/>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140">
                  <a:extLst>
                    <a:ext uri="{FF2B5EF4-FFF2-40B4-BE49-F238E27FC236}">
                      <a16:creationId xmlns:a16="http://schemas.microsoft.com/office/drawing/2014/main" id="{793947D7-C469-D7DB-4574-D393AEFF86C7}"/>
                    </a:ext>
                  </a:extLst>
                </p:cNvPr>
                <p:cNvSpPr>
                  <a:spLocks/>
                </p:cNvSpPr>
                <p:nvPr/>
              </p:nvSpPr>
              <p:spPr bwMode="auto">
                <a:xfrm>
                  <a:off x="13212601" y="4758605"/>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Freeform 141">
                  <a:extLst>
                    <a:ext uri="{FF2B5EF4-FFF2-40B4-BE49-F238E27FC236}">
                      <a16:creationId xmlns:a16="http://schemas.microsoft.com/office/drawing/2014/main" id="{43ECFA57-FEB3-5504-3DAD-E1055D177CA2}"/>
                    </a:ext>
                  </a:extLst>
                </p:cNvPr>
                <p:cNvSpPr>
                  <a:spLocks/>
                </p:cNvSpPr>
                <p:nvPr/>
              </p:nvSpPr>
              <p:spPr bwMode="auto">
                <a:xfrm>
                  <a:off x="13183258" y="4758604"/>
                  <a:ext cx="107999" cy="108001"/>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Freeform 142">
                  <a:extLst>
                    <a:ext uri="{FF2B5EF4-FFF2-40B4-BE49-F238E27FC236}">
                      <a16:creationId xmlns:a16="http://schemas.microsoft.com/office/drawing/2014/main" id="{3BEC2784-8CF3-DB86-EB89-88E572FC5ECA}"/>
                    </a:ext>
                  </a:extLst>
                </p:cNvPr>
                <p:cNvSpPr>
                  <a:spLocks/>
                </p:cNvSpPr>
                <p:nvPr/>
              </p:nvSpPr>
              <p:spPr bwMode="auto">
                <a:xfrm>
                  <a:off x="13146193" y="4710819"/>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43">
                  <a:extLst>
                    <a:ext uri="{FF2B5EF4-FFF2-40B4-BE49-F238E27FC236}">
                      <a16:creationId xmlns:a16="http://schemas.microsoft.com/office/drawing/2014/main" id="{BAD8CCA3-1441-07C4-99BA-5093A27F965E}"/>
                    </a:ext>
                  </a:extLst>
                </p:cNvPr>
                <p:cNvSpPr>
                  <a:spLocks/>
                </p:cNvSpPr>
                <p:nvPr/>
              </p:nvSpPr>
              <p:spPr bwMode="auto">
                <a:xfrm>
                  <a:off x="12951598" y="4710820"/>
                  <a:ext cx="107999" cy="108001"/>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44">
                  <a:extLst>
                    <a:ext uri="{FF2B5EF4-FFF2-40B4-BE49-F238E27FC236}">
                      <a16:creationId xmlns:a16="http://schemas.microsoft.com/office/drawing/2014/main" id="{3779998C-54A8-5734-4250-B9ACB54387B0}"/>
                    </a:ext>
                  </a:extLst>
                </p:cNvPr>
                <p:cNvSpPr>
                  <a:spLocks/>
                </p:cNvSpPr>
                <p:nvPr/>
              </p:nvSpPr>
              <p:spPr bwMode="auto">
                <a:xfrm>
                  <a:off x="12618010" y="4681532"/>
                  <a:ext cx="107999" cy="108001"/>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45">
                  <a:extLst>
                    <a:ext uri="{FF2B5EF4-FFF2-40B4-BE49-F238E27FC236}">
                      <a16:creationId xmlns:a16="http://schemas.microsoft.com/office/drawing/2014/main" id="{EF4D5808-F92F-45FC-5104-FE54C0D99376}"/>
                    </a:ext>
                  </a:extLst>
                </p:cNvPr>
                <p:cNvSpPr>
                  <a:spLocks/>
                </p:cNvSpPr>
                <p:nvPr/>
              </p:nvSpPr>
              <p:spPr bwMode="auto">
                <a:xfrm>
                  <a:off x="12537702" y="4681532"/>
                  <a:ext cx="107999" cy="108001"/>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46">
                  <a:extLst>
                    <a:ext uri="{FF2B5EF4-FFF2-40B4-BE49-F238E27FC236}">
                      <a16:creationId xmlns:a16="http://schemas.microsoft.com/office/drawing/2014/main" id="{B6F08FD2-B5E5-6F11-D4EE-33279E74538A}"/>
                    </a:ext>
                  </a:extLst>
                </p:cNvPr>
                <p:cNvSpPr>
                  <a:spLocks/>
                </p:cNvSpPr>
                <p:nvPr/>
              </p:nvSpPr>
              <p:spPr bwMode="auto">
                <a:xfrm>
                  <a:off x="12238089" y="4659952"/>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47">
                  <a:extLst>
                    <a:ext uri="{FF2B5EF4-FFF2-40B4-BE49-F238E27FC236}">
                      <a16:creationId xmlns:a16="http://schemas.microsoft.com/office/drawing/2014/main" id="{0ABFBDB3-02EF-4526-B414-18FBFE6C7BA7}"/>
                    </a:ext>
                  </a:extLst>
                </p:cNvPr>
                <p:cNvSpPr>
                  <a:spLocks/>
                </p:cNvSpPr>
                <p:nvPr/>
              </p:nvSpPr>
              <p:spPr bwMode="auto">
                <a:xfrm>
                  <a:off x="12185580" y="4659952"/>
                  <a:ext cx="107999" cy="108001"/>
                </a:xfrm>
                <a:custGeom>
                  <a:avLst/>
                  <a:gdLst>
                    <a:gd name="T0" fmla="*/ 0 w 53"/>
                    <a:gd name="T1" fmla="*/ 26 h 52"/>
                    <a:gd name="T2" fmla="*/ 27 w 53"/>
                    <a:gd name="T3" fmla="*/ 26 h 52"/>
                    <a:gd name="T4" fmla="*/ 27 w 53"/>
                    <a:gd name="T5" fmla="*/ 0 h 52"/>
                    <a:gd name="T6" fmla="*/ 27 w 53"/>
                    <a:gd name="T7" fmla="*/ 0 h 52"/>
                    <a:gd name="T8" fmla="*/ 27 w 53"/>
                    <a:gd name="T9" fmla="*/ 26 h 52"/>
                    <a:gd name="T10" fmla="*/ 53 w 53"/>
                    <a:gd name="T11" fmla="*/ 26 h 52"/>
                    <a:gd name="T12" fmla="*/ 53 w 53"/>
                    <a:gd name="T13" fmla="*/ 26 h 52"/>
                    <a:gd name="T14" fmla="*/ 27 w 53"/>
                    <a:gd name="T15" fmla="*/ 26 h 52"/>
                    <a:gd name="T16" fmla="*/ 27 w 53"/>
                    <a:gd name="T17" fmla="*/ 52 h 52"/>
                    <a:gd name="T18" fmla="*/ 27 w 53"/>
                    <a:gd name="T19" fmla="*/ 52 h 52"/>
                    <a:gd name="T20" fmla="*/ 27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7" y="26"/>
                      </a:lnTo>
                      <a:lnTo>
                        <a:pt x="27" y="0"/>
                      </a:lnTo>
                      <a:lnTo>
                        <a:pt x="27" y="0"/>
                      </a:lnTo>
                      <a:lnTo>
                        <a:pt x="27" y="26"/>
                      </a:lnTo>
                      <a:lnTo>
                        <a:pt x="53" y="26"/>
                      </a:lnTo>
                      <a:lnTo>
                        <a:pt x="53" y="26"/>
                      </a:lnTo>
                      <a:lnTo>
                        <a:pt x="27" y="26"/>
                      </a:lnTo>
                      <a:lnTo>
                        <a:pt x="27" y="52"/>
                      </a:lnTo>
                      <a:lnTo>
                        <a:pt x="27" y="52"/>
                      </a:lnTo>
                      <a:lnTo>
                        <a:pt x="27"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Freeform 148">
                  <a:extLst>
                    <a:ext uri="{FF2B5EF4-FFF2-40B4-BE49-F238E27FC236}">
                      <a16:creationId xmlns:a16="http://schemas.microsoft.com/office/drawing/2014/main" id="{8BAEC4EC-5618-718F-9C67-3D3B7F027B15}"/>
                    </a:ext>
                  </a:extLst>
                </p:cNvPr>
                <p:cNvSpPr>
                  <a:spLocks/>
                </p:cNvSpPr>
                <p:nvPr/>
              </p:nvSpPr>
              <p:spPr bwMode="auto">
                <a:xfrm>
                  <a:off x="12153147" y="4659952"/>
                  <a:ext cx="107999" cy="108001"/>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Freeform 149">
                  <a:extLst>
                    <a:ext uri="{FF2B5EF4-FFF2-40B4-BE49-F238E27FC236}">
                      <a16:creationId xmlns:a16="http://schemas.microsoft.com/office/drawing/2014/main" id="{F3F08273-D888-DE42-0152-DEFDDB3A819D}"/>
                    </a:ext>
                  </a:extLst>
                </p:cNvPr>
                <p:cNvSpPr>
                  <a:spLocks/>
                </p:cNvSpPr>
                <p:nvPr/>
              </p:nvSpPr>
              <p:spPr bwMode="auto">
                <a:xfrm>
                  <a:off x="12112992" y="4659952"/>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150">
                  <a:extLst>
                    <a:ext uri="{FF2B5EF4-FFF2-40B4-BE49-F238E27FC236}">
                      <a16:creationId xmlns:a16="http://schemas.microsoft.com/office/drawing/2014/main" id="{A3B5E40C-0494-06C9-811B-C8C9D88433FC}"/>
                    </a:ext>
                  </a:extLst>
                </p:cNvPr>
                <p:cNvSpPr>
                  <a:spLocks/>
                </p:cNvSpPr>
                <p:nvPr/>
              </p:nvSpPr>
              <p:spPr bwMode="auto">
                <a:xfrm>
                  <a:off x="12091371" y="4659952"/>
                  <a:ext cx="107999" cy="108001"/>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51">
                  <a:extLst>
                    <a:ext uri="{FF2B5EF4-FFF2-40B4-BE49-F238E27FC236}">
                      <a16:creationId xmlns:a16="http://schemas.microsoft.com/office/drawing/2014/main" id="{B5EAC3B0-2B8B-2756-25AD-D4CF69FB9485}"/>
                    </a:ext>
                  </a:extLst>
                </p:cNvPr>
                <p:cNvSpPr>
                  <a:spLocks/>
                </p:cNvSpPr>
                <p:nvPr/>
              </p:nvSpPr>
              <p:spPr bwMode="auto">
                <a:xfrm>
                  <a:off x="12072838" y="4659952"/>
                  <a:ext cx="107999" cy="108001"/>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Freeform 152">
                  <a:extLst>
                    <a:ext uri="{FF2B5EF4-FFF2-40B4-BE49-F238E27FC236}">
                      <a16:creationId xmlns:a16="http://schemas.microsoft.com/office/drawing/2014/main" id="{5158FA1E-8F7D-041D-2D0B-E31D055FAF00}"/>
                    </a:ext>
                  </a:extLst>
                </p:cNvPr>
                <p:cNvSpPr>
                  <a:spLocks/>
                </p:cNvSpPr>
                <p:nvPr/>
              </p:nvSpPr>
              <p:spPr bwMode="auto">
                <a:xfrm>
                  <a:off x="12054305" y="4659952"/>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153">
                  <a:extLst>
                    <a:ext uri="{FF2B5EF4-FFF2-40B4-BE49-F238E27FC236}">
                      <a16:creationId xmlns:a16="http://schemas.microsoft.com/office/drawing/2014/main" id="{01B62023-0597-89EC-F31C-7709E8B93113}"/>
                    </a:ext>
                  </a:extLst>
                </p:cNvPr>
                <p:cNvSpPr>
                  <a:spLocks/>
                </p:cNvSpPr>
                <p:nvPr/>
              </p:nvSpPr>
              <p:spPr bwMode="auto">
                <a:xfrm>
                  <a:off x="12014151" y="4659952"/>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154">
                  <a:extLst>
                    <a:ext uri="{FF2B5EF4-FFF2-40B4-BE49-F238E27FC236}">
                      <a16:creationId xmlns:a16="http://schemas.microsoft.com/office/drawing/2014/main" id="{F058E577-DD0E-06FA-032B-471A96E3A5A5}"/>
                    </a:ext>
                  </a:extLst>
                </p:cNvPr>
                <p:cNvSpPr>
                  <a:spLocks/>
                </p:cNvSpPr>
                <p:nvPr/>
              </p:nvSpPr>
              <p:spPr bwMode="auto">
                <a:xfrm>
                  <a:off x="12032684" y="4659952"/>
                  <a:ext cx="107999" cy="108001"/>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Freeform 155">
                  <a:extLst>
                    <a:ext uri="{FF2B5EF4-FFF2-40B4-BE49-F238E27FC236}">
                      <a16:creationId xmlns:a16="http://schemas.microsoft.com/office/drawing/2014/main" id="{5D2AF58E-3A32-F755-D5B3-6CA4ADFB0FFF}"/>
                    </a:ext>
                  </a:extLst>
                </p:cNvPr>
                <p:cNvSpPr>
                  <a:spLocks/>
                </p:cNvSpPr>
                <p:nvPr/>
              </p:nvSpPr>
              <p:spPr bwMode="auto">
                <a:xfrm>
                  <a:off x="11955464" y="4659952"/>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Freeform 156">
                  <a:extLst>
                    <a:ext uri="{FF2B5EF4-FFF2-40B4-BE49-F238E27FC236}">
                      <a16:creationId xmlns:a16="http://schemas.microsoft.com/office/drawing/2014/main" id="{EA591025-1A58-AEEF-D2F3-060530E3F710}"/>
                    </a:ext>
                  </a:extLst>
                </p:cNvPr>
                <p:cNvSpPr>
                  <a:spLocks/>
                </p:cNvSpPr>
                <p:nvPr/>
              </p:nvSpPr>
              <p:spPr bwMode="auto">
                <a:xfrm>
                  <a:off x="11929210" y="4641455"/>
                  <a:ext cx="107999" cy="108001"/>
                </a:xfrm>
                <a:custGeom>
                  <a:avLst/>
                  <a:gdLst>
                    <a:gd name="T0" fmla="*/ 0 w 55"/>
                    <a:gd name="T1" fmla="*/ 28 h 54"/>
                    <a:gd name="T2" fmla="*/ 26 w 55"/>
                    <a:gd name="T3" fmla="*/ 28 h 54"/>
                    <a:gd name="T4" fmla="*/ 26 w 55"/>
                    <a:gd name="T5" fmla="*/ 0 h 54"/>
                    <a:gd name="T6" fmla="*/ 26 w 55"/>
                    <a:gd name="T7" fmla="*/ 0 h 54"/>
                    <a:gd name="T8" fmla="*/ 26 w 55"/>
                    <a:gd name="T9" fmla="*/ 28 h 54"/>
                    <a:gd name="T10" fmla="*/ 55 w 55"/>
                    <a:gd name="T11" fmla="*/ 28 h 54"/>
                    <a:gd name="T12" fmla="*/ 55 w 55"/>
                    <a:gd name="T13" fmla="*/ 28 h 54"/>
                    <a:gd name="T14" fmla="*/ 26 w 55"/>
                    <a:gd name="T15" fmla="*/ 28 h 54"/>
                    <a:gd name="T16" fmla="*/ 26 w 55"/>
                    <a:gd name="T17" fmla="*/ 54 h 54"/>
                    <a:gd name="T18" fmla="*/ 26 w 55"/>
                    <a:gd name="T19" fmla="*/ 54 h 54"/>
                    <a:gd name="T20" fmla="*/ 26 w 55"/>
                    <a:gd name="T21" fmla="*/ 28 h 54"/>
                    <a:gd name="T22" fmla="*/ 0 w 55"/>
                    <a:gd name="T23" fmla="*/ 28 h 54"/>
                    <a:gd name="T24" fmla="*/ 0 w 55"/>
                    <a:gd name="T25" fmla="*/ 28 h 54"/>
                    <a:gd name="T26" fmla="*/ 0 w 55"/>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8"/>
                      </a:moveTo>
                      <a:lnTo>
                        <a:pt x="26" y="28"/>
                      </a:lnTo>
                      <a:lnTo>
                        <a:pt x="26" y="0"/>
                      </a:lnTo>
                      <a:lnTo>
                        <a:pt x="26" y="0"/>
                      </a:lnTo>
                      <a:lnTo>
                        <a:pt x="26" y="28"/>
                      </a:lnTo>
                      <a:lnTo>
                        <a:pt x="55" y="28"/>
                      </a:lnTo>
                      <a:lnTo>
                        <a:pt x="55" y="28"/>
                      </a:lnTo>
                      <a:lnTo>
                        <a:pt x="26" y="28"/>
                      </a:lnTo>
                      <a:lnTo>
                        <a:pt x="26" y="54"/>
                      </a:lnTo>
                      <a:lnTo>
                        <a:pt x="26" y="54"/>
                      </a:lnTo>
                      <a:lnTo>
                        <a:pt x="26" y="28"/>
                      </a:lnTo>
                      <a:lnTo>
                        <a:pt x="0" y="28"/>
                      </a:lnTo>
                      <a:lnTo>
                        <a:pt x="0" y="28"/>
                      </a:lnTo>
                      <a:lnTo>
                        <a:pt x="0" y="28"/>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Freeform 157">
                  <a:extLst>
                    <a:ext uri="{FF2B5EF4-FFF2-40B4-BE49-F238E27FC236}">
                      <a16:creationId xmlns:a16="http://schemas.microsoft.com/office/drawing/2014/main" id="{0D03056E-B11C-099F-02EC-44A2D2193A79}"/>
                    </a:ext>
                  </a:extLst>
                </p:cNvPr>
                <p:cNvSpPr>
                  <a:spLocks/>
                </p:cNvSpPr>
                <p:nvPr/>
              </p:nvSpPr>
              <p:spPr bwMode="auto">
                <a:xfrm>
                  <a:off x="11904499" y="4636830"/>
                  <a:ext cx="107999" cy="108001"/>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Freeform 158">
                  <a:extLst>
                    <a:ext uri="{FF2B5EF4-FFF2-40B4-BE49-F238E27FC236}">
                      <a16:creationId xmlns:a16="http://schemas.microsoft.com/office/drawing/2014/main" id="{9CDEBCC6-8EDC-F8F7-9965-C6CC731D24C7}"/>
                    </a:ext>
                  </a:extLst>
                </p:cNvPr>
                <p:cNvSpPr>
                  <a:spLocks/>
                </p:cNvSpPr>
                <p:nvPr/>
              </p:nvSpPr>
              <p:spPr bwMode="auto">
                <a:xfrm>
                  <a:off x="11838090" y="4626041"/>
                  <a:ext cx="107999" cy="108001"/>
                </a:xfrm>
                <a:custGeom>
                  <a:avLst/>
                  <a:gdLst>
                    <a:gd name="T0" fmla="*/ 0 w 55"/>
                    <a:gd name="T1" fmla="*/ 26 h 53"/>
                    <a:gd name="T2" fmla="*/ 26 w 55"/>
                    <a:gd name="T3" fmla="*/ 26 h 53"/>
                    <a:gd name="T4" fmla="*/ 26 w 55"/>
                    <a:gd name="T5" fmla="*/ 0 h 53"/>
                    <a:gd name="T6" fmla="*/ 26 w 55"/>
                    <a:gd name="T7" fmla="*/ 0 h 53"/>
                    <a:gd name="T8" fmla="*/ 26 w 55"/>
                    <a:gd name="T9" fmla="*/ 26 h 53"/>
                    <a:gd name="T10" fmla="*/ 55 w 55"/>
                    <a:gd name="T11" fmla="*/ 26 h 53"/>
                    <a:gd name="T12" fmla="*/ 55 w 55"/>
                    <a:gd name="T13" fmla="*/ 26 h 53"/>
                    <a:gd name="T14" fmla="*/ 26 w 55"/>
                    <a:gd name="T15" fmla="*/ 26 h 53"/>
                    <a:gd name="T16" fmla="*/ 26 w 55"/>
                    <a:gd name="T17" fmla="*/ 53 h 53"/>
                    <a:gd name="T18" fmla="*/ 26 w 55"/>
                    <a:gd name="T19" fmla="*/ 53 h 53"/>
                    <a:gd name="T20" fmla="*/ 26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6" y="26"/>
                      </a:lnTo>
                      <a:lnTo>
                        <a:pt x="26" y="0"/>
                      </a:lnTo>
                      <a:lnTo>
                        <a:pt x="26" y="0"/>
                      </a:lnTo>
                      <a:lnTo>
                        <a:pt x="26" y="26"/>
                      </a:lnTo>
                      <a:lnTo>
                        <a:pt x="55" y="26"/>
                      </a:lnTo>
                      <a:lnTo>
                        <a:pt x="55" y="26"/>
                      </a:lnTo>
                      <a:lnTo>
                        <a:pt x="26" y="26"/>
                      </a:lnTo>
                      <a:lnTo>
                        <a:pt x="26" y="53"/>
                      </a:lnTo>
                      <a:lnTo>
                        <a:pt x="26" y="53"/>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Freeform 159">
                  <a:extLst>
                    <a:ext uri="{FF2B5EF4-FFF2-40B4-BE49-F238E27FC236}">
                      <a16:creationId xmlns:a16="http://schemas.microsoft.com/office/drawing/2014/main" id="{0FC7F2A6-8E2E-4990-74CC-AFB1343F1A8D}"/>
                    </a:ext>
                  </a:extLst>
                </p:cNvPr>
                <p:cNvSpPr>
                  <a:spLocks/>
                </p:cNvSpPr>
                <p:nvPr/>
              </p:nvSpPr>
              <p:spPr bwMode="auto">
                <a:xfrm>
                  <a:off x="11867434" y="4626041"/>
                  <a:ext cx="107999" cy="108001"/>
                </a:xfrm>
                <a:custGeom>
                  <a:avLst/>
                  <a:gdLst>
                    <a:gd name="T0" fmla="*/ 0 w 55"/>
                    <a:gd name="T1" fmla="*/ 26 h 53"/>
                    <a:gd name="T2" fmla="*/ 26 w 55"/>
                    <a:gd name="T3" fmla="*/ 26 h 53"/>
                    <a:gd name="T4" fmla="*/ 26 w 55"/>
                    <a:gd name="T5" fmla="*/ 0 h 53"/>
                    <a:gd name="T6" fmla="*/ 26 w 55"/>
                    <a:gd name="T7" fmla="*/ 0 h 53"/>
                    <a:gd name="T8" fmla="*/ 26 w 55"/>
                    <a:gd name="T9" fmla="*/ 26 h 53"/>
                    <a:gd name="T10" fmla="*/ 55 w 55"/>
                    <a:gd name="T11" fmla="*/ 26 h 53"/>
                    <a:gd name="T12" fmla="*/ 55 w 55"/>
                    <a:gd name="T13" fmla="*/ 26 h 53"/>
                    <a:gd name="T14" fmla="*/ 26 w 55"/>
                    <a:gd name="T15" fmla="*/ 26 h 53"/>
                    <a:gd name="T16" fmla="*/ 26 w 55"/>
                    <a:gd name="T17" fmla="*/ 53 h 53"/>
                    <a:gd name="T18" fmla="*/ 26 w 55"/>
                    <a:gd name="T19" fmla="*/ 53 h 53"/>
                    <a:gd name="T20" fmla="*/ 26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6" y="26"/>
                      </a:lnTo>
                      <a:lnTo>
                        <a:pt x="26" y="0"/>
                      </a:lnTo>
                      <a:lnTo>
                        <a:pt x="26" y="0"/>
                      </a:lnTo>
                      <a:lnTo>
                        <a:pt x="26" y="26"/>
                      </a:lnTo>
                      <a:lnTo>
                        <a:pt x="55" y="26"/>
                      </a:lnTo>
                      <a:lnTo>
                        <a:pt x="55" y="26"/>
                      </a:lnTo>
                      <a:lnTo>
                        <a:pt x="26" y="26"/>
                      </a:lnTo>
                      <a:lnTo>
                        <a:pt x="26" y="53"/>
                      </a:lnTo>
                      <a:lnTo>
                        <a:pt x="26" y="53"/>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Freeform 160">
                  <a:extLst>
                    <a:ext uri="{FF2B5EF4-FFF2-40B4-BE49-F238E27FC236}">
                      <a16:creationId xmlns:a16="http://schemas.microsoft.com/office/drawing/2014/main" id="{7B19A54D-65AA-9C82-1ED1-AEB675C3DC0F}"/>
                    </a:ext>
                  </a:extLst>
                </p:cNvPr>
                <p:cNvSpPr>
                  <a:spLocks/>
                </p:cNvSpPr>
                <p:nvPr/>
              </p:nvSpPr>
              <p:spPr bwMode="auto">
                <a:xfrm>
                  <a:off x="11794848" y="4626041"/>
                  <a:ext cx="107999" cy="108001"/>
                </a:xfrm>
                <a:custGeom>
                  <a:avLst/>
                  <a:gdLst>
                    <a:gd name="T0" fmla="*/ 0 w 52"/>
                    <a:gd name="T1" fmla="*/ 26 h 53"/>
                    <a:gd name="T2" fmla="*/ 26 w 52"/>
                    <a:gd name="T3" fmla="*/ 26 h 53"/>
                    <a:gd name="T4" fmla="*/ 26 w 52"/>
                    <a:gd name="T5" fmla="*/ 0 h 53"/>
                    <a:gd name="T6" fmla="*/ 26 w 52"/>
                    <a:gd name="T7" fmla="*/ 0 h 53"/>
                    <a:gd name="T8" fmla="*/ 26 w 52"/>
                    <a:gd name="T9" fmla="*/ 26 h 53"/>
                    <a:gd name="T10" fmla="*/ 52 w 52"/>
                    <a:gd name="T11" fmla="*/ 26 h 53"/>
                    <a:gd name="T12" fmla="*/ 52 w 52"/>
                    <a:gd name="T13" fmla="*/ 26 h 53"/>
                    <a:gd name="T14" fmla="*/ 26 w 52"/>
                    <a:gd name="T15" fmla="*/ 26 h 53"/>
                    <a:gd name="T16" fmla="*/ 26 w 52"/>
                    <a:gd name="T17" fmla="*/ 53 h 53"/>
                    <a:gd name="T18" fmla="*/ 26 w 52"/>
                    <a:gd name="T19" fmla="*/ 53 h 53"/>
                    <a:gd name="T20" fmla="*/ 26 w 52"/>
                    <a:gd name="T21" fmla="*/ 26 h 53"/>
                    <a:gd name="T22" fmla="*/ 0 w 52"/>
                    <a:gd name="T23" fmla="*/ 26 h 53"/>
                    <a:gd name="T24" fmla="*/ 0 w 52"/>
                    <a:gd name="T25" fmla="*/ 26 h 53"/>
                    <a:gd name="T26" fmla="*/ 0 w 52"/>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3">
                      <a:moveTo>
                        <a:pt x="0" y="26"/>
                      </a:moveTo>
                      <a:lnTo>
                        <a:pt x="26" y="26"/>
                      </a:lnTo>
                      <a:lnTo>
                        <a:pt x="26" y="0"/>
                      </a:lnTo>
                      <a:lnTo>
                        <a:pt x="26" y="0"/>
                      </a:lnTo>
                      <a:lnTo>
                        <a:pt x="26" y="26"/>
                      </a:lnTo>
                      <a:lnTo>
                        <a:pt x="52" y="26"/>
                      </a:lnTo>
                      <a:lnTo>
                        <a:pt x="52" y="26"/>
                      </a:lnTo>
                      <a:lnTo>
                        <a:pt x="26" y="26"/>
                      </a:lnTo>
                      <a:lnTo>
                        <a:pt x="26" y="53"/>
                      </a:lnTo>
                      <a:lnTo>
                        <a:pt x="26" y="53"/>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Freeform 161">
                  <a:extLst>
                    <a:ext uri="{FF2B5EF4-FFF2-40B4-BE49-F238E27FC236}">
                      <a16:creationId xmlns:a16="http://schemas.microsoft.com/office/drawing/2014/main" id="{49AE31D7-76DD-3A0C-02CA-70174CC19DC1}"/>
                    </a:ext>
                  </a:extLst>
                </p:cNvPr>
                <p:cNvSpPr>
                  <a:spLocks/>
                </p:cNvSpPr>
                <p:nvPr/>
              </p:nvSpPr>
              <p:spPr bwMode="auto">
                <a:xfrm>
                  <a:off x="11768593" y="4626041"/>
                  <a:ext cx="107999" cy="108001"/>
                </a:xfrm>
                <a:custGeom>
                  <a:avLst/>
                  <a:gdLst>
                    <a:gd name="T0" fmla="*/ 0 w 52"/>
                    <a:gd name="T1" fmla="*/ 26 h 53"/>
                    <a:gd name="T2" fmla="*/ 26 w 52"/>
                    <a:gd name="T3" fmla="*/ 26 h 53"/>
                    <a:gd name="T4" fmla="*/ 26 w 52"/>
                    <a:gd name="T5" fmla="*/ 0 h 53"/>
                    <a:gd name="T6" fmla="*/ 26 w 52"/>
                    <a:gd name="T7" fmla="*/ 0 h 53"/>
                    <a:gd name="T8" fmla="*/ 26 w 52"/>
                    <a:gd name="T9" fmla="*/ 26 h 53"/>
                    <a:gd name="T10" fmla="*/ 52 w 52"/>
                    <a:gd name="T11" fmla="*/ 26 h 53"/>
                    <a:gd name="T12" fmla="*/ 52 w 52"/>
                    <a:gd name="T13" fmla="*/ 26 h 53"/>
                    <a:gd name="T14" fmla="*/ 26 w 52"/>
                    <a:gd name="T15" fmla="*/ 26 h 53"/>
                    <a:gd name="T16" fmla="*/ 26 w 52"/>
                    <a:gd name="T17" fmla="*/ 53 h 53"/>
                    <a:gd name="T18" fmla="*/ 26 w 52"/>
                    <a:gd name="T19" fmla="*/ 53 h 53"/>
                    <a:gd name="T20" fmla="*/ 26 w 52"/>
                    <a:gd name="T21" fmla="*/ 26 h 53"/>
                    <a:gd name="T22" fmla="*/ 0 w 52"/>
                    <a:gd name="T23" fmla="*/ 26 h 53"/>
                    <a:gd name="T24" fmla="*/ 0 w 52"/>
                    <a:gd name="T25" fmla="*/ 26 h 53"/>
                    <a:gd name="T26" fmla="*/ 0 w 52"/>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3">
                      <a:moveTo>
                        <a:pt x="0" y="26"/>
                      </a:moveTo>
                      <a:lnTo>
                        <a:pt x="26" y="26"/>
                      </a:lnTo>
                      <a:lnTo>
                        <a:pt x="26" y="0"/>
                      </a:lnTo>
                      <a:lnTo>
                        <a:pt x="26" y="0"/>
                      </a:lnTo>
                      <a:lnTo>
                        <a:pt x="26" y="26"/>
                      </a:lnTo>
                      <a:lnTo>
                        <a:pt x="52" y="26"/>
                      </a:lnTo>
                      <a:lnTo>
                        <a:pt x="52" y="26"/>
                      </a:lnTo>
                      <a:lnTo>
                        <a:pt x="26" y="26"/>
                      </a:lnTo>
                      <a:lnTo>
                        <a:pt x="26" y="53"/>
                      </a:lnTo>
                      <a:lnTo>
                        <a:pt x="26" y="53"/>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Freeform 162">
                  <a:extLst>
                    <a:ext uri="{FF2B5EF4-FFF2-40B4-BE49-F238E27FC236}">
                      <a16:creationId xmlns:a16="http://schemas.microsoft.com/office/drawing/2014/main" id="{6FF1C70B-C35D-320E-2564-8209DD25BAB9}"/>
                    </a:ext>
                  </a:extLst>
                </p:cNvPr>
                <p:cNvSpPr>
                  <a:spLocks/>
                </p:cNvSpPr>
                <p:nvPr/>
              </p:nvSpPr>
              <p:spPr bwMode="auto">
                <a:xfrm>
                  <a:off x="11709906" y="4612168"/>
                  <a:ext cx="107999" cy="108001"/>
                </a:xfrm>
                <a:custGeom>
                  <a:avLst/>
                  <a:gdLst>
                    <a:gd name="T0" fmla="*/ 0 w 55"/>
                    <a:gd name="T1" fmla="*/ 28 h 54"/>
                    <a:gd name="T2" fmla="*/ 26 w 55"/>
                    <a:gd name="T3" fmla="*/ 28 h 54"/>
                    <a:gd name="T4" fmla="*/ 26 w 55"/>
                    <a:gd name="T5" fmla="*/ 0 h 54"/>
                    <a:gd name="T6" fmla="*/ 26 w 55"/>
                    <a:gd name="T7" fmla="*/ 0 h 54"/>
                    <a:gd name="T8" fmla="*/ 26 w 55"/>
                    <a:gd name="T9" fmla="*/ 28 h 54"/>
                    <a:gd name="T10" fmla="*/ 55 w 55"/>
                    <a:gd name="T11" fmla="*/ 28 h 54"/>
                    <a:gd name="T12" fmla="*/ 55 w 55"/>
                    <a:gd name="T13" fmla="*/ 28 h 54"/>
                    <a:gd name="T14" fmla="*/ 26 w 55"/>
                    <a:gd name="T15" fmla="*/ 28 h 54"/>
                    <a:gd name="T16" fmla="*/ 26 w 55"/>
                    <a:gd name="T17" fmla="*/ 54 h 54"/>
                    <a:gd name="T18" fmla="*/ 26 w 55"/>
                    <a:gd name="T19" fmla="*/ 54 h 54"/>
                    <a:gd name="T20" fmla="*/ 26 w 55"/>
                    <a:gd name="T21" fmla="*/ 28 h 54"/>
                    <a:gd name="T22" fmla="*/ 0 w 55"/>
                    <a:gd name="T23" fmla="*/ 28 h 54"/>
                    <a:gd name="T24" fmla="*/ 0 w 55"/>
                    <a:gd name="T25" fmla="*/ 28 h 54"/>
                    <a:gd name="T26" fmla="*/ 0 w 55"/>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8"/>
                      </a:moveTo>
                      <a:lnTo>
                        <a:pt x="26" y="28"/>
                      </a:lnTo>
                      <a:lnTo>
                        <a:pt x="26" y="0"/>
                      </a:lnTo>
                      <a:lnTo>
                        <a:pt x="26" y="0"/>
                      </a:lnTo>
                      <a:lnTo>
                        <a:pt x="26" y="28"/>
                      </a:lnTo>
                      <a:lnTo>
                        <a:pt x="55" y="28"/>
                      </a:lnTo>
                      <a:lnTo>
                        <a:pt x="55" y="28"/>
                      </a:lnTo>
                      <a:lnTo>
                        <a:pt x="26" y="28"/>
                      </a:lnTo>
                      <a:lnTo>
                        <a:pt x="26" y="54"/>
                      </a:lnTo>
                      <a:lnTo>
                        <a:pt x="26" y="54"/>
                      </a:lnTo>
                      <a:lnTo>
                        <a:pt x="26" y="28"/>
                      </a:lnTo>
                      <a:lnTo>
                        <a:pt x="0" y="28"/>
                      </a:lnTo>
                      <a:lnTo>
                        <a:pt x="0" y="28"/>
                      </a:lnTo>
                      <a:lnTo>
                        <a:pt x="0" y="28"/>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163">
                  <a:extLst>
                    <a:ext uri="{FF2B5EF4-FFF2-40B4-BE49-F238E27FC236}">
                      <a16:creationId xmlns:a16="http://schemas.microsoft.com/office/drawing/2014/main" id="{854D1E7A-9108-0C6A-7963-F8EA55A61A1D}"/>
                    </a:ext>
                  </a:extLst>
                </p:cNvPr>
                <p:cNvSpPr>
                  <a:spLocks/>
                </p:cNvSpPr>
                <p:nvPr/>
              </p:nvSpPr>
              <p:spPr bwMode="auto">
                <a:xfrm>
                  <a:off x="11632686" y="4599836"/>
                  <a:ext cx="107999" cy="108001"/>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64">
                  <a:extLst>
                    <a:ext uri="{FF2B5EF4-FFF2-40B4-BE49-F238E27FC236}">
                      <a16:creationId xmlns:a16="http://schemas.microsoft.com/office/drawing/2014/main" id="{DCD1E4E2-021E-D4C3-D6F2-9B309543381B}"/>
                    </a:ext>
                  </a:extLst>
                </p:cNvPr>
                <p:cNvSpPr>
                  <a:spLocks/>
                </p:cNvSpPr>
                <p:nvPr/>
              </p:nvSpPr>
              <p:spPr bwMode="auto">
                <a:xfrm>
                  <a:off x="11570910" y="4589047"/>
                  <a:ext cx="107999" cy="108001"/>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65">
                  <a:extLst>
                    <a:ext uri="{FF2B5EF4-FFF2-40B4-BE49-F238E27FC236}">
                      <a16:creationId xmlns:a16="http://schemas.microsoft.com/office/drawing/2014/main" id="{B2103953-AE22-1F2F-0A4E-88A03B9B5770}"/>
                    </a:ext>
                  </a:extLst>
                </p:cNvPr>
                <p:cNvSpPr>
                  <a:spLocks/>
                </p:cNvSpPr>
                <p:nvPr/>
              </p:nvSpPr>
              <p:spPr bwMode="auto">
                <a:xfrm>
                  <a:off x="11490603" y="4589047"/>
                  <a:ext cx="107999" cy="108001"/>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66">
                  <a:extLst>
                    <a:ext uri="{FF2B5EF4-FFF2-40B4-BE49-F238E27FC236}">
                      <a16:creationId xmlns:a16="http://schemas.microsoft.com/office/drawing/2014/main" id="{F09CAF98-3068-B2ED-8DA6-ED8DA568E18B}"/>
                    </a:ext>
                  </a:extLst>
                </p:cNvPr>
                <p:cNvSpPr>
                  <a:spLocks/>
                </p:cNvSpPr>
                <p:nvPr/>
              </p:nvSpPr>
              <p:spPr bwMode="auto">
                <a:xfrm>
                  <a:off x="11526122" y="4589047"/>
                  <a:ext cx="107999" cy="108001"/>
                </a:xfrm>
                <a:custGeom>
                  <a:avLst/>
                  <a:gdLst>
                    <a:gd name="T0" fmla="*/ 0 w 53"/>
                    <a:gd name="T1" fmla="*/ 29 h 55"/>
                    <a:gd name="T2" fmla="*/ 26 w 53"/>
                    <a:gd name="T3" fmla="*/ 29 h 55"/>
                    <a:gd name="T4" fmla="*/ 26 w 53"/>
                    <a:gd name="T5" fmla="*/ 0 h 55"/>
                    <a:gd name="T6" fmla="*/ 26 w 53"/>
                    <a:gd name="T7" fmla="*/ 0 h 55"/>
                    <a:gd name="T8" fmla="*/ 26 w 53"/>
                    <a:gd name="T9" fmla="*/ 29 h 55"/>
                    <a:gd name="T10" fmla="*/ 53 w 53"/>
                    <a:gd name="T11" fmla="*/ 29 h 55"/>
                    <a:gd name="T12" fmla="*/ 53 w 53"/>
                    <a:gd name="T13" fmla="*/ 29 h 55"/>
                    <a:gd name="T14" fmla="*/ 26 w 53"/>
                    <a:gd name="T15" fmla="*/ 29 h 55"/>
                    <a:gd name="T16" fmla="*/ 26 w 53"/>
                    <a:gd name="T17" fmla="*/ 55 h 55"/>
                    <a:gd name="T18" fmla="*/ 26 w 53"/>
                    <a:gd name="T19" fmla="*/ 55 h 55"/>
                    <a:gd name="T20" fmla="*/ 26 w 53"/>
                    <a:gd name="T21" fmla="*/ 29 h 55"/>
                    <a:gd name="T22" fmla="*/ 0 w 53"/>
                    <a:gd name="T23" fmla="*/ 29 h 55"/>
                    <a:gd name="T24" fmla="*/ 0 w 53"/>
                    <a:gd name="T25" fmla="*/ 29 h 55"/>
                    <a:gd name="T26" fmla="*/ 0 w 53"/>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9"/>
                      </a:moveTo>
                      <a:lnTo>
                        <a:pt x="26" y="29"/>
                      </a:lnTo>
                      <a:lnTo>
                        <a:pt x="26" y="0"/>
                      </a:lnTo>
                      <a:lnTo>
                        <a:pt x="26" y="0"/>
                      </a:lnTo>
                      <a:lnTo>
                        <a:pt x="26" y="29"/>
                      </a:lnTo>
                      <a:lnTo>
                        <a:pt x="53" y="29"/>
                      </a:lnTo>
                      <a:lnTo>
                        <a:pt x="53" y="29"/>
                      </a:lnTo>
                      <a:lnTo>
                        <a:pt x="26" y="29"/>
                      </a:lnTo>
                      <a:lnTo>
                        <a:pt x="26" y="55"/>
                      </a:lnTo>
                      <a:lnTo>
                        <a:pt x="26" y="55"/>
                      </a:lnTo>
                      <a:lnTo>
                        <a:pt x="26"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67">
                  <a:extLst>
                    <a:ext uri="{FF2B5EF4-FFF2-40B4-BE49-F238E27FC236}">
                      <a16:creationId xmlns:a16="http://schemas.microsoft.com/office/drawing/2014/main" id="{54D4A57A-DCC4-C8FD-B69B-6A697BD5EE49}"/>
                    </a:ext>
                  </a:extLst>
                </p:cNvPr>
                <p:cNvSpPr>
                  <a:spLocks/>
                </p:cNvSpPr>
                <p:nvPr/>
              </p:nvSpPr>
              <p:spPr bwMode="auto">
                <a:xfrm>
                  <a:off x="11394850" y="4589047"/>
                  <a:ext cx="107999" cy="108001"/>
                </a:xfrm>
                <a:custGeom>
                  <a:avLst/>
                  <a:gdLst>
                    <a:gd name="T0" fmla="*/ 0 w 55"/>
                    <a:gd name="T1" fmla="*/ 29 h 55"/>
                    <a:gd name="T2" fmla="*/ 28 w 55"/>
                    <a:gd name="T3" fmla="*/ 29 h 55"/>
                    <a:gd name="T4" fmla="*/ 28 w 55"/>
                    <a:gd name="T5" fmla="*/ 0 h 55"/>
                    <a:gd name="T6" fmla="*/ 28 w 55"/>
                    <a:gd name="T7" fmla="*/ 0 h 55"/>
                    <a:gd name="T8" fmla="*/ 28 w 55"/>
                    <a:gd name="T9" fmla="*/ 29 h 55"/>
                    <a:gd name="T10" fmla="*/ 55 w 55"/>
                    <a:gd name="T11" fmla="*/ 29 h 55"/>
                    <a:gd name="T12" fmla="*/ 55 w 55"/>
                    <a:gd name="T13" fmla="*/ 29 h 55"/>
                    <a:gd name="T14" fmla="*/ 28 w 55"/>
                    <a:gd name="T15" fmla="*/ 29 h 55"/>
                    <a:gd name="T16" fmla="*/ 28 w 55"/>
                    <a:gd name="T17" fmla="*/ 55 h 55"/>
                    <a:gd name="T18" fmla="*/ 28 w 55"/>
                    <a:gd name="T19" fmla="*/ 55 h 55"/>
                    <a:gd name="T20" fmla="*/ 28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8" y="29"/>
                      </a:lnTo>
                      <a:lnTo>
                        <a:pt x="28" y="0"/>
                      </a:lnTo>
                      <a:lnTo>
                        <a:pt x="28" y="0"/>
                      </a:lnTo>
                      <a:lnTo>
                        <a:pt x="28" y="29"/>
                      </a:lnTo>
                      <a:lnTo>
                        <a:pt x="55" y="29"/>
                      </a:lnTo>
                      <a:lnTo>
                        <a:pt x="55" y="29"/>
                      </a:lnTo>
                      <a:lnTo>
                        <a:pt x="28" y="29"/>
                      </a:lnTo>
                      <a:lnTo>
                        <a:pt x="28" y="55"/>
                      </a:lnTo>
                      <a:lnTo>
                        <a:pt x="28" y="55"/>
                      </a:lnTo>
                      <a:lnTo>
                        <a:pt x="28"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68">
                  <a:extLst>
                    <a:ext uri="{FF2B5EF4-FFF2-40B4-BE49-F238E27FC236}">
                      <a16:creationId xmlns:a16="http://schemas.microsoft.com/office/drawing/2014/main" id="{91AC3BB6-4C59-050C-3BC6-2730F3A41A11}"/>
                    </a:ext>
                  </a:extLst>
                </p:cNvPr>
                <p:cNvSpPr>
                  <a:spLocks/>
                </p:cNvSpPr>
                <p:nvPr/>
              </p:nvSpPr>
              <p:spPr bwMode="auto">
                <a:xfrm>
                  <a:off x="11296008" y="4589047"/>
                  <a:ext cx="107999" cy="108001"/>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Freeform 169">
                  <a:extLst>
                    <a:ext uri="{FF2B5EF4-FFF2-40B4-BE49-F238E27FC236}">
                      <a16:creationId xmlns:a16="http://schemas.microsoft.com/office/drawing/2014/main" id="{E61761A9-1352-1088-2761-2480515EEDC2}"/>
                    </a:ext>
                  </a:extLst>
                </p:cNvPr>
                <p:cNvSpPr>
                  <a:spLocks/>
                </p:cNvSpPr>
                <p:nvPr/>
              </p:nvSpPr>
              <p:spPr bwMode="auto">
                <a:xfrm>
                  <a:off x="11130758" y="4564383"/>
                  <a:ext cx="107999" cy="108001"/>
                </a:xfrm>
                <a:custGeom>
                  <a:avLst/>
                  <a:gdLst>
                    <a:gd name="T0" fmla="*/ 0 w 55"/>
                    <a:gd name="T1" fmla="*/ 26 h 54"/>
                    <a:gd name="T2" fmla="*/ 29 w 55"/>
                    <a:gd name="T3" fmla="*/ 26 h 54"/>
                    <a:gd name="T4" fmla="*/ 29 w 55"/>
                    <a:gd name="T5" fmla="*/ 0 h 54"/>
                    <a:gd name="T6" fmla="*/ 29 w 55"/>
                    <a:gd name="T7" fmla="*/ 0 h 54"/>
                    <a:gd name="T8" fmla="*/ 29 w 55"/>
                    <a:gd name="T9" fmla="*/ 26 h 54"/>
                    <a:gd name="T10" fmla="*/ 55 w 55"/>
                    <a:gd name="T11" fmla="*/ 26 h 54"/>
                    <a:gd name="T12" fmla="*/ 55 w 55"/>
                    <a:gd name="T13" fmla="*/ 26 h 54"/>
                    <a:gd name="T14" fmla="*/ 29 w 55"/>
                    <a:gd name="T15" fmla="*/ 26 h 54"/>
                    <a:gd name="T16" fmla="*/ 29 w 55"/>
                    <a:gd name="T17" fmla="*/ 54 h 54"/>
                    <a:gd name="T18" fmla="*/ 29 w 55"/>
                    <a:gd name="T19" fmla="*/ 54 h 54"/>
                    <a:gd name="T20" fmla="*/ 29 w 55"/>
                    <a:gd name="T21" fmla="*/ 26 h 54"/>
                    <a:gd name="T22" fmla="*/ 0 w 55"/>
                    <a:gd name="T23" fmla="*/ 26 h 54"/>
                    <a:gd name="T24" fmla="*/ 0 w 55"/>
                    <a:gd name="T25" fmla="*/ 26 h 54"/>
                    <a:gd name="T26" fmla="*/ 0 w 55"/>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6"/>
                      </a:moveTo>
                      <a:lnTo>
                        <a:pt x="29" y="26"/>
                      </a:lnTo>
                      <a:lnTo>
                        <a:pt x="29" y="0"/>
                      </a:lnTo>
                      <a:lnTo>
                        <a:pt x="29" y="0"/>
                      </a:lnTo>
                      <a:lnTo>
                        <a:pt x="29" y="26"/>
                      </a:lnTo>
                      <a:lnTo>
                        <a:pt x="55" y="26"/>
                      </a:lnTo>
                      <a:lnTo>
                        <a:pt x="55" y="26"/>
                      </a:lnTo>
                      <a:lnTo>
                        <a:pt x="29" y="26"/>
                      </a:lnTo>
                      <a:lnTo>
                        <a:pt x="29" y="54"/>
                      </a:lnTo>
                      <a:lnTo>
                        <a:pt x="29" y="54"/>
                      </a:lnTo>
                      <a:lnTo>
                        <a:pt x="29"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170">
                  <a:extLst>
                    <a:ext uri="{FF2B5EF4-FFF2-40B4-BE49-F238E27FC236}">
                      <a16:creationId xmlns:a16="http://schemas.microsoft.com/office/drawing/2014/main" id="{EA4CFC63-8EC8-0910-4629-1C90C363E317}"/>
                    </a:ext>
                  </a:extLst>
                </p:cNvPr>
                <p:cNvSpPr>
                  <a:spLocks/>
                </p:cNvSpPr>
                <p:nvPr/>
              </p:nvSpPr>
              <p:spPr bwMode="auto">
                <a:xfrm>
                  <a:off x="11050449" y="4548969"/>
                  <a:ext cx="107999" cy="108001"/>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71">
                  <a:extLst>
                    <a:ext uri="{FF2B5EF4-FFF2-40B4-BE49-F238E27FC236}">
                      <a16:creationId xmlns:a16="http://schemas.microsoft.com/office/drawing/2014/main" id="{95E0F67A-DCA9-DAE6-3302-5294BBE73C47}"/>
                    </a:ext>
                  </a:extLst>
                </p:cNvPr>
                <p:cNvSpPr>
                  <a:spLocks/>
                </p:cNvSpPr>
                <p:nvPr/>
              </p:nvSpPr>
              <p:spPr bwMode="auto">
                <a:xfrm>
                  <a:off x="11010294" y="4548969"/>
                  <a:ext cx="107999" cy="108001"/>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72">
                  <a:extLst>
                    <a:ext uri="{FF2B5EF4-FFF2-40B4-BE49-F238E27FC236}">
                      <a16:creationId xmlns:a16="http://schemas.microsoft.com/office/drawing/2014/main" id="{931B4F32-DC8C-44CC-7085-5E02A27C8532}"/>
                    </a:ext>
                  </a:extLst>
                </p:cNvPr>
                <p:cNvSpPr>
                  <a:spLocks/>
                </p:cNvSpPr>
                <p:nvPr/>
              </p:nvSpPr>
              <p:spPr bwMode="auto">
                <a:xfrm>
                  <a:off x="10984040" y="4548969"/>
                  <a:ext cx="107999" cy="108001"/>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73">
                  <a:extLst>
                    <a:ext uri="{FF2B5EF4-FFF2-40B4-BE49-F238E27FC236}">
                      <a16:creationId xmlns:a16="http://schemas.microsoft.com/office/drawing/2014/main" id="{05E01CA4-021A-A12F-D17F-BFE8D3D06729}"/>
                    </a:ext>
                  </a:extLst>
                </p:cNvPr>
                <p:cNvSpPr>
                  <a:spLocks/>
                </p:cNvSpPr>
                <p:nvPr/>
              </p:nvSpPr>
              <p:spPr bwMode="auto">
                <a:xfrm>
                  <a:off x="10925354" y="4548969"/>
                  <a:ext cx="107999" cy="108001"/>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74">
                  <a:extLst>
                    <a:ext uri="{FF2B5EF4-FFF2-40B4-BE49-F238E27FC236}">
                      <a16:creationId xmlns:a16="http://schemas.microsoft.com/office/drawing/2014/main" id="{CA0AE03E-E90B-655C-E0CF-68DECF3FF805}"/>
                    </a:ext>
                  </a:extLst>
                </p:cNvPr>
                <p:cNvSpPr>
                  <a:spLocks/>
                </p:cNvSpPr>
                <p:nvPr/>
              </p:nvSpPr>
              <p:spPr bwMode="auto">
                <a:xfrm>
                  <a:off x="10906821" y="4548969"/>
                  <a:ext cx="107999" cy="108001"/>
                </a:xfrm>
                <a:custGeom>
                  <a:avLst/>
                  <a:gdLst>
                    <a:gd name="T0" fmla="*/ 0 w 53"/>
                    <a:gd name="T1" fmla="*/ 26 h 55"/>
                    <a:gd name="T2" fmla="*/ 26 w 53"/>
                    <a:gd name="T3" fmla="*/ 26 h 55"/>
                    <a:gd name="T4" fmla="*/ 26 w 53"/>
                    <a:gd name="T5" fmla="*/ 0 h 55"/>
                    <a:gd name="T6" fmla="*/ 26 w 53"/>
                    <a:gd name="T7" fmla="*/ 0 h 55"/>
                    <a:gd name="T8" fmla="*/ 26 w 53"/>
                    <a:gd name="T9" fmla="*/ 26 h 55"/>
                    <a:gd name="T10" fmla="*/ 53 w 53"/>
                    <a:gd name="T11" fmla="*/ 26 h 55"/>
                    <a:gd name="T12" fmla="*/ 53 w 53"/>
                    <a:gd name="T13" fmla="*/ 26 h 55"/>
                    <a:gd name="T14" fmla="*/ 26 w 53"/>
                    <a:gd name="T15" fmla="*/ 26 h 55"/>
                    <a:gd name="T16" fmla="*/ 26 w 53"/>
                    <a:gd name="T17" fmla="*/ 55 h 55"/>
                    <a:gd name="T18" fmla="*/ 26 w 53"/>
                    <a:gd name="T19" fmla="*/ 55 h 55"/>
                    <a:gd name="T20" fmla="*/ 26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6" y="26"/>
                      </a:lnTo>
                      <a:lnTo>
                        <a:pt x="26" y="0"/>
                      </a:lnTo>
                      <a:lnTo>
                        <a:pt x="26" y="0"/>
                      </a:lnTo>
                      <a:lnTo>
                        <a:pt x="26" y="26"/>
                      </a:lnTo>
                      <a:lnTo>
                        <a:pt x="53" y="26"/>
                      </a:lnTo>
                      <a:lnTo>
                        <a:pt x="53"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75">
                  <a:extLst>
                    <a:ext uri="{FF2B5EF4-FFF2-40B4-BE49-F238E27FC236}">
                      <a16:creationId xmlns:a16="http://schemas.microsoft.com/office/drawing/2014/main" id="{E44E2670-D63A-7CB6-FD9C-77CBC71C44A3}"/>
                    </a:ext>
                  </a:extLst>
                </p:cNvPr>
                <p:cNvSpPr>
                  <a:spLocks/>
                </p:cNvSpPr>
                <p:nvPr/>
              </p:nvSpPr>
              <p:spPr bwMode="auto">
                <a:xfrm>
                  <a:off x="10855856" y="4541261"/>
                  <a:ext cx="107999" cy="108001"/>
                </a:xfrm>
                <a:custGeom>
                  <a:avLst/>
                  <a:gdLst>
                    <a:gd name="T0" fmla="*/ 0 w 55"/>
                    <a:gd name="T1" fmla="*/ 26 h 53"/>
                    <a:gd name="T2" fmla="*/ 26 w 55"/>
                    <a:gd name="T3" fmla="*/ 26 h 53"/>
                    <a:gd name="T4" fmla="*/ 26 w 55"/>
                    <a:gd name="T5" fmla="*/ 0 h 53"/>
                    <a:gd name="T6" fmla="*/ 26 w 55"/>
                    <a:gd name="T7" fmla="*/ 0 h 53"/>
                    <a:gd name="T8" fmla="*/ 26 w 55"/>
                    <a:gd name="T9" fmla="*/ 26 h 53"/>
                    <a:gd name="T10" fmla="*/ 55 w 55"/>
                    <a:gd name="T11" fmla="*/ 26 h 53"/>
                    <a:gd name="T12" fmla="*/ 55 w 55"/>
                    <a:gd name="T13" fmla="*/ 26 h 53"/>
                    <a:gd name="T14" fmla="*/ 26 w 55"/>
                    <a:gd name="T15" fmla="*/ 26 h 53"/>
                    <a:gd name="T16" fmla="*/ 26 w 55"/>
                    <a:gd name="T17" fmla="*/ 53 h 53"/>
                    <a:gd name="T18" fmla="*/ 26 w 55"/>
                    <a:gd name="T19" fmla="*/ 53 h 53"/>
                    <a:gd name="T20" fmla="*/ 26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6" y="26"/>
                      </a:lnTo>
                      <a:lnTo>
                        <a:pt x="26" y="0"/>
                      </a:lnTo>
                      <a:lnTo>
                        <a:pt x="26" y="0"/>
                      </a:lnTo>
                      <a:lnTo>
                        <a:pt x="26" y="26"/>
                      </a:lnTo>
                      <a:lnTo>
                        <a:pt x="55" y="26"/>
                      </a:lnTo>
                      <a:lnTo>
                        <a:pt x="55" y="26"/>
                      </a:lnTo>
                      <a:lnTo>
                        <a:pt x="26" y="26"/>
                      </a:lnTo>
                      <a:lnTo>
                        <a:pt x="26" y="53"/>
                      </a:lnTo>
                      <a:lnTo>
                        <a:pt x="26" y="53"/>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Freeform 176">
                  <a:extLst>
                    <a:ext uri="{FF2B5EF4-FFF2-40B4-BE49-F238E27FC236}">
                      <a16:creationId xmlns:a16="http://schemas.microsoft.com/office/drawing/2014/main" id="{6BD9357E-F1FE-512E-DD2E-5973C80333C9}"/>
                    </a:ext>
                  </a:extLst>
                </p:cNvPr>
                <p:cNvSpPr>
                  <a:spLocks/>
                </p:cNvSpPr>
                <p:nvPr/>
              </p:nvSpPr>
              <p:spPr bwMode="auto">
                <a:xfrm>
                  <a:off x="10882111" y="4545886"/>
                  <a:ext cx="107999" cy="108001"/>
                </a:xfrm>
                <a:custGeom>
                  <a:avLst/>
                  <a:gdLst>
                    <a:gd name="T0" fmla="*/ 0 w 52"/>
                    <a:gd name="T1" fmla="*/ 28 h 54"/>
                    <a:gd name="T2" fmla="*/ 26 w 52"/>
                    <a:gd name="T3" fmla="*/ 28 h 54"/>
                    <a:gd name="T4" fmla="*/ 26 w 52"/>
                    <a:gd name="T5" fmla="*/ 0 h 54"/>
                    <a:gd name="T6" fmla="*/ 26 w 52"/>
                    <a:gd name="T7" fmla="*/ 0 h 54"/>
                    <a:gd name="T8" fmla="*/ 26 w 52"/>
                    <a:gd name="T9" fmla="*/ 28 h 54"/>
                    <a:gd name="T10" fmla="*/ 52 w 52"/>
                    <a:gd name="T11" fmla="*/ 28 h 54"/>
                    <a:gd name="T12" fmla="*/ 52 w 52"/>
                    <a:gd name="T13" fmla="*/ 28 h 54"/>
                    <a:gd name="T14" fmla="*/ 26 w 52"/>
                    <a:gd name="T15" fmla="*/ 28 h 54"/>
                    <a:gd name="T16" fmla="*/ 26 w 52"/>
                    <a:gd name="T17" fmla="*/ 54 h 54"/>
                    <a:gd name="T18" fmla="*/ 26 w 52"/>
                    <a:gd name="T19" fmla="*/ 54 h 54"/>
                    <a:gd name="T20" fmla="*/ 26 w 52"/>
                    <a:gd name="T21" fmla="*/ 28 h 54"/>
                    <a:gd name="T22" fmla="*/ 0 w 52"/>
                    <a:gd name="T23" fmla="*/ 28 h 54"/>
                    <a:gd name="T24" fmla="*/ 0 w 52"/>
                    <a:gd name="T25" fmla="*/ 28 h 54"/>
                    <a:gd name="T26" fmla="*/ 0 w 52"/>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4">
                      <a:moveTo>
                        <a:pt x="0" y="28"/>
                      </a:moveTo>
                      <a:lnTo>
                        <a:pt x="26" y="28"/>
                      </a:lnTo>
                      <a:lnTo>
                        <a:pt x="26" y="0"/>
                      </a:lnTo>
                      <a:lnTo>
                        <a:pt x="26" y="0"/>
                      </a:lnTo>
                      <a:lnTo>
                        <a:pt x="26" y="28"/>
                      </a:lnTo>
                      <a:lnTo>
                        <a:pt x="52" y="28"/>
                      </a:lnTo>
                      <a:lnTo>
                        <a:pt x="52" y="28"/>
                      </a:lnTo>
                      <a:lnTo>
                        <a:pt x="26" y="28"/>
                      </a:lnTo>
                      <a:lnTo>
                        <a:pt x="26" y="54"/>
                      </a:lnTo>
                      <a:lnTo>
                        <a:pt x="26" y="54"/>
                      </a:lnTo>
                      <a:lnTo>
                        <a:pt x="26" y="28"/>
                      </a:lnTo>
                      <a:lnTo>
                        <a:pt x="0" y="28"/>
                      </a:lnTo>
                      <a:lnTo>
                        <a:pt x="0" y="28"/>
                      </a:lnTo>
                      <a:lnTo>
                        <a:pt x="0" y="28"/>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Freeform 177">
                  <a:extLst>
                    <a:ext uri="{FF2B5EF4-FFF2-40B4-BE49-F238E27FC236}">
                      <a16:creationId xmlns:a16="http://schemas.microsoft.com/office/drawing/2014/main" id="{F498A135-2268-730B-FC61-3CFAE93C9BF2}"/>
                    </a:ext>
                  </a:extLst>
                </p:cNvPr>
                <p:cNvSpPr>
                  <a:spLocks/>
                </p:cNvSpPr>
                <p:nvPr/>
              </p:nvSpPr>
              <p:spPr bwMode="auto">
                <a:xfrm>
                  <a:off x="10823424" y="4541261"/>
                  <a:ext cx="107999" cy="108001"/>
                </a:xfrm>
                <a:custGeom>
                  <a:avLst/>
                  <a:gdLst>
                    <a:gd name="T0" fmla="*/ 0 w 54"/>
                    <a:gd name="T1" fmla="*/ 26 h 53"/>
                    <a:gd name="T2" fmla="*/ 26 w 54"/>
                    <a:gd name="T3" fmla="*/ 26 h 53"/>
                    <a:gd name="T4" fmla="*/ 26 w 54"/>
                    <a:gd name="T5" fmla="*/ 0 h 53"/>
                    <a:gd name="T6" fmla="*/ 26 w 54"/>
                    <a:gd name="T7" fmla="*/ 0 h 53"/>
                    <a:gd name="T8" fmla="*/ 26 w 54"/>
                    <a:gd name="T9" fmla="*/ 26 h 53"/>
                    <a:gd name="T10" fmla="*/ 54 w 54"/>
                    <a:gd name="T11" fmla="*/ 26 h 53"/>
                    <a:gd name="T12" fmla="*/ 54 w 54"/>
                    <a:gd name="T13" fmla="*/ 26 h 53"/>
                    <a:gd name="T14" fmla="*/ 26 w 54"/>
                    <a:gd name="T15" fmla="*/ 26 h 53"/>
                    <a:gd name="T16" fmla="*/ 26 w 54"/>
                    <a:gd name="T17" fmla="*/ 53 h 53"/>
                    <a:gd name="T18" fmla="*/ 26 w 54"/>
                    <a:gd name="T19" fmla="*/ 53 h 53"/>
                    <a:gd name="T20" fmla="*/ 26 w 54"/>
                    <a:gd name="T21" fmla="*/ 26 h 53"/>
                    <a:gd name="T22" fmla="*/ 0 w 54"/>
                    <a:gd name="T23" fmla="*/ 26 h 53"/>
                    <a:gd name="T24" fmla="*/ 0 w 54"/>
                    <a:gd name="T25" fmla="*/ 26 h 53"/>
                    <a:gd name="T26" fmla="*/ 0 w 54"/>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3">
                      <a:moveTo>
                        <a:pt x="0" y="26"/>
                      </a:moveTo>
                      <a:lnTo>
                        <a:pt x="26" y="26"/>
                      </a:lnTo>
                      <a:lnTo>
                        <a:pt x="26" y="0"/>
                      </a:lnTo>
                      <a:lnTo>
                        <a:pt x="26" y="0"/>
                      </a:lnTo>
                      <a:lnTo>
                        <a:pt x="26" y="26"/>
                      </a:lnTo>
                      <a:lnTo>
                        <a:pt x="54" y="26"/>
                      </a:lnTo>
                      <a:lnTo>
                        <a:pt x="54" y="26"/>
                      </a:lnTo>
                      <a:lnTo>
                        <a:pt x="26" y="26"/>
                      </a:lnTo>
                      <a:lnTo>
                        <a:pt x="26" y="53"/>
                      </a:lnTo>
                      <a:lnTo>
                        <a:pt x="26" y="53"/>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Freeform 178">
                  <a:extLst>
                    <a:ext uri="{FF2B5EF4-FFF2-40B4-BE49-F238E27FC236}">
                      <a16:creationId xmlns:a16="http://schemas.microsoft.com/office/drawing/2014/main" id="{0B061E9C-B76F-C3BF-911E-A6776809DD3D}"/>
                    </a:ext>
                  </a:extLst>
                </p:cNvPr>
                <p:cNvSpPr>
                  <a:spLocks/>
                </p:cNvSpPr>
                <p:nvPr/>
              </p:nvSpPr>
              <p:spPr bwMode="auto">
                <a:xfrm>
                  <a:off x="10801802" y="4541261"/>
                  <a:ext cx="107999" cy="108001"/>
                </a:xfrm>
                <a:custGeom>
                  <a:avLst/>
                  <a:gdLst>
                    <a:gd name="T0" fmla="*/ 0 w 54"/>
                    <a:gd name="T1" fmla="*/ 26 h 53"/>
                    <a:gd name="T2" fmla="*/ 26 w 54"/>
                    <a:gd name="T3" fmla="*/ 26 h 53"/>
                    <a:gd name="T4" fmla="*/ 26 w 54"/>
                    <a:gd name="T5" fmla="*/ 0 h 53"/>
                    <a:gd name="T6" fmla="*/ 26 w 54"/>
                    <a:gd name="T7" fmla="*/ 0 h 53"/>
                    <a:gd name="T8" fmla="*/ 26 w 54"/>
                    <a:gd name="T9" fmla="*/ 26 h 53"/>
                    <a:gd name="T10" fmla="*/ 54 w 54"/>
                    <a:gd name="T11" fmla="*/ 26 h 53"/>
                    <a:gd name="T12" fmla="*/ 54 w 54"/>
                    <a:gd name="T13" fmla="*/ 26 h 53"/>
                    <a:gd name="T14" fmla="*/ 26 w 54"/>
                    <a:gd name="T15" fmla="*/ 26 h 53"/>
                    <a:gd name="T16" fmla="*/ 26 w 54"/>
                    <a:gd name="T17" fmla="*/ 53 h 53"/>
                    <a:gd name="T18" fmla="*/ 26 w 54"/>
                    <a:gd name="T19" fmla="*/ 53 h 53"/>
                    <a:gd name="T20" fmla="*/ 26 w 54"/>
                    <a:gd name="T21" fmla="*/ 26 h 53"/>
                    <a:gd name="T22" fmla="*/ 0 w 54"/>
                    <a:gd name="T23" fmla="*/ 26 h 53"/>
                    <a:gd name="T24" fmla="*/ 0 w 54"/>
                    <a:gd name="T25" fmla="*/ 26 h 53"/>
                    <a:gd name="T26" fmla="*/ 0 w 54"/>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3">
                      <a:moveTo>
                        <a:pt x="0" y="26"/>
                      </a:moveTo>
                      <a:lnTo>
                        <a:pt x="26" y="26"/>
                      </a:lnTo>
                      <a:lnTo>
                        <a:pt x="26" y="0"/>
                      </a:lnTo>
                      <a:lnTo>
                        <a:pt x="26" y="0"/>
                      </a:lnTo>
                      <a:lnTo>
                        <a:pt x="26" y="26"/>
                      </a:lnTo>
                      <a:lnTo>
                        <a:pt x="54" y="26"/>
                      </a:lnTo>
                      <a:lnTo>
                        <a:pt x="54" y="26"/>
                      </a:lnTo>
                      <a:lnTo>
                        <a:pt x="26" y="26"/>
                      </a:lnTo>
                      <a:lnTo>
                        <a:pt x="26" y="53"/>
                      </a:lnTo>
                      <a:lnTo>
                        <a:pt x="26" y="53"/>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Freeform 179">
                  <a:extLst>
                    <a:ext uri="{FF2B5EF4-FFF2-40B4-BE49-F238E27FC236}">
                      <a16:creationId xmlns:a16="http://schemas.microsoft.com/office/drawing/2014/main" id="{01949361-A508-F7CC-F081-4207EA038BD3}"/>
                    </a:ext>
                  </a:extLst>
                </p:cNvPr>
                <p:cNvSpPr>
                  <a:spLocks/>
                </p:cNvSpPr>
                <p:nvPr/>
              </p:nvSpPr>
              <p:spPr bwMode="auto">
                <a:xfrm>
                  <a:off x="10738482" y="4519681"/>
                  <a:ext cx="107999" cy="108001"/>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Freeform 180">
                  <a:extLst>
                    <a:ext uri="{FF2B5EF4-FFF2-40B4-BE49-F238E27FC236}">
                      <a16:creationId xmlns:a16="http://schemas.microsoft.com/office/drawing/2014/main" id="{55A60B58-0700-A0E5-7374-666030C0844B}"/>
                    </a:ext>
                  </a:extLst>
                </p:cNvPr>
                <p:cNvSpPr>
                  <a:spLocks/>
                </p:cNvSpPr>
                <p:nvPr/>
              </p:nvSpPr>
              <p:spPr bwMode="auto">
                <a:xfrm>
                  <a:off x="10767826" y="4527389"/>
                  <a:ext cx="107999" cy="108001"/>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Freeform 181">
                  <a:extLst>
                    <a:ext uri="{FF2B5EF4-FFF2-40B4-BE49-F238E27FC236}">
                      <a16:creationId xmlns:a16="http://schemas.microsoft.com/office/drawing/2014/main" id="{0935976F-38FC-AAD0-544F-BD96ED5E493B}"/>
                    </a:ext>
                  </a:extLst>
                </p:cNvPr>
                <p:cNvSpPr>
                  <a:spLocks/>
                </p:cNvSpPr>
                <p:nvPr/>
              </p:nvSpPr>
              <p:spPr bwMode="auto">
                <a:xfrm>
                  <a:off x="10655084" y="4519681"/>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82">
                  <a:extLst>
                    <a:ext uri="{FF2B5EF4-FFF2-40B4-BE49-F238E27FC236}">
                      <a16:creationId xmlns:a16="http://schemas.microsoft.com/office/drawing/2014/main" id="{906AE354-478C-5CC3-E78B-52D2F9CA13FC}"/>
                    </a:ext>
                  </a:extLst>
                </p:cNvPr>
                <p:cNvSpPr>
                  <a:spLocks/>
                </p:cNvSpPr>
                <p:nvPr/>
              </p:nvSpPr>
              <p:spPr bwMode="auto">
                <a:xfrm>
                  <a:off x="10687517" y="4519681"/>
                  <a:ext cx="107999" cy="108001"/>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83">
                  <a:extLst>
                    <a:ext uri="{FF2B5EF4-FFF2-40B4-BE49-F238E27FC236}">
                      <a16:creationId xmlns:a16="http://schemas.microsoft.com/office/drawing/2014/main" id="{FBD50DF2-5695-3DE2-9810-894E096332E3}"/>
                    </a:ext>
                  </a:extLst>
                </p:cNvPr>
                <p:cNvSpPr>
                  <a:spLocks/>
                </p:cNvSpPr>
                <p:nvPr/>
              </p:nvSpPr>
              <p:spPr bwMode="auto">
                <a:xfrm>
                  <a:off x="10719949" y="4519681"/>
                  <a:ext cx="107999" cy="108001"/>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84">
                  <a:extLst>
                    <a:ext uri="{FF2B5EF4-FFF2-40B4-BE49-F238E27FC236}">
                      <a16:creationId xmlns:a16="http://schemas.microsoft.com/office/drawing/2014/main" id="{1CB6B2AE-4B47-FEFE-01E8-D20018482701}"/>
                    </a:ext>
                  </a:extLst>
                </p:cNvPr>
                <p:cNvSpPr>
                  <a:spLocks/>
                </p:cNvSpPr>
                <p:nvPr/>
              </p:nvSpPr>
              <p:spPr bwMode="auto">
                <a:xfrm>
                  <a:off x="10614931" y="4519681"/>
                  <a:ext cx="107999" cy="108001"/>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85">
                  <a:extLst>
                    <a:ext uri="{FF2B5EF4-FFF2-40B4-BE49-F238E27FC236}">
                      <a16:creationId xmlns:a16="http://schemas.microsoft.com/office/drawing/2014/main" id="{F6F478B1-A7CA-A0CE-CA6D-389B6AD536B2}"/>
                    </a:ext>
                  </a:extLst>
                </p:cNvPr>
                <p:cNvSpPr>
                  <a:spLocks/>
                </p:cNvSpPr>
                <p:nvPr/>
              </p:nvSpPr>
              <p:spPr bwMode="auto">
                <a:xfrm>
                  <a:off x="10177867" y="4450317"/>
                  <a:ext cx="107999" cy="108001"/>
                </a:xfrm>
                <a:custGeom>
                  <a:avLst/>
                  <a:gdLst>
                    <a:gd name="T0" fmla="*/ 0 w 55"/>
                    <a:gd name="T1" fmla="*/ 28 h 54"/>
                    <a:gd name="T2" fmla="*/ 29 w 55"/>
                    <a:gd name="T3" fmla="*/ 28 h 54"/>
                    <a:gd name="T4" fmla="*/ 29 w 55"/>
                    <a:gd name="T5" fmla="*/ 0 h 54"/>
                    <a:gd name="T6" fmla="*/ 29 w 55"/>
                    <a:gd name="T7" fmla="*/ 0 h 54"/>
                    <a:gd name="T8" fmla="*/ 29 w 55"/>
                    <a:gd name="T9" fmla="*/ 28 h 54"/>
                    <a:gd name="T10" fmla="*/ 55 w 55"/>
                    <a:gd name="T11" fmla="*/ 28 h 54"/>
                    <a:gd name="T12" fmla="*/ 55 w 55"/>
                    <a:gd name="T13" fmla="*/ 28 h 54"/>
                    <a:gd name="T14" fmla="*/ 29 w 55"/>
                    <a:gd name="T15" fmla="*/ 28 h 54"/>
                    <a:gd name="T16" fmla="*/ 29 w 55"/>
                    <a:gd name="T17" fmla="*/ 54 h 54"/>
                    <a:gd name="T18" fmla="*/ 29 w 55"/>
                    <a:gd name="T19" fmla="*/ 54 h 54"/>
                    <a:gd name="T20" fmla="*/ 29 w 55"/>
                    <a:gd name="T21" fmla="*/ 28 h 54"/>
                    <a:gd name="T22" fmla="*/ 0 w 55"/>
                    <a:gd name="T23" fmla="*/ 28 h 54"/>
                    <a:gd name="T24" fmla="*/ 0 w 55"/>
                    <a:gd name="T25" fmla="*/ 28 h 54"/>
                    <a:gd name="T26" fmla="*/ 0 w 55"/>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8"/>
                      </a:moveTo>
                      <a:lnTo>
                        <a:pt x="29" y="28"/>
                      </a:lnTo>
                      <a:lnTo>
                        <a:pt x="29" y="0"/>
                      </a:lnTo>
                      <a:lnTo>
                        <a:pt x="29" y="0"/>
                      </a:lnTo>
                      <a:lnTo>
                        <a:pt x="29" y="28"/>
                      </a:lnTo>
                      <a:lnTo>
                        <a:pt x="55" y="28"/>
                      </a:lnTo>
                      <a:lnTo>
                        <a:pt x="55" y="28"/>
                      </a:lnTo>
                      <a:lnTo>
                        <a:pt x="29" y="28"/>
                      </a:lnTo>
                      <a:lnTo>
                        <a:pt x="29" y="54"/>
                      </a:lnTo>
                      <a:lnTo>
                        <a:pt x="29" y="54"/>
                      </a:lnTo>
                      <a:lnTo>
                        <a:pt x="29" y="28"/>
                      </a:lnTo>
                      <a:lnTo>
                        <a:pt x="0" y="28"/>
                      </a:lnTo>
                      <a:lnTo>
                        <a:pt x="0" y="28"/>
                      </a:lnTo>
                      <a:lnTo>
                        <a:pt x="0" y="28"/>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86">
                  <a:extLst>
                    <a:ext uri="{FF2B5EF4-FFF2-40B4-BE49-F238E27FC236}">
                      <a16:creationId xmlns:a16="http://schemas.microsoft.com/office/drawing/2014/main" id="{296E72E4-13D3-4E34-99DD-642E6DA5D906}"/>
                    </a:ext>
                  </a:extLst>
                </p:cNvPr>
                <p:cNvSpPr>
                  <a:spLocks/>
                </p:cNvSpPr>
                <p:nvPr/>
              </p:nvSpPr>
              <p:spPr bwMode="auto">
                <a:xfrm>
                  <a:off x="6224219" y="3579404"/>
                  <a:ext cx="107999" cy="108001"/>
                </a:xfrm>
                <a:custGeom>
                  <a:avLst/>
                  <a:gdLst>
                    <a:gd name="T0" fmla="*/ 0 w 52"/>
                    <a:gd name="T1" fmla="*/ 26 h 54"/>
                    <a:gd name="T2" fmla="*/ 26 w 52"/>
                    <a:gd name="T3" fmla="*/ 26 h 54"/>
                    <a:gd name="T4" fmla="*/ 26 w 52"/>
                    <a:gd name="T5" fmla="*/ 0 h 54"/>
                    <a:gd name="T6" fmla="*/ 26 w 52"/>
                    <a:gd name="T7" fmla="*/ 0 h 54"/>
                    <a:gd name="T8" fmla="*/ 26 w 52"/>
                    <a:gd name="T9" fmla="*/ 26 h 54"/>
                    <a:gd name="T10" fmla="*/ 52 w 52"/>
                    <a:gd name="T11" fmla="*/ 26 h 54"/>
                    <a:gd name="T12" fmla="*/ 52 w 52"/>
                    <a:gd name="T13" fmla="*/ 26 h 54"/>
                    <a:gd name="T14" fmla="*/ 26 w 52"/>
                    <a:gd name="T15" fmla="*/ 26 h 54"/>
                    <a:gd name="T16" fmla="*/ 26 w 52"/>
                    <a:gd name="T17" fmla="*/ 54 h 54"/>
                    <a:gd name="T18" fmla="*/ 26 w 52"/>
                    <a:gd name="T19" fmla="*/ 54 h 54"/>
                    <a:gd name="T20" fmla="*/ 26 w 52"/>
                    <a:gd name="T21" fmla="*/ 26 h 54"/>
                    <a:gd name="T22" fmla="*/ 0 w 52"/>
                    <a:gd name="T23" fmla="*/ 26 h 54"/>
                    <a:gd name="T24" fmla="*/ 0 w 52"/>
                    <a:gd name="T25" fmla="*/ 26 h 54"/>
                    <a:gd name="T26" fmla="*/ 0 w 52"/>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4">
                      <a:moveTo>
                        <a:pt x="0" y="26"/>
                      </a:moveTo>
                      <a:lnTo>
                        <a:pt x="26" y="26"/>
                      </a:lnTo>
                      <a:lnTo>
                        <a:pt x="26" y="0"/>
                      </a:lnTo>
                      <a:lnTo>
                        <a:pt x="26" y="0"/>
                      </a:lnTo>
                      <a:lnTo>
                        <a:pt x="26" y="26"/>
                      </a:lnTo>
                      <a:lnTo>
                        <a:pt x="52" y="26"/>
                      </a:lnTo>
                      <a:lnTo>
                        <a:pt x="52" y="26"/>
                      </a:lnTo>
                      <a:lnTo>
                        <a:pt x="26" y="26"/>
                      </a:lnTo>
                      <a:lnTo>
                        <a:pt x="26" y="54"/>
                      </a:lnTo>
                      <a:lnTo>
                        <a:pt x="26" y="54"/>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Freeform 187">
                  <a:extLst>
                    <a:ext uri="{FF2B5EF4-FFF2-40B4-BE49-F238E27FC236}">
                      <a16:creationId xmlns:a16="http://schemas.microsoft.com/office/drawing/2014/main" id="{D80E3801-DBCE-BD17-B207-059322A5A395}"/>
                    </a:ext>
                  </a:extLst>
                </p:cNvPr>
                <p:cNvSpPr>
                  <a:spLocks/>
                </p:cNvSpPr>
                <p:nvPr/>
              </p:nvSpPr>
              <p:spPr bwMode="auto">
                <a:xfrm>
                  <a:off x="5906073" y="3519288"/>
                  <a:ext cx="107999" cy="108001"/>
                </a:xfrm>
                <a:custGeom>
                  <a:avLst/>
                  <a:gdLst>
                    <a:gd name="T0" fmla="*/ 0 w 54"/>
                    <a:gd name="T1" fmla="*/ 27 h 53"/>
                    <a:gd name="T2" fmla="*/ 28 w 54"/>
                    <a:gd name="T3" fmla="*/ 27 h 53"/>
                    <a:gd name="T4" fmla="*/ 28 w 54"/>
                    <a:gd name="T5" fmla="*/ 0 h 53"/>
                    <a:gd name="T6" fmla="*/ 28 w 54"/>
                    <a:gd name="T7" fmla="*/ 0 h 53"/>
                    <a:gd name="T8" fmla="*/ 28 w 54"/>
                    <a:gd name="T9" fmla="*/ 27 h 53"/>
                    <a:gd name="T10" fmla="*/ 54 w 54"/>
                    <a:gd name="T11" fmla="*/ 27 h 53"/>
                    <a:gd name="T12" fmla="*/ 54 w 54"/>
                    <a:gd name="T13" fmla="*/ 27 h 53"/>
                    <a:gd name="T14" fmla="*/ 28 w 54"/>
                    <a:gd name="T15" fmla="*/ 27 h 53"/>
                    <a:gd name="T16" fmla="*/ 28 w 54"/>
                    <a:gd name="T17" fmla="*/ 53 h 53"/>
                    <a:gd name="T18" fmla="*/ 28 w 54"/>
                    <a:gd name="T19" fmla="*/ 53 h 53"/>
                    <a:gd name="T20" fmla="*/ 28 w 54"/>
                    <a:gd name="T21" fmla="*/ 27 h 53"/>
                    <a:gd name="T22" fmla="*/ 0 w 54"/>
                    <a:gd name="T23" fmla="*/ 27 h 53"/>
                    <a:gd name="T24" fmla="*/ 0 w 54"/>
                    <a:gd name="T25" fmla="*/ 27 h 53"/>
                    <a:gd name="T26" fmla="*/ 0 w 54"/>
                    <a:gd name="T27"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3">
                      <a:moveTo>
                        <a:pt x="0" y="27"/>
                      </a:moveTo>
                      <a:lnTo>
                        <a:pt x="28" y="27"/>
                      </a:lnTo>
                      <a:lnTo>
                        <a:pt x="28" y="0"/>
                      </a:lnTo>
                      <a:lnTo>
                        <a:pt x="28" y="0"/>
                      </a:lnTo>
                      <a:lnTo>
                        <a:pt x="28" y="27"/>
                      </a:lnTo>
                      <a:lnTo>
                        <a:pt x="54" y="27"/>
                      </a:lnTo>
                      <a:lnTo>
                        <a:pt x="54" y="27"/>
                      </a:lnTo>
                      <a:lnTo>
                        <a:pt x="28" y="27"/>
                      </a:lnTo>
                      <a:lnTo>
                        <a:pt x="28" y="53"/>
                      </a:lnTo>
                      <a:lnTo>
                        <a:pt x="28" y="53"/>
                      </a:lnTo>
                      <a:lnTo>
                        <a:pt x="28" y="27"/>
                      </a:lnTo>
                      <a:lnTo>
                        <a:pt x="0" y="27"/>
                      </a:lnTo>
                      <a:lnTo>
                        <a:pt x="0" y="27"/>
                      </a:lnTo>
                      <a:lnTo>
                        <a:pt x="0" y="27"/>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Freeform 188">
                  <a:extLst>
                    <a:ext uri="{FF2B5EF4-FFF2-40B4-BE49-F238E27FC236}">
                      <a16:creationId xmlns:a16="http://schemas.microsoft.com/office/drawing/2014/main" id="{45A75B99-D895-7B2F-7706-A51DFB85F152}"/>
                    </a:ext>
                  </a:extLst>
                </p:cNvPr>
                <p:cNvSpPr>
                  <a:spLocks/>
                </p:cNvSpPr>
                <p:nvPr/>
              </p:nvSpPr>
              <p:spPr bwMode="auto">
                <a:xfrm>
                  <a:off x="5567850" y="3431426"/>
                  <a:ext cx="107999" cy="108001"/>
                </a:xfrm>
                <a:custGeom>
                  <a:avLst/>
                  <a:gdLst>
                    <a:gd name="T0" fmla="*/ 0 w 55"/>
                    <a:gd name="T1" fmla="*/ 26 h 53"/>
                    <a:gd name="T2" fmla="*/ 27 w 55"/>
                    <a:gd name="T3" fmla="*/ 26 h 53"/>
                    <a:gd name="T4" fmla="*/ 27 w 55"/>
                    <a:gd name="T5" fmla="*/ 0 h 53"/>
                    <a:gd name="T6" fmla="*/ 27 w 55"/>
                    <a:gd name="T7" fmla="*/ 0 h 53"/>
                    <a:gd name="T8" fmla="*/ 27 w 55"/>
                    <a:gd name="T9" fmla="*/ 26 h 53"/>
                    <a:gd name="T10" fmla="*/ 55 w 55"/>
                    <a:gd name="T11" fmla="*/ 26 h 53"/>
                    <a:gd name="T12" fmla="*/ 55 w 55"/>
                    <a:gd name="T13" fmla="*/ 26 h 53"/>
                    <a:gd name="T14" fmla="*/ 27 w 55"/>
                    <a:gd name="T15" fmla="*/ 26 h 53"/>
                    <a:gd name="T16" fmla="*/ 27 w 55"/>
                    <a:gd name="T17" fmla="*/ 53 h 53"/>
                    <a:gd name="T18" fmla="*/ 27 w 55"/>
                    <a:gd name="T19" fmla="*/ 53 h 53"/>
                    <a:gd name="T20" fmla="*/ 27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7" y="26"/>
                      </a:lnTo>
                      <a:lnTo>
                        <a:pt x="27" y="0"/>
                      </a:lnTo>
                      <a:lnTo>
                        <a:pt x="27" y="0"/>
                      </a:lnTo>
                      <a:lnTo>
                        <a:pt x="27" y="26"/>
                      </a:lnTo>
                      <a:lnTo>
                        <a:pt x="55" y="26"/>
                      </a:lnTo>
                      <a:lnTo>
                        <a:pt x="55" y="26"/>
                      </a:lnTo>
                      <a:lnTo>
                        <a:pt x="27" y="26"/>
                      </a:lnTo>
                      <a:lnTo>
                        <a:pt x="27" y="53"/>
                      </a:lnTo>
                      <a:lnTo>
                        <a:pt x="27" y="53"/>
                      </a:lnTo>
                      <a:lnTo>
                        <a:pt x="27"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89">
                  <a:extLst>
                    <a:ext uri="{FF2B5EF4-FFF2-40B4-BE49-F238E27FC236}">
                      <a16:creationId xmlns:a16="http://schemas.microsoft.com/office/drawing/2014/main" id="{34554255-906B-A199-0D27-48713778B2C3}"/>
                    </a:ext>
                  </a:extLst>
                </p:cNvPr>
                <p:cNvSpPr>
                  <a:spLocks/>
                </p:cNvSpPr>
                <p:nvPr/>
              </p:nvSpPr>
              <p:spPr bwMode="auto">
                <a:xfrm>
                  <a:off x="5271326" y="3306569"/>
                  <a:ext cx="107999" cy="108001"/>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90">
                  <a:extLst>
                    <a:ext uri="{FF2B5EF4-FFF2-40B4-BE49-F238E27FC236}">
                      <a16:creationId xmlns:a16="http://schemas.microsoft.com/office/drawing/2014/main" id="{0957557F-B644-D796-44D9-031E352E2AE9}"/>
                    </a:ext>
                  </a:extLst>
                </p:cNvPr>
                <p:cNvSpPr>
                  <a:spLocks/>
                </p:cNvSpPr>
                <p:nvPr/>
              </p:nvSpPr>
              <p:spPr bwMode="auto">
                <a:xfrm>
                  <a:off x="4627314" y="3163215"/>
                  <a:ext cx="107999" cy="108001"/>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91">
                  <a:extLst>
                    <a:ext uri="{FF2B5EF4-FFF2-40B4-BE49-F238E27FC236}">
                      <a16:creationId xmlns:a16="http://schemas.microsoft.com/office/drawing/2014/main" id="{D130AADE-5E85-16D4-6349-E3031E0E7955}"/>
                    </a:ext>
                  </a:extLst>
                </p:cNvPr>
                <p:cNvSpPr>
                  <a:spLocks/>
                </p:cNvSpPr>
                <p:nvPr/>
              </p:nvSpPr>
              <p:spPr bwMode="auto">
                <a:xfrm>
                  <a:off x="4502218" y="3130845"/>
                  <a:ext cx="107999" cy="108001"/>
                </a:xfrm>
                <a:custGeom>
                  <a:avLst/>
                  <a:gdLst>
                    <a:gd name="T0" fmla="*/ 0 w 52"/>
                    <a:gd name="T1" fmla="*/ 28 h 55"/>
                    <a:gd name="T2" fmla="*/ 26 w 52"/>
                    <a:gd name="T3" fmla="*/ 28 h 55"/>
                    <a:gd name="T4" fmla="*/ 26 w 52"/>
                    <a:gd name="T5" fmla="*/ 0 h 55"/>
                    <a:gd name="T6" fmla="*/ 26 w 52"/>
                    <a:gd name="T7" fmla="*/ 0 h 55"/>
                    <a:gd name="T8" fmla="*/ 26 w 52"/>
                    <a:gd name="T9" fmla="*/ 28 h 55"/>
                    <a:gd name="T10" fmla="*/ 52 w 52"/>
                    <a:gd name="T11" fmla="*/ 28 h 55"/>
                    <a:gd name="T12" fmla="*/ 52 w 52"/>
                    <a:gd name="T13" fmla="*/ 28 h 55"/>
                    <a:gd name="T14" fmla="*/ 26 w 52"/>
                    <a:gd name="T15" fmla="*/ 28 h 55"/>
                    <a:gd name="T16" fmla="*/ 26 w 52"/>
                    <a:gd name="T17" fmla="*/ 55 h 55"/>
                    <a:gd name="T18" fmla="*/ 26 w 52"/>
                    <a:gd name="T19" fmla="*/ 55 h 55"/>
                    <a:gd name="T20" fmla="*/ 26 w 52"/>
                    <a:gd name="T21" fmla="*/ 28 h 55"/>
                    <a:gd name="T22" fmla="*/ 0 w 52"/>
                    <a:gd name="T23" fmla="*/ 28 h 55"/>
                    <a:gd name="T24" fmla="*/ 0 w 52"/>
                    <a:gd name="T25" fmla="*/ 28 h 55"/>
                    <a:gd name="T26" fmla="*/ 0 w 52"/>
                    <a:gd name="T2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8"/>
                      </a:moveTo>
                      <a:lnTo>
                        <a:pt x="26" y="28"/>
                      </a:lnTo>
                      <a:lnTo>
                        <a:pt x="26" y="0"/>
                      </a:lnTo>
                      <a:lnTo>
                        <a:pt x="26" y="0"/>
                      </a:lnTo>
                      <a:lnTo>
                        <a:pt x="26" y="28"/>
                      </a:lnTo>
                      <a:lnTo>
                        <a:pt x="52" y="28"/>
                      </a:lnTo>
                      <a:lnTo>
                        <a:pt x="52" y="28"/>
                      </a:lnTo>
                      <a:lnTo>
                        <a:pt x="26" y="28"/>
                      </a:lnTo>
                      <a:lnTo>
                        <a:pt x="26" y="55"/>
                      </a:lnTo>
                      <a:lnTo>
                        <a:pt x="26" y="55"/>
                      </a:lnTo>
                      <a:lnTo>
                        <a:pt x="26" y="28"/>
                      </a:lnTo>
                      <a:lnTo>
                        <a:pt x="0" y="28"/>
                      </a:lnTo>
                      <a:lnTo>
                        <a:pt x="0" y="28"/>
                      </a:lnTo>
                      <a:lnTo>
                        <a:pt x="0" y="28"/>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92">
                  <a:extLst>
                    <a:ext uri="{FF2B5EF4-FFF2-40B4-BE49-F238E27FC236}">
                      <a16:creationId xmlns:a16="http://schemas.microsoft.com/office/drawing/2014/main" id="{97293F44-674F-FD29-CB44-517F281098D1}"/>
                    </a:ext>
                  </a:extLst>
                </p:cNvPr>
                <p:cNvSpPr>
                  <a:spLocks/>
                </p:cNvSpPr>
                <p:nvPr/>
              </p:nvSpPr>
              <p:spPr bwMode="auto">
                <a:xfrm>
                  <a:off x="4296814" y="3064563"/>
                  <a:ext cx="107999" cy="108001"/>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93">
                  <a:extLst>
                    <a:ext uri="{FF2B5EF4-FFF2-40B4-BE49-F238E27FC236}">
                      <a16:creationId xmlns:a16="http://schemas.microsoft.com/office/drawing/2014/main" id="{90290FBF-338D-5B4F-F019-C5671A063DE9}"/>
                    </a:ext>
                  </a:extLst>
                </p:cNvPr>
                <p:cNvSpPr>
                  <a:spLocks/>
                </p:cNvSpPr>
                <p:nvPr/>
              </p:nvSpPr>
              <p:spPr bwMode="auto">
                <a:xfrm>
                  <a:off x="3926160" y="3024486"/>
                  <a:ext cx="107999" cy="108001"/>
                </a:xfrm>
                <a:custGeom>
                  <a:avLst/>
                  <a:gdLst>
                    <a:gd name="T0" fmla="*/ 0 w 53"/>
                    <a:gd name="T1" fmla="*/ 26 h 52"/>
                    <a:gd name="T2" fmla="*/ 27 w 53"/>
                    <a:gd name="T3" fmla="*/ 26 h 52"/>
                    <a:gd name="T4" fmla="*/ 27 w 53"/>
                    <a:gd name="T5" fmla="*/ 0 h 52"/>
                    <a:gd name="T6" fmla="*/ 27 w 53"/>
                    <a:gd name="T7" fmla="*/ 0 h 52"/>
                    <a:gd name="T8" fmla="*/ 27 w 53"/>
                    <a:gd name="T9" fmla="*/ 26 h 52"/>
                    <a:gd name="T10" fmla="*/ 53 w 53"/>
                    <a:gd name="T11" fmla="*/ 26 h 52"/>
                    <a:gd name="T12" fmla="*/ 53 w 53"/>
                    <a:gd name="T13" fmla="*/ 26 h 52"/>
                    <a:gd name="T14" fmla="*/ 27 w 53"/>
                    <a:gd name="T15" fmla="*/ 26 h 52"/>
                    <a:gd name="T16" fmla="*/ 27 w 53"/>
                    <a:gd name="T17" fmla="*/ 52 h 52"/>
                    <a:gd name="T18" fmla="*/ 27 w 53"/>
                    <a:gd name="T19" fmla="*/ 52 h 52"/>
                    <a:gd name="T20" fmla="*/ 27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7" y="26"/>
                      </a:lnTo>
                      <a:lnTo>
                        <a:pt x="27" y="0"/>
                      </a:lnTo>
                      <a:lnTo>
                        <a:pt x="27" y="0"/>
                      </a:lnTo>
                      <a:lnTo>
                        <a:pt x="27" y="26"/>
                      </a:lnTo>
                      <a:lnTo>
                        <a:pt x="53" y="26"/>
                      </a:lnTo>
                      <a:lnTo>
                        <a:pt x="53" y="26"/>
                      </a:lnTo>
                      <a:lnTo>
                        <a:pt x="27" y="26"/>
                      </a:lnTo>
                      <a:lnTo>
                        <a:pt x="27" y="52"/>
                      </a:lnTo>
                      <a:lnTo>
                        <a:pt x="27" y="52"/>
                      </a:lnTo>
                      <a:lnTo>
                        <a:pt x="27"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194">
                  <a:extLst>
                    <a:ext uri="{FF2B5EF4-FFF2-40B4-BE49-F238E27FC236}">
                      <a16:creationId xmlns:a16="http://schemas.microsoft.com/office/drawing/2014/main" id="{8D6C9678-F67E-843B-5353-D21408F4F692}"/>
                    </a:ext>
                  </a:extLst>
                </p:cNvPr>
                <p:cNvSpPr>
                  <a:spLocks/>
                </p:cNvSpPr>
                <p:nvPr/>
              </p:nvSpPr>
              <p:spPr bwMode="auto">
                <a:xfrm>
                  <a:off x="3842763" y="3024486"/>
                  <a:ext cx="107999" cy="108001"/>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Freeform 195">
                  <a:extLst>
                    <a:ext uri="{FF2B5EF4-FFF2-40B4-BE49-F238E27FC236}">
                      <a16:creationId xmlns:a16="http://schemas.microsoft.com/office/drawing/2014/main" id="{47F7B1CF-E037-F073-CDEA-A4A650F570D7}"/>
                    </a:ext>
                  </a:extLst>
                </p:cNvPr>
                <p:cNvSpPr>
                  <a:spLocks/>
                </p:cNvSpPr>
                <p:nvPr/>
              </p:nvSpPr>
              <p:spPr bwMode="auto">
                <a:xfrm>
                  <a:off x="10951609" y="4548969"/>
                  <a:ext cx="107999" cy="108001"/>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Freeform 196">
                  <a:extLst>
                    <a:ext uri="{FF2B5EF4-FFF2-40B4-BE49-F238E27FC236}">
                      <a16:creationId xmlns:a16="http://schemas.microsoft.com/office/drawing/2014/main" id="{E3789753-DDEE-1D1F-7DEE-F9650E761225}"/>
                    </a:ext>
                  </a:extLst>
                </p:cNvPr>
                <p:cNvSpPr>
                  <a:spLocks/>
                </p:cNvSpPr>
                <p:nvPr/>
              </p:nvSpPr>
              <p:spPr bwMode="auto">
                <a:xfrm>
                  <a:off x="11098327" y="4548969"/>
                  <a:ext cx="107999" cy="108001"/>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Freeform 197">
                  <a:extLst>
                    <a:ext uri="{FF2B5EF4-FFF2-40B4-BE49-F238E27FC236}">
                      <a16:creationId xmlns:a16="http://schemas.microsoft.com/office/drawing/2014/main" id="{92E4A7F1-B3EF-92DC-E878-A237FBFC9268}"/>
                    </a:ext>
                  </a:extLst>
                </p:cNvPr>
                <p:cNvSpPr>
                  <a:spLocks/>
                </p:cNvSpPr>
                <p:nvPr/>
              </p:nvSpPr>
              <p:spPr bwMode="auto">
                <a:xfrm>
                  <a:off x="11076706" y="4548966"/>
                  <a:ext cx="107999" cy="108001"/>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Freeform 198">
                  <a:extLst>
                    <a:ext uri="{FF2B5EF4-FFF2-40B4-BE49-F238E27FC236}">
                      <a16:creationId xmlns:a16="http://schemas.microsoft.com/office/drawing/2014/main" id="{00C645B0-8EA6-415D-CE18-5A7C2E04B052}"/>
                    </a:ext>
                  </a:extLst>
                </p:cNvPr>
                <p:cNvSpPr>
                  <a:spLocks/>
                </p:cNvSpPr>
                <p:nvPr/>
              </p:nvSpPr>
              <p:spPr bwMode="auto">
                <a:xfrm>
                  <a:off x="11163193" y="4564381"/>
                  <a:ext cx="107999" cy="108001"/>
                </a:xfrm>
                <a:custGeom>
                  <a:avLst/>
                  <a:gdLst>
                    <a:gd name="T0" fmla="*/ 0 w 55"/>
                    <a:gd name="T1" fmla="*/ 26 h 54"/>
                    <a:gd name="T2" fmla="*/ 27 w 55"/>
                    <a:gd name="T3" fmla="*/ 26 h 54"/>
                    <a:gd name="T4" fmla="*/ 27 w 55"/>
                    <a:gd name="T5" fmla="*/ 0 h 54"/>
                    <a:gd name="T6" fmla="*/ 27 w 55"/>
                    <a:gd name="T7" fmla="*/ 0 h 54"/>
                    <a:gd name="T8" fmla="*/ 27 w 55"/>
                    <a:gd name="T9" fmla="*/ 26 h 54"/>
                    <a:gd name="T10" fmla="*/ 55 w 55"/>
                    <a:gd name="T11" fmla="*/ 26 h 54"/>
                    <a:gd name="T12" fmla="*/ 55 w 55"/>
                    <a:gd name="T13" fmla="*/ 26 h 54"/>
                    <a:gd name="T14" fmla="*/ 27 w 55"/>
                    <a:gd name="T15" fmla="*/ 26 h 54"/>
                    <a:gd name="T16" fmla="*/ 27 w 55"/>
                    <a:gd name="T17" fmla="*/ 54 h 54"/>
                    <a:gd name="T18" fmla="*/ 27 w 55"/>
                    <a:gd name="T19" fmla="*/ 54 h 54"/>
                    <a:gd name="T20" fmla="*/ 27 w 55"/>
                    <a:gd name="T21" fmla="*/ 26 h 54"/>
                    <a:gd name="T22" fmla="*/ 0 w 55"/>
                    <a:gd name="T23" fmla="*/ 26 h 54"/>
                    <a:gd name="T24" fmla="*/ 0 w 55"/>
                    <a:gd name="T25" fmla="*/ 26 h 54"/>
                    <a:gd name="T26" fmla="*/ 0 w 55"/>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6"/>
                      </a:moveTo>
                      <a:lnTo>
                        <a:pt x="27" y="26"/>
                      </a:lnTo>
                      <a:lnTo>
                        <a:pt x="27" y="0"/>
                      </a:lnTo>
                      <a:lnTo>
                        <a:pt x="27" y="0"/>
                      </a:lnTo>
                      <a:lnTo>
                        <a:pt x="27" y="26"/>
                      </a:lnTo>
                      <a:lnTo>
                        <a:pt x="55" y="26"/>
                      </a:lnTo>
                      <a:lnTo>
                        <a:pt x="55" y="26"/>
                      </a:lnTo>
                      <a:lnTo>
                        <a:pt x="27" y="26"/>
                      </a:lnTo>
                      <a:lnTo>
                        <a:pt x="27" y="54"/>
                      </a:lnTo>
                      <a:lnTo>
                        <a:pt x="27" y="54"/>
                      </a:lnTo>
                      <a:lnTo>
                        <a:pt x="27"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Freeform 199">
                  <a:extLst>
                    <a:ext uri="{FF2B5EF4-FFF2-40B4-BE49-F238E27FC236}">
                      <a16:creationId xmlns:a16="http://schemas.microsoft.com/office/drawing/2014/main" id="{2692E257-8AA0-7B06-66DA-E412BC677607}"/>
                    </a:ext>
                  </a:extLst>
                </p:cNvPr>
                <p:cNvSpPr>
                  <a:spLocks/>
                </p:cNvSpPr>
                <p:nvPr/>
              </p:nvSpPr>
              <p:spPr bwMode="auto">
                <a:xfrm>
                  <a:off x="11218794" y="4564374"/>
                  <a:ext cx="107999" cy="108001"/>
                </a:xfrm>
                <a:custGeom>
                  <a:avLst/>
                  <a:gdLst>
                    <a:gd name="T0" fmla="*/ 0 w 52"/>
                    <a:gd name="T1" fmla="*/ 26 h 54"/>
                    <a:gd name="T2" fmla="*/ 26 w 52"/>
                    <a:gd name="T3" fmla="*/ 26 h 54"/>
                    <a:gd name="T4" fmla="*/ 26 w 52"/>
                    <a:gd name="T5" fmla="*/ 0 h 54"/>
                    <a:gd name="T6" fmla="*/ 26 w 52"/>
                    <a:gd name="T7" fmla="*/ 0 h 54"/>
                    <a:gd name="T8" fmla="*/ 26 w 52"/>
                    <a:gd name="T9" fmla="*/ 26 h 54"/>
                    <a:gd name="T10" fmla="*/ 52 w 52"/>
                    <a:gd name="T11" fmla="*/ 26 h 54"/>
                    <a:gd name="T12" fmla="*/ 52 w 52"/>
                    <a:gd name="T13" fmla="*/ 26 h 54"/>
                    <a:gd name="T14" fmla="*/ 26 w 52"/>
                    <a:gd name="T15" fmla="*/ 26 h 54"/>
                    <a:gd name="T16" fmla="*/ 26 w 52"/>
                    <a:gd name="T17" fmla="*/ 54 h 54"/>
                    <a:gd name="T18" fmla="*/ 26 w 52"/>
                    <a:gd name="T19" fmla="*/ 54 h 54"/>
                    <a:gd name="T20" fmla="*/ 26 w 52"/>
                    <a:gd name="T21" fmla="*/ 26 h 54"/>
                    <a:gd name="T22" fmla="*/ 0 w 52"/>
                    <a:gd name="T23" fmla="*/ 26 h 54"/>
                    <a:gd name="T24" fmla="*/ 0 w 52"/>
                    <a:gd name="T25" fmla="*/ 26 h 54"/>
                    <a:gd name="T26" fmla="*/ 0 w 52"/>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4">
                      <a:moveTo>
                        <a:pt x="0" y="26"/>
                      </a:moveTo>
                      <a:lnTo>
                        <a:pt x="26" y="26"/>
                      </a:lnTo>
                      <a:lnTo>
                        <a:pt x="26" y="0"/>
                      </a:lnTo>
                      <a:lnTo>
                        <a:pt x="26" y="0"/>
                      </a:lnTo>
                      <a:lnTo>
                        <a:pt x="26" y="26"/>
                      </a:lnTo>
                      <a:lnTo>
                        <a:pt x="52" y="26"/>
                      </a:lnTo>
                      <a:lnTo>
                        <a:pt x="52" y="26"/>
                      </a:lnTo>
                      <a:lnTo>
                        <a:pt x="26" y="26"/>
                      </a:lnTo>
                      <a:lnTo>
                        <a:pt x="26" y="54"/>
                      </a:lnTo>
                      <a:lnTo>
                        <a:pt x="26" y="54"/>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Freeform 200">
                  <a:extLst>
                    <a:ext uri="{FF2B5EF4-FFF2-40B4-BE49-F238E27FC236}">
                      <a16:creationId xmlns:a16="http://schemas.microsoft.com/office/drawing/2014/main" id="{7ED064E7-300E-DACA-E3CF-9E17D144450B}"/>
                    </a:ext>
                  </a:extLst>
                </p:cNvPr>
                <p:cNvSpPr>
                  <a:spLocks/>
                </p:cNvSpPr>
                <p:nvPr/>
              </p:nvSpPr>
              <p:spPr bwMode="auto">
                <a:xfrm>
                  <a:off x="11251223" y="4570534"/>
                  <a:ext cx="107999" cy="108001"/>
                </a:xfrm>
                <a:custGeom>
                  <a:avLst/>
                  <a:gdLst>
                    <a:gd name="T0" fmla="*/ 0 w 53"/>
                    <a:gd name="T1" fmla="*/ 27 h 55"/>
                    <a:gd name="T2" fmla="*/ 27 w 53"/>
                    <a:gd name="T3" fmla="*/ 27 h 55"/>
                    <a:gd name="T4" fmla="*/ 27 w 53"/>
                    <a:gd name="T5" fmla="*/ 0 h 55"/>
                    <a:gd name="T6" fmla="*/ 27 w 53"/>
                    <a:gd name="T7" fmla="*/ 0 h 55"/>
                    <a:gd name="T8" fmla="*/ 27 w 53"/>
                    <a:gd name="T9" fmla="*/ 27 h 55"/>
                    <a:gd name="T10" fmla="*/ 53 w 53"/>
                    <a:gd name="T11" fmla="*/ 27 h 55"/>
                    <a:gd name="T12" fmla="*/ 53 w 53"/>
                    <a:gd name="T13" fmla="*/ 27 h 55"/>
                    <a:gd name="T14" fmla="*/ 27 w 53"/>
                    <a:gd name="T15" fmla="*/ 27 h 55"/>
                    <a:gd name="T16" fmla="*/ 27 w 53"/>
                    <a:gd name="T17" fmla="*/ 55 h 55"/>
                    <a:gd name="T18" fmla="*/ 27 w 53"/>
                    <a:gd name="T19" fmla="*/ 55 h 55"/>
                    <a:gd name="T20" fmla="*/ 27 w 53"/>
                    <a:gd name="T21" fmla="*/ 27 h 55"/>
                    <a:gd name="T22" fmla="*/ 0 w 53"/>
                    <a:gd name="T23" fmla="*/ 27 h 55"/>
                    <a:gd name="T24" fmla="*/ 0 w 53"/>
                    <a:gd name="T25" fmla="*/ 27 h 55"/>
                    <a:gd name="T26" fmla="*/ 0 w 53"/>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7"/>
                      </a:moveTo>
                      <a:lnTo>
                        <a:pt x="27" y="27"/>
                      </a:lnTo>
                      <a:lnTo>
                        <a:pt x="27" y="0"/>
                      </a:lnTo>
                      <a:lnTo>
                        <a:pt x="27" y="0"/>
                      </a:lnTo>
                      <a:lnTo>
                        <a:pt x="27" y="27"/>
                      </a:lnTo>
                      <a:lnTo>
                        <a:pt x="53" y="27"/>
                      </a:lnTo>
                      <a:lnTo>
                        <a:pt x="53" y="27"/>
                      </a:lnTo>
                      <a:lnTo>
                        <a:pt x="27" y="27"/>
                      </a:lnTo>
                      <a:lnTo>
                        <a:pt x="27" y="55"/>
                      </a:lnTo>
                      <a:lnTo>
                        <a:pt x="27" y="55"/>
                      </a:lnTo>
                      <a:lnTo>
                        <a:pt x="27" y="27"/>
                      </a:lnTo>
                      <a:lnTo>
                        <a:pt x="0" y="27"/>
                      </a:lnTo>
                      <a:lnTo>
                        <a:pt x="0" y="27"/>
                      </a:lnTo>
                      <a:lnTo>
                        <a:pt x="0" y="27"/>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Freeform 201">
                  <a:extLst>
                    <a:ext uri="{FF2B5EF4-FFF2-40B4-BE49-F238E27FC236}">
                      <a16:creationId xmlns:a16="http://schemas.microsoft.com/office/drawing/2014/main" id="{33B1AF03-A1A4-8898-4DE3-3CABC5775733}"/>
                    </a:ext>
                  </a:extLst>
                </p:cNvPr>
                <p:cNvSpPr>
                  <a:spLocks/>
                </p:cNvSpPr>
                <p:nvPr/>
              </p:nvSpPr>
              <p:spPr bwMode="auto">
                <a:xfrm>
                  <a:off x="11269758" y="4578233"/>
                  <a:ext cx="107999"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202">
                  <a:extLst>
                    <a:ext uri="{FF2B5EF4-FFF2-40B4-BE49-F238E27FC236}">
                      <a16:creationId xmlns:a16="http://schemas.microsoft.com/office/drawing/2014/main" id="{53C88DD2-96A0-3A90-8A83-1C8D6D80E7F9}"/>
                    </a:ext>
                  </a:extLst>
                </p:cNvPr>
                <p:cNvSpPr>
                  <a:spLocks/>
                </p:cNvSpPr>
                <p:nvPr/>
              </p:nvSpPr>
              <p:spPr bwMode="auto">
                <a:xfrm>
                  <a:off x="11333080" y="4589023"/>
                  <a:ext cx="107999"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7" name="Freeform 203">
                  <a:extLst>
                    <a:ext uri="{FF2B5EF4-FFF2-40B4-BE49-F238E27FC236}">
                      <a16:creationId xmlns:a16="http://schemas.microsoft.com/office/drawing/2014/main" id="{A14955AA-1428-26AD-1F4B-94579E1862D7}"/>
                    </a:ext>
                  </a:extLst>
                </p:cNvPr>
                <p:cNvSpPr>
                  <a:spLocks/>
                </p:cNvSpPr>
                <p:nvPr/>
              </p:nvSpPr>
              <p:spPr bwMode="auto">
                <a:xfrm>
                  <a:off x="11354703" y="4589023"/>
                  <a:ext cx="107999"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 name="Freeform 204">
                  <a:extLst>
                    <a:ext uri="{FF2B5EF4-FFF2-40B4-BE49-F238E27FC236}">
                      <a16:creationId xmlns:a16="http://schemas.microsoft.com/office/drawing/2014/main" id="{7EFC764A-83BD-FE7E-BDE0-86813891B574}"/>
                    </a:ext>
                  </a:extLst>
                </p:cNvPr>
                <p:cNvSpPr>
                  <a:spLocks/>
                </p:cNvSpPr>
                <p:nvPr/>
              </p:nvSpPr>
              <p:spPr bwMode="auto">
                <a:xfrm>
                  <a:off x="11416478" y="4589023"/>
                  <a:ext cx="107999" cy="108000"/>
                </a:xfrm>
                <a:custGeom>
                  <a:avLst/>
                  <a:gdLst>
                    <a:gd name="T0" fmla="*/ 0 w 55"/>
                    <a:gd name="T1" fmla="*/ 29 h 55"/>
                    <a:gd name="T2" fmla="*/ 26 w 55"/>
                    <a:gd name="T3" fmla="*/ 29 h 55"/>
                    <a:gd name="T4" fmla="*/ 26 w 55"/>
                    <a:gd name="T5" fmla="*/ 0 h 55"/>
                    <a:gd name="T6" fmla="*/ 26 w 55"/>
                    <a:gd name="T7" fmla="*/ 0 h 55"/>
                    <a:gd name="T8" fmla="*/ 26 w 55"/>
                    <a:gd name="T9" fmla="*/ 29 h 55"/>
                    <a:gd name="T10" fmla="*/ 55 w 55"/>
                    <a:gd name="T11" fmla="*/ 29 h 55"/>
                    <a:gd name="T12" fmla="*/ 55 w 55"/>
                    <a:gd name="T13" fmla="*/ 29 h 55"/>
                    <a:gd name="T14" fmla="*/ 26 w 55"/>
                    <a:gd name="T15" fmla="*/ 29 h 55"/>
                    <a:gd name="T16" fmla="*/ 26 w 55"/>
                    <a:gd name="T17" fmla="*/ 55 h 55"/>
                    <a:gd name="T18" fmla="*/ 26 w 55"/>
                    <a:gd name="T19" fmla="*/ 55 h 55"/>
                    <a:gd name="T20" fmla="*/ 26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6" y="29"/>
                      </a:lnTo>
                      <a:lnTo>
                        <a:pt x="26" y="0"/>
                      </a:lnTo>
                      <a:lnTo>
                        <a:pt x="26" y="0"/>
                      </a:lnTo>
                      <a:lnTo>
                        <a:pt x="26" y="29"/>
                      </a:lnTo>
                      <a:lnTo>
                        <a:pt x="55" y="29"/>
                      </a:lnTo>
                      <a:lnTo>
                        <a:pt x="55" y="29"/>
                      </a:lnTo>
                      <a:lnTo>
                        <a:pt x="26" y="29"/>
                      </a:lnTo>
                      <a:lnTo>
                        <a:pt x="26" y="55"/>
                      </a:lnTo>
                      <a:lnTo>
                        <a:pt x="26" y="55"/>
                      </a:lnTo>
                      <a:lnTo>
                        <a:pt x="26"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Freeform 205">
                  <a:extLst>
                    <a:ext uri="{FF2B5EF4-FFF2-40B4-BE49-F238E27FC236}">
                      <a16:creationId xmlns:a16="http://schemas.microsoft.com/office/drawing/2014/main" id="{77A3F59E-25A2-B950-B149-69A23F5EA2DC}"/>
                    </a:ext>
                  </a:extLst>
                </p:cNvPr>
                <p:cNvSpPr>
                  <a:spLocks/>
                </p:cNvSpPr>
                <p:nvPr/>
              </p:nvSpPr>
              <p:spPr bwMode="auto">
                <a:xfrm>
                  <a:off x="11376324" y="4589023"/>
                  <a:ext cx="107999"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206">
                  <a:extLst>
                    <a:ext uri="{FF2B5EF4-FFF2-40B4-BE49-F238E27FC236}">
                      <a16:creationId xmlns:a16="http://schemas.microsoft.com/office/drawing/2014/main" id="{4B85408A-9AD8-8C96-D40B-ABECE1F17C49}"/>
                    </a:ext>
                  </a:extLst>
                </p:cNvPr>
                <p:cNvSpPr>
                  <a:spLocks/>
                </p:cNvSpPr>
                <p:nvPr/>
              </p:nvSpPr>
              <p:spPr bwMode="auto">
                <a:xfrm>
                  <a:off x="11456632" y="4589018"/>
                  <a:ext cx="107999"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Freeform 207">
                  <a:extLst>
                    <a:ext uri="{FF2B5EF4-FFF2-40B4-BE49-F238E27FC236}">
                      <a16:creationId xmlns:a16="http://schemas.microsoft.com/office/drawing/2014/main" id="{113E4FB1-424A-FD60-B3B0-66EA2799AE73}"/>
                    </a:ext>
                  </a:extLst>
                </p:cNvPr>
                <p:cNvSpPr>
                  <a:spLocks/>
                </p:cNvSpPr>
                <p:nvPr/>
              </p:nvSpPr>
              <p:spPr bwMode="auto">
                <a:xfrm>
                  <a:off x="11438097" y="4589020"/>
                  <a:ext cx="107999" cy="108000"/>
                </a:xfrm>
                <a:custGeom>
                  <a:avLst/>
                  <a:gdLst>
                    <a:gd name="T0" fmla="*/ 0 w 53"/>
                    <a:gd name="T1" fmla="*/ 29 h 55"/>
                    <a:gd name="T2" fmla="*/ 27 w 53"/>
                    <a:gd name="T3" fmla="*/ 29 h 55"/>
                    <a:gd name="T4" fmla="*/ 27 w 53"/>
                    <a:gd name="T5" fmla="*/ 0 h 55"/>
                    <a:gd name="T6" fmla="*/ 27 w 53"/>
                    <a:gd name="T7" fmla="*/ 0 h 55"/>
                    <a:gd name="T8" fmla="*/ 27 w 53"/>
                    <a:gd name="T9" fmla="*/ 29 h 55"/>
                    <a:gd name="T10" fmla="*/ 53 w 53"/>
                    <a:gd name="T11" fmla="*/ 29 h 55"/>
                    <a:gd name="T12" fmla="*/ 53 w 53"/>
                    <a:gd name="T13" fmla="*/ 29 h 55"/>
                    <a:gd name="T14" fmla="*/ 27 w 53"/>
                    <a:gd name="T15" fmla="*/ 29 h 55"/>
                    <a:gd name="T16" fmla="*/ 27 w 53"/>
                    <a:gd name="T17" fmla="*/ 55 h 55"/>
                    <a:gd name="T18" fmla="*/ 27 w 53"/>
                    <a:gd name="T19" fmla="*/ 55 h 55"/>
                    <a:gd name="T20" fmla="*/ 27 w 53"/>
                    <a:gd name="T21" fmla="*/ 29 h 55"/>
                    <a:gd name="T22" fmla="*/ 0 w 53"/>
                    <a:gd name="T23" fmla="*/ 29 h 55"/>
                    <a:gd name="T24" fmla="*/ 0 w 53"/>
                    <a:gd name="T25" fmla="*/ 29 h 55"/>
                    <a:gd name="T26" fmla="*/ 0 w 53"/>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9"/>
                      </a:moveTo>
                      <a:lnTo>
                        <a:pt x="27" y="29"/>
                      </a:lnTo>
                      <a:lnTo>
                        <a:pt x="27" y="0"/>
                      </a:lnTo>
                      <a:lnTo>
                        <a:pt x="27" y="0"/>
                      </a:lnTo>
                      <a:lnTo>
                        <a:pt x="27" y="29"/>
                      </a:lnTo>
                      <a:lnTo>
                        <a:pt x="53" y="29"/>
                      </a:lnTo>
                      <a:lnTo>
                        <a:pt x="53" y="29"/>
                      </a:lnTo>
                      <a:lnTo>
                        <a:pt x="27" y="29"/>
                      </a:lnTo>
                      <a:lnTo>
                        <a:pt x="27" y="55"/>
                      </a:lnTo>
                      <a:lnTo>
                        <a:pt x="27" y="55"/>
                      </a:lnTo>
                      <a:lnTo>
                        <a:pt x="27"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Freeform 208">
                  <a:extLst>
                    <a:ext uri="{FF2B5EF4-FFF2-40B4-BE49-F238E27FC236}">
                      <a16:creationId xmlns:a16="http://schemas.microsoft.com/office/drawing/2014/main" id="{FBE948C6-6303-2CF7-6476-5A3A64EF4E97}"/>
                    </a:ext>
                  </a:extLst>
                </p:cNvPr>
                <p:cNvSpPr>
                  <a:spLocks/>
                </p:cNvSpPr>
                <p:nvPr/>
              </p:nvSpPr>
              <p:spPr bwMode="auto">
                <a:xfrm>
                  <a:off x="11654310" y="4599808"/>
                  <a:ext cx="107999" cy="108000"/>
                </a:xfrm>
                <a:custGeom>
                  <a:avLst/>
                  <a:gdLst>
                    <a:gd name="T0" fmla="*/ 0 w 55"/>
                    <a:gd name="T1" fmla="*/ 29 h 55"/>
                    <a:gd name="T2" fmla="*/ 27 w 55"/>
                    <a:gd name="T3" fmla="*/ 29 h 55"/>
                    <a:gd name="T4" fmla="*/ 27 w 55"/>
                    <a:gd name="T5" fmla="*/ 0 h 55"/>
                    <a:gd name="T6" fmla="*/ 27 w 55"/>
                    <a:gd name="T7" fmla="*/ 0 h 55"/>
                    <a:gd name="T8" fmla="*/ 27 w 55"/>
                    <a:gd name="T9" fmla="*/ 29 h 55"/>
                    <a:gd name="T10" fmla="*/ 55 w 55"/>
                    <a:gd name="T11" fmla="*/ 29 h 55"/>
                    <a:gd name="T12" fmla="*/ 55 w 55"/>
                    <a:gd name="T13" fmla="*/ 29 h 55"/>
                    <a:gd name="T14" fmla="*/ 27 w 55"/>
                    <a:gd name="T15" fmla="*/ 29 h 55"/>
                    <a:gd name="T16" fmla="*/ 27 w 55"/>
                    <a:gd name="T17" fmla="*/ 55 h 55"/>
                    <a:gd name="T18" fmla="*/ 27 w 55"/>
                    <a:gd name="T19" fmla="*/ 55 h 55"/>
                    <a:gd name="T20" fmla="*/ 27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7" y="29"/>
                      </a:lnTo>
                      <a:lnTo>
                        <a:pt x="27" y="0"/>
                      </a:lnTo>
                      <a:lnTo>
                        <a:pt x="27" y="0"/>
                      </a:lnTo>
                      <a:lnTo>
                        <a:pt x="27" y="29"/>
                      </a:lnTo>
                      <a:lnTo>
                        <a:pt x="55" y="29"/>
                      </a:lnTo>
                      <a:lnTo>
                        <a:pt x="55" y="29"/>
                      </a:lnTo>
                      <a:lnTo>
                        <a:pt x="27" y="29"/>
                      </a:lnTo>
                      <a:lnTo>
                        <a:pt x="27" y="55"/>
                      </a:lnTo>
                      <a:lnTo>
                        <a:pt x="27" y="55"/>
                      </a:lnTo>
                      <a:lnTo>
                        <a:pt x="27"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Freeform 209">
                  <a:extLst>
                    <a:ext uri="{FF2B5EF4-FFF2-40B4-BE49-F238E27FC236}">
                      <a16:creationId xmlns:a16="http://schemas.microsoft.com/office/drawing/2014/main" id="{A2D1058E-9B3B-41BA-4863-576978EF109C}"/>
                    </a:ext>
                  </a:extLst>
                </p:cNvPr>
                <p:cNvSpPr>
                  <a:spLocks/>
                </p:cNvSpPr>
                <p:nvPr/>
              </p:nvSpPr>
              <p:spPr bwMode="auto">
                <a:xfrm>
                  <a:off x="11677476" y="4604433"/>
                  <a:ext cx="107999" cy="108000"/>
                </a:xfrm>
                <a:custGeom>
                  <a:avLst/>
                  <a:gdLst>
                    <a:gd name="T0" fmla="*/ 0 w 52"/>
                    <a:gd name="T1" fmla="*/ 28 h 55"/>
                    <a:gd name="T2" fmla="*/ 26 w 52"/>
                    <a:gd name="T3" fmla="*/ 28 h 55"/>
                    <a:gd name="T4" fmla="*/ 26 w 52"/>
                    <a:gd name="T5" fmla="*/ 0 h 55"/>
                    <a:gd name="T6" fmla="*/ 26 w 52"/>
                    <a:gd name="T7" fmla="*/ 0 h 55"/>
                    <a:gd name="T8" fmla="*/ 26 w 52"/>
                    <a:gd name="T9" fmla="*/ 28 h 55"/>
                    <a:gd name="T10" fmla="*/ 52 w 52"/>
                    <a:gd name="T11" fmla="*/ 28 h 55"/>
                    <a:gd name="T12" fmla="*/ 52 w 52"/>
                    <a:gd name="T13" fmla="*/ 28 h 55"/>
                    <a:gd name="T14" fmla="*/ 26 w 52"/>
                    <a:gd name="T15" fmla="*/ 28 h 55"/>
                    <a:gd name="T16" fmla="*/ 26 w 52"/>
                    <a:gd name="T17" fmla="*/ 55 h 55"/>
                    <a:gd name="T18" fmla="*/ 26 w 52"/>
                    <a:gd name="T19" fmla="*/ 55 h 55"/>
                    <a:gd name="T20" fmla="*/ 26 w 52"/>
                    <a:gd name="T21" fmla="*/ 28 h 55"/>
                    <a:gd name="T22" fmla="*/ 0 w 52"/>
                    <a:gd name="T23" fmla="*/ 28 h 55"/>
                    <a:gd name="T24" fmla="*/ 0 w 52"/>
                    <a:gd name="T25" fmla="*/ 28 h 55"/>
                    <a:gd name="T26" fmla="*/ 0 w 52"/>
                    <a:gd name="T2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8"/>
                      </a:moveTo>
                      <a:lnTo>
                        <a:pt x="26" y="28"/>
                      </a:lnTo>
                      <a:lnTo>
                        <a:pt x="26" y="0"/>
                      </a:lnTo>
                      <a:lnTo>
                        <a:pt x="26" y="0"/>
                      </a:lnTo>
                      <a:lnTo>
                        <a:pt x="26" y="28"/>
                      </a:lnTo>
                      <a:lnTo>
                        <a:pt x="52" y="28"/>
                      </a:lnTo>
                      <a:lnTo>
                        <a:pt x="52" y="28"/>
                      </a:lnTo>
                      <a:lnTo>
                        <a:pt x="26" y="28"/>
                      </a:lnTo>
                      <a:lnTo>
                        <a:pt x="26" y="55"/>
                      </a:lnTo>
                      <a:lnTo>
                        <a:pt x="26" y="55"/>
                      </a:lnTo>
                      <a:lnTo>
                        <a:pt x="26" y="28"/>
                      </a:lnTo>
                      <a:lnTo>
                        <a:pt x="0" y="28"/>
                      </a:lnTo>
                      <a:lnTo>
                        <a:pt x="0" y="28"/>
                      </a:lnTo>
                      <a:lnTo>
                        <a:pt x="0" y="28"/>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210">
                  <a:extLst>
                    <a:ext uri="{FF2B5EF4-FFF2-40B4-BE49-F238E27FC236}">
                      <a16:creationId xmlns:a16="http://schemas.microsoft.com/office/drawing/2014/main" id="{9E7038FA-EBF0-4BFC-40AF-DF72ED7C4FC5}"/>
                    </a:ext>
                  </a:extLst>
                </p:cNvPr>
                <p:cNvSpPr>
                  <a:spLocks/>
                </p:cNvSpPr>
                <p:nvPr/>
              </p:nvSpPr>
              <p:spPr bwMode="auto">
                <a:xfrm>
                  <a:off x="11746971" y="4612136"/>
                  <a:ext cx="107999" cy="108000"/>
                </a:xfrm>
                <a:custGeom>
                  <a:avLst/>
                  <a:gdLst>
                    <a:gd name="T0" fmla="*/ 0 w 52"/>
                    <a:gd name="T1" fmla="*/ 28 h 54"/>
                    <a:gd name="T2" fmla="*/ 26 w 52"/>
                    <a:gd name="T3" fmla="*/ 28 h 54"/>
                    <a:gd name="T4" fmla="*/ 26 w 52"/>
                    <a:gd name="T5" fmla="*/ 0 h 54"/>
                    <a:gd name="T6" fmla="*/ 26 w 52"/>
                    <a:gd name="T7" fmla="*/ 0 h 54"/>
                    <a:gd name="T8" fmla="*/ 26 w 52"/>
                    <a:gd name="T9" fmla="*/ 28 h 54"/>
                    <a:gd name="T10" fmla="*/ 52 w 52"/>
                    <a:gd name="T11" fmla="*/ 28 h 54"/>
                    <a:gd name="T12" fmla="*/ 52 w 52"/>
                    <a:gd name="T13" fmla="*/ 28 h 54"/>
                    <a:gd name="T14" fmla="*/ 26 w 52"/>
                    <a:gd name="T15" fmla="*/ 28 h 54"/>
                    <a:gd name="T16" fmla="*/ 26 w 52"/>
                    <a:gd name="T17" fmla="*/ 54 h 54"/>
                    <a:gd name="T18" fmla="*/ 26 w 52"/>
                    <a:gd name="T19" fmla="*/ 54 h 54"/>
                    <a:gd name="T20" fmla="*/ 26 w 52"/>
                    <a:gd name="T21" fmla="*/ 28 h 54"/>
                    <a:gd name="T22" fmla="*/ 0 w 52"/>
                    <a:gd name="T23" fmla="*/ 28 h 54"/>
                    <a:gd name="T24" fmla="*/ 0 w 52"/>
                    <a:gd name="T25" fmla="*/ 28 h 54"/>
                    <a:gd name="T26" fmla="*/ 0 w 52"/>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4">
                      <a:moveTo>
                        <a:pt x="0" y="28"/>
                      </a:moveTo>
                      <a:lnTo>
                        <a:pt x="26" y="28"/>
                      </a:lnTo>
                      <a:lnTo>
                        <a:pt x="26" y="0"/>
                      </a:lnTo>
                      <a:lnTo>
                        <a:pt x="26" y="0"/>
                      </a:lnTo>
                      <a:lnTo>
                        <a:pt x="26" y="28"/>
                      </a:lnTo>
                      <a:lnTo>
                        <a:pt x="52" y="28"/>
                      </a:lnTo>
                      <a:lnTo>
                        <a:pt x="52" y="28"/>
                      </a:lnTo>
                      <a:lnTo>
                        <a:pt x="26" y="28"/>
                      </a:lnTo>
                      <a:lnTo>
                        <a:pt x="26" y="54"/>
                      </a:lnTo>
                      <a:lnTo>
                        <a:pt x="26" y="54"/>
                      </a:lnTo>
                      <a:lnTo>
                        <a:pt x="26" y="28"/>
                      </a:lnTo>
                      <a:lnTo>
                        <a:pt x="0" y="28"/>
                      </a:lnTo>
                      <a:lnTo>
                        <a:pt x="0" y="28"/>
                      </a:lnTo>
                      <a:lnTo>
                        <a:pt x="0" y="28"/>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211">
                  <a:extLst>
                    <a:ext uri="{FF2B5EF4-FFF2-40B4-BE49-F238E27FC236}">
                      <a16:creationId xmlns:a16="http://schemas.microsoft.com/office/drawing/2014/main" id="{97A27512-7019-EC9C-606F-0BBB30FD0C73}"/>
                    </a:ext>
                  </a:extLst>
                </p:cNvPr>
                <p:cNvSpPr>
                  <a:spLocks/>
                </p:cNvSpPr>
                <p:nvPr/>
              </p:nvSpPr>
              <p:spPr bwMode="auto">
                <a:xfrm>
                  <a:off x="11973999" y="4659920"/>
                  <a:ext cx="107999"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212">
                  <a:extLst>
                    <a:ext uri="{FF2B5EF4-FFF2-40B4-BE49-F238E27FC236}">
                      <a16:creationId xmlns:a16="http://schemas.microsoft.com/office/drawing/2014/main" id="{DCF15E6B-E837-9763-5669-48A2512CF5F9}"/>
                    </a:ext>
                  </a:extLst>
                </p:cNvPr>
                <p:cNvSpPr>
                  <a:spLocks/>
                </p:cNvSpPr>
                <p:nvPr/>
              </p:nvSpPr>
              <p:spPr bwMode="auto">
                <a:xfrm>
                  <a:off x="11992535" y="4659920"/>
                  <a:ext cx="107999"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213">
                  <a:extLst>
                    <a:ext uri="{FF2B5EF4-FFF2-40B4-BE49-F238E27FC236}">
                      <a16:creationId xmlns:a16="http://schemas.microsoft.com/office/drawing/2014/main" id="{18DABEF5-2E76-E524-4DF5-AC0B47BA9C2A}"/>
                    </a:ext>
                  </a:extLst>
                </p:cNvPr>
                <p:cNvSpPr>
                  <a:spLocks/>
                </p:cNvSpPr>
                <p:nvPr/>
              </p:nvSpPr>
              <p:spPr bwMode="auto">
                <a:xfrm>
                  <a:off x="12262812" y="4659920"/>
                  <a:ext cx="107999"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214">
                  <a:extLst>
                    <a:ext uri="{FF2B5EF4-FFF2-40B4-BE49-F238E27FC236}">
                      <a16:creationId xmlns:a16="http://schemas.microsoft.com/office/drawing/2014/main" id="{7E91D5B0-51A9-7C71-8567-F19852D65979}"/>
                    </a:ext>
                  </a:extLst>
                </p:cNvPr>
                <p:cNvSpPr>
                  <a:spLocks/>
                </p:cNvSpPr>
                <p:nvPr/>
              </p:nvSpPr>
              <p:spPr bwMode="auto">
                <a:xfrm>
                  <a:off x="12318411" y="4659920"/>
                  <a:ext cx="107999"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215">
                  <a:extLst>
                    <a:ext uri="{FF2B5EF4-FFF2-40B4-BE49-F238E27FC236}">
                      <a16:creationId xmlns:a16="http://schemas.microsoft.com/office/drawing/2014/main" id="{F96DE595-6E0A-231C-76B4-495CECA8A38A}"/>
                    </a:ext>
                  </a:extLst>
                </p:cNvPr>
                <p:cNvSpPr>
                  <a:spLocks/>
                </p:cNvSpPr>
                <p:nvPr/>
              </p:nvSpPr>
              <p:spPr bwMode="auto">
                <a:xfrm>
                  <a:off x="12366282" y="4659920"/>
                  <a:ext cx="107999"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0" name="Freeform 216">
                  <a:extLst>
                    <a:ext uri="{FF2B5EF4-FFF2-40B4-BE49-F238E27FC236}">
                      <a16:creationId xmlns:a16="http://schemas.microsoft.com/office/drawing/2014/main" id="{6A7C3600-3CB8-DAA9-8805-AAC18DFB9178}"/>
                    </a:ext>
                  </a:extLst>
                </p:cNvPr>
                <p:cNvSpPr>
                  <a:spLocks/>
                </p:cNvSpPr>
                <p:nvPr/>
              </p:nvSpPr>
              <p:spPr bwMode="auto">
                <a:xfrm>
                  <a:off x="12401809" y="4659909"/>
                  <a:ext cx="107999" cy="108000"/>
                </a:xfrm>
                <a:custGeom>
                  <a:avLst/>
                  <a:gdLst>
                    <a:gd name="T0" fmla="*/ 0 w 55"/>
                    <a:gd name="T1" fmla="*/ 26 h 52"/>
                    <a:gd name="T2" fmla="*/ 27 w 55"/>
                    <a:gd name="T3" fmla="*/ 26 h 52"/>
                    <a:gd name="T4" fmla="*/ 27 w 55"/>
                    <a:gd name="T5" fmla="*/ 0 h 52"/>
                    <a:gd name="T6" fmla="*/ 27 w 55"/>
                    <a:gd name="T7" fmla="*/ 0 h 52"/>
                    <a:gd name="T8" fmla="*/ 27 w 55"/>
                    <a:gd name="T9" fmla="*/ 26 h 52"/>
                    <a:gd name="T10" fmla="*/ 55 w 55"/>
                    <a:gd name="T11" fmla="*/ 26 h 52"/>
                    <a:gd name="T12" fmla="*/ 55 w 55"/>
                    <a:gd name="T13" fmla="*/ 26 h 52"/>
                    <a:gd name="T14" fmla="*/ 27 w 55"/>
                    <a:gd name="T15" fmla="*/ 26 h 52"/>
                    <a:gd name="T16" fmla="*/ 27 w 55"/>
                    <a:gd name="T17" fmla="*/ 52 h 52"/>
                    <a:gd name="T18" fmla="*/ 27 w 55"/>
                    <a:gd name="T19" fmla="*/ 52 h 52"/>
                    <a:gd name="T20" fmla="*/ 27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7" y="26"/>
                      </a:lnTo>
                      <a:lnTo>
                        <a:pt x="27" y="0"/>
                      </a:lnTo>
                      <a:lnTo>
                        <a:pt x="27" y="0"/>
                      </a:lnTo>
                      <a:lnTo>
                        <a:pt x="27" y="26"/>
                      </a:lnTo>
                      <a:lnTo>
                        <a:pt x="55" y="26"/>
                      </a:lnTo>
                      <a:lnTo>
                        <a:pt x="55" y="26"/>
                      </a:lnTo>
                      <a:lnTo>
                        <a:pt x="27" y="26"/>
                      </a:lnTo>
                      <a:lnTo>
                        <a:pt x="27" y="52"/>
                      </a:lnTo>
                      <a:lnTo>
                        <a:pt x="27" y="52"/>
                      </a:lnTo>
                      <a:lnTo>
                        <a:pt x="27"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217">
                  <a:extLst>
                    <a:ext uri="{FF2B5EF4-FFF2-40B4-BE49-F238E27FC236}">
                      <a16:creationId xmlns:a16="http://schemas.microsoft.com/office/drawing/2014/main" id="{BAC7D55F-70B6-571C-E55A-D40A504FAFCE}"/>
                    </a:ext>
                  </a:extLst>
                </p:cNvPr>
                <p:cNvSpPr>
                  <a:spLocks/>
                </p:cNvSpPr>
                <p:nvPr/>
              </p:nvSpPr>
              <p:spPr bwMode="auto">
                <a:xfrm>
                  <a:off x="12449692" y="4659919"/>
                  <a:ext cx="107999"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218">
                  <a:extLst>
                    <a:ext uri="{FF2B5EF4-FFF2-40B4-BE49-F238E27FC236}">
                      <a16:creationId xmlns:a16="http://schemas.microsoft.com/office/drawing/2014/main" id="{205551C7-CDAD-03D9-DC26-B9EE0251747D}"/>
                    </a:ext>
                  </a:extLst>
                </p:cNvPr>
                <p:cNvSpPr>
                  <a:spLocks/>
                </p:cNvSpPr>
                <p:nvPr/>
              </p:nvSpPr>
              <p:spPr bwMode="auto">
                <a:xfrm>
                  <a:off x="12479043" y="4666087"/>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219">
                  <a:extLst>
                    <a:ext uri="{FF2B5EF4-FFF2-40B4-BE49-F238E27FC236}">
                      <a16:creationId xmlns:a16="http://schemas.microsoft.com/office/drawing/2014/main" id="{E0375B02-4558-0FC7-3B58-EAA8AA9FC345}"/>
                    </a:ext>
                  </a:extLst>
                </p:cNvPr>
                <p:cNvSpPr>
                  <a:spLocks/>
                </p:cNvSpPr>
                <p:nvPr/>
              </p:nvSpPr>
              <p:spPr bwMode="auto">
                <a:xfrm>
                  <a:off x="12500671" y="4676861"/>
                  <a:ext cx="108000" cy="108000"/>
                </a:xfrm>
                <a:custGeom>
                  <a:avLst/>
                  <a:gdLst>
                    <a:gd name="T0" fmla="*/ 0 w 55"/>
                    <a:gd name="T1" fmla="*/ 27 h 55"/>
                    <a:gd name="T2" fmla="*/ 29 w 55"/>
                    <a:gd name="T3" fmla="*/ 27 h 55"/>
                    <a:gd name="T4" fmla="*/ 29 w 55"/>
                    <a:gd name="T5" fmla="*/ 0 h 55"/>
                    <a:gd name="T6" fmla="*/ 29 w 55"/>
                    <a:gd name="T7" fmla="*/ 0 h 55"/>
                    <a:gd name="T8" fmla="*/ 29 w 55"/>
                    <a:gd name="T9" fmla="*/ 27 h 55"/>
                    <a:gd name="T10" fmla="*/ 55 w 55"/>
                    <a:gd name="T11" fmla="*/ 27 h 55"/>
                    <a:gd name="T12" fmla="*/ 55 w 55"/>
                    <a:gd name="T13" fmla="*/ 27 h 55"/>
                    <a:gd name="T14" fmla="*/ 29 w 55"/>
                    <a:gd name="T15" fmla="*/ 27 h 55"/>
                    <a:gd name="T16" fmla="*/ 29 w 55"/>
                    <a:gd name="T17" fmla="*/ 55 h 55"/>
                    <a:gd name="T18" fmla="*/ 29 w 55"/>
                    <a:gd name="T19" fmla="*/ 55 h 55"/>
                    <a:gd name="T20" fmla="*/ 29 w 55"/>
                    <a:gd name="T21" fmla="*/ 27 h 55"/>
                    <a:gd name="T22" fmla="*/ 0 w 55"/>
                    <a:gd name="T23" fmla="*/ 27 h 55"/>
                    <a:gd name="T24" fmla="*/ 0 w 55"/>
                    <a:gd name="T25" fmla="*/ 27 h 55"/>
                    <a:gd name="T26" fmla="*/ 0 w 55"/>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7"/>
                      </a:moveTo>
                      <a:lnTo>
                        <a:pt x="29" y="27"/>
                      </a:lnTo>
                      <a:lnTo>
                        <a:pt x="29" y="0"/>
                      </a:lnTo>
                      <a:lnTo>
                        <a:pt x="29" y="0"/>
                      </a:lnTo>
                      <a:lnTo>
                        <a:pt x="29" y="27"/>
                      </a:lnTo>
                      <a:lnTo>
                        <a:pt x="55" y="27"/>
                      </a:lnTo>
                      <a:lnTo>
                        <a:pt x="55" y="27"/>
                      </a:lnTo>
                      <a:lnTo>
                        <a:pt x="29" y="27"/>
                      </a:lnTo>
                      <a:lnTo>
                        <a:pt x="29" y="55"/>
                      </a:lnTo>
                      <a:lnTo>
                        <a:pt x="29" y="55"/>
                      </a:lnTo>
                      <a:lnTo>
                        <a:pt x="29" y="27"/>
                      </a:lnTo>
                      <a:lnTo>
                        <a:pt x="0" y="27"/>
                      </a:lnTo>
                      <a:lnTo>
                        <a:pt x="0" y="27"/>
                      </a:lnTo>
                      <a:lnTo>
                        <a:pt x="0" y="27"/>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220">
                  <a:extLst>
                    <a:ext uri="{FF2B5EF4-FFF2-40B4-BE49-F238E27FC236}">
                      <a16:creationId xmlns:a16="http://schemas.microsoft.com/office/drawing/2014/main" id="{D8D312F3-3D12-7740-6C2D-B2802838407E}"/>
                    </a:ext>
                  </a:extLst>
                </p:cNvPr>
                <p:cNvSpPr>
                  <a:spLocks/>
                </p:cNvSpPr>
                <p:nvPr/>
              </p:nvSpPr>
              <p:spPr bwMode="auto">
                <a:xfrm>
                  <a:off x="12577895" y="4681486"/>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221">
                  <a:extLst>
                    <a:ext uri="{FF2B5EF4-FFF2-40B4-BE49-F238E27FC236}">
                      <a16:creationId xmlns:a16="http://schemas.microsoft.com/office/drawing/2014/main" id="{0E258D53-0FB7-1036-C94E-DB21CC398E54}"/>
                    </a:ext>
                  </a:extLst>
                </p:cNvPr>
                <p:cNvSpPr>
                  <a:spLocks/>
                </p:cNvSpPr>
                <p:nvPr/>
              </p:nvSpPr>
              <p:spPr bwMode="auto">
                <a:xfrm>
                  <a:off x="12670554" y="4681486"/>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6" name="Freeform 222">
                  <a:extLst>
                    <a:ext uri="{FF2B5EF4-FFF2-40B4-BE49-F238E27FC236}">
                      <a16:creationId xmlns:a16="http://schemas.microsoft.com/office/drawing/2014/main" id="{ACD3D49E-E40E-08F3-89BF-9B5E0E99A89D}"/>
                    </a:ext>
                  </a:extLst>
                </p:cNvPr>
                <p:cNvSpPr>
                  <a:spLocks/>
                </p:cNvSpPr>
                <p:nvPr/>
              </p:nvSpPr>
              <p:spPr bwMode="auto">
                <a:xfrm>
                  <a:off x="12710705" y="4681486"/>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223">
                  <a:extLst>
                    <a:ext uri="{FF2B5EF4-FFF2-40B4-BE49-F238E27FC236}">
                      <a16:creationId xmlns:a16="http://schemas.microsoft.com/office/drawing/2014/main" id="{51861176-6892-A05F-45CA-9E8420944187}"/>
                    </a:ext>
                  </a:extLst>
                </p:cNvPr>
                <p:cNvSpPr>
                  <a:spLocks/>
                </p:cNvSpPr>
                <p:nvPr/>
              </p:nvSpPr>
              <p:spPr bwMode="auto">
                <a:xfrm>
                  <a:off x="12750855" y="4681486"/>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224">
                  <a:extLst>
                    <a:ext uri="{FF2B5EF4-FFF2-40B4-BE49-F238E27FC236}">
                      <a16:creationId xmlns:a16="http://schemas.microsoft.com/office/drawing/2014/main" id="{4B7A6F7B-76E3-03A4-D112-3A8555D2C2F2}"/>
                    </a:ext>
                  </a:extLst>
                </p:cNvPr>
                <p:cNvSpPr>
                  <a:spLocks/>
                </p:cNvSpPr>
                <p:nvPr/>
              </p:nvSpPr>
              <p:spPr bwMode="auto">
                <a:xfrm>
                  <a:off x="12787927" y="4681486"/>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225">
                  <a:extLst>
                    <a:ext uri="{FF2B5EF4-FFF2-40B4-BE49-F238E27FC236}">
                      <a16:creationId xmlns:a16="http://schemas.microsoft.com/office/drawing/2014/main" id="{D5C6EFB7-AA48-C00A-4F97-4F13C441E5AE}"/>
                    </a:ext>
                  </a:extLst>
                </p:cNvPr>
                <p:cNvSpPr>
                  <a:spLocks/>
                </p:cNvSpPr>
                <p:nvPr/>
              </p:nvSpPr>
              <p:spPr bwMode="auto">
                <a:xfrm>
                  <a:off x="12817273" y="4681486"/>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226">
                  <a:extLst>
                    <a:ext uri="{FF2B5EF4-FFF2-40B4-BE49-F238E27FC236}">
                      <a16:creationId xmlns:a16="http://schemas.microsoft.com/office/drawing/2014/main" id="{A355BC82-7AFF-5398-548A-69CA9AC787B2}"/>
                    </a:ext>
                  </a:extLst>
                </p:cNvPr>
                <p:cNvSpPr>
                  <a:spLocks/>
                </p:cNvSpPr>
                <p:nvPr/>
              </p:nvSpPr>
              <p:spPr bwMode="auto">
                <a:xfrm>
                  <a:off x="12860507" y="4681482"/>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227">
                  <a:extLst>
                    <a:ext uri="{FF2B5EF4-FFF2-40B4-BE49-F238E27FC236}">
                      <a16:creationId xmlns:a16="http://schemas.microsoft.com/office/drawing/2014/main" id="{FBF5EA1B-1889-3D0F-0B50-BCAB4630F31A}"/>
                    </a:ext>
                  </a:extLst>
                </p:cNvPr>
                <p:cNvSpPr>
                  <a:spLocks/>
                </p:cNvSpPr>
                <p:nvPr/>
              </p:nvSpPr>
              <p:spPr bwMode="auto">
                <a:xfrm>
                  <a:off x="12886778" y="4681483"/>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228">
                  <a:extLst>
                    <a:ext uri="{FF2B5EF4-FFF2-40B4-BE49-F238E27FC236}">
                      <a16:creationId xmlns:a16="http://schemas.microsoft.com/office/drawing/2014/main" id="{7AF562BE-14CF-B274-189B-D5FC388AC183}"/>
                    </a:ext>
                  </a:extLst>
                </p:cNvPr>
                <p:cNvSpPr>
                  <a:spLocks/>
                </p:cNvSpPr>
                <p:nvPr/>
              </p:nvSpPr>
              <p:spPr bwMode="auto">
                <a:xfrm>
                  <a:off x="13036584" y="4710771"/>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229">
                  <a:extLst>
                    <a:ext uri="{FF2B5EF4-FFF2-40B4-BE49-F238E27FC236}">
                      <a16:creationId xmlns:a16="http://schemas.microsoft.com/office/drawing/2014/main" id="{C48417FC-BA5B-0B9A-8018-CD61D147DFF1}"/>
                    </a:ext>
                  </a:extLst>
                </p:cNvPr>
                <p:cNvSpPr>
                  <a:spLocks/>
                </p:cNvSpPr>
                <p:nvPr/>
              </p:nvSpPr>
              <p:spPr bwMode="auto">
                <a:xfrm>
                  <a:off x="13007251" y="4710771"/>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230">
                  <a:extLst>
                    <a:ext uri="{FF2B5EF4-FFF2-40B4-BE49-F238E27FC236}">
                      <a16:creationId xmlns:a16="http://schemas.microsoft.com/office/drawing/2014/main" id="{D871FC30-6C13-E166-86B9-5A0F9CE992A8}"/>
                    </a:ext>
                  </a:extLst>
                </p:cNvPr>
                <p:cNvSpPr>
                  <a:spLocks/>
                </p:cNvSpPr>
                <p:nvPr/>
              </p:nvSpPr>
              <p:spPr bwMode="auto">
                <a:xfrm>
                  <a:off x="13062881" y="4710775"/>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231">
                  <a:extLst>
                    <a:ext uri="{FF2B5EF4-FFF2-40B4-BE49-F238E27FC236}">
                      <a16:creationId xmlns:a16="http://schemas.microsoft.com/office/drawing/2014/main" id="{B486F4A1-E6F8-6124-733A-128CE66F5106}"/>
                    </a:ext>
                  </a:extLst>
                </p:cNvPr>
                <p:cNvSpPr>
                  <a:spLocks/>
                </p:cNvSpPr>
                <p:nvPr/>
              </p:nvSpPr>
              <p:spPr bwMode="auto">
                <a:xfrm>
                  <a:off x="13116902" y="4710762"/>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rgbClr val="851A5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9" name="TextBox 18">
              <a:extLst>
                <a:ext uri="{FF2B5EF4-FFF2-40B4-BE49-F238E27FC236}">
                  <a16:creationId xmlns:a16="http://schemas.microsoft.com/office/drawing/2014/main" id="{B6842287-B617-A52E-8427-C1A4E7D0971F}"/>
                </a:ext>
              </a:extLst>
            </p:cNvPr>
            <p:cNvSpPr txBox="1"/>
            <p:nvPr/>
          </p:nvSpPr>
          <p:spPr>
            <a:xfrm>
              <a:off x="15404762" y="4000171"/>
              <a:ext cx="1722040" cy="26415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solidFill>
                    <a:srgbClr val="008864"/>
                  </a:solidFill>
                  <a:effectLst/>
                  <a:uLnTx/>
                  <a:uFillTx/>
                  <a:latin typeface="Arial Narrow" panose="020B0606020202030204" pitchFamily="34" charset="0"/>
                  <a:ea typeface="+mn-ea"/>
                  <a:cs typeface="Arial"/>
                  <a:sym typeface="Arial"/>
                  <a:rtl val="0"/>
                </a:rPr>
                <a:t>Durvalumab + FLOT</a:t>
              </a:r>
            </a:p>
          </p:txBody>
        </p:sp>
        <p:sp>
          <p:nvSpPr>
            <p:cNvPr id="20" name="TextBox 19">
              <a:extLst>
                <a:ext uri="{FF2B5EF4-FFF2-40B4-BE49-F238E27FC236}">
                  <a16:creationId xmlns:a16="http://schemas.microsoft.com/office/drawing/2014/main" id="{44573B7E-34A3-7681-7617-A6388BACCD42}"/>
                </a:ext>
              </a:extLst>
            </p:cNvPr>
            <p:cNvSpPr txBox="1"/>
            <p:nvPr/>
          </p:nvSpPr>
          <p:spPr>
            <a:xfrm>
              <a:off x="15404761" y="4378817"/>
              <a:ext cx="1371211" cy="26415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solidFill>
                    <a:srgbClr val="851C56"/>
                  </a:solidFill>
                  <a:effectLst/>
                  <a:uLnTx/>
                  <a:uFillTx/>
                  <a:latin typeface="Arial Narrow" panose="020B0606020202030204" pitchFamily="34" charset="0"/>
                  <a:ea typeface="+mn-ea"/>
                  <a:cs typeface="Arial"/>
                  <a:sym typeface="Arial"/>
                  <a:rtl val="0"/>
                </a:rPr>
                <a:t>Placebo + FLOT</a:t>
              </a:r>
            </a:p>
          </p:txBody>
        </p:sp>
        <p:sp>
          <p:nvSpPr>
            <p:cNvPr id="21" name="TextBox 20">
              <a:extLst>
                <a:ext uri="{FF2B5EF4-FFF2-40B4-BE49-F238E27FC236}">
                  <a16:creationId xmlns:a16="http://schemas.microsoft.com/office/drawing/2014/main" id="{5C4DCB8E-2A21-26C9-6142-90C88152AC4E}"/>
                </a:ext>
              </a:extLst>
            </p:cNvPr>
            <p:cNvSpPr txBox="1"/>
            <p:nvPr/>
          </p:nvSpPr>
          <p:spPr>
            <a:xfrm>
              <a:off x="10973941" y="5943883"/>
              <a:ext cx="4251655" cy="92453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Median (range) duration of follow-up,</a:t>
              </a:r>
              <a:r>
                <a:rPr kumimoji="0" lang="en-GB" sz="1200" b="1" i="0" u="none" strike="noStrike" kern="1200" cap="none" spc="0" normalizeH="0" baseline="30000" noProof="0" dirty="0">
                  <a:ln>
                    <a:noFill/>
                  </a:ln>
                  <a:solidFill>
                    <a:prstClr val="black"/>
                  </a:solidFill>
                  <a:effectLst/>
                  <a:uLnTx/>
                  <a:uFillTx/>
                  <a:latin typeface="Arial Narrow" panose="020B0606020202030204" pitchFamily="34" charset="0"/>
                  <a:ea typeface="+mn-ea"/>
                  <a:cs typeface="+mn-cs"/>
                </a:rPr>
                <a:t>†</a:t>
              </a:r>
              <a:r>
                <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 </a:t>
              </a:r>
              <a:r>
                <a:rPr kumimoji="0" lang="en-GB" sz="1200" b="1" i="0" u="none" strike="noStrike" kern="1200" cap="none" spc="0" normalizeH="0" baseline="0" noProof="0" dirty="0" err="1">
                  <a:ln>
                    <a:noFill/>
                  </a:ln>
                  <a:solidFill>
                    <a:prstClr val="black"/>
                  </a:solidFill>
                  <a:effectLst/>
                  <a:uLnTx/>
                  <a:uFillTx/>
                  <a:latin typeface="Arial Narrow" panose="020B0606020202030204" pitchFamily="34" charset="0"/>
                  <a:ea typeface="+mn-ea"/>
                  <a:cs typeface="+mn-cs"/>
                </a:rPr>
                <a:t>mo</a:t>
              </a:r>
              <a:endPar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a:p>
              <a:pPr marL="114297" marR="0" lvl="0" indent="-114297"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Durvalumab + FLOT: 43.0 (3.4–57.0)</a:t>
              </a:r>
            </a:p>
            <a:p>
              <a:pPr marL="114297" marR="0" lvl="0" indent="-114297"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Placebo + FLOT: 42.9 (0.0–56.5)</a:t>
              </a:r>
            </a:p>
          </p:txBody>
        </p:sp>
        <p:sp>
          <p:nvSpPr>
            <p:cNvPr id="22" name="TextBox 21">
              <a:extLst>
                <a:ext uri="{FF2B5EF4-FFF2-40B4-BE49-F238E27FC236}">
                  <a16:creationId xmlns:a16="http://schemas.microsoft.com/office/drawing/2014/main" id="{911257CA-102D-8282-338E-78396291ADA5}"/>
                </a:ext>
              </a:extLst>
            </p:cNvPr>
            <p:cNvSpPr txBox="1"/>
            <p:nvPr/>
          </p:nvSpPr>
          <p:spPr>
            <a:xfrm>
              <a:off x="4539936" y="3601736"/>
              <a:ext cx="2072382" cy="215275"/>
            </a:xfrm>
            <a:prstGeom prst="rect">
              <a:avLst/>
            </a:prstGeom>
            <a:noFill/>
          </p:spPr>
          <p:txBody>
            <a:bodyPr wrap="square" lIns="0" tIns="0" rIns="0" bIns="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851A55"/>
                  </a:solidFill>
                  <a:effectLst/>
                  <a:uLnTx/>
                  <a:uFillTx/>
                  <a:latin typeface="Arial Narrow" panose="020B0606020202030204" pitchFamily="34" charset="0"/>
                  <a:ea typeface="+mn-ea"/>
                  <a:cs typeface="+mn-cs"/>
                </a:rPr>
                <a:t>77.1%</a:t>
              </a:r>
            </a:p>
          </p:txBody>
        </p:sp>
        <p:sp>
          <p:nvSpPr>
            <p:cNvPr id="23" name="TextBox 22">
              <a:extLst>
                <a:ext uri="{FF2B5EF4-FFF2-40B4-BE49-F238E27FC236}">
                  <a16:creationId xmlns:a16="http://schemas.microsoft.com/office/drawing/2014/main" id="{AE8BB1F4-1D9E-F5ED-3C26-85CED7423ED5}"/>
                </a:ext>
              </a:extLst>
            </p:cNvPr>
            <p:cNvSpPr txBox="1"/>
            <p:nvPr/>
          </p:nvSpPr>
          <p:spPr>
            <a:xfrm>
              <a:off x="4568184" y="3008321"/>
              <a:ext cx="2072382" cy="215275"/>
            </a:xfrm>
            <a:prstGeom prst="rect">
              <a:avLst/>
            </a:prstGeom>
            <a:noFill/>
          </p:spPr>
          <p:txBody>
            <a:bodyPr wrap="square" lIns="0" tIns="0" rIns="0" bIns="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8764"/>
                  </a:solidFill>
                  <a:effectLst/>
                  <a:uLnTx/>
                  <a:uFillTx/>
                  <a:latin typeface="Arial Narrow" panose="020B0606020202030204" pitchFamily="34" charset="0"/>
                  <a:ea typeface="+mn-ea"/>
                  <a:cs typeface="+mn-cs"/>
                </a:rPr>
                <a:t>81.1%</a:t>
              </a:r>
            </a:p>
          </p:txBody>
        </p:sp>
        <p:sp>
          <p:nvSpPr>
            <p:cNvPr id="24" name="TextBox 23">
              <a:extLst>
                <a:ext uri="{FF2B5EF4-FFF2-40B4-BE49-F238E27FC236}">
                  <a16:creationId xmlns:a16="http://schemas.microsoft.com/office/drawing/2014/main" id="{6578F9D6-A6B8-B1BB-F0B6-B081FD254228}"/>
                </a:ext>
              </a:extLst>
            </p:cNvPr>
            <p:cNvSpPr txBox="1"/>
            <p:nvPr/>
          </p:nvSpPr>
          <p:spPr>
            <a:xfrm>
              <a:off x="4535257" y="2728037"/>
              <a:ext cx="2072382" cy="215275"/>
            </a:xfrm>
            <a:prstGeom prst="rect">
              <a:avLst/>
            </a:prstGeom>
            <a:noFill/>
          </p:spPr>
          <p:txBody>
            <a:bodyPr wrap="square" lIns="0" tIns="0" rIns="0" bIns="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18-mo OS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 4.0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67"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5" name="TextBox 24">
              <a:extLst>
                <a:ext uri="{FF2B5EF4-FFF2-40B4-BE49-F238E27FC236}">
                  <a16:creationId xmlns:a16="http://schemas.microsoft.com/office/drawing/2014/main" id="{5B30EF11-3EFA-25D3-C3DE-755A0F455570}"/>
                </a:ext>
              </a:extLst>
            </p:cNvPr>
            <p:cNvSpPr txBox="1"/>
            <p:nvPr/>
          </p:nvSpPr>
          <p:spPr>
            <a:xfrm>
              <a:off x="5877379" y="3886675"/>
              <a:ext cx="2072382" cy="215275"/>
            </a:xfrm>
            <a:prstGeom prst="rect">
              <a:avLst/>
            </a:prstGeom>
            <a:noFill/>
          </p:spPr>
          <p:txBody>
            <a:bodyPr wrap="square" lIns="0" tIns="0" rIns="0" bIns="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851A55"/>
                  </a:solidFill>
                  <a:effectLst/>
                  <a:uLnTx/>
                  <a:uFillTx/>
                  <a:latin typeface="Arial Narrow" panose="020B0606020202030204" pitchFamily="34" charset="0"/>
                  <a:ea typeface="+mn-ea"/>
                  <a:cs typeface="+mn-cs"/>
                </a:rPr>
                <a:t>70.4%</a:t>
              </a:r>
            </a:p>
          </p:txBody>
        </p:sp>
        <p:sp>
          <p:nvSpPr>
            <p:cNvPr id="26" name="TextBox 25">
              <a:extLst>
                <a:ext uri="{FF2B5EF4-FFF2-40B4-BE49-F238E27FC236}">
                  <a16:creationId xmlns:a16="http://schemas.microsoft.com/office/drawing/2014/main" id="{A96E5B01-EC8A-1621-6F79-F2BE70120477}"/>
                </a:ext>
              </a:extLst>
            </p:cNvPr>
            <p:cNvSpPr txBox="1"/>
            <p:nvPr/>
          </p:nvSpPr>
          <p:spPr>
            <a:xfrm>
              <a:off x="5912532" y="3261578"/>
              <a:ext cx="2072382" cy="215275"/>
            </a:xfrm>
            <a:prstGeom prst="rect">
              <a:avLst/>
            </a:prstGeom>
            <a:noFill/>
          </p:spPr>
          <p:txBody>
            <a:bodyPr wrap="square" lIns="0" tIns="0" rIns="0" bIns="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8764"/>
                  </a:solidFill>
                  <a:effectLst/>
                  <a:uLnTx/>
                  <a:uFillTx/>
                  <a:latin typeface="Arial Narrow" panose="020B0606020202030204" pitchFamily="34" charset="0"/>
                  <a:ea typeface="+mn-ea"/>
                  <a:cs typeface="+mn-cs"/>
                </a:rPr>
                <a:t>75.5%</a:t>
              </a:r>
            </a:p>
          </p:txBody>
        </p:sp>
        <p:sp>
          <p:nvSpPr>
            <p:cNvPr id="27" name="TextBox 26">
              <a:extLst>
                <a:ext uri="{FF2B5EF4-FFF2-40B4-BE49-F238E27FC236}">
                  <a16:creationId xmlns:a16="http://schemas.microsoft.com/office/drawing/2014/main" id="{18E9FDDA-AE8D-5C72-6B6D-6973EEE47E77}"/>
                </a:ext>
              </a:extLst>
            </p:cNvPr>
            <p:cNvSpPr txBox="1"/>
            <p:nvPr/>
          </p:nvSpPr>
          <p:spPr>
            <a:xfrm>
              <a:off x="5907483" y="2981947"/>
              <a:ext cx="2072382" cy="215275"/>
            </a:xfrm>
            <a:prstGeom prst="rect">
              <a:avLst/>
            </a:prstGeom>
            <a:noFill/>
          </p:spPr>
          <p:txBody>
            <a:bodyPr wrap="square" lIns="0" tIns="0" rIns="0" bIns="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24-mo OS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 5.1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 name="TextBox 27">
              <a:extLst>
                <a:ext uri="{FF2B5EF4-FFF2-40B4-BE49-F238E27FC236}">
                  <a16:creationId xmlns:a16="http://schemas.microsoft.com/office/drawing/2014/main" id="{099683E8-C50E-2979-D0C2-CC7F057E7233}"/>
                </a:ext>
              </a:extLst>
            </p:cNvPr>
            <p:cNvSpPr txBox="1"/>
            <p:nvPr/>
          </p:nvSpPr>
          <p:spPr>
            <a:xfrm>
              <a:off x="8458755" y="4383902"/>
              <a:ext cx="2072382" cy="215275"/>
            </a:xfrm>
            <a:prstGeom prst="rect">
              <a:avLst/>
            </a:prstGeom>
            <a:noFill/>
          </p:spPr>
          <p:txBody>
            <a:bodyPr wrap="square" lIns="0" tIns="0" rIns="0" bIns="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851A55"/>
                  </a:solidFill>
                  <a:effectLst/>
                  <a:uLnTx/>
                  <a:uFillTx/>
                  <a:latin typeface="Arial Narrow" panose="020B0606020202030204" pitchFamily="34" charset="0"/>
                  <a:ea typeface="+mn-ea"/>
                  <a:cs typeface="+mn-cs"/>
                </a:rPr>
                <a:t>61.9%</a:t>
              </a:r>
            </a:p>
          </p:txBody>
        </p:sp>
        <p:sp>
          <p:nvSpPr>
            <p:cNvPr id="29" name="TextBox 28">
              <a:extLst>
                <a:ext uri="{FF2B5EF4-FFF2-40B4-BE49-F238E27FC236}">
                  <a16:creationId xmlns:a16="http://schemas.microsoft.com/office/drawing/2014/main" id="{FD0FD6F2-F436-3C4A-52FB-1A4AC9B68854}"/>
                </a:ext>
              </a:extLst>
            </p:cNvPr>
            <p:cNvSpPr txBox="1"/>
            <p:nvPr/>
          </p:nvSpPr>
          <p:spPr>
            <a:xfrm>
              <a:off x="8763313" y="3293315"/>
              <a:ext cx="1775391" cy="216227"/>
            </a:xfrm>
            <a:prstGeom prst="rect">
              <a:avLst/>
            </a:prstGeom>
            <a:noFill/>
          </p:spPr>
          <p:txBody>
            <a:bodyPr wrap="square" lIns="0" tIns="0" rIns="0" bIns="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36-mo OS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 6.7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 name="TextBox 29">
              <a:extLst>
                <a:ext uri="{FF2B5EF4-FFF2-40B4-BE49-F238E27FC236}">
                  <a16:creationId xmlns:a16="http://schemas.microsoft.com/office/drawing/2014/main" id="{D2EFCBBF-3BEC-B79B-F96F-FC49AF909CD5}"/>
                </a:ext>
              </a:extLst>
            </p:cNvPr>
            <p:cNvSpPr txBox="1"/>
            <p:nvPr/>
          </p:nvSpPr>
          <p:spPr>
            <a:xfrm>
              <a:off x="8458755" y="3571638"/>
              <a:ext cx="2072382" cy="215275"/>
            </a:xfrm>
            <a:prstGeom prst="rect">
              <a:avLst/>
            </a:prstGeom>
            <a:noFill/>
          </p:spPr>
          <p:txBody>
            <a:bodyPr wrap="square" lIns="0" tIns="0" rIns="0" bIns="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8764"/>
                  </a:solidFill>
                  <a:effectLst/>
                  <a:uLnTx/>
                  <a:uFillTx/>
                  <a:latin typeface="Arial Narrow" panose="020B0606020202030204" pitchFamily="34" charset="0"/>
                  <a:ea typeface="+mn-ea"/>
                  <a:cs typeface="+mn-cs"/>
                </a:rPr>
                <a:t>68.6%</a:t>
              </a:r>
            </a:p>
          </p:txBody>
        </p:sp>
      </p:grpSp>
      <p:sp>
        <p:nvSpPr>
          <p:cNvPr id="370" name="Text Placeholder 10">
            <a:extLst>
              <a:ext uri="{FF2B5EF4-FFF2-40B4-BE49-F238E27FC236}">
                <a16:creationId xmlns:a16="http://schemas.microsoft.com/office/drawing/2014/main" id="{047F90BA-8B6D-683B-DAE6-74E5CF1EF0B6}"/>
              </a:ext>
            </a:extLst>
          </p:cNvPr>
          <p:cNvSpPr txBox="1">
            <a:spLocks/>
          </p:cNvSpPr>
          <p:nvPr/>
        </p:nvSpPr>
        <p:spPr>
          <a:xfrm>
            <a:off x="0" y="6561940"/>
            <a:ext cx="10351477" cy="30007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333" b="0" i="0" u="none" strike="noStrike" kern="1200" cap="none" spc="0" normalizeH="0" baseline="0" noProof="0" dirty="0">
                <a:ln>
                  <a:noFill/>
                </a:ln>
                <a:solidFill>
                  <a:prstClr val="black"/>
                </a:solidFill>
                <a:effectLst/>
                <a:uLnTx/>
                <a:uFillTx/>
                <a:latin typeface="Aptos" panose="02110004020202020204"/>
                <a:ea typeface="+mn-ea"/>
                <a:cs typeface="+mn-cs"/>
              </a:rPr>
              <a:t>Tabernero J, et al. ESMO Congress 2025; Berlin, DE. LBA81.</a:t>
            </a:r>
          </a:p>
        </p:txBody>
      </p:sp>
    </p:spTree>
    <p:extLst>
      <p:ext uri="{BB962C8B-B14F-4D97-AF65-F5344CB8AC3E}">
        <p14:creationId xmlns:p14="http://schemas.microsoft.com/office/powerpoint/2010/main" val="38675593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93FB46-C7DB-8A8E-8D25-64A172FB175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F8D267B-0101-8C6C-F02F-98AAA0CE6D6A}"/>
              </a:ext>
            </a:extLst>
          </p:cNvPr>
          <p:cNvSpPr>
            <a:spLocks noGrp="1"/>
          </p:cNvSpPr>
          <p:nvPr>
            <p:ph type="title"/>
          </p:nvPr>
        </p:nvSpPr>
        <p:spPr>
          <a:xfrm>
            <a:off x="0" y="0"/>
            <a:ext cx="12192000" cy="1186249"/>
          </a:xfrm>
          <a:solidFill>
            <a:schemeClr val="tx1"/>
          </a:solidFill>
        </p:spPr>
        <p:txBody>
          <a:bodyPr>
            <a:normAutofit fontScale="90000"/>
          </a:bodyPr>
          <a:lstStyle/>
          <a:p>
            <a:pPr algn="ctr"/>
            <a:r>
              <a:rPr lang="en-US" sz="4800" dirty="0">
                <a:solidFill>
                  <a:schemeClr val="bg1"/>
                </a:solidFill>
              </a:rPr>
              <a:t>Prognostic Variables in MATTERHORN: Path Response</a:t>
            </a:r>
          </a:p>
        </p:txBody>
      </p:sp>
      <p:pic>
        <p:nvPicPr>
          <p:cNvPr id="343" name="Picture 342">
            <a:extLst>
              <a:ext uri="{FF2B5EF4-FFF2-40B4-BE49-F238E27FC236}">
                <a16:creationId xmlns:a16="http://schemas.microsoft.com/office/drawing/2014/main" id="{A6DFC708-77E8-A88F-7795-0D91F25DCC58}"/>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tretch>
            <a:fillRect/>
          </a:stretch>
        </p:blipFill>
        <p:spPr>
          <a:xfrm>
            <a:off x="0" y="1836477"/>
            <a:ext cx="12119390" cy="3801990"/>
          </a:xfrm>
          <a:prstGeom prst="rect">
            <a:avLst/>
          </a:prstGeom>
        </p:spPr>
      </p:pic>
      <p:sp>
        <p:nvSpPr>
          <p:cNvPr id="3" name="Text Placeholder 10">
            <a:extLst>
              <a:ext uri="{FF2B5EF4-FFF2-40B4-BE49-F238E27FC236}">
                <a16:creationId xmlns:a16="http://schemas.microsoft.com/office/drawing/2014/main" id="{61326CA4-9817-4A0B-EA64-114C95BE6FDA}"/>
              </a:ext>
            </a:extLst>
          </p:cNvPr>
          <p:cNvSpPr txBox="1">
            <a:spLocks/>
          </p:cNvSpPr>
          <p:nvPr/>
        </p:nvSpPr>
        <p:spPr>
          <a:xfrm>
            <a:off x="0" y="6561940"/>
            <a:ext cx="10351477" cy="30007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333" b="0" i="0" u="none" strike="noStrike" kern="1200" cap="none" spc="0" normalizeH="0" baseline="0" noProof="0" dirty="0">
                <a:ln>
                  <a:noFill/>
                </a:ln>
                <a:solidFill>
                  <a:prstClr val="black"/>
                </a:solidFill>
                <a:effectLst/>
                <a:uLnTx/>
                <a:uFillTx/>
                <a:latin typeface="Aptos" panose="02110004020202020204"/>
                <a:ea typeface="+mn-ea"/>
                <a:cs typeface="+mn-cs"/>
              </a:rPr>
              <a:t>Tabernero J, et al. ESMO Congress 2025; Berlin, DE. LBA81.</a:t>
            </a:r>
          </a:p>
        </p:txBody>
      </p:sp>
    </p:spTree>
    <p:extLst>
      <p:ext uri="{BB962C8B-B14F-4D97-AF65-F5344CB8AC3E}">
        <p14:creationId xmlns:p14="http://schemas.microsoft.com/office/powerpoint/2010/main" val="5182895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CF3C04-B454-842B-4D7F-DDBCDD2E74C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E26A8DB-408E-E5AD-6182-59152B0ED958}"/>
              </a:ext>
            </a:extLst>
          </p:cNvPr>
          <p:cNvSpPr>
            <a:spLocks noGrp="1"/>
          </p:cNvSpPr>
          <p:nvPr>
            <p:ph type="title"/>
          </p:nvPr>
        </p:nvSpPr>
        <p:spPr>
          <a:xfrm>
            <a:off x="0" y="0"/>
            <a:ext cx="12192000" cy="1186249"/>
          </a:xfrm>
          <a:solidFill>
            <a:schemeClr val="tx1"/>
          </a:solidFill>
        </p:spPr>
        <p:txBody>
          <a:bodyPr>
            <a:normAutofit fontScale="90000"/>
          </a:bodyPr>
          <a:lstStyle/>
          <a:p>
            <a:pPr algn="ctr"/>
            <a:r>
              <a:rPr lang="en-US" sz="4800" dirty="0">
                <a:solidFill>
                  <a:schemeClr val="bg1"/>
                </a:solidFill>
              </a:rPr>
              <a:t>Prognostic Variables in MATTERHORN: Nodal Status</a:t>
            </a:r>
          </a:p>
        </p:txBody>
      </p:sp>
      <p:pic>
        <p:nvPicPr>
          <p:cNvPr id="3" name="Picture 2">
            <a:extLst>
              <a:ext uri="{FF2B5EF4-FFF2-40B4-BE49-F238E27FC236}">
                <a16:creationId xmlns:a16="http://schemas.microsoft.com/office/drawing/2014/main" id="{BCC34D22-8F55-FEB5-E8AD-13EE27A3493E}"/>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tretch>
            <a:fillRect/>
          </a:stretch>
        </p:blipFill>
        <p:spPr>
          <a:xfrm>
            <a:off x="7282" y="1603502"/>
            <a:ext cx="12199283" cy="4733797"/>
          </a:xfrm>
          <a:prstGeom prst="rect">
            <a:avLst/>
          </a:prstGeom>
        </p:spPr>
      </p:pic>
      <p:sp>
        <p:nvSpPr>
          <p:cNvPr id="4" name="Text Placeholder 10">
            <a:extLst>
              <a:ext uri="{FF2B5EF4-FFF2-40B4-BE49-F238E27FC236}">
                <a16:creationId xmlns:a16="http://schemas.microsoft.com/office/drawing/2014/main" id="{E77E5B02-EEB4-051D-A3B4-AE6AA86A9138}"/>
              </a:ext>
            </a:extLst>
          </p:cNvPr>
          <p:cNvSpPr txBox="1">
            <a:spLocks/>
          </p:cNvSpPr>
          <p:nvPr/>
        </p:nvSpPr>
        <p:spPr>
          <a:xfrm>
            <a:off x="0" y="6561940"/>
            <a:ext cx="10351477" cy="30007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333" b="0" i="0" u="none" strike="noStrike" kern="1200" cap="none" spc="0" normalizeH="0" baseline="0" noProof="0" dirty="0">
                <a:ln>
                  <a:noFill/>
                </a:ln>
                <a:solidFill>
                  <a:prstClr val="black"/>
                </a:solidFill>
                <a:effectLst/>
                <a:uLnTx/>
                <a:uFillTx/>
                <a:latin typeface="Aptos" panose="02110004020202020204"/>
                <a:ea typeface="+mn-ea"/>
                <a:cs typeface="+mn-cs"/>
              </a:rPr>
              <a:t>Tabernero J, et al. ESMO Congress 2025; Berlin, DE. LBA81.</a:t>
            </a:r>
          </a:p>
        </p:txBody>
      </p:sp>
    </p:spTree>
    <p:extLst>
      <p:ext uri="{BB962C8B-B14F-4D97-AF65-F5344CB8AC3E}">
        <p14:creationId xmlns:p14="http://schemas.microsoft.com/office/powerpoint/2010/main" val="16275064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C07FB4-31DC-4812-9737-3340E5B04933}"/>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24013" t="22669" r="8968" b="8825"/>
          <a:stretch>
            <a:fillRect/>
          </a:stretch>
        </p:blipFill>
        <p:spPr>
          <a:xfrm>
            <a:off x="44682" y="132202"/>
            <a:ext cx="12147318" cy="6725798"/>
          </a:xfrm>
          <a:prstGeom prst="rect">
            <a:avLst/>
          </a:prstGeom>
        </p:spPr>
      </p:pic>
      <p:sp>
        <p:nvSpPr>
          <p:cNvPr id="4" name="TextBox 3">
            <a:extLst>
              <a:ext uri="{FF2B5EF4-FFF2-40B4-BE49-F238E27FC236}">
                <a16:creationId xmlns:a16="http://schemas.microsoft.com/office/drawing/2014/main" id="{B721D334-6B77-4DFE-8A7A-768AEC1A56C1}"/>
              </a:ext>
            </a:extLst>
          </p:cNvPr>
          <p:cNvSpPr txBox="1"/>
          <p:nvPr/>
        </p:nvSpPr>
        <p:spPr>
          <a:xfrm>
            <a:off x="5105400" y="4953000"/>
            <a:ext cx="568816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3-fold higher subsequent PARP inhibitor use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in placebo than niraparib arms</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a:extLst>
              <a:ext uri="{FF2B5EF4-FFF2-40B4-BE49-F238E27FC236}">
                <a16:creationId xmlns:a16="http://schemas.microsoft.com/office/drawing/2014/main" id="{97A4F5A0-F51B-46AE-B2F4-B8F46226187B}"/>
              </a:ext>
            </a:extLst>
          </p:cNvPr>
          <p:cNvSpPr/>
          <p:nvPr/>
        </p:nvSpPr>
        <p:spPr>
          <a:xfrm>
            <a:off x="5029200" y="4953000"/>
            <a:ext cx="5688160" cy="762000"/>
          </a:xfrm>
          <a:prstGeom prst="rect">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Rectangle 2">
            <a:extLst>
              <a:ext uri="{FF2B5EF4-FFF2-40B4-BE49-F238E27FC236}">
                <a16:creationId xmlns:a16="http://schemas.microsoft.com/office/drawing/2014/main" id="{9ED58D22-310D-CEFF-DECA-C0D7C2A2DAEB}"/>
              </a:ext>
            </a:extLst>
          </p:cNvPr>
          <p:cNvSpPr/>
          <p:nvPr/>
        </p:nvSpPr>
        <p:spPr>
          <a:xfrm>
            <a:off x="5673687" y="6499952"/>
            <a:ext cx="6473631" cy="3580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AF7D552C-A8DC-00F0-9B91-6A9A53156894}"/>
              </a:ext>
            </a:extLst>
          </p:cNvPr>
          <p:cNvSpPr txBox="1"/>
          <p:nvPr/>
        </p:nvSpPr>
        <p:spPr>
          <a:xfrm>
            <a:off x="7645707" y="6519446"/>
            <a:ext cx="401141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Monk BJ et al. </a:t>
            </a:r>
            <a:r>
              <a:rPr kumimoji="0" lang="en-US" sz="1600" b="0" i="1" u="none" strike="noStrike" kern="1200" cap="none" spc="0" normalizeH="0" baseline="0" noProof="0" dirty="0">
                <a:ln>
                  <a:noFill/>
                </a:ln>
                <a:solidFill>
                  <a:prstClr val="black"/>
                </a:solidFill>
                <a:effectLst/>
                <a:uLnTx/>
                <a:uFillTx/>
                <a:latin typeface="Calibri"/>
                <a:ea typeface="+mn-ea"/>
                <a:cs typeface="+mn-cs"/>
              </a:rPr>
              <a:t>Ann Oncol </a:t>
            </a:r>
            <a:r>
              <a:rPr kumimoji="0" lang="en-US" sz="1600" b="0" i="0" u="none" strike="noStrike" kern="1200" cap="none" spc="0" normalizeH="0" baseline="0" noProof="0" dirty="0">
                <a:ln>
                  <a:noFill/>
                </a:ln>
                <a:solidFill>
                  <a:prstClr val="black"/>
                </a:solidFill>
                <a:effectLst/>
                <a:uLnTx/>
                <a:uFillTx/>
                <a:latin typeface="Calibri"/>
                <a:ea typeface="+mn-ea"/>
                <a:cs typeface="+mn-cs"/>
              </a:rPr>
              <a:t>2024;35(11):981-92.</a:t>
            </a:r>
          </a:p>
        </p:txBody>
      </p:sp>
    </p:spTree>
    <p:extLst>
      <p:ext uri="{BB962C8B-B14F-4D97-AF65-F5344CB8AC3E}">
        <p14:creationId xmlns:p14="http://schemas.microsoft.com/office/powerpoint/2010/main" val="16335629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824F7C-3BD4-1BAA-BFBB-C69D0C9B9A1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BD561CF-0C37-5340-1BE6-58EB953B959B}"/>
              </a:ext>
            </a:extLst>
          </p:cNvPr>
          <p:cNvSpPr>
            <a:spLocks noGrp="1"/>
          </p:cNvSpPr>
          <p:nvPr>
            <p:ph type="title"/>
          </p:nvPr>
        </p:nvSpPr>
        <p:spPr>
          <a:xfrm>
            <a:off x="0" y="1"/>
            <a:ext cx="12192000" cy="845108"/>
          </a:xfrm>
          <a:solidFill>
            <a:schemeClr val="tx1"/>
          </a:solidFill>
        </p:spPr>
        <p:txBody>
          <a:bodyPr>
            <a:normAutofit/>
          </a:bodyPr>
          <a:lstStyle/>
          <a:p>
            <a:pPr algn="ctr"/>
            <a:r>
              <a:rPr lang="en-US" sz="4800" dirty="0">
                <a:solidFill>
                  <a:schemeClr val="bg1"/>
                </a:solidFill>
              </a:rPr>
              <a:t>We Can Do It! FLOT Delivery in MATTERHORN</a:t>
            </a:r>
          </a:p>
        </p:txBody>
      </p:sp>
      <p:pic>
        <p:nvPicPr>
          <p:cNvPr id="1026" name="Picture 2" descr="Rob Schneider Yelling “You Can Do It” (The Waterboy) | Gifrific">
            <a:extLst>
              <a:ext uri="{FF2B5EF4-FFF2-40B4-BE49-F238E27FC236}">
                <a16:creationId xmlns:a16="http://schemas.microsoft.com/office/drawing/2014/main" id="{86D6694B-5433-45F1-CEC1-1CFFC55192F0}"/>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34006" y="1121578"/>
            <a:ext cx="1378103" cy="84510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52C7FABA-2865-2B05-E713-D3BB7A3B3EA0}"/>
              </a:ext>
            </a:extLst>
          </p:cNvPr>
          <p:cNvPicPr>
            <a:picLocks noChangeAspect="1"/>
          </p:cNvPicPr>
          <p:nvPr/>
        </p:nvPicPr>
        <p:blipFill>
          <a:blip r:embed="rId3" cstate="screen">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a:stretch>
            <a:fillRect/>
          </a:stretch>
        </p:blipFill>
        <p:spPr>
          <a:xfrm>
            <a:off x="1912575" y="845109"/>
            <a:ext cx="4778336" cy="5972216"/>
          </a:xfrm>
          <a:prstGeom prst="rect">
            <a:avLst/>
          </a:prstGeom>
        </p:spPr>
      </p:pic>
      <p:pic>
        <p:nvPicPr>
          <p:cNvPr id="4" name="Picture 3">
            <a:extLst>
              <a:ext uri="{FF2B5EF4-FFF2-40B4-BE49-F238E27FC236}">
                <a16:creationId xmlns:a16="http://schemas.microsoft.com/office/drawing/2014/main" id="{58F61855-B5D1-0613-039B-988F1DFC2DFC}"/>
              </a:ext>
            </a:extLst>
          </p:cNvPr>
          <p:cNvPicPr>
            <a:picLocks noChangeAspect="1"/>
          </p:cNvPicPr>
          <p:nvPr/>
        </p:nvPicPr>
        <p:blipFill>
          <a:blip r:embed="rId5" cstate="screen">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a:ext>
            </a:extLst>
          </a:blip>
          <a:srcRect/>
          <a:stretch>
            <a:fillRect/>
          </a:stretch>
        </p:blipFill>
        <p:spPr>
          <a:xfrm>
            <a:off x="6991377" y="845109"/>
            <a:ext cx="5200624" cy="5972216"/>
          </a:xfrm>
          <a:prstGeom prst="rect">
            <a:avLst/>
          </a:prstGeom>
        </p:spPr>
      </p:pic>
      <p:sp>
        <p:nvSpPr>
          <p:cNvPr id="5" name="TextBox 4">
            <a:extLst>
              <a:ext uri="{FF2B5EF4-FFF2-40B4-BE49-F238E27FC236}">
                <a16:creationId xmlns:a16="http://schemas.microsoft.com/office/drawing/2014/main" id="{54557066-EA60-A170-CA08-7DF0861077D8}"/>
              </a:ext>
            </a:extLst>
          </p:cNvPr>
          <p:cNvSpPr txBox="1"/>
          <p:nvPr/>
        </p:nvSpPr>
        <p:spPr>
          <a:xfrm>
            <a:off x="0" y="6581000"/>
            <a:ext cx="189019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Smyth et al ASCO GI 2026</a:t>
            </a:r>
          </a:p>
        </p:txBody>
      </p:sp>
    </p:spTree>
    <p:extLst>
      <p:ext uri="{BB962C8B-B14F-4D97-AF65-F5344CB8AC3E}">
        <p14:creationId xmlns:p14="http://schemas.microsoft.com/office/powerpoint/2010/main" val="30030648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B72EBC-EB57-9824-FB2F-A9C6F4E5DCC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125407B-8A7C-A241-259D-D51228B76BEC}"/>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Non-Metastatic Paradigms: Present</a:t>
            </a:r>
          </a:p>
        </p:txBody>
      </p:sp>
      <p:grpSp>
        <p:nvGrpSpPr>
          <p:cNvPr id="49" name="Group 48">
            <a:extLst>
              <a:ext uri="{FF2B5EF4-FFF2-40B4-BE49-F238E27FC236}">
                <a16:creationId xmlns:a16="http://schemas.microsoft.com/office/drawing/2014/main" id="{52BFB521-B842-82FD-5C6A-45AD8B2BB174}"/>
              </a:ext>
            </a:extLst>
          </p:cNvPr>
          <p:cNvGrpSpPr/>
          <p:nvPr/>
        </p:nvGrpSpPr>
        <p:grpSpPr>
          <a:xfrm>
            <a:off x="121458" y="1814440"/>
            <a:ext cx="4125762" cy="3785736"/>
            <a:chOff x="177766" y="1895724"/>
            <a:chExt cx="5010968" cy="4319759"/>
          </a:xfrm>
        </p:grpSpPr>
        <p:pic>
          <p:nvPicPr>
            <p:cNvPr id="3" name="Image 0" descr="preencoded.png">
              <a:extLst>
                <a:ext uri="{FF2B5EF4-FFF2-40B4-BE49-F238E27FC236}">
                  <a16:creationId xmlns:a16="http://schemas.microsoft.com/office/drawing/2014/main" id="{1A45CC30-AE36-D7AB-980E-585197BE3B0B}"/>
                </a:ext>
              </a:extLst>
            </p:cNvPr>
            <p:cNvPicPr>
              <a:picLocks noChangeAspect="1"/>
            </p:cNvPicPr>
            <p:nvPr>
              <p:custDataLst>
                <p:tags r:id="rId15"/>
              </p:custDataLst>
            </p:nvPr>
          </p:nvPicPr>
          <p:blipFill>
            <a:blip r:embed="rId32" cstate="screen">
              <a:extLst>
                <a:ext uri="{28A0092B-C50C-407E-A947-70E740481C1C}">
                  <a14:useLocalDpi xmlns:a14="http://schemas.microsoft.com/office/drawing/2010/main"/>
                </a:ext>
              </a:extLst>
            </a:blip>
            <a:srcRect/>
            <a:stretch>
              <a:fillRect/>
            </a:stretch>
          </p:blipFill>
          <p:spPr>
            <a:xfrm>
              <a:off x="177766" y="1895724"/>
              <a:ext cx="2630424" cy="4319759"/>
            </a:xfrm>
            <a:prstGeom prst="rect">
              <a:avLst/>
            </a:prstGeom>
          </p:spPr>
        </p:pic>
        <p:pic>
          <p:nvPicPr>
            <p:cNvPr id="5" name="Image 1" descr="preencoded.png">
              <a:extLst>
                <a:ext uri="{FF2B5EF4-FFF2-40B4-BE49-F238E27FC236}">
                  <a16:creationId xmlns:a16="http://schemas.microsoft.com/office/drawing/2014/main" id="{CCA22251-E123-E782-B5DC-33CB37945AA5}"/>
                </a:ext>
              </a:extLst>
            </p:cNvPr>
            <p:cNvPicPr>
              <a:picLocks noChangeAspect="1"/>
            </p:cNvPicPr>
            <p:nvPr>
              <p:custDataLst>
                <p:tags r:id="rId16"/>
              </p:custDataLst>
            </p:nvPr>
          </p:nvPicPr>
          <p:blipFill>
            <a:blip r:embed="rId33" cstate="screen">
              <a:extLst>
                <a:ext uri="{28A0092B-C50C-407E-A947-70E740481C1C}">
                  <a14:useLocalDpi xmlns:a14="http://schemas.microsoft.com/office/drawing/2010/main"/>
                </a:ext>
              </a:extLst>
            </a:blip>
            <a:stretch>
              <a:fillRect/>
            </a:stretch>
          </p:blipFill>
          <p:spPr>
            <a:xfrm>
              <a:off x="941502" y="4156703"/>
              <a:ext cx="795528" cy="569976"/>
            </a:xfrm>
            <a:prstGeom prst="rect">
              <a:avLst/>
            </a:prstGeom>
          </p:spPr>
        </p:pic>
        <p:pic>
          <p:nvPicPr>
            <p:cNvPr id="6" name="Image 2" descr="preencoded.png">
              <a:extLst>
                <a:ext uri="{FF2B5EF4-FFF2-40B4-BE49-F238E27FC236}">
                  <a16:creationId xmlns:a16="http://schemas.microsoft.com/office/drawing/2014/main" id="{4C315EC9-D0D3-46E0-766A-2059A1659E6A}"/>
                </a:ext>
              </a:extLst>
            </p:cNvPr>
            <p:cNvPicPr>
              <a:picLocks noChangeAspect="1"/>
            </p:cNvPicPr>
            <p:nvPr>
              <p:custDataLst>
                <p:tags r:id="rId17"/>
              </p:custDataLst>
            </p:nvPr>
          </p:nvPicPr>
          <p:blipFill>
            <a:blip r:embed="rId34" cstate="screen">
              <a:extLst>
                <a:ext uri="{28A0092B-C50C-407E-A947-70E740481C1C}">
                  <a14:useLocalDpi xmlns:a14="http://schemas.microsoft.com/office/drawing/2010/main"/>
                </a:ext>
              </a:extLst>
            </a:blip>
            <a:stretch>
              <a:fillRect/>
            </a:stretch>
          </p:blipFill>
          <p:spPr>
            <a:xfrm>
              <a:off x="2236078" y="5243003"/>
              <a:ext cx="259080" cy="259080"/>
            </a:xfrm>
            <a:prstGeom prst="rect">
              <a:avLst/>
            </a:prstGeom>
          </p:spPr>
        </p:pic>
        <p:pic>
          <p:nvPicPr>
            <p:cNvPr id="7" name="Image 3" descr="preencoded.png">
              <a:extLst>
                <a:ext uri="{FF2B5EF4-FFF2-40B4-BE49-F238E27FC236}">
                  <a16:creationId xmlns:a16="http://schemas.microsoft.com/office/drawing/2014/main" id="{7624D684-E158-FD6B-37D4-FC82E7A0AB34}"/>
                </a:ext>
              </a:extLst>
            </p:cNvPr>
            <p:cNvPicPr>
              <a:picLocks noChangeAspect="1"/>
            </p:cNvPicPr>
            <p:nvPr>
              <p:custDataLst>
                <p:tags r:id="rId18"/>
              </p:custDataLst>
            </p:nvPr>
          </p:nvPicPr>
          <p:blipFill>
            <a:blip r:embed="rId35" cstate="screen">
              <a:extLst>
                <a:ext uri="{28A0092B-C50C-407E-A947-70E740481C1C}">
                  <a14:useLocalDpi xmlns:a14="http://schemas.microsoft.com/office/drawing/2010/main"/>
                </a:ext>
              </a:extLst>
            </a:blip>
            <a:stretch>
              <a:fillRect/>
            </a:stretch>
          </p:blipFill>
          <p:spPr>
            <a:xfrm>
              <a:off x="2073621" y="5280789"/>
              <a:ext cx="274320" cy="274320"/>
            </a:xfrm>
            <a:prstGeom prst="rect">
              <a:avLst/>
            </a:prstGeom>
          </p:spPr>
        </p:pic>
        <p:pic>
          <p:nvPicPr>
            <p:cNvPr id="8" name="Image 4" descr="preencoded.png">
              <a:extLst>
                <a:ext uri="{FF2B5EF4-FFF2-40B4-BE49-F238E27FC236}">
                  <a16:creationId xmlns:a16="http://schemas.microsoft.com/office/drawing/2014/main" id="{A27112C5-F18A-6E01-3D18-8336642B4A53}"/>
                </a:ext>
              </a:extLst>
            </p:cNvPr>
            <p:cNvPicPr>
              <a:picLocks noChangeAspect="1"/>
            </p:cNvPicPr>
            <p:nvPr>
              <p:custDataLst>
                <p:tags r:id="rId19"/>
              </p:custDataLst>
            </p:nvPr>
          </p:nvPicPr>
          <p:blipFill>
            <a:blip r:embed="rId36" cstate="screen">
              <a:extLst>
                <a:ext uri="{28A0092B-C50C-407E-A947-70E740481C1C}">
                  <a14:useLocalDpi xmlns:a14="http://schemas.microsoft.com/office/drawing/2010/main"/>
                </a:ext>
              </a:extLst>
            </a:blip>
            <a:stretch>
              <a:fillRect/>
            </a:stretch>
          </p:blipFill>
          <p:spPr>
            <a:xfrm>
              <a:off x="2289185" y="5319859"/>
              <a:ext cx="271272" cy="271272"/>
            </a:xfrm>
            <a:prstGeom prst="rect">
              <a:avLst/>
            </a:prstGeom>
          </p:spPr>
        </p:pic>
        <p:pic>
          <p:nvPicPr>
            <p:cNvPr id="9" name="Image 5" descr="preencoded.png">
              <a:extLst>
                <a:ext uri="{FF2B5EF4-FFF2-40B4-BE49-F238E27FC236}">
                  <a16:creationId xmlns:a16="http://schemas.microsoft.com/office/drawing/2014/main" id="{A13D6BB8-B46D-49E3-6F3A-8C17D8791E31}"/>
                </a:ext>
              </a:extLst>
            </p:cNvPr>
            <p:cNvPicPr>
              <a:picLocks noChangeAspect="1"/>
            </p:cNvPicPr>
            <p:nvPr>
              <p:custDataLst>
                <p:tags r:id="rId20"/>
              </p:custDataLst>
            </p:nvPr>
          </p:nvPicPr>
          <p:blipFill>
            <a:blip r:embed="rId35" cstate="screen">
              <a:extLst>
                <a:ext uri="{28A0092B-C50C-407E-A947-70E740481C1C}">
                  <a14:useLocalDpi xmlns:a14="http://schemas.microsoft.com/office/drawing/2010/main"/>
                </a:ext>
              </a:extLst>
            </a:blip>
            <a:stretch>
              <a:fillRect/>
            </a:stretch>
          </p:blipFill>
          <p:spPr>
            <a:xfrm>
              <a:off x="2184451" y="5505460"/>
              <a:ext cx="274320" cy="274320"/>
            </a:xfrm>
            <a:prstGeom prst="rect">
              <a:avLst/>
            </a:prstGeom>
          </p:spPr>
        </p:pic>
        <p:pic>
          <p:nvPicPr>
            <p:cNvPr id="10" name="Image 6" descr="preencoded.png">
              <a:extLst>
                <a:ext uri="{FF2B5EF4-FFF2-40B4-BE49-F238E27FC236}">
                  <a16:creationId xmlns:a16="http://schemas.microsoft.com/office/drawing/2014/main" id="{4C266F8C-558B-DF8E-71B5-BB4E462D9391}"/>
                </a:ext>
              </a:extLst>
            </p:cNvPr>
            <p:cNvPicPr>
              <a:picLocks noChangeAspect="1"/>
            </p:cNvPicPr>
            <p:nvPr>
              <p:custDataLst>
                <p:tags r:id="rId21"/>
              </p:custDataLst>
            </p:nvPr>
          </p:nvPicPr>
          <p:blipFill>
            <a:blip r:embed="rId37" cstate="screen">
              <a:extLst>
                <a:ext uri="{28A0092B-C50C-407E-A947-70E740481C1C}">
                  <a14:useLocalDpi xmlns:a14="http://schemas.microsoft.com/office/drawing/2010/main"/>
                </a:ext>
              </a:extLst>
            </a:blip>
            <a:stretch>
              <a:fillRect/>
            </a:stretch>
          </p:blipFill>
          <p:spPr>
            <a:xfrm>
              <a:off x="2067176" y="5422114"/>
              <a:ext cx="277368" cy="277368"/>
            </a:xfrm>
            <a:prstGeom prst="rect">
              <a:avLst/>
            </a:prstGeom>
          </p:spPr>
        </p:pic>
        <p:pic>
          <p:nvPicPr>
            <p:cNvPr id="16" name="Image 7" descr="preencoded.png">
              <a:extLst>
                <a:ext uri="{FF2B5EF4-FFF2-40B4-BE49-F238E27FC236}">
                  <a16:creationId xmlns:a16="http://schemas.microsoft.com/office/drawing/2014/main" id="{A9961F5E-52DC-55D1-EB17-9CC722C52004}"/>
                </a:ext>
              </a:extLst>
            </p:cNvPr>
            <p:cNvPicPr>
              <a:picLocks noChangeAspect="1"/>
            </p:cNvPicPr>
            <p:nvPr>
              <p:custDataLst>
                <p:tags r:id="rId22"/>
              </p:custDataLst>
            </p:nvPr>
          </p:nvPicPr>
          <p:blipFill>
            <a:blip r:embed="rId38" cstate="screen">
              <a:extLst>
                <a:ext uri="{28A0092B-C50C-407E-A947-70E740481C1C}">
                  <a14:useLocalDpi xmlns:a14="http://schemas.microsoft.com/office/drawing/2010/main"/>
                </a:ext>
              </a:extLst>
            </a:blip>
            <a:stretch>
              <a:fillRect/>
            </a:stretch>
          </p:blipFill>
          <p:spPr>
            <a:xfrm>
              <a:off x="2261759" y="5413382"/>
              <a:ext cx="268224" cy="271272"/>
            </a:xfrm>
            <a:prstGeom prst="rect">
              <a:avLst/>
            </a:prstGeom>
          </p:spPr>
        </p:pic>
        <p:pic>
          <p:nvPicPr>
            <p:cNvPr id="17" name="Image 8" descr="preencoded.png">
              <a:extLst>
                <a:ext uri="{FF2B5EF4-FFF2-40B4-BE49-F238E27FC236}">
                  <a16:creationId xmlns:a16="http://schemas.microsoft.com/office/drawing/2014/main" id="{E6D1628C-357C-66DE-B370-A39C3EAA362D}"/>
                </a:ext>
              </a:extLst>
            </p:cNvPr>
            <p:cNvPicPr>
              <a:picLocks noChangeAspect="1"/>
            </p:cNvPicPr>
            <p:nvPr>
              <p:custDataLst>
                <p:tags r:id="rId23"/>
              </p:custDataLst>
            </p:nvPr>
          </p:nvPicPr>
          <p:blipFill>
            <a:blip r:embed="rId39" cstate="screen">
              <a:extLst>
                <a:ext uri="{28A0092B-C50C-407E-A947-70E740481C1C}">
                  <a14:useLocalDpi xmlns:a14="http://schemas.microsoft.com/office/drawing/2010/main"/>
                </a:ext>
              </a:extLst>
            </a:blip>
            <a:stretch>
              <a:fillRect/>
            </a:stretch>
          </p:blipFill>
          <p:spPr>
            <a:xfrm>
              <a:off x="2176639" y="5259340"/>
              <a:ext cx="271272" cy="271272"/>
            </a:xfrm>
            <a:prstGeom prst="rect">
              <a:avLst/>
            </a:prstGeom>
          </p:spPr>
        </p:pic>
        <p:pic>
          <p:nvPicPr>
            <p:cNvPr id="18" name="Image 9" descr="preencoded.png">
              <a:extLst>
                <a:ext uri="{FF2B5EF4-FFF2-40B4-BE49-F238E27FC236}">
                  <a16:creationId xmlns:a16="http://schemas.microsoft.com/office/drawing/2014/main" id="{9B9B30EE-8452-2233-EAEF-92B372C343C8}"/>
                </a:ext>
              </a:extLst>
            </p:cNvPr>
            <p:cNvPicPr>
              <a:picLocks noChangeAspect="1"/>
            </p:cNvPicPr>
            <p:nvPr>
              <p:custDataLst>
                <p:tags r:id="rId24"/>
              </p:custDataLst>
            </p:nvPr>
          </p:nvPicPr>
          <p:blipFill>
            <a:blip r:embed="rId40" cstate="screen">
              <a:extLst>
                <a:ext uri="{28A0092B-C50C-407E-A947-70E740481C1C}">
                  <a14:useLocalDpi xmlns:a14="http://schemas.microsoft.com/office/drawing/2010/main"/>
                </a:ext>
              </a:extLst>
            </a:blip>
            <a:stretch>
              <a:fillRect/>
            </a:stretch>
          </p:blipFill>
          <p:spPr>
            <a:xfrm>
              <a:off x="2144828" y="5337744"/>
              <a:ext cx="353568" cy="313944"/>
            </a:xfrm>
            <a:prstGeom prst="rect">
              <a:avLst/>
            </a:prstGeom>
          </p:spPr>
        </p:pic>
        <p:pic>
          <p:nvPicPr>
            <p:cNvPr id="19" name="Image 10" descr="preencoded.png">
              <a:extLst>
                <a:ext uri="{FF2B5EF4-FFF2-40B4-BE49-F238E27FC236}">
                  <a16:creationId xmlns:a16="http://schemas.microsoft.com/office/drawing/2014/main" id="{7A0FAF7C-F83F-AC9E-6BC1-350749ABE78A}"/>
                </a:ext>
              </a:extLst>
            </p:cNvPr>
            <p:cNvPicPr>
              <a:picLocks noChangeAspect="1"/>
            </p:cNvPicPr>
            <p:nvPr>
              <p:custDataLst>
                <p:tags r:id="rId25"/>
              </p:custDataLst>
            </p:nvPr>
          </p:nvPicPr>
          <p:blipFill>
            <a:blip r:embed="rId41" cstate="screen">
              <a:extLst>
                <a:ext uri="{28A0092B-C50C-407E-A947-70E740481C1C}">
                  <a14:useLocalDpi xmlns:a14="http://schemas.microsoft.com/office/drawing/2010/main"/>
                </a:ext>
              </a:extLst>
            </a:blip>
            <a:stretch>
              <a:fillRect/>
            </a:stretch>
          </p:blipFill>
          <p:spPr>
            <a:xfrm>
              <a:off x="2395935" y="5202604"/>
              <a:ext cx="472440" cy="569976"/>
            </a:xfrm>
            <a:prstGeom prst="rect">
              <a:avLst/>
            </a:prstGeom>
          </p:spPr>
        </p:pic>
        <p:pic>
          <p:nvPicPr>
            <p:cNvPr id="20" name="Image 11" descr="preencoded.png">
              <a:extLst>
                <a:ext uri="{FF2B5EF4-FFF2-40B4-BE49-F238E27FC236}">
                  <a16:creationId xmlns:a16="http://schemas.microsoft.com/office/drawing/2014/main" id="{A0DB9CF8-7F50-C4DF-65AB-4C87AFA064CE}"/>
                </a:ext>
              </a:extLst>
            </p:cNvPr>
            <p:cNvPicPr>
              <a:picLocks noChangeAspect="1"/>
            </p:cNvPicPr>
            <p:nvPr>
              <p:custDataLst>
                <p:tags r:id="rId26"/>
              </p:custDataLst>
            </p:nvPr>
          </p:nvPicPr>
          <p:blipFill>
            <a:blip r:embed="rId42" cstate="screen">
              <a:extLst>
                <a:ext uri="{28A0092B-C50C-407E-A947-70E740481C1C}">
                  <a14:useLocalDpi xmlns:a14="http://schemas.microsoft.com/office/drawing/2010/main"/>
                </a:ext>
              </a:extLst>
            </a:blip>
            <a:stretch>
              <a:fillRect/>
            </a:stretch>
          </p:blipFill>
          <p:spPr>
            <a:xfrm>
              <a:off x="2597694" y="5326888"/>
              <a:ext cx="234696" cy="234696"/>
            </a:xfrm>
            <a:prstGeom prst="rect">
              <a:avLst/>
            </a:prstGeom>
          </p:spPr>
        </p:pic>
        <p:pic>
          <p:nvPicPr>
            <p:cNvPr id="21" name="Image 12" descr="preencoded.png">
              <a:extLst>
                <a:ext uri="{FF2B5EF4-FFF2-40B4-BE49-F238E27FC236}">
                  <a16:creationId xmlns:a16="http://schemas.microsoft.com/office/drawing/2014/main" id="{93520EE2-81EF-68A5-625B-FCC4B70698B4}"/>
                </a:ext>
              </a:extLst>
            </p:cNvPr>
            <p:cNvPicPr>
              <a:picLocks noChangeAspect="1"/>
            </p:cNvPicPr>
            <p:nvPr>
              <p:custDataLst>
                <p:tags r:id="rId27"/>
              </p:custDataLst>
            </p:nvPr>
          </p:nvPicPr>
          <p:blipFill>
            <a:blip r:embed="rId33" cstate="screen">
              <a:extLst>
                <a:ext uri="{28A0092B-C50C-407E-A947-70E740481C1C}">
                  <a14:useLocalDpi xmlns:a14="http://schemas.microsoft.com/office/drawing/2010/main"/>
                </a:ext>
              </a:extLst>
            </a:blip>
            <a:stretch>
              <a:fillRect/>
            </a:stretch>
          </p:blipFill>
          <p:spPr>
            <a:xfrm>
              <a:off x="514163" y="2750982"/>
              <a:ext cx="795528" cy="569976"/>
            </a:xfrm>
            <a:prstGeom prst="rect">
              <a:avLst/>
            </a:prstGeom>
          </p:spPr>
        </p:pic>
        <p:sp>
          <p:nvSpPr>
            <p:cNvPr id="24" name="Text 1">
              <a:extLst>
                <a:ext uri="{FF2B5EF4-FFF2-40B4-BE49-F238E27FC236}">
                  <a16:creationId xmlns:a16="http://schemas.microsoft.com/office/drawing/2014/main" id="{2763350B-995D-B1DF-EFEF-1A58A84C4422}"/>
                </a:ext>
              </a:extLst>
            </p:cNvPr>
            <p:cNvSpPr/>
            <p:nvPr/>
          </p:nvSpPr>
          <p:spPr>
            <a:xfrm>
              <a:off x="503334" y="2462112"/>
              <a:ext cx="427331" cy="368535"/>
            </a:xfrm>
            <a:prstGeom prst="rect">
              <a:avLst/>
            </a:prstGeom>
            <a:noFill/>
            <a:ln/>
          </p:spPr>
          <p:txBody>
            <a:bodyPr wrap="square" lIns="0" tIns="0" rIns="0" bIns="0" rtlCol="0" anchor="ctr"/>
            <a:lstStyle/>
            <a:p>
              <a:pPr marL="0" marR="0" lvl="0" indent="0" algn="l"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EAC</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5" name="Text 2">
              <a:extLst>
                <a:ext uri="{FF2B5EF4-FFF2-40B4-BE49-F238E27FC236}">
                  <a16:creationId xmlns:a16="http://schemas.microsoft.com/office/drawing/2014/main" id="{32534DD5-2E40-FAAF-93C5-FCD07222EAE3}"/>
                </a:ext>
              </a:extLst>
            </p:cNvPr>
            <p:cNvSpPr/>
            <p:nvPr/>
          </p:nvSpPr>
          <p:spPr>
            <a:xfrm>
              <a:off x="490668" y="4257420"/>
              <a:ext cx="452658" cy="368535"/>
            </a:xfrm>
            <a:prstGeom prst="rect">
              <a:avLst/>
            </a:prstGeom>
            <a:noFill/>
            <a:ln/>
          </p:spPr>
          <p:txBody>
            <a:bodyPr wrap="square" lIns="0" tIns="0" rIns="0" bIns="0" rtlCol="0" anchor="ctr"/>
            <a:lstStyle/>
            <a:p>
              <a:pPr marL="0" marR="0" lvl="0" indent="0" algn="r"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GEJ</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6" name="Text 3">
              <a:extLst>
                <a:ext uri="{FF2B5EF4-FFF2-40B4-BE49-F238E27FC236}">
                  <a16:creationId xmlns:a16="http://schemas.microsoft.com/office/drawing/2014/main" id="{424C9C5F-1A07-9F1C-202D-85279BD27B8F}"/>
                </a:ext>
              </a:extLst>
            </p:cNvPr>
            <p:cNvSpPr/>
            <p:nvPr/>
          </p:nvSpPr>
          <p:spPr>
            <a:xfrm>
              <a:off x="2396408" y="5746307"/>
              <a:ext cx="1224836" cy="368535"/>
            </a:xfrm>
            <a:prstGeom prst="rect">
              <a:avLst/>
            </a:prstGeom>
            <a:noFill/>
            <a:ln/>
          </p:spPr>
          <p:txBody>
            <a:bodyPr wrap="square" lIns="0" tIns="0" rIns="0" bIns="0" rtlCol="0" anchor="ctr"/>
            <a:lstStyle/>
            <a:p>
              <a:pPr marL="0" marR="0" lvl="0" indent="0" algn="l"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GC</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27" name="Image 14" descr="preencoded.png">
              <a:extLst>
                <a:ext uri="{FF2B5EF4-FFF2-40B4-BE49-F238E27FC236}">
                  <a16:creationId xmlns:a16="http://schemas.microsoft.com/office/drawing/2014/main" id="{A9521385-5649-4E9B-DEC4-637ACF0B19CA}"/>
                </a:ext>
              </a:extLst>
            </p:cNvPr>
            <p:cNvPicPr>
              <a:picLocks noChangeAspect="1"/>
            </p:cNvPicPr>
            <p:nvPr>
              <p:custDataLst>
                <p:tags r:id="rId28"/>
              </p:custDataLst>
            </p:nvPr>
          </p:nvPicPr>
          <p:blipFill>
            <a:blip r:embed="rId43" cstate="screen">
              <a:extLst>
                <a:ext uri="{28A0092B-C50C-407E-A947-70E740481C1C}">
                  <a14:useLocalDpi xmlns:a14="http://schemas.microsoft.com/office/drawing/2010/main"/>
                </a:ext>
              </a:extLst>
            </a:blip>
            <a:stretch>
              <a:fillRect/>
            </a:stretch>
          </p:blipFill>
          <p:spPr>
            <a:xfrm>
              <a:off x="1055126" y="2836925"/>
              <a:ext cx="4126992" cy="1685544"/>
            </a:xfrm>
            <a:prstGeom prst="rect">
              <a:avLst/>
            </a:prstGeom>
          </p:spPr>
        </p:pic>
        <p:pic>
          <p:nvPicPr>
            <p:cNvPr id="28" name="Image 15" descr="preencoded.png">
              <a:extLst>
                <a:ext uri="{FF2B5EF4-FFF2-40B4-BE49-F238E27FC236}">
                  <a16:creationId xmlns:a16="http://schemas.microsoft.com/office/drawing/2014/main" id="{24D52C42-BE2F-361C-ADCC-AD928924939E}"/>
                </a:ext>
              </a:extLst>
            </p:cNvPr>
            <p:cNvPicPr>
              <a:picLocks noChangeAspect="1"/>
            </p:cNvPicPr>
            <p:nvPr>
              <p:custDataLst>
                <p:tags r:id="rId29"/>
              </p:custDataLst>
            </p:nvPr>
          </p:nvPicPr>
          <p:blipFill>
            <a:blip r:embed="rId44" cstate="screen">
              <a:extLst>
                <a:ext uri="{28A0092B-C50C-407E-A947-70E740481C1C}">
                  <a14:useLocalDpi xmlns:a14="http://schemas.microsoft.com/office/drawing/2010/main"/>
                </a:ext>
              </a:extLst>
            </a:blip>
            <a:stretch>
              <a:fillRect/>
            </a:stretch>
          </p:blipFill>
          <p:spPr>
            <a:xfrm>
              <a:off x="1500654" y="4038298"/>
              <a:ext cx="3688080" cy="548640"/>
            </a:xfrm>
            <a:prstGeom prst="rect">
              <a:avLst/>
            </a:prstGeom>
          </p:spPr>
        </p:pic>
        <p:pic>
          <p:nvPicPr>
            <p:cNvPr id="29" name="Image 16" descr="preencoded.png">
              <a:extLst>
                <a:ext uri="{FF2B5EF4-FFF2-40B4-BE49-F238E27FC236}">
                  <a16:creationId xmlns:a16="http://schemas.microsoft.com/office/drawing/2014/main" id="{BF9EB3E9-C407-51AC-1EF1-D14AF64A3B88}"/>
                </a:ext>
              </a:extLst>
            </p:cNvPr>
            <p:cNvPicPr>
              <a:picLocks noChangeAspect="1"/>
            </p:cNvPicPr>
            <p:nvPr>
              <p:custDataLst>
                <p:tags r:id="rId30"/>
              </p:custDataLst>
            </p:nvPr>
          </p:nvPicPr>
          <p:blipFill>
            <a:blip r:embed="rId45" cstate="screen">
              <a:extLst>
                <a:ext uri="{28A0092B-C50C-407E-A947-70E740481C1C}">
                  <a14:useLocalDpi xmlns:a14="http://schemas.microsoft.com/office/drawing/2010/main"/>
                </a:ext>
              </a:extLst>
            </a:blip>
            <a:stretch>
              <a:fillRect/>
            </a:stretch>
          </p:blipFill>
          <p:spPr>
            <a:xfrm>
              <a:off x="2527949" y="4125196"/>
              <a:ext cx="2648712" cy="1502664"/>
            </a:xfrm>
            <a:prstGeom prst="rect">
              <a:avLst/>
            </a:prstGeom>
          </p:spPr>
        </p:pic>
      </p:grpSp>
      <p:sp>
        <p:nvSpPr>
          <p:cNvPr id="30" name="TextBox 29">
            <a:extLst>
              <a:ext uri="{FF2B5EF4-FFF2-40B4-BE49-F238E27FC236}">
                <a16:creationId xmlns:a16="http://schemas.microsoft.com/office/drawing/2014/main" id="{24CC0A68-365E-1034-E2EB-E48CA090DFAF}"/>
              </a:ext>
            </a:extLst>
          </p:cNvPr>
          <p:cNvSpPr txBox="1"/>
          <p:nvPr/>
        </p:nvSpPr>
        <p:spPr>
          <a:xfrm>
            <a:off x="4132185" y="3670939"/>
            <a:ext cx="249324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MATTERHORN</a:t>
            </a:r>
          </a:p>
        </p:txBody>
      </p:sp>
      <p:grpSp>
        <p:nvGrpSpPr>
          <p:cNvPr id="54" name="Group 53">
            <a:extLst>
              <a:ext uri="{FF2B5EF4-FFF2-40B4-BE49-F238E27FC236}">
                <a16:creationId xmlns:a16="http://schemas.microsoft.com/office/drawing/2014/main" id="{5A0A42EF-307E-8585-943B-2D72E1DA56EE}"/>
              </a:ext>
            </a:extLst>
          </p:cNvPr>
          <p:cNvGrpSpPr/>
          <p:nvPr/>
        </p:nvGrpSpPr>
        <p:grpSpPr>
          <a:xfrm>
            <a:off x="6432155" y="1903455"/>
            <a:ext cx="5224359" cy="4648461"/>
            <a:chOff x="6432155" y="1903455"/>
            <a:chExt cx="5224359" cy="4648461"/>
          </a:xfrm>
        </p:grpSpPr>
        <p:grpSp>
          <p:nvGrpSpPr>
            <p:cNvPr id="4" name="Group 3">
              <a:extLst>
                <a:ext uri="{FF2B5EF4-FFF2-40B4-BE49-F238E27FC236}">
                  <a16:creationId xmlns:a16="http://schemas.microsoft.com/office/drawing/2014/main" id="{FD01F925-E0A7-2C24-ADD2-64CF25B01B95}"/>
                </a:ext>
              </a:extLst>
            </p:cNvPr>
            <p:cNvGrpSpPr/>
            <p:nvPr/>
          </p:nvGrpSpPr>
          <p:grpSpPr>
            <a:xfrm>
              <a:off x="10117645" y="1903455"/>
              <a:ext cx="688373" cy="4600920"/>
              <a:chOff x="8396207" y="1208868"/>
              <a:chExt cx="557910" cy="3068664"/>
            </a:xfrm>
          </p:grpSpPr>
          <p:sp>
            <p:nvSpPr>
              <p:cNvPr id="12" name="Rectangle 11">
                <a:extLst>
                  <a:ext uri="{FF2B5EF4-FFF2-40B4-BE49-F238E27FC236}">
                    <a16:creationId xmlns:a16="http://schemas.microsoft.com/office/drawing/2014/main" id="{BD63E7D2-3E8F-13B1-2520-2B3AA41CADD7}"/>
                  </a:ext>
                </a:extLst>
              </p:cNvPr>
              <p:cNvSpPr/>
              <p:nvPr/>
            </p:nvSpPr>
            <p:spPr>
              <a:xfrm>
                <a:off x="8578312" y="1208868"/>
                <a:ext cx="364210" cy="153433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 name="Rectangle 12">
                <a:extLst>
                  <a:ext uri="{FF2B5EF4-FFF2-40B4-BE49-F238E27FC236}">
                    <a16:creationId xmlns:a16="http://schemas.microsoft.com/office/drawing/2014/main" id="{E39B843B-95EE-D5A8-6623-0BB510C754DC}"/>
                  </a:ext>
                </a:extLst>
              </p:cNvPr>
              <p:cNvSpPr/>
              <p:nvPr/>
            </p:nvSpPr>
            <p:spPr>
              <a:xfrm>
                <a:off x="8589907" y="2743200"/>
                <a:ext cx="364210" cy="153433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4" name="Rectangle 13">
                <a:extLst>
                  <a:ext uri="{FF2B5EF4-FFF2-40B4-BE49-F238E27FC236}">
                    <a16:creationId xmlns:a16="http://schemas.microsoft.com/office/drawing/2014/main" id="{E44735DC-FA3E-27D3-F515-F12E7295957B}"/>
                  </a:ext>
                </a:extLst>
              </p:cNvPr>
              <p:cNvSpPr/>
              <p:nvPr/>
            </p:nvSpPr>
            <p:spPr>
              <a:xfrm>
                <a:off x="8396207" y="2409825"/>
                <a:ext cx="364210" cy="32385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5" name="Rectangle 14">
                <a:extLst>
                  <a:ext uri="{FF2B5EF4-FFF2-40B4-BE49-F238E27FC236}">
                    <a16:creationId xmlns:a16="http://schemas.microsoft.com/office/drawing/2014/main" id="{4EED8961-00DC-CF08-7083-EC71CA032AFE}"/>
                  </a:ext>
                </a:extLst>
              </p:cNvPr>
              <p:cNvSpPr/>
              <p:nvPr/>
            </p:nvSpPr>
            <p:spPr>
              <a:xfrm flipV="1">
                <a:off x="8548607" y="3285641"/>
                <a:ext cx="364210" cy="16273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31" name="Text 0">
              <a:extLst>
                <a:ext uri="{FF2B5EF4-FFF2-40B4-BE49-F238E27FC236}">
                  <a16:creationId xmlns:a16="http://schemas.microsoft.com/office/drawing/2014/main" id="{B99123DB-43DA-0694-033F-F1ABAF993847}"/>
                </a:ext>
              </a:extLst>
            </p:cNvPr>
            <p:cNvSpPr/>
            <p:nvPr/>
          </p:nvSpPr>
          <p:spPr>
            <a:xfrm flipH="1">
              <a:off x="10144222" y="2525830"/>
              <a:ext cx="404018" cy="349542"/>
            </a:xfrm>
            <a:prstGeom prst="rect">
              <a:avLst/>
            </a:prstGeom>
            <a:noFill/>
            <a:ln/>
          </p:spPr>
          <p:txBody>
            <a:bodyPr wrap="square" lIns="0" tIns="0" rIns="0" bIns="0" rtlCol="0" anchor="ctr"/>
            <a:lstStyle/>
            <a:p>
              <a:pPr marL="0" marR="0" lvl="0" indent="0" algn="l"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EAC</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2" name="Text 1">
              <a:extLst>
                <a:ext uri="{FF2B5EF4-FFF2-40B4-BE49-F238E27FC236}">
                  <a16:creationId xmlns:a16="http://schemas.microsoft.com/office/drawing/2014/main" id="{57CBBD45-601A-7996-CDA1-04D5F116AE21}"/>
                </a:ext>
              </a:extLst>
            </p:cNvPr>
            <p:cNvSpPr/>
            <p:nvPr/>
          </p:nvSpPr>
          <p:spPr>
            <a:xfrm flipH="1">
              <a:off x="9751749" y="3661665"/>
              <a:ext cx="427963" cy="349542"/>
            </a:xfrm>
            <a:prstGeom prst="rect">
              <a:avLst/>
            </a:prstGeom>
            <a:noFill/>
            <a:ln/>
          </p:spPr>
          <p:txBody>
            <a:bodyPr wrap="square" lIns="0" tIns="0" rIns="0" bIns="0" rtlCol="0" anchor="ctr"/>
            <a:lstStyle/>
            <a:p>
              <a:pPr marL="0" marR="0" lvl="0" indent="0" algn="r"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GEJ</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3" name="Text 2">
              <a:extLst>
                <a:ext uri="{FF2B5EF4-FFF2-40B4-BE49-F238E27FC236}">
                  <a16:creationId xmlns:a16="http://schemas.microsoft.com/office/drawing/2014/main" id="{170C5A85-6B44-00F8-E981-F7EAC2B0EB2B}"/>
                </a:ext>
              </a:extLst>
            </p:cNvPr>
            <p:cNvSpPr/>
            <p:nvPr/>
          </p:nvSpPr>
          <p:spPr>
            <a:xfrm flipH="1">
              <a:off x="7810321" y="4858593"/>
              <a:ext cx="1158015" cy="349542"/>
            </a:xfrm>
            <a:prstGeom prst="rect">
              <a:avLst/>
            </a:prstGeom>
            <a:noFill/>
            <a:ln/>
          </p:spPr>
          <p:txBody>
            <a:bodyPr wrap="square" lIns="0" tIns="0" rIns="0" bIns="0" rtlCol="0" anchor="ctr"/>
            <a:lstStyle/>
            <a:p>
              <a:pPr marL="0" marR="0" lvl="0" indent="0" algn="l"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GC</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34" name="Image 0" descr="preencoded.png">
              <a:extLst>
                <a:ext uri="{FF2B5EF4-FFF2-40B4-BE49-F238E27FC236}">
                  <a16:creationId xmlns:a16="http://schemas.microsoft.com/office/drawing/2014/main" id="{9D00B197-C210-79E3-F427-EF03E6D9738B}"/>
                </a:ext>
              </a:extLst>
            </p:cNvPr>
            <p:cNvPicPr>
              <a:picLocks noChangeAspect="1"/>
            </p:cNvPicPr>
            <p:nvPr>
              <p:custDataLst>
                <p:tags r:id="rId1"/>
              </p:custDataLst>
            </p:nvPr>
          </p:nvPicPr>
          <p:blipFill>
            <a:blip r:embed="rId46" cstate="screen">
              <a:extLst>
                <a:ext uri="{28A0092B-C50C-407E-A947-70E740481C1C}">
                  <a14:useLocalDpi xmlns:a14="http://schemas.microsoft.com/office/drawing/2010/main"/>
                </a:ext>
              </a:extLst>
            </a:blip>
            <a:stretch>
              <a:fillRect/>
            </a:stretch>
          </p:blipFill>
          <p:spPr>
            <a:xfrm flipH="1">
              <a:off x="6438410" y="2500016"/>
              <a:ext cx="3901843" cy="1598676"/>
            </a:xfrm>
            <a:prstGeom prst="rect">
              <a:avLst/>
            </a:prstGeom>
          </p:spPr>
        </p:pic>
        <p:pic>
          <p:nvPicPr>
            <p:cNvPr id="35" name="Image 1" descr="preencoded.png">
              <a:extLst>
                <a:ext uri="{FF2B5EF4-FFF2-40B4-BE49-F238E27FC236}">
                  <a16:creationId xmlns:a16="http://schemas.microsoft.com/office/drawing/2014/main" id="{5535A54B-546A-B488-3A01-2182183209ED}"/>
                </a:ext>
              </a:extLst>
            </p:cNvPr>
            <p:cNvPicPr>
              <a:picLocks noChangeAspect="1"/>
            </p:cNvPicPr>
            <p:nvPr>
              <p:custDataLst>
                <p:tags r:id="rId2"/>
              </p:custDataLst>
            </p:nvPr>
          </p:nvPicPr>
          <p:blipFill>
            <a:blip r:embed="rId47" cstate="screen">
              <a:extLst>
                <a:ext uri="{28A0092B-C50C-407E-A947-70E740481C1C}">
                  <a14:useLocalDpi xmlns:a14="http://schemas.microsoft.com/office/drawing/2010/main"/>
                </a:ext>
              </a:extLst>
            </a:blip>
            <a:stretch>
              <a:fillRect/>
            </a:stretch>
          </p:blipFill>
          <p:spPr>
            <a:xfrm flipH="1">
              <a:off x="6432155" y="3639473"/>
              <a:ext cx="3486876" cy="520365"/>
            </a:xfrm>
            <a:prstGeom prst="rect">
              <a:avLst/>
            </a:prstGeom>
          </p:spPr>
        </p:pic>
        <p:pic>
          <p:nvPicPr>
            <p:cNvPr id="36" name="Image 2" descr="preencoded.png">
              <a:extLst>
                <a:ext uri="{FF2B5EF4-FFF2-40B4-BE49-F238E27FC236}">
                  <a16:creationId xmlns:a16="http://schemas.microsoft.com/office/drawing/2014/main" id="{AD95EB7A-6B3C-437B-23B5-C6C6863FB5BF}"/>
                </a:ext>
              </a:extLst>
            </p:cNvPr>
            <p:cNvPicPr>
              <a:picLocks noChangeAspect="1"/>
            </p:cNvPicPr>
            <p:nvPr>
              <p:custDataLst>
                <p:tags r:id="rId3"/>
              </p:custDataLst>
            </p:nvPr>
          </p:nvPicPr>
          <p:blipFill>
            <a:blip r:embed="rId48" cstate="screen">
              <a:extLst>
                <a:ext uri="{28A0092B-C50C-407E-A947-70E740481C1C}">
                  <a14:useLocalDpi xmlns:a14="http://schemas.microsoft.com/office/drawing/2010/main"/>
                </a:ext>
              </a:extLst>
            </a:blip>
            <a:stretch>
              <a:fillRect/>
            </a:stretch>
          </p:blipFill>
          <p:spPr>
            <a:xfrm flipH="1">
              <a:off x="6433916" y="3722744"/>
              <a:ext cx="2504211" cy="1425221"/>
            </a:xfrm>
            <a:prstGeom prst="rect">
              <a:avLst/>
            </a:prstGeom>
          </p:spPr>
        </p:pic>
        <p:pic>
          <p:nvPicPr>
            <p:cNvPr id="37" name="Image 3" descr="preencoded.png">
              <a:extLst>
                <a:ext uri="{FF2B5EF4-FFF2-40B4-BE49-F238E27FC236}">
                  <a16:creationId xmlns:a16="http://schemas.microsoft.com/office/drawing/2014/main" id="{75DCFF2C-B798-BAB1-4F6B-7AC3DF626F04}"/>
                </a:ext>
              </a:extLst>
            </p:cNvPr>
            <p:cNvPicPr>
              <a:picLocks noChangeAspect="1"/>
            </p:cNvPicPr>
            <p:nvPr>
              <p:custDataLst>
                <p:tags r:id="rId4"/>
              </p:custDataLst>
            </p:nvPr>
          </p:nvPicPr>
          <p:blipFill>
            <a:blip r:embed="rId49" cstate="screen">
              <a:extLst>
                <a:ext uri="{28A0092B-C50C-407E-A947-70E740481C1C}">
                  <a14:useLocalDpi xmlns:a14="http://schemas.microsoft.com/office/drawing/2010/main"/>
                </a:ext>
              </a:extLst>
            </a:blip>
            <a:stretch>
              <a:fillRect/>
            </a:stretch>
          </p:blipFill>
          <p:spPr>
            <a:xfrm flipH="1">
              <a:off x="10474238" y="1914079"/>
              <a:ext cx="654150" cy="696710"/>
            </a:xfrm>
            <a:prstGeom prst="rect">
              <a:avLst/>
            </a:prstGeom>
          </p:spPr>
        </p:pic>
        <p:pic>
          <p:nvPicPr>
            <p:cNvPr id="38" name="Image 4" descr="preencoded.png">
              <a:extLst>
                <a:ext uri="{FF2B5EF4-FFF2-40B4-BE49-F238E27FC236}">
                  <a16:creationId xmlns:a16="http://schemas.microsoft.com/office/drawing/2014/main" id="{AF84E47F-16A1-A214-02E9-DFB0BC27E081}"/>
                </a:ext>
              </a:extLst>
            </p:cNvPr>
            <p:cNvPicPr>
              <a:picLocks noChangeAspect="1"/>
            </p:cNvPicPr>
            <p:nvPr>
              <p:custDataLst>
                <p:tags r:id="rId5"/>
              </p:custDataLst>
            </p:nvPr>
          </p:nvPicPr>
          <p:blipFill>
            <a:blip r:embed="rId50" cstate="screen">
              <a:extLst>
                <a:ext uri="{28A0092B-C50C-407E-A947-70E740481C1C}">
                  <a14:useLocalDpi xmlns:a14="http://schemas.microsoft.com/office/drawing/2010/main"/>
                </a:ext>
              </a:extLst>
            </a:blip>
            <a:stretch>
              <a:fillRect/>
            </a:stretch>
          </p:blipFill>
          <p:spPr>
            <a:xfrm flipH="1">
              <a:off x="10539367" y="2526275"/>
              <a:ext cx="671440" cy="714056"/>
            </a:xfrm>
            <a:prstGeom prst="rect">
              <a:avLst/>
            </a:prstGeom>
          </p:spPr>
        </p:pic>
        <p:pic>
          <p:nvPicPr>
            <p:cNvPr id="39" name="Image 5" descr="preencoded.png">
              <a:extLst>
                <a:ext uri="{FF2B5EF4-FFF2-40B4-BE49-F238E27FC236}">
                  <a16:creationId xmlns:a16="http://schemas.microsoft.com/office/drawing/2014/main" id="{93B24CBB-22E6-DA24-17B8-3C9E0A3B7E81}"/>
                </a:ext>
              </a:extLst>
            </p:cNvPr>
            <p:cNvPicPr>
              <a:picLocks noChangeAspect="1"/>
            </p:cNvPicPr>
            <p:nvPr>
              <p:custDataLst>
                <p:tags r:id="rId6"/>
              </p:custDataLst>
            </p:nvPr>
          </p:nvPicPr>
          <p:blipFill>
            <a:blip r:embed="rId51" cstate="screen">
              <a:extLst>
                <a:ext uri="{28A0092B-C50C-407E-A947-70E740481C1C}">
                  <a14:useLocalDpi xmlns:a14="http://schemas.microsoft.com/office/drawing/2010/main"/>
                </a:ext>
              </a:extLst>
            </a:blip>
            <a:stretch>
              <a:fillRect/>
            </a:stretch>
          </p:blipFill>
          <p:spPr>
            <a:xfrm flipH="1">
              <a:off x="9988489" y="4149364"/>
              <a:ext cx="671440" cy="714056"/>
            </a:xfrm>
            <a:prstGeom prst="rect">
              <a:avLst/>
            </a:prstGeom>
          </p:spPr>
        </p:pic>
        <p:pic>
          <p:nvPicPr>
            <p:cNvPr id="40" name="Image 6" descr="preencoded.png">
              <a:extLst>
                <a:ext uri="{FF2B5EF4-FFF2-40B4-BE49-F238E27FC236}">
                  <a16:creationId xmlns:a16="http://schemas.microsoft.com/office/drawing/2014/main" id="{9CB980CA-D23F-4817-9F6A-C5DF47EC7221}"/>
                </a:ext>
              </a:extLst>
            </p:cNvPr>
            <p:cNvPicPr>
              <a:picLocks noChangeAspect="1"/>
            </p:cNvPicPr>
            <p:nvPr>
              <p:custDataLst>
                <p:tags r:id="rId7"/>
              </p:custDataLst>
            </p:nvPr>
          </p:nvPicPr>
          <p:blipFill>
            <a:blip r:embed="rId52" cstate="screen">
              <a:extLst>
                <a:ext uri="{28A0092B-C50C-407E-A947-70E740481C1C}">
                  <a14:useLocalDpi xmlns:a14="http://schemas.microsoft.com/office/drawing/2010/main"/>
                </a:ext>
              </a:extLst>
            </a:blip>
            <a:stretch>
              <a:fillRect/>
            </a:stretch>
          </p:blipFill>
          <p:spPr>
            <a:xfrm flipH="1">
              <a:off x="11039827" y="2197711"/>
              <a:ext cx="616687" cy="656238"/>
            </a:xfrm>
            <a:prstGeom prst="rect">
              <a:avLst/>
            </a:prstGeom>
          </p:spPr>
        </p:pic>
        <p:pic>
          <p:nvPicPr>
            <p:cNvPr id="41" name="Image 7" descr="preencoded.png">
              <a:extLst>
                <a:ext uri="{FF2B5EF4-FFF2-40B4-BE49-F238E27FC236}">
                  <a16:creationId xmlns:a16="http://schemas.microsoft.com/office/drawing/2014/main" id="{2185DAA6-C1D6-B602-DB27-57820AEAA6BD}"/>
                </a:ext>
              </a:extLst>
            </p:cNvPr>
            <p:cNvPicPr>
              <a:picLocks noChangeAspect="1"/>
            </p:cNvPicPr>
            <p:nvPr>
              <p:custDataLst>
                <p:tags r:id="rId8"/>
              </p:custDataLst>
            </p:nvPr>
          </p:nvPicPr>
          <p:blipFill>
            <a:blip r:embed="rId53" cstate="screen">
              <a:extLst>
                <a:ext uri="{28A0092B-C50C-407E-A947-70E740481C1C}">
                  <a14:useLocalDpi xmlns:a14="http://schemas.microsoft.com/office/drawing/2010/main"/>
                </a:ext>
              </a:extLst>
            </a:blip>
            <a:stretch>
              <a:fillRect/>
            </a:stretch>
          </p:blipFill>
          <p:spPr>
            <a:xfrm flipH="1">
              <a:off x="10234781" y="3622571"/>
              <a:ext cx="602279" cy="578183"/>
            </a:xfrm>
            <a:prstGeom prst="rect">
              <a:avLst/>
            </a:prstGeom>
          </p:spPr>
        </p:pic>
        <p:pic>
          <p:nvPicPr>
            <p:cNvPr id="42" name="Image 8" descr="preencoded.png">
              <a:extLst>
                <a:ext uri="{FF2B5EF4-FFF2-40B4-BE49-F238E27FC236}">
                  <a16:creationId xmlns:a16="http://schemas.microsoft.com/office/drawing/2014/main" id="{F2432E42-4F8F-25CF-CC29-CAC0A7D47A98}"/>
                </a:ext>
              </a:extLst>
            </p:cNvPr>
            <p:cNvPicPr>
              <a:picLocks noChangeAspect="1"/>
            </p:cNvPicPr>
            <p:nvPr>
              <p:custDataLst>
                <p:tags r:id="rId9"/>
              </p:custDataLst>
            </p:nvPr>
          </p:nvPicPr>
          <p:blipFill>
            <a:blip r:embed="rId54" cstate="screen">
              <a:extLst>
                <a:ext uri="{28A0092B-C50C-407E-A947-70E740481C1C}">
                  <a14:useLocalDpi xmlns:a14="http://schemas.microsoft.com/office/drawing/2010/main"/>
                </a:ext>
              </a:extLst>
            </a:blip>
            <a:stretch>
              <a:fillRect/>
            </a:stretch>
          </p:blipFill>
          <p:spPr>
            <a:xfrm flipH="1">
              <a:off x="10788222" y="3706445"/>
              <a:ext cx="671440" cy="714056"/>
            </a:xfrm>
            <a:prstGeom prst="rect">
              <a:avLst/>
            </a:prstGeom>
          </p:spPr>
        </p:pic>
        <p:pic>
          <p:nvPicPr>
            <p:cNvPr id="43" name="Image 9" descr="preencoded.png">
              <a:extLst>
                <a:ext uri="{FF2B5EF4-FFF2-40B4-BE49-F238E27FC236}">
                  <a16:creationId xmlns:a16="http://schemas.microsoft.com/office/drawing/2014/main" id="{7BBCDC96-99ED-8C85-3975-5DD73DD7467F}"/>
                </a:ext>
              </a:extLst>
            </p:cNvPr>
            <p:cNvPicPr>
              <a:picLocks noChangeAspect="1"/>
            </p:cNvPicPr>
            <p:nvPr>
              <p:custDataLst>
                <p:tags r:id="rId10"/>
              </p:custDataLst>
            </p:nvPr>
          </p:nvPicPr>
          <p:blipFill>
            <a:blip r:embed="rId55" cstate="screen">
              <a:extLst>
                <a:ext uri="{28A0092B-C50C-407E-A947-70E740481C1C}">
                  <a14:useLocalDpi xmlns:a14="http://schemas.microsoft.com/office/drawing/2010/main"/>
                </a:ext>
              </a:extLst>
            </a:blip>
            <a:stretch>
              <a:fillRect/>
            </a:stretch>
          </p:blipFill>
          <p:spPr>
            <a:xfrm flipH="1">
              <a:off x="9319634" y="5598188"/>
              <a:ext cx="599397" cy="636001"/>
            </a:xfrm>
            <a:prstGeom prst="rect">
              <a:avLst/>
            </a:prstGeom>
          </p:spPr>
        </p:pic>
        <p:pic>
          <p:nvPicPr>
            <p:cNvPr id="44" name="Image 10" descr="preencoded.png">
              <a:extLst>
                <a:ext uri="{FF2B5EF4-FFF2-40B4-BE49-F238E27FC236}">
                  <a16:creationId xmlns:a16="http://schemas.microsoft.com/office/drawing/2014/main" id="{DBC181A5-F4FA-1BDB-3EE4-6A5752AA00B0}"/>
                </a:ext>
              </a:extLst>
            </p:cNvPr>
            <p:cNvPicPr>
              <a:picLocks noChangeAspect="1"/>
            </p:cNvPicPr>
            <p:nvPr>
              <p:custDataLst>
                <p:tags r:id="rId11"/>
              </p:custDataLst>
            </p:nvPr>
          </p:nvPicPr>
          <p:blipFill>
            <a:blip r:embed="rId56" cstate="screen">
              <a:extLst>
                <a:ext uri="{28A0092B-C50C-407E-A947-70E740481C1C}">
                  <a14:useLocalDpi xmlns:a14="http://schemas.microsoft.com/office/drawing/2010/main"/>
                </a:ext>
              </a:extLst>
            </a:blip>
            <a:stretch>
              <a:fillRect/>
            </a:stretch>
          </p:blipFill>
          <p:spPr>
            <a:xfrm flipH="1">
              <a:off x="9041660" y="5047653"/>
              <a:ext cx="590752" cy="627329"/>
            </a:xfrm>
            <a:prstGeom prst="rect">
              <a:avLst/>
            </a:prstGeom>
          </p:spPr>
        </p:pic>
        <p:pic>
          <p:nvPicPr>
            <p:cNvPr id="45" name="Image 11" descr="preencoded.png">
              <a:extLst>
                <a:ext uri="{FF2B5EF4-FFF2-40B4-BE49-F238E27FC236}">
                  <a16:creationId xmlns:a16="http://schemas.microsoft.com/office/drawing/2014/main" id="{D545FD6D-AFA5-4381-1CDD-32E685ACC2BC}"/>
                </a:ext>
              </a:extLst>
            </p:cNvPr>
            <p:cNvPicPr>
              <a:picLocks noChangeAspect="1"/>
            </p:cNvPicPr>
            <p:nvPr>
              <p:custDataLst>
                <p:tags r:id="rId12"/>
              </p:custDataLst>
            </p:nvPr>
          </p:nvPicPr>
          <p:blipFill>
            <a:blip r:embed="rId57" cstate="screen">
              <a:extLst>
                <a:ext uri="{28A0092B-C50C-407E-A947-70E740481C1C}">
                  <a14:useLocalDpi xmlns:a14="http://schemas.microsoft.com/office/drawing/2010/main"/>
                </a:ext>
              </a:extLst>
            </a:blip>
            <a:stretch>
              <a:fillRect/>
            </a:stretch>
          </p:blipFill>
          <p:spPr>
            <a:xfrm flipH="1">
              <a:off x="8421788" y="5170556"/>
              <a:ext cx="584988" cy="618656"/>
            </a:xfrm>
            <a:prstGeom prst="rect">
              <a:avLst/>
            </a:prstGeom>
          </p:spPr>
        </p:pic>
        <p:pic>
          <p:nvPicPr>
            <p:cNvPr id="46" name="Image 12" descr="preencoded.png">
              <a:extLst>
                <a:ext uri="{FF2B5EF4-FFF2-40B4-BE49-F238E27FC236}">
                  <a16:creationId xmlns:a16="http://schemas.microsoft.com/office/drawing/2014/main" id="{7B26A5FA-F421-EB52-E238-472C1784C95E}"/>
                </a:ext>
              </a:extLst>
            </p:cNvPr>
            <p:cNvPicPr>
              <a:picLocks noChangeAspect="1"/>
            </p:cNvPicPr>
            <p:nvPr>
              <p:custDataLst>
                <p:tags r:id="rId13"/>
              </p:custDataLst>
            </p:nvPr>
          </p:nvPicPr>
          <p:blipFill>
            <a:blip r:embed="rId58" cstate="screen">
              <a:extLst>
                <a:ext uri="{28A0092B-C50C-407E-A947-70E740481C1C}">
                  <a14:useLocalDpi xmlns:a14="http://schemas.microsoft.com/office/drawing/2010/main"/>
                </a:ext>
              </a:extLst>
            </a:blip>
            <a:stretch>
              <a:fillRect/>
            </a:stretch>
          </p:blipFill>
          <p:spPr>
            <a:xfrm flipH="1">
              <a:off x="10710886" y="4436166"/>
              <a:ext cx="671440" cy="714056"/>
            </a:xfrm>
            <a:prstGeom prst="rect">
              <a:avLst/>
            </a:prstGeom>
          </p:spPr>
        </p:pic>
        <p:pic>
          <p:nvPicPr>
            <p:cNvPr id="47" name="Image 13" descr="preencoded.png">
              <a:extLst>
                <a:ext uri="{FF2B5EF4-FFF2-40B4-BE49-F238E27FC236}">
                  <a16:creationId xmlns:a16="http://schemas.microsoft.com/office/drawing/2014/main" id="{4696436E-90F8-4DD0-60FE-9EC63309C1AC}"/>
                </a:ext>
              </a:extLst>
            </p:cNvPr>
            <p:cNvPicPr>
              <a:picLocks noChangeAspect="1"/>
            </p:cNvPicPr>
            <p:nvPr>
              <p:custDataLst>
                <p:tags r:id="rId14"/>
              </p:custDataLst>
            </p:nvPr>
          </p:nvPicPr>
          <p:blipFill>
            <a:blip r:embed="rId59" cstate="screen">
              <a:extLst>
                <a:ext uri="{28A0092B-C50C-407E-A947-70E740481C1C}">
                  <a14:useLocalDpi xmlns:a14="http://schemas.microsoft.com/office/drawing/2010/main"/>
                </a:ext>
              </a:extLst>
            </a:blip>
            <a:stretch>
              <a:fillRect/>
            </a:stretch>
          </p:blipFill>
          <p:spPr>
            <a:xfrm flipH="1">
              <a:off x="8621985" y="5837471"/>
              <a:ext cx="590752" cy="627329"/>
            </a:xfrm>
            <a:prstGeom prst="rect">
              <a:avLst/>
            </a:prstGeom>
          </p:spPr>
        </p:pic>
        <p:sp>
          <p:nvSpPr>
            <p:cNvPr id="50" name="TextBox 49">
              <a:extLst>
                <a:ext uri="{FF2B5EF4-FFF2-40B4-BE49-F238E27FC236}">
                  <a16:creationId xmlns:a16="http://schemas.microsoft.com/office/drawing/2014/main" id="{CECD2EEE-DEEB-DB05-F384-67B80CDDE406}"/>
                </a:ext>
              </a:extLst>
            </p:cNvPr>
            <p:cNvSpPr txBox="1"/>
            <p:nvPr/>
          </p:nvSpPr>
          <p:spPr>
            <a:xfrm>
              <a:off x="8535039" y="4876973"/>
              <a:ext cx="4764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GC</a:t>
              </a:r>
            </a:p>
          </p:txBody>
        </p:sp>
        <p:sp>
          <p:nvSpPr>
            <p:cNvPr id="51" name="Rectangle 50">
              <a:extLst>
                <a:ext uri="{FF2B5EF4-FFF2-40B4-BE49-F238E27FC236}">
                  <a16:creationId xmlns:a16="http://schemas.microsoft.com/office/drawing/2014/main" id="{11A39BE6-914C-4F4A-94C8-08619FC93BC8}"/>
                </a:ext>
              </a:extLst>
            </p:cNvPr>
            <p:cNvSpPr/>
            <p:nvPr/>
          </p:nvSpPr>
          <p:spPr>
            <a:xfrm>
              <a:off x="7505700" y="4781032"/>
              <a:ext cx="669893" cy="43730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2" name="Oval 51">
              <a:extLst>
                <a:ext uri="{FF2B5EF4-FFF2-40B4-BE49-F238E27FC236}">
                  <a16:creationId xmlns:a16="http://schemas.microsoft.com/office/drawing/2014/main" id="{3F742931-DC22-AD63-95BF-DB282C39E9A1}"/>
                </a:ext>
              </a:extLst>
            </p:cNvPr>
            <p:cNvSpPr/>
            <p:nvPr/>
          </p:nvSpPr>
          <p:spPr>
            <a:xfrm>
              <a:off x="10617814" y="4358202"/>
              <a:ext cx="885113" cy="830799"/>
            </a:xfrm>
            <a:prstGeom prst="ellipse">
              <a:avLst/>
            </a:prstGeom>
            <a:solidFill>
              <a:srgbClr val="7030A0">
                <a:alpha val="20000"/>
              </a:srgb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3" name="Oval 52">
              <a:extLst>
                <a:ext uri="{FF2B5EF4-FFF2-40B4-BE49-F238E27FC236}">
                  <a16:creationId xmlns:a16="http://schemas.microsoft.com/office/drawing/2014/main" id="{2D478C01-7AC4-6632-6B68-757BA44A93A2}"/>
                </a:ext>
              </a:extLst>
            </p:cNvPr>
            <p:cNvSpPr/>
            <p:nvPr/>
          </p:nvSpPr>
          <p:spPr>
            <a:xfrm>
              <a:off x="8489814" y="5721117"/>
              <a:ext cx="885113" cy="830799"/>
            </a:xfrm>
            <a:prstGeom prst="ellipse">
              <a:avLst/>
            </a:prstGeom>
            <a:solidFill>
              <a:srgbClr val="7030A0">
                <a:alpha val="20000"/>
              </a:srgb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Tree>
    <p:extLst>
      <p:ext uri="{BB962C8B-B14F-4D97-AF65-F5344CB8AC3E}">
        <p14:creationId xmlns:p14="http://schemas.microsoft.com/office/powerpoint/2010/main" val="2253945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0057B6-8526-2321-D7D6-261DD123A41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DF8080-C674-D8D3-90A1-84F6013D1B70}"/>
              </a:ext>
            </a:extLst>
          </p:cNvPr>
          <p:cNvSpPr>
            <a:spLocks noGrp="1"/>
          </p:cNvSpPr>
          <p:nvPr>
            <p:ph type="title"/>
          </p:nvPr>
        </p:nvSpPr>
        <p:spPr>
          <a:xfrm>
            <a:off x="0" y="0"/>
            <a:ext cx="12192000" cy="1186249"/>
          </a:xfrm>
          <a:solidFill>
            <a:schemeClr val="tx1"/>
          </a:solidFill>
        </p:spPr>
        <p:txBody>
          <a:bodyPr>
            <a:normAutofit fontScale="90000"/>
          </a:bodyPr>
          <a:lstStyle/>
          <a:p>
            <a:pPr algn="ctr"/>
            <a:r>
              <a:rPr lang="en-US" sz="4800" dirty="0">
                <a:solidFill>
                  <a:schemeClr val="bg1"/>
                </a:solidFill>
              </a:rPr>
              <a:t>Leveraging Biology to Improve Operable Outcomes: dMMR/MSI-High</a:t>
            </a:r>
          </a:p>
        </p:txBody>
      </p:sp>
      <p:grpSp>
        <p:nvGrpSpPr>
          <p:cNvPr id="3" name="Group 2">
            <a:extLst>
              <a:ext uri="{FF2B5EF4-FFF2-40B4-BE49-F238E27FC236}">
                <a16:creationId xmlns:a16="http://schemas.microsoft.com/office/drawing/2014/main" id="{65CCDA8B-AFB0-42C7-4310-99140C10AB31}"/>
              </a:ext>
            </a:extLst>
          </p:cNvPr>
          <p:cNvGrpSpPr/>
          <p:nvPr/>
        </p:nvGrpSpPr>
        <p:grpSpPr>
          <a:xfrm flipH="1">
            <a:off x="243040" y="1661084"/>
            <a:ext cx="5342512" cy="4600920"/>
            <a:chOff x="6432155" y="1903455"/>
            <a:chExt cx="5224359" cy="4600920"/>
          </a:xfrm>
        </p:grpSpPr>
        <p:grpSp>
          <p:nvGrpSpPr>
            <p:cNvPr id="4" name="Group 3">
              <a:extLst>
                <a:ext uri="{FF2B5EF4-FFF2-40B4-BE49-F238E27FC236}">
                  <a16:creationId xmlns:a16="http://schemas.microsoft.com/office/drawing/2014/main" id="{BB5BE5DD-03F6-C9BF-CB1B-B3A1E69C761B}"/>
                </a:ext>
              </a:extLst>
            </p:cNvPr>
            <p:cNvGrpSpPr/>
            <p:nvPr/>
          </p:nvGrpSpPr>
          <p:grpSpPr>
            <a:xfrm>
              <a:off x="10117645" y="1903455"/>
              <a:ext cx="688373" cy="4600920"/>
              <a:chOff x="8396207" y="1208868"/>
              <a:chExt cx="557910" cy="3068664"/>
            </a:xfrm>
          </p:grpSpPr>
          <p:sp>
            <p:nvSpPr>
              <p:cNvPr id="26" name="Rectangle 25">
                <a:extLst>
                  <a:ext uri="{FF2B5EF4-FFF2-40B4-BE49-F238E27FC236}">
                    <a16:creationId xmlns:a16="http://schemas.microsoft.com/office/drawing/2014/main" id="{E951A235-BC31-928B-3C6C-139069E789C3}"/>
                  </a:ext>
                </a:extLst>
              </p:cNvPr>
              <p:cNvSpPr/>
              <p:nvPr/>
            </p:nvSpPr>
            <p:spPr>
              <a:xfrm>
                <a:off x="8578312" y="1208868"/>
                <a:ext cx="364210" cy="153433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7" name="Rectangle 26">
                <a:extLst>
                  <a:ext uri="{FF2B5EF4-FFF2-40B4-BE49-F238E27FC236}">
                    <a16:creationId xmlns:a16="http://schemas.microsoft.com/office/drawing/2014/main" id="{61125972-2452-85BC-EB1E-FE42E9D1E185}"/>
                  </a:ext>
                </a:extLst>
              </p:cNvPr>
              <p:cNvSpPr/>
              <p:nvPr/>
            </p:nvSpPr>
            <p:spPr>
              <a:xfrm>
                <a:off x="8589907" y="2743200"/>
                <a:ext cx="364210" cy="153433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8" name="Rectangle 27">
                <a:extLst>
                  <a:ext uri="{FF2B5EF4-FFF2-40B4-BE49-F238E27FC236}">
                    <a16:creationId xmlns:a16="http://schemas.microsoft.com/office/drawing/2014/main" id="{D01ACC7B-F2AB-45EF-328E-1738C4594BA7}"/>
                  </a:ext>
                </a:extLst>
              </p:cNvPr>
              <p:cNvSpPr/>
              <p:nvPr/>
            </p:nvSpPr>
            <p:spPr>
              <a:xfrm>
                <a:off x="8396207" y="2409825"/>
                <a:ext cx="364210" cy="32385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9" name="Rectangle 28">
                <a:extLst>
                  <a:ext uri="{FF2B5EF4-FFF2-40B4-BE49-F238E27FC236}">
                    <a16:creationId xmlns:a16="http://schemas.microsoft.com/office/drawing/2014/main" id="{3733FBEF-DA2C-0488-FE57-3390B3150C4E}"/>
                  </a:ext>
                </a:extLst>
              </p:cNvPr>
              <p:cNvSpPr/>
              <p:nvPr/>
            </p:nvSpPr>
            <p:spPr>
              <a:xfrm flipV="1">
                <a:off x="8548607" y="3285641"/>
                <a:ext cx="364210" cy="16273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5" name="Text 0">
              <a:extLst>
                <a:ext uri="{FF2B5EF4-FFF2-40B4-BE49-F238E27FC236}">
                  <a16:creationId xmlns:a16="http://schemas.microsoft.com/office/drawing/2014/main" id="{9F2EE059-31A5-225E-B963-F3D1A720880D}"/>
                </a:ext>
              </a:extLst>
            </p:cNvPr>
            <p:cNvSpPr/>
            <p:nvPr/>
          </p:nvSpPr>
          <p:spPr>
            <a:xfrm flipH="1">
              <a:off x="10144222" y="2525830"/>
              <a:ext cx="404018" cy="349542"/>
            </a:xfrm>
            <a:prstGeom prst="rect">
              <a:avLst/>
            </a:prstGeom>
            <a:noFill/>
            <a:ln/>
          </p:spPr>
          <p:txBody>
            <a:bodyPr wrap="square" lIns="0" tIns="0" rIns="0" bIns="0" rtlCol="0" anchor="ctr"/>
            <a:lstStyle/>
            <a:p>
              <a:pPr marL="0" marR="0" lvl="0" indent="0" algn="l"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EAC</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 name="Text 1">
              <a:extLst>
                <a:ext uri="{FF2B5EF4-FFF2-40B4-BE49-F238E27FC236}">
                  <a16:creationId xmlns:a16="http://schemas.microsoft.com/office/drawing/2014/main" id="{AD74A934-1385-6197-DA72-D76AFEA07792}"/>
                </a:ext>
              </a:extLst>
            </p:cNvPr>
            <p:cNvSpPr/>
            <p:nvPr/>
          </p:nvSpPr>
          <p:spPr>
            <a:xfrm flipH="1">
              <a:off x="9751749" y="3661665"/>
              <a:ext cx="427963" cy="349542"/>
            </a:xfrm>
            <a:prstGeom prst="rect">
              <a:avLst/>
            </a:prstGeom>
            <a:noFill/>
            <a:ln/>
          </p:spPr>
          <p:txBody>
            <a:bodyPr wrap="square" lIns="0" tIns="0" rIns="0" bIns="0" rtlCol="0" anchor="ctr"/>
            <a:lstStyle/>
            <a:p>
              <a:pPr marL="0" marR="0" lvl="0" indent="0" algn="r"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GEJ</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 name="Text 2">
              <a:extLst>
                <a:ext uri="{FF2B5EF4-FFF2-40B4-BE49-F238E27FC236}">
                  <a16:creationId xmlns:a16="http://schemas.microsoft.com/office/drawing/2014/main" id="{D7D3BA12-DD35-1D21-47AF-4D2F7542F6EB}"/>
                </a:ext>
              </a:extLst>
            </p:cNvPr>
            <p:cNvSpPr/>
            <p:nvPr/>
          </p:nvSpPr>
          <p:spPr>
            <a:xfrm flipH="1">
              <a:off x="7810321" y="4858593"/>
              <a:ext cx="1158015" cy="349542"/>
            </a:xfrm>
            <a:prstGeom prst="rect">
              <a:avLst/>
            </a:prstGeom>
            <a:noFill/>
            <a:ln/>
          </p:spPr>
          <p:txBody>
            <a:bodyPr wrap="square" lIns="0" tIns="0" rIns="0" bIns="0" rtlCol="0" anchor="ctr"/>
            <a:lstStyle/>
            <a:p>
              <a:pPr marL="0" marR="0" lvl="0" indent="0" algn="l" defTabSz="914400" rtl="0" eaLnBrk="1" fontAlgn="auto" latinLnBrk="0" hangingPunct="1">
                <a:lnSpc>
                  <a:spcPct val="9775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Roboto" pitchFamily="34" charset="0"/>
                  <a:ea typeface="Roboto" pitchFamily="34" charset="-122"/>
                  <a:cs typeface="Roboto" pitchFamily="34" charset="-120"/>
                </a:rPr>
                <a:t>GC</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8" name="Image 0" descr="preencoded.png">
              <a:extLst>
                <a:ext uri="{FF2B5EF4-FFF2-40B4-BE49-F238E27FC236}">
                  <a16:creationId xmlns:a16="http://schemas.microsoft.com/office/drawing/2014/main" id="{8B07713B-DA24-B031-C543-021EB87D9310}"/>
                </a:ext>
              </a:extLst>
            </p:cNvPr>
            <p:cNvPicPr>
              <a:picLocks noChangeAspect="1"/>
            </p:cNvPicPr>
            <p:nvPr>
              <p:custDataLst>
                <p:tags r:id="rId11"/>
              </p:custDataLst>
            </p:nvPr>
          </p:nvPicPr>
          <p:blipFill>
            <a:blip r:embed="rId26" cstate="screen">
              <a:extLst>
                <a:ext uri="{28A0092B-C50C-407E-A947-70E740481C1C}">
                  <a14:useLocalDpi xmlns:a14="http://schemas.microsoft.com/office/drawing/2010/main"/>
                </a:ext>
              </a:extLst>
            </a:blip>
            <a:stretch>
              <a:fillRect/>
            </a:stretch>
          </p:blipFill>
          <p:spPr>
            <a:xfrm flipH="1">
              <a:off x="6438410" y="2500016"/>
              <a:ext cx="3901843" cy="1598676"/>
            </a:xfrm>
            <a:prstGeom prst="rect">
              <a:avLst/>
            </a:prstGeom>
          </p:spPr>
        </p:pic>
        <p:pic>
          <p:nvPicPr>
            <p:cNvPr id="9" name="Image 1" descr="preencoded.png">
              <a:extLst>
                <a:ext uri="{FF2B5EF4-FFF2-40B4-BE49-F238E27FC236}">
                  <a16:creationId xmlns:a16="http://schemas.microsoft.com/office/drawing/2014/main" id="{624EA05C-7AB5-7CB8-3331-75BDE603604C}"/>
                </a:ext>
              </a:extLst>
            </p:cNvPr>
            <p:cNvPicPr>
              <a:picLocks noChangeAspect="1"/>
            </p:cNvPicPr>
            <p:nvPr>
              <p:custDataLst>
                <p:tags r:id="rId12"/>
              </p:custDataLst>
            </p:nvPr>
          </p:nvPicPr>
          <p:blipFill>
            <a:blip r:embed="rId27" cstate="screen">
              <a:extLst>
                <a:ext uri="{28A0092B-C50C-407E-A947-70E740481C1C}">
                  <a14:useLocalDpi xmlns:a14="http://schemas.microsoft.com/office/drawing/2010/main"/>
                </a:ext>
              </a:extLst>
            </a:blip>
            <a:stretch>
              <a:fillRect/>
            </a:stretch>
          </p:blipFill>
          <p:spPr>
            <a:xfrm flipH="1">
              <a:off x="6432155" y="3639473"/>
              <a:ext cx="3486876" cy="520365"/>
            </a:xfrm>
            <a:prstGeom prst="rect">
              <a:avLst/>
            </a:prstGeom>
          </p:spPr>
        </p:pic>
        <p:pic>
          <p:nvPicPr>
            <p:cNvPr id="10" name="Image 2" descr="preencoded.png">
              <a:extLst>
                <a:ext uri="{FF2B5EF4-FFF2-40B4-BE49-F238E27FC236}">
                  <a16:creationId xmlns:a16="http://schemas.microsoft.com/office/drawing/2014/main" id="{F9A644A8-5C5A-55B7-7C1B-ADBA8CD8C028}"/>
                </a:ext>
              </a:extLst>
            </p:cNvPr>
            <p:cNvPicPr>
              <a:picLocks noChangeAspect="1"/>
            </p:cNvPicPr>
            <p:nvPr>
              <p:custDataLst>
                <p:tags r:id="rId13"/>
              </p:custDataLst>
            </p:nvPr>
          </p:nvPicPr>
          <p:blipFill>
            <a:blip r:embed="rId28" cstate="screen">
              <a:extLst>
                <a:ext uri="{28A0092B-C50C-407E-A947-70E740481C1C}">
                  <a14:useLocalDpi xmlns:a14="http://schemas.microsoft.com/office/drawing/2010/main"/>
                </a:ext>
              </a:extLst>
            </a:blip>
            <a:stretch>
              <a:fillRect/>
            </a:stretch>
          </p:blipFill>
          <p:spPr>
            <a:xfrm flipH="1">
              <a:off x="6433916" y="3722744"/>
              <a:ext cx="2504211" cy="1425221"/>
            </a:xfrm>
            <a:prstGeom prst="rect">
              <a:avLst/>
            </a:prstGeom>
          </p:spPr>
        </p:pic>
        <p:pic>
          <p:nvPicPr>
            <p:cNvPr id="11" name="Image 3" descr="preencoded.png">
              <a:extLst>
                <a:ext uri="{FF2B5EF4-FFF2-40B4-BE49-F238E27FC236}">
                  <a16:creationId xmlns:a16="http://schemas.microsoft.com/office/drawing/2014/main" id="{50DAC6EE-C1DC-9695-25A5-E4BC5350D84E}"/>
                </a:ext>
              </a:extLst>
            </p:cNvPr>
            <p:cNvPicPr>
              <a:picLocks noChangeAspect="1"/>
            </p:cNvPicPr>
            <p:nvPr>
              <p:custDataLst>
                <p:tags r:id="rId14"/>
              </p:custDataLst>
            </p:nvPr>
          </p:nvPicPr>
          <p:blipFill>
            <a:blip r:embed="rId29" cstate="screen">
              <a:extLst>
                <a:ext uri="{28A0092B-C50C-407E-A947-70E740481C1C}">
                  <a14:useLocalDpi xmlns:a14="http://schemas.microsoft.com/office/drawing/2010/main"/>
                </a:ext>
              </a:extLst>
            </a:blip>
            <a:stretch>
              <a:fillRect/>
            </a:stretch>
          </p:blipFill>
          <p:spPr>
            <a:xfrm flipH="1">
              <a:off x="10474238" y="1914079"/>
              <a:ext cx="654150" cy="696710"/>
            </a:xfrm>
            <a:prstGeom prst="rect">
              <a:avLst/>
            </a:prstGeom>
          </p:spPr>
        </p:pic>
        <p:pic>
          <p:nvPicPr>
            <p:cNvPr id="12" name="Image 4" descr="preencoded.png">
              <a:extLst>
                <a:ext uri="{FF2B5EF4-FFF2-40B4-BE49-F238E27FC236}">
                  <a16:creationId xmlns:a16="http://schemas.microsoft.com/office/drawing/2014/main" id="{5D17263B-E556-5BB6-BC30-8B01CDB6D49C}"/>
                </a:ext>
              </a:extLst>
            </p:cNvPr>
            <p:cNvPicPr>
              <a:picLocks noChangeAspect="1"/>
            </p:cNvPicPr>
            <p:nvPr>
              <p:custDataLst>
                <p:tags r:id="rId15"/>
              </p:custDataLst>
            </p:nvPr>
          </p:nvPicPr>
          <p:blipFill>
            <a:blip r:embed="rId30" cstate="screen">
              <a:extLst>
                <a:ext uri="{28A0092B-C50C-407E-A947-70E740481C1C}">
                  <a14:useLocalDpi xmlns:a14="http://schemas.microsoft.com/office/drawing/2010/main"/>
                </a:ext>
              </a:extLst>
            </a:blip>
            <a:stretch>
              <a:fillRect/>
            </a:stretch>
          </p:blipFill>
          <p:spPr>
            <a:xfrm flipH="1">
              <a:off x="10539367" y="2526275"/>
              <a:ext cx="671440" cy="714056"/>
            </a:xfrm>
            <a:prstGeom prst="rect">
              <a:avLst/>
            </a:prstGeom>
          </p:spPr>
        </p:pic>
        <p:pic>
          <p:nvPicPr>
            <p:cNvPr id="13" name="Image 5" descr="preencoded.png">
              <a:extLst>
                <a:ext uri="{FF2B5EF4-FFF2-40B4-BE49-F238E27FC236}">
                  <a16:creationId xmlns:a16="http://schemas.microsoft.com/office/drawing/2014/main" id="{57146E75-4C32-2D2E-25BD-1F392FC071A7}"/>
                </a:ext>
              </a:extLst>
            </p:cNvPr>
            <p:cNvPicPr>
              <a:picLocks noChangeAspect="1"/>
            </p:cNvPicPr>
            <p:nvPr>
              <p:custDataLst>
                <p:tags r:id="rId16"/>
              </p:custDataLst>
            </p:nvPr>
          </p:nvPicPr>
          <p:blipFill>
            <a:blip r:embed="rId31" cstate="screen">
              <a:extLst>
                <a:ext uri="{28A0092B-C50C-407E-A947-70E740481C1C}">
                  <a14:useLocalDpi xmlns:a14="http://schemas.microsoft.com/office/drawing/2010/main"/>
                </a:ext>
              </a:extLst>
            </a:blip>
            <a:stretch>
              <a:fillRect/>
            </a:stretch>
          </p:blipFill>
          <p:spPr>
            <a:xfrm flipH="1">
              <a:off x="9988489" y="4149364"/>
              <a:ext cx="671440" cy="714056"/>
            </a:xfrm>
            <a:prstGeom prst="rect">
              <a:avLst/>
            </a:prstGeom>
          </p:spPr>
        </p:pic>
        <p:pic>
          <p:nvPicPr>
            <p:cNvPr id="14" name="Image 6" descr="preencoded.png">
              <a:extLst>
                <a:ext uri="{FF2B5EF4-FFF2-40B4-BE49-F238E27FC236}">
                  <a16:creationId xmlns:a16="http://schemas.microsoft.com/office/drawing/2014/main" id="{46F5BA97-9793-94E9-EBCA-989DF7C73F6D}"/>
                </a:ext>
              </a:extLst>
            </p:cNvPr>
            <p:cNvPicPr>
              <a:picLocks noChangeAspect="1"/>
            </p:cNvPicPr>
            <p:nvPr>
              <p:custDataLst>
                <p:tags r:id="rId17"/>
              </p:custDataLst>
            </p:nvPr>
          </p:nvPicPr>
          <p:blipFill>
            <a:blip r:embed="rId32" cstate="screen">
              <a:extLst>
                <a:ext uri="{28A0092B-C50C-407E-A947-70E740481C1C}">
                  <a14:useLocalDpi xmlns:a14="http://schemas.microsoft.com/office/drawing/2010/main"/>
                </a:ext>
              </a:extLst>
            </a:blip>
            <a:stretch>
              <a:fillRect/>
            </a:stretch>
          </p:blipFill>
          <p:spPr>
            <a:xfrm flipH="1">
              <a:off x="11039827" y="2197711"/>
              <a:ext cx="616687" cy="656238"/>
            </a:xfrm>
            <a:prstGeom prst="rect">
              <a:avLst/>
            </a:prstGeom>
          </p:spPr>
        </p:pic>
        <p:pic>
          <p:nvPicPr>
            <p:cNvPr id="15" name="Image 7" descr="preencoded.png">
              <a:extLst>
                <a:ext uri="{FF2B5EF4-FFF2-40B4-BE49-F238E27FC236}">
                  <a16:creationId xmlns:a16="http://schemas.microsoft.com/office/drawing/2014/main" id="{F3CDD7E0-A142-EA70-6846-9BA50566ECA0}"/>
                </a:ext>
              </a:extLst>
            </p:cNvPr>
            <p:cNvPicPr>
              <a:picLocks noChangeAspect="1"/>
            </p:cNvPicPr>
            <p:nvPr>
              <p:custDataLst>
                <p:tags r:id="rId18"/>
              </p:custDataLst>
            </p:nvPr>
          </p:nvPicPr>
          <p:blipFill>
            <a:blip r:embed="rId33" cstate="screen">
              <a:extLst>
                <a:ext uri="{28A0092B-C50C-407E-A947-70E740481C1C}">
                  <a14:useLocalDpi xmlns:a14="http://schemas.microsoft.com/office/drawing/2010/main"/>
                </a:ext>
              </a:extLst>
            </a:blip>
            <a:stretch>
              <a:fillRect/>
            </a:stretch>
          </p:blipFill>
          <p:spPr>
            <a:xfrm flipH="1">
              <a:off x="10234781" y="3622571"/>
              <a:ext cx="602279" cy="578183"/>
            </a:xfrm>
            <a:prstGeom prst="rect">
              <a:avLst/>
            </a:prstGeom>
          </p:spPr>
        </p:pic>
        <p:pic>
          <p:nvPicPr>
            <p:cNvPr id="16" name="Image 8" descr="preencoded.png">
              <a:extLst>
                <a:ext uri="{FF2B5EF4-FFF2-40B4-BE49-F238E27FC236}">
                  <a16:creationId xmlns:a16="http://schemas.microsoft.com/office/drawing/2014/main" id="{6CCBE0F5-83CE-C789-C9A2-AFBEA5350A69}"/>
                </a:ext>
              </a:extLst>
            </p:cNvPr>
            <p:cNvPicPr>
              <a:picLocks noChangeAspect="1"/>
            </p:cNvPicPr>
            <p:nvPr>
              <p:custDataLst>
                <p:tags r:id="rId19"/>
              </p:custDataLst>
            </p:nvPr>
          </p:nvPicPr>
          <p:blipFill>
            <a:blip r:embed="rId34" cstate="screen">
              <a:extLst>
                <a:ext uri="{28A0092B-C50C-407E-A947-70E740481C1C}">
                  <a14:useLocalDpi xmlns:a14="http://schemas.microsoft.com/office/drawing/2010/main"/>
                </a:ext>
              </a:extLst>
            </a:blip>
            <a:stretch>
              <a:fillRect/>
            </a:stretch>
          </p:blipFill>
          <p:spPr>
            <a:xfrm flipH="1">
              <a:off x="10788222" y="3706445"/>
              <a:ext cx="671440" cy="714056"/>
            </a:xfrm>
            <a:prstGeom prst="rect">
              <a:avLst/>
            </a:prstGeom>
          </p:spPr>
        </p:pic>
        <p:pic>
          <p:nvPicPr>
            <p:cNvPr id="17" name="Image 9" descr="preencoded.png">
              <a:extLst>
                <a:ext uri="{FF2B5EF4-FFF2-40B4-BE49-F238E27FC236}">
                  <a16:creationId xmlns:a16="http://schemas.microsoft.com/office/drawing/2014/main" id="{E93E4CEE-C4E7-A7DE-8CF0-046982EDB599}"/>
                </a:ext>
              </a:extLst>
            </p:cNvPr>
            <p:cNvPicPr>
              <a:picLocks noChangeAspect="1"/>
            </p:cNvPicPr>
            <p:nvPr>
              <p:custDataLst>
                <p:tags r:id="rId20"/>
              </p:custDataLst>
            </p:nvPr>
          </p:nvPicPr>
          <p:blipFill>
            <a:blip r:embed="rId35" cstate="screen">
              <a:extLst>
                <a:ext uri="{28A0092B-C50C-407E-A947-70E740481C1C}">
                  <a14:useLocalDpi xmlns:a14="http://schemas.microsoft.com/office/drawing/2010/main"/>
                </a:ext>
              </a:extLst>
            </a:blip>
            <a:stretch>
              <a:fillRect/>
            </a:stretch>
          </p:blipFill>
          <p:spPr>
            <a:xfrm flipH="1">
              <a:off x="9319634" y="5598188"/>
              <a:ext cx="599397" cy="636001"/>
            </a:xfrm>
            <a:prstGeom prst="rect">
              <a:avLst/>
            </a:prstGeom>
          </p:spPr>
        </p:pic>
        <p:pic>
          <p:nvPicPr>
            <p:cNvPr id="18" name="Image 10" descr="preencoded.png">
              <a:extLst>
                <a:ext uri="{FF2B5EF4-FFF2-40B4-BE49-F238E27FC236}">
                  <a16:creationId xmlns:a16="http://schemas.microsoft.com/office/drawing/2014/main" id="{77C467B0-9321-773B-CC36-9F7C23B1E35D}"/>
                </a:ext>
              </a:extLst>
            </p:cNvPr>
            <p:cNvPicPr>
              <a:picLocks noChangeAspect="1"/>
            </p:cNvPicPr>
            <p:nvPr>
              <p:custDataLst>
                <p:tags r:id="rId21"/>
              </p:custDataLst>
            </p:nvPr>
          </p:nvPicPr>
          <p:blipFill>
            <a:blip r:embed="rId36" cstate="screen">
              <a:extLst>
                <a:ext uri="{28A0092B-C50C-407E-A947-70E740481C1C}">
                  <a14:useLocalDpi xmlns:a14="http://schemas.microsoft.com/office/drawing/2010/main"/>
                </a:ext>
              </a:extLst>
            </a:blip>
            <a:stretch>
              <a:fillRect/>
            </a:stretch>
          </p:blipFill>
          <p:spPr>
            <a:xfrm flipH="1">
              <a:off x="9041660" y="5047653"/>
              <a:ext cx="590752" cy="627329"/>
            </a:xfrm>
            <a:prstGeom prst="rect">
              <a:avLst/>
            </a:prstGeom>
          </p:spPr>
        </p:pic>
        <p:pic>
          <p:nvPicPr>
            <p:cNvPr id="19" name="Image 11" descr="preencoded.png">
              <a:extLst>
                <a:ext uri="{FF2B5EF4-FFF2-40B4-BE49-F238E27FC236}">
                  <a16:creationId xmlns:a16="http://schemas.microsoft.com/office/drawing/2014/main" id="{86D33D21-8AAD-22F2-29E1-961FDF057586}"/>
                </a:ext>
              </a:extLst>
            </p:cNvPr>
            <p:cNvPicPr>
              <a:picLocks noChangeAspect="1"/>
            </p:cNvPicPr>
            <p:nvPr>
              <p:custDataLst>
                <p:tags r:id="rId22"/>
              </p:custDataLst>
            </p:nvPr>
          </p:nvPicPr>
          <p:blipFill>
            <a:blip r:embed="rId37" cstate="screen">
              <a:extLst>
                <a:ext uri="{28A0092B-C50C-407E-A947-70E740481C1C}">
                  <a14:useLocalDpi xmlns:a14="http://schemas.microsoft.com/office/drawing/2010/main"/>
                </a:ext>
              </a:extLst>
            </a:blip>
            <a:stretch>
              <a:fillRect/>
            </a:stretch>
          </p:blipFill>
          <p:spPr>
            <a:xfrm flipH="1">
              <a:off x="8421788" y="5170556"/>
              <a:ext cx="584988" cy="618656"/>
            </a:xfrm>
            <a:prstGeom prst="rect">
              <a:avLst/>
            </a:prstGeom>
          </p:spPr>
        </p:pic>
        <p:pic>
          <p:nvPicPr>
            <p:cNvPr id="20" name="Image 12" descr="preencoded.png">
              <a:extLst>
                <a:ext uri="{FF2B5EF4-FFF2-40B4-BE49-F238E27FC236}">
                  <a16:creationId xmlns:a16="http://schemas.microsoft.com/office/drawing/2014/main" id="{9CF20920-4206-822C-FEC7-10E657588FA6}"/>
                </a:ext>
              </a:extLst>
            </p:cNvPr>
            <p:cNvPicPr>
              <a:picLocks noChangeAspect="1"/>
            </p:cNvPicPr>
            <p:nvPr>
              <p:custDataLst>
                <p:tags r:id="rId23"/>
              </p:custDataLst>
            </p:nvPr>
          </p:nvPicPr>
          <p:blipFill>
            <a:blip r:embed="rId38" cstate="screen">
              <a:extLst>
                <a:ext uri="{28A0092B-C50C-407E-A947-70E740481C1C}">
                  <a14:useLocalDpi xmlns:a14="http://schemas.microsoft.com/office/drawing/2010/main"/>
                </a:ext>
              </a:extLst>
            </a:blip>
            <a:stretch>
              <a:fillRect/>
            </a:stretch>
          </p:blipFill>
          <p:spPr>
            <a:xfrm flipH="1">
              <a:off x="10710886" y="4436166"/>
              <a:ext cx="671440" cy="714056"/>
            </a:xfrm>
            <a:prstGeom prst="rect">
              <a:avLst/>
            </a:prstGeom>
          </p:spPr>
        </p:pic>
        <p:pic>
          <p:nvPicPr>
            <p:cNvPr id="21" name="Image 13" descr="preencoded.png">
              <a:extLst>
                <a:ext uri="{FF2B5EF4-FFF2-40B4-BE49-F238E27FC236}">
                  <a16:creationId xmlns:a16="http://schemas.microsoft.com/office/drawing/2014/main" id="{D4095EA2-9FAF-717A-23A4-BD89F479DBBB}"/>
                </a:ext>
              </a:extLst>
            </p:cNvPr>
            <p:cNvPicPr>
              <a:picLocks noChangeAspect="1"/>
            </p:cNvPicPr>
            <p:nvPr>
              <p:custDataLst>
                <p:tags r:id="rId24"/>
              </p:custDataLst>
            </p:nvPr>
          </p:nvPicPr>
          <p:blipFill>
            <a:blip r:embed="rId39" cstate="screen">
              <a:extLst>
                <a:ext uri="{28A0092B-C50C-407E-A947-70E740481C1C}">
                  <a14:useLocalDpi xmlns:a14="http://schemas.microsoft.com/office/drawing/2010/main"/>
                </a:ext>
              </a:extLst>
            </a:blip>
            <a:stretch>
              <a:fillRect/>
            </a:stretch>
          </p:blipFill>
          <p:spPr>
            <a:xfrm flipH="1">
              <a:off x="8621985" y="5837471"/>
              <a:ext cx="590752" cy="627329"/>
            </a:xfrm>
            <a:prstGeom prst="rect">
              <a:avLst/>
            </a:prstGeom>
          </p:spPr>
        </p:pic>
        <p:sp>
          <p:nvSpPr>
            <p:cNvPr id="23" name="Rectangle 22">
              <a:extLst>
                <a:ext uri="{FF2B5EF4-FFF2-40B4-BE49-F238E27FC236}">
                  <a16:creationId xmlns:a16="http://schemas.microsoft.com/office/drawing/2014/main" id="{FEC69AA0-7194-53A3-0E5A-390E35E63F7A}"/>
                </a:ext>
              </a:extLst>
            </p:cNvPr>
            <p:cNvSpPr/>
            <p:nvPr/>
          </p:nvSpPr>
          <p:spPr>
            <a:xfrm>
              <a:off x="7505700" y="4781032"/>
              <a:ext cx="669893" cy="43730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cxnSp>
        <p:nvCxnSpPr>
          <p:cNvPr id="31" name="Curved Connector 30">
            <a:extLst>
              <a:ext uri="{FF2B5EF4-FFF2-40B4-BE49-F238E27FC236}">
                <a16:creationId xmlns:a16="http://schemas.microsoft.com/office/drawing/2014/main" id="{596451AF-5BAD-E592-CEDD-3CAC608602D5}"/>
              </a:ext>
            </a:extLst>
          </p:cNvPr>
          <p:cNvCxnSpPr>
            <a:cxnSpLocks/>
          </p:cNvCxnSpPr>
          <p:nvPr/>
        </p:nvCxnSpPr>
        <p:spPr>
          <a:xfrm flipV="1">
            <a:off x="3385506" y="4192983"/>
            <a:ext cx="4037632" cy="2135519"/>
          </a:xfrm>
          <a:prstGeom prst="curvedConnector3">
            <a:avLst>
              <a:gd name="adj1" fmla="val 100751"/>
            </a:avLst>
          </a:prstGeom>
          <a:ln w="381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40" name="Curved Connector 39">
            <a:extLst>
              <a:ext uri="{FF2B5EF4-FFF2-40B4-BE49-F238E27FC236}">
                <a16:creationId xmlns:a16="http://schemas.microsoft.com/office/drawing/2014/main" id="{DD08B37F-5F9A-82C4-FB50-C1FE05F492C4}"/>
              </a:ext>
            </a:extLst>
          </p:cNvPr>
          <p:cNvCxnSpPr>
            <a:cxnSpLocks/>
          </p:cNvCxnSpPr>
          <p:nvPr/>
        </p:nvCxnSpPr>
        <p:spPr>
          <a:xfrm>
            <a:off x="830990" y="5124222"/>
            <a:ext cx="3039865" cy="1215343"/>
          </a:xfrm>
          <a:prstGeom prst="curvedConnector3">
            <a:avLst>
              <a:gd name="adj1" fmla="val 349"/>
            </a:avLst>
          </a:prstGeom>
          <a:ln w="38100">
            <a:solidFill>
              <a:schemeClr val="tx1"/>
            </a:solidFill>
            <a:tailEnd type="triangle"/>
          </a:ln>
        </p:spPr>
        <p:style>
          <a:lnRef idx="2">
            <a:schemeClr val="accent1"/>
          </a:lnRef>
          <a:fillRef idx="0">
            <a:schemeClr val="accent1"/>
          </a:fillRef>
          <a:effectRef idx="1">
            <a:schemeClr val="accent1"/>
          </a:effectRef>
          <a:fontRef idx="minor">
            <a:schemeClr val="tx1"/>
          </a:fontRef>
        </p:style>
      </p:cxnSp>
      <p:pic>
        <p:nvPicPr>
          <p:cNvPr id="47" name="Image 13" descr="preencoded.png">
            <a:extLst>
              <a:ext uri="{FF2B5EF4-FFF2-40B4-BE49-F238E27FC236}">
                <a16:creationId xmlns:a16="http://schemas.microsoft.com/office/drawing/2014/main" id="{F03E9C30-C286-808F-59E6-12F7F0D61E9C}"/>
              </a:ext>
            </a:extLst>
          </p:cNvPr>
          <p:cNvPicPr>
            <a:picLocks noChangeAspect="1"/>
          </p:cNvPicPr>
          <p:nvPr>
            <p:custDataLst>
              <p:tags r:id="rId1"/>
            </p:custDataLst>
          </p:nvPr>
        </p:nvPicPr>
        <p:blipFill>
          <a:blip r:embed="rId39" cstate="screen">
            <a:extLst>
              <a:ext uri="{28A0092B-C50C-407E-A947-70E740481C1C}">
                <a14:useLocalDpi xmlns:a14="http://schemas.microsoft.com/office/drawing/2010/main"/>
              </a:ext>
            </a:extLst>
          </a:blip>
          <a:stretch>
            <a:fillRect/>
          </a:stretch>
        </p:blipFill>
        <p:spPr>
          <a:xfrm>
            <a:off x="7164885" y="3508676"/>
            <a:ext cx="604112" cy="627329"/>
          </a:xfrm>
          <a:prstGeom prst="rect">
            <a:avLst/>
          </a:prstGeom>
        </p:spPr>
      </p:pic>
      <p:pic>
        <p:nvPicPr>
          <p:cNvPr id="48" name="Image 13" descr="preencoded.png">
            <a:extLst>
              <a:ext uri="{FF2B5EF4-FFF2-40B4-BE49-F238E27FC236}">
                <a16:creationId xmlns:a16="http://schemas.microsoft.com/office/drawing/2014/main" id="{31234A29-B076-0CF5-F4F9-1D459ED96A65}"/>
              </a:ext>
            </a:extLst>
          </p:cNvPr>
          <p:cNvPicPr>
            <a:picLocks noChangeAspect="1"/>
          </p:cNvPicPr>
          <p:nvPr>
            <p:custDataLst>
              <p:tags r:id="rId2"/>
            </p:custDataLst>
          </p:nvPr>
        </p:nvPicPr>
        <p:blipFill>
          <a:blip r:embed="rId39" cstate="screen">
            <a:extLst>
              <a:ext uri="{28A0092B-C50C-407E-A947-70E740481C1C}">
                <a14:useLocalDpi xmlns:a14="http://schemas.microsoft.com/office/drawing/2010/main"/>
              </a:ext>
            </a:extLst>
          </a:blip>
          <a:stretch>
            <a:fillRect/>
          </a:stretch>
        </p:blipFill>
        <p:spPr>
          <a:xfrm>
            <a:off x="7718331" y="3848512"/>
            <a:ext cx="604112" cy="627329"/>
          </a:xfrm>
          <a:prstGeom prst="rect">
            <a:avLst/>
          </a:prstGeom>
        </p:spPr>
      </p:pic>
      <p:pic>
        <p:nvPicPr>
          <p:cNvPr id="49" name="Image 13" descr="preencoded.png">
            <a:extLst>
              <a:ext uri="{FF2B5EF4-FFF2-40B4-BE49-F238E27FC236}">
                <a16:creationId xmlns:a16="http://schemas.microsoft.com/office/drawing/2014/main" id="{C3F417A9-00AF-AC75-4BE5-6135B7D40E0B}"/>
              </a:ext>
            </a:extLst>
          </p:cNvPr>
          <p:cNvPicPr>
            <a:picLocks noChangeAspect="1"/>
          </p:cNvPicPr>
          <p:nvPr>
            <p:custDataLst>
              <p:tags r:id="rId3"/>
            </p:custDataLst>
          </p:nvPr>
        </p:nvPicPr>
        <p:blipFill>
          <a:blip r:embed="rId39" cstate="screen">
            <a:extLst>
              <a:ext uri="{28A0092B-C50C-407E-A947-70E740481C1C}">
                <a14:useLocalDpi xmlns:a14="http://schemas.microsoft.com/office/drawing/2010/main"/>
              </a:ext>
            </a:extLst>
          </a:blip>
          <a:stretch>
            <a:fillRect/>
          </a:stretch>
        </p:blipFill>
        <p:spPr>
          <a:xfrm>
            <a:off x="7380689" y="2247046"/>
            <a:ext cx="604112" cy="627329"/>
          </a:xfrm>
          <a:prstGeom prst="rect">
            <a:avLst/>
          </a:prstGeom>
        </p:spPr>
      </p:pic>
      <p:pic>
        <p:nvPicPr>
          <p:cNvPr id="50" name="Image 13" descr="preencoded.png">
            <a:extLst>
              <a:ext uri="{FF2B5EF4-FFF2-40B4-BE49-F238E27FC236}">
                <a16:creationId xmlns:a16="http://schemas.microsoft.com/office/drawing/2014/main" id="{0698F3A9-2CDC-F0BB-7734-9E16C6F84B4C}"/>
              </a:ext>
            </a:extLst>
          </p:cNvPr>
          <p:cNvPicPr>
            <a:picLocks noChangeAspect="1"/>
          </p:cNvPicPr>
          <p:nvPr>
            <p:custDataLst>
              <p:tags r:id="rId4"/>
            </p:custDataLst>
          </p:nvPr>
        </p:nvPicPr>
        <p:blipFill>
          <a:blip r:embed="rId39" cstate="screen">
            <a:extLst>
              <a:ext uri="{28A0092B-C50C-407E-A947-70E740481C1C}">
                <a14:useLocalDpi xmlns:a14="http://schemas.microsoft.com/office/drawing/2010/main"/>
              </a:ext>
            </a:extLst>
          </a:blip>
          <a:stretch>
            <a:fillRect/>
          </a:stretch>
        </p:blipFill>
        <p:spPr>
          <a:xfrm>
            <a:off x="6785016" y="2455627"/>
            <a:ext cx="604112" cy="627329"/>
          </a:xfrm>
          <a:prstGeom prst="rect">
            <a:avLst/>
          </a:prstGeom>
        </p:spPr>
      </p:pic>
      <p:pic>
        <p:nvPicPr>
          <p:cNvPr id="51" name="Image 13" descr="preencoded.png">
            <a:extLst>
              <a:ext uri="{FF2B5EF4-FFF2-40B4-BE49-F238E27FC236}">
                <a16:creationId xmlns:a16="http://schemas.microsoft.com/office/drawing/2014/main" id="{85DF4B85-8275-BFC5-F3C5-938EB4D140ED}"/>
              </a:ext>
            </a:extLst>
          </p:cNvPr>
          <p:cNvPicPr>
            <a:picLocks noChangeAspect="1"/>
          </p:cNvPicPr>
          <p:nvPr>
            <p:custDataLst>
              <p:tags r:id="rId5"/>
            </p:custDataLst>
          </p:nvPr>
        </p:nvPicPr>
        <p:blipFill>
          <a:blip r:embed="rId39" cstate="screen">
            <a:extLst>
              <a:ext uri="{28A0092B-C50C-407E-A947-70E740481C1C}">
                <a14:useLocalDpi xmlns:a14="http://schemas.microsoft.com/office/drawing/2010/main"/>
              </a:ext>
            </a:extLst>
          </a:blip>
          <a:stretch>
            <a:fillRect/>
          </a:stretch>
        </p:blipFill>
        <p:spPr>
          <a:xfrm>
            <a:off x="7886158" y="2589158"/>
            <a:ext cx="604112" cy="627329"/>
          </a:xfrm>
          <a:prstGeom prst="rect">
            <a:avLst/>
          </a:prstGeom>
        </p:spPr>
      </p:pic>
      <p:pic>
        <p:nvPicPr>
          <p:cNvPr id="52" name="Image 13" descr="preencoded.png">
            <a:extLst>
              <a:ext uri="{FF2B5EF4-FFF2-40B4-BE49-F238E27FC236}">
                <a16:creationId xmlns:a16="http://schemas.microsoft.com/office/drawing/2014/main" id="{846FD094-6EFC-5F41-FCA9-DD9E0E054D4D}"/>
              </a:ext>
            </a:extLst>
          </p:cNvPr>
          <p:cNvPicPr>
            <a:picLocks noChangeAspect="1"/>
          </p:cNvPicPr>
          <p:nvPr>
            <p:custDataLst>
              <p:tags r:id="rId6"/>
            </p:custDataLst>
          </p:nvPr>
        </p:nvPicPr>
        <p:blipFill>
          <a:blip r:embed="rId39" cstate="screen">
            <a:extLst>
              <a:ext uri="{28A0092B-C50C-407E-A947-70E740481C1C}">
                <a14:useLocalDpi xmlns:a14="http://schemas.microsoft.com/office/drawing/2010/main"/>
              </a:ext>
            </a:extLst>
          </a:blip>
          <a:stretch>
            <a:fillRect/>
          </a:stretch>
        </p:blipFill>
        <p:spPr>
          <a:xfrm>
            <a:off x="6582242" y="3622333"/>
            <a:ext cx="604112" cy="627329"/>
          </a:xfrm>
          <a:prstGeom prst="rect">
            <a:avLst/>
          </a:prstGeom>
        </p:spPr>
      </p:pic>
      <p:pic>
        <p:nvPicPr>
          <p:cNvPr id="53" name="Image 13" descr="preencoded.png">
            <a:extLst>
              <a:ext uri="{FF2B5EF4-FFF2-40B4-BE49-F238E27FC236}">
                <a16:creationId xmlns:a16="http://schemas.microsoft.com/office/drawing/2014/main" id="{A2C51116-9581-B532-1B66-2AA3F6DA7B09}"/>
              </a:ext>
            </a:extLst>
          </p:cNvPr>
          <p:cNvPicPr>
            <a:picLocks noChangeAspect="1"/>
          </p:cNvPicPr>
          <p:nvPr>
            <p:custDataLst>
              <p:tags r:id="rId7"/>
            </p:custDataLst>
          </p:nvPr>
        </p:nvPicPr>
        <p:blipFill>
          <a:blip r:embed="rId39" cstate="screen">
            <a:extLst>
              <a:ext uri="{28A0092B-C50C-407E-A947-70E740481C1C}">
                <a14:useLocalDpi xmlns:a14="http://schemas.microsoft.com/office/drawing/2010/main"/>
              </a:ext>
            </a:extLst>
          </a:blip>
          <a:stretch>
            <a:fillRect/>
          </a:stretch>
        </p:blipFill>
        <p:spPr>
          <a:xfrm>
            <a:off x="6683629" y="3047905"/>
            <a:ext cx="604112" cy="627329"/>
          </a:xfrm>
          <a:prstGeom prst="rect">
            <a:avLst/>
          </a:prstGeom>
        </p:spPr>
      </p:pic>
      <p:pic>
        <p:nvPicPr>
          <p:cNvPr id="54" name="Image 13" descr="preencoded.png">
            <a:extLst>
              <a:ext uri="{FF2B5EF4-FFF2-40B4-BE49-F238E27FC236}">
                <a16:creationId xmlns:a16="http://schemas.microsoft.com/office/drawing/2014/main" id="{995BC74B-5E80-BB89-5557-E41B96C8B90B}"/>
              </a:ext>
            </a:extLst>
          </p:cNvPr>
          <p:cNvPicPr>
            <a:picLocks noChangeAspect="1"/>
          </p:cNvPicPr>
          <p:nvPr>
            <p:custDataLst>
              <p:tags r:id="rId8"/>
            </p:custDataLst>
          </p:nvPr>
        </p:nvPicPr>
        <p:blipFill>
          <a:blip r:embed="rId39" cstate="screen">
            <a:extLst>
              <a:ext uri="{28A0092B-C50C-407E-A947-70E740481C1C}">
                <a14:useLocalDpi xmlns:a14="http://schemas.microsoft.com/office/drawing/2010/main"/>
              </a:ext>
            </a:extLst>
          </a:blip>
          <a:stretch>
            <a:fillRect/>
          </a:stretch>
        </p:blipFill>
        <p:spPr>
          <a:xfrm>
            <a:off x="7774485" y="3253483"/>
            <a:ext cx="604112" cy="627329"/>
          </a:xfrm>
          <a:prstGeom prst="rect">
            <a:avLst/>
          </a:prstGeom>
        </p:spPr>
      </p:pic>
      <p:pic>
        <p:nvPicPr>
          <p:cNvPr id="55" name="Image 13" descr="preencoded.png">
            <a:extLst>
              <a:ext uri="{FF2B5EF4-FFF2-40B4-BE49-F238E27FC236}">
                <a16:creationId xmlns:a16="http://schemas.microsoft.com/office/drawing/2014/main" id="{0AC8FB13-2A6E-51EF-2022-26668B90BC56}"/>
              </a:ext>
            </a:extLst>
          </p:cNvPr>
          <p:cNvPicPr>
            <a:picLocks noChangeAspect="1"/>
          </p:cNvPicPr>
          <p:nvPr>
            <p:custDataLst>
              <p:tags r:id="rId9"/>
            </p:custDataLst>
          </p:nvPr>
        </p:nvPicPr>
        <p:blipFill>
          <a:blip r:embed="rId39" cstate="screen">
            <a:extLst>
              <a:ext uri="{28A0092B-C50C-407E-A947-70E740481C1C}">
                <a14:useLocalDpi xmlns:a14="http://schemas.microsoft.com/office/drawing/2010/main"/>
              </a:ext>
            </a:extLst>
          </a:blip>
          <a:stretch>
            <a:fillRect/>
          </a:stretch>
        </p:blipFill>
        <p:spPr>
          <a:xfrm>
            <a:off x="7290485" y="2845225"/>
            <a:ext cx="604112" cy="627329"/>
          </a:xfrm>
          <a:prstGeom prst="rect">
            <a:avLst/>
          </a:prstGeom>
        </p:spPr>
      </p:pic>
      <p:pic>
        <p:nvPicPr>
          <p:cNvPr id="56" name="Image 2" descr="preencoded.png">
            <a:extLst>
              <a:ext uri="{FF2B5EF4-FFF2-40B4-BE49-F238E27FC236}">
                <a16:creationId xmlns:a16="http://schemas.microsoft.com/office/drawing/2014/main" id="{589DC279-293B-5B90-38BF-F92E64A0E0B9}"/>
              </a:ext>
            </a:extLst>
          </p:cNvPr>
          <p:cNvPicPr>
            <a:picLocks noChangeAspect="1"/>
          </p:cNvPicPr>
          <p:nvPr>
            <p:custDataLst>
              <p:tags r:id="rId10"/>
            </p:custDataLst>
          </p:nvPr>
        </p:nvPicPr>
        <p:blipFill>
          <a:blip r:embed="rId40" cstate="screen">
            <a:extLst>
              <a:ext uri="{28A0092B-C50C-407E-A947-70E740481C1C}">
                <a14:useLocalDpi xmlns:a14="http://schemas.microsoft.com/office/drawing/2010/main"/>
              </a:ext>
            </a:extLst>
          </a:blip>
          <a:srcRect/>
          <a:stretch>
            <a:fillRect/>
          </a:stretch>
        </p:blipFill>
        <p:spPr>
          <a:xfrm>
            <a:off x="8815729" y="3361569"/>
            <a:ext cx="1902047" cy="447746"/>
          </a:xfrm>
          <a:prstGeom prst="rect">
            <a:avLst/>
          </a:prstGeom>
        </p:spPr>
      </p:pic>
      <p:sp>
        <p:nvSpPr>
          <p:cNvPr id="59" name="TextBox 58">
            <a:extLst>
              <a:ext uri="{FF2B5EF4-FFF2-40B4-BE49-F238E27FC236}">
                <a16:creationId xmlns:a16="http://schemas.microsoft.com/office/drawing/2014/main" id="{0D910127-277F-E691-0E68-080174F6C387}"/>
              </a:ext>
            </a:extLst>
          </p:cNvPr>
          <p:cNvSpPr txBox="1"/>
          <p:nvPr/>
        </p:nvSpPr>
        <p:spPr>
          <a:xfrm>
            <a:off x="2135111" y="1351498"/>
            <a:ext cx="182293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FF0000"/>
                </a:solidFill>
                <a:effectLst/>
                <a:uLnTx/>
                <a:uFillTx/>
                <a:latin typeface="Aptos" panose="02110004020202020204"/>
                <a:ea typeface="+mn-ea"/>
                <a:cs typeface="+mn-cs"/>
              </a:rPr>
              <a:t>GOOD</a:t>
            </a:r>
          </a:p>
        </p:txBody>
      </p:sp>
      <p:sp>
        <p:nvSpPr>
          <p:cNvPr id="60" name="TextBox 59">
            <a:extLst>
              <a:ext uri="{FF2B5EF4-FFF2-40B4-BE49-F238E27FC236}">
                <a16:creationId xmlns:a16="http://schemas.microsoft.com/office/drawing/2014/main" id="{3C8018B8-C09A-4CD5-9D07-1CE5AB452B1E}"/>
              </a:ext>
            </a:extLst>
          </p:cNvPr>
          <p:cNvSpPr txBox="1"/>
          <p:nvPr/>
        </p:nvSpPr>
        <p:spPr>
          <a:xfrm>
            <a:off x="7984801" y="1350133"/>
            <a:ext cx="2109873"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FF0000"/>
                </a:solidFill>
                <a:effectLst/>
                <a:uLnTx/>
                <a:uFillTx/>
                <a:latin typeface="Aptos" panose="02110004020202020204"/>
                <a:ea typeface="+mn-ea"/>
                <a:cs typeface="+mn-cs"/>
              </a:rPr>
              <a:t>BETTER</a:t>
            </a:r>
          </a:p>
        </p:txBody>
      </p:sp>
      <p:sp>
        <p:nvSpPr>
          <p:cNvPr id="22" name="Oval 21">
            <a:extLst>
              <a:ext uri="{FF2B5EF4-FFF2-40B4-BE49-F238E27FC236}">
                <a16:creationId xmlns:a16="http://schemas.microsoft.com/office/drawing/2014/main" id="{DB6299AA-1EF1-4B90-3EFA-5E14B3F6AB5E}"/>
              </a:ext>
            </a:extLst>
          </p:cNvPr>
          <p:cNvSpPr/>
          <p:nvPr/>
        </p:nvSpPr>
        <p:spPr>
          <a:xfrm>
            <a:off x="415145" y="4105445"/>
            <a:ext cx="885113" cy="830799"/>
          </a:xfrm>
          <a:prstGeom prst="ellipse">
            <a:avLst/>
          </a:prstGeom>
          <a:solidFill>
            <a:srgbClr val="7030A0">
              <a:alpha val="20000"/>
            </a:srgb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4" name="Oval 23">
            <a:extLst>
              <a:ext uri="{FF2B5EF4-FFF2-40B4-BE49-F238E27FC236}">
                <a16:creationId xmlns:a16="http://schemas.microsoft.com/office/drawing/2014/main" id="{39217A45-1FCC-B3F5-3DA3-C74A6A1D58BD}"/>
              </a:ext>
            </a:extLst>
          </p:cNvPr>
          <p:cNvSpPr/>
          <p:nvPr/>
        </p:nvSpPr>
        <p:spPr>
          <a:xfrm>
            <a:off x="2616349" y="5455202"/>
            <a:ext cx="885113" cy="830799"/>
          </a:xfrm>
          <a:prstGeom prst="ellipse">
            <a:avLst/>
          </a:prstGeom>
          <a:solidFill>
            <a:srgbClr val="7030A0">
              <a:alpha val="20000"/>
            </a:srgb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5" name="Oval 24">
            <a:extLst>
              <a:ext uri="{FF2B5EF4-FFF2-40B4-BE49-F238E27FC236}">
                <a16:creationId xmlns:a16="http://schemas.microsoft.com/office/drawing/2014/main" id="{D5BF3D79-68B8-E81C-88BD-05FECC93B05C}"/>
              </a:ext>
            </a:extLst>
          </p:cNvPr>
          <p:cNvSpPr/>
          <p:nvPr/>
        </p:nvSpPr>
        <p:spPr>
          <a:xfrm>
            <a:off x="6360270" y="2160128"/>
            <a:ext cx="2354072" cy="2578299"/>
          </a:xfrm>
          <a:prstGeom prst="ellipse">
            <a:avLst/>
          </a:prstGeom>
          <a:solidFill>
            <a:srgbClr val="7030A0">
              <a:alpha val="20000"/>
            </a:srgb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702731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513EF0-B344-719B-12B1-4DBF698EB14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90E975C-3999-4C25-9A4F-72C160FDDFB6}"/>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dMMR Data in Operable GEA: PathCR</a:t>
            </a:r>
          </a:p>
        </p:txBody>
      </p:sp>
      <p:pic>
        <p:nvPicPr>
          <p:cNvPr id="3" name="Picture 2">
            <a:extLst>
              <a:ext uri="{FF2B5EF4-FFF2-40B4-BE49-F238E27FC236}">
                <a16:creationId xmlns:a16="http://schemas.microsoft.com/office/drawing/2014/main" id="{17EA3E93-9173-B067-EE02-712C48B5DC60}"/>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1148206" y="1235548"/>
            <a:ext cx="9895587" cy="5332390"/>
          </a:xfrm>
          <a:prstGeom prst="rect">
            <a:avLst/>
          </a:prstGeom>
        </p:spPr>
      </p:pic>
      <p:sp>
        <p:nvSpPr>
          <p:cNvPr id="4" name="TextBox 3">
            <a:extLst>
              <a:ext uri="{FF2B5EF4-FFF2-40B4-BE49-F238E27FC236}">
                <a16:creationId xmlns:a16="http://schemas.microsoft.com/office/drawing/2014/main" id="{34C9E37E-1486-7A71-E12E-0930D272DCCD}"/>
              </a:ext>
            </a:extLst>
          </p:cNvPr>
          <p:cNvSpPr txBox="1"/>
          <p:nvPr/>
        </p:nvSpPr>
        <p:spPr>
          <a:xfrm>
            <a:off x="0" y="6567938"/>
            <a:ext cx="28693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PMID: 41687159</a:t>
            </a:r>
          </a:p>
        </p:txBody>
      </p:sp>
    </p:spTree>
    <p:extLst>
      <p:ext uri="{BB962C8B-B14F-4D97-AF65-F5344CB8AC3E}">
        <p14:creationId xmlns:p14="http://schemas.microsoft.com/office/powerpoint/2010/main" val="18137622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48D98A-19BA-6CE0-EEE8-E55FB541C1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54205EE-7E03-D08E-05C3-A8EDA331657D}"/>
              </a:ext>
            </a:extLst>
          </p:cNvPr>
          <p:cNvSpPr>
            <a:spLocks noGrp="1"/>
          </p:cNvSpPr>
          <p:nvPr>
            <p:ph type="title"/>
          </p:nvPr>
        </p:nvSpPr>
        <p:spPr>
          <a:xfrm>
            <a:off x="0" y="0"/>
            <a:ext cx="12192000" cy="1186249"/>
          </a:xfrm>
          <a:solidFill>
            <a:schemeClr val="tx1"/>
          </a:solidFill>
        </p:spPr>
        <p:txBody>
          <a:bodyPr>
            <a:normAutofit fontScale="90000"/>
          </a:bodyPr>
          <a:lstStyle/>
          <a:p>
            <a:pPr algn="ctr"/>
            <a:r>
              <a:rPr lang="en-US" sz="4800" dirty="0">
                <a:solidFill>
                  <a:schemeClr val="bg1"/>
                </a:solidFill>
              </a:rPr>
              <a:t>dMMR Data in Operable GEA: Duration of ICI and pCR</a:t>
            </a:r>
          </a:p>
        </p:txBody>
      </p:sp>
      <p:pic>
        <p:nvPicPr>
          <p:cNvPr id="3" name="Picture 2">
            <a:extLst>
              <a:ext uri="{FF2B5EF4-FFF2-40B4-BE49-F238E27FC236}">
                <a16:creationId xmlns:a16="http://schemas.microsoft.com/office/drawing/2014/main" id="{44BF7F80-E60C-6A93-082C-AB26514525C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93368" y="1209456"/>
            <a:ext cx="8419221" cy="5358482"/>
          </a:xfrm>
          <a:prstGeom prst="rect">
            <a:avLst/>
          </a:prstGeom>
        </p:spPr>
      </p:pic>
      <p:sp>
        <p:nvSpPr>
          <p:cNvPr id="4" name="TextBox 3">
            <a:extLst>
              <a:ext uri="{FF2B5EF4-FFF2-40B4-BE49-F238E27FC236}">
                <a16:creationId xmlns:a16="http://schemas.microsoft.com/office/drawing/2014/main" id="{273C02AB-E717-5F7C-C1B4-B96E3768AB28}"/>
              </a:ext>
            </a:extLst>
          </p:cNvPr>
          <p:cNvSpPr txBox="1"/>
          <p:nvPr/>
        </p:nvSpPr>
        <p:spPr>
          <a:xfrm>
            <a:off x="0" y="6567938"/>
            <a:ext cx="126989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PMID: 41687159</a:t>
            </a:r>
          </a:p>
        </p:txBody>
      </p:sp>
      <p:sp>
        <p:nvSpPr>
          <p:cNvPr id="5" name="TextBox 4">
            <a:extLst>
              <a:ext uri="{FF2B5EF4-FFF2-40B4-BE49-F238E27FC236}">
                <a16:creationId xmlns:a16="http://schemas.microsoft.com/office/drawing/2014/main" id="{55238A07-6999-B7A2-ADEA-88B5153F1804}"/>
              </a:ext>
            </a:extLst>
          </p:cNvPr>
          <p:cNvSpPr txBox="1"/>
          <p:nvPr/>
        </p:nvSpPr>
        <p:spPr>
          <a:xfrm>
            <a:off x="8659258" y="1399142"/>
            <a:ext cx="3382178" cy="489364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All patients need MMR/MSI testing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All dMMR/MSI-high should get neoadj ICI-containing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Suggestion of higher pCR/MPR with dual ICI and longer neoadj duration</a:t>
            </a:r>
          </a:p>
        </p:txBody>
      </p:sp>
    </p:spTree>
    <p:extLst>
      <p:ext uri="{BB962C8B-B14F-4D97-AF65-F5344CB8AC3E}">
        <p14:creationId xmlns:p14="http://schemas.microsoft.com/office/powerpoint/2010/main" val="30816081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292900-C471-B7BF-1E70-8B2538F29B1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116EA5E-A31A-23E6-34A3-FB650AC6C235}"/>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dMMR (and HER2) as non-op Foundation</a:t>
            </a:r>
          </a:p>
        </p:txBody>
      </p:sp>
      <p:pic>
        <p:nvPicPr>
          <p:cNvPr id="3" name="Picture 2">
            <a:extLst>
              <a:ext uri="{FF2B5EF4-FFF2-40B4-BE49-F238E27FC236}">
                <a16:creationId xmlns:a16="http://schemas.microsoft.com/office/drawing/2014/main" id="{771F4476-2FCA-89F0-F675-DA87D4BDCAD5}"/>
              </a:ext>
            </a:extLst>
          </p:cNvPr>
          <p:cNvPicPr>
            <a:picLocks noChangeAspect="1"/>
          </p:cNvPicPr>
          <p:nvPr/>
        </p:nvPicPr>
        <p:blipFill>
          <a:blip r:embed="rId2"/>
          <a:srcRect t="24640" r="66818" b="25348"/>
          <a:stretch>
            <a:fillRect/>
          </a:stretch>
        </p:blipFill>
        <p:spPr>
          <a:xfrm>
            <a:off x="7815870" y="4135657"/>
            <a:ext cx="3225180" cy="2734270"/>
          </a:xfrm>
          <a:prstGeom prst="rect">
            <a:avLst/>
          </a:prstGeom>
        </p:spPr>
      </p:pic>
      <p:sp>
        <p:nvSpPr>
          <p:cNvPr id="4" name="Content Placeholder 4">
            <a:extLst>
              <a:ext uri="{FF2B5EF4-FFF2-40B4-BE49-F238E27FC236}">
                <a16:creationId xmlns:a16="http://schemas.microsoft.com/office/drawing/2014/main" id="{62CA9D0D-24A6-92FA-67B1-BB17F146AF8E}"/>
              </a:ext>
            </a:extLst>
          </p:cNvPr>
          <p:cNvSpPr>
            <a:spLocks noGrp="1"/>
          </p:cNvSpPr>
          <p:nvPr>
            <p:ph idx="1"/>
          </p:nvPr>
        </p:nvSpPr>
        <p:spPr>
          <a:xfrm>
            <a:off x="357659" y="4640031"/>
            <a:ext cx="6793152" cy="1115353"/>
          </a:xfrm>
        </p:spPr>
        <p:txBody>
          <a:bodyPr>
            <a:noAutofit/>
          </a:bodyPr>
          <a:lstStyle/>
          <a:p>
            <a:r>
              <a:rPr lang="en-GB" sz="2400" dirty="0"/>
              <a:t>Clinical CR rate </a:t>
            </a:r>
            <a:r>
              <a:rPr lang="en-IT" sz="2400" dirty="0"/>
              <a:t>at 2 years = 71%</a:t>
            </a:r>
            <a:r>
              <a:rPr lang="en-US" sz="2400" dirty="0"/>
              <a:t> (primary </a:t>
            </a:r>
            <a:r>
              <a:rPr lang="en-US" sz="2400" dirty="0" err="1"/>
              <a:t>endpt</a:t>
            </a:r>
            <a:r>
              <a:rPr lang="en-US" sz="2400" dirty="0"/>
              <a:t>)</a:t>
            </a:r>
            <a:endParaRPr lang="en-GB" sz="2400" dirty="0"/>
          </a:p>
          <a:p>
            <a:r>
              <a:rPr lang="en-GB" sz="2400" dirty="0"/>
              <a:t>24-month PFS = 94.1% (95% CI, 65%-99.1%)*</a:t>
            </a:r>
          </a:p>
          <a:p>
            <a:r>
              <a:rPr lang="en-GB" sz="2400" dirty="0"/>
              <a:t>24-month OS = 100%</a:t>
            </a:r>
          </a:p>
          <a:p>
            <a:r>
              <a:rPr lang="en-GB" sz="2400" dirty="0"/>
              <a:t>24-month GFS = 70.6% (95% CI, 43.1%-86.6%)*</a:t>
            </a:r>
            <a:endParaRPr lang="en-IT" sz="2400" dirty="0"/>
          </a:p>
        </p:txBody>
      </p:sp>
      <p:pic>
        <p:nvPicPr>
          <p:cNvPr id="5" name="Picture 4">
            <a:extLst>
              <a:ext uri="{FF2B5EF4-FFF2-40B4-BE49-F238E27FC236}">
                <a16:creationId xmlns:a16="http://schemas.microsoft.com/office/drawing/2014/main" id="{234904D3-05F0-87B3-640F-60A8DA22BCCF}"/>
              </a:ext>
            </a:extLst>
          </p:cNvPr>
          <p:cNvPicPr>
            <a:picLocks noChangeAspect="1"/>
          </p:cNvPicPr>
          <p:nvPr/>
        </p:nvPicPr>
        <p:blipFill>
          <a:blip r:embed="rId3" cstate="screen">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tretch>
            <a:fillRect/>
          </a:stretch>
        </p:blipFill>
        <p:spPr>
          <a:xfrm>
            <a:off x="265404" y="1397498"/>
            <a:ext cx="6482699" cy="3119417"/>
          </a:xfrm>
          <a:prstGeom prst="rect">
            <a:avLst/>
          </a:prstGeom>
        </p:spPr>
      </p:pic>
      <p:pic>
        <p:nvPicPr>
          <p:cNvPr id="6" name="Picture 5">
            <a:extLst>
              <a:ext uri="{FF2B5EF4-FFF2-40B4-BE49-F238E27FC236}">
                <a16:creationId xmlns:a16="http://schemas.microsoft.com/office/drawing/2014/main" id="{96E4C80A-BF10-A730-6480-0DDDDB74141A}"/>
              </a:ext>
            </a:extLst>
          </p:cNvPr>
          <p:cNvPicPr>
            <a:picLocks noChangeAspect="1"/>
          </p:cNvPicPr>
          <p:nvPr/>
        </p:nvPicPr>
        <p:blipFill>
          <a:blip r:embed="rId5" cstate="screen">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a:ext>
            </a:extLst>
          </a:blip>
          <a:srcRect r="4546"/>
          <a:stretch>
            <a:fillRect/>
          </a:stretch>
        </p:blipFill>
        <p:spPr>
          <a:xfrm>
            <a:off x="6957426" y="1386483"/>
            <a:ext cx="5117062" cy="2749174"/>
          </a:xfrm>
          <a:prstGeom prst="rect">
            <a:avLst/>
          </a:prstGeom>
        </p:spPr>
      </p:pic>
      <p:sp>
        <p:nvSpPr>
          <p:cNvPr id="7" name="TextBox 6">
            <a:extLst>
              <a:ext uri="{FF2B5EF4-FFF2-40B4-BE49-F238E27FC236}">
                <a16:creationId xmlns:a16="http://schemas.microsoft.com/office/drawing/2014/main" id="{F5C54184-1AB8-EC1A-8CC0-143F81DA17DD}"/>
              </a:ext>
            </a:extLst>
          </p:cNvPr>
          <p:cNvSpPr txBox="1"/>
          <p:nvPr/>
        </p:nvSpPr>
        <p:spPr>
          <a:xfrm>
            <a:off x="0" y="6613825"/>
            <a:ext cx="1725152"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ptos" panose="02110004020202020204"/>
                <a:ea typeface="+mn-ea"/>
                <a:cs typeface="+mn-cs"/>
              </a:rPr>
              <a:t>INFINITY trial, AACR 2026</a:t>
            </a:r>
          </a:p>
        </p:txBody>
      </p:sp>
    </p:spTree>
    <p:extLst>
      <p:ext uri="{BB962C8B-B14F-4D97-AF65-F5344CB8AC3E}">
        <p14:creationId xmlns:p14="http://schemas.microsoft.com/office/powerpoint/2010/main" val="31765717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6EE707-7995-3386-C93C-43CBABFB2B4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8252A1E-4DAF-8A6B-3921-2B4D2F798361}"/>
              </a:ext>
            </a:extLst>
          </p:cNvPr>
          <p:cNvSpPr>
            <a:spLocks noGrp="1"/>
          </p:cNvSpPr>
          <p:nvPr>
            <p:ph type="title"/>
          </p:nvPr>
        </p:nvSpPr>
        <p:spPr>
          <a:xfrm>
            <a:off x="0" y="0"/>
            <a:ext cx="12192000" cy="1186249"/>
          </a:xfrm>
          <a:solidFill>
            <a:schemeClr val="tx1"/>
          </a:solidFill>
        </p:spPr>
        <p:txBody>
          <a:bodyPr>
            <a:normAutofit/>
          </a:bodyPr>
          <a:lstStyle/>
          <a:p>
            <a:pPr algn="ctr"/>
            <a:r>
              <a:rPr lang="en-US" sz="4800">
                <a:solidFill>
                  <a:schemeClr val="bg1"/>
                </a:solidFill>
              </a:rPr>
              <a:t>Overview</a:t>
            </a:r>
            <a:endParaRPr lang="en-US" sz="4800" dirty="0">
              <a:solidFill>
                <a:schemeClr val="bg1"/>
              </a:solidFill>
            </a:endParaRPr>
          </a:p>
        </p:txBody>
      </p:sp>
      <p:sp>
        <p:nvSpPr>
          <p:cNvPr id="5" name="TextBox 4">
            <a:extLst>
              <a:ext uri="{FF2B5EF4-FFF2-40B4-BE49-F238E27FC236}">
                <a16:creationId xmlns:a16="http://schemas.microsoft.com/office/drawing/2014/main" id="{1FCA7C48-7F36-9FFE-64F4-88A19E62D1AC}"/>
              </a:ext>
            </a:extLst>
          </p:cNvPr>
          <p:cNvSpPr txBox="1"/>
          <p:nvPr/>
        </p:nvSpPr>
        <p:spPr>
          <a:xfrm>
            <a:off x="322380" y="1869305"/>
            <a:ext cx="11547240" cy="4832092"/>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sngStrike" kern="1200" cap="none" spc="0" normalizeH="0" baseline="0" noProof="0" dirty="0">
                <a:ln>
                  <a:noFill/>
                </a:ln>
                <a:solidFill>
                  <a:prstClr val="black"/>
                </a:solidFill>
                <a:effectLst/>
                <a:uLnTx/>
                <a:uFillTx/>
                <a:latin typeface="Aptos" panose="02110004020202020204"/>
                <a:ea typeface="+mn-ea"/>
                <a:cs typeface="+mn-cs"/>
              </a:rPr>
              <a:t>Perioperative Updates </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sng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sngStrike" kern="1200" cap="none" spc="0" normalizeH="0" baseline="0" noProof="0" dirty="0">
                <a:ln>
                  <a:noFill/>
                </a:ln>
                <a:solidFill>
                  <a:prstClr val="black"/>
                </a:solidFill>
                <a:effectLst/>
                <a:uLnTx/>
                <a:uFillTx/>
                <a:latin typeface="Aptos" panose="02110004020202020204"/>
                <a:ea typeface="+mn-ea"/>
                <a:cs typeface="+mn-cs"/>
              </a:rPr>
              <a:t>Perioperative Subgroups and the Future</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The Frontline ICI Landscape</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ILUSTRO: A GLOW-UP for Zolbetuximab</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Expanding the CLDN18.2 world with ADCs</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 name="Rectangle 2">
            <a:extLst>
              <a:ext uri="{FF2B5EF4-FFF2-40B4-BE49-F238E27FC236}">
                <a16:creationId xmlns:a16="http://schemas.microsoft.com/office/drawing/2014/main" id="{DD3791E8-16F4-8AB5-F2D1-D31128EA35F8}"/>
              </a:ext>
            </a:extLst>
          </p:cNvPr>
          <p:cNvSpPr/>
          <p:nvPr/>
        </p:nvSpPr>
        <p:spPr>
          <a:xfrm>
            <a:off x="171450" y="2377440"/>
            <a:ext cx="925830" cy="33147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8644593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C129DB-686C-9170-E200-C2552FDE342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38A4A15-D7BE-7D44-91AB-7E619AD8575C}"/>
              </a:ext>
            </a:extLst>
          </p:cNvPr>
          <p:cNvSpPr>
            <a:spLocks noGrp="1"/>
          </p:cNvSpPr>
          <p:nvPr>
            <p:ph type="title"/>
          </p:nvPr>
        </p:nvSpPr>
        <p:spPr>
          <a:xfrm>
            <a:off x="0" y="0"/>
            <a:ext cx="12192000" cy="895071"/>
          </a:xfrm>
          <a:solidFill>
            <a:schemeClr val="tx1"/>
          </a:solidFill>
        </p:spPr>
        <p:txBody>
          <a:bodyPr>
            <a:normAutofit/>
          </a:bodyPr>
          <a:lstStyle/>
          <a:p>
            <a:pPr algn="ctr"/>
            <a:r>
              <a:rPr lang="en-US" sz="4800" dirty="0">
                <a:solidFill>
                  <a:schemeClr val="bg1"/>
                </a:solidFill>
              </a:rPr>
              <a:t>The Frontline ICI Landscape</a:t>
            </a:r>
          </a:p>
        </p:txBody>
      </p:sp>
      <p:pic>
        <p:nvPicPr>
          <p:cNvPr id="7" name="Picture 6">
            <a:extLst>
              <a:ext uri="{FF2B5EF4-FFF2-40B4-BE49-F238E27FC236}">
                <a16:creationId xmlns:a16="http://schemas.microsoft.com/office/drawing/2014/main" id="{0D53AF35-77F4-E989-929C-D52D336C6D10}"/>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rcRect l="3762"/>
          <a:stretch>
            <a:fillRect/>
          </a:stretch>
        </p:blipFill>
        <p:spPr>
          <a:xfrm>
            <a:off x="87774" y="1365231"/>
            <a:ext cx="6574677" cy="2271054"/>
          </a:xfrm>
          <a:prstGeom prst="rect">
            <a:avLst/>
          </a:prstGeom>
        </p:spPr>
      </p:pic>
      <p:pic>
        <p:nvPicPr>
          <p:cNvPr id="8" name="Picture 7">
            <a:extLst>
              <a:ext uri="{FF2B5EF4-FFF2-40B4-BE49-F238E27FC236}">
                <a16:creationId xmlns:a16="http://schemas.microsoft.com/office/drawing/2014/main" id="{28B241F7-BC03-0256-6127-3815FF51AA46}"/>
              </a:ext>
            </a:extLst>
          </p:cNvPr>
          <p:cNvPicPr>
            <a:picLocks noChangeAspect="1"/>
          </p:cNvPicPr>
          <p:nvPr/>
        </p:nvPicPr>
        <p:blipFill>
          <a:blip r:embed="rId4" cstate="screen">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rcRect/>
          <a:stretch>
            <a:fillRect/>
          </a:stretch>
        </p:blipFill>
        <p:spPr>
          <a:xfrm>
            <a:off x="6985789" y="1147260"/>
            <a:ext cx="5094385" cy="2885188"/>
          </a:xfrm>
          <a:prstGeom prst="rect">
            <a:avLst/>
          </a:prstGeom>
        </p:spPr>
      </p:pic>
      <p:sp>
        <p:nvSpPr>
          <p:cNvPr id="9" name="Rectangle 8">
            <a:extLst>
              <a:ext uri="{FF2B5EF4-FFF2-40B4-BE49-F238E27FC236}">
                <a16:creationId xmlns:a16="http://schemas.microsoft.com/office/drawing/2014/main" id="{199DC188-7CA9-A7CF-5263-25E828386722}"/>
              </a:ext>
            </a:extLst>
          </p:cNvPr>
          <p:cNvSpPr/>
          <p:nvPr/>
        </p:nvSpPr>
        <p:spPr>
          <a:xfrm>
            <a:off x="4650993" y="2528034"/>
            <a:ext cx="264404" cy="603062"/>
          </a:xfrm>
          <a:prstGeom prst="rect">
            <a:avLst/>
          </a:prstGeom>
          <a:solidFill>
            <a:srgbClr val="FF0000">
              <a:alpha val="1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 name="Rectangle 9">
            <a:extLst>
              <a:ext uri="{FF2B5EF4-FFF2-40B4-BE49-F238E27FC236}">
                <a16:creationId xmlns:a16="http://schemas.microsoft.com/office/drawing/2014/main" id="{DC9DA31F-2662-1A9B-BD6E-6BDBADABCF0D}"/>
              </a:ext>
            </a:extLst>
          </p:cNvPr>
          <p:cNvSpPr/>
          <p:nvPr/>
        </p:nvSpPr>
        <p:spPr>
          <a:xfrm>
            <a:off x="11195153" y="2849469"/>
            <a:ext cx="264404" cy="603062"/>
          </a:xfrm>
          <a:prstGeom prst="rect">
            <a:avLst/>
          </a:prstGeom>
          <a:solidFill>
            <a:srgbClr val="FF0000">
              <a:alpha val="1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2" name="Straight Connector 11">
            <a:extLst>
              <a:ext uri="{FF2B5EF4-FFF2-40B4-BE49-F238E27FC236}">
                <a16:creationId xmlns:a16="http://schemas.microsoft.com/office/drawing/2014/main" id="{560EAE26-0ED0-B72D-9E7E-DD39575F3988}"/>
              </a:ext>
            </a:extLst>
          </p:cNvPr>
          <p:cNvCxnSpPr>
            <a:cxnSpLocks/>
          </p:cNvCxnSpPr>
          <p:nvPr/>
        </p:nvCxnSpPr>
        <p:spPr>
          <a:xfrm flipV="1">
            <a:off x="11338551" y="2849469"/>
            <a:ext cx="0" cy="388866"/>
          </a:xfrm>
          <a:prstGeom prst="line">
            <a:avLst/>
          </a:prstGeom>
          <a:ln>
            <a:prstDash val="dash"/>
          </a:ln>
        </p:spPr>
        <p:style>
          <a:lnRef idx="2">
            <a:schemeClr val="dk1"/>
          </a:lnRef>
          <a:fillRef idx="0">
            <a:schemeClr val="dk1"/>
          </a:fillRef>
          <a:effectRef idx="1">
            <a:schemeClr val="dk1"/>
          </a:effectRef>
          <a:fontRef idx="minor">
            <a:schemeClr val="tx1"/>
          </a:fontRef>
        </p:style>
      </p:cxnSp>
      <p:cxnSp>
        <p:nvCxnSpPr>
          <p:cNvPr id="13" name="Straight Connector 12">
            <a:extLst>
              <a:ext uri="{FF2B5EF4-FFF2-40B4-BE49-F238E27FC236}">
                <a16:creationId xmlns:a16="http://schemas.microsoft.com/office/drawing/2014/main" id="{01C7B786-C7C7-8CAB-3BE5-61E95136120A}"/>
              </a:ext>
            </a:extLst>
          </p:cNvPr>
          <p:cNvCxnSpPr>
            <a:cxnSpLocks/>
          </p:cNvCxnSpPr>
          <p:nvPr/>
        </p:nvCxnSpPr>
        <p:spPr>
          <a:xfrm>
            <a:off x="7570461" y="3016796"/>
            <a:ext cx="3771822" cy="0"/>
          </a:xfrm>
          <a:prstGeom prst="line">
            <a:avLst/>
          </a:prstGeom>
          <a:ln>
            <a:prstDash val="dash"/>
          </a:ln>
        </p:spPr>
        <p:style>
          <a:lnRef idx="2">
            <a:schemeClr val="dk1"/>
          </a:lnRef>
          <a:fillRef idx="0">
            <a:schemeClr val="dk1"/>
          </a:fillRef>
          <a:effectRef idx="1">
            <a:schemeClr val="dk1"/>
          </a:effectRef>
          <a:fontRef idx="minor">
            <a:schemeClr val="tx1"/>
          </a:fontRef>
        </p:style>
      </p:cxnSp>
      <p:pic>
        <p:nvPicPr>
          <p:cNvPr id="16" name="Picture 15">
            <a:extLst>
              <a:ext uri="{FF2B5EF4-FFF2-40B4-BE49-F238E27FC236}">
                <a16:creationId xmlns:a16="http://schemas.microsoft.com/office/drawing/2014/main" id="{E250C005-12E9-DAC2-8019-49549EB0575A}"/>
              </a:ext>
            </a:extLst>
          </p:cNvPr>
          <p:cNvPicPr>
            <a:picLocks noChangeAspect="1"/>
          </p:cNvPicPr>
          <p:nvPr/>
        </p:nvPicPr>
        <p:blipFill>
          <a:blip r:embed="rId6" cstate="screen">
            <a:extLst>
              <a:ext uri="{BEBA8EAE-BF5A-486C-A8C5-ECC9F3942E4B}">
                <a14:imgProps xmlns:a14="http://schemas.microsoft.com/office/drawing/2010/main">
                  <a14:imgLayer r:embed="rId7">
                    <a14:imgEffect>
                      <a14:sharpenSoften amount="25000"/>
                    </a14:imgEffect>
                  </a14:imgLayer>
                </a14:imgProps>
              </a:ext>
              <a:ext uri="{28A0092B-C50C-407E-A947-70E740481C1C}">
                <a14:useLocalDpi xmlns:a14="http://schemas.microsoft.com/office/drawing/2010/main"/>
              </a:ext>
            </a:extLst>
          </a:blip>
          <a:srcRect/>
          <a:stretch>
            <a:fillRect/>
          </a:stretch>
        </p:blipFill>
        <p:spPr>
          <a:xfrm>
            <a:off x="7224492" y="4106446"/>
            <a:ext cx="4688108" cy="2691101"/>
          </a:xfrm>
          <a:prstGeom prst="rect">
            <a:avLst/>
          </a:prstGeom>
        </p:spPr>
      </p:pic>
      <p:sp>
        <p:nvSpPr>
          <p:cNvPr id="17" name="TextBox 16">
            <a:extLst>
              <a:ext uri="{FF2B5EF4-FFF2-40B4-BE49-F238E27FC236}">
                <a16:creationId xmlns:a16="http://schemas.microsoft.com/office/drawing/2014/main" id="{0C4623DE-5886-8DD4-85A4-C4FAD7B2E81B}"/>
              </a:ext>
            </a:extLst>
          </p:cNvPr>
          <p:cNvSpPr txBox="1"/>
          <p:nvPr/>
        </p:nvSpPr>
        <p:spPr>
          <a:xfrm>
            <a:off x="0" y="6602110"/>
            <a:ext cx="4363278"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err="1">
                <a:ln>
                  <a:noFill/>
                </a:ln>
                <a:solidFill>
                  <a:prstClr val="black"/>
                </a:solidFill>
                <a:effectLst/>
                <a:uLnTx/>
                <a:uFillTx/>
                <a:latin typeface="Aptos" panose="02110004020202020204"/>
                <a:ea typeface="+mn-ea"/>
                <a:cs typeface="+mn-cs"/>
              </a:rPr>
              <a:t>Janjigian</a:t>
            </a:r>
            <a:r>
              <a:rPr kumimoji="0" lang="en-US" sz="1100" b="0" i="0" u="none" strike="noStrike" kern="1200" cap="none" spc="0" normalizeH="0" baseline="0" noProof="0" dirty="0">
                <a:ln>
                  <a:noFill/>
                </a:ln>
                <a:solidFill>
                  <a:prstClr val="black"/>
                </a:solidFill>
                <a:effectLst/>
                <a:uLnTx/>
                <a:uFillTx/>
                <a:latin typeface="Aptos" panose="02110004020202020204"/>
                <a:ea typeface="+mn-ea"/>
                <a:cs typeface="+mn-cs"/>
              </a:rPr>
              <a:t> YY et al. Ann Oncol 2026; Rah SY et al. ASCO 2025</a:t>
            </a:r>
          </a:p>
        </p:txBody>
      </p:sp>
      <p:pic>
        <p:nvPicPr>
          <p:cNvPr id="18" name="Picture 17">
            <a:extLst>
              <a:ext uri="{FF2B5EF4-FFF2-40B4-BE49-F238E27FC236}">
                <a16:creationId xmlns:a16="http://schemas.microsoft.com/office/drawing/2014/main" id="{BBB394DF-5439-014E-06E4-EB79CBE3D5C6}"/>
              </a:ext>
            </a:extLst>
          </p:cNvPr>
          <p:cNvPicPr>
            <a:picLocks noChangeAspect="1"/>
          </p:cNvPicPr>
          <p:nvPr/>
        </p:nvPicPr>
        <p:blipFill>
          <a:blip r:embed="rId8" cstate="screen">
            <a:extLst>
              <a:ext uri="{BEBA8EAE-BF5A-486C-A8C5-ECC9F3942E4B}">
                <a14:imgProps xmlns:a14="http://schemas.microsoft.com/office/drawing/2010/main">
                  <a14:imgLayer r:embed="rId9">
                    <a14:imgEffect>
                      <a14:sharpenSoften amount="25000"/>
                    </a14:imgEffect>
                  </a14:imgLayer>
                </a14:imgProps>
              </a:ext>
              <a:ext uri="{28A0092B-C50C-407E-A947-70E740481C1C}">
                <a14:useLocalDpi xmlns:a14="http://schemas.microsoft.com/office/drawing/2010/main"/>
              </a:ext>
            </a:extLst>
          </a:blip>
          <a:stretch>
            <a:fillRect/>
          </a:stretch>
        </p:blipFill>
        <p:spPr>
          <a:xfrm>
            <a:off x="0" y="4106446"/>
            <a:ext cx="6662451" cy="2268712"/>
          </a:xfrm>
          <a:prstGeom prst="rect">
            <a:avLst/>
          </a:prstGeom>
        </p:spPr>
      </p:pic>
      <p:sp>
        <p:nvSpPr>
          <p:cNvPr id="3" name="TextBox 2">
            <a:extLst>
              <a:ext uri="{FF2B5EF4-FFF2-40B4-BE49-F238E27FC236}">
                <a16:creationId xmlns:a16="http://schemas.microsoft.com/office/drawing/2014/main" id="{415DB80D-6FCC-F43F-5608-AC8E984618D4}"/>
              </a:ext>
            </a:extLst>
          </p:cNvPr>
          <p:cNvSpPr txBox="1"/>
          <p:nvPr/>
        </p:nvSpPr>
        <p:spPr>
          <a:xfrm>
            <a:off x="9988826" y="1848678"/>
            <a:ext cx="17194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ITT Population</a:t>
            </a:r>
          </a:p>
        </p:txBody>
      </p:sp>
      <p:sp>
        <p:nvSpPr>
          <p:cNvPr id="4" name="TextBox 3">
            <a:extLst>
              <a:ext uri="{FF2B5EF4-FFF2-40B4-BE49-F238E27FC236}">
                <a16:creationId xmlns:a16="http://schemas.microsoft.com/office/drawing/2014/main" id="{9809794D-95FC-18B4-F746-60420FF904B9}"/>
              </a:ext>
            </a:extLst>
          </p:cNvPr>
          <p:cNvSpPr txBox="1"/>
          <p:nvPr/>
        </p:nvSpPr>
        <p:spPr>
          <a:xfrm>
            <a:off x="9988826" y="4831234"/>
            <a:ext cx="17194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PD-L1 CPS ≥1</a:t>
            </a:r>
          </a:p>
        </p:txBody>
      </p:sp>
    </p:spTree>
    <p:extLst>
      <p:ext uri="{BB962C8B-B14F-4D97-AF65-F5344CB8AC3E}">
        <p14:creationId xmlns:p14="http://schemas.microsoft.com/office/powerpoint/2010/main" val="1962004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31361F-1408-3C57-7F90-426D4BE031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AE6F3FF-F116-7995-6088-6478D683ED3A}"/>
              </a:ext>
            </a:extLst>
          </p:cNvPr>
          <p:cNvSpPr>
            <a:spLocks noGrp="1"/>
          </p:cNvSpPr>
          <p:nvPr>
            <p:ph type="title"/>
          </p:nvPr>
        </p:nvSpPr>
        <p:spPr>
          <a:xfrm>
            <a:off x="0" y="0"/>
            <a:ext cx="12192000" cy="1186249"/>
          </a:xfrm>
          <a:solidFill>
            <a:schemeClr val="tx1"/>
          </a:solidFill>
        </p:spPr>
        <p:txBody>
          <a:bodyPr>
            <a:normAutofit/>
          </a:bodyPr>
          <a:lstStyle/>
          <a:p>
            <a:pPr algn="ctr"/>
            <a:r>
              <a:rPr lang="en-US" sz="4800">
                <a:solidFill>
                  <a:schemeClr val="bg1"/>
                </a:solidFill>
              </a:rPr>
              <a:t>Overview</a:t>
            </a:r>
            <a:endParaRPr lang="en-US" sz="4800" dirty="0">
              <a:solidFill>
                <a:schemeClr val="bg1"/>
              </a:solidFill>
            </a:endParaRPr>
          </a:p>
        </p:txBody>
      </p:sp>
      <p:sp>
        <p:nvSpPr>
          <p:cNvPr id="5" name="TextBox 4">
            <a:extLst>
              <a:ext uri="{FF2B5EF4-FFF2-40B4-BE49-F238E27FC236}">
                <a16:creationId xmlns:a16="http://schemas.microsoft.com/office/drawing/2014/main" id="{5F45255E-B4A7-C4E0-E154-E94BD58F2C4F}"/>
              </a:ext>
            </a:extLst>
          </p:cNvPr>
          <p:cNvSpPr txBox="1"/>
          <p:nvPr/>
        </p:nvSpPr>
        <p:spPr>
          <a:xfrm>
            <a:off x="322380" y="1869305"/>
            <a:ext cx="11547240" cy="4832092"/>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sngStrike" kern="1200" cap="none" spc="0" normalizeH="0" baseline="0" noProof="0" dirty="0">
                <a:ln>
                  <a:noFill/>
                </a:ln>
                <a:solidFill>
                  <a:prstClr val="black"/>
                </a:solidFill>
                <a:effectLst/>
                <a:uLnTx/>
                <a:uFillTx/>
                <a:latin typeface="Aptos" panose="02110004020202020204"/>
                <a:ea typeface="+mn-ea"/>
                <a:cs typeface="+mn-cs"/>
              </a:rPr>
              <a:t>Perioperative Updates </a:t>
            </a:r>
          </a:p>
          <a:p>
            <a:pPr marL="514350" marR="0" lvl="0" indent="-51435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sng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sngStrike" kern="1200" cap="none" spc="0" normalizeH="0" baseline="0" noProof="0" dirty="0">
                <a:ln>
                  <a:noFill/>
                </a:ln>
                <a:solidFill>
                  <a:prstClr val="black"/>
                </a:solidFill>
                <a:effectLst/>
                <a:uLnTx/>
                <a:uFillTx/>
                <a:latin typeface="Aptos" panose="02110004020202020204"/>
                <a:ea typeface="+mn-ea"/>
                <a:cs typeface="+mn-cs"/>
              </a:rPr>
              <a:t>Perioperative Subgroups and the Future</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sngStrike" kern="1200" cap="none" spc="0" normalizeH="0" baseline="0" noProof="0" dirty="0">
                <a:ln>
                  <a:noFill/>
                </a:ln>
                <a:solidFill>
                  <a:prstClr val="black"/>
                </a:solidFill>
                <a:effectLst/>
                <a:uLnTx/>
                <a:uFillTx/>
                <a:latin typeface="Aptos" panose="02110004020202020204"/>
                <a:ea typeface="+mn-ea"/>
                <a:cs typeface="+mn-cs"/>
              </a:rPr>
              <a:t>The Frontline ICI Landscape</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ILUSTRO: A GLOW-UP for Zolbetuximab</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rPr>
              <a:t>Expanding the CLDN18.2 world with ADCs</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 name="Rectangle 2">
            <a:extLst>
              <a:ext uri="{FF2B5EF4-FFF2-40B4-BE49-F238E27FC236}">
                <a16:creationId xmlns:a16="http://schemas.microsoft.com/office/drawing/2014/main" id="{6F251F5B-1807-48FB-DB8B-83CD115502E8}"/>
              </a:ext>
            </a:extLst>
          </p:cNvPr>
          <p:cNvSpPr/>
          <p:nvPr/>
        </p:nvSpPr>
        <p:spPr>
          <a:xfrm>
            <a:off x="171450" y="2377440"/>
            <a:ext cx="925830" cy="33147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919668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EB63E6-E87C-D36C-E4BB-D71B13C39D55}"/>
            </a:ext>
          </a:extLst>
        </p:cNvPr>
        <p:cNvGrpSpPr/>
        <p:nvPr/>
      </p:nvGrpSpPr>
      <p:grpSpPr>
        <a:xfrm>
          <a:off x="0" y="0"/>
          <a:ext cx="0" cy="0"/>
          <a:chOff x="0" y="0"/>
          <a:chExt cx="0" cy="0"/>
        </a:xfrm>
      </p:grpSpPr>
      <p:grpSp>
        <p:nvGrpSpPr>
          <p:cNvPr id="8" name="Group 7">
            <a:extLst>
              <a:ext uri="{FF2B5EF4-FFF2-40B4-BE49-F238E27FC236}">
                <a16:creationId xmlns:a16="http://schemas.microsoft.com/office/drawing/2014/main" id="{326EE51E-9B8A-457A-1400-A2203C6A5D58}"/>
              </a:ext>
            </a:extLst>
          </p:cNvPr>
          <p:cNvGrpSpPr/>
          <p:nvPr/>
        </p:nvGrpSpPr>
        <p:grpSpPr>
          <a:xfrm>
            <a:off x="332982" y="1186249"/>
            <a:ext cx="11526036" cy="5634234"/>
            <a:chOff x="332982" y="1186249"/>
            <a:chExt cx="11526036" cy="5634234"/>
          </a:xfrm>
        </p:grpSpPr>
        <p:pic>
          <p:nvPicPr>
            <p:cNvPr id="3" name="Picture 2" descr="A graph of a number of patients&#10;&#10;Description automatically generated">
              <a:extLst>
                <a:ext uri="{FF2B5EF4-FFF2-40B4-BE49-F238E27FC236}">
                  <a16:creationId xmlns:a16="http://schemas.microsoft.com/office/drawing/2014/main" id="{844A2A5A-330D-D51C-617D-F4F1A7D98B31}"/>
                </a:ext>
              </a:extLst>
            </p:cNvPr>
            <p:cNvPicPr>
              <a:picLocks noChangeAspect="1"/>
            </p:cNvPicPr>
            <p:nvPr/>
          </p:nvPicPr>
          <p:blipFill>
            <a:blip r:embed="rId2" cstate="email">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tretch>
              <a:fillRect/>
            </a:stretch>
          </p:blipFill>
          <p:spPr>
            <a:xfrm>
              <a:off x="332982" y="1186249"/>
              <a:ext cx="11526036" cy="5634234"/>
            </a:xfrm>
            <a:prstGeom prst="rect">
              <a:avLst/>
            </a:prstGeom>
          </p:spPr>
        </p:pic>
        <p:sp>
          <p:nvSpPr>
            <p:cNvPr id="5" name="Rectangle 4">
              <a:extLst>
                <a:ext uri="{FF2B5EF4-FFF2-40B4-BE49-F238E27FC236}">
                  <a16:creationId xmlns:a16="http://schemas.microsoft.com/office/drawing/2014/main" id="{C9B8C725-7DBB-BB11-A7C9-84995EDB464F}"/>
                </a:ext>
              </a:extLst>
            </p:cNvPr>
            <p:cNvSpPr/>
            <p:nvPr/>
          </p:nvSpPr>
          <p:spPr>
            <a:xfrm>
              <a:off x="332982" y="1201747"/>
              <a:ext cx="271452" cy="3635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29A60E7C-5553-ED1F-C24E-A30EED90E2D0}"/>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The Benchmark for CLDN18.2 GEA</a:t>
            </a:r>
          </a:p>
        </p:txBody>
      </p:sp>
      <p:sp>
        <p:nvSpPr>
          <p:cNvPr id="4" name="TextBox 3">
            <a:extLst>
              <a:ext uri="{FF2B5EF4-FFF2-40B4-BE49-F238E27FC236}">
                <a16:creationId xmlns:a16="http://schemas.microsoft.com/office/drawing/2014/main" id="{FD09BBFC-1227-335B-F6E0-A82C9B7E3D9F}"/>
              </a:ext>
            </a:extLst>
          </p:cNvPr>
          <p:cNvSpPr txBox="1"/>
          <p:nvPr/>
        </p:nvSpPr>
        <p:spPr>
          <a:xfrm>
            <a:off x="10151390" y="6358818"/>
            <a:ext cx="204061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Shitara K et al.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NEJM 2024</a:t>
            </a:r>
          </a:p>
        </p:txBody>
      </p:sp>
      <p:cxnSp>
        <p:nvCxnSpPr>
          <p:cNvPr id="6" name="Straight Arrow Connector 5">
            <a:extLst>
              <a:ext uri="{FF2B5EF4-FFF2-40B4-BE49-F238E27FC236}">
                <a16:creationId xmlns:a16="http://schemas.microsoft.com/office/drawing/2014/main" id="{A5EF8889-43CD-C0C2-7564-14CCC8AA3412}"/>
              </a:ext>
            </a:extLst>
          </p:cNvPr>
          <p:cNvCxnSpPr/>
          <p:nvPr/>
        </p:nvCxnSpPr>
        <p:spPr>
          <a:xfrm flipH="1">
            <a:off x="9522375" y="4277710"/>
            <a:ext cx="294289" cy="32582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 name="TextBox 6">
            <a:extLst>
              <a:ext uri="{FF2B5EF4-FFF2-40B4-BE49-F238E27FC236}">
                <a16:creationId xmlns:a16="http://schemas.microsoft.com/office/drawing/2014/main" id="{6D8D646C-F6C8-A9B8-3EAF-2BF9DD9CDD3A}"/>
              </a:ext>
            </a:extLst>
          </p:cNvPr>
          <p:cNvSpPr txBox="1"/>
          <p:nvPr/>
        </p:nvSpPr>
        <p:spPr>
          <a:xfrm>
            <a:off x="9750022" y="3849839"/>
            <a:ext cx="244197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0000"/>
                </a:solidFill>
                <a:effectLst/>
                <a:uLnTx/>
                <a:uFillTx/>
                <a:latin typeface="Aptos" panose="02110004020202020204"/>
                <a:ea typeface="+mn-ea"/>
                <a:cs typeface="+mn-cs"/>
              </a:rPr>
              <a:t>4yr OS rate in CM-649 all randomized = 13%, 15% (CPS </a:t>
            </a:r>
            <a:r>
              <a:rPr kumimoji="0" lang="en-US" sz="1200" b="1" i="0" u="sng" strike="noStrike" kern="1200" cap="none" spc="0" normalizeH="0" baseline="0" noProof="0" dirty="0">
                <a:ln>
                  <a:noFill/>
                </a:ln>
                <a:solidFill>
                  <a:srgbClr val="FF0000"/>
                </a:solidFill>
                <a:effectLst/>
                <a:uLnTx/>
                <a:uFillTx/>
                <a:latin typeface="Aptos" panose="02110004020202020204"/>
                <a:ea typeface="+mn-ea"/>
                <a:cs typeface="+mn-cs"/>
              </a:rPr>
              <a:t>&gt;</a:t>
            </a:r>
            <a:r>
              <a:rPr kumimoji="0" lang="en-US" sz="1200" b="1" i="0" u="none" strike="noStrike" kern="1200" cap="none" spc="0" normalizeH="0" baseline="0" noProof="0" dirty="0">
                <a:ln>
                  <a:noFill/>
                </a:ln>
                <a:solidFill>
                  <a:srgbClr val="FF0000"/>
                </a:solidFill>
                <a:effectLst/>
                <a:uLnTx/>
                <a:uFillTx/>
                <a:latin typeface="Aptos" panose="02110004020202020204"/>
                <a:ea typeface="+mn-ea"/>
                <a:cs typeface="+mn-cs"/>
              </a:rPr>
              <a:t>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0000"/>
                </a:solidFill>
                <a:effectLst/>
                <a:uLnTx/>
                <a:uFillTx/>
                <a:latin typeface="Aptos" panose="02110004020202020204"/>
                <a:ea typeface="+mn-ea"/>
                <a:cs typeface="+mn-cs"/>
              </a:rPr>
              <a:t>ASCO GI 2025</a:t>
            </a:r>
          </a:p>
        </p:txBody>
      </p:sp>
    </p:spTree>
    <p:extLst>
      <p:ext uri="{BB962C8B-B14F-4D97-AF65-F5344CB8AC3E}">
        <p14:creationId xmlns:p14="http://schemas.microsoft.com/office/powerpoint/2010/main" val="460048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8EE9852-364A-4AF7-887E-8C7C749E97F2}"/>
              </a:ext>
            </a:extLst>
          </p:cNvPr>
          <p:cNvGrpSpPr/>
          <p:nvPr/>
        </p:nvGrpSpPr>
        <p:grpSpPr>
          <a:xfrm>
            <a:off x="8494718" y="3012189"/>
            <a:ext cx="540908" cy="1447107"/>
            <a:chOff x="6371038" y="2255933"/>
            <a:chExt cx="405681" cy="1085330"/>
          </a:xfrm>
        </p:grpSpPr>
        <p:cxnSp>
          <p:nvCxnSpPr>
            <p:cNvPr id="33" name="Straight Connector 32">
              <a:extLst>
                <a:ext uri="{FF2B5EF4-FFF2-40B4-BE49-F238E27FC236}">
                  <a16:creationId xmlns:a16="http://schemas.microsoft.com/office/drawing/2014/main" id="{8166E2C0-C257-4F64-8BB3-6C63B8B93012}"/>
                </a:ext>
              </a:extLst>
            </p:cNvPr>
            <p:cNvCxnSpPr>
              <a:cxnSpLocks/>
            </p:cNvCxnSpPr>
            <p:nvPr/>
          </p:nvCxnSpPr>
          <p:spPr>
            <a:xfrm>
              <a:off x="6621793" y="2814899"/>
              <a:ext cx="154926"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39B4AC-5B5A-4916-97C7-CB3A9238345A}"/>
                </a:ext>
              </a:extLst>
            </p:cNvPr>
            <p:cNvCxnSpPr>
              <a:cxnSpLocks/>
            </p:cNvCxnSpPr>
            <p:nvPr/>
          </p:nvCxnSpPr>
          <p:spPr>
            <a:xfrm>
              <a:off x="6614151" y="2255933"/>
              <a:ext cx="0" cy="1085330"/>
            </a:xfrm>
            <a:prstGeom prst="line">
              <a:avLst/>
            </a:prstGeom>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B4EFCD2-3EBA-46E8-A81A-E709DDF2AD17}"/>
                </a:ext>
              </a:extLst>
            </p:cNvPr>
            <p:cNvCxnSpPr>
              <a:cxnSpLocks/>
            </p:cNvCxnSpPr>
            <p:nvPr/>
          </p:nvCxnSpPr>
          <p:spPr>
            <a:xfrm>
              <a:off x="6371038" y="2257694"/>
              <a:ext cx="246400" cy="1"/>
            </a:xfrm>
            <a:prstGeom prst="line">
              <a:avLst/>
            </a:prstGeom>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3ECA3984-0DA2-466C-92BD-D8D64BF96E25}"/>
                </a:ext>
              </a:extLst>
            </p:cNvPr>
            <p:cNvCxnSpPr>
              <a:cxnSpLocks/>
            </p:cNvCxnSpPr>
            <p:nvPr/>
          </p:nvCxnSpPr>
          <p:spPr>
            <a:xfrm>
              <a:off x="6438085" y="3341261"/>
              <a:ext cx="180000" cy="0"/>
            </a:xfrm>
            <a:prstGeom prst="line">
              <a:avLst/>
            </a:prstGeom>
          </p:spPr>
          <p:style>
            <a:lnRef idx="2">
              <a:schemeClr val="accent1"/>
            </a:lnRef>
            <a:fillRef idx="0">
              <a:schemeClr val="accent1"/>
            </a:fillRef>
            <a:effectRef idx="1">
              <a:schemeClr val="accent1"/>
            </a:effectRef>
            <a:fontRef idx="minor">
              <a:schemeClr val="tx1"/>
            </a:fontRef>
          </p:style>
        </p:cxnSp>
      </p:grpSp>
      <p:sp>
        <p:nvSpPr>
          <p:cNvPr id="2" name="Title 1">
            <a:extLst>
              <a:ext uri="{FF2B5EF4-FFF2-40B4-BE49-F238E27FC236}">
                <a16:creationId xmlns:a16="http://schemas.microsoft.com/office/drawing/2014/main" id="{1B301665-E6A5-4082-B9BE-7C9767B34E18}"/>
              </a:ext>
            </a:extLst>
          </p:cNvPr>
          <p:cNvSpPr>
            <a:spLocks noGrp="1"/>
          </p:cNvSpPr>
          <p:nvPr>
            <p:ph type="title"/>
          </p:nvPr>
        </p:nvSpPr>
        <p:spPr>
          <a:xfrm>
            <a:off x="720000" y="392623"/>
            <a:ext cx="7006269" cy="553999"/>
          </a:xfrm>
        </p:spPr>
        <p:txBody>
          <a:bodyPr/>
          <a:lstStyle/>
          <a:p>
            <a:r>
              <a:rPr lang="en-GB" cap="none" dirty="0"/>
              <a:t>Study design PAOLA-1</a:t>
            </a:r>
          </a:p>
        </p:txBody>
      </p:sp>
      <p:sp>
        <p:nvSpPr>
          <p:cNvPr id="7" name="ZoneTexte 11">
            <a:extLst>
              <a:ext uri="{FF2B5EF4-FFF2-40B4-BE49-F238E27FC236}">
                <a16:creationId xmlns:a16="http://schemas.microsoft.com/office/drawing/2014/main" id="{434E9829-56F7-4CB2-A6E2-A0293211AC25}"/>
              </a:ext>
            </a:extLst>
          </p:cNvPr>
          <p:cNvSpPr txBox="1"/>
          <p:nvPr/>
        </p:nvSpPr>
        <p:spPr>
          <a:xfrm>
            <a:off x="458053" y="2651954"/>
            <a:ext cx="2178905" cy="2160882"/>
          </a:xfrm>
          <a:prstGeom prst="rect">
            <a:avLst/>
          </a:prstGeom>
          <a:ln>
            <a:solidFill>
              <a:schemeClr val="accent1"/>
            </a:solidFill>
          </a:ln>
        </p:spPr>
        <p:style>
          <a:lnRef idx="2">
            <a:schemeClr val="accent1"/>
          </a:lnRef>
          <a:fillRef idx="1">
            <a:schemeClr val="lt1"/>
          </a:fillRef>
          <a:effectRef idx="0">
            <a:schemeClr val="accent1"/>
          </a:effectRef>
          <a:fontRef idx="minor">
            <a:schemeClr val="dk1"/>
          </a:fontRef>
        </p:style>
        <p:txBody>
          <a:bodyPr wrap="square" tIns="120000" bIns="120000">
            <a:spAutoFit/>
          </a:bodyPr>
          <a:lstStyle/>
          <a:p>
            <a:pPr marL="0" marR="0" lvl="0" indent="0" algn="l" defTabSz="781655" rtl="0" eaLnBrk="0" fontAlgn="base" latinLnBrk="0" hangingPunct="0">
              <a:lnSpc>
                <a:spcPct val="100000"/>
              </a:lnSpc>
              <a:spcBef>
                <a:spcPct val="0"/>
              </a:spcBef>
              <a:spcAft>
                <a:spcPts val="400"/>
              </a:spcAft>
              <a:buClrTx/>
              <a:buSzTx/>
              <a:buFontTx/>
              <a:buNone/>
              <a:tabLst>
                <a:tab pos="100140" algn="l"/>
                <a:tab pos="1001414" algn="ctr"/>
              </a:tabLst>
              <a:defRPr/>
            </a:pPr>
            <a:r>
              <a:rPr kumimoji="0" lang="en-US" sz="1867" b="1"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rPr>
              <a:t>FIRST LINE</a:t>
            </a:r>
          </a:p>
          <a:p>
            <a:pPr marL="228594" marR="0" lvl="0" indent="-228594" algn="l" defTabSz="781655" rtl="0" eaLnBrk="0" fontAlgn="base" latinLnBrk="0" hangingPunct="0">
              <a:lnSpc>
                <a:spcPct val="100000"/>
              </a:lnSpc>
              <a:spcBef>
                <a:spcPct val="0"/>
              </a:spcBef>
              <a:spcAft>
                <a:spcPts val="400"/>
              </a:spcAft>
              <a:buClrTx/>
              <a:buSzTx/>
              <a:buFont typeface="Arial" panose="020B0604020202020204" pitchFamily="34" charset="0"/>
              <a:buChar char="•"/>
              <a:tabLst>
                <a:tab pos="100140" algn="l"/>
                <a:tab pos="1001414" algn="ctr"/>
              </a:tabLst>
              <a:defRPr/>
            </a:pPr>
            <a:r>
              <a:rPr kumimoji="0" lang="en-US" sz="1600" b="1"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rPr>
              <a:t>Surgery </a:t>
            </a:r>
            <a:br>
              <a:rPr kumimoji="0" lang="en-US" sz="1600" b="1"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rPr>
            </a:br>
            <a:r>
              <a:rPr kumimoji="0" lang="en-US" sz="1600" b="1"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rPr>
              <a:t>(upfront or interval) </a:t>
            </a:r>
          </a:p>
          <a:p>
            <a:pPr marL="228594" marR="0" lvl="0" indent="-228594" algn="l" defTabSz="781655" rtl="0" eaLnBrk="0" fontAlgn="base" latinLnBrk="0" hangingPunct="0">
              <a:lnSpc>
                <a:spcPct val="100000"/>
              </a:lnSpc>
              <a:spcBef>
                <a:spcPct val="0"/>
              </a:spcBef>
              <a:spcAft>
                <a:spcPts val="400"/>
              </a:spcAft>
              <a:buClrTx/>
              <a:buSzTx/>
              <a:buFont typeface="Arial" panose="020B0604020202020204" pitchFamily="34" charset="0"/>
              <a:buChar char="•"/>
              <a:tabLst>
                <a:tab pos="100140" algn="l"/>
                <a:tab pos="1001414" algn="ctr"/>
              </a:tabLst>
              <a:defRPr/>
            </a:pPr>
            <a:r>
              <a:rPr kumimoji="0" lang="en-US" sz="1600" b="1"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rPr>
              <a:t>Platinum–taxane based chemotherapy</a:t>
            </a:r>
          </a:p>
          <a:p>
            <a:pPr marL="228594" marR="0" lvl="0" indent="-228594" algn="l" defTabSz="781655" rtl="0" eaLnBrk="0" fontAlgn="base" latinLnBrk="0" hangingPunct="0">
              <a:lnSpc>
                <a:spcPct val="100000"/>
              </a:lnSpc>
              <a:spcBef>
                <a:spcPct val="0"/>
              </a:spcBef>
              <a:spcAft>
                <a:spcPts val="400"/>
              </a:spcAft>
              <a:buClrTx/>
              <a:buSzTx/>
              <a:buFont typeface="Arial" panose="020B0604020202020204" pitchFamily="34" charset="0"/>
              <a:buChar char="•"/>
              <a:tabLst>
                <a:tab pos="100140" algn="l"/>
                <a:tab pos="1001414" algn="ctr"/>
              </a:tabLst>
              <a:defRPr/>
            </a:pPr>
            <a:r>
              <a:rPr kumimoji="0" lang="en-US" sz="1600" b="1"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rPr>
              <a:t>≥3 cycles of </a:t>
            </a:r>
            <a:r>
              <a:rPr kumimoji="0" lang="en-US" sz="1600" b="1" i="0" u="none" strike="noStrike" kern="1200" cap="none" spc="0" normalizeH="0" baseline="0" noProof="0" dirty="0">
                <a:ln>
                  <a:noFill/>
                </a:ln>
                <a:solidFill>
                  <a:prstClr val="black"/>
                </a:solidFill>
                <a:effectLst/>
                <a:uLnTx/>
                <a:uFillTx/>
                <a:latin typeface="Arial Narrow"/>
                <a:ea typeface="Arial Unicode MS" pitchFamily="34" charset="-128"/>
                <a:cs typeface="Arial Unicode MS" pitchFamily="34" charset="-128"/>
              </a:rPr>
              <a:t>bevacizumab</a:t>
            </a:r>
            <a:r>
              <a:rPr kumimoji="0" lang="en-US" sz="1467" b="0" i="0" u="none" strike="noStrike" kern="1200" cap="none" spc="0" normalizeH="0" baseline="30000" noProof="0" dirty="0">
                <a:ln>
                  <a:noFill/>
                </a:ln>
                <a:solidFill>
                  <a:prstClr val="black"/>
                </a:solidFill>
                <a:effectLst/>
                <a:uLnTx/>
                <a:uFillTx/>
                <a:latin typeface="Arial Narrow"/>
                <a:ea typeface="+mn-ea"/>
                <a:cs typeface="+mn-cs"/>
              </a:rPr>
              <a:t>†</a:t>
            </a:r>
            <a:r>
              <a:rPr kumimoji="0" lang="en-US" sz="1467" b="1" i="0" u="none" strike="noStrike" kern="1200" cap="none" spc="0" normalizeH="0" baseline="0" noProof="0" dirty="0">
                <a:ln>
                  <a:noFill/>
                </a:ln>
                <a:solidFill>
                  <a:prstClr val="black"/>
                </a:solidFill>
                <a:effectLst/>
                <a:uLnTx/>
                <a:uFillTx/>
                <a:latin typeface="Arial Narrow"/>
                <a:ea typeface="ＭＳ Ｐゴシック" pitchFamily="34" charset="-128"/>
                <a:cs typeface="Arial" charset="0"/>
              </a:rPr>
              <a:t> </a:t>
            </a:r>
            <a:endParaRPr kumimoji="0" lang="en-US" sz="1467" b="1" i="0" u="none" strike="noStrike" kern="1200" cap="none" spc="0" normalizeH="0" baseline="0" noProof="0" dirty="0">
              <a:ln>
                <a:noFill/>
              </a:ln>
              <a:solidFill>
                <a:prstClr val="black"/>
              </a:solidFill>
              <a:effectLst/>
              <a:uLnTx/>
              <a:uFillTx/>
              <a:latin typeface="Arial Narrow"/>
              <a:ea typeface="Arial Unicode MS" pitchFamily="34" charset="-128"/>
              <a:cs typeface="Arial Unicode MS" pitchFamily="34" charset="-128"/>
            </a:endParaRPr>
          </a:p>
        </p:txBody>
      </p:sp>
      <p:sp>
        <p:nvSpPr>
          <p:cNvPr id="8" name="Flèche droite 12">
            <a:extLst>
              <a:ext uri="{FF2B5EF4-FFF2-40B4-BE49-F238E27FC236}">
                <a16:creationId xmlns:a16="http://schemas.microsoft.com/office/drawing/2014/main" id="{5E6F9064-E89C-428C-BA10-2A008A745BCD}"/>
              </a:ext>
            </a:extLst>
          </p:cNvPr>
          <p:cNvSpPr/>
          <p:nvPr/>
        </p:nvSpPr>
        <p:spPr>
          <a:xfrm>
            <a:off x="2748338" y="3503522"/>
            <a:ext cx="1169865" cy="484187"/>
          </a:xfrm>
          <a:prstGeom prst="rightArrow">
            <a:avLst/>
          </a:prstGeom>
          <a:solidFill>
            <a:schemeClr val="accent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167"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7" name="Group 16">
            <a:extLst>
              <a:ext uri="{FF2B5EF4-FFF2-40B4-BE49-F238E27FC236}">
                <a16:creationId xmlns:a16="http://schemas.microsoft.com/office/drawing/2014/main" id="{7D3C6AB1-0877-4EBF-A232-1CCCF312CC32}"/>
              </a:ext>
            </a:extLst>
          </p:cNvPr>
          <p:cNvGrpSpPr/>
          <p:nvPr/>
        </p:nvGrpSpPr>
        <p:grpSpPr>
          <a:xfrm>
            <a:off x="4016564" y="2628421"/>
            <a:ext cx="620256" cy="2197436"/>
            <a:chOff x="1183791" y="667247"/>
            <a:chExt cx="620256" cy="2795154"/>
          </a:xfrm>
        </p:grpSpPr>
        <p:sp>
          <p:nvSpPr>
            <p:cNvPr id="18" name="Rectangle 17">
              <a:extLst>
                <a:ext uri="{FF2B5EF4-FFF2-40B4-BE49-F238E27FC236}">
                  <a16:creationId xmlns:a16="http://schemas.microsoft.com/office/drawing/2014/main" id="{2E50C093-CAFE-4CF9-ABB7-585636C3BE46}"/>
                </a:ext>
              </a:extLst>
            </p:cNvPr>
            <p:cNvSpPr/>
            <p:nvPr/>
          </p:nvSpPr>
          <p:spPr>
            <a:xfrm rot="16200000">
              <a:off x="96342" y="1754696"/>
              <a:ext cx="2795154" cy="620256"/>
            </a:xfrm>
            <a:prstGeom prst="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a:extLst>
                <a:ext uri="{FF2B5EF4-FFF2-40B4-BE49-F238E27FC236}">
                  <a16:creationId xmlns:a16="http://schemas.microsoft.com/office/drawing/2014/main" id="{C60AC728-0153-451B-9040-D4AA47E41F92}"/>
                </a:ext>
              </a:extLst>
            </p:cNvPr>
            <p:cNvSpPr txBox="1"/>
            <p:nvPr/>
          </p:nvSpPr>
          <p:spPr>
            <a:xfrm rot="16200000">
              <a:off x="96342" y="1754696"/>
              <a:ext cx="2795154" cy="620256"/>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2700" tIns="12700" rIns="12700" bIns="12700" numCol="1" spcCol="1270" anchor="ctr" anchorCtr="0">
              <a:noAutofit/>
            </a:bodyPr>
            <a:lstStyle/>
            <a:p>
              <a:pPr marL="0" marR="0" lvl="0" indent="0" algn="ctr" defTabSz="888978" rtl="0" eaLnBrk="0" fontAlgn="base" latinLnBrk="0" hangingPunct="0">
                <a:lnSpc>
                  <a:spcPct val="90000"/>
                </a:lnSpc>
                <a:spcBef>
                  <a:spcPct val="0"/>
                </a:spcBef>
                <a:spcAft>
                  <a:spcPct val="35000"/>
                </a:spcAft>
                <a:buClrTx/>
                <a:buSzTx/>
                <a:buFontTx/>
                <a:buNone/>
                <a:tabLst/>
                <a:defRPr/>
              </a:pPr>
              <a:r>
                <a:rPr kumimoji="0" lang="en-US" sz="2133" b="0" i="0" u="none" strike="noStrike" kern="1200" cap="none" spc="0" normalizeH="0" baseline="0" noProof="0" dirty="0">
                  <a:ln>
                    <a:noFill/>
                  </a:ln>
                  <a:solidFill>
                    <a:prstClr val="white"/>
                  </a:solidFill>
                  <a:effectLst/>
                  <a:uLnTx/>
                  <a:uFillTx/>
                  <a:latin typeface="Arial Narrow"/>
                  <a:ea typeface="+mn-ea"/>
                  <a:cs typeface="+mn-cs"/>
                </a:rPr>
                <a:t>Randomization </a:t>
              </a:r>
            </a:p>
          </p:txBody>
        </p:sp>
      </p:grpSp>
      <p:cxnSp>
        <p:nvCxnSpPr>
          <p:cNvPr id="27" name="Straight Connector 26">
            <a:extLst>
              <a:ext uri="{FF2B5EF4-FFF2-40B4-BE49-F238E27FC236}">
                <a16:creationId xmlns:a16="http://schemas.microsoft.com/office/drawing/2014/main" id="{68C59A8B-F3F8-4078-874B-AE3D325164B8}"/>
              </a:ext>
            </a:extLst>
          </p:cNvPr>
          <p:cNvCxnSpPr>
            <a:cxnSpLocks/>
            <a:stCxn id="18" idx="2"/>
          </p:cNvCxnSpPr>
          <p:nvPr/>
        </p:nvCxnSpPr>
        <p:spPr>
          <a:xfrm>
            <a:off x="4636821" y="3727139"/>
            <a:ext cx="208259"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04CB1C3B-765E-4865-9783-CAC4D35E4A6C}"/>
              </a:ext>
            </a:extLst>
          </p:cNvPr>
          <p:cNvCxnSpPr>
            <a:cxnSpLocks/>
          </p:cNvCxnSpPr>
          <p:nvPr/>
        </p:nvCxnSpPr>
        <p:spPr>
          <a:xfrm>
            <a:off x="4829752" y="3019293"/>
            <a:ext cx="0" cy="1440000"/>
          </a:xfrm>
          <a:prstGeom prst="line">
            <a:avLst/>
          </a:prstGeom>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17E7844-0F40-46B2-952F-D5ACB8D39876}"/>
              </a:ext>
            </a:extLst>
          </p:cNvPr>
          <p:cNvCxnSpPr>
            <a:cxnSpLocks/>
          </p:cNvCxnSpPr>
          <p:nvPr/>
        </p:nvCxnSpPr>
        <p:spPr>
          <a:xfrm>
            <a:off x="4837495" y="3030151"/>
            <a:ext cx="331223" cy="1"/>
          </a:xfrm>
          <a:prstGeom prst="line">
            <a:avLst/>
          </a:prstGeom>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686288E-F478-422E-AF69-909EE0503FBA}"/>
              </a:ext>
            </a:extLst>
          </p:cNvPr>
          <p:cNvCxnSpPr>
            <a:cxnSpLocks/>
          </p:cNvCxnSpPr>
          <p:nvPr/>
        </p:nvCxnSpPr>
        <p:spPr>
          <a:xfrm>
            <a:off x="4821815" y="4459292"/>
            <a:ext cx="361820" cy="1"/>
          </a:xfrm>
          <a:prstGeom prst="line">
            <a:avLst/>
          </a:prstGeom>
        </p:spPr>
        <p:style>
          <a:lnRef idx="2">
            <a:schemeClr val="accent1"/>
          </a:lnRef>
          <a:fillRef idx="0">
            <a:schemeClr val="accent1"/>
          </a:fillRef>
          <a:effectRef idx="1">
            <a:schemeClr val="accent1"/>
          </a:effectRef>
          <a:fontRef idx="minor">
            <a:schemeClr val="tx1"/>
          </a:fontRef>
        </p:style>
      </p:cxnSp>
      <p:sp>
        <p:nvSpPr>
          <p:cNvPr id="40" name="TextBox 39">
            <a:extLst>
              <a:ext uri="{FF2B5EF4-FFF2-40B4-BE49-F238E27FC236}">
                <a16:creationId xmlns:a16="http://schemas.microsoft.com/office/drawing/2014/main" id="{289E2A6F-0682-49F8-808E-1C4720570831}"/>
              </a:ext>
            </a:extLst>
          </p:cNvPr>
          <p:cNvSpPr txBox="1"/>
          <p:nvPr/>
        </p:nvSpPr>
        <p:spPr>
          <a:xfrm>
            <a:off x="2604694" y="3106887"/>
            <a:ext cx="1375655" cy="338554"/>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NED/CR/PR</a:t>
            </a:r>
            <a:endParaRPr kumimoji="0" lang="en-US" sz="16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41" name="TextBox 40">
            <a:extLst>
              <a:ext uri="{FF2B5EF4-FFF2-40B4-BE49-F238E27FC236}">
                <a16:creationId xmlns:a16="http://schemas.microsoft.com/office/drawing/2014/main" id="{AB9610E9-4198-4245-863D-7F7A2A33864A}"/>
              </a:ext>
            </a:extLst>
          </p:cNvPr>
          <p:cNvSpPr txBox="1"/>
          <p:nvPr/>
        </p:nvSpPr>
        <p:spPr>
          <a:xfrm>
            <a:off x="2711586" y="4807803"/>
            <a:ext cx="2890687" cy="830997"/>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Stratification</a:t>
            </a:r>
          </a:p>
          <a:p>
            <a:pPr marL="228594" marR="0" lvl="0" indent="-228594"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Tumour </a:t>
            </a:r>
            <a:r>
              <a:rPr kumimoji="0" lang="en-GB" sz="1600" b="0" i="1"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BRCA</a:t>
            </a:r>
            <a:r>
              <a:rPr kumimoji="0" lang="en-GB"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m status</a:t>
            </a:r>
            <a:r>
              <a:rPr kumimoji="0" lang="en-GB" sz="1600" b="0" i="0" u="none" strike="noStrike" kern="1200" cap="none" spc="0" normalizeH="0" baseline="30000" noProof="0" dirty="0">
                <a:ln>
                  <a:noFill/>
                </a:ln>
                <a:solidFill>
                  <a:prstClr val="black"/>
                </a:solidFill>
                <a:effectLst/>
                <a:uLnTx/>
                <a:uFillTx/>
                <a:latin typeface="Calibri" panose="020F0502020204030204" pitchFamily="34" charset="0"/>
                <a:ea typeface="MS PGothic" panose="020B0600070205080204" pitchFamily="34" charset="-128"/>
                <a:cs typeface="Arial Narrow"/>
              </a:rPr>
              <a:t>‡</a:t>
            </a:r>
            <a:endParaRPr kumimoji="0" lang="en-GB"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a:p>
            <a:pPr marL="228594" marR="0" lvl="0" indent="-228594"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First-line treatment outcome</a:t>
            </a:r>
            <a:r>
              <a:rPr kumimoji="0" lang="en-GB" sz="1600" b="0" i="0" u="none" strike="noStrike" kern="1200" cap="none" spc="0" normalizeH="0" baseline="30000" noProof="0" dirty="0">
                <a:ln>
                  <a:noFill/>
                </a:ln>
                <a:solidFill>
                  <a:prstClr val="black"/>
                </a:solidFill>
                <a:effectLst/>
                <a:uLnTx/>
                <a:uFillTx/>
                <a:latin typeface="Arial Narrow"/>
                <a:ea typeface="MS PGothic" panose="020B0600070205080204" pitchFamily="34" charset="-128"/>
                <a:cs typeface="Arial Narrow"/>
              </a:rPr>
              <a:t>¶</a:t>
            </a:r>
            <a:endParaRPr kumimoji="0" lang="en-US" sz="16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42" name="TextBox 41">
            <a:extLst>
              <a:ext uri="{FF2B5EF4-FFF2-40B4-BE49-F238E27FC236}">
                <a16:creationId xmlns:a16="http://schemas.microsoft.com/office/drawing/2014/main" id="{86AECDB7-5D9E-4FA9-ABC6-11719E7C2CCD}"/>
              </a:ext>
            </a:extLst>
          </p:cNvPr>
          <p:cNvSpPr txBox="1"/>
          <p:nvPr/>
        </p:nvSpPr>
        <p:spPr>
          <a:xfrm>
            <a:off x="4821815" y="3524597"/>
            <a:ext cx="693805" cy="379656"/>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2:1</a:t>
            </a:r>
            <a:endParaRPr kumimoji="0" lang="en-US"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43" name="TextBox 42">
            <a:extLst>
              <a:ext uri="{FF2B5EF4-FFF2-40B4-BE49-F238E27FC236}">
                <a16:creationId xmlns:a16="http://schemas.microsoft.com/office/drawing/2014/main" id="{B02A932E-23BA-49B1-A072-868D0E2A0883}"/>
              </a:ext>
            </a:extLst>
          </p:cNvPr>
          <p:cNvSpPr txBox="1"/>
          <p:nvPr/>
        </p:nvSpPr>
        <p:spPr>
          <a:xfrm>
            <a:off x="3884242" y="2199620"/>
            <a:ext cx="884900" cy="379656"/>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N=806</a:t>
            </a:r>
            <a:endParaRPr kumimoji="0" lang="en-US" sz="1867"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44" name="TextBox 43">
            <a:extLst>
              <a:ext uri="{FF2B5EF4-FFF2-40B4-BE49-F238E27FC236}">
                <a16:creationId xmlns:a16="http://schemas.microsoft.com/office/drawing/2014/main" id="{44D36C9F-7C6E-4D6F-808C-86EC1A09DC57}"/>
              </a:ext>
            </a:extLst>
          </p:cNvPr>
          <p:cNvSpPr txBox="1"/>
          <p:nvPr/>
        </p:nvSpPr>
        <p:spPr>
          <a:xfrm>
            <a:off x="5103001" y="1956928"/>
            <a:ext cx="2503345" cy="420564"/>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2133"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Maintenance therapy</a:t>
            </a:r>
            <a:endParaRPr kumimoji="0" lang="en-US" sz="2133"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31" name="ZoneTexte 11">
            <a:extLst>
              <a:ext uri="{FF2B5EF4-FFF2-40B4-BE49-F238E27FC236}">
                <a16:creationId xmlns:a16="http://schemas.microsoft.com/office/drawing/2014/main" id="{8762FFF7-C5F4-4FBB-9C79-5230590AAF79}"/>
              </a:ext>
            </a:extLst>
          </p:cNvPr>
          <p:cNvSpPr txBox="1"/>
          <p:nvPr/>
        </p:nvSpPr>
        <p:spPr>
          <a:xfrm>
            <a:off x="9058059" y="2228134"/>
            <a:ext cx="2675891" cy="3010556"/>
          </a:xfrm>
          <a:prstGeom prst="rect">
            <a:avLst/>
          </a:prstGeom>
          <a:ln>
            <a:solidFill>
              <a:schemeClr val="accent1"/>
            </a:solidFill>
          </a:ln>
        </p:spPr>
        <p:style>
          <a:lnRef idx="2">
            <a:schemeClr val="accent1"/>
          </a:lnRef>
          <a:fillRef idx="1">
            <a:schemeClr val="lt1"/>
          </a:fillRef>
          <a:effectRef idx="0">
            <a:schemeClr val="accent1"/>
          </a:effectRef>
          <a:fontRef idx="minor">
            <a:schemeClr val="dk1"/>
          </a:fontRef>
        </p:style>
        <p:txBody>
          <a:bodyPr wrap="square" tIns="48000" bIns="48000">
            <a:spAutoFit/>
          </a:bodyPr>
          <a:lstStyle/>
          <a:p>
            <a:pPr marL="0" marR="0" lvl="0" indent="0" algn="l" defTabSz="781655" rtl="0" eaLnBrk="0" fontAlgn="base" latinLnBrk="0" hangingPunct="0">
              <a:lnSpc>
                <a:spcPct val="100000"/>
              </a:lnSpc>
              <a:spcBef>
                <a:spcPct val="0"/>
              </a:spcBef>
              <a:spcAft>
                <a:spcPct val="0"/>
              </a:spcAft>
              <a:buClrTx/>
              <a:buSzTx/>
              <a:buFontTx/>
              <a:buNone/>
              <a:tabLst>
                <a:tab pos="100140" algn="l"/>
                <a:tab pos="1001414" algn="ctr"/>
              </a:tabLst>
              <a:defRPr/>
            </a:pPr>
            <a:r>
              <a:rPr kumimoji="0" lang="en-US" sz="1600" b="1"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rPr>
              <a:t>Primary endpoint</a:t>
            </a:r>
          </a:p>
          <a:p>
            <a:pPr marL="0" marR="0" lvl="0" indent="0" algn="l" defTabSz="781655" rtl="0" eaLnBrk="0" fontAlgn="base" latinLnBrk="0" hangingPunct="0">
              <a:lnSpc>
                <a:spcPct val="100000"/>
              </a:lnSpc>
              <a:spcBef>
                <a:spcPct val="0"/>
              </a:spcBef>
              <a:spcAft>
                <a:spcPts val="800"/>
              </a:spcAft>
              <a:buClrTx/>
              <a:buSzTx/>
              <a:buFontTx/>
              <a:buNone/>
              <a:tabLst>
                <a:tab pos="100140" algn="l"/>
                <a:tab pos="1001414" algn="ctr"/>
              </a:tabLst>
              <a:defRPr/>
            </a:pPr>
            <a:r>
              <a:rPr kumimoji="0" lang="en-US" sz="1600" b="0"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rPr>
              <a:t>Investigator-assessed PFS (RECIST v1.1)</a:t>
            </a:r>
          </a:p>
          <a:p>
            <a:pPr marL="0" marR="0" lvl="0" indent="0" algn="l" defTabSz="781655" rtl="0" eaLnBrk="0" fontAlgn="base" latinLnBrk="0" hangingPunct="0">
              <a:lnSpc>
                <a:spcPct val="100000"/>
              </a:lnSpc>
              <a:spcBef>
                <a:spcPct val="0"/>
              </a:spcBef>
              <a:spcAft>
                <a:spcPts val="0"/>
              </a:spcAft>
              <a:buClrTx/>
              <a:buSzTx/>
              <a:buFontTx/>
              <a:buNone/>
              <a:tabLst>
                <a:tab pos="100140" algn="l"/>
                <a:tab pos="1001414" algn="ctr"/>
              </a:tabLst>
              <a:defRPr/>
            </a:pPr>
            <a:r>
              <a:rPr kumimoji="0" lang="en-US" sz="1600" b="1" i="0" u="none" strike="noStrike" kern="1200" cap="none" spc="0" normalizeH="0" baseline="0" noProof="0" dirty="0">
                <a:ln>
                  <a:noFill/>
                </a:ln>
                <a:solidFill>
                  <a:srgbClr val="000000"/>
                </a:solidFill>
                <a:effectLst/>
                <a:uLnTx/>
                <a:uFillTx/>
                <a:latin typeface="Arial Narrow"/>
                <a:ea typeface="Arial Unicode MS" pitchFamily="34" charset="-128"/>
                <a:cs typeface="Arial Narrow"/>
              </a:rPr>
              <a:t>Sensitivity analysis </a:t>
            </a:r>
          </a:p>
          <a:p>
            <a:pPr marL="0" marR="0" lvl="0" indent="0" algn="l" defTabSz="781655" rtl="0" eaLnBrk="0" fontAlgn="base" latinLnBrk="0" hangingPunct="0">
              <a:lnSpc>
                <a:spcPct val="100000"/>
              </a:lnSpc>
              <a:spcBef>
                <a:spcPct val="0"/>
              </a:spcBef>
              <a:spcAft>
                <a:spcPts val="800"/>
              </a:spcAft>
              <a:buClrTx/>
              <a:buSzTx/>
              <a:buFontTx/>
              <a:buNone/>
              <a:tabLst>
                <a:tab pos="100140" algn="l"/>
                <a:tab pos="1001414" algn="ctr"/>
              </a:tabLst>
              <a:defRPr/>
            </a:pPr>
            <a:r>
              <a:rPr kumimoji="0" lang="en-GB" sz="1600" b="0" i="0" u="none" strike="noStrike" kern="1200" cap="none" spc="0" normalizeH="0" baseline="0" noProof="0" dirty="0">
                <a:ln>
                  <a:noFill/>
                </a:ln>
                <a:solidFill>
                  <a:prstClr val="black"/>
                </a:solidFill>
                <a:effectLst/>
                <a:uLnTx/>
                <a:uFillTx/>
                <a:latin typeface="Arial Narrow"/>
                <a:ea typeface="+mn-ea"/>
                <a:cs typeface="Arial Narrow"/>
              </a:rPr>
              <a:t>PFS by BICR</a:t>
            </a:r>
          </a:p>
          <a:p>
            <a:pPr marL="0" marR="0" lvl="0" indent="0" algn="l" defTabSz="457189" rtl="0" eaLnBrk="0" fontAlgn="base" latinLnBrk="0" hangingPunct="0">
              <a:lnSpc>
                <a:spcPct val="100000"/>
              </a:lnSpc>
              <a:spcBef>
                <a:spcPct val="0"/>
              </a:spcBef>
              <a:spcAft>
                <a:spcPts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Arial Narrow"/>
                <a:ea typeface="+mn-ea"/>
                <a:cs typeface="Arial Narrow"/>
              </a:rPr>
              <a:t>Secondary endpoints</a:t>
            </a:r>
          </a:p>
          <a:p>
            <a:pPr marL="0" marR="0" lvl="0" indent="0" algn="l" defTabSz="457189" rtl="0" eaLnBrk="0" fontAlgn="base" latinLnBrk="0" hangingPunct="0">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Arial Narrow"/>
                <a:ea typeface="+mn-ea"/>
                <a:cs typeface="Arial Narrow"/>
              </a:rPr>
              <a:t>TFST</a:t>
            </a:r>
          </a:p>
          <a:p>
            <a:pPr marL="0" marR="0" lvl="0" indent="0" algn="l" defTabSz="457189" rtl="0" eaLnBrk="0" fontAlgn="base" latinLnBrk="0" hangingPunct="0">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Arial Narrow"/>
                <a:ea typeface="+mn-ea"/>
                <a:cs typeface="Arial Narrow"/>
              </a:rPr>
              <a:t>PFS2, TSST</a:t>
            </a:r>
          </a:p>
          <a:p>
            <a:pPr marL="0" marR="0" lvl="0" indent="0" algn="l" defTabSz="457189" rtl="0" eaLnBrk="0" fontAlgn="base" latinLnBrk="0" hangingPunct="0">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Arial Narrow"/>
                <a:ea typeface="+mn-ea"/>
                <a:cs typeface="Arial Narrow"/>
              </a:rPr>
              <a:t>OS</a:t>
            </a:r>
          </a:p>
          <a:p>
            <a:pPr marL="0" marR="0" lvl="0" indent="0" algn="l" defTabSz="457189" rtl="0" eaLnBrk="0" fontAlgn="base" latinLnBrk="0" hangingPunct="0">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Arial Narrow"/>
                <a:ea typeface="+mn-ea"/>
                <a:cs typeface="Arial Narrow"/>
              </a:rPr>
              <a:t>HRQoL</a:t>
            </a:r>
          </a:p>
          <a:p>
            <a:pPr marL="0" marR="0" lvl="0" indent="0" algn="l" defTabSz="457189" rtl="0" eaLnBrk="0" fontAlgn="base" latinLnBrk="0" hangingPunct="0">
              <a:lnSpc>
                <a:spcPct val="100000"/>
              </a:lnSpc>
              <a:spcBef>
                <a:spcPct val="0"/>
              </a:spcBef>
              <a:spcAft>
                <a:spcPts val="80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Arial Narrow"/>
                <a:ea typeface="+mn-ea"/>
                <a:cs typeface="Arial Narrow"/>
              </a:rPr>
              <a:t>Safety and tolerability</a:t>
            </a:r>
            <a:endParaRPr kumimoji="0" lang="en-US" sz="1600" b="1"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endParaRPr>
          </a:p>
        </p:txBody>
      </p:sp>
      <p:sp>
        <p:nvSpPr>
          <p:cNvPr id="46" name="TextBox 45">
            <a:extLst>
              <a:ext uri="{FF2B5EF4-FFF2-40B4-BE49-F238E27FC236}">
                <a16:creationId xmlns:a16="http://schemas.microsoft.com/office/drawing/2014/main" id="{283A3E21-B280-4CAC-9CF0-82691CAA3154}"/>
              </a:ext>
            </a:extLst>
          </p:cNvPr>
          <p:cNvSpPr txBox="1"/>
          <p:nvPr/>
        </p:nvSpPr>
        <p:spPr>
          <a:xfrm>
            <a:off x="2704416" y="5727821"/>
            <a:ext cx="9450573" cy="749179"/>
          </a:xfrm>
          <a:prstGeom prst="rect">
            <a:avLst/>
          </a:prstGeom>
          <a:noFill/>
        </p:spPr>
        <p:txBody>
          <a:bodyPr wrap="square" rtlCol="0">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*Patients with other epithelial non-mucinous ovarian cancer were eligible if they had a germline </a:t>
            </a:r>
            <a:r>
              <a:rPr kumimoji="0" lang="en-GB" sz="1067" b="0" i="1"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BRCA1</a:t>
            </a:r>
            <a:r>
              <a:rPr kumimoji="0" lang="en-GB" sz="10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 and/or </a:t>
            </a:r>
            <a:r>
              <a:rPr kumimoji="0" lang="en-GB" sz="1067" b="0" i="1"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BRCA2</a:t>
            </a:r>
            <a:r>
              <a:rPr kumimoji="0" lang="en-GB" sz="10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 mutation</a:t>
            </a:r>
          </a:p>
          <a:p>
            <a:pPr marL="0" marR="0" lvl="0" indent="0" algn="l" defTabSz="609585"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30000" noProof="0" dirty="0">
                <a:ln>
                  <a:noFill/>
                </a:ln>
                <a:solidFill>
                  <a:prstClr val="black"/>
                </a:solidFill>
                <a:effectLst/>
                <a:uLnTx/>
                <a:uFillTx/>
                <a:latin typeface="Arial Narrow"/>
                <a:ea typeface="MS PGothic" panose="020B0600070205080204" pitchFamily="34" charset="-128"/>
                <a:cs typeface="+mn-cs"/>
              </a:rPr>
              <a:t>†</a:t>
            </a:r>
            <a:r>
              <a:rPr kumimoji="0" lang="en-GB" sz="10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Bevacizumab: 15 mg/kg, every 3 weeks for a total of 15 months, including when administered with chemotherapy; </a:t>
            </a:r>
            <a:r>
              <a:rPr kumimoji="0" lang="en-GB" sz="1067" b="0" i="0" u="none" strike="noStrike" kern="1200" cap="none" spc="0" normalizeH="0" baseline="30000" noProof="0" dirty="0">
                <a:ln>
                  <a:noFill/>
                </a:ln>
                <a:solidFill>
                  <a:prstClr val="black"/>
                </a:solidFill>
                <a:effectLst/>
                <a:uLnTx/>
                <a:uFillTx/>
                <a:latin typeface="Arial Narrow"/>
                <a:ea typeface="MS PGothic" panose="020B0600070205080204" pitchFamily="34" charset="-128"/>
                <a:cs typeface="+mn-cs"/>
              </a:rPr>
              <a:t>‡</a:t>
            </a:r>
            <a:r>
              <a:rPr kumimoji="0" lang="en-GB" sz="10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By central labs; </a:t>
            </a:r>
            <a:r>
              <a:rPr kumimoji="0" lang="en-US" sz="1067" b="0" i="0" u="none" strike="noStrike" kern="1200" cap="none" spc="0" normalizeH="0" baseline="30000" noProof="0" dirty="0">
                <a:ln>
                  <a:noFill/>
                </a:ln>
                <a:solidFill>
                  <a:prstClr val="black"/>
                </a:solidFill>
                <a:effectLst/>
                <a:uLnTx/>
                <a:uFillTx/>
                <a:latin typeface="Arial Narrow"/>
                <a:ea typeface="MS PGothic" panose="020B0600070205080204" pitchFamily="34" charset="-128"/>
                <a:cs typeface="Arial Narrow"/>
              </a:rPr>
              <a:t>¶</a:t>
            </a:r>
            <a:r>
              <a:rPr kumimoji="0" lang="en-US" sz="10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According to timing of surgery and NED/CR/PR</a:t>
            </a:r>
            <a:endParaRPr kumimoji="0" lang="en-GB" sz="10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a:p>
            <a:pPr marL="0" marR="0" lvl="0" indent="0" algn="l" defTabSz="609585"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BICR, blinded independent central review; HRQoL, health-related quality of life; PFS2, time to second progression or death; RECIST, Response Evaluation Criteria in Solid Tumours; TFST, time to first subsequent therapy or death; TSST, time to second subsequent therapy or death</a:t>
            </a:r>
          </a:p>
        </p:txBody>
      </p:sp>
      <p:sp>
        <p:nvSpPr>
          <p:cNvPr id="36" name="AutoShape 6">
            <a:extLst>
              <a:ext uri="{FF2B5EF4-FFF2-40B4-BE49-F238E27FC236}">
                <a16:creationId xmlns:a16="http://schemas.microsoft.com/office/drawing/2014/main" id="{E7BD0044-99E2-498C-9F7F-08BDB987AF14}"/>
              </a:ext>
            </a:extLst>
          </p:cNvPr>
          <p:cNvSpPr>
            <a:spLocks noChangeArrowheads="1"/>
          </p:cNvSpPr>
          <p:nvPr/>
        </p:nvSpPr>
        <p:spPr bwMode="auto">
          <a:xfrm>
            <a:off x="458052" y="1090621"/>
            <a:ext cx="11291683" cy="471040"/>
          </a:xfrm>
          <a:prstGeom prst="roundRect">
            <a:avLst>
              <a:gd name="adj" fmla="val 5162"/>
            </a:avLst>
          </a:prstGeom>
          <a:solidFill>
            <a:schemeClr val="bg1"/>
          </a:solidFill>
          <a:ln w="28575" algn="ctr">
            <a:solidFill>
              <a:srgbClr val="E6E6E6"/>
            </a:solidFill>
            <a:round/>
            <a:headEnd/>
            <a:tailEnd/>
          </a:ln>
          <a:effectLst>
            <a:outerShdw blurRad="50800" dist="38100" dir="8100000" algn="tr" rotWithShape="0">
              <a:prstClr val="black">
                <a:alpha val="40000"/>
              </a:prstClr>
            </a:outerShdw>
          </a:effectLst>
        </p:spPr>
        <p:txBody>
          <a:bodyPr lIns="31543" tIns="38947" rIns="31543" bIns="38947" anchor="ctr"/>
          <a:lstStyle>
            <a:defPPr>
              <a:defRPr lang="de-DE"/>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781655" rtl="0" eaLnBrk="1" fontAlgn="base" latinLnBrk="0" hangingPunct="1">
              <a:lnSpc>
                <a:spcPct val="100000"/>
              </a:lnSpc>
              <a:spcBef>
                <a:spcPct val="0"/>
              </a:spcBef>
              <a:spcAft>
                <a:spcPct val="0"/>
              </a:spcAft>
              <a:buClrTx/>
              <a:buSzTx/>
              <a:buFontTx/>
              <a:buNone/>
              <a:tabLst>
                <a:tab pos="100140" algn="l"/>
                <a:tab pos="1001414" algn="ctr"/>
              </a:tabLst>
              <a:defRPr/>
            </a:pPr>
            <a:r>
              <a:rPr kumimoji="0" lang="en-US" sz="1800" b="1" i="0" u="none" strike="noStrike" kern="1200" cap="none" spc="0" normalizeH="0" baseline="0" noProof="0" dirty="0">
                <a:ln>
                  <a:noFill/>
                </a:ln>
                <a:solidFill>
                  <a:srgbClr val="000000"/>
                </a:solidFill>
                <a:effectLst/>
                <a:uLnTx/>
                <a:uFillTx/>
                <a:latin typeface="Arial Narrow"/>
                <a:ea typeface="Arial Unicode MS" pitchFamily="34" charset="-128"/>
                <a:cs typeface="Arial Unicode MS" pitchFamily="34" charset="-128"/>
              </a:rPr>
              <a:t>Newly diagnosed FIGO stage III–IV high-grade serous/endometrioid ovarian, fallopian tube or primary peritoneal cancer*</a:t>
            </a:r>
            <a:endParaRPr kumimoji="0" lang="en-US" sz="1200" b="0" i="0" u="none" strike="noStrike" kern="1200" cap="none" spc="0" normalizeH="0" baseline="0" noProof="0" dirty="0">
              <a:ln>
                <a:noFill/>
              </a:ln>
              <a:solidFill>
                <a:srgbClr val="000000"/>
              </a:solidFill>
              <a:effectLst/>
              <a:uLnTx/>
              <a:uFillTx/>
              <a:latin typeface="Imago" panose="02000500060000020004" pitchFamily="2" charset="0"/>
              <a:ea typeface="Arial Unicode MS" pitchFamily="34" charset="-128"/>
              <a:cs typeface="Arial Unicode MS" pitchFamily="34" charset="-128"/>
            </a:endParaRPr>
          </a:p>
        </p:txBody>
      </p:sp>
      <p:grpSp>
        <p:nvGrpSpPr>
          <p:cNvPr id="38" name="Group 37">
            <a:extLst>
              <a:ext uri="{FF2B5EF4-FFF2-40B4-BE49-F238E27FC236}">
                <a16:creationId xmlns:a16="http://schemas.microsoft.com/office/drawing/2014/main" id="{1728B3DE-7C37-4F83-B20B-61067D977C74}"/>
              </a:ext>
            </a:extLst>
          </p:cNvPr>
          <p:cNvGrpSpPr/>
          <p:nvPr/>
        </p:nvGrpSpPr>
        <p:grpSpPr>
          <a:xfrm>
            <a:off x="5171964" y="2547110"/>
            <a:ext cx="3360000" cy="480000"/>
            <a:chOff x="2376179" y="1215953"/>
            <a:chExt cx="4616800" cy="864458"/>
          </a:xfrm>
          <a:solidFill>
            <a:srgbClr val="990033"/>
          </a:solidFill>
        </p:grpSpPr>
        <p:sp>
          <p:nvSpPr>
            <p:cNvPr id="39" name="Rectangle 38">
              <a:extLst>
                <a:ext uri="{FF2B5EF4-FFF2-40B4-BE49-F238E27FC236}">
                  <a16:creationId xmlns:a16="http://schemas.microsoft.com/office/drawing/2014/main" id="{87695FE8-38DC-41AD-8975-B4A43A7708C7}"/>
                </a:ext>
              </a:extLst>
            </p:cNvPr>
            <p:cNvSpPr/>
            <p:nvPr/>
          </p:nvSpPr>
          <p:spPr>
            <a:xfrm>
              <a:off x="2376179" y="1215953"/>
              <a:ext cx="4616800" cy="864457"/>
            </a:xfrm>
            <a:prstGeom prst="rect">
              <a:avLst/>
            </a:prstGeom>
            <a:gr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47" name="TextBox 46">
              <a:extLst>
                <a:ext uri="{FF2B5EF4-FFF2-40B4-BE49-F238E27FC236}">
                  <a16:creationId xmlns:a16="http://schemas.microsoft.com/office/drawing/2014/main" id="{D55216EE-0402-4D30-8D0D-BB907144CB2E}"/>
                </a:ext>
              </a:extLst>
            </p:cNvPr>
            <p:cNvSpPr txBox="1"/>
            <p:nvPr/>
          </p:nvSpPr>
          <p:spPr>
            <a:xfrm>
              <a:off x="2376179" y="1215954"/>
              <a:ext cx="4616800" cy="86445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108000" tIns="12700" rIns="12700" bIns="12700" numCol="1" spcCol="1270" anchor="ctr" anchorCtr="0">
              <a:noAutofit/>
            </a:bodyPr>
            <a:lstStyle/>
            <a:p>
              <a:pPr marL="0" marR="0" lvl="0" indent="0" algn="l" defTabSz="888978" rtl="0" eaLnBrk="0" fontAlgn="base" latinLnBrk="0" hangingPunct="0">
                <a:lnSpc>
                  <a:spcPct val="90000"/>
                </a:lnSpc>
                <a:spcBef>
                  <a:spcPct val="0"/>
                </a:spcBef>
                <a:spcAft>
                  <a:spcPct val="3500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Narrow"/>
                  <a:ea typeface="ＭＳ Ｐゴシック" pitchFamily="34" charset="-128"/>
                  <a:cs typeface="Arial" charset="0"/>
                </a:rPr>
                <a:t>Olaparib (300 mg BID) x2 years</a:t>
              </a:r>
              <a:endParaRPr kumimoji="0" lang="en-US" sz="2000" b="0" i="0" u="none" strike="noStrike" kern="1200" cap="none" spc="0" normalizeH="0" baseline="0" noProof="0" dirty="0">
                <a:ln>
                  <a:noFill/>
                </a:ln>
                <a:solidFill>
                  <a:prstClr val="white"/>
                </a:solidFill>
                <a:effectLst/>
                <a:uLnTx/>
                <a:uFillTx/>
                <a:latin typeface="Arial Narrow"/>
                <a:ea typeface="+mn-ea"/>
                <a:cs typeface="+mn-cs"/>
              </a:endParaRPr>
            </a:p>
          </p:txBody>
        </p:sp>
      </p:grpSp>
      <p:grpSp>
        <p:nvGrpSpPr>
          <p:cNvPr id="48" name="Group 47">
            <a:extLst>
              <a:ext uri="{FF2B5EF4-FFF2-40B4-BE49-F238E27FC236}">
                <a16:creationId xmlns:a16="http://schemas.microsoft.com/office/drawing/2014/main" id="{CF999466-3907-412E-A261-127429746E00}"/>
              </a:ext>
            </a:extLst>
          </p:cNvPr>
          <p:cNvGrpSpPr/>
          <p:nvPr/>
        </p:nvGrpSpPr>
        <p:grpSpPr>
          <a:xfrm>
            <a:off x="5193483" y="3977981"/>
            <a:ext cx="3360000" cy="480000"/>
            <a:chOff x="2388201" y="2413658"/>
            <a:chExt cx="4663103" cy="875783"/>
          </a:xfrm>
          <a:solidFill>
            <a:srgbClr val="56639D"/>
          </a:solidFill>
        </p:grpSpPr>
        <p:sp>
          <p:nvSpPr>
            <p:cNvPr id="49" name="Rectangle 48">
              <a:extLst>
                <a:ext uri="{FF2B5EF4-FFF2-40B4-BE49-F238E27FC236}">
                  <a16:creationId xmlns:a16="http://schemas.microsoft.com/office/drawing/2014/main" id="{C74203DC-685B-460E-BEB3-82716F9D6EDC}"/>
                </a:ext>
              </a:extLst>
            </p:cNvPr>
            <p:cNvSpPr/>
            <p:nvPr/>
          </p:nvSpPr>
          <p:spPr>
            <a:xfrm>
              <a:off x="2388201" y="2413658"/>
              <a:ext cx="4663103" cy="864457"/>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TextBox 49">
              <a:extLst>
                <a:ext uri="{FF2B5EF4-FFF2-40B4-BE49-F238E27FC236}">
                  <a16:creationId xmlns:a16="http://schemas.microsoft.com/office/drawing/2014/main" id="{DE21C690-0B77-47A0-84BE-6D31E7F37637}"/>
                </a:ext>
              </a:extLst>
            </p:cNvPr>
            <p:cNvSpPr txBox="1"/>
            <p:nvPr/>
          </p:nvSpPr>
          <p:spPr>
            <a:xfrm>
              <a:off x="2388201" y="2424983"/>
              <a:ext cx="4663103" cy="864458"/>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72000" tIns="12700" rIns="12700" bIns="12700" numCol="1" spcCol="1270" anchor="ctr" anchorCtr="0">
              <a:noAutofit/>
            </a:bodyPr>
            <a:lstStyle/>
            <a:p>
              <a:pPr marL="0" marR="0" lvl="0" indent="0" algn="l" defTabSz="888978" rtl="0" eaLnBrk="0" fontAlgn="base" latinLnBrk="0" hangingPunct="0">
                <a:lnSpc>
                  <a:spcPct val="90000"/>
                </a:lnSpc>
                <a:spcBef>
                  <a:spcPct val="0"/>
                </a:spcBef>
                <a:spcAft>
                  <a:spcPct val="3500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Narrow"/>
                  <a:ea typeface="ＭＳ Ｐゴシック" pitchFamily="34" charset="-128"/>
                  <a:cs typeface="Arial" charset="0"/>
                </a:rPr>
                <a:t>Placebo x2 years</a:t>
              </a:r>
              <a:endParaRPr kumimoji="0" lang="en-US" sz="2000" b="0" i="0" u="none" strike="noStrike" kern="1200" cap="none" spc="0" normalizeH="0" baseline="0" noProof="0" dirty="0">
                <a:ln>
                  <a:noFill/>
                </a:ln>
                <a:solidFill>
                  <a:prstClr val="white"/>
                </a:solidFill>
                <a:effectLst/>
                <a:uLnTx/>
                <a:uFillTx/>
                <a:latin typeface="Arial Narrow"/>
                <a:ea typeface="+mn-ea"/>
                <a:cs typeface="+mn-cs"/>
              </a:endParaRPr>
            </a:p>
          </p:txBody>
        </p:sp>
      </p:grpSp>
      <p:sp>
        <p:nvSpPr>
          <p:cNvPr id="51" name="TextBox 50">
            <a:extLst>
              <a:ext uri="{FF2B5EF4-FFF2-40B4-BE49-F238E27FC236}">
                <a16:creationId xmlns:a16="http://schemas.microsoft.com/office/drawing/2014/main" id="{A167F70A-135C-49E3-929D-DB5836A16DAE}"/>
              </a:ext>
            </a:extLst>
          </p:cNvPr>
          <p:cNvSpPr txBox="1"/>
          <p:nvPr/>
        </p:nvSpPr>
        <p:spPr>
          <a:xfrm>
            <a:off x="5168160" y="3029321"/>
            <a:ext cx="1680000" cy="480000"/>
          </a:xfrm>
          <a:prstGeom prst="rect">
            <a:avLst/>
          </a:prstGeom>
          <a:solidFill>
            <a:schemeClr val="tx2">
              <a:lumMod val="20000"/>
              <a:lumOff val="80000"/>
            </a:schemeClr>
          </a:solidFill>
        </p:spPr>
        <p:style>
          <a:lnRef idx="0">
            <a:scrgbClr r="0" g="0" b="0"/>
          </a:lnRef>
          <a:fillRef idx="0">
            <a:scrgbClr r="0" g="0" b="0"/>
          </a:fillRef>
          <a:effectRef idx="0">
            <a:scrgbClr r="0" g="0" b="0"/>
          </a:effectRef>
          <a:fontRef idx="minor">
            <a:schemeClr val="lt1"/>
          </a:fontRef>
        </p:style>
        <p:txBody>
          <a:bodyPr spcFirstLastPara="0" vert="horz" wrap="square" lIns="108000" tIns="12700" rIns="12700" bIns="12700" numCol="1" spcCol="1270" anchor="ctr" anchorCtr="0">
            <a:noAutofit/>
          </a:bodyPr>
          <a:lstStyle/>
          <a:p>
            <a:pPr marL="0" marR="0" lvl="0" indent="0" algn="l" defTabSz="888978" rtl="0" eaLnBrk="0" fontAlgn="base" latinLnBrk="0" hangingPunct="0">
              <a:lnSpc>
                <a:spcPct val="90000"/>
              </a:lnSpc>
              <a:spcBef>
                <a:spcPct val="0"/>
              </a:spcBef>
              <a:spcAft>
                <a:spcPct val="3500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Narrow"/>
                <a:ea typeface="ＭＳ Ｐゴシック" pitchFamily="34" charset="-128"/>
                <a:cs typeface="Arial" charset="0"/>
              </a:rPr>
              <a:t>+ </a:t>
            </a:r>
            <a:r>
              <a:rPr kumimoji="0" lang="en-US" sz="2000" b="0" i="0" u="none" strike="noStrike" kern="1200" cap="none" spc="0" normalizeH="0" baseline="0" noProof="0" dirty="0">
                <a:ln>
                  <a:noFill/>
                </a:ln>
                <a:solidFill>
                  <a:prstClr val="black"/>
                </a:solidFill>
                <a:effectLst/>
                <a:uLnTx/>
                <a:uFillTx/>
                <a:latin typeface="Arial Narrow"/>
                <a:ea typeface="+mn-ea"/>
                <a:cs typeface="+mn-cs"/>
              </a:rPr>
              <a:t>bevacizumab</a:t>
            </a:r>
            <a:r>
              <a:rPr kumimoji="0" lang="en-US" sz="2000" b="0" i="0" u="none" strike="noStrike" kern="1200" cap="none" spc="0" normalizeH="0" baseline="30000" noProof="0" dirty="0">
                <a:ln>
                  <a:noFill/>
                </a:ln>
                <a:solidFill>
                  <a:prstClr val="black"/>
                </a:solidFill>
                <a:effectLst/>
                <a:uLnTx/>
                <a:uFillTx/>
                <a:latin typeface="Arial Narrow"/>
                <a:ea typeface="+mn-ea"/>
                <a:cs typeface="+mn-cs"/>
              </a:rPr>
              <a:t>†</a:t>
            </a:r>
            <a:r>
              <a:rPr kumimoji="0" lang="en-US" sz="2000" b="1" i="0" u="none" strike="noStrike" kern="1200" cap="none" spc="0" normalizeH="0" baseline="0" noProof="0" dirty="0">
                <a:ln>
                  <a:noFill/>
                </a:ln>
                <a:solidFill>
                  <a:prstClr val="black"/>
                </a:solidFill>
                <a:effectLst/>
                <a:uLnTx/>
                <a:uFillTx/>
                <a:latin typeface="Arial Narrow"/>
                <a:ea typeface="ＭＳ Ｐゴシック" pitchFamily="34" charset="-128"/>
                <a:cs typeface="Arial" charset="0"/>
              </a:rPr>
              <a:t> </a:t>
            </a:r>
            <a:endParaRPr kumimoji="0" lang="en-US" sz="2000" b="0" i="0" u="none" strike="noStrike" kern="1200" cap="none" spc="0" normalizeH="0" baseline="0" noProof="0" dirty="0">
              <a:ln>
                <a:noFill/>
              </a:ln>
              <a:solidFill>
                <a:prstClr val="black"/>
              </a:solidFill>
              <a:effectLst/>
              <a:uLnTx/>
              <a:uFillTx/>
              <a:latin typeface="Arial Narrow"/>
              <a:ea typeface="+mn-ea"/>
              <a:cs typeface="+mn-cs"/>
            </a:endParaRPr>
          </a:p>
        </p:txBody>
      </p:sp>
      <p:sp>
        <p:nvSpPr>
          <p:cNvPr id="52" name="TextBox 51">
            <a:extLst>
              <a:ext uri="{FF2B5EF4-FFF2-40B4-BE49-F238E27FC236}">
                <a16:creationId xmlns:a16="http://schemas.microsoft.com/office/drawing/2014/main" id="{1BC17A79-2792-4EF6-B984-8BFC094D4904}"/>
              </a:ext>
            </a:extLst>
          </p:cNvPr>
          <p:cNvSpPr txBox="1"/>
          <p:nvPr/>
        </p:nvSpPr>
        <p:spPr>
          <a:xfrm>
            <a:off x="5193483" y="4454427"/>
            <a:ext cx="1680000" cy="480000"/>
          </a:xfrm>
          <a:prstGeom prst="rect">
            <a:avLst/>
          </a:prstGeom>
          <a:solidFill>
            <a:schemeClr val="tx2">
              <a:lumMod val="20000"/>
              <a:lumOff val="80000"/>
            </a:schemeClr>
          </a:solidFill>
        </p:spPr>
        <p:style>
          <a:lnRef idx="0">
            <a:scrgbClr r="0" g="0" b="0"/>
          </a:lnRef>
          <a:fillRef idx="0">
            <a:scrgbClr r="0" g="0" b="0"/>
          </a:fillRef>
          <a:effectRef idx="0">
            <a:scrgbClr r="0" g="0" b="0"/>
          </a:effectRef>
          <a:fontRef idx="minor">
            <a:schemeClr val="lt1"/>
          </a:fontRef>
        </p:style>
        <p:txBody>
          <a:bodyPr spcFirstLastPara="0" vert="horz" wrap="square" lIns="108000" tIns="12700" rIns="12700" bIns="12700" numCol="1" spcCol="1270" anchor="ctr" anchorCtr="0">
            <a:noAutofit/>
          </a:bodyPr>
          <a:lstStyle/>
          <a:p>
            <a:pPr marL="0" marR="0" lvl="0" indent="0" algn="l" defTabSz="888978" rtl="0" eaLnBrk="0" fontAlgn="base" latinLnBrk="0" hangingPunct="0">
              <a:lnSpc>
                <a:spcPct val="90000"/>
              </a:lnSpc>
              <a:spcBef>
                <a:spcPct val="0"/>
              </a:spcBef>
              <a:spcAft>
                <a:spcPct val="3500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Narrow"/>
                <a:ea typeface="ＭＳ Ｐゴシック" pitchFamily="34" charset="-128"/>
                <a:cs typeface="Arial" charset="0"/>
              </a:rPr>
              <a:t>+ </a:t>
            </a:r>
            <a:r>
              <a:rPr kumimoji="0" lang="en-US" sz="2000" b="0" i="0" u="none" strike="noStrike" kern="1200" cap="none" spc="0" normalizeH="0" baseline="0" noProof="0" dirty="0">
                <a:ln>
                  <a:noFill/>
                </a:ln>
                <a:solidFill>
                  <a:prstClr val="black"/>
                </a:solidFill>
                <a:effectLst/>
                <a:uLnTx/>
                <a:uFillTx/>
                <a:latin typeface="Arial Narrow"/>
                <a:ea typeface="+mn-ea"/>
                <a:cs typeface="+mn-cs"/>
              </a:rPr>
              <a:t>bevacizumab</a:t>
            </a:r>
            <a:r>
              <a:rPr kumimoji="0" lang="en-US" sz="2000" b="0" i="0" u="none" strike="noStrike" kern="1200" cap="none" spc="0" normalizeH="0" baseline="30000" noProof="0" dirty="0">
                <a:ln>
                  <a:noFill/>
                </a:ln>
                <a:solidFill>
                  <a:prstClr val="black"/>
                </a:solidFill>
                <a:effectLst/>
                <a:uLnTx/>
                <a:uFillTx/>
                <a:latin typeface="Arial Narrow"/>
                <a:ea typeface="+mn-ea"/>
                <a:cs typeface="+mn-cs"/>
              </a:rPr>
              <a:t>†</a:t>
            </a:r>
            <a:r>
              <a:rPr kumimoji="0" lang="en-US" sz="2000" b="1" i="0" u="none" strike="noStrike" kern="1200" cap="none" spc="0" normalizeH="0" baseline="0" noProof="0" dirty="0">
                <a:ln>
                  <a:noFill/>
                </a:ln>
                <a:solidFill>
                  <a:prstClr val="black"/>
                </a:solidFill>
                <a:effectLst/>
                <a:uLnTx/>
                <a:uFillTx/>
                <a:latin typeface="Arial Narrow"/>
                <a:ea typeface="ＭＳ Ｐゴシック" pitchFamily="34" charset="-128"/>
                <a:cs typeface="Arial" charset="0"/>
              </a:rPr>
              <a:t> </a:t>
            </a:r>
            <a:endParaRPr kumimoji="0" lang="en-US" sz="2000" b="0" i="0" u="none" strike="noStrike" kern="1200" cap="none" spc="0" normalizeH="0" baseline="0" noProof="0" dirty="0">
              <a:ln>
                <a:noFill/>
              </a:ln>
              <a:solidFill>
                <a:prstClr val="black"/>
              </a:solidFill>
              <a:effectLst/>
              <a:uLnTx/>
              <a:uFillTx/>
              <a:latin typeface="Arial Narrow"/>
              <a:ea typeface="+mn-ea"/>
              <a:cs typeface="+mn-cs"/>
            </a:endParaRPr>
          </a:p>
        </p:txBody>
      </p:sp>
      <p:pic>
        <p:nvPicPr>
          <p:cNvPr id="53" name="Picture 52">
            <a:extLst>
              <a:ext uri="{FF2B5EF4-FFF2-40B4-BE49-F238E27FC236}">
                <a16:creationId xmlns:a16="http://schemas.microsoft.com/office/drawing/2014/main" id="{E95EDEB1-7B5D-4635-A753-18AEC344D242}"/>
              </a:ext>
            </a:extLst>
          </p:cNvPr>
          <p:cNvPicPr>
            <a:picLocks noChangeAspect="1" noChangeArrowheads="1"/>
          </p:cNvPicPr>
          <p:nvPr/>
        </p:nvPicPr>
        <p:blipFill>
          <a:blip r:embed="rId3" cstate="print"/>
          <a:srcRect/>
          <a:stretch>
            <a:fillRect/>
          </a:stretch>
        </p:blipFill>
        <p:spPr bwMode="auto">
          <a:xfrm>
            <a:off x="8853600" y="116312"/>
            <a:ext cx="602979" cy="614285"/>
          </a:xfrm>
          <a:prstGeom prst="rect">
            <a:avLst/>
          </a:prstGeom>
          <a:solidFill>
            <a:srgbClr val="000000">
              <a:shade val="95000"/>
            </a:srgbClr>
          </a:solidFill>
          <a:ln w="3175" cap="sq">
            <a:noFill/>
            <a:miter lim="800000"/>
          </a:ln>
          <a:effectLst/>
        </p:spPr>
      </p:pic>
      <p:pic>
        <p:nvPicPr>
          <p:cNvPr id="54" name="Picture 53">
            <a:extLst>
              <a:ext uri="{FF2B5EF4-FFF2-40B4-BE49-F238E27FC236}">
                <a16:creationId xmlns:a16="http://schemas.microsoft.com/office/drawing/2014/main" id="{8B54AEAF-DC8E-4925-AA60-76B174E7DA8D}"/>
              </a:ext>
            </a:extLst>
          </p:cNvPr>
          <p:cNvPicPr>
            <a:picLocks noChangeAspect="1"/>
          </p:cNvPicPr>
          <p:nvPr/>
        </p:nvPicPr>
        <p:blipFill>
          <a:blip r:embed="rId4"/>
          <a:stretch>
            <a:fillRect/>
          </a:stretch>
        </p:blipFill>
        <p:spPr>
          <a:xfrm>
            <a:off x="10951771" y="194384"/>
            <a:ext cx="1003408" cy="451761"/>
          </a:xfrm>
          <a:prstGeom prst="rect">
            <a:avLst/>
          </a:prstGeom>
        </p:spPr>
      </p:pic>
      <p:pic>
        <p:nvPicPr>
          <p:cNvPr id="55" name="Picture 54">
            <a:extLst>
              <a:ext uri="{FF2B5EF4-FFF2-40B4-BE49-F238E27FC236}">
                <a16:creationId xmlns:a16="http://schemas.microsoft.com/office/drawing/2014/main" id="{3AD71A77-FF98-447A-A817-44BE6469F25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629364" y="131508"/>
            <a:ext cx="1149152" cy="603837"/>
          </a:xfrm>
          <a:prstGeom prst="rect">
            <a:avLst/>
          </a:prstGeom>
        </p:spPr>
      </p:pic>
      <p:sp>
        <p:nvSpPr>
          <p:cNvPr id="4" name="Rectangle 3">
            <a:extLst>
              <a:ext uri="{FF2B5EF4-FFF2-40B4-BE49-F238E27FC236}">
                <a16:creationId xmlns:a16="http://schemas.microsoft.com/office/drawing/2014/main" id="{A5DAC37B-53D3-428F-AF5C-06A2BE12E3B9}"/>
              </a:ext>
            </a:extLst>
          </p:cNvPr>
          <p:cNvSpPr/>
          <p:nvPr/>
        </p:nvSpPr>
        <p:spPr>
          <a:xfrm>
            <a:off x="6096000" y="6361631"/>
            <a:ext cx="6096000" cy="523220"/>
          </a:xfrm>
          <a:prstGeom prst="rect">
            <a:avLst/>
          </a:prstGeom>
        </p:spPr>
        <p:txBody>
          <a:bodyP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Ray-</a:t>
            </a:r>
            <a:r>
              <a:rPr kumimoji="0" lang="en-US" sz="14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Coquard</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 et al. N </a:t>
            </a:r>
            <a:r>
              <a:rPr kumimoji="0" lang="en-US" sz="14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Engl</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J Med 2019;381:2416-2428.</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Ray-</a:t>
            </a:r>
            <a:r>
              <a:rPr kumimoji="0" lang="en-US" sz="14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Coquard</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IL, et al. Annals of Oncology 2019;30:v894-v895.</a:t>
            </a:r>
          </a:p>
        </p:txBody>
      </p:sp>
    </p:spTree>
    <p:extLst>
      <p:ext uri="{BB962C8B-B14F-4D97-AF65-F5344CB8AC3E}">
        <p14:creationId xmlns:p14="http://schemas.microsoft.com/office/powerpoint/2010/main" val="1434188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04068C-C4F5-666B-5BAD-655CB618B4E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D9C492-3ADE-191A-C8AB-7CD48244921B}"/>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Zolbetuximab Gets a GLOW Up: ILUSTRO</a:t>
            </a:r>
          </a:p>
        </p:txBody>
      </p:sp>
      <p:pic>
        <p:nvPicPr>
          <p:cNvPr id="4" name="Picture 3">
            <a:extLst>
              <a:ext uri="{FF2B5EF4-FFF2-40B4-BE49-F238E27FC236}">
                <a16:creationId xmlns:a16="http://schemas.microsoft.com/office/drawing/2014/main" id="{6174A7E4-2134-AB00-A799-8E2EA59C63E3}"/>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7891749" y="1186249"/>
            <a:ext cx="4094603" cy="5614046"/>
          </a:xfrm>
          <a:prstGeom prst="rect">
            <a:avLst/>
          </a:prstGeom>
        </p:spPr>
      </p:pic>
      <p:pic>
        <p:nvPicPr>
          <p:cNvPr id="6" name="Picture 5" descr="Cartoon character in a pink dress&#10;&#10;AI-generated content may be incorrect.">
            <a:extLst>
              <a:ext uri="{FF2B5EF4-FFF2-40B4-BE49-F238E27FC236}">
                <a16:creationId xmlns:a16="http://schemas.microsoft.com/office/drawing/2014/main" id="{9727BDBB-C0F9-8CD0-ADF3-3A4A0FA72A8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523082"/>
            <a:ext cx="7772400" cy="5181600"/>
          </a:xfrm>
          <a:prstGeom prst="rect">
            <a:avLst/>
          </a:prstGeom>
        </p:spPr>
      </p:pic>
      <p:sp>
        <p:nvSpPr>
          <p:cNvPr id="7" name="TextBox 6">
            <a:extLst>
              <a:ext uri="{FF2B5EF4-FFF2-40B4-BE49-F238E27FC236}">
                <a16:creationId xmlns:a16="http://schemas.microsoft.com/office/drawing/2014/main" id="{7184FC82-F3AD-D1C5-EC3B-C891E34A64F3}"/>
              </a:ext>
            </a:extLst>
          </p:cNvPr>
          <p:cNvSpPr txBox="1"/>
          <p:nvPr/>
        </p:nvSpPr>
        <p:spPr>
          <a:xfrm>
            <a:off x="0" y="6566182"/>
            <a:ext cx="201824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Images made with ChatGPT</a:t>
            </a:r>
          </a:p>
        </p:txBody>
      </p:sp>
      <p:sp>
        <p:nvSpPr>
          <p:cNvPr id="5" name="TextBox 4">
            <a:extLst>
              <a:ext uri="{FF2B5EF4-FFF2-40B4-BE49-F238E27FC236}">
                <a16:creationId xmlns:a16="http://schemas.microsoft.com/office/drawing/2014/main" id="{8142AC5C-17D0-5D2C-06DA-EE22DB5007E9}"/>
              </a:ext>
            </a:extLst>
          </p:cNvPr>
          <p:cNvSpPr txBox="1"/>
          <p:nvPr/>
        </p:nvSpPr>
        <p:spPr>
          <a:xfrm>
            <a:off x="7849519" y="1373565"/>
            <a:ext cx="4094603" cy="276999"/>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Mechanism of Action of FOLFOX + </a:t>
            </a:r>
            <a:r>
              <a:rPr kumimoji="0" lang="en-US" sz="1200" b="1" i="0" u="none"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Zolbetuximab</a:t>
            </a:r>
            <a:r>
              <a:rPr kumimoji="0" lang="en-US" sz="12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 Nivolumab</a:t>
            </a:r>
          </a:p>
        </p:txBody>
      </p:sp>
      <p:sp>
        <p:nvSpPr>
          <p:cNvPr id="8" name="TextBox 7">
            <a:extLst>
              <a:ext uri="{FF2B5EF4-FFF2-40B4-BE49-F238E27FC236}">
                <a16:creationId xmlns:a16="http://schemas.microsoft.com/office/drawing/2014/main" id="{56A0B93E-A5DD-CEF8-BE01-59920282C8AD}"/>
              </a:ext>
            </a:extLst>
          </p:cNvPr>
          <p:cNvSpPr txBox="1"/>
          <p:nvPr/>
        </p:nvSpPr>
        <p:spPr>
          <a:xfrm>
            <a:off x="9400167" y="1923708"/>
            <a:ext cx="1077765" cy="165326"/>
          </a:xfrm>
          <a:prstGeom prst="rect">
            <a:avLst/>
          </a:prstGeom>
          <a:solidFill>
            <a:srgbClr val="FAD5B5"/>
          </a:solidFill>
        </p:spPr>
        <p:txBody>
          <a:bodyPr wrap="square" lIns="0" tIns="0" r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solidFill>
                  <a:srgbClr val="58152C"/>
                </a:solidFill>
                <a:effectLst/>
                <a:uLnTx/>
                <a:uFillTx/>
                <a:latin typeface="Calibri" panose="020F0502020204030204" pitchFamily="34" charset="0"/>
                <a:ea typeface="+mn-ea"/>
                <a:cs typeface="Calibri" panose="020F0502020204030204" pitchFamily="34" charset="0"/>
              </a:rPr>
              <a:t>Zolbetuximab</a:t>
            </a:r>
            <a:endParaRPr kumimoji="0" lang="en-US" sz="1000" b="1" i="0" u="none" strike="noStrike" kern="1200" cap="none" spc="0" normalizeH="0" baseline="0" noProof="0" dirty="0">
              <a:ln>
                <a:noFill/>
              </a:ln>
              <a:solidFill>
                <a:srgbClr val="58152C"/>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3436614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70DD78-0655-E161-C2DC-730E361ADBF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D8B7FC0-835C-C530-BA55-B310331DE21B}"/>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ILUSTRO Population</a:t>
            </a:r>
          </a:p>
        </p:txBody>
      </p:sp>
      <p:sp>
        <p:nvSpPr>
          <p:cNvPr id="4" name="Rounded Rectangle 51">
            <a:extLst>
              <a:ext uri="{FF2B5EF4-FFF2-40B4-BE49-F238E27FC236}">
                <a16:creationId xmlns:a16="http://schemas.microsoft.com/office/drawing/2014/main" id="{1A0BC18A-CF6C-DFC0-45D9-2883947F1E13}"/>
              </a:ext>
            </a:extLst>
          </p:cNvPr>
          <p:cNvSpPr/>
          <p:nvPr/>
        </p:nvSpPr>
        <p:spPr>
          <a:xfrm>
            <a:off x="733424" y="1104995"/>
            <a:ext cx="2705101" cy="3111043"/>
          </a:xfrm>
          <a:prstGeom prst="roundRect">
            <a:avLst>
              <a:gd name="adj" fmla="val 13584"/>
            </a:avLst>
          </a:prstGeom>
          <a:no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aphicFrame>
        <p:nvGraphicFramePr>
          <p:cNvPr id="30" name="Table 29">
            <a:extLst>
              <a:ext uri="{FF2B5EF4-FFF2-40B4-BE49-F238E27FC236}">
                <a16:creationId xmlns:a16="http://schemas.microsoft.com/office/drawing/2014/main" id="{8FC98C90-C2FC-E5E5-83A7-C1BB49FE3762}"/>
              </a:ext>
            </a:extLst>
          </p:cNvPr>
          <p:cNvGraphicFramePr>
            <a:graphicFrameLocks noGrp="1"/>
          </p:cNvGraphicFramePr>
          <p:nvPr/>
        </p:nvGraphicFramePr>
        <p:xfrm>
          <a:off x="158959" y="1188258"/>
          <a:ext cx="5610105" cy="5287893"/>
        </p:xfrm>
        <a:graphic>
          <a:graphicData uri="http://schemas.openxmlformats.org/drawingml/2006/table">
            <a:tbl>
              <a:tblPr firstRow="1" bandRow="1">
                <a:tableStyleId>{5C22544A-7EE6-4342-B048-85BDC9FD1C3A}</a:tableStyleId>
              </a:tblPr>
              <a:tblGrid>
                <a:gridCol w="1817311">
                  <a:extLst>
                    <a:ext uri="{9D8B030D-6E8A-4147-A177-3AD203B41FA5}">
                      <a16:colId xmlns:a16="http://schemas.microsoft.com/office/drawing/2014/main" val="3141030920"/>
                    </a:ext>
                  </a:extLst>
                </a:gridCol>
                <a:gridCol w="2377440">
                  <a:extLst>
                    <a:ext uri="{9D8B030D-6E8A-4147-A177-3AD203B41FA5}">
                      <a16:colId xmlns:a16="http://schemas.microsoft.com/office/drawing/2014/main" val="167742799"/>
                    </a:ext>
                  </a:extLst>
                </a:gridCol>
                <a:gridCol w="1415354">
                  <a:extLst>
                    <a:ext uri="{9D8B030D-6E8A-4147-A177-3AD203B41FA5}">
                      <a16:colId xmlns:a16="http://schemas.microsoft.com/office/drawing/2014/main" val="812835995"/>
                    </a:ext>
                  </a:extLst>
                </a:gridCol>
              </a:tblGrid>
              <a:tr h="464948">
                <a:tc>
                  <a:txBody>
                    <a:bodyPr/>
                    <a:lstStyle/>
                    <a:p>
                      <a:r>
                        <a:rPr lang="en-US" sz="1600" noProof="0" dirty="0" err="1"/>
                        <a:t>Parameter</a:t>
                      </a:r>
                      <a:r>
                        <a:rPr lang="en-US" sz="1600" baseline="30000" noProof="0" dirty="0" err="1"/>
                        <a:t>a</a:t>
                      </a:r>
                      <a:endParaRPr lang="en-US" sz="1600" noProof="0" dirty="0"/>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rgbClr val="A62B4E"/>
                    </a:solidFill>
                  </a:tcPr>
                </a:tc>
                <a:tc gridSpan="2">
                  <a:txBody>
                    <a:bodyPr/>
                    <a:lstStyle/>
                    <a:p>
                      <a:pPr algn="r"/>
                      <a:r>
                        <a:rPr lang="en-US" sz="1600" noProof="0" dirty="0"/>
                        <a:t>Cohort 4A + 4B </a:t>
                      </a:r>
                      <a:r>
                        <a:rPr lang="en-US" sz="1600" i="1" noProof="0" dirty="0"/>
                        <a:t>(</a:t>
                      </a:r>
                      <a:r>
                        <a:rPr lang="en-US" sz="1600" i="0" noProof="0" dirty="0"/>
                        <a:t>N</a:t>
                      </a:r>
                      <a:r>
                        <a:rPr lang="en-US" sz="1600" i="1" noProof="0" dirty="0"/>
                        <a:t> =</a:t>
                      </a:r>
                      <a:r>
                        <a:rPr lang="en-US" sz="1600" noProof="0" dirty="0"/>
                        <a:t> 77)</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rgbClr val="A62B4E"/>
                    </a:solidFill>
                  </a:tcPr>
                </a:tc>
                <a:tc hMerge="1">
                  <a:txBody>
                    <a:bodyPr/>
                    <a:lstStyle/>
                    <a:p>
                      <a:endParaRPr dirty="0"/>
                    </a:p>
                  </a:txBody>
                  <a:tcPr marT="0" marB="0" anchor="ct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D91E49"/>
                    </a:solidFill>
                  </a:tcPr>
                </a:tc>
                <a:extLst>
                  <a:ext uri="{0D108BD9-81ED-4DB2-BD59-A6C34878D82A}">
                    <a16:rowId xmlns:a16="http://schemas.microsoft.com/office/drawing/2014/main" val="2147530707"/>
                  </a:ext>
                </a:extLst>
              </a:tr>
              <a:tr h="760758">
                <a:tc>
                  <a:txBody>
                    <a:bodyPr/>
                    <a:lstStyle/>
                    <a:p>
                      <a:r>
                        <a:rPr lang="en-US" sz="1600" b="1" noProof="0" dirty="0">
                          <a:solidFill>
                            <a:schemeClr val="tx1">
                              <a:lumMod val="75000"/>
                              <a:lumOff val="25000"/>
                            </a:schemeClr>
                          </a:solidFill>
                        </a:rPr>
                        <a:t>Age, years</a:t>
                      </a:r>
                    </a:p>
                  </a:txBody>
                  <a:tcPr marT="36000" marB="36000">
                    <a:lnL w="1270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rgbClr val="F4E3E9"/>
                    </a:solidFill>
                  </a:tcPr>
                </a:tc>
                <a:tc>
                  <a:txBody>
                    <a:bodyPr/>
                    <a:lstStyle/>
                    <a:p>
                      <a:r>
                        <a:rPr lang="en-US" sz="1600" noProof="0" dirty="0">
                          <a:solidFill>
                            <a:schemeClr val="tx1">
                              <a:lumMod val="75000"/>
                              <a:lumOff val="25000"/>
                            </a:schemeClr>
                          </a:solidFill>
                        </a:rPr>
                        <a:t>Median</a:t>
                      </a:r>
                    </a:p>
                    <a:p>
                      <a:r>
                        <a:rPr lang="en-US" sz="1600" noProof="0" dirty="0">
                          <a:solidFill>
                            <a:schemeClr val="tx1">
                              <a:lumMod val="75000"/>
                              <a:lumOff val="25000"/>
                            </a:schemeClr>
                          </a:solidFill>
                        </a:rPr>
                        <a:t>(range)</a:t>
                      </a:r>
                    </a:p>
                  </a:txBody>
                  <a:tcPr marT="36000" marB="3600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4E3E9"/>
                    </a:solidFill>
                  </a:tcPr>
                </a:tc>
                <a:tc>
                  <a:txBody>
                    <a:bodyPr/>
                    <a:lstStyle/>
                    <a:p>
                      <a:pPr algn="ctr"/>
                      <a:r>
                        <a:rPr lang="en-US" sz="1600" noProof="0" dirty="0">
                          <a:solidFill>
                            <a:schemeClr val="tx1">
                              <a:lumMod val="75000"/>
                              <a:lumOff val="25000"/>
                            </a:schemeClr>
                          </a:solidFill>
                        </a:rPr>
                        <a:t>61.0 </a:t>
                      </a:r>
                    </a:p>
                    <a:p>
                      <a:pPr algn="ctr"/>
                      <a:r>
                        <a:rPr lang="en-US" sz="1600" noProof="0" dirty="0">
                          <a:solidFill>
                            <a:schemeClr val="tx1">
                              <a:lumMod val="75000"/>
                              <a:lumOff val="25000"/>
                            </a:schemeClr>
                          </a:solidFill>
                        </a:rPr>
                        <a:t>(37.0–86.0)</a:t>
                      </a:r>
                    </a:p>
                  </a:txBody>
                  <a:tcPr marT="36000" marB="36000">
                    <a:lnL w="12700" cmpd="sng">
                      <a:noFill/>
                    </a:lnL>
                    <a:lnR w="12700"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rgbClr val="F4E3E9"/>
                    </a:solidFill>
                  </a:tcPr>
                </a:tc>
                <a:extLst>
                  <a:ext uri="{0D108BD9-81ED-4DB2-BD59-A6C34878D82A}">
                    <a16:rowId xmlns:a16="http://schemas.microsoft.com/office/drawing/2014/main" val="2251304559"/>
                  </a:ext>
                </a:extLst>
              </a:tr>
              <a:tr h="760758">
                <a:tc>
                  <a:txBody>
                    <a:bodyPr/>
                    <a:lstStyle/>
                    <a:p>
                      <a:r>
                        <a:rPr lang="en-US" sz="1600" b="1" noProof="0" dirty="0">
                          <a:solidFill>
                            <a:schemeClr val="tx1">
                              <a:lumMod val="75000"/>
                              <a:lumOff val="25000"/>
                            </a:schemeClr>
                          </a:solidFill>
                        </a:rPr>
                        <a:t>Sex, </a:t>
                      </a: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r>
                        <a:rPr lang="en-US" sz="1600" noProof="0" dirty="0">
                          <a:solidFill>
                            <a:schemeClr val="tx1">
                              <a:lumMod val="75000"/>
                              <a:lumOff val="25000"/>
                            </a:schemeClr>
                          </a:solidFill>
                        </a:rPr>
                        <a:t>Male</a:t>
                      </a:r>
                    </a:p>
                    <a:p>
                      <a:r>
                        <a:rPr lang="en-US" sz="1600" noProof="0" dirty="0">
                          <a:solidFill>
                            <a:schemeClr val="tx1">
                              <a:lumMod val="75000"/>
                              <a:lumOff val="25000"/>
                            </a:schemeClr>
                          </a:solidFill>
                        </a:rPr>
                        <a:t>Female</a:t>
                      </a:r>
                    </a:p>
                  </a:txBody>
                  <a:tcPr marT="36000" marB="3600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600" noProof="0" dirty="0">
                          <a:solidFill>
                            <a:schemeClr val="tx1">
                              <a:lumMod val="75000"/>
                              <a:lumOff val="25000"/>
                            </a:schemeClr>
                          </a:solidFill>
                        </a:rPr>
                        <a:t>48 (62.3)</a:t>
                      </a:r>
                    </a:p>
                    <a:p>
                      <a:pPr algn="ctr"/>
                      <a:r>
                        <a:rPr lang="en-US" sz="1600" noProof="0" dirty="0">
                          <a:solidFill>
                            <a:schemeClr val="tx1">
                              <a:lumMod val="75000"/>
                              <a:lumOff val="25000"/>
                            </a:schemeClr>
                          </a:solidFill>
                        </a:rPr>
                        <a:t>29 (37.7)</a:t>
                      </a:r>
                    </a:p>
                  </a:txBody>
                  <a:tcPr marT="36000" marB="36000">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2614124"/>
                  </a:ext>
                </a:extLst>
              </a:tr>
              <a:tr h="760758">
                <a:tc>
                  <a:txBody>
                    <a:bodyPr/>
                    <a:lstStyle/>
                    <a:p>
                      <a:r>
                        <a:rPr lang="en-US" sz="1600" b="1" noProof="0" dirty="0">
                          <a:solidFill>
                            <a:schemeClr val="tx1">
                              <a:lumMod val="75000"/>
                              <a:lumOff val="25000"/>
                            </a:schemeClr>
                          </a:solidFill>
                        </a:rPr>
                        <a:t>Race, </a:t>
                      </a: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4E3E9"/>
                    </a:solidFill>
                  </a:tcPr>
                </a:tc>
                <a:tc>
                  <a:txBody>
                    <a:bodyPr/>
                    <a:lstStyle/>
                    <a:p>
                      <a:r>
                        <a:rPr lang="en-US" sz="1600" noProof="0" dirty="0">
                          <a:solidFill>
                            <a:schemeClr val="tx1">
                              <a:lumMod val="75000"/>
                              <a:lumOff val="25000"/>
                            </a:schemeClr>
                          </a:solidFill>
                        </a:rPr>
                        <a:t>Asian</a:t>
                      </a:r>
                    </a:p>
                    <a:p>
                      <a:r>
                        <a:rPr lang="en-US" sz="1600" noProof="0" dirty="0">
                          <a:solidFill>
                            <a:schemeClr val="tx1">
                              <a:lumMod val="75000"/>
                              <a:lumOff val="25000"/>
                            </a:schemeClr>
                          </a:solidFill>
                        </a:rPr>
                        <a:t>White</a:t>
                      </a:r>
                    </a:p>
                  </a:txBody>
                  <a:tcPr marT="36000" marB="3600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4E3E9"/>
                    </a:solidFill>
                  </a:tcPr>
                </a:tc>
                <a:tc>
                  <a:txBody>
                    <a:bodyPr/>
                    <a:lstStyle/>
                    <a:p>
                      <a:pPr algn="ctr"/>
                      <a:r>
                        <a:rPr lang="en-US" sz="1600" noProof="0" dirty="0">
                          <a:solidFill>
                            <a:schemeClr val="tx1">
                              <a:lumMod val="75000"/>
                              <a:lumOff val="25000"/>
                            </a:schemeClr>
                          </a:solidFill>
                        </a:rPr>
                        <a:t>53 (79.1)</a:t>
                      </a:r>
                    </a:p>
                    <a:p>
                      <a:pPr algn="ctr"/>
                      <a:r>
                        <a:rPr lang="en-US" sz="1600" noProof="0" dirty="0">
                          <a:solidFill>
                            <a:schemeClr val="tx1">
                              <a:lumMod val="75000"/>
                              <a:lumOff val="25000"/>
                            </a:schemeClr>
                          </a:solidFill>
                        </a:rPr>
                        <a:t>14 (20.9)</a:t>
                      </a:r>
                    </a:p>
                  </a:txBody>
                  <a:tcPr marT="36000" marB="36000">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4E3E9"/>
                    </a:solidFill>
                  </a:tcPr>
                </a:tc>
                <a:extLst>
                  <a:ext uri="{0D108BD9-81ED-4DB2-BD59-A6C34878D82A}">
                    <a16:rowId xmlns:a16="http://schemas.microsoft.com/office/drawing/2014/main" val="2429385016"/>
                  </a:ext>
                </a:extLst>
              </a:tr>
              <a:tr h="1737151">
                <a:tc>
                  <a:txBody>
                    <a:bodyPr/>
                    <a:lstStyle/>
                    <a:p>
                      <a:r>
                        <a:rPr lang="en-US" sz="1600" b="1" noProof="0" dirty="0">
                          <a:solidFill>
                            <a:schemeClr val="tx1">
                              <a:lumMod val="75000"/>
                              <a:lumOff val="25000"/>
                            </a:schemeClr>
                          </a:solidFill>
                        </a:rPr>
                        <a:t>Previous treatment, </a:t>
                      </a: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r>
                        <a:rPr lang="en-US" sz="1600" noProof="0" dirty="0">
                          <a:solidFill>
                            <a:schemeClr val="tx1">
                              <a:lumMod val="75000"/>
                              <a:lumOff val="25000"/>
                            </a:schemeClr>
                          </a:solidFill>
                        </a:rPr>
                        <a:t>Surgery alone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noProof="0">
                          <a:solidFill>
                            <a:schemeClr val="tx1">
                              <a:lumMod val="75000"/>
                              <a:lumOff val="25000"/>
                            </a:schemeClr>
                          </a:solidFill>
                        </a:rPr>
                        <a:t>Surgery followed by chemotherapy</a:t>
                      </a:r>
                      <a:endParaRPr lang="en-US" altLang="ja-JP" sz="1600" noProof="0" dirty="0">
                        <a:solidFill>
                          <a:schemeClr val="tx1">
                            <a:lumMod val="75000"/>
                            <a:lumOff val="25000"/>
                          </a:schemeClr>
                        </a:solidFill>
                      </a:endParaRPr>
                    </a:p>
                    <a:p>
                      <a:r>
                        <a:rPr lang="en-US" sz="1600" noProof="0">
                          <a:solidFill>
                            <a:schemeClr val="tx1">
                              <a:lumMod val="75000"/>
                              <a:lumOff val="25000"/>
                            </a:schemeClr>
                          </a:solidFill>
                        </a:rPr>
                        <a:t>Chemotherapy followed by surgery</a:t>
                      </a:r>
                      <a:endParaRPr lang="en-US" sz="1600" noProof="0" dirty="0">
                        <a:solidFill>
                          <a:schemeClr val="tx1">
                            <a:lumMod val="75000"/>
                            <a:lumOff val="25000"/>
                          </a:schemeClr>
                        </a:solidFill>
                      </a:endParaRPr>
                    </a:p>
                  </a:txBody>
                  <a:tcPr marT="36000" marB="3600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600" noProof="0">
                          <a:solidFill>
                            <a:schemeClr val="tx1">
                              <a:lumMod val="75000"/>
                              <a:lumOff val="25000"/>
                            </a:schemeClr>
                          </a:solidFill>
                        </a:rPr>
                        <a:t>3 (4.3)</a:t>
                      </a:r>
                      <a:endParaRPr lang="en-US" sz="1600" noProof="0" dirty="0">
                        <a:solidFill>
                          <a:schemeClr val="tx1">
                            <a:lumMod val="75000"/>
                            <a:lumOff val="25000"/>
                          </a:schemeClr>
                        </a:solidFill>
                      </a:endParaRPr>
                    </a:p>
                    <a:p>
                      <a:pPr algn="ctr"/>
                      <a:r>
                        <a:rPr lang="en-US" sz="1600" noProof="0">
                          <a:solidFill>
                            <a:schemeClr val="tx1">
                              <a:lumMod val="75000"/>
                              <a:lumOff val="25000"/>
                            </a:schemeClr>
                          </a:solidFill>
                        </a:rPr>
                        <a:t>3 (4.3)</a:t>
                      </a:r>
                      <a:endParaRPr lang="en-US" sz="1600" noProof="0" dirty="0">
                        <a:solidFill>
                          <a:schemeClr val="tx1">
                            <a:lumMod val="75000"/>
                            <a:lumOff val="25000"/>
                          </a:schemeClr>
                        </a:solidFill>
                      </a:endParaRPr>
                    </a:p>
                    <a:p>
                      <a:pPr algn="ctr"/>
                      <a:endParaRPr lang="en-US" sz="1600" noProof="0" dirty="0">
                        <a:solidFill>
                          <a:schemeClr val="tx1">
                            <a:lumMod val="75000"/>
                            <a:lumOff val="25000"/>
                          </a:schemeClr>
                        </a:solidFill>
                      </a:endParaRPr>
                    </a:p>
                    <a:p>
                      <a:pPr algn="ctr"/>
                      <a:r>
                        <a:rPr lang="en-US" sz="1600" noProof="0" dirty="0">
                          <a:solidFill>
                            <a:schemeClr val="tx1">
                              <a:lumMod val="75000"/>
                              <a:lumOff val="25000"/>
                            </a:schemeClr>
                          </a:solidFill>
                        </a:rPr>
                        <a:t>1 </a:t>
                      </a:r>
                      <a:r>
                        <a:rPr lang="en-US" sz="1600" noProof="0">
                          <a:solidFill>
                            <a:schemeClr val="tx1">
                              <a:lumMod val="75000"/>
                              <a:lumOff val="25000"/>
                            </a:schemeClr>
                          </a:solidFill>
                        </a:rPr>
                        <a:t>(1.4)</a:t>
                      </a:r>
                      <a:endParaRPr lang="en-US" sz="1600" noProof="0" dirty="0">
                        <a:solidFill>
                          <a:schemeClr val="tx1">
                            <a:lumMod val="75000"/>
                            <a:lumOff val="25000"/>
                          </a:schemeClr>
                        </a:solidFill>
                      </a:endParaRPr>
                    </a:p>
                  </a:txBody>
                  <a:tcPr marT="36000" marB="36000">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03309364"/>
                  </a:ext>
                </a:extLst>
              </a:tr>
              <a:tr h="760758">
                <a:tc>
                  <a:txBody>
                    <a:bodyPr/>
                    <a:lstStyle/>
                    <a:p>
                      <a:r>
                        <a:rPr lang="en-US" sz="1600" b="1" noProof="0" dirty="0">
                          <a:solidFill>
                            <a:schemeClr val="tx1">
                              <a:lumMod val="75000"/>
                              <a:lumOff val="25000"/>
                            </a:schemeClr>
                          </a:solidFill>
                        </a:rPr>
                        <a:t>Primary site, </a:t>
                      </a: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rgbClr val="F4E3E9"/>
                    </a:solidFill>
                  </a:tcPr>
                </a:tc>
                <a:tc>
                  <a:txBody>
                    <a:bodyPr/>
                    <a:lstStyle/>
                    <a:p>
                      <a:r>
                        <a:rPr lang="en-US" sz="1600" noProof="0" dirty="0">
                          <a:solidFill>
                            <a:schemeClr val="tx1">
                              <a:lumMod val="75000"/>
                              <a:lumOff val="25000"/>
                            </a:schemeClr>
                          </a:solidFill>
                        </a:rPr>
                        <a:t>Stomach</a:t>
                      </a:r>
                    </a:p>
                    <a:p>
                      <a:r>
                        <a:rPr lang="en-US" sz="1600" noProof="0" dirty="0">
                          <a:solidFill>
                            <a:schemeClr val="tx1">
                              <a:lumMod val="75000"/>
                              <a:lumOff val="25000"/>
                            </a:schemeClr>
                          </a:solidFill>
                        </a:rPr>
                        <a:t>Gastroesophageal junction</a:t>
                      </a:r>
                    </a:p>
                  </a:txBody>
                  <a:tcPr marT="36000" marB="36000">
                    <a:lnL w="12700" cmpd="sng">
                      <a:noFill/>
                    </a:lnL>
                    <a:lnR w="12700" cmpd="sng">
                      <a:noFill/>
                    </a:lnR>
                    <a:lnT w="12700" cmpd="sng">
                      <a:noFill/>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rgbClr val="F4E3E9"/>
                    </a:solidFill>
                  </a:tcPr>
                </a:tc>
                <a:tc>
                  <a:txBody>
                    <a:bodyPr/>
                    <a:lstStyle/>
                    <a:p>
                      <a:pPr algn="ctr"/>
                      <a:r>
                        <a:rPr lang="en-US" sz="1600" noProof="0" dirty="0">
                          <a:solidFill>
                            <a:schemeClr val="tx1">
                              <a:lumMod val="75000"/>
                              <a:lumOff val="25000"/>
                            </a:schemeClr>
                          </a:solidFill>
                        </a:rPr>
                        <a:t>64 (86.5)</a:t>
                      </a:r>
                    </a:p>
                    <a:p>
                      <a:pPr algn="ctr"/>
                      <a:r>
                        <a:rPr lang="en-US" sz="1600" noProof="0" dirty="0">
                          <a:solidFill>
                            <a:schemeClr val="tx1">
                              <a:lumMod val="75000"/>
                              <a:lumOff val="25000"/>
                            </a:schemeClr>
                          </a:solidFill>
                        </a:rPr>
                        <a:t>10 (13.5)</a:t>
                      </a:r>
                    </a:p>
                  </a:txBody>
                  <a:tcPr marT="36000" marB="36000">
                    <a:lnL w="12700" cmpd="sng">
                      <a:noFill/>
                    </a:lnL>
                    <a:lnR w="12700" cap="flat" cmpd="sng" algn="ctr">
                      <a:noFill/>
                      <a:prstDash val="solid"/>
                      <a:round/>
                      <a:headEnd type="none" w="med" len="med"/>
                      <a:tailEnd type="none" w="med" len="med"/>
                    </a:lnR>
                    <a:lnT w="12700" cmpd="sng">
                      <a:noFill/>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rgbClr val="F4E3E9"/>
                    </a:solidFill>
                  </a:tcPr>
                </a:tc>
                <a:extLst>
                  <a:ext uri="{0D108BD9-81ED-4DB2-BD59-A6C34878D82A}">
                    <a16:rowId xmlns:a16="http://schemas.microsoft.com/office/drawing/2014/main" val="1933390283"/>
                  </a:ext>
                </a:extLst>
              </a:tr>
            </a:tbl>
          </a:graphicData>
        </a:graphic>
      </p:graphicFrame>
      <p:graphicFrame>
        <p:nvGraphicFramePr>
          <p:cNvPr id="31" name="Table 30">
            <a:extLst>
              <a:ext uri="{FF2B5EF4-FFF2-40B4-BE49-F238E27FC236}">
                <a16:creationId xmlns:a16="http://schemas.microsoft.com/office/drawing/2014/main" id="{8B685FAA-C740-75E3-0D8C-65883D8FFE9F}"/>
              </a:ext>
            </a:extLst>
          </p:cNvPr>
          <p:cNvGraphicFramePr>
            <a:graphicFrameLocks noGrp="1"/>
          </p:cNvGraphicFramePr>
          <p:nvPr/>
        </p:nvGraphicFramePr>
        <p:xfrm>
          <a:off x="6096001" y="1186249"/>
          <a:ext cx="5937040" cy="5245132"/>
        </p:xfrm>
        <a:graphic>
          <a:graphicData uri="http://schemas.openxmlformats.org/drawingml/2006/table">
            <a:tbl>
              <a:tblPr firstRow="1" bandRow="1">
                <a:tableStyleId>{5C22544A-7EE6-4342-B048-85BDC9FD1C3A}</a:tableStyleId>
              </a:tblPr>
              <a:tblGrid>
                <a:gridCol w="2425550">
                  <a:extLst>
                    <a:ext uri="{9D8B030D-6E8A-4147-A177-3AD203B41FA5}">
                      <a16:colId xmlns:a16="http://schemas.microsoft.com/office/drawing/2014/main" val="3141030920"/>
                    </a:ext>
                  </a:extLst>
                </a:gridCol>
                <a:gridCol w="1702540">
                  <a:extLst>
                    <a:ext uri="{9D8B030D-6E8A-4147-A177-3AD203B41FA5}">
                      <a16:colId xmlns:a16="http://schemas.microsoft.com/office/drawing/2014/main" val="167742799"/>
                    </a:ext>
                  </a:extLst>
                </a:gridCol>
                <a:gridCol w="1808950">
                  <a:extLst>
                    <a:ext uri="{9D8B030D-6E8A-4147-A177-3AD203B41FA5}">
                      <a16:colId xmlns:a16="http://schemas.microsoft.com/office/drawing/2014/main" val="812835995"/>
                    </a:ext>
                  </a:extLst>
                </a:gridCol>
              </a:tblGrid>
              <a:tr h="429477">
                <a:tc>
                  <a:txBody>
                    <a:bodyPr/>
                    <a:lstStyle/>
                    <a:p>
                      <a:r>
                        <a:rPr lang="en-US" sz="1600" noProof="0" dirty="0" err="1"/>
                        <a:t>Parameter</a:t>
                      </a:r>
                      <a:r>
                        <a:rPr lang="en-US" sz="1600" baseline="30000" noProof="0" dirty="0" err="1"/>
                        <a:t>a</a:t>
                      </a:r>
                      <a:endParaRPr lang="en-US" sz="1600" noProof="0" dirty="0"/>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rgbClr val="A62B4E"/>
                    </a:solidFill>
                  </a:tcPr>
                </a:tc>
                <a:tc gridSpan="2">
                  <a:txBody>
                    <a:bodyPr/>
                    <a:lstStyle/>
                    <a:p>
                      <a:pPr algn="r"/>
                      <a:r>
                        <a:rPr lang="en-US" sz="1600" noProof="0" dirty="0"/>
                        <a:t>Cohort 4A + 4B (</a:t>
                      </a:r>
                      <a:r>
                        <a:rPr lang="en-US" sz="1600" i="0" noProof="0" dirty="0"/>
                        <a:t>N</a:t>
                      </a:r>
                      <a:r>
                        <a:rPr lang="en-US" sz="1600" i="1" noProof="0" dirty="0"/>
                        <a:t> </a:t>
                      </a:r>
                      <a:r>
                        <a:rPr lang="en-US" sz="1600" noProof="0" dirty="0"/>
                        <a:t>= 77)</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rgbClr val="A62B4E"/>
                    </a:solidFill>
                  </a:tcPr>
                </a:tc>
                <a:tc hMerge="1">
                  <a:txBody>
                    <a:bodyPr/>
                    <a:lstStyle/>
                    <a:p>
                      <a:endParaRPr dirty="0"/>
                    </a:p>
                  </a:txBody>
                  <a:tcPr marT="0" marB="0" anchor="ct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D91E49"/>
                    </a:solidFill>
                  </a:tcPr>
                </a:tc>
                <a:extLst>
                  <a:ext uri="{0D108BD9-81ED-4DB2-BD59-A6C34878D82A}">
                    <a16:rowId xmlns:a16="http://schemas.microsoft.com/office/drawing/2014/main" val="2147530707"/>
                  </a:ext>
                </a:extLst>
              </a:tr>
              <a:tr h="702721">
                <a:tc>
                  <a:txBody>
                    <a:bodyPr/>
                    <a:lstStyle/>
                    <a:p>
                      <a:r>
                        <a:rPr lang="en-US" sz="1600" b="1" noProof="0" dirty="0">
                          <a:solidFill>
                            <a:schemeClr val="tx1">
                              <a:lumMod val="75000"/>
                              <a:lumOff val="25000"/>
                            </a:schemeClr>
                          </a:solidFill>
                        </a:rPr>
                        <a:t>Number of metastatic sites, </a:t>
                      </a: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r>
                        <a:rPr lang="en-US" sz="1600" noProof="0" dirty="0">
                          <a:solidFill>
                            <a:schemeClr val="tx1">
                              <a:lumMod val="75000"/>
                              <a:lumOff val="25000"/>
                            </a:schemeClr>
                          </a:solidFill>
                        </a:rPr>
                        <a:t>0–2</a:t>
                      </a:r>
                    </a:p>
                    <a:p>
                      <a:r>
                        <a:rPr lang="en-US" sz="1600" noProof="0" dirty="0">
                          <a:solidFill>
                            <a:schemeClr val="tx1">
                              <a:lumMod val="75000"/>
                              <a:lumOff val="25000"/>
                            </a:schemeClr>
                          </a:solidFill>
                        </a:rPr>
                        <a:t>≥ 3</a:t>
                      </a:r>
                    </a:p>
                  </a:txBody>
                  <a:tcPr marT="36000" marB="3600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600" noProof="0" dirty="0">
                          <a:solidFill>
                            <a:schemeClr val="tx1">
                              <a:lumMod val="75000"/>
                              <a:lumOff val="25000"/>
                            </a:schemeClr>
                          </a:solidFill>
                        </a:rPr>
                        <a:t>54 (70.1)</a:t>
                      </a:r>
                    </a:p>
                    <a:p>
                      <a:pPr algn="ctr"/>
                      <a:r>
                        <a:rPr lang="en-US" sz="1600" noProof="0" dirty="0">
                          <a:solidFill>
                            <a:schemeClr val="tx1">
                              <a:lumMod val="75000"/>
                              <a:lumOff val="25000"/>
                            </a:schemeClr>
                          </a:solidFill>
                        </a:rPr>
                        <a:t>23 (29.9)</a:t>
                      </a:r>
                    </a:p>
                  </a:txBody>
                  <a:tcPr marT="36000" marB="36000">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58433785"/>
                  </a:ext>
                </a:extLst>
              </a:tr>
              <a:tr h="1303988">
                <a:tc>
                  <a:txBody>
                    <a:bodyPr/>
                    <a:lstStyle/>
                    <a:p>
                      <a:r>
                        <a:rPr lang="en-US" sz="1600" b="1" noProof="0" dirty="0">
                          <a:solidFill>
                            <a:schemeClr val="tx1">
                              <a:lumMod val="75000"/>
                              <a:lumOff val="25000"/>
                            </a:schemeClr>
                          </a:solidFill>
                        </a:rPr>
                        <a:t>Lauren classification, </a:t>
                      </a: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4E3E9"/>
                    </a:solidFill>
                  </a:tcPr>
                </a:tc>
                <a:tc>
                  <a:txBody>
                    <a:bodyPr/>
                    <a:lstStyle/>
                    <a:p>
                      <a:r>
                        <a:rPr lang="en-US" sz="1600" noProof="0" dirty="0">
                          <a:solidFill>
                            <a:schemeClr val="tx1">
                              <a:lumMod val="75000"/>
                              <a:lumOff val="25000"/>
                            </a:schemeClr>
                          </a:solidFill>
                        </a:rPr>
                        <a:t>Diffuse</a:t>
                      </a:r>
                    </a:p>
                    <a:p>
                      <a:r>
                        <a:rPr lang="en-US" sz="1600" noProof="0" dirty="0">
                          <a:solidFill>
                            <a:schemeClr val="tx1">
                              <a:lumMod val="75000"/>
                              <a:lumOff val="25000"/>
                            </a:schemeClr>
                          </a:solidFill>
                        </a:rPr>
                        <a:t>Intestinal</a:t>
                      </a:r>
                    </a:p>
                    <a:p>
                      <a:r>
                        <a:rPr lang="en-US" sz="1600" noProof="0" dirty="0">
                          <a:solidFill>
                            <a:schemeClr val="tx1">
                              <a:lumMod val="75000"/>
                              <a:lumOff val="25000"/>
                            </a:schemeClr>
                          </a:solidFill>
                        </a:rPr>
                        <a:t>Mixed</a:t>
                      </a:r>
                    </a:p>
                    <a:p>
                      <a:r>
                        <a:rPr lang="en-US" sz="1600" noProof="0" dirty="0">
                          <a:solidFill>
                            <a:schemeClr val="tx1">
                              <a:lumMod val="75000"/>
                              <a:lumOff val="25000"/>
                            </a:schemeClr>
                          </a:solidFill>
                        </a:rPr>
                        <a:t>Other</a:t>
                      </a:r>
                    </a:p>
                  </a:txBody>
                  <a:tcPr marT="0" marB="3600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4E3E9"/>
                    </a:solidFill>
                  </a:tcPr>
                </a:tc>
                <a:tc>
                  <a:txBody>
                    <a:bodyPr/>
                    <a:lstStyle/>
                    <a:p>
                      <a:pPr algn="ctr"/>
                      <a:r>
                        <a:rPr lang="en-US" sz="1600" noProof="0" dirty="0">
                          <a:solidFill>
                            <a:schemeClr val="tx1">
                              <a:lumMod val="75000"/>
                              <a:lumOff val="25000"/>
                            </a:schemeClr>
                          </a:solidFill>
                        </a:rPr>
                        <a:t>53 (70.7)</a:t>
                      </a:r>
                    </a:p>
                    <a:p>
                      <a:pPr algn="ctr"/>
                      <a:r>
                        <a:rPr lang="en-US" sz="1600" noProof="0" dirty="0">
                          <a:solidFill>
                            <a:schemeClr val="tx1">
                              <a:lumMod val="75000"/>
                              <a:lumOff val="25000"/>
                            </a:schemeClr>
                          </a:solidFill>
                        </a:rPr>
                        <a:t>10 (13.3)</a:t>
                      </a:r>
                    </a:p>
                    <a:p>
                      <a:pPr algn="ctr"/>
                      <a:r>
                        <a:rPr lang="en-US" sz="1600" noProof="0" dirty="0">
                          <a:solidFill>
                            <a:schemeClr val="tx1">
                              <a:lumMod val="75000"/>
                              <a:lumOff val="25000"/>
                            </a:schemeClr>
                          </a:solidFill>
                        </a:rPr>
                        <a:t>3 (4.0)</a:t>
                      </a:r>
                    </a:p>
                    <a:p>
                      <a:pPr algn="ctr"/>
                      <a:r>
                        <a:rPr lang="en-US" sz="1600" noProof="0" dirty="0">
                          <a:solidFill>
                            <a:schemeClr val="tx1">
                              <a:lumMod val="75000"/>
                              <a:lumOff val="25000"/>
                            </a:schemeClr>
                          </a:solidFill>
                        </a:rPr>
                        <a:t>9 (12.0)</a:t>
                      </a:r>
                    </a:p>
                  </a:txBody>
                  <a:tcPr marT="36000" marB="36000">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4E3E9"/>
                    </a:solidFill>
                  </a:tcPr>
                </a:tc>
                <a:extLst>
                  <a:ext uri="{0D108BD9-81ED-4DB2-BD59-A6C34878D82A}">
                    <a16:rowId xmlns:a16="http://schemas.microsoft.com/office/drawing/2014/main" val="1302062036"/>
                  </a:ext>
                </a:extLst>
              </a:tr>
              <a:tr h="702721">
                <a:tc>
                  <a:txBody>
                    <a:bodyPr/>
                    <a:lstStyle/>
                    <a:p>
                      <a:r>
                        <a:rPr lang="en-US" sz="1600" b="1" noProof="0" dirty="0">
                          <a:solidFill>
                            <a:schemeClr val="tx1">
                              <a:lumMod val="75000"/>
                              <a:lumOff val="25000"/>
                            </a:schemeClr>
                          </a:solidFill>
                        </a:rPr>
                        <a:t>ECOG PS, </a:t>
                      </a: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r>
                        <a:rPr lang="en-US" sz="1600" noProof="0" dirty="0">
                          <a:solidFill>
                            <a:schemeClr val="tx1">
                              <a:lumMod val="75000"/>
                              <a:lumOff val="25000"/>
                            </a:schemeClr>
                          </a:solidFill>
                        </a:rPr>
                        <a:t>0</a:t>
                      </a:r>
                    </a:p>
                    <a:p>
                      <a:r>
                        <a:rPr lang="en-US" sz="1600" noProof="0" dirty="0">
                          <a:solidFill>
                            <a:schemeClr val="tx1">
                              <a:lumMod val="75000"/>
                              <a:lumOff val="25000"/>
                            </a:schemeClr>
                          </a:solidFill>
                        </a:rPr>
                        <a:t>1</a:t>
                      </a:r>
                    </a:p>
                  </a:txBody>
                  <a:tcPr marT="36000" marB="3600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600" noProof="0" dirty="0">
                          <a:solidFill>
                            <a:schemeClr val="tx1">
                              <a:lumMod val="75000"/>
                              <a:lumOff val="25000"/>
                            </a:schemeClr>
                          </a:solidFill>
                        </a:rPr>
                        <a:t>51 (66.2)</a:t>
                      </a:r>
                    </a:p>
                    <a:p>
                      <a:pPr algn="ctr"/>
                      <a:r>
                        <a:rPr lang="en-US" sz="1600" noProof="0" dirty="0">
                          <a:solidFill>
                            <a:schemeClr val="tx1">
                              <a:lumMod val="75000"/>
                              <a:lumOff val="25000"/>
                            </a:schemeClr>
                          </a:solidFill>
                        </a:rPr>
                        <a:t>26 (33.8)</a:t>
                      </a:r>
                    </a:p>
                  </a:txBody>
                  <a:tcPr marT="36000" marB="36000">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26584304"/>
                  </a:ext>
                </a:extLst>
              </a:tr>
              <a:tr h="702721">
                <a:tc>
                  <a:txBody>
                    <a:bodyPr/>
                    <a:lstStyle/>
                    <a:p>
                      <a:r>
                        <a:rPr lang="en-US" sz="1600" b="1" noProof="0" dirty="0">
                          <a:solidFill>
                            <a:schemeClr val="tx1">
                              <a:lumMod val="75000"/>
                              <a:lumOff val="25000"/>
                            </a:schemeClr>
                          </a:solidFill>
                        </a:rPr>
                        <a:t>Measurable disease, </a:t>
                      </a:r>
                      <a:br>
                        <a:rPr lang="en-US" sz="1600" b="1" noProof="0" dirty="0">
                          <a:solidFill>
                            <a:schemeClr val="tx1">
                              <a:lumMod val="75000"/>
                              <a:lumOff val="25000"/>
                            </a:schemeClr>
                          </a:solidFill>
                        </a:rPr>
                      </a:b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4E3E9"/>
                    </a:solidFill>
                  </a:tcPr>
                </a:tc>
                <a:tc>
                  <a:txBody>
                    <a:bodyPr/>
                    <a:lstStyle/>
                    <a:p>
                      <a:r>
                        <a:rPr lang="en-US" sz="1600" noProof="0" dirty="0">
                          <a:solidFill>
                            <a:schemeClr val="tx1">
                              <a:lumMod val="75000"/>
                              <a:lumOff val="25000"/>
                            </a:schemeClr>
                          </a:solidFill>
                        </a:rPr>
                        <a:t>Yes</a:t>
                      </a:r>
                    </a:p>
                    <a:p>
                      <a:r>
                        <a:rPr lang="en-US" sz="1600" noProof="0" dirty="0">
                          <a:solidFill>
                            <a:schemeClr val="tx1">
                              <a:lumMod val="75000"/>
                              <a:lumOff val="25000"/>
                            </a:schemeClr>
                          </a:solidFill>
                        </a:rPr>
                        <a:t>No</a:t>
                      </a:r>
                    </a:p>
                  </a:txBody>
                  <a:tcPr marT="36000" marB="3600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4E3E9"/>
                    </a:solidFill>
                  </a:tcPr>
                </a:tc>
                <a:tc>
                  <a:txBody>
                    <a:bodyPr/>
                    <a:lstStyle/>
                    <a:p>
                      <a:pPr algn="ctr"/>
                      <a:r>
                        <a:rPr lang="en-US" sz="1600" noProof="0" dirty="0">
                          <a:solidFill>
                            <a:schemeClr val="tx1">
                              <a:lumMod val="75000"/>
                              <a:lumOff val="25000"/>
                            </a:schemeClr>
                          </a:solidFill>
                        </a:rPr>
                        <a:t>63 (81.8)</a:t>
                      </a:r>
                    </a:p>
                    <a:p>
                      <a:pPr algn="ctr"/>
                      <a:r>
                        <a:rPr lang="en-US" sz="1600" noProof="0" dirty="0">
                          <a:solidFill>
                            <a:schemeClr val="tx1">
                              <a:lumMod val="75000"/>
                              <a:lumOff val="25000"/>
                            </a:schemeClr>
                          </a:solidFill>
                        </a:rPr>
                        <a:t>14 (18.2)</a:t>
                      </a:r>
                    </a:p>
                  </a:txBody>
                  <a:tcPr marT="36000" marB="36000">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4E3E9"/>
                    </a:solidFill>
                  </a:tcPr>
                </a:tc>
                <a:extLst>
                  <a:ext uri="{0D108BD9-81ED-4DB2-BD59-A6C34878D82A}">
                    <a16:rowId xmlns:a16="http://schemas.microsoft.com/office/drawing/2014/main" val="2259833714"/>
                  </a:ext>
                </a:extLst>
              </a:tr>
              <a:tr h="702721">
                <a:tc>
                  <a:txBody>
                    <a:bodyPr/>
                    <a:lstStyle/>
                    <a:p>
                      <a:r>
                        <a:rPr lang="en-US" sz="1600" b="1" noProof="0" dirty="0">
                          <a:solidFill>
                            <a:schemeClr val="tx1">
                              <a:lumMod val="75000"/>
                              <a:lumOff val="25000"/>
                            </a:schemeClr>
                          </a:solidFill>
                        </a:rPr>
                        <a:t>CLDN18.2 expression, </a:t>
                      </a: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noProof="0">
                          <a:solidFill>
                            <a:schemeClr val="tx1">
                              <a:lumMod val="75000"/>
                              <a:lumOff val="25000"/>
                            </a:schemeClr>
                          </a:solidFill>
                        </a:rPr>
                        <a:t>High</a:t>
                      </a:r>
                      <a:r>
                        <a:rPr lang="en-US" altLang="ja-JP" sz="1600" baseline="30000" noProof="0">
                          <a:solidFill>
                            <a:schemeClr val="tx1">
                              <a:lumMod val="75000"/>
                              <a:lumOff val="25000"/>
                            </a:schemeClr>
                          </a:solidFill>
                        </a:rPr>
                        <a:t>b</a:t>
                      </a:r>
                      <a:endParaRPr lang="en-US" sz="1600" noProof="0" dirty="0">
                        <a:solidFill>
                          <a:schemeClr val="tx1">
                            <a:lumMod val="75000"/>
                            <a:lumOff val="25000"/>
                          </a:schemeClr>
                        </a:solidFill>
                      </a:endParaRPr>
                    </a:p>
                    <a:p>
                      <a:r>
                        <a:rPr lang="en-US" sz="1600" noProof="0">
                          <a:solidFill>
                            <a:schemeClr val="tx1">
                              <a:lumMod val="75000"/>
                              <a:lumOff val="25000"/>
                            </a:schemeClr>
                          </a:solidFill>
                        </a:rPr>
                        <a:t>Intermediate</a:t>
                      </a:r>
                      <a:r>
                        <a:rPr lang="en-US" sz="1600" baseline="30000" noProof="0">
                          <a:solidFill>
                            <a:schemeClr val="tx1">
                              <a:lumMod val="75000"/>
                              <a:lumOff val="25000"/>
                            </a:schemeClr>
                          </a:solidFill>
                        </a:rPr>
                        <a:t>c</a:t>
                      </a:r>
                      <a:endParaRPr lang="en-US" sz="1600" noProof="0" dirty="0">
                        <a:solidFill>
                          <a:schemeClr val="tx1">
                            <a:lumMod val="75000"/>
                            <a:lumOff val="25000"/>
                          </a:schemeClr>
                        </a:solidFill>
                      </a:endParaRPr>
                    </a:p>
                  </a:txBody>
                  <a:tcPr marT="36000" marB="3600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600" noProof="0" dirty="0">
                          <a:solidFill>
                            <a:schemeClr val="tx1">
                              <a:lumMod val="75000"/>
                              <a:lumOff val="25000"/>
                            </a:schemeClr>
                          </a:solidFill>
                        </a:rPr>
                        <a:t>65 (85.5)</a:t>
                      </a:r>
                    </a:p>
                    <a:p>
                      <a:pPr algn="ctr"/>
                      <a:r>
                        <a:rPr lang="en-US" sz="1600" noProof="0" dirty="0">
                          <a:solidFill>
                            <a:schemeClr val="tx1">
                              <a:lumMod val="75000"/>
                              <a:lumOff val="25000"/>
                            </a:schemeClr>
                          </a:solidFill>
                        </a:rPr>
                        <a:t>11 (14.5)</a:t>
                      </a:r>
                    </a:p>
                  </a:txBody>
                  <a:tcPr marT="36000" marB="36000">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9389559"/>
                  </a:ext>
                </a:extLst>
              </a:tr>
              <a:tr h="700783">
                <a:tc>
                  <a:txBody>
                    <a:bodyPr/>
                    <a:lstStyle/>
                    <a:p>
                      <a:r>
                        <a:rPr lang="en-US" sz="1600" b="1" noProof="0" dirty="0">
                          <a:solidFill>
                            <a:schemeClr val="tx1">
                              <a:lumMod val="75000"/>
                              <a:lumOff val="25000"/>
                            </a:schemeClr>
                          </a:solidFill>
                        </a:rPr>
                        <a:t>PD-L1 status, </a:t>
                      </a:r>
                      <a:r>
                        <a:rPr lang="en-US" sz="1600" b="1" i="1" noProof="0" dirty="0">
                          <a:solidFill>
                            <a:schemeClr val="tx1">
                              <a:lumMod val="75000"/>
                              <a:lumOff val="25000"/>
                            </a:schemeClr>
                          </a:solidFill>
                        </a:rPr>
                        <a:t>n</a:t>
                      </a:r>
                      <a:r>
                        <a:rPr lang="en-US" sz="1600" b="1" noProof="0" dirty="0">
                          <a:solidFill>
                            <a:schemeClr val="tx1">
                              <a:lumMod val="75000"/>
                              <a:lumOff val="25000"/>
                            </a:schemeClr>
                          </a:solidFill>
                        </a:rPr>
                        <a:t> (%)</a:t>
                      </a:r>
                    </a:p>
                  </a:txBody>
                  <a:tcPr marT="36000" marB="36000">
                    <a:lnL w="12700" cap="flat" cmpd="sng" algn="ctr">
                      <a:noFill/>
                      <a:prstDash val="solid"/>
                      <a:round/>
                      <a:headEnd type="none" w="med" len="med"/>
                      <a:tailEnd type="none" w="med" len="med"/>
                    </a:lnL>
                    <a:lnR w="12700" cmpd="sng">
                      <a:noFill/>
                    </a:lnR>
                    <a:lnT w="12700" cmpd="sng">
                      <a:noFill/>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rgbClr val="F4E3E9"/>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noProof="0" dirty="0">
                          <a:solidFill>
                            <a:schemeClr val="tx1">
                              <a:lumMod val="75000"/>
                              <a:lumOff val="25000"/>
                            </a:schemeClr>
                          </a:solidFill>
                        </a:rPr>
                        <a:t>CPS ≥ 1</a:t>
                      </a:r>
                    </a:p>
                    <a:p>
                      <a:r>
                        <a:rPr lang="en-US" sz="1600" noProof="0" dirty="0">
                          <a:solidFill>
                            <a:schemeClr val="tx1">
                              <a:lumMod val="75000"/>
                              <a:lumOff val="25000"/>
                            </a:schemeClr>
                          </a:solidFill>
                        </a:rPr>
                        <a:t>CPS &lt; 1</a:t>
                      </a:r>
                    </a:p>
                  </a:txBody>
                  <a:tcPr marT="36000" marB="36000">
                    <a:lnL w="12700" cmpd="sng">
                      <a:noFill/>
                    </a:lnL>
                    <a:lnR w="12700" cmpd="sng">
                      <a:noFill/>
                    </a:lnR>
                    <a:lnT w="12700" cmpd="sng">
                      <a:noFill/>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rgbClr val="F4E3E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600" noProof="0" dirty="0">
                          <a:solidFill>
                            <a:schemeClr val="tx1">
                              <a:lumMod val="75000"/>
                              <a:lumOff val="25000"/>
                            </a:schemeClr>
                          </a:solidFill>
                        </a:rPr>
                        <a:t>49 (65.3)</a:t>
                      </a:r>
                    </a:p>
                    <a:p>
                      <a:pPr algn="ctr"/>
                      <a:r>
                        <a:rPr lang="en-US" sz="1600" noProof="0" dirty="0">
                          <a:solidFill>
                            <a:schemeClr val="tx1">
                              <a:lumMod val="75000"/>
                              <a:lumOff val="25000"/>
                            </a:schemeClr>
                          </a:solidFill>
                        </a:rPr>
                        <a:t>26 (34.7)</a:t>
                      </a:r>
                    </a:p>
                  </a:txBody>
                  <a:tcPr marT="36000" marB="36000">
                    <a:lnL w="12700" cmpd="sng">
                      <a:noFill/>
                    </a:lnL>
                    <a:lnR w="12700" cap="flat" cmpd="sng" algn="ctr">
                      <a:noFill/>
                      <a:prstDash val="solid"/>
                      <a:round/>
                      <a:headEnd type="none" w="med" len="med"/>
                      <a:tailEnd type="none" w="med" len="med"/>
                    </a:lnR>
                    <a:lnT w="12700" cmpd="sng">
                      <a:noFill/>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rgbClr val="F4E3E9"/>
                    </a:solidFill>
                  </a:tcPr>
                </a:tc>
                <a:extLst>
                  <a:ext uri="{0D108BD9-81ED-4DB2-BD59-A6C34878D82A}">
                    <a16:rowId xmlns:a16="http://schemas.microsoft.com/office/drawing/2014/main" val="643784247"/>
                  </a:ext>
                </a:extLst>
              </a:tr>
            </a:tbl>
          </a:graphicData>
        </a:graphic>
      </p:graphicFrame>
      <p:sp>
        <p:nvSpPr>
          <p:cNvPr id="3" name="TextBox 2">
            <a:extLst>
              <a:ext uri="{FF2B5EF4-FFF2-40B4-BE49-F238E27FC236}">
                <a16:creationId xmlns:a16="http://schemas.microsoft.com/office/drawing/2014/main" id="{68ED1DF1-7488-6276-806A-2318A461B783}"/>
              </a:ext>
            </a:extLst>
          </p:cNvPr>
          <p:cNvSpPr txBox="1"/>
          <p:nvPr/>
        </p:nvSpPr>
        <p:spPr>
          <a:xfrm>
            <a:off x="9511202" y="6581001"/>
            <a:ext cx="26807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Shitara K et al. ASCO GI 2026. LBA284</a:t>
            </a:r>
          </a:p>
        </p:txBody>
      </p:sp>
    </p:spTree>
    <p:extLst>
      <p:ext uri="{BB962C8B-B14F-4D97-AF65-F5344CB8AC3E}">
        <p14:creationId xmlns:p14="http://schemas.microsoft.com/office/powerpoint/2010/main" val="1839109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EA6C94-45DB-BFB9-E605-EA03E0D96E4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DC4CBAD-7567-6B57-9631-8204C2D49A09}"/>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ILUSTRO Outcomes</a:t>
            </a:r>
          </a:p>
        </p:txBody>
      </p:sp>
      <p:graphicFrame>
        <p:nvGraphicFramePr>
          <p:cNvPr id="4" name="Table 3">
            <a:extLst>
              <a:ext uri="{FF2B5EF4-FFF2-40B4-BE49-F238E27FC236}">
                <a16:creationId xmlns:a16="http://schemas.microsoft.com/office/drawing/2014/main" id="{A2231837-70FB-B5FD-32E8-C1930B64A08A}"/>
              </a:ext>
            </a:extLst>
          </p:cNvPr>
          <p:cNvGraphicFramePr>
            <a:graphicFrameLocks noGrp="1"/>
          </p:cNvGraphicFramePr>
          <p:nvPr/>
        </p:nvGraphicFramePr>
        <p:xfrm>
          <a:off x="8466808" y="2142096"/>
          <a:ext cx="3233106" cy="822960"/>
        </p:xfrm>
        <a:graphic>
          <a:graphicData uri="http://schemas.openxmlformats.org/drawingml/2006/table">
            <a:tbl>
              <a:tblPr firstRow="1" bandRow="1">
                <a:tableStyleId>{5C22544A-7EE6-4342-B048-85BDC9FD1C3A}</a:tableStyleId>
              </a:tblPr>
              <a:tblGrid>
                <a:gridCol w="1463637">
                  <a:extLst>
                    <a:ext uri="{9D8B030D-6E8A-4147-A177-3AD203B41FA5}">
                      <a16:colId xmlns:a16="http://schemas.microsoft.com/office/drawing/2014/main" val="4135245621"/>
                    </a:ext>
                  </a:extLst>
                </a:gridCol>
                <a:gridCol w="1769469">
                  <a:extLst>
                    <a:ext uri="{9D8B030D-6E8A-4147-A177-3AD203B41FA5}">
                      <a16:colId xmlns:a16="http://schemas.microsoft.com/office/drawing/2014/main" val="433270526"/>
                    </a:ext>
                  </a:extLst>
                </a:gridCol>
              </a:tblGrid>
              <a:tr h="259945">
                <a:tc>
                  <a:txBody>
                    <a:bodyPr/>
                    <a:lstStyle/>
                    <a:p>
                      <a:pPr algn="ctr"/>
                      <a:r>
                        <a:rPr lang="en-US" sz="1400" b="1" noProof="0" dirty="0">
                          <a:solidFill>
                            <a:schemeClr val="bg1"/>
                          </a:solidFill>
                        </a:rPr>
                        <a:t>Events/</a:t>
                      </a:r>
                      <a:r>
                        <a:rPr lang="en-US" sz="1400" b="1" i="0" noProof="0" dirty="0">
                          <a:solidFill>
                            <a:schemeClr val="bg1"/>
                          </a:solidFill>
                        </a:rPr>
                        <a:t>n (%)</a:t>
                      </a:r>
                      <a:endParaRPr lang="en-US" sz="1400" b="1" noProof="0" dirty="0">
                        <a:solidFill>
                          <a:schemeClr val="bg1"/>
                        </a:solidFill>
                      </a:endParaRPr>
                    </a:p>
                  </a:txBody>
                  <a:tcPr marL="45720" marR="4572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2B4E"/>
                    </a:solidFill>
                  </a:tcPr>
                </a:tc>
                <a:tc>
                  <a:txBody>
                    <a:bodyPr/>
                    <a:lstStyle/>
                    <a:p>
                      <a:pPr algn="ctr"/>
                      <a:r>
                        <a:rPr lang="en-US" sz="1400" b="1" noProof="0" dirty="0">
                          <a:solidFill>
                            <a:schemeClr val="bg1"/>
                          </a:solidFill>
                        </a:rPr>
                        <a:t>Median PFS, </a:t>
                      </a:r>
                    </a:p>
                    <a:p>
                      <a:pPr algn="ctr"/>
                      <a:r>
                        <a:rPr lang="en-US" sz="1400" b="1" noProof="0" dirty="0">
                          <a:solidFill>
                            <a:schemeClr val="bg1"/>
                          </a:solidFill>
                        </a:rPr>
                        <a:t>months (95% CI)</a:t>
                      </a:r>
                    </a:p>
                  </a:txBody>
                  <a:tcPr marL="45720" marR="4572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2B4E"/>
                    </a:solidFill>
                  </a:tcPr>
                </a:tc>
                <a:extLst>
                  <a:ext uri="{0D108BD9-81ED-4DB2-BD59-A6C34878D82A}">
                    <a16:rowId xmlns:a16="http://schemas.microsoft.com/office/drawing/2014/main" val="2147530707"/>
                  </a:ext>
                </a:extLst>
              </a:tr>
              <a:tr h="185795">
                <a:tc>
                  <a:txBody>
                    <a:bodyPr/>
                    <a:lstStyle/>
                    <a:p>
                      <a:pPr algn="ctr"/>
                      <a:r>
                        <a:rPr lang="en-US" sz="1400" b="1" noProof="0" dirty="0">
                          <a:solidFill>
                            <a:schemeClr val="tx1">
                              <a:lumMod val="75000"/>
                              <a:lumOff val="25000"/>
                            </a:schemeClr>
                          </a:solidFill>
                        </a:rPr>
                        <a:t>31/71 (43.7)</a:t>
                      </a:r>
                    </a:p>
                  </a:txBody>
                  <a:tcPr marL="45720" marR="45720">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rgbClr val="F4E3E9">
                        <a:alpha val="50196"/>
                      </a:srgbClr>
                    </a:solidFill>
                  </a:tcPr>
                </a:tc>
                <a:tc>
                  <a:txBody>
                    <a:bodyPr/>
                    <a:lstStyle/>
                    <a:p>
                      <a:pPr algn="ctr"/>
                      <a:r>
                        <a:rPr lang="en-US" sz="1400" b="1" noProof="0" dirty="0">
                          <a:solidFill>
                            <a:schemeClr val="tx1">
                              <a:lumMod val="75000"/>
                              <a:lumOff val="25000"/>
                            </a:schemeClr>
                          </a:solidFill>
                        </a:rPr>
                        <a:t>14.8 (8.3–NE)</a:t>
                      </a:r>
                    </a:p>
                  </a:txBody>
                  <a:tcPr marL="45720" marR="45720">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rgbClr val="F4E3E9">
                        <a:alpha val="50196"/>
                      </a:srgbClr>
                    </a:solidFill>
                  </a:tcPr>
                </a:tc>
                <a:extLst>
                  <a:ext uri="{0D108BD9-81ED-4DB2-BD59-A6C34878D82A}">
                    <a16:rowId xmlns:a16="http://schemas.microsoft.com/office/drawing/2014/main" val="2251304559"/>
                  </a:ext>
                </a:extLst>
              </a:tr>
            </a:tbl>
          </a:graphicData>
        </a:graphic>
      </p:graphicFrame>
      <p:pic>
        <p:nvPicPr>
          <p:cNvPr id="5" name="Picture 4">
            <a:extLst>
              <a:ext uri="{FF2B5EF4-FFF2-40B4-BE49-F238E27FC236}">
                <a16:creationId xmlns:a16="http://schemas.microsoft.com/office/drawing/2014/main" id="{A2143B10-58DF-CD90-0840-3F1EA0A308AA}"/>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tretch>
            <a:fillRect/>
          </a:stretch>
        </p:blipFill>
        <p:spPr>
          <a:xfrm>
            <a:off x="0" y="3794105"/>
            <a:ext cx="8163498" cy="3063895"/>
          </a:xfrm>
          <a:prstGeom prst="rect">
            <a:avLst/>
          </a:prstGeom>
        </p:spPr>
      </p:pic>
      <p:pic>
        <p:nvPicPr>
          <p:cNvPr id="3" name="Picture 2">
            <a:extLst>
              <a:ext uri="{FF2B5EF4-FFF2-40B4-BE49-F238E27FC236}">
                <a16:creationId xmlns:a16="http://schemas.microsoft.com/office/drawing/2014/main" id="{0DAEB810-A73F-B4C0-AAE7-34C9AE30D128}"/>
              </a:ext>
            </a:extLst>
          </p:cNvPr>
          <p:cNvPicPr>
            <a:picLocks noChangeAspect="1"/>
          </p:cNvPicPr>
          <p:nvPr/>
        </p:nvPicPr>
        <p:blipFill>
          <a:blip r:embed="rId4" cstate="screen">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tretch>
            <a:fillRect/>
          </a:stretch>
        </p:blipFill>
        <p:spPr>
          <a:xfrm>
            <a:off x="-1" y="1186248"/>
            <a:ext cx="8163499" cy="2858513"/>
          </a:xfrm>
          <a:prstGeom prst="rect">
            <a:avLst/>
          </a:prstGeom>
        </p:spPr>
      </p:pic>
      <p:sp>
        <p:nvSpPr>
          <p:cNvPr id="7" name="TextBox 6">
            <a:extLst>
              <a:ext uri="{FF2B5EF4-FFF2-40B4-BE49-F238E27FC236}">
                <a16:creationId xmlns:a16="http://schemas.microsoft.com/office/drawing/2014/main" id="{40CA0B1D-FB41-FB45-6BFC-41FD6605D44C}"/>
              </a:ext>
            </a:extLst>
          </p:cNvPr>
          <p:cNvSpPr txBox="1"/>
          <p:nvPr/>
        </p:nvSpPr>
        <p:spPr>
          <a:xfrm>
            <a:off x="8931465" y="1650268"/>
            <a:ext cx="2470533"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PFS in Cohort 4B</a:t>
            </a:r>
          </a:p>
        </p:txBody>
      </p:sp>
      <p:sp>
        <p:nvSpPr>
          <p:cNvPr id="8" name="TextBox 7">
            <a:extLst>
              <a:ext uri="{FF2B5EF4-FFF2-40B4-BE49-F238E27FC236}">
                <a16:creationId xmlns:a16="http://schemas.microsoft.com/office/drawing/2014/main" id="{9D1ED28F-AB92-F36C-580C-10C579270F06}"/>
              </a:ext>
            </a:extLst>
          </p:cNvPr>
          <p:cNvSpPr txBox="1"/>
          <p:nvPr/>
        </p:nvSpPr>
        <p:spPr>
          <a:xfrm>
            <a:off x="8456536" y="3794105"/>
            <a:ext cx="3442426"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PFS by PD-L1 in CLDN18.2 High</a:t>
            </a:r>
          </a:p>
        </p:txBody>
      </p:sp>
      <p:graphicFrame>
        <p:nvGraphicFramePr>
          <p:cNvPr id="9" name="Table 8">
            <a:extLst>
              <a:ext uri="{FF2B5EF4-FFF2-40B4-BE49-F238E27FC236}">
                <a16:creationId xmlns:a16="http://schemas.microsoft.com/office/drawing/2014/main" id="{0F55B607-AD7B-A004-0487-4A565B8D9D8A}"/>
              </a:ext>
            </a:extLst>
          </p:cNvPr>
          <p:cNvGraphicFramePr>
            <a:graphicFrameLocks noGrp="1"/>
          </p:cNvGraphicFramePr>
          <p:nvPr/>
        </p:nvGraphicFramePr>
        <p:xfrm>
          <a:off x="8163498" y="4625102"/>
          <a:ext cx="3925617" cy="1088880"/>
        </p:xfrm>
        <a:graphic>
          <a:graphicData uri="http://schemas.openxmlformats.org/drawingml/2006/table">
            <a:tbl>
              <a:tblPr firstRow="1" bandRow="1">
                <a:tableStyleId>{5C22544A-7EE6-4342-B048-85BDC9FD1C3A}</a:tableStyleId>
              </a:tblPr>
              <a:tblGrid>
                <a:gridCol w="1294458">
                  <a:extLst>
                    <a:ext uri="{9D8B030D-6E8A-4147-A177-3AD203B41FA5}">
                      <a16:colId xmlns:a16="http://schemas.microsoft.com/office/drawing/2014/main" val="3141030920"/>
                    </a:ext>
                  </a:extLst>
                </a:gridCol>
                <a:gridCol w="1288760">
                  <a:extLst>
                    <a:ext uri="{9D8B030D-6E8A-4147-A177-3AD203B41FA5}">
                      <a16:colId xmlns:a16="http://schemas.microsoft.com/office/drawing/2014/main" val="4135245621"/>
                    </a:ext>
                  </a:extLst>
                </a:gridCol>
                <a:gridCol w="1342399">
                  <a:extLst>
                    <a:ext uri="{9D8B030D-6E8A-4147-A177-3AD203B41FA5}">
                      <a16:colId xmlns:a16="http://schemas.microsoft.com/office/drawing/2014/main" val="433270526"/>
                    </a:ext>
                  </a:extLst>
                </a:gridCol>
              </a:tblGrid>
              <a:tr h="3429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b="1" noProof="0" dirty="0">
                          <a:solidFill>
                            <a:schemeClr val="bg1"/>
                          </a:solidFill>
                        </a:rPr>
                        <a:t>P</a:t>
                      </a:r>
                      <a:r>
                        <a:rPr lang="en-US" sz="1400" b="1" noProof="0" dirty="0">
                          <a:solidFill>
                            <a:schemeClr val="bg1"/>
                          </a:solidFill>
                        </a:rPr>
                        <a:t>D-L1 status</a:t>
                      </a:r>
                    </a:p>
                  </a:txBody>
                  <a:tcPr marL="36000" marR="3600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2B4E"/>
                    </a:solidFill>
                  </a:tcPr>
                </a:tc>
                <a:tc>
                  <a:txBody>
                    <a:bodyPr/>
                    <a:lstStyle/>
                    <a:p>
                      <a:pPr algn="ctr"/>
                      <a:r>
                        <a:rPr lang="en-US" sz="1400" b="1" noProof="0" dirty="0">
                          <a:solidFill>
                            <a:schemeClr val="bg1"/>
                          </a:solidFill>
                        </a:rPr>
                        <a:t>Events/</a:t>
                      </a:r>
                      <a:r>
                        <a:rPr lang="en-US" sz="1400" b="1" i="0" noProof="0" dirty="0">
                          <a:solidFill>
                            <a:schemeClr val="bg1"/>
                          </a:solidFill>
                        </a:rPr>
                        <a:t>n (%)</a:t>
                      </a:r>
                      <a:endParaRPr lang="en-US" sz="1400" b="1" noProof="0" dirty="0">
                        <a:solidFill>
                          <a:schemeClr val="bg1"/>
                        </a:solidFill>
                      </a:endParaRP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2B4E"/>
                    </a:solidFill>
                  </a:tcPr>
                </a:tc>
                <a:tc>
                  <a:txBody>
                    <a:bodyPr/>
                    <a:lstStyle/>
                    <a:p>
                      <a:pPr algn="ctr"/>
                      <a:r>
                        <a:rPr lang="en-US" sz="1400" b="1" noProof="0" dirty="0">
                          <a:solidFill>
                            <a:schemeClr val="bg1"/>
                          </a:solidFill>
                        </a:rPr>
                        <a:t>Median PFS (months)</a:t>
                      </a:r>
                    </a:p>
                  </a:txBody>
                  <a:tcPr marL="45720" marR="4572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2B4E"/>
                    </a:solidFill>
                  </a:tcPr>
                </a:tc>
                <a:extLst>
                  <a:ext uri="{0D108BD9-81ED-4DB2-BD59-A6C34878D82A}">
                    <a16:rowId xmlns:a16="http://schemas.microsoft.com/office/drawing/2014/main" val="2147530707"/>
                  </a:ext>
                </a:extLst>
              </a:tr>
              <a:tr h="227485">
                <a:tc>
                  <a:txBody>
                    <a:bodyPr/>
                    <a:lstStyle/>
                    <a:p>
                      <a:r>
                        <a:rPr lang="en-GB" sz="1400" b="1" noProof="0" dirty="0">
                          <a:solidFill>
                            <a:schemeClr val="tx1">
                              <a:lumMod val="75000"/>
                              <a:lumOff val="25000"/>
                            </a:schemeClr>
                          </a:solidFill>
                        </a:rPr>
                        <a:t>CPS ≥ 1</a:t>
                      </a:r>
                      <a:endParaRPr lang="en-US" sz="1400" b="1" noProof="0" dirty="0">
                        <a:solidFill>
                          <a:schemeClr val="tx1">
                            <a:lumMod val="75000"/>
                            <a:lumOff val="25000"/>
                          </a:schemeClr>
                        </a:solidFill>
                      </a:endParaRPr>
                    </a:p>
                  </a:txBody>
                  <a:tcPr marL="36000" marR="36000" marT="36000" marB="36000">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4E3E9"/>
                    </a:solidFill>
                  </a:tcPr>
                </a:tc>
                <a:tc>
                  <a:txBody>
                    <a:bodyPr/>
                    <a:lstStyle/>
                    <a:p>
                      <a:pPr algn="ctr"/>
                      <a:r>
                        <a:rPr lang="en-GB" sz="1400" b="1" noProof="0" dirty="0">
                          <a:solidFill>
                            <a:schemeClr val="tx1">
                              <a:lumMod val="75000"/>
                              <a:lumOff val="25000"/>
                            </a:schemeClr>
                          </a:solidFill>
                        </a:rPr>
                        <a:t>13/36 (36.1)</a:t>
                      </a:r>
                      <a:endParaRPr lang="en-US" sz="1400" b="1" noProof="0" dirty="0">
                        <a:solidFill>
                          <a:schemeClr val="tx1">
                            <a:lumMod val="75000"/>
                            <a:lumOff val="25000"/>
                          </a:schemeClr>
                        </a:solidFill>
                      </a:endParaRPr>
                    </a:p>
                  </a:txBody>
                  <a:tcPr marL="36000" marR="36000" marT="36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4E3E9"/>
                    </a:solidFill>
                  </a:tcPr>
                </a:tc>
                <a:tc>
                  <a:txBody>
                    <a:bodyPr/>
                    <a:lstStyle/>
                    <a:p>
                      <a:pPr algn="ctr"/>
                      <a:r>
                        <a:rPr lang="en-US" sz="1400" b="1" noProof="0" dirty="0">
                          <a:solidFill>
                            <a:schemeClr val="tx1">
                              <a:lumMod val="75000"/>
                              <a:lumOff val="25000"/>
                            </a:schemeClr>
                          </a:solidFill>
                        </a:rPr>
                        <a:t>23.6</a:t>
                      </a:r>
                    </a:p>
                  </a:txBody>
                  <a:tcPr marL="36000" marR="36000" marT="36000" marB="3600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4E3E9"/>
                    </a:solidFill>
                  </a:tcPr>
                </a:tc>
                <a:extLst>
                  <a:ext uri="{0D108BD9-81ED-4DB2-BD59-A6C34878D82A}">
                    <a16:rowId xmlns:a16="http://schemas.microsoft.com/office/drawing/2014/main" val="4172614124"/>
                  </a:ext>
                </a:extLst>
              </a:tr>
              <a:tr h="227485">
                <a:tc>
                  <a:txBody>
                    <a:bodyPr/>
                    <a:lstStyle/>
                    <a:p>
                      <a:r>
                        <a:rPr lang="en-GB" sz="1400" b="1" noProof="0" dirty="0">
                          <a:solidFill>
                            <a:schemeClr val="tx1">
                              <a:lumMod val="75000"/>
                              <a:lumOff val="25000"/>
                            </a:schemeClr>
                          </a:solidFill>
                        </a:rPr>
                        <a:t>CPS &lt; 1</a:t>
                      </a:r>
                      <a:endParaRPr lang="en-US" sz="1400" b="1" noProof="0" dirty="0">
                        <a:solidFill>
                          <a:schemeClr val="tx1">
                            <a:lumMod val="75000"/>
                            <a:lumOff val="25000"/>
                          </a:schemeClr>
                        </a:solidFill>
                      </a:endParaRPr>
                    </a:p>
                  </a:txBody>
                  <a:tcPr marL="36000" marR="36000" marT="36000" marB="36000">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1" noProof="0" dirty="0">
                          <a:solidFill>
                            <a:schemeClr val="tx1">
                              <a:lumMod val="75000"/>
                              <a:lumOff val="25000"/>
                            </a:schemeClr>
                          </a:solidFill>
                        </a:rPr>
                        <a:t>9/21 (42.9)</a:t>
                      </a:r>
                    </a:p>
                  </a:txBody>
                  <a:tcPr marL="36000" marR="36000" marT="36000" marB="3600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1" noProof="0" dirty="0">
                          <a:solidFill>
                            <a:schemeClr val="tx1">
                              <a:lumMod val="75000"/>
                              <a:lumOff val="25000"/>
                            </a:schemeClr>
                          </a:solidFill>
                        </a:rPr>
                        <a:t>12.1</a:t>
                      </a:r>
                    </a:p>
                  </a:txBody>
                  <a:tcPr marL="36000" marR="36000" marT="36000" marB="3600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rgbClr val="A62B4E"/>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73620722"/>
                  </a:ext>
                </a:extLst>
              </a:tr>
            </a:tbl>
          </a:graphicData>
        </a:graphic>
      </p:graphicFrame>
      <p:sp>
        <p:nvSpPr>
          <p:cNvPr id="6" name="TextBox 5">
            <a:extLst>
              <a:ext uri="{FF2B5EF4-FFF2-40B4-BE49-F238E27FC236}">
                <a16:creationId xmlns:a16="http://schemas.microsoft.com/office/drawing/2014/main" id="{E4D297B5-C2B5-69AB-B615-6CD7BEB0DDFA}"/>
              </a:ext>
            </a:extLst>
          </p:cNvPr>
          <p:cNvSpPr txBox="1"/>
          <p:nvPr/>
        </p:nvSpPr>
        <p:spPr>
          <a:xfrm>
            <a:off x="9511202" y="6581001"/>
            <a:ext cx="26807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Shitara K et al. ASCO GI 2026. LBA284</a:t>
            </a:r>
          </a:p>
        </p:txBody>
      </p:sp>
    </p:spTree>
    <p:extLst>
      <p:ext uri="{BB962C8B-B14F-4D97-AF65-F5344CB8AC3E}">
        <p14:creationId xmlns:p14="http://schemas.microsoft.com/office/powerpoint/2010/main" val="39009010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1DA92D-BF56-84A5-7123-5A078AC72B7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C7A1D37-E8B1-AFF2-235F-944714D887C0}"/>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ILUSTRO Safety Profile in Cohorts 4A + 4B</a:t>
            </a:r>
          </a:p>
        </p:txBody>
      </p:sp>
      <p:sp>
        <p:nvSpPr>
          <p:cNvPr id="6" name="TextBox 5">
            <a:extLst>
              <a:ext uri="{FF2B5EF4-FFF2-40B4-BE49-F238E27FC236}">
                <a16:creationId xmlns:a16="http://schemas.microsoft.com/office/drawing/2014/main" id="{BC3BF5F0-20F8-22E7-1FA2-C98F691434D1}"/>
              </a:ext>
            </a:extLst>
          </p:cNvPr>
          <p:cNvSpPr txBox="1"/>
          <p:nvPr/>
        </p:nvSpPr>
        <p:spPr>
          <a:xfrm>
            <a:off x="9511202" y="6581001"/>
            <a:ext cx="26807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Shitara K et al. ASCO GI 2026. LBA284</a:t>
            </a:r>
          </a:p>
        </p:txBody>
      </p:sp>
      <p:pic>
        <p:nvPicPr>
          <p:cNvPr id="11" name="Picture 10">
            <a:extLst>
              <a:ext uri="{FF2B5EF4-FFF2-40B4-BE49-F238E27FC236}">
                <a16:creationId xmlns:a16="http://schemas.microsoft.com/office/drawing/2014/main" id="{EA96C02E-A7E0-C63A-282C-108BE8B60C25}"/>
              </a:ext>
            </a:extLst>
          </p:cNvPr>
          <p:cNvPicPr>
            <a:picLocks noChangeAspect="1"/>
          </p:cNvPicPr>
          <p:nvPr/>
        </p:nvPicPr>
        <p:blipFill>
          <a:blip r:embed="rId2"/>
          <a:stretch>
            <a:fillRect/>
          </a:stretch>
        </p:blipFill>
        <p:spPr>
          <a:xfrm>
            <a:off x="357597" y="1219694"/>
            <a:ext cx="11476805" cy="5361307"/>
          </a:xfrm>
          <a:prstGeom prst="rect">
            <a:avLst/>
          </a:prstGeom>
        </p:spPr>
      </p:pic>
    </p:spTree>
    <p:extLst>
      <p:ext uri="{BB962C8B-B14F-4D97-AF65-F5344CB8AC3E}">
        <p14:creationId xmlns:p14="http://schemas.microsoft.com/office/powerpoint/2010/main" val="3465540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488E74-860E-AAE5-DFE1-69E70BAAC5D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EED7E24-3EC8-5444-110E-F176C6ADC3B9}"/>
              </a:ext>
            </a:extLst>
          </p:cNvPr>
          <p:cNvSpPr>
            <a:spLocks noGrp="1"/>
          </p:cNvSpPr>
          <p:nvPr>
            <p:ph type="title"/>
          </p:nvPr>
        </p:nvSpPr>
        <p:spPr>
          <a:xfrm>
            <a:off x="0" y="0"/>
            <a:ext cx="12192000" cy="1186249"/>
          </a:xfrm>
          <a:solidFill>
            <a:schemeClr val="tx1"/>
          </a:solidFill>
        </p:spPr>
        <p:txBody>
          <a:bodyPr>
            <a:normAutofit fontScale="90000"/>
          </a:bodyPr>
          <a:lstStyle/>
          <a:p>
            <a:pPr algn="ctr"/>
            <a:r>
              <a:rPr lang="en-US" sz="4800" dirty="0">
                <a:solidFill>
                  <a:schemeClr val="bg1"/>
                </a:solidFill>
              </a:rPr>
              <a:t>ILUSTRO TEAEs in ≥20% of Patients in All Treated Patients from Cohorts 4A + 4B </a:t>
            </a:r>
          </a:p>
        </p:txBody>
      </p:sp>
      <p:sp>
        <p:nvSpPr>
          <p:cNvPr id="6" name="TextBox 5">
            <a:extLst>
              <a:ext uri="{FF2B5EF4-FFF2-40B4-BE49-F238E27FC236}">
                <a16:creationId xmlns:a16="http://schemas.microsoft.com/office/drawing/2014/main" id="{A18A3B2F-E35A-DA1E-4090-8EE5F7557EAA}"/>
              </a:ext>
            </a:extLst>
          </p:cNvPr>
          <p:cNvSpPr txBox="1"/>
          <p:nvPr/>
        </p:nvSpPr>
        <p:spPr>
          <a:xfrm>
            <a:off x="9511202" y="6581001"/>
            <a:ext cx="26807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Shitara K et al. ASCO GI 2026. LBA284</a:t>
            </a:r>
          </a:p>
        </p:txBody>
      </p:sp>
      <p:pic>
        <p:nvPicPr>
          <p:cNvPr id="4" name="Picture 3">
            <a:extLst>
              <a:ext uri="{FF2B5EF4-FFF2-40B4-BE49-F238E27FC236}">
                <a16:creationId xmlns:a16="http://schemas.microsoft.com/office/drawing/2014/main" id="{FC46B879-0932-9450-7139-70AB1CC60FEB}"/>
              </a:ext>
            </a:extLst>
          </p:cNvPr>
          <p:cNvPicPr>
            <a:picLocks noChangeAspect="1"/>
          </p:cNvPicPr>
          <p:nvPr/>
        </p:nvPicPr>
        <p:blipFill>
          <a:blip r:embed="rId2"/>
          <a:stretch>
            <a:fillRect/>
          </a:stretch>
        </p:blipFill>
        <p:spPr>
          <a:xfrm>
            <a:off x="330844" y="1329707"/>
            <a:ext cx="11530311" cy="5107835"/>
          </a:xfrm>
          <a:prstGeom prst="rect">
            <a:avLst/>
          </a:prstGeom>
        </p:spPr>
      </p:pic>
    </p:spTree>
    <p:extLst>
      <p:ext uri="{BB962C8B-B14F-4D97-AF65-F5344CB8AC3E}">
        <p14:creationId xmlns:p14="http://schemas.microsoft.com/office/powerpoint/2010/main" val="36833238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385B7D-1606-8931-2E41-07E99C360E3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C6997B2-5364-1B07-0851-C625ED524072}"/>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Managing GI Toxicities from </a:t>
            </a:r>
            <a:r>
              <a:rPr lang="en-US" sz="4800" dirty="0" err="1">
                <a:solidFill>
                  <a:schemeClr val="bg1"/>
                </a:solidFill>
              </a:rPr>
              <a:t>Zolbetuximab</a:t>
            </a:r>
            <a:r>
              <a:rPr lang="en-US" sz="4800" dirty="0">
                <a:solidFill>
                  <a:schemeClr val="bg1"/>
                </a:solidFill>
              </a:rPr>
              <a:t>/CT </a:t>
            </a:r>
          </a:p>
        </p:txBody>
      </p:sp>
      <p:sp>
        <p:nvSpPr>
          <p:cNvPr id="6" name="TextBox 5">
            <a:extLst>
              <a:ext uri="{FF2B5EF4-FFF2-40B4-BE49-F238E27FC236}">
                <a16:creationId xmlns:a16="http://schemas.microsoft.com/office/drawing/2014/main" id="{FC6C74E8-9A52-BB49-35BE-42DEC44EAD2D}"/>
              </a:ext>
            </a:extLst>
          </p:cNvPr>
          <p:cNvSpPr txBox="1"/>
          <p:nvPr/>
        </p:nvSpPr>
        <p:spPr>
          <a:xfrm>
            <a:off x="9118723" y="6581001"/>
            <a:ext cx="307327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Klempner SJ et al.  ESMO GI 2025;7:100131.</a:t>
            </a:r>
          </a:p>
        </p:txBody>
      </p:sp>
      <p:pic>
        <p:nvPicPr>
          <p:cNvPr id="5" name="Picture 4">
            <a:extLst>
              <a:ext uri="{FF2B5EF4-FFF2-40B4-BE49-F238E27FC236}">
                <a16:creationId xmlns:a16="http://schemas.microsoft.com/office/drawing/2014/main" id="{538C3CB9-1303-62AD-405F-56C757847755}"/>
              </a:ext>
            </a:extLst>
          </p:cNvPr>
          <p:cNvPicPr>
            <a:picLocks noChangeAspect="1"/>
          </p:cNvPicPr>
          <p:nvPr/>
        </p:nvPicPr>
        <p:blipFill>
          <a:blip r:embed="rId2"/>
          <a:stretch>
            <a:fillRect/>
          </a:stretch>
        </p:blipFill>
        <p:spPr>
          <a:xfrm>
            <a:off x="120790" y="1587359"/>
            <a:ext cx="11950419" cy="4687285"/>
          </a:xfrm>
          <a:prstGeom prst="rect">
            <a:avLst/>
          </a:prstGeom>
        </p:spPr>
      </p:pic>
    </p:spTree>
    <p:extLst>
      <p:ext uri="{BB962C8B-B14F-4D97-AF65-F5344CB8AC3E}">
        <p14:creationId xmlns:p14="http://schemas.microsoft.com/office/powerpoint/2010/main" val="27502464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C111BE-BB3A-CB56-4300-067B950CF68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E5C9463-3448-074B-8CFF-CBD5EF71262F}"/>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Phase III Validation: LUCERNA</a:t>
            </a:r>
          </a:p>
        </p:txBody>
      </p:sp>
      <p:sp>
        <p:nvSpPr>
          <p:cNvPr id="3" name="Title 1">
            <a:extLst>
              <a:ext uri="{FF2B5EF4-FFF2-40B4-BE49-F238E27FC236}">
                <a16:creationId xmlns:a16="http://schemas.microsoft.com/office/drawing/2014/main" id="{A6C5A917-EDAF-4005-96B5-C765E9AFAB24}"/>
              </a:ext>
            </a:extLst>
          </p:cNvPr>
          <p:cNvSpPr txBox="1">
            <a:spLocks/>
          </p:cNvSpPr>
          <p:nvPr/>
        </p:nvSpPr>
        <p:spPr>
          <a:xfrm>
            <a:off x="609600" y="1285402"/>
            <a:ext cx="10972800" cy="59843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Aptos Display" panose="02110004020202020204"/>
                <a:ea typeface="+mj-ea"/>
                <a:cs typeface="+mj-cs"/>
              </a:rPr>
              <a:t>Phase 3 LUCERNA (NCT06901531) Study Design</a:t>
            </a:r>
            <a:endParaRPr kumimoji="0" lang="en-US" sz="3200" b="0" i="0" u="none" strike="noStrike" kern="1200" cap="none" spc="0" normalizeH="0" baseline="0" noProof="0" dirty="0">
              <a:ln>
                <a:noFill/>
              </a:ln>
              <a:solidFill>
                <a:prstClr val="black"/>
              </a:solidFill>
              <a:effectLst/>
              <a:uLnTx/>
              <a:uFillTx/>
              <a:latin typeface="Aptos Display" panose="02110004020202020204"/>
              <a:ea typeface="+mj-ea"/>
              <a:cs typeface="+mj-cs"/>
            </a:endParaRPr>
          </a:p>
        </p:txBody>
      </p:sp>
      <p:pic>
        <p:nvPicPr>
          <p:cNvPr id="4" name="Picture 3" descr="A diagram of a patient's process&#10;&#10;AI-generated content may be incorrect.">
            <a:extLst>
              <a:ext uri="{FF2B5EF4-FFF2-40B4-BE49-F238E27FC236}">
                <a16:creationId xmlns:a16="http://schemas.microsoft.com/office/drawing/2014/main" id="{B67D24ED-3E21-E563-20CD-43592BCC8329}"/>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59080" y="2086997"/>
            <a:ext cx="11612880" cy="4693504"/>
          </a:xfrm>
          <a:prstGeom prst="rect">
            <a:avLst/>
          </a:prstGeom>
        </p:spPr>
      </p:pic>
      <p:sp>
        <p:nvSpPr>
          <p:cNvPr id="5" name="TextBox 4">
            <a:extLst>
              <a:ext uri="{FF2B5EF4-FFF2-40B4-BE49-F238E27FC236}">
                <a16:creationId xmlns:a16="http://schemas.microsoft.com/office/drawing/2014/main" id="{CFD1C07C-960C-77F1-AC0C-8E1FA915B2B4}"/>
              </a:ext>
            </a:extLst>
          </p:cNvPr>
          <p:cNvSpPr txBox="1"/>
          <p:nvPr/>
        </p:nvSpPr>
        <p:spPr>
          <a:xfrm>
            <a:off x="-1" y="6581001"/>
            <a:ext cx="454218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Shitara K et al. ASCO GI 2026. TPS473. </a:t>
            </a:r>
          </a:p>
        </p:txBody>
      </p:sp>
    </p:spTree>
    <p:extLst>
      <p:ext uri="{BB962C8B-B14F-4D97-AF65-F5344CB8AC3E}">
        <p14:creationId xmlns:p14="http://schemas.microsoft.com/office/powerpoint/2010/main" val="20533077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7C1E19-7BF5-ED88-D8F3-671220C504E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EA738A2-F0F5-05AD-07DC-39B76560E971}"/>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Expanding Beyond Zolbetuximab: Sone-V</a:t>
            </a:r>
          </a:p>
        </p:txBody>
      </p:sp>
      <p:pic>
        <p:nvPicPr>
          <p:cNvPr id="3" name="Picture 2" descr="A diagram of a cell&#10;&#10;AI-generated content may be incorrect.">
            <a:extLst>
              <a:ext uri="{FF2B5EF4-FFF2-40B4-BE49-F238E27FC236}">
                <a16:creationId xmlns:a16="http://schemas.microsoft.com/office/drawing/2014/main" id="{5496364D-1E3E-F388-3A9C-DBFA6EBDA242}"/>
              </a:ext>
            </a:extLst>
          </p:cNvPr>
          <p:cNvPicPr>
            <a:picLocks noChangeAspect="1"/>
          </p:cNvPicPr>
          <p:nvPr/>
        </p:nvPicPr>
        <p:blipFill>
          <a:blip r:embed="rId2" cstate="email">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rcRect/>
          <a:stretch/>
        </p:blipFill>
        <p:spPr>
          <a:xfrm>
            <a:off x="6182498" y="1758268"/>
            <a:ext cx="6009503" cy="3913483"/>
          </a:xfrm>
          <a:prstGeom prst="rect">
            <a:avLst/>
          </a:prstGeom>
        </p:spPr>
      </p:pic>
      <p:pic>
        <p:nvPicPr>
          <p:cNvPr id="5" name="Picture 4" descr="A diagram of a drug cell&#10;&#10;AI-generated content may be incorrect.">
            <a:extLst>
              <a:ext uri="{FF2B5EF4-FFF2-40B4-BE49-F238E27FC236}">
                <a16:creationId xmlns:a16="http://schemas.microsoft.com/office/drawing/2014/main" id="{10E9E90D-AE20-824F-29DD-346EF0203C9A}"/>
              </a:ext>
            </a:extLst>
          </p:cNvPr>
          <p:cNvPicPr>
            <a:picLocks noChangeAspect="1"/>
          </p:cNvPicPr>
          <p:nvPr/>
        </p:nvPicPr>
        <p:blipFill>
          <a:blip r:embed="rId4" cstate="email">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rcRect/>
          <a:stretch/>
        </p:blipFill>
        <p:spPr>
          <a:xfrm>
            <a:off x="0" y="1861034"/>
            <a:ext cx="6009503" cy="3707952"/>
          </a:xfrm>
          <a:prstGeom prst="rect">
            <a:avLst/>
          </a:prstGeom>
        </p:spPr>
      </p:pic>
      <p:cxnSp>
        <p:nvCxnSpPr>
          <p:cNvPr id="7" name="Straight Connector 6">
            <a:extLst>
              <a:ext uri="{FF2B5EF4-FFF2-40B4-BE49-F238E27FC236}">
                <a16:creationId xmlns:a16="http://schemas.microsoft.com/office/drawing/2014/main" id="{5AED3C8E-F0F5-58A8-742C-13748AFA5624}"/>
              </a:ext>
            </a:extLst>
          </p:cNvPr>
          <p:cNvCxnSpPr>
            <a:cxnSpLocks/>
            <a:stCxn id="2" idx="2"/>
          </p:cNvCxnSpPr>
          <p:nvPr/>
        </p:nvCxnSpPr>
        <p:spPr>
          <a:xfrm>
            <a:off x="6096000" y="1186249"/>
            <a:ext cx="0" cy="5671751"/>
          </a:xfrm>
          <a:prstGeom prst="line">
            <a:avLst/>
          </a:prstGeom>
          <a:ln w="76200"/>
        </p:spPr>
        <p:style>
          <a:lnRef idx="2">
            <a:schemeClr val="dk1"/>
          </a:lnRef>
          <a:fillRef idx="0">
            <a:schemeClr val="dk1"/>
          </a:fillRef>
          <a:effectRef idx="1">
            <a:schemeClr val="dk1"/>
          </a:effectRef>
          <a:fontRef idx="minor">
            <a:schemeClr val="tx1"/>
          </a:fontRef>
        </p:style>
      </p:cxnSp>
      <p:sp>
        <p:nvSpPr>
          <p:cNvPr id="9" name="TextBox 8">
            <a:extLst>
              <a:ext uri="{FF2B5EF4-FFF2-40B4-BE49-F238E27FC236}">
                <a16:creationId xmlns:a16="http://schemas.microsoft.com/office/drawing/2014/main" id="{349ED503-0FE4-2EA4-F1A2-5FC818D5A3B2}"/>
              </a:ext>
            </a:extLst>
          </p:cNvPr>
          <p:cNvSpPr txBox="1"/>
          <p:nvPr/>
        </p:nvSpPr>
        <p:spPr>
          <a:xfrm>
            <a:off x="0" y="1303283"/>
            <a:ext cx="609599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Antibody Drug Conjugates</a:t>
            </a:r>
          </a:p>
        </p:txBody>
      </p:sp>
      <p:sp>
        <p:nvSpPr>
          <p:cNvPr id="10" name="TextBox 9">
            <a:extLst>
              <a:ext uri="{FF2B5EF4-FFF2-40B4-BE49-F238E27FC236}">
                <a16:creationId xmlns:a16="http://schemas.microsoft.com/office/drawing/2014/main" id="{B28FD7A8-A631-937C-1B08-A2CE3D123D35}"/>
              </a:ext>
            </a:extLst>
          </p:cNvPr>
          <p:cNvSpPr txBox="1"/>
          <p:nvPr/>
        </p:nvSpPr>
        <p:spPr>
          <a:xfrm>
            <a:off x="6096000" y="1303283"/>
            <a:ext cx="609599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Bispecific Antibodies and </a:t>
            </a:r>
            <a:r>
              <a:rPr kumimoji="0" lang="en-US" sz="1800" b="1" i="0" u="none" strike="noStrike" kern="1200" cap="none" spc="0" normalizeH="0" baseline="0" noProof="0" dirty="0" err="1">
                <a:ln>
                  <a:noFill/>
                </a:ln>
                <a:solidFill>
                  <a:prstClr val="black"/>
                </a:solidFill>
                <a:effectLst/>
                <a:uLnTx/>
                <a:uFillTx/>
                <a:latin typeface="Aptos" panose="02110004020202020204"/>
                <a:ea typeface="+mn-ea"/>
                <a:cs typeface="+mn-cs"/>
              </a:rPr>
              <a:t>BiTEs</a:t>
            </a:r>
            <a:endPar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1" name="TextBox 10">
            <a:extLst>
              <a:ext uri="{FF2B5EF4-FFF2-40B4-BE49-F238E27FC236}">
                <a16:creationId xmlns:a16="http://schemas.microsoft.com/office/drawing/2014/main" id="{74BCFF32-BC0B-ADF1-23B1-35287D67F271}"/>
              </a:ext>
            </a:extLst>
          </p:cNvPr>
          <p:cNvSpPr txBox="1"/>
          <p:nvPr/>
        </p:nvSpPr>
        <p:spPr>
          <a:xfrm>
            <a:off x="36361" y="5671751"/>
            <a:ext cx="6009503"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AZD0901 – CLDN18.2 ADC with </a:t>
            </a:r>
            <a:r>
              <a:rPr kumimoji="0" lang="en-US" sz="1600" b="1" i="0" u="none" strike="noStrike" kern="1200" cap="none" spc="0" normalizeH="0" baseline="0" noProof="0" dirty="0">
                <a:ln>
                  <a:noFill/>
                </a:ln>
                <a:solidFill>
                  <a:srgbClr val="0F9ED5">
                    <a:lumMod val="75000"/>
                  </a:srgbClr>
                </a:solidFill>
                <a:effectLst/>
                <a:uLnTx/>
                <a:uFillTx/>
                <a:latin typeface="Aptos" panose="02110004020202020204"/>
                <a:ea typeface="+mn-ea"/>
                <a:cs typeface="+mn-cs"/>
              </a:rPr>
              <a:t>MMAE </a:t>
            </a: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Payload</a:t>
            </a:r>
            <a:endParaRPr kumimoji="0" lang="en-US" sz="1600" b="0" i="0" u="none" strike="noStrike" kern="1200" cap="none" spc="0" normalizeH="0" baseline="0" noProof="0" dirty="0">
              <a:ln>
                <a:noFill/>
              </a:ln>
              <a:solidFill>
                <a:srgbClr val="0F9ED5">
                  <a:lumMod val="75000"/>
                </a:srgbClr>
              </a:solidFill>
              <a:effectLst/>
              <a:uLnTx/>
              <a:uFillTx/>
              <a:latin typeface="Aptos" panose="021100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EO-3021 – CLDN18.2 ADC with </a:t>
            </a:r>
            <a:r>
              <a:rPr kumimoji="0" lang="en-US" sz="1600" b="1" i="0" u="none" strike="noStrike" kern="1200" cap="none" spc="0" normalizeH="0" baseline="0" noProof="0" dirty="0">
                <a:ln>
                  <a:noFill/>
                </a:ln>
                <a:solidFill>
                  <a:srgbClr val="0F9ED5">
                    <a:lumMod val="75000"/>
                  </a:srgbClr>
                </a:solidFill>
                <a:effectLst/>
                <a:uLnTx/>
                <a:uFillTx/>
                <a:latin typeface="Aptos" panose="02110004020202020204"/>
                <a:ea typeface="+mn-ea"/>
                <a:cs typeface="+mn-cs"/>
              </a:rPr>
              <a:t>MMAE </a:t>
            </a: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Payload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IBI343 -- CLDN18.2 ADC with </a:t>
            </a:r>
            <a:r>
              <a:rPr kumimoji="0" lang="en-US" sz="1600" b="1" i="0" u="none" strike="noStrike" kern="1200" cap="none" spc="0" normalizeH="0" baseline="0" noProof="0" dirty="0">
                <a:ln>
                  <a:noFill/>
                </a:ln>
                <a:solidFill>
                  <a:srgbClr val="196B24">
                    <a:lumMod val="75000"/>
                  </a:srgbClr>
                </a:solidFill>
                <a:effectLst/>
                <a:uLnTx/>
                <a:uFillTx/>
                <a:latin typeface="Aptos" panose="02110004020202020204"/>
                <a:ea typeface="+mn-ea"/>
                <a:cs typeface="+mn-cs"/>
              </a:rPr>
              <a:t>TOPO1</a:t>
            </a: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 Payload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SHR-A1904 -- CLDN18.2 ADC with </a:t>
            </a:r>
            <a:r>
              <a:rPr kumimoji="0" lang="en-US" sz="1600" b="1" i="0" u="none" strike="noStrike" kern="1200" cap="none" spc="0" normalizeH="0" baseline="0" noProof="0" dirty="0">
                <a:ln>
                  <a:noFill/>
                </a:ln>
                <a:solidFill>
                  <a:srgbClr val="196B24">
                    <a:lumMod val="75000"/>
                  </a:srgbClr>
                </a:solidFill>
                <a:effectLst/>
                <a:uLnTx/>
                <a:uFillTx/>
                <a:latin typeface="Aptos" panose="02110004020202020204"/>
                <a:ea typeface="+mn-ea"/>
                <a:cs typeface="+mn-cs"/>
              </a:rPr>
              <a:t>TOPO1</a:t>
            </a: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 Payload</a:t>
            </a:r>
          </a:p>
        </p:txBody>
      </p:sp>
      <p:sp>
        <p:nvSpPr>
          <p:cNvPr id="12" name="TextBox 11">
            <a:extLst>
              <a:ext uri="{FF2B5EF4-FFF2-40B4-BE49-F238E27FC236}">
                <a16:creationId xmlns:a16="http://schemas.microsoft.com/office/drawing/2014/main" id="{E85255C0-74A5-4CA9-E709-2E1A19DFFD79}"/>
              </a:ext>
            </a:extLst>
          </p:cNvPr>
          <p:cNvSpPr txBox="1"/>
          <p:nvPr/>
        </p:nvSpPr>
        <p:spPr>
          <a:xfrm>
            <a:off x="6096002" y="5671751"/>
            <a:ext cx="6095998"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Givastomig – CLDN18.2 x 4-1BB bispecific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PT886 – CLDN18.2 x CD47 bispecific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ASP2138 – CLDN18.2 x CD3 </a:t>
            </a:r>
            <a:r>
              <a:rPr kumimoji="0" lang="en-US" sz="1600" b="0" i="0" u="none" strike="noStrike" kern="1200" cap="none" spc="0" normalizeH="0" baseline="0" noProof="0" dirty="0" err="1">
                <a:ln>
                  <a:noFill/>
                </a:ln>
                <a:solidFill>
                  <a:prstClr val="black"/>
                </a:solidFill>
                <a:effectLst/>
                <a:uLnTx/>
                <a:uFillTx/>
                <a:latin typeface="Aptos" panose="02110004020202020204"/>
                <a:ea typeface="+mn-ea"/>
                <a:cs typeface="+mn-cs"/>
              </a:rPr>
              <a:t>BiTE</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AZD5863 -- CLDN18.2 x CD3 </a:t>
            </a:r>
            <a:r>
              <a:rPr kumimoji="0" lang="en-US" sz="1600" b="0" i="0" u="none" strike="noStrike" kern="1200" cap="none" spc="0" normalizeH="0" baseline="0" noProof="0" dirty="0" err="1">
                <a:ln>
                  <a:noFill/>
                </a:ln>
                <a:solidFill>
                  <a:prstClr val="black"/>
                </a:solidFill>
                <a:effectLst/>
                <a:uLnTx/>
                <a:uFillTx/>
                <a:latin typeface="Aptos" panose="02110004020202020204"/>
                <a:ea typeface="+mn-ea"/>
                <a:cs typeface="+mn-cs"/>
              </a:rPr>
              <a:t>BiTE</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3" name="TextBox 12">
            <a:extLst>
              <a:ext uri="{FF2B5EF4-FFF2-40B4-BE49-F238E27FC236}">
                <a16:creationId xmlns:a16="http://schemas.microsoft.com/office/drawing/2014/main" id="{0AD8C99E-8EC2-CF6A-8BBA-A22220A38713}"/>
              </a:ext>
            </a:extLst>
          </p:cNvPr>
          <p:cNvSpPr txBox="1"/>
          <p:nvPr/>
        </p:nvSpPr>
        <p:spPr>
          <a:xfrm>
            <a:off x="-13775" y="5394752"/>
            <a:ext cx="285881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rPr>
              <a:t>Made on Biorender.com</a:t>
            </a:r>
          </a:p>
        </p:txBody>
      </p:sp>
      <p:sp>
        <p:nvSpPr>
          <p:cNvPr id="4" name="TextBox 3">
            <a:extLst>
              <a:ext uri="{FF2B5EF4-FFF2-40B4-BE49-F238E27FC236}">
                <a16:creationId xmlns:a16="http://schemas.microsoft.com/office/drawing/2014/main" id="{76F133D3-33F2-D6AA-E778-069C2F932896}"/>
              </a:ext>
            </a:extLst>
          </p:cNvPr>
          <p:cNvSpPr txBox="1"/>
          <p:nvPr/>
        </p:nvSpPr>
        <p:spPr>
          <a:xfrm>
            <a:off x="6095999" y="5394752"/>
            <a:ext cx="285881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rPr>
              <a:t>Made on Biorender.com</a:t>
            </a:r>
          </a:p>
        </p:txBody>
      </p:sp>
    </p:spTree>
    <p:extLst>
      <p:ext uri="{BB962C8B-B14F-4D97-AF65-F5344CB8AC3E}">
        <p14:creationId xmlns:p14="http://schemas.microsoft.com/office/powerpoint/2010/main" val="39916994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971166-72FD-0CE5-AB6D-A232783FA2B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7086E1A-F47B-395D-AF39-DDECBD957B3D}"/>
              </a:ext>
            </a:extLst>
          </p:cNvPr>
          <p:cNvSpPr>
            <a:spLocks noGrp="1"/>
          </p:cNvSpPr>
          <p:nvPr>
            <p:ph type="title"/>
          </p:nvPr>
        </p:nvSpPr>
        <p:spPr>
          <a:xfrm>
            <a:off x="0" y="1"/>
            <a:ext cx="12192000" cy="1040524"/>
          </a:xfrm>
          <a:solidFill>
            <a:schemeClr val="tx1"/>
          </a:solidFill>
        </p:spPr>
        <p:txBody>
          <a:bodyPr>
            <a:normAutofit/>
          </a:bodyPr>
          <a:lstStyle/>
          <a:p>
            <a:pPr algn="ctr"/>
            <a:r>
              <a:rPr lang="en-US" sz="4800" dirty="0">
                <a:solidFill>
                  <a:schemeClr val="bg1"/>
                </a:solidFill>
              </a:rPr>
              <a:t>CLDN18.2 ADC Activity in GC/GEJ: AZD0901</a:t>
            </a:r>
          </a:p>
        </p:txBody>
      </p:sp>
      <p:pic>
        <p:nvPicPr>
          <p:cNvPr id="4" name="Picture 3" descr="A graph showing a graph&#10;&#10;AI-generated content may be incorrect.">
            <a:extLst>
              <a:ext uri="{FF2B5EF4-FFF2-40B4-BE49-F238E27FC236}">
                <a16:creationId xmlns:a16="http://schemas.microsoft.com/office/drawing/2014/main" id="{DD13D5E8-91D8-F844-88C3-CAF87BB20C18}"/>
              </a:ext>
            </a:extLst>
          </p:cNvPr>
          <p:cNvPicPr>
            <a:picLocks noChangeAspect="1"/>
          </p:cNvPicPr>
          <p:nvPr/>
        </p:nvPicPr>
        <p:blipFill>
          <a:blip r:embed="rId2" cstate="email">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tretch>
            <a:fillRect/>
          </a:stretch>
        </p:blipFill>
        <p:spPr>
          <a:xfrm>
            <a:off x="3956221" y="1068275"/>
            <a:ext cx="7772400" cy="3800874"/>
          </a:xfrm>
          <a:prstGeom prst="rect">
            <a:avLst/>
          </a:prstGeom>
        </p:spPr>
      </p:pic>
      <p:pic>
        <p:nvPicPr>
          <p:cNvPr id="5" name="Picture 4" descr="A diagram of the human body&#10;&#10;AI-generated content may be incorrect.">
            <a:extLst>
              <a:ext uri="{FF2B5EF4-FFF2-40B4-BE49-F238E27FC236}">
                <a16:creationId xmlns:a16="http://schemas.microsoft.com/office/drawing/2014/main" id="{B74DD5E5-1FFD-68A4-6A66-E10F979C49E2}"/>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825983" y="2350638"/>
            <a:ext cx="2223075" cy="2032686"/>
          </a:xfrm>
          <a:prstGeom prst="rect">
            <a:avLst/>
          </a:prstGeom>
        </p:spPr>
      </p:pic>
      <p:sp>
        <p:nvSpPr>
          <p:cNvPr id="6" name="TextBox 5">
            <a:extLst>
              <a:ext uri="{FF2B5EF4-FFF2-40B4-BE49-F238E27FC236}">
                <a16:creationId xmlns:a16="http://schemas.microsoft.com/office/drawing/2014/main" id="{0F3092AA-FB47-91ED-0370-0181744082B5}"/>
              </a:ext>
            </a:extLst>
          </p:cNvPr>
          <p:cNvSpPr txBox="1"/>
          <p:nvPr/>
        </p:nvSpPr>
        <p:spPr>
          <a:xfrm>
            <a:off x="263816" y="1525384"/>
            <a:ext cx="347072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AZD0901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1800" b="1" i="0" u="none" strike="noStrike" kern="1200" cap="none" spc="0" normalizeH="0" baseline="0" noProof="0" dirty="0" err="1">
                <a:ln>
                  <a:noFill/>
                </a:ln>
                <a:solidFill>
                  <a:prstClr val="black"/>
                </a:solidFill>
                <a:effectLst/>
                <a:uLnTx/>
                <a:uFillTx/>
                <a:latin typeface="Aptos" panose="02110004020202020204"/>
                <a:ea typeface="+mn-ea"/>
                <a:cs typeface="+mn-cs"/>
              </a:rPr>
              <a:t>sonesitatug</a:t>
            </a: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 vedotin, Sone-V)</a:t>
            </a:r>
          </a:p>
        </p:txBody>
      </p:sp>
      <p:sp>
        <p:nvSpPr>
          <p:cNvPr id="7" name="TextBox 6">
            <a:extLst>
              <a:ext uri="{FF2B5EF4-FFF2-40B4-BE49-F238E27FC236}">
                <a16:creationId xmlns:a16="http://schemas.microsoft.com/office/drawing/2014/main" id="{BA5EB906-3F4A-467E-08D3-681ACDD68A5F}"/>
              </a:ext>
            </a:extLst>
          </p:cNvPr>
          <p:cNvSpPr txBox="1"/>
          <p:nvPr/>
        </p:nvSpPr>
        <p:spPr>
          <a:xfrm>
            <a:off x="1671710" y="2552889"/>
            <a:ext cx="9879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IgG1</a:t>
            </a:r>
          </a:p>
        </p:txBody>
      </p:sp>
      <p:sp>
        <p:nvSpPr>
          <p:cNvPr id="8" name="TextBox 7">
            <a:extLst>
              <a:ext uri="{FF2B5EF4-FFF2-40B4-BE49-F238E27FC236}">
                <a16:creationId xmlns:a16="http://schemas.microsoft.com/office/drawing/2014/main" id="{83DEB37D-58D7-CFF0-75CF-051FDF5CB217}"/>
              </a:ext>
            </a:extLst>
          </p:cNvPr>
          <p:cNvSpPr txBox="1"/>
          <p:nvPr/>
        </p:nvSpPr>
        <p:spPr>
          <a:xfrm>
            <a:off x="2659682" y="2276642"/>
            <a:ext cx="119818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CLDN18.2</a:t>
            </a:r>
          </a:p>
        </p:txBody>
      </p:sp>
      <p:sp>
        <p:nvSpPr>
          <p:cNvPr id="9" name="TextBox 8">
            <a:extLst>
              <a:ext uri="{FF2B5EF4-FFF2-40B4-BE49-F238E27FC236}">
                <a16:creationId xmlns:a16="http://schemas.microsoft.com/office/drawing/2014/main" id="{EE9334EA-AE5A-441B-3C25-7BFD0DB6605D}"/>
              </a:ext>
            </a:extLst>
          </p:cNvPr>
          <p:cNvSpPr txBox="1"/>
          <p:nvPr/>
        </p:nvSpPr>
        <p:spPr>
          <a:xfrm>
            <a:off x="263816" y="2245112"/>
            <a:ext cx="119818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CLDN18.2</a:t>
            </a:r>
          </a:p>
        </p:txBody>
      </p:sp>
      <p:sp>
        <p:nvSpPr>
          <p:cNvPr id="10" name="TextBox 9">
            <a:extLst>
              <a:ext uri="{FF2B5EF4-FFF2-40B4-BE49-F238E27FC236}">
                <a16:creationId xmlns:a16="http://schemas.microsoft.com/office/drawing/2014/main" id="{EDC61FB0-503F-F9E6-DBF5-EAEBE58B6FB2}"/>
              </a:ext>
            </a:extLst>
          </p:cNvPr>
          <p:cNvSpPr txBox="1"/>
          <p:nvPr/>
        </p:nvSpPr>
        <p:spPr>
          <a:xfrm>
            <a:off x="2540868" y="3600563"/>
            <a:ext cx="95154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MMAE</a:t>
            </a:r>
          </a:p>
        </p:txBody>
      </p:sp>
      <p:sp>
        <p:nvSpPr>
          <p:cNvPr id="11" name="TextBox 10">
            <a:extLst>
              <a:ext uri="{FF2B5EF4-FFF2-40B4-BE49-F238E27FC236}">
                <a16:creationId xmlns:a16="http://schemas.microsoft.com/office/drawing/2014/main" id="{B96B627A-2E52-263C-B858-E3D1C0B89DAB}"/>
              </a:ext>
            </a:extLst>
          </p:cNvPr>
          <p:cNvSpPr txBox="1"/>
          <p:nvPr/>
        </p:nvSpPr>
        <p:spPr>
          <a:xfrm>
            <a:off x="702618" y="3806287"/>
            <a:ext cx="95154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MMAE</a:t>
            </a:r>
          </a:p>
        </p:txBody>
      </p:sp>
      <p:graphicFrame>
        <p:nvGraphicFramePr>
          <p:cNvPr id="12" name="Table 11">
            <a:extLst>
              <a:ext uri="{FF2B5EF4-FFF2-40B4-BE49-F238E27FC236}">
                <a16:creationId xmlns:a16="http://schemas.microsoft.com/office/drawing/2014/main" id="{A3B9246F-E702-E095-3B49-8DEF9420A99A}"/>
              </a:ext>
            </a:extLst>
          </p:cNvPr>
          <p:cNvGraphicFramePr>
            <a:graphicFrameLocks noGrp="1"/>
          </p:cNvGraphicFramePr>
          <p:nvPr/>
        </p:nvGraphicFramePr>
        <p:xfrm>
          <a:off x="4043976" y="4896898"/>
          <a:ext cx="7684645" cy="1621794"/>
        </p:xfrm>
        <a:graphic>
          <a:graphicData uri="http://schemas.openxmlformats.org/drawingml/2006/table">
            <a:tbl>
              <a:tblPr firstRow="1" bandRow="1">
                <a:tableStyleId>{5C22544A-7EE6-4342-B048-85BDC9FD1C3A}</a:tableStyleId>
              </a:tblPr>
              <a:tblGrid>
                <a:gridCol w="931089">
                  <a:extLst>
                    <a:ext uri="{9D8B030D-6E8A-4147-A177-3AD203B41FA5}">
                      <a16:colId xmlns:a16="http://schemas.microsoft.com/office/drawing/2014/main" val="1368330535"/>
                    </a:ext>
                  </a:extLst>
                </a:gridCol>
                <a:gridCol w="1713187">
                  <a:extLst>
                    <a:ext uri="{9D8B030D-6E8A-4147-A177-3AD203B41FA5}">
                      <a16:colId xmlns:a16="http://schemas.microsoft.com/office/drawing/2014/main" val="1417148429"/>
                    </a:ext>
                  </a:extLst>
                </a:gridCol>
                <a:gridCol w="1671144">
                  <a:extLst>
                    <a:ext uri="{9D8B030D-6E8A-4147-A177-3AD203B41FA5}">
                      <a16:colId xmlns:a16="http://schemas.microsoft.com/office/drawing/2014/main" val="102352042"/>
                    </a:ext>
                  </a:extLst>
                </a:gridCol>
                <a:gridCol w="1832296">
                  <a:extLst>
                    <a:ext uri="{9D8B030D-6E8A-4147-A177-3AD203B41FA5}">
                      <a16:colId xmlns:a16="http://schemas.microsoft.com/office/drawing/2014/main" val="2909444323"/>
                    </a:ext>
                  </a:extLst>
                </a:gridCol>
                <a:gridCol w="1536929">
                  <a:extLst>
                    <a:ext uri="{9D8B030D-6E8A-4147-A177-3AD203B41FA5}">
                      <a16:colId xmlns:a16="http://schemas.microsoft.com/office/drawing/2014/main" val="201293965"/>
                    </a:ext>
                  </a:extLst>
                </a:gridCol>
              </a:tblGrid>
              <a:tr h="589743">
                <a:tc>
                  <a:txBody>
                    <a:bodyPr/>
                    <a:lstStyle/>
                    <a:p>
                      <a:pPr algn="ctr"/>
                      <a:r>
                        <a:rPr lang="en-US" sz="1500" dirty="0"/>
                        <a:t>Feature</a:t>
                      </a:r>
                    </a:p>
                  </a:txBody>
                  <a:tcPr anchor="ctr"/>
                </a:tc>
                <a:tc>
                  <a:txBody>
                    <a:bodyPr/>
                    <a:lstStyle/>
                    <a:p>
                      <a:pPr algn="ctr"/>
                      <a:r>
                        <a:rPr lang="en-US" sz="1500" dirty="0"/>
                        <a:t>CLDN18.2-high</a:t>
                      </a:r>
                    </a:p>
                    <a:p>
                      <a:pPr algn="ctr"/>
                      <a:r>
                        <a:rPr lang="en-US" sz="1500" dirty="0"/>
                        <a:t>2.2mg/kg (n = 32)</a:t>
                      </a:r>
                    </a:p>
                  </a:txBody>
                  <a:tcPr anchor="ctr"/>
                </a:tc>
                <a:tc>
                  <a:txBody>
                    <a:bodyPr/>
                    <a:lstStyle/>
                    <a:p>
                      <a:pPr algn="ctr"/>
                      <a:r>
                        <a:rPr lang="en-US" sz="1500" dirty="0"/>
                        <a:t>CLDN18.2-high</a:t>
                      </a:r>
                    </a:p>
                    <a:p>
                      <a:pPr algn="ctr"/>
                      <a:r>
                        <a:rPr lang="en-US" sz="1500" dirty="0"/>
                        <a:t>2.6mg/kg (n = 45)</a:t>
                      </a:r>
                    </a:p>
                  </a:txBody>
                  <a:tcPr anchor="ctr"/>
                </a:tc>
                <a:tc>
                  <a:txBody>
                    <a:bodyPr/>
                    <a:lstStyle/>
                    <a:p>
                      <a:pPr algn="ctr"/>
                      <a:r>
                        <a:rPr lang="en-US" sz="1500" dirty="0"/>
                        <a:t>CLDN18.2-high</a:t>
                      </a:r>
                    </a:p>
                    <a:p>
                      <a:pPr algn="ctr"/>
                      <a:r>
                        <a:rPr lang="en-US" sz="1500" dirty="0"/>
                        <a:t>3.0mg/kg (n = 15)</a:t>
                      </a:r>
                    </a:p>
                  </a:txBody>
                  <a:tcPr anchor="ctr"/>
                </a:tc>
                <a:tc>
                  <a:txBody>
                    <a:bodyPr/>
                    <a:lstStyle/>
                    <a:p>
                      <a:pPr algn="ctr"/>
                      <a:r>
                        <a:rPr lang="en-US" sz="1500" dirty="0"/>
                        <a:t>CLDN18.2-high</a:t>
                      </a:r>
                    </a:p>
                    <a:p>
                      <a:pPr algn="ctr"/>
                      <a:r>
                        <a:rPr lang="en-US" sz="1500" dirty="0"/>
                        <a:t>Total (n = 93)</a:t>
                      </a:r>
                    </a:p>
                  </a:txBody>
                  <a:tcPr anchor="ctr"/>
                </a:tc>
                <a:extLst>
                  <a:ext uri="{0D108BD9-81ED-4DB2-BD59-A6C34878D82A}">
                    <a16:rowId xmlns:a16="http://schemas.microsoft.com/office/drawing/2014/main" val="3712709506"/>
                  </a:ext>
                </a:extLst>
              </a:tr>
              <a:tr h="344017">
                <a:tc>
                  <a:txBody>
                    <a:bodyPr/>
                    <a:lstStyle/>
                    <a:p>
                      <a:pPr algn="ctr"/>
                      <a:r>
                        <a:rPr lang="en-US" sz="1500" dirty="0"/>
                        <a:t>cORR</a:t>
                      </a:r>
                    </a:p>
                  </a:txBody>
                  <a:tcPr anchor="ctr"/>
                </a:tc>
                <a:tc>
                  <a:txBody>
                    <a:bodyPr/>
                    <a:lstStyle/>
                    <a:p>
                      <a:pPr algn="ctr"/>
                      <a:r>
                        <a:rPr lang="en-US" sz="1500" dirty="0"/>
                        <a:t>47%</a:t>
                      </a:r>
                    </a:p>
                  </a:txBody>
                  <a:tcPr anchor="ctr"/>
                </a:tc>
                <a:tc>
                  <a:txBody>
                    <a:bodyPr/>
                    <a:lstStyle/>
                    <a:p>
                      <a:pPr algn="ctr"/>
                      <a:r>
                        <a:rPr lang="en-US" sz="1500" dirty="0"/>
                        <a:t>22%</a:t>
                      </a:r>
                    </a:p>
                  </a:txBody>
                  <a:tcPr anchor="ctr"/>
                </a:tc>
                <a:tc>
                  <a:txBody>
                    <a:bodyPr/>
                    <a:lstStyle/>
                    <a:p>
                      <a:pPr algn="ctr"/>
                      <a:r>
                        <a:rPr lang="en-US" sz="1500" dirty="0"/>
                        <a:t>38%</a:t>
                      </a:r>
                    </a:p>
                  </a:txBody>
                  <a:tcPr anchor="ctr"/>
                </a:tc>
                <a:tc>
                  <a:txBody>
                    <a:bodyPr/>
                    <a:lstStyle/>
                    <a:p>
                      <a:pPr algn="ctr"/>
                      <a:r>
                        <a:rPr lang="en-US" sz="1500" dirty="0"/>
                        <a:t>33%</a:t>
                      </a:r>
                    </a:p>
                  </a:txBody>
                  <a:tcPr anchor="ctr"/>
                </a:tc>
                <a:extLst>
                  <a:ext uri="{0D108BD9-81ED-4DB2-BD59-A6C34878D82A}">
                    <a16:rowId xmlns:a16="http://schemas.microsoft.com/office/drawing/2014/main" val="4247381504"/>
                  </a:ext>
                </a:extLst>
              </a:tr>
              <a:tr h="344017">
                <a:tc>
                  <a:txBody>
                    <a:bodyPr/>
                    <a:lstStyle/>
                    <a:p>
                      <a:pPr algn="ctr"/>
                      <a:r>
                        <a:rPr lang="en-US" sz="1500" dirty="0"/>
                        <a:t>mPFS</a:t>
                      </a:r>
                    </a:p>
                  </a:txBody>
                  <a:tcPr anchor="ctr"/>
                </a:tc>
                <a:tc>
                  <a:txBody>
                    <a:bodyPr/>
                    <a:lstStyle/>
                    <a:p>
                      <a:pPr algn="ctr"/>
                      <a:r>
                        <a:rPr lang="en-US" sz="1500" dirty="0"/>
                        <a:t>4.8 months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t>3.3 months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t>9.9 months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t>4.8 months</a:t>
                      </a:r>
                    </a:p>
                  </a:txBody>
                  <a:tcPr anchor="ctr"/>
                </a:tc>
                <a:extLst>
                  <a:ext uri="{0D108BD9-81ED-4DB2-BD59-A6C34878D82A}">
                    <a16:rowId xmlns:a16="http://schemas.microsoft.com/office/drawing/2014/main" val="2311107074"/>
                  </a:ext>
                </a:extLst>
              </a:tr>
              <a:tr h="344017">
                <a:tc>
                  <a:txBody>
                    <a:bodyPr/>
                    <a:lstStyle/>
                    <a:p>
                      <a:pPr algn="ctr"/>
                      <a:r>
                        <a:rPr lang="en-US" sz="1500" dirty="0"/>
                        <a:t>mOS</a:t>
                      </a:r>
                    </a:p>
                  </a:txBody>
                  <a:tcPr anchor="ctr"/>
                </a:tc>
                <a:tc>
                  <a:txBody>
                    <a:bodyPr/>
                    <a:lstStyle/>
                    <a:p>
                      <a:pPr algn="ctr"/>
                      <a:r>
                        <a:rPr lang="en-US" sz="1500" dirty="0"/>
                        <a:t>11.8 months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ptos" panose="02110004020202020204"/>
                          <a:ea typeface="+mn-ea"/>
                          <a:cs typeface="+mn-cs"/>
                        </a:rPr>
                        <a:t>11.5 months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ptos" panose="02110004020202020204"/>
                          <a:ea typeface="+mn-ea"/>
                          <a:cs typeface="+mn-cs"/>
                        </a:rPr>
                        <a:t>11.1 months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ptos" panose="02110004020202020204"/>
                          <a:ea typeface="+mn-ea"/>
                          <a:cs typeface="+mn-cs"/>
                        </a:rPr>
                        <a:t>11.8 months</a:t>
                      </a:r>
                    </a:p>
                  </a:txBody>
                  <a:tcPr anchor="ctr"/>
                </a:tc>
                <a:extLst>
                  <a:ext uri="{0D108BD9-81ED-4DB2-BD59-A6C34878D82A}">
                    <a16:rowId xmlns:a16="http://schemas.microsoft.com/office/drawing/2014/main" val="2434955117"/>
                  </a:ext>
                </a:extLst>
              </a:tr>
            </a:tbl>
          </a:graphicData>
        </a:graphic>
      </p:graphicFrame>
      <p:sp>
        <p:nvSpPr>
          <p:cNvPr id="13" name="TextBox 12">
            <a:extLst>
              <a:ext uri="{FF2B5EF4-FFF2-40B4-BE49-F238E27FC236}">
                <a16:creationId xmlns:a16="http://schemas.microsoft.com/office/drawing/2014/main" id="{EB6790F2-4048-75BD-4964-C22522442A14}"/>
              </a:ext>
            </a:extLst>
          </p:cNvPr>
          <p:cNvSpPr txBox="1"/>
          <p:nvPr/>
        </p:nvSpPr>
        <p:spPr>
          <a:xfrm>
            <a:off x="4043975" y="6518692"/>
            <a:ext cx="768464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CLDN18.2 </a:t>
            </a:r>
            <a:r>
              <a:rPr kumimoji="0" lang="en-US" sz="1400" b="0" i="0" u="sng" strike="noStrike" kern="1200" cap="none" spc="0" normalizeH="0" baseline="0" noProof="0" dirty="0">
                <a:ln>
                  <a:noFill/>
                </a:ln>
                <a:solidFill>
                  <a:prstClr val="black"/>
                </a:solidFill>
                <a:effectLst/>
                <a:uLnTx/>
                <a:uFillTx/>
                <a:latin typeface="Aptos" panose="02110004020202020204"/>
                <a:ea typeface="+mn-ea"/>
                <a:cs typeface="+mn-cs"/>
              </a:rPr>
              <a:t>&gt;</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2+ in 20% tumor cells = CLDN18.2-high </a:t>
            </a:r>
            <a:endParaRPr kumimoji="0" lang="en-US" sz="1400" b="0" i="0" u="sng"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4" name="TextBox 13">
            <a:extLst>
              <a:ext uri="{FF2B5EF4-FFF2-40B4-BE49-F238E27FC236}">
                <a16:creationId xmlns:a16="http://schemas.microsoft.com/office/drawing/2014/main" id="{01F52BA3-C115-149C-3A76-71D3C2377373}"/>
              </a:ext>
            </a:extLst>
          </p:cNvPr>
          <p:cNvSpPr txBox="1"/>
          <p:nvPr/>
        </p:nvSpPr>
        <p:spPr>
          <a:xfrm>
            <a:off x="140497" y="4942017"/>
            <a:ext cx="3594046"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Global phase III 2L+ CLARITY trial examining AZD0901 vs investigator-choice chemotherapy in CLDN18.2+ GC/GEJ  is ongoing (NCT06346392)</a:t>
            </a:r>
          </a:p>
        </p:txBody>
      </p:sp>
      <p:sp>
        <p:nvSpPr>
          <p:cNvPr id="15" name="TextBox 14">
            <a:extLst>
              <a:ext uri="{FF2B5EF4-FFF2-40B4-BE49-F238E27FC236}">
                <a16:creationId xmlns:a16="http://schemas.microsoft.com/office/drawing/2014/main" id="{2CB016C8-6ED5-AD54-10D8-58A11E787F5E}"/>
              </a:ext>
            </a:extLst>
          </p:cNvPr>
          <p:cNvSpPr txBox="1"/>
          <p:nvPr/>
        </p:nvSpPr>
        <p:spPr>
          <a:xfrm>
            <a:off x="0" y="6600497"/>
            <a:ext cx="31819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Ruan DY et al. Lancet Oncology 2025</a:t>
            </a:r>
          </a:p>
        </p:txBody>
      </p:sp>
      <p:sp>
        <p:nvSpPr>
          <p:cNvPr id="3" name="TextBox 2">
            <a:extLst>
              <a:ext uri="{FF2B5EF4-FFF2-40B4-BE49-F238E27FC236}">
                <a16:creationId xmlns:a16="http://schemas.microsoft.com/office/drawing/2014/main" id="{FBDA7B2D-9721-A66E-5994-FFF1335EE3E6}"/>
              </a:ext>
            </a:extLst>
          </p:cNvPr>
          <p:cNvSpPr txBox="1"/>
          <p:nvPr/>
        </p:nvSpPr>
        <p:spPr>
          <a:xfrm>
            <a:off x="800409" y="4299201"/>
            <a:ext cx="2381515"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INT-025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(CLDN18.2 humanized Ab)</a:t>
            </a:r>
          </a:p>
        </p:txBody>
      </p:sp>
    </p:spTree>
    <p:extLst>
      <p:ext uri="{BB962C8B-B14F-4D97-AF65-F5344CB8AC3E}">
        <p14:creationId xmlns:p14="http://schemas.microsoft.com/office/powerpoint/2010/main" val="35105517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148C35-423E-F0F1-AD4D-093F4B2B534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593B51B-0AC4-383C-D06A-58A0E8B5FADD}"/>
              </a:ext>
            </a:extLst>
          </p:cNvPr>
          <p:cNvSpPr>
            <a:spLocks noGrp="1"/>
          </p:cNvSpPr>
          <p:nvPr>
            <p:ph type="title"/>
          </p:nvPr>
        </p:nvSpPr>
        <p:spPr>
          <a:xfrm>
            <a:off x="0" y="1"/>
            <a:ext cx="12192000" cy="1040524"/>
          </a:xfrm>
          <a:solidFill>
            <a:schemeClr val="tx1"/>
          </a:solidFill>
        </p:spPr>
        <p:txBody>
          <a:bodyPr>
            <a:normAutofit/>
          </a:bodyPr>
          <a:lstStyle/>
          <a:p>
            <a:pPr algn="ctr"/>
            <a:r>
              <a:rPr lang="en-US" sz="4800" dirty="0">
                <a:solidFill>
                  <a:schemeClr val="bg1"/>
                </a:solidFill>
              </a:rPr>
              <a:t>CLDN18.2 ADC Toxicity in GC/GEJ: AZD0901</a:t>
            </a:r>
          </a:p>
        </p:txBody>
      </p:sp>
      <p:sp>
        <p:nvSpPr>
          <p:cNvPr id="15" name="TextBox 14">
            <a:extLst>
              <a:ext uri="{FF2B5EF4-FFF2-40B4-BE49-F238E27FC236}">
                <a16:creationId xmlns:a16="http://schemas.microsoft.com/office/drawing/2014/main" id="{1C8A63C6-92DB-0D35-891E-0E2347F1DB0B}"/>
              </a:ext>
            </a:extLst>
          </p:cNvPr>
          <p:cNvSpPr txBox="1"/>
          <p:nvPr/>
        </p:nvSpPr>
        <p:spPr>
          <a:xfrm>
            <a:off x="0" y="6600497"/>
            <a:ext cx="254086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Made on Biorender.com</a:t>
            </a:r>
          </a:p>
        </p:txBody>
      </p:sp>
      <p:pic>
        <p:nvPicPr>
          <p:cNvPr id="19" name="Picture 18" descr="A diagram of the internal organs of a person&#10;&#10;AI-generated content may be incorrect.">
            <a:extLst>
              <a:ext uri="{FF2B5EF4-FFF2-40B4-BE49-F238E27FC236}">
                <a16:creationId xmlns:a16="http://schemas.microsoft.com/office/drawing/2014/main" id="{D85817F4-EC51-62F0-3A36-14FBD1071F9A}"/>
              </a:ext>
            </a:extLst>
          </p:cNvPr>
          <p:cNvPicPr>
            <a:picLocks noChangeAspect="1"/>
          </p:cNvPicPr>
          <p:nvPr/>
        </p:nvPicPr>
        <p:blipFill>
          <a:blip r:embed="rId2" cstate="email">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rcRect/>
          <a:stretch/>
        </p:blipFill>
        <p:spPr>
          <a:xfrm>
            <a:off x="1470455" y="1040525"/>
            <a:ext cx="8466080" cy="5817474"/>
          </a:xfrm>
          <a:prstGeom prst="rect">
            <a:avLst/>
          </a:prstGeom>
        </p:spPr>
      </p:pic>
      <p:graphicFrame>
        <p:nvGraphicFramePr>
          <p:cNvPr id="20" name="Table 19">
            <a:extLst>
              <a:ext uri="{FF2B5EF4-FFF2-40B4-BE49-F238E27FC236}">
                <a16:creationId xmlns:a16="http://schemas.microsoft.com/office/drawing/2014/main" id="{72010BAA-3ECE-84BA-524C-7BD4691B5549}"/>
              </a:ext>
            </a:extLst>
          </p:cNvPr>
          <p:cNvGraphicFramePr>
            <a:graphicFrameLocks noGrp="1"/>
          </p:cNvGraphicFramePr>
          <p:nvPr/>
        </p:nvGraphicFramePr>
        <p:xfrm>
          <a:off x="1962302" y="1480382"/>
          <a:ext cx="2985931" cy="1645920"/>
        </p:xfrm>
        <a:graphic>
          <a:graphicData uri="http://schemas.openxmlformats.org/drawingml/2006/table">
            <a:tbl>
              <a:tblPr firstRow="1" bandRow="1">
                <a:tableStyleId>{5C22544A-7EE6-4342-B048-85BDC9FD1C3A}</a:tableStyleId>
              </a:tblPr>
              <a:tblGrid>
                <a:gridCol w="1151467">
                  <a:extLst>
                    <a:ext uri="{9D8B030D-6E8A-4147-A177-3AD203B41FA5}">
                      <a16:colId xmlns:a16="http://schemas.microsoft.com/office/drawing/2014/main" val="4036270560"/>
                    </a:ext>
                  </a:extLst>
                </a:gridCol>
                <a:gridCol w="941085">
                  <a:extLst>
                    <a:ext uri="{9D8B030D-6E8A-4147-A177-3AD203B41FA5}">
                      <a16:colId xmlns:a16="http://schemas.microsoft.com/office/drawing/2014/main" val="4081361526"/>
                    </a:ext>
                  </a:extLst>
                </a:gridCol>
                <a:gridCol w="893379">
                  <a:extLst>
                    <a:ext uri="{9D8B030D-6E8A-4147-A177-3AD203B41FA5}">
                      <a16:colId xmlns:a16="http://schemas.microsoft.com/office/drawing/2014/main" val="1886019996"/>
                    </a:ext>
                  </a:extLst>
                </a:gridCol>
              </a:tblGrid>
              <a:tr h="216387">
                <a:tc>
                  <a:txBody>
                    <a:bodyPr/>
                    <a:lstStyle/>
                    <a:p>
                      <a:pPr algn="ctr"/>
                      <a:r>
                        <a:rPr lang="en-US" sz="1200" dirty="0"/>
                        <a:t>Toxicity</a:t>
                      </a:r>
                    </a:p>
                  </a:txBody>
                  <a:tcPr anchor="ctr"/>
                </a:tc>
                <a:tc>
                  <a:txBody>
                    <a:bodyPr/>
                    <a:lstStyle/>
                    <a:p>
                      <a:pPr algn="ctr"/>
                      <a:r>
                        <a:rPr lang="en-US" sz="1200" dirty="0"/>
                        <a:t>Grade 1-2</a:t>
                      </a:r>
                    </a:p>
                  </a:txBody>
                  <a:tcPr anchor="ctr"/>
                </a:tc>
                <a:tc>
                  <a:txBody>
                    <a:bodyPr/>
                    <a:lstStyle/>
                    <a:p>
                      <a:pPr algn="ctr"/>
                      <a:r>
                        <a:rPr lang="en-US" sz="1200" dirty="0"/>
                        <a:t>Grade 3</a:t>
                      </a:r>
                    </a:p>
                  </a:txBody>
                  <a:tcPr anchor="ctr"/>
                </a:tc>
                <a:extLst>
                  <a:ext uri="{0D108BD9-81ED-4DB2-BD59-A6C34878D82A}">
                    <a16:rowId xmlns:a16="http://schemas.microsoft.com/office/drawing/2014/main" val="449720429"/>
                  </a:ext>
                </a:extLst>
              </a:tr>
              <a:tr h="216387">
                <a:tc>
                  <a:txBody>
                    <a:bodyPr/>
                    <a:lstStyle/>
                    <a:p>
                      <a:pPr algn="ctr"/>
                      <a:r>
                        <a:rPr lang="en-US" sz="1200" dirty="0" err="1"/>
                        <a:t>Decr</a:t>
                      </a:r>
                      <a:r>
                        <a:rPr lang="en-US" sz="1200" dirty="0"/>
                        <a:t>. Appetite</a:t>
                      </a:r>
                    </a:p>
                  </a:txBody>
                  <a:tcPr anchor="ctr"/>
                </a:tc>
                <a:tc>
                  <a:txBody>
                    <a:bodyPr/>
                    <a:lstStyle/>
                    <a:p>
                      <a:pPr algn="ctr"/>
                      <a:r>
                        <a:rPr lang="en-US" sz="1200" dirty="0"/>
                        <a:t>42%</a:t>
                      </a:r>
                    </a:p>
                  </a:txBody>
                  <a:tcPr anchor="ctr"/>
                </a:tc>
                <a:tc>
                  <a:txBody>
                    <a:bodyPr/>
                    <a:lstStyle/>
                    <a:p>
                      <a:pPr algn="ctr"/>
                      <a:r>
                        <a:rPr lang="en-US" sz="1200" dirty="0"/>
                        <a:t>7%</a:t>
                      </a:r>
                    </a:p>
                  </a:txBody>
                  <a:tcPr anchor="ctr"/>
                </a:tc>
                <a:extLst>
                  <a:ext uri="{0D108BD9-81ED-4DB2-BD59-A6C34878D82A}">
                    <a16:rowId xmlns:a16="http://schemas.microsoft.com/office/drawing/2014/main" val="18290186"/>
                  </a:ext>
                </a:extLst>
              </a:tr>
              <a:tr h="216387">
                <a:tc>
                  <a:txBody>
                    <a:bodyPr/>
                    <a:lstStyle/>
                    <a:p>
                      <a:pPr algn="ctr"/>
                      <a:r>
                        <a:rPr lang="en-US" sz="1200" dirty="0"/>
                        <a:t>Weight Loss</a:t>
                      </a:r>
                    </a:p>
                  </a:txBody>
                  <a:tcPr anchor="ctr"/>
                </a:tc>
                <a:tc>
                  <a:txBody>
                    <a:bodyPr/>
                    <a:lstStyle/>
                    <a:p>
                      <a:pPr algn="ctr"/>
                      <a:r>
                        <a:rPr lang="en-US" sz="1200" dirty="0"/>
                        <a:t>55%</a:t>
                      </a:r>
                    </a:p>
                  </a:txBody>
                  <a:tcPr anchor="ctr"/>
                </a:tc>
                <a:tc>
                  <a:txBody>
                    <a:bodyPr/>
                    <a:lstStyle/>
                    <a:p>
                      <a:pPr algn="ctr"/>
                      <a:r>
                        <a:rPr lang="en-US" sz="1200" dirty="0"/>
                        <a:t>4%</a:t>
                      </a:r>
                    </a:p>
                  </a:txBody>
                  <a:tcPr anchor="ctr"/>
                </a:tc>
                <a:extLst>
                  <a:ext uri="{0D108BD9-81ED-4DB2-BD59-A6C34878D82A}">
                    <a16:rowId xmlns:a16="http://schemas.microsoft.com/office/drawing/2014/main" val="3007213035"/>
                  </a:ext>
                </a:extLst>
              </a:tr>
              <a:tr h="216387">
                <a:tc>
                  <a:txBody>
                    <a:bodyPr/>
                    <a:lstStyle/>
                    <a:p>
                      <a:pPr algn="ctr"/>
                      <a:r>
                        <a:rPr lang="en-US" sz="1200" dirty="0"/>
                        <a:t>Fatigue</a:t>
                      </a:r>
                    </a:p>
                  </a:txBody>
                  <a:tcPr anchor="ctr"/>
                </a:tc>
                <a:tc>
                  <a:txBody>
                    <a:bodyPr/>
                    <a:lstStyle/>
                    <a:p>
                      <a:pPr algn="ctr"/>
                      <a:r>
                        <a:rPr lang="en-US" sz="1200" dirty="0"/>
                        <a:t>2%</a:t>
                      </a:r>
                    </a:p>
                  </a:txBody>
                  <a:tcPr anchor="ctr"/>
                </a:tc>
                <a:tc>
                  <a:txBody>
                    <a:bodyPr/>
                    <a:lstStyle/>
                    <a:p>
                      <a:pPr algn="ctr"/>
                      <a:r>
                        <a:rPr lang="en-US" sz="1200" dirty="0"/>
                        <a:t>0</a:t>
                      </a:r>
                    </a:p>
                  </a:txBody>
                  <a:tcPr anchor="ctr"/>
                </a:tc>
                <a:extLst>
                  <a:ext uri="{0D108BD9-81ED-4DB2-BD59-A6C34878D82A}">
                    <a16:rowId xmlns:a16="http://schemas.microsoft.com/office/drawing/2014/main" val="3273414163"/>
                  </a:ext>
                </a:extLst>
              </a:tr>
              <a:tr h="216387">
                <a:tc>
                  <a:txBody>
                    <a:bodyPr/>
                    <a:lstStyle/>
                    <a:p>
                      <a:pPr algn="ctr"/>
                      <a:r>
                        <a:rPr lang="en-US" sz="1200" dirty="0"/>
                        <a:t>Alopecia</a:t>
                      </a:r>
                    </a:p>
                  </a:txBody>
                  <a:tcPr anchor="ctr"/>
                </a:tc>
                <a:tc>
                  <a:txBody>
                    <a:bodyPr/>
                    <a:lstStyle/>
                    <a:p>
                      <a:pPr algn="ctr"/>
                      <a:r>
                        <a:rPr lang="en-US" sz="1200" dirty="0"/>
                        <a:t>8%</a:t>
                      </a:r>
                    </a:p>
                  </a:txBody>
                  <a:tcPr anchor="ctr"/>
                </a:tc>
                <a:tc>
                  <a:txBody>
                    <a:bodyPr/>
                    <a:lstStyle/>
                    <a:p>
                      <a:pPr algn="ctr"/>
                      <a:r>
                        <a:rPr lang="en-US" sz="1200" dirty="0"/>
                        <a:t>0</a:t>
                      </a:r>
                    </a:p>
                  </a:txBody>
                  <a:tcPr anchor="ctr"/>
                </a:tc>
                <a:extLst>
                  <a:ext uri="{0D108BD9-81ED-4DB2-BD59-A6C34878D82A}">
                    <a16:rowId xmlns:a16="http://schemas.microsoft.com/office/drawing/2014/main" val="2198947271"/>
                  </a:ext>
                </a:extLst>
              </a:tr>
              <a:tr h="216387">
                <a:tc>
                  <a:txBody>
                    <a:bodyPr/>
                    <a:lstStyle/>
                    <a:p>
                      <a:pPr algn="ctr"/>
                      <a:r>
                        <a:rPr lang="en-US" sz="1200" dirty="0"/>
                        <a:t>Asthenia</a:t>
                      </a:r>
                    </a:p>
                  </a:txBody>
                  <a:tcPr anchor="ctr"/>
                </a:tc>
                <a:tc>
                  <a:txBody>
                    <a:bodyPr/>
                    <a:lstStyle/>
                    <a:p>
                      <a:pPr algn="ctr"/>
                      <a:r>
                        <a:rPr lang="en-US" sz="1200" dirty="0"/>
                        <a:t>27%</a:t>
                      </a:r>
                    </a:p>
                  </a:txBody>
                  <a:tcPr anchor="ctr"/>
                </a:tc>
                <a:tc>
                  <a:txBody>
                    <a:bodyPr/>
                    <a:lstStyle/>
                    <a:p>
                      <a:pPr algn="ctr"/>
                      <a:r>
                        <a:rPr lang="en-US" sz="1200" dirty="0"/>
                        <a:t>4%</a:t>
                      </a:r>
                    </a:p>
                  </a:txBody>
                  <a:tcPr anchor="ctr"/>
                </a:tc>
                <a:extLst>
                  <a:ext uri="{0D108BD9-81ED-4DB2-BD59-A6C34878D82A}">
                    <a16:rowId xmlns:a16="http://schemas.microsoft.com/office/drawing/2014/main" val="112572435"/>
                  </a:ext>
                </a:extLst>
              </a:tr>
            </a:tbl>
          </a:graphicData>
        </a:graphic>
      </p:graphicFrame>
      <p:graphicFrame>
        <p:nvGraphicFramePr>
          <p:cNvPr id="21" name="Table 20">
            <a:extLst>
              <a:ext uri="{FF2B5EF4-FFF2-40B4-BE49-F238E27FC236}">
                <a16:creationId xmlns:a16="http://schemas.microsoft.com/office/drawing/2014/main" id="{6EE74829-75F6-DD79-0CB5-773C377CECF1}"/>
              </a:ext>
            </a:extLst>
          </p:cNvPr>
          <p:cNvGraphicFramePr>
            <a:graphicFrameLocks noGrp="1"/>
          </p:cNvGraphicFramePr>
          <p:nvPr/>
        </p:nvGraphicFramePr>
        <p:xfrm>
          <a:off x="7735614" y="2606040"/>
          <a:ext cx="2985931" cy="822960"/>
        </p:xfrm>
        <a:graphic>
          <a:graphicData uri="http://schemas.openxmlformats.org/drawingml/2006/table">
            <a:tbl>
              <a:tblPr firstRow="1" bandRow="1">
                <a:tableStyleId>{5C22544A-7EE6-4342-B048-85BDC9FD1C3A}</a:tableStyleId>
              </a:tblPr>
              <a:tblGrid>
                <a:gridCol w="1151467">
                  <a:extLst>
                    <a:ext uri="{9D8B030D-6E8A-4147-A177-3AD203B41FA5}">
                      <a16:colId xmlns:a16="http://schemas.microsoft.com/office/drawing/2014/main" val="4036270560"/>
                    </a:ext>
                  </a:extLst>
                </a:gridCol>
                <a:gridCol w="941085">
                  <a:extLst>
                    <a:ext uri="{9D8B030D-6E8A-4147-A177-3AD203B41FA5}">
                      <a16:colId xmlns:a16="http://schemas.microsoft.com/office/drawing/2014/main" val="4081361526"/>
                    </a:ext>
                  </a:extLst>
                </a:gridCol>
                <a:gridCol w="893379">
                  <a:extLst>
                    <a:ext uri="{9D8B030D-6E8A-4147-A177-3AD203B41FA5}">
                      <a16:colId xmlns:a16="http://schemas.microsoft.com/office/drawing/2014/main" val="1886019996"/>
                    </a:ext>
                  </a:extLst>
                </a:gridCol>
              </a:tblGrid>
              <a:tr h="216387">
                <a:tc>
                  <a:txBody>
                    <a:bodyPr/>
                    <a:lstStyle/>
                    <a:p>
                      <a:pPr algn="ctr"/>
                      <a:r>
                        <a:rPr lang="en-US" sz="1200" dirty="0"/>
                        <a:t>Toxicity</a:t>
                      </a:r>
                    </a:p>
                  </a:txBody>
                  <a:tcPr anchor="ctr"/>
                </a:tc>
                <a:tc>
                  <a:txBody>
                    <a:bodyPr/>
                    <a:lstStyle/>
                    <a:p>
                      <a:pPr algn="ctr"/>
                      <a:r>
                        <a:rPr lang="en-US" sz="1200" dirty="0"/>
                        <a:t>Grade 1-2</a:t>
                      </a:r>
                    </a:p>
                  </a:txBody>
                  <a:tcPr anchor="ctr"/>
                </a:tc>
                <a:tc>
                  <a:txBody>
                    <a:bodyPr/>
                    <a:lstStyle/>
                    <a:p>
                      <a:pPr algn="ctr"/>
                      <a:r>
                        <a:rPr lang="en-US" sz="1200" dirty="0"/>
                        <a:t>Grade 3</a:t>
                      </a:r>
                    </a:p>
                  </a:txBody>
                  <a:tcPr anchor="ctr"/>
                </a:tc>
                <a:extLst>
                  <a:ext uri="{0D108BD9-81ED-4DB2-BD59-A6C34878D82A}">
                    <a16:rowId xmlns:a16="http://schemas.microsoft.com/office/drawing/2014/main" val="449720429"/>
                  </a:ext>
                </a:extLst>
              </a:tr>
              <a:tr h="216387">
                <a:tc>
                  <a:txBody>
                    <a:bodyPr/>
                    <a:lstStyle/>
                    <a:p>
                      <a:pPr algn="ctr"/>
                      <a:r>
                        <a:rPr lang="en-US" sz="1200" dirty="0"/>
                        <a:t>Pneumonitis</a:t>
                      </a:r>
                    </a:p>
                  </a:txBody>
                  <a:tcPr anchor="ctr"/>
                </a:tc>
                <a:tc>
                  <a:txBody>
                    <a:bodyPr/>
                    <a:lstStyle/>
                    <a:p>
                      <a:pPr algn="ctr"/>
                      <a:r>
                        <a:rPr lang="en-US" sz="1200" dirty="0"/>
                        <a:t>6%</a:t>
                      </a:r>
                    </a:p>
                  </a:txBody>
                  <a:tcPr anchor="ctr"/>
                </a:tc>
                <a:tc>
                  <a:txBody>
                    <a:bodyPr/>
                    <a:lstStyle/>
                    <a:p>
                      <a:pPr algn="ctr"/>
                      <a:r>
                        <a:rPr lang="en-US" sz="1200" dirty="0"/>
                        <a:t>0</a:t>
                      </a:r>
                    </a:p>
                  </a:txBody>
                  <a:tcPr anchor="ctr"/>
                </a:tc>
                <a:extLst>
                  <a:ext uri="{0D108BD9-81ED-4DB2-BD59-A6C34878D82A}">
                    <a16:rowId xmlns:a16="http://schemas.microsoft.com/office/drawing/2014/main" val="18290186"/>
                  </a:ext>
                </a:extLst>
              </a:tr>
              <a:tr h="216387">
                <a:tc>
                  <a:txBody>
                    <a:bodyPr/>
                    <a:lstStyle/>
                    <a:p>
                      <a:pPr algn="ctr"/>
                      <a:r>
                        <a:rPr lang="en-US" sz="1200" dirty="0"/>
                        <a:t>URI</a:t>
                      </a:r>
                    </a:p>
                  </a:txBody>
                  <a:tcPr anchor="ctr"/>
                </a:tc>
                <a:tc>
                  <a:txBody>
                    <a:bodyPr/>
                    <a:lstStyle/>
                    <a:p>
                      <a:pPr algn="ctr"/>
                      <a:r>
                        <a:rPr lang="en-US" sz="1200" dirty="0"/>
                        <a:t>6%</a:t>
                      </a:r>
                    </a:p>
                  </a:txBody>
                  <a:tcPr anchor="ctr"/>
                </a:tc>
                <a:tc>
                  <a:txBody>
                    <a:bodyPr/>
                    <a:lstStyle/>
                    <a:p>
                      <a:pPr algn="ctr"/>
                      <a:r>
                        <a:rPr lang="en-US" sz="1200" dirty="0"/>
                        <a:t>1%</a:t>
                      </a:r>
                    </a:p>
                  </a:txBody>
                  <a:tcPr anchor="ctr"/>
                </a:tc>
                <a:extLst>
                  <a:ext uri="{0D108BD9-81ED-4DB2-BD59-A6C34878D82A}">
                    <a16:rowId xmlns:a16="http://schemas.microsoft.com/office/drawing/2014/main" val="3007213035"/>
                  </a:ext>
                </a:extLst>
              </a:tr>
            </a:tbl>
          </a:graphicData>
        </a:graphic>
      </p:graphicFrame>
      <p:graphicFrame>
        <p:nvGraphicFramePr>
          <p:cNvPr id="22" name="Table 21">
            <a:extLst>
              <a:ext uri="{FF2B5EF4-FFF2-40B4-BE49-F238E27FC236}">
                <a16:creationId xmlns:a16="http://schemas.microsoft.com/office/drawing/2014/main" id="{11FDB709-1C8D-6F75-11F6-14F80A6D6F6A}"/>
              </a:ext>
            </a:extLst>
          </p:cNvPr>
          <p:cNvGraphicFramePr>
            <a:graphicFrameLocks noGrp="1"/>
          </p:cNvGraphicFramePr>
          <p:nvPr/>
        </p:nvGraphicFramePr>
        <p:xfrm>
          <a:off x="895502" y="4565168"/>
          <a:ext cx="2985931" cy="1371600"/>
        </p:xfrm>
        <a:graphic>
          <a:graphicData uri="http://schemas.openxmlformats.org/drawingml/2006/table">
            <a:tbl>
              <a:tblPr firstRow="1" bandRow="1">
                <a:tableStyleId>{5C22544A-7EE6-4342-B048-85BDC9FD1C3A}</a:tableStyleId>
              </a:tblPr>
              <a:tblGrid>
                <a:gridCol w="1151467">
                  <a:extLst>
                    <a:ext uri="{9D8B030D-6E8A-4147-A177-3AD203B41FA5}">
                      <a16:colId xmlns:a16="http://schemas.microsoft.com/office/drawing/2014/main" val="4036270560"/>
                    </a:ext>
                  </a:extLst>
                </a:gridCol>
                <a:gridCol w="941085">
                  <a:extLst>
                    <a:ext uri="{9D8B030D-6E8A-4147-A177-3AD203B41FA5}">
                      <a16:colId xmlns:a16="http://schemas.microsoft.com/office/drawing/2014/main" val="4081361526"/>
                    </a:ext>
                  </a:extLst>
                </a:gridCol>
                <a:gridCol w="893379">
                  <a:extLst>
                    <a:ext uri="{9D8B030D-6E8A-4147-A177-3AD203B41FA5}">
                      <a16:colId xmlns:a16="http://schemas.microsoft.com/office/drawing/2014/main" val="1886019996"/>
                    </a:ext>
                  </a:extLst>
                </a:gridCol>
              </a:tblGrid>
              <a:tr h="216387">
                <a:tc>
                  <a:txBody>
                    <a:bodyPr/>
                    <a:lstStyle/>
                    <a:p>
                      <a:pPr algn="ctr"/>
                      <a:r>
                        <a:rPr lang="en-US" sz="1200" dirty="0"/>
                        <a:t>Toxicity</a:t>
                      </a:r>
                    </a:p>
                  </a:txBody>
                  <a:tcPr anchor="ctr"/>
                </a:tc>
                <a:tc>
                  <a:txBody>
                    <a:bodyPr/>
                    <a:lstStyle/>
                    <a:p>
                      <a:pPr algn="ctr"/>
                      <a:r>
                        <a:rPr lang="en-US" sz="1200" dirty="0"/>
                        <a:t>Grade 1-2</a:t>
                      </a:r>
                    </a:p>
                  </a:txBody>
                  <a:tcPr anchor="ctr"/>
                </a:tc>
                <a:tc>
                  <a:txBody>
                    <a:bodyPr/>
                    <a:lstStyle/>
                    <a:p>
                      <a:pPr algn="ctr"/>
                      <a:r>
                        <a:rPr lang="en-US" sz="1200" dirty="0"/>
                        <a:t>Grade 3</a:t>
                      </a:r>
                    </a:p>
                  </a:txBody>
                  <a:tcPr anchor="ctr"/>
                </a:tc>
                <a:extLst>
                  <a:ext uri="{0D108BD9-81ED-4DB2-BD59-A6C34878D82A}">
                    <a16:rowId xmlns:a16="http://schemas.microsoft.com/office/drawing/2014/main" val="449720429"/>
                  </a:ext>
                </a:extLst>
              </a:tr>
              <a:tr h="216387">
                <a:tc>
                  <a:txBody>
                    <a:bodyPr/>
                    <a:lstStyle/>
                    <a:p>
                      <a:pPr algn="ctr"/>
                      <a:r>
                        <a:rPr lang="en-US" sz="1200" dirty="0"/>
                        <a:t>Anemia</a:t>
                      </a:r>
                    </a:p>
                  </a:txBody>
                  <a:tcPr anchor="ctr"/>
                </a:tc>
                <a:tc>
                  <a:txBody>
                    <a:bodyPr/>
                    <a:lstStyle/>
                    <a:p>
                      <a:pPr algn="ctr"/>
                      <a:r>
                        <a:rPr lang="en-US" sz="1200" dirty="0"/>
                        <a:t>52%</a:t>
                      </a:r>
                    </a:p>
                  </a:txBody>
                  <a:tcPr anchor="ctr"/>
                </a:tc>
                <a:tc>
                  <a:txBody>
                    <a:bodyPr/>
                    <a:lstStyle/>
                    <a:p>
                      <a:pPr algn="ctr"/>
                      <a:r>
                        <a:rPr lang="en-US" sz="1200" dirty="0"/>
                        <a:t>13%</a:t>
                      </a:r>
                    </a:p>
                  </a:txBody>
                  <a:tcPr anchor="ctr"/>
                </a:tc>
                <a:extLst>
                  <a:ext uri="{0D108BD9-81ED-4DB2-BD59-A6C34878D82A}">
                    <a16:rowId xmlns:a16="http://schemas.microsoft.com/office/drawing/2014/main" val="18290186"/>
                  </a:ext>
                </a:extLst>
              </a:tr>
              <a:tr h="216387">
                <a:tc>
                  <a:txBody>
                    <a:bodyPr/>
                    <a:lstStyle/>
                    <a:p>
                      <a:pPr algn="ctr"/>
                      <a:r>
                        <a:rPr lang="en-US" sz="1200" dirty="0"/>
                        <a:t>Low PLTs</a:t>
                      </a:r>
                    </a:p>
                  </a:txBody>
                  <a:tcPr anchor="ctr"/>
                </a:tc>
                <a:tc>
                  <a:txBody>
                    <a:bodyPr/>
                    <a:lstStyle/>
                    <a:p>
                      <a:pPr algn="ctr"/>
                      <a:r>
                        <a:rPr lang="en-US" sz="1200" dirty="0"/>
                        <a:t>10%</a:t>
                      </a:r>
                    </a:p>
                  </a:txBody>
                  <a:tcPr anchor="ctr"/>
                </a:tc>
                <a:tc>
                  <a:txBody>
                    <a:bodyPr/>
                    <a:lstStyle/>
                    <a:p>
                      <a:pPr algn="ctr"/>
                      <a:r>
                        <a:rPr lang="en-US" sz="1200" dirty="0"/>
                        <a:t>2%</a:t>
                      </a:r>
                    </a:p>
                  </a:txBody>
                  <a:tcPr anchor="ctr"/>
                </a:tc>
                <a:extLst>
                  <a:ext uri="{0D108BD9-81ED-4DB2-BD59-A6C34878D82A}">
                    <a16:rowId xmlns:a16="http://schemas.microsoft.com/office/drawing/2014/main" val="3007213035"/>
                  </a:ext>
                </a:extLst>
              </a:tr>
              <a:tr h="216387">
                <a:tc>
                  <a:txBody>
                    <a:bodyPr/>
                    <a:lstStyle/>
                    <a:p>
                      <a:pPr algn="ctr"/>
                      <a:r>
                        <a:rPr lang="en-US" sz="1200" dirty="0"/>
                        <a:t>Neutropenia</a:t>
                      </a:r>
                    </a:p>
                  </a:txBody>
                  <a:tcPr anchor="ctr"/>
                </a:tc>
                <a:tc>
                  <a:txBody>
                    <a:bodyPr/>
                    <a:lstStyle/>
                    <a:p>
                      <a:pPr algn="ctr"/>
                      <a:r>
                        <a:rPr lang="en-US" sz="1200" dirty="0"/>
                        <a:t>33%</a:t>
                      </a:r>
                    </a:p>
                  </a:txBody>
                  <a:tcPr anchor="ctr"/>
                </a:tc>
                <a:tc>
                  <a:txBody>
                    <a:bodyPr/>
                    <a:lstStyle/>
                    <a:p>
                      <a:pPr algn="ctr"/>
                      <a:r>
                        <a:rPr lang="en-US" sz="1200" dirty="0"/>
                        <a:t>16%</a:t>
                      </a:r>
                    </a:p>
                  </a:txBody>
                  <a:tcPr anchor="ctr"/>
                </a:tc>
                <a:extLst>
                  <a:ext uri="{0D108BD9-81ED-4DB2-BD59-A6C34878D82A}">
                    <a16:rowId xmlns:a16="http://schemas.microsoft.com/office/drawing/2014/main" val="3273414163"/>
                  </a:ext>
                </a:extLst>
              </a:tr>
              <a:tr h="216387">
                <a:tc>
                  <a:txBody>
                    <a:bodyPr/>
                    <a:lstStyle/>
                    <a:p>
                      <a:pPr algn="ctr"/>
                      <a:r>
                        <a:rPr lang="en-US" sz="1200" dirty="0"/>
                        <a:t>Leukopenia</a:t>
                      </a:r>
                    </a:p>
                  </a:txBody>
                  <a:tcPr anchor="ctr"/>
                </a:tc>
                <a:tc>
                  <a:txBody>
                    <a:bodyPr/>
                    <a:lstStyle/>
                    <a:p>
                      <a:pPr algn="ctr"/>
                      <a:r>
                        <a:rPr lang="en-US" sz="1200" dirty="0"/>
                        <a:t>43%</a:t>
                      </a:r>
                    </a:p>
                  </a:txBody>
                  <a:tcPr anchor="ctr"/>
                </a:tc>
                <a:tc>
                  <a:txBody>
                    <a:bodyPr/>
                    <a:lstStyle/>
                    <a:p>
                      <a:pPr algn="ctr"/>
                      <a:r>
                        <a:rPr lang="en-US" sz="1200" dirty="0"/>
                        <a:t>7%</a:t>
                      </a:r>
                    </a:p>
                  </a:txBody>
                  <a:tcPr anchor="ctr"/>
                </a:tc>
                <a:extLst>
                  <a:ext uri="{0D108BD9-81ED-4DB2-BD59-A6C34878D82A}">
                    <a16:rowId xmlns:a16="http://schemas.microsoft.com/office/drawing/2014/main" val="2198947271"/>
                  </a:ext>
                </a:extLst>
              </a:tr>
            </a:tbl>
          </a:graphicData>
        </a:graphic>
      </p:graphicFrame>
      <p:graphicFrame>
        <p:nvGraphicFramePr>
          <p:cNvPr id="23" name="Table 22">
            <a:extLst>
              <a:ext uri="{FF2B5EF4-FFF2-40B4-BE49-F238E27FC236}">
                <a16:creationId xmlns:a16="http://schemas.microsoft.com/office/drawing/2014/main" id="{A177C975-C17A-64F7-21A0-62DF41865DCD}"/>
              </a:ext>
            </a:extLst>
          </p:cNvPr>
          <p:cNvGraphicFramePr>
            <a:graphicFrameLocks noGrp="1"/>
          </p:cNvGraphicFramePr>
          <p:nvPr/>
        </p:nvGraphicFramePr>
        <p:xfrm>
          <a:off x="7735614" y="4649251"/>
          <a:ext cx="2985931" cy="1645920"/>
        </p:xfrm>
        <a:graphic>
          <a:graphicData uri="http://schemas.openxmlformats.org/drawingml/2006/table">
            <a:tbl>
              <a:tblPr firstRow="1" bandRow="1">
                <a:tableStyleId>{5C22544A-7EE6-4342-B048-85BDC9FD1C3A}</a:tableStyleId>
              </a:tblPr>
              <a:tblGrid>
                <a:gridCol w="1151467">
                  <a:extLst>
                    <a:ext uri="{9D8B030D-6E8A-4147-A177-3AD203B41FA5}">
                      <a16:colId xmlns:a16="http://schemas.microsoft.com/office/drawing/2014/main" val="4036270560"/>
                    </a:ext>
                  </a:extLst>
                </a:gridCol>
                <a:gridCol w="941085">
                  <a:extLst>
                    <a:ext uri="{9D8B030D-6E8A-4147-A177-3AD203B41FA5}">
                      <a16:colId xmlns:a16="http://schemas.microsoft.com/office/drawing/2014/main" val="4081361526"/>
                    </a:ext>
                  </a:extLst>
                </a:gridCol>
                <a:gridCol w="893379">
                  <a:extLst>
                    <a:ext uri="{9D8B030D-6E8A-4147-A177-3AD203B41FA5}">
                      <a16:colId xmlns:a16="http://schemas.microsoft.com/office/drawing/2014/main" val="1886019996"/>
                    </a:ext>
                  </a:extLst>
                </a:gridCol>
              </a:tblGrid>
              <a:tr h="216387">
                <a:tc>
                  <a:txBody>
                    <a:bodyPr/>
                    <a:lstStyle/>
                    <a:p>
                      <a:pPr algn="ctr"/>
                      <a:r>
                        <a:rPr lang="en-US" sz="1200" dirty="0"/>
                        <a:t>Toxicity</a:t>
                      </a:r>
                    </a:p>
                  </a:txBody>
                  <a:tcPr anchor="ctr"/>
                </a:tc>
                <a:tc>
                  <a:txBody>
                    <a:bodyPr/>
                    <a:lstStyle/>
                    <a:p>
                      <a:pPr algn="ctr"/>
                      <a:r>
                        <a:rPr lang="en-US" sz="1200" dirty="0"/>
                        <a:t>Grade 1-2</a:t>
                      </a:r>
                    </a:p>
                  </a:txBody>
                  <a:tcPr anchor="ctr"/>
                </a:tc>
                <a:tc>
                  <a:txBody>
                    <a:bodyPr/>
                    <a:lstStyle/>
                    <a:p>
                      <a:pPr algn="ctr"/>
                      <a:r>
                        <a:rPr lang="en-US" sz="1200" dirty="0"/>
                        <a:t>Grade 3</a:t>
                      </a:r>
                    </a:p>
                  </a:txBody>
                  <a:tcPr anchor="ctr"/>
                </a:tc>
                <a:extLst>
                  <a:ext uri="{0D108BD9-81ED-4DB2-BD59-A6C34878D82A}">
                    <a16:rowId xmlns:a16="http://schemas.microsoft.com/office/drawing/2014/main" val="449720429"/>
                  </a:ext>
                </a:extLst>
              </a:tr>
              <a:tr h="216387">
                <a:tc>
                  <a:txBody>
                    <a:bodyPr/>
                    <a:lstStyle/>
                    <a:p>
                      <a:pPr algn="ctr"/>
                      <a:r>
                        <a:rPr lang="en-US" sz="1200" dirty="0"/>
                        <a:t>Vomiting</a:t>
                      </a:r>
                    </a:p>
                  </a:txBody>
                  <a:tcPr anchor="ctr"/>
                </a:tc>
                <a:tc>
                  <a:txBody>
                    <a:bodyPr/>
                    <a:lstStyle/>
                    <a:p>
                      <a:pPr algn="ctr"/>
                      <a:r>
                        <a:rPr lang="en-US" sz="1200" dirty="0"/>
                        <a:t>46%</a:t>
                      </a:r>
                    </a:p>
                  </a:txBody>
                  <a:tcPr anchor="ctr"/>
                </a:tc>
                <a:tc>
                  <a:txBody>
                    <a:bodyPr/>
                    <a:lstStyle/>
                    <a:p>
                      <a:pPr algn="ctr"/>
                      <a:r>
                        <a:rPr lang="en-US" sz="1200" dirty="0"/>
                        <a:t>10%</a:t>
                      </a:r>
                    </a:p>
                  </a:txBody>
                  <a:tcPr anchor="ctr"/>
                </a:tc>
                <a:extLst>
                  <a:ext uri="{0D108BD9-81ED-4DB2-BD59-A6C34878D82A}">
                    <a16:rowId xmlns:a16="http://schemas.microsoft.com/office/drawing/2014/main" val="18290186"/>
                  </a:ext>
                </a:extLst>
              </a:tr>
              <a:tr h="216387">
                <a:tc>
                  <a:txBody>
                    <a:bodyPr/>
                    <a:lstStyle/>
                    <a:p>
                      <a:pPr algn="ctr"/>
                      <a:r>
                        <a:rPr lang="en-US" sz="1200" dirty="0"/>
                        <a:t>Nausea</a:t>
                      </a:r>
                    </a:p>
                  </a:txBody>
                  <a:tcPr anchor="ctr"/>
                </a:tc>
                <a:tc>
                  <a:txBody>
                    <a:bodyPr/>
                    <a:lstStyle/>
                    <a:p>
                      <a:pPr algn="ctr"/>
                      <a:r>
                        <a:rPr lang="en-US" sz="1200" dirty="0"/>
                        <a:t>53%</a:t>
                      </a:r>
                    </a:p>
                  </a:txBody>
                  <a:tcPr anchor="ctr"/>
                </a:tc>
                <a:tc>
                  <a:txBody>
                    <a:bodyPr/>
                    <a:lstStyle/>
                    <a:p>
                      <a:pPr algn="ctr"/>
                      <a:r>
                        <a:rPr lang="en-US" sz="1200" dirty="0"/>
                        <a:t>4%</a:t>
                      </a:r>
                    </a:p>
                  </a:txBody>
                  <a:tcPr anchor="ctr"/>
                </a:tc>
                <a:extLst>
                  <a:ext uri="{0D108BD9-81ED-4DB2-BD59-A6C34878D82A}">
                    <a16:rowId xmlns:a16="http://schemas.microsoft.com/office/drawing/2014/main" val="3007213035"/>
                  </a:ext>
                </a:extLst>
              </a:tr>
              <a:tr h="216387">
                <a:tc>
                  <a:txBody>
                    <a:bodyPr/>
                    <a:lstStyle/>
                    <a:p>
                      <a:pPr algn="ctr"/>
                      <a:r>
                        <a:rPr lang="en-US" sz="1200" dirty="0"/>
                        <a:t>Diarrhea</a:t>
                      </a:r>
                    </a:p>
                  </a:txBody>
                  <a:tcPr anchor="ctr"/>
                </a:tc>
                <a:tc>
                  <a:txBody>
                    <a:bodyPr/>
                    <a:lstStyle/>
                    <a:p>
                      <a:pPr algn="ctr"/>
                      <a:r>
                        <a:rPr lang="en-US" sz="1200" dirty="0"/>
                        <a:t>19%</a:t>
                      </a:r>
                    </a:p>
                  </a:txBody>
                  <a:tcPr anchor="ctr"/>
                </a:tc>
                <a:tc>
                  <a:txBody>
                    <a:bodyPr/>
                    <a:lstStyle/>
                    <a:p>
                      <a:pPr algn="ctr"/>
                      <a:r>
                        <a:rPr lang="en-US" sz="1200" dirty="0"/>
                        <a:t>1%</a:t>
                      </a:r>
                    </a:p>
                  </a:txBody>
                  <a:tcPr anchor="ctr"/>
                </a:tc>
                <a:extLst>
                  <a:ext uri="{0D108BD9-81ED-4DB2-BD59-A6C34878D82A}">
                    <a16:rowId xmlns:a16="http://schemas.microsoft.com/office/drawing/2014/main" val="3273414163"/>
                  </a:ext>
                </a:extLst>
              </a:tr>
              <a:tr h="216387">
                <a:tc>
                  <a:txBody>
                    <a:bodyPr/>
                    <a:lstStyle/>
                    <a:p>
                      <a:pPr algn="ctr"/>
                      <a:r>
                        <a:rPr lang="en-US" sz="1200" dirty="0"/>
                        <a:t>Abd. Pain</a:t>
                      </a:r>
                    </a:p>
                  </a:txBody>
                  <a:tcPr anchor="ctr"/>
                </a:tc>
                <a:tc>
                  <a:txBody>
                    <a:bodyPr/>
                    <a:lstStyle/>
                    <a:p>
                      <a:pPr algn="ctr"/>
                      <a:r>
                        <a:rPr lang="en-US" sz="1200" dirty="0"/>
                        <a:t>16%</a:t>
                      </a:r>
                    </a:p>
                  </a:txBody>
                  <a:tcPr anchor="ctr"/>
                </a:tc>
                <a:tc>
                  <a:txBody>
                    <a:bodyPr/>
                    <a:lstStyle/>
                    <a:p>
                      <a:pPr algn="ctr"/>
                      <a:r>
                        <a:rPr lang="en-US" sz="1200" dirty="0"/>
                        <a:t>3%</a:t>
                      </a:r>
                    </a:p>
                  </a:txBody>
                  <a:tcPr anchor="ctr"/>
                </a:tc>
                <a:extLst>
                  <a:ext uri="{0D108BD9-81ED-4DB2-BD59-A6C34878D82A}">
                    <a16:rowId xmlns:a16="http://schemas.microsoft.com/office/drawing/2014/main" val="2198947271"/>
                  </a:ext>
                </a:extLst>
              </a:tr>
              <a:tr h="216387">
                <a:tc>
                  <a:txBody>
                    <a:bodyPr/>
                    <a:lstStyle/>
                    <a:p>
                      <a:pPr algn="ctr"/>
                      <a:r>
                        <a:rPr lang="en-US" sz="1200" dirty="0"/>
                        <a:t>Constipation</a:t>
                      </a:r>
                    </a:p>
                  </a:txBody>
                  <a:tcPr anchor="ctr"/>
                </a:tc>
                <a:tc>
                  <a:txBody>
                    <a:bodyPr/>
                    <a:lstStyle/>
                    <a:p>
                      <a:pPr algn="ctr"/>
                      <a:r>
                        <a:rPr lang="en-US" sz="1200" dirty="0"/>
                        <a:t>21%</a:t>
                      </a:r>
                    </a:p>
                  </a:txBody>
                  <a:tcPr anchor="ctr"/>
                </a:tc>
                <a:tc>
                  <a:txBody>
                    <a:bodyPr/>
                    <a:lstStyle/>
                    <a:p>
                      <a:pPr algn="ctr"/>
                      <a:r>
                        <a:rPr lang="en-US" sz="1200" dirty="0"/>
                        <a:t>0%</a:t>
                      </a:r>
                    </a:p>
                  </a:txBody>
                  <a:tcPr anchor="ctr"/>
                </a:tc>
                <a:extLst>
                  <a:ext uri="{0D108BD9-81ED-4DB2-BD59-A6C34878D82A}">
                    <a16:rowId xmlns:a16="http://schemas.microsoft.com/office/drawing/2014/main" val="112572435"/>
                  </a:ext>
                </a:extLst>
              </a:tr>
            </a:tbl>
          </a:graphicData>
        </a:graphic>
      </p:graphicFrame>
      <p:sp>
        <p:nvSpPr>
          <p:cNvPr id="24" name="TextBox 23">
            <a:extLst>
              <a:ext uri="{FF2B5EF4-FFF2-40B4-BE49-F238E27FC236}">
                <a16:creationId xmlns:a16="http://schemas.microsoft.com/office/drawing/2014/main" id="{F8DBD2CD-A4C7-B088-73E3-5EAD02C18349}"/>
              </a:ext>
            </a:extLst>
          </p:cNvPr>
          <p:cNvSpPr txBox="1"/>
          <p:nvPr/>
        </p:nvSpPr>
        <p:spPr>
          <a:xfrm>
            <a:off x="9407471" y="6581000"/>
            <a:ext cx="2784529"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Ruan DY et al. Lancet Oncology 2025</a:t>
            </a:r>
          </a:p>
        </p:txBody>
      </p:sp>
    </p:spTree>
    <p:extLst>
      <p:ext uri="{BB962C8B-B14F-4D97-AF65-F5344CB8AC3E}">
        <p14:creationId xmlns:p14="http://schemas.microsoft.com/office/powerpoint/2010/main" val="31716971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AD56E418-30B0-4846-8C8B-F17414D2AC07}"/>
              </a:ext>
            </a:extLst>
          </p:cNvPr>
          <p:cNvSpPr>
            <a:spLocks noGrp="1"/>
          </p:cNvSpPr>
          <p:nvPr>
            <p:ph type="ctrTitle"/>
          </p:nvPr>
        </p:nvSpPr>
        <p:spPr>
          <a:xfrm>
            <a:off x="479999" y="482600"/>
            <a:ext cx="11213020" cy="576000"/>
          </a:xfrm>
        </p:spPr>
        <p:txBody>
          <a:bodyPr/>
          <a:lstStyle/>
          <a:p>
            <a:r>
              <a:rPr lang="fr-FR" dirty="0"/>
              <a:t>2022 PAOLA OS analysis: </a:t>
            </a:r>
            <a:r>
              <a:rPr lang="fr-FR" dirty="0">
                <a:solidFill>
                  <a:srgbClr val="C00000"/>
                </a:solidFill>
              </a:rPr>
              <a:t>ITT population</a:t>
            </a:r>
          </a:p>
        </p:txBody>
      </p:sp>
      <p:sp>
        <p:nvSpPr>
          <p:cNvPr id="17" name="TextBox 11">
            <a:extLst>
              <a:ext uri="{FF2B5EF4-FFF2-40B4-BE49-F238E27FC236}">
                <a16:creationId xmlns:a16="http://schemas.microsoft.com/office/drawing/2014/main" id="{0C0D8DA5-60D5-4FE5-96EC-CDC6D80CC531}"/>
              </a:ext>
            </a:extLst>
          </p:cNvPr>
          <p:cNvSpPr txBox="1"/>
          <p:nvPr/>
        </p:nvSpPr>
        <p:spPr>
          <a:xfrm>
            <a:off x="8769909" y="3835400"/>
            <a:ext cx="3117292" cy="995401"/>
          </a:xfrm>
          <a:prstGeom prst="rect">
            <a:avLst/>
          </a:prstGeom>
          <a:solidFill>
            <a:srgbClr val="003865"/>
          </a:solidFill>
          <a:ln w="12700">
            <a:noFill/>
          </a:ln>
        </p:spPr>
        <p:txBody>
          <a:bodyPr wrap="square" rtlCol="0">
            <a:spAutoFit/>
          </a:bodyPr>
          <a:lstStyle/>
          <a:p>
            <a:pPr marL="0" marR="0" lvl="0" indent="0" algn="ctr" defTabSz="806420" rtl="0" eaLnBrk="0" fontAlgn="base" latinLnBrk="0" hangingPunct="0">
              <a:lnSpc>
                <a:spcPct val="100000"/>
              </a:lnSpc>
              <a:spcBef>
                <a:spcPct val="0"/>
              </a:spcBef>
              <a:spcAft>
                <a:spcPct val="0"/>
              </a:spcAft>
              <a:buClrTx/>
              <a:buSzTx/>
              <a:buFontTx/>
              <a:buNone/>
              <a:tabLst/>
              <a:defRPr/>
            </a:pPr>
            <a:r>
              <a:rPr kumimoji="0" lang="en-GB" sz="1467" b="1"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Patients receiving a PARP inhibitor during any subsequent treatment</a:t>
            </a:r>
            <a:br>
              <a:rPr kumimoji="0" lang="en-GB" sz="1467" b="0"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br>
            <a:r>
              <a:rPr kumimoji="0" lang="en-GB" sz="1467" b="0"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Olaparib + bevacizumab: </a:t>
            </a:r>
            <a:r>
              <a:rPr kumimoji="0" lang="en-GB" sz="1467" b="1"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19.6% </a:t>
            </a:r>
            <a:r>
              <a:rPr kumimoji="0" lang="en-GB" sz="1467" b="0"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(105/537)</a:t>
            </a:r>
          </a:p>
          <a:p>
            <a:pPr marL="0" marR="0" lvl="0" indent="0" algn="ctr" defTabSz="806420" rtl="0" eaLnBrk="0" fontAlgn="base" latinLnBrk="0" hangingPunct="0">
              <a:lnSpc>
                <a:spcPct val="100000"/>
              </a:lnSpc>
              <a:spcBef>
                <a:spcPct val="0"/>
              </a:spcBef>
              <a:spcAft>
                <a:spcPct val="0"/>
              </a:spcAft>
              <a:buClrTx/>
              <a:buSzTx/>
              <a:buFontTx/>
              <a:buNone/>
              <a:tabLst/>
              <a:defRPr/>
            </a:pPr>
            <a:r>
              <a:rPr kumimoji="0" lang="en-GB" sz="1467" b="0"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Placebo + bevacizumab: </a:t>
            </a:r>
            <a:r>
              <a:rPr kumimoji="0" lang="en-GB" sz="1467" b="1"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45.7% </a:t>
            </a:r>
            <a:r>
              <a:rPr kumimoji="0" lang="en-GB" sz="1467" b="0"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(123/269)</a:t>
            </a:r>
          </a:p>
        </p:txBody>
      </p:sp>
      <p:grpSp>
        <p:nvGrpSpPr>
          <p:cNvPr id="14" name="Group 13">
            <a:extLst>
              <a:ext uri="{FF2B5EF4-FFF2-40B4-BE49-F238E27FC236}">
                <a16:creationId xmlns:a16="http://schemas.microsoft.com/office/drawing/2014/main" id="{9D17CB01-2A9C-4281-B71A-8E00F7018E15}"/>
              </a:ext>
            </a:extLst>
          </p:cNvPr>
          <p:cNvGrpSpPr/>
          <p:nvPr/>
        </p:nvGrpSpPr>
        <p:grpSpPr>
          <a:xfrm>
            <a:off x="9046028" y="115985"/>
            <a:ext cx="3086579" cy="468384"/>
            <a:chOff x="5720912" y="144136"/>
            <a:chExt cx="3378544" cy="512689"/>
          </a:xfrm>
        </p:grpSpPr>
        <p:pic>
          <p:nvPicPr>
            <p:cNvPr id="15" name="Picture 14">
              <a:extLst>
                <a:ext uri="{FF2B5EF4-FFF2-40B4-BE49-F238E27FC236}">
                  <a16:creationId xmlns:a16="http://schemas.microsoft.com/office/drawing/2014/main" id="{E890B9BD-44B6-438F-89F0-6B1B2DB6A92F}"/>
                </a:ext>
              </a:extLst>
            </p:cNvPr>
            <p:cNvPicPr>
              <a:picLocks noChangeAspect="1"/>
            </p:cNvPicPr>
            <p:nvPr/>
          </p:nvPicPr>
          <p:blipFill>
            <a:blip r:embed="rId3"/>
            <a:stretch>
              <a:fillRect/>
            </a:stretch>
          </p:blipFill>
          <p:spPr>
            <a:xfrm>
              <a:off x="5720912" y="144136"/>
              <a:ext cx="1020536" cy="501316"/>
            </a:xfrm>
            <a:prstGeom prst="rect">
              <a:avLst/>
            </a:prstGeom>
          </p:spPr>
        </p:pic>
        <p:pic>
          <p:nvPicPr>
            <p:cNvPr id="20" name="Picture 19">
              <a:extLst>
                <a:ext uri="{FF2B5EF4-FFF2-40B4-BE49-F238E27FC236}">
                  <a16:creationId xmlns:a16="http://schemas.microsoft.com/office/drawing/2014/main" id="{1A4E5E6A-D3AD-4BBE-82AB-C9C07FAB33A1}"/>
                </a:ext>
              </a:extLst>
            </p:cNvPr>
            <p:cNvPicPr>
              <a:picLocks noChangeAspect="1"/>
            </p:cNvPicPr>
            <p:nvPr/>
          </p:nvPicPr>
          <p:blipFill>
            <a:blip r:embed="rId4"/>
            <a:stretch>
              <a:fillRect/>
            </a:stretch>
          </p:blipFill>
          <p:spPr>
            <a:xfrm>
              <a:off x="6814924" y="167814"/>
              <a:ext cx="957476" cy="489011"/>
            </a:xfrm>
            <a:prstGeom prst="rect">
              <a:avLst/>
            </a:prstGeom>
          </p:spPr>
        </p:pic>
        <p:pic>
          <p:nvPicPr>
            <p:cNvPr id="21" name="Picture 20">
              <a:extLst>
                <a:ext uri="{FF2B5EF4-FFF2-40B4-BE49-F238E27FC236}">
                  <a16:creationId xmlns:a16="http://schemas.microsoft.com/office/drawing/2014/main" id="{C94B7699-AE6D-46E7-8C7D-BF72210DFF96}"/>
                </a:ext>
              </a:extLst>
            </p:cNvPr>
            <p:cNvPicPr>
              <a:picLocks noChangeAspect="1"/>
            </p:cNvPicPr>
            <p:nvPr/>
          </p:nvPicPr>
          <p:blipFill>
            <a:blip r:embed="rId5"/>
            <a:stretch>
              <a:fillRect/>
            </a:stretch>
          </p:blipFill>
          <p:spPr>
            <a:xfrm>
              <a:off x="7875754" y="151624"/>
              <a:ext cx="1223702" cy="476558"/>
            </a:xfrm>
            <a:prstGeom prst="rect">
              <a:avLst/>
            </a:prstGeom>
          </p:spPr>
        </p:pic>
      </p:grpSp>
      <p:sp>
        <p:nvSpPr>
          <p:cNvPr id="22" name="TextBox 21">
            <a:extLst>
              <a:ext uri="{FF2B5EF4-FFF2-40B4-BE49-F238E27FC236}">
                <a16:creationId xmlns:a16="http://schemas.microsoft.com/office/drawing/2014/main" id="{0544620F-7DDA-FE1A-8B06-2DB5BDCA910F}"/>
              </a:ext>
            </a:extLst>
          </p:cNvPr>
          <p:cNvSpPr txBox="1"/>
          <p:nvPr/>
        </p:nvSpPr>
        <p:spPr>
          <a:xfrm>
            <a:off x="1240706" y="6151881"/>
            <a:ext cx="10596797"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5406B"/>
                </a:solidFill>
                <a:effectLst/>
                <a:uLnTx/>
                <a:uFillTx/>
                <a:latin typeface="Arial Narrow" panose="020B0606020202030204" pitchFamily="34" charset="0"/>
                <a:ea typeface="+mn-ea"/>
                <a:cs typeface="Arial" panose="020B0604020202020204" pitchFamily="34" charset="0"/>
              </a:rPr>
              <a:t>PARP</a:t>
            </a:r>
            <a:r>
              <a:rPr kumimoji="0" lang="en-GB" sz="1200" b="0" i="0" u="none" strike="noStrike" kern="1200" cap="none" spc="0" normalizeH="0" baseline="0" noProof="0" dirty="0">
                <a:ln>
                  <a:noFill/>
                </a:ln>
                <a:solidFill>
                  <a:srgbClr val="003865"/>
                </a:solidFill>
                <a:effectLst/>
                <a:uLnTx/>
                <a:uFillTx/>
                <a:latin typeface="Arial Narrow" panose="020B0606020202030204" pitchFamily="34" charset="0"/>
                <a:ea typeface="+mn-ea"/>
                <a:cs typeface="Arial" panose="020B0604020202020204" pitchFamily="34" charset="0"/>
              </a:rPr>
              <a:t>, </a:t>
            </a:r>
            <a:r>
              <a:rPr kumimoji="0" lang="en-US" sz="1200" b="0" i="0" u="none" strike="noStrike" kern="1200" cap="none" spc="0" normalizeH="0" baseline="0" noProof="0" dirty="0">
                <a:ln>
                  <a:noFill/>
                </a:ln>
                <a:solidFill>
                  <a:srgbClr val="003865"/>
                </a:solidFill>
                <a:effectLst/>
                <a:uLnTx/>
                <a:uFillTx/>
                <a:latin typeface="Arial Narrow" panose="020B0606020202030204" pitchFamily="34" charset="0"/>
                <a:ea typeface="Arial Unicode MS" panose="020B0604020202020204" pitchFamily="34" charset="-128"/>
                <a:cs typeface="Arial" panose="020B0604020202020204" pitchFamily="34" charset="0"/>
              </a:rPr>
              <a:t>poly(ADP-ribose) polymerase.</a:t>
            </a:r>
            <a:endParaRPr kumimoji="0" lang="en-US" altLang="en-US" sz="1200" b="0" i="0" u="none" strike="noStrike" kern="1200" cap="none" spc="0" normalizeH="0" baseline="0" noProof="0" dirty="0">
              <a:ln>
                <a:noFill/>
              </a:ln>
              <a:solidFill>
                <a:srgbClr val="003865"/>
              </a:solidFill>
              <a:effectLst/>
              <a:uLnTx/>
              <a:uFillTx/>
              <a:latin typeface="Arial Narrow" panose="020B0606020202030204" pitchFamily="34" charset="0"/>
              <a:ea typeface="+mn-ea"/>
              <a:cs typeface="+mn-cs"/>
            </a:endParaRPr>
          </a:p>
        </p:txBody>
      </p:sp>
      <p:graphicFrame>
        <p:nvGraphicFramePr>
          <p:cNvPr id="663" name="Table 662">
            <a:extLst>
              <a:ext uri="{FF2B5EF4-FFF2-40B4-BE49-F238E27FC236}">
                <a16:creationId xmlns:a16="http://schemas.microsoft.com/office/drawing/2014/main" id="{E1F6FAA6-DF16-48C5-A320-92E1E3CE257C}"/>
              </a:ext>
            </a:extLst>
          </p:cNvPr>
          <p:cNvGraphicFramePr>
            <a:graphicFrameLocks noGrp="1"/>
          </p:cNvGraphicFramePr>
          <p:nvPr/>
        </p:nvGraphicFramePr>
        <p:xfrm>
          <a:off x="6604001" y="1240787"/>
          <a:ext cx="5263391" cy="2508252"/>
        </p:xfrm>
        <a:graphic>
          <a:graphicData uri="http://schemas.openxmlformats.org/drawingml/2006/table">
            <a:tbl>
              <a:tblPr firstRow="1" bandRow="1">
                <a:tableStyleId>{B301B821-A1FF-4177-AEE7-76D212191A09}</a:tableStyleId>
              </a:tblPr>
              <a:tblGrid>
                <a:gridCol w="2601985">
                  <a:extLst>
                    <a:ext uri="{9D8B030D-6E8A-4147-A177-3AD203B41FA5}">
                      <a16:colId xmlns:a16="http://schemas.microsoft.com/office/drawing/2014/main" val="2244434444"/>
                    </a:ext>
                  </a:extLst>
                </a:gridCol>
                <a:gridCol w="1330703">
                  <a:extLst>
                    <a:ext uri="{9D8B030D-6E8A-4147-A177-3AD203B41FA5}">
                      <a16:colId xmlns:a16="http://schemas.microsoft.com/office/drawing/2014/main" val="3804996999"/>
                    </a:ext>
                  </a:extLst>
                </a:gridCol>
                <a:gridCol w="1330703">
                  <a:extLst>
                    <a:ext uri="{9D8B030D-6E8A-4147-A177-3AD203B41FA5}">
                      <a16:colId xmlns:a16="http://schemas.microsoft.com/office/drawing/2014/main" val="227492736"/>
                    </a:ext>
                  </a:extLst>
                </a:gridCol>
              </a:tblGrid>
              <a:tr h="770891">
                <a:tc>
                  <a:txBody>
                    <a:bodyPr/>
                    <a:lstStyle/>
                    <a:p>
                      <a:endParaRPr lang="en-US" sz="1500" b="1" dirty="0">
                        <a:latin typeface="Arial Narrow" panose="020B0606020202030204" pitchFamily="34" charset="0"/>
                      </a:endParaRPr>
                    </a:p>
                  </a:txBody>
                  <a:tcPr marL="161291" marR="161291" marT="80645" marB="80645">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NZ" sz="1300" dirty="0">
                          <a:latin typeface="Arial Narrow" panose="020B0606020202030204" pitchFamily="34" charset="0"/>
                        </a:rPr>
                        <a:t>Olaparib + bevacizumab </a:t>
                      </a:r>
                      <a:br>
                        <a:rPr lang="en-NZ" sz="1300" dirty="0">
                          <a:latin typeface="Arial Narrow" panose="020B0606020202030204" pitchFamily="34" charset="0"/>
                        </a:rPr>
                      </a:br>
                      <a:r>
                        <a:rPr lang="en-NZ" sz="1300" dirty="0">
                          <a:latin typeface="Arial Narrow" panose="020B0606020202030204" pitchFamily="34" charset="0"/>
                        </a:rPr>
                        <a:t>(N=537)</a:t>
                      </a:r>
                      <a:endParaRPr lang="en-US" sz="1300" dirty="0">
                        <a:latin typeface="Arial Narrow" panose="020B0606020202030204" pitchFamily="34" charset="0"/>
                      </a:endParaRPr>
                    </a:p>
                  </a:txBody>
                  <a:tcPr marL="161291" marR="161291" marT="80645" marB="80645">
                    <a:lnL>
                      <a:noFill/>
                    </a:lnL>
                    <a:lnR>
                      <a:noFill/>
                    </a:lnR>
                    <a:lnT w="12700" cmpd="sng">
                      <a:noFill/>
                    </a:lnT>
                    <a:lnB w="12700" cmpd="sng">
                      <a:noFill/>
                    </a:lnB>
                    <a:lnTlToBr w="12700" cmpd="sng">
                      <a:noFill/>
                      <a:prstDash val="solid"/>
                    </a:lnTlToBr>
                    <a:lnBlToTr w="12700" cmpd="sng">
                      <a:noFill/>
                      <a:prstDash val="solid"/>
                    </a:lnBlToTr>
                    <a:solidFill>
                      <a:srgbClr val="990033"/>
                    </a:solidFill>
                  </a:tcPr>
                </a:tc>
                <a:tc>
                  <a:txBody>
                    <a:bodyPr/>
                    <a:lstStyle/>
                    <a:p>
                      <a:pPr algn="ctr"/>
                      <a:r>
                        <a:rPr lang="en-NZ" sz="1300" dirty="0">
                          <a:latin typeface="Arial Narrow" panose="020B0606020202030204" pitchFamily="34" charset="0"/>
                        </a:rPr>
                        <a:t>Placebo + bevacizumab</a:t>
                      </a:r>
                      <a:br>
                        <a:rPr lang="en-NZ" sz="1300" dirty="0">
                          <a:latin typeface="Arial Narrow" panose="020B0606020202030204" pitchFamily="34" charset="0"/>
                        </a:rPr>
                      </a:br>
                      <a:r>
                        <a:rPr lang="en-NZ" sz="1300" dirty="0">
                          <a:latin typeface="Arial Narrow" panose="020B0606020202030204" pitchFamily="34" charset="0"/>
                        </a:rPr>
                        <a:t>(N=269)</a:t>
                      </a:r>
                      <a:endParaRPr lang="en-US" sz="1300" dirty="0">
                        <a:latin typeface="Arial Narrow" panose="020B0606020202030204" pitchFamily="34" charset="0"/>
                      </a:endParaRPr>
                    </a:p>
                  </a:txBody>
                  <a:tcPr marL="161291" marR="161291" marT="80645" marB="80645">
                    <a:lnL>
                      <a:noFill/>
                    </a:lnL>
                    <a:lnR w="12700" cmpd="sng">
                      <a:noFill/>
                    </a:lnR>
                    <a:lnT w="12700" cmpd="sng">
                      <a:noFill/>
                    </a:lnT>
                    <a:lnB w="12700" cmpd="sng">
                      <a:noFill/>
                    </a:lnB>
                    <a:lnTlToBr w="12700" cmpd="sng">
                      <a:noFill/>
                      <a:prstDash val="solid"/>
                    </a:lnTlToBr>
                    <a:lnBlToTr w="12700" cmpd="sng">
                      <a:noFill/>
                      <a:prstDash val="solid"/>
                    </a:lnBlToTr>
                    <a:solidFill>
                      <a:srgbClr val="56639D"/>
                    </a:solidFill>
                  </a:tcPr>
                </a:tc>
                <a:extLst>
                  <a:ext uri="{0D108BD9-81ED-4DB2-BD59-A6C34878D82A}">
                    <a16:rowId xmlns:a16="http://schemas.microsoft.com/office/drawing/2014/main" val="422251691"/>
                  </a:ext>
                </a:extLst>
              </a:tr>
              <a:tr h="384811">
                <a:tc>
                  <a:txBody>
                    <a:bodyPr/>
                    <a:lstStyle/>
                    <a:p>
                      <a:pPr algn="r"/>
                      <a:r>
                        <a:rPr lang="en-NZ" sz="1500" b="1" dirty="0">
                          <a:latin typeface="Arial Narrow" panose="020B0606020202030204" pitchFamily="34" charset="0"/>
                        </a:rPr>
                        <a:t>Events, </a:t>
                      </a:r>
                      <a:r>
                        <a:rPr lang="en-NZ" sz="1500" b="0" dirty="0">
                          <a:latin typeface="Arial Narrow" panose="020B0606020202030204" pitchFamily="34" charset="0"/>
                        </a:rPr>
                        <a:t>n (%) </a:t>
                      </a:r>
                      <a:r>
                        <a:rPr lang="en-GB" sz="1500" b="0" u="none" strike="noStrike" dirty="0">
                          <a:effectLst/>
                          <a:latin typeface="Arial Narrow" panose="020B0606020202030204" pitchFamily="34" charset="0"/>
                        </a:rPr>
                        <a:t>[55% maturity]</a:t>
                      </a:r>
                      <a:endParaRPr lang="en-US" sz="1500" b="0" dirty="0">
                        <a:latin typeface="Arial Narrow" panose="020B0606020202030204" pitchFamily="34" charset="0"/>
                      </a:endParaRPr>
                    </a:p>
                  </a:txBody>
                  <a:tcPr marL="161291" marR="161291" marT="80645" marB="80645">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300" dirty="0">
                          <a:latin typeface="Arial Narrow" panose="020B0606020202030204" pitchFamily="34" charset="0"/>
                        </a:rPr>
                        <a:t>288 (53.6)</a:t>
                      </a:r>
                    </a:p>
                  </a:txBody>
                  <a:tcPr marL="161291" marR="161291" marT="80645" marB="80645" anchor="ctr">
                    <a:lnL>
                      <a:noFill/>
                    </a:lnL>
                    <a:lnR>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300" dirty="0">
                          <a:latin typeface="Arial Narrow" panose="020B0606020202030204" pitchFamily="34" charset="0"/>
                        </a:rPr>
                        <a:t>158 (58.7)</a:t>
                      </a:r>
                    </a:p>
                  </a:txBody>
                  <a:tcPr marL="161291" marR="161291" marT="80645" marB="80645" anchor="ct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41884274"/>
                  </a:ext>
                </a:extLst>
              </a:tr>
              <a:tr h="384811">
                <a:tc>
                  <a:txBody>
                    <a:bodyPr/>
                    <a:lstStyle/>
                    <a:p>
                      <a:pPr marL="0" algn="r" defTabSz="457200" rtl="0" eaLnBrk="1" latinLnBrk="0" hangingPunct="1"/>
                      <a:r>
                        <a:rPr lang="en-NZ" sz="1500" b="1" kern="1200" dirty="0">
                          <a:solidFill>
                            <a:schemeClr val="dk1"/>
                          </a:solidFill>
                          <a:latin typeface="Arial Narrow" panose="020B0606020202030204" pitchFamily="34" charset="0"/>
                          <a:ea typeface="+mn-ea"/>
                          <a:cs typeface="+mn-cs"/>
                        </a:rPr>
                        <a:t>Median OS, </a:t>
                      </a:r>
                      <a:r>
                        <a:rPr lang="en-NZ" sz="1500" b="0" kern="1200" dirty="0">
                          <a:solidFill>
                            <a:schemeClr val="dk1"/>
                          </a:solidFill>
                          <a:latin typeface="Arial Narrow" panose="020B0606020202030204" pitchFamily="34" charset="0"/>
                          <a:ea typeface="+mn-ea"/>
                          <a:cs typeface="+mn-cs"/>
                        </a:rPr>
                        <a:t>months</a:t>
                      </a:r>
                      <a:endParaRPr lang="en-US" sz="1500" b="0" kern="1200" dirty="0">
                        <a:solidFill>
                          <a:schemeClr val="dk1"/>
                        </a:solidFill>
                        <a:latin typeface="Arial Narrow" panose="020B0606020202030204" pitchFamily="34" charset="0"/>
                        <a:ea typeface="+mn-ea"/>
                        <a:cs typeface="+mn-cs"/>
                      </a:endParaRPr>
                    </a:p>
                  </a:txBody>
                  <a:tcPr marL="161291" marR="161291" marT="80645" marB="80645">
                    <a:lnL w="12700" cmpd="sng">
                      <a:noFill/>
                    </a:lnL>
                    <a:lnR>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457200" rtl="0" eaLnBrk="1" latinLnBrk="0" hangingPunct="1"/>
                      <a:r>
                        <a:rPr lang="en-US" sz="1300" b="1" kern="1200" dirty="0">
                          <a:solidFill>
                            <a:schemeClr val="dk1"/>
                          </a:solidFill>
                          <a:latin typeface="Arial Narrow" panose="020B0606020202030204" pitchFamily="34" charset="0"/>
                          <a:ea typeface="+mn-ea"/>
                          <a:cs typeface="+mn-cs"/>
                        </a:rPr>
                        <a:t>56.5</a:t>
                      </a:r>
                    </a:p>
                  </a:txBody>
                  <a:tcPr marL="161291" marR="161291" marT="80645" marB="80645" anchor="ctr">
                    <a:lnL>
                      <a:noFill/>
                    </a:lnL>
                    <a:lnR>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457200" rtl="0" eaLnBrk="1" latinLnBrk="0" hangingPunct="1"/>
                      <a:r>
                        <a:rPr lang="en-US" sz="1300" b="1" kern="1200" dirty="0">
                          <a:solidFill>
                            <a:schemeClr val="dk1"/>
                          </a:solidFill>
                          <a:latin typeface="Arial Narrow" panose="020B0606020202030204" pitchFamily="34" charset="0"/>
                          <a:ea typeface="+mn-ea"/>
                          <a:cs typeface="+mn-cs"/>
                        </a:rPr>
                        <a:t>51.6</a:t>
                      </a:r>
                    </a:p>
                  </a:txBody>
                  <a:tcPr marL="161291" marR="161291" marT="80645" marB="80645" anchor="ctr">
                    <a:lnL>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58861866"/>
                  </a:ext>
                </a:extLst>
              </a:tr>
              <a:tr h="384811">
                <a:tc>
                  <a:txBody>
                    <a:bodyPr/>
                    <a:lstStyle/>
                    <a:p>
                      <a:pPr marL="0" marR="0" lvl="0" indent="0" algn="r" defTabSz="457200" rtl="0" eaLnBrk="1" fontAlgn="auto" latinLnBrk="0" hangingPunct="1">
                        <a:lnSpc>
                          <a:spcPct val="100000"/>
                        </a:lnSpc>
                        <a:spcBef>
                          <a:spcPts val="0"/>
                        </a:spcBef>
                        <a:spcAft>
                          <a:spcPts val="0"/>
                        </a:spcAft>
                        <a:buClr>
                          <a:srgbClr val="000000"/>
                        </a:buClr>
                        <a:buSzTx/>
                        <a:buFont typeface="Arial"/>
                        <a:buNone/>
                        <a:tabLst/>
                        <a:defRPr/>
                      </a:pPr>
                      <a:r>
                        <a:rPr lang="en-US" sz="1500" b="1" kern="1200" dirty="0">
                          <a:solidFill>
                            <a:schemeClr val="dk1"/>
                          </a:solidFill>
                          <a:latin typeface="Arial Narrow" panose="020B0606020202030204" pitchFamily="34" charset="0"/>
                          <a:ea typeface="+mn-ea"/>
                          <a:cs typeface="+mn-cs"/>
                        </a:rPr>
                        <a:t>5-year OS rate</a:t>
                      </a:r>
                      <a:r>
                        <a:rPr lang="en-US" sz="1500" b="0" kern="1200" dirty="0">
                          <a:solidFill>
                            <a:schemeClr val="dk1"/>
                          </a:solidFill>
                          <a:latin typeface="Arial Narrow" panose="020B0606020202030204" pitchFamily="34" charset="0"/>
                          <a:ea typeface="+mn-ea"/>
                          <a:cs typeface="+mn-cs"/>
                        </a:rPr>
                        <a:t>, % </a:t>
                      </a:r>
                    </a:p>
                  </a:txBody>
                  <a:tcPr marL="161291" marR="161291" marT="80645" marB="80645">
                    <a:lnL w="12700" cmpd="sng">
                      <a:noFill/>
                    </a:lnL>
                    <a:lnR>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r>
                        <a:rPr lang="en-US" sz="1300" b="1" kern="1200" dirty="0">
                          <a:solidFill>
                            <a:schemeClr val="dk1"/>
                          </a:solidFill>
                          <a:latin typeface="Arial Narrow" panose="020B0606020202030204" pitchFamily="34" charset="0"/>
                          <a:ea typeface="+mn-ea"/>
                          <a:cs typeface="+mn-cs"/>
                        </a:rPr>
                        <a:t>47.3</a:t>
                      </a:r>
                    </a:p>
                  </a:txBody>
                  <a:tcPr marL="161291" marR="161291" marT="80645" marB="80645"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457200" rtl="0" eaLnBrk="1" latinLnBrk="0" hangingPunct="1"/>
                      <a:r>
                        <a:rPr lang="en-US" sz="1300" b="1" kern="1200" dirty="0">
                          <a:solidFill>
                            <a:schemeClr val="dk1"/>
                          </a:solidFill>
                          <a:latin typeface="Arial Narrow" panose="020B0606020202030204" pitchFamily="34" charset="0"/>
                          <a:ea typeface="+mn-ea"/>
                          <a:cs typeface="+mn-cs"/>
                        </a:rPr>
                        <a:t>41.5</a:t>
                      </a:r>
                    </a:p>
                  </a:txBody>
                  <a:tcPr marL="161291" marR="161291" marT="80645" marB="80645" anchor="ctr">
                    <a:lnL>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937382897"/>
                  </a:ext>
                </a:extLst>
              </a:tr>
              <a:tr h="567691">
                <a:tc>
                  <a:txBody>
                    <a:bodyPr/>
                    <a:lstStyle/>
                    <a:p>
                      <a:pPr algn="r"/>
                      <a:endParaRPr lang="en-US" sz="1500" b="1" dirty="0">
                        <a:latin typeface="Arial Narrow" panose="020B0606020202030204" pitchFamily="34" charset="0"/>
                      </a:endParaRPr>
                    </a:p>
                  </a:txBody>
                  <a:tcPr marL="161291" marR="161291" marT="80645" marB="80645">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300" b="1" dirty="0">
                          <a:latin typeface="Arial Narrow" panose="020B0606020202030204" pitchFamily="34" charset="0"/>
                        </a:rPr>
                        <a:t>HR 0.92 </a:t>
                      </a:r>
                      <a:r>
                        <a:rPr lang="en-NZ" sz="1300" b="0" dirty="0">
                          <a:latin typeface="Arial Narrow" panose="020B0606020202030204" pitchFamily="34" charset="0"/>
                        </a:rPr>
                        <a:t>(</a:t>
                      </a:r>
                      <a:r>
                        <a:rPr lang="en-US" sz="1300" dirty="0">
                          <a:latin typeface="Arial Narrow" panose="020B0606020202030204" pitchFamily="34" charset="0"/>
                        </a:rPr>
                        <a:t>95% CI 0.76–1.12);  </a:t>
                      </a:r>
                      <a:br>
                        <a:rPr lang="en-US" sz="1300" dirty="0">
                          <a:latin typeface="Arial Narrow" panose="020B0606020202030204" pitchFamily="34" charset="0"/>
                        </a:rPr>
                      </a:br>
                      <a:r>
                        <a:rPr lang="en-US" sz="1300" b="1" i="1" dirty="0">
                          <a:latin typeface="Arial Narrow" panose="020B0606020202030204" pitchFamily="34" charset="0"/>
                        </a:rPr>
                        <a:t>P=</a:t>
                      </a:r>
                      <a:r>
                        <a:rPr lang="en-US" sz="1300" b="1" i="0" dirty="0">
                          <a:latin typeface="Arial Narrow" panose="020B0606020202030204" pitchFamily="34" charset="0"/>
                        </a:rPr>
                        <a:t>0.4118</a:t>
                      </a:r>
                    </a:p>
                  </a:txBody>
                  <a:tcPr marL="161291" marR="161291" marT="80645" marB="8064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sz="1000" dirty="0"/>
                    </a:p>
                  </a:txBody>
                  <a:tcP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989620145"/>
                  </a:ext>
                </a:extLst>
              </a:tr>
            </a:tbl>
          </a:graphicData>
        </a:graphic>
      </p:graphicFrame>
      <p:sp>
        <p:nvSpPr>
          <p:cNvPr id="11" name="Text Placeholder 10">
            <a:extLst>
              <a:ext uri="{FF2B5EF4-FFF2-40B4-BE49-F238E27FC236}">
                <a16:creationId xmlns:a16="http://schemas.microsoft.com/office/drawing/2014/main" id="{6DD2D7A4-9633-4A55-B7AF-15140AB815ED}"/>
              </a:ext>
            </a:extLst>
          </p:cNvPr>
          <p:cNvSpPr>
            <a:spLocks noGrp="1"/>
          </p:cNvSpPr>
          <p:nvPr>
            <p:ph type="body" idx="12"/>
          </p:nvPr>
        </p:nvSpPr>
        <p:spPr/>
        <p:txBody>
          <a:bodyPr/>
          <a:lstStyle/>
          <a:p>
            <a:r>
              <a:rPr lang="en-US" dirty="0"/>
              <a:t>Isabelle Ray-Coquard</a:t>
            </a:r>
            <a:endParaRPr lang="en-GB" dirty="0"/>
          </a:p>
        </p:txBody>
      </p:sp>
      <p:sp>
        <p:nvSpPr>
          <p:cNvPr id="2233" name="TextBox 11">
            <a:extLst>
              <a:ext uri="{FF2B5EF4-FFF2-40B4-BE49-F238E27FC236}">
                <a16:creationId xmlns:a16="http://schemas.microsoft.com/office/drawing/2014/main" id="{A31EA2FC-E97C-422E-8BE3-0886CA94B16B}"/>
              </a:ext>
            </a:extLst>
          </p:cNvPr>
          <p:cNvSpPr txBox="1"/>
          <p:nvPr/>
        </p:nvSpPr>
        <p:spPr>
          <a:xfrm>
            <a:off x="8769907" y="5435520"/>
            <a:ext cx="3117292" cy="502573"/>
          </a:xfrm>
          <a:prstGeom prst="rect">
            <a:avLst/>
          </a:prstGeom>
          <a:noFill/>
          <a:ln w="15875">
            <a:solidFill>
              <a:schemeClr val="tx1"/>
            </a:solidFill>
          </a:ln>
        </p:spPr>
        <p:txBody>
          <a:bodyPr wrap="square" rtlCol="0">
            <a:spAutoFit/>
          </a:bodyPr>
          <a:lstStyle/>
          <a:p>
            <a:pPr marL="0" marR="0" lvl="0" indent="0" algn="ctr" defTabSz="80642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Narrow" panose="020B0606020202030204" pitchFamily="34" charset="0"/>
                <a:ea typeface="Calibri" panose="020F0502020204030204" pitchFamily="34" charset="0"/>
                <a:cs typeface="+mn-cs"/>
              </a:rPr>
              <a:t>Median time from first cycle of chemotherapy to randomization = 6 months</a:t>
            </a:r>
          </a:p>
        </p:txBody>
      </p:sp>
      <p:grpSp>
        <p:nvGrpSpPr>
          <p:cNvPr id="6" name="Group 5">
            <a:extLst>
              <a:ext uri="{FF2B5EF4-FFF2-40B4-BE49-F238E27FC236}">
                <a16:creationId xmlns:a16="http://schemas.microsoft.com/office/drawing/2014/main" id="{AEC6289C-E60C-4A03-9B83-04EEBD671A79}"/>
              </a:ext>
            </a:extLst>
          </p:cNvPr>
          <p:cNvGrpSpPr/>
          <p:nvPr/>
        </p:nvGrpSpPr>
        <p:grpSpPr>
          <a:xfrm>
            <a:off x="101600" y="1298997"/>
            <a:ext cx="8229601" cy="4636904"/>
            <a:chOff x="3669" y="974247"/>
            <a:chExt cx="6320923" cy="3477678"/>
          </a:xfrm>
        </p:grpSpPr>
        <p:sp>
          <p:nvSpPr>
            <p:cNvPr id="13" name="TextBox 12">
              <a:extLst>
                <a:ext uri="{FF2B5EF4-FFF2-40B4-BE49-F238E27FC236}">
                  <a16:creationId xmlns:a16="http://schemas.microsoft.com/office/drawing/2014/main" id="{7A77382A-7EC5-4DE6-8FBC-6F5001641BCE}"/>
                </a:ext>
              </a:extLst>
            </p:cNvPr>
            <p:cNvSpPr txBox="1"/>
            <p:nvPr/>
          </p:nvSpPr>
          <p:spPr>
            <a:xfrm>
              <a:off x="1137496" y="3986441"/>
              <a:ext cx="4971961" cy="147030"/>
            </a:xfrm>
            <a:prstGeom prst="rect">
              <a:avLst/>
            </a:prstGeom>
            <a:noFill/>
          </p:spPr>
          <p:txBody>
            <a:bodyPr wrap="square" lIns="0" tIns="0" rIns="0" bIns="12192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Narrow"/>
                  <a:ea typeface="+mn-ea"/>
                  <a:cs typeface="Arial Narrow"/>
                </a:rPr>
                <a:t>Time from randomization (months)</a:t>
              </a:r>
            </a:p>
          </p:txBody>
        </p:sp>
        <p:grpSp>
          <p:nvGrpSpPr>
            <p:cNvPr id="16" name="Group 15">
              <a:extLst>
                <a:ext uri="{FF2B5EF4-FFF2-40B4-BE49-F238E27FC236}">
                  <a16:creationId xmlns:a16="http://schemas.microsoft.com/office/drawing/2014/main" id="{00A59AE3-C3A4-4930-8203-45A082740D67}"/>
                </a:ext>
              </a:extLst>
            </p:cNvPr>
            <p:cNvGrpSpPr/>
            <p:nvPr/>
          </p:nvGrpSpPr>
          <p:grpSpPr>
            <a:xfrm>
              <a:off x="3669" y="4079047"/>
              <a:ext cx="6106556" cy="372878"/>
              <a:chOff x="2006335" y="4414777"/>
              <a:chExt cx="4276399" cy="353007"/>
            </a:xfrm>
          </p:grpSpPr>
          <p:sp>
            <p:nvSpPr>
              <p:cNvPr id="18" name="TextBox 17">
                <a:extLst>
                  <a:ext uri="{FF2B5EF4-FFF2-40B4-BE49-F238E27FC236}">
                    <a16:creationId xmlns:a16="http://schemas.microsoft.com/office/drawing/2014/main" id="{06F43433-C67A-466A-97C8-8D1ACDA3448C}"/>
                  </a:ext>
                </a:extLst>
              </p:cNvPr>
              <p:cNvSpPr txBox="1"/>
              <p:nvPr/>
            </p:nvSpPr>
            <p:spPr>
              <a:xfrm>
                <a:off x="270767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537</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269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19" name="TextBox 18">
                <a:extLst>
                  <a:ext uri="{FF2B5EF4-FFF2-40B4-BE49-F238E27FC236}">
                    <a16:creationId xmlns:a16="http://schemas.microsoft.com/office/drawing/2014/main" id="{315407A0-4AF4-4609-8A50-54916B40493F}"/>
                  </a:ext>
                </a:extLst>
              </p:cNvPr>
              <p:cNvSpPr txBox="1"/>
              <p:nvPr/>
            </p:nvSpPr>
            <p:spPr>
              <a:xfrm>
                <a:off x="2006335" y="4414777"/>
                <a:ext cx="651913" cy="349787"/>
              </a:xfrm>
              <a:prstGeom prst="rect">
                <a:avLst/>
              </a:prstGeom>
              <a:noFill/>
            </p:spPr>
            <p:txBody>
              <a:bodyPr wrap="square" lIns="0" tIns="0" rIns="0" bIns="0" rtlCol="0">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srgbClr val="000000"/>
                    </a:solidFill>
                    <a:effectLst/>
                    <a:uLnTx/>
                    <a:uFillTx/>
                    <a:latin typeface="Arial Narrow"/>
                    <a:ea typeface="+mn-ea"/>
                    <a:cs typeface="Arial Narrow"/>
                  </a:rPr>
                  <a:t>No. at risk</a:t>
                </a:r>
              </a:p>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Olaparib </a:t>
                </a:r>
                <a:r>
                  <a:rPr kumimoji="0" lang="en-US" sz="1067" b="0" i="0" u="none" strike="noStrike" kern="1200" cap="none" spc="0" normalizeH="0" baseline="0" noProof="1">
                    <a:ln>
                      <a:noFill/>
                    </a:ln>
                    <a:solidFill>
                      <a:srgbClr val="B30031"/>
                    </a:solidFill>
                    <a:effectLst/>
                    <a:uLnTx/>
                    <a:uFillTx/>
                    <a:latin typeface="Arial Narrow"/>
                    <a:ea typeface="+mn-ea"/>
                    <a:cs typeface="Arial Narrow"/>
                  </a:rPr>
                  <a:t>+ bevacizumab </a:t>
                </a:r>
              </a:p>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Placebo </a:t>
                </a:r>
                <a:r>
                  <a:rPr kumimoji="0" lang="en-US" sz="1067" b="0" i="0" u="none" strike="noStrike" kern="1200" cap="none" spc="0" normalizeH="0" baseline="0" noProof="1">
                    <a:ln>
                      <a:noFill/>
                    </a:ln>
                    <a:solidFill>
                      <a:srgbClr val="4F639F"/>
                    </a:solidFill>
                    <a:effectLst/>
                    <a:uLnTx/>
                    <a:uFillTx/>
                    <a:latin typeface="Arial Narrow"/>
                    <a:ea typeface="+mn-ea"/>
                    <a:cs typeface="Arial Narrow"/>
                  </a:rPr>
                  <a:t>+ bevacizumab</a:t>
                </a:r>
                <a:endParaRPr kumimoji="0" lang="en-US" sz="933" b="0" i="0" u="none" strike="noStrike" kern="1200" cap="none" spc="0" normalizeH="0" baseline="0" noProof="1">
                  <a:ln>
                    <a:noFill/>
                  </a:ln>
                  <a:solidFill>
                    <a:srgbClr val="4F639F"/>
                  </a:solidFill>
                  <a:effectLst/>
                  <a:uLnTx/>
                  <a:uFillTx/>
                  <a:latin typeface="Arial Narrow"/>
                  <a:ea typeface="+mn-ea"/>
                  <a:cs typeface="Arial Narrow"/>
                </a:endParaRPr>
              </a:p>
            </p:txBody>
          </p:sp>
          <p:sp>
            <p:nvSpPr>
              <p:cNvPr id="23" name="TextBox 22">
                <a:extLst>
                  <a:ext uri="{FF2B5EF4-FFF2-40B4-BE49-F238E27FC236}">
                    <a16:creationId xmlns:a16="http://schemas.microsoft.com/office/drawing/2014/main" id="{5910BA37-14C0-44F8-BE9E-D7B4C944868E}"/>
                  </a:ext>
                </a:extLst>
              </p:cNvPr>
              <p:cNvSpPr txBox="1"/>
              <p:nvPr/>
            </p:nvSpPr>
            <p:spPr>
              <a:xfrm>
                <a:off x="284420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530</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267</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4" name="TextBox 23">
                <a:extLst>
                  <a:ext uri="{FF2B5EF4-FFF2-40B4-BE49-F238E27FC236}">
                    <a16:creationId xmlns:a16="http://schemas.microsoft.com/office/drawing/2014/main" id="{D198CDCB-5DBE-4717-8D9F-2534A8912D6B}"/>
                  </a:ext>
                </a:extLst>
              </p:cNvPr>
              <p:cNvSpPr txBox="1"/>
              <p:nvPr/>
            </p:nvSpPr>
            <p:spPr>
              <a:xfrm>
                <a:off x="297755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528</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264</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5" name="TextBox 24">
                <a:extLst>
                  <a:ext uri="{FF2B5EF4-FFF2-40B4-BE49-F238E27FC236}">
                    <a16:creationId xmlns:a16="http://schemas.microsoft.com/office/drawing/2014/main" id="{51399A1A-C980-45DE-BA78-574D7B0C90B3}"/>
                  </a:ext>
                </a:extLst>
              </p:cNvPr>
              <p:cNvSpPr txBox="1"/>
              <p:nvPr/>
            </p:nvSpPr>
            <p:spPr>
              <a:xfrm>
                <a:off x="310772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517</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261</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6" name="TextBox 25">
                <a:extLst>
                  <a:ext uri="{FF2B5EF4-FFF2-40B4-BE49-F238E27FC236}">
                    <a16:creationId xmlns:a16="http://schemas.microsoft.com/office/drawing/2014/main" id="{61886591-3523-4CCB-AD82-697BB7909C82}"/>
                  </a:ext>
                </a:extLst>
              </p:cNvPr>
              <p:cNvSpPr txBox="1"/>
              <p:nvPr/>
            </p:nvSpPr>
            <p:spPr>
              <a:xfrm>
                <a:off x="324107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503</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250</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7" name="TextBox 26">
                <a:extLst>
                  <a:ext uri="{FF2B5EF4-FFF2-40B4-BE49-F238E27FC236}">
                    <a16:creationId xmlns:a16="http://schemas.microsoft.com/office/drawing/2014/main" id="{15F28A29-CF31-4EF6-A242-E04E3D65466E}"/>
                  </a:ext>
                </a:extLst>
              </p:cNvPr>
              <p:cNvSpPr txBox="1"/>
              <p:nvPr/>
            </p:nvSpPr>
            <p:spPr>
              <a:xfrm>
                <a:off x="337125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480</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242</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8" name="TextBox 27">
                <a:extLst>
                  <a:ext uri="{FF2B5EF4-FFF2-40B4-BE49-F238E27FC236}">
                    <a16:creationId xmlns:a16="http://schemas.microsoft.com/office/drawing/2014/main" id="{6F363B64-589E-47F5-8638-8F31A2CE8514}"/>
                  </a:ext>
                </a:extLst>
              </p:cNvPr>
              <p:cNvSpPr txBox="1"/>
              <p:nvPr/>
            </p:nvSpPr>
            <p:spPr>
              <a:xfrm>
                <a:off x="350142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463</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229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9" name="TextBox 28">
                <a:extLst>
                  <a:ext uri="{FF2B5EF4-FFF2-40B4-BE49-F238E27FC236}">
                    <a16:creationId xmlns:a16="http://schemas.microsoft.com/office/drawing/2014/main" id="{961A8718-B413-40FD-BABB-3DEA29B8480A}"/>
                  </a:ext>
                </a:extLst>
              </p:cNvPr>
              <p:cNvSpPr txBox="1"/>
              <p:nvPr/>
            </p:nvSpPr>
            <p:spPr>
              <a:xfrm>
                <a:off x="362815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440</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220</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0" name="TextBox 29">
                <a:extLst>
                  <a:ext uri="{FF2B5EF4-FFF2-40B4-BE49-F238E27FC236}">
                    <a16:creationId xmlns:a16="http://schemas.microsoft.com/office/drawing/2014/main" id="{539C771D-9FC5-47EF-8DC2-34150EC64B0A}"/>
                  </a:ext>
                </a:extLst>
              </p:cNvPr>
              <p:cNvSpPr txBox="1"/>
              <p:nvPr/>
            </p:nvSpPr>
            <p:spPr>
              <a:xfrm>
                <a:off x="375833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420</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208</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1" name="TextBox 30">
                <a:extLst>
                  <a:ext uri="{FF2B5EF4-FFF2-40B4-BE49-F238E27FC236}">
                    <a16:creationId xmlns:a16="http://schemas.microsoft.com/office/drawing/2014/main" id="{427BE1D1-C9EE-47A1-B59A-FD8B43291791}"/>
                  </a:ext>
                </a:extLst>
              </p:cNvPr>
              <p:cNvSpPr txBox="1"/>
              <p:nvPr/>
            </p:nvSpPr>
            <p:spPr>
              <a:xfrm>
                <a:off x="389485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398</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199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2" name="TextBox 31">
                <a:extLst>
                  <a:ext uri="{FF2B5EF4-FFF2-40B4-BE49-F238E27FC236}">
                    <a16:creationId xmlns:a16="http://schemas.microsoft.com/office/drawing/2014/main" id="{A0528EED-2A71-4159-A869-E836D894A88D}"/>
                  </a:ext>
                </a:extLst>
              </p:cNvPr>
              <p:cNvSpPr txBox="1"/>
              <p:nvPr/>
            </p:nvSpPr>
            <p:spPr>
              <a:xfrm>
                <a:off x="402503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376</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188</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3" name="TextBox 32">
                <a:extLst>
                  <a:ext uri="{FF2B5EF4-FFF2-40B4-BE49-F238E27FC236}">
                    <a16:creationId xmlns:a16="http://schemas.microsoft.com/office/drawing/2014/main" id="{F59C0CB7-13AB-44D9-85E7-EDE94DB0BBBB}"/>
                  </a:ext>
                </a:extLst>
              </p:cNvPr>
              <p:cNvSpPr txBox="1"/>
              <p:nvPr/>
            </p:nvSpPr>
            <p:spPr>
              <a:xfrm>
                <a:off x="414885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357</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179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4" name="TextBox 33">
                <a:extLst>
                  <a:ext uri="{FF2B5EF4-FFF2-40B4-BE49-F238E27FC236}">
                    <a16:creationId xmlns:a16="http://schemas.microsoft.com/office/drawing/2014/main" id="{95AA0204-0D9E-4BEE-99E7-87A1A4BAD35B}"/>
                  </a:ext>
                </a:extLst>
              </p:cNvPr>
              <p:cNvSpPr txBox="1"/>
              <p:nvPr/>
            </p:nvSpPr>
            <p:spPr>
              <a:xfrm>
                <a:off x="428538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347</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166</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5" name="TextBox 34">
                <a:extLst>
                  <a:ext uri="{FF2B5EF4-FFF2-40B4-BE49-F238E27FC236}">
                    <a16:creationId xmlns:a16="http://schemas.microsoft.com/office/drawing/2014/main" id="{D77EA76A-13D1-4B9D-A3E3-CFDABBA847CA}"/>
                  </a:ext>
                </a:extLst>
              </p:cNvPr>
              <p:cNvSpPr txBox="1"/>
              <p:nvPr/>
            </p:nvSpPr>
            <p:spPr>
              <a:xfrm>
                <a:off x="441555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329</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160</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6" name="TextBox 35">
                <a:extLst>
                  <a:ext uri="{FF2B5EF4-FFF2-40B4-BE49-F238E27FC236}">
                    <a16:creationId xmlns:a16="http://schemas.microsoft.com/office/drawing/2014/main" id="{32EA8237-3D3E-4AD9-A25E-0406382C2898}"/>
                  </a:ext>
                </a:extLst>
              </p:cNvPr>
              <p:cNvSpPr txBox="1"/>
              <p:nvPr/>
            </p:nvSpPr>
            <p:spPr>
              <a:xfrm>
                <a:off x="454573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308</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154</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7" name="TextBox 36">
                <a:extLst>
                  <a:ext uri="{FF2B5EF4-FFF2-40B4-BE49-F238E27FC236}">
                    <a16:creationId xmlns:a16="http://schemas.microsoft.com/office/drawing/2014/main" id="{9D70896F-4A00-45A8-97F4-A8CF721A7CCC}"/>
                  </a:ext>
                </a:extLst>
              </p:cNvPr>
              <p:cNvSpPr txBox="1"/>
              <p:nvPr/>
            </p:nvSpPr>
            <p:spPr>
              <a:xfrm>
                <a:off x="467590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295</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146</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8" name="TextBox 37">
                <a:extLst>
                  <a:ext uri="{FF2B5EF4-FFF2-40B4-BE49-F238E27FC236}">
                    <a16:creationId xmlns:a16="http://schemas.microsoft.com/office/drawing/2014/main" id="{5ECBB220-5763-4092-810D-ED0BBCF0F12E}"/>
                  </a:ext>
                </a:extLst>
              </p:cNvPr>
              <p:cNvSpPr txBox="1"/>
              <p:nvPr/>
            </p:nvSpPr>
            <p:spPr>
              <a:xfrm>
                <a:off x="480608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286</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139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9" name="TextBox 38">
                <a:extLst>
                  <a:ext uri="{FF2B5EF4-FFF2-40B4-BE49-F238E27FC236}">
                    <a16:creationId xmlns:a16="http://schemas.microsoft.com/office/drawing/2014/main" id="{B2C05804-9C53-4272-B9E1-EC524C1246FB}"/>
                  </a:ext>
                </a:extLst>
              </p:cNvPr>
              <p:cNvSpPr txBox="1"/>
              <p:nvPr/>
            </p:nvSpPr>
            <p:spPr>
              <a:xfrm>
                <a:off x="493308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276</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132</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0" name="TextBox 39">
                <a:extLst>
                  <a:ext uri="{FF2B5EF4-FFF2-40B4-BE49-F238E27FC236}">
                    <a16:creationId xmlns:a16="http://schemas.microsoft.com/office/drawing/2014/main" id="{6752E645-272D-4C2A-9BCF-AED7967855FE}"/>
                  </a:ext>
                </a:extLst>
              </p:cNvPr>
              <p:cNvSpPr txBox="1"/>
              <p:nvPr/>
            </p:nvSpPr>
            <p:spPr>
              <a:xfrm>
                <a:off x="506960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262</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121</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1" name="TextBox 40">
                <a:extLst>
                  <a:ext uri="{FF2B5EF4-FFF2-40B4-BE49-F238E27FC236}">
                    <a16:creationId xmlns:a16="http://schemas.microsoft.com/office/drawing/2014/main" id="{C8759F77-51C4-402B-A7A1-9DB669FB2FFF}"/>
                  </a:ext>
                </a:extLst>
              </p:cNvPr>
              <p:cNvSpPr txBox="1"/>
              <p:nvPr/>
            </p:nvSpPr>
            <p:spPr>
              <a:xfrm>
                <a:off x="519660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217</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96</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2" name="TextBox 41">
                <a:extLst>
                  <a:ext uri="{FF2B5EF4-FFF2-40B4-BE49-F238E27FC236}">
                    <a16:creationId xmlns:a16="http://schemas.microsoft.com/office/drawing/2014/main" id="{9CFD8F41-7555-41C3-8AB0-020094471BF8}"/>
                  </a:ext>
                </a:extLst>
              </p:cNvPr>
              <p:cNvSpPr txBox="1"/>
              <p:nvPr/>
            </p:nvSpPr>
            <p:spPr>
              <a:xfrm>
                <a:off x="533313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169</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76</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3" name="TextBox 42">
                <a:extLst>
                  <a:ext uri="{FF2B5EF4-FFF2-40B4-BE49-F238E27FC236}">
                    <a16:creationId xmlns:a16="http://schemas.microsoft.com/office/drawing/2014/main" id="{68F0219B-CC5F-4BFB-A959-59BBDEB01088}"/>
                  </a:ext>
                </a:extLst>
              </p:cNvPr>
              <p:cNvSpPr txBox="1"/>
              <p:nvPr/>
            </p:nvSpPr>
            <p:spPr>
              <a:xfrm>
                <a:off x="545378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113</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51</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4" name="TextBox 43">
                <a:extLst>
                  <a:ext uri="{FF2B5EF4-FFF2-40B4-BE49-F238E27FC236}">
                    <a16:creationId xmlns:a16="http://schemas.microsoft.com/office/drawing/2014/main" id="{F60A1CDA-FA0C-4B36-B889-1216716B8007}"/>
                  </a:ext>
                </a:extLst>
              </p:cNvPr>
              <p:cNvSpPr txBox="1"/>
              <p:nvPr/>
            </p:nvSpPr>
            <p:spPr>
              <a:xfrm>
                <a:off x="558395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82</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37</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5" name="TextBox 44">
                <a:extLst>
                  <a:ext uri="{FF2B5EF4-FFF2-40B4-BE49-F238E27FC236}">
                    <a16:creationId xmlns:a16="http://schemas.microsoft.com/office/drawing/2014/main" id="{C199D3C4-8F12-41DE-8745-0BDF50423D8C}"/>
                  </a:ext>
                </a:extLst>
              </p:cNvPr>
              <p:cNvSpPr txBox="1"/>
              <p:nvPr/>
            </p:nvSpPr>
            <p:spPr>
              <a:xfrm>
                <a:off x="572365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40</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20</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6" name="TextBox 45">
                <a:extLst>
                  <a:ext uri="{FF2B5EF4-FFF2-40B4-BE49-F238E27FC236}">
                    <a16:creationId xmlns:a16="http://schemas.microsoft.com/office/drawing/2014/main" id="{47DF646C-D914-480F-8224-C6DBC82E9062}"/>
                  </a:ext>
                </a:extLst>
              </p:cNvPr>
              <p:cNvSpPr txBox="1"/>
              <p:nvPr/>
            </p:nvSpPr>
            <p:spPr>
              <a:xfrm>
                <a:off x="5850658"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19</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5</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7" name="TextBox 46">
                <a:extLst>
                  <a:ext uri="{FF2B5EF4-FFF2-40B4-BE49-F238E27FC236}">
                    <a16:creationId xmlns:a16="http://schemas.microsoft.com/office/drawing/2014/main" id="{CF6CF108-A752-40D7-9B72-CD73195F0360}"/>
                  </a:ext>
                </a:extLst>
              </p:cNvPr>
              <p:cNvSpPr txBox="1"/>
              <p:nvPr/>
            </p:nvSpPr>
            <p:spPr>
              <a:xfrm>
                <a:off x="598083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4</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8" name="TextBox 47">
                <a:extLst>
                  <a:ext uri="{FF2B5EF4-FFF2-40B4-BE49-F238E27FC236}">
                    <a16:creationId xmlns:a16="http://schemas.microsoft.com/office/drawing/2014/main" id="{5436FC6D-CACB-4D83-9779-A8EF042A8B21}"/>
                  </a:ext>
                </a:extLst>
              </p:cNvPr>
              <p:cNvSpPr txBox="1"/>
              <p:nvPr/>
            </p:nvSpPr>
            <p:spPr>
              <a:xfrm>
                <a:off x="6107833" y="4534593"/>
                <a:ext cx="174901" cy="233191"/>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0</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0</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grpSp>
        <p:grpSp>
          <p:nvGrpSpPr>
            <p:cNvPr id="49" name="Group 48">
              <a:extLst>
                <a:ext uri="{FF2B5EF4-FFF2-40B4-BE49-F238E27FC236}">
                  <a16:creationId xmlns:a16="http://schemas.microsoft.com/office/drawing/2014/main" id="{0485D8CF-5348-466C-8C26-847F49F11E22}"/>
                </a:ext>
              </a:extLst>
            </p:cNvPr>
            <p:cNvGrpSpPr/>
            <p:nvPr/>
          </p:nvGrpSpPr>
          <p:grpSpPr>
            <a:xfrm>
              <a:off x="627961" y="974247"/>
              <a:ext cx="5696631" cy="2982297"/>
              <a:chOff x="2443527" y="1355262"/>
              <a:chExt cx="3989332" cy="2823350"/>
            </a:xfrm>
          </p:grpSpPr>
          <p:sp>
            <p:nvSpPr>
              <p:cNvPr id="50" name="Freeform 8">
                <a:extLst>
                  <a:ext uri="{FF2B5EF4-FFF2-40B4-BE49-F238E27FC236}">
                    <a16:creationId xmlns:a16="http://schemas.microsoft.com/office/drawing/2014/main" id="{089AFF86-B375-4383-A2B8-EC280C03AB0A}"/>
                  </a:ext>
                </a:extLst>
              </p:cNvPr>
              <p:cNvSpPr/>
              <p:nvPr/>
            </p:nvSpPr>
            <p:spPr>
              <a:xfrm>
                <a:off x="2800350" y="1465336"/>
                <a:ext cx="3481845" cy="2478014"/>
              </a:xfrm>
              <a:custGeom>
                <a:avLst/>
                <a:gdLst>
                  <a:gd name="connsiteX0" fmla="*/ 0 w 3604037"/>
                  <a:gd name="connsiteY0" fmla="*/ 0 h 2548077"/>
                  <a:gd name="connsiteX1" fmla="*/ 0 w 3604037"/>
                  <a:gd name="connsiteY1" fmla="*/ 2483036 h 2548077"/>
                  <a:gd name="connsiteX2" fmla="*/ 168341 w 3604037"/>
                  <a:gd name="connsiteY2" fmla="*/ 2483036 h 2548077"/>
                  <a:gd name="connsiteX3" fmla="*/ 3604037 w 3604037"/>
                  <a:gd name="connsiteY3" fmla="*/ 2483036 h 2548077"/>
                  <a:gd name="connsiteX4" fmla="*/ 3604037 w 3604037"/>
                  <a:gd name="connsiteY4" fmla="*/ 2548077 h 2548077"/>
                  <a:gd name="connsiteX0" fmla="*/ 0 w 3604037"/>
                  <a:gd name="connsiteY0" fmla="*/ 0 h 2483036"/>
                  <a:gd name="connsiteX1" fmla="*/ 0 w 3604037"/>
                  <a:gd name="connsiteY1" fmla="*/ 2483036 h 2483036"/>
                  <a:gd name="connsiteX2" fmla="*/ 168341 w 3604037"/>
                  <a:gd name="connsiteY2" fmla="*/ 2483036 h 2483036"/>
                  <a:gd name="connsiteX3" fmla="*/ 3604037 w 3604037"/>
                  <a:gd name="connsiteY3" fmla="*/ 2483036 h 2483036"/>
                  <a:gd name="connsiteX0" fmla="*/ 0 w 3604037"/>
                  <a:gd name="connsiteY0" fmla="*/ 0 h 2483036"/>
                  <a:gd name="connsiteX1" fmla="*/ 0 w 3604037"/>
                  <a:gd name="connsiteY1" fmla="*/ 2483036 h 2483036"/>
                  <a:gd name="connsiteX2" fmla="*/ 3604037 w 3604037"/>
                  <a:gd name="connsiteY2" fmla="*/ 2483036 h 2483036"/>
                </a:gdLst>
                <a:ahLst/>
                <a:cxnLst>
                  <a:cxn ang="0">
                    <a:pos x="connsiteX0" y="connsiteY0"/>
                  </a:cxn>
                  <a:cxn ang="0">
                    <a:pos x="connsiteX1" y="connsiteY1"/>
                  </a:cxn>
                  <a:cxn ang="0">
                    <a:pos x="connsiteX2" y="connsiteY2"/>
                  </a:cxn>
                </a:cxnLst>
                <a:rect l="l" t="t" r="r" b="b"/>
                <a:pathLst>
                  <a:path w="3604037" h="2483036">
                    <a:moveTo>
                      <a:pt x="0" y="0"/>
                    </a:moveTo>
                    <a:lnTo>
                      <a:pt x="0" y="2483036"/>
                    </a:lnTo>
                    <a:lnTo>
                      <a:pt x="3604037" y="2483036"/>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Arial"/>
                  <a:ea typeface="+mn-ea"/>
                  <a:cs typeface="+mn-cs"/>
                </a:endParaRPr>
              </a:p>
            </p:txBody>
          </p:sp>
          <p:cxnSp>
            <p:nvCxnSpPr>
              <p:cNvPr id="51" name="Straight Connector 50">
                <a:extLst>
                  <a:ext uri="{FF2B5EF4-FFF2-40B4-BE49-F238E27FC236}">
                    <a16:creationId xmlns:a16="http://schemas.microsoft.com/office/drawing/2014/main" id="{613E7667-7833-46BF-B18B-0F84F7D593CD}"/>
                  </a:ext>
                </a:extLst>
              </p:cNvPr>
              <p:cNvCxnSpPr/>
              <p:nvPr/>
            </p:nvCxnSpPr>
            <p:spPr>
              <a:xfrm>
                <a:off x="5933697"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B511B444-647F-42B7-968B-5FCF7B9DA724}"/>
                  </a:ext>
                </a:extLst>
              </p:cNvPr>
              <p:cNvCxnSpPr/>
              <p:nvPr/>
            </p:nvCxnSpPr>
            <p:spPr>
              <a:xfrm>
                <a:off x="6280150"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A0D72D86-58C9-41F8-83F5-B1FB3E44B1E6}"/>
                  </a:ext>
                </a:extLst>
              </p:cNvPr>
              <p:cNvCxnSpPr/>
              <p:nvPr/>
            </p:nvCxnSpPr>
            <p:spPr>
              <a:xfrm>
                <a:off x="5409404"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E06479C-7F39-4195-BF54-2E9B97220313}"/>
                  </a:ext>
                </a:extLst>
              </p:cNvPr>
              <p:cNvCxnSpPr/>
              <p:nvPr/>
            </p:nvCxnSpPr>
            <p:spPr>
              <a:xfrm>
                <a:off x="4889584"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15BD1453-E6A1-4DD3-AABE-84E123083AC1}"/>
                  </a:ext>
                </a:extLst>
              </p:cNvPr>
              <p:cNvCxnSpPr/>
              <p:nvPr/>
            </p:nvCxnSpPr>
            <p:spPr>
              <a:xfrm>
                <a:off x="4370291"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3810F08C-56A3-4C7B-8C34-CB3487C922F6}"/>
                  </a:ext>
                </a:extLst>
              </p:cNvPr>
              <p:cNvCxnSpPr/>
              <p:nvPr/>
            </p:nvCxnSpPr>
            <p:spPr>
              <a:xfrm>
                <a:off x="3843034"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405F8AD-99A6-465E-A9DC-1C317953115F}"/>
                  </a:ext>
                </a:extLst>
              </p:cNvPr>
              <p:cNvCxnSpPr/>
              <p:nvPr/>
            </p:nvCxnSpPr>
            <p:spPr>
              <a:xfrm>
                <a:off x="3324152"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9B433385-2E7D-478B-A925-98689A914124}"/>
                  </a:ext>
                </a:extLst>
              </p:cNvPr>
              <p:cNvCxnSpPr/>
              <p:nvPr/>
            </p:nvCxnSpPr>
            <p:spPr>
              <a:xfrm>
                <a:off x="2800350"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EC9322E-7240-4F7E-A55D-9A0B69DBAAD6}"/>
                  </a:ext>
                </a:extLst>
              </p:cNvPr>
              <p:cNvCxnSpPr>
                <a:cxnSpLocks/>
              </p:cNvCxnSpPr>
              <p:nvPr/>
            </p:nvCxnSpPr>
            <p:spPr>
              <a:xfrm flipH="1">
                <a:off x="2746375" y="3943350"/>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A5AB84B2-7858-4717-B50F-63702530A917}"/>
                  </a:ext>
                </a:extLst>
              </p:cNvPr>
              <p:cNvGrpSpPr/>
              <p:nvPr/>
            </p:nvGrpSpPr>
            <p:grpSpPr>
              <a:xfrm>
                <a:off x="2742126" y="1466850"/>
                <a:ext cx="60325" cy="2232025"/>
                <a:chOff x="2746375" y="1466850"/>
                <a:chExt cx="60325" cy="2232025"/>
              </a:xfrm>
            </p:grpSpPr>
            <p:cxnSp>
              <p:nvCxnSpPr>
                <p:cNvPr id="82" name="Straight Connector 81">
                  <a:extLst>
                    <a:ext uri="{FF2B5EF4-FFF2-40B4-BE49-F238E27FC236}">
                      <a16:creationId xmlns:a16="http://schemas.microsoft.com/office/drawing/2014/main" id="{6C09B7E3-7BE1-49A4-8E94-B18315887E54}"/>
                    </a:ext>
                  </a:extLst>
                </p:cNvPr>
                <p:cNvCxnSpPr>
                  <a:cxnSpLocks/>
                </p:cNvCxnSpPr>
                <p:nvPr/>
              </p:nvCxnSpPr>
              <p:spPr>
                <a:xfrm flipH="1">
                  <a:off x="2746375" y="369887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B05BD1A-36B6-4ACC-BB36-4E4D7C7C0258}"/>
                    </a:ext>
                  </a:extLst>
                </p:cNvPr>
                <p:cNvCxnSpPr>
                  <a:cxnSpLocks/>
                </p:cNvCxnSpPr>
                <p:nvPr/>
              </p:nvCxnSpPr>
              <p:spPr>
                <a:xfrm flipH="1">
                  <a:off x="2746375" y="345122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6832B99-A486-4A8E-BECC-236EBDC68C96}"/>
                    </a:ext>
                  </a:extLst>
                </p:cNvPr>
                <p:cNvCxnSpPr>
                  <a:cxnSpLocks/>
                </p:cNvCxnSpPr>
                <p:nvPr/>
              </p:nvCxnSpPr>
              <p:spPr>
                <a:xfrm flipH="1">
                  <a:off x="2746375" y="320357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626B24E2-2BDE-406E-B51D-88F075C720B2}"/>
                    </a:ext>
                  </a:extLst>
                </p:cNvPr>
                <p:cNvCxnSpPr>
                  <a:cxnSpLocks/>
                </p:cNvCxnSpPr>
                <p:nvPr/>
              </p:nvCxnSpPr>
              <p:spPr>
                <a:xfrm flipH="1">
                  <a:off x="2746375" y="2952750"/>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E03B6B44-D1FB-4A07-87E9-BB35C29BAE00}"/>
                    </a:ext>
                  </a:extLst>
                </p:cNvPr>
                <p:cNvCxnSpPr>
                  <a:cxnSpLocks/>
                </p:cNvCxnSpPr>
                <p:nvPr/>
              </p:nvCxnSpPr>
              <p:spPr>
                <a:xfrm flipH="1">
                  <a:off x="2746375" y="270827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B7B640E6-26DD-4A7C-BF7F-1D909EFDBD1C}"/>
                    </a:ext>
                  </a:extLst>
                </p:cNvPr>
                <p:cNvCxnSpPr>
                  <a:cxnSpLocks/>
                </p:cNvCxnSpPr>
                <p:nvPr/>
              </p:nvCxnSpPr>
              <p:spPr>
                <a:xfrm flipH="1">
                  <a:off x="2746375" y="246062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DA799176-E156-43CE-8A84-8452BAE9DC2A}"/>
                    </a:ext>
                  </a:extLst>
                </p:cNvPr>
                <p:cNvCxnSpPr>
                  <a:cxnSpLocks/>
                </p:cNvCxnSpPr>
                <p:nvPr/>
              </p:nvCxnSpPr>
              <p:spPr>
                <a:xfrm flipH="1">
                  <a:off x="2746375" y="220662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2BF7BC7D-1345-4D55-AC2A-2911F6C434E4}"/>
                    </a:ext>
                  </a:extLst>
                </p:cNvPr>
                <p:cNvCxnSpPr>
                  <a:cxnSpLocks/>
                </p:cNvCxnSpPr>
                <p:nvPr/>
              </p:nvCxnSpPr>
              <p:spPr>
                <a:xfrm flipH="1">
                  <a:off x="2746375" y="196532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543F2D27-76D0-4AAD-87D3-B18A0133363D}"/>
                    </a:ext>
                  </a:extLst>
                </p:cNvPr>
                <p:cNvCxnSpPr>
                  <a:cxnSpLocks/>
                </p:cNvCxnSpPr>
                <p:nvPr/>
              </p:nvCxnSpPr>
              <p:spPr>
                <a:xfrm flipH="1">
                  <a:off x="2746375" y="1714500"/>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8358FB86-7187-4893-B7EA-A239D0EA29EA}"/>
                    </a:ext>
                  </a:extLst>
                </p:cNvPr>
                <p:cNvCxnSpPr>
                  <a:cxnSpLocks/>
                </p:cNvCxnSpPr>
                <p:nvPr/>
              </p:nvCxnSpPr>
              <p:spPr>
                <a:xfrm flipH="1">
                  <a:off x="2746375" y="1466850"/>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 name="TextBox 60">
                <a:extLst>
                  <a:ext uri="{FF2B5EF4-FFF2-40B4-BE49-F238E27FC236}">
                    <a16:creationId xmlns:a16="http://schemas.microsoft.com/office/drawing/2014/main" id="{C7EBE9B2-FE2F-4143-A558-31B637FD1CDA}"/>
                  </a:ext>
                </a:extLst>
              </p:cNvPr>
              <p:cNvSpPr txBox="1"/>
              <p:nvPr/>
            </p:nvSpPr>
            <p:spPr>
              <a:xfrm>
                <a:off x="2670910" y="3967412"/>
                <a:ext cx="263083" cy="211200"/>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2" name="TextBox 61">
                <a:extLst>
                  <a:ext uri="{FF2B5EF4-FFF2-40B4-BE49-F238E27FC236}">
                    <a16:creationId xmlns:a16="http://schemas.microsoft.com/office/drawing/2014/main" id="{992F36E6-8BAE-4BCD-A678-E95B1F2169E4}"/>
                  </a:ext>
                </a:extLst>
              </p:cNvPr>
              <p:cNvSpPr txBox="1"/>
              <p:nvPr/>
            </p:nvSpPr>
            <p:spPr>
              <a:xfrm>
                <a:off x="3168914" y="3967412"/>
                <a:ext cx="305419" cy="211200"/>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12</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3" name="TextBox 62">
                <a:extLst>
                  <a:ext uri="{FF2B5EF4-FFF2-40B4-BE49-F238E27FC236}">
                    <a16:creationId xmlns:a16="http://schemas.microsoft.com/office/drawing/2014/main" id="{9BCA07D3-6829-40AA-B735-BBACAA5B7786}"/>
                  </a:ext>
                </a:extLst>
              </p:cNvPr>
              <p:cNvSpPr txBox="1"/>
              <p:nvPr/>
            </p:nvSpPr>
            <p:spPr>
              <a:xfrm>
                <a:off x="3685699" y="3967412"/>
                <a:ext cx="305419" cy="211200"/>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24</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4" name="TextBox 63">
                <a:extLst>
                  <a:ext uri="{FF2B5EF4-FFF2-40B4-BE49-F238E27FC236}">
                    <a16:creationId xmlns:a16="http://schemas.microsoft.com/office/drawing/2014/main" id="{AC648AC3-576B-4396-BEB8-4A0F647C2F36}"/>
                  </a:ext>
                </a:extLst>
              </p:cNvPr>
              <p:cNvSpPr txBox="1"/>
              <p:nvPr/>
            </p:nvSpPr>
            <p:spPr>
              <a:xfrm>
                <a:off x="4212955" y="3967412"/>
                <a:ext cx="305419" cy="211200"/>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36</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5" name="TextBox 64">
                <a:extLst>
                  <a:ext uri="{FF2B5EF4-FFF2-40B4-BE49-F238E27FC236}">
                    <a16:creationId xmlns:a16="http://schemas.microsoft.com/office/drawing/2014/main" id="{83824018-2E9F-4A6D-9E38-F143084403B8}"/>
                  </a:ext>
                </a:extLst>
              </p:cNvPr>
              <p:cNvSpPr txBox="1"/>
              <p:nvPr/>
            </p:nvSpPr>
            <p:spPr>
              <a:xfrm>
                <a:off x="4735422" y="3967412"/>
                <a:ext cx="305419" cy="211200"/>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48</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6" name="TextBox 65">
                <a:extLst>
                  <a:ext uri="{FF2B5EF4-FFF2-40B4-BE49-F238E27FC236}">
                    <a16:creationId xmlns:a16="http://schemas.microsoft.com/office/drawing/2014/main" id="{F85C0B01-4579-4BDF-94A5-FCFD74F3A921}"/>
                  </a:ext>
                </a:extLst>
              </p:cNvPr>
              <p:cNvSpPr txBox="1"/>
              <p:nvPr/>
            </p:nvSpPr>
            <p:spPr>
              <a:xfrm>
                <a:off x="5255660" y="3967412"/>
                <a:ext cx="305419" cy="211200"/>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60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7" name="TextBox 66">
                <a:extLst>
                  <a:ext uri="{FF2B5EF4-FFF2-40B4-BE49-F238E27FC236}">
                    <a16:creationId xmlns:a16="http://schemas.microsoft.com/office/drawing/2014/main" id="{C3CFD459-251B-4FC4-A699-E374C730E67F}"/>
                  </a:ext>
                </a:extLst>
              </p:cNvPr>
              <p:cNvSpPr txBox="1"/>
              <p:nvPr/>
            </p:nvSpPr>
            <p:spPr>
              <a:xfrm>
                <a:off x="5779952" y="3967412"/>
                <a:ext cx="305419" cy="211200"/>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72</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8" name="TextBox 67">
                <a:extLst>
                  <a:ext uri="{FF2B5EF4-FFF2-40B4-BE49-F238E27FC236}">
                    <a16:creationId xmlns:a16="http://schemas.microsoft.com/office/drawing/2014/main" id="{BBFA0E02-8639-4D31-B37D-419E5F6A3F5E}"/>
                  </a:ext>
                </a:extLst>
              </p:cNvPr>
              <p:cNvSpPr txBox="1"/>
              <p:nvPr/>
            </p:nvSpPr>
            <p:spPr>
              <a:xfrm>
                <a:off x="6127440" y="3967412"/>
                <a:ext cx="305419" cy="211200"/>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80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9" name="TextBox 68">
                <a:extLst>
                  <a:ext uri="{FF2B5EF4-FFF2-40B4-BE49-F238E27FC236}">
                    <a16:creationId xmlns:a16="http://schemas.microsoft.com/office/drawing/2014/main" id="{7F916F99-0F64-43FD-BAB9-7CD76C2E2AC5}"/>
                  </a:ext>
                </a:extLst>
              </p:cNvPr>
              <p:cNvSpPr txBox="1"/>
              <p:nvPr/>
            </p:nvSpPr>
            <p:spPr>
              <a:xfrm rot="16200000">
                <a:off x="1650297" y="2570686"/>
                <a:ext cx="1733545" cy="147085"/>
              </a:xfrm>
              <a:prstGeom prst="rect">
                <a:avLst/>
              </a:prstGeom>
              <a:noFill/>
            </p:spPr>
            <p:txBody>
              <a:bodyPr wrap="square" lIns="0" tIns="0" rIns="0" bIns="12192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Narrow"/>
                    <a:ea typeface="+mn-ea"/>
                    <a:cs typeface="Arial Narrow"/>
                  </a:rPr>
                  <a:t>Patients who survived (%)</a:t>
                </a:r>
              </a:p>
            </p:txBody>
          </p:sp>
          <p:grpSp>
            <p:nvGrpSpPr>
              <p:cNvPr id="70" name="Group 69">
                <a:extLst>
                  <a:ext uri="{FF2B5EF4-FFF2-40B4-BE49-F238E27FC236}">
                    <a16:creationId xmlns:a16="http://schemas.microsoft.com/office/drawing/2014/main" id="{8C3B4704-C76D-4F53-BF65-2E9A91403AA4}"/>
                  </a:ext>
                </a:extLst>
              </p:cNvPr>
              <p:cNvGrpSpPr/>
              <p:nvPr/>
            </p:nvGrpSpPr>
            <p:grpSpPr>
              <a:xfrm>
                <a:off x="2529327" y="1355262"/>
                <a:ext cx="187745" cy="2696156"/>
                <a:chOff x="2453989" y="1355262"/>
                <a:chExt cx="263083" cy="2696156"/>
              </a:xfrm>
            </p:grpSpPr>
            <p:sp>
              <p:nvSpPr>
                <p:cNvPr id="71" name="TextBox 70">
                  <a:extLst>
                    <a:ext uri="{FF2B5EF4-FFF2-40B4-BE49-F238E27FC236}">
                      <a16:creationId xmlns:a16="http://schemas.microsoft.com/office/drawing/2014/main" id="{DB446D51-F370-4A00-A0F9-A7ADB87C741D}"/>
                    </a:ext>
                  </a:extLst>
                </p:cNvPr>
                <p:cNvSpPr txBox="1"/>
                <p:nvPr/>
              </p:nvSpPr>
              <p:spPr>
                <a:xfrm>
                  <a:off x="2453989" y="3840218"/>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2" name="TextBox 71">
                  <a:extLst>
                    <a:ext uri="{FF2B5EF4-FFF2-40B4-BE49-F238E27FC236}">
                      <a16:creationId xmlns:a16="http://schemas.microsoft.com/office/drawing/2014/main" id="{C6DD7F8F-4AC5-4632-BB73-3905E1685B65}"/>
                    </a:ext>
                  </a:extLst>
                </p:cNvPr>
                <p:cNvSpPr txBox="1"/>
                <p:nvPr/>
              </p:nvSpPr>
              <p:spPr>
                <a:xfrm>
                  <a:off x="2453989" y="3590836"/>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10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3" name="TextBox 72">
                  <a:extLst>
                    <a:ext uri="{FF2B5EF4-FFF2-40B4-BE49-F238E27FC236}">
                      <a16:creationId xmlns:a16="http://schemas.microsoft.com/office/drawing/2014/main" id="{40484F49-59D9-4E7E-B1C3-EBAB73E4C667}"/>
                    </a:ext>
                  </a:extLst>
                </p:cNvPr>
                <p:cNvSpPr txBox="1"/>
                <p:nvPr/>
              </p:nvSpPr>
              <p:spPr>
                <a:xfrm>
                  <a:off x="2453989" y="3341457"/>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20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4" name="TextBox 73">
                  <a:extLst>
                    <a:ext uri="{FF2B5EF4-FFF2-40B4-BE49-F238E27FC236}">
                      <a16:creationId xmlns:a16="http://schemas.microsoft.com/office/drawing/2014/main" id="{CF13DF04-7B9F-48C6-BEF1-E817E3E06202}"/>
                    </a:ext>
                  </a:extLst>
                </p:cNvPr>
                <p:cNvSpPr txBox="1"/>
                <p:nvPr/>
              </p:nvSpPr>
              <p:spPr>
                <a:xfrm>
                  <a:off x="2453989" y="3096228"/>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30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5" name="TextBox 74">
                  <a:extLst>
                    <a:ext uri="{FF2B5EF4-FFF2-40B4-BE49-F238E27FC236}">
                      <a16:creationId xmlns:a16="http://schemas.microsoft.com/office/drawing/2014/main" id="{B6929403-CC24-4835-851C-54F6778162CA}"/>
                    </a:ext>
                  </a:extLst>
                </p:cNvPr>
                <p:cNvSpPr txBox="1"/>
                <p:nvPr/>
              </p:nvSpPr>
              <p:spPr>
                <a:xfrm>
                  <a:off x="2453989" y="2846845"/>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40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6" name="TextBox 75">
                  <a:extLst>
                    <a:ext uri="{FF2B5EF4-FFF2-40B4-BE49-F238E27FC236}">
                      <a16:creationId xmlns:a16="http://schemas.microsoft.com/office/drawing/2014/main" id="{27772F26-0E20-4A1F-AE34-7271BBF7B93B}"/>
                    </a:ext>
                  </a:extLst>
                </p:cNvPr>
                <p:cNvSpPr txBox="1"/>
                <p:nvPr/>
              </p:nvSpPr>
              <p:spPr>
                <a:xfrm>
                  <a:off x="2453989" y="2597464"/>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50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7" name="TextBox 76">
                  <a:extLst>
                    <a:ext uri="{FF2B5EF4-FFF2-40B4-BE49-F238E27FC236}">
                      <a16:creationId xmlns:a16="http://schemas.microsoft.com/office/drawing/2014/main" id="{640D9986-17C2-4BC1-AB9F-0FE3532DCACD}"/>
                    </a:ext>
                  </a:extLst>
                </p:cNvPr>
                <p:cNvSpPr txBox="1"/>
                <p:nvPr/>
              </p:nvSpPr>
              <p:spPr>
                <a:xfrm>
                  <a:off x="2453989" y="2352238"/>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60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8" name="TextBox 77">
                  <a:extLst>
                    <a:ext uri="{FF2B5EF4-FFF2-40B4-BE49-F238E27FC236}">
                      <a16:creationId xmlns:a16="http://schemas.microsoft.com/office/drawing/2014/main" id="{1394361D-3D86-4E8A-8E3E-F121C76BC0B8}"/>
                    </a:ext>
                  </a:extLst>
                </p:cNvPr>
                <p:cNvSpPr txBox="1"/>
                <p:nvPr/>
              </p:nvSpPr>
              <p:spPr>
                <a:xfrm>
                  <a:off x="2453989" y="2098701"/>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70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9" name="TextBox 78">
                  <a:extLst>
                    <a:ext uri="{FF2B5EF4-FFF2-40B4-BE49-F238E27FC236}">
                      <a16:creationId xmlns:a16="http://schemas.microsoft.com/office/drawing/2014/main" id="{39EAC31C-B686-45BF-A441-EF78FC21B4F6}"/>
                    </a:ext>
                  </a:extLst>
                </p:cNvPr>
                <p:cNvSpPr txBox="1"/>
                <p:nvPr/>
              </p:nvSpPr>
              <p:spPr>
                <a:xfrm>
                  <a:off x="2453989" y="1857632"/>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80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80" name="TextBox 79">
                  <a:extLst>
                    <a:ext uri="{FF2B5EF4-FFF2-40B4-BE49-F238E27FC236}">
                      <a16:creationId xmlns:a16="http://schemas.microsoft.com/office/drawing/2014/main" id="{F7BC6A73-BC4D-464D-8635-3927FC49365E}"/>
                    </a:ext>
                  </a:extLst>
                </p:cNvPr>
                <p:cNvSpPr txBox="1"/>
                <p:nvPr/>
              </p:nvSpPr>
              <p:spPr>
                <a:xfrm>
                  <a:off x="2453989" y="1604094"/>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90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81" name="TextBox 80">
                  <a:extLst>
                    <a:ext uri="{FF2B5EF4-FFF2-40B4-BE49-F238E27FC236}">
                      <a16:creationId xmlns:a16="http://schemas.microsoft.com/office/drawing/2014/main" id="{963C638F-8F28-43C8-8005-5F3DFE57B65F}"/>
                    </a:ext>
                  </a:extLst>
                </p:cNvPr>
                <p:cNvSpPr txBox="1"/>
                <p:nvPr/>
              </p:nvSpPr>
              <p:spPr>
                <a:xfrm>
                  <a:off x="2453989" y="1355262"/>
                  <a:ext cx="263083" cy="211200"/>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100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grpSp>
        </p:grpSp>
        <p:grpSp>
          <p:nvGrpSpPr>
            <p:cNvPr id="92" name="Group 91">
              <a:extLst>
                <a:ext uri="{FF2B5EF4-FFF2-40B4-BE49-F238E27FC236}">
                  <a16:creationId xmlns:a16="http://schemas.microsoft.com/office/drawing/2014/main" id="{AF35B49E-16AD-4A11-A3AA-BF15AEF385C1}"/>
                </a:ext>
              </a:extLst>
            </p:cNvPr>
            <p:cNvGrpSpPr/>
            <p:nvPr/>
          </p:nvGrpSpPr>
          <p:grpSpPr>
            <a:xfrm>
              <a:off x="1131345" y="1088763"/>
              <a:ext cx="4853472" cy="1914988"/>
              <a:chOff x="2920627" y="1482290"/>
              <a:chExt cx="3274718" cy="1746704"/>
            </a:xfrm>
          </p:grpSpPr>
          <p:sp>
            <p:nvSpPr>
              <p:cNvPr id="93" name="Freeform 424">
                <a:extLst>
                  <a:ext uri="{FF2B5EF4-FFF2-40B4-BE49-F238E27FC236}">
                    <a16:creationId xmlns:a16="http://schemas.microsoft.com/office/drawing/2014/main" id="{008CB595-1B66-4DEB-93A2-4AC95B9B061C}"/>
                  </a:ext>
                </a:extLst>
              </p:cNvPr>
              <p:cNvSpPr/>
              <p:nvPr/>
            </p:nvSpPr>
            <p:spPr>
              <a:xfrm>
                <a:off x="2930764" y="1495983"/>
                <a:ext cx="3261405" cy="1720052"/>
              </a:xfrm>
              <a:custGeom>
                <a:avLst/>
                <a:gdLst>
                  <a:gd name="connsiteX0" fmla="*/ 0 w 3261405"/>
                  <a:gd name="connsiteY0" fmla="*/ 0 h 1720052"/>
                  <a:gd name="connsiteX1" fmla="*/ 74140 w 3261405"/>
                  <a:gd name="connsiteY1" fmla="*/ 0 h 1720052"/>
                  <a:gd name="connsiteX2" fmla="*/ 74140 w 3261405"/>
                  <a:gd name="connsiteY2" fmla="*/ 6113 h 1720052"/>
                  <a:gd name="connsiteX3" fmla="*/ 248801 w 3261405"/>
                  <a:gd name="connsiteY3" fmla="*/ 6113 h 1720052"/>
                  <a:gd name="connsiteX4" fmla="*/ 248801 w 3261405"/>
                  <a:gd name="connsiteY4" fmla="*/ 16260 h 1720052"/>
                  <a:gd name="connsiteX5" fmla="*/ 281779 w 3261405"/>
                  <a:gd name="connsiteY5" fmla="*/ 16260 h 1720052"/>
                  <a:gd name="connsiteX6" fmla="*/ 281779 w 3261405"/>
                  <a:gd name="connsiteY6" fmla="*/ 33010 h 1720052"/>
                  <a:gd name="connsiteX7" fmla="*/ 324895 w 3261405"/>
                  <a:gd name="connsiteY7" fmla="*/ 33010 h 1720052"/>
                  <a:gd name="connsiteX8" fmla="*/ 324895 w 3261405"/>
                  <a:gd name="connsiteY8" fmla="*/ 39123 h 1720052"/>
                  <a:gd name="connsiteX9" fmla="*/ 351277 w 3261405"/>
                  <a:gd name="connsiteY9" fmla="*/ 39123 h 1720052"/>
                  <a:gd name="connsiteX10" fmla="*/ 351277 w 3261405"/>
                  <a:gd name="connsiteY10" fmla="*/ 50248 h 1720052"/>
                  <a:gd name="connsiteX11" fmla="*/ 367522 w 3261405"/>
                  <a:gd name="connsiteY11" fmla="*/ 50248 h 1720052"/>
                  <a:gd name="connsiteX12" fmla="*/ 367522 w 3261405"/>
                  <a:gd name="connsiteY12" fmla="*/ 59907 h 1720052"/>
                  <a:gd name="connsiteX13" fmla="*/ 384744 w 3261405"/>
                  <a:gd name="connsiteY13" fmla="*/ 59907 h 1720052"/>
                  <a:gd name="connsiteX14" fmla="*/ 384744 w 3261405"/>
                  <a:gd name="connsiteY14" fmla="*/ 67487 h 1720052"/>
                  <a:gd name="connsiteX15" fmla="*/ 394393 w 3261405"/>
                  <a:gd name="connsiteY15" fmla="*/ 67487 h 1720052"/>
                  <a:gd name="connsiteX16" fmla="*/ 394393 w 3261405"/>
                  <a:gd name="connsiteY16" fmla="*/ 77634 h 1720052"/>
                  <a:gd name="connsiteX17" fmla="*/ 406607 w 3261405"/>
                  <a:gd name="connsiteY17" fmla="*/ 77634 h 1720052"/>
                  <a:gd name="connsiteX18" fmla="*/ 406607 w 3261405"/>
                  <a:gd name="connsiteY18" fmla="*/ 87782 h 1720052"/>
                  <a:gd name="connsiteX19" fmla="*/ 446181 w 3261405"/>
                  <a:gd name="connsiteY19" fmla="*/ 87782 h 1720052"/>
                  <a:gd name="connsiteX20" fmla="*/ 446181 w 3261405"/>
                  <a:gd name="connsiteY20" fmla="*/ 98907 h 1720052"/>
                  <a:gd name="connsiteX21" fmla="*/ 450700 w 3261405"/>
                  <a:gd name="connsiteY21" fmla="*/ 98907 h 1720052"/>
                  <a:gd name="connsiteX22" fmla="*/ 450700 w 3261405"/>
                  <a:gd name="connsiteY22" fmla="*/ 111133 h 1720052"/>
                  <a:gd name="connsiteX23" fmla="*/ 486243 w 3261405"/>
                  <a:gd name="connsiteY23" fmla="*/ 111133 h 1720052"/>
                  <a:gd name="connsiteX24" fmla="*/ 486243 w 3261405"/>
                  <a:gd name="connsiteY24" fmla="*/ 117246 h 1720052"/>
                  <a:gd name="connsiteX25" fmla="*/ 498945 w 3261405"/>
                  <a:gd name="connsiteY25" fmla="*/ 117246 h 1720052"/>
                  <a:gd name="connsiteX26" fmla="*/ 498945 w 3261405"/>
                  <a:gd name="connsiteY26" fmla="*/ 124826 h 1720052"/>
                  <a:gd name="connsiteX27" fmla="*/ 504564 w 3261405"/>
                  <a:gd name="connsiteY27" fmla="*/ 124826 h 1720052"/>
                  <a:gd name="connsiteX28" fmla="*/ 504564 w 3261405"/>
                  <a:gd name="connsiteY28" fmla="*/ 130450 h 1720052"/>
                  <a:gd name="connsiteX29" fmla="*/ 513725 w 3261405"/>
                  <a:gd name="connsiteY29" fmla="*/ 130450 h 1720052"/>
                  <a:gd name="connsiteX30" fmla="*/ 513725 w 3261405"/>
                  <a:gd name="connsiteY30" fmla="*/ 137052 h 1720052"/>
                  <a:gd name="connsiteX31" fmla="*/ 520320 w 3261405"/>
                  <a:gd name="connsiteY31" fmla="*/ 137052 h 1720052"/>
                  <a:gd name="connsiteX32" fmla="*/ 520320 w 3261405"/>
                  <a:gd name="connsiteY32" fmla="*/ 142675 h 1720052"/>
                  <a:gd name="connsiteX33" fmla="*/ 525450 w 3261405"/>
                  <a:gd name="connsiteY33" fmla="*/ 142675 h 1720052"/>
                  <a:gd name="connsiteX34" fmla="*/ 525450 w 3261405"/>
                  <a:gd name="connsiteY34" fmla="*/ 147810 h 1720052"/>
                  <a:gd name="connsiteX35" fmla="*/ 541695 w 3261405"/>
                  <a:gd name="connsiteY35" fmla="*/ 147810 h 1720052"/>
                  <a:gd name="connsiteX36" fmla="*/ 541695 w 3261405"/>
                  <a:gd name="connsiteY36" fmla="*/ 158936 h 1720052"/>
                  <a:gd name="connsiteX37" fmla="*/ 553909 w 3261405"/>
                  <a:gd name="connsiteY37" fmla="*/ 158936 h 1720052"/>
                  <a:gd name="connsiteX38" fmla="*/ 553909 w 3261405"/>
                  <a:gd name="connsiteY38" fmla="*/ 173729 h 1720052"/>
                  <a:gd name="connsiteX39" fmla="*/ 575284 w 3261405"/>
                  <a:gd name="connsiteY39" fmla="*/ 173729 h 1720052"/>
                  <a:gd name="connsiteX40" fmla="*/ 575284 w 3261405"/>
                  <a:gd name="connsiteY40" fmla="*/ 180820 h 1720052"/>
                  <a:gd name="connsiteX41" fmla="*/ 603742 w 3261405"/>
                  <a:gd name="connsiteY41" fmla="*/ 180820 h 1720052"/>
                  <a:gd name="connsiteX42" fmla="*/ 603742 w 3261405"/>
                  <a:gd name="connsiteY42" fmla="*/ 190479 h 1720052"/>
                  <a:gd name="connsiteX43" fmla="*/ 609849 w 3261405"/>
                  <a:gd name="connsiteY43" fmla="*/ 190479 h 1720052"/>
                  <a:gd name="connsiteX44" fmla="*/ 609849 w 3261405"/>
                  <a:gd name="connsiteY44" fmla="*/ 196102 h 1720052"/>
                  <a:gd name="connsiteX45" fmla="*/ 614979 w 3261405"/>
                  <a:gd name="connsiteY45" fmla="*/ 196102 h 1720052"/>
                  <a:gd name="connsiteX46" fmla="*/ 614979 w 3261405"/>
                  <a:gd name="connsiteY46" fmla="*/ 201726 h 1720052"/>
                  <a:gd name="connsiteX47" fmla="*/ 620109 w 3261405"/>
                  <a:gd name="connsiteY47" fmla="*/ 201726 h 1720052"/>
                  <a:gd name="connsiteX48" fmla="*/ 620109 w 3261405"/>
                  <a:gd name="connsiteY48" fmla="*/ 220554 h 1720052"/>
                  <a:gd name="connsiteX49" fmla="*/ 648568 w 3261405"/>
                  <a:gd name="connsiteY49" fmla="*/ 220554 h 1720052"/>
                  <a:gd name="connsiteX50" fmla="*/ 648568 w 3261405"/>
                  <a:gd name="connsiteY50" fmla="*/ 225078 h 1720052"/>
                  <a:gd name="connsiteX51" fmla="*/ 673485 w 3261405"/>
                  <a:gd name="connsiteY51" fmla="*/ 225078 h 1720052"/>
                  <a:gd name="connsiteX52" fmla="*/ 673485 w 3261405"/>
                  <a:gd name="connsiteY52" fmla="*/ 234736 h 1720052"/>
                  <a:gd name="connsiteX53" fmla="*/ 680080 w 3261405"/>
                  <a:gd name="connsiteY53" fmla="*/ 234736 h 1720052"/>
                  <a:gd name="connsiteX54" fmla="*/ 680080 w 3261405"/>
                  <a:gd name="connsiteY54" fmla="*/ 240849 h 1720052"/>
                  <a:gd name="connsiteX55" fmla="*/ 688752 w 3261405"/>
                  <a:gd name="connsiteY55" fmla="*/ 240849 h 1720052"/>
                  <a:gd name="connsiteX56" fmla="*/ 688752 w 3261405"/>
                  <a:gd name="connsiteY56" fmla="*/ 247451 h 1720052"/>
                  <a:gd name="connsiteX57" fmla="*/ 701455 w 3261405"/>
                  <a:gd name="connsiteY57" fmla="*/ 247451 h 1720052"/>
                  <a:gd name="connsiteX58" fmla="*/ 701455 w 3261405"/>
                  <a:gd name="connsiteY58" fmla="*/ 251974 h 1720052"/>
                  <a:gd name="connsiteX59" fmla="*/ 710616 w 3261405"/>
                  <a:gd name="connsiteY59" fmla="*/ 251974 h 1720052"/>
                  <a:gd name="connsiteX60" fmla="*/ 710616 w 3261405"/>
                  <a:gd name="connsiteY60" fmla="*/ 257109 h 1720052"/>
                  <a:gd name="connsiteX61" fmla="*/ 718188 w 3261405"/>
                  <a:gd name="connsiteY61" fmla="*/ 257109 h 1720052"/>
                  <a:gd name="connsiteX62" fmla="*/ 718188 w 3261405"/>
                  <a:gd name="connsiteY62" fmla="*/ 263711 h 1720052"/>
                  <a:gd name="connsiteX63" fmla="*/ 733944 w 3261405"/>
                  <a:gd name="connsiteY63" fmla="*/ 263711 h 1720052"/>
                  <a:gd name="connsiteX64" fmla="*/ 733944 w 3261405"/>
                  <a:gd name="connsiteY64" fmla="*/ 269824 h 1720052"/>
                  <a:gd name="connsiteX65" fmla="*/ 740540 w 3261405"/>
                  <a:gd name="connsiteY65" fmla="*/ 269824 h 1720052"/>
                  <a:gd name="connsiteX66" fmla="*/ 740540 w 3261405"/>
                  <a:gd name="connsiteY66" fmla="*/ 277404 h 1720052"/>
                  <a:gd name="connsiteX67" fmla="*/ 750189 w 3261405"/>
                  <a:gd name="connsiteY67" fmla="*/ 277404 h 1720052"/>
                  <a:gd name="connsiteX68" fmla="*/ 750189 w 3261405"/>
                  <a:gd name="connsiteY68" fmla="*/ 291586 h 1720052"/>
                  <a:gd name="connsiteX69" fmla="*/ 758373 w 3261405"/>
                  <a:gd name="connsiteY69" fmla="*/ 291586 h 1720052"/>
                  <a:gd name="connsiteX70" fmla="*/ 758373 w 3261405"/>
                  <a:gd name="connsiteY70" fmla="*/ 301734 h 1720052"/>
                  <a:gd name="connsiteX71" fmla="*/ 762892 w 3261405"/>
                  <a:gd name="connsiteY71" fmla="*/ 301734 h 1720052"/>
                  <a:gd name="connsiteX72" fmla="*/ 762892 w 3261405"/>
                  <a:gd name="connsiteY72" fmla="*/ 310903 h 1720052"/>
                  <a:gd name="connsiteX73" fmla="*/ 772541 w 3261405"/>
                  <a:gd name="connsiteY73" fmla="*/ 310903 h 1720052"/>
                  <a:gd name="connsiteX74" fmla="*/ 772541 w 3261405"/>
                  <a:gd name="connsiteY74" fmla="*/ 322640 h 1720052"/>
                  <a:gd name="connsiteX75" fmla="*/ 777671 w 3261405"/>
                  <a:gd name="connsiteY75" fmla="*/ 322640 h 1720052"/>
                  <a:gd name="connsiteX76" fmla="*/ 777671 w 3261405"/>
                  <a:gd name="connsiteY76" fmla="*/ 338411 h 1720052"/>
                  <a:gd name="connsiteX77" fmla="*/ 816756 w 3261405"/>
                  <a:gd name="connsiteY77" fmla="*/ 338411 h 1720052"/>
                  <a:gd name="connsiteX78" fmla="*/ 816756 w 3261405"/>
                  <a:gd name="connsiteY78" fmla="*/ 345013 h 1720052"/>
                  <a:gd name="connsiteX79" fmla="*/ 833001 w 3261405"/>
                  <a:gd name="connsiteY79" fmla="*/ 345013 h 1720052"/>
                  <a:gd name="connsiteX80" fmla="*/ 833001 w 3261405"/>
                  <a:gd name="connsiteY80" fmla="*/ 351615 h 1720052"/>
                  <a:gd name="connsiteX81" fmla="*/ 838619 w 3261405"/>
                  <a:gd name="connsiteY81" fmla="*/ 351615 h 1720052"/>
                  <a:gd name="connsiteX82" fmla="*/ 838619 w 3261405"/>
                  <a:gd name="connsiteY82" fmla="*/ 365797 h 1720052"/>
                  <a:gd name="connsiteX83" fmla="*/ 849245 w 3261405"/>
                  <a:gd name="connsiteY83" fmla="*/ 365797 h 1720052"/>
                  <a:gd name="connsiteX84" fmla="*/ 849245 w 3261405"/>
                  <a:gd name="connsiteY84" fmla="*/ 375944 h 1720052"/>
                  <a:gd name="connsiteX85" fmla="*/ 855353 w 3261405"/>
                  <a:gd name="connsiteY85" fmla="*/ 375944 h 1720052"/>
                  <a:gd name="connsiteX86" fmla="*/ 855353 w 3261405"/>
                  <a:gd name="connsiteY86" fmla="*/ 382057 h 1720052"/>
                  <a:gd name="connsiteX87" fmla="*/ 862437 w 3261405"/>
                  <a:gd name="connsiteY87" fmla="*/ 382057 h 1720052"/>
                  <a:gd name="connsiteX88" fmla="*/ 862437 w 3261405"/>
                  <a:gd name="connsiteY88" fmla="*/ 388170 h 1720052"/>
                  <a:gd name="connsiteX89" fmla="*/ 869521 w 3261405"/>
                  <a:gd name="connsiteY89" fmla="*/ 388170 h 1720052"/>
                  <a:gd name="connsiteX90" fmla="*/ 869521 w 3261405"/>
                  <a:gd name="connsiteY90" fmla="*/ 393794 h 1720052"/>
                  <a:gd name="connsiteX91" fmla="*/ 877704 w 3261405"/>
                  <a:gd name="connsiteY91" fmla="*/ 393794 h 1720052"/>
                  <a:gd name="connsiteX92" fmla="*/ 877704 w 3261405"/>
                  <a:gd name="connsiteY92" fmla="*/ 409076 h 1720052"/>
                  <a:gd name="connsiteX93" fmla="*/ 885888 w 3261405"/>
                  <a:gd name="connsiteY93" fmla="*/ 409076 h 1720052"/>
                  <a:gd name="connsiteX94" fmla="*/ 885888 w 3261405"/>
                  <a:gd name="connsiteY94" fmla="*/ 419224 h 1720052"/>
                  <a:gd name="connsiteX95" fmla="*/ 918866 w 3261405"/>
                  <a:gd name="connsiteY95" fmla="*/ 419224 h 1720052"/>
                  <a:gd name="connsiteX96" fmla="*/ 918866 w 3261405"/>
                  <a:gd name="connsiteY96" fmla="*/ 435973 h 1720052"/>
                  <a:gd name="connsiteX97" fmla="*/ 932057 w 3261405"/>
                  <a:gd name="connsiteY97" fmla="*/ 435973 h 1720052"/>
                  <a:gd name="connsiteX98" fmla="*/ 932057 w 3261405"/>
                  <a:gd name="connsiteY98" fmla="*/ 443553 h 1720052"/>
                  <a:gd name="connsiteX99" fmla="*/ 942195 w 3261405"/>
                  <a:gd name="connsiteY99" fmla="*/ 443553 h 1720052"/>
                  <a:gd name="connsiteX100" fmla="*/ 942195 w 3261405"/>
                  <a:gd name="connsiteY100" fmla="*/ 450644 h 1720052"/>
                  <a:gd name="connsiteX101" fmla="*/ 955386 w 3261405"/>
                  <a:gd name="connsiteY101" fmla="*/ 450644 h 1720052"/>
                  <a:gd name="connsiteX102" fmla="*/ 955386 w 3261405"/>
                  <a:gd name="connsiteY102" fmla="*/ 470450 h 1720052"/>
                  <a:gd name="connsiteX103" fmla="*/ 987387 w 3261405"/>
                  <a:gd name="connsiteY103" fmla="*/ 470450 h 1720052"/>
                  <a:gd name="connsiteX104" fmla="*/ 987387 w 3261405"/>
                  <a:gd name="connsiteY104" fmla="*/ 476074 h 1720052"/>
                  <a:gd name="connsiteX105" fmla="*/ 999112 w 3261405"/>
                  <a:gd name="connsiteY105" fmla="*/ 476074 h 1720052"/>
                  <a:gd name="connsiteX106" fmla="*/ 999112 w 3261405"/>
                  <a:gd name="connsiteY106" fmla="*/ 481698 h 1720052"/>
                  <a:gd name="connsiteX107" fmla="*/ 1007784 w 3261405"/>
                  <a:gd name="connsiteY107" fmla="*/ 481698 h 1720052"/>
                  <a:gd name="connsiteX108" fmla="*/ 1007784 w 3261405"/>
                  <a:gd name="connsiteY108" fmla="*/ 490378 h 1720052"/>
                  <a:gd name="connsiteX109" fmla="*/ 1024029 w 3261405"/>
                  <a:gd name="connsiteY109" fmla="*/ 490378 h 1720052"/>
                  <a:gd name="connsiteX110" fmla="*/ 1024029 w 3261405"/>
                  <a:gd name="connsiteY110" fmla="*/ 496980 h 1720052"/>
                  <a:gd name="connsiteX111" fmla="*/ 1030136 w 3261405"/>
                  <a:gd name="connsiteY111" fmla="*/ 496980 h 1720052"/>
                  <a:gd name="connsiteX112" fmla="*/ 1030136 w 3261405"/>
                  <a:gd name="connsiteY112" fmla="*/ 505661 h 1720052"/>
                  <a:gd name="connsiteX113" fmla="*/ 1039297 w 3261405"/>
                  <a:gd name="connsiteY113" fmla="*/ 505661 h 1720052"/>
                  <a:gd name="connsiteX114" fmla="*/ 1039297 w 3261405"/>
                  <a:gd name="connsiteY114" fmla="*/ 512263 h 1720052"/>
                  <a:gd name="connsiteX115" fmla="*/ 1045892 w 3261405"/>
                  <a:gd name="connsiteY115" fmla="*/ 512263 h 1720052"/>
                  <a:gd name="connsiteX116" fmla="*/ 1045892 w 3261405"/>
                  <a:gd name="connsiteY116" fmla="*/ 518864 h 1720052"/>
                  <a:gd name="connsiteX117" fmla="*/ 1055541 w 3261405"/>
                  <a:gd name="connsiteY117" fmla="*/ 518864 h 1720052"/>
                  <a:gd name="connsiteX118" fmla="*/ 1055541 w 3261405"/>
                  <a:gd name="connsiteY118" fmla="*/ 525466 h 1720052"/>
                  <a:gd name="connsiteX119" fmla="*/ 1063114 w 3261405"/>
                  <a:gd name="connsiteY119" fmla="*/ 525466 h 1720052"/>
                  <a:gd name="connsiteX120" fmla="*/ 1063114 w 3261405"/>
                  <a:gd name="connsiteY120" fmla="*/ 531090 h 1720052"/>
                  <a:gd name="connsiteX121" fmla="*/ 1071786 w 3261405"/>
                  <a:gd name="connsiteY121" fmla="*/ 531090 h 1720052"/>
                  <a:gd name="connsiteX122" fmla="*/ 1071786 w 3261405"/>
                  <a:gd name="connsiteY122" fmla="*/ 536714 h 1720052"/>
                  <a:gd name="connsiteX123" fmla="*/ 1084000 w 3261405"/>
                  <a:gd name="connsiteY123" fmla="*/ 536714 h 1720052"/>
                  <a:gd name="connsiteX124" fmla="*/ 1084000 w 3261405"/>
                  <a:gd name="connsiteY124" fmla="*/ 546862 h 1720052"/>
                  <a:gd name="connsiteX125" fmla="*/ 1094138 w 3261405"/>
                  <a:gd name="connsiteY125" fmla="*/ 546862 h 1720052"/>
                  <a:gd name="connsiteX126" fmla="*/ 1094138 w 3261405"/>
                  <a:gd name="connsiteY126" fmla="*/ 552975 h 1720052"/>
                  <a:gd name="connsiteX127" fmla="*/ 1099268 w 3261405"/>
                  <a:gd name="connsiteY127" fmla="*/ 552975 h 1720052"/>
                  <a:gd name="connsiteX128" fmla="*/ 1099268 w 3261405"/>
                  <a:gd name="connsiteY128" fmla="*/ 568746 h 1720052"/>
                  <a:gd name="connsiteX129" fmla="*/ 1114535 w 3261405"/>
                  <a:gd name="connsiteY129" fmla="*/ 568746 h 1720052"/>
                  <a:gd name="connsiteX130" fmla="*/ 1114535 w 3261405"/>
                  <a:gd name="connsiteY130" fmla="*/ 573269 h 1720052"/>
                  <a:gd name="connsiteX131" fmla="*/ 1122719 w 3261405"/>
                  <a:gd name="connsiteY131" fmla="*/ 573269 h 1720052"/>
                  <a:gd name="connsiteX132" fmla="*/ 1122719 w 3261405"/>
                  <a:gd name="connsiteY132" fmla="*/ 579871 h 1720052"/>
                  <a:gd name="connsiteX133" fmla="*/ 1140429 w 3261405"/>
                  <a:gd name="connsiteY133" fmla="*/ 579871 h 1720052"/>
                  <a:gd name="connsiteX134" fmla="*/ 1140429 w 3261405"/>
                  <a:gd name="connsiteY134" fmla="*/ 595154 h 1720052"/>
                  <a:gd name="connsiteX135" fmla="*/ 1157163 w 3261405"/>
                  <a:gd name="connsiteY135" fmla="*/ 595154 h 1720052"/>
                  <a:gd name="connsiteX136" fmla="*/ 1157163 w 3261405"/>
                  <a:gd name="connsiteY136" fmla="*/ 600288 h 1720052"/>
                  <a:gd name="connsiteX137" fmla="*/ 1162293 w 3261405"/>
                  <a:gd name="connsiteY137" fmla="*/ 600288 h 1720052"/>
                  <a:gd name="connsiteX138" fmla="*/ 1162293 w 3261405"/>
                  <a:gd name="connsiteY138" fmla="*/ 605912 h 1720052"/>
                  <a:gd name="connsiteX139" fmla="*/ 1172430 w 3261405"/>
                  <a:gd name="connsiteY139" fmla="*/ 605912 h 1720052"/>
                  <a:gd name="connsiteX140" fmla="*/ 1172430 w 3261405"/>
                  <a:gd name="connsiteY140" fmla="*/ 613003 h 1720052"/>
                  <a:gd name="connsiteX141" fmla="*/ 1187209 w 3261405"/>
                  <a:gd name="connsiteY141" fmla="*/ 613003 h 1720052"/>
                  <a:gd name="connsiteX142" fmla="*/ 1187209 w 3261405"/>
                  <a:gd name="connsiteY142" fmla="*/ 619116 h 1720052"/>
                  <a:gd name="connsiteX143" fmla="*/ 1199912 w 3261405"/>
                  <a:gd name="connsiteY143" fmla="*/ 619116 h 1720052"/>
                  <a:gd name="connsiteX144" fmla="*/ 1199912 w 3261405"/>
                  <a:gd name="connsiteY144" fmla="*/ 633298 h 1720052"/>
                  <a:gd name="connsiteX145" fmla="*/ 1220676 w 3261405"/>
                  <a:gd name="connsiteY145" fmla="*/ 633298 h 1720052"/>
                  <a:gd name="connsiteX146" fmla="*/ 1220676 w 3261405"/>
                  <a:gd name="connsiteY146" fmla="*/ 643446 h 1720052"/>
                  <a:gd name="connsiteX147" fmla="*/ 1231302 w 3261405"/>
                  <a:gd name="connsiteY147" fmla="*/ 643446 h 1720052"/>
                  <a:gd name="connsiteX148" fmla="*/ 1231302 w 3261405"/>
                  <a:gd name="connsiteY148" fmla="*/ 653104 h 1720052"/>
                  <a:gd name="connsiteX149" fmla="*/ 1236921 w 3261405"/>
                  <a:gd name="connsiteY149" fmla="*/ 653104 h 1720052"/>
                  <a:gd name="connsiteX150" fmla="*/ 1236921 w 3261405"/>
                  <a:gd name="connsiteY150" fmla="*/ 660684 h 1720052"/>
                  <a:gd name="connsiteX151" fmla="*/ 1244493 w 3261405"/>
                  <a:gd name="connsiteY151" fmla="*/ 660684 h 1720052"/>
                  <a:gd name="connsiteX152" fmla="*/ 1244493 w 3261405"/>
                  <a:gd name="connsiteY152" fmla="*/ 665819 h 1720052"/>
                  <a:gd name="connsiteX153" fmla="*/ 1250112 w 3261405"/>
                  <a:gd name="connsiteY153" fmla="*/ 665819 h 1720052"/>
                  <a:gd name="connsiteX154" fmla="*/ 1250112 w 3261405"/>
                  <a:gd name="connsiteY154" fmla="*/ 671932 h 1720052"/>
                  <a:gd name="connsiteX155" fmla="*/ 1255242 w 3261405"/>
                  <a:gd name="connsiteY155" fmla="*/ 671932 h 1720052"/>
                  <a:gd name="connsiteX156" fmla="*/ 1255242 w 3261405"/>
                  <a:gd name="connsiteY156" fmla="*/ 677067 h 1720052"/>
                  <a:gd name="connsiteX157" fmla="*/ 1268433 w 3261405"/>
                  <a:gd name="connsiteY157" fmla="*/ 677067 h 1720052"/>
                  <a:gd name="connsiteX158" fmla="*/ 1268433 w 3261405"/>
                  <a:gd name="connsiteY158" fmla="*/ 682202 h 1720052"/>
                  <a:gd name="connsiteX159" fmla="*/ 1278082 w 3261405"/>
                  <a:gd name="connsiteY159" fmla="*/ 682202 h 1720052"/>
                  <a:gd name="connsiteX160" fmla="*/ 1278082 w 3261405"/>
                  <a:gd name="connsiteY160" fmla="*/ 689782 h 1720052"/>
                  <a:gd name="connsiteX161" fmla="*/ 1285166 w 3261405"/>
                  <a:gd name="connsiteY161" fmla="*/ 689782 h 1720052"/>
                  <a:gd name="connsiteX162" fmla="*/ 1285166 w 3261405"/>
                  <a:gd name="connsiteY162" fmla="*/ 702986 h 1720052"/>
                  <a:gd name="connsiteX163" fmla="*/ 1292739 w 3261405"/>
                  <a:gd name="connsiteY163" fmla="*/ 702986 h 1720052"/>
                  <a:gd name="connsiteX164" fmla="*/ 1292739 w 3261405"/>
                  <a:gd name="connsiteY164" fmla="*/ 714722 h 1720052"/>
                  <a:gd name="connsiteX165" fmla="*/ 1314602 w 3261405"/>
                  <a:gd name="connsiteY165" fmla="*/ 714722 h 1720052"/>
                  <a:gd name="connsiteX166" fmla="*/ 1314602 w 3261405"/>
                  <a:gd name="connsiteY166" fmla="*/ 730005 h 1720052"/>
                  <a:gd name="connsiteX167" fmla="*/ 1335366 w 3261405"/>
                  <a:gd name="connsiteY167" fmla="*/ 730005 h 1720052"/>
                  <a:gd name="connsiteX168" fmla="*/ 1335366 w 3261405"/>
                  <a:gd name="connsiteY168" fmla="*/ 737096 h 1720052"/>
                  <a:gd name="connsiteX169" fmla="*/ 1361260 w 3261405"/>
                  <a:gd name="connsiteY169" fmla="*/ 737096 h 1720052"/>
                  <a:gd name="connsiteX170" fmla="*/ 1361260 w 3261405"/>
                  <a:gd name="connsiteY170" fmla="*/ 751889 h 1720052"/>
                  <a:gd name="connsiteX171" fmla="*/ 1387154 w 3261405"/>
                  <a:gd name="connsiteY171" fmla="*/ 751889 h 1720052"/>
                  <a:gd name="connsiteX172" fmla="*/ 1387154 w 3261405"/>
                  <a:gd name="connsiteY172" fmla="*/ 759469 h 1720052"/>
                  <a:gd name="connsiteX173" fmla="*/ 1395337 w 3261405"/>
                  <a:gd name="connsiteY173" fmla="*/ 759469 h 1720052"/>
                  <a:gd name="connsiteX174" fmla="*/ 1395337 w 3261405"/>
                  <a:gd name="connsiteY174" fmla="*/ 770105 h 1720052"/>
                  <a:gd name="connsiteX175" fmla="*/ 1417200 w 3261405"/>
                  <a:gd name="connsiteY175" fmla="*/ 770105 h 1720052"/>
                  <a:gd name="connsiteX176" fmla="*/ 1417200 w 3261405"/>
                  <a:gd name="connsiteY176" fmla="*/ 778297 h 1720052"/>
                  <a:gd name="connsiteX177" fmla="*/ 1470454 w 3261405"/>
                  <a:gd name="connsiteY177" fmla="*/ 778297 h 1720052"/>
                  <a:gd name="connsiteX178" fmla="*/ 1470454 w 3261405"/>
                  <a:gd name="connsiteY178" fmla="*/ 785388 h 1720052"/>
                  <a:gd name="connsiteX179" fmla="*/ 1477050 w 3261405"/>
                  <a:gd name="connsiteY179" fmla="*/ 785388 h 1720052"/>
                  <a:gd name="connsiteX180" fmla="*/ 1477050 w 3261405"/>
                  <a:gd name="connsiteY180" fmla="*/ 791990 h 1720052"/>
                  <a:gd name="connsiteX181" fmla="*/ 1494760 w 3261405"/>
                  <a:gd name="connsiteY181" fmla="*/ 791990 h 1720052"/>
                  <a:gd name="connsiteX182" fmla="*/ 1494760 w 3261405"/>
                  <a:gd name="connsiteY182" fmla="*/ 797613 h 1720052"/>
                  <a:gd name="connsiteX183" fmla="*/ 1509539 w 3261405"/>
                  <a:gd name="connsiteY183" fmla="*/ 797613 h 1720052"/>
                  <a:gd name="connsiteX184" fmla="*/ 1509539 w 3261405"/>
                  <a:gd name="connsiteY184" fmla="*/ 817908 h 1720052"/>
                  <a:gd name="connsiteX185" fmla="*/ 1526272 w 3261405"/>
                  <a:gd name="connsiteY185" fmla="*/ 817908 h 1720052"/>
                  <a:gd name="connsiteX186" fmla="*/ 1526272 w 3261405"/>
                  <a:gd name="connsiteY186" fmla="*/ 824510 h 1720052"/>
                  <a:gd name="connsiteX187" fmla="*/ 1531891 w 3261405"/>
                  <a:gd name="connsiteY187" fmla="*/ 824510 h 1720052"/>
                  <a:gd name="connsiteX188" fmla="*/ 1531891 w 3261405"/>
                  <a:gd name="connsiteY188" fmla="*/ 831112 h 1720052"/>
                  <a:gd name="connsiteX189" fmla="*/ 1540074 w 3261405"/>
                  <a:gd name="connsiteY189" fmla="*/ 831112 h 1720052"/>
                  <a:gd name="connsiteX190" fmla="*/ 1540074 w 3261405"/>
                  <a:gd name="connsiteY190" fmla="*/ 836736 h 1720052"/>
                  <a:gd name="connsiteX191" fmla="*/ 1546670 w 3261405"/>
                  <a:gd name="connsiteY191" fmla="*/ 836736 h 1720052"/>
                  <a:gd name="connsiteX192" fmla="*/ 1546670 w 3261405"/>
                  <a:gd name="connsiteY192" fmla="*/ 842360 h 1720052"/>
                  <a:gd name="connsiteX193" fmla="*/ 1554853 w 3261405"/>
                  <a:gd name="connsiteY193" fmla="*/ 842360 h 1720052"/>
                  <a:gd name="connsiteX194" fmla="*/ 1554853 w 3261405"/>
                  <a:gd name="connsiteY194" fmla="*/ 846884 h 1720052"/>
                  <a:gd name="connsiteX195" fmla="*/ 1569632 w 3261405"/>
                  <a:gd name="connsiteY195" fmla="*/ 846884 h 1720052"/>
                  <a:gd name="connsiteX196" fmla="*/ 1569632 w 3261405"/>
                  <a:gd name="connsiteY196" fmla="*/ 856542 h 1720052"/>
                  <a:gd name="connsiteX197" fmla="*/ 1589419 w 3261405"/>
                  <a:gd name="connsiteY197" fmla="*/ 856542 h 1720052"/>
                  <a:gd name="connsiteX198" fmla="*/ 1589419 w 3261405"/>
                  <a:gd name="connsiteY198" fmla="*/ 865711 h 1720052"/>
                  <a:gd name="connsiteX199" fmla="*/ 1608229 w 3261405"/>
                  <a:gd name="connsiteY199" fmla="*/ 865711 h 1720052"/>
                  <a:gd name="connsiteX200" fmla="*/ 1608229 w 3261405"/>
                  <a:gd name="connsiteY200" fmla="*/ 878426 h 1720052"/>
                  <a:gd name="connsiteX201" fmla="*/ 1633634 w 3261405"/>
                  <a:gd name="connsiteY201" fmla="*/ 878426 h 1720052"/>
                  <a:gd name="connsiteX202" fmla="*/ 1633634 w 3261405"/>
                  <a:gd name="connsiteY202" fmla="*/ 894198 h 1720052"/>
                  <a:gd name="connsiteX203" fmla="*/ 1642306 w 3261405"/>
                  <a:gd name="connsiteY203" fmla="*/ 894198 h 1720052"/>
                  <a:gd name="connsiteX204" fmla="*/ 1642306 w 3261405"/>
                  <a:gd name="connsiteY204" fmla="*/ 910947 h 1720052"/>
                  <a:gd name="connsiteX205" fmla="*/ 1662093 w 3261405"/>
                  <a:gd name="connsiteY205" fmla="*/ 910947 h 1720052"/>
                  <a:gd name="connsiteX206" fmla="*/ 1662093 w 3261405"/>
                  <a:gd name="connsiteY206" fmla="*/ 919627 h 1720052"/>
                  <a:gd name="connsiteX207" fmla="*/ 1684933 w 3261405"/>
                  <a:gd name="connsiteY207" fmla="*/ 919627 h 1720052"/>
                  <a:gd name="connsiteX208" fmla="*/ 1684933 w 3261405"/>
                  <a:gd name="connsiteY208" fmla="*/ 932831 h 1720052"/>
                  <a:gd name="connsiteX209" fmla="*/ 1690552 w 3261405"/>
                  <a:gd name="connsiteY209" fmla="*/ 932831 h 1720052"/>
                  <a:gd name="connsiteX210" fmla="*/ 1690552 w 3261405"/>
                  <a:gd name="connsiteY210" fmla="*/ 946524 h 1720052"/>
                  <a:gd name="connsiteX211" fmla="*/ 1712904 w 3261405"/>
                  <a:gd name="connsiteY211" fmla="*/ 946524 h 1720052"/>
                  <a:gd name="connsiteX212" fmla="*/ 1712904 w 3261405"/>
                  <a:gd name="connsiteY212" fmla="*/ 952637 h 1720052"/>
                  <a:gd name="connsiteX213" fmla="*/ 1720476 w 3261405"/>
                  <a:gd name="connsiteY213" fmla="*/ 952637 h 1720052"/>
                  <a:gd name="connsiteX214" fmla="*/ 1720476 w 3261405"/>
                  <a:gd name="connsiteY214" fmla="*/ 958261 h 1720052"/>
                  <a:gd name="connsiteX215" fmla="*/ 1745393 w 3261405"/>
                  <a:gd name="connsiteY215" fmla="*/ 958261 h 1720052"/>
                  <a:gd name="connsiteX216" fmla="*/ 1745393 w 3261405"/>
                  <a:gd name="connsiteY216" fmla="*/ 967430 h 1720052"/>
                  <a:gd name="connsiteX217" fmla="*/ 1756019 w 3261405"/>
                  <a:gd name="connsiteY217" fmla="*/ 967430 h 1720052"/>
                  <a:gd name="connsiteX218" fmla="*/ 1756019 w 3261405"/>
                  <a:gd name="connsiteY218" fmla="*/ 974521 h 1720052"/>
                  <a:gd name="connsiteX219" fmla="*/ 1769699 w 3261405"/>
                  <a:gd name="connsiteY219" fmla="*/ 974521 h 1720052"/>
                  <a:gd name="connsiteX220" fmla="*/ 1769699 w 3261405"/>
                  <a:gd name="connsiteY220" fmla="*/ 980634 h 1720052"/>
                  <a:gd name="connsiteX221" fmla="*/ 1795593 w 3261405"/>
                  <a:gd name="connsiteY221" fmla="*/ 980634 h 1720052"/>
                  <a:gd name="connsiteX222" fmla="*/ 1795593 w 3261405"/>
                  <a:gd name="connsiteY222" fmla="*/ 988214 h 1720052"/>
                  <a:gd name="connsiteX223" fmla="*/ 1809761 w 3261405"/>
                  <a:gd name="connsiteY223" fmla="*/ 988214 h 1720052"/>
                  <a:gd name="connsiteX224" fmla="*/ 1809761 w 3261405"/>
                  <a:gd name="connsiteY224" fmla="*/ 993838 h 1720052"/>
                  <a:gd name="connsiteX225" fmla="*/ 1837732 w 3261405"/>
                  <a:gd name="connsiteY225" fmla="*/ 993838 h 1720052"/>
                  <a:gd name="connsiteX226" fmla="*/ 1837732 w 3261405"/>
                  <a:gd name="connsiteY226" fmla="*/ 1006064 h 1720052"/>
                  <a:gd name="connsiteX227" fmla="*/ 1848846 w 3261405"/>
                  <a:gd name="connsiteY227" fmla="*/ 1006064 h 1720052"/>
                  <a:gd name="connsiteX228" fmla="*/ 1848846 w 3261405"/>
                  <a:gd name="connsiteY228" fmla="*/ 1011199 h 1720052"/>
                  <a:gd name="connsiteX229" fmla="*/ 1877794 w 3261405"/>
                  <a:gd name="connsiteY229" fmla="*/ 1011199 h 1720052"/>
                  <a:gd name="connsiteX230" fmla="*/ 1877794 w 3261405"/>
                  <a:gd name="connsiteY230" fmla="*/ 1019879 h 1720052"/>
                  <a:gd name="connsiteX231" fmla="*/ 1909795 w 3261405"/>
                  <a:gd name="connsiteY231" fmla="*/ 1019879 h 1720052"/>
                  <a:gd name="connsiteX232" fmla="*/ 1909795 w 3261405"/>
                  <a:gd name="connsiteY232" fmla="*/ 1032105 h 1720052"/>
                  <a:gd name="connsiteX233" fmla="*/ 1955475 w 3261405"/>
                  <a:gd name="connsiteY233" fmla="*/ 1032105 h 1720052"/>
                  <a:gd name="connsiteX234" fmla="*/ 1955475 w 3261405"/>
                  <a:gd name="connsiteY234" fmla="*/ 1041763 h 1720052"/>
                  <a:gd name="connsiteX235" fmla="*/ 1965124 w 3261405"/>
                  <a:gd name="connsiteY235" fmla="*/ 1041763 h 1720052"/>
                  <a:gd name="connsiteX236" fmla="*/ 1965124 w 3261405"/>
                  <a:gd name="connsiteY236" fmla="*/ 1049343 h 1720052"/>
                  <a:gd name="connsiteX237" fmla="*/ 1971720 w 3261405"/>
                  <a:gd name="connsiteY237" fmla="*/ 1049343 h 1720052"/>
                  <a:gd name="connsiteX238" fmla="*/ 1971720 w 3261405"/>
                  <a:gd name="connsiteY238" fmla="*/ 1059002 h 1720052"/>
                  <a:gd name="connsiteX239" fmla="*/ 2020454 w 3261405"/>
                  <a:gd name="connsiteY239" fmla="*/ 1059002 h 1720052"/>
                  <a:gd name="connsiteX240" fmla="*/ 2020454 w 3261405"/>
                  <a:gd name="connsiteY240" fmla="*/ 1069149 h 1720052"/>
                  <a:gd name="connsiteX241" fmla="*/ 2029126 w 3261405"/>
                  <a:gd name="connsiteY241" fmla="*/ 1069149 h 1720052"/>
                  <a:gd name="connsiteX242" fmla="*/ 2029126 w 3261405"/>
                  <a:gd name="connsiteY242" fmla="*/ 1080886 h 1720052"/>
                  <a:gd name="connsiteX243" fmla="*/ 2050501 w 3261405"/>
                  <a:gd name="connsiteY243" fmla="*/ 1080886 h 1720052"/>
                  <a:gd name="connsiteX244" fmla="*/ 2050501 w 3261405"/>
                  <a:gd name="connsiteY244" fmla="*/ 1086510 h 1720052"/>
                  <a:gd name="connsiteX245" fmla="*/ 2088120 w 3261405"/>
                  <a:gd name="connsiteY245" fmla="*/ 1086510 h 1720052"/>
                  <a:gd name="connsiteX246" fmla="*/ 2088120 w 3261405"/>
                  <a:gd name="connsiteY246" fmla="*/ 1092134 h 1720052"/>
                  <a:gd name="connsiteX247" fmla="*/ 2108884 w 3261405"/>
                  <a:gd name="connsiteY247" fmla="*/ 1092134 h 1720052"/>
                  <a:gd name="connsiteX248" fmla="*/ 2108884 w 3261405"/>
                  <a:gd name="connsiteY248" fmla="*/ 1098736 h 1720052"/>
                  <a:gd name="connsiteX249" fmla="*/ 2116457 w 3261405"/>
                  <a:gd name="connsiteY249" fmla="*/ 1098736 h 1720052"/>
                  <a:gd name="connsiteX250" fmla="*/ 2116457 w 3261405"/>
                  <a:gd name="connsiteY250" fmla="*/ 1105827 h 1720052"/>
                  <a:gd name="connsiteX251" fmla="*/ 2166168 w 3261405"/>
                  <a:gd name="connsiteY251" fmla="*/ 1105827 h 1720052"/>
                  <a:gd name="connsiteX252" fmla="*/ 2166168 w 3261405"/>
                  <a:gd name="connsiteY252" fmla="*/ 1113407 h 1720052"/>
                  <a:gd name="connsiteX253" fmla="*/ 2172275 w 3261405"/>
                  <a:gd name="connsiteY253" fmla="*/ 1113407 h 1720052"/>
                  <a:gd name="connsiteX254" fmla="*/ 2172275 w 3261405"/>
                  <a:gd name="connsiteY254" fmla="*/ 1119520 h 1720052"/>
                  <a:gd name="connsiteX255" fmla="*/ 2216979 w 3261405"/>
                  <a:gd name="connsiteY255" fmla="*/ 1119520 h 1720052"/>
                  <a:gd name="connsiteX256" fmla="*/ 2216979 w 3261405"/>
                  <a:gd name="connsiteY256" fmla="*/ 1127711 h 1720052"/>
                  <a:gd name="connsiteX257" fmla="*/ 2231758 w 3261405"/>
                  <a:gd name="connsiteY257" fmla="*/ 1127711 h 1720052"/>
                  <a:gd name="connsiteX258" fmla="*/ 2231758 w 3261405"/>
                  <a:gd name="connsiteY258" fmla="*/ 1133824 h 1720052"/>
                  <a:gd name="connsiteX259" fmla="*/ 2262171 w 3261405"/>
                  <a:gd name="connsiteY259" fmla="*/ 1133824 h 1720052"/>
                  <a:gd name="connsiteX260" fmla="*/ 2262171 w 3261405"/>
                  <a:gd name="connsiteY260" fmla="*/ 1140915 h 1720052"/>
                  <a:gd name="connsiteX261" fmla="*/ 2270355 w 3261405"/>
                  <a:gd name="connsiteY261" fmla="*/ 1140915 h 1720052"/>
                  <a:gd name="connsiteX262" fmla="*/ 2270355 w 3261405"/>
                  <a:gd name="connsiteY262" fmla="*/ 1148495 h 1720052"/>
                  <a:gd name="connsiteX263" fmla="*/ 2280004 w 3261405"/>
                  <a:gd name="connsiteY263" fmla="*/ 1148495 h 1720052"/>
                  <a:gd name="connsiteX264" fmla="*/ 2280004 w 3261405"/>
                  <a:gd name="connsiteY264" fmla="*/ 1155097 h 1720052"/>
                  <a:gd name="connsiteX265" fmla="*/ 2285622 w 3261405"/>
                  <a:gd name="connsiteY265" fmla="*/ 1155097 h 1720052"/>
                  <a:gd name="connsiteX266" fmla="*/ 2285622 w 3261405"/>
                  <a:gd name="connsiteY266" fmla="*/ 1160232 h 1720052"/>
                  <a:gd name="connsiteX267" fmla="*/ 2293806 w 3261405"/>
                  <a:gd name="connsiteY267" fmla="*/ 1160232 h 1720052"/>
                  <a:gd name="connsiteX268" fmla="*/ 2293806 w 3261405"/>
                  <a:gd name="connsiteY268" fmla="*/ 1165367 h 1720052"/>
                  <a:gd name="connsiteX269" fmla="*/ 2302966 w 3261405"/>
                  <a:gd name="connsiteY269" fmla="*/ 1165367 h 1720052"/>
                  <a:gd name="connsiteX270" fmla="*/ 2302966 w 3261405"/>
                  <a:gd name="connsiteY270" fmla="*/ 1171969 h 1720052"/>
                  <a:gd name="connsiteX271" fmla="*/ 2313104 w 3261405"/>
                  <a:gd name="connsiteY271" fmla="*/ 1171969 h 1720052"/>
                  <a:gd name="connsiteX272" fmla="*/ 2313104 w 3261405"/>
                  <a:gd name="connsiteY272" fmla="*/ 1177592 h 1720052"/>
                  <a:gd name="connsiteX273" fmla="*/ 2327272 w 3261405"/>
                  <a:gd name="connsiteY273" fmla="*/ 1177592 h 1720052"/>
                  <a:gd name="connsiteX274" fmla="*/ 2327272 w 3261405"/>
                  <a:gd name="connsiteY274" fmla="*/ 1182116 h 1720052"/>
                  <a:gd name="connsiteX275" fmla="*/ 2351090 w 3261405"/>
                  <a:gd name="connsiteY275" fmla="*/ 1182116 h 1720052"/>
                  <a:gd name="connsiteX276" fmla="*/ 2351090 w 3261405"/>
                  <a:gd name="connsiteY276" fmla="*/ 1188718 h 1720052"/>
                  <a:gd name="connsiteX277" fmla="*/ 2359273 w 3261405"/>
                  <a:gd name="connsiteY277" fmla="*/ 1188718 h 1720052"/>
                  <a:gd name="connsiteX278" fmla="*/ 2359273 w 3261405"/>
                  <a:gd name="connsiteY278" fmla="*/ 1195320 h 1720052"/>
                  <a:gd name="connsiteX279" fmla="*/ 2370388 w 3261405"/>
                  <a:gd name="connsiteY279" fmla="*/ 1195320 h 1720052"/>
                  <a:gd name="connsiteX280" fmla="*/ 2370388 w 3261405"/>
                  <a:gd name="connsiteY280" fmla="*/ 1201433 h 1720052"/>
                  <a:gd name="connsiteX281" fmla="*/ 2381014 w 3261405"/>
                  <a:gd name="connsiteY281" fmla="*/ 1201433 h 1720052"/>
                  <a:gd name="connsiteX282" fmla="*/ 2381014 w 3261405"/>
                  <a:gd name="connsiteY282" fmla="*/ 1208035 h 1720052"/>
                  <a:gd name="connsiteX283" fmla="*/ 2422664 w 3261405"/>
                  <a:gd name="connsiteY283" fmla="*/ 1208035 h 1720052"/>
                  <a:gd name="connsiteX284" fmla="*/ 2422664 w 3261405"/>
                  <a:gd name="connsiteY284" fmla="*/ 1214148 h 1720052"/>
                  <a:gd name="connsiteX285" fmla="*/ 2433291 w 3261405"/>
                  <a:gd name="connsiteY285" fmla="*/ 1214148 h 1720052"/>
                  <a:gd name="connsiteX286" fmla="*/ 2433291 w 3261405"/>
                  <a:gd name="connsiteY286" fmla="*/ 1222339 h 1720052"/>
                  <a:gd name="connsiteX287" fmla="*/ 2442451 w 3261405"/>
                  <a:gd name="connsiteY287" fmla="*/ 1222339 h 1720052"/>
                  <a:gd name="connsiteX288" fmla="*/ 2442451 w 3261405"/>
                  <a:gd name="connsiteY288" fmla="*/ 1231508 h 1720052"/>
                  <a:gd name="connsiteX289" fmla="*/ 2459184 w 3261405"/>
                  <a:gd name="connsiteY289" fmla="*/ 1231508 h 1720052"/>
                  <a:gd name="connsiteX290" fmla="*/ 2459184 w 3261405"/>
                  <a:gd name="connsiteY290" fmla="*/ 1237132 h 1720052"/>
                  <a:gd name="connsiteX291" fmla="*/ 2468345 w 3261405"/>
                  <a:gd name="connsiteY291" fmla="*/ 1237132 h 1720052"/>
                  <a:gd name="connsiteX292" fmla="*/ 2468345 w 3261405"/>
                  <a:gd name="connsiteY292" fmla="*/ 1253882 h 1720052"/>
                  <a:gd name="connsiteX293" fmla="*/ 2513537 w 3261405"/>
                  <a:gd name="connsiteY293" fmla="*/ 1253882 h 1720052"/>
                  <a:gd name="connsiteX294" fmla="*/ 2513537 w 3261405"/>
                  <a:gd name="connsiteY294" fmla="*/ 1260973 h 1720052"/>
                  <a:gd name="connsiteX295" fmla="*/ 2523186 w 3261405"/>
                  <a:gd name="connsiteY295" fmla="*/ 1260973 h 1720052"/>
                  <a:gd name="connsiteX296" fmla="*/ 2523186 w 3261405"/>
                  <a:gd name="connsiteY296" fmla="*/ 1268553 h 1720052"/>
                  <a:gd name="connsiteX297" fmla="*/ 2539431 w 3261405"/>
                  <a:gd name="connsiteY297" fmla="*/ 1268553 h 1720052"/>
                  <a:gd name="connsiteX298" fmla="*/ 2539431 w 3261405"/>
                  <a:gd name="connsiteY298" fmla="*/ 1274666 h 1720052"/>
                  <a:gd name="connsiteX299" fmla="*/ 2569355 w 3261405"/>
                  <a:gd name="connsiteY299" fmla="*/ 1274666 h 1720052"/>
                  <a:gd name="connsiteX300" fmla="*/ 2569355 w 3261405"/>
                  <a:gd name="connsiteY300" fmla="*/ 1282246 h 1720052"/>
                  <a:gd name="connsiteX301" fmla="*/ 2578027 w 3261405"/>
                  <a:gd name="connsiteY301" fmla="*/ 1282246 h 1720052"/>
                  <a:gd name="connsiteX302" fmla="*/ 2578027 w 3261405"/>
                  <a:gd name="connsiteY302" fmla="*/ 1291904 h 1720052"/>
                  <a:gd name="connsiteX303" fmla="*/ 2599402 w 3261405"/>
                  <a:gd name="connsiteY303" fmla="*/ 1291904 h 1720052"/>
                  <a:gd name="connsiteX304" fmla="*/ 2599402 w 3261405"/>
                  <a:gd name="connsiteY304" fmla="*/ 1298506 h 1720052"/>
                  <a:gd name="connsiteX305" fmla="*/ 2606486 w 3261405"/>
                  <a:gd name="connsiteY305" fmla="*/ 1298506 h 1720052"/>
                  <a:gd name="connsiteX306" fmla="*/ 2606486 w 3261405"/>
                  <a:gd name="connsiteY306" fmla="*/ 1306697 h 1720052"/>
                  <a:gd name="connsiteX307" fmla="*/ 2623219 w 3261405"/>
                  <a:gd name="connsiteY307" fmla="*/ 1306697 h 1720052"/>
                  <a:gd name="connsiteX308" fmla="*/ 2623219 w 3261405"/>
                  <a:gd name="connsiteY308" fmla="*/ 1314889 h 1720052"/>
                  <a:gd name="connsiteX309" fmla="*/ 2631891 w 3261405"/>
                  <a:gd name="connsiteY309" fmla="*/ 1314889 h 1720052"/>
                  <a:gd name="connsiteX310" fmla="*/ 2631891 w 3261405"/>
                  <a:gd name="connsiteY310" fmla="*/ 1325036 h 1720052"/>
                  <a:gd name="connsiteX311" fmla="*/ 2670488 w 3261405"/>
                  <a:gd name="connsiteY311" fmla="*/ 1325036 h 1720052"/>
                  <a:gd name="connsiteX312" fmla="*/ 2670488 w 3261405"/>
                  <a:gd name="connsiteY312" fmla="*/ 1334205 h 1720052"/>
                  <a:gd name="connsiteX313" fmla="*/ 2678061 w 3261405"/>
                  <a:gd name="connsiteY313" fmla="*/ 1334205 h 1720052"/>
                  <a:gd name="connsiteX314" fmla="*/ 2678061 w 3261405"/>
                  <a:gd name="connsiteY314" fmla="*/ 1340318 h 1720052"/>
                  <a:gd name="connsiteX315" fmla="*/ 2683191 w 3261405"/>
                  <a:gd name="connsiteY315" fmla="*/ 1340318 h 1720052"/>
                  <a:gd name="connsiteX316" fmla="*/ 2683191 w 3261405"/>
                  <a:gd name="connsiteY316" fmla="*/ 1348999 h 1720052"/>
                  <a:gd name="connsiteX317" fmla="*/ 2803988 w 3261405"/>
                  <a:gd name="connsiteY317" fmla="*/ 1348999 h 1720052"/>
                  <a:gd name="connsiteX318" fmla="*/ 2803988 w 3261405"/>
                  <a:gd name="connsiteY318" fmla="*/ 1381519 h 1720052"/>
                  <a:gd name="connsiteX319" fmla="*/ 2811561 w 3261405"/>
                  <a:gd name="connsiteY319" fmla="*/ 1381519 h 1720052"/>
                  <a:gd name="connsiteX320" fmla="*/ 2811561 w 3261405"/>
                  <a:gd name="connsiteY320" fmla="*/ 1396313 h 1720052"/>
                  <a:gd name="connsiteX321" fmla="*/ 3067446 w 3261405"/>
                  <a:gd name="connsiteY321" fmla="*/ 1396313 h 1720052"/>
                  <a:gd name="connsiteX322" fmla="*/ 3067446 w 3261405"/>
                  <a:gd name="connsiteY322" fmla="*/ 1494364 h 1720052"/>
                  <a:gd name="connsiteX323" fmla="*/ 3142074 w 3261405"/>
                  <a:gd name="connsiteY323" fmla="*/ 1494364 h 1720052"/>
                  <a:gd name="connsiteX324" fmla="*/ 3142074 w 3261405"/>
                  <a:gd name="connsiteY324" fmla="*/ 1720053 h 1720052"/>
                  <a:gd name="connsiteX325" fmla="*/ 3261405 w 3261405"/>
                  <a:gd name="connsiteY325" fmla="*/ 1720053 h 17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3261405" h="1720052">
                    <a:moveTo>
                      <a:pt x="0" y="0"/>
                    </a:moveTo>
                    <a:lnTo>
                      <a:pt x="74140" y="0"/>
                    </a:lnTo>
                    <a:lnTo>
                      <a:pt x="74140" y="6113"/>
                    </a:lnTo>
                    <a:lnTo>
                      <a:pt x="248801" y="6113"/>
                    </a:lnTo>
                    <a:lnTo>
                      <a:pt x="248801" y="16260"/>
                    </a:lnTo>
                    <a:lnTo>
                      <a:pt x="281779" y="16260"/>
                    </a:lnTo>
                    <a:lnTo>
                      <a:pt x="281779" y="33010"/>
                    </a:lnTo>
                    <a:lnTo>
                      <a:pt x="324895" y="33010"/>
                    </a:lnTo>
                    <a:lnTo>
                      <a:pt x="324895" y="39123"/>
                    </a:lnTo>
                    <a:lnTo>
                      <a:pt x="351277" y="39123"/>
                    </a:lnTo>
                    <a:lnTo>
                      <a:pt x="351277" y="50248"/>
                    </a:lnTo>
                    <a:lnTo>
                      <a:pt x="367522" y="50248"/>
                    </a:lnTo>
                    <a:lnTo>
                      <a:pt x="367522" y="59907"/>
                    </a:lnTo>
                    <a:lnTo>
                      <a:pt x="384744" y="59907"/>
                    </a:lnTo>
                    <a:lnTo>
                      <a:pt x="384744" y="67487"/>
                    </a:lnTo>
                    <a:lnTo>
                      <a:pt x="394393" y="67487"/>
                    </a:lnTo>
                    <a:lnTo>
                      <a:pt x="394393" y="77634"/>
                    </a:lnTo>
                    <a:lnTo>
                      <a:pt x="406607" y="77634"/>
                    </a:lnTo>
                    <a:lnTo>
                      <a:pt x="406607" y="87782"/>
                    </a:lnTo>
                    <a:lnTo>
                      <a:pt x="446181" y="87782"/>
                    </a:lnTo>
                    <a:lnTo>
                      <a:pt x="446181" y="98907"/>
                    </a:lnTo>
                    <a:lnTo>
                      <a:pt x="450700" y="98907"/>
                    </a:lnTo>
                    <a:lnTo>
                      <a:pt x="450700" y="111133"/>
                    </a:lnTo>
                    <a:lnTo>
                      <a:pt x="486243" y="111133"/>
                    </a:lnTo>
                    <a:lnTo>
                      <a:pt x="486243" y="117246"/>
                    </a:lnTo>
                    <a:lnTo>
                      <a:pt x="498945" y="117246"/>
                    </a:lnTo>
                    <a:lnTo>
                      <a:pt x="498945" y="124826"/>
                    </a:lnTo>
                    <a:lnTo>
                      <a:pt x="504564" y="124826"/>
                    </a:lnTo>
                    <a:lnTo>
                      <a:pt x="504564" y="130450"/>
                    </a:lnTo>
                    <a:lnTo>
                      <a:pt x="513725" y="130450"/>
                    </a:lnTo>
                    <a:lnTo>
                      <a:pt x="513725" y="137052"/>
                    </a:lnTo>
                    <a:lnTo>
                      <a:pt x="520320" y="137052"/>
                    </a:lnTo>
                    <a:lnTo>
                      <a:pt x="520320" y="142675"/>
                    </a:lnTo>
                    <a:lnTo>
                      <a:pt x="525450" y="142675"/>
                    </a:lnTo>
                    <a:lnTo>
                      <a:pt x="525450" y="147810"/>
                    </a:lnTo>
                    <a:lnTo>
                      <a:pt x="541695" y="147810"/>
                    </a:lnTo>
                    <a:lnTo>
                      <a:pt x="541695" y="158936"/>
                    </a:lnTo>
                    <a:lnTo>
                      <a:pt x="553909" y="158936"/>
                    </a:lnTo>
                    <a:lnTo>
                      <a:pt x="553909" y="173729"/>
                    </a:lnTo>
                    <a:lnTo>
                      <a:pt x="575284" y="173729"/>
                    </a:lnTo>
                    <a:lnTo>
                      <a:pt x="575284" y="180820"/>
                    </a:lnTo>
                    <a:lnTo>
                      <a:pt x="603742" y="180820"/>
                    </a:lnTo>
                    <a:lnTo>
                      <a:pt x="603742" y="190479"/>
                    </a:lnTo>
                    <a:lnTo>
                      <a:pt x="609849" y="190479"/>
                    </a:lnTo>
                    <a:lnTo>
                      <a:pt x="609849" y="196102"/>
                    </a:lnTo>
                    <a:lnTo>
                      <a:pt x="614979" y="196102"/>
                    </a:lnTo>
                    <a:lnTo>
                      <a:pt x="614979" y="201726"/>
                    </a:lnTo>
                    <a:lnTo>
                      <a:pt x="620109" y="201726"/>
                    </a:lnTo>
                    <a:lnTo>
                      <a:pt x="620109" y="220554"/>
                    </a:lnTo>
                    <a:lnTo>
                      <a:pt x="648568" y="220554"/>
                    </a:lnTo>
                    <a:lnTo>
                      <a:pt x="648568" y="225078"/>
                    </a:lnTo>
                    <a:lnTo>
                      <a:pt x="673485" y="225078"/>
                    </a:lnTo>
                    <a:lnTo>
                      <a:pt x="673485" y="234736"/>
                    </a:lnTo>
                    <a:lnTo>
                      <a:pt x="680080" y="234736"/>
                    </a:lnTo>
                    <a:lnTo>
                      <a:pt x="680080" y="240849"/>
                    </a:lnTo>
                    <a:lnTo>
                      <a:pt x="688752" y="240849"/>
                    </a:lnTo>
                    <a:lnTo>
                      <a:pt x="688752" y="247451"/>
                    </a:lnTo>
                    <a:lnTo>
                      <a:pt x="701455" y="247451"/>
                    </a:lnTo>
                    <a:lnTo>
                      <a:pt x="701455" y="251974"/>
                    </a:lnTo>
                    <a:lnTo>
                      <a:pt x="710616" y="251974"/>
                    </a:lnTo>
                    <a:lnTo>
                      <a:pt x="710616" y="257109"/>
                    </a:lnTo>
                    <a:lnTo>
                      <a:pt x="718188" y="257109"/>
                    </a:lnTo>
                    <a:lnTo>
                      <a:pt x="718188" y="263711"/>
                    </a:lnTo>
                    <a:lnTo>
                      <a:pt x="733944" y="263711"/>
                    </a:lnTo>
                    <a:lnTo>
                      <a:pt x="733944" y="269824"/>
                    </a:lnTo>
                    <a:lnTo>
                      <a:pt x="740540" y="269824"/>
                    </a:lnTo>
                    <a:lnTo>
                      <a:pt x="740540" y="277404"/>
                    </a:lnTo>
                    <a:lnTo>
                      <a:pt x="750189" y="277404"/>
                    </a:lnTo>
                    <a:lnTo>
                      <a:pt x="750189" y="291586"/>
                    </a:lnTo>
                    <a:lnTo>
                      <a:pt x="758373" y="291586"/>
                    </a:lnTo>
                    <a:lnTo>
                      <a:pt x="758373" y="301734"/>
                    </a:lnTo>
                    <a:lnTo>
                      <a:pt x="762892" y="301734"/>
                    </a:lnTo>
                    <a:lnTo>
                      <a:pt x="762892" y="310903"/>
                    </a:lnTo>
                    <a:lnTo>
                      <a:pt x="772541" y="310903"/>
                    </a:lnTo>
                    <a:lnTo>
                      <a:pt x="772541" y="322640"/>
                    </a:lnTo>
                    <a:lnTo>
                      <a:pt x="777671" y="322640"/>
                    </a:lnTo>
                    <a:lnTo>
                      <a:pt x="777671" y="338411"/>
                    </a:lnTo>
                    <a:lnTo>
                      <a:pt x="816756" y="338411"/>
                    </a:lnTo>
                    <a:lnTo>
                      <a:pt x="816756" y="345013"/>
                    </a:lnTo>
                    <a:lnTo>
                      <a:pt x="833001" y="345013"/>
                    </a:lnTo>
                    <a:lnTo>
                      <a:pt x="833001" y="351615"/>
                    </a:lnTo>
                    <a:lnTo>
                      <a:pt x="838619" y="351615"/>
                    </a:lnTo>
                    <a:lnTo>
                      <a:pt x="838619" y="365797"/>
                    </a:lnTo>
                    <a:lnTo>
                      <a:pt x="849245" y="365797"/>
                    </a:lnTo>
                    <a:lnTo>
                      <a:pt x="849245" y="375944"/>
                    </a:lnTo>
                    <a:lnTo>
                      <a:pt x="855353" y="375944"/>
                    </a:lnTo>
                    <a:lnTo>
                      <a:pt x="855353" y="382057"/>
                    </a:lnTo>
                    <a:lnTo>
                      <a:pt x="862437" y="382057"/>
                    </a:lnTo>
                    <a:lnTo>
                      <a:pt x="862437" y="388170"/>
                    </a:lnTo>
                    <a:lnTo>
                      <a:pt x="869521" y="388170"/>
                    </a:lnTo>
                    <a:lnTo>
                      <a:pt x="869521" y="393794"/>
                    </a:lnTo>
                    <a:lnTo>
                      <a:pt x="877704" y="393794"/>
                    </a:lnTo>
                    <a:lnTo>
                      <a:pt x="877704" y="409076"/>
                    </a:lnTo>
                    <a:lnTo>
                      <a:pt x="885888" y="409076"/>
                    </a:lnTo>
                    <a:lnTo>
                      <a:pt x="885888" y="419224"/>
                    </a:lnTo>
                    <a:lnTo>
                      <a:pt x="918866" y="419224"/>
                    </a:lnTo>
                    <a:lnTo>
                      <a:pt x="918866" y="435973"/>
                    </a:lnTo>
                    <a:lnTo>
                      <a:pt x="932057" y="435973"/>
                    </a:lnTo>
                    <a:lnTo>
                      <a:pt x="932057" y="443553"/>
                    </a:lnTo>
                    <a:lnTo>
                      <a:pt x="942195" y="443553"/>
                    </a:lnTo>
                    <a:lnTo>
                      <a:pt x="942195" y="450644"/>
                    </a:lnTo>
                    <a:lnTo>
                      <a:pt x="955386" y="450644"/>
                    </a:lnTo>
                    <a:lnTo>
                      <a:pt x="955386" y="470450"/>
                    </a:lnTo>
                    <a:lnTo>
                      <a:pt x="987387" y="470450"/>
                    </a:lnTo>
                    <a:lnTo>
                      <a:pt x="987387" y="476074"/>
                    </a:lnTo>
                    <a:lnTo>
                      <a:pt x="999112" y="476074"/>
                    </a:lnTo>
                    <a:lnTo>
                      <a:pt x="999112" y="481698"/>
                    </a:lnTo>
                    <a:lnTo>
                      <a:pt x="1007784" y="481698"/>
                    </a:lnTo>
                    <a:lnTo>
                      <a:pt x="1007784" y="490378"/>
                    </a:lnTo>
                    <a:lnTo>
                      <a:pt x="1024029" y="490378"/>
                    </a:lnTo>
                    <a:lnTo>
                      <a:pt x="1024029" y="496980"/>
                    </a:lnTo>
                    <a:lnTo>
                      <a:pt x="1030136" y="496980"/>
                    </a:lnTo>
                    <a:lnTo>
                      <a:pt x="1030136" y="505661"/>
                    </a:lnTo>
                    <a:lnTo>
                      <a:pt x="1039297" y="505661"/>
                    </a:lnTo>
                    <a:lnTo>
                      <a:pt x="1039297" y="512263"/>
                    </a:lnTo>
                    <a:lnTo>
                      <a:pt x="1045892" y="512263"/>
                    </a:lnTo>
                    <a:lnTo>
                      <a:pt x="1045892" y="518864"/>
                    </a:lnTo>
                    <a:lnTo>
                      <a:pt x="1055541" y="518864"/>
                    </a:lnTo>
                    <a:lnTo>
                      <a:pt x="1055541" y="525466"/>
                    </a:lnTo>
                    <a:lnTo>
                      <a:pt x="1063114" y="525466"/>
                    </a:lnTo>
                    <a:lnTo>
                      <a:pt x="1063114" y="531090"/>
                    </a:lnTo>
                    <a:lnTo>
                      <a:pt x="1071786" y="531090"/>
                    </a:lnTo>
                    <a:lnTo>
                      <a:pt x="1071786" y="536714"/>
                    </a:lnTo>
                    <a:lnTo>
                      <a:pt x="1084000" y="536714"/>
                    </a:lnTo>
                    <a:lnTo>
                      <a:pt x="1084000" y="546862"/>
                    </a:lnTo>
                    <a:lnTo>
                      <a:pt x="1094138" y="546862"/>
                    </a:lnTo>
                    <a:lnTo>
                      <a:pt x="1094138" y="552975"/>
                    </a:lnTo>
                    <a:lnTo>
                      <a:pt x="1099268" y="552975"/>
                    </a:lnTo>
                    <a:lnTo>
                      <a:pt x="1099268" y="568746"/>
                    </a:lnTo>
                    <a:lnTo>
                      <a:pt x="1114535" y="568746"/>
                    </a:lnTo>
                    <a:lnTo>
                      <a:pt x="1114535" y="573269"/>
                    </a:lnTo>
                    <a:lnTo>
                      <a:pt x="1122719" y="573269"/>
                    </a:lnTo>
                    <a:lnTo>
                      <a:pt x="1122719" y="579871"/>
                    </a:lnTo>
                    <a:lnTo>
                      <a:pt x="1140429" y="579871"/>
                    </a:lnTo>
                    <a:lnTo>
                      <a:pt x="1140429" y="595154"/>
                    </a:lnTo>
                    <a:lnTo>
                      <a:pt x="1157163" y="595154"/>
                    </a:lnTo>
                    <a:lnTo>
                      <a:pt x="1157163" y="600288"/>
                    </a:lnTo>
                    <a:lnTo>
                      <a:pt x="1162293" y="600288"/>
                    </a:lnTo>
                    <a:lnTo>
                      <a:pt x="1162293" y="605912"/>
                    </a:lnTo>
                    <a:lnTo>
                      <a:pt x="1172430" y="605912"/>
                    </a:lnTo>
                    <a:lnTo>
                      <a:pt x="1172430" y="613003"/>
                    </a:lnTo>
                    <a:lnTo>
                      <a:pt x="1187209" y="613003"/>
                    </a:lnTo>
                    <a:lnTo>
                      <a:pt x="1187209" y="619116"/>
                    </a:lnTo>
                    <a:lnTo>
                      <a:pt x="1199912" y="619116"/>
                    </a:lnTo>
                    <a:lnTo>
                      <a:pt x="1199912" y="633298"/>
                    </a:lnTo>
                    <a:lnTo>
                      <a:pt x="1220676" y="633298"/>
                    </a:lnTo>
                    <a:lnTo>
                      <a:pt x="1220676" y="643446"/>
                    </a:lnTo>
                    <a:lnTo>
                      <a:pt x="1231302" y="643446"/>
                    </a:lnTo>
                    <a:lnTo>
                      <a:pt x="1231302" y="653104"/>
                    </a:lnTo>
                    <a:lnTo>
                      <a:pt x="1236921" y="653104"/>
                    </a:lnTo>
                    <a:lnTo>
                      <a:pt x="1236921" y="660684"/>
                    </a:lnTo>
                    <a:lnTo>
                      <a:pt x="1244493" y="660684"/>
                    </a:lnTo>
                    <a:lnTo>
                      <a:pt x="1244493" y="665819"/>
                    </a:lnTo>
                    <a:lnTo>
                      <a:pt x="1250112" y="665819"/>
                    </a:lnTo>
                    <a:lnTo>
                      <a:pt x="1250112" y="671932"/>
                    </a:lnTo>
                    <a:lnTo>
                      <a:pt x="1255242" y="671932"/>
                    </a:lnTo>
                    <a:lnTo>
                      <a:pt x="1255242" y="677067"/>
                    </a:lnTo>
                    <a:lnTo>
                      <a:pt x="1268433" y="677067"/>
                    </a:lnTo>
                    <a:lnTo>
                      <a:pt x="1268433" y="682202"/>
                    </a:lnTo>
                    <a:lnTo>
                      <a:pt x="1278082" y="682202"/>
                    </a:lnTo>
                    <a:lnTo>
                      <a:pt x="1278082" y="689782"/>
                    </a:lnTo>
                    <a:lnTo>
                      <a:pt x="1285166" y="689782"/>
                    </a:lnTo>
                    <a:lnTo>
                      <a:pt x="1285166" y="702986"/>
                    </a:lnTo>
                    <a:lnTo>
                      <a:pt x="1292739" y="702986"/>
                    </a:lnTo>
                    <a:lnTo>
                      <a:pt x="1292739" y="714722"/>
                    </a:lnTo>
                    <a:lnTo>
                      <a:pt x="1314602" y="714722"/>
                    </a:lnTo>
                    <a:lnTo>
                      <a:pt x="1314602" y="730005"/>
                    </a:lnTo>
                    <a:lnTo>
                      <a:pt x="1335366" y="730005"/>
                    </a:lnTo>
                    <a:lnTo>
                      <a:pt x="1335366" y="737096"/>
                    </a:lnTo>
                    <a:lnTo>
                      <a:pt x="1361260" y="737096"/>
                    </a:lnTo>
                    <a:lnTo>
                      <a:pt x="1361260" y="751889"/>
                    </a:lnTo>
                    <a:lnTo>
                      <a:pt x="1387154" y="751889"/>
                    </a:lnTo>
                    <a:lnTo>
                      <a:pt x="1387154" y="759469"/>
                    </a:lnTo>
                    <a:lnTo>
                      <a:pt x="1395337" y="759469"/>
                    </a:lnTo>
                    <a:lnTo>
                      <a:pt x="1395337" y="770105"/>
                    </a:lnTo>
                    <a:lnTo>
                      <a:pt x="1417200" y="770105"/>
                    </a:lnTo>
                    <a:lnTo>
                      <a:pt x="1417200" y="778297"/>
                    </a:lnTo>
                    <a:lnTo>
                      <a:pt x="1470454" y="778297"/>
                    </a:lnTo>
                    <a:lnTo>
                      <a:pt x="1470454" y="785388"/>
                    </a:lnTo>
                    <a:lnTo>
                      <a:pt x="1477050" y="785388"/>
                    </a:lnTo>
                    <a:lnTo>
                      <a:pt x="1477050" y="791990"/>
                    </a:lnTo>
                    <a:lnTo>
                      <a:pt x="1494760" y="791990"/>
                    </a:lnTo>
                    <a:lnTo>
                      <a:pt x="1494760" y="797613"/>
                    </a:lnTo>
                    <a:lnTo>
                      <a:pt x="1509539" y="797613"/>
                    </a:lnTo>
                    <a:lnTo>
                      <a:pt x="1509539" y="817908"/>
                    </a:lnTo>
                    <a:lnTo>
                      <a:pt x="1526272" y="817908"/>
                    </a:lnTo>
                    <a:lnTo>
                      <a:pt x="1526272" y="824510"/>
                    </a:lnTo>
                    <a:lnTo>
                      <a:pt x="1531891" y="824510"/>
                    </a:lnTo>
                    <a:lnTo>
                      <a:pt x="1531891" y="831112"/>
                    </a:lnTo>
                    <a:lnTo>
                      <a:pt x="1540074" y="831112"/>
                    </a:lnTo>
                    <a:lnTo>
                      <a:pt x="1540074" y="836736"/>
                    </a:lnTo>
                    <a:lnTo>
                      <a:pt x="1546670" y="836736"/>
                    </a:lnTo>
                    <a:lnTo>
                      <a:pt x="1546670" y="842360"/>
                    </a:lnTo>
                    <a:lnTo>
                      <a:pt x="1554853" y="842360"/>
                    </a:lnTo>
                    <a:lnTo>
                      <a:pt x="1554853" y="846884"/>
                    </a:lnTo>
                    <a:lnTo>
                      <a:pt x="1569632" y="846884"/>
                    </a:lnTo>
                    <a:lnTo>
                      <a:pt x="1569632" y="856542"/>
                    </a:lnTo>
                    <a:lnTo>
                      <a:pt x="1589419" y="856542"/>
                    </a:lnTo>
                    <a:lnTo>
                      <a:pt x="1589419" y="865711"/>
                    </a:lnTo>
                    <a:lnTo>
                      <a:pt x="1608229" y="865711"/>
                    </a:lnTo>
                    <a:lnTo>
                      <a:pt x="1608229" y="878426"/>
                    </a:lnTo>
                    <a:lnTo>
                      <a:pt x="1633634" y="878426"/>
                    </a:lnTo>
                    <a:lnTo>
                      <a:pt x="1633634" y="894198"/>
                    </a:lnTo>
                    <a:lnTo>
                      <a:pt x="1642306" y="894198"/>
                    </a:lnTo>
                    <a:lnTo>
                      <a:pt x="1642306" y="910947"/>
                    </a:lnTo>
                    <a:lnTo>
                      <a:pt x="1662093" y="910947"/>
                    </a:lnTo>
                    <a:lnTo>
                      <a:pt x="1662093" y="919627"/>
                    </a:lnTo>
                    <a:lnTo>
                      <a:pt x="1684933" y="919627"/>
                    </a:lnTo>
                    <a:lnTo>
                      <a:pt x="1684933" y="932831"/>
                    </a:lnTo>
                    <a:lnTo>
                      <a:pt x="1690552" y="932831"/>
                    </a:lnTo>
                    <a:lnTo>
                      <a:pt x="1690552" y="946524"/>
                    </a:lnTo>
                    <a:lnTo>
                      <a:pt x="1712904" y="946524"/>
                    </a:lnTo>
                    <a:lnTo>
                      <a:pt x="1712904" y="952637"/>
                    </a:lnTo>
                    <a:lnTo>
                      <a:pt x="1720476" y="952637"/>
                    </a:lnTo>
                    <a:lnTo>
                      <a:pt x="1720476" y="958261"/>
                    </a:lnTo>
                    <a:lnTo>
                      <a:pt x="1745393" y="958261"/>
                    </a:lnTo>
                    <a:lnTo>
                      <a:pt x="1745393" y="967430"/>
                    </a:lnTo>
                    <a:lnTo>
                      <a:pt x="1756019" y="967430"/>
                    </a:lnTo>
                    <a:lnTo>
                      <a:pt x="1756019" y="974521"/>
                    </a:lnTo>
                    <a:lnTo>
                      <a:pt x="1769699" y="974521"/>
                    </a:lnTo>
                    <a:lnTo>
                      <a:pt x="1769699" y="980634"/>
                    </a:lnTo>
                    <a:lnTo>
                      <a:pt x="1795593" y="980634"/>
                    </a:lnTo>
                    <a:lnTo>
                      <a:pt x="1795593" y="988214"/>
                    </a:lnTo>
                    <a:lnTo>
                      <a:pt x="1809761" y="988214"/>
                    </a:lnTo>
                    <a:lnTo>
                      <a:pt x="1809761" y="993838"/>
                    </a:lnTo>
                    <a:lnTo>
                      <a:pt x="1837732" y="993838"/>
                    </a:lnTo>
                    <a:lnTo>
                      <a:pt x="1837732" y="1006064"/>
                    </a:lnTo>
                    <a:lnTo>
                      <a:pt x="1848846" y="1006064"/>
                    </a:lnTo>
                    <a:lnTo>
                      <a:pt x="1848846" y="1011199"/>
                    </a:lnTo>
                    <a:lnTo>
                      <a:pt x="1877794" y="1011199"/>
                    </a:lnTo>
                    <a:cubicBezTo>
                      <a:pt x="1877794" y="1011199"/>
                      <a:pt x="1875717" y="1019879"/>
                      <a:pt x="1877794" y="1019879"/>
                    </a:cubicBezTo>
                    <a:lnTo>
                      <a:pt x="1909795" y="1019879"/>
                    </a:lnTo>
                    <a:lnTo>
                      <a:pt x="1909795" y="1032105"/>
                    </a:lnTo>
                    <a:lnTo>
                      <a:pt x="1955475" y="1032105"/>
                    </a:lnTo>
                    <a:lnTo>
                      <a:pt x="1955475" y="1041763"/>
                    </a:lnTo>
                    <a:lnTo>
                      <a:pt x="1965124" y="1041763"/>
                    </a:lnTo>
                    <a:lnTo>
                      <a:pt x="1965124" y="1049343"/>
                    </a:lnTo>
                    <a:lnTo>
                      <a:pt x="1971720" y="1049343"/>
                    </a:lnTo>
                    <a:lnTo>
                      <a:pt x="1971720" y="1059002"/>
                    </a:lnTo>
                    <a:lnTo>
                      <a:pt x="2020454" y="1059002"/>
                    </a:lnTo>
                    <a:lnTo>
                      <a:pt x="2020454" y="1069149"/>
                    </a:lnTo>
                    <a:lnTo>
                      <a:pt x="2029126" y="1069149"/>
                    </a:lnTo>
                    <a:lnTo>
                      <a:pt x="2029126" y="1080886"/>
                    </a:lnTo>
                    <a:lnTo>
                      <a:pt x="2050501" y="1080886"/>
                    </a:lnTo>
                    <a:lnTo>
                      <a:pt x="2050501" y="1086510"/>
                    </a:lnTo>
                    <a:lnTo>
                      <a:pt x="2088120" y="1086510"/>
                    </a:lnTo>
                    <a:lnTo>
                      <a:pt x="2088120" y="1092134"/>
                    </a:lnTo>
                    <a:lnTo>
                      <a:pt x="2108884" y="1092134"/>
                    </a:lnTo>
                    <a:lnTo>
                      <a:pt x="2108884" y="1098736"/>
                    </a:lnTo>
                    <a:lnTo>
                      <a:pt x="2116457" y="1098736"/>
                    </a:lnTo>
                    <a:lnTo>
                      <a:pt x="2116457" y="1105827"/>
                    </a:lnTo>
                    <a:lnTo>
                      <a:pt x="2166168" y="1105827"/>
                    </a:lnTo>
                    <a:lnTo>
                      <a:pt x="2166168" y="1113407"/>
                    </a:lnTo>
                    <a:lnTo>
                      <a:pt x="2172275" y="1113407"/>
                    </a:lnTo>
                    <a:lnTo>
                      <a:pt x="2172275" y="1119520"/>
                    </a:lnTo>
                    <a:lnTo>
                      <a:pt x="2216979" y="1119520"/>
                    </a:lnTo>
                    <a:lnTo>
                      <a:pt x="2216979" y="1127711"/>
                    </a:lnTo>
                    <a:lnTo>
                      <a:pt x="2231758" y="1127711"/>
                    </a:lnTo>
                    <a:lnTo>
                      <a:pt x="2231758" y="1133824"/>
                    </a:lnTo>
                    <a:lnTo>
                      <a:pt x="2262171" y="1133824"/>
                    </a:lnTo>
                    <a:lnTo>
                      <a:pt x="2262171" y="1140915"/>
                    </a:lnTo>
                    <a:lnTo>
                      <a:pt x="2270355" y="1140915"/>
                    </a:lnTo>
                    <a:lnTo>
                      <a:pt x="2270355" y="1148495"/>
                    </a:lnTo>
                    <a:lnTo>
                      <a:pt x="2280004" y="1148495"/>
                    </a:lnTo>
                    <a:lnTo>
                      <a:pt x="2280004" y="1155097"/>
                    </a:lnTo>
                    <a:lnTo>
                      <a:pt x="2285622" y="1155097"/>
                    </a:lnTo>
                    <a:lnTo>
                      <a:pt x="2285622" y="1160232"/>
                    </a:lnTo>
                    <a:lnTo>
                      <a:pt x="2293806" y="1160232"/>
                    </a:lnTo>
                    <a:lnTo>
                      <a:pt x="2293806" y="1165367"/>
                    </a:lnTo>
                    <a:lnTo>
                      <a:pt x="2302966" y="1165367"/>
                    </a:lnTo>
                    <a:lnTo>
                      <a:pt x="2302966" y="1171969"/>
                    </a:lnTo>
                    <a:lnTo>
                      <a:pt x="2313104" y="1171969"/>
                    </a:lnTo>
                    <a:lnTo>
                      <a:pt x="2313104" y="1177592"/>
                    </a:lnTo>
                    <a:lnTo>
                      <a:pt x="2327272" y="1177592"/>
                    </a:lnTo>
                    <a:lnTo>
                      <a:pt x="2327272" y="1182116"/>
                    </a:lnTo>
                    <a:lnTo>
                      <a:pt x="2351090" y="1182116"/>
                    </a:lnTo>
                    <a:lnTo>
                      <a:pt x="2351090" y="1188718"/>
                    </a:lnTo>
                    <a:lnTo>
                      <a:pt x="2359273" y="1188718"/>
                    </a:lnTo>
                    <a:lnTo>
                      <a:pt x="2359273" y="1195320"/>
                    </a:lnTo>
                    <a:lnTo>
                      <a:pt x="2370388" y="1195320"/>
                    </a:lnTo>
                    <a:lnTo>
                      <a:pt x="2370388" y="1201433"/>
                    </a:lnTo>
                    <a:lnTo>
                      <a:pt x="2381014" y="1201433"/>
                    </a:lnTo>
                    <a:lnTo>
                      <a:pt x="2381014" y="1208035"/>
                    </a:lnTo>
                    <a:lnTo>
                      <a:pt x="2422664" y="1208035"/>
                    </a:lnTo>
                    <a:lnTo>
                      <a:pt x="2422664" y="1214148"/>
                    </a:lnTo>
                    <a:lnTo>
                      <a:pt x="2433291" y="1214148"/>
                    </a:lnTo>
                    <a:lnTo>
                      <a:pt x="2433291" y="1222339"/>
                    </a:lnTo>
                    <a:lnTo>
                      <a:pt x="2442451" y="1222339"/>
                    </a:lnTo>
                    <a:lnTo>
                      <a:pt x="2442451" y="1231508"/>
                    </a:lnTo>
                    <a:lnTo>
                      <a:pt x="2459184" y="1231508"/>
                    </a:lnTo>
                    <a:lnTo>
                      <a:pt x="2459184" y="1237132"/>
                    </a:lnTo>
                    <a:lnTo>
                      <a:pt x="2468345" y="1237132"/>
                    </a:lnTo>
                    <a:lnTo>
                      <a:pt x="2468345" y="1253882"/>
                    </a:lnTo>
                    <a:lnTo>
                      <a:pt x="2513537" y="1253882"/>
                    </a:lnTo>
                    <a:lnTo>
                      <a:pt x="2513537" y="1260973"/>
                    </a:lnTo>
                    <a:lnTo>
                      <a:pt x="2523186" y="1260973"/>
                    </a:lnTo>
                    <a:lnTo>
                      <a:pt x="2523186" y="1268553"/>
                    </a:lnTo>
                    <a:lnTo>
                      <a:pt x="2539431" y="1268553"/>
                    </a:lnTo>
                    <a:lnTo>
                      <a:pt x="2539431" y="1274666"/>
                    </a:lnTo>
                    <a:lnTo>
                      <a:pt x="2569355" y="1274666"/>
                    </a:lnTo>
                    <a:lnTo>
                      <a:pt x="2569355" y="1282246"/>
                    </a:lnTo>
                    <a:lnTo>
                      <a:pt x="2578027" y="1282246"/>
                    </a:lnTo>
                    <a:lnTo>
                      <a:pt x="2578027" y="1291904"/>
                    </a:lnTo>
                    <a:lnTo>
                      <a:pt x="2599402" y="1291904"/>
                    </a:lnTo>
                    <a:lnTo>
                      <a:pt x="2599402" y="1298506"/>
                    </a:lnTo>
                    <a:lnTo>
                      <a:pt x="2606486" y="1298506"/>
                    </a:lnTo>
                    <a:lnTo>
                      <a:pt x="2606486" y="1306697"/>
                    </a:lnTo>
                    <a:lnTo>
                      <a:pt x="2623219" y="1306697"/>
                    </a:lnTo>
                    <a:lnTo>
                      <a:pt x="2623219" y="1314889"/>
                    </a:lnTo>
                    <a:lnTo>
                      <a:pt x="2631891" y="1314889"/>
                    </a:lnTo>
                    <a:lnTo>
                      <a:pt x="2631891" y="1325036"/>
                    </a:lnTo>
                    <a:lnTo>
                      <a:pt x="2670488" y="1325036"/>
                    </a:lnTo>
                    <a:lnTo>
                      <a:pt x="2670488" y="1334205"/>
                    </a:lnTo>
                    <a:lnTo>
                      <a:pt x="2678061" y="1334205"/>
                    </a:lnTo>
                    <a:lnTo>
                      <a:pt x="2678061" y="1340318"/>
                    </a:lnTo>
                    <a:lnTo>
                      <a:pt x="2683191" y="1340318"/>
                    </a:lnTo>
                    <a:lnTo>
                      <a:pt x="2683191" y="1348999"/>
                    </a:lnTo>
                    <a:lnTo>
                      <a:pt x="2803988" y="1348999"/>
                    </a:lnTo>
                    <a:lnTo>
                      <a:pt x="2803988" y="1381519"/>
                    </a:lnTo>
                    <a:lnTo>
                      <a:pt x="2811561" y="1381519"/>
                    </a:lnTo>
                    <a:lnTo>
                      <a:pt x="2811561" y="1396313"/>
                    </a:lnTo>
                    <a:lnTo>
                      <a:pt x="3067446" y="1396313"/>
                    </a:lnTo>
                    <a:lnTo>
                      <a:pt x="3067446" y="1494364"/>
                    </a:lnTo>
                    <a:lnTo>
                      <a:pt x="3142074" y="1494364"/>
                    </a:lnTo>
                    <a:lnTo>
                      <a:pt x="3142074" y="1720053"/>
                    </a:lnTo>
                    <a:lnTo>
                      <a:pt x="3261405" y="1720053"/>
                    </a:lnTo>
                  </a:path>
                </a:pathLst>
              </a:custGeom>
              <a:noFill/>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94" name="Graphic 419">
                <a:extLst>
                  <a:ext uri="{FF2B5EF4-FFF2-40B4-BE49-F238E27FC236}">
                    <a16:creationId xmlns:a16="http://schemas.microsoft.com/office/drawing/2014/main" id="{09F191BD-79D9-403D-9478-3D26C0438EA0}"/>
                  </a:ext>
                </a:extLst>
              </p:cNvPr>
              <p:cNvGrpSpPr/>
              <p:nvPr/>
            </p:nvGrpSpPr>
            <p:grpSpPr>
              <a:xfrm>
                <a:off x="2920627" y="1482290"/>
                <a:ext cx="3274718" cy="1746704"/>
                <a:chOff x="2920627" y="1482290"/>
                <a:chExt cx="3274718" cy="1746704"/>
              </a:xfrm>
            </p:grpSpPr>
            <p:grpSp>
              <p:nvGrpSpPr>
                <p:cNvPr id="95" name="Graphic 419">
                  <a:extLst>
                    <a:ext uri="{FF2B5EF4-FFF2-40B4-BE49-F238E27FC236}">
                      <a16:creationId xmlns:a16="http://schemas.microsoft.com/office/drawing/2014/main" id="{8980C559-D848-44FC-A292-5FE05A746AE2}"/>
                    </a:ext>
                  </a:extLst>
                </p:cNvPr>
                <p:cNvGrpSpPr/>
                <p:nvPr/>
              </p:nvGrpSpPr>
              <p:grpSpPr>
                <a:xfrm>
                  <a:off x="5983553" y="2975921"/>
                  <a:ext cx="27481" cy="27385"/>
                  <a:chOff x="5983553" y="2975921"/>
                  <a:chExt cx="27481" cy="27385"/>
                </a:xfrm>
              </p:grpSpPr>
              <p:sp>
                <p:nvSpPr>
                  <p:cNvPr id="444" name="Freeform 427">
                    <a:extLst>
                      <a:ext uri="{FF2B5EF4-FFF2-40B4-BE49-F238E27FC236}">
                        <a16:creationId xmlns:a16="http://schemas.microsoft.com/office/drawing/2014/main" id="{D99B3C1E-26BD-4225-9C71-C0A85E0CEA31}"/>
                      </a:ext>
                    </a:extLst>
                  </p:cNvPr>
                  <p:cNvSpPr/>
                  <p:nvPr/>
                </p:nvSpPr>
                <p:spPr>
                  <a:xfrm>
                    <a:off x="5997355" y="297592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5" name="Freeform 428">
                    <a:extLst>
                      <a:ext uri="{FF2B5EF4-FFF2-40B4-BE49-F238E27FC236}">
                        <a16:creationId xmlns:a16="http://schemas.microsoft.com/office/drawing/2014/main" id="{B18EC970-D3AA-43A5-9BA2-D7F044F77A98}"/>
                      </a:ext>
                    </a:extLst>
                  </p:cNvPr>
                  <p:cNvSpPr/>
                  <p:nvPr/>
                </p:nvSpPr>
                <p:spPr>
                  <a:xfrm>
                    <a:off x="5983553" y="2989614"/>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6" name="Graphic 419">
                  <a:extLst>
                    <a:ext uri="{FF2B5EF4-FFF2-40B4-BE49-F238E27FC236}">
                      <a16:creationId xmlns:a16="http://schemas.microsoft.com/office/drawing/2014/main" id="{1FECFE61-FDAB-418A-9686-DBE37B9AAEB0}"/>
                    </a:ext>
                  </a:extLst>
                </p:cNvPr>
                <p:cNvGrpSpPr/>
                <p:nvPr/>
              </p:nvGrpSpPr>
              <p:grpSpPr>
                <a:xfrm>
                  <a:off x="5739882" y="2877747"/>
                  <a:ext cx="27481" cy="27508"/>
                  <a:chOff x="5739882" y="2877747"/>
                  <a:chExt cx="27481" cy="27508"/>
                </a:xfrm>
              </p:grpSpPr>
              <p:sp>
                <p:nvSpPr>
                  <p:cNvPr id="442" name="Freeform 430">
                    <a:extLst>
                      <a:ext uri="{FF2B5EF4-FFF2-40B4-BE49-F238E27FC236}">
                        <a16:creationId xmlns:a16="http://schemas.microsoft.com/office/drawing/2014/main" id="{2615A53B-F950-450F-B079-5C27142FC47B}"/>
                      </a:ext>
                    </a:extLst>
                  </p:cNvPr>
                  <p:cNvSpPr/>
                  <p:nvPr/>
                </p:nvSpPr>
                <p:spPr>
                  <a:xfrm>
                    <a:off x="5753562"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3" name="Freeform 431">
                    <a:extLst>
                      <a:ext uri="{FF2B5EF4-FFF2-40B4-BE49-F238E27FC236}">
                        <a16:creationId xmlns:a16="http://schemas.microsoft.com/office/drawing/2014/main" id="{005F6344-F1F3-4A27-BDFE-C180C2E75B33}"/>
                      </a:ext>
                    </a:extLst>
                  </p:cNvPr>
                  <p:cNvSpPr/>
                  <p:nvPr/>
                </p:nvSpPr>
                <p:spPr>
                  <a:xfrm>
                    <a:off x="5739882"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 name="Graphic 419">
                  <a:extLst>
                    <a:ext uri="{FF2B5EF4-FFF2-40B4-BE49-F238E27FC236}">
                      <a16:creationId xmlns:a16="http://schemas.microsoft.com/office/drawing/2014/main" id="{D6BCB78E-AE80-4F6E-B559-7F2B82208167}"/>
                    </a:ext>
                  </a:extLst>
                </p:cNvPr>
                <p:cNvGrpSpPr/>
                <p:nvPr/>
              </p:nvGrpSpPr>
              <p:grpSpPr>
                <a:xfrm>
                  <a:off x="5719607" y="2862587"/>
                  <a:ext cx="27359" cy="27385"/>
                  <a:chOff x="5719607" y="2862587"/>
                  <a:chExt cx="27359" cy="27385"/>
                </a:xfrm>
              </p:grpSpPr>
              <p:sp>
                <p:nvSpPr>
                  <p:cNvPr id="440" name="Freeform 433">
                    <a:extLst>
                      <a:ext uri="{FF2B5EF4-FFF2-40B4-BE49-F238E27FC236}">
                        <a16:creationId xmlns:a16="http://schemas.microsoft.com/office/drawing/2014/main" id="{9EA37B37-8EFF-49FD-86E9-625F438FBFE4}"/>
                      </a:ext>
                    </a:extLst>
                  </p:cNvPr>
                  <p:cNvSpPr/>
                  <p:nvPr/>
                </p:nvSpPr>
                <p:spPr>
                  <a:xfrm>
                    <a:off x="5733286" y="2862587"/>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1" name="Freeform 434">
                    <a:extLst>
                      <a:ext uri="{FF2B5EF4-FFF2-40B4-BE49-F238E27FC236}">
                        <a16:creationId xmlns:a16="http://schemas.microsoft.com/office/drawing/2014/main" id="{F785E14B-5C7D-4D64-B02C-ED691DCF0290}"/>
                      </a:ext>
                    </a:extLst>
                  </p:cNvPr>
                  <p:cNvSpPr/>
                  <p:nvPr/>
                </p:nvSpPr>
                <p:spPr>
                  <a:xfrm>
                    <a:off x="5719607" y="2876280"/>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8" name="Graphic 419">
                  <a:extLst>
                    <a:ext uri="{FF2B5EF4-FFF2-40B4-BE49-F238E27FC236}">
                      <a16:creationId xmlns:a16="http://schemas.microsoft.com/office/drawing/2014/main" id="{E098292B-1995-4667-AF5E-23F7164E45CB}"/>
                    </a:ext>
                  </a:extLst>
                </p:cNvPr>
                <p:cNvGrpSpPr/>
                <p:nvPr/>
              </p:nvGrpSpPr>
              <p:grpSpPr>
                <a:xfrm>
                  <a:off x="5605161" y="2830556"/>
                  <a:ext cx="27481" cy="27385"/>
                  <a:chOff x="5605161" y="2830556"/>
                  <a:chExt cx="27481" cy="27385"/>
                </a:xfrm>
              </p:grpSpPr>
              <p:sp>
                <p:nvSpPr>
                  <p:cNvPr id="438" name="Freeform 436">
                    <a:extLst>
                      <a:ext uri="{FF2B5EF4-FFF2-40B4-BE49-F238E27FC236}">
                        <a16:creationId xmlns:a16="http://schemas.microsoft.com/office/drawing/2014/main" id="{0920C26C-AE46-4EDB-851B-4AB9E1DB9279}"/>
                      </a:ext>
                    </a:extLst>
                  </p:cNvPr>
                  <p:cNvSpPr/>
                  <p:nvPr/>
                </p:nvSpPr>
                <p:spPr>
                  <a:xfrm>
                    <a:off x="5618963"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9" name="Freeform 437">
                    <a:extLst>
                      <a:ext uri="{FF2B5EF4-FFF2-40B4-BE49-F238E27FC236}">
                        <a16:creationId xmlns:a16="http://schemas.microsoft.com/office/drawing/2014/main" id="{6DEF38CE-7136-4786-A0DF-C369C503A4BE}"/>
                      </a:ext>
                    </a:extLst>
                  </p:cNvPr>
                  <p:cNvSpPr/>
                  <p:nvPr/>
                </p:nvSpPr>
                <p:spPr>
                  <a:xfrm>
                    <a:off x="5605161" y="284424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9" name="Graphic 419">
                  <a:extLst>
                    <a:ext uri="{FF2B5EF4-FFF2-40B4-BE49-F238E27FC236}">
                      <a16:creationId xmlns:a16="http://schemas.microsoft.com/office/drawing/2014/main" id="{541491C3-F535-4A01-82C8-A67C19CD76A1}"/>
                    </a:ext>
                  </a:extLst>
                </p:cNvPr>
                <p:cNvGrpSpPr/>
                <p:nvPr/>
              </p:nvGrpSpPr>
              <p:grpSpPr>
                <a:xfrm>
                  <a:off x="5613222" y="2830556"/>
                  <a:ext cx="27359" cy="27385"/>
                  <a:chOff x="5613222" y="2830556"/>
                  <a:chExt cx="27359" cy="27385"/>
                </a:xfrm>
              </p:grpSpPr>
              <p:sp>
                <p:nvSpPr>
                  <p:cNvPr id="436" name="Freeform 439">
                    <a:extLst>
                      <a:ext uri="{FF2B5EF4-FFF2-40B4-BE49-F238E27FC236}">
                        <a16:creationId xmlns:a16="http://schemas.microsoft.com/office/drawing/2014/main" id="{0F5E6C96-1E4B-4A58-A372-AAA399789159}"/>
                      </a:ext>
                    </a:extLst>
                  </p:cNvPr>
                  <p:cNvSpPr/>
                  <p:nvPr/>
                </p:nvSpPr>
                <p:spPr>
                  <a:xfrm>
                    <a:off x="5626902"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7" name="Freeform 440">
                    <a:extLst>
                      <a:ext uri="{FF2B5EF4-FFF2-40B4-BE49-F238E27FC236}">
                        <a16:creationId xmlns:a16="http://schemas.microsoft.com/office/drawing/2014/main" id="{2EFFDAE0-A42F-4C87-91DF-AA6D064FCA18}"/>
                      </a:ext>
                    </a:extLst>
                  </p:cNvPr>
                  <p:cNvSpPr/>
                  <p:nvPr/>
                </p:nvSpPr>
                <p:spPr>
                  <a:xfrm>
                    <a:off x="5613222" y="284424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0" name="Graphic 419">
                  <a:extLst>
                    <a:ext uri="{FF2B5EF4-FFF2-40B4-BE49-F238E27FC236}">
                      <a16:creationId xmlns:a16="http://schemas.microsoft.com/office/drawing/2014/main" id="{85317AEC-946E-4A64-B204-BC32302239E1}"/>
                    </a:ext>
                  </a:extLst>
                </p:cNvPr>
                <p:cNvGrpSpPr/>
                <p:nvPr/>
              </p:nvGrpSpPr>
              <p:grpSpPr>
                <a:xfrm>
                  <a:off x="5560213" y="2806715"/>
                  <a:ext cx="27359" cy="27385"/>
                  <a:chOff x="5560213" y="2806715"/>
                  <a:chExt cx="27359" cy="27385"/>
                </a:xfrm>
              </p:grpSpPr>
              <p:sp>
                <p:nvSpPr>
                  <p:cNvPr id="434" name="Freeform 442">
                    <a:extLst>
                      <a:ext uri="{FF2B5EF4-FFF2-40B4-BE49-F238E27FC236}">
                        <a16:creationId xmlns:a16="http://schemas.microsoft.com/office/drawing/2014/main" id="{62B9E64D-2DB8-41F7-99B9-403BDC79A94F}"/>
                      </a:ext>
                    </a:extLst>
                  </p:cNvPr>
                  <p:cNvSpPr/>
                  <p:nvPr/>
                </p:nvSpPr>
                <p:spPr>
                  <a:xfrm>
                    <a:off x="5573893" y="280671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5" name="Freeform 443">
                    <a:extLst>
                      <a:ext uri="{FF2B5EF4-FFF2-40B4-BE49-F238E27FC236}">
                        <a16:creationId xmlns:a16="http://schemas.microsoft.com/office/drawing/2014/main" id="{64B53627-134C-4CC5-8B1A-2C4151C2D7CE}"/>
                      </a:ext>
                    </a:extLst>
                  </p:cNvPr>
                  <p:cNvSpPr/>
                  <p:nvPr/>
                </p:nvSpPr>
                <p:spPr>
                  <a:xfrm>
                    <a:off x="5560213" y="282040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1" name="Graphic 419">
                  <a:extLst>
                    <a:ext uri="{FF2B5EF4-FFF2-40B4-BE49-F238E27FC236}">
                      <a16:creationId xmlns:a16="http://schemas.microsoft.com/office/drawing/2014/main" id="{98E5857F-AB65-441C-BA3C-56F7EC3EB2CD}"/>
                    </a:ext>
                  </a:extLst>
                </p:cNvPr>
                <p:cNvGrpSpPr/>
                <p:nvPr/>
              </p:nvGrpSpPr>
              <p:grpSpPr>
                <a:xfrm>
                  <a:off x="5548487" y="2796445"/>
                  <a:ext cx="27481" cy="27508"/>
                  <a:chOff x="5548487" y="2796445"/>
                  <a:chExt cx="27481" cy="27508"/>
                </a:xfrm>
              </p:grpSpPr>
              <p:sp>
                <p:nvSpPr>
                  <p:cNvPr id="432" name="Freeform 445">
                    <a:extLst>
                      <a:ext uri="{FF2B5EF4-FFF2-40B4-BE49-F238E27FC236}">
                        <a16:creationId xmlns:a16="http://schemas.microsoft.com/office/drawing/2014/main" id="{BD3B7F46-7B23-423D-AE04-5C9CEB0FE9C2}"/>
                      </a:ext>
                    </a:extLst>
                  </p:cNvPr>
                  <p:cNvSpPr/>
                  <p:nvPr/>
                </p:nvSpPr>
                <p:spPr>
                  <a:xfrm>
                    <a:off x="5562167" y="2796445"/>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3" name="Freeform 446">
                    <a:extLst>
                      <a:ext uri="{FF2B5EF4-FFF2-40B4-BE49-F238E27FC236}">
                        <a16:creationId xmlns:a16="http://schemas.microsoft.com/office/drawing/2014/main" id="{E4753A74-0B02-4AEA-844E-B974A018039C}"/>
                      </a:ext>
                    </a:extLst>
                  </p:cNvPr>
                  <p:cNvSpPr/>
                  <p:nvPr/>
                </p:nvSpPr>
                <p:spPr>
                  <a:xfrm>
                    <a:off x="5548487" y="2810261"/>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2" name="Graphic 419">
                  <a:extLst>
                    <a:ext uri="{FF2B5EF4-FFF2-40B4-BE49-F238E27FC236}">
                      <a16:creationId xmlns:a16="http://schemas.microsoft.com/office/drawing/2014/main" id="{FCA0D4B6-C28C-4F71-8678-86950150D5BA}"/>
                    </a:ext>
                  </a:extLst>
                </p:cNvPr>
                <p:cNvGrpSpPr/>
                <p:nvPr/>
              </p:nvGrpSpPr>
              <p:grpSpPr>
                <a:xfrm>
                  <a:off x="5538838" y="2788376"/>
                  <a:ext cx="27481" cy="27385"/>
                  <a:chOff x="5538838" y="2788376"/>
                  <a:chExt cx="27481" cy="27385"/>
                </a:xfrm>
              </p:grpSpPr>
              <p:sp>
                <p:nvSpPr>
                  <p:cNvPr id="430" name="Freeform 448">
                    <a:extLst>
                      <a:ext uri="{FF2B5EF4-FFF2-40B4-BE49-F238E27FC236}">
                        <a16:creationId xmlns:a16="http://schemas.microsoft.com/office/drawing/2014/main" id="{1EDAFF2D-6B46-411B-A188-D8A6235C6B57}"/>
                      </a:ext>
                    </a:extLst>
                  </p:cNvPr>
                  <p:cNvSpPr/>
                  <p:nvPr/>
                </p:nvSpPr>
                <p:spPr>
                  <a:xfrm>
                    <a:off x="5552518" y="278837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1" name="Freeform 449">
                    <a:extLst>
                      <a:ext uri="{FF2B5EF4-FFF2-40B4-BE49-F238E27FC236}">
                        <a16:creationId xmlns:a16="http://schemas.microsoft.com/office/drawing/2014/main" id="{F99BD4C4-EA82-4808-808A-45F0966E6FEB}"/>
                      </a:ext>
                    </a:extLst>
                  </p:cNvPr>
                  <p:cNvSpPr/>
                  <p:nvPr/>
                </p:nvSpPr>
                <p:spPr>
                  <a:xfrm>
                    <a:off x="5538838" y="2802069"/>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3" name="Graphic 419">
                  <a:extLst>
                    <a:ext uri="{FF2B5EF4-FFF2-40B4-BE49-F238E27FC236}">
                      <a16:creationId xmlns:a16="http://schemas.microsoft.com/office/drawing/2014/main" id="{A4EBEFAF-9E93-40A4-902E-CF638B3F5C53}"/>
                    </a:ext>
                  </a:extLst>
                </p:cNvPr>
                <p:cNvGrpSpPr/>
                <p:nvPr/>
              </p:nvGrpSpPr>
              <p:grpSpPr>
                <a:xfrm>
                  <a:off x="5530777" y="2788376"/>
                  <a:ext cx="27359" cy="27385"/>
                  <a:chOff x="5530777" y="2788376"/>
                  <a:chExt cx="27359" cy="27385"/>
                </a:xfrm>
              </p:grpSpPr>
              <p:sp>
                <p:nvSpPr>
                  <p:cNvPr id="428" name="Freeform 451">
                    <a:extLst>
                      <a:ext uri="{FF2B5EF4-FFF2-40B4-BE49-F238E27FC236}">
                        <a16:creationId xmlns:a16="http://schemas.microsoft.com/office/drawing/2014/main" id="{DD7686E2-9692-4E8D-9378-C656CC71484E}"/>
                      </a:ext>
                    </a:extLst>
                  </p:cNvPr>
                  <p:cNvSpPr/>
                  <p:nvPr/>
                </p:nvSpPr>
                <p:spPr>
                  <a:xfrm>
                    <a:off x="5544457" y="278837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9" name="Freeform 452">
                    <a:extLst>
                      <a:ext uri="{FF2B5EF4-FFF2-40B4-BE49-F238E27FC236}">
                        <a16:creationId xmlns:a16="http://schemas.microsoft.com/office/drawing/2014/main" id="{0D903D76-208C-4EDB-BBEB-F439AF6C9B5E}"/>
                      </a:ext>
                    </a:extLst>
                  </p:cNvPr>
                  <p:cNvSpPr/>
                  <p:nvPr/>
                </p:nvSpPr>
                <p:spPr>
                  <a:xfrm>
                    <a:off x="5530777" y="2802069"/>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4" name="Graphic 419">
                  <a:extLst>
                    <a:ext uri="{FF2B5EF4-FFF2-40B4-BE49-F238E27FC236}">
                      <a16:creationId xmlns:a16="http://schemas.microsoft.com/office/drawing/2014/main" id="{420A8FD3-05FB-47CE-9760-187F7790885C}"/>
                    </a:ext>
                  </a:extLst>
                </p:cNvPr>
                <p:cNvGrpSpPr/>
                <p:nvPr/>
              </p:nvGrpSpPr>
              <p:grpSpPr>
                <a:xfrm>
                  <a:off x="5486562" y="2764536"/>
                  <a:ext cx="27359" cy="27385"/>
                  <a:chOff x="5486562" y="2764536"/>
                  <a:chExt cx="27359" cy="27385"/>
                </a:xfrm>
              </p:grpSpPr>
              <p:sp>
                <p:nvSpPr>
                  <p:cNvPr id="426" name="Freeform 454">
                    <a:extLst>
                      <a:ext uri="{FF2B5EF4-FFF2-40B4-BE49-F238E27FC236}">
                        <a16:creationId xmlns:a16="http://schemas.microsoft.com/office/drawing/2014/main" id="{1AC46BD3-BC52-49E6-8A46-39EB8CEDD5A9}"/>
                      </a:ext>
                    </a:extLst>
                  </p:cNvPr>
                  <p:cNvSpPr/>
                  <p:nvPr/>
                </p:nvSpPr>
                <p:spPr>
                  <a:xfrm>
                    <a:off x="5500242" y="276453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7" name="Freeform 455">
                    <a:extLst>
                      <a:ext uri="{FF2B5EF4-FFF2-40B4-BE49-F238E27FC236}">
                        <a16:creationId xmlns:a16="http://schemas.microsoft.com/office/drawing/2014/main" id="{2E0300C5-F4BC-49B5-90B6-0A462AB6E9DE}"/>
                      </a:ext>
                    </a:extLst>
                  </p:cNvPr>
                  <p:cNvSpPr/>
                  <p:nvPr/>
                </p:nvSpPr>
                <p:spPr>
                  <a:xfrm>
                    <a:off x="5486562" y="2778229"/>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5" name="Graphic 419">
                  <a:extLst>
                    <a:ext uri="{FF2B5EF4-FFF2-40B4-BE49-F238E27FC236}">
                      <a16:creationId xmlns:a16="http://schemas.microsoft.com/office/drawing/2014/main" id="{E1F8FB38-2B32-4D1D-851F-A36172860716}"/>
                    </a:ext>
                  </a:extLst>
                </p:cNvPr>
                <p:cNvGrpSpPr/>
                <p:nvPr/>
              </p:nvGrpSpPr>
              <p:grpSpPr>
                <a:xfrm>
                  <a:off x="5493646" y="2773583"/>
                  <a:ext cx="27481" cy="27508"/>
                  <a:chOff x="5493646" y="2773583"/>
                  <a:chExt cx="27481" cy="27508"/>
                </a:xfrm>
              </p:grpSpPr>
              <p:sp>
                <p:nvSpPr>
                  <p:cNvPr id="424" name="Freeform 457">
                    <a:extLst>
                      <a:ext uri="{FF2B5EF4-FFF2-40B4-BE49-F238E27FC236}">
                        <a16:creationId xmlns:a16="http://schemas.microsoft.com/office/drawing/2014/main" id="{8C92A5EA-81AF-409D-B35B-4E1FD9D441FC}"/>
                      </a:ext>
                    </a:extLst>
                  </p:cNvPr>
                  <p:cNvSpPr/>
                  <p:nvPr/>
                </p:nvSpPr>
                <p:spPr>
                  <a:xfrm>
                    <a:off x="5507326" y="2773583"/>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5" name="Freeform 458">
                    <a:extLst>
                      <a:ext uri="{FF2B5EF4-FFF2-40B4-BE49-F238E27FC236}">
                        <a16:creationId xmlns:a16="http://schemas.microsoft.com/office/drawing/2014/main" id="{D7476F9D-8677-48DE-BFEB-6E682A787C73}"/>
                      </a:ext>
                    </a:extLst>
                  </p:cNvPr>
                  <p:cNvSpPr/>
                  <p:nvPr/>
                </p:nvSpPr>
                <p:spPr>
                  <a:xfrm>
                    <a:off x="5493646" y="278739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 name="Graphic 419">
                  <a:extLst>
                    <a:ext uri="{FF2B5EF4-FFF2-40B4-BE49-F238E27FC236}">
                      <a16:creationId xmlns:a16="http://schemas.microsoft.com/office/drawing/2014/main" id="{BB76E73E-578B-45E1-A7E6-236BC0B70AA9}"/>
                    </a:ext>
                  </a:extLst>
                </p:cNvPr>
                <p:cNvGrpSpPr/>
                <p:nvPr/>
              </p:nvGrpSpPr>
              <p:grpSpPr>
                <a:xfrm>
                  <a:off x="5507937" y="2772605"/>
                  <a:ext cx="27359" cy="27508"/>
                  <a:chOff x="5507937" y="2772605"/>
                  <a:chExt cx="27359" cy="27508"/>
                </a:xfrm>
              </p:grpSpPr>
              <p:sp>
                <p:nvSpPr>
                  <p:cNvPr id="422" name="Freeform 460">
                    <a:extLst>
                      <a:ext uri="{FF2B5EF4-FFF2-40B4-BE49-F238E27FC236}">
                        <a16:creationId xmlns:a16="http://schemas.microsoft.com/office/drawing/2014/main" id="{E3AB0F20-8186-4932-BED1-45FB4DD039C5}"/>
                      </a:ext>
                    </a:extLst>
                  </p:cNvPr>
                  <p:cNvSpPr/>
                  <p:nvPr/>
                </p:nvSpPr>
                <p:spPr>
                  <a:xfrm>
                    <a:off x="5521616" y="2772605"/>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3" name="Freeform 461">
                    <a:extLst>
                      <a:ext uri="{FF2B5EF4-FFF2-40B4-BE49-F238E27FC236}">
                        <a16:creationId xmlns:a16="http://schemas.microsoft.com/office/drawing/2014/main" id="{304218A0-BBE5-477A-A5D9-D97AF8BB111A}"/>
                      </a:ext>
                    </a:extLst>
                  </p:cNvPr>
                  <p:cNvSpPr/>
                  <p:nvPr/>
                </p:nvSpPr>
                <p:spPr>
                  <a:xfrm>
                    <a:off x="5507937" y="278629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7" name="Graphic 419">
                  <a:extLst>
                    <a:ext uri="{FF2B5EF4-FFF2-40B4-BE49-F238E27FC236}">
                      <a16:creationId xmlns:a16="http://schemas.microsoft.com/office/drawing/2014/main" id="{9C2EE701-91C9-491D-BF0C-5BBEC7D19DE5}"/>
                    </a:ext>
                  </a:extLst>
                </p:cNvPr>
                <p:cNvGrpSpPr/>
                <p:nvPr/>
              </p:nvGrpSpPr>
              <p:grpSpPr>
                <a:xfrm>
                  <a:off x="5515509" y="2772605"/>
                  <a:ext cx="27359" cy="27508"/>
                  <a:chOff x="5515509" y="2772605"/>
                  <a:chExt cx="27359" cy="27508"/>
                </a:xfrm>
              </p:grpSpPr>
              <p:sp>
                <p:nvSpPr>
                  <p:cNvPr id="420" name="Freeform 463">
                    <a:extLst>
                      <a:ext uri="{FF2B5EF4-FFF2-40B4-BE49-F238E27FC236}">
                        <a16:creationId xmlns:a16="http://schemas.microsoft.com/office/drawing/2014/main" id="{AA5B326B-656E-4839-98A5-87423E5DCC2E}"/>
                      </a:ext>
                    </a:extLst>
                  </p:cNvPr>
                  <p:cNvSpPr/>
                  <p:nvPr/>
                </p:nvSpPr>
                <p:spPr>
                  <a:xfrm>
                    <a:off x="5529189" y="2772605"/>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1" name="Freeform 464">
                    <a:extLst>
                      <a:ext uri="{FF2B5EF4-FFF2-40B4-BE49-F238E27FC236}">
                        <a16:creationId xmlns:a16="http://schemas.microsoft.com/office/drawing/2014/main" id="{933A7845-E4E2-4F92-A8EB-4E39DC1867C6}"/>
                      </a:ext>
                    </a:extLst>
                  </p:cNvPr>
                  <p:cNvSpPr/>
                  <p:nvPr/>
                </p:nvSpPr>
                <p:spPr>
                  <a:xfrm>
                    <a:off x="5515509" y="278629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8" name="Graphic 419">
                  <a:extLst>
                    <a:ext uri="{FF2B5EF4-FFF2-40B4-BE49-F238E27FC236}">
                      <a16:creationId xmlns:a16="http://schemas.microsoft.com/office/drawing/2014/main" id="{53B2B2E3-3FD7-447E-AAD7-4329005AD825}"/>
                    </a:ext>
                  </a:extLst>
                </p:cNvPr>
                <p:cNvGrpSpPr/>
                <p:nvPr/>
              </p:nvGrpSpPr>
              <p:grpSpPr>
                <a:xfrm>
                  <a:off x="5501219" y="2772605"/>
                  <a:ext cx="27481" cy="27508"/>
                  <a:chOff x="5501219" y="2772605"/>
                  <a:chExt cx="27481" cy="27508"/>
                </a:xfrm>
              </p:grpSpPr>
              <p:sp>
                <p:nvSpPr>
                  <p:cNvPr id="418" name="Freeform 466">
                    <a:extLst>
                      <a:ext uri="{FF2B5EF4-FFF2-40B4-BE49-F238E27FC236}">
                        <a16:creationId xmlns:a16="http://schemas.microsoft.com/office/drawing/2014/main" id="{25B91931-7460-4247-BA7D-50DCDCD24B46}"/>
                      </a:ext>
                    </a:extLst>
                  </p:cNvPr>
                  <p:cNvSpPr/>
                  <p:nvPr/>
                </p:nvSpPr>
                <p:spPr>
                  <a:xfrm>
                    <a:off x="5515021" y="2772605"/>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9" name="Freeform 467">
                    <a:extLst>
                      <a:ext uri="{FF2B5EF4-FFF2-40B4-BE49-F238E27FC236}">
                        <a16:creationId xmlns:a16="http://schemas.microsoft.com/office/drawing/2014/main" id="{E585DE65-D6CA-4DA0-BB79-570BE3398C2D}"/>
                      </a:ext>
                    </a:extLst>
                  </p:cNvPr>
                  <p:cNvSpPr/>
                  <p:nvPr/>
                </p:nvSpPr>
                <p:spPr>
                  <a:xfrm>
                    <a:off x="5501219" y="278629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 name="Graphic 419">
                  <a:extLst>
                    <a:ext uri="{FF2B5EF4-FFF2-40B4-BE49-F238E27FC236}">
                      <a16:creationId xmlns:a16="http://schemas.microsoft.com/office/drawing/2014/main" id="{4F51A32C-E6C5-4D23-AFCD-B90EC6F1A4D4}"/>
                    </a:ext>
                  </a:extLst>
                </p:cNvPr>
                <p:cNvGrpSpPr/>
                <p:nvPr/>
              </p:nvGrpSpPr>
              <p:grpSpPr>
                <a:xfrm>
                  <a:off x="5424148" y="2735561"/>
                  <a:ext cx="27359" cy="27385"/>
                  <a:chOff x="5424148" y="2735561"/>
                  <a:chExt cx="27359" cy="27385"/>
                </a:xfrm>
              </p:grpSpPr>
              <p:sp>
                <p:nvSpPr>
                  <p:cNvPr id="416" name="Freeform 469">
                    <a:extLst>
                      <a:ext uri="{FF2B5EF4-FFF2-40B4-BE49-F238E27FC236}">
                        <a16:creationId xmlns:a16="http://schemas.microsoft.com/office/drawing/2014/main" id="{70B31896-D800-4CBA-A46B-5599A1CA7323}"/>
                      </a:ext>
                    </a:extLst>
                  </p:cNvPr>
                  <p:cNvSpPr/>
                  <p:nvPr/>
                </p:nvSpPr>
                <p:spPr>
                  <a:xfrm>
                    <a:off x="5437828" y="273556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7" name="Freeform 470">
                    <a:extLst>
                      <a:ext uri="{FF2B5EF4-FFF2-40B4-BE49-F238E27FC236}">
                        <a16:creationId xmlns:a16="http://schemas.microsoft.com/office/drawing/2014/main" id="{789DC27F-85C3-4A4A-9CE8-BDFA9DD09370}"/>
                      </a:ext>
                    </a:extLst>
                  </p:cNvPr>
                  <p:cNvSpPr/>
                  <p:nvPr/>
                </p:nvSpPr>
                <p:spPr>
                  <a:xfrm>
                    <a:off x="5424148" y="2749254"/>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0" name="Graphic 419">
                  <a:extLst>
                    <a:ext uri="{FF2B5EF4-FFF2-40B4-BE49-F238E27FC236}">
                      <a16:creationId xmlns:a16="http://schemas.microsoft.com/office/drawing/2014/main" id="{631AD6CA-0FD8-4C37-BCF4-6B7484FFCF5D}"/>
                    </a:ext>
                  </a:extLst>
                </p:cNvPr>
                <p:cNvGrpSpPr/>
                <p:nvPr/>
              </p:nvGrpSpPr>
              <p:grpSpPr>
                <a:xfrm>
                  <a:off x="5411445" y="2735561"/>
                  <a:ext cx="27481" cy="27385"/>
                  <a:chOff x="5411445" y="2735561"/>
                  <a:chExt cx="27481" cy="27385"/>
                </a:xfrm>
              </p:grpSpPr>
              <p:sp>
                <p:nvSpPr>
                  <p:cNvPr id="414" name="Freeform 472">
                    <a:extLst>
                      <a:ext uri="{FF2B5EF4-FFF2-40B4-BE49-F238E27FC236}">
                        <a16:creationId xmlns:a16="http://schemas.microsoft.com/office/drawing/2014/main" id="{5F8138BA-8DC7-4013-AE86-0207D3A9362E}"/>
                      </a:ext>
                    </a:extLst>
                  </p:cNvPr>
                  <p:cNvSpPr/>
                  <p:nvPr/>
                </p:nvSpPr>
                <p:spPr>
                  <a:xfrm>
                    <a:off x="5425247" y="273556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5" name="Freeform 473">
                    <a:extLst>
                      <a:ext uri="{FF2B5EF4-FFF2-40B4-BE49-F238E27FC236}">
                        <a16:creationId xmlns:a16="http://schemas.microsoft.com/office/drawing/2014/main" id="{C521961D-2E71-40F1-818E-15B8365E2BAD}"/>
                      </a:ext>
                    </a:extLst>
                  </p:cNvPr>
                  <p:cNvSpPr/>
                  <p:nvPr/>
                </p:nvSpPr>
                <p:spPr>
                  <a:xfrm>
                    <a:off x="5411445" y="2749254"/>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1" name="Graphic 419">
                  <a:extLst>
                    <a:ext uri="{FF2B5EF4-FFF2-40B4-BE49-F238E27FC236}">
                      <a16:creationId xmlns:a16="http://schemas.microsoft.com/office/drawing/2014/main" id="{817E881A-B6B5-4DA4-9158-7946E0C6BCC0}"/>
                    </a:ext>
                  </a:extLst>
                </p:cNvPr>
                <p:cNvGrpSpPr/>
                <p:nvPr/>
              </p:nvGrpSpPr>
              <p:grpSpPr>
                <a:xfrm>
                  <a:off x="5431232" y="2735561"/>
                  <a:ext cx="27481" cy="27385"/>
                  <a:chOff x="5431232" y="2735561"/>
                  <a:chExt cx="27481" cy="27385"/>
                </a:xfrm>
              </p:grpSpPr>
              <p:sp>
                <p:nvSpPr>
                  <p:cNvPr id="412" name="Freeform 475">
                    <a:extLst>
                      <a:ext uri="{FF2B5EF4-FFF2-40B4-BE49-F238E27FC236}">
                        <a16:creationId xmlns:a16="http://schemas.microsoft.com/office/drawing/2014/main" id="{699B6AA8-947D-4467-98E0-7E834A6553DC}"/>
                      </a:ext>
                    </a:extLst>
                  </p:cNvPr>
                  <p:cNvSpPr/>
                  <p:nvPr/>
                </p:nvSpPr>
                <p:spPr>
                  <a:xfrm>
                    <a:off x="5445034" y="273556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3" name="Freeform 476">
                    <a:extLst>
                      <a:ext uri="{FF2B5EF4-FFF2-40B4-BE49-F238E27FC236}">
                        <a16:creationId xmlns:a16="http://schemas.microsoft.com/office/drawing/2014/main" id="{FDD87A0E-69D2-4586-87DA-BDF9BAE44B3D}"/>
                      </a:ext>
                    </a:extLst>
                  </p:cNvPr>
                  <p:cNvSpPr/>
                  <p:nvPr/>
                </p:nvSpPr>
                <p:spPr>
                  <a:xfrm>
                    <a:off x="5431232" y="2749254"/>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 name="Graphic 419">
                  <a:extLst>
                    <a:ext uri="{FF2B5EF4-FFF2-40B4-BE49-F238E27FC236}">
                      <a16:creationId xmlns:a16="http://schemas.microsoft.com/office/drawing/2014/main" id="{0F52AB45-317F-48B0-990A-119BDF675829}"/>
                    </a:ext>
                  </a:extLst>
                </p:cNvPr>
                <p:cNvGrpSpPr/>
                <p:nvPr/>
              </p:nvGrpSpPr>
              <p:grpSpPr>
                <a:xfrm>
                  <a:off x="5418407" y="2735561"/>
                  <a:ext cx="27481" cy="27385"/>
                  <a:chOff x="5418407" y="2735561"/>
                  <a:chExt cx="27481" cy="27385"/>
                </a:xfrm>
              </p:grpSpPr>
              <p:sp>
                <p:nvSpPr>
                  <p:cNvPr id="410" name="Freeform 478">
                    <a:extLst>
                      <a:ext uri="{FF2B5EF4-FFF2-40B4-BE49-F238E27FC236}">
                        <a16:creationId xmlns:a16="http://schemas.microsoft.com/office/drawing/2014/main" id="{13242892-66FC-4DF7-AB4B-12F13CF5DFEE}"/>
                      </a:ext>
                    </a:extLst>
                  </p:cNvPr>
                  <p:cNvSpPr/>
                  <p:nvPr/>
                </p:nvSpPr>
                <p:spPr>
                  <a:xfrm>
                    <a:off x="5432087" y="273556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1" name="Freeform 479">
                    <a:extLst>
                      <a:ext uri="{FF2B5EF4-FFF2-40B4-BE49-F238E27FC236}">
                        <a16:creationId xmlns:a16="http://schemas.microsoft.com/office/drawing/2014/main" id="{A1EFEBAE-8D21-4852-84A4-11057670D9C9}"/>
                      </a:ext>
                    </a:extLst>
                  </p:cNvPr>
                  <p:cNvSpPr/>
                  <p:nvPr/>
                </p:nvSpPr>
                <p:spPr>
                  <a:xfrm>
                    <a:off x="5418407" y="2749254"/>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3" name="Graphic 419">
                  <a:extLst>
                    <a:ext uri="{FF2B5EF4-FFF2-40B4-BE49-F238E27FC236}">
                      <a16:creationId xmlns:a16="http://schemas.microsoft.com/office/drawing/2014/main" id="{7A180378-0F3B-4445-ABAB-BA65ECE297C1}"/>
                    </a:ext>
                  </a:extLst>
                </p:cNvPr>
                <p:cNvGrpSpPr/>
                <p:nvPr/>
              </p:nvGrpSpPr>
              <p:grpSpPr>
                <a:xfrm>
                  <a:off x="5435751" y="2742163"/>
                  <a:ext cx="27481" cy="27385"/>
                  <a:chOff x="5435751" y="2742163"/>
                  <a:chExt cx="27481" cy="27385"/>
                </a:xfrm>
              </p:grpSpPr>
              <p:sp>
                <p:nvSpPr>
                  <p:cNvPr id="408" name="Freeform 481">
                    <a:extLst>
                      <a:ext uri="{FF2B5EF4-FFF2-40B4-BE49-F238E27FC236}">
                        <a16:creationId xmlns:a16="http://schemas.microsoft.com/office/drawing/2014/main" id="{81A605A9-F537-4C8D-80CB-34DD86476B35}"/>
                      </a:ext>
                    </a:extLst>
                  </p:cNvPr>
                  <p:cNvSpPr/>
                  <p:nvPr/>
                </p:nvSpPr>
                <p:spPr>
                  <a:xfrm>
                    <a:off x="5449431" y="2742163"/>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9" name="Freeform 482">
                    <a:extLst>
                      <a:ext uri="{FF2B5EF4-FFF2-40B4-BE49-F238E27FC236}">
                        <a16:creationId xmlns:a16="http://schemas.microsoft.com/office/drawing/2014/main" id="{1E589474-C7C3-43A0-96DE-68B8ADA6E081}"/>
                      </a:ext>
                    </a:extLst>
                  </p:cNvPr>
                  <p:cNvSpPr/>
                  <p:nvPr/>
                </p:nvSpPr>
                <p:spPr>
                  <a:xfrm>
                    <a:off x="5435751" y="2755856"/>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 name="Graphic 419">
                  <a:extLst>
                    <a:ext uri="{FF2B5EF4-FFF2-40B4-BE49-F238E27FC236}">
                      <a16:creationId xmlns:a16="http://schemas.microsoft.com/office/drawing/2014/main" id="{93902845-27A0-467E-8414-42896C9E5432}"/>
                    </a:ext>
                  </a:extLst>
                </p:cNvPr>
                <p:cNvGrpSpPr/>
                <p:nvPr/>
              </p:nvGrpSpPr>
              <p:grpSpPr>
                <a:xfrm>
                  <a:off x="5444423" y="2749743"/>
                  <a:ext cx="27359" cy="27385"/>
                  <a:chOff x="5444423" y="2749743"/>
                  <a:chExt cx="27359" cy="27385"/>
                </a:xfrm>
              </p:grpSpPr>
              <p:sp>
                <p:nvSpPr>
                  <p:cNvPr id="406" name="Freeform 484">
                    <a:extLst>
                      <a:ext uri="{FF2B5EF4-FFF2-40B4-BE49-F238E27FC236}">
                        <a16:creationId xmlns:a16="http://schemas.microsoft.com/office/drawing/2014/main" id="{CEBE4B7F-3DA1-4865-8E9C-6275E07A9913}"/>
                      </a:ext>
                    </a:extLst>
                  </p:cNvPr>
                  <p:cNvSpPr/>
                  <p:nvPr/>
                </p:nvSpPr>
                <p:spPr>
                  <a:xfrm>
                    <a:off x="5458103" y="2749743"/>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7" name="Freeform 485">
                    <a:extLst>
                      <a:ext uri="{FF2B5EF4-FFF2-40B4-BE49-F238E27FC236}">
                        <a16:creationId xmlns:a16="http://schemas.microsoft.com/office/drawing/2014/main" id="{B152BA7D-6267-418A-8E53-5C10070FEB6B}"/>
                      </a:ext>
                    </a:extLst>
                  </p:cNvPr>
                  <p:cNvSpPr/>
                  <p:nvPr/>
                </p:nvSpPr>
                <p:spPr>
                  <a:xfrm>
                    <a:off x="5444423" y="2763436"/>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 name="Graphic 419">
                  <a:extLst>
                    <a:ext uri="{FF2B5EF4-FFF2-40B4-BE49-F238E27FC236}">
                      <a16:creationId xmlns:a16="http://schemas.microsoft.com/office/drawing/2014/main" id="{744567CE-344B-4DE8-8CDE-D1ABB94C9F0C}"/>
                    </a:ext>
                  </a:extLst>
                </p:cNvPr>
                <p:cNvGrpSpPr/>
                <p:nvPr/>
              </p:nvGrpSpPr>
              <p:grpSpPr>
                <a:xfrm>
                  <a:off x="5451019" y="2749743"/>
                  <a:ext cx="27359" cy="27385"/>
                  <a:chOff x="5451019" y="2749743"/>
                  <a:chExt cx="27359" cy="27385"/>
                </a:xfrm>
              </p:grpSpPr>
              <p:sp>
                <p:nvSpPr>
                  <p:cNvPr id="404" name="Freeform 487">
                    <a:extLst>
                      <a:ext uri="{FF2B5EF4-FFF2-40B4-BE49-F238E27FC236}">
                        <a16:creationId xmlns:a16="http://schemas.microsoft.com/office/drawing/2014/main" id="{2DEED4C1-1881-4A25-8F69-35FD2073449F}"/>
                      </a:ext>
                    </a:extLst>
                  </p:cNvPr>
                  <p:cNvSpPr/>
                  <p:nvPr/>
                </p:nvSpPr>
                <p:spPr>
                  <a:xfrm>
                    <a:off x="5464699" y="2749743"/>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5" name="Freeform 488">
                    <a:extLst>
                      <a:ext uri="{FF2B5EF4-FFF2-40B4-BE49-F238E27FC236}">
                        <a16:creationId xmlns:a16="http://schemas.microsoft.com/office/drawing/2014/main" id="{2B72EE18-9865-4500-9A4C-765D407495E9}"/>
                      </a:ext>
                    </a:extLst>
                  </p:cNvPr>
                  <p:cNvSpPr/>
                  <p:nvPr/>
                </p:nvSpPr>
                <p:spPr>
                  <a:xfrm>
                    <a:off x="5451019" y="2763436"/>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6" name="Graphic 419">
                  <a:extLst>
                    <a:ext uri="{FF2B5EF4-FFF2-40B4-BE49-F238E27FC236}">
                      <a16:creationId xmlns:a16="http://schemas.microsoft.com/office/drawing/2014/main" id="{464962DD-926A-416E-9EB3-1B394EFB900F}"/>
                    </a:ext>
                  </a:extLst>
                </p:cNvPr>
                <p:cNvGrpSpPr/>
                <p:nvPr/>
              </p:nvGrpSpPr>
              <p:grpSpPr>
                <a:xfrm>
                  <a:off x="5465309" y="2756345"/>
                  <a:ext cx="27481" cy="27385"/>
                  <a:chOff x="5465309" y="2756345"/>
                  <a:chExt cx="27481" cy="27385"/>
                </a:xfrm>
              </p:grpSpPr>
              <p:sp>
                <p:nvSpPr>
                  <p:cNvPr id="402" name="Freeform 490">
                    <a:extLst>
                      <a:ext uri="{FF2B5EF4-FFF2-40B4-BE49-F238E27FC236}">
                        <a16:creationId xmlns:a16="http://schemas.microsoft.com/office/drawing/2014/main" id="{84EA440A-13F6-4A00-BFAC-F92B72CC68DB}"/>
                      </a:ext>
                    </a:extLst>
                  </p:cNvPr>
                  <p:cNvSpPr/>
                  <p:nvPr/>
                </p:nvSpPr>
                <p:spPr>
                  <a:xfrm>
                    <a:off x="5478989" y="275634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3" name="Freeform 491">
                    <a:extLst>
                      <a:ext uri="{FF2B5EF4-FFF2-40B4-BE49-F238E27FC236}">
                        <a16:creationId xmlns:a16="http://schemas.microsoft.com/office/drawing/2014/main" id="{9C3E3324-53A0-4951-B0E0-5EDBA6CBD723}"/>
                      </a:ext>
                    </a:extLst>
                  </p:cNvPr>
                  <p:cNvSpPr/>
                  <p:nvPr/>
                </p:nvSpPr>
                <p:spPr>
                  <a:xfrm>
                    <a:off x="5465309" y="277003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7" name="Graphic 419">
                  <a:extLst>
                    <a:ext uri="{FF2B5EF4-FFF2-40B4-BE49-F238E27FC236}">
                      <a16:creationId xmlns:a16="http://schemas.microsoft.com/office/drawing/2014/main" id="{C2427BAB-A763-4888-8574-B4491E29D277}"/>
                    </a:ext>
                  </a:extLst>
                </p:cNvPr>
                <p:cNvGrpSpPr/>
                <p:nvPr/>
              </p:nvGrpSpPr>
              <p:grpSpPr>
                <a:xfrm>
                  <a:off x="5472394" y="2756345"/>
                  <a:ext cx="27481" cy="27385"/>
                  <a:chOff x="5472394" y="2756345"/>
                  <a:chExt cx="27481" cy="27385"/>
                </a:xfrm>
              </p:grpSpPr>
              <p:sp>
                <p:nvSpPr>
                  <p:cNvPr id="400" name="Freeform 493">
                    <a:extLst>
                      <a:ext uri="{FF2B5EF4-FFF2-40B4-BE49-F238E27FC236}">
                        <a16:creationId xmlns:a16="http://schemas.microsoft.com/office/drawing/2014/main" id="{4237A42A-16D0-4A02-B418-D4F6DE0A8CB2}"/>
                      </a:ext>
                    </a:extLst>
                  </p:cNvPr>
                  <p:cNvSpPr/>
                  <p:nvPr/>
                </p:nvSpPr>
                <p:spPr>
                  <a:xfrm>
                    <a:off x="5486073" y="275634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1" name="Freeform 494">
                    <a:extLst>
                      <a:ext uri="{FF2B5EF4-FFF2-40B4-BE49-F238E27FC236}">
                        <a16:creationId xmlns:a16="http://schemas.microsoft.com/office/drawing/2014/main" id="{26799ABE-50D4-43A5-B015-551A8AD2CF07}"/>
                      </a:ext>
                    </a:extLst>
                  </p:cNvPr>
                  <p:cNvSpPr/>
                  <p:nvPr/>
                </p:nvSpPr>
                <p:spPr>
                  <a:xfrm>
                    <a:off x="5472394" y="277003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8" name="Graphic 419">
                  <a:extLst>
                    <a:ext uri="{FF2B5EF4-FFF2-40B4-BE49-F238E27FC236}">
                      <a16:creationId xmlns:a16="http://schemas.microsoft.com/office/drawing/2014/main" id="{263BA65B-34AA-4109-BE7E-224119290366}"/>
                    </a:ext>
                  </a:extLst>
                </p:cNvPr>
                <p:cNvGrpSpPr/>
                <p:nvPr/>
              </p:nvGrpSpPr>
              <p:grpSpPr>
                <a:xfrm>
                  <a:off x="5459080" y="2756345"/>
                  <a:ext cx="27481" cy="27385"/>
                  <a:chOff x="5459080" y="2756345"/>
                  <a:chExt cx="27481" cy="27385"/>
                </a:xfrm>
              </p:grpSpPr>
              <p:sp>
                <p:nvSpPr>
                  <p:cNvPr id="398" name="Freeform 496">
                    <a:extLst>
                      <a:ext uri="{FF2B5EF4-FFF2-40B4-BE49-F238E27FC236}">
                        <a16:creationId xmlns:a16="http://schemas.microsoft.com/office/drawing/2014/main" id="{E9D9C4F2-A37F-4836-AB5A-B9EFFE12A938}"/>
                      </a:ext>
                    </a:extLst>
                  </p:cNvPr>
                  <p:cNvSpPr/>
                  <p:nvPr/>
                </p:nvSpPr>
                <p:spPr>
                  <a:xfrm>
                    <a:off x="5472882" y="275634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9" name="Freeform 497">
                    <a:extLst>
                      <a:ext uri="{FF2B5EF4-FFF2-40B4-BE49-F238E27FC236}">
                        <a16:creationId xmlns:a16="http://schemas.microsoft.com/office/drawing/2014/main" id="{73A8A153-E4B9-4BC0-B0EA-D934168C308B}"/>
                      </a:ext>
                    </a:extLst>
                  </p:cNvPr>
                  <p:cNvSpPr/>
                  <p:nvPr/>
                </p:nvSpPr>
                <p:spPr>
                  <a:xfrm>
                    <a:off x="5459080" y="277003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 name="Graphic 419">
                  <a:extLst>
                    <a:ext uri="{FF2B5EF4-FFF2-40B4-BE49-F238E27FC236}">
                      <a16:creationId xmlns:a16="http://schemas.microsoft.com/office/drawing/2014/main" id="{755E7DE5-446F-41EF-A896-38AC969650B6}"/>
                    </a:ext>
                  </a:extLst>
                </p:cNvPr>
                <p:cNvGrpSpPr/>
                <p:nvPr/>
              </p:nvGrpSpPr>
              <p:grpSpPr>
                <a:xfrm>
                  <a:off x="5478501" y="2756345"/>
                  <a:ext cx="27359" cy="27385"/>
                  <a:chOff x="5478501" y="2756345"/>
                  <a:chExt cx="27359" cy="27385"/>
                </a:xfrm>
              </p:grpSpPr>
              <p:sp>
                <p:nvSpPr>
                  <p:cNvPr id="396" name="Freeform 499">
                    <a:extLst>
                      <a:ext uri="{FF2B5EF4-FFF2-40B4-BE49-F238E27FC236}">
                        <a16:creationId xmlns:a16="http://schemas.microsoft.com/office/drawing/2014/main" id="{7F66724B-E588-40C6-85AF-C374458E5FC0}"/>
                      </a:ext>
                    </a:extLst>
                  </p:cNvPr>
                  <p:cNvSpPr/>
                  <p:nvPr/>
                </p:nvSpPr>
                <p:spPr>
                  <a:xfrm>
                    <a:off x="5492180" y="275634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7" name="Freeform 500">
                    <a:extLst>
                      <a:ext uri="{FF2B5EF4-FFF2-40B4-BE49-F238E27FC236}">
                        <a16:creationId xmlns:a16="http://schemas.microsoft.com/office/drawing/2014/main" id="{99C8AB3B-185D-44F3-9106-53750423A0E5}"/>
                      </a:ext>
                    </a:extLst>
                  </p:cNvPr>
                  <p:cNvSpPr/>
                  <p:nvPr/>
                </p:nvSpPr>
                <p:spPr>
                  <a:xfrm>
                    <a:off x="5478501" y="277003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0" name="Graphic 419">
                  <a:extLst>
                    <a:ext uri="{FF2B5EF4-FFF2-40B4-BE49-F238E27FC236}">
                      <a16:creationId xmlns:a16="http://schemas.microsoft.com/office/drawing/2014/main" id="{0E07B8DF-630F-48A5-919A-5DCEB681D9AB}"/>
                    </a:ext>
                  </a:extLst>
                </p:cNvPr>
                <p:cNvGrpSpPr/>
                <p:nvPr/>
              </p:nvGrpSpPr>
              <p:grpSpPr>
                <a:xfrm>
                  <a:off x="5485096" y="2756345"/>
                  <a:ext cx="27359" cy="27385"/>
                  <a:chOff x="5485096" y="2756345"/>
                  <a:chExt cx="27359" cy="27385"/>
                </a:xfrm>
              </p:grpSpPr>
              <p:sp>
                <p:nvSpPr>
                  <p:cNvPr id="394" name="Freeform 502">
                    <a:extLst>
                      <a:ext uri="{FF2B5EF4-FFF2-40B4-BE49-F238E27FC236}">
                        <a16:creationId xmlns:a16="http://schemas.microsoft.com/office/drawing/2014/main" id="{C187CB37-8D7D-4A60-B691-5E6C5BF3C285}"/>
                      </a:ext>
                    </a:extLst>
                  </p:cNvPr>
                  <p:cNvSpPr/>
                  <p:nvPr/>
                </p:nvSpPr>
                <p:spPr>
                  <a:xfrm>
                    <a:off x="5498776" y="275634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5" name="Freeform 503">
                    <a:extLst>
                      <a:ext uri="{FF2B5EF4-FFF2-40B4-BE49-F238E27FC236}">
                        <a16:creationId xmlns:a16="http://schemas.microsoft.com/office/drawing/2014/main" id="{D44C2E85-4DA5-4CF8-8FC2-911DB87D4C7A}"/>
                      </a:ext>
                    </a:extLst>
                  </p:cNvPr>
                  <p:cNvSpPr/>
                  <p:nvPr/>
                </p:nvSpPr>
                <p:spPr>
                  <a:xfrm>
                    <a:off x="5485096" y="277003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1" name="Graphic 419">
                  <a:extLst>
                    <a:ext uri="{FF2B5EF4-FFF2-40B4-BE49-F238E27FC236}">
                      <a16:creationId xmlns:a16="http://schemas.microsoft.com/office/drawing/2014/main" id="{77A2A3E9-7E29-4C40-92A1-54DE4312B67C}"/>
                    </a:ext>
                  </a:extLst>
                </p:cNvPr>
                <p:cNvGrpSpPr/>
                <p:nvPr/>
              </p:nvGrpSpPr>
              <p:grpSpPr>
                <a:xfrm>
                  <a:off x="5404850" y="2735561"/>
                  <a:ext cx="27359" cy="27385"/>
                  <a:chOff x="5404850" y="2735561"/>
                  <a:chExt cx="27359" cy="27385"/>
                </a:xfrm>
              </p:grpSpPr>
              <p:sp>
                <p:nvSpPr>
                  <p:cNvPr id="392" name="Freeform 505">
                    <a:extLst>
                      <a:ext uri="{FF2B5EF4-FFF2-40B4-BE49-F238E27FC236}">
                        <a16:creationId xmlns:a16="http://schemas.microsoft.com/office/drawing/2014/main" id="{C7C2236D-8309-4304-A810-0EA2EEFEB5B1}"/>
                      </a:ext>
                    </a:extLst>
                  </p:cNvPr>
                  <p:cNvSpPr/>
                  <p:nvPr/>
                </p:nvSpPr>
                <p:spPr>
                  <a:xfrm>
                    <a:off x="5418529" y="273556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3" name="Freeform 506">
                    <a:extLst>
                      <a:ext uri="{FF2B5EF4-FFF2-40B4-BE49-F238E27FC236}">
                        <a16:creationId xmlns:a16="http://schemas.microsoft.com/office/drawing/2014/main" id="{E7E83DC1-E222-4C43-8555-04033D840825}"/>
                      </a:ext>
                    </a:extLst>
                  </p:cNvPr>
                  <p:cNvSpPr/>
                  <p:nvPr/>
                </p:nvSpPr>
                <p:spPr>
                  <a:xfrm>
                    <a:off x="5404850" y="2749254"/>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 name="Graphic 419">
                  <a:extLst>
                    <a:ext uri="{FF2B5EF4-FFF2-40B4-BE49-F238E27FC236}">
                      <a16:creationId xmlns:a16="http://schemas.microsoft.com/office/drawing/2014/main" id="{B9EC3396-2AB0-4D4E-941C-BC47708344B0}"/>
                    </a:ext>
                  </a:extLst>
                </p:cNvPr>
                <p:cNvGrpSpPr/>
                <p:nvPr/>
              </p:nvGrpSpPr>
              <p:grpSpPr>
                <a:xfrm>
                  <a:off x="5391658" y="2735561"/>
                  <a:ext cx="27359" cy="27385"/>
                  <a:chOff x="5391658" y="2735561"/>
                  <a:chExt cx="27359" cy="27385"/>
                </a:xfrm>
              </p:grpSpPr>
              <p:sp>
                <p:nvSpPr>
                  <p:cNvPr id="390" name="Freeform 508">
                    <a:extLst>
                      <a:ext uri="{FF2B5EF4-FFF2-40B4-BE49-F238E27FC236}">
                        <a16:creationId xmlns:a16="http://schemas.microsoft.com/office/drawing/2014/main" id="{DC1B7EA9-404A-4D8C-AEA9-C83A32587329}"/>
                      </a:ext>
                    </a:extLst>
                  </p:cNvPr>
                  <p:cNvSpPr/>
                  <p:nvPr/>
                </p:nvSpPr>
                <p:spPr>
                  <a:xfrm>
                    <a:off x="5405338" y="273556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1" name="Freeform 509">
                    <a:extLst>
                      <a:ext uri="{FF2B5EF4-FFF2-40B4-BE49-F238E27FC236}">
                        <a16:creationId xmlns:a16="http://schemas.microsoft.com/office/drawing/2014/main" id="{A32D76E9-72DB-4281-891D-E22A8553DF28}"/>
                      </a:ext>
                    </a:extLst>
                  </p:cNvPr>
                  <p:cNvSpPr/>
                  <p:nvPr/>
                </p:nvSpPr>
                <p:spPr>
                  <a:xfrm>
                    <a:off x="5391658" y="2749254"/>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3" name="Graphic 419">
                  <a:extLst>
                    <a:ext uri="{FF2B5EF4-FFF2-40B4-BE49-F238E27FC236}">
                      <a16:creationId xmlns:a16="http://schemas.microsoft.com/office/drawing/2014/main" id="{84A9E218-78DB-4B6B-A057-2AC6C4FC86AC}"/>
                    </a:ext>
                  </a:extLst>
                </p:cNvPr>
                <p:cNvGrpSpPr/>
                <p:nvPr/>
              </p:nvGrpSpPr>
              <p:grpSpPr>
                <a:xfrm>
                  <a:off x="5397888" y="2735561"/>
                  <a:ext cx="27359" cy="27385"/>
                  <a:chOff x="5397888" y="2735561"/>
                  <a:chExt cx="27359" cy="27385"/>
                </a:xfrm>
              </p:grpSpPr>
              <p:sp>
                <p:nvSpPr>
                  <p:cNvPr id="388" name="Freeform 511">
                    <a:extLst>
                      <a:ext uri="{FF2B5EF4-FFF2-40B4-BE49-F238E27FC236}">
                        <a16:creationId xmlns:a16="http://schemas.microsoft.com/office/drawing/2014/main" id="{4A292D4F-6159-4DB1-A651-2215D76E0C1C}"/>
                      </a:ext>
                    </a:extLst>
                  </p:cNvPr>
                  <p:cNvSpPr/>
                  <p:nvPr/>
                </p:nvSpPr>
                <p:spPr>
                  <a:xfrm>
                    <a:off x="5411567" y="273556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9" name="Freeform 512">
                    <a:extLst>
                      <a:ext uri="{FF2B5EF4-FFF2-40B4-BE49-F238E27FC236}">
                        <a16:creationId xmlns:a16="http://schemas.microsoft.com/office/drawing/2014/main" id="{322F5D56-BF2F-434F-A994-5969AEA3B554}"/>
                      </a:ext>
                    </a:extLst>
                  </p:cNvPr>
                  <p:cNvSpPr/>
                  <p:nvPr/>
                </p:nvSpPr>
                <p:spPr>
                  <a:xfrm>
                    <a:off x="5397888" y="2749254"/>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4" name="Graphic 419">
                  <a:extLst>
                    <a:ext uri="{FF2B5EF4-FFF2-40B4-BE49-F238E27FC236}">
                      <a16:creationId xmlns:a16="http://schemas.microsoft.com/office/drawing/2014/main" id="{6E6DF19A-A6FF-4B57-867F-65FF580830B5}"/>
                    </a:ext>
                  </a:extLst>
                </p:cNvPr>
                <p:cNvGrpSpPr/>
                <p:nvPr/>
              </p:nvGrpSpPr>
              <p:grpSpPr>
                <a:xfrm>
                  <a:off x="5385063" y="2719300"/>
                  <a:ext cx="27359" cy="27385"/>
                  <a:chOff x="5385063" y="2719300"/>
                  <a:chExt cx="27359" cy="27385"/>
                </a:xfrm>
              </p:grpSpPr>
              <p:sp>
                <p:nvSpPr>
                  <p:cNvPr id="386" name="Freeform 514">
                    <a:extLst>
                      <a:ext uri="{FF2B5EF4-FFF2-40B4-BE49-F238E27FC236}">
                        <a16:creationId xmlns:a16="http://schemas.microsoft.com/office/drawing/2014/main" id="{0A8E238F-CD20-41C0-8121-5102A712F377}"/>
                      </a:ext>
                    </a:extLst>
                  </p:cNvPr>
                  <p:cNvSpPr/>
                  <p:nvPr/>
                </p:nvSpPr>
                <p:spPr>
                  <a:xfrm>
                    <a:off x="5398743" y="2719300"/>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7" name="Freeform 515">
                    <a:extLst>
                      <a:ext uri="{FF2B5EF4-FFF2-40B4-BE49-F238E27FC236}">
                        <a16:creationId xmlns:a16="http://schemas.microsoft.com/office/drawing/2014/main" id="{88425F10-4481-462A-816C-874A04DA3016}"/>
                      </a:ext>
                    </a:extLst>
                  </p:cNvPr>
                  <p:cNvSpPr/>
                  <p:nvPr/>
                </p:nvSpPr>
                <p:spPr>
                  <a:xfrm>
                    <a:off x="5385063" y="2732993"/>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 name="Graphic 419">
                  <a:extLst>
                    <a:ext uri="{FF2B5EF4-FFF2-40B4-BE49-F238E27FC236}">
                      <a16:creationId xmlns:a16="http://schemas.microsoft.com/office/drawing/2014/main" id="{82FAF358-2F44-4C97-8866-286544579993}"/>
                    </a:ext>
                  </a:extLst>
                </p:cNvPr>
                <p:cNvGrpSpPr/>
                <p:nvPr/>
              </p:nvGrpSpPr>
              <p:grpSpPr>
                <a:xfrm>
                  <a:off x="5378589" y="2719423"/>
                  <a:ext cx="27481" cy="27385"/>
                  <a:chOff x="5378589" y="2719423"/>
                  <a:chExt cx="27481" cy="27385"/>
                </a:xfrm>
              </p:grpSpPr>
              <p:sp>
                <p:nvSpPr>
                  <p:cNvPr id="384" name="Freeform 517">
                    <a:extLst>
                      <a:ext uri="{FF2B5EF4-FFF2-40B4-BE49-F238E27FC236}">
                        <a16:creationId xmlns:a16="http://schemas.microsoft.com/office/drawing/2014/main" id="{6EE7409D-6876-4018-8D7C-B37D1573135C}"/>
                      </a:ext>
                    </a:extLst>
                  </p:cNvPr>
                  <p:cNvSpPr/>
                  <p:nvPr/>
                </p:nvSpPr>
                <p:spPr>
                  <a:xfrm>
                    <a:off x="5392391" y="2719423"/>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5" name="Freeform 518">
                    <a:extLst>
                      <a:ext uri="{FF2B5EF4-FFF2-40B4-BE49-F238E27FC236}">
                        <a16:creationId xmlns:a16="http://schemas.microsoft.com/office/drawing/2014/main" id="{448A56F3-2CB0-4643-B49C-B5A49D0E9E51}"/>
                      </a:ext>
                    </a:extLst>
                  </p:cNvPr>
                  <p:cNvSpPr/>
                  <p:nvPr/>
                </p:nvSpPr>
                <p:spPr>
                  <a:xfrm>
                    <a:off x="5378589" y="2733116"/>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6" name="Graphic 419">
                  <a:extLst>
                    <a:ext uri="{FF2B5EF4-FFF2-40B4-BE49-F238E27FC236}">
                      <a16:creationId xmlns:a16="http://schemas.microsoft.com/office/drawing/2014/main" id="{29B02AA9-4848-4FC9-B318-C61AB73704A3}"/>
                    </a:ext>
                  </a:extLst>
                </p:cNvPr>
                <p:cNvGrpSpPr/>
                <p:nvPr/>
              </p:nvGrpSpPr>
              <p:grpSpPr>
                <a:xfrm>
                  <a:off x="5386284" y="2731526"/>
                  <a:ext cx="27359" cy="27508"/>
                  <a:chOff x="5386284" y="2731526"/>
                  <a:chExt cx="27359" cy="27508"/>
                </a:xfrm>
              </p:grpSpPr>
              <p:sp>
                <p:nvSpPr>
                  <p:cNvPr id="382" name="Freeform 520">
                    <a:extLst>
                      <a:ext uri="{FF2B5EF4-FFF2-40B4-BE49-F238E27FC236}">
                        <a16:creationId xmlns:a16="http://schemas.microsoft.com/office/drawing/2014/main" id="{3CC296E9-0240-4D86-A3F5-1BED4EF03F46}"/>
                      </a:ext>
                    </a:extLst>
                  </p:cNvPr>
                  <p:cNvSpPr/>
                  <p:nvPr/>
                </p:nvSpPr>
                <p:spPr>
                  <a:xfrm>
                    <a:off x="5399964" y="2731526"/>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3" name="Freeform 521">
                    <a:extLst>
                      <a:ext uri="{FF2B5EF4-FFF2-40B4-BE49-F238E27FC236}">
                        <a16:creationId xmlns:a16="http://schemas.microsoft.com/office/drawing/2014/main" id="{55F2C59A-6782-4EB8-99C1-709096EE8064}"/>
                      </a:ext>
                    </a:extLst>
                  </p:cNvPr>
                  <p:cNvSpPr/>
                  <p:nvPr/>
                </p:nvSpPr>
                <p:spPr>
                  <a:xfrm>
                    <a:off x="5386284" y="2745341"/>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7" name="Graphic 419">
                  <a:extLst>
                    <a:ext uri="{FF2B5EF4-FFF2-40B4-BE49-F238E27FC236}">
                      <a16:creationId xmlns:a16="http://schemas.microsoft.com/office/drawing/2014/main" id="{70885D8B-2BF3-45C9-936C-D36136E1471F}"/>
                    </a:ext>
                  </a:extLst>
                </p:cNvPr>
                <p:cNvGrpSpPr/>
                <p:nvPr/>
              </p:nvGrpSpPr>
              <p:grpSpPr>
                <a:xfrm>
                  <a:off x="5373459" y="2713188"/>
                  <a:ext cx="27359" cy="27385"/>
                  <a:chOff x="5373459" y="2713188"/>
                  <a:chExt cx="27359" cy="27385"/>
                </a:xfrm>
              </p:grpSpPr>
              <p:sp>
                <p:nvSpPr>
                  <p:cNvPr id="380" name="Freeform 523">
                    <a:extLst>
                      <a:ext uri="{FF2B5EF4-FFF2-40B4-BE49-F238E27FC236}">
                        <a16:creationId xmlns:a16="http://schemas.microsoft.com/office/drawing/2014/main" id="{8AE6CB85-F50B-47A5-B3DA-38E1B95C6B52}"/>
                      </a:ext>
                    </a:extLst>
                  </p:cNvPr>
                  <p:cNvSpPr/>
                  <p:nvPr/>
                </p:nvSpPr>
                <p:spPr>
                  <a:xfrm>
                    <a:off x="5387139" y="2713188"/>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1" name="Freeform 524">
                    <a:extLst>
                      <a:ext uri="{FF2B5EF4-FFF2-40B4-BE49-F238E27FC236}">
                        <a16:creationId xmlns:a16="http://schemas.microsoft.com/office/drawing/2014/main" id="{D67116F0-9B4D-493D-936E-F656812BBAD8}"/>
                      </a:ext>
                    </a:extLst>
                  </p:cNvPr>
                  <p:cNvSpPr/>
                  <p:nvPr/>
                </p:nvSpPr>
                <p:spPr>
                  <a:xfrm>
                    <a:off x="5373459" y="2726880"/>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 name="Graphic 419">
                  <a:extLst>
                    <a:ext uri="{FF2B5EF4-FFF2-40B4-BE49-F238E27FC236}">
                      <a16:creationId xmlns:a16="http://schemas.microsoft.com/office/drawing/2014/main" id="{C1C31E06-0542-4B73-A9C6-B8251D4FDF0E}"/>
                    </a:ext>
                  </a:extLst>
                </p:cNvPr>
                <p:cNvGrpSpPr/>
                <p:nvPr/>
              </p:nvGrpSpPr>
              <p:grpSpPr>
                <a:xfrm>
                  <a:off x="5366497" y="2713188"/>
                  <a:ext cx="27359" cy="27385"/>
                  <a:chOff x="5366497" y="2713188"/>
                  <a:chExt cx="27359" cy="27385"/>
                </a:xfrm>
              </p:grpSpPr>
              <p:sp>
                <p:nvSpPr>
                  <p:cNvPr id="378" name="Freeform 526">
                    <a:extLst>
                      <a:ext uri="{FF2B5EF4-FFF2-40B4-BE49-F238E27FC236}">
                        <a16:creationId xmlns:a16="http://schemas.microsoft.com/office/drawing/2014/main" id="{6FA54FB9-32C9-4EAA-992D-62533F6E89AE}"/>
                      </a:ext>
                    </a:extLst>
                  </p:cNvPr>
                  <p:cNvSpPr/>
                  <p:nvPr/>
                </p:nvSpPr>
                <p:spPr>
                  <a:xfrm>
                    <a:off x="5380177" y="2713188"/>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9" name="Freeform 527">
                    <a:extLst>
                      <a:ext uri="{FF2B5EF4-FFF2-40B4-BE49-F238E27FC236}">
                        <a16:creationId xmlns:a16="http://schemas.microsoft.com/office/drawing/2014/main" id="{04B8E24B-218E-4E56-9D58-6338CF5987C3}"/>
                      </a:ext>
                    </a:extLst>
                  </p:cNvPr>
                  <p:cNvSpPr/>
                  <p:nvPr/>
                </p:nvSpPr>
                <p:spPr>
                  <a:xfrm>
                    <a:off x="5366497" y="2726880"/>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9" name="Graphic 419">
                  <a:extLst>
                    <a:ext uri="{FF2B5EF4-FFF2-40B4-BE49-F238E27FC236}">
                      <a16:creationId xmlns:a16="http://schemas.microsoft.com/office/drawing/2014/main" id="{CE4E89A4-30FF-4BC9-80C1-C5E2457CE98F}"/>
                    </a:ext>
                  </a:extLst>
                </p:cNvPr>
                <p:cNvGrpSpPr/>
                <p:nvPr/>
              </p:nvGrpSpPr>
              <p:grpSpPr>
                <a:xfrm>
                  <a:off x="5358558" y="2713677"/>
                  <a:ext cx="27481" cy="27385"/>
                  <a:chOff x="5358558" y="2713677"/>
                  <a:chExt cx="27481" cy="27385"/>
                </a:xfrm>
              </p:grpSpPr>
              <p:sp>
                <p:nvSpPr>
                  <p:cNvPr id="376" name="Freeform 529">
                    <a:extLst>
                      <a:ext uri="{FF2B5EF4-FFF2-40B4-BE49-F238E27FC236}">
                        <a16:creationId xmlns:a16="http://schemas.microsoft.com/office/drawing/2014/main" id="{773402FC-F981-44BE-A27F-25806D244C3C}"/>
                      </a:ext>
                    </a:extLst>
                  </p:cNvPr>
                  <p:cNvSpPr/>
                  <p:nvPr/>
                </p:nvSpPr>
                <p:spPr>
                  <a:xfrm>
                    <a:off x="5372360" y="2713677"/>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7" name="Freeform 530">
                    <a:extLst>
                      <a:ext uri="{FF2B5EF4-FFF2-40B4-BE49-F238E27FC236}">
                        <a16:creationId xmlns:a16="http://schemas.microsoft.com/office/drawing/2014/main" id="{D4665DCD-5620-4EC9-A9D0-C1CF87BD036A}"/>
                      </a:ext>
                    </a:extLst>
                  </p:cNvPr>
                  <p:cNvSpPr/>
                  <p:nvPr/>
                </p:nvSpPr>
                <p:spPr>
                  <a:xfrm>
                    <a:off x="5358558" y="2727369"/>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0" name="Graphic 419">
                  <a:extLst>
                    <a:ext uri="{FF2B5EF4-FFF2-40B4-BE49-F238E27FC236}">
                      <a16:creationId xmlns:a16="http://schemas.microsoft.com/office/drawing/2014/main" id="{B372B885-90DF-45A5-81B8-A6C1D82CC631}"/>
                    </a:ext>
                  </a:extLst>
                </p:cNvPr>
                <p:cNvGrpSpPr/>
                <p:nvPr/>
              </p:nvGrpSpPr>
              <p:grpSpPr>
                <a:xfrm>
                  <a:off x="5348909" y="2704018"/>
                  <a:ext cx="27481" cy="27385"/>
                  <a:chOff x="5348909" y="2704018"/>
                  <a:chExt cx="27481" cy="27385"/>
                </a:xfrm>
              </p:grpSpPr>
              <p:sp>
                <p:nvSpPr>
                  <p:cNvPr id="374" name="Freeform 532">
                    <a:extLst>
                      <a:ext uri="{FF2B5EF4-FFF2-40B4-BE49-F238E27FC236}">
                        <a16:creationId xmlns:a16="http://schemas.microsoft.com/office/drawing/2014/main" id="{2C9EAB27-7819-4F4C-B53D-D25D8DC09733}"/>
                      </a:ext>
                    </a:extLst>
                  </p:cNvPr>
                  <p:cNvSpPr/>
                  <p:nvPr/>
                </p:nvSpPr>
                <p:spPr>
                  <a:xfrm>
                    <a:off x="5362711" y="2704018"/>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5" name="Freeform 533">
                    <a:extLst>
                      <a:ext uri="{FF2B5EF4-FFF2-40B4-BE49-F238E27FC236}">
                        <a16:creationId xmlns:a16="http://schemas.microsoft.com/office/drawing/2014/main" id="{FDE8F6A6-DE6C-4F86-AF48-7CB9A83B500C}"/>
                      </a:ext>
                    </a:extLst>
                  </p:cNvPr>
                  <p:cNvSpPr/>
                  <p:nvPr/>
                </p:nvSpPr>
                <p:spPr>
                  <a:xfrm>
                    <a:off x="5348909" y="2717711"/>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 name="Graphic 419">
                  <a:extLst>
                    <a:ext uri="{FF2B5EF4-FFF2-40B4-BE49-F238E27FC236}">
                      <a16:creationId xmlns:a16="http://schemas.microsoft.com/office/drawing/2014/main" id="{EED3BFB0-1B74-47A8-968F-3488ED8A7DB6}"/>
                    </a:ext>
                  </a:extLst>
                </p:cNvPr>
                <p:cNvGrpSpPr/>
                <p:nvPr/>
              </p:nvGrpSpPr>
              <p:grpSpPr>
                <a:xfrm>
                  <a:off x="5342924" y="2696438"/>
                  <a:ext cx="27359" cy="27385"/>
                  <a:chOff x="5342924" y="2696438"/>
                  <a:chExt cx="27359" cy="27385"/>
                </a:xfrm>
              </p:grpSpPr>
              <p:sp>
                <p:nvSpPr>
                  <p:cNvPr id="372" name="Freeform 535">
                    <a:extLst>
                      <a:ext uri="{FF2B5EF4-FFF2-40B4-BE49-F238E27FC236}">
                        <a16:creationId xmlns:a16="http://schemas.microsoft.com/office/drawing/2014/main" id="{F1E32073-5658-4E2A-AA93-91A9BCB6EB2B}"/>
                      </a:ext>
                    </a:extLst>
                  </p:cNvPr>
                  <p:cNvSpPr/>
                  <p:nvPr/>
                </p:nvSpPr>
                <p:spPr>
                  <a:xfrm>
                    <a:off x="5356604" y="2696438"/>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3" name="Freeform 536">
                    <a:extLst>
                      <a:ext uri="{FF2B5EF4-FFF2-40B4-BE49-F238E27FC236}">
                        <a16:creationId xmlns:a16="http://schemas.microsoft.com/office/drawing/2014/main" id="{F4CF63E1-0AAB-4E00-A49B-0AD9A320F7B6}"/>
                      </a:ext>
                    </a:extLst>
                  </p:cNvPr>
                  <p:cNvSpPr/>
                  <p:nvPr/>
                </p:nvSpPr>
                <p:spPr>
                  <a:xfrm>
                    <a:off x="5342924" y="2710131"/>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 name="Graphic 419">
                  <a:extLst>
                    <a:ext uri="{FF2B5EF4-FFF2-40B4-BE49-F238E27FC236}">
                      <a16:creationId xmlns:a16="http://schemas.microsoft.com/office/drawing/2014/main" id="{EFBF34E7-58AD-436F-A8E9-F533E9C23CA0}"/>
                    </a:ext>
                  </a:extLst>
                </p:cNvPr>
                <p:cNvGrpSpPr/>
                <p:nvPr/>
              </p:nvGrpSpPr>
              <p:grpSpPr>
                <a:xfrm>
                  <a:off x="5297121" y="2689714"/>
                  <a:ext cx="27481" cy="27508"/>
                  <a:chOff x="5297121" y="2689714"/>
                  <a:chExt cx="27481" cy="27508"/>
                </a:xfrm>
              </p:grpSpPr>
              <p:sp>
                <p:nvSpPr>
                  <p:cNvPr id="370" name="Freeform 538">
                    <a:extLst>
                      <a:ext uri="{FF2B5EF4-FFF2-40B4-BE49-F238E27FC236}">
                        <a16:creationId xmlns:a16="http://schemas.microsoft.com/office/drawing/2014/main" id="{B0DD8840-2C0B-4114-841F-BD9DA6E26B60}"/>
                      </a:ext>
                    </a:extLst>
                  </p:cNvPr>
                  <p:cNvSpPr/>
                  <p:nvPr/>
                </p:nvSpPr>
                <p:spPr>
                  <a:xfrm>
                    <a:off x="5310923" y="2689714"/>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1" name="Freeform 539">
                    <a:extLst>
                      <a:ext uri="{FF2B5EF4-FFF2-40B4-BE49-F238E27FC236}">
                        <a16:creationId xmlns:a16="http://schemas.microsoft.com/office/drawing/2014/main" id="{3340C221-A003-4FFE-B440-8D4F37DF053A}"/>
                      </a:ext>
                    </a:extLst>
                  </p:cNvPr>
                  <p:cNvSpPr/>
                  <p:nvPr/>
                </p:nvSpPr>
                <p:spPr>
                  <a:xfrm>
                    <a:off x="5297121" y="2703529"/>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 name="Graphic 419">
                  <a:extLst>
                    <a:ext uri="{FF2B5EF4-FFF2-40B4-BE49-F238E27FC236}">
                      <a16:creationId xmlns:a16="http://schemas.microsoft.com/office/drawing/2014/main" id="{279AF980-2939-44D6-A0A8-5BD0B69CDDFB}"/>
                    </a:ext>
                  </a:extLst>
                </p:cNvPr>
                <p:cNvGrpSpPr/>
                <p:nvPr/>
              </p:nvGrpSpPr>
              <p:grpSpPr>
                <a:xfrm>
                  <a:off x="5099620" y="2601321"/>
                  <a:ext cx="27481" cy="27508"/>
                  <a:chOff x="5099620" y="2601321"/>
                  <a:chExt cx="27481" cy="27508"/>
                </a:xfrm>
              </p:grpSpPr>
              <p:sp>
                <p:nvSpPr>
                  <p:cNvPr id="368" name="Freeform 541">
                    <a:extLst>
                      <a:ext uri="{FF2B5EF4-FFF2-40B4-BE49-F238E27FC236}">
                        <a16:creationId xmlns:a16="http://schemas.microsoft.com/office/drawing/2014/main" id="{48ECA7E0-741C-4055-A34F-5AD8D8EDC2F5}"/>
                      </a:ext>
                    </a:extLst>
                  </p:cNvPr>
                  <p:cNvSpPr/>
                  <p:nvPr/>
                </p:nvSpPr>
                <p:spPr>
                  <a:xfrm>
                    <a:off x="5113422" y="2601321"/>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9" name="Freeform 542">
                    <a:extLst>
                      <a:ext uri="{FF2B5EF4-FFF2-40B4-BE49-F238E27FC236}">
                        <a16:creationId xmlns:a16="http://schemas.microsoft.com/office/drawing/2014/main" id="{4175CAE3-6D4E-4A76-8403-768455316F17}"/>
                      </a:ext>
                    </a:extLst>
                  </p:cNvPr>
                  <p:cNvSpPr/>
                  <p:nvPr/>
                </p:nvSpPr>
                <p:spPr>
                  <a:xfrm>
                    <a:off x="5099620" y="2615014"/>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 name="Graphic 419">
                  <a:extLst>
                    <a:ext uri="{FF2B5EF4-FFF2-40B4-BE49-F238E27FC236}">
                      <a16:creationId xmlns:a16="http://schemas.microsoft.com/office/drawing/2014/main" id="{19ED29E6-378C-4021-87D7-D207C0312A39}"/>
                    </a:ext>
                  </a:extLst>
                </p:cNvPr>
                <p:cNvGrpSpPr/>
                <p:nvPr/>
              </p:nvGrpSpPr>
              <p:grpSpPr>
                <a:xfrm>
                  <a:off x="5111467" y="2601688"/>
                  <a:ext cx="27359" cy="27508"/>
                  <a:chOff x="5111467" y="2601688"/>
                  <a:chExt cx="27359" cy="27508"/>
                </a:xfrm>
              </p:grpSpPr>
              <p:sp>
                <p:nvSpPr>
                  <p:cNvPr id="366" name="Freeform 544">
                    <a:extLst>
                      <a:ext uri="{FF2B5EF4-FFF2-40B4-BE49-F238E27FC236}">
                        <a16:creationId xmlns:a16="http://schemas.microsoft.com/office/drawing/2014/main" id="{AECD7B9C-F4FC-4802-8781-6F747D6B7BB4}"/>
                      </a:ext>
                    </a:extLst>
                  </p:cNvPr>
                  <p:cNvSpPr/>
                  <p:nvPr/>
                </p:nvSpPr>
                <p:spPr>
                  <a:xfrm>
                    <a:off x="5125147" y="2601688"/>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7" name="Freeform 545">
                    <a:extLst>
                      <a:ext uri="{FF2B5EF4-FFF2-40B4-BE49-F238E27FC236}">
                        <a16:creationId xmlns:a16="http://schemas.microsoft.com/office/drawing/2014/main" id="{B8309CCA-DC06-4E20-94F5-C34283864822}"/>
                      </a:ext>
                    </a:extLst>
                  </p:cNvPr>
                  <p:cNvSpPr/>
                  <p:nvPr/>
                </p:nvSpPr>
                <p:spPr>
                  <a:xfrm>
                    <a:off x="5111467" y="2615381"/>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5" name="Graphic 419">
                  <a:extLst>
                    <a:ext uri="{FF2B5EF4-FFF2-40B4-BE49-F238E27FC236}">
                      <a16:creationId xmlns:a16="http://schemas.microsoft.com/office/drawing/2014/main" id="{67E5E1DC-8368-4712-8F68-47952FBFDF6C}"/>
                    </a:ext>
                  </a:extLst>
                </p:cNvPr>
                <p:cNvGrpSpPr/>
                <p:nvPr/>
              </p:nvGrpSpPr>
              <p:grpSpPr>
                <a:xfrm>
                  <a:off x="5004716" y="2573935"/>
                  <a:ext cx="27481" cy="27385"/>
                  <a:chOff x="5004716" y="2573935"/>
                  <a:chExt cx="27481" cy="27385"/>
                </a:xfrm>
              </p:grpSpPr>
              <p:sp>
                <p:nvSpPr>
                  <p:cNvPr id="364" name="Freeform 547">
                    <a:extLst>
                      <a:ext uri="{FF2B5EF4-FFF2-40B4-BE49-F238E27FC236}">
                        <a16:creationId xmlns:a16="http://schemas.microsoft.com/office/drawing/2014/main" id="{B1296574-A9D7-47CC-A1B1-234EBEC380C7}"/>
                      </a:ext>
                    </a:extLst>
                  </p:cNvPr>
                  <p:cNvSpPr/>
                  <p:nvPr/>
                </p:nvSpPr>
                <p:spPr>
                  <a:xfrm>
                    <a:off x="5018396" y="257393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5" name="Freeform 548">
                    <a:extLst>
                      <a:ext uri="{FF2B5EF4-FFF2-40B4-BE49-F238E27FC236}">
                        <a16:creationId xmlns:a16="http://schemas.microsoft.com/office/drawing/2014/main" id="{B0E47068-A1E0-4482-B505-D34DAC09DC5E}"/>
                      </a:ext>
                    </a:extLst>
                  </p:cNvPr>
                  <p:cNvSpPr/>
                  <p:nvPr/>
                </p:nvSpPr>
                <p:spPr>
                  <a:xfrm>
                    <a:off x="5004716" y="258762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6" name="Graphic 419">
                  <a:extLst>
                    <a:ext uri="{FF2B5EF4-FFF2-40B4-BE49-F238E27FC236}">
                      <a16:creationId xmlns:a16="http://schemas.microsoft.com/office/drawing/2014/main" id="{8EF96B4C-960F-425F-88CB-F5A8BBF27986}"/>
                    </a:ext>
                  </a:extLst>
                </p:cNvPr>
                <p:cNvGrpSpPr/>
                <p:nvPr/>
              </p:nvGrpSpPr>
              <p:grpSpPr>
                <a:xfrm>
                  <a:off x="4935707" y="2545938"/>
                  <a:ext cx="27359" cy="27508"/>
                  <a:chOff x="4935707" y="2545938"/>
                  <a:chExt cx="27359" cy="27508"/>
                </a:xfrm>
              </p:grpSpPr>
              <p:sp>
                <p:nvSpPr>
                  <p:cNvPr id="362" name="Freeform 550">
                    <a:extLst>
                      <a:ext uri="{FF2B5EF4-FFF2-40B4-BE49-F238E27FC236}">
                        <a16:creationId xmlns:a16="http://schemas.microsoft.com/office/drawing/2014/main" id="{BD124E58-6F64-45AF-94B6-2791D86DC2CB}"/>
                      </a:ext>
                    </a:extLst>
                  </p:cNvPr>
                  <p:cNvSpPr/>
                  <p:nvPr/>
                </p:nvSpPr>
                <p:spPr>
                  <a:xfrm>
                    <a:off x="4949386" y="2545938"/>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3" name="Freeform 551">
                    <a:extLst>
                      <a:ext uri="{FF2B5EF4-FFF2-40B4-BE49-F238E27FC236}">
                        <a16:creationId xmlns:a16="http://schemas.microsoft.com/office/drawing/2014/main" id="{0E46F126-477E-4739-ACA3-1B76073EE3EA}"/>
                      </a:ext>
                    </a:extLst>
                  </p:cNvPr>
                  <p:cNvSpPr/>
                  <p:nvPr/>
                </p:nvSpPr>
                <p:spPr>
                  <a:xfrm>
                    <a:off x="4935707" y="2559631"/>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 name="Graphic 419">
                  <a:extLst>
                    <a:ext uri="{FF2B5EF4-FFF2-40B4-BE49-F238E27FC236}">
                      <a16:creationId xmlns:a16="http://schemas.microsoft.com/office/drawing/2014/main" id="{03CE1106-F403-4CA2-BB68-3E9C7F6260BB}"/>
                    </a:ext>
                  </a:extLst>
                </p:cNvPr>
                <p:cNvGrpSpPr/>
                <p:nvPr/>
              </p:nvGrpSpPr>
              <p:grpSpPr>
                <a:xfrm>
                  <a:off x="4764587" y="2487499"/>
                  <a:ext cx="27359" cy="27508"/>
                  <a:chOff x="4764587" y="2487499"/>
                  <a:chExt cx="27359" cy="27508"/>
                </a:xfrm>
              </p:grpSpPr>
              <p:sp>
                <p:nvSpPr>
                  <p:cNvPr id="360" name="Freeform 553">
                    <a:extLst>
                      <a:ext uri="{FF2B5EF4-FFF2-40B4-BE49-F238E27FC236}">
                        <a16:creationId xmlns:a16="http://schemas.microsoft.com/office/drawing/2014/main" id="{714DA646-375D-49AD-A8A2-E5C5883B1CF9}"/>
                      </a:ext>
                    </a:extLst>
                  </p:cNvPr>
                  <p:cNvSpPr/>
                  <p:nvPr/>
                </p:nvSpPr>
                <p:spPr>
                  <a:xfrm>
                    <a:off x="4778267" y="2487499"/>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1" name="Freeform 554">
                    <a:extLst>
                      <a:ext uri="{FF2B5EF4-FFF2-40B4-BE49-F238E27FC236}">
                        <a16:creationId xmlns:a16="http://schemas.microsoft.com/office/drawing/2014/main" id="{D7ADF78D-7585-4296-805F-AF205CF2BEF6}"/>
                      </a:ext>
                    </a:extLst>
                  </p:cNvPr>
                  <p:cNvSpPr/>
                  <p:nvPr/>
                </p:nvSpPr>
                <p:spPr>
                  <a:xfrm>
                    <a:off x="4764587" y="2501192"/>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8" name="Graphic 419">
                  <a:extLst>
                    <a:ext uri="{FF2B5EF4-FFF2-40B4-BE49-F238E27FC236}">
                      <a16:creationId xmlns:a16="http://schemas.microsoft.com/office/drawing/2014/main" id="{C2C1F6F0-0137-4531-8C3B-0407BB3C627C}"/>
                    </a:ext>
                  </a:extLst>
                </p:cNvPr>
                <p:cNvGrpSpPr/>
                <p:nvPr/>
              </p:nvGrpSpPr>
              <p:grpSpPr>
                <a:xfrm>
                  <a:off x="4686906" y="2459501"/>
                  <a:ext cx="27481" cy="27508"/>
                  <a:chOff x="4686906" y="2459501"/>
                  <a:chExt cx="27481" cy="27508"/>
                </a:xfrm>
              </p:grpSpPr>
              <p:sp>
                <p:nvSpPr>
                  <p:cNvPr id="358" name="Freeform 556">
                    <a:extLst>
                      <a:ext uri="{FF2B5EF4-FFF2-40B4-BE49-F238E27FC236}">
                        <a16:creationId xmlns:a16="http://schemas.microsoft.com/office/drawing/2014/main" id="{279314E2-E07A-41D1-89CE-F43795E2A5B8}"/>
                      </a:ext>
                    </a:extLst>
                  </p:cNvPr>
                  <p:cNvSpPr/>
                  <p:nvPr/>
                </p:nvSpPr>
                <p:spPr>
                  <a:xfrm>
                    <a:off x="4700585" y="2459501"/>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9" name="Freeform 557">
                    <a:extLst>
                      <a:ext uri="{FF2B5EF4-FFF2-40B4-BE49-F238E27FC236}">
                        <a16:creationId xmlns:a16="http://schemas.microsoft.com/office/drawing/2014/main" id="{2F448834-E2E4-46A1-8D99-E4FB574B1089}"/>
                      </a:ext>
                    </a:extLst>
                  </p:cNvPr>
                  <p:cNvSpPr/>
                  <p:nvPr/>
                </p:nvSpPr>
                <p:spPr>
                  <a:xfrm>
                    <a:off x="4686906" y="2473317"/>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9" name="Graphic 419">
                  <a:extLst>
                    <a:ext uri="{FF2B5EF4-FFF2-40B4-BE49-F238E27FC236}">
                      <a16:creationId xmlns:a16="http://schemas.microsoft.com/office/drawing/2014/main" id="{0A0A7FA5-1009-4B55-BA80-112541B681F1}"/>
                    </a:ext>
                  </a:extLst>
                </p:cNvPr>
                <p:cNvGrpSpPr/>
                <p:nvPr/>
              </p:nvGrpSpPr>
              <p:grpSpPr>
                <a:xfrm>
                  <a:off x="4617407" y="2428570"/>
                  <a:ext cx="27359" cy="27385"/>
                  <a:chOff x="4617407" y="2428570"/>
                  <a:chExt cx="27359" cy="27385"/>
                </a:xfrm>
              </p:grpSpPr>
              <p:sp>
                <p:nvSpPr>
                  <p:cNvPr id="356" name="Freeform 559">
                    <a:extLst>
                      <a:ext uri="{FF2B5EF4-FFF2-40B4-BE49-F238E27FC236}">
                        <a16:creationId xmlns:a16="http://schemas.microsoft.com/office/drawing/2014/main" id="{D4584CC6-78C7-45BA-AFCA-924F69C86555}"/>
                      </a:ext>
                    </a:extLst>
                  </p:cNvPr>
                  <p:cNvSpPr/>
                  <p:nvPr/>
                </p:nvSpPr>
                <p:spPr>
                  <a:xfrm>
                    <a:off x="4631087" y="2428570"/>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7" name="Freeform 560">
                    <a:extLst>
                      <a:ext uri="{FF2B5EF4-FFF2-40B4-BE49-F238E27FC236}">
                        <a16:creationId xmlns:a16="http://schemas.microsoft.com/office/drawing/2014/main" id="{AEE364A1-7DAF-4E0E-8188-3CA2C8CAEFC9}"/>
                      </a:ext>
                    </a:extLst>
                  </p:cNvPr>
                  <p:cNvSpPr/>
                  <p:nvPr/>
                </p:nvSpPr>
                <p:spPr>
                  <a:xfrm>
                    <a:off x="4617407" y="2442263"/>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 name="Graphic 419">
                  <a:extLst>
                    <a:ext uri="{FF2B5EF4-FFF2-40B4-BE49-F238E27FC236}">
                      <a16:creationId xmlns:a16="http://schemas.microsoft.com/office/drawing/2014/main" id="{3BE095B3-C911-458D-A3C3-6440B1C4DD5B}"/>
                    </a:ext>
                  </a:extLst>
                </p:cNvPr>
                <p:cNvGrpSpPr/>
                <p:nvPr/>
              </p:nvGrpSpPr>
              <p:grpSpPr>
                <a:xfrm>
                  <a:off x="4404150" y="2273057"/>
                  <a:ext cx="27359" cy="27385"/>
                  <a:chOff x="4404150" y="2273057"/>
                  <a:chExt cx="27359" cy="27385"/>
                </a:xfrm>
              </p:grpSpPr>
              <p:sp>
                <p:nvSpPr>
                  <p:cNvPr id="354" name="Freeform 562">
                    <a:extLst>
                      <a:ext uri="{FF2B5EF4-FFF2-40B4-BE49-F238E27FC236}">
                        <a16:creationId xmlns:a16="http://schemas.microsoft.com/office/drawing/2014/main" id="{061C2399-75F2-4DA7-BEF2-0423E38E0F37}"/>
                      </a:ext>
                    </a:extLst>
                  </p:cNvPr>
                  <p:cNvSpPr/>
                  <p:nvPr/>
                </p:nvSpPr>
                <p:spPr>
                  <a:xfrm>
                    <a:off x="4417829" y="2273057"/>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5" name="Freeform 563">
                    <a:extLst>
                      <a:ext uri="{FF2B5EF4-FFF2-40B4-BE49-F238E27FC236}">
                        <a16:creationId xmlns:a16="http://schemas.microsoft.com/office/drawing/2014/main" id="{155AEABC-B100-4517-B782-F5DE98AAF478}"/>
                      </a:ext>
                    </a:extLst>
                  </p:cNvPr>
                  <p:cNvSpPr/>
                  <p:nvPr/>
                </p:nvSpPr>
                <p:spPr>
                  <a:xfrm>
                    <a:off x="4404150" y="2286750"/>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 name="Graphic 419">
                  <a:extLst>
                    <a:ext uri="{FF2B5EF4-FFF2-40B4-BE49-F238E27FC236}">
                      <a16:creationId xmlns:a16="http://schemas.microsoft.com/office/drawing/2014/main" id="{99E1E685-7134-4D1E-9E09-FED1A4DEC005}"/>
                    </a:ext>
                  </a:extLst>
                </p:cNvPr>
                <p:cNvGrpSpPr/>
                <p:nvPr/>
              </p:nvGrpSpPr>
              <p:grpSpPr>
                <a:xfrm>
                  <a:off x="3557225" y="1702845"/>
                  <a:ext cx="27481" cy="27508"/>
                  <a:chOff x="3557225" y="1702845"/>
                  <a:chExt cx="27481" cy="27508"/>
                </a:xfrm>
              </p:grpSpPr>
              <p:sp>
                <p:nvSpPr>
                  <p:cNvPr id="352" name="Freeform 565">
                    <a:extLst>
                      <a:ext uri="{FF2B5EF4-FFF2-40B4-BE49-F238E27FC236}">
                        <a16:creationId xmlns:a16="http://schemas.microsoft.com/office/drawing/2014/main" id="{57917CAC-E272-4E2A-9713-1304BF667BFF}"/>
                      </a:ext>
                    </a:extLst>
                  </p:cNvPr>
                  <p:cNvSpPr/>
                  <p:nvPr/>
                </p:nvSpPr>
                <p:spPr>
                  <a:xfrm>
                    <a:off x="3570905" y="1702845"/>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3" name="Freeform 566">
                    <a:extLst>
                      <a:ext uri="{FF2B5EF4-FFF2-40B4-BE49-F238E27FC236}">
                        <a16:creationId xmlns:a16="http://schemas.microsoft.com/office/drawing/2014/main" id="{DEEDE05F-CB73-4AF7-BC41-1B4B5737E4A1}"/>
                      </a:ext>
                    </a:extLst>
                  </p:cNvPr>
                  <p:cNvSpPr/>
                  <p:nvPr/>
                </p:nvSpPr>
                <p:spPr>
                  <a:xfrm>
                    <a:off x="3557225" y="1716537"/>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2" name="Graphic 419">
                  <a:extLst>
                    <a:ext uri="{FF2B5EF4-FFF2-40B4-BE49-F238E27FC236}">
                      <a16:creationId xmlns:a16="http://schemas.microsoft.com/office/drawing/2014/main" id="{EAFE6D59-4FE4-45B5-867B-50335604F10B}"/>
                    </a:ext>
                  </a:extLst>
                </p:cNvPr>
                <p:cNvGrpSpPr/>
                <p:nvPr/>
              </p:nvGrpSpPr>
              <p:grpSpPr>
                <a:xfrm>
                  <a:off x="3858180" y="1924866"/>
                  <a:ext cx="27481" cy="27508"/>
                  <a:chOff x="3858180" y="1924866"/>
                  <a:chExt cx="27481" cy="27508"/>
                </a:xfrm>
              </p:grpSpPr>
              <p:sp>
                <p:nvSpPr>
                  <p:cNvPr id="350" name="Freeform 568">
                    <a:extLst>
                      <a:ext uri="{FF2B5EF4-FFF2-40B4-BE49-F238E27FC236}">
                        <a16:creationId xmlns:a16="http://schemas.microsoft.com/office/drawing/2014/main" id="{B9790048-695C-4D65-B448-7E465FE9B06C}"/>
                      </a:ext>
                    </a:extLst>
                  </p:cNvPr>
                  <p:cNvSpPr/>
                  <p:nvPr/>
                </p:nvSpPr>
                <p:spPr>
                  <a:xfrm>
                    <a:off x="3871982" y="1924866"/>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1" name="Freeform 569">
                    <a:extLst>
                      <a:ext uri="{FF2B5EF4-FFF2-40B4-BE49-F238E27FC236}">
                        <a16:creationId xmlns:a16="http://schemas.microsoft.com/office/drawing/2014/main" id="{28B6533F-1BE6-4375-BBF9-ACE28883DCB8}"/>
                      </a:ext>
                    </a:extLst>
                  </p:cNvPr>
                  <p:cNvSpPr/>
                  <p:nvPr/>
                </p:nvSpPr>
                <p:spPr>
                  <a:xfrm>
                    <a:off x="3858180" y="1938559"/>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 name="Graphic 419">
                  <a:extLst>
                    <a:ext uri="{FF2B5EF4-FFF2-40B4-BE49-F238E27FC236}">
                      <a16:creationId xmlns:a16="http://schemas.microsoft.com/office/drawing/2014/main" id="{29F6A3BF-DAD2-481A-9192-604B390907A8}"/>
                    </a:ext>
                  </a:extLst>
                </p:cNvPr>
                <p:cNvGrpSpPr/>
                <p:nvPr/>
              </p:nvGrpSpPr>
              <p:grpSpPr>
                <a:xfrm>
                  <a:off x="4056781" y="2062162"/>
                  <a:ext cx="27481" cy="27385"/>
                  <a:chOff x="4056781" y="2062162"/>
                  <a:chExt cx="27481" cy="27385"/>
                </a:xfrm>
              </p:grpSpPr>
              <p:sp>
                <p:nvSpPr>
                  <p:cNvPr id="348" name="Freeform 571">
                    <a:extLst>
                      <a:ext uri="{FF2B5EF4-FFF2-40B4-BE49-F238E27FC236}">
                        <a16:creationId xmlns:a16="http://schemas.microsoft.com/office/drawing/2014/main" id="{BDCCFBFF-8B8A-4039-8166-55EB02F23705}"/>
                      </a:ext>
                    </a:extLst>
                  </p:cNvPr>
                  <p:cNvSpPr/>
                  <p:nvPr/>
                </p:nvSpPr>
                <p:spPr>
                  <a:xfrm>
                    <a:off x="4070461" y="2062162"/>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9" name="Freeform 572">
                    <a:extLst>
                      <a:ext uri="{FF2B5EF4-FFF2-40B4-BE49-F238E27FC236}">
                        <a16:creationId xmlns:a16="http://schemas.microsoft.com/office/drawing/2014/main" id="{A7565535-AF33-481D-972B-216B11634A67}"/>
                      </a:ext>
                    </a:extLst>
                  </p:cNvPr>
                  <p:cNvSpPr/>
                  <p:nvPr/>
                </p:nvSpPr>
                <p:spPr>
                  <a:xfrm>
                    <a:off x="4056781" y="2075855"/>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4" name="Graphic 419">
                  <a:extLst>
                    <a:ext uri="{FF2B5EF4-FFF2-40B4-BE49-F238E27FC236}">
                      <a16:creationId xmlns:a16="http://schemas.microsoft.com/office/drawing/2014/main" id="{621DDEE3-403B-4FB1-9091-073A3ED7C102}"/>
                    </a:ext>
                  </a:extLst>
                </p:cNvPr>
                <p:cNvGrpSpPr/>
                <p:nvPr/>
              </p:nvGrpSpPr>
              <p:grpSpPr>
                <a:xfrm>
                  <a:off x="3034828" y="1488892"/>
                  <a:ext cx="27359" cy="27508"/>
                  <a:chOff x="3034828" y="1488892"/>
                  <a:chExt cx="27359" cy="27508"/>
                </a:xfrm>
              </p:grpSpPr>
              <p:sp>
                <p:nvSpPr>
                  <p:cNvPr id="346" name="Freeform 574">
                    <a:extLst>
                      <a:ext uri="{FF2B5EF4-FFF2-40B4-BE49-F238E27FC236}">
                        <a16:creationId xmlns:a16="http://schemas.microsoft.com/office/drawing/2014/main" id="{6A9E3C1A-6E9C-4FD4-A48F-EFDFEC47B8CE}"/>
                      </a:ext>
                    </a:extLst>
                  </p:cNvPr>
                  <p:cNvSpPr/>
                  <p:nvPr/>
                </p:nvSpPr>
                <p:spPr>
                  <a:xfrm>
                    <a:off x="3048508" y="1488892"/>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7" name="Freeform 575">
                    <a:extLst>
                      <a:ext uri="{FF2B5EF4-FFF2-40B4-BE49-F238E27FC236}">
                        <a16:creationId xmlns:a16="http://schemas.microsoft.com/office/drawing/2014/main" id="{7636A447-DB6C-4C42-A6EC-8DB1BA1E6150}"/>
                      </a:ext>
                    </a:extLst>
                  </p:cNvPr>
                  <p:cNvSpPr/>
                  <p:nvPr/>
                </p:nvSpPr>
                <p:spPr>
                  <a:xfrm>
                    <a:off x="3034828" y="1502585"/>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5" name="Graphic 419">
                  <a:extLst>
                    <a:ext uri="{FF2B5EF4-FFF2-40B4-BE49-F238E27FC236}">
                      <a16:creationId xmlns:a16="http://schemas.microsoft.com/office/drawing/2014/main" id="{4C1FB3C4-8237-47CA-9330-85C4F9672069}"/>
                    </a:ext>
                  </a:extLst>
                </p:cNvPr>
                <p:cNvGrpSpPr/>
                <p:nvPr/>
              </p:nvGrpSpPr>
              <p:grpSpPr>
                <a:xfrm>
                  <a:off x="3016996" y="1488403"/>
                  <a:ext cx="27481" cy="27385"/>
                  <a:chOff x="3016996" y="1488403"/>
                  <a:chExt cx="27481" cy="27385"/>
                </a:xfrm>
              </p:grpSpPr>
              <p:sp>
                <p:nvSpPr>
                  <p:cNvPr id="344" name="Freeform 577">
                    <a:extLst>
                      <a:ext uri="{FF2B5EF4-FFF2-40B4-BE49-F238E27FC236}">
                        <a16:creationId xmlns:a16="http://schemas.microsoft.com/office/drawing/2014/main" id="{BADF6C62-FCD5-4A2F-B3B2-1CC130136328}"/>
                      </a:ext>
                    </a:extLst>
                  </p:cNvPr>
                  <p:cNvSpPr/>
                  <p:nvPr/>
                </p:nvSpPr>
                <p:spPr>
                  <a:xfrm>
                    <a:off x="3030798" y="1488403"/>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5" name="Freeform 578">
                    <a:extLst>
                      <a:ext uri="{FF2B5EF4-FFF2-40B4-BE49-F238E27FC236}">
                        <a16:creationId xmlns:a16="http://schemas.microsoft.com/office/drawing/2014/main" id="{E65FC6D0-54E7-4D2E-BD18-07D59BB1DCDB}"/>
                      </a:ext>
                    </a:extLst>
                  </p:cNvPr>
                  <p:cNvSpPr/>
                  <p:nvPr/>
                </p:nvSpPr>
                <p:spPr>
                  <a:xfrm>
                    <a:off x="3016996" y="1502096"/>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 name="Graphic 419">
                  <a:extLst>
                    <a:ext uri="{FF2B5EF4-FFF2-40B4-BE49-F238E27FC236}">
                      <a16:creationId xmlns:a16="http://schemas.microsoft.com/office/drawing/2014/main" id="{C83971B7-0722-432C-957D-C898BB5742EA}"/>
                    </a:ext>
                  </a:extLst>
                </p:cNvPr>
                <p:cNvGrpSpPr/>
                <p:nvPr/>
              </p:nvGrpSpPr>
              <p:grpSpPr>
                <a:xfrm>
                  <a:off x="3002705" y="1488892"/>
                  <a:ext cx="27359" cy="27508"/>
                  <a:chOff x="3002705" y="1488892"/>
                  <a:chExt cx="27359" cy="27508"/>
                </a:xfrm>
              </p:grpSpPr>
              <p:sp>
                <p:nvSpPr>
                  <p:cNvPr id="342" name="Freeform 580">
                    <a:extLst>
                      <a:ext uri="{FF2B5EF4-FFF2-40B4-BE49-F238E27FC236}">
                        <a16:creationId xmlns:a16="http://schemas.microsoft.com/office/drawing/2014/main" id="{3C1B2816-F710-48BD-B363-A00BEC30517B}"/>
                      </a:ext>
                    </a:extLst>
                  </p:cNvPr>
                  <p:cNvSpPr/>
                  <p:nvPr/>
                </p:nvSpPr>
                <p:spPr>
                  <a:xfrm>
                    <a:off x="3016385" y="1488892"/>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3" name="Freeform 581">
                    <a:extLst>
                      <a:ext uri="{FF2B5EF4-FFF2-40B4-BE49-F238E27FC236}">
                        <a16:creationId xmlns:a16="http://schemas.microsoft.com/office/drawing/2014/main" id="{4F909442-6A69-432C-898F-13D85F6A4350}"/>
                      </a:ext>
                    </a:extLst>
                  </p:cNvPr>
                  <p:cNvSpPr/>
                  <p:nvPr/>
                </p:nvSpPr>
                <p:spPr>
                  <a:xfrm>
                    <a:off x="3002705" y="1502585"/>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7" name="Graphic 419">
                  <a:extLst>
                    <a:ext uri="{FF2B5EF4-FFF2-40B4-BE49-F238E27FC236}">
                      <a16:creationId xmlns:a16="http://schemas.microsoft.com/office/drawing/2014/main" id="{678BCED3-A461-4C56-9262-B6B358B02D75}"/>
                    </a:ext>
                  </a:extLst>
                </p:cNvPr>
                <p:cNvGrpSpPr/>
                <p:nvPr/>
              </p:nvGrpSpPr>
              <p:grpSpPr>
                <a:xfrm>
                  <a:off x="2976445" y="1482290"/>
                  <a:ext cx="27359" cy="27385"/>
                  <a:chOff x="2976445" y="1482290"/>
                  <a:chExt cx="27359" cy="27385"/>
                </a:xfrm>
              </p:grpSpPr>
              <p:sp>
                <p:nvSpPr>
                  <p:cNvPr id="340" name="Freeform 583">
                    <a:extLst>
                      <a:ext uri="{FF2B5EF4-FFF2-40B4-BE49-F238E27FC236}">
                        <a16:creationId xmlns:a16="http://schemas.microsoft.com/office/drawing/2014/main" id="{A39FB3E4-C8AB-4374-A4BF-6CF9D6444AD0}"/>
                      </a:ext>
                    </a:extLst>
                  </p:cNvPr>
                  <p:cNvSpPr/>
                  <p:nvPr/>
                </p:nvSpPr>
                <p:spPr>
                  <a:xfrm>
                    <a:off x="2990125" y="1482290"/>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1" name="Freeform 584">
                    <a:extLst>
                      <a:ext uri="{FF2B5EF4-FFF2-40B4-BE49-F238E27FC236}">
                        <a16:creationId xmlns:a16="http://schemas.microsoft.com/office/drawing/2014/main" id="{1384177C-D440-40E8-AF64-172EB4F4B6C5}"/>
                      </a:ext>
                    </a:extLst>
                  </p:cNvPr>
                  <p:cNvSpPr/>
                  <p:nvPr/>
                </p:nvSpPr>
                <p:spPr>
                  <a:xfrm>
                    <a:off x="2976445" y="1495983"/>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8" name="Graphic 419">
                  <a:extLst>
                    <a:ext uri="{FF2B5EF4-FFF2-40B4-BE49-F238E27FC236}">
                      <a16:creationId xmlns:a16="http://schemas.microsoft.com/office/drawing/2014/main" id="{BF25D02A-F03B-42CF-91A1-F62FDBACCF4E}"/>
                    </a:ext>
                  </a:extLst>
                </p:cNvPr>
                <p:cNvGrpSpPr/>
                <p:nvPr/>
              </p:nvGrpSpPr>
              <p:grpSpPr>
                <a:xfrm>
                  <a:off x="2920627" y="1482290"/>
                  <a:ext cx="27359" cy="27385"/>
                  <a:chOff x="2920627" y="1482290"/>
                  <a:chExt cx="27359" cy="27385"/>
                </a:xfrm>
              </p:grpSpPr>
              <p:sp>
                <p:nvSpPr>
                  <p:cNvPr id="338" name="Freeform 586">
                    <a:extLst>
                      <a:ext uri="{FF2B5EF4-FFF2-40B4-BE49-F238E27FC236}">
                        <a16:creationId xmlns:a16="http://schemas.microsoft.com/office/drawing/2014/main" id="{BCDA8B2C-078A-4723-B08E-C628053F1BF1}"/>
                      </a:ext>
                    </a:extLst>
                  </p:cNvPr>
                  <p:cNvSpPr/>
                  <p:nvPr/>
                </p:nvSpPr>
                <p:spPr>
                  <a:xfrm>
                    <a:off x="2934306" y="1482290"/>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9" name="Freeform 587">
                    <a:extLst>
                      <a:ext uri="{FF2B5EF4-FFF2-40B4-BE49-F238E27FC236}">
                        <a16:creationId xmlns:a16="http://schemas.microsoft.com/office/drawing/2014/main" id="{50192F70-95D5-4C64-86F2-450C7EF1B8C8}"/>
                      </a:ext>
                    </a:extLst>
                  </p:cNvPr>
                  <p:cNvSpPr/>
                  <p:nvPr/>
                </p:nvSpPr>
                <p:spPr>
                  <a:xfrm>
                    <a:off x="2920627" y="1495983"/>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 name="Graphic 419">
                  <a:extLst>
                    <a:ext uri="{FF2B5EF4-FFF2-40B4-BE49-F238E27FC236}">
                      <a16:creationId xmlns:a16="http://schemas.microsoft.com/office/drawing/2014/main" id="{C815CD2A-C220-4BCA-A96B-78A8A2398967}"/>
                    </a:ext>
                  </a:extLst>
                </p:cNvPr>
                <p:cNvGrpSpPr/>
                <p:nvPr/>
              </p:nvGrpSpPr>
              <p:grpSpPr>
                <a:xfrm>
                  <a:off x="5146522" y="2614036"/>
                  <a:ext cx="27481" cy="27385"/>
                  <a:chOff x="5146522" y="2614036"/>
                  <a:chExt cx="27481" cy="27385"/>
                </a:xfrm>
              </p:grpSpPr>
              <p:sp>
                <p:nvSpPr>
                  <p:cNvPr id="336" name="Freeform 589">
                    <a:extLst>
                      <a:ext uri="{FF2B5EF4-FFF2-40B4-BE49-F238E27FC236}">
                        <a16:creationId xmlns:a16="http://schemas.microsoft.com/office/drawing/2014/main" id="{CF448DE8-4119-496C-8E5B-4F86BA7953FC}"/>
                      </a:ext>
                    </a:extLst>
                  </p:cNvPr>
                  <p:cNvSpPr/>
                  <p:nvPr/>
                </p:nvSpPr>
                <p:spPr>
                  <a:xfrm>
                    <a:off x="5160201" y="261403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7" name="Freeform 590">
                    <a:extLst>
                      <a:ext uri="{FF2B5EF4-FFF2-40B4-BE49-F238E27FC236}">
                        <a16:creationId xmlns:a16="http://schemas.microsoft.com/office/drawing/2014/main" id="{B31707EC-1CEC-43E4-A521-A965716AD404}"/>
                      </a:ext>
                    </a:extLst>
                  </p:cNvPr>
                  <p:cNvSpPr/>
                  <p:nvPr/>
                </p:nvSpPr>
                <p:spPr>
                  <a:xfrm>
                    <a:off x="5146522" y="2627729"/>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 name="Graphic 419">
                  <a:extLst>
                    <a:ext uri="{FF2B5EF4-FFF2-40B4-BE49-F238E27FC236}">
                      <a16:creationId xmlns:a16="http://schemas.microsoft.com/office/drawing/2014/main" id="{C219DE5C-4AB8-4786-BD81-CC0C3E7EA9A0}"/>
                    </a:ext>
                  </a:extLst>
                </p:cNvPr>
                <p:cNvGrpSpPr/>
                <p:nvPr/>
              </p:nvGrpSpPr>
              <p:grpSpPr>
                <a:xfrm>
                  <a:off x="5126002" y="2605967"/>
                  <a:ext cx="27359" cy="27508"/>
                  <a:chOff x="5126002" y="2605967"/>
                  <a:chExt cx="27359" cy="27508"/>
                </a:xfrm>
              </p:grpSpPr>
              <p:sp>
                <p:nvSpPr>
                  <p:cNvPr id="334" name="Freeform 592">
                    <a:extLst>
                      <a:ext uri="{FF2B5EF4-FFF2-40B4-BE49-F238E27FC236}">
                        <a16:creationId xmlns:a16="http://schemas.microsoft.com/office/drawing/2014/main" id="{E5947BA0-F25A-45E9-A80F-B2FCD665B7DE}"/>
                      </a:ext>
                    </a:extLst>
                  </p:cNvPr>
                  <p:cNvSpPr/>
                  <p:nvPr/>
                </p:nvSpPr>
                <p:spPr>
                  <a:xfrm>
                    <a:off x="5139682" y="260596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5" name="Freeform 593">
                    <a:extLst>
                      <a:ext uri="{FF2B5EF4-FFF2-40B4-BE49-F238E27FC236}">
                        <a16:creationId xmlns:a16="http://schemas.microsoft.com/office/drawing/2014/main" id="{A4399A9D-25DE-4C5D-9ECF-D9BAC6370905}"/>
                      </a:ext>
                    </a:extLst>
                  </p:cNvPr>
                  <p:cNvSpPr/>
                  <p:nvPr/>
                </p:nvSpPr>
                <p:spPr>
                  <a:xfrm>
                    <a:off x="5126002" y="2619782"/>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1" name="Graphic 419">
                  <a:extLst>
                    <a:ext uri="{FF2B5EF4-FFF2-40B4-BE49-F238E27FC236}">
                      <a16:creationId xmlns:a16="http://schemas.microsoft.com/office/drawing/2014/main" id="{E871A603-7A13-4E51-8CF9-B16DE79A7B78}"/>
                    </a:ext>
                  </a:extLst>
                </p:cNvPr>
                <p:cNvGrpSpPr/>
                <p:nvPr/>
              </p:nvGrpSpPr>
              <p:grpSpPr>
                <a:xfrm>
                  <a:off x="5134674" y="2606211"/>
                  <a:ext cx="27359" cy="27385"/>
                  <a:chOff x="5134674" y="2606211"/>
                  <a:chExt cx="27359" cy="27385"/>
                </a:xfrm>
              </p:grpSpPr>
              <p:sp>
                <p:nvSpPr>
                  <p:cNvPr id="332" name="Freeform 595">
                    <a:extLst>
                      <a:ext uri="{FF2B5EF4-FFF2-40B4-BE49-F238E27FC236}">
                        <a16:creationId xmlns:a16="http://schemas.microsoft.com/office/drawing/2014/main" id="{7B38AF68-1DB2-49F1-AB3E-65AB379707C4}"/>
                      </a:ext>
                    </a:extLst>
                  </p:cNvPr>
                  <p:cNvSpPr/>
                  <p:nvPr/>
                </p:nvSpPr>
                <p:spPr>
                  <a:xfrm>
                    <a:off x="5148354" y="260621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3" name="Freeform 596">
                    <a:extLst>
                      <a:ext uri="{FF2B5EF4-FFF2-40B4-BE49-F238E27FC236}">
                        <a16:creationId xmlns:a16="http://schemas.microsoft.com/office/drawing/2014/main" id="{27D82878-37C1-4BEE-8471-A25348D7BE25}"/>
                      </a:ext>
                    </a:extLst>
                  </p:cNvPr>
                  <p:cNvSpPr/>
                  <p:nvPr/>
                </p:nvSpPr>
                <p:spPr>
                  <a:xfrm>
                    <a:off x="5134674" y="2619904"/>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 name="Graphic 419">
                  <a:extLst>
                    <a:ext uri="{FF2B5EF4-FFF2-40B4-BE49-F238E27FC236}">
                      <a16:creationId xmlns:a16="http://schemas.microsoft.com/office/drawing/2014/main" id="{88020681-9DD2-40F8-B892-47FF88CAE76D}"/>
                    </a:ext>
                  </a:extLst>
                </p:cNvPr>
                <p:cNvGrpSpPr/>
                <p:nvPr/>
              </p:nvGrpSpPr>
              <p:grpSpPr>
                <a:xfrm>
                  <a:off x="5163866" y="2613791"/>
                  <a:ext cx="27359" cy="27508"/>
                  <a:chOff x="5163866" y="2613791"/>
                  <a:chExt cx="27359" cy="27508"/>
                </a:xfrm>
              </p:grpSpPr>
              <p:sp>
                <p:nvSpPr>
                  <p:cNvPr id="330" name="Freeform 598">
                    <a:extLst>
                      <a:ext uri="{FF2B5EF4-FFF2-40B4-BE49-F238E27FC236}">
                        <a16:creationId xmlns:a16="http://schemas.microsoft.com/office/drawing/2014/main" id="{A582200F-F419-411D-8005-4C44E7388CA1}"/>
                      </a:ext>
                    </a:extLst>
                  </p:cNvPr>
                  <p:cNvSpPr/>
                  <p:nvPr/>
                </p:nvSpPr>
                <p:spPr>
                  <a:xfrm>
                    <a:off x="5177545" y="2613791"/>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1" name="Freeform 599">
                    <a:extLst>
                      <a:ext uri="{FF2B5EF4-FFF2-40B4-BE49-F238E27FC236}">
                        <a16:creationId xmlns:a16="http://schemas.microsoft.com/office/drawing/2014/main" id="{56AD60A4-2A92-4A95-B97E-FA00C558BB98}"/>
                      </a:ext>
                    </a:extLst>
                  </p:cNvPr>
                  <p:cNvSpPr/>
                  <p:nvPr/>
                </p:nvSpPr>
                <p:spPr>
                  <a:xfrm>
                    <a:off x="5163866" y="2627607"/>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 name="Graphic 419">
                  <a:extLst>
                    <a:ext uri="{FF2B5EF4-FFF2-40B4-BE49-F238E27FC236}">
                      <a16:creationId xmlns:a16="http://schemas.microsoft.com/office/drawing/2014/main" id="{26C8511E-F4A3-46FA-9357-9AB6676D306C}"/>
                    </a:ext>
                  </a:extLst>
                </p:cNvPr>
                <p:cNvGrpSpPr/>
                <p:nvPr/>
              </p:nvGrpSpPr>
              <p:grpSpPr>
                <a:xfrm>
                  <a:off x="5157392" y="2613791"/>
                  <a:ext cx="27359" cy="27508"/>
                  <a:chOff x="5157392" y="2613791"/>
                  <a:chExt cx="27359" cy="27508"/>
                </a:xfrm>
              </p:grpSpPr>
              <p:sp>
                <p:nvSpPr>
                  <p:cNvPr id="328" name="Freeform 601">
                    <a:extLst>
                      <a:ext uri="{FF2B5EF4-FFF2-40B4-BE49-F238E27FC236}">
                        <a16:creationId xmlns:a16="http://schemas.microsoft.com/office/drawing/2014/main" id="{B5EA0C36-32DD-47A6-945C-0B5ED391B996}"/>
                      </a:ext>
                    </a:extLst>
                  </p:cNvPr>
                  <p:cNvSpPr/>
                  <p:nvPr/>
                </p:nvSpPr>
                <p:spPr>
                  <a:xfrm>
                    <a:off x="5171072" y="2613791"/>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9" name="Freeform 602">
                    <a:extLst>
                      <a:ext uri="{FF2B5EF4-FFF2-40B4-BE49-F238E27FC236}">
                        <a16:creationId xmlns:a16="http://schemas.microsoft.com/office/drawing/2014/main" id="{A534C326-C46B-4CF5-81F5-A0685DE2204F}"/>
                      </a:ext>
                    </a:extLst>
                  </p:cNvPr>
                  <p:cNvSpPr/>
                  <p:nvPr/>
                </p:nvSpPr>
                <p:spPr>
                  <a:xfrm>
                    <a:off x="5157392" y="2627607"/>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4" name="Graphic 419">
                  <a:extLst>
                    <a:ext uri="{FF2B5EF4-FFF2-40B4-BE49-F238E27FC236}">
                      <a16:creationId xmlns:a16="http://schemas.microsoft.com/office/drawing/2014/main" id="{2651138F-C689-4290-98CE-32F3E29B7647}"/>
                    </a:ext>
                  </a:extLst>
                </p:cNvPr>
                <p:cNvGrpSpPr/>
                <p:nvPr/>
              </p:nvGrpSpPr>
              <p:grpSpPr>
                <a:xfrm>
                  <a:off x="5171927" y="2614158"/>
                  <a:ext cx="27481" cy="27508"/>
                  <a:chOff x="5171927" y="2614158"/>
                  <a:chExt cx="27481" cy="27508"/>
                </a:xfrm>
              </p:grpSpPr>
              <p:sp>
                <p:nvSpPr>
                  <p:cNvPr id="326" name="Freeform 604">
                    <a:extLst>
                      <a:ext uri="{FF2B5EF4-FFF2-40B4-BE49-F238E27FC236}">
                        <a16:creationId xmlns:a16="http://schemas.microsoft.com/office/drawing/2014/main" id="{28A5C716-D52B-4862-AD4A-B3C7C0833938}"/>
                      </a:ext>
                    </a:extLst>
                  </p:cNvPr>
                  <p:cNvSpPr/>
                  <p:nvPr/>
                </p:nvSpPr>
                <p:spPr>
                  <a:xfrm>
                    <a:off x="5185607" y="2614158"/>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7" name="Freeform 605">
                    <a:extLst>
                      <a:ext uri="{FF2B5EF4-FFF2-40B4-BE49-F238E27FC236}">
                        <a16:creationId xmlns:a16="http://schemas.microsoft.com/office/drawing/2014/main" id="{D244BB93-2089-4FCE-89FC-1D675F0FD059}"/>
                      </a:ext>
                    </a:extLst>
                  </p:cNvPr>
                  <p:cNvSpPr/>
                  <p:nvPr/>
                </p:nvSpPr>
                <p:spPr>
                  <a:xfrm>
                    <a:off x="5171927" y="2627851"/>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 name="Graphic 419">
                  <a:extLst>
                    <a:ext uri="{FF2B5EF4-FFF2-40B4-BE49-F238E27FC236}">
                      <a16:creationId xmlns:a16="http://schemas.microsoft.com/office/drawing/2014/main" id="{C52F41DA-51AF-4ADF-AD0E-D6A233363904}"/>
                    </a:ext>
                  </a:extLst>
                </p:cNvPr>
                <p:cNvGrpSpPr/>
                <p:nvPr/>
              </p:nvGrpSpPr>
              <p:grpSpPr>
                <a:xfrm>
                  <a:off x="5186950" y="2629807"/>
                  <a:ext cx="27481" cy="27385"/>
                  <a:chOff x="5186950" y="2629807"/>
                  <a:chExt cx="27481" cy="27385"/>
                </a:xfrm>
              </p:grpSpPr>
              <p:sp>
                <p:nvSpPr>
                  <p:cNvPr id="324" name="Freeform 607">
                    <a:extLst>
                      <a:ext uri="{FF2B5EF4-FFF2-40B4-BE49-F238E27FC236}">
                        <a16:creationId xmlns:a16="http://schemas.microsoft.com/office/drawing/2014/main" id="{09A16FBC-F0A7-4A93-B170-1AEBCA6D1F00}"/>
                      </a:ext>
                    </a:extLst>
                  </p:cNvPr>
                  <p:cNvSpPr/>
                  <p:nvPr/>
                </p:nvSpPr>
                <p:spPr>
                  <a:xfrm>
                    <a:off x="5200752" y="2629807"/>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5" name="Freeform 608">
                    <a:extLst>
                      <a:ext uri="{FF2B5EF4-FFF2-40B4-BE49-F238E27FC236}">
                        <a16:creationId xmlns:a16="http://schemas.microsoft.com/office/drawing/2014/main" id="{84A81A84-781D-4E75-A059-D70DD4440AD4}"/>
                      </a:ext>
                    </a:extLst>
                  </p:cNvPr>
                  <p:cNvSpPr/>
                  <p:nvPr/>
                </p:nvSpPr>
                <p:spPr>
                  <a:xfrm>
                    <a:off x="5186950" y="2643500"/>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 name="Graphic 419">
                  <a:extLst>
                    <a:ext uri="{FF2B5EF4-FFF2-40B4-BE49-F238E27FC236}">
                      <a16:creationId xmlns:a16="http://schemas.microsoft.com/office/drawing/2014/main" id="{20B89421-F78F-400E-84F6-6E40F367E60A}"/>
                    </a:ext>
                  </a:extLst>
                </p:cNvPr>
                <p:cNvGrpSpPr/>
                <p:nvPr/>
              </p:nvGrpSpPr>
              <p:grpSpPr>
                <a:xfrm>
                  <a:off x="5195744" y="2630052"/>
                  <a:ext cx="27481" cy="27385"/>
                  <a:chOff x="5195744" y="2630052"/>
                  <a:chExt cx="27481" cy="27385"/>
                </a:xfrm>
              </p:grpSpPr>
              <p:sp>
                <p:nvSpPr>
                  <p:cNvPr id="322" name="Freeform 610">
                    <a:extLst>
                      <a:ext uri="{FF2B5EF4-FFF2-40B4-BE49-F238E27FC236}">
                        <a16:creationId xmlns:a16="http://schemas.microsoft.com/office/drawing/2014/main" id="{611730BB-8756-460D-84A2-92F689D31C44}"/>
                      </a:ext>
                    </a:extLst>
                  </p:cNvPr>
                  <p:cNvSpPr/>
                  <p:nvPr/>
                </p:nvSpPr>
                <p:spPr>
                  <a:xfrm>
                    <a:off x="5209546" y="2630052"/>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3" name="Freeform 611">
                    <a:extLst>
                      <a:ext uri="{FF2B5EF4-FFF2-40B4-BE49-F238E27FC236}">
                        <a16:creationId xmlns:a16="http://schemas.microsoft.com/office/drawing/2014/main" id="{449C65B9-C24C-4819-99EA-3CBF53125F13}"/>
                      </a:ext>
                    </a:extLst>
                  </p:cNvPr>
                  <p:cNvSpPr/>
                  <p:nvPr/>
                </p:nvSpPr>
                <p:spPr>
                  <a:xfrm>
                    <a:off x="5195744" y="2643745"/>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7" name="Graphic 419">
                  <a:extLst>
                    <a:ext uri="{FF2B5EF4-FFF2-40B4-BE49-F238E27FC236}">
                      <a16:creationId xmlns:a16="http://schemas.microsoft.com/office/drawing/2014/main" id="{BE6EF053-4C1A-4069-9792-AB6872CB9A38}"/>
                    </a:ext>
                  </a:extLst>
                </p:cNvPr>
                <p:cNvGrpSpPr/>
                <p:nvPr/>
              </p:nvGrpSpPr>
              <p:grpSpPr>
                <a:xfrm>
                  <a:off x="5201363" y="2639343"/>
                  <a:ext cx="27359" cy="27508"/>
                  <a:chOff x="5201363" y="2639343"/>
                  <a:chExt cx="27359" cy="27508"/>
                </a:xfrm>
              </p:grpSpPr>
              <p:sp>
                <p:nvSpPr>
                  <p:cNvPr id="320" name="Freeform 613">
                    <a:extLst>
                      <a:ext uri="{FF2B5EF4-FFF2-40B4-BE49-F238E27FC236}">
                        <a16:creationId xmlns:a16="http://schemas.microsoft.com/office/drawing/2014/main" id="{8FA9F1A3-8CD9-4402-BEAD-2EFAFA52A5E3}"/>
                      </a:ext>
                    </a:extLst>
                  </p:cNvPr>
                  <p:cNvSpPr/>
                  <p:nvPr/>
                </p:nvSpPr>
                <p:spPr>
                  <a:xfrm>
                    <a:off x="5215043" y="2639343"/>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1" name="Freeform 614">
                    <a:extLst>
                      <a:ext uri="{FF2B5EF4-FFF2-40B4-BE49-F238E27FC236}">
                        <a16:creationId xmlns:a16="http://schemas.microsoft.com/office/drawing/2014/main" id="{E99B2C1D-62C1-4799-AA5B-9A5265F4877F}"/>
                      </a:ext>
                    </a:extLst>
                  </p:cNvPr>
                  <p:cNvSpPr/>
                  <p:nvPr/>
                </p:nvSpPr>
                <p:spPr>
                  <a:xfrm>
                    <a:off x="5201363" y="2653036"/>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 name="Graphic 419">
                  <a:extLst>
                    <a:ext uri="{FF2B5EF4-FFF2-40B4-BE49-F238E27FC236}">
                      <a16:creationId xmlns:a16="http://schemas.microsoft.com/office/drawing/2014/main" id="{4D8CF00F-1081-4717-BE67-979A718A561E}"/>
                    </a:ext>
                  </a:extLst>
                </p:cNvPr>
                <p:cNvGrpSpPr/>
                <p:nvPr/>
              </p:nvGrpSpPr>
              <p:grpSpPr>
                <a:xfrm>
                  <a:off x="5180233" y="2623083"/>
                  <a:ext cx="27359" cy="27385"/>
                  <a:chOff x="5180233" y="2623083"/>
                  <a:chExt cx="27359" cy="27385"/>
                </a:xfrm>
              </p:grpSpPr>
              <p:sp>
                <p:nvSpPr>
                  <p:cNvPr id="318" name="Freeform 616">
                    <a:extLst>
                      <a:ext uri="{FF2B5EF4-FFF2-40B4-BE49-F238E27FC236}">
                        <a16:creationId xmlns:a16="http://schemas.microsoft.com/office/drawing/2014/main" id="{E13B7729-0003-4F2F-8088-83898F3E2A6E}"/>
                      </a:ext>
                    </a:extLst>
                  </p:cNvPr>
                  <p:cNvSpPr/>
                  <p:nvPr/>
                </p:nvSpPr>
                <p:spPr>
                  <a:xfrm>
                    <a:off x="5193912" y="2623083"/>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9" name="Freeform 617">
                    <a:extLst>
                      <a:ext uri="{FF2B5EF4-FFF2-40B4-BE49-F238E27FC236}">
                        <a16:creationId xmlns:a16="http://schemas.microsoft.com/office/drawing/2014/main" id="{127C0A35-C4EF-4BCF-92BE-FFCD226103C6}"/>
                      </a:ext>
                    </a:extLst>
                  </p:cNvPr>
                  <p:cNvSpPr/>
                  <p:nvPr/>
                </p:nvSpPr>
                <p:spPr>
                  <a:xfrm>
                    <a:off x="5180233" y="2636776"/>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 name="Graphic 419">
                  <a:extLst>
                    <a:ext uri="{FF2B5EF4-FFF2-40B4-BE49-F238E27FC236}">
                      <a16:creationId xmlns:a16="http://schemas.microsoft.com/office/drawing/2014/main" id="{3E0E56F6-C1C2-4444-B4F3-85C01F5EAAC8}"/>
                    </a:ext>
                  </a:extLst>
                </p:cNvPr>
                <p:cNvGrpSpPr/>
                <p:nvPr/>
              </p:nvGrpSpPr>
              <p:grpSpPr>
                <a:xfrm>
                  <a:off x="5218463" y="2651692"/>
                  <a:ext cx="27481" cy="27385"/>
                  <a:chOff x="5218463" y="2651692"/>
                  <a:chExt cx="27481" cy="27385"/>
                </a:xfrm>
              </p:grpSpPr>
              <p:sp>
                <p:nvSpPr>
                  <p:cNvPr id="316" name="Freeform 619">
                    <a:extLst>
                      <a:ext uri="{FF2B5EF4-FFF2-40B4-BE49-F238E27FC236}">
                        <a16:creationId xmlns:a16="http://schemas.microsoft.com/office/drawing/2014/main" id="{F703640A-B098-47D4-8253-DC0F6463055A}"/>
                      </a:ext>
                    </a:extLst>
                  </p:cNvPr>
                  <p:cNvSpPr/>
                  <p:nvPr/>
                </p:nvSpPr>
                <p:spPr>
                  <a:xfrm>
                    <a:off x="5232142" y="2651692"/>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7" name="Freeform 620">
                    <a:extLst>
                      <a:ext uri="{FF2B5EF4-FFF2-40B4-BE49-F238E27FC236}">
                        <a16:creationId xmlns:a16="http://schemas.microsoft.com/office/drawing/2014/main" id="{5BEB22AD-BBEA-40D2-9018-0405099A790F}"/>
                      </a:ext>
                    </a:extLst>
                  </p:cNvPr>
                  <p:cNvSpPr/>
                  <p:nvPr/>
                </p:nvSpPr>
                <p:spPr>
                  <a:xfrm>
                    <a:off x="5218463" y="2665384"/>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0" name="Graphic 419">
                  <a:extLst>
                    <a:ext uri="{FF2B5EF4-FFF2-40B4-BE49-F238E27FC236}">
                      <a16:creationId xmlns:a16="http://schemas.microsoft.com/office/drawing/2014/main" id="{843C5C78-D0C5-4AA2-8F41-61AB1A7FA8E0}"/>
                    </a:ext>
                  </a:extLst>
                </p:cNvPr>
                <p:cNvGrpSpPr/>
                <p:nvPr/>
              </p:nvGrpSpPr>
              <p:grpSpPr>
                <a:xfrm>
                  <a:off x="5228600" y="2659272"/>
                  <a:ext cx="27481" cy="27508"/>
                  <a:chOff x="5228600" y="2659272"/>
                  <a:chExt cx="27481" cy="27508"/>
                </a:xfrm>
              </p:grpSpPr>
              <p:sp>
                <p:nvSpPr>
                  <p:cNvPr id="314" name="Freeform 622">
                    <a:extLst>
                      <a:ext uri="{FF2B5EF4-FFF2-40B4-BE49-F238E27FC236}">
                        <a16:creationId xmlns:a16="http://schemas.microsoft.com/office/drawing/2014/main" id="{E9295928-0050-4C51-AEB1-6331A1B5723D}"/>
                      </a:ext>
                    </a:extLst>
                  </p:cNvPr>
                  <p:cNvSpPr/>
                  <p:nvPr/>
                </p:nvSpPr>
                <p:spPr>
                  <a:xfrm>
                    <a:off x="5242402" y="2659272"/>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5" name="Freeform 623">
                    <a:extLst>
                      <a:ext uri="{FF2B5EF4-FFF2-40B4-BE49-F238E27FC236}">
                        <a16:creationId xmlns:a16="http://schemas.microsoft.com/office/drawing/2014/main" id="{1E84A025-7AC9-4B39-9680-FD0E0AA36F2D}"/>
                      </a:ext>
                    </a:extLst>
                  </p:cNvPr>
                  <p:cNvSpPr/>
                  <p:nvPr/>
                </p:nvSpPr>
                <p:spPr>
                  <a:xfrm>
                    <a:off x="5228600" y="2672965"/>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 name="Graphic 419">
                  <a:extLst>
                    <a:ext uri="{FF2B5EF4-FFF2-40B4-BE49-F238E27FC236}">
                      <a16:creationId xmlns:a16="http://schemas.microsoft.com/office/drawing/2014/main" id="{B1E02810-62EE-4F62-85B7-B4B58BD2B752}"/>
                    </a:ext>
                  </a:extLst>
                </p:cNvPr>
                <p:cNvGrpSpPr/>
                <p:nvPr/>
              </p:nvGrpSpPr>
              <p:grpSpPr>
                <a:xfrm>
                  <a:off x="5235196" y="2659272"/>
                  <a:ext cx="27481" cy="27508"/>
                  <a:chOff x="5235196" y="2659272"/>
                  <a:chExt cx="27481" cy="27508"/>
                </a:xfrm>
              </p:grpSpPr>
              <p:sp>
                <p:nvSpPr>
                  <p:cNvPr id="312" name="Freeform 625">
                    <a:extLst>
                      <a:ext uri="{FF2B5EF4-FFF2-40B4-BE49-F238E27FC236}">
                        <a16:creationId xmlns:a16="http://schemas.microsoft.com/office/drawing/2014/main" id="{71FB5F2B-332F-4BFA-9C1C-6D8600424514}"/>
                      </a:ext>
                    </a:extLst>
                  </p:cNvPr>
                  <p:cNvSpPr/>
                  <p:nvPr/>
                </p:nvSpPr>
                <p:spPr>
                  <a:xfrm>
                    <a:off x="5248998" y="2659272"/>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3" name="Freeform 626">
                    <a:extLst>
                      <a:ext uri="{FF2B5EF4-FFF2-40B4-BE49-F238E27FC236}">
                        <a16:creationId xmlns:a16="http://schemas.microsoft.com/office/drawing/2014/main" id="{1C5ECAEE-8397-4B74-BF73-4B649EF7E7BA}"/>
                      </a:ext>
                    </a:extLst>
                  </p:cNvPr>
                  <p:cNvSpPr/>
                  <p:nvPr/>
                </p:nvSpPr>
                <p:spPr>
                  <a:xfrm>
                    <a:off x="5235196" y="2672965"/>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 name="Graphic 419">
                  <a:extLst>
                    <a:ext uri="{FF2B5EF4-FFF2-40B4-BE49-F238E27FC236}">
                      <a16:creationId xmlns:a16="http://schemas.microsoft.com/office/drawing/2014/main" id="{9312B36D-C1D9-4995-A0F1-2A2931CDAB46}"/>
                    </a:ext>
                  </a:extLst>
                </p:cNvPr>
                <p:cNvGrpSpPr/>
                <p:nvPr/>
              </p:nvGrpSpPr>
              <p:grpSpPr>
                <a:xfrm>
                  <a:off x="5242402" y="2659272"/>
                  <a:ext cx="27359" cy="27508"/>
                  <a:chOff x="5242402" y="2659272"/>
                  <a:chExt cx="27359" cy="27508"/>
                </a:xfrm>
              </p:grpSpPr>
              <p:sp>
                <p:nvSpPr>
                  <p:cNvPr id="310" name="Freeform 628">
                    <a:extLst>
                      <a:ext uri="{FF2B5EF4-FFF2-40B4-BE49-F238E27FC236}">
                        <a16:creationId xmlns:a16="http://schemas.microsoft.com/office/drawing/2014/main" id="{BD9795DD-E744-49BF-92DB-3BF5A18A1142}"/>
                      </a:ext>
                    </a:extLst>
                  </p:cNvPr>
                  <p:cNvSpPr/>
                  <p:nvPr/>
                </p:nvSpPr>
                <p:spPr>
                  <a:xfrm>
                    <a:off x="5256082" y="2659272"/>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1" name="Freeform 629">
                    <a:extLst>
                      <a:ext uri="{FF2B5EF4-FFF2-40B4-BE49-F238E27FC236}">
                        <a16:creationId xmlns:a16="http://schemas.microsoft.com/office/drawing/2014/main" id="{13496096-F366-4260-A222-BC519B7DA4B2}"/>
                      </a:ext>
                    </a:extLst>
                  </p:cNvPr>
                  <p:cNvSpPr/>
                  <p:nvPr/>
                </p:nvSpPr>
                <p:spPr>
                  <a:xfrm>
                    <a:off x="5242402" y="2672965"/>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3" name="Graphic 419">
                  <a:extLst>
                    <a:ext uri="{FF2B5EF4-FFF2-40B4-BE49-F238E27FC236}">
                      <a16:creationId xmlns:a16="http://schemas.microsoft.com/office/drawing/2014/main" id="{49D844B7-A80A-49F1-8F42-E749534A97A3}"/>
                    </a:ext>
                  </a:extLst>
                </p:cNvPr>
                <p:cNvGrpSpPr/>
                <p:nvPr/>
              </p:nvGrpSpPr>
              <p:grpSpPr>
                <a:xfrm>
                  <a:off x="5223959" y="2653036"/>
                  <a:ext cx="27359" cy="27385"/>
                  <a:chOff x="5223959" y="2653036"/>
                  <a:chExt cx="27359" cy="27385"/>
                </a:xfrm>
              </p:grpSpPr>
              <p:sp>
                <p:nvSpPr>
                  <p:cNvPr id="308" name="Freeform 631">
                    <a:extLst>
                      <a:ext uri="{FF2B5EF4-FFF2-40B4-BE49-F238E27FC236}">
                        <a16:creationId xmlns:a16="http://schemas.microsoft.com/office/drawing/2014/main" id="{EF40CC19-084B-4B98-B16C-ECD0E65F2507}"/>
                      </a:ext>
                    </a:extLst>
                  </p:cNvPr>
                  <p:cNvSpPr/>
                  <p:nvPr/>
                </p:nvSpPr>
                <p:spPr>
                  <a:xfrm>
                    <a:off x="5237639" y="265303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9" name="Freeform 632">
                    <a:extLst>
                      <a:ext uri="{FF2B5EF4-FFF2-40B4-BE49-F238E27FC236}">
                        <a16:creationId xmlns:a16="http://schemas.microsoft.com/office/drawing/2014/main" id="{08E2F043-4B17-44BB-A876-73B0A9238F6D}"/>
                      </a:ext>
                    </a:extLst>
                  </p:cNvPr>
                  <p:cNvSpPr/>
                  <p:nvPr/>
                </p:nvSpPr>
                <p:spPr>
                  <a:xfrm>
                    <a:off x="5223959" y="2666729"/>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 name="Graphic 419">
                  <a:extLst>
                    <a:ext uri="{FF2B5EF4-FFF2-40B4-BE49-F238E27FC236}">
                      <a16:creationId xmlns:a16="http://schemas.microsoft.com/office/drawing/2014/main" id="{0CB5D4A8-7A21-4258-BA06-ADC870C3A091}"/>
                    </a:ext>
                  </a:extLst>
                </p:cNvPr>
                <p:cNvGrpSpPr/>
                <p:nvPr/>
              </p:nvGrpSpPr>
              <p:grpSpPr>
                <a:xfrm>
                  <a:off x="5251441" y="2663917"/>
                  <a:ext cx="27481" cy="27385"/>
                  <a:chOff x="5251441" y="2663917"/>
                  <a:chExt cx="27481" cy="27385"/>
                </a:xfrm>
              </p:grpSpPr>
              <p:sp>
                <p:nvSpPr>
                  <p:cNvPr id="306" name="Freeform 634">
                    <a:extLst>
                      <a:ext uri="{FF2B5EF4-FFF2-40B4-BE49-F238E27FC236}">
                        <a16:creationId xmlns:a16="http://schemas.microsoft.com/office/drawing/2014/main" id="{DF8C624E-282B-4E2E-B2B6-E100737B4793}"/>
                      </a:ext>
                    </a:extLst>
                  </p:cNvPr>
                  <p:cNvSpPr/>
                  <p:nvPr/>
                </p:nvSpPr>
                <p:spPr>
                  <a:xfrm>
                    <a:off x="5265243" y="2663917"/>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7" name="Freeform 635">
                    <a:extLst>
                      <a:ext uri="{FF2B5EF4-FFF2-40B4-BE49-F238E27FC236}">
                        <a16:creationId xmlns:a16="http://schemas.microsoft.com/office/drawing/2014/main" id="{6CFB2A99-DF03-46B8-8C9F-31A9D709A64D}"/>
                      </a:ext>
                    </a:extLst>
                  </p:cNvPr>
                  <p:cNvSpPr/>
                  <p:nvPr/>
                </p:nvSpPr>
                <p:spPr>
                  <a:xfrm>
                    <a:off x="5251441" y="2677610"/>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 name="Graphic 419">
                  <a:extLst>
                    <a:ext uri="{FF2B5EF4-FFF2-40B4-BE49-F238E27FC236}">
                      <a16:creationId xmlns:a16="http://schemas.microsoft.com/office/drawing/2014/main" id="{0E36570A-2626-47E2-A2FC-C7B9C2294FE5}"/>
                    </a:ext>
                  </a:extLst>
                </p:cNvPr>
                <p:cNvGrpSpPr/>
                <p:nvPr/>
              </p:nvGrpSpPr>
              <p:grpSpPr>
                <a:xfrm>
                  <a:off x="5258647" y="2663917"/>
                  <a:ext cx="27359" cy="27385"/>
                  <a:chOff x="5258647" y="2663917"/>
                  <a:chExt cx="27359" cy="27385"/>
                </a:xfrm>
              </p:grpSpPr>
              <p:sp>
                <p:nvSpPr>
                  <p:cNvPr id="304" name="Freeform 637">
                    <a:extLst>
                      <a:ext uri="{FF2B5EF4-FFF2-40B4-BE49-F238E27FC236}">
                        <a16:creationId xmlns:a16="http://schemas.microsoft.com/office/drawing/2014/main" id="{0E0B5E70-045F-4002-B895-1175F644484F}"/>
                      </a:ext>
                    </a:extLst>
                  </p:cNvPr>
                  <p:cNvSpPr/>
                  <p:nvPr/>
                </p:nvSpPr>
                <p:spPr>
                  <a:xfrm>
                    <a:off x="5272327" y="2663917"/>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5" name="Freeform 638">
                    <a:extLst>
                      <a:ext uri="{FF2B5EF4-FFF2-40B4-BE49-F238E27FC236}">
                        <a16:creationId xmlns:a16="http://schemas.microsoft.com/office/drawing/2014/main" id="{7C141A0B-2D4B-40D9-850A-7880C83717A4}"/>
                      </a:ext>
                    </a:extLst>
                  </p:cNvPr>
                  <p:cNvSpPr/>
                  <p:nvPr/>
                </p:nvSpPr>
                <p:spPr>
                  <a:xfrm>
                    <a:off x="5258647" y="2677610"/>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6" name="Graphic 419">
                  <a:extLst>
                    <a:ext uri="{FF2B5EF4-FFF2-40B4-BE49-F238E27FC236}">
                      <a16:creationId xmlns:a16="http://schemas.microsoft.com/office/drawing/2014/main" id="{BEB31B79-F5B1-44F6-9C3C-8A4FEA41B256}"/>
                    </a:ext>
                  </a:extLst>
                </p:cNvPr>
                <p:cNvGrpSpPr/>
                <p:nvPr/>
              </p:nvGrpSpPr>
              <p:grpSpPr>
                <a:xfrm>
                  <a:off x="5266220" y="2663917"/>
                  <a:ext cx="27359" cy="27385"/>
                  <a:chOff x="5266220" y="2663917"/>
                  <a:chExt cx="27359" cy="27385"/>
                </a:xfrm>
              </p:grpSpPr>
              <p:sp>
                <p:nvSpPr>
                  <p:cNvPr id="302" name="Freeform 640">
                    <a:extLst>
                      <a:ext uri="{FF2B5EF4-FFF2-40B4-BE49-F238E27FC236}">
                        <a16:creationId xmlns:a16="http://schemas.microsoft.com/office/drawing/2014/main" id="{536A26F5-4F65-49E7-9946-95CA2AABF6BD}"/>
                      </a:ext>
                    </a:extLst>
                  </p:cNvPr>
                  <p:cNvSpPr/>
                  <p:nvPr/>
                </p:nvSpPr>
                <p:spPr>
                  <a:xfrm>
                    <a:off x="5279900" y="2663917"/>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3" name="Freeform 641">
                    <a:extLst>
                      <a:ext uri="{FF2B5EF4-FFF2-40B4-BE49-F238E27FC236}">
                        <a16:creationId xmlns:a16="http://schemas.microsoft.com/office/drawing/2014/main" id="{47705746-AF2F-483B-A785-EF7A09D2B5A3}"/>
                      </a:ext>
                    </a:extLst>
                  </p:cNvPr>
                  <p:cNvSpPr/>
                  <p:nvPr/>
                </p:nvSpPr>
                <p:spPr>
                  <a:xfrm>
                    <a:off x="5266220" y="2677610"/>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7" name="Graphic 419">
                  <a:extLst>
                    <a:ext uri="{FF2B5EF4-FFF2-40B4-BE49-F238E27FC236}">
                      <a16:creationId xmlns:a16="http://schemas.microsoft.com/office/drawing/2014/main" id="{CFFC3F09-02B2-4D96-BACA-987A6A55F41D}"/>
                    </a:ext>
                  </a:extLst>
                </p:cNvPr>
                <p:cNvGrpSpPr/>
                <p:nvPr/>
              </p:nvGrpSpPr>
              <p:grpSpPr>
                <a:xfrm>
                  <a:off x="5272083" y="2671742"/>
                  <a:ext cx="27359" cy="27508"/>
                  <a:chOff x="5272083" y="2671742"/>
                  <a:chExt cx="27359" cy="27508"/>
                </a:xfrm>
              </p:grpSpPr>
              <p:sp>
                <p:nvSpPr>
                  <p:cNvPr id="300" name="Freeform 643">
                    <a:extLst>
                      <a:ext uri="{FF2B5EF4-FFF2-40B4-BE49-F238E27FC236}">
                        <a16:creationId xmlns:a16="http://schemas.microsoft.com/office/drawing/2014/main" id="{05DDB3E9-550F-4889-A685-42395F75E631}"/>
                      </a:ext>
                    </a:extLst>
                  </p:cNvPr>
                  <p:cNvSpPr/>
                  <p:nvPr/>
                </p:nvSpPr>
                <p:spPr>
                  <a:xfrm>
                    <a:off x="5285762" y="2671742"/>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1" name="Freeform 644">
                    <a:extLst>
                      <a:ext uri="{FF2B5EF4-FFF2-40B4-BE49-F238E27FC236}">
                        <a16:creationId xmlns:a16="http://schemas.microsoft.com/office/drawing/2014/main" id="{E1C3523D-9087-4E01-A0D7-C18C4BEAF658}"/>
                      </a:ext>
                    </a:extLst>
                  </p:cNvPr>
                  <p:cNvSpPr/>
                  <p:nvPr/>
                </p:nvSpPr>
                <p:spPr>
                  <a:xfrm>
                    <a:off x="5272083" y="2685557"/>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8" name="Graphic 419">
                  <a:extLst>
                    <a:ext uri="{FF2B5EF4-FFF2-40B4-BE49-F238E27FC236}">
                      <a16:creationId xmlns:a16="http://schemas.microsoft.com/office/drawing/2014/main" id="{6DAA87C7-D67B-49D0-8C6F-41C0A942716F}"/>
                    </a:ext>
                  </a:extLst>
                </p:cNvPr>
                <p:cNvGrpSpPr/>
                <p:nvPr/>
              </p:nvGrpSpPr>
              <p:grpSpPr>
                <a:xfrm>
                  <a:off x="5280022" y="2676632"/>
                  <a:ext cx="27359" cy="27508"/>
                  <a:chOff x="5280022" y="2676632"/>
                  <a:chExt cx="27359" cy="27508"/>
                </a:xfrm>
              </p:grpSpPr>
              <p:sp>
                <p:nvSpPr>
                  <p:cNvPr id="298" name="Freeform 646">
                    <a:extLst>
                      <a:ext uri="{FF2B5EF4-FFF2-40B4-BE49-F238E27FC236}">
                        <a16:creationId xmlns:a16="http://schemas.microsoft.com/office/drawing/2014/main" id="{028B5AB9-0C4D-46DF-A6EC-D6B90DBE28DB}"/>
                      </a:ext>
                    </a:extLst>
                  </p:cNvPr>
                  <p:cNvSpPr/>
                  <p:nvPr/>
                </p:nvSpPr>
                <p:spPr>
                  <a:xfrm>
                    <a:off x="5293701" y="2676632"/>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9" name="Freeform 647">
                    <a:extLst>
                      <a:ext uri="{FF2B5EF4-FFF2-40B4-BE49-F238E27FC236}">
                        <a16:creationId xmlns:a16="http://schemas.microsoft.com/office/drawing/2014/main" id="{8C4EFE47-B58F-47D0-AA46-0731CDB3D7EF}"/>
                      </a:ext>
                    </a:extLst>
                  </p:cNvPr>
                  <p:cNvSpPr/>
                  <p:nvPr/>
                </p:nvSpPr>
                <p:spPr>
                  <a:xfrm>
                    <a:off x="5280022" y="2690447"/>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9" name="Graphic 419">
                  <a:extLst>
                    <a:ext uri="{FF2B5EF4-FFF2-40B4-BE49-F238E27FC236}">
                      <a16:creationId xmlns:a16="http://schemas.microsoft.com/office/drawing/2014/main" id="{6143A701-AC37-48C7-9167-DD6473920B59}"/>
                    </a:ext>
                  </a:extLst>
                </p:cNvPr>
                <p:cNvGrpSpPr/>
                <p:nvPr/>
              </p:nvGrpSpPr>
              <p:grpSpPr>
                <a:xfrm>
                  <a:off x="5286495" y="2678099"/>
                  <a:ext cx="27481" cy="27385"/>
                  <a:chOff x="5286495" y="2678099"/>
                  <a:chExt cx="27481" cy="27385"/>
                </a:xfrm>
              </p:grpSpPr>
              <p:sp>
                <p:nvSpPr>
                  <p:cNvPr id="296" name="Freeform 649">
                    <a:extLst>
                      <a:ext uri="{FF2B5EF4-FFF2-40B4-BE49-F238E27FC236}">
                        <a16:creationId xmlns:a16="http://schemas.microsoft.com/office/drawing/2014/main" id="{0C6EC138-A3C6-49D2-9F80-C30E85733213}"/>
                      </a:ext>
                    </a:extLst>
                  </p:cNvPr>
                  <p:cNvSpPr/>
                  <p:nvPr/>
                </p:nvSpPr>
                <p:spPr>
                  <a:xfrm>
                    <a:off x="5300175" y="2678099"/>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7" name="Freeform 650">
                    <a:extLst>
                      <a:ext uri="{FF2B5EF4-FFF2-40B4-BE49-F238E27FC236}">
                        <a16:creationId xmlns:a16="http://schemas.microsoft.com/office/drawing/2014/main" id="{4EB9B52E-55DF-4842-A949-E3D0EECF8774}"/>
                      </a:ext>
                    </a:extLst>
                  </p:cNvPr>
                  <p:cNvSpPr/>
                  <p:nvPr/>
                </p:nvSpPr>
                <p:spPr>
                  <a:xfrm>
                    <a:off x="5286495" y="269179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0" name="Graphic 419">
                  <a:extLst>
                    <a:ext uri="{FF2B5EF4-FFF2-40B4-BE49-F238E27FC236}">
                      <a16:creationId xmlns:a16="http://schemas.microsoft.com/office/drawing/2014/main" id="{8D838358-E2D1-4CCC-8AF6-129DFCE0AB68}"/>
                    </a:ext>
                  </a:extLst>
                </p:cNvPr>
                <p:cNvGrpSpPr/>
                <p:nvPr/>
              </p:nvGrpSpPr>
              <p:grpSpPr>
                <a:xfrm>
                  <a:off x="5311412" y="2689714"/>
                  <a:ext cx="27359" cy="27508"/>
                  <a:chOff x="5311412" y="2689714"/>
                  <a:chExt cx="27359" cy="27508"/>
                </a:xfrm>
              </p:grpSpPr>
              <p:sp>
                <p:nvSpPr>
                  <p:cNvPr id="294" name="Freeform 652">
                    <a:extLst>
                      <a:ext uri="{FF2B5EF4-FFF2-40B4-BE49-F238E27FC236}">
                        <a16:creationId xmlns:a16="http://schemas.microsoft.com/office/drawing/2014/main" id="{B0E627A4-63BD-4A3F-BD83-B6BABFC24141}"/>
                      </a:ext>
                    </a:extLst>
                  </p:cNvPr>
                  <p:cNvSpPr/>
                  <p:nvPr/>
                </p:nvSpPr>
                <p:spPr>
                  <a:xfrm>
                    <a:off x="5325092" y="2689714"/>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5" name="Freeform 653">
                    <a:extLst>
                      <a:ext uri="{FF2B5EF4-FFF2-40B4-BE49-F238E27FC236}">
                        <a16:creationId xmlns:a16="http://schemas.microsoft.com/office/drawing/2014/main" id="{F62E2AEC-8A8B-413A-9813-1DA397CA534F}"/>
                      </a:ext>
                    </a:extLst>
                  </p:cNvPr>
                  <p:cNvSpPr/>
                  <p:nvPr/>
                </p:nvSpPr>
                <p:spPr>
                  <a:xfrm>
                    <a:off x="5311412" y="2703529"/>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1" name="Graphic 419">
                  <a:extLst>
                    <a:ext uri="{FF2B5EF4-FFF2-40B4-BE49-F238E27FC236}">
                      <a16:creationId xmlns:a16="http://schemas.microsoft.com/office/drawing/2014/main" id="{3DE6BFD9-6B35-4DF8-B9A6-F710CC2B2273}"/>
                    </a:ext>
                  </a:extLst>
                </p:cNvPr>
                <p:cNvGrpSpPr/>
                <p:nvPr/>
              </p:nvGrpSpPr>
              <p:grpSpPr>
                <a:xfrm>
                  <a:off x="5319473" y="2689714"/>
                  <a:ext cx="27481" cy="27508"/>
                  <a:chOff x="5319473" y="2689714"/>
                  <a:chExt cx="27481" cy="27508"/>
                </a:xfrm>
              </p:grpSpPr>
              <p:sp>
                <p:nvSpPr>
                  <p:cNvPr id="292" name="Freeform 655">
                    <a:extLst>
                      <a:ext uri="{FF2B5EF4-FFF2-40B4-BE49-F238E27FC236}">
                        <a16:creationId xmlns:a16="http://schemas.microsoft.com/office/drawing/2014/main" id="{5B85406C-8DE0-4345-BC39-299C50F44F96}"/>
                      </a:ext>
                    </a:extLst>
                  </p:cNvPr>
                  <p:cNvSpPr/>
                  <p:nvPr/>
                </p:nvSpPr>
                <p:spPr>
                  <a:xfrm>
                    <a:off x="5333275" y="2689714"/>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3" name="Freeform 656">
                    <a:extLst>
                      <a:ext uri="{FF2B5EF4-FFF2-40B4-BE49-F238E27FC236}">
                        <a16:creationId xmlns:a16="http://schemas.microsoft.com/office/drawing/2014/main" id="{34B87A48-2690-47C5-A683-FDF6252E77B9}"/>
                      </a:ext>
                    </a:extLst>
                  </p:cNvPr>
                  <p:cNvSpPr/>
                  <p:nvPr/>
                </p:nvSpPr>
                <p:spPr>
                  <a:xfrm>
                    <a:off x="5319473" y="2703529"/>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2" name="Graphic 419">
                  <a:extLst>
                    <a:ext uri="{FF2B5EF4-FFF2-40B4-BE49-F238E27FC236}">
                      <a16:creationId xmlns:a16="http://schemas.microsoft.com/office/drawing/2014/main" id="{C08006B4-02C5-4DFD-A0F0-D6E98D62B203}"/>
                    </a:ext>
                  </a:extLst>
                </p:cNvPr>
                <p:cNvGrpSpPr/>
                <p:nvPr/>
              </p:nvGrpSpPr>
              <p:grpSpPr>
                <a:xfrm>
                  <a:off x="5336329" y="2689714"/>
                  <a:ext cx="27359" cy="27508"/>
                  <a:chOff x="5336329" y="2689714"/>
                  <a:chExt cx="27359" cy="27508"/>
                </a:xfrm>
              </p:grpSpPr>
              <p:sp>
                <p:nvSpPr>
                  <p:cNvPr id="290" name="Freeform 658">
                    <a:extLst>
                      <a:ext uri="{FF2B5EF4-FFF2-40B4-BE49-F238E27FC236}">
                        <a16:creationId xmlns:a16="http://schemas.microsoft.com/office/drawing/2014/main" id="{7900A6D2-FC56-4646-B929-88E363382E75}"/>
                      </a:ext>
                    </a:extLst>
                  </p:cNvPr>
                  <p:cNvSpPr/>
                  <p:nvPr/>
                </p:nvSpPr>
                <p:spPr>
                  <a:xfrm>
                    <a:off x="5350008" y="2689714"/>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1" name="Freeform 659">
                    <a:extLst>
                      <a:ext uri="{FF2B5EF4-FFF2-40B4-BE49-F238E27FC236}">
                        <a16:creationId xmlns:a16="http://schemas.microsoft.com/office/drawing/2014/main" id="{F40C1A67-8E1A-4E02-859A-4060C6AFB75C}"/>
                      </a:ext>
                    </a:extLst>
                  </p:cNvPr>
                  <p:cNvSpPr/>
                  <p:nvPr/>
                </p:nvSpPr>
                <p:spPr>
                  <a:xfrm>
                    <a:off x="5336329" y="2703529"/>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3" name="Graphic 419">
                  <a:extLst>
                    <a:ext uri="{FF2B5EF4-FFF2-40B4-BE49-F238E27FC236}">
                      <a16:creationId xmlns:a16="http://schemas.microsoft.com/office/drawing/2014/main" id="{96976582-C316-4FAA-884C-52336F4BB950}"/>
                    </a:ext>
                  </a:extLst>
                </p:cNvPr>
                <p:cNvGrpSpPr/>
                <p:nvPr/>
              </p:nvGrpSpPr>
              <p:grpSpPr>
                <a:xfrm>
                  <a:off x="5304328" y="2689714"/>
                  <a:ext cx="27359" cy="27508"/>
                  <a:chOff x="5304328" y="2689714"/>
                  <a:chExt cx="27359" cy="27508"/>
                </a:xfrm>
              </p:grpSpPr>
              <p:sp>
                <p:nvSpPr>
                  <p:cNvPr id="288" name="Freeform 661">
                    <a:extLst>
                      <a:ext uri="{FF2B5EF4-FFF2-40B4-BE49-F238E27FC236}">
                        <a16:creationId xmlns:a16="http://schemas.microsoft.com/office/drawing/2014/main" id="{5E6CDC21-C5EA-4BF1-9183-1C571027B286}"/>
                      </a:ext>
                    </a:extLst>
                  </p:cNvPr>
                  <p:cNvSpPr/>
                  <p:nvPr/>
                </p:nvSpPr>
                <p:spPr>
                  <a:xfrm>
                    <a:off x="5318007" y="2689714"/>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9" name="Freeform 662">
                    <a:extLst>
                      <a:ext uri="{FF2B5EF4-FFF2-40B4-BE49-F238E27FC236}">
                        <a16:creationId xmlns:a16="http://schemas.microsoft.com/office/drawing/2014/main" id="{6C10F057-BA26-4398-ADAF-0FE75FA4B864}"/>
                      </a:ext>
                    </a:extLst>
                  </p:cNvPr>
                  <p:cNvSpPr/>
                  <p:nvPr/>
                </p:nvSpPr>
                <p:spPr>
                  <a:xfrm>
                    <a:off x="5304328" y="2703529"/>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4" name="Graphic 419">
                  <a:extLst>
                    <a:ext uri="{FF2B5EF4-FFF2-40B4-BE49-F238E27FC236}">
                      <a16:creationId xmlns:a16="http://schemas.microsoft.com/office/drawing/2014/main" id="{18C45E3A-3DFD-415D-AD98-A2043F486473}"/>
                    </a:ext>
                  </a:extLst>
                </p:cNvPr>
                <p:cNvGrpSpPr/>
                <p:nvPr/>
              </p:nvGrpSpPr>
              <p:grpSpPr>
                <a:xfrm>
                  <a:off x="5327168" y="2689714"/>
                  <a:ext cx="27359" cy="27508"/>
                  <a:chOff x="5327168" y="2689714"/>
                  <a:chExt cx="27359" cy="27508"/>
                </a:xfrm>
              </p:grpSpPr>
              <p:sp>
                <p:nvSpPr>
                  <p:cNvPr id="286" name="Freeform 664">
                    <a:extLst>
                      <a:ext uri="{FF2B5EF4-FFF2-40B4-BE49-F238E27FC236}">
                        <a16:creationId xmlns:a16="http://schemas.microsoft.com/office/drawing/2014/main" id="{8DC01CCC-EA97-417C-B5B4-C5B412E1DB7C}"/>
                      </a:ext>
                    </a:extLst>
                  </p:cNvPr>
                  <p:cNvSpPr/>
                  <p:nvPr/>
                </p:nvSpPr>
                <p:spPr>
                  <a:xfrm>
                    <a:off x="5340848" y="2689714"/>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7" name="Freeform 665">
                    <a:extLst>
                      <a:ext uri="{FF2B5EF4-FFF2-40B4-BE49-F238E27FC236}">
                        <a16:creationId xmlns:a16="http://schemas.microsoft.com/office/drawing/2014/main" id="{84AC3381-5978-4672-9B73-1FF01BD2604A}"/>
                      </a:ext>
                    </a:extLst>
                  </p:cNvPr>
                  <p:cNvSpPr/>
                  <p:nvPr/>
                </p:nvSpPr>
                <p:spPr>
                  <a:xfrm>
                    <a:off x="5327168" y="2703529"/>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5" name="Graphic 419">
                  <a:extLst>
                    <a:ext uri="{FF2B5EF4-FFF2-40B4-BE49-F238E27FC236}">
                      <a16:creationId xmlns:a16="http://schemas.microsoft.com/office/drawing/2014/main" id="{95B983C4-6ADF-4E96-A8F1-038D75E89D08}"/>
                    </a:ext>
                  </a:extLst>
                </p:cNvPr>
                <p:cNvGrpSpPr/>
                <p:nvPr/>
              </p:nvGrpSpPr>
              <p:grpSpPr>
                <a:xfrm>
                  <a:off x="5567297" y="2806715"/>
                  <a:ext cx="27359" cy="27385"/>
                  <a:chOff x="5567297" y="2806715"/>
                  <a:chExt cx="27359" cy="27385"/>
                </a:xfrm>
              </p:grpSpPr>
              <p:sp>
                <p:nvSpPr>
                  <p:cNvPr id="284" name="Freeform 667">
                    <a:extLst>
                      <a:ext uri="{FF2B5EF4-FFF2-40B4-BE49-F238E27FC236}">
                        <a16:creationId xmlns:a16="http://schemas.microsoft.com/office/drawing/2014/main" id="{75C3609B-91E5-4BE6-97AC-9BA8DC919A54}"/>
                      </a:ext>
                    </a:extLst>
                  </p:cNvPr>
                  <p:cNvSpPr/>
                  <p:nvPr/>
                </p:nvSpPr>
                <p:spPr>
                  <a:xfrm>
                    <a:off x="5580977" y="280671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5" name="Freeform 668">
                    <a:extLst>
                      <a:ext uri="{FF2B5EF4-FFF2-40B4-BE49-F238E27FC236}">
                        <a16:creationId xmlns:a16="http://schemas.microsoft.com/office/drawing/2014/main" id="{0CE972B5-7080-45C2-8B99-EE546DAD0241}"/>
                      </a:ext>
                    </a:extLst>
                  </p:cNvPr>
                  <p:cNvSpPr/>
                  <p:nvPr/>
                </p:nvSpPr>
                <p:spPr>
                  <a:xfrm>
                    <a:off x="5567297" y="2820408"/>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6" name="Graphic 419">
                  <a:extLst>
                    <a:ext uri="{FF2B5EF4-FFF2-40B4-BE49-F238E27FC236}">
                      <a16:creationId xmlns:a16="http://schemas.microsoft.com/office/drawing/2014/main" id="{764FC75C-148B-4639-BA39-B96208B84C40}"/>
                    </a:ext>
                  </a:extLst>
                </p:cNvPr>
                <p:cNvGrpSpPr/>
                <p:nvPr/>
              </p:nvGrpSpPr>
              <p:grpSpPr>
                <a:xfrm>
                  <a:off x="5575969" y="2806715"/>
                  <a:ext cx="27359" cy="27385"/>
                  <a:chOff x="5575969" y="2806715"/>
                  <a:chExt cx="27359" cy="27385"/>
                </a:xfrm>
              </p:grpSpPr>
              <p:sp>
                <p:nvSpPr>
                  <p:cNvPr id="282" name="Freeform 670">
                    <a:extLst>
                      <a:ext uri="{FF2B5EF4-FFF2-40B4-BE49-F238E27FC236}">
                        <a16:creationId xmlns:a16="http://schemas.microsoft.com/office/drawing/2014/main" id="{9EB624D1-7077-401B-BC3A-ABDA9B682CA4}"/>
                      </a:ext>
                    </a:extLst>
                  </p:cNvPr>
                  <p:cNvSpPr/>
                  <p:nvPr/>
                </p:nvSpPr>
                <p:spPr>
                  <a:xfrm>
                    <a:off x="5589649" y="280671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3" name="Freeform 671">
                    <a:extLst>
                      <a:ext uri="{FF2B5EF4-FFF2-40B4-BE49-F238E27FC236}">
                        <a16:creationId xmlns:a16="http://schemas.microsoft.com/office/drawing/2014/main" id="{00FE504A-BC6F-4821-B681-619EB519806D}"/>
                      </a:ext>
                    </a:extLst>
                  </p:cNvPr>
                  <p:cNvSpPr/>
                  <p:nvPr/>
                </p:nvSpPr>
                <p:spPr>
                  <a:xfrm>
                    <a:off x="5575969" y="282040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7" name="Graphic 419">
                  <a:extLst>
                    <a:ext uri="{FF2B5EF4-FFF2-40B4-BE49-F238E27FC236}">
                      <a16:creationId xmlns:a16="http://schemas.microsoft.com/office/drawing/2014/main" id="{C7150E8C-6677-45C2-8CA7-F7C5A68E5B62}"/>
                    </a:ext>
                  </a:extLst>
                </p:cNvPr>
                <p:cNvGrpSpPr/>
                <p:nvPr/>
              </p:nvGrpSpPr>
              <p:grpSpPr>
                <a:xfrm>
                  <a:off x="5584030" y="2806715"/>
                  <a:ext cx="27481" cy="27385"/>
                  <a:chOff x="5584030" y="2806715"/>
                  <a:chExt cx="27481" cy="27385"/>
                </a:xfrm>
              </p:grpSpPr>
              <p:sp>
                <p:nvSpPr>
                  <p:cNvPr id="280" name="Freeform 673">
                    <a:extLst>
                      <a:ext uri="{FF2B5EF4-FFF2-40B4-BE49-F238E27FC236}">
                        <a16:creationId xmlns:a16="http://schemas.microsoft.com/office/drawing/2014/main" id="{3E1699A3-32D8-45B9-82BA-9435DBDA8904}"/>
                      </a:ext>
                    </a:extLst>
                  </p:cNvPr>
                  <p:cNvSpPr/>
                  <p:nvPr/>
                </p:nvSpPr>
                <p:spPr>
                  <a:xfrm>
                    <a:off x="5597710" y="2806715"/>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1" name="Freeform 674">
                    <a:extLst>
                      <a:ext uri="{FF2B5EF4-FFF2-40B4-BE49-F238E27FC236}">
                        <a16:creationId xmlns:a16="http://schemas.microsoft.com/office/drawing/2014/main" id="{3D81DA1C-55F0-4E58-868F-82AAB935983C}"/>
                      </a:ext>
                    </a:extLst>
                  </p:cNvPr>
                  <p:cNvSpPr/>
                  <p:nvPr/>
                </p:nvSpPr>
                <p:spPr>
                  <a:xfrm>
                    <a:off x="5584030" y="282040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8" name="Graphic 419">
                  <a:extLst>
                    <a:ext uri="{FF2B5EF4-FFF2-40B4-BE49-F238E27FC236}">
                      <a16:creationId xmlns:a16="http://schemas.microsoft.com/office/drawing/2014/main" id="{B3A1457D-7887-42F6-AB0C-4462FB3D91C4}"/>
                    </a:ext>
                  </a:extLst>
                </p:cNvPr>
                <p:cNvGrpSpPr/>
                <p:nvPr/>
              </p:nvGrpSpPr>
              <p:grpSpPr>
                <a:xfrm>
                  <a:off x="5634841" y="2830556"/>
                  <a:ext cx="27359" cy="27385"/>
                  <a:chOff x="5634841" y="2830556"/>
                  <a:chExt cx="27359" cy="27385"/>
                </a:xfrm>
              </p:grpSpPr>
              <p:sp>
                <p:nvSpPr>
                  <p:cNvPr id="278" name="Freeform 676">
                    <a:extLst>
                      <a:ext uri="{FF2B5EF4-FFF2-40B4-BE49-F238E27FC236}">
                        <a16:creationId xmlns:a16="http://schemas.microsoft.com/office/drawing/2014/main" id="{62AABEE9-56E0-4529-B044-906B7B560C85}"/>
                      </a:ext>
                    </a:extLst>
                  </p:cNvPr>
                  <p:cNvSpPr/>
                  <p:nvPr/>
                </p:nvSpPr>
                <p:spPr>
                  <a:xfrm>
                    <a:off x="5648521"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9" name="Freeform 677">
                    <a:extLst>
                      <a:ext uri="{FF2B5EF4-FFF2-40B4-BE49-F238E27FC236}">
                        <a16:creationId xmlns:a16="http://schemas.microsoft.com/office/drawing/2014/main" id="{83D832EB-77E3-4C45-8751-A486A21A1B07}"/>
                      </a:ext>
                    </a:extLst>
                  </p:cNvPr>
                  <p:cNvSpPr/>
                  <p:nvPr/>
                </p:nvSpPr>
                <p:spPr>
                  <a:xfrm>
                    <a:off x="5634841" y="2844248"/>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9" name="Graphic 419">
                  <a:extLst>
                    <a:ext uri="{FF2B5EF4-FFF2-40B4-BE49-F238E27FC236}">
                      <a16:creationId xmlns:a16="http://schemas.microsoft.com/office/drawing/2014/main" id="{97DCDE21-1621-4B77-9AB9-773C5F1EA21A}"/>
                    </a:ext>
                  </a:extLst>
                </p:cNvPr>
                <p:cNvGrpSpPr/>
                <p:nvPr/>
              </p:nvGrpSpPr>
              <p:grpSpPr>
                <a:xfrm>
                  <a:off x="5642414" y="2830556"/>
                  <a:ext cx="27359" cy="27385"/>
                  <a:chOff x="5642414" y="2830556"/>
                  <a:chExt cx="27359" cy="27385"/>
                </a:xfrm>
              </p:grpSpPr>
              <p:sp>
                <p:nvSpPr>
                  <p:cNvPr id="276" name="Freeform 679">
                    <a:extLst>
                      <a:ext uri="{FF2B5EF4-FFF2-40B4-BE49-F238E27FC236}">
                        <a16:creationId xmlns:a16="http://schemas.microsoft.com/office/drawing/2014/main" id="{F15E6451-C279-47B4-8E52-0B218DC7DE05}"/>
                      </a:ext>
                    </a:extLst>
                  </p:cNvPr>
                  <p:cNvSpPr/>
                  <p:nvPr/>
                </p:nvSpPr>
                <p:spPr>
                  <a:xfrm>
                    <a:off x="5656093"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7" name="Freeform 680">
                    <a:extLst>
                      <a:ext uri="{FF2B5EF4-FFF2-40B4-BE49-F238E27FC236}">
                        <a16:creationId xmlns:a16="http://schemas.microsoft.com/office/drawing/2014/main" id="{ABB5880A-7483-435E-8432-48A2F296C5D7}"/>
                      </a:ext>
                    </a:extLst>
                  </p:cNvPr>
                  <p:cNvSpPr/>
                  <p:nvPr/>
                </p:nvSpPr>
                <p:spPr>
                  <a:xfrm>
                    <a:off x="5642414" y="284424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0" name="Graphic 419">
                  <a:extLst>
                    <a:ext uri="{FF2B5EF4-FFF2-40B4-BE49-F238E27FC236}">
                      <a16:creationId xmlns:a16="http://schemas.microsoft.com/office/drawing/2014/main" id="{7E46C7EA-FB8F-4114-BBAE-1FC43F55CDB3}"/>
                    </a:ext>
                  </a:extLst>
                </p:cNvPr>
                <p:cNvGrpSpPr/>
                <p:nvPr/>
              </p:nvGrpSpPr>
              <p:grpSpPr>
                <a:xfrm>
                  <a:off x="5651818" y="2830556"/>
                  <a:ext cx="27359" cy="27385"/>
                  <a:chOff x="5651818" y="2830556"/>
                  <a:chExt cx="27359" cy="27385"/>
                </a:xfrm>
              </p:grpSpPr>
              <p:sp>
                <p:nvSpPr>
                  <p:cNvPr id="274" name="Freeform 682">
                    <a:extLst>
                      <a:ext uri="{FF2B5EF4-FFF2-40B4-BE49-F238E27FC236}">
                        <a16:creationId xmlns:a16="http://schemas.microsoft.com/office/drawing/2014/main" id="{E6724C85-746A-448C-84BA-BA01C8CBF037}"/>
                      </a:ext>
                    </a:extLst>
                  </p:cNvPr>
                  <p:cNvSpPr/>
                  <p:nvPr/>
                </p:nvSpPr>
                <p:spPr>
                  <a:xfrm>
                    <a:off x="5665498"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5" name="Freeform 683">
                    <a:extLst>
                      <a:ext uri="{FF2B5EF4-FFF2-40B4-BE49-F238E27FC236}">
                        <a16:creationId xmlns:a16="http://schemas.microsoft.com/office/drawing/2014/main" id="{C69FC125-34E8-4D91-8D64-8ED93F0481FA}"/>
                      </a:ext>
                    </a:extLst>
                  </p:cNvPr>
                  <p:cNvSpPr/>
                  <p:nvPr/>
                </p:nvSpPr>
                <p:spPr>
                  <a:xfrm>
                    <a:off x="5651818" y="284424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1" name="Graphic 419">
                  <a:extLst>
                    <a:ext uri="{FF2B5EF4-FFF2-40B4-BE49-F238E27FC236}">
                      <a16:creationId xmlns:a16="http://schemas.microsoft.com/office/drawing/2014/main" id="{BC9B5CB6-4926-424C-9AB7-37D911C8B91C}"/>
                    </a:ext>
                  </a:extLst>
                </p:cNvPr>
                <p:cNvGrpSpPr/>
                <p:nvPr/>
              </p:nvGrpSpPr>
              <p:grpSpPr>
                <a:xfrm>
                  <a:off x="5661712" y="2830556"/>
                  <a:ext cx="27359" cy="27385"/>
                  <a:chOff x="5661712" y="2830556"/>
                  <a:chExt cx="27359" cy="27385"/>
                </a:xfrm>
              </p:grpSpPr>
              <p:sp>
                <p:nvSpPr>
                  <p:cNvPr id="272" name="Freeform 685">
                    <a:extLst>
                      <a:ext uri="{FF2B5EF4-FFF2-40B4-BE49-F238E27FC236}">
                        <a16:creationId xmlns:a16="http://schemas.microsoft.com/office/drawing/2014/main" id="{E7D63FF2-3BFC-4665-8E05-A32EFD6A4E69}"/>
                      </a:ext>
                    </a:extLst>
                  </p:cNvPr>
                  <p:cNvSpPr/>
                  <p:nvPr/>
                </p:nvSpPr>
                <p:spPr>
                  <a:xfrm>
                    <a:off x="5675392"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3" name="Freeform 686">
                    <a:extLst>
                      <a:ext uri="{FF2B5EF4-FFF2-40B4-BE49-F238E27FC236}">
                        <a16:creationId xmlns:a16="http://schemas.microsoft.com/office/drawing/2014/main" id="{86299CD9-CA96-43CF-B461-513C383F6D7D}"/>
                      </a:ext>
                    </a:extLst>
                  </p:cNvPr>
                  <p:cNvSpPr/>
                  <p:nvPr/>
                </p:nvSpPr>
                <p:spPr>
                  <a:xfrm>
                    <a:off x="5661712" y="284424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2" name="Graphic 419">
                  <a:extLst>
                    <a:ext uri="{FF2B5EF4-FFF2-40B4-BE49-F238E27FC236}">
                      <a16:creationId xmlns:a16="http://schemas.microsoft.com/office/drawing/2014/main" id="{1A000143-572C-4581-BFF6-007C14F757D2}"/>
                    </a:ext>
                  </a:extLst>
                </p:cNvPr>
                <p:cNvGrpSpPr/>
                <p:nvPr/>
              </p:nvGrpSpPr>
              <p:grpSpPr>
                <a:xfrm>
                  <a:off x="5680033" y="2830556"/>
                  <a:ext cx="27359" cy="27385"/>
                  <a:chOff x="5680033" y="2830556"/>
                  <a:chExt cx="27359" cy="27385"/>
                </a:xfrm>
              </p:grpSpPr>
              <p:sp>
                <p:nvSpPr>
                  <p:cNvPr id="270" name="Freeform 688">
                    <a:extLst>
                      <a:ext uri="{FF2B5EF4-FFF2-40B4-BE49-F238E27FC236}">
                        <a16:creationId xmlns:a16="http://schemas.microsoft.com/office/drawing/2014/main" id="{C9B19FE5-3954-45AD-AD25-522D173B5EF8}"/>
                      </a:ext>
                    </a:extLst>
                  </p:cNvPr>
                  <p:cNvSpPr/>
                  <p:nvPr/>
                </p:nvSpPr>
                <p:spPr>
                  <a:xfrm>
                    <a:off x="5693713"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1" name="Freeform 689">
                    <a:extLst>
                      <a:ext uri="{FF2B5EF4-FFF2-40B4-BE49-F238E27FC236}">
                        <a16:creationId xmlns:a16="http://schemas.microsoft.com/office/drawing/2014/main" id="{3165BCC3-C04B-41A3-9D5F-7ED2D986C7CC}"/>
                      </a:ext>
                    </a:extLst>
                  </p:cNvPr>
                  <p:cNvSpPr/>
                  <p:nvPr/>
                </p:nvSpPr>
                <p:spPr>
                  <a:xfrm>
                    <a:off x="5680033" y="2844248"/>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3" name="Graphic 419">
                  <a:extLst>
                    <a:ext uri="{FF2B5EF4-FFF2-40B4-BE49-F238E27FC236}">
                      <a16:creationId xmlns:a16="http://schemas.microsoft.com/office/drawing/2014/main" id="{1ADE9896-6DD2-4AEE-A50D-D8C68B19F662}"/>
                    </a:ext>
                  </a:extLst>
                </p:cNvPr>
                <p:cNvGrpSpPr/>
                <p:nvPr/>
              </p:nvGrpSpPr>
              <p:grpSpPr>
                <a:xfrm>
                  <a:off x="5688583" y="2830556"/>
                  <a:ext cx="27481" cy="27385"/>
                  <a:chOff x="5688583" y="2830556"/>
                  <a:chExt cx="27481" cy="27385"/>
                </a:xfrm>
              </p:grpSpPr>
              <p:sp>
                <p:nvSpPr>
                  <p:cNvPr id="268" name="Freeform 691">
                    <a:extLst>
                      <a:ext uri="{FF2B5EF4-FFF2-40B4-BE49-F238E27FC236}">
                        <a16:creationId xmlns:a16="http://schemas.microsoft.com/office/drawing/2014/main" id="{FCE20E86-7DD7-4702-A928-62778913EEF9}"/>
                      </a:ext>
                    </a:extLst>
                  </p:cNvPr>
                  <p:cNvSpPr/>
                  <p:nvPr/>
                </p:nvSpPr>
                <p:spPr>
                  <a:xfrm>
                    <a:off x="5702385"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9" name="Freeform 692">
                    <a:extLst>
                      <a:ext uri="{FF2B5EF4-FFF2-40B4-BE49-F238E27FC236}">
                        <a16:creationId xmlns:a16="http://schemas.microsoft.com/office/drawing/2014/main" id="{0289F717-9BF7-4F27-98E0-B1E68B6B400B}"/>
                      </a:ext>
                    </a:extLst>
                  </p:cNvPr>
                  <p:cNvSpPr/>
                  <p:nvPr/>
                </p:nvSpPr>
                <p:spPr>
                  <a:xfrm>
                    <a:off x="5688583" y="284424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4" name="Graphic 419">
                  <a:extLst>
                    <a:ext uri="{FF2B5EF4-FFF2-40B4-BE49-F238E27FC236}">
                      <a16:creationId xmlns:a16="http://schemas.microsoft.com/office/drawing/2014/main" id="{B7E697D8-9C40-4FBA-BE0D-AC4380097AC6}"/>
                    </a:ext>
                  </a:extLst>
                </p:cNvPr>
                <p:cNvGrpSpPr/>
                <p:nvPr/>
              </p:nvGrpSpPr>
              <p:grpSpPr>
                <a:xfrm>
                  <a:off x="5696766" y="2830556"/>
                  <a:ext cx="27359" cy="27385"/>
                  <a:chOff x="5696766" y="2830556"/>
                  <a:chExt cx="27359" cy="27385"/>
                </a:xfrm>
              </p:grpSpPr>
              <p:sp>
                <p:nvSpPr>
                  <p:cNvPr id="266" name="Freeform 694">
                    <a:extLst>
                      <a:ext uri="{FF2B5EF4-FFF2-40B4-BE49-F238E27FC236}">
                        <a16:creationId xmlns:a16="http://schemas.microsoft.com/office/drawing/2014/main" id="{BD748C9B-2442-498B-B540-E46038213BAF}"/>
                      </a:ext>
                    </a:extLst>
                  </p:cNvPr>
                  <p:cNvSpPr/>
                  <p:nvPr/>
                </p:nvSpPr>
                <p:spPr>
                  <a:xfrm>
                    <a:off x="5710446"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7" name="Freeform 695">
                    <a:extLst>
                      <a:ext uri="{FF2B5EF4-FFF2-40B4-BE49-F238E27FC236}">
                        <a16:creationId xmlns:a16="http://schemas.microsoft.com/office/drawing/2014/main" id="{CF0423BA-5EA5-4588-BF90-446BC4B44F36}"/>
                      </a:ext>
                    </a:extLst>
                  </p:cNvPr>
                  <p:cNvSpPr/>
                  <p:nvPr/>
                </p:nvSpPr>
                <p:spPr>
                  <a:xfrm>
                    <a:off x="5696766" y="2844248"/>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5" name="Graphic 419">
                  <a:extLst>
                    <a:ext uri="{FF2B5EF4-FFF2-40B4-BE49-F238E27FC236}">
                      <a16:creationId xmlns:a16="http://schemas.microsoft.com/office/drawing/2014/main" id="{B84D46A8-2FB9-4C3D-AD2B-641BAF54AE81}"/>
                    </a:ext>
                  </a:extLst>
                </p:cNvPr>
                <p:cNvGrpSpPr/>
                <p:nvPr/>
              </p:nvGrpSpPr>
              <p:grpSpPr>
                <a:xfrm>
                  <a:off x="5705438" y="2830556"/>
                  <a:ext cx="27359" cy="27385"/>
                  <a:chOff x="5705438" y="2830556"/>
                  <a:chExt cx="27359" cy="27385"/>
                </a:xfrm>
              </p:grpSpPr>
              <p:sp>
                <p:nvSpPr>
                  <p:cNvPr id="264" name="Freeform 697">
                    <a:extLst>
                      <a:ext uri="{FF2B5EF4-FFF2-40B4-BE49-F238E27FC236}">
                        <a16:creationId xmlns:a16="http://schemas.microsoft.com/office/drawing/2014/main" id="{4642A06A-90E1-4C17-98B0-6DAD2168007A}"/>
                      </a:ext>
                    </a:extLst>
                  </p:cNvPr>
                  <p:cNvSpPr/>
                  <p:nvPr/>
                </p:nvSpPr>
                <p:spPr>
                  <a:xfrm>
                    <a:off x="5719118"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5" name="Freeform 698">
                    <a:extLst>
                      <a:ext uri="{FF2B5EF4-FFF2-40B4-BE49-F238E27FC236}">
                        <a16:creationId xmlns:a16="http://schemas.microsoft.com/office/drawing/2014/main" id="{43323528-99C0-456E-9948-EDB88D71F9AC}"/>
                      </a:ext>
                    </a:extLst>
                  </p:cNvPr>
                  <p:cNvSpPr/>
                  <p:nvPr/>
                </p:nvSpPr>
                <p:spPr>
                  <a:xfrm>
                    <a:off x="5705438" y="2844248"/>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6" name="Graphic 419">
                  <a:extLst>
                    <a:ext uri="{FF2B5EF4-FFF2-40B4-BE49-F238E27FC236}">
                      <a16:creationId xmlns:a16="http://schemas.microsoft.com/office/drawing/2014/main" id="{26A6F9B3-AF3E-4DB6-AAB2-4960E531DE6B}"/>
                    </a:ext>
                  </a:extLst>
                </p:cNvPr>
                <p:cNvGrpSpPr/>
                <p:nvPr/>
              </p:nvGrpSpPr>
              <p:grpSpPr>
                <a:xfrm>
                  <a:off x="5713988" y="2830556"/>
                  <a:ext cx="27481" cy="27385"/>
                  <a:chOff x="5713988" y="2830556"/>
                  <a:chExt cx="27481" cy="27385"/>
                </a:xfrm>
              </p:grpSpPr>
              <p:sp>
                <p:nvSpPr>
                  <p:cNvPr id="262" name="Freeform 700">
                    <a:extLst>
                      <a:ext uri="{FF2B5EF4-FFF2-40B4-BE49-F238E27FC236}">
                        <a16:creationId xmlns:a16="http://schemas.microsoft.com/office/drawing/2014/main" id="{C5440026-8198-4BA5-9658-0CA6276E40A7}"/>
                      </a:ext>
                    </a:extLst>
                  </p:cNvPr>
                  <p:cNvSpPr/>
                  <p:nvPr/>
                </p:nvSpPr>
                <p:spPr>
                  <a:xfrm>
                    <a:off x="5727668" y="2830556"/>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3" name="Freeform 701">
                    <a:extLst>
                      <a:ext uri="{FF2B5EF4-FFF2-40B4-BE49-F238E27FC236}">
                        <a16:creationId xmlns:a16="http://schemas.microsoft.com/office/drawing/2014/main" id="{47FCB6DF-072F-4774-961E-DBF2E9635223}"/>
                      </a:ext>
                    </a:extLst>
                  </p:cNvPr>
                  <p:cNvSpPr/>
                  <p:nvPr/>
                </p:nvSpPr>
                <p:spPr>
                  <a:xfrm>
                    <a:off x="5713988" y="2844248"/>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7" name="Graphic 419">
                  <a:extLst>
                    <a:ext uri="{FF2B5EF4-FFF2-40B4-BE49-F238E27FC236}">
                      <a16:creationId xmlns:a16="http://schemas.microsoft.com/office/drawing/2014/main" id="{AD60DE1C-BEC2-48E4-BC0B-BCF958E71044}"/>
                    </a:ext>
                  </a:extLst>
                </p:cNvPr>
                <p:cNvGrpSpPr/>
                <p:nvPr/>
              </p:nvGrpSpPr>
              <p:grpSpPr>
                <a:xfrm>
                  <a:off x="5749531" y="2877747"/>
                  <a:ext cx="27481" cy="27508"/>
                  <a:chOff x="5749531" y="2877747"/>
                  <a:chExt cx="27481" cy="27508"/>
                </a:xfrm>
              </p:grpSpPr>
              <p:sp>
                <p:nvSpPr>
                  <p:cNvPr id="260" name="Freeform 703">
                    <a:extLst>
                      <a:ext uri="{FF2B5EF4-FFF2-40B4-BE49-F238E27FC236}">
                        <a16:creationId xmlns:a16="http://schemas.microsoft.com/office/drawing/2014/main" id="{812C59BD-0C40-4343-A2E9-6657DC0DFD93}"/>
                      </a:ext>
                    </a:extLst>
                  </p:cNvPr>
                  <p:cNvSpPr/>
                  <p:nvPr/>
                </p:nvSpPr>
                <p:spPr>
                  <a:xfrm>
                    <a:off x="5763211"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1" name="Freeform 704">
                    <a:extLst>
                      <a:ext uri="{FF2B5EF4-FFF2-40B4-BE49-F238E27FC236}">
                        <a16:creationId xmlns:a16="http://schemas.microsoft.com/office/drawing/2014/main" id="{F9D805A1-6F25-4250-9D19-F5696C960B85}"/>
                      </a:ext>
                    </a:extLst>
                  </p:cNvPr>
                  <p:cNvSpPr/>
                  <p:nvPr/>
                </p:nvSpPr>
                <p:spPr>
                  <a:xfrm>
                    <a:off x="5749531"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8" name="Graphic 419">
                  <a:extLst>
                    <a:ext uri="{FF2B5EF4-FFF2-40B4-BE49-F238E27FC236}">
                      <a16:creationId xmlns:a16="http://schemas.microsoft.com/office/drawing/2014/main" id="{A39FACCD-A409-432E-B532-6A10A29BD08D}"/>
                    </a:ext>
                  </a:extLst>
                </p:cNvPr>
                <p:cNvGrpSpPr/>
                <p:nvPr/>
              </p:nvGrpSpPr>
              <p:grpSpPr>
                <a:xfrm>
                  <a:off x="5765776" y="2877747"/>
                  <a:ext cx="27481" cy="27508"/>
                  <a:chOff x="5765776" y="2877747"/>
                  <a:chExt cx="27481" cy="27508"/>
                </a:xfrm>
              </p:grpSpPr>
              <p:sp>
                <p:nvSpPr>
                  <p:cNvPr id="258" name="Freeform 706">
                    <a:extLst>
                      <a:ext uri="{FF2B5EF4-FFF2-40B4-BE49-F238E27FC236}">
                        <a16:creationId xmlns:a16="http://schemas.microsoft.com/office/drawing/2014/main" id="{DF2EEEDC-0FA5-4DAC-AC43-37A57C4E9A14}"/>
                      </a:ext>
                    </a:extLst>
                  </p:cNvPr>
                  <p:cNvSpPr/>
                  <p:nvPr/>
                </p:nvSpPr>
                <p:spPr>
                  <a:xfrm>
                    <a:off x="5779456"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9" name="Freeform 707">
                    <a:extLst>
                      <a:ext uri="{FF2B5EF4-FFF2-40B4-BE49-F238E27FC236}">
                        <a16:creationId xmlns:a16="http://schemas.microsoft.com/office/drawing/2014/main" id="{3C217F93-713D-4A28-A1BF-33A79812A96B}"/>
                      </a:ext>
                    </a:extLst>
                  </p:cNvPr>
                  <p:cNvSpPr/>
                  <p:nvPr/>
                </p:nvSpPr>
                <p:spPr>
                  <a:xfrm>
                    <a:off x="5765776"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9" name="Graphic 419">
                  <a:extLst>
                    <a:ext uri="{FF2B5EF4-FFF2-40B4-BE49-F238E27FC236}">
                      <a16:creationId xmlns:a16="http://schemas.microsoft.com/office/drawing/2014/main" id="{A36E504B-CB42-4B3B-A921-D6493B154462}"/>
                    </a:ext>
                  </a:extLst>
                </p:cNvPr>
                <p:cNvGrpSpPr/>
                <p:nvPr/>
              </p:nvGrpSpPr>
              <p:grpSpPr>
                <a:xfrm>
                  <a:off x="5775914" y="2877747"/>
                  <a:ext cx="27481" cy="27508"/>
                  <a:chOff x="5775914" y="2877747"/>
                  <a:chExt cx="27481" cy="27508"/>
                </a:xfrm>
              </p:grpSpPr>
              <p:sp>
                <p:nvSpPr>
                  <p:cNvPr id="256" name="Freeform 709">
                    <a:extLst>
                      <a:ext uri="{FF2B5EF4-FFF2-40B4-BE49-F238E27FC236}">
                        <a16:creationId xmlns:a16="http://schemas.microsoft.com/office/drawing/2014/main" id="{BC8C552D-3A43-4A82-BBB6-26F8F83E1919}"/>
                      </a:ext>
                    </a:extLst>
                  </p:cNvPr>
                  <p:cNvSpPr/>
                  <p:nvPr/>
                </p:nvSpPr>
                <p:spPr>
                  <a:xfrm>
                    <a:off x="5789716"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7" name="Freeform 710">
                    <a:extLst>
                      <a:ext uri="{FF2B5EF4-FFF2-40B4-BE49-F238E27FC236}">
                        <a16:creationId xmlns:a16="http://schemas.microsoft.com/office/drawing/2014/main" id="{0A1EF036-894A-4FCF-AF47-D3EFE2F44E87}"/>
                      </a:ext>
                    </a:extLst>
                  </p:cNvPr>
                  <p:cNvSpPr/>
                  <p:nvPr/>
                </p:nvSpPr>
                <p:spPr>
                  <a:xfrm>
                    <a:off x="5775914"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0" name="Graphic 419">
                  <a:extLst>
                    <a:ext uri="{FF2B5EF4-FFF2-40B4-BE49-F238E27FC236}">
                      <a16:creationId xmlns:a16="http://schemas.microsoft.com/office/drawing/2014/main" id="{6B3D721C-A791-4952-B1A8-A21FEA112AEA}"/>
                    </a:ext>
                  </a:extLst>
                </p:cNvPr>
                <p:cNvGrpSpPr/>
                <p:nvPr/>
              </p:nvGrpSpPr>
              <p:grpSpPr>
                <a:xfrm>
                  <a:off x="5786051" y="2877747"/>
                  <a:ext cx="27481" cy="27508"/>
                  <a:chOff x="5786051" y="2877747"/>
                  <a:chExt cx="27481" cy="27508"/>
                </a:xfrm>
              </p:grpSpPr>
              <p:sp>
                <p:nvSpPr>
                  <p:cNvPr id="254" name="Freeform 712">
                    <a:extLst>
                      <a:ext uri="{FF2B5EF4-FFF2-40B4-BE49-F238E27FC236}">
                        <a16:creationId xmlns:a16="http://schemas.microsoft.com/office/drawing/2014/main" id="{C07BECAA-F9D1-40FF-8785-17A41B96CA0C}"/>
                      </a:ext>
                    </a:extLst>
                  </p:cNvPr>
                  <p:cNvSpPr/>
                  <p:nvPr/>
                </p:nvSpPr>
                <p:spPr>
                  <a:xfrm>
                    <a:off x="5799853"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5" name="Freeform 713">
                    <a:extLst>
                      <a:ext uri="{FF2B5EF4-FFF2-40B4-BE49-F238E27FC236}">
                        <a16:creationId xmlns:a16="http://schemas.microsoft.com/office/drawing/2014/main" id="{3AC78942-6FA5-4967-AFF8-45694CD9DACD}"/>
                      </a:ext>
                    </a:extLst>
                  </p:cNvPr>
                  <p:cNvSpPr/>
                  <p:nvPr/>
                </p:nvSpPr>
                <p:spPr>
                  <a:xfrm>
                    <a:off x="5786051"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1" name="Graphic 419">
                  <a:extLst>
                    <a:ext uri="{FF2B5EF4-FFF2-40B4-BE49-F238E27FC236}">
                      <a16:creationId xmlns:a16="http://schemas.microsoft.com/office/drawing/2014/main" id="{2F290070-DD2B-4C11-BF8B-CCA7A59B7C98}"/>
                    </a:ext>
                  </a:extLst>
                </p:cNvPr>
                <p:cNvGrpSpPr/>
                <p:nvPr/>
              </p:nvGrpSpPr>
              <p:grpSpPr>
                <a:xfrm>
                  <a:off x="5801807" y="2877747"/>
                  <a:ext cx="27481" cy="27508"/>
                  <a:chOff x="5801807" y="2877747"/>
                  <a:chExt cx="27481" cy="27508"/>
                </a:xfrm>
              </p:grpSpPr>
              <p:sp>
                <p:nvSpPr>
                  <p:cNvPr id="252" name="Freeform 715">
                    <a:extLst>
                      <a:ext uri="{FF2B5EF4-FFF2-40B4-BE49-F238E27FC236}">
                        <a16:creationId xmlns:a16="http://schemas.microsoft.com/office/drawing/2014/main" id="{C76209C9-AD40-4254-9178-DEAF0E770B9D}"/>
                      </a:ext>
                    </a:extLst>
                  </p:cNvPr>
                  <p:cNvSpPr/>
                  <p:nvPr/>
                </p:nvSpPr>
                <p:spPr>
                  <a:xfrm>
                    <a:off x="5815609"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3" name="Freeform 716">
                    <a:extLst>
                      <a:ext uri="{FF2B5EF4-FFF2-40B4-BE49-F238E27FC236}">
                        <a16:creationId xmlns:a16="http://schemas.microsoft.com/office/drawing/2014/main" id="{69E9B4EE-590F-419F-B549-6692A15D6B9D}"/>
                      </a:ext>
                    </a:extLst>
                  </p:cNvPr>
                  <p:cNvSpPr/>
                  <p:nvPr/>
                </p:nvSpPr>
                <p:spPr>
                  <a:xfrm>
                    <a:off x="5801807"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2" name="Graphic 419">
                  <a:extLst>
                    <a:ext uri="{FF2B5EF4-FFF2-40B4-BE49-F238E27FC236}">
                      <a16:creationId xmlns:a16="http://schemas.microsoft.com/office/drawing/2014/main" id="{E5C52A71-A257-4097-9D09-284313A326FA}"/>
                    </a:ext>
                  </a:extLst>
                </p:cNvPr>
                <p:cNvGrpSpPr/>
                <p:nvPr/>
              </p:nvGrpSpPr>
              <p:grpSpPr>
                <a:xfrm>
                  <a:off x="5820129" y="2878359"/>
                  <a:ext cx="27359" cy="27385"/>
                  <a:chOff x="5820129" y="2878359"/>
                  <a:chExt cx="27359" cy="27385"/>
                </a:xfrm>
              </p:grpSpPr>
              <p:sp>
                <p:nvSpPr>
                  <p:cNvPr id="250" name="Freeform 718">
                    <a:extLst>
                      <a:ext uri="{FF2B5EF4-FFF2-40B4-BE49-F238E27FC236}">
                        <a16:creationId xmlns:a16="http://schemas.microsoft.com/office/drawing/2014/main" id="{827587D3-8DC4-49B9-84B9-C1FFA6C03CBE}"/>
                      </a:ext>
                    </a:extLst>
                  </p:cNvPr>
                  <p:cNvSpPr/>
                  <p:nvPr/>
                </p:nvSpPr>
                <p:spPr>
                  <a:xfrm>
                    <a:off x="5833808" y="2878359"/>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1" name="Freeform 719">
                    <a:extLst>
                      <a:ext uri="{FF2B5EF4-FFF2-40B4-BE49-F238E27FC236}">
                        <a16:creationId xmlns:a16="http://schemas.microsoft.com/office/drawing/2014/main" id="{A8A6DE26-3E31-4695-A374-E65379A02AE9}"/>
                      </a:ext>
                    </a:extLst>
                  </p:cNvPr>
                  <p:cNvSpPr/>
                  <p:nvPr/>
                </p:nvSpPr>
                <p:spPr>
                  <a:xfrm>
                    <a:off x="5820129" y="2892051"/>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3" name="Graphic 419">
                  <a:extLst>
                    <a:ext uri="{FF2B5EF4-FFF2-40B4-BE49-F238E27FC236}">
                      <a16:creationId xmlns:a16="http://schemas.microsoft.com/office/drawing/2014/main" id="{D2CD77B5-0758-42AA-B038-8BFCA52A89B2}"/>
                    </a:ext>
                  </a:extLst>
                </p:cNvPr>
                <p:cNvGrpSpPr/>
                <p:nvPr/>
              </p:nvGrpSpPr>
              <p:grpSpPr>
                <a:xfrm>
                  <a:off x="5829289" y="2878359"/>
                  <a:ext cx="27359" cy="27385"/>
                  <a:chOff x="5829289" y="2878359"/>
                  <a:chExt cx="27359" cy="27385"/>
                </a:xfrm>
              </p:grpSpPr>
              <p:sp>
                <p:nvSpPr>
                  <p:cNvPr id="248" name="Freeform 721">
                    <a:extLst>
                      <a:ext uri="{FF2B5EF4-FFF2-40B4-BE49-F238E27FC236}">
                        <a16:creationId xmlns:a16="http://schemas.microsoft.com/office/drawing/2014/main" id="{9499239A-6A69-46CA-A1B3-1344089F352C}"/>
                      </a:ext>
                    </a:extLst>
                  </p:cNvPr>
                  <p:cNvSpPr/>
                  <p:nvPr/>
                </p:nvSpPr>
                <p:spPr>
                  <a:xfrm>
                    <a:off x="5842969" y="2878359"/>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9" name="Freeform 722">
                    <a:extLst>
                      <a:ext uri="{FF2B5EF4-FFF2-40B4-BE49-F238E27FC236}">
                        <a16:creationId xmlns:a16="http://schemas.microsoft.com/office/drawing/2014/main" id="{52E94B8E-9B8E-47DB-AEF3-C77B68993B06}"/>
                      </a:ext>
                    </a:extLst>
                  </p:cNvPr>
                  <p:cNvSpPr/>
                  <p:nvPr/>
                </p:nvSpPr>
                <p:spPr>
                  <a:xfrm>
                    <a:off x="5829289" y="2892051"/>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4" name="Graphic 419">
                  <a:extLst>
                    <a:ext uri="{FF2B5EF4-FFF2-40B4-BE49-F238E27FC236}">
                      <a16:creationId xmlns:a16="http://schemas.microsoft.com/office/drawing/2014/main" id="{C90F996D-44BB-4069-B57E-CF5C44161B2E}"/>
                    </a:ext>
                  </a:extLst>
                </p:cNvPr>
                <p:cNvGrpSpPr/>
                <p:nvPr/>
              </p:nvGrpSpPr>
              <p:grpSpPr>
                <a:xfrm>
                  <a:off x="5836862" y="2877747"/>
                  <a:ext cx="27481" cy="27508"/>
                  <a:chOff x="5836862" y="2877747"/>
                  <a:chExt cx="27481" cy="27508"/>
                </a:xfrm>
              </p:grpSpPr>
              <p:sp>
                <p:nvSpPr>
                  <p:cNvPr id="246" name="Freeform 724">
                    <a:extLst>
                      <a:ext uri="{FF2B5EF4-FFF2-40B4-BE49-F238E27FC236}">
                        <a16:creationId xmlns:a16="http://schemas.microsoft.com/office/drawing/2014/main" id="{B68002BE-BB40-4249-AD59-1E10C3C7ED03}"/>
                      </a:ext>
                    </a:extLst>
                  </p:cNvPr>
                  <p:cNvSpPr/>
                  <p:nvPr/>
                </p:nvSpPr>
                <p:spPr>
                  <a:xfrm>
                    <a:off x="5850542"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7" name="Freeform 725">
                    <a:extLst>
                      <a:ext uri="{FF2B5EF4-FFF2-40B4-BE49-F238E27FC236}">
                        <a16:creationId xmlns:a16="http://schemas.microsoft.com/office/drawing/2014/main" id="{75266A85-8B27-40DB-BDB3-A470F345B85F}"/>
                      </a:ext>
                    </a:extLst>
                  </p:cNvPr>
                  <p:cNvSpPr/>
                  <p:nvPr/>
                </p:nvSpPr>
                <p:spPr>
                  <a:xfrm>
                    <a:off x="5836862"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5" name="Graphic 419">
                  <a:extLst>
                    <a:ext uri="{FF2B5EF4-FFF2-40B4-BE49-F238E27FC236}">
                      <a16:creationId xmlns:a16="http://schemas.microsoft.com/office/drawing/2014/main" id="{957C3D37-999D-4FE2-AC5A-861E857C651F}"/>
                    </a:ext>
                  </a:extLst>
                </p:cNvPr>
                <p:cNvGrpSpPr/>
                <p:nvPr/>
              </p:nvGrpSpPr>
              <p:grpSpPr>
                <a:xfrm>
                  <a:off x="5867397" y="2877747"/>
                  <a:ext cx="27359" cy="27508"/>
                  <a:chOff x="5867397" y="2877747"/>
                  <a:chExt cx="27359" cy="27508"/>
                </a:xfrm>
              </p:grpSpPr>
              <p:sp>
                <p:nvSpPr>
                  <p:cNvPr id="244" name="Freeform 727">
                    <a:extLst>
                      <a:ext uri="{FF2B5EF4-FFF2-40B4-BE49-F238E27FC236}">
                        <a16:creationId xmlns:a16="http://schemas.microsoft.com/office/drawing/2014/main" id="{49184899-3E6F-4004-942B-42B9B6EE838E}"/>
                      </a:ext>
                    </a:extLst>
                  </p:cNvPr>
                  <p:cNvSpPr/>
                  <p:nvPr/>
                </p:nvSpPr>
                <p:spPr>
                  <a:xfrm>
                    <a:off x="5881077"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5" name="Freeform 728">
                    <a:extLst>
                      <a:ext uri="{FF2B5EF4-FFF2-40B4-BE49-F238E27FC236}">
                        <a16:creationId xmlns:a16="http://schemas.microsoft.com/office/drawing/2014/main" id="{962C0233-EEDB-482A-B253-5FE32929B1E6}"/>
                      </a:ext>
                    </a:extLst>
                  </p:cNvPr>
                  <p:cNvSpPr/>
                  <p:nvPr/>
                </p:nvSpPr>
                <p:spPr>
                  <a:xfrm>
                    <a:off x="5867397" y="2891562"/>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6" name="Graphic 419">
                  <a:extLst>
                    <a:ext uri="{FF2B5EF4-FFF2-40B4-BE49-F238E27FC236}">
                      <a16:creationId xmlns:a16="http://schemas.microsoft.com/office/drawing/2014/main" id="{4C5E7F08-5EF0-494D-9759-ACEE5CC44ABD}"/>
                    </a:ext>
                  </a:extLst>
                </p:cNvPr>
                <p:cNvGrpSpPr/>
                <p:nvPr/>
              </p:nvGrpSpPr>
              <p:grpSpPr>
                <a:xfrm>
                  <a:off x="5859214" y="2877747"/>
                  <a:ext cx="27359" cy="27508"/>
                  <a:chOff x="5859214" y="2877747"/>
                  <a:chExt cx="27359" cy="27508"/>
                </a:xfrm>
              </p:grpSpPr>
              <p:sp>
                <p:nvSpPr>
                  <p:cNvPr id="242" name="Freeform 730">
                    <a:extLst>
                      <a:ext uri="{FF2B5EF4-FFF2-40B4-BE49-F238E27FC236}">
                        <a16:creationId xmlns:a16="http://schemas.microsoft.com/office/drawing/2014/main" id="{F7083335-7365-4BC7-82CD-57BF72A395D6}"/>
                      </a:ext>
                    </a:extLst>
                  </p:cNvPr>
                  <p:cNvSpPr/>
                  <p:nvPr/>
                </p:nvSpPr>
                <p:spPr>
                  <a:xfrm>
                    <a:off x="5872893"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3" name="Freeform 731">
                    <a:extLst>
                      <a:ext uri="{FF2B5EF4-FFF2-40B4-BE49-F238E27FC236}">
                        <a16:creationId xmlns:a16="http://schemas.microsoft.com/office/drawing/2014/main" id="{0604158B-1D86-4D4D-86D5-36C1848301CC}"/>
                      </a:ext>
                    </a:extLst>
                  </p:cNvPr>
                  <p:cNvSpPr/>
                  <p:nvPr/>
                </p:nvSpPr>
                <p:spPr>
                  <a:xfrm>
                    <a:off x="5859214" y="2891562"/>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7" name="Graphic 419">
                  <a:extLst>
                    <a:ext uri="{FF2B5EF4-FFF2-40B4-BE49-F238E27FC236}">
                      <a16:creationId xmlns:a16="http://schemas.microsoft.com/office/drawing/2014/main" id="{8533212E-683C-49EE-AD4C-4DC7594E04B4}"/>
                    </a:ext>
                  </a:extLst>
                </p:cNvPr>
                <p:cNvGrpSpPr/>
                <p:nvPr/>
              </p:nvGrpSpPr>
              <p:grpSpPr>
                <a:xfrm>
                  <a:off x="5882054" y="2877747"/>
                  <a:ext cx="27481" cy="27508"/>
                  <a:chOff x="5882054" y="2877747"/>
                  <a:chExt cx="27481" cy="27508"/>
                </a:xfrm>
              </p:grpSpPr>
              <p:sp>
                <p:nvSpPr>
                  <p:cNvPr id="240" name="Freeform 733">
                    <a:extLst>
                      <a:ext uri="{FF2B5EF4-FFF2-40B4-BE49-F238E27FC236}">
                        <a16:creationId xmlns:a16="http://schemas.microsoft.com/office/drawing/2014/main" id="{0D2F97DC-C398-4803-A93E-71F57D1B34FA}"/>
                      </a:ext>
                    </a:extLst>
                  </p:cNvPr>
                  <p:cNvSpPr/>
                  <p:nvPr/>
                </p:nvSpPr>
                <p:spPr>
                  <a:xfrm>
                    <a:off x="5895734"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1" name="Freeform 734">
                    <a:extLst>
                      <a:ext uri="{FF2B5EF4-FFF2-40B4-BE49-F238E27FC236}">
                        <a16:creationId xmlns:a16="http://schemas.microsoft.com/office/drawing/2014/main" id="{C15DB45C-6A52-44E5-ADEB-346257E358BF}"/>
                      </a:ext>
                    </a:extLst>
                  </p:cNvPr>
                  <p:cNvSpPr/>
                  <p:nvPr/>
                </p:nvSpPr>
                <p:spPr>
                  <a:xfrm>
                    <a:off x="5882054"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8" name="Graphic 419">
                  <a:extLst>
                    <a:ext uri="{FF2B5EF4-FFF2-40B4-BE49-F238E27FC236}">
                      <a16:creationId xmlns:a16="http://schemas.microsoft.com/office/drawing/2014/main" id="{A0BECCE4-A1D6-480B-B2BE-7DC9B3FC0EE2}"/>
                    </a:ext>
                  </a:extLst>
                </p:cNvPr>
                <p:cNvGrpSpPr/>
                <p:nvPr/>
              </p:nvGrpSpPr>
              <p:grpSpPr>
                <a:xfrm>
                  <a:off x="5890726" y="2877747"/>
                  <a:ext cx="27359" cy="27508"/>
                  <a:chOff x="5890726" y="2877747"/>
                  <a:chExt cx="27359" cy="27508"/>
                </a:xfrm>
              </p:grpSpPr>
              <p:sp>
                <p:nvSpPr>
                  <p:cNvPr id="238" name="Freeform 736">
                    <a:extLst>
                      <a:ext uri="{FF2B5EF4-FFF2-40B4-BE49-F238E27FC236}">
                        <a16:creationId xmlns:a16="http://schemas.microsoft.com/office/drawing/2014/main" id="{572AF3B2-96EB-48F4-8980-1CCD7B6865B7}"/>
                      </a:ext>
                    </a:extLst>
                  </p:cNvPr>
                  <p:cNvSpPr/>
                  <p:nvPr/>
                </p:nvSpPr>
                <p:spPr>
                  <a:xfrm>
                    <a:off x="5904406"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9" name="Freeform 737">
                    <a:extLst>
                      <a:ext uri="{FF2B5EF4-FFF2-40B4-BE49-F238E27FC236}">
                        <a16:creationId xmlns:a16="http://schemas.microsoft.com/office/drawing/2014/main" id="{0FC70EAA-71A7-4DEC-9B83-6B10D0A0F192}"/>
                      </a:ext>
                    </a:extLst>
                  </p:cNvPr>
                  <p:cNvSpPr/>
                  <p:nvPr/>
                </p:nvSpPr>
                <p:spPr>
                  <a:xfrm>
                    <a:off x="5890726" y="2891562"/>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9" name="Graphic 419">
                  <a:extLst>
                    <a:ext uri="{FF2B5EF4-FFF2-40B4-BE49-F238E27FC236}">
                      <a16:creationId xmlns:a16="http://schemas.microsoft.com/office/drawing/2014/main" id="{3F683EE4-3799-4887-AD91-5303BFA1BEBC}"/>
                    </a:ext>
                  </a:extLst>
                </p:cNvPr>
                <p:cNvGrpSpPr/>
                <p:nvPr/>
              </p:nvGrpSpPr>
              <p:grpSpPr>
                <a:xfrm>
                  <a:off x="5899887" y="2877747"/>
                  <a:ext cx="27359" cy="27508"/>
                  <a:chOff x="5899887" y="2877747"/>
                  <a:chExt cx="27359" cy="27508"/>
                </a:xfrm>
              </p:grpSpPr>
              <p:sp>
                <p:nvSpPr>
                  <p:cNvPr id="236" name="Freeform 739">
                    <a:extLst>
                      <a:ext uri="{FF2B5EF4-FFF2-40B4-BE49-F238E27FC236}">
                        <a16:creationId xmlns:a16="http://schemas.microsoft.com/office/drawing/2014/main" id="{6D3DEE05-511B-4C0C-A288-275686D94BDF}"/>
                      </a:ext>
                    </a:extLst>
                  </p:cNvPr>
                  <p:cNvSpPr/>
                  <p:nvPr/>
                </p:nvSpPr>
                <p:spPr>
                  <a:xfrm>
                    <a:off x="5913566"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7" name="Freeform 740">
                    <a:extLst>
                      <a:ext uri="{FF2B5EF4-FFF2-40B4-BE49-F238E27FC236}">
                        <a16:creationId xmlns:a16="http://schemas.microsoft.com/office/drawing/2014/main" id="{B502C131-896E-4C4F-9CBB-E44D216875A9}"/>
                      </a:ext>
                    </a:extLst>
                  </p:cNvPr>
                  <p:cNvSpPr/>
                  <p:nvPr/>
                </p:nvSpPr>
                <p:spPr>
                  <a:xfrm>
                    <a:off x="5899887" y="2891562"/>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0" name="Graphic 419">
                  <a:extLst>
                    <a:ext uri="{FF2B5EF4-FFF2-40B4-BE49-F238E27FC236}">
                      <a16:creationId xmlns:a16="http://schemas.microsoft.com/office/drawing/2014/main" id="{26F095C3-E6C1-47C7-B872-CE70721A49C4}"/>
                    </a:ext>
                  </a:extLst>
                </p:cNvPr>
                <p:cNvGrpSpPr/>
                <p:nvPr/>
              </p:nvGrpSpPr>
              <p:grpSpPr>
                <a:xfrm>
                  <a:off x="5911490" y="2877747"/>
                  <a:ext cx="27481" cy="27508"/>
                  <a:chOff x="5911490" y="2877747"/>
                  <a:chExt cx="27481" cy="27508"/>
                </a:xfrm>
              </p:grpSpPr>
              <p:sp>
                <p:nvSpPr>
                  <p:cNvPr id="234" name="Freeform 742">
                    <a:extLst>
                      <a:ext uri="{FF2B5EF4-FFF2-40B4-BE49-F238E27FC236}">
                        <a16:creationId xmlns:a16="http://schemas.microsoft.com/office/drawing/2014/main" id="{E7C1D740-2875-44B6-9202-CD6069C806D5}"/>
                      </a:ext>
                    </a:extLst>
                  </p:cNvPr>
                  <p:cNvSpPr/>
                  <p:nvPr/>
                </p:nvSpPr>
                <p:spPr>
                  <a:xfrm>
                    <a:off x="5925170"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5" name="Freeform 743">
                    <a:extLst>
                      <a:ext uri="{FF2B5EF4-FFF2-40B4-BE49-F238E27FC236}">
                        <a16:creationId xmlns:a16="http://schemas.microsoft.com/office/drawing/2014/main" id="{10BDD56A-C838-41C1-BF61-8E3DCC8416C6}"/>
                      </a:ext>
                    </a:extLst>
                  </p:cNvPr>
                  <p:cNvSpPr/>
                  <p:nvPr/>
                </p:nvSpPr>
                <p:spPr>
                  <a:xfrm>
                    <a:off x="5911490"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1" name="Graphic 419">
                  <a:extLst>
                    <a:ext uri="{FF2B5EF4-FFF2-40B4-BE49-F238E27FC236}">
                      <a16:creationId xmlns:a16="http://schemas.microsoft.com/office/drawing/2014/main" id="{0248609C-CCA0-41F4-9D2A-B5EE4C311342}"/>
                    </a:ext>
                  </a:extLst>
                </p:cNvPr>
                <p:cNvGrpSpPr/>
                <p:nvPr/>
              </p:nvGrpSpPr>
              <p:grpSpPr>
                <a:xfrm>
                  <a:off x="5924681" y="2877747"/>
                  <a:ext cx="27481" cy="27508"/>
                  <a:chOff x="5924681" y="2877747"/>
                  <a:chExt cx="27481" cy="27508"/>
                </a:xfrm>
              </p:grpSpPr>
              <p:sp>
                <p:nvSpPr>
                  <p:cNvPr id="232" name="Freeform 745">
                    <a:extLst>
                      <a:ext uri="{FF2B5EF4-FFF2-40B4-BE49-F238E27FC236}">
                        <a16:creationId xmlns:a16="http://schemas.microsoft.com/office/drawing/2014/main" id="{E239026A-CA85-419F-8018-69249040ED4C}"/>
                      </a:ext>
                    </a:extLst>
                  </p:cNvPr>
                  <p:cNvSpPr/>
                  <p:nvPr/>
                </p:nvSpPr>
                <p:spPr>
                  <a:xfrm>
                    <a:off x="5938361"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3" name="Freeform 746">
                    <a:extLst>
                      <a:ext uri="{FF2B5EF4-FFF2-40B4-BE49-F238E27FC236}">
                        <a16:creationId xmlns:a16="http://schemas.microsoft.com/office/drawing/2014/main" id="{839046E7-600D-4AAB-A265-5F8AEB94C5DF}"/>
                      </a:ext>
                    </a:extLst>
                  </p:cNvPr>
                  <p:cNvSpPr/>
                  <p:nvPr/>
                </p:nvSpPr>
                <p:spPr>
                  <a:xfrm>
                    <a:off x="5924681"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2" name="Graphic 419">
                  <a:extLst>
                    <a:ext uri="{FF2B5EF4-FFF2-40B4-BE49-F238E27FC236}">
                      <a16:creationId xmlns:a16="http://schemas.microsoft.com/office/drawing/2014/main" id="{E789C0C2-BE95-4E91-AB36-3D0B0E1634D0}"/>
                    </a:ext>
                  </a:extLst>
                </p:cNvPr>
                <p:cNvGrpSpPr/>
                <p:nvPr/>
              </p:nvGrpSpPr>
              <p:grpSpPr>
                <a:xfrm>
                  <a:off x="5932376" y="2877747"/>
                  <a:ext cx="27359" cy="27508"/>
                  <a:chOff x="5932376" y="2877747"/>
                  <a:chExt cx="27359" cy="27508"/>
                </a:xfrm>
              </p:grpSpPr>
              <p:sp>
                <p:nvSpPr>
                  <p:cNvPr id="230" name="Freeform 748">
                    <a:extLst>
                      <a:ext uri="{FF2B5EF4-FFF2-40B4-BE49-F238E27FC236}">
                        <a16:creationId xmlns:a16="http://schemas.microsoft.com/office/drawing/2014/main" id="{29278691-B910-42BB-A05C-6E26B010F837}"/>
                      </a:ext>
                    </a:extLst>
                  </p:cNvPr>
                  <p:cNvSpPr/>
                  <p:nvPr/>
                </p:nvSpPr>
                <p:spPr>
                  <a:xfrm>
                    <a:off x="5946056"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1" name="Freeform 749">
                    <a:extLst>
                      <a:ext uri="{FF2B5EF4-FFF2-40B4-BE49-F238E27FC236}">
                        <a16:creationId xmlns:a16="http://schemas.microsoft.com/office/drawing/2014/main" id="{163A572E-9B9D-4813-A86B-9E12D6FDB575}"/>
                      </a:ext>
                    </a:extLst>
                  </p:cNvPr>
                  <p:cNvSpPr/>
                  <p:nvPr/>
                </p:nvSpPr>
                <p:spPr>
                  <a:xfrm>
                    <a:off x="5932376" y="2891562"/>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3" name="Graphic 419">
                  <a:extLst>
                    <a:ext uri="{FF2B5EF4-FFF2-40B4-BE49-F238E27FC236}">
                      <a16:creationId xmlns:a16="http://schemas.microsoft.com/office/drawing/2014/main" id="{64F110EE-8454-45C0-8D2D-6AE1449AE952}"/>
                    </a:ext>
                  </a:extLst>
                </p:cNvPr>
                <p:cNvGrpSpPr/>
                <p:nvPr/>
              </p:nvGrpSpPr>
              <p:grpSpPr>
                <a:xfrm>
                  <a:off x="5948010" y="2877747"/>
                  <a:ext cx="27481" cy="27508"/>
                  <a:chOff x="5948010" y="2877747"/>
                  <a:chExt cx="27481" cy="27508"/>
                </a:xfrm>
              </p:grpSpPr>
              <p:sp>
                <p:nvSpPr>
                  <p:cNvPr id="228" name="Freeform 751">
                    <a:extLst>
                      <a:ext uri="{FF2B5EF4-FFF2-40B4-BE49-F238E27FC236}">
                        <a16:creationId xmlns:a16="http://schemas.microsoft.com/office/drawing/2014/main" id="{CB969863-58D2-43D7-912C-25DA7398198C}"/>
                      </a:ext>
                    </a:extLst>
                  </p:cNvPr>
                  <p:cNvSpPr/>
                  <p:nvPr/>
                </p:nvSpPr>
                <p:spPr>
                  <a:xfrm>
                    <a:off x="5961812"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9" name="Freeform 752">
                    <a:extLst>
                      <a:ext uri="{FF2B5EF4-FFF2-40B4-BE49-F238E27FC236}">
                        <a16:creationId xmlns:a16="http://schemas.microsoft.com/office/drawing/2014/main" id="{549D147C-C7A3-4552-8DB9-6665AA6C0806}"/>
                      </a:ext>
                    </a:extLst>
                  </p:cNvPr>
                  <p:cNvSpPr/>
                  <p:nvPr/>
                </p:nvSpPr>
                <p:spPr>
                  <a:xfrm>
                    <a:off x="5948010"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4" name="Graphic 419">
                  <a:extLst>
                    <a:ext uri="{FF2B5EF4-FFF2-40B4-BE49-F238E27FC236}">
                      <a16:creationId xmlns:a16="http://schemas.microsoft.com/office/drawing/2014/main" id="{E3E81181-52D8-48EE-8F3E-3C9EF7FBFBBE}"/>
                    </a:ext>
                  </a:extLst>
                </p:cNvPr>
                <p:cNvGrpSpPr/>
                <p:nvPr/>
              </p:nvGrpSpPr>
              <p:grpSpPr>
                <a:xfrm>
                  <a:off x="5955705" y="2877747"/>
                  <a:ext cx="27359" cy="27508"/>
                  <a:chOff x="5955705" y="2877747"/>
                  <a:chExt cx="27359" cy="27508"/>
                </a:xfrm>
              </p:grpSpPr>
              <p:sp>
                <p:nvSpPr>
                  <p:cNvPr id="226" name="Freeform 754">
                    <a:extLst>
                      <a:ext uri="{FF2B5EF4-FFF2-40B4-BE49-F238E27FC236}">
                        <a16:creationId xmlns:a16="http://schemas.microsoft.com/office/drawing/2014/main" id="{3156B115-49AB-4B3F-8E6B-5DFCDEA7B18B}"/>
                      </a:ext>
                    </a:extLst>
                  </p:cNvPr>
                  <p:cNvSpPr/>
                  <p:nvPr/>
                </p:nvSpPr>
                <p:spPr>
                  <a:xfrm>
                    <a:off x="5969385"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7" name="Freeform 755">
                    <a:extLst>
                      <a:ext uri="{FF2B5EF4-FFF2-40B4-BE49-F238E27FC236}">
                        <a16:creationId xmlns:a16="http://schemas.microsoft.com/office/drawing/2014/main" id="{A26D302A-B9F4-41F8-91D3-953CC4BB7AFF}"/>
                      </a:ext>
                    </a:extLst>
                  </p:cNvPr>
                  <p:cNvSpPr/>
                  <p:nvPr/>
                </p:nvSpPr>
                <p:spPr>
                  <a:xfrm>
                    <a:off x="5955705" y="2891562"/>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5" name="Graphic 419">
                  <a:extLst>
                    <a:ext uri="{FF2B5EF4-FFF2-40B4-BE49-F238E27FC236}">
                      <a16:creationId xmlns:a16="http://schemas.microsoft.com/office/drawing/2014/main" id="{A52FFF3E-3DD1-4478-8D21-2DF80E1D5EF0}"/>
                    </a:ext>
                  </a:extLst>
                </p:cNvPr>
                <p:cNvGrpSpPr/>
                <p:nvPr/>
              </p:nvGrpSpPr>
              <p:grpSpPr>
                <a:xfrm>
                  <a:off x="5967308" y="2877747"/>
                  <a:ext cx="27481" cy="27508"/>
                  <a:chOff x="5967308" y="2877747"/>
                  <a:chExt cx="27481" cy="27508"/>
                </a:xfrm>
              </p:grpSpPr>
              <p:sp>
                <p:nvSpPr>
                  <p:cNvPr id="224" name="Freeform 757">
                    <a:extLst>
                      <a:ext uri="{FF2B5EF4-FFF2-40B4-BE49-F238E27FC236}">
                        <a16:creationId xmlns:a16="http://schemas.microsoft.com/office/drawing/2014/main" id="{FC048D73-336B-4AB0-B8DC-9CA994CF7CAB}"/>
                      </a:ext>
                    </a:extLst>
                  </p:cNvPr>
                  <p:cNvSpPr/>
                  <p:nvPr/>
                </p:nvSpPr>
                <p:spPr>
                  <a:xfrm>
                    <a:off x="5981110"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5" name="Freeform 758">
                    <a:extLst>
                      <a:ext uri="{FF2B5EF4-FFF2-40B4-BE49-F238E27FC236}">
                        <a16:creationId xmlns:a16="http://schemas.microsoft.com/office/drawing/2014/main" id="{2EFFB92C-F38D-4270-B062-FAD235BAB212}"/>
                      </a:ext>
                    </a:extLst>
                  </p:cNvPr>
                  <p:cNvSpPr/>
                  <p:nvPr/>
                </p:nvSpPr>
                <p:spPr>
                  <a:xfrm>
                    <a:off x="5967308" y="2891562"/>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6" name="Graphic 419">
                  <a:extLst>
                    <a:ext uri="{FF2B5EF4-FFF2-40B4-BE49-F238E27FC236}">
                      <a16:creationId xmlns:a16="http://schemas.microsoft.com/office/drawing/2014/main" id="{9D8ADAC8-55B4-4DA7-8B56-30F4DF6BB0A9}"/>
                    </a:ext>
                  </a:extLst>
                </p:cNvPr>
                <p:cNvGrpSpPr/>
                <p:nvPr/>
              </p:nvGrpSpPr>
              <p:grpSpPr>
                <a:xfrm>
                  <a:off x="5852129" y="2877747"/>
                  <a:ext cx="27359" cy="27508"/>
                  <a:chOff x="5852129" y="2877747"/>
                  <a:chExt cx="27359" cy="27508"/>
                </a:xfrm>
              </p:grpSpPr>
              <p:sp>
                <p:nvSpPr>
                  <p:cNvPr id="222" name="Freeform 760">
                    <a:extLst>
                      <a:ext uri="{FF2B5EF4-FFF2-40B4-BE49-F238E27FC236}">
                        <a16:creationId xmlns:a16="http://schemas.microsoft.com/office/drawing/2014/main" id="{39523BE5-D779-40F3-8132-E16A059BAA5E}"/>
                      </a:ext>
                    </a:extLst>
                  </p:cNvPr>
                  <p:cNvSpPr/>
                  <p:nvPr/>
                </p:nvSpPr>
                <p:spPr>
                  <a:xfrm>
                    <a:off x="5865809" y="287774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3" name="Freeform 761">
                    <a:extLst>
                      <a:ext uri="{FF2B5EF4-FFF2-40B4-BE49-F238E27FC236}">
                        <a16:creationId xmlns:a16="http://schemas.microsoft.com/office/drawing/2014/main" id="{98C9B25D-C28A-4DE6-83DC-E005369BCAC9}"/>
                      </a:ext>
                    </a:extLst>
                  </p:cNvPr>
                  <p:cNvSpPr/>
                  <p:nvPr/>
                </p:nvSpPr>
                <p:spPr>
                  <a:xfrm>
                    <a:off x="5852129" y="2891562"/>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7" name="Graphic 419">
                  <a:extLst>
                    <a:ext uri="{FF2B5EF4-FFF2-40B4-BE49-F238E27FC236}">
                      <a16:creationId xmlns:a16="http://schemas.microsoft.com/office/drawing/2014/main" id="{E49525DF-D77D-4D17-A76A-4E7EB3FF651F}"/>
                    </a:ext>
                  </a:extLst>
                </p:cNvPr>
                <p:cNvGrpSpPr/>
                <p:nvPr/>
              </p:nvGrpSpPr>
              <p:grpSpPr>
                <a:xfrm>
                  <a:off x="6024226" y="2975921"/>
                  <a:ext cx="27359" cy="27385"/>
                  <a:chOff x="6024226" y="2975921"/>
                  <a:chExt cx="27359" cy="27385"/>
                </a:xfrm>
              </p:grpSpPr>
              <p:sp>
                <p:nvSpPr>
                  <p:cNvPr id="220" name="Freeform 763">
                    <a:extLst>
                      <a:ext uri="{FF2B5EF4-FFF2-40B4-BE49-F238E27FC236}">
                        <a16:creationId xmlns:a16="http://schemas.microsoft.com/office/drawing/2014/main" id="{951241A0-7B73-44DF-9FAF-1999B318C1D8}"/>
                      </a:ext>
                    </a:extLst>
                  </p:cNvPr>
                  <p:cNvSpPr/>
                  <p:nvPr/>
                </p:nvSpPr>
                <p:spPr>
                  <a:xfrm>
                    <a:off x="6037906" y="297592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1" name="Freeform 764">
                    <a:extLst>
                      <a:ext uri="{FF2B5EF4-FFF2-40B4-BE49-F238E27FC236}">
                        <a16:creationId xmlns:a16="http://schemas.microsoft.com/office/drawing/2014/main" id="{8B9CCDFE-E7F7-48AC-8359-A91FD4BD9FEA}"/>
                      </a:ext>
                    </a:extLst>
                  </p:cNvPr>
                  <p:cNvSpPr/>
                  <p:nvPr/>
                </p:nvSpPr>
                <p:spPr>
                  <a:xfrm>
                    <a:off x="6024226" y="2989614"/>
                    <a:ext cx="27359" cy="12225"/>
                  </a:xfrm>
                  <a:custGeom>
                    <a:avLst/>
                    <a:gdLst>
                      <a:gd name="connsiteX0" fmla="*/ 27359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5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8" name="Graphic 419">
                  <a:extLst>
                    <a:ext uri="{FF2B5EF4-FFF2-40B4-BE49-F238E27FC236}">
                      <a16:creationId xmlns:a16="http://schemas.microsoft.com/office/drawing/2014/main" id="{D7A71D41-C4E4-4317-A9D0-20A0D886D742}"/>
                    </a:ext>
                  </a:extLst>
                </p:cNvPr>
                <p:cNvGrpSpPr/>
                <p:nvPr/>
              </p:nvGrpSpPr>
              <p:grpSpPr>
                <a:xfrm>
                  <a:off x="6031799" y="2975921"/>
                  <a:ext cx="27481" cy="27385"/>
                  <a:chOff x="6031799" y="2975921"/>
                  <a:chExt cx="27481" cy="27385"/>
                </a:xfrm>
              </p:grpSpPr>
              <p:sp>
                <p:nvSpPr>
                  <p:cNvPr id="218" name="Freeform 766">
                    <a:extLst>
                      <a:ext uri="{FF2B5EF4-FFF2-40B4-BE49-F238E27FC236}">
                        <a16:creationId xmlns:a16="http://schemas.microsoft.com/office/drawing/2014/main" id="{8CD61D4F-C1DB-465B-8A91-E756CC3D68C8}"/>
                      </a:ext>
                    </a:extLst>
                  </p:cNvPr>
                  <p:cNvSpPr/>
                  <p:nvPr/>
                </p:nvSpPr>
                <p:spPr>
                  <a:xfrm>
                    <a:off x="6045601" y="2975921"/>
                    <a:ext cx="12214" cy="27385"/>
                  </a:xfrm>
                  <a:custGeom>
                    <a:avLst/>
                    <a:gdLst>
                      <a:gd name="connsiteX0" fmla="*/ 0 w 12214"/>
                      <a:gd name="connsiteY0" fmla="*/ 0 h 27385"/>
                      <a:gd name="connsiteX1" fmla="*/ 0 w 12214"/>
                      <a:gd name="connsiteY1" fmla="*/ 27386 h 27385"/>
                    </a:gdLst>
                    <a:ahLst/>
                    <a:cxnLst>
                      <a:cxn ang="0">
                        <a:pos x="connsiteX0" y="connsiteY0"/>
                      </a:cxn>
                      <a:cxn ang="0">
                        <a:pos x="connsiteX1" y="connsiteY1"/>
                      </a:cxn>
                    </a:cxnLst>
                    <a:rect l="l" t="t" r="r" b="b"/>
                    <a:pathLst>
                      <a:path w="12214" h="27385">
                        <a:moveTo>
                          <a:pt x="0" y="0"/>
                        </a:moveTo>
                        <a:lnTo>
                          <a:pt x="0" y="2738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9" name="Freeform 767">
                    <a:extLst>
                      <a:ext uri="{FF2B5EF4-FFF2-40B4-BE49-F238E27FC236}">
                        <a16:creationId xmlns:a16="http://schemas.microsoft.com/office/drawing/2014/main" id="{70F42775-E72A-4CE8-A984-35A1CA8F6388}"/>
                      </a:ext>
                    </a:extLst>
                  </p:cNvPr>
                  <p:cNvSpPr/>
                  <p:nvPr/>
                </p:nvSpPr>
                <p:spPr>
                  <a:xfrm>
                    <a:off x="6031799" y="2989614"/>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9" name="Graphic 419">
                  <a:extLst>
                    <a:ext uri="{FF2B5EF4-FFF2-40B4-BE49-F238E27FC236}">
                      <a16:creationId xmlns:a16="http://schemas.microsoft.com/office/drawing/2014/main" id="{21A7B7CE-FD5D-4AFE-B5BD-CB9386846216}"/>
                    </a:ext>
                  </a:extLst>
                </p:cNvPr>
                <p:cNvGrpSpPr/>
                <p:nvPr/>
              </p:nvGrpSpPr>
              <p:grpSpPr>
                <a:xfrm>
                  <a:off x="6128290" y="3201487"/>
                  <a:ext cx="27481" cy="27508"/>
                  <a:chOff x="6128290" y="3201487"/>
                  <a:chExt cx="27481" cy="27508"/>
                </a:xfrm>
              </p:grpSpPr>
              <p:sp>
                <p:nvSpPr>
                  <p:cNvPr id="216" name="Freeform 769">
                    <a:extLst>
                      <a:ext uri="{FF2B5EF4-FFF2-40B4-BE49-F238E27FC236}">
                        <a16:creationId xmlns:a16="http://schemas.microsoft.com/office/drawing/2014/main" id="{59AA5239-95AE-4907-BFD1-E531B4C942B8}"/>
                      </a:ext>
                    </a:extLst>
                  </p:cNvPr>
                  <p:cNvSpPr/>
                  <p:nvPr/>
                </p:nvSpPr>
                <p:spPr>
                  <a:xfrm>
                    <a:off x="6141970" y="320148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7" name="Freeform 770">
                    <a:extLst>
                      <a:ext uri="{FF2B5EF4-FFF2-40B4-BE49-F238E27FC236}">
                        <a16:creationId xmlns:a16="http://schemas.microsoft.com/office/drawing/2014/main" id="{0F9B42D8-8FB1-4EA7-9926-9B81F5984759}"/>
                      </a:ext>
                    </a:extLst>
                  </p:cNvPr>
                  <p:cNvSpPr/>
                  <p:nvPr/>
                </p:nvSpPr>
                <p:spPr>
                  <a:xfrm>
                    <a:off x="6128290" y="3215303"/>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0" name="Graphic 419">
                  <a:extLst>
                    <a:ext uri="{FF2B5EF4-FFF2-40B4-BE49-F238E27FC236}">
                      <a16:creationId xmlns:a16="http://schemas.microsoft.com/office/drawing/2014/main" id="{7C805040-658E-42E3-9FB9-4C503D4CE8EA}"/>
                    </a:ext>
                  </a:extLst>
                </p:cNvPr>
                <p:cNvGrpSpPr/>
                <p:nvPr/>
              </p:nvGrpSpPr>
              <p:grpSpPr>
                <a:xfrm>
                  <a:off x="6136962" y="3201487"/>
                  <a:ext cx="27359" cy="27508"/>
                  <a:chOff x="6136962" y="3201487"/>
                  <a:chExt cx="27359" cy="27508"/>
                </a:xfrm>
              </p:grpSpPr>
              <p:sp>
                <p:nvSpPr>
                  <p:cNvPr id="214" name="Freeform 772">
                    <a:extLst>
                      <a:ext uri="{FF2B5EF4-FFF2-40B4-BE49-F238E27FC236}">
                        <a16:creationId xmlns:a16="http://schemas.microsoft.com/office/drawing/2014/main" id="{FC41DB71-0B36-4C1D-BB5A-9FBBAC07744B}"/>
                      </a:ext>
                    </a:extLst>
                  </p:cNvPr>
                  <p:cNvSpPr/>
                  <p:nvPr/>
                </p:nvSpPr>
                <p:spPr>
                  <a:xfrm>
                    <a:off x="6150642" y="320148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5" name="Freeform 773">
                    <a:extLst>
                      <a:ext uri="{FF2B5EF4-FFF2-40B4-BE49-F238E27FC236}">
                        <a16:creationId xmlns:a16="http://schemas.microsoft.com/office/drawing/2014/main" id="{B3BDBE68-8FC6-4CA6-BCE8-6B6511ACD28A}"/>
                      </a:ext>
                    </a:extLst>
                  </p:cNvPr>
                  <p:cNvSpPr/>
                  <p:nvPr/>
                </p:nvSpPr>
                <p:spPr>
                  <a:xfrm>
                    <a:off x="6136962" y="3215303"/>
                    <a:ext cx="27359" cy="12225"/>
                  </a:xfrm>
                  <a:custGeom>
                    <a:avLst/>
                    <a:gdLst>
                      <a:gd name="connsiteX0" fmla="*/ 27360 w 27359"/>
                      <a:gd name="connsiteY0" fmla="*/ 0 h 12225"/>
                      <a:gd name="connsiteX1" fmla="*/ 0 w 27359"/>
                      <a:gd name="connsiteY1" fmla="*/ 0 h 12225"/>
                    </a:gdLst>
                    <a:ahLst/>
                    <a:cxnLst>
                      <a:cxn ang="0">
                        <a:pos x="connsiteX0" y="connsiteY0"/>
                      </a:cxn>
                      <a:cxn ang="0">
                        <a:pos x="connsiteX1" y="connsiteY1"/>
                      </a:cxn>
                    </a:cxnLst>
                    <a:rect l="l" t="t" r="r" b="b"/>
                    <a:pathLst>
                      <a:path w="27359" h="12225">
                        <a:moveTo>
                          <a:pt x="27360"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1" name="Graphic 419">
                  <a:extLst>
                    <a:ext uri="{FF2B5EF4-FFF2-40B4-BE49-F238E27FC236}">
                      <a16:creationId xmlns:a16="http://schemas.microsoft.com/office/drawing/2014/main" id="{40D78476-9868-4239-AF47-1C2A4284E243}"/>
                    </a:ext>
                  </a:extLst>
                </p:cNvPr>
                <p:cNvGrpSpPr/>
                <p:nvPr/>
              </p:nvGrpSpPr>
              <p:grpSpPr>
                <a:xfrm>
                  <a:off x="6167864" y="3201487"/>
                  <a:ext cx="27481" cy="27508"/>
                  <a:chOff x="6167864" y="3201487"/>
                  <a:chExt cx="27481" cy="27508"/>
                </a:xfrm>
              </p:grpSpPr>
              <p:sp>
                <p:nvSpPr>
                  <p:cNvPr id="212" name="Freeform 775">
                    <a:extLst>
                      <a:ext uri="{FF2B5EF4-FFF2-40B4-BE49-F238E27FC236}">
                        <a16:creationId xmlns:a16="http://schemas.microsoft.com/office/drawing/2014/main" id="{8753BE24-F6A7-42CE-9EFA-890B36484C98}"/>
                      </a:ext>
                    </a:extLst>
                  </p:cNvPr>
                  <p:cNvSpPr/>
                  <p:nvPr/>
                </p:nvSpPr>
                <p:spPr>
                  <a:xfrm>
                    <a:off x="6181666" y="3201487"/>
                    <a:ext cx="12214" cy="27508"/>
                  </a:xfrm>
                  <a:custGeom>
                    <a:avLst/>
                    <a:gdLst>
                      <a:gd name="connsiteX0" fmla="*/ 0 w 12214"/>
                      <a:gd name="connsiteY0" fmla="*/ 0 h 27508"/>
                      <a:gd name="connsiteX1" fmla="*/ 0 w 12214"/>
                      <a:gd name="connsiteY1" fmla="*/ 27508 h 27508"/>
                    </a:gdLst>
                    <a:ahLst/>
                    <a:cxnLst>
                      <a:cxn ang="0">
                        <a:pos x="connsiteX0" y="connsiteY0"/>
                      </a:cxn>
                      <a:cxn ang="0">
                        <a:pos x="connsiteX1" y="connsiteY1"/>
                      </a:cxn>
                    </a:cxnLst>
                    <a:rect l="l" t="t" r="r" b="b"/>
                    <a:pathLst>
                      <a:path w="12214" h="27508">
                        <a:moveTo>
                          <a:pt x="0" y="0"/>
                        </a:moveTo>
                        <a:lnTo>
                          <a:pt x="0" y="27508"/>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3" name="Freeform 776">
                    <a:extLst>
                      <a:ext uri="{FF2B5EF4-FFF2-40B4-BE49-F238E27FC236}">
                        <a16:creationId xmlns:a16="http://schemas.microsoft.com/office/drawing/2014/main" id="{17F1DB62-8AD1-4FCC-8BAE-01FA95BE39C6}"/>
                      </a:ext>
                    </a:extLst>
                  </p:cNvPr>
                  <p:cNvSpPr/>
                  <p:nvPr/>
                </p:nvSpPr>
                <p:spPr>
                  <a:xfrm>
                    <a:off x="6167864" y="3215303"/>
                    <a:ext cx="27481" cy="12225"/>
                  </a:xfrm>
                  <a:custGeom>
                    <a:avLst/>
                    <a:gdLst>
                      <a:gd name="connsiteX0" fmla="*/ 27482 w 27481"/>
                      <a:gd name="connsiteY0" fmla="*/ 0 h 12225"/>
                      <a:gd name="connsiteX1" fmla="*/ 0 w 27481"/>
                      <a:gd name="connsiteY1" fmla="*/ 0 h 12225"/>
                    </a:gdLst>
                    <a:ahLst/>
                    <a:cxnLst>
                      <a:cxn ang="0">
                        <a:pos x="connsiteX0" y="connsiteY0"/>
                      </a:cxn>
                      <a:cxn ang="0">
                        <a:pos x="connsiteX1" y="connsiteY1"/>
                      </a:cxn>
                    </a:cxnLst>
                    <a:rect l="l" t="t" r="r" b="b"/>
                    <a:pathLst>
                      <a:path w="27481" h="12225">
                        <a:moveTo>
                          <a:pt x="27482"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grpSp>
        <p:grpSp>
          <p:nvGrpSpPr>
            <p:cNvPr id="446" name="Group 445">
              <a:extLst>
                <a:ext uri="{FF2B5EF4-FFF2-40B4-BE49-F238E27FC236}">
                  <a16:creationId xmlns:a16="http://schemas.microsoft.com/office/drawing/2014/main" id="{B0C72218-8C77-4856-8688-CABCF4F6DA6F}"/>
                </a:ext>
              </a:extLst>
            </p:cNvPr>
            <p:cNvGrpSpPr/>
            <p:nvPr/>
          </p:nvGrpSpPr>
          <p:grpSpPr>
            <a:xfrm>
              <a:off x="1135797" y="1083101"/>
              <a:ext cx="4805376" cy="1890466"/>
              <a:chOff x="544877" y="1949830"/>
              <a:chExt cx="2520272" cy="1340358"/>
            </a:xfrm>
          </p:grpSpPr>
          <p:sp>
            <p:nvSpPr>
              <p:cNvPr id="447" name="Freeform 9">
                <a:extLst>
                  <a:ext uri="{FF2B5EF4-FFF2-40B4-BE49-F238E27FC236}">
                    <a16:creationId xmlns:a16="http://schemas.microsoft.com/office/drawing/2014/main" id="{181583C0-CC8A-4C4A-8D20-29484B727644}"/>
                  </a:ext>
                </a:extLst>
              </p:cNvPr>
              <p:cNvSpPr/>
              <p:nvPr/>
            </p:nvSpPr>
            <p:spPr>
              <a:xfrm>
                <a:off x="549730" y="1960593"/>
                <a:ext cx="2508758" cy="1318450"/>
              </a:xfrm>
              <a:custGeom>
                <a:avLst/>
                <a:gdLst>
                  <a:gd name="connsiteX0" fmla="*/ 0 w 2508758"/>
                  <a:gd name="connsiteY0" fmla="*/ 0 h 1318450"/>
                  <a:gd name="connsiteX1" fmla="*/ 177090 w 2508758"/>
                  <a:gd name="connsiteY1" fmla="*/ 0 h 1318450"/>
                  <a:gd name="connsiteX2" fmla="*/ 177090 w 2508758"/>
                  <a:gd name="connsiteY2" fmla="*/ 13907 h 1318450"/>
                  <a:gd name="connsiteX3" fmla="*/ 196788 w 2508758"/>
                  <a:gd name="connsiteY3" fmla="*/ 13907 h 1318450"/>
                  <a:gd name="connsiteX4" fmla="*/ 196788 w 2508758"/>
                  <a:gd name="connsiteY4" fmla="*/ 26956 h 1318450"/>
                  <a:gd name="connsiteX5" fmla="*/ 227143 w 2508758"/>
                  <a:gd name="connsiteY5" fmla="*/ 26956 h 1318450"/>
                  <a:gd name="connsiteX6" fmla="*/ 227143 w 2508758"/>
                  <a:gd name="connsiteY6" fmla="*/ 34957 h 1318450"/>
                  <a:gd name="connsiteX7" fmla="*/ 292232 w 2508758"/>
                  <a:gd name="connsiteY7" fmla="*/ 34957 h 1318450"/>
                  <a:gd name="connsiteX8" fmla="*/ 292232 w 2508758"/>
                  <a:gd name="connsiteY8" fmla="*/ 42386 h 1318450"/>
                  <a:gd name="connsiteX9" fmla="*/ 302604 w 2508758"/>
                  <a:gd name="connsiteY9" fmla="*/ 42386 h 1318450"/>
                  <a:gd name="connsiteX10" fmla="*/ 302604 w 2508758"/>
                  <a:gd name="connsiteY10" fmla="*/ 55435 h 1318450"/>
                  <a:gd name="connsiteX11" fmla="*/ 307362 w 2508758"/>
                  <a:gd name="connsiteY11" fmla="*/ 55435 h 1318450"/>
                  <a:gd name="connsiteX12" fmla="*/ 307362 w 2508758"/>
                  <a:gd name="connsiteY12" fmla="*/ 64198 h 1318450"/>
                  <a:gd name="connsiteX13" fmla="*/ 324395 w 2508758"/>
                  <a:gd name="connsiteY13" fmla="*/ 64198 h 1318450"/>
                  <a:gd name="connsiteX14" fmla="*/ 324395 w 2508758"/>
                  <a:gd name="connsiteY14" fmla="*/ 76771 h 1318450"/>
                  <a:gd name="connsiteX15" fmla="*/ 349422 w 2508758"/>
                  <a:gd name="connsiteY15" fmla="*/ 76771 h 1318450"/>
                  <a:gd name="connsiteX16" fmla="*/ 349422 w 2508758"/>
                  <a:gd name="connsiteY16" fmla="*/ 85058 h 1318450"/>
                  <a:gd name="connsiteX17" fmla="*/ 353704 w 2508758"/>
                  <a:gd name="connsiteY17" fmla="*/ 85058 h 1318450"/>
                  <a:gd name="connsiteX18" fmla="*/ 353704 w 2508758"/>
                  <a:gd name="connsiteY18" fmla="*/ 91726 h 1318450"/>
                  <a:gd name="connsiteX19" fmla="*/ 375020 w 2508758"/>
                  <a:gd name="connsiteY19" fmla="*/ 91726 h 1318450"/>
                  <a:gd name="connsiteX20" fmla="*/ 375020 w 2508758"/>
                  <a:gd name="connsiteY20" fmla="*/ 97631 h 1318450"/>
                  <a:gd name="connsiteX21" fmla="*/ 383013 w 2508758"/>
                  <a:gd name="connsiteY21" fmla="*/ 97631 h 1318450"/>
                  <a:gd name="connsiteX22" fmla="*/ 383013 w 2508758"/>
                  <a:gd name="connsiteY22" fmla="*/ 104299 h 1318450"/>
                  <a:gd name="connsiteX23" fmla="*/ 388056 w 2508758"/>
                  <a:gd name="connsiteY23" fmla="*/ 104299 h 1318450"/>
                  <a:gd name="connsiteX24" fmla="*/ 388056 w 2508758"/>
                  <a:gd name="connsiteY24" fmla="*/ 109061 h 1318450"/>
                  <a:gd name="connsiteX25" fmla="*/ 392624 w 2508758"/>
                  <a:gd name="connsiteY25" fmla="*/ 109061 h 1318450"/>
                  <a:gd name="connsiteX26" fmla="*/ 392624 w 2508758"/>
                  <a:gd name="connsiteY26" fmla="*/ 114681 h 1318450"/>
                  <a:gd name="connsiteX27" fmla="*/ 405470 w 2508758"/>
                  <a:gd name="connsiteY27" fmla="*/ 114681 h 1318450"/>
                  <a:gd name="connsiteX28" fmla="*/ 405470 w 2508758"/>
                  <a:gd name="connsiteY28" fmla="*/ 125063 h 1318450"/>
                  <a:gd name="connsiteX29" fmla="*/ 438015 w 2508758"/>
                  <a:gd name="connsiteY29" fmla="*/ 125063 h 1318450"/>
                  <a:gd name="connsiteX30" fmla="*/ 438015 w 2508758"/>
                  <a:gd name="connsiteY30" fmla="*/ 132017 h 1318450"/>
                  <a:gd name="connsiteX31" fmla="*/ 443058 w 2508758"/>
                  <a:gd name="connsiteY31" fmla="*/ 132017 h 1318450"/>
                  <a:gd name="connsiteX32" fmla="*/ 443058 w 2508758"/>
                  <a:gd name="connsiteY32" fmla="*/ 140017 h 1318450"/>
                  <a:gd name="connsiteX33" fmla="*/ 452098 w 2508758"/>
                  <a:gd name="connsiteY33" fmla="*/ 140017 h 1318450"/>
                  <a:gd name="connsiteX34" fmla="*/ 452098 w 2508758"/>
                  <a:gd name="connsiteY34" fmla="*/ 146113 h 1318450"/>
                  <a:gd name="connsiteX35" fmla="*/ 476934 w 2508758"/>
                  <a:gd name="connsiteY35" fmla="*/ 146113 h 1318450"/>
                  <a:gd name="connsiteX36" fmla="*/ 476934 w 2508758"/>
                  <a:gd name="connsiteY36" fmla="*/ 153353 h 1318450"/>
                  <a:gd name="connsiteX37" fmla="*/ 484928 w 2508758"/>
                  <a:gd name="connsiteY37" fmla="*/ 153353 h 1318450"/>
                  <a:gd name="connsiteX38" fmla="*/ 484928 w 2508758"/>
                  <a:gd name="connsiteY38" fmla="*/ 161639 h 1318450"/>
                  <a:gd name="connsiteX39" fmla="*/ 519565 w 2508758"/>
                  <a:gd name="connsiteY39" fmla="*/ 161639 h 1318450"/>
                  <a:gd name="connsiteX40" fmla="*/ 519565 w 2508758"/>
                  <a:gd name="connsiteY40" fmla="*/ 173927 h 1318450"/>
                  <a:gd name="connsiteX41" fmla="*/ 534505 w 2508758"/>
                  <a:gd name="connsiteY41" fmla="*/ 173927 h 1318450"/>
                  <a:gd name="connsiteX42" fmla="*/ 534505 w 2508758"/>
                  <a:gd name="connsiteY42" fmla="*/ 182689 h 1318450"/>
                  <a:gd name="connsiteX43" fmla="*/ 538502 w 2508758"/>
                  <a:gd name="connsiteY43" fmla="*/ 182689 h 1318450"/>
                  <a:gd name="connsiteX44" fmla="*/ 538502 w 2508758"/>
                  <a:gd name="connsiteY44" fmla="*/ 194691 h 1318450"/>
                  <a:gd name="connsiteX45" fmla="*/ 541737 w 2508758"/>
                  <a:gd name="connsiteY45" fmla="*/ 194691 h 1318450"/>
                  <a:gd name="connsiteX46" fmla="*/ 541737 w 2508758"/>
                  <a:gd name="connsiteY46" fmla="*/ 210407 h 1318450"/>
                  <a:gd name="connsiteX47" fmla="*/ 548969 w 2508758"/>
                  <a:gd name="connsiteY47" fmla="*/ 210407 h 1318450"/>
                  <a:gd name="connsiteX48" fmla="*/ 548969 w 2508758"/>
                  <a:gd name="connsiteY48" fmla="*/ 221837 h 1318450"/>
                  <a:gd name="connsiteX49" fmla="*/ 559342 w 2508758"/>
                  <a:gd name="connsiteY49" fmla="*/ 221837 h 1318450"/>
                  <a:gd name="connsiteX50" fmla="*/ 559342 w 2508758"/>
                  <a:gd name="connsiteY50" fmla="*/ 230124 h 1318450"/>
                  <a:gd name="connsiteX51" fmla="*/ 571903 w 2508758"/>
                  <a:gd name="connsiteY51" fmla="*/ 230124 h 1318450"/>
                  <a:gd name="connsiteX52" fmla="*/ 571903 w 2508758"/>
                  <a:gd name="connsiteY52" fmla="*/ 237363 h 1318450"/>
                  <a:gd name="connsiteX53" fmla="*/ 579610 w 2508758"/>
                  <a:gd name="connsiteY53" fmla="*/ 237363 h 1318450"/>
                  <a:gd name="connsiteX54" fmla="*/ 579610 w 2508758"/>
                  <a:gd name="connsiteY54" fmla="*/ 245078 h 1318450"/>
                  <a:gd name="connsiteX55" fmla="*/ 587033 w 2508758"/>
                  <a:gd name="connsiteY55" fmla="*/ 245078 h 1318450"/>
                  <a:gd name="connsiteX56" fmla="*/ 587033 w 2508758"/>
                  <a:gd name="connsiteY56" fmla="*/ 258985 h 1318450"/>
                  <a:gd name="connsiteX57" fmla="*/ 596929 w 2508758"/>
                  <a:gd name="connsiteY57" fmla="*/ 258985 h 1318450"/>
                  <a:gd name="connsiteX58" fmla="*/ 596929 w 2508758"/>
                  <a:gd name="connsiteY58" fmla="*/ 266414 h 1318450"/>
                  <a:gd name="connsiteX59" fmla="*/ 613201 w 2508758"/>
                  <a:gd name="connsiteY59" fmla="*/ 266414 h 1318450"/>
                  <a:gd name="connsiteX60" fmla="*/ 613201 w 2508758"/>
                  <a:gd name="connsiteY60" fmla="*/ 273368 h 1318450"/>
                  <a:gd name="connsiteX61" fmla="*/ 626524 w 2508758"/>
                  <a:gd name="connsiteY61" fmla="*/ 273368 h 1318450"/>
                  <a:gd name="connsiteX62" fmla="*/ 626524 w 2508758"/>
                  <a:gd name="connsiteY62" fmla="*/ 279749 h 1318450"/>
                  <a:gd name="connsiteX63" fmla="*/ 634802 w 2508758"/>
                  <a:gd name="connsiteY63" fmla="*/ 279749 h 1318450"/>
                  <a:gd name="connsiteX64" fmla="*/ 634802 w 2508758"/>
                  <a:gd name="connsiteY64" fmla="*/ 286988 h 1318450"/>
                  <a:gd name="connsiteX65" fmla="*/ 651360 w 2508758"/>
                  <a:gd name="connsiteY65" fmla="*/ 286988 h 1318450"/>
                  <a:gd name="connsiteX66" fmla="*/ 651360 w 2508758"/>
                  <a:gd name="connsiteY66" fmla="*/ 296894 h 1318450"/>
                  <a:gd name="connsiteX67" fmla="*/ 657736 w 2508758"/>
                  <a:gd name="connsiteY67" fmla="*/ 296894 h 1318450"/>
                  <a:gd name="connsiteX68" fmla="*/ 657736 w 2508758"/>
                  <a:gd name="connsiteY68" fmla="*/ 301181 h 1318450"/>
                  <a:gd name="connsiteX69" fmla="*/ 665729 w 2508758"/>
                  <a:gd name="connsiteY69" fmla="*/ 301181 h 1318450"/>
                  <a:gd name="connsiteX70" fmla="*/ 665729 w 2508758"/>
                  <a:gd name="connsiteY70" fmla="*/ 308134 h 1318450"/>
                  <a:gd name="connsiteX71" fmla="*/ 694752 w 2508758"/>
                  <a:gd name="connsiteY71" fmla="*/ 308134 h 1318450"/>
                  <a:gd name="connsiteX72" fmla="*/ 694752 w 2508758"/>
                  <a:gd name="connsiteY72" fmla="*/ 323660 h 1318450"/>
                  <a:gd name="connsiteX73" fmla="*/ 706742 w 2508758"/>
                  <a:gd name="connsiteY73" fmla="*/ 323660 h 1318450"/>
                  <a:gd name="connsiteX74" fmla="*/ 706742 w 2508758"/>
                  <a:gd name="connsiteY74" fmla="*/ 331375 h 1318450"/>
                  <a:gd name="connsiteX75" fmla="*/ 711500 w 2508758"/>
                  <a:gd name="connsiteY75" fmla="*/ 331375 h 1318450"/>
                  <a:gd name="connsiteX76" fmla="*/ 711500 w 2508758"/>
                  <a:gd name="connsiteY76" fmla="*/ 344424 h 1318450"/>
                  <a:gd name="connsiteX77" fmla="*/ 719779 w 2508758"/>
                  <a:gd name="connsiteY77" fmla="*/ 344424 h 1318450"/>
                  <a:gd name="connsiteX78" fmla="*/ 719779 w 2508758"/>
                  <a:gd name="connsiteY78" fmla="*/ 356997 h 1318450"/>
                  <a:gd name="connsiteX79" fmla="*/ 728058 w 2508758"/>
                  <a:gd name="connsiteY79" fmla="*/ 356997 h 1318450"/>
                  <a:gd name="connsiteX80" fmla="*/ 728058 w 2508758"/>
                  <a:gd name="connsiteY80" fmla="*/ 364427 h 1318450"/>
                  <a:gd name="connsiteX81" fmla="*/ 749088 w 2508758"/>
                  <a:gd name="connsiteY81" fmla="*/ 364427 h 1318450"/>
                  <a:gd name="connsiteX82" fmla="*/ 749088 w 2508758"/>
                  <a:gd name="connsiteY82" fmla="*/ 374047 h 1318450"/>
                  <a:gd name="connsiteX83" fmla="*/ 754417 w 2508758"/>
                  <a:gd name="connsiteY83" fmla="*/ 374047 h 1318450"/>
                  <a:gd name="connsiteX84" fmla="*/ 754417 w 2508758"/>
                  <a:gd name="connsiteY84" fmla="*/ 386620 h 1318450"/>
                  <a:gd name="connsiteX85" fmla="*/ 764503 w 2508758"/>
                  <a:gd name="connsiteY85" fmla="*/ 386620 h 1318450"/>
                  <a:gd name="connsiteX86" fmla="*/ 764503 w 2508758"/>
                  <a:gd name="connsiteY86" fmla="*/ 392525 h 1318450"/>
                  <a:gd name="connsiteX87" fmla="*/ 781537 w 2508758"/>
                  <a:gd name="connsiteY87" fmla="*/ 392525 h 1318450"/>
                  <a:gd name="connsiteX88" fmla="*/ 781537 w 2508758"/>
                  <a:gd name="connsiteY88" fmla="*/ 399764 h 1318450"/>
                  <a:gd name="connsiteX89" fmla="*/ 798570 w 2508758"/>
                  <a:gd name="connsiteY89" fmla="*/ 399764 h 1318450"/>
                  <a:gd name="connsiteX90" fmla="*/ 798570 w 2508758"/>
                  <a:gd name="connsiteY90" fmla="*/ 407480 h 1318450"/>
                  <a:gd name="connsiteX91" fmla="*/ 818078 w 2508758"/>
                  <a:gd name="connsiteY91" fmla="*/ 407480 h 1318450"/>
                  <a:gd name="connsiteX92" fmla="*/ 818078 w 2508758"/>
                  <a:gd name="connsiteY92" fmla="*/ 415195 h 1318450"/>
                  <a:gd name="connsiteX93" fmla="*/ 829782 w 2508758"/>
                  <a:gd name="connsiteY93" fmla="*/ 415195 h 1318450"/>
                  <a:gd name="connsiteX94" fmla="*/ 829782 w 2508758"/>
                  <a:gd name="connsiteY94" fmla="*/ 420815 h 1318450"/>
                  <a:gd name="connsiteX95" fmla="*/ 834540 w 2508758"/>
                  <a:gd name="connsiteY95" fmla="*/ 420815 h 1318450"/>
                  <a:gd name="connsiteX96" fmla="*/ 834540 w 2508758"/>
                  <a:gd name="connsiteY96" fmla="*/ 429387 h 1318450"/>
                  <a:gd name="connsiteX97" fmla="*/ 851573 w 2508758"/>
                  <a:gd name="connsiteY97" fmla="*/ 429387 h 1318450"/>
                  <a:gd name="connsiteX98" fmla="*/ 851573 w 2508758"/>
                  <a:gd name="connsiteY98" fmla="*/ 448342 h 1318450"/>
                  <a:gd name="connsiteX99" fmla="*/ 861185 w 2508758"/>
                  <a:gd name="connsiteY99" fmla="*/ 448342 h 1318450"/>
                  <a:gd name="connsiteX100" fmla="*/ 861185 w 2508758"/>
                  <a:gd name="connsiteY100" fmla="*/ 455771 h 1318450"/>
                  <a:gd name="connsiteX101" fmla="*/ 893443 w 2508758"/>
                  <a:gd name="connsiteY101" fmla="*/ 455771 h 1318450"/>
                  <a:gd name="connsiteX102" fmla="*/ 893443 w 2508758"/>
                  <a:gd name="connsiteY102" fmla="*/ 462725 h 1318450"/>
                  <a:gd name="connsiteX103" fmla="*/ 906765 w 2508758"/>
                  <a:gd name="connsiteY103" fmla="*/ 462725 h 1318450"/>
                  <a:gd name="connsiteX104" fmla="*/ 906765 w 2508758"/>
                  <a:gd name="connsiteY104" fmla="*/ 470440 h 1318450"/>
                  <a:gd name="connsiteX105" fmla="*/ 918755 w 2508758"/>
                  <a:gd name="connsiteY105" fmla="*/ 470440 h 1318450"/>
                  <a:gd name="connsiteX106" fmla="*/ 918755 w 2508758"/>
                  <a:gd name="connsiteY106" fmla="*/ 489966 h 1318450"/>
                  <a:gd name="connsiteX107" fmla="*/ 924655 w 2508758"/>
                  <a:gd name="connsiteY107" fmla="*/ 489966 h 1318450"/>
                  <a:gd name="connsiteX108" fmla="*/ 924655 w 2508758"/>
                  <a:gd name="connsiteY108" fmla="*/ 504920 h 1318450"/>
                  <a:gd name="connsiteX109" fmla="*/ 932078 w 2508758"/>
                  <a:gd name="connsiteY109" fmla="*/ 504920 h 1318450"/>
                  <a:gd name="connsiteX110" fmla="*/ 932078 w 2508758"/>
                  <a:gd name="connsiteY110" fmla="*/ 512350 h 1318450"/>
                  <a:gd name="connsiteX111" fmla="*/ 945400 w 2508758"/>
                  <a:gd name="connsiteY111" fmla="*/ 512350 h 1318450"/>
                  <a:gd name="connsiteX112" fmla="*/ 945400 w 2508758"/>
                  <a:gd name="connsiteY112" fmla="*/ 520636 h 1318450"/>
                  <a:gd name="connsiteX113" fmla="*/ 964051 w 2508758"/>
                  <a:gd name="connsiteY113" fmla="*/ 520636 h 1318450"/>
                  <a:gd name="connsiteX114" fmla="*/ 964051 w 2508758"/>
                  <a:gd name="connsiteY114" fmla="*/ 528066 h 1318450"/>
                  <a:gd name="connsiteX115" fmla="*/ 970141 w 2508758"/>
                  <a:gd name="connsiteY115" fmla="*/ 528066 h 1318450"/>
                  <a:gd name="connsiteX116" fmla="*/ 970141 w 2508758"/>
                  <a:gd name="connsiteY116" fmla="*/ 533114 h 1318450"/>
                  <a:gd name="connsiteX117" fmla="*/ 982987 w 2508758"/>
                  <a:gd name="connsiteY117" fmla="*/ 533114 h 1318450"/>
                  <a:gd name="connsiteX118" fmla="*/ 982987 w 2508758"/>
                  <a:gd name="connsiteY118" fmla="*/ 541877 h 1318450"/>
                  <a:gd name="connsiteX119" fmla="*/ 1018196 w 2508758"/>
                  <a:gd name="connsiteY119" fmla="*/ 541877 h 1318450"/>
                  <a:gd name="connsiteX120" fmla="*/ 1018196 w 2508758"/>
                  <a:gd name="connsiteY120" fmla="*/ 547211 h 1318450"/>
                  <a:gd name="connsiteX121" fmla="*/ 1028092 w 2508758"/>
                  <a:gd name="connsiteY121" fmla="*/ 547211 h 1318450"/>
                  <a:gd name="connsiteX122" fmla="*/ 1028092 w 2508758"/>
                  <a:gd name="connsiteY122" fmla="*/ 554641 h 1318450"/>
                  <a:gd name="connsiteX123" fmla="*/ 1034468 w 2508758"/>
                  <a:gd name="connsiteY123" fmla="*/ 554641 h 1318450"/>
                  <a:gd name="connsiteX124" fmla="*/ 1034468 w 2508758"/>
                  <a:gd name="connsiteY124" fmla="*/ 562928 h 1318450"/>
                  <a:gd name="connsiteX125" fmla="*/ 1043032 w 2508758"/>
                  <a:gd name="connsiteY125" fmla="*/ 562928 h 1318450"/>
                  <a:gd name="connsiteX126" fmla="*/ 1043032 w 2508758"/>
                  <a:gd name="connsiteY126" fmla="*/ 570357 h 1318450"/>
                  <a:gd name="connsiteX127" fmla="*/ 1051026 w 2508758"/>
                  <a:gd name="connsiteY127" fmla="*/ 570357 h 1318450"/>
                  <a:gd name="connsiteX128" fmla="*/ 1051026 w 2508758"/>
                  <a:gd name="connsiteY128" fmla="*/ 576263 h 1318450"/>
                  <a:gd name="connsiteX129" fmla="*/ 1060351 w 2508758"/>
                  <a:gd name="connsiteY129" fmla="*/ 576263 h 1318450"/>
                  <a:gd name="connsiteX130" fmla="*/ 1060351 w 2508758"/>
                  <a:gd name="connsiteY130" fmla="*/ 582168 h 1318450"/>
                  <a:gd name="connsiteX131" fmla="*/ 1072341 w 2508758"/>
                  <a:gd name="connsiteY131" fmla="*/ 582168 h 1318450"/>
                  <a:gd name="connsiteX132" fmla="*/ 1072341 w 2508758"/>
                  <a:gd name="connsiteY132" fmla="*/ 597694 h 1318450"/>
                  <a:gd name="connsiteX133" fmla="*/ 1076623 w 2508758"/>
                  <a:gd name="connsiteY133" fmla="*/ 597694 h 1318450"/>
                  <a:gd name="connsiteX134" fmla="*/ 1076623 w 2508758"/>
                  <a:gd name="connsiteY134" fmla="*/ 602742 h 1318450"/>
                  <a:gd name="connsiteX135" fmla="*/ 1106218 w 2508758"/>
                  <a:gd name="connsiteY135" fmla="*/ 602742 h 1318450"/>
                  <a:gd name="connsiteX136" fmla="*/ 1106218 w 2508758"/>
                  <a:gd name="connsiteY136" fmla="*/ 618744 h 1318450"/>
                  <a:gd name="connsiteX137" fmla="*/ 1114211 w 2508758"/>
                  <a:gd name="connsiteY137" fmla="*/ 618744 h 1318450"/>
                  <a:gd name="connsiteX138" fmla="*/ 1114211 w 2508758"/>
                  <a:gd name="connsiteY138" fmla="*/ 638461 h 1318450"/>
                  <a:gd name="connsiteX139" fmla="*/ 1127819 w 2508758"/>
                  <a:gd name="connsiteY139" fmla="*/ 638461 h 1318450"/>
                  <a:gd name="connsiteX140" fmla="*/ 1127819 w 2508758"/>
                  <a:gd name="connsiteY140" fmla="*/ 660083 h 1318450"/>
                  <a:gd name="connsiteX141" fmla="*/ 1143805 w 2508758"/>
                  <a:gd name="connsiteY141" fmla="*/ 660083 h 1318450"/>
                  <a:gd name="connsiteX142" fmla="*/ 1143805 w 2508758"/>
                  <a:gd name="connsiteY142" fmla="*/ 667036 h 1318450"/>
                  <a:gd name="connsiteX143" fmla="*/ 1148563 w 2508758"/>
                  <a:gd name="connsiteY143" fmla="*/ 667036 h 1318450"/>
                  <a:gd name="connsiteX144" fmla="*/ 1148563 w 2508758"/>
                  <a:gd name="connsiteY144" fmla="*/ 676370 h 1318450"/>
                  <a:gd name="connsiteX145" fmla="*/ 1165121 w 2508758"/>
                  <a:gd name="connsiteY145" fmla="*/ 676370 h 1318450"/>
                  <a:gd name="connsiteX146" fmla="*/ 1165121 w 2508758"/>
                  <a:gd name="connsiteY146" fmla="*/ 688086 h 1318450"/>
                  <a:gd name="connsiteX147" fmla="*/ 1176064 w 2508758"/>
                  <a:gd name="connsiteY147" fmla="*/ 688086 h 1318450"/>
                  <a:gd name="connsiteX148" fmla="*/ 1176064 w 2508758"/>
                  <a:gd name="connsiteY148" fmla="*/ 694182 h 1318450"/>
                  <a:gd name="connsiteX149" fmla="*/ 1179775 w 2508758"/>
                  <a:gd name="connsiteY149" fmla="*/ 694182 h 1318450"/>
                  <a:gd name="connsiteX150" fmla="*/ 1179775 w 2508758"/>
                  <a:gd name="connsiteY150" fmla="*/ 703517 h 1318450"/>
                  <a:gd name="connsiteX151" fmla="*/ 1196047 w 2508758"/>
                  <a:gd name="connsiteY151" fmla="*/ 703517 h 1318450"/>
                  <a:gd name="connsiteX152" fmla="*/ 1196047 w 2508758"/>
                  <a:gd name="connsiteY152" fmla="*/ 709898 h 1318450"/>
                  <a:gd name="connsiteX153" fmla="*/ 1216316 w 2508758"/>
                  <a:gd name="connsiteY153" fmla="*/ 709898 h 1318450"/>
                  <a:gd name="connsiteX154" fmla="*/ 1216316 w 2508758"/>
                  <a:gd name="connsiteY154" fmla="*/ 716566 h 1318450"/>
                  <a:gd name="connsiteX155" fmla="*/ 1222692 w 2508758"/>
                  <a:gd name="connsiteY155" fmla="*/ 716566 h 1318450"/>
                  <a:gd name="connsiteX156" fmla="*/ 1222692 w 2508758"/>
                  <a:gd name="connsiteY156" fmla="*/ 723519 h 1318450"/>
                  <a:gd name="connsiteX157" fmla="*/ 1232303 w 2508758"/>
                  <a:gd name="connsiteY157" fmla="*/ 723519 h 1318450"/>
                  <a:gd name="connsiteX158" fmla="*/ 1232303 w 2508758"/>
                  <a:gd name="connsiteY158" fmla="*/ 730758 h 1318450"/>
                  <a:gd name="connsiteX159" fmla="*/ 1276837 w 2508758"/>
                  <a:gd name="connsiteY159" fmla="*/ 730758 h 1318450"/>
                  <a:gd name="connsiteX160" fmla="*/ 1276837 w 2508758"/>
                  <a:gd name="connsiteY160" fmla="*/ 737997 h 1318450"/>
                  <a:gd name="connsiteX161" fmla="*/ 1285401 w 2508758"/>
                  <a:gd name="connsiteY161" fmla="*/ 737997 h 1318450"/>
                  <a:gd name="connsiteX162" fmla="*/ 1285401 w 2508758"/>
                  <a:gd name="connsiteY162" fmla="*/ 751618 h 1318450"/>
                  <a:gd name="connsiteX163" fmla="*/ 1312331 w 2508758"/>
                  <a:gd name="connsiteY163" fmla="*/ 751618 h 1318450"/>
                  <a:gd name="connsiteX164" fmla="*/ 1312331 w 2508758"/>
                  <a:gd name="connsiteY164" fmla="*/ 758000 h 1318450"/>
                  <a:gd name="connsiteX165" fmla="*/ 1334217 w 2508758"/>
                  <a:gd name="connsiteY165" fmla="*/ 758000 h 1318450"/>
                  <a:gd name="connsiteX166" fmla="*/ 1334217 w 2508758"/>
                  <a:gd name="connsiteY166" fmla="*/ 768382 h 1318450"/>
                  <a:gd name="connsiteX167" fmla="*/ 1339546 w 2508758"/>
                  <a:gd name="connsiteY167" fmla="*/ 768382 h 1318450"/>
                  <a:gd name="connsiteX168" fmla="*/ 1339546 w 2508758"/>
                  <a:gd name="connsiteY168" fmla="*/ 773430 h 1318450"/>
                  <a:gd name="connsiteX169" fmla="*/ 1367237 w 2508758"/>
                  <a:gd name="connsiteY169" fmla="*/ 773430 h 1318450"/>
                  <a:gd name="connsiteX170" fmla="*/ 1367237 w 2508758"/>
                  <a:gd name="connsiteY170" fmla="*/ 778764 h 1318450"/>
                  <a:gd name="connsiteX171" fmla="*/ 1371519 w 2508758"/>
                  <a:gd name="connsiteY171" fmla="*/ 778764 h 1318450"/>
                  <a:gd name="connsiteX172" fmla="*/ 1371519 w 2508758"/>
                  <a:gd name="connsiteY172" fmla="*/ 784384 h 1318450"/>
                  <a:gd name="connsiteX173" fmla="*/ 1375231 w 2508758"/>
                  <a:gd name="connsiteY173" fmla="*/ 784384 h 1318450"/>
                  <a:gd name="connsiteX174" fmla="*/ 1375231 w 2508758"/>
                  <a:gd name="connsiteY174" fmla="*/ 791051 h 1318450"/>
                  <a:gd name="connsiteX175" fmla="*/ 1379227 w 2508758"/>
                  <a:gd name="connsiteY175" fmla="*/ 791051 h 1318450"/>
                  <a:gd name="connsiteX176" fmla="*/ 1379227 w 2508758"/>
                  <a:gd name="connsiteY176" fmla="*/ 802767 h 1318450"/>
                  <a:gd name="connsiteX177" fmla="*/ 1383224 w 2508758"/>
                  <a:gd name="connsiteY177" fmla="*/ 802767 h 1318450"/>
                  <a:gd name="connsiteX178" fmla="*/ 1383224 w 2508758"/>
                  <a:gd name="connsiteY178" fmla="*/ 807815 h 1318450"/>
                  <a:gd name="connsiteX179" fmla="*/ 1399496 w 2508758"/>
                  <a:gd name="connsiteY179" fmla="*/ 807815 h 1318450"/>
                  <a:gd name="connsiteX180" fmla="*/ 1399496 w 2508758"/>
                  <a:gd name="connsiteY180" fmla="*/ 820103 h 1318450"/>
                  <a:gd name="connsiteX181" fmla="*/ 1404064 w 2508758"/>
                  <a:gd name="connsiteY181" fmla="*/ 820103 h 1318450"/>
                  <a:gd name="connsiteX182" fmla="*/ 1404064 w 2508758"/>
                  <a:gd name="connsiteY182" fmla="*/ 828389 h 1318450"/>
                  <a:gd name="connsiteX183" fmla="*/ 1470199 w 2508758"/>
                  <a:gd name="connsiteY183" fmla="*/ 828389 h 1318450"/>
                  <a:gd name="connsiteX184" fmla="*/ 1470199 w 2508758"/>
                  <a:gd name="connsiteY184" fmla="*/ 836962 h 1318450"/>
                  <a:gd name="connsiteX185" fmla="*/ 1488850 w 2508758"/>
                  <a:gd name="connsiteY185" fmla="*/ 836962 h 1318450"/>
                  <a:gd name="connsiteX186" fmla="*/ 1488850 w 2508758"/>
                  <a:gd name="connsiteY186" fmla="*/ 849535 h 1318450"/>
                  <a:gd name="connsiteX187" fmla="*/ 1503790 w 2508758"/>
                  <a:gd name="connsiteY187" fmla="*/ 849535 h 1318450"/>
                  <a:gd name="connsiteX188" fmla="*/ 1503790 w 2508758"/>
                  <a:gd name="connsiteY188" fmla="*/ 866394 h 1318450"/>
                  <a:gd name="connsiteX189" fmla="*/ 1514733 w 2508758"/>
                  <a:gd name="connsiteY189" fmla="*/ 866394 h 1318450"/>
                  <a:gd name="connsiteX190" fmla="*/ 1514733 w 2508758"/>
                  <a:gd name="connsiteY190" fmla="*/ 870680 h 1318450"/>
                  <a:gd name="connsiteX191" fmla="*/ 1554700 w 2508758"/>
                  <a:gd name="connsiteY191" fmla="*/ 870680 h 1318450"/>
                  <a:gd name="connsiteX192" fmla="*/ 1554700 w 2508758"/>
                  <a:gd name="connsiteY192" fmla="*/ 879253 h 1318450"/>
                  <a:gd name="connsiteX193" fmla="*/ 1565928 w 2508758"/>
                  <a:gd name="connsiteY193" fmla="*/ 879253 h 1318450"/>
                  <a:gd name="connsiteX194" fmla="*/ 1565928 w 2508758"/>
                  <a:gd name="connsiteY194" fmla="*/ 886492 h 1318450"/>
                  <a:gd name="connsiteX195" fmla="*/ 1572589 w 2508758"/>
                  <a:gd name="connsiteY195" fmla="*/ 886492 h 1318450"/>
                  <a:gd name="connsiteX196" fmla="*/ 1572589 w 2508758"/>
                  <a:gd name="connsiteY196" fmla="*/ 892112 h 1318450"/>
                  <a:gd name="connsiteX197" fmla="*/ 1589908 w 2508758"/>
                  <a:gd name="connsiteY197" fmla="*/ 892112 h 1318450"/>
                  <a:gd name="connsiteX198" fmla="*/ 1589908 w 2508758"/>
                  <a:gd name="connsiteY198" fmla="*/ 900875 h 1318450"/>
                  <a:gd name="connsiteX199" fmla="*/ 1595998 w 2508758"/>
                  <a:gd name="connsiteY199" fmla="*/ 900875 h 1318450"/>
                  <a:gd name="connsiteX200" fmla="*/ 1595998 w 2508758"/>
                  <a:gd name="connsiteY200" fmla="*/ 906971 h 1318450"/>
                  <a:gd name="connsiteX201" fmla="*/ 1628828 w 2508758"/>
                  <a:gd name="connsiteY201" fmla="*/ 906971 h 1318450"/>
                  <a:gd name="connsiteX202" fmla="*/ 1628828 w 2508758"/>
                  <a:gd name="connsiteY202" fmla="*/ 913067 h 1318450"/>
                  <a:gd name="connsiteX203" fmla="*/ 1643007 w 2508758"/>
                  <a:gd name="connsiteY203" fmla="*/ 913067 h 1318450"/>
                  <a:gd name="connsiteX204" fmla="*/ 1643007 w 2508758"/>
                  <a:gd name="connsiteY204" fmla="*/ 920782 h 1318450"/>
                  <a:gd name="connsiteX205" fmla="*/ 1656329 w 2508758"/>
                  <a:gd name="connsiteY205" fmla="*/ 920782 h 1318450"/>
                  <a:gd name="connsiteX206" fmla="*/ 1656329 w 2508758"/>
                  <a:gd name="connsiteY206" fmla="*/ 929069 h 1318450"/>
                  <a:gd name="connsiteX207" fmla="*/ 1680309 w 2508758"/>
                  <a:gd name="connsiteY207" fmla="*/ 929069 h 1318450"/>
                  <a:gd name="connsiteX208" fmla="*/ 1680309 w 2508758"/>
                  <a:gd name="connsiteY208" fmla="*/ 940784 h 1318450"/>
                  <a:gd name="connsiteX209" fmla="*/ 1704003 w 2508758"/>
                  <a:gd name="connsiteY209" fmla="*/ 940784 h 1318450"/>
                  <a:gd name="connsiteX210" fmla="*/ 1704003 w 2508758"/>
                  <a:gd name="connsiteY210" fmla="*/ 949357 h 1318450"/>
                  <a:gd name="connsiteX211" fmla="*/ 1724272 w 2508758"/>
                  <a:gd name="connsiteY211" fmla="*/ 949357 h 1318450"/>
                  <a:gd name="connsiteX212" fmla="*/ 1724272 w 2508758"/>
                  <a:gd name="connsiteY212" fmla="*/ 956024 h 1318450"/>
                  <a:gd name="connsiteX213" fmla="*/ 1734930 w 2508758"/>
                  <a:gd name="connsiteY213" fmla="*/ 956024 h 1318450"/>
                  <a:gd name="connsiteX214" fmla="*/ 1734930 w 2508758"/>
                  <a:gd name="connsiteY214" fmla="*/ 964311 h 1318450"/>
                  <a:gd name="connsiteX215" fmla="*/ 1740544 w 2508758"/>
                  <a:gd name="connsiteY215" fmla="*/ 964311 h 1318450"/>
                  <a:gd name="connsiteX216" fmla="*/ 1740544 w 2508758"/>
                  <a:gd name="connsiteY216" fmla="*/ 971264 h 1318450"/>
                  <a:gd name="connsiteX217" fmla="*/ 1749108 w 2508758"/>
                  <a:gd name="connsiteY217" fmla="*/ 971264 h 1318450"/>
                  <a:gd name="connsiteX218" fmla="*/ 1749108 w 2508758"/>
                  <a:gd name="connsiteY218" fmla="*/ 980027 h 1318450"/>
                  <a:gd name="connsiteX219" fmla="*/ 1756340 w 2508758"/>
                  <a:gd name="connsiteY219" fmla="*/ 980027 h 1318450"/>
                  <a:gd name="connsiteX220" fmla="*/ 1756340 w 2508758"/>
                  <a:gd name="connsiteY220" fmla="*/ 988028 h 1318450"/>
                  <a:gd name="connsiteX221" fmla="*/ 1762240 w 2508758"/>
                  <a:gd name="connsiteY221" fmla="*/ 988028 h 1318450"/>
                  <a:gd name="connsiteX222" fmla="*/ 1762240 w 2508758"/>
                  <a:gd name="connsiteY222" fmla="*/ 998125 h 1318450"/>
                  <a:gd name="connsiteX223" fmla="*/ 1775563 w 2508758"/>
                  <a:gd name="connsiteY223" fmla="*/ 998125 h 1318450"/>
                  <a:gd name="connsiteX224" fmla="*/ 1775563 w 2508758"/>
                  <a:gd name="connsiteY224" fmla="*/ 1007745 h 1318450"/>
                  <a:gd name="connsiteX225" fmla="*/ 1787267 w 2508758"/>
                  <a:gd name="connsiteY225" fmla="*/ 1007745 h 1318450"/>
                  <a:gd name="connsiteX226" fmla="*/ 1787267 w 2508758"/>
                  <a:gd name="connsiteY226" fmla="*/ 1013365 h 1318450"/>
                  <a:gd name="connsiteX227" fmla="*/ 1803254 w 2508758"/>
                  <a:gd name="connsiteY227" fmla="*/ 1013365 h 1318450"/>
                  <a:gd name="connsiteX228" fmla="*/ 1803254 w 2508758"/>
                  <a:gd name="connsiteY228" fmla="*/ 1027748 h 1318450"/>
                  <a:gd name="connsiteX229" fmla="*/ 1808012 w 2508758"/>
                  <a:gd name="connsiteY229" fmla="*/ 1027748 h 1318450"/>
                  <a:gd name="connsiteX230" fmla="*/ 1808012 w 2508758"/>
                  <a:gd name="connsiteY230" fmla="*/ 1038130 h 1318450"/>
                  <a:gd name="connsiteX231" fmla="*/ 1816766 w 2508758"/>
                  <a:gd name="connsiteY231" fmla="*/ 1038130 h 1318450"/>
                  <a:gd name="connsiteX232" fmla="*/ 1816766 w 2508758"/>
                  <a:gd name="connsiteY232" fmla="*/ 1043750 h 1318450"/>
                  <a:gd name="connsiteX233" fmla="*/ 1824759 w 2508758"/>
                  <a:gd name="connsiteY233" fmla="*/ 1043750 h 1318450"/>
                  <a:gd name="connsiteX234" fmla="*/ 1824759 w 2508758"/>
                  <a:gd name="connsiteY234" fmla="*/ 1049084 h 1318450"/>
                  <a:gd name="connsiteX235" fmla="*/ 1830374 w 2508758"/>
                  <a:gd name="connsiteY235" fmla="*/ 1049084 h 1318450"/>
                  <a:gd name="connsiteX236" fmla="*/ 1830374 w 2508758"/>
                  <a:gd name="connsiteY236" fmla="*/ 1056323 h 1318450"/>
                  <a:gd name="connsiteX237" fmla="*/ 1837320 w 2508758"/>
                  <a:gd name="connsiteY237" fmla="*/ 1056323 h 1318450"/>
                  <a:gd name="connsiteX238" fmla="*/ 1837320 w 2508758"/>
                  <a:gd name="connsiteY238" fmla="*/ 1062228 h 1318450"/>
                  <a:gd name="connsiteX239" fmla="*/ 1844267 w 2508758"/>
                  <a:gd name="connsiteY239" fmla="*/ 1062228 h 1318450"/>
                  <a:gd name="connsiteX240" fmla="*/ 1844267 w 2508758"/>
                  <a:gd name="connsiteY240" fmla="*/ 1066514 h 1318450"/>
                  <a:gd name="connsiteX241" fmla="*/ 1863204 w 2508758"/>
                  <a:gd name="connsiteY241" fmla="*/ 1066514 h 1318450"/>
                  <a:gd name="connsiteX242" fmla="*/ 1863204 w 2508758"/>
                  <a:gd name="connsiteY242" fmla="*/ 1074801 h 1318450"/>
                  <a:gd name="connsiteX243" fmla="*/ 1945325 w 2508758"/>
                  <a:gd name="connsiteY243" fmla="*/ 1074801 h 1318450"/>
                  <a:gd name="connsiteX244" fmla="*/ 1945325 w 2508758"/>
                  <a:gd name="connsiteY244" fmla="*/ 1081754 h 1318450"/>
                  <a:gd name="connsiteX245" fmla="*/ 1952748 w 2508758"/>
                  <a:gd name="connsiteY245" fmla="*/ 1081754 h 1318450"/>
                  <a:gd name="connsiteX246" fmla="*/ 1952748 w 2508758"/>
                  <a:gd name="connsiteY246" fmla="*/ 1086517 h 1318450"/>
                  <a:gd name="connsiteX247" fmla="*/ 2129838 w 2508758"/>
                  <a:gd name="connsiteY247" fmla="*/ 1086517 h 1318450"/>
                  <a:gd name="connsiteX248" fmla="*/ 2129838 w 2508758"/>
                  <a:gd name="connsiteY248" fmla="*/ 1104900 h 1318450"/>
                  <a:gd name="connsiteX249" fmla="*/ 2161526 w 2508758"/>
                  <a:gd name="connsiteY249" fmla="*/ 1104900 h 1318450"/>
                  <a:gd name="connsiteX250" fmla="*/ 2161526 w 2508758"/>
                  <a:gd name="connsiteY250" fmla="*/ 1128427 h 1318450"/>
                  <a:gd name="connsiteX251" fmla="*/ 2177512 w 2508758"/>
                  <a:gd name="connsiteY251" fmla="*/ 1128427 h 1318450"/>
                  <a:gd name="connsiteX252" fmla="*/ 2177512 w 2508758"/>
                  <a:gd name="connsiteY252" fmla="*/ 1152430 h 1318450"/>
                  <a:gd name="connsiteX253" fmla="*/ 2231657 w 2508758"/>
                  <a:gd name="connsiteY253" fmla="*/ 1152430 h 1318450"/>
                  <a:gd name="connsiteX254" fmla="*/ 2231657 w 2508758"/>
                  <a:gd name="connsiteY254" fmla="*/ 1185481 h 1318450"/>
                  <a:gd name="connsiteX255" fmla="*/ 2354887 w 2508758"/>
                  <a:gd name="connsiteY255" fmla="*/ 1185481 h 1318450"/>
                  <a:gd name="connsiteX256" fmla="*/ 2354887 w 2508758"/>
                  <a:gd name="connsiteY256" fmla="*/ 1318451 h 1318450"/>
                  <a:gd name="connsiteX257" fmla="*/ 2508759 w 2508758"/>
                  <a:gd name="connsiteY257" fmla="*/ 1318451 h 131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2508758" h="1318450">
                    <a:moveTo>
                      <a:pt x="0" y="0"/>
                    </a:moveTo>
                    <a:lnTo>
                      <a:pt x="177090" y="0"/>
                    </a:lnTo>
                    <a:lnTo>
                      <a:pt x="177090" y="13907"/>
                    </a:lnTo>
                    <a:lnTo>
                      <a:pt x="196788" y="13907"/>
                    </a:lnTo>
                    <a:lnTo>
                      <a:pt x="196788" y="26956"/>
                    </a:lnTo>
                    <a:lnTo>
                      <a:pt x="227143" y="26956"/>
                    </a:lnTo>
                    <a:lnTo>
                      <a:pt x="227143" y="34957"/>
                    </a:lnTo>
                    <a:lnTo>
                      <a:pt x="292232" y="34957"/>
                    </a:lnTo>
                    <a:lnTo>
                      <a:pt x="292232" y="42386"/>
                    </a:lnTo>
                    <a:lnTo>
                      <a:pt x="302604" y="42386"/>
                    </a:lnTo>
                    <a:lnTo>
                      <a:pt x="302604" y="55435"/>
                    </a:lnTo>
                    <a:lnTo>
                      <a:pt x="307362" y="55435"/>
                    </a:lnTo>
                    <a:lnTo>
                      <a:pt x="307362" y="64198"/>
                    </a:lnTo>
                    <a:lnTo>
                      <a:pt x="324395" y="64198"/>
                    </a:lnTo>
                    <a:lnTo>
                      <a:pt x="324395" y="76771"/>
                    </a:lnTo>
                    <a:lnTo>
                      <a:pt x="349422" y="76771"/>
                    </a:lnTo>
                    <a:lnTo>
                      <a:pt x="349422" y="85058"/>
                    </a:lnTo>
                    <a:lnTo>
                      <a:pt x="353704" y="85058"/>
                    </a:lnTo>
                    <a:lnTo>
                      <a:pt x="353704" y="91726"/>
                    </a:lnTo>
                    <a:lnTo>
                      <a:pt x="375020" y="91726"/>
                    </a:lnTo>
                    <a:lnTo>
                      <a:pt x="375020" y="97631"/>
                    </a:lnTo>
                    <a:lnTo>
                      <a:pt x="383013" y="97631"/>
                    </a:lnTo>
                    <a:lnTo>
                      <a:pt x="383013" y="104299"/>
                    </a:lnTo>
                    <a:lnTo>
                      <a:pt x="388056" y="104299"/>
                    </a:lnTo>
                    <a:lnTo>
                      <a:pt x="388056" y="109061"/>
                    </a:lnTo>
                    <a:lnTo>
                      <a:pt x="392624" y="109061"/>
                    </a:lnTo>
                    <a:lnTo>
                      <a:pt x="392624" y="114681"/>
                    </a:lnTo>
                    <a:lnTo>
                      <a:pt x="405470" y="114681"/>
                    </a:lnTo>
                    <a:lnTo>
                      <a:pt x="405470" y="125063"/>
                    </a:lnTo>
                    <a:lnTo>
                      <a:pt x="438015" y="125063"/>
                    </a:lnTo>
                    <a:lnTo>
                      <a:pt x="438015" y="132017"/>
                    </a:lnTo>
                    <a:lnTo>
                      <a:pt x="443058" y="132017"/>
                    </a:lnTo>
                    <a:lnTo>
                      <a:pt x="443058" y="140017"/>
                    </a:lnTo>
                    <a:lnTo>
                      <a:pt x="452098" y="140017"/>
                    </a:lnTo>
                    <a:lnTo>
                      <a:pt x="452098" y="146113"/>
                    </a:lnTo>
                    <a:lnTo>
                      <a:pt x="476934" y="146113"/>
                    </a:lnTo>
                    <a:lnTo>
                      <a:pt x="476934" y="153353"/>
                    </a:lnTo>
                    <a:lnTo>
                      <a:pt x="484928" y="153353"/>
                    </a:lnTo>
                    <a:lnTo>
                      <a:pt x="484928" y="161639"/>
                    </a:lnTo>
                    <a:lnTo>
                      <a:pt x="519565" y="161639"/>
                    </a:lnTo>
                    <a:lnTo>
                      <a:pt x="519565" y="173927"/>
                    </a:lnTo>
                    <a:lnTo>
                      <a:pt x="534505" y="173927"/>
                    </a:lnTo>
                    <a:lnTo>
                      <a:pt x="534505" y="182689"/>
                    </a:lnTo>
                    <a:lnTo>
                      <a:pt x="538502" y="182689"/>
                    </a:lnTo>
                    <a:lnTo>
                      <a:pt x="538502" y="194691"/>
                    </a:lnTo>
                    <a:lnTo>
                      <a:pt x="541737" y="194691"/>
                    </a:lnTo>
                    <a:lnTo>
                      <a:pt x="541737" y="210407"/>
                    </a:lnTo>
                    <a:lnTo>
                      <a:pt x="548969" y="210407"/>
                    </a:lnTo>
                    <a:lnTo>
                      <a:pt x="548969" y="221837"/>
                    </a:lnTo>
                    <a:lnTo>
                      <a:pt x="559342" y="221837"/>
                    </a:lnTo>
                    <a:lnTo>
                      <a:pt x="559342" y="230124"/>
                    </a:lnTo>
                    <a:lnTo>
                      <a:pt x="571903" y="230124"/>
                    </a:lnTo>
                    <a:lnTo>
                      <a:pt x="571903" y="237363"/>
                    </a:lnTo>
                    <a:lnTo>
                      <a:pt x="579610" y="237363"/>
                    </a:lnTo>
                    <a:lnTo>
                      <a:pt x="579610" y="245078"/>
                    </a:lnTo>
                    <a:lnTo>
                      <a:pt x="587033" y="245078"/>
                    </a:lnTo>
                    <a:lnTo>
                      <a:pt x="587033" y="258985"/>
                    </a:lnTo>
                    <a:lnTo>
                      <a:pt x="596929" y="258985"/>
                    </a:lnTo>
                    <a:lnTo>
                      <a:pt x="596929" y="266414"/>
                    </a:lnTo>
                    <a:lnTo>
                      <a:pt x="613201" y="266414"/>
                    </a:lnTo>
                    <a:lnTo>
                      <a:pt x="613201" y="273368"/>
                    </a:lnTo>
                    <a:lnTo>
                      <a:pt x="626524" y="273368"/>
                    </a:lnTo>
                    <a:lnTo>
                      <a:pt x="626524" y="279749"/>
                    </a:lnTo>
                    <a:lnTo>
                      <a:pt x="634802" y="279749"/>
                    </a:lnTo>
                    <a:cubicBezTo>
                      <a:pt x="634802" y="279749"/>
                      <a:pt x="633756" y="286988"/>
                      <a:pt x="634802" y="286988"/>
                    </a:cubicBezTo>
                    <a:lnTo>
                      <a:pt x="651360" y="286988"/>
                    </a:lnTo>
                    <a:lnTo>
                      <a:pt x="651360" y="296894"/>
                    </a:lnTo>
                    <a:lnTo>
                      <a:pt x="657736" y="296894"/>
                    </a:lnTo>
                    <a:lnTo>
                      <a:pt x="657736" y="301181"/>
                    </a:lnTo>
                    <a:lnTo>
                      <a:pt x="665729" y="301181"/>
                    </a:lnTo>
                    <a:lnTo>
                      <a:pt x="665729" y="308134"/>
                    </a:lnTo>
                    <a:lnTo>
                      <a:pt x="694752" y="308134"/>
                    </a:lnTo>
                    <a:lnTo>
                      <a:pt x="694752" y="323660"/>
                    </a:lnTo>
                    <a:lnTo>
                      <a:pt x="706742" y="323660"/>
                    </a:lnTo>
                    <a:lnTo>
                      <a:pt x="706742" y="331375"/>
                    </a:lnTo>
                    <a:lnTo>
                      <a:pt x="711500" y="331375"/>
                    </a:lnTo>
                    <a:lnTo>
                      <a:pt x="711500" y="344424"/>
                    </a:lnTo>
                    <a:lnTo>
                      <a:pt x="719779" y="344424"/>
                    </a:lnTo>
                    <a:lnTo>
                      <a:pt x="719779" y="356997"/>
                    </a:lnTo>
                    <a:lnTo>
                      <a:pt x="728058" y="356997"/>
                    </a:lnTo>
                    <a:lnTo>
                      <a:pt x="728058" y="364427"/>
                    </a:lnTo>
                    <a:lnTo>
                      <a:pt x="749088" y="364427"/>
                    </a:lnTo>
                    <a:lnTo>
                      <a:pt x="749088" y="374047"/>
                    </a:lnTo>
                    <a:lnTo>
                      <a:pt x="754417" y="374047"/>
                    </a:lnTo>
                    <a:lnTo>
                      <a:pt x="754417" y="386620"/>
                    </a:lnTo>
                    <a:lnTo>
                      <a:pt x="764503" y="386620"/>
                    </a:lnTo>
                    <a:lnTo>
                      <a:pt x="764503" y="392525"/>
                    </a:lnTo>
                    <a:lnTo>
                      <a:pt x="781537" y="392525"/>
                    </a:lnTo>
                    <a:lnTo>
                      <a:pt x="781537" y="399764"/>
                    </a:lnTo>
                    <a:lnTo>
                      <a:pt x="798570" y="399764"/>
                    </a:lnTo>
                    <a:lnTo>
                      <a:pt x="798570" y="407480"/>
                    </a:lnTo>
                    <a:lnTo>
                      <a:pt x="818078" y="407480"/>
                    </a:lnTo>
                    <a:lnTo>
                      <a:pt x="818078" y="415195"/>
                    </a:lnTo>
                    <a:lnTo>
                      <a:pt x="829782" y="415195"/>
                    </a:lnTo>
                    <a:lnTo>
                      <a:pt x="829782" y="420815"/>
                    </a:lnTo>
                    <a:lnTo>
                      <a:pt x="834540" y="420815"/>
                    </a:lnTo>
                    <a:lnTo>
                      <a:pt x="834540" y="429387"/>
                    </a:lnTo>
                    <a:lnTo>
                      <a:pt x="851573" y="429387"/>
                    </a:lnTo>
                    <a:lnTo>
                      <a:pt x="851573" y="448342"/>
                    </a:lnTo>
                    <a:lnTo>
                      <a:pt x="861185" y="448342"/>
                    </a:lnTo>
                    <a:lnTo>
                      <a:pt x="861185" y="455771"/>
                    </a:lnTo>
                    <a:lnTo>
                      <a:pt x="893443" y="455771"/>
                    </a:lnTo>
                    <a:lnTo>
                      <a:pt x="893443" y="462725"/>
                    </a:lnTo>
                    <a:lnTo>
                      <a:pt x="906765" y="462725"/>
                    </a:lnTo>
                    <a:lnTo>
                      <a:pt x="906765" y="470440"/>
                    </a:lnTo>
                    <a:lnTo>
                      <a:pt x="918755" y="470440"/>
                    </a:lnTo>
                    <a:lnTo>
                      <a:pt x="918755" y="489966"/>
                    </a:lnTo>
                    <a:lnTo>
                      <a:pt x="924655" y="489966"/>
                    </a:lnTo>
                    <a:lnTo>
                      <a:pt x="924655" y="504920"/>
                    </a:lnTo>
                    <a:lnTo>
                      <a:pt x="932078" y="504920"/>
                    </a:lnTo>
                    <a:lnTo>
                      <a:pt x="932078" y="512350"/>
                    </a:lnTo>
                    <a:lnTo>
                      <a:pt x="945400" y="512350"/>
                    </a:lnTo>
                    <a:lnTo>
                      <a:pt x="945400" y="520636"/>
                    </a:lnTo>
                    <a:lnTo>
                      <a:pt x="964051" y="520636"/>
                    </a:lnTo>
                    <a:lnTo>
                      <a:pt x="964051" y="528066"/>
                    </a:lnTo>
                    <a:lnTo>
                      <a:pt x="970141" y="528066"/>
                    </a:lnTo>
                    <a:lnTo>
                      <a:pt x="970141" y="533114"/>
                    </a:lnTo>
                    <a:lnTo>
                      <a:pt x="982987" y="533114"/>
                    </a:lnTo>
                    <a:lnTo>
                      <a:pt x="982987" y="541877"/>
                    </a:lnTo>
                    <a:lnTo>
                      <a:pt x="1018196" y="541877"/>
                    </a:lnTo>
                    <a:lnTo>
                      <a:pt x="1018196" y="547211"/>
                    </a:lnTo>
                    <a:lnTo>
                      <a:pt x="1028092" y="547211"/>
                    </a:lnTo>
                    <a:lnTo>
                      <a:pt x="1028092" y="554641"/>
                    </a:lnTo>
                    <a:lnTo>
                      <a:pt x="1034468" y="554641"/>
                    </a:lnTo>
                    <a:lnTo>
                      <a:pt x="1034468" y="562928"/>
                    </a:lnTo>
                    <a:lnTo>
                      <a:pt x="1043032" y="562928"/>
                    </a:lnTo>
                    <a:lnTo>
                      <a:pt x="1043032" y="570357"/>
                    </a:lnTo>
                    <a:lnTo>
                      <a:pt x="1051026" y="570357"/>
                    </a:lnTo>
                    <a:lnTo>
                      <a:pt x="1051026" y="576263"/>
                    </a:lnTo>
                    <a:lnTo>
                      <a:pt x="1060351" y="576263"/>
                    </a:lnTo>
                    <a:lnTo>
                      <a:pt x="1060351" y="582168"/>
                    </a:lnTo>
                    <a:lnTo>
                      <a:pt x="1072341" y="582168"/>
                    </a:lnTo>
                    <a:lnTo>
                      <a:pt x="1072341" y="597694"/>
                    </a:lnTo>
                    <a:lnTo>
                      <a:pt x="1076623" y="597694"/>
                    </a:lnTo>
                    <a:lnTo>
                      <a:pt x="1076623" y="602742"/>
                    </a:lnTo>
                    <a:lnTo>
                      <a:pt x="1106218" y="602742"/>
                    </a:lnTo>
                    <a:lnTo>
                      <a:pt x="1106218" y="618744"/>
                    </a:lnTo>
                    <a:lnTo>
                      <a:pt x="1114211" y="618744"/>
                    </a:lnTo>
                    <a:lnTo>
                      <a:pt x="1114211" y="638461"/>
                    </a:lnTo>
                    <a:lnTo>
                      <a:pt x="1127819" y="638461"/>
                    </a:lnTo>
                    <a:lnTo>
                      <a:pt x="1127819" y="660083"/>
                    </a:lnTo>
                    <a:lnTo>
                      <a:pt x="1143805" y="660083"/>
                    </a:lnTo>
                    <a:lnTo>
                      <a:pt x="1143805" y="667036"/>
                    </a:lnTo>
                    <a:lnTo>
                      <a:pt x="1148563" y="667036"/>
                    </a:lnTo>
                    <a:lnTo>
                      <a:pt x="1148563" y="676370"/>
                    </a:lnTo>
                    <a:lnTo>
                      <a:pt x="1165121" y="676370"/>
                    </a:lnTo>
                    <a:lnTo>
                      <a:pt x="1165121" y="688086"/>
                    </a:lnTo>
                    <a:lnTo>
                      <a:pt x="1176064" y="688086"/>
                    </a:lnTo>
                    <a:lnTo>
                      <a:pt x="1176064" y="694182"/>
                    </a:lnTo>
                    <a:lnTo>
                      <a:pt x="1179775" y="694182"/>
                    </a:lnTo>
                    <a:lnTo>
                      <a:pt x="1179775" y="703517"/>
                    </a:lnTo>
                    <a:lnTo>
                      <a:pt x="1196047" y="703517"/>
                    </a:lnTo>
                    <a:lnTo>
                      <a:pt x="1196047" y="709898"/>
                    </a:lnTo>
                    <a:lnTo>
                      <a:pt x="1216316" y="709898"/>
                    </a:lnTo>
                    <a:lnTo>
                      <a:pt x="1216316" y="716566"/>
                    </a:lnTo>
                    <a:lnTo>
                      <a:pt x="1222692" y="716566"/>
                    </a:lnTo>
                    <a:lnTo>
                      <a:pt x="1222692" y="723519"/>
                    </a:lnTo>
                    <a:lnTo>
                      <a:pt x="1232303" y="723519"/>
                    </a:lnTo>
                    <a:lnTo>
                      <a:pt x="1232303" y="730758"/>
                    </a:lnTo>
                    <a:lnTo>
                      <a:pt x="1276837" y="730758"/>
                    </a:lnTo>
                    <a:lnTo>
                      <a:pt x="1276837" y="737997"/>
                    </a:lnTo>
                    <a:lnTo>
                      <a:pt x="1285401" y="737997"/>
                    </a:lnTo>
                    <a:lnTo>
                      <a:pt x="1285401" y="751618"/>
                    </a:lnTo>
                    <a:lnTo>
                      <a:pt x="1312331" y="751618"/>
                    </a:lnTo>
                    <a:lnTo>
                      <a:pt x="1312331" y="758000"/>
                    </a:lnTo>
                    <a:lnTo>
                      <a:pt x="1334217" y="758000"/>
                    </a:lnTo>
                    <a:lnTo>
                      <a:pt x="1334217" y="768382"/>
                    </a:lnTo>
                    <a:lnTo>
                      <a:pt x="1339546" y="768382"/>
                    </a:lnTo>
                    <a:lnTo>
                      <a:pt x="1339546" y="773430"/>
                    </a:lnTo>
                    <a:lnTo>
                      <a:pt x="1367237" y="773430"/>
                    </a:lnTo>
                    <a:lnTo>
                      <a:pt x="1367237" y="778764"/>
                    </a:lnTo>
                    <a:lnTo>
                      <a:pt x="1371519" y="778764"/>
                    </a:lnTo>
                    <a:lnTo>
                      <a:pt x="1371519" y="784384"/>
                    </a:lnTo>
                    <a:lnTo>
                      <a:pt x="1375231" y="784384"/>
                    </a:lnTo>
                    <a:lnTo>
                      <a:pt x="1375231" y="791051"/>
                    </a:lnTo>
                    <a:lnTo>
                      <a:pt x="1379227" y="791051"/>
                    </a:lnTo>
                    <a:lnTo>
                      <a:pt x="1379227" y="802767"/>
                    </a:lnTo>
                    <a:lnTo>
                      <a:pt x="1383224" y="802767"/>
                    </a:lnTo>
                    <a:lnTo>
                      <a:pt x="1383224" y="807815"/>
                    </a:lnTo>
                    <a:lnTo>
                      <a:pt x="1399496" y="807815"/>
                    </a:lnTo>
                    <a:lnTo>
                      <a:pt x="1399496" y="820103"/>
                    </a:lnTo>
                    <a:lnTo>
                      <a:pt x="1404064" y="820103"/>
                    </a:lnTo>
                    <a:lnTo>
                      <a:pt x="1404064" y="828389"/>
                    </a:lnTo>
                    <a:lnTo>
                      <a:pt x="1470199" y="828389"/>
                    </a:lnTo>
                    <a:lnTo>
                      <a:pt x="1470199" y="836962"/>
                    </a:lnTo>
                    <a:lnTo>
                      <a:pt x="1488850" y="836962"/>
                    </a:lnTo>
                    <a:lnTo>
                      <a:pt x="1488850" y="849535"/>
                    </a:lnTo>
                    <a:lnTo>
                      <a:pt x="1503790" y="849535"/>
                    </a:lnTo>
                    <a:lnTo>
                      <a:pt x="1503790" y="866394"/>
                    </a:lnTo>
                    <a:lnTo>
                      <a:pt x="1514733" y="866394"/>
                    </a:lnTo>
                    <a:lnTo>
                      <a:pt x="1514733" y="870680"/>
                    </a:lnTo>
                    <a:lnTo>
                      <a:pt x="1554700" y="870680"/>
                    </a:lnTo>
                    <a:lnTo>
                      <a:pt x="1554700" y="879253"/>
                    </a:lnTo>
                    <a:lnTo>
                      <a:pt x="1565928" y="879253"/>
                    </a:lnTo>
                    <a:lnTo>
                      <a:pt x="1565928" y="886492"/>
                    </a:lnTo>
                    <a:lnTo>
                      <a:pt x="1572589" y="886492"/>
                    </a:lnTo>
                    <a:lnTo>
                      <a:pt x="1572589" y="892112"/>
                    </a:lnTo>
                    <a:lnTo>
                      <a:pt x="1589908" y="892112"/>
                    </a:lnTo>
                    <a:lnTo>
                      <a:pt x="1589908" y="900875"/>
                    </a:lnTo>
                    <a:lnTo>
                      <a:pt x="1595998" y="900875"/>
                    </a:lnTo>
                    <a:lnTo>
                      <a:pt x="1595998" y="906971"/>
                    </a:lnTo>
                    <a:lnTo>
                      <a:pt x="1628828" y="906971"/>
                    </a:lnTo>
                    <a:lnTo>
                      <a:pt x="1628828" y="913067"/>
                    </a:lnTo>
                    <a:lnTo>
                      <a:pt x="1643007" y="913067"/>
                    </a:lnTo>
                    <a:lnTo>
                      <a:pt x="1643007" y="920782"/>
                    </a:lnTo>
                    <a:lnTo>
                      <a:pt x="1656329" y="920782"/>
                    </a:lnTo>
                    <a:lnTo>
                      <a:pt x="1656329" y="929069"/>
                    </a:lnTo>
                    <a:lnTo>
                      <a:pt x="1680309" y="929069"/>
                    </a:lnTo>
                    <a:lnTo>
                      <a:pt x="1680309" y="940784"/>
                    </a:lnTo>
                    <a:lnTo>
                      <a:pt x="1704003" y="940784"/>
                    </a:lnTo>
                    <a:lnTo>
                      <a:pt x="1704003" y="949357"/>
                    </a:lnTo>
                    <a:lnTo>
                      <a:pt x="1724272" y="949357"/>
                    </a:lnTo>
                    <a:lnTo>
                      <a:pt x="1724272" y="956024"/>
                    </a:lnTo>
                    <a:lnTo>
                      <a:pt x="1734930" y="956024"/>
                    </a:lnTo>
                    <a:lnTo>
                      <a:pt x="1734930" y="964311"/>
                    </a:lnTo>
                    <a:lnTo>
                      <a:pt x="1740544" y="964311"/>
                    </a:lnTo>
                    <a:lnTo>
                      <a:pt x="1740544" y="971264"/>
                    </a:lnTo>
                    <a:lnTo>
                      <a:pt x="1749108" y="971264"/>
                    </a:lnTo>
                    <a:lnTo>
                      <a:pt x="1749108" y="980027"/>
                    </a:lnTo>
                    <a:lnTo>
                      <a:pt x="1756340" y="980027"/>
                    </a:lnTo>
                    <a:lnTo>
                      <a:pt x="1756340" y="988028"/>
                    </a:lnTo>
                    <a:lnTo>
                      <a:pt x="1762240" y="988028"/>
                    </a:lnTo>
                    <a:lnTo>
                      <a:pt x="1762240" y="998125"/>
                    </a:lnTo>
                    <a:lnTo>
                      <a:pt x="1775563" y="998125"/>
                    </a:lnTo>
                    <a:lnTo>
                      <a:pt x="1775563" y="1007745"/>
                    </a:lnTo>
                    <a:lnTo>
                      <a:pt x="1787267" y="1007745"/>
                    </a:lnTo>
                    <a:lnTo>
                      <a:pt x="1787267" y="1013365"/>
                    </a:lnTo>
                    <a:lnTo>
                      <a:pt x="1803254" y="1013365"/>
                    </a:lnTo>
                    <a:lnTo>
                      <a:pt x="1803254" y="1027748"/>
                    </a:lnTo>
                    <a:lnTo>
                      <a:pt x="1808012" y="1027748"/>
                    </a:lnTo>
                    <a:lnTo>
                      <a:pt x="1808012" y="1038130"/>
                    </a:lnTo>
                    <a:lnTo>
                      <a:pt x="1816766" y="1038130"/>
                    </a:lnTo>
                    <a:lnTo>
                      <a:pt x="1816766" y="1043750"/>
                    </a:lnTo>
                    <a:lnTo>
                      <a:pt x="1824759" y="1043750"/>
                    </a:lnTo>
                    <a:lnTo>
                      <a:pt x="1824759" y="1049084"/>
                    </a:lnTo>
                    <a:lnTo>
                      <a:pt x="1830374" y="1049084"/>
                    </a:lnTo>
                    <a:lnTo>
                      <a:pt x="1830374" y="1056323"/>
                    </a:lnTo>
                    <a:lnTo>
                      <a:pt x="1837320" y="1056323"/>
                    </a:lnTo>
                    <a:lnTo>
                      <a:pt x="1837320" y="1062228"/>
                    </a:lnTo>
                    <a:lnTo>
                      <a:pt x="1844267" y="1062228"/>
                    </a:lnTo>
                    <a:lnTo>
                      <a:pt x="1844267" y="1066514"/>
                    </a:lnTo>
                    <a:lnTo>
                      <a:pt x="1863204" y="1066514"/>
                    </a:lnTo>
                    <a:lnTo>
                      <a:pt x="1863204" y="1074801"/>
                    </a:lnTo>
                    <a:lnTo>
                      <a:pt x="1945325" y="1074801"/>
                    </a:lnTo>
                    <a:lnTo>
                      <a:pt x="1945325" y="1081754"/>
                    </a:lnTo>
                    <a:lnTo>
                      <a:pt x="1952748" y="1081754"/>
                    </a:lnTo>
                    <a:lnTo>
                      <a:pt x="1952748" y="1086517"/>
                    </a:lnTo>
                    <a:lnTo>
                      <a:pt x="2129838" y="1086517"/>
                    </a:lnTo>
                    <a:lnTo>
                      <a:pt x="2129838" y="1104900"/>
                    </a:lnTo>
                    <a:lnTo>
                      <a:pt x="2161526" y="1104900"/>
                    </a:lnTo>
                    <a:lnTo>
                      <a:pt x="2161526" y="1128427"/>
                    </a:lnTo>
                    <a:lnTo>
                      <a:pt x="2177512" y="1128427"/>
                    </a:lnTo>
                    <a:lnTo>
                      <a:pt x="2177512" y="1152430"/>
                    </a:lnTo>
                    <a:lnTo>
                      <a:pt x="2231657" y="1152430"/>
                    </a:lnTo>
                    <a:lnTo>
                      <a:pt x="2231657" y="1185481"/>
                    </a:lnTo>
                    <a:lnTo>
                      <a:pt x="2354887" y="1185481"/>
                    </a:lnTo>
                    <a:lnTo>
                      <a:pt x="2354887" y="1318451"/>
                    </a:lnTo>
                    <a:lnTo>
                      <a:pt x="2508759" y="1318451"/>
                    </a:lnTo>
                  </a:path>
                </a:pathLst>
              </a:custGeom>
              <a:noFill/>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448" name="Graphic 6">
                <a:extLst>
                  <a:ext uri="{FF2B5EF4-FFF2-40B4-BE49-F238E27FC236}">
                    <a16:creationId xmlns:a16="http://schemas.microsoft.com/office/drawing/2014/main" id="{B4EFCB17-B2FA-4434-AE10-260FFF56CE44}"/>
                  </a:ext>
                </a:extLst>
              </p:cNvPr>
              <p:cNvGrpSpPr/>
              <p:nvPr/>
            </p:nvGrpSpPr>
            <p:grpSpPr>
              <a:xfrm>
                <a:off x="544877" y="1949830"/>
                <a:ext cx="2520272" cy="1340358"/>
                <a:chOff x="544877" y="1949830"/>
                <a:chExt cx="2520272" cy="1340358"/>
              </a:xfrm>
            </p:grpSpPr>
            <p:grpSp>
              <p:nvGrpSpPr>
                <p:cNvPr id="449" name="Graphic 6">
                  <a:extLst>
                    <a:ext uri="{FF2B5EF4-FFF2-40B4-BE49-F238E27FC236}">
                      <a16:creationId xmlns:a16="http://schemas.microsoft.com/office/drawing/2014/main" id="{5863DCBA-ABFD-4EC1-BFDF-EEDECF221CB7}"/>
                    </a:ext>
                  </a:extLst>
                </p:cNvPr>
                <p:cNvGrpSpPr/>
                <p:nvPr/>
              </p:nvGrpSpPr>
              <p:grpSpPr>
                <a:xfrm>
                  <a:off x="3026135" y="3268852"/>
                  <a:ext cx="21410" cy="21335"/>
                  <a:chOff x="3026135" y="3268852"/>
                  <a:chExt cx="21410" cy="21335"/>
                </a:xfrm>
              </p:grpSpPr>
              <p:sp>
                <p:nvSpPr>
                  <p:cNvPr id="654" name="Freeform 31">
                    <a:extLst>
                      <a:ext uri="{FF2B5EF4-FFF2-40B4-BE49-F238E27FC236}">
                        <a16:creationId xmlns:a16="http://schemas.microsoft.com/office/drawing/2014/main" id="{AD7389DB-6B98-4346-A90F-24E59EB08431}"/>
                      </a:ext>
                    </a:extLst>
                  </p:cNvPr>
                  <p:cNvSpPr/>
                  <p:nvPr/>
                </p:nvSpPr>
                <p:spPr>
                  <a:xfrm>
                    <a:off x="3036793" y="326885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5" name="Freeform 32">
                    <a:extLst>
                      <a:ext uri="{FF2B5EF4-FFF2-40B4-BE49-F238E27FC236}">
                        <a16:creationId xmlns:a16="http://schemas.microsoft.com/office/drawing/2014/main" id="{DF0ED618-52E8-4625-A270-81F054F4E412}"/>
                      </a:ext>
                    </a:extLst>
                  </p:cNvPr>
                  <p:cNvSpPr/>
                  <p:nvPr/>
                </p:nvSpPr>
                <p:spPr>
                  <a:xfrm>
                    <a:off x="3026135" y="327952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0" name="Graphic 6">
                  <a:extLst>
                    <a:ext uri="{FF2B5EF4-FFF2-40B4-BE49-F238E27FC236}">
                      <a16:creationId xmlns:a16="http://schemas.microsoft.com/office/drawing/2014/main" id="{9F6EB88F-19C0-4EAD-9FBC-AC53E8B5B647}"/>
                    </a:ext>
                  </a:extLst>
                </p:cNvPr>
                <p:cNvGrpSpPr/>
                <p:nvPr/>
              </p:nvGrpSpPr>
              <p:grpSpPr>
                <a:xfrm>
                  <a:off x="2913658" y="3268852"/>
                  <a:ext cx="21315" cy="21335"/>
                  <a:chOff x="2913658" y="3268852"/>
                  <a:chExt cx="21315" cy="21335"/>
                </a:xfrm>
              </p:grpSpPr>
              <p:sp>
                <p:nvSpPr>
                  <p:cNvPr id="652" name="Freeform 34">
                    <a:extLst>
                      <a:ext uri="{FF2B5EF4-FFF2-40B4-BE49-F238E27FC236}">
                        <a16:creationId xmlns:a16="http://schemas.microsoft.com/office/drawing/2014/main" id="{4210E42A-EEB7-4698-AFF2-3858EC849131}"/>
                      </a:ext>
                    </a:extLst>
                  </p:cNvPr>
                  <p:cNvSpPr/>
                  <p:nvPr/>
                </p:nvSpPr>
                <p:spPr>
                  <a:xfrm>
                    <a:off x="2924315" y="326885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3" name="Freeform 35">
                    <a:extLst>
                      <a:ext uri="{FF2B5EF4-FFF2-40B4-BE49-F238E27FC236}">
                        <a16:creationId xmlns:a16="http://schemas.microsoft.com/office/drawing/2014/main" id="{53B67222-BAA0-4E54-BBAF-DFC80BB7035F}"/>
                      </a:ext>
                    </a:extLst>
                  </p:cNvPr>
                  <p:cNvSpPr/>
                  <p:nvPr/>
                </p:nvSpPr>
                <p:spPr>
                  <a:xfrm>
                    <a:off x="2913658" y="3279520"/>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1" name="Graphic 6">
                  <a:extLst>
                    <a:ext uri="{FF2B5EF4-FFF2-40B4-BE49-F238E27FC236}">
                      <a16:creationId xmlns:a16="http://schemas.microsoft.com/office/drawing/2014/main" id="{54FFB2A8-16F2-4019-905D-E6420E77208A}"/>
                    </a:ext>
                  </a:extLst>
                </p:cNvPr>
                <p:cNvGrpSpPr/>
                <p:nvPr/>
              </p:nvGrpSpPr>
              <p:grpSpPr>
                <a:xfrm>
                  <a:off x="2902905" y="3268852"/>
                  <a:ext cx="21410" cy="21335"/>
                  <a:chOff x="2902905" y="3268852"/>
                  <a:chExt cx="21410" cy="21335"/>
                </a:xfrm>
              </p:grpSpPr>
              <p:sp>
                <p:nvSpPr>
                  <p:cNvPr id="650" name="Freeform 48">
                    <a:extLst>
                      <a:ext uri="{FF2B5EF4-FFF2-40B4-BE49-F238E27FC236}">
                        <a16:creationId xmlns:a16="http://schemas.microsoft.com/office/drawing/2014/main" id="{138946AE-7CB0-4D41-88D1-68003E0AFB86}"/>
                      </a:ext>
                    </a:extLst>
                  </p:cNvPr>
                  <p:cNvSpPr/>
                  <p:nvPr/>
                </p:nvSpPr>
                <p:spPr>
                  <a:xfrm>
                    <a:off x="2913658" y="326885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1" name="Freeform 57">
                    <a:extLst>
                      <a:ext uri="{FF2B5EF4-FFF2-40B4-BE49-F238E27FC236}">
                        <a16:creationId xmlns:a16="http://schemas.microsoft.com/office/drawing/2014/main" id="{9250BEFE-5D51-4FC8-9551-C88E0DF5C01F}"/>
                      </a:ext>
                    </a:extLst>
                  </p:cNvPr>
                  <p:cNvSpPr/>
                  <p:nvPr/>
                </p:nvSpPr>
                <p:spPr>
                  <a:xfrm>
                    <a:off x="2902905" y="327952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2" name="Graphic 6">
                  <a:extLst>
                    <a:ext uri="{FF2B5EF4-FFF2-40B4-BE49-F238E27FC236}">
                      <a16:creationId xmlns:a16="http://schemas.microsoft.com/office/drawing/2014/main" id="{516BBBAC-E562-4CAC-89C1-8CBB2ECB6A71}"/>
                    </a:ext>
                  </a:extLst>
                </p:cNvPr>
                <p:cNvGrpSpPr/>
                <p:nvPr/>
              </p:nvGrpSpPr>
              <p:grpSpPr>
                <a:xfrm>
                  <a:off x="2883207" y="3135692"/>
                  <a:ext cx="21410" cy="21336"/>
                  <a:chOff x="2883207" y="3135692"/>
                  <a:chExt cx="21410" cy="21336"/>
                </a:xfrm>
              </p:grpSpPr>
              <p:sp>
                <p:nvSpPr>
                  <p:cNvPr id="648" name="Freeform 93">
                    <a:extLst>
                      <a:ext uri="{FF2B5EF4-FFF2-40B4-BE49-F238E27FC236}">
                        <a16:creationId xmlns:a16="http://schemas.microsoft.com/office/drawing/2014/main" id="{3BE20D12-7572-40D2-B0C3-05D18C734AB8}"/>
                      </a:ext>
                    </a:extLst>
                  </p:cNvPr>
                  <p:cNvSpPr/>
                  <p:nvPr/>
                </p:nvSpPr>
                <p:spPr>
                  <a:xfrm>
                    <a:off x="2893865"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9" name="Freeform 94">
                    <a:extLst>
                      <a:ext uri="{FF2B5EF4-FFF2-40B4-BE49-F238E27FC236}">
                        <a16:creationId xmlns:a16="http://schemas.microsoft.com/office/drawing/2014/main" id="{05B84813-86CF-4835-BAC6-643DEF908453}"/>
                      </a:ext>
                    </a:extLst>
                  </p:cNvPr>
                  <p:cNvSpPr/>
                  <p:nvPr/>
                </p:nvSpPr>
                <p:spPr>
                  <a:xfrm>
                    <a:off x="2883207" y="314636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3" name="Graphic 6">
                  <a:extLst>
                    <a:ext uri="{FF2B5EF4-FFF2-40B4-BE49-F238E27FC236}">
                      <a16:creationId xmlns:a16="http://schemas.microsoft.com/office/drawing/2014/main" id="{9394BE11-16E0-43BB-99D9-A48423C62C7B}"/>
                    </a:ext>
                  </a:extLst>
                </p:cNvPr>
                <p:cNvGrpSpPr/>
                <p:nvPr/>
              </p:nvGrpSpPr>
              <p:grpSpPr>
                <a:xfrm>
                  <a:off x="2876260" y="3135692"/>
                  <a:ext cx="21410" cy="21336"/>
                  <a:chOff x="2876260" y="3135692"/>
                  <a:chExt cx="21410" cy="21336"/>
                </a:xfrm>
              </p:grpSpPr>
              <p:sp>
                <p:nvSpPr>
                  <p:cNvPr id="646" name="Freeform 96">
                    <a:extLst>
                      <a:ext uri="{FF2B5EF4-FFF2-40B4-BE49-F238E27FC236}">
                        <a16:creationId xmlns:a16="http://schemas.microsoft.com/office/drawing/2014/main" id="{64370731-CC89-4064-AB0C-A792569BB8CC}"/>
                      </a:ext>
                    </a:extLst>
                  </p:cNvPr>
                  <p:cNvSpPr/>
                  <p:nvPr/>
                </p:nvSpPr>
                <p:spPr>
                  <a:xfrm>
                    <a:off x="2886918"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7" name="Freeform 97">
                    <a:extLst>
                      <a:ext uri="{FF2B5EF4-FFF2-40B4-BE49-F238E27FC236}">
                        <a16:creationId xmlns:a16="http://schemas.microsoft.com/office/drawing/2014/main" id="{D7935DFD-344C-49C4-A357-D374466E324F}"/>
                      </a:ext>
                    </a:extLst>
                  </p:cNvPr>
                  <p:cNvSpPr/>
                  <p:nvPr/>
                </p:nvSpPr>
                <p:spPr>
                  <a:xfrm>
                    <a:off x="2876260" y="314636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4" name="Graphic 6">
                  <a:extLst>
                    <a:ext uri="{FF2B5EF4-FFF2-40B4-BE49-F238E27FC236}">
                      <a16:creationId xmlns:a16="http://schemas.microsoft.com/office/drawing/2014/main" id="{D84503E6-BB3F-4E97-BB2F-3BD463AC5F0A}"/>
                    </a:ext>
                  </a:extLst>
                </p:cNvPr>
                <p:cNvGrpSpPr/>
                <p:nvPr/>
              </p:nvGrpSpPr>
              <p:grpSpPr>
                <a:xfrm>
                  <a:off x="2854184" y="3135692"/>
                  <a:ext cx="21315" cy="21336"/>
                  <a:chOff x="2854184" y="3135692"/>
                  <a:chExt cx="21315" cy="21336"/>
                </a:xfrm>
              </p:grpSpPr>
              <p:sp>
                <p:nvSpPr>
                  <p:cNvPr id="644" name="Freeform 99">
                    <a:extLst>
                      <a:ext uri="{FF2B5EF4-FFF2-40B4-BE49-F238E27FC236}">
                        <a16:creationId xmlns:a16="http://schemas.microsoft.com/office/drawing/2014/main" id="{E7037C5B-68BE-442C-91D5-0BCEC8A36532}"/>
                      </a:ext>
                    </a:extLst>
                  </p:cNvPr>
                  <p:cNvSpPr/>
                  <p:nvPr/>
                </p:nvSpPr>
                <p:spPr>
                  <a:xfrm>
                    <a:off x="2864841"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5" name="Freeform 100">
                    <a:extLst>
                      <a:ext uri="{FF2B5EF4-FFF2-40B4-BE49-F238E27FC236}">
                        <a16:creationId xmlns:a16="http://schemas.microsoft.com/office/drawing/2014/main" id="{7CB96C1B-7C13-467C-B782-58191C8A3134}"/>
                      </a:ext>
                    </a:extLst>
                  </p:cNvPr>
                  <p:cNvSpPr/>
                  <p:nvPr/>
                </p:nvSpPr>
                <p:spPr>
                  <a:xfrm>
                    <a:off x="2854184" y="3146360"/>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5" name="Graphic 6">
                  <a:extLst>
                    <a:ext uri="{FF2B5EF4-FFF2-40B4-BE49-F238E27FC236}">
                      <a16:creationId xmlns:a16="http://schemas.microsoft.com/office/drawing/2014/main" id="{262972B4-A7A8-4C7B-AA14-050387B6C017}"/>
                    </a:ext>
                  </a:extLst>
                </p:cNvPr>
                <p:cNvGrpSpPr/>
                <p:nvPr/>
              </p:nvGrpSpPr>
              <p:grpSpPr>
                <a:xfrm>
                  <a:off x="2846190" y="3135692"/>
                  <a:ext cx="21315" cy="21336"/>
                  <a:chOff x="2846190" y="3135692"/>
                  <a:chExt cx="21315" cy="21336"/>
                </a:xfrm>
              </p:grpSpPr>
              <p:sp>
                <p:nvSpPr>
                  <p:cNvPr id="642" name="Freeform 102">
                    <a:extLst>
                      <a:ext uri="{FF2B5EF4-FFF2-40B4-BE49-F238E27FC236}">
                        <a16:creationId xmlns:a16="http://schemas.microsoft.com/office/drawing/2014/main" id="{BD518314-5D06-40FE-9C08-DDD92BEBD239}"/>
                      </a:ext>
                    </a:extLst>
                  </p:cNvPr>
                  <p:cNvSpPr/>
                  <p:nvPr/>
                </p:nvSpPr>
                <p:spPr>
                  <a:xfrm>
                    <a:off x="2856848"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3" name="Freeform 103">
                    <a:extLst>
                      <a:ext uri="{FF2B5EF4-FFF2-40B4-BE49-F238E27FC236}">
                        <a16:creationId xmlns:a16="http://schemas.microsoft.com/office/drawing/2014/main" id="{ECD000A5-E6A7-4179-89F8-8B3516AE6E1F}"/>
                      </a:ext>
                    </a:extLst>
                  </p:cNvPr>
                  <p:cNvSpPr/>
                  <p:nvPr/>
                </p:nvSpPr>
                <p:spPr>
                  <a:xfrm>
                    <a:off x="2846190" y="3146360"/>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6" name="Graphic 6">
                  <a:extLst>
                    <a:ext uri="{FF2B5EF4-FFF2-40B4-BE49-F238E27FC236}">
                      <a16:creationId xmlns:a16="http://schemas.microsoft.com/office/drawing/2014/main" id="{D669135C-850B-4B81-B634-0E9C02FD4AD4}"/>
                    </a:ext>
                  </a:extLst>
                </p:cNvPr>
                <p:cNvGrpSpPr/>
                <p:nvPr/>
              </p:nvGrpSpPr>
              <p:grpSpPr>
                <a:xfrm>
                  <a:off x="2837055" y="3135692"/>
                  <a:ext cx="21410" cy="21336"/>
                  <a:chOff x="2837055" y="3135692"/>
                  <a:chExt cx="21410" cy="21336"/>
                </a:xfrm>
              </p:grpSpPr>
              <p:sp>
                <p:nvSpPr>
                  <p:cNvPr id="640" name="Freeform 105">
                    <a:extLst>
                      <a:ext uri="{FF2B5EF4-FFF2-40B4-BE49-F238E27FC236}">
                        <a16:creationId xmlns:a16="http://schemas.microsoft.com/office/drawing/2014/main" id="{E28F40E9-620D-44BD-8581-36C93BD715D6}"/>
                      </a:ext>
                    </a:extLst>
                  </p:cNvPr>
                  <p:cNvSpPr/>
                  <p:nvPr/>
                </p:nvSpPr>
                <p:spPr>
                  <a:xfrm>
                    <a:off x="2847808"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1" name="Freeform 106">
                    <a:extLst>
                      <a:ext uri="{FF2B5EF4-FFF2-40B4-BE49-F238E27FC236}">
                        <a16:creationId xmlns:a16="http://schemas.microsoft.com/office/drawing/2014/main" id="{116709EE-0BD6-4343-BD62-DB8C2FE8C23C}"/>
                      </a:ext>
                    </a:extLst>
                  </p:cNvPr>
                  <p:cNvSpPr/>
                  <p:nvPr/>
                </p:nvSpPr>
                <p:spPr>
                  <a:xfrm>
                    <a:off x="2837055" y="314636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7" name="Graphic 6">
                  <a:extLst>
                    <a:ext uri="{FF2B5EF4-FFF2-40B4-BE49-F238E27FC236}">
                      <a16:creationId xmlns:a16="http://schemas.microsoft.com/office/drawing/2014/main" id="{D8A9CB35-169E-4B76-A9C4-8054D1262E5C}"/>
                    </a:ext>
                  </a:extLst>
                </p:cNvPr>
                <p:cNvGrpSpPr/>
                <p:nvPr/>
              </p:nvGrpSpPr>
              <p:grpSpPr>
                <a:xfrm>
                  <a:off x="2810411" y="3135692"/>
                  <a:ext cx="21410" cy="21336"/>
                  <a:chOff x="2810411" y="3135692"/>
                  <a:chExt cx="21410" cy="21336"/>
                </a:xfrm>
              </p:grpSpPr>
              <p:sp>
                <p:nvSpPr>
                  <p:cNvPr id="638" name="Freeform 108">
                    <a:extLst>
                      <a:ext uri="{FF2B5EF4-FFF2-40B4-BE49-F238E27FC236}">
                        <a16:creationId xmlns:a16="http://schemas.microsoft.com/office/drawing/2014/main" id="{E0784180-E841-426B-9E6A-483A8B1B3584}"/>
                      </a:ext>
                    </a:extLst>
                  </p:cNvPr>
                  <p:cNvSpPr/>
                  <p:nvPr/>
                </p:nvSpPr>
                <p:spPr>
                  <a:xfrm>
                    <a:off x="2821068"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9" name="Freeform 109">
                    <a:extLst>
                      <a:ext uri="{FF2B5EF4-FFF2-40B4-BE49-F238E27FC236}">
                        <a16:creationId xmlns:a16="http://schemas.microsoft.com/office/drawing/2014/main" id="{79F8C60B-EA8F-449D-961A-27443FE0EC40}"/>
                      </a:ext>
                    </a:extLst>
                  </p:cNvPr>
                  <p:cNvSpPr/>
                  <p:nvPr/>
                </p:nvSpPr>
                <p:spPr>
                  <a:xfrm>
                    <a:off x="2810411" y="314636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8" name="Graphic 6">
                  <a:extLst>
                    <a:ext uri="{FF2B5EF4-FFF2-40B4-BE49-F238E27FC236}">
                      <a16:creationId xmlns:a16="http://schemas.microsoft.com/office/drawing/2014/main" id="{ADDE721B-409D-43E7-8BB6-D1A66465300C}"/>
                    </a:ext>
                  </a:extLst>
                </p:cNvPr>
                <p:cNvGrpSpPr/>
                <p:nvPr/>
              </p:nvGrpSpPr>
              <p:grpSpPr>
                <a:xfrm>
                  <a:off x="2822972" y="3135692"/>
                  <a:ext cx="21315" cy="21336"/>
                  <a:chOff x="2822972" y="3135692"/>
                  <a:chExt cx="21315" cy="21336"/>
                </a:xfrm>
              </p:grpSpPr>
              <p:sp>
                <p:nvSpPr>
                  <p:cNvPr id="636" name="Freeform 111">
                    <a:extLst>
                      <a:ext uri="{FF2B5EF4-FFF2-40B4-BE49-F238E27FC236}">
                        <a16:creationId xmlns:a16="http://schemas.microsoft.com/office/drawing/2014/main" id="{B3DBE8CF-2846-4FBD-84FB-E5D4A6C562D5}"/>
                      </a:ext>
                    </a:extLst>
                  </p:cNvPr>
                  <p:cNvSpPr/>
                  <p:nvPr/>
                </p:nvSpPr>
                <p:spPr>
                  <a:xfrm>
                    <a:off x="2833629"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7" name="Freeform 112">
                    <a:extLst>
                      <a:ext uri="{FF2B5EF4-FFF2-40B4-BE49-F238E27FC236}">
                        <a16:creationId xmlns:a16="http://schemas.microsoft.com/office/drawing/2014/main" id="{B81C7DB6-0F43-4D13-AEF4-746AA7547E69}"/>
                      </a:ext>
                    </a:extLst>
                  </p:cNvPr>
                  <p:cNvSpPr/>
                  <p:nvPr/>
                </p:nvSpPr>
                <p:spPr>
                  <a:xfrm>
                    <a:off x="2822972" y="3146360"/>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9" name="Graphic 6">
                  <a:extLst>
                    <a:ext uri="{FF2B5EF4-FFF2-40B4-BE49-F238E27FC236}">
                      <a16:creationId xmlns:a16="http://schemas.microsoft.com/office/drawing/2014/main" id="{02F9DE92-728C-47D6-A738-5870D92516DA}"/>
                    </a:ext>
                  </a:extLst>
                </p:cNvPr>
                <p:cNvGrpSpPr/>
                <p:nvPr/>
              </p:nvGrpSpPr>
              <p:grpSpPr>
                <a:xfrm>
                  <a:off x="2816501" y="3135692"/>
                  <a:ext cx="21410" cy="21336"/>
                  <a:chOff x="2816501" y="3135692"/>
                  <a:chExt cx="21410" cy="21336"/>
                </a:xfrm>
              </p:grpSpPr>
              <p:sp>
                <p:nvSpPr>
                  <p:cNvPr id="634" name="Freeform 114">
                    <a:extLst>
                      <a:ext uri="{FF2B5EF4-FFF2-40B4-BE49-F238E27FC236}">
                        <a16:creationId xmlns:a16="http://schemas.microsoft.com/office/drawing/2014/main" id="{F5F714D0-0952-4421-9D2B-279DD801674B}"/>
                      </a:ext>
                    </a:extLst>
                  </p:cNvPr>
                  <p:cNvSpPr/>
                  <p:nvPr/>
                </p:nvSpPr>
                <p:spPr>
                  <a:xfrm>
                    <a:off x="2827254"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5" name="Freeform 115">
                    <a:extLst>
                      <a:ext uri="{FF2B5EF4-FFF2-40B4-BE49-F238E27FC236}">
                        <a16:creationId xmlns:a16="http://schemas.microsoft.com/office/drawing/2014/main" id="{FD8A95D1-B2EA-42A6-9E55-ED7CCC6C2E99}"/>
                      </a:ext>
                    </a:extLst>
                  </p:cNvPr>
                  <p:cNvSpPr/>
                  <p:nvPr/>
                </p:nvSpPr>
                <p:spPr>
                  <a:xfrm>
                    <a:off x="2816501" y="314636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0" name="Graphic 6">
                  <a:extLst>
                    <a:ext uri="{FF2B5EF4-FFF2-40B4-BE49-F238E27FC236}">
                      <a16:creationId xmlns:a16="http://schemas.microsoft.com/office/drawing/2014/main" id="{A72CDE3E-0BC1-4CFE-A032-91024BF0B639}"/>
                    </a:ext>
                  </a:extLst>
                </p:cNvPr>
                <p:cNvGrpSpPr/>
                <p:nvPr/>
              </p:nvGrpSpPr>
              <p:grpSpPr>
                <a:xfrm>
                  <a:off x="2785860" y="3135692"/>
                  <a:ext cx="21410" cy="21336"/>
                  <a:chOff x="2785860" y="3135692"/>
                  <a:chExt cx="21410" cy="21336"/>
                </a:xfrm>
              </p:grpSpPr>
              <p:sp>
                <p:nvSpPr>
                  <p:cNvPr id="632" name="Freeform 117">
                    <a:extLst>
                      <a:ext uri="{FF2B5EF4-FFF2-40B4-BE49-F238E27FC236}">
                        <a16:creationId xmlns:a16="http://schemas.microsoft.com/office/drawing/2014/main" id="{D5F5CEB8-6546-477E-9F74-5FB5954E0F2A}"/>
                      </a:ext>
                    </a:extLst>
                  </p:cNvPr>
                  <p:cNvSpPr/>
                  <p:nvPr/>
                </p:nvSpPr>
                <p:spPr>
                  <a:xfrm>
                    <a:off x="2796518"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3" name="Freeform 118">
                    <a:extLst>
                      <a:ext uri="{FF2B5EF4-FFF2-40B4-BE49-F238E27FC236}">
                        <a16:creationId xmlns:a16="http://schemas.microsoft.com/office/drawing/2014/main" id="{A9D78ECD-AC88-404D-A9D7-DF1910BE03EC}"/>
                      </a:ext>
                    </a:extLst>
                  </p:cNvPr>
                  <p:cNvSpPr/>
                  <p:nvPr/>
                </p:nvSpPr>
                <p:spPr>
                  <a:xfrm>
                    <a:off x="2785860" y="314636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1" name="Graphic 6">
                  <a:extLst>
                    <a:ext uri="{FF2B5EF4-FFF2-40B4-BE49-F238E27FC236}">
                      <a16:creationId xmlns:a16="http://schemas.microsoft.com/office/drawing/2014/main" id="{EB80F3B1-6346-4752-BB8C-14B7C5647CB7}"/>
                    </a:ext>
                  </a:extLst>
                </p:cNvPr>
                <p:cNvGrpSpPr/>
                <p:nvPr/>
              </p:nvGrpSpPr>
              <p:grpSpPr>
                <a:xfrm>
                  <a:off x="2791474" y="3135692"/>
                  <a:ext cx="21410" cy="21336"/>
                  <a:chOff x="2791474" y="3135692"/>
                  <a:chExt cx="21410" cy="21336"/>
                </a:xfrm>
              </p:grpSpPr>
              <p:sp>
                <p:nvSpPr>
                  <p:cNvPr id="630" name="Freeform 120">
                    <a:extLst>
                      <a:ext uri="{FF2B5EF4-FFF2-40B4-BE49-F238E27FC236}">
                        <a16:creationId xmlns:a16="http://schemas.microsoft.com/office/drawing/2014/main" id="{0298D1C4-DD33-4966-A650-6C21B9E90DE1}"/>
                      </a:ext>
                    </a:extLst>
                  </p:cNvPr>
                  <p:cNvSpPr/>
                  <p:nvPr/>
                </p:nvSpPr>
                <p:spPr>
                  <a:xfrm>
                    <a:off x="2802132" y="313569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1" name="Freeform 121">
                    <a:extLst>
                      <a:ext uri="{FF2B5EF4-FFF2-40B4-BE49-F238E27FC236}">
                        <a16:creationId xmlns:a16="http://schemas.microsoft.com/office/drawing/2014/main" id="{B443CD0F-9146-4933-B4CB-91422149524E}"/>
                      </a:ext>
                    </a:extLst>
                  </p:cNvPr>
                  <p:cNvSpPr/>
                  <p:nvPr/>
                </p:nvSpPr>
                <p:spPr>
                  <a:xfrm>
                    <a:off x="2791474" y="314636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2" name="Graphic 6">
                  <a:extLst>
                    <a:ext uri="{FF2B5EF4-FFF2-40B4-BE49-F238E27FC236}">
                      <a16:creationId xmlns:a16="http://schemas.microsoft.com/office/drawing/2014/main" id="{2CFA5D5D-A5E7-4ACC-B287-E9C4EF22546B}"/>
                    </a:ext>
                  </a:extLst>
                </p:cNvPr>
                <p:cNvGrpSpPr/>
                <p:nvPr/>
              </p:nvGrpSpPr>
              <p:grpSpPr>
                <a:xfrm>
                  <a:off x="2762165" y="3102545"/>
                  <a:ext cx="21315" cy="21431"/>
                  <a:chOff x="2762165" y="3102545"/>
                  <a:chExt cx="21315" cy="21431"/>
                </a:xfrm>
              </p:grpSpPr>
              <p:sp>
                <p:nvSpPr>
                  <p:cNvPr id="628" name="Freeform 123">
                    <a:extLst>
                      <a:ext uri="{FF2B5EF4-FFF2-40B4-BE49-F238E27FC236}">
                        <a16:creationId xmlns:a16="http://schemas.microsoft.com/office/drawing/2014/main" id="{61E49173-44B5-4963-97E3-5DE6016C5623}"/>
                      </a:ext>
                    </a:extLst>
                  </p:cNvPr>
                  <p:cNvSpPr/>
                  <p:nvPr/>
                </p:nvSpPr>
                <p:spPr>
                  <a:xfrm>
                    <a:off x="2772823" y="3102545"/>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9" name="Freeform 124">
                    <a:extLst>
                      <a:ext uri="{FF2B5EF4-FFF2-40B4-BE49-F238E27FC236}">
                        <a16:creationId xmlns:a16="http://schemas.microsoft.com/office/drawing/2014/main" id="{2FB1DAD4-08E1-4D3D-86EB-764DED537A07}"/>
                      </a:ext>
                    </a:extLst>
                  </p:cNvPr>
                  <p:cNvSpPr/>
                  <p:nvPr/>
                </p:nvSpPr>
                <p:spPr>
                  <a:xfrm>
                    <a:off x="2762165" y="3113213"/>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3" name="Graphic 6">
                  <a:extLst>
                    <a:ext uri="{FF2B5EF4-FFF2-40B4-BE49-F238E27FC236}">
                      <a16:creationId xmlns:a16="http://schemas.microsoft.com/office/drawing/2014/main" id="{356DD32E-8D8A-4F22-ABED-3D58ED040A57}"/>
                    </a:ext>
                  </a:extLst>
                </p:cNvPr>
                <p:cNvGrpSpPr/>
                <p:nvPr/>
              </p:nvGrpSpPr>
              <p:grpSpPr>
                <a:xfrm>
                  <a:off x="2744561" y="3102545"/>
                  <a:ext cx="21315" cy="21431"/>
                  <a:chOff x="2744561" y="3102545"/>
                  <a:chExt cx="21315" cy="21431"/>
                </a:xfrm>
              </p:grpSpPr>
              <p:sp>
                <p:nvSpPr>
                  <p:cNvPr id="626" name="Freeform 126">
                    <a:extLst>
                      <a:ext uri="{FF2B5EF4-FFF2-40B4-BE49-F238E27FC236}">
                        <a16:creationId xmlns:a16="http://schemas.microsoft.com/office/drawing/2014/main" id="{1E496973-B3BA-45B7-B938-33618684A901}"/>
                      </a:ext>
                    </a:extLst>
                  </p:cNvPr>
                  <p:cNvSpPr/>
                  <p:nvPr/>
                </p:nvSpPr>
                <p:spPr>
                  <a:xfrm>
                    <a:off x="2755219" y="3102545"/>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7" name="Freeform 987">
                    <a:extLst>
                      <a:ext uri="{FF2B5EF4-FFF2-40B4-BE49-F238E27FC236}">
                        <a16:creationId xmlns:a16="http://schemas.microsoft.com/office/drawing/2014/main" id="{B3D93691-CBB2-4B03-8EBB-1E594A6CFFEC}"/>
                      </a:ext>
                    </a:extLst>
                  </p:cNvPr>
                  <p:cNvSpPr/>
                  <p:nvPr/>
                </p:nvSpPr>
                <p:spPr>
                  <a:xfrm>
                    <a:off x="2744561" y="3113213"/>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4" name="Graphic 6">
                  <a:extLst>
                    <a:ext uri="{FF2B5EF4-FFF2-40B4-BE49-F238E27FC236}">
                      <a16:creationId xmlns:a16="http://schemas.microsoft.com/office/drawing/2014/main" id="{6E42BCF8-64D6-4A45-B1DC-91D8E3AAF783}"/>
                    </a:ext>
                  </a:extLst>
                </p:cNvPr>
                <p:cNvGrpSpPr/>
                <p:nvPr/>
              </p:nvGrpSpPr>
              <p:grpSpPr>
                <a:xfrm>
                  <a:off x="2738947" y="3102545"/>
                  <a:ext cx="21315" cy="21431"/>
                  <a:chOff x="2738947" y="3102545"/>
                  <a:chExt cx="21315" cy="21431"/>
                </a:xfrm>
              </p:grpSpPr>
              <p:sp>
                <p:nvSpPr>
                  <p:cNvPr id="624" name="Freeform 989">
                    <a:extLst>
                      <a:ext uri="{FF2B5EF4-FFF2-40B4-BE49-F238E27FC236}">
                        <a16:creationId xmlns:a16="http://schemas.microsoft.com/office/drawing/2014/main" id="{4EFB2C13-7E1F-4594-B501-A38FA3D6FAED}"/>
                      </a:ext>
                    </a:extLst>
                  </p:cNvPr>
                  <p:cNvSpPr/>
                  <p:nvPr/>
                </p:nvSpPr>
                <p:spPr>
                  <a:xfrm>
                    <a:off x="2749604" y="3102545"/>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5" name="Freeform 990">
                    <a:extLst>
                      <a:ext uri="{FF2B5EF4-FFF2-40B4-BE49-F238E27FC236}">
                        <a16:creationId xmlns:a16="http://schemas.microsoft.com/office/drawing/2014/main" id="{A55254B6-BF71-40B5-A3CB-E2BD6B0269C6}"/>
                      </a:ext>
                    </a:extLst>
                  </p:cNvPr>
                  <p:cNvSpPr/>
                  <p:nvPr/>
                </p:nvSpPr>
                <p:spPr>
                  <a:xfrm>
                    <a:off x="2738947" y="3113213"/>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5" name="Graphic 6">
                  <a:extLst>
                    <a:ext uri="{FF2B5EF4-FFF2-40B4-BE49-F238E27FC236}">
                      <a16:creationId xmlns:a16="http://schemas.microsoft.com/office/drawing/2014/main" id="{95CAE6F1-65A4-44D8-8EFC-589ADFDB7EA9}"/>
                    </a:ext>
                  </a:extLst>
                </p:cNvPr>
                <p:cNvGrpSpPr/>
                <p:nvPr/>
              </p:nvGrpSpPr>
              <p:grpSpPr>
                <a:xfrm>
                  <a:off x="2733332" y="3102545"/>
                  <a:ext cx="21410" cy="21431"/>
                  <a:chOff x="2733332" y="3102545"/>
                  <a:chExt cx="21410" cy="21431"/>
                </a:xfrm>
              </p:grpSpPr>
              <p:sp>
                <p:nvSpPr>
                  <p:cNvPr id="622" name="Freeform 992">
                    <a:extLst>
                      <a:ext uri="{FF2B5EF4-FFF2-40B4-BE49-F238E27FC236}">
                        <a16:creationId xmlns:a16="http://schemas.microsoft.com/office/drawing/2014/main" id="{52D1AA15-AAFC-4643-AB04-C2AF2A887E11}"/>
                      </a:ext>
                    </a:extLst>
                  </p:cNvPr>
                  <p:cNvSpPr/>
                  <p:nvPr/>
                </p:nvSpPr>
                <p:spPr>
                  <a:xfrm>
                    <a:off x="2743990" y="3102545"/>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3" name="Freeform 993">
                    <a:extLst>
                      <a:ext uri="{FF2B5EF4-FFF2-40B4-BE49-F238E27FC236}">
                        <a16:creationId xmlns:a16="http://schemas.microsoft.com/office/drawing/2014/main" id="{F3003AD2-2EE4-4329-BAA5-763C0AA85803}"/>
                      </a:ext>
                    </a:extLst>
                  </p:cNvPr>
                  <p:cNvSpPr/>
                  <p:nvPr/>
                </p:nvSpPr>
                <p:spPr>
                  <a:xfrm>
                    <a:off x="2733332" y="3113213"/>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6" name="Graphic 6">
                  <a:extLst>
                    <a:ext uri="{FF2B5EF4-FFF2-40B4-BE49-F238E27FC236}">
                      <a16:creationId xmlns:a16="http://schemas.microsoft.com/office/drawing/2014/main" id="{11A6D3E8-E48A-4101-9CB1-8AAC6A70C9E3}"/>
                    </a:ext>
                  </a:extLst>
                </p:cNvPr>
                <p:cNvGrpSpPr/>
                <p:nvPr/>
              </p:nvGrpSpPr>
              <p:grpSpPr>
                <a:xfrm>
                  <a:off x="2724007" y="3102545"/>
                  <a:ext cx="21410" cy="21431"/>
                  <a:chOff x="2724007" y="3102545"/>
                  <a:chExt cx="21410" cy="21431"/>
                </a:xfrm>
              </p:grpSpPr>
              <p:sp>
                <p:nvSpPr>
                  <p:cNvPr id="620" name="Freeform 995">
                    <a:extLst>
                      <a:ext uri="{FF2B5EF4-FFF2-40B4-BE49-F238E27FC236}">
                        <a16:creationId xmlns:a16="http://schemas.microsoft.com/office/drawing/2014/main" id="{4D192783-62C7-479A-B4FF-18DED1647430}"/>
                      </a:ext>
                    </a:extLst>
                  </p:cNvPr>
                  <p:cNvSpPr/>
                  <p:nvPr/>
                </p:nvSpPr>
                <p:spPr>
                  <a:xfrm>
                    <a:off x="2734665" y="3102545"/>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1" name="Freeform 996">
                    <a:extLst>
                      <a:ext uri="{FF2B5EF4-FFF2-40B4-BE49-F238E27FC236}">
                        <a16:creationId xmlns:a16="http://schemas.microsoft.com/office/drawing/2014/main" id="{483621C6-60E3-41AC-A028-0503CEC82D48}"/>
                      </a:ext>
                    </a:extLst>
                  </p:cNvPr>
                  <p:cNvSpPr/>
                  <p:nvPr/>
                </p:nvSpPr>
                <p:spPr>
                  <a:xfrm>
                    <a:off x="2724007" y="3113213"/>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7" name="Graphic 6">
                  <a:extLst>
                    <a:ext uri="{FF2B5EF4-FFF2-40B4-BE49-F238E27FC236}">
                      <a16:creationId xmlns:a16="http://schemas.microsoft.com/office/drawing/2014/main" id="{F21DB707-2AB9-43D2-A95A-C41959DB8C95}"/>
                    </a:ext>
                  </a:extLst>
                </p:cNvPr>
                <p:cNvGrpSpPr/>
                <p:nvPr/>
              </p:nvGrpSpPr>
              <p:grpSpPr>
                <a:xfrm>
                  <a:off x="2717060" y="3102545"/>
                  <a:ext cx="21410" cy="21431"/>
                  <a:chOff x="2717060" y="3102545"/>
                  <a:chExt cx="21410" cy="21431"/>
                </a:xfrm>
              </p:grpSpPr>
              <p:sp>
                <p:nvSpPr>
                  <p:cNvPr id="618" name="Freeform 998">
                    <a:extLst>
                      <a:ext uri="{FF2B5EF4-FFF2-40B4-BE49-F238E27FC236}">
                        <a16:creationId xmlns:a16="http://schemas.microsoft.com/office/drawing/2014/main" id="{9A2D7262-21CE-4AD7-B336-FD0A6420A3CE}"/>
                      </a:ext>
                    </a:extLst>
                  </p:cNvPr>
                  <p:cNvSpPr/>
                  <p:nvPr/>
                </p:nvSpPr>
                <p:spPr>
                  <a:xfrm>
                    <a:off x="2727718" y="3102545"/>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9" name="Freeform 999">
                    <a:extLst>
                      <a:ext uri="{FF2B5EF4-FFF2-40B4-BE49-F238E27FC236}">
                        <a16:creationId xmlns:a16="http://schemas.microsoft.com/office/drawing/2014/main" id="{1CEA645F-7EAB-4830-A2C2-1049FEC07BC1}"/>
                      </a:ext>
                    </a:extLst>
                  </p:cNvPr>
                  <p:cNvSpPr/>
                  <p:nvPr/>
                </p:nvSpPr>
                <p:spPr>
                  <a:xfrm>
                    <a:off x="2717060" y="3113213"/>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8" name="Graphic 6">
                  <a:extLst>
                    <a:ext uri="{FF2B5EF4-FFF2-40B4-BE49-F238E27FC236}">
                      <a16:creationId xmlns:a16="http://schemas.microsoft.com/office/drawing/2014/main" id="{DB65357C-D2A9-44E4-ADB7-A9492DFDC9B3}"/>
                    </a:ext>
                  </a:extLst>
                </p:cNvPr>
                <p:cNvGrpSpPr/>
                <p:nvPr/>
              </p:nvGrpSpPr>
              <p:grpSpPr>
                <a:xfrm>
                  <a:off x="2701074" y="3078257"/>
                  <a:ext cx="21410" cy="21431"/>
                  <a:chOff x="2701074" y="3078257"/>
                  <a:chExt cx="21410" cy="21431"/>
                </a:xfrm>
              </p:grpSpPr>
              <p:sp>
                <p:nvSpPr>
                  <p:cNvPr id="616" name="Freeform 1001">
                    <a:extLst>
                      <a:ext uri="{FF2B5EF4-FFF2-40B4-BE49-F238E27FC236}">
                        <a16:creationId xmlns:a16="http://schemas.microsoft.com/office/drawing/2014/main" id="{0A8778DC-27A3-4253-BB7C-56E53FA5149E}"/>
                      </a:ext>
                    </a:extLst>
                  </p:cNvPr>
                  <p:cNvSpPr/>
                  <p:nvPr/>
                </p:nvSpPr>
                <p:spPr>
                  <a:xfrm>
                    <a:off x="2711731" y="3078257"/>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7" name="Freeform 1002">
                    <a:extLst>
                      <a:ext uri="{FF2B5EF4-FFF2-40B4-BE49-F238E27FC236}">
                        <a16:creationId xmlns:a16="http://schemas.microsoft.com/office/drawing/2014/main" id="{DEEC324A-EBF9-492A-A42D-F00BF3218AE5}"/>
                      </a:ext>
                    </a:extLst>
                  </p:cNvPr>
                  <p:cNvSpPr/>
                  <p:nvPr/>
                </p:nvSpPr>
                <p:spPr>
                  <a:xfrm>
                    <a:off x="2701074" y="3088925"/>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9" name="Graphic 6">
                  <a:extLst>
                    <a:ext uri="{FF2B5EF4-FFF2-40B4-BE49-F238E27FC236}">
                      <a16:creationId xmlns:a16="http://schemas.microsoft.com/office/drawing/2014/main" id="{018331DB-BA31-4C96-A107-E24091596E44}"/>
                    </a:ext>
                  </a:extLst>
                </p:cNvPr>
                <p:cNvGrpSpPr/>
                <p:nvPr/>
              </p:nvGrpSpPr>
              <p:grpSpPr>
                <a:xfrm>
                  <a:off x="2706402" y="3078257"/>
                  <a:ext cx="21410" cy="21431"/>
                  <a:chOff x="2706402" y="3078257"/>
                  <a:chExt cx="21410" cy="21431"/>
                </a:xfrm>
              </p:grpSpPr>
              <p:sp>
                <p:nvSpPr>
                  <p:cNvPr id="614" name="Freeform 1004">
                    <a:extLst>
                      <a:ext uri="{FF2B5EF4-FFF2-40B4-BE49-F238E27FC236}">
                        <a16:creationId xmlns:a16="http://schemas.microsoft.com/office/drawing/2014/main" id="{3C8581C8-1A9E-433F-BC20-DB503C1BEE7E}"/>
                      </a:ext>
                    </a:extLst>
                  </p:cNvPr>
                  <p:cNvSpPr/>
                  <p:nvPr/>
                </p:nvSpPr>
                <p:spPr>
                  <a:xfrm>
                    <a:off x="2717060" y="3078257"/>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5" name="Freeform 1005">
                    <a:extLst>
                      <a:ext uri="{FF2B5EF4-FFF2-40B4-BE49-F238E27FC236}">
                        <a16:creationId xmlns:a16="http://schemas.microsoft.com/office/drawing/2014/main" id="{2850A397-5BDE-45FA-B8DC-1428C076567B}"/>
                      </a:ext>
                    </a:extLst>
                  </p:cNvPr>
                  <p:cNvSpPr/>
                  <p:nvPr/>
                </p:nvSpPr>
                <p:spPr>
                  <a:xfrm>
                    <a:off x="2706402" y="3088925"/>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0" name="Graphic 6">
                  <a:extLst>
                    <a:ext uri="{FF2B5EF4-FFF2-40B4-BE49-F238E27FC236}">
                      <a16:creationId xmlns:a16="http://schemas.microsoft.com/office/drawing/2014/main" id="{30A0B8BA-361B-4BCA-AA32-7E4486EF4E1F}"/>
                    </a:ext>
                  </a:extLst>
                </p:cNvPr>
                <p:cNvGrpSpPr/>
                <p:nvPr/>
              </p:nvGrpSpPr>
              <p:grpSpPr>
                <a:xfrm>
                  <a:off x="2713064" y="3078257"/>
                  <a:ext cx="21410" cy="21431"/>
                  <a:chOff x="2713064" y="3078257"/>
                  <a:chExt cx="21410" cy="21431"/>
                </a:xfrm>
              </p:grpSpPr>
              <p:sp>
                <p:nvSpPr>
                  <p:cNvPr id="612" name="Freeform 1007">
                    <a:extLst>
                      <a:ext uri="{FF2B5EF4-FFF2-40B4-BE49-F238E27FC236}">
                        <a16:creationId xmlns:a16="http://schemas.microsoft.com/office/drawing/2014/main" id="{38E6FD7E-F227-41C0-BAE8-F53C10AC741A}"/>
                      </a:ext>
                    </a:extLst>
                  </p:cNvPr>
                  <p:cNvSpPr/>
                  <p:nvPr/>
                </p:nvSpPr>
                <p:spPr>
                  <a:xfrm>
                    <a:off x="2723721" y="3078257"/>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3" name="Freeform 1008">
                    <a:extLst>
                      <a:ext uri="{FF2B5EF4-FFF2-40B4-BE49-F238E27FC236}">
                        <a16:creationId xmlns:a16="http://schemas.microsoft.com/office/drawing/2014/main" id="{41BB54FC-E5B1-4B8C-B9BA-473E0E5327B1}"/>
                      </a:ext>
                    </a:extLst>
                  </p:cNvPr>
                  <p:cNvSpPr/>
                  <p:nvPr/>
                </p:nvSpPr>
                <p:spPr>
                  <a:xfrm>
                    <a:off x="2713064" y="3088925"/>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1" name="Graphic 6">
                  <a:extLst>
                    <a:ext uri="{FF2B5EF4-FFF2-40B4-BE49-F238E27FC236}">
                      <a16:creationId xmlns:a16="http://schemas.microsoft.com/office/drawing/2014/main" id="{3BCFC369-3050-4673-ABEF-341F7B66A301}"/>
                    </a:ext>
                  </a:extLst>
                </p:cNvPr>
                <p:cNvGrpSpPr/>
                <p:nvPr/>
              </p:nvGrpSpPr>
              <p:grpSpPr>
                <a:xfrm>
                  <a:off x="2698695" y="3055016"/>
                  <a:ext cx="21315" cy="21431"/>
                  <a:chOff x="2698695" y="3055016"/>
                  <a:chExt cx="21315" cy="21431"/>
                </a:xfrm>
              </p:grpSpPr>
              <p:sp>
                <p:nvSpPr>
                  <p:cNvPr id="610" name="Freeform 1010">
                    <a:extLst>
                      <a:ext uri="{FF2B5EF4-FFF2-40B4-BE49-F238E27FC236}">
                        <a16:creationId xmlns:a16="http://schemas.microsoft.com/office/drawing/2014/main" id="{BB3B8AC5-D0A6-4AE7-98BB-02C98981C848}"/>
                      </a:ext>
                    </a:extLst>
                  </p:cNvPr>
                  <p:cNvSpPr/>
                  <p:nvPr/>
                </p:nvSpPr>
                <p:spPr>
                  <a:xfrm>
                    <a:off x="2709352" y="3055016"/>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1" name="Freeform 1011">
                    <a:extLst>
                      <a:ext uri="{FF2B5EF4-FFF2-40B4-BE49-F238E27FC236}">
                        <a16:creationId xmlns:a16="http://schemas.microsoft.com/office/drawing/2014/main" id="{239DB5FE-A571-4C3C-85EC-5B46FEE4E0E0}"/>
                      </a:ext>
                    </a:extLst>
                  </p:cNvPr>
                  <p:cNvSpPr/>
                  <p:nvPr/>
                </p:nvSpPr>
                <p:spPr>
                  <a:xfrm>
                    <a:off x="2698695" y="3065779"/>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2" name="Graphic 6">
                  <a:extLst>
                    <a:ext uri="{FF2B5EF4-FFF2-40B4-BE49-F238E27FC236}">
                      <a16:creationId xmlns:a16="http://schemas.microsoft.com/office/drawing/2014/main" id="{4EBC3489-C5C2-401B-A9BC-D35913EB757A}"/>
                    </a:ext>
                  </a:extLst>
                </p:cNvPr>
                <p:cNvGrpSpPr/>
                <p:nvPr/>
              </p:nvGrpSpPr>
              <p:grpSpPr>
                <a:xfrm>
                  <a:off x="2681090" y="3055016"/>
                  <a:ext cx="21315" cy="21431"/>
                  <a:chOff x="2681090" y="3055016"/>
                  <a:chExt cx="21315" cy="21431"/>
                </a:xfrm>
              </p:grpSpPr>
              <p:sp>
                <p:nvSpPr>
                  <p:cNvPr id="608" name="Freeform 1013">
                    <a:extLst>
                      <a:ext uri="{FF2B5EF4-FFF2-40B4-BE49-F238E27FC236}">
                        <a16:creationId xmlns:a16="http://schemas.microsoft.com/office/drawing/2014/main" id="{C5C603E9-E9C3-43F5-A6E7-818CA7434531}"/>
                      </a:ext>
                    </a:extLst>
                  </p:cNvPr>
                  <p:cNvSpPr/>
                  <p:nvPr/>
                </p:nvSpPr>
                <p:spPr>
                  <a:xfrm>
                    <a:off x="2691748" y="3055016"/>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9" name="Freeform 1014">
                    <a:extLst>
                      <a:ext uri="{FF2B5EF4-FFF2-40B4-BE49-F238E27FC236}">
                        <a16:creationId xmlns:a16="http://schemas.microsoft.com/office/drawing/2014/main" id="{9A18A020-623A-4699-B862-38170F440F4E}"/>
                      </a:ext>
                    </a:extLst>
                  </p:cNvPr>
                  <p:cNvSpPr/>
                  <p:nvPr/>
                </p:nvSpPr>
                <p:spPr>
                  <a:xfrm>
                    <a:off x="2681090" y="3065779"/>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3" name="Graphic 6">
                  <a:extLst>
                    <a:ext uri="{FF2B5EF4-FFF2-40B4-BE49-F238E27FC236}">
                      <a16:creationId xmlns:a16="http://schemas.microsoft.com/office/drawing/2014/main" id="{6B5AB8F2-A3D9-40CE-BE26-350858D88101}"/>
                    </a:ext>
                  </a:extLst>
                </p:cNvPr>
                <p:cNvGrpSpPr/>
                <p:nvPr/>
              </p:nvGrpSpPr>
              <p:grpSpPr>
                <a:xfrm>
                  <a:off x="2630656" y="3036632"/>
                  <a:ext cx="21410" cy="21335"/>
                  <a:chOff x="2630656" y="3036632"/>
                  <a:chExt cx="21410" cy="21335"/>
                </a:xfrm>
              </p:grpSpPr>
              <p:sp>
                <p:nvSpPr>
                  <p:cNvPr id="606" name="Freeform 1016">
                    <a:extLst>
                      <a:ext uri="{FF2B5EF4-FFF2-40B4-BE49-F238E27FC236}">
                        <a16:creationId xmlns:a16="http://schemas.microsoft.com/office/drawing/2014/main" id="{6C5744F8-F8EA-4AAA-8145-891A9A937B9E}"/>
                      </a:ext>
                    </a:extLst>
                  </p:cNvPr>
                  <p:cNvSpPr/>
                  <p:nvPr/>
                </p:nvSpPr>
                <p:spPr>
                  <a:xfrm>
                    <a:off x="2641409"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7" name="Freeform 1017">
                    <a:extLst>
                      <a:ext uri="{FF2B5EF4-FFF2-40B4-BE49-F238E27FC236}">
                        <a16:creationId xmlns:a16="http://schemas.microsoft.com/office/drawing/2014/main" id="{DD91C0FA-FE5F-418E-BF43-62539025B0E4}"/>
                      </a:ext>
                    </a:extLst>
                  </p:cNvPr>
                  <p:cNvSpPr/>
                  <p:nvPr/>
                </p:nvSpPr>
                <p:spPr>
                  <a:xfrm>
                    <a:off x="2630656"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4" name="Graphic 6">
                  <a:extLst>
                    <a:ext uri="{FF2B5EF4-FFF2-40B4-BE49-F238E27FC236}">
                      <a16:creationId xmlns:a16="http://schemas.microsoft.com/office/drawing/2014/main" id="{E33B73BD-8669-497C-B9C8-C8ECFD48C92B}"/>
                    </a:ext>
                  </a:extLst>
                </p:cNvPr>
                <p:cNvGrpSpPr/>
                <p:nvPr/>
              </p:nvGrpSpPr>
              <p:grpSpPr>
                <a:xfrm>
                  <a:off x="2637317" y="3036632"/>
                  <a:ext cx="21410" cy="21335"/>
                  <a:chOff x="2637317" y="3036632"/>
                  <a:chExt cx="21410" cy="21335"/>
                </a:xfrm>
              </p:grpSpPr>
              <p:sp>
                <p:nvSpPr>
                  <p:cNvPr id="604" name="Freeform 1019">
                    <a:extLst>
                      <a:ext uri="{FF2B5EF4-FFF2-40B4-BE49-F238E27FC236}">
                        <a16:creationId xmlns:a16="http://schemas.microsoft.com/office/drawing/2014/main" id="{EEEEC71C-DCAE-403D-8FE1-7937AD0B68A2}"/>
                      </a:ext>
                    </a:extLst>
                  </p:cNvPr>
                  <p:cNvSpPr/>
                  <p:nvPr/>
                </p:nvSpPr>
                <p:spPr>
                  <a:xfrm>
                    <a:off x="2648070"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5" name="Freeform 1020">
                    <a:extLst>
                      <a:ext uri="{FF2B5EF4-FFF2-40B4-BE49-F238E27FC236}">
                        <a16:creationId xmlns:a16="http://schemas.microsoft.com/office/drawing/2014/main" id="{EFA1CD7C-5E6B-4152-8F44-259BD8C5A5FC}"/>
                      </a:ext>
                    </a:extLst>
                  </p:cNvPr>
                  <p:cNvSpPr/>
                  <p:nvPr/>
                </p:nvSpPr>
                <p:spPr>
                  <a:xfrm>
                    <a:off x="2637317"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5" name="Graphic 6">
                  <a:extLst>
                    <a:ext uri="{FF2B5EF4-FFF2-40B4-BE49-F238E27FC236}">
                      <a16:creationId xmlns:a16="http://schemas.microsoft.com/office/drawing/2014/main" id="{CD1B7211-F670-4B36-BD6C-987CC99655DA}"/>
                    </a:ext>
                  </a:extLst>
                </p:cNvPr>
                <p:cNvGrpSpPr/>
                <p:nvPr/>
              </p:nvGrpSpPr>
              <p:grpSpPr>
                <a:xfrm>
                  <a:off x="2652543" y="3036632"/>
                  <a:ext cx="21410" cy="21335"/>
                  <a:chOff x="2652543" y="3036632"/>
                  <a:chExt cx="21410" cy="21335"/>
                </a:xfrm>
              </p:grpSpPr>
              <p:sp>
                <p:nvSpPr>
                  <p:cNvPr id="602" name="Freeform 1022">
                    <a:extLst>
                      <a:ext uri="{FF2B5EF4-FFF2-40B4-BE49-F238E27FC236}">
                        <a16:creationId xmlns:a16="http://schemas.microsoft.com/office/drawing/2014/main" id="{32019A35-C17F-4111-8025-C1C6F3C78F63}"/>
                      </a:ext>
                    </a:extLst>
                  </p:cNvPr>
                  <p:cNvSpPr/>
                  <p:nvPr/>
                </p:nvSpPr>
                <p:spPr>
                  <a:xfrm>
                    <a:off x="2663200"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3" name="Freeform 778">
                    <a:extLst>
                      <a:ext uri="{FF2B5EF4-FFF2-40B4-BE49-F238E27FC236}">
                        <a16:creationId xmlns:a16="http://schemas.microsoft.com/office/drawing/2014/main" id="{33782683-6AF2-418C-A94C-BD9877A88CBA}"/>
                      </a:ext>
                    </a:extLst>
                  </p:cNvPr>
                  <p:cNvSpPr/>
                  <p:nvPr/>
                </p:nvSpPr>
                <p:spPr>
                  <a:xfrm>
                    <a:off x="2652543"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6" name="Graphic 6">
                  <a:extLst>
                    <a:ext uri="{FF2B5EF4-FFF2-40B4-BE49-F238E27FC236}">
                      <a16:creationId xmlns:a16="http://schemas.microsoft.com/office/drawing/2014/main" id="{48E364E6-77B9-4B28-880D-28387717DC25}"/>
                    </a:ext>
                  </a:extLst>
                </p:cNvPr>
                <p:cNvGrpSpPr/>
                <p:nvPr/>
              </p:nvGrpSpPr>
              <p:grpSpPr>
                <a:xfrm>
                  <a:off x="2660536" y="3036632"/>
                  <a:ext cx="21410" cy="21335"/>
                  <a:chOff x="2660536" y="3036632"/>
                  <a:chExt cx="21410" cy="21335"/>
                </a:xfrm>
              </p:grpSpPr>
              <p:sp>
                <p:nvSpPr>
                  <p:cNvPr id="600" name="Freeform 384">
                    <a:extLst>
                      <a:ext uri="{FF2B5EF4-FFF2-40B4-BE49-F238E27FC236}">
                        <a16:creationId xmlns:a16="http://schemas.microsoft.com/office/drawing/2014/main" id="{D06C1266-47C4-470A-B49A-BAD774B9C8E1}"/>
                      </a:ext>
                    </a:extLst>
                  </p:cNvPr>
                  <p:cNvSpPr/>
                  <p:nvPr/>
                </p:nvSpPr>
                <p:spPr>
                  <a:xfrm>
                    <a:off x="2671194"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1" name="Freeform 385">
                    <a:extLst>
                      <a:ext uri="{FF2B5EF4-FFF2-40B4-BE49-F238E27FC236}">
                        <a16:creationId xmlns:a16="http://schemas.microsoft.com/office/drawing/2014/main" id="{492AC2B4-6C85-4307-A200-052DA07EA776}"/>
                      </a:ext>
                    </a:extLst>
                  </p:cNvPr>
                  <p:cNvSpPr/>
                  <p:nvPr/>
                </p:nvSpPr>
                <p:spPr>
                  <a:xfrm>
                    <a:off x="2660536"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7" name="Graphic 6">
                  <a:extLst>
                    <a:ext uri="{FF2B5EF4-FFF2-40B4-BE49-F238E27FC236}">
                      <a16:creationId xmlns:a16="http://schemas.microsoft.com/office/drawing/2014/main" id="{DACEDC02-4B04-4F96-9ADE-C135CC8B4E18}"/>
                    </a:ext>
                  </a:extLst>
                </p:cNvPr>
                <p:cNvGrpSpPr/>
                <p:nvPr/>
              </p:nvGrpSpPr>
              <p:grpSpPr>
                <a:xfrm>
                  <a:off x="2585837" y="3036632"/>
                  <a:ext cx="21410" cy="21335"/>
                  <a:chOff x="2585837" y="3036632"/>
                  <a:chExt cx="21410" cy="21335"/>
                </a:xfrm>
              </p:grpSpPr>
              <p:sp>
                <p:nvSpPr>
                  <p:cNvPr id="598" name="Freeform 387">
                    <a:extLst>
                      <a:ext uri="{FF2B5EF4-FFF2-40B4-BE49-F238E27FC236}">
                        <a16:creationId xmlns:a16="http://schemas.microsoft.com/office/drawing/2014/main" id="{C05EFA80-B145-48B3-85A3-EBF7C7025C29}"/>
                      </a:ext>
                    </a:extLst>
                  </p:cNvPr>
                  <p:cNvSpPr/>
                  <p:nvPr/>
                </p:nvSpPr>
                <p:spPr>
                  <a:xfrm>
                    <a:off x="2596590"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9" name="Freeform 388">
                    <a:extLst>
                      <a:ext uri="{FF2B5EF4-FFF2-40B4-BE49-F238E27FC236}">
                        <a16:creationId xmlns:a16="http://schemas.microsoft.com/office/drawing/2014/main" id="{0FB6B799-B270-4F0E-AF61-574C892AAFF8}"/>
                      </a:ext>
                    </a:extLst>
                  </p:cNvPr>
                  <p:cNvSpPr/>
                  <p:nvPr/>
                </p:nvSpPr>
                <p:spPr>
                  <a:xfrm>
                    <a:off x="2585837"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8" name="Graphic 6">
                  <a:extLst>
                    <a:ext uri="{FF2B5EF4-FFF2-40B4-BE49-F238E27FC236}">
                      <a16:creationId xmlns:a16="http://schemas.microsoft.com/office/drawing/2014/main" id="{987788CB-4D6F-4E21-914F-9F1A25181004}"/>
                    </a:ext>
                  </a:extLst>
                </p:cNvPr>
                <p:cNvGrpSpPr/>
                <p:nvPr/>
              </p:nvGrpSpPr>
              <p:grpSpPr>
                <a:xfrm>
                  <a:off x="2594972" y="3036632"/>
                  <a:ext cx="21315" cy="21335"/>
                  <a:chOff x="2594972" y="3036632"/>
                  <a:chExt cx="21315" cy="21335"/>
                </a:xfrm>
              </p:grpSpPr>
              <p:sp>
                <p:nvSpPr>
                  <p:cNvPr id="596" name="Freeform 390">
                    <a:extLst>
                      <a:ext uri="{FF2B5EF4-FFF2-40B4-BE49-F238E27FC236}">
                        <a16:creationId xmlns:a16="http://schemas.microsoft.com/office/drawing/2014/main" id="{522CE8F7-A26B-43A1-9C6A-6BAA3F061D4C}"/>
                      </a:ext>
                    </a:extLst>
                  </p:cNvPr>
                  <p:cNvSpPr/>
                  <p:nvPr/>
                </p:nvSpPr>
                <p:spPr>
                  <a:xfrm>
                    <a:off x="2605630"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7" name="Freeform 391">
                    <a:extLst>
                      <a:ext uri="{FF2B5EF4-FFF2-40B4-BE49-F238E27FC236}">
                        <a16:creationId xmlns:a16="http://schemas.microsoft.com/office/drawing/2014/main" id="{705994A7-A5C7-49B0-8347-D6BA225CB02B}"/>
                      </a:ext>
                    </a:extLst>
                  </p:cNvPr>
                  <p:cNvSpPr/>
                  <p:nvPr/>
                </p:nvSpPr>
                <p:spPr>
                  <a:xfrm>
                    <a:off x="2594972" y="3047300"/>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9" name="Graphic 6">
                  <a:extLst>
                    <a:ext uri="{FF2B5EF4-FFF2-40B4-BE49-F238E27FC236}">
                      <a16:creationId xmlns:a16="http://schemas.microsoft.com/office/drawing/2014/main" id="{EC085A79-A481-43C5-8830-6C9E562F3214}"/>
                    </a:ext>
                  </a:extLst>
                </p:cNvPr>
                <p:cNvGrpSpPr/>
                <p:nvPr/>
              </p:nvGrpSpPr>
              <p:grpSpPr>
                <a:xfrm>
                  <a:off x="2501050" y="3036632"/>
                  <a:ext cx="21410" cy="21335"/>
                  <a:chOff x="2501050" y="3036632"/>
                  <a:chExt cx="21410" cy="21335"/>
                </a:xfrm>
              </p:grpSpPr>
              <p:sp>
                <p:nvSpPr>
                  <p:cNvPr id="594" name="Freeform 393">
                    <a:extLst>
                      <a:ext uri="{FF2B5EF4-FFF2-40B4-BE49-F238E27FC236}">
                        <a16:creationId xmlns:a16="http://schemas.microsoft.com/office/drawing/2014/main" id="{BA618CD8-39C4-4BB7-A4A6-B0715BF8E54C}"/>
                      </a:ext>
                    </a:extLst>
                  </p:cNvPr>
                  <p:cNvSpPr/>
                  <p:nvPr/>
                </p:nvSpPr>
                <p:spPr>
                  <a:xfrm>
                    <a:off x="2511803"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5" name="Freeform 394">
                    <a:extLst>
                      <a:ext uri="{FF2B5EF4-FFF2-40B4-BE49-F238E27FC236}">
                        <a16:creationId xmlns:a16="http://schemas.microsoft.com/office/drawing/2014/main" id="{284C2EB1-039C-4C53-9670-4159B38A234C}"/>
                      </a:ext>
                    </a:extLst>
                  </p:cNvPr>
                  <p:cNvSpPr/>
                  <p:nvPr/>
                </p:nvSpPr>
                <p:spPr>
                  <a:xfrm>
                    <a:off x="2501050"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0" name="Graphic 6">
                  <a:extLst>
                    <a:ext uri="{FF2B5EF4-FFF2-40B4-BE49-F238E27FC236}">
                      <a16:creationId xmlns:a16="http://schemas.microsoft.com/office/drawing/2014/main" id="{DD88B393-9F3A-47D1-AE89-0D7C8ECE5DE3}"/>
                    </a:ext>
                  </a:extLst>
                </p:cNvPr>
                <p:cNvGrpSpPr/>
                <p:nvPr/>
              </p:nvGrpSpPr>
              <p:grpSpPr>
                <a:xfrm>
                  <a:off x="2509329" y="3036632"/>
                  <a:ext cx="21410" cy="21335"/>
                  <a:chOff x="2509329" y="3036632"/>
                  <a:chExt cx="21410" cy="21335"/>
                </a:xfrm>
              </p:grpSpPr>
              <p:sp>
                <p:nvSpPr>
                  <p:cNvPr id="592" name="Freeform 396">
                    <a:extLst>
                      <a:ext uri="{FF2B5EF4-FFF2-40B4-BE49-F238E27FC236}">
                        <a16:creationId xmlns:a16="http://schemas.microsoft.com/office/drawing/2014/main" id="{8EECDF9F-ED9C-4A53-AE4D-BA02903BA056}"/>
                      </a:ext>
                    </a:extLst>
                  </p:cNvPr>
                  <p:cNvSpPr/>
                  <p:nvPr/>
                </p:nvSpPr>
                <p:spPr>
                  <a:xfrm>
                    <a:off x="2519987"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3" name="Freeform 397">
                    <a:extLst>
                      <a:ext uri="{FF2B5EF4-FFF2-40B4-BE49-F238E27FC236}">
                        <a16:creationId xmlns:a16="http://schemas.microsoft.com/office/drawing/2014/main" id="{56DCA6AC-CDA0-402C-AD51-6DAFF157D996}"/>
                      </a:ext>
                    </a:extLst>
                  </p:cNvPr>
                  <p:cNvSpPr/>
                  <p:nvPr/>
                </p:nvSpPr>
                <p:spPr>
                  <a:xfrm>
                    <a:off x="2509329"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1" name="Graphic 6">
                  <a:extLst>
                    <a:ext uri="{FF2B5EF4-FFF2-40B4-BE49-F238E27FC236}">
                      <a16:creationId xmlns:a16="http://schemas.microsoft.com/office/drawing/2014/main" id="{8AC79725-B00C-485A-A8F1-F4F7AF210180}"/>
                    </a:ext>
                  </a:extLst>
                </p:cNvPr>
                <p:cNvGrpSpPr/>
                <p:nvPr/>
              </p:nvGrpSpPr>
              <p:grpSpPr>
                <a:xfrm>
                  <a:off x="2517608" y="3036632"/>
                  <a:ext cx="21410" cy="21335"/>
                  <a:chOff x="2517608" y="3036632"/>
                  <a:chExt cx="21410" cy="21335"/>
                </a:xfrm>
              </p:grpSpPr>
              <p:sp>
                <p:nvSpPr>
                  <p:cNvPr id="590" name="Freeform 399">
                    <a:extLst>
                      <a:ext uri="{FF2B5EF4-FFF2-40B4-BE49-F238E27FC236}">
                        <a16:creationId xmlns:a16="http://schemas.microsoft.com/office/drawing/2014/main" id="{449C3B68-C414-4CEA-A877-606D8ADDF89B}"/>
                      </a:ext>
                    </a:extLst>
                  </p:cNvPr>
                  <p:cNvSpPr/>
                  <p:nvPr/>
                </p:nvSpPr>
                <p:spPr>
                  <a:xfrm>
                    <a:off x="2528266"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1" name="Freeform 400">
                    <a:extLst>
                      <a:ext uri="{FF2B5EF4-FFF2-40B4-BE49-F238E27FC236}">
                        <a16:creationId xmlns:a16="http://schemas.microsoft.com/office/drawing/2014/main" id="{0A3FEDBC-B63B-45E1-945F-5BDE18BFDA56}"/>
                      </a:ext>
                    </a:extLst>
                  </p:cNvPr>
                  <p:cNvSpPr/>
                  <p:nvPr/>
                </p:nvSpPr>
                <p:spPr>
                  <a:xfrm>
                    <a:off x="2517608"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2" name="Graphic 6">
                  <a:extLst>
                    <a:ext uri="{FF2B5EF4-FFF2-40B4-BE49-F238E27FC236}">
                      <a16:creationId xmlns:a16="http://schemas.microsoft.com/office/drawing/2014/main" id="{3D0D5BF5-0B5F-4B04-8CB8-1E486948CFB3}"/>
                    </a:ext>
                  </a:extLst>
                </p:cNvPr>
                <p:cNvGrpSpPr/>
                <p:nvPr/>
              </p:nvGrpSpPr>
              <p:grpSpPr>
                <a:xfrm>
                  <a:off x="2525316" y="3036632"/>
                  <a:ext cx="21410" cy="21335"/>
                  <a:chOff x="2525316" y="3036632"/>
                  <a:chExt cx="21410" cy="21335"/>
                </a:xfrm>
              </p:grpSpPr>
              <p:sp>
                <p:nvSpPr>
                  <p:cNvPr id="588" name="Freeform 402">
                    <a:extLst>
                      <a:ext uri="{FF2B5EF4-FFF2-40B4-BE49-F238E27FC236}">
                        <a16:creationId xmlns:a16="http://schemas.microsoft.com/office/drawing/2014/main" id="{C53B315F-52ED-454A-9283-7EECF405D16D}"/>
                      </a:ext>
                    </a:extLst>
                  </p:cNvPr>
                  <p:cNvSpPr/>
                  <p:nvPr/>
                </p:nvSpPr>
                <p:spPr>
                  <a:xfrm>
                    <a:off x="2536069"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9" name="Freeform 403">
                    <a:extLst>
                      <a:ext uri="{FF2B5EF4-FFF2-40B4-BE49-F238E27FC236}">
                        <a16:creationId xmlns:a16="http://schemas.microsoft.com/office/drawing/2014/main" id="{BCB96282-E36A-4705-84B1-C2BA69E6C0C9}"/>
                      </a:ext>
                    </a:extLst>
                  </p:cNvPr>
                  <p:cNvSpPr/>
                  <p:nvPr/>
                </p:nvSpPr>
                <p:spPr>
                  <a:xfrm>
                    <a:off x="2525316"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3" name="Graphic 6">
                  <a:extLst>
                    <a:ext uri="{FF2B5EF4-FFF2-40B4-BE49-F238E27FC236}">
                      <a16:creationId xmlns:a16="http://schemas.microsoft.com/office/drawing/2014/main" id="{FCCE2BA9-8756-4597-8C62-0C187B596EE1}"/>
                    </a:ext>
                  </a:extLst>
                </p:cNvPr>
                <p:cNvGrpSpPr/>
                <p:nvPr/>
              </p:nvGrpSpPr>
              <p:grpSpPr>
                <a:xfrm>
                  <a:off x="2535212" y="3036632"/>
                  <a:ext cx="21410" cy="21335"/>
                  <a:chOff x="2535212" y="3036632"/>
                  <a:chExt cx="21410" cy="21335"/>
                </a:xfrm>
              </p:grpSpPr>
              <p:sp>
                <p:nvSpPr>
                  <p:cNvPr id="586" name="Freeform 405">
                    <a:extLst>
                      <a:ext uri="{FF2B5EF4-FFF2-40B4-BE49-F238E27FC236}">
                        <a16:creationId xmlns:a16="http://schemas.microsoft.com/office/drawing/2014/main" id="{F8DE8C5C-EED2-44AB-87B6-483B4A5A61CF}"/>
                      </a:ext>
                    </a:extLst>
                  </p:cNvPr>
                  <p:cNvSpPr/>
                  <p:nvPr/>
                </p:nvSpPr>
                <p:spPr>
                  <a:xfrm>
                    <a:off x="2545870"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7" name="Freeform 406">
                    <a:extLst>
                      <a:ext uri="{FF2B5EF4-FFF2-40B4-BE49-F238E27FC236}">
                        <a16:creationId xmlns:a16="http://schemas.microsoft.com/office/drawing/2014/main" id="{E9B806E7-E807-41C8-AC7F-387BC9E3083E}"/>
                      </a:ext>
                    </a:extLst>
                  </p:cNvPr>
                  <p:cNvSpPr/>
                  <p:nvPr/>
                </p:nvSpPr>
                <p:spPr>
                  <a:xfrm>
                    <a:off x="2535212"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4" name="Graphic 6">
                  <a:extLst>
                    <a:ext uri="{FF2B5EF4-FFF2-40B4-BE49-F238E27FC236}">
                      <a16:creationId xmlns:a16="http://schemas.microsoft.com/office/drawing/2014/main" id="{C77FDABB-174E-4C3E-B806-A624DBC48EAC}"/>
                    </a:ext>
                  </a:extLst>
                </p:cNvPr>
                <p:cNvGrpSpPr/>
                <p:nvPr/>
              </p:nvGrpSpPr>
              <p:grpSpPr>
                <a:xfrm>
                  <a:off x="2542920" y="3036632"/>
                  <a:ext cx="21410" cy="21335"/>
                  <a:chOff x="2542920" y="3036632"/>
                  <a:chExt cx="21410" cy="21335"/>
                </a:xfrm>
              </p:grpSpPr>
              <p:sp>
                <p:nvSpPr>
                  <p:cNvPr id="584" name="Freeform 408">
                    <a:extLst>
                      <a:ext uri="{FF2B5EF4-FFF2-40B4-BE49-F238E27FC236}">
                        <a16:creationId xmlns:a16="http://schemas.microsoft.com/office/drawing/2014/main" id="{BBB2FCD3-4330-4210-AD94-FA8ECBEFF047}"/>
                      </a:ext>
                    </a:extLst>
                  </p:cNvPr>
                  <p:cNvSpPr/>
                  <p:nvPr/>
                </p:nvSpPr>
                <p:spPr>
                  <a:xfrm>
                    <a:off x="2553673"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5" name="Freeform 409">
                    <a:extLst>
                      <a:ext uri="{FF2B5EF4-FFF2-40B4-BE49-F238E27FC236}">
                        <a16:creationId xmlns:a16="http://schemas.microsoft.com/office/drawing/2014/main" id="{17227933-6E6C-458E-8E56-78C795DD9A56}"/>
                      </a:ext>
                    </a:extLst>
                  </p:cNvPr>
                  <p:cNvSpPr/>
                  <p:nvPr/>
                </p:nvSpPr>
                <p:spPr>
                  <a:xfrm>
                    <a:off x="2542920"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5" name="Graphic 6">
                  <a:extLst>
                    <a:ext uri="{FF2B5EF4-FFF2-40B4-BE49-F238E27FC236}">
                      <a16:creationId xmlns:a16="http://schemas.microsoft.com/office/drawing/2014/main" id="{5C8DA11E-499E-4786-8D74-B13F794234BB}"/>
                    </a:ext>
                  </a:extLst>
                </p:cNvPr>
                <p:cNvGrpSpPr/>
                <p:nvPr/>
              </p:nvGrpSpPr>
              <p:grpSpPr>
                <a:xfrm>
                  <a:off x="2551484" y="3036632"/>
                  <a:ext cx="21315" cy="21335"/>
                  <a:chOff x="2551484" y="3036632"/>
                  <a:chExt cx="21315" cy="21335"/>
                </a:xfrm>
              </p:grpSpPr>
              <p:sp>
                <p:nvSpPr>
                  <p:cNvPr id="582" name="Freeform 411">
                    <a:extLst>
                      <a:ext uri="{FF2B5EF4-FFF2-40B4-BE49-F238E27FC236}">
                        <a16:creationId xmlns:a16="http://schemas.microsoft.com/office/drawing/2014/main" id="{5CEA24EB-4E1D-4E0B-BEF0-D18130AC36B8}"/>
                      </a:ext>
                    </a:extLst>
                  </p:cNvPr>
                  <p:cNvSpPr/>
                  <p:nvPr/>
                </p:nvSpPr>
                <p:spPr>
                  <a:xfrm>
                    <a:off x="2562142"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3" name="Freeform 412">
                    <a:extLst>
                      <a:ext uri="{FF2B5EF4-FFF2-40B4-BE49-F238E27FC236}">
                        <a16:creationId xmlns:a16="http://schemas.microsoft.com/office/drawing/2014/main" id="{C7D667F3-F4D6-4B93-BE7F-F7A55A4DEC1D}"/>
                      </a:ext>
                    </a:extLst>
                  </p:cNvPr>
                  <p:cNvSpPr/>
                  <p:nvPr/>
                </p:nvSpPr>
                <p:spPr>
                  <a:xfrm>
                    <a:off x="2551484" y="3047300"/>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6" name="Graphic 6">
                  <a:extLst>
                    <a:ext uri="{FF2B5EF4-FFF2-40B4-BE49-F238E27FC236}">
                      <a16:creationId xmlns:a16="http://schemas.microsoft.com/office/drawing/2014/main" id="{39156A07-F55D-4A95-9146-7A4625C246FF}"/>
                    </a:ext>
                  </a:extLst>
                </p:cNvPr>
                <p:cNvGrpSpPr/>
                <p:nvPr/>
              </p:nvGrpSpPr>
              <p:grpSpPr>
                <a:xfrm>
                  <a:off x="2558431" y="3036632"/>
                  <a:ext cx="21315" cy="21335"/>
                  <a:chOff x="2558431" y="3036632"/>
                  <a:chExt cx="21315" cy="21335"/>
                </a:xfrm>
              </p:grpSpPr>
              <p:sp>
                <p:nvSpPr>
                  <p:cNvPr id="580" name="Freeform 414">
                    <a:extLst>
                      <a:ext uri="{FF2B5EF4-FFF2-40B4-BE49-F238E27FC236}">
                        <a16:creationId xmlns:a16="http://schemas.microsoft.com/office/drawing/2014/main" id="{ADD4154C-EEB8-4494-A1EF-721BA3ECEB1B}"/>
                      </a:ext>
                    </a:extLst>
                  </p:cNvPr>
                  <p:cNvSpPr/>
                  <p:nvPr/>
                </p:nvSpPr>
                <p:spPr>
                  <a:xfrm>
                    <a:off x="2569089"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1" name="Freeform 415">
                    <a:extLst>
                      <a:ext uri="{FF2B5EF4-FFF2-40B4-BE49-F238E27FC236}">
                        <a16:creationId xmlns:a16="http://schemas.microsoft.com/office/drawing/2014/main" id="{7F5549A1-38B2-4F87-991F-C33DBC9008FD}"/>
                      </a:ext>
                    </a:extLst>
                  </p:cNvPr>
                  <p:cNvSpPr/>
                  <p:nvPr/>
                </p:nvSpPr>
                <p:spPr>
                  <a:xfrm>
                    <a:off x="2558431" y="3047300"/>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7" name="Graphic 6">
                  <a:extLst>
                    <a:ext uri="{FF2B5EF4-FFF2-40B4-BE49-F238E27FC236}">
                      <a16:creationId xmlns:a16="http://schemas.microsoft.com/office/drawing/2014/main" id="{D024F70C-6F49-42A7-A08A-F3D0CF3530E2}"/>
                    </a:ext>
                  </a:extLst>
                </p:cNvPr>
                <p:cNvGrpSpPr/>
                <p:nvPr/>
              </p:nvGrpSpPr>
              <p:grpSpPr>
                <a:xfrm>
                  <a:off x="2563474" y="3036632"/>
                  <a:ext cx="21410" cy="21335"/>
                  <a:chOff x="2563474" y="3036632"/>
                  <a:chExt cx="21410" cy="21335"/>
                </a:xfrm>
              </p:grpSpPr>
              <p:sp>
                <p:nvSpPr>
                  <p:cNvPr id="578" name="Freeform 417">
                    <a:extLst>
                      <a:ext uri="{FF2B5EF4-FFF2-40B4-BE49-F238E27FC236}">
                        <a16:creationId xmlns:a16="http://schemas.microsoft.com/office/drawing/2014/main" id="{92C24FCA-E405-4189-B6D4-B736776CDB8E}"/>
                      </a:ext>
                    </a:extLst>
                  </p:cNvPr>
                  <p:cNvSpPr/>
                  <p:nvPr/>
                </p:nvSpPr>
                <p:spPr>
                  <a:xfrm>
                    <a:off x="2574132"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9" name="Freeform 418">
                    <a:extLst>
                      <a:ext uri="{FF2B5EF4-FFF2-40B4-BE49-F238E27FC236}">
                        <a16:creationId xmlns:a16="http://schemas.microsoft.com/office/drawing/2014/main" id="{364A5786-3776-4EEE-879A-A708DE2CFA81}"/>
                      </a:ext>
                    </a:extLst>
                  </p:cNvPr>
                  <p:cNvSpPr/>
                  <p:nvPr/>
                </p:nvSpPr>
                <p:spPr>
                  <a:xfrm>
                    <a:off x="2563474"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8" name="Graphic 6">
                  <a:extLst>
                    <a:ext uri="{FF2B5EF4-FFF2-40B4-BE49-F238E27FC236}">
                      <a16:creationId xmlns:a16="http://schemas.microsoft.com/office/drawing/2014/main" id="{AA5A95D0-C2F3-41E0-8507-022AC1146A55}"/>
                    </a:ext>
                  </a:extLst>
                </p:cNvPr>
                <p:cNvGrpSpPr/>
                <p:nvPr/>
              </p:nvGrpSpPr>
              <p:grpSpPr>
                <a:xfrm>
                  <a:off x="2569660" y="3036632"/>
                  <a:ext cx="21315" cy="21335"/>
                  <a:chOff x="2569660" y="3036632"/>
                  <a:chExt cx="21315" cy="21335"/>
                </a:xfrm>
              </p:grpSpPr>
              <p:sp>
                <p:nvSpPr>
                  <p:cNvPr id="576" name="Freeform 420">
                    <a:extLst>
                      <a:ext uri="{FF2B5EF4-FFF2-40B4-BE49-F238E27FC236}">
                        <a16:creationId xmlns:a16="http://schemas.microsoft.com/office/drawing/2014/main" id="{4E63AD74-B7D1-4623-A61F-3ADBA6F4045A}"/>
                      </a:ext>
                    </a:extLst>
                  </p:cNvPr>
                  <p:cNvSpPr/>
                  <p:nvPr/>
                </p:nvSpPr>
                <p:spPr>
                  <a:xfrm>
                    <a:off x="2580317"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7" name="Freeform 421">
                    <a:extLst>
                      <a:ext uri="{FF2B5EF4-FFF2-40B4-BE49-F238E27FC236}">
                        <a16:creationId xmlns:a16="http://schemas.microsoft.com/office/drawing/2014/main" id="{F42C5849-FD16-4275-8126-5104D42E5E8C}"/>
                      </a:ext>
                    </a:extLst>
                  </p:cNvPr>
                  <p:cNvSpPr/>
                  <p:nvPr/>
                </p:nvSpPr>
                <p:spPr>
                  <a:xfrm>
                    <a:off x="2569660" y="3047300"/>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9" name="Graphic 6">
                  <a:extLst>
                    <a:ext uri="{FF2B5EF4-FFF2-40B4-BE49-F238E27FC236}">
                      <a16:creationId xmlns:a16="http://schemas.microsoft.com/office/drawing/2014/main" id="{7FE20B50-4621-4C8C-8C1B-428EFC0C75CC}"/>
                    </a:ext>
                  </a:extLst>
                </p:cNvPr>
                <p:cNvGrpSpPr/>
                <p:nvPr/>
              </p:nvGrpSpPr>
              <p:grpSpPr>
                <a:xfrm>
                  <a:off x="2493628" y="3036918"/>
                  <a:ext cx="21315" cy="21335"/>
                  <a:chOff x="2493628" y="3036918"/>
                  <a:chExt cx="21315" cy="21335"/>
                </a:xfrm>
              </p:grpSpPr>
              <p:sp>
                <p:nvSpPr>
                  <p:cNvPr id="574" name="Freeform 423">
                    <a:extLst>
                      <a:ext uri="{FF2B5EF4-FFF2-40B4-BE49-F238E27FC236}">
                        <a16:creationId xmlns:a16="http://schemas.microsoft.com/office/drawing/2014/main" id="{86248D7E-4D3E-425F-A2D7-BEC35E761953}"/>
                      </a:ext>
                    </a:extLst>
                  </p:cNvPr>
                  <p:cNvSpPr/>
                  <p:nvPr/>
                </p:nvSpPr>
                <p:spPr>
                  <a:xfrm>
                    <a:off x="2504286" y="3036918"/>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5" name="Freeform 1023">
                    <a:extLst>
                      <a:ext uri="{FF2B5EF4-FFF2-40B4-BE49-F238E27FC236}">
                        <a16:creationId xmlns:a16="http://schemas.microsoft.com/office/drawing/2014/main" id="{4D03B229-D078-4B84-95AF-8C0B19920B6F}"/>
                      </a:ext>
                    </a:extLst>
                  </p:cNvPr>
                  <p:cNvSpPr/>
                  <p:nvPr/>
                </p:nvSpPr>
                <p:spPr>
                  <a:xfrm>
                    <a:off x="2493628" y="3047586"/>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0" name="Graphic 6">
                  <a:extLst>
                    <a:ext uri="{FF2B5EF4-FFF2-40B4-BE49-F238E27FC236}">
                      <a16:creationId xmlns:a16="http://schemas.microsoft.com/office/drawing/2014/main" id="{D661CB56-DF11-4360-906A-829C463771E3}"/>
                    </a:ext>
                  </a:extLst>
                </p:cNvPr>
                <p:cNvGrpSpPr/>
                <p:nvPr/>
              </p:nvGrpSpPr>
              <p:grpSpPr>
                <a:xfrm>
                  <a:off x="2454137" y="3025202"/>
                  <a:ext cx="21410" cy="21336"/>
                  <a:chOff x="2454137" y="3025202"/>
                  <a:chExt cx="21410" cy="21336"/>
                </a:xfrm>
              </p:grpSpPr>
              <p:sp>
                <p:nvSpPr>
                  <p:cNvPr id="572" name="Freeform 1025">
                    <a:extLst>
                      <a:ext uri="{FF2B5EF4-FFF2-40B4-BE49-F238E27FC236}">
                        <a16:creationId xmlns:a16="http://schemas.microsoft.com/office/drawing/2014/main" id="{DBA4C095-BC53-4DD5-B400-E19881E7F9BB}"/>
                      </a:ext>
                    </a:extLst>
                  </p:cNvPr>
                  <p:cNvSpPr/>
                  <p:nvPr/>
                </p:nvSpPr>
                <p:spPr>
                  <a:xfrm>
                    <a:off x="2464795" y="302520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 name="Freeform 1026">
                    <a:extLst>
                      <a:ext uri="{FF2B5EF4-FFF2-40B4-BE49-F238E27FC236}">
                        <a16:creationId xmlns:a16="http://schemas.microsoft.com/office/drawing/2014/main" id="{557D859E-D10B-4DDC-8478-F2BD3A8B5B7D}"/>
                      </a:ext>
                    </a:extLst>
                  </p:cNvPr>
                  <p:cNvSpPr/>
                  <p:nvPr/>
                </p:nvSpPr>
                <p:spPr>
                  <a:xfrm>
                    <a:off x="2454137" y="303587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1" name="Graphic 6">
                  <a:extLst>
                    <a:ext uri="{FF2B5EF4-FFF2-40B4-BE49-F238E27FC236}">
                      <a16:creationId xmlns:a16="http://schemas.microsoft.com/office/drawing/2014/main" id="{033C23E9-94B0-4011-9A06-B7EB901AF598}"/>
                    </a:ext>
                  </a:extLst>
                </p:cNvPr>
                <p:cNvGrpSpPr/>
                <p:nvPr/>
              </p:nvGrpSpPr>
              <p:grpSpPr>
                <a:xfrm>
                  <a:off x="2405606" y="3025202"/>
                  <a:ext cx="21410" cy="21336"/>
                  <a:chOff x="2405606" y="3025202"/>
                  <a:chExt cx="21410" cy="21336"/>
                </a:xfrm>
              </p:grpSpPr>
              <p:sp>
                <p:nvSpPr>
                  <p:cNvPr id="570" name="Freeform 1028">
                    <a:extLst>
                      <a:ext uri="{FF2B5EF4-FFF2-40B4-BE49-F238E27FC236}">
                        <a16:creationId xmlns:a16="http://schemas.microsoft.com/office/drawing/2014/main" id="{AD68DC44-BA3E-42DA-A5D7-44FFB1AC00C0}"/>
                      </a:ext>
                    </a:extLst>
                  </p:cNvPr>
                  <p:cNvSpPr/>
                  <p:nvPr/>
                </p:nvSpPr>
                <p:spPr>
                  <a:xfrm>
                    <a:off x="2416264" y="302520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1" name="Freeform 1029">
                    <a:extLst>
                      <a:ext uri="{FF2B5EF4-FFF2-40B4-BE49-F238E27FC236}">
                        <a16:creationId xmlns:a16="http://schemas.microsoft.com/office/drawing/2014/main" id="{A0E1658E-48EE-4617-9337-059A7832906F}"/>
                      </a:ext>
                    </a:extLst>
                  </p:cNvPr>
                  <p:cNvSpPr/>
                  <p:nvPr/>
                </p:nvSpPr>
                <p:spPr>
                  <a:xfrm>
                    <a:off x="2405606" y="303587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2" name="Graphic 6">
                  <a:extLst>
                    <a:ext uri="{FF2B5EF4-FFF2-40B4-BE49-F238E27FC236}">
                      <a16:creationId xmlns:a16="http://schemas.microsoft.com/office/drawing/2014/main" id="{F8FAF796-A79A-4481-A6B6-2B8DD754551F}"/>
                    </a:ext>
                  </a:extLst>
                </p:cNvPr>
                <p:cNvGrpSpPr/>
                <p:nvPr/>
              </p:nvGrpSpPr>
              <p:grpSpPr>
                <a:xfrm>
                  <a:off x="2411792" y="3025202"/>
                  <a:ext cx="21315" cy="21336"/>
                  <a:chOff x="2411792" y="3025202"/>
                  <a:chExt cx="21315" cy="21336"/>
                </a:xfrm>
              </p:grpSpPr>
              <p:sp>
                <p:nvSpPr>
                  <p:cNvPr id="568" name="Freeform 1031">
                    <a:extLst>
                      <a:ext uri="{FF2B5EF4-FFF2-40B4-BE49-F238E27FC236}">
                        <a16:creationId xmlns:a16="http://schemas.microsoft.com/office/drawing/2014/main" id="{1E37159B-CFD8-45DA-B512-A58DC499A76B}"/>
                      </a:ext>
                    </a:extLst>
                  </p:cNvPr>
                  <p:cNvSpPr/>
                  <p:nvPr/>
                </p:nvSpPr>
                <p:spPr>
                  <a:xfrm>
                    <a:off x="2422449" y="302520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9" name="Freeform 1032">
                    <a:extLst>
                      <a:ext uri="{FF2B5EF4-FFF2-40B4-BE49-F238E27FC236}">
                        <a16:creationId xmlns:a16="http://schemas.microsoft.com/office/drawing/2014/main" id="{017F9A46-BC7C-4087-8938-FD27448BA325}"/>
                      </a:ext>
                    </a:extLst>
                  </p:cNvPr>
                  <p:cNvSpPr/>
                  <p:nvPr/>
                </p:nvSpPr>
                <p:spPr>
                  <a:xfrm>
                    <a:off x="2411792" y="3035870"/>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3" name="Graphic 6">
                  <a:extLst>
                    <a:ext uri="{FF2B5EF4-FFF2-40B4-BE49-F238E27FC236}">
                      <a16:creationId xmlns:a16="http://schemas.microsoft.com/office/drawing/2014/main" id="{06B0EB2B-6052-4451-9D66-30ACB076604F}"/>
                    </a:ext>
                  </a:extLst>
                </p:cNvPr>
                <p:cNvGrpSpPr/>
                <p:nvPr/>
              </p:nvGrpSpPr>
              <p:grpSpPr>
                <a:xfrm>
                  <a:off x="2428825" y="3025202"/>
                  <a:ext cx="21315" cy="21336"/>
                  <a:chOff x="2428825" y="3025202"/>
                  <a:chExt cx="21315" cy="21336"/>
                </a:xfrm>
              </p:grpSpPr>
              <p:sp>
                <p:nvSpPr>
                  <p:cNvPr id="566" name="Freeform 1034">
                    <a:extLst>
                      <a:ext uri="{FF2B5EF4-FFF2-40B4-BE49-F238E27FC236}">
                        <a16:creationId xmlns:a16="http://schemas.microsoft.com/office/drawing/2014/main" id="{53165A2F-F336-4621-9AEA-1E125064F144}"/>
                      </a:ext>
                    </a:extLst>
                  </p:cNvPr>
                  <p:cNvSpPr/>
                  <p:nvPr/>
                </p:nvSpPr>
                <p:spPr>
                  <a:xfrm>
                    <a:off x="2439483" y="302520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7" name="Freeform 1035">
                    <a:extLst>
                      <a:ext uri="{FF2B5EF4-FFF2-40B4-BE49-F238E27FC236}">
                        <a16:creationId xmlns:a16="http://schemas.microsoft.com/office/drawing/2014/main" id="{250CC727-E72D-4C3B-842C-69D90C999287}"/>
                      </a:ext>
                    </a:extLst>
                  </p:cNvPr>
                  <p:cNvSpPr/>
                  <p:nvPr/>
                </p:nvSpPr>
                <p:spPr>
                  <a:xfrm>
                    <a:off x="2428825" y="3035870"/>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4" name="Graphic 6">
                  <a:extLst>
                    <a:ext uri="{FF2B5EF4-FFF2-40B4-BE49-F238E27FC236}">
                      <a16:creationId xmlns:a16="http://schemas.microsoft.com/office/drawing/2014/main" id="{8FE55B0A-32A1-4148-BB7F-8B4E27A1CF01}"/>
                    </a:ext>
                  </a:extLst>
                </p:cNvPr>
                <p:cNvGrpSpPr/>
                <p:nvPr/>
              </p:nvGrpSpPr>
              <p:grpSpPr>
                <a:xfrm>
                  <a:off x="2388002" y="3016916"/>
                  <a:ext cx="21410" cy="21336"/>
                  <a:chOff x="2388002" y="3016916"/>
                  <a:chExt cx="21410" cy="21336"/>
                </a:xfrm>
              </p:grpSpPr>
              <p:sp>
                <p:nvSpPr>
                  <p:cNvPr id="564" name="Freeform 1037">
                    <a:extLst>
                      <a:ext uri="{FF2B5EF4-FFF2-40B4-BE49-F238E27FC236}">
                        <a16:creationId xmlns:a16="http://schemas.microsoft.com/office/drawing/2014/main" id="{F68EA2FC-3FAF-4467-8A1D-EA001B37BBC4}"/>
                      </a:ext>
                    </a:extLst>
                  </p:cNvPr>
                  <p:cNvSpPr/>
                  <p:nvPr/>
                </p:nvSpPr>
                <p:spPr>
                  <a:xfrm>
                    <a:off x="2398660" y="3016916"/>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5" name="Freeform 1038">
                    <a:extLst>
                      <a:ext uri="{FF2B5EF4-FFF2-40B4-BE49-F238E27FC236}">
                        <a16:creationId xmlns:a16="http://schemas.microsoft.com/office/drawing/2014/main" id="{9F1E4E92-4FB3-4244-9250-6BAC1A74B9E4}"/>
                      </a:ext>
                    </a:extLst>
                  </p:cNvPr>
                  <p:cNvSpPr/>
                  <p:nvPr/>
                </p:nvSpPr>
                <p:spPr>
                  <a:xfrm>
                    <a:off x="2388002" y="3027584"/>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5" name="Graphic 6">
                  <a:extLst>
                    <a:ext uri="{FF2B5EF4-FFF2-40B4-BE49-F238E27FC236}">
                      <a16:creationId xmlns:a16="http://schemas.microsoft.com/office/drawing/2014/main" id="{E1256C6D-F64A-4802-BF0E-48B9CC04478C}"/>
                    </a:ext>
                  </a:extLst>
                </p:cNvPr>
                <p:cNvGrpSpPr/>
                <p:nvPr/>
              </p:nvGrpSpPr>
              <p:grpSpPr>
                <a:xfrm>
                  <a:off x="2373538" y="3006533"/>
                  <a:ext cx="21410" cy="21335"/>
                  <a:chOff x="2373538" y="3006533"/>
                  <a:chExt cx="21410" cy="21335"/>
                </a:xfrm>
              </p:grpSpPr>
              <p:sp>
                <p:nvSpPr>
                  <p:cNvPr id="562" name="Freeform 1040">
                    <a:extLst>
                      <a:ext uri="{FF2B5EF4-FFF2-40B4-BE49-F238E27FC236}">
                        <a16:creationId xmlns:a16="http://schemas.microsoft.com/office/drawing/2014/main" id="{401DAB26-9E0B-41FB-8DCA-863DA9666592}"/>
                      </a:ext>
                    </a:extLst>
                  </p:cNvPr>
                  <p:cNvSpPr/>
                  <p:nvPr/>
                </p:nvSpPr>
                <p:spPr>
                  <a:xfrm>
                    <a:off x="2384291" y="3006533"/>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3" name="Freeform 1041">
                    <a:extLst>
                      <a:ext uri="{FF2B5EF4-FFF2-40B4-BE49-F238E27FC236}">
                        <a16:creationId xmlns:a16="http://schemas.microsoft.com/office/drawing/2014/main" id="{22673EE4-E3D9-4436-8B39-FAEAF44526E3}"/>
                      </a:ext>
                    </a:extLst>
                  </p:cNvPr>
                  <p:cNvSpPr/>
                  <p:nvPr/>
                </p:nvSpPr>
                <p:spPr>
                  <a:xfrm>
                    <a:off x="2373538" y="3017201"/>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6" name="Graphic 6">
                  <a:extLst>
                    <a:ext uri="{FF2B5EF4-FFF2-40B4-BE49-F238E27FC236}">
                      <a16:creationId xmlns:a16="http://schemas.microsoft.com/office/drawing/2014/main" id="{92E9ED99-592D-4640-8C33-E539351E6F28}"/>
                    </a:ext>
                  </a:extLst>
                </p:cNvPr>
                <p:cNvGrpSpPr/>
                <p:nvPr/>
              </p:nvGrpSpPr>
              <p:grpSpPr>
                <a:xfrm>
                  <a:off x="2346418" y="2987007"/>
                  <a:ext cx="21315" cy="21335"/>
                  <a:chOff x="2346418" y="2987007"/>
                  <a:chExt cx="21315" cy="21335"/>
                </a:xfrm>
              </p:grpSpPr>
              <p:sp>
                <p:nvSpPr>
                  <p:cNvPr id="560" name="Freeform 1043">
                    <a:extLst>
                      <a:ext uri="{FF2B5EF4-FFF2-40B4-BE49-F238E27FC236}">
                        <a16:creationId xmlns:a16="http://schemas.microsoft.com/office/drawing/2014/main" id="{F4CBB7AB-2942-4D7F-89AA-558FEA471F68}"/>
                      </a:ext>
                    </a:extLst>
                  </p:cNvPr>
                  <p:cNvSpPr/>
                  <p:nvPr/>
                </p:nvSpPr>
                <p:spPr>
                  <a:xfrm>
                    <a:off x="2357076" y="2987007"/>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1" name="Freeform 1044">
                    <a:extLst>
                      <a:ext uri="{FF2B5EF4-FFF2-40B4-BE49-F238E27FC236}">
                        <a16:creationId xmlns:a16="http://schemas.microsoft.com/office/drawing/2014/main" id="{02F1B413-AC81-4381-87D2-6F1583A98157}"/>
                      </a:ext>
                    </a:extLst>
                  </p:cNvPr>
                  <p:cNvSpPr/>
                  <p:nvPr/>
                </p:nvSpPr>
                <p:spPr>
                  <a:xfrm>
                    <a:off x="2346418" y="2997675"/>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7" name="Graphic 6">
                  <a:extLst>
                    <a:ext uri="{FF2B5EF4-FFF2-40B4-BE49-F238E27FC236}">
                      <a16:creationId xmlns:a16="http://schemas.microsoft.com/office/drawing/2014/main" id="{4A06B33D-2542-485F-B68E-945C2B9D87A9}"/>
                    </a:ext>
                  </a:extLst>
                </p:cNvPr>
                <p:cNvGrpSpPr/>
                <p:nvPr/>
              </p:nvGrpSpPr>
              <p:grpSpPr>
                <a:xfrm>
                  <a:off x="2357932" y="2993675"/>
                  <a:ext cx="21315" cy="21335"/>
                  <a:chOff x="2357932" y="2993675"/>
                  <a:chExt cx="21315" cy="21335"/>
                </a:xfrm>
              </p:grpSpPr>
              <p:sp>
                <p:nvSpPr>
                  <p:cNvPr id="558" name="Freeform 1046">
                    <a:extLst>
                      <a:ext uri="{FF2B5EF4-FFF2-40B4-BE49-F238E27FC236}">
                        <a16:creationId xmlns:a16="http://schemas.microsoft.com/office/drawing/2014/main" id="{0E55BE03-E3AA-4A1B-99D4-3D33B25BA3D2}"/>
                      </a:ext>
                    </a:extLst>
                  </p:cNvPr>
                  <p:cNvSpPr/>
                  <p:nvPr/>
                </p:nvSpPr>
                <p:spPr>
                  <a:xfrm>
                    <a:off x="2368590" y="2993675"/>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9" name="Freeform 1047">
                    <a:extLst>
                      <a:ext uri="{FF2B5EF4-FFF2-40B4-BE49-F238E27FC236}">
                        <a16:creationId xmlns:a16="http://schemas.microsoft.com/office/drawing/2014/main" id="{9D3647BF-4259-4017-A0C6-3931AFD2D8D2}"/>
                      </a:ext>
                    </a:extLst>
                  </p:cNvPr>
                  <p:cNvSpPr/>
                  <p:nvPr/>
                </p:nvSpPr>
                <p:spPr>
                  <a:xfrm>
                    <a:off x="2357932" y="3004343"/>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8" name="Graphic 6">
                  <a:extLst>
                    <a:ext uri="{FF2B5EF4-FFF2-40B4-BE49-F238E27FC236}">
                      <a16:creationId xmlns:a16="http://schemas.microsoft.com/office/drawing/2014/main" id="{36DF35CE-908D-447D-A913-CC767E8156A7}"/>
                    </a:ext>
                  </a:extLst>
                </p:cNvPr>
                <p:cNvGrpSpPr/>
                <p:nvPr/>
              </p:nvGrpSpPr>
              <p:grpSpPr>
                <a:xfrm>
                  <a:off x="2364593" y="2993675"/>
                  <a:ext cx="21315" cy="21335"/>
                  <a:chOff x="2364593" y="2993675"/>
                  <a:chExt cx="21315" cy="21335"/>
                </a:xfrm>
              </p:grpSpPr>
              <p:sp>
                <p:nvSpPr>
                  <p:cNvPr id="556" name="Freeform 1049">
                    <a:extLst>
                      <a:ext uri="{FF2B5EF4-FFF2-40B4-BE49-F238E27FC236}">
                        <a16:creationId xmlns:a16="http://schemas.microsoft.com/office/drawing/2014/main" id="{0F1C86CC-63F6-402F-8182-10BDE77BCC87}"/>
                      </a:ext>
                    </a:extLst>
                  </p:cNvPr>
                  <p:cNvSpPr/>
                  <p:nvPr/>
                </p:nvSpPr>
                <p:spPr>
                  <a:xfrm>
                    <a:off x="2375251" y="2993675"/>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7" name="Freeform 1050">
                    <a:extLst>
                      <a:ext uri="{FF2B5EF4-FFF2-40B4-BE49-F238E27FC236}">
                        <a16:creationId xmlns:a16="http://schemas.microsoft.com/office/drawing/2014/main" id="{99169CDD-7749-4838-A3C2-56BDD527CAAB}"/>
                      </a:ext>
                    </a:extLst>
                  </p:cNvPr>
                  <p:cNvSpPr/>
                  <p:nvPr/>
                </p:nvSpPr>
                <p:spPr>
                  <a:xfrm>
                    <a:off x="2364593" y="3004343"/>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9" name="Graphic 6">
                  <a:extLst>
                    <a:ext uri="{FF2B5EF4-FFF2-40B4-BE49-F238E27FC236}">
                      <a16:creationId xmlns:a16="http://schemas.microsoft.com/office/drawing/2014/main" id="{1E1417AE-F3BF-4624-9B3D-290AD620D29E}"/>
                    </a:ext>
                  </a:extLst>
                </p:cNvPr>
                <p:cNvGrpSpPr/>
                <p:nvPr/>
              </p:nvGrpSpPr>
              <p:grpSpPr>
                <a:xfrm>
                  <a:off x="2338995" y="2963480"/>
                  <a:ext cx="21315" cy="21431"/>
                  <a:chOff x="2338995" y="2963480"/>
                  <a:chExt cx="21315" cy="21431"/>
                </a:xfrm>
              </p:grpSpPr>
              <p:sp>
                <p:nvSpPr>
                  <p:cNvPr id="554" name="Freeform 1052">
                    <a:extLst>
                      <a:ext uri="{FF2B5EF4-FFF2-40B4-BE49-F238E27FC236}">
                        <a16:creationId xmlns:a16="http://schemas.microsoft.com/office/drawing/2014/main" id="{F1BBAA4D-0F48-4405-93BB-08E9604F2F4F}"/>
                      </a:ext>
                    </a:extLst>
                  </p:cNvPr>
                  <p:cNvSpPr/>
                  <p:nvPr/>
                </p:nvSpPr>
                <p:spPr>
                  <a:xfrm>
                    <a:off x="2349653" y="2963480"/>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5" name="Freeform 1053">
                    <a:extLst>
                      <a:ext uri="{FF2B5EF4-FFF2-40B4-BE49-F238E27FC236}">
                        <a16:creationId xmlns:a16="http://schemas.microsoft.com/office/drawing/2014/main" id="{16201717-7F76-429C-9271-061AB1672426}"/>
                      </a:ext>
                    </a:extLst>
                  </p:cNvPr>
                  <p:cNvSpPr/>
                  <p:nvPr/>
                </p:nvSpPr>
                <p:spPr>
                  <a:xfrm>
                    <a:off x="2338995" y="2974148"/>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0" name="Graphic 6">
                  <a:extLst>
                    <a:ext uri="{FF2B5EF4-FFF2-40B4-BE49-F238E27FC236}">
                      <a16:creationId xmlns:a16="http://schemas.microsoft.com/office/drawing/2014/main" id="{E160F832-C104-4FE7-8CEA-BD05994BD167}"/>
                    </a:ext>
                  </a:extLst>
                </p:cNvPr>
                <p:cNvGrpSpPr/>
                <p:nvPr/>
              </p:nvGrpSpPr>
              <p:grpSpPr>
                <a:xfrm>
                  <a:off x="2315491" y="2957670"/>
                  <a:ext cx="21315" cy="21335"/>
                  <a:chOff x="2315491" y="2957670"/>
                  <a:chExt cx="21315" cy="21335"/>
                </a:xfrm>
              </p:grpSpPr>
              <p:sp>
                <p:nvSpPr>
                  <p:cNvPr id="552" name="Freeform 1055">
                    <a:extLst>
                      <a:ext uri="{FF2B5EF4-FFF2-40B4-BE49-F238E27FC236}">
                        <a16:creationId xmlns:a16="http://schemas.microsoft.com/office/drawing/2014/main" id="{2AF55B7D-E426-4AA6-8A6A-D444BCE3B856}"/>
                      </a:ext>
                    </a:extLst>
                  </p:cNvPr>
                  <p:cNvSpPr/>
                  <p:nvPr/>
                </p:nvSpPr>
                <p:spPr>
                  <a:xfrm>
                    <a:off x="2326149" y="2957670"/>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3" name="Freeform 1056">
                    <a:extLst>
                      <a:ext uri="{FF2B5EF4-FFF2-40B4-BE49-F238E27FC236}">
                        <a16:creationId xmlns:a16="http://schemas.microsoft.com/office/drawing/2014/main" id="{4475BF56-7F48-450A-B31C-2F4B83D0C05A}"/>
                      </a:ext>
                    </a:extLst>
                  </p:cNvPr>
                  <p:cNvSpPr/>
                  <p:nvPr/>
                </p:nvSpPr>
                <p:spPr>
                  <a:xfrm>
                    <a:off x="2315491" y="2968338"/>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1" name="Graphic 6">
                  <a:extLst>
                    <a:ext uri="{FF2B5EF4-FFF2-40B4-BE49-F238E27FC236}">
                      <a16:creationId xmlns:a16="http://schemas.microsoft.com/office/drawing/2014/main" id="{DBD10E81-A557-430E-9F4C-1AB601B54D45}"/>
                    </a:ext>
                  </a:extLst>
                </p:cNvPr>
                <p:cNvGrpSpPr/>
                <p:nvPr/>
              </p:nvGrpSpPr>
              <p:grpSpPr>
                <a:xfrm>
                  <a:off x="2274954" y="2910617"/>
                  <a:ext cx="21315" cy="21431"/>
                  <a:chOff x="2274954" y="2910617"/>
                  <a:chExt cx="21315" cy="21431"/>
                </a:xfrm>
              </p:grpSpPr>
              <p:sp>
                <p:nvSpPr>
                  <p:cNvPr id="550" name="Freeform 1058">
                    <a:extLst>
                      <a:ext uri="{FF2B5EF4-FFF2-40B4-BE49-F238E27FC236}">
                        <a16:creationId xmlns:a16="http://schemas.microsoft.com/office/drawing/2014/main" id="{EF8006C6-ED81-4376-A638-5D19EF6C03AE}"/>
                      </a:ext>
                    </a:extLst>
                  </p:cNvPr>
                  <p:cNvSpPr/>
                  <p:nvPr/>
                </p:nvSpPr>
                <p:spPr>
                  <a:xfrm>
                    <a:off x="2285612" y="2910617"/>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1" name="Freeform 1059">
                    <a:extLst>
                      <a:ext uri="{FF2B5EF4-FFF2-40B4-BE49-F238E27FC236}">
                        <a16:creationId xmlns:a16="http://schemas.microsoft.com/office/drawing/2014/main" id="{D8A366BB-8660-4862-87BA-6BC7D9BAC098}"/>
                      </a:ext>
                    </a:extLst>
                  </p:cNvPr>
                  <p:cNvSpPr/>
                  <p:nvPr/>
                </p:nvSpPr>
                <p:spPr>
                  <a:xfrm>
                    <a:off x="2274954" y="2921380"/>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2" name="Graphic 6">
                  <a:extLst>
                    <a:ext uri="{FF2B5EF4-FFF2-40B4-BE49-F238E27FC236}">
                      <a16:creationId xmlns:a16="http://schemas.microsoft.com/office/drawing/2014/main" id="{28F094E0-9D1A-466D-8D53-B81360DD6C47}"/>
                    </a:ext>
                  </a:extLst>
                </p:cNvPr>
                <p:cNvGrpSpPr/>
                <p:nvPr/>
              </p:nvGrpSpPr>
              <p:grpSpPr>
                <a:xfrm>
                  <a:off x="1037132" y="2111755"/>
                  <a:ext cx="21315" cy="21335"/>
                  <a:chOff x="1037132" y="2111755"/>
                  <a:chExt cx="21315" cy="21335"/>
                </a:xfrm>
              </p:grpSpPr>
              <p:sp>
                <p:nvSpPr>
                  <p:cNvPr id="548" name="Freeform 1061">
                    <a:extLst>
                      <a:ext uri="{FF2B5EF4-FFF2-40B4-BE49-F238E27FC236}">
                        <a16:creationId xmlns:a16="http://schemas.microsoft.com/office/drawing/2014/main" id="{25ACBDE5-5AA8-46F5-AF6A-83D16A7F3666}"/>
                      </a:ext>
                    </a:extLst>
                  </p:cNvPr>
                  <p:cNvSpPr/>
                  <p:nvPr/>
                </p:nvSpPr>
                <p:spPr>
                  <a:xfrm>
                    <a:off x="1047790" y="2111755"/>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9" name="Freeform 1062">
                    <a:extLst>
                      <a:ext uri="{FF2B5EF4-FFF2-40B4-BE49-F238E27FC236}">
                        <a16:creationId xmlns:a16="http://schemas.microsoft.com/office/drawing/2014/main" id="{AC3CC38E-E2E7-4166-A617-FF2BC4C5C0D6}"/>
                      </a:ext>
                    </a:extLst>
                  </p:cNvPr>
                  <p:cNvSpPr/>
                  <p:nvPr/>
                </p:nvSpPr>
                <p:spPr>
                  <a:xfrm>
                    <a:off x="1037132" y="2122423"/>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3" name="Graphic 6">
                  <a:extLst>
                    <a:ext uri="{FF2B5EF4-FFF2-40B4-BE49-F238E27FC236}">
                      <a16:creationId xmlns:a16="http://schemas.microsoft.com/office/drawing/2014/main" id="{5D93D293-5195-44A9-8C7C-0BAFC4EE1B49}"/>
                    </a:ext>
                  </a:extLst>
                </p:cNvPr>
                <p:cNvGrpSpPr/>
                <p:nvPr/>
              </p:nvGrpSpPr>
              <p:grpSpPr>
                <a:xfrm>
                  <a:off x="931887" y="2065178"/>
                  <a:ext cx="21410" cy="21336"/>
                  <a:chOff x="931887" y="2065178"/>
                  <a:chExt cx="21410" cy="21336"/>
                </a:xfrm>
              </p:grpSpPr>
              <p:sp>
                <p:nvSpPr>
                  <p:cNvPr id="546" name="Freeform 1064">
                    <a:extLst>
                      <a:ext uri="{FF2B5EF4-FFF2-40B4-BE49-F238E27FC236}">
                        <a16:creationId xmlns:a16="http://schemas.microsoft.com/office/drawing/2014/main" id="{B50088B5-9C3A-40AD-A6CA-9C45090DBE7D}"/>
                      </a:ext>
                    </a:extLst>
                  </p:cNvPr>
                  <p:cNvSpPr/>
                  <p:nvPr/>
                </p:nvSpPr>
                <p:spPr>
                  <a:xfrm>
                    <a:off x="942640" y="2065178"/>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7" name="Freeform 1065">
                    <a:extLst>
                      <a:ext uri="{FF2B5EF4-FFF2-40B4-BE49-F238E27FC236}">
                        <a16:creationId xmlns:a16="http://schemas.microsoft.com/office/drawing/2014/main" id="{86AFAE38-49AB-4829-B382-29FFF6C1B19A}"/>
                      </a:ext>
                    </a:extLst>
                  </p:cNvPr>
                  <p:cNvSpPr/>
                  <p:nvPr/>
                </p:nvSpPr>
                <p:spPr>
                  <a:xfrm>
                    <a:off x="931887" y="2075846"/>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4" name="Graphic 6">
                  <a:extLst>
                    <a:ext uri="{FF2B5EF4-FFF2-40B4-BE49-F238E27FC236}">
                      <a16:creationId xmlns:a16="http://schemas.microsoft.com/office/drawing/2014/main" id="{B34D2726-1AF6-4ED5-A94B-6ED059A65D24}"/>
                    </a:ext>
                  </a:extLst>
                </p:cNvPr>
                <p:cNvGrpSpPr/>
                <p:nvPr/>
              </p:nvGrpSpPr>
              <p:grpSpPr>
                <a:xfrm>
                  <a:off x="648790" y="1949830"/>
                  <a:ext cx="21315" cy="21431"/>
                  <a:chOff x="648790" y="1949830"/>
                  <a:chExt cx="21315" cy="21431"/>
                </a:xfrm>
              </p:grpSpPr>
              <p:sp>
                <p:nvSpPr>
                  <p:cNvPr id="544" name="Freeform 1067">
                    <a:extLst>
                      <a:ext uri="{FF2B5EF4-FFF2-40B4-BE49-F238E27FC236}">
                        <a16:creationId xmlns:a16="http://schemas.microsoft.com/office/drawing/2014/main" id="{590A9212-88A6-47D5-BD0C-AAC0D5EB0788}"/>
                      </a:ext>
                    </a:extLst>
                  </p:cNvPr>
                  <p:cNvSpPr/>
                  <p:nvPr/>
                </p:nvSpPr>
                <p:spPr>
                  <a:xfrm>
                    <a:off x="659448" y="1949830"/>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5" name="Freeform 1068">
                    <a:extLst>
                      <a:ext uri="{FF2B5EF4-FFF2-40B4-BE49-F238E27FC236}">
                        <a16:creationId xmlns:a16="http://schemas.microsoft.com/office/drawing/2014/main" id="{52253524-160B-4E3C-9290-AE8019B5FC7A}"/>
                      </a:ext>
                    </a:extLst>
                  </p:cNvPr>
                  <p:cNvSpPr/>
                  <p:nvPr/>
                </p:nvSpPr>
                <p:spPr>
                  <a:xfrm>
                    <a:off x="648790" y="1960498"/>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5" name="Graphic 6">
                  <a:extLst>
                    <a:ext uri="{FF2B5EF4-FFF2-40B4-BE49-F238E27FC236}">
                      <a16:creationId xmlns:a16="http://schemas.microsoft.com/office/drawing/2014/main" id="{EBEABD9F-62D6-46BB-88C4-C56BD6C7E397}"/>
                    </a:ext>
                  </a:extLst>
                </p:cNvPr>
                <p:cNvGrpSpPr/>
                <p:nvPr/>
              </p:nvGrpSpPr>
              <p:grpSpPr>
                <a:xfrm>
                  <a:off x="561149" y="1949830"/>
                  <a:ext cx="21315" cy="21431"/>
                  <a:chOff x="561149" y="1949830"/>
                  <a:chExt cx="21315" cy="21431"/>
                </a:xfrm>
              </p:grpSpPr>
              <p:sp>
                <p:nvSpPr>
                  <p:cNvPr id="542" name="Freeform 1070">
                    <a:extLst>
                      <a:ext uri="{FF2B5EF4-FFF2-40B4-BE49-F238E27FC236}">
                        <a16:creationId xmlns:a16="http://schemas.microsoft.com/office/drawing/2014/main" id="{2F327A5B-3631-4452-96F2-A4E1919C064E}"/>
                      </a:ext>
                    </a:extLst>
                  </p:cNvPr>
                  <p:cNvSpPr/>
                  <p:nvPr/>
                </p:nvSpPr>
                <p:spPr>
                  <a:xfrm>
                    <a:off x="571807" y="1949830"/>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3" name="Freeform 1071">
                    <a:extLst>
                      <a:ext uri="{FF2B5EF4-FFF2-40B4-BE49-F238E27FC236}">
                        <a16:creationId xmlns:a16="http://schemas.microsoft.com/office/drawing/2014/main" id="{72B045B7-A993-4120-B91B-33A5B860CC98}"/>
                      </a:ext>
                    </a:extLst>
                  </p:cNvPr>
                  <p:cNvSpPr/>
                  <p:nvPr/>
                </p:nvSpPr>
                <p:spPr>
                  <a:xfrm>
                    <a:off x="561149" y="1960498"/>
                    <a:ext cx="21315" cy="9525"/>
                  </a:xfrm>
                  <a:custGeom>
                    <a:avLst/>
                    <a:gdLst>
                      <a:gd name="connsiteX0" fmla="*/ 21315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5"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6" name="Graphic 6">
                  <a:extLst>
                    <a:ext uri="{FF2B5EF4-FFF2-40B4-BE49-F238E27FC236}">
                      <a16:creationId xmlns:a16="http://schemas.microsoft.com/office/drawing/2014/main" id="{98AF2988-E904-464D-B761-DA81A01E42F5}"/>
                    </a:ext>
                  </a:extLst>
                </p:cNvPr>
                <p:cNvGrpSpPr/>
                <p:nvPr/>
              </p:nvGrpSpPr>
              <p:grpSpPr>
                <a:xfrm>
                  <a:off x="544877" y="1949830"/>
                  <a:ext cx="21410" cy="21431"/>
                  <a:chOff x="544877" y="1949830"/>
                  <a:chExt cx="21410" cy="21431"/>
                </a:xfrm>
              </p:grpSpPr>
              <p:sp>
                <p:nvSpPr>
                  <p:cNvPr id="540" name="Freeform 1073">
                    <a:extLst>
                      <a:ext uri="{FF2B5EF4-FFF2-40B4-BE49-F238E27FC236}">
                        <a16:creationId xmlns:a16="http://schemas.microsoft.com/office/drawing/2014/main" id="{E1323771-F80E-40DD-A6D7-D81EEA0CF9E9}"/>
                      </a:ext>
                    </a:extLst>
                  </p:cNvPr>
                  <p:cNvSpPr/>
                  <p:nvPr/>
                </p:nvSpPr>
                <p:spPr>
                  <a:xfrm>
                    <a:off x="555535" y="1949830"/>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1" name="Freeform 1074">
                    <a:extLst>
                      <a:ext uri="{FF2B5EF4-FFF2-40B4-BE49-F238E27FC236}">
                        <a16:creationId xmlns:a16="http://schemas.microsoft.com/office/drawing/2014/main" id="{2202400F-C89E-42CE-85EE-0708DEA64CD1}"/>
                      </a:ext>
                    </a:extLst>
                  </p:cNvPr>
                  <p:cNvSpPr/>
                  <p:nvPr/>
                </p:nvSpPr>
                <p:spPr>
                  <a:xfrm>
                    <a:off x="544877" y="1960498"/>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7" name="Graphic 6">
                  <a:extLst>
                    <a:ext uri="{FF2B5EF4-FFF2-40B4-BE49-F238E27FC236}">
                      <a16:creationId xmlns:a16="http://schemas.microsoft.com/office/drawing/2014/main" id="{A17E0026-64DD-456D-A6D4-61E8B8BA0FA1}"/>
                    </a:ext>
                  </a:extLst>
                </p:cNvPr>
                <p:cNvGrpSpPr/>
                <p:nvPr/>
              </p:nvGrpSpPr>
              <p:grpSpPr>
                <a:xfrm>
                  <a:off x="2284279" y="2921285"/>
                  <a:ext cx="21410" cy="21431"/>
                  <a:chOff x="2284279" y="2921285"/>
                  <a:chExt cx="21410" cy="21431"/>
                </a:xfrm>
              </p:grpSpPr>
              <p:sp>
                <p:nvSpPr>
                  <p:cNvPr id="538" name="Freeform 1076">
                    <a:extLst>
                      <a:ext uri="{FF2B5EF4-FFF2-40B4-BE49-F238E27FC236}">
                        <a16:creationId xmlns:a16="http://schemas.microsoft.com/office/drawing/2014/main" id="{5807BC49-B40C-45A3-B3C0-86C2DFB363B0}"/>
                      </a:ext>
                    </a:extLst>
                  </p:cNvPr>
                  <p:cNvSpPr/>
                  <p:nvPr/>
                </p:nvSpPr>
                <p:spPr>
                  <a:xfrm>
                    <a:off x="2294937" y="2921285"/>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9" name="Freeform 1077">
                    <a:extLst>
                      <a:ext uri="{FF2B5EF4-FFF2-40B4-BE49-F238E27FC236}">
                        <a16:creationId xmlns:a16="http://schemas.microsoft.com/office/drawing/2014/main" id="{35D8E4BE-428D-43EE-95A5-CBAEA776E9FE}"/>
                      </a:ext>
                    </a:extLst>
                  </p:cNvPr>
                  <p:cNvSpPr/>
                  <p:nvPr/>
                </p:nvSpPr>
                <p:spPr>
                  <a:xfrm>
                    <a:off x="2284279" y="2932048"/>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8" name="Graphic 6">
                  <a:extLst>
                    <a:ext uri="{FF2B5EF4-FFF2-40B4-BE49-F238E27FC236}">
                      <a16:creationId xmlns:a16="http://schemas.microsoft.com/office/drawing/2014/main" id="{2B7F684A-FBDB-42BB-A314-DDB31BB0CF26}"/>
                    </a:ext>
                  </a:extLst>
                </p:cNvPr>
                <p:cNvGrpSpPr/>
                <p:nvPr/>
              </p:nvGrpSpPr>
              <p:grpSpPr>
                <a:xfrm>
                  <a:off x="2296269" y="2938144"/>
                  <a:ext cx="21410" cy="21336"/>
                  <a:chOff x="2296269" y="2938144"/>
                  <a:chExt cx="21410" cy="21336"/>
                </a:xfrm>
              </p:grpSpPr>
              <p:sp>
                <p:nvSpPr>
                  <p:cNvPr id="536" name="Freeform 1079">
                    <a:extLst>
                      <a:ext uri="{FF2B5EF4-FFF2-40B4-BE49-F238E27FC236}">
                        <a16:creationId xmlns:a16="http://schemas.microsoft.com/office/drawing/2014/main" id="{8CF81616-92B8-4BBC-B0C2-7BFD3A391139}"/>
                      </a:ext>
                    </a:extLst>
                  </p:cNvPr>
                  <p:cNvSpPr/>
                  <p:nvPr/>
                </p:nvSpPr>
                <p:spPr>
                  <a:xfrm>
                    <a:off x="2306927" y="2938144"/>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7" name="Freeform 1080">
                    <a:extLst>
                      <a:ext uri="{FF2B5EF4-FFF2-40B4-BE49-F238E27FC236}">
                        <a16:creationId xmlns:a16="http://schemas.microsoft.com/office/drawing/2014/main" id="{4BF56B9B-8101-4255-BCE2-A10A75F50CB4}"/>
                      </a:ext>
                    </a:extLst>
                  </p:cNvPr>
                  <p:cNvSpPr/>
                  <p:nvPr/>
                </p:nvSpPr>
                <p:spPr>
                  <a:xfrm>
                    <a:off x="2296269" y="2948812"/>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9" name="Graphic 6">
                  <a:extLst>
                    <a:ext uri="{FF2B5EF4-FFF2-40B4-BE49-F238E27FC236}">
                      <a16:creationId xmlns:a16="http://schemas.microsoft.com/office/drawing/2014/main" id="{7C24FEFD-2158-4D5B-8045-8290F7314874}"/>
                    </a:ext>
                  </a:extLst>
                </p:cNvPr>
                <p:cNvGrpSpPr/>
                <p:nvPr/>
              </p:nvGrpSpPr>
              <p:grpSpPr>
                <a:xfrm>
                  <a:off x="2289132" y="2930619"/>
                  <a:ext cx="21315" cy="21431"/>
                  <a:chOff x="2289132" y="2930619"/>
                  <a:chExt cx="21315" cy="21431"/>
                </a:xfrm>
              </p:grpSpPr>
              <p:sp>
                <p:nvSpPr>
                  <p:cNvPr id="534" name="Freeform 1082">
                    <a:extLst>
                      <a:ext uri="{FF2B5EF4-FFF2-40B4-BE49-F238E27FC236}">
                        <a16:creationId xmlns:a16="http://schemas.microsoft.com/office/drawing/2014/main" id="{2463F3AF-6D6B-4FBA-803D-2A4718B0F708}"/>
                      </a:ext>
                    </a:extLst>
                  </p:cNvPr>
                  <p:cNvSpPr/>
                  <p:nvPr/>
                </p:nvSpPr>
                <p:spPr>
                  <a:xfrm>
                    <a:off x="2299790" y="2930619"/>
                    <a:ext cx="9515" cy="21431"/>
                  </a:xfrm>
                  <a:custGeom>
                    <a:avLst/>
                    <a:gdLst>
                      <a:gd name="connsiteX0" fmla="*/ 0 w 9515"/>
                      <a:gd name="connsiteY0" fmla="*/ 0 h 21431"/>
                      <a:gd name="connsiteX1" fmla="*/ 0 w 9515"/>
                      <a:gd name="connsiteY1" fmla="*/ 21431 h 21431"/>
                    </a:gdLst>
                    <a:ahLst/>
                    <a:cxnLst>
                      <a:cxn ang="0">
                        <a:pos x="connsiteX0" y="connsiteY0"/>
                      </a:cxn>
                      <a:cxn ang="0">
                        <a:pos x="connsiteX1" y="connsiteY1"/>
                      </a:cxn>
                    </a:cxnLst>
                    <a:rect l="l" t="t" r="r" b="b"/>
                    <a:pathLst>
                      <a:path w="9515" h="21431">
                        <a:moveTo>
                          <a:pt x="0" y="0"/>
                        </a:moveTo>
                        <a:lnTo>
                          <a:pt x="0" y="2143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5" name="Freeform 1083">
                    <a:extLst>
                      <a:ext uri="{FF2B5EF4-FFF2-40B4-BE49-F238E27FC236}">
                        <a16:creationId xmlns:a16="http://schemas.microsoft.com/office/drawing/2014/main" id="{B7E78336-FD68-4193-941A-A2ABD1FF569E}"/>
                      </a:ext>
                    </a:extLst>
                  </p:cNvPr>
                  <p:cNvSpPr/>
                  <p:nvPr/>
                </p:nvSpPr>
                <p:spPr>
                  <a:xfrm>
                    <a:off x="2289132" y="2941382"/>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0" name="Graphic 6">
                  <a:extLst>
                    <a:ext uri="{FF2B5EF4-FFF2-40B4-BE49-F238E27FC236}">
                      <a16:creationId xmlns:a16="http://schemas.microsoft.com/office/drawing/2014/main" id="{0510DB73-5479-43BB-B964-7C9DC396E611}"/>
                    </a:ext>
                  </a:extLst>
                </p:cNvPr>
                <p:cNvGrpSpPr/>
                <p:nvPr/>
              </p:nvGrpSpPr>
              <p:grpSpPr>
                <a:xfrm>
                  <a:off x="2461845" y="3025202"/>
                  <a:ext cx="21410" cy="21336"/>
                  <a:chOff x="2461845" y="3025202"/>
                  <a:chExt cx="21410" cy="21336"/>
                </a:xfrm>
              </p:grpSpPr>
              <p:sp>
                <p:nvSpPr>
                  <p:cNvPr id="532" name="Freeform 1085">
                    <a:extLst>
                      <a:ext uri="{FF2B5EF4-FFF2-40B4-BE49-F238E27FC236}">
                        <a16:creationId xmlns:a16="http://schemas.microsoft.com/office/drawing/2014/main" id="{B280E7A8-716B-442B-93BF-B195A10FEEE9}"/>
                      </a:ext>
                    </a:extLst>
                  </p:cNvPr>
                  <p:cNvSpPr/>
                  <p:nvPr/>
                </p:nvSpPr>
                <p:spPr>
                  <a:xfrm>
                    <a:off x="2472598" y="302520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3" name="Freeform 1086">
                    <a:extLst>
                      <a:ext uri="{FF2B5EF4-FFF2-40B4-BE49-F238E27FC236}">
                        <a16:creationId xmlns:a16="http://schemas.microsoft.com/office/drawing/2014/main" id="{666F0D34-6E0C-444C-A072-4116492A3134}"/>
                      </a:ext>
                    </a:extLst>
                  </p:cNvPr>
                  <p:cNvSpPr/>
                  <p:nvPr/>
                </p:nvSpPr>
                <p:spPr>
                  <a:xfrm>
                    <a:off x="2461845" y="303587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1" name="Graphic 6">
                  <a:extLst>
                    <a:ext uri="{FF2B5EF4-FFF2-40B4-BE49-F238E27FC236}">
                      <a16:creationId xmlns:a16="http://schemas.microsoft.com/office/drawing/2014/main" id="{8D0A8B00-034D-4A72-B85F-9CF111FC3663}"/>
                    </a:ext>
                  </a:extLst>
                </p:cNvPr>
                <p:cNvGrpSpPr/>
                <p:nvPr/>
              </p:nvGrpSpPr>
              <p:grpSpPr>
                <a:xfrm>
                  <a:off x="2467459" y="3025202"/>
                  <a:ext cx="21410" cy="21336"/>
                  <a:chOff x="2467459" y="3025202"/>
                  <a:chExt cx="21410" cy="21336"/>
                </a:xfrm>
              </p:grpSpPr>
              <p:sp>
                <p:nvSpPr>
                  <p:cNvPr id="530" name="Freeform 1088">
                    <a:extLst>
                      <a:ext uri="{FF2B5EF4-FFF2-40B4-BE49-F238E27FC236}">
                        <a16:creationId xmlns:a16="http://schemas.microsoft.com/office/drawing/2014/main" id="{B6A5057A-D222-421B-A0D4-FBE2FB21F582}"/>
                      </a:ext>
                    </a:extLst>
                  </p:cNvPr>
                  <p:cNvSpPr/>
                  <p:nvPr/>
                </p:nvSpPr>
                <p:spPr>
                  <a:xfrm>
                    <a:off x="2478117" y="302520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1" name="Freeform 1089">
                    <a:extLst>
                      <a:ext uri="{FF2B5EF4-FFF2-40B4-BE49-F238E27FC236}">
                        <a16:creationId xmlns:a16="http://schemas.microsoft.com/office/drawing/2014/main" id="{F1950D9B-8814-4628-89FA-52EE7C17EA55}"/>
                      </a:ext>
                    </a:extLst>
                  </p:cNvPr>
                  <p:cNvSpPr/>
                  <p:nvPr/>
                </p:nvSpPr>
                <p:spPr>
                  <a:xfrm>
                    <a:off x="2467459" y="303587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2" name="Graphic 6">
                  <a:extLst>
                    <a:ext uri="{FF2B5EF4-FFF2-40B4-BE49-F238E27FC236}">
                      <a16:creationId xmlns:a16="http://schemas.microsoft.com/office/drawing/2014/main" id="{E5C77A30-4FBE-46F6-BC65-75941E35E8E6}"/>
                    </a:ext>
                  </a:extLst>
                </p:cNvPr>
                <p:cNvGrpSpPr/>
                <p:nvPr/>
              </p:nvGrpSpPr>
              <p:grpSpPr>
                <a:xfrm>
                  <a:off x="2473074" y="3025202"/>
                  <a:ext cx="21410" cy="21336"/>
                  <a:chOff x="2473074" y="3025202"/>
                  <a:chExt cx="21410" cy="21336"/>
                </a:xfrm>
              </p:grpSpPr>
              <p:sp>
                <p:nvSpPr>
                  <p:cNvPr id="528" name="Freeform 1091">
                    <a:extLst>
                      <a:ext uri="{FF2B5EF4-FFF2-40B4-BE49-F238E27FC236}">
                        <a16:creationId xmlns:a16="http://schemas.microsoft.com/office/drawing/2014/main" id="{C5BC7299-36AA-448F-9041-906AEE06FD6F}"/>
                      </a:ext>
                    </a:extLst>
                  </p:cNvPr>
                  <p:cNvSpPr/>
                  <p:nvPr/>
                </p:nvSpPr>
                <p:spPr>
                  <a:xfrm>
                    <a:off x="2483732" y="302520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9" name="Freeform 1092">
                    <a:extLst>
                      <a:ext uri="{FF2B5EF4-FFF2-40B4-BE49-F238E27FC236}">
                        <a16:creationId xmlns:a16="http://schemas.microsoft.com/office/drawing/2014/main" id="{CE7FC12A-4F29-42BB-B16F-D9C2844B8D2C}"/>
                      </a:ext>
                    </a:extLst>
                  </p:cNvPr>
                  <p:cNvSpPr/>
                  <p:nvPr/>
                </p:nvSpPr>
                <p:spPr>
                  <a:xfrm>
                    <a:off x="2473074" y="303587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3" name="Graphic 6">
                  <a:extLst>
                    <a:ext uri="{FF2B5EF4-FFF2-40B4-BE49-F238E27FC236}">
                      <a16:creationId xmlns:a16="http://schemas.microsoft.com/office/drawing/2014/main" id="{4E52E633-4B61-43E4-9B03-C38080620831}"/>
                    </a:ext>
                  </a:extLst>
                </p:cNvPr>
                <p:cNvGrpSpPr/>
                <p:nvPr/>
              </p:nvGrpSpPr>
              <p:grpSpPr>
                <a:xfrm>
                  <a:off x="2479735" y="3025202"/>
                  <a:ext cx="21410" cy="21336"/>
                  <a:chOff x="2479735" y="3025202"/>
                  <a:chExt cx="21410" cy="21336"/>
                </a:xfrm>
              </p:grpSpPr>
              <p:sp>
                <p:nvSpPr>
                  <p:cNvPr id="526" name="Freeform 1094">
                    <a:extLst>
                      <a:ext uri="{FF2B5EF4-FFF2-40B4-BE49-F238E27FC236}">
                        <a16:creationId xmlns:a16="http://schemas.microsoft.com/office/drawing/2014/main" id="{C23414CF-A056-4793-9C67-A93DB3C4C94D}"/>
                      </a:ext>
                    </a:extLst>
                  </p:cNvPr>
                  <p:cNvSpPr/>
                  <p:nvPr/>
                </p:nvSpPr>
                <p:spPr>
                  <a:xfrm>
                    <a:off x="2490393" y="302520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7" name="Freeform 1095">
                    <a:extLst>
                      <a:ext uri="{FF2B5EF4-FFF2-40B4-BE49-F238E27FC236}">
                        <a16:creationId xmlns:a16="http://schemas.microsoft.com/office/drawing/2014/main" id="{5E4988D2-24F0-4FB9-8F5F-EEE9BA3590B7}"/>
                      </a:ext>
                    </a:extLst>
                  </p:cNvPr>
                  <p:cNvSpPr/>
                  <p:nvPr/>
                </p:nvSpPr>
                <p:spPr>
                  <a:xfrm>
                    <a:off x="2479735" y="303587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4" name="Graphic 6">
                  <a:extLst>
                    <a:ext uri="{FF2B5EF4-FFF2-40B4-BE49-F238E27FC236}">
                      <a16:creationId xmlns:a16="http://schemas.microsoft.com/office/drawing/2014/main" id="{78C2B03E-8617-4701-8FBB-D515607FE448}"/>
                    </a:ext>
                  </a:extLst>
                </p:cNvPr>
                <p:cNvGrpSpPr/>
                <p:nvPr/>
              </p:nvGrpSpPr>
              <p:grpSpPr>
                <a:xfrm>
                  <a:off x="2485920" y="3025202"/>
                  <a:ext cx="21315" cy="21336"/>
                  <a:chOff x="2485920" y="3025202"/>
                  <a:chExt cx="21315" cy="21336"/>
                </a:xfrm>
              </p:grpSpPr>
              <p:sp>
                <p:nvSpPr>
                  <p:cNvPr id="524" name="Freeform 1097">
                    <a:extLst>
                      <a:ext uri="{FF2B5EF4-FFF2-40B4-BE49-F238E27FC236}">
                        <a16:creationId xmlns:a16="http://schemas.microsoft.com/office/drawing/2014/main" id="{FCDC77F6-C710-4D46-A822-BBFA06AD50F2}"/>
                      </a:ext>
                    </a:extLst>
                  </p:cNvPr>
                  <p:cNvSpPr/>
                  <p:nvPr/>
                </p:nvSpPr>
                <p:spPr>
                  <a:xfrm>
                    <a:off x="2496578" y="3025202"/>
                    <a:ext cx="9515" cy="21336"/>
                  </a:xfrm>
                  <a:custGeom>
                    <a:avLst/>
                    <a:gdLst>
                      <a:gd name="connsiteX0" fmla="*/ 0 w 9515"/>
                      <a:gd name="connsiteY0" fmla="*/ 0 h 21336"/>
                      <a:gd name="connsiteX1" fmla="*/ 0 w 9515"/>
                      <a:gd name="connsiteY1" fmla="*/ 21336 h 21336"/>
                    </a:gdLst>
                    <a:ahLst/>
                    <a:cxnLst>
                      <a:cxn ang="0">
                        <a:pos x="connsiteX0" y="connsiteY0"/>
                      </a:cxn>
                      <a:cxn ang="0">
                        <a:pos x="connsiteX1" y="connsiteY1"/>
                      </a:cxn>
                    </a:cxnLst>
                    <a:rect l="l" t="t" r="r" b="b"/>
                    <a:pathLst>
                      <a:path w="9515" h="21336">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5" name="Freeform 1098">
                    <a:extLst>
                      <a:ext uri="{FF2B5EF4-FFF2-40B4-BE49-F238E27FC236}">
                        <a16:creationId xmlns:a16="http://schemas.microsoft.com/office/drawing/2014/main" id="{B05B2705-3D64-4F20-AA9D-E96889EED759}"/>
                      </a:ext>
                    </a:extLst>
                  </p:cNvPr>
                  <p:cNvSpPr/>
                  <p:nvPr/>
                </p:nvSpPr>
                <p:spPr>
                  <a:xfrm>
                    <a:off x="2485920" y="3035870"/>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5" name="Graphic 6">
                  <a:extLst>
                    <a:ext uri="{FF2B5EF4-FFF2-40B4-BE49-F238E27FC236}">
                      <a16:creationId xmlns:a16="http://schemas.microsoft.com/office/drawing/2014/main" id="{F6DE7FDF-CD1C-4B2F-AF8B-4F0548524866}"/>
                    </a:ext>
                  </a:extLst>
                </p:cNvPr>
                <p:cNvGrpSpPr/>
                <p:nvPr/>
              </p:nvGrpSpPr>
              <p:grpSpPr>
                <a:xfrm>
                  <a:off x="2603441" y="3036632"/>
                  <a:ext cx="21410" cy="21335"/>
                  <a:chOff x="2603441" y="3036632"/>
                  <a:chExt cx="21410" cy="21335"/>
                </a:xfrm>
              </p:grpSpPr>
              <p:sp>
                <p:nvSpPr>
                  <p:cNvPr id="522" name="Freeform 1100">
                    <a:extLst>
                      <a:ext uri="{FF2B5EF4-FFF2-40B4-BE49-F238E27FC236}">
                        <a16:creationId xmlns:a16="http://schemas.microsoft.com/office/drawing/2014/main" id="{EAF6E364-E42D-4CB4-B3A0-74B2587AF3A5}"/>
                      </a:ext>
                    </a:extLst>
                  </p:cNvPr>
                  <p:cNvSpPr/>
                  <p:nvPr/>
                </p:nvSpPr>
                <p:spPr>
                  <a:xfrm>
                    <a:off x="2614194"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3" name="Freeform 1101">
                    <a:extLst>
                      <a:ext uri="{FF2B5EF4-FFF2-40B4-BE49-F238E27FC236}">
                        <a16:creationId xmlns:a16="http://schemas.microsoft.com/office/drawing/2014/main" id="{9EB4843C-723B-40D4-935A-70C0FEF193B9}"/>
                      </a:ext>
                    </a:extLst>
                  </p:cNvPr>
                  <p:cNvSpPr/>
                  <p:nvPr/>
                </p:nvSpPr>
                <p:spPr>
                  <a:xfrm>
                    <a:off x="2603441" y="304730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6" name="Graphic 6">
                  <a:extLst>
                    <a:ext uri="{FF2B5EF4-FFF2-40B4-BE49-F238E27FC236}">
                      <a16:creationId xmlns:a16="http://schemas.microsoft.com/office/drawing/2014/main" id="{E13A446F-2AE1-40E1-ADEC-2DCD84D9A5FB}"/>
                    </a:ext>
                  </a:extLst>
                </p:cNvPr>
                <p:cNvGrpSpPr/>
                <p:nvPr/>
              </p:nvGrpSpPr>
              <p:grpSpPr>
                <a:xfrm>
                  <a:off x="2612576" y="3036632"/>
                  <a:ext cx="21315" cy="21335"/>
                  <a:chOff x="2612576" y="3036632"/>
                  <a:chExt cx="21315" cy="21335"/>
                </a:xfrm>
              </p:grpSpPr>
              <p:sp>
                <p:nvSpPr>
                  <p:cNvPr id="520" name="Freeform 1103">
                    <a:extLst>
                      <a:ext uri="{FF2B5EF4-FFF2-40B4-BE49-F238E27FC236}">
                        <a16:creationId xmlns:a16="http://schemas.microsoft.com/office/drawing/2014/main" id="{848FE273-C384-4B5F-85AD-21FF90A3E3E6}"/>
                      </a:ext>
                    </a:extLst>
                  </p:cNvPr>
                  <p:cNvSpPr/>
                  <p:nvPr/>
                </p:nvSpPr>
                <p:spPr>
                  <a:xfrm>
                    <a:off x="2623234" y="303663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1" name="Freeform 1104">
                    <a:extLst>
                      <a:ext uri="{FF2B5EF4-FFF2-40B4-BE49-F238E27FC236}">
                        <a16:creationId xmlns:a16="http://schemas.microsoft.com/office/drawing/2014/main" id="{EB25F4AC-706E-4937-A12E-4B065AD1A2F7}"/>
                      </a:ext>
                    </a:extLst>
                  </p:cNvPr>
                  <p:cNvSpPr/>
                  <p:nvPr/>
                </p:nvSpPr>
                <p:spPr>
                  <a:xfrm>
                    <a:off x="2612576" y="3047300"/>
                    <a:ext cx="21315" cy="9525"/>
                  </a:xfrm>
                  <a:custGeom>
                    <a:avLst/>
                    <a:gdLst>
                      <a:gd name="connsiteX0" fmla="*/ 21316 w 21315"/>
                      <a:gd name="connsiteY0" fmla="*/ 0 h 9525"/>
                      <a:gd name="connsiteX1" fmla="*/ 0 w 21315"/>
                      <a:gd name="connsiteY1" fmla="*/ 0 h 9525"/>
                    </a:gdLst>
                    <a:ahLst/>
                    <a:cxnLst>
                      <a:cxn ang="0">
                        <a:pos x="connsiteX0" y="connsiteY0"/>
                      </a:cxn>
                      <a:cxn ang="0">
                        <a:pos x="connsiteX1" y="connsiteY1"/>
                      </a:cxn>
                    </a:cxnLst>
                    <a:rect l="l" t="t" r="r" b="b"/>
                    <a:pathLst>
                      <a:path w="21315" h="9525">
                        <a:moveTo>
                          <a:pt x="21316"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7" name="Graphic 6">
                  <a:extLst>
                    <a:ext uri="{FF2B5EF4-FFF2-40B4-BE49-F238E27FC236}">
                      <a16:creationId xmlns:a16="http://schemas.microsoft.com/office/drawing/2014/main" id="{D677AC74-DC19-42ED-B8A0-21B214848EA0}"/>
                    </a:ext>
                  </a:extLst>
                </p:cNvPr>
                <p:cNvGrpSpPr/>
                <p:nvPr/>
              </p:nvGrpSpPr>
              <p:grpSpPr>
                <a:xfrm>
                  <a:off x="3043739" y="3268852"/>
                  <a:ext cx="21410" cy="21335"/>
                  <a:chOff x="3043739" y="3268852"/>
                  <a:chExt cx="21410" cy="21335"/>
                </a:xfrm>
              </p:grpSpPr>
              <p:sp>
                <p:nvSpPr>
                  <p:cNvPr id="518" name="Freeform 1106">
                    <a:extLst>
                      <a:ext uri="{FF2B5EF4-FFF2-40B4-BE49-F238E27FC236}">
                        <a16:creationId xmlns:a16="http://schemas.microsoft.com/office/drawing/2014/main" id="{F191211F-E8A2-4CDD-A5A3-201F417EF250}"/>
                      </a:ext>
                    </a:extLst>
                  </p:cNvPr>
                  <p:cNvSpPr/>
                  <p:nvPr/>
                </p:nvSpPr>
                <p:spPr>
                  <a:xfrm>
                    <a:off x="3054397" y="3268852"/>
                    <a:ext cx="9515" cy="21335"/>
                  </a:xfrm>
                  <a:custGeom>
                    <a:avLst/>
                    <a:gdLst>
                      <a:gd name="connsiteX0" fmla="*/ 0 w 9515"/>
                      <a:gd name="connsiteY0" fmla="*/ 0 h 21335"/>
                      <a:gd name="connsiteX1" fmla="*/ 0 w 9515"/>
                      <a:gd name="connsiteY1" fmla="*/ 21336 h 21335"/>
                    </a:gdLst>
                    <a:ahLst/>
                    <a:cxnLst>
                      <a:cxn ang="0">
                        <a:pos x="connsiteX0" y="connsiteY0"/>
                      </a:cxn>
                      <a:cxn ang="0">
                        <a:pos x="connsiteX1" y="connsiteY1"/>
                      </a:cxn>
                    </a:cxnLst>
                    <a:rect l="l" t="t" r="r" b="b"/>
                    <a:pathLst>
                      <a:path w="9515" h="21335">
                        <a:moveTo>
                          <a:pt x="0" y="0"/>
                        </a:moveTo>
                        <a:lnTo>
                          <a:pt x="0" y="2133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9" name="Freeform 1107">
                    <a:extLst>
                      <a:ext uri="{FF2B5EF4-FFF2-40B4-BE49-F238E27FC236}">
                        <a16:creationId xmlns:a16="http://schemas.microsoft.com/office/drawing/2014/main" id="{1539058A-F082-42B9-921C-6AA7EA0BA9BA}"/>
                      </a:ext>
                    </a:extLst>
                  </p:cNvPr>
                  <p:cNvSpPr/>
                  <p:nvPr/>
                </p:nvSpPr>
                <p:spPr>
                  <a:xfrm>
                    <a:off x="3043739" y="3279520"/>
                    <a:ext cx="21410" cy="9525"/>
                  </a:xfrm>
                  <a:custGeom>
                    <a:avLst/>
                    <a:gdLst>
                      <a:gd name="connsiteX0" fmla="*/ 21411 w 21410"/>
                      <a:gd name="connsiteY0" fmla="*/ 0 h 9525"/>
                      <a:gd name="connsiteX1" fmla="*/ 0 w 21410"/>
                      <a:gd name="connsiteY1" fmla="*/ 0 h 9525"/>
                    </a:gdLst>
                    <a:ahLst/>
                    <a:cxnLst>
                      <a:cxn ang="0">
                        <a:pos x="connsiteX0" y="connsiteY0"/>
                      </a:cxn>
                      <a:cxn ang="0">
                        <a:pos x="connsiteX1" y="connsiteY1"/>
                      </a:cxn>
                    </a:cxnLst>
                    <a:rect l="l" t="t" r="r" b="b"/>
                    <a:pathLst>
                      <a:path w="21410" h="9525">
                        <a:moveTo>
                          <a:pt x="21411"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grpSp>
      </p:grpSp>
      <p:cxnSp>
        <p:nvCxnSpPr>
          <p:cNvPr id="1168" name="Straight Connector 1167">
            <a:extLst>
              <a:ext uri="{FF2B5EF4-FFF2-40B4-BE49-F238E27FC236}">
                <a16:creationId xmlns:a16="http://schemas.microsoft.com/office/drawing/2014/main" id="{0A2922EC-B90C-4C3D-A4D4-54E0E8840672}"/>
              </a:ext>
            </a:extLst>
          </p:cNvPr>
          <p:cNvCxnSpPr>
            <a:cxnSpLocks/>
            <a:stCxn id="407" idx="1"/>
          </p:cNvCxnSpPr>
          <p:nvPr/>
        </p:nvCxnSpPr>
        <p:spPr>
          <a:xfrm flipH="1">
            <a:off x="6431666" y="3324453"/>
            <a:ext cx="8149" cy="1622279"/>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2177" name="TextBox 2176">
            <a:extLst>
              <a:ext uri="{FF2B5EF4-FFF2-40B4-BE49-F238E27FC236}">
                <a16:creationId xmlns:a16="http://schemas.microsoft.com/office/drawing/2014/main" id="{5A01A904-67D5-45C6-B980-DE6F9AA0F01F}"/>
              </a:ext>
            </a:extLst>
          </p:cNvPr>
          <p:cNvSpPr txBox="1"/>
          <p:nvPr/>
        </p:nvSpPr>
        <p:spPr>
          <a:xfrm>
            <a:off x="6291019" y="2947155"/>
            <a:ext cx="757608"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990033"/>
                </a:solidFill>
                <a:effectLst/>
                <a:uLnTx/>
                <a:uFillTx/>
                <a:latin typeface="Arial Narrow" panose="020B0606020202030204" pitchFamily="34" charset="0"/>
                <a:ea typeface="+mn-ea"/>
                <a:cs typeface="+mn-cs"/>
              </a:rPr>
              <a:t>47.3%</a:t>
            </a:r>
            <a:endParaRPr kumimoji="0" lang="en-GB" sz="1600" b="0" i="0" u="none" strike="noStrike" kern="1200" cap="none" spc="0" normalizeH="0" baseline="0" noProof="0" dirty="0">
              <a:ln>
                <a:noFill/>
              </a:ln>
              <a:solidFill>
                <a:srgbClr val="990033"/>
              </a:solidFill>
              <a:effectLst/>
              <a:uLnTx/>
              <a:uFillTx/>
              <a:latin typeface="Arial Narrow" panose="020B0606020202030204" pitchFamily="34" charset="0"/>
              <a:ea typeface="+mn-ea"/>
              <a:cs typeface="+mn-cs"/>
            </a:endParaRPr>
          </a:p>
        </p:txBody>
      </p:sp>
      <p:sp>
        <p:nvSpPr>
          <p:cNvPr id="1172" name="TextBox 1171">
            <a:extLst>
              <a:ext uri="{FF2B5EF4-FFF2-40B4-BE49-F238E27FC236}">
                <a16:creationId xmlns:a16="http://schemas.microsoft.com/office/drawing/2014/main" id="{7EDA2E2C-81D4-4CAF-86B1-B2328D2BCAED}"/>
              </a:ext>
            </a:extLst>
          </p:cNvPr>
          <p:cNvSpPr txBox="1"/>
          <p:nvPr/>
        </p:nvSpPr>
        <p:spPr>
          <a:xfrm>
            <a:off x="5718148" y="3515505"/>
            <a:ext cx="757608"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6639D"/>
                </a:solidFill>
                <a:effectLst/>
                <a:uLnTx/>
                <a:uFillTx/>
                <a:latin typeface="Arial Narrow" panose="020B0606020202030204" pitchFamily="34" charset="0"/>
                <a:ea typeface="+mn-ea"/>
                <a:cs typeface="+mn-cs"/>
              </a:rPr>
              <a:t>41.5%</a:t>
            </a:r>
            <a:endParaRPr kumimoji="0" lang="en-GB" sz="1600" b="0" i="0" u="none" strike="noStrike" kern="1200" cap="none" spc="0" normalizeH="0" baseline="0" noProof="0" dirty="0">
              <a:ln>
                <a:noFill/>
              </a:ln>
              <a:solidFill>
                <a:srgbClr val="56639D"/>
              </a:solidFill>
              <a:effectLst/>
              <a:uLnTx/>
              <a:uFillTx/>
              <a:latin typeface="Arial Narrow" panose="020B0606020202030204" pitchFamily="34" charset="0"/>
              <a:ea typeface="+mn-ea"/>
              <a:cs typeface="+mn-cs"/>
            </a:endParaRPr>
          </a:p>
        </p:txBody>
      </p:sp>
      <p:sp>
        <p:nvSpPr>
          <p:cNvPr id="657" name="TextBox 656">
            <a:extLst>
              <a:ext uri="{FF2B5EF4-FFF2-40B4-BE49-F238E27FC236}">
                <a16:creationId xmlns:a16="http://schemas.microsoft.com/office/drawing/2014/main" id="{3BBE24D4-F7A5-4362-908B-3B2C2FF4DF4D}"/>
              </a:ext>
            </a:extLst>
          </p:cNvPr>
          <p:cNvSpPr txBox="1"/>
          <p:nvPr/>
        </p:nvSpPr>
        <p:spPr>
          <a:xfrm>
            <a:off x="5845379" y="2662680"/>
            <a:ext cx="1296819"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5-year OS rate</a:t>
            </a:r>
            <a:endParaRPr kumimoji="0" lang="en-GB"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6" name="Rectangle 655">
            <a:extLst>
              <a:ext uri="{FF2B5EF4-FFF2-40B4-BE49-F238E27FC236}">
                <a16:creationId xmlns:a16="http://schemas.microsoft.com/office/drawing/2014/main" id="{3A5B0D5B-EB29-472B-876D-4F54FBDA64A2}"/>
              </a:ext>
            </a:extLst>
          </p:cNvPr>
          <p:cNvSpPr/>
          <p:nvPr/>
        </p:nvSpPr>
        <p:spPr>
          <a:xfrm>
            <a:off x="9198128" y="2323863"/>
            <a:ext cx="2702170" cy="1442852"/>
          </a:xfrm>
          <a:prstGeom prst="rect">
            <a:avLst/>
          </a:prstGeom>
          <a:noFill/>
          <a:ln w="53975" cap="flat" cmpd="sng" algn="ctr">
            <a:solidFill>
              <a:srgbClr val="C00000"/>
            </a:solid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0000"/>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01BEE29C-6CBA-D49D-A7C1-EAEDA28EA151}"/>
              </a:ext>
            </a:extLst>
          </p:cNvPr>
          <p:cNvSpPr/>
          <p:nvPr/>
        </p:nvSpPr>
        <p:spPr>
          <a:xfrm>
            <a:off x="5665513" y="6417449"/>
            <a:ext cx="6473631" cy="3580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TextBox 3">
            <a:extLst>
              <a:ext uri="{FF2B5EF4-FFF2-40B4-BE49-F238E27FC236}">
                <a16:creationId xmlns:a16="http://schemas.microsoft.com/office/drawing/2014/main" id="{BFB8309C-EDAC-F08F-6F33-A7C3F609F96F}"/>
              </a:ext>
            </a:extLst>
          </p:cNvPr>
          <p:cNvSpPr txBox="1"/>
          <p:nvPr/>
        </p:nvSpPr>
        <p:spPr>
          <a:xfrm>
            <a:off x="7645707" y="6519446"/>
            <a:ext cx="445397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Ray-</a:t>
            </a:r>
            <a:r>
              <a:rPr kumimoji="0" lang="en-US" sz="1600" b="0" i="0" u="none" strike="noStrike" kern="1200" cap="none" spc="0" normalizeH="0" baseline="0" noProof="0" dirty="0" err="1">
                <a:ln>
                  <a:noFill/>
                </a:ln>
                <a:solidFill>
                  <a:prstClr val="black"/>
                </a:solidFill>
                <a:effectLst/>
                <a:uLnTx/>
                <a:uFillTx/>
                <a:latin typeface="Calibri"/>
                <a:ea typeface="+mn-ea"/>
                <a:cs typeface="+mn-cs"/>
              </a:rPr>
              <a:t>Coquard</a:t>
            </a:r>
            <a:r>
              <a:rPr kumimoji="0" lang="en-US" sz="1600" b="0" i="0" u="none" strike="noStrike" kern="1200" cap="none" spc="0" normalizeH="0" baseline="0" noProof="0" dirty="0">
                <a:ln>
                  <a:noFill/>
                </a:ln>
                <a:solidFill>
                  <a:prstClr val="black"/>
                </a:solidFill>
                <a:effectLst/>
                <a:uLnTx/>
                <a:uFillTx/>
                <a:latin typeface="Calibri"/>
                <a:ea typeface="+mn-ea"/>
                <a:cs typeface="+mn-cs"/>
              </a:rPr>
              <a:t> I et al. </a:t>
            </a:r>
            <a:r>
              <a:rPr kumimoji="0" lang="en-US" sz="1600" b="0" i="1" u="none" strike="noStrike" kern="1200" cap="none" spc="0" normalizeH="0" baseline="0" noProof="0" dirty="0">
                <a:ln>
                  <a:noFill/>
                </a:ln>
                <a:solidFill>
                  <a:prstClr val="black"/>
                </a:solidFill>
                <a:effectLst/>
                <a:uLnTx/>
                <a:uFillTx/>
                <a:latin typeface="Calibri"/>
                <a:ea typeface="+mn-ea"/>
                <a:cs typeface="+mn-cs"/>
              </a:rPr>
              <a:t>Ann Oncol </a:t>
            </a:r>
            <a:r>
              <a:rPr kumimoji="0" lang="en-US" sz="1600" b="0" i="0" u="none" strike="noStrike" kern="1200" cap="none" spc="0" normalizeH="0" baseline="0" noProof="0" dirty="0">
                <a:ln>
                  <a:noFill/>
                </a:ln>
                <a:solidFill>
                  <a:prstClr val="black"/>
                </a:solidFill>
                <a:effectLst/>
                <a:uLnTx/>
                <a:uFillTx/>
                <a:latin typeface="Calibri"/>
                <a:ea typeface="+mn-ea"/>
                <a:cs typeface="+mn-cs"/>
              </a:rPr>
              <a:t>2023;34(8):681-92.</a:t>
            </a:r>
          </a:p>
        </p:txBody>
      </p:sp>
    </p:spTree>
    <p:extLst>
      <p:ext uri="{BB962C8B-B14F-4D97-AF65-F5344CB8AC3E}">
        <p14:creationId xmlns:p14="http://schemas.microsoft.com/office/powerpoint/2010/main" val="4566290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0E8989-897C-DDA9-3D48-E6186128267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6D01FFE-381D-2C80-1EFC-94E29AC26258}"/>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Will CLDN18.2 ADC Come to 1L?</a:t>
            </a:r>
          </a:p>
        </p:txBody>
      </p:sp>
      <p:sp>
        <p:nvSpPr>
          <p:cNvPr id="4" name="Rounded Rectangle 3">
            <a:extLst>
              <a:ext uri="{FF2B5EF4-FFF2-40B4-BE49-F238E27FC236}">
                <a16:creationId xmlns:a16="http://schemas.microsoft.com/office/drawing/2014/main" id="{BA851B17-F7CD-4A10-165A-749C0C66D62B}"/>
              </a:ext>
            </a:extLst>
          </p:cNvPr>
          <p:cNvSpPr/>
          <p:nvPr/>
        </p:nvSpPr>
        <p:spPr>
          <a:xfrm>
            <a:off x="253388" y="2754218"/>
            <a:ext cx="2148289" cy="2644048"/>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CLDN18.2+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HER2-</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No prior metastatic Tx</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PD-L1+ or -</a:t>
            </a:r>
          </a:p>
        </p:txBody>
      </p:sp>
      <p:sp>
        <p:nvSpPr>
          <p:cNvPr id="5" name="TextBox 4">
            <a:extLst>
              <a:ext uri="{FF2B5EF4-FFF2-40B4-BE49-F238E27FC236}">
                <a16:creationId xmlns:a16="http://schemas.microsoft.com/office/drawing/2014/main" id="{F5B5E51D-0875-9546-F3C6-FFE8CA1512B2}"/>
              </a:ext>
            </a:extLst>
          </p:cNvPr>
          <p:cNvSpPr txBox="1"/>
          <p:nvPr/>
        </p:nvSpPr>
        <p:spPr>
          <a:xfrm>
            <a:off x="0" y="6597526"/>
            <a:ext cx="112428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NCT07431281</a:t>
            </a:r>
          </a:p>
        </p:txBody>
      </p:sp>
      <p:sp>
        <p:nvSpPr>
          <p:cNvPr id="6" name="Rounded Rectangle 5">
            <a:extLst>
              <a:ext uri="{FF2B5EF4-FFF2-40B4-BE49-F238E27FC236}">
                <a16:creationId xmlns:a16="http://schemas.microsoft.com/office/drawing/2014/main" id="{5BE25BD3-E0A8-F1C4-A2C3-E4C5ACDE8FB1}"/>
              </a:ext>
            </a:extLst>
          </p:cNvPr>
          <p:cNvSpPr/>
          <p:nvPr/>
        </p:nvSpPr>
        <p:spPr>
          <a:xfrm>
            <a:off x="4781320" y="1464249"/>
            <a:ext cx="3363817" cy="672029"/>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Sone-V + </a:t>
            </a:r>
            <a:r>
              <a:rPr kumimoji="0" lang="en-US" sz="1800" b="0" i="0" u="none" strike="noStrike" kern="1200" cap="none" spc="0" normalizeH="0" baseline="0" noProof="0" dirty="0" err="1">
                <a:ln>
                  <a:noFill/>
                </a:ln>
                <a:solidFill>
                  <a:prstClr val="white"/>
                </a:solidFill>
                <a:effectLst/>
                <a:uLnTx/>
                <a:uFillTx/>
                <a:latin typeface="Aptos" panose="02110004020202020204"/>
                <a:ea typeface="+mn-ea"/>
                <a:cs typeface="+mn-cs"/>
              </a:rPr>
              <a:t>Rilvegostomig</a:t>
            </a: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 + Capecitabine</a:t>
            </a:r>
          </a:p>
        </p:txBody>
      </p:sp>
      <p:sp>
        <p:nvSpPr>
          <p:cNvPr id="7" name="Rounded Rectangle 6">
            <a:extLst>
              <a:ext uri="{FF2B5EF4-FFF2-40B4-BE49-F238E27FC236}">
                <a16:creationId xmlns:a16="http://schemas.microsoft.com/office/drawing/2014/main" id="{A6C7D9AA-8025-E9ED-C0F6-0682BAC107C6}"/>
              </a:ext>
            </a:extLst>
          </p:cNvPr>
          <p:cNvSpPr/>
          <p:nvPr/>
        </p:nvSpPr>
        <p:spPr>
          <a:xfrm>
            <a:off x="4781320" y="2253052"/>
            <a:ext cx="3363817" cy="672029"/>
          </a:xfrm>
          <a:prstGeom prst="round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Sone-V + Nivolumab + Capecitabine</a:t>
            </a:r>
          </a:p>
        </p:txBody>
      </p:sp>
      <p:sp>
        <p:nvSpPr>
          <p:cNvPr id="8" name="Rounded Rectangle 7">
            <a:extLst>
              <a:ext uri="{FF2B5EF4-FFF2-40B4-BE49-F238E27FC236}">
                <a16:creationId xmlns:a16="http://schemas.microsoft.com/office/drawing/2014/main" id="{D54CB2B6-A69D-15C5-ECEB-54CB84F2FDCE}"/>
              </a:ext>
            </a:extLst>
          </p:cNvPr>
          <p:cNvSpPr/>
          <p:nvPr/>
        </p:nvSpPr>
        <p:spPr>
          <a:xfrm>
            <a:off x="4766631" y="3041855"/>
            <a:ext cx="3363817" cy="672029"/>
          </a:xfrm>
          <a:prstGeom prst="roundRect">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CAPOX/FOLFOX + Nivolumab</a:t>
            </a:r>
          </a:p>
        </p:txBody>
      </p:sp>
      <p:sp>
        <p:nvSpPr>
          <p:cNvPr id="9" name="Rounded Rectangle 8">
            <a:extLst>
              <a:ext uri="{FF2B5EF4-FFF2-40B4-BE49-F238E27FC236}">
                <a16:creationId xmlns:a16="http://schemas.microsoft.com/office/drawing/2014/main" id="{8789F0A0-5CE5-EED1-7F27-B978E2C2E6CD}"/>
              </a:ext>
            </a:extLst>
          </p:cNvPr>
          <p:cNvSpPr/>
          <p:nvPr/>
        </p:nvSpPr>
        <p:spPr>
          <a:xfrm>
            <a:off x="4766631" y="4983199"/>
            <a:ext cx="3363817" cy="672029"/>
          </a:xfrm>
          <a:prstGeom prst="roundRect">
            <a:avLst/>
          </a:prstGeom>
          <a:solidFill>
            <a:schemeClr val="tx2">
              <a:lumMod val="50000"/>
              <a:lumOff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Sone-V + Capecitabine</a:t>
            </a:r>
          </a:p>
        </p:txBody>
      </p:sp>
      <p:sp>
        <p:nvSpPr>
          <p:cNvPr id="10" name="Rounded Rectangle 9">
            <a:extLst>
              <a:ext uri="{FF2B5EF4-FFF2-40B4-BE49-F238E27FC236}">
                <a16:creationId xmlns:a16="http://schemas.microsoft.com/office/drawing/2014/main" id="{2B350316-B47F-7960-927D-53BF08090803}"/>
              </a:ext>
            </a:extLst>
          </p:cNvPr>
          <p:cNvSpPr/>
          <p:nvPr/>
        </p:nvSpPr>
        <p:spPr>
          <a:xfrm>
            <a:off x="4766631" y="5772002"/>
            <a:ext cx="3363817" cy="672029"/>
          </a:xfrm>
          <a:prstGeom prst="roundRect">
            <a:avLst/>
          </a:prstGeom>
          <a:solidFill>
            <a:schemeClr val="accent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CAPOX/FOLFOX +/- Zolbetuximab</a:t>
            </a:r>
          </a:p>
        </p:txBody>
      </p:sp>
      <p:sp>
        <p:nvSpPr>
          <p:cNvPr id="11" name="Oval 10">
            <a:extLst>
              <a:ext uri="{FF2B5EF4-FFF2-40B4-BE49-F238E27FC236}">
                <a16:creationId xmlns:a16="http://schemas.microsoft.com/office/drawing/2014/main" id="{1F2F5E79-70C3-5197-211A-2A0141C1D261}"/>
              </a:ext>
            </a:extLst>
          </p:cNvPr>
          <p:cNvSpPr/>
          <p:nvPr/>
        </p:nvSpPr>
        <p:spPr>
          <a:xfrm>
            <a:off x="3487014" y="2206677"/>
            <a:ext cx="892366" cy="848299"/>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Aptos" panose="02110004020202020204"/>
                <a:ea typeface="+mn-ea"/>
                <a:cs typeface="+mn-cs"/>
              </a:rPr>
              <a:t>1:1:1</a:t>
            </a:r>
          </a:p>
        </p:txBody>
      </p:sp>
      <p:sp>
        <p:nvSpPr>
          <p:cNvPr id="12" name="Right Arrow 11">
            <a:extLst>
              <a:ext uri="{FF2B5EF4-FFF2-40B4-BE49-F238E27FC236}">
                <a16:creationId xmlns:a16="http://schemas.microsoft.com/office/drawing/2014/main" id="{C8A3FA7D-DACA-C833-8ED2-10F502C6FEE4}"/>
              </a:ext>
            </a:extLst>
          </p:cNvPr>
          <p:cNvSpPr/>
          <p:nvPr/>
        </p:nvSpPr>
        <p:spPr>
          <a:xfrm rot="19126567">
            <a:off x="2535703" y="3151751"/>
            <a:ext cx="1015247" cy="187808"/>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 name="Left Bracket 12">
            <a:extLst>
              <a:ext uri="{FF2B5EF4-FFF2-40B4-BE49-F238E27FC236}">
                <a16:creationId xmlns:a16="http://schemas.microsoft.com/office/drawing/2014/main" id="{B03CCB13-C393-FEC2-669B-04267AC14E74}"/>
              </a:ext>
            </a:extLst>
          </p:cNvPr>
          <p:cNvSpPr/>
          <p:nvPr/>
        </p:nvSpPr>
        <p:spPr>
          <a:xfrm>
            <a:off x="4494882" y="1751682"/>
            <a:ext cx="132202" cy="1784732"/>
          </a:xfrm>
          <a:prstGeom prst="leftBracket">
            <a:avLst/>
          </a:prstGeom>
        </p:spPr>
        <p:style>
          <a:lnRef idx="2">
            <a:schemeClr val="dk1"/>
          </a:lnRef>
          <a:fillRef idx="0">
            <a:schemeClr val="dk1"/>
          </a:fillRef>
          <a:effectRef idx="1">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 name="TextBox 13">
            <a:extLst>
              <a:ext uri="{FF2B5EF4-FFF2-40B4-BE49-F238E27FC236}">
                <a16:creationId xmlns:a16="http://schemas.microsoft.com/office/drawing/2014/main" id="{1293E619-28E8-2A76-D21B-16AB09244E2A}"/>
              </a:ext>
            </a:extLst>
          </p:cNvPr>
          <p:cNvSpPr txBox="1"/>
          <p:nvPr/>
        </p:nvSpPr>
        <p:spPr>
          <a:xfrm>
            <a:off x="2892213" y="3328103"/>
            <a:ext cx="93166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PD-L1+</a:t>
            </a:r>
          </a:p>
        </p:txBody>
      </p:sp>
      <p:sp>
        <p:nvSpPr>
          <p:cNvPr id="15" name="Right Arrow 14">
            <a:extLst>
              <a:ext uri="{FF2B5EF4-FFF2-40B4-BE49-F238E27FC236}">
                <a16:creationId xmlns:a16="http://schemas.microsoft.com/office/drawing/2014/main" id="{E72D0264-4520-B9B4-3091-AB8F39B9F057}"/>
              </a:ext>
            </a:extLst>
          </p:cNvPr>
          <p:cNvSpPr/>
          <p:nvPr/>
        </p:nvSpPr>
        <p:spPr>
          <a:xfrm rot="2516412">
            <a:off x="2539038" y="5083103"/>
            <a:ext cx="1015247" cy="187808"/>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6" name="Oval 15">
            <a:extLst>
              <a:ext uri="{FF2B5EF4-FFF2-40B4-BE49-F238E27FC236}">
                <a16:creationId xmlns:a16="http://schemas.microsoft.com/office/drawing/2014/main" id="{A356B23D-A150-AFEE-C375-44821703D90E}"/>
              </a:ext>
            </a:extLst>
          </p:cNvPr>
          <p:cNvSpPr/>
          <p:nvPr/>
        </p:nvSpPr>
        <p:spPr>
          <a:xfrm>
            <a:off x="3487014" y="5319213"/>
            <a:ext cx="892366" cy="848299"/>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Aptos" panose="02110004020202020204"/>
                <a:ea typeface="+mn-ea"/>
                <a:cs typeface="+mn-cs"/>
              </a:rPr>
              <a:t>1:1</a:t>
            </a:r>
          </a:p>
        </p:txBody>
      </p:sp>
      <p:sp>
        <p:nvSpPr>
          <p:cNvPr id="17" name="Left Bracket 16">
            <a:extLst>
              <a:ext uri="{FF2B5EF4-FFF2-40B4-BE49-F238E27FC236}">
                <a16:creationId xmlns:a16="http://schemas.microsoft.com/office/drawing/2014/main" id="{3DCABB18-DF5C-09DC-5524-4B202E1EAEDF}"/>
              </a:ext>
            </a:extLst>
          </p:cNvPr>
          <p:cNvSpPr/>
          <p:nvPr/>
        </p:nvSpPr>
        <p:spPr>
          <a:xfrm>
            <a:off x="4494882" y="4983199"/>
            <a:ext cx="198303" cy="1462032"/>
          </a:xfrm>
          <a:prstGeom prst="leftBracket">
            <a:avLst/>
          </a:prstGeom>
        </p:spPr>
        <p:style>
          <a:lnRef idx="2">
            <a:schemeClr val="dk1"/>
          </a:lnRef>
          <a:fillRef idx="0">
            <a:schemeClr val="dk1"/>
          </a:fillRef>
          <a:effectRef idx="1">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 name="TextBox 17">
            <a:extLst>
              <a:ext uri="{FF2B5EF4-FFF2-40B4-BE49-F238E27FC236}">
                <a16:creationId xmlns:a16="http://schemas.microsoft.com/office/drawing/2014/main" id="{FED255A5-E2D1-45BF-F45F-3EEB1F66B9E7}"/>
              </a:ext>
            </a:extLst>
          </p:cNvPr>
          <p:cNvSpPr txBox="1"/>
          <p:nvPr/>
        </p:nvSpPr>
        <p:spPr>
          <a:xfrm>
            <a:off x="2892213" y="4709227"/>
            <a:ext cx="8867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PD-L1-</a:t>
            </a:r>
          </a:p>
        </p:txBody>
      </p:sp>
      <p:sp>
        <p:nvSpPr>
          <p:cNvPr id="3" name="TextBox 2">
            <a:extLst>
              <a:ext uri="{FF2B5EF4-FFF2-40B4-BE49-F238E27FC236}">
                <a16:creationId xmlns:a16="http://schemas.microsoft.com/office/drawing/2014/main" id="{C9418781-3F6A-D1EC-9871-912239352977}"/>
              </a:ext>
            </a:extLst>
          </p:cNvPr>
          <p:cNvSpPr txBox="1"/>
          <p:nvPr/>
        </p:nvSpPr>
        <p:spPr>
          <a:xfrm>
            <a:off x="8526780" y="3041855"/>
            <a:ext cx="3545962" cy="193899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There are several other global late phase trials in 1L, 2L, 2L+ exploring additional CLDN18.2 directed ADCs</a:t>
            </a:r>
          </a:p>
        </p:txBody>
      </p:sp>
    </p:spTree>
    <p:extLst>
      <p:ext uri="{BB962C8B-B14F-4D97-AF65-F5344CB8AC3E}">
        <p14:creationId xmlns:p14="http://schemas.microsoft.com/office/powerpoint/2010/main" val="1101423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A540B6-99FA-5DFC-80A8-361FCE0B810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569917C-2A28-9B03-2D91-2BA39A219C05}"/>
              </a:ext>
            </a:extLst>
          </p:cNvPr>
          <p:cNvSpPr>
            <a:spLocks noGrp="1"/>
          </p:cNvSpPr>
          <p:nvPr>
            <p:ph type="title"/>
          </p:nvPr>
        </p:nvSpPr>
        <p:spPr>
          <a:xfrm>
            <a:off x="0" y="0"/>
            <a:ext cx="12192000" cy="1186249"/>
          </a:xfrm>
          <a:solidFill>
            <a:schemeClr val="tx1"/>
          </a:solidFill>
        </p:spPr>
        <p:txBody>
          <a:bodyPr>
            <a:normAutofit/>
          </a:bodyPr>
          <a:lstStyle/>
          <a:p>
            <a:pPr algn="ctr"/>
            <a:r>
              <a:rPr lang="en-US" sz="4800" dirty="0">
                <a:solidFill>
                  <a:schemeClr val="bg1"/>
                </a:solidFill>
              </a:rPr>
              <a:t>Summary</a:t>
            </a:r>
          </a:p>
        </p:txBody>
      </p:sp>
      <p:sp>
        <p:nvSpPr>
          <p:cNvPr id="3" name="TextBox 2">
            <a:extLst>
              <a:ext uri="{FF2B5EF4-FFF2-40B4-BE49-F238E27FC236}">
                <a16:creationId xmlns:a16="http://schemas.microsoft.com/office/drawing/2014/main" id="{55E6126E-6228-A6DC-0888-942F7B907C96}"/>
              </a:ext>
            </a:extLst>
          </p:cNvPr>
          <p:cNvSpPr txBox="1"/>
          <p:nvPr/>
        </p:nvSpPr>
        <p:spPr>
          <a:xfrm>
            <a:off x="242371" y="1586428"/>
            <a:ext cx="11413475" cy="4893647"/>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Emerging data continues to support perioperative D-FLOT as a standard in operable gastroesophageal adenocarcinomas</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a:ln>
                  <a:noFill/>
                </a:ln>
                <a:solidFill>
                  <a:prstClr val="black"/>
                </a:solidFill>
                <a:effectLst/>
                <a:uLnTx/>
                <a:uFillTx/>
                <a:latin typeface="Aptos" panose="02110004020202020204"/>
                <a:ea typeface="+mn-ea"/>
                <a:cs typeface="+mn-cs"/>
              </a:rPr>
              <a:t>ALL patients </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should get MMR/MSI testing and non-operative management may be </a:t>
            </a:r>
            <a:r>
              <a:rPr kumimoji="0" lang="en-US" sz="2400" b="0" i="0" u="none" strike="noStrike" kern="1200" cap="none" spc="0" normalizeH="0" baseline="0" noProof="0">
                <a:ln>
                  <a:noFill/>
                </a:ln>
                <a:solidFill>
                  <a:prstClr val="black"/>
                </a:solidFill>
                <a:effectLst/>
                <a:uLnTx/>
                <a:uFillTx/>
                <a:latin typeface="Aptos" panose="02110004020202020204"/>
                <a:ea typeface="+mn-ea"/>
                <a:cs typeface="+mn-cs"/>
              </a:rPr>
              <a:t>an option </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in setting of complete clinical response</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Frontline chemo-immunotherapy is here to stay for PD-L1+ patients</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Zolbetuximab in combination with FOLFOX and PD-1 represents an encouraging dataset</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AZD0901 (</a:t>
            </a:r>
            <a:r>
              <a:rPr kumimoji="0" lang="en-US" sz="2400" b="0" i="0" u="none" strike="noStrike" kern="1200" cap="none" spc="0" normalizeH="0" baseline="0" noProof="0" dirty="0" err="1">
                <a:ln>
                  <a:noFill/>
                </a:ln>
                <a:solidFill>
                  <a:prstClr val="black"/>
                </a:solidFill>
                <a:effectLst/>
                <a:uLnTx/>
                <a:uFillTx/>
                <a:latin typeface="Aptos" panose="02110004020202020204"/>
                <a:ea typeface="+mn-ea"/>
                <a:cs typeface="+mn-cs"/>
              </a:rPr>
              <a:t>Sonesitatug</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 vedotin) and other CLDN18.2 targeting ADCs may be coming, and the Phase III CLARITY Gastric-01 is eagerly awaited </a:t>
            </a:r>
          </a:p>
        </p:txBody>
      </p:sp>
    </p:spTree>
    <p:extLst>
      <p:ext uri="{BB962C8B-B14F-4D97-AF65-F5344CB8AC3E}">
        <p14:creationId xmlns:p14="http://schemas.microsoft.com/office/powerpoint/2010/main" val="409096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EE4E3E-76F9-5289-A5F6-25CAED40813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B0C435B-73AB-C7D6-88B8-1EDB9129FA6F}"/>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18728883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4E4927-FB42-3A46-BB9B-EE51EBA8C4AE}"/>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FED06E27-FA39-DD92-16E0-50C0C169F6D4}"/>
              </a:ext>
            </a:extLst>
          </p:cNvPr>
          <p:cNvSpPr/>
          <p:nvPr/>
        </p:nvSpPr>
        <p:spPr bwMode="auto">
          <a:xfrm>
            <a:off x="684426" y="3073106"/>
            <a:ext cx="10731324" cy="1154236"/>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A4D20392-BBF6-E192-BB4C-C5D39EE252AB}"/>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5: Gastroesophageal Cancers</a:t>
            </a:r>
          </a:p>
        </p:txBody>
      </p:sp>
      <p:sp>
        <p:nvSpPr>
          <p:cNvPr id="7" name="Content Placeholder 6">
            <a:extLst>
              <a:ext uri="{FF2B5EF4-FFF2-40B4-BE49-F238E27FC236}">
                <a16:creationId xmlns:a16="http://schemas.microsoft.com/office/drawing/2014/main" id="{787012BD-48C9-59E1-4AA7-583F8F152A72}"/>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t>Role of Anti-PD-1/PD-L1- and CLDN18.2-Directed Antibodies in the Management of Gastroesophageal Cancers — </a:t>
            </a:r>
            <a:r>
              <a:rPr lang="en-US" sz="3000" b="0" dirty="0"/>
              <a:t>Dr Klempner</a:t>
            </a:r>
          </a:p>
          <a:p>
            <a:pPr>
              <a:lnSpc>
                <a:spcPct val="100000"/>
              </a:lnSpc>
              <a:spcBef>
                <a:spcPts val="3000"/>
              </a:spcBef>
            </a:pPr>
            <a:r>
              <a:rPr lang="en-US" sz="3000" dirty="0">
                <a:solidFill>
                  <a:schemeClr val="bg1"/>
                </a:solidFill>
              </a:rPr>
              <a:t>Management of HER2-Positive Gastroesophageal Cancers — </a:t>
            </a:r>
            <a:r>
              <a:rPr lang="en-US" sz="3000" b="0" dirty="0">
                <a:solidFill>
                  <a:schemeClr val="bg1"/>
                </a:solidFill>
              </a:rPr>
              <a:t>Dr </a:t>
            </a:r>
            <a:r>
              <a:rPr lang="en-US" sz="3000" b="0" dirty="0" err="1">
                <a:solidFill>
                  <a:schemeClr val="bg1"/>
                </a:solidFill>
              </a:rPr>
              <a:t>Janjigian</a:t>
            </a:r>
            <a:endParaRPr lang="en-US" sz="3000" b="0" dirty="0">
              <a:solidFill>
                <a:schemeClr val="bg1"/>
              </a:solidFill>
            </a:endParaRPr>
          </a:p>
        </p:txBody>
      </p:sp>
    </p:spTree>
    <p:extLst>
      <p:ext uri="{BB962C8B-B14F-4D97-AF65-F5344CB8AC3E}">
        <p14:creationId xmlns:p14="http://schemas.microsoft.com/office/powerpoint/2010/main" val="38587833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AC7AD8B-3674-48DB-B54B-902516511AE1}"/>
              </a:ext>
            </a:extLst>
          </p:cNvPr>
          <p:cNvSpPr>
            <a:spLocks noGrp="1"/>
          </p:cNvSpPr>
          <p:nvPr>
            <p:ph type="body" sz="quarter" idx="13"/>
          </p:nvPr>
        </p:nvSpPr>
        <p:spPr>
          <a:xfrm>
            <a:off x="928510" y="1369193"/>
            <a:ext cx="10905424" cy="1249719"/>
          </a:xfrm>
        </p:spPr>
        <p:txBody>
          <a:bodyPr vert="horz" lIns="60952" tIns="60952" rIns="60952" bIns="60952" rtlCol="0" anchor="t">
            <a:noAutofit/>
          </a:bodyPr>
          <a:lstStyle/>
          <a:p>
            <a:pPr marL="0" indent="0" algn="ctr">
              <a:lnSpc>
                <a:spcPct val="100000"/>
              </a:lnSpc>
              <a:buNone/>
            </a:pPr>
            <a:endParaRPr lang="en-US" sz="3000" b="1">
              <a:solidFill>
                <a:schemeClr val="bg1"/>
              </a:solidFill>
              <a:latin typeface="Helvetica"/>
              <a:cs typeface="Helvetica" panose="020B0604020202020204" pitchFamily="34" charset="0"/>
            </a:endParaRPr>
          </a:p>
          <a:p>
            <a:pPr marL="0" indent="0" algn="ctr">
              <a:lnSpc>
                <a:spcPct val="100000"/>
              </a:lnSpc>
              <a:buNone/>
            </a:pPr>
            <a:r>
              <a:rPr lang="en-US">
                <a:solidFill>
                  <a:schemeClr val="bg1"/>
                </a:solidFill>
              </a:rPr>
              <a:t>Management of HER2-Positive Gastroesophageal Cancers </a:t>
            </a:r>
          </a:p>
        </p:txBody>
      </p:sp>
      <p:sp>
        <p:nvSpPr>
          <p:cNvPr id="5" name="Google Shape;100;p1">
            <a:extLst>
              <a:ext uri="{FF2B5EF4-FFF2-40B4-BE49-F238E27FC236}">
                <a16:creationId xmlns:a16="http://schemas.microsoft.com/office/drawing/2014/main" id="{DB4E2EF5-7AD8-419B-ABB8-E75002B16B61}"/>
              </a:ext>
            </a:extLst>
          </p:cNvPr>
          <p:cNvSpPr/>
          <p:nvPr/>
        </p:nvSpPr>
        <p:spPr>
          <a:xfrm>
            <a:off x="1626604" y="3341716"/>
            <a:ext cx="9181600" cy="1880800"/>
          </a:xfrm>
          <a:prstGeom prst="rect">
            <a:avLst/>
          </a:prstGeom>
          <a:noFill/>
          <a:ln>
            <a:noFill/>
          </a:ln>
        </p:spPr>
        <p:txBody>
          <a:bodyPr spcFirstLastPara="1" wrap="square" lIns="91433" tIns="45700" rIns="91433" bIns="457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Pts val="1500"/>
              <a:buFontTx/>
              <a:buNone/>
              <a:tabLst/>
              <a:defRPr/>
            </a:pPr>
            <a:r>
              <a:rPr kumimoji="0" lang="en-US" sz="1800" b="0" i="0" u="none" strike="noStrike" kern="1200" cap="none" spc="0" normalizeH="0" baseline="0" noProof="0">
                <a:ln>
                  <a:noFill/>
                </a:ln>
                <a:solidFill>
                  <a:prstClr val="white"/>
                </a:solidFill>
                <a:effectLst/>
                <a:uLnTx/>
                <a:uFillTx/>
                <a:latin typeface="Helvetica"/>
                <a:ea typeface="+mn-ea"/>
                <a:cs typeface="Helvetica"/>
                <a:sym typeface="Arial"/>
              </a:rPr>
              <a:t>Yelena Y. Janjigian, MD</a:t>
            </a:r>
            <a:endParaRPr kumimoji="0" lang="en-US" sz="1400" b="0" i="0" u="none" strike="noStrike" kern="1200" cap="none" spc="0" normalizeH="0" baseline="0" noProof="0">
              <a:ln>
                <a:noFill/>
              </a:ln>
              <a:solidFill>
                <a:prstClr val="white"/>
              </a:solidFill>
              <a:effectLst/>
              <a:uLnTx/>
              <a:uFillTx/>
              <a:latin typeface="Helvetica"/>
              <a:ea typeface="+mn-ea"/>
              <a:cs typeface="Helvetica"/>
              <a:sym typeface="Arial"/>
            </a:endParaRPr>
          </a:p>
          <a:p>
            <a:pPr marL="0" marR="0" lvl="0" indent="0" algn="l" defTabSz="1219170" rtl="0" eaLnBrk="1" fontAlgn="auto" latinLnBrk="0" hangingPunct="1">
              <a:lnSpc>
                <a:spcPct val="100000"/>
              </a:lnSpc>
              <a:spcBef>
                <a:spcPts val="0"/>
              </a:spcBef>
              <a:spcAft>
                <a:spcPts val="0"/>
              </a:spcAft>
              <a:buClr>
                <a:srgbClr val="000000"/>
              </a:buClr>
              <a:buSzPts val="1500"/>
              <a:buFontTx/>
              <a:buNone/>
              <a:tabLst/>
              <a:defRPr/>
            </a:pPr>
            <a:r>
              <a:rPr kumimoji="0" lang="en-US" sz="1800" b="0" i="0" u="none" strike="noStrike" kern="1200" cap="none" spc="0" normalizeH="0" baseline="0" noProof="0">
                <a:ln>
                  <a:noFill/>
                </a:ln>
                <a:solidFill>
                  <a:prstClr val="white"/>
                </a:solidFill>
                <a:effectLst/>
                <a:uLnTx/>
                <a:uFillTx/>
                <a:latin typeface="Helvetica"/>
                <a:ea typeface="+mn-ea"/>
                <a:cs typeface="Helvetica"/>
                <a:sym typeface="Arial"/>
              </a:rPr>
              <a:t>Chief Attending Physician</a:t>
            </a:r>
            <a:endParaRPr kumimoji="0" lang="en-US" sz="1400" b="0" i="0" u="none" strike="noStrike" kern="1200" cap="none" spc="0" normalizeH="0" baseline="0" noProof="0">
              <a:ln>
                <a:noFill/>
              </a:ln>
              <a:solidFill>
                <a:prstClr val="white"/>
              </a:solidFill>
              <a:effectLst/>
              <a:uLnTx/>
              <a:uFillTx/>
              <a:latin typeface="Helvetica"/>
              <a:ea typeface="+mn-ea"/>
              <a:cs typeface="Helvetica"/>
              <a:sym typeface="Arial"/>
            </a:endParaRPr>
          </a:p>
          <a:p>
            <a:pPr marL="0" marR="0" lvl="0" indent="0" algn="l" defTabSz="1219170" rtl="0" eaLnBrk="1" fontAlgn="auto" latinLnBrk="0" hangingPunct="1">
              <a:lnSpc>
                <a:spcPct val="100000"/>
              </a:lnSpc>
              <a:spcBef>
                <a:spcPts val="0"/>
              </a:spcBef>
              <a:spcAft>
                <a:spcPts val="0"/>
              </a:spcAft>
              <a:buClr>
                <a:srgbClr val="000000"/>
              </a:buClr>
              <a:buSzPts val="1500"/>
              <a:buFontTx/>
              <a:buNone/>
              <a:tabLst/>
              <a:defRPr/>
            </a:pPr>
            <a:r>
              <a:rPr kumimoji="0" lang="en-US"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sym typeface="Arial"/>
              </a:rPr>
              <a:t>Carroll and Milton Petrie Chair</a:t>
            </a:r>
          </a:p>
          <a:p>
            <a:pPr marL="0" marR="0" lvl="0" indent="0" algn="l" defTabSz="1219170" rtl="0" eaLnBrk="1" fontAlgn="auto" latinLnBrk="0" hangingPunct="1">
              <a:lnSpc>
                <a:spcPct val="100000"/>
              </a:lnSpc>
              <a:spcBef>
                <a:spcPts val="0"/>
              </a:spcBef>
              <a:spcAft>
                <a:spcPts val="0"/>
              </a:spcAft>
              <a:buClr>
                <a:srgbClr val="000000"/>
              </a:buClr>
              <a:buSzPts val="1500"/>
              <a:buFontTx/>
              <a:buNone/>
              <a:tabLst/>
              <a:defRPr/>
            </a:pPr>
            <a:endParaRPr kumimoji="0" lang="en-US"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Pts val="1500"/>
              <a:buFontTx/>
              <a:buNone/>
              <a:tabLst/>
              <a:defRPr/>
            </a:pPr>
            <a:r>
              <a:rPr kumimoji="0" lang="en-US" sz="1800" b="0" i="0" u="none" strike="noStrike" kern="1200" cap="none" spc="0" normalizeH="0" baseline="0" noProof="0">
                <a:ln>
                  <a:noFill/>
                </a:ln>
                <a:solidFill>
                  <a:prstClr val="white"/>
                </a:solidFill>
                <a:effectLst/>
                <a:uLnTx/>
                <a:uFillTx/>
                <a:latin typeface="Helvetica"/>
                <a:ea typeface="+mn-ea"/>
                <a:cs typeface="Helvetica"/>
                <a:sym typeface="Arial"/>
              </a:rPr>
              <a:t>Gastrointestinal Oncology Service</a:t>
            </a:r>
            <a:endParaRPr kumimoji="0" lang="en-US" sz="1400" b="0" i="0" u="none" strike="noStrike" kern="1200" cap="none" spc="0" normalizeH="0" baseline="0" noProof="0">
              <a:ln>
                <a:noFill/>
              </a:ln>
              <a:solidFill>
                <a:prstClr val="white"/>
              </a:solidFill>
              <a:effectLst/>
              <a:uLnTx/>
              <a:uFillTx/>
              <a:latin typeface="Helvetica"/>
              <a:ea typeface="+mn-ea"/>
              <a:cs typeface="Helvetica"/>
              <a:sym typeface="Arial"/>
            </a:endParaRPr>
          </a:p>
          <a:p>
            <a:pPr marL="0" marR="0" lvl="0" indent="0" algn="l" defTabSz="1219170" rtl="0" eaLnBrk="1" fontAlgn="auto" latinLnBrk="0" hangingPunct="1">
              <a:lnSpc>
                <a:spcPct val="100000"/>
              </a:lnSpc>
              <a:spcBef>
                <a:spcPts val="0"/>
              </a:spcBef>
              <a:spcAft>
                <a:spcPts val="0"/>
              </a:spcAft>
              <a:buClr>
                <a:srgbClr val="000000"/>
              </a:buClr>
              <a:buSzPts val="1500"/>
              <a:buFontTx/>
              <a:buNone/>
              <a:tabLst/>
              <a:defRPr/>
            </a:pPr>
            <a:r>
              <a:rPr kumimoji="0" lang="en-US" sz="1800" b="0" i="0" u="none" strike="noStrike" kern="1200" cap="none" spc="0" normalizeH="0" baseline="0" noProof="0">
                <a:ln>
                  <a:noFill/>
                </a:ln>
                <a:solidFill>
                  <a:prstClr val="white"/>
                </a:solidFill>
                <a:effectLst/>
                <a:uLnTx/>
                <a:uFillTx/>
                <a:latin typeface="Helvetica"/>
                <a:ea typeface="+mn-ea"/>
                <a:cs typeface="Helvetica"/>
                <a:sym typeface="Arial"/>
              </a:rPr>
              <a:t>Memorial Sloan Kettering Cancer Center</a:t>
            </a:r>
            <a:endParaRPr kumimoji="0" lang="en-US" sz="2000" b="0" i="0" u="none" strike="noStrike" kern="1200" cap="none" spc="0" normalizeH="0" baseline="0" noProof="0">
              <a:ln>
                <a:noFill/>
              </a:ln>
              <a:solidFill>
                <a:prstClr val="white"/>
              </a:solidFill>
              <a:effectLst/>
              <a:uLnTx/>
              <a:uFillTx/>
              <a:latin typeface="Helvetica"/>
              <a:ea typeface="+mn-ea"/>
              <a:cs typeface="Helvetica"/>
              <a:sym typeface="Arial"/>
            </a:endParaRPr>
          </a:p>
          <a:p>
            <a:pPr marL="0" marR="0" lvl="0" indent="0" algn="l" defTabSz="1219170" rtl="0" eaLnBrk="1" fontAlgn="auto" latinLnBrk="0" hangingPunct="1">
              <a:lnSpc>
                <a:spcPct val="100000"/>
              </a:lnSpc>
              <a:spcBef>
                <a:spcPts val="0"/>
              </a:spcBef>
              <a:spcAft>
                <a:spcPts val="0"/>
              </a:spcAft>
              <a:buClr>
                <a:srgbClr val="000000"/>
              </a:buClr>
              <a:buSzPts val="1800"/>
              <a:buFontTx/>
              <a:buNone/>
              <a:tabLst/>
              <a:defRPr/>
            </a:pPr>
            <a:endParaRPr kumimoji="0" sz="2400" b="0" i="0" u="none" strike="noStrike" kern="1200" cap="none" spc="0" normalizeH="0" baseline="0" noProof="0">
              <a:ln>
                <a:noFill/>
              </a:ln>
              <a:solidFill>
                <a:prstClr val="white"/>
              </a:solidFill>
              <a:effectLst/>
              <a:uLnTx/>
              <a:uFillTx/>
              <a:latin typeface="Arial"/>
              <a:ea typeface="Arial"/>
              <a:cs typeface="+mn-cs"/>
              <a:sym typeface="Arial"/>
            </a:endParaRPr>
          </a:p>
          <a:p>
            <a:pPr marL="0" marR="0" lvl="0" indent="0" algn="l" defTabSz="1219170" rtl="0" eaLnBrk="1" fontAlgn="auto" latinLnBrk="0" hangingPunct="1">
              <a:lnSpc>
                <a:spcPct val="100000"/>
              </a:lnSpc>
              <a:spcBef>
                <a:spcPts val="0"/>
              </a:spcBef>
              <a:spcAft>
                <a:spcPts val="0"/>
              </a:spcAft>
              <a:buClr>
                <a:srgbClr val="C8440C"/>
              </a:buClr>
              <a:buSzPts val="1800"/>
              <a:buFontTx/>
              <a:buNone/>
              <a:tabLst/>
              <a:defRPr/>
            </a:pPr>
            <a:r>
              <a:rPr kumimoji="0" lang="en-US" sz="2000" b="0" i="0" u="none" strike="noStrike" kern="1200" cap="none" spc="0" normalizeH="0" baseline="0" noProof="0">
                <a:ln>
                  <a:noFill/>
                </a:ln>
                <a:solidFill>
                  <a:prstClr val="white"/>
                </a:solidFill>
                <a:effectLst/>
                <a:uLnTx/>
                <a:uFillTx/>
                <a:latin typeface="Helvetica"/>
                <a:ea typeface="+mn-ea"/>
                <a:cs typeface="Helvetica"/>
                <a:sym typeface="Arial"/>
              </a:rPr>
              <a:t>Email: </a:t>
            </a:r>
            <a:r>
              <a:rPr kumimoji="0" lang="en-US" sz="2000" b="0" i="0" u="none" strike="noStrike" kern="1200" cap="none" spc="0" normalizeH="0" baseline="0" noProof="0">
                <a:ln>
                  <a:noFill/>
                </a:ln>
                <a:solidFill>
                  <a:prstClr val="white"/>
                </a:solidFill>
                <a:effectLst/>
                <a:uLnTx/>
                <a:uFillTx/>
                <a:latin typeface="Helvetica"/>
                <a:ea typeface="+mn-ea"/>
                <a:cs typeface="Helvetica"/>
                <a:sym typeface="Arial"/>
                <a:hlinkClick r:id="rId3">
                  <a:extLst>
                    <a:ext uri="{A12FA001-AC4F-418D-AE19-62706E023703}">
                      <ahyp:hlinkClr xmlns:ahyp="http://schemas.microsoft.com/office/drawing/2018/hyperlinkcolor" val="tx"/>
                    </a:ext>
                  </a:extLst>
                </a:hlinkClick>
              </a:rPr>
              <a:t>janjigiy@mskcc.org</a:t>
            </a:r>
            <a:endParaRPr kumimoji="0" lang="en-US" sz="2000" b="0" i="0" u="none" strike="noStrike" kern="1200" cap="none" spc="0" normalizeH="0" baseline="0" noProof="0">
              <a:ln>
                <a:noFill/>
              </a:ln>
              <a:solidFill>
                <a:prstClr val="white"/>
              </a:solidFill>
              <a:effectLst/>
              <a:uLnTx/>
              <a:uFillTx/>
              <a:latin typeface="Helvetica"/>
              <a:ea typeface="+mn-ea"/>
              <a:cs typeface="Helvetica"/>
              <a:sym typeface="Arial"/>
            </a:endParaRPr>
          </a:p>
          <a:p>
            <a:pPr marL="0" marR="0" lvl="0" indent="0" algn="l" defTabSz="1219170" rtl="0" eaLnBrk="1" fontAlgn="auto" latinLnBrk="0" hangingPunct="1">
              <a:lnSpc>
                <a:spcPct val="100000"/>
              </a:lnSpc>
              <a:spcBef>
                <a:spcPts val="0"/>
              </a:spcBef>
              <a:spcAft>
                <a:spcPts val="0"/>
              </a:spcAft>
              <a:buClr>
                <a:srgbClr val="C8440C"/>
              </a:buClr>
              <a:buSzPts val="1800"/>
              <a:buFontTx/>
              <a:buNone/>
              <a:tabLst/>
              <a:defRPr/>
            </a:pPr>
            <a:endParaRPr kumimoji="0" lang="en-US" sz="2400" b="0" i="0" u="none" strike="noStrike" kern="1200" cap="none" spc="0" normalizeH="0" baseline="0" noProof="0">
              <a:ln>
                <a:noFill/>
              </a:ln>
              <a:solidFill>
                <a:prstClr val="white"/>
              </a:solidFill>
              <a:effectLst/>
              <a:uLnTx/>
              <a:uFillTx/>
              <a:latin typeface="Helvetica"/>
              <a:ea typeface="+mn-ea"/>
              <a:cs typeface="Helvetica"/>
              <a:sym typeface="Arial"/>
            </a:endParaRPr>
          </a:p>
          <a:p>
            <a:pPr marL="0" marR="0" lvl="0" indent="0" algn="l" defTabSz="1219170" rtl="0" eaLnBrk="1" fontAlgn="auto" latinLnBrk="0" hangingPunct="1">
              <a:lnSpc>
                <a:spcPct val="100000"/>
              </a:lnSpc>
              <a:spcBef>
                <a:spcPts val="0"/>
              </a:spcBef>
              <a:spcAft>
                <a:spcPts val="0"/>
              </a:spcAft>
              <a:buClr>
                <a:srgbClr val="C8440C"/>
              </a:buClr>
              <a:buSzPts val="1800"/>
              <a:buFontTx/>
              <a:buNone/>
              <a:tabLst/>
              <a:defRPr/>
            </a:pPr>
            <a:r>
              <a:rPr kumimoji="0" lang="en-US" sz="2000" b="0" i="0" u="none" strike="noStrike" kern="1200" cap="none" spc="0" normalizeH="0" baseline="0" noProof="0">
                <a:ln>
                  <a:noFill/>
                </a:ln>
                <a:solidFill>
                  <a:prstClr val="white"/>
                </a:solidFill>
                <a:effectLst/>
                <a:uLnTx/>
                <a:uFillTx/>
                <a:latin typeface="Helvetica"/>
                <a:ea typeface="+mn-ea"/>
                <a:cs typeface="Helvetica"/>
                <a:sym typeface="Arial"/>
              </a:rPr>
              <a:t>Saturday April 25</a:t>
            </a:r>
            <a:r>
              <a:rPr kumimoji="0" lang="en-US" sz="2000" b="0" i="0" u="none" strike="noStrike" kern="1200" cap="none" spc="0" normalizeH="0" baseline="30000" noProof="0">
                <a:ln>
                  <a:noFill/>
                </a:ln>
                <a:solidFill>
                  <a:prstClr val="white"/>
                </a:solidFill>
                <a:effectLst/>
                <a:uLnTx/>
                <a:uFillTx/>
                <a:latin typeface="Helvetica"/>
                <a:ea typeface="+mn-ea"/>
                <a:cs typeface="Helvetica"/>
                <a:sym typeface="Arial"/>
              </a:rPr>
              <a:t>th</a:t>
            </a:r>
            <a:r>
              <a:rPr kumimoji="0" lang="en-US" sz="2000" b="0" i="0" u="none" strike="noStrike" kern="1200" cap="none" spc="0" normalizeH="0" baseline="0" noProof="0">
                <a:ln>
                  <a:noFill/>
                </a:ln>
                <a:solidFill>
                  <a:prstClr val="white"/>
                </a:solidFill>
                <a:effectLst/>
                <a:uLnTx/>
                <a:uFillTx/>
                <a:latin typeface="Helvetica"/>
                <a:ea typeface="+mn-ea"/>
                <a:cs typeface="Helvetica"/>
                <a:sym typeface="Arial"/>
              </a:rPr>
              <a:t>| 10 minutes</a:t>
            </a:r>
            <a:endParaRPr kumimoji="0" lang="en-US" sz="2000" b="0" i="0" u="none" strike="noStrike" kern="1200" cap="none" spc="0" normalizeH="0" baseline="0" noProof="0">
              <a:ln>
                <a:noFill/>
              </a:ln>
              <a:solidFill>
                <a:prstClr val="white"/>
              </a:solidFill>
              <a:effectLst/>
              <a:uLnTx/>
              <a:uFillTx/>
              <a:latin typeface="Helvetica"/>
              <a:ea typeface="+mn-ea"/>
              <a:cs typeface="Helvetic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Calibri"/>
                <a:ea typeface="Calibri"/>
                <a:cs typeface="Calibri"/>
              </a:rPr>
              <a:t>11:40am EST </a:t>
            </a:r>
            <a:endParaRPr kumimoji="0" lang="en-US" sz="2000" b="0" i="0" u="none" strike="noStrike" kern="1200" cap="none" spc="0" normalizeH="0" baseline="0" noProof="0">
              <a:ln>
                <a:noFill/>
              </a:ln>
              <a:solidFill>
                <a:prstClr val="white"/>
              </a:solidFill>
              <a:effectLst/>
              <a:uLnTx/>
              <a:uFillTx/>
              <a:latin typeface="Helvetica"/>
              <a:ea typeface="+mn-ea"/>
              <a:cs typeface="Helvetica"/>
            </a:endParaRPr>
          </a:p>
          <a:p>
            <a:pPr marL="0" marR="0" lvl="0" indent="0" algn="l" defTabSz="1219170" rtl="0" eaLnBrk="1" fontAlgn="auto" latinLnBrk="0" hangingPunct="1">
              <a:lnSpc>
                <a:spcPct val="100000"/>
              </a:lnSpc>
              <a:spcBef>
                <a:spcPts val="0"/>
              </a:spcBef>
              <a:spcAft>
                <a:spcPts val="0"/>
              </a:spcAft>
              <a:buClr>
                <a:srgbClr val="C8440C"/>
              </a:buClr>
              <a:buSzPts val="1800"/>
              <a:buFontTx/>
              <a:buNone/>
              <a:tabLst/>
              <a:defRPr/>
            </a:pPr>
            <a:endParaRPr kumimoji="0" lang="en-US" sz="24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sym typeface="Arial"/>
            </a:endParaRPr>
          </a:p>
          <a:p>
            <a:pPr marL="0" marR="0" lvl="0" indent="0" algn="l" defTabSz="1219170" rtl="0" eaLnBrk="1" fontAlgn="auto" latinLnBrk="0" hangingPunct="1">
              <a:lnSpc>
                <a:spcPct val="100000"/>
              </a:lnSpc>
              <a:spcBef>
                <a:spcPts val="0"/>
              </a:spcBef>
              <a:spcAft>
                <a:spcPts val="0"/>
              </a:spcAft>
              <a:buClr>
                <a:srgbClr val="C8440C"/>
              </a:buClr>
              <a:buSzPts val="1800"/>
              <a:buFontTx/>
              <a:buNone/>
              <a:tabLst/>
              <a:defRPr/>
            </a:pPr>
            <a:br>
              <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b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1F5F"/>
              </a:solidFill>
              <a:effectLst/>
              <a:uLnTx/>
              <a:uFillTx/>
              <a:latin typeface="Calibri" panose="020F0502020204030204" pitchFamily="34" charset="0"/>
              <a:ea typeface="+mn-ea"/>
              <a:cs typeface="+mn-cs"/>
            </a:endParaRPr>
          </a:p>
        </p:txBody>
      </p:sp>
      <p:pic>
        <p:nvPicPr>
          <p:cNvPr id="2" name="Picture 1" descr="A screenshot of a qr code&#10;&#10;Description automatically generated">
            <a:extLst>
              <a:ext uri="{FF2B5EF4-FFF2-40B4-BE49-F238E27FC236}">
                <a16:creationId xmlns:a16="http://schemas.microsoft.com/office/drawing/2014/main" id="{0EA34D10-A327-69BE-20DC-B5F7F78002D5}"/>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7315200" y="3356842"/>
            <a:ext cx="2618767" cy="3491704"/>
          </a:xfrm>
          <a:prstGeom prst="rect">
            <a:avLst/>
          </a:prstGeom>
        </p:spPr>
      </p:pic>
    </p:spTree>
    <p:extLst>
      <p:ext uri="{BB962C8B-B14F-4D97-AF65-F5344CB8AC3E}">
        <p14:creationId xmlns:p14="http://schemas.microsoft.com/office/powerpoint/2010/main" val="42692638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Google Shape;70;p2">
            <a:extLst>
              <a:ext uri="{FF2B5EF4-FFF2-40B4-BE49-F238E27FC236}">
                <a16:creationId xmlns:a16="http://schemas.microsoft.com/office/drawing/2014/main" id="{9261395C-74F5-4261-9A70-F76E801C8F60}"/>
              </a:ext>
            </a:extLst>
          </p:cNvPr>
          <p:cNvSpPr txBox="1">
            <a:spLocks noGrp="1"/>
          </p:cNvSpPr>
          <p:nvPr>
            <p:ph type="title"/>
          </p:nvPr>
        </p:nvSpPr>
        <p:spPr>
          <a:xfrm>
            <a:off x="976086" y="309766"/>
            <a:ext cx="10239828" cy="574790"/>
          </a:xfrm>
          <a:noFill/>
          <a:ln>
            <a:noFill/>
          </a:ln>
        </p:spPr>
        <p:txBody>
          <a:bodyPr spcFirstLastPara="1" vert="horz" wrap="square" lIns="91427" tIns="45700" rIns="91427" bIns="45700" rtlCol="0" anchor="b" anchorCtr="0">
            <a:noAutofit/>
          </a:bodyPr>
          <a:lstStyle/>
          <a:p>
            <a:pPr algn="ctr"/>
            <a:r>
              <a:rPr lang="en-US" sz="2800" b="1" dirty="0">
                <a:latin typeface="Helvetica" panose="020B0604020202020204" pitchFamily="34" charset="0"/>
                <a:cs typeface="Helvetica" panose="020B0604020202020204" pitchFamily="34" charset="0"/>
              </a:rPr>
              <a:t>Disclosures</a:t>
            </a:r>
          </a:p>
        </p:txBody>
      </p:sp>
      <p:graphicFrame>
        <p:nvGraphicFramePr>
          <p:cNvPr id="6" name="Table 5">
            <a:extLst>
              <a:ext uri="{FF2B5EF4-FFF2-40B4-BE49-F238E27FC236}">
                <a16:creationId xmlns:a16="http://schemas.microsoft.com/office/drawing/2014/main" id="{978511A5-DEA5-C4A4-4441-9DCF4CE7238C}"/>
              </a:ext>
            </a:extLst>
          </p:cNvPr>
          <p:cNvGraphicFramePr>
            <a:graphicFrameLocks noGrp="1"/>
          </p:cNvGraphicFramePr>
          <p:nvPr/>
        </p:nvGraphicFramePr>
        <p:xfrm>
          <a:off x="881349" y="1270508"/>
          <a:ext cx="10334565" cy="5112473"/>
        </p:xfrm>
        <a:graphic>
          <a:graphicData uri="http://schemas.openxmlformats.org/drawingml/2006/table">
            <a:tbl>
              <a:tblPr firstRow="1" bandRow="1">
                <a:tableStyleId>{5C22544A-7EE6-4342-B048-85BDC9FD1C3A}</a:tableStyleId>
              </a:tblPr>
              <a:tblGrid>
                <a:gridCol w="3194107">
                  <a:extLst>
                    <a:ext uri="{9D8B030D-6E8A-4147-A177-3AD203B41FA5}">
                      <a16:colId xmlns:a16="http://schemas.microsoft.com/office/drawing/2014/main" val="3707066216"/>
                    </a:ext>
                  </a:extLst>
                </a:gridCol>
                <a:gridCol w="7140458">
                  <a:extLst>
                    <a:ext uri="{9D8B030D-6E8A-4147-A177-3AD203B41FA5}">
                      <a16:colId xmlns:a16="http://schemas.microsoft.com/office/drawing/2014/main" val="1030882897"/>
                    </a:ext>
                  </a:extLst>
                </a:gridCol>
              </a:tblGrid>
              <a:tr h="692873">
                <a:tc>
                  <a:txBody>
                    <a:bodyPr/>
                    <a:lstStyle/>
                    <a:p>
                      <a:r>
                        <a:rPr lang="en-US" sz="1600" b="1" dirty="0">
                          <a:solidFill>
                            <a:schemeClr val="tx1"/>
                          </a:solidFill>
                        </a:rPr>
                        <a:t>Advisory Committees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0" dirty="0">
                          <a:solidFill>
                            <a:schemeClr val="tx1"/>
                          </a:solidFill>
                        </a:rPr>
                        <a:t>AstraZeneca Pharmaceuticals LP, Bayer HealthCare Pharmaceuticals, Boehringer Ingelheim Pharmaceuticals Inc, Daiichi Sankyo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28829527"/>
                  </a:ext>
                </a:extLst>
              </a:tr>
              <a:tr h="692873">
                <a:tc>
                  <a:txBody>
                    <a:bodyPr/>
                    <a:lstStyle/>
                    <a:p>
                      <a:r>
                        <a:rPr lang="en-US" sz="1600" b="1" dirty="0">
                          <a:solidFill>
                            <a:schemeClr val="tx1"/>
                          </a:solidFill>
                        </a:rPr>
                        <a:t>Consulting Agreements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0" dirty="0">
                          <a:solidFill>
                            <a:schemeClr val="tx1"/>
                          </a:solidFill>
                        </a:rPr>
                        <a:t>AbbVie Inc, </a:t>
                      </a:r>
                      <a:r>
                        <a:rPr lang="en-US" sz="1600" b="0" dirty="0" err="1">
                          <a:solidFill>
                            <a:schemeClr val="tx1"/>
                          </a:solidFill>
                        </a:rPr>
                        <a:t>AlphaSights</a:t>
                      </a:r>
                      <a:r>
                        <a:rPr lang="en-US" sz="1600" b="0" dirty="0">
                          <a:solidFill>
                            <a:schemeClr val="tx1"/>
                          </a:solidFill>
                        </a:rPr>
                        <a:t>, Arcus Biosciences, ARS Pharmaceuticals, </a:t>
                      </a:r>
                      <a:r>
                        <a:rPr lang="en-US" sz="1600" b="0" dirty="0" err="1">
                          <a:solidFill>
                            <a:schemeClr val="tx1"/>
                          </a:solidFill>
                        </a:rPr>
                        <a:t>AskGene</a:t>
                      </a:r>
                      <a:r>
                        <a:rPr lang="en-US" sz="1600" b="0" dirty="0">
                          <a:solidFill>
                            <a:schemeClr val="tx1"/>
                          </a:solidFill>
                        </a:rPr>
                        <a:t> Pharma, Astellas, AstraZeneca Pharmaceuticals LP, Basilea Pharmaceutica Ltd, Bayer HealthCare Pharmaceuticals, </a:t>
                      </a:r>
                      <a:r>
                        <a:rPr lang="en-US" sz="1600" b="0" dirty="0" err="1">
                          <a:solidFill>
                            <a:schemeClr val="tx1"/>
                          </a:solidFill>
                        </a:rPr>
                        <a:t>BeOne</a:t>
                      </a:r>
                      <a:r>
                        <a:rPr lang="en-US" sz="1600" b="0" dirty="0">
                          <a:solidFill>
                            <a:schemeClr val="tx1"/>
                          </a:solidFill>
                        </a:rPr>
                        <a:t>, Boehringer Ingelheim Pharmaceuticals Inc, Bristol Myers Squibb, </a:t>
                      </a:r>
                      <a:r>
                        <a:rPr lang="en-US" sz="1600" b="0" dirty="0" err="1">
                          <a:solidFill>
                            <a:schemeClr val="tx1"/>
                          </a:solidFill>
                        </a:rPr>
                        <a:t>Cencora</a:t>
                      </a:r>
                      <a:r>
                        <a:rPr lang="en-US" sz="1600" b="0" dirty="0">
                          <a:solidFill>
                            <a:schemeClr val="tx1"/>
                          </a:solidFill>
                        </a:rPr>
                        <a:t>, Daiichi Sankyo Inc, Eisai Inc, </a:t>
                      </a:r>
                      <a:r>
                        <a:rPr lang="en-US" sz="1600" b="0" dirty="0" err="1">
                          <a:solidFill>
                            <a:schemeClr val="tx1"/>
                          </a:solidFill>
                        </a:rPr>
                        <a:t>Geneos</a:t>
                      </a:r>
                      <a:r>
                        <a:rPr lang="en-US" sz="1600" b="0" dirty="0">
                          <a:solidFill>
                            <a:schemeClr val="tx1"/>
                          </a:solidFill>
                        </a:rPr>
                        <a:t> Therapeutics, Gilead Sciences Inc, GSK, Guardant Health, HC Wainwright &amp; Co, Health Advances, </a:t>
                      </a:r>
                      <a:r>
                        <a:rPr lang="en-US" sz="1600" b="0" dirty="0" err="1">
                          <a:solidFill>
                            <a:schemeClr val="tx1"/>
                          </a:solidFill>
                        </a:rPr>
                        <a:t>Imugene</a:t>
                      </a:r>
                      <a:r>
                        <a:rPr lang="en-US" sz="1600" b="0" dirty="0">
                          <a:solidFill>
                            <a:schemeClr val="tx1"/>
                          </a:solidFill>
                        </a:rPr>
                        <a:t>, </a:t>
                      </a:r>
                      <a:r>
                        <a:rPr lang="en-US" sz="1600" b="0" dirty="0" err="1">
                          <a:solidFill>
                            <a:schemeClr val="tx1"/>
                          </a:solidFill>
                        </a:rPr>
                        <a:t>Inspirna</a:t>
                      </a:r>
                      <a:r>
                        <a:rPr lang="en-US" sz="1600" b="0" dirty="0">
                          <a:solidFill>
                            <a:schemeClr val="tx1"/>
                          </a:solidFill>
                        </a:rPr>
                        <a:t>, Lilly, Lynx Health, Merck, Merck Serono, Mersana Therapeutics Inc, </a:t>
                      </a:r>
                      <a:r>
                        <a:rPr lang="en-US" sz="1600" b="0" dirty="0" err="1">
                          <a:solidFill>
                            <a:schemeClr val="tx1"/>
                          </a:solidFill>
                        </a:rPr>
                        <a:t>PeerMD</a:t>
                      </a:r>
                      <a:r>
                        <a:rPr lang="en-US" sz="1600" b="0" dirty="0">
                          <a:solidFill>
                            <a:schemeClr val="tx1"/>
                          </a:solidFill>
                        </a:rPr>
                        <a:t>, Pfizer Inc, Sanofi, </a:t>
                      </a:r>
                      <a:r>
                        <a:rPr lang="en-US" sz="1600" b="0" dirty="0" err="1">
                          <a:solidFill>
                            <a:schemeClr val="tx1"/>
                          </a:solidFill>
                        </a:rPr>
                        <a:t>Seagen</a:t>
                      </a:r>
                      <a:r>
                        <a:rPr lang="en-US" sz="1600" b="0" dirty="0">
                          <a:solidFill>
                            <a:schemeClr val="tx1"/>
                          </a:solidFill>
                        </a:rPr>
                        <a:t> Inc, Suzhou </a:t>
                      </a:r>
                      <a:r>
                        <a:rPr lang="en-US" sz="1600" b="0" dirty="0" err="1">
                          <a:solidFill>
                            <a:schemeClr val="tx1"/>
                          </a:solidFill>
                        </a:rPr>
                        <a:t>Liangyihui</a:t>
                      </a:r>
                      <a:r>
                        <a:rPr lang="en-US" sz="1600" b="0" dirty="0">
                          <a:solidFill>
                            <a:schemeClr val="tx1"/>
                          </a:solidFill>
                        </a:rPr>
                        <a:t> Network Technology Co Ltd, </a:t>
                      </a:r>
                      <a:r>
                        <a:rPr lang="en-US" sz="1600" b="0" dirty="0" err="1">
                          <a:solidFill>
                            <a:schemeClr val="tx1"/>
                          </a:solidFill>
                        </a:rPr>
                        <a:t>Zymeworks</a:t>
                      </a:r>
                      <a:r>
                        <a:rPr lang="en-US" sz="1600" b="0" dirty="0">
                          <a:solidFill>
                            <a:schemeClr val="tx1"/>
                          </a:solidFill>
                        </a:rPr>
                        <a:t>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97258338"/>
                  </a:ext>
                </a:extLst>
              </a:tr>
              <a:tr h="692873">
                <a:tc>
                  <a:txBody>
                    <a:bodyPr/>
                    <a:lstStyle/>
                    <a:p>
                      <a:r>
                        <a:rPr lang="en-US" sz="1600" b="1" dirty="0">
                          <a:solidFill>
                            <a:schemeClr val="tx1"/>
                          </a:solidFill>
                        </a:rPr>
                        <a:t>Contracted Research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0" dirty="0">
                          <a:solidFill>
                            <a:schemeClr val="tx1"/>
                          </a:solidFill>
                        </a:rPr>
                        <a:t>Arcus Biosciences, Astellas, AstraZeneca Pharmaceuticals LP, Bayer HealthCare Pharmaceuticals, Bristol Myers Squibb, Genentech, a member of the Roche Group, </a:t>
                      </a:r>
                      <a:r>
                        <a:rPr lang="en-US" sz="1600" b="0" dirty="0" err="1">
                          <a:solidFill>
                            <a:schemeClr val="tx1"/>
                          </a:solidFill>
                        </a:rPr>
                        <a:t>Inspirna</a:t>
                      </a:r>
                      <a:r>
                        <a:rPr lang="en-US" sz="1600" b="0" dirty="0">
                          <a:solidFill>
                            <a:schemeClr val="tx1"/>
                          </a:solidFill>
                        </a:rPr>
                        <a:t>, Lilly, Merck, </a:t>
                      </a:r>
                      <a:r>
                        <a:rPr lang="en-US" sz="1600" b="0" dirty="0" err="1">
                          <a:solidFill>
                            <a:schemeClr val="tx1"/>
                          </a:solidFill>
                        </a:rPr>
                        <a:t>Transcenta</a:t>
                      </a:r>
                      <a:endParaRPr lang="en-US" sz="16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13755449"/>
                  </a:ext>
                </a:extLst>
              </a:tr>
              <a:tr h="692873">
                <a:tc>
                  <a:txBody>
                    <a:bodyPr/>
                    <a:lstStyle/>
                    <a:p>
                      <a:r>
                        <a:rPr lang="en-US" sz="1600" b="1" dirty="0">
                          <a:solidFill>
                            <a:schemeClr val="tx1"/>
                          </a:solidFill>
                        </a:rPr>
                        <a:t>Nonrelevant Financial Relationships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0" dirty="0">
                          <a:solidFill>
                            <a:schemeClr val="tx1"/>
                          </a:solidFill>
                        </a:rPr>
                        <a:t>Clinical Care Options, Cycle for Survival, Debbie’s Dream Foundation, </a:t>
                      </a:r>
                      <a:r>
                        <a:rPr lang="en-US" sz="1600" b="0" dirty="0" err="1">
                          <a:solidFill>
                            <a:schemeClr val="tx1"/>
                          </a:solidFill>
                        </a:rPr>
                        <a:t>eChinaHealth</a:t>
                      </a:r>
                      <a:r>
                        <a:rPr lang="en-US" sz="1600" b="0" dirty="0">
                          <a:solidFill>
                            <a:schemeClr val="tx1"/>
                          </a:solidFill>
                        </a:rPr>
                        <a:t>, ED </a:t>
                      </a:r>
                      <a:r>
                        <a:rPr lang="en-US" sz="1600" b="0" dirty="0" err="1">
                          <a:solidFill>
                            <a:schemeClr val="tx1"/>
                          </a:solidFill>
                        </a:rPr>
                        <a:t>Medresources</a:t>
                      </a:r>
                      <a:r>
                        <a:rPr lang="en-US" sz="1600" b="0" dirty="0">
                          <a:solidFill>
                            <a:schemeClr val="tx1"/>
                          </a:solidFill>
                        </a:rPr>
                        <a:t> Inc, Fred’s Team, HMP, i3Health, </a:t>
                      </a:r>
                      <a:r>
                        <a:rPr lang="en-US" sz="1600" b="0" dirty="0" err="1">
                          <a:solidFill>
                            <a:schemeClr val="tx1"/>
                          </a:solidFill>
                        </a:rPr>
                        <a:t>Imedex</a:t>
                      </a:r>
                      <a:r>
                        <a:rPr lang="en-US" sz="1600" b="0" dirty="0">
                          <a:solidFill>
                            <a:schemeClr val="tx1"/>
                          </a:solidFill>
                        </a:rPr>
                        <a:t>, Mashup Media LLC, Master Clinician Alliance, MJH Life Sciences, National Cancer Institute, </a:t>
                      </a:r>
                      <a:r>
                        <a:rPr lang="en-US" sz="1600" b="0" dirty="0" err="1">
                          <a:solidFill>
                            <a:schemeClr val="tx1"/>
                          </a:solidFill>
                        </a:rPr>
                        <a:t>OncoDaily</a:t>
                      </a:r>
                      <a:r>
                        <a:rPr lang="en-US" sz="1600" b="0" dirty="0">
                          <a:solidFill>
                            <a:schemeClr val="tx1"/>
                          </a:solidFill>
                        </a:rPr>
                        <a:t> (stock options), Paradigm Medical Communications, </a:t>
                      </a:r>
                      <a:r>
                        <a:rPr lang="en-US" sz="1600" b="0" dirty="0" err="1">
                          <a:solidFill>
                            <a:schemeClr val="tx1"/>
                          </a:solidFill>
                        </a:rPr>
                        <a:t>PeerView</a:t>
                      </a:r>
                      <a:r>
                        <a:rPr lang="en-US" sz="1600" b="0" dirty="0">
                          <a:solidFill>
                            <a:schemeClr val="tx1"/>
                          </a:solidFill>
                        </a:rPr>
                        <a:t>, Physician Education Resource (PER), Stand Up 2 Cancer, Talem Health, </a:t>
                      </a:r>
                      <a:r>
                        <a:rPr lang="en-US" sz="1600" b="0" dirty="0" err="1">
                          <a:solidFill>
                            <a:schemeClr val="tx1"/>
                          </a:solidFill>
                        </a:rPr>
                        <a:t>TotalCME</a:t>
                      </a:r>
                      <a:r>
                        <a:rPr lang="en-US" sz="1600" b="0" dirty="0">
                          <a:solidFill>
                            <a:schemeClr val="tx1"/>
                          </a:solidFill>
                        </a:rPr>
                        <a:t>, US Department of Defense, WebMD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75791086"/>
                  </a:ext>
                </a:extLst>
              </a:tr>
            </a:tbl>
          </a:graphicData>
        </a:graphic>
      </p:graphicFrame>
    </p:spTree>
    <p:extLst>
      <p:ext uri="{BB962C8B-B14F-4D97-AF65-F5344CB8AC3E}">
        <p14:creationId xmlns:p14="http://schemas.microsoft.com/office/powerpoint/2010/main" val="3109706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C5EA3-9E85-4E1E-850C-4E9D421F1A9E}"/>
              </a:ext>
            </a:extLst>
          </p:cNvPr>
          <p:cNvSpPr>
            <a:spLocks noGrp="1"/>
          </p:cNvSpPr>
          <p:nvPr>
            <p:ph type="title"/>
          </p:nvPr>
        </p:nvSpPr>
        <p:spPr>
          <a:xfrm>
            <a:off x="377825" y="303254"/>
            <a:ext cx="11436349" cy="914660"/>
          </a:xfrm>
        </p:spPr>
        <p:txBody>
          <a:bodyPr/>
          <a:lstStyle/>
          <a:p>
            <a:r>
              <a:rPr lang="en-US" sz="4000">
                <a:latin typeface="Arial Narrow" panose="020B0606020202030204" pitchFamily="34" charset="0"/>
              </a:rPr>
              <a:t>KEYNOTE-811 Study Design </a:t>
            </a:r>
            <a:r>
              <a:rPr lang="en-US" sz="2000">
                <a:latin typeface="Arial Narrow" panose="020B0606020202030204" pitchFamily="34" charset="0"/>
              </a:rPr>
              <a:t>(</a:t>
            </a:r>
            <a:r>
              <a:rPr lang="en-US" sz="2000" i="0">
                <a:effectLst/>
                <a:latin typeface="Arial Narrow" panose="020B0606020202030204" pitchFamily="34" charset="0"/>
              </a:rPr>
              <a:t>NCT03615326)</a:t>
            </a:r>
            <a:br>
              <a:rPr lang="en-US" sz="2000" i="0">
                <a:effectLst/>
                <a:latin typeface="Arial Narrow" panose="020B0606020202030204" pitchFamily="34" charset="0"/>
              </a:rPr>
            </a:br>
            <a:r>
              <a:rPr lang="en-US" sz="2000" i="0">
                <a:effectLst/>
                <a:latin typeface="Arial Narrow" panose="020B0606020202030204" pitchFamily="34" charset="0"/>
              </a:rPr>
              <a:t>Phase 3 Randomized, Placebo-Controlled</a:t>
            </a:r>
            <a:endParaRPr lang="en-US" sz="2000">
              <a:latin typeface="Arial Narrow" panose="020B0606020202030204" pitchFamily="34" charset="0"/>
            </a:endParaRPr>
          </a:p>
        </p:txBody>
      </p:sp>
      <p:sp>
        <p:nvSpPr>
          <p:cNvPr id="5" name="Footer Placeholder 4">
            <a:extLst>
              <a:ext uri="{FF2B5EF4-FFF2-40B4-BE49-F238E27FC236}">
                <a16:creationId xmlns:a16="http://schemas.microsoft.com/office/drawing/2014/main" id="{1295ECF7-C94D-488F-9BFA-448B9910099D}"/>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30000" noProof="0">
                <a:ln>
                  <a:noFill/>
                </a:ln>
                <a:solidFill>
                  <a:srgbClr val="000000"/>
                </a:solidFill>
                <a:effectLst/>
                <a:uLnTx/>
                <a:uFillTx/>
                <a:latin typeface="Arial Narrow" panose="020B0606020202030204" pitchFamily="34" charset="0"/>
                <a:ea typeface="+mn-ea"/>
                <a:cs typeface="+mn-cs"/>
              </a:rPr>
              <a:t>a</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Trastuzumab: 6 mg/kg IV Q3W following an 8 mg/kg loading dose. FP: 5-fluorouracil 800 mg/m</a:t>
            </a:r>
            <a:r>
              <a:rPr kumimoji="0" lang="en-US" sz="1000" b="0" i="0" u="none" strike="noStrike" kern="1200" cap="none" spc="0" normalizeH="0" baseline="30000" noProof="0">
                <a:ln>
                  <a:noFill/>
                </a:ln>
                <a:solidFill>
                  <a:srgbClr val="000000"/>
                </a:solidFill>
                <a:effectLst/>
                <a:uLnTx/>
                <a:uFillTx/>
                <a:latin typeface="Arial Narrow" panose="020B0606020202030204" pitchFamily="34" charset="0"/>
                <a:ea typeface="+mn-ea"/>
                <a:cs typeface="+mn-cs"/>
              </a:rPr>
              <a:t>2</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 IV on D1-5 Q3W + cisplatin 80 mg/m</a:t>
            </a:r>
            <a:r>
              <a:rPr kumimoji="0" lang="en-US" sz="1000" b="0" i="0" u="none" strike="noStrike" kern="1200" cap="none" spc="0" normalizeH="0" baseline="30000" noProof="0">
                <a:ln>
                  <a:noFill/>
                </a:ln>
                <a:solidFill>
                  <a:srgbClr val="000000"/>
                </a:solidFill>
                <a:effectLst/>
                <a:uLnTx/>
                <a:uFillTx/>
                <a:latin typeface="Arial Narrow" panose="020B0606020202030204" pitchFamily="34" charset="0"/>
                <a:ea typeface="+mn-ea"/>
                <a:cs typeface="+mn-cs"/>
              </a:rPr>
              <a:t>2</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 IV Q3W. CAPOX: capecitabine 1000 mg/m</a:t>
            </a:r>
            <a:r>
              <a:rPr kumimoji="0" lang="en-US" sz="1000" b="0" i="0" u="none" strike="noStrike" kern="1200" cap="none" spc="0" normalizeH="0" baseline="30000" noProof="0">
                <a:ln>
                  <a:noFill/>
                </a:ln>
                <a:solidFill>
                  <a:srgbClr val="000000"/>
                </a:solidFill>
                <a:effectLst/>
                <a:uLnTx/>
                <a:uFillTx/>
                <a:latin typeface="Arial Narrow" panose="020B0606020202030204" pitchFamily="34" charset="0"/>
                <a:ea typeface="+mn-ea"/>
                <a:cs typeface="+mn-cs"/>
              </a:rPr>
              <a:t>2</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 BID on D1-14 Q3W + oxaliplatin 130 mg/m</a:t>
            </a:r>
            <a:r>
              <a:rPr kumimoji="0" lang="en-US" sz="1000" b="0" i="0" u="none" strike="noStrike" kern="1200" cap="none" spc="0" normalizeH="0" baseline="30000" noProof="0">
                <a:ln>
                  <a:noFill/>
                </a:ln>
                <a:solidFill>
                  <a:srgbClr val="000000"/>
                </a:solidFill>
                <a:effectLst/>
                <a:uLnTx/>
                <a:uFillTx/>
                <a:latin typeface="Arial Narrow" panose="020B0606020202030204" pitchFamily="34" charset="0"/>
                <a:ea typeface="+mn-ea"/>
                <a:cs typeface="+mn-cs"/>
              </a:rPr>
              <a:t>2</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 IV Q3W. PFS, ORR, DOR per RECIST by BICR.</a:t>
            </a:r>
          </a:p>
        </p:txBody>
      </p:sp>
      <p:sp>
        <p:nvSpPr>
          <p:cNvPr id="8" name="Rectangle: Rounded Corners 7">
            <a:extLst>
              <a:ext uri="{FF2B5EF4-FFF2-40B4-BE49-F238E27FC236}">
                <a16:creationId xmlns:a16="http://schemas.microsoft.com/office/drawing/2014/main" id="{4BE30B1D-22F2-D483-2AB3-E61AA7074BE5}"/>
              </a:ext>
            </a:extLst>
          </p:cNvPr>
          <p:cNvSpPr/>
          <p:nvPr/>
        </p:nvSpPr>
        <p:spPr>
          <a:xfrm>
            <a:off x="377824" y="4713984"/>
            <a:ext cx="3819601" cy="1637830"/>
          </a:xfrm>
          <a:prstGeom prst="roundRect">
            <a:avLst/>
          </a:prstGeom>
          <a:solidFill>
            <a:srgbClr val="37424A"/>
          </a:solidFill>
          <a:ln w="6350" cap="flat" cmpd="sng" algn="ctr">
            <a:noFill/>
            <a:prstDash val="solid"/>
            <a:round/>
            <a:headEnd type="none" w="med" len="med"/>
            <a:tailEnd type="none" w="med" len="med"/>
          </a:ln>
          <a:effectLst/>
        </p:spPr>
        <p:txBody>
          <a:bodyPr rtlCol="0" anchor="ctr"/>
          <a:lstStyle/>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2000" b="1" i="0" u="sng" strike="noStrike" kern="600" cap="none" spc="30" normalizeH="0" baseline="0" noProof="0">
                <a:ln>
                  <a:noFill/>
                </a:ln>
                <a:solidFill>
                  <a:srgbClr val="FFFFFF"/>
                </a:solidFill>
                <a:effectLst/>
                <a:uLnTx/>
                <a:uFillTx/>
                <a:latin typeface="Arial Narrow" panose="020B0606020202030204" pitchFamily="34" charset="0"/>
                <a:ea typeface="+mn-ea"/>
                <a:cs typeface="+mn-cs"/>
              </a:rPr>
              <a:t>Stratification Factors</a:t>
            </a:r>
            <a:endParaRPr kumimoji="0" lang="en-US" sz="2000" b="0" i="0" u="sng" strike="noStrike" kern="600" cap="none" spc="30" normalizeH="0" baseline="0" noProof="0">
              <a:ln>
                <a:noFill/>
              </a:ln>
              <a:solidFill>
                <a:srgbClr val="FFFFFF"/>
              </a:solidFill>
              <a:effectLst/>
              <a:uLnTx/>
              <a:uFillTx/>
              <a:latin typeface="Arial Narrow" panose="020B0606020202030204" pitchFamily="34" charset="0"/>
              <a:ea typeface="+mn-ea"/>
              <a:cs typeface="+mn-cs"/>
            </a:endParaRPr>
          </a:p>
          <a:p>
            <a:pPr marL="119063" marR="0" lvl="0" indent="-119063" algn="l" defTabSz="45725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Geographic region</a:t>
            </a:r>
          </a:p>
          <a:p>
            <a:pPr marL="119063" marR="0" lvl="0" indent="-119063" algn="l" defTabSz="45725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PD-L1 CPS &lt;1 vs CPS </a:t>
            </a:r>
            <a:r>
              <a:rPr kumimoji="0" lang="en-US" sz="2000" b="0" i="0" u="none" strike="noStrike" kern="600" cap="none" spc="3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1</a:t>
            </a:r>
          </a:p>
          <a:p>
            <a:pPr marL="119063" marR="0" lvl="0" indent="-119063" algn="l" defTabSz="45725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Chemotherapy choice</a:t>
            </a:r>
          </a:p>
        </p:txBody>
      </p:sp>
      <p:sp>
        <p:nvSpPr>
          <p:cNvPr id="9" name="Rectangle: Rounded Corners 8">
            <a:extLst>
              <a:ext uri="{FF2B5EF4-FFF2-40B4-BE49-F238E27FC236}">
                <a16:creationId xmlns:a16="http://schemas.microsoft.com/office/drawing/2014/main" id="{09062D66-E13D-312B-607F-B1D8DC150B29}"/>
              </a:ext>
            </a:extLst>
          </p:cNvPr>
          <p:cNvSpPr/>
          <p:nvPr/>
        </p:nvSpPr>
        <p:spPr>
          <a:xfrm>
            <a:off x="6394573" y="1970297"/>
            <a:ext cx="4710204" cy="1354220"/>
          </a:xfrm>
          <a:prstGeom prst="roundRect">
            <a:avLst/>
          </a:prstGeom>
          <a:solidFill>
            <a:srgbClr val="00877C"/>
          </a:solidFill>
          <a:ln w="6350" cap="flat" cmpd="sng" algn="ctr">
            <a:noFill/>
            <a:prstDash val="solid"/>
            <a:round/>
            <a:headEnd type="none" w="med" len="med"/>
            <a:tailEnd type="none" w="med" len="med"/>
          </a:ln>
          <a:effectLst/>
        </p:spPr>
        <p:txBody>
          <a:bodyPr rtlCol="0" anchor="ct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2000" b="1"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Pembrolizumab 200 mg IV Q3W +</a:t>
            </a:r>
          </a:p>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2000" b="1"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Trastuzumab and FP or CAPOX</a:t>
            </a:r>
            <a:r>
              <a:rPr kumimoji="0" lang="en-US" sz="2000" b="1" i="0" u="none" strike="noStrike" kern="600" cap="none" spc="30" normalizeH="0" baseline="30000" noProof="0">
                <a:ln>
                  <a:noFill/>
                </a:ln>
                <a:solidFill>
                  <a:srgbClr val="FFFFFF"/>
                </a:solidFill>
                <a:effectLst/>
                <a:uLnTx/>
                <a:uFillTx/>
                <a:latin typeface="Arial Narrow" panose="020B0606020202030204" pitchFamily="34" charset="0"/>
                <a:ea typeface="+mn-ea"/>
                <a:cs typeface="+mn-cs"/>
              </a:rPr>
              <a:t>a</a:t>
            </a:r>
            <a:endPar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endParaRPr>
          </a:p>
          <a:p>
            <a:pPr marL="0" marR="0" lvl="0" indent="0" algn="ctr" defTabSz="457250" rtl="0" eaLnBrk="1" fontAlgn="auto" latinLnBrk="0" hangingPunct="1">
              <a:lnSpc>
                <a:spcPct val="100000"/>
              </a:lnSpc>
              <a:spcBef>
                <a:spcPts val="600"/>
              </a:spcBef>
              <a:spcAft>
                <a:spcPts val="0"/>
              </a:spcAft>
              <a:buClrTx/>
              <a:buSzTx/>
              <a:buFontTx/>
              <a:buNone/>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for up to 35 cycles</a:t>
            </a:r>
          </a:p>
        </p:txBody>
      </p:sp>
      <p:sp>
        <p:nvSpPr>
          <p:cNvPr id="10" name="Rectangle: Rounded Corners 9">
            <a:extLst>
              <a:ext uri="{FF2B5EF4-FFF2-40B4-BE49-F238E27FC236}">
                <a16:creationId xmlns:a16="http://schemas.microsoft.com/office/drawing/2014/main" id="{E95444D4-0D27-E35E-5A37-F053FD1D8DE7}"/>
              </a:ext>
            </a:extLst>
          </p:cNvPr>
          <p:cNvSpPr/>
          <p:nvPr/>
        </p:nvSpPr>
        <p:spPr>
          <a:xfrm>
            <a:off x="6380438" y="3707026"/>
            <a:ext cx="4724339" cy="1284544"/>
          </a:xfrm>
          <a:prstGeom prst="roundRect">
            <a:avLst/>
          </a:prstGeom>
          <a:solidFill>
            <a:srgbClr val="66203A"/>
          </a:solidFill>
          <a:ln w="6350" cap="flat" cmpd="sng" algn="ctr">
            <a:noFill/>
            <a:prstDash val="solid"/>
            <a:round/>
            <a:headEnd type="none" w="med" len="med"/>
            <a:tailEnd type="none" w="med" len="med"/>
          </a:ln>
          <a:effectLst/>
        </p:spPr>
        <p:txBody>
          <a:bodyPr rtlCol="0" anchor="ct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2000" b="1"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Placebo IV Q3W +</a:t>
            </a:r>
          </a:p>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2000" b="1"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Trastuzumab and FP or CAPOX</a:t>
            </a:r>
            <a:r>
              <a:rPr kumimoji="0" lang="en-US" sz="2000" b="1" i="0" u="none" strike="noStrike" kern="600" cap="none" spc="30" normalizeH="0" baseline="30000" noProof="0">
                <a:ln>
                  <a:noFill/>
                </a:ln>
                <a:solidFill>
                  <a:srgbClr val="FFFFFF"/>
                </a:solidFill>
                <a:effectLst/>
                <a:uLnTx/>
                <a:uFillTx/>
                <a:latin typeface="Arial Narrow" panose="020B0606020202030204" pitchFamily="34" charset="0"/>
                <a:ea typeface="+mn-ea"/>
                <a:cs typeface="+mn-cs"/>
              </a:rPr>
              <a:t>a</a:t>
            </a:r>
            <a:endPar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endParaRPr>
          </a:p>
          <a:p>
            <a:pPr marL="0" marR="0" lvl="0" indent="0" algn="ctr" defTabSz="457250" rtl="0" eaLnBrk="1" fontAlgn="auto" latinLnBrk="0" hangingPunct="1">
              <a:lnSpc>
                <a:spcPct val="100000"/>
              </a:lnSpc>
              <a:spcBef>
                <a:spcPts val="600"/>
              </a:spcBef>
              <a:spcAft>
                <a:spcPts val="0"/>
              </a:spcAft>
              <a:buClrTx/>
              <a:buSzTx/>
              <a:buFontTx/>
              <a:buNone/>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for up to 35 cycles</a:t>
            </a:r>
          </a:p>
        </p:txBody>
      </p:sp>
      <p:cxnSp>
        <p:nvCxnSpPr>
          <p:cNvPr id="11" name="Straight Arrow Connector 10">
            <a:extLst>
              <a:ext uri="{FF2B5EF4-FFF2-40B4-BE49-F238E27FC236}">
                <a16:creationId xmlns:a16="http://schemas.microsoft.com/office/drawing/2014/main" id="{331506F1-3FD7-D1AF-F55E-A46014B23119}"/>
              </a:ext>
            </a:extLst>
          </p:cNvPr>
          <p:cNvCxnSpPr>
            <a:cxnSpLocks/>
            <a:endCxn id="9" idx="1"/>
          </p:cNvCxnSpPr>
          <p:nvPr/>
        </p:nvCxnSpPr>
        <p:spPr>
          <a:xfrm>
            <a:off x="3986615" y="2629988"/>
            <a:ext cx="2407958" cy="17419"/>
          </a:xfrm>
          <a:prstGeom prst="straightConnector1">
            <a:avLst/>
          </a:prstGeom>
          <a:noFill/>
          <a:ln w="19050" cap="flat" cmpd="sng" algn="ctr">
            <a:solidFill>
              <a:srgbClr val="000000"/>
            </a:solidFill>
            <a:prstDash val="solid"/>
            <a:round/>
            <a:headEnd type="none" w="med" len="med"/>
            <a:tailEnd type="triangle"/>
          </a:ln>
          <a:effectLst/>
        </p:spPr>
      </p:cxnSp>
      <p:cxnSp>
        <p:nvCxnSpPr>
          <p:cNvPr id="12" name="Connector: Elbow 11">
            <a:extLst>
              <a:ext uri="{FF2B5EF4-FFF2-40B4-BE49-F238E27FC236}">
                <a16:creationId xmlns:a16="http://schemas.microsoft.com/office/drawing/2014/main" id="{410960D3-4CAD-11B4-D943-BB19D5FA7C03}"/>
              </a:ext>
            </a:extLst>
          </p:cNvPr>
          <p:cNvCxnSpPr>
            <a:cxnSpLocks/>
            <a:endCxn id="10" idx="1"/>
          </p:cNvCxnSpPr>
          <p:nvPr/>
        </p:nvCxnSpPr>
        <p:spPr>
          <a:xfrm>
            <a:off x="3498485" y="2631243"/>
            <a:ext cx="2881953" cy="1718055"/>
          </a:xfrm>
          <a:prstGeom prst="bentConnector3">
            <a:avLst>
              <a:gd name="adj1" fmla="val 50000"/>
            </a:avLst>
          </a:prstGeom>
          <a:noFill/>
          <a:ln w="19050" cap="flat" cmpd="sng" algn="ctr">
            <a:solidFill>
              <a:srgbClr val="000000"/>
            </a:solidFill>
            <a:prstDash val="solid"/>
            <a:round/>
            <a:headEnd type="none" w="med" len="med"/>
            <a:tailEnd type="triangle"/>
          </a:ln>
          <a:effectLst/>
        </p:spPr>
      </p:cxnSp>
      <p:grpSp>
        <p:nvGrpSpPr>
          <p:cNvPr id="13" name="Group 12">
            <a:extLst>
              <a:ext uri="{FF2B5EF4-FFF2-40B4-BE49-F238E27FC236}">
                <a16:creationId xmlns:a16="http://schemas.microsoft.com/office/drawing/2014/main" id="{3408D273-9B48-9A91-7B9A-DDA86B46B121}"/>
              </a:ext>
            </a:extLst>
          </p:cNvPr>
          <p:cNvGrpSpPr/>
          <p:nvPr/>
        </p:nvGrpSpPr>
        <p:grpSpPr>
          <a:xfrm>
            <a:off x="4531315" y="2211442"/>
            <a:ext cx="854355" cy="837091"/>
            <a:chOff x="2942723" y="4176424"/>
            <a:chExt cx="731520" cy="731520"/>
          </a:xfrm>
        </p:grpSpPr>
        <p:sp>
          <p:nvSpPr>
            <p:cNvPr id="17" name="Oval 16">
              <a:extLst>
                <a:ext uri="{FF2B5EF4-FFF2-40B4-BE49-F238E27FC236}">
                  <a16:creationId xmlns:a16="http://schemas.microsoft.com/office/drawing/2014/main" id="{A7917CBF-0023-D65B-D806-2A48B2489CB9}"/>
                </a:ext>
              </a:extLst>
            </p:cNvPr>
            <p:cNvSpPr/>
            <p:nvPr/>
          </p:nvSpPr>
          <p:spPr>
            <a:xfrm>
              <a:off x="2942723" y="4176424"/>
              <a:ext cx="731520" cy="731520"/>
            </a:xfrm>
            <a:prstGeom prst="ellipse">
              <a:avLst/>
            </a:prstGeom>
            <a:solidFill>
              <a:srgbClr val="37424A"/>
            </a:solidFill>
            <a:ln w="6350" cap="flat" cmpd="sng" algn="ctr">
              <a:noFill/>
              <a:prstDash val="solid"/>
              <a:round/>
              <a:headEnd type="none" w="med" len="med"/>
              <a:tailEnd type="none" w="med" len="med"/>
            </a:ln>
            <a:effectLst/>
          </p:spPr>
          <p:txBody>
            <a:bodyPr rtlCol="0" anchor="ctr"/>
            <a:lstStyle/>
            <a:p>
              <a:pPr marL="0" marR="0" lvl="0" indent="0" algn="ctr" defTabSz="457250" rtl="0" eaLnBrk="1" fontAlgn="auto" latinLnBrk="0" hangingPunct="1">
                <a:lnSpc>
                  <a:spcPct val="100000"/>
                </a:lnSpc>
                <a:spcBef>
                  <a:spcPts val="0"/>
                </a:spcBef>
                <a:spcAft>
                  <a:spcPts val="0"/>
                </a:spcAft>
                <a:buClrTx/>
                <a:buSzTx/>
                <a:buFontTx/>
                <a:buNone/>
                <a:tabLst/>
                <a:defRPr/>
              </a:pPr>
              <a:endParaRPr kumimoji="0" lang="en-US" sz="16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endParaRPr>
            </a:p>
          </p:txBody>
        </p:sp>
        <p:sp>
          <p:nvSpPr>
            <p:cNvPr id="18" name="TextBox 17">
              <a:extLst>
                <a:ext uri="{FF2B5EF4-FFF2-40B4-BE49-F238E27FC236}">
                  <a16:creationId xmlns:a16="http://schemas.microsoft.com/office/drawing/2014/main" id="{8C61FE3C-1F52-6657-C0B0-42854E6FB842}"/>
                </a:ext>
              </a:extLst>
            </p:cNvPr>
            <p:cNvSpPr txBox="1"/>
            <p:nvPr/>
          </p:nvSpPr>
          <p:spPr>
            <a:xfrm>
              <a:off x="3112899" y="4388296"/>
              <a:ext cx="391171" cy="376545"/>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R 1:1</a:t>
              </a:r>
            </a:p>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N=</a:t>
              </a:r>
              <a:r>
                <a:rPr kumimoji="0" lang="en-US" sz="1400" b="1" i="0" u="none" strike="noStrike" kern="600" cap="none" spc="30" normalizeH="0" baseline="0" noProof="0">
                  <a:ln>
                    <a:noFill/>
                  </a:ln>
                  <a:solidFill>
                    <a:srgbClr val="FFFFFF"/>
                  </a:solidFill>
                  <a:effectLst/>
                  <a:uLnTx/>
                  <a:uFillTx/>
                  <a:latin typeface="Arial Narrow" panose="020B0606020202030204" pitchFamily="34" charset="0"/>
                  <a:ea typeface="+mn-ea"/>
                  <a:cs typeface="Arial" panose="020B0604020202020204" pitchFamily="34" charset="0"/>
                </a:rPr>
                <a:t>698</a:t>
              </a:r>
              <a:endParaRPr kumimoji="0" lang="en-US" sz="1400" b="1" i="0" u="none" strike="noStrike" kern="600" cap="none" spc="30" normalizeH="0" baseline="0" noProof="0">
                <a:ln>
                  <a:noFill/>
                </a:ln>
                <a:solidFill>
                  <a:srgbClr val="FFFFFF"/>
                </a:solidFill>
                <a:effectLst/>
                <a:uLnTx/>
                <a:uFillTx/>
                <a:latin typeface="Arial Narrow" panose="020B0606020202030204" pitchFamily="34" charset="0"/>
                <a:ea typeface="+mn-ea"/>
                <a:cs typeface="+mn-cs"/>
              </a:endParaRPr>
            </a:p>
          </p:txBody>
        </p:sp>
      </p:grpSp>
      <p:sp>
        <p:nvSpPr>
          <p:cNvPr id="33" name="Rectangle: Rounded Corners 32">
            <a:extLst>
              <a:ext uri="{FF2B5EF4-FFF2-40B4-BE49-F238E27FC236}">
                <a16:creationId xmlns:a16="http://schemas.microsoft.com/office/drawing/2014/main" id="{E0EF5851-67A4-4C4D-9A50-C5762C25A961}"/>
              </a:ext>
            </a:extLst>
          </p:cNvPr>
          <p:cNvSpPr/>
          <p:nvPr/>
        </p:nvSpPr>
        <p:spPr>
          <a:xfrm>
            <a:off x="6069732" y="5217268"/>
            <a:ext cx="5914569" cy="1134546"/>
          </a:xfrm>
          <a:prstGeom prst="roundRect">
            <a:avLst/>
          </a:prstGeom>
          <a:solidFill>
            <a:srgbClr val="37424A"/>
          </a:solidFill>
          <a:ln w="6350" cap="flat" cmpd="sng" algn="ctr">
            <a:noFill/>
            <a:prstDash val="solid"/>
            <a:round/>
            <a:headEnd type="none" w="med" len="med"/>
            <a:tailEnd type="none" w="med" len="med"/>
          </a:ln>
          <a:effectLst/>
        </p:spPr>
        <p:txBody>
          <a:bodyPr rtlCol="0" anchor="ctr"/>
          <a:lstStyle/>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2000" b="1" i="0" u="sng" strike="noStrike" kern="600" cap="none" spc="30" normalizeH="0" baseline="0" noProof="0">
                <a:ln>
                  <a:noFill/>
                </a:ln>
                <a:solidFill>
                  <a:srgbClr val="FFFFFF"/>
                </a:solidFill>
                <a:effectLst/>
                <a:uLnTx/>
                <a:uFillTx/>
                <a:latin typeface="Arial Narrow" panose="020B0606020202030204" pitchFamily="34" charset="0"/>
                <a:ea typeface="+mn-ea"/>
                <a:cs typeface="+mn-cs"/>
              </a:rPr>
              <a:t>Endpoints</a:t>
            </a:r>
          </a:p>
          <a:p>
            <a:pPr marL="112713" marR="0" lvl="0" indent="-112713" algn="l" defTabSz="45725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Dual primary: OS, PFS </a:t>
            </a:r>
          </a:p>
          <a:p>
            <a:pPr marL="112713" marR="0" lvl="0" indent="-112713" algn="l" defTabSz="45725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Secondary: ORR, DOR , safety</a:t>
            </a:r>
          </a:p>
        </p:txBody>
      </p:sp>
      <p:sp>
        <p:nvSpPr>
          <p:cNvPr id="7" name="Rectangle: Rounded Corners 6">
            <a:extLst>
              <a:ext uri="{FF2B5EF4-FFF2-40B4-BE49-F238E27FC236}">
                <a16:creationId xmlns:a16="http://schemas.microsoft.com/office/drawing/2014/main" id="{0B57AE47-97A3-EF98-0087-7854DC0CC2F7}"/>
              </a:ext>
            </a:extLst>
          </p:cNvPr>
          <p:cNvSpPr/>
          <p:nvPr/>
        </p:nvSpPr>
        <p:spPr>
          <a:xfrm>
            <a:off x="377825" y="1521081"/>
            <a:ext cx="3819602" cy="3054903"/>
          </a:xfrm>
          <a:prstGeom prst="roundRect">
            <a:avLst/>
          </a:prstGeom>
          <a:solidFill>
            <a:srgbClr val="37424A"/>
          </a:solidFill>
          <a:ln w="6350" cap="flat" cmpd="sng" algn="ctr">
            <a:noFill/>
            <a:prstDash val="solid"/>
            <a:round/>
            <a:headEnd type="none" w="med" len="med"/>
            <a:tailEnd type="none" w="med" len="med"/>
          </a:ln>
          <a:effectLst/>
        </p:spPr>
        <p:txBody>
          <a:bodyPr rtlCol="0" anchor="ctr"/>
          <a:lstStyle/>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2000" b="1" i="0" u="sng" strike="noStrike" kern="600" cap="none" spc="30" normalizeH="0" baseline="0" noProof="0">
                <a:ln>
                  <a:noFill/>
                </a:ln>
                <a:solidFill>
                  <a:srgbClr val="FFFFFF"/>
                </a:solidFill>
                <a:effectLst/>
                <a:uLnTx/>
                <a:uFillTx/>
                <a:latin typeface="Arial Narrow" panose="020B0606020202030204" pitchFamily="34" charset="0"/>
                <a:ea typeface="+mn-ea"/>
                <a:cs typeface="+mn-cs"/>
              </a:rPr>
              <a:t>Key Eligibility Criteria</a:t>
            </a:r>
            <a:endParaRPr kumimoji="0" lang="en-US" sz="2000" b="0" i="0" u="sng" strike="noStrike" kern="600" cap="none" spc="30" normalizeH="0" baseline="0" noProof="0">
              <a:ln>
                <a:noFill/>
              </a:ln>
              <a:solidFill>
                <a:srgbClr val="FFFFFF"/>
              </a:solidFill>
              <a:effectLst/>
              <a:uLnTx/>
              <a:uFillTx/>
              <a:latin typeface="Arial Narrow" panose="020B0606020202030204" pitchFamily="34" charset="0"/>
              <a:ea typeface="+mn-ea"/>
              <a:cs typeface="+mn-cs"/>
            </a:endParaRPr>
          </a:p>
          <a:p>
            <a:pPr marL="119063" marR="0" lvl="0" indent="-119063" algn="l" defTabSz="45725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Advanced, unresectable G/GEJ adenocarcinoma</a:t>
            </a:r>
          </a:p>
          <a:p>
            <a:pPr marL="119063" marR="0" lvl="0" indent="-119063" algn="l" defTabSz="45725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No prior systemic therapy in advanced setting</a:t>
            </a:r>
          </a:p>
          <a:p>
            <a:pPr marL="119063" marR="0" lvl="0" indent="-119063" algn="l" defTabSz="45725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HER2+ by central review (IHC 3+ or IHC 2+ ISH+)</a:t>
            </a:r>
          </a:p>
          <a:p>
            <a:pPr marL="119063" marR="0" lvl="0" indent="-119063" algn="l" defTabSz="45725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600" cap="none" spc="30" normalizeH="0" baseline="0" noProof="0">
                <a:ln>
                  <a:noFill/>
                </a:ln>
                <a:solidFill>
                  <a:srgbClr val="FFFFFF"/>
                </a:solidFill>
                <a:effectLst/>
                <a:uLnTx/>
                <a:uFillTx/>
                <a:latin typeface="Arial Narrow" panose="020B0606020202030204" pitchFamily="34" charset="0"/>
                <a:ea typeface="+mn-ea"/>
                <a:cs typeface="+mn-cs"/>
              </a:rPr>
              <a:t>ECOG PS 0 or 1</a:t>
            </a:r>
          </a:p>
        </p:txBody>
      </p:sp>
    </p:spTree>
    <p:extLst>
      <p:ext uri="{BB962C8B-B14F-4D97-AF65-F5344CB8AC3E}">
        <p14:creationId xmlns:p14="http://schemas.microsoft.com/office/powerpoint/2010/main" val="23632254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descr="A comparison of the results of a cancer patient&#10;&#10;Description automatically generated with medium confidence">
            <a:extLst>
              <a:ext uri="{FF2B5EF4-FFF2-40B4-BE49-F238E27FC236}">
                <a16:creationId xmlns:a16="http://schemas.microsoft.com/office/drawing/2014/main" id="{94B91231-830C-61C5-6AA7-EDEADA1DFA42}"/>
              </a:ext>
            </a:extLst>
          </p:cNvPr>
          <p:cNvPicPr>
            <a:picLocks noGrp="1" noChangeAspect="1"/>
          </p:cNvPicPr>
          <p:nvPr>
            <p:ph idx="1"/>
          </p:nvPr>
        </p:nvPicPr>
        <p:blipFill>
          <a:blip r:embed="rId3" cstate="print">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a:ext>
            </a:extLst>
          </a:blip>
          <a:stretch>
            <a:fillRect/>
          </a:stretch>
        </p:blipFill>
        <p:spPr>
          <a:xfrm>
            <a:off x="2657476" y="1211841"/>
            <a:ext cx="6560768" cy="5563532"/>
          </a:xfrm>
        </p:spPr>
      </p:pic>
      <p:sp>
        <p:nvSpPr>
          <p:cNvPr id="5" name="Footer Placeholder 4">
            <a:extLst>
              <a:ext uri="{FF2B5EF4-FFF2-40B4-BE49-F238E27FC236}">
                <a16:creationId xmlns:a16="http://schemas.microsoft.com/office/drawing/2014/main" id="{61347D90-F7E7-D3D7-D472-B523BA6BFB84}"/>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Janjigian</a:t>
            </a:r>
            <a:r>
              <a:rPr kumimoji="0" 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 NEJM 2024</a:t>
            </a:r>
          </a:p>
        </p:txBody>
      </p:sp>
      <p:pic>
        <p:nvPicPr>
          <p:cNvPr id="11" name="Picture 10" descr="A close up of a number&#10;&#10;Description automatically generated">
            <a:extLst>
              <a:ext uri="{FF2B5EF4-FFF2-40B4-BE49-F238E27FC236}">
                <a16:creationId xmlns:a16="http://schemas.microsoft.com/office/drawing/2014/main" id="{F88DE01B-0A77-6A71-3757-DE9D1F775036}"/>
              </a:ext>
            </a:extLst>
          </p:cNvPr>
          <p:cNvPicPr>
            <a:picLocks noChangeAspect="1"/>
          </p:cNvPicPr>
          <p:nvPr/>
        </p:nvPicPr>
        <p:blipFill>
          <a:blip r:embed="rId5">
            <a:extLst>
              <a:ext uri="{28A0092B-C50C-407E-A947-70E740481C1C}">
                <a14:useLocalDpi xmlns:a14="http://schemas.microsoft.com/office/drawing/2010/main"/>
              </a:ext>
            </a:extLst>
          </a:blip>
          <a:srcRect t="26679"/>
          <a:stretch>
            <a:fillRect/>
          </a:stretch>
        </p:blipFill>
        <p:spPr>
          <a:xfrm>
            <a:off x="962730" y="255752"/>
            <a:ext cx="7772400" cy="743624"/>
          </a:xfrm>
          <a:prstGeom prst="rect">
            <a:avLst/>
          </a:prstGeom>
        </p:spPr>
      </p:pic>
    </p:spTree>
    <p:extLst>
      <p:ext uri="{BB962C8B-B14F-4D97-AF65-F5344CB8AC3E}">
        <p14:creationId xmlns:p14="http://schemas.microsoft.com/office/powerpoint/2010/main" val="19408943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6E26124-2D93-BE70-3A6D-3EA6DFD80198}"/>
              </a:ext>
            </a:extLst>
          </p:cNvPr>
          <p:cNvSpPr>
            <a:spLocks noGrp="1"/>
          </p:cNvSpPr>
          <p:nvPr>
            <p:ph type="title"/>
          </p:nvPr>
        </p:nvSpPr>
        <p:spPr>
          <a:xfrm>
            <a:off x="377825" y="299944"/>
            <a:ext cx="11436349" cy="914660"/>
          </a:xfrm>
        </p:spPr>
        <p:txBody>
          <a:bodyPr/>
          <a:lstStyle/>
          <a:p>
            <a:r>
              <a:rPr lang="en-US" sz="4000">
                <a:latin typeface="Arial Narrow" panose="020B0606020202030204" pitchFamily="34" charset="0"/>
              </a:rPr>
              <a:t>Progression-Free Survival at IA3: 38.5 months of follow-</a:t>
            </a:r>
            <a:r>
              <a:rPr lang="en-US" sz="4000" err="1">
                <a:latin typeface="Arial Narrow" panose="020B0606020202030204" pitchFamily="34" charset="0"/>
              </a:rPr>
              <a:t>up</a:t>
            </a:r>
            <a:r>
              <a:rPr lang="en-US" sz="4000" baseline="30000" err="1">
                <a:latin typeface="Arial Narrow" panose="020B0606020202030204" pitchFamily="34" charset="0"/>
              </a:rPr>
              <a:t>a</a:t>
            </a:r>
            <a:r>
              <a:rPr lang="en-US" sz="4000">
                <a:latin typeface="Arial Narrow" panose="020B0606020202030204" pitchFamily="34" charset="0"/>
              </a:rPr>
              <a:t> </a:t>
            </a:r>
            <a:br>
              <a:rPr lang="en-US" sz="4000">
                <a:latin typeface="Arial Narrow" panose="020B0606020202030204" pitchFamily="34" charset="0"/>
              </a:rPr>
            </a:br>
            <a:r>
              <a:rPr lang="en-US" sz="2000">
                <a:latin typeface="Arial Narrow" panose="020B0606020202030204" pitchFamily="34" charset="0"/>
              </a:rPr>
              <a:t>RECIST V1.1, BICR</a:t>
            </a:r>
          </a:p>
        </p:txBody>
      </p:sp>
      <p:sp>
        <p:nvSpPr>
          <p:cNvPr id="6" name="Footer Placeholder 5">
            <a:extLst>
              <a:ext uri="{FF2B5EF4-FFF2-40B4-BE49-F238E27FC236}">
                <a16:creationId xmlns:a16="http://schemas.microsoft.com/office/drawing/2014/main" id="{BA53ED81-79AA-6970-F272-9447099D8E2C}"/>
              </a:ext>
            </a:extLst>
          </p:cNvPr>
          <p:cNvSpPr>
            <a:spLocks noGrp="1"/>
          </p:cNvSpPr>
          <p:nvPr>
            <p:ph type="ftr" sz="quarter" idx="3"/>
          </p:nvPr>
        </p:nvSpPr>
        <p:spPr>
          <a:xfrm>
            <a:off x="-1" y="6356350"/>
            <a:ext cx="12192001" cy="50165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Janjigian</a:t>
            </a:r>
            <a:r>
              <a:rPr kumimoji="0" 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 NEJM 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Data cut-off: March 29, 2023. </a:t>
            </a:r>
            <a:r>
              <a:rPr kumimoji="0" lang="en-US" sz="1000" b="0" i="0" u="none" strike="noStrike" kern="1200" cap="none" spc="0" normalizeH="0" baseline="30000" noProof="0" dirty="0" err="1">
                <a:ln>
                  <a:noFill/>
                </a:ln>
                <a:solidFill>
                  <a:srgbClr val="000000"/>
                </a:solidFill>
                <a:effectLst/>
                <a:uLnTx/>
                <a:uFillTx/>
                <a:latin typeface="Arial Narrow" panose="020B0606020202030204" pitchFamily="34" charset="0"/>
                <a:ea typeface="+mn-ea"/>
                <a:cs typeface="+mn-cs"/>
              </a:rPr>
              <a:t>a</a:t>
            </a:r>
            <a:r>
              <a:rPr kumimoji="0" lang="en-US" sz="10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Median</a:t>
            </a:r>
            <a:r>
              <a:rPr kumimoji="0" 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 follow-up. </a:t>
            </a:r>
            <a:r>
              <a:rPr kumimoji="0" lang="en-US" sz="1000" b="0" i="0" u="none" strike="noStrike" kern="1200" cap="none" spc="0" normalizeH="0" baseline="30000" noProof="0" dirty="0" err="1">
                <a:ln>
                  <a:noFill/>
                </a:ln>
                <a:solidFill>
                  <a:srgbClr val="000000"/>
                </a:solidFill>
                <a:effectLst/>
                <a:uLnTx/>
                <a:uFillTx/>
                <a:latin typeface="Arial Narrow" panose="020B0606020202030204" pitchFamily="34" charset="0"/>
                <a:ea typeface="+mn-ea"/>
                <a:cs typeface="+mn-cs"/>
              </a:rPr>
              <a:t>b</a:t>
            </a:r>
            <a:r>
              <a:rPr kumimoji="0" lang="en-US" sz="10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Not</a:t>
            </a:r>
            <a:r>
              <a:rPr kumimoji="0" 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 a prespecified endpoint.</a:t>
            </a:r>
          </a:p>
        </p:txBody>
      </p:sp>
      <p:sp>
        <p:nvSpPr>
          <p:cNvPr id="11" name="TextBox 10">
            <a:extLst>
              <a:ext uri="{FF2B5EF4-FFF2-40B4-BE49-F238E27FC236}">
                <a16:creationId xmlns:a16="http://schemas.microsoft.com/office/drawing/2014/main" id="{6394C39D-8D7F-D67A-8C96-7D820D91F83B}"/>
              </a:ext>
            </a:extLst>
          </p:cNvPr>
          <p:cNvSpPr txBox="1"/>
          <p:nvPr/>
        </p:nvSpPr>
        <p:spPr>
          <a:xfrm>
            <a:off x="3131642" y="1528673"/>
            <a:ext cx="1177887" cy="307777"/>
          </a:xfrm>
          <a:prstGeom prst="rect">
            <a:avLst/>
          </a:prstGeom>
          <a:noFill/>
        </p:spPr>
        <p:txBody>
          <a:bodyPr wrap="non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600" cap="none" spc="30" normalizeH="0" baseline="0" noProof="0">
                <a:ln>
                  <a:noFill/>
                </a:ln>
                <a:solidFill>
                  <a:srgbClr val="000000"/>
                </a:solidFill>
                <a:effectLst/>
                <a:uLnTx/>
                <a:uFillTx/>
                <a:latin typeface="Arial Narrow" panose="020B0606020202030204" pitchFamily="34" charset="0"/>
                <a:ea typeface="+mn-ea"/>
                <a:cs typeface="+mn-cs"/>
              </a:rPr>
              <a:t>All patients</a:t>
            </a:r>
          </a:p>
        </p:txBody>
      </p:sp>
      <p:sp>
        <p:nvSpPr>
          <p:cNvPr id="12" name="TextBox 11">
            <a:extLst>
              <a:ext uri="{FF2B5EF4-FFF2-40B4-BE49-F238E27FC236}">
                <a16:creationId xmlns:a16="http://schemas.microsoft.com/office/drawing/2014/main" id="{E76F1239-2AEB-0749-2917-3954D5DDC217}"/>
              </a:ext>
            </a:extLst>
          </p:cNvPr>
          <p:cNvSpPr txBox="1"/>
          <p:nvPr/>
        </p:nvSpPr>
        <p:spPr>
          <a:xfrm>
            <a:off x="8317253" y="1528673"/>
            <a:ext cx="1550746" cy="307777"/>
          </a:xfrm>
          <a:prstGeom prst="rect">
            <a:avLst/>
          </a:prstGeom>
          <a:noFill/>
        </p:spPr>
        <p:txBody>
          <a:bodyPr wrap="non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600" cap="none" spc="30" normalizeH="0" baseline="0" noProof="0">
                <a:ln>
                  <a:noFill/>
                </a:ln>
                <a:solidFill>
                  <a:srgbClr val="000000"/>
                </a:solidFill>
                <a:effectLst/>
                <a:uLnTx/>
                <a:uFillTx/>
                <a:latin typeface="Arial Narrow" panose="020B0606020202030204" pitchFamily="34" charset="0"/>
                <a:ea typeface="+mn-ea"/>
                <a:cs typeface="+mn-cs"/>
              </a:rPr>
              <a:t>PD-L1 CPS </a:t>
            </a:r>
            <a:r>
              <a:rPr kumimoji="0" lang="en-US" sz="2000" b="1" i="0" u="none" strike="noStrike" kern="600" cap="none" spc="3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rPr>
              <a:t>≥1</a:t>
            </a:r>
            <a:r>
              <a:rPr kumimoji="0" lang="en-US" sz="2000" b="1" i="0" u="none" strike="noStrike" kern="600" cap="none" spc="30" normalizeH="0" baseline="30000" noProof="0">
                <a:ln>
                  <a:noFill/>
                </a:ln>
                <a:solidFill>
                  <a:srgbClr val="000000"/>
                </a:solidFill>
                <a:effectLst/>
                <a:uLnTx/>
                <a:uFillTx/>
                <a:latin typeface="Arial Narrow" panose="020B0606020202030204" pitchFamily="34" charset="0"/>
                <a:ea typeface="+mn-ea"/>
                <a:cs typeface="Arial" panose="020B0604020202020204" pitchFamily="34" charset="0"/>
              </a:rPr>
              <a:t>b</a:t>
            </a:r>
          </a:p>
        </p:txBody>
      </p:sp>
      <p:graphicFrame>
        <p:nvGraphicFramePr>
          <p:cNvPr id="36" name="Table 482">
            <a:extLst>
              <a:ext uri="{FF2B5EF4-FFF2-40B4-BE49-F238E27FC236}">
                <a16:creationId xmlns:a16="http://schemas.microsoft.com/office/drawing/2014/main" id="{BBE9E31F-87A5-87B6-7628-A4F23260E312}"/>
              </a:ext>
            </a:extLst>
          </p:cNvPr>
          <p:cNvGraphicFramePr>
            <a:graphicFrameLocks noGrp="1"/>
          </p:cNvGraphicFramePr>
          <p:nvPr/>
        </p:nvGraphicFramePr>
        <p:xfrm>
          <a:off x="2270632" y="2021502"/>
          <a:ext cx="3913632" cy="1054608"/>
        </p:xfrm>
        <a:graphic>
          <a:graphicData uri="http://schemas.openxmlformats.org/drawingml/2006/table">
            <a:tbl>
              <a:tblPr firstRow="1" bandRow="1">
                <a:tableStyleId>{5940675A-B579-460E-94D1-54222C63F5DA}</a:tableStyleId>
              </a:tblPr>
              <a:tblGrid>
                <a:gridCol w="1568595">
                  <a:extLst>
                    <a:ext uri="{9D8B030D-6E8A-4147-A177-3AD203B41FA5}">
                      <a16:colId xmlns:a16="http://schemas.microsoft.com/office/drawing/2014/main" val="2017605153"/>
                    </a:ext>
                  </a:extLst>
                </a:gridCol>
                <a:gridCol w="1207151">
                  <a:extLst>
                    <a:ext uri="{9D8B030D-6E8A-4147-A177-3AD203B41FA5}">
                      <a16:colId xmlns:a16="http://schemas.microsoft.com/office/drawing/2014/main" val="786565826"/>
                    </a:ext>
                  </a:extLst>
                </a:gridCol>
                <a:gridCol w="1137886">
                  <a:extLst>
                    <a:ext uri="{9D8B030D-6E8A-4147-A177-3AD203B41FA5}">
                      <a16:colId xmlns:a16="http://schemas.microsoft.com/office/drawing/2014/main" val="659480566"/>
                    </a:ext>
                  </a:extLst>
                </a:gridCol>
              </a:tblGrid>
              <a:tr h="188876">
                <a:tc>
                  <a:txBody>
                    <a:bodyPr/>
                    <a:lstStyle/>
                    <a:p>
                      <a:pPr>
                        <a:lnSpc>
                          <a:spcPct val="80000"/>
                        </a:lnSpc>
                      </a:pPr>
                      <a:endParaRPr lang="en-US" sz="1600">
                        <a:latin typeface="Arial Narrow" panose="020B0606020202030204" pitchFamily="34" charset="0"/>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algn="ctr">
                        <a:lnSpc>
                          <a:spcPct val="80000"/>
                        </a:lnSpc>
                      </a:pPr>
                      <a:r>
                        <a:rPr lang="en-US" sz="1600" b="1">
                          <a:solidFill>
                            <a:srgbClr val="00857C"/>
                          </a:solidFill>
                          <a:latin typeface="Arial Narrow" panose="020B0606020202030204" pitchFamily="34" charset="0"/>
                        </a:rPr>
                        <a:t>Pembro</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algn="ctr">
                        <a:lnSpc>
                          <a:spcPct val="80000"/>
                        </a:lnSpc>
                      </a:pPr>
                      <a:r>
                        <a:rPr lang="en-US" sz="1600" b="1">
                          <a:solidFill>
                            <a:srgbClr val="66203A"/>
                          </a:solidFill>
                          <a:latin typeface="Arial Narrow" panose="020B0606020202030204" pitchFamily="34" charset="0"/>
                        </a:rPr>
                        <a:t>Placebo </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extLst>
                  <a:ext uri="{0D108BD9-81ED-4DB2-BD59-A6C34878D82A}">
                    <a16:rowId xmlns:a16="http://schemas.microsoft.com/office/drawing/2014/main" val="2577739425"/>
                  </a:ext>
                </a:extLst>
              </a:tr>
              <a:tr h="305108">
                <a:tc>
                  <a:txBody>
                    <a:bodyPr/>
                    <a:lstStyle/>
                    <a:p>
                      <a:pPr>
                        <a:lnSpc>
                          <a:spcPct val="80000"/>
                        </a:lnSpc>
                      </a:pPr>
                      <a:r>
                        <a:rPr lang="en-US" sz="1600">
                          <a:solidFill>
                            <a:schemeClr val="tx1"/>
                          </a:solidFill>
                          <a:latin typeface="Arial Narrow" panose="020B0606020202030204" pitchFamily="34" charset="0"/>
                        </a:rPr>
                        <a:t>Median PFS, </a:t>
                      </a:r>
                      <a:r>
                        <a:rPr lang="en-US" sz="1600" err="1">
                          <a:solidFill>
                            <a:schemeClr val="tx1"/>
                          </a:solidFill>
                          <a:latin typeface="Arial Narrow" panose="020B0606020202030204" pitchFamily="34" charset="0"/>
                        </a:rPr>
                        <a:t>mo</a:t>
                      </a:r>
                      <a:endParaRPr lang="en-US" sz="1600">
                        <a:solidFill>
                          <a:schemeClr val="tx1"/>
                        </a:solidFill>
                        <a:latin typeface="Arial Narrow" panose="020B0606020202030204" pitchFamily="34" charset="0"/>
                      </a:endParaRPr>
                    </a:p>
                    <a:p>
                      <a:pPr algn="ctr">
                        <a:lnSpc>
                          <a:spcPct val="80000"/>
                        </a:lnSpc>
                      </a:pPr>
                      <a:r>
                        <a:rPr lang="en-US" sz="1600">
                          <a:solidFill>
                            <a:schemeClr val="tx1"/>
                          </a:solidFill>
                          <a:latin typeface="Arial Narrow" panose="020B0606020202030204" pitchFamily="34" charset="0"/>
                        </a:rPr>
                        <a:t>95% CI</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lnSpc>
                          <a:spcPct val="80000"/>
                        </a:lnSpc>
                      </a:pPr>
                      <a:r>
                        <a:rPr lang="en-US" sz="1600" dirty="0">
                          <a:solidFill>
                            <a:schemeClr val="tx1"/>
                          </a:solidFill>
                          <a:latin typeface="Arial Narrow" panose="020B0606020202030204" pitchFamily="34" charset="0"/>
                        </a:rPr>
                        <a:t>10.0</a:t>
                      </a:r>
                      <a:br>
                        <a:rPr lang="en-US" sz="1600" dirty="0">
                          <a:solidFill>
                            <a:schemeClr val="tx1"/>
                          </a:solidFill>
                          <a:latin typeface="Arial Narrow" panose="020B0606020202030204" pitchFamily="34" charset="0"/>
                        </a:rPr>
                      </a:br>
                      <a:r>
                        <a:rPr lang="en-US" sz="1600" dirty="0">
                          <a:solidFill>
                            <a:schemeClr val="tx1"/>
                          </a:solidFill>
                          <a:latin typeface="Arial Narrow" panose="020B0606020202030204" pitchFamily="34" charset="0"/>
                        </a:rPr>
                        <a:t>8.6-12.2</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lnSpc>
                          <a:spcPct val="80000"/>
                        </a:lnSpc>
                      </a:pPr>
                      <a:r>
                        <a:rPr lang="en-US" sz="1600">
                          <a:solidFill>
                            <a:schemeClr val="tx1"/>
                          </a:solidFill>
                          <a:latin typeface="Arial Narrow" panose="020B0606020202030204" pitchFamily="34" charset="0"/>
                        </a:rPr>
                        <a:t>8.1</a:t>
                      </a:r>
                      <a:br>
                        <a:rPr lang="en-US" sz="1600">
                          <a:solidFill>
                            <a:schemeClr val="tx1"/>
                          </a:solidFill>
                          <a:latin typeface="Arial Narrow" panose="020B0606020202030204" pitchFamily="34" charset="0"/>
                        </a:rPr>
                      </a:br>
                      <a:r>
                        <a:rPr lang="en-US" sz="1600">
                          <a:solidFill>
                            <a:schemeClr val="tx1"/>
                          </a:solidFill>
                          <a:latin typeface="Arial Narrow" panose="020B0606020202030204" pitchFamily="34" charset="0"/>
                        </a:rPr>
                        <a:t>7.1-8.6</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357620152"/>
                  </a:ext>
                </a:extLst>
              </a:tr>
              <a:tr h="188876">
                <a:tc>
                  <a:txBody>
                    <a:bodyPr/>
                    <a:lstStyle/>
                    <a:p>
                      <a:pPr algn="ctr">
                        <a:lnSpc>
                          <a:spcPct val="80000"/>
                        </a:lnSpc>
                      </a:pPr>
                      <a:r>
                        <a:rPr lang="en-US" sz="1600">
                          <a:solidFill>
                            <a:schemeClr val="tx1"/>
                          </a:solidFill>
                          <a:latin typeface="Arial Narrow" panose="020B0606020202030204" pitchFamily="34" charset="0"/>
                        </a:rPr>
                        <a:t>HR (95% CI)</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gridSpan="2">
                  <a:txBody>
                    <a:bodyPr/>
                    <a:lstStyle/>
                    <a:p>
                      <a:pPr algn="ctr">
                        <a:lnSpc>
                          <a:spcPct val="80000"/>
                        </a:lnSpc>
                      </a:pPr>
                      <a:r>
                        <a:rPr lang="en-US" sz="1600" dirty="0">
                          <a:solidFill>
                            <a:schemeClr val="tx1"/>
                          </a:solidFill>
                          <a:latin typeface="Arial Narrow" panose="020B0606020202030204" pitchFamily="34" charset="0"/>
                        </a:rPr>
                        <a:t>0.73 (0.61-0.87)</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algn="ctr">
                        <a:lnSpc>
                          <a:spcPct val="80000"/>
                        </a:lnSpc>
                      </a:pPr>
                      <a:endParaRPr lang="en-US" sz="1200">
                        <a:solidFill>
                          <a:schemeClr val="tx1"/>
                        </a:solidFill>
                        <a:latin typeface="Arial Narrow" panose="020B0606020202030204" pitchFamily="34" charset="0"/>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57645023"/>
                  </a:ext>
                </a:extLst>
              </a:tr>
            </a:tbl>
          </a:graphicData>
        </a:graphic>
      </p:graphicFrame>
      <p:graphicFrame>
        <p:nvGraphicFramePr>
          <p:cNvPr id="38" name="Table 482">
            <a:extLst>
              <a:ext uri="{FF2B5EF4-FFF2-40B4-BE49-F238E27FC236}">
                <a16:creationId xmlns:a16="http://schemas.microsoft.com/office/drawing/2014/main" id="{73797E01-485E-5544-6AFD-D4CC044266D0}"/>
              </a:ext>
            </a:extLst>
          </p:cNvPr>
          <p:cNvGraphicFramePr>
            <a:graphicFrameLocks noGrp="1"/>
          </p:cNvGraphicFramePr>
          <p:nvPr/>
        </p:nvGraphicFramePr>
        <p:xfrm>
          <a:off x="7658729" y="2021502"/>
          <a:ext cx="3913632" cy="1054608"/>
        </p:xfrm>
        <a:graphic>
          <a:graphicData uri="http://schemas.openxmlformats.org/drawingml/2006/table">
            <a:tbl>
              <a:tblPr firstRow="1" bandRow="1">
                <a:tableStyleId>{5940675A-B579-460E-94D1-54222C63F5DA}</a:tableStyleId>
              </a:tblPr>
              <a:tblGrid>
                <a:gridCol w="1568595">
                  <a:extLst>
                    <a:ext uri="{9D8B030D-6E8A-4147-A177-3AD203B41FA5}">
                      <a16:colId xmlns:a16="http://schemas.microsoft.com/office/drawing/2014/main" val="2017605153"/>
                    </a:ext>
                  </a:extLst>
                </a:gridCol>
                <a:gridCol w="1207151">
                  <a:extLst>
                    <a:ext uri="{9D8B030D-6E8A-4147-A177-3AD203B41FA5}">
                      <a16:colId xmlns:a16="http://schemas.microsoft.com/office/drawing/2014/main" val="786565826"/>
                    </a:ext>
                  </a:extLst>
                </a:gridCol>
                <a:gridCol w="1137886">
                  <a:extLst>
                    <a:ext uri="{9D8B030D-6E8A-4147-A177-3AD203B41FA5}">
                      <a16:colId xmlns:a16="http://schemas.microsoft.com/office/drawing/2014/main" val="659480566"/>
                    </a:ext>
                  </a:extLst>
                </a:gridCol>
              </a:tblGrid>
              <a:tr h="188876">
                <a:tc>
                  <a:txBody>
                    <a:bodyPr/>
                    <a:lstStyle/>
                    <a:p>
                      <a:pPr>
                        <a:lnSpc>
                          <a:spcPct val="80000"/>
                        </a:lnSpc>
                      </a:pPr>
                      <a:endParaRPr lang="en-US" sz="1600">
                        <a:latin typeface="Arial Narrow" panose="020B0606020202030204" pitchFamily="34" charset="0"/>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algn="ctr">
                        <a:lnSpc>
                          <a:spcPct val="80000"/>
                        </a:lnSpc>
                      </a:pPr>
                      <a:r>
                        <a:rPr lang="en-US" sz="1600" b="1">
                          <a:solidFill>
                            <a:srgbClr val="00857C"/>
                          </a:solidFill>
                          <a:latin typeface="Arial Narrow" panose="020B0606020202030204" pitchFamily="34" charset="0"/>
                        </a:rPr>
                        <a:t>Pembro </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algn="ctr">
                        <a:lnSpc>
                          <a:spcPct val="80000"/>
                        </a:lnSpc>
                      </a:pPr>
                      <a:r>
                        <a:rPr lang="en-US" sz="1600" b="1">
                          <a:solidFill>
                            <a:srgbClr val="66203A"/>
                          </a:solidFill>
                          <a:latin typeface="Arial Narrow" panose="020B0606020202030204" pitchFamily="34" charset="0"/>
                        </a:rPr>
                        <a:t>Placebo </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extLst>
                  <a:ext uri="{0D108BD9-81ED-4DB2-BD59-A6C34878D82A}">
                    <a16:rowId xmlns:a16="http://schemas.microsoft.com/office/drawing/2014/main" val="2577739425"/>
                  </a:ext>
                </a:extLst>
              </a:tr>
              <a:tr h="305108">
                <a:tc>
                  <a:txBody>
                    <a:bodyPr/>
                    <a:lstStyle/>
                    <a:p>
                      <a:pPr>
                        <a:lnSpc>
                          <a:spcPct val="80000"/>
                        </a:lnSpc>
                      </a:pPr>
                      <a:r>
                        <a:rPr lang="en-US" sz="1600">
                          <a:solidFill>
                            <a:schemeClr val="tx1"/>
                          </a:solidFill>
                          <a:latin typeface="Arial Narrow" panose="020B0606020202030204" pitchFamily="34" charset="0"/>
                        </a:rPr>
                        <a:t>Median PFS, </a:t>
                      </a:r>
                      <a:r>
                        <a:rPr lang="en-US" sz="1600" err="1">
                          <a:solidFill>
                            <a:schemeClr val="tx1"/>
                          </a:solidFill>
                          <a:latin typeface="Arial Narrow" panose="020B0606020202030204" pitchFamily="34" charset="0"/>
                        </a:rPr>
                        <a:t>mo</a:t>
                      </a:r>
                      <a:endParaRPr lang="en-US" sz="1600">
                        <a:solidFill>
                          <a:schemeClr val="tx1"/>
                        </a:solidFill>
                        <a:latin typeface="Arial Narrow" panose="020B0606020202030204" pitchFamily="34" charset="0"/>
                      </a:endParaRPr>
                    </a:p>
                    <a:p>
                      <a:pPr algn="ctr">
                        <a:lnSpc>
                          <a:spcPct val="80000"/>
                        </a:lnSpc>
                      </a:pPr>
                      <a:r>
                        <a:rPr lang="en-US" sz="1600">
                          <a:solidFill>
                            <a:schemeClr val="tx1"/>
                          </a:solidFill>
                          <a:latin typeface="Arial Narrow" panose="020B0606020202030204" pitchFamily="34" charset="0"/>
                        </a:rPr>
                        <a:t>95% CI</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lnSpc>
                          <a:spcPct val="80000"/>
                        </a:lnSpc>
                      </a:pPr>
                      <a:r>
                        <a:rPr lang="en-US" sz="1600">
                          <a:solidFill>
                            <a:schemeClr val="tx1"/>
                          </a:solidFill>
                          <a:latin typeface="Arial Narrow" panose="020B0606020202030204" pitchFamily="34" charset="0"/>
                        </a:rPr>
                        <a:t>10.9</a:t>
                      </a:r>
                      <a:br>
                        <a:rPr lang="en-US" sz="1600">
                          <a:solidFill>
                            <a:schemeClr val="tx1"/>
                          </a:solidFill>
                          <a:latin typeface="Arial Narrow" panose="020B0606020202030204" pitchFamily="34" charset="0"/>
                        </a:rPr>
                      </a:br>
                      <a:r>
                        <a:rPr lang="en-US" sz="1600">
                          <a:solidFill>
                            <a:schemeClr val="tx1"/>
                          </a:solidFill>
                          <a:latin typeface="Arial Narrow" panose="020B0606020202030204" pitchFamily="34" charset="0"/>
                        </a:rPr>
                        <a:t>8.5-12.5</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lnSpc>
                          <a:spcPct val="80000"/>
                        </a:lnSpc>
                      </a:pPr>
                      <a:r>
                        <a:rPr lang="en-US" sz="1600">
                          <a:solidFill>
                            <a:schemeClr val="tx1"/>
                          </a:solidFill>
                          <a:latin typeface="Arial Narrow" panose="020B0606020202030204" pitchFamily="34" charset="0"/>
                        </a:rPr>
                        <a:t>7.3</a:t>
                      </a:r>
                      <a:br>
                        <a:rPr lang="en-US" sz="1600">
                          <a:solidFill>
                            <a:schemeClr val="tx1"/>
                          </a:solidFill>
                          <a:latin typeface="Arial Narrow" panose="020B0606020202030204" pitchFamily="34" charset="0"/>
                        </a:rPr>
                      </a:br>
                      <a:r>
                        <a:rPr lang="en-US" sz="1600">
                          <a:solidFill>
                            <a:schemeClr val="tx1"/>
                          </a:solidFill>
                          <a:latin typeface="Arial Narrow" panose="020B0606020202030204" pitchFamily="34" charset="0"/>
                        </a:rPr>
                        <a:t>6.8-8.5</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357620152"/>
                  </a:ext>
                </a:extLst>
              </a:tr>
              <a:tr h="188876">
                <a:tc>
                  <a:txBody>
                    <a:bodyPr/>
                    <a:lstStyle/>
                    <a:p>
                      <a:pPr algn="ctr">
                        <a:lnSpc>
                          <a:spcPct val="80000"/>
                        </a:lnSpc>
                      </a:pPr>
                      <a:r>
                        <a:rPr lang="en-US" sz="1600">
                          <a:solidFill>
                            <a:schemeClr val="tx1"/>
                          </a:solidFill>
                          <a:latin typeface="Arial Narrow" panose="020B0606020202030204" pitchFamily="34" charset="0"/>
                        </a:rPr>
                        <a:t>HR (95% CI)</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gridSpan="2">
                  <a:txBody>
                    <a:bodyPr/>
                    <a:lstStyle/>
                    <a:p>
                      <a:pPr algn="ctr">
                        <a:lnSpc>
                          <a:spcPct val="80000"/>
                        </a:lnSpc>
                      </a:pPr>
                      <a:r>
                        <a:rPr lang="en-US" sz="1600">
                          <a:solidFill>
                            <a:schemeClr val="tx1"/>
                          </a:solidFill>
                          <a:latin typeface="Arial Narrow" panose="020B0606020202030204" pitchFamily="34" charset="0"/>
                        </a:rPr>
                        <a:t>0.71 (0.58-0.85)</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algn="ctr">
                        <a:lnSpc>
                          <a:spcPct val="80000"/>
                        </a:lnSpc>
                      </a:pPr>
                      <a:endParaRPr lang="en-US" sz="1200">
                        <a:solidFill>
                          <a:schemeClr val="tx1"/>
                        </a:solidFill>
                        <a:latin typeface="Arial Narrow" panose="020B0606020202030204" pitchFamily="34" charset="0"/>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57645023"/>
                  </a:ext>
                </a:extLst>
              </a:tr>
            </a:tbl>
          </a:graphicData>
        </a:graphic>
      </p:graphicFrame>
      <p:grpSp>
        <p:nvGrpSpPr>
          <p:cNvPr id="35" name="Group 34">
            <a:extLst>
              <a:ext uri="{FF2B5EF4-FFF2-40B4-BE49-F238E27FC236}">
                <a16:creationId xmlns:a16="http://schemas.microsoft.com/office/drawing/2014/main" id="{03E1A11E-4B29-0EFF-3E8F-8AAE01B56D29}"/>
              </a:ext>
            </a:extLst>
          </p:cNvPr>
          <p:cNvGrpSpPr/>
          <p:nvPr/>
        </p:nvGrpSpPr>
        <p:grpSpPr>
          <a:xfrm>
            <a:off x="600111" y="2258716"/>
            <a:ext cx="5129485" cy="3814048"/>
            <a:chOff x="600111" y="2258716"/>
            <a:chExt cx="5129485" cy="3814048"/>
          </a:xfrm>
        </p:grpSpPr>
        <p:sp>
          <p:nvSpPr>
            <p:cNvPr id="58" name="Rectangle 5">
              <a:extLst>
                <a:ext uri="{FF2B5EF4-FFF2-40B4-BE49-F238E27FC236}">
                  <a16:creationId xmlns:a16="http://schemas.microsoft.com/office/drawing/2014/main" id="{96D41218-ECB2-E9CF-EC04-49DD5186B5D2}"/>
                </a:ext>
              </a:extLst>
            </p:cNvPr>
            <p:cNvSpPr>
              <a:spLocks noChangeArrowheads="1"/>
            </p:cNvSpPr>
            <p:nvPr/>
          </p:nvSpPr>
          <p:spPr bwMode="auto">
            <a:xfrm>
              <a:off x="1360795" y="5340053"/>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 name="Rectangle 6">
              <a:extLst>
                <a:ext uri="{FF2B5EF4-FFF2-40B4-BE49-F238E27FC236}">
                  <a16:creationId xmlns:a16="http://schemas.microsoft.com/office/drawing/2014/main" id="{CC76EBBE-829F-070E-2E71-9E5C1FB7A1D9}"/>
                </a:ext>
              </a:extLst>
            </p:cNvPr>
            <p:cNvSpPr>
              <a:spLocks noChangeArrowheads="1"/>
            </p:cNvSpPr>
            <p:nvPr/>
          </p:nvSpPr>
          <p:spPr bwMode="auto">
            <a:xfrm>
              <a:off x="1610033" y="5340053"/>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 name="Rectangle 7">
              <a:extLst>
                <a:ext uri="{FF2B5EF4-FFF2-40B4-BE49-F238E27FC236}">
                  <a16:creationId xmlns:a16="http://schemas.microsoft.com/office/drawing/2014/main" id="{1EDB7340-2969-C998-1EA2-7521EE4A8C97}"/>
                </a:ext>
              </a:extLst>
            </p:cNvPr>
            <p:cNvSpPr>
              <a:spLocks noChangeArrowheads="1"/>
            </p:cNvSpPr>
            <p:nvPr/>
          </p:nvSpPr>
          <p:spPr bwMode="auto">
            <a:xfrm>
              <a:off x="1860858" y="5340053"/>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 name="Rectangle 8">
              <a:extLst>
                <a:ext uri="{FF2B5EF4-FFF2-40B4-BE49-F238E27FC236}">
                  <a16:creationId xmlns:a16="http://schemas.microsoft.com/office/drawing/2014/main" id="{19F8DF6C-C412-556A-64F0-CCFCEAEFFE21}"/>
                </a:ext>
              </a:extLst>
            </p:cNvPr>
            <p:cNvSpPr>
              <a:spLocks noChangeArrowheads="1"/>
            </p:cNvSpPr>
            <p:nvPr/>
          </p:nvSpPr>
          <p:spPr bwMode="auto">
            <a:xfrm>
              <a:off x="2110095" y="5340053"/>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 name="Rectangle 9">
              <a:extLst>
                <a:ext uri="{FF2B5EF4-FFF2-40B4-BE49-F238E27FC236}">
                  <a16:creationId xmlns:a16="http://schemas.microsoft.com/office/drawing/2014/main" id="{15546304-2BA8-2B3F-681B-0135B71B7C58}"/>
                </a:ext>
              </a:extLst>
            </p:cNvPr>
            <p:cNvSpPr>
              <a:spLocks noChangeArrowheads="1"/>
            </p:cNvSpPr>
            <p:nvPr/>
          </p:nvSpPr>
          <p:spPr bwMode="auto">
            <a:xfrm>
              <a:off x="2325995"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12</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 name="Rectangle 10">
              <a:extLst>
                <a:ext uri="{FF2B5EF4-FFF2-40B4-BE49-F238E27FC236}">
                  <a16:creationId xmlns:a16="http://schemas.microsoft.com/office/drawing/2014/main" id="{8EEE2E59-F939-8328-EED5-2550DBCCDFEE}"/>
                </a:ext>
              </a:extLst>
            </p:cNvPr>
            <p:cNvSpPr>
              <a:spLocks noChangeArrowheads="1"/>
            </p:cNvSpPr>
            <p:nvPr/>
          </p:nvSpPr>
          <p:spPr bwMode="auto">
            <a:xfrm>
              <a:off x="2575233"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15</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 name="Rectangle 11">
              <a:extLst>
                <a:ext uri="{FF2B5EF4-FFF2-40B4-BE49-F238E27FC236}">
                  <a16:creationId xmlns:a16="http://schemas.microsoft.com/office/drawing/2014/main" id="{F097A1D5-E24F-58C5-0DD7-D8EC6CCF7E2A}"/>
                </a:ext>
              </a:extLst>
            </p:cNvPr>
            <p:cNvSpPr>
              <a:spLocks noChangeArrowheads="1"/>
            </p:cNvSpPr>
            <p:nvPr/>
          </p:nvSpPr>
          <p:spPr bwMode="auto">
            <a:xfrm>
              <a:off x="2826058"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18</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 name="Rectangle 12">
              <a:extLst>
                <a:ext uri="{FF2B5EF4-FFF2-40B4-BE49-F238E27FC236}">
                  <a16:creationId xmlns:a16="http://schemas.microsoft.com/office/drawing/2014/main" id="{FB199303-564F-58DE-7D44-3E5DB75EDD7F}"/>
                </a:ext>
              </a:extLst>
            </p:cNvPr>
            <p:cNvSpPr>
              <a:spLocks noChangeArrowheads="1"/>
            </p:cNvSpPr>
            <p:nvPr/>
          </p:nvSpPr>
          <p:spPr bwMode="auto">
            <a:xfrm>
              <a:off x="3073708"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21</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 name="Rectangle 13">
              <a:extLst>
                <a:ext uri="{FF2B5EF4-FFF2-40B4-BE49-F238E27FC236}">
                  <a16:creationId xmlns:a16="http://schemas.microsoft.com/office/drawing/2014/main" id="{CBFE44EA-1271-8A3B-28FD-72D0639553A0}"/>
                </a:ext>
              </a:extLst>
            </p:cNvPr>
            <p:cNvSpPr>
              <a:spLocks noChangeArrowheads="1"/>
            </p:cNvSpPr>
            <p:nvPr/>
          </p:nvSpPr>
          <p:spPr bwMode="auto">
            <a:xfrm>
              <a:off x="3324533"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24</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 name="Rectangle 14">
              <a:extLst>
                <a:ext uri="{FF2B5EF4-FFF2-40B4-BE49-F238E27FC236}">
                  <a16:creationId xmlns:a16="http://schemas.microsoft.com/office/drawing/2014/main" id="{9BFD0A2C-9BFE-2751-1A0D-2E176C458807}"/>
                </a:ext>
              </a:extLst>
            </p:cNvPr>
            <p:cNvSpPr>
              <a:spLocks noChangeArrowheads="1"/>
            </p:cNvSpPr>
            <p:nvPr/>
          </p:nvSpPr>
          <p:spPr bwMode="auto">
            <a:xfrm>
              <a:off x="3573770"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27</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 name="Rectangle 15">
              <a:extLst>
                <a:ext uri="{FF2B5EF4-FFF2-40B4-BE49-F238E27FC236}">
                  <a16:creationId xmlns:a16="http://schemas.microsoft.com/office/drawing/2014/main" id="{CA7940C6-5994-DD11-2F59-A64899F410A1}"/>
                </a:ext>
              </a:extLst>
            </p:cNvPr>
            <p:cNvSpPr>
              <a:spLocks noChangeArrowheads="1"/>
            </p:cNvSpPr>
            <p:nvPr/>
          </p:nvSpPr>
          <p:spPr bwMode="auto">
            <a:xfrm>
              <a:off x="3823008"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 name="Rectangle 16">
              <a:extLst>
                <a:ext uri="{FF2B5EF4-FFF2-40B4-BE49-F238E27FC236}">
                  <a16:creationId xmlns:a16="http://schemas.microsoft.com/office/drawing/2014/main" id="{75342FAC-EA38-099D-FA8C-9A9D75E286D0}"/>
                </a:ext>
              </a:extLst>
            </p:cNvPr>
            <p:cNvSpPr>
              <a:spLocks noChangeArrowheads="1"/>
            </p:cNvSpPr>
            <p:nvPr/>
          </p:nvSpPr>
          <p:spPr bwMode="auto">
            <a:xfrm>
              <a:off x="4073833"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33</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 name="Rectangle 17">
              <a:extLst>
                <a:ext uri="{FF2B5EF4-FFF2-40B4-BE49-F238E27FC236}">
                  <a16:creationId xmlns:a16="http://schemas.microsoft.com/office/drawing/2014/main" id="{73C543C9-FD0F-D3F3-612A-84B0E6302F58}"/>
                </a:ext>
              </a:extLst>
            </p:cNvPr>
            <p:cNvSpPr>
              <a:spLocks noChangeArrowheads="1"/>
            </p:cNvSpPr>
            <p:nvPr/>
          </p:nvSpPr>
          <p:spPr bwMode="auto">
            <a:xfrm>
              <a:off x="4323070"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36</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 name="Rectangle 18">
              <a:extLst>
                <a:ext uri="{FF2B5EF4-FFF2-40B4-BE49-F238E27FC236}">
                  <a16:creationId xmlns:a16="http://schemas.microsoft.com/office/drawing/2014/main" id="{4BC5116C-1E6B-4A31-0963-135F5B120F07}"/>
                </a:ext>
              </a:extLst>
            </p:cNvPr>
            <p:cNvSpPr>
              <a:spLocks noChangeArrowheads="1"/>
            </p:cNvSpPr>
            <p:nvPr/>
          </p:nvSpPr>
          <p:spPr bwMode="auto">
            <a:xfrm>
              <a:off x="4573895"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39</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 name="Rectangle 19">
              <a:extLst>
                <a:ext uri="{FF2B5EF4-FFF2-40B4-BE49-F238E27FC236}">
                  <a16:creationId xmlns:a16="http://schemas.microsoft.com/office/drawing/2014/main" id="{E9193D0F-C125-12BB-2556-67F23CCBB51A}"/>
                </a:ext>
              </a:extLst>
            </p:cNvPr>
            <p:cNvSpPr>
              <a:spLocks noChangeArrowheads="1"/>
            </p:cNvSpPr>
            <p:nvPr/>
          </p:nvSpPr>
          <p:spPr bwMode="auto">
            <a:xfrm>
              <a:off x="4821545"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42</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 name="Rectangle 20">
              <a:extLst>
                <a:ext uri="{FF2B5EF4-FFF2-40B4-BE49-F238E27FC236}">
                  <a16:creationId xmlns:a16="http://schemas.microsoft.com/office/drawing/2014/main" id="{3C05CEC1-367D-7415-649C-5A402F44D780}"/>
                </a:ext>
              </a:extLst>
            </p:cNvPr>
            <p:cNvSpPr>
              <a:spLocks noChangeArrowheads="1"/>
            </p:cNvSpPr>
            <p:nvPr/>
          </p:nvSpPr>
          <p:spPr bwMode="auto">
            <a:xfrm>
              <a:off x="5072370"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45</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 name="Rectangle 21">
              <a:extLst>
                <a:ext uri="{FF2B5EF4-FFF2-40B4-BE49-F238E27FC236}">
                  <a16:creationId xmlns:a16="http://schemas.microsoft.com/office/drawing/2014/main" id="{DBFEDCCE-1CE5-AB08-A813-C5F62B1EC9DB}"/>
                </a:ext>
              </a:extLst>
            </p:cNvPr>
            <p:cNvSpPr>
              <a:spLocks noChangeArrowheads="1"/>
            </p:cNvSpPr>
            <p:nvPr/>
          </p:nvSpPr>
          <p:spPr bwMode="auto">
            <a:xfrm>
              <a:off x="5321608"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48</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 name="Rectangle 22">
              <a:extLst>
                <a:ext uri="{FF2B5EF4-FFF2-40B4-BE49-F238E27FC236}">
                  <a16:creationId xmlns:a16="http://schemas.microsoft.com/office/drawing/2014/main" id="{049C5A97-3C73-343C-DAE5-E6D9BB63A7FC}"/>
                </a:ext>
              </a:extLst>
            </p:cNvPr>
            <p:cNvSpPr>
              <a:spLocks noChangeArrowheads="1"/>
            </p:cNvSpPr>
            <p:nvPr/>
          </p:nvSpPr>
          <p:spPr bwMode="auto">
            <a:xfrm>
              <a:off x="5570845" y="53400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51</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6" name="Freeform 23">
              <a:extLst>
                <a:ext uri="{FF2B5EF4-FFF2-40B4-BE49-F238E27FC236}">
                  <a16:creationId xmlns:a16="http://schemas.microsoft.com/office/drawing/2014/main" id="{2CDE0492-6B2D-B7B0-0D31-7F3DC9620EA6}"/>
                </a:ext>
              </a:extLst>
            </p:cNvPr>
            <p:cNvSpPr>
              <a:spLocks noEditPoints="1"/>
            </p:cNvSpPr>
            <p:nvPr/>
          </p:nvSpPr>
          <p:spPr bwMode="auto">
            <a:xfrm>
              <a:off x="1387783" y="5254328"/>
              <a:ext cx="4341813" cy="58738"/>
            </a:xfrm>
            <a:custGeom>
              <a:avLst/>
              <a:gdLst>
                <a:gd name="T0" fmla="*/ 0 w 2735"/>
                <a:gd name="T1" fmla="*/ 0 h 37"/>
                <a:gd name="T2" fmla="*/ 2735 w 2735"/>
                <a:gd name="T3" fmla="*/ 0 h 37"/>
                <a:gd name="T4" fmla="*/ 5 w 2735"/>
                <a:gd name="T5" fmla="*/ 0 h 37"/>
                <a:gd name="T6" fmla="*/ 5 w 2735"/>
                <a:gd name="T7" fmla="*/ 37 h 37"/>
                <a:gd name="T8" fmla="*/ 161 w 2735"/>
                <a:gd name="T9" fmla="*/ 0 h 37"/>
                <a:gd name="T10" fmla="*/ 161 w 2735"/>
                <a:gd name="T11" fmla="*/ 37 h 37"/>
                <a:gd name="T12" fmla="*/ 319 w 2735"/>
                <a:gd name="T13" fmla="*/ 0 h 37"/>
                <a:gd name="T14" fmla="*/ 319 w 2735"/>
                <a:gd name="T15" fmla="*/ 37 h 37"/>
                <a:gd name="T16" fmla="*/ 476 w 2735"/>
                <a:gd name="T17" fmla="*/ 0 h 37"/>
                <a:gd name="T18" fmla="*/ 476 w 2735"/>
                <a:gd name="T19" fmla="*/ 37 h 37"/>
                <a:gd name="T20" fmla="*/ 633 w 2735"/>
                <a:gd name="T21" fmla="*/ 0 h 37"/>
                <a:gd name="T22" fmla="*/ 633 w 2735"/>
                <a:gd name="T23" fmla="*/ 37 h 37"/>
                <a:gd name="T24" fmla="*/ 791 w 2735"/>
                <a:gd name="T25" fmla="*/ 0 h 37"/>
                <a:gd name="T26" fmla="*/ 791 w 2735"/>
                <a:gd name="T27" fmla="*/ 37 h 37"/>
                <a:gd name="T28" fmla="*/ 948 w 2735"/>
                <a:gd name="T29" fmla="*/ 0 h 37"/>
                <a:gd name="T30" fmla="*/ 948 w 2735"/>
                <a:gd name="T31" fmla="*/ 37 h 37"/>
                <a:gd name="T32" fmla="*/ 1105 w 2735"/>
                <a:gd name="T33" fmla="*/ 0 h 37"/>
                <a:gd name="T34" fmla="*/ 1105 w 2735"/>
                <a:gd name="T35" fmla="*/ 37 h 37"/>
                <a:gd name="T36" fmla="*/ 1262 w 2735"/>
                <a:gd name="T37" fmla="*/ 0 h 37"/>
                <a:gd name="T38" fmla="*/ 1262 w 2735"/>
                <a:gd name="T39" fmla="*/ 37 h 37"/>
                <a:gd name="T40" fmla="*/ 1420 w 2735"/>
                <a:gd name="T41" fmla="*/ 0 h 37"/>
                <a:gd name="T42" fmla="*/ 1420 w 2735"/>
                <a:gd name="T43" fmla="*/ 37 h 37"/>
                <a:gd name="T44" fmla="*/ 1577 w 2735"/>
                <a:gd name="T45" fmla="*/ 0 h 37"/>
                <a:gd name="T46" fmla="*/ 1577 w 2735"/>
                <a:gd name="T47" fmla="*/ 37 h 37"/>
                <a:gd name="T48" fmla="*/ 1734 w 2735"/>
                <a:gd name="T49" fmla="*/ 0 h 37"/>
                <a:gd name="T50" fmla="*/ 1734 w 2735"/>
                <a:gd name="T51" fmla="*/ 37 h 37"/>
                <a:gd name="T52" fmla="*/ 1891 w 2735"/>
                <a:gd name="T53" fmla="*/ 0 h 37"/>
                <a:gd name="T54" fmla="*/ 1891 w 2735"/>
                <a:gd name="T55" fmla="*/ 37 h 37"/>
                <a:gd name="T56" fmla="*/ 2049 w 2735"/>
                <a:gd name="T57" fmla="*/ 0 h 37"/>
                <a:gd name="T58" fmla="*/ 2049 w 2735"/>
                <a:gd name="T59" fmla="*/ 37 h 37"/>
                <a:gd name="T60" fmla="*/ 2206 w 2735"/>
                <a:gd name="T61" fmla="*/ 0 h 37"/>
                <a:gd name="T62" fmla="*/ 2206 w 2735"/>
                <a:gd name="T63" fmla="*/ 37 h 37"/>
                <a:gd name="T64" fmla="*/ 2363 w 2735"/>
                <a:gd name="T65" fmla="*/ 0 h 37"/>
                <a:gd name="T66" fmla="*/ 2363 w 2735"/>
                <a:gd name="T67" fmla="*/ 37 h 37"/>
                <a:gd name="T68" fmla="*/ 2521 w 2735"/>
                <a:gd name="T69" fmla="*/ 0 h 37"/>
                <a:gd name="T70" fmla="*/ 2521 w 2735"/>
                <a:gd name="T71" fmla="*/ 37 h 37"/>
                <a:gd name="T72" fmla="*/ 2677 w 2735"/>
                <a:gd name="T73" fmla="*/ 0 h 37"/>
                <a:gd name="T74" fmla="*/ 2677 w 2735"/>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5" h="37">
                  <a:moveTo>
                    <a:pt x="0" y="0"/>
                  </a:moveTo>
                  <a:lnTo>
                    <a:pt x="2735" y="0"/>
                  </a:lnTo>
                  <a:moveTo>
                    <a:pt x="5" y="0"/>
                  </a:moveTo>
                  <a:lnTo>
                    <a:pt x="5" y="37"/>
                  </a:lnTo>
                  <a:moveTo>
                    <a:pt x="161" y="0"/>
                  </a:moveTo>
                  <a:lnTo>
                    <a:pt x="161" y="37"/>
                  </a:lnTo>
                  <a:moveTo>
                    <a:pt x="319" y="0"/>
                  </a:moveTo>
                  <a:lnTo>
                    <a:pt x="319" y="37"/>
                  </a:lnTo>
                  <a:moveTo>
                    <a:pt x="476" y="0"/>
                  </a:moveTo>
                  <a:lnTo>
                    <a:pt x="476" y="37"/>
                  </a:lnTo>
                  <a:moveTo>
                    <a:pt x="633" y="0"/>
                  </a:moveTo>
                  <a:lnTo>
                    <a:pt x="633" y="37"/>
                  </a:lnTo>
                  <a:moveTo>
                    <a:pt x="791" y="0"/>
                  </a:moveTo>
                  <a:lnTo>
                    <a:pt x="791" y="37"/>
                  </a:lnTo>
                  <a:moveTo>
                    <a:pt x="948" y="0"/>
                  </a:moveTo>
                  <a:lnTo>
                    <a:pt x="948" y="37"/>
                  </a:lnTo>
                  <a:moveTo>
                    <a:pt x="1105" y="0"/>
                  </a:moveTo>
                  <a:lnTo>
                    <a:pt x="1105" y="37"/>
                  </a:lnTo>
                  <a:moveTo>
                    <a:pt x="1262" y="0"/>
                  </a:moveTo>
                  <a:lnTo>
                    <a:pt x="1262" y="37"/>
                  </a:lnTo>
                  <a:moveTo>
                    <a:pt x="1420" y="0"/>
                  </a:moveTo>
                  <a:lnTo>
                    <a:pt x="1420" y="37"/>
                  </a:lnTo>
                  <a:moveTo>
                    <a:pt x="1577" y="0"/>
                  </a:moveTo>
                  <a:lnTo>
                    <a:pt x="1577" y="37"/>
                  </a:lnTo>
                  <a:moveTo>
                    <a:pt x="1734" y="0"/>
                  </a:moveTo>
                  <a:lnTo>
                    <a:pt x="1734" y="37"/>
                  </a:lnTo>
                  <a:moveTo>
                    <a:pt x="1891" y="0"/>
                  </a:moveTo>
                  <a:lnTo>
                    <a:pt x="1891" y="37"/>
                  </a:lnTo>
                  <a:moveTo>
                    <a:pt x="2049" y="0"/>
                  </a:moveTo>
                  <a:lnTo>
                    <a:pt x="2049" y="37"/>
                  </a:lnTo>
                  <a:moveTo>
                    <a:pt x="2206" y="0"/>
                  </a:moveTo>
                  <a:lnTo>
                    <a:pt x="2206" y="37"/>
                  </a:lnTo>
                  <a:moveTo>
                    <a:pt x="2363" y="0"/>
                  </a:moveTo>
                  <a:lnTo>
                    <a:pt x="2363" y="37"/>
                  </a:lnTo>
                  <a:moveTo>
                    <a:pt x="2521" y="0"/>
                  </a:moveTo>
                  <a:lnTo>
                    <a:pt x="2521" y="37"/>
                  </a:lnTo>
                  <a:moveTo>
                    <a:pt x="2677" y="0"/>
                  </a:moveTo>
                  <a:lnTo>
                    <a:pt x="2677" y="37"/>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7" name="Rectangle 24">
              <a:extLst>
                <a:ext uri="{FF2B5EF4-FFF2-40B4-BE49-F238E27FC236}">
                  <a16:creationId xmlns:a16="http://schemas.microsoft.com/office/drawing/2014/main" id="{7C773091-5657-98FE-B527-31BFF6F28CA6}"/>
                </a:ext>
              </a:extLst>
            </p:cNvPr>
            <p:cNvSpPr>
              <a:spLocks noChangeArrowheads="1"/>
            </p:cNvSpPr>
            <p:nvPr/>
          </p:nvSpPr>
          <p:spPr bwMode="auto">
            <a:xfrm>
              <a:off x="1199429" y="5163841"/>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8" name="Rectangle 25">
              <a:extLst>
                <a:ext uri="{FF2B5EF4-FFF2-40B4-BE49-F238E27FC236}">
                  <a16:creationId xmlns:a16="http://schemas.microsoft.com/office/drawing/2014/main" id="{90AA935F-41F4-C129-D46A-A53821CD6F9F}"/>
                </a:ext>
              </a:extLst>
            </p:cNvPr>
            <p:cNvSpPr>
              <a:spLocks noChangeArrowheads="1"/>
            </p:cNvSpPr>
            <p:nvPr/>
          </p:nvSpPr>
          <p:spPr bwMode="auto">
            <a:xfrm>
              <a:off x="1132754" y="487332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9" name="Rectangle 26">
              <a:extLst>
                <a:ext uri="{FF2B5EF4-FFF2-40B4-BE49-F238E27FC236}">
                  <a16:creationId xmlns:a16="http://schemas.microsoft.com/office/drawing/2014/main" id="{60AC97BE-DB0F-DC9D-3012-587F976C42C9}"/>
                </a:ext>
              </a:extLst>
            </p:cNvPr>
            <p:cNvSpPr>
              <a:spLocks noChangeArrowheads="1"/>
            </p:cNvSpPr>
            <p:nvPr/>
          </p:nvSpPr>
          <p:spPr bwMode="auto">
            <a:xfrm>
              <a:off x="1132754" y="4582816"/>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0" name="Rectangle 27">
              <a:extLst>
                <a:ext uri="{FF2B5EF4-FFF2-40B4-BE49-F238E27FC236}">
                  <a16:creationId xmlns:a16="http://schemas.microsoft.com/office/drawing/2014/main" id="{92634ED8-914E-3193-E0E0-1ABEECC9FA96}"/>
                </a:ext>
              </a:extLst>
            </p:cNvPr>
            <p:cNvSpPr>
              <a:spLocks noChangeArrowheads="1"/>
            </p:cNvSpPr>
            <p:nvPr/>
          </p:nvSpPr>
          <p:spPr bwMode="auto">
            <a:xfrm>
              <a:off x="1132754" y="429230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1" name="Rectangle 28">
              <a:extLst>
                <a:ext uri="{FF2B5EF4-FFF2-40B4-BE49-F238E27FC236}">
                  <a16:creationId xmlns:a16="http://schemas.microsoft.com/office/drawing/2014/main" id="{BB395281-FB57-AFD2-4661-2789925BEAC0}"/>
                </a:ext>
              </a:extLst>
            </p:cNvPr>
            <p:cNvSpPr>
              <a:spLocks noChangeArrowheads="1"/>
            </p:cNvSpPr>
            <p:nvPr/>
          </p:nvSpPr>
          <p:spPr bwMode="auto">
            <a:xfrm>
              <a:off x="1132753" y="4001791"/>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2" name="Rectangle 29">
              <a:extLst>
                <a:ext uri="{FF2B5EF4-FFF2-40B4-BE49-F238E27FC236}">
                  <a16:creationId xmlns:a16="http://schemas.microsoft.com/office/drawing/2014/main" id="{36BC031F-6185-9945-0DD8-9A1D540A16CA}"/>
                </a:ext>
              </a:extLst>
            </p:cNvPr>
            <p:cNvSpPr>
              <a:spLocks noChangeArrowheads="1"/>
            </p:cNvSpPr>
            <p:nvPr/>
          </p:nvSpPr>
          <p:spPr bwMode="auto">
            <a:xfrm>
              <a:off x="1132753" y="3712866"/>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 name="Rectangle 30">
              <a:extLst>
                <a:ext uri="{FF2B5EF4-FFF2-40B4-BE49-F238E27FC236}">
                  <a16:creationId xmlns:a16="http://schemas.microsoft.com/office/drawing/2014/main" id="{F7A85911-6DAE-BEAB-426B-F22BAD112A67}"/>
                </a:ext>
              </a:extLst>
            </p:cNvPr>
            <p:cNvSpPr>
              <a:spLocks noChangeArrowheads="1"/>
            </p:cNvSpPr>
            <p:nvPr/>
          </p:nvSpPr>
          <p:spPr bwMode="auto">
            <a:xfrm>
              <a:off x="1132753" y="342235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 name="Rectangle 31">
              <a:extLst>
                <a:ext uri="{FF2B5EF4-FFF2-40B4-BE49-F238E27FC236}">
                  <a16:creationId xmlns:a16="http://schemas.microsoft.com/office/drawing/2014/main" id="{0B86E9CC-E284-1C11-F3C6-5B318450CFED}"/>
                </a:ext>
              </a:extLst>
            </p:cNvPr>
            <p:cNvSpPr>
              <a:spLocks noChangeArrowheads="1"/>
            </p:cNvSpPr>
            <p:nvPr/>
          </p:nvSpPr>
          <p:spPr bwMode="auto">
            <a:xfrm>
              <a:off x="1132753" y="3131841"/>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 name="Rectangle 32">
              <a:extLst>
                <a:ext uri="{FF2B5EF4-FFF2-40B4-BE49-F238E27FC236}">
                  <a16:creationId xmlns:a16="http://schemas.microsoft.com/office/drawing/2014/main" id="{719E72C8-4A68-29EC-87CA-C1BF25B68CC2}"/>
                </a:ext>
              </a:extLst>
            </p:cNvPr>
            <p:cNvSpPr>
              <a:spLocks noChangeArrowheads="1"/>
            </p:cNvSpPr>
            <p:nvPr/>
          </p:nvSpPr>
          <p:spPr bwMode="auto">
            <a:xfrm>
              <a:off x="1132753" y="284132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80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 name="Rectangle 33">
              <a:extLst>
                <a:ext uri="{FF2B5EF4-FFF2-40B4-BE49-F238E27FC236}">
                  <a16:creationId xmlns:a16="http://schemas.microsoft.com/office/drawing/2014/main" id="{2615B238-187B-6614-4DB4-310324936FB9}"/>
                </a:ext>
              </a:extLst>
            </p:cNvPr>
            <p:cNvSpPr>
              <a:spLocks noChangeArrowheads="1"/>
            </p:cNvSpPr>
            <p:nvPr/>
          </p:nvSpPr>
          <p:spPr bwMode="auto">
            <a:xfrm>
              <a:off x="1132753" y="2550816"/>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 name="Rectangle 34">
              <a:extLst>
                <a:ext uri="{FF2B5EF4-FFF2-40B4-BE49-F238E27FC236}">
                  <a16:creationId xmlns:a16="http://schemas.microsoft.com/office/drawing/2014/main" id="{4045F27A-8852-B37A-7E18-C8A9B3E4BAAA}"/>
                </a:ext>
              </a:extLst>
            </p:cNvPr>
            <p:cNvSpPr>
              <a:spLocks noChangeArrowheads="1"/>
            </p:cNvSpPr>
            <p:nvPr/>
          </p:nvSpPr>
          <p:spPr bwMode="auto">
            <a:xfrm>
              <a:off x="1066078" y="2258716"/>
              <a:ext cx="21159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100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 name="Freeform 35">
              <a:extLst>
                <a:ext uri="{FF2B5EF4-FFF2-40B4-BE49-F238E27FC236}">
                  <a16:creationId xmlns:a16="http://schemas.microsoft.com/office/drawing/2014/main" id="{13F6F2F0-A7BD-379B-47B0-B11B196F9620}"/>
                </a:ext>
              </a:extLst>
            </p:cNvPr>
            <p:cNvSpPr>
              <a:spLocks noEditPoints="1"/>
            </p:cNvSpPr>
            <p:nvPr/>
          </p:nvSpPr>
          <p:spPr bwMode="auto">
            <a:xfrm>
              <a:off x="1351270" y="2325391"/>
              <a:ext cx="44450" cy="2938463"/>
            </a:xfrm>
            <a:custGeom>
              <a:avLst/>
              <a:gdLst>
                <a:gd name="T0" fmla="*/ 28 w 28"/>
                <a:gd name="T1" fmla="*/ 1851 h 1851"/>
                <a:gd name="T2" fmla="*/ 28 w 28"/>
                <a:gd name="T3" fmla="*/ 0 h 1851"/>
                <a:gd name="T4" fmla="*/ 28 w 28"/>
                <a:gd name="T5" fmla="*/ 1845 h 1851"/>
                <a:gd name="T6" fmla="*/ 0 w 28"/>
                <a:gd name="T7" fmla="*/ 1845 h 1851"/>
                <a:gd name="T8" fmla="*/ 28 w 28"/>
                <a:gd name="T9" fmla="*/ 1662 h 1851"/>
                <a:gd name="T10" fmla="*/ 0 w 28"/>
                <a:gd name="T11" fmla="*/ 1662 h 1851"/>
                <a:gd name="T12" fmla="*/ 28 w 28"/>
                <a:gd name="T13" fmla="*/ 1479 h 1851"/>
                <a:gd name="T14" fmla="*/ 0 w 28"/>
                <a:gd name="T15" fmla="*/ 1479 h 1851"/>
                <a:gd name="T16" fmla="*/ 28 w 28"/>
                <a:gd name="T17" fmla="*/ 1297 h 1851"/>
                <a:gd name="T18" fmla="*/ 0 w 28"/>
                <a:gd name="T19" fmla="*/ 1297 h 1851"/>
                <a:gd name="T20" fmla="*/ 28 w 28"/>
                <a:gd name="T21" fmla="*/ 1114 h 1851"/>
                <a:gd name="T22" fmla="*/ 0 w 28"/>
                <a:gd name="T23" fmla="*/ 1114 h 1851"/>
                <a:gd name="T24" fmla="*/ 28 w 28"/>
                <a:gd name="T25" fmla="*/ 931 h 1851"/>
                <a:gd name="T26" fmla="*/ 0 w 28"/>
                <a:gd name="T27" fmla="*/ 931 h 1851"/>
                <a:gd name="T28" fmla="*/ 28 w 28"/>
                <a:gd name="T29" fmla="*/ 748 h 1851"/>
                <a:gd name="T30" fmla="*/ 0 w 28"/>
                <a:gd name="T31" fmla="*/ 748 h 1851"/>
                <a:gd name="T32" fmla="*/ 28 w 28"/>
                <a:gd name="T33" fmla="*/ 565 h 1851"/>
                <a:gd name="T34" fmla="*/ 0 w 28"/>
                <a:gd name="T35" fmla="*/ 565 h 1851"/>
                <a:gd name="T36" fmla="*/ 28 w 28"/>
                <a:gd name="T37" fmla="*/ 382 h 1851"/>
                <a:gd name="T38" fmla="*/ 0 w 28"/>
                <a:gd name="T39" fmla="*/ 382 h 1851"/>
                <a:gd name="T40" fmla="*/ 28 w 28"/>
                <a:gd name="T41" fmla="*/ 199 h 1851"/>
                <a:gd name="T42" fmla="*/ 0 w 28"/>
                <a:gd name="T43" fmla="*/ 199 h 1851"/>
                <a:gd name="T44" fmla="*/ 28 w 28"/>
                <a:gd name="T45" fmla="*/ 15 h 1851"/>
                <a:gd name="T46" fmla="*/ 0 w 28"/>
                <a:gd name="T47" fmla="*/ 15 h 1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851">
                  <a:moveTo>
                    <a:pt x="28" y="1851"/>
                  </a:moveTo>
                  <a:lnTo>
                    <a:pt x="28" y="0"/>
                  </a:lnTo>
                  <a:moveTo>
                    <a:pt x="28" y="1845"/>
                  </a:moveTo>
                  <a:lnTo>
                    <a:pt x="0" y="1845"/>
                  </a:lnTo>
                  <a:moveTo>
                    <a:pt x="28" y="1662"/>
                  </a:moveTo>
                  <a:lnTo>
                    <a:pt x="0" y="1662"/>
                  </a:lnTo>
                  <a:moveTo>
                    <a:pt x="28" y="1479"/>
                  </a:moveTo>
                  <a:lnTo>
                    <a:pt x="0" y="1479"/>
                  </a:lnTo>
                  <a:moveTo>
                    <a:pt x="28" y="1297"/>
                  </a:moveTo>
                  <a:lnTo>
                    <a:pt x="0" y="1297"/>
                  </a:lnTo>
                  <a:moveTo>
                    <a:pt x="28" y="1114"/>
                  </a:moveTo>
                  <a:lnTo>
                    <a:pt x="0" y="1114"/>
                  </a:lnTo>
                  <a:moveTo>
                    <a:pt x="28" y="931"/>
                  </a:moveTo>
                  <a:lnTo>
                    <a:pt x="0" y="931"/>
                  </a:lnTo>
                  <a:moveTo>
                    <a:pt x="28" y="748"/>
                  </a:moveTo>
                  <a:lnTo>
                    <a:pt x="0" y="748"/>
                  </a:lnTo>
                  <a:moveTo>
                    <a:pt x="28" y="565"/>
                  </a:moveTo>
                  <a:lnTo>
                    <a:pt x="0" y="565"/>
                  </a:lnTo>
                  <a:moveTo>
                    <a:pt x="28" y="382"/>
                  </a:moveTo>
                  <a:lnTo>
                    <a:pt x="0" y="382"/>
                  </a:lnTo>
                  <a:moveTo>
                    <a:pt x="28" y="199"/>
                  </a:moveTo>
                  <a:lnTo>
                    <a:pt x="0" y="199"/>
                  </a:lnTo>
                  <a:moveTo>
                    <a:pt x="28" y="15"/>
                  </a:moveTo>
                  <a:lnTo>
                    <a:pt x="0" y="15"/>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 name="Freeform 36">
              <a:extLst>
                <a:ext uri="{FF2B5EF4-FFF2-40B4-BE49-F238E27FC236}">
                  <a16:creationId xmlns:a16="http://schemas.microsoft.com/office/drawing/2014/main" id="{1CE92AA3-2AF5-F7E9-64C1-7692E8923944}"/>
                </a:ext>
              </a:extLst>
            </p:cNvPr>
            <p:cNvSpPr>
              <a:spLocks/>
            </p:cNvSpPr>
            <p:nvPr/>
          </p:nvSpPr>
          <p:spPr bwMode="auto">
            <a:xfrm>
              <a:off x="1395720" y="2349203"/>
              <a:ext cx="4143375" cy="2682875"/>
            </a:xfrm>
            <a:custGeom>
              <a:avLst/>
              <a:gdLst>
                <a:gd name="T0" fmla="*/ 44 w 2610"/>
                <a:gd name="T1" fmla="*/ 17 h 1690"/>
                <a:gd name="T2" fmla="*/ 56 w 2610"/>
                <a:gd name="T3" fmla="*/ 43 h 1690"/>
                <a:gd name="T4" fmla="*/ 66 w 2610"/>
                <a:gd name="T5" fmla="*/ 60 h 1690"/>
                <a:gd name="T6" fmla="*/ 77 w 2610"/>
                <a:gd name="T7" fmla="*/ 108 h 1690"/>
                <a:gd name="T8" fmla="*/ 85 w 2610"/>
                <a:gd name="T9" fmla="*/ 147 h 1690"/>
                <a:gd name="T10" fmla="*/ 106 w 2610"/>
                <a:gd name="T11" fmla="*/ 174 h 1690"/>
                <a:gd name="T12" fmla="*/ 139 w 2610"/>
                <a:gd name="T13" fmla="*/ 191 h 1690"/>
                <a:gd name="T14" fmla="*/ 147 w 2610"/>
                <a:gd name="T15" fmla="*/ 257 h 1690"/>
                <a:gd name="T16" fmla="*/ 156 w 2610"/>
                <a:gd name="T17" fmla="*/ 284 h 1690"/>
                <a:gd name="T18" fmla="*/ 192 w 2610"/>
                <a:gd name="T19" fmla="*/ 313 h 1690"/>
                <a:gd name="T20" fmla="*/ 206 w 2610"/>
                <a:gd name="T21" fmla="*/ 341 h 1690"/>
                <a:gd name="T22" fmla="*/ 216 w 2610"/>
                <a:gd name="T23" fmla="*/ 393 h 1690"/>
                <a:gd name="T24" fmla="*/ 223 w 2610"/>
                <a:gd name="T25" fmla="*/ 428 h 1690"/>
                <a:gd name="T26" fmla="*/ 228 w 2610"/>
                <a:gd name="T27" fmla="*/ 468 h 1690"/>
                <a:gd name="T28" fmla="*/ 249 w 2610"/>
                <a:gd name="T29" fmla="*/ 498 h 1690"/>
                <a:gd name="T30" fmla="*/ 265 w 2610"/>
                <a:gd name="T31" fmla="*/ 515 h 1690"/>
                <a:gd name="T32" fmla="*/ 277 w 2610"/>
                <a:gd name="T33" fmla="*/ 546 h 1690"/>
                <a:gd name="T34" fmla="*/ 289 w 2610"/>
                <a:gd name="T35" fmla="*/ 588 h 1690"/>
                <a:gd name="T36" fmla="*/ 296 w 2610"/>
                <a:gd name="T37" fmla="*/ 631 h 1690"/>
                <a:gd name="T38" fmla="*/ 301 w 2610"/>
                <a:gd name="T39" fmla="*/ 655 h 1690"/>
                <a:gd name="T40" fmla="*/ 309 w 2610"/>
                <a:gd name="T41" fmla="*/ 687 h 1690"/>
                <a:gd name="T42" fmla="*/ 318 w 2610"/>
                <a:gd name="T43" fmla="*/ 705 h 1690"/>
                <a:gd name="T44" fmla="*/ 337 w 2610"/>
                <a:gd name="T45" fmla="*/ 736 h 1690"/>
                <a:gd name="T46" fmla="*/ 356 w 2610"/>
                <a:gd name="T47" fmla="*/ 773 h 1690"/>
                <a:gd name="T48" fmla="*/ 368 w 2610"/>
                <a:gd name="T49" fmla="*/ 804 h 1690"/>
                <a:gd name="T50" fmla="*/ 373 w 2610"/>
                <a:gd name="T51" fmla="*/ 855 h 1690"/>
                <a:gd name="T52" fmla="*/ 400 w 2610"/>
                <a:gd name="T53" fmla="*/ 880 h 1690"/>
                <a:gd name="T54" fmla="*/ 423 w 2610"/>
                <a:gd name="T55" fmla="*/ 899 h 1690"/>
                <a:gd name="T56" fmla="*/ 430 w 2610"/>
                <a:gd name="T57" fmla="*/ 931 h 1690"/>
                <a:gd name="T58" fmla="*/ 439 w 2610"/>
                <a:gd name="T59" fmla="*/ 970 h 1690"/>
                <a:gd name="T60" fmla="*/ 447 w 2610"/>
                <a:gd name="T61" fmla="*/ 997 h 1690"/>
                <a:gd name="T62" fmla="*/ 461 w 2610"/>
                <a:gd name="T63" fmla="*/ 1035 h 1690"/>
                <a:gd name="T64" fmla="*/ 505 w 2610"/>
                <a:gd name="T65" fmla="*/ 1068 h 1690"/>
                <a:gd name="T66" fmla="*/ 524 w 2610"/>
                <a:gd name="T67" fmla="*/ 1114 h 1690"/>
                <a:gd name="T68" fmla="*/ 543 w 2610"/>
                <a:gd name="T69" fmla="*/ 1141 h 1690"/>
                <a:gd name="T70" fmla="*/ 580 w 2610"/>
                <a:gd name="T71" fmla="*/ 1167 h 1690"/>
                <a:gd name="T72" fmla="*/ 590 w 2610"/>
                <a:gd name="T73" fmla="*/ 1187 h 1690"/>
                <a:gd name="T74" fmla="*/ 616 w 2610"/>
                <a:gd name="T75" fmla="*/ 1213 h 1690"/>
                <a:gd name="T76" fmla="*/ 655 w 2610"/>
                <a:gd name="T77" fmla="*/ 1241 h 1690"/>
                <a:gd name="T78" fmla="*/ 723 w 2610"/>
                <a:gd name="T79" fmla="*/ 1274 h 1690"/>
                <a:gd name="T80" fmla="*/ 728 w 2610"/>
                <a:gd name="T81" fmla="*/ 1315 h 1690"/>
                <a:gd name="T82" fmla="*/ 740 w 2610"/>
                <a:gd name="T83" fmla="*/ 1343 h 1690"/>
                <a:gd name="T84" fmla="*/ 804 w 2610"/>
                <a:gd name="T85" fmla="*/ 1356 h 1690"/>
                <a:gd name="T86" fmla="*/ 819 w 2610"/>
                <a:gd name="T87" fmla="*/ 1385 h 1690"/>
                <a:gd name="T88" fmla="*/ 881 w 2610"/>
                <a:gd name="T89" fmla="*/ 1413 h 1690"/>
                <a:gd name="T90" fmla="*/ 948 w 2610"/>
                <a:gd name="T91" fmla="*/ 1435 h 1690"/>
                <a:gd name="T92" fmla="*/ 1004 w 2610"/>
                <a:gd name="T93" fmla="*/ 1471 h 1690"/>
                <a:gd name="T94" fmla="*/ 1082 w 2610"/>
                <a:gd name="T95" fmla="*/ 1493 h 1690"/>
                <a:gd name="T96" fmla="*/ 1148 w 2610"/>
                <a:gd name="T97" fmla="*/ 1507 h 1690"/>
                <a:gd name="T98" fmla="*/ 1167 w 2610"/>
                <a:gd name="T99" fmla="*/ 1545 h 1690"/>
                <a:gd name="T100" fmla="*/ 1265 w 2610"/>
                <a:gd name="T101" fmla="*/ 1569 h 1690"/>
                <a:gd name="T102" fmla="*/ 1315 w 2610"/>
                <a:gd name="T103" fmla="*/ 1578 h 1690"/>
                <a:gd name="T104" fmla="*/ 1386 w 2610"/>
                <a:gd name="T105" fmla="*/ 1596 h 1690"/>
                <a:gd name="T106" fmla="*/ 1656 w 2610"/>
                <a:gd name="T107" fmla="*/ 1625 h 1690"/>
                <a:gd name="T108" fmla="*/ 1954 w 2610"/>
                <a:gd name="T109" fmla="*/ 1635 h 1690"/>
                <a:gd name="T110" fmla="*/ 2030 w 2610"/>
                <a:gd name="T111" fmla="*/ 1635 h 1690"/>
                <a:gd name="T112" fmla="*/ 2159 w 2610"/>
                <a:gd name="T113" fmla="*/ 1635 h 1690"/>
                <a:gd name="T114" fmla="*/ 2312 w 2610"/>
                <a:gd name="T115" fmla="*/ 1690 h 1690"/>
                <a:gd name="T116" fmla="*/ 2598 w 2610"/>
                <a:gd name="T117" fmla="*/ 1690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0" h="1690">
                  <a:moveTo>
                    <a:pt x="0" y="0"/>
                  </a:moveTo>
                  <a:lnTo>
                    <a:pt x="0" y="0"/>
                  </a:lnTo>
                  <a:lnTo>
                    <a:pt x="0" y="0"/>
                  </a:lnTo>
                  <a:lnTo>
                    <a:pt x="1" y="0"/>
                  </a:lnTo>
                  <a:lnTo>
                    <a:pt x="16" y="0"/>
                  </a:lnTo>
                  <a:lnTo>
                    <a:pt x="16" y="7"/>
                  </a:lnTo>
                  <a:lnTo>
                    <a:pt x="16" y="7"/>
                  </a:lnTo>
                  <a:lnTo>
                    <a:pt x="27" y="7"/>
                  </a:lnTo>
                  <a:lnTo>
                    <a:pt x="27" y="12"/>
                  </a:lnTo>
                  <a:lnTo>
                    <a:pt x="28" y="17"/>
                  </a:lnTo>
                  <a:lnTo>
                    <a:pt x="44" y="17"/>
                  </a:lnTo>
                  <a:lnTo>
                    <a:pt x="44" y="28"/>
                  </a:lnTo>
                  <a:lnTo>
                    <a:pt x="44" y="28"/>
                  </a:lnTo>
                  <a:lnTo>
                    <a:pt x="46" y="28"/>
                  </a:lnTo>
                  <a:lnTo>
                    <a:pt x="46" y="33"/>
                  </a:lnTo>
                  <a:lnTo>
                    <a:pt x="46" y="33"/>
                  </a:lnTo>
                  <a:lnTo>
                    <a:pt x="51" y="33"/>
                  </a:lnTo>
                  <a:lnTo>
                    <a:pt x="51" y="38"/>
                  </a:lnTo>
                  <a:lnTo>
                    <a:pt x="51" y="38"/>
                  </a:lnTo>
                  <a:lnTo>
                    <a:pt x="56" y="38"/>
                  </a:lnTo>
                  <a:lnTo>
                    <a:pt x="56" y="43"/>
                  </a:lnTo>
                  <a:lnTo>
                    <a:pt x="56" y="43"/>
                  </a:lnTo>
                  <a:lnTo>
                    <a:pt x="58" y="43"/>
                  </a:lnTo>
                  <a:lnTo>
                    <a:pt x="58" y="43"/>
                  </a:lnTo>
                  <a:lnTo>
                    <a:pt x="58" y="43"/>
                  </a:lnTo>
                  <a:lnTo>
                    <a:pt x="59" y="43"/>
                  </a:lnTo>
                  <a:lnTo>
                    <a:pt x="59" y="49"/>
                  </a:lnTo>
                  <a:lnTo>
                    <a:pt x="59" y="49"/>
                  </a:lnTo>
                  <a:lnTo>
                    <a:pt x="65" y="49"/>
                  </a:lnTo>
                  <a:lnTo>
                    <a:pt x="65" y="55"/>
                  </a:lnTo>
                  <a:lnTo>
                    <a:pt x="65" y="55"/>
                  </a:lnTo>
                  <a:lnTo>
                    <a:pt x="66" y="55"/>
                  </a:lnTo>
                  <a:lnTo>
                    <a:pt x="66" y="60"/>
                  </a:lnTo>
                  <a:lnTo>
                    <a:pt x="66" y="60"/>
                  </a:lnTo>
                  <a:lnTo>
                    <a:pt x="70" y="60"/>
                  </a:lnTo>
                  <a:lnTo>
                    <a:pt x="70" y="70"/>
                  </a:lnTo>
                  <a:lnTo>
                    <a:pt x="70" y="70"/>
                  </a:lnTo>
                  <a:lnTo>
                    <a:pt x="73" y="70"/>
                  </a:lnTo>
                  <a:lnTo>
                    <a:pt x="73" y="98"/>
                  </a:lnTo>
                  <a:lnTo>
                    <a:pt x="73" y="98"/>
                  </a:lnTo>
                  <a:lnTo>
                    <a:pt x="75" y="98"/>
                  </a:lnTo>
                  <a:lnTo>
                    <a:pt x="75" y="108"/>
                  </a:lnTo>
                  <a:lnTo>
                    <a:pt x="75" y="108"/>
                  </a:lnTo>
                  <a:lnTo>
                    <a:pt x="77" y="108"/>
                  </a:lnTo>
                  <a:lnTo>
                    <a:pt x="77" y="119"/>
                  </a:lnTo>
                  <a:lnTo>
                    <a:pt x="77" y="119"/>
                  </a:lnTo>
                  <a:lnTo>
                    <a:pt x="82" y="119"/>
                  </a:lnTo>
                  <a:lnTo>
                    <a:pt x="82" y="124"/>
                  </a:lnTo>
                  <a:lnTo>
                    <a:pt x="82" y="124"/>
                  </a:lnTo>
                  <a:lnTo>
                    <a:pt x="84" y="124"/>
                  </a:lnTo>
                  <a:lnTo>
                    <a:pt x="84" y="130"/>
                  </a:lnTo>
                  <a:lnTo>
                    <a:pt x="84" y="130"/>
                  </a:lnTo>
                  <a:lnTo>
                    <a:pt x="85" y="130"/>
                  </a:lnTo>
                  <a:lnTo>
                    <a:pt x="85" y="147"/>
                  </a:lnTo>
                  <a:lnTo>
                    <a:pt x="85" y="147"/>
                  </a:lnTo>
                  <a:lnTo>
                    <a:pt x="91" y="147"/>
                  </a:lnTo>
                  <a:lnTo>
                    <a:pt x="91" y="158"/>
                  </a:lnTo>
                  <a:lnTo>
                    <a:pt x="91" y="158"/>
                  </a:lnTo>
                  <a:lnTo>
                    <a:pt x="92" y="158"/>
                  </a:lnTo>
                  <a:lnTo>
                    <a:pt x="92" y="163"/>
                  </a:lnTo>
                  <a:lnTo>
                    <a:pt x="92" y="163"/>
                  </a:lnTo>
                  <a:lnTo>
                    <a:pt x="96" y="163"/>
                  </a:lnTo>
                  <a:lnTo>
                    <a:pt x="96" y="168"/>
                  </a:lnTo>
                  <a:lnTo>
                    <a:pt x="96" y="168"/>
                  </a:lnTo>
                  <a:lnTo>
                    <a:pt x="106" y="168"/>
                  </a:lnTo>
                  <a:lnTo>
                    <a:pt x="106" y="174"/>
                  </a:lnTo>
                  <a:lnTo>
                    <a:pt x="106" y="174"/>
                  </a:lnTo>
                  <a:lnTo>
                    <a:pt x="113" y="174"/>
                  </a:lnTo>
                  <a:lnTo>
                    <a:pt x="113" y="174"/>
                  </a:lnTo>
                  <a:lnTo>
                    <a:pt x="113" y="174"/>
                  </a:lnTo>
                  <a:lnTo>
                    <a:pt x="115" y="174"/>
                  </a:lnTo>
                  <a:lnTo>
                    <a:pt x="115" y="179"/>
                  </a:lnTo>
                  <a:lnTo>
                    <a:pt x="115" y="179"/>
                  </a:lnTo>
                  <a:lnTo>
                    <a:pt x="132" y="179"/>
                  </a:lnTo>
                  <a:lnTo>
                    <a:pt x="132" y="191"/>
                  </a:lnTo>
                  <a:lnTo>
                    <a:pt x="132" y="191"/>
                  </a:lnTo>
                  <a:lnTo>
                    <a:pt x="139" y="191"/>
                  </a:lnTo>
                  <a:lnTo>
                    <a:pt x="139" y="196"/>
                  </a:lnTo>
                  <a:lnTo>
                    <a:pt x="142" y="201"/>
                  </a:lnTo>
                  <a:lnTo>
                    <a:pt x="144" y="201"/>
                  </a:lnTo>
                  <a:lnTo>
                    <a:pt x="144" y="212"/>
                  </a:lnTo>
                  <a:lnTo>
                    <a:pt x="144" y="212"/>
                  </a:lnTo>
                  <a:lnTo>
                    <a:pt x="146" y="212"/>
                  </a:lnTo>
                  <a:lnTo>
                    <a:pt x="146" y="251"/>
                  </a:lnTo>
                  <a:lnTo>
                    <a:pt x="146" y="251"/>
                  </a:lnTo>
                  <a:lnTo>
                    <a:pt x="147" y="251"/>
                  </a:lnTo>
                  <a:lnTo>
                    <a:pt x="147" y="257"/>
                  </a:lnTo>
                  <a:lnTo>
                    <a:pt x="147" y="257"/>
                  </a:lnTo>
                  <a:lnTo>
                    <a:pt x="149" y="257"/>
                  </a:lnTo>
                  <a:lnTo>
                    <a:pt x="149" y="257"/>
                  </a:lnTo>
                  <a:lnTo>
                    <a:pt x="149" y="257"/>
                  </a:lnTo>
                  <a:lnTo>
                    <a:pt x="153" y="257"/>
                  </a:lnTo>
                  <a:lnTo>
                    <a:pt x="153" y="262"/>
                  </a:lnTo>
                  <a:lnTo>
                    <a:pt x="153" y="262"/>
                  </a:lnTo>
                  <a:lnTo>
                    <a:pt x="154" y="262"/>
                  </a:lnTo>
                  <a:lnTo>
                    <a:pt x="154" y="279"/>
                  </a:lnTo>
                  <a:lnTo>
                    <a:pt x="154" y="279"/>
                  </a:lnTo>
                  <a:lnTo>
                    <a:pt x="156" y="279"/>
                  </a:lnTo>
                  <a:lnTo>
                    <a:pt x="156" y="284"/>
                  </a:lnTo>
                  <a:lnTo>
                    <a:pt x="156" y="284"/>
                  </a:lnTo>
                  <a:lnTo>
                    <a:pt x="158" y="284"/>
                  </a:lnTo>
                  <a:lnTo>
                    <a:pt x="158" y="302"/>
                  </a:lnTo>
                  <a:lnTo>
                    <a:pt x="158" y="302"/>
                  </a:lnTo>
                  <a:lnTo>
                    <a:pt x="159" y="302"/>
                  </a:lnTo>
                  <a:lnTo>
                    <a:pt x="159" y="307"/>
                  </a:lnTo>
                  <a:lnTo>
                    <a:pt x="159" y="307"/>
                  </a:lnTo>
                  <a:lnTo>
                    <a:pt x="177" y="307"/>
                  </a:lnTo>
                  <a:lnTo>
                    <a:pt x="177" y="313"/>
                  </a:lnTo>
                  <a:lnTo>
                    <a:pt x="177" y="313"/>
                  </a:lnTo>
                  <a:lnTo>
                    <a:pt x="192" y="313"/>
                  </a:lnTo>
                  <a:lnTo>
                    <a:pt x="192" y="324"/>
                  </a:lnTo>
                  <a:lnTo>
                    <a:pt x="192" y="324"/>
                  </a:lnTo>
                  <a:lnTo>
                    <a:pt x="194" y="324"/>
                  </a:lnTo>
                  <a:lnTo>
                    <a:pt x="194" y="324"/>
                  </a:lnTo>
                  <a:lnTo>
                    <a:pt x="194" y="324"/>
                  </a:lnTo>
                  <a:lnTo>
                    <a:pt x="199" y="324"/>
                  </a:lnTo>
                  <a:lnTo>
                    <a:pt x="199" y="329"/>
                  </a:lnTo>
                  <a:lnTo>
                    <a:pt x="199" y="329"/>
                  </a:lnTo>
                  <a:lnTo>
                    <a:pt x="206" y="329"/>
                  </a:lnTo>
                  <a:lnTo>
                    <a:pt x="206" y="341"/>
                  </a:lnTo>
                  <a:lnTo>
                    <a:pt x="206" y="341"/>
                  </a:lnTo>
                  <a:lnTo>
                    <a:pt x="208" y="341"/>
                  </a:lnTo>
                  <a:lnTo>
                    <a:pt x="208" y="353"/>
                  </a:lnTo>
                  <a:lnTo>
                    <a:pt x="208" y="353"/>
                  </a:lnTo>
                  <a:lnTo>
                    <a:pt x="209" y="353"/>
                  </a:lnTo>
                  <a:lnTo>
                    <a:pt x="209" y="364"/>
                  </a:lnTo>
                  <a:lnTo>
                    <a:pt x="211" y="364"/>
                  </a:lnTo>
                  <a:lnTo>
                    <a:pt x="215" y="364"/>
                  </a:lnTo>
                  <a:lnTo>
                    <a:pt x="215" y="369"/>
                  </a:lnTo>
                  <a:lnTo>
                    <a:pt x="215" y="369"/>
                  </a:lnTo>
                  <a:lnTo>
                    <a:pt x="216" y="369"/>
                  </a:lnTo>
                  <a:lnTo>
                    <a:pt x="216" y="393"/>
                  </a:lnTo>
                  <a:lnTo>
                    <a:pt x="216" y="393"/>
                  </a:lnTo>
                  <a:lnTo>
                    <a:pt x="218" y="393"/>
                  </a:lnTo>
                  <a:lnTo>
                    <a:pt x="218" y="410"/>
                  </a:lnTo>
                  <a:lnTo>
                    <a:pt x="218" y="410"/>
                  </a:lnTo>
                  <a:lnTo>
                    <a:pt x="220" y="410"/>
                  </a:lnTo>
                  <a:lnTo>
                    <a:pt x="220" y="428"/>
                  </a:lnTo>
                  <a:lnTo>
                    <a:pt x="220" y="428"/>
                  </a:lnTo>
                  <a:lnTo>
                    <a:pt x="222" y="428"/>
                  </a:lnTo>
                  <a:lnTo>
                    <a:pt x="222" y="428"/>
                  </a:lnTo>
                  <a:lnTo>
                    <a:pt x="222" y="428"/>
                  </a:lnTo>
                  <a:lnTo>
                    <a:pt x="223" y="428"/>
                  </a:lnTo>
                  <a:lnTo>
                    <a:pt x="223" y="439"/>
                  </a:lnTo>
                  <a:lnTo>
                    <a:pt x="223" y="439"/>
                  </a:lnTo>
                  <a:lnTo>
                    <a:pt x="225" y="439"/>
                  </a:lnTo>
                  <a:lnTo>
                    <a:pt x="225" y="450"/>
                  </a:lnTo>
                  <a:lnTo>
                    <a:pt x="225" y="450"/>
                  </a:lnTo>
                  <a:lnTo>
                    <a:pt x="227" y="450"/>
                  </a:lnTo>
                  <a:lnTo>
                    <a:pt x="227" y="456"/>
                  </a:lnTo>
                  <a:lnTo>
                    <a:pt x="227" y="456"/>
                  </a:lnTo>
                  <a:lnTo>
                    <a:pt x="228" y="456"/>
                  </a:lnTo>
                  <a:lnTo>
                    <a:pt x="228" y="468"/>
                  </a:lnTo>
                  <a:lnTo>
                    <a:pt x="228" y="468"/>
                  </a:lnTo>
                  <a:lnTo>
                    <a:pt x="230" y="468"/>
                  </a:lnTo>
                  <a:lnTo>
                    <a:pt x="230" y="480"/>
                  </a:lnTo>
                  <a:lnTo>
                    <a:pt x="230" y="480"/>
                  </a:lnTo>
                  <a:lnTo>
                    <a:pt x="235" y="480"/>
                  </a:lnTo>
                  <a:lnTo>
                    <a:pt x="235" y="486"/>
                  </a:lnTo>
                  <a:lnTo>
                    <a:pt x="235" y="486"/>
                  </a:lnTo>
                  <a:lnTo>
                    <a:pt x="242" y="486"/>
                  </a:lnTo>
                  <a:lnTo>
                    <a:pt x="242" y="492"/>
                  </a:lnTo>
                  <a:lnTo>
                    <a:pt x="242" y="492"/>
                  </a:lnTo>
                  <a:lnTo>
                    <a:pt x="249" y="492"/>
                  </a:lnTo>
                  <a:lnTo>
                    <a:pt x="249" y="498"/>
                  </a:lnTo>
                  <a:lnTo>
                    <a:pt x="249" y="498"/>
                  </a:lnTo>
                  <a:lnTo>
                    <a:pt x="256" y="498"/>
                  </a:lnTo>
                  <a:lnTo>
                    <a:pt x="256" y="504"/>
                  </a:lnTo>
                  <a:lnTo>
                    <a:pt x="256" y="504"/>
                  </a:lnTo>
                  <a:lnTo>
                    <a:pt x="258" y="504"/>
                  </a:lnTo>
                  <a:lnTo>
                    <a:pt x="258" y="510"/>
                  </a:lnTo>
                  <a:lnTo>
                    <a:pt x="258" y="510"/>
                  </a:lnTo>
                  <a:lnTo>
                    <a:pt x="259" y="510"/>
                  </a:lnTo>
                  <a:lnTo>
                    <a:pt x="259" y="515"/>
                  </a:lnTo>
                  <a:lnTo>
                    <a:pt x="259" y="515"/>
                  </a:lnTo>
                  <a:lnTo>
                    <a:pt x="265" y="515"/>
                  </a:lnTo>
                  <a:lnTo>
                    <a:pt x="265" y="522"/>
                  </a:lnTo>
                  <a:lnTo>
                    <a:pt x="265" y="522"/>
                  </a:lnTo>
                  <a:lnTo>
                    <a:pt x="266" y="522"/>
                  </a:lnTo>
                  <a:lnTo>
                    <a:pt x="266" y="528"/>
                  </a:lnTo>
                  <a:lnTo>
                    <a:pt x="266" y="528"/>
                  </a:lnTo>
                  <a:lnTo>
                    <a:pt x="275" y="528"/>
                  </a:lnTo>
                  <a:lnTo>
                    <a:pt x="275" y="540"/>
                  </a:lnTo>
                  <a:lnTo>
                    <a:pt x="275" y="540"/>
                  </a:lnTo>
                  <a:lnTo>
                    <a:pt x="277" y="540"/>
                  </a:lnTo>
                  <a:lnTo>
                    <a:pt x="277" y="546"/>
                  </a:lnTo>
                  <a:lnTo>
                    <a:pt x="277" y="546"/>
                  </a:lnTo>
                  <a:lnTo>
                    <a:pt x="278" y="546"/>
                  </a:lnTo>
                  <a:lnTo>
                    <a:pt x="278" y="552"/>
                  </a:lnTo>
                  <a:lnTo>
                    <a:pt x="278" y="552"/>
                  </a:lnTo>
                  <a:lnTo>
                    <a:pt x="280" y="552"/>
                  </a:lnTo>
                  <a:lnTo>
                    <a:pt x="280" y="564"/>
                  </a:lnTo>
                  <a:lnTo>
                    <a:pt x="280" y="564"/>
                  </a:lnTo>
                  <a:lnTo>
                    <a:pt x="285" y="564"/>
                  </a:lnTo>
                  <a:lnTo>
                    <a:pt x="285" y="582"/>
                  </a:lnTo>
                  <a:lnTo>
                    <a:pt x="287" y="582"/>
                  </a:lnTo>
                  <a:lnTo>
                    <a:pt x="289" y="582"/>
                  </a:lnTo>
                  <a:lnTo>
                    <a:pt x="289" y="588"/>
                  </a:lnTo>
                  <a:lnTo>
                    <a:pt x="289" y="588"/>
                  </a:lnTo>
                  <a:lnTo>
                    <a:pt x="290" y="588"/>
                  </a:lnTo>
                  <a:lnTo>
                    <a:pt x="290" y="612"/>
                  </a:lnTo>
                  <a:lnTo>
                    <a:pt x="290" y="612"/>
                  </a:lnTo>
                  <a:lnTo>
                    <a:pt x="292" y="612"/>
                  </a:lnTo>
                  <a:lnTo>
                    <a:pt x="292" y="625"/>
                  </a:lnTo>
                  <a:lnTo>
                    <a:pt x="292" y="625"/>
                  </a:lnTo>
                  <a:lnTo>
                    <a:pt x="293" y="625"/>
                  </a:lnTo>
                  <a:lnTo>
                    <a:pt x="293" y="631"/>
                  </a:lnTo>
                  <a:lnTo>
                    <a:pt x="293" y="631"/>
                  </a:lnTo>
                  <a:lnTo>
                    <a:pt x="296" y="631"/>
                  </a:lnTo>
                  <a:lnTo>
                    <a:pt x="296" y="637"/>
                  </a:lnTo>
                  <a:lnTo>
                    <a:pt x="296" y="637"/>
                  </a:lnTo>
                  <a:lnTo>
                    <a:pt x="297" y="637"/>
                  </a:lnTo>
                  <a:lnTo>
                    <a:pt x="297" y="643"/>
                  </a:lnTo>
                  <a:lnTo>
                    <a:pt x="297" y="643"/>
                  </a:lnTo>
                  <a:lnTo>
                    <a:pt x="299" y="643"/>
                  </a:lnTo>
                  <a:lnTo>
                    <a:pt x="299" y="649"/>
                  </a:lnTo>
                  <a:lnTo>
                    <a:pt x="299" y="649"/>
                  </a:lnTo>
                  <a:lnTo>
                    <a:pt x="301" y="649"/>
                  </a:lnTo>
                  <a:lnTo>
                    <a:pt x="301" y="655"/>
                  </a:lnTo>
                  <a:lnTo>
                    <a:pt x="301" y="655"/>
                  </a:lnTo>
                  <a:lnTo>
                    <a:pt x="303" y="655"/>
                  </a:lnTo>
                  <a:lnTo>
                    <a:pt x="303" y="668"/>
                  </a:lnTo>
                  <a:lnTo>
                    <a:pt x="303" y="668"/>
                  </a:lnTo>
                  <a:lnTo>
                    <a:pt x="304" y="668"/>
                  </a:lnTo>
                  <a:lnTo>
                    <a:pt x="304" y="674"/>
                  </a:lnTo>
                  <a:lnTo>
                    <a:pt x="304" y="674"/>
                  </a:lnTo>
                  <a:lnTo>
                    <a:pt x="306" y="674"/>
                  </a:lnTo>
                  <a:lnTo>
                    <a:pt x="306" y="680"/>
                  </a:lnTo>
                  <a:lnTo>
                    <a:pt x="306" y="680"/>
                  </a:lnTo>
                  <a:lnTo>
                    <a:pt x="309" y="680"/>
                  </a:lnTo>
                  <a:lnTo>
                    <a:pt x="309" y="687"/>
                  </a:lnTo>
                  <a:lnTo>
                    <a:pt x="309" y="687"/>
                  </a:lnTo>
                  <a:lnTo>
                    <a:pt x="311" y="687"/>
                  </a:lnTo>
                  <a:lnTo>
                    <a:pt x="311" y="693"/>
                  </a:lnTo>
                  <a:lnTo>
                    <a:pt x="311" y="693"/>
                  </a:lnTo>
                  <a:lnTo>
                    <a:pt x="315" y="693"/>
                  </a:lnTo>
                  <a:lnTo>
                    <a:pt x="315" y="699"/>
                  </a:lnTo>
                  <a:lnTo>
                    <a:pt x="315" y="699"/>
                  </a:lnTo>
                  <a:lnTo>
                    <a:pt x="316" y="699"/>
                  </a:lnTo>
                  <a:lnTo>
                    <a:pt x="316" y="705"/>
                  </a:lnTo>
                  <a:lnTo>
                    <a:pt x="316" y="705"/>
                  </a:lnTo>
                  <a:lnTo>
                    <a:pt x="318" y="705"/>
                  </a:lnTo>
                  <a:lnTo>
                    <a:pt x="318" y="712"/>
                  </a:lnTo>
                  <a:lnTo>
                    <a:pt x="318" y="712"/>
                  </a:lnTo>
                  <a:lnTo>
                    <a:pt x="324" y="712"/>
                  </a:lnTo>
                  <a:lnTo>
                    <a:pt x="324" y="718"/>
                  </a:lnTo>
                  <a:lnTo>
                    <a:pt x="324" y="718"/>
                  </a:lnTo>
                  <a:lnTo>
                    <a:pt x="330" y="718"/>
                  </a:lnTo>
                  <a:lnTo>
                    <a:pt x="330" y="724"/>
                  </a:lnTo>
                  <a:lnTo>
                    <a:pt x="330" y="724"/>
                  </a:lnTo>
                  <a:lnTo>
                    <a:pt x="337" y="724"/>
                  </a:lnTo>
                  <a:lnTo>
                    <a:pt x="337" y="736"/>
                  </a:lnTo>
                  <a:lnTo>
                    <a:pt x="337" y="736"/>
                  </a:lnTo>
                  <a:lnTo>
                    <a:pt x="339" y="736"/>
                  </a:lnTo>
                  <a:lnTo>
                    <a:pt x="339" y="736"/>
                  </a:lnTo>
                  <a:lnTo>
                    <a:pt x="339" y="736"/>
                  </a:lnTo>
                  <a:lnTo>
                    <a:pt x="351" y="736"/>
                  </a:lnTo>
                  <a:lnTo>
                    <a:pt x="351" y="748"/>
                  </a:lnTo>
                  <a:lnTo>
                    <a:pt x="351" y="748"/>
                  </a:lnTo>
                  <a:lnTo>
                    <a:pt x="354" y="748"/>
                  </a:lnTo>
                  <a:lnTo>
                    <a:pt x="354" y="761"/>
                  </a:lnTo>
                  <a:lnTo>
                    <a:pt x="354" y="761"/>
                  </a:lnTo>
                  <a:lnTo>
                    <a:pt x="356" y="761"/>
                  </a:lnTo>
                  <a:lnTo>
                    <a:pt x="356" y="773"/>
                  </a:lnTo>
                  <a:lnTo>
                    <a:pt x="356" y="773"/>
                  </a:lnTo>
                  <a:lnTo>
                    <a:pt x="359" y="773"/>
                  </a:lnTo>
                  <a:lnTo>
                    <a:pt x="359" y="773"/>
                  </a:lnTo>
                  <a:lnTo>
                    <a:pt x="359" y="773"/>
                  </a:lnTo>
                  <a:lnTo>
                    <a:pt x="362" y="773"/>
                  </a:lnTo>
                  <a:lnTo>
                    <a:pt x="362" y="792"/>
                  </a:lnTo>
                  <a:lnTo>
                    <a:pt x="362" y="792"/>
                  </a:lnTo>
                  <a:lnTo>
                    <a:pt x="366" y="792"/>
                  </a:lnTo>
                  <a:lnTo>
                    <a:pt x="366" y="804"/>
                  </a:lnTo>
                  <a:lnTo>
                    <a:pt x="366" y="804"/>
                  </a:lnTo>
                  <a:lnTo>
                    <a:pt x="368" y="804"/>
                  </a:lnTo>
                  <a:lnTo>
                    <a:pt x="368" y="811"/>
                  </a:lnTo>
                  <a:lnTo>
                    <a:pt x="368" y="811"/>
                  </a:lnTo>
                  <a:lnTo>
                    <a:pt x="370" y="811"/>
                  </a:lnTo>
                  <a:lnTo>
                    <a:pt x="370" y="830"/>
                  </a:lnTo>
                  <a:lnTo>
                    <a:pt x="370" y="830"/>
                  </a:lnTo>
                  <a:lnTo>
                    <a:pt x="371" y="830"/>
                  </a:lnTo>
                  <a:lnTo>
                    <a:pt x="371" y="842"/>
                  </a:lnTo>
                  <a:lnTo>
                    <a:pt x="371" y="842"/>
                  </a:lnTo>
                  <a:lnTo>
                    <a:pt x="373" y="842"/>
                  </a:lnTo>
                  <a:lnTo>
                    <a:pt x="373" y="855"/>
                  </a:lnTo>
                  <a:lnTo>
                    <a:pt x="373" y="855"/>
                  </a:lnTo>
                  <a:lnTo>
                    <a:pt x="374" y="855"/>
                  </a:lnTo>
                  <a:lnTo>
                    <a:pt x="374" y="868"/>
                  </a:lnTo>
                  <a:lnTo>
                    <a:pt x="374" y="868"/>
                  </a:lnTo>
                  <a:lnTo>
                    <a:pt x="380" y="868"/>
                  </a:lnTo>
                  <a:lnTo>
                    <a:pt x="380" y="874"/>
                  </a:lnTo>
                  <a:lnTo>
                    <a:pt x="380" y="874"/>
                  </a:lnTo>
                  <a:lnTo>
                    <a:pt x="389" y="874"/>
                  </a:lnTo>
                  <a:lnTo>
                    <a:pt x="389" y="880"/>
                  </a:lnTo>
                  <a:lnTo>
                    <a:pt x="389" y="880"/>
                  </a:lnTo>
                  <a:lnTo>
                    <a:pt x="400" y="880"/>
                  </a:lnTo>
                  <a:lnTo>
                    <a:pt x="400" y="880"/>
                  </a:lnTo>
                  <a:lnTo>
                    <a:pt x="400" y="880"/>
                  </a:lnTo>
                  <a:lnTo>
                    <a:pt x="408" y="880"/>
                  </a:lnTo>
                  <a:lnTo>
                    <a:pt x="408" y="886"/>
                  </a:lnTo>
                  <a:lnTo>
                    <a:pt x="408" y="886"/>
                  </a:lnTo>
                  <a:lnTo>
                    <a:pt x="409" y="886"/>
                  </a:lnTo>
                  <a:lnTo>
                    <a:pt x="409" y="892"/>
                  </a:lnTo>
                  <a:lnTo>
                    <a:pt x="409" y="892"/>
                  </a:lnTo>
                  <a:lnTo>
                    <a:pt x="412" y="892"/>
                  </a:lnTo>
                  <a:lnTo>
                    <a:pt x="412" y="899"/>
                  </a:lnTo>
                  <a:lnTo>
                    <a:pt x="415" y="899"/>
                  </a:lnTo>
                  <a:lnTo>
                    <a:pt x="423" y="899"/>
                  </a:lnTo>
                  <a:lnTo>
                    <a:pt x="423" y="912"/>
                  </a:lnTo>
                  <a:lnTo>
                    <a:pt x="423" y="912"/>
                  </a:lnTo>
                  <a:lnTo>
                    <a:pt x="424" y="912"/>
                  </a:lnTo>
                  <a:lnTo>
                    <a:pt x="424" y="918"/>
                  </a:lnTo>
                  <a:lnTo>
                    <a:pt x="424" y="918"/>
                  </a:lnTo>
                  <a:lnTo>
                    <a:pt x="427" y="918"/>
                  </a:lnTo>
                  <a:lnTo>
                    <a:pt x="427" y="925"/>
                  </a:lnTo>
                  <a:lnTo>
                    <a:pt x="427" y="925"/>
                  </a:lnTo>
                  <a:lnTo>
                    <a:pt x="430" y="925"/>
                  </a:lnTo>
                  <a:lnTo>
                    <a:pt x="430" y="931"/>
                  </a:lnTo>
                  <a:lnTo>
                    <a:pt x="430" y="931"/>
                  </a:lnTo>
                  <a:lnTo>
                    <a:pt x="431" y="931"/>
                  </a:lnTo>
                  <a:lnTo>
                    <a:pt x="431" y="937"/>
                  </a:lnTo>
                  <a:lnTo>
                    <a:pt x="431" y="937"/>
                  </a:lnTo>
                  <a:lnTo>
                    <a:pt x="435" y="937"/>
                  </a:lnTo>
                  <a:lnTo>
                    <a:pt x="435" y="957"/>
                  </a:lnTo>
                  <a:lnTo>
                    <a:pt x="435" y="957"/>
                  </a:lnTo>
                  <a:lnTo>
                    <a:pt x="437" y="957"/>
                  </a:lnTo>
                  <a:lnTo>
                    <a:pt x="437" y="964"/>
                  </a:lnTo>
                  <a:lnTo>
                    <a:pt x="437" y="964"/>
                  </a:lnTo>
                  <a:lnTo>
                    <a:pt x="439" y="964"/>
                  </a:lnTo>
                  <a:lnTo>
                    <a:pt x="439" y="970"/>
                  </a:lnTo>
                  <a:lnTo>
                    <a:pt x="439" y="970"/>
                  </a:lnTo>
                  <a:lnTo>
                    <a:pt x="440" y="970"/>
                  </a:lnTo>
                  <a:lnTo>
                    <a:pt x="440" y="976"/>
                  </a:lnTo>
                  <a:lnTo>
                    <a:pt x="440" y="976"/>
                  </a:lnTo>
                  <a:lnTo>
                    <a:pt x="443" y="976"/>
                  </a:lnTo>
                  <a:lnTo>
                    <a:pt x="443" y="983"/>
                  </a:lnTo>
                  <a:lnTo>
                    <a:pt x="443" y="983"/>
                  </a:lnTo>
                  <a:lnTo>
                    <a:pt x="446" y="983"/>
                  </a:lnTo>
                  <a:lnTo>
                    <a:pt x="446" y="997"/>
                  </a:lnTo>
                  <a:lnTo>
                    <a:pt x="446" y="997"/>
                  </a:lnTo>
                  <a:lnTo>
                    <a:pt x="447" y="997"/>
                  </a:lnTo>
                  <a:lnTo>
                    <a:pt x="447" y="1016"/>
                  </a:lnTo>
                  <a:lnTo>
                    <a:pt x="447" y="1016"/>
                  </a:lnTo>
                  <a:lnTo>
                    <a:pt x="450" y="1016"/>
                  </a:lnTo>
                  <a:lnTo>
                    <a:pt x="450" y="1022"/>
                  </a:lnTo>
                  <a:lnTo>
                    <a:pt x="450" y="1022"/>
                  </a:lnTo>
                  <a:lnTo>
                    <a:pt x="458" y="1022"/>
                  </a:lnTo>
                  <a:lnTo>
                    <a:pt x="458" y="1029"/>
                  </a:lnTo>
                  <a:lnTo>
                    <a:pt x="458" y="1029"/>
                  </a:lnTo>
                  <a:lnTo>
                    <a:pt x="461" y="1029"/>
                  </a:lnTo>
                  <a:lnTo>
                    <a:pt x="461" y="1035"/>
                  </a:lnTo>
                  <a:lnTo>
                    <a:pt x="461" y="1035"/>
                  </a:lnTo>
                  <a:lnTo>
                    <a:pt x="497" y="1035"/>
                  </a:lnTo>
                  <a:lnTo>
                    <a:pt x="497" y="1041"/>
                  </a:lnTo>
                  <a:lnTo>
                    <a:pt x="497" y="1041"/>
                  </a:lnTo>
                  <a:lnTo>
                    <a:pt x="502" y="1041"/>
                  </a:lnTo>
                  <a:lnTo>
                    <a:pt x="502" y="1049"/>
                  </a:lnTo>
                  <a:lnTo>
                    <a:pt x="502" y="1049"/>
                  </a:lnTo>
                  <a:lnTo>
                    <a:pt x="504" y="1049"/>
                  </a:lnTo>
                  <a:lnTo>
                    <a:pt x="504" y="1055"/>
                  </a:lnTo>
                  <a:lnTo>
                    <a:pt x="504" y="1055"/>
                  </a:lnTo>
                  <a:lnTo>
                    <a:pt x="505" y="1055"/>
                  </a:lnTo>
                  <a:lnTo>
                    <a:pt x="505" y="1068"/>
                  </a:lnTo>
                  <a:lnTo>
                    <a:pt x="505" y="1068"/>
                  </a:lnTo>
                  <a:lnTo>
                    <a:pt x="508" y="1068"/>
                  </a:lnTo>
                  <a:lnTo>
                    <a:pt x="508" y="1095"/>
                  </a:lnTo>
                  <a:lnTo>
                    <a:pt x="508" y="1095"/>
                  </a:lnTo>
                  <a:lnTo>
                    <a:pt x="512" y="1095"/>
                  </a:lnTo>
                  <a:lnTo>
                    <a:pt x="512" y="1108"/>
                  </a:lnTo>
                  <a:lnTo>
                    <a:pt x="512" y="1108"/>
                  </a:lnTo>
                  <a:lnTo>
                    <a:pt x="516" y="1108"/>
                  </a:lnTo>
                  <a:lnTo>
                    <a:pt x="516" y="1114"/>
                  </a:lnTo>
                  <a:lnTo>
                    <a:pt x="516" y="1114"/>
                  </a:lnTo>
                  <a:lnTo>
                    <a:pt x="524" y="1114"/>
                  </a:lnTo>
                  <a:lnTo>
                    <a:pt x="524" y="1121"/>
                  </a:lnTo>
                  <a:lnTo>
                    <a:pt x="524" y="1121"/>
                  </a:lnTo>
                  <a:lnTo>
                    <a:pt x="530" y="1121"/>
                  </a:lnTo>
                  <a:lnTo>
                    <a:pt x="530" y="1127"/>
                  </a:lnTo>
                  <a:lnTo>
                    <a:pt x="530" y="1127"/>
                  </a:lnTo>
                  <a:lnTo>
                    <a:pt x="542" y="1127"/>
                  </a:lnTo>
                  <a:lnTo>
                    <a:pt x="542" y="1134"/>
                  </a:lnTo>
                  <a:lnTo>
                    <a:pt x="542" y="1134"/>
                  </a:lnTo>
                  <a:lnTo>
                    <a:pt x="543" y="1134"/>
                  </a:lnTo>
                  <a:lnTo>
                    <a:pt x="543" y="1141"/>
                  </a:lnTo>
                  <a:lnTo>
                    <a:pt x="543" y="1141"/>
                  </a:lnTo>
                  <a:lnTo>
                    <a:pt x="550" y="1141"/>
                  </a:lnTo>
                  <a:lnTo>
                    <a:pt x="550" y="1147"/>
                  </a:lnTo>
                  <a:lnTo>
                    <a:pt x="550" y="1147"/>
                  </a:lnTo>
                  <a:lnTo>
                    <a:pt x="571" y="1147"/>
                  </a:lnTo>
                  <a:lnTo>
                    <a:pt x="571" y="1147"/>
                  </a:lnTo>
                  <a:lnTo>
                    <a:pt x="571" y="1147"/>
                  </a:lnTo>
                  <a:lnTo>
                    <a:pt x="574" y="1147"/>
                  </a:lnTo>
                  <a:lnTo>
                    <a:pt x="574" y="1154"/>
                  </a:lnTo>
                  <a:lnTo>
                    <a:pt x="574" y="1154"/>
                  </a:lnTo>
                  <a:lnTo>
                    <a:pt x="580" y="1154"/>
                  </a:lnTo>
                  <a:lnTo>
                    <a:pt x="580" y="1167"/>
                  </a:lnTo>
                  <a:lnTo>
                    <a:pt x="580" y="1167"/>
                  </a:lnTo>
                  <a:lnTo>
                    <a:pt x="581" y="1167"/>
                  </a:lnTo>
                  <a:lnTo>
                    <a:pt x="581" y="1173"/>
                  </a:lnTo>
                  <a:lnTo>
                    <a:pt x="581" y="1173"/>
                  </a:lnTo>
                  <a:lnTo>
                    <a:pt x="585" y="1173"/>
                  </a:lnTo>
                  <a:lnTo>
                    <a:pt x="585" y="1180"/>
                  </a:lnTo>
                  <a:lnTo>
                    <a:pt x="585" y="1180"/>
                  </a:lnTo>
                  <a:lnTo>
                    <a:pt x="588" y="1180"/>
                  </a:lnTo>
                  <a:lnTo>
                    <a:pt x="588" y="1187"/>
                  </a:lnTo>
                  <a:lnTo>
                    <a:pt x="588" y="1187"/>
                  </a:lnTo>
                  <a:lnTo>
                    <a:pt x="590" y="1187"/>
                  </a:lnTo>
                  <a:lnTo>
                    <a:pt x="590" y="1194"/>
                  </a:lnTo>
                  <a:lnTo>
                    <a:pt x="590" y="1194"/>
                  </a:lnTo>
                  <a:lnTo>
                    <a:pt x="592" y="1194"/>
                  </a:lnTo>
                  <a:lnTo>
                    <a:pt x="592" y="1200"/>
                  </a:lnTo>
                  <a:lnTo>
                    <a:pt x="592" y="1200"/>
                  </a:lnTo>
                  <a:lnTo>
                    <a:pt x="607" y="1200"/>
                  </a:lnTo>
                  <a:lnTo>
                    <a:pt x="607" y="1207"/>
                  </a:lnTo>
                  <a:lnTo>
                    <a:pt x="607" y="1207"/>
                  </a:lnTo>
                  <a:lnTo>
                    <a:pt x="616" y="1207"/>
                  </a:lnTo>
                  <a:lnTo>
                    <a:pt x="616" y="1213"/>
                  </a:lnTo>
                  <a:lnTo>
                    <a:pt x="616" y="1213"/>
                  </a:lnTo>
                  <a:lnTo>
                    <a:pt x="640" y="1213"/>
                  </a:lnTo>
                  <a:lnTo>
                    <a:pt x="640" y="1220"/>
                  </a:lnTo>
                  <a:lnTo>
                    <a:pt x="640" y="1220"/>
                  </a:lnTo>
                  <a:lnTo>
                    <a:pt x="650" y="1220"/>
                  </a:lnTo>
                  <a:lnTo>
                    <a:pt x="650" y="1226"/>
                  </a:lnTo>
                  <a:lnTo>
                    <a:pt x="650" y="1226"/>
                  </a:lnTo>
                  <a:lnTo>
                    <a:pt x="652" y="1226"/>
                  </a:lnTo>
                  <a:lnTo>
                    <a:pt x="652" y="1234"/>
                  </a:lnTo>
                  <a:lnTo>
                    <a:pt x="652" y="1234"/>
                  </a:lnTo>
                  <a:lnTo>
                    <a:pt x="655" y="1234"/>
                  </a:lnTo>
                  <a:lnTo>
                    <a:pt x="655" y="1241"/>
                  </a:lnTo>
                  <a:lnTo>
                    <a:pt x="655" y="1241"/>
                  </a:lnTo>
                  <a:lnTo>
                    <a:pt x="664" y="1241"/>
                  </a:lnTo>
                  <a:lnTo>
                    <a:pt x="664" y="1260"/>
                  </a:lnTo>
                  <a:lnTo>
                    <a:pt x="664" y="1260"/>
                  </a:lnTo>
                  <a:lnTo>
                    <a:pt x="680" y="1260"/>
                  </a:lnTo>
                  <a:lnTo>
                    <a:pt x="680" y="1267"/>
                  </a:lnTo>
                  <a:lnTo>
                    <a:pt x="680" y="1267"/>
                  </a:lnTo>
                  <a:lnTo>
                    <a:pt x="721" y="1267"/>
                  </a:lnTo>
                  <a:lnTo>
                    <a:pt x="721" y="1274"/>
                  </a:lnTo>
                  <a:lnTo>
                    <a:pt x="721" y="1274"/>
                  </a:lnTo>
                  <a:lnTo>
                    <a:pt x="723" y="1274"/>
                  </a:lnTo>
                  <a:lnTo>
                    <a:pt x="723" y="1281"/>
                  </a:lnTo>
                  <a:lnTo>
                    <a:pt x="723" y="1281"/>
                  </a:lnTo>
                  <a:lnTo>
                    <a:pt x="724" y="1281"/>
                  </a:lnTo>
                  <a:lnTo>
                    <a:pt x="724" y="1294"/>
                  </a:lnTo>
                  <a:lnTo>
                    <a:pt x="724" y="1294"/>
                  </a:lnTo>
                  <a:lnTo>
                    <a:pt x="726" y="1294"/>
                  </a:lnTo>
                  <a:lnTo>
                    <a:pt x="726" y="1308"/>
                  </a:lnTo>
                  <a:lnTo>
                    <a:pt x="726" y="1308"/>
                  </a:lnTo>
                  <a:lnTo>
                    <a:pt x="728" y="1308"/>
                  </a:lnTo>
                  <a:lnTo>
                    <a:pt x="728" y="1315"/>
                  </a:lnTo>
                  <a:lnTo>
                    <a:pt x="728" y="1315"/>
                  </a:lnTo>
                  <a:lnTo>
                    <a:pt x="733" y="1315"/>
                  </a:lnTo>
                  <a:lnTo>
                    <a:pt x="733" y="1321"/>
                  </a:lnTo>
                  <a:lnTo>
                    <a:pt x="733" y="1321"/>
                  </a:lnTo>
                  <a:lnTo>
                    <a:pt x="735" y="1321"/>
                  </a:lnTo>
                  <a:lnTo>
                    <a:pt x="735" y="1329"/>
                  </a:lnTo>
                  <a:lnTo>
                    <a:pt x="735" y="1329"/>
                  </a:lnTo>
                  <a:lnTo>
                    <a:pt x="736" y="1329"/>
                  </a:lnTo>
                  <a:lnTo>
                    <a:pt x="736" y="1336"/>
                  </a:lnTo>
                  <a:lnTo>
                    <a:pt x="736" y="1336"/>
                  </a:lnTo>
                  <a:lnTo>
                    <a:pt x="740" y="1336"/>
                  </a:lnTo>
                  <a:lnTo>
                    <a:pt x="740" y="1343"/>
                  </a:lnTo>
                  <a:lnTo>
                    <a:pt x="740" y="1343"/>
                  </a:lnTo>
                  <a:lnTo>
                    <a:pt x="788" y="1343"/>
                  </a:lnTo>
                  <a:lnTo>
                    <a:pt x="788" y="1343"/>
                  </a:lnTo>
                  <a:lnTo>
                    <a:pt x="788" y="1343"/>
                  </a:lnTo>
                  <a:lnTo>
                    <a:pt x="797" y="1343"/>
                  </a:lnTo>
                  <a:lnTo>
                    <a:pt x="797" y="1349"/>
                  </a:lnTo>
                  <a:lnTo>
                    <a:pt x="797" y="1349"/>
                  </a:lnTo>
                  <a:lnTo>
                    <a:pt x="801" y="1349"/>
                  </a:lnTo>
                  <a:lnTo>
                    <a:pt x="801" y="1356"/>
                  </a:lnTo>
                  <a:lnTo>
                    <a:pt x="801" y="1356"/>
                  </a:lnTo>
                  <a:lnTo>
                    <a:pt x="804" y="1356"/>
                  </a:lnTo>
                  <a:lnTo>
                    <a:pt x="804" y="1363"/>
                  </a:lnTo>
                  <a:lnTo>
                    <a:pt x="804" y="1363"/>
                  </a:lnTo>
                  <a:lnTo>
                    <a:pt x="805" y="1363"/>
                  </a:lnTo>
                  <a:lnTo>
                    <a:pt x="805" y="1370"/>
                  </a:lnTo>
                  <a:lnTo>
                    <a:pt x="805" y="1370"/>
                  </a:lnTo>
                  <a:lnTo>
                    <a:pt x="809" y="1370"/>
                  </a:lnTo>
                  <a:lnTo>
                    <a:pt x="809" y="1378"/>
                  </a:lnTo>
                  <a:lnTo>
                    <a:pt x="809" y="1378"/>
                  </a:lnTo>
                  <a:lnTo>
                    <a:pt x="819" y="1378"/>
                  </a:lnTo>
                  <a:lnTo>
                    <a:pt x="819" y="1385"/>
                  </a:lnTo>
                  <a:lnTo>
                    <a:pt x="819" y="1385"/>
                  </a:lnTo>
                  <a:lnTo>
                    <a:pt x="823" y="1385"/>
                  </a:lnTo>
                  <a:lnTo>
                    <a:pt x="823" y="1392"/>
                  </a:lnTo>
                  <a:lnTo>
                    <a:pt x="823" y="1392"/>
                  </a:lnTo>
                  <a:lnTo>
                    <a:pt x="869" y="1392"/>
                  </a:lnTo>
                  <a:lnTo>
                    <a:pt x="869" y="1399"/>
                  </a:lnTo>
                  <a:lnTo>
                    <a:pt x="869" y="1399"/>
                  </a:lnTo>
                  <a:lnTo>
                    <a:pt x="876" y="1399"/>
                  </a:lnTo>
                  <a:lnTo>
                    <a:pt x="876" y="1406"/>
                  </a:lnTo>
                  <a:lnTo>
                    <a:pt x="876" y="1406"/>
                  </a:lnTo>
                  <a:lnTo>
                    <a:pt x="881" y="1406"/>
                  </a:lnTo>
                  <a:lnTo>
                    <a:pt x="881" y="1413"/>
                  </a:lnTo>
                  <a:lnTo>
                    <a:pt x="881" y="1413"/>
                  </a:lnTo>
                  <a:lnTo>
                    <a:pt x="885" y="1413"/>
                  </a:lnTo>
                  <a:lnTo>
                    <a:pt x="885" y="1420"/>
                  </a:lnTo>
                  <a:lnTo>
                    <a:pt x="885" y="1420"/>
                  </a:lnTo>
                  <a:lnTo>
                    <a:pt x="938" y="1420"/>
                  </a:lnTo>
                  <a:lnTo>
                    <a:pt x="938" y="1428"/>
                  </a:lnTo>
                  <a:lnTo>
                    <a:pt x="938" y="1428"/>
                  </a:lnTo>
                  <a:lnTo>
                    <a:pt x="942" y="1428"/>
                  </a:lnTo>
                  <a:lnTo>
                    <a:pt x="942" y="1435"/>
                  </a:lnTo>
                  <a:lnTo>
                    <a:pt x="942" y="1435"/>
                  </a:lnTo>
                  <a:lnTo>
                    <a:pt x="948" y="1435"/>
                  </a:lnTo>
                  <a:lnTo>
                    <a:pt x="948" y="1442"/>
                  </a:lnTo>
                  <a:lnTo>
                    <a:pt x="948" y="1442"/>
                  </a:lnTo>
                  <a:lnTo>
                    <a:pt x="955" y="1442"/>
                  </a:lnTo>
                  <a:lnTo>
                    <a:pt x="955" y="1449"/>
                  </a:lnTo>
                  <a:lnTo>
                    <a:pt x="955" y="1449"/>
                  </a:lnTo>
                  <a:lnTo>
                    <a:pt x="986" y="1449"/>
                  </a:lnTo>
                  <a:lnTo>
                    <a:pt x="986" y="1456"/>
                  </a:lnTo>
                  <a:lnTo>
                    <a:pt x="986" y="1456"/>
                  </a:lnTo>
                  <a:lnTo>
                    <a:pt x="1004" y="1456"/>
                  </a:lnTo>
                  <a:lnTo>
                    <a:pt x="1004" y="1471"/>
                  </a:lnTo>
                  <a:lnTo>
                    <a:pt x="1004" y="1471"/>
                  </a:lnTo>
                  <a:lnTo>
                    <a:pt x="1007" y="1471"/>
                  </a:lnTo>
                  <a:lnTo>
                    <a:pt x="1007" y="1478"/>
                  </a:lnTo>
                  <a:lnTo>
                    <a:pt x="1007" y="1478"/>
                  </a:lnTo>
                  <a:lnTo>
                    <a:pt x="1013" y="1478"/>
                  </a:lnTo>
                  <a:lnTo>
                    <a:pt x="1013" y="1478"/>
                  </a:lnTo>
                  <a:lnTo>
                    <a:pt x="1013" y="1478"/>
                  </a:lnTo>
                  <a:lnTo>
                    <a:pt x="1081" y="1478"/>
                  </a:lnTo>
                  <a:lnTo>
                    <a:pt x="1081" y="1486"/>
                  </a:lnTo>
                  <a:lnTo>
                    <a:pt x="1081" y="1486"/>
                  </a:lnTo>
                  <a:lnTo>
                    <a:pt x="1082" y="1486"/>
                  </a:lnTo>
                  <a:lnTo>
                    <a:pt x="1082" y="1493"/>
                  </a:lnTo>
                  <a:lnTo>
                    <a:pt x="1082" y="1493"/>
                  </a:lnTo>
                  <a:lnTo>
                    <a:pt x="1086" y="1493"/>
                  </a:lnTo>
                  <a:lnTo>
                    <a:pt x="1086" y="1500"/>
                  </a:lnTo>
                  <a:lnTo>
                    <a:pt x="1086" y="1500"/>
                  </a:lnTo>
                  <a:lnTo>
                    <a:pt x="1093" y="1500"/>
                  </a:lnTo>
                  <a:lnTo>
                    <a:pt x="1093" y="1500"/>
                  </a:lnTo>
                  <a:lnTo>
                    <a:pt x="1093" y="1500"/>
                  </a:lnTo>
                  <a:lnTo>
                    <a:pt x="1095" y="1500"/>
                  </a:lnTo>
                  <a:lnTo>
                    <a:pt x="1095" y="1507"/>
                  </a:lnTo>
                  <a:lnTo>
                    <a:pt x="1095" y="1507"/>
                  </a:lnTo>
                  <a:lnTo>
                    <a:pt x="1148" y="1507"/>
                  </a:lnTo>
                  <a:lnTo>
                    <a:pt x="1148" y="1530"/>
                  </a:lnTo>
                  <a:lnTo>
                    <a:pt x="1148" y="1530"/>
                  </a:lnTo>
                  <a:lnTo>
                    <a:pt x="1153" y="1530"/>
                  </a:lnTo>
                  <a:lnTo>
                    <a:pt x="1153" y="1530"/>
                  </a:lnTo>
                  <a:lnTo>
                    <a:pt x="1153" y="1530"/>
                  </a:lnTo>
                  <a:lnTo>
                    <a:pt x="1158" y="1530"/>
                  </a:lnTo>
                  <a:lnTo>
                    <a:pt x="1158" y="1538"/>
                  </a:lnTo>
                  <a:lnTo>
                    <a:pt x="1158" y="1538"/>
                  </a:lnTo>
                  <a:lnTo>
                    <a:pt x="1167" y="1538"/>
                  </a:lnTo>
                  <a:lnTo>
                    <a:pt x="1167" y="1545"/>
                  </a:lnTo>
                  <a:lnTo>
                    <a:pt x="1167" y="1545"/>
                  </a:lnTo>
                  <a:lnTo>
                    <a:pt x="1231" y="1545"/>
                  </a:lnTo>
                  <a:lnTo>
                    <a:pt x="1231" y="1553"/>
                  </a:lnTo>
                  <a:lnTo>
                    <a:pt x="1231" y="1553"/>
                  </a:lnTo>
                  <a:lnTo>
                    <a:pt x="1243" y="1553"/>
                  </a:lnTo>
                  <a:lnTo>
                    <a:pt x="1243" y="1561"/>
                  </a:lnTo>
                  <a:lnTo>
                    <a:pt x="1243" y="1561"/>
                  </a:lnTo>
                  <a:lnTo>
                    <a:pt x="1253" y="1561"/>
                  </a:lnTo>
                  <a:lnTo>
                    <a:pt x="1253" y="1561"/>
                  </a:lnTo>
                  <a:lnTo>
                    <a:pt x="1253" y="1561"/>
                  </a:lnTo>
                  <a:lnTo>
                    <a:pt x="1265" y="1561"/>
                  </a:lnTo>
                  <a:lnTo>
                    <a:pt x="1265" y="1569"/>
                  </a:lnTo>
                  <a:lnTo>
                    <a:pt x="1265" y="1569"/>
                  </a:lnTo>
                  <a:lnTo>
                    <a:pt x="1291" y="1569"/>
                  </a:lnTo>
                  <a:lnTo>
                    <a:pt x="1291" y="1569"/>
                  </a:lnTo>
                  <a:lnTo>
                    <a:pt x="1291" y="1569"/>
                  </a:lnTo>
                  <a:lnTo>
                    <a:pt x="1298" y="1569"/>
                  </a:lnTo>
                  <a:lnTo>
                    <a:pt x="1298" y="1569"/>
                  </a:lnTo>
                  <a:lnTo>
                    <a:pt x="1301" y="1569"/>
                  </a:lnTo>
                  <a:lnTo>
                    <a:pt x="1312" y="1569"/>
                  </a:lnTo>
                  <a:lnTo>
                    <a:pt x="1312" y="1578"/>
                  </a:lnTo>
                  <a:lnTo>
                    <a:pt x="1312" y="1578"/>
                  </a:lnTo>
                  <a:lnTo>
                    <a:pt x="1315" y="1578"/>
                  </a:lnTo>
                  <a:lnTo>
                    <a:pt x="1315" y="1586"/>
                  </a:lnTo>
                  <a:lnTo>
                    <a:pt x="1315" y="1586"/>
                  </a:lnTo>
                  <a:lnTo>
                    <a:pt x="1370" y="1586"/>
                  </a:lnTo>
                  <a:lnTo>
                    <a:pt x="1370" y="1586"/>
                  </a:lnTo>
                  <a:lnTo>
                    <a:pt x="1370" y="1586"/>
                  </a:lnTo>
                  <a:lnTo>
                    <a:pt x="1377" y="1586"/>
                  </a:lnTo>
                  <a:lnTo>
                    <a:pt x="1377" y="1586"/>
                  </a:lnTo>
                  <a:lnTo>
                    <a:pt x="1377" y="1586"/>
                  </a:lnTo>
                  <a:lnTo>
                    <a:pt x="1386" y="1586"/>
                  </a:lnTo>
                  <a:lnTo>
                    <a:pt x="1386" y="1596"/>
                  </a:lnTo>
                  <a:lnTo>
                    <a:pt x="1386" y="1596"/>
                  </a:lnTo>
                  <a:lnTo>
                    <a:pt x="1482" y="1596"/>
                  </a:lnTo>
                  <a:lnTo>
                    <a:pt x="1482" y="1605"/>
                  </a:lnTo>
                  <a:lnTo>
                    <a:pt x="1482" y="1605"/>
                  </a:lnTo>
                  <a:lnTo>
                    <a:pt x="1528" y="1605"/>
                  </a:lnTo>
                  <a:lnTo>
                    <a:pt x="1528" y="1605"/>
                  </a:lnTo>
                  <a:lnTo>
                    <a:pt x="1528" y="1605"/>
                  </a:lnTo>
                  <a:lnTo>
                    <a:pt x="1573" y="1605"/>
                  </a:lnTo>
                  <a:lnTo>
                    <a:pt x="1573" y="1615"/>
                  </a:lnTo>
                  <a:lnTo>
                    <a:pt x="1573" y="1615"/>
                  </a:lnTo>
                  <a:lnTo>
                    <a:pt x="1656" y="1615"/>
                  </a:lnTo>
                  <a:lnTo>
                    <a:pt x="1656" y="1625"/>
                  </a:lnTo>
                  <a:lnTo>
                    <a:pt x="1656" y="1625"/>
                  </a:lnTo>
                  <a:lnTo>
                    <a:pt x="1811" y="1625"/>
                  </a:lnTo>
                  <a:lnTo>
                    <a:pt x="1811" y="1635"/>
                  </a:lnTo>
                  <a:lnTo>
                    <a:pt x="1811" y="1635"/>
                  </a:lnTo>
                  <a:lnTo>
                    <a:pt x="1821" y="1635"/>
                  </a:lnTo>
                  <a:lnTo>
                    <a:pt x="1821" y="1635"/>
                  </a:lnTo>
                  <a:lnTo>
                    <a:pt x="1821" y="1635"/>
                  </a:lnTo>
                  <a:lnTo>
                    <a:pt x="1880" y="1635"/>
                  </a:lnTo>
                  <a:lnTo>
                    <a:pt x="1880" y="1635"/>
                  </a:lnTo>
                  <a:lnTo>
                    <a:pt x="1882" y="1635"/>
                  </a:lnTo>
                  <a:lnTo>
                    <a:pt x="1954" y="1635"/>
                  </a:lnTo>
                  <a:lnTo>
                    <a:pt x="1954" y="1635"/>
                  </a:lnTo>
                  <a:lnTo>
                    <a:pt x="1954" y="1635"/>
                  </a:lnTo>
                  <a:lnTo>
                    <a:pt x="2014" y="1635"/>
                  </a:lnTo>
                  <a:lnTo>
                    <a:pt x="2014" y="1635"/>
                  </a:lnTo>
                  <a:lnTo>
                    <a:pt x="2014" y="1635"/>
                  </a:lnTo>
                  <a:lnTo>
                    <a:pt x="2027" y="1635"/>
                  </a:lnTo>
                  <a:lnTo>
                    <a:pt x="2027" y="1635"/>
                  </a:lnTo>
                  <a:lnTo>
                    <a:pt x="2027" y="1635"/>
                  </a:lnTo>
                  <a:lnTo>
                    <a:pt x="2030" y="1635"/>
                  </a:lnTo>
                  <a:lnTo>
                    <a:pt x="2030" y="1635"/>
                  </a:lnTo>
                  <a:lnTo>
                    <a:pt x="2030" y="1635"/>
                  </a:lnTo>
                  <a:lnTo>
                    <a:pt x="2036" y="1635"/>
                  </a:lnTo>
                  <a:lnTo>
                    <a:pt x="2036" y="1635"/>
                  </a:lnTo>
                  <a:lnTo>
                    <a:pt x="2036" y="1635"/>
                  </a:lnTo>
                  <a:lnTo>
                    <a:pt x="2090" y="1635"/>
                  </a:lnTo>
                  <a:lnTo>
                    <a:pt x="2090" y="1635"/>
                  </a:lnTo>
                  <a:lnTo>
                    <a:pt x="2090" y="1635"/>
                  </a:lnTo>
                  <a:lnTo>
                    <a:pt x="2105" y="1635"/>
                  </a:lnTo>
                  <a:lnTo>
                    <a:pt x="2105" y="1635"/>
                  </a:lnTo>
                  <a:lnTo>
                    <a:pt x="2105" y="1635"/>
                  </a:lnTo>
                  <a:lnTo>
                    <a:pt x="2159" y="1635"/>
                  </a:lnTo>
                  <a:lnTo>
                    <a:pt x="2159" y="1635"/>
                  </a:lnTo>
                  <a:lnTo>
                    <a:pt x="2159" y="1635"/>
                  </a:lnTo>
                  <a:lnTo>
                    <a:pt x="2167" y="1635"/>
                  </a:lnTo>
                  <a:lnTo>
                    <a:pt x="2167" y="1635"/>
                  </a:lnTo>
                  <a:lnTo>
                    <a:pt x="2167" y="1635"/>
                  </a:lnTo>
                  <a:lnTo>
                    <a:pt x="2169" y="1635"/>
                  </a:lnTo>
                  <a:lnTo>
                    <a:pt x="2169" y="1663"/>
                  </a:lnTo>
                  <a:lnTo>
                    <a:pt x="2169" y="1663"/>
                  </a:lnTo>
                  <a:lnTo>
                    <a:pt x="2235" y="1663"/>
                  </a:lnTo>
                  <a:lnTo>
                    <a:pt x="2235" y="1690"/>
                  </a:lnTo>
                  <a:lnTo>
                    <a:pt x="2235" y="1690"/>
                  </a:lnTo>
                  <a:lnTo>
                    <a:pt x="2312" y="1690"/>
                  </a:lnTo>
                  <a:lnTo>
                    <a:pt x="2312" y="1690"/>
                  </a:lnTo>
                  <a:lnTo>
                    <a:pt x="2312" y="1690"/>
                  </a:lnTo>
                  <a:lnTo>
                    <a:pt x="2381" y="1690"/>
                  </a:lnTo>
                  <a:lnTo>
                    <a:pt x="2381" y="1690"/>
                  </a:lnTo>
                  <a:lnTo>
                    <a:pt x="2381" y="1690"/>
                  </a:lnTo>
                  <a:lnTo>
                    <a:pt x="2393" y="1690"/>
                  </a:lnTo>
                  <a:lnTo>
                    <a:pt x="2393" y="1690"/>
                  </a:lnTo>
                  <a:lnTo>
                    <a:pt x="2393" y="1690"/>
                  </a:lnTo>
                  <a:lnTo>
                    <a:pt x="2598" y="1690"/>
                  </a:lnTo>
                  <a:lnTo>
                    <a:pt x="2598" y="1690"/>
                  </a:lnTo>
                  <a:lnTo>
                    <a:pt x="2598" y="1690"/>
                  </a:lnTo>
                  <a:lnTo>
                    <a:pt x="2610" y="1690"/>
                  </a:lnTo>
                  <a:lnTo>
                    <a:pt x="2610" y="1690"/>
                  </a:lnTo>
                </a:path>
              </a:pathLst>
            </a:custGeom>
            <a:noFill/>
            <a:ln w="14288" cap="flat">
              <a:solidFill>
                <a:srgbClr val="66203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 name="Line 37">
              <a:extLst>
                <a:ext uri="{FF2B5EF4-FFF2-40B4-BE49-F238E27FC236}">
                  <a16:creationId xmlns:a16="http://schemas.microsoft.com/office/drawing/2014/main" id="{2D94F0B3-AB9A-3235-8EBE-733878630DC1}"/>
                </a:ext>
              </a:extLst>
            </p:cNvPr>
            <p:cNvSpPr>
              <a:spLocks noChangeShapeType="1"/>
            </p:cNvSpPr>
            <p:nvPr/>
          </p:nvSpPr>
          <p:spPr bwMode="auto">
            <a:xfrm>
              <a:off x="1397308" y="2282528"/>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 name="Line 38">
              <a:extLst>
                <a:ext uri="{FF2B5EF4-FFF2-40B4-BE49-F238E27FC236}">
                  <a16:creationId xmlns:a16="http://schemas.microsoft.com/office/drawing/2014/main" id="{0423AB59-DD93-5B92-A8F3-0AD3D5962A80}"/>
                </a:ext>
              </a:extLst>
            </p:cNvPr>
            <p:cNvSpPr>
              <a:spLocks noChangeShapeType="1"/>
            </p:cNvSpPr>
            <p:nvPr/>
          </p:nvSpPr>
          <p:spPr bwMode="auto">
            <a:xfrm>
              <a:off x="1487795" y="23492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 name="Line 39">
              <a:extLst>
                <a:ext uri="{FF2B5EF4-FFF2-40B4-BE49-F238E27FC236}">
                  <a16:creationId xmlns:a16="http://schemas.microsoft.com/office/drawing/2014/main" id="{903701B3-5AF7-9AA5-2FB8-7C6D145E84FA}"/>
                </a:ext>
              </a:extLst>
            </p:cNvPr>
            <p:cNvSpPr>
              <a:spLocks noChangeShapeType="1"/>
            </p:cNvSpPr>
            <p:nvPr/>
          </p:nvSpPr>
          <p:spPr bwMode="auto">
            <a:xfrm>
              <a:off x="1506845" y="239206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 name="Line 40">
              <a:extLst>
                <a:ext uri="{FF2B5EF4-FFF2-40B4-BE49-F238E27FC236}">
                  <a16:creationId xmlns:a16="http://schemas.microsoft.com/office/drawing/2014/main" id="{7792E3D5-FB29-A0DB-1EF4-D1FB3AE9EC0E}"/>
                </a:ext>
              </a:extLst>
            </p:cNvPr>
            <p:cNvSpPr>
              <a:spLocks noChangeShapeType="1"/>
            </p:cNvSpPr>
            <p:nvPr/>
          </p:nvSpPr>
          <p:spPr bwMode="auto">
            <a:xfrm>
              <a:off x="1511608" y="24365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 name="Line 41">
              <a:extLst>
                <a:ext uri="{FF2B5EF4-FFF2-40B4-BE49-F238E27FC236}">
                  <a16:creationId xmlns:a16="http://schemas.microsoft.com/office/drawing/2014/main" id="{A9538094-2A71-3F81-6D95-D3F269E8036C}"/>
                </a:ext>
              </a:extLst>
            </p:cNvPr>
            <p:cNvSpPr>
              <a:spLocks noChangeShapeType="1"/>
            </p:cNvSpPr>
            <p:nvPr/>
          </p:nvSpPr>
          <p:spPr bwMode="auto">
            <a:xfrm>
              <a:off x="1514783" y="245239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 name="Line 42">
              <a:extLst>
                <a:ext uri="{FF2B5EF4-FFF2-40B4-BE49-F238E27FC236}">
                  <a16:creationId xmlns:a16="http://schemas.microsoft.com/office/drawing/2014/main" id="{D884411C-F50D-F3B2-9995-431ED55E4F56}"/>
                </a:ext>
              </a:extLst>
            </p:cNvPr>
            <p:cNvSpPr>
              <a:spLocks noChangeShapeType="1"/>
            </p:cNvSpPr>
            <p:nvPr/>
          </p:nvSpPr>
          <p:spPr bwMode="auto">
            <a:xfrm>
              <a:off x="1575108" y="255716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 name="Line 43">
              <a:extLst>
                <a:ext uri="{FF2B5EF4-FFF2-40B4-BE49-F238E27FC236}">
                  <a16:creationId xmlns:a16="http://schemas.microsoft.com/office/drawing/2014/main" id="{DD05638D-2573-7875-CBC8-ED0D4C406F75}"/>
                </a:ext>
              </a:extLst>
            </p:cNvPr>
            <p:cNvSpPr>
              <a:spLocks noChangeShapeType="1"/>
            </p:cNvSpPr>
            <p:nvPr/>
          </p:nvSpPr>
          <p:spPr bwMode="auto">
            <a:xfrm>
              <a:off x="1619558" y="259209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 name="Line 44">
              <a:extLst>
                <a:ext uri="{FF2B5EF4-FFF2-40B4-BE49-F238E27FC236}">
                  <a16:creationId xmlns:a16="http://schemas.microsoft.com/office/drawing/2014/main" id="{03F008E9-F6AA-7867-7614-0207B43E6C9C}"/>
                </a:ext>
              </a:extLst>
            </p:cNvPr>
            <p:cNvSpPr>
              <a:spLocks noChangeShapeType="1"/>
            </p:cNvSpPr>
            <p:nvPr/>
          </p:nvSpPr>
          <p:spPr bwMode="auto">
            <a:xfrm>
              <a:off x="1621145" y="260002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 name="Line 45">
              <a:extLst>
                <a:ext uri="{FF2B5EF4-FFF2-40B4-BE49-F238E27FC236}">
                  <a16:creationId xmlns:a16="http://schemas.microsoft.com/office/drawing/2014/main" id="{800DB474-1488-1682-A140-2FCBC338C95A}"/>
                </a:ext>
              </a:extLst>
            </p:cNvPr>
            <p:cNvSpPr>
              <a:spLocks noChangeShapeType="1"/>
            </p:cNvSpPr>
            <p:nvPr/>
          </p:nvSpPr>
          <p:spPr bwMode="auto">
            <a:xfrm>
              <a:off x="1627495" y="26794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 name="Line 46">
              <a:extLst>
                <a:ext uri="{FF2B5EF4-FFF2-40B4-BE49-F238E27FC236}">
                  <a16:creationId xmlns:a16="http://schemas.microsoft.com/office/drawing/2014/main" id="{D1D093E2-82A4-B382-C36F-DD9F36E32043}"/>
                </a:ext>
              </a:extLst>
            </p:cNvPr>
            <p:cNvSpPr>
              <a:spLocks noChangeShapeType="1"/>
            </p:cNvSpPr>
            <p:nvPr/>
          </p:nvSpPr>
          <p:spPr bwMode="auto">
            <a:xfrm>
              <a:off x="1638608" y="269686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 name="Line 47">
              <a:extLst>
                <a:ext uri="{FF2B5EF4-FFF2-40B4-BE49-F238E27FC236}">
                  <a16:creationId xmlns:a16="http://schemas.microsoft.com/office/drawing/2014/main" id="{7BA48C63-A541-F729-453C-8AD39A0678DD}"/>
                </a:ext>
              </a:extLst>
            </p:cNvPr>
            <p:cNvSpPr>
              <a:spLocks noChangeShapeType="1"/>
            </p:cNvSpPr>
            <p:nvPr/>
          </p:nvSpPr>
          <p:spPr bwMode="auto">
            <a:xfrm>
              <a:off x="1643370" y="2733378"/>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 name="Line 48">
              <a:extLst>
                <a:ext uri="{FF2B5EF4-FFF2-40B4-BE49-F238E27FC236}">
                  <a16:creationId xmlns:a16="http://schemas.microsoft.com/office/drawing/2014/main" id="{E3482C82-4363-927B-202C-601D41CD15C9}"/>
                </a:ext>
              </a:extLst>
            </p:cNvPr>
            <p:cNvSpPr>
              <a:spLocks noChangeShapeType="1"/>
            </p:cNvSpPr>
            <p:nvPr/>
          </p:nvSpPr>
          <p:spPr bwMode="auto">
            <a:xfrm>
              <a:off x="1646545" y="276036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 name="Line 49">
              <a:extLst>
                <a:ext uri="{FF2B5EF4-FFF2-40B4-BE49-F238E27FC236}">
                  <a16:creationId xmlns:a16="http://schemas.microsoft.com/office/drawing/2014/main" id="{73C1AC43-F5A7-F2C3-8BCB-138C6B6C1647}"/>
                </a:ext>
              </a:extLst>
            </p:cNvPr>
            <p:cNvSpPr>
              <a:spLocks noChangeShapeType="1"/>
            </p:cNvSpPr>
            <p:nvPr/>
          </p:nvSpPr>
          <p:spPr bwMode="auto">
            <a:xfrm>
              <a:off x="1737033" y="286672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 name="Line 50">
              <a:extLst>
                <a:ext uri="{FF2B5EF4-FFF2-40B4-BE49-F238E27FC236}">
                  <a16:creationId xmlns:a16="http://schemas.microsoft.com/office/drawing/2014/main" id="{27FB0A57-A78D-E22A-0DCB-6D5AB41B3C73}"/>
                </a:ext>
              </a:extLst>
            </p:cNvPr>
            <p:cNvSpPr>
              <a:spLocks noChangeShapeType="1"/>
            </p:cNvSpPr>
            <p:nvPr/>
          </p:nvSpPr>
          <p:spPr bwMode="auto">
            <a:xfrm>
              <a:off x="1738620" y="290482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 name="Line 51">
              <a:extLst>
                <a:ext uri="{FF2B5EF4-FFF2-40B4-BE49-F238E27FC236}">
                  <a16:creationId xmlns:a16="http://schemas.microsoft.com/office/drawing/2014/main" id="{8689329E-7D78-3440-FB36-C3C2856F457F}"/>
                </a:ext>
              </a:extLst>
            </p:cNvPr>
            <p:cNvSpPr>
              <a:spLocks noChangeShapeType="1"/>
            </p:cNvSpPr>
            <p:nvPr/>
          </p:nvSpPr>
          <p:spPr bwMode="auto">
            <a:xfrm>
              <a:off x="1744970" y="296039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 name="Line 52">
              <a:extLst>
                <a:ext uri="{FF2B5EF4-FFF2-40B4-BE49-F238E27FC236}">
                  <a16:creationId xmlns:a16="http://schemas.microsoft.com/office/drawing/2014/main" id="{F8F2ED1A-B994-63C7-9784-236736B162CF}"/>
                </a:ext>
              </a:extLst>
            </p:cNvPr>
            <p:cNvSpPr>
              <a:spLocks noChangeShapeType="1"/>
            </p:cNvSpPr>
            <p:nvPr/>
          </p:nvSpPr>
          <p:spPr bwMode="auto">
            <a:xfrm>
              <a:off x="1749733" y="297785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 name="Line 53">
              <a:extLst>
                <a:ext uri="{FF2B5EF4-FFF2-40B4-BE49-F238E27FC236}">
                  <a16:creationId xmlns:a16="http://schemas.microsoft.com/office/drawing/2014/main" id="{535909CB-92CF-4BA1-8896-5382CE695824}"/>
                </a:ext>
              </a:extLst>
            </p:cNvPr>
            <p:cNvSpPr>
              <a:spLocks noChangeShapeType="1"/>
            </p:cNvSpPr>
            <p:nvPr/>
          </p:nvSpPr>
          <p:spPr bwMode="auto">
            <a:xfrm>
              <a:off x="1752908" y="29953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 name="Line 54">
              <a:extLst>
                <a:ext uri="{FF2B5EF4-FFF2-40B4-BE49-F238E27FC236}">
                  <a16:creationId xmlns:a16="http://schemas.microsoft.com/office/drawing/2014/main" id="{F3B41EEB-CE5C-DB3A-6BAB-4EC236430F40}"/>
                </a:ext>
              </a:extLst>
            </p:cNvPr>
            <p:cNvSpPr>
              <a:spLocks noChangeShapeType="1"/>
            </p:cNvSpPr>
            <p:nvPr/>
          </p:nvSpPr>
          <p:spPr bwMode="auto">
            <a:xfrm>
              <a:off x="1756083" y="300484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 name="Line 55">
              <a:extLst>
                <a:ext uri="{FF2B5EF4-FFF2-40B4-BE49-F238E27FC236}">
                  <a16:creationId xmlns:a16="http://schemas.microsoft.com/office/drawing/2014/main" id="{1936F3AF-344D-60C8-DB74-BB1B68151D96}"/>
                </a:ext>
              </a:extLst>
            </p:cNvPr>
            <p:cNvSpPr>
              <a:spLocks noChangeShapeType="1"/>
            </p:cNvSpPr>
            <p:nvPr/>
          </p:nvSpPr>
          <p:spPr bwMode="auto">
            <a:xfrm>
              <a:off x="1757670" y="302389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 name="Line 56">
              <a:extLst>
                <a:ext uri="{FF2B5EF4-FFF2-40B4-BE49-F238E27FC236}">
                  <a16:creationId xmlns:a16="http://schemas.microsoft.com/office/drawing/2014/main" id="{5274492F-06AD-C2D6-575D-0BCE85D45B18}"/>
                </a:ext>
              </a:extLst>
            </p:cNvPr>
            <p:cNvSpPr>
              <a:spLocks noChangeShapeType="1"/>
            </p:cNvSpPr>
            <p:nvPr/>
          </p:nvSpPr>
          <p:spPr bwMode="auto">
            <a:xfrm>
              <a:off x="1760845" y="304294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 name="Line 57">
              <a:extLst>
                <a:ext uri="{FF2B5EF4-FFF2-40B4-BE49-F238E27FC236}">
                  <a16:creationId xmlns:a16="http://schemas.microsoft.com/office/drawing/2014/main" id="{928503F6-5387-7D24-7AB8-64E6B6A3D4A3}"/>
                </a:ext>
              </a:extLst>
            </p:cNvPr>
            <p:cNvSpPr>
              <a:spLocks noChangeShapeType="1"/>
            </p:cNvSpPr>
            <p:nvPr/>
          </p:nvSpPr>
          <p:spPr bwMode="auto">
            <a:xfrm>
              <a:off x="1806883" y="3098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 name="Line 58">
              <a:extLst>
                <a:ext uri="{FF2B5EF4-FFF2-40B4-BE49-F238E27FC236}">
                  <a16:creationId xmlns:a16="http://schemas.microsoft.com/office/drawing/2014/main" id="{5A82EAC0-F4D2-12B9-9909-DB23EAF834DA}"/>
                </a:ext>
              </a:extLst>
            </p:cNvPr>
            <p:cNvSpPr>
              <a:spLocks noChangeShapeType="1"/>
            </p:cNvSpPr>
            <p:nvPr/>
          </p:nvSpPr>
          <p:spPr bwMode="auto">
            <a:xfrm>
              <a:off x="1832283" y="313819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 name="Line 59">
              <a:extLst>
                <a:ext uri="{FF2B5EF4-FFF2-40B4-BE49-F238E27FC236}">
                  <a16:creationId xmlns:a16="http://schemas.microsoft.com/office/drawing/2014/main" id="{D09A6914-D3D2-EDBF-DEDF-D9CD6908B2DB}"/>
                </a:ext>
              </a:extLst>
            </p:cNvPr>
            <p:cNvSpPr>
              <a:spLocks noChangeShapeType="1"/>
            </p:cNvSpPr>
            <p:nvPr/>
          </p:nvSpPr>
          <p:spPr bwMode="auto">
            <a:xfrm>
              <a:off x="1840220" y="3177878"/>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 name="Line 60">
              <a:extLst>
                <a:ext uri="{FF2B5EF4-FFF2-40B4-BE49-F238E27FC236}">
                  <a16:creationId xmlns:a16="http://schemas.microsoft.com/office/drawing/2014/main" id="{848DA113-7F5A-E68A-2A23-0D273618CDE5}"/>
                </a:ext>
              </a:extLst>
            </p:cNvPr>
            <p:cNvSpPr>
              <a:spLocks noChangeShapeType="1"/>
            </p:cNvSpPr>
            <p:nvPr/>
          </p:nvSpPr>
          <p:spPr bwMode="auto">
            <a:xfrm>
              <a:off x="1851333" y="320486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 name="Line 61">
              <a:extLst>
                <a:ext uri="{FF2B5EF4-FFF2-40B4-BE49-F238E27FC236}">
                  <a16:creationId xmlns:a16="http://schemas.microsoft.com/office/drawing/2014/main" id="{41ED6C7D-73D3-C189-5967-EA5C65B3EDB2}"/>
                </a:ext>
              </a:extLst>
            </p:cNvPr>
            <p:cNvSpPr>
              <a:spLocks noChangeShapeType="1"/>
            </p:cNvSpPr>
            <p:nvPr/>
          </p:nvSpPr>
          <p:spPr bwMode="auto">
            <a:xfrm>
              <a:off x="1859270" y="327312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 name="Line 62">
              <a:extLst>
                <a:ext uri="{FF2B5EF4-FFF2-40B4-BE49-F238E27FC236}">
                  <a16:creationId xmlns:a16="http://schemas.microsoft.com/office/drawing/2014/main" id="{10D01760-2E64-062C-6B47-15556949FD98}"/>
                </a:ext>
              </a:extLst>
            </p:cNvPr>
            <p:cNvSpPr>
              <a:spLocks noChangeShapeType="1"/>
            </p:cNvSpPr>
            <p:nvPr/>
          </p:nvSpPr>
          <p:spPr bwMode="auto">
            <a:xfrm>
              <a:off x="1870383" y="331122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 name="Line 63">
              <a:extLst>
                <a:ext uri="{FF2B5EF4-FFF2-40B4-BE49-F238E27FC236}">
                  <a16:creationId xmlns:a16="http://schemas.microsoft.com/office/drawing/2014/main" id="{F65A5AD0-B4FA-DD9D-5D81-0B6C17C14431}"/>
                </a:ext>
              </a:extLst>
            </p:cNvPr>
            <p:cNvSpPr>
              <a:spLocks noChangeShapeType="1"/>
            </p:cNvSpPr>
            <p:nvPr/>
          </p:nvSpPr>
          <p:spPr bwMode="auto">
            <a:xfrm>
              <a:off x="1965633" y="350807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 name="Line 64">
              <a:extLst>
                <a:ext uri="{FF2B5EF4-FFF2-40B4-BE49-F238E27FC236}">
                  <a16:creationId xmlns:a16="http://schemas.microsoft.com/office/drawing/2014/main" id="{F43984D2-C9A1-0A8A-74AF-0332351FB04C}"/>
                </a:ext>
              </a:extLst>
            </p:cNvPr>
            <p:cNvSpPr>
              <a:spLocks noChangeShapeType="1"/>
            </p:cNvSpPr>
            <p:nvPr/>
          </p:nvSpPr>
          <p:spPr bwMode="auto">
            <a:xfrm>
              <a:off x="1983095" y="359856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 name="Line 65">
              <a:extLst>
                <a:ext uri="{FF2B5EF4-FFF2-40B4-BE49-F238E27FC236}">
                  <a16:creationId xmlns:a16="http://schemas.microsoft.com/office/drawing/2014/main" id="{8F21B205-056B-4340-066F-5773D5CBC02B}"/>
                </a:ext>
              </a:extLst>
            </p:cNvPr>
            <p:cNvSpPr>
              <a:spLocks noChangeShapeType="1"/>
            </p:cNvSpPr>
            <p:nvPr/>
          </p:nvSpPr>
          <p:spPr bwMode="auto">
            <a:xfrm>
              <a:off x="2030720" y="367794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 name="Line 66">
              <a:extLst>
                <a:ext uri="{FF2B5EF4-FFF2-40B4-BE49-F238E27FC236}">
                  <a16:creationId xmlns:a16="http://schemas.microsoft.com/office/drawing/2014/main" id="{A02B27E8-798C-1084-566C-E0CD88F343B3}"/>
                </a:ext>
              </a:extLst>
            </p:cNvPr>
            <p:cNvSpPr>
              <a:spLocks noChangeShapeType="1"/>
            </p:cNvSpPr>
            <p:nvPr/>
          </p:nvSpPr>
          <p:spPr bwMode="auto">
            <a:xfrm>
              <a:off x="2054533" y="3709691"/>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 name="Line 67">
              <a:extLst>
                <a:ext uri="{FF2B5EF4-FFF2-40B4-BE49-F238E27FC236}">
                  <a16:creationId xmlns:a16="http://schemas.microsoft.com/office/drawing/2014/main" id="{2B8F429F-5841-616E-C24F-CA7BF498E7A2}"/>
                </a:ext>
              </a:extLst>
            </p:cNvPr>
            <p:cNvSpPr>
              <a:spLocks noChangeShapeType="1"/>
            </p:cNvSpPr>
            <p:nvPr/>
          </p:nvSpPr>
          <p:spPr bwMode="auto">
            <a:xfrm>
              <a:off x="2068820" y="373826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 name="Line 68">
              <a:extLst>
                <a:ext uri="{FF2B5EF4-FFF2-40B4-BE49-F238E27FC236}">
                  <a16:creationId xmlns:a16="http://schemas.microsoft.com/office/drawing/2014/main" id="{5EAF5B32-FC13-C3DB-B521-A83BD81C0F04}"/>
                </a:ext>
              </a:extLst>
            </p:cNvPr>
            <p:cNvSpPr>
              <a:spLocks noChangeShapeType="1"/>
            </p:cNvSpPr>
            <p:nvPr/>
          </p:nvSpPr>
          <p:spPr bwMode="auto">
            <a:xfrm>
              <a:off x="2078345" y="37589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 name="Line 69">
              <a:extLst>
                <a:ext uri="{FF2B5EF4-FFF2-40B4-BE49-F238E27FC236}">
                  <a16:creationId xmlns:a16="http://schemas.microsoft.com/office/drawing/2014/main" id="{8F5614A5-CF86-F3C4-A16D-209C0347C0AB}"/>
                </a:ext>
              </a:extLst>
            </p:cNvPr>
            <p:cNvSpPr>
              <a:spLocks noChangeShapeType="1"/>
            </p:cNvSpPr>
            <p:nvPr/>
          </p:nvSpPr>
          <p:spPr bwMode="auto">
            <a:xfrm>
              <a:off x="2079933" y="376842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 name="Line 70">
              <a:extLst>
                <a:ext uri="{FF2B5EF4-FFF2-40B4-BE49-F238E27FC236}">
                  <a16:creationId xmlns:a16="http://schemas.microsoft.com/office/drawing/2014/main" id="{9429D98B-CDDD-03BA-A298-FD17E7171425}"/>
                </a:ext>
              </a:extLst>
            </p:cNvPr>
            <p:cNvSpPr>
              <a:spLocks noChangeShapeType="1"/>
            </p:cNvSpPr>
            <p:nvPr/>
          </p:nvSpPr>
          <p:spPr bwMode="auto">
            <a:xfrm>
              <a:off x="2105333" y="389384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 name="Line 71">
              <a:extLst>
                <a:ext uri="{FF2B5EF4-FFF2-40B4-BE49-F238E27FC236}">
                  <a16:creationId xmlns:a16="http://schemas.microsoft.com/office/drawing/2014/main" id="{4DAA3313-58B1-2581-7322-73129F7EEFDD}"/>
                </a:ext>
              </a:extLst>
            </p:cNvPr>
            <p:cNvSpPr>
              <a:spLocks noChangeShapeType="1"/>
            </p:cNvSpPr>
            <p:nvPr/>
          </p:nvSpPr>
          <p:spPr bwMode="auto">
            <a:xfrm>
              <a:off x="2302183" y="41018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 name="Line 72">
              <a:extLst>
                <a:ext uri="{FF2B5EF4-FFF2-40B4-BE49-F238E27FC236}">
                  <a16:creationId xmlns:a16="http://schemas.microsoft.com/office/drawing/2014/main" id="{6EC47457-1D9B-40EE-6330-7BBB2C4D900C}"/>
                </a:ext>
              </a:extLst>
            </p:cNvPr>
            <p:cNvSpPr>
              <a:spLocks noChangeShapeType="1"/>
            </p:cNvSpPr>
            <p:nvPr/>
          </p:nvSpPr>
          <p:spPr bwMode="auto">
            <a:xfrm>
              <a:off x="2427595" y="42272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 name="Line 73">
              <a:extLst>
                <a:ext uri="{FF2B5EF4-FFF2-40B4-BE49-F238E27FC236}">
                  <a16:creationId xmlns:a16="http://schemas.microsoft.com/office/drawing/2014/main" id="{4DAE2785-4B0B-0940-D814-C873277FF1B0}"/>
                </a:ext>
              </a:extLst>
            </p:cNvPr>
            <p:cNvSpPr>
              <a:spLocks noChangeShapeType="1"/>
            </p:cNvSpPr>
            <p:nvPr/>
          </p:nvSpPr>
          <p:spPr bwMode="auto">
            <a:xfrm>
              <a:off x="2449820" y="428119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 name="Line 74">
              <a:extLst>
                <a:ext uri="{FF2B5EF4-FFF2-40B4-BE49-F238E27FC236}">
                  <a16:creationId xmlns:a16="http://schemas.microsoft.com/office/drawing/2014/main" id="{DF115286-1D2A-66BA-3939-167FFF0A3D02}"/>
                </a:ext>
              </a:extLst>
            </p:cNvPr>
            <p:cNvSpPr>
              <a:spLocks noChangeShapeType="1"/>
            </p:cNvSpPr>
            <p:nvPr/>
          </p:nvSpPr>
          <p:spPr bwMode="auto">
            <a:xfrm>
              <a:off x="2545070" y="433516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 name="Line 75">
              <a:extLst>
                <a:ext uri="{FF2B5EF4-FFF2-40B4-BE49-F238E27FC236}">
                  <a16:creationId xmlns:a16="http://schemas.microsoft.com/office/drawing/2014/main" id="{2686793A-B265-EB38-8D6E-0D748A3FBF4E}"/>
                </a:ext>
              </a:extLst>
            </p:cNvPr>
            <p:cNvSpPr>
              <a:spLocks noChangeShapeType="1"/>
            </p:cNvSpPr>
            <p:nvPr/>
          </p:nvSpPr>
          <p:spPr bwMode="auto">
            <a:xfrm>
              <a:off x="2646670" y="441295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 name="Line 76">
              <a:extLst>
                <a:ext uri="{FF2B5EF4-FFF2-40B4-BE49-F238E27FC236}">
                  <a16:creationId xmlns:a16="http://schemas.microsoft.com/office/drawing/2014/main" id="{2D77AA43-99E2-3E0E-0D77-7BEFE921BE4D}"/>
                </a:ext>
              </a:extLst>
            </p:cNvPr>
            <p:cNvSpPr>
              <a:spLocks noChangeShapeType="1"/>
            </p:cNvSpPr>
            <p:nvPr/>
          </p:nvSpPr>
          <p:spPr bwMode="auto">
            <a:xfrm>
              <a:off x="2660958" y="442247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 name="Line 77">
              <a:extLst>
                <a:ext uri="{FF2B5EF4-FFF2-40B4-BE49-F238E27FC236}">
                  <a16:creationId xmlns:a16="http://schemas.microsoft.com/office/drawing/2014/main" id="{11C6A913-8FD3-1449-FF65-2B1251543287}"/>
                </a:ext>
              </a:extLst>
            </p:cNvPr>
            <p:cNvSpPr>
              <a:spLocks noChangeShapeType="1"/>
            </p:cNvSpPr>
            <p:nvPr/>
          </p:nvSpPr>
          <p:spPr bwMode="auto">
            <a:xfrm>
              <a:off x="2775258" y="450185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 name="Line 78">
              <a:extLst>
                <a:ext uri="{FF2B5EF4-FFF2-40B4-BE49-F238E27FC236}">
                  <a16:creationId xmlns:a16="http://schemas.microsoft.com/office/drawing/2014/main" id="{E82F63D1-A93C-7663-7AF6-CC011832CB2A}"/>
                </a:ext>
              </a:extLst>
            </p:cNvPr>
            <p:cNvSpPr>
              <a:spLocks noChangeShapeType="1"/>
            </p:cNvSpPr>
            <p:nvPr/>
          </p:nvSpPr>
          <p:spPr bwMode="auto">
            <a:xfrm>
              <a:off x="3003858" y="462726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 name="Line 79">
              <a:extLst>
                <a:ext uri="{FF2B5EF4-FFF2-40B4-BE49-F238E27FC236}">
                  <a16:creationId xmlns:a16="http://schemas.microsoft.com/office/drawing/2014/main" id="{7450EF6B-3A6A-BD35-6411-317726230C16}"/>
                </a:ext>
              </a:extLst>
            </p:cNvPr>
            <p:cNvSpPr>
              <a:spLocks noChangeShapeType="1"/>
            </p:cNvSpPr>
            <p:nvPr/>
          </p:nvSpPr>
          <p:spPr bwMode="auto">
            <a:xfrm>
              <a:off x="3130858" y="466219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 name="Line 80">
              <a:extLst>
                <a:ext uri="{FF2B5EF4-FFF2-40B4-BE49-F238E27FC236}">
                  <a16:creationId xmlns:a16="http://schemas.microsoft.com/office/drawing/2014/main" id="{A10A3040-6359-3CCD-B04F-EF3086C5551F}"/>
                </a:ext>
              </a:extLst>
            </p:cNvPr>
            <p:cNvSpPr>
              <a:spLocks noChangeShapeType="1"/>
            </p:cNvSpPr>
            <p:nvPr/>
          </p:nvSpPr>
          <p:spPr bwMode="auto">
            <a:xfrm>
              <a:off x="3226108" y="47098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 name="Line 81">
              <a:extLst>
                <a:ext uri="{FF2B5EF4-FFF2-40B4-BE49-F238E27FC236}">
                  <a16:creationId xmlns:a16="http://schemas.microsoft.com/office/drawing/2014/main" id="{AF5F6EFA-8EA7-90DD-FA97-976912531F34}"/>
                </a:ext>
              </a:extLst>
            </p:cNvPr>
            <p:cNvSpPr>
              <a:spLocks noChangeShapeType="1"/>
            </p:cNvSpPr>
            <p:nvPr/>
          </p:nvSpPr>
          <p:spPr bwMode="auto">
            <a:xfrm>
              <a:off x="3384858" y="4760616"/>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 name="Line 82">
              <a:extLst>
                <a:ext uri="{FF2B5EF4-FFF2-40B4-BE49-F238E27FC236}">
                  <a16:creationId xmlns:a16="http://schemas.microsoft.com/office/drawing/2014/main" id="{9EAD6246-B3B0-9E98-948A-EE645B5761B7}"/>
                </a:ext>
              </a:extLst>
            </p:cNvPr>
            <p:cNvSpPr>
              <a:spLocks noChangeShapeType="1"/>
            </p:cNvSpPr>
            <p:nvPr/>
          </p:nvSpPr>
          <p:spPr bwMode="auto">
            <a:xfrm>
              <a:off x="3445183" y="477172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 name="Line 83">
              <a:extLst>
                <a:ext uri="{FF2B5EF4-FFF2-40B4-BE49-F238E27FC236}">
                  <a16:creationId xmlns:a16="http://schemas.microsoft.com/office/drawing/2014/main" id="{9D0EA83A-0FF9-8376-C7CA-D5AA6B4E48D7}"/>
                </a:ext>
              </a:extLst>
            </p:cNvPr>
            <p:cNvSpPr>
              <a:spLocks noChangeShapeType="1"/>
            </p:cNvSpPr>
            <p:nvPr/>
          </p:nvSpPr>
          <p:spPr bwMode="auto">
            <a:xfrm>
              <a:off x="3456295" y="477172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 name="Line 84">
              <a:extLst>
                <a:ext uri="{FF2B5EF4-FFF2-40B4-BE49-F238E27FC236}">
                  <a16:creationId xmlns:a16="http://schemas.microsoft.com/office/drawing/2014/main" id="{B16C36F3-8E0A-2E34-2DB7-7E3B9550AE4D}"/>
                </a:ext>
              </a:extLst>
            </p:cNvPr>
            <p:cNvSpPr>
              <a:spLocks noChangeShapeType="1"/>
            </p:cNvSpPr>
            <p:nvPr/>
          </p:nvSpPr>
          <p:spPr bwMode="auto">
            <a:xfrm>
              <a:off x="3461058" y="477172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 name="Line 85">
              <a:extLst>
                <a:ext uri="{FF2B5EF4-FFF2-40B4-BE49-F238E27FC236}">
                  <a16:creationId xmlns:a16="http://schemas.microsoft.com/office/drawing/2014/main" id="{D2DA8FC2-7AC4-E42E-7E61-869E0D075BDB}"/>
                </a:ext>
              </a:extLst>
            </p:cNvPr>
            <p:cNvSpPr>
              <a:spLocks noChangeShapeType="1"/>
            </p:cNvSpPr>
            <p:nvPr/>
          </p:nvSpPr>
          <p:spPr bwMode="auto">
            <a:xfrm>
              <a:off x="3570595" y="47987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 name="Line 86">
              <a:extLst>
                <a:ext uri="{FF2B5EF4-FFF2-40B4-BE49-F238E27FC236}">
                  <a16:creationId xmlns:a16="http://schemas.microsoft.com/office/drawing/2014/main" id="{CD38F3A3-6B04-28D7-19F3-FFD19090A1CC}"/>
                </a:ext>
              </a:extLst>
            </p:cNvPr>
            <p:cNvSpPr>
              <a:spLocks noChangeShapeType="1"/>
            </p:cNvSpPr>
            <p:nvPr/>
          </p:nvSpPr>
          <p:spPr bwMode="auto">
            <a:xfrm>
              <a:off x="3581708" y="47987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 name="Line 87">
              <a:extLst>
                <a:ext uri="{FF2B5EF4-FFF2-40B4-BE49-F238E27FC236}">
                  <a16:creationId xmlns:a16="http://schemas.microsoft.com/office/drawing/2014/main" id="{09941EC7-96F7-5E5E-96E1-76479DDC6D69}"/>
                </a:ext>
              </a:extLst>
            </p:cNvPr>
            <p:cNvSpPr>
              <a:spLocks noChangeShapeType="1"/>
            </p:cNvSpPr>
            <p:nvPr/>
          </p:nvSpPr>
          <p:spPr bwMode="auto">
            <a:xfrm>
              <a:off x="3821420" y="482887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 name="Line 88">
              <a:extLst>
                <a:ext uri="{FF2B5EF4-FFF2-40B4-BE49-F238E27FC236}">
                  <a16:creationId xmlns:a16="http://schemas.microsoft.com/office/drawing/2014/main" id="{18F54C69-C2F7-B299-E032-325A3B1C3E4B}"/>
                </a:ext>
              </a:extLst>
            </p:cNvPr>
            <p:cNvSpPr>
              <a:spLocks noChangeShapeType="1"/>
            </p:cNvSpPr>
            <p:nvPr/>
          </p:nvSpPr>
          <p:spPr bwMode="auto">
            <a:xfrm>
              <a:off x="4286558"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 name="Line 89">
              <a:extLst>
                <a:ext uri="{FF2B5EF4-FFF2-40B4-BE49-F238E27FC236}">
                  <a16:creationId xmlns:a16="http://schemas.microsoft.com/office/drawing/2014/main" id="{56D5093A-718D-7818-DE3A-0242DBA3DD2C}"/>
                </a:ext>
              </a:extLst>
            </p:cNvPr>
            <p:cNvSpPr>
              <a:spLocks noChangeShapeType="1"/>
            </p:cNvSpPr>
            <p:nvPr/>
          </p:nvSpPr>
          <p:spPr bwMode="auto">
            <a:xfrm>
              <a:off x="4380220"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 name="Line 90">
              <a:extLst>
                <a:ext uri="{FF2B5EF4-FFF2-40B4-BE49-F238E27FC236}">
                  <a16:creationId xmlns:a16="http://schemas.microsoft.com/office/drawing/2014/main" id="{77439B21-1D44-C16D-732F-5E05B2200A47}"/>
                </a:ext>
              </a:extLst>
            </p:cNvPr>
            <p:cNvSpPr>
              <a:spLocks noChangeShapeType="1"/>
            </p:cNvSpPr>
            <p:nvPr/>
          </p:nvSpPr>
          <p:spPr bwMode="auto">
            <a:xfrm>
              <a:off x="4383395"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 name="Line 91">
              <a:extLst>
                <a:ext uri="{FF2B5EF4-FFF2-40B4-BE49-F238E27FC236}">
                  <a16:creationId xmlns:a16="http://schemas.microsoft.com/office/drawing/2014/main" id="{16676C56-749A-6FFE-14FB-39537B72DE57}"/>
                </a:ext>
              </a:extLst>
            </p:cNvPr>
            <p:cNvSpPr>
              <a:spLocks noChangeShapeType="1"/>
            </p:cNvSpPr>
            <p:nvPr/>
          </p:nvSpPr>
          <p:spPr bwMode="auto">
            <a:xfrm>
              <a:off x="4497695"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 name="Line 92">
              <a:extLst>
                <a:ext uri="{FF2B5EF4-FFF2-40B4-BE49-F238E27FC236}">
                  <a16:creationId xmlns:a16="http://schemas.microsoft.com/office/drawing/2014/main" id="{2155835E-7844-27AA-C2CC-494D6FBD49F6}"/>
                </a:ext>
              </a:extLst>
            </p:cNvPr>
            <p:cNvSpPr>
              <a:spLocks noChangeShapeType="1"/>
            </p:cNvSpPr>
            <p:nvPr/>
          </p:nvSpPr>
          <p:spPr bwMode="auto">
            <a:xfrm>
              <a:off x="4592945"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 name="Line 93">
              <a:extLst>
                <a:ext uri="{FF2B5EF4-FFF2-40B4-BE49-F238E27FC236}">
                  <a16:creationId xmlns:a16="http://schemas.microsoft.com/office/drawing/2014/main" id="{D6A65780-61E6-5019-1DD6-FB31D58284A0}"/>
                </a:ext>
              </a:extLst>
            </p:cNvPr>
            <p:cNvSpPr>
              <a:spLocks noChangeShapeType="1"/>
            </p:cNvSpPr>
            <p:nvPr/>
          </p:nvSpPr>
          <p:spPr bwMode="auto">
            <a:xfrm>
              <a:off x="4613583"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 name="Line 94">
              <a:extLst>
                <a:ext uri="{FF2B5EF4-FFF2-40B4-BE49-F238E27FC236}">
                  <a16:creationId xmlns:a16="http://schemas.microsoft.com/office/drawing/2014/main" id="{0A4BB186-EB32-4743-A51E-0D0993571355}"/>
                </a:ext>
              </a:extLst>
            </p:cNvPr>
            <p:cNvSpPr>
              <a:spLocks noChangeShapeType="1"/>
            </p:cNvSpPr>
            <p:nvPr/>
          </p:nvSpPr>
          <p:spPr bwMode="auto">
            <a:xfrm>
              <a:off x="4627870"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 name="Line 95">
              <a:extLst>
                <a:ext uri="{FF2B5EF4-FFF2-40B4-BE49-F238E27FC236}">
                  <a16:creationId xmlns:a16="http://schemas.microsoft.com/office/drawing/2014/main" id="{0F12A860-BBB4-1D7E-F4FF-ABA4BF9E3EF1}"/>
                </a:ext>
              </a:extLst>
            </p:cNvPr>
            <p:cNvSpPr>
              <a:spLocks noChangeShapeType="1"/>
            </p:cNvSpPr>
            <p:nvPr/>
          </p:nvSpPr>
          <p:spPr bwMode="auto">
            <a:xfrm>
              <a:off x="4713595"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 name="Line 96">
              <a:extLst>
                <a:ext uri="{FF2B5EF4-FFF2-40B4-BE49-F238E27FC236}">
                  <a16:creationId xmlns:a16="http://schemas.microsoft.com/office/drawing/2014/main" id="{C6914797-B135-770D-1D71-A33F2C762F35}"/>
                </a:ext>
              </a:extLst>
            </p:cNvPr>
            <p:cNvSpPr>
              <a:spLocks noChangeShapeType="1"/>
            </p:cNvSpPr>
            <p:nvPr/>
          </p:nvSpPr>
          <p:spPr bwMode="auto">
            <a:xfrm>
              <a:off x="4737408"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 name="Line 97">
              <a:extLst>
                <a:ext uri="{FF2B5EF4-FFF2-40B4-BE49-F238E27FC236}">
                  <a16:creationId xmlns:a16="http://schemas.microsoft.com/office/drawing/2014/main" id="{625F0659-22D1-3774-4DB9-72954D65F808}"/>
                </a:ext>
              </a:extLst>
            </p:cNvPr>
            <p:cNvSpPr>
              <a:spLocks noChangeShapeType="1"/>
            </p:cNvSpPr>
            <p:nvPr/>
          </p:nvSpPr>
          <p:spPr bwMode="auto">
            <a:xfrm>
              <a:off x="4823133"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1" name="Line 98">
              <a:extLst>
                <a:ext uri="{FF2B5EF4-FFF2-40B4-BE49-F238E27FC236}">
                  <a16:creationId xmlns:a16="http://schemas.microsoft.com/office/drawing/2014/main" id="{3131B5AD-A04F-06FA-8F35-91452C135EC1}"/>
                </a:ext>
              </a:extLst>
            </p:cNvPr>
            <p:cNvSpPr>
              <a:spLocks noChangeShapeType="1"/>
            </p:cNvSpPr>
            <p:nvPr/>
          </p:nvSpPr>
          <p:spPr bwMode="auto">
            <a:xfrm>
              <a:off x="4835833" y="487650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2" name="Line 99">
              <a:extLst>
                <a:ext uri="{FF2B5EF4-FFF2-40B4-BE49-F238E27FC236}">
                  <a16:creationId xmlns:a16="http://schemas.microsoft.com/office/drawing/2014/main" id="{C9C5F60D-A4D2-6D09-78FE-5F447BF260DD}"/>
                </a:ext>
              </a:extLst>
            </p:cNvPr>
            <p:cNvSpPr>
              <a:spLocks noChangeShapeType="1"/>
            </p:cNvSpPr>
            <p:nvPr/>
          </p:nvSpPr>
          <p:spPr bwMode="auto">
            <a:xfrm>
              <a:off x="5066020" y="49638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3" name="Line 100">
              <a:extLst>
                <a:ext uri="{FF2B5EF4-FFF2-40B4-BE49-F238E27FC236}">
                  <a16:creationId xmlns:a16="http://schemas.microsoft.com/office/drawing/2014/main" id="{F8B12E71-F227-B4D6-DF37-A8F796C36A96}"/>
                </a:ext>
              </a:extLst>
            </p:cNvPr>
            <p:cNvSpPr>
              <a:spLocks noChangeShapeType="1"/>
            </p:cNvSpPr>
            <p:nvPr/>
          </p:nvSpPr>
          <p:spPr bwMode="auto">
            <a:xfrm>
              <a:off x="5175558" y="49638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4" name="Line 101">
              <a:extLst>
                <a:ext uri="{FF2B5EF4-FFF2-40B4-BE49-F238E27FC236}">
                  <a16:creationId xmlns:a16="http://schemas.microsoft.com/office/drawing/2014/main" id="{6883BF29-C320-7727-D944-75B03B86E466}"/>
                </a:ext>
              </a:extLst>
            </p:cNvPr>
            <p:cNvSpPr>
              <a:spLocks noChangeShapeType="1"/>
            </p:cNvSpPr>
            <p:nvPr/>
          </p:nvSpPr>
          <p:spPr bwMode="auto">
            <a:xfrm>
              <a:off x="5194608" y="49638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5" name="Line 102">
              <a:extLst>
                <a:ext uri="{FF2B5EF4-FFF2-40B4-BE49-F238E27FC236}">
                  <a16:creationId xmlns:a16="http://schemas.microsoft.com/office/drawing/2014/main" id="{4B3BA6B6-4DF8-E060-5EE1-8439E2751CE1}"/>
                </a:ext>
              </a:extLst>
            </p:cNvPr>
            <p:cNvSpPr>
              <a:spLocks noChangeShapeType="1"/>
            </p:cNvSpPr>
            <p:nvPr/>
          </p:nvSpPr>
          <p:spPr bwMode="auto">
            <a:xfrm>
              <a:off x="5520045" y="49638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6" name="Line 103">
              <a:extLst>
                <a:ext uri="{FF2B5EF4-FFF2-40B4-BE49-F238E27FC236}">
                  <a16:creationId xmlns:a16="http://schemas.microsoft.com/office/drawing/2014/main" id="{600EE9B8-4CE9-D542-45B4-641FAD854FEC}"/>
                </a:ext>
              </a:extLst>
            </p:cNvPr>
            <p:cNvSpPr>
              <a:spLocks noChangeShapeType="1"/>
            </p:cNvSpPr>
            <p:nvPr/>
          </p:nvSpPr>
          <p:spPr bwMode="auto">
            <a:xfrm>
              <a:off x="5539095" y="496381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7" name="Freeform 104">
              <a:extLst>
                <a:ext uri="{FF2B5EF4-FFF2-40B4-BE49-F238E27FC236}">
                  <a16:creationId xmlns:a16="http://schemas.microsoft.com/office/drawing/2014/main" id="{79B0980B-4C7A-DB0C-9451-12327577B3BE}"/>
                </a:ext>
              </a:extLst>
            </p:cNvPr>
            <p:cNvSpPr>
              <a:spLocks/>
            </p:cNvSpPr>
            <p:nvPr/>
          </p:nvSpPr>
          <p:spPr bwMode="auto">
            <a:xfrm>
              <a:off x="1395720" y="2349203"/>
              <a:ext cx="4262438" cy="2405063"/>
            </a:xfrm>
            <a:custGeom>
              <a:avLst/>
              <a:gdLst>
                <a:gd name="T0" fmla="*/ 53 w 2685"/>
                <a:gd name="T1" fmla="*/ 17 h 1515"/>
                <a:gd name="T2" fmla="*/ 73 w 2685"/>
                <a:gd name="T3" fmla="*/ 54 h 1515"/>
                <a:gd name="T4" fmla="*/ 82 w 2685"/>
                <a:gd name="T5" fmla="*/ 102 h 1515"/>
                <a:gd name="T6" fmla="*/ 97 w 2685"/>
                <a:gd name="T7" fmla="*/ 123 h 1515"/>
                <a:gd name="T8" fmla="*/ 134 w 2685"/>
                <a:gd name="T9" fmla="*/ 145 h 1515"/>
                <a:gd name="T10" fmla="*/ 146 w 2685"/>
                <a:gd name="T11" fmla="*/ 194 h 1515"/>
                <a:gd name="T12" fmla="*/ 178 w 2685"/>
                <a:gd name="T13" fmla="*/ 215 h 1515"/>
                <a:gd name="T14" fmla="*/ 201 w 2685"/>
                <a:gd name="T15" fmla="*/ 232 h 1515"/>
                <a:gd name="T16" fmla="*/ 211 w 2685"/>
                <a:gd name="T17" fmla="*/ 265 h 1515"/>
                <a:gd name="T18" fmla="*/ 220 w 2685"/>
                <a:gd name="T19" fmla="*/ 309 h 1515"/>
                <a:gd name="T20" fmla="*/ 227 w 2685"/>
                <a:gd name="T21" fmla="*/ 348 h 1515"/>
                <a:gd name="T22" fmla="*/ 263 w 2685"/>
                <a:gd name="T23" fmla="*/ 382 h 1515"/>
                <a:gd name="T24" fmla="*/ 280 w 2685"/>
                <a:gd name="T25" fmla="*/ 409 h 1515"/>
                <a:gd name="T26" fmla="*/ 289 w 2685"/>
                <a:gd name="T27" fmla="*/ 438 h 1515"/>
                <a:gd name="T28" fmla="*/ 301 w 2685"/>
                <a:gd name="T29" fmla="*/ 478 h 1515"/>
                <a:gd name="T30" fmla="*/ 320 w 2685"/>
                <a:gd name="T31" fmla="*/ 511 h 1515"/>
                <a:gd name="T32" fmla="*/ 347 w 2685"/>
                <a:gd name="T33" fmla="*/ 534 h 1515"/>
                <a:gd name="T34" fmla="*/ 358 w 2685"/>
                <a:gd name="T35" fmla="*/ 575 h 1515"/>
                <a:gd name="T36" fmla="*/ 365 w 2685"/>
                <a:gd name="T37" fmla="*/ 631 h 1515"/>
                <a:gd name="T38" fmla="*/ 378 w 2685"/>
                <a:gd name="T39" fmla="*/ 666 h 1515"/>
                <a:gd name="T40" fmla="*/ 427 w 2685"/>
                <a:gd name="T41" fmla="*/ 700 h 1515"/>
                <a:gd name="T42" fmla="*/ 437 w 2685"/>
                <a:gd name="T43" fmla="*/ 764 h 1515"/>
                <a:gd name="T44" fmla="*/ 447 w 2685"/>
                <a:gd name="T45" fmla="*/ 815 h 1515"/>
                <a:gd name="T46" fmla="*/ 471 w 2685"/>
                <a:gd name="T47" fmla="*/ 843 h 1515"/>
                <a:gd name="T48" fmla="*/ 485 w 2685"/>
                <a:gd name="T49" fmla="*/ 867 h 1515"/>
                <a:gd name="T50" fmla="*/ 508 w 2685"/>
                <a:gd name="T51" fmla="*/ 889 h 1515"/>
                <a:gd name="T52" fmla="*/ 519 w 2685"/>
                <a:gd name="T53" fmla="*/ 918 h 1515"/>
                <a:gd name="T54" fmla="*/ 546 w 2685"/>
                <a:gd name="T55" fmla="*/ 935 h 1515"/>
                <a:gd name="T56" fmla="*/ 581 w 2685"/>
                <a:gd name="T57" fmla="*/ 970 h 1515"/>
                <a:gd name="T58" fmla="*/ 592 w 2685"/>
                <a:gd name="T59" fmla="*/ 999 h 1515"/>
                <a:gd name="T60" fmla="*/ 633 w 2685"/>
                <a:gd name="T61" fmla="*/ 1017 h 1515"/>
                <a:gd name="T62" fmla="*/ 655 w 2685"/>
                <a:gd name="T63" fmla="*/ 1047 h 1515"/>
                <a:gd name="T64" fmla="*/ 666 w 2685"/>
                <a:gd name="T65" fmla="*/ 1076 h 1515"/>
                <a:gd name="T66" fmla="*/ 697 w 2685"/>
                <a:gd name="T67" fmla="*/ 1095 h 1515"/>
                <a:gd name="T68" fmla="*/ 719 w 2685"/>
                <a:gd name="T69" fmla="*/ 1119 h 1515"/>
                <a:gd name="T70" fmla="*/ 728 w 2685"/>
                <a:gd name="T71" fmla="*/ 1144 h 1515"/>
                <a:gd name="T72" fmla="*/ 738 w 2685"/>
                <a:gd name="T73" fmla="*/ 1175 h 1515"/>
                <a:gd name="T74" fmla="*/ 797 w 2685"/>
                <a:gd name="T75" fmla="*/ 1207 h 1515"/>
                <a:gd name="T76" fmla="*/ 826 w 2685"/>
                <a:gd name="T77" fmla="*/ 1238 h 1515"/>
                <a:gd name="T78" fmla="*/ 869 w 2685"/>
                <a:gd name="T79" fmla="*/ 1263 h 1515"/>
                <a:gd name="T80" fmla="*/ 931 w 2685"/>
                <a:gd name="T81" fmla="*/ 1289 h 1515"/>
                <a:gd name="T82" fmla="*/ 947 w 2685"/>
                <a:gd name="T83" fmla="*/ 1313 h 1515"/>
                <a:gd name="T84" fmla="*/ 1005 w 2685"/>
                <a:gd name="T85" fmla="*/ 1339 h 1515"/>
                <a:gd name="T86" fmla="*/ 1039 w 2685"/>
                <a:gd name="T87" fmla="*/ 1345 h 1515"/>
                <a:gd name="T88" fmla="*/ 1088 w 2685"/>
                <a:gd name="T89" fmla="*/ 1359 h 1515"/>
                <a:gd name="T90" fmla="*/ 1153 w 2685"/>
                <a:gd name="T91" fmla="*/ 1365 h 1515"/>
                <a:gd name="T92" fmla="*/ 1222 w 2685"/>
                <a:gd name="T93" fmla="*/ 1381 h 1515"/>
                <a:gd name="T94" fmla="*/ 1308 w 2685"/>
                <a:gd name="T95" fmla="*/ 1402 h 1515"/>
                <a:gd name="T96" fmla="*/ 1413 w 2685"/>
                <a:gd name="T97" fmla="*/ 1410 h 1515"/>
                <a:gd name="T98" fmla="*/ 1444 w 2685"/>
                <a:gd name="T99" fmla="*/ 1443 h 1515"/>
                <a:gd name="T100" fmla="*/ 1528 w 2685"/>
                <a:gd name="T101" fmla="*/ 1443 h 1515"/>
                <a:gd name="T102" fmla="*/ 1590 w 2685"/>
                <a:gd name="T103" fmla="*/ 1452 h 1515"/>
                <a:gd name="T104" fmla="*/ 1675 w 2685"/>
                <a:gd name="T105" fmla="*/ 1492 h 1515"/>
                <a:gd name="T106" fmla="*/ 1739 w 2685"/>
                <a:gd name="T107" fmla="*/ 1503 h 1515"/>
                <a:gd name="T108" fmla="*/ 1870 w 2685"/>
                <a:gd name="T109" fmla="*/ 1515 h 1515"/>
                <a:gd name="T110" fmla="*/ 2014 w 2685"/>
                <a:gd name="T111" fmla="*/ 1515 h 1515"/>
                <a:gd name="T112" fmla="*/ 2111 w 2685"/>
                <a:gd name="T113" fmla="*/ 1515 h 1515"/>
                <a:gd name="T114" fmla="*/ 2252 w 2685"/>
                <a:gd name="T115" fmla="*/ 1515 h 1515"/>
                <a:gd name="T116" fmla="*/ 2326 w 2685"/>
                <a:gd name="T117" fmla="*/ 1515 h 1515"/>
                <a:gd name="T118" fmla="*/ 2463 w 2685"/>
                <a:gd name="T119" fmla="*/ 1515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85" h="1515">
                  <a:moveTo>
                    <a:pt x="0" y="0"/>
                  </a:moveTo>
                  <a:lnTo>
                    <a:pt x="0" y="0"/>
                  </a:lnTo>
                  <a:lnTo>
                    <a:pt x="0" y="0"/>
                  </a:lnTo>
                  <a:lnTo>
                    <a:pt x="1" y="0"/>
                  </a:lnTo>
                  <a:lnTo>
                    <a:pt x="30" y="0"/>
                  </a:lnTo>
                  <a:lnTo>
                    <a:pt x="30" y="7"/>
                  </a:lnTo>
                  <a:lnTo>
                    <a:pt x="30" y="7"/>
                  </a:lnTo>
                  <a:lnTo>
                    <a:pt x="42" y="7"/>
                  </a:lnTo>
                  <a:lnTo>
                    <a:pt x="42" y="12"/>
                  </a:lnTo>
                  <a:lnTo>
                    <a:pt x="42" y="12"/>
                  </a:lnTo>
                  <a:lnTo>
                    <a:pt x="53" y="12"/>
                  </a:lnTo>
                  <a:lnTo>
                    <a:pt x="53" y="17"/>
                  </a:lnTo>
                  <a:lnTo>
                    <a:pt x="53" y="17"/>
                  </a:lnTo>
                  <a:lnTo>
                    <a:pt x="58" y="17"/>
                  </a:lnTo>
                  <a:lnTo>
                    <a:pt x="58" y="22"/>
                  </a:lnTo>
                  <a:lnTo>
                    <a:pt x="58" y="22"/>
                  </a:lnTo>
                  <a:lnTo>
                    <a:pt x="65" y="22"/>
                  </a:lnTo>
                  <a:lnTo>
                    <a:pt x="65" y="27"/>
                  </a:lnTo>
                  <a:lnTo>
                    <a:pt x="65" y="27"/>
                  </a:lnTo>
                  <a:lnTo>
                    <a:pt x="70" y="27"/>
                  </a:lnTo>
                  <a:lnTo>
                    <a:pt x="70" y="32"/>
                  </a:lnTo>
                  <a:lnTo>
                    <a:pt x="70" y="32"/>
                  </a:lnTo>
                  <a:lnTo>
                    <a:pt x="73" y="32"/>
                  </a:lnTo>
                  <a:lnTo>
                    <a:pt x="73" y="54"/>
                  </a:lnTo>
                  <a:lnTo>
                    <a:pt x="73" y="54"/>
                  </a:lnTo>
                  <a:lnTo>
                    <a:pt x="75" y="54"/>
                  </a:lnTo>
                  <a:lnTo>
                    <a:pt x="75" y="70"/>
                  </a:lnTo>
                  <a:lnTo>
                    <a:pt x="75" y="70"/>
                  </a:lnTo>
                  <a:lnTo>
                    <a:pt x="77" y="70"/>
                  </a:lnTo>
                  <a:lnTo>
                    <a:pt x="77" y="80"/>
                  </a:lnTo>
                  <a:lnTo>
                    <a:pt x="77" y="80"/>
                  </a:lnTo>
                  <a:lnTo>
                    <a:pt x="78" y="80"/>
                  </a:lnTo>
                  <a:lnTo>
                    <a:pt x="78" y="97"/>
                  </a:lnTo>
                  <a:lnTo>
                    <a:pt x="78" y="97"/>
                  </a:lnTo>
                  <a:lnTo>
                    <a:pt x="82" y="97"/>
                  </a:lnTo>
                  <a:lnTo>
                    <a:pt x="82" y="102"/>
                  </a:lnTo>
                  <a:lnTo>
                    <a:pt x="82" y="102"/>
                  </a:lnTo>
                  <a:lnTo>
                    <a:pt x="84" y="102"/>
                  </a:lnTo>
                  <a:lnTo>
                    <a:pt x="84" y="112"/>
                  </a:lnTo>
                  <a:lnTo>
                    <a:pt x="84" y="112"/>
                  </a:lnTo>
                  <a:lnTo>
                    <a:pt x="85" y="112"/>
                  </a:lnTo>
                  <a:lnTo>
                    <a:pt x="85" y="117"/>
                  </a:lnTo>
                  <a:lnTo>
                    <a:pt x="85" y="117"/>
                  </a:lnTo>
                  <a:lnTo>
                    <a:pt x="91" y="117"/>
                  </a:lnTo>
                  <a:lnTo>
                    <a:pt x="91" y="123"/>
                  </a:lnTo>
                  <a:lnTo>
                    <a:pt x="92" y="123"/>
                  </a:lnTo>
                  <a:lnTo>
                    <a:pt x="97" y="123"/>
                  </a:lnTo>
                  <a:lnTo>
                    <a:pt x="97" y="123"/>
                  </a:lnTo>
                  <a:lnTo>
                    <a:pt x="97" y="123"/>
                  </a:lnTo>
                  <a:lnTo>
                    <a:pt x="103" y="123"/>
                  </a:lnTo>
                  <a:lnTo>
                    <a:pt x="103" y="128"/>
                  </a:lnTo>
                  <a:lnTo>
                    <a:pt x="103" y="128"/>
                  </a:lnTo>
                  <a:lnTo>
                    <a:pt x="111" y="128"/>
                  </a:lnTo>
                  <a:lnTo>
                    <a:pt x="111" y="128"/>
                  </a:lnTo>
                  <a:lnTo>
                    <a:pt x="111" y="128"/>
                  </a:lnTo>
                  <a:lnTo>
                    <a:pt x="120" y="128"/>
                  </a:lnTo>
                  <a:lnTo>
                    <a:pt x="120" y="133"/>
                  </a:lnTo>
                  <a:lnTo>
                    <a:pt x="120" y="133"/>
                  </a:lnTo>
                  <a:lnTo>
                    <a:pt x="134" y="133"/>
                  </a:lnTo>
                  <a:lnTo>
                    <a:pt x="134" y="145"/>
                  </a:lnTo>
                  <a:lnTo>
                    <a:pt x="134" y="145"/>
                  </a:lnTo>
                  <a:lnTo>
                    <a:pt x="135" y="145"/>
                  </a:lnTo>
                  <a:lnTo>
                    <a:pt x="135" y="150"/>
                  </a:lnTo>
                  <a:lnTo>
                    <a:pt x="137" y="150"/>
                  </a:lnTo>
                  <a:lnTo>
                    <a:pt x="141" y="150"/>
                  </a:lnTo>
                  <a:lnTo>
                    <a:pt x="141" y="155"/>
                  </a:lnTo>
                  <a:lnTo>
                    <a:pt x="141" y="155"/>
                  </a:lnTo>
                  <a:lnTo>
                    <a:pt x="142" y="155"/>
                  </a:lnTo>
                  <a:lnTo>
                    <a:pt x="142" y="166"/>
                  </a:lnTo>
                  <a:lnTo>
                    <a:pt x="142" y="166"/>
                  </a:lnTo>
                  <a:lnTo>
                    <a:pt x="146" y="166"/>
                  </a:lnTo>
                  <a:lnTo>
                    <a:pt x="146" y="194"/>
                  </a:lnTo>
                  <a:lnTo>
                    <a:pt x="146" y="194"/>
                  </a:lnTo>
                  <a:lnTo>
                    <a:pt x="147" y="194"/>
                  </a:lnTo>
                  <a:lnTo>
                    <a:pt x="147" y="199"/>
                  </a:lnTo>
                  <a:lnTo>
                    <a:pt x="147" y="199"/>
                  </a:lnTo>
                  <a:lnTo>
                    <a:pt x="153" y="199"/>
                  </a:lnTo>
                  <a:lnTo>
                    <a:pt x="153" y="205"/>
                  </a:lnTo>
                  <a:lnTo>
                    <a:pt x="153" y="205"/>
                  </a:lnTo>
                  <a:lnTo>
                    <a:pt x="158" y="205"/>
                  </a:lnTo>
                  <a:lnTo>
                    <a:pt x="158" y="210"/>
                  </a:lnTo>
                  <a:lnTo>
                    <a:pt x="158" y="210"/>
                  </a:lnTo>
                  <a:lnTo>
                    <a:pt x="178" y="210"/>
                  </a:lnTo>
                  <a:lnTo>
                    <a:pt x="178" y="215"/>
                  </a:lnTo>
                  <a:lnTo>
                    <a:pt x="178" y="215"/>
                  </a:lnTo>
                  <a:lnTo>
                    <a:pt x="180" y="215"/>
                  </a:lnTo>
                  <a:lnTo>
                    <a:pt x="180" y="221"/>
                  </a:lnTo>
                  <a:lnTo>
                    <a:pt x="180" y="221"/>
                  </a:lnTo>
                  <a:lnTo>
                    <a:pt x="189" y="221"/>
                  </a:lnTo>
                  <a:lnTo>
                    <a:pt x="189" y="226"/>
                  </a:lnTo>
                  <a:lnTo>
                    <a:pt x="189" y="226"/>
                  </a:lnTo>
                  <a:lnTo>
                    <a:pt x="196" y="226"/>
                  </a:lnTo>
                  <a:lnTo>
                    <a:pt x="196" y="232"/>
                  </a:lnTo>
                  <a:lnTo>
                    <a:pt x="196" y="232"/>
                  </a:lnTo>
                  <a:lnTo>
                    <a:pt x="201" y="232"/>
                  </a:lnTo>
                  <a:lnTo>
                    <a:pt x="201" y="232"/>
                  </a:lnTo>
                  <a:lnTo>
                    <a:pt x="201" y="232"/>
                  </a:lnTo>
                  <a:lnTo>
                    <a:pt x="203" y="232"/>
                  </a:lnTo>
                  <a:lnTo>
                    <a:pt x="203" y="238"/>
                  </a:lnTo>
                  <a:lnTo>
                    <a:pt x="203" y="238"/>
                  </a:lnTo>
                  <a:lnTo>
                    <a:pt x="206" y="238"/>
                  </a:lnTo>
                  <a:lnTo>
                    <a:pt x="206" y="243"/>
                  </a:lnTo>
                  <a:lnTo>
                    <a:pt x="206" y="243"/>
                  </a:lnTo>
                  <a:lnTo>
                    <a:pt x="208" y="243"/>
                  </a:lnTo>
                  <a:lnTo>
                    <a:pt x="208" y="254"/>
                  </a:lnTo>
                  <a:lnTo>
                    <a:pt x="208" y="254"/>
                  </a:lnTo>
                  <a:lnTo>
                    <a:pt x="211" y="254"/>
                  </a:lnTo>
                  <a:lnTo>
                    <a:pt x="211" y="265"/>
                  </a:lnTo>
                  <a:lnTo>
                    <a:pt x="211" y="265"/>
                  </a:lnTo>
                  <a:lnTo>
                    <a:pt x="213" y="265"/>
                  </a:lnTo>
                  <a:lnTo>
                    <a:pt x="213" y="270"/>
                  </a:lnTo>
                  <a:lnTo>
                    <a:pt x="213" y="270"/>
                  </a:lnTo>
                  <a:lnTo>
                    <a:pt x="215" y="270"/>
                  </a:lnTo>
                  <a:lnTo>
                    <a:pt x="215" y="281"/>
                  </a:lnTo>
                  <a:lnTo>
                    <a:pt x="215" y="281"/>
                  </a:lnTo>
                  <a:lnTo>
                    <a:pt x="218" y="281"/>
                  </a:lnTo>
                  <a:lnTo>
                    <a:pt x="218" y="299"/>
                  </a:lnTo>
                  <a:lnTo>
                    <a:pt x="218" y="299"/>
                  </a:lnTo>
                  <a:lnTo>
                    <a:pt x="220" y="299"/>
                  </a:lnTo>
                  <a:lnTo>
                    <a:pt x="220" y="309"/>
                  </a:lnTo>
                  <a:lnTo>
                    <a:pt x="220" y="309"/>
                  </a:lnTo>
                  <a:lnTo>
                    <a:pt x="222" y="309"/>
                  </a:lnTo>
                  <a:lnTo>
                    <a:pt x="222" y="320"/>
                  </a:lnTo>
                  <a:lnTo>
                    <a:pt x="222" y="320"/>
                  </a:lnTo>
                  <a:lnTo>
                    <a:pt x="223" y="320"/>
                  </a:lnTo>
                  <a:lnTo>
                    <a:pt x="223" y="337"/>
                  </a:lnTo>
                  <a:lnTo>
                    <a:pt x="223" y="337"/>
                  </a:lnTo>
                  <a:lnTo>
                    <a:pt x="225" y="337"/>
                  </a:lnTo>
                  <a:lnTo>
                    <a:pt x="225" y="343"/>
                  </a:lnTo>
                  <a:lnTo>
                    <a:pt x="225" y="343"/>
                  </a:lnTo>
                  <a:lnTo>
                    <a:pt x="227" y="343"/>
                  </a:lnTo>
                  <a:lnTo>
                    <a:pt x="227" y="348"/>
                  </a:lnTo>
                  <a:lnTo>
                    <a:pt x="227" y="348"/>
                  </a:lnTo>
                  <a:lnTo>
                    <a:pt x="230" y="348"/>
                  </a:lnTo>
                  <a:lnTo>
                    <a:pt x="230" y="359"/>
                  </a:lnTo>
                  <a:lnTo>
                    <a:pt x="232" y="359"/>
                  </a:lnTo>
                  <a:lnTo>
                    <a:pt x="237" y="359"/>
                  </a:lnTo>
                  <a:lnTo>
                    <a:pt x="237" y="370"/>
                  </a:lnTo>
                  <a:lnTo>
                    <a:pt x="237" y="370"/>
                  </a:lnTo>
                  <a:lnTo>
                    <a:pt x="249" y="370"/>
                  </a:lnTo>
                  <a:lnTo>
                    <a:pt x="249" y="375"/>
                  </a:lnTo>
                  <a:lnTo>
                    <a:pt x="249" y="375"/>
                  </a:lnTo>
                  <a:lnTo>
                    <a:pt x="263" y="375"/>
                  </a:lnTo>
                  <a:lnTo>
                    <a:pt x="263" y="382"/>
                  </a:lnTo>
                  <a:lnTo>
                    <a:pt x="263" y="382"/>
                  </a:lnTo>
                  <a:lnTo>
                    <a:pt x="268" y="382"/>
                  </a:lnTo>
                  <a:lnTo>
                    <a:pt x="268" y="382"/>
                  </a:lnTo>
                  <a:lnTo>
                    <a:pt x="268" y="382"/>
                  </a:lnTo>
                  <a:lnTo>
                    <a:pt x="277" y="382"/>
                  </a:lnTo>
                  <a:lnTo>
                    <a:pt x="277" y="393"/>
                  </a:lnTo>
                  <a:lnTo>
                    <a:pt x="277" y="393"/>
                  </a:lnTo>
                  <a:lnTo>
                    <a:pt x="278" y="393"/>
                  </a:lnTo>
                  <a:lnTo>
                    <a:pt x="278" y="404"/>
                  </a:lnTo>
                  <a:lnTo>
                    <a:pt x="278" y="404"/>
                  </a:lnTo>
                  <a:lnTo>
                    <a:pt x="280" y="404"/>
                  </a:lnTo>
                  <a:lnTo>
                    <a:pt x="280" y="409"/>
                  </a:lnTo>
                  <a:lnTo>
                    <a:pt x="280" y="409"/>
                  </a:lnTo>
                  <a:lnTo>
                    <a:pt x="282" y="409"/>
                  </a:lnTo>
                  <a:lnTo>
                    <a:pt x="282" y="420"/>
                  </a:lnTo>
                  <a:lnTo>
                    <a:pt x="282" y="420"/>
                  </a:lnTo>
                  <a:lnTo>
                    <a:pt x="284" y="420"/>
                  </a:lnTo>
                  <a:lnTo>
                    <a:pt x="284" y="426"/>
                  </a:lnTo>
                  <a:lnTo>
                    <a:pt x="284" y="426"/>
                  </a:lnTo>
                  <a:lnTo>
                    <a:pt x="287" y="426"/>
                  </a:lnTo>
                  <a:lnTo>
                    <a:pt x="287" y="432"/>
                  </a:lnTo>
                  <a:lnTo>
                    <a:pt x="287" y="432"/>
                  </a:lnTo>
                  <a:lnTo>
                    <a:pt x="289" y="432"/>
                  </a:lnTo>
                  <a:lnTo>
                    <a:pt x="289" y="438"/>
                  </a:lnTo>
                  <a:lnTo>
                    <a:pt x="289" y="438"/>
                  </a:lnTo>
                  <a:lnTo>
                    <a:pt x="290" y="438"/>
                  </a:lnTo>
                  <a:lnTo>
                    <a:pt x="290" y="449"/>
                  </a:lnTo>
                  <a:lnTo>
                    <a:pt x="290" y="449"/>
                  </a:lnTo>
                  <a:lnTo>
                    <a:pt x="292" y="449"/>
                  </a:lnTo>
                  <a:lnTo>
                    <a:pt x="292" y="466"/>
                  </a:lnTo>
                  <a:lnTo>
                    <a:pt x="292" y="466"/>
                  </a:lnTo>
                  <a:lnTo>
                    <a:pt x="293" y="466"/>
                  </a:lnTo>
                  <a:lnTo>
                    <a:pt x="293" y="471"/>
                  </a:lnTo>
                  <a:lnTo>
                    <a:pt x="293" y="471"/>
                  </a:lnTo>
                  <a:lnTo>
                    <a:pt x="301" y="471"/>
                  </a:lnTo>
                  <a:lnTo>
                    <a:pt x="301" y="478"/>
                  </a:lnTo>
                  <a:lnTo>
                    <a:pt x="301" y="478"/>
                  </a:lnTo>
                  <a:lnTo>
                    <a:pt x="303" y="478"/>
                  </a:lnTo>
                  <a:lnTo>
                    <a:pt x="303" y="494"/>
                  </a:lnTo>
                  <a:lnTo>
                    <a:pt x="303" y="494"/>
                  </a:lnTo>
                  <a:lnTo>
                    <a:pt x="309" y="494"/>
                  </a:lnTo>
                  <a:lnTo>
                    <a:pt x="309" y="500"/>
                  </a:lnTo>
                  <a:lnTo>
                    <a:pt x="309" y="500"/>
                  </a:lnTo>
                  <a:lnTo>
                    <a:pt x="316" y="500"/>
                  </a:lnTo>
                  <a:lnTo>
                    <a:pt x="316" y="505"/>
                  </a:lnTo>
                  <a:lnTo>
                    <a:pt x="316" y="505"/>
                  </a:lnTo>
                  <a:lnTo>
                    <a:pt x="320" y="505"/>
                  </a:lnTo>
                  <a:lnTo>
                    <a:pt x="320" y="511"/>
                  </a:lnTo>
                  <a:lnTo>
                    <a:pt x="320" y="511"/>
                  </a:lnTo>
                  <a:lnTo>
                    <a:pt x="327" y="511"/>
                  </a:lnTo>
                  <a:lnTo>
                    <a:pt x="327" y="511"/>
                  </a:lnTo>
                  <a:lnTo>
                    <a:pt x="327" y="511"/>
                  </a:lnTo>
                  <a:lnTo>
                    <a:pt x="335" y="511"/>
                  </a:lnTo>
                  <a:lnTo>
                    <a:pt x="335" y="517"/>
                  </a:lnTo>
                  <a:lnTo>
                    <a:pt x="335" y="517"/>
                  </a:lnTo>
                  <a:lnTo>
                    <a:pt x="342" y="517"/>
                  </a:lnTo>
                  <a:lnTo>
                    <a:pt x="342" y="529"/>
                  </a:lnTo>
                  <a:lnTo>
                    <a:pt x="342" y="529"/>
                  </a:lnTo>
                  <a:lnTo>
                    <a:pt x="347" y="529"/>
                  </a:lnTo>
                  <a:lnTo>
                    <a:pt x="347" y="534"/>
                  </a:lnTo>
                  <a:lnTo>
                    <a:pt x="347" y="534"/>
                  </a:lnTo>
                  <a:lnTo>
                    <a:pt x="353" y="534"/>
                  </a:lnTo>
                  <a:lnTo>
                    <a:pt x="353" y="546"/>
                  </a:lnTo>
                  <a:lnTo>
                    <a:pt x="353" y="546"/>
                  </a:lnTo>
                  <a:lnTo>
                    <a:pt x="354" y="546"/>
                  </a:lnTo>
                  <a:lnTo>
                    <a:pt x="354" y="551"/>
                  </a:lnTo>
                  <a:lnTo>
                    <a:pt x="354" y="551"/>
                  </a:lnTo>
                  <a:lnTo>
                    <a:pt x="356" y="551"/>
                  </a:lnTo>
                  <a:lnTo>
                    <a:pt x="356" y="562"/>
                  </a:lnTo>
                  <a:lnTo>
                    <a:pt x="356" y="562"/>
                  </a:lnTo>
                  <a:lnTo>
                    <a:pt x="358" y="562"/>
                  </a:lnTo>
                  <a:lnTo>
                    <a:pt x="358" y="575"/>
                  </a:lnTo>
                  <a:lnTo>
                    <a:pt x="358" y="575"/>
                  </a:lnTo>
                  <a:lnTo>
                    <a:pt x="359" y="575"/>
                  </a:lnTo>
                  <a:lnTo>
                    <a:pt x="359" y="580"/>
                  </a:lnTo>
                  <a:lnTo>
                    <a:pt x="359" y="580"/>
                  </a:lnTo>
                  <a:lnTo>
                    <a:pt x="361" y="580"/>
                  </a:lnTo>
                  <a:lnTo>
                    <a:pt x="361" y="586"/>
                  </a:lnTo>
                  <a:lnTo>
                    <a:pt x="361" y="586"/>
                  </a:lnTo>
                  <a:lnTo>
                    <a:pt x="362" y="586"/>
                  </a:lnTo>
                  <a:lnTo>
                    <a:pt x="362" y="614"/>
                  </a:lnTo>
                  <a:lnTo>
                    <a:pt x="362" y="614"/>
                  </a:lnTo>
                  <a:lnTo>
                    <a:pt x="365" y="614"/>
                  </a:lnTo>
                  <a:lnTo>
                    <a:pt x="365" y="631"/>
                  </a:lnTo>
                  <a:lnTo>
                    <a:pt x="365" y="631"/>
                  </a:lnTo>
                  <a:lnTo>
                    <a:pt x="366" y="631"/>
                  </a:lnTo>
                  <a:lnTo>
                    <a:pt x="366" y="637"/>
                  </a:lnTo>
                  <a:lnTo>
                    <a:pt x="366" y="637"/>
                  </a:lnTo>
                  <a:lnTo>
                    <a:pt x="371" y="637"/>
                  </a:lnTo>
                  <a:lnTo>
                    <a:pt x="371" y="643"/>
                  </a:lnTo>
                  <a:lnTo>
                    <a:pt x="373" y="648"/>
                  </a:lnTo>
                  <a:lnTo>
                    <a:pt x="374" y="648"/>
                  </a:lnTo>
                  <a:lnTo>
                    <a:pt x="374" y="660"/>
                  </a:lnTo>
                  <a:lnTo>
                    <a:pt x="374" y="660"/>
                  </a:lnTo>
                  <a:lnTo>
                    <a:pt x="378" y="660"/>
                  </a:lnTo>
                  <a:lnTo>
                    <a:pt x="378" y="666"/>
                  </a:lnTo>
                  <a:lnTo>
                    <a:pt x="378" y="666"/>
                  </a:lnTo>
                  <a:lnTo>
                    <a:pt x="384" y="666"/>
                  </a:lnTo>
                  <a:lnTo>
                    <a:pt x="384" y="677"/>
                  </a:lnTo>
                  <a:lnTo>
                    <a:pt x="384" y="677"/>
                  </a:lnTo>
                  <a:lnTo>
                    <a:pt x="387" y="677"/>
                  </a:lnTo>
                  <a:lnTo>
                    <a:pt x="387" y="683"/>
                  </a:lnTo>
                  <a:lnTo>
                    <a:pt x="387" y="683"/>
                  </a:lnTo>
                  <a:lnTo>
                    <a:pt x="421" y="683"/>
                  </a:lnTo>
                  <a:lnTo>
                    <a:pt x="421" y="694"/>
                  </a:lnTo>
                  <a:lnTo>
                    <a:pt x="421" y="694"/>
                  </a:lnTo>
                  <a:lnTo>
                    <a:pt x="427" y="694"/>
                  </a:lnTo>
                  <a:lnTo>
                    <a:pt x="427" y="700"/>
                  </a:lnTo>
                  <a:lnTo>
                    <a:pt x="427" y="700"/>
                  </a:lnTo>
                  <a:lnTo>
                    <a:pt x="431" y="700"/>
                  </a:lnTo>
                  <a:lnTo>
                    <a:pt x="431" y="705"/>
                  </a:lnTo>
                  <a:lnTo>
                    <a:pt x="431" y="705"/>
                  </a:lnTo>
                  <a:lnTo>
                    <a:pt x="434" y="705"/>
                  </a:lnTo>
                  <a:lnTo>
                    <a:pt x="434" y="718"/>
                  </a:lnTo>
                  <a:lnTo>
                    <a:pt x="434" y="718"/>
                  </a:lnTo>
                  <a:lnTo>
                    <a:pt x="435" y="718"/>
                  </a:lnTo>
                  <a:lnTo>
                    <a:pt x="435" y="746"/>
                  </a:lnTo>
                  <a:lnTo>
                    <a:pt x="435" y="746"/>
                  </a:lnTo>
                  <a:lnTo>
                    <a:pt x="437" y="746"/>
                  </a:lnTo>
                  <a:lnTo>
                    <a:pt x="437" y="764"/>
                  </a:lnTo>
                  <a:lnTo>
                    <a:pt x="437" y="764"/>
                  </a:lnTo>
                  <a:lnTo>
                    <a:pt x="440" y="764"/>
                  </a:lnTo>
                  <a:lnTo>
                    <a:pt x="440" y="781"/>
                  </a:lnTo>
                  <a:lnTo>
                    <a:pt x="440" y="781"/>
                  </a:lnTo>
                  <a:lnTo>
                    <a:pt x="443" y="781"/>
                  </a:lnTo>
                  <a:lnTo>
                    <a:pt x="443" y="792"/>
                  </a:lnTo>
                  <a:lnTo>
                    <a:pt x="443" y="792"/>
                  </a:lnTo>
                  <a:lnTo>
                    <a:pt x="446" y="792"/>
                  </a:lnTo>
                  <a:lnTo>
                    <a:pt x="446" y="797"/>
                  </a:lnTo>
                  <a:lnTo>
                    <a:pt x="446" y="797"/>
                  </a:lnTo>
                  <a:lnTo>
                    <a:pt x="447" y="797"/>
                  </a:lnTo>
                  <a:lnTo>
                    <a:pt x="447" y="815"/>
                  </a:lnTo>
                  <a:lnTo>
                    <a:pt x="447" y="815"/>
                  </a:lnTo>
                  <a:lnTo>
                    <a:pt x="449" y="815"/>
                  </a:lnTo>
                  <a:lnTo>
                    <a:pt x="449" y="821"/>
                  </a:lnTo>
                  <a:lnTo>
                    <a:pt x="450" y="826"/>
                  </a:lnTo>
                  <a:lnTo>
                    <a:pt x="452" y="826"/>
                  </a:lnTo>
                  <a:lnTo>
                    <a:pt x="452" y="832"/>
                  </a:lnTo>
                  <a:lnTo>
                    <a:pt x="452" y="832"/>
                  </a:lnTo>
                  <a:lnTo>
                    <a:pt x="458" y="832"/>
                  </a:lnTo>
                  <a:lnTo>
                    <a:pt x="458" y="838"/>
                  </a:lnTo>
                  <a:lnTo>
                    <a:pt x="458" y="838"/>
                  </a:lnTo>
                  <a:lnTo>
                    <a:pt x="471" y="838"/>
                  </a:lnTo>
                  <a:lnTo>
                    <a:pt x="471" y="843"/>
                  </a:lnTo>
                  <a:lnTo>
                    <a:pt x="471" y="843"/>
                  </a:lnTo>
                  <a:lnTo>
                    <a:pt x="477" y="843"/>
                  </a:lnTo>
                  <a:lnTo>
                    <a:pt x="477" y="849"/>
                  </a:lnTo>
                  <a:lnTo>
                    <a:pt x="477" y="849"/>
                  </a:lnTo>
                  <a:lnTo>
                    <a:pt x="478" y="849"/>
                  </a:lnTo>
                  <a:lnTo>
                    <a:pt x="478" y="856"/>
                  </a:lnTo>
                  <a:lnTo>
                    <a:pt x="478" y="856"/>
                  </a:lnTo>
                  <a:lnTo>
                    <a:pt x="483" y="856"/>
                  </a:lnTo>
                  <a:lnTo>
                    <a:pt x="483" y="861"/>
                  </a:lnTo>
                  <a:lnTo>
                    <a:pt x="483" y="861"/>
                  </a:lnTo>
                  <a:lnTo>
                    <a:pt x="485" y="861"/>
                  </a:lnTo>
                  <a:lnTo>
                    <a:pt x="485" y="867"/>
                  </a:lnTo>
                  <a:lnTo>
                    <a:pt x="485" y="867"/>
                  </a:lnTo>
                  <a:lnTo>
                    <a:pt x="490" y="867"/>
                  </a:lnTo>
                  <a:lnTo>
                    <a:pt x="490" y="872"/>
                  </a:lnTo>
                  <a:lnTo>
                    <a:pt x="490" y="872"/>
                  </a:lnTo>
                  <a:lnTo>
                    <a:pt x="496" y="872"/>
                  </a:lnTo>
                  <a:lnTo>
                    <a:pt x="496" y="878"/>
                  </a:lnTo>
                  <a:lnTo>
                    <a:pt x="496" y="878"/>
                  </a:lnTo>
                  <a:lnTo>
                    <a:pt x="500" y="878"/>
                  </a:lnTo>
                  <a:lnTo>
                    <a:pt x="500" y="884"/>
                  </a:lnTo>
                  <a:lnTo>
                    <a:pt x="500" y="884"/>
                  </a:lnTo>
                  <a:lnTo>
                    <a:pt x="508" y="884"/>
                  </a:lnTo>
                  <a:lnTo>
                    <a:pt x="508" y="889"/>
                  </a:lnTo>
                  <a:lnTo>
                    <a:pt x="508" y="889"/>
                  </a:lnTo>
                  <a:lnTo>
                    <a:pt x="512" y="889"/>
                  </a:lnTo>
                  <a:lnTo>
                    <a:pt x="512" y="895"/>
                  </a:lnTo>
                  <a:lnTo>
                    <a:pt x="512" y="895"/>
                  </a:lnTo>
                  <a:lnTo>
                    <a:pt x="515" y="895"/>
                  </a:lnTo>
                  <a:lnTo>
                    <a:pt x="515" y="901"/>
                  </a:lnTo>
                  <a:lnTo>
                    <a:pt x="515" y="901"/>
                  </a:lnTo>
                  <a:lnTo>
                    <a:pt x="516" y="901"/>
                  </a:lnTo>
                  <a:lnTo>
                    <a:pt x="516" y="907"/>
                  </a:lnTo>
                  <a:lnTo>
                    <a:pt x="516" y="907"/>
                  </a:lnTo>
                  <a:lnTo>
                    <a:pt x="519" y="907"/>
                  </a:lnTo>
                  <a:lnTo>
                    <a:pt x="519" y="918"/>
                  </a:lnTo>
                  <a:lnTo>
                    <a:pt x="519" y="918"/>
                  </a:lnTo>
                  <a:lnTo>
                    <a:pt x="523" y="918"/>
                  </a:lnTo>
                  <a:lnTo>
                    <a:pt x="523" y="924"/>
                  </a:lnTo>
                  <a:lnTo>
                    <a:pt x="523" y="924"/>
                  </a:lnTo>
                  <a:lnTo>
                    <a:pt x="527" y="924"/>
                  </a:lnTo>
                  <a:lnTo>
                    <a:pt x="527" y="930"/>
                  </a:lnTo>
                  <a:lnTo>
                    <a:pt x="527" y="930"/>
                  </a:lnTo>
                  <a:lnTo>
                    <a:pt x="535" y="930"/>
                  </a:lnTo>
                  <a:lnTo>
                    <a:pt x="535" y="935"/>
                  </a:lnTo>
                  <a:lnTo>
                    <a:pt x="535" y="935"/>
                  </a:lnTo>
                  <a:lnTo>
                    <a:pt x="546" y="935"/>
                  </a:lnTo>
                  <a:lnTo>
                    <a:pt x="546" y="935"/>
                  </a:lnTo>
                  <a:lnTo>
                    <a:pt x="546" y="935"/>
                  </a:lnTo>
                  <a:lnTo>
                    <a:pt x="568" y="935"/>
                  </a:lnTo>
                  <a:lnTo>
                    <a:pt x="568" y="941"/>
                  </a:lnTo>
                  <a:lnTo>
                    <a:pt x="568" y="941"/>
                  </a:lnTo>
                  <a:lnTo>
                    <a:pt x="571" y="941"/>
                  </a:lnTo>
                  <a:lnTo>
                    <a:pt x="571" y="953"/>
                  </a:lnTo>
                  <a:lnTo>
                    <a:pt x="571" y="953"/>
                  </a:lnTo>
                  <a:lnTo>
                    <a:pt x="580" y="953"/>
                  </a:lnTo>
                  <a:lnTo>
                    <a:pt x="580" y="964"/>
                  </a:lnTo>
                  <a:lnTo>
                    <a:pt x="580" y="964"/>
                  </a:lnTo>
                  <a:lnTo>
                    <a:pt x="581" y="964"/>
                  </a:lnTo>
                  <a:lnTo>
                    <a:pt x="581" y="970"/>
                  </a:lnTo>
                  <a:lnTo>
                    <a:pt x="581" y="970"/>
                  </a:lnTo>
                  <a:lnTo>
                    <a:pt x="586" y="970"/>
                  </a:lnTo>
                  <a:lnTo>
                    <a:pt x="586" y="976"/>
                  </a:lnTo>
                  <a:lnTo>
                    <a:pt x="586" y="976"/>
                  </a:lnTo>
                  <a:lnTo>
                    <a:pt x="588" y="976"/>
                  </a:lnTo>
                  <a:lnTo>
                    <a:pt x="588" y="981"/>
                  </a:lnTo>
                  <a:lnTo>
                    <a:pt x="588" y="981"/>
                  </a:lnTo>
                  <a:lnTo>
                    <a:pt x="590" y="981"/>
                  </a:lnTo>
                  <a:lnTo>
                    <a:pt x="590" y="987"/>
                  </a:lnTo>
                  <a:lnTo>
                    <a:pt x="590" y="987"/>
                  </a:lnTo>
                  <a:lnTo>
                    <a:pt x="592" y="987"/>
                  </a:lnTo>
                  <a:lnTo>
                    <a:pt x="592" y="999"/>
                  </a:lnTo>
                  <a:lnTo>
                    <a:pt x="592" y="999"/>
                  </a:lnTo>
                  <a:lnTo>
                    <a:pt x="593" y="999"/>
                  </a:lnTo>
                  <a:lnTo>
                    <a:pt x="593" y="1005"/>
                  </a:lnTo>
                  <a:lnTo>
                    <a:pt x="593" y="1005"/>
                  </a:lnTo>
                  <a:lnTo>
                    <a:pt x="596" y="1005"/>
                  </a:lnTo>
                  <a:lnTo>
                    <a:pt x="596" y="1011"/>
                  </a:lnTo>
                  <a:lnTo>
                    <a:pt x="596" y="1011"/>
                  </a:lnTo>
                  <a:lnTo>
                    <a:pt x="611" y="1011"/>
                  </a:lnTo>
                  <a:lnTo>
                    <a:pt x="611" y="1017"/>
                  </a:lnTo>
                  <a:lnTo>
                    <a:pt x="611" y="1017"/>
                  </a:lnTo>
                  <a:lnTo>
                    <a:pt x="633" y="1017"/>
                  </a:lnTo>
                  <a:lnTo>
                    <a:pt x="633" y="1017"/>
                  </a:lnTo>
                  <a:lnTo>
                    <a:pt x="633" y="1017"/>
                  </a:lnTo>
                  <a:lnTo>
                    <a:pt x="638" y="1017"/>
                  </a:lnTo>
                  <a:lnTo>
                    <a:pt x="638" y="1022"/>
                  </a:lnTo>
                  <a:lnTo>
                    <a:pt x="638" y="1022"/>
                  </a:lnTo>
                  <a:lnTo>
                    <a:pt x="647" y="1022"/>
                  </a:lnTo>
                  <a:lnTo>
                    <a:pt x="647" y="1028"/>
                  </a:lnTo>
                  <a:lnTo>
                    <a:pt x="647" y="1028"/>
                  </a:lnTo>
                  <a:lnTo>
                    <a:pt x="652" y="1028"/>
                  </a:lnTo>
                  <a:lnTo>
                    <a:pt x="652" y="1034"/>
                  </a:lnTo>
                  <a:lnTo>
                    <a:pt x="654" y="1034"/>
                  </a:lnTo>
                  <a:lnTo>
                    <a:pt x="655" y="1034"/>
                  </a:lnTo>
                  <a:lnTo>
                    <a:pt x="655" y="1047"/>
                  </a:lnTo>
                  <a:lnTo>
                    <a:pt x="655" y="1047"/>
                  </a:lnTo>
                  <a:lnTo>
                    <a:pt x="657" y="1047"/>
                  </a:lnTo>
                  <a:lnTo>
                    <a:pt x="657" y="1047"/>
                  </a:lnTo>
                  <a:lnTo>
                    <a:pt x="657" y="1047"/>
                  </a:lnTo>
                  <a:lnTo>
                    <a:pt x="661" y="1047"/>
                  </a:lnTo>
                  <a:lnTo>
                    <a:pt x="661" y="1064"/>
                  </a:lnTo>
                  <a:lnTo>
                    <a:pt x="661" y="1064"/>
                  </a:lnTo>
                  <a:lnTo>
                    <a:pt x="664" y="1064"/>
                  </a:lnTo>
                  <a:lnTo>
                    <a:pt x="664" y="1070"/>
                  </a:lnTo>
                  <a:lnTo>
                    <a:pt x="664" y="1070"/>
                  </a:lnTo>
                  <a:lnTo>
                    <a:pt x="666" y="1070"/>
                  </a:lnTo>
                  <a:lnTo>
                    <a:pt x="666" y="1076"/>
                  </a:lnTo>
                  <a:lnTo>
                    <a:pt x="666" y="1076"/>
                  </a:lnTo>
                  <a:lnTo>
                    <a:pt x="673" y="1076"/>
                  </a:lnTo>
                  <a:lnTo>
                    <a:pt x="673" y="1082"/>
                  </a:lnTo>
                  <a:lnTo>
                    <a:pt x="673" y="1082"/>
                  </a:lnTo>
                  <a:lnTo>
                    <a:pt x="676" y="1082"/>
                  </a:lnTo>
                  <a:lnTo>
                    <a:pt x="676" y="1082"/>
                  </a:lnTo>
                  <a:lnTo>
                    <a:pt x="676" y="1082"/>
                  </a:lnTo>
                  <a:lnTo>
                    <a:pt x="680" y="1082"/>
                  </a:lnTo>
                  <a:lnTo>
                    <a:pt x="680" y="1088"/>
                  </a:lnTo>
                  <a:lnTo>
                    <a:pt x="680" y="1088"/>
                  </a:lnTo>
                  <a:lnTo>
                    <a:pt x="697" y="1088"/>
                  </a:lnTo>
                  <a:lnTo>
                    <a:pt x="697" y="1095"/>
                  </a:lnTo>
                  <a:lnTo>
                    <a:pt x="697" y="1095"/>
                  </a:lnTo>
                  <a:lnTo>
                    <a:pt x="702" y="1095"/>
                  </a:lnTo>
                  <a:lnTo>
                    <a:pt x="702" y="1095"/>
                  </a:lnTo>
                  <a:lnTo>
                    <a:pt x="702" y="1095"/>
                  </a:lnTo>
                  <a:lnTo>
                    <a:pt x="711" y="1095"/>
                  </a:lnTo>
                  <a:lnTo>
                    <a:pt x="711" y="1101"/>
                  </a:lnTo>
                  <a:lnTo>
                    <a:pt x="711" y="1101"/>
                  </a:lnTo>
                  <a:lnTo>
                    <a:pt x="714" y="1101"/>
                  </a:lnTo>
                  <a:lnTo>
                    <a:pt x="714" y="1113"/>
                  </a:lnTo>
                  <a:lnTo>
                    <a:pt x="714" y="1113"/>
                  </a:lnTo>
                  <a:lnTo>
                    <a:pt x="719" y="1113"/>
                  </a:lnTo>
                  <a:lnTo>
                    <a:pt x="719" y="1119"/>
                  </a:lnTo>
                  <a:lnTo>
                    <a:pt x="719" y="1119"/>
                  </a:lnTo>
                  <a:lnTo>
                    <a:pt x="723" y="1119"/>
                  </a:lnTo>
                  <a:lnTo>
                    <a:pt x="723" y="1119"/>
                  </a:lnTo>
                  <a:lnTo>
                    <a:pt x="723" y="1119"/>
                  </a:lnTo>
                  <a:lnTo>
                    <a:pt x="724" y="1119"/>
                  </a:lnTo>
                  <a:lnTo>
                    <a:pt x="724" y="1138"/>
                  </a:lnTo>
                  <a:lnTo>
                    <a:pt x="724" y="1138"/>
                  </a:lnTo>
                  <a:lnTo>
                    <a:pt x="726" y="1138"/>
                  </a:lnTo>
                  <a:lnTo>
                    <a:pt x="726" y="1138"/>
                  </a:lnTo>
                  <a:lnTo>
                    <a:pt x="726" y="1138"/>
                  </a:lnTo>
                  <a:lnTo>
                    <a:pt x="728" y="1138"/>
                  </a:lnTo>
                  <a:lnTo>
                    <a:pt x="728" y="1144"/>
                  </a:lnTo>
                  <a:lnTo>
                    <a:pt x="728" y="1144"/>
                  </a:lnTo>
                  <a:lnTo>
                    <a:pt x="731" y="1144"/>
                  </a:lnTo>
                  <a:lnTo>
                    <a:pt x="731" y="1151"/>
                  </a:lnTo>
                  <a:lnTo>
                    <a:pt x="731" y="1151"/>
                  </a:lnTo>
                  <a:lnTo>
                    <a:pt x="733" y="1151"/>
                  </a:lnTo>
                  <a:lnTo>
                    <a:pt x="733" y="1163"/>
                  </a:lnTo>
                  <a:lnTo>
                    <a:pt x="733" y="1163"/>
                  </a:lnTo>
                  <a:lnTo>
                    <a:pt x="736" y="1163"/>
                  </a:lnTo>
                  <a:lnTo>
                    <a:pt x="736" y="1169"/>
                  </a:lnTo>
                  <a:lnTo>
                    <a:pt x="736" y="1169"/>
                  </a:lnTo>
                  <a:lnTo>
                    <a:pt x="738" y="1169"/>
                  </a:lnTo>
                  <a:lnTo>
                    <a:pt x="738" y="1175"/>
                  </a:lnTo>
                  <a:lnTo>
                    <a:pt x="738" y="1175"/>
                  </a:lnTo>
                  <a:lnTo>
                    <a:pt x="742" y="1175"/>
                  </a:lnTo>
                  <a:lnTo>
                    <a:pt x="742" y="1181"/>
                  </a:lnTo>
                  <a:lnTo>
                    <a:pt x="742" y="1181"/>
                  </a:lnTo>
                  <a:lnTo>
                    <a:pt x="754" y="1181"/>
                  </a:lnTo>
                  <a:lnTo>
                    <a:pt x="754" y="1188"/>
                  </a:lnTo>
                  <a:lnTo>
                    <a:pt x="754" y="1188"/>
                  </a:lnTo>
                  <a:lnTo>
                    <a:pt x="761" y="1188"/>
                  </a:lnTo>
                  <a:lnTo>
                    <a:pt x="761" y="1194"/>
                  </a:lnTo>
                  <a:lnTo>
                    <a:pt x="761" y="1194"/>
                  </a:lnTo>
                  <a:lnTo>
                    <a:pt x="797" y="1194"/>
                  </a:lnTo>
                  <a:lnTo>
                    <a:pt x="797" y="1207"/>
                  </a:lnTo>
                  <a:lnTo>
                    <a:pt x="797" y="1207"/>
                  </a:lnTo>
                  <a:lnTo>
                    <a:pt x="798" y="1207"/>
                  </a:lnTo>
                  <a:lnTo>
                    <a:pt x="798" y="1219"/>
                  </a:lnTo>
                  <a:lnTo>
                    <a:pt x="798" y="1219"/>
                  </a:lnTo>
                  <a:lnTo>
                    <a:pt x="807" y="1219"/>
                  </a:lnTo>
                  <a:lnTo>
                    <a:pt x="807" y="1225"/>
                  </a:lnTo>
                  <a:lnTo>
                    <a:pt x="807" y="1225"/>
                  </a:lnTo>
                  <a:lnTo>
                    <a:pt x="812" y="1225"/>
                  </a:lnTo>
                  <a:lnTo>
                    <a:pt x="812" y="1231"/>
                  </a:lnTo>
                  <a:lnTo>
                    <a:pt x="812" y="1231"/>
                  </a:lnTo>
                  <a:lnTo>
                    <a:pt x="826" y="1231"/>
                  </a:lnTo>
                  <a:lnTo>
                    <a:pt x="826" y="1238"/>
                  </a:lnTo>
                  <a:lnTo>
                    <a:pt x="826" y="1238"/>
                  </a:lnTo>
                  <a:lnTo>
                    <a:pt x="845" y="1238"/>
                  </a:lnTo>
                  <a:lnTo>
                    <a:pt x="845" y="1245"/>
                  </a:lnTo>
                  <a:lnTo>
                    <a:pt x="845" y="1245"/>
                  </a:lnTo>
                  <a:lnTo>
                    <a:pt x="866" y="1245"/>
                  </a:lnTo>
                  <a:lnTo>
                    <a:pt x="866" y="1251"/>
                  </a:lnTo>
                  <a:lnTo>
                    <a:pt x="866" y="1251"/>
                  </a:lnTo>
                  <a:lnTo>
                    <a:pt x="867" y="1251"/>
                  </a:lnTo>
                  <a:lnTo>
                    <a:pt x="867" y="1257"/>
                  </a:lnTo>
                  <a:lnTo>
                    <a:pt x="867" y="1257"/>
                  </a:lnTo>
                  <a:lnTo>
                    <a:pt x="869" y="1257"/>
                  </a:lnTo>
                  <a:lnTo>
                    <a:pt x="869" y="1263"/>
                  </a:lnTo>
                  <a:lnTo>
                    <a:pt x="869" y="1263"/>
                  </a:lnTo>
                  <a:lnTo>
                    <a:pt x="876" y="1263"/>
                  </a:lnTo>
                  <a:lnTo>
                    <a:pt x="876" y="1269"/>
                  </a:lnTo>
                  <a:lnTo>
                    <a:pt x="876" y="1269"/>
                  </a:lnTo>
                  <a:lnTo>
                    <a:pt x="892" y="1269"/>
                  </a:lnTo>
                  <a:lnTo>
                    <a:pt x="892" y="1275"/>
                  </a:lnTo>
                  <a:lnTo>
                    <a:pt x="892" y="1275"/>
                  </a:lnTo>
                  <a:lnTo>
                    <a:pt x="904" y="1275"/>
                  </a:lnTo>
                  <a:lnTo>
                    <a:pt x="904" y="1283"/>
                  </a:lnTo>
                  <a:lnTo>
                    <a:pt x="904" y="1283"/>
                  </a:lnTo>
                  <a:lnTo>
                    <a:pt x="931" y="1283"/>
                  </a:lnTo>
                  <a:lnTo>
                    <a:pt x="931" y="1289"/>
                  </a:lnTo>
                  <a:lnTo>
                    <a:pt x="931" y="1289"/>
                  </a:lnTo>
                  <a:lnTo>
                    <a:pt x="935" y="1289"/>
                  </a:lnTo>
                  <a:lnTo>
                    <a:pt x="935" y="1295"/>
                  </a:lnTo>
                  <a:lnTo>
                    <a:pt x="935" y="1295"/>
                  </a:lnTo>
                  <a:lnTo>
                    <a:pt x="942" y="1295"/>
                  </a:lnTo>
                  <a:lnTo>
                    <a:pt x="942" y="1301"/>
                  </a:lnTo>
                  <a:lnTo>
                    <a:pt x="942" y="1301"/>
                  </a:lnTo>
                  <a:lnTo>
                    <a:pt x="943" y="1301"/>
                  </a:lnTo>
                  <a:lnTo>
                    <a:pt x="943" y="1307"/>
                  </a:lnTo>
                  <a:lnTo>
                    <a:pt x="943" y="1307"/>
                  </a:lnTo>
                  <a:lnTo>
                    <a:pt x="947" y="1307"/>
                  </a:lnTo>
                  <a:lnTo>
                    <a:pt x="947" y="1313"/>
                  </a:lnTo>
                  <a:lnTo>
                    <a:pt x="947" y="1313"/>
                  </a:lnTo>
                  <a:lnTo>
                    <a:pt x="951" y="1313"/>
                  </a:lnTo>
                  <a:lnTo>
                    <a:pt x="951" y="1327"/>
                  </a:lnTo>
                  <a:lnTo>
                    <a:pt x="951" y="1327"/>
                  </a:lnTo>
                  <a:lnTo>
                    <a:pt x="981" y="1327"/>
                  </a:lnTo>
                  <a:lnTo>
                    <a:pt x="981" y="1333"/>
                  </a:lnTo>
                  <a:lnTo>
                    <a:pt x="981" y="1333"/>
                  </a:lnTo>
                  <a:lnTo>
                    <a:pt x="1001" y="1333"/>
                  </a:lnTo>
                  <a:lnTo>
                    <a:pt x="1001" y="1333"/>
                  </a:lnTo>
                  <a:lnTo>
                    <a:pt x="1001" y="1333"/>
                  </a:lnTo>
                  <a:lnTo>
                    <a:pt x="1005" y="1333"/>
                  </a:lnTo>
                  <a:lnTo>
                    <a:pt x="1005" y="1339"/>
                  </a:lnTo>
                  <a:lnTo>
                    <a:pt x="1005" y="1339"/>
                  </a:lnTo>
                  <a:lnTo>
                    <a:pt x="1013" y="1339"/>
                  </a:lnTo>
                  <a:lnTo>
                    <a:pt x="1013" y="1345"/>
                  </a:lnTo>
                  <a:lnTo>
                    <a:pt x="1013" y="1345"/>
                  </a:lnTo>
                  <a:lnTo>
                    <a:pt x="1020" y="1345"/>
                  </a:lnTo>
                  <a:lnTo>
                    <a:pt x="1020" y="1345"/>
                  </a:lnTo>
                  <a:lnTo>
                    <a:pt x="1020" y="1345"/>
                  </a:lnTo>
                  <a:lnTo>
                    <a:pt x="1026" y="1345"/>
                  </a:lnTo>
                  <a:lnTo>
                    <a:pt x="1026" y="1345"/>
                  </a:lnTo>
                  <a:lnTo>
                    <a:pt x="1026" y="1345"/>
                  </a:lnTo>
                  <a:lnTo>
                    <a:pt x="1039" y="1345"/>
                  </a:lnTo>
                  <a:lnTo>
                    <a:pt x="1039" y="1345"/>
                  </a:lnTo>
                  <a:lnTo>
                    <a:pt x="1039" y="1345"/>
                  </a:lnTo>
                  <a:lnTo>
                    <a:pt x="1062" y="1345"/>
                  </a:lnTo>
                  <a:lnTo>
                    <a:pt x="1062" y="1345"/>
                  </a:lnTo>
                  <a:lnTo>
                    <a:pt x="1062" y="1345"/>
                  </a:lnTo>
                  <a:lnTo>
                    <a:pt x="1079" y="1345"/>
                  </a:lnTo>
                  <a:lnTo>
                    <a:pt x="1079" y="1352"/>
                  </a:lnTo>
                  <a:lnTo>
                    <a:pt x="1079" y="1352"/>
                  </a:lnTo>
                  <a:lnTo>
                    <a:pt x="1086" y="1352"/>
                  </a:lnTo>
                  <a:lnTo>
                    <a:pt x="1086" y="1352"/>
                  </a:lnTo>
                  <a:lnTo>
                    <a:pt x="1086" y="1352"/>
                  </a:lnTo>
                  <a:lnTo>
                    <a:pt x="1088" y="1352"/>
                  </a:lnTo>
                  <a:lnTo>
                    <a:pt x="1088" y="1359"/>
                  </a:lnTo>
                  <a:lnTo>
                    <a:pt x="1088" y="1359"/>
                  </a:lnTo>
                  <a:lnTo>
                    <a:pt x="1096" y="1359"/>
                  </a:lnTo>
                  <a:lnTo>
                    <a:pt x="1096" y="1365"/>
                  </a:lnTo>
                  <a:lnTo>
                    <a:pt x="1096" y="1365"/>
                  </a:lnTo>
                  <a:lnTo>
                    <a:pt x="1098" y="1365"/>
                  </a:lnTo>
                  <a:lnTo>
                    <a:pt x="1098" y="1365"/>
                  </a:lnTo>
                  <a:lnTo>
                    <a:pt x="1098" y="1365"/>
                  </a:lnTo>
                  <a:lnTo>
                    <a:pt x="1146" y="1365"/>
                  </a:lnTo>
                  <a:lnTo>
                    <a:pt x="1146" y="1365"/>
                  </a:lnTo>
                  <a:lnTo>
                    <a:pt x="1146" y="1365"/>
                  </a:lnTo>
                  <a:lnTo>
                    <a:pt x="1153" y="1365"/>
                  </a:lnTo>
                  <a:lnTo>
                    <a:pt x="1153" y="1365"/>
                  </a:lnTo>
                  <a:lnTo>
                    <a:pt x="1153" y="1365"/>
                  </a:lnTo>
                  <a:lnTo>
                    <a:pt x="1162" y="1365"/>
                  </a:lnTo>
                  <a:lnTo>
                    <a:pt x="1162" y="1365"/>
                  </a:lnTo>
                  <a:lnTo>
                    <a:pt x="1162" y="1365"/>
                  </a:lnTo>
                  <a:lnTo>
                    <a:pt x="1189" y="1365"/>
                  </a:lnTo>
                  <a:lnTo>
                    <a:pt x="1189" y="1373"/>
                  </a:lnTo>
                  <a:lnTo>
                    <a:pt x="1189" y="1373"/>
                  </a:lnTo>
                  <a:lnTo>
                    <a:pt x="1219" y="1373"/>
                  </a:lnTo>
                  <a:lnTo>
                    <a:pt x="1219" y="1373"/>
                  </a:lnTo>
                  <a:lnTo>
                    <a:pt x="1219" y="1373"/>
                  </a:lnTo>
                  <a:lnTo>
                    <a:pt x="1222" y="1373"/>
                  </a:lnTo>
                  <a:lnTo>
                    <a:pt x="1222" y="1381"/>
                  </a:lnTo>
                  <a:lnTo>
                    <a:pt x="1222" y="1381"/>
                  </a:lnTo>
                  <a:lnTo>
                    <a:pt x="1224" y="1381"/>
                  </a:lnTo>
                  <a:lnTo>
                    <a:pt x="1224" y="1388"/>
                  </a:lnTo>
                  <a:lnTo>
                    <a:pt x="1224" y="1388"/>
                  </a:lnTo>
                  <a:lnTo>
                    <a:pt x="1229" y="1388"/>
                  </a:lnTo>
                  <a:lnTo>
                    <a:pt x="1229" y="1395"/>
                  </a:lnTo>
                  <a:lnTo>
                    <a:pt x="1229" y="1395"/>
                  </a:lnTo>
                  <a:lnTo>
                    <a:pt x="1296" y="1395"/>
                  </a:lnTo>
                  <a:lnTo>
                    <a:pt x="1296" y="1402"/>
                  </a:lnTo>
                  <a:lnTo>
                    <a:pt x="1296" y="1402"/>
                  </a:lnTo>
                  <a:lnTo>
                    <a:pt x="1308" y="1402"/>
                  </a:lnTo>
                  <a:lnTo>
                    <a:pt x="1308" y="1402"/>
                  </a:lnTo>
                  <a:lnTo>
                    <a:pt x="1308" y="1402"/>
                  </a:lnTo>
                  <a:lnTo>
                    <a:pt x="1325" y="1402"/>
                  </a:lnTo>
                  <a:lnTo>
                    <a:pt x="1325" y="1402"/>
                  </a:lnTo>
                  <a:lnTo>
                    <a:pt x="1325" y="1402"/>
                  </a:lnTo>
                  <a:lnTo>
                    <a:pt x="1351" y="1402"/>
                  </a:lnTo>
                  <a:lnTo>
                    <a:pt x="1351" y="1402"/>
                  </a:lnTo>
                  <a:lnTo>
                    <a:pt x="1351" y="1402"/>
                  </a:lnTo>
                  <a:lnTo>
                    <a:pt x="1388" y="1402"/>
                  </a:lnTo>
                  <a:lnTo>
                    <a:pt x="1388" y="1402"/>
                  </a:lnTo>
                  <a:lnTo>
                    <a:pt x="1388" y="1402"/>
                  </a:lnTo>
                  <a:lnTo>
                    <a:pt x="1413" y="1402"/>
                  </a:lnTo>
                  <a:lnTo>
                    <a:pt x="1413" y="1410"/>
                  </a:lnTo>
                  <a:lnTo>
                    <a:pt x="1413" y="1410"/>
                  </a:lnTo>
                  <a:lnTo>
                    <a:pt x="1422" y="1410"/>
                  </a:lnTo>
                  <a:lnTo>
                    <a:pt x="1422" y="1418"/>
                  </a:lnTo>
                  <a:lnTo>
                    <a:pt x="1422" y="1418"/>
                  </a:lnTo>
                  <a:lnTo>
                    <a:pt x="1427" y="1418"/>
                  </a:lnTo>
                  <a:lnTo>
                    <a:pt x="1427" y="1418"/>
                  </a:lnTo>
                  <a:lnTo>
                    <a:pt x="1427" y="1418"/>
                  </a:lnTo>
                  <a:lnTo>
                    <a:pt x="1436" y="1418"/>
                  </a:lnTo>
                  <a:lnTo>
                    <a:pt x="1436" y="1427"/>
                  </a:lnTo>
                  <a:lnTo>
                    <a:pt x="1436" y="1427"/>
                  </a:lnTo>
                  <a:lnTo>
                    <a:pt x="1444" y="1427"/>
                  </a:lnTo>
                  <a:lnTo>
                    <a:pt x="1444" y="1443"/>
                  </a:lnTo>
                  <a:lnTo>
                    <a:pt x="1444" y="1443"/>
                  </a:lnTo>
                  <a:lnTo>
                    <a:pt x="1447" y="1443"/>
                  </a:lnTo>
                  <a:lnTo>
                    <a:pt x="1447" y="1443"/>
                  </a:lnTo>
                  <a:lnTo>
                    <a:pt x="1447" y="1443"/>
                  </a:lnTo>
                  <a:lnTo>
                    <a:pt x="1453" y="1443"/>
                  </a:lnTo>
                  <a:lnTo>
                    <a:pt x="1453" y="1443"/>
                  </a:lnTo>
                  <a:lnTo>
                    <a:pt x="1455" y="1443"/>
                  </a:lnTo>
                  <a:lnTo>
                    <a:pt x="1459" y="1443"/>
                  </a:lnTo>
                  <a:lnTo>
                    <a:pt x="1459" y="1443"/>
                  </a:lnTo>
                  <a:lnTo>
                    <a:pt x="1459" y="1443"/>
                  </a:lnTo>
                  <a:lnTo>
                    <a:pt x="1528" y="1443"/>
                  </a:lnTo>
                  <a:lnTo>
                    <a:pt x="1528" y="1443"/>
                  </a:lnTo>
                  <a:lnTo>
                    <a:pt x="1528" y="1443"/>
                  </a:lnTo>
                  <a:lnTo>
                    <a:pt x="1532" y="1443"/>
                  </a:lnTo>
                  <a:lnTo>
                    <a:pt x="1532" y="1443"/>
                  </a:lnTo>
                  <a:lnTo>
                    <a:pt x="1532" y="1443"/>
                  </a:lnTo>
                  <a:lnTo>
                    <a:pt x="1547" y="1443"/>
                  </a:lnTo>
                  <a:lnTo>
                    <a:pt x="1547" y="1443"/>
                  </a:lnTo>
                  <a:lnTo>
                    <a:pt x="1547" y="1443"/>
                  </a:lnTo>
                  <a:lnTo>
                    <a:pt x="1581" y="1443"/>
                  </a:lnTo>
                  <a:lnTo>
                    <a:pt x="1581" y="1443"/>
                  </a:lnTo>
                  <a:lnTo>
                    <a:pt x="1581" y="1443"/>
                  </a:lnTo>
                  <a:lnTo>
                    <a:pt x="1590" y="1443"/>
                  </a:lnTo>
                  <a:lnTo>
                    <a:pt x="1590" y="1452"/>
                  </a:lnTo>
                  <a:lnTo>
                    <a:pt x="1590" y="1452"/>
                  </a:lnTo>
                  <a:lnTo>
                    <a:pt x="1592" y="1452"/>
                  </a:lnTo>
                  <a:lnTo>
                    <a:pt x="1592" y="1462"/>
                  </a:lnTo>
                  <a:lnTo>
                    <a:pt x="1592" y="1462"/>
                  </a:lnTo>
                  <a:lnTo>
                    <a:pt x="1608" y="1462"/>
                  </a:lnTo>
                  <a:lnTo>
                    <a:pt x="1608" y="1473"/>
                  </a:lnTo>
                  <a:lnTo>
                    <a:pt x="1608" y="1473"/>
                  </a:lnTo>
                  <a:lnTo>
                    <a:pt x="1639" y="1473"/>
                  </a:lnTo>
                  <a:lnTo>
                    <a:pt x="1639" y="1482"/>
                  </a:lnTo>
                  <a:lnTo>
                    <a:pt x="1639" y="1482"/>
                  </a:lnTo>
                  <a:lnTo>
                    <a:pt x="1675" y="1482"/>
                  </a:lnTo>
                  <a:lnTo>
                    <a:pt x="1675" y="1492"/>
                  </a:lnTo>
                  <a:lnTo>
                    <a:pt x="1677" y="1492"/>
                  </a:lnTo>
                  <a:lnTo>
                    <a:pt x="1689" y="1492"/>
                  </a:lnTo>
                  <a:lnTo>
                    <a:pt x="1689" y="1492"/>
                  </a:lnTo>
                  <a:lnTo>
                    <a:pt x="1689" y="1492"/>
                  </a:lnTo>
                  <a:lnTo>
                    <a:pt x="1704" y="1492"/>
                  </a:lnTo>
                  <a:lnTo>
                    <a:pt x="1704" y="1492"/>
                  </a:lnTo>
                  <a:lnTo>
                    <a:pt x="1704" y="1492"/>
                  </a:lnTo>
                  <a:lnTo>
                    <a:pt x="1734" y="1492"/>
                  </a:lnTo>
                  <a:lnTo>
                    <a:pt x="1734" y="1492"/>
                  </a:lnTo>
                  <a:lnTo>
                    <a:pt x="1734" y="1492"/>
                  </a:lnTo>
                  <a:lnTo>
                    <a:pt x="1739" y="1492"/>
                  </a:lnTo>
                  <a:lnTo>
                    <a:pt x="1739" y="1503"/>
                  </a:lnTo>
                  <a:lnTo>
                    <a:pt x="1739" y="1503"/>
                  </a:lnTo>
                  <a:lnTo>
                    <a:pt x="1759" y="1503"/>
                  </a:lnTo>
                  <a:lnTo>
                    <a:pt x="1759" y="1503"/>
                  </a:lnTo>
                  <a:lnTo>
                    <a:pt x="1759" y="1503"/>
                  </a:lnTo>
                  <a:lnTo>
                    <a:pt x="1770" y="1503"/>
                  </a:lnTo>
                  <a:lnTo>
                    <a:pt x="1770" y="1515"/>
                  </a:lnTo>
                  <a:lnTo>
                    <a:pt x="1770" y="1515"/>
                  </a:lnTo>
                  <a:lnTo>
                    <a:pt x="1802" y="1515"/>
                  </a:lnTo>
                  <a:lnTo>
                    <a:pt x="1802" y="1515"/>
                  </a:lnTo>
                  <a:lnTo>
                    <a:pt x="1802" y="1515"/>
                  </a:lnTo>
                  <a:lnTo>
                    <a:pt x="1870" y="1515"/>
                  </a:lnTo>
                  <a:lnTo>
                    <a:pt x="1870" y="1515"/>
                  </a:lnTo>
                  <a:lnTo>
                    <a:pt x="1870" y="1515"/>
                  </a:lnTo>
                  <a:lnTo>
                    <a:pt x="1883" y="1515"/>
                  </a:lnTo>
                  <a:lnTo>
                    <a:pt x="1883" y="1515"/>
                  </a:lnTo>
                  <a:lnTo>
                    <a:pt x="1883" y="1515"/>
                  </a:lnTo>
                  <a:lnTo>
                    <a:pt x="1904" y="1515"/>
                  </a:lnTo>
                  <a:lnTo>
                    <a:pt x="1904" y="1515"/>
                  </a:lnTo>
                  <a:lnTo>
                    <a:pt x="1904" y="1515"/>
                  </a:lnTo>
                  <a:lnTo>
                    <a:pt x="1911" y="1515"/>
                  </a:lnTo>
                  <a:lnTo>
                    <a:pt x="1911" y="1515"/>
                  </a:lnTo>
                  <a:lnTo>
                    <a:pt x="1911" y="1515"/>
                  </a:lnTo>
                  <a:lnTo>
                    <a:pt x="2014" y="1515"/>
                  </a:lnTo>
                  <a:lnTo>
                    <a:pt x="2014" y="1515"/>
                  </a:lnTo>
                  <a:lnTo>
                    <a:pt x="2014" y="1515"/>
                  </a:lnTo>
                  <a:lnTo>
                    <a:pt x="2032" y="1515"/>
                  </a:lnTo>
                  <a:lnTo>
                    <a:pt x="2032" y="1515"/>
                  </a:lnTo>
                  <a:lnTo>
                    <a:pt x="2032" y="1515"/>
                  </a:lnTo>
                  <a:lnTo>
                    <a:pt x="2086" y="1515"/>
                  </a:lnTo>
                  <a:lnTo>
                    <a:pt x="2086" y="1515"/>
                  </a:lnTo>
                  <a:lnTo>
                    <a:pt x="2086" y="1515"/>
                  </a:lnTo>
                  <a:lnTo>
                    <a:pt x="2098" y="1515"/>
                  </a:lnTo>
                  <a:lnTo>
                    <a:pt x="2098" y="1515"/>
                  </a:lnTo>
                  <a:lnTo>
                    <a:pt x="2098" y="1515"/>
                  </a:lnTo>
                  <a:lnTo>
                    <a:pt x="2111" y="1515"/>
                  </a:lnTo>
                  <a:lnTo>
                    <a:pt x="2111" y="1515"/>
                  </a:lnTo>
                  <a:lnTo>
                    <a:pt x="2111" y="1515"/>
                  </a:lnTo>
                  <a:lnTo>
                    <a:pt x="2161" y="1515"/>
                  </a:lnTo>
                  <a:lnTo>
                    <a:pt x="2161" y="1515"/>
                  </a:lnTo>
                  <a:lnTo>
                    <a:pt x="2161" y="1515"/>
                  </a:lnTo>
                  <a:lnTo>
                    <a:pt x="2195" y="1515"/>
                  </a:lnTo>
                  <a:lnTo>
                    <a:pt x="2195" y="1515"/>
                  </a:lnTo>
                  <a:lnTo>
                    <a:pt x="2195" y="1515"/>
                  </a:lnTo>
                  <a:lnTo>
                    <a:pt x="2243" y="1515"/>
                  </a:lnTo>
                  <a:lnTo>
                    <a:pt x="2243" y="1515"/>
                  </a:lnTo>
                  <a:lnTo>
                    <a:pt x="2243" y="1515"/>
                  </a:lnTo>
                  <a:lnTo>
                    <a:pt x="2252" y="1515"/>
                  </a:lnTo>
                  <a:lnTo>
                    <a:pt x="2252" y="1515"/>
                  </a:lnTo>
                  <a:lnTo>
                    <a:pt x="2252" y="1515"/>
                  </a:lnTo>
                  <a:lnTo>
                    <a:pt x="2304" y="1515"/>
                  </a:lnTo>
                  <a:lnTo>
                    <a:pt x="2304" y="1515"/>
                  </a:lnTo>
                  <a:lnTo>
                    <a:pt x="2305" y="1515"/>
                  </a:lnTo>
                  <a:lnTo>
                    <a:pt x="2314" y="1515"/>
                  </a:lnTo>
                  <a:lnTo>
                    <a:pt x="2314" y="1515"/>
                  </a:lnTo>
                  <a:lnTo>
                    <a:pt x="2314" y="1515"/>
                  </a:lnTo>
                  <a:lnTo>
                    <a:pt x="2317" y="1515"/>
                  </a:lnTo>
                  <a:lnTo>
                    <a:pt x="2317" y="1515"/>
                  </a:lnTo>
                  <a:lnTo>
                    <a:pt x="2317" y="1515"/>
                  </a:lnTo>
                  <a:lnTo>
                    <a:pt x="2326" y="1515"/>
                  </a:lnTo>
                  <a:lnTo>
                    <a:pt x="2326" y="1515"/>
                  </a:lnTo>
                  <a:lnTo>
                    <a:pt x="2328" y="1515"/>
                  </a:lnTo>
                  <a:lnTo>
                    <a:pt x="2381" y="1515"/>
                  </a:lnTo>
                  <a:lnTo>
                    <a:pt x="2381" y="1515"/>
                  </a:lnTo>
                  <a:lnTo>
                    <a:pt x="2381" y="1515"/>
                  </a:lnTo>
                  <a:lnTo>
                    <a:pt x="2388" y="1515"/>
                  </a:lnTo>
                  <a:lnTo>
                    <a:pt x="2388" y="1515"/>
                  </a:lnTo>
                  <a:lnTo>
                    <a:pt x="2388" y="1515"/>
                  </a:lnTo>
                  <a:lnTo>
                    <a:pt x="2448" y="1515"/>
                  </a:lnTo>
                  <a:lnTo>
                    <a:pt x="2448" y="1515"/>
                  </a:lnTo>
                  <a:lnTo>
                    <a:pt x="2448" y="1515"/>
                  </a:lnTo>
                  <a:lnTo>
                    <a:pt x="2463" y="1515"/>
                  </a:lnTo>
                  <a:lnTo>
                    <a:pt x="2463" y="1515"/>
                  </a:lnTo>
                  <a:lnTo>
                    <a:pt x="2463" y="1515"/>
                  </a:lnTo>
                  <a:lnTo>
                    <a:pt x="2617" y="1515"/>
                  </a:lnTo>
                  <a:lnTo>
                    <a:pt x="2617" y="1515"/>
                  </a:lnTo>
                  <a:lnTo>
                    <a:pt x="2617" y="1515"/>
                  </a:lnTo>
                  <a:lnTo>
                    <a:pt x="2685" y="1515"/>
                  </a:lnTo>
                  <a:lnTo>
                    <a:pt x="2685" y="1515"/>
                  </a:lnTo>
                </a:path>
              </a:pathLst>
            </a:custGeom>
            <a:noFill/>
            <a:ln w="14288" cap="flat">
              <a:solidFill>
                <a:srgbClr val="00877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8" name="Line 105">
              <a:extLst>
                <a:ext uri="{FF2B5EF4-FFF2-40B4-BE49-F238E27FC236}">
                  <a16:creationId xmlns:a16="http://schemas.microsoft.com/office/drawing/2014/main" id="{B7743398-F521-D5B1-B0C6-5D218D146FB6}"/>
                </a:ext>
              </a:extLst>
            </p:cNvPr>
            <p:cNvSpPr>
              <a:spLocks noChangeShapeType="1"/>
            </p:cNvSpPr>
            <p:nvPr/>
          </p:nvSpPr>
          <p:spPr bwMode="auto">
            <a:xfrm>
              <a:off x="1397308" y="2282528"/>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9" name="Line 106">
              <a:extLst>
                <a:ext uri="{FF2B5EF4-FFF2-40B4-BE49-F238E27FC236}">
                  <a16:creationId xmlns:a16="http://schemas.microsoft.com/office/drawing/2014/main" id="{A2F6BACA-546C-23A6-DFF6-ED36E71EBE6E}"/>
                </a:ext>
              </a:extLst>
            </p:cNvPr>
            <p:cNvSpPr>
              <a:spLocks noChangeShapeType="1"/>
            </p:cNvSpPr>
            <p:nvPr/>
          </p:nvSpPr>
          <p:spPr bwMode="auto">
            <a:xfrm>
              <a:off x="1511608" y="236666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0" name="Line 107">
              <a:extLst>
                <a:ext uri="{FF2B5EF4-FFF2-40B4-BE49-F238E27FC236}">
                  <a16:creationId xmlns:a16="http://schemas.microsoft.com/office/drawing/2014/main" id="{83F262C8-1AD0-396F-1B5A-A8AFBEB8D5F1}"/>
                </a:ext>
              </a:extLst>
            </p:cNvPr>
            <p:cNvSpPr>
              <a:spLocks noChangeShapeType="1"/>
            </p:cNvSpPr>
            <p:nvPr/>
          </p:nvSpPr>
          <p:spPr bwMode="auto">
            <a:xfrm>
              <a:off x="1529070" y="245874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1" name="Line 108">
              <a:extLst>
                <a:ext uri="{FF2B5EF4-FFF2-40B4-BE49-F238E27FC236}">
                  <a16:creationId xmlns:a16="http://schemas.microsoft.com/office/drawing/2014/main" id="{17749D89-E474-52AF-3E57-0495E3B441D8}"/>
                </a:ext>
              </a:extLst>
            </p:cNvPr>
            <p:cNvSpPr>
              <a:spLocks noChangeShapeType="1"/>
            </p:cNvSpPr>
            <p:nvPr/>
          </p:nvSpPr>
          <p:spPr bwMode="auto">
            <a:xfrm>
              <a:off x="1530658" y="246667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2" name="Line 109">
              <a:extLst>
                <a:ext uri="{FF2B5EF4-FFF2-40B4-BE49-F238E27FC236}">
                  <a16:creationId xmlns:a16="http://schemas.microsoft.com/office/drawing/2014/main" id="{D371690B-8B65-5402-13A4-316E44D13554}"/>
                </a:ext>
              </a:extLst>
            </p:cNvPr>
            <p:cNvSpPr>
              <a:spLocks noChangeShapeType="1"/>
            </p:cNvSpPr>
            <p:nvPr/>
          </p:nvSpPr>
          <p:spPr bwMode="auto">
            <a:xfrm>
              <a:off x="1541770" y="24762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3" name="Line 110">
              <a:extLst>
                <a:ext uri="{FF2B5EF4-FFF2-40B4-BE49-F238E27FC236}">
                  <a16:creationId xmlns:a16="http://schemas.microsoft.com/office/drawing/2014/main" id="{DEE69CDA-1927-83A5-0ABC-40AA8130B216}"/>
                </a:ext>
              </a:extLst>
            </p:cNvPr>
            <p:cNvSpPr>
              <a:spLocks noChangeShapeType="1"/>
            </p:cNvSpPr>
            <p:nvPr/>
          </p:nvSpPr>
          <p:spPr bwMode="auto">
            <a:xfrm>
              <a:off x="1549708" y="24762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4" name="Line 111">
              <a:extLst>
                <a:ext uri="{FF2B5EF4-FFF2-40B4-BE49-F238E27FC236}">
                  <a16:creationId xmlns:a16="http://schemas.microsoft.com/office/drawing/2014/main" id="{5E805B19-1F39-7A94-838F-EFD72B52DAA9}"/>
                </a:ext>
              </a:extLst>
            </p:cNvPr>
            <p:cNvSpPr>
              <a:spLocks noChangeShapeType="1"/>
            </p:cNvSpPr>
            <p:nvPr/>
          </p:nvSpPr>
          <p:spPr bwMode="auto">
            <a:xfrm>
              <a:off x="1571933" y="248414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5" name="Line 112">
              <a:extLst>
                <a:ext uri="{FF2B5EF4-FFF2-40B4-BE49-F238E27FC236}">
                  <a16:creationId xmlns:a16="http://schemas.microsoft.com/office/drawing/2014/main" id="{B786437C-7E15-0C2C-4142-B0968F230EC8}"/>
                </a:ext>
              </a:extLst>
            </p:cNvPr>
            <p:cNvSpPr>
              <a:spLocks noChangeShapeType="1"/>
            </p:cNvSpPr>
            <p:nvPr/>
          </p:nvSpPr>
          <p:spPr bwMode="auto">
            <a:xfrm>
              <a:off x="1610033" y="251906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6" name="Line 113">
              <a:extLst>
                <a:ext uri="{FF2B5EF4-FFF2-40B4-BE49-F238E27FC236}">
                  <a16:creationId xmlns:a16="http://schemas.microsoft.com/office/drawing/2014/main" id="{69863F42-9C14-2739-9806-DCDAFB5BCDAA}"/>
                </a:ext>
              </a:extLst>
            </p:cNvPr>
            <p:cNvSpPr>
              <a:spLocks noChangeShapeType="1"/>
            </p:cNvSpPr>
            <p:nvPr/>
          </p:nvSpPr>
          <p:spPr bwMode="auto">
            <a:xfrm>
              <a:off x="1613208" y="251906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7" name="Line 114">
              <a:extLst>
                <a:ext uri="{FF2B5EF4-FFF2-40B4-BE49-F238E27FC236}">
                  <a16:creationId xmlns:a16="http://schemas.microsoft.com/office/drawing/2014/main" id="{6033B366-6CD4-7BB3-AE8C-C684AB71BE3E}"/>
                </a:ext>
              </a:extLst>
            </p:cNvPr>
            <p:cNvSpPr>
              <a:spLocks noChangeShapeType="1"/>
            </p:cNvSpPr>
            <p:nvPr/>
          </p:nvSpPr>
          <p:spPr bwMode="auto">
            <a:xfrm>
              <a:off x="1619558" y="25270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8" name="Line 115">
              <a:extLst>
                <a:ext uri="{FF2B5EF4-FFF2-40B4-BE49-F238E27FC236}">
                  <a16:creationId xmlns:a16="http://schemas.microsoft.com/office/drawing/2014/main" id="{F6EE5A54-B9DC-F0EB-7DD9-6C80C8298AD0}"/>
                </a:ext>
              </a:extLst>
            </p:cNvPr>
            <p:cNvSpPr>
              <a:spLocks noChangeShapeType="1"/>
            </p:cNvSpPr>
            <p:nvPr/>
          </p:nvSpPr>
          <p:spPr bwMode="auto">
            <a:xfrm>
              <a:off x="1638608" y="260637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9" name="Line 116">
              <a:extLst>
                <a:ext uri="{FF2B5EF4-FFF2-40B4-BE49-F238E27FC236}">
                  <a16:creationId xmlns:a16="http://schemas.microsoft.com/office/drawing/2014/main" id="{C273E7B0-78F2-12F9-BC70-0F8B3B151CE9}"/>
                </a:ext>
              </a:extLst>
            </p:cNvPr>
            <p:cNvSpPr>
              <a:spLocks noChangeShapeType="1"/>
            </p:cNvSpPr>
            <p:nvPr/>
          </p:nvSpPr>
          <p:spPr bwMode="auto">
            <a:xfrm>
              <a:off x="1706870" y="264924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0" name="Line 117">
              <a:extLst>
                <a:ext uri="{FF2B5EF4-FFF2-40B4-BE49-F238E27FC236}">
                  <a16:creationId xmlns:a16="http://schemas.microsoft.com/office/drawing/2014/main" id="{FB5DB8EC-99BA-5249-C429-84B301C35CFA}"/>
                </a:ext>
              </a:extLst>
            </p:cNvPr>
            <p:cNvSpPr>
              <a:spLocks noChangeShapeType="1"/>
            </p:cNvSpPr>
            <p:nvPr/>
          </p:nvSpPr>
          <p:spPr bwMode="auto">
            <a:xfrm>
              <a:off x="1714808" y="264924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1" name="Line 118">
              <a:extLst>
                <a:ext uri="{FF2B5EF4-FFF2-40B4-BE49-F238E27FC236}">
                  <a16:creationId xmlns:a16="http://schemas.microsoft.com/office/drawing/2014/main" id="{71BAF247-4700-6A0B-5869-ED9CC45D48EE}"/>
                </a:ext>
              </a:extLst>
            </p:cNvPr>
            <p:cNvSpPr>
              <a:spLocks noChangeShapeType="1"/>
            </p:cNvSpPr>
            <p:nvPr/>
          </p:nvSpPr>
          <p:spPr bwMode="auto">
            <a:xfrm>
              <a:off x="1764020" y="285085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2" name="Line 119">
              <a:extLst>
                <a:ext uri="{FF2B5EF4-FFF2-40B4-BE49-F238E27FC236}">
                  <a16:creationId xmlns:a16="http://schemas.microsoft.com/office/drawing/2014/main" id="{17BD8BE0-87CC-CB55-8430-52A9B064354F}"/>
                </a:ext>
              </a:extLst>
            </p:cNvPr>
            <p:cNvSpPr>
              <a:spLocks noChangeShapeType="1"/>
            </p:cNvSpPr>
            <p:nvPr/>
          </p:nvSpPr>
          <p:spPr bwMode="auto">
            <a:xfrm>
              <a:off x="1821170" y="288736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3" name="Line 120">
              <a:extLst>
                <a:ext uri="{FF2B5EF4-FFF2-40B4-BE49-F238E27FC236}">
                  <a16:creationId xmlns:a16="http://schemas.microsoft.com/office/drawing/2014/main" id="{C160C0F7-490C-8C60-477D-B732D2420317}"/>
                </a:ext>
              </a:extLst>
            </p:cNvPr>
            <p:cNvSpPr>
              <a:spLocks noChangeShapeType="1"/>
            </p:cNvSpPr>
            <p:nvPr/>
          </p:nvSpPr>
          <p:spPr bwMode="auto">
            <a:xfrm>
              <a:off x="1837045" y="292229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4" name="Line 121">
              <a:extLst>
                <a:ext uri="{FF2B5EF4-FFF2-40B4-BE49-F238E27FC236}">
                  <a16:creationId xmlns:a16="http://schemas.microsoft.com/office/drawing/2014/main" id="{3A7B1CDA-F3B9-3B17-917C-3DCCBE3F9FFD}"/>
                </a:ext>
              </a:extLst>
            </p:cNvPr>
            <p:cNvSpPr>
              <a:spLocks noChangeShapeType="1"/>
            </p:cNvSpPr>
            <p:nvPr/>
          </p:nvSpPr>
          <p:spPr bwMode="auto">
            <a:xfrm>
              <a:off x="1840220" y="293022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5" name="Line 122">
              <a:extLst>
                <a:ext uri="{FF2B5EF4-FFF2-40B4-BE49-F238E27FC236}">
                  <a16:creationId xmlns:a16="http://schemas.microsoft.com/office/drawing/2014/main" id="{EFAF1EED-1E53-0786-AF53-E182BD827C1E}"/>
                </a:ext>
              </a:extLst>
            </p:cNvPr>
            <p:cNvSpPr>
              <a:spLocks noChangeShapeType="1"/>
            </p:cNvSpPr>
            <p:nvPr/>
          </p:nvSpPr>
          <p:spPr bwMode="auto">
            <a:xfrm>
              <a:off x="1854508" y="297626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6" name="Line 123">
              <a:extLst>
                <a:ext uri="{FF2B5EF4-FFF2-40B4-BE49-F238E27FC236}">
                  <a16:creationId xmlns:a16="http://schemas.microsoft.com/office/drawing/2014/main" id="{E12F96EC-CDB9-E57F-CD4F-B7B1DAAB88E2}"/>
                </a:ext>
              </a:extLst>
            </p:cNvPr>
            <p:cNvSpPr>
              <a:spLocks noChangeShapeType="1"/>
            </p:cNvSpPr>
            <p:nvPr/>
          </p:nvSpPr>
          <p:spPr bwMode="auto">
            <a:xfrm>
              <a:off x="1856095" y="299372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7" name="Line 124">
              <a:extLst>
                <a:ext uri="{FF2B5EF4-FFF2-40B4-BE49-F238E27FC236}">
                  <a16:creationId xmlns:a16="http://schemas.microsoft.com/office/drawing/2014/main" id="{AD78D4FC-940D-F41D-9037-7151334B057C}"/>
                </a:ext>
              </a:extLst>
            </p:cNvPr>
            <p:cNvSpPr>
              <a:spLocks noChangeShapeType="1"/>
            </p:cNvSpPr>
            <p:nvPr/>
          </p:nvSpPr>
          <p:spPr bwMode="auto">
            <a:xfrm>
              <a:off x="1914833" y="309215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8" name="Line 125">
              <a:extLst>
                <a:ext uri="{FF2B5EF4-FFF2-40B4-BE49-F238E27FC236}">
                  <a16:creationId xmlns:a16="http://schemas.microsoft.com/office/drawing/2014/main" id="{38307778-CDF7-097E-B9DF-A0ABBE1DE28A}"/>
                </a:ext>
              </a:extLst>
            </p:cNvPr>
            <p:cNvSpPr>
              <a:spLocks noChangeShapeType="1"/>
            </p:cNvSpPr>
            <p:nvPr/>
          </p:nvSpPr>
          <p:spPr bwMode="auto">
            <a:xfrm>
              <a:off x="1975158" y="328265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9" name="Line 126">
              <a:extLst>
                <a:ext uri="{FF2B5EF4-FFF2-40B4-BE49-F238E27FC236}">
                  <a16:creationId xmlns:a16="http://schemas.microsoft.com/office/drawing/2014/main" id="{9CCA9D4A-CCAB-15B5-8A84-0BE83DD98AE1}"/>
                </a:ext>
              </a:extLst>
            </p:cNvPr>
            <p:cNvSpPr>
              <a:spLocks noChangeShapeType="1"/>
            </p:cNvSpPr>
            <p:nvPr/>
          </p:nvSpPr>
          <p:spPr bwMode="auto">
            <a:xfrm>
              <a:off x="2262495" y="376525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0" name="Line 127">
              <a:extLst>
                <a:ext uri="{FF2B5EF4-FFF2-40B4-BE49-F238E27FC236}">
                  <a16:creationId xmlns:a16="http://schemas.microsoft.com/office/drawing/2014/main" id="{43DBC479-CC12-A7E4-479B-46DA4D947B19}"/>
                </a:ext>
              </a:extLst>
            </p:cNvPr>
            <p:cNvSpPr>
              <a:spLocks noChangeShapeType="1"/>
            </p:cNvSpPr>
            <p:nvPr/>
          </p:nvSpPr>
          <p:spPr bwMode="auto">
            <a:xfrm>
              <a:off x="2332345" y="38478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1" name="Line 128">
              <a:extLst>
                <a:ext uri="{FF2B5EF4-FFF2-40B4-BE49-F238E27FC236}">
                  <a16:creationId xmlns:a16="http://schemas.microsoft.com/office/drawing/2014/main" id="{C2D15805-AD3B-87E2-8EA9-DC617397024C}"/>
                </a:ext>
              </a:extLst>
            </p:cNvPr>
            <p:cNvSpPr>
              <a:spLocks noChangeShapeType="1"/>
            </p:cNvSpPr>
            <p:nvPr/>
          </p:nvSpPr>
          <p:spPr bwMode="auto">
            <a:xfrm>
              <a:off x="2335520" y="386685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2" name="Line 129">
              <a:extLst>
                <a:ext uri="{FF2B5EF4-FFF2-40B4-BE49-F238E27FC236}">
                  <a16:creationId xmlns:a16="http://schemas.microsoft.com/office/drawing/2014/main" id="{9B8A3E58-6A63-65F5-E523-59654FF3E885}"/>
                </a:ext>
              </a:extLst>
            </p:cNvPr>
            <p:cNvSpPr>
              <a:spLocks noChangeShapeType="1"/>
            </p:cNvSpPr>
            <p:nvPr/>
          </p:nvSpPr>
          <p:spPr bwMode="auto">
            <a:xfrm>
              <a:off x="2400608" y="389542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3" name="Line 130">
              <a:extLst>
                <a:ext uri="{FF2B5EF4-FFF2-40B4-BE49-F238E27FC236}">
                  <a16:creationId xmlns:a16="http://schemas.microsoft.com/office/drawing/2014/main" id="{5E89EBBA-D804-A45B-301E-CAE606E6CD8C}"/>
                </a:ext>
              </a:extLst>
            </p:cNvPr>
            <p:cNvSpPr>
              <a:spLocks noChangeShapeType="1"/>
            </p:cNvSpPr>
            <p:nvPr/>
          </p:nvSpPr>
          <p:spPr bwMode="auto">
            <a:xfrm>
              <a:off x="2408545" y="390336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4" name="Line 131">
              <a:extLst>
                <a:ext uri="{FF2B5EF4-FFF2-40B4-BE49-F238E27FC236}">
                  <a16:creationId xmlns:a16="http://schemas.microsoft.com/office/drawing/2014/main" id="{DEFA9F72-7FDD-F688-28E2-DEB95A46BBE3}"/>
                </a:ext>
              </a:extLst>
            </p:cNvPr>
            <p:cNvSpPr>
              <a:spLocks noChangeShapeType="1"/>
            </p:cNvSpPr>
            <p:nvPr/>
          </p:nvSpPr>
          <p:spPr bwMode="auto">
            <a:xfrm>
              <a:off x="2433945" y="392241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5" name="Line 132">
              <a:extLst>
                <a:ext uri="{FF2B5EF4-FFF2-40B4-BE49-F238E27FC236}">
                  <a16:creationId xmlns:a16="http://schemas.microsoft.com/office/drawing/2014/main" id="{217948B1-CD83-C2B4-C8C6-FE07AC37958B}"/>
                </a:ext>
              </a:extLst>
            </p:cNvPr>
            <p:cNvSpPr>
              <a:spLocks noChangeShapeType="1"/>
            </p:cNvSpPr>
            <p:nvPr/>
          </p:nvSpPr>
          <p:spPr bwMode="auto">
            <a:xfrm>
              <a:off x="2510145" y="401925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6" name="Line 133">
              <a:extLst>
                <a:ext uri="{FF2B5EF4-FFF2-40B4-BE49-F238E27FC236}">
                  <a16:creationId xmlns:a16="http://schemas.microsoft.com/office/drawing/2014/main" id="{F86280C2-08D6-05DB-AF2F-DC4A32604940}"/>
                </a:ext>
              </a:extLst>
            </p:cNvPr>
            <p:cNvSpPr>
              <a:spLocks noChangeShapeType="1"/>
            </p:cNvSpPr>
            <p:nvPr/>
          </p:nvSpPr>
          <p:spPr bwMode="auto">
            <a:xfrm>
              <a:off x="2543483" y="405735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7" name="Line 134">
              <a:extLst>
                <a:ext uri="{FF2B5EF4-FFF2-40B4-BE49-F238E27FC236}">
                  <a16:creationId xmlns:a16="http://schemas.microsoft.com/office/drawing/2014/main" id="{A4B3F03B-3BE0-A935-4ECD-0160B5E7508D}"/>
                </a:ext>
              </a:extLst>
            </p:cNvPr>
            <p:cNvSpPr>
              <a:spLocks noChangeShapeType="1"/>
            </p:cNvSpPr>
            <p:nvPr/>
          </p:nvSpPr>
          <p:spPr bwMode="auto">
            <a:xfrm>
              <a:off x="2660958" y="419705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8" name="Line 135">
              <a:extLst>
                <a:ext uri="{FF2B5EF4-FFF2-40B4-BE49-F238E27FC236}">
                  <a16:creationId xmlns:a16="http://schemas.microsoft.com/office/drawing/2014/main" id="{ABD0BB3B-9D97-38EB-7508-566ACBCE190E}"/>
                </a:ext>
              </a:extLst>
            </p:cNvPr>
            <p:cNvSpPr>
              <a:spLocks noChangeShapeType="1"/>
            </p:cNvSpPr>
            <p:nvPr/>
          </p:nvSpPr>
          <p:spPr bwMode="auto">
            <a:xfrm>
              <a:off x="2984808" y="439707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9" name="Line 136">
              <a:extLst>
                <a:ext uri="{FF2B5EF4-FFF2-40B4-BE49-F238E27FC236}">
                  <a16:creationId xmlns:a16="http://schemas.microsoft.com/office/drawing/2014/main" id="{1BC1D553-9B00-92D9-6988-38A4EE2FD6AD}"/>
                </a:ext>
              </a:extLst>
            </p:cNvPr>
            <p:cNvSpPr>
              <a:spLocks noChangeShapeType="1"/>
            </p:cNvSpPr>
            <p:nvPr/>
          </p:nvSpPr>
          <p:spPr bwMode="auto">
            <a:xfrm>
              <a:off x="3014970" y="441612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0" name="Line 137">
              <a:extLst>
                <a:ext uri="{FF2B5EF4-FFF2-40B4-BE49-F238E27FC236}">
                  <a16:creationId xmlns:a16="http://schemas.microsoft.com/office/drawing/2014/main" id="{BDA9BAB7-1E91-37CB-2063-4B251AB3AE40}"/>
                </a:ext>
              </a:extLst>
            </p:cNvPr>
            <p:cNvSpPr>
              <a:spLocks noChangeShapeType="1"/>
            </p:cNvSpPr>
            <p:nvPr/>
          </p:nvSpPr>
          <p:spPr bwMode="auto">
            <a:xfrm>
              <a:off x="3024495" y="441612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1" name="Line 138">
              <a:extLst>
                <a:ext uri="{FF2B5EF4-FFF2-40B4-BE49-F238E27FC236}">
                  <a16:creationId xmlns:a16="http://schemas.microsoft.com/office/drawing/2014/main" id="{A53C43FE-AF62-D47F-E5D7-905486AED192}"/>
                </a:ext>
              </a:extLst>
            </p:cNvPr>
            <p:cNvSpPr>
              <a:spLocks noChangeShapeType="1"/>
            </p:cNvSpPr>
            <p:nvPr/>
          </p:nvSpPr>
          <p:spPr bwMode="auto">
            <a:xfrm>
              <a:off x="3045133" y="441612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2" name="Line 139">
              <a:extLst>
                <a:ext uri="{FF2B5EF4-FFF2-40B4-BE49-F238E27FC236}">
                  <a16:creationId xmlns:a16="http://schemas.microsoft.com/office/drawing/2014/main" id="{064BB5FE-8AC6-5D50-3D2E-D7DB9D352BD2}"/>
                </a:ext>
              </a:extLst>
            </p:cNvPr>
            <p:cNvSpPr>
              <a:spLocks noChangeShapeType="1"/>
            </p:cNvSpPr>
            <p:nvPr/>
          </p:nvSpPr>
          <p:spPr bwMode="auto">
            <a:xfrm>
              <a:off x="3081645" y="441612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3" name="Line 140">
              <a:extLst>
                <a:ext uri="{FF2B5EF4-FFF2-40B4-BE49-F238E27FC236}">
                  <a16:creationId xmlns:a16="http://schemas.microsoft.com/office/drawing/2014/main" id="{F2B7B703-3FD5-9C59-BCFC-0D0E6E1590D1}"/>
                </a:ext>
              </a:extLst>
            </p:cNvPr>
            <p:cNvSpPr>
              <a:spLocks noChangeShapeType="1"/>
            </p:cNvSpPr>
            <p:nvPr/>
          </p:nvSpPr>
          <p:spPr bwMode="auto">
            <a:xfrm>
              <a:off x="3119745" y="442724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4" name="Line 141">
              <a:extLst>
                <a:ext uri="{FF2B5EF4-FFF2-40B4-BE49-F238E27FC236}">
                  <a16:creationId xmlns:a16="http://schemas.microsoft.com/office/drawing/2014/main" id="{00B7DED8-7B3D-1F1F-3953-AC78769A8013}"/>
                </a:ext>
              </a:extLst>
            </p:cNvPr>
            <p:cNvSpPr>
              <a:spLocks noChangeShapeType="1"/>
            </p:cNvSpPr>
            <p:nvPr/>
          </p:nvSpPr>
          <p:spPr bwMode="auto">
            <a:xfrm>
              <a:off x="3214995" y="444787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5" name="Line 142">
              <a:extLst>
                <a:ext uri="{FF2B5EF4-FFF2-40B4-BE49-F238E27FC236}">
                  <a16:creationId xmlns:a16="http://schemas.microsoft.com/office/drawing/2014/main" id="{84C977C5-6406-C4EC-273E-CB46CF8F5F7D}"/>
                </a:ext>
              </a:extLst>
            </p:cNvPr>
            <p:cNvSpPr>
              <a:spLocks noChangeShapeType="1"/>
            </p:cNvSpPr>
            <p:nvPr/>
          </p:nvSpPr>
          <p:spPr bwMode="auto">
            <a:xfrm>
              <a:off x="3226108" y="444787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6" name="Line 143">
              <a:extLst>
                <a:ext uri="{FF2B5EF4-FFF2-40B4-BE49-F238E27FC236}">
                  <a16:creationId xmlns:a16="http://schemas.microsoft.com/office/drawing/2014/main" id="{4A45B793-AC8A-A59B-DE62-E9C00D74E5C1}"/>
                </a:ext>
              </a:extLst>
            </p:cNvPr>
            <p:cNvSpPr>
              <a:spLocks noChangeShapeType="1"/>
            </p:cNvSpPr>
            <p:nvPr/>
          </p:nvSpPr>
          <p:spPr bwMode="auto">
            <a:xfrm>
              <a:off x="3240395" y="444787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7" name="Line 144">
              <a:extLst>
                <a:ext uri="{FF2B5EF4-FFF2-40B4-BE49-F238E27FC236}">
                  <a16:creationId xmlns:a16="http://schemas.microsoft.com/office/drawing/2014/main" id="{EE28D543-A80A-2DC1-F2C8-927614E38DDB}"/>
                </a:ext>
              </a:extLst>
            </p:cNvPr>
            <p:cNvSpPr>
              <a:spLocks noChangeShapeType="1"/>
            </p:cNvSpPr>
            <p:nvPr/>
          </p:nvSpPr>
          <p:spPr bwMode="auto">
            <a:xfrm>
              <a:off x="3330883" y="4462166"/>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8" name="Line 145">
              <a:extLst>
                <a:ext uri="{FF2B5EF4-FFF2-40B4-BE49-F238E27FC236}">
                  <a16:creationId xmlns:a16="http://schemas.microsoft.com/office/drawing/2014/main" id="{81EAB8F6-2D08-4814-522C-658FAC7F7179}"/>
                </a:ext>
              </a:extLst>
            </p:cNvPr>
            <p:cNvSpPr>
              <a:spLocks noChangeShapeType="1"/>
            </p:cNvSpPr>
            <p:nvPr/>
          </p:nvSpPr>
          <p:spPr bwMode="auto">
            <a:xfrm>
              <a:off x="3472170" y="450661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9" name="Line 146">
              <a:extLst>
                <a:ext uri="{FF2B5EF4-FFF2-40B4-BE49-F238E27FC236}">
                  <a16:creationId xmlns:a16="http://schemas.microsoft.com/office/drawing/2014/main" id="{5C82BA4B-01CE-6370-176B-E126B042E54A}"/>
                </a:ext>
              </a:extLst>
            </p:cNvPr>
            <p:cNvSpPr>
              <a:spLocks noChangeShapeType="1"/>
            </p:cNvSpPr>
            <p:nvPr/>
          </p:nvSpPr>
          <p:spPr bwMode="auto">
            <a:xfrm>
              <a:off x="3499158" y="450661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0" name="Line 147">
              <a:extLst>
                <a:ext uri="{FF2B5EF4-FFF2-40B4-BE49-F238E27FC236}">
                  <a16:creationId xmlns:a16="http://schemas.microsoft.com/office/drawing/2014/main" id="{0C9F093E-B774-EA97-DC59-E18637D4AE4C}"/>
                </a:ext>
              </a:extLst>
            </p:cNvPr>
            <p:cNvSpPr>
              <a:spLocks noChangeShapeType="1"/>
            </p:cNvSpPr>
            <p:nvPr/>
          </p:nvSpPr>
          <p:spPr bwMode="auto">
            <a:xfrm>
              <a:off x="3540433" y="450661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1" name="Line 148">
              <a:extLst>
                <a:ext uri="{FF2B5EF4-FFF2-40B4-BE49-F238E27FC236}">
                  <a16:creationId xmlns:a16="http://schemas.microsoft.com/office/drawing/2014/main" id="{ECF43234-0DC8-D938-4DFB-1637EDDFA261}"/>
                </a:ext>
              </a:extLst>
            </p:cNvPr>
            <p:cNvSpPr>
              <a:spLocks noChangeShapeType="1"/>
            </p:cNvSpPr>
            <p:nvPr/>
          </p:nvSpPr>
          <p:spPr bwMode="auto">
            <a:xfrm>
              <a:off x="3599170" y="450661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2" name="Line 149">
              <a:extLst>
                <a:ext uri="{FF2B5EF4-FFF2-40B4-BE49-F238E27FC236}">
                  <a16:creationId xmlns:a16="http://schemas.microsoft.com/office/drawing/2014/main" id="{D50B67AF-3237-70A8-6781-C94A6E91DF1E}"/>
                </a:ext>
              </a:extLst>
            </p:cNvPr>
            <p:cNvSpPr>
              <a:spLocks noChangeShapeType="1"/>
            </p:cNvSpPr>
            <p:nvPr/>
          </p:nvSpPr>
          <p:spPr bwMode="auto">
            <a:xfrm>
              <a:off x="3661083" y="4533603"/>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3" name="Line 150">
              <a:extLst>
                <a:ext uri="{FF2B5EF4-FFF2-40B4-BE49-F238E27FC236}">
                  <a16:creationId xmlns:a16="http://schemas.microsoft.com/office/drawing/2014/main" id="{E5169518-3B76-B6D1-A120-AD3DC9E89D69}"/>
                </a:ext>
              </a:extLst>
            </p:cNvPr>
            <p:cNvSpPr>
              <a:spLocks noChangeShapeType="1"/>
            </p:cNvSpPr>
            <p:nvPr/>
          </p:nvSpPr>
          <p:spPr bwMode="auto">
            <a:xfrm>
              <a:off x="3702358" y="45717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4" name="Line 151">
              <a:extLst>
                <a:ext uri="{FF2B5EF4-FFF2-40B4-BE49-F238E27FC236}">
                  <a16:creationId xmlns:a16="http://schemas.microsoft.com/office/drawing/2014/main" id="{B7292179-45E6-A076-CD14-FE1DA1AFC833}"/>
                </a:ext>
              </a:extLst>
            </p:cNvPr>
            <p:cNvSpPr>
              <a:spLocks noChangeShapeType="1"/>
            </p:cNvSpPr>
            <p:nvPr/>
          </p:nvSpPr>
          <p:spPr bwMode="auto">
            <a:xfrm>
              <a:off x="3705533" y="45717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5" name="Line 152">
              <a:extLst>
                <a:ext uri="{FF2B5EF4-FFF2-40B4-BE49-F238E27FC236}">
                  <a16:creationId xmlns:a16="http://schemas.microsoft.com/office/drawing/2014/main" id="{D57F0249-7B9A-F9D9-F78B-9619F7DD2477}"/>
                </a:ext>
              </a:extLst>
            </p:cNvPr>
            <p:cNvSpPr>
              <a:spLocks noChangeShapeType="1"/>
            </p:cNvSpPr>
            <p:nvPr/>
          </p:nvSpPr>
          <p:spPr bwMode="auto">
            <a:xfrm>
              <a:off x="3711883" y="45717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6" name="Line 153">
              <a:extLst>
                <a:ext uri="{FF2B5EF4-FFF2-40B4-BE49-F238E27FC236}">
                  <a16:creationId xmlns:a16="http://schemas.microsoft.com/office/drawing/2014/main" id="{342D5A6B-17B2-7DA4-CA54-6F18A7864093}"/>
                </a:ext>
              </a:extLst>
            </p:cNvPr>
            <p:cNvSpPr>
              <a:spLocks noChangeShapeType="1"/>
            </p:cNvSpPr>
            <p:nvPr/>
          </p:nvSpPr>
          <p:spPr bwMode="auto">
            <a:xfrm>
              <a:off x="3821420" y="45717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7" name="Line 154">
              <a:extLst>
                <a:ext uri="{FF2B5EF4-FFF2-40B4-BE49-F238E27FC236}">
                  <a16:creationId xmlns:a16="http://schemas.microsoft.com/office/drawing/2014/main" id="{3CA50994-F474-DE04-92A4-4D74F348DA9D}"/>
                </a:ext>
              </a:extLst>
            </p:cNvPr>
            <p:cNvSpPr>
              <a:spLocks noChangeShapeType="1"/>
            </p:cNvSpPr>
            <p:nvPr/>
          </p:nvSpPr>
          <p:spPr bwMode="auto">
            <a:xfrm>
              <a:off x="3827770" y="45717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8" name="Line 155">
              <a:extLst>
                <a:ext uri="{FF2B5EF4-FFF2-40B4-BE49-F238E27FC236}">
                  <a16:creationId xmlns:a16="http://schemas.microsoft.com/office/drawing/2014/main" id="{9663B659-A1B6-D229-70B1-F934C5ADD726}"/>
                </a:ext>
              </a:extLst>
            </p:cNvPr>
            <p:cNvSpPr>
              <a:spLocks noChangeShapeType="1"/>
            </p:cNvSpPr>
            <p:nvPr/>
          </p:nvSpPr>
          <p:spPr bwMode="auto">
            <a:xfrm>
              <a:off x="3851583" y="45717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9" name="Line 156">
              <a:extLst>
                <a:ext uri="{FF2B5EF4-FFF2-40B4-BE49-F238E27FC236}">
                  <a16:creationId xmlns:a16="http://schemas.microsoft.com/office/drawing/2014/main" id="{EC945C08-C549-0FCA-9F16-E44A22F311B0}"/>
                </a:ext>
              </a:extLst>
            </p:cNvPr>
            <p:cNvSpPr>
              <a:spLocks noChangeShapeType="1"/>
            </p:cNvSpPr>
            <p:nvPr/>
          </p:nvSpPr>
          <p:spPr bwMode="auto">
            <a:xfrm>
              <a:off x="3905558" y="457170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0" name="Line 157">
              <a:extLst>
                <a:ext uri="{FF2B5EF4-FFF2-40B4-BE49-F238E27FC236}">
                  <a16:creationId xmlns:a16="http://schemas.microsoft.com/office/drawing/2014/main" id="{DEF768AF-6BA9-7DCB-C7A6-38DD2DD9E530}"/>
                </a:ext>
              </a:extLst>
            </p:cNvPr>
            <p:cNvSpPr>
              <a:spLocks noChangeShapeType="1"/>
            </p:cNvSpPr>
            <p:nvPr/>
          </p:nvSpPr>
          <p:spPr bwMode="auto">
            <a:xfrm>
              <a:off x="3919845" y="458599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1" name="Line 158">
              <a:extLst>
                <a:ext uri="{FF2B5EF4-FFF2-40B4-BE49-F238E27FC236}">
                  <a16:creationId xmlns:a16="http://schemas.microsoft.com/office/drawing/2014/main" id="{404972D6-6429-8E9B-CF48-F71423B2219D}"/>
                </a:ext>
              </a:extLst>
            </p:cNvPr>
            <p:cNvSpPr>
              <a:spLocks noChangeShapeType="1"/>
            </p:cNvSpPr>
            <p:nvPr/>
          </p:nvSpPr>
          <p:spPr bwMode="auto">
            <a:xfrm>
              <a:off x="4057958" y="464949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2" name="Line 159">
              <a:extLst>
                <a:ext uri="{FF2B5EF4-FFF2-40B4-BE49-F238E27FC236}">
                  <a16:creationId xmlns:a16="http://schemas.microsoft.com/office/drawing/2014/main" id="{150DBA9B-B99F-E54D-8B8A-738F6DFA4820}"/>
                </a:ext>
              </a:extLst>
            </p:cNvPr>
            <p:cNvSpPr>
              <a:spLocks noChangeShapeType="1"/>
            </p:cNvSpPr>
            <p:nvPr/>
          </p:nvSpPr>
          <p:spPr bwMode="auto">
            <a:xfrm>
              <a:off x="4077008" y="464949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3" name="Line 160">
              <a:extLst>
                <a:ext uri="{FF2B5EF4-FFF2-40B4-BE49-F238E27FC236}">
                  <a16:creationId xmlns:a16="http://schemas.microsoft.com/office/drawing/2014/main" id="{1752A08E-0140-D697-5D82-31636B40AAB4}"/>
                </a:ext>
              </a:extLst>
            </p:cNvPr>
            <p:cNvSpPr>
              <a:spLocks noChangeShapeType="1"/>
            </p:cNvSpPr>
            <p:nvPr/>
          </p:nvSpPr>
          <p:spPr bwMode="auto">
            <a:xfrm>
              <a:off x="4100820" y="464949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4" name="Line 161">
              <a:extLst>
                <a:ext uri="{FF2B5EF4-FFF2-40B4-BE49-F238E27FC236}">
                  <a16:creationId xmlns:a16="http://schemas.microsoft.com/office/drawing/2014/main" id="{621A1D42-AB28-14A9-68F1-F9A2189B33D1}"/>
                </a:ext>
              </a:extLst>
            </p:cNvPr>
            <p:cNvSpPr>
              <a:spLocks noChangeShapeType="1"/>
            </p:cNvSpPr>
            <p:nvPr/>
          </p:nvSpPr>
          <p:spPr bwMode="auto">
            <a:xfrm>
              <a:off x="4148445" y="464949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5" name="Line 162">
              <a:extLst>
                <a:ext uri="{FF2B5EF4-FFF2-40B4-BE49-F238E27FC236}">
                  <a16:creationId xmlns:a16="http://schemas.microsoft.com/office/drawing/2014/main" id="{3E07BE10-7E75-685F-5881-7488C12EBED2}"/>
                </a:ext>
              </a:extLst>
            </p:cNvPr>
            <p:cNvSpPr>
              <a:spLocks noChangeShapeType="1"/>
            </p:cNvSpPr>
            <p:nvPr/>
          </p:nvSpPr>
          <p:spPr bwMode="auto">
            <a:xfrm>
              <a:off x="4188133" y="466695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6" name="Line 163">
              <a:extLst>
                <a:ext uri="{FF2B5EF4-FFF2-40B4-BE49-F238E27FC236}">
                  <a16:creationId xmlns:a16="http://schemas.microsoft.com/office/drawing/2014/main" id="{D19EC842-D9E8-A0C0-2BCA-F4022B044824}"/>
                </a:ext>
              </a:extLst>
            </p:cNvPr>
            <p:cNvSpPr>
              <a:spLocks noChangeShapeType="1"/>
            </p:cNvSpPr>
            <p:nvPr/>
          </p:nvSpPr>
          <p:spPr bwMode="auto">
            <a:xfrm>
              <a:off x="4256395"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7" name="Line 164">
              <a:extLst>
                <a:ext uri="{FF2B5EF4-FFF2-40B4-BE49-F238E27FC236}">
                  <a16:creationId xmlns:a16="http://schemas.microsoft.com/office/drawing/2014/main" id="{4805CA93-288A-4217-B062-F27C24F47F86}"/>
                </a:ext>
              </a:extLst>
            </p:cNvPr>
            <p:cNvSpPr>
              <a:spLocks noChangeShapeType="1"/>
            </p:cNvSpPr>
            <p:nvPr/>
          </p:nvSpPr>
          <p:spPr bwMode="auto">
            <a:xfrm>
              <a:off x="4364345"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8" name="Line 165">
              <a:extLst>
                <a:ext uri="{FF2B5EF4-FFF2-40B4-BE49-F238E27FC236}">
                  <a16:creationId xmlns:a16="http://schemas.microsoft.com/office/drawing/2014/main" id="{D2209943-EB3E-EF13-625B-AC7536A7F261}"/>
                </a:ext>
              </a:extLst>
            </p:cNvPr>
            <p:cNvSpPr>
              <a:spLocks noChangeShapeType="1"/>
            </p:cNvSpPr>
            <p:nvPr/>
          </p:nvSpPr>
          <p:spPr bwMode="auto">
            <a:xfrm>
              <a:off x="4384983"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9" name="Line 166">
              <a:extLst>
                <a:ext uri="{FF2B5EF4-FFF2-40B4-BE49-F238E27FC236}">
                  <a16:creationId xmlns:a16="http://schemas.microsoft.com/office/drawing/2014/main" id="{459E192B-8BF9-D176-A6E0-E5DA6AD6681C}"/>
                </a:ext>
              </a:extLst>
            </p:cNvPr>
            <p:cNvSpPr>
              <a:spLocks noChangeShapeType="1"/>
            </p:cNvSpPr>
            <p:nvPr/>
          </p:nvSpPr>
          <p:spPr bwMode="auto">
            <a:xfrm>
              <a:off x="4418320"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0" name="Line 167">
              <a:extLst>
                <a:ext uri="{FF2B5EF4-FFF2-40B4-BE49-F238E27FC236}">
                  <a16:creationId xmlns:a16="http://schemas.microsoft.com/office/drawing/2014/main" id="{5BC8524F-4ACE-BC22-217B-0E17AA3E0FCB}"/>
                </a:ext>
              </a:extLst>
            </p:cNvPr>
            <p:cNvSpPr>
              <a:spLocks noChangeShapeType="1"/>
            </p:cNvSpPr>
            <p:nvPr/>
          </p:nvSpPr>
          <p:spPr bwMode="auto">
            <a:xfrm>
              <a:off x="4429433"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1" name="Line 168">
              <a:extLst>
                <a:ext uri="{FF2B5EF4-FFF2-40B4-BE49-F238E27FC236}">
                  <a16:creationId xmlns:a16="http://schemas.microsoft.com/office/drawing/2014/main" id="{CD2EE9EB-7CBB-D0D6-981A-FF3D0C46E272}"/>
                </a:ext>
              </a:extLst>
            </p:cNvPr>
            <p:cNvSpPr>
              <a:spLocks noChangeShapeType="1"/>
            </p:cNvSpPr>
            <p:nvPr/>
          </p:nvSpPr>
          <p:spPr bwMode="auto">
            <a:xfrm>
              <a:off x="4592945"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2" name="Line 169">
              <a:extLst>
                <a:ext uri="{FF2B5EF4-FFF2-40B4-BE49-F238E27FC236}">
                  <a16:creationId xmlns:a16="http://schemas.microsoft.com/office/drawing/2014/main" id="{CAD1AC32-A929-E51F-5386-20C5DA6C96B8}"/>
                </a:ext>
              </a:extLst>
            </p:cNvPr>
            <p:cNvSpPr>
              <a:spLocks noChangeShapeType="1"/>
            </p:cNvSpPr>
            <p:nvPr/>
          </p:nvSpPr>
          <p:spPr bwMode="auto">
            <a:xfrm>
              <a:off x="4621520"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3" name="Line 170">
              <a:extLst>
                <a:ext uri="{FF2B5EF4-FFF2-40B4-BE49-F238E27FC236}">
                  <a16:creationId xmlns:a16="http://schemas.microsoft.com/office/drawing/2014/main" id="{7C8559FF-8E36-007F-8CBF-5102ED305975}"/>
                </a:ext>
              </a:extLst>
            </p:cNvPr>
            <p:cNvSpPr>
              <a:spLocks noChangeShapeType="1"/>
            </p:cNvSpPr>
            <p:nvPr/>
          </p:nvSpPr>
          <p:spPr bwMode="auto">
            <a:xfrm>
              <a:off x="4707245"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4" name="Line 171">
              <a:extLst>
                <a:ext uri="{FF2B5EF4-FFF2-40B4-BE49-F238E27FC236}">
                  <a16:creationId xmlns:a16="http://schemas.microsoft.com/office/drawing/2014/main" id="{D318D113-E90C-97B6-9B10-A06B9C50A19B}"/>
                </a:ext>
              </a:extLst>
            </p:cNvPr>
            <p:cNvSpPr>
              <a:spLocks noChangeShapeType="1"/>
            </p:cNvSpPr>
            <p:nvPr/>
          </p:nvSpPr>
          <p:spPr bwMode="auto">
            <a:xfrm>
              <a:off x="4726295"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5" name="Line 172">
              <a:extLst>
                <a:ext uri="{FF2B5EF4-FFF2-40B4-BE49-F238E27FC236}">
                  <a16:creationId xmlns:a16="http://schemas.microsoft.com/office/drawing/2014/main" id="{D2010F81-FB03-FF41-B919-F8CC68E6D683}"/>
                </a:ext>
              </a:extLst>
            </p:cNvPr>
            <p:cNvSpPr>
              <a:spLocks noChangeShapeType="1"/>
            </p:cNvSpPr>
            <p:nvPr/>
          </p:nvSpPr>
          <p:spPr bwMode="auto">
            <a:xfrm>
              <a:off x="4746933"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6" name="Line 173">
              <a:extLst>
                <a:ext uri="{FF2B5EF4-FFF2-40B4-BE49-F238E27FC236}">
                  <a16:creationId xmlns:a16="http://schemas.microsoft.com/office/drawing/2014/main" id="{22FE2D19-197B-3D5E-6920-21A19E6DC645}"/>
                </a:ext>
              </a:extLst>
            </p:cNvPr>
            <p:cNvSpPr>
              <a:spLocks noChangeShapeType="1"/>
            </p:cNvSpPr>
            <p:nvPr/>
          </p:nvSpPr>
          <p:spPr bwMode="auto">
            <a:xfrm>
              <a:off x="4826308"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7" name="Line 174">
              <a:extLst>
                <a:ext uri="{FF2B5EF4-FFF2-40B4-BE49-F238E27FC236}">
                  <a16:creationId xmlns:a16="http://schemas.microsoft.com/office/drawing/2014/main" id="{1D390694-B970-3AB7-62B9-E2812712F432}"/>
                </a:ext>
              </a:extLst>
            </p:cNvPr>
            <p:cNvSpPr>
              <a:spLocks noChangeShapeType="1"/>
            </p:cNvSpPr>
            <p:nvPr/>
          </p:nvSpPr>
          <p:spPr bwMode="auto">
            <a:xfrm>
              <a:off x="4880283"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8" name="Line 175">
              <a:extLst>
                <a:ext uri="{FF2B5EF4-FFF2-40B4-BE49-F238E27FC236}">
                  <a16:creationId xmlns:a16="http://schemas.microsoft.com/office/drawing/2014/main" id="{724AE341-245E-B53A-A8B6-5BD6A8F52771}"/>
                </a:ext>
              </a:extLst>
            </p:cNvPr>
            <p:cNvSpPr>
              <a:spLocks noChangeShapeType="1"/>
            </p:cNvSpPr>
            <p:nvPr/>
          </p:nvSpPr>
          <p:spPr bwMode="auto">
            <a:xfrm>
              <a:off x="4956483"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9" name="Line 176">
              <a:extLst>
                <a:ext uri="{FF2B5EF4-FFF2-40B4-BE49-F238E27FC236}">
                  <a16:creationId xmlns:a16="http://schemas.microsoft.com/office/drawing/2014/main" id="{5EFAB6AF-B8F3-4811-746D-A35C5C299DF0}"/>
                </a:ext>
              </a:extLst>
            </p:cNvPr>
            <p:cNvSpPr>
              <a:spLocks noChangeShapeType="1"/>
            </p:cNvSpPr>
            <p:nvPr/>
          </p:nvSpPr>
          <p:spPr bwMode="auto">
            <a:xfrm>
              <a:off x="4970770"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0" name="Line 177">
              <a:extLst>
                <a:ext uri="{FF2B5EF4-FFF2-40B4-BE49-F238E27FC236}">
                  <a16:creationId xmlns:a16="http://schemas.microsoft.com/office/drawing/2014/main" id="{88D320F1-6ADF-A58D-B18D-9568F439417A}"/>
                </a:ext>
              </a:extLst>
            </p:cNvPr>
            <p:cNvSpPr>
              <a:spLocks noChangeShapeType="1"/>
            </p:cNvSpPr>
            <p:nvPr/>
          </p:nvSpPr>
          <p:spPr bwMode="auto">
            <a:xfrm>
              <a:off x="5053320"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1" name="Line 178">
              <a:extLst>
                <a:ext uri="{FF2B5EF4-FFF2-40B4-BE49-F238E27FC236}">
                  <a16:creationId xmlns:a16="http://schemas.microsoft.com/office/drawing/2014/main" id="{AD487C93-A701-86EC-E47D-F2899EA81B75}"/>
                </a:ext>
              </a:extLst>
            </p:cNvPr>
            <p:cNvSpPr>
              <a:spLocks noChangeShapeType="1"/>
            </p:cNvSpPr>
            <p:nvPr/>
          </p:nvSpPr>
          <p:spPr bwMode="auto">
            <a:xfrm>
              <a:off x="5069195"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2" name="Line 179">
              <a:extLst>
                <a:ext uri="{FF2B5EF4-FFF2-40B4-BE49-F238E27FC236}">
                  <a16:creationId xmlns:a16="http://schemas.microsoft.com/office/drawing/2014/main" id="{08F02D8E-C4D3-60E0-7536-5FE0A6084A93}"/>
                </a:ext>
              </a:extLst>
            </p:cNvPr>
            <p:cNvSpPr>
              <a:spLocks noChangeShapeType="1"/>
            </p:cNvSpPr>
            <p:nvPr/>
          </p:nvSpPr>
          <p:spPr bwMode="auto">
            <a:xfrm>
              <a:off x="5073958"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3" name="Line 180">
              <a:extLst>
                <a:ext uri="{FF2B5EF4-FFF2-40B4-BE49-F238E27FC236}">
                  <a16:creationId xmlns:a16="http://schemas.microsoft.com/office/drawing/2014/main" id="{19CC9539-83D6-66FF-0BE6-E4811404380A}"/>
                </a:ext>
              </a:extLst>
            </p:cNvPr>
            <p:cNvSpPr>
              <a:spLocks noChangeShapeType="1"/>
            </p:cNvSpPr>
            <p:nvPr/>
          </p:nvSpPr>
          <p:spPr bwMode="auto">
            <a:xfrm>
              <a:off x="5088245"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4" name="Line 181">
              <a:extLst>
                <a:ext uri="{FF2B5EF4-FFF2-40B4-BE49-F238E27FC236}">
                  <a16:creationId xmlns:a16="http://schemas.microsoft.com/office/drawing/2014/main" id="{BF450FA2-AEDE-2920-5C05-CAF39560B208}"/>
                </a:ext>
              </a:extLst>
            </p:cNvPr>
            <p:cNvSpPr>
              <a:spLocks noChangeShapeType="1"/>
            </p:cNvSpPr>
            <p:nvPr/>
          </p:nvSpPr>
          <p:spPr bwMode="auto">
            <a:xfrm>
              <a:off x="5175558"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5" name="Line 182">
              <a:extLst>
                <a:ext uri="{FF2B5EF4-FFF2-40B4-BE49-F238E27FC236}">
                  <a16:creationId xmlns:a16="http://schemas.microsoft.com/office/drawing/2014/main" id="{FFBBF905-C472-6BB9-AF84-495C060A72BF}"/>
                </a:ext>
              </a:extLst>
            </p:cNvPr>
            <p:cNvSpPr>
              <a:spLocks noChangeShapeType="1"/>
            </p:cNvSpPr>
            <p:nvPr/>
          </p:nvSpPr>
          <p:spPr bwMode="auto">
            <a:xfrm>
              <a:off x="5186670"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6" name="Line 183">
              <a:extLst>
                <a:ext uri="{FF2B5EF4-FFF2-40B4-BE49-F238E27FC236}">
                  <a16:creationId xmlns:a16="http://schemas.microsoft.com/office/drawing/2014/main" id="{29AA6F17-10F5-EFA8-317B-52A106C82BEA}"/>
                </a:ext>
              </a:extLst>
            </p:cNvPr>
            <p:cNvSpPr>
              <a:spLocks noChangeShapeType="1"/>
            </p:cNvSpPr>
            <p:nvPr/>
          </p:nvSpPr>
          <p:spPr bwMode="auto">
            <a:xfrm>
              <a:off x="5281920"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7" name="Line 184">
              <a:extLst>
                <a:ext uri="{FF2B5EF4-FFF2-40B4-BE49-F238E27FC236}">
                  <a16:creationId xmlns:a16="http://schemas.microsoft.com/office/drawing/2014/main" id="{0803435A-8132-4A92-7DC3-49CF7CA9505A}"/>
                </a:ext>
              </a:extLst>
            </p:cNvPr>
            <p:cNvSpPr>
              <a:spLocks noChangeShapeType="1"/>
            </p:cNvSpPr>
            <p:nvPr/>
          </p:nvSpPr>
          <p:spPr bwMode="auto">
            <a:xfrm>
              <a:off x="5305733"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8" name="Line 185">
              <a:extLst>
                <a:ext uri="{FF2B5EF4-FFF2-40B4-BE49-F238E27FC236}">
                  <a16:creationId xmlns:a16="http://schemas.microsoft.com/office/drawing/2014/main" id="{A3FE643E-65D9-FD69-3188-BB6B9DEAAACC}"/>
                </a:ext>
              </a:extLst>
            </p:cNvPr>
            <p:cNvSpPr>
              <a:spLocks noChangeShapeType="1"/>
            </p:cNvSpPr>
            <p:nvPr/>
          </p:nvSpPr>
          <p:spPr bwMode="auto">
            <a:xfrm>
              <a:off x="5550208"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9" name="Line 186">
              <a:extLst>
                <a:ext uri="{FF2B5EF4-FFF2-40B4-BE49-F238E27FC236}">
                  <a16:creationId xmlns:a16="http://schemas.microsoft.com/office/drawing/2014/main" id="{B82AE765-70FD-AE3C-05FB-3658326B6C3A}"/>
                </a:ext>
              </a:extLst>
            </p:cNvPr>
            <p:cNvSpPr>
              <a:spLocks noChangeShapeType="1"/>
            </p:cNvSpPr>
            <p:nvPr/>
          </p:nvSpPr>
          <p:spPr bwMode="auto">
            <a:xfrm>
              <a:off x="5658158" y="468759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0" name="Rectangle 187">
              <a:extLst>
                <a:ext uri="{FF2B5EF4-FFF2-40B4-BE49-F238E27FC236}">
                  <a16:creationId xmlns:a16="http://schemas.microsoft.com/office/drawing/2014/main" id="{168D3B60-E03D-1E8F-F70D-A384BA5BE3FB}"/>
                </a:ext>
              </a:extLst>
            </p:cNvPr>
            <p:cNvSpPr>
              <a:spLocks noChangeArrowheads="1"/>
            </p:cNvSpPr>
            <p:nvPr/>
          </p:nvSpPr>
          <p:spPr bwMode="auto">
            <a:xfrm>
              <a:off x="3128000" y="5566621"/>
              <a:ext cx="81855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Time, months</a:t>
              </a:r>
              <a:endParaRPr kumimoji="0" lang="en-US" altLang="en-US" sz="16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1" name="Rectangle 188">
              <a:extLst>
                <a:ext uri="{FF2B5EF4-FFF2-40B4-BE49-F238E27FC236}">
                  <a16:creationId xmlns:a16="http://schemas.microsoft.com/office/drawing/2014/main" id="{38FBABC4-036C-E7DC-FFA4-B14B2318D7A5}"/>
                </a:ext>
              </a:extLst>
            </p:cNvPr>
            <p:cNvSpPr>
              <a:spLocks noChangeArrowheads="1"/>
            </p:cNvSpPr>
            <p:nvPr/>
          </p:nvSpPr>
          <p:spPr bwMode="auto">
            <a:xfrm rot="16200000">
              <a:off x="726030" y="3740389"/>
              <a:ext cx="42960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PFS, %</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9" name="Rectangle 196">
              <a:extLst>
                <a:ext uri="{FF2B5EF4-FFF2-40B4-BE49-F238E27FC236}">
                  <a16:creationId xmlns:a16="http://schemas.microsoft.com/office/drawing/2014/main" id="{C39C6042-429F-017E-1D54-978805FCA39B}"/>
                </a:ext>
              </a:extLst>
            </p:cNvPr>
            <p:cNvSpPr>
              <a:spLocks noChangeArrowheads="1"/>
            </p:cNvSpPr>
            <p:nvPr/>
          </p:nvSpPr>
          <p:spPr bwMode="auto">
            <a:xfrm>
              <a:off x="1109970" y="5659141"/>
              <a:ext cx="4360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No. at Risk</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 name="Rectangle 238">
              <a:extLst>
                <a:ext uri="{FF2B5EF4-FFF2-40B4-BE49-F238E27FC236}">
                  <a16:creationId xmlns:a16="http://schemas.microsoft.com/office/drawing/2014/main" id="{7CFAA132-DEAC-9C15-6BCB-D8261574498E}"/>
                </a:ext>
              </a:extLst>
            </p:cNvPr>
            <p:cNvSpPr>
              <a:spLocks noChangeArrowheads="1"/>
            </p:cNvSpPr>
            <p:nvPr/>
          </p:nvSpPr>
          <p:spPr bwMode="auto">
            <a:xfrm>
              <a:off x="3459913" y="4297029"/>
              <a:ext cx="2532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877C"/>
                  </a:solidFill>
                  <a:effectLst/>
                  <a:uLnTx/>
                  <a:uFillTx/>
                  <a:latin typeface="Arial Narrow" panose="020B0606020202030204" pitchFamily="34" charset="0"/>
                  <a:ea typeface="+mn-ea"/>
                  <a:cs typeface="+mn-cs"/>
                </a:rPr>
                <a:t>24%</a:t>
              </a:r>
              <a:endParaRPr kumimoji="0" lang="en-US" altLang="en-US" sz="2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 name="Rectangle 239">
              <a:extLst>
                <a:ext uri="{FF2B5EF4-FFF2-40B4-BE49-F238E27FC236}">
                  <a16:creationId xmlns:a16="http://schemas.microsoft.com/office/drawing/2014/main" id="{8FBCF6BA-C4D3-5776-BCBC-24402D45AFF2}"/>
                </a:ext>
              </a:extLst>
            </p:cNvPr>
            <p:cNvSpPr>
              <a:spLocks noChangeArrowheads="1"/>
            </p:cNvSpPr>
            <p:nvPr/>
          </p:nvSpPr>
          <p:spPr bwMode="auto">
            <a:xfrm>
              <a:off x="3442007" y="4958537"/>
              <a:ext cx="2532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66203A"/>
                  </a:solidFill>
                  <a:effectLst/>
                  <a:uLnTx/>
                  <a:uFillTx/>
                  <a:latin typeface="Arial Narrow" panose="020B0606020202030204" pitchFamily="34" charset="0"/>
                  <a:ea typeface="+mn-ea"/>
                  <a:cs typeface="+mn-cs"/>
                </a:rPr>
                <a:t>15%</a:t>
              </a:r>
              <a:endParaRPr kumimoji="0" lang="en-US" altLang="en-US" sz="2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 name="Rectangle 242">
              <a:extLst>
                <a:ext uri="{FF2B5EF4-FFF2-40B4-BE49-F238E27FC236}">
                  <a16:creationId xmlns:a16="http://schemas.microsoft.com/office/drawing/2014/main" id="{93460277-28FD-EB12-E8A5-20E89E43B811}"/>
                </a:ext>
              </a:extLst>
            </p:cNvPr>
            <p:cNvSpPr>
              <a:spLocks noChangeArrowheads="1"/>
            </p:cNvSpPr>
            <p:nvPr/>
          </p:nvSpPr>
          <p:spPr bwMode="auto">
            <a:xfrm>
              <a:off x="4448043" y="4498018"/>
              <a:ext cx="32366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877C"/>
                  </a:solidFill>
                  <a:effectLst/>
                  <a:uLnTx/>
                  <a:uFillTx/>
                  <a:latin typeface="Arial Narrow" panose="020B0606020202030204" pitchFamily="34" charset="0"/>
                  <a:ea typeface="+mn-ea"/>
                  <a:cs typeface="+mn-cs"/>
                </a:rPr>
                <a:t>17%</a:t>
              </a:r>
              <a:endParaRPr kumimoji="0" lang="en-US" altLang="en-US" sz="2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 name="Rectangle 243">
              <a:extLst>
                <a:ext uri="{FF2B5EF4-FFF2-40B4-BE49-F238E27FC236}">
                  <a16:creationId xmlns:a16="http://schemas.microsoft.com/office/drawing/2014/main" id="{ADD319EB-84E8-4B94-1AF2-7F4E7DFAEC08}"/>
                </a:ext>
              </a:extLst>
            </p:cNvPr>
            <p:cNvSpPr>
              <a:spLocks noChangeArrowheads="1"/>
            </p:cNvSpPr>
            <p:nvPr/>
          </p:nvSpPr>
          <p:spPr bwMode="auto">
            <a:xfrm>
              <a:off x="4448043" y="5037382"/>
              <a:ext cx="24404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66203A"/>
                  </a:solidFill>
                  <a:effectLst/>
                  <a:uLnTx/>
                  <a:uFillTx/>
                  <a:latin typeface="Arial Narrow" panose="020B0606020202030204" pitchFamily="34" charset="0"/>
                  <a:ea typeface="+mn-ea"/>
                  <a:cs typeface="+mn-cs"/>
                </a:rPr>
                <a:t>11%</a:t>
              </a:r>
              <a:endParaRPr kumimoji="0" lang="en-US" altLang="en-US" sz="2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nvGrpSpPr>
            <p:cNvPr id="449" name="Group 448">
              <a:extLst>
                <a:ext uri="{FF2B5EF4-FFF2-40B4-BE49-F238E27FC236}">
                  <a16:creationId xmlns:a16="http://schemas.microsoft.com/office/drawing/2014/main" id="{A3A4E22C-91B8-EFAC-CC88-D1FA26C85946}"/>
                </a:ext>
              </a:extLst>
            </p:cNvPr>
            <p:cNvGrpSpPr/>
            <p:nvPr/>
          </p:nvGrpSpPr>
          <p:grpSpPr>
            <a:xfrm>
              <a:off x="600111" y="5808365"/>
              <a:ext cx="5044209" cy="264399"/>
              <a:chOff x="600111" y="5808365"/>
              <a:chExt cx="5044209" cy="264399"/>
            </a:xfrm>
          </p:grpSpPr>
          <p:grpSp>
            <p:nvGrpSpPr>
              <p:cNvPr id="39" name="Group 38">
                <a:extLst>
                  <a:ext uri="{FF2B5EF4-FFF2-40B4-BE49-F238E27FC236}">
                    <a16:creationId xmlns:a16="http://schemas.microsoft.com/office/drawing/2014/main" id="{EE847F24-49D3-327F-9CAB-2E5A85623C97}"/>
                  </a:ext>
                </a:extLst>
              </p:cNvPr>
              <p:cNvGrpSpPr/>
              <p:nvPr/>
            </p:nvGrpSpPr>
            <p:grpSpPr>
              <a:xfrm>
                <a:off x="600111" y="5808365"/>
                <a:ext cx="5041034" cy="123111"/>
                <a:chOff x="600111" y="5808365"/>
                <a:chExt cx="5041034" cy="123111"/>
              </a:xfrm>
            </p:grpSpPr>
            <p:sp>
              <p:nvSpPr>
                <p:cNvPr id="250" name="Rectangle 197">
                  <a:extLst>
                    <a:ext uri="{FF2B5EF4-FFF2-40B4-BE49-F238E27FC236}">
                      <a16:creationId xmlns:a16="http://schemas.microsoft.com/office/drawing/2014/main" id="{73FCA06B-1A84-2705-5C26-778115350764}"/>
                    </a:ext>
                  </a:extLst>
                </p:cNvPr>
                <p:cNvSpPr>
                  <a:spLocks noChangeArrowheads="1"/>
                </p:cNvSpPr>
                <p:nvPr/>
              </p:nvSpPr>
              <p:spPr bwMode="auto">
                <a:xfrm>
                  <a:off x="1352858" y="5808365"/>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350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1" name="Rectangle 198">
                  <a:extLst>
                    <a:ext uri="{FF2B5EF4-FFF2-40B4-BE49-F238E27FC236}">
                      <a16:creationId xmlns:a16="http://schemas.microsoft.com/office/drawing/2014/main" id="{D96FF0B7-5816-E924-8E0D-C61F4D0C4690}"/>
                    </a:ext>
                  </a:extLst>
                </p:cNvPr>
                <p:cNvSpPr>
                  <a:spLocks noChangeArrowheads="1"/>
                </p:cNvSpPr>
                <p:nvPr/>
              </p:nvSpPr>
              <p:spPr bwMode="auto">
                <a:xfrm>
                  <a:off x="1573520" y="5808365"/>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296</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2" name="Rectangle 199">
                  <a:extLst>
                    <a:ext uri="{FF2B5EF4-FFF2-40B4-BE49-F238E27FC236}">
                      <a16:creationId xmlns:a16="http://schemas.microsoft.com/office/drawing/2014/main" id="{DCDF9A8E-C6CF-9BBE-A018-B994CD3E1CCD}"/>
                    </a:ext>
                  </a:extLst>
                </p:cNvPr>
                <p:cNvSpPr>
                  <a:spLocks noChangeArrowheads="1"/>
                </p:cNvSpPr>
                <p:nvPr/>
              </p:nvSpPr>
              <p:spPr bwMode="auto">
                <a:xfrm>
                  <a:off x="1825933" y="5808365"/>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234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3" name="Rectangle 200">
                  <a:extLst>
                    <a:ext uri="{FF2B5EF4-FFF2-40B4-BE49-F238E27FC236}">
                      <a16:creationId xmlns:a16="http://schemas.microsoft.com/office/drawing/2014/main" id="{A586ED20-1860-5137-23A1-1669E2DE61A0}"/>
                    </a:ext>
                  </a:extLst>
                </p:cNvPr>
                <p:cNvSpPr>
                  <a:spLocks noChangeArrowheads="1"/>
                </p:cNvSpPr>
                <p:nvPr/>
              </p:nvSpPr>
              <p:spPr bwMode="auto">
                <a:xfrm>
                  <a:off x="2083108" y="5808365"/>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173</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4" name="Rectangle 201">
                  <a:extLst>
                    <a:ext uri="{FF2B5EF4-FFF2-40B4-BE49-F238E27FC236}">
                      <a16:creationId xmlns:a16="http://schemas.microsoft.com/office/drawing/2014/main" id="{1E2DFF37-F36F-B7DF-F676-75AE9492668C}"/>
                    </a:ext>
                  </a:extLst>
                </p:cNvPr>
                <p:cNvSpPr>
                  <a:spLocks noChangeArrowheads="1"/>
                </p:cNvSpPr>
                <p:nvPr/>
              </p:nvSpPr>
              <p:spPr bwMode="auto">
                <a:xfrm>
                  <a:off x="2330758" y="5808365"/>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139</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5" name="Rectangle 202">
                  <a:extLst>
                    <a:ext uri="{FF2B5EF4-FFF2-40B4-BE49-F238E27FC236}">
                      <a16:creationId xmlns:a16="http://schemas.microsoft.com/office/drawing/2014/main" id="{CDE65B06-7C94-2FD3-0A52-2BB1EE44828F}"/>
                    </a:ext>
                  </a:extLst>
                </p:cNvPr>
                <p:cNvSpPr>
                  <a:spLocks noChangeArrowheads="1"/>
                </p:cNvSpPr>
                <p:nvPr/>
              </p:nvSpPr>
              <p:spPr bwMode="auto">
                <a:xfrm>
                  <a:off x="2573645" y="5808365"/>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102</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6" name="Rectangle 203">
                  <a:extLst>
                    <a:ext uri="{FF2B5EF4-FFF2-40B4-BE49-F238E27FC236}">
                      <a16:creationId xmlns:a16="http://schemas.microsoft.com/office/drawing/2014/main" id="{2E1E926D-36B6-2E76-F037-8A6A2FC1EE35}"/>
                    </a:ext>
                  </a:extLst>
                </p:cNvPr>
                <p:cNvSpPr>
                  <a:spLocks noChangeArrowheads="1"/>
                </p:cNvSpPr>
                <p:nvPr/>
              </p:nvSpPr>
              <p:spPr bwMode="auto">
                <a:xfrm>
                  <a:off x="2822883" y="5808365"/>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84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7" name="Rectangle 204">
                  <a:extLst>
                    <a:ext uri="{FF2B5EF4-FFF2-40B4-BE49-F238E27FC236}">
                      <a16:creationId xmlns:a16="http://schemas.microsoft.com/office/drawing/2014/main" id="{57931633-6A6D-A4D0-C5CF-0D2A54C5AD6C}"/>
                    </a:ext>
                  </a:extLst>
                </p:cNvPr>
                <p:cNvSpPr>
                  <a:spLocks noChangeArrowheads="1"/>
                </p:cNvSpPr>
                <p:nvPr/>
              </p:nvSpPr>
              <p:spPr bwMode="auto">
                <a:xfrm>
                  <a:off x="3083233" y="5808365"/>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67</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 name="Rectangle 206">
                  <a:extLst>
                    <a:ext uri="{FF2B5EF4-FFF2-40B4-BE49-F238E27FC236}">
                      <a16:creationId xmlns:a16="http://schemas.microsoft.com/office/drawing/2014/main" id="{0DDBCA7F-FFF2-4F9E-E079-834B74657372}"/>
                    </a:ext>
                  </a:extLst>
                </p:cNvPr>
                <p:cNvSpPr>
                  <a:spLocks noChangeArrowheads="1"/>
                </p:cNvSpPr>
                <p:nvPr/>
              </p:nvSpPr>
              <p:spPr bwMode="auto">
                <a:xfrm>
                  <a:off x="3326120" y="5808365"/>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59</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 name="Rectangle 207">
                  <a:extLst>
                    <a:ext uri="{FF2B5EF4-FFF2-40B4-BE49-F238E27FC236}">
                      <a16:creationId xmlns:a16="http://schemas.microsoft.com/office/drawing/2014/main" id="{13537330-E73F-66F8-6687-7246619DB49F}"/>
                    </a:ext>
                  </a:extLst>
                </p:cNvPr>
                <p:cNvSpPr>
                  <a:spLocks noChangeArrowheads="1"/>
                </p:cNvSpPr>
                <p:nvPr/>
              </p:nvSpPr>
              <p:spPr bwMode="auto">
                <a:xfrm>
                  <a:off x="3580120" y="5808365"/>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53</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 name="Rectangle 208">
                  <a:extLst>
                    <a:ext uri="{FF2B5EF4-FFF2-40B4-BE49-F238E27FC236}">
                      <a16:creationId xmlns:a16="http://schemas.microsoft.com/office/drawing/2014/main" id="{7F0FF68B-157A-97B3-80F1-E644A5D2EC68}"/>
                    </a:ext>
                  </a:extLst>
                </p:cNvPr>
                <p:cNvSpPr>
                  <a:spLocks noChangeArrowheads="1"/>
                </p:cNvSpPr>
                <p:nvPr/>
              </p:nvSpPr>
              <p:spPr bwMode="auto">
                <a:xfrm>
                  <a:off x="4629457" y="5808365"/>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 name="Rectangle 209">
                  <a:extLst>
                    <a:ext uri="{FF2B5EF4-FFF2-40B4-BE49-F238E27FC236}">
                      <a16:creationId xmlns:a16="http://schemas.microsoft.com/office/drawing/2014/main" id="{99A30D02-9555-5E82-1F46-FD665B6B860A}"/>
                    </a:ext>
                  </a:extLst>
                </p:cNvPr>
                <p:cNvSpPr>
                  <a:spLocks noChangeArrowheads="1"/>
                </p:cNvSpPr>
                <p:nvPr/>
              </p:nvSpPr>
              <p:spPr bwMode="auto">
                <a:xfrm>
                  <a:off x="4892982" y="5808365"/>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 name="Rectangle 210">
                  <a:extLst>
                    <a:ext uri="{FF2B5EF4-FFF2-40B4-BE49-F238E27FC236}">
                      <a16:creationId xmlns:a16="http://schemas.microsoft.com/office/drawing/2014/main" id="{2DEF343E-484C-0C77-ED4E-960456F05438}"/>
                    </a:ext>
                  </a:extLst>
                </p:cNvPr>
                <p:cNvSpPr>
                  <a:spLocks noChangeArrowheads="1"/>
                </p:cNvSpPr>
                <p:nvPr/>
              </p:nvSpPr>
              <p:spPr bwMode="auto">
                <a:xfrm>
                  <a:off x="5131107" y="5808365"/>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 name="Rectangle 211">
                  <a:extLst>
                    <a:ext uri="{FF2B5EF4-FFF2-40B4-BE49-F238E27FC236}">
                      <a16:creationId xmlns:a16="http://schemas.microsoft.com/office/drawing/2014/main" id="{55267200-CE75-2B5D-6022-AF7A37E7BFD3}"/>
                    </a:ext>
                  </a:extLst>
                </p:cNvPr>
                <p:cNvSpPr>
                  <a:spLocks noChangeArrowheads="1"/>
                </p:cNvSpPr>
                <p:nvPr/>
              </p:nvSpPr>
              <p:spPr bwMode="auto">
                <a:xfrm>
                  <a:off x="5389870" y="5808365"/>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 name="Rectangle 212">
                  <a:extLst>
                    <a:ext uri="{FF2B5EF4-FFF2-40B4-BE49-F238E27FC236}">
                      <a16:creationId xmlns:a16="http://schemas.microsoft.com/office/drawing/2014/main" id="{D3BA1CD1-1B9E-AAC1-9D13-4F13DD7435D3}"/>
                    </a:ext>
                  </a:extLst>
                </p:cNvPr>
                <p:cNvSpPr>
                  <a:spLocks noChangeArrowheads="1"/>
                </p:cNvSpPr>
                <p:nvPr/>
              </p:nvSpPr>
              <p:spPr bwMode="auto">
                <a:xfrm>
                  <a:off x="5594657" y="5808365"/>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 name="Rectangle 244">
                  <a:extLst>
                    <a:ext uri="{FF2B5EF4-FFF2-40B4-BE49-F238E27FC236}">
                      <a16:creationId xmlns:a16="http://schemas.microsoft.com/office/drawing/2014/main" id="{FBF38135-A289-BBBA-4A85-B9BA4F99CDD5}"/>
                    </a:ext>
                  </a:extLst>
                </p:cNvPr>
                <p:cNvSpPr>
                  <a:spLocks noChangeArrowheads="1"/>
                </p:cNvSpPr>
                <p:nvPr/>
              </p:nvSpPr>
              <p:spPr bwMode="auto">
                <a:xfrm>
                  <a:off x="3849995" y="5808365"/>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 name="Rectangle 246">
                  <a:extLst>
                    <a:ext uri="{FF2B5EF4-FFF2-40B4-BE49-F238E27FC236}">
                      <a16:creationId xmlns:a16="http://schemas.microsoft.com/office/drawing/2014/main" id="{13F6E872-3FB3-8C27-8E76-2FF2C9BCD0BF}"/>
                    </a:ext>
                  </a:extLst>
                </p:cNvPr>
                <p:cNvSpPr>
                  <a:spLocks noChangeArrowheads="1"/>
                </p:cNvSpPr>
                <p:nvPr/>
              </p:nvSpPr>
              <p:spPr bwMode="auto">
                <a:xfrm>
                  <a:off x="4103995" y="5808365"/>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 name="Rectangle 248">
                  <a:extLst>
                    <a:ext uri="{FF2B5EF4-FFF2-40B4-BE49-F238E27FC236}">
                      <a16:creationId xmlns:a16="http://schemas.microsoft.com/office/drawing/2014/main" id="{A75E8F4F-498F-5A90-51ED-A53A45023415}"/>
                    </a:ext>
                  </a:extLst>
                </p:cNvPr>
                <p:cNvSpPr>
                  <a:spLocks noChangeArrowheads="1"/>
                </p:cNvSpPr>
                <p:nvPr/>
              </p:nvSpPr>
              <p:spPr bwMode="auto">
                <a:xfrm>
                  <a:off x="4356407" y="5808365"/>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 name="Rectangle 250">
                  <a:extLst>
                    <a:ext uri="{FF2B5EF4-FFF2-40B4-BE49-F238E27FC236}">
                      <a16:creationId xmlns:a16="http://schemas.microsoft.com/office/drawing/2014/main" id="{92700DC1-95BC-8660-F1D7-8BCD0A5927A1}"/>
                    </a:ext>
                  </a:extLst>
                </p:cNvPr>
                <p:cNvSpPr>
                  <a:spLocks noChangeArrowheads="1"/>
                </p:cNvSpPr>
                <p:nvPr/>
              </p:nvSpPr>
              <p:spPr bwMode="auto">
                <a:xfrm>
                  <a:off x="600111" y="5808365"/>
                  <a:ext cx="700513"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Pembrolizumab gp</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0" name="Group 39">
                <a:extLst>
                  <a:ext uri="{FF2B5EF4-FFF2-40B4-BE49-F238E27FC236}">
                    <a16:creationId xmlns:a16="http://schemas.microsoft.com/office/drawing/2014/main" id="{C919F2E7-40A9-1F6C-F8AC-60B276A9508E}"/>
                  </a:ext>
                </a:extLst>
              </p:cNvPr>
              <p:cNvGrpSpPr/>
              <p:nvPr/>
            </p:nvGrpSpPr>
            <p:grpSpPr>
              <a:xfrm>
                <a:off x="880637" y="5949653"/>
                <a:ext cx="4763683" cy="123111"/>
                <a:chOff x="880637" y="5949653"/>
                <a:chExt cx="4763683" cy="123111"/>
              </a:xfrm>
            </p:grpSpPr>
            <p:sp>
              <p:nvSpPr>
                <p:cNvPr id="19" name="Rectangle 213">
                  <a:extLst>
                    <a:ext uri="{FF2B5EF4-FFF2-40B4-BE49-F238E27FC236}">
                      <a16:creationId xmlns:a16="http://schemas.microsoft.com/office/drawing/2014/main" id="{583B2B40-2780-1D21-6E4B-174B5B6151E9}"/>
                    </a:ext>
                  </a:extLst>
                </p:cNvPr>
                <p:cNvSpPr>
                  <a:spLocks noChangeArrowheads="1"/>
                </p:cNvSpPr>
                <p:nvPr/>
              </p:nvSpPr>
              <p:spPr bwMode="auto">
                <a:xfrm>
                  <a:off x="1359207" y="5949653"/>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348</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 name="Rectangle 214">
                  <a:extLst>
                    <a:ext uri="{FF2B5EF4-FFF2-40B4-BE49-F238E27FC236}">
                      <a16:creationId xmlns:a16="http://schemas.microsoft.com/office/drawing/2014/main" id="{9F672801-B875-16ED-41C8-E89570221ED5}"/>
                    </a:ext>
                  </a:extLst>
                </p:cNvPr>
                <p:cNvSpPr>
                  <a:spLocks noChangeArrowheads="1"/>
                </p:cNvSpPr>
                <p:nvPr/>
              </p:nvSpPr>
              <p:spPr bwMode="auto">
                <a:xfrm>
                  <a:off x="1573520" y="5949653"/>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274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 name="Rectangle 215">
                  <a:extLst>
                    <a:ext uri="{FF2B5EF4-FFF2-40B4-BE49-F238E27FC236}">
                      <a16:creationId xmlns:a16="http://schemas.microsoft.com/office/drawing/2014/main" id="{420B6F69-E090-6A97-99D0-1853CAFCAB16}"/>
                    </a:ext>
                  </a:extLst>
                </p:cNvPr>
                <p:cNvSpPr>
                  <a:spLocks noChangeArrowheads="1"/>
                </p:cNvSpPr>
                <p:nvPr/>
              </p:nvSpPr>
              <p:spPr bwMode="auto">
                <a:xfrm>
                  <a:off x="1825932" y="5949653"/>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184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 name="Rectangle 216">
                  <a:extLst>
                    <a:ext uri="{FF2B5EF4-FFF2-40B4-BE49-F238E27FC236}">
                      <a16:creationId xmlns:a16="http://schemas.microsoft.com/office/drawing/2014/main" id="{A16B93FE-1729-0C50-D699-9C987CCBC150}"/>
                    </a:ext>
                  </a:extLst>
                </p:cNvPr>
                <p:cNvSpPr>
                  <a:spLocks noChangeArrowheads="1"/>
                </p:cNvSpPr>
                <p:nvPr/>
              </p:nvSpPr>
              <p:spPr bwMode="auto">
                <a:xfrm>
                  <a:off x="2084695" y="5949653"/>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121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 name="Rectangle 217">
                  <a:extLst>
                    <a:ext uri="{FF2B5EF4-FFF2-40B4-BE49-F238E27FC236}">
                      <a16:creationId xmlns:a16="http://schemas.microsoft.com/office/drawing/2014/main" id="{DFB40731-7E8C-A5D0-1E96-9C9A0AC1C022}"/>
                    </a:ext>
                  </a:extLst>
                </p:cNvPr>
                <p:cNvSpPr>
                  <a:spLocks noChangeArrowheads="1"/>
                </p:cNvSpPr>
                <p:nvPr/>
              </p:nvSpPr>
              <p:spPr bwMode="auto">
                <a:xfrm>
                  <a:off x="2351395"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93</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 name="Rectangle 218">
                  <a:extLst>
                    <a:ext uri="{FF2B5EF4-FFF2-40B4-BE49-F238E27FC236}">
                      <a16:creationId xmlns:a16="http://schemas.microsoft.com/office/drawing/2014/main" id="{935D4124-3C00-3290-F34F-EE14F2FD99DD}"/>
                    </a:ext>
                  </a:extLst>
                </p:cNvPr>
                <p:cNvSpPr>
                  <a:spLocks noChangeArrowheads="1"/>
                </p:cNvSpPr>
                <p:nvPr/>
              </p:nvSpPr>
              <p:spPr bwMode="auto">
                <a:xfrm>
                  <a:off x="2597457"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 name="Rectangle 219">
                  <a:extLst>
                    <a:ext uri="{FF2B5EF4-FFF2-40B4-BE49-F238E27FC236}">
                      <a16:creationId xmlns:a16="http://schemas.microsoft.com/office/drawing/2014/main" id="{C1B527AD-5BD6-1892-37A1-EC8136B7287F}"/>
                    </a:ext>
                  </a:extLst>
                </p:cNvPr>
                <p:cNvSpPr>
                  <a:spLocks noChangeArrowheads="1"/>
                </p:cNvSpPr>
                <p:nvPr/>
              </p:nvSpPr>
              <p:spPr bwMode="auto">
                <a:xfrm>
                  <a:off x="2826057"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55</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 name="Rectangle 220">
                  <a:extLst>
                    <a:ext uri="{FF2B5EF4-FFF2-40B4-BE49-F238E27FC236}">
                      <a16:creationId xmlns:a16="http://schemas.microsoft.com/office/drawing/2014/main" id="{839D103E-4743-A64A-A290-9490195EAEE6}"/>
                    </a:ext>
                  </a:extLst>
                </p:cNvPr>
                <p:cNvSpPr>
                  <a:spLocks noChangeArrowheads="1"/>
                </p:cNvSpPr>
                <p:nvPr/>
              </p:nvSpPr>
              <p:spPr bwMode="auto">
                <a:xfrm>
                  <a:off x="3083232"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43</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 name="Rectangle 221">
                  <a:extLst>
                    <a:ext uri="{FF2B5EF4-FFF2-40B4-BE49-F238E27FC236}">
                      <a16:creationId xmlns:a16="http://schemas.microsoft.com/office/drawing/2014/main" id="{B13E0CD1-354C-0B6C-3A29-6D3A95A6E350}"/>
                    </a:ext>
                  </a:extLst>
                </p:cNvPr>
                <p:cNvSpPr>
                  <a:spLocks noChangeArrowheads="1"/>
                </p:cNvSpPr>
                <p:nvPr/>
              </p:nvSpPr>
              <p:spPr bwMode="auto">
                <a:xfrm>
                  <a:off x="3326120"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 name="Rectangle 222">
                  <a:extLst>
                    <a:ext uri="{FF2B5EF4-FFF2-40B4-BE49-F238E27FC236}">
                      <a16:creationId xmlns:a16="http://schemas.microsoft.com/office/drawing/2014/main" id="{741BA0FB-836E-5DFD-183A-63C55C081964}"/>
                    </a:ext>
                  </a:extLst>
                </p:cNvPr>
                <p:cNvSpPr>
                  <a:spLocks noChangeArrowheads="1"/>
                </p:cNvSpPr>
                <p:nvPr/>
              </p:nvSpPr>
              <p:spPr bwMode="auto">
                <a:xfrm>
                  <a:off x="3583295"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25</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 name="Rectangle 223">
                  <a:extLst>
                    <a:ext uri="{FF2B5EF4-FFF2-40B4-BE49-F238E27FC236}">
                      <a16:creationId xmlns:a16="http://schemas.microsoft.com/office/drawing/2014/main" id="{A273E275-A0B7-E71E-68BF-841CC4AB1188}"/>
                    </a:ext>
                  </a:extLst>
                </p:cNvPr>
                <p:cNvSpPr>
                  <a:spLocks noChangeArrowheads="1"/>
                </p:cNvSpPr>
                <p:nvPr/>
              </p:nvSpPr>
              <p:spPr bwMode="auto">
                <a:xfrm>
                  <a:off x="4629457"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 name="Rectangle 224">
                  <a:extLst>
                    <a:ext uri="{FF2B5EF4-FFF2-40B4-BE49-F238E27FC236}">
                      <a16:creationId xmlns:a16="http://schemas.microsoft.com/office/drawing/2014/main" id="{5BC46EA3-43EC-0ED9-849D-708E36937FA0}"/>
                    </a:ext>
                  </a:extLst>
                </p:cNvPr>
                <p:cNvSpPr>
                  <a:spLocks noChangeArrowheads="1"/>
                </p:cNvSpPr>
                <p:nvPr/>
              </p:nvSpPr>
              <p:spPr bwMode="auto">
                <a:xfrm>
                  <a:off x="4915207" y="5949653"/>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 name="Rectangle 225">
                  <a:extLst>
                    <a:ext uri="{FF2B5EF4-FFF2-40B4-BE49-F238E27FC236}">
                      <a16:creationId xmlns:a16="http://schemas.microsoft.com/office/drawing/2014/main" id="{F3AE388A-2DF7-1FFE-3A27-444D124DB31C}"/>
                    </a:ext>
                  </a:extLst>
                </p:cNvPr>
                <p:cNvSpPr>
                  <a:spLocks noChangeArrowheads="1"/>
                </p:cNvSpPr>
                <p:nvPr/>
              </p:nvSpPr>
              <p:spPr bwMode="auto">
                <a:xfrm>
                  <a:off x="5132695" y="5949653"/>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 name="Rectangle 226">
                  <a:extLst>
                    <a:ext uri="{FF2B5EF4-FFF2-40B4-BE49-F238E27FC236}">
                      <a16:creationId xmlns:a16="http://schemas.microsoft.com/office/drawing/2014/main" id="{6DFFA69E-A0DC-4DFE-C132-3ECF686DDD1A}"/>
                    </a:ext>
                  </a:extLst>
                </p:cNvPr>
                <p:cNvSpPr>
                  <a:spLocks noChangeArrowheads="1"/>
                </p:cNvSpPr>
                <p:nvPr/>
              </p:nvSpPr>
              <p:spPr bwMode="auto">
                <a:xfrm>
                  <a:off x="5393045" y="5949653"/>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 name="Rectangle 227">
                  <a:extLst>
                    <a:ext uri="{FF2B5EF4-FFF2-40B4-BE49-F238E27FC236}">
                      <a16:creationId xmlns:a16="http://schemas.microsoft.com/office/drawing/2014/main" id="{6160D84B-2AAD-5B97-41D5-FC18F5A0B5A2}"/>
                    </a:ext>
                  </a:extLst>
                </p:cNvPr>
                <p:cNvSpPr>
                  <a:spLocks noChangeArrowheads="1"/>
                </p:cNvSpPr>
                <p:nvPr/>
              </p:nvSpPr>
              <p:spPr bwMode="auto">
                <a:xfrm>
                  <a:off x="5597832" y="5949653"/>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 name="Rectangle 245">
                  <a:extLst>
                    <a:ext uri="{FF2B5EF4-FFF2-40B4-BE49-F238E27FC236}">
                      <a16:creationId xmlns:a16="http://schemas.microsoft.com/office/drawing/2014/main" id="{6B3ABC9D-E9AC-268A-CB55-6F6B2784EF3D}"/>
                    </a:ext>
                  </a:extLst>
                </p:cNvPr>
                <p:cNvSpPr>
                  <a:spLocks noChangeArrowheads="1"/>
                </p:cNvSpPr>
                <p:nvPr/>
              </p:nvSpPr>
              <p:spPr bwMode="auto">
                <a:xfrm>
                  <a:off x="3845232"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23</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 name="Rectangle 247">
                  <a:extLst>
                    <a:ext uri="{FF2B5EF4-FFF2-40B4-BE49-F238E27FC236}">
                      <a16:creationId xmlns:a16="http://schemas.microsoft.com/office/drawing/2014/main" id="{AEC51879-FC7A-87D2-1DCD-EC3CC1F4F4D9}"/>
                    </a:ext>
                  </a:extLst>
                </p:cNvPr>
                <p:cNvSpPr>
                  <a:spLocks noChangeArrowheads="1"/>
                </p:cNvSpPr>
                <p:nvPr/>
              </p:nvSpPr>
              <p:spPr bwMode="auto">
                <a:xfrm>
                  <a:off x="4107170"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 name="Rectangle 249">
                  <a:extLst>
                    <a:ext uri="{FF2B5EF4-FFF2-40B4-BE49-F238E27FC236}">
                      <a16:creationId xmlns:a16="http://schemas.microsoft.com/office/drawing/2014/main" id="{2C0C92F1-494F-749E-825F-6AB65A1ABEBB}"/>
                    </a:ext>
                  </a:extLst>
                </p:cNvPr>
                <p:cNvSpPr>
                  <a:spLocks noChangeArrowheads="1"/>
                </p:cNvSpPr>
                <p:nvPr/>
              </p:nvSpPr>
              <p:spPr bwMode="auto">
                <a:xfrm>
                  <a:off x="4359582" y="594965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17</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 name="Rectangle 251">
                  <a:extLst>
                    <a:ext uri="{FF2B5EF4-FFF2-40B4-BE49-F238E27FC236}">
                      <a16:creationId xmlns:a16="http://schemas.microsoft.com/office/drawing/2014/main" id="{5C1E4FED-48E1-1202-D0A4-FB24A7C803D8}"/>
                    </a:ext>
                  </a:extLst>
                </p:cNvPr>
                <p:cNvSpPr>
                  <a:spLocks noChangeArrowheads="1"/>
                </p:cNvSpPr>
                <p:nvPr/>
              </p:nvSpPr>
              <p:spPr bwMode="auto">
                <a:xfrm>
                  <a:off x="880637" y="5949653"/>
                  <a:ext cx="41998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Placebo gp</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sp>
          <p:nvSpPr>
            <p:cNvPr id="8" name="Freeform 240">
              <a:extLst>
                <a:ext uri="{FF2B5EF4-FFF2-40B4-BE49-F238E27FC236}">
                  <a16:creationId xmlns:a16="http://schemas.microsoft.com/office/drawing/2014/main" id="{F9598702-5F7C-19FB-DDEC-9426E9CFF14B}"/>
                </a:ext>
              </a:extLst>
            </p:cNvPr>
            <p:cNvSpPr>
              <a:spLocks noEditPoints="1"/>
            </p:cNvSpPr>
            <p:nvPr/>
          </p:nvSpPr>
          <p:spPr bwMode="auto">
            <a:xfrm>
              <a:off x="4380628" y="4625812"/>
              <a:ext cx="7938" cy="640080"/>
            </a:xfrm>
            <a:custGeom>
              <a:avLst/>
              <a:gdLst>
                <a:gd name="T0" fmla="*/ 0 w 48"/>
                <a:gd name="T1" fmla="*/ 0 h 9960"/>
                <a:gd name="T2" fmla="*/ 0 w 48"/>
                <a:gd name="T3" fmla="*/ 336 h 9960"/>
                <a:gd name="T4" fmla="*/ 48 w 48"/>
                <a:gd name="T5" fmla="*/ 576 h 9960"/>
                <a:gd name="T6" fmla="*/ 48 w 48"/>
                <a:gd name="T7" fmla="*/ 480 h 9960"/>
                <a:gd name="T8" fmla="*/ 0 w 48"/>
                <a:gd name="T9" fmla="*/ 720 h 9960"/>
                <a:gd name="T10" fmla="*/ 24 w 48"/>
                <a:gd name="T11" fmla="*/ 1080 h 9960"/>
                <a:gd name="T12" fmla="*/ 48 w 48"/>
                <a:gd name="T13" fmla="*/ 1200 h 9960"/>
                <a:gd name="T14" fmla="*/ 24 w 48"/>
                <a:gd name="T15" fmla="*/ 1176 h 9960"/>
                <a:gd name="T16" fmla="*/ 0 w 48"/>
                <a:gd name="T17" fmla="*/ 1536 h 9960"/>
                <a:gd name="T18" fmla="*/ 48 w 48"/>
                <a:gd name="T19" fmla="*/ 1776 h 9960"/>
                <a:gd name="T20" fmla="*/ 48 w 48"/>
                <a:gd name="T21" fmla="*/ 1680 h 9960"/>
                <a:gd name="T22" fmla="*/ 0 w 48"/>
                <a:gd name="T23" fmla="*/ 1920 h 9960"/>
                <a:gd name="T24" fmla="*/ 24 w 48"/>
                <a:gd name="T25" fmla="*/ 2280 h 9960"/>
                <a:gd name="T26" fmla="*/ 48 w 48"/>
                <a:gd name="T27" fmla="*/ 2400 h 9960"/>
                <a:gd name="T28" fmla="*/ 24 w 48"/>
                <a:gd name="T29" fmla="*/ 2376 h 9960"/>
                <a:gd name="T30" fmla="*/ 0 w 48"/>
                <a:gd name="T31" fmla="*/ 2736 h 9960"/>
                <a:gd name="T32" fmla="*/ 48 w 48"/>
                <a:gd name="T33" fmla="*/ 2976 h 9960"/>
                <a:gd name="T34" fmla="*/ 48 w 48"/>
                <a:gd name="T35" fmla="*/ 2880 h 9960"/>
                <a:gd name="T36" fmla="*/ 0 w 48"/>
                <a:gd name="T37" fmla="*/ 3120 h 9960"/>
                <a:gd name="T38" fmla="*/ 24 w 48"/>
                <a:gd name="T39" fmla="*/ 3480 h 9960"/>
                <a:gd name="T40" fmla="*/ 48 w 48"/>
                <a:gd name="T41" fmla="*/ 3600 h 9960"/>
                <a:gd name="T42" fmla="*/ 24 w 48"/>
                <a:gd name="T43" fmla="*/ 3576 h 9960"/>
                <a:gd name="T44" fmla="*/ 0 w 48"/>
                <a:gd name="T45" fmla="*/ 3936 h 9960"/>
                <a:gd name="T46" fmla="*/ 48 w 48"/>
                <a:gd name="T47" fmla="*/ 4176 h 9960"/>
                <a:gd name="T48" fmla="*/ 48 w 48"/>
                <a:gd name="T49" fmla="*/ 4080 h 9960"/>
                <a:gd name="T50" fmla="*/ 0 w 48"/>
                <a:gd name="T51" fmla="*/ 4320 h 9960"/>
                <a:gd name="T52" fmla="*/ 24 w 48"/>
                <a:gd name="T53" fmla="*/ 4680 h 9960"/>
                <a:gd name="T54" fmla="*/ 48 w 48"/>
                <a:gd name="T55" fmla="*/ 4800 h 9960"/>
                <a:gd name="T56" fmla="*/ 24 w 48"/>
                <a:gd name="T57" fmla="*/ 4776 h 9960"/>
                <a:gd name="T58" fmla="*/ 0 w 48"/>
                <a:gd name="T59" fmla="*/ 5136 h 9960"/>
                <a:gd name="T60" fmla="*/ 48 w 48"/>
                <a:gd name="T61" fmla="*/ 5376 h 9960"/>
                <a:gd name="T62" fmla="*/ 48 w 48"/>
                <a:gd name="T63" fmla="*/ 5280 h 9960"/>
                <a:gd name="T64" fmla="*/ 0 w 48"/>
                <a:gd name="T65" fmla="*/ 5520 h 9960"/>
                <a:gd name="T66" fmla="*/ 24 w 48"/>
                <a:gd name="T67" fmla="*/ 5880 h 9960"/>
                <a:gd name="T68" fmla="*/ 48 w 48"/>
                <a:gd name="T69" fmla="*/ 6000 h 9960"/>
                <a:gd name="T70" fmla="*/ 24 w 48"/>
                <a:gd name="T71" fmla="*/ 5976 h 9960"/>
                <a:gd name="T72" fmla="*/ 0 w 48"/>
                <a:gd name="T73" fmla="*/ 6336 h 9960"/>
                <a:gd name="T74" fmla="*/ 48 w 48"/>
                <a:gd name="T75" fmla="*/ 6576 h 9960"/>
                <a:gd name="T76" fmla="*/ 48 w 48"/>
                <a:gd name="T77" fmla="*/ 6480 h 9960"/>
                <a:gd name="T78" fmla="*/ 0 w 48"/>
                <a:gd name="T79" fmla="*/ 6720 h 9960"/>
                <a:gd name="T80" fmla="*/ 24 w 48"/>
                <a:gd name="T81" fmla="*/ 7080 h 9960"/>
                <a:gd name="T82" fmla="*/ 48 w 48"/>
                <a:gd name="T83" fmla="*/ 7200 h 9960"/>
                <a:gd name="T84" fmla="*/ 24 w 48"/>
                <a:gd name="T85" fmla="*/ 7176 h 9960"/>
                <a:gd name="T86" fmla="*/ 0 w 48"/>
                <a:gd name="T87" fmla="*/ 7536 h 9960"/>
                <a:gd name="T88" fmla="*/ 48 w 48"/>
                <a:gd name="T89" fmla="*/ 7776 h 9960"/>
                <a:gd name="T90" fmla="*/ 48 w 48"/>
                <a:gd name="T91" fmla="*/ 7680 h 9960"/>
                <a:gd name="T92" fmla="*/ 0 w 48"/>
                <a:gd name="T93" fmla="*/ 7920 h 9960"/>
                <a:gd name="T94" fmla="*/ 24 w 48"/>
                <a:gd name="T95" fmla="*/ 8280 h 9960"/>
                <a:gd name="T96" fmla="*/ 48 w 48"/>
                <a:gd name="T97" fmla="*/ 8400 h 9960"/>
                <a:gd name="T98" fmla="*/ 24 w 48"/>
                <a:gd name="T99" fmla="*/ 8376 h 9960"/>
                <a:gd name="T100" fmla="*/ 0 w 48"/>
                <a:gd name="T101" fmla="*/ 8736 h 9960"/>
                <a:gd name="T102" fmla="*/ 48 w 48"/>
                <a:gd name="T103" fmla="*/ 8976 h 9960"/>
                <a:gd name="T104" fmla="*/ 48 w 48"/>
                <a:gd name="T105" fmla="*/ 8880 h 9960"/>
                <a:gd name="T106" fmla="*/ 0 w 48"/>
                <a:gd name="T107" fmla="*/ 9120 h 9960"/>
                <a:gd name="T108" fmla="*/ 24 w 48"/>
                <a:gd name="T109" fmla="*/ 9480 h 9960"/>
                <a:gd name="T110" fmla="*/ 48 w 48"/>
                <a:gd name="T111" fmla="*/ 9600 h 9960"/>
                <a:gd name="T112" fmla="*/ 24 w 48"/>
                <a:gd name="T113" fmla="*/ 9576 h 9960"/>
                <a:gd name="T114" fmla="*/ 0 w 48"/>
                <a:gd name="T115" fmla="*/ 9936 h 9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9960">
                  <a:moveTo>
                    <a:pt x="48" y="0"/>
                  </a:moveTo>
                  <a:lnTo>
                    <a:pt x="48" y="96"/>
                  </a:lnTo>
                  <a:cubicBezTo>
                    <a:pt x="48" y="110"/>
                    <a:pt x="38" y="120"/>
                    <a:pt x="24" y="120"/>
                  </a:cubicBezTo>
                  <a:cubicBezTo>
                    <a:pt x="11" y="120"/>
                    <a:pt x="0" y="110"/>
                    <a:pt x="0" y="96"/>
                  </a:cubicBezTo>
                  <a:lnTo>
                    <a:pt x="0" y="0"/>
                  </a:lnTo>
                  <a:lnTo>
                    <a:pt x="48" y="0"/>
                  </a:lnTo>
                  <a:close/>
                  <a:moveTo>
                    <a:pt x="48" y="240"/>
                  </a:moveTo>
                  <a:lnTo>
                    <a:pt x="48" y="336"/>
                  </a:lnTo>
                  <a:cubicBezTo>
                    <a:pt x="48" y="350"/>
                    <a:pt x="38" y="360"/>
                    <a:pt x="24" y="360"/>
                  </a:cubicBezTo>
                  <a:cubicBezTo>
                    <a:pt x="11" y="360"/>
                    <a:pt x="0" y="350"/>
                    <a:pt x="0" y="336"/>
                  </a:cubicBezTo>
                  <a:lnTo>
                    <a:pt x="0" y="240"/>
                  </a:lnTo>
                  <a:cubicBezTo>
                    <a:pt x="0" y="227"/>
                    <a:pt x="11" y="216"/>
                    <a:pt x="24" y="216"/>
                  </a:cubicBezTo>
                  <a:cubicBezTo>
                    <a:pt x="38" y="216"/>
                    <a:pt x="48" y="227"/>
                    <a:pt x="48" y="240"/>
                  </a:cubicBezTo>
                  <a:close/>
                  <a:moveTo>
                    <a:pt x="48" y="480"/>
                  </a:moveTo>
                  <a:lnTo>
                    <a:pt x="48" y="576"/>
                  </a:lnTo>
                  <a:cubicBezTo>
                    <a:pt x="48" y="590"/>
                    <a:pt x="38" y="600"/>
                    <a:pt x="24" y="600"/>
                  </a:cubicBezTo>
                  <a:cubicBezTo>
                    <a:pt x="11" y="600"/>
                    <a:pt x="0" y="590"/>
                    <a:pt x="0" y="576"/>
                  </a:cubicBezTo>
                  <a:lnTo>
                    <a:pt x="0" y="480"/>
                  </a:lnTo>
                  <a:cubicBezTo>
                    <a:pt x="0" y="467"/>
                    <a:pt x="11" y="456"/>
                    <a:pt x="24" y="456"/>
                  </a:cubicBezTo>
                  <a:cubicBezTo>
                    <a:pt x="38" y="456"/>
                    <a:pt x="48" y="467"/>
                    <a:pt x="48" y="480"/>
                  </a:cubicBezTo>
                  <a:close/>
                  <a:moveTo>
                    <a:pt x="48" y="720"/>
                  </a:moveTo>
                  <a:lnTo>
                    <a:pt x="48" y="816"/>
                  </a:lnTo>
                  <a:cubicBezTo>
                    <a:pt x="48" y="830"/>
                    <a:pt x="38" y="840"/>
                    <a:pt x="24" y="840"/>
                  </a:cubicBezTo>
                  <a:cubicBezTo>
                    <a:pt x="11" y="840"/>
                    <a:pt x="0" y="830"/>
                    <a:pt x="0" y="816"/>
                  </a:cubicBezTo>
                  <a:lnTo>
                    <a:pt x="0" y="720"/>
                  </a:lnTo>
                  <a:cubicBezTo>
                    <a:pt x="0" y="707"/>
                    <a:pt x="11" y="696"/>
                    <a:pt x="24" y="696"/>
                  </a:cubicBezTo>
                  <a:cubicBezTo>
                    <a:pt x="38" y="696"/>
                    <a:pt x="48" y="707"/>
                    <a:pt x="48" y="720"/>
                  </a:cubicBezTo>
                  <a:close/>
                  <a:moveTo>
                    <a:pt x="48" y="960"/>
                  </a:moveTo>
                  <a:lnTo>
                    <a:pt x="48" y="1056"/>
                  </a:lnTo>
                  <a:cubicBezTo>
                    <a:pt x="48" y="1070"/>
                    <a:pt x="38" y="1080"/>
                    <a:pt x="24" y="1080"/>
                  </a:cubicBezTo>
                  <a:cubicBezTo>
                    <a:pt x="11" y="1080"/>
                    <a:pt x="0" y="1070"/>
                    <a:pt x="0" y="1056"/>
                  </a:cubicBezTo>
                  <a:lnTo>
                    <a:pt x="0" y="960"/>
                  </a:lnTo>
                  <a:cubicBezTo>
                    <a:pt x="0" y="947"/>
                    <a:pt x="11" y="936"/>
                    <a:pt x="24" y="936"/>
                  </a:cubicBezTo>
                  <a:cubicBezTo>
                    <a:pt x="38" y="936"/>
                    <a:pt x="48" y="947"/>
                    <a:pt x="48" y="960"/>
                  </a:cubicBezTo>
                  <a:close/>
                  <a:moveTo>
                    <a:pt x="48" y="1200"/>
                  </a:moveTo>
                  <a:lnTo>
                    <a:pt x="48" y="1296"/>
                  </a:lnTo>
                  <a:cubicBezTo>
                    <a:pt x="48" y="1310"/>
                    <a:pt x="38" y="1320"/>
                    <a:pt x="24" y="1320"/>
                  </a:cubicBezTo>
                  <a:cubicBezTo>
                    <a:pt x="11" y="1320"/>
                    <a:pt x="0" y="1310"/>
                    <a:pt x="0" y="1296"/>
                  </a:cubicBezTo>
                  <a:lnTo>
                    <a:pt x="0" y="1200"/>
                  </a:lnTo>
                  <a:cubicBezTo>
                    <a:pt x="0" y="1187"/>
                    <a:pt x="11" y="1176"/>
                    <a:pt x="24" y="1176"/>
                  </a:cubicBezTo>
                  <a:cubicBezTo>
                    <a:pt x="38" y="1176"/>
                    <a:pt x="48" y="1187"/>
                    <a:pt x="48" y="1200"/>
                  </a:cubicBezTo>
                  <a:close/>
                  <a:moveTo>
                    <a:pt x="48" y="1440"/>
                  </a:moveTo>
                  <a:lnTo>
                    <a:pt x="48" y="1536"/>
                  </a:lnTo>
                  <a:cubicBezTo>
                    <a:pt x="48" y="1550"/>
                    <a:pt x="38" y="1560"/>
                    <a:pt x="24" y="1560"/>
                  </a:cubicBezTo>
                  <a:cubicBezTo>
                    <a:pt x="11" y="1560"/>
                    <a:pt x="0" y="1550"/>
                    <a:pt x="0" y="1536"/>
                  </a:cubicBezTo>
                  <a:lnTo>
                    <a:pt x="0" y="1440"/>
                  </a:lnTo>
                  <a:cubicBezTo>
                    <a:pt x="0" y="1427"/>
                    <a:pt x="11" y="1416"/>
                    <a:pt x="24" y="1416"/>
                  </a:cubicBezTo>
                  <a:cubicBezTo>
                    <a:pt x="38" y="1416"/>
                    <a:pt x="48" y="1427"/>
                    <a:pt x="48" y="1440"/>
                  </a:cubicBezTo>
                  <a:close/>
                  <a:moveTo>
                    <a:pt x="48" y="1680"/>
                  </a:moveTo>
                  <a:lnTo>
                    <a:pt x="48" y="1776"/>
                  </a:lnTo>
                  <a:cubicBezTo>
                    <a:pt x="48" y="1790"/>
                    <a:pt x="38" y="1800"/>
                    <a:pt x="24" y="1800"/>
                  </a:cubicBezTo>
                  <a:cubicBezTo>
                    <a:pt x="11" y="1800"/>
                    <a:pt x="0" y="1790"/>
                    <a:pt x="0" y="1776"/>
                  </a:cubicBezTo>
                  <a:lnTo>
                    <a:pt x="0" y="1680"/>
                  </a:lnTo>
                  <a:cubicBezTo>
                    <a:pt x="0" y="1667"/>
                    <a:pt x="11" y="1656"/>
                    <a:pt x="24" y="1656"/>
                  </a:cubicBezTo>
                  <a:cubicBezTo>
                    <a:pt x="38" y="1656"/>
                    <a:pt x="48" y="1667"/>
                    <a:pt x="48" y="1680"/>
                  </a:cubicBezTo>
                  <a:close/>
                  <a:moveTo>
                    <a:pt x="48" y="1920"/>
                  </a:moveTo>
                  <a:lnTo>
                    <a:pt x="48" y="2016"/>
                  </a:lnTo>
                  <a:cubicBezTo>
                    <a:pt x="48" y="2030"/>
                    <a:pt x="38" y="2040"/>
                    <a:pt x="24" y="2040"/>
                  </a:cubicBezTo>
                  <a:cubicBezTo>
                    <a:pt x="11" y="2040"/>
                    <a:pt x="0" y="2030"/>
                    <a:pt x="0" y="2016"/>
                  </a:cubicBezTo>
                  <a:lnTo>
                    <a:pt x="0" y="1920"/>
                  </a:lnTo>
                  <a:cubicBezTo>
                    <a:pt x="0" y="1907"/>
                    <a:pt x="11" y="1896"/>
                    <a:pt x="24" y="1896"/>
                  </a:cubicBezTo>
                  <a:cubicBezTo>
                    <a:pt x="38" y="1896"/>
                    <a:pt x="48" y="1907"/>
                    <a:pt x="48" y="1920"/>
                  </a:cubicBezTo>
                  <a:close/>
                  <a:moveTo>
                    <a:pt x="48" y="2160"/>
                  </a:moveTo>
                  <a:lnTo>
                    <a:pt x="48" y="2256"/>
                  </a:lnTo>
                  <a:cubicBezTo>
                    <a:pt x="48" y="2270"/>
                    <a:pt x="38" y="2280"/>
                    <a:pt x="24" y="2280"/>
                  </a:cubicBezTo>
                  <a:cubicBezTo>
                    <a:pt x="11" y="2280"/>
                    <a:pt x="0" y="2270"/>
                    <a:pt x="0" y="2256"/>
                  </a:cubicBezTo>
                  <a:lnTo>
                    <a:pt x="0" y="2160"/>
                  </a:lnTo>
                  <a:cubicBezTo>
                    <a:pt x="0" y="2147"/>
                    <a:pt x="11" y="2136"/>
                    <a:pt x="24" y="2136"/>
                  </a:cubicBezTo>
                  <a:cubicBezTo>
                    <a:pt x="38" y="2136"/>
                    <a:pt x="48" y="2147"/>
                    <a:pt x="48" y="2160"/>
                  </a:cubicBezTo>
                  <a:close/>
                  <a:moveTo>
                    <a:pt x="48" y="2400"/>
                  </a:moveTo>
                  <a:lnTo>
                    <a:pt x="48" y="2496"/>
                  </a:lnTo>
                  <a:cubicBezTo>
                    <a:pt x="48" y="2510"/>
                    <a:pt x="38" y="2520"/>
                    <a:pt x="24" y="2520"/>
                  </a:cubicBezTo>
                  <a:cubicBezTo>
                    <a:pt x="11" y="2520"/>
                    <a:pt x="0" y="2510"/>
                    <a:pt x="0" y="2496"/>
                  </a:cubicBezTo>
                  <a:lnTo>
                    <a:pt x="0" y="2400"/>
                  </a:lnTo>
                  <a:cubicBezTo>
                    <a:pt x="0" y="2387"/>
                    <a:pt x="11" y="2376"/>
                    <a:pt x="24" y="2376"/>
                  </a:cubicBezTo>
                  <a:cubicBezTo>
                    <a:pt x="38" y="2376"/>
                    <a:pt x="48" y="2387"/>
                    <a:pt x="48" y="2400"/>
                  </a:cubicBezTo>
                  <a:close/>
                  <a:moveTo>
                    <a:pt x="48" y="2640"/>
                  </a:moveTo>
                  <a:lnTo>
                    <a:pt x="48" y="2736"/>
                  </a:lnTo>
                  <a:cubicBezTo>
                    <a:pt x="48" y="2750"/>
                    <a:pt x="38" y="2760"/>
                    <a:pt x="24" y="2760"/>
                  </a:cubicBezTo>
                  <a:cubicBezTo>
                    <a:pt x="11" y="2760"/>
                    <a:pt x="0" y="2750"/>
                    <a:pt x="0" y="2736"/>
                  </a:cubicBezTo>
                  <a:lnTo>
                    <a:pt x="0" y="2640"/>
                  </a:lnTo>
                  <a:cubicBezTo>
                    <a:pt x="0" y="2627"/>
                    <a:pt x="11" y="2616"/>
                    <a:pt x="24" y="2616"/>
                  </a:cubicBezTo>
                  <a:cubicBezTo>
                    <a:pt x="38" y="2616"/>
                    <a:pt x="48" y="2627"/>
                    <a:pt x="48" y="2640"/>
                  </a:cubicBezTo>
                  <a:close/>
                  <a:moveTo>
                    <a:pt x="48" y="2880"/>
                  </a:moveTo>
                  <a:lnTo>
                    <a:pt x="48" y="2976"/>
                  </a:lnTo>
                  <a:cubicBezTo>
                    <a:pt x="48" y="2990"/>
                    <a:pt x="38" y="3000"/>
                    <a:pt x="24" y="3000"/>
                  </a:cubicBezTo>
                  <a:cubicBezTo>
                    <a:pt x="11" y="3000"/>
                    <a:pt x="0" y="2990"/>
                    <a:pt x="0" y="2976"/>
                  </a:cubicBezTo>
                  <a:lnTo>
                    <a:pt x="0" y="2880"/>
                  </a:lnTo>
                  <a:cubicBezTo>
                    <a:pt x="0" y="2867"/>
                    <a:pt x="11" y="2856"/>
                    <a:pt x="24" y="2856"/>
                  </a:cubicBezTo>
                  <a:cubicBezTo>
                    <a:pt x="38" y="2856"/>
                    <a:pt x="48" y="2867"/>
                    <a:pt x="48" y="2880"/>
                  </a:cubicBezTo>
                  <a:close/>
                  <a:moveTo>
                    <a:pt x="48" y="3120"/>
                  </a:moveTo>
                  <a:lnTo>
                    <a:pt x="48" y="3216"/>
                  </a:lnTo>
                  <a:cubicBezTo>
                    <a:pt x="48" y="3230"/>
                    <a:pt x="38" y="3240"/>
                    <a:pt x="24" y="3240"/>
                  </a:cubicBezTo>
                  <a:cubicBezTo>
                    <a:pt x="11" y="3240"/>
                    <a:pt x="0" y="3230"/>
                    <a:pt x="0" y="3216"/>
                  </a:cubicBezTo>
                  <a:lnTo>
                    <a:pt x="0" y="3120"/>
                  </a:lnTo>
                  <a:cubicBezTo>
                    <a:pt x="0" y="3107"/>
                    <a:pt x="11" y="3096"/>
                    <a:pt x="24" y="3096"/>
                  </a:cubicBezTo>
                  <a:cubicBezTo>
                    <a:pt x="38" y="3096"/>
                    <a:pt x="48" y="3107"/>
                    <a:pt x="48" y="3120"/>
                  </a:cubicBezTo>
                  <a:close/>
                  <a:moveTo>
                    <a:pt x="48" y="3360"/>
                  </a:moveTo>
                  <a:lnTo>
                    <a:pt x="48" y="3456"/>
                  </a:lnTo>
                  <a:cubicBezTo>
                    <a:pt x="48" y="3470"/>
                    <a:pt x="38" y="3480"/>
                    <a:pt x="24" y="3480"/>
                  </a:cubicBezTo>
                  <a:cubicBezTo>
                    <a:pt x="11" y="3480"/>
                    <a:pt x="0" y="3470"/>
                    <a:pt x="0" y="3456"/>
                  </a:cubicBezTo>
                  <a:lnTo>
                    <a:pt x="0" y="3360"/>
                  </a:lnTo>
                  <a:cubicBezTo>
                    <a:pt x="0" y="3347"/>
                    <a:pt x="11" y="3336"/>
                    <a:pt x="24" y="3336"/>
                  </a:cubicBezTo>
                  <a:cubicBezTo>
                    <a:pt x="38" y="3336"/>
                    <a:pt x="48" y="3347"/>
                    <a:pt x="48" y="3360"/>
                  </a:cubicBezTo>
                  <a:close/>
                  <a:moveTo>
                    <a:pt x="48" y="3600"/>
                  </a:moveTo>
                  <a:lnTo>
                    <a:pt x="48" y="3696"/>
                  </a:lnTo>
                  <a:cubicBezTo>
                    <a:pt x="48" y="3710"/>
                    <a:pt x="38" y="3720"/>
                    <a:pt x="24" y="3720"/>
                  </a:cubicBezTo>
                  <a:cubicBezTo>
                    <a:pt x="11" y="3720"/>
                    <a:pt x="0" y="3710"/>
                    <a:pt x="0" y="3696"/>
                  </a:cubicBezTo>
                  <a:lnTo>
                    <a:pt x="0" y="3600"/>
                  </a:lnTo>
                  <a:cubicBezTo>
                    <a:pt x="0" y="3587"/>
                    <a:pt x="11" y="3576"/>
                    <a:pt x="24" y="3576"/>
                  </a:cubicBezTo>
                  <a:cubicBezTo>
                    <a:pt x="38" y="3576"/>
                    <a:pt x="48" y="3587"/>
                    <a:pt x="48" y="3600"/>
                  </a:cubicBezTo>
                  <a:close/>
                  <a:moveTo>
                    <a:pt x="48" y="3840"/>
                  </a:moveTo>
                  <a:lnTo>
                    <a:pt x="48" y="3936"/>
                  </a:lnTo>
                  <a:cubicBezTo>
                    <a:pt x="48" y="3950"/>
                    <a:pt x="38" y="3960"/>
                    <a:pt x="24" y="3960"/>
                  </a:cubicBezTo>
                  <a:cubicBezTo>
                    <a:pt x="11" y="3960"/>
                    <a:pt x="0" y="3950"/>
                    <a:pt x="0" y="3936"/>
                  </a:cubicBezTo>
                  <a:lnTo>
                    <a:pt x="0" y="3840"/>
                  </a:lnTo>
                  <a:cubicBezTo>
                    <a:pt x="0" y="3827"/>
                    <a:pt x="11" y="3816"/>
                    <a:pt x="24" y="3816"/>
                  </a:cubicBezTo>
                  <a:cubicBezTo>
                    <a:pt x="38" y="3816"/>
                    <a:pt x="48" y="3827"/>
                    <a:pt x="48" y="3840"/>
                  </a:cubicBezTo>
                  <a:close/>
                  <a:moveTo>
                    <a:pt x="48" y="4080"/>
                  </a:moveTo>
                  <a:lnTo>
                    <a:pt x="48" y="4176"/>
                  </a:lnTo>
                  <a:cubicBezTo>
                    <a:pt x="48" y="4190"/>
                    <a:pt x="38" y="4200"/>
                    <a:pt x="24" y="4200"/>
                  </a:cubicBezTo>
                  <a:cubicBezTo>
                    <a:pt x="11" y="4200"/>
                    <a:pt x="0" y="4190"/>
                    <a:pt x="0" y="4176"/>
                  </a:cubicBezTo>
                  <a:lnTo>
                    <a:pt x="0" y="4080"/>
                  </a:lnTo>
                  <a:cubicBezTo>
                    <a:pt x="0" y="4067"/>
                    <a:pt x="11" y="4056"/>
                    <a:pt x="24" y="4056"/>
                  </a:cubicBezTo>
                  <a:cubicBezTo>
                    <a:pt x="38" y="4056"/>
                    <a:pt x="48" y="4067"/>
                    <a:pt x="48" y="4080"/>
                  </a:cubicBezTo>
                  <a:close/>
                  <a:moveTo>
                    <a:pt x="48" y="4320"/>
                  </a:moveTo>
                  <a:lnTo>
                    <a:pt x="48" y="4416"/>
                  </a:lnTo>
                  <a:cubicBezTo>
                    <a:pt x="48" y="4430"/>
                    <a:pt x="38" y="4440"/>
                    <a:pt x="24" y="4440"/>
                  </a:cubicBezTo>
                  <a:cubicBezTo>
                    <a:pt x="11" y="4440"/>
                    <a:pt x="0" y="4430"/>
                    <a:pt x="0" y="4416"/>
                  </a:cubicBezTo>
                  <a:lnTo>
                    <a:pt x="0" y="4320"/>
                  </a:lnTo>
                  <a:cubicBezTo>
                    <a:pt x="0" y="4307"/>
                    <a:pt x="11" y="4296"/>
                    <a:pt x="24" y="4296"/>
                  </a:cubicBezTo>
                  <a:cubicBezTo>
                    <a:pt x="38" y="4296"/>
                    <a:pt x="48" y="4307"/>
                    <a:pt x="48" y="4320"/>
                  </a:cubicBezTo>
                  <a:close/>
                  <a:moveTo>
                    <a:pt x="48" y="4560"/>
                  </a:moveTo>
                  <a:lnTo>
                    <a:pt x="48" y="4656"/>
                  </a:lnTo>
                  <a:cubicBezTo>
                    <a:pt x="48" y="4670"/>
                    <a:pt x="38" y="4680"/>
                    <a:pt x="24" y="4680"/>
                  </a:cubicBezTo>
                  <a:cubicBezTo>
                    <a:pt x="11" y="4680"/>
                    <a:pt x="0" y="4670"/>
                    <a:pt x="0" y="4656"/>
                  </a:cubicBezTo>
                  <a:lnTo>
                    <a:pt x="0" y="4560"/>
                  </a:lnTo>
                  <a:cubicBezTo>
                    <a:pt x="0" y="4547"/>
                    <a:pt x="11" y="4536"/>
                    <a:pt x="24" y="4536"/>
                  </a:cubicBezTo>
                  <a:cubicBezTo>
                    <a:pt x="38" y="4536"/>
                    <a:pt x="48" y="4547"/>
                    <a:pt x="48" y="4560"/>
                  </a:cubicBezTo>
                  <a:close/>
                  <a:moveTo>
                    <a:pt x="48" y="4800"/>
                  </a:moveTo>
                  <a:lnTo>
                    <a:pt x="48" y="4896"/>
                  </a:lnTo>
                  <a:cubicBezTo>
                    <a:pt x="48" y="4910"/>
                    <a:pt x="38" y="4920"/>
                    <a:pt x="24" y="4920"/>
                  </a:cubicBezTo>
                  <a:cubicBezTo>
                    <a:pt x="11" y="4920"/>
                    <a:pt x="0" y="4910"/>
                    <a:pt x="0" y="4896"/>
                  </a:cubicBezTo>
                  <a:lnTo>
                    <a:pt x="0" y="4800"/>
                  </a:lnTo>
                  <a:cubicBezTo>
                    <a:pt x="0" y="4787"/>
                    <a:pt x="11" y="4776"/>
                    <a:pt x="24" y="4776"/>
                  </a:cubicBezTo>
                  <a:cubicBezTo>
                    <a:pt x="38" y="4776"/>
                    <a:pt x="48" y="4787"/>
                    <a:pt x="48" y="4800"/>
                  </a:cubicBezTo>
                  <a:close/>
                  <a:moveTo>
                    <a:pt x="48" y="5040"/>
                  </a:moveTo>
                  <a:lnTo>
                    <a:pt x="48" y="5136"/>
                  </a:lnTo>
                  <a:cubicBezTo>
                    <a:pt x="48" y="5150"/>
                    <a:pt x="38" y="5160"/>
                    <a:pt x="24" y="5160"/>
                  </a:cubicBezTo>
                  <a:cubicBezTo>
                    <a:pt x="11" y="5160"/>
                    <a:pt x="0" y="5150"/>
                    <a:pt x="0" y="5136"/>
                  </a:cubicBezTo>
                  <a:lnTo>
                    <a:pt x="0" y="5040"/>
                  </a:lnTo>
                  <a:cubicBezTo>
                    <a:pt x="0" y="5027"/>
                    <a:pt x="11" y="5016"/>
                    <a:pt x="24" y="5016"/>
                  </a:cubicBezTo>
                  <a:cubicBezTo>
                    <a:pt x="38" y="5016"/>
                    <a:pt x="48" y="5027"/>
                    <a:pt x="48" y="5040"/>
                  </a:cubicBezTo>
                  <a:close/>
                  <a:moveTo>
                    <a:pt x="48" y="5280"/>
                  </a:moveTo>
                  <a:lnTo>
                    <a:pt x="48" y="5376"/>
                  </a:lnTo>
                  <a:cubicBezTo>
                    <a:pt x="48" y="5390"/>
                    <a:pt x="38" y="5400"/>
                    <a:pt x="24" y="5400"/>
                  </a:cubicBezTo>
                  <a:cubicBezTo>
                    <a:pt x="11" y="5400"/>
                    <a:pt x="0" y="5390"/>
                    <a:pt x="0" y="5376"/>
                  </a:cubicBezTo>
                  <a:lnTo>
                    <a:pt x="0" y="5280"/>
                  </a:lnTo>
                  <a:cubicBezTo>
                    <a:pt x="0" y="5267"/>
                    <a:pt x="11" y="5256"/>
                    <a:pt x="24" y="5256"/>
                  </a:cubicBezTo>
                  <a:cubicBezTo>
                    <a:pt x="38" y="5256"/>
                    <a:pt x="48" y="5267"/>
                    <a:pt x="48" y="5280"/>
                  </a:cubicBezTo>
                  <a:close/>
                  <a:moveTo>
                    <a:pt x="48" y="5520"/>
                  </a:moveTo>
                  <a:lnTo>
                    <a:pt x="48" y="5616"/>
                  </a:lnTo>
                  <a:cubicBezTo>
                    <a:pt x="48" y="5630"/>
                    <a:pt x="38" y="5640"/>
                    <a:pt x="24" y="5640"/>
                  </a:cubicBezTo>
                  <a:cubicBezTo>
                    <a:pt x="11" y="5640"/>
                    <a:pt x="0" y="5630"/>
                    <a:pt x="0" y="5616"/>
                  </a:cubicBezTo>
                  <a:lnTo>
                    <a:pt x="0" y="5520"/>
                  </a:lnTo>
                  <a:cubicBezTo>
                    <a:pt x="0" y="5507"/>
                    <a:pt x="11" y="5496"/>
                    <a:pt x="24" y="5496"/>
                  </a:cubicBezTo>
                  <a:cubicBezTo>
                    <a:pt x="38" y="5496"/>
                    <a:pt x="48" y="5507"/>
                    <a:pt x="48" y="5520"/>
                  </a:cubicBezTo>
                  <a:close/>
                  <a:moveTo>
                    <a:pt x="48" y="5760"/>
                  </a:moveTo>
                  <a:lnTo>
                    <a:pt x="48" y="5856"/>
                  </a:lnTo>
                  <a:cubicBezTo>
                    <a:pt x="48" y="5870"/>
                    <a:pt x="38" y="5880"/>
                    <a:pt x="24" y="5880"/>
                  </a:cubicBezTo>
                  <a:cubicBezTo>
                    <a:pt x="11" y="5880"/>
                    <a:pt x="0" y="5870"/>
                    <a:pt x="0" y="5856"/>
                  </a:cubicBezTo>
                  <a:lnTo>
                    <a:pt x="0" y="5760"/>
                  </a:lnTo>
                  <a:cubicBezTo>
                    <a:pt x="0" y="5747"/>
                    <a:pt x="11" y="5736"/>
                    <a:pt x="24" y="5736"/>
                  </a:cubicBezTo>
                  <a:cubicBezTo>
                    <a:pt x="38" y="5736"/>
                    <a:pt x="48" y="5747"/>
                    <a:pt x="48" y="5760"/>
                  </a:cubicBezTo>
                  <a:close/>
                  <a:moveTo>
                    <a:pt x="48" y="6000"/>
                  </a:moveTo>
                  <a:lnTo>
                    <a:pt x="48" y="6096"/>
                  </a:lnTo>
                  <a:cubicBezTo>
                    <a:pt x="48" y="6110"/>
                    <a:pt x="38" y="6120"/>
                    <a:pt x="24" y="6120"/>
                  </a:cubicBezTo>
                  <a:cubicBezTo>
                    <a:pt x="11" y="6120"/>
                    <a:pt x="0" y="6110"/>
                    <a:pt x="0" y="6096"/>
                  </a:cubicBezTo>
                  <a:lnTo>
                    <a:pt x="0" y="6000"/>
                  </a:lnTo>
                  <a:cubicBezTo>
                    <a:pt x="0" y="5987"/>
                    <a:pt x="11" y="5976"/>
                    <a:pt x="24" y="5976"/>
                  </a:cubicBezTo>
                  <a:cubicBezTo>
                    <a:pt x="38" y="5976"/>
                    <a:pt x="48" y="5987"/>
                    <a:pt x="48" y="6000"/>
                  </a:cubicBezTo>
                  <a:close/>
                  <a:moveTo>
                    <a:pt x="48" y="6240"/>
                  </a:moveTo>
                  <a:lnTo>
                    <a:pt x="48" y="6336"/>
                  </a:lnTo>
                  <a:cubicBezTo>
                    <a:pt x="48" y="6350"/>
                    <a:pt x="38" y="6360"/>
                    <a:pt x="24" y="6360"/>
                  </a:cubicBezTo>
                  <a:cubicBezTo>
                    <a:pt x="11" y="6360"/>
                    <a:pt x="0" y="6350"/>
                    <a:pt x="0" y="6336"/>
                  </a:cubicBezTo>
                  <a:lnTo>
                    <a:pt x="0" y="6240"/>
                  </a:lnTo>
                  <a:cubicBezTo>
                    <a:pt x="0" y="6227"/>
                    <a:pt x="11" y="6216"/>
                    <a:pt x="24" y="6216"/>
                  </a:cubicBezTo>
                  <a:cubicBezTo>
                    <a:pt x="38" y="6216"/>
                    <a:pt x="48" y="6227"/>
                    <a:pt x="48" y="6240"/>
                  </a:cubicBezTo>
                  <a:close/>
                  <a:moveTo>
                    <a:pt x="48" y="6480"/>
                  </a:moveTo>
                  <a:lnTo>
                    <a:pt x="48" y="6576"/>
                  </a:lnTo>
                  <a:cubicBezTo>
                    <a:pt x="48" y="6590"/>
                    <a:pt x="38" y="6600"/>
                    <a:pt x="24" y="6600"/>
                  </a:cubicBezTo>
                  <a:cubicBezTo>
                    <a:pt x="11" y="6600"/>
                    <a:pt x="0" y="6590"/>
                    <a:pt x="0" y="6576"/>
                  </a:cubicBezTo>
                  <a:lnTo>
                    <a:pt x="0" y="6480"/>
                  </a:lnTo>
                  <a:cubicBezTo>
                    <a:pt x="0" y="6467"/>
                    <a:pt x="11" y="6456"/>
                    <a:pt x="24" y="6456"/>
                  </a:cubicBezTo>
                  <a:cubicBezTo>
                    <a:pt x="38" y="6456"/>
                    <a:pt x="48" y="6467"/>
                    <a:pt x="48" y="6480"/>
                  </a:cubicBezTo>
                  <a:close/>
                  <a:moveTo>
                    <a:pt x="48" y="6720"/>
                  </a:moveTo>
                  <a:lnTo>
                    <a:pt x="48" y="6816"/>
                  </a:lnTo>
                  <a:cubicBezTo>
                    <a:pt x="48" y="6830"/>
                    <a:pt x="38" y="6840"/>
                    <a:pt x="24" y="6840"/>
                  </a:cubicBezTo>
                  <a:cubicBezTo>
                    <a:pt x="11" y="6840"/>
                    <a:pt x="0" y="6830"/>
                    <a:pt x="0" y="6816"/>
                  </a:cubicBezTo>
                  <a:lnTo>
                    <a:pt x="0" y="6720"/>
                  </a:lnTo>
                  <a:cubicBezTo>
                    <a:pt x="0" y="6707"/>
                    <a:pt x="11" y="6696"/>
                    <a:pt x="24" y="6696"/>
                  </a:cubicBezTo>
                  <a:cubicBezTo>
                    <a:pt x="38" y="6696"/>
                    <a:pt x="48" y="6707"/>
                    <a:pt x="48" y="6720"/>
                  </a:cubicBezTo>
                  <a:close/>
                  <a:moveTo>
                    <a:pt x="48" y="6960"/>
                  </a:moveTo>
                  <a:lnTo>
                    <a:pt x="48" y="7056"/>
                  </a:lnTo>
                  <a:cubicBezTo>
                    <a:pt x="48" y="7070"/>
                    <a:pt x="38" y="7080"/>
                    <a:pt x="24" y="7080"/>
                  </a:cubicBezTo>
                  <a:cubicBezTo>
                    <a:pt x="11" y="7080"/>
                    <a:pt x="0" y="7070"/>
                    <a:pt x="0" y="7056"/>
                  </a:cubicBezTo>
                  <a:lnTo>
                    <a:pt x="0" y="6960"/>
                  </a:lnTo>
                  <a:cubicBezTo>
                    <a:pt x="0" y="6947"/>
                    <a:pt x="11" y="6936"/>
                    <a:pt x="24" y="6936"/>
                  </a:cubicBezTo>
                  <a:cubicBezTo>
                    <a:pt x="38" y="6936"/>
                    <a:pt x="48" y="6947"/>
                    <a:pt x="48" y="6960"/>
                  </a:cubicBezTo>
                  <a:close/>
                  <a:moveTo>
                    <a:pt x="48" y="7200"/>
                  </a:moveTo>
                  <a:lnTo>
                    <a:pt x="48" y="7296"/>
                  </a:lnTo>
                  <a:cubicBezTo>
                    <a:pt x="48" y="7310"/>
                    <a:pt x="38" y="7320"/>
                    <a:pt x="24" y="7320"/>
                  </a:cubicBezTo>
                  <a:cubicBezTo>
                    <a:pt x="11" y="7320"/>
                    <a:pt x="0" y="7310"/>
                    <a:pt x="0" y="7296"/>
                  </a:cubicBezTo>
                  <a:lnTo>
                    <a:pt x="0" y="7200"/>
                  </a:lnTo>
                  <a:cubicBezTo>
                    <a:pt x="0" y="7187"/>
                    <a:pt x="11" y="7176"/>
                    <a:pt x="24" y="7176"/>
                  </a:cubicBezTo>
                  <a:cubicBezTo>
                    <a:pt x="38" y="7176"/>
                    <a:pt x="48" y="7187"/>
                    <a:pt x="48" y="7200"/>
                  </a:cubicBezTo>
                  <a:close/>
                  <a:moveTo>
                    <a:pt x="48" y="7440"/>
                  </a:moveTo>
                  <a:lnTo>
                    <a:pt x="48" y="7536"/>
                  </a:lnTo>
                  <a:cubicBezTo>
                    <a:pt x="48" y="7550"/>
                    <a:pt x="38" y="7560"/>
                    <a:pt x="24" y="7560"/>
                  </a:cubicBezTo>
                  <a:cubicBezTo>
                    <a:pt x="11" y="7560"/>
                    <a:pt x="0" y="7550"/>
                    <a:pt x="0" y="7536"/>
                  </a:cubicBezTo>
                  <a:lnTo>
                    <a:pt x="0" y="7440"/>
                  </a:lnTo>
                  <a:cubicBezTo>
                    <a:pt x="0" y="7427"/>
                    <a:pt x="11" y="7416"/>
                    <a:pt x="24" y="7416"/>
                  </a:cubicBezTo>
                  <a:cubicBezTo>
                    <a:pt x="38" y="7416"/>
                    <a:pt x="48" y="7427"/>
                    <a:pt x="48" y="7440"/>
                  </a:cubicBezTo>
                  <a:close/>
                  <a:moveTo>
                    <a:pt x="48" y="7680"/>
                  </a:moveTo>
                  <a:lnTo>
                    <a:pt x="48" y="7776"/>
                  </a:lnTo>
                  <a:cubicBezTo>
                    <a:pt x="48" y="7790"/>
                    <a:pt x="38" y="7800"/>
                    <a:pt x="24" y="7800"/>
                  </a:cubicBezTo>
                  <a:cubicBezTo>
                    <a:pt x="11" y="7800"/>
                    <a:pt x="0" y="7790"/>
                    <a:pt x="0" y="7776"/>
                  </a:cubicBezTo>
                  <a:lnTo>
                    <a:pt x="0" y="7680"/>
                  </a:lnTo>
                  <a:cubicBezTo>
                    <a:pt x="0" y="7667"/>
                    <a:pt x="11" y="7656"/>
                    <a:pt x="24" y="7656"/>
                  </a:cubicBezTo>
                  <a:cubicBezTo>
                    <a:pt x="38" y="7656"/>
                    <a:pt x="48" y="7667"/>
                    <a:pt x="48" y="7680"/>
                  </a:cubicBezTo>
                  <a:close/>
                  <a:moveTo>
                    <a:pt x="48" y="7920"/>
                  </a:moveTo>
                  <a:lnTo>
                    <a:pt x="48" y="8016"/>
                  </a:lnTo>
                  <a:cubicBezTo>
                    <a:pt x="48" y="8030"/>
                    <a:pt x="38" y="8040"/>
                    <a:pt x="24" y="8040"/>
                  </a:cubicBezTo>
                  <a:cubicBezTo>
                    <a:pt x="11" y="8040"/>
                    <a:pt x="0" y="8030"/>
                    <a:pt x="0" y="8016"/>
                  </a:cubicBezTo>
                  <a:lnTo>
                    <a:pt x="0" y="7920"/>
                  </a:lnTo>
                  <a:cubicBezTo>
                    <a:pt x="0" y="7907"/>
                    <a:pt x="11" y="7896"/>
                    <a:pt x="24" y="7896"/>
                  </a:cubicBezTo>
                  <a:cubicBezTo>
                    <a:pt x="38" y="7896"/>
                    <a:pt x="48" y="7907"/>
                    <a:pt x="48" y="7920"/>
                  </a:cubicBezTo>
                  <a:close/>
                  <a:moveTo>
                    <a:pt x="48" y="8160"/>
                  </a:moveTo>
                  <a:lnTo>
                    <a:pt x="48" y="8256"/>
                  </a:lnTo>
                  <a:cubicBezTo>
                    <a:pt x="48" y="8270"/>
                    <a:pt x="38" y="8280"/>
                    <a:pt x="24" y="8280"/>
                  </a:cubicBezTo>
                  <a:cubicBezTo>
                    <a:pt x="11" y="8280"/>
                    <a:pt x="0" y="8270"/>
                    <a:pt x="0" y="8256"/>
                  </a:cubicBezTo>
                  <a:lnTo>
                    <a:pt x="0" y="8160"/>
                  </a:lnTo>
                  <a:cubicBezTo>
                    <a:pt x="0" y="8147"/>
                    <a:pt x="11" y="8136"/>
                    <a:pt x="24" y="8136"/>
                  </a:cubicBezTo>
                  <a:cubicBezTo>
                    <a:pt x="38" y="8136"/>
                    <a:pt x="48" y="8147"/>
                    <a:pt x="48" y="8160"/>
                  </a:cubicBezTo>
                  <a:close/>
                  <a:moveTo>
                    <a:pt x="48" y="8400"/>
                  </a:moveTo>
                  <a:lnTo>
                    <a:pt x="48" y="8496"/>
                  </a:lnTo>
                  <a:cubicBezTo>
                    <a:pt x="48" y="8510"/>
                    <a:pt x="38" y="8520"/>
                    <a:pt x="24" y="8520"/>
                  </a:cubicBezTo>
                  <a:cubicBezTo>
                    <a:pt x="11" y="8520"/>
                    <a:pt x="0" y="8510"/>
                    <a:pt x="0" y="8496"/>
                  </a:cubicBezTo>
                  <a:lnTo>
                    <a:pt x="0" y="8400"/>
                  </a:lnTo>
                  <a:cubicBezTo>
                    <a:pt x="0" y="8387"/>
                    <a:pt x="11" y="8376"/>
                    <a:pt x="24" y="8376"/>
                  </a:cubicBezTo>
                  <a:cubicBezTo>
                    <a:pt x="38" y="8376"/>
                    <a:pt x="48" y="8387"/>
                    <a:pt x="48" y="8400"/>
                  </a:cubicBezTo>
                  <a:close/>
                  <a:moveTo>
                    <a:pt x="48" y="8640"/>
                  </a:moveTo>
                  <a:lnTo>
                    <a:pt x="48" y="8736"/>
                  </a:lnTo>
                  <a:cubicBezTo>
                    <a:pt x="48" y="8750"/>
                    <a:pt x="38" y="8760"/>
                    <a:pt x="24" y="8760"/>
                  </a:cubicBezTo>
                  <a:cubicBezTo>
                    <a:pt x="11" y="8760"/>
                    <a:pt x="0" y="8750"/>
                    <a:pt x="0" y="8736"/>
                  </a:cubicBezTo>
                  <a:lnTo>
                    <a:pt x="0" y="8640"/>
                  </a:lnTo>
                  <a:cubicBezTo>
                    <a:pt x="0" y="8627"/>
                    <a:pt x="11" y="8616"/>
                    <a:pt x="24" y="8616"/>
                  </a:cubicBezTo>
                  <a:cubicBezTo>
                    <a:pt x="38" y="8616"/>
                    <a:pt x="48" y="8627"/>
                    <a:pt x="48" y="8640"/>
                  </a:cubicBezTo>
                  <a:close/>
                  <a:moveTo>
                    <a:pt x="48" y="8880"/>
                  </a:moveTo>
                  <a:lnTo>
                    <a:pt x="48" y="8976"/>
                  </a:lnTo>
                  <a:cubicBezTo>
                    <a:pt x="48" y="8990"/>
                    <a:pt x="38" y="9000"/>
                    <a:pt x="24" y="9000"/>
                  </a:cubicBezTo>
                  <a:cubicBezTo>
                    <a:pt x="11" y="9000"/>
                    <a:pt x="0" y="8990"/>
                    <a:pt x="0" y="8976"/>
                  </a:cubicBezTo>
                  <a:lnTo>
                    <a:pt x="0" y="8880"/>
                  </a:lnTo>
                  <a:cubicBezTo>
                    <a:pt x="0" y="8867"/>
                    <a:pt x="11" y="8856"/>
                    <a:pt x="24" y="8856"/>
                  </a:cubicBezTo>
                  <a:cubicBezTo>
                    <a:pt x="38" y="8856"/>
                    <a:pt x="48" y="8867"/>
                    <a:pt x="48" y="8880"/>
                  </a:cubicBezTo>
                  <a:close/>
                  <a:moveTo>
                    <a:pt x="48" y="9120"/>
                  </a:moveTo>
                  <a:lnTo>
                    <a:pt x="48" y="9216"/>
                  </a:lnTo>
                  <a:cubicBezTo>
                    <a:pt x="48" y="9230"/>
                    <a:pt x="38" y="9240"/>
                    <a:pt x="24" y="9240"/>
                  </a:cubicBezTo>
                  <a:cubicBezTo>
                    <a:pt x="11" y="9240"/>
                    <a:pt x="0" y="9230"/>
                    <a:pt x="0" y="9216"/>
                  </a:cubicBezTo>
                  <a:lnTo>
                    <a:pt x="0" y="9120"/>
                  </a:lnTo>
                  <a:cubicBezTo>
                    <a:pt x="0" y="9107"/>
                    <a:pt x="11" y="9096"/>
                    <a:pt x="24" y="9096"/>
                  </a:cubicBezTo>
                  <a:cubicBezTo>
                    <a:pt x="38" y="9096"/>
                    <a:pt x="48" y="9107"/>
                    <a:pt x="48" y="9120"/>
                  </a:cubicBezTo>
                  <a:close/>
                  <a:moveTo>
                    <a:pt x="48" y="9360"/>
                  </a:moveTo>
                  <a:lnTo>
                    <a:pt x="48" y="9456"/>
                  </a:lnTo>
                  <a:cubicBezTo>
                    <a:pt x="48" y="9470"/>
                    <a:pt x="38" y="9480"/>
                    <a:pt x="24" y="9480"/>
                  </a:cubicBezTo>
                  <a:cubicBezTo>
                    <a:pt x="11" y="9480"/>
                    <a:pt x="0" y="9470"/>
                    <a:pt x="0" y="9456"/>
                  </a:cubicBezTo>
                  <a:lnTo>
                    <a:pt x="0" y="9360"/>
                  </a:lnTo>
                  <a:cubicBezTo>
                    <a:pt x="0" y="9347"/>
                    <a:pt x="11" y="9336"/>
                    <a:pt x="24" y="9336"/>
                  </a:cubicBezTo>
                  <a:cubicBezTo>
                    <a:pt x="38" y="9336"/>
                    <a:pt x="48" y="9347"/>
                    <a:pt x="48" y="9360"/>
                  </a:cubicBezTo>
                  <a:close/>
                  <a:moveTo>
                    <a:pt x="48" y="9600"/>
                  </a:moveTo>
                  <a:lnTo>
                    <a:pt x="48" y="9696"/>
                  </a:lnTo>
                  <a:cubicBezTo>
                    <a:pt x="48" y="9710"/>
                    <a:pt x="38" y="9720"/>
                    <a:pt x="24" y="9720"/>
                  </a:cubicBezTo>
                  <a:cubicBezTo>
                    <a:pt x="11" y="9720"/>
                    <a:pt x="0" y="9710"/>
                    <a:pt x="0" y="9696"/>
                  </a:cubicBezTo>
                  <a:lnTo>
                    <a:pt x="0" y="9600"/>
                  </a:lnTo>
                  <a:cubicBezTo>
                    <a:pt x="0" y="9587"/>
                    <a:pt x="11" y="9576"/>
                    <a:pt x="24" y="9576"/>
                  </a:cubicBezTo>
                  <a:cubicBezTo>
                    <a:pt x="38" y="9576"/>
                    <a:pt x="48" y="9587"/>
                    <a:pt x="48" y="9600"/>
                  </a:cubicBezTo>
                  <a:close/>
                  <a:moveTo>
                    <a:pt x="48" y="9840"/>
                  </a:moveTo>
                  <a:lnTo>
                    <a:pt x="48" y="9936"/>
                  </a:lnTo>
                  <a:cubicBezTo>
                    <a:pt x="48" y="9950"/>
                    <a:pt x="38" y="9960"/>
                    <a:pt x="24" y="9960"/>
                  </a:cubicBezTo>
                  <a:cubicBezTo>
                    <a:pt x="11" y="9960"/>
                    <a:pt x="0" y="9950"/>
                    <a:pt x="0" y="9936"/>
                  </a:cubicBezTo>
                  <a:lnTo>
                    <a:pt x="0" y="9840"/>
                  </a:lnTo>
                  <a:cubicBezTo>
                    <a:pt x="0" y="9827"/>
                    <a:pt x="11" y="9816"/>
                    <a:pt x="24" y="9816"/>
                  </a:cubicBezTo>
                  <a:cubicBezTo>
                    <a:pt x="38" y="9816"/>
                    <a:pt x="48" y="9827"/>
                    <a:pt x="48" y="9840"/>
                  </a:cubicBez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 name="Freeform 434">
              <a:extLst>
                <a:ext uri="{FF2B5EF4-FFF2-40B4-BE49-F238E27FC236}">
                  <a16:creationId xmlns:a16="http://schemas.microsoft.com/office/drawing/2014/main" id="{2E6FF2A4-EF68-405F-C5D8-587F4D4C9C70}"/>
                </a:ext>
              </a:extLst>
            </p:cNvPr>
            <p:cNvSpPr>
              <a:spLocks noEditPoints="1"/>
            </p:cNvSpPr>
            <p:nvPr/>
          </p:nvSpPr>
          <p:spPr bwMode="auto">
            <a:xfrm>
              <a:off x="3383580" y="4416129"/>
              <a:ext cx="6350" cy="822960"/>
            </a:xfrm>
            <a:custGeom>
              <a:avLst/>
              <a:gdLst>
                <a:gd name="T0" fmla="*/ 0 w 48"/>
                <a:gd name="T1" fmla="*/ 0 h 9960"/>
                <a:gd name="T2" fmla="*/ 0 w 48"/>
                <a:gd name="T3" fmla="*/ 336 h 9960"/>
                <a:gd name="T4" fmla="*/ 48 w 48"/>
                <a:gd name="T5" fmla="*/ 576 h 9960"/>
                <a:gd name="T6" fmla="*/ 48 w 48"/>
                <a:gd name="T7" fmla="*/ 480 h 9960"/>
                <a:gd name="T8" fmla="*/ 0 w 48"/>
                <a:gd name="T9" fmla="*/ 720 h 9960"/>
                <a:gd name="T10" fmla="*/ 24 w 48"/>
                <a:gd name="T11" fmla="*/ 1080 h 9960"/>
                <a:gd name="T12" fmla="*/ 48 w 48"/>
                <a:gd name="T13" fmla="*/ 1200 h 9960"/>
                <a:gd name="T14" fmla="*/ 24 w 48"/>
                <a:gd name="T15" fmla="*/ 1176 h 9960"/>
                <a:gd name="T16" fmla="*/ 0 w 48"/>
                <a:gd name="T17" fmla="*/ 1536 h 9960"/>
                <a:gd name="T18" fmla="*/ 48 w 48"/>
                <a:gd name="T19" fmla="*/ 1776 h 9960"/>
                <a:gd name="T20" fmla="*/ 48 w 48"/>
                <a:gd name="T21" fmla="*/ 1680 h 9960"/>
                <a:gd name="T22" fmla="*/ 0 w 48"/>
                <a:gd name="T23" fmla="*/ 1920 h 9960"/>
                <a:gd name="T24" fmla="*/ 24 w 48"/>
                <a:gd name="T25" fmla="*/ 2280 h 9960"/>
                <a:gd name="T26" fmla="*/ 48 w 48"/>
                <a:gd name="T27" fmla="*/ 2400 h 9960"/>
                <a:gd name="T28" fmla="*/ 24 w 48"/>
                <a:gd name="T29" fmla="*/ 2376 h 9960"/>
                <a:gd name="T30" fmla="*/ 0 w 48"/>
                <a:gd name="T31" fmla="*/ 2736 h 9960"/>
                <a:gd name="T32" fmla="*/ 48 w 48"/>
                <a:gd name="T33" fmla="*/ 2976 h 9960"/>
                <a:gd name="T34" fmla="*/ 48 w 48"/>
                <a:gd name="T35" fmla="*/ 2880 h 9960"/>
                <a:gd name="T36" fmla="*/ 0 w 48"/>
                <a:gd name="T37" fmla="*/ 3120 h 9960"/>
                <a:gd name="T38" fmla="*/ 24 w 48"/>
                <a:gd name="T39" fmla="*/ 3480 h 9960"/>
                <a:gd name="T40" fmla="*/ 48 w 48"/>
                <a:gd name="T41" fmla="*/ 3600 h 9960"/>
                <a:gd name="T42" fmla="*/ 24 w 48"/>
                <a:gd name="T43" fmla="*/ 3576 h 9960"/>
                <a:gd name="T44" fmla="*/ 0 w 48"/>
                <a:gd name="T45" fmla="*/ 3936 h 9960"/>
                <a:gd name="T46" fmla="*/ 48 w 48"/>
                <a:gd name="T47" fmla="*/ 4176 h 9960"/>
                <a:gd name="T48" fmla="*/ 48 w 48"/>
                <a:gd name="T49" fmla="*/ 4080 h 9960"/>
                <a:gd name="T50" fmla="*/ 0 w 48"/>
                <a:gd name="T51" fmla="*/ 4320 h 9960"/>
                <a:gd name="T52" fmla="*/ 24 w 48"/>
                <a:gd name="T53" fmla="*/ 4680 h 9960"/>
                <a:gd name="T54" fmla="*/ 48 w 48"/>
                <a:gd name="T55" fmla="*/ 4800 h 9960"/>
                <a:gd name="T56" fmla="*/ 24 w 48"/>
                <a:gd name="T57" fmla="*/ 4776 h 9960"/>
                <a:gd name="T58" fmla="*/ 0 w 48"/>
                <a:gd name="T59" fmla="*/ 5136 h 9960"/>
                <a:gd name="T60" fmla="*/ 48 w 48"/>
                <a:gd name="T61" fmla="*/ 5376 h 9960"/>
                <a:gd name="T62" fmla="*/ 48 w 48"/>
                <a:gd name="T63" fmla="*/ 5280 h 9960"/>
                <a:gd name="T64" fmla="*/ 0 w 48"/>
                <a:gd name="T65" fmla="*/ 5520 h 9960"/>
                <a:gd name="T66" fmla="*/ 24 w 48"/>
                <a:gd name="T67" fmla="*/ 5880 h 9960"/>
                <a:gd name="T68" fmla="*/ 48 w 48"/>
                <a:gd name="T69" fmla="*/ 6000 h 9960"/>
                <a:gd name="T70" fmla="*/ 24 w 48"/>
                <a:gd name="T71" fmla="*/ 5976 h 9960"/>
                <a:gd name="T72" fmla="*/ 0 w 48"/>
                <a:gd name="T73" fmla="*/ 6336 h 9960"/>
                <a:gd name="T74" fmla="*/ 48 w 48"/>
                <a:gd name="T75" fmla="*/ 6576 h 9960"/>
                <a:gd name="T76" fmla="*/ 48 w 48"/>
                <a:gd name="T77" fmla="*/ 6480 h 9960"/>
                <a:gd name="T78" fmla="*/ 0 w 48"/>
                <a:gd name="T79" fmla="*/ 6720 h 9960"/>
                <a:gd name="T80" fmla="*/ 24 w 48"/>
                <a:gd name="T81" fmla="*/ 7080 h 9960"/>
                <a:gd name="T82" fmla="*/ 48 w 48"/>
                <a:gd name="T83" fmla="*/ 7200 h 9960"/>
                <a:gd name="T84" fmla="*/ 24 w 48"/>
                <a:gd name="T85" fmla="*/ 7176 h 9960"/>
                <a:gd name="T86" fmla="*/ 0 w 48"/>
                <a:gd name="T87" fmla="*/ 7536 h 9960"/>
                <a:gd name="T88" fmla="*/ 48 w 48"/>
                <a:gd name="T89" fmla="*/ 7776 h 9960"/>
                <a:gd name="T90" fmla="*/ 48 w 48"/>
                <a:gd name="T91" fmla="*/ 7680 h 9960"/>
                <a:gd name="T92" fmla="*/ 0 w 48"/>
                <a:gd name="T93" fmla="*/ 7920 h 9960"/>
                <a:gd name="T94" fmla="*/ 24 w 48"/>
                <a:gd name="T95" fmla="*/ 8280 h 9960"/>
                <a:gd name="T96" fmla="*/ 48 w 48"/>
                <a:gd name="T97" fmla="*/ 8400 h 9960"/>
                <a:gd name="T98" fmla="*/ 24 w 48"/>
                <a:gd name="T99" fmla="*/ 8376 h 9960"/>
                <a:gd name="T100" fmla="*/ 0 w 48"/>
                <a:gd name="T101" fmla="*/ 8736 h 9960"/>
                <a:gd name="T102" fmla="*/ 48 w 48"/>
                <a:gd name="T103" fmla="*/ 8976 h 9960"/>
                <a:gd name="T104" fmla="*/ 48 w 48"/>
                <a:gd name="T105" fmla="*/ 8880 h 9960"/>
                <a:gd name="T106" fmla="*/ 0 w 48"/>
                <a:gd name="T107" fmla="*/ 9120 h 9960"/>
                <a:gd name="T108" fmla="*/ 24 w 48"/>
                <a:gd name="T109" fmla="*/ 9480 h 9960"/>
                <a:gd name="T110" fmla="*/ 48 w 48"/>
                <a:gd name="T111" fmla="*/ 9600 h 9960"/>
                <a:gd name="T112" fmla="*/ 24 w 48"/>
                <a:gd name="T113" fmla="*/ 9576 h 9960"/>
                <a:gd name="T114" fmla="*/ 0 w 48"/>
                <a:gd name="T115" fmla="*/ 9936 h 9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9960">
                  <a:moveTo>
                    <a:pt x="48" y="0"/>
                  </a:moveTo>
                  <a:lnTo>
                    <a:pt x="48" y="96"/>
                  </a:lnTo>
                  <a:cubicBezTo>
                    <a:pt x="48" y="110"/>
                    <a:pt x="38" y="120"/>
                    <a:pt x="24" y="120"/>
                  </a:cubicBezTo>
                  <a:cubicBezTo>
                    <a:pt x="11" y="120"/>
                    <a:pt x="0" y="110"/>
                    <a:pt x="0" y="96"/>
                  </a:cubicBezTo>
                  <a:lnTo>
                    <a:pt x="0" y="0"/>
                  </a:lnTo>
                  <a:lnTo>
                    <a:pt x="48" y="0"/>
                  </a:lnTo>
                  <a:close/>
                  <a:moveTo>
                    <a:pt x="48" y="240"/>
                  </a:moveTo>
                  <a:lnTo>
                    <a:pt x="48" y="336"/>
                  </a:lnTo>
                  <a:cubicBezTo>
                    <a:pt x="48" y="350"/>
                    <a:pt x="38" y="360"/>
                    <a:pt x="24" y="360"/>
                  </a:cubicBezTo>
                  <a:cubicBezTo>
                    <a:pt x="11" y="360"/>
                    <a:pt x="0" y="350"/>
                    <a:pt x="0" y="336"/>
                  </a:cubicBezTo>
                  <a:lnTo>
                    <a:pt x="0" y="240"/>
                  </a:lnTo>
                  <a:cubicBezTo>
                    <a:pt x="0" y="227"/>
                    <a:pt x="11" y="216"/>
                    <a:pt x="24" y="216"/>
                  </a:cubicBezTo>
                  <a:cubicBezTo>
                    <a:pt x="38" y="216"/>
                    <a:pt x="48" y="227"/>
                    <a:pt x="48" y="240"/>
                  </a:cubicBezTo>
                  <a:close/>
                  <a:moveTo>
                    <a:pt x="48" y="480"/>
                  </a:moveTo>
                  <a:lnTo>
                    <a:pt x="48" y="576"/>
                  </a:lnTo>
                  <a:cubicBezTo>
                    <a:pt x="48" y="590"/>
                    <a:pt x="38" y="600"/>
                    <a:pt x="24" y="600"/>
                  </a:cubicBezTo>
                  <a:cubicBezTo>
                    <a:pt x="11" y="600"/>
                    <a:pt x="0" y="590"/>
                    <a:pt x="0" y="576"/>
                  </a:cubicBezTo>
                  <a:lnTo>
                    <a:pt x="0" y="480"/>
                  </a:lnTo>
                  <a:cubicBezTo>
                    <a:pt x="0" y="467"/>
                    <a:pt x="11" y="456"/>
                    <a:pt x="24" y="456"/>
                  </a:cubicBezTo>
                  <a:cubicBezTo>
                    <a:pt x="38" y="456"/>
                    <a:pt x="48" y="467"/>
                    <a:pt x="48" y="480"/>
                  </a:cubicBezTo>
                  <a:close/>
                  <a:moveTo>
                    <a:pt x="48" y="720"/>
                  </a:moveTo>
                  <a:lnTo>
                    <a:pt x="48" y="816"/>
                  </a:lnTo>
                  <a:cubicBezTo>
                    <a:pt x="48" y="830"/>
                    <a:pt x="38" y="840"/>
                    <a:pt x="24" y="840"/>
                  </a:cubicBezTo>
                  <a:cubicBezTo>
                    <a:pt x="11" y="840"/>
                    <a:pt x="0" y="830"/>
                    <a:pt x="0" y="816"/>
                  </a:cubicBezTo>
                  <a:lnTo>
                    <a:pt x="0" y="720"/>
                  </a:lnTo>
                  <a:cubicBezTo>
                    <a:pt x="0" y="707"/>
                    <a:pt x="11" y="696"/>
                    <a:pt x="24" y="696"/>
                  </a:cubicBezTo>
                  <a:cubicBezTo>
                    <a:pt x="38" y="696"/>
                    <a:pt x="48" y="707"/>
                    <a:pt x="48" y="720"/>
                  </a:cubicBezTo>
                  <a:close/>
                  <a:moveTo>
                    <a:pt x="48" y="960"/>
                  </a:moveTo>
                  <a:lnTo>
                    <a:pt x="48" y="1056"/>
                  </a:lnTo>
                  <a:cubicBezTo>
                    <a:pt x="48" y="1070"/>
                    <a:pt x="38" y="1080"/>
                    <a:pt x="24" y="1080"/>
                  </a:cubicBezTo>
                  <a:cubicBezTo>
                    <a:pt x="11" y="1080"/>
                    <a:pt x="0" y="1070"/>
                    <a:pt x="0" y="1056"/>
                  </a:cubicBezTo>
                  <a:lnTo>
                    <a:pt x="0" y="960"/>
                  </a:lnTo>
                  <a:cubicBezTo>
                    <a:pt x="0" y="947"/>
                    <a:pt x="11" y="936"/>
                    <a:pt x="24" y="936"/>
                  </a:cubicBezTo>
                  <a:cubicBezTo>
                    <a:pt x="38" y="936"/>
                    <a:pt x="48" y="947"/>
                    <a:pt x="48" y="960"/>
                  </a:cubicBezTo>
                  <a:close/>
                  <a:moveTo>
                    <a:pt x="48" y="1200"/>
                  </a:moveTo>
                  <a:lnTo>
                    <a:pt x="48" y="1296"/>
                  </a:lnTo>
                  <a:cubicBezTo>
                    <a:pt x="48" y="1310"/>
                    <a:pt x="38" y="1320"/>
                    <a:pt x="24" y="1320"/>
                  </a:cubicBezTo>
                  <a:cubicBezTo>
                    <a:pt x="11" y="1320"/>
                    <a:pt x="0" y="1310"/>
                    <a:pt x="0" y="1296"/>
                  </a:cubicBezTo>
                  <a:lnTo>
                    <a:pt x="0" y="1200"/>
                  </a:lnTo>
                  <a:cubicBezTo>
                    <a:pt x="0" y="1187"/>
                    <a:pt x="11" y="1176"/>
                    <a:pt x="24" y="1176"/>
                  </a:cubicBezTo>
                  <a:cubicBezTo>
                    <a:pt x="38" y="1176"/>
                    <a:pt x="48" y="1187"/>
                    <a:pt x="48" y="1200"/>
                  </a:cubicBezTo>
                  <a:close/>
                  <a:moveTo>
                    <a:pt x="48" y="1440"/>
                  </a:moveTo>
                  <a:lnTo>
                    <a:pt x="48" y="1536"/>
                  </a:lnTo>
                  <a:cubicBezTo>
                    <a:pt x="48" y="1550"/>
                    <a:pt x="38" y="1560"/>
                    <a:pt x="24" y="1560"/>
                  </a:cubicBezTo>
                  <a:cubicBezTo>
                    <a:pt x="11" y="1560"/>
                    <a:pt x="0" y="1550"/>
                    <a:pt x="0" y="1536"/>
                  </a:cubicBezTo>
                  <a:lnTo>
                    <a:pt x="0" y="1440"/>
                  </a:lnTo>
                  <a:cubicBezTo>
                    <a:pt x="0" y="1427"/>
                    <a:pt x="11" y="1416"/>
                    <a:pt x="24" y="1416"/>
                  </a:cubicBezTo>
                  <a:cubicBezTo>
                    <a:pt x="38" y="1416"/>
                    <a:pt x="48" y="1427"/>
                    <a:pt x="48" y="1440"/>
                  </a:cubicBezTo>
                  <a:close/>
                  <a:moveTo>
                    <a:pt x="48" y="1680"/>
                  </a:moveTo>
                  <a:lnTo>
                    <a:pt x="48" y="1776"/>
                  </a:lnTo>
                  <a:cubicBezTo>
                    <a:pt x="48" y="1790"/>
                    <a:pt x="38" y="1800"/>
                    <a:pt x="24" y="1800"/>
                  </a:cubicBezTo>
                  <a:cubicBezTo>
                    <a:pt x="11" y="1800"/>
                    <a:pt x="0" y="1790"/>
                    <a:pt x="0" y="1776"/>
                  </a:cubicBezTo>
                  <a:lnTo>
                    <a:pt x="0" y="1680"/>
                  </a:lnTo>
                  <a:cubicBezTo>
                    <a:pt x="0" y="1667"/>
                    <a:pt x="11" y="1656"/>
                    <a:pt x="24" y="1656"/>
                  </a:cubicBezTo>
                  <a:cubicBezTo>
                    <a:pt x="38" y="1656"/>
                    <a:pt x="48" y="1667"/>
                    <a:pt x="48" y="1680"/>
                  </a:cubicBezTo>
                  <a:close/>
                  <a:moveTo>
                    <a:pt x="48" y="1920"/>
                  </a:moveTo>
                  <a:lnTo>
                    <a:pt x="48" y="2016"/>
                  </a:lnTo>
                  <a:cubicBezTo>
                    <a:pt x="48" y="2030"/>
                    <a:pt x="38" y="2040"/>
                    <a:pt x="24" y="2040"/>
                  </a:cubicBezTo>
                  <a:cubicBezTo>
                    <a:pt x="11" y="2040"/>
                    <a:pt x="0" y="2030"/>
                    <a:pt x="0" y="2016"/>
                  </a:cubicBezTo>
                  <a:lnTo>
                    <a:pt x="0" y="1920"/>
                  </a:lnTo>
                  <a:cubicBezTo>
                    <a:pt x="0" y="1907"/>
                    <a:pt x="11" y="1896"/>
                    <a:pt x="24" y="1896"/>
                  </a:cubicBezTo>
                  <a:cubicBezTo>
                    <a:pt x="38" y="1896"/>
                    <a:pt x="48" y="1907"/>
                    <a:pt x="48" y="1920"/>
                  </a:cubicBezTo>
                  <a:close/>
                  <a:moveTo>
                    <a:pt x="48" y="2160"/>
                  </a:moveTo>
                  <a:lnTo>
                    <a:pt x="48" y="2256"/>
                  </a:lnTo>
                  <a:cubicBezTo>
                    <a:pt x="48" y="2270"/>
                    <a:pt x="38" y="2280"/>
                    <a:pt x="24" y="2280"/>
                  </a:cubicBezTo>
                  <a:cubicBezTo>
                    <a:pt x="11" y="2280"/>
                    <a:pt x="0" y="2270"/>
                    <a:pt x="0" y="2256"/>
                  </a:cubicBezTo>
                  <a:lnTo>
                    <a:pt x="0" y="2160"/>
                  </a:lnTo>
                  <a:cubicBezTo>
                    <a:pt x="0" y="2147"/>
                    <a:pt x="11" y="2136"/>
                    <a:pt x="24" y="2136"/>
                  </a:cubicBezTo>
                  <a:cubicBezTo>
                    <a:pt x="38" y="2136"/>
                    <a:pt x="48" y="2147"/>
                    <a:pt x="48" y="2160"/>
                  </a:cubicBezTo>
                  <a:close/>
                  <a:moveTo>
                    <a:pt x="48" y="2400"/>
                  </a:moveTo>
                  <a:lnTo>
                    <a:pt x="48" y="2496"/>
                  </a:lnTo>
                  <a:cubicBezTo>
                    <a:pt x="48" y="2510"/>
                    <a:pt x="38" y="2520"/>
                    <a:pt x="24" y="2520"/>
                  </a:cubicBezTo>
                  <a:cubicBezTo>
                    <a:pt x="11" y="2520"/>
                    <a:pt x="0" y="2510"/>
                    <a:pt x="0" y="2496"/>
                  </a:cubicBezTo>
                  <a:lnTo>
                    <a:pt x="0" y="2400"/>
                  </a:lnTo>
                  <a:cubicBezTo>
                    <a:pt x="0" y="2387"/>
                    <a:pt x="11" y="2376"/>
                    <a:pt x="24" y="2376"/>
                  </a:cubicBezTo>
                  <a:cubicBezTo>
                    <a:pt x="38" y="2376"/>
                    <a:pt x="48" y="2387"/>
                    <a:pt x="48" y="2400"/>
                  </a:cubicBezTo>
                  <a:close/>
                  <a:moveTo>
                    <a:pt x="48" y="2640"/>
                  </a:moveTo>
                  <a:lnTo>
                    <a:pt x="48" y="2736"/>
                  </a:lnTo>
                  <a:cubicBezTo>
                    <a:pt x="48" y="2750"/>
                    <a:pt x="38" y="2760"/>
                    <a:pt x="24" y="2760"/>
                  </a:cubicBezTo>
                  <a:cubicBezTo>
                    <a:pt x="11" y="2760"/>
                    <a:pt x="0" y="2750"/>
                    <a:pt x="0" y="2736"/>
                  </a:cubicBezTo>
                  <a:lnTo>
                    <a:pt x="0" y="2640"/>
                  </a:lnTo>
                  <a:cubicBezTo>
                    <a:pt x="0" y="2627"/>
                    <a:pt x="11" y="2616"/>
                    <a:pt x="24" y="2616"/>
                  </a:cubicBezTo>
                  <a:cubicBezTo>
                    <a:pt x="38" y="2616"/>
                    <a:pt x="48" y="2627"/>
                    <a:pt x="48" y="2640"/>
                  </a:cubicBezTo>
                  <a:close/>
                  <a:moveTo>
                    <a:pt x="48" y="2880"/>
                  </a:moveTo>
                  <a:lnTo>
                    <a:pt x="48" y="2976"/>
                  </a:lnTo>
                  <a:cubicBezTo>
                    <a:pt x="48" y="2990"/>
                    <a:pt x="38" y="3000"/>
                    <a:pt x="24" y="3000"/>
                  </a:cubicBezTo>
                  <a:cubicBezTo>
                    <a:pt x="11" y="3000"/>
                    <a:pt x="0" y="2990"/>
                    <a:pt x="0" y="2976"/>
                  </a:cubicBezTo>
                  <a:lnTo>
                    <a:pt x="0" y="2880"/>
                  </a:lnTo>
                  <a:cubicBezTo>
                    <a:pt x="0" y="2867"/>
                    <a:pt x="11" y="2856"/>
                    <a:pt x="24" y="2856"/>
                  </a:cubicBezTo>
                  <a:cubicBezTo>
                    <a:pt x="38" y="2856"/>
                    <a:pt x="48" y="2867"/>
                    <a:pt x="48" y="2880"/>
                  </a:cubicBezTo>
                  <a:close/>
                  <a:moveTo>
                    <a:pt x="48" y="3120"/>
                  </a:moveTo>
                  <a:lnTo>
                    <a:pt x="48" y="3216"/>
                  </a:lnTo>
                  <a:cubicBezTo>
                    <a:pt x="48" y="3230"/>
                    <a:pt x="38" y="3240"/>
                    <a:pt x="24" y="3240"/>
                  </a:cubicBezTo>
                  <a:cubicBezTo>
                    <a:pt x="11" y="3240"/>
                    <a:pt x="0" y="3230"/>
                    <a:pt x="0" y="3216"/>
                  </a:cubicBezTo>
                  <a:lnTo>
                    <a:pt x="0" y="3120"/>
                  </a:lnTo>
                  <a:cubicBezTo>
                    <a:pt x="0" y="3107"/>
                    <a:pt x="11" y="3096"/>
                    <a:pt x="24" y="3096"/>
                  </a:cubicBezTo>
                  <a:cubicBezTo>
                    <a:pt x="38" y="3096"/>
                    <a:pt x="48" y="3107"/>
                    <a:pt x="48" y="3120"/>
                  </a:cubicBezTo>
                  <a:close/>
                  <a:moveTo>
                    <a:pt x="48" y="3360"/>
                  </a:moveTo>
                  <a:lnTo>
                    <a:pt x="48" y="3456"/>
                  </a:lnTo>
                  <a:cubicBezTo>
                    <a:pt x="48" y="3470"/>
                    <a:pt x="38" y="3480"/>
                    <a:pt x="24" y="3480"/>
                  </a:cubicBezTo>
                  <a:cubicBezTo>
                    <a:pt x="11" y="3480"/>
                    <a:pt x="0" y="3470"/>
                    <a:pt x="0" y="3456"/>
                  </a:cubicBezTo>
                  <a:lnTo>
                    <a:pt x="0" y="3360"/>
                  </a:lnTo>
                  <a:cubicBezTo>
                    <a:pt x="0" y="3347"/>
                    <a:pt x="11" y="3336"/>
                    <a:pt x="24" y="3336"/>
                  </a:cubicBezTo>
                  <a:cubicBezTo>
                    <a:pt x="38" y="3336"/>
                    <a:pt x="48" y="3347"/>
                    <a:pt x="48" y="3360"/>
                  </a:cubicBezTo>
                  <a:close/>
                  <a:moveTo>
                    <a:pt x="48" y="3600"/>
                  </a:moveTo>
                  <a:lnTo>
                    <a:pt x="48" y="3696"/>
                  </a:lnTo>
                  <a:cubicBezTo>
                    <a:pt x="48" y="3710"/>
                    <a:pt x="38" y="3720"/>
                    <a:pt x="24" y="3720"/>
                  </a:cubicBezTo>
                  <a:cubicBezTo>
                    <a:pt x="11" y="3720"/>
                    <a:pt x="0" y="3710"/>
                    <a:pt x="0" y="3696"/>
                  </a:cubicBezTo>
                  <a:lnTo>
                    <a:pt x="0" y="3600"/>
                  </a:lnTo>
                  <a:cubicBezTo>
                    <a:pt x="0" y="3587"/>
                    <a:pt x="11" y="3576"/>
                    <a:pt x="24" y="3576"/>
                  </a:cubicBezTo>
                  <a:cubicBezTo>
                    <a:pt x="38" y="3576"/>
                    <a:pt x="48" y="3587"/>
                    <a:pt x="48" y="3600"/>
                  </a:cubicBezTo>
                  <a:close/>
                  <a:moveTo>
                    <a:pt x="48" y="3840"/>
                  </a:moveTo>
                  <a:lnTo>
                    <a:pt x="48" y="3936"/>
                  </a:lnTo>
                  <a:cubicBezTo>
                    <a:pt x="48" y="3950"/>
                    <a:pt x="38" y="3960"/>
                    <a:pt x="24" y="3960"/>
                  </a:cubicBezTo>
                  <a:cubicBezTo>
                    <a:pt x="11" y="3960"/>
                    <a:pt x="0" y="3950"/>
                    <a:pt x="0" y="3936"/>
                  </a:cubicBezTo>
                  <a:lnTo>
                    <a:pt x="0" y="3840"/>
                  </a:lnTo>
                  <a:cubicBezTo>
                    <a:pt x="0" y="3827"/>
                    <a:pt x="11" y="3816"/>
                    <a:pt x="24" y="3816"/>
                  </a:cubicBezTo>
                  <a:cubicBezTo>
                    <a:pt x="38" y="3816"/>
                    <a:pt x="48" y="3827"/>
                    <a:pt x="48" y="3840"/>
                  </a:cubicBezTo>
                  <a:close/>
                  <a:moveTo>
                    <a:pt x="48" y="4080"/>
                  </a:moveTo>
                  <a:lnTo>
                    <a:pt x="48" y="4176"/>
                  </a:lnTo>
                  <a:cubicBezTo>
                    <a:pt x="48" y="4190"/>
                    <a:pt x="38" y="4200"/>
                    <a:pt x="24" y="4200"/>
                  </a:cubicBezTo>
                  <a:cubicBezTo>
                    <a:pt x="11" y="4200"/>
                    <a:pt x="0" y="4190"/>
                    <a:pt x="0" y="4176"/>
                  </a:cubicBezTo>
                  <a:lnTo>
                    <a:pt x="0" y="4080"/>
                  </a:lnTo>
                  <a:cubicBezTo>
                    <a:pt x="0" y="4067"/>
                    <a:pt x="11" y="4056"/>
                    <a:pt x="24" y="4056"/>
                  </a:cubicBezTo>
                  <a:cubicBezTo>
                    <a:pt x="38" y="4056"/>
                    <a:pt x="48" y="4067"/>
                    <a:pt x="48" y="4080"/>
                  </a:cubicBezTo>
                  <a:close/>
                  <a:moveTo>
                    <a:pt x="48" y="4320"/>
                  </a:moveTo>
                  <a:lnTo>
                    <a:pt x="48" y="4416"/>
                  </a:lnTo>
                  <a:cubicBezTo>
                    <a:pt x="48" y="4430"/>
                    <a:pt x="38" y="4440"/>
                    <a:pt x="24" y="4440"/>
                  </a:cubicBezTo>
                  <a:cubicBezTo>
                    <a:pt x="11" y="4440"/>
                    <a:pt x="0" y="4430"/>
                    <a:pt x="0" y="4416"/>
                  </a:cubicBezTo>
                  <a:lnTo>
                    <a:pt x="0" y="4320"/>
                  </a:lnTo>
                  <a:cubicBezTo>
                    <a:pt x="0" y="4307"/>
                    <a:pt x="11" y="4296"/>
                    <a:pt x="24" y="4296"/>
                  </a:cubicBezTo>
                  <a:cubicBezTo>
                    <a:pt x="38" y="4296"/>
                    <a:pt x="48" y="4307"/>
                    <a:pt x="48" y="4320"/>
                  </a:cubicBezTo>
                  <a:close/>
                  <a:moveTo>
                    <a:pt x="48" y="4560"/>
                  </a:moveTo>
                  <a:lnTo>
                    <a:pt x="48" y="4656"/>
                  </a:lnTo>
                  <a:cubicBezTo>
                    <a:pt x="48" y="4670"/>
                    <a:pt x="38" y="4680"/>
                    <a:pt x="24" y="4680"/>
                  </a:cubicBezTo>
                  <a:cubicBezTo>
                    <a:pt x="11" y="4680"/>
                    <a:pt x="0" y="4670"/>
                    <a:pt x="0" y="4656"/>
                  </a:cubicBezTo>
                  <a:lnTo>
                    <a:pt x="0" y="4560"/>
                  </a:lnTo>
                  <a:cubicBezTo>
                    <a:pt x="0" y="4547"/>
                    <a:pt x="11" y="4536"/>
                    <a:pt x="24" y="4536"/>
                  </a:cubicBezTo>
                  <a:cubicBezTo>
                    <a:pt x="38" y="4536"/>
                    <a:pt x="48" y="4547"/>
                    <a:pt x="48" y="4560"/>
                  </a:cubicBezTo>
                  <a:close/>
                  <a:moveTo>
                    <a:pt x="48" y="4800"/>
                  </a:moveTo>
                  <a:lnTo>
                    <a:pt x="48" y="4896"/>
                  </a:lnTo>
                  <a:cubicBezTo>
                    <a:pt x="48" y="4910"/>
                    <a:pt x="38" y="4920"/>
                    <a:pt x="24" y="4920"/>
                  </a:cubicBezTo>
                  <a:cubicBezTo>
                    <a:pt x="11" y="4920"/>
                    <a:pt x="0" y="4910"/>
                    <a:pt x="0" y="4896"/>
                  </a:cubicBezTo>
                  <a:lnTo>
                    <a:pt x="0" y="4800"/>
                  </a:lnTo>
                  <a:cubicBezTo>
                    <a:pt x="0" y="4787"/>
                    <a:pt x="11" y="4776"/>
                    <a:pt x="24" y="4776"/>
                  </a:cubicBezTo>
                  <a:cubicBezTo>
                    <a:pt x="38" y="4776"/>
                    <a:pt x="48" y="4787"/>
                    <a:pt x="48" y="4800"/>
                  </a:cubicBezTo>
                  <a:close/>
                  <a:moveTo>
                    <a:pt x="48" y="5040"/>
                  </a:moveTo>
                  <a:lnTo>
                    <a:pt x="48" y="5136"/>
                  </a:lnTo>
                  <a:cubicBezTo>
                    <a:pt x="48" y="5150"/>
                    <a:pt x="38" y="5160"/>
                    <a:pt x="24" y="5160"/>
                  </a:cubicBezTo>
                  <a:cubicBezTo>
                    <a:pt x="11" y="5160"/>
                    <a:pt x="0" y="5150"/>
                    <a:pt x="0" y="5136"/>
                  </a:cubicBezTo>
                  <a:lnTo>
                    <a:pt x="0" y="5040"/>
                  </a:lnTo>
                  <a:cubicBezTo>
                    <a:pt x="0" y="5027"/>
                    <a:pt x="11" y="5016"/>
                    <a:pt x="24" y="5016"/>
                  </a:cubicBezTo>
                  <a:cubicBezTo>
                    <a:pt x="38" y="5016"/>
                    <a:pt x="48" y="5027"/>
                    <a:pt x="48" y="5040"/>
                  </a:cubicBezTo>
                  <a:close/>
                  <a:moveTo>
                    <a:pt x="48" y="5280"/>
                  </a:moveTo>
                  <a:lnTo>
                    <a:pt x="48" y="5376"/>
                  </a:lnTo>
                  <a:cubicBezTo>
                    <a:pt x="48" y="5390"/>
                    <a:pt x="38" y="5400"/>
                    <a:pt x="24" y="5400"/>
                  </a:cubicBezTo>
                  <a:cubicBezTo>
                    <a:pt x="11" y="5400"/>
                    <a:pt x="0" y="5390"/>
                    <a:pt x="0" y="5376"/>
                  </a:cubicBezTo>
                  <a:lnTo>
                    <a:pt x="0" y="5280"/>
                  </a:lnTo>
                  <a:cubicBezTo>
                    <a:pt x="0" y="5267"/>
                    <a:pt x="11" y="5256"/>
                    <a:pt x="24" y="5256"/>
                  </a:cubicBezTo>
                  <a:cubicBezTo>
                    <a:pt x="38" y="5256"/>
                    <a:pt x="48" y="5267"/>
                    <a:pt x="48" y="5280"/>
                  </a:cubicBezTo>
                  <a:close/>
                  <a:moveTo>
                    <a:pt x="48" y="5520"/>
                  </a:moveTo>
                  <a:lnTo>
                    <a:pt x="48" y="5616"/>
                  </a:lnTo>
                  <a:cubicBezTo>
                    <a:pt x="48" y="5630"/>
                    <a:pt x="38" y="5640"/>
                    <a:pt x="24" y="5640"/>
                  </a:cubicBezTo>
                  <a:cubicBezTo>
                    <a:pt x="11" y="5640"/>
                    <a:pt x="0" y="5630"/>
                    <a:pt x="0" y="5616"/>
                  </a:cubicBezTo>
                  <a:lnTo>
                    <a:pt x="0" y="5520"/>
                  </a:lnTo>
                  <a:cubicBezTo>
                    <a:pt x="0" y="5507"/>
                    <a:pt x="11" y="5496"/>
                    <a:pt x="24" y="5496"/>
                  </a:cubicBezTo>
                  <a:cubicBezTo>
                    <a:pt x="38" y="5496"/>
                    <a:pt x="48" y="5507"/>
                    <a:pt x="48" y="5520"/>
                  </a:cubicBezTo>
                  <a:close/>
                  <a:moveTo>
                    <a:pt x="48" y="5760"/>
                  </a:moveTo>
                  <a:lnTo>
                    <a:pt x="48" y="5856"/>
                  </a:lnTo>
                  <a:cubicBezTo>
                    <a:pt x="48" y="5870"/>
                    <a:pt x="38" y="5880"/>
                    <a:pt x="24" y="5880"/>
                  </a:cubicBezTo>
                  <a:cubicBezTo>
                    <a:pt x="11" y="5880"/>
                    <a:pt x="0" y="5870"/>
                    <a:pt x="0" y="5856"/>
                  </a:cubicBezTo>
                  <a:lnTo>
                    <a:pt x="0" y="5760"/>
                  </a:lnTo>
                  <a:cubicBezTo>
                    <a:pt x="0" y="5747"/>
                    <a:pt x="11" y="5736"/>
                    <a:pt x="24" y="5736"/>
                  </a:cubicBezTo>
                  <a:cubicBezTo>
                    <a:pt x="38" y="5736"/>
                    <a:pt x="48" y="5747"/>
                    <a:pt x="48" y="5760"/>
                  </a:cubicBezTo>
                  <a:close/>
                  <a:moveTo>
                    <a:pt x="48" y="6000"/>
                  </a:moveTo>
                  <a:lnTo>
                    <a:pt x="48" y="6096"/>
                  </a:lnTo>
                  <a:cubicBezTo>
                    <a:pt x="48" y="6110"/>
                    <a:pt x="38" y="6120"/>
                    <a:pt x="24" y="6120"/>
                  </a:cubicBezTo>
                  <a:cubicBezTo>
                    <a:pt x="11" y="6120"/>
                    <a:pt x="0" y="6110"/>
                    <a:pt x="0" y="6096"/>
                  </a:cubicBezTo>
                  <a:lnTo>
                    <a:pt x="0" y="6000"/>
                  </a:lnTo>
                  <a:cubicBezTo>
                    <a:pt x="0" y="5987"/>
                    <a:pt x="11" y="5976"/>
                    <a:pt x="24" y="5976"/>
                  </a:cubicBezTo>
                  <a:cubicBezTo>
                    <a:pt x="38" y="5976"/>
                    <a:pt x="48" y="5987"/>
                    <a:pt x="48" y="6000"/>
                  </a:cubicBezTo>
                  <a:close/>
                  <a:moveTo>
                    <a:pt x="48" y="6240"/>
                  </a:moveTo>
                  <a:lnTo>
                    <a:pt x="48" y="6336"/>
                  </a:lnTo>
                  <a:cubicBezTo>
                    <a:pt x="48" y="6350"/>
                    <a:pt x="38" y="6360"/>
                    <a:pt x="24" y="6360"/>
                  </a:cubicBezTo>
                  <a:cubicBezTo>
                    <a:pt x="11" y="6360"/>
                    <a:pt x="0" y="6350"/>
                    <a:pt x="0" y="6336"/>
                  </a:cubicBezTo>
                  <a:lnTo>
                    <a:pt x="0" y="6240"/>
                  </a:lnTo>
                  <a:cubicBezTo>
                    <a:pt x="0" y="6227"/>
                    <a:pt x="11" y="6216"/>
                    <a:pt x="24" y="6216"/>
                  </a:cubicBezTo>
                  <a:cubicBezTo>
                    <a:pt x="38" y="6216"/>
                    <a:pt x="48" y="6227"/>
                    <a:pt x="48" y="6240"/>
                  </a:cubicBezTo>
                  <a:close/>
                  <a:moveTo>
                    <a:pt x="48" y="6480"/>
                  </a:moveTo>
                  <a:lnTo>
                    <a:pt x="48" y="6576"/>
                  </a:lnTo>
                  <a:cubicBezTo>
                    <a:pt x="48" y="6590"/>
                    <a:pt x="38" y="6600"/>
                    <a:pt x="24" y="6600"/>
                  </a:cubicBezTo>
                  <a:cubicBezTo>
                    <a:pt x="11" y="6600"/>
                    <a:pt x="0" y="6590"/>
                    <a:pt x="0" y="6576"/>
                  </a:cubicBezTo>
                  <a:lnTo>
                    <a:pt x="0" y="6480"/>
                  </a:lnTo>
                  <a:cubicBezTo>
                    <a:pt x="0" y="6467"/>
                    <a:pt x="11" y="6456"/>
                    <a:pt x="24" y="6456"/>
                  </a:cubicBezTo>
                  <a:cubicBezTo>
                    <a:pt x="38" y="6456"/>
                    <a:pt x="48" y="6467"/>
                    <a:pt x="48" y="6480"/>
                  </a:cubicBezTo>
                  <a:close/>
                  <a:moveTo>
                    <a:pt x="48" y="6720"/>
                  </a:moveTo>
                  <a:lnTo>
                    <a:pt x="48" y="6816"/>
                  </a:lnTo>
                  <a:cubicBezTo>
                    <a:pt x="48" y="6830"/>
                    <a:pt x="38" y="6840"/>
                    <a:pt x="24" y="6840"/>
                  </a:cubicBezTo>
                  <a:cubicBezTo>
                    <a:pt x="11" y="6840"/>
                    <a:pt x="0" y="6830"/>
                    <a:pt x="0" y="6816"/>
                  </a:cubicBezTo>
                  <a:lnTo>
                    <a:pt x="0" y="6720"/>
                  </a:lnTo>
                  <a:cubicBezTo>
                    <a:pt x="0" y="6707"/>
                    <a:pt x="11" y="6696"/>
                    <a:pt x="24" y="6696"/>
                  </a:cubicBezTo>
                  <a:cubicBezTo>
                    <a:pt x="38" y="6696"/>
                    <a:pt x="48" y="6707"/>
                    <a:pt x="48" y="6720"/>
                  </a:cubicBezTo>
                  <a:close/>
                  <a:moveTo>
                    <a:pt x="48" y="6960"/>
                  </a:moveTo>
                  <a:lnTo>
                    <a:pt x="48" y="7056"/>
                  </a:lnTo>
                  <a:cubicBezTo>
                    <a:pt x="48" y="7070"/>
                    <a:pt x="38" y="7080"/>
                    <a:pt x="24" y="7080"/>
                  </a:cubicBezTo>
                  <a:cubicBezTo>
                    <a:pt x="11" y="7080"/>
                    <a:pt x="0" y="7070"/>
                    <a:pt x="0" y="7056"/>
                  </a:cubicBezTo>
                  <a:lnTo>
                    <a:pt x="0" y="6960"/>
                  </a:lnTo>
                  <a:cubicBezTo>
                    <a:pt x="0" y="6947"/>
                    <a:pt x="11" y="6936"/>
                    <a:pt x="24" y="6936"/>
                  </a:cubicBezTo>
                  <a:cubicBezTo>
                    <a:pt x="38" y="6936"/>
                    <a:pt x="48" y="6947"/>
                    <a:pt x="48" y="6960"/>
                  </a:cubicBezTo>
                  <a:close/>
                  <a:moveTo>
                    <a:pt x="48" y="7200"/>
                  </a:moveTo>
                  <a:lnTo>
                    <a:pt x="48" y="7296"/>
                  </a:lnTo>
                  <a:cubicBezTo>
                    <a:pt x="48" y="7310"/>
                    <a:pt x="38" y="7320"/>
                    <a:pt x="24" y="7320"/>
                  </a:cubicBezTo>
                  <a:cubicBezTo>
                    <a:pt x="11" y="7320"/>
                    <a:pt x="0" y="7310"/>
                    <a:pt x="0" y="7296"/>
                  </a:cubicBezTo>
                  <a:lnTo>
                    <a:pt x="0" y="7200"/>
                  </a:lnTo>
                  <a:cubicBezTo>
                    <a:pt x="0" y="7187"/>
                    <a:pt x="11" y="7176"/>
                    <a:pt x="24" y="7176"/>
                  </a:cubicBezTo>
                  <a:cubicBezTo>
                    <a:pt x="38" y="7176"/>
                    <a:pt x="48" y="7187"/>
                    <a:pt x="48" y="7200"/>
                  </a:cubicBezTo>
                  <a:close/>
                  <a:moveTo>
                    <a:pt x="48" y="7440"/>
                  </a:moveTo>
                  <a:lnTo>
                    <a:pt x="48" y="7536"/>
                  </a:lnTo>
                  <a:cubicBezTo>
                    <a:pt x="48" y="7550"/>
                    <a:pt x="38" y="7560"/>
                    <a:pt x="24" y="7560"/>
                  </a:cubicBezTo>
                  <a:cubicBezTo>
                    <a:pt x="11" y="7560"/>
                    <a:pt x="0" y="7550"/>
                    <a:pt x="0" y="7536"/>
                  </a:cubicBezTo>
                  <a:lnTo>
                    <a:pt x="0" y="7440"/>
                  </a:lnTo>
                  <a:cubicBezTo>
                    <a:pt x="0" y="7427"/>
                    <a:pt x="11" y="7416"/>
                    <a:pt x="24" y="7416"/>
                  </a:cubicBezTo>
                  <a:cubicBezTo>
                    <a:pt x="38" y="7416"/>
                    <a:pt x="48" y="7427"/>
                    <a:pt x="48" y="7440"/>
                  </a:cubicBezTo>
                  <a:close/>
                  <a:moveTo>
                    <a:pt x="48" y="7680"/>
                  </a:moveTo>
                  <a:lnTo>
                    <a:pt x="48" y="7776"/>
                  </a:lnTo>
                  <a:cubicBezTo>
                    <a:pt x="48" y="7790"/>
                    <a:pt x="38" y="7800"/>
                    <a:pt x="24" y="7800"/>
                  </a:cubicBezTo>
                  <a:cubicBezTo>
                    <a:pt x="11" y="7800"/>
                    <a:pt x="0" y="7790"/>
                    <a:pt x="0" y="7776"/>
                  </a:cubicBezTo>
                  <a:lnTo>
                    <a:pt x="0" y="7680"/>
                  </a:lnTo>
                  <a:cubicBezTo>
                    <a:pt x="0" y="7667"/>
                    <a:pt x="11" y="7656"/>
                    <a:pt x="24" y="7656"/>
                  </a:cubicBezTo>
                  <a:cubicBezTo>
                    <a:pt x="38" y="7656"/>
                    <a:pt x="48" y="7667"/>
                    <a:pt x="48" y="7680"/>
                  </a:cubicBezTo>
                  <a:close/>
                  <a:moveTo>
                    <a:pt x="48" y="7920"/>
                  </a:moveTo>
                  <a:lnTo>
                    <a:pt x="48" y="8016"/>
                  </a:lnTo>
                  <a:cubicBezTo>
                    <a:pt x="48" y="8030"/>
                    <a:pt x="38" y="8040"/>
                    <a:pt x="24" y="8040"/>
                  </a:cubicBezTo>
                  <a:cubicBezTo>
                    <a:pt x="11" y="8040"/>
                    <a:pt x="0" y="8030"/>
                    <a:pt x="0" y="8016"/>
                  </a:cubicBezTo>
                  <a:lnTo>
                    <a:pt x="0" y="7920"/>
                  </a:lnTo>
                  <a:cubicBezTo>
                    <a:pt x="0" y="7907"/>
                    <a:pt x="11" y="7896"/>
                    <a:pt x="24" y="7896"/>
                  </a:cubicBezTo>
                  <a:cubicBezTo>
                    <a:pt x="38" y="7896"/>
                    <a:pt x="48" y="7907"/>
                    <a:pt x="48" y="7920"/>
                  </a:cubicBezTo>
                  <a:close/>
                  <a:moveTo>
                    <a:pt x="48" y="8160"/>
                  </a:moveTo>
                  <a:lnTo>
                    <a:pt x="48" y="8256"/>
                  </a:lnTo>
                  <a:cubicBezTo>
                    <a:pt x="48" y="8270"/>
                    <a:pt x="38" y="8280"/>
                    <a:pt x="24" y="8280"/>
                  </a:cubicBezTo>
                  <a:cubicBezTo>
                    <a:pt x="11" y="8280"/>
                    <a:pt x="0" y="8270"/>
                    <a:pt x="0" y="8256"/>
                  </a:cubicBezTo>
                  <a:lnTo>
                    <a:pt x="0" y="8160"/>
                  </a:lnTo>
                  <a:cubicBezTo>
                    <a:pt x="0" y="8147"/>
                    <a:pt x="11" y="8136"/>
                    <a:pt x="24" y="8136"/>
                  </a:cubicBezTo>
                  <a:cubicBezTo>
                    <a:pt x="38" y="8136"/>
                    <a:pt x="48" y="8147"/>
                    <a:pt x="48" y="8160"/>
                  </a:cubicBezTo>
                  <a:close/>
                  <a:moveTo>
                    <a:pt x="48" y="8400"/>
                  </a:moveTo>
                  <a:lnTo>
                    <a:pt x="48" y="8496"/>
                  </a:lnTo>
                  <a:cubicBezTo>
                    <a:pt x="48" y="8510"/>
                    <a:pt x="38" y="8520"/>
                    <a:pt x="24" y="8520"/>
                  </a:cubicBezTo>
                  <a:cubicBezTo>
                    <a:pt x="11" y="8520"/>
                    <a:pt x="0" y="8510"/>
                    <a:pt x="0" y="8496"/>
                  </a:cubicBezTo>
                  <a:lnTo>
                    <a:pt x="0" y="8400"/>
                  </a:lnTo>
                  <a:cubicBezTo>
                    <a:pt x="0" y="8387"/>
                    <a:pt x="11" y="8376"/>
                    <a:pt x="24" y="8376"/>
                  </a:cubicBezTo>
                  <a:cubicBezTo>
                    <a:pt x="38" y="8376"/>
                    <a:pt x="48" y="8387"/>
                    <a:pt x="48" y="8400"/>
                  </a:cubicBezTo>
                  <a:close/>
                  <a:moveTo>
                    <a:pt x="48" y="8640"/>
                  </a:moveTo>
                  <a:lnTo>
                    <a:pt x="48" y="8736"/>
                  </a:lnTo>
                  <a:cubicBezTo>
                    <a:pt x="48" y="8750"/>
                    <a:pt x="38" y="8760"/>
                    <a:pt x="24" y="8760"/>
                  </a:cubicBezTo>
                  <a:cubicBezTo>
                    <a:pt x="11" y="8760"/>
                    <a:pt x="0" y="8750"/>
                    <a:pt x="0" y="8736"/>
                  </a:cubicBezTo>
                  <a:lnTo>
                    <a:pt x="0" y="8640"/>
                  </a:lnTo>
                  <a:cubicBezTo>
                    <a:pt x="0" y="8627"/>
                    <a:pt x="11" y="8616"/>
                    <a:pt x="24" y="8616"/>
                  </a:cubicBezTo>
                  <a:cubicBezTo>
                    <a:pt x="38" y="8616"/>
                    <a:pt x="48" y="8627"/>
                    <a:pt x="48" y="8640"/>
                  </a:cubicBezTo>
                  <a:close/>
                  <a:moveTo>
                    <a:pt x="48" y="8880"/>
                  </a:moveTo>
                  <a:lnTo>
                    <a:pt x="48" y="8976"/>
                  </a:lnTo>
                  <a:cubicBezTo>
                    <a:pt x="48" y="8990"/>
                    <a:pt x="38" y="9000"/>
                    <a:pt x="24" y="9000"/>
                  </a:cubicBezTo>
                  <a:cubicBezTo>
                    <a:pt x="11" y="9000"/>
                    <a:pt x="0" y="8990"/>
                    <a:pt x="0" y="8976"/>
                  </a:cubicBezTo>
                  <a:lnTo>
                    <a:pt x="0" y="8880"/>
                  </a:lnTo>
                  <a:cubicBezTo>
                    <a:pt x="0" y="8867"/>
                    <a:pt x="11" y="8856"/>
                    <a:pt x="24" y="8856"/>
                  </a:cubicBezTo>
                  <a:cubicBezTo>
                    <a:pt x="38" y="8856"/>
                    <a:pt x="48" y="8867"/>
                    <a:pt x="48" y="8880"/>
                  </a:cubicBezTo>
                  <a:close/>
                  <a:moveTo>
                    <a:pt x="48" y="9120"/>
                  </a:moveTo>
                  <a:lnTo>
                    <a:pt x="48" y="9216"/>
                  </a:lnTo>
                  <a:cubicBezTo>
                    <a:pt x="48" y="9230"/>
                    <a:pt x="38" y="9240"/>
                    <a:pt x="24" y="9240"/>
                  </a:cubicBezTo>
                  <a:cubicBezTo>
                    <a:pt x="11" y="9240"/>
                    <a:pt x="0" y="9230"/>
                    <a:pt x="0" y="9216"/>
                  </a:cubicBezTo>
                  <a:lnTo>
                    <a:pt x="0" y="9120"/>
                  </a:lnTo>
                  <a:cubicBezTo>
                    <a:pt x="0" y="9107"/>
                    <a:pt x="11" y="9096"/>
                    <a:pt x="24" y="9096"/>
                  </a:cubicBezTo>
                  <a:cubicBezTo>
                    <a:pt x="38" y="9096"/>
                    <a:pt x="48" y="9107"/>
                    <a:pt x="48" y="9120"/>
                  </a:cubicBezTo>
                  <a:close/>
                  <a:moveTo>
                    <a:pt x="48" y="9360"/>
                  </a:moveTo>
                  <a:lnTo>
                    <a:pt x="48" y="9456"/>
                  </a:lnTo>
                  <a:cubicBezTo>
                    <a:pt x="48" y="9470"/>
                    <a:pt x="38" y="9480"/>
                    <a:pt x="24" y="9480"/>
                  </a:cubicBezTo>
                  <a:cubicBezTo>
                    <a:pt x="11" y="9480"/>
                    <a:pt x="0" y="9470"/>
                    <a:pt x="0" y="9456"/>
                  </a:cubicBezTo>
                  <a:lnTo>
                    <a:pt x="0" y="9360"/>
                  </a:lnTo>
                  <a:cubicBezTo>
                    <a:pt x="0" y="9347"/>
                    <a:pt x="11" y="9336"/>
                    <a:pt x="24" y="9336"/>
                  </a:cubicBezTo>
                  <a:cubicBezTo>
                    <a:pt x="38" y="9336"/>
                    <a:pt x="48" y="9347"/>
                    <a:pt x="48" y="9360"/>
                  </a:cubicBezTo>
                  <a:close/>
                  <a:moveTo>
                    <a:pt x="48" y="9600"/>
                  </a:moveTo>
                  <a:lnTo>
                    <a:pt x="48" y="9696"/>
                  </a:lnTo>
                  <a:cubicBezTo>
                    <a:pt x="48" y="9710"/>
                    <a:pt x="38" y="9720"/>
                    <a:pt x="24" y="9720"/>
                  </a:cubicBezTo>
                  <a:cubicBezTo>
                    <a:pt x="11" y="9720"/>
                    <a:pt x="0" y="9710"/>
                    <a:pt x="0" y="9696"/>
                  </a:cubicBezTo>
                  <a:lnTo>
                    <a:pt x="0" y="9600"/>
                  </a:lnTo>
                  <a:cubicBezTo>
                    <a:pt x="0" y="9587"/>
                    <a:pt x="11" y="9576"/>
                    <a:pt x="24" y="9576"/>
                  </a:cubicBezTo>
                  <a:cubicBezTo>
                    <a:pt x="38" y="9576"/>
                    <a:pt x="48" y="9587"/>
                    <a:pt x="48" y="9600"/>
                  </a:cubicBezTo>
                  <a:close/>
                  <a:moveTo>
                    <a:pt x="48" y="9840"/>
                  </a:moveTo>
                  <a:lnTo>
                    <a:pt x="48" y="9936"/>
                  </a:lnTo>
                  <a:cubicBezTo>
                    <a:pt x="48" y="9950"/>
                    <a:pt x="38" y="9960"/>
                    <a:pt x="24" y="9960"/>
                  </a:cubicBezTo>
                  <a:cubicBezTo>
                    <a:pt x="11" y="9960"/>
                    <a:pt x="0" y="9950"/>
                    <a:pt x="0" y="9936"/>
                  </a:cubicBezTo>
                  <a:lnTo>
                    <a:pt x="0" y="9840"/>
                  </a:lnTo>
                  <a:cubicBezTo>
                    <a:pt x="0" y="9827"/>
                    <a:pt x="11" y="9816"/>
                    <a:pt x="24" y="9816"/>
                  </a:cubicBezTo>
                  <a:cubicBezTo>
                    <a:pt x="38" y="9816"/>
                    <a:pt x="48" y="9827"/>
                    <a:pt x="48" y="9840"/>
                  </a:cubicBez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37" name="Group 36">
            <a:extLst>
              <a:ext uri="{FF2B5EF4-FFF2-40B4-BE49-F238E27FC236}">
                <a16:creationId xmlns:a16="http://schemas.microsoft.com/office/drawing/2014/main" id="{E15F0B8F-3B46-DAC8-2B3E-30197DE7EFA8}"/>
              </a:ext>
            </a:extLst>
          </p:cNvPr>
          <p:cNvGrpSpPr/>
          <p:nvPr/>
        </p:nvGrpSpPr>
        <p:grpSpPr>
          <a:xfrm>
            <a:off x="6035040" y="2267838"/>
            <a:ext cx="5125854" cy="3805640"/>
            <a:chOff x="6035040" y="2267838"/>
            <a:chExt cx="5125854" cy="3805640"/>
          </a:xfrm>
        </p:grpSpPr>
        <p:sp>
          <p:nvSpPr>
            <p:cNvPr id="282" name="Rectangle 255">
              <a:extLst>
                <a:ext uri="{FF2B5EF4-FFF2-40B4-BE49-F238E27FC236}">
                  <a16:creationId xmlns:a16="http://schemas.microsoft.com/office/drawing/2014/main" id="{F93B47B0-D2C3-A69F-7942-9D8859CFAD1B}"/>
                </a:ext>
              </a:extLst>
            </p:cNvPr>
            <p:cNvSpPr>
              <a:spLocks noChangeArrowheads="1"/>
            </p:cNvSpPr>
            <p:nvPr/>
          </p:nvSpPr>
          <p:spPr bwMode="auto">
            <a:xfrm>
              <a:off x="6823844" y="5347588"/>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3" name="Rectangle 256">
              <a:extLst>
                <a:ext uri="{FF2B5EF4-FFF2-40B4-BE49-F238E27FC236}">
                  <a16:creationId xmlns:a16="http://schemas.microsoft.com/office/drawing/2014/main" id="{4C6ECB6D-A69F-6E91-4085-BFF1E1E94872}"/>
                </a:ext>
              </a:extLst>
            </p:cNvPr>
            <p:cNvSpPr>
              <a:spLocks noChangeArrowheads="1"/>
            </p:cNvSpPr>
            <p:nvPr/>
          </p:nvSpPr>
          <p:spPr bwMode="auto">
            <a:xfrm>
              <a:off x="7069906" y="5347588"/>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4" name="Rectangle 257">
              <a:extLst>
                <a:ext uri="{FF2B5EF4-FFF2-40B4-BE49-F238E27FC236}">
                  <a16:creationId xmlns:a16="http://schemas.microsoft.com/office/drawing/2014/main" id="{F1E1BF8D-1E85-0D1A-305C-677BDBBFA653}"/>
                </a:ext>
              </a:extLst>
            </p:cNvPr>
            <p:cNvSpPr>
              <a:spLocks noChangeArrowheads="1"/>
            </p:cNvSpPr>
            <p:nvPr/>
          </p:nvSpPr>
          <p:spPr bwMode="auto">
            <a:xfrm>
              <a:off x="7319144" y="5347588"/>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5" name="Rectangle 258">
              <a:extLst>
                <a:ext uri="{FF2B5EF4-FFF2-40B4-BE49-F238E27FC236}">
                  <a16:creationId xmlns:a16="http://schemas.microsoft.com/office/drawing/2014/main" id="{A8BA4E3B-1075-466D-03CD-DD10BD79DC58}"/>
                </a:ext>
              </a:extLst>
            </p:cNvPr>
            <p:cNvSpPr>
              <a:spLocks noChangeArrowheads="1"/>
            </p:cNvSpPr>
            <p:nvPr/>
          </p:nvSpPr>
          <p:spPr bwMode="auto">
            <a:xfrm>
              <a:off x="7566794" y="5347588"/>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6" name="Rectangle 259">
              <a:extLst>
                <a:ext uri="{FF2B5EF4-FFF2-40B4-BE49-F238E27FC236}">
                  <a16:creationId xmlns:a16="http://schemas.microsoft.com/office/drawing/2014/main" id="{A06CB96A-3C2B-4672-5F47-8801E7D4C461}"/>
                </a:ext>
              </a:extLst>
            </p:cNvPr>
            <p:cNvSpPr>
              <a:spLocks noChangeArrowheads="1"/>
            </p:cNvSpPr>
            <p:nvPr/>
          </p:nvSpPr>
          <p:spPr bwMode="auto">
            <a:xfrm>
              <a:off x="7779519"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12</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7" name="Rectangle 260">
              <a:extLst>
                <a:ext uri="{FF2B5EF4-FFF2-40B4-BE49-F238E27FC236}">
                  <a16:creationId xmlns:a16="http://schemas.microsoft.com/office/drawing/2014/main" id="{CE89C2E7-8709-898F-7698-AC68E8D692BF}"/>
                </a:ext>
              </a:extLst>
            </p:cNvPr>
            <p:cNvSpPr>
              <a:spLocks noChangeArrowheads="1"/>
            </p:cNvSpPr>
            <p:nvPr/>
          </p:nvSpPr>
          <p:spPr bwMode="auto">
            <a:xfrm>
              <a:off x="8028756"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15</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8" name="Rectangle 261">
              <a:extLst>
                <a:ext uri="{FF2B5EF4-FFF2-40B4-BE49-F238E27FC236}">
                  <a16:creationId xmlns:a16="http://schemas.microsoft.com/office/drawing/2014/main" id="{F3901612-EF0E-AD57-C673-E51F8BF2E70E}"/>
                </a:ext>
              </a:extLst>
            </p:cNvPr>
            <p:cNvSpPr>
              <a:spLocks noChangeArrowheads="1"/>
            </p:cNvSpPr>
            <p:nvPr/>
          </p:nvSpPr>
          <p:spPr bwMode="auto">
            <a:xfrm>
              <a:off x="8276406"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18</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9" name="Rectangle 262">
              <a:extLst>
                <a:ext uri="{FF2B5EF4-FFF2-40B4-BE49-F238E27FC236}">
                  <a16:creationId xmlns:a16="http://schemas.microsoft.com/office/drawing/2014/main" id="{5A6D4848-C4DF-9FF8-2CB6-B25C9F56C44B}"/>
                </a:ext>
              </a:extLst>
            </p:cNvPr>
            <p:cNvSpPr>
              <a:spLocks noChangeArrowheads="1"/>
            </p:cNvSpPr>
            <p:nvPr/>
          </p:nvSpPr>
          <p:spPr bwMode="auto">
            <a:xfrm>
              <a:off x="8524056"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21</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0" name="Rectangle 263">
              <a:extLst>
                <a:ext uri="{FF2B5EF4-FFF2-40B4-BE49-F238E27FC236}">
                  <a16:creationId xmlns:a16="http://schemas.microsoft.com/office/drawing/2014/main" id="{E88116E9-DA83-B517-659D-A9ED55FF693C}"/>
                </a:ext>
              </a:extLst>
            </p:cNvPr>
            <p:cNvSpPr>
              <a:spLocks noChangeArrowheads="1"/>
            </p:cNvSpPr>
            <p:nvPr/>
          </p:nvSpPr>
          <p:spPr bwMode="auto">
            <a:xfrm>
              <a:off x="8771706"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24</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1" name="Rectangle 264">
              <a:extLst>
                <a:ext uri="{FF2B5EF4-FFF2-40B4-BE49-F238E27FC236}">
                  <a16:creationId xmlns:a16="http://schemas.microsoft.com/office/drawing/2014/main" id="{F708CDD2-1FF1-2154-1299-6D7E92D71706}"/>
                </a:ext>
              </a:extLst>
            </p:cNvPr>
            <p:cNvSpPr>
              <a:spLocks noChangeArrowheads="1"/>
            </p:cNvSpPr>
            <p:nvPr/>
          </p:nvSpPr>
          <p:spPr bwMode="auto">
            <a:xfrm>
              <a:off x="9020944"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27</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2" name="Rectangle 265">
              <a:extLst>
                <a:ext uri="{FF2B5EF4-FFF2-40B4-BE49-F238E27FC236}">
                  <a16:creationId xmlns:a16="http://schemas.microsoft.com/office/drawing/2014/main" id="{79C06B30-3063-215F-5A02-26CECC06C8E2}"/>
                </a:ext>
              </a:extLst>
            </p:cNvPr>
            <p:cNvSpPr>
              <a:spLocks noChangeArrowheads="1"/>
            </p:cNvSpPr>
            <p:nvPr/>
          </p:nvSpPr>
          <p:spPr bwMode="auto">
            <a:xfrm>
              <a:off x="9267006"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3" name="Rectangle 266">
              <a:extLst>
                <a:ext uri="{FF2B5EF4-FFF2-40B4-BE49-F238E27FC236}">
                  <a16:creationId xmlns:a16="http://schemas.microsoft.com/office/drawing/2014/main" id="{4FFEE2CD-9AFC-3580-DAF5-692A64662D34}"/>
                </a:ext>
              </a:extLst>
            </p:cNvPr>
            <p:cNvSpPr>
              <a:spLocks noChangeArrowheads="1"/>
            </p:cNvSpPr>
            <p:nvPr/>
          </p:nvSpPr>
          <p:spPr bwMode="auto">
            <a:xfrm>
              <a:off x="9516244"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33</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4" name="Rectangle 267">
              <a:extLst>
                <a:ext uri="{FF2B5EF4-FFF2-40B4-BE49-F238E27FC236}">
                  <a16:creationId xmlns:a16="http://schemas.microsoft.com/office/drawing/2014/main" id="{72D74714-43EB-DBB7-0BFF-403D6FB92F50}"/>
                </a:ext>
              </a:extLst>
            </p:cNvPr>
            <p:cNvSpPr>
              <a:spLocks noChangeArrowheads="1"/>
            </p:cNvSpPr>
            <p:nvPr/>
          </p:nvSpPr>
          <p:spPr bwMode="auto">
            <a:xfrm>
              <a:off x="9763894"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36</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5" name="Rectangle 268">
              <a:extLst>
                <a:ext uri="{FF2B5EF4-FFF2-40B4-BE49-F238E27FC236}">
                  <a16:creationId xmlns:a16="http://schemas.microsoft.com/office/drawing/2014/main" id="{F67A5612-01B2-EE1F-ABE9-F2BCA64349A8}"/>
                </a:ext>
              </a:extLst>
            </p:cNvPr>
            <p:cNvSpPr>
              <a:spLocks noChangeArrowheads="1"/>
            </p:cNvSpPr>
            <p:nvPr/>
          </p:nvSpPr>
          <p:spPr bwMode="auto">
            <a:xfrm>
              <a:off x="10011544"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39</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6" name="Rectangle 269">
              <a:extLst>
                <a:ext uri="{FF2B5EF4-FFF2-40B4-BE49-F238E27FC236}">
                  <a16:creationId xmlns:a16="http://schemas.microsoft.com/office/drawing/2014/main" id="{6167CDAE-6E66-A7D5-0D85-DFBCE86164E0}"/>
                </a:ext>
              </a:extLst>
            </p:cNvPr>
            <p:cNvSpPr>
              <a:spLocks noChangeArrowheads="1"/>
            </p:cNvSpPr>
            <p:nvPr/>
          </p:nvSpPr>
          <p:spPr bwMode="auto">
            <a:xfrm>
              <a:off x="10259194"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42</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7" name="Rectangle 270">
              <a:extLst>
                <a:ext uri="{FF2B5EF4-FFF2-40B4-BE49-F238E27FC236}">
                  <a16:creationId xmlns:a16="http://schemas.microsoft.com/office/drawing/2014/main" id="{7EEC332A-034C-8DEC-A2B4-19EF0E0CA1C3}"/>
                </a:ext>
              </a:extLst>
            </p:cNvPr>
            <p:cNvSpPr>
              <a:spLocks noChangeArrowheads="1"/>
            </p:cNvSpPr>
            <p:nvPr/>
          </p:nvSpPr>
          <p:spPr bwMode="auto">
            <a:xfrm>
              <a:off x="10506844"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45</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8" name="Rectangle 271">
              <a:extLst>
                <a:ext uri="{FF2B5EF4-FFF2-40B4-BE49-F238E27FC236}">
                  <a16:creationId xmlns:a16="http://schemas.microsoft.com/office/drawing/2014/main" id="{9B4A93E4-2D31-221D-115B-C955AD4B9D24}"/>
                </a:ext>
              </a:extLst>
            </p:cNvPr>
            <p:cNvSpPr>
              <a:spLocks noChangeArrowheads="1"/>
            </p:cNvSpPr>
            <p:nvPr/>
          </p:nvSpPr>
          <p:spPr bwMode="auto">
            <a:xfrm>
              <a:off x="10756081"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48</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9" name="Rectangle 272">
              <a:extLst>
                <a:ext uri="{FF2B5EF4-FFF2-40B4-BE49-F238E27FC236}">
                  <a16:creationId xmlns:a16="http://schemas.microsoft.com/office/drawing/2014/main" id="{EA84DD33-92B6-DCA7-54B0-A9B17A10CD96}"/>
                </a:ext>
              </a:extLst>
            </p:cNvPr>
            <p:cNvSpPr>
              <a:spLocks noChangeArrowheads="1"/>
            </p:cNvSpPr>
            <p:nvPr/>
          </p:nvSpPr>
          <p:spPr bwMode="auto">
            <a:xfrm>
              <a:off x="11002144" y="534758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51</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0" name="Freeform 273">
              <a:extLst>
                <a:ext uri="{FF2B5EF4-FFF2-40B4-BE49-F238E27FC236}">
                  <a16:creationId xmlns:a16="http://schemas.microsoft.com/office/drawing/2014/main" id="{AA37F341-F5F8-7491-7E27-D25314B7A9A0}"/>
                </a:ext>
              </a:extLst>
            </p:cNvPr>
            <p:cNvSpPr>
              <a:spLocks noEditPoints="1"/>
            </p:cNvSpPr>
            <p:nvPr/>
          </p:nvSpPr>
          <p:spPr bwMode="auto">
            <a:xfrm>
              <a:off x="6849244" y="5261863"/>
              <a:ext cx="4311650" cy="57150"/>
            </a:xfrm>
            <a:custGeom>
              <a:avLst/>
              <a:gdLst>
                <a:gd name="T0" fmla="*/ 0 w 2716"/>
                <a:gd name="T1" fmla="*/ 0 h 36"/>
                <a:gd name="T2" fmla="*/ 2716 w 2716"/>
                <a:gd name="T3" fmla="*/ 0 h 36"/>
                <a:gd name="T4" fmla="*/ 5 w 2716"/>
                <a:gd name="T5" fmla="*/ 0 h 36"/>
                <a:gd name="T6" fmla="*/ 5 w 2716"/>
                <a:gd name="T7" fmla="*/ 36 h 36"/>
                <a:gd name="T8" fmla="*/ 160 w 2716"/>
                <a:gd name="T9" fmla="*/ 0 h 36"/>
                <a:gd name="T10" fmla="*/ 160 w 2716"/>
                <a:gd name="T11" fmla="*/ 36 h 36"/>
                <a:gd name="T12" fmla="*/ 317 w 2716"/>
                <a:gd name="T13" fmla="*/ 0 h 36"/>
                <a:gd name="T14" fmla="*/ 317 w 2716"/>
                <a:gd name="T15" fmla="*/ 36 h 36"/>
                <a:gd name="T16" fmla="*/ 473 w 2716"/>
                <a:gd name="T17" fmla="*/ 0 h 36"/>
                <a:gd name="T18" fmla="*/ 473 w 2716"/>
                <a:gd name="T19" fmla="*/ 36 h 36"/>
                <a:gd name="T20" fmla="*/ 629 w 2716"/>
                <a:gd name="T21" fmla="*/ 0 h 36"/>
                <a:gd name="T22" fmla="*/ 629 w 2716"/>
                <a:gd name="T23" fmla="*/ 36 h 36"/>
                <a:gd name="T24" fmla="*/ 785 w 2716"/>
                <a:gd name="T25" fmla="*/ 0 h 36"/>
                <a:gd name="T26" fmla="*/ 785 w 2716"/>
                <a:gd name="T27" fmla="*/ 36 h 36"/>
                <a:gd name="T28" fmla="*/ 941 w 2716"/>
                <a:gd name="T29" fmla="*/ 0 h 36"/>
                <a:gd name="T30" fmla="*/ 941 w 2716"/>
                <a:gd name="T31" fmla="*/ 36 h 36"/>
                <a:gd name="T32" fmla="*/ 1097 w 2716"/>
                <a:gd name="T33" fmla="*/ 0 h 36"/>
                <a:gd name="T34" fmla="*/ 1097 w 2716"/>
                <a:gd name="T35" fmla="*/ 36 h 36"/>
                <a:gd name="T36" fmla="*/ 1253 w 2716"/>
                <a:gd name="T37" fmla="*/ 0 h 36"/>
                <a:gd name="T38" fmla="*/ 1253 w 2716"/>
                <a:gd name="T39" fmla="*/ 36 h 36"/>
                <a:gd name="T40" fmla="*/ 1410 w 2716"/>
                <a:gd name="T41" fmla="*/ 0 h 36"/>
                <a:gd name="T42" fmla="*/ 1410 w 2716"/>
                <a:gd name="T43" fmla="*/ 36 h 36"/>
                <a:gd name="T44" fmla="*/ 1565 w 2716"/>
                <a:gd name="T45" fmla="*/ 0 h 36"/>
                <a:gd name="T46" fmla="*/ 1565 w 2716"/>
                <a:gd name="T47" fmla="*/ 36 h 36"/>
                <a:gd name="T48" fmla="*/ 1722 w 2716"/>
                <a:gd name="T49" fmla="*/ 0 h 36"/>
                <a:gd name="T50" fmla="*/ 1722 w 2716"/>
                <a:gd name="T51" fmla="*/ 36 h 36"/>
                <a:gd name="T52" fmla="*/ 1878 w 2716"/>
                <a:gd name="T53" fmla="*/ 0 h 36"/>
                <a:gd name="T54" fmla="*/ 1878 w 2716"/>
                <a:gd name="T55" fmla="*/ 36 h 36"/>
                <a:gd name="T56" fmla="*/ 2034 w 2716"/>
                <a:gd name="T57" fmla="*/ 0 h 36"/>
                <a:gd name="T58" fmla="*/ 2034 w 2716"/>
                <a:gd name="T59" fmla="*/ 36 h 36"/>
                <a:gd name="T60" fmla="*/ 2190 w 2716"/>
                <a:gd name="T61" fmla="*/ 0 h 36"/>
                <a:gd name="T62" fmla="*/ 2190 w 2716"/>
                <a:gd name="T63" fmla="*/ 36 h 36"/>
                <a:gd name="T64" fmla="*/ 2346 w 2716"/>
                <a:gd name="T65" fmla="*/ 0 h 36"/>
                <a:gd name="T66" fmla="*/ 2346 w 2716"/>
                <a:gd name="T67" fmla="*/ 36 h 36"/>
                <a:gd name="T68" fmla="*/ 2503 w 2716"/>
                <a:gd name="T69" fmla="*/ 0 h 36"/>
                <a:gd name="T70" fmla="*/ 2503 w 2716"/>
                <a:gd name="T71" fmla="*/ 36 h 36"/>
                <a:gd name="T72" fmla="*/ 2658 w 2716"/>
                <a:gd name="T73" fmla="*/ 0 h 36"/>
                <a:gd name="T74" fmla="*/ 2658 w 2716"/>
                <a:gd name="T7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16" h="36">
                  <a:moveTo>
                    <a:pt x="0" y="0"/>
                  </a:moveTo>
                  <a:lnTo>
                    <a:pt x="2716" y="0"/>
                  </a:lnTo>
                  <a:moveTo>
                    <a:pt x="5" y="0"/>
                  </a:moveTo>
                  <a:lnTo>
                    <a:pt x="5" y="36"/>
                  </a:lnTo>
                  <a:moveTo>
                    <a:pt x="160" y="0"/>
                  </a:moveTo>
                  <a:lnTo>
                    <a:pt x="160" y="36"/>
                  </a:lnTo>
                  <a:moveTo>
                    <a:pt x="317" y="0"/>
                  </a:moveTo>
                  <a:lnTo>
                    <a:pt x="317" y="36"/>
                  </a:lnTo>
                  <a:moveTo>
                    <a:pt x="473" y="0"/>
                  </a:moveTo>
                  <a:lnTo>
                    <a:pt x="473" y="36"/>
                  </a:lnTo>
                  <a:moveTo>
                    <a:pt x="629" y="0"/>
                  </a:moveTo>
                  <a:lnTo>
                    <a:pt x="629" y="36"/>
                  </a:lnTo>
                  <a:moveTo>
                    <a:pt x="785" y="0"/>
                  </a:moveTo>
                  <a:lnTo>
                    <a:pt x="785" y="36"/>
                  </a:lnTo>
                  <a:moveTo>
                    <a:pt x="941" y="0"/>
                  </a:moveTo>
                  <a:lnTo>
                    <a:pt x="941" y="36"/>
                  </a:lnTo>
                  <a:moveTo>
                    <a:pt x="1097" y="0"/>
                  </a:moveTo>
                  <a:lnTo>
                    <a:pt x="1097" y="36"/>
                  </a:lnTo>
                  <a:moveTo>
                    <a:pt x="1253" y="0"/>
                  </a:moveTo>
                  <a:lnTo>
                    <a:pt x="1253" y="36"/>
                  </a:lnTo>
                  <a:moveTo>
                    <a:pt x="1410" y="0"/>
                  </a:moveTo>
                  <a:lnTo>
                    <a:pt x="1410" y="36"/>
                  </a:lnTo>
                  <a:moveTo>
                    <a:pt x="1565" y="0"/>
                  </a:moveTo>
                  <a:lnTo>
                    <a:pt x="1565" y="36"/>
                  </a:lnTo>
                  <a:moveTo>
                    <a:pt x="1722" y="0"/>
                  </a:moveTo>
                  <a:lnTo>
                    <a:pt x="1722" y="36"/>
                  </a:lnTo>
                  <a:moveTo>
                    <a:pt x="1878" y="0"/>
                  </a:moveTo>
                  <a:lnTo>
                    <a:pt x="1878" y="36"/>
                  </a:lnTo>
                  <a:moveTo>
                    <a:pt x="2034" y="0"/>
                  </a:moveTo>
                  <a:lnTo>
                    <a:pt x="2034" y="36"/>
                  </a:lnTo>
                  <a:moveTo>
                    <a:pt x="2190" y="0"/>
                  </a:moveTo>
                  <a:lnTo>
                    <a:pt x="2190" y="36"/>
                  </a:lnTo>
                  <a:moveTo>
                    <a:pt x="2346" y="0"/>
                  </a:moveTo>
                  <a:lnTo>
                    <a:pt x="2346" y="36"/>
                  </a:lnTo>
                  <a:moveTo>
                    <a:pt x="2503" y="0"/>
                  </a:moveTo>
                  <a:lnTo>
                    <a:pt x="2503" y="36"/>
                  </a:lnTo>
                  <a:moveTo>
                    <a:pt x="2658" y="0"/>
                  </a:moveTo>
                  <a:lnTo>
                    <a:pt x="2658" y="36"/>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1" name="Rectangle 274">
              <a:extLst>
                <a:ext uri="{FF2B5EF4-FFF2-40B4-BE49-F238E27FC236}">
                  <a16:creationId xmlns:a16="http://schemas.microsoft.com/office/drawing/2014/main" id="{941B7C80-CD47-B1F7-C180-73F62C457EF6}"/>
                </a:ext>
              </a:extLst>
            </p:cNvPr>
            <p:cNvSpPr>
              <a:spLocks noChangeArrowheads="1"/>
            </p:cNvSpPr>
            <p:nvPr/>
          </p:nvSpPr>
          <p:spPr bwMode="auto">
            <a:xfrm>
              <a:off x="6690081" y="5169788"/>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2" name="Rectangle 275">
              <a:extLst>
                <a:ext uri="{FF2B5EF4-FFF2-40B4-BE49-F238E27FC236}">
                  <a16:creationId xmlns:a16="http://schemas.microsoft.com/office/drawing/2014/main" id="{5BA57409-2121-94F3-6C5A-74F668C3227F}"/>
                </a:ext>
              </a:extLst>
            </p:cNvPr>
            <p:cNvSpPr>
              <a:spLocks noChangeArrowheads="1"/>
            </p:cNvSpPr>
            <p:nvPr/>
          </p:nvSpPr>
          <p:spPr bwMode="auto">
            <a:xfrm>
              <a:off x="6613881" y="488086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3" name="Rectangle 276">
              <a:extLst>
                <a:ext uri="{FF2B5EF4-FFF2-40B4-BE49-F238E27FC236}">
                  <a16:creationId xmlns:a16="http://schemas.microsoft.com/office/drawing/2014/main" id="{8F0D3CBD-FA3F-C527-4464-A4F1EA7FE637}"/>
                </a:ext>
              </a:extLst>
            </p:cNvPr>
            <p:cNvSpPr>
              <a:spLocks noChangeArrowheads="1"/>
            </p:cNvSpPr>
            <p:nvPr/>
          </p:nvSpPr>
          <p:spPr bwMode="auto">
            <a:xfrm>
              <a:off x="6613881" y="4590351"/>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4" name="Rectangle 277">
              <a:extLst>
                <a:ext uri="{FF2B5EF4-FFF2-40B4-BE49-F238E27FC236}">
                  <a16:creationId xmlns:a16="http://schemas.microsoft.com/office/drawing/2014/main" id="{D09AAB75-D7A2-A9C0-4938-7507EB99FFE7}"/>
                </a:ext>
              </a:extLst>
            </p:cNvPr>
            <p:cNvSpPr>
              <a:spLocks noChangeArrowheads="1"/>
            </p:cNvSpPr>
            <p:nvPr/>
          </p:nvSpPr>
          <p:spPr bwMode="auto">
            <a:xfrm>
              <a:off x="6613881" y="4299838"/>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5" name="Rectangle 278">
              <a:extLst>
                <a:ext uri="{FF2B5EF4-FFF2-40B4-BE49-F238E27FC236}">
                  <a16:creationId xmlns:a16="http://schemas.microsoft.com/office/drawing/2014/main" id="{56C0E17B-6DA4-F824-E78C-48637ED020A2}"/>
                </a:ext>
              </a:extLst>
            </p:cNvPr>
            <p:cNvSpPr>
              <a:spLocks noChangeArrowheads="1"/>
            </p:cNvSpPr>
            <p:nvPr/>
          </p:nvSpPr>
          <p:spPr bwMode="auto">
            <a:xfrm>
              <a:off x="6613881" y="4009326"/>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6" name="Rectangle 279">
              <a:extLst>
                <a:ext uri="{FF2B5EF4-FFF2-40B4-BE49-F238E27FC236}">
                  <a16:creationId xmlns:a16="http://schemas.microsoft.com/office/drawing/2014/main" id="{0CABC019-E886-AAA8-15EF-EDD5CDE5715A}"/>
                </a:ext>
              </a:extLst>
            </p:cNvPr>
            <p:cNvSpPr>
              <a:spLocks noChangeArrowheads="1"/>
            </p:cNvSpPr>
            <p:nvPr/>
          </p:nvSpPr>
          <p:spPr bwMode="auto">
            <a:xfrm>
              <a:off x="6613881" y="3720401"/>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7" name="Rectangle 280">
              <a:extLst>
                <a:ext uri="{FF2B5EF4-FFF2-40B4-BE49-F238E27FC236}">
                  <a16:creationId xmlns:a16="http://schemas.microsoft.com/office/drawing/2014/main" id="{5B137E8C-D520-0167-FCFE-64947937A2A3}"/>
                </a:ext>
              </a:extLst>
            </p:cNvPr>
            <p:cNvSpPr>
              <a:spLocks noChangeArrowheads="1"/>
            </p:cNvSpPr>
            <p:nvPr/>
          </p:nvSpPr>
          <p:spPr bwMode="auto">
            <a:xfrm>
              <a:off x="6613881" y="3429888"/>
              <a:ext cx="141064" cy="184666"/>
            </a:xfrm>
            <a:prstGeom prst="rect">
              <a:avLst/>
            </a:prstGeom>
            <a:solidFill>
              <a:schemeClr val="bg1"/>
            </a:solid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8" name="Rectangle 281">
              <a:extLst>
                <a:ext uri="{FF2B5EF4-FFF2-40B4-BE49-F238E27FC236}">
                  <a16:creationId xmlns:a16="http://schemas.microsoft.com/office/drawing/2014/main" id="{6F8DDBF0-1E3C-5D65-8AB4-B430D37778A9}"/>
                </a:ext>
              </a:extLst>
            </p:cNvPr>
            <p:cNvSpPr>
              <a:spLocks noChangeArrowheads="1"/>
            </p:cNvSpPr>
            <p:nvPr/>
          </p:nvSpPr>
          <p:spPr bwMode="auto">
            <a:xfrm>
              <a:off x="6613881" y="3139376"/>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9" name="Rectangle 282">
              <a:extLst>
                <a:ext uri="{FF2B5EF4-FFF2-40B4-BE49-F238E27FC236}">
                  <a16:creationId xmlns:a16="http://schemas.microsoft.com/office/drawing/2014/main" id="{82EF3C67-CAA1-B741-CC51-EDD898F543EA}"/>
                </a:ext>
              </a:extLst>
            </p:cNvPr>
            <p:cNvSpPr>
              <a:spLocks noChangeArrowheads="1"/>
            </p:cNvSpPr>
            <p:nvPr/>
          </p:nvSpPr>
          <p:spPr bwMode="auto">
            <a:xfrm>
              <a:off x="6613881" y="284886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80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0" name="Rectangle 283">
              <a:extLst>
                <a:ext uri="{FF2B5EF4-FFF2-40B4-BE49-F238E27FC236}">
                  <a16:creationId xmlns:a16="http://schemas.microsoft.com/office/drawing/2014/main" id="{8334EB25-D007-65F0-7D62-DA0C2DA821EF}"/>
                </a:ext>
              </a:extLst>
            </p:cNvPr>
            <p:cNvSpPr>
              <a:spLocks noChangeArrowheads="1"/>
            </p:cNvSpPr>
            <p:nvPr/>
          </p:nvSpPr>
          <p:spPr bwMode="auto">
            <a:xfrm>
              <a:off x="6613881" y="2558351"/>
              <a:ext cx="141064" cy="184666"/>
            </a:xfrm>
            <a:prstGeom prst="rect">
              <a:avLst/>
            </a:prstGeom>
            <a:solidFill>
              <a:schemeClr val="bg1"/>
            </a:solid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1" name="Rectangle 284">
              <a:extLst>
                <a:ext uri="{FF2B5EF4-FFF2-40B4-BE49-F238E27FC236}">
                  <a16:creationId xmlns:a16="http://schemas.microsoft.com/office/drawing/2014/main" id="{A7CD0EF7-D5BB-92AB-B4A8-AB9539EF04AF}"/>
                </a:ext>
              </a:extLst>
            </p:cNvPr>
            <p:cNvSpPr>
              <a:spLocks noChangeArrowheads="1"/>
            </p:cNvSpPr>
            <p:nvPr/>
          </p:nvSpPr>
          <p:spPr bwMode="auto">
            <a:xfrm>
              <a:off x="6539269" y="2267838"/>
              <a:ext cx="21159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100</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2" name="Freeform 285">
              <a:extLst>
                <a:ext uri="{FF2B5EF4-FFF2-40B4-BE49-F238E27FC236}">
                  <a16:creationId xmlns:a16="http://schemas.microsoft.com/office/drawing/2014/main" id="{6E04E3EB-C81A-605A-29FA-07611FC394F7}"/>
                </a:ext>
              </a:extLst>
            </p:cNvPr>
            <p:cNvSpPr>
              <a:spLocks noEditPoints="1"/>
            </p:cNvSpPr>
            <p:nvPr/>
          </p:nvSpPr>
          <p:spPr bwMode="auto">
            <a:xfrm>
              <a:off x="6814319" y="2334513"/>
              <a:ext cx="42863" cy="2936875"/>
            </a:xfrm>
            <a:custGeom>
              <a:avLst/>
              <a:gdLst>
                <a:gd name="T0" fmla="*/ 27 w 27"/>
                <a:gd name="T1" fmla="*/ 1850 h 1850"/>
                <a:gd name="T2" fmla="*/ 27 w 27"/>
                <a:gd name="T3" fmla="*/ 0 h 1850"/>
                <a:gd name="T4" fmla="*/ 27 w 27"/>
                <a:gd name="T5" fmla="*/ 1844 h 1850"/>
                <a:gd name="T6" fmla="*/ 0 w 27"/>
                <a:gd name="T7" fmla="*/ 1844 h 1850"/>
                <a:gd name="T8" fmla="*/ 27 w 27"/>
                <a:gd name="T9" fmla="*/ 1661 h 1850"/>
                <a:gd name="T10" fmla="*/ 0 w 27"/>
                <a:gd name="T11" fmla="*/ 1661 h 1850"/>
                <a:gd name="T12" fmla="*/ 27 w 27"/>
                <a:gd name="T13" fmla="*/ 1478 h 1850"/>
                <a:gd name="T14" fmla="*/ 0 w 27"/>
                <a:gd name="T15" fmla="*/ 1478 h 1850"/>
                <a:gd name="T16" fmla="*/ 27 w 27"/>
                <a:gd name="T17" fmla="*/ 1295 h 1850"/>
                <a:gd name="T18" fmla="*/ 0 w 27"/>
                <a:gd name="T19" fmla="*/ 1295 h 1850"/>
                <a:gd name="T20" fmla="*/ 27 w 27"/>
                <a:gd name="T21" fmla="*/ 1113 h 1850"/>
                <a:gd name="T22" fmla="*/ 0 w 27"/>
                <a:gd name="T23" fmla="*/ 1113 h 1850"/>
                <a:gd name="T24" fmla="*/ 27 w 27"/>
                <a:gd name="T25" fmla="*/ 930 h 1850"/>
                <a:gd name="T26" fmla="*/ 0 w 27"/>
                <a:gd name="T27" fmla="*/ 930 h 1850"/>
                <a:gd name="T28" fmla="*/ 27 w 27"/>
                <a:gd name="T29" fmla="*/ 747 h 1850"/>
                <a:gd name="T30" fmla="*/ 0 w 27"/>
                <a:gd name="T31" fmla="*/ 747 h 1850"/>
                <a:gd name="T32" fmla="*/ 27 w 27"/>
                <a:gd name="T33" fmla="*/ 564 h 1850"/>
                <a:gd name="T34" fmla="*/ 0 w 27"/>
                <a:gd name="T35" fmla="*/ 564 h 1850"/>
                <a:gd name="T36" fmla="*/ 27 w 27"/>
                <a:gd name="T37" fmla="*/ 381 h 1850"/>
                <a:gd name="T38" fmla="*/ 0 w 27"/>
                <a:gd name="T39" fmla="*/ 381 h 1850"/>
                <a:gd name="T40" fmla="*/ 27 w 27"/>
                <a:gd name="T41" fmla="*/ 199 h 1850"/>
                <a:gd name="T42" fmla="*/ 0 w 27"/>
                <a:gd name="T43" fmla="*/ 199 h 1850"/>
                <a:gd name="T44" fmla="*/ 27 w 27"/>
                <a:gd name="T45" fmla="*/ 15 h 1850"/>
                <a:gd name="T46" fmla="*/ 0 w 27"/>
                <a:gd name="T47" fmla="*/ 15 h 1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50">
                  <a:moveTo>
                    <a:pt x="27" y="1850"/>
                  </a:moveTo>
                  <a:lnTo>
                    <a:pt x="27" y="0"/>
                  </a:lnTo>
                  <a:moveTo>
                    <a:pt x="27" y="1844"/>
                  </a:moveTo>
                  <a:lnTo>
                    <a:pt x="0" y="1844"/>
                  </a:lnTo>
                  <a:moveTo>
                    <a:pt x="27" y="1661"/>
                  </a:moveTo>
                  <a:lnTo>
                    <a:pt x="0" y="1661"/>
                  </a:lnTo>
                  <a:moveTo>
                    <a:pt x="27" y="1478"/>
                  </a:moveTo>
                  <a:lnTo>
                    <a:pt x="0" y="1478"/>
                  </a:lnTo>
                  <a:moveTo>
                    <a:pt x="27" y="1295"/>
                  </a:moveTo>
                  <a:lnTo>
                    <a:pt x="0" y="1295"/>
                  </a:lnTo>
                  <a:moveTo>
                    <a:pt x="27" y="1113"/>
                  </a:moveTo>
                  <a:lnTo>
                    <a:pt x="0" y="1113"/>
                  </a:lnTo>
                  <a:moveTo>
                    <a:pt x="27" y="930"/>
                  </a:moveTo>
                  <a:lnTo>
                    <a:pt x="0" y="930"/>
                  </a:lnTo>
                  <a:moveTo>
                    <a:pt x="27" y="747"/>
                  </a:moveTo>
                  <a:lnTo>
                    <a:pt x="0" y="747"/>
                  </a:lnTo>
                  <a:moveTo>
                    <a:pt x="27" y="564"/>
                  </a:moveTo>
                  <a:lnTo>
                    <a:pt x="0" y="564"/>
                  </a:lnTo>
                  <a:moveTo>
                    <a:pt x="27" y="381"/>
                  </a:moveTo>
                  <a:lnTo>
                    <a:pt x="0" y="381"/>
                  </a:lnTo>
                  <a:moveTo>
                    <a:pt x="27" y="199"/>
                  </a:moveTo>
                  <a:lnTo>
                    <a:pt x="0" y="199"/>
                  </a:lnTo>
                  <a:moveTo>
                    <a:pt x="27" y="15"/>
                  </a:moveTo>
                  <a:lnTo>
                    <a:pt x="0" y="15"/>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3" name="Freeform 286">
              <a:extLst>
                <a:ext uri="{FF2B5EF4-FFF2-40B4-BE49-F238E27FC236}">
                  <a16:creationId xmlns:a16="http://schemas.microsoft.com/office/drawing/2014/main" id="{23CAB8A2-2669-EF6D-49BC-09E5882DFEFC}"/>
                </a:ext>
              </a:extLst>
            </p:cNvPr>
            <p:cNvSpPr>
              <a:spLocks/>
            </p:cNvSpPr>
            <p:nvPr/>
          </p:nvSpPr>
          <p:spPr bwMode="auto">
            <a:xfrm>
              <a:off x="6857181" y="2358326"/>
              <a:ext cx="4114800" cy="2690813"/>
            </a:xfrm>
            <a:custGeom>
              <a:avLst/>
              <a:gdLst>
                <a:gd name="T0" fmla="*/ 27 w 2592"/>
                <a:gd name="T1" fmla="*/ 13 h 1695"/>
                <a:gd name="T2" fmla="*/ 51 w 2592"/>
                <a:gd name="T3" fmla="*/ 38 h 1695"/>
                <a:gd name="T4" fmla="*/ 59 w 2592"/>
                <a:gd name="T5" fmla="*/ 57 h 1695"/>
                <a:gd name="T6" fmla="*/ 70 w 2592"/>
                <a:gd name="T7" fmla="*/ 82 h 1695"/>
                <a:gd name="T8" fmla="*/ 82 w 2592"/>
                <a:gd name="T9" fmla="*/ 139 h 1695"/>
                <a:gd name="T10" fmla="*/ 90 w 2592"/>
                <a:gd name="T11" fmla="*/ 178 h 1695"/>
                <a:gd name="T12" fmla="*/ 112 w 2592"/>
                <a:gd name="T13" fmla="*/ 191 h 1695"/>
                <a:gd name="T14" fmla="*/ 143 w 2592"/>
                <a:gd name="T15" fmla="*/ 216 h 1695"/>
                <a:gd name="T16" fmla="*/ 151 w 2592"/>
                <a:gd name="T17" fmla="*/ 275 h 1695"/>
                <a:gd name="T18" fmla="*/ 157 w 2592"/>
                <a:gd name="T19" fmla="*/ 314 h 1695"/>
                <a:gd name="T20" fmla="*/ 193 w 2592"/>
                <a:gd name="T21" fmla="*/ 341 h 1695"/>
                <a:gd name="T22" fmla="*/ 206 w 2592"/>
                <a:gd name="T23" fmla="*/ 369 h 1695"/>
                <a:gd name="T24" fmla="*/ 215 w 2592"/>
                <a:gd name="T25" fmla="*/ 415 h 1695"/>
                <a:gd name="T26" fmla="*/ 221 w 2592"/>
                <a:gd name="T27" fmla="*/ 449 h 1695"/>
                <a:gd name="T28" fmla="*/ 227 w 2592"/>
                <a:gd name="T29" fmla="*/ 497 h 1695"/>
                <a:gd name="T30" fmla="*/ 247 w 2592"/>
                <a:gd name="T31" fmla="*/ 526 h 1695"/>
                <a:gd name="T32" fmla="*/ 263 w 2592"/>
                <a:gd name="T33" fmla="*/ 546 h 1695"/>
                <a:gd name="T34" fmla="*/ 278 w 2592"/>
                <a:gd name="T35" fmla="*/ 589 h 1695"/>
                <a:gd name="T36" fmla="*/ 288 w 2592"/>
                <a:gd name="T37" fmla="*/ 646 h 1695"/>
                <a:gd name="T38" fmla="*/ 295 w 2592"/>
                <a:gd name="T39" fmla="*/ 676 h 1695"/>
                <a:gd name="T40" fmla="*/ 300 w 2592"/>
                <a:gd name="T41" fmla="*/ 697 h 1695"/>
                <a:gd name="T42" fmla="*/ 307 w 2592"/>
                <a:gd name="T43" fmla="*/ 719 h 1695"/>
                <a:gd name="T44" fmla="*/ 315 w 2592"/>
                <a:gd name="T45" fmla="*/ 740 h 1695"/>
                <a:gd name="T46" fmla="*/ 334 w 2592"/>
                <a:gd name="T47" fmla="*/ 777 h 1695"/>
                <a:gd name="T48" fmla="*/ 351 w 2592"/>
                <a:gd name="T49" fmla="*/ 798 h 1695"/>
                <a:gd name="T50" fmla="*/ 365 w 2592"/>
                <a:gd name="T51" fmla="*/ 842 h 1695"/>
                <a:gd name="T52" fmla="*/ 370 w 2592"/>
                <a:gd name="T53" fmla="*/ 894 h 1695"/>
                <a:gd name="T54" fmla="*/ 386 w 2592"/>
                <a:gd name="T55" fmla="*/ 924 h 1695"/>
                <a:gd name="T56" fmla="*/ 412 w 2592"/>
                <a:gd name="T57" fmla="*/ 938 h 1695"/>
                <a:gd name="T58" fmla="*/ 424 w 2592"/>
                <a:gd name="T59" fmla="*/ 968 h 1695"/>
                <a:gd name="T60" fmla="*/ 432 w 2592"/>
                <a:gd name="T61" fmla="*/ 1007 h 1695"/>
                <a:gd name="T62" fmla="*/ 444 w 2592"/>
                <a:gd name="T63" fmla="*/ 1029 h 1695"/>
                <a:gd name="T64" fmla="*/ 457 w 2592"/>
                <a:gd name="T65" fmla="*/ 1060 h 1695"/>
                <a:gd name="T66" fmla="*/ 504 w 2592"/>
                <a:gd name="T67" fmla="*/ 1114 h 1695"/>
                <a:gd name="T68" fmla="*/ 546 w 2592"/>
                <a:gd name="T69" fmla="*/ 1145 h 1695"/>
                <a:gd name="T70" fmla="*/ 575 w 2592"/>
                <a:gd name="T71" fmla="*/ 1175 h 1695"/>
                <a:gd name="T72" fmla="*/ 584 w 2592"/>
                <a:gd name="T73" fmla="*/ 1199 h 1695"/>
                <a:gd name="T74" fmla="*/ 636 w 2592"/>
                <a:gd name="T75" fmla="*/ 1222 h 1695"/>
                <a:gd name="T76" fmla="*/ 651 w 2592"/>
                <a:gd name="T77" fmla="*/ 1254 h 1695"/>
                <a:gd name="T78" fmla="*/ 718 w 2592"/>
                <a:gd name="T79" fmla="*/ 1293 h 1695"/>
                <a:gd name="T80" fmla="*/ 727 w 2592"/>
                <a:gd name="T81" fmla="*/ 1332 h 1695"/>
                <a:gd name="T82" fmla="*/ 735 w 2592"/>
                <a:gd name="T83" fmla="*/ 1365 h 1695"/>
                <a:gd name="T84" fmla="*/ 796 w 2592"/>
                <a:gd name="T85" fmla="*/ 1381 h 1695"/>
                <a:gd name="T86" fmla="*/ 817 w 2592"/>
                <a:gd name="T87" fmla="*/ 1406 h 1695"/>
                <a:gd name="T88" fmla="*/ 878 w 2592"/>
                <a:gd name="T89" fmla="*/ 1440 h 1695"/>
                <a:gd name="T90" fmla="*/ 942 w 2592"/>
                <a:gd name="T91" fmla="*/ 1464 h 1695"/>
                <a:gd name="T92" fmla="*/ 1006 w 2592"/>
                <a:gd name="T93" fmla="*/ 1498 h 1695"/>
                <a:gd name="T94" fmla="*/ 1078 w 2592"/>
                <a:gd name="T95" fmla="*/ 1523 h 1695"/>
                <a:gd name="T96" fmla="*/ 1140 w 2592"/>
                <a:gd name="T97" fmla="*/ 1549 h 1695"/>
                <a:gd name="T98" fmla="*/ 1244 w 2592"/>
                <a:gd name="T99" fmla="*/ 1575 h 1695"/>
                <a:gd name="T100" fmla="*/ 1302 w 2592"/>
                <a:gd name="T101" fmla="*/ 1586 h 1695"/>
                <a:gd name="T102" fmla="*/ 1367 w 2592"/>
                <a:gd name="T103" fmla="*/ 1596 h 1695"/>
                <a:gd name="T104" fmla="*/ 1562 w 2592"/>
                <a:gd name="T105" fmla="*/ 1618 h 1695"/>
                <a:gd name="T106" fmla="*/ 1869 w 2592"/>
                <a:gd name="T107" fmla="*/ 1642 h 1695"/>
                <a:gd name="T108" fmla="*/ 2015 w 2592"/>
                <a:gd name="T109" fmla="*/ 1642 h 1695"/>
                <a:gd name="T110" fmla="*/ 2152 w 2592"/>
                <a:gd name="T111" fmla="*/ 1642 h 1695"/>
                <a:gd name="T112" fmla="*/ 2296 w 2592"/>
                <a:gd name="T113" fmla="*/ 1695 h 1695"/>
                <a:gd name="T114" fmla="*/ 2580 w 2592"/>
                <a:gd name="T115" fmla="*/ 1695 h 1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92" h="1695">
                  <a:moveTo>
                    <a:pt x="0" y="0"/>
                  </a:moveTo>
                  <a:lnTo>
                    <a:pt x="0" y="0"/>
                  </a:lnTo>
                  <a:lnTo>
                    <a:pt x="0" y="0"/>
                  </a:lnTo>
                  <a:lnTo>
                    <a:pt x="1" y="0"/>
                  </a:lnTo>
                  <a:lnTo>
                    <a:pt x="16" y="0"/>
                  </a:lnTo>
                  <a:lnTo>
                    <a:pt x="16" y="7"/>
                  </a:lnTo>
                  <a:lnTo>
                    <a:pt x="16" y="7"/>
                  </a:lnTo>
                  <a:lnTo>
                    <a:pt x="27" y="7"/>
                  </a:lnTo>
                  <a:lnTo>
                    <a:pt x="27" y="13"/>
                  </a:lnTo>
                  <a:lnTo>
                    <a:pt x="27" y="13"/>
                  </a:lnTo>
                  <a:lnTo>
                    <a:pt x="28" y="13"/>
                  </a:lnTo>
                  <a:lnTo>
                    <a:pt x="28" y="19"/>
                  </a:lnTo>
                  <a:lnTo>
                    <a:pt x="28" y="19"/>
                  </a:lnTo>
                  <a:lnTo>
                    <a:pt x="44" y="19"/>
                  </a:lnTo>
                  <a:lnTo>
                    <a:pt x="44" y="32"/>
                  </a:lnTo>
                  <a:lnTo>
                    <a:pt x="44" y="32"/>
                  </a:lnTo>
                  <a:lnTo>
                    <a:pt x="45" y="32"/>
                  </a:lnTo>
                  <a:lnTo>
                    <a:pt x="45" y="38"/>
                  </a:lnTo>
                  <a:lnTo>
                    <a:pt x="45" y="38"/>
                  </a:lnTo>
                  <a:lnTo>
                    <a:pt x="51" y="38"/>
                  </a:lnTo>
                  <a:lnTo>
                    <a:pt x="51" y="44"/>
                  </a:lnTo>
                  <a:lnTo>
                    <a:pt x="51" y="44"/>
                  </a:lnTo>
                  <a:lnTo>
                    <a:pt x="56" y="44"/>
                  </a:lnTo>
                  <a:lnTo>
                    <a:pt x="56" y="51"/>
                  </a:lnTo>
                  <a:lnTo>
                    <a:pt x="56" y="51"/>
                  </a:lnTo>
                  <a:lnTo>
                    <a:pt x="57" y="51"/>
                  </a:lnTo>
                  <a:lnTo>
                    <a:pt x="57" y="51"/>
                  </a:lnTo>
                  <a:lnTo>
                    <a:pt x="57" y="51"/>
                  </a:lnTo>
                  <a:lnTo>
                    <a:pt x="59" y="51"/>
                  </a:lnTo>
                  <a:lnTo>
                    <a:pt x="59" y="57"/>
                  </a:lnTo>
                  <a:lnTo>
                    <a:pt x="59" y="57"/>
                  </a:lnTo>
                  <a:lnTo>
                    <a:pt x="64" y="57"/>
                  </a:lnTo>
                  <a:lnTo>
                    <a:pt x="64" y="63"/>
                  </a:lnTo>
                  <a:lnTo>
                    <a:pt x="64" y="63"/>
                  </a:lnTo>
                  <a:lnTo>
                    <a:pt x="66" y="63"/>
                  </a:lnTo>
                  <a:lnTo>
                    <a:pt x="66" y="69"/>
                  </a:lnTo>
                  <a:lnTo>
                    <a:pt x="66" y="69"/>
                  </a:lnTo>
                  <a:lnTo>
                    <a:pt x="70" y="69"/>
                  </a:lnTo>
                  <a:lnTo>
                    <a:pt x="70" y="82"/>
                  </a:lnTo>
                  <a:lnTo>
                    <a:pt x="70" y="82"/>
                  </a:lnTo>
                  <a:lnTo>
                    <a:pt x="73" y="82"/>
                  </a:lnTo>
                  <a:lnTo>
                    <a:pt x="73" y="113"/>
                  </a:lnTo>
                  <a:lnTo>
                    <a:pt x="73" y="113"/>
                  </a:lnTo>
                  <a:lnTo>
                    <a:pt x="75" y="113"/>
                  </a:lnTo>
                  <a:lnTo>
                    <a:pt x="75" y="127"/>
                  </a:lnTo>
                  <a:lnTo>
                    <a:pt x="75" y="127"/>
                  </a:lnTo>
                  <a:lnTo>
                    <a:pt x="76" y="127"/>
                  </a:lnTo>
                  <a:lnTo>
                    <a:pt x="76" y="139"/>
                  </a:lnTo>
                  <a:lnTo>
                    <a:pt x="76" y="139"/>
                  </a:lnTo>
                  <a:lnTo>
                    <a:pt x="82" y="139"/>
                  </a:lnTo>
                  <a:lnTo>
                    <a:pt x="82" y="146"/>
                  </a:lnTo>
                  <a:lnTo>
                    <a:pt x="82" y="146"/>
                  </a:lnTo>
                  <a:lnTo>
                    <a:pt x="83" y="146"/>
                  </a:lnTo>
                  <a:lnTo>
                    <a:pt x="83" y="152"/>
                  </a:lnTo>
                  <a:lnTo>
                    <a:pt x="83" y="152"/>
                  </a:lnTo>
                  <a:lnTo>
                    <a:pt x="85" y="152"/>
                  </a:lnTo>
                  <a:lnTo>
                    <a:pt x="85" y="164"/>
                  </a:lnTo>
                  <a:lnTo>
                    <a:pt x="85" y="164"/>
                  </a:lnTo>
                  <a:lnTo>
                    <a:pt x="90" y="164"/>
                  </a:lnTo>
                  <a:lnTo>
                    <a:pt x="90" y="178"/>
                  </a:lnTo>
                  <a:lnTo>
                    <a:pt x="90" y="178"/>
                  </a:lnTo>
                  <a:lnTo>
                    <a:pt x="91" y="178"/>
                  </a:lnTo>
                  <a:lnTo>
                    <a:pt x="91" y="184"/>
                  </a:lnTo>
                  <a:lnTo>
                    <a:pt x="91" y="184"/>
                  </a:lnTo>
                  <a:lnTo>
                    <a:pt x="95" y="184"/>
                  </a:lnTo>
                  <a:lnTo>
                    <a:pt x="95" y="191"/>
                  </a:lnTo>
                  <a:lnTo>
                    <a:pt x="95" y="191"/>
                  </a:lnTo>
                  <a:lnTo>
                    <a:pt x="112" y="191"/>
                  </a:lnTo>
                  <a:lnTo>
                    <a:pt x="112" y="191"/>
                  </a:lnTo>
                  <a:lnTo>
                    <a:pt x="112" y="191"/>
                  </a:lnTo>
                  <a:lnTo>
                    <a:pt x="131" y="191"/>
                  </a:lnTo>
                  <a:lnTo>
                    <a:pt x="131" y="203"/>
                  </a:lnTo>
                  <a:lnTo>
                    <a:pt x="131" y="203"/>
                  </a:lnTo>
                  <a:lnTo>
                    <a:pt x="138" y="203"/>
                  </a:lnTo>
                  <a:lnTo>
                    <a:pt x="138" y="210"/>
                  </a:lnTo>
                  <a:lnTo>
                    <a:pt x="139" y="210"/>
                  </a:lnTo>
                  <a:lnTo>
                    <a:pt x="141" y="210"/>
                  </a:lnTo>
                  <a:lnTo>
                    <a:pt x="141" y="216"/>
                  </a:lnTo>
                  <a:lnTo>
                    <a:pt x="141" y="216"/>
                  </a:lnTo>
                  <a:lnTo>
                    <a:pt x="143" y="216"/>
                  </a:lnTo>
                  <a:lnTo>
                    <a:pt x="143" y="230"/>
                  </a:lnTo>
                  <a:lnTo>
                    <a:pt x="143" y="230"/>
                  </a:lnTo>
                  <a:lnTo>
                    <a:pt x="145" y="230"/>
                  </a:lnTo>
                  <a:lnTo>
                    <a:pt x="145" y="268"/>
                  </a:lnTo>
                  <a:lnTo>
                    <a:pt x="145" y="268"/>
                  </a:lnTo>
                  <a:lnTo>
                    <a:pt x="148" y="268"/>
                  </a:lnTo>
                  <a:lnTo>
                    <a:pt x="148" y="268"/>
                  </a:lnTo>
                  <a:lnTo>
                    <a:pt x="148" y="268"/>
                  </a:lnTo>
                  <a:lnTo>
                    <a:pt x="151" y="268"/>
                  </a:lnTo>
                  <a:lnTo>
                    <a:pt x="151" y="275"/>
                  </a:lnTo>
                  <a:lnTo>
                    <a:pt x="151" y="275"/>
                  </a:lnTo>
                  <a:lnTo>
                    <a:pt x="153" y="275"/>
                  </a:lnTo>
                  <a:lnTo>
                    <a:pt x="153" y="288"/>
                  </a:lnTo>
                  <a:lnTo>
                    <a:pt x="153" y="288"/>
                  </a:lnTo>
                  <a:lnTo>
                    <a:pt x="154" y="288"/>
                  </a:lnTo>
                  <a:lnTo>
                    <a:pt x="154" y="295"/>
                  </a:lnTo>
                  <a:lnTo>
                    <a:pt x="154" y="295"/>
                  </a:lnTo>
                  <a:lnTo>
                    <a:pt x="157" y="295"/>
                  </a:lnTo>
                  <a:lnTo>
                    <a:pt x="157" y="314"/>
                  </a:lnTo>
                  <a:lnTo>
                    <a:pt x="157" y="314"/>
                  </a:lnTo>
                  <a:lnTo>
                    <a:pt x="158" y="314"/>
                  </a:lnTo>
                  <a:lnTo>
                    <a:pt x="158" y="322"/>
                  </a:lnTo>
                  <a:lnTo>
                    <a:pt x="158" y="322"/>
                  </a:lnTo>
                  <a:lnTo>
                    <a:pt x="176" y="322"/>
                  </a:lnTo>
                  <a:lnTo>
                    <a:pt x="176" y="328"/>
                  </a:lnTo>
                  <a:lnTo>
                    <a:pt x="176" y="328"/>
                  </a:lnTo>
                  <a:lnTo>
                    <a:pt x="191" y="328"/>
                  </a:lnTo>
                  <a:lnTo>
                    <a:pt x="191" y="341"/>
                  </a:lnTo>
                  <a:lnTo>
                    <a:pt x="191" y="341"/>
                  </a:lnTo>
                  <a:lnTo>
                    <a:pt x="193" y="341"/>
                  </a:lnTo>
                  <a:lnTo>
                    <a:pt x="193" y="341"/>
                  </a:lnTo>
                  <a:lnTo>
                    <a:pt x="193" y="341"/>
                  </a:lnTo>
                  <a:lnTo>
                    <a:pt x="197" y="341"/>
                  </a:lnTo>
                  <a:lnTo>
                    <a:pt x="197" y="348"/>
                  </a:lnTo>
                  <a:lnTo>
                    <a:pt x="197" y="348"/>
                  </a:lnTo>
                  <a:lnTo>
                    <a:pt x="204" y="348"/>
                  </a:lnTo>
                  <a:lnTo>
                    <a:pt x="204" y="361"/>
                  </a:lnTo>
                  <a:lnTo>
                    <a:pt x="204" y="361"/>
                  </a:lnTo>
                  <a:lnTo>
                    <a:pt x="206" y="361"/>
                  </a:lnTo>
                  <a:lnTo>
                    <a:pt x="206" y="369"/>
                  </a:lnTo>
                  <a:lnTo>
                    <a:pt x="206" y="369"/>
                  </a:lnTo>
                  <a:lnTo>
                    <a:pt x="208" y="369"/>
                  </a:lnTo>
                  <a:lnTo>
                    <a:pt x="208" y="382"/>
                  </a:lnTo>
                  <a:lnTo>
                    <a:pt x="209" y="382"/>
                  </a:lnTo>
                  <a:lnTo>
                    <a:pt x="213" y="382"/>
                  </a:lnTo>
                  <a:lnTo>
                    <a:pt x="213" y="388"/>
                  </a:lnTo>
                  <a:lnTo>
                    <a:pt x="213" y="388"/>
                  </a:lnTo>
                  <a:lnTo>
                    <a:pt x="215" y="388"/>
                  </a:lnTo>
                  <a:lnTo>
                    <a:pt x="215" y="415"/>
                  </a:lnTo>
                  <a:lnTo>
                    <a:pt x="215" y="415"/>
                  </a:lnTo>
                  <a:lnTo>
                    <a:pt x="216" y="415"/>
                  </a:lnTo>
                  <a:lnTo>
                    <a:pt x="216" y="429"/>
                  </a:lnTo>
                  <a:lnTo>
                    <a:pt x="216" y="429"/>
                  </a:lnTo>
                  <a:lnTo>
                    <a:pt x="218" y="429"/>
                  </a:lnTo>
                  <a:lnTo>
                    <a:pt x="218" y="449"/>
                  </a:lnTo>
                  <a:lnTo>
                    <a:pt x="218" y="449"/>
                  </a:lnTo>
                  <a:lnTo>
                    <a:pt x="220" y="449"/>
                  </a:lnTo>
                  <a:lnTo>
                    <a:pt x="220" y="449"/>
                  </a:lnTo>
                  <a:lnTo>
                    <a:pt x="220" y="449"/>
                  </a:lnTo>
                  <a:lnTo>
                    <a:pt x="221" y="449"/>
                  </a:lnTo>
                  <a:lnTo>
                    <a:pt x="221" y="462"/>
                  </a:lnTo>
                  <a:lnTo>
                    <a:pt x="221" y="462"/>
                  </a:lnTo>
                  <a:lnTo>
                    <a:pt x="223" y="462"/>
                  </a:lnTo>
                  <a:lnTo>
                    <a:pt x="223" y="477"/>
                  </a:lnTo>
                  <a:lnTo>
                    <a:pt x="223" y="477"/>
                  </a:lnTo>
                  <a:lnTo>
                    <a:pt x="225" y="477"/>
                  </a:lnTo>
                  <a:lnTo>
                    <a:pt x="225" y="484"/>
                  </a:lnTo>
                  <a:lnTo>
                    <a:pt x="225" y="484"/>
                  </a:lnTo>
                  <a:lnTo>
                    <a:pt x="227" y="484"/>
                  </a:lnTo>
                  <a:lnTo>
                    <a:pt x="227" y="497"/>
                  </a:lnTo>
                  <a:lnTo>
                    <a:pt x="227" y="497"/>
                  </a:lnTo>
                  <a:lnTo>
                    <a:pt x="228" y="497"/>
                  </a:lnTo>
                  <a:lnTo>
                    <a:pt x="228" y="511"/>
                  </a:lnTo>
                  <a:lnTo>
                    <a:pt x="228" y="511"/>
                  </a:lnTo>
                  <a:lnTo>
                    <a:pt x="240" y="511"/>
                  </a:lnTo>
                  <a:lnTo>
                    <a:pt x="240" y="519"/>
                  </a:lnTo>
                  <a:lnTo>
                    <a:pt x="240" y="519"/>
                  </a:lnTo>
                  <a:lnTo>
                    <a:pt x="247" y="519"/>
                  </a:lnTo>
                  <a:lnTo>
                    <a:pt x="247" y="526"/>
                  </a:lnTo>
                  <a:lnTo>
                    <a:pt x="247" y="526"/>
                  </a:lnTo>
                  <a:lnTo>
                    <a:pt x="254" y="526"/>
                  </a:lnTo>
                  <a:lnTo>
                    <a:pt x="254" y="533"/>
                  </a:lnTo>
                  <a:lnTo>
                    <a:pt x="254" y="533"/>
                  </a:lnTo>
                  <a:lnTo>
                    <a:pt x="256" y="533"/>
                  </a:lnTo>
                  <a:lnTo>
                    <a:pt x="256" y="540"/>
                  </a:lnTo>
                  <a:lnTo>
                    <a:pt x="256" y="540"/>
                  </a:lnTo>
                  <a:lnTo>
                    <a:pt x="257" y="540"/>
                  </a:lnTo>
                  <a:lnTo>
                    <a:pt x="257" y="546"/>
                  </a:lnTo>
                  <a:lnTo>
                    <a:pt x="257" y="546"/>
                  </a:lnTo>
                  <a:lnTo>
                    <a:pt x="263" y="546"/>
                  </a:lnTo>
                  <a:lnTo>
                    <a:pt x="263" y="553"/>
                  </a:lnTo>
                  <a:lnTo>
                    <a:pt x="263" y="553"/>
                  </a:lnTo>
                  <a:lnTo>
                    <a:pt x="273" y="553"/>
                  </a:lnTo>
                  <a:lnTo>
                    <a:pt x="273" y="568"/>
                  </a:lnTo>
                  <a:lnTo>
                    <a:pt x="273" y="568"/>
                  </a:lnTo>
                  <a:lnTo>
                    <a:pt x="275" y="568"/>
                  </a:lnTo>
                  <a:lnTo>
                    <a:pt x="275" y="575"/>
                  </a:lnTo>
                  <a:lnTo>
                    <a:pt x="275" y="575"/>
                  </a:lnTo>
                  <a:lnTo>
                    <a:pt x="278" y="575"/>
                  </a:lnTo>
                  <a:lnTo>
                    <a:pt x="278" y="589"/>
                  </a:lnTo>
                  <a:lnTo>
                    <a:pt x="278" y="589"/>
                  </a:lnTo>
                  <a:lnTo>
                    <a:pt x="283" y="589"/>
                  </a:lnTo>
                  <a:lnTo>
                    <a:pt x="283" y="611"/>
                  </a:lnTo>
                  <a:lnTo>
                    <a:pt x="283" y="611"/>
                  </a:lnTo>
                  <a:lnTo>
                    <a:pt x="287" y="611"/>
                  </a:lnTo>
                  <a:lnTo>
                    <a:pt x="287" y="618"/>
                  </a:lnTo>
                  <a:lnTo>
                    <a:pt x="287" y="618"/>
                  </a:lnTo>
                  <a:lnTo>
                    <a:pt x="288" y="618"/>
                  </a:lnTo>
                  <a:lnTo>
                    <a:pt x="288" y="646"/>
                  </a:lnTo>
                  <a:lnTo>
                    <a:pt x="288" y="646"/>
                  </a:lnTo>
                  <a:lnTo>
                    <a:pt x="290" y="646"/>
                  </a:lnTo>
                  <a:lnTo>
                    <a:pt x="290" y="661"/>
                  </a:lnTo>
                  <a:lnTo>
                    <a:pt x="290" y="661"/>
                  </a:lnTo>
                  <a:lnTo>
                    <a:pt x="291" y="661"/>
                  </a:lnTo>
                  <a:lnTo>
                    <a:pt x="291" y="668"/>
                  </a:lnTo>
                  <a:lnTo>
                    <a:pt x="291" y="668"/>
                  </a:lnTo>
                  <a:lnTo>
                    <a:pt x="294" y="668"/>
                  </a:lnTo>
                  <a:lnTo>
                    <a:pt x="294" y="676"/>
                  </a:lnTo>
                  <a:lnTo>
                    <a:pt x="294" y="676"/>
                  </a:lnTo>
                  <a:lnTo>
                    <a:pt x="295" y="676"/>
                  </a:lnTo>
                  <a:lnTo>
                    <a:pt x="295" y="683"/>
                  </a:lnTo>
                  <a:lnTo>
                    <a:pt x="295" y="683"/>
                  </a:lnTo>
                  <a:lnTo>
                    <a:pt x="297" y="683"/>
                  </a:lnTo>
                  <a:lnTo>
                    <a:pt x="297" y="683"/>
                  </a:lnTo>
                  <a:lnTo>
                    <a:pt x="297" y="683"/>
                  </a:lnTo>
                  <a:lnTo>
                    <a:pt x="299" y="683"/>
                  </a:lnTo>
                  <a:lnTo>
                    <a:pt x="299" y="690"/>
                  </a:lnTo>
                  <a:lnTo>
                    <a:pt x="299" y="690"/>
                  </a:lnTo>
                  <a:lnTo>
                    <a:pt x="300" y="690"/>
                  </a:lnTo>
                  <a:lnTo>
                    <a:pt x="300" y="697"/>
                  </a:lnTo>
                  <a:lnTo>
                    <a:pt x="300" y="697"/>
                  </a:lnTo>
                  <a:lnTo>
                    <a:pt x="302" y="697"/>
                  </a:lnTo>
                  <a:lnTo>
                    <a:pt x="302" y="704"/>
                  </a:lnTo>
                  <a:lnTo>
                    <a:pt x="302" y="704"/>
                  </a:lnTo>
                  <a:lnTo>
                    <a:pt x="303" y="704"/>
                  </a:lnTo>
                  <a:lnTo>
                    <a:pt x="303" y="712"/>
                  </a:lnTo>
                  <a:lnTo>
                    <a:pt x="303" y="712"/>
                  </a:lnTo>
                  <a:lnTo>
                    <a:pt x="307" y="712"/>
                  </a:lnTo>
                  <a:lnTo>
                    <a:pt x="307" y="719"/>
                  </a:lnTo>
                  <a:lnTo>
                    <a:pt x="307" y="719"/>
                  </a:lnTo>
                  <a:lnTo>
                    <a:pt x="309" y="719"/>
                  </a:lnTo>
                  <a:lnTo>
                    <a:pt x="309" y="726"/>
                  </a:lnTo>
                  <a:lnTo>
                    <a:pt x="309" y="726"/>
                  </a:lnTo>
                  <a:lnTo>
                    <a:pt x="312" y="726"/>
                  </a:lnTo>
                  <a:lnTo>
                    <a:pt x="312" y="733"/>
                  </a:lnTo>
                  <a:lnTo>
                    <a:pt x="312" y="733"/>
                  </a:lnTo>
                  <a:lnTo>
                    <a:pt x="314" y="733"/>
                  </a:lnTo>
                  <a:lnTo>
                    <a:pt x="314" y="740"/>
                  </a:lnTo>
                  <a:lnTo>
                    <a:pt x="314" y="740"/>
                  </a:lnTo>
                  <a:lnTo>
                    <a:pt x="315" y="740"/>
                  </a:lnTo>
                  <a:lnTo>
                    <a:pt x="315" y="748"/>
                  </a:lnTo>
                  <a:lnTo>
                    <a:pt x="315" y="748"/>
                  </a:lnTo>
                  <a:lnTo>
                    <a:pt x="322" y="748"/>
                  </a:lnTo>
                  <a:lnTo>
                    <a:pt x="322" y="756"/>
                  </a:lnTo>
                  <a:lnTo>
                    <a:pt x="322" y="756"/>
                  </a:lnTo>
                  <a:lnTo>
                    <a:pt x="327" y="756"/>
                  </a:lnTo>
                  <a:lnTo>
                    <a:pt x="327" y="763"/>
                  </a:lnTo>
                  <a:lnTo>
                    <a:pt x="327" y="763"/>
                  </a:lnTo>
                  <a:lnTo>
                    <a:pt x="334" y="763"/>
                  </a:lnTo>
                  <a:lnTo>
                    <a:pt x="334" y="777"/>
                  </a:lnTo>
                  <a:lnTo>
                    <a:pt x="334" y="777"/>
                  </a:lnTo>
                  <a:lnTo>
                    <a:pt x="336" y="777"/>
                  </a:lnTo>
                  <a:lnTo>
                    <a:pt x="336" y="777"/>
                  </a:lnTo>
                  <a:lnTo>
                    <a:pt x="336" y="777"/>
                  </a:lnTo>
                  <a:lnTo>
                    <a:pt x="348" y="777"/>
                  </a:lnTo>
                  <a:lnTo>
                    <a:pt x="348" y="784"/>
                  </a:lnTo>
                  <a:lnTo>
                    <a:pt x="348" y="784"/>
                  </a:lnTo>
                  <a:lnTo>
                    <a:pt x="351" y="784"/>
                  </a:lnTo>
                  <a:lnTo>
                    <a:pt x="351" y="798"/>
                  </a:lnTo>
                  <a:lnTo>
                    <a:pt x="351" y="798"/>
                  </a:lnTo>
                  <a:lnTo>
                    <a:pt x="353" y="798"/>
                  </a:lnTo>
                  <a:lnTo>
                    <a:pt x="353" y="814"/>
                  </a:lnTo>
                  <a:lnTo>
                    <a:pt x="353" y="814"/>
                  </a:lnTo>
                  <a:lnTo>
                    <a:pt x="360" y="814"/>
                  </a:lnTo>
                  <a:lnTo>
                    <a:pt x="360" y="828"/>
                  </a:lnTo>
                  <a:lnTo>
                    <a:pt x="360" y="828"/>
                  </a:lnTo>
                  <a:lnTo>
                    <a:pt x="363" y="828"/>
                  </a:lnTo>
                  <a:lnTo>
                    <a:pt x="363" y="842"/>
                  </a:lnTo>
                  <a:lnTo>
                    <a:pt x="363" y="842"/>
                  </a:lnTo>
                  <a:lnTo>
                    <a:pt x="365" y="842"/>
                  </a:lnTo>
                  <a:lnTo>
                    <a:pt x="365" y="850"/>
                  </a:lnTo>
                  <a:lnTo>
                    <a:pt x="365" y="850"/>
                  </a:lnTo>
                  <a:lnTo>
                    <a:pt x="367" y="850"/>
                  </a:lnTo>
                  <a:lnTo>
                    <a:pt x="367" y="865"/>
                  </a:lnTo>
                  <a:lnTo>
                    <a:pt x="367" y="865"/>
                  </a:lnTo>
                  <a:lnTo>
                    <a:pt x="369" y="865"/>
                  </a:lnTo>
                  <a:lnTo>
                    <a:pt x="369" y="879"/>
                  </a:lnTo>
                  <a:lnTo>
                    <a:pt x="369" y="879"/>
                  </a:lnTo>
                  <a:lnTo>
                    <a:pt x="370" y="879"/>
                  </a:lnTo>
                  <a:lnTo>
                    <a:pt x="370" y="894"/>
                  </a:lnTo>
                  <a:lnTo>
                    <a:pt x="370" y="894"/>
                  </a:lnTo>
                  <a:lnTo>
                    <a:pt x="372" y="894"/>
                  </a:lnTo>
                  <a:lnTo>
                    <a:pt x="372" y="909"/>
                  </a:lnTo>
                  <a:lnTo>
                    <a:pt x="372" y="909"/>
                  </a:lnTo>
                  <a:lnTo>
                    <a:pt x="377" y="909"/>
                  </a:lnTo>
                  <a:lnTo>
                    <a:pt x="377" y="916"/>
                  </a:lnTo>
                  <a:lnTo>
                    <a:pt x="377" y="916"/>
                  </a:lnTo>
                  <a:lnTo>
                    <a:pt x="386" y="916"/>
                  </a:lnTo>
                  <a:lnTo>
                    <a:pt x="386" y="924"/>
                  </a:lnTo>
                  <a:lnTo>
                    <a:pt x="386" y="924"/>
                  </a:lnTo>
                  <a:lnTo>
                    <a:pt x="397" y="924"/>
                  </a:lnTo>
                  <a:lnTo>
                    <a:pt x="397" y="924"/>
                  </a:lnTo>
                  <a:lnTo>
                    <a:pt x="397" y="924"/>
                  </a:lnTo>
                  <a:lnTo>
                    <a:pt x="405" y="924"/>
                  </a:lnTo>
                  <a:lnTo>
                    <a:pt x="405" y="931"/>
                  </a:lnTo>
                  <a:lnTo>
                    <a:pt x="405" y="931"/>
                  </a:lnTo>
                  <a:lnTo>
                    <a:pt x="406" y="931"/>
                  </a:lnTo>
                  <a:lnTo>
                    <a:pt x="406" y="938"/>
                  </a:lnTo>
                  <a:lnTo>
                    <a:pt x="406" y="938"/>
                  </a:lnTo>
                  <a:lnTo>
                    <a:pt x="412" y="938"/>
                  </a:lnTo>
                  <a:lnTo>
                    <a:pt x="412" y="938"/>
                  </a:lnTo>
                  <a:lnTo>
                    <a:pt x="412" y="938"/>
                  </a:lnTo>
                  <a:lnTo>
                    <a:pt x="420" y="938"/>
                  </a:lnTo>
                  <a:lnTo>
                    <a:pt x="420" y="954"/>
                  </a:lnTo>
                  <a:lnTo>
                    <a:pt x="420" y="954"/>
                  </a:lnTo>
                  <a:lnTo>
                    <a:pt x="421" y="954"/>
                  </a:lnTo>
                  <a:lnTo>
                    <a:pt x="421" y="961"/>
                  </a:lnTo>
                  <a:lnTo>
                    <a:pt x="421" y="961"/>
                  </a:lnTo>
                  <a:lnTo>
                    <a:pt x="424" y="961"/>
                  </a:lnTo>
                  <a:lnTo>
                    <a:pt x="424" y="968"/>
                  </a:lnTo>
                  <a:lnTo>
                    <a:pt x="424" y="968"/>
                  </a:lnTo>
                  <a:lnTo>
                    <a:pt x="427" y="968"/>
                  </a:lnTo>
                  <a:lnTo>
                    <a:pt x="427" y="976"/>
                  </a:lnTo>
                  <a:lnTo>
                    <a:pt x="427" y="976"/>
                  </a:lnTo>
                  <a:lnTo>
                    <a:pt x="428" y="976"/>
                  </a:lnTo>
                  <a:lnTo>
                    <a:pt x="428" y="983"/>
                  </a:lnTo>
                  <a:lnTo>
                    <a:pt x="428" y="983"/>
                  </a:lnTo>
                  <a:lnTo>
                    <a:pt x="432" y="983"/>
                  </a:lnTo>
                  <a:lnTo>
                    <a:pt x="432" y="1007"/>
                  </a:lnTo>
                  <a:lnTo>
                    <a:pt x="432" y="1007"/>
                  </a:lnTo>
                  <a:lnTo>
                    <a:pt x="436" y="1007"/>
                  </a:lnTo>
                  <a:lnTo>
                    <a:pt x="436" y="1014"/>
                  </a:lnTo>
                  <a:lnTo>
                    <a:pt x="436" y="1014"/>
                  </a:lnTo>
                  <a:lnTo>
                    <a:pt x="437" y="1014"/>
                  </a:lnTo>
                  <a:lnTo>
                    <a:pt x="437" y="1021"/>
                  </a:lnTo>
                  <a:lnTo>
                    <a:pt x="437" y="1021"/>
                  </a:lnTo>
                  <a:lnTo>
                    <a:pt x="440" y="1021"/>
                  </a:lnTo>
                  <a:lnTo>
                    <a:pt x="440" y="1029"/>
                  </a:lnTo>
                  <a:lnTo>
                    <a:pt x="440" y="1029"/>
                  </a:lnTo>
                  <a:lnTo>
                    <a:pt x="444" y="1029"/>
                  </a:lnTo>
                  <a:lnTo>
                    <a:pt x="444" y="1036"/>
                  </a:lnTo>
                  <a:lnTo>
                    <a:pt x="444" y="1036"/>
                  </a:lnTo>
                  <a:lnTo>
                    <a:pt x="447" y="1036"/>
                  </a:lnTo>
                  <a:lnTo>
                    <a:pt x="447" y="1044"/>
                  </a:lnTo>
                  <a:lnTo>
                    <a:pt x="447" y="1044"/>
                  </a:lnTo>
                  <a:lnTo>
                    <a:pt x="454" y="1044"/>
                  </a:lnTo>
                  <a:lnTo>
                    <a:pt x="454" y="1052"/>
                  </a:lnTo>
                  <a:lnTo>
                    <a:pt x="454" y="1052"/>
                  </a:lnTo>
                  <a:lnTo>
                    <a:pt x="457" y="1052"/>
                  </a:lnTo>
                  <a:lnTo>
                    <a:pt x="457" y="1060"/>
                  </a:lnTo>
                  <a:lnTo>
                    <a:pt x="457" y="1060"/>
                  </a:lnTo>
                  <a:lnTo>
                    <a:pt x="499" y="1060"/>
                  </a:lnTo>
                  <a:lnTo>
                    <a:pt x="499" y="1068"/>
                  </a:lnTo>
                  <a:lnTo>
                    <a:pt x="499" y="1068"/>
                  </a:lnTo>
                  <a:lnTo>
                    <a:pt x="502" y="1068"/>
                  </a:lnTo>
                  <a:lnTo>
                    <a:pt x="502" y="1083"/>
                  </a:lnTo>
                  <a:lnTo>
                    <a:pt x="502" y="1083"/>
                  </a:lnTo>
                  <a:lnTo>
                    <a:pt x="504" y="1083"/>
                  </a:lnTo>
                  <a:lnTo>
                    <a:pt x="504" y="1114"/>
                  </a:lnTo>
                  <a:lnTo>
                    <a:pt x="504" y="1114"/>
                  </a:lnTo>
                  <a:lnTo>
                    <a:pt x="509" y="1114"/>
                  </a:lnTo>
                  <a:lnTo>
                    <a:pt x="509" y="1129"/>
                  </a:lnTo>
                  <a:lnTo>
                    <a:pt x="509" y="1129"/>
                  </a:lnTo>
                  <a:lnTo>
                    <a:pt x="521" y="1129"/>
                  </a:lnTo>
                  <a:lnTo>
                    <a:pt x="521" y="1136"/>
                  </a:lnTo>
                  <a:lnTo>
                    <a:pt x="521" y="1136"/>
                  </a:lnTo>
                  <a:lnTo>
                    <a:pt x="538" y="1136"/>
                  </a:lnTo>
                  <a:lnTo>
                    <a:pt x="538" y="1145"/>
                  </a:lnTo>
                  <a:lnTo>
                    <a:pt x="538" y="1145"/>
                  </a:lnTo>
                  <a:lnTo>
                    <a:pt x="546" y="1145"/>
                  </a:lnTo>
                  <a:lnTo>
                    <a:pt x="546" y="1152"/>
                  </a:lnTo>
                  <a:lnTo>
                    <a:pt x="546" y="1152"/>
                  </a:lnTo>
                  <a:lnTo>
                    <a:pt x="567" y="1152"/>
                  </a:lnTo>
                  <a:lnTo>
                    <a:pt x="567" y="1152"/>
                  </a:lnTo>
                  <a:lnTo>
                    <a:pt x="567" y="1152"/>
                  </a:lnTo>
                  <a:lnTo>
                    <a:pt x="570" y="1152"/>
                  </a:lnTo>
                  <a:lnTo>
                    <a:pt x="570" y="1160"/>
                  </a:lnTo>
                  <a:lnTo>
                    <a:pt x="570" y="1160"/>
                  </a:lnTo>
                  <a:lnTo>
                    <a:pt x="575" y="1160"/>
                  </a:lnTo>
                  <a:lnTo>
                    <a:pt x="575" y="1175"/>
                  </a:lnTo>
                  <a:lnTo>
                    <a:pt x="575" y="1175"/>
                  </a:lnTo>
                  <a:lnTo>
                    <a:pt x="577" y="1175"/>
                  </a:lnTo>
                  <a:lnTo>
                    <a:pt x="577" y="1183"/>
                  </a:lnTo>
                  <a:lnTo>
                    <a:pt x="577" y="1183"/>
                  </a:lnTo>
                  <a:lnTo>
                    <a:pt x="581" y="1183"/>
                  </a:lnTo>
                  <a:lnTo>
                    <a:pt x="581" y="1192"/>
                  </a:lnTo>
                  <a:lnTo>
                    <a:pt x="581" y="1192"/>
                  </a:lnTo>
                  <a:lnTo>
                    <a:pt x="584" y="1192"/>
                  </a:lnTo>
                  <a:lnTo>
                    <a:pt x="584" y="1199"/>
                  </a:lnTo>
                  <a:lnTo>
                    <a:pt x="584" y="1199"/>
                  </a:lnTo>
                  <a:lnTo>
                    <a:pt x="586" y="1199"/>
                  </a:lnTo>
                  <a:lnTo>
                    <a:pt x="586" y="1207"/>
                  </a:lnTo>
                  <a:lnTo>
                    <a:pt x="586" y="1207"/>
                  </a:lnTo>
                  <a:lnTo>
                    <a:pt x="603" y="1207"/>
                  </a:lnTo>
                  <a:lnTo>
                    <a:pt x="603" y="1214"/>
                  </a:lnTo>
                  <a:lnTo>
                    <a:pt x="603" y="1214"/>
                  </a:lnTo>
                  <a:lnTo>
                    <a:pt x="612" y="1214"/>
                  </a:lnTo>
                  <a:lnTo>
                    <a:pt x="612" y="1222"/>
                  </a:lnTo>
                  <a:lnTo>
                    <a:pt x="612" y="1222"/>
                  </a:lnTo>
                  <a:lnTo>
                    <a:pt x="636" y="1222"/>
                  </a:lnTo>
                  <a:lnTo>
                    <a:pt x="636" y="1230"/>
                  </a:lnTo>
                  <a:lnTo>
                    <a:pt x="636" y="1230"/>
                  </a:lnTo>
                  <a:lnTo>
                    <a:pt x="645" y="1230"/>
                  </a:lnTo>
                  <a:lnTo>
                    <a:pt x="645" y="1237"/>
                  </a:lnTo>
                  <a:lnTo>
                    <a:pt x="645" y="1237"/>
                  </a:lnTo>
                  <a:lnTo>
                    <a:pt x="648" y="1237"/>
                  </a:lnTo>
                  <a:lnTo>
                    <a:pt x="648" y="1246"/>
                  </a:lnTo>
                  <a:lnTo>
                    <a:pt x="648" y="1246"/>
                  </a:lnTo>
                  <a:lnTo>
                    <a:pt x="651" y="1246"/>
                  </a:lnTo>
                  <a:lnTo>
                    <a:pt x="651" y="1254"/>
                  </a:lnTo>
                  <a:lnTo>
                    <a:pt x="651" y="1254"/>
                  </a:lnTo>
                  <a:lnTo>
                    <a:pt x="659" y="1254"/>
                  </a:lnTo>
                  <a:lnTo>
                    <a:pt x="659" y="1277"/>
                  </a:lnTo>
                  <a:lnTo>
                    <a:pt x="659" y="1277"/>
                  </a:lnTo>
                  <a:lnTo>
                    <a:pt x="716" y="1277"/>
                  </a:lnTo>
                  <a:lnTo>
                    <a:pt x="716" y="1285"/>
                  </a:lnTo>
                  <a:lnTo>
                    <a:pt x="716" y="1285"/>
                  </a:lnTo>
                  <a:lnTo>
                    <a:pt x="718" y="1285"/>
                  </a:lnTo>
                  <a:lnTo>
                    <a:pt x="718" y="1293"/>
                  </a:lnTo>
                  <a:lnTo>
                    <a:pt x="718" y="1293"/>
                  </a:lnTo>
                  <a:lnTo>
                    <a:pt x="719" y="1293"/>
                  </a:lnTo>
                  <a:lnTo>
                    <a:pt x="719" y="1309"/>
                  </a:lnTo>
                  <a:lnTo>
                    <a:pt x="719" y="1309"/>
                  </a:lnTo>
                  <a:lnTo>
                    <a:pt x="721" y="1309"/>
                  </a:lnTo>
                  <a:lnTo>
                    <a:pt x="721" y="1324"/>
                  </a:lnTo>
                  <a:lnTo>
                    <a:pt x="721" y="1324"/>
                  </a:lnTo>
                  <a:lnTo>
                    <a:pt x="723" y="1324"/>
                  </a:lnTo>
                  <a:lnTo>
                    <a:pt x="723" y="1332"/>
                  </a:lnTo>
                  <a:lnTo>
                    <a:pt x="723" y="1332"/>
                  </a:lnTo>
                  <a:lnTo>
                    <a:pt x="727" y="1332"/>
                  </a:lnTo>
                  <a:lnTo>
                    <a:pt x="727" y="1341"/>
                  </a:lnTo>
                  <a:lnTo>
                    <a:pt x="727" y="1341"/>
                  </a:lnTo>
                  <a:lnTo>
                    <a:pt x="730" y="1341"/>
                  </a:lnTo>
                  <a:lnTo>
                    <a:pt x="730" y="1349"/>
                  </a:lnTo>
                  <a:lnTo>
                    <a:pt x="730" y="1349"/>
                  </a:lnTo>
                  <a:lnTo>
                    <a:pt x="731" y="1349"/>
                  </a:lnTo>
                  <a:lnTo>
                    <a:pt x="731" y="1357"/>
                  </a:lnTo>
                  <a:lnTo>
                    <a:pt x="731" y="1357"/>
                  </a:lnTo>
                  <a:lnTo>
                    <a:pt x="735" y="1357"/>
                  </a:lnTo>
                  <a:lnTo>
                    <a:pt x="735" y="1365"/>
                  </a:lnTo>
                  <a:lnTo>
                    <a:pt x="735" y="1365"/>
                  </a:lnTo>
                  <a:lnTo>
                    <a:pt x="782" y="1365"/>
                  </a:lnTo>
                  <a:lnTo>
                    <a:pt x="782" y="1365"/>
                  </a:lnTo>
                  <a:lnTo>
                    <a:pt x="782" y="1365"/>
                  </a:lnTo>
                  <a:lnTo>
                    <a:pt x="791" y="1365"/>
                  </a:lnTo>
                  <a:lnTo>
                    <a:pt x="791" y="1373"/>
                  </a:lnTo>
                  <a:lnTo>
                    <a:pt x="791" y="1373"/>
                  </a:lnTo>
                  <a:lnTo>
                    <a:pt x="796" y="1373"/>
                  </a:lnTo>
                  <a:lnTo>
                    <a:pt x="796" y="1381"/>
                  </a:lnTo>
                  <a:lnTo>
                    <a:pt x="796" y="1381"/>
                  </a:lnTo>
                  <a:lnTo>
                    <a:pt x="799" y="1381"/>
                  </a:lnTo>
                  <a:lnTo>
                    <a:pt x="799" y="1390"/>
                  </a:lnTo>
                  <a:lnTo>
                    <a:pt x="799" y="1390"/>
                  </a:lnTo>
                  <a:lnTo>
                    <a:pt x="803" y="1390"/>
                  </a:lnTo>
                  <a:lnTo>
                    <a:pt x="803" y="1398"/>
                  </a:lnTo>
                  <a:lnTo>
                    <a:pt x="803" y="1398"/>
                  </a:lnTo>
                  <a:lnTo>
                    <a:pt x="813" y="1398"/>
                  </a:lnTo>
                  <a:lnTo>
                    <a:pt x="813" y="1406"/>
                  </a:lnTo>
                  <a:lnTo>
                    <a:pt x="813" y="1406"/>
                  </a:lnTo>
                  <a:lnTo>
                    <a:pt x="817" y="1406"/>
                  </a:lnTo>
                  <a:lnTo>
                    <a:pt x="817" y="1414"/>
                  </a:lnTo>
                  <a:lnTo>
                    <a:pt x="817" y="1414"/>
                  </a:lnTo>
                  <a:lnTo>
                    <a:pt x="869" y="1414"/>
                  </a:lnTo>
                  <a:lnTo>
                    <a:pt x="869" y="1422"/>
                  </a:lnTo>
                  <a:lnTo>
                    <a:pt x="869" y="1422"/>
                  </a:lnTo>
                  <a:lnTo>
                    <a:pt x="875" y="1422"/>
                  </a:lnTo>
                  <a:lnTo>
                    <a:pt x="875" y="1431"/>
                  </a:lnTo>
                  <a:lnTo>
                    <a:pt x="875" y="1431"/>
                  </a:lnTo>
                  <a:lnTo>
                    <a:pt x="878" y="1431"/>
                  </a:lnTo>
                  <a:lnTo>
                    <a:pt x="878" y="1440"/>
                  </a:lnTo>
                  <a:lnTo>
                    <a:pt x="878" y="1440"/>
                  </a:lnTo>
                  <a:lnTo>
                    <a:pt x="931" y="1440"/>
                  </a:lnTo>
                  <a:lnTo>
                    <a:pt x="931" y="1448"/>
                  </a:lnTo>
                  <a:lnTo>
                    <a:pt x="931" y="1448"/>
                  </a:lnTo>
                  <a:lnTo>
                    <a:pt x="935" y="1448"/>
                  </a:lnTo>
                  <a:lnTo>
                    <a:pt x="935" y="1456"/>
                  </a:lnTo>
                  <a:lnTo>
                    <a:pt x="935" y="1456"/>
                  </a:lnTo>
                  <a:lnTo>
                    <a:pt x="942" y="1456"/>
                  </a:lnTo>
                  <a:lnTo>
                    <a:pt x="942" y="1464"/>
                  </a:lnTo>
                  <a:lnTo>
                    <a:pt x="942" y="1464"/>
                  </a:lnTo>
                  <a:lnTo>
                    <a:pt x="979" y="1464"/>
                  </a:lnTo>
                  <a:lnTo>
                    <a:pt x="979" y="1472"/>
                  </a:lnTo>
                  <a:lnTo>
                    <a:pt x="979" y="1472"/>
                  </a:lnTo>
                  <a:lnTo>
                    <a:pt x="996" y="1472"/>
                  </a:lnTo>
                  <a:lnTo>
                    <a:pt x="996" y="1489"/>
                  </a:lnTo>
                  <a:lnTo>
                    <a:pt x="996" y="1489"/>
                  </a:lnTo>
                  <a:lnTo>
                    <a:pt x="999" y="1489"/>
                  </a:lnTo>
                  <a:lnTo>
                    <a:pt x="999" y="1498"/>
                  </a:lnTo>
                  <a:lnTo>
                    <a:pt x="999" y="1498"/>
                  </a:lnTo>
                  <a:lnTo>
                    <a:pt x="1006" y="1498"/>
                  </a:lnTo>
                  <a:lnTo>
                    <a:pt x="1006" y="1498"/>
                  </a:lnTo>
                  <a:lnTo>
                    <a:pt x="1006" y="1498"/>
                  </a:lnTo>
                  <a:lnTo>
                    <a:pt x="1073" y="1498"/>
                  </a:lnTo>
                  <a:lnTo>
                    <a:pt x="1073" y="1506"/>
                  </a:lnTo>
                  <a:lnTo>
                    <a:pt x="1073" y="1506"/>
                  </a:lnTo>
                  <a:lnTo>
                    <a:pt x="1075" y="1506"/>
                  </a:lnTo>
                  <a:lnTo>
                    <a:pt x="1075" y="1514"/>
                  </a:lnTo>
                  <a:lnTo>
                    <a:pt x="1075" y="1514"/>
                  </a:lnTo>
                  <a:lnTo>
                    <a:pt x="1078" y="1514"/>
                  </a:lnTo>
                  <a:lnTo>
                    <a:pt x="1078" y="1523"/>
                  </a:lnTo>
                  <a:lnTo>
                    <a:pt x="1078" y="1523"/>
                  </a:lnTo>
                  <a:lnTo>
                    <a:pt x="1085" y="1523"/>
                  </a:lnTo>
                  <a:lnTo>
                    <a:pt x="1085" y="1523"/>
                  </a:lnTo>
                  <a:lnTo>
                    <a:pt x="1085" y="1523"/>
                  </a:lnTo>
                  <a:lnTo>
                    <a:pt x="1087" y="1523"/>
                  </a:lnTo>
                  <a:lnTo>
                    <a:pt x="1087" y="1532"/>
                  </a:lnTo>
                  <a:lnTo>
                    <a:pt x="1087" y="1532"/>
                  </a:lnTo>
                  <a:lnTo>
                    <a:pt x="1140" y="1532"/>
                  </a:lnTo>
                  <a:lnTo>
                    <a:pt x="1140" y="1549"/>
                  </a:lnTo>
                  <a:lnTo>
                    <a:pt x="1140" y="1549"/>
                  </a:lnTo>
                  <a:lnTo>
                    <a:pt x="1150" y="1549"/>
                  </a:lnTo>
                  <a:lnTo>
                    <a:pt x="1150" y="1558"/>
                  </a:lnTo>
                  <a:lnTo>
                    <a:pt x="1150" y="1558"/>
                  </a:lnTo>
                  <a:lnTo>
                    <a:pt x="1159" y="1558"/>
                  </a:lnTo>
                  <a:lnTo>
                    <a:pt x="1159" y="1566"/>
                  </a:lnTo>
                  <a:lnTo>
                    <a:pt x="1159" y="1566"/>
                  </a:lnTo>
                  <a:lnTo>
                    <a:pt x="1234" y="1566"/>
                  </a:lnTo>
                  <a:lnTo>
                    <a:pt x="1234" y="1575"/>
                  </a:lnTo>
                  <a:lnTo>
                    <a:pt x="1234" y="1575"/>
                  </a:lnTo>
                  <a:lnTo>
                    <a:pt x="1244" y="1575"/>
                  </a:lnTo>
                  <a:lnTo>
                    <a:pt x="1244" y="1575"/>
                  </a:lnTo>
                  <a:lnTo>
                    <a:pt x="1244" y="1575"/>
                  </a:lnTo>
                  <a:lnTo>
                    <a:pt x="1281" y="1575"/>
                  </a:lnTo>
                  <a:lnTo>
                    <a:pt x="1281" y="1575"/>
                  </a:lnTo>
                  <a:lnTo>
                    <a:pt x="1281" y="1575"/>
                  </a:lnTo>
                  <a:lnTo>
                    <a:pt x="1289" y="1575"/>
                  </a:lnTo>
                  <a:lnTo>
                    <a:pt x="1289" y="1575"/>
                  </a:lnTo>
                  <a:lnTo>
                    <a:pt x="1292" y="1575"/>
                  </a:lnTo>
                  <a:lnTo>
                    <a:pt x="1302" y="1575"/>
                  </a:lnTo>
                  <a:lnTo>
                    <a:pt x="1302" y="1586"/>
                  </a:lnTo>
                  <a:lnTo>
                    <a:pt x="1302" y="1586"/>
                  </a:lnTo>
                  <a:lnTo>
                    <a:pt x="1305" y="1586"/>
                  </a:lnTo>
                  <a:lnTo>
                    <a:pt x="1305" y="1596"/>
                  </a:lnTo>
                  <a:lnTo>
                    <a:pt x="1305" y="1596"/>
                  </a:lnTo>
                  <a:lnTo>
                    <a:pt x="1360" y="1596"/>
                  </a:lnTo>
                  <a:lnTo>
                    <a:pt x="1360" y="1596"/>
                  </a:lnTo>
                  <a:lnTo>
                    <a:pt x="1360" y="1596"/>
                  </a:lnTo>
                  <a:lnTo>
                    <a:pt x="1367" y="1596"/>
                  </a:lnTo>
                  <a:lnTo>
                    <a:pt x="1367" y="1596"/>
                  </a:lnTo>
                  <a:lnTo>
                    <a:pt x="1367" y="1596"/>
                  </a:lnTo>
                  <a:lnTo>
                    <a:pt x="1376" y="1596"/>
                  </a:lnTo>
                  <a:lnTo>
                    <a:pt x="1376" y="1607"/>
                  </a:lnTo>
                  <a:lnTo>
                    <a:pt x="1376" y="1607"/>
                  </a:lnTo>
                  <a:lnTo>
                    <a:pt x="1472" y="1607"/>
                  </a:lnTo>
                  <a:lnTo>
                    <a:pt x="1472" y="1618"/>
                  </a:lnTo>
                  <a:lnTo>
                    <a:pt x="1472" y="1618"/>
                  </a:lnTo>
                  <a:lnTo>
                    <a:pt x="1517" y="1618"/>
                  </a:lnTo>
                  <a:lnTo>
                    <a:pt x="1517" y="1618"/>
                  </a:lnTo>
                  <a:lnTo>
                    <a:pt x="1517" y="1618"/>
                  </a:lnTo>
                  <a:lnTo>
                    <a:pt x="1562" y="1618"/>
                  </a:lnTo>
                  <a:lnTo>
                    <a:pt x="1562" y="1630"/>
                  </a:lnTo>
                  <a:lnTo>
                    <a:pt x="1562" y="1630"/>
                  </a:lnTo>
                  <a:lnTo>
                    <a:pt x="1644" y="1630"/>
                  </a:lnTo>
                  <a:lnTo>
                    <a:pt x="1644" y="1642"/>
                  </a:lnTo>
                  <a:lnTo>
                    <a:pt x="1644" y="1642"/>
                  </a:lnTo>
                  <a:lnTo>
                    <a:pt x="1808" y="1642"/>
                  </a:lnTo>
                  <a:lnTo>
                    <a:pt x="1808" y="1642"/>
                  </a:lnTo>
                  <a:lnTo>
                    <a:pt x="1808" y="1642"/>
                  </a:lnTo>
                  <a:lnTo>
                    <a:pt x="1869" y="1642"/>
                  </a:lnTo>
                  <a:lnTo>
                    <a:pt x="1869" y="1642"/>
                  </a:lnTo>
                  <a:lnTo>
                    <a:pt x="1869" y="1642"/>
                  </a:lnTo>
                  <a:lnTo>
                    <a:pt x="1940" y="1642"/>
                  </a:lnTo>
                  <a:lnTo>
                    <a:pt x="1940" y="1642"/>
                  </a:lnTo>
                  <a:lnTo>
                    <a:pt x="1940" y="1642"/>
                  </a:lnTo>
                  <a:lnTo>
                    <a:pt x="2012" y="1642"/>
                  </a:lnTo>
                  <a:lnTo>
                    <a:pt x="2012" y="1642"/>
                  </a:lnTo>
                  <a:lnTo>
                    <a:pt x="2012" y="1642"/>
                  </a:lnTo>
                  <a:lnTo>
                    <a:pt x="2015" y="1642"/>
                  </a:lnTo>
                  <a:lnTo>
                    <a:pt x="2015" y="1642"/>
                  </a:lnTo>
                  <a:lnTo>
                    <a:pt x="2015" y="1642"/>
                  </a:lnTo>
                  <a:lnTo>
                    <a:pt x="2022" y="1642"/>
                  </a:lnTo>
                  <a:lnTo>
                    <a:pt x="2022" y="1642"/>
                  </a:lnTo>
                  <a:lnTo>
                    <a:pt x="2022" y="1642"/>
                  </a:lnTo>
                  <a:lnTo>
                    <a:pt x="2090" y="1642"/>
                  </a:lnTo>
                  <a:lnTo>
                    <a:pt x="2090" y="1642"/>
                  </a:lnTo>
                  <a:lnTo>
                    <a:pt x="2090" y="1642"/>
                  </a:lnTo>
                  <a:lnTo>
                    <a:pt x="2144" y="1642"/>
                  </a:lnTo>
                  <a:lnTo>
                    <a:pt x="2144" y="1642"/>
                  </a:lnTo>
                  <a:lnTo>
                    <a:pt x="2144" y="1642"/>
                  </a:lnTo>
                  <a:lnTo>
                    <a:pt x="2152" y="1642"/>
                  </a:lnTo>
                  <a:lnTo>
                    <a:pt x="2152" y="1642"/>
                  </a:lnTo>
                  <a:lnTo>
                    <a:pt x="2152" y="1642"/>
                  </a:lnTo>
                  <a:lnTo>
                    <a:pt x="2153" y="1642"/>
                  </a:lnTo>
                  <a:lnTo>
                    <a:pt x="2153" y="1668"/>
                  </a:lnTo>
                  <a:lnTo>
                    <a:pt x="2153" y="1668"/>
                  </a:lnTo>
                  <a:lnTo>
                    <a:pt x="2219" y="1668"/>
                  </a:lnTo>
                  <a:lnTo>
                    <a:pt x="2219" y="1695"/>
                  </a:lnTo>
                  <a:lnTo>
                    <a:pt x="2219" y="1695"/>
                  </a:lnTo>
                  <a:lnTo>
                    <a:pt x="2296" y="1695"/>
                  </a:lnTo>
                  <a:lnTo>
                    <a:pt x="2296" y="1695"/>
                  </a:lnTo>
                  <a:lnTo>
                    <a:pt x="2296" y="1695"/>
                  </a:lnTo>
                  <a:lnTo>
                    <a:pt x="2364" y="1695"/>
                  </a:lnTo>
                  <a:lnTo>
                    <a:pt x="2364" y="1695"/>
                  </a:lnTo>
                  <a:lnTo>
                    <a:pt x="2364" y="1695"/>
                  </a:lnTo>
                  <a:lnTo>
                    <a:pt x="2376" y="1695"/>
                  </a:lnTo>
                  <a:lnTo>
                    <a:pt x="2376" y="1695"/>
                  </a:lnTo>
                  <a:lnTo>
                    <a:pt x="2376" y="1695"/>
                  </a:lnTo>
                  <a:lnTo>
                    <a:pt x="2580" y="1695"/>
                  </a:lnTo>
                  <a:lnTo>
                    <a:pt x="2580" y="1695"/>
                  </a:lnTo>
                  <a:lnTo>
                    <a:pt x="2580" y="1695"/>
                  </a:lnTo>
                  <a:lnTo>
                    <a:pt x="2592" y="1695"/>
                  </a:lnTo>
                  <a:lnTo>
                    <a:pt x="2592" y="1695"/>
                  </a:lnTo>
                </a:path>
              </a:pathLst>
            </a:custGeom>
            <a:noFill/>
            <a:ln w="14288" cap="flat">
              <a:solidFill>
                <a:srgbClr val="66203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4" name="Line 287">
              <a:extLst>
                <a:ext uri="{FF2B5EF4-FFF2-40B4-BE49-F238E27FC236}">
                  <a16:creationId xmlns:a16="http://schemas.microsoft.com/office/drawing/2014/main" id="{76308FDB-18B0-7CCD-2B33-EF679659A6DC}"/>
                </a:ext>
              </a:extLst>
            </p:cNvPr>
            <p:cNvSpPr>
              <a:spLocks noChangeShapeType="1"/>
            </p:cNvSpPr>
            <p:nvPr/>
          </p:nvSpPr>
          <p:spPr bwMode="auto">
            <a:xfrm>
              <a:off x="6858769" y="229006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5" name="Line 288">
              <a:extLst>
                <a:ext uri="{FF2B5EF4-FFF2-40B4-BE49-F238E27FC236}">
                  <a16:creationId xmlns:a16="http://schemas.microsoft.com/office/drawing/2014/main" id="{016C493D-4FD4-8827-646E-05E904ED4504}"/>
                </a:ext>
              </a:extLst>
            </p:cNvPr>
            <p:cNvSpPr>
              <a:spLocks noChangeShapeType="1"/>
            </p:cNvSpPr>
            <p:nvPr/>
          </p:nvSpPr>
          <p:spPr bwMode="auto">
            <a:xfrm>
              <a:off x="6947669" y="237102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6" name="Line 289">
              <a:extLst>
                <a:ext uri="{FF2B5EF4-FFF2-40B4-BE49-F238E27FC236}">
                  <a16:creationId xmlns:a16="http://schemas.microsoft.com/office/drawing/2014/main" id="{428A0715-6D88-74AE-73DB-1FAFB7C88EBE}"/>
                </a:ext>
              </a:extLst>
            </p:cNvPr>
            <p:cNvSpPr>
              <a:spLocks noChangeShapeType="1"/>
            </p:cNvSpPr>
            <p:nvPr/>
          </p:nvSpPr>
          <p:spPr bwMode="auto">
            <a:xfrm>
              <a:off x="6968306" y="24202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7" name="Line 290">
              <a:extLst>
                <a:ext uri="{FF2B5EF4-FFF2-40B4-BE49-F238E27FC236}">
                  <a16:creationId xmlns:a16="http://schemas.microsoft.com/office/drawing/2014/main" id="{46089958-0542-524F-160E-4CC3180AE21E}"/>
                </a:ext>
              </a:extLst>
            </p:cNvPr>
            <p:cNvSpPr>
              <a:spLocks noChangeShapeType="1"/>
            </p:cNvSpPr>
            <p:nvPr/>
          </p:nvSpPr>
          <p:spPr bwMode="auto">
            <a:xfrm>
              <a:off x="6973069" y="246945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8" name="Line 291">
              <a:extLst>
                <a:ext uri="{FF2B5EF4-FFF2-40B4-BE49-F238E27FC236}">
                  <a16:creationId xmlns:a16="http://schemas.microsoft.com/office/drawing/2014/main" id="{B5182C43-6884-C2A0-DEAB-7CE2FD77D579}"/>
                </a:ext>
              </a:extLst>
            </p:cNvPr>
            <p:cNvSpPr>
              <a:spLocks noChangeShapeType="1"/>
            </p:cNvSpPr>
            <p:nvPr/>
          </p:nvSpPr>
          <p:spPr bwMode="auto">
            <a:xfrm>
              <a:off x="6976244" y="249167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9" name="Line 292">
              <a:extLst>
                <a:ext uri="{FF2B5EF4-FFF2-40B4-BE49-F238E27FC236}">
                  <a16:creationId xmlns:a16="http://schemas.microsoft.com/office/drawing/2014/main" id="{5441A626-C549-8C57-1263-A0C10C7F0932}"/>
                </a:ext>
              </a:extLst>
            </p:cNvPr>
            <p:cNvSpPr>
              <a:spLocks noChangeShapeType="1"/>
            </p:cNvSpPr>
            <p:nvPr/>
          </p:nvSpPr>
          <p:spPr bwMode="auto">
            <a:xfrm>
              <a:off x="7034981" y="259327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0" name="Line 293">
              <a:extLst>
                <a:ext uri="{FF2B5EF4-FFF2-40B4-BE49-F238E27FC236}">
                  <a16:creationId xmlns:a16="http://schemas.microsoft.com/office/drawing/2014/main" id="{8B2A1693-3C95-5BF2-C3F1-94AF87720A26}"/>
                </a:ext>
              </a:extLst>
            </p:cNvPr>
            <p:cNvSpPr>
              <a:spLocks noChangeShapeType="1"/>
            </p:cNvSpPr>
            <p:nvPr/>
          </p:nvSpPr>
          <p:spPr bwMode="auto">
            <a:xfrm>
              <a:off x="7077844" y="26234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1" name="Line 294">
              <a:extLst>
                <a:ext uri="{FF2B5EF4-FFF2-40B4-BE49-F238E27FC236}">
                  <a16:creationId xmlns:a16="http://schemas.microsoft.com/office/drawing/2014/main" id="{CB45B26C-3ADA-6107-A8D2-3D04F9257502}"/>
                </a:ext>
              </a:extLst>
            </p:cNvPr>
            <p:cNvSpPr>
              <a:spLocks noChangeShapeType="1"/>
            </p:cNvSpPr>
            <p:nvPr/>
          </p:nvSpPr>
          <p:spPr bwMode="auto">
            <a:xfrm>
              <a:off x="7081019" y="263296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2" name="Line 295">
              <a:extLst>
                <a:ext uri="{FF2B5EF4-FFF2-40B4-BE49-F238E27FC236}">
                  <a16:creationId xmlns:a16="http://schemas.microsoft.com/office/drawing/2014/main" id="{5B1B696D-CD8E-1BDF-84AD-DD75253D3332}"/>
                </a:ext>
              </a:extLst>
            </p:cNvPr>
            <p:cNvSpPr>
              <a:spLocks noChangeShapeType="1"/>
            </p:cNvSpPr>
            <p:nvPr/>
          </p:nvSpPr>
          <p:spPr bwMode="auto">
            <a:xfrm>
              <a:off x="7087369" y="2717101"/>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3" name="Line 296">
              <a:extLst>
                <a:ext uri="{FF2B5EF4-FFF2-40B4-BE49-F238E27FC236}">
                  <a16:creationId xmlns:a16="http://schemas.microsoft.com/office/drawing/2014/main" id="{CE8EE9A8-2E34-7D37-11B1-D4D6016AC3B8}"/>
                </a:ext>
              </a:extLst>
            </p:cNvPr>
            <p:cNvSpPr>
              <a:spLocks noChangeShapeType="1"/>
            </p:cNvSpPr>
            <p:nvPr/>
          </p:nvSpPr>
          <p:spPr bwMode="auto">
            <a:xfrm>
              <a:off x="7096894" y="272662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4" name="Line 297">
              <a:extLst>
                <a:ext uri="{FF2B5EF4-FFF2-40B4-BE49-F238E27FC236}">
                  <a16:creationId xmlns:a16="http://schemas.microsoft.com/office/drawing/2014/main" id="{A5C4847C-A5FF-9E60-5718-C48AF626A05E}"/>
                </a:ext>
              </a:extLst>
            </p:cNvPr>
            <p:cNvSpPr>
              <a:spLocks noChangeShapeType="1"/>
            </p:cNvSpPr>
            <p:nvPr/>
          </p:nvSpPr>
          <p:spPr bwMode="auto">
            <a:xfrm>
              <a:off x="7101656" y="275837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5" name="Line 298">
              <a:extLst>
                <a:ext uri="{FF2B5EF4-FFF2-40B4-BE49-F238E27FC236}">
                  <a16:creationId xmlns:a16="http://schemas.microsoft.com/office/drawing/2014/main" id="{4A76BB40-8769-EFE2-2E78-C7440F347B51}"/>
                </a:ext>
              </a:extLst>
            </p:cNvPr>
            <p:cNvSpPr>
              <a:spLocks noChangeShapeType="1"/>
            </p:cNvSpPr>
            <p:nvPr/>
          </p:nvSpPr>
          <p:spPr bwMode="auto">
            <a:xfrm>
              <a:off x="7106419" y="2790126"/>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6" name="Line 299">
              <a:extLst>
                <a:ext uri="{FF2B5EF4-FFF2-40B4-BE49-F238E27FC236}">
                  <a16:creationId xmlns:a16="http://schemas.microsoft.com/office/drawing/2014/main" id="{09964CF1-3FA6-2C26-1F71-8089EE46E64A}"/>
                </a:ext>
              </a:extLst>
            </p:cNvPr>
            <p:cNvSpPr>
              <a:spLocks noChangeShapeType="1"/>
            </p:cNvSpPr>
            <p:nvPr/>
          </p:nvSpPr>
          <p:spPr bwMode="auto">
            <a:xfrm>
              <a:off x="7198494" y="2950463"/>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7" name="Line 300">
              <a:extLst>
                <a:ext uri="{FF2B5EF4-FFF2-40B4-BE49-F238E27FC236}">
                  <a16:creationId xmlns:a16="http://schemas.microsoft.com/office/drawing/2014/main" id="{2148A4A3-0799-11D7-9DA1-B5E30F3A6490}"/>
                </a:ext>
              </a:extLst>
            </p:cNvPr>
            <p:cNvSpPr>
              <a:spLocks noChangeShapeType="1"/>
            </p:cNvSpPr>
            <p:nvPr/>
          </p:nvSpPr>
          <p:spPr bwMode="auto">
            <a:xfrm>
              <a:off x="7203256" y="300285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8" name="Line 301">
              <a:extLst>
                <a:ext uri="{FF2B5EF4-FFF2-40B4-BE49-F238E27FC236}">
                  <a16:creationId xmlns:a16="http://schemas.microsoft.com/office/drawing/2014/main" id="{82CAF001-ACEE-A7E5-FFE6-1ED8DDB9F3EB}"/>
                </a:ext>
              </a:extLst>
            </p:cNvPr>
            <p:cNvSpPr>
              <a:spLocks noChangeShapeType="1"/>
            </p:cNvSpPr>
            <p:nvPr/>
          </p:nvSpPr>
          <p:spPr bwMode="auto">
            <a:xfrm>
              <a:off x="7208019" y="3025076"/>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9" name="Line 302">
              <a:extLst>
                <a:ext uri="{FF2B5EF4-FFF2-40B4-BE49-F238E27FC236}">
                  <a16:creationId xmlns:a16="http://schemas.microsoft.com/office/drawing/2014/main" id="{19A9408A-74D0-AB67-7DC1-6C0370814F12}"/>
                </a:ext>
              </a:extLst>
            </p:cNvPr>
            <p:cNvSpPr>
              <a:spLocks noChangeShapeType="1"/>
            </p:cNvSpPr>
            <p:nvPr/>
          </p:nvSpPr>
          <p:spPr bwMode="auto">
            <a:xfrm>
              <a:off x="7214369" y="305841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0" name="Line 303">
              <a:extLst>
                <a:ext uri="{FF2B5EF4-FFF2-40B4-BE49-F238E27FC236}">
                  <a16:creationId xmlns:a16="http://schemas.microsoft.com/office/drawing/2014/main" id="{DD7192A2-941B-A144-FD86-9AFF9EC7D92B}"/>
                </a:ext>
              </a:extLst>
            </p:cNvPr>
            <p:cNvSpPr>
              <a:spLocks noChangeShapeType="1"/>
            </p:cNvSpPr>
            <p:nvPr/>
          </p:nvSpPr>
          <p:spPr bwMode="auto">
            <a:xfrm>
              <a:off x="7217544" y="307905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1" name="Line 304">
              <a:extLst>
                <a:ext uri="{FF2B5EF4-FFF2-40B4-BE49-F238E27FC236}">
                  <a16:creationId xmlns:a16="http://schemas.microsoft.com/office/drawing/2014/main" id="{263A7FA0-01C0-32EE-E021-E1D5620C84EA}"/>
                </a:ext>
              </a:extLst>
            </p:cNvPr>
            <p:cNvSpPr>
              <a:spLocks noChangeShapeType="1"/>
            </p:cNvSpPr>
            <p:nvPr/>
          </p:nvSpPr>
          <p:spPr bwMode="auto">
            <a:xfrm>
              <a:off x="7219131" y="3102863"/>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2" name="Line 305">
              <a:extLst>
                <a:ext uri="{FF2B5EF4-FFF2-40B4-BE49-F238E27FC236}">
                  <a16:creationId xmlns:a16="http://schemas.microsoft.com/office/drawing/2014/main" id="{07DB743C-3095-DBCD-A2B5-EF092731ACB7}"/>
                </a:ext>
              </a:extLst>
            </p:cNvPr>
            <p:cNvSpPr>
              <a:spLocks noChangeShapeType="1"/>
            </p:cNvSpPr>
            <p:nvPr/>
          </p:nvSpPr>
          <p:spPr bwMode="auto">
            <a:xfrm>
              <a:off x="7265169" y="31568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3" name="Line 306">
              <a:extLst>
                <a:ext uri="{FF2B5EF4-FFF2-40B4-BE49-F238E27FC236}">
                  <a16:creationId xmlns:a16="http://schemas.microsoft.com/office/drawing/2014/main" id="{245589C5-63CD-423B-9FEF-68431AE279E6}"/>
                </a:ext>
              </a:extLst>
            </p:cNvPr>
            <p:cNvSpPr>
              <a:spLocks noChangeShapeType="1"/>
            </p:cNvSpPr>
            <p:nvPr/>
          </p:nvSpPr>
          <p:spPr bwMode="auto">
            <a:xfrm>
              <a:off x="7290569" y="319176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4" name="Line 307">
              <a:extLst>
                <a:ext uri="{FF2B5EF4-FFF2-40B4-BE49-F238E27FC236}">
                  <a16:creationId xmlns:a16="http://schemas.microsoft.com/office/drawing/2014/main" id="{B3D1CD29-624C-F192-6BF0-E34BB5C9D0CF}"/>
                </a:ext>
              </a:extLst>
            </p:cNvPr>
            <p:cNvSpPr>
              <a:spLocks noChangeShapeType="1"/>
            </p:cNvSpPr>
            <p:nvPr/>
          </p:nvSpPr>
          <p:spPr bwMode="auto">
            <a:xfrm>
              <a:off x="7298506" y="322510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5" name="Line 308">
              <a:extLst>
                <a:ext uri="{FF2B5EF4-FFF2-40B4-BE49-F238E27FC236}">
                  <a16:creationId xmlns:a16="http://schemas.microsoft.com/office/drawing/2014/main" id="{7F9A7FE9-EDD4-C296-C410-2A0CD38F5B4B}"/>
                </a:ext>
              </a:extLst>
            </p:cNvPr>
            <p:cNvSpPr>
              <a:spLocks noChangeShapeType="1"/>
            </p:cNvSpPr>
            <p:nvPr/>
          </p:nvSpPr>
          <p:spPr bwMode="auto">
            <a:xfrm>
              <a:off x="7317556" y="333940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6" name="Line 309">
              <a:extLst>
                <a:ext uri="{FF2B5EF4-FFF2-40B4-BE49-F238E27FC236}">
                  <a16:creationId xmlns:a16="http://schemas.microsoft.com/office/drawing/2014/main" id="{AEF20FD6-B9B2-5DCD-3978-8BFD2835A8F0}"/>
                </a:ext>
              </a:extLst>
            </p:cNvPr>
            <p:cNvSpPr>
              <a:spLocks noChangeShapeType="1"/>
            </p:cNvSpPr>
            <p:nvPr/>
          </p:nvSpPr>
          <p:spPr bwMode="auto">
            <a:xfrm>
              <a:off x="7439794" y="366325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7" name="Line 310">
              <a:extLst>
                <a:ext uri="{FF2B5EF4-FFF2-40B4-BE49-F238E27FC236}">
                  <a16:creationId xmlns:a16="http://schemas.microsoft.com/office/drawing/2014/main" id="{7DD6EFE3-CFD1-CD9F-831F-703FFD829B71}"/>
                </a:ext>
              </a:extLst>
            </p:cNvPr>
            <p:cNvSpPr>
              <a:spLocks noChangeShapeType="1"/>
            </p:cNvSpPr>
            <p:nvPr/>
          </p:nvSpPr>
          <p:spPr bwMode="auto">
            <a:xfrm>
              <a:off x="7487419" y="375691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8" name="Line 311">
              <a:extLst>
                <a:ext uri="{FF2B5EF4-FFF2-40B4-BE49-F238E27FC236}">
                  <a16:creationId xmlns:a16="http://schemas.microsoft.com/office/drawing/2014/main" id="{FAE57FE6-DF1C-6C87-A590-308539CA21A7}"/>
                </a:ext>
              </a:extLst>
            </p:cNvPr>
            <p:cNvSpPr>
              <a:spLocks noChangeShapeType="1"/>
            </p:cNvSpPr>
            <p:nvPr/>
          </p:nvSpPr>
          <p:spPr bwMode="auto">
            <a:xfrm>
              <a:off x="7511231" y="37791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9" name="Line 312">
              <a:extLst>
                <a:ext uri="{FF2B5EF4-FFF2-40B4-BE49-F238E27FC236}">
                  <a16:creationId xmlns:a16="http://schemas.microsoft.com/office/drawing/2014/main" id="{E3E0F02C-5D9F-4E32-DF20-4750255A5B88}"/>
                </a:ext>
              </a:extLst>
            </p:cNvPr>
            <p:cNvSpPr>
              <a:spLocks noChangeShapeType="1"/>
            </p:cNvSpPr>
            <p:nvPr/>
          </p:nvSpPr>
          <p:spPr bwMode="auto">
            <a:xfrm>
              <a:off x="7535044" y="383946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0" name="Line 313">
              <a:extLst>
                <a:ext uri="{FF2B5EF4-FFF2-40B4-BE49-F238E27FC236}">
                  <a16:creationId xmlns:a16="http://schemas.microsoft.com/office/drawing/2014/main" id="{7ED92D3C-9B7C-ECBE-BE06-241AE23406D7}"/>
                </a:ext>
              </a:extLst>
            </p:cNvPr>
            <p:cNvSpPr>
              <a:spLocks noChangeShapeType="1"/>
            </p:cNvSpPr>
            <p:nvPr/>
          </p:nvSpPr>
          <p:spPr bwMode="auto">
            <a:xfrm>
              <a:off x="7536631" y="385057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1" name="Line 314">
              <a:extLst>
                <a:ext uri="{FF2B5EF4-FFF2-40B4-BE49-F238E27FC236}">
                  <a16:creationId xmlns:a16="http://schemas.microsoft.com/office/drawing/2014/main" id="{BD97CB47-CC76-F25B-3A96-1C38512E96F5}"/>
                </a:ext>
              </a:extLst>
            </p:cNvPr>
            <p:cNvSpPr>
              <a:spLocks noChangeShapeType="1"/>
            </p:cNvSpPr>
            <p:nvPr/>
          </p:nvSpPr>
          <p:spPr bwMode="auto">
            <a:xfrm>
              <a:off x="7562031" y="393471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2" name="Line 315">
              <a:extLst>
                <a:ext uri="{FF2B5EF4-FFF2-40B4-BE49-F238E27FC236}">
                  <a16:creationId xmlns:a16="http://schemas.microsoft.com/office/drawing/2014/main" id="{7669202B-DCCF-3DEA-B632-B01D9494B202}"/>
                </a:ext>
              </a:extLst>
            </p:cNvPr>
            <p:cNvSpPr>
              <a:spLocks noChangeShapeType="1"/>
            </p:cNvSpPr>
            <p:nvPr/>
          </p:nvSpPr>
          <p:spPr bwMode="auto">
            <a:xfrm>
              <a:off x="7757294" y="411886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3" name="Line 316">
              <a:extLst>
                <a:ext uri="{FF2B5EF4-FFF2-40B4-BE49-F238E27FC236}">
                  <a16:creationId xmlns:a16="http://schemas.microsoft.com/office/drawing/2014/main" id="{FAA2DB13-FAEC-C0A5-C8FE-3B05860ED571}"/>
                </a:ext>
              </a:extLst>
            </p:cNvPr>
            <p:cNvSpPr>
              <a:spLocks noChangeShapeType="1"/>
            </p:cNvSpPr>
            <p:nvPr/>
          </p:nvSpPr>
          <p:spPr bwMode="auto">
            <a:xfrm>
              <a:off x="7881119" y="4255388"/>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4" name="Line 317">
              <a:extLst>
                <a:ext uri="{FF2B5EF4-FFF2-40B4-BE49-F238E27FC236}">
                  <a16:creationId xmlns:a16="http://schemas.microsoft.com/office/drawing/2014/main" id="{D8EF6460-EC65-CC1C-20D2-ABC65CEC6538}"/>
                </a:ext>
              </a:extLst>
            </p:cNvPr>
            <p:cNvSpPr>
              <a:spLocks noChangeShapeType="1"/>
            </p:cNvSpPr>
            <p:nvPr/>
          </p:nvSpPr>
          <p:spPr bwMode="auto">
            <a:xfrm>
              <a:off x="7998594" y="436810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5" name="Line 318">
              <a:extLst>
                <a:ext uri="{FF2B5EF4-FFF2-40B4-BE49-F238E27FC236}">
                  <a16:creationId xmlns:a16="http://schemas.microsoft.com/office/drawing/2014/main" id="{F744EE7A-678F-3B79-4EB8-11B5BB85E474}"/>
                </a:ext>
              </a:extLst>
            </p:cNvPr>
            <p:cNvSpPr>
              <a:spLocks noChangeShapeType="1"/>
            </p:cNvSpPr>
            <p:nvPr/>
          </p:nvSpPr>
          <p:spPr bwMode="auto">
            <a:xfrm>
              <a:off x="8098606" y="445700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6" name="Line 319">
              <a:extLst>
                <a:ext uri="{FF2B5EF4-FFF2-40B4-BE49-F238E27FC236}">
                  <a16:creationId xmlns:a16="http://schemas.microsoft.com/office/drawing/2014/main" id="{62D747FE-D642-C729-7AF8-2ED0E00B0A7C}"/>
                </a:ext>
              </a:extLst>
            </p:cNvPr>
            <p:cNvSpPr>
              <a:spLocks noChangeShapeType="1"/>
            </p:cNvSpPr>
            <p:nvPr/>
          </p:nvSpPr>
          <p:spPr bwMode="auto">
            <a:xfrm>
              <a:off x="8112894" y="4469701"/>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7" name="Line 320">
              <a:extLst>
                <a:ext uri="{FF2B5EF4-FFF2-40B4-BE49-F238E27FC236}">
                  <a16:creationId xmlns:a16="http://schemas.microsoft.com/office/drawing/2014/main" id="{F9A638AA-4E7D-78F8-0B0C-A20BBDD995B5}"/>
                </a:ext>
              </a:extLst>
            </p:cNvPr>
            <p:cNvSpPr>
              <a:spLocks noChangeShapeType="1"/>
            </p:cNvSpPr>
            <p:nvPr/>
          </p:nvSpPr>
          <p:spPr bwMode="auto">
            <a:xfrm>
              <a:off x="8454206" y="46681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8" name="Line 321">
              <a:extLst>
                <a:ext uri="{FF2B5EF4-FFF2-40B4-BE49-F238E27FC236}">
                  <a16:creationId xmlns:a16="http://schemas.microsoft.com/office/drawing/2014/main" id="{6E734EED-6D44-D391-521E-FF0D2C9529C2}"/>
                </a:ext>
              </a:extLst>
            </p:cNvPr>
            <p:cNvSpPr>
              <a:spLocks noChangeShapeType="1"/>
            </p:cNvSpPr>
            <p:nvPr/>
          </p:nvSpPr>
          <p:spPr bwMode="auto">
            <a:xfrm>
              <a:off x="8579619" y="4709413"/>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9" name="Line 322">
              <a:extLst>
                <a:ext uri="{FF2B5EF4-FFF2-40B4-BE49-F238E27FC236}">
                  <a16:creationId xmlns:a16="http://schemas.microsoft.com/office/drawing/2014/main" id="{AE744463-DCC0-2528-7EF4-FC227C4DB6FC}"/>
                </a:ext>
              </a:extLst>
            </p:cNvPr>
            <p:cNvSpPr>
              <a:spLocks noChangeShapeType="1"/>
            </p:cNvSpPr>
            <p:nvPr/>
          </p:nvSpPr>
          <p:spPr bwMode="auto">
            <a:xfrm>
              <a:off x="8832031" y="4791963"/>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0" name="Line 323">
              <a:extLst>
                <a:ext uri="{FF2B5EF4-FFF2-40B4-BE49-F238E27FC236}">
                  <a16:creationId xmlns:a16="http://schemas.microsoft.com/office/drawing/2014/main" id="{1CF47CF9-ADB4-D8D7-DF5F-291A82D1C5E7}"/>
                </a:ext>
              </a:extLst>
            </p:cNvPr>
            <p:cNvSpPr>
              <a:spLocks noChangeShapeType="1"/>
            </p:cNvSpPr>
            <p:nvPr/>
          </p:nvSpPr>
          <p:spPr bwMode="auto">
            <a:xfrm>
              <a:off x="8890769" y="4791963"/>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1" name="Line 324">
              <a:extLst>
                <a:ext uri="{FF2B5EF4-FFF2-40B4-BE49-F238E27FC236}">
                  <a16:creationId xmlns:a16="http://schemas.microsoft.com/office/drawing/2014/main" id="{8F752C36-89DD-C666-CB9E-8B7B09EC2ABC}"/>
                </a:ext>
              </a:extLst>
            </p:cNvPr>
            <p:cNvSpPr>
              <a:spLocks noChangeShapeType="1"/>
            </p:cNvSpPr>
            <p:nvPr/>
          </p:nvSpPr>
          <p:spPr bwMode="auto">
            <a:xfrm>
              <a:off x="8903469" y="4791963"/>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2" name="Line 325">
              <a:extLst>
                <a:ext uri="{FF2B5EF4-FFF2-40B4-BE49-F238E27FC236}">
                  <a16:creationId xmlns:a16="http://schemas.microsoft.com/office/drawing/2014/main" id="{ABFF6A98-FE55-8296-74E5-22D1F379AFA1}"/>
                </a:ext>
              </a:extLst>
            </p:cNvPr>
            <p:cNvSpPr>
              <a:spLocks noChangeShapeType="1"/>
            </p:cNvSpPr>
            <p:nvPr/>
          </p:nvSpPr>
          <p:spPr bwMode="auto">
            <a:xfrm>
              <a:off x="8908231" y="4791963"/>
              <a:ext cx="0" cy="66675"/>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3" name="Line 326">
              <a:extLst>
                <a:ext uri="{FF2B5EF4-FFF2-40B4-BE49-F238E27FC236}">
                  <a16:creationId xmlns:a16="http://schemas.microsoft.com/office/drawing/2014/main" id="{3179F057-4C37-8C87-4B1F-ABA48605D12B}"/>
                </a:ext>
              </a:extLst>
            </p:cNvPr>
            <p:cNvSpPr>
              <a:spLocks noChangeShapeType="1"/>
            </p:cNvSpPr>
            <p:nvPr/>
          </p:nvSpPr>
          <p:spPr bwMode="auto">
            <a:xfrm>
              <a:off x="9016181" y="482371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4" name="Line 327">
              <a:extLst>
                <a:ext uri="{FF2B5EF4-FFF2-40B4-BE49-F238E27FC236}">
                  <a16:creationId xmlns:a16="http://schemas.microsoft.com/office/drawing/2014/main" id="{8A55B050-BE74-72FC-7A13-347802126F9C}"/>
                </a:ext>
              </a:extLst>
            </p:cNvPr>
            <p:cNvSpPr>
              <a:spLocks noChangeShapeType="1"/>
            </p:cNvSpPr>
            <p:nvPr/>
          </p:nvSpPr>
          <p:spPr bwMode="auto">
            <a:xfrm>
              <a:off x="9027294" y="4823713"/>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5" name="Line 328">
              <a:extLst>
                <a:ext uri="{FF2B5EF4-FFF2-40B4-BE49-F238E27FC236}">
                  <a16:creationId xmlns:a16="http://schemas.microsoft.com/office/drawing/2014/main" id="{FEFBC616-52E4-FFBB-678E-D342415491F3}"/>
                </a:ext>
              </a:extLst>
            </p:cNvPr>
            <p:cNvSpPr>
              <a:spLocks noChangeShapeType="1"/>
            </p:cNvSpPr>
            <p:nvPr/>
          </p:nvSpPr>
          <p:spPr bwMode="auto">
            <a:xfrm>
              <a:off x="9265419" y="48586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6" name="Line 329">
              <a:extLst>
                <a:ext uri="{FF2B5EF4-FFF2-40B4-BE49-F238E27FC236}">
                  <a16:creationId xmlns:a16="http://schemas.microsoft.com/office/drawing/2014/main" id="{B6BCB9F3-4D37-D57C-A610-83B5A6F2DF00}"/>
                </a:ext>
              </a:extLst>
            </p:cNvPr>
            <p:cNvSpPr>
              <a:spLocks noChangeShapeType="1"/>
            </p:cNvSpPr>
            <p:nvPr/>
          </p:nvSpPr>
          <p:spPr bwMode="auto">
            <a:xfrm>
              <a:off x="9727381" y="48967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7" name="Line 330">
              <a:extLst>
                <a:ext uri="{FF2B5EF4-FFF2-40B4-BE49-F238E27FC236}">
                  <a16:creationId xmlns:a16="http://schemas.microsoft.com/office/drawing/2014/main" id="{B28BA931-CA88-079B-8C14-4BFCB6E8B2B1}"/>
                </a:ext>
              </a:extLst>
            </p:cNvPr>
            <p:cNvSpPr>
              <a:spLocks noChangeShapeType="1"/>
            </p:cNvSpPr>
            <p:nvPr/>
          </p:nvSpPr>
          <p:spPr bwMode="auto">
            <a:xfrm>
              <a:off x="9824219" y="48967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8" name="Line 331">
              <a:extLst>
                <a:ext uri="{FF2B5EF4-FFF2-40B4-BE49-F238E27FC236}">
                  <a16:creationId xmlns:a16="http://schemas.microsoft.com/office/drawing/2014/main" id="{A9673FAB-4193-5F91-366F-47625AA09AD9}"/>
                </a:ext>
              </a:extLst>
            </p:cNvPr>
            <p:cNvSpPr>
              <a:spLocks noChangeShapeType="1"/>
            </p:cNvSpPr>
            <p:nvPr/>
          </p:nvSpPr>
          <p:spPr bwMode="auto">
            <a:xfrm>
              <a:off x="9936931" y="48967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9" name="Line 332">
              <a:extLst>
                <a:ext uri="{FF2B5EF4-FFF2-40B4-BE49-F238E27FC236}">
                  <a16:creationId xmlns:a16="http://schemas.microsoft.com/office/drawing/2014/main" id="{4CF662A4-97D1-45EB-5C6D-78D8280BC9EC}"/>
                </a:ext>
              </a:extLst>
            </p:cNvPr>
            <p:cNvSpPr>
              <a:spLocks noChangeShapeType="1"/>
            </p:cNvSpPr>
            <p:nvPr/>
          </p:nvSpPr>
          <p:spPr bwMode="auto">
            <a:xfrm>
              <a:off x="10051231" y="48967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0" name="Line 333">
              <a:extLst>
                <a:ext uri="{FF2B5EF4-FFF2-40B4-BE49-F238E27FC236}">
                  <a16:creationId xmlns:a16="http://schemas.microsoft.com/office/drawing/2014/main" id="{617E7E39-823B-2267-8B69-C56C939BD5F0}"/>
                </a:ext>
              </a:extLst>
            </p:cNvPr>
            <p:cNvSpPr>
              <a:spLocks noChangeShapeType="1"/>
            </p:cNvSpPr>
            <p:nvPr/>
          </p:nvSpPr>
          <p:spPr bwMode="auto">
            <a:xfrm>
              <a:off x="10067106" y="48967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1" name="Line 334">
              <a:extLst>
                <a:ext uri="{FF2B5EF4-FFF2-40B4-BE49-F238E27FC236}">
                  <a16:creationId xmlns:a16="http://schemas.microsoft.com/office/drawing/2014/main" id="{98F880DF-78F8-7534-7805-CFDACB83E02D}"/>
                </a:ext>
              </a:extLst>
            </p:cNvPr>
            <p:cNvSpPr>
              <a:spLocks noChangeShapeType="1"/>
            </p:cNvSpPr>
            <p:nvPr/>
          </p:nvSpPr>
          <p:spPr bwMode="auto">
            <a:xfrm>
              <a:off x="10175056" y="48967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2" name="Line 335">
              <a:extLst>
                <a:ext uri="{FF2B5EF4-FFF2-40B4-BE49-F238E27FC236}">
                  <a16:creationId xmlns:a16="http://schemas.microsoft.com/office/drawing/2014/main" id="{C9B4DDAE-8D73-AF1A-2A65-78E46242E260}"/>
                </a:ext>
              </a:extLst>
            </p:cNvPr>
            <p:cNvSpPr>
              <a:spLocks noChangeShapeType="1"/>
            </p:cNvSpPr>
            <p:nvPr/>
          </p:nvSpPr>
          <p:spPr bwMode="auto">
            <a:xfrm>
              <a:off x="10260781" y="48967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3" name="Line 336">
              <a:extLst>
                <a:ext uri="{FF2B5EF4-FFF2-40B4-BE49-F238E27FC236}">
                  <a16:creationId xmlns:a16="http://schemas.microsoft.com/office/drawing/2014/main" id="{E20BE73D-8858-DFF7-992D-683A6C1AC0DC}"/>
                </a:ext>
              </a:extLst>
            </p:cNvPr>
            <p:cNvSpPr>
              <a:spLocks noChangeShapeType="1"/>
            </p:cNvSpPr>
            <p:nvPr/>
          </p:nvSpPr>
          <p:spPr bwMode="auto">
            <a:xfrm>
              <a:off x="10273481" y="4896738"/>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4" name="Line 337">
              <a:extLst>
                <a:ext uri="{FF2B5EF4-FFF2-40B4-BE49-F238E27FC236}">
                  <a16:creationId xmlns:a16="http://schemas.microsoft.com/office/drawing/2014/main" id="{EA743361-3CB9-4306-2025-704661D47399}"/>
                </a:ext>
              </a:extLst>
            </p:cNvPr>
            <p:cNvSpPr>
              <a:spLocks noChangeShapeType="1"/>
            </p:cNvSpPr>
            <p:nvPr/>
          </p:nvSpPr>
          <p:spPr bwMode="auto">
            <a:xfrm>
              <a:off x="10502081" y="498087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5" name="Line 338">
              <a:extLst>
                <a:ext uri="{FF2B5EF4-FFF2-40B4-BE49-F238E27FC236}">
                  <a16:creationId xmlns:a16="http://schemas.microsoft.com/office/drawing/2014/main" id="{14425062-39DA-7DB6-547D-6FBE37206C85}"/>
                </a:ext>
              </a:extLst>
            </p:cNvPr>
            <p:cNvSpPr>
              <a:spLocks noChangeShapeType="1"/>
            </p:cNvSpPr>
            <p:nvPr/>
          </p:nvSpPr>
          <p:spPr bwMode="auto">
            <a:xfrm>
              <a:off x="10610031" y="498087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6" name="Line 339">
              <a:extLst>
                <a:ext uri="{FF2B5EF4-FFF2-40B4-BE49-F238E27FC236}">
                  <a16:creationId xmlns:a16="http://schemas.microsoft.com/office/drawing/2014/main" id="{8F1B8EF4-8612-0475-BD8A-3D4C504B0E71}"/>
                </a:ext>
              </a:extLst>
            </p:cNvPr>
            <p:cNvSpPr>
              <a:spLocks noChangeShapeType="1"/>
            </p:cNvSpPr>
            <p:nvPr/>
          </p:nvSpPr>
          <p:spPr bwMode="auto">
            <a:xfrm>
              <a:off x="10629081" y="498087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7" name="Line 340">
              <a:extLst>
                <a:ext uri="{FF2B5EF4-FFF2-40B4-BE49-F238E27FC236}">
                  <a16:creationId xmlns:a16="http://schemas.microsoft.com/office/drawing/2014/main" id="{F7364906-EC4D-907D-BE6D-8306187C8115}"/>
                </a:ext>
              </a:extLst>
            </p:cNvPr>
            <p:cNvSpPr>
              <a:spLocks noChangeShapeType="1"/>
            </p:cNvSpPr>
            <p:nvPr/>
          </p:nvSpPr>
          <p:spPr bwMode="auto">
            <a:xfrm>
              <a:off x="10952931" y="498087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8" name="Line 341">
              <a:extLst>
                <a:ext uri="{FF2B5EF4-FFF2-40B4-BE49-F238E27FC236}">
                  <a16:creationId xmlns:a16="http://schemas.microsoft.com/office/drawing/2014/main" id="{A95A2F6B-0799-0750-DF35-28EFC8E6F0D1}"/>
                </a:ext>
              </a:extLst>
            </p:cNvPr>
            <p:cNvSpPr>
              <a:spLocks noChangeShapeType="1"/>
            </p:cNvSpPr>
            <p:nvPr/>
          </p:nvSpPr>
          <p:spPr bwMode="auto">
            <a:xfrm>
              <a:off x="10971981" y="4980876"/>
              <a:ext cx="0" cy="68263"/>
            </a:xfrm>
            <a:prstGeom prst="line">
              <a:avLst/>
            </a:prstGeom>
            <a:noFill/>
            <a:ln w="14288" cap="flat">
              <a:solidFill>
                <a:srgbClr val="66203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9" name="Freeform 342">
              <a:extLst>
                <a:ext uri="{FF2B5EF4-FFF2-40B4-BE49-F238E27FC236}">
                  <a16:creationId xmlns:a16="http://schemas.microsoft.com/office/drawing/2014/main" id="{222C5AA8-2DBF-F220-D7FA-9498870476C0}"/>
                </a:ext>
              </a:extLst>
            </p:cNvPr>
            <p:cNvSpPr>
              <a:spLocks/>
            </p:cNvSpPr>
            <p:nvPr/>
          </p:nvSpPr>
          <p:spPr bwMode="auto">
            <a:xfrm>
              <a:off x="6857181" y="2358326"/>
              <a:ext cx="4230688" cy="2381250"/>
            </a:xfrm>
            <a:custGeom>
              <a:avLst/>
              <a:gdLst>
                <a:gd name="T0" fmla="*/ 52 w 2665"/>
                <a:gd name="T1" fmla="*/ 13 h 1500"/>
                <a:gd name="T2" fmla="*/ 70 w 2665"/>
                <a:gd name="T3" fmla="*/ 38 h 1500"/>
                <a:gd name="T4" fmla="*/ 78 w 2665"/>
                <a:gd name="T5" fmla="*/ 100 h 1500"/>
                <a:gd name="T6" fmla="*/ 90 w 2665"/>
                <a:gd name="T7" fmla="*/ 118 h 1500"/>
                <a:gd name="T8" fmla="*/ 119 w 2665"/>
                <a:gd name="T9" fmla="*/ 137 h 1500"/>
                <a:gd name="T10" fmla="*/ 141 w 2665"/>
                <a:gd name="T11" fmla="*/ 176 h 1500"/>
                <a:gd name="T12" fmla="*/ 157 w 2665"/>
                <a:gd name="T13" fmla="*/ 220 h 1500"/>
                <a:gd name="T14" fmla="*/ 200 w 2665"/>
                <a:gd name="T15" fmla="*/ 233 h 1500"/>
                <a:gd name="T16" fmla="*/ 209 w 2665"/>
                <a:gd name="T17" fmla="*/ 273 h 1500"/>
                <a:gd name="T18" fmla="*/ 218 w 2665"/>
                <a:gd name="T19" fmla="*/ 298 h 1500"/>
                <a:gd name="T20" fmla="*/ 223 w 2665"/>
                <a:gd name="T21" fmla="*/ 350 h 1500"/>
                <a:gd name="T22" fmla="*/ 261 w 2665"/>
                <a:gd name="T23" fmla="*/ 383 h 1500"/>
                <a:gd name="T24" fmla="*/ 278 w 2665"/>
                <a:gd name="T25" fmla="*/ 408 h 1500"/>
                <a:gd name="T26" fmla="*/ 285 w 2665"/>
                <a:gd name="T27" fmla="*/ 441 h 1500"/>
                <a:gd name="T28" fmla="*/ 291 w 2665"/>
                <a:gd name="T29" fmla="*/ 481 h 1500"/>
                <a:gd name="T30" fmla="*/ 318 w 2665"/>
                <a:gd name="T31" fmla="*/ 514 h 1500"/>
                <a:gd name="T32" fmla="*/ 339 w 2665"/>
                <a:gd name="T33" fmla="*/ 540 h 1500"/>
                <a:gd name="T34" fmla="*/ 353 w 2665"/>
                <a:gd name="T35" fmla="*/ 580 h 1500"/>
                <a:gd name="T36" fmla="*/ 362 w 2665"/>
                <a:gd name="T37" fmla="*/ 627 h 1500"/>
                <a:gd name="T38" fmla="*/ 370 w 2665"/>
                <a:gd name="T39" fmla="*/ 667 h 1500"/>
                <a:gd name="T40" fmla="*/ 384 w 2665"/>
                <a:gd name="T41" fmla="*/ 700 h 1500"/>
                <a:gd name="T42" fmla="*/ 430 w 2665"/>
                <a:gd name="T43" fmla="*/ 720 h 1500"/>
                <a:gd name="T44" fmla="*/ 437 w 2665"/>
                <a:gd name="T45" fmla="*/ 787 h 1500"/>
                <a:gd name="T46" fmla="*/ 445 w 2665"/>
                <a:gd name="T47" fmla="*/ 814 h 1500"/>
                <a:gd name="T48" fmla="*/ 475 w 2665"/>
                <a:gd name="T49" fmla="*/ 834 h 1500"/>
                <a:gd name="T50" fmla="*/ 487 w 2665"/>
                <a:gd name="T51" fmla="*/ 861 h 1500"/>
                <a:gd name="T52" fmla="*/ 512 w 2665"/>
                <a:gd name="T53" fmla="*/ 887 h 1500"/>
                <a:gd name="T54" fmla="*/ 563 w 2665"/>
                <a:gd name="T55" fmla="*/ 907 h 1500"/>
                <a:gd name="T56" fmla="*/ 577 w 2665"/>
                <a:gd name="T57" fmla="*/ 947 h 1500"/>
                <a:gd name="T58" fmla="*/ 589 w 2665"/>
                <a:gd name="T59" fmla="*/ 975 h 1500"/>
                <a:gd name="T60" fmla="*/ 633 w 2665"/>
                <a:gd name="T61" fmla="*/ 988 h 1500"/>
                <a:gd name="T62" fmla="*/ 651 w 2665"/>
                <a:gd name="T63" fmla="*/ 1023 h 1500"/>
                <a:gd name="T64" fmla="*/ 661 w 2665"/>
                <a:gd name="T65" fmla="*/ 1052 h 1500"/>
                <a:gd name="T66" fmla="*/ 692 w 2665"/>
                <a:gd name="T67" fmla="*/ 1066 h 1500"/>
                <a:gd name="T68" fmla="*/ 709 w 2665"/>
                <a:gd name="T69" fmla="*/ 1095 h 1500"/>
                <a:gd name="T70" fmla="*/ 726 w 2665"/>
                <a:gd name="T71" fmla="*/ 1137 h 1500"/>
                <a:gd name="T72" fmla="*/ 736 w 2665"/>
                <a:gd name="T73" fmla="*/ 1166 h 1500"/>
                <a:gd name="T74" fmla="*/ 801 w 2665"/>
                <a:gd name="T75" fmla="*/ 1203 h 1500"/>
                <a:gd name="T76" fmla="*/ 860 w 2665"/>
                <a:gd name="T77" fmla="*/ 1231 h 1500"/>
                <a:gd name="T78" fmla="*/ 885 w 2665"/>
                <a:gd name="T79" fmla="*/ 1254 h 1500"/>
                <a:gd name="T80" fmla="*/ 928 w 2665"/>
                <a:gd name="T81" fmla="*/ 1282 h 1500"/>
                <a:gd name="T82" fmla="*/ 945 w 2665"/>
                <a:gd name="T83" fmla="*/ 1319 h 1500"/>
                <a:gd name="T84" fmla="*/ 1054 w 2665"/>
                <a:gd name="T85" fmla="*/ 1333 h 1500"/>
                <a:gd name="T86" fmla="*/ 1088 w 2665"/>
                <a:gd name="T87" fmla="*/ 1349 h 1500"/>
                <a:gd name="T88" fmla="*/ 1181 w 2665"/>
                <a:gd name="T89" fmla="*/ 1357 h 1500"/>
                <a:gd name="T90" fmla="*/ 1287 w 2665"/>
                <a:gd name="T91" fmla="*/ 1381 h 1500"/>
                <a:gd name="T92" fmla="*/ 1342 w 2665"/>
                <a:gd name="T93" fmla="*/ 1389 h 1500"/>
                <a:gd name="T94" fmla="*/ 1426 w 2665"/>
                <a:gd name="T95" fmla="*/ 1414 h 1500"/>
                <a:gd name="T96" fmla="*/ 1449 w 2665"/>
                <a:gd name="T97" fmla="*/ 1431 h 1500"/>
                <a:gd name="T98" fmla="*/ 1536 w 2665"/>
                <a:gd name="T99" fmla="*/ 1431 h 1500"/>
                <a:gd name="T100" fmla="*/ 1627 w 2665"/>
                <a:gd name="T101" fmla="*/ 1464 h 1500"/>
                <a:gd name="T102" fmla="*/ 1721 w 2665"/>
                <a:gd name="T103" fmla="*/ 1474 h 1500"/>
                <a:gd name="T104" fmla="*/ 1757 w 2665"/>
                <a:gd name="T105" fmla="*/ 1500 h 1500"/>
                <a:gd name="T106" fmla="*/ 1890 w 2665"/>
                <a:gd name="T107" fmla="*/ 1500 h 1500"/>
                <a:gd name="T108" fmla="*/ 2084 w 2665"/>
                <a:gd name="T109" fmla="*/ 1500 h 1500"/>
                <a:gd name="T110" fmla="*/ 2180 w 2665"/>
                <a:gd name="T111" fmla="*/ 1500 h 1500"/>
                <a:gd name="T112" fmla="*/ 2298 w 2665"/>
                <a:gd name="T113" fmla="*/ 1500 h 1500"/>
                <a:gd name="T114" fmla="*/ 2371 w 2665"/>
                <a:gd name="T115" fmla="*/ 1500 h 1500"/>
                <a:gd name="T116" fmla="*/ 2598 w 2665"/>
                <a:gd name="T117" fmla="*/ 1500 h 1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5" h="1500">
                  <a:moveTo>
                    <a:pt x="0" y="0"/>
                  </a:moveTo>
                  <a:lnTo>
                    <a:pt x="0" y="0"/>
                  </a:lnTo>
                  <a:lnTo>
                    <a:pt x="0" y="0"/>
                  </a:lnTo>
                  <a:lnTo>
                    <a:pt x="1" y="0"/>
                  </a:lnTo>
                  <a:lnTo>
                    <a:pt x="30" y="0"/>
                  </a:lnTo>
                  <a:lnTo>
                    <a:pt x="30" y="7"/>
                  </a:lnTo>
                  <a:lnTo>
                    <a:pt x="30" y="7"/>
                  </a:lnTo>
                  <a:lnTo>
                    <a:pt x="42" y="7"/>
                  </a:lnTo>
                  <a:lnTo>
                    <a:pt x="42" y="13"/>
                  </a:lnTo>
                  <a:lnTo>
                    <a:pt x="42" y="13"/>
                  </a:lnTo>
                  <a:lnTo>
                    <a:pt x="52" y="13"/>
                  </a:lnTo>
                  <a:lnTo>
                    <a:pt x="52" y="19"/>
                  </a:lnTo>
                  <a:lnTo>
                    <a:pt x="52" y="19"/>
                  </a:lnTo>
                  <a:lnTo>
                    <a:pt x="57" y="19"/>
                  </a:lnTo>
                  <a:lnTo>
                    <a:pt x="57" y="25"/>
                  </a:lnTo>
                  <a:lnTo>
                    <a:pt x="57" y="25"/>
                  </a:lnTo>
                  <a:lnTo>
                    <a:pt x="64" y="25"/>
                  </a:lnTo>
                  <a:lnTo>
                    <a:pt x="64" y="32"/>
                  </a:lnTo>
                  <a:lnTo>
                    <a:pt x="64" y="32"/>
                  </a:lnTo>
                  <a:lnTo>
                    <a:pt x="70" y="32"/>
                  </a:lnTo>
                  <a:lnTo>
                    <a:pt x="70" y="38"/>
                  </a:lnTo>
                  <a:lnTo>
                    <a:pt x="70" y="38"/>
                  </a:lnTo>
                  <a:lnTo>
                    <a:pt x="73" y="38"/>
                  </a:lnTo>
                  <a:lnTo>
                    <a:pt x="73" y="56"/>
                  </a:lnTo>
                  <a:lnTo>
                    <a:pt x="73" y="56"/>
                  </a:lnTo>
                  <a:lnTo>
                    <a:pt x="75" y="56"/>
                  </a:lnTo>
                  <a:lnTo>
                    <a:pt x="75" y="74"/>
                  </a:lnTo>
                  <a:lnTo>
                    <a:pt x="75" y="74"/>
                  </a:lnTo>
                  <a:lnTo>
                    <a:pt x="76" y="74"/>
                  </a:lnTo>
                  <a:lnTo>
                    <a:pt x="76" y="87"/>
                  </a:lnTo>
                  <a:lnTo>
                    <a:pt x="76" y="87"/>
                  </a:lnTo>
                  <a:lnTo>
                    <a:pt x="78" y="87"/>
                  </a:lnTo>
                  <a:lnTo>
                    <a:pt x="78" y="100"/>
                  </a:lnTo>
                  <a:lnTo>
                    <a:pt x="78" y="100"/>
                  </a:lnTo>
                  <a:lnTo>
                    <a:pt x="82" y="100"/>
                  </a:lnTo>
                  <a:lnTo>
                    <a:pt x="82" y="106"/>
                  </a:lnTo>
                  <a:lnTo>
                    <a:pt x="82" y="106"/>
                  </a:lnTo>
                  <a:lnTo>
                    <a:pt x="83" y="106"/>
                  </a:lnTo>
                  <a:lnTo>
                    <a:pt x="83" y="118"/>
                  </a:lnTo>
                  <a:lnTo>
                    <a:pt x="83" y="118"/>
                  </a:lnTo>
                  <a:lnTo>
                    <a:pt x="85" y="118"/>
                  </a:lnTo>
                  <a:lnTo>
                    <a:pt x="85" y="118"/>
                  </a:lnTo>
                  <a:lnTo>
                    <a:pt x="85" y="118"/>
                  </a:lnTo>
                  <a:lnTo>
                    <a:pt x="90" y="118"/>
                  </a:lnTo>
                  <a:lnTo>
                    <a:pt x="90" y="124"/>
                  </a:lnTo>
                  <a:lnTo>
                    <a:pt x="91" y="124"/>
                  </a:lnTo>
                  <a:lnTo>
                    <a:pt x="102" y="124"/>
                  </a:lnTo>
                  <a:lnTo>
                    <a:pt x="102" y="131"/>
                  </a:lnTo>
                  <a:lnTo>
                    <a:pt x="102" y="131"/>
                  </a:lnTo>
                  <a:lnTo>
                    <a:pt x="110" y="131"/>
                  </a:lnTo>
                  <a:lnTo>
                    <a:pt x="110" y="131"/>
                  </a:lnTo>
                  <a:lnTo>
                    <a:pt x="110" y="131"/>
                  </a:lnTo>
                  <a:lnTo>
                    <a:pt x="119" y="131"/>
                  </a:lnTo>
                  <a:lnTo>
                    <a:pt x="119" y="137"/>
                  </a:lnTo>
                  <a:lnTo>
                    <a:pt x="119" y="137"/>
                  </a:lnTo>
                  <a:lnTo>
                    <a:pt x="133" y="137"/>
                  </a:lnTo>
                  <a:lnTo>
                    <a:pt x="133" y="150"/>
                  </a:lnTo>
                  <a:lnTo>
                    <a:pt x="133" y="150"/>
                  </a:lnTo>
                  <a:lnTo>
                    <a:pt x="134" y="150"/>
                  </a:lnTo>
                  <a:lnTo>
                    <a:pt x="134" y="156"/>
                  </a:lnTo>
                  <a:lnTo>
                    <a:pt x="136" y="156"/>
                  </a:lnTo>
                  <a:lnTo>
                    <a:pt x="139" y="156"/>
                  </a:lnTo>
                  <a:lnTo>
                    <a:pt x="139" y="162"/>
                  </a:lnTo>
                  <a:lnTo>
                    <a:pt x="139" y="162"/>
                  </a:lnTo>
                  <a:lnTo>
                    <a:pt x="141" y="162"/>
                  </a:lnTo>
                  <a:lnTo>
                    <a:pt x="141" y="176"/>
                  </a:lnTo>
                  <a:lnTo>
                    <a:pt x="141" y="176"/>
                  </a:lnTo>
                  <a:lnTo>
                    <a:pt x="145" y="176"/>
                  </a:lnTo>
                  <a:lnTo>
                    <a:pt x="145" y="207"/>
                  </a:lnTo>
                  <a:lnTo>
                    <a:pt x="145" y="207"/>
                  </a:lnTo>
                  <a:lnTo>
                    <a:pt x="146" y="207"/>
                  </a:lnTo>
                  <a:lnTo>
                    <a:pt x="146" y="214"/>
                  </a:lnTo>
                  <a:lnTo>
                    <a:pt x="146" y="214"/>
                  </a:lnTo>
                  <a:lnTo>
                    <a:pt x="151" y="214"/>
                  </a:lnTo>
                  <a:lnTo>
                    <a:pt x="151" y="220"/>
                  </a:lnTo>
                  <a:lnTo>
                    <a:pt x="151" y="220"/>
                  </a:lnTo>
                  <a:lnTo>
                    <a:pt x="157" y="220"/>
                  </a:lnTo>
                  <a:lnTo>
                    <a:pt x="157" y="227"/>
                  </a:lnTo>
                  <a:lnTo>
                    <a:pt x="157" y="227"/>
                  </a:lnTo>
                  <a:lnTo>
                    <a:pt x="177" y="227"/>
                  </a:lnTo>
                  <a:lnTo>
                    <a:pt x="177" y="233"/>
                  </a:lnTo>
                  <a:lnTo>
                    <a:pt x="177" y="233"/>
                  </a:lnTo>
                  <a:lnTo>
                    <a:pt x="194" y="233"/>
                  </a:lnTo>
                  <a:lnTo>
                    <a:pt x="194" y="233"/>
                  </a:lnTo>
                  <a:lnTo>
                    <a:pt x="194" y="233"/>
                  </a:lnTo>
                  <a:lnTo>
                    <a:pt x="200" y="233"/>
                  </a:lnTo>
                  <a:lnTo>
                    <a:pt x="200" y="233"/>
                  </a:lnTo>
                  <a:lnTo>
                    <a:pt x="200" y="233"/>
                  </a:lnTo>
                  <a:lnTo>
                    <a:pt x="201" y="233"/>
                  </a:lnTo>
                  <a:lnTo>
                    <a:pt x="201" y="240"/>
                  </a:lnTo>
                  <a:lnTo>
                    <a:pt x="201" y="240"/>
                  </a:lnTo>
                  <a:lnTo>
                    <a:pt x="204" y="240"/>
                  </a:lnTo>
                  <a:lnTo>
                    <a:pt x="204" y="246"/>
                  </a:lnTo>
                  <a:lnTo>
                    <a:pt x="204" y="246"/>
                  </a:lnTo>
                  <a:lnTo>
                    <a:pt x="206" y="246"/>
                  </a:lnTo>
                  <a:lnTo>
                    <a:pt x="206" y="259"/>
                  </a:lnTo>
                  <a:lnTo>
                    <a:pt x="206" y="259"/>
                  </a:lnTo>
                  <a:lnTo>
                    <a:pt x="209" y="259"/>
                  </a:lnTo>
                  <a:lnTo>
                    <a:pt x="209" y="273"/>
                  </a:lnTo>
                  <a:lnTo>
                    <a:pt x="209" y="273"/>
                  </a:lnTo>
                  <a:lnTo>
                    <a:pt x="212" y="273"/>
                  </a:lnTo>
                  <a:lnTo>
                    <a:pt x="212" y="279"/>
                  </a:lnTo>
                  <a:lnTo>
                    <a:pt x="212" y="279"/>
                  </a:lnTo>
                  <a:lnTo>
                    <a:pt x="213" y="279"/>
                  </a:lnTo>
                  <a:lnTo>
                    <a:pt x="213" y="285"/>
                  </a:lnTo>
                  <a:lnTo>
                    <a:pt x="213" y="285"/>
                  </a:lnTo>
                  <a:lnTo>
                    <a:pt x="216" y="285"/>
                  </a:lnTo>
                  <a:lnTo>
                    <a:pt x="216" y="298"/>
                  </a:lnTo>
                  <a:lnTo>
                    <a:pt x="216" y="298"/>
                  </a:lnTo>
                  <a:lnTo>
                    <a:pt x="218" y="298"/>
                  </a:lnTo>
                  <a:lnTo>
                    <a:pt x="218" y="311"/>
                  </a:lnTo>
                  <a:lnTo>
                    <a:pt x="218" y="311"/>
                  </a:lnTo>
                  <a:lnTo>
                    <a:pt x="220" y="311"/>
                  </a:lnTo>
                  <a:lnTo>
                    <a:pt x="220" y="324"/>
                  </a:lnTo>
                  <a:lnTo>
                    <a:pt x="220" y="324"/>
                  </a:lnTo>
                  <a:lnTo>
                    <a:pt x="221" y="324"/>
                  </a:lnTo>
                  <a:lnTo>
                    <a:pt x="221" y="343"/>
                  </a:lnTo>
                  <a:lnTo>
                    <a:pt x="221" y="343"/>
                  </a:lnTo>
                  <a:lnTo>
                    <a:pt x="223" y="343"/>
                  </a:lnTo>
                  <a:lnTo>
                    <a:pt x="223" y="350"/>
                  </a:lnTo>
                  <a:lnTo>
                    <a:pt x="223" y="350"/>
                  </a:lnTo>
                  <a:lnTo>
                    <a:pt x="225" y="350"/>
                  </a:lnTo>
                  <a:lnTo>
                    <a:pt x="225" y="356"/>
                  </a:lnTo>
                  <a:lnTo>
                    <a:pt x="225" y="356"/>
                  </a:lnTo>
                  <a:lnTo>
                    <a:pt x="228" y="356"/>
                  </a:lnTo>
                  <a:lnTo>
                    <a:pt x="228" y="362"/>
                  </a:lnTo>
                  <a:lnTo>
                    <a:pt x="228" y="362"/>
                  </a:lnTo>
                  <a:lnTo>
                    <a:pt x="235" y="362"/>
                  </a:lnTo>
                  <a:lnTo>
                    <a:pt x="235" y="376"/>
                  </a:lnTo>
                  <a:lnTo>
                    <a:pt x="235" y="376"/>
                  </a:lnTo>
                  <a:lnTo>
                    <a:pt x="261" y="376"/>
                  </a:lnTo>
                  <a:lnTo>
                    <a:pt x="261" y="383"/>
                  </a:lnTo>
                  <a:lnTo>
                    <a:pt x="261" y="383"/>
                  </a:lnTo>
                  <a:lnTo>
                    <a:pt x="266" y="383"/>
                  </a:lnTo>
                  <a:lnTo>
                    <a:pt x="266" y="383"/>
                  </a:lnTo>
                  <a:lnTo>
                    <a:pt x="266" y="383"/>
                  </a:lnTo>
                  <a:lnTo>
                    <a:pt x="275" y="383"/>
                  </a:lnTo>
                  <a:lnTo>
                    <a:pt x="275" y="395"/>
                  </a:lnTo>
                  <a:lnTo>
                    <a:pt x="275" y="395"/>
                  </a:lnTo>
                  <a:lnTo>
                    <a:pt x="276" y="395"/>
                  </a:lnTo>
                  <a:lnTo>
                    <a:pt x="276" y="408"/>
                  </a:lnTo>
                  <a:lnTo>
                    <a:pt x="276" y="408"/>
                  </a:lnTo>
                  <a:lnTo>
                    <a:pt x="278" y="408"/>
                  </a:lnTo>
                  <a:lnTo>
                    <a:pt x="278" y="414"/>
                  </a:lnTo>
                  <a:lnTo>
                    <a:pt x="278" y="414"/>
                  </a:lnTo>
                  <a:lnTo>
                    <a:pt x="280" y="414"/>
                  </a:lnTo>
                  <a:lnTo>
                    <a:pt x="280" y="428"/>
                  </a:lnTo>
                  <a:lnTo>
                    <a:pt x="280" y="428"/>
                  </a:lnTo>
                  <a:lnTo>
                    <a:pt x="282" y="428"/>
                  </a:lnTo>
                  <a:lnTo>
                    <a:pt x="282" y="435"/>
                  </a:lnTo>
                  <a:lnTo>
                    <a:pt x="282" y="435"/>
                  </a:lnTo>
                  <a:lnTo>
                    <a:pt x="285" y="435"/>
                  </a:lnTo>
                  <a:lnTo>
                    <a:pt x="285" y="441"/>
                  </a:lnTo>
                  <a:lnTo>
                    <a:pt x="285" y="441"/>
                  </a:lnTo>
                  <a:lnTo>
                    <a:pt x="287" y="441"/>
                  </a:lnTo>
                  <a:lnTo>
                    <a:pt x="287" y="448"/>
                  </a:lnTo>
                  <a:lnTo>
                    <a:pt x="287" y="448"/>
                  </a:lnTo>
                  <a:lnTo>
                    <a:pt x="288" y="448"/>
                  </a:lnTo>
                  <a:lnTo>
                    <a:pt x="288" y="460"/>
                  </a:lnTo>
                  <a:lnTo>
                    <a:pt x="288" y="460"/>
                  </a:lnTo>
                  <a:lnTo>
                    <a:pt x="290" y="460"/>
                  </a:lnTo>
                  <a:lnTo>
                    <a:pt x="290" y="474"/>
                  </a:lnTo>
                  <a:lnTo>
                    <a:pt x="290" y="474"/>
                  </a:lnTo>
                  <a:lnTo>
                    <a:pt x="291" y="474"/>
                  </a:lnTo>
                  <a:lnTo>
                    <a:pt x="291" y="481"/>
                  </a:lnTo>
                  <a:lnTo>
                    <a:pt x="291" y="481"/>
                  </a:lnTo>
                  <a:lnTo>
                    <a:pt x="300" y="481"/>
                  </a:lnTo>
                  <a:lnTo>
                    <a:pt x="300" y="500"/>
                  </a:lnTo>
                  <a:lnTo>
                    <a:pt x="300" y="500"/>
                  </a:lnTo>
                  <a:lnTo>
                    <a:pt x="307" y="500"/>
                  </a:lnTo>
                  <a:lnTo>
                    <a:pt x="307" y="507"/>
                  </a:lnTo>
                  <a:lnTo>
                    <a:pt x="307" y="507"/>
                  </a:lnTo>
                  <a:lnTo>
                    <a:pt x="314" y="507"/>
                  </a:lnTo>
                  <a:lnTo>
                    <a:pt x="314" y="514"/>
                  </a:lnTo>
                  <a:lnTo>
                    <a:pt x="314" y="514"/>
                  </a:lnTo>
                  <a:lnTo>
                    <a:pt x="318" y="514"/>
                  </a:lnTo>
                  <a:lnTo>
                    <a:pt x="318" y="521"/>
                  </a:lnTo>
                  <a:lnTo>
                    <a:pt x="318" y="521"/>
                  </a:lnTo>
                  <a:lnTo>
                    <a:pt x="324" y="521"/>
                  </a:lnTo>
                  <a:lnTo>
                    <a:pt x="324" y="521"/>
                  </a:lnTo>
                  <a:lnTo>
                    <a:pt x="324" y="521"/>
                  </a:lnTo>
                  <a:lnTo>
                    <a:pt x="333" y="521"/>
                  </a:lnTo>
                  <a:lnTo>
                    <a:pt x="333" y="527"/>
                  </a:lnTo>
                  <a:lnTo>
                    <a:pt x="333" y="527"/>
                  </a:lnTo>
                  <a:lnTo>
                    <a:pt x="339" y="527"/>
                  </a:lnTo>
                  <a:lnTo>
                    <a:pt x="339" y="540"/>
                  </a:lnTo>
                  <a:lnTo>
                    <a:pt x="339" y="540"/>
                  </a:lnTo>
                  <a:lnTo>
                    <a:pt x="345" y="540"/>
                  </a:lnTo>
                  <a:lnTo>
                    <a:pt x="345" y="547"/>
                  </a:lnTo>
                  <a:lnTo>
                    <a:pt x="345" y="547"/>
                  </a:lnTo>
                  <a:lnTo>
                    <a:pt x="350" y="547"/>
                  </a:lnTo>
                  <a:lnTo>
                    <a:pt x="350" y="560"/>
                  </a:lnTo>
                  <a:lnTo>
                    <a:pt x="350" y="560"/>
                  </a:lnTo>
                  <a:lnTo>
                    <a:pt x="351" y="560"/>
                  </a:lnTo>
                  <a:lnTo>
                    <a:pt x="351" y="567"/>
                  </a:lnTo>
                  <a:lnTo>
                    <a:pt x="351" y="567"/>
                  </a:lnTo>
                  <a:lnTo>
                    <a:pt x="353" y="567"/>
                  </a:lnTo>
                  <a:lnTo>
                    <a:pt x="353" y="580"/>
                  </a:lnTo>
                  <a:lnTo>
                    <a:pt x="353" y="580"/>
                  </a:lnTo>
                  <a:lnTo>
                    <a:pt x="355" y="580"/>
                  </a:lnTo>
                  <a:lnTo>
                    <a:pt x="355" y="593"/>
                  </a:lnTo>
                  <a:lnTo>
                    <a:pt x="355" y="593"/>
                  </a:lnTo>
                  <a:lnTo>
                    <a:pt x="358" y="593"/>
                  </a:lnTo>
                  <a:lnTo>
                    <a:pt x="358" y="600"/>
                  </a:lnTo>
                  <a:lnTo>
                    <a:pt x="358" y="600"/>
                  </a:lnTo>
                  <a:lnTo>
                    <a:pt x="360" y="600"/>
                  </a:lnTo>
                  <a:lnTo>
                    <a:pt x="360" y="627"/>
                  </a:lnTo>
                  <a:lnTo>
                    <a:pt x="360" y="627"/>
                  </a:lnTo>
                  <a:lnTo>
                    <a:pt x="362" y="627"/>
                  </a:lnTo>
                  <a:lnTo>
                    <a:pt x="362" y="646"/>
                  </a:lnTo>
                  <a:lnTo>
                    <a:pt x="362" y="646"/>
                  </a:lnTo>
                  <a:lnTo>
                    <a:pt x="363" y="646"/>
                  </a:lnTo>
                  <a:lnTo>
                    <a:pt x="363" y="653"/>
                  </a:lnTo>
                  <a:lnTo>
                    <a:pt x="363" y="653"/>
                  </a:lnTo>
                  <a:lnTo>
                    <a:pt x="369" y="653"/>
                  </a:lnTo>
                  <a:lnTo>
                    <a:pt x="369" y="660"/>
                  </a:lnTo>
                  <a:lnTo>
                    <a:pt x="369" y="660"/>
                  </a:lnTo>
                  <a:lnTo>
                    <a:pt x="370" y="660"/>
                  </a:lnTo>
                  <a:lnTo>
                    <a:pt x="370" y="667"/>
                  </a:lnTo>
                  <a:lnTo>
                    <a:pt x="370" y="667"/>
                  </a:lnTo>
                  <a:lnTo>
                    <a:pt x="372" y="667"/>
                  </a:lnTo>
                  <a:lnTo>
                    <a:pt x="372" y="673"/>
                  </a:lnTo>
                  <a:lnTo>
                    <a:pt x="372" y="673"/>
                  </a:lnTo>
                  <a:lnTo>
                    <a:pt x="375" y="673"/>
                  </a:lnTo>
                  <a:lnTo>
                    <a:pt x="375" y="680"/>
                  </a:lnTo>
                  <a:lnTo>
                    <a:pt x="375" y="680"/>
                  </a:lnTo>
                  <a:lnTo>
                    <a:pt x="381" y="680"/>
                  </a:lnTo>
                  <a:lnTo>
                    <a:pt x="381" y="693"/>
                  </a:lnTo>
                  <a:lnTo>
                    <a:pt x="381" y="693"/>
                  </a:lnTo>
                  <a:lnTo>
                    <a:pt x="384" y="693"/>
                  </a:lnTo>
                  <a:lnTo>
                    <a:pt x="384" y="700"/>
                  </a:lnTo>
                  <a:lnTo>
                    <a:pt x="384" y="700"/>
                  </a:lnTo>
                  <a:lnTo>
                    <a:pt x="418" y="700"/>
                  </a:lnTo>
                  <a:lnTo>
                    <a:pt x="418" y="707"/>
                  </a:lnTo>
                  <a:lnTo>
                    <a:pt x="418" y="707"/>
                  </a:lnTo>
                  <a:lnTo>
                    <a:pt x="424" y="707"/>
                  </a:lnTo>
                  <a:lnTo>
                    <a:pt x="424" y="714"/>
                  </a:lnTo>
                  <a:lnTo>
                    <a:pt x="424" y="714"/>
                  </a:lnTo>
                  <a:lnTo>
                    <a:pt x="428" y="714"/>
                  </a:lnTo>
                  <a:lnTo>
                    <a:pt x="428" y="720"/>
                  </a:lnTo>
                  <a:lnTo>
                    <a:pt x="428" y="720"/>
                  </a:lnTo>
                  <a:lnTo>
                    <a:pt x="430" y="720"/>
                  </a:lnTo>
                  <a:lnTo>
                    <a:pt x="430" y="727"/>
                  </a:lnTo>
                  <a:lnTo>
                    <a:pt x="430" y="727"/>
                  </a:lnTo>
                  <a:lnTo>
                    <a:pt x="432" y="727"/>
                  </a:lnTo>
                  <a:lnTo>
                    <a:pt x="432" y="761"/>
                  </a:lnTo>
                  <a:lnTo>
                    <a:pt x="432" y="761"/>
                  </a:lnTo>
                  <a:lnTo>
                    <a:pt x="433" y="761"/>
                  </a:lnTo>
                  <a:lnTo>
                    <a:pt x="433" y="780"/>
                  </a:lnTo>
                  <a:lnTo>
                    <a:pt x="433" y="780"/>
                  </a:lnTo>
                  <a:lnTo>
                    <a:pt x="437" y="780"/>
                  </a:lnTo>
                  <a:lnTo>
                    <a:pt x="437" y="787"/>
                  </a:lnTo>
                  <a:lnTo>
                    <a:pt x="437" y="787"/>
                  </a:lnTo>
                  <a:lnTo>
                    <a:pt x="440" y="787"/>
                  </a:lnTo>
                  <a:lnTo>
                    <a:pt x="440" y="793"/>
                  </a:lnTo>
                  <a:lnTo>
                    <a:pt x="440" y="793"/>
                  </a:lnTo>
                  <a:lnTo>
                    <a:pt x="442" y="793"/>
                  </a:lnTo>
                  <a:lnTo>
                    <a:pt x="442" y="800"/>
                  </a:lnTo>
                  <a:lnTo>
                    <a:pt x="442" y="800"/>
                  </a:lnTo>
                  <a:lnTo>
                    <a:pt x="444" y="800"/>
                  </a:lnTo>
                  <a:lnTo>
                    <a:pt x="444" y="807"/>
                  </a:lnTo>
                  <a:lnTo>
                    <a:pt x="444" y="807"/>
                  </a:lnTo>
                  <a:lnTo>
                    <a:pt x="445" y="807"/>
                  </a:lnTo>
                  <a:lnTo>
                    <a:pt x="445" y="814"/>
                  </a:lnTo>
                  <a:lnTo>
                    <a:pt x="445" y="814"/>
                  </a:lnTo>
                  <a:lnTo>
                    <a:pt x="449" y="814"/>
                  </a:lnTo>
                  <a:lnTo>
                    <a:pt x="449" y="820"/>
                  </a:lnTo>
                  <a:lnTo>
                    <a:pt x="449" y="820"/>
                  </a:lnTo>
                  <a:lnTo>
                    <a:pt x="468" y="820"/>
                  </a:lnTo>
                  <a:lnTo>
                    <a:pt x="468" y="827"/>
                  </a:lnTo>
                  <a:lnTo>
                    <a:pt x="468" y="827"/>
                  </a:lnTo>
                  <a:lnTo>
                    <a:pt x="473" y="827"/>
                  </a:lnTo>
                  <a:lnTo>
                    <a:pt x="473" y="834"/>
                  </a:lnTo>
                  <a:lnTo>
                    <a:pt x="473" y="834"/>
                  </a:lnTo>
                  <a:lnTo>
                    <a:pt x="475" y="834"/>
                  </a:lnTo>
                  <a:lnTo>
                    <a:pt x="475" y="840"/>
                  </a:lnTo>
                  <a:lnTo>
                    <a:pt x="475" y="840"/>
                  </a:lnTo>
                  <a:lnTo>
                    <a:pt x="480" y="840"/>
                  </a:lnTo>
                  <a:lnTo>
                    <a:pt x="480" y="847"/>
                  </a:lnTo>
                  <a:lnTo>
                    <a:pt x="480" y="847"/>
                  </a:lnTo>
                  <a:lnTo>
                    <a:pt x="481" y="847"/>
                  </a:lnTo>
                  <a:lnTo>
                    <a:pt x="481" y="854"/>
                  </a:lnTo>
                  <a:lnTo>
                    <a:pt x="481" y="854"/>
                  </a:lnTo>
                  <a:lnTo>
                    <a:pt x="487" y="854"/>
                  </a:lnTo>
                  <a:lnTo>
                    <a:pt x="487" y="861"/>
                  </a:lnTo>
                  <a:lnTo>
                    <a:pt x="487" y="861"/>
                  </a:lnTo>
                  <a:lnTo>
                    <a:pt x="497" y="861"/>
                  </a:lnTo>
                  <a:lnTo>
                    <a:pt x="497" y="867"/>
                  </a:lnTo>
                  <a:lnTo>
                    <a:pt x="497" y="867"/>
                  </a:lnTo>
                  <a:lnTo>
                    <a:pt x="509" y="867"/>
                  </a:lnTo>
                  <a:lnTo>
                    <a:pt x="509" y="874"/>
                  </a:lnTo>
                  <a:lnTo>
                    <a:pt x="509" y="874"/>
                  </a:lnTo>
                  <a:lnTo>
                    <a:pt x="511" y="874"/>
                  </a:lnTo>
                  <a:lnTo>
                    <a:pt x="511" y="880"/>
                  </a:lnTo>
                  <a:lnTo>
                    <a:pt x="511" y="880"/>
                  </a:lnTo>
                  <a:lnTo>
                    <a:pt x="512" y="880"/>
                  </a:lnTo>
                  <a:lnTo>
                    <a:pt x="512" y="887"/>
                  </a:lnTo>
                  <a:lnTo>
                    <a:pt x="512" y="887"/>
                  </a:lnTo>
                  <a:lnTo>
                    <a:pt x="515" y="887"/>
                  </a:lnTo>
                  <a:lnTo>
                    <a:pt x="515" y="901"/>
                  </a:lnTo>
                  <a:lnTo>
                    <a:pt x="515" y="901"/>
                  </a:lnTo>
                  <a:lnTo>
                    <a:pt x="519" y="901"/>
                  </a:lnTo>
                  <a:lnTo>
                    <a:pt x="519" y="907"/>
                  </a:lnTo>
                  <a:lnTo>
                    <a:pt x="519" y="907"/>
                  </a:lnTo>
                  <a:lnTo>
                    <a:pt x="542" y="907"/>
                  </a:lnTo>
                  <a:lnTo>
                    <a:pt x="542" y="907"/>
                  </a:lnTo>
                  <a:lnTo>
                    <a:pt x="542" y="907"/>
                  </a:lnTo>
                  <a:lnTo>
                    <a:pt x="563" y="907"/>
                  </a:lnTo>
                  <a:lnTo>
                    <a:pt x="563" y="914"/>
                  </a:lnTo>
                  <a:lnTo>
                    <a:pt x="563" y="914"/>
                  </a:lnTo>
                  <a:lnTo>
                    <a:pt x="567" y="914"/>
                  </a:lnTo>
                  <a:lnTo>
                    <a:pt x="567" y="927"/>
                  </a:lnTo>
                  <a:lnTo>
                    <a:pt x="567" y="927"/>
                  </a:lnTo>
                  <a:lnTo>
                    <a:pt x="575" y="927"/>
                  </a:lnTo>
                  <a:lnTo>
                    <a:pt x="575" y="940"/>
                  </a:lnTo>
                  <a:lnTo>
                    <a:pt x="575" y="940"/>
                  </a:lnTo>
                  <a:lnTo>
                    <a:pt x="577" y="940"/>
                  </a:lnTo>
                  <a:lnTo>
                    <a:pt x="577" y="947"/>
                  </a:lnTo>
                  <a:lnTo>
                    <a:pt x="577" y="947"/>
                  </a:lnTo>
                  <a:lnTo>
                    <a:pt x="582" y="947"/>
                  </a:lnTo>
                  <a:lnTo>
                    <a:pt x="582" y="955"/>
                  </a:lnTo>
                  <a:lnTo>
                    <a:pt x="582" y="955"/>
                  </a:lnTo>
                  <a:lnTo>
                    <a:pt x="586" y="955"/>
                  </a:lnTo>
                  <a:lnTo>
                    <a:pt x="586" y="955"/>
                  </a:lnTo>
                  <a:lnTo>
                    <a:pt x="586" y="955"/>
                  </a:lnTo>
                  <a:lnTo>
                    <a:pt x="587" y="955"/>
                  </a:lnTo>
                  <a:lnTo>
                    <a:pt x="587" y="968"/>
                  </a:lnTo>
                  <a:lnTo>
                    <a:pt x="587" y="968"/>
                  </a:lnTo>
                  <a:lnTo>
                    <a:pt x="589" y="968"/>
                  </a:lnTo>
                  <a:lnTo>
                    <a:pt x="589" y="975"/>
                  </a:lnTo>
                  <a:lnTo>
                    <a:pt x="589" y="975"/>
                  </a:lnTo>
                  <a:lnTo>
                    <a:pt x="591" y="975"/>
                  </a:lnTo>
                  <a:lnTo>
                    <a:pt x="591" y="981"/>
                  </a:lnTo>
                  <a:lnTo>
                    <a:pt x="591" y="981"/>
                  </a:lnTo>
                  <a:lnTo>
                    <a:pt x="606" y="981"/>
                  </a:lnTo>
                  <a:lnTo>
                    <a:pt x="606" y="988"/>
                  </a:lnTo>
                  <a:lnTo>
                    <a:pt x="606" y="988"/>
                  </a:lnTo>
                  <a:lnTo>
                    <a:pt x="629" y="988"/>
                  </a:lnTo>
                  <a:lnTo>
                    <a:pt x="629" y="988"/>
                  </a:lnTo>
                  <a:lnTo>
                    <a:pt x="629" y="988"/>
                  </a:lnTo>
                  <a:lnTo>
                    <a:pt x="633" y="988"/>
                  </a:lnTo>
                  <a:lnTo>
                    <a:pt x="633" y="995"/>
                  </a:lnTo>
                  <a:lnTo>
                    <a:pt x="633" y="995"/>
                  </a:lnTo>
                  <a:lnTo>
                    <a:pt x="642" y="995"/>
                  </a:lnTo>
                  <a:lnTo>
                    <a:pt x="642" y="1003"/>
                  </a:lnTo>
                  <a:lnTo>
                    <a:pt x="642" y="1003"/>
                  </a:lnTo>
                  <a:lnTo>
                    <a:pt x="648" y="1003"/>
                  </a:lnTo>
                  <a:lnTo>
                    <a:pt x="648" y="1009"/>
                  </a:lnTo>
                  <a:lnTo>
                    <a:pt x="649" y="1009"/>
                  </a:lnTo>
                  <a:lnTo>
                    <a:pt x="651" y="1009"/>
                  </a:lnTo>
                  <a:lnTo>
                    <a:pt x="651" y="1023"/>
                  </a:lnTo>
                  <a:lnTo>
                    <a:pt x="651" y="1023"/>
                  </a:lnTo>
                  <a:lnTo>
                    <a:pt x="652" y="1023"/>
                  </a:lnTo>
                  <a:lnTo>
                    <a:pt x="652" y="1023"/>
                  </a:lnTo>
                  <a:lnTo>
                    <a:pt x="652" y="1023"/>
                  </a:lnTo>
                  <a:lnTo>
                    <a:pt x="656" y="1023"/>
                  </a:lnTo>
                  <a:lnTo>
                    <a:pt x="656" y="1037"/>
                  </a:lnTo>
                  <a:lnTo>
                    <a:pt x="656" y="1037"/>
                  </a:lnTo>
                  <a:lnTo>
                    <a:pt x="659" y="1037"/>
                  </a:lnTo>
                  <a:lnTo>
                    <a:pt x="659" y="1044"/>
                  </a:lnTo>
                  <a:lnTo>
                    <a:pt x="659" y="1044"/>
                  </a:lnTo>
                  <a:lnTo>
                    <a:pt x="661" y="1044"/>
                  </a:lnTo>
                  <a:lnTo>
                    <a:pt x="661" y="1052"/>
                  </a:lnTo>
                  <a:lnTo>
                    <a:pt x="661" y="1052"/>
                  </a:lnTo>
                  <a:lnTo>
                    <a:pt x="668" y="1052"/>
                  </a:lnTo>
                  <a:lnTo>
                    <a:pt x="668" y="1059"/>
                  </a:lnTo>
                  <a:lnTo>
                    <a:pt x="668" y="1059"/>
                  </a:lnTo>
                  <a:lnTo>
                    <a:pt x="671" y="1059"/>
                  </a:lnTo>
                  <a:lnTo>
                    <a:pt x="671" y="1059"/>
                  </a:lnTo>
                  <a:lnTo>
                    <a:pt x="671" y="1059"/>
                  </a:lnTo>
                  <a:lnTo>
                    <a:pt x="675" y="1059"/>
                  </a:lnTo>
                  <a:lnTo>
                    <a:pt x="675" y="1066"/>
                  </a:lnTo>
                  <a:lnTo>
                    <a:pt x="675" y="1066"/>
                  </a:lnTo>
                  <a:lnTo>
                    <a:pt x="692" y="1066"/>
                  </a:lnTo>
                  <a:lnTo>
                    <a:pt x="692" y="1073"/>
                  </a:lnTo>
                  <a:lnTo>
                    <a:pt x="692" y="1073"/>
                  </a:lnTo>
                  <a:lnTo>
                    <a:pt x="697" y="1073"/>
                  </a:lnTo>
                  <a:lnTo>
                    <a:pt x="697" y="1073"/>
                  </a:lnTo>
                  <a:lnTo>
                    <a:pt x="697" y="1073"/>
                  </a:lnTo>
                  <a:lnTo>
                    <a:pt x="706" y="1073"/>
                  </a:lnTo>
                  <a:lnTo>
                    <a:pt x="706" y="1080"/>
                  </a:lnTo>
                  <a:lnTo>
                    <a:pt x="706" y="1080"/>
                  </a:lnTo>
                  <a:lnTo>
                    <a:pt x="709" y="1080"/>
                  </a:lnTo>
                  <a:lnTo>
                    <a:pt x="709" y="1095"/>
                  </a:lnTo>
                  <a:lnTo>
                    <a:pt x="709" y="1095"/>
                  </a:lnTo>
                  <a:lnTo>
                    <a:pt x="714" y="1095"/>
                  </a:lnTo>
                  <a:lnTo>
                    <a:pt x="714" y="1102"/>
                  </a:lnTo>
                  <a:lnTo>
                    <a:pt x="714" y="1102"/>
                  </a:lnTo>
                  <a:lnTo>
                    <a:pt x="719" y="1102"/>
                  </a:lnTo>
                  <a:lnTo>
                    <a:pt x="719" y="1123"/>
                  </a:lnTo>
                  <a:lnTo>
                    <a:pt x="719" y="1123"/>
                  </a:lnTo>
                  <a:lnTo>
                    <a:pt x="723" y="1123"/>
                  </a:lnTo>
                  <a:lnTo>
                    <a:pt x="723" y="1130"/>
                  </a:lnTo>
                  <a:lnTo>
                    <a:pt x="723" y="1130"/>
                  </a:lnTo>
                  <a:lnTo>
                    <a:pt x="726" y="1130"/>
                  </a:lnTo>
                  <a:lnTo>
                    <a:pt x="726" y="1137"/>
                  </a:lnTo>
                  <a:lnTo>
                    <a:pt x="726" y="1137"/>
                  </a:lnTo>
                  <a:lnTo>
                    <a:pt x="727" y="1137"/>
                  </a:lnTo>
                  <a:lnTo>
                    <a:pt x="727" y="1152"/>
                  </a:lnTo>
                  <a:lnTo>
                    <a:pt x="727" y="1152"/>
                  </a:lnTo>
                  <a:lnTo>
                    <a:pt x="731" y="1152"/>
                  </a:lnTo>
                  <a:lnTo>
                    <a:pt x="731" y="1159"/>
                  </a:lnTo>
                  <a:lnTo>
                    <a:pt x="731" y="1159"/>
                  </a:lnTo>
                  <a:lnTo>
                    <a:pt x="733" y="1159"/>
                  </a:lnTo>
                  <a:lnTo>
                    <a:pt x="733" y="1166"/>
                  </a:lnTo>
                  <a:lnTo>
                    <a:pt x="733" y="1166"/>
                  </a:lnTo>
                  <a:lnTo>
                    <a:pt x="736" y="1166"/>
                  </a:lnTo>
                  <a:lnTo>
                    <a:pt x="736" y="1173"/>
                  </a:lnTo>
                  <a:lnTo>
                    <a:pt x="736" y="1173"/>
                  </a:lnTo>
                  <a:lnTo>
                    <a:pt x="791" y="1173"/>
                  </a:lnTo>
                  <a:lnTo>
                    <a:pt x="791" y="1181"/>
                  </a:lnTo>
                  <a:lnTo>
                    <a:pt x="791" y="1181"/>
                  </a:lnTo>
                  <a:lnTo>
                    <a:pt x="793" y="1181"/>
                  </a:lnTo>
                  <a:lnTo>
                    <a:pt x="793" y="1196"/>
                  </a:lnTo>
                  <a:lnTo>
                    <a:pt x="793" y="1196"/>
                  </a:lnTo>
                  <a:lnTo>
                    <a:pt x="801" y="1196"/>
                  </a:lnTo>
                  <a:lnTo>
                    <a:pt x="801" y="1203"/>
                  </a:lnTo>
                  <a:lnTo>
                    <a:pt x="801" y="1203"/>
                  </a:lnTo>
                  <a:lnTo>
                    <a:pt x="806" y="1203"/>
                  </a:lnTo>
                  <a:lnTo>
                    <a:pt x="806" y="1210"/>
                  </a:lnTo>
                  <a:lnTo>
                    <a:pt x="806" y="1210"/>
                  </a:lnTo>
                  <a:lnTo>
                    <a:pt x="820" y="1210"/>
                  </a:lnTo>
                  <a:lnTo>
                    <a:pt x="820" y="1217"/>
                  </a:lnTo>
                  <a:lnTo>
                    <a:pt x="820" y="1217"/>
                  </a:lnTo>
                  <a:lnTo>
                    <a:pt x="839" y="1217"/>
                  </a:lnTo>
                  <a:lnTo>
                    <a:pt x="839" y="1224"/>
                  </a:lnTo>
                  <a:lnTo>
                    <a:pt x="839" y="1224"/>
                  </a:lnTo>
                  <a:lnTo>
                    <a:pt x="860" y="1224"/>
                  </a:lnTo>
                  <a:lnTo>
                    <a:pt x="860" y="1231"/>
                  </a:lnTo>
                  <a:lnTo>
                    <a:pt x="860" y="1231"/>
                  </a:lnTo>
                  <a:lnTo>
                    <a:pt x="861" y="1231"/>
                  </a:lnTo>
                  <a:lnTo>
                    <a:pt x="861" y="1240"/>
                  </a:lnTo>
                  <a:lnTo>
                    <a:pt x="861" y="1240"/>
                  </a:lnTo>
                  <a:lnTo>
                    <a:pt x="863" y="1240"/>
                  </a:lnTo>
                  <a:lnTo>
                    <a:pt x="863" y="1247"/>
                  </a:lnTo>
                  <a:lnTo>
                    <a:pt x="863" y="1247"/>
                  </a:lnTo>
                  <a:lnTo>
                    <a:pt x="869" y="1247"/>
                  </a:lnTo>
                  <a:lnTo>
                    <a:pt x="869" y="1254"/>
                  </a:lnTo>
                  <a:lnTo>
                    <a:pt x="869" y="1254"/>
                  </a:lnTo>
                  <a:lnTo>
                    <a:pt x="885" y="1254"/>
                  </a:lnTo>
                  <a:lnTo>
                    <a:pt x="885" y="1261"/>
                  </a:lnTo>
                  <a:lnTo>
                    <a:pt x="885" y="1261"/>
                  </a:lnTo>
                  <a:lnTo>
                    <a:pt x="897" y="1261"/>
                  </a:lnTo>
                  <a:lnTo>
                    <a:pt x="897" y="1268"/>
                  </a:lnTo>
                  <a:lnTo>
                    <a:pt x="897" y="1268"/>
                  </a:lnTo>
                  <a:lnTo>
                    <a:pt x="924" y="1268"/>
                  </a:lnTo>
                  <a:lnTo>
                    <a:pt x="924" y="1275"/>
                  </a:lnTo>
                  <a:lnTo>
                    <a:pt x="924" y="1275"/>
                  </a:lnTo>
                  <a:lnTo>
                    <a:pt x="928" y="1275"/>
                  </a:lnTo>
                  <a:lnTo>
                    <a:pt x="928" y="1282"/>
                  </a:lnTo>
                  <a:lnTo>
                    <a:pt x="928" y="1282"/>
                  </a:lnTo>
                  <a:lnTo>
                    <a:pt x="935" y="1282"/>
                  </a:lnTo>
                  <a:lnTo>
                    <a:pt x="935" y="1291"/>
                  </a:lnTo>
                  <a:lnTo>
                    <a:pt x="935" y="1291"/>
                  </a:lnTo>
                  <a:lnTo>
                    <a:pt x="936" y="1291"/>
                  </a:lnTo>
                  <a:lnTo>
                    <a:pt x="936" y="1298"/>
                  </a:lnTo>
                  <a:lnTo>
                    <a:pt x="936" y="1298"/>
                  </a:lnTo>
                  <a:lnTo>
                    <a:pt x="940" y="1298"/>
                  </a:lnTo>
                  <a:lnTo>
                    <a:pt x="940" y="1305"/>
                  </a:lnTo>
                  <a:lnTo>
                    <a:pt x="940" y="1305"/>
                  </a:lnTo>
                  <a:lnTo>
                    <a:pt x="945" y="1305"/>
                  </a:lnTo>
                  <a:lnTo>
                    <a:pt x="945" y="1319"/>
                  </a:lnTo>
                  <a:lnTo>
                    <a:pt x="945" y="1319"/>
                  </a:lnTo>
                  <a:lnTo>
                    <a:pt x="998" y="1319"/>
                  </a:lnTo>
                  <a:lnTo>
                    <a:pt x="998" y="1326"/>
                  </a:lnTo>
                  <a:lnTo>
                    <a:pt x="998" y="1326"/>
                  </a:lnTo>
                  <a:lnTo>
                    <a:pt x="1006" y="1326"/>
                  </a:lnTo>
                  <a:lnTo>
                    <a:pt x="1006" y="1333"/>
                  </a:lnTo>
                  <a:lnTo>
                    <a:pt x="1006" y="1333"/>
                  </a:lnTo>
                  <a:lnTo>
                    <a:pt x="1018" y="1333"/>
                  </a:lnTo>
                  <a:lnTo>
                    <a:pt x="1018" y="1333"/>
                  </a:lnTo>
                  <a:lnTo>
                    <a:pt x="1018" y="1333"/>
                  </a:lnTo>
                  <a:lnTo>
                    <a:pt x="1054" y="1333"/>
                  </a:lnTo>
                  <a:lnTo>
                    <a:pt x="1054" y="1333"/>
                  </a:lnTo>
                  <a:lnTo>
                    <a:pt x="1054" y="1333"/>
                  </a:lnTo>
                  <a:lnTo>
                    <a:pt x="1072" y="1333"/>
                  </a:lnTo>
                  <a:lnTo>
                    <a:pt x="1072" y="1342"/>
                  </a:lnTo>
                  <a:lnTo>
                    <a:pt x="1072" y="1342"/>
                  </a:lnTo>
                  <a:lnTo>
                    <a:pt x="1078" y="1342"/>
                  </a:lnTo>
                  <a:lnTo>
                    <a:pt x="1078" y="1342"/>
                  </a:lnTo>
                  <a:lnTo>
                    <a:pt x="1078" y="1342"/>
                  </a:lnTo>
                  <a:lnTo>
                    <a:pt x="1088" y="1342"/>
                  </a:lnTo>
                  <a:lnTo>
                    <a:pt x="1088" y="1349"/>
                  </a:lnTo>
                  <a:lnTo>
                    <a:pt x="1088" y="1349"/>
                  </a:lnTo>
                  <a:lnTo>
                    <a:pt x="1138" y="1349"/>
                  </a:lnTo>
                  <a:lnTo>
                    <a:pt x="1138" y="1349"/>
                  </a:lnTo>
                  <a:lnTo>
                    <a:pt x="1138" y="1349"/>
                  </a:lnTo>
                  <a:lnTo>
                    <a:pt x="1145" y="1349"/>
                  </a:lnTo>
                  <a:lnTo>
                    <a:pt x="1145" y="1349"/>
                  </a:lnTo>
                  <a:lnTo>
                    <a:pt x="1145" y="1349"/>
                  </a:lnTo>
                  <a:lnTo>
                    <a:pt x="1154" y="1349"/>
                  </a:lnTo>
                  <a:lnTo>
                    <a:pt x="1154" y="1349"/>
                  </a:lnTo>
                  <a:lnTo>
                    <a:pt x="1154" y="1349"/>
                  </a:lnTo>
                  <a:lnTo>
                    <a:pt x="1181" y="1349"/>
                  </a:lnTo>
                  <a:lnTo>
                    <a:pt x="1181" y="1357"/>
                  </a:lnTo>
                  <a:lnTo>
                    <a:pt x="1181" y="1357"/>
                  </a:lnTo>
                  <a:lnTo>
                    <a:pt x="1213" y="1357"/>
                  </a:lnTo>
                  <a:lnTo>
                    <a:pt x="1213" y="1365"/>
                  </a:lnTo>
                  <a:lnTo>
                    <a:pt x="1213" y="1365"/>
                  </a:lnTo>
                  <a:lnTo>
                    <a:pt x="1215" y="1365"/>
                  </a:lnTo>
                  <a:lnTo>
                    <a:pt x="1215" y="1373"/>
                  </a:lnTo>
                  <a:lnTo>
                    <a:pt x="1215" y="1373"/>
                  </a:lnTo>
                  <a:lnTo>
                    <a:pt x="1220" y="1373"/>
                  </a:lnTo>
                  <a:lnTo>
                    <a:pt x="1220" y="1381"/>
                  </a:lnTo>
                  <a:lnTo>
                    <a:pt x="1220" y="1381"/>
                  </a:lnTo>
                  <a:lnTo>
                    <a:pt x="1287" y="1381"/>
                  </a:lnTo>
                  <a:lnTo>
                    <a:pt x="1287" y="1389"/>
                  </a:lnTo>
                  <a:lnTo>
                    <a:pt x="1287" y="1389"/>
                  </a:lnTo>
                  <a:lnTo>
                    <a:pt x="1299" y="1389"/>
                  </a:lnTo>
                  <a:lnTo>
                    <a:pt x="1299" y="1389"/>
                  </a:lnTo>
                  <a:lnTo>
                    <a:pt x="1299" y="1389"/>
                  </a:lnTo>
                  <a:lnTo>
                    <a:pt x="1316" y="1389"/>
                  </a:lnTo>
                  <a:lnTo>
                    <a:pt x="1316" y="1389"/>
                  </a:lnTo>
                  <a:lnTo>
                    <a:pt x="1316" y="1389"/>
                  </a:lnTo>
                  <a:lnTo>
                    <a:pt x="1342" y="1389"/>
                  </a:lnTo>
                  <a:lnTo>
                    <a:pt x="1342" y="1389"/>
                  </a:lnTo>
                  <a:lnTo>
                    <a:pt x="1342" y="1389"/>
                  </a:lnTo>
                  <a:lnTo>
                    <a:pt x="1403" y="1389"/>
                  </a:lnTo>
                  <a:lnTo>
                    <a:pt x="1403" y="1398"/>
                  </a:lnTo>
                  <a:lnTo>
                    <a:pt x="1403" y="1398"/>
                  </a:lnTo>
                  <a:lnTo>
                    <a:pt x="1411" y="1398"/>
                  </a:lnTo>
                  <a:lnTo>
                    <a:pt x="1411" y="1406"/>
                  </a:lnTo>
                  <a:lnTo>
                    <a:pt x="1411" y="1406"/>
                  </a:lnTo>
                  <a:lnTo>
                    <a:pt x="1417" y="1406"/>
                  </a:lnTo>
                  <a:lnTo>
                    <a:pt x="1417" y="1406"/>
                  </a:lnTo>
                  <a:lnTo>
                    <a:pt x="1417" y="1406"/>
                  </a:lnTo>
                  <a:lnTo>
                    <a:pt x="1426" y="1406"/>
                  </a:lnTo>
                  <a:lnTo>
                    <a:pt x="1426" y="1414"/>
                  </a:lnTo>
                  <a:lnTo>
                    <a:pt x="1426" y="1414"/>
                  </a:lnTo>
                  <a:lnTo>
                    <a:pt x="1434" y="1414"/>
                  </a:lnTo>
                  <a:lnTo>
                    <a:pt x="1434" y="1431"/>
                  </a:lnTo>
                  <a:lnTo>
                    <a:pt x="1434" y="1431"/>
                  </a:lnTo>
                  <a:lnTo>
                    <a:pt x="1437" y="1431"/>
                  </a:lnTo>
                  <a:lnTo>
                    <a:pt x="1437" y="1431"/>
                  </a:lnTo>
                  <a:lnTo>
                    <a:pt x="1437" y="1431"/>
                  </a:lnTo>
                  <a:lnTo>
                    <a:pt x="1442" y="1431"/>
                  </a:lnTo>
                  <a:lnTo>
                    <a:pt x="1442" y="1431"/>
                  </a:lnTo>
                  <a:lnTo>
                    <a:pt x="1445" y="1431"/>
                  </a:lnTo>
                  <a:lnTo>
                    <a:pt x="1449" y="1431"/>
                  </a:lnTo>
                  <a:lnTo>
                    <a:pt x="1449" y="1431"/>
                  </a:lnTo>
                  <a:lnTo>
                    <a:pt x="1449" y="1431"/>
                  </a:lnTo>
                  <a:lnTo>
                    <a:pt x="1517" y="1431"/>
                  </a:lnTo>
                  <a:lnTo>
                    <a:pt x="1517" y="1431"/>
                  </a:lnTo>
                  <a:lnTo>
                    <a:pt x="1517" y="1431"/>
                  </a:lnTo>
                  <a:lnTo>
                    <a:pt x="1521" y="1431"/>
                  </a:lnTo>
                  <a:lnTo>
                    <a:pt x="1521" y="1431"/>
                  </a:lnTo>
                  <a:lnTo>
                    <a:pt x="1521" y="1431"/>
                  </a:lnTo>
                  <a:lnTo>
                    <a:pt x="1536" y="1431"/>
                  </a:lnTo>
                  <a:lnTo>
                    <a:pt x="1536" y="1431"/>
                  </a:lnTo>
                  <a:lnTo>
                    <a:pt x="1536" y="1431"/>
                  </a:lnTo>
                  <a:lnTo>
                    <a:pt x="1569" y="1431"/>
                  </a:lnTo>
                  <a:lnTo>
                    <a:pt x="1569" y="1431"/>
                  </a:lnTo>
                  <a:lnTo>
                    <a:pt x="1569" y="1431"/>
                  </a:lnTo>
                  <a:lnTo>
                    <a:pt x="1579" y="1431"/>
                  </a:lnTo>
                  <a:lnTo>
                    <a:pt x="1579" y="1443"/>
                  </a:lnTo>
                  <a:lnTo>
                    <a:pt x="1579" y="1443"/>
                  </a:lnTo>
                  <a:lnTo>
                    <a:pt x="1581" y="1443"/>
                  </a:lnTo>
                  <a:lnTo>
                    <a:pt x="1581" y="1453"/>
                  </a:lnTo>
                  <a:lnTo>
                    <a:pt x="1581" y="1453"/>
                  </a:lnTo>
                  <a:lnTo>
                    <a:pt x="1627" y="1453"/>
                  </a:lnTo>
                  <a:lnTo>
                    <a:pt x="1627" y="1464"/>
                  </a:lnTo>
                  <a:lnTo>
                    <a:pt x="1627" y="1464"/>
                  </a:lnTo>
                  <a:lnTo>
                    <a:pt x="1663" y="1464"/>
                  </a:lnTo>
                  <a:lnTo>
                    <a:pt x="1663" y="1474"/>
                  </a:lnTo>
                  <a:lnTo>
                    <a:pt x="1665" y="1474"/>
                  </a:lnTo>
                  <a:lnTo>
                    <a:pt x="1677" y="1474"/>
                  </a:lnTo>
                  <a:lnTo>
                    <a:pt x="1677" y="1474"/>
                  </a:lnTo>
                  <a:lnTo>
                    <a:pt x="1677" y="1474"/>
                  </a:lnTo>
                  <a:lnTo>
                    <a:pt x="1692" y="1474"/>
                  </a:lnTo>
                  <a:lnTo>
                    <a:pt x="1692" y="1474"/>
                  </a:lnTo>
                  <a:lnTo>
                    <a:pt x="1692" y="1474"/>
                  </a:lnTo>
                  <a:lnTo>
                    <a:pt x="1721" y="1474"/>
                  </a:lnTo>
                  <a:lnTo>
                    <a:pt x="1721" y="1474"/>
                  </a:lnTo>
                  <a:lnTo>
                    <a:pt x="1721" y="1474"/>
                  </a:lnTo>
                  <a:lnTo>
                    <a:pt x="1726" y="1474"/>
                  </a:lnTo>
                  <a:lnTo>
                    <a:pt x="1726" y="1487"/>
                  </a:lnTo>
                  <a:lnTo>
                    <a:pt x="1726" y="1487"/>
                  </a:lnTo>
                  <a:lnTo>
                    <a:pt x="1747" y="1487"/>
                  </a:lnTo>
                  <a:lnTo>
                    <a:pt x="1747" y="1487"/>
                  </a:lnTo>
                  <a:lnTo>
                    <a:pt x="1747" y="1487"/>
                  </a:lnTo>
                  <a:lnTo>
                    <a:pt x="1757" y="1487"/>
                  </a:lnTo>
                  <a:lnTo>
                    <a:pt x="1757" y="1500"/>
                  </a:lnTo>
                  <a:lnTo>
                    <a:pt x="1757" y="1500"/>
                  </a:lnTo>
                  <a:lnTo>
                    <a:pt x="1790" y="1500"/>
                  </a:lnTo>
                  <a:lnTo>
                    <a:pt x="1790" y="1500"/>
                  </a:lnTo>
                  <a:lnTo>
                    <a:pt x="1790" y="1500"/>
                  </a:lnTo>
                  <a:lnTo>
                    <a:pt x="1856" y="1500"/>
                  </a:lnTo>
                  <a:lnTo>
                    <a:pt x="1856" y="1500"/>
                  </a:lnTo>
                  <a:lnTo>
                    <a:pt x="1856" y="1500"/>
                  </a:lnTo>
                  <a:lnTo>
                    <a:pt x="1870" y="1500"/>
                  </a:lnTo>
                  <a:lnTo>
                    <a:pt x="1870" y="1500"/>
                  </a:lnTo>
                  <a:lnTo>
                    <a:pt x="1870" y="1500"/>
                  </a:lnTo>
                  <a:lnTo>
                    <a:pt x="1890" y="1500"/>
                  </a:lnTo>
                  <a:lnTo>
                    <a:pt x="1890" y="1500"/>
                  </a:lnTo>
                  <a:lnTo>
                    <a:pt x="1890" y="1500"/>
                  </a:lnTo>
                  <a:lnTo>
                    <a:pt x="1897" y="1500"/>
                  </a:lnTo>
                  <a:lnTo>
                    <a:pt x="1897" y="1500"/>
                  </a:lnTo>
                  <a:lnTo>
                    <a:pt x="1897" y="1500"/>
                  </a:lnTo>
                  <a:lnTo>
                    <a:pt x="2017" y="1500"/>
                  </a:lnTo>
                  <a:lnTo>
                    <a:pt x="2017" y="1500"/>
                  </a:lnTo>
                  <a:lnTo>
                    <a:pt x="2017" y="1500"/>
                  </a:lnTo>
                  <a:lnTo>
                    <a:pt x="2071" y="1500"/>
                  </a:lnTo>
                  <a:lnTo>
                    <a:pt x="2071" y="1500"/>
                  </a:lnTo>
                  <a:lnTo>
                    <a:pt x="2071" y="1500"/>
                  </a:lnTo>
                  <a:lnTo>
                    <a:pt x="2084" y="1500"/>
                  </a:lnTo>
                  <a:lnTo>
                    <a:pt x="2084" y="1500"/>
                  </a:lnTo>
                  <a:lnTo>
                    <a:pt x="2084" y="1500"/>
                  </a:lnTo>
                  <a:lnTo>
                    <a:pt x="2096" y="1500"/>
                  </a:lnTo>
                  <a:lnTo>
                    <a:pt x="2096" y="1500"/>
                  </a:lnTo>
                  <a:lnTo>
                    <a:pt x="2096" y="1500"/>
                  </a:lnTo>
                  <a:lnTo>
                    <a:pt x="2145" y="1500"/>
                  </a:lnTo>
                  <a:lnTo>
                    <a:pt x="2145" y="1500"/>
                  </a:lnTo>
                  <a:lnTo>
                    <a:pt x="2145" y="1500"/>
                  </a:lnTo>
                  <a:lnTo>
                    <a:pt x="2180" y="1500"/>
                  </a:lnTo>
                  <a:lnTo>
                    <a:pt x="2180" y="1500"/>
                  </a:lnTo>
                  <a:lnTo>
                    <a:pt x="2180" y="1500"/>
                  </a:lnTo>
                  <a:lnTo>
                    <a:pt x="2227" y="1500"/>
                  </a:lnTo>
                  <a:lnTo>
                    <a:pt x="2227" y="1500"/>
                  </a:lnTo>
                  <a:lnTo>
                    <a:pt x="2227" y="1500"/>
                  </a:lnTo>
                  <a:lnTo>
                    <a:pt x="2236" y="1500"/>
                  </a:lnTo>
                  <a:lnTo>
                    <a:pt x="2236" y="1500"/>
                  </a:lnTo>
                  <a:lnTo>
                    <a:pt x="2236" y="1500"/>
                  </a:lnTo>
                  <a:lnTo>
                    <a:pt x="2287" y="1500"/>
                  </a:lnTo>
                  <a:lnTo>
                    <a:pt x="2287" y="1500"/>
                  </a:lnTo>
                  <a:lnTo>
                    <a:pt x="2289" y="1500"/>
                  </a:lnTo>
                  <a:lnTo>
                    <a:pt x="2298" y="1500"/>
                  </a:lnTo>
                  <a:lnTo>
                    <a:pt x="2298" y="1500"/>
                  </a:lnTo>
                  <a:lnTo>
                    <a:pt x="2298" y="1500"/>
                  </a:lnTo>
                  <a:lnTo>
                    <a:pt x="2301" y="1500"/>
                  </a:lnTo>
                  <a:lnTo>
                    <a:pt x="2301" y="1500"/>
                  </a:lnTo>
                  <a:lnTo>
                    <a:pt x="2301" y="1500"/>
                  </a:lnTo>
                  <a:lnTo>
                    <a:pt x="2309" y="1500"/>
                  </a:lnTo>
                  <a:lnTo>
                    <a:pt x="2309" y="1500"/>
                  </a:lnTo>
                  <a:lnTo>
                    <a:pt x="2311" y="1500"/>
                  </a:lnTo>
                  <a:lnTo>
                    <a:pt x="2364" y="1500"/>
                  </a:lnTo>
                  <a:lnTo>
                    <a:pt x="2364" y="1500"/>
                  </a:lnTo>
                  <a:lnTo>
                    <a:pt x="2364" y="1500"/>
                  </a:lnTo>
                  <a:lnTo>
                    <a:pt x="2371" y="1500"/>
                  </a:lnTo>
                  <a:lnTo>
                    <a:pt x="2371" y="1500"/>
                  </a:lnTo>
                  <a:lnTo>
                    <a:pt x="2371" y="1500"/>
                  </a:lnTo>
                  <a:lnTo>
                    <a:pt x="2431" y="1500"/>
                  </a:lnTo>
                  <a:lnTo>
                    <a:pt x="2431" y="1500"/>
                  </a:lnTo>
                  <a:lnTo>
                    <a:pt x="2431" y="1500"/>
                  </a:lnTo>
                  <a:lnTo>
                    <a:pt x="2446" y="1500"/>
                  </a:lnTo>
                  <a:lnTo>
                    <a:pt x="2446" y="1500"/>
                  </a:lnTo>
                  <a:lnTo>
                    <a:pt x="2446" y="1500"/>
                  </a:lnTo>
                  <a:lnTo>
                    <a:pt x="2598" y="1500"/>
                  </a:lnTo>
                  <a:lnTo>
                    <a:pt x="2598" y="1500"/>
                  </a:lnTo>
                  <a:lnTo>
                    <a:pt x="2598" y="1500"/>
                  </a:lnTo>
                  <a:lnTo>
                    <a:pt x="2665" y="1500"/>
                  </a:lnTo>
                  <a:lnTo>
                    <a:pt x="2665" y="1500"/>
                  </a:lnTo>
                </a:path>
              </a:pathLst>
            </a:custGeom>
            <a:noFill/>
            <a:ln w="14288" cap="flat">
              <a:solidFill>
                <a:srgbClr val="00877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0" name="Line 343">
              <a:extLst>
                <a:ext uri="{FF2B5EF4-FFF2-40B4-BE49-F238E27FC236}">
                  <a16:creationId xmlns:a16="http://schemas.microsoft.com/office/drawing/2014/main" id="{F879F4B8-B0E4-724D-F2B6-785BEF16304C}"/>
                </a:ext>
              </a:extLst>
            </p:cNvPr>
            <p:cNvSpPr>
              <a:spLocks noChangeShapeType="1"/>
            </p:cNvSpPr>
            <p:nvPr/>
          </p:nvSpPr>
          <p:spPr bwMode="auto">
            <a:xfrm>
              <a:off x="6858769" y="229006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1" name="Line 344">
              <a:extLst>
                <a:ext uri="{FF2B5EF4-FFF2-40B4-BE49-F238E27FC236}">
                  <a16:creationId xmlns:a16="http://schemas.microsoft.com/office/drawing/2014/main" id="{F2ECCAFC-83EF-1F43-7BE2-BFCA29041E11}"/>
                </a:ext>
              </a:extLst>
            </p:cNvPr>
            <p:cNvSpPr>
              <a:spLocks noChangeShapeType="1"/>
            </p:cNvSpPr>
            <p:nvPr/>
          </p:nvSpPr>
          <p:spPr bwMode="auto">
            <a:xfrm>
              <a:off x="6973069" y="237896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2" name="Line 345">
              <a:extLst>
                <a:ext uri="{FF2B5EF4-FFF2-40B4-BE49-F238E27FC236}">
                  <a16:creationId xmlns:a16="http://schemas.microsoft.com/office/drawing/2014/main" id="{B582FAAB-6282-DF7D-0919-99BEA533124B}"/>
                </a:ext>
              </a:extLst>
            </p:cNvPr>
            <p:cNvSpPr>
              <a:spLocks noChangeShapeType="1"/>
            </p:cNvSpPr>
            <p:nvPr/>
          </p:nvSpPr>
          <p:spPr bwMode="auto">
            <a:xfrm>
              <a:off x="6988944" y="247738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3" name="Line 346">
              <a:extLst>
                <a:ext uri="{FF2B5EF4-FFF2-40B4-BE49-F238E27FC236}">
                  <a16:creationId xmlns:a16="http://schemas.microsoft.com/office/drawing/2014/main" id="{19875D8D-5A57-8270-1007-7B2A070B5129}"/>
                </a:ext>
              </a:extLst>
            </p:cNvPr>
            <p:cNvSpPr>
              <a:spLocks noChangeShapeType="1"/>
            </p:cNvSpPr>
            <p:nvPr/>
          </p:nvSpPr>
          <p:spPr bwMode="auto">
            <a:xfrm>
              <a:off x="6992119" y="247738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4" name="Line 347">
              <a:extLst>
                <a:ext uri="{FF2B5EF4-FFF2-40B4-BE49-F238E27FC236}">
                  <a16:creationId xmlns:a16="http://schemas.microsoft.com/office/drawing/2014/main" id="{49E3A213-BC02-78C9-AB3A-215DB98495B9}"/>
                </a:ext>
              </a:extLst>
            </p:cNvPr>
            <p:cNvSpPr>
              <a:spLocks noChangeShapeType="1"/>
            </p:cNvSpPr>
            <p:nvPr/>
          </p:nvSpPr>
          <p:spPr bwMode="auto">
            <a:xfrm>
              <a:off x="7001644" y="248850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5" name="Line 348">
              <a:extLst>
                <a:ext uri="{FF2B5EF4-FFF2-40B4-BE49-F238E27FC236}">
                  <a16:creationId xmlns:a16="http://schemas.microsoft.com/office/drawing/2014/main" id="{829EB60D-9FCE-39C6-A962-0BD48F73F8FA}"/>
                </a:ext>
              </a:extLst>
            </p:cNvPr>
            <p:cNvSpPr>
              <a:spLocks noChangeShapeType="1"/>
            </p:cNvSpPr>
            <p:nvPr/>
          </p:nvSpPr>
          <p:spPr bwMode="auto">
            <a:xfrm>
              <a:off x="7031806" y="249802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6" name="Line 349">
              <a:extLst>
                <a:ext uri="{FF2B5EF4-FFF2-40B4-BE49-F238E27FC236}">
                  <a16:creationId xmlns:a16="http://schemas.microsoft.com/office/drawing/2014/main" id="{F328D8C1-ED80-E31A-8DA9-3223FA4F1D19}"/>
                </a:ext>
              </a:extLst>
            </p:cNvPr>
            <p:cNvSpPr>
              <a:spLocks noChangeShapeType="1"/>
            </p:cNvSpPr>
            <p:nvPr/>
          </p:nvSpPr>
          <p:spPr bwMode="auto">
            <a:xfrm>
              <a:off x="7069906" y="25377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7" name="Line 350">
              <a:extLst>
                <a:ext uri="{FF2B5EF4-FFF2-40B4-BE49-F238E27FC236}">
                  <a16:creationId xmlns:a16="http://schemas.microsoft.com/office/drawing/2014/main" id="{9A5E7622-CA2C-BD6E-9E92-37172756F2E7}"/>
                </a:ext>
              </a:extLst>
            </p:cNvPr>
            <p:cNvSpPr>
              <a:spLocks noChangeShapeType="1"/>
            </p:cNvSpPr>
            <p:nvPr/>
          </p:nvSpPr>
          <p:spPr bwMode="auto">
            <a:xfrm>
              <a:off x="7073081" y="25377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8" name="Line 351">
              <a:extLst>
                <a:ext uri="{FF2B5EF4-FFF2-40B4-BE49-F238E27FC236}">
                  <a16:creationId xmlns:a16="http://schemas.microsoft.com/office/drawing/2014/main" id="{07917BCD-0775-C960-1408-D81AD75E8669}"/>
                </a:ext>
              </a:extLst>
            </p:cNvPr>
            <p:cNvSpPr>
              <a:spLocks noChangeShapeType="1"/>
            </p:cNvSpPr>
            <p:nvPr/>
          </p:nvSpPr>
          <p:spPr bwMode="auto">
            <a:xfrm>
              <a:off x="7096894" y="264090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9" name="Line 352">
              <a:extLst>
                <a:ext uri="{FF2B5EF4-FFF2-40B4-BE49-F238E27FC236}">
                  <a16:creationId xmlns:a16="http://schemas.microsoft.com/office/drawing/2014/main" id="{53063AF5-30C3-ACBB-1AC7-B0DBBB4F19EB}"/>
                </a:ext>
              </a:extLst>
            </p:cNvPr>
            <p:cNvSpPr>
              <a:spLocks noChangeShapeType="1"/>
            </p:cNvSpPr>
            <p:nvPr/>
          </p:nvSpPr>
          <p:spPr bwMode="auto">
            <a:xfrm>
              <a:off x="7165156" y="265995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0" name="Line 353">
              <a:extLst>
                <a:ext uri="{FF2B5EF4-FFF2-40B4-BE49-F238E27FC236}">
                  <a16:creationId xmlns:a16="http://schemas.microsoft.com/office/drawing/2014/main" id="{C317F231-E2FE-D045-D20A-1DD7CC520277}"/>
                </a:ext>
              </a:extLst>
            </p:cNvPr>
            <p:cNvSpPr>
              <a:spLocks noChangeShapeType="1"/>
            </p:cNvSpPr>
            <p:nvPr/>
          </p:nvSpPr>
          <p:spPr bwMode="auto">
            <a:xfrm>
              <a:off x="7174681" y="265995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1" name="Line 354">
              <a:extLst>
                <a:ext uri="{FF2B5EF4-FFF2-40B4-BE49-F238E27FC236}">
                  <a16:creationId xmlns:a16="http://schemas.microsoft.com/office/drawing/2014/main" id="{D90358BA-F797-88ED-66BE-EBC03468E847}"/>
                </a:ext>
              </a:extLst>
            </p:cNvPr>
            <p:cNvSpPr>
              <a:spLocks noChangeShapeType="1"/>
            </p:cNvSpPr>
            <p:nvPr/>
          </p:nvSpPr>
          <p:spPr bwMode="auto">
            <a:xfrm>
              <a:off x="7279456" y="289807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2" name="Line 355">
              <a:extLst>
                <a:ext uri="{FF2B5EF4-FFF2-40B4-BE49-F238E27FC236}">
                  <a16:creationId xmlns:a16="http://schemas.microsoft.com/office/drawing/2014/main" id="{437104AE-384B-C21E-966A-A38A4DBBC211}"/>
                </a:ext>
              </a:extLst>
            </p:cNvPr>
            <p:cNvSpPr>
              <a:spLocks noChangeShapeType="1"/>
            </p:cNvSpPr>
            <p:nvPr/>
          </p:nvSpPr>
          <p:spPr bwMode="auto">
            <a:xfrm>
              <a:off x="7298506" y="2948876"/>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3" name="Line 356">
              <a:extLst>
                <a:ext uri="{FF2B5EF4-FFF2-40B4-BE49-F238E27FC236}">
                  <a16:creationId xmlns:a16="http://schemas.microsoft.com/office/drawing/2014/main" id="{3DFB6DF3-B138-2A3F-F82C-35EE62420179}"/>
                </a:ext>
              </a:extLst>
            </p:cNvPr>
            <p:cNvSpPr>
              <a:spLocks noChangeShapeType="1"/>
            </p:cNvSpPr>
            <p:nvPr/>
          </p:nvSpPr>
          <p:spPr bwMode="auto">
            <a:xfrm>
              <a:off x="7312794" y="300126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4" name="Line 357">
              <a:extLst>
                <a:ext uri="{FF2B5EF4-FFF2-40B4-BE49-F238E27FC236}">
                  <a16:creationId xmlns:a16="http://schemas.microsoft.com/office/drawing/2014/main" id="{CADC1773-A1FF-2155-E691-0106B283EAC3}"/>
                </a:ext>
              </a:extLst>
            </p:cNvPr>
            <p:cNvSpPr>
              <a:spLocks noChangeShapeType="1"/>
            </p:cNvSpPr>
            <p:nvPr/>
          </p:nvSpPr>
          <p:spPr bwMode="auto">
            <a:xfrm>
              <a:off x="7314381" y="3021901"/>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5" name="Line 358">
              <a:extLst>
                <a:ext uri="{FF2B5EF4-FFF2-40B4-BE49-F238E27FC236}">
                  <a16:creationId xmlns:a16="http://schemas.microsoft.com/office/drawing/2014/main" id="{706D9181-765C-AB8C-BA9F-6A54479DD057}"/>
                </a:ext>
              </a:extLst>
            </p:cNvPr>
            <p:cNvSpPr>
              <a:spLocks noChangeShapeType="1"/>
            </p:cNvSpPr>
            <p:nvPr/>
          </p:nvSpPr>
          <p:spPr bwMode="auto">
            <a:xfrm>
              <a:off x="7371531" y="311715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6" name="Line 359">
              <a:extLst>
                <a:ext uri="{FF2B5EF4-FFF2-40B4-BE49-F238E27FC236}">
                  <a16:creationId xmlns:a16="http://schemas.microsoft.com/office/drawing/2014/main" id="{263556A0-F480-CF85-772E-3D5A807DEA3B}"/>
                </a:ext>
              </a:extLst>
            </p:cNvPr>
            <p:cNvSpPr>
              <a:spLocks noChangeShapeType="1"/>
            </p:cNvSpPr>
            <p:nvPr/>
          </p:nvSpPr>
          <p:spPr bwMode="auto">
            <a:xfrm>
              <a:off x="7431856" y="331558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7" name="Line 360">
              <a:extLst>
                <a:ext uri="{FF2B5EF4-FFF2-40B4-BE49-F238E27FC236}">
                  <a16:creationId xmlns:a16="http://schemas.microsoft.com/office/drawing/2014/main" id="{E2746ACA-CDF9-B171-43FD-83BD1D370757}"/>
                </a:ext>
              </a:extLst>
            </p:cNvPr>
            <p:cNvSpPr>
              <a:spLocks noChangeShapeType="1"/>
            </p:cNvSpPr>
            <p:nvPr/>
          </p:nvSpPr>
          <p:spPr bwMode="auto">
            <a:xfrm>
              <a:off x="7717606" y="372992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8" name="Line 361">
              <a:extLst>
                <a:ext uri="{FF2B5EF4-FFF2-40B4-BE49-F238E27FC236}">
                  <a16:creationId xmlns:a16="http://schemas.microsoft.com/office/drawing/2014/main" id="{6FEDF6B4-4D41-8C7A-A2BD-B2BF0C27B0EC}"/>
                </a:ext>
              </a:extLst>
            </p:cNvPr>
            <p:cNvSpPr>
              <a:spLocks noChangeShapeType="1"/>
            </p:cNvSpPr>
            <p:nvPr/>
          </p:nvSpPr>
          <p:spPr bwMode="auto">
            <a:xfrm>
              <a:off x="7787456" y="380612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9" name="Line 362">
              <a:extLst>
                <a:ext uri="{FF2B5EF4-FFF2-40B4-BE49-F238E27FC236}">
                  <a16:creationId xmlns:a16="http://schemas.microsoft.com/office/drawing/2014/main" id="{C3426156-2732-66F4-5210-983C240CA734}"/>
                </a:ext>
              </a:extLst>
            </p:cNvPr>
            <p:cNvSpPr>
              <a:spLocks noChangeShapeType="1"/>
            </p:cNvSpPr>
            <p:nvPr/>
          </p:nvSpPr>
          <p:spPr bwMode="auto">
            <a:xfrm>
              <a:off x="7789044" y="382676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0" name="Line 363">
              <a:extLst>
                <a:ext uri="{FF2B5EF4-FFF2-40B4-BE49-F238E27FC236}">
                  <a16:creationId xmlns:a16="http://schemas.microsoft.com/office/drawing/2014/main" id="{0FE122BE-603D-AEDA-A8FF-C0E9DD0D8E64}"/>
                </a:ext>
              </a:extLst>
            </p:cNvPr>
            <p:cNvSpPr>
              <a:spLocks noChangeShapeType="1"/>
            </p:cNvSpPr>
            <p:nvPr/>
          </p:nvSpPr>
          <p:spPr bwMode="auto">
            <a:xfrm>
              <a:off x="7855719" y="38585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1" name="Line 364">
              <a:extLst>
                <a:ext uri="{FF2B5EF4-FFF2-40B4-BE49-F238E27FC236}">
                  <a16:creationId xmlns:a16="http://schemas.microsoft.com/office/drawing/2014/main" id="{6E4CC734-E21B-4CB7-735F-7BB678D8A394}"/>
                </a:ext>
              </a:extLst>
            </p:cNvPr>
            <p:cNvSpPr>
              <a:spLocks noChangeShapeType="1"/>
            </p:cNvSpPr>
            <p:nvPr/>
          </p:nvSpPr>
          <p:spPr bwMode="auto">
            <a:xfrm>
              <a:off x="7862069" y="3871213"/>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2" name="Line 365">
              <a:extLst>
                <a:ext uri="{FF2B5EF4-FFF2-40B4-BE49-F238E27FC236}">
                  <a16:creationId xmlns:a16="http://schemas.microsoft.com/office/drawing/2014/main" id="{C2C957C8-506B-E376-277E-CD44AC4015D0}"/>
                </a:ext>
              </a:extLst>
            </p:cNvPr>
            <p:cNvSpPr>
              <a:spLocks noChangeShapeType="1"/>
            </p:cNvSpPr>
            <p:nvPr/>
          </p:nvSpPr>
          <p:spPr bwMode="auto">
            <a:xfrm>
              <a:off x="7887469" y="389185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3" name="Line 366">
              <a:extLst>
                <a:ext uri="{FF2B5EF4-FFF2-40B4-BE49-F238E27FC236}">
                  <a16:creationId xmlns:a16="http://schemas.microsoft.com/office/drawing/2014/main" id="{23AE19B1-36BE-0E5C-09A2-85D1A705253F}"/>
                </a:ext>
              </a:extLst>
            </p:cNvPr>
            <p:cNvSpPr>
              <a:spLocks noChangeShapeType="1"/>
            </p:cNvSpPr>
            <p:nvPr/>
          </p:nvSpPr>
          <p:spPr bwMode="auto">
            <a:xfrm>
              <a:off x="7963669" y="399345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4" name="Line 367">
              <a:extLst>
                <a:ext uri="{FF2B5EF4-FFF2-40B4-BE49-F238E27FC236}">
                  <a16:creationId xmlns:a16="http://schemas.microsoft.com/office/drawing/2014/main" id="{F87CDE74-BD37-D5CD-DD6E-C54102FD2B14}"/>
                </a:ext>
              </a:extLst>
            </p:cNvPr>
            <p:cNvSpPr>
              <a:spLocks noChangeShapeType="1"/>
            </p:cNvSpPr>
            <p:nvPr/>
          </p:nvSpPr>
          <p:spPr bwMode="auto">
            <a:xfrm>
              <a:off x="8112894" y="416490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5" name="Line 368">
              <a:extLst>
                <a:ext uri="{FF2B5EF4-FFF2-40B4-BE49-F238E27FC236}">
                  <a16:creationId xmlns:a16="http://schemas.microsoft.com/office/drawing/2014/main" id="{905CA7C1-0CD4-FB76-F279-D9470002E5CE}"/>
                </a:ext>
              </a:extLst>
            </p:cNvPr>
            <p:cNvSpPr>
              <a:spLocks noChangeShapeType="1"/>
            </p:cNvSpPr>
            <p:nvPr/>
          </p:nvSpPr>
          <p:spPr bwMode="auto">
            <a:xfrm>
              <a:off x="8473256" y="4407788"/>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6" name="Line 369">
              <a:extLst>
                <a:ext uri="{FF2B5EF4-FFF2-40B4-BE49-F238E27FC236}">
                  <a16:creationId xmlns:a16="http://schemas.microsoft.com/office/drawing/2014/main" id="{4F0CA3C6-A5F4-7DED-AFED-2678005D7100}"/>
                </a:ext>
              </a:extLst>
            </p:cNvPr>
            <p:cNvSpPr>
              <a:spLocks noChangeShapeType="1"/>
            </p:cNvSpPr>
            <p:nvPr/>
          </p:nvSpPr>
          <p:spPr bwMode="auto">
            <a:xfrm>
              <a:off x="8530406" y="4407788"/>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7" name="Line 370">
              <a:extLst>
                <a:ext uri="{FF2B5EF4-FFF2-40B4-BE49-F238E27FC236}">
                  <a16:creationId xmlns:a16="http://schemas.microsoft.com/office/drawing/2014/main" id="{DF3566D5-6A36-60F9-B1B0-1C6AA9A1398D}"/>
                </a:ext>
              </a:extLst>
            </p:cNvPr>
            <p:cNvSpPr>
              <a:spLocks noChangeShapeType="1"/>
            </p:cNvSpPr>
            <p:nvPr/>
          </p:nvSpPr>
          <p:spPr bwMode="auto">
            <a:xfrm>
              <a:off x="8568506" y="442048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8" name="Line 371">
              <a:extLst>
                <a:ext uri="{FF2B5EF4-FFF2-40B4-BE49-F238E27FC236}">
                  <a16:creationId xmlns:a16="http://schemas.microsoft.com/office/drawing/2014/main" id="{8707A095-6283-F495-D671-08EB7388942F}"/>
                </a:ext>
              </a:extLst>
            </p:cNvPr>
            <p:cNvSpPr>
              <a:spLocks noChangeShapeType="1"/>
            </p:cNvSpPr>
            <p:nvPr/>
          </p:nvSpPr>
          <p:spPr bwMode="auto">
            <a:xfrm>
              <a:off x="8663756" y="443160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9" name="Line 372">
              <a:extLst>
                <a:ext uri="{FF2B5EF4-FFF2-40B4-BE49-F238E27FC236}">
                  <a16:creationId xmlns:a16="http://schemas.microsoft.com/office/drawing/2014/main" id="{7C6A553F-83E3-865B-7D3E-F99802BD0868}"/>
                </a:ext>
              </a:extLst>
            </p:cNvPr>
            <p:cNvSpPr>
              <a:spLocks noChangeShapeType="1"/>
            </p:cNvSpPr>
            <p:nvPr/>
          </p:nvSpPr>
          <p:spPr bwMode="auto">
            <a:xfrm>
              <a:off x="8674869" y="443160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0" name="Line 373">
              <a:extLst>
                <a:ext uri="{FF2B5EF4-FFF2-40B4-BE49-F238E27FC236}">
                  <a16:creationId xmlns:a16="http://schemas.microsoft.com/office/drawing/2014/main" id="{5AEA623B-E1D8-ED67-FCEE-39E40187B0D1}"/>
                </a:ext>
              </a:extLst>
            </p:cNvPr>
            <p:cNvSpPr>
              <a:spLocks noChangeShapeType="1"/>
            </p:cNvSpPr>
            <p:nvPr/>
          </p:nvSpPr>
          <p:spPr bwMode="auto">
            <a:xfrm>
              <a:off x="8689156" y="443160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1" name="Line 374">
              <a:extLst>
                <a:ext uri="{FF2B5EF4-FFF2-40B4-BE49-F238E27FC236}">
                  <a16:creationId xmlns:a16="http://schemas.microsoft.com/office/drawing/2014/main" id="{A80DBCC1-3BA8-7610-B6A3-00FD86A8F89E}"/>
                </a:ext>
              </a:extLst>
            </p:cNvPr>
            <p:cNvSpPr>
              <a:spLocks noChangeShapeType="1"/>
            </p:cNvSpPr>
            <p:nvPr/>
          </p:nvSpPr>
          <p:spPr bwMode="auto">
            <a:xfrm>
              <a:off x="8919344" y="449510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2" name="Line 375">
              <a:extLst>
                <a:ext uri="{FF2B5EF4-FFF2-40B4-BE49-F238E27FC236}">
                  <a16:creationId xmlns:a16="http://schemas.microsoft.com/office/drawing/2014/main" id="{5DA91B94-CA76-2BF8-15AD-2BA0455E2769}"/>
                </a:ext>
              </a:extLst>
            </p:cNvPr>
            <p:cNvSpPr>
              <a:spLocks noChangeShapeType="1"/>
            </p:cNvSpPr>
            <p:nvPr/>
          </p:nvSpPr>
          <p:spPr bwMode="auto">
            <a:xfrm>
              <a:off x="8946331" y="449510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3" name="Line 376">
              <a:extLst>
                <a:ext uri="{FF2B5EF4-FFF2-40B4-BE49-F238E27FC236}">
                  <a16:creationId xmlns:a16="http://schemas.microsoft.com/office/drawing/2014/main" id="{7CC35B46-544B-9A89-1D88-706BEB8F3DDE}"/>
                </a:ext>
              </a:extLst>
            </p:cNvPr>
            <p:cNvSpPr>
              <a:spLocks noChangeShapeType="1"/>
            </p:cNvSpPr>
            <p:nvPr/>
          </p:nvSpPr>
          <p:spPr bwMode="auto">
            <a:xfrm>
              <a:off x="8987606" y="4495101"/>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4" name="Line 377">
              <a:extLst>
                <a:ext uri="{FF2B5EF4-FFF2-40B4-BE49-F238E27FC236}">
                  <a16:creationId xmlns:a16="http://schemas.microsoft.com/office/drawing/2014/main" id="{AC569EE3-7473-D16E-CA64-F29BA8D30658}"/>
                </a:ext>
              </a:extLst>
            </p:cNvPr>
            <p:cNvSpPr>
              <a:spLocks noChangeShapeType="1"/>
            </p:cNvSpPr>
            <p:nvPr/>
          </p:nvSpPr>
          <p:spPr bwMode="auto">
            <a:xfrm>
              <a:off x="9106669" y="452208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5" name="Line 378">
              <a:extLst>
                <a:ext uri="{FF2B5EF4-FFF2-40B4-BE49-F238E27FC236}">
                  <a16:creationId xmlns:a16="http://schemas.microsoft.com/office/drawing/2014/main" id="{55490718-67F4-0229-C397-0522F7850244}"/>
                </a:ext>
              </a:extLst>
            </p:cNvPr>
            <p:cNvSpPr>
              <a:spLocks noChangeShapeType="1"/>
            </p:cNvSpPr>
            <p:nvPr/>
          </p:nvSpPr>
          <p:spPr bwMode="auto">
            <a:xfrm>
              <a:off x="9146356" y="4563363"/>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6" name="Line 379">
              <a:extLst>
                <a:ext uri="{FF2B5EF4-FFF2-40B4-BE49-F238E27FC236}">
                  <a16:creationId xmlns:a16="http://schemas.microsoft.com/office/drawing/2014/main" id="{62185581-588C-C834-45A4-037002F8D554}"/>
                </a:ext>
              </a:extLst>
            </p:cNvPr>
            <p:cNvSpPr>
              <a:spLocks noChangeShapeType="1"/>
            </p:cNvSpPr>
            <p:nvPr/>
          </p:nvSpPr>
          <p:spPr bwMode="auto">
            <a:xfrm>
              <a:off x="9151119" y="4563363"/>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7" name="Line 380">
              <a:extLst>
                <a:ext uri="{FF2B5EF4-FFF2-40B4-BE49-F238E27FC236}">
                  <a16:creationId xmlns:a16="http://schemas.microsoft.com/office/drawing/2014/main" id="{C5FFA5F6-572D-1113-3D68-C8954964C6A8}"/>
                </a:ext>
              </a:extLst>
            </p:cNvPr>
            <p:cNvSpPr>
              <a:spLocks noChangeShapeType="1"/>
            </p:cNvSpPr>
            <p:nvPr/>
          </p:nvSpPr>
          <p:spPr bwMode="auto">
            <a:xfrm>
              <a:off x="9157469" y="4563363"/>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8" name="Line 381">
              <a:extLst>
                <a:ext uri="{FF2B5EF4-FFF2-40B4-BE49-F238E27FC236}">
                  <a16:creationId xmlns:a16="http://schemas.microsoft.com/office/drawing/2014/main" id="{3F493194-B054-54EC-1C52-70C71C870E7E}"/>
                </a:ext>
              </a:extLst>
            </p:cNvPr>
            <p:cNvSpPr>
              <a:spLocks noChangeShapeType="1"/>
            </p:cNvSpPr>
            <p:nvPr/>
          </p:nvSpPr>
          <p:spPr bwMode="auto">
            <a:xfrm>
              <a:off x="9265419" y="4563363"/>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9" name="Line 382">
              <a:extLst>
                <a:ext uri="{FF2B5EF4-FFF2-40B4-BE49-F238E27FC236}">
                  <a16:creationId xmlns:a16="http://schemas.microsoft.com/office/drawing/2014/main" id="{332F0F94-8F5A-AF6D-C4C3-9B83D9DFA6B9}"/>
                </a:ext>
              </a:extLst>
            </p:cNvPr>
            <p:cNvSpPr>
              <a:spLocks noChangeShapeType="1"/>
            </p:cNvSpPr>
            <p:nvPr/>
          </p:nvSpPr>
          <p:spPr bwMode="auto">
            <a:xfrm>
              <a:off x="9271769" y="4563363"/>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0" name="Line 383">
              <a:extLst>
                <a:ext uri="{FF2B5EF4-FFF2-40B4-BE49-F238E27FC236}">
                  <a16:creationId xmlns:a16="http://schemas.microsoft.com/office/drawing/2014/main" id="{FD5E7C6A-7871-0AB0-9D5E-CEC2154EC493}"/>
                </a:ext>
              </a:extLst>
            </p:cNvPr>
            <p:cNvSpPr>
              <a:spLocks noChangeShapeType="1"/>
            </p:cNvSpPr>
            <p:nvPr/>
          </p:nvSpPr>
          <p:spPr bwMode="auto">
            <a:xfrm>
              <a:off x="9295581" y="4563363"/>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1" name="Line 384">
              <a:extLst>
                <a:ext uri="{FF2B5EF4-FFF2-40B4-BE49-F238E27FC236}">
                  <a16:creationId xmlns:a16="http://schemas.microsoft.com/office/drawing/2014/main" id="{7D56C234-48EB-361D-64B1-067C0E56112C}"/>
                </a:ext>
              </a:extLst>
            </p:cNvPr>
            <p:cNvSpPr>
              <a:spLocks noChangeShapeType="1"/>
            </p:cNvSpPr>
            <p:nvPr/>
          </p:nvSpPr>
          <p:spPr bwMode="auto">
            <a:xfrm>
              <a:off x="9347969" y="4563363"/>
              <a:ext cx="0" cy="66675"/>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2" name="Line 385">
              <a:extLst>
                <a:ext uri="{FF2B5EF4-FFF2-40B4-BE49-F238E27FC236}">
                  <a16:creationId xmlns:a16="http://schemas.microsoft.com/office/drawing/2014/main" id="{CF509DA7-1F86-B9D5-5E62-89762FE04ACB}"/>
                </a:ext>
              </a:extLst>
            </p:cNvPr>
            <p:cNvSpPr>
              <a:spLocks noChangeShapeType="1"/>
            </p:cNvSpPr>
            <p:nvPr/>
          </p:nvSpPr>
          <p:spPr bwMode="auto">
            <a:xfrm>
              <a:off x="9363844" y="458082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3" name="Line 386">
              <a:extLst>
                <a:ext uri="{FF2B5EF4-FFF2-40B4-BE49-F238E27FC236}">
                  <a16:creationId xmlns:a16="http://schemas.microsoft.com/office/drawing/2014/main" id="{4A9AA6D2-FF68-B198-63AE-9A23C051C115}"/>
                </a:ext>
              </a:extLst>
            </p:cNvPr>
            <p:cNvSpPr>
              <a:spLocks noChangeShapeType="1"/>
            </p:cNvSpPr>
            <p:nvPr/>
          </p:nvSpPr>
          <p:spPr bwMode="auto">
            <a:xfrm>
              <a:off x="9500369" y="463003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4" name="Line 387">
              <a:extLst>
                <a:ext uri="{FF2B5EF4-FFF2-40B4-BE49-F238E27FC236}">
                  <a16:creationId xmlns:a16="http://schemas.microsoft.com/office/drawing/2014/main" id="{AC590FC0-58E4-E947-63E1-A213CC3FCDA0}"/>
                </a:ext>
              </a:extLst>
            </p:cNvPr>
            <p:cNvSpPr>
              <a:spLocks noChangeShapeType="1"/>
            </p:cNvSpPr>
            <p:nvPr/>
          </p:nvSpPr>
          <p:spPr bwMode="auto">
            <a:xfrm>
              <a:off x="9519419" y="463003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5" name="Line 388">
              <a:extLst>
                <a:ext uri="{FF2B5EF4-FFF2-40B4-BE49-F238E27FC236}">
                  <a16:creationId xmlns:a16="http://schemas.microsoft.com/office/drawing/2014/main" id="{4A7882A9-0FE9-12BA-2A28-B638D8F0FDF7}"/>
                </a:ext>
              </a:extLst>
            </p:cNvPr>
            <p:cNvSpPr>
              <a:spLocks noChangeShapeType="1"/>
            </p:cNvSpPr>
            <p:nvPr/>
          </p:nvSpPr>
          <p:spPr bwMode="auto">
            <a:xfrm>
              <a:off x="9543231" y="463003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6" name="Line 389">
              <a:extLst>
                <a:ext uri="{FF2B5EF4-FFF2-40B4-BE49-F238E27FC236}">
                  <a16:creationId xmlns:a16="http://schemas.microsoft.com/office/drawing/2014/main" id="{58C5E71C-997A-E2A0-02EB-0C272780B725}"/>
                </a:ext>
              </a:extLst>
            </p:cNvPr>
            <p:cNvSpPr>
              <a:spLocks noChangeShapeType="1"/>
            </p:cNvSpPr>
            <p:nvPr/>
          </p:nvSpPr>
          <p:spPr bwMode="auto">
            <a:xfrm>
              <a:off x="9589269" y="4630038"/>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7" name="Line 390">
              <a:extLst>
                <a:ext uri="{FF2B5EF4-FFF2-40B4-BE49-F238E27FC236}">
                  <a16:creationId xmlns:a16="http://schemas.microsoft.com/office/drawing/2014/main" id="{5D8077A1-E0D7-4DFB-A57A-6A10D8BCCFFF}"/>
                </a:ext>
              </a:extLst>
            </p:cNvPr>
            <p:cNvSpPr>
              <a:spLocks noChangeShapeType="1"/>
            </p:cNvSpPr>
            <p:nvPr/>
          </p:nvSpPr>
          <p:spPr bwMode="auto">
            <a:xfrm>
              <a:off x="9630544" y="4650676"/>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8" name="Line 391">
              <a:extLst>
                <a:ext uri="{FF2B5EF4-FFF2-40B4-BE49-F238E27FC236}">
                  <a16:creationId xmlns:a16="http://schemas.microsoft.com/office/drawing/2014/main" id="{75C4D490-4442-F6DA-0366-7B47917AD74D}"/>
                </a:ext>
              </a:extLst>
            </p:cNvPr>
            <p:cNvSpPr>
              <a:spLocks noChangeShapeType="1"/>
            </p:cNvSpPr>
            <p:nvPr/>
          </p:nvSpPr>
          <p:spPr bwMode="auto">
            <a:xfrm>
              <a:off x="9698806"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9" name="Line 392">
              <a:extLst>
                <a:ext uri="{FF2B5EF4-FFF2-40B4-BE49-F238E27FC236}">
                  <a16:creationId xmlns:a16="http://schemas.microsoft.com/office/drawing/2014/main" id="{F676E1BE-E209-7CE0-EC7F-E120B865837C}"/>
                </a:ext>
              </a:extLst>
            </p:cNvPr>
            <p:cNvSpPr>
              <a:spLocks noChangeShapeType="1"/>
            </p:cNvSpPr>
            <p:nvPr/>
          </p:nvSpPr>
          <p:spPr bwMode="auto">
            <a:xfrm>
              <a:off x="9803581"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0" name="Line 393">
              <a:extLst>
                <a:ext uri="{FF2B5EF4-FFF2-40B4-BE49-F238E27FC236}">
                  <a16:creationId xmlns:a16="http://schemas.microsoft.com/office/drawing/2014/main" id="{0DFDBB92-9BF7-FFBC-60B8-9FD854956B4C}"/>
                </a:ext>
              </a:extLst>
            </p:cNvPr>
            <p:cNvSpPr>
              <a:spLocks noChangeShapeType="1"/>
            </p:cNvSpPr>
            <p:nvPr/>
          </p:nvSpPr>
          <p:spPr bwMode="auto">
            <a:xfrm>
              <a:off x="9825806"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1" name="Line 394">
              <a:extLst>
                <a:ext uri="{FF2B5EF4-FFF2-40B4-BE49-F238E27FC236}">
                  <a16:creationId xmlns:a16="http://schemas.microsoft.com/office/drawing/2014/main" id="{626E8172-DCC0-8135-2F93-14EC58D46496}"/>
                </a:ext>
              </a:extLst>
            </p:cNvPr>
            <p:cNvSpPr>
              <a:spLocks noChangeShapeType="1"/>
            </p:cNvSpPr>
            <p:nvPr/>
          </p:nvSpPr>
          <p:spPr bwMode="auto">
            <a:xfrm>
              <a:off x="9857556"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2" name="Line 395">
              <a:extLst>
                <a:ext uri="{FF2B5EF4-FFF2-40B4-BE49-F238E27FC236}">
                  <a16:creationId xmlns:a16="http://schemas.microsoft.com/office/drawing/2014/main" id="{252EC7DE-219B-BF44-998D-0EF2F89C2020}"/>
                </a:ext>
              </a:extLst>
            </p:cNvPr>
            <p:cNvSpPr>
              <a:spLocks noChangeShapeType="1"/>
            </p:cNvSpPr>
            <p:nvPr/>
          </p:nvSpPr>
          <p:spPr bwMode="auto">
            <a:xfrm>
              <a:off x="9868669"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3" name="Line 396">
              <a:extLst>
                <a:ext uri="{FF2B5EF4-FFF2-40B4-BE49-F238E27FC236}">
                  <a16:creationId xmlns:a16="http://schemas.microsoft.com/office/drawing/2014/main" id="{E8221542-F942-DD50-59BF-E0D0B8D218BA}"/>
                </a:ext>
              </a:extLst>
            </p:cNvPr>
            <p:cNvSpPr>
              <a:spLocks noChangeShapeType="1"/>
            </p:cNvSpPr>
            <p:nvPr/>
          </p:nvSpPr>
          <p:spPr bwMode="auto">
            <a:xfrm>
              <a:off x="10059169"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4" name="Line 397">
              <a:extLst>
                <a:ext uri="{FF2B5EF4-FFF2-40B4-BE49-F238E27FC236}">
                  <a16:creationId xmlns:a16="http://schemas.microsoft.com/office/drawing/2014/main" id="{40D91129-D531-7EEA-1AF5-1357E842A252}"/>
                </a:ext>
              </a:extLst>
            </p:cNvPr>
            <p:cNvSpPr>
              <a:spLocks noChangeShapeType="1"/>
            </p:cNvSpPr>
            <p:nvPr/>
          </p:nvSpPr>
          <p:spPr bwMode="auto">
            <a:xfrm>
              <a:off x="10144894"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5" name="Line 398">
              <a:extLst>
                <a:ext uri="{FF2B5EF4-FFF2-40B4-BE49-F238E27FC236}">
                  <a16:creationId xmlns:a16="http://schemas.microsoft.com/office/drawing/2014/main" id="{52E49995-33C8-2588-87C0-4730A9D140A8}"/>
                </a:ext>
              </a:extLst>
            </p:cNvPr>
            <p:cNvSpPr>
              <a:spLocks noChangeShapeType="1"/>
            </p:cNvSpPr>
            <p:nvPr/>
          </p:nvSpPr>
          <p:spPr bwMode="auto">
            <a:xfrm>
              <a:off x="10165531"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6" name="Line 399">
              <a:extLst>
                <a:ext uri="{FF2B5EF4-FFF2-40B4-BE49-F238E27FC236}">
                  <a16:creationId xmlns:a16="http://schemas.microsoft.com/office/drawing/2014/main" id="{9973BF7E-051B-5E39-76D8-CF9ACFFA8C07}"/>
                </a:ext>
              </a:extLst>
            </p:cNvPr>
            <p:cNvSpPr>
              <a:spLocks noChangeShapeType="1"/>
            </p:cNvSpPr>
            <p:nvPr/>
          </p:nvSpPr>
          <p:spPr bwMode="auto">
            <a:xfrm>
              <a:off x="10184581"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7" name="Line 400">
              <a:extLst>
                <a:ext uri="{FF2B5EF4-FFF2-40B4-BE49-F238E27FC236}">
                  <a16:creationId xmlns:a16="http://schemas.microsoft.com/office/drawing/2014/main" id="{DB3B8305-5B83-40E6-CA08-6A342B7E2013}"/>
                </a:ext>
              </a:extLst>
            </p:cNvPr>
            <p:cNvSpPr>
              <a:spLocks noChangeShapeType="1"/>
            </p:cNvSpPr>
            <p:nvPr/>
          </p:nvSpPr>
          <p:spPr bwMode="auto">
            <a:xfrm>
              <a:off x="10262369"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8" name="Line 401">
              <a:extLst>
                <a:ext uri="{FF2B5EF4-FFF2-40B4-BE49-F238E27FC236}">
                  <a16:creationId xmlns:a16="http://schemas.microsoft.com/office/drawing/2014/main" id="{DBD3C88C-4781-71A6-6C24-661708E53398}"/>
                </a:ext>
              </a:extLst>
            </p:cNvPr>
            <p:cNvSpPr>
              <a:spLocks noChangeShapeType="1"/>
            </p:cNvSpPr>
            <p:nvPr/>
          </p:nvSpPr>
          <p:spPr bwMode="auto">
            <a:xfrm>
              <a:off x="10317931"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9" name="Line 402">
              <a:extLst>
                <a:ext uri="{FF2B5EF4-FFF2-40B4-BE49-F238E27FC236}">
                  <a16:creationId xmlns:a16="http://schemas.microsoft.com/office/drawing/2014/main" id="{42F85484-B55F-E6EB-7B57-147585F89838}"/>
                </a:ext>
              </a:extLst>
            </p:cNvPr>
            <p:cNvSpPr>
              <a:spLocks noChangeShapeType="1"/>
            </p:cNvSpPr>
            <p:nvPr/>
          </p:nvSpPr>
          <p:spPr bwMode="auto">
            <a:xfrm>
              <a:off x="10392544"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0" name="Line 403">
              <a:extLst>
                <a:ext uri="{FF2B5EF4-FFF2-40B4-BE49-F238E27FC236}">
                  <a16:creationId xmlns:a16="http://schemas.microsoft.com/office/drawing/2014/main" id="{6488F4C8-6EB0-180D-7D4A-0B7092822FEE}"/>
                </a:ext>
              </a:extLst>
            </p:cNvPr>
            <p:cNvSpPr>
              <a:spLocks noChangeShapeType="1"/>
            </p:cNvSpPr>
            <p:nvPr/>
          </p:nvSpPr>
          <p:spPr bwMode="auto">
            <a:xfrm>
              <a:off x="10406831"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1" name="Line 404">
              <a:extLst>
                <a:ext uri="{FF2B5EF4-FFF2-40B4-BE49-F238E27FC236}">
                  <a16:creationId xmlns:a16="http://schemas.microsoft.com/office/drawing/2014/main" id="{D6FCE025-5043-9C98-92EA-178E60DA4D3B}"/>
                </a:ext>
              </a:extLst>
            </p:cNvPr>
            <p:cNvSpPr>
              <a:spLocks noChangeShapeType="1"/>
            </p:cNvSpPr>
            <p:nvPr/>
          </p:nvSpPr>
          <p:spPr bwMode="auto">
            <a:xfrm>
              <a:off x="10487794"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2" name="Line 405">
              <a:extLst>
                <a:ext uri="{FF2B5EF4-FFF2-40B4-BE49-F238E27FC236}">
                  <a16:creationId xmlns:a16="http://schemas.microsoft.com/office/drawing/2014/main" id="{A3332892-148A-E6D5-C7AF-C4CB620C5249}"/>
                </a:ext>
              </a:extLst>
            </p:cNvPr>
            <p:cNvSpPr>
              <a:spLocks noChangeShapeType="1"/>
            </p:cNvSpPr>
            <p:nvPr/>
          </p:nvSpPr>
          <p:spPr bwMode="auto">
            <a:xfrm>
              <a:off x="10505256"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3" name="Line 406">
              <a:extLst>
                <a:ext uri="{FF2B5EF4-FFF2-40B4-BE49-F238E27FC236}">
                  <a16:creationId xmlns:a16="http://schemas.microsoft.com/office/drawing/2014/main" id="{1CE3A568-19EF-D644-447B-B2E8BF0BE80A}"/>
                </a:ext>
              </a:extLst>
            </p:cNvPr>
            <p:cNvSpPr>
              <a:spLocks noChangeShapeType="1"/>
            </p:cNvSpPr>
            <p:nvPr/>
          </p:nvSpPr>
          <p:spPr bwMode="auto">
            <a:xfrm>
              <a:off x="10510019"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4" name="Line 407">
              <a:extLst>
                <a:ext uri="{FF2B5EF4-FFF2-40B4-BE49-F238E27FC236}">
                  <a16:creationId xmlns:a16="http://schemas.microsoft.com/office/drawing/2014/main" id="{A9ECB8F6-9593-F9DF-E855-0688FA83965B}"/>
                </a:ext>
              </a:extLst>
            </p:cNvPr>
            <p:cNvSpPr>
              <a:spLocks noChangeShapeType="1"/>
            </p:cNvSpPr>
            <p:nvPr/>
          </p:nvSpPr>
          <p:spPr bwMode="auto">
            <a:xfrm>
              <a:off x="10522719"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5" name="Line 408">
              <a:extLst>
                <a:ext uri="{FF2B5EF4-FFF2-40B4-BE49-F238E27FC236}">
                  <a16:creationId xmlns:a16="http://schemas.microsoft.com/office/drawing/2014/main" id="{4813E438-401C-1BE1-5B9F-8A5CE70A6A5A}"/>
                </a:ext>
              </a:extLst>
            </p:cNvPr>
            <p:cNvSpPr>
              <a:spLocks noChangeShapeType="1"/>
            </p:cNvSpPr>
            <p:nvPr/>
          </p:nvSpPr>
          <p:spPr bwMode="auto">
            <a:xfrm>
              <a:off x="10610031"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6" name="Line 409">
              <a:extLst>
                <a:ext uri="{FF2B5EF4-FFF2-40B4-BE49-F238E27FC236}">
                  <a16:creationId xmlns:a16="http://schemas.microsoft.com/office/drawing/2014/main" id="{B9A781E8-A3AF-1943-710C-F9703AD1324F}"/>
                </a:ext>
              </a:extLst>
            </p:cNvPr>
            <p:cNvSpPr>
              <a:spLocks noChangeShapeType="1"/>
            </p:cNvSpPr>
            <p:nvPr/>
          </p:nvSpPr>
          <p:spPr bwMode="auto">
            <a:xfrm>
              <a:off x="10621144"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7" name="Line 410">
              <a:extLst>
                <a:ext uri="{FF2B5EF4-FFF2-40B4-BE49-F238E27FC236}">
                  <a16:creationId xmlns:a16="http://schemas.microsoft.com/office/drawing/2014/main" id="{0372E67D-F309-AE70-92D5-213F310E7245}"/>
                </a:ext>
              </a:extLst>
            </p:cNvPr>
            <p:cNvSpPr>
              <a:spLocks noChangeShapeType="1"/>
            </p:cNvSpPr>
            <p:nvPr/>
          </p:nvSpPr>
          <p:spPr bwMode="auto">
            <a:xfrm>
              <a:off x="10716394"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8" name="Line 411">
              <a:extLst>
                <a:ext uri="{FF2B5EF4-FFF2-40B4-BE49-F238E27FC236}">
                  <a16:creationId xmlns:a16="http://schemas.microsoft.com/office/drawing/2014/main" id="{D887B2B1-6F44-F3C8-F1E5-D67A94BD18F4}"/>
                </a:ext>
              </a:extLst>
            </p:cNvPr>
            <p:cNvSpPr>
              <a:spLocks noChangeShapeType="1"/>
            </p:cNvSpPr>
            <p:nvPr/>
          </p:nvSpPr>
          <p:spPr bwMode="auto">
            <a:xfrm>
              <a:off x="10740206"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9" name="Line 412">
              <a:extLst>
                <a:ext uri="{FF2B5EF4-FFF2-40B4-BE49-F238E27FC236}">
                  <a16:creationId xmlns:a16="http://schemas.microsoft.com/office/drawing/2014/main" id="{2C63D4F0-E896-BB2A-82F0-4A794E5D2E55}"/>
                </a:ext>
              </a:extLst>
            </p:cNvPr>
            <p:cNvSpPr>
              <a:spLocks noChangeShapeType="1"/>
            </p:cNvSpPr>
            <p:nvPr/>
          </p:nvSpPr>
          <p:spPr bwMode="auto">
            <a:xfrm>
              <a:off x="10981506"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0" name="Line 413">
              <a:extLst>
                <a:ext uri="{FF2B5EF4-FFF2-40B4-BE49-F238E27FC236}">
                  <a16:creationId xmlns:a16="http://schemas.microsoft.com/office/drawing/2014/main" id="{7AF12B60-30B1-B8AD-C97D-6220C7747C70}"/>
                </a:ext>
              </a:extLst>
            </p:cNvPr>
            <p:cNvSpPr>
              <a:spLocks noChangeShapeType="1"/>
            </p:cNvSpPr>
            <p:nvPr/>
          </p:nvSpPr>
          <p:spPr bwMode="auto">
            <a:xfrm>
              <a:off x="11087869" y="4671313"/>
              <a:ext cx="0" cy="68263"/>
            </a:xfrm>
            <a:prstGeom prst="line">
              <a:avLst/>
            </a:prstGeom>
            <a:noFill/>
            <a:ln w="14288" cap="flat">
              <a:solidFill>
                <a:srgbClr val="00877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1" name="Rectangle 414">
              <a:extLst>
                <a:ext uri="{FF2B5EF4-FFF2-40B4-BE49-F238E27FC236}">
                  <a16:creationId xmlns:a16="http://schemas.microsoft.com/office/drawing/2014/main" id="{1F2CC20B-2FB5-7107-07B7-7D605108D91F}"/>
                </a:ext>
              </a:extLst>
            </p:cNvPr>
            <p:cNvSpPr>
              <a:spLocks noChangeArrowheads="1"/>
            </p:cNvSpPr>
            <p:nvPr/>
          </p:nvSpPr>
          <p:spPr bwMode="auto">
            <a:xfrm>
              <a:off x="8622481" y="5584126"/>
              <a:ext cx="81855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Time, months</a:t>
              </a:r>
              <a:endParaRPr kumimoji="0" lang="en-US" altLang="en-US" sz="16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8" name="Rectangle 421">
              <a:extLst>
                <a:ext uri="{FF2B5EF4-FFF2-40B4-BE49-F238E27FC236}">
                  <a16:creationId xmlns:a16="http://schemas.microsoft.com/office/drawing/2014/main" id="{7DD1170E-60F6-C14F-407E-42838D057573}"/>
                </a:ext>
              </a:extLst>
            </p:cNvPr>
            <p:cNvSpPr>
              <a:spLocks noChangeArrowheads="1"/>
            </p:cNvSpPr>
            <p:nvPr/>
          </p:nvSpPr>
          <p:spPr bwMode="auto">
            <a:xfrm>
              <a:off x="6573019" y="5659141"/>
              <a:ext cx="4365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No. at Risk</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9" name="Rectangle 432">
              <a:extLst>
                <a:ext uri="{FF2B5EF4-FFF2-40B4-BE49-F238E27FC236}">
                  <a16:creationId xmlns:a16="http://schemas.microsoft.com/office/drawing/2014/main" id="{28C1D0EE-5A74-A01A-41CC-A31E78AD6E6C}"/>
                </a:ext>
              </a:extLst>
            </p:cNvPr>
            <p:cNvSpPr>
              <a:spLocks noChangeArrowheads="1"/>
            </p:cNvSpPr>
            <p:nvPr/>
          </p:nvSpPr>
          <p:spPr bwMode="auto">
            <a:xfrm>
              <a:off x="8887478" y="4272355"/>
              <a:ext cx="230188"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00877C"/>
                  </a:solidFill>
                  <a:effectLst/>
                  <a:uLnTx/>
                  <a:uFillTx/>
                  <a:latin typeface="Arial Narrow" panose="020B0606020202030204" pitchFamily="34" charset="0"/>
                  <a:ea typeface="+mn-ea"/>
                  <a:cs typeface="+mn-cs"/>
                </a:rPr>
                <a:t>25%</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0" name="Rectangle 433">
              <a:extLst>
                <a:ext uri="{FF2B5EF4-FFF2-40B4-BE49-F238E27FC236}">
                  <a16:creationId xmlns:a16="http://schemas.microsoft.com/office/drawing/2014/main" id="{BDFCA682-4BC4-9FC0-E713-3B4E319D6051}"/>
                </a:ext>
              </a:extLst>
            </p:cNvPr>
            <p:cNvSpPr>
              <a:spLocks noChangeArrowheads="1"/>
            </p:cNvSpPr>
            <p:nvPr/>
          </p:nvSpPr>
          <p:spPr bwMode="auto">
            <a:xfrm>
              <a:off x="8905096" y="4986430"/>
              <a:ext cx="230188"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66203A"/>
                  </a:solidFill>
                  <a:effectLst/>
                  <a:uLnTx/>
                  <a:uFillTx/>
                  <a:latin typeface="Arial Narrow" panose="020B0606020202030204" pitchFamily="34" charset="0"/>
                  <a:ea typeface="+mn-ea"/>
                  <a:cs typeface="+mn-cs"/>
                </a:rPr>
                <a:t>14%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3" name="Rectangle 436">
              <a:extLst>
                <a:ext uri="{FF2B5EF4-FFF2-40B4-BE49-F238E27FC236}">
                  <a16:creationId xmlns:a16="http://schemas.microsoft.com/office/drawing/2014/main" id="{CEAFE17A-5947-6745-B6D2-7EF44D1A6291}"/>
                </a:ext>
              </a:extLst>
            </p:cNvPr>
            <p:cNvSpPr>
              <a:spLocks noChangeArrowheads="1"/>
            </p:cNvSpPr>
            <p:nvPr/>
          </p:nvSpPr>
          <p:spPr bwMode="auto">
            <a:xfrm>
              <a:off x="9871525" y="4446847"/>
              <a:ext cx="230188"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00877C"/>
                  </a:solidFill>
                  <a:effectLst/>
                  <a:uLnTx/>
                  <a:uFillTx/>
                  <a:latin typeface="Arial Narrow" panose="020B0606020202030204" pitchFamily="34" charset="0"/>
                  <a:ea typeface="+mn-ea"/>
                  <a:cs typeface="+mn-cs"/>
                </a:rPr>
                <a:t>18%</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4" name="Rectangle 437">
              <a:extLst>
                <a:ext uri="{FF2B5EF4-FFF2-40B4-BE49-F238E27FC236}">
                  <a16:creationId xmlns:a16="http://schemas.microsoft.com/office/drawing/2014/main" id="{EE808F8F-A13C-6960-2647-F10C91BD7093}"/>
                </a:ext>
              </a:extLst>
            </p:cNvPr>
            <p:cNvSpPr>
              <a:spLocks noChangeArrowheads="1"/>
            </p:cNvSpPr>
            <p:nvPr/>
          </p:nvSpPr>
          <p:spPr bwMode="auto">
            <a:xfrm>
              <a:off x="9869620" y="5012919"/>
              <a:ext cx="23748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66203A"/>
                  </a:solidFill>
                  <a:effectLst/>
                  <a:uLnTx/>
                  <a:uFillTx/>
                  <a:latin typeface="Arial Narrow" panose="020B0606020202030204" pitchFamily="34" charset="0"/>
                  <a:ea typeface="+mn-ea"/>
                  <a:cs typeface="+mn-cs"/>
                </a:rPr>
                <a:t>10%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nvGrpSpPr>
            <p:cNvPr id="454" name="Group 453">
              <a:extLst>
                <a:ext uri="{FF2B5EF4-FFF2-40B4-BE49-F238E27FC236}">
                  <a16:creationId xmlns:a16="http://schemas.microsoft.com/office/drawing/2014/main" id="{A5329D5B-2D77-CE0A-7427-2B146A9BA14B}"/>
                </a:ext>
              </a:extLst>
            </p:cNvPr>
            <p:cNvGrpSpPr/>
            <p:nvPr/>
          </p:nvGrpSpPr>
          <p:grpSpPr>
            <a:xfrm>
              <a:off x="6035040" y="5808365"/>
              <a:ext cx="5043488" cy="265113"/>
              <a:chOff x="6035040" y="5808365"/>
              <a:chExt cx="5043488" cy="265113"/>
            </a:xfrm>
          </p:grpSpPr>
          <p:sp>
            <p:nvSpPr>
              <p:cNvPr id="465" name="Rectangle 438">
                <a:extLst>
                  <a:ext uri="{FF2B5EF4-FFF2-40B4-BE49-F238E27FC236}">
                    <a16:creationId xmlns:a16="http://schemas.microsoft.com/office/drawing/2014/main" id="{CE05EA0E-B4B8-7ED2-5805-DFA7EEDD5C60}"/>
                  </a:ext>
                </a:extLst>
              </p:cNvPr>
              <p:cNvSpPr>
                <a:spLocks noChangeArrowheads="1"/>
              </p:cNvSpPr>
              <p:nvPr/>
            </p:nvSpPr>
            <p:spPr bwMode="auto">
              <a:xfrm>
                <a:off x="6035040" y="5808365"/>
                <a:ext cx="7000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Pembrolizumab gp</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6" name="Rectangle 439">
                <a:extLst>
                  <a:ext uri="{FF2B5EF4-FFF2-40B4-BE49-F238E27FC236}">
                    <a16:creationId xmlns:a16="http://schemas.microsoft.com/office/drawing/2014/main" id="{005B1DBA-3D76-E4D1-AF02-A851C8C27D2E}"/>
                  </a:ext>
                </a:extLst>
              </p:cNvPr>
              <p:cNvSpPr>
                <a:spLocks noChangeArrowheads="1"/>
              </p:cNvSpPr>
              <p:nvPr/>
            </p:nvSpPr>
            <p:spPr bwMode="auto">
              <a:xfrm>
                <a:off x="6314440" y="5949653"/>
                <a:ext cx="4206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Placebo gp</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7" name="Rectangle 440">
                <a:extLst>
                  <a:ext uri="{FF2B5EF4-FFF2-40B4-BE49-F238E27FC236}">
                    <a16:creationId xmlns:a16="http://schemas.microsoft.com/office/drawing/2014/main" id="{F88836D6-EFF5-03BA-E6AE-D64F313A9EB2}"/>
                  </a:ext>
                </a:extLst>
              </p:cNvPr>
              <p:cNvSpPr>
                <a:spLocks noChangeArrowheads="1"/>
              </p:cNvSpPr>
              <p:nvPr/>
            </p:nvSpPr>
            <p:spPr bwMode="auto">
              <a:xfrm>
                <a:off x="6801803" y="5808365"/>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298</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8" name="Rectangle 441">
                <a:extLst>
                  <a:ext uri="{FF2B5EF4-FFF2-40B4-BE49-F238E27FC236}">
                    <a16:creationId xmlns:a16="http://schemas.microsoft.com/office/drawing/2014/main" id="{BDE6D01B-C46C-B260-CD53-5BBA3E8AC1BF}"/>
                  </a:ext>
                </a:extLst>
              </p:cNvPr>
              <p:cNvSpPr>
                <a:spLocks noChangeArrowheads="1"/>
              </p:cNvSpPr>
              <p:nvPr/>
            </p:nvSpPr>
            <p:spPr bwMode="auto">
              <a:xfrm>
                <a:off x="7028815" y="5808365"/>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250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9" name="Rectangle 442">
                <a:extLst>
                  <a:ext uri="{FF2B5EF4-FFF2-40B4-BE49-F238E27FC236}">
                    <a16:creationId xmlns:a16="http://schemas.microsoft.com/office/drawing/2014/main" id="{4D39DD10-7203-7853-5620-12936BD3FAAD}"/>
                  </a:ext>
                </a:extLst>
              </p:cNvPr>
              <p:cNvSpPr>
                <a:spLocks noChangeArrowheads="1"/>
              </p:cNvSpPr>
              <p:nvPr/>
            </p:nvSpPr>
            <p:spPr bwMode="auto">
              <a:xfrm>
                <a:off x="7281228" y="5808365"/>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200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0" name="Rectangle 443">
                <a:extLst>
                  <a:ext uri="{FF2B5EF4-FFF2-40B4-BE49-F238E27FC236}">
                    <a16:creationId xmlns:a16="http://schemas.microsoft.com/office/drawing/2014/main" id="{22DB3F64-2C63-E60E-F957-0D3553778111}"/>
                  </a:ext>
                </a:extLst>
              </p:cNvPr>
              <p:cNvSpPr>
                <a:spLocks noChangeArrowheads="1"/>
              </p:cNvSpPr>
              <p:nvPr/>
            </p:nvSpPr>
            <p:spPr bwMode="auto">
              <a:xfrm>
                <a:off x="7535228" y="5808365"/>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151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1" name="Rectangle 444">
                <a:extLst>
                  <a:ext uri="{FF2B5EF4-FFF2-40B4-BE49-F238E27FC236}">
                    <a16:creationId xmlns:a16="http://schemas.microsoft.com/office/drawing/2014/main" id="{EB0D8E8D-EE6C-0465-7F25-629B56E3B331}"/>
                  </a:ext>
                </a:extLst>
              </p:cNvPr>
              <p:cNvSpPr>
                <a:spLocks noChangeArrowheads="1"/>
              </p:cNvSpPr>
              <p:nvPr/>
            </p:nvSpPr>
            <p:spPr bwMode="auto">
              <a:xfrm>
                <a:off x="7781290" y="5808365"/>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123</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2" name="Rectangle 445">
                <a:extLst>
                  <a:ext uri="{FF2B5EF4-FFF2-40B4-BE49-F238E27FC236}">
                    <a16:creationId xmlns:a16="http://schemas.microsoft.com/office/drawing/2014/main" id="{049F598D-82D7-F464-CEAC-2D6870CD8D04}"/>
                  </a:ext>
                </a:extLst>
              </p:cNvPr>
              <p:cNvSpPr>
                <a:spLocks noChangeArrowheads="1"/>
              </p:cNvSpPr>
              <p:nvPr/>
            </p:nvSpPr>
            <p:spPr bwMode="auto">
              <a:xfrm>
                <a:off x="8043228"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3" name="Rectangle 446">
                <a:extLst>
                  <a:ext uri="{FF2B5EF4-FFF2-40B4-BE49-F238E27FC236}">
                    <a16:creationId xmlns:a16="http://schemas.microsoft.com/office/drawing/2014/main" id="{6934D713-A6B0-7290-E3CF-7CBA85342C7E}"/>
                  </a:ext>
                </a:extLst>
              </p:cNvPr>
              <p:cNvSpPr>
                <a:spLocks noChangeArrowheads="1"/>
              </p:cNvSpPr>
              <p:nvPr/>
            </p:nvSpPr>
            <p:spPr bwMode="auto">
              <a:xfrm>
                <a:off x="8270240"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4" name="Rectangle 447">
                <a:extLst>
                  <a:ext uri="{FF2B5EF4-FFF2-40B4-BE49-F238E27FC236}">
                    <a16:creationId xmlns:a16="http://schemas.microsoft.com/office/drawing/2014/main" id="{67326B3C-1AA2-BD46-6FA5-6CF0D3EC36E3}"/>
                  </a:ext>
                </a:extLst>
              </p:cNvPr>
              <p:cNvSpPr>
                <a:spLocks noChangeArrowheads="1"/>
              </p:cNvSpPr>
              <p:nvPr/>
            </p:nvSpPr>
            <p:spPr bwMode="auto">
              <a:xfrm>
                <a:off x="8529003"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63</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5" name="Rectangle 448">
                <a:extLst>
                  <a:ext uri="{FF2B5EF4-FFF2-40B4-BE49-F238E27FC236}">
                    <a16:creationId xmlns:a16="http://schemas.microsoft.com/office/drawing/2014/main" id="{AED5874C-919B-C4A6-B7F1-2265D8618A03}"/>
                  </a:ext>
                </a:extLst>
              </p:cNvPr>
              <p:cNvSpPr>
                <a:spLocks noChangeArrowheads="1"/>
              </p:cNvSpPr>
              <p:nvPr/>
            </p:nvSpPr>
            <p:spPr bwMode="auto">
              <a:xfrm>
                <a:off x="8770303"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56</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6" name="Rectangle 449">
                <a:extLst>
                  <a:ext uri="{FF2B5EF4-FFF2-40B4-BE49-F238E27FC236}">
                    <a16:creationId xmlns:a16="http://schemas.microsoft.com/office/drawing/2014/main" id="{0B05AAEF-4A99-FBEF-B30D-A14B6BF4D460}"/>
                  </a:ext>
                </a:extLst>
              </p:cNvPr>
              <p:cNvSpPr>
                <a:spLocks noChangeArrowheads="1"/>
              </p:cNvSpPr>
              <p:nvPr/>
            </p:nvSpPr>
            <p:spPr bwMode="auto">
              <a:xfrm>
                <a:off x="9022715"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7" name="Rectangle 450">
                <a:extLst>
                  <a:ext uri="{FF2B5EF4-FFF2-40B4-BE49-F238E27FC236}">
                    <a16:creationId xmlns:a16="http://schemas.microsoft.com/office/drawing/2014/main" id="{6722410E-7709-35D1-68EC-91DE03FD7C20}"/>
                  </a:ext>
                </a:extLst>
              </p:cNvPr>
              <p:cNvSpPr>
                <a:spLocks noChangeArrowheads="1"/>
              </p:cNvSpPr>
              <p:nvPr/>
            </p:nvSpPr>
            <p:spPr bwMode="auto">
              <a:xfrm>
                <a:off x="10064115"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8" name="Rectangle 451">
                <a:extLst>
                  <a:ext uri="{FF2B5EF4-FFF2-40B4-BE49-F238E27FC236}">
                    <a16:creationId xmlns:a16="http://schemas.microsoft.com/office/drawing/2014/main" id="{E183B719-6FE9-5A98-DDAF-A6D3596BD032}"/>
                  </a:ext>
                </a:extLst>
              </p:cNvPr>
              <p:cNvSpPr>
                <a:spLocks noChangeArrowheads="1"/>
              </p:cNvSpPr>
              <p:nvPr/>
            </p:nvSpPr>
            <p:spPr bwMode="auto">
              <a:xfrm>
                <a:off x="10326053"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9" name="Rectangle 452">
                <a:extLst>
                  <a:ext uri="{FF2B5EF4-FFF2-40B4-BE49-F238E27FC236}">
                    <a16:creationId xmlns:a16="http://schemas.microsoft.com/office/drawing/2014/main" id="{22F7EDD3-CF4D-F198-EF14-5A13E1E96496}"/>
                  </a:ext>
                </a:extLst>
              </p:cNvPr>
              <p:cNvSpPr>
                <a:spLocks noChangeArrowheads="1"/>
              </p:cNvSpPr>
              <p:nvPr/>
            </p:nvSpPr>
            <p:spPr bwMode="auto">
              <a:xfrm>
                <a:off x="10562590" y="5808365"/>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0" name="Rectangle 453">
                <a:extLst>
                  <a:ext uri="{FF2B5EF4-FFF2-40B4-BE49-F238E27FC236}">
                    <a16:creationId xmlns:a16="http://schemas.microsoft.com/office/drawing/2014/main" id="{D8A72E49-A031-1E4C-B246-2D2A1C0AC3DC}"/>
                  </a:ext>
                </a:extLst>
              </p:cNvPr>
              <p:cNvSpPr>
                <a:spLocks noChangeArrowheads="1"/>
              </p:cNvSpPr>
              <p:nvPr/>
            </p:nvSpPr>
            <p:spPr bwMode="auto">
              <a:xfrm>
                <a:off x="10819765" y="5808365"/>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1" name="Rectangle 454">
                <a:extLst>
                  <a:ext uri="{FF2B5EF4-FFF2-40B4-BE49-F238E27FC236}">
                    <a16:creationId xmlns:a16="http://schemas.microsoft.com/office/drawing/2014/main" id="{8D296617-5D05-B96B-5DF0-F4639DFC76B5}"/>
                  </a:ext>
                </a:extLst>
              </p:cNvPr>
              <p:cNvSpPr>
                <a:spLocks noChangeArrowheads="1"/>
              </p:cNvSpPr>
              <p:nvPr/>
            </p:nvSpPr>
            <p:spPr bwMode="auto">
              <a:xfrm>
                <a:off x="11029315" y="5808365"/>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1" name="Rectangle 456">
                <a:extLst>
                  <a:ext uri="{FF2B5EF4-FFF2-40B4-BE49-F238E27FC236}">
                    <a16:creationId xmlns:a16="http://schemas.microsoft.com/office/drawing/2014/main" id="{40BB3E7C-BB5F-F63C-77AE-8C5322F231F8}"/>
                  </a:ext>
                </a:extLst>
              </p:cNvPr>
              <p:cNvSpPr>
                <a:spLocks noChangeArrowheads="1"/>
              </p:cNvSpPr>
              <p:nvPr/>
            </p:nvSpPr>
            <p:spPr bwMode="auto">
              <a:xfrm>
                <a:off x="6803390" y="5949653"/>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296</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2" name="Rectangle 457">
                <a:extLst>
                  <a:ext uri="{FF2B5EF4-FFF2-40B4-BE49-F238E27FC236}">
                    <a16:creationId xmlns:a16="http://schemas.microsoft.com/office/drawing/2014/main" id="{08C6BFAC-C823-2054-6CA1-3933CFBB70D6}"/>
                  </a:ext>
                </a:extLst>
              </p:cNvPr>
              <p:cNvSpPr>
                <a:spLocks noChangeArrowheads="1"/>
              </p:cNvSpPr>
              <p:nvPr/>
            </p:nvSpPr>
            <p:spPr bwMode="auto">
              <a:xfrm>
                <a:off x="7028815" y="5949653"/>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231</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3" name="Rectangle 458">
                <a:extLst>
                  <a:ext uri="{FF2B5EF4-FFF2-40B4-BE49-F238E27FC236}">
                    <a16:creationId xmlns:a16="http://schemas.microsoft.com/office/drawing/2014/main" id="{E657D6D6-353D-DF0B-0FFB-94340E0A5756}"/>
                  </a:ext>
                </a:extLst>
              </p:cNvPr>
              <p:cNvSpPr>
                <a:spLocks noChangeArrowheads="1"/>
              </p:cNvSpPr>
              <p:nvPr/>
            </p:nvSpPr>
            <p:spPr bwMode="auto">
              <a:xfrm>
                <a:off x="7281227" y="5949653"/>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152</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4" name="Rectangle 459">
                <a:extLst>
                  <a:ext uri="{FF2B5EF4-FFF2-40B4-BE49-F238E27FC236}">
                    <a16:creationId xmlns:a16="http://schemas.microsoft.com/office/drawing/2014/main" id="{166F9E75-B31D-0025-E2F2-17B3042E5120}"/>
                  </a:ext>
                </a:extLst>
              </p:cNvPr>
              <p:cNvSpPr>
                <a:spLocks noChangeArrowheads="1"/>
              </p:cNvSpPr>
              <p:nvPr/>
            </p:nvSpPr>
            <p:spPr bwMode="auto">
              <a:xfrm>
                <a:off x="7538402" y="5949653"/>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100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5" name="Rectangle 460">
                <a:extLst>
                  <a:ext uri="{FF2B5EF4-FFF2-40B4-BE49-F238E27FC236}">
                    <a16:creationId xmlns:a16="http://schemas.microsoft.com/office/drawing/2014/main" id="{4C979F7A-0CED-D023-B8F7-1F673CAD53F8}"/>
                  </a:ext>
                </a:extLst>
              </p:cNvPr>
              <p:cNvSpPr>
                <a:spLocks noChangeArrowheads="1"/>
              </p:cNvSpPr>
              <p:nvPr/>
            </p:nvSpPr>
            <p:spPr bwMode="auto">
              <a:xfrm>
                <a:off x="7803515"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78</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6" name="Rectangle 461">
                <a:extLst>
                  <a:ext uri="{FF2B5EF4-FFF2-40B4-BE49-F238E27FC236}">
                    <a16:creationId xmlns:a16="http://schemas.microsoft.com/office/drawing/2014/main" id="{7771789A-9226-0C30-7F54-3B3316DACF87}"/>
                  </a:ext>
                </a:extLst>
              </p:cNvPr>
              <p:cNvSpPr>
                <a:spLocks noChangeArrowheads="1"/>
              </p:cNvSpPr>
              <p:nvPr/>
            </p:nvSpPr>
            <p:spPr bwMode="auto">
              <a:xfrm>
                <a:off x="8046402"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58</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7" name="Rectangle 462">
                <a:extLst>
                  <a:ext uri="{FF2B5EF4-FFF2-40B4-BE49-F238E27FC236}">
                    <a16:creationId xmlns:a16="http://schemas.microsoft.com/office/drawing/2014/main" id="{60D841B7-6BEA-738A-10C7-154D1B21F350}"/>
                  </a:ext>
                </a:extLst>
              </p:cNvPr>
              <p:cNvSpPr>
                <a:spLocks noChangeArrowheads="1"/>
              </p:cNvSpPr>
              <p:nvPr/>
            </p:nvSpPr>
            <p:spPr bwMode="auto">
              <a:xfrm>
                <a:off x="8273415"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45</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8" name="Rectangle 463">
                <a:extLst>
                  <a:ext uri="{FF2B5EF4-FFF2-40B4-BE49-F238E27FC236}">
                    <a16:creationId xmlns:a16="http://schemas.microsoft.com/office/drawing/2014/main" id="{11DE04A9-1291-6108-9687-CB2FCA2C81C8}"/>
                  </a:ext>
                </a:extLst>
              </p:cNvPr>
              <p:cNvSpPr>
                <a:spLocks noChangeArrowheads="1"/>
              </p:cNvSpPr>
              <p:nvPr/>
            </p:nvSpPr>
            <p:spPr bwMode="auto">
              <a:xfrm>
                <a:off x="8529002"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9" name="Rectangle 464">
                <a:extLst>
                  <a:ext uri="{FF2B5EF4-FFF2-40B4-BE49-F238E27FC236}">
                    <a16:creationId xmlns:a16="http://schemas.microsoft.com/office/drawing/2014/main" id="{EB350492-47B4-E23F-EF08-4657B9C634D1}"/>
                  </a:ext>
                </a:extLst>
              </p:cNvPr>
              <p:cNvSpPr>
                <a:spLocks noChangeArrowheads="1"/>
              </p:cNvSpPr>
              <p:nvPr/>
            </p:nvSpPr>
            <p:spPr bwMode="auto">
              <a:xfrm>
                <a:off x="8770302"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28</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0" name="Rectangle 465">
                <a:extLst>
                  <a:ext uri="{FF2B5EF4-FFF2-40B4-BE49-F238E27FC236}">
                    <a16:creationId xmlns:a16="http://schemas.microsoft.com/office/drawing/2014/main" id="{4E90CF05-7120-117A-4DBE-23FF093301AD}"/>
                  </a:ext>
                </a:extLst>
              </p:cNvPr>
              <p:cNvSpPr>
                <a:spLocks noChangeArrowheads="1"/>
              </p:cNvSpPr>
              <p:nvPr/>
            </p:nvSpPr>
            <p:spPr bwMode="auto">
              <a:xfrm>
                <a:off x="9024302"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1" name="Rectangle 466">
                <a:extLst>
                  <a:ext uri="{FF2B5EF4-FFF2-40B4-BE49-F238E27FC236}">
                    <a16:creationId xmlns:a16="http://schemas.microsoft.com/office/drawing/2014/main" id="{2B3C84CE-E6D8-FDB6-AC8D-E482110EE10A}"/>
                  </a:ext>
                </a:extLst>
              </p:cNvPr>
              <p:cNvSpPr>
                <a:spLocks noChangeArrowheads="1"/>
              </p:cNvSpPr>
              <p:nvPr/>
            </p:nvSpPr>
            <p:spPr bwMode="auto">
              <a:xfrm>
                <a:off x="10064115"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2" name="Rectangle 467">
                <a:extLst>
                  <a:ext uri="{FF2B5EF4-FFF2-40B4-BE49-F238E27FC236}">
                    <a16:creationId xmlns:a16="http://schemas.microsoft.com/office/drawing/2014/main" id="{7B2F73E9-CE66-B524-4BD3-FEA0520339B0}"/>
                  </a:ext>
                </a:extLst>
              </p:cNvPr>
              <p:cNvSpPr>
                <a:spLocks noChangeArrowheads="1"/>
              </p:cNvSpPr>
              <p:nvPr/>
            </p:nvSpPr>
            <p:spPr bwMode="auto">
              <a:xfrm>
                <a:off x="10332402" y="5949653"/>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3" name="Rectangle 468">
                <a:extLst>
                  <a:ext uri="{FF2B5EF4-FFF2-40B4-BE49-F238E27FC236}">
                    <a16:creationId xmlns:a16="http://schemas.microsoft.com/office/drawing/2014/main" id="{16F4E026-305B-A1CB-10E3-FDC2FF54151A}"/>
                  </a:ext>
                </a:extLst>
              </p:cNvPr>
              <p:cNvSpPr>
                <a:spLocks noChangeArrowheads="1"/>
              </p:cNvSpPr>
              <p:nvPr/>
            </p:nvSpPr>
            <p:spPr bwMode="auto">
              <a:xfrm>
                <a:off x="10564177" y="5949653"/>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4" name="Rectangle 469">
                <a:extLst>
                  <a:ext uri="{FF2B5EF4-FFF2-40B4-BE49-F238E27FC236}">
                    <a16:creationId xmlns:a16="http://schemas.microsoft.com/office/drawing/2014/main" id="{28D03D7D-DBEC-D0E4-58C1-EA6C6D8DB3E1}"/>
                  </a:ext>
                </a:extLst>
              </p:cNvPr>
              <p:cNvSpPr>
                <a:spLocks noChangeArrowheads="1"/>
              </p:cNvSpPr>
              <p:nvPr/>
            </p:nvSpPr>
            <p:spPr bwMode="auto">
              <a:xfrm>
                <a:off x="10822940" y="5949653"/>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5" name="Rectangle 470">
                <a:extLst>
                  <a:ext uri="{FF2B5EF4-FFF2-40B4-BE49-F238E27FC236}">
                    <a16:creationId xmlns:a16="http://schemas.microsoft.com/office/drawing/2014/main" id="{5EEEC86D-A4A6-03BF-5947-B3D606993F62}"/>
                  </a:ext>
                </a:extLst>
              </p:cNvPr>
              <p:cNvSpPr>
                <a:spLocks noChangeArrowheads="1"/>
              </p:cNvSpPr>
              <p:nvPr/>
            </p:nvSpPr>
            <p:spPr bwMode="auto">
              <a:xfrm>
                <a:off x="11032490" y="5949653"/>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6" name="Rectangle 471">
                <a:extLst>
                  <a:ext uri="{FF2B5EF4-FFF2-40B4-BE49-F238E27FC236}">
                    <a16:creationId xmlns:a16="http://schemas.microsoft.com/office/drawing/2014/main" id="{C60D350E-0818-F1D9-A0DF-4289375D4D11}"/>
                  </a:ext>
                </a:extLst>
              </p:cNvPr>
              <p:cNvSpPr>
                <a:spLocks noChangeArrowheads="1"/>
              </p:cNvSpPr>
              <p:nvPr/>
            </p:nvSpPr>
            <p:spPr bwMode="auto">
              <a:xfrm>
                <a:off x="9289415"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39</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7" name="Rectangle 472">
                <a:extLst>
                  <a:ext uri="{FF2B5EF4-FFF2-40B4-BE49-F238E27FC236}">
                    <a16:creationId xmlns:a16="http://schemas.microsoft.com/office/drawing/2014/main" id="{FD268F5F-61F7-237D-2155-73E46E7C6ED1}"/>
                  </a:ext>
                </a:extLst>
              </p:cNvPr>
              <p:cNvSpPr>
                <a:spLocks noChangeArrowheads="1"/>
              </p:cNvSpPr>
              <p:nvPr/>
            </p:nvSpPr>
            <p:spPr bwMode="auto">
              <a:xfrm>
                <a:off x="9284652"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18</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8" name="Rectangle 473">
                <a:extLst>
                  <a:ext uri="{FF2B5EF4-FFF2-40B4-BE49-F238E27FC236}">
                    <a16:creationId xmlns:a16="http://schemas.microsoft.com/office/drawing/2014/main" id="{B7206229-3D6E-9AC9-0A05-14518A8DA712}"/>
                  </a:ext>
                </a:extLst>
              </p:cNvPr>
              <p:cNvSpPr>
                <a:spLocks noChangeArrowheads="1"/>
              </p:cNvSpPr>
              <p:nvPr/>
            </p:nvSpPr>
            <p:spPr bwMode="auto">
              <a:xfrm>
                <a:off x="9543415"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30</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9" name="Rectangle 474">
                <a:extLst>
                  <a:ext uri="{FF2B5EF4-FFF2-40B4-BE49-F238E27FC236}">
                    <a16:creationId xmlns:a16="http://schemas.microsoft.com/office/drawing/2014/main" id="{CD3337D0-7E6E-A52B-9A1B-695AC2A48F3F}"/>
                  </a:ext>
                </a:extLst>
              </p:cNvPr>
              <p:cNvSpPr>
                <a:spLocks noChangeArrowheads="1"/>
              </p:cNvSpPr>
              <p:nvPr/>
            </p:nvSpPr>
            <p:spPr bwMode="auto">
              <a:xfrm>
                <a:off x="9545002"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16</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0" name="Rectangle 475">
                <a:extLst>
                  <a:ext uri="{FF2B5EF4-FFF2-40B4-BE49-F238E27FC236}">
                    <a16:creationId xmlns:a16="http://schemas.microsoft.com/office/drawing/2014/main" id="{E340BD04-635E-D620-F180-CAA8997853D1}"/>
                  </a:ext>
                </a:extLst>
              </p:cNvPr>
              <p:cNvSpPr>
                <a:spLocks noChangeArrowheads="1"/>
              </p:cNvSpPr>
              <p:nvPr/>
            </p:nvSpPr>
            <p:spPr bwMode="auto">
              <a:xfrm>
                <a:off x="9794240" y="5808365"/>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23</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1" name="Rectangle 476">
                <a:extLst>
                  <a:ext uri="{FF2B5EF4-FFF2-40B4-BE49-F238E27FC236}">
                    <a16:creationId xmlns:a16="http://schemas.microsoft.com/office/drawing/2014/main" id="{76125BED-D41B-CFCE-E8FC-B73176589390}"/>
                  </a:ext>
                </a:extLst>
              </p:cNvPr>
              <p:cNvSpPr>
                <a:spLocks noChangeArrowheads="1"/>
              </p:cNvSpPr>
              <p:nvPr/>
            </p:nvSpPr>
            <p:spPr bwMode="auto">
              <a:xfrm>
                <a:off x="9795827" y="594965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14</a:t>
                </a:r>
                <a:endParaRPr kumimoji="0" lang="en-US" alt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sp>
          <p:nvSpPr>
            <p:cNvPr id="34" name="Freeform 434">
              <a:extLst>
                <a:ext uri="{FF2B5EF4-FFF2-40B4-BE49-F238E27FC236}">
                  <a16:creationId xmlns:a16="http://schemas.microsoft.com/office/drawing/2014/main" id="{853B7A08-1938-3E76-6CB4-634C8C101C40}"/>
                </a:ext>
              </a:extLst>
            </p:cNvPr>
            <p:cNvSpPr>
              <a:spLocks noEditPoints="1"/>
            </p:cNvSpPr>
            <p:nvPr/>
          </p:nvSpPr>
          <p:spPr bwMode="auto">
            <a:xfrm>
              <a:off x="8832031" y="4421434"/>
              <a:ext cx="6350" cy="822960"/>
            </a:xfrm>
            <a:custGeom>
              <a:avLst/>
              <a:gdLst>
                <a:gd name="T0" fmla="*/ 0 w 48"/>
                <a:gd name="T1" fmla="*/ 0 h 9960"/>
                <a:gd name="T2" fmla="*/ 0 w 48"/>
                <a:gd name="T3" fmla="*/ 336 h 9960"/>
                <a:gd name="T4" fmla="*/ 48 w 48"/>
                <a:gd name="T5" fmla="*/ 576 h 9960"/>
                <a:gd name="T6" fmla="*/ 48 w 48"/>
                <a:gd name="T7" fmla="*/ 480 h 9960"/>
                <a:gd name="T8" fmla="*/ 0 w 48"/>
                <a:gd name="T9" fmla="*/ 720 h 9960"/>
                <a:gd name="T10" fmla="*/ 24 w 48"/>
                <a:gd name="T11" fmla="*/ 1080 h 9960"/>
                <a:gd name="T12" fmla="*/ 48 w 48"/>
                <a:gd name="T13" fmla="*/ 1200 h 9960"/>
                <a:gd name="T14" fmla="*/ 24 w 48"/>
                <a:gd name="T15" fmla="*/ 1176 h 9960"/>
                <a:gd name="T16" fmla="*/ 0 w 48"/>
                <a:gd name="T17" fmla="*/ 1536 h 9960"/>
                <a:gd name="T18" fmla="*/ 48 w 48"/>
                <a:gd name="T19" fmla="*/ 1776 h 9960"/>
                <a:gd name="T20" fmla="*/ 48 w 48"/>
                <a:gd name="T21" fmla="*/ 1680 h 9960"/>
                <a:gd name="T22" fmla="*/ 0 w 48"/>
                <a:gd name="T23" fmla="*/ 1920 h 9960"/>
                <a:gd name="T24" fmla="*/ 24 w 48"/>
                <a:gd name="T25" fmla="*/ 2280 h 9960"/>
                <a:gd name="T26" fmla="*/ 48 w 48"/>
                <a:gd name="T27" fmla="*/ 2400 h 9960"/>
                <a:gd name="T28" fmla="*/ 24 w 48"/>
                <a:gd name="T29" fmla="*/ 2376 h 9960"/>
                <a:gd name="T30" fmla="*/ 0 w 48"/>
                <a:gd name="T31" fmla="*/ 2736 h 9960"/>
                <a:gd name="T32" fmla="*/ 48 w 48"/>
                <a:gd name="T33" fmla="*/ 2976 h 9960"/>
                <a:gd name="T34" fmla="*/ 48 w 48"/>
                <a:gd name="T35" fmla="*/ 2880 h 9960"/>
                <a:gd name="T36" fmla="*/ 0 w 48"/>
                <a:gd name="T37" fmla="*/ 3120 h 9960"/>
                <a:gd name="T38" fmla="*/ 24 w 48"/>
                <a:gd name="T39" fmla="*/ 3480 h 9960"/>
                <a:gd name="T40" fmla="*/ 48 w 48"/>
                <a:gd name="T41" fmla="*/ 3600 h 9960"/>
                <a:gd name="T42" fmla="*/ 24 w 48"/>
                <a:gd name="T43" fmla="*/ 3576 h 9960"/>
                <a:gd name="T44" fmla="*/ 0 w 48"/>
                <a:gd name="T45" fmla="*/ 3936 h 9960"/>
                <a:gd name="T46" fmla="*/ 48 w 48"/>
                <a:gd name="T47" fmla="*/ 4176 h 9960"/>
                <a:gd name="T48" fmla="*/ 48 w 48"/>
                <a:gd name="T49" fmla="*/ 4080 h 9960"/>
                <a:gd name="T50" fmla="*/ 0 w 48"/>
                <a:gd name="T51" fmla="*/ 4320 h 9960"/>
                <a:gd name="T52" fmla="*/ 24 w 48"/>
                <a:gd name="T53" fmla="*/ 4680 h 9960"/>
                <a:gd name="T54" fmla="*/ 48 w 48"/>
                <a:gd name="T55" fmla="*/ 4800 h 9960"/>
                <a:gd name="T56" fmla="*/ 24 w 48"/>
                <a:gd name="T57" fmla="*/ 4776 h 9960"/>
                <a:gd name="T58" fmla="*/ 0 w 48"/>
                <a:gd name="T59" fmla="*/ 5136 h 9960"/>
                <a:gd name="T60" fmla="*/ 48 w 48"/>
                <a:gd name="T61" fmla="*/ 5376 h 9960"/>
                <a:gd name="T62" fmla="*/ 48 w 48"/>
                <a:gd name="T63" fmla="*/ 5280 h 9960"/>
                <a:gd name="T64" fmla="*/ 0 w 48"/>
                <a:gd name="T65" fmla="*/ 5520 h 9960"/>
                <a:gd name="T66" fmla="*/ 24 w 48"/>
                <a:gd name="T67" fmla="*/ 5880 h 9960"/>
                <a:gd name="T68" fmla="*/ 48 w 48"/>
                <a:gd name="T69" fmla="*/ 6000 h 9960"/>
                <a:gd name="T70" fmla="*/ 24 w 48"/>
                <a:gd name="T71" fmla="*/ 5976 h 9960"/>
                <a:gd name="T72" fmla="*/ 0 w 48"/>
                <a:gd name="T73" fmla="*/ 6336 h 9960"/>
                <a:gd name="T74" fmla="*/ 48 w 48"/>
                <a:gd name="T75" fmla="*/ 6576 h 9960"/>
                <a:gd name="T76" fmla="*/ 48 w 48"/>
                <a:gd name="T77" fmla="*/ 6480 h 9960"/>
                <a:gd name="T78" fmla="*/ 0 w 48"/>
                <a:gd name="T79" fmla="*/ 6720 h 9960"/>
                <a:gd name="T80" fmla="*/ 24 w 48"/>
                <a:gd name="T81" fmla="*/ 7080 h 9960"/>
                <a:gd name="T82" fmla="*/ 48 w 48"/>
                <a:gd name="T83" fmla="*/ 7200 h 9960"/>
                <a:gd name="T84" fmla="*/ 24 w 48"/>
                <a:gd name="T85" fmla="*/ 7176 h 9960"/>
                <a:gd name="T86" fmla="*/ 0 w 48"/>
                <a:gd name="T87" fmla="*/ 7536 h 9960"/>
                <a:gd name="T88" fmla="*/ 48 w 48"/>
                <a:gd name="T89" fmla="*/ 7776 h 9960"/>
                <a:gd name="T90" fmla="*/ 48 w 48"/>
                <a:gd name="T91" fmla="*/ 7680 h 9960"/>
                <a:gd name="T92" fmla="*/ 0 w 48"/>
                <a:gd name="T93" fmla="*/ 7920 h 9960"/>
                <a:gd name="T94" fmla="*/ 24 w 48"/>
                <a:gd name="T95" fmla="*/ 8280 h 9960"/>
                <a:gd name="T96" fmla="*/ 48 w 48"/>
                <a:gd name="T97" fmla="*/ 8400 h 9960"/>
                <a:gd name="T98" fmla="*/ 24 w 48"/>
                <a:gd name="T99" fmla="*/ 8376 h 9960"/>
                <a:gd name="T100" fmla="*/ 0 w 48"/>
                <a:gd name="T101" fmla="*/ 8736 h 9960"/>
                <a:gd name="T102" fmla="*/ 48 w 48"/>
                <a:gd name="T103" fmla="*/ 8976 h 9960"/>
                <a:gd name="T104" fmla="*/ 48 w 48"/>
                <a:gd name="T105" fmla="*/ 8880 h 9960"/>
                <a:gd name="T106" fmla="*/ 0 w 48"/>
                <a:gd name="T107" fmla="*/ 9120 h 9960"/>
                <a:gd name="T108" fmla="*/ 24 w 48"/>
                <a:gd name="T109" fmla="*/ 9480 h 9960"/>
                <a:gd name="T110" fmla="*/ 48 w 48"/>
                <a:gd name="T111" fmla="*/ 9600 h 9960"/>
                <a:gd name="T112" fmla="*/ 24 w 48"/>
                <a:gd name="T113" fmla="*/ 9576 h 9960"/>
                <a:gd name="T114" fmla="*/ 0 w 48"/>
                <a:gd name="T115" fmla="*/ 9936 h 9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9960">
                  <a:moveTo>
                    <a:pt x="48" y="0"/>
                  </a:moveTo>
                  <a:lnTo>
                    <a:pt x="48" y="96"/>
                  </a:lnTo>
                  <a:cubicBezTo>
                    <a:pt x="48" y="110"/>
                    <a:pt x="38" y="120"/>
                    <a:pt x="24" y="120"/>
                  </a:cubicBezTo>
                  <a:cubicBezTo>
                    <a:pt x="11" y="120"/>
                    <a:pt x="0" y="110"/>
                    <a:pt x="0" y="96"/>
                  </a:cubicBezTo>
                  <a:lnTo>
                    <a:pt x="0" y="0"/>
                  </a:lnTo>
                  <a:lnTo>
                    <a:pt x="48" y="0"/>
                  </a:lnTo>
                  <a:close/>
                  <a:moveTo>
                    <a:pt x="48" y="240"/>
                  </a:moveTo>
                  <a:lnTo>
                    <a:pt x="48" y="336"/>
                  </a:lnTo>
                  <a:cubicBezTo>
                    <a:pt x="48" y="350"/>
                    <a:pt x="38" y="360"/>
                    <a:pt x="24" y="360"/>
                  </a:cubicBezTo>
                  <a:cubicBezTo>
                    <a:pt x="11" y="360"/>
                    <a:pt x="0" y="350"/>
                    <a:pt x="0" y="336"/>
                  </a:cubicBezTo>
                  <a:lnTo>
                    <a:pt x="0" y="240"/>
                  </a:lnTo>
                  <a:cubicBezTo>
                    <a:pt x="0" y="227"/>
                    <a:pt x="11" y="216"/>
                    <a:pt x="24" y="216"/>
                  </a:cubicBezTo>
                  <a:cubicBezTo>
                    <a:pt x="38" y="216"/>
                    <a:pt x="48" y="227"/>
                    <a:pt x="48" y="240"/>
                  </a:cubicBezTo>
                  <a:close/>
                  <a:moveTo>
                    <a:pt x="48" y="480"/>
                  </a:moveTo>
                  <a:lnTo>
                    <a:pt x="48" y="576"/>
                  </a:lnTo>
                  <a:cubicBezTo>
                    <a:pt x="48" y="590"/>
                    <a:pt x="38" y="600"/>
                    <a:pt x="24" y="600"/>
                  </a:cubicBezTo>
                  <a:cubicBezTo>
                    <a:pt x="11" y="600"/>
                    <a:pt x="0" y="590"/>
                    <a:pt x="0" y="576"/>
                  </a:cubicBezTo>
                  <a:lnTo>
                    <a:pt x="0" y="480"/>
                  </a:lnTo>
                  <a:cubicBezTo>
                    <a:pt x="0" y="467"/>
                    <a:pt x="11" y="456"/>
                    <a:pt x="24" y="456"/>
                  </a:cubicBezTo>
                  <a:cubicBezTo>
                    <a:pt x="38" y="456"/>
                    <a:pt x="48" y="467"/>
                    <a:pt x="48" y="480"/>
                  </a:cubicBezTo>
                  <a:close/>
                  <a:moveTo>
                    <a:pt x="48" y="720"/>
                  </a:moveTo>
                  <a:lnTo>
                    <a:pt x="48" y="816"/>
                  </a:lnTo>
                  <a:cubicBezTo>
                    <a:pt x="48" y="830"/>
                    <a:pt x="38" y="840"/>
                    <a:pt x="24" y="840"/>
                  </a:cubicBezTo>
                  <a:cubicBezTo>
                    <a:pt x="11" y="840"/>
                    <a:pt x="0" y="830"/>
                    <a:pt x="0" y="816"/>
                  </a:cubicBezTo>
                  <a:lnTo>
                    <a:pt x="0" y="720"/>
                  </a:lnTo>
                  <a:cubicBezTo>
                    <a:pt x="0" y="707"/>
                    <a:pt x="11" y="696"/>
                    <a:pt x="24" y="696"/>
                  </a:cubicBezTo>
                  <a:cubicBezTo>
                    <a:pt x="38" y="696"/>
                    <a:pt x="48" y="707"/>
                    <a:pt x="48" y="720"/>
                  </a:cubicBezTo>
                  <a:close/>
                  <a:moveTo>
                    <a:pt x="48" y="960"/>
                  </a:moveTo>
                  <a:lnTo>
                    <a:pt x="48" y="1056"/>
                  </a:lnTo>
                  <a:cubicBezTo>
                    <a:pt x="48" y="1070"/>
                    <a:pt x="38" y="1080"/>
                    <a:pt x="24" y="1080"/>
                  </a:cubicBezTo>
                  <a:cubicBezTo>
                    <a:pt x="11" y="1080"/>
                    <a:pt x="0" y="1070"/>
                    <a:pt x="0" y="1056"/>
                  </a:cubicBezTo>
                  <a:lnTo>
                    <a:pt x="0" y="960"/>
                  </a:lnTo>
                  <a:cubicBezTo>
                    <a:pt x="0" y="947"/>
                    <a:pt x="11" y="936"/>
                    <a:pt x="24" y="936"/>
                  </a:cubicBezTo>
                  <a:cubicBezTo>
                    <a:pt x="38" y="936"/>
                    <a:pt x="48" y="947"/>
                    <a:pt x="48" y="960"/>
                  </a:cubicBezTo>
                  <a:close/>
                  <a:moveTo>
                    <a:pt x="48" y="1200"/>
                  </a:moveTo>
                  <a:lnTo>
                    <a:pt x="48" y="1296"/>
                  </a:lnTo>
                  <a:cubicBezTo>
                    <a:pt x="48" y="1310"/>
                    <a:pt x="38" y="1320"/>
                    <a:pt x="24" y="1320"/>
                  </a:cubicBezTo>
                  <a:cubicBezTo>
                    <a:pt x="11" y="1320"/>
                    <a:pt x="0" y="1310"/>
                    <a:pt x="0" y="1296"/>
                  </a:cubicBezTo>
                  <a:lnTo>
                    <a:pt x="0" y="1200"/>
                  </a:lnTo>
                  <a:cubicBezTo>
                    <a:pt x="0" y="1187"/>
                    <a:pt x="11" y="1176"/>
                    <a:pt x="24" y="1176"/>
                  </a:cubicBezTo>
                  <a:cubicBezTo>
                    <a:pt x="38" y="1176"/>
                    <a:pt x="48" y="1187"/>
                    <a:pt x="48" y="1200"/>
                  </a:cubicBezTo>
                  <a:close/>
                  <a:moveTo>
                    <a:pt x="48" y="1440"/>
                  </a:moveTo>
                  <a:lnTo>
                    <a:pt x="48" y="1536"/>
                  </a:lnTo>
                  <a:cubicBezTo>
                    <a:pt x="48" y="1550"/>
                    <a:pt x="38" y="1560"/>
                    <a:pt x="24" y="1560"/>
                  </a:cubicBezTo>
                  <a:cubicBezTo>
                    <a:pt x="11" y="1560"/>
                    <a:pt x="0" y="1550"/>
                    <a:pt x="0" y="1536"/>
                  </a:cubicBezTo>
                  <a:lnTo>
                    <a:pt x="0" y="1440"/>
                  </a:lnTo>
                  <a:cubicBezTo>
                    <a:pt x="0" y="1427"/>
                    <a:pt x="11" y="1416"/>
                    <a:pt x="24" y="1416"/>
                  </a:cubicBezTo>
                  <a:cubicBezTo>
                    <a:pt x="38" y="1416"/>
                    <a:pt x="48" y="1427"/>
                    <a:pt x="48" y="1440"/>
                  </a:cubicBezTo>
                  <a:close/>
                  <a:moveTo>
                    <a:pt x="48" y="1680"/>
                  </a:moveTo>
                  <a:lnTo>
                    <a:pt x="48" y="1776"/>
                  </a:lnTo>
                  <a:cubicBezTo>
                    <a:pt x="48" y="1790"/>
                    <a:pt x="38" y="1800"/>
                    <a:pt x="24" y="1800"/>
                  </a:cubicBezTo>
                  <a:cubicBezTo>
                    <a:pt x="11" y="1800"/>
                    <a:pt x="0" y="1790"/>
                    <a:pt x="0" y="1776"/>
                  </a:cubicBezTo>
                  <a:lnTo>
                    <a:pt x="0" y="1680"/>
                  </a:lnTo>
                  <a:cubicBezTo>
                    <a:pt x="0" y="1667"/>
                    <a:pt x="11" y="1656"/>
                    <a:pt x="24" y="1656"/>
                  </a:cubicBezTo>
                  <a:cubicBezTo>
                    <a:pt x="38" y="1656"/>
                    <a:pt x="48" y="1667"/>
                    <a:pt x="48" y="1680"/>
                  </a:cubicBezTo>
                  <a:close/>
                  <a:moveTo>
                    <a:pt x="48" y="1920"/>
                  </a:moveTo>
                  <a:lnTo>
                    <a:pt x="48" y="2016"/>
                  </a:lnTo>
                  <a:cubicBezTo>
                    <a:pt x="48" y="2030"/>
                    <a:pt x="38" y="2040"/>
                    <a:pt x="24" y="2040"/>
                  </a:cubicBezTo>
                  <a:cubicBezTo>
                    <a:pt x="11" y="2040"/>
                    <a:pt x="0" y="2030"/>
                    <a:pt x="0" y="2016"/>
                  </a:cubicBezTo>
                  <a:lnTo>
                    <a:pt x="0" y="1920"/>
                  </a:lnTo>
                  <a:cubicBezTo>
                    <a:pt x="0" y="1907"/>
                    <a:pt x="11" y="1896"/>
                    <a:pt x="24" y="1896"/>
                  </a:cubicBezTo>
                  <a:cubicBezTo>
                    <a:pt x="38" y="1896"/>
                    <a:pt x="48" y="1907"/>
                    <a:pt x="48" y="1920"/>
                  </a:cubicBezTo>
                  <a:close/>
                  <a:moveTo>
                    <a:pt x="48" y="2160"/>
                  </a:moveTo>
                  <a:lnTo>
                    <a:pt x="48" y="2256"/>
                  </a:lnTo>
                  <a:cubicBezTo>
                    <a:pt x="48" y="2270"/>
                    <a:pt x="38" y="2280"/>
                    <a:pt x="24" y="2280"/>
                  </a:cubicBezTo>
                  <a:cubicBezTo>
                    <a:pt x="11" y="2280"/>
                    <a:pt x="0" y="2270"/>
                    <a:pt x="0" y="2256"/>
                  </a:cubicBezTo>
                  <a:lnTo>
                    <a:pt x="0" y="2160"/>
                  </a:lnTo>
                  <a:cubicBezTo>
                    <a:pt x="0" y="2147"/>
                    <a:pt x="11" y="2136"/>
                    <a:pt x="24" y="2136"/>
                  </a:cubicBezTo>
                  <a:cubicBezTo>
                    <a:pt x="38" y="2136"/>
                    <a:pt x="48" y="2147"/>
                    <a:pt x="48" y="2160"/>
                  </a:cubicBezTo>
                  <a:close/>
                  <a:moveTo>
                    <a:pt x="48" y="2400"/>
                  </a:moveTo>
                  <a:lnTo>
                    <a:pt x="48" y="2496"/>
                  </a:lnTo>
                  <a:cubicBezTo>
                    <a:pt x="48" y="2510"/>
                    <a:pt x="38" y="2520"/>
                    <a:pt x="24" y="2520"/>
                  </a:cubicBezTo>
                  <a:cubicBezTo>
                    <a:pt x="11" y="2520"/>
                    <a:pt x="0" y="2510"/>
                    <a:pt x="0" y="2496"/>
                  </a:cubicBezTo>
                  <a:lnTo>
                    <a:pt x="0" y="2400"/>
                  </a:lnTo>
                  <a:cubicBezTo>
                    <a:pt x="0" y="2387"/>
                    <a:pt x="11" y="2376"/>
                    <a:pt x="24" y="2376"/>
                  </a:cubicBezTo>
                  <a:cubicBezTo>
                    <a:pt x="38" y="2376"/>
                    <a:pt x="48" y="2387"/>
                    <a:pt x="48" y="2400"/>
                  </a:cubicBezTo>
                  <a:close/>
                  <a:moveTo>
                    <a:pt x="48" y="2640"/>
                  </a:moveTo>
                  <a:lnTo>
                    <a:pt x="48" y="2736"/>
                  </a:lnTo>
                  <a:cubicBezTo>
                    <a:pt x="48" y="2750"/>
                    <a:pt x="38" y="2760"/>
                    <a:pt x="24" y="2760"/>
                  </a:cubicBezTo>
                  <a:cubicBezTo>
                    <a:pt x="11" y="2760"/>
                    <a:pt x="0" y="2750"/>
                    <a:pt x="0" y="2736"/>
                  </a:cubicBezTo>
                  <a:lnTo>
                    <a:pt x="0" y="2640"/>
                  </a:lnTo>
                  <a:cubicBezTo>
                    <a:pt x="0" y="2627"/>
                    <a:pt x="11" y="2616"/>
                    <a:pt x="24" y="2616"/>
                  </a:cubicBezTo>
                  <a:cubicBezTo>
                    <a:pt x="38" y="2616"/>
                    <a:pt x="48" y="2627"/>
                    <a:pt x="48" y="2640"/>
                  </a:cubicBezTo>
                  <a:close/>
                  <a:moveTo>
                    <a:pt x="48" y="2880"/>
                  </a:moveTo>
                  <a:lnTo>
                    <a:pt x="48" y="2976"/>
                  </a:lnTo>
                  <a:cubicBezTo>
                    <a:pt x="48" y="2990"/>
                    <a:pt x="38" y="3000"/>
                    <a:pt x="24" y="3000"/>
                  </a:cubicBezTo>
                  <a:cubicBezTo>
                    <a:pt x="11" y="3000"/>
                    <a:pt x="0" y="2990"/>
                    <a:pt x="0" y="2976"/>
                  </a:cubicBezTo>
                  <a:lnTo>
                    <a:pt x="0" y="2880"/>
                  </a:lnTo>
                  <a:cubicBezTo>
                    <a:pt x="0" y="2867"/>
                    <a:pt x="11" y="2856"/>
                    <a:pt x="24" y="2856"/>
                  </a:cubicBezTo>
                  <a:cubicBezTo>
                    <a:pt x="38" y="2856"/>
                    <a:pt x="48" y="2867"/>
                    <a:pt x="48" y="2880"/>
                  </a:cubicBezTo>
                  <a:close/>
                  <a:moveTo>
                    <a:pt x="48" y="3120"/>
                  </a:moveTo>
                  <a:lnTo>
                    <a:pt x="48" y="3216"/>
                  </a:lnTo>
                  <a:cubicBezTo>
                    <a:pt x="48" y="3230"/>
                    <a:pt x="38" y="3240"/>
                    <a:pt x="24" y="3240"/>
                  </a:cubicBezTo>
                  <a:cubicBezTo>
                    <a:pt x="11" y="3240"/>
                    <a:pt x="0" y="3230"/>
                    <a:pt x="0" y="3216"/>
                  </a:cubicBezTo>
                  <a:lnTo>
                    <a:pt x="0" y="3120"/>
                  </a:lnTo>
                  <a:cubicBezTo>
                    <a:pt x="0" y="3107"/>
                    <a:pt x="11" y="3096"/>
                    <a:pt x="24" y="3096"/>
                  </a:cubicBezTo>
                  <a:cubicBezTo>
                    <a:pt x="38" y="3096"/>
                    <a:pt x="48" y="3107"/>
                    <a:pt x="48" y="3120"/>
                  </a:cubicBezTo>
                  <a:close/>
                  <a:moveTo>
                    <a:pt x="48" y="3360"/>
                  </a:moveTo>
                  <a:lnTo>
                    <a:pt x="48" y="3456"/>
                  </a:lnTo>
                  <a:cubicBezTo>
                    <a:pt x="48" y="3470"/>
                    <a:pt x="38" y="3480"/>
                    <a:pt x="24" y="3480"/>
                  </a:cubicBezTo>
                  <a:cubicBezTo>
                    <a:pt x="11" y="3480"/>
                    <a:pt x="0" y="3470"/>
                    <a:pt x="0" y="3456"/>
                  </a:cubicBezTo>
                  <a:lnTo>
                    <a:pt x="0" y="3360"/>
                  </a:lnTo>
                  <a:cubicBezTo>
                    <a:pt x="0" y="3347"/>
                    <a:pt x="11" y="3336"/>
                    <a:pt x="24" y="3336"/>
                  </a:cubicBezTo>
                  <a:cubicBezTo>
                    <a:pt x="38" y="3336"/>
                    <a:pt x="48" y="3347"/>
                    <a:pt x="48" y="3360"/>
                  </a:cubicBezTo>
                  <a:close/>
                  <a:moveTo>
                    <a:pt x="48" y="3600"/>
                  </a:moveTo>
                  <a:lnTo>
                    <a:pt x="48" y="3696"/>
                  </a:lnTo>
                  <a:cubicBezTo>
                    <a:pt x="48" y="3710"/>
                    <a:pt x="38" y="3720"/>
                    <a:pt x="24" y="3720"/>
                  </a:cubicBezTo>
                  <a:cubicBezTo>
                    <a:pt x="11" y="3720"/>
                    <a:pt x="0" y="3710"/>
                    <a:pt x="0" y="3696"/>
                  </a:cubicBezTo>
                  <a:lnTo>
                    <a:pt x="0" y="3600"/>
                  </a:lnTo>
                  <a:cubicBezTo>
                    <a:pt x="0" y="3587"/>
                    <a:pt x="11" y="3576"/>
                    <a:pt x="24" y="3576"/>
                  </a:cubicBezTo>
                  <a:cubicBezTo>
                    <a:pt x="38" y="3576"/>
                    <a:pt x="48" y="3587"/>
                    <a:pt x="48" y="3600"/>
                  </a:cubicBezTo>
                  <a:close/>
                  <a:moveTo>
                    <a:pt x="48" y="3840"/>
                  </a:moveTo>
                  <a:lnTo>
                    <a:pt x="48" y="3936"/>
                  </a:lnTo>
                  <a:cubicBezTo>
                    <a:pt x="48" y="3950"/>
                    <a:pt x="38" y="3960"/>
                    <a:pt x="24" y="3960"/>
                  </a:cubicBezTo>
                  <a:cubicBezTo>
                    <a:pt x="11" y="3960"/>
                    <a:pt x="0" y="3950"/>
                    <a:pt x="0" y="3936"/>
                  </a:cubicBezTo>
                  <a:lnTo>
                    <a:pt x="0" y="3840"/>
                  </a:lnTo>
                  <a:cubicBezTo>
                    <a:pt x="0" y="3827"/>
                    <a:pt x="11" y="3816"/>
                    <a:pt x="24" y="3816"/>
                  </a:cubicBezTo>
                  <a:cubicBezTo>
                    <a:pt x="38" y="3816"/>
                    <a:pt x="48" y="3827"/>
                    <a:pt x="48" y="3840"/>
                  </a:cubicBezTo>
                  <a:close/>
                  <a:moveTo>
                    <a:pt x="48" y="4080"/>
                  </a:moveTo>
                  <a:lnTo>
                    <a:pt x="48" y="4176"/>
                  </a:lnTo>
                  <a:cubicBezTo>
                    <a:pt x="48" y="4190"/>
                    <a:pt x="38" y="4200"/>
                    <a:pt x="24" y="4200"/>
                  </a:cubicBezTo>
                  <a:cubicBezTo>
                    <a:pt x="11" y="4200"/>
                    <a:pt x="0" y="4190"/>
                    <a:pt x="0" y="4176"/>
                  </a:cubicBezTo>
                  <a:lnTo>
                    <a:pt x="0" y="4080"/>
                  </a:lnTo>
                  <a:cubicBezTo>
                    <a:pt x="0" y="4067"/>
                    <a:pt x="11" y="4056"/>
                    <a:pt x="24" y="4056"/>
                  </a:cubicBezTo>
                  <a:cubicBezTo>
                    <a:pt x="38" y="4056"/>
                    <a:pt x="48" y="4067"/>
                    <a:pt x="48" y="4080"/>
                  </a:cubicBezTo>
                  <a:close/>
                  <a:moveTo>
                    <a:pt x="48" y="4320"/>
                  </a:moveTo>
                  <a:lnTo>
                    <a:pt x="48" y="4416"/>
                  </a:lnTo>
                  <a:cubicBezTo>
                    <a:pt x="48" y="4430"/>
                    <a:pt x="38" y="4440"/>
                    <a:pt x="24" y="4440"/>
                  </a:cubicBezTo>
                  <a:cubicBezTo>
                    <a:pt x="11" y="4440"/>
                    <a:pt x="0" y="4430"/>
                    <a:pt x="0" y="4416"/>
                  </a:cubicBezTo>
                  <a:lnTo>
                    <a:pt x="0" y="4320"/>
                  </a:lnTo>
                  <a:cubicBezTo>
                    <a:pt x="0" y="4307"/>
                    <a:pt x="11" y="4296"/>
                    <a:pt x="24" y="4296"/>
                  </a:cubicBezTo>
                  <a:cubicBezTo>
                    <a:pt x="38" y="4296"/>
                    <a:pt x="48" y="4307"/>
                    <a:pt x="48" y="4320"/>
                  </a:cubicBezTo>
                  <a:close/>
                  <a:moveTo>
                    <a:pt x="48" y="4560"/>
                  </a:moveTo>
                  <a:lnTo>
                    <a:pt x="48" y="4656"/>
                  </a:lnTo>
                  <a:cubicBezTo>
                    <a:pt x="48" y="4670"/>
                    <a:pt x="38" y="4680"/>
                    <a:pt x="24" y="4680"/>
                  </a:cubicBezTo>
                  <a:cubicBezTo>
                    <a:pt x="11" y="4680"/>
                    <a:pt x="0" y="4670"/>
                    <a:pt x="0" y="4656"/>
                  </a:cubicBezTo>
                  <a:lnTo>
                    <a:pt x="0" y="4560"/>
                  </a:lnTo>
                  <a:cubicBezTo>
                    <a:pt x="0" y="4547"/>
                    <a:pt x="11" y="4536"/>
                    <a:pt x="24" y="4536"/>
                  </a:cubicBezTo>
                  <a:cubicBezTo>
                    <a:pt x="38" y="4536"/>
                    <a:pt x="48" y="4547"/>
                    <a:pt x="48" y="4560"/>
                  </a:cubicBezTo>
                  <a:close/>
                  <a:moveTo>
                    <a:pt x="48" y="4800"/>
                  </a:moveTo>
                  <a:lnTo>
                    <a:pt x="48" y="4896"/>
                  </a:lnTo>
                  <a:cubicBezTo>
                    <a:pt x="48" y="4910"/>
                    <a:pt x="38" y="4920"/>
                    <a:pt x="24" y="4920"/>
                  </a:cubicBezTo>
                  <a:cubicBezTo>
                    <a:pt x="11" y="4920"/>
                    <a:pt x="0" y="4910"/>
                    <a:pt x="0" y="4896"/>
                  </a:cubicBezTo>
                  <a:lnTo>
                    <a:pt x="0" y="4800"/>
                  </a:lnTo>
                  <a:cubicBezTo>
                    <a:pt x="0" y="4787"/>
                    <a:pt x="11" y="4776"/>
                    <a:pt x="24" y="4776"/>
                  </a:cubicBezTo>
                  <a:cubicBezTo>
                    <a:pt x="38" y="4776"/>
                    <a:pt x="48" y="4787"/>
                    <a:pt x="48" y="4800"/>
                  </a:cubicBezTo>
                  <a:close/>
                  <a:moveTo>
                    <a:pt x="48" y="5040"/>
                  </a:moveTo>
                  <a:lnTo>
                    <a:pt x="48" y="5136"/>
                  </a:lnTo>
                  <a:cubicBezTo>
                    <a:pt x="48" y="5150"/>
                    <a:pt x="38" y="5160"/>
                    <a:pt x="24" y="5160"/>
                  </a:cubicBezTo>
                  <a:cubicBezTo>
                    <a:pt x="11" y="5160"/>
                    <a:pt x="0" y="5150"/>
                    <a:pt x="0" y="5136"/>
                  </a:cubicBezTo>
                  <a:lnTo>
                    <a:pt x="0" y="5040"/>
                  </a:lnTo>
                  <a:cubicBezTo>
                    <a:pt x="0" y="5027"/>
                    <a:pt x="11" y="5016"/>
                    <a:pt x="24" y="5016"/>
                  </a:cubicBezTo>
                  <a:cubicBezTo>
                    <a:pt x="38" y="5016"/>
                    <a:pt x="48" y="5027"/>
                    <a:pt x="48" y="5040"/>
                  </a:cubicBezTo>
                  <a:close/>
                  <a:moveTo>
                    <a:pt x="48" y="5280"/>
                  </a:moveTo>
                  <a:lnTo>
                    <a:pt x="48" y="5376"/>
                  </a:lnTo>
                  <a:cubicBezTo>
                    <a:pt x="48" y="5390"/>
                    <a:pt x="38" y="5400"/>
                    <a:pt x="24" y="5400"/>
                  </a:cubicBezTo>
                  <a:cubicBezTo>
                    <a:pt x="11" y="5400"/>
                    <a:pt x="0" y="5390"/>
                    <a:pt x="0" y="5376"/>
                  </a:cubicBezTo>
                  <a:lnTo>
                    <a:pt x="0" y="5280"/>
                  </a:lnTo>
                  <a:cubicBezTo>
                    <a:pt x="0" y="5267"/>
                    <a:pt x="11" y="5256"/>
                    <a:pt x="24" y="5256"/>
                  </a:cubicBezTo>
                  <a:cubicBezTo>
                    <a:pt x="38" y="5256"/>
                    <a:pt x="48" y="5267"/>
                    <a:pt x="48" y="5280"/>
                  </a:cubicBezTo>
                  <a:close/>
                  <a:moveTo>
                    <a:pt x="48" y="5520"/>
                  </a:moveTo>
                  <a:lnTo>
                    <a:pt x="48" y="5616"/>
                  </a:lnTo>
                  <a:cubicBezTo>
                    <a:pt x="48" y="5630"/>
                    <a:pt x="38" y="5640"/>
                    <a:pt x="24" y="5640"/>
                  </a:cubicBezTo>
                  <a:cubicBezTo>
                    <a:pt x="11" y="5640"/>
                    <a:pt x="0" y="5630"/>
                    <a:pt x="0" y="5616"/>
                  </a:cubicBezTo>
                  <a:lnTo>
                    <a:pt x="0" y="5520"/>
                  </a:lnTo>
                  <a:cubicBezTo>
                    <a:pt x="0" y="5507"/>
                    <a:pt x="11" y="5496"/>
                    <a:pt x="24" y="5496"/>
                  </a:cubicBezTo>
                  <a:cubicBezTo>
                    <a:pt x="38" y="5496"/>
                    <a:pt x="48" y="5507"/>
                    <a:pt x="48" y="5520"/>
                  </a:cubicBezTo>
                  <a:close/>
                  <a:moveTo>
                    <a:pt x="48" y="5760"/>
                  </a:moveTo>
                  <a:lnTo>
                    <a:pt x="48" y="5856"/>
                  </a:lnTo>
                  <a:cubicBezTo>
                    <a:pt x="48" y="5870"/>
                    <a:pt x="38" y="5880"/>
                    <a:pt x="24" y="5880"/>
                  </a:cubicBezTo>
                  <a:cubicBezTo>
                    <a:pt x="11" y="5880"/>
                    <a:pt x="0" y="5870"/>
                    <a:pt x="0" y="5856"/>
                  </a:cubicBezTo>
                  <a:lnTo>
                    <a:pt x="0" y="5760"/>
                  </a:lnTo>
                  <a:cubicBezTo>
                    <a:pt x="0" y="5747"/>
                    <a:pt x="11" y="5736"/>
                    <a:pt x="24" y="5736"/>
                  </a:cubicBezTo>
                  <a:cubicBezTo>
                    <a:pt x="38" y="5736"/>
                    <a:pt x="48" y="5747"/>
                    <a:pt x="48" y="5760"/>
                  </a:cubicBezTo>
                  <a:close/>
                  <a:moveTo>
                    <a:pt x="48" y="6000"/>
                  </a:moveTo>
                  <a:lnTo>
                    <a:pt x="48" y="6096"/>
                  </a:lnTo>
                  <a:cubicBezTo>
                    <a:pt x="48" y="6110"/>
                    <a:pt x="38" y="6120"/>
                    <a:pt x="24" y="6120"/>
                  </a:cubicBezTo>
                  <a:cubicBezTo>
                    <a:pt x="11" y="6120"/>
                    <a:pt x="0" y="6110"/>
                    <a:pt x="0" y="6096"/>
                  </a:cubicBezTo>
                  <a:lnTo>
                    <a:pt x="0" y="6000"/>
                  </a:lnTo>
                  <a:cubicBezTo>
                    <a:pt x="0" y="5987"/>
                    <a:pt x="11" y="5976"/>
                    <a:pt x="24" y="5976"/>
                  </a:cubicBezTo>
                  <a:cubicBezTo>
                    <a:pt x="38" y="5976"/>
                    <a:pt x="48" y="5987"/>
                    <a:pt x="48" y="6000"/>
                  </a:cubicBezTo>
                  <a:close/>
                  <a:moveTo>
                    <a:pt x="48" y="6240"/>
                  </a:moveTo>
                  <a:lnTo>
                    <a:pt x="48" y="6336"/>
                  </a:lnTo>
                  <a:cubicBezTo>
                    <a:pt x="48" y="6350"/>
                    <a:pt x="38" y="6360"/>
                    <a:pt x="24" y="6360"/>
                  </a:cubicBezTo>
                  <a:cubicBezTo>
                    <a:pt x="11" y="6360"/>
                    <a:pt x="0" y="6350"/>
                    <a:pt x="0" y="6336"/>
                  </a:cubicBezTo>
                  <a:lnTo>
                    <a:pt x="0" y="6240"/>
                  </a:lnTo>
                  <a:cubicBezTo>
                    <a:pt x="0" y="6227"/>
                    <a:pt x="11" y="6216"/>
                    <a:pt x="24" y="6216"/>
                  </a:cubicBezTo>
                  <a:cubicBezTo>
                    <a:pt x="38" y="6216"/>
                    <a:pt x="48" y="6227"/>
                    <a:pt x="48" y="6240"/>
                  </a:cubicBezTo>
                  <a:close/>
                  <a:moveTo>
                    <a:pt x="48" y="6480"/>
                  </a:moveTo>
                  <a:lnTo>
                    <a:pt x="48" y="6576"/>
                  </a:lnTo>
                  <a:cubicBezTo>
                    <a:pt x="48" y="6590"/>
                    <a:pt x="38" y="6600"/>
                    <a:pt x="24" y="6600"/>
                  </a:cubicBezTo>
                  <a:cubicBezTo>
                    <a:pt x="11" y="6600"/>
                    <a:pt x="0" y="6590"/>
                    <a:pt x="0" y="6576"/>
                  </a:cubicBezTo>
                  <a:lnTo>
                    <a:pt x="0" y="6480"/>
                  </a:lnTo>
                  <a:cubicBezTo>
                    <a:pt x="0" y="6467"/>
                    <a:pt x="11" y="6456"/>
                    <a:pt x="24" y="6456"/>
                  </a:cubicBezTo>
                  <a:cubicBezTo>
                    <a:pt x="38" y="6456"/>
                    <a:pt x="48" y="6467"/>
                    <a:pt x="48" y="6480"/>
                  </a:cubicBezTo>
                  <a:close/>
                  <a:moveTo>
                    <a:pt x="48" y="6720"/>
                  </a:moveTo>
                  <a:lnTo>
                    <a:pt x="48" y="6816"/>
                  </a:lnTo>
                  <a:cubicBezTo>
                    <a:pt x="48" y="6830"/>
                    <a:pt x="38" y="6840"/>
                    <a:pt x="24" y="6840"/>
                  </a:cubicBezTo>
                  <a:cubicBezTo>
                    <a:pt x="11" y="6840"/>
                    <a:pt x="0" y="6830"/>
                    <a:pt x="0" y="6816"/>
                  </a:cubicBezTo>
                  <a:lnTo>
                    <a:pt x="0" y="6720"/>
                  </a:lnTo>
                  <a:cubicBezTo>
                    <a:pt x="0" y="6707"/>
                    <a:pt x="11" y="6696"/>
                    <a:pt x="24" y="6696"/>
                  </a:cubicBezTo>
                  <a:cubicBezTo>
                    <a:pt x="38" y="6696"/>
                    <a:pt x="48" y="6707"/>
                    <a:pt x="48" y="6720"/>
                  </a:cubicBezTo>
                  <a:close/>
                  <a:moveTo>
                    <a:pt x="48" y="6960"/>
                  </a:moveTo>
                  <a:lnTo>
                    <a:pt x="48" y="7056"/>
                  </a:lnTo>
                  <a:cubicBezTo>
                    <a:pt x="48" y="7070"/>
                    <a:pt x="38" y="7080"/>
                    <a:pt x="24" y="7080"/>
                  </a:cubicBezTo>
                  <a:cubicBezTo>
                    <a:pt x="11" y="7080"/>
                    <a:pt x="0" y="7070"/>
                    <a:pt x="0" y="7056"/>
                  </a:cubicBezTo>
                  <a:lnTo>
                    <a:pt x="0" y="6960"/>
                  </a:lnTo>
                  <a:cubicBezTo>
                    <a:pt x="0" y="6947"/>
                    <a:pt x="11" y="6936"/>
                    <a:pt x="24" y="6936"/>
                  </a:cubicBezTo>
                  <a:cubicBezTo>
                    <a:pt x="38" y="6936"/>
                    <a:pt x="48" y="6947"/>
                    <a:pt x="48" y="6960"/>
                  </a:cubicBezTo>
                  <a:close/>
                  <a:moveTo>
                    <a:pt x="48" y="7200"/>
                  </a:moveTo>
                  <a:lnTo>
                    <a:pt x="48" y="7296"/>
                  </a:lnTo>
                  <a:cubicBezTo>
                    <a:pt x="48" y="7310"/>
                    <a:pt x="38" y="7320"/>
                    <a:pt x="24" y="7320"/>
                  </a:cubicBezTo>
                  <a:cubicBezTo>
                    <a:pt x="11" y="7320"/>
                    <a:pt x="0" y="7310"/>
                    <a:pt x="0" y="7296"/>
                  </a:cubicBezTo>
                  <a:lnTo>
                    <a:pt x="0" y="7200"/>
                  </a:lnTo>
                  <a:cubicBezTo>
                    <a:pt x="0" y="7187"/>
                    <a:pt x="11" y="7176"/>
                    <a:pt x="24" y="7176"/>
                  </a:cubicBezTo>
                  <a:cubicBezTo>
                    <a:pt x="38" y="7176"/>
                    <a:pt x="48" y="7187"/>
                    <a:pt x="48" y="7200"/>
                  </a:cubicBezTo>
                  <a:close/>
                  <a:moveTo>
                    <a:pt x="48" y="7440"/>
                  </a:moveTo>
                  <a:lnTo>
                    <a:pt x="48" y="7536"/>
                  </a:lnTo>
                  <a:cubicBezTo>
                    <a:pt x="48" y="7550"/>
                    <a:pt x="38" y="7560"/>
                    <a:pt x="24" y="7560"/>
                  </a:cubicBezTo>
                  <a:cubicBezTo>
                    <a:pt x="11" y="7560"/>
                    <a:pt x="0" y="7550"/>
                    <a:pt x="0" y="7536"/>
                  </a:cubicBezTo>
                  <a:lnTo>
                    <a:pt x="0" y="7440"/>
                  </a:lnTo>
                  <a:cubicBezTo>
                    <a:pt x="0" y="7427"/>
                    <a:pt x="11" y="7416"/>
                    <a:pt x="24" y="7416"/>
                  </a:cubicBezTo>
                  <a:cubicBezTo>
                    <a:pt x="38" y="7416"/>
                    <a:pt x="48" y="7427"/>
                    <a:pt x="48" y="7440"/>
                  </a:cubicBezTo>
                  <a:close/>
                  <a:moveTo>
                    <a:pt x="48" y="7680"/>
                  </a:moveTo>
                  <a:lnTo>
                    <a:pt x="48" y="7776"/>
                  </a:lnTo>
                  <a:cubicBezTo>
                    <a:pt x="48" y="7790"/>
                    <a:pt x="38" y="7800"/>
                    <a:pt x="24" y="7800"/>
                  </a:cubicBezTo>
                  <a:cubicBezTo>
                    <a:pt x="11" y="7800"/>
                    <a:pt x="0" y="7790"/>
                    <a:pt x="0" y="7776"/>
                  </a:cubicBezTo>
                  <a:lnTo>
                    <a:pt x="0" y="7680"/>
                  </a:lnTo>
                  <a:cubicBezTo>
                    <a:pt x="0" y="7667"/>
                    <a:pt x="11" y="7656"/>
                    <a:pt x="24" y="7656"/>
                  </a:cubicBezTo>
                  <a:cubicBezTo>
                    <a:pt x="38" y="7656"/>
                    <a:pt x="48" y="7667"/>
                    <a:pt x="48" y="7680"/>
                  </a:cubicBezTo>
                  <a:close/>
                  <a:moveTo>
                    <a:pt x="48" y="7920"/>
                  </a:moveTo>
                  <a:lnTo>
                    <a:pt x="48" y="8016"/>
                  </a:lnTo>
                  <a:cubicBezTo>
                    <a:pt x="48" y="8030"/>
                    <a:pt x="38" y="8040"/>
                    <a:pt x="24" y="8040"/>
                  </a:cubicBezTo>
                  <a:cubicBezTo>
                    <a:pt x="11" y="8040"/>
                    <a:pt x="0" y="8030"/>
                    <a:pt x="0" y="8016"/>
                  </a:cubicBezTo>
                  <a:lnTo>
                    <a:pt x="0" y="7920"/>
                  </a:lnTo>
                  <a:cubicBezTo>
                    <a:pt x="0" y="7907"/>
                    <a:pt x="11" y="7896"/>
                    <a:pt x="24" y="7896"/>
                  </a:cubicBezTo>
                  <a:cubicBezTo>
                    <a:pt x="38" y="7896"/>
                    <a:pt x="48" y="7907"/>
                    <a:pt x="48" y="7920"/>
                  </a:cubicBezTo>
                  <a:close/>
                  <a:moveTo>
                    <a:pt x="48" y="8160"/>
                  </a:moveTo>
                  <a:lnTo>
                    <a:pt x="48" y="8256"/>
                  </a:lnTo>
                  <a:cubicBezTo>
                    <a:pt x="48" y="8270"/>
                    <a:pt x="38" y="8280"/>
                    <a:pt x="24" y="8280"/>
                  </a:cubicBezTo>
                  <a:cubicBezTo>
                    <a:pt x="11" y="8280"/>
                    <a:pt x="0" y="8270"/>
                    <a:pt x="0" y="8256"/>
                  </a:cubicBezTo>
                  <a:lnTo>
                    <a:pt x="0" y="8160"/>
                  </a:lnTo>
                  <a:cubicBezTo>
                    <a:pt x="0" y="8147"/>
                    <a:pt x="11" y="8136"/>
                    <a:pt x="24" y="8136"/>
                  </a:cubicBezTo>
                  <a:cubicBezTo>
                    <a:pt x="38" y="8136"/>
                    <a:pt x="48" y="8147"/>
                    <a:pt x="48" y="8160"/>
                  </a:cubicBezTo>
                  <a:close/>
                  <a:moveTo>
                    <a:pt x="48" y="8400"/>
                  </a:moveTo>
                  <a:lnTo>
                    <a:pt x="48" y="8496"/>
                  </a:lnTo>
                  <a:cubicBezTo>
                    <a:pt x="48" y="8510"/>
                    <a:pt x="38" y="8520"/>
                    <a:pt x="24" y="8520"/>
                  </a:cubicBezTo>
                  <a:cubicBezTo>
                    <a:pt x="11" y="8520"/>
                    <a:pt x="0" y="8510"/>
                    <a:pt x="0" y="8496"/>
                  </a:cubicBezTo>
                  <a:lnTo>
                    <a:pt x="0" y="8400"/>
                  </a:lnTo>
                  <a:cubicBezTo>
                    <a:pt x="0" y="8387"/>
                    <a:pt x="11" y="8376"/>
                    <a:pt x="24" y="8376"/>
                  </a:cubicBezTo>
                  <a:cubicBezTo>
                    <a:pt x="38" y="8376"/>
                    <a:pt x="48" y="8387"/>
                    <a:pt x="48" y="8400"/>
                  </a:cubicBezTo>
                  <a:close/>
                  <a:moveTo>
                    <a:pt x="48" y="8640"/>
                  </a:moveTo>
                  <a:lnTo>
                    <a:pt x="48" y="8736"/>
                  </a:lnTo>
                  <a:cubicBezTo>
                    <a:pt x="48" y="8750"/>
                    <a:pt x="38" y="8760"/>
                    <a:pt x="24" y="8760"/>
                  </a:cubicBezTo>
                  <a:cubicBezTo>
                    <a:pt x="11" y="8760"/>
                    <a:pt x="0" y="8750"/>
                    <a:pt x="0" y="8736"/>
                  </a:cubicBezTo>
                  <a:lnTo>
                    <a:pt x="0" y="8640"/>
                  </a:lnTo>
                  <a:cubicBezTo>
                    <a:pt x="0" y="8627"/>
                    <a:pt x="11" y="8616"/>
                    <a:pt x="24" y="8616"/>
                  </a:cubicBezTo>
                  <a:cubicBezTo>
                    <a:pt x="38" y="8616"/>
                    <a:pt x="48" y="8627"/>
                    <a:pt x="48" y="8640"/>
                  </a:cubicBezTo>
                  <a:close/>
                  <a:moveTo>
                    <a:pt x="48" y="8880"/>
                  </a:moveTo>
                  <a:lnTo>
                    <a:pt x="48" y="8976"/>
                  </a:lnTo>
                  <a:cubicBezTo>
                    <a:pt x="48" y="8990"/>
                    <a:pt x="38" y="9000"/>
                    <a:pt x="24" y="9000"/>
                  </a:cubicBezTo>
                  <a:cubicBezTo>
                    <a:pt x="11" y="9000"/>
                    <a:pt x="0" y="8990"/>
                    <a:pt x="0" y="8976"/>
                  </a:cubicBezTo>
                  <a:lnTo>
                    <a:pt x="0" y="8880"/>
                  </a:lnTo>
                  <a:cubicBezTo>
                    <a:pt x="0" y="8867"/>
                    <a:pt x="11" y="8856"/>
                    <a:pt x="24" y="8856"/>
                  </a:cubicBezTo>
                  <a:cubicBezTo>
                    <a:pt x="38" y="8856"/>
                    <a:pt x="48" y="8867"/>
                    <a:pt x="48" y="8880"/>
                  </a:cubicBezTo>
                  <a:close/>
                  <a:moveTo>
                    <a:pt x="48" y="9120"/>
                  </a:moveTo>
                  <a:lnTo>
                    <a:pt x="48" y="9216"/>
                  </a:lnTo>
                  <a:cubicBezTo>
                    <a:pt x="48" y="9230"/>
                    <a:pt x="38" y="9240"/>
                    <a:pt x="24" y="9240"/>
                  </a:cubicBezTo>
                  <a:cubicBezTo>
                    <a:pt x="11" y="9240"/>
                    <a:pt x="0" y="9230"/>
                    <a:pt x="0" y="9216"/>
                  </a:cubicBezTo>
                  <a:lnTo>
                    <a:pt x="0" y="9120"/>
                  </a:lnTo>
                  <a:cubicBezTo>
                    <a:pt x="0" y="9107"/>
                    <a:pt x="11" y="9096"/>
                    <a:pt x="24" y="9096"/>
                  </a:cubicBezTo>
                  <a:cubicBezTo>
                    <a:pt x="38" y="9096"/>
                    <a:pt x="48" y="9107"/>
                    <a:pt x="48" y="9120"/>
                  </a:cubicBezTo>
                  <a:close/>
                  <a:moveTo>
                    <a:pt x="48" y="9360"/>
                  </a:moveTo>
                  <a:lnTo>
                    <a:pt x="48" y="9456"/>
                  </a:lnTo>
                  <a:cubicBezTo>
                    <a:pt x="48" y="9470"/>
                    <a:pt x="38" y="9480"/>
                    <a:pt x="24" y="9480"/>
                  </a:cubicBezTo>
                  <a:cubicBezTo>
                    <a:pt x="11" y="9480"/>
                    <a:pt x="0" y="9470"/>
                    <a:pt x="0" y="9456"/>
                  </a:cubicBezTo>
                  <a:lnTo>
                    <a:pt x="0" y="9360"/>
                  </a:lnTo>
                  <a:cubicBezTo>
                    <a:pt x="0" y="9347"/>
                    <a:pt x="11" y="9336"/>
                    <a:pt x="24" y="9336"/>
                  </a:cubicBezTo>
                  <a:cubicBezTo>
                    <a:pt x="38" y="9336"/>
                    <a:pt x="48" y="9347"/>
                    <a:pt x="48" y="9360"/>
                  </a:cubicBezTo>
                  <a:close/>
                  <a:moveTo>
                    <a:pt x="48" y="9600"/>
                  </a:moveTo>
                  <a:lnTo>
                    <a:pt x="48" y="9696"/>
                  </a:lnTo>
                  <a:cubicBezTo>
                    <a:pt x="48" y="9710"/>
                    <a:pt x="38" y="9720"/>
                    <a:pt x="24" y="9720"/>
                  </a:cubicBezTo>
                  <a:cubicBezTo>
                    <a:pt x="11" y="9720"/>
                    <a:pt x="0" y="9710"/>
                    <a:pt x="0" y="9696"/>
                  </a:cubicBezTo>
                  <a:lnTo>
                    <a:pt x="0" y="9600"/>
                  </a:lnTo>
                  <a:cubicBezTo>
                    <a:pt x="0" y="9587"/>
                    <a:pt x="11" y="9576"/>
                    <a:pt x="24" y="9576"/>
                  </a:cubicBezTo>
                  <a:cubicBezTo>
                    <a:pt x="38" y="9576"/>
                    <a:pt x="48" y="9587"/>
                    <a:pt x="48" y="9600"/>
                  </a:cubicBezTo>
                  <a:close/>
                  <a:moveTo>
                    <a:pt x="48" y="9840"/>
                  </a:moveTo>
                  <a:lnTo>
                    <a:pt x="48" y="9936"/>
                  </a:lnTo>
                  <a:cubicBezTo>
                    <a:pt x="48" y="9950"/>
                    <a:pt x="38" y="9960"/>
                    <a:pt x="24" y="9960"/>
                  </a:cubicBezTo>
                  <a:cubicBezTo>
                    <a:pt x="11" y="9960"/>
                    <a:pt x="0" y="9950"/>
                    <a:pt x="0" y="9936"/>
                  </a:cubicBezTo>
                  <a:lnTo>
                    <a:pt x="0" y="9840"/>
                  </a:lnTo>
                  <a:cubicBezTo>
                    <a:pt x="0" y="9827"/>
                    <a:pt x="11" y="9816"/>
                    <a:pt x="24" y="9816"/>
                  </a:cubicBezTo>
                  <a:cubicBezTo>
                    <a:pt x="38" y="9816"/>
                    <a:pt x="48" y="9827"/>
                    <a:pt x="48" y="9840"/>
                  </a:cubicBez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 name="Rectangle 415">
              <a:extLst>
                <a:ext uri="{FF2B5EF4-FFF2-40B4-BE49-F238E27FC236}">
                  <a16:creationId xmlns:a16="http://schemas.microsoft.com/office/drawing/2014/main" id="{DCB71C93-2C04-D70F-3143-E0913348D05B}"/>
                </a:ext>
              </a:extLst>
            </p:cNvPr>
            <p:cNvSpPr>
              <a:spLocks noChangeArrowheads="1"/>
            </p:cNvSpPr>
            <p:nvPr/>
          </p:nvSpPr>
          <p:spPr bwMode="auto">
            <a:xfrm rot="16200000">
              <a:off x="6244415" y="3745363"/>
              <a:ext cx="42960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PFS, %</a:t>
              </a:r>
              <a:endParaRPr kumimoji="0" lang="en-US" alt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 name="Freeform 240">
              <a:extLst>
                <a:ext uri="{FF2B5EF4-FFF2-40B4-BE49-F238E27FC236}">
                  <a16:creationId xmlns:a16="http://schemas.microsoft.com/office/drawing/2014/main" id="{1969208F-1533-9205-515A-9C8DBD23B222}"/>
                </a:ext>
              </a:extLst>
            </p:cNvPr>
            <p:cNvSpPr>
              <a:spLocks noEditPoints="1"/>
            </p:cNvSpPr>
            <p:nvPr/>
          </p:nvSpPr>
          <p:spPr bwMode="auto">
            <a:xfrm>
              <a:off x="9823425" y="4625812"/>
              <a:ext cx="7938" cy="640080"/>
            </a:xfrm>
            <a:custGeom>
              <a:avLst/>
              <a:gdLst>
                <a:gd name="T0" fmla="*/ 0 w 48"/>
                <a:gd name="T1" fmla="*/ 0 h 9960"/>
                <a:gd name="T2" fmla="*/ 0 w 48"/>
                <a:gd name="T3" fmla="*/ 336 h 9960"/>
                <a:gd name="T4" fmla="*/ 48 w 48"/>
                <a:gd name="T5" fmla="*/ 576 h 9960"/>
                <a:gd name="T6" fmla="*/ 48 w 48"/>
                <a:gd name="T7" fmla="*/ 480 h 9960"/>
                <a:gd name="T8" fmla="*/ 0 w 48"/>
                <a:gd name="T9" fmla="*/ 720 h 9960"/>
                <a:gd name="T10" fmla="*/ 24 w 48"/>
                <a:gd name="T11" fmla="*/ 1080 h 9960"/>
                <a:gd name="T12" fmla="*/ 48 w 48"/>
                <a:gd name="T13" fmla="*/ 1200 h 9960"/>
                <a:gd name="T14" fmla="*/ 24 w 48"/>
                <a:gd name="T15" fmla="*/ 1176 h 9960"/>
                <a:gd name="T16" fmla="*/ 0 w 48"/>
                <a:gd name="T17" fmla="*/ 1536 h 9960"/>
                <a:gd name="T18" fmla="*/ 48 w 48"/>
                <a:gd name="T19" fmla="*/ 1776 h 9960"/>
                <a:gd name="T20" fmla="*/ 48 w 48"/>
                <a:gd name="T21" fmla="*/ 1680 h 9960"/>
                <a:gd name="T22" fmla="*/ 0 w 48"/>
                <a:gd name="T23" fmla="*/ 1920 h 9960"/>
                <a:gd name="T24" fmla="*/ 24 w 48"/>
                <a:gd name="T25" fmla="*/ 2280 h 9960"/>
                <a:gd name="T26" fmla="*/ 48 w 48"/>
                <a:gd name="T27" fmla="*/ 2400 h 9960"/>
                <a:gd name="T28" fmla="*/ 24 w 48"/>
                <a:gd name="T29" fmla="*/ 2376 h 9960"/>
                <a:gd name="T30" fmla="*/ 0 w 48"/>
                <a:gd name="T31" fmla="*/ 2736 h 9960"/>
                <a:gd name="T32" fmla="*/ 48 w 48"/>
                <a:gd name="T33" fmla="*/ 2976 h 9960"/>
                <a:gd name="T34" fmla="*/ 48 w 48"/>
                <a:gd name="T35" fmla="*/ 2880 h 9960"/>
                <a:gd name="T36" fmla="*/ 0 w 48"/>
                <a:gd name="T37" fmla="*/ 3120 h 9960"/>
                <a:gd name="T38" fmla="*/ 24 w 48"/>
                <a:gd name="T39" fmla="*/ 3480 h 9960"/>
                <a:gd name="T40" fmla="*/ 48 w 48"/>
                <a:gd name="T41" fmla="*/ 3600 h 9960"/>
                <a:gd name="T42" fmla="*/ 24 w 48"/>
                <a:gd name="T43" fmla="*/ 3576 h 9960"/>
                <a:gd name="T44" fmla="*/ 0 w 48"/>
                <a:gd name="T45" fmla="*/ 3936 h 9960"/>
                <a:gd name="T46" fmla="*/ 48 w 48"/>
                <a:gd name="T47" fmla="*/ 4176 h 9960"/>
                <a:gd name="T48" fmla="*/ 48 w 48"/>
                <a:gd name="T49" fmla="*/ 4080 h 9960"/>
                <a:gd name="T50" fmla="*/ 0 w 48"/>
                <a:gd name="T51" fmla="*/ 4320 h 9960"/>
                <a:gd name="T52" fmla="*/ 24 w 48"/>
                <a:gd name="T53" fmla="*/ 4680 h 9960"/>
                <a:gd name="T54" fmla="*/ 48 w 48"/>
                <a:gd name="T55" fmla="*/ 4800 h 9960"/>
                <a:gd name="T56" fmla="*/ 24 w 48"/>
                <a:gd name="T57" fmla="*/ 4776 h 9960"/>
                <a:gd name="T58" fmla="*/ 0 w 48"/>
                <a:gd name="T59" fmla="*/ 5136 h 9960"/>
                <a:gd name="T60" fmla="*/ 48 w 48"/>
                <a:gd name="T61" fmla="*/ 5376 h 9960"/>
                <a:gd name="T62" fmla="*/ 48 w 48"/>
                <a:gd name="T63" fmla="*/ 5280 h 9960"/>
                <a:gd name="T64" fmla="*/ 0 w 48"/>
                <a:gd name="T65" fmla="*/ 5520 h 9960"/>
                <a:gd name="T66" fmla="*/ 24 w 48"/>
                <a:gd name="T67" fmla="*/ 5880 h 9960"/>
                <a:gd name="T68" fmla="*/ 48 w 48"/>
                <a:gd name="T69" fmla="*/ 6000 h 9960"/>
                <a:gd name="T70" fmla="*/ 24 w 48"/>
                <a:gd name="T71" fmla="*/ 5976 h 9960"/>
                <a:gd name="T72" fmla="*/ 0 w 48"/>
                <a:gd name="T73" fmla="*/ 6336 h 9960"/>
                <a:gd name="T74" fmla="*/ 48 w 48"/>
                <a:gd name="T75" fmla="*/ 6576 h 9960"/>
                <a:gd name="T76" fmla="*/ 48 w 48"/>
                <a:gd name="T77" fmla="*/ 6480 h 9960"/>
                <a:gd name="T78" fmla="*/ 0 w 48"/>
                <a:gd name="T79" fmla="*/ 6720 h 9960"/>
                <a:gd name="T80" fmla="*/ 24 w 48"/>
                <a:gd name="T81" fmla="*/ 7080 h 9960"/>
                <a:gd name="T82" fmla="*/ 48 w 48"/>
                <a:gd name="T83" fmla="*/ 7200 h 9960"/>
                <a:gd name="T84" fmla="*/ 24 w 48"/>
                <a:gd name="T85" fmla="*/ 7176 h 9960"/>
                <a:gd name="T86" fmla="*/ 0 w 48"/>
                <a:gd name="T87" fmla="*/ 7536 h 9960"/>
                <a:gd name="T88" fmla="*/ 48 w 48"/>
                <a:gd name="T89" fmla="*/ 7776 h 9960"/>
                <a:gd name="T90" fmla="*/ 48 w 48"/>
                <a:gd name="T91" fmla="*/ 7680 h 9960"/>
                <a:gd name="T92" fmla="*/ 0 w 48"/>
                <a:gd name="T93" fmla="*/ 7920 h 9960"/>
                <a:gd name="T94" fmla="*/ 24 w 48"/>
                <a:gd name="T95" fmla="*/ 8280 h 9960"/>
                <a:gd name="T96" fmla="*/ 48 w 48"/>
                <a:gd name="T97" fmla="*/ 8400 h 9960"/>
                <a:gd name="T98" fmla="*/ 24 w 48"/>
                <a:gd name="T99" fmla="*/ 8376 h 9960"/>
                <a:gd name="T100" fmla="*/ 0 w 48"/>
                <a:gd name="T101" fmla="*/ 8736 h 9960"/>
                <a:gd name="T102" fmla="*/ 48 w 48"/>
                <a:gd name="T103" fmla="*/ 8976 h 9960"/>
                <a:gd name="T104" fmla="*/ 48 w 48"/>
                <a:gd name="T105" fmla="*/ 8880 h 9960"/>
                <a:gd name="T106" fmla="*/ 0 w 48"/>
                <a:gd name="T107" fmla="*/ 9120 h 9960"/>
                <a:gd name="T108" fmla="*/ 24 w 48"/>
                <a:gd name="T109" fmla="*/ 9480 h 9960"/>
                <a:gd name="T110" fmla="*/ 48 w 48"/>
                <a:gd name="T111" fmla="*/ 9600 h 9960"/>
                <a:gd name="T112" fmla="*/ 24 w 48"/>
                <a:gd name="T113" fmla="*/ 9576 h 9960"/>
                <a:gd name="T114" fmla="*/ 0 w 48"/>
                <a:gd name="T115" fmla="*/ 9936 h 9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9960">
                  <a:moveTo>
                    <a:pt x="48" y="0"/>
                  </a:moveTo>
                  <a:lnTo>
                    <a:pt x="48" y="96"/>
                  </a:lnTo>
                  <a:cubicBezTo>
                    <a:pt x="48" y="110"/>
                    <a:pt x="38" y="120"/>
                    <a:pt x="24" y="120"/>
                  </a:cubicBezTo>
                  <a:cubicBezTo>
                    <a:pt x="11" y="120"/>
                    <a:pt x="0" y="110"/>
                    <a:pt x="0" y="96"/>
                  </a:cubicBezTo>
                  <a:lnTo>
                    <a:pt x="0" y="0"/>
                  </a:lnTo>
                  <a:lnTo>
                    <a:pt x="48" y="0"/>
                  </a:lnTo>
                  <a:close/>
                  <a:moveTo>
                    <a:pt x="48" y="240"/>
                  </a:moveTo>
                  <a:lnTo>
                    <a:pt x="48" y="336"/>
                  </a:lnTo>
                  <a:cubicBezTo>
                    <a:pt x="48" y="350"/>
                    <a:pt x="38" y="360"/>
                    <a:pt x="24" y="360"/>
                  </a:cubicBezTo>
                  <a:cubicBezTo>
                    <a:pt x="11" y="360"/>
                    <a:pt x="0" y="350"/>
                    <a:pt x="0" y="336"/>
                  </a:cubicBezTo>
                  <a:lnTo>
                    <a:pt x="0" y="240"/>
                  </a:lnTo>
                  <a:cubicBezTo>
                    <a:pt x="0" y="227"/>
                    <a:pt x="11" y="216"/>
                    <a:pt x="24" y="216"/>
                  </a:cubicBezTo>
                  <a:cubicBezTo>
                    <a:pt x="38" y="216"/>
                    <a:pt x="48" y="227"/>
                    <a:pt x="48" y="240"/>
                  </a:cubicBezTo>
                  <a:close/>
                  <a:moveTo>
                    <a:pt x="48" y="480"/>
                  </a:moveTo>
                  <a:lnTo>
                    <a:pt x="48" y="576"/>
                  </a:lnTo>
                  <a:cubicBezTo>
                    <a:pt x="48" y="590"/>
                    <a:pt x="38" y="600"/>
                    <a:pt x="24" y="600"/>
                  </a:cubicBezTo>
                  <a:cubicBezTo>
                    <a:pt x="11" y="600"/>
                    <a:pt x="0" y="590"/>
                    <a:pt x="0" y="576"/>
                  </a:cubicBezTo>
                  <a:lnTo>
                    <a:pt x="0" y="480"/>
                  </a:lnTo>
                  <a:cubicBezTo>
                    <a:pt x="0" y="467"/>
                    <a:pt x="11" y="456"/>
                    <a:pt x="24" y="456"/>
                  </a:cubicBezTo>
                  <a:cubicBezTo>
                    <a:pt x="38" y="456"/>
                    <a:pt x="48" y="467"/>
                    <a:pt x="48" y="480"/>
                  </a:cubicBezTo>
                  <a:close/>
                  <a:moveTo>
                    <a:pt x="48" y="720"/>
                  </a:moveTo>
                  <a:lnTo>
                    <a:pt x="48" y="816"/>
                  </a:lnTo>
                  <a:cubicBezTo>
                    <a:pt x="48" y="830"/>
                    <a:pt x="38" y="840"/>
                    <a:pt x="24" y="840"/>
                  </a:cubicBezTo>
                  <a:cubicBezTo>
                    <a:pt x="11" y="840"/>
                    <a:pt x="0" y="830"/>
                    <a:pt x="0" y="816"/>
                  </a:cubicBezTo>
                  <a:lnTo>
                    <a:pt x="0" y="720"/>
                  </a:lnTo>
                  <a:cubicBezTo>
                    <a:pt x="0" y="707"/>
                    <a:pt x="11" y="696"/>
                    <a:pt x="24" y="696"/>
                  </a:cubicBezTo>
                  <a:cubicBezTo>
                    <a:pt x="38" y="696"/>
                    <a:pt x="48" y="707"/>
                    <a:pt x="48" y="720"/>
                  </a:cubicBezTo>
                  <a:close/>
                  <a:moveTo>
                    <a:pt x="48" y="960"/>
                  </a:moveTo>
                  <a:lnTo>
                    <a:pt x="48" y="1056"/>
                  </a:lnTo>
                  <a:cubicBezTo>
                    <a:pt x="48" y="1070"/>
                    <a:pt x="38" y="1080"/>
                    <a:pt x="24" y="1080"/>
                  </a:cubicBezTo>
                  <a:cubicBezTo>
                    <a:pt x="11" y="1080"/>
                    <a:pt x="0" y="1070"/>
                    <a:pt x="0" y="1056"/>
                  </a:cubicBezTo>
                  <a:lnTo>
                    <a:pt x="0" y="960"/>
                  </a:lnTo>
                  <a:cubicBezTo>
                    <a:pt x="0" y="947"/>
                    <a:pt x="11" y="936"/>
                    <a:pt x="24" y="936"/>
                  </a:cubicBezTo>
                  <a:cubicBezTo>
                    <a:pt x="38" y="936"/>
                    <a:pt x="48" y="947"/>
                    <a:pt x="48" y="960"/>
                  </a:cubicBezTo>
                  <a:close/>
                  <a:moveTo>
                    <a:pt x="48" y="1200"/>
                  </a:moveTo>
                  <a:lnTo>
                    <a:pt x="48" y="1296"/>
                  </a:lnTo>
                  <a:cubicBezTo>
                    <a:pt x="48" y="1310"/>
                    <a:pt x="38" y="1320"/>
                    <a:pt x="24" y="1320"/>
                  </a:cubicBezTo>
                  <a:cubicBezTo>
                    <a:pt x="11" y="1320"/>
                    <a:pt x="0" y="1310"/>
                    <a:pt x="0" y="1296"/>
                  </a:cubicBezTo>
                  <a:lnTo>
                    <a:pt x="0" y="1200"/>
                  </a:lnTo>
                  <a:cubicBezTo>
                    <a:pt x="0" y="1187"/>
                    <a:pt x="11" y="1176"/>
                    <a:pt x="24" y="1176"/>
                  </a:cubicBezTo>
                  <a:cubicBezTo>
                    <a:pt x="38" y="1176"/>
                    <a:pt x="48" y="1187"/>
                    <a:pt x="48" y="1200"/>
                  </a:cubicBezTo>
                  <a:close/>
                  <a:moveTo>
                    <a:pt x="48" y="1440"/>
                  </a:moveTo>
                  <a:lnTo>
                    <a:pt x="48" y="1536"/>
                  </a:lnTo>
                  <a:cubicBezTo>
                    <a:pt x="48" y="1550"/>
                    <a:pt x="38" y="1560"/>
                    <a:pt x="24" y="1560"/>
                  </a:cubicBezTo>
                  <a:cubicBezTo>
                    <a:pt x="11" y="1560"/>
                    <a:pt x="0" y="1550"/>
                    <a:pt x="0" y="1536"/>
                  </a:cubicBezTo>
                  <a:lnTo>
                    <a:pt x="0" y="1440"/>
                  </a:lnTo>
                  <a:cubicBezTo>
                    <a:pt x="0" y="1427"/>
                    <a:pt x="11" y="1416"/>
                    <a:pt x="24" y="1416"/>
                  </a:cubicBezTo>
                  <a:cubicBezTo>
                    <a:pt x="38" y="1416"/>
                    <a:pt x="48" y="1427"/>
                    <a:pt x="48" y="1440"/>
                  </a:cubicBezTo>
                  <a:close/>
                  <a:moveTo>
                    <a:pt x="48" y="1680"/>
                  </a:moveTo>
                  <a:lnTo>
                    <a:pt x="48" y="1776"/>
                  </a:lnTo>
                  <a:cubicBezTo>
                    <a:pt x="48" y="1790"/>
                    <a:pt x="38" y="1800"/>
                    <a:pt x="24" y="1800"/>
                  </a:cubicBezTo>
                  <a:cubicBezTo>
                    <a:pt x="11" y="1800"/>
                    <a:pt x="0" y="1790"/>
                    <a:pt x="0" y="1776"/>
                  </a:cubicBezTo>
                  <a:lnTo>
                    <a:pt x="0" y="1680"/>
                  </a:lnTo>
                  <a:cubicBezTo>
                    <a:pt x="0" y="1667"/>
                    <a:pt x="11" y="1656"/>
                    <a:pt x="24" y="1656"/>
                  </a:cubicBezTo>
                  <a:cubicBezTo>
                    <a:pt x="38" y="1656"/>
                    <a:pt x="48" y="1667"/>
                    <a:pt x="48" y="1680"/>
                  </a:cubicBezTo>
                  <a:close/>
                  <a:moveTo>
                    <a:pt x="48" y="1920"/>
                  </a:moveTo>
                  <a:lnTo>
                    <a:pt x="48" y="2016"/>
                  </a:lnTo>
                  <a:cubicBezTo>
                    <a:pt x="48" y="2030"/>
                    <a:pt x="38" y="2040"/>
                    <a:pt x="24" y="2040"/>
                  </a:cubicBezTo>
                  <a:cubicBezTo>
                    <a:pt x="11" y="2040"/>
                    <a:pt x="0" y="2030"/>
                    <a:pt x="0" y="2016"/>
                  </a:cubicBezTo>
                  <a:lnTo>
                    <a:pt x="0" y="1920"/>
                  </a:lnTo>
                  <a:cubicBezTo>
                    <a:pt x="0" y="1907"/>
                    <a:pt x="11" y="1896"/>
                    <a:pt x="24" y="1896"/>
                  </a:cubicBezTo>
                  <a:cubicBezTo>
                    <a:pt x="38" y="1896"/>
                    <a:pt x="48" y="1907"/>
                    <a:pt x="48" y="1920"/>
                  </a:cubicBezTo>
                  <a:close/>
                  <a:moveTo>
                    <a:pt x="48" y="2160"/>
                  </a:moveTo>
                  <a:lnTo>
                    <a:pt x="48" y="2256"/>
                  </a:lnTo>
                  <a:cubicBezTo>
                    <a:pt x="48" y="2270"/>
                    <a:pt x="38" y="2280"/>
                    <a:pt x="24" y="2280"/>
                  </a:cubicBezTo>
                  <a:cubicBezTo>
                    <a:pt x="11" y="2280"/>
                    <a:pt x="0" y="2270"/>
                    <a:pt x="0" y="2256"/>
                  </a:cubicBezTo>
                  <a:lnTo>
                    <a:pt x="0" y="2160"/>
                  </a:lnTo>
                  <a:cubicBezTo>
                    <a:pt x="0" y="2147"/>
                    <a:pt x="11" y="2136"/>
                    <a:pt x="24" y="2136"/>
                  </a:cubicBezTo>
                  <a:cubicBezTo>
                    <a:pt x="38" y="2136"/>
                    <a:pt x="48" y="2147"/>
                    <a:pt x="48" y="2160"/>
                  </a:cubicBezTo>
                  <a:close/>
                  <a:moveTo>
                    <a:pt x="48" y="2400"/>
                  </a:moveTo>
                  <a:lnTo>
                    <a:pt x="48" y="2496"/>
                  </a:lnTo>
                  <a:cubicBezTo>
                    <a:pt x="48" y="2510"/>
                    <a:pt x="38" y="2520"/>
                    <a:pt x="24" y="2520"/>
                  </a:cubicBezTo>
                  <a:cubicBezTo>
                    <a:pt x="11" y="2520"/>
                    <a:pt x="0" y="2510"/>
                    <a:pt x="0" y="2496"/>
                  </a:cubicBezTo>
                  <a:lnTo>
                    <a:pt x="0" y="2400"/>
                  </a:lnTo>
                  <a:cubicBezTo>
                    <a:pt x="0" y="2387"/>
                    <a:pt x="11" y="2376"/>
                    <a:pt x="24" y="2376"/>
                  </a:cubicBezTo>
                  <a:cubicBezTo>
                    <a:pt x="38" y="2376"/>
                    <a:pt x="48" y="2387"/>
                    <a:pt x="48" y="2400"/>
                  </a:cubicBezTo>
                  <a:close/>
                  <a:moveTo>
                    <a:pt x="48" y="2640"/>
                  </a:moveTo>
                  <a:lnTo>
                    <a:pt x="48" y="2736"/>
                  </a:lnTo>
                  <a:cubicBezTo>
                    <a:pt x="48" y="2750"/>
                    <a:pt x="38" y="2760"/>
                    <a:pt x="24" y="2760"/>
                  </a:cubicBezTo>
                  <a:cubicBezTo>
                    <a:pt x="11" y="2760"/>
                    <a:pt x="0" y="2750"/>
                    <a:pt x="0" y="2736"/>
                  </a:cubicBezTo>
                  <a:lnTo>
                    <a:pt x="0" y="2640"/>
                  </a:lnTo>
                  <a:cubicBezTo>
                    <a:pt x="0" y="2627"/>
                    <a:pt x="11" y="2616"/>
                    <a:pt x="24" y="2616"/>
                  </a:cubicBezTo>
                  <a:cubicBezTo>
                    <a:pt x="38" y="2616"/>
                    <a:pt x="48" y="2627"/>
                    <a:pt x="48" y="2640"/>
                  </a:cubicBezTo>
                  <a:close/>
                  <a:moveTo>
                    <a:pt x="48" y="2880"/>
                  </a:moveTo>
                  <a:lnTo>
                    <a:pt x="48" y="2976"/>
                  </a:lnTo>
                  <a:cubicBezTo>
                    <a:pt x="48" y="2990"/>
                    <a:pt x="38" y="3000"/>
                    <a:pt x="24" y="3000"/>
                  </a:cubicBezTo>
                  <a:cubicBezTo>
                    <a:pt x="11" y="3000"/>
                    <a:pt x="0" y="2990"/>
                    <a:pt x="0" y="2976"/>
                  </a:cubicBezTo>
                  <a:lnTo>
                    <a:pt x="0" y="2880"/>
                  </a:lnTo>
                  <a:cubicBezTo>
                    <a:pt x="0" y="2867"/>
                    <a:pt x="11" y="2856"/>
                    <a:pt x="24" y="2856"/>
                  </a:cubicBezTo>
                  <a:cubicBezTo>
                    <a:pt x="38" y="2856"/>
                    <a:pt x="48" y="2867"/>
                    <a:pt x="48" y="2880"/>
                  </a:cubicBezTo>
                  <a:close/>
                  <a:moveTo>
                    <a:pt x="48" y="3120"/>
                  </a:moveTo>
                  <a:lnTo>
                    <a:pt x="48" y="3216"/>
                  </a:lnTo>
                  <a:cubicBezTo>
                    <a:pt x="48" y="3230"/>
                    <a:pt x="38" y="3240"/>
                    <a:pt x="24" y="3240"/>
                  </a:cubicBezTo>
                  <a:cubicBezTo>
                    <a:pt x="11" y="3240"/>
                    <a:pt x="0" y="3230"/>
                    <a:pt x="0" y="3216"/>
                  </a:cubicBezTo>
                  <a:lnTo>
                    <a:pt x="0" y="3120"/>
                  </a:lnTo>
                  <a:cubicBezTo>
                    <a:pt x="0" y="3107"/>
                    <a:pt x="11" y="3096"/>
                    <a:pt x="24" y="3096"/>
                  </a:cubicBezTo>
                  <a:cubicBezTo>
                    <a:pt x="38" y="3096"/>
                    <a:pt x="48" y="3107"/>
                    <a:pt x="48" y="3120"/>
                  </a:cubicBezTo>
                  <a:close/>
                  <a:moveTo>
                    <a:pt x="48" y="3360"/>
                  </a:moveTo>
                  <a:lnTo>
                    <a:pt x="48" y="3456"/>
                  </a:lnTo>
                  <a:cubicBezTo>
                    <a:pt x="48" y="3470"/>
                    <a:pt x="38" y="3480"/>
                    <a:pt x="24" y="3480"/>
                  </a:cubicBezTo>
                  <a:cubicBezTo>
                    <a:pt x="11" y="3480"/>
                    <a:pt x="0" y="3470"/>
                    <a:pt x="0" y="3456"/>
                  </a:cubicBezTo>
                  <a:lnTo>
                    <a:pt x="0" y="3360"/>
                  </a:lnTo>
                  <a:cubicBezTo>
                    <a:pt x="0" y="3347"/>
                    <a:pt x="11" y="3336"/>
                    <a:pt x="24" y="3336"/>
                  </a:cubicBezTo>
                  <a:cubicBezTo>
                    <a:pt x="38" y="3336"/>
                    <a:pt x="48" y="3347"/>
                    <a:pt x="48" y="3360"/>
                  </a:cubicBezTo>
                  <a:close/>
                  <a:moveTo>
                    <a:pt x="48" y="3600"/>
                  </a:moveTo>
                  <a:lnTo>
                    <a:pt x="48" y="3696"/>
                  </a:lnTo>
                  <a:cubicBezTo>
                    <a:pt x="48" y="3710"/>
                    <a:pt x="38" y="3720"/>
                    <a:pt x="24" y="3720"/>
                  </a:cubicBezTo>
                  <a:cubicBezTo>
                    <a:pt x="11" y="3720"/>
                    <a:pt x="0" y="3710"/>
                    <a:pt x="0" y="3696"/>
                  </a:cubicBezTo>
                  <a:lnTo>
                    <a:pt x="0" y="3600"/>
                  </a:lnTo>
                  <a:cubicBezTo>
                    <a:pt x="0" y="3587"/>
                    <a:pt x="11" y="3576"/>
                    <a:pt x="24" y="3576"/>
                  </a:cubicBezTo>
                  <a:cubicBezTo>
                    <a:pt x="38" y="3576"/>
                    <a:pt x="48" y="3587"/>
                    <a:pt x="48" y="3600"/>
                  </a:cubicBezTo>
                  <a:close/>
                  <a:moveTo>
                    <a:pt x="48" y="3840"/>
                  </a:moveTo>
                  <a:lnTo>
                    <a:pt x="48" y="3936"/>
                  </a:lnTo>
                  <a:cubicBezTo>
                    <a:pt x="48" y="3950"/>
                    <a:pt x="38" y="3960"/>
                    <a:pt x="24" y="3960"/>
                  </a:cubicBezTo>
                  <a:cubicBezTo>
                    <a:pt x="11" y="3960"/>
                    <a:pt x="0" y="3950"/>
                    <a:pt x="0" y="3936"/>
                  </a:cubicBezTo>
                  <a:lnTo>
                    <a:pt x="0" y="3840"/>
                  </a:lnTo>
                  <a:cubicBezTo>
                    <a:pt x="0" y="3827"/>
                    <a:pt x="11" y="3816"/>
                    <a:pt x="24" y="3816"/>
                  </a:cubicBezTo>
                  <a:cubicBezTo>
                    <a:pt x="38" y="3816"/>
                    <a:pt x="48" y="3827"/>
                    <a:pt x="48" y="3840"/>
                  </a:cubicBezTo>
                  <a:close/>
                  <a:moveTo>
                    <a:pt x="48" y="4080"/>
                  </a:moveTo>
                  <a:lnTo>
                    <a:pt x="48" y="4176"/>
                  </a:lnTo>
                  <a:cubicBezTo>
                    <a:pt x="48" y="4190"/>
                    <a:pt x="38" y="4200"/>
                    <a:pt x="24" y="4200"/>
                  </a:cubicBezTo>
                  <a:cubicBezTo>
                    <a:pt x="11" y="4200"/>
                    <a:pt x="0" y="4190"/>
                    <a:pt x="0" y="4176"/>
                  </a:cubicBezTo>
                  <a:lnTo>
                    <a:pt x="0" y="4080"/>
                  </a:lnTo>
                  <a:cubicBezTo>
                    <a:pt x="0" y="4067"/>
                    <a:pt x="11" y="4056"/>
                    <a:pt x="24" y="4056"/>
                  </a:cubicBezTo>
                  <a:cubicBezTo>
                    <a:pt x="38" y="4056"/>
                    <a:pt x="48" y="4067"/>
                    <a:pt x="48" y="4080"/>
                  </a:cubicBezTo>
                  <a:close/>
                  <a:moveTo>
                    <a:pt x="48" y="4320"/>
                  </a:moveTo>
                  <a:lnTo>
                    <a:pt x="48" y="4416"/>
                  </a:lnTo>
                  <a:cubicBezTo>
                    <a:pt x="48" y="4430"/>
                    <a:pt x="38" y="4440"/>
                    <a:pt x="24" y="4440"/>
                  </a:cubicBezTo>
                  <a:cubicBezTo>
                    <a:pt x="11" y="4440"/>
                    <a:pt x="0" y="4430"/>
                    <a:pt x="0" y="4416"/>
                  </a:cubicBezTo>
                  <a:lnTo>
                    <a:pt x="0" y="4320"/>
                  </a:lnTo>
                  <a:cubicBezTo>
                    <a:pt x="0" y="4307"/>
                    <a:pt x="11" y="4296"/>
                    <a:pt x="24" y="4296"/>
                  </a:cubicBezTo>
                  <a:cubicBezTo>
                    <a:pt x="38" y="4296"/>
                    <a:pt x="48" y="4307"/>
                    <a:pt x="48" y="4320"/>
                  </a:cubicBezTo>
                  <a:close/>
                  <a:moveTo>
                    <a:pt x="48" y="4560"/>
                  </a:moveTo>
                  <a:lnTo>
                    <a:pt x="48" y="4656"/>
                  </a:lnTo>
                  <a:cubicBezTo>
                    <a:pt x="48" y="4670"/>
                    <a:pt x="38" y="4680"/>
                    <a:pt x="24" y="4680"/>
                  </a:cubicBezTo>
                  <a:cubicBezTo>
                    <a:pt x="11" y="4680"/>
                    <a:pt x="0" y="4670"/>
                    <a:pt x="0" y="4656"/>
                  </a:cubicBezTo>
                  <a:lnTo>
                    <a:pt x="0" y="4560"/>
                  </a:lnTo>
                  <a:cubicBezTo>
                    <a:pt x="0" y="4547"/>
                    <a:pt x="11" y="4536"/>
                    <a:pt x="24" y="4536"/>
                  </a:cubicBezTo>
                  <a:cubicBezTo>
                    <a:pt x="38" y="4536"/>
                    <a:pt x="48" y="4547"/>
                    <a:pt x="48" y="4560"/>
                  </a:cubicBezTo>
                  <a:close/>
                  <a:moveTo>
                    <a:pt x="48" y="4800"/>
                  </a:moveTo>
                  <a:lnTo>
                    <a:pt x="48" y="4896"/>
                  </a:lnTo>
                  <a:cubicBezTo>
                    <a:pt x="48" y="4910"/>
                    <a:pt x="38" y="4920"/>
                    <a:pt x="24" y="4920"/>
                  </a:cubicBezTo>
                  <a:cubicBezTo>
                    <a:pt x="11" y="4920"/>
                    <a:pt x="0" y="4910"/>
                    <a:pt x="0" y="4896"/>
                  </a:cubicBezTo>
                  <a:lnTo>
                    <a:pt x="0" y="4800"/>
                  </a:lnTo>
                  <a:cubicBezTo>
                    <a:pt x="0" y="4787"/>
                    <a:pt x="11" y="4776"/>
                    <a:pt x="24" y="4776"/>
                  </a:cubicBezTo>
                  <a:cubicBezTo>
                    <a:pt x="38" y="4776"/>
                    <a:pt x="48" y="4787"/>
                    <a:pt x="48" y="4800"/>
                  </a:cubicBezTo>
                  <a:close/>
                  <a:moveTo>
                    <a:pt x="48" y="5040"/>
                  </a:moveTo>
                  <a:lnTo>
                    <a:pt x="48" y="5136"/>
                  </a:lnTo>
                  <a:cubicBezTo>
                    <a:pt x="48" y="5150"/>
                    <a:pt x="38" y="5160"/>
                    <a:pt x="24" y="5160"/>
                  </a:cubicBezTo>
                  <a:cubicBezTo>
                    <a:pt x="11" y="5160"/>
                    <a:pt x="0" y="5150"/>
                    <a:pt x="0" y="5136"/>
                  </a:cubicBezTo>
                  <a:lnTo>
                    <a:pt x="0" y="5040"/>
                  </a:lnTo>
                  <a:cubicBezTo>
                    <a:pt x="0" y="5027"/>
                    <a:pt x="11" y="5016"/>
                    <a:pt x="24" y="5016"/>
                  </a:cubicBezTo>
                  <a:cubicBezTo>
                    <a:pt x="38" y="5016"/>
                    <a:pt x="48" y="5027"/>
                    <a:pt x="48" y="5040"/>
                  </a:cubicBezTo>
                  <a:close/>
                  <a:moveTo>
                    <a:pt x="48" y="5280"/>
                  </a:moveTo>
                  <a:lnTo>
                    <a:pt x="48" y="5376"/>
                  </a:lnTo>
                  <a:cubicBezTo>
                    <a:pt x="48" y="5390"/>
                    <a:pt x="38" y="5400"/>
                    <a:pt x="24" y="5400"/>
                  </a:cubicBezTo>
                  <a:cubicBezTo>
                    <a:pt x="11" y="5400"/>
                    <a:pt x="0" y="5390"/>
                    <a:pt x="0" y="5376"/>
                  </a:cubicBezTo>
                  <a:lnTo>
                    <a:pt x="0" y="5280"/>
                  </a:lnTo>
                  <a:cubicBezTo>
                    <a:pt x="0" y="5267"/>
                    <a:pt x="11" y="5256"/>
                    <a:pt x="24" y="5256"/>
                  </a:cubicBezTo>
                  <a:cubicBezTo>
                    <a:pt x="38" y="5256"/>
                    <a:pt x="48" y="5267"/>
                    <a:pt x="48" y="5280"/>
                  </a:cubicBezTo>
                  <a:close/>
                  <a:moveTo>
                    <a:pt x="48" y="5520"/>
                  </a:moveTo>
                  <a:lnTo>
                    <a:pt x="48" y="5616"/>
                  </a:lnTo>
                  <a:cubicBezTo>
                    <a:pt x="48" y="5630"/>
                    <a:pt x="38" y="5640"/>
                    <a:pt x="24" y="5640"/>
                  </a:cubicBezTo>
                  <a:cubicBezTo>
                    <a:pt x="11" y="5640"/>
                    <a:pt x="0" y="5630"/>
                    <a:pt x="0" y="5616"/>
                  </a:cubicBezTo>
                  <a:lnTo>
                    <a:pt x="0" y="5520"/>
                  </a:lnTo>
                  <a:cubicBezTo>
                    <a:pt x="0" y="5507"/>
                    <a:pt x="11" y="5496"/>
                    <a:pt x="24" y="5496"/>
                  </a:cubicBezTo>
                  <a:cubicBezTo>
                    <a:pt x="38" y="5496"/>
                    <a:pt x="48" y="5507"/>
                    <a:pt x="48" y="5520"/>
                  </a:cubicBezTo>
                  <a:close/>
                  <a:moveTo>
                    <a:pt x="48" y="5760"/>
                  </a:moveTo>
                  <a:lnTo>
                    <a:pt x="48" y="5856"/>
                  </a:lnTo>
                  <a:cubicBezTo>
                    <a:pt x="48" y="5870"/>
                    <a:pt x="38" y="5880"/>
                    <a:pt x="24" y="5880"/>
                  </a:cubicBezTo>
                  <a:cubicBezTo>
                    <a:pt x="11" y="5880"/>
                    <a:pt x="0" y="5870"/>
                    <a:pt x="0" y="5856"/>
                  </a:cubicBezTo>
                  <a:lnTo>
                    <a:pt x="0" y="5760"/>
                  </a:lnTo>
                  <a:cubicBezTo>
                    <a:pt x="0" y="5747"/>
                    <a:pt x="11" y="5736"/>
                    <a:pt x="24" y="5736"/>
                  </a:cubicBezTo>
                  <a:cubicBezTo>
                    <a:pt x="38" y="5736"/>
                    <a:pt x="48" y="5747"/>
                    <a:pt x="48" y="5760"/>
                  </a:cubicBezTo>
                  <a:close/>
                  <a:moveTo>
                    <a:pt x="48" y="6000"/>
                  </a:moveTo>
                  <a:lnTo>
                    <a:pt x="48" y="6096"/>
                  </a:lnTo>
                  <a:cubicBezTo>
                    <a:pt x="48" y="6110"/>
                    <a:pt x="38" y="6120"/>
                    <a:pt x="24" y="6120"/>
                  </a:cubicBezTo>
                  <a:cubicBezTo>
                    <a:pt x="11" y="6120"/>
                    <a:pt x="0" y="6110"/>
                    <a:pt x="0" y="6096"/>
                  </a:cubicBezTo>
                  <a:lnTo>
                    <a:pt x="0" y="6000"/>
                  </a:lnTo>
                  <a:cubicBezTo>
                    <a:pt x="0" y="5987"/>
                    <a:pt x="11" y="5976"/>
                    <a:pt x="24" y="5976"/>
                  </a:cubicBezTo>
                  <a:cubicBezTo>
                    <a:pt x="38" y="5976"/>
                    <a:pt x="48" y="5987"/>
                    <a:pt x="48" y="6000"/>
                  </a:cubicBezTo>
                  <a:close/>
                  <a:moveTo>
                    <a:pt x="48" y="6240"/>
                  </a:moveTo>
                  <a:lnTo>
                    <a:pt x="48" y="6336"/>
                  </a:lnTo>
                  <a:cubicBezTo>
                    <a:pt x="48" y="6350"/>
                    <a:pt x="38" y="6360"/>
                    <a:pt x="24" y="6360"/>
                  </a:cubicBezTo>
                  <a:cubicBezTo>
                    <a:pt x="11" y="6360"/>
                    <a:pt x="0" y="6350"/>
                    <a:pt x="0" y="6336"/>
                  </a:cubicBezTo>
                  <a:lnTo>
                    <a:pt x="0" y="6240"/>
                  </a:lnTo>
                  <a:cubicBezTo>
                    <a:pt x="0" y="6227"/>
                    <a:pt x="11" y="6216"/>
                    <a:pt x="24" y="6216"/>
                  </a:cubicBezTo>
                  <a:cubicBezTo>
                    <a:pt x="38" y="6216"/>
                    <a:pt x="48" y="6227"/>
                    <a:pt x="48" y="6240"/>
                  </a:cubicBezTo>
                  <a:close/>
                  <a:moveTo>
                    <a:pt x="48" y="6480"/>
                  </a:moveTo>
                  <a:lnTo>
                    <a:pt x="48" y="6576"/>
                  </a:lnTo>
                  <a:cubicBezTo>
                    <a:pt x="48" y="6590"/>
                    <a:pt x="38" y="6600"/>
                    <a:pt x="24" y="6600"/>
                  </a:cubicBezTo>
                  <a:cubicBezTo>
                    <a:pt x="11" y="6600"/>
                    <a:pt x="0" y="6590"/>
                    <a:pt x="0" y="6576"/>
                  </a:cubicBezTo>
                  <a:lnTo>
                    <a:pt x="0" y="6480"/>
                  </a:lnTo>
                  <a:cubicBezTo>
                    <a:pt x="0" y="6467"/>
                    <a:pt x="11" y="6456"/>
                    <a:pt x="24" y="6456"/>
                  </a:cubicBezTo>
                  <a:cubicBezTo>
                    <a:pt x="38" y="6456"/>
                    <a:pt x="48" y="6467"/>
                    <a:pt x="48" y="6480"/>
                  </a:cubicBezTo>
                  <a:close/>
                  <a:moveTo>
                    <a:pt x="48" y="6720"/>
                  </a:moveTo>
                  <a:lnTo>
                    <a:pt x="48" y="6816"/>
                  </a:lnTo>
                  <a:cubicBezTo>
                    <a:pt x="48" y="6830"/>
                    <a:pt x="38" y="6840"/>
                    <a:pt x="24" y="6840"/>
                  </a:cubicBezTo>
                  <a:cubicBezTo>
                    <a:pt x="11" y="6840"/>
                    <a:pt x="0" y="6830"/>
                    <a:pt x="0" y="6816"/>
                  </a:cubicBezTo>
                  <a:lnTo>
                    <a:pt x="0" y="6720"/>
                  </a:lnTo>
                  <a:cubicBezTo>
                    <a:pt x="0" y="6707"/>
                    <a:pt x="11" y="6696"/>
                    <a:pt x="24" y="6696"/>
                  </a:cubicBezTo>
                  <a:cubicBezTo>
                    <a:pt x="38" y="6696"/>
                    <a:pt x="48" y="6707"/>
                    <a:pt x="48" y="6720"/>
                  </a:cubicBezTo>
                  <a:close/>
                  <a:moveTo>
                    <a:pt x="48" y="6960"/>
                  </a:moveTo>
                  <a:lnTo>
                    <a:pt x="48" y="7056"/>
                  </a:lnTo>
                  <a:cubicBezTo>
                    <a:pt x="48" y="7070"/>
                    <a:pt x="38" y="7080"/>
                    <a:pt x="24" y="7080"/>
                  </a:cubicBezTo>
                  <a:cubicBezTo>
                    <a:pt x="11" y="7080"/>
                    <a:pt x="0" y="7070"/>
                    <a:pt x="0" y="7056"/>
                  </a:cubicBezTo>
                  <a:lnTo>
                    <a:pt x="0" y="6960"/>
                  </a:lnTo>
                  <a:cubicBezTo>
                    <a:pt x="0" y="6947"/>
                    <a:pt x="11" y="6936"/>
                    <a:pt x="24" y="6936"/>
                  </a:cubicBezTo>
                  <a:cubicBezTo>
                    <a:pt x="38" y="6936"/>
                    <a:pt x="48" y="6947"/>
                    <a:pt x="48" y="6960"/>
                  </a:cubicBezTo>
                  <a:close/>
                  <a:moveTo>
                    <a:pt x="48" y="7200"/>
                  </a:moveTo>
                  <a:lnTo>
                    <a:pt x="48" y="7296"/>
                  </a:lnTo>
                  <a:cubicBezTo>
                    <a:pt x="48" y="7310"/>
                    <a:pt x="38" y="7320"/>
                    <a:pt x="24" y="7320"/>
                  </a:cubicBezTo>
                  <a:cubicBezTo>
                    <a:pt x="11" y="7320"/>
                    <a:pt x="0" y="7310"/>
                    <a:pt x="0" y="7296"/>
                  </a:cubicBezTo>
                  <a:lnTo>
                    <a:pt x="0" y="7200"/>
                  </a:lnTo>
                  <a:cubicBezTo>
                    <a:pt x="0" y="7187"/>
                    <a:pt x="11" y="7176"/>
                    <a:pt x="24" y="7176"/>
                  </a:cubicBezTo>
                  <a:cubicBezTo>
                    <a:pt x="38" y="7176"/>
                    <a:pt x="48" y="7187"/>
                    <a:pt x="48" y="7200"/>
                  </a:cubicBezTo>
                  <a:close/>
                  <a:moveTo>
                    <a:pt x="48" y="7440"/>
                  </a:moveTo>
                  <a:lnTo>
                    <a:pt x="48" y="7536"/>
                  </a:lnTo>
                  <a:cubicBezTo>
                    <a:pt x="48" y="7550"/>
                    <a:pt x="38" y="7560"/>
                    <a:pt x="24" y="7560"/>
                  </a:cubicBezTo>
                  <a:cubicBezTo>
                    <a:pt x="11" y="7560"/>
                    <a:pt x="0" y="7550"/>
                    <a:pt x="0" y="7536"/>
                  </a:cubicBezTo>
                  <a:lnTo>
                    <a:pt x="0" y="7440"/>
                  </a:lnTo>
                  <a:cubicBezTo>
                    <a:pt x="0" y="7427"/>
                    <a:pt x="11" y="7416"/>
                    <a:pt x="24" y="7416"/>
                  </a:cubicBezTo>
                  <a:cubicBezTo>
                    <a:pt x="38" y="7416"/>
                    <a:pt x="48" y="7427"/>
                    <a:pt x="48" y="7440"/>
                  </a:cubicBezTo>
                  <a:close/>
                  <a:moveTo>
                    <a:pt x="48" y="7680"/>
                  </a:moveTo>
                  <a:lnTo>
                    <a:pt x="48" y="7776"/>
                  </a:lnTo>
                  <a:cubicBezTo>
                    <a:pt x="48" y="7790"/>
                    <a:pt x="38" y="7800"/>
                    <a:pt x="24" y="7800"/>
                  </a:cubicBezTo>
                  <a:cubicBezTo>
                    <a:pt x="11" y="7800"/>
                    <a:pt x="0" y="7790"/>
                    <a:pt x="0" y="7776"/>
                  </a:cubicBezTo>
                  <a:lnTo>
                    <a:pt x="0" y="7680"/>
                  </a:lnTo>
                  <a:cubicBezTo>
                    <a:pt x="0" y="7667"/>
                    <a:pt x="11" y="7656"/>
                    <a:pt x="24" y="7656"/>
                  </a:cubicBezTo>
                  <a:cubicBezTo>
                    <a:pt x="38" y="7656"/>
                    <a:pt x="48" y="7667"/>
                    <a:pt x="48" y="7680"/>
                  </a:cubicBezTo>
                  <a:close/>
                  <a:moveTo>
                    <a:pt x="48" y="7920"/>
                  </a:moveTo>
                  <a:lnTo>
                    <a:pt x="48" y="8016"/>
                  </a:lnTo>
                  <a:cubicBezTo>
                    <a:pt x="48" y="8030"/>
                    <a:pt x="38" y="8040"/>
                    <a:pt x="24" y="8040"/>
                  </a:cubicBezTo>
                  <a:cubicBezTo>
                    <a:pt x="11" y="8040"/>
                    <a:pt x="0" y="8030"/>
                    <a:pt x="0" y="8016"/>
                  </a:cubicBezTo>
                  <a:lnTo>
                    <a:pt x="0" y="7920"/>
                  </a:lnTo>
                  <a:cubicBezTo>
                    <a:pt x="0" y="7907"/>
                    <a:pt x="11" y="7896"/>
                    <a:pt x="24" y="7896"/>
                  </a:cubicBezTo>
                  <a:cubicBezTo>
                    <a:pt x="38" y="7896"/>
                    <a:pt x="48" y="7907"/>
                    <a:pt x="48" y="7920"/>
                  </a:cubicBezTo>
                  <a:close/>
                  <a:moveTo>
                    <a:pt x="48" y="8160"/>
                  </a:moveTo>
                  <a:lnTo>
                    <a:pt x="48" y="8256"/>
                  </a:lnTo>
                  <a:cubicBezTo>
                    <a:pt x="48" y="8270"/>
                    <a:pt x="38" y="8280"/>
                    <a:pt x="24" y="8280"/>
                  </a:cubicBezTo>
                  <a:cubicBezTo>
                    <a:pt x="11" y="8280"/>
                    <a:pt x="0" y="8270"/>
                    <a:pt x="0" y="8256"/>
                  </a:cubicBezTo>
                  <a:lnTo>
                    <a:pt x="0" y="8160"/>
                  </a:lnTo>
                  <a:cubicBezTo>
                    <a:pt x="0" y="8147"/>
                    <a:pt x="11" y="8136"/>
                    <a:pt x="24" y="8136"/>
                  </a:cubicBezTo>
                  <a:cubicBezTo>
                    <a:pt x="38" y="8136"/>
                    <a:pt x="48" y="8147"/>
                    <a:pt x="48" y="8160"/>
                  </a:cubicBezTo>
                  <a:close/>
                  <a:moveTo>
                    <a:pt x="48" y="8400"/>
                  </a:moveTo>
                  <a:lnTo>
                    <a:pt x="48" y="8496"/>
                  </a:lnTo>
                  <a:cubicBezTo>
                    <a:pt x="48" y="8510"/>
                    <a:pt x="38" y="8520"/>
                    <a:pt x="24" y="8520"/>
                  </a:cubicBezTo>
                  <a:cubicBezTo>
                    <a:pt x="11" y="8520"/>
                    <a:pt x="0" y="8510"/>
                    <a:pt x="0" y="8496"/>
                  </a:cubicBezTo>
                  <a:lnTo>
                    <a:pt x="0" y="8400"/>
                  </a:lnTo>
                  <a:cubicBezTo>
                    <a:pt x="0" y="8387"/>
                    <a:pt x="11" y="8376"/>
                    <a:pt x="24" y="8376"/>
                  </a:cubicBezTo>
                  <a:cubicBezTo>
                    <a:pt x="38" y="8376"/>
                    <a:pt x="48" y="8387"/>
                    <a:pt x="48" y="8400"/>
                  </a:cubicBezTo>
                  <a:close/>
                  <a:moveTo>
                    <a:pt x="48" y="8640"/>
                  </a:moveTo>
                  <a:lnTo>
                    <a:pt x="48" y="8736"/>
                  </a:lnTo>
                  <a:cubicBezTo>
                    <a:pt x="48" y="8750"/>
                    <a:pt x="38" y="8760"/>
                    <a:pt x="24" y="8760"/>
                  </a:cubicBezTo>
                  <a:cubicBezTo>
                    <a:pt x="11" y="8760"/>
                    <a:pt x="0" y="8750"/>
                    <a:pt x="0" y="8736"/>
                  </a:cubicBezTo>
                  <a:lnTo>
                    <a:pt x="0" y="8640"/>
                  </a:lnTo>
                  <a:cubicBezTo>
                    <a:pt x="0" y="8627"/>
                    <a:pt x="11" y="8616"/>
                    <a:pt x="24" y="8616"/>
                  </a:cubicBezTo>
                  <a:cubicBezTo>
                    <a:pt x="38" y="8616"/>
                    <a:pt x="48" y="8627"/>
                    <a:pt x="48" y="8640"/>
                  </a:cubicBezTo>
                  <a:close/>
                  <a:moveTo>
                    <a:pt x="48" y="8880"/>
                  </a:moveTo>
                  <a:lnTo>
                    <a:pt x="48" y="8976"/>
                  </a:lnTo>
                  <a:cubicBezTo>
                    <a:pt x="48" y="8990"/>
                    <a:pt x="38" y="9000"/>
                    <a:pt x="24" y="9000"/>
                  </a:cubicBezTo>
                  <a:cubicBezTo>
                    <a:pt x="11" y="9000"/>
                    <a:pt x="0" y="8990"/>
                    <a:pt x="0" y="8976"/>
                  </a:cubicBezTo>
                  <a:lnTo>
                    <a:pt x="0" y="8880"/>
                  </a:lnTo>
                  <a:cubicBezTo>
                    <a:pt x="0" y="8867"/>
                    <a:pt x="11" y="8856"/>
                    <a:pt x="24" y="8856"/>
                  </a:cubicBezTo>
                  <a:cubicBezTo>
                    <a:pt x="38" y="8856"/>
                    <a:pt x="48" y="8867"/>
                    <a:pt x="48" y="8880"/>
                  </a:cubicBezTo>
                  <a:close/>
                  <a:moveTo>
                    <a:pt x="48" y="9120"/>
                  </a:moveTo>
                  <a:lnTo>
                    <a:pt x="48" y="9216"/>
                  </a:lnTo>
                  <a:cubicBezTo>
                    <a:pt x="48" y="9230"/>
                    <a:pt x="38" y="9240"/>
                    <a:pt x="24" y="9240"/>
                  </a:cubicBezTo>
                  <a:cubicBezTo>
                    <a:pt x="11" y="9240"/>
                    <a:pt x="0" y="9230"/>
                    <a:pt x="0" y="9216"/>
                  </a:cubicBezTo>
                  <a:lnTo>
                    <a:pt x="0" y="9120"/>
                  </a:lnTo>
                  <a:cubicBezTo>
                    <a:pt x="0" y="9107"/>
                    <a:pt x="11" y="9096"/>
                    <a:pt x="24" y="9096"/>
                  </a:cubicBezTo>
                  <a:cubicBezTo>
                    <a:pt x="38" y="9096"/>
                    <a:pt x="48" y="9107"/>
                    <a:pt x="48" y="9120"/>
                  </a:cubicBezTo>
                  <a:close/>
                  <a:moveTo>
                    <a:pt x="48" y="9360"/>
                  </a:moveTo>
                  <a:lnTo>
                    <a:pt x="48" y="9456"/>
                  </a:lnTo>
                  <a:cubicBezTo>
                    <a:pt x="48" y="9470"/>
                    <a:pt x="38" y="9480"/>
                    <a:pt x="24" y="9480"/>
                  </a:cubicBezTo>
                  <a:cubicBezTo>
                    <a:pt x="11" y="9480"/>
                    <a:pt x="0" y="9470"/>
                    <a:pt x="0" y="9456"/>
                  </a:cubicBezTo>
                  <a:lnTo>
                    <a:pt x="0" y="9360"/>
                  </a:lnTo>
                  <a:cubicBezTo>
                    <a:pt x="0" y="9347"/>
                    <a:pt x="11" y="9336"/>
                    <a:pt x="24" y="9336"/>
                  </a:cubicBezTo>
                  <a:cubicBezTo>
                    <a:pt x="38" y="9336"/>
                    <a:pt x="48" y="9347"/>
                    <a:pt x="48" y="9360"/>
                  </a:cubicBezTo>
                  <a:close/>
                  <a:moveTo>
                    <a:pt x="48" y="9600"/>
                  </a:moveTo>
                  <a:lnTo>
                    <a:pt x="48" y="9696"/>
                  </a:lnTo>
                  <a:cubicBezTo>
                    <a:pt x="48" y="9710"/>
                    <a:pt x="38" y="9720"/>
                    <a:pt x="24" y="9720"/>
                  </a:cubicBezTo>
                  <a:cubicBezTo>
                    <a:pt x="11" y="9720"/>
                    <a:pt x="0" y="9710"/>
                    <a:pt x="0" y="9696"/>
                  </a:cubicBezTo>
                  <a:lnTo>
                    <a:pt x="0" y="9600"/>
                  </a:lnTo>
                  <a:cubicBezTo>
                    <a:pt x="0" y="9587"/>
                    <a:pt x="11" y="9576"/>
                    <a:pt x="24" y="9576"/>
                  </a:cubicBezTo>
                  <a:cubicBezTo>
                    <a:pt x="38" y="9576"/>
                    <a:pt x="48" y="9587"/>
                    <a:pt x="48" y="9600"/>
                  </a:cubicBezTo>
                  <a:close/>
                  <a:moveTo>
                    <a:pt x="48" y="9840"/>
                  </a:moveTo>
                  <a:lnTo>
                    <a:pt x="48" y="9936"/>
                  </a:lnTo>
                  <a:cubicBezTo>
                    <a:pt x="48" y="9950"/>
                    <a:pt x="38" y="9960"/>
                    <a:pt x="24" y="9960"/>
                  </a:cubicBezTo>
                  <a:cubicBezTo>
                    <a:pt x="11" y="9960"/>
                    <a:pt x="0" y="9950"/>
                    <a:pt x="0" y="9936"/>
                  </a:cubicBezTo>
                  <a:lnTo>
                    <a:pt x="0" y="9840"/>
                  </a:lnTo>
                  <a:cubicBezTo>
                    <a:pt x="0" y="9827"/>
                    <a:pt x="11" y="9816"/>
                    <a:pt x="24" y="9816"/>
                  </a:cubicBezTo>
                  <a:cubicBezTo>
                    <a:pt x="38" y="9816"/>
                    <a:pt x="48" y="9827"/>
                    <a:pt x="48" y="9840"/>
                  </a:cubicBez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spTree>
    <p:extLst>
      <p:ext uri="{BB962C8B-B14F-4D97-AF65-F5344CB8AC3E}">
        <p14:creationId xmlns:p14="http://schemas.microsoft.com/office/powerpoint/2010/main" val="155817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3BBB4553-D73E-D6E3-373B-94A3C24B71B4}"/>
              </a:ext>
            </a:extLst>
          </p:cNvPr>
          <p:cNvPicPr>
            <a:picLocks noChangeAspect="1"/>
          </p:cNvPicPr>
          <p:nvPr/>
        </p:nvPicPr>
        <p:blipFill>
          <a:blip r:embed="rId3"/>
          <a:stretch>
            <a:fillRect/>
          </a:stretch>
        </p:blipFill>
        <p:spPr>
          <a:xfrm>
            <a:off x="549755" y="3202523"/>
            <a:ext cx="5552532" cy="3071785"/>
          </a:xfrm>
          <a:prstGeom prst="rect">
            <a:avLst/>
          </a:prstGeom>
        </p:spPr>
      </p:pic>
      <p:pic>
        <p:nvPicPr>
          <p:cNvPr id="4262" name="Picture 4261">
            <a:extLst>
              <a:ext uri="{FF2B5EF4-FFF2-40B4-BE49-F238E27FC236}">
                <a16:creationId xmlns:a16="http://schemas.microsoft.com/office/drawing/2014/main" id="{6B7A2000-E135-B21D-9784-071B80CE7A67}"/>
              </a:ext>
            </a:extLst>
          </p:cNvPr>
          <p:cNvPicPr>
            <a:picLocks noChangeAspect="1"/>
          </p:cNvPicPr>
          <p:nvPr/>
        </p:nvPicPr>
        <p:blipFill>
          <a:blip r:embed="rId4"/>
          <a:stretch>
            <a:fillRect/>
          </a:stretch>
        </p:blipFill>
        <p:spPr>
          <a:xfrm>
            <a:off x="6496251" y="3206176"/>
            <a:ext cx="5448099" cy="3064478"/>
          </a:xfrm>
          <a:prstGeom prst="rect">
            <a:avLst/>
          </a:prstGeom>
        </p:spPr>
      </p:pic>
      <p:sp>
        <p:nvSpPr>
          <p:cNvPr id="2" name="Title 1">
            <a:extLst>
              <a:ext uri="{FF2B5EF4-FFF2-40B4-BE49-F238E27FC236}">
                <a16:creationId xmlns:a16="http://schemas.microsoft.com/office/drawing/2014/main" id="{EB2C198E-FFA1-8DDD-DBF0-1C7A823A18EF}"/>
              </a:ext>
            </a:extLst>
          </p:cNvPr>
          <p:cNvSpPr>
            <a:spLocks noGrp="1"/>
          </p:cNvSpPr>
          <p:nvPr>
            <p:ph type="title"/>
          </p:nvPr>
        </p:nvSpPr>
        <p:spPr>
          <a:xfrm>
            <a:off x="355600" y="218037"/>
            <a:ext cx="11436349" cy="914660"/>
          </a:xfrm>
        </p:spPr>
        <p:txBody>
          <a:bodyPr>
            <a:normAutofit fontScale="90000"/>
          </a:bodyPr>
          <a:lstStyle/>
          <a:p>
            <a:r>
              <a:rPr lang="en-US" sz="4000">
                <a:latin typeface="Arial Narrow" panose="020B0606020202030204" pitchFamily="34" charset="0"/>
              </a:rPr>
              <a:t>Antitumor Response on Pembrolizumab/Trastuzumab/Chemotherapy</a:t>
            </a:r>
          </a:p>
        </p:txBody>
      </p:sp>
      <p:sp>
        <p:nvSpPr>
          <p:cNvPr id="5" name="Footer Placeholder 4">
            <a:extLst>
              <a:ext uri="{FF2B5EF4-FFF2-40B4-BE49-F238E27FC236}">
                <a16:creationId xmlns:a16="http://schemas.microsoft.com/office/drawing/2014/main" id="{AA0A9DAA-83A1-FE8E-772E-D1E513DBD207}"/>
              </a:ext>
            </a:extLst>
          </p:cNvPr>
          <p:cNvSpPr>
            <a:spLocks noGrp="1"/>
          </p:cNvSpPr>
          <p:nvPr>
            <p:ph type="ftr" sz="quarter" idx="3"/>
          </p:nvPr>
        </p:nvSpPr>
        <p:spPr/>
        <p:txBody>
          <a:bodyPr/>
          <a:lstStyle/>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Data cut-off: March 29, 2023. ORR at IA1 was 74% (11% CR) in the pembro gp vs 52% (3% CR) in the </a:t>
            </a:r>
            <a:r>
              <a:rPr kumimoji="0" lang="en-US" sz="1000" b="0" i="0" u="none" strike="noStrike" kern="1200" cap="none" spc="0" normalizeH="0" baseline="0" noProof="0" err="1">
                <a:ln>
                  <a:noFill/>
                </a:ln>
                <a:solidFill>
                  <a:srgbClr val="000000"/>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 gp (ORR difference: 22% [95% CI, 11-34]; P=0.00006). ORR at IA3 in CPS </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rPr>
              <a:t>≥1 was 73% in the pembro </a:t>
            </a:r>
            <a:r>
              <a:rPr kumimoji="0" lang="en-US" sz="1000" b="0" i="0" u="none" strike="noStrike" kern="1200" cap="none" spc="0" normalizeH="0" baseline="0" noProof="0" err="1">
                <a:ln>
                  <a:noFill/>
                </a:ln>
                <a:solidFill>
                  <a:srgbClr val="000000"/>
                </a:solidFill>
                <a:effectLst/>
                <a:uLnTx/>
                <a:uFillTx/>
                <a:latin typeface="Arial Narrow" panose="020B0606020202030204" pitchFamily="34" charset="0"/>
                <a:ea typeface="+mn-ea"/>
                <a:cs typeface="Arial" panose="020B0604020202020204" pitchFamily="34" charset="0"/>
              </a:rPr>
              <a:t>gp</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rPr>
              <a:t> vs 58% in the </a:t>
            </a:r>
            <a:r>
              <a:rPr kumimoji="0" lang="en-US" sz="1000" b="0" i="0" u="none" strike="noStrike" kern="1200" cap="none" spc="0" normalizeH="0" baseline="0" noProof="0" err="1">
                <a:ln>
                  <a:noFill/>
                </a:ln>
                <a:solidFill>
                  <a:srgbClr val="000000"/>
                </a:solidFill>
                <a:effectLst/>
                <a:uLnTx/>
                <a:uFillTx/>
                <a:latin typeface="Arial Narrow" panose="020B0606020202030204" pitchFamily="34" charset="0"/>
                <a:ea typeface="+mn-ea"/>
                <a:cs typeface="Arial" panose="020B0604020202020204" pitchFamily="34" charset="0"/>
              </a:rPr>
              <a:t>pbo</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rPr>
              <a:t> </a:t>
            </a:r>
            <a:r>
              <a:rPr kumimoji="0" lang="en-US" sz="1000" b="0" i="0" u="none" strike="noStrike" kern="1200" cap="none" spc="0" normalizeH="0" baseline="0" noProof="0" err="1">
                <a:ln>
                  <a:noFill/>
                </a:ln>
                <a:solidFill>
                  <a:srgbClr val="000000"/>
                </a:solidFill>
                <a:effectLst/>
                <a:uLnTx/>
                <a:uFillTx/>
                <a:latin typeface="Arial Narrow" panose="020B0606020202030204" pitchFamily="34" charset="0"/>
                <a:ea typeface="+mn-ea"/>
                <a:cs typeface="Arial" panose="020B0604020202020204" pitchFamily="34" charset="0"/>
              </a:rPr>
              <a:t>gp</a:t>
            </a: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rPr>
              <a:t>. </a:t>
            </a:r>
            <a:b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rPr>
            </a:br>
            <a:r>
              <a:rPr kumimoji="0" lang="en-US" sz="10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NE, post-baseline assessment not evaluable. NA, no post-baseline assessment available for response evaluation. + indicates no progressive disease at time of last disease assessment.</a:t>
            </a:r>
          </a:p>
        </p:txBody>
      </p:sp>
      <p:graphicFrame>
        <p:nvGraphicFramePr>
          <p:cNvPr id="3" name="Table 6">
            <a:extLst>
              <a:ext uri="{FF2B5EF4-FFF2-40B4-BE49-F238E27FC236}">
                <a16:creationId xmlns:a16="http://schemas.microsoft.com/office/drawing/2014/main" id="{0AFFEB2F-6095-F1F1-3154-306DEA502CF4}"/>
              </a:ext>
            </a:extLst>
          </p:cNvPr>
          <p:cNvGraphicFramePr>
            <a:graphicFrameLocks/>
          </p:cNvGraphicFramePr>
          <p:nvPr/>
        </p:nvGraphicFramePr>
        <p:xfrm>
          <a:off x="1582616" y="1322285"/>
          <a:ext cx="3486810" cy="1939187"/>
        </p:xfrm>
        <a:graphic>
          <a:graphicData uri="http://schemas.openxmlformats.org/drawingml/2006/table">
            <a:tbl>
              <a:tblPr firstRow="1" bandRow="1">
                <a:tableStyleId>{2D5ABB26-0587-4C30-8999-92F81FD0307C}</a:tableStyleId>
              </a:tblPr>
              <a:tblGrid>
                <a:gridCol w="1538330">
                  <a:extLst>
                    <a:ext uri="{9D8B030D-6E8A-4147-A177-3AD203B41FA5}">
                      <a16:colId xmlns:a16="http://schemas.microsoft.com/office/drawing/2014/main" val="4015661698"/>
                    </a:ext>
                  </a:extLst>
                </a:gridCol>
                <a:gridCol w="1003509">
                  <a:extLst>
                    <a:ext uri="{9D8B030D-6E8A-4147-A177-3AD203B41FA5}">
                      <a16:colId xmlns:a16="http://schemas.microsoft.com/office/drawing/2014/main" val="2758416523"/>
                    </a:ext>
                  </a:extLst>
                </a:gridCol>
                <a:gridCol w="944971">
                  <a:extLst>
                    <a:ext uri="{9D8B030D-6E8A-4147-A177-3AD203B41FA5}">
                      <a16:colId xmlns:a16="http://schemas.microsoft.com/office/drawing/2014/main" val="2957448564"/>
                    </a:ext>
                  </a:extLst>
                </a:gridCol>
              </a:tblGrid>
              <a:tr h="484797">
                <a:tc>
                  <a:txBody>
                    <a:bodyPr/>
                    <a:lstStyle/>
                    <a:p>
                      <a:pPr marL="0" marR="0" lvl="0" indent="0" algn="l" defTabSz="457250" rtl="0" eaLnBrk="1" fontAlgn="auto" latinLnBrk="0" hangingPunct="1">
                        <a:lnSpc>
                          <a:spcPct val="100000"/>
                        </a:lnSpc>
                        <a:spcBef>
                          <a:spcPts val="0"/>
                        </a:spcBef>
                        <a:spcAft>
                          <a:spcPts val="0"/>
                        </a:spcAft>
                        <a:buClrTx/>
                        <a:buSzTx/>
                        <a:buFontTx/>
                        <a:buNone/>
                        <a:tabLst/>
                        <a:defRPr/>
                      </a:pPr>
                      <a:br>
                        <a:rPr lang="en-US" sz="1200" b="1">
                          <a:latin typeface="Arial Narrow" panose="020B0606020202030204" pitchFamily="34" charset="0"/>
                        </a:rPr>
                      </a:br>
                      <a:r>
                        <a:rPr lang="en-US" sz="1200" b="1">
                          <a:latin typeface="Arial Narrow" panose="020B0606020202030204" pitchFamily="34" charset="0"/>
                        </a:rPr>
                        <a:t>Best response, n (%)</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60000"/>
                        <a:lumOff val="40000"/>
                      </a:schemeClr>
                    </a:solidFill>
                  </a:tcPr>
                </a:tc>
                <a:tc>
                  <a:txBody>
                    <a:bodyPr/>
                    <a:lstStyle/>
                    <a:p>
                      <a:pPr algn="ctr"/>
                      <a:r>
                        <a:rPr lang="en-US" sz="1200" b="1">
                          <a:solidFill>
                            <a:srgbClr val="00857C"/>
                          </a:solidFill>
                          <a:latin typeface="Arial Narrow" panose="020B0606020202030204" pitchFamily="34" charset="0"/>
                        </a:rPr>
                        <a:t>Pembro </a:t>
                      </a:r>
                    </a:p>
                    <a:p>
                      <a:pPr algn="ctr"/>
                      <a:r>
                        <a:rPr lang="en-US" sz="1200" b="1">
                          <a:solidFill>
                            <a:srgbClr val="00857C"/>
                          </a:solidFill>
                          <a:latin typeface="Arial Narrow" panose="020B0606020202030204" pitchFamily="34" charset="0"/>
                        </a:rPr>
                        <a:t>N = 350</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60000"/>
                        <a:lumOff val="40000"/>
                      </a:schemeClr>
                    </a:solidFill>
                  </a:tcPr>
                </a:tc>
                <a:tc>
                  <a:txBody>
                    <a:bodyPr/>
                    <a:lstStyle/>
                    <a:p>
                      <a:pPr algn="ctr"/>
                      <a:r>
                        <a:rPr lang="en-US" sz="1200" b="1">
                          <a:solidFill>
                            <a:srgbClr val="66203A"/>
                          </a:solidFill>
                          <a:latin typeface="Arial Narrow" panose="020B0606020202030204" pitchFamily="34" charset="0"/>
                        </a:rPr>
                        <a:t>Placebo </a:t>
                      </a:r>
                      <a:br>
                        <a:rPr lang="en-US" sz="1200" b="1">
                          <a:solidFill>
                            <a:srgbClr val="66203A"/>
                          </a:solidFill>
                          <a:latin typeface="Arial Narrow" panose="020B0606020202030204" pitchFamily="34" charset="0"/>
                        </a:rPr>
                      </a:br>
                      <a:r>
                        <a:rPr lang="en-US" sz="1200" b="1">
                          <a:solidFill>
                            <a:srgbClr val="66203A"/>
                          </a:solidFill>
                          <a:latin typeface="Arial Narrow" panose="020B0606020202030204" pitchFamily="34" charset="0"/>
                        </a:rPr>
                        <a:t>N = 348</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60000"/>
                        <a:lumOff val="40000"/>
                      </a:schemeClr>
                    </a:solidFill>
                  </a:tcPr>
                </a:tc>
                <a:extLst>
                  <a:ext uri="{0D108BD9-81ED-4DB2-BD59-A6C34878D82A}">
                    <a16:rowId xmlns:a16="http://schemas.microsoft.com/office/drawing/2014/main" val="2136001837"/>
                  </a:ext>
                </a:extLst>
              </a:tr>
              <a:tr h="290878">
                <a:tc>
                  <a:txBody>
                    <a:bodyPr/>
                    <a:lstStyle/>
                    <a:p>
                      <a:pPr marL="0" indent="174625"/>
                      <a:r>
                        <a:rPr lang="en-US" sz="1200" b="1">
                          <a:latin typeface="Arial Narrow" panose="020B0606020202030204" pitchFamily="34" charset="0"/>
                        </a:rPr>
                        <a:t>CR</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b="1">
                          <a:latin typeface="Arial Narrow" panose="020B0606020202030204" pitchFamily="34" charset="0"/>
                        </a:rPr>
                        <a:t>58 (17)</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b="1">
                          <a:latin typeface="Arial Narrow" panose="020B0606020202030204" pitchFamily="34" charset="0"/>
                        </a:rPr>
                        <a:t>39 (11)</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91020145"/>
                  </a:ext>
                </a:extLst>
              </a:tr>
              <a:tr h="290878">
                <a:tc>
                  <a:txBody>
                    <a:bodyPr/>
                    <a:lstStyle/>
                    <a:p>
                      <a:pPr marL="0" indent="174625"/>
                      <a:r>
                        <a:rPr lang="en-US" sz="1200" b="1">
                          <a:latin typeface="Arial Narrow" panose="020B0606020202030204" pitchFamily="34" charset="0"/>
                        </a:rPr>
                        <a:t>PR</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b="1">
                          <a:latin typeface="Arial Narrow" panose="020B0606020202030204" pitchFamily="34" charset="0"/>
                        </a:rPr>
                        <a:t>196 (56)</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b="1">
                          <a:latin typeface="Arial Narrow" panose="020B0606020202030204" pitchFamily="34" charset="0"/>
                        </a:rPr>
                        <a:t>170 (49)</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1501322"/>
                  </a:ext>
                </a:extLst>
              </a:tr>
              <a:tr h="290878">
                <a:tc>
                  <a:txBody>
                    <a:bodyPr/>
                    <a:lstStyle/>
                    <a:p>
                      <a:pPr marL="0" indent="174625"/>
                      <a:r>
                        <a:rPr lang="en-US" sz="1200">
                          <a:latin typeface="Arial Narrow" panose="020B0606020202030204" pitchFamily="34" charset="0"/>
                        </a:rPr>
                        <a:t>SD</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67 (19)</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95 (27)</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14783765"/>
                  </a:ext>
                </a:extLst>
              </a:tr>
              <a:tr h="290878">
                <a:tc>
                  <a:txBody>
                    <a:bodyPr/>
                    <a:lstStyle/>
                    <a:p>
                      <a:pPr marL="0" indent="174625"/>
                      <a:r>
                        <a:rPr lang="en-US" sz="1200">
                          <a:latin typeface="Arial Narrow" panose="020B0606020202030204" pitchFamily="34" charset="0"/>
                        </a:rPr>
                        <a:t>PD</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19 (5)</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23 (7)</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76534229"/>
                  </a:ext>
                </a:extLst>
              </a:tr>
              <a:tr h="290878">
                <a:tc>
                  <a:txBody>
                    <a:bodyPr/>
                    <a:lstStyle/>
                    <a:p>
                      <a:pPr marL="0" indent="174625"/>
                      <a:r>
                        <a:rPr lang="en-US" sz="1200">
                          <a:latin typeface="Arial Narrow" panose="020B0606020202030204" pitchFamily="34" charset="0"/>
                        </a:rPr>
                        <a:t>NE or NA</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10 (3)</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21 (6)</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59775609"/>
                  </a:ext>
                </a:extLst>
              </a:tr>
            </a:tbl>
          </a:graphicData>
        </a:graphic>
      </p:graphicFrame>
      <p:graphicFrame>
        <p:nvGraphicFramePr>
          <p:cNvPr id="6" name="Table 6">
            <a:extLst>
              <a:ext uri="{FF2B5EF4-FFF2-40B4-BE49-F238E27FC236}">
                <a16:creationId xmlns:a16="http://schemas.microsoft.com/office/drawing/2014/main" id="{2DFC86DA-165E-209D-0F9A-BCA6C4232DA8}"/>
              </a:ext>
            </a:extLst>
          </p:cNvPr>
          <p:cNvGraphicFramePr>
            <a:graphicFrameLocks/>
          </p:cNvGraphicFramePr>
          <p:nvPr/>
        </p:nvGraphicFramePr>
        <p:xfrm>
          <a:off x="7297366" y="1322285"/>
          <a:ext cx="3845869" cy="1919858"/>
        </p:xfrm>
        <a:graphic>
          <a:graphicData uri="http://schemas.openxmlformats.org/drawingml/2006/table">
            <a:tbl>
              <a:tblPr firstRow="1" bandRow="1">
                <a:tableStyleId>{2D5ABB26-0587-4C30-8999-92F81FD0307C}</a:tableStyleId>
              </a:tblPr>
              <a:tblGrid>
                <a:gridCol w="1720306">
                  <a:extLst>
                    <a:ext uri="{9D8B030D-6E8A-4147-A177-3AD203B41FA5}">
                      <a16:colId xmlns:a16="http://schemas.microsoft.com/office/drawing/2014/main" val="4015661698"/>
                    </a:ext>
                  </a:extLst>
                </a:gridCol>
                <a:gridCol w="1108833">
                  <a:extLst>
                    <a:ext uri="{9D8B030D-6E8A-4147-A177-3AD203B41FA5}">
                      <a16:colId xmlns:a16="http://schemas.microsoft.com/office/drawing/2014/main" val="2758416523"/>
                    </a:ext>
                  </a:extLst>
                </a:gridCol>
                <a:gridCol w="1016730">
                  <a:extLst>
                    <a:ext uri="{9D8B030D-6E8A-4147-A177-3AD203B41FA5}">
                      <a16:colId xmlns:a16="http://schemas.microsoft.com/office/drawing/2014/main" val="2957448564"/>
                    </a:ext>
                  </a:extLst>
                </a:gridCol>
              </a:tblGrid>
              <a:tr h="501014">
                <a:tc>
                  <a:txBody>
                    <a:bodyPr/>
                    <a:lstStyle/>
                    <a:p>
                      <a:pPr marL="0" marR="0" lvl="0" indent="0" algn="l" defTabSz="457250" rtl="0" eaLnBrk="1" fontAlgn="auto" latinLnBrk="0" hangingPunct="1">
                        <a:lnSpc>
                          <a:spcPct val="100000"/>
                        </a:lnSpc>
                        <a:spcBef>
                          <a:spcPts val="0"/>
                        </a:spcBef>
                        <a:spcAft>
                          <a:spcPts val="0"/>
                        </a:spcAft>
                        <a:buClrTx/>
                        <a:buSzTx/>
                        <a:buFontTx/>
                        <a:buNone/>
                        <a:tabLst/>
                        <a:defRPr/>
                      </a:pPr>
                      <a:br>
                        <a:rPr lang="en-US" sz="1200" b="1">
                          <a:latin typeface="Arial Narrow" panose="020B0606020202030204" pitchFamily="34" charset="0"/>
                        </a:rPr>
                      </a:br>
                      <a:r>
                        <a:rPr lang="en-US" sz="1200" b="1">
                          <a:latin typeface="Arial Narrow" panose="020B0606020202030204" pitchFamily="34" charset="0"/>
                        </a:rPr>
                        <a:t>Response and Duration </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60000"/>
                        <a:lumOff val="40000"/>
                      </a:schemeClr>
                    </a:solidFill>
                  </a:tcPr>
                </a:tc>
                <a:tc>
                  <a:txBody>
                    <a:bodyPr/>
                    <a:lstStyle/>
                    <a:p>
                      <a:pPr algn="ctr"/>
                      <a:r>
                        <a:rPr lang="en-US" sz="1200" b="1">
                          <a:solidFill>
                            <a:srgbClr val="00857C"/>
                          </a:solidFill>
                          <a:latin typeface="Arial Narrow" panose="020B0606020202030204" pitchFamily="34" charset="0"/>
                        </a:rPr>
                        <a:t>Pembro</a:t>
                      </a:r>
                      <a:br>
                        <a:rPr lang="en-US" sz="1200" b="1">
                          <a:solidFill>
                            <a:srgbClr val="00857C"/>
                          </a:solidFill>
                          <a:latin typeface="Arial Narrow" panose="020B0606020202030204" pitchFamily="34" charset="0"/>
                        </a:rPr>
                      </a:br>
                      <a:r>
                        <a:rPr lang="en-US" sz="1200" b="1">
                          <a:solidFill>
                            <a:srgbClr val="00857C"/>
                          </a:solidFill>
                          <a:latin typeface="Arial Narrow" panose="020B0606020202030204" pitchFamily="34" charset="0"/>
                        </a:rPr>
                        <a:t> N = 350 </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60000"/>
                        <a:lumOff val="40000"/>
                      </a:schemeClr>
                    </a:solidFill>
                  </a:tcPr>
                </a:tc>
                <a:tc>
                  <a:txBody>
                    <a:bodyPr/>
                    <a:lstStyle/>
                    <a:p>
                      <a:pPr algn="ctr"/>
                      <a:r>
                        <a:rPr lang="en-US" sz="1200" b="1">
                          <a:solidFill>
                            <a:srgbClr val="66203A"/>
                          </a:solidFill>
                          <a:latin typeface="Arial Narrow" panose="020B0606020202030204" pitchFamily="34" charset="0"/>
                        </a:rPr>
                        <a:t>Placebo </a:t>
                      </a:r>
                      <a:br>
                        <a:rPr lang="en-US" sz="1200" b="1">
                          <a:solidFill>
                            <a:srgbClr val="66203A"/>
                          </a:solidFill>
                          <a:latin typeface="Arial Narrow" panose="020B0606020202030204" pitchFamily="34" charset="0"/>
                        </a:rPr>
                      </a:br>
                      <a:r>
                        <a:rPr lang="en-US" sz="1200" b="1">
                          <a:solidFill>
                            <a:srgbClr val="66203A"/>
                          </a:solidFill>
                          <a:latin typeface="Arial Narrow" panose="020B0606020202030204" pitchFamily="34" charset="0"/>
                        </a:rPr>
                        <a:t>N = 348</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60000"/>
                        <a:lumOff val="40000"/>
                      </a:schemeClr>
                    </a:solidFill>
                  </a:tcPr>
                </a:tc>
                <a:extLst>
                  <a:ext uri="{0D108BD9-81ED-4DB2-BD59-A6C34878D82A}">
                    <a16:rowId xmlns:a16="http://schemas.microsoft.com/office/drawing/2014/main" val="2136001837"/>
                  </a:ext>
                </a:extLst>
              </a:tr>
              <a:tr h="341562">
                <a:tc>
                  <a:txBody>
                    <a:bodyPr/>
                    <a:lstStyle/>
                    <a:p>
                      <a:pPr marL="0" indent="0"/>
                      <a:r>
                        <a:rPr lang="en-US" sz="1200">
                          <a:latin typeface="Arial Narrow" panose="020B0606020202030204" pitchFamily="34" charset="0"/>
                        </a:rPr>
                        <a:t>ORR, % (95% CI)</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73 (68-77)</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60 (55-65)</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7015550"/>
                  </a:ext>
                </a:extLst>
              </a:tr>
              <a:tr h="349319">
                <a:tc>
                  <a:txBody>
                    <a:bodyPr/>
                    <a:lstStyle/>
                    <a:p>
                      <a:pPr marL="0" indent="0"/>
                      <a:r>
                        <a:rPr lang="en-US" sz="1200">
                          <a:latin typeface="Arial Narrow" panose="020B0606020202030204" pitchFamily="34" charset="0"/>
                        </a:rPr>
                        <a:t>DCR, % (95% CI)</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92 (88-94)</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200">
                          <a:latin typeface="Arial Narrow" panose="020B0606020202030204" pitchFamily="34" charset="0"/>
                        </a:rPr>
                        <a:t>87 (83-91)</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865824"/>
                  </a:ext>
                </a:extLst>
              </a:tr>
              <a:tr h="727963">
                <a:tc>
                  <a:txBody>
                    <a:bodyPr/>
                    <a:lstStyle/>
                    <a:p>
                      <a:pPr marL="0" indent="0"/>
                      <a:r>
                        <a:rPr lang="en-US" sz="1200">
                          <a:latin typeface="Arial Narrow" panose="020B0606020202030204" pitchFamily="34" charset="0"/>
                        </a:rPr>
                        <a:t>DOR, median </a:t>
                      </a:r>
                      <a:br>
                        <a:rPr lang="en-US" sz="1200">
                          <a:latin typeface="Arial Narrow" panose="020B0606020202030204" pitchFamily="34" charset="0"/>
                        </a:rPr>
                      </a:br>
                      <a:r>
                        <a:rPr lang="en-US" sz="1200">
                          <a:latin typeface="Arial Narrow" panose="020B0606020202030204" pitchFamily="34" charset="0"/>
                        </a:rPr>
                        <a:t>(range), </a:t>
                      </a:r>
                      <a:r>
                        <a:rPr lang="en-US" sz="1200" err="1">
                          <a:latin typeface="Arial Narrow" panose="020B0606020202030204" pitchFamily="34" charset="0"/>
                        </a:rPr>
                        <a:t>mo</a:t>
                      </a:r>
                      <a:endParaRPr lang="en-US" sz="1200">
                        <a:latin typeface="Arial Narrow" panose="020B0606020202030204" pitchFamily="34" charset="0"/>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lang="en-US" sz="1200">
                          <a:latin typeface="Arial Narrow" panose="020B0606020202030204" pitchFamily="34" charset="0"/>
                        </a:rPr>
                        <a:t>11.3 </a:t>
                      </a:r>
                      <a:br>
                        <a:rPr lang="en-US" sz="1200">
                          <a:latin typeface="Arial Narrow" panose="020B0606020202030204" pitchFamily="34" charset="0"/>
                        </a:rPr>
                      </a:br>
                      <a:r>
                        <a:rPr lang="en-US" sz="1200">
                          <a:latin typeface="Arial Narrow" panose="020B0606020202030204" pitchFamily="34" charset="0"/>
                        </a:rPr>
                        <a:t>(1.1+ to 49.7+)</a:t>
                      </a: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lang="en-US" sz="1200">
                          <a:latin typeface="Arial Narrow" panose="020B0606020202030204" pitchFamily="34" charset="0"/>
                        </a:rPr>
                        <a:t>9.5 </a:t>
                      </a:r>
                      <a:br>
                        <a:rPr lang="en-US" sz="1200">
                          <a:latin typeface="Arial Narrow" panose="020B0606020202030204" pitchFamily="34" charset="0"/>
                        </a:rPr>
                      </a:br>
                      <a:r>
                        <a:rPr lang="en-US" sz="1200">
                          <a:latin typeface="Arial Narrow" panose="020B0606020202030204" pitchFamily="34" charset="0"/>
                        </a:rPr>
                        <a:t>(1.4+ to 48.7+)</a:t>
                      </a:r>
                    </a:p>
                    <a:p>
                      <a:pPr algn="ctr"/>
                      <a:endParaRPr lang="en-US" sz="1200">
                        <a:latin typeface="Arial Narrow" panose="020B0606020202030204" pitchFamily="34" charset="0"/>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32051335"/>
                  </a:ext>
                </a:extLst>
              </a:tr>
            </a:tbl>
          </a:graphicData>
        </a:graphic>
      </p:graphicFrame>
      <p:graphicFrame>
        <p:nvGraphicFramePr>
          <p:cNvPr id="3995" name="Table 482">
            <a:extLst>
              <a:ext uri="{FF2B5EF4-FFF2-40B4-BE49-F238E27FC236}">
                <a16:creationId xmlns:a16="http://schemas.microsoft.com/office/drawing/2014/main" id="{06DBCF77-C35F-F825-FB22-48510C636DF1}"/>
              </a:ext>
            </a:extLst>
          </p:cNvPr>
          <p:cNvGraphicFramePr>
            <a:graphicFrameLocks noGrp="1"/>
          </p:cNvGraphicFramePr>
          <p:nvPr/>
        </p:nvGraphicFramePr>
        <p:xfrm>
          <a:off x="2656190" y="3816350"/>
          <a:ext cx="1339663" cy="243923"/>
        </p:xfrm>
        <a:graphic>
          <a:graphicData uri="http://schemas.openxmlformats.org/drawingml/2006/table">
            <a:tbl>
              <a:tblPr firstRow="1" bandRow="1">
                <a:tableStyleId>{5940675A-B579-460E-94D1-54222C63F5DA}</a:tableStyleId>
              </a:tblPr>
              <a:tblGrid>
                <a:gridCol w="1339663">
                  <a:extLst>
                    <a:ext uri="{9D8B030D-6E8A-4147-A177-3AD203B41FA5}">
                      <a16:colId xmlns:a16="http://schemas.microsoft.com/office/drawing/2014/main" val="786565826"/>
                    </a:ext>
                  </a:extLst>
                </a:gridCol>
              </a:tblGrid>
              <a:tr h="243923">
                <a:tc>
                  <a:txBody>
                    <a:bodyPr/>
                    <a:lstStyle/>
                    <a:p>
                      <a:pPr algn="ctr">
                        <a:lnSpc>
                          <a:spcPct val="80000"/>
                        </a:lnSpc>
                      </a:pPr>
                      <a:r>
                        <a:rPr lang="en-US" sz="1200" b="1" err="1">
                          <a:solidFill>
                            <a:srgbClr val="00857C"/>
                          </a:solidFill>
                          <a:latin typeface="Arial Narrow" panose="020B0606020202030204" pitchFamily="34" charset="0"/>
                        </a:rPr>
                        <a:t>Pembro</a:t>
                      </a:r>
                      <a:r>
                        <a:rPr lang="en-US" sz="1200" b="1">
                          <a:solidFill>
                            <a:srgbClr val="00857C"/>
                          </a:solidFill>
                          <a:latin typeface="Arial Narrow" panose="020B0606020202030204" pitchFamily="34" charset="0"/>
                        </a:rPr>
                        <a:t>  (N = 323)</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77739425"/>
                  </a:ext>
                </a:extLst>
              </a:tr>
            </a:tbl>
          </a:graphicData>
        </a:graphic>
      </p:graphicFrame>
      <p:graphicFrame>
        <p:nvGraphicFramePr>
          <p:cNvPr id="3997" name="Table 482">
            <a:extLst>
              <a:ext uri="{FF2B5EF4-FFF2-40B4-BE49-F238E27FC236}">
                <a16:creationId xmlns:a16="http://schemas.microsoft.com/office/drawing/2014/main" id="{06297E41-DE26-174A-FC40-923A48F4967B}"/>
              </a:ext>
            </a:extLst>
          </p:cNvPr>
          <p:cNvGraphicFramePr>
            <a:graphicFrameLocks noGrp="1"/>
          </p:cNvGraphicFramePr>
          <p:nvPr/>
        </p:nvGraphicFramePr>
        <p:xfrm>
          <a:off x="8428318" y="3822529"/>
          <a:ext cx="1583965" cy="237744"/>
        </p:xfrm>
        <a:graphic>
          <a:graphicData uri="http://schemas.openxmlformats.org/drawingml/2006/table">
            <a:tbl>
              <a:tblPr firstRow="1" bandRow="1">
                <a:tableStyleId>{5940675A-B579-460E-94D1-54222C63F5DA}</a:tableStyleId>
              </a:tblPr>
              <a:tblGrid>
                <a:gridCol w="1583965">
                  <a:extLst>
                    <a:ext uri="{9D8B030D-6E8A-4147-A177-3AD203B41FA5}">
                      <a16:colId xmlns:a16="http://schemas.microsoft.com/office/drawing/2014/main" val="786565826"/>
                    </a:ext>
                  </a:extLst>
                </a:gridCol>
              </a:tblGrid>
              <a:tr h="191377">
                <a:tc>
                  <a:txBody>
                    <a:bodyPr/>
                    <a:lstStyle/>
                    <a:p>
                      <a:pPr algn="ctr">
                        <a:lnSpc>
                          <a:spcPct val="80000"/>
                        </a:lnSpc>
                      </a:pPr>
                      <a:r>
                        <a:rPr lang="en-US" sz="1200" b="1">
                          <a:solidFill>
                            <a:schemeClr val="accent5"/>
                          </a:solidFill>
                          <a:latin typeface="Arial Narrow" panose="020B0606020202030204" pitchFamily="34" charset="0"/>
                        </a:rPr>
                        <a:t>Placebo  (N = 321)</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77739425"/>
                  </a:ext>
                </a:extLst>
              </a:tr>
            </a:tbl>
          </a:graphicData>
        </a:graphic>
      </p:graphicFrame>
      <p:sp>
        <p:nvSpPr>
          <p:cNvPr id="11" name="TextBox 10">
            <a:extLst>
              <a:ext uri="{FF2B5EF4-FFF2-40B4-BE49-F238E27FC236}">
                <a16:creationId xmlns:a16="http://schemas.microsoft.com/office/drawing/2014/main" id="{4322A78C-BCBF-9C40-891E-31B67AD17B46}"/>
              </a:ext>
            </a:extLst>
          </p:cNvPr>
          <p:cNvSpPr txBox="1"/>
          <p:nvPr/>
        </p:nvSpPr>
        <p:spPr>
          <a:xfrm>
            <a:off x="9334189" y="6595514"/>
            <a:ext cx="2694327" cy="246221"/>
          </a:xfrm>
          <a:prstGeom prst="rect">
            <a:avLst/>
          </a:prstGeom>
          <a:noFill/>
        </p:spPr>
        <p:txBody>
          <a:bodyPr wrap="non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30" normalizeH="0" baseline="0" noProof="0" dirty="0" err="1">
                <a:ln>
                  <a:noFill/>
                </a:ln>
                <a:solidFill>
                  <a:srgbClr val="000000"/>
                </a:solidFill>
                <a:effectLst/>
                <a:uLnTx/>
                <a:uFillTx/>
                <a:latin typeface="Arial"/>
                <a:ea typeface="+mn-ea"/>
                <a:cs typeface="+mn-cs"/>
              </a:rPr>
              <a:t>Janjigian</a:t>
            </a:r>
            <a:r>
              <a:rPr kumimoji="0" lang="en-US" sz="1600" b="1" i="0" u="none" strike="noStrike" kern="600" cap="none" spc="30" normalizeH="0" baseline="0" noProof="0" dirty="0">
                <a:ln>
                  <a:noFill/>
                </a:ln>
                <a:solidFill>
                  <a:srgbClr val="000000"/>
                </a:solidFill>
                <a:effectLst/>
                <a:uLnTx/>
                <a:uFillTx/>
                <a:latin typeface="Arial"/>
                <a:ea typeface="+mn-ea"/>
                <a:cs typeface="+mn-cs"/>
              </a:rPr>
              <a:t> et al Lancet 2023</a:t>
            </a:r>
          </a:p>
        </p:txBody>
      </p:sp>
    </p:spTree>
    <p:extLst>
      <p:ext uri="{BB962C8B-B14F-4D97-AF65-F5344CB8AC3E}">
        <p14:creationId xmlns:p14="http://schemas.microsoft.com/office/powerpoint/2010/main" val="25457704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CCC63E5-A68B-1D3C-392D-D017D5842C5C}"/>
              </a:ext>
            </a:extLst>
          </p:cNvPr>
          <p:cNvSpPr/>
          <p:nvPr/>
        </p:nvSpPr>
        <p:spPr>
          <a:xfrm>
            <a:off x="5500784" y="6421593"/>
            <a:ext cx="6473631" cy="3580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Titre 2">
            <a:extLst>
              <a:ext uri="{FF2B5EF4-FFF2-40B4-BE49-F238E27FC236}">
                <a16:creationId xmlns:a16="http://schemas.microsoft.com/office/drawing/2014/main" id="{AD56E418-30B0-4846-8C8B-F17414D2AC07}"/>
              </a:ext>
            </a:extLst>
          </p:cNvPr>
          <p:cNvSpPr>
            <a:spLocks noGrp="1"/>
          </p:cNvSpPr>
          <p:nvPr>
            <p:ph type="ctrTitle"/>
          </p:nvPr>
        </p:nvSpPr>
        <p:spPr>
          <a:xfrm>
            <a:off x="317548" y="432044"/>
            <a:ext cx="11213020" cy="576000"/>
          </a:xfrm>
        </p:spPr>
        <p:txBody>
          <a:bodyPr/>
          <a:lstStyle/>
          <a:p>
            <a:r>
              <a:rPr lang="en-GB" dirty="0"/>
              <a:t>2022 PAOLA: </a:t>
            </a:r>
            <a:r>
              <a:rPr lang="en-GB" dirty="0">
                <a:solidFill>
                  <a:srgbClr val="C00000"/>
                </a:solidFill>
              </a:rPr>
              <a:t>OS prolonged in </a:t>
            </a:r>
            <a:r>
              <a:rPr lang="fr-FR" dirty="0">
                <a:solidFill>
                  <a:srgbClr val="C00000"/>
                </a:solidFill>
              </a:rPr>
              <a:t>the HRD+ </a:t>
            </a:r>
            <a:r>
              <a:rPr lang="en-GB" dirty="0">
                <a:solidFill>
                  <a:srgbClr val="C00000"/>
                </a:solidFill>
              </a:rPr>
              <a:t>subgroup</a:t>
            </a:r>
            <a:br>
              <a:rPr lang="en-GB" dirty="0">
                <a:solidFill>
                  <a:srgbClr val="C00000"/>
                </a:solidFill>
              </a:rPr>
            </a:br>
            <a:r>
              <a:rPr lang="en-US" sz="2000" b="0" kern="1200" dirty="0">
                <a:solidFill>
                  <a:srgbClr val="003865"/>
                </a:solidFill>
                <a:latin typeface="Arial Narrow" panose="020B0606020202030204" pitchFamily="34" charset="0"/>
                <a:ea typeface="Arial Unicode MS" panose="020B0604020202020204" pitchFamily="34" charset="-128"/>
              </a:rPr>
              <a:t>HRD positive defined as a </a:t>
            </a:r>
            <a:r>
              <a:rPr lang="en-US" sz="2000" b="0" kern="1200" dirty="0" err="1">
                <a:solidFill>
                  <a:srgbClr val="003865"/>
                </a:solidFill>
                <a:latin typeface="Arial Narrow" panose="020B0606020202030204" pitchFamily="34" charset="0"/>
                <a:ea typeface="Arial Unicode MS" panose="020B0604020202020204" pitchFamily="34" charset="-128"/>
              </a:rPr>
              <a:t>tBRCAm</a:t>
            </a:r>
            <a:r>
              <a:rPr lang="en-US" sz="2000" b="0" kern="1200" dirty="0">
                <a:solidFill>
                  <a:srgbClr val="003865"/>
                </a:solidFill>
                <a:latin typeface="Arial Narrow" panose="020B0606020202030204" pitchFamily="34" charset="0"/>
                <a:ea typeface="Arial Unicode MS" panose="020B0604020202020204" pitchFamily="34" charset="-128"/>
              </a:rPr>
              <a:t> and/or genomic instability </a:t>
            </a:r>
            <a:r>
              <a:rPr lang="en-US" sz="2000" b="0" kern="1200" dirty="0">
                <a:solidFill>
                  <a:srgbClr val="003865"/>
                </a:solidFill>
                <a:latin typeface="Arial Narrow" panose="020B0606020202030204" pitchFamily="34" charset="0"/>
                <a:ea typeface="Arial Unicode MS" panose="020B0604020202020204" pitchFamily="34" charset="-128"/>
                <a:cs typeface="Arial" panose="020B0604020202020204" pitchFamily="34" charset="0"/>
              </a:rPr>
              <a:t>score of ≥42 on the Myriad </a:t>
            </a:r>
            <a:r>
              <a:rPr lang="en-US" sz="2000" b="0" kern="1200" dirty="0" err="1">
                <a:solidFill>
                  <a:srgbClr val="003865"/>
                </a:solidFill>
                <a:latin typeface="Arial Narrow" panose="020B0606020202030204" pitchFamily="34" charset="0"/>
                <a:ea typeface="Arial Unicode MS" panose="020B0604020202020204" pitchFamily="34" charset="-128"/>
                <a:cs typeface="Arial" panose="020B0604020202020204" pitchFamily="34" charset="0"/>
              </a:rPr>
              <a:t>myChoice</a:t>
            </a:r>
            <a:r>
              <a:rPr lang="en-US" sz="2000" b="0" kern="1200" dirty="0">
                <a:solidFill>
                  <a:srgbClr val="003865"/>
                </a:solidFill>
                <a:latin typeface="Arial Narrow" panose="020B0606020202030204" pitchFamily="34" charset="0"/>
                <a:ea typeface="Arial Unicode MS" panose="020B0604020202020204" pitchFamily="34" charset="-128"/>
                <a:cs typeface="Arial" panose="020B0604020202020204" pitchFamily="34" charset="0"/>
              </a:rPr>
              <a:t> HRD Plus assay</a:t>
            </a:r>
            <a:endParaRPr lang="en-GB" sz="2000" dirty="0">
              <a:solidFill>
                <a:srgbClr val="C00000"/>
              </a:solidFill>
            </a:endParaRPr>
          </a:p>
        </p:txBody>
      </p:sp>
      <p:graphicFrame>
        <p:nvGraphicFramePr>
          <p:cNvPr id="6" name="Table 5">
            <a:extLst>
              <a:ext uri="{FF2B5EF4-FFF2-40B4-BE49-F238E27FC236}">
                <a16:creationId xmlns:a16="http://schemas.microsoft.com/office/drawing/2014/main" id="{61895042-7DE7-4E0E-B173-B5584D100F27}"/>
              </a:ext>
            </a:extLst>
          </p:cNvPr>
          <p:cNvGraphicFramePr>
            <a:graphicFrameLocks noGrp="1"/>
          </p:cNvGraphicFramePr>
          <p:nvPr/>
        </p:nvGraphicFramePr>
        <p:xfrm>
          <a:off x="7106646" y="1193801"/>
          <a:ext cx="4753396" cy="2440103"/>
        </p:xfrm>
        <a:graphic>
          <a:graphicData uri="http://schemas.openxmlformats.org/drawingml/2006/table">
            <a:tbl>
              <a:tblPr firstRow="1" bandRow="1">
                <a:tableStyleId>{B301B821-A1FF-4177-AEE7-76D212191A09}</a:tableStyleId>
              </a:tblPr>
              <a:tblGrid>
                <a:gridCol w="2091172">
                  <a:extLst>
                    <a:ext uri="{9D8B030D-6E8A-4147-A177-3AD203B41FA5}">
                      <a16:colId xmlns:a16="http://schemas.microsoft.com/office/drawing/2014/main" val="2244434444"/>
                    </a:ext>
                  </a:extLst>
                </a:gridCol>
                <a:gridCol w="1331112">
                  <a:extLst>
                    <a:ext uri="{9D8B030D-6E8A-4147-A177-3AD203B41FA5}">
                      <a16:colId xmlns:a16="http://schemas.microsoft.com/office/drawing/2014/main" val="3804996999"/>
                    </a:ext>
                  </a:extLst>
                </a:gridCol>
                <a:gridCol w="1331112">
                  <a:extLst>
                    <a:ext uri="{9D8B030D-6E8A-4147-A177-3AD203B41FA5}">
                      <a16:colId xmlns:a16="http://schemas.microsoft.com/office/drawing/2014/main" val="227492736"/>
                    </a:ext>
                  </a:extLst>
                </a:gridCol>
              </a:tblGrid>
              <a:tr h="770891">
                <a:tc>
                  <a:txBody>
                    <a:bodyPr/>
                    <a:lstStyle/>
                    <a:p>
                      <a:endParaRPr lang="en-US" sz="1300" b="1" dirty="0">
                        <a:latin typeface="Arial Narrow" panose="020B0606020202030204" pitchFamily="34" charset="0"/>
                      </a:endParaRPr>
                    </a:p>
                  </a:txBody>
                  <a:tcPr marL="161291" marR="161291" marT="80645" marB="80645">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NZ" sz="1300" dirty="0">
                          <a:latin typeface="Arial Narrow" panose="020B0606020202030204" pitchFamily="34" charset="0"/>
                        </a:rPr>
                        <a:t>Olaparib + bevacizumab </a:t>
                      </a:r>
                      <a:br>
                        <a:rPr lang="en-NZ" sz="1300" dirty="0">
                          <a:latin typeface="Arial Narrow" panose="020B0606020202030204" pitchFamily="34" charset="0"/>
                        </a:rPr>
                      </a:br>
                      <a:r>
                        <a:rPr lang="en-NZ" sz="1300" dirty="0">
                          <a:latin typeface="Arial Narrow" panose="020B0606020202030204" pitchFamily="34" charset="0"/>
                        </a:rPr>
                        <a:t>(N=255)</a:t>
                      </a:r>
                      <a:endParaRPr lang="en-US" sz="1300" dirty="0">
                        <a:latin typeface="Arial Narrow" panose="020B0606020202030204" pitchFamily="34" charset="0"/>
                      </a:endParaRPr>
                    </a:p>
                  </a:txBody>
                  <a:tcPr marL="161291" marR="161291" marT="80645" marB="80645">
                    <a:lnL>
                      <a:noFill/>
                    </a:lnL>
                    <a:lnR>
                      <a:noFill/>
                    </a:lnR>
                    <a:lnT w="12700" cmpd="sng">
                      <a:noFill/>
                    </a:lnT>
                    <a:lnB w="12700" cmpd="sng">
                      <a:noFill/>
                    </a:lnB>
                    <a:lnTlToBr w="12700" cmpd="sng">
                      <a:noFill/>
                      <a:prstDash val="solid"/>
                    </a:lnTlToBr>
                    <a:lnBlToTr w="12700" cmpd="sng">
                      <a:noFill/>
                      <a:prstDash val="solid"/>
                    </a:lnBlToTr>
                    <a:solidFill>
                      <a:srgbClr val="990033"/>
                    </a:solidFill>
                  </a:tcPr>
                </a:tc>
                <a:tc>
                  <a:txBody>
                    <a:bodyPr/>
                    <a:lstStyle/>
                    <a:p>
                      <a:pPr algn="ctr"/>
                      <a:r>
                        <a:rPr lang="en-NZ" sz="1300" dirty="0">
                          <a:latin typeface="Arial Narrow" panose="020B0606020202030204" pitchFamily="34" charset="0"/>
                        </a:rPr>
                        <a:t>Placebo + bevacizumab</a:t>
                      </a:r>
                      <a:br>
                        <a:rPr lang="en-NZ" sz="1300" dirty="0">
                          <a:latin typeface="Arial Narrow" panose="020B0606020202030204" pitchFamily="34" charset="0"/>
                        </a:rPr>
                      </a:br>
                      <a:r>
                        <a:rPr lang="en-NZ" sz="1300" dirty="0">
                          <a:latin typeface="Arial Narrow" panose="020B0606020202030204" pitchFamily="34" charset="0"/>
                        </a:rPr>
                        <a:t>(N=132)</a:t>
                      </a:r>
                      <a:endParaRPr lang="en-US" sz="1300" dirty="0">
                        <a:latin typeface="Arial Narrow" panose="020B0606020202030204" pitchFamily="34" charset="0"/>
                      </a:endParaRPr>
                    </a:p>
                  </a:txBody>
                  <a:tcPr marL="161291" marR="161291" marT="80645" marB="80645">
                    <a:lnL>
                      <a:noFill/>
                    </a:lnL>
                    <a:lnR w="12700" cmpd="sng">
                      <a:noFill/>
                    </a:lnR>
                    <a:lnT w="12700" cmpd="sng">
                      <a:noFill/>
                    </a:lnT>
                    <a:lnB w="12700" cmpd="sng">
                      <a:noFill/>
                    </a:lnB>
                    <a:lnTlToBr w="12700" cmpd="sng">
                      <a:noFill/>
                      <a:prstDash val="solid"/>
                    </a:lnTlToBr>
                    <a:lnBlToTr w="12700" cmpd="sng">
                      <a:noFill/>
                      <a:prstDash val="solid"/>
                    </a:lnBlToTr>
                    <a:solidFill>
                      <a:srgbClr val="56639D"/>
                    </a:solidFill>
                  </a:tcPr>
                </a:tc>
                <a:extLst>
                  <a:ext uri="{0D108BD9-81ED-4DB2-BD59-A6C34878D82A}">
                    <a16:rowId xmlns:a16="http://schemas.microsoft.com/office/drawing/2014/main" val="422251691"/>
                  </a:ext>
                </a:extLst>
              </a:tr>
              <a:tr h="396788">
                <a:tc>
                  <a:txBody>
                    <a:bodyPr/>
                    <a:lstStyle/>
                    <a:p>
                      <a:pPr algn="r"/>
                      <a:r>
                        <a:rPr lang="en-NZ" sz="1300" b="1" dirty="0">
                          <a:latin typeface="Arial Narrow" panose="020B0606020202030204" pitchFamily="34" charset="0"/>
                        </a:rPr>
                        <a:t>Events, </a:t>
                      </a:r>
                      <a:r>
                        <a:rPr lang="en-NZ" sz="1300" b="0" dirty="0">
                          <a:latin typeface="Arial Narrow" panose="020B0606020202030204" pitchFamily="34" charset="0"/>
                        </a:rPr>
                        <a:t>n (%)</a:t>
                      </a:r>
                      <a:endParaRPr lang="en-US" sz="1300" b="0" dirty="0">
                        <a:latin typeface="Arial Narrow" panose="020B0606020202030204" pitchFamily="34" charset="0"/>
                      </a:endParaRPr>
                    </a:p>
                  </a:txBody>
                  <a:tcPr marL="161291" marR="161291" marT="80645" marB="80645">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300" dirty="0">
                          <a:latin typeface="Arial Narrow" panose="020B0606020202030204" pitchFamily="34" charset="0"/>
                        </a:rPr>
                        <a:t> 93 (36.5)</a:t>
                      </a:r>
                    </a:p>
                  </a:txBody>
                  <a:tcPr marL="161291" marR="161291" marT="80645" marB="80645" anchor="ctr">
                    <a:lnL>
                      <a:noFill/>
                    </a:lnL>
                    <a:lnR>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300" dirty="0">
                          <a:latin typeface="Arial Narrow" panose="020B0606020202030204" pitchFamily="34" charset="0"/>
                        </a:rPr>
                        <a:t>69 (52.3)</a:t>
                      </a:r>
                    </a:p>
                  </a:txBody>
                  <a:tcPr marL="161291" marR="161291" marT="80645" marB="80645" anchor="ct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41884274"/>
                  </a:ext>
                </a:extLst>
              </a:tr>
              <a:tr h="396788">
                <a:tc>
                  <a:txBody>
                    <a:bodyPr/>
                    <a:lstStyle/>
                    <a:p>
                      <a:pPr marL="0" algn="r" defTabSz="457200" rtl="0" eaLnBrk="1" latinLnBrk="0" hangingPunct="1"/>
                      <a:r>
                        <a:rPr lang="en-NZ" sz="1300" b="1" kern="1200" dirty="0">
                          <a:solidFill>
                            <a:schemeClr val="tx1"/>
                          </a:solidFill>
                          <a:latin typeface="Arial Narrow" panose="020B0606020202030204" pitchFamily="34" charset="0"/>
                          <a:ea typeface="+mn-ea"/>
                          <a:cs typeface="+mn-cs"/>
                        </a:rPr>
                        <a:t>Median OS, </a:t>
                      </a:r>
                      <a:r>
                        <a:rPr lang="en-NZ" sz="1300" b="0" kern="1200" dirty="0">
                          <a:solidFill>
                            <a:schemeClr val="tx1"/>
                          </a:solidFill>
                          <a:latin typeface="Arial Narrow" panose="020B0606020202030204" pitchFamily="34" charset="0"/>
                          <a:ea typeface="+mn-ea"/>
                          <a:cs typeface="+mn-cs"/>
                        </a:rPr>
                        <a:t>months</a:t>
                      </a:r>
                      <a:endParaRPr lang="en-US" sz="1300" b="0" kern="1200" dirty="0">
                        <a:solidFill>
                          <a:schemeClr val="tx1"/>
                        </a:solidFill>
                        <a:latin typeface="Arial Narrow" panose="020B0606020202030204" pitchFamily="34" charset="0"/>
                        <a:ea typeface="+mn-ea"/>
                        <a:cs typeface="+mn-cs"/>
                      </a:endParaRPr>
                    </a:p>
                  </a:txBody>
                  <a:tcPr marL="161291" marR="161291" marT="80645" marB="80645">
                    <a:lnL w="12700" cmpd="sng">
                      <a:noFill/>
                    </a:lnL>
                    <a:lnR>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algn="ctr" defTabSz="457200" rtl="0" eaLnBrk="1" latinLnBrk="0" hangingPunct="1"/>
                      <a:r>
                        <a:rPr lang="en-US" sz="1300" b="1" kern="1200" dirty="0">
                          <a:solidFill>
                            <a:schemeClr val="tx1"/>
                          </a:solidFill>
                          <a:latin typeface="Arial Narrow" panose="020B0606020202030204" pitchFamily="34" charset="0"/>
                          <a:ea typeface="+mn-ea"/>
                          <a:cs typeface="+mn-cs"/>
                        </a:rPr>
                        <a:t>75.2 </a:t>
                      </a:r>
                      <a:r>
                        <a:rPr lang="en-US" sz="1300" b="0" kern="1200" dirty="0">
                          <a:solidFill>
                            <a:schemeClr val="tx1"/>
                          </a:solidFill>
                          <a:latin typeface="Arial Narrow" panose="020B0606020202030204" pitchFamily="34" charset="0"/>
                          <a:ea typeface="+mn-ea"/>
                          <a:cs typeface="+mn-cs"/>
                        </a:rPr>
                        <a:t>(unstable)*</a:t>
                      </a:r>
                    </a:p>
                  </a:txBody>
                  <a:tcPr marL="161291" marR="161291" marT="80645" marB="80645"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457200" rtl="0" eaLnBrk="1" latinLnBrk="0" hangingPunct="1"/>
                      <a:r>
                        <a:rPr lang="en-US" sz="1300" b="1" kern="1200" dirty="0">
                          <a:solidFill>
                            <a:schemeClr val="dk1"/>
                          </a:solidFill>
                          <a:latin typeface="Arial Narrow" panose="020B0606020202030204" pitchFamily="34" charset="0"/>
                          <a:ea typeface="+mn-ea"/>
                          <a:cs typeface="+mn-cs"/>
                        </a:rPr>
                        <a:t>57.3</a:t>
                      </a:r>
                    </a:p>
                  </a:txBody>
                  <a:tcPr marL="161291" marR="161291" marT="80645" marB="80645" anchor="ctr">
                    <a:lnL>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56098950"/>
                  </a:ext>
                </a:extLst>
              </a:tr>
              <a:tr h="396788">
                <a:tc>
                  <a:txBody>
                    <a:bodyPr/>
                    <a:lstStyle/>
                    <a:p>
                      <a:pPr marL="0" marR="0" lvl="0" indent="0" algn="r" defTabSz="457200" rtl="0" eaLnBrk="1" fontAlgn="auto" latinLnBrk="0" hangingPunct="1">
                        <a:lnSpc>
                          <a:spcPct val="100000"/>
                        </a:lnSpc>
                        <a:spcBef>
                          <a:spcPts val="0"/>
                        </a:spcBef>
                        <a:spcAft>
                          <a:spcPts val="0"/>
                        </a:spcAft>
                        <a:buClr>
                          <a:srgbClr val="000000"/>
                        </a:buClr>
                        <a:buSzTx/>
                        <a:buFont typeface="Arial"/>
                        <a:buNone/>
                        <a:tabLst/>
                        <a:defRPr/>
                      </a:pPr>
                      <a:r>
                        <a:rPr lang="en-US" sz="1300" b="1" kern="1200" dirty="0">
                          <a:solidFill>
                            <a:schemeClr val="dk1"/>
                          </a:solidFill>
                          <a:latin typeface="Arial Narrow" panose="020B0606020202030204" pitchFamily="34" charset="0"/>
                          <a:ea typeface="+mn-ea"/>
                          <a:cs typeface="+mn-cs"/>
                        </a:rPr>
                        <a:t>5-year OS rate</a:t>
                      </a:r>
                      <a:r>
                        <a:rPr lang="en-US" sz="1300" b="0" kern="1200" dirty="0">
                          <a:solidFill>
                            <a:schemeClr val="dk1"/>
                          </a:solidFill>
                          <a:latin typeface="Arial Narrow" panose="020B0606020202030204" pitchFamily="34" charset="0"/>
                          <a:ea typeface="+mn-ea"/>
                          <a:cs typeface="+mn-cs"/>
                        </a:rPr>
                        <a:t>, % </a:t>
                      </a:r>
                    </a:p>
                  </a:txBody>
                  <a:tcPr marL="161291" marR="161291" marT="80645" marB="80645">
                    <a:lnL w="12700" cmpd="sng">
                      <a:noFill/>
                    </a:lnL>
                    <a:lnR>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algn="ctr" defTabSz="457200" rtl="0" eaLnBrk="1" latinLnBrk="0" hangingPunct="1"/>
                      <a:r>
                        <a:rPr lang="en-US" sz="1300" b="1" kern="1200" dirty="0">
                          <a:solidFill>
                            <a:schemeClr val="tx1"/>
                          </a:solidFill>
                          <a:latin typeface="Arial Narrow" panose="020B0606020202030204" pitchFamily="34" charset="0"/>
                          <a:ea typeface="+mn-ea"/>
                          <a:cs typeface="+mn-cs"/>
                        </a:rPr>
                        <a:t>65.5</a:t>
                      </a:r>
                    </a:p>
                  </a:txBody>
                  <a:tcPr marL="161291" marR="161291" marT="80645" marB="80645"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457200" rtl="0" eaLnBrk="1" latinLnBrk="0" hangingPunct="1"/>
                      <a:r>
                        <a:rPr lang="en-US" sz="1300" b="1" kern="1200" dirty="0">
                          <a:solidFill>
                            <a:schemeClr val="dk1"/>
                          </a:solidFill>
                          <a:latin typeface="Arial Narrow" panose="020B0606020202030204" pitchFamily="34" charset="0"/>
                          <a:ea typeface="+mn-ea"/>
                          <a:cs typeface="+mn-cs"/>
                        </a:rPr>
                        <a:t>48.4</a:t>
                      </a:r>
                    </a:p>
                  </a:txBody>
                  <a:tcPr marL="161291" marR="161291" marT="80645" marB="80645" anchor="ctr">
                    <a:lnL>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94247922"/>
                  </a:ext>
                </a:extLst>
              </a:tr>
              <a:tr h="478848">
                <a:tc>
                  <a:txBody>
                    <a:bodyPr/>
                    <a:lstStyle/>
                    <a:p>
                      <a:pPr algn="r"/>
                      <a:endParaRPr lang="en-US" sz="1300" b="1" dirty="0">
                        <a:latin typeface="Arial Narrow" panose="020B0606020202030204" pitchFamily="34" charset="0"/>
                      </a:endParaRPr>
                    </a:p>
                  </a:txBody>
                  <a:tcPr marL="161291" marR="161291" marT="80645" marB="80645">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300" b="1" dirty="0">
                          <a:latin typeface="Arial Narrow" panose="020B0606020202030204" pitchFamily="34" charset="0"/>
                        </a:rPr>
                        <a:t>HR 0.62 </a:t>
                      </a:r>
                      <a:r>
                        <a:rPr lang="en-NZ" sz="1300" b="0" dirty="0">
                          <a:latin typeface="Arial Narrow" panose="020B0606020202030204" pitchFamily="34" charset="0"/>
                        </a:rPr>
                        <a:t>(</a:t>
                      </a:r>
                      <a:r>
                        <a:rPr lang="en-US" sz="1300" dirty="0">
                          <a:latin typeface="Arial Narrow" panose="020B0606020202030204" pitchFamily="34" charset="0"/>
                        </a:rPr>
                        <a:t>95% CI 0.45–0.85)  </a:t>
                      </a:r>
                      <a:endParaRPr lang="en-US" sz="1300" b="1" i="0" dirty="0">
                        <a:latin typeface="Arial Narrow" panose="020B0606020202030204" pitchFamily="34" charset="0"/>
                      </a:endParaRPr>
                    </a:p>
                  </a:txBody>
                  <a:tcPr marL="161291" marR="161291" marT="80645" marB="8064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sz="1000" dirty="0"/>
                    </a:p>
                  </a:txBody>
                  <a:tcP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989620145"/>
                  </a:ext>
                </a:extLst>
              </a:tr>
            </a:tbl>
          </a:graphicData>
        </a:graphic>
      </p:graphicFrame>
      <p:grpSp>
        <p:nvGrpSpPr>
          <p:cNvPr id="16" name="Group 15">
            <a:extLst>
              <a:ext uri="{FF2B5EF4-FFF2-40B4-BE49-F238E27FC236}">
                <a16:creationId xmlns:a16="http://schemas.microsoft.com/office/drawing/2014/main" id="{659A32FB-CBF5-43F6-873D-970328494F43}"/>
              </a:ext>
            </a:extLst>
          </p:cNvPr>
          <p:cNvGrpSpPr/>
          <p:nvPr/>
        </p:nvGrpSpPr>
        <p:grpSpPr>
          <a:xfrm>
            <a:off x="9046028" y="115985"/>
            <a:ext cx="3086579" cy="468384"/>
            <a:chOff x="5720912" y="144136"/>
            <a:chExt cx="3378544" cy="512689"/>
          </a:xfrm>
        </p:grpSpPr>
        <p:pic>
          <p:nvPicPr>
            <p:cNvPr id="17" name="Picture 16">
              <a:extLst>
                <a:ext uri="{FF2B5EF4-FFF2-40B4-BE49-F238E27FC236}">
                  <a16:creationId xmlns:a16="http://schemas.microsoft.com/office/drawing/2014/main" id="{5599C144-63A7-45FF-83A7-633960CD2BDB}"/>
                </a:ext>
              </a:extLst>
            </p:cNvPr>
            <p:cNvPicPr>
              <a:picLocks noChangeAspect="1"/>
            </p:cNvPicPr>
            <p:nvPr/>
          </p:nvPicPr>
          <p:blipFill>
            <a:blip r:embed="rId3"/>
            <a:stretch>
              <a:fillRect/>
            </a:stretch>
          </p:blipFill>
          <p:spPr>
            <a:xfrm>
              <a:off x="5720912" y="144136"/>
              <a:ext cx="1020536" cy="501316"/>
            </a:xfrm>
            <a:prstGeom prst="rect">
              <a:avLst/>
            </a:prstGeom>
          </p:spPr>
        </p:pic>
        <p:pic>
          <p:nvPicPr>
            <p:cNvPr id="18" name="Picture 17">
              <a:extLst>
                <a:ext uri="{FF2B5EF4-FFF2-40B4-BE49-F238E27FC236}">
                  <a16:creationId xmlns:a16="http://schemas.microsoft.com/office/drawing/2014/main" id="{38AFC4C7-68CE-4D65-ACF1-DF97BC6DB2A8}"/>
                </a:ext>
              </a:extLst>
            </p:cNvPr>
            <p:cNvPicPr>
              <a:picLocks noChangeAspect="1"/>
            </p:cNvPicPr>
            <p:nvPr/>
          </p:nvPicPr>
          <p:blipFill>
            <a:blip r:embed="rId4"/>
            <a:stretch>
              <a:fillRect/>
            </a:stretch>
          </p:blipFill>
          <p:spPr>
            <a:xfrm>
              <a:off x="6814924" y="167814"/>
              <a:ext cx="957476" cy="489011"/>
            </a:xfrm>
            <a:prstGeom prst="rect">
              <a:avLst/>
            </a:prstGeom>
          </p:spPr>
        </p:pic>
        <p:pic>
          <p:nvPicPr>
            <p:cNvPr id="19" name="Picture 18">
              <a:extLst>
                <a:ext uri="{FF2B5EF4-FFF2-40B4-BE49-F238E27FC236}">
                  <a16:creationId xmlns:a16="http://schemas.microsoft.com/office/drawing/2014/main" id="{9DCBC7B8-0436-4EF8-B06E-9DB3FDFA6566}"/>
                </a:ext>
              </a:extLst>
            </p:cNvPr>
            <p:cNvPicPr>
              <a:picLocks noChangeAspect="1"/>
            </p:cNvPicPr>
            <p:nvPr/>
          </p:nvPicPr>
          <p:blipFill>
            <a:blip r:embed="rId5"/>
            <a:stretch>
              <a:fillRect/>
            </a:stretch>
          </p:blipFill>
          <p:spPr>
            <a:xfrm>
              <a:off x="7875754" y="151624"/>
              <a:ext cx="1223702" cy="476558"/>
            </a:xfrm>
            <a:prstGeom prst="rect">
              <a:avLst/>
            </a:prstGeom>
          </p:spPr>
        </p:pic>
      </p:grpSp>
      <p:grpSp>
        <p:nvGrpSpPr>
          <p:cNvPr id="4" name="Group 3">
            <a:extLst>
              <a:ext uri="{FF2B5EF4-FFF2-40B4-BE49-F238E27FC236}">
                <a16:creationId xmlns:a16="http://schemas.microsoft.com/office/drawing/2014/main" id="{F0D58318-B32C-4837-94FB-6DA9079EA325}"/>
              </a:ext>
            </a:extLst>
          </p:cNvPr>
          <p:cNvGrpSpPr/>
          <p:nvPr/>
        </p:nvGrpSpPr>
        <p:grpSpPr>
          <a:xfrm>
            <a:off x="108792" y="1362714"/>
            <a:ext cx="8222408" cy="4591394"/>
            <a:chOff x="-61301" y="1041341"/>
            <a:chExt cx="6538302" cy="3569864"/>
          </a:xfrm>
        </p:grpSpPr>
        <p:sp>
          <p:nvSpPr>
            <p:cNvPr id="12" name="TextBox 11">
              <a:extLst>
                <a:ext uri="{FF2B5EF4-FFF2-40B4-BE49-F238E27FC236}">
                  <a16:creationId xmlns:a16="http://schemas.microsoft.com/office/drawing/2014/main" id="{705E9860-E683-4FE3-8A11-472A1D4F4148}"/>
                </a:ext>
              </a:extLst>
            </p:cNvPr>
            <p:cNvSpPr txBox="1"/>
            <p:nvPr/>
          </p:nvSpPr>
          <p:spPr>
            <a:xfrm>
              <a:off x="1106821" y="4119180"/>
              <a:ext cx="5147442" cy="150150"/>
            </a:xfrm>
            <a:prstGeom prst="rect">
              <a:avLst/>
            </a:prstGeom>
            <a:noFill/>
          </p:spPr>
          <p:txBody>
            <a:bodyPr wrap="square" lIns="0" tIns="0" rIns="0" bIns="12192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Narrow"/>
                  <a:ea typeface="+mn-ea"/>
                  <a:cs typeface="Arial Narrow"/>
                </a:rPr>
                <a:t>Time from randomization (months)</a:t>
              </a:r>
            </a:p>
          </p:txBody>
        </p:sp>
        <p:grpSp>
          <p:nvGrpSpPr>
            <p:cNvPr id="13" name="Group 12">
              <a:extLst>
                <a:ext uri="{FF2B5EF4-FFF2-40B4-BE49-F238E27FC236}">
                  <a16:creationId xmlns:a16="http://schemas.microsoft.com/office/drawing/2014/main" id="{26210023-CA9B-4E5C-B915-033FA89BEAF5}"/>
                </a:ext>
              </a:extLst>
            </p:cNvPr>
            <p:cNvGrpSpPr/>
            <p:nvPr/>
          </p:nvGrpSpPr>
          <p:grpSpPr>
            <a:xfrm>
              <a:off x="-61301" y="4228176"/>
              <a:ext cx="6316359" cy="383029"/>
              <a:chOff x="2010205" y="4418158"/>
              <a:chExt cx="4272529" cy="355078"/>
            </a:xfrm>
          </p:grpSpPr>
          <p:sp>
            <p:nvSpPr>
              <p:cNvPr id="15" name="TextBox 14">
                <a:extLst>
                  <a:ext uri="{FF2B5EF4-FFF2-40B4-BE49-F238E27FC236}">
                    <a16:creationId xmlns:a16="http://schemas.microsoft.com/office/drawing/2014/main" id="{8B69D439-EC83-4E1E-9034-61CF80C38C23}"/>
                  </a:ext>
                </a:extLst>
              </p:cNvPr>
              <p:cNvSpPr txBox="1"/>
              <p:nvPr/>
            </p:nvSpPr>
            <p:spPr>
              <a:xfrm>
                <a:off x="270767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255</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132</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0" name="TextBox 19">
                <a:extLst>
                  <a:ext uri="{FF2B5EF4-FFF2-40B4-BE49-F238E27FC236}">
                    <a16:creationId xmlns:a16="http://schemas.microsoft.com/office/drawing/2014/main" id="{45DF61CD-B919-4B07-B7B3-6A4FC23D7B75}"/>
                  </a:ext>
                </a:extLst>
              </p:cNvPr>
              <p:cNvSpPr txBox="1"/>
              <p:nvPr/>
            </p:nvSpPr>
            <p:spPr>
              <a:xfrm>
                <a:off x="2010205" y="4418158"/>
                <a:ext cx="651913" cy="355078"/>
              </a:xfrm>
              <a:prstGeom prst="rect">
                <a:avLst/>
              </a:prstGeom>
              <a:noFill/>
            </p:spPr>
            <p:txBody>
              <a:bodyPr wrap="square" lIns="0" tIns="0" rIns="0" bIns="0" rtlCol="0">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srgbClr val="000000"/>
                    </a:solidFill>
                    <a:effectLst/>
                    <a:uLnTx/>
                    <a:uFillTx/>
                    <a:latin typeface="Arial Narrow"/>
                    <a:ea typeface="+mn-ea"/>
                    <a:cs typeface="Arial Narrow"/>
                  </a:rPr>
                  <a:t>No. at risk</a:t>
                </a:r>
              </a:p>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Olaparib + bevacizumab </a:t>
                </a:r>
              </a:p>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Placebo + bevacizumab</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1" name="TextBox 20">
                <a:extLst>
                  <a:ext uri="{FF2B5EF4-FFF2-40B4-BE49-F238E27FC236}">
                    <a16:creationId xmlns:a16="http://schemas.microsoft.com/office/drawing/2014/main" id="{EC3E870B-E94F-4A21-A861-39E912B06690}"/>
                  </a:ext>
                </a:extLst>
              </p:cNvPr>
              <p:cNvSpPr txBox="1"/>
              <p:nvPr/>
            </p:nvSpPr>
            <p:spPr>
              <a:xfrm>
                <a:off x="284420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253</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130</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2" name="TextBox 21">
                <a:extLst>
                  <a:ext uri="{FF2B5EF4-FFF2-40B4-BE49-F238E27FC236}">
                    <a16:creationId xmlns:a16="http://schemas.microsoft.com/office/drawing/2014/main" id="{2541D25F-B0BC-4C9A-B2B7-42FED4F5D6AC}"/>
                  </a:ext>
                </a:extLst>
              </p:cNvPr>
              <p:cNvSpPr txBox="1"/>
              <p:nvPr/>
            </p:nvSpPr>
            <p:spPr>
              <a:xfrm>
                <a:off x="297755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253</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129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3" name="TextBox 22">
                <a:extLst>
                  <a:ext uri="{FF2B5EF4-FFF2-40B4-BE49-F238E27FC236}">
                    <a16:creationId xmlns:a16="http://schemas.microsoft.com/office/drawing/2014/main" id="{8235816E-0936-41AE-AE94-FD7A6A7FB0C5}"/>
                  </a:ext>
                </a:extLst>
              </p:cNvPr>
              <p:cNvSpPr txBox="1"/>
              <p:nvPr/>
            </p:nvSpPr>
            <p:spPr>
              <a:xfrm>
                <a:off x="310772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252</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128</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4" name="TextBox 23">
                <a:extLst>
                  <a:ext uri="{FF2B5EF4-FFF2-40B4-BE49-F238E27FC236}">
                    <a16:creationId xmlns:a16="http://schemas.microsoft.com/office/drawing/2014/main" id="{D6005712-D360-40CD-A183-80937118AD64}"/>
                  </a:ext>
                </a:extLst>
              </p:cNvPr>
              <p:cNvSpPr txBox="1"/>
              <p:nvPr/>
            </p:nvSpPr>
            <p:spPr>
              <a:xfrm>
                <a:off x="324107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252</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126</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5" name="TextBox 24">
                <a:extLst>
                  <a:ext uri="{FF2B5EF4-FFF2-40B4-BE49-F238E27FC236}">
                    <a16:creationId xmlns:a16="http://schemas.microsoft.com/office/drawing/2014/main" id="{F7C106AF-8012-4AF1-B956-C49109A3129C}"/>
                  </a:ext>
                </a:extLst>
              </p:cNvPr>
              <p:cNvSpPr txBox="1"/>
              <p:nvPr/>
            </p:nvSpPr>
            <p:spPr>
              <a:xfrm>
                <a:off x="337125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244</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121</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6" name="TextBox 25">
                <a:extLst>
                  <a:ext uri="{FF2B5EF4-FFF2-40B4-BE49-F238E27FC236}">
                    <a16:creationId xmlns:a16="http://schemas.microsoft.com/office/drawing/2014/main" id="{CA365A72-0FFD-4B10-856F-98158045917C}"/>
                  </a:ext>
                </a:extLst>
              </p:cNvPr>
              <p:cNvSpPr txBox="1"/>
              <p:nvPr/>
            </p:nvSpPr>
            <p:spPr>
              <a:xfrm>
                <a:off x="350142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238</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117</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7" name="TextBox 26">
                <a:extLst>
                  <a:ext uri="{FF2B5EF4-FFF2-40B4-BE49-F238E27FC236}">
                    <a16:creationId xmlns:a16="http://schemas.microsoft.com/office/drawing/2014/main" id="{B41B302D-1347-42ED-9913-B515D6999415}"/>
                  </a:ext>
                </a:extLst>
              </p:cNvPr>
              <p:cNvSpPr txBox="1"/>
              <p:nvPr/>
            </p:nvSpPr>
            <p:spPr>
              <a:xfrm>
                <a:off x="362815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231</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114</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8" name="TextBox 27">
                <a:extLst>
                  <a:ext uri="{FF2B5EF4-FFF2-40B4-BE49-F238E27FC236}">
                    <a16:creationId xmlns:a16="http://schemas.microsoft.com/office/drawing/2014/main" id="{6EA921DB-4D6B-48A7-ABC0-C00C9071FAFB}"/>
                  </a:ext>
                </a:extLst>
              </p:cNvPr>
              <p:cNvSpPr txBox="1"/>
              <p:nvPr/>
            </p:nvSpPr>
            <p:spPr>
              <a:xfrm>
                <a:off x="375833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225</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109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29" name="TextBox 28">
                <a:extLst>
                  <a:ext uri="{FF2B5EF4-FFF2-40B4-BE49-F238E27FC236}">
                    <a16:creationId xmlns:a16="http://schemas.microsoft.com/office/drawing/2014/main" id="{8E5D1D92-08D2-4403-AB1F-AB55B97E7867}"/>
                  </a:ext>
                </a:extLst>
              </p:cNvPr>
              <p:cNvSpPr txBox="1"/>
              <p:nvPr/>
            </p:nvSpPr>
            <p:spPr>
              <a:xfrm>
                <a:off x="389485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215</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105</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0" name="TextBox 29">
                <a:extLst>
                  <a:ext uri="{FF2B5EF4-FFF2-40B4-BE49-F238E27FC236}">
                    <a16:creationId xmlns:a16="http://schemas.microsoft.com/office/drawing/2014/main" id="{E3A94C6C-1AA3-44F8-8DFE-3D224F6E8FA3}"/>
                  </a:ext>
                </a:extLst>
              </p:cNvPr>
              <p:cNvSpPr txBox="1"/>
              <p:nvPr/>
            </p:nvSpPr>
            <p:spPr>
              <a:xfrm>
                <a:off x="402503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205</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100</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1" name="TextBox 30">
                <a:extLst>
                  <a:ext uri="{FF2B5EF4-FFF2-40B4-BE49-F238E27FC236}">
                    <a16:creationId xmlns:a16="http://schemas.microsoft.com/office/drawing/2014/main" id="{4EC8FF25-E3E7-4777-A970-39FD455CC38D}"/>
                  </a:ext>
                </a:extLst>
              </p:cNvPr>
              <p:cNvSpPr txBox="1"/>
              <p:nvPr/>
            </p:nvSpPr>
            <p:spPr>
              <a:xfrm>
                <a:off x="414885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200</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96</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2" name="TextBox 31">
                <a:extLst>
                  <a:ext uri="{FF2B5EF4-FFF2-40B4-BE49-F238E27FC236}">
                    <a16:creationId xmlns:a16="http://schemas.microsoft.com/office/drawing/2014/main" id="{98101B66-512C-4B10-B318-0E47EE2C7F04}"/>
                  </a:ext>
                </a:extLst>
              </p:cNvPr>
              <p:cNvSpPr txBox="1"/>
              <p:nvPr/>
            </p:nvSpPr>
            <p:spPr>
              <a:xfrm>
                <a:off x="428538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195</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91</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3" name="TextBox 32">
                <a:extLst>
                  <a:ext uri="{FF2B5EF4-FFF2-40B4-BE49-F238E27FC236}">
                    <a16:creationId xmlns:a16="http://schemas.microsoft.com/office/drawing/2014/main" id="{1C08B94F-930A-4C51-9A10-837AE0214612}"/>
                  </a:ext>
                </a:extLst>
              </p:cNvPr>
              <p:cNvSpPr txBox="1"/>
              <p:nvPr/>
            </p:nvSpPr>
            <p:spPr>
              <a:xfrm>
                <a:off x="441555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189</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89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4" name="TextBox 33">
                <a:extLst>
                  <a:ext uri="{FF2B5EF4-FFF2-40B4-BE49-F238E27FC236}">
                    <a16:creationId xmlns:a16="http://schemas.microsoft.com/office/drawing/2014/main" id="{4BC2F476-D3EC-4947-842F-1790DFB65CF4}"/>
                  </a:ext>
                </a:extLst>
              </p:cNvPr>
              <p:cNvSpPr txBox="1"/>
              <p:nvPr/>
            </p:nvSpPr>
            <p:spPr>
              <a:xfrm>
                <a:off x="454573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183</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86</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5" name="TextBox 34">
                <a:extLst>
                  <a:ext uri="{FF2B5EF4-FFF2-40B4-BE49-F238E27FC236}">
                    <a16:creationId xmlns:a16="http://schemas.microsoft.com/office/drawing/2014/main" id="{70A34D72-4FAA-4A0C-9EAE-D505D9A181FC}"/>
                  </a:ext>
                </a:extLst>
              </p:cNvPr>
              <p:cNvSpPr txBox="1"/>
              <p:nvPr/>
            </p:nvSpPr>
            <p:spPr>
              <a:xfrm>
                <a:off x="467590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176</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82</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6" name="TextBox 35">
                <a:extLst>
                  <a:ext uri="{FF2B5EF4-FFF2-40B4-BE49-F238E27FC236}">
                    <a16:creationId xmlns:a16="http://schemas.microsoft.com/office/drawing/2014/main" id="{F68B7C83-8410-444B-A1AF-913965ACA3AA}"/>
                  </a:ext>
                </a:extLst>
              </p:cNvPr>
              <p:cNvSpPr txBox="1"/>
              <p:nvPr/>
            </p:nvSpPr>
            <p:spPr>
              <a:xfrm>
                <a:off x="480608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174</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79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7" name="TextBox 36">
                <a:extLst>
                  <a:ext uri="{FF2B5EF4-FFF2-40B4-BE49-F238E27FC236}">
                    <a16:creationId xmlns:a16="http://schemas.microsoft.com/office/drawing/2014/main" id="{847D9A06-8B59-49CE-AD5B-82BC206E10DD}"/>
                  </a:ext>
                </a:extLst>
              </p:cNvPr>
              <p:cNvSpPr txBox="1"/>
              <p:nvPr/>
            </p:nvSpPr>
            <p:spPr>
              <a:xfrm>
                <a:off x="493308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170</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77</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8" name="TextBox 37">
                <a:extLst>
                  <a:ext uri="{FF2B5EF4-FFF2-40B4-BE49-F238E27FC236}">
                    <a16:creationId xmlns:a16="http://schemas.microsoft.com/office/drawing/2014/main" id="{E55998F4-D13B-4A12-8E9D-8C16413DFFDA}"/>
                  </a:ext>
                </a:extLst>
              </p:cNvPr>
              <p:cNvSpPr txBox="1"/>
              <p:nvPr/>
            </p:nvSpPr>
            <p:spPr>
              <a:xfrm>
                <a:off x="506960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164</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70</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39" name="TextBox 38">
                <a:extLst>
                  <a:ext uri="{FF2B5EF4-FFF2-40B4-BE49-F238E27FC236}">
                    <a16:creationId xmlns:a16="http://schemas.microsoft.com/office/drawing/2014/main" id="{DBB35853-ECEC-450C-AA73-6E6E067DC851}"/>
                  </a:ext>
                </a:extLst>
              </p:cNvPr>
              <p:cNvSpPr txBox="1"/>
              <p:nvPr/>
            </p:nvSpPr>
            <p:spPr>
              <a:xfrm>
                <a:off x="519660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142</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59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0" name="TextBox 39">
                <a:extLst>
                  <a:ext uri="{FF2B5EF4-FFF2-40B4-BE49-F238E27FC236}">
                    <a16:creationId xmlns:a16="http://schemas.microsoft.com/office/drawing/2014/main" id="{B66A4EAB-D6FC-44D4-B3A9-72D66D73569B}"/>
                  </a:ext>
                </a:extLst>
              </p:cNvPr>
              <p:cNvSpPr txBox="1"/>
              <p:nvPr/>
            </p:nvSpPr>
            <p:spPr>
              <a:xfrm>
                <a:off x="533313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116</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44</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1" name="TextBox 40">
                <a:extLst>
                  <a:ext uri="{FF2B5EF4-FFF2-40B4-BE49-F238E27FC236}">
                    <a16:creationId xmlns:a16="http://schemas.microsoft.com/office/drawing/2014/main" id="{7BDE701E-B253-4DC2-8ED9-EE4867DA7140}"/>
                  </a:ext>
                </a:extLst>
              </p:cNvPr>
              <p:cNvSpPr txBox="1"/>
              <p:nvPr/>
            </p:nvSpPr>
            <p:spPr>
              <a:xfrm>
                <a:off x="545378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83</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2" name="TextBox 41">
                <a:extLst>
                  <a:ext uri="{FF2B5EF4-FFF2-40B4-BE49-F238E27FC236}">
                    <a16:creationId xmlns:a16="http://schemas.microsoft.com/office/drawing/2014/main" id="{50ADC45D-5657-42B5-9FB2-BC8129578407}"/>
                  </a:ext>
                </a:extLst>
              </p:cNvPr>
              <p:cNvSpPr txBox="1"/>
              <p:nvPr/>
            </p:nvSpPr>
            <p:spPr>
              <a:xfrm>
                <a:off x="558395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62</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21</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3" name="TextBox 42">
                <a:extLst>
                  <a:ext uri="{FF2B5EF4-FFF2-40B4-BE49-F238E27FC236}">
                    <a16:creationId xmlns:a16="http://schemas.microsoft.com/office/drawing/2014/main" id="{5B1DE0F0-4B7E-450D-8E77-A52FEC219143}"/>
                  </a:ext>
                </a:extLst>
              </p:cNvPr>
              <p:cNvSpPr txBox="1"/>
              <p:nvPr/>
            </p:nvSpPr>
            <p:spPr>
              <a:xfrm>
                <a:off x="572365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32</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9</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4" name="TextBox 43">
                <a:extLst>
                  <a:ext uri="{FF2B5EF4-FFF2-40B4-BE49-F238E27FC236}">
                    <a16:creationId xmlns:a16="http://schemas.microsoft.com/office/drawing/2014/main" id="{6017ED9E-1502-4129-9BA0-EC1362E5E6B0}"/>
                  </a:ext>
                </a:extLst>
              </p:cNvPr>
              <p:cNvSpPr txBox="1"/>
              <p:nvPr/>
            </p:nvSpPr>
            <p:spPr>
              <a:xfrm>
                <a:off x="5850658"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17</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2</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5" name="TextBox 44">
                <a:extLst>
                  <a:ext uri="{FF2B5EF4-FFF2-40B4-BE49-F238E27FC236}">
                    <a16:creationId xmlns:a16="http://schemas.microsoft.com/office/drawing/2014/main" id="{50C7D7D8-C649-49A8-8F80-01115BAD33A5}"/>
                  </a:ext>
                </a:extLst>
              </p:cNvPr>
              <p:cNvSpPr txBox="1"/>
              <p:nvPr/>
            </p:nvSpPr>
            <p:spPr>
              <a:xfrm>
                <a:off x="598083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4</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1</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sp>
            <p:nvSpPr>
              <p:cNvPr id="46" name="TextBox 45">
                <a:extLst>
                  <a:ext uri="{FF2B5EF4-FFF2-40B4-BE49-F238E27FC236}">
                    <a16:creationId xmlns:a16="http://schemas.microsoft.com/office/drawing/2014/main" id="{44364881-ECF8-48C4-AB6C-03E9F99891DD}"/>
                  </a:ext>
                </a:extLst>
              </p:cNvPr>
              <p:cNvSpPr txBox="1"/>
              <p:nvPr/>
            </p:nvSpPr>
            <p:spPr>
              <a:xfrm>
                <a:off x="6107833" y="4534593"/>
                <a:ext cx="174901" cy="236719"/>
              </a:xfrm>
              <a:prstGeom prst="rect">
                <a:avLst/>
              </a:prstGeom>
              <a:noFill/>
            </p:spPr>
            <p:txBody>
              <a:bodyPr wrap="square" lIns="0" tIns="0" rIns="0" b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B30031"/>
                    </a:solidFill>
                    <a:effectLst/>
                    <a:uLnTx/>
                    <a:uFillTx/>
                    <a:latin typeface="Arial Narrow"/>
                    <a:ea typeface="+mn-ea"/>
                    <a:cs typeface="Arial Narrow"/>
                  </a:rPr>
                  <a:t>0</a:t>
                </a:r>
              </a:p>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4F639F"/>
                    </a:solidFill>
                    <a:effectLst/>
                    <a:uLnTx/>
                    <a:uFillTx/>
                    <a:latin typeface="Arial Narrow"/>
                    <a:ea typeface="+mn-ea"/>
                    <a:cs typeface="Arial Narrow"/>
                  </a:rPr>
                  <a:t>0</a:t>
                </a:r>
                <a:endParaRPr kumimoji="0" lang="en-GB" sz="1067" b="0" i="0" u="none" strike="noStrike" kern="1200" cap="none" spc="0" normalizeH="0" baseline="0" noProof="0" dirty="0">
                  <a:ln>
                    <a:noFill/>
                  </a:ln>
                  <a:solidFill>
                    <a:srgbClr val="4F639F"/>
                  </a:solidFill>
                  <a:effectLst/>
                  <a:uLnTx/>
                  <a:uFillTx/>
                  <a:latin typeface="Arial Narrow"/>
                  <a:ea typeface="+mn-ea"/>
                  <a:cs typeface="Arial Narrow"/>
                </a:endParaRPr>
              </a:p>
            </p:txBody>
          </p:sp>
        </p:grpSp>
        <p:grpSp>
          <p:nvGrpSpPr>
            <p:cNvPr id="47" name="Group 46">
              <a:extLst>
                <a:ext uri="{FF2B5EF4-FFF2-40B4-BE49-F238E27FC236}">
                  <a16:creationId xmlns:a16="http://schemas.microsoft.com/office/drawing/2014/main" id="{8E4C30AF-7806-40A6-B3E4-23A3E5F36F0C}"/>
                </a:ext>
              </a:extLst>
            </p:cNvPr>
            <p:cNvGrpSpPr/>
            <p:nvPr/>
          </p:nvGrpSpPr>
          <p:grpSpPr>
            <a:xfrm>
              <a:off x="706152" y="1041341"/>
              <a:ext cx="5770849" cy="3050755"/>
              <a:chOff x="2529327" y="1353663"/>
              <a:chExt cx="3903532" cy="2828147"/>
            </a:xfrm>
          </p:grpSpPr>
          <p:sp>
            <p:nvSpPr>
              <p:cNvPr id="48" name="Freeform 8">
                <a:extLst>
                  <a:ext uri="{FF2B5EF4-FFF2-40B4-BE49-F238E27FC236}">
                    <a16:creationId xmlns:a16="http://schemas.microsoft.com/office/drawing/2014/main" id="{130FEE06-0EA3-4AAC-A182-C5AAA295F9FD}"/>
                  </a:ext>
                </a:extLst>
              </p:cNvPr>
              <p:cNvSpPr/>
              <p:nvPr/>
            </p:nvSpPr>
            <p:spPr>
              <a:xfrm>
                <a:off x="2800350" y="1465336"/>
                <a:ext cx="3481845" cy="2478014"/>
              </a:xfrm>
              <a:custGeom>
                <a:avLst/>
                <a:gdLst>
                  <a:gd name="connsiteX0" fmla="*/ 0 w 3604037"/>
                  <a:gd name="connsiteY0" fmla="*/ 0 h 2548077"/>
                  <a:gd name="connsiteX1" fmla="*/ 0 w 3604037"/>
                  <a:gd name="connsiteY1" fmla="*/ 2483036 h 2548077"/>
                  <a:gd name="connsiteX2" fmla="*/ 168341 w 3604037"/>
                  <a:gd name="connsiteY2" fmla="*/ 2483036 h 2548077"/>
                  <a:gd name="connsiteX3" fmla="*/ 3604037 w 3604037"/>
                  <a:gd name="connsiteY3" fmla="*/ 2483036 h 2548077"/>
                  <a:gd name="connsiteX4" fmla="*/ 3604037 w 3604037"/>
                  <a:gd name="connsiteY4" fmla="*/ 2548077 h 2548077"/>
                  <a:gd name="connsiteX0" fmla="*/ 0 w 3604037"/>
                  <a:gd name="connsiteY0" fmla="*/ 0 h 2483036"/>
                  <a:gd name="connsiteX1" fmla="*/ 0 w 3604037"/>
                  <a:gd name="connsiteY1" fmla="*/ 2483036 h 2483036"/>
                  <a:gd name="connsiteX2" fmla="*/ 168341 w 3604037"/>
                  <a:gd name="connsiteY2" fmla="*/ 2483036 h 2483036"/>
                  <a:gd name="connsiteX3" fmla="*/ 3604037 w 3604037"/>
                  <a:gd name="connsiteY3" fmla="*/ 2483036 h 2483036"/>
                  <a:gd name="connsiteX0" fmla="*/ 0 w 3604037"/>
                  <a:gd name="connsiteY0" fmla="*/ 0 h 2483036"/>
                  <a:gd name="connsiteX1" fmla="*/ 0 w 3604037"/>
                  <a:gd name="connsiteY1" fmla="*/ 2483036 h 2483036"/>
                  <a:gd name="connsiteX2" fmla="*/ 3604037 w 3604037"/>
                  <a:gd name="connsiteY2" fmla="*/ 2483036 h 2483036"/>
                </a:gdLst>
                <a:ahLst/>
                <a:cxnLst>
                  <a:cxn ang="0">
                    <a:pos x="connsiteX0" y="connsiteY0"/>
                  </a:cxn>
                  <a:cxn ang="0">
                    <a:pos x="connsiteX1" y="connsiteY1"/>
                  </a:cxn>
                  <a:cxn ang="0">
                    <a:pos x="connsiteX2" y="connsiteY2"/>
                  </a:cxn>
                </a:cxnLst>
                <a:rect l="l" t="t" r="r" b="b"/>
                <a:pathLst>
                  <a:path w="3604037" h="2483036">
                    <a:moveTo>
                      <a:pt x="0" y="0"/>
                    </a:moveTo>
                    <a:lnTo>
                      <a:pt x="0" y="2483036"/>
                    </a:lnTo>
                    <a:lnTo>
                      <a:pt x="3604037" y="2483036"/>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Arial"/>
                  <a:ea typeface="+mn-ea"/>
                  <a:cs typeface="+mn-cs"/>
                </a:endParaRPr>
              </a:p>
            </p:txBody>
          </p:sp>
          <p:cxnSp>
            <p:nvCxnSpPr>
              <p:cNvPr id="49" name="Straight Connector 48">
                <a:extLst>
                  <a:ext uri="{FF2B5EF4-FFF2-40B4-BE49-F238E27FC236}">
                    <a16:creationId xmlns:a16="http://schemas.microsoft.com/office/drawing/2014/main" id="{DF99BC3A-B071-4D34-8B59-DEDA1B980C4A}"/>
                  </a:ext>
                </a:extLst>
              </p:cNvPr>
              <p:cNvCxnSpPr/>
              <p:nvPr/>
            </p:nvCxnSpPr>
            <p:spPr>
              <a:xfrm>
                <a:off x="5933697"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821E2951-E29A-4DCD-A1CF-F529A48D86B1}"/>
                  </a:ext>
                </a:extLst>
              </p:cNvPr>
              <p:cNvCxnSpPr/>
              <p:nvPr/>
            </p:nvCxnSpPr>
            <p:spPr>
              <a:xfrm>
                <a:off x="6280150"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97C7856C-F91B-4D8C-96AF-6D2BDBEF9A56}"/>
                  </a:ext>
                </a:extLst>
              </p:cNvPr>
              <p:cNvCxnSpPr/>
              <p:nvPr/>
            </p:nvCxnSpPr>
            <p:spPr>
              <a:xfrm>
                <a:off x="5409404"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6B01CC5A-0CAD-4883-BF9C-402C760AB383}"/>
                  </a:ext>
                </a:extLst>
              </p:cNvPr>
              <p:cNvCxnSpPr/>
              <p:nvPr/>
            </p:nvCxnSpPr>
            <p:spPr>
              <a:xfrm>
                <a:off x="4889584"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D4C1C6F4-BF81-489E-A504-4F91501373EA}"/>
                  </a:ext>
                </a:extLst>
              </p:cNvPr>
              <p:cNvCxnSpPr/>
              <p:nvPr/>
            </p:nvCxnSpPr>
            <p:spPr>
              <a:xfrm>
                <a:off x="4370291"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72702A8-2013-4297-8C67-7E72F45FB643}"/>
                  </a:ext>
                </a:extLst>
              </p:cNvPr>
              <p:cNvCxnSpPr/>
              <p:nvPr/>
            </p:nvCxnSpPr>
            <p:spPr>
              <a:xfrm>
                <a:off x="3843034"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45DCADC-26B3-4E83-8EBB-47D6FF65FD88}"/>
                  </a:ext>
                </a:extLst>
              </p:cNvPr>
              <p:cNvCxnSpPr/>
              <p:nvPr/>
            </p:nvCxnSpPr>
            <p:spPr>
              <a:xfrm>
                <a:off x="3324152"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7217377-6D1E-4CED-A59D-A87B6B7F5018}"/>
                  </a:ext>
                </a:extLst>
              </p:cNvPr>
              <p:cNvCxnSpPr/>
              <p:nvPr/>
            </p:nvCxnSpPr>
            <p:spPr>
              <a:xfrm>
                <a:off x="2800350" y="3940175"/>
                <a:ext cx="0" cy="635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EBE5F52-9D9B-40C7-8E30-B7B43F30D38B}"/>
                  </a:ext>
                </a:extLst>
              </p:cNvPr>
              <p:cNvCxnSpPr>
                <a:cxnSpLocks/>
              </p:cNvCxnSpPr>
              <p:nvPr/>
            </p:nvCxnSpPr>
            <p:spPr>
              <a:xfrm flipH="1">
                <a:off x="2746375" y="3943350"/>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111DD305-9500-401E-8063-1B285CC87F76}"/>
                  </a:ext>
                </a:extLst>
              </p:cNvPr>
              <p:cNvGrpSpPr/>
              <p:nvPr/>
            </p:nvGrpSpPr>
            <p:grpSpPr>
              <a:xfrm>
                <a:off x="2742126" y="1466850"/>
                <a:ext cx="60325" cy="2232025"/>
                <a:chOff x="2746375" y="1466850"/>
                <a:chExt cx="60325" cy="2232025"/>
              </a:xfrm>
            </p:grpSpPr>
            <p:cxnSp>
              <p:nvCxnSpPr>
                <p:cNvPr id="80" name="Straight Connector 79">
                  <a:extLst>
                    <a:ext uri="{FF2B5EF4-FFF2-40B4-BE49-F238E27FC236}">
                      <a16:creationId xmlns:a16="http://schemas.microsoft.com/office/drawing/2014/main" id="{C66000C3-124D-450C-A71B-F7B01E868387}"/>
                    </a:ext>
                  </a:extLst>
                </p:cNvPr>
                <p:cNvCxnSpPr>
                  <a:cxnSpLocks/>
                </p:cNvCxnSpPr>
                <p:nvPr/>
              </p:nvCxnSpPr>
              <p:spPr>
                <a:xfrm flipH="1">
                  <a:off x="2746375" y="369887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2A093BD-30AF-4996-9206-3916C7B011F6}"/>
                    </a:ext>
                  </a:extLst>
                </p:cNvPr>
                <p:cNvCxnSpPr>
                  <a:cxnSpLocks/>
                </p:cNvCxnSpPr>
                <p:nvPr/>
              </p:nvCxnSpPr>
              <p:spPr>
                <a:xfrm flipH="1">
                  <a:off x="2746375" y="345122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4F199CCF-4D1F-4D4C-ACA3-8B73E7BDFA68}"/>
                    </a:ext>
                  </a:extLst>
                </p:cNvPr>
                <p:cNvCxnSpPr>
                  <a:cxnSpLocks/>
                </p:cNvCxnSpPr>
                <p:nvPr/>
              </p:nvCxnSpPr>
              <p:spPr>
                <a:xfrm flipH="1">
                  <a:off x="2746375" y="320357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FB607CBC-0357-4FFB-9E91-A3862147BBFD}"/>
                    </a:ext>
                  </a:extLst>
                </p:cNvPr>
                <p:cNvCxnSpPr>
                  <a:cxnSpLocks/>
                </p:cNvCxnSpPr>
                <p:nvPr/>
              </p:nvCxnSpPr>
              <p:spPr>
                <a:xfrm flipH="1">
                  <a:off x="2746375" y="2952750"/>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26C506C-17EE-46A6-A25C-A18AD899E9BD}"/>
                    </a:ext>
                  </a:extLst>
                </p:cNvPr>
                <p:cNvCxnSpPr>
                  <a:cxnSpLocks/>
                </p:cNvCxnSpPr>
                <p:nvPr/>
              </p:nvCxnSpPr>
              <p:spPr>
                <a:xfrm flipH="1">
                  <a:off x="2746375" y="270827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F4528ECC-0D02-4DFC-9403-E9BA2F4E4AA1}"/>
                    </a:ext>
                  </a:extLst>
                </p:cNvPr>
                <p:cNvCxnSpPr>
                  <a:cxnSpLocks/>
                </p:cNvCxnSpPr>
                <p:nvPr/>
              </p:nvCxnSpPr>
              <p:spPr>
                <a:xfrm flipH="1">
                  <a:off x="2746375" y="246062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2C84C452-4DB2-413F-A9DD-6A4CBE80477C}"/>
                    </a:ext>
                  </a:extLst>
                </p:cNvPr>
                <p:cNvCxnSpPr>
                  <a:cxnSpLocks/>
                </p:cNvCxnSpPr>
                <p:nvPr/>
              </p:nvCxnSpPr>
              <p:spPr>
                <a:xfrm flipH="1">
                  <a:off x="2746375" y="220662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F9D1706D-5B21-41A7-9C84-6BAB02FB9A9F}"/>
                    </a:ext>
                  </a:extLst>
                </p:cNvPr>
                <p:cNvCxnSpPr>
                  <a:cxnSpLocks/>
                </p:cNvCxnSpPr>
                <p:nvPr/>
              </p:nvCxnSpPr>
              <p:spPr>
                <a:xfrm flipH="1">
                  <a:off x="2746375" y="1965325"/>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CA9B303-1280-4045-80FA-A8614FECC4AB}"/>
                    </a:ext>
                  </a:extLst>
                </p:cNvPr>
                <p:cNvCxnSpPr>
                  <a:cxnSpLocks/>
                </p:cNvCxnSpPr>
                <p:nvPr/>
              </p:nvCxnSpPr>
              <p:spPr>
                <a:xfrm flipH="1">
                  <a:off x="2746375" y="1714500"/>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2992E3F2-C265-4B67-AB1F-41C6A5E9F561}"/>
                    </a:ext>
                  </a:extLst>
                </p:cNvPr>
                <p:cNvCxnSpPr>
                  <a:cxnSpLocks/>
                </p:cNvCxnSpPr>
                <p:nvPr/>
              </p:nvCxnSpPr>
              <p:spPr>
                <a:xfrm flipH="1">
                  <a:off x="2746375" y="1466850"/>
                  <a:ext cx="603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TextBox 58">
                <a:extLst>
                  <a:ext uri="{FF2B5EF4-FFF2-40B4-BE49-F238E27FC236}">
                    <a16:creationId xmlns:a16="http://schemas.microsoft.com/office/drawing/2014/main" id="{56CE1228-D179-46F5-97B8-CCA26FFFB7A7}"/>
                  </a:ext>
                </a:extLst>
              </p:cNvPr>
              <p:cNvSpPr txBox="1"/>
              <p:nvPr/>
            </p:nvSpPr>
            <p:spPr>
              <a:xfrm>
                <a:off x="2670910" y="3967412"/>
                <a:ext cx="263083" cy="214398"/>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0" name="TextBox 59">
                <a:extLst>
                  <a:ext uri="{FF2B5EF4-FFF2-40B4-BE49-F238E27FC236}">
                    <a16:creationId xmlns:a16="http://schemas.microsoft.com/office/drawing/2014/main" id="{5ED16571-BD36-41CD-8652-285CB2044470}"/>
                  </a:ext>
                </a:extLst>
              </p:cNvPr>
              <p:cNvSpPr txBox="1"/>
              <p:nvPr/>
            </p:nvSpPr>
            <p:spPr>
              <a:xfrm>
                <a:off x="3168914" y="3967412"/>
                <a:ext cx="305419" cy="214398"/>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12</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1" name="TextBox 60">
                <a:extLst>
                  <a:ext uri="{FF2B5EF4-FFF2-40B4-BE49-F238E27FC236}">
                    <a16:creationId xmlns:a16="http://schemas.microsoft.com/office/drawing/2014/main" id="{1183F2E9-1243-4AC1-AC03-75AD42C5B902}"/>
                  </a:ext>
                </a:extLst>
              </p:cNvPr>
              <p:cNvSpPr txBox="1"/>
              <p:nvPr/>
            </p:nvSpPr>
            <p:spPr>
              <a:xfrm>
                <a:off x="3685699" y="3967412"/>
                <a:ext cx="305419" cy="214398"/>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24</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2" name="TextBox 61">
                <a:extLst>
                  <a:ext uri="{FF2B5EF4-FFF2-40B4-BE49-F238E27FC236}">
                    <a16:creationId xmlns:a16="http://schemas.microsoft.com/office/drawing/2014/main" id="{03CC71A8-7B14-464B-A61C-4AB34E696637}"/>
                  </a:ext>
                </a:extLst>
              </p:cNvPr>
              <p:cNvSpPr txBox="1"/>
              <p:nvPr/>
            </p:nvSpPr>
            <p:spPr>
              <a:xfrm>
                <a:off x="4212955" y="3967412"/>
                <a:ext cx="305419" cy="214398"/>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36</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3" name="TextBox 62">
                <a:extLst>
                  <a:ext uri="{FF2B5EF4-FFF2-40B4-BE49-F238E27FC236}">
                    <a16:creationId xmlns:a16="http://schemas.microsoft.com/office/drawing/2014/main" id="{E06FB480-267D-4104-9A5B-9E8A066269F7}"/>
                  </a:ext>
                </a:extLst>
              </p:cNvPr>
              <p:cNvSpPr txBox="1"/>
              <p:nvPr/>
            </p:nvSpPr>
            <p:spPr>
              <a:xfrm>
                <a:off x="4735422" y="3967412"/>
                <a:ext cx="305419" cy="214398"/>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48</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4" name="TextBox 63">
                <a:extLst>
                  <a:ext uri="{FF2B5EF4-FFF2-40B4-BE49-F238E27FC236}">
                    <a16:creationId xmlns:a16="http://schemas.microsoft.com/office/drawing/2014/main" id="{C0A24CA7-D446-4091-8D0E-97766D5A23CB}"/>
                  </a:ext>
                </a:extLst>
              </p:cNvPr>
              <p:cNvSpPr txBox="1"/>
              <p:nvPr/>
            </p:nvSpPr>
            <p:spPr>
              <a:xfrm>
                <a:off x="5255660" y="3967412"/>
                <a:ext cx="305419" cy="214398"/>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60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5" name="TextBox 64">
                <a:extLst>
                  <a:ext uri="{FF2B5EF4-FFF2-40B4-BE49-F238E27FC236}">
                    <a16:creationId xmlns:a16="http://schemas.microsoft.com/office/drawing/2014/main" id="{2D664872-E645-4255-8697-A927B56C92FD}"/>
                  </a:ext>
                </a:extLst>
              </p:cNvPr>
              <p:cNvSpPr txBox="1"/>
              <p:nvPr/>
            </p:nvSpPr>
            <p:spPr>
              <a:xfrm>
                <a:off x="5779952" y="3967412"/>
                <a:ext cx="305419" cy="214398"/>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72</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66" name="TextBox 65">
                <a:extLst>
                  <a:ext uri="{FF2B5EF4-FFF2-40B4-BE49-F238E27FC236}">
                    <a16:creationId xmlns:a16="http://schemas.microsoft.com/office/drawing/2014/main" id="{372E45ED-02F6-4EE8-9B23-6194C9BAB9F3}"/>
                  </a:ext>
                </a:extLst>
              </p:cNvPr>
              <p:cNvSpPr txBox="1"/>
              <p:nvPr/>
            </p:nvSpPr>
            <p:spPr>
              <a:xfrm>
                <a:off x="6127440" y="3967412"/>
                <a:ext cx="305419" cy="214398"/>
              </a:xfrm>
              <a:prstGeom prst="rect">
                <a:avLst/>
              </a:prstGeom>
              <a:noFill/>
            </p:spPr>
            <p:txBody>
              <a:bodyPr wrap="square" lIns="0" rIns="0" rtlCol="0">
                <a:spAutoFit/>
              </a:bodyPr>
              <a:lstStyle/>
              <a:p>
                <a:pPr marL="0" marR="0" lvl="0" indent="0" algn="ct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80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grpSp>
            <p:nvGrpSpPr>
              <p:cNvPr id="68" name="Group 67">
                <a:extLst>
                  <a:ext uri="{FF2B5EF4-FFF2-40B4-BE49-F238E27FC236}">
                    <a16:creationId xmlns:a16="http://schemas.microsoft.com/office/drawing/2014/main" id="{8546E1FF-5261-4BF0-9CD7-85DED6CFC7E8}"/>
                  </a:ext>
                </a:extLst>
              </p:cNvPr>
              <p:cNvGrpSpPr/>
              <p:nvPr/>
            </p:nvGrpSpPr>
            <p:grpSpPr>
              <a:xfrm>
                <a:off x="2529327" y="1353663"/>
                <a:ext cx="187745" cy="2699354"/>
                <a:chOff x="2453989" y="1353663"/>
                <a:chExt cx="263083" cy="2699354"/>
              </a:xfrm>
            </p:grpSpPr>
            <p:sp>
              <p:nvSpPr>
                <p:cNvPr id="69" name="TextBox 68">
                  <a:extLst>
                    <a:ext uri="{FF2B5EF4-FFF2-40B4-BE49-F238E27FC236}">
                      <a16:creationId xmlns:a16="http://schemas.microsoft.com/office/drawing/2014/main" id="{F97BED03-1EB8-4BE2-A10E-8C2943BDD28D}"/>
                    </a:ext>
                  </a:extLst>
                </p:cNvPr>
                <p:cNvSpPr txBox="1"/>
                <p:nvPr/>
              </p:nvSpPr>
              <p:spPr>
                <a:xfrm>
                  <a:off x="2453989" y="3838619"/>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0" name="TextBox 69">
                  <a:extLst>
                    <a:ext uri="{FF2B5EF4-FFF2-40B4-BE49-F238E27FC236}">
                      <a16:creationId xmlns:a16="http://schemas.microsoft.com/office/drawing/2014/main" id="{D133FFB8-C32E-40DF-9D56-B51F7D762BF8}"/>
                    </a:ext>
                  </a:extLst>
                </p:cNvPr>
                <p:cNvSpPr txBox="1"/>
                <p:nvPr/>
              </p:nvSpPr>
              <p:spPr>
                <a:xfrm>
                  <a:off x="2453989" y="3589237"/>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10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1" name="TextBox 70">
                  <a:extLst>
                    <a:ext uri="{FF2B5EF4-FFF2-40B4-BE49-F238E27FC236}">
                      <a16:creationId xmlns:a16="http://schemas.microsoft.com/office/drawing/2014/main" id="{282B6ED7-858A-4E42-B357-8636E4BF3963}"/>
                    </a:ext>
                  </a:extLst>
                </p:cNvPr>
                <p:cNvSpPr txBox="1"/>
                <p:nvPr/>
              </p:nvSpPr>
              <p:spPr>
                <a:xfrm>
                  <a:off x="2453989" y="3339855"/>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20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2" name="TextBox 71">
                  <a:extLst>
                    <a:ext uri="{FF2B5EF4-FFF2-40B4-BE49-F238E27FC236}">
                      <a16:creationId xmlns:a16="http://schemas.microsoft.com/office/drawing/2014/main" id="{BD495050-675F-4CBA-928B-136132325767}"/>
                    </a:ext>
                  </a:extLst>
                </p:cNvPr>
                <p:cNvSpPr txBox="1"/>
                <p:nvPr/>
              </p:nvSpPr>
              <p:spPr>
                <a:xfrm>
                  <a:off x="2453989" y="3094629"/>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30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3" name="TextBox 72">
                  <a:extLst>
                    <a:ext uri="{FF2B5EF4-FFF2-40B4-BE49-F238E27FC236}">
                      <a16:creationId xmlns:a16="http://schemas.microsoft.com/office/drawing/2014/main" id="{90B61120-9191-4A98-B83C-E85AA76E650D}"/>
                    </a:ext>
                  </a:extLst>
                </p:cNvPr>
                <p:cNvSpPr txBox="1"/>
                <p:nvPr/>
              </p:nvSpPr>
              <p:spPr>
                <a:xfrm>
                  <a:off x="2453989" y="2845246"/>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40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4" name="TextBox 73">
                  <a:extLst>
                    <a:ext uri="{FF2B5EF4-FFF2-40B4-BE49-F238E27FC236}">
                      <a16:creationId xmlns:a16="http://schemas.microsoft.com/office/drawing/2014/main" id="{8FDE49C9-C2EE-4A39-AE48-05CF4DC1822B}"/>
                    </a:ext>
                  </a:extLst>
                </p:cNvPr>
                <p:cNvSpPr txBox="1"/>
                <p:nvPr/>
              </p:nvSpPr>
              <p:spPr>
                <a:xfrm>
                  <a:off x="2453989" y="2595866"/>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50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5" name="TextBox 74">
                  <a:extLst>
                    <a:ext uri="{FF2B5EF4-FFF2-40B4-BE49-F238E27FC236}">
                      <a16:creationId xmlns:a16="http://schemas.microsoft.com/office/drawing/2014/main" id="{0542B250-119A-4FD7-8CE7-BE096E062520}"/>
                    </a:ext>
                  </a:extLst>
                </p:cNvPr>
                <p:cNvSpPr txBox="1"/>
                <p:nvPr/>
              </p:nvSpPr>
              <p:spPr>
                <a:xfrm>
                  <a:off x="2453989" y="2350640"/>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60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6" name="TextBox 75">
                  <a:extLst>
                    <a:ext uri="{FF2B5EF4-FFF2-40B4-BE49-F238E27FC236}">
                      <a16:creationId xmlns:a16="http://schemas.microsoft.com/office/drawing/2014/main" id="{E3F16D9E-8D52-4DF2-AEC4-DE046CBA0EEE}"/>
                    </a:ext>
                  </a:extLst>
                </p:cNvPr>
                <p:cNvSpPr txBox="1"/>
                <p:nvPr/>
              </p:nvSpPr>
              <p:spPr>
                <a:xfrm>
                  <a:off x="2453989" y="2097101"/>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70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7" name="TextBox 76">
                  <a:extLst>
                    <a:ext uri="{FF2B5EF4-FFF2-40B4-BE49-F238E27FC236}">
                      <a16:creationId xmlns:a16="http://schemas.microsoft.com/office/drawing/2014/main" id="{83B95586-D63A-42E5-98A0-F441B80EC74D}"/>
                    </a:ext>
                  </a:extLst>
                </p:cNvPr>
                <p:cNvSpPr txBox="1"/>
                <p:nvPr/>
              </p:nvSpPr>
              <p:spPr>
                <a:xfrm>
                  <a:off x="2453989" y="1856032"/>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80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8" name="TextBox 77">
                  <a:extLst>
                    <a:ext uri="{FF2B5EF4-FFF2-40B4-BE49-F238E27FC236}">
                      <a16:creationId xmlns:a16="http://schemas.microsoft.com/office/drawing/2014/main" id="{B884E014-3536-41F9-93C4-8E2160ED93A2}"/>
                    </a:ext>
                  </a:extLst>
                </p:cNvPr>
                <p:cNvSpPr txBox="1"/>
                <p:nvPr/>
              </p:nvSpPr>
              <p:spPr>
                <a:xfrm>
                  <a:off x="2453989" y="1602494"/>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90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9" name="TextBox 78">
                  <a:extLst>
                    <a:ext uri="{FF2B5EF4-FFF2-40B4-BE49-F238E27FC236}">
                      <a16:creationId xmlns:a16="http://schemas.microsoft.com/office/drawing/2014/main" id="{85E0C99A-702C-4C4C-A9DF-E2569BE3FA67}"/>
                    </a:ext>
                  </a:extLst>
                </p:cNvPr>
                <p:cNvSpPr txBox="1"/>
                <p:nvPr/>
              </p:nvSpPr>
              <p:spPr>
                <a:xfrm>
                  <a:off x="2453989" y="1353663"/>
                  <a:ext cx="263083" cy="214398"/>
                </a:xfrm>
                <a:prstGeom prst="rect">
                  <a:avLst/>
                </a:prstGeom>
                <a:noFill/>
              </p:spPr>
              <p:txBody>
                <a:bodyPr wrap="square" lIns="0" rIns="0" rtlCol="0" anchor="ctr">
                  <a:spAutoFit/>
                </a:bodyPr>
                <a:lstStyle/>
                <a:p>
                  <a:pPr marL="0" marR="0" lvl="0" indent="0" algn="r" defTabSz="1075246"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Narrow"/>
                      <a:ea typeface="+mn-ea"/>
                      <a:cs typeface="Arial Narrow"/>
                    </a:rPr>
                    <a:t>100</a:t>
                  </a:r>
                  <a:endParaRPr kumimoji="0" lang="en-GB" sz="1333" b="0" i="0" u="none" strike="noStrike" kern="1200" cap="none" spc="0" normalizeH="0" baseline="0" noProof="0" dirty="0">
                    <a:ln>
                      <a:noFill/>
                    </a:ln>
                    <a:solidFill>
                      <a:srgbClr val="000000"/>
                    </a:solidFill>
                    <a:effectLst/>
                    <a:uLnTx/>
                    <a:uFillTx/>
                    <a:latin typeface="Arial Narrow"/>
                    <a:ea typeface="+mn-ea"/>
                    <a:cs typeface="Arial Narrow"/>
                  </a:endParaRPr>
                </a:p>
              </p:txBody>
            </p:sp>
          </p:grpSp>
        </p:grpSp>
        <p:grpSp>
          <p:nvGrpSpPr>
            <p:cNvPr id="90" name="Group 89">
              <a:extLst>
                <a:ext uri="{FF2B5EF4-FFF2-40B4-BE49-F238E27FC236}">
                  <a16:creationId xmlns:a16="http://schemas.microsoft.com/office/drawing/2014/main" id="{777BBA41-A2F4-4CFB-9BEE-A2E910372385}"/>
                </a:ext>
              </a:extLst>
            </p:cNvPr>
            <p:cNvGrpSpPr/>
            <p:nvPr/>
          </p:nvGrpSpPr>
          <p:grpSpPr>
            <a:xfrm>
              <a:off x="1117634" y="1150072"/>
              <a:ext cx="5022566" cy="1602522"/>
              <a:chOff x="3468064" y="473386"/>
              <a:chExt cx="2537417" cy="1109550"/>
            </a:xfrm>
          </p:grpSpPr>
          <p:sp>
            <p:nvSpPr>
              <p:cNvPr id="91" name="Freeform 962">
                <a:extLst>
                  <a:ext uri="{FF2B5EF4-FFF2-40B4-BE49-F238E27FC236}">
                    <a16:creationId xmlns:a16="http://schemas.microsoft.com/office/drawing/2014/main" id="{FC972619-CFF3-41F7-9189-940F0A4BE361}"/>
                  </a:ext>
                </a:extLst>
              </p:cNvPr>
              <p:cNvSpPr/>
              <p:nvPr/>
            </p:nvSpPr>
            <p:spPr>
              <a:xfrm>
                <a:off x="3468064" y="484311"/>
                <a:ext cx="2534473" cy="1087794"/>
              </a:xfrm>
              <a:custGeom>
                <a:avLst/>
                <a:gdLst>
                  <a:gd name="connsiteX0" fmla="*/ 0 w 2534473"/>
                  <a:gd name="connsiteY0" fmla="*/ 0 h 1087794"/>
                  <a:gd name="connsiteX1" fmla="*/ 285017 w 2534473"/>
                  <a:gd name="connsiteY1" fmla="*/ 0 h 1087794"/>
                  <a:gd name="connsiteX2" fmla="*/ 285017 w 2534473"/>
                  <a:gd name="connsiteY2" fmla="*/ 7600 h 1087794"/>
                  <a:gd name="connsiteX3" fmla="*/ 395756 w 2534473"/>
                  <a:gd name="connsiteY3" fmla="*/ 7600 h 1087794"/>
                  <a:gd name="connsiteX4" fmla="*/ 395756 w 2534473"/>
                  <a:gd name="connsiteY4" fmla="*/ 14441 h 1087794"/>
                  <a:gd name="connsiteX5" fmla="*/ 402879 w 2534473"/>
                  <a:gd name="connsiteY5" fmla="*/ 14441 h 1087794"/>
                  <a:gd name="connsiteX6" fmla="*/ 402879 w 2534473"/>
                  <a:gd name="connsiteY6" fmla="*/ 20996 h 1087794"/>
                  <a:gd name="connsiteX7" fmla="*/ 426813 w 2534473"/>
                  <a:gd name="connsiteY7" fmla="*/ 20996 h 1087794"/>
                  <a:gd name="connsiteX8" fmla="*/ 426813 w 2534473"/>
                  <a:gd name="connsiteY8" fmla="*/ 24986 h 1087794"/>
                  <a:gd name="connsiteX9" fmla="*/ 430232 w 2534473"/>
                  <a:gd name="connsiteY9" fmla="*/ 24986 h 1087794"/>
                  <a:gd name="connsiteX10" fmla="*/ 430232 w 2534473"/>
                  <a:gd name="connsiteY10" fmla="*/ 28121 h 1087794"/>
                  <a:gd name="connsiteX11" fmla="*/ 472115 w 2534473"/>
                  <a:gd name="connsiteY11" fmla="*/ 28121 h 1087794"/>
                  <a:gd name="connsiteX12" fmla="*/ 472115 w 2534473"/>
                  <a:gd name="connsiteY12" fmla="*/ 35246 h 1087794"/>
                  <a:gd name="connsiteX13" fmla="*/ 475819 w 2534473"/>
                  <a:gd name="connsiteY13" fmla="*/ 35246 h 1087794"/>
                  <a:gd name="connsiteX14" fmla="*/ 475819 w 2534473"/>
                  <a:gd name="connsiteY14" fmla="*/ 44747 h 1087794"/>
                  <a:gd name="connsiteX15" fmla="*/ 478953 w 2534473"/>
                  <a:gd name="connsiteY15" fmla="*/ 44747 h 1087794"/>
                  <a:gd name="connsiteX16" fmla="*/ 478953 w 2534473"/>
                  <a:gd name="connsiteY16" fmla="*/ 59187 h 1087794"/>
                  <a:gd name="connsiteX17" fmla="*/ 503457 w 2534473"/>
                  <a:gd name="connsiteY17" fmla="*/ 59187 h 1087794"/>
                  <a:gd name="connsiteX18" fmla="*/ 503457 w 2534473"/>
                  <a:gd name="connsiteY18" fmla="*/ 65553 h 1087794"/>
                  <a:gd name="connsiteX19" fmla="*/ 527675 w 2534473"/>
                  <a:gd name="connsiteY19" fmla="*/ 65553 h 1087794"/>
                  <a:gd name="connsiteX20" fmla="*/ 527675 w 2534473"/>
                  <a:gd name="connsiteY20" fmla="*/ 72868 h 1087794"/>
                  <a:gd name="connsiteX21" fmla="*/ 548189 w 2534473"/>
                  <a:gd name="connsiteY21" fmla="*/ 72868 h 1087794"/>
                  <a:gd name="connsiteX22" fmla="*/ 548189 w 2534473"/>
                  <a:gd name="connsiteY22" fmla="*/ 81608 h 1087794"/>
                  <a:gd name="connsiteX23" fmla="*/ 565570 w 2534473"/>
                  <a:gd name="connsiteY23" fmla="*/ 81608 h 1087794"/>
                  <a:gd name="connsiteX24" fmla="*/ 565570 w 2534473"/>
                  <a:gd name="connsiteY24" fmla="*/ 86074 h 1087794"/>
                  <a:gd name="connsiteX25" fmla="*/ 579531 w 2534473"/>
                  <a:gd name="connsiteY25" fmla="*/ 86074 h 1087794"/>
                  <a:gd name="connsiteX26" fmla="*/ 579531 w 2534473"/>
                  <a:gd name="connsiteY26" fmla="*/ 96904 h 1087794"/>
                  <a:gd name="connsiteX27" fmla="*/ 596341 w 2534473"/>
                  <a:gd name="connsiteY27" fmla="*/ 96904 h 1087794"/>
                  <a:gd name="connsiteX28" fmla="*/ 596341 w 2534473"/>
                  <a:gd name="connsiteY28" fmla="*/ 100514 h 1087794"/>
                  <a:gd name="connsiteX29" fmla="*/ 600045 w 2534473"/>
                  <a:gd name="connsiteY29" fmla="*/ 100514 h 1087794"/>
                  <a:gd name="connsiteX30" fmla="*/ 600045 w 2534473"/>
                  <a:gd name="connsiteY30" fmla="*/ 106119 h 1087794"/>
                  <a:gd name="connsiteX31" fmla="*/ 603749 w 2534473"/>
                  <a:gd name="connsiteY31" fmla="*/ 106119 h 1087794"/>
                  <a:gd name="connsiteX32" fmla="*/ 603749 w 2534473"/>
                  <a:gd name="connsiteY32" fmla="*/ 110300 h 1087794"/>
                  <a:gd name="connsiteX33" fmla="*/ 635281 w 2534473"/>
                  <a:gd name="connsiteY33" fmla="*/ 110300 h 1087794"/>
                  <a:gd name="connsiteX34" fmla="*/ 635281 w 2534473"/>
                  <a:gd name="connsiteY34" fmla="*/ 116855 h 1087794"/>
                  <a:gd name="connsiteX35" fmla="*/ 645253 w 2534473"/>
                  <a:gd name="connsiteY35" fmla="*/ 116855 h 1087794"/>
                  <a:gd name="connsiteX36" fmla="*/ 645253 w 2534473"/>
                  <a:gd name="connsiteY36" fmla="*/ 122175 h 1087794"/>
                  <a:gd name="connsiteX37" fmla="*/ 649242 w 2534473"/>
                  <a:gd name="connsiteY37" fmla="*/ 122175 h 1087794"/>
                  <a:gd name="connsiteX38" fmla="*/ 649242 w 2534473"/>
                  <a:gd name="connsiteY38" fmla="*/ 127115 h 1087794"/>
                  <a:gd name="connsiteX39" fmla="*/ 652661 w 2534473"/>
                  <a:gd name="connsiteY39" fmla="*/ 127115 h 1087794"/>
                  <a:gd name="connsiteX40" fmla="*/ 652661 w 2534473"/>
                  <a:gd name="connsiteY40" fmla="*/ 131865 h 1087794"/>
                  <a:gd name="connsiteX41" fmla="*/ 656080 w 2534473"/>
                  <a:gd name="connsiteY41" fmla="*/ 131865 h 1087794"/>
                  <a:gd name="connsiteX42" fmla="*/ 656080 w 2534473"/>
                  <a:gd name="connsiteY42" fmla="*/ 138231 h 1087794"/>
                  <a:gd name="connsiteX43" fmla="*/ 659214 w 2534473"/>
                  <a:gd name="connsiteY43" fmla="*/ 138231 h 1087794"/>
                  <a:gd name="connsiteX44" fmla="*/ 659214 w 2534473"/>
                  <a:gd name="connsiteY44" fmla="*/ 145071 h 1087794"/>
                  <a:gd name="connsiteX45" fmla="*/ 677639 w 2534473"/>
                  <a:gd name="connsiteY45" fmla="*/ 145071 h 1087794"/>
                  <a:gd name="connsiteX46" fmla="*/ 677639 w 2534473"/>
                  <a:gd name="connsiteY46" fmla="*/ 149251 h 1087794"/>
                  <a:gd name="connsiteX47" fmla="*/ 680013 w 2534473"/>
                  <a:gd name="connsiteY47" fmla="*/ 149251 h 1087794"/>
                  <a:gd name="connsiteX48" fmla="*/ 680013 w 2534473"/>
                  <a:gd name="connsiteY48" fmla="*/ 154761 h 1087794"/>
                  <a:gd name="connsiteX49" fmla="*/ 686376 w 2534473"/>
                  <a:gd name="connsiteY49" fmla="*/ 154761 h 1087794"/>
                  <a:gd name="connsiteX50" fmla="*/ 686376 w 2534473"/>
                  <a:gd name="connsiteY50" fmla="*/ 159797 h 1087794"/>
                  <a:gd name="connsiteX51" fmla="*/ 704517 w 2534473"/>
                  <a:gd name="connsiteY51" fmla="*/ 159797 h 1087794"/>
                  <a:gd name="connsiteX52" fmla="*/ 704517 w 2534473"/>
                  <a:gd name="connsiteY52" fmla="*/ 169012 h 1087794"/>
                  <a:gd name="connsiteX53" fmla="*/ 714774 w 2534473"/>
                  <a:gd name="connsiteY53" fmla="*/ 169012 h 1087794"/>
                  <a:gd name="connsiteX54" fmla="*/ 714774 w 2534473"/>
                  <a:gd name="connsiteY54" fmla="*/ 176612 h 1087794"/>
                  <a:gd name="connsiteX55" fmla="*/ 759791 w 2534473"/>
                  <a:gd name="connsiteY55" fmla="*/ 176612 h 1087794"/>
                  <a:gd name="connsiteX56" fmla="*/ 759791 w 2534473"/>
                  <a:gd name="connsiteY56" fmla="*/ 180032 h 1087794"/>
                  <a:gd name="connsiteX57" fmla="*/ 763210 w 2534473"/>
                  <a:gd name="connsiteY57" fmla="*/ 180032 h 1087794"/>
                  <a:gd name="connsiteX58" fmla="*/ 763210 w 2534473"/>
                  <a:gd name="connsiteY58" fmla="*/ 182977 h 1087794"/>
                  <a:gd name="connsiteX59" fmla="*/ 780306 w 2534473"/>
                  <a:gd name="connsiteY59" fmla="*/ 182977 h 1087794"/>
                  <a:gd name="connsiteX60" fmla="*/ 780306 w 2534473"/>
                  <a:gd name="connsiteY60" fmla="*/ 196943 h 1087794"/>
                  <a:gd name="connsiteX61" fmla="*/ 790563 w 2534473"/>
                  <a:gd name="connsiteY61" fmla="*/ 196943 h 1087794"/>
                  <a:gd name="connsiteX62" fmla="*/ 790563 w 2534473"/>
                  <a:gd name="connsiteY62" fmla="*/ 203783 h 1087794"/>
                  <a:gd name="connsiteX63" fmla="*/ 794552 w 2534473"/>
                  <a:gd name="connsiteY63" fmla="*/ 203783 h 1087794"/>
                  <a:gd name="connsiteX64" fmla="*/ 794552 w 2534473"/>
                  <a:gd name="connsiteY64" fmla="*/ 207393 h 1087794"/>
                  <a:gd name="connsiteX65" fmla="*/ 812407 w 2534473"/>
                  <a:gd name="connsiteY65" fmla="*/ 207393 h 1087794"/>
                  <a:gd name="connsiteX66" fmla="*/ 812407 w 2534473"/>
                  <a:gd name="connsiteY66" fmla="*/ 213759 h 1087794"/>
                  <a:gd name="connsiteX67" fmla="*/ 818770 w 2534473"/>
                  <a:gd name="connsiteY67" fmla="*/ 213759 h 1087794"/>
                  <a:gd name="connsiteX68" fmla="*/ 818770 w 2534473"/>
                  <a:gd name="connsiteY68" fmla="*/ 220884 h 1087794"/>
                  <a:gd name="connsiteX69" fmla="*/ 839000 w 2534473"/>
                  <a:gd name="connsiteY69" fmla="*/ 220884 h 1087794"/>
                  <a:gd name="connsiteX70" fmla="*/ 839000 w 2534473"/>
                  <a:gd name="connsiteY70" fmla="*/ 233805 h 1087794"/>
                  <a:gd name="connsiteX71" fmla="*/ 845838 w 2534473"/>
                  <a:gd name="connsiteY71" fmla="*/ 233805 h 1087794"/>
                  <a:gd name="connsiteX72" fmla="*/ 845838 w 2534473"/>
                  <a:gd name="connsiteY72" fmla="*/ 237985 h 1087794"/>
                  <a:gd name="connsiteX73" fmla="*/ 850016 w 2534473"/>
                  <a:gd name="connsiteY73" fmla="*/ 237985 h 1087794"/>
                  <a:gd name="connsiteX74" fmla="*/ 850016 w 2534473"/>
                  <a:gd name="connsiteY74" fmla="*/ 241690 h 1087794"/>
                  <a:gd name="connsiteX75" fmla="*/ 870816 w 2534473"/>
                  <a:gd name="connsiteY75" fmla="*/ 241690 h 1087794"/>
                  <a:gd name="connsiteX76" fmla="*/ 870816 w 2534473"/>
                  <a:gd name="connsiteY76" fmla="*/ 250050 h 1087794"/>
                  <a:gd name="connsiteX77" fmla="*/ 885062 w 2534473"/>
                  <a:gd name="connsiteY77" fmla="*/ 250050 h 1087794"/>
                  <a:gd name="connsiteX78" fmla="*/ 885062 w 2534473"/>
                  <a:gd name="connsiteY78" fmla="*/ 258791 h 1087794"/>
                  <a:gd name="connsiteX79" fmla="*/ 897124 w 2534473"/>
                  <a:gd name="connsiteY79" fmla="*/ 258791 h 1087794"/>
                  <a:gd name="connsiteX80" fmla="*/ 897124 w 2534473"/>
                  <a:gd name="connsiteY80" fmla="*/ 265346 h 1087794"/>
                  <a:gd name="connsiteX81" fmla="*/ 908520 w 2534473"/>
                  <a:gd name="connsiteY81" fmla="*/ 265346 h 1087794"/>
                  <a:gd name="connsiteX82" fmla="*/ 908520 w 2534473"/>
                  <a:gd name="connsiteY82" fmla="*/ 272186 h 1087794"/>
                  <a:gd name="connsiteX83" fmla="*/ 946130 w 2534473"/>
                  <a:gd name="connsiteY83" fmla="*/ 272186 h 1087794"/>
                  <a:gd name="connsiteX84" fmla="*/ 946130 w 2534473"/>
                  <a:gd name="connsiteY84" fmla="*/ 286437 h 1087794"/>
                  <a:gd name="connsiteX85" fmla="*/ 950879 w 2534473"/>
                  <a:gd name="connsiteY85" fmla="*/ 286437 h 1087794"/>
                  <a:gd name="connsiteX86" fmla="*/ 950879 w 2534473"/>
                  <a:gd name="connsiteY86" fmla="*/ 292517 h 1087794"/>
                  <a:gd name="connsiteX87" fmla="*/ 954013 w 2534473"/>
                  <a:gd name="connsiteY87" fmla="*/ 292517 h 1087794"/>
                  <a:gd name="connsiteX88" fmla="*/ 954013 w 2534473"/>
                  <a:gd name="connsiteY88" fmla="*/ 298312 h 1087794"/>
                  <a:gd name="connsiteX89" fmla="*/ 956957 w 2534473"/>
                  <a:gd name="connsiteY89" fmla="*/ 298312 h 1087794"/>
                  <a:gd name="connsiteX90" fmla="*/ 956957 w 2534473"/>
                  <a:gd name="connsiteY90" fmla="*/ 302207 h 1087794"/>
                  <a:gd name="connsiteX91" fmla="*/ 961136 w 2534473"/>
                  <a:gd name="connsiteY91" fmla="*/ 302207 h 1087794"/>
                  <a:gd name="connsiteX92" fmla="*/ 961136 w 2534473"/>
                  <a:gd name="connsiteY92" fmla="*/ 308003 h 1087794"/>
                  <a:gd name="connsiteX93" fmla="*/ 963985 w 2534473"/>
                  <a:gd name="connsiteY93" fmla="*/ 308003 h 1087794"/>
                  <a:gd name="connsiteX94" fmla="*/ 963985 w 2534473"/>
                  <a:gd name="connsiteY94" fmla="*/ 317503 h 1087794"/>
                  <a:gd name="connsiteX95" fmla="*/ 967974 w 2534473"/>
                  <a:gd name="connsiteY95" fmla="*/ 317503 h 1087794"/>
                  <a:gd name="connsiteX96" fmla="*/ 967974 w 2534473"/>
                  <a:gd name="connsiteY96" fmla="*/ 324628 h 1087794"/>
                  <a:gd name="connsiteX97" fmla="*/ 991908 w 2534473"/>
                  <a:gd name="connsiteY97" fmla="*/ 324628 h 1087794"/>
                  <a:gd name="connsiteX98" fmla="*/ 991908 w 2534473"/>
                  <a:gd name="connsiteY98" fmla="*/ 331659 h 1087794"/>
                  <a:gd name="connsiteX99" fmla="*/ 1005299 w 2534473"/>
                  <a:gd name="connsiteY99" fmla="*/ 331659 h 1087794"/>
                  <a:gd name="connsiteX100" fmla="*/ 1005299 w 2534473"/>
                  <a:gd name="connsiteY100" fmla="*/ 339829 h 1087794"/>
                  <a:gd name="connsiteX101" fmla="*/ 1041389 w 2534473"/>
                  <a:gd name="connsiteY101" fmla="*/ 339829 h 1087794"/>
                  <a:gd name="connsiteX102" fmla="*/ 1041389 w 2534473"/>
                  <a:gd name="connsiteY102" fmla="*/ 344579 h 1087794"/>
                  <a:gd name="connsiteX103" fmla="*/ 1049842 w 2534473"/>
                  <a:gd name="connsiteY103" fmla="*/ 344579 h 1087794"/>
                  <a:gd name="connsiteX104" fmla="*/ 1049842 w 2534473"/>
                  <a:gd name="connsiteY104" fmla="*/ 352464 h 1087794"/>
                  <a:gd name="connsiteX105" fmla="*/ 1054021 w 2534473"/>
                  <a:gd name="connsiteY105" fmla="*/ 352464 h 1087794"/>
                  <a:gd name="connsiteX106" fmla="*/ 1054021 w 2534473"/>
                  <a:gd name="connsiteY106" fmla="*/ 355885 h 1087794"/>
                  <a:gd name="connsiteX107" fmla="*/ 1082228 w 2534473"/>
                  <a:gd name="connsiteY107" fmla="*/ 355885 h 1087794"/>
                  <a:gd name="connsiteX108" fmla="*/ 1082228 w 2534473"/>
                  <a:gd name="connsiteY108" fmla="*/ 362250 h 1087794"/>
                  <a:gd name="connsiteX109" fmla="*/ 1100368 w 2534473"/>
                  <a:gd name="connsiteY109" fmla="*/ 362250 h 1087794"/>
                  <a:gd name="connsiteX110" fmla="*/ 1100368 w 2534473"/>
                  <a:gd name="connsiteY110" fmla="*/ 368805 h 1087794"/>
                  <a:gd name="connsiteX111" fmla="*/ 1140922 w 2534473"/>
                  <a:gd name="connsiteY111" fmla="*/ 368805 h 1087794"/>
                  <a:gd name="connsiteX112" fmla="*/ 1140922 w 2534473"/>
                  <a:gd name="connsiteY112" fmla="*/ 375930 h 1087794"/>
                  <a:gd name="connsiteX113" fmla="*/ 1147475 w 2534473"/>
                  <a:gd name="connsiteY113" fmla="*/ 375930 h 1087794"/>
                  <a:gd name="connsiteX114" fmla="*/ 1147475 w 2534473"/>
                  <a:gd name="connsiteY114" fmla="*/ 382011 h 1087794"/>
                  <a:gd name="connsiteX115" fmla="*/ 1154598 w 2534473"/>
                  <a:gd name="connsiteY115" fmla="*/ 382011 h 1087794"/>
                  <a:gd name="connsiteX116" fmla="*/ 1154598 w 2534473"/>
                  <a:gd name="connsiteY116" fmla="*/ 386191 h 1087794"/>
                  <a:gd name="connsiteX117" fmla="*/ 1195342 w 2534473"/>
                  <a:gd name="connsiteY117" fmla="*/ 386191 h 1087794"/>
                  <a:gd name="connsiteX118" fmla="*/ 1195342 w 2534473"/>
                  <a:gd name="connsiteY118" fmla="*/ 390941 h 1087794"/>
                  <a:gd name="connsiteX119" fmla="*/ 1206928 w 2534473"/>
                  <a:gd name="connsiteY119" fmla="*/ 390941 h 1087794"/>
                  <a:gd name="connsiteX120" fmla="*/ 1206928 w 2534473"/>
                  <a:gd name="connsiteY120" fmla="*/ 398826 h 1087794"/>
                  <a:gd name="connsiteX121" fmla="*/ 1216141 w 2534473"/>
                  <a:gd name="connsiteY121" fmla="*/ 398826 h 1087794"/>
                  <a:gd name="connsiteX122" fmla="*/ 1216141 w 2534473"/>
                  <a:gd name="connsiteY122" fmla="*/ 407282 h 1087794"/>
                  <a:gd name="connsiteX123" fmla="*/ 1231432 w 2534473"/>
                  <a:gd name="connsiteY123" fmla="*/ 407282 h 1087794"/>
                  <a:gd name="connsiteX124" fmla="*/ 1231432 w 2534473"/>
                  <a:gd name="connsiteY124" fmla="*/ 413077 h 1087794"/>
                  <a:gd name="connsiteX125" fmla="*/ 1246153 w 2534473"/>
                  <a:gd name="connsiteY125" fmla="*/ 413077 h 1087794"/>
                  <a:gd name="connsiteX126" fmla="*/ 1246153 w 2534473"/>
                  <a:gd name="connsiteY126" fmla="*/ 421247 h 1087794"/>
                  <a:gd name="connsiteX127" fmla="*/ 1250142 w 2534473"/>
                  <a:gd name="connsiteY127" fmla="*/ 421247 h 1087794"/>
                  <a:gd name="connsiteX128" fmla="*/ 1250142 w 2534473"/>
                  <a:gd name="connsiteY128" fmla="*/ 430463 h 1087794"/>
                  <a:gd name="connsiteX129" fmla="*/ 1266667 w 2534473"/>
                  <a:gd name="connsiteY129" fmla="*/ 430463 h 1087794"/>
                  <a:gd name="connsiteX130" fmla="*/ 1266667 w 2534473"/>
                  <a:gd name="connsiteY130" fmla="*/ 435688 h 1087794"/>
                  <a:gd name="connsiteX131" fmla="*/ 1273030 w 2534473"/>
                  <a:gd name="connsiteY131" fmla="*/ 435688 h 1087794"/>
                  <a:gd name="connsiteX132" fmla="*/ 1273030 w 2534473"/>
                  <a:gd name="connsiteY132" fmla="*/ 444428 h 1087794"/>
                  <a:gd name="connsiteX133" fmla="*/ 1279299 w 2534473"/>
                  <a:gd name="connsiteY133" fmla="*/ 444428 h 1087794"/>
                  <a:gd name="connsiteX134" fmla="*/ 1279299 w 2534473"/>
                  <a:gd name="connsiteY134" fmla="*/ 452313 h 1087794"/>
                  <a:gd name="connsiteX135" fmla="*/ 1334573 w 2534473"/>
                  <a:gd name="connsiteY135" fmla="*/ 452313 h 1087794"/>
                  <a:gd name="connsiteX136" fmla="*/ 1334573 w 2534473"/>
                  <a:gd name="connsiteY136" fmla="*/ 459629 h 1087794"/>
                  <a:gd name="connsiteX137" fmla="*/ 1358792 w 2534473"/>
                  <a:gd name="connsiteY137" fmla="*/ 459629 h 1087794"/>
                  <a:gd name="connsiteX138" fmla="*/ 1358792 w 2534473"/>
                  <a:gd name="connsiteY138" fmla="*/ 466279 h 1087794"/>
                  <a:gd name="connsiteX139" fmla="*/ 1366675 w 2534473"/>
                  <a:gd name="connsiteY139" fmla="*/ 466279 h 1087794"/>
                  <a:gd name="connsiteX140" fmla="*/ 1366675 w 2534473"/>
                  <a:gd name="connsiteY140" fmla="*/ 473879 h 1087794"/>
                  <a:gd name="connsiteX141" fmla="*/ 1395167 w 2534473"/>
                  <a:gd name="connsiteY141" fmla="*/ 473879 h 1087794"/>
                  <a:gd name="connsiteX142" fmla="*/ 1395167 w 2534473"/>
                  <a:gd name="connsiteY142" fmla="*/ 483570 h 1087794"/>
                  <a:gd name="connsiteX143" fmla="*/ 1404094 w 2534473"/>
                  <a:gd name="connsiteY143" fmla="*/ 483570 h 1087794"/>
                  <a:gd name="connsiteX144" fmla="*/ 1404094 w 2534473"/>
                  <a:gd name="connsiteY144" fmla="*/ 489650 h 1087794"/>
                  <a:gd name="connsiteX145" fmla="*/ 1421475 w 2534473"/>
                  <a:gd name="connsiteY145" fmla="*/ 489650 h 1087794"/>
                  <a:gd name="connsiteX146" fmla="*/ 1421475 w 2534473"/>
                  <a:gd name="connsiteY146" fmla="*/ 496490 h 1087794"/>
                  <a:gd name="connsiteX147" fmla="*/ 1425368 w 2534473"/>
                  <a:gd name="connsiteY147" fmla="*/ 496490 h 1087794"/>
                  <a:gd name="connsiteX148" fmla="*/ 1425368 w 2534473"/>
                  <a:gd name="connsiteY148" fmla="*/ 505706 h 1087794"/>
                  <a:gd name="connsiteX149" fmla="*/ 1459369 w 2534473"/>
                  <a:gd name="connsiteY149" fmla="*/ 505706 h 1087794"/>
                  <a:gd name="connsiteX150" fmla="*/ 1459369 w 2534473"/>
                  <a:gd name="connsiteY150" fmla="*/ 514446 h 1087794"/>
                  <a:gd name="connsiteX151" fmla="*/ 1483778 w 2534473"/>
                  <a:gd name="connsiteY151" fmla="*/ 514446 h 1087794"/>
                  <a:gd name="connsiteX152" fmla="*/ 1483778 w 2534473"/>
                  <a:gd name="connsiteY152" fmla="*/ 519196 h 1087794"/>
                  <a:gd name="connsiteX153" fmla="*/ 1553583 w 2534473"/>
                  <a:gd name="connsiteY153" fmla="*/ 519196 h 1087794"/>
                  <a:gd name="connsiteX154" fmla="*/ 1553583 w 2534473"/>
                  <a:gd name="connsiteY154" fmla="*/ 528127 h 1087794"/>
                  <a:gd name="connsiteX155" fmla="*/ 1567544 w 2534473"/>
                  <a:gd name="connsiteY155" fmla="*/ 528127 h 1087794"/>
                  <a:gd name="connsiteX156" fmla="*/ 1567544 w 2534473"/>
                  <a:gd name="connsiteY156" fmla="*/ 534967 h 1087794"/>
                  <a:gd name="connsiteX157" fmla="*/ 1574383 w 2534473"/>
                  <a:gd name="connsiteY157" fmla="*/ 534967 h 1087794"/>
                  <a:gd name="connsiteX158" fmla="*/ 1574383 w 2534473"/>
                  <a:gd name="connsiteY158" fmla="*/ 538862 h 1087794"/>
                  <a:gd name="connsiteX159" fmla="*/ 1577802 w 2534473"/>
                  <a:gd name="connsiteY159" fmla="*/ 538862 h 1087794"/>
                  <a:gd name="connsiteX160" fmla="*/ 1577802 w 2534473"/>
                  <a:gd name="connsiteY160" fmla="*/ 542567 h 1087794"/>
                  <a:gd name="connsiteX161" fmla="*/ 1635641 w 2534473"/>
                  <a:gd name="connsiteY161" fmla="*/ 542567 h 1087794"/>
                  <a:gd name="connsiteX162" fmla="*/ 1635641 w 2534473"/>
                  <a:gd name="connsiteY162" fmla="*/ 551308 h 1087794"/>
                  <a:gd name="connsiteX163" fmla="*/ 1639345 w 2534473"/>
                  <a:gd name="connsiteY163" fmla="*/ 551308 h 1087794"/>
                  <a:gd name="connsiteX164" fmla="*/ 1639345 w 2534473"/>
                  <a:gd name="connsiteY164" fmla="*/ 559478 h 1087794"/>
                  <a:gd name="connsiteX165" fmla="*/ 1663848 w 2534473"/>
                  <a:gd name="connsiteY165" fmla="*/ 559478 h 1087794"/>
                  <a:gd name="connsiteX166" fmla="*/ 1663848 w 2534473"/>
                  <a:gd name="connsiteY166" fmla="*/ 566508 h 1087794"/>
                  <a:gd name="connsiteX167" fmla="*/ 1686452 w 2534473"/>
                  <a:gd name="connsiteY167" fmla="*/ 566508 h 1087794"/>
                  <a:gd name="connsiteX168" fmla="*/ 1686452 w 2534473"/>
                  <a:gd name="connsiteY168" fmla="*/ 573633 h 1087794"/>
                  <a:gd name="connsiteX169" fmla="*/ 1729665 w 2534473"/>
                  <a:gd name="connsiteY169" fmla="*/ 573633 h 1087794"/>
                  <a:gd name="connsiteX170" fmla="*/ 1729665 w 2534473"/>
                  <a:gd name="connsiteY170" fmla="*/ 580189 h 1087794"/>
                  <a:gd name="connsiteX171" fmla="*/ 1754073 w 2534473"/>
                  <a:gd name="connsiteY171" fmla="*/ 580189 h 1087794"/>
                  <a:gd name="connsiteX172" fmla="*/ 1754073 w 2534473"/>
                  <a:gd name="connsiteY172" fmla="*/ 596529 h 1087794"/>
                  <a:gd name="connsiteX173" fmla="*/ 1766230 w 2534473"/>
                  <a:gd name="connsiteY173" fmla="*/ 596529 h 1087794"/>
                  <a:gd name="connsiteX174" fmla="*/ 1766230 w 2534473"/>
                  <a:gd name="connsiteY174" fmla="*/ 602325 h 1087794"/>
                  <a:gd name="connsiteX175" fmla="*/ 1773638 w 2534473"/>
                  <a:gd name="connsiteY175" fmla="*/ 602325 h 1087794"/>
                  <a:gd name="connsiteX176" fmla="*/ 1773638 w 2534473"/>
                  <a:gd name="connsiteY176" fmla="*/ 607835 h 1087794"/>
                  <a:gd name="connsiteX177" fmla="*/ 1780951 w 2534473"/>
                  <a:gd name="connsiteY177" fmla="*/ 607835 h 1087794"/>
                  <a:gd name="connsiteX178" fmla="*/ 1780951 w 2534473"/>
                  <a:gd name="connsiteY178" fmla="*/ 612395 h 1087794"/>
                  <a:gd name="connsiteX179" fmla="*/ 1787314 w 2534473"/>
                  <a:gd name="connsiteY179" fmla="*/ 612395 h 1087794"/>
                  <a:gd name="connsiteX180" fmla="*/ 1787314 w 2534473"/>
                  <a:gd name="connsiteY180" fmla="*/ 620280 h 1087794"/>
                  <a:gd name="connsiteX181" fmla="*/ 1826538 w 2534473"/>
                  <a:gd name="connsiteY181" fmla="*/ 620280 h 1087794"/>
                  <a:gd name="connsiteX182" fmla="*/ 1826538 w 2534473"/>
                  <a:gd name="connsiteY182" fmla="*/ 628451 h 1087794"/>
                  <a:gd name="connsiteX183" fmla="*/ 1851232 w 2534473"/>
                  <a:gd name="connsiteY183" fmla="*/ 628451 h 1087794"/>
                  <a:gd name="connsiteX184" fmla="*/ 1851232 w 2534473"/>
                  <a:gd name="connsiteY184" fmla="*/ 639186 h 1087794"/>
                  <a:gd name="connsiteX185" fmla="*/ 1950954 w 2534473"/>
                  <a:gd name="connsiteY185" fmla="*/ 639186 h 1087794"/>
                  <a:gd name="connsiteX186" fmla="*/ 1958077 w 2534473"/>
                  <a:gd name="connsiteY186" fmla="*/ 639186 h 1087794"/>
                  <a:gd name="connsiteX187" fmla="*/ 1961211 w 2534473"/>
                  <a:gd name="connsiteY187" fmla="*/ 639186 h 1087794"/>
                  <a:gd name="connsiteX188" fmla="*/ 1961211 w 2534473"/>
                  <a:gd name="connsiteY188" fmla="*/ 648686 h 1087794"/>
                  <a:gd name="connsiteX189" fmla="*/ 1973368 w 2534473"/>
                  <a:gd name="connsiteY189" fmla="*/ 648686 h 1087794"/>
                  <a:gd name="connsiteX190" fmla="*/ 1973368 w 2534473"/>
                  <a:gd name="connsiteY190" fmla="*/ 659517 h 1087794"/>
                  <a:gd name="connsiteX191" fmla="*/ 2002335 w 2534473"/>
                  <a:gd name="connsiteY191" fmla="*/ 659517 h 1087794"/>
                  <a:gd name="connsiteX192" fmla="*/ 2002335 w 2534473"/>
                  <a:gd name="connsiteY192" fmla="*/ 670537 h 1087794"/>
                  <a:gd name="connsiteX193" fmla="*/ 2055235 w 2534473"/>
                  <a:gd name="connsiteY193" fmla="*/ 670537 h 1087794"/>
                  <a:gd name="connsiteX194" fmla="*/ 2055235 w 2534473"/>
                  <a:gd name="connsiteY194" fmla="*/ 684978 h 1087794"/>
                  <a:gd name="connsiteX195" fmla="*/ 2079644 w 2534473"/>
                  <a:gd name="connsiteY195" fmla="*/ 684978 h 1087794"/>
                  <a:gd name="connsiteX196" fmla="*/ 2079644 w 2534473"/>
                  <a:gd name="connsiteY196" fmla="*/ 700559 h 1087794"/>
                  <a:gd name="connsiteX197" fmla="*/ 2177847 w 2534473"/>
                  <a:gd name="connsiteY197" fmla="*/ 700559 h 1087794"/>
                  <a:gd name="connsiteX198" fmla="*/ 2177847 w 2534473"/>
                  <a:gd name="connsiteY198" fmla="*/ 724500 h 1087794"/>
                  <a:gd name="connsiteX199" fmla="*/ 2380806 w 2534473"/>
                  <a:gd name="connsiteY199" fmla="*/ 724500 h 1087794"/>
                  <a:gd name="connsiteX200" fmla="*/ 2380806 w 2534473"/>
                  <a:gd name="connsiteY200" fmla="*/ 836129 h 1087794"/>
                  <a:gd name="connsiteX201" fmla="*/ 2440735 w 2534473"/>
                  <a:gd name="connsiteY201" fmla="*/ 836129 h 1087794"/>
                  <a:gd name="connsiteX202" fmla="*/ 2440735 w 2534473"/>
                  <a:gd name="connsiteY202" fmla="*/ 1087794 h 1087794"/>
                  <a:gd name="connsiteX203" fmla="*/ 2534474 w 2534473"/>
                  <a:gd name="connsiteY203" fmla="*/ 1087794 h 108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2534473" h="1087794">
                    <a:moveTo>
                      <a:pt x="0" y="0"/>
                    </a:moveTo>
                    <a:lnTo>
                      <a:pt x="285017" y="0"/>
                    </a:lnTo>
                    <a:lnTo>
                      <a:pt x="285017" y="7600"/>
                    </a:lnTo>
                    <a:lnTo>
                      <a:pt x="395756" y="7600"/>
                    </a:lnTo>
                    <a:lnTo>
                      <a:pt x="395756" y="14441"/>
                    </a:lnTo>
                    <a:lnTo>
                      <a:pt x="402879" y="14441"/>
                    </a:lnTo>
                    <a:lnTo>
                      <a:pt x="402879" y="20996"/>
                    </a:lnTo>
                    <a:lnTo>
                      <a:pt x="426813" y="20996"/>
                    </a:lnTo>
                    <a:lnTo>
                      <a:pt x="426813" y="24986"/>
                    </a:lnTo>
                    <a:lnTo>
                      <a:pt x="430232" y="24986"/>
                    </a:lnTo>
                    <a:lnTo>
                      <a:pt x="430232" y="28121"/>
                    </a:lnTo>
                    <a:lnTo>
                      <a:pt x="472115" y="28121"/>
                    </a:lnTo>
                    <a:lnTo>
                      <a:pt x="472115" y="35246"/>
                    </a:lnTo>
                    <a:lnTo>
                      <a:pt x="475819" y="35246"/>
                    </a:lnTo>
                    <a:lnTo>
                      <a:pt x="475819" y="44747"/>
                    </a:lnTo>
                    <a:lnTo>
                      <a:pt x="478953" y="44747"/>
                    </a:lnTo>
                    <a:lnTo>
                      <a:pt x="478953" y="59187"/>
                    </a:lnTo>
                    <a:lnTo>
                      <a:pt x="503457" y="59187"/>
                    </a:lnTo>
                    <a:lnTo>
                      <a:pt x="503457" y="65553"/>
                    </a:lnTo>
                    <a:lnTo>
                      <a:pt x="527675" y="65553"/>
                    </a:lnTo>
                    <a:lnTo>
                      <a:pt x="527675" y="72868"/>
                    </a:lnTo>
                    <a:lnTo>
                      <a:pt x="548189" y="72868"/>
                    </a:lnTo>
                    <a:lnTo>
                      <a:pt x="548189" y="81608"/>
                    </a:lnTo>
                    <a:lnTo>
                      <a:pt x="565570" y="81608"/>
                    </a:lnTo>
                    <a:lnTo>
                      <a:pt x="565570" y="86074"/>
                    </a:lnTo>
                    <a:lnTo>
                      <a:pt x="579531" y="86074"/>
                    </a:lnTo>
                    <a:lnTo>
                      <a:pt x="579531" y="96904"/>
                    </a:lnTo>
                    <a:lnTo>
                      <a:pt x="596341" y="96904"/>
                    </a:lnTo>
                    <a:lnTo>
                      <a:pt x="596341" y="100514"/>
                    </a:lnTo>
                    <a:lnTo>
                      <a:pt x="600045" y="100514"/>
                    </a:lnTo>
                    <a:lnTo>
                      <a:pt x="600045" y="106119"/>
                    </a:lnTo>
                    <a:lnTo>
                      <a:pt x="603749" y="106119"/>
                    </a:lnTo>
                    <a:lnTo>
                      <a:pt x="603749" y="110300"/>
                    </a:lnTo>
                    <a:lnTo>
                      <a:pt x="635281" y="110300"/>
                    </a:lnTo>
                    <a:lnTo>
                      <a:pt x="635281" y="116855"/>
                    </a:lnTo>
                    <a:lnTo>
                      <a:pt x="645253" y="116855"/>
                    </a:lnTo>
                    <a:lnTo>
                      <a:pt x="645253" y="122175"/>
                    </a:lnTo>
                    <a:lnTo>
                      <a:pt x="649242" y="122175"/>
                    </a:lnTo>
                    <a:lnTo>
                      <a:pt x="649242" y="127115"/>
                    </a:lnTo>
                    <a:lnTo>
                      <a:pt x="652661" y="127115"/>
                    </a:lnTo>
                    <a:lnTo>
                      <a:pt x="652661" y="131865"/>
                    </a:lnTo>
                    <a:lnTo>
                      <a:pt x="656080" y="131865"/>
                    </a:lnTo>
                    <a:lnTo>
                      <a:pt x="656080" y="138231"/>
                    </a:lnTo>
                    <a:lnTo>
                      <a:pt x="659214" y="138231"/>
                    </a:lnTo>
                    <a:lnTo>
                      <a:pt x="659214" y="145071"/>
                    </a:lnTo>
                    <a:lnTo>
                      <a:pt x="677639" y="145071"/>
                    </a:lnTo>
                    <a:lnTo>
                      <a:pt x="677639" y="149251"/>
                    </a:lnTo>
                    <a:lnTo>
                      <a:pt x="680013" y="149251"/>
                    </a:lnTo>
                    <a:lnTo>
                      <a:pt x="680013" y="154761"/>
                    </a:lnTo>
                    <a:lnTo>
                      <a:pt x="686376" y="154761"/>
                    </a:lnTo>
                    <a:lnTo>
                      <a:pt x="686376" y="159797"/>
                    </a:lnTo>
                    <a:lnTo>
                      <a:pt x="704517" y="159797"/>
                    </a:lnTo>
                    <a:lnTo>
                      <a:pt x="704517" y="169012"/>
                    </a:lnTo>
                    <a:lnTo>
                      <a:pt x="714774" y="169012"/>
                    </a:lnTo>
                    <a:lnTo>
                      <a:pt x="714774" y="176612"/>
                    </a:lnTo>
                    <a:lnTo>
                      <a:pt x="759791" y="176612"/>
                    </a:lnTo>
                    <a:lnTo>
                      <a:pt x="759791" y="180032"/>
                    </a:lnTo>
                    <a:lnTo>
                      <a:pt x="763210" y="180032"/>
                    </a:lnTo>
                    <a:lnTo>
                      <a:pt x="763210" y="182977"/>
                    </a:lnTo>
                    <a:lnTo>
                      <a:pt x="780306" y="182977"/>
                    </a:lnTo>
                    <a:lnTo>
                      <a:pt x="780306" y="196943"/>
                    </a:lnTo>
                    <a:lnTo>
                      <a:pt x="790563" y="196943"/>
                    </a:lnTo>
                    <a:lnTo>
                      <a:pt x="790563" y="203783"/>
                    </a:lnTo>
                    <a:lnTo>
                      <a:pt x="794552" y="203783"/>
                    </a:lnTo>
                    <a:lnTo>
                      <a:pt x="794552" y="207393"/>
                    </a:lnTo>
                    <a:lnTo>
                      <a:pt x="812407" y="207393"/>
                    </a:lnTo>
                    <a:lnTo>
                      <a:pt x="812407" y="213759"/>
                    </a:lnTo>
                    <a:lnTo>
                      <a:pt x="818770" y="213759"/>
                    </a:lnTo>
                    <a:lnTo>
                      <a:pt x="818770" y="220884"/>
                    </a:lnTo>
                    <a:lnTo>
                      <a:pt x="839000" y="220884"/>
                    </a:lnTo>
                    <a:lnTo>
                      <a:pt x="839000" y="233805"/>
                    </a:lnTo>
                    <a:lnTo>
                      <a:pt x="845838" y="233805"/>
                    </a:lnTo>
                    <a:lnTo>
                      <a:pt x="845838" y="237985"/>
                    </a:lnTo>
                    <a:lnTo>
                      <a:pt x="850016" y="237985"/>
                    </a:lnTo>
                    <a:lnTo>
                      <a:pt x="850016" y="241690"/>
                    </a:lnTo>
                    <a:lnTo>
                      <a:pt x="870816" y="241690"/>
                    </a:lnTo>
                    <a:lnTo>
                      <a:pt x="870816" y="250050"/>
                    </a:lnTo>
                    <a:lnTo>
                      <a:pt x="885062" y="250050"/>
                    </a:lnTo>
                    <a:lnTo>
                      <a:pt x="885062" y="258791"/>
                    </a:lnTo>
                    <a:lnTo>
                      <a:pt x="897124" y="258791"/>
                    </a:lnTo>
                    <a:lnTo>
                      <a:pt x="897124" y="265346"/>
                    </a:lnTo>
                    <a:lnTo>
                      <a:pt x="908520" y="265346"/>
                    </a:lnTo>
                    <a:lnTo>
                      <a:pt x="908520" y="272186"/>
                    </a:lnTo>
                    <a:lnTo>
                      <a:pt x="946130" y="272186"/>
                    </a:lnTo>
                    <a:lnTo>
                      <a:pt x="946130" y="286437"/>
                    </a:lnTo>
                    <a:lnTo>
                      <a:pt x="950879" y="286437"/>
                    </a:lnTo>
                    <a:lnTo>
                      <a:pt x="950879" y="292517"/>
                    </a:lnTo>
                    <a:lnTo>
                      <a:pt x="954013" y="292517"/>
                    </a:lnTo>
                    <a:lnTo>
                      <a:pt x="954013" y="298312"/>
                    </a:lnTo>
                    <a:lnTo>
                      <a:pt x="956957" y="298312"/>
                    </a:lnTo>
                    <a:lnTo>
                      <a:pt x="956957" y="302207"/>
                    </a:lnTo>
                    <a:lnTo>
                      <a:pt x="961136" y="302207"/>
                    </a:lnTo>
                    <a:lnTo>
                      <a:pt x="961136" y="308003"/>
                    </a:lnTo>
                    <a:lnTo>
                      <a:pt x="963985" y="308003"/>
                    </a:lnTo>
                    <a:lnTo>
                      <a:pt x="963985" y="317503"/>
                    </a:lnTo>
                    <a:lnTo>
                      <a:pt x="967974" y="317503"/>
                    </a:lnTo>
                    <a:lnTo>
                      <a:pt x="967974" y="324628"/>
                    </a:lnTo>
                    <a:lnTo>
                      <a:pt x="991908" y="324628"/>
                    </a:lnTo>
                    <a:lnTo>
                      <a:pt x="991908" y="331659"/>
                    </a:lnTo>
                    <a:lnTo>
                      <a:pt x="1005299" y="331659"/>
                    </a:lnTo>
                    <a:lnTo>
                      <a:pt x="1005299" y="339829"/>
                    </a:lnTo>
                    <a:lnTo>
                      <a:pt x="1041389" y="339829"/>
                    </a:lnTo>
                    <a:lnTo>
                      <a:pt x="1041389" y="344579"/>
                    </a:lnTo>
                    <a:lnTo>
                      <a:pt x="1049842" y="344579"/>
                    </a:lnTo>
                    <a:lnTo>
                      <a:pt x="1049842" y="352464"/>
                    </a:lnTo>
                    <a:lnTo>
                      <a:pt x="1054021" y="352464"/>
                    </a:lnTo>
                    <a:lnTo>
                      <a:pt x="1054021" y="355885"/>
                    </a:lnTo>
                    <a:lnTo>
                      <a:pt x="1082228" y="355885"/>
                    </a:lnTo>
                    <a:lnTo>
                      <a:pt x="1082228" y="362250"/>
                    </a:lnTo>
                    <a:lnTo>
                      <a:pt x="1100368" y="362250"/>
                    </a:lnTo>
                    <a:lnTo>
                      <a:pt x="1100368" y="368805"/>
                    </a:lnTo>
                    <a:lnTo>
                      <a:pt x="1140922" y="368805"/>
                    </a:lnTo>
                    <a:lnTo>
                      <a:pt x="1140922" y="375930"/>
                    </a:lnTo>
                    <a:lnTo>
                      <a:pt x="1147475" y="375930"/>
                    </a:lnTo>
                    <a:lnTo>
                      <a:pt x="1147475" y="382011"/>
                    </a:lnTo>
                    <a:lnTo>
                      <a:pt x="1154598" y="382011"/>
                    </a:lnTo>
                    <a:lnTo>
                      <a:pt x="1154598" y="386191"/>
                    </a:lnTo>
                    <a:lnTo>
                      <a:pt x="1195342" y="386191"/>
                    </a:lnTo>
                    <a:lnTo>
                      <a:pt x="1195342" y="390941"/>
                    </a:lnTo>
                    <a:lnTo>
                      <a:pt x="1206928" y="390941"/>
                    </a:lnTo>
                    <a:lnTo>
                      <a:pt x="1206928" y="398826"/>
                    </a:lnTo>
                    <a:lnTo>
                      <a:pt x="1216141" y="398826"/>
                    </a:lnTo>
                    <a:lnTo>
                      <a:pt x="1216141" y="407282"/>
                    </a:lnTo>
                    <a:lnTo>
                      <a:pt x="1231432" y="407282"/>
                    </a:lnTo>
                    <a:lnTo>
                      <a:pt x="1231432" y="413077"/>
                    </a:lnTo>
                    <a:lnTo>
                      <a:pt x="1246153" y="413077"/>
                    </a:lnTo>
                    <a:lnTo>
                      <a:pt x="1246153" y="421247"/>
                    </a:lnTo>
                    <a:lnTo>
                      <a:pt x="1250142" y="421247"/>
                    </a:lnTo>
                    <a:lnTo>
                      <a:pt x="1250142" y="430463"/>
                    </a:lnTo>
                    <a:lnTo>
                      <a:pt x="1266667" y="430463"/>
                    </a:lnTo>
                    <a:lnTo>
                      <a:pt x="1266667" y="435688"/>
                    </a:lnTo>
                    <a:lnTo>
                      <a:pt x="1273030" y="435688"/>
                    </a:lnTo>
                    <a:lnTo>
                      <a:pt x="1273030" y="444428"/>
                    </a:lnTo>
                    <a:lnTo>
                      <a:pt x="1279299" y="444428"/>
                    </a:lnTo>
                    <a:lnTo>
                      <a:pt x="1279299" y="452313"/>
                    </a:lnTo>
                    <a:lnTo>
                      <a:pt x="1334573" y="452313"/>
                    </a:lnTo>
                    <a:lnTo>
                      <a:pt x="1334573" y="459629"/>
                    </a:lnTo>
                    <a:lnTo>
                      <a:pt x="1358792" y="459629"/>
                    </a:lnTo>
                    <a:lnTo>
                      <a:pt x="1358792" y="466279"/>
                    </a:lnTo>
                    <a:lnTo>
                      <a:pt x="1366675" y="466279"/>
                    </a:lnTo>
                    <a:lnTo>
                      <a:pt x="1366675" y="473879"/>
                    </a:lnTo>
                    <a:lnTo>
                      <a:pt x="1395167" y="473879"/>
                    </a:lnTo>
                    <a:lnTo>
                      <a:pt x="1395167" y="483570"/>
                    </a:lnTo>
                    <a:lnTo>
                      <a:pt x="1404094" y="483570"/>
                    </a:lnTo>
                    <a:lnTo>
                      <a:pt x="1404094" y="489650"/>
                    </a:lnTo>
                    <a:lnTo>
                      <a:pt x="1421475" y="489650"/>
                    </a:lnTo>
                    <a:lnTo>
                      <a:pt x="1421475" y="496490"/>
                    </a:lnTo>
                    <a:lnTo>
                      <a:pt x="1425368" y="496490"/>
                    </a:lnTo>
                    <a:lnTo>
                      <a:pt x="1425368" y="505706"/>
                    </a:lnTo>
                    <a:lnTo>
                      <a:pt x="1459369" y="505706"/>
                    </a:lnTo>
                    <a:lnTo>
                      <a:pt x="1459369" y="514446"/>
                    </a:lnTo>
                    <a:lnTo>
                      <a:pt x="1483778" y="514446"/>
                    </a:lnTo>
                    <a:lnTo>
                      <a:pt x="1483778" y="519196"/>
                    </a:lnTo>
                    <a:lnTo>
                      <a:pt x="1553583" y="519196"/>
                    </a:lnTo>
                    <a:lnTo>
                      <a:pt x="1553583" y="528127"/>
                    </a:lnTo>
                    <a:lnTo>
                      <a:pt x="1567544" y="528127"/>
                    </a:lnTo>
                    <a:lnTo>
                      <a:pt x="1567544" y="534967"/>
                    </a:lnTo>
                    <a:lnTo>
                      <a:pt x="1574383" y="534967"/>
                    </a:lnTo>
                    <a:lnTo>
                      <a:pt x="1574383" y="538862"/>
                    </a:lnTo>
                    <a:lnTo>
                      <a:pt x="1577802" y="538862"/>
                    </a:lnTo>
                    <a:lnTo>
                      <a:pt x="1577802" y="542567"/>
                    </a:lnTo>
                    <a:lnTo>
                      <a:pt x="1635641" y="542567"/>
                    </a:lnTo>
                    <a:lnTo>
                      <a:pt x="1635641" y="551308"/>
                    </a:lnTo>
                    <a:lnTo>
                      <a:pt x="1639345" y="551308"/>
                    </a:lnTo>
                    <a:lnTo>
                      <a:pt x="1639345" y="559478"/>
                    </a:lnTo>
                    <a:lnTo>
                      <a:pt x="1663848" y="559478"/>
                    </a:lnTo>
                    <a:lnTo>
                      <a:pt x="1663848" y="566508"/>
                    </a:lnTo>
                    <a:lnTo>
                      <a:pt x="1686452" y="566508"/>
                    </a:lnTo>
                    <a:lnTo>
                      <a:pt x="1686452" y="573633"/>
                    </a:lnTo>
                    <a:lnTo>
                      <a:pt x="1729665" y="573633"/>
                    </a:lnTo>
                    <a:lnTo>
                      <a:pt x="1729665" y="580189"/>
                    </a:lnTo>
                    <a:lnTo>
                      <a:pt x="1754073" y="580189"/>
                    </a:lnTo>
                    <a:lnTo>
                      <a:pt x="1754073" y="596529"/>
                    </a:lnTo>
                    <a:lnTo>
                      <a:pt x="1766230" y="596529"/>
                    </a:lnTo>
                    <a:lnTo>
                      <a:pt x="1766230" y="602325"/>
                    </a:lnTo>
                    <a:lnTo>
                      <a:pt x="1773638" y="602325"/>
                    </a:lnTo>
                    <a:lnTo>
                      <a:pt x="1773638" y="607835"/>
                    </a:lnTo>
                    <a:lnTo>
                      <a:pt x="1780951" y="607835"/>
                    </a:lnTo>
                    <a:lnTo>
                      <a:pt x="1780951" y="612395"/>
                    </a:lnTo>
                    <a:lnTo>
                      <a:pt x="1787314" y="612395"/>
                    </a:lnTo>
                    <a:lnTo>
                      <a:pt x="1787314" y="620280"/>
                    </a:lnTo>
                    <a:lnTo>
                      <a:pt x="1826538" y="620280"/>
                    </a:lnTo>
                    <a:lnTo>
                      <a:pt x="1826538" y="628451"/>
                    </a:lnTo>
                    <a:lnTo>
                      <a:pt x="1851232" y="628451"/>
                    </a:lnTo>
                    <a:lnTo>
                      <a:pt x="1851232" y="639186"/>
                    </a:lnTo>
                    <a:lnTo>
                      <a:pt x="1950954" y="639186"/>
                    </a:lnTo>
                    <a:lnTo>
                      <a:pt x="1958077" y="639186"/>
                    </a:lnTo>
                    <a:lnTo>
                      <a:pt x="1961211" y="639186"/>
                    </a:lnTo>
                    <a:lnTo>
                      <a:pt x="1961211" y="648686"/>
                    </a:lnTo>
                    <a:lnTo>
                      <a:pt x="1973368" y="648686"/>
                    </a:lnTo>
                    <a:lnTo>
                      <a:pt x="1973368" y="659517"/>
                    </a:lnTo>
                    <a:lnTo>
                      <a:pt x="2002335" y="659517"/>
                    </a:lnTo>
                    <a:lnTo>
                      <a:pt x="2002335" y="670537"/>
                    </a:lnTo>
                    <a:lnTo>
                      <a:pt x="2055235" y="670537"/>
                    </a:lnTo>
                    <a:lnTo>
                      <a:pt x="2055235" y="684978"/>
                    </a:lnTo>
                    <a:lnTo>
                      <a:pt x="2079644" y="684978"/>
                    </a:lnTo>
                    <a:lnTo>
                      <a:pt x="2079644" y="700559"/>
                    </a:lnTo>
                    <a:lnTo>
                      <a:pt x="2177847" y="700559"/>
                    </a:lnTo>
                    <a:lnTo>
                      <a:pt x="2177847" y="724500"/>
                    </a:lnTo>
                    <a:lnTo>
                      <a:pt x="2380806" y="724500"/>
                    </a:lnTo>
                    <a:lnTo>
                      <a:pt x="2380806" y="836129"/>
                    </a:lnTo>
                    <a:lnTo>
                      <a:pt x="2440735" y="836129"/>
                    </a:lnTo>
                    <a:lnTo>
                      <a:pt x="2440735" y="1087794"/>
                    </a:lnTo>
                    <a:lnTo>
                      <a:pt x="2534474" y="1087794"/>
                    </a:lnTo>
                  </a:path>
                </a:pathLst>
              </a:custGeom>
              <a:noFill/>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92" name="Graphic 960">
                <a:extLst>
                  <a:ext uri="{FF2B5EF4-FFF2-40B4-BE49-F238E27FC236}">
                    <a16:creationId xmlns:a16="http://schemas.microsoft.com/office/drawing/2014/main" id="{58A930C1-DB61-45E2-949B-0D29213A8420}"/>
                  </a:ext>
                </a:extLst>
              </p:cNvPr>
              <p:cNvGrpSpPr/>
              <p:nvPr/>
            </p:nvGrpSpPr>
            <p:grpSpPr>
              <a:xfrm>
                <a:off x="3497031" y="473386"/>
                <a:ext cx="2508450" cy="1109550"/>
                <a:chOff x="3497031" y="473386"/>
                <a:chExt cx="2508450" cy="1109550"/>
              </a:xfrm>
            </p:grpSpPr>
            <p:grpSp>
              <p:nvGrpSpPr>
                <p:cNvPr id="93" name="Graphic 960">
                  <a:extLst>
                    <a:ext uri="{FF2B5EF4-FFF2-40B4-BE49-F238E27FC236}">
                      <a16:creationId xmlns:a16="http://schemas.microsoft.com/office/drawing/2014/main" id="{C2A5003B-3C8A-499F-9A1B-F935EF00FEB0}"/>
                    </a:ext>
                  </a:extLst>
                </p:cNvPr>
                <p:cNvGrpSpPr/>
                <p:nvPr/>
              </p:nvGrpSpPr>
              <p:grpSpPr>
                <a:xfrm>
                  <a:off x="5984207" y="1561560"/>
                  <a:ext cx="21274" cy="21375"/>
                  <a:chOff x="5984207" y="1561560"/>
                  <a:chExt cx="21274" cy="21375"/>
                </a:xfrm>
              </p:grpSpPr>
              <p:sp>
                <p:nvSpPr>
                  <p:cNvPr id="382" name="Freeform 965">
                    <a:extLst>
                      <a:ext uri="{FF2B5EF4-FFF2-40B4-BE49-F238E27FC236}">
                        <a16:creationId xmlns:a16="http://schemas.microsoft.com/office/drawing/2014/main" id="{66112440-905D-4AC4-96FE-7518C615B9E3}"/>
                      </a:ext>
                    </a:extLst>
                  </p:cNvPr>
                  <p:cNvSpPr/>
                  <p:nvPr/>
                </p:nvSpPr>
                <p:spPr>
                  <a:xfrm>
                    <a:off x="5994845" y="156156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3" name="Freeform 966">
                    <a:extLst>
                      <a:ext uri="{FF2B5EF4-FFF2-40B4-BE49-F238E27FC236}">
                        <a16:creationId xmlns:a16="http://schemas.microsoft.com/office/drawing/2014/main" id="{72D6B9C5-112E-437D-AAE8-CB3A26D78EC2}"/>
                      </a:ext>
                    </a:extLst>
                  </p:cNvPr>
                  <p:cNvSpPr/>
                  <p:nvPr/>
                </p:nvSpPr>
                <p:spPr>
                  <a:xfrm>
                    <a:off x="5984207" y="1572200"/>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4" name="Graphic 960">
                  <a:extLst>
                    <a:ext uri="{FF2B5EF4-FFF2-40B4-BE49-F238E27FC236}">
                      <a16:creationId xmlns:a16="http://schemas.microsoft.com/office/drawing/2014/main" id="{CE317D0A-1858-457F-9983-E1AC6D694CE2}"/>
                    </a:ext>
                  </a:extLst>
                </p:cNvPr>
                <p:cNvGrpSpPr/>
                <p:nvPr/>
              </p:nvGrpSpPr>
              <p:grpSpPr>
                <a:xfrm>
                  <a:off x="5960464" y="1561560"/>
                  <a:ext cx="21369" cy="21375"/>
                  <a:chOff x="5960464" y="1561560"/>
                  <a:chExt cx="21369" cy="21375"/>
                </a:xfrm>
              </p:grpSpPr>
              <p:sp>
                <p:nvSpPr>
                  <p:cNvPr id="380" name="Freeform 968">
                    <a:extLst>
                      <a:ext uri="{FF2B5EF4-FFF2-40B4-BE49-F238E27FC236}">
                        <a16:creationId xmlns:a16="http://schemas.microsoft.com/office/drawing/2014/main" id="{D70D97A9-C119-4F58-B816-5BB240C3AF4E}"/>
                      </a:ext>
                    </a:extLst>
                  </p:cNvPr>
                  <p:cNvSpPr/>
                  <p:nvPr/>
                </p:nvSpPr>
                <p:spPr>
                  <a:xfrm>
                    <a:off x="5971101" y="156156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1" name="Freeform 969">
                    <a:extLst>
                      <a:ext uri="{FF2B5EF4-FFF2-40B4-BE49-F238E27FC236}">
                        <a16:creationId xmlns:a16="http://schemas.microsoft.com/office/drawing/2014/main" id="{B167F55F-FAAB-4A8C-8960-5D95151DA6CB}"/>
                      </a:ext>
                    </a:extLst>
                  </p:cNvPr>
                  <p:cNvSpPr/>
                  <p:nvPr/>
                </p:nvSpPr>
                <p:spPr>
                  <a:xfrm>
                    <a:off x="5960464" y="1572200"/>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5" name="Graphic 960">
                  <a:extLst>
                    <a:ext uri="{FF2B5EF4-FFF2-40B4-BE49-F238E27FC236}">
                      <a16:creationId xmlns:a16="http://schemas.microsoft.com/office/drawing/2014/main" id="{71A5E458-3A55-445C-B577-0C870B2EE485}"/>
                    </a:ext>
                  </a:extLst>
                </p:cNvPr>
                <p:cNvGrpSpPr/>
                <p:nvPr/>
              </p:nvGrpSpPr>
              <p:grpSpPr>
                <a:xfrm>
                  <a:off x="5950967" y="1561560"/>
                  <a:ext cx="21369" cy="21375"/>
                  <a:chOff x="5950967" y="1561560"/>
                  <a:chExt cx="21369" cy="21375"/>
                </a:xfrm>
              </p:grpSpPr>
              <p:sp>
                <p:nvSpPr>
                  <p:cNvPr id="378" name="Freeform 971">
                    <a:extLst>
                      <a:ext uri="{FF2B5EF4-FFF2-40B4-BE49-F238E27FC236}">
                        <a16:creationId xmlns:a16="http://schemas.microsoft.com/office/drawing/2014/main" id="{F1CD5E6A-32D1-4F38-AD10-1EFD41B47EDC}"/>
                      </a:ext>
                    </a:extLst>
                  </p:cNvPr>
                  <p:cNvSpPr/>
                  <p:nvPr/>
                </p:nvSpPr>
                <p:spPr>
                  <a:xfrm>
                    <a:off x="5961699" y="156156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9" name="Freeform 972">
                    <a:extLst>
                      <a:ext uri="{FF2B5EF4-FFF2-40B4-BE49-F238E27FC236}">
                        <a16:creationId xmlns:a16="http://schemas.microsoft.com/office/drawing/2014/main" id="{588ED9FA-11B7-40D1-8C06-A42E50F6C863}"/>
                      </a:ext>
                    </a:extLst>
                  </p:cNvPr>
                  <p:cNvSpPr/>
                  <p:nvPr/>
                </p:nvSpPr>
                <p:spPr>
                  <a:xfrm>
                    <a:off x="5950967" y="1572200"/>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6" name="Graphic 960">
                  <a:extLst>
                    <a:ext uri="{FF2B5EF4-FFF2-40B4-BE49-F238E27FC236}">
                      <a16:creationId xmlns:a16="http://schemas.microsoft.com/office/drawing/2014/main" id="{95856451-5228-406C-B8CA-88FEA6D7BC00}"/>
                    </a:ext>
                  </a:extLst>
                </p:cNvPr>
                <p:cNvGrpSpPr/>
                <p:nvPr/>
              </p:nvGrpSpPr>
              <p:grpSpPr>
                <a:xfrm>
                  <a:off x="5873278" y="1309610"/>
                  <a:ext cx="21274" cy="21375"/>
                  <a:chOff x="5873278" y="1309610"/>
                  <a:chExt cx="21274" cy="21375"/>
                </a:xfrm>
              </p:grpSpPr>
              <p:sp>
                <p:nvSpPr>
                  <p:cNvPr id="376" name="Freeform 974">
                    <a:extLst>
                      <a:ext uri="{FF2B5EF4-FFF2-40B4-BE49-F238E27FC236}">
                        <a16:creationId xmlns:a16="http://schemas.microsoft.com/office/drawing/2014/main" id="{F1BFE94B-712C-4D64-917F-603ED062DA78}"/>
                      </a:ext>
                    </a:extLst>
                  </p:cNvPr>
                  <p:cNvSpPr/>
                  <p:nvPr/>
                </p:nvSpPr>
                <p:spPr>
                  <a:xfrm>
                    <a:off x="5883915" y="130961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7" name="Freeform 975">
                    <a:extLst>
                      <a:ext uri="{FF2B5EF4-FFF2-40B4-BE49-F238E27FC236}">
                        <a16:creationId xmlns:a16="http://schemas.microsoft.com/office/drawing/2014/main" id="{80843CB8-45DF-4B2D-B932-BBA5392B38EB}"/>
                      </a:ext>
                    </a:extLst>
                  </p:cNvPr>
                  <p:cNvSpPr/>
                  <p:nvPr/>
                </p:nvSpPr>
                <p:spPr>
                  <a:xfrm>
                    <a:off x="5873278" y="1320250"/>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 name="Graphic 960">
                  <a:extLst>
                    <a:ext uri="{FF2B5EF4-FFF2-40B4-BE49-F238E27FC236}">
                      <a16:creationId xmlns:a16="http://schemas.microsoft.com/office/drawing/2014/main" id="{0B864B86-B614-4BF9-B112-865CA6D7123D}"/>
                    </a:ext>
                  </a:extLst>
                </p:cNvPr>
                <p:cNvGrpSpPr/>
                <p:nvPr/>
              </p:nvGrpSpPr>
              <p:grpSpPr>
                <a:xfrm>
                  <a:off x="5879546" y="1309610"/>
                  <a:ext cx="21369" cy="21375"/>
                  <a:chOff x="5879546" y="1309610"/>
                  <a:chExt cx="21369" cy="21375"/>
                </a:xfrm>
              </p:grpSpPr>
              <p:sp>
                <p:nvSpPr>
                  <p:cNvPr id="374" name="Freeform 977">
                    <a:extLst>
                      <a:ext uri="{FF2B5EF4-FFF2-40B4-BE49-F238E27FC236}">
                        <a16:creationId xmlns:a16="http://schemas.microsoft.com/office/drawing/2014/main" id="{785F400F-6BB5-4D2D-9D30-82B6DFCCEE32}"/>
                      </a:ext>
                    </a:extLst>
                  </p:cNvPr>
                  <p:cNvSpPr/>
                  <p:nvPr/>
                </p:nvSpPr>
                <p:spPr>
                  <a:xfrm>
                    <a:off x="5890183" y="130961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5" name="Freeform 978">
                    <a:extLst>
                      <a:ext uri="{FF2B5EF4-FFF2-40B4-BE49-F238E27FC236}">
                        <a16:creationId xmlns:a16="http://schemas.microsoft.com/office/drawing/2014/main" id="{A5D9E63B-2B78-4886-AC9B-AD0811A31D8A}"/>
                      </a:ext>
                    </a:extLst>
                  </p:cNvPr>
                  <p:cNvSpPr/>
                  <p:nvPr/>
                </p:nvSpPr>
                <p:spPr>
                  <a:xfrm>
                    <a:off x="5879546" y="1320250"/>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8" name="Graphic 960">
                  <a:extLst>
                    <a:ext uri="{FF2B5EF4-FFF2-40B4-BE49-F238E27FC236}">
                      <a16:creationId xmlns:a16="http://schemas.microsoft.com/office/drawing/2014/main" id="{9FB83F76-EDFF-4101-BB26-1C18C5DAD28E}"/>
                    </a:ext>
                  </a:extLst>
                </p:cNvPr>
                <p:cNvGrpSpPr/>
                <p:nvPr/>
              </p:nvGrpSpPr>
              <p:grpSpPr>
                <a:xfrm>
                  <a:off x="5842032" y="1309610"/>
                  <a:ext cx="21369" cy="21375"/>
                  <a:chOff x="5842032" y="1309610"/>
                  <a:chExt cx="21369" cy="21375"/>
                </a:xfrm>
              </p:grpSpPr>
              <p:sp>
                <p:nvSpPr>
                  <p:cNvPr id="372" name="Freeform 980">
                    <a:extLst>
                      <a:ext uri="{FF2B5EF4-FFF2-40B4-BE49-F238E27FC236}">
                        <a16:creationId xmlns:a16="http://schemas.microsoft.com/office/drawing/2014/main" id="{A3F58E43-AE3D-4107-98C9-5DE81D04340A}"/>
                      </a:ext>
                    </a:extLst>
                  </p:cNvPr>
                  <p:cNvSpPr/>
                  <p:nvPr/>
                </p:nvSpPr>
                <p:spPr>
                  <a:xfrm>
                    <a:off x="5852669" y="130961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3" name="Freeform 981">
                    <a:extLst>
                      <a:ext uri="{FF2B5EF4-FFF2-40B4-BE49-F238E27FC236}">
                        <a16:creationId xmlns:a16="http://schemas.microsoft.com/office/drawing/2014/main" id="{B3E51782-D8D2-4F10-91EB-73BEA59FFCBA}"/>
                      </a:ext>
                    </a:extLst>
                  </p:cNvPr>
                  <p:cNvSpPr/>
                  <p:nvPr/>
                </p:nvSpPr>
                <p:spPr>
                  <a:xfrm>
                    <a:off x="5842032" y="1320250"/>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9" name="Graphic 960">
                  <a:extLst>
                    <a:ext uri="{FF2B5EF4-FFF2-40B4-BE49-F238E27FC236}">
                      <a16:creationId xmlns:a16="http://schemas.microsoft.com/office/drawing/2014/main" id="{FC0F86E8-04FB-402C-B298-DA207D577730}"/>
                    </a:ext>
                  </a:extLst>
                </p:cNvPr>
                <p:cNvGrpSpPr/>
                <p:nvPr/>
              </p:nvGrpSpPr>
              <p:grpSpPr>
                <a:xfrm>
                  <a:off x="5831015" y="1197885"/>
                  <a:ext cx="21274" cy="21280"/>
                  <a:chOff x="5831015" y="1197885"/>
                  <a:chExt cx="21274" cy="21280"/>
                </a:xfrm>
              </p:grpSpPr>
              <p:sp>
                <p:nvSpPr>
                  <p:cNvPr id="370" name="Freeform 983">
                    <a:extLst>
                      <a:ext uri="{FF2B5EF4-FFF2-40B4-BE49-F238E27FC236}">
                        <a16:creationId xmlns:a16="http://schemas.microsoft.com/office/drawing/2014/main" id="{31C0CB1C-DB46-4865-830C-6E82C23BEC7D}"/>
                      </a:ext>
                    </a:extLst>
                  </p:cNvPr>
                  <p:cNvSpPr/>
                  <p:nvPr/>
                </p:nvSpPr>
                <p:spPr>
                  <a:xfrm>
                    <a:off x="5841652"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1" name="Freeform 984">
                    <a:extLst>
                      <a:ext uri="{FF2B5EF4-FFF2-40B4-BE49-F238E27FC236}">
                        <a16:creationId xmlns:a16="http://schemas.microsoft.com/office/drawing/2014/main" id="{B32632B0-2ADC-4712-BFF4-02A99D825515}"/>
                      </a:ext>
                    </a:extLst>
                  </p:cNvPr>
                  <p:cNvSpPr/>
                  <p:nvPr/>
                </p:nvSpPr>
                <p:spPr>
                  <a:xfrm>
                    <a:off x="5831015"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0" name="Graphic 960">
                  <a:extLst>
                    <a:ext uri="{FF2B5EF4-FFF2-40B4-BE49-F238E27FC236}">
                      <a16:creationId xmlns:a16="http://schemas.microsoft.com/office/drawing/2014/main" id="{E999A828-7917-41FD-AF6E-273249035CCB}"/>
                    </a:ext>
                  </a:extLst>
                </p:cNvPr>
                <p:cNvGrpSpPr/>
                <p:nvPr/>
              </p:nvGrpSpPr>
              <p:grpSpPr>
                <a:xfrm>
                  <a:off x="5825886" y="1197885"/>
                  <a:ext cx="21274" cy="21280"/>
                  <a:chOff x="5825886" y="1197885"/>
                  <a:chExt cx="21274" cy="21280"/>
                </a:xfrm>
              </p:grpSpPr>
              <p:sp>
                <p:nvSpPr>
                  <p:cNvPr id="368" name="Freeform 1109">
                    <a:extLst>
                      <a:ext uri="{FF2B5EF4-FFF2-40B4-BE49-F238E27FC236}">
                        <a16:creationId xmlns:a16="http://schemas.microsoft.com/office/drawing/2014/main" id="{4D2CB5DD-7EBE-4859-977D-E8040D0F2D1B}"/>
                      </a:ext>
                    </a:extLst>
                  </p:cNvPr>
                  <p:cNvSpPr/>
                  <p:nvPr/>
                </p:nvSpPr>
                <p:spPr>
                  <a:xfrm>
                    <a:off x="5836523"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9" name="Freeform 1110">
                    <a:extLst>
                      <a:ext uri="{FF2B5EF4-FFF2-40B4-BE49-F238E27FC236}">
                        <a16:creationId xmlns:a16="http://schemas.microsoft.com/office/drawing/2014/main" id="{41DED19E-75D9-4E36-B90A-746B2EFA13B3}"/>
                      </a:ext>
                    </a:extLst>
                  </p:cNvPr>
                  <p:cNvSpPr/>
                  <p:nvPr/>
                </p:nvSpPr>
                <p:spPr>
                  <a:xfrm>
                    <a:off x="5825886"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1" name="Graphic 960">
                  <a:extLst>
                    <a:ext uri="{FF2B5EF4-FFF2-40B4-BE49-F238E27FC236}">
                      <a16:creationId xmlns:a16="http://schemas.microsoft.com/office/drawing/2014/main" id="{BD283755-1916-4DBF-93DD-F93E5C35821A}"/>
                    </a:ext>
                  </a:extLst>
                </p:cNvPr>
                <p:cNvGrpSpPr/>
                <p:nvPr/>
              </p:nvGrpSpPr>
              <p:grpSpPr>
                <a:xfrm>
                  <a:off x="5816389" y="1197885"/>
                  <a:ext cx="21274" cy="21280"/>
                  <a:chOff x="5816389" y="1197885"/>
                  <a:chExt cx="21274" cy="21280"/>
                </a:xfrm>
              </p:grpSpPr>
              <p:sp>
                <p:nvSpPr>
                  <p:cNvPr id="366" name="Freeform 1112">
                    <a:extLst>
                      <a:ext uri="{FF2B5EF4-FFF2-40B4-BE49-F238E27FC236}">
                        <a16:creationId xmlns:a16="http://schemas.microsoft.com/office/drawing/2014/main" id="{887C960B-CEE1-45AE-A863-D6E2D9C4EFA5}"/>
                      </a:ext>
                    </a:extLst>
                  </p:cNvPr>
                  <p:cNvSpPr/>
                  <p:nvPr/>
                </p:nvSpPr>
                <p:spPr>
                  <a:xfrm>
                    <a:off x="5827026"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7" name="Freeform 1113">
                    <a:extLst>
                      <a:ext uri="{FF2B5EF4-FFF2-40B4-BE49-F238E27FC236}">
                        <a16:creationId xmlns:a16="http://schemas.microsoft.com/office/drawing/2014/main" id="{17377F75-95B4-47B2-83D0-03B9CB6C05BF}"/>
                      </a:ext>
                    </a:extLst>
                  </p:cNvPr>
                  <p:cNvSpPr/>
                  <p:nvPr/>
                </p:nvSpPr>
                <p:spPr>
                  <a:xfrm>
                    <a:off x="5816389"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2" name="Graphic 960">
                  <a:extLst>
                    <a:ext uri="{FF2B5EF4-FFF2-40B4-BE49-F238E27FC236}">
                      <a16:creationId xmlns:a16="http://schemas.microsoft.com/office/drawing/2014/main" id="{49EB0C52-1C4D-40B1-9A0F-F8B270538A5A}"/>
                    </a:ext>
                  </a:extLst>
                </p:cNvPr>
                <p:cNvGrpSpPr/>
                <p:nvPr/>
              </p:nvGrpSpPr>
              <p:grpSpPr>
                <a:xfrm>
                  <a:off x="5782863" y="1197885"/>
                  <a:ext cx="21274" cy="21280"/>
                  <a:chOff x="5782863" y="1197885"/>
                  <a:chExt cx="21274" cy="21280"/>
                </a:xfrm>
              </p:grpSpPr>
              <p:sp>
                <p:nvSpPr>
                  <p:cNvPr id="364" name="Freeform 1115">
                    <a:extLst>
                      <a:ext uri="{FF2B5EF4-FFF2-40B4-BE49-F238E27FC236}">
                        <a16:creationId xmlns:a16="http://schemas.microsoft.com/office/drawing/2014/main" id="{DA1DE656-59A6-4B07-922A-58C927497140}"/>
                      </a:ext>
                    </a:extLst>
                  </p:cNvPr>
                  <p:cNvSpPr/>
                  <p:nvPr/>
                </p:nvSpPr>
                <p:spPr>
                  <a:xfrm>
                    <a:off x="5793500"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5" name="Freeform 1116">
                    <a:extLst>
                      <a:ext uri="{FF2B5EF4-FFF2-40B4-BE49-F238E27FC236}">
                        <a16:creationId xmlns:a16="http://schemas.microsoft.com/office/drawing/2014/main" id="{B6BE3ADF-EE1F-41F9-A217-FBE41B6989C9}"/>
                      </a:ext>
                    </a:extLst>
                  </p:cNvPr>
                  <p:cNvSpPr/>
                  <p:nvPr/>
                </p:nvSpPr>
                <p:spPr>
                  <a:xfrm>
                    <a:off x="5782863"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3" name="Graphic 960">
                  <a:extLst>
                    <a:ext uri="{FF2B5EF4-FFF2-40B4-BE49-F238E27FC236}">
                      <a16:creationId xmlns:a16="http://schemas.microsoft.com/office/drawing/2014/main" id="{056571DD-03ED-473C-8C63-8FACDE2498EC}"/>
                    </a:ext>
                  </a:extLst>
                </p:cNvPr>
                <p:cNvGrpSpPr/>
                <p:nvPr/>
              </p:nvGrpSpPr>
              <p:grpSpPr>
                <a:xfrm>
                  <a:off x="5793500" y="1197885"/>
                  <a:ext cx="21274" cy="21280"/>
                  <a:chOff x="5793500" y="1197885"/>
                  <a:chExt cx="21274" cy="21280"/>
                </a:xfrm>
              </p:grpSpPr>
              <p:sp>
                <p:nvSpPr>
                  <p:cNvPr id="362" name="Freeform 1118">
                    <a:extLst>
                      <a:ext uri="{FF2B5EF4-FFF2-40B4-BE49-F238E27FC236}">
                        <a16:creationId xmlns:a16="http://schemas.microsoft.com/office/drawing/2014/main" id="{59B0C3C3-7F32-4247-B85D-8C1FB8A1CDF5}"/>
                      </a:ext>
                    </a:extLst>
                  </p:cNvPr>
                  <p:cNvSpPr/>
                  <p:nvPr/>
                </p:nvSpPr>
                <p:spPr>
                  <a:xfrm>
                    <a:off x="5804137"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3" name="Freeform 1119">
                    <a:extLst>
                      <a:ext uri="{FF2B5EF4-FFF2-40B4-BE49-F238E27FC236}">
                        <a16:creationId xmlns:a16="http://schemas.microsoft.com/office/drawing/2014/main" id="{81DCC67E-929F-441B-8216-398B526900E9}"/>
                      </a:ext>
                    </a:extLst>
                  </p:cNvPr>
                  <p:cNvSpPr/>
                  <p:nvPr/>
                </p:nvSpPr>
                <p:spPr>
                  <a:xfrm>
                    <a:off x="5793500"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4" name="Graphic 960">
                  <a:extLst>
                    <a:ext uri="{FF2B5EF4-FFF2-40B4-BE49-F238E27FC236}">
                      <a16:creationId xmlns:a16="http://schemas.microsoft.com/office/drawing/2014/main" id="{711E02D5-3D29-4E28-999F-E730A93F953D}"/>
                    </a:ext>
                  </a:extLst>
                </p:cNvPr>
                <p:cNvGrpSpPr/>
                <p:nvPr/>
              </p:nvGrpSpPr>
              <p:grpSpPr>
                <a:xfrm>
                  <a:off x="5799388" y="1197885"/>
                  <a:ext cx="21369" cy="21280"/>
                  <a:chOff x="5799388" y="1197885"/>
                  <a:chExt cx="21369" cy="21280"/>
                </a:xfrm>
              </p:grpSpPr>
              <p:sp>
                <p:nvSpPr>
                  <p:cNvPr id="360" name="Freeform 1121">
                    <a:extLst>
                      <a:ext uri="{FF2B5EF4-FFF2-40B4-BE49-F238E27FC236}">
                        <a16:creationId xmlns:a16="http://schemas.microsoft.com/office/drawing/2014/main" id="{A92E474A-2028-4F9B-AED5-8EF40C0C5C4F}"/>
                      </a:ext>
                    </a:extLst>
                  </p:cNvPr>
                  <p:cNvSpPr/>
                  <p:nvPr/>
                </p:nvSpPr>
                <p:spPr>
                  <a:xfrm>
                    <a:off x="5810025"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1" name="Freeform 1122">
                    <a:extLst>
                      <a:ext uri="{FF2B5EF4-FFF2-40B4-BE49-F238E27FC236}">
                        <a16:creationId xmlns:a16="http://schemas.microsoft.com/office/drawing/2014/main" id="{E0F87ACF-C938-41AC-8276-D6B4ECD4BDC3}"/>
                      </a:ext>
                    </a:extLst>
                  </p:cNvPr>
                  <p:cNvSpPr/>
                  <p:nvPr/>
                </p:nvSpPr>
                <p:spPr>
                  <a:xfrm>
                    <a:off x="5799388" y="1208526"/>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5" name="Graphic 960">
                  <a:extLst>
                    <a:ext uri="{FF2B5EF4-FFF2-40B4-BE49-F238E27FC236}">
                      <a16:creationId xmlns:a16="http://schemas.microsoft.com/office/drawing/2014/main" id="{F2CF7B85-CC1E-4097-8972-863BDD71BB3C}"/>
                    </a:ext>
                  </a:extLst>
                </p:cNvPr>
                <p:cNvGrpSpPr/>
                <p:nvPr/>
              </p:nvGrpSpPr>
              <p:grpSpPr>
                <a:xfrm>
                  <a:off x="5768617" y="1197885"/>
                  <a:ext cx="21274" cy="21280"/>
                  <a:chOff x="5768617" y="1197885"/>
                  <a:chExt cx="21274" cy="21280"/>
                </a:xfrm>
              </p:grpSpPr>
              <p:sp>
                <p:nvSpPr>
                  <p:cNvPr id="358" name="Freeform 1124">
                    <a:extLst>
                      <a:ext uri="{FF2B5EF4-FFF2-40B4-BE49-F238E27FC236}">
                        <a16:creationId xmlns:a16="http://schemas.microsoft.com/office/drawing/2014/main" id="{89708EEE-20B0-4BB7-983D-3A5045A872EF}"/>
                      </a:ext>
                    </a:extLst>
                  </p:cNvPr>
                  <p:cNvSpPr/>
                  <p:nvPr/>
                </p:nvSpPr>
                <p:spPr>
                  <a:xfrm>
                    <a:off x="5779254"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9" name="Freeform 1125">
                    <a:extLst>
                      <a:ext uri="{FF2B5EF4-FFF2-40B4-BE49-F238E27FC236}">
                        <a16:creationId xmlns:a16="http://schemas.microsoft.com/office/drawing/2014/main" id="{49967A73-E112-4C8B-96BC-7AE894180022}"/>
                      </a:ext>
                    </a:extLst>
                  </p:cNvPr>
                  <p:cNvSpPr/>
                  <p:nvPr/>
                </p:nvSpPr>
                <p:spPr>
                  <a:xfrm>
                    <a:off x="5768617"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 name="Graphic 960">
                  <a:extLst>
                    <a:ext uri="{FF2B5EF4-FFF2-40B4-BE49-F238E27FC236}">
                      <a16:creationId xmlns:a16="http://schemas.microsoft.com/office/drawing/2014/main" id="{709A57AA-A131-4EC9-9B24-519F493D0B1A}"/>
                    </a:ext>
                  </a:extLst>
                </p:cNvPr>
                <p:cNvGrpSpPr/>
                <p:nvPr/>
              </p:nvGrpSpPr>
              <p:grpSpPr>
                <a:xfrm>
                  <a:off x="5759119" y="1197885"/>
                  <a:ext cx="21369" cy="21280"/>
                  <a:chOff x="5759119" y="1197885"/>
                  <a:chExt cx="21369" cy="21280"/>
                </a:xfrm>
              </p:grpSpPr>
              <p:sp>
                <p:nvSpPr>
                  <p:cNvPr id="356" name="Freeform 1127">
                    <a:extLst>
                      <a:ext uri="{FF2B5EF4-FFF2-40B4-BE49-F238E27FC236}">
                        <a16:creationId xmlns:a16="http://schemas.microsoft.com/office/drawing/2014/main" id="{B0D7957C-0B29-49CE-9258-98F2D2B7CDE6}"/>
                      </a:ext>
                    </a:extLst>
                  </p:cNvPr>
                  <p:cNvSpPr/>
                  <p:nvPr/>
                </p:nvSpPr>
                <p:spPr>
                  <a:xfrm>
                    <a:off x="5769756"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7" name="Freeform 1128">
                    <a:extLst>
                      <a:ext uri="{FF2B5EF4-FFF2-40B4-BE49-F238E27FC236}">
                        <a16:creationId xmlns:a16="http://schemas.microsoft.com/office/drawing/2014/main" id="{00C06641-3302-498D-AAB7-1B642B7D0A18}"/>
                      </a:ext>
                    </a:extLst>
                  </p:cNvPr>
                  <p:cNvSpPr/>
                  <p:nvPr/>
                </p:nvSpPr>
                <p:spPr>
                  <a:xfrm>
                    <a:off x="5759119" y="1208526"/>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7" name="Graphic 960">
                  <a:extLst>
                    <a:ext uri="{FF2B5EF4-FFF2-40B4-BE49-F238E27FC236}">
                      <a16:creationId xmlns:a16="http://schemas.microsoft.com/office/drawing/2014/main" id="{ECD82B9B-9904-4127-A9E2-E1059342F3E9}"/>
                    </a:ext>
                  </a:extLst>
                </p:cNvPr>
                <p:cNvGrpSpPr/>
                <p:nvPr/>
              </p:nvGrpSpPr>
              <p:grpSpPr>
                <a:xfrm>
                  <a:off x="5748482" y="1197885"/>
                  <a:ext cx="21274" cy="21280"/>
                  <a:chOff x="5748482" y="1197885"/>
                  <a:chExt cx="21274" cy="21280"/>
                </a:xfrm>
              </p:grpSpPr>
              <p:sp>
                <p:nvSpPr>
                  <p:cNvPr id="354" name="Freeform 1130">
                    <a:extLst>
                      <a:ext uri="{FF2B5EF4-FFF2-40B4-BE49-F238E27FC236}">
                        <a16:creationId xmlns:a16="http://schemas.microsoft.com/office/drawing/2014/main" id="{2045C671-5703-4475-B8E1-B9FCBE62F563}"/>
                      </a:ext>
                    </a:extLst>
                  </p:cNvPr>
                  <p:cNvSpPr/>
                  <p:nvPr/>
                </p:nvSpPr>
                <p:spPr>
                  <a:xfrm>
                    <a:off x="5759119"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5" name="Freeform 1131">
                    <a:extLst>
                      <a:ext uri="{FF2B5EF4-FFF2-40B4-BE49-F238E27FC236}">
                        <a16:creationId xmlns:a16="http://schemas.microsoft.com/office/drawing/2014/main" id="{30DE54E4-95B5-4B0A-A2CF-5074942A6B69}"/>
                      </a:ext>
                    </a:extLst>
                  </p:cNvPr>
                  <p:cNvSpPr/>
                  <p:nvPr/>
                </p:nvSpPr>
                <p:spPr>
                  <a:xfrm>
                    <a:off x="5748482"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8" name="Graphic 960">
                  <a:extLst>
                    <a:ext uri="{FF2B5EF4-FFF2-40B4-BE49-F238E27FC236}">
                      <a16:creationId xmlns:a16="http://schemas.microsoft.com/office/drawing/2014/main" id="{8F94CF2D-B73D-4B5E-8314-51737A5D1702}"/>
                    </a:ext>
                  </a:extLst>
                </p:cNvPr>
                <p:cNvGrpSpPr/>
                <p:nvPr/>
              </p:nvGrpSpPr>
              <p:grpSpPr>
                <a:xfrm>
                  <a:off x="5718091" y="1197885"/>
                  <a:ext cx="21274" cy="21280"/>
                  <a:chOff x="5718091" y="1197885"/>
                  <a:chExt cx="21274" cy="21280"/>
                </a:xfrm>
              </p:grpSpPr>
              <p:sp>
                <p:nvSpPr>
                  <p:cNvPr id="352" name="Freeform 1133">
                    <a:extLst>
                      <a:ext uri="{FF2B5EF4-FFF2-40B4-BE49-F238E27FC236}">
                        <a16:creationId xmlns:a16="http://schemas.microsoft.com/office/drawing/2014/main" id="{58F928DE-B8A0-4DC5-B1A4-3ED51D8FDC70}"/>
                      </a:ext>
                    </a:extLst>
                  </p:cNvPr>
                  <p:cNvSpPr/>
                  <p:nvPr/>
                </p:nvSpPr>
                <p:spPr>
                  <a:xfrm>
                    <a:off x="5728728"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3" name="Freeform 1134">
                    <a:extLst>
                      <a:ext uri="{FF2B5EF4-FFF2-40B4-BE49-F238E27FC236}">
                        <a16:creationId xmlns:a16="http://schemas.microsoft.com/office/drawing/2014/main" id="{E1CE2DC4-97EF-404B-AD36-55A6D9CED1C8}"/>
                      </a:ext>
                    </a:extLst>
                  </p:cNvPr>
                  <p:cNvSpPr/>
                  <p:nvPr/>
                </p:nvSpPr>
                <p:spPr>
                  <a:xfrm>
                    <a:off x="5718091"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 name="Graphic 960">
                  <a:extLst>
                    <a:ext uri="{FF2B5EF4-FFF2-40B4-BE49-F238E27FC236}">
                      <a16:creationId xmlns:a16="http://schemas.microsoft.com/office/drawing/2014/main" id="{1A33BE40-DA14-4695-BE6B-9C155144AEB3}"/>
                    </a:ext>
                  </a:extLst>
                </p:cNvPr>
                <p:cNvGrpSpPr/>
                <p:nvPr/>
              </p:nvGrpSpPr>
              <p:grpSpPr>
                <a:xfrm>
                  <a:off x="5728728" y="1197885"/>
                  <a:ext cx="21369" cy="21280"/>
                  <a:chOff x="5728728" y="1197885"/>
                  <a:chExt cx="21369" cy="21280"/>
                </a:xfrm>
              </p:grpSpPr>
              <p:sp>
                <p:nvSpPr>
                  <p:cNvPr id="350" name="Freeform 1136">
                    <a:extLst>
                      <a:ext uri="{FF2B5EF4-FFF2-40B4-BE49-F238E27FC236}">
                        <a16:creationId xmlns:a16="http://schemas.microsoft.com/office/drawing/2014/main" id="{FD52D4DF-83B9-4C99-A683-CC0A850B19D1}"/>
                      </a:ext>
                    </a:extLst>
                  </p:cNvPr>
                  <p:cNvSpPr/>
                  <p:nvPr/>
                </p:nvSpPr>
                <p:spPr>
                  <a:xfrm>
                    <a:off x="5739365"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1" name="Freeform 1137">
                    <a:extLst>
                      <a:ext uri="{FF2B5EF4-FFF2-40B4-BE49-F238E27FC236}">
                        <a16:creationId xmlns:a16="http://schemas.microsoft.com/office/drawing/2014/main" id="{3F49C674-EC64-44B1-8740-E6D1975172FD}"/>
                      </a:ext>
                    </a:extLst>
                  </p:cNvPr>
                  <p:cNvSpPr/>
                  <p:nvPr/>
                </p:nvSpPr>
                <p:spPr>
                  <a:xfrm>
                    <a:off x="5728728" y="1208526"/>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0" name="Graphic 960">
                  <a:extLst>
                    <a:ext uri="{FF2B5EF4-FFF2-40B4-BE49-F238E27FC236}">
                      <a16:creationId xmlns:a16="http://schemas.microsoft.com/office/drawing/2014/main" id="{5A9FF556-C2AA-4E74-A775-2DADC60B02F7}"/>
                    </a:ext>
                  </a:extLst>
                </p:cNvPr>
                <p:cNvGrpSpPr/>
                <p:nvPr/>
              </p:nvGrpSpPr>
              <p:grpSpPr>
                <a:xfrm>
                  <a:off x="5737845" y="1197885"/>
                  <a:ext cx="21274" cy="21280"/>
                  <a:chOff x="5737845" y="1197885"/>
                  <a:chExt cx="21274" cy="21280"/>
                </a:xfrm>
              </p:grpSpPr>
              <p:sp>
                <p:nvSpPr>
                  <p:cNvPr id="348" name="Freeform 1139">
                    <a:extLst>
                      <a:ext uri="{FF2B5EF4-FFF2-40B4-BE49-F238E27FC236}">
                        <a16:creationId xmlns:a16="http://schemas.microsoft.com/office/drawing/2014/main" id="{F36E9AC3-E30D-4396-B145-1EA460353C92}"/>
                      </a:ext>
                    </a:extLst>
                  </p:cNvPr>
                  <p:cNvSpPr/>
                  <p:nvPr/>
                </p:nvSpPr>
                <p:spPr>
                  <a:xfrm>
                    <a:off x="5748482"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9" name="Freeform 1140">
                    <a:extLst>
                      <a:ext uri="{FF2B5EF4-FFF2-40B4-BE49-F238E27FC236}">
                        <a16:creationId xmlns:a16="http://schemas.microsoft.com/office/drawing/2014/main" id="{C0A44167-602C-42BF-BA3E-BED45F51924B}"/>
                      </a:ext>
                    </a:extLst>
                  </p:cNvPr>
                  <p:cNvSpPr/>
                  <p:nvPr/>
                </p:nvSpPr>
                <p:spPr>
                  <a:xfrm>
                    <a:off x="5737845"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1" name="Graphic 960">
                  <a:extLst>
                    <a:ext uri="{FF2B5EF4-FFF2-40B4-BE49-F238E27FC236}">
                      <a16:creationId xmlns:a16="http://schemas.microsoft.com/office/drawing/2014/main" id="{5C945B76-B0B2-4E9A-B8AA-4AABAA2C1D39}"/>
                    </a:ext>
                  </a:extLst>
                </p:cNvPr>
                <p:cNvGrpSpPr/>
                <p:nvPr/>
              </p:nvGrpSpPr>
              <p:grpSpPr>
                <a:xfrm>
                  <a:off x="5694822" y="1197885"/>
                  <a:ext cx="21274" cy="21280"/>
                  <a:chOff x="5694822" y="1197885"/>
                  <a:chExt cx="21274" cy="21280"/>
                </a:xfrm>
              </p:grpSpPr>
              <p:sp>
                <p:nvSpPr>
                  <p:cNvPr id="346" name="Freeform 1142">
                    <a:extLst>
                      <a:ext uri="{FF2B5EF4-FFF2-40B4-BE49-F238E27FC236}">
                        <a16:creationId xmlns:a16="http://schemas.microsoft.com/office/drawing/2014/main" id="{3DEBCD32-EA78-4142-862E-35497EFCB5E0}"/>
                      </a:ext>
                    </a:extLst>
                  </p:cNvPr>
                  <p:cNvSpPr/>
                  <p:nvPr/>
                </p:nvSpPr>
                <p:spPr>
                  <a:xfrm>
                    <a:off x="5705459"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7" name="Freeform 1143">
                    <a:extLst>
                      <a:ext uri="{FF2B5EF4-FFF2-40B4-BE49-F238E27FC236}">
                        <a16:creationId xmlns:a16="http://schemas.microsoft.com/office/drawing/2014/main" id="{827E55C2-EA39-4548-B0D9-B5668D56185F}"/>
                      </a:ext>
                    </a:extLst>
                  </p:cNvPr>
                  <p:cNvSpPr/>
                  <p:nvPr/>
                </p:nvSpPr>
                <p:spPr>
                  <a:xfrm>
                    <a:off x="5694822"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 name="Graphic 960">
                  <a:extLst>
                    <a:ext uri="{FF2B5EF4-FFF2-40B4-BE49-F238E27FC236}">
                      <a16:creationId xmlns:a16="http://schemas.microsoft.com/office/drawing/2014/main" id="{0EEE6690-5FC7-40B0-A2C4-43F11351F018}"/>
                    </a:ext>
                  </a:extLst>
                </p:cNvPr>
                <p:cNvGrpSpPr/>
                <p:nvPr/>
              </p:nvGrpSpPr>
              <p:grpSpPr>
                <a:xfrm>
                  <a:off x="5701470" y="1197885"/>
                  <a:ext cx="21369" cy="21280"/>
                  <a:chOff x="5701470" y="1197885"/>
                  <a:chExt cx="21369" cy="21280"/>
                </a:xfrm>
              </p:grpSpPr>
              <p:sp>
                <p:nvSpPr>
                  <p:cNvPr id="344" name="Freeform 1145">
                    <a:extLst>
                      <a:ext uri="{FF2B5EF4-FFF2-40B4-BE49-F238E27FC236}">
                        <a16:creationId xmlns:a16="http://schemas.microsoft.com/office/drawing/2014/main" id="{528C63C8-D722-41EE-B7E8-9692AF59C677}"/>
                      </a:ext>
                    </a:extLst>
                  </p:cNvPr>
                  <p:cNvSpPr/>
                  <p:nvPr/>
                </p:nvSpPr>
                <p:spPr>
                  <a:xfrm>
                    <a:off x="5712202"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5" name="Freeform 1146">
                    <a:extLst>
                      <a:ext uri="{FF2B5EF4-FFF2-40B4-BE49-F238E27FC236}">
                        <a16:creationId xmlns:a16="http://schemas.microsoft.com/office/drawing/2014/main" id="{EFFD7485-767F-4A3E-A5CB-75C736E99E39}"/>
                      </a:ext>
                    </a:extLst>
                  </p:cNvPr>
                  <p:cNvSpPr/>
                  <p:nvPr/>
                </p:nvSpPr>
                <p:spPr>
                  <a:xfrm>
                    <a:off x="5701470" y="1208526"/>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3" name="Graphic 960">
                  <a:extLst>
                    <a:ext uri="{FF2B5EF4-FFF2-40B4-BE49-F238E27FC236}">
                      <a16:creationId xmlns:a16="http://schemas.microsoft.com/office/drawing/2014/main" id="{D35D26BF-10C1-45FA-B82B-92A2F58117C4}"/>
                    </a:ext>
                  </a:extLst>
                </p:cNvPr>
                <p:cNvGrpSpPr/>
                <p:nvPr/>
              </p:nvGrpSpPr>
              <p:grpSpPr>
                <a:xfrm>
                  <a:off x="5636793" y="1197885"/>
                  <a:ext cx="21274" cy="21280"/>
                  <a:chOff x="5636793" y="1197885"/>
                  <a:chExt cx="21274" cy="21280"/>
                </a:xfrm>
              </p:grpSpPr>
              <p:sp>
                <p:nvSpPr>
                  <p:cNvPr id="342" name="Freeform 1148">
                    <a:extLst>
                      <a:ext uri="{FF2B5EF4-FFF2-40B4-BE49-F238E27FC236}">
                        <a16:creationId xmlns:a16="http://schemas.microsoft.com/office/drawing/2014/main" id="{E4EC75F7-20BA-455A-938B-5292858365E2}"/>
                      </a:ext>
                    </a:extLst>
                  </p:cNvPr>
                  <p:cNvSpPr/>
                  <p:nvPr/>
                </p:nvSpPr>
                <p:spPr>
                  <a:xfrm>
                    <a:off x="5647430"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3" name="Freeform 1149">
                    <a:extLst>
                      <a:ext uri="{FF2B5EF4-FFF2-40B4-BE49-F238E27FC236}">
                        <a16:creationId xmlns:a16="http://schemas.microsoft.com/office/drawing/2014/main" id="{7709F595-6156-4BD4-8BF5-04D951BDA41B}"/>
                      </a:ext>
                    </a:extLst>
                  </p:cNvPr>
                  <p:cNvSpPr/>
                  <p:nvPr/>
                </p:nvSpPr>
                <p:spPr>
                  <a:xfrm>
                    <a:off x="5636793"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 name="Graphic 960">
                  <a:extLst>
                    <a:ext uri="{FF2B5EF4-FFF2-40B4-BE49-F238E27FC236}">
                      <a16:creationId xmlns:a16="http://schemas.microsoft.com/office/drawing/2014/main" id="{9AF7A386-189B-494F-A68C-F319BF5D6EF6}"/>
                    </a:ext>
                  </a:extLst>
                </p:cNvPr>
                <p:cNvGrpSpPr/>
                <p:nvPr/>
              </p:nvGrpSpPr>
              <p:grpSpPr>
                <a:xfrm>
                  <a:off x="5648190" y="1197885"/>
                  <a:ext cx="21369" cy="21280"/>
                  <a:chOff x="5648190" y="1197885"/>
                  <a:chExt cx="21369" cy="21280"/>
                </a:xfrm>
              </p:grpSpPr>
              <p:sp>
                <p:nvSpPr>
                  <p:cNvPr id="340" name="Freeform 779">
                    <a:extLst>
                      <a:ext uri="{FF2B5EF4-FFF2-40B4-BE49-F238E27FC236}">
                        <a16:creationId xmlns:a16="http://schemas.microsoft.com/office/drawing/2014/main" id="{C8AC1647-8CF6-447E-A5E8-D8E3D5555B34}"/>
                      </a:ext>
                    </a:extLst>
                  </p:cNvPr>
                  <p:cNvSpPr/>
                  <p:nvPr/>
                </p:nvSpPr>
                <p:spPr>
                  <a:xfrm>
                    <a:off x="5658827"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1" name="Freeform 780">
                    <a:extLst>
                      <a:ext uri="{FF2B5EF4-FFF2-40B4-BE49-F238E27FC236}">
                        <a16:creationId xmlns:a16="http://schemas.microsoft.com/office/drawing/2014/main" id="{7965101E-0C09-410C-9A92-D4FE74F55523}"/>
                      </a:ext>
                    </a:extLst>
                  </p:cNvPr>
                  <p:cNvSpPr/>
                  <p:nvPr/>
                </p:nvSpPr>
                <p:spPr>
                  <a:xfrm>
                    <a:off x="5648190" y="1208526"/>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 name="Graphic 960">
                  <a:extLst>
                    <a:ext uri="{FF2B5EF4-FFF2-40B4-BE49-F238E27FC236}">
                      <a16:creationId xmlns:a16="http://schemas.microsoft.com/office/drawing/2014/main" id="{6010E073-CAB7-4262-9249-8E7F514D8E56}"/>
                    </a:ext>
                  </a:extLst>
                </p:cNvPr>
                <p:cNvGrpSpPr/>
                <p:nvPr/>
              </p:nvGrpSpPr>
              <p:grpSpPr>
                <a:xfrm>
                  <a:off x="5633184" y="1174324"/>
                  <a:ext cx="21369" cy="21280"/>
                  <a:chOff x="5633184" y="1174324"/>
                  <a:chExt cx="21369" cy="21280"/>
                </a:xfrm>
              </p:grpSpPr>
              <p:sp>
                <p:nvSpPr>
                  <p:cNvPr id="338" name="Freeform 782">
                    <a:extLst>
                      <a:ext uri="{FF2B5EF4-FFF2-40B4-BE49-F238E27FC236}">
                        <a16:creationId xmlns:a16="http://schemas.microsoft.com/office/drawing/2014/main" id="{4A00E25A-59CB-4C8F-9063-5E139F20A52E}"/>
                      </a:ext>
                    </a:extLst>
                  </p:cNvPr>
                  <p:cNvSpPr/>
                  <p:nvPr/>
                </p:nvSpPr>
                <p:spPr>
                  <a:xfrm>
                    <a:off x="5643821"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9" name="Freeform 783">
                    <a:extLst>
                      <a:ext uri="{FF2B5EF4-FFF2-40B4-BE49-F238E27FC236}">
                        <a16:creationId xmlns:a16="http://schemas.microsoft.com/office/drawing/2014/main" id="{C054CF51-315A-4AD4-B2D8-CADE99D82287}"/>
                      </a:ext>
                    </a:extLst>
                  </p:cNvPr>
                  <p:cNvSpPr/>
                  <p:nvPr/>
                </p:nvSpPr>
                <p:spPr>
                  <a:xfrm>
                    <a:off x="5633184" y="118496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6" name="Graphic 960">
                  <a:extLst>
                    <a:ext uri="{FF2B5EF4-FFF2-40B4-BE49-F238E27FC236}">
                      <a16:creationId xmlns:a16="http://schemas.microsoft.com/office/drawing/2014/main" id="{2CE73CB9-8105-47E7-87D6-25139A741DBC}"/>
                    </a:ext>
                  </a:extLst>
                </p:cNvPr>
                <p:cNvGrpSpPr/>
                <p:nvPr/>
              </p:nvGrpSpPr>
              <p:grpSpPr>
                <a:xfrm>
                  <a:off x="5602792" y="1174324"/>
                  <a:ext cx="21369" cy="21280"/>
                  <a:chOff x="5602792" y="1174324"/>
                  <a:chExt cx="21369" cy="21280"/>
                </a:xfrm>
              </p:grpSpPr>
              <p:sp>
                <p:nvSpPr>
                  <p:cNvPr id="336" name="Freeform 785">
                    <a:extLst>
                      <a:ext uri="{FF2B5EF4-FFF2-40B4-BE49-F238E27FC236}">
                        <a16:creationId xmlns:a16="http://schemas.microsoft.com/office/drawing/2014/main" id="{841FF3FB-E8C9-41D7-9F09-BB890273E6C0}"/>
                      </a:ext>
                    </a:extLst>
                  </p:cNvPr>
                  <p:cNvSpPr/>
                  <p:nvPr/>
                </p:nvSpPr>
                <p:spPr>
                  <a:xfrm>
                    <a:off x="5613429"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7" name="Freeform 786">
                    <a:extLst>
                      <a:ext uri="{FF2B5EF4-FFF2-40B4-BE49-F238E27FC236}">
                        <a16:creationId xmlns:a16="http://schemas.microsoft.com/office/drawing/2014/main" id="{9E056CC5-DC62-4ED4-BC12-7E922535F211}"/>
                      </a:ext>
                    </a:extLst>
                  </p:cNvPr>
                  <p:cNvSpPr/>
                  <p:nvPr/>
                </p:nvSpPr>
                <p:spPr>
                  <a:xfrm>
                    <a:off x="5602792" y="118496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7" name="Graphic 960">
                  <a:extLst>
                    <a:ext uri="{FF2B5EF4-FFF2-40B4-BE49-F238E27FC236}">
                      <a16:creationId xmlns:a16="http://schemas.microsoft.com/office/drawing/2014/main" id="{0E736775-971E-4D21-AA8A-F459456A0D32}"/>
                    </a:ext>
                  </a:extLst>
                </p:cNvPr>
                <p:cNvGrpSpPr/>
                <p:nvPr/>
              </p:nvGrpSpPr>
              <p:grpSpPr>
                <a:xfrm>
                  <a:off x="5557395" y="1174324"/>
                  <a:ext cx="21369" cy="21280"/>
                  <a:chOff x="5557395" y="1174324"/>
                  <a:chExt cx="21369" cy="21280"/>
                </a:xfrm>
              </p:grpSpPr>
              <p:sp>
                <p:nvSpPr>
                  <p:cNvPr id="334" name="Freeform 788">
                    <a:extLst>
                      <a:ext uri="{FF2B5EF4-FFF2-40B4-BE49-F238E27FC236}">
                        <a16:creationId xmlns:a16="http://schemas.microsoft.com/office/drawing/2014/main" id="{6C5F4E76-82E5-423B-A92E-0A9E1A210965}"/>
                      </a:ext>
                    </a:extLst>
                  </p:cNvPr>
                  <p:cNvSpPr/>
                  <p:nvPr/>
                </p:nvSpPr>
                <p:spPr>
                  <a:xfrm>
                    <a:off x="5568032"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5" name="Freeform 789">
                    <a:extLst>
                      <a:ext uri="{FF2B5EF4-FFF2-40B4-BE49-F238E27FC236}">
                        <a16:creationId xmlns:a16="http://schemas.microsoft.com/office/drawing/2014/main" id="{59877324-62DE-4DDB-A2AD-B556E7320036}"/>
                      </a:ext>
                    </a:extLst>
                  </p:cNvPr>
                  <p:cNvSpPr/>
                  <p:nvPr/>
                </p:nvSpPr>
                <p:spPr>
                  <a:xfrm>
                    <a:off x="5557395" y="118496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8" name="Graphic 960">
                  <a:extLst>
                    <a:ext uri="{FF2B5EF4-FFF2-40B4-BE49-F238E27FC236}">
                      <a16:creationId xmlns:a16="http://schemas.microsoft.com/office/drawing/2014/main" id="{30227690-D869-429F-84F8-0528E428BC2F}"/>
                    </a:ext>
                  </a:extLst>
                </p:cNvPr>
                <p:cNvGrpSpPr/>
                <p:nvPr/>
              </p:nvGrpSpPr>
              <p:grpSpPr>
                <a:xfrm>
                  <a:off x="5564138" y="1174324"/>
                  <a:ext cx="21274" cy="21280"/>
                  <a:chOff x="5564138" y="1174324"/>
                  <a:chExt cx="21274" cy="21280"/>
                </a:xfrm>
              </p:grpSpPr>
              <p:sp>
                <p:nvSpPr>
                  <p:cNvPr id="332" name="Freeform 791">
                    <a:extLst>
                      <a:ext uri="{FF2B5EF4-FFF2-40B4-BE49-F238E27FC236}">
                        <a16:creationId xmlns:a16="http://schemas.microsoft.com/office/drawing/2014/main" id="{D117429B-D81A-4D20-AA58-7EB33D677851}"/>
                      </a:ext>
                    </a:extLst>
                  </p:cNvPr>
                  <p:cNvSpPr/>
                  <p:nvPr/>
                </p:nvSpPr>
                <p:spPr>
                  <a:xfrm>
                    <a:off x="5574775"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3" name="Freeform 792">
                    <a:extLst>
                      <a:ext uri="{FF2B5EF4-FFF2-40B4-BE49-F238E27FC236}">
                        <a16:creationId xmlns:a16="http://schemas.microsoft.com/office/drawing/2014/main" id="{D6B7E1EE-DA78-46F9-A623-5EF23A7E52A2}"/>
                      </a:ext>
                    </a:extLst>
                  </p:cNvPr>
                  <p:cNvSpPr/>
                  <p:nvPr/>
                </p:nvSpPr>
                <p:spPr>
                  <a:xfrm>
                    <a:off x="5564138" y="118496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 name="Graphic 960">
                  <a:extLst>
                    <a:ext uri="{FF2B5EF4-FFF2-40B4-BE49-F238E27FC236}">
                      <a16:creationId xmlns:a16="http://schemas.microsoft.com/office/drawing/2014/main" id="{3ABEFABB-A20D-4FF6-A26A-7BDF2D87B653}"/>
                    </a:ext>
                  </a:extLst>
                </p:cNvPr>
                <p:cNvGrpSpPr/>
                <p:nvPr/>
              </p:nvGrpSpPr>
              <p:grpSpPr>
                <a:xfrm>
                  <a:off x="5569266" y="1174324"/>
                  <a:ext cx="21274" cy="21280"/>
                  <a:chOff x="5569266" y="1174324"/>
                  <a:chExt cx="21274" cy="21280"/>
                </a:xfrm>
              </p:grpSpPr>
              <p:sp>
                <p:nvSpPr>
                  <p:cNvPr id="330" name="Freeform 794">
                    <a:extLst>
                      <a:ext uri="{FF2B5EF4-FFF2-40B4-BE49-F238E27FC236}">
                        <a16:creationId xmlns:a16="http://schemas.microsoft.com/office/drawing/2014/main" id="{59039F4F-1072-4DA1-A8C4-6FAEB62F82A3}"/>
                      </a:ext>
                    </a:extLst>
                  </p:cNvPr>
                  <p:cNvSpPr/>
                  <p:nvPr/>
                </p:nvSpPr>
                <p:spPr>
                  <a:xfrm>
                    <a:off x="5579904"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1" name="Freeform 795">
                    <a:extLst>
                      <a:ext uri="{FF2B5EF4-FFF2-40B4-BE49-F238E27FC236}">
                        <a16:creationId xmlns:a16="http://schemas.microsoft.com/office/drawing/2014/main" id="{889175D1-4753-4982-87BA-77F391251A3C}"/>
                      </a:ext>
                    </a:extLst>
                  </p:cNvPr>
                  <p:cNvSpPr/>
                  <p:nvPr/>
                </p:nvSpPr>
                <p:spPr>
                  <a:xfrm>
                    <a:off x="5569266" y="118496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0" name="Graphic 960">
                  <a:extLst>
                    <a:ext uri="{FF2B5EF4-FFF2-40B4-BE49-F238E27FC236}">
                      <a16:creationId xmlns:a16="http://schemas.microsoft.com/office/drawing/2014/main" id="{BEF8FB22-43D7-4E50-8FBA-45F2CB4DFAAC}"/>
                    </a:ext>
                  </a:extLst>
                </p:cNvPr>
                <p:cNvGrpSpPr/>
                <p:nvPr/>
              </p:nvGrpSpPr>
              <p:grpSpPr>
                <a:xfrm>
                  <a:off x="5576010" y="1174324"/>
                  <a:ext cx="21274" cy="21280"/>
                  <a:chOff x="5576010" y="1174324"/>
                  <a:chExt cx="21274" cy="21280"/>
                </a:xfrm>
              </p:grpSpPr>
              <p:sp>
                <p:nvSpPr>
                  <p:cNvPr id="328" name="Freeform 797">
                    <a:extLst>
                      <a:ext uri="{FF2B5EF4-FFF2-40B4-BE49-F238E27FC236}">
                        <a16:creationId xmlns:a16="http://schemas.microsoft.com/office/drawing/2014/main" id="{49C89FC3-6C63-4EDB-BC19-55A55C921FA1}"/>
                      </a:ext>
                    </a:extLst>
                  </p:cNvPr>
                  <p:cNvSpPr/>
                  <p:nvPr/>
                </p:nvSpPr>
                <p:spPr>
                  <a:xfrm>
                    <a:off x="5586647"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9" name="Freeform 798">
                    <a:extLst>
                      <a:ext uri="{FF2B5EF4-FFF2-40B4-BE49-F238E27FC236}">
                        <a16:creationId xmlns:a16="http://schemas.microsoft.com/office/drawing/2014/main" id="{AC320F64-4126-4764-B5F4-21CED26C9D7E}"/>
                      </a:ext>
                    </a:extLst>
                  </p:cNvPr>
                  <p:cNvSpPr/>
                  <p:nvPr/>
                </p:nvSpPr>
                <p:spPr>
                  <a:xfrm>
                    <a:off x="5576010" y="118496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1" name="Graphic 960">
                  <a:extLst>
                    <a:ext uri="{FF2B5EF4-FFF2-40B4-BE49-F238E27FC236}">
                      <a16:creationId xmlns:a16="http://schemas.microsoft.com/office/drawing/2014/main" id="{B8267623-9082-48DA-BBA2-1065D79BC1D9}"/>
                    </a:ext>
                  </a:extLst>
                </p:cNvPr>
                <p:cNvGrpSpPr/>
                <p:nvPr/>
              </p:nvGrpSpPr>
              <p:grpSpPr>
                <a:xfrm>
                  <a:off x="5581138" y="1174324"/>
                  <a:ext cx="21274" cy="21280"/>
                  <a:chOff x="5581138" y="1174324"/>
                  <a:chExt cx="21274" cy="21280"/>
                </a:xfrm>
              </p:grpSpPr>
              <p:sp>
                <p:nvSpPr>
                  <p:cNvPr id="326" name="Freeform 800">
                    <a:extLst>
                      <a:ext uri="{FF2B5EF4-FFF2-40B4-BE49-F238E27FC236}">
                        <a16:creationId xmlns:a16="http://schemas.microsoft.com/office/drawing/2014/main" id="{A64037C1-83F0-4D8C-BE13-D631EC3B173F}"/>
                      </a:ext>
                    </a:extLst>
                  </p:cNvPr>
                  <p:cNvSpPr/>
                  <p:nvPr/>
                </p:nvSpPr>
                <p:spPr>
                  <a:xfrm>
                    <a:off x="5591775"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7" name="Freeform 801">
                    <a:extLst>
                      <a:ext uri="{FF2B5EF4-FFF2-40B4-BE49-F238E27FC236}">
                        <a16:creationId xmlns:a16="http://schemas.microsoft.com/office/drawing/2014/main" id="{FD21C6A6-2929-49FC-BA2C-00B00C386718}"/>
                      </a:ext>
                    </a:extLst>
                  </p:cNvPr>
                  <p:cNvSpPr/>
                  <p:nvPr/>
                </p:nvSpPr>
                <p:spPr>
                  <a:xfrm>
                    <a:off x="5581138" y="118496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 name="Graphic 960">
                  <a:extLst>
                    <a:ext uri="{FF2B5EF4-FFF2-40B4-BE49-F238E27FC236}">
                      <a16:creationId xmlns:a16="http://schemas.microsoft.com/office/drawing/2014/main" id="{019CEF51-9021-42FC-9399-AA42B1FB46FC}"/>
                    </a:ext>
                  </a:extLst>
                </p:cNvPr>
                <p:cNvGrpSpPr/>
                <p:nvPr/>
              </p:nvGrpSpPr>
              <p:grpSpPr>
                <a:xfrm>
                  <a:off x="5588166" y="1174324"/>
                  <a:ext cx="21369" cy="21280"/>
                  <a:chOff x="5588166" y="1174324"/>
                  <a:chExt cx="21369" cy="21280"/>
                </a:xfrm>
              </p:grpSpPr>
              <p:sp>
                <p:nvSpPr>
                  <p:cNvPr id="324" name="Freeform 803">
                    <a:extLst>
                      <a:ext uri="{FF2B5EF4-FFF2-40B4-BE49-F238E27FC236}">
                        <a16:creationId xmlns:a16="http://schemas.microsoft.com/office/drawing/2014/main" id="{077AFE60-A46B-4586-8C2A-EEA7E495A0E4}"/>
                      </a:ext>
                    </a:extLst>
                  </p:cNvPr>
                  <p:cNvSpPr/>
                  <p:nvPr/>
                </p:nvSpPr>
                <p:spPr>
                  <a:xfrm>
                    <a:off x="5598898"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5" name="Freeform 804">
                    <a:extLst>
                      <a:ext uri="{FF2B5EF4-FFF2-40B4-BE49-F238E27FC236}">
                        <a16:creationId xmlns:a16="http://schemas.microsoft.com/office/drawing/2014/main" id="{A57C0DEE-CA06-470E-9917-DDE1F00CFE53}"/>
                      </a:ext>
                    </a:extLst>
                  </p:cNvPr>
                  <p:cNvSpPr/>
                  <p:nvPr/>
                </p:nvSpPr>
                <p:spPr>
                  <a:xfrm>
                    <a:off x="5588166" y="118496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3" name="Graphic 960">
                  <a:extLst>
                    <a:ext uri="{FF2B5EF4-FFF2-40B4-BE49-F238E27FC236}">
                      <a16:creationId xmlns:a16="http://schemas.microsoft.com/office/drawing/2014/main" id="{92CD853B-9FA7-4C7D-98AF-423958D1718A}"/>
                    </a:ext>
                  </a:extLst>
                </p:cNvPr>
                <p:cNvGrpSpPr/>
                <p:nvPr/>
              </p:nvGrpSpPr>
              <p:grpSpPr>
                <a:xfrm>
                  <a:off x="5593295" y="1174324"/>
                  <a:ext cx="21369" cy="21280"/>
                  <a:chOff x="5593295" y="1174324"/>
                  <a:chExt cx="21369" cy="21280"/>
                </a:xfrm>
              </p:grpSpPr>
              <p:sp>
                <p:nvSpPr>
                  <p:cNvPr id="322" name="Freeform 806">
                    <a:extLst>
                      <a:ext uri="{FF2B5EF4-FFF2-40B4-BE49-F238E27FC236}">
                        <a16:creationId xmlns:a16="http://schemas.microsoft.com/office/drawing/2014/main" id="{CC2831A5-BF30-463C-BC22-0233E5D14E67}"/>
                      </a:ext>
                    </a:extLst>
                  </p:cNvPr>
                  <p:cNvSpPr/>
                  <p:nvPr/>
                </p:nvSpPr>
                <p:spPr>
                  <a:xfrm>
                    <a:off x="5604027"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3" name="Freeform 807">
                    <a:extLst>
                      <a:ext uri="{FF2B5EF4-FFF2-40B4-BE49-F238E27FC236}">
                        <a16:creationId xmlns:a16="http://schemas.microsoft.com/office/drawing/2014/main" id="{827D291C-B9E9-43FB-A8EE-BC698A696559}"/>
                      </a:ext>
                    </a:extLst>
                  </p:cNvPr>
                  <p:cNvSpPr/>
                  <p:nvPr/>
                </p:nvSpPr>
                <p:spPr>
                  <a:xfrm>
                    <a:off x="5593295" y="118496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4" name="Graphic 960">
                  <a:extLst>
                    <a:ext uri="{FF2B5EF4-FFF2-40B4-BE49-F238E27FC236}">
                      <a16:creationId xmlns:a16="http://schemas.microsoft.com/office/drawing/2014/main" id="{D1333F9C-E948-44F7-99EE-64E88847A6CC}"/>
                    </a:ext>
                  </a:extLst>
                </p:cNvPr>
                <p:cNvGrpSpPr/>
                <p:nvPr/>
              </p:nvGrpSpPr>
              <p:grpSpPr>
                <a:xfrm>
                  <a:off x="5524249" y="1158554"/>
                  <a:ext cx="21274" cy="21280"/>
                  <a:chOff x="5524249" y="1158554"/>
                  <a:chExt cx="21274" cy="21280"/>
                </a:xfrm>
              </p:grpSpPr>
              <p:sp>
                <p:nvSpPr>
                  <p:cNvPr id="320" name="Freeform 809">
                    <a:extLst>
                      <a:ext uri="{FF2B5EF4-FFF2-40B4-BE49-F238E27FC236}">
                        <a16:creationId xmlns:a16="http://schemas.microsoft.com/office/drawing/2014/main" id="{A56F7667-EF63-41EE-B9F9-340464D93AF6}"/>
                      </a:ext>
                    </a:extLst>
                  </p:cNvPr>
                  <p:cNvSpPr/>
                  <p:nvPr/>
                </p:nvSpPr>
                <p:spPr>
                  <a:xfrm>
                    <a:off x="5534886" y="115855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1" name="Freeform 810">
                    <a:extLst>
                      <a:ext uri="{FF2B5EF4-FFF2-40B4-BE49-F238E27FC236}">
                        <a16:creationId xmlns:a16="http://schemas.microsoft.com/office/drawing/2014/main" id="{2BB384F6-9EDD-498A-A790-5924A2C71E9D}"/>
                      </a:ext>
                    </a:extLst>
                  </p:cNvPr>
                  <p:cNvSpPr/>
                  <p:nvPr/>
                </p:nvSpPr>
                <p:spPr>
                  <a:xfrm>
                    <a:off x="5524249" y="1169194"/>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 name="Graphic 960">
                  <a:extLst>
                    <a:ext uri="{FF2B5EF4-FFF2-40B4-BE49-F238E27FC236}">
                      <a16:creationId xmlns:a16="http://schemas.microsoft.com/office/drawing/2014/main" id="{87B7CDC4-2206-4D85-8BDE-64925C3A3D6E}"/>
                    </a:ext>
                  </a:extLst>
                </p:cNvPr>
                <p:cNvGrpSpPr/>
                <p:nvPr/>
              </p:nvGrpSpPr>
              <p:grpSpPr>
                <a:xfrm>
                  <a:off x="5528618" y="1158554"/>
                  <a:ext cx="21274" cy="21280"/>
                  <a:chOff x="5528618" y="1158554"/>
                  <a:chExt cx="21274" cy="21280"/>
                </a:xfrm>
              </p:grpSpPr>
              <p:sp>
                <p:nvSpPr>
                  <p:cNvPr id="318" name="Freeform 812">
                    <a:extLst>
                      <a:ext uri="{FF2B5EF4-FFF2-40B4-BE49-F238E27FC236}">
                        <a16:creationId xmlns:a16="http://schemas.microsoft.com/office/drawing/2014/main" id="{9C617829-3099-4FA9-83A6-8E28D4C89A20}"/>
                      </a:ext>
                    </a:extLst>
                  </p:cNvPr>
                  <p:cNvSpPr/>
                  <p:nvPr/>
                </p:nvSpPr>
                <p:spPr>
                  <a:xfrm>
                    <a:off x="5539255" y="115855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9" name="Freeform 813">
                    <a:extLst>
                      <a:ext uri="{FF2B5EF4-FFF2-40B4-BE49-F238E27FC236}">
                        <a16:creationId xmlns:a16="http://schemas.microsoft.com/office/drawing/2014/main" id="{CF96BA08-FF94-4C6D-9C50-566D75033A44}"/>
                      </a:ext>
                    </a:extLst>
                  </p:cNvPr>
                  <p:cNvSpPr/>
                  <p:nvPr/>
                </p:nvSpPr>
                <p:spPr>
                  <a:xfrm>
                    <a:off x="5528618" y="1169194"/>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6" name="Graphic 960">
                  <a:extLst>
                    <a:ext uri="{FF2B5EF4-FFF2-40B4-BE49-F238E27FC236}">
                      <a16:creationId xmlns:a16="http://schemas.microsoft.com/office/drawing/2014/main" id="{22B4D20F-72D6-4F84-B24E-051A244A3150}"/>
                    </a:ext>
                  </a:extLst>
                </p:cNvPr>
                <p:cNvGrpSpPr/>
                <p:nvPr/>
              </p:nvGrpSpPr>
              <p:grpSpPr>
                <a:xfrm>
                  <a:off x="5533366" y="1158554"/>
                  <a:ext cx="21274" cy="21280"/>
                  <a:chOff x="5533366" y="1158554"/>
                  <a:chExt cx="21274" cy="21280"/>
                </a:xfrm>
              </p:grpSpPr>
              <p:sp>
                <p:nvSpPr>
                  <p:cNvPr id="316" name="Freeform 815">
                    <a:extLst>
                      <a:ext uri="{FF2B5EF4-FFF2-40B4-BE49-F238E27FC236}">
                        <a16:creationId xmlns:a16="http://schemas.microsoft.com/office/drawing/2014/main" id="{932313D8-F112-4568-9BDF-1743AD6DE613}"/>
                      </a:ext>
                    </a:extLst>
                  </p:cNvPr>
                  <p:cNvSpPr/>
                  <p:nvPr/>
                </p:nvSpPr>
                <p:spPr>
                  <a:xfrm>
                    <a:off x="5544003" y="115855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7" name="Freeform 816">
                    <a:extLst>
                      <a:ext uri="{FF2B5EF4-FFF2-40B4-BE49-F238E27FC236}">
                        <a16:creationId xmlns:a16="http://schemas.microsoft.com/office/drawing/2014/main" id="{12E34CDA-636D-4C2E-822D-4AF604E63DE2}"/>
                      </a:ext>
                    </a:extLst>
                  </p:cNvPr>
                  <p:cNvSpPr/>
                  <p:nvPr/>
                </p:nvSpPr>
                <p:spPr>
                  <a:xfrm>
                    <a:off x="5533366" y="1169194"/>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7" name="Graphic 960">
                  <a:extLst>
                    <a:ext uri="{FF2B5EF4-FFF2-40B4-BE49-F238E27FC236}">
                      <a16:creationId xmlns:a16="http://schemas.microsoft.com/office/drawing/2014/main" id="{5028EE95-E76B-4D51-B17D-7216B5DFAEA0}"/>
                    </a:ext>
                  </a:extLst>
                </p:cNvPr>
                <p:cNvGrpSpPr/>
                <p:nvPr/>
              </p:nvGrpSpPr>
              <p:grpSpPr>
                <a:xfrm>
                  <a:off x="5512377" y="1158934"/>
                  <a:ext cx="21369" cy="21280"/>
                  <a:chOff x="5512377" y="1158934"/>
                  <a:chExt cx="21369" cy="21280"/>
                </a:xfrm>
              </p:grpSpPr>
              <p:sp>
                <p:nvSpPr>
                  <p:cNvPr id="314" name="Freeform 818">
                    <a:extLst>
                      <a:ext uri="{FF2B5EF4-FFF2-40B4-BE49-F238E27FC236}">
                        <a16:creationId xmlns:a16="http://schemas.microsoft.com/office/drawing/2014/main" id="{780E5341-74D0-4DD2-AA29-0D4BE752D641}"/>
                      </a:ext>
                    </a:extLst>
                  </p:cNvPr>
                  <p:cNvSpPr/>
                  <p:nvPr/>
                </p:nvSpPr>
                <p:spPr>
                  <a:xfrm>
                    <a:off x="5523109" y="115893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5" name="Freeform 819">
                    <a:extLst>
                      <a:ext uri="{FF2B5EF4-FFF2-40B4-BE49-F238E27FC236}">
                        <a16:creationId xmlns:a16="http://schemas.microsoft.com/office/drawing/2014/main" id="{BC7A990A-D3FF-43E3-9FA8-6F8D57E71989}"/>
                      </a:ext>
                    </a:extLst>
                  </p:cNvPr>
                  <p:cNvSpPr/>
                  <p:nvPr/>
                </p:nvSpPr>
                <p:spPr>
                  <a:xfrm>
                    <a:off x="5512377" y="1169574"/>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 name="Graphic 960">
                  <a:extLst>
                    <a:ext uri="{FF2B5EF4-FFF2-40B4-BE49-F238E27FC236}">
                      <a16:creationId xmlns:a16="http://schemas.microsoft.com/office/drawing/2014/main" id="{A7BAF01C-E1B5-43CF-966D-9F75BEB5CE45}"/>
                    </a:ext>
                  </a:extLst>
                </p:cNvPr>
                <p:cNvGrpSpPr/>
                <p:nvPr/>
              </p:nvGrpSpPr>
              <p:grpSpPr>
                <a:xfrm>
                  <a:off x="5460331" y="1144683"/>
                  <a:ext cx="21274" cy="21375"/>
                  <a:chOff x="5460331" y="1144683"/>
                  <a:chExt cx="21274" cy="21375"/>
                </a:xfrm>
              </p:grpSpPr>
              <p:sp>
                <p:nvSpPr>
                  <p:cNvPr id="312" name="Freeform 821">
                    <a:extLst>
                      <a:ext uri="{FF2B5EF4-FFF2-40B4-BE49-F238E27FC236}">
                        <a16:creationId xmlns:a16="http://schemas.microsoft.com/office/drawing/2014/main" id="{06B6BE74-8BA8-4C11-B1D9-1B62F6C0F3F0}"/>
                      </a:ext>
                    </a:extLst>
                  </p:cNvPr>
                  <p:cNvSpPr/>
                  <p:nvPr/>
                </p:nvSpPr>
                <p:spPr>
                  <a:xfrm>
                    <a:off x="5470968" y="1144683"/>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3" name="Freeform 822">
                    <a:extLst>
                      <a:ext uri="{FF2B5EF4-FFF2-40B4-BE49-F238E27FC236}">
                        <a16:creationId xmlns:a16="http://schemas.microsoft.com/office/drawing/2014/main" id="{C0065E63-45A3-4A3A-A1E0-3A297ED2CD3F}"/>
                      </a:ext>
                    </a:extLst>
                  </p:cNvPr>
                  <p:cNvSpPr/>
                  <p:nvPr/>
                </p:nvSpPr>
                <p:spPr>
                  <a:xfrm>
                    <a:off x="5460331" y="115532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9" name="Graphic 960">
                  <a:extLst>
                    <a:ext uri="{FF2B5EF4-FFF2-40B4-BE49-F238E27FC236}">
                      <a16:creationId xmlns:a16="http://schemas.microsoft.com/office/drawing/2014/main" id="{E9278282-F891-4196-9D97-C2AF828DC9E1}"/>
                    </a:ext>
                  </a:extLst>
                </p:cNvPr>
                <p:cNvGrpSpPr/>
                <p:nvPr/>
              </p:nvGrpSpPr>
              <p:grpSpPr>
                <a:xfrm>
                  <a:off x="5468214" y="1144683"/>
                  <a:ext cx="21274" cy="21375"/>
                  <a:chOff x="5468214" y="1144683"/>
                  <a:chExt cx="21274" cy="21375"/>
                </a:xfrm>
              </p:grpSpPr>
              <p:sp>
                <p:nvSpPr>
                  <p:cNvPr id="310" name="Freeform 824">
                    <a:extLst>
                      <a:ext uri="{FF2B5EF4-FFF2-40B4-BE49-F238E27FC236}">
                        <a16:creationId xmlns:a16="http://schemas.microsoft.com/office/drawing/2014/main" id="{B3066635-6625-442C-AE56-446B2C9E87B7}"/>
                      </a:ext>
                    </a:extLst>
                  </p:cNvPr>
                  <p:cNvSpPr/>
                  <p:nvPr/>
                </p:nvSpPr>
                <p:spPr>
                  <a:xfrm>
                    <a:off x="5478851" y="1144683"/>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1" name="Freeform 825">
                    <a:extLst>
                      <a:ext uri="{FF2B5EF4-FFF2-40B4-BE49-F238E27FC236}">
                        <a16:creationId xmlns:a16="http://schemas.microsoft.com/office/drawing/2014/main" id="{929BD62F-31DA-488C-BA83-76340F7C3596}"/>
                      </a:ext>
                    </a:extLst>
                  </p:cNvPr>
                  <p:cNvSpPr/>
                  <p:nvPr/>
                </p:nvSpPr>
                <p:spPr>
                  <a:xfrm>
                    <a:off x="5468214" y="115532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0" name="Graphic 960">
                  <a:extLst>
                    <a:ext uri="{FF2B5EF4-FFF2-40B4-BE49-F238E27FC236}">
                      <a16:creationId xmlns:a16="http://schemas.microsoft.com/office/drawing/2014/main" id="{6A5A2AFA-4DE5-40F2-B334-6DDBA416D172}"/>
                    </a:ext>
                  </a:extLst>
                </p:cNvPr>
                <p:cNvGrpSpPr/>
                <p:nvPr/>
              </p:nvGrpSpPr>
              <p:grpSpPr>
                <a:xfrm>
                  <a:off x="5473343" y="1144683"/>
                  <a:ext cx="21274" cy="21375"/>
                  <a:chOff x="5473343" y="1144683"/>
                  <a:chExt cx="21274" cy="21375"/>
                </a:xfrm>
              </p:grpSpPr>
              <p:sp>
                <p:nvSpPr>
                  <p:cNvPr id="308" name="Freeform 827">
                    <a:extLst>
                      <a:ext uri="{FF2B5EF4-FFF2-40B4-BE49-F238E27FC236}">
                        <a16:creationId xmlns:a16="http://schemas.microsoft.com/office/drawing/2014/main" id="{9AFDCCF7-1AB2-44E8-9BFA-50A5DFF1E0B0}"/>
                      </a:ext>
                    </a:extLst>
                  </p:cNvPr>
                  <p:cNvSpPr/>
                  <p:nvPr/>
                </p:nvSpPr>
                <p:spPr>
                  <a:xfrm>
                    <a:off x="5483980" y="1144683"/>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9" name="Freeform 828">
                    <a:extLst>
                      <a:ext uri="{FF2B5EF4-FFF2-40B4-BE49-F238E27FC236}">
                        <a16:creationId xmlns:a16="http://schemas.microsoft.com/office/drawing/2014/main" id="{7546B348-7E15-4B2E-9EEA-77AF1F2E1EEB}"/>
                      </a:ext>
                    </a:extLst>
                  </p:cNvPr>
                  <p:cNvSpPr/>
                  <p:nvPr/>
                </p:nvSpPr>
                <p:spPr>
                  <a:xfrm>
                    <a:off x="5473343" y="115532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 name="Graphic 960">
                  <a:extLst>
                    <a:ext uri="{FF2B5EF4-FFF2-40B4-BE49-F238E27FC236}">
                      <a16:creationId xmlns:a16="http://schemas.microsoft.com/office/drawing/2014/main" id="{46910ACC-C693-4BFB-8378-AA812EE72F6B}"/>
                    </a:ext>
                  </a:extLst>
                </p:cNvPr>
                <p:cNvGrpSpPr/>
                <p:nvPr/>
              </p:nvGrpSpPr>
              <p:grpSpPr>
                <a:xfrm>
                  <a:off x="5483980" y="1144683"/>
                  <a:ext cx="21274" cy="21375"/>
                  <a:chOff x="5483980" y="1144683"/>
                  <a:chExt cx="21274" cy="21375"/>
                </a:xfrm>
              </p:grpSpPr>
              <p:sp>
                <p:nvSpPr>
                  <p:cNvPr id="306" name="Freeform 830">
                    <a:extLst>
                      <a:ext uri="{FF2B5EF4-FFF2-40B4-BE49-F238E27FC236}">
                        <a16:creationId xmlns:a16="http://schemas.microsoft.com/office/drawing/2014/main" id="{4D3C5888-0E64-478D-B9C9-579A3106CA90}"/>
                      </a:ext>
                    </a:extLst>
                  </p:cNvPr>
                  <p:cNvSpPr/>
                  <p:nvPr/>
                </p:nvSpPr>
                <p:spPr>
                  <a:xfrm>
                    <a:off x="5494617" y="1144683"/>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7" name="Freeform 1151">
                    <a:extLst>
                      <a:ext uri="{FF2B5EF4-FFF2-40B4-BE49-F238E27FC236}">
                        <a16:creationId xmlns:a16="http://schemas.microsoft.com/office/drawing/2014/main" id="{23C7EC26-2650-451C-B952-A280CD82B526}"/>
                      </a:ext>
                    </a:extLst>
                  </p:cNvPr>
                  <p:cNvSpPr/>
                  <p:nvPr/>
                </p:nvSpPr>
                <p:spPr>
                  <a:xfrm>
                    <a:off x="5483980" y="115532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 name="Graphic 960">
                  <a:extLst>
                    <a:ext uri="{FF2B5EF4-FFF2-40B4-BE49-F238E27FC236}">
                      <a16:creationId xmlns:a16="http://schemas.microsoft.com/office/drawing/2014/main" id="{31E0C063-9DB0-416F-A7D5-1592E42664A8}"/>
                    </a:ext>
                  </a:extLst>
                </p:cNvPr>
                <p:cNvGrpSpPr/>
                <p:nvPr/>
              </p:nvGrpSpPr>
              <p:grpSpPr>
                <a:xfrm>
                  <a:off x="5489488" y="1144683"/>
                  <a:ext cx="21369" cy="21375"/>
                  <a:chOff x="5489488" y="1144683"/>
                  <a:chExt cx="21369" cy="21375"/>
                </a:xfrm>
              </p:grpSpPr>
              <p:sp>
                <p:nvSpPr>
                  <p:cNvPr id="304" name="Freeform 1153">
                    <a:extLst>
                      <a:ext uri="{FF2B5EF4-FFF2-40B4-BE49-F238E27FC236}">
                        <a16:creationId xmlns:a16="http://schemas.microsoft.com/office/drawing/2014/main" id="{CBD673AB-B0A4-4262-AAFB-C865DC85D0AF}"/>
                      </a:ext>
                    </a:extLst>
                  </p:cNvPr>
                  <p:cNvSpPr/>
                  <p:nvPr/>
                </p:nvSpPr>
                <p:spPr>
                  <a:xfrm>
                    <a:off x="5500125" y="1144683"/>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5" name="Freeform 1154">
                    <a:extLst>
                      <a:ext uri="{FF2B5EF4-FFF2-40B4-BE49-F238E27FC236}">
                        <a16:creationId xmlns:a16="http://schemas.microsoft.com/office/drawing/2014/main" id="{4102B784-CC09-4626-9B06-752E800B437A}"/>
                      </a:ext>
                    </a:extLst>
                  </p:cNvPr>
                  <p:cNvSpPr/>
                  <p:nvPr/>
                </p:nvSpPr>
                <p:spPr>
                  <a:xfrm>
                    <a:off x="5489488" y="1155323"/>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 name="Graphic 960">
                  <a:extLst>
                    <a:ext uri="{FF2B5EF4-FFF2-40B4-BE49-F238E27FC236}">
                      <a16:creationId xmlns:a16="http://schemas.microsoft.com/office/drawing/2014/main" id="{CB6A992A-64E5-401E-B8A9-826CCEBDE6C9}"/>
                    </a:ext>
                  </a:extLst>
                </p:cNvPr>
                <p:cNvGrpSpPr/>
                <p:nvPr/>
              </p:nvGrpSpPr>
              <p:grpSpPr>
                <a:xfrm>
                  <a:off x="5494997" y="1144683"/>
                  <a:ext cx="21369" cy="21375"/>
                  <a:chOff x="5494997" y="1144683"/>
                  <a:chExt cx="21369" cy="21375"/>
                </a:xfrm>
              </p:grpSpPr>
              <p:sp>
                <p:nvSpPr>
                  <p:cNvPr id="302" name="Freeform 1156">
                    <a:extLst>
                      <a:ext uri="{FF2B5EF4-FFF2-40B4-BE49-F238E27FC236}">
                        <a16:creationId xmlns:a16="http://schemas.microsoft.com/office/drawing/2014/main" id="{0B9F98C0-B46F-4F97-98D7-5819EA3866DC}"/>
                      </a:ext>
                    </a:extLst>
                  </p:cNvPr>
                  <p:cNvSpPr/>
                  <p:nvPr/>
                </p:nvSpPr>
                <p:spPr>
                  <a:xfrm>
                    <a:off x="5505729" y="1144683"/>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3" name="Freeform 1157">
                    <a:extLst>
                      <a:ext uri="{FF2B5EF4-FFF2-40B4-BE49-F238E27FC236}">
                        <a16:creationId xmlns:a16="http://schemas.microsoft.com/office/drawing/2014/main" id="{00600708-AF29-4FED-A3A6-37B4D4625338}"/>
                      </a:ext>
                    </a:extLst>
                  </p:cNvPr>
                  <p:cNvSpPr/>
                  <p:nvPr/>
                </p:nvSpPr>
                <p:spPr>
                  <a:xfrm>
                    <a:off x="5494997" y="1155323"/>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 name="Graphic 960">
                  <a:extLst>
                    <a:ext uri="{FF2B5EF4-FFF2-40B4-BE49-F238E27FC236}">
                      <a16:creationId xmlns:a16="http://schemas.microsoft.com/office/drawing/2014/main" id="{1F48AD66-AC93-4EC2-92CE-D0D15A7E90E3}"/>
                    </a:ext>
                  </a:extLst>
                </p:cNvPr>
                <p:cNvGrpSpPr/>
                <p:nvPr/>
              </p:nvGrpSpPr>
              <p:grpSpPr>
                <a:xfrm>
                  <a:off x="5429940" y="1122167"/>
                  <a:ext cx="21274" cy="21375"/>
                  <a:chOff x="5429940" y="1122167"/>
                  <a:chExt cx="21274" cy="21375"/>
                </a:xfrm>
              </p:grpSpPr>
              <p:sp>
                <p:nvSpPr>
                  <p:cNvPr id="300" name="Freeform 1159">
                    <a:extLst>
                      <a:ext uri="{FF2B5EF4-FFF2-40B4-BE49-F238E27FC236}">
                        <a16:creationId xmlns:a16="http://schemas.microsoft.com/office/drawing/2014/main" id="{EB2B39F4-5D72-4501-8C88-D7367E561E87}"/>
                      </a:ext>
                    </a:extLst>
                  </p:cNvPr>
                  <p:cNvSpPr/>
                  <p:nvPr/>
                </p:nvSpPr>
                <p:spPr>
                  <a:xfrm>
                    <a:off x="5440577" y="112216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1" name="Freeform 1160">
                    <a:extLst>
                      <a:ext uri="{FF2B5EF4-FFF2-40B4-BE49-F238E27FC236}">
                        <a16:creationId xmlns:a16="http://schemas.microsoft.com/office/drawing/2014/main" id="{A5C24D0B-8B8E-4999-913B-1B4C233C2D0A}"/>
                      </a:ext>
                    </a:extLst>
                  </p:cNvPr>
                  <p:cNvSpPr/>
                  <p:nvPr/>
                </p:nvSpPr>
                <p:spPr>
                  <a:xfrm>
                    <a:off x="5429940" y="113290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5" name="Graphic 960">
                  <a:extLst>
                    <a:ext uri="{FF2B5EF4-FFF2-40B4-BE49-F238E27FC236}">
                      <a16:creationId xmlns:a16="http://schemas.microsoft.com/office/drawing/2014/main" id="{0D44054E-4E4E-47DA-B9CF-84578168728E}"/>
                    </a:ext>
                  </a:extLst>
                </p:cNvPr>
                <p:cNvGrpSpPr/>
                <p:nvPr/>
              </p:nvGrpSpPr>
              <p:grpSpPr>
                <a:xfrm>
                  <a:off x="5430320" y="1133283"/>
                  <a:ext cx="21274" cy="21280"/>
                  <a:chOff x="5430320" y="1133283"/>
                  <a:chExt cx="21274" cy="21280"/>
                </a:xfrm>
              </p:grpSpPr>
              <p:sp>
                <p:nvSpPr>
                  <p:cNvPr id="298" name="Freeform 1162">
                    <a:extLst>
                      <a:ext uri="{FF2B5EF4-FFF2-40B4-BE49-F238E27FC236}">
                        <a16:creationId xmlns:a16="http://schemas.microsoft.com/office/drawing/2014/main" id="{DFA25D6A-24E1-4FB2-A0FF-344764CC0CF0}"/>
                      </a:ext>
                    </a:extLst>
                  </p:cNvPr>
                  <p:cNvSpPr/>
                  <p:nvPr/>
                </p:nvSpPr>
                <p:spPr>
                  <a:xfrm>
                    <a:off x="5440957" y="1133283"/>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9" name="Freeform 1163">
                    <a:extLst>
                      <a:ext uri="{FF2B5EF4-FFF2-40B4-BE49-F238E27FC236}">
                        <a16:creationId xmlns:a16="http://schemas.microsoft.com/office/drawing/2014/main" id="{8F2DB137-182C-4556-B81A-892A0D84B8AA}"/>
                      </a:ext>
                    </a:extLst>
                  </p:cNvPr>
                  <p:cNvSpPr/>
                  <p:nvPr/>
                </p:nvSpPr>
                <p:spPr>
                  <a:xfrm>
                    <a:off x="5430320" y="114392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6" name="Graphic 960">
                  <a:extLst>
                    <a:ext uri="{FF2B5EF4-FFF2-40B4-BE49-F238E27FC236}">
                      <a16:creationId xmlns:a16="http://schemas.microsoft.com/office/drawing/2014/main" id="{838EE09A-118C-4582-94F9-F13C76673DBA}"/>
                    </a:ext>
                  </a:extLst>
                </p:cNvPr>
                <p:cNvGrpSpPr/>
                <p:nvPr/>
              </p:nvGrpSpPr>
              <p:grpSpPr>
                <a:xfrm>
                  <a:off x="5436208" y="1133283"/>
                  <a:ext cx="21274" cy="21280"/>
                  <a:chOff x="5436208" y="1133283"/>
                  <a:chExt cx="21274" cy="21280"/>
                </a:xfrm>
              </p:grpSpPr>
              <p:sp>
                <p:nvSpPr>
                  <p:cNvPr id="296" name="Freeform 1165">
                    <a:extLst>
                      <a:ext uri="{FF2B5EF4-FFF2-40B4-BE49-F238E27FC236}">
                        <a16:creationId xmlns:a16="http://schemas.microsoft.com/office/drawing/2014/main" id="{72D82069-8FF5-42A9-A6AD-7F92F31E4E93}"/>
                      </a:ext>
                    </a:extLst>
                  </p:cNvPr>
                  <p:cNvSpPr/>
                  <p:nvPr/>
                </p:nvSpPr>
                <p:spPr>
                  <a:xfrm>
                    <a:off x="5446845" y="1133283"/>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7" name="Freeform 1166">
                    <a:extLst>
                      <a:ext uri="{FF2B5EF4-FFF2-40B4-BE49-F238E27FC236}">
                        <a16:creationId xmlns:a16="http://schemas.microsoft.com/office/drawing/2014/main" id="{52D16CA5-4F0B-4AAB-AED6-BEC96B2FD884}"/>
                      </a:ext>
                    </a:extLst>
                  </p:cNvPr>
                  <p:cNvSpPr/>
                  <p:nvPr/>
                </p:nvSpPr>
                <p:spPr>
                  <a:xfrm>
                    <a:off x="5436208" y="114392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 name="Graphic 960">
                  <a:extLst>
                    <a:ext uri="{FF2B5EF4-FFF2-40B4-BE49-F238E27FC236}">
                      <a16:creationId xmlns:a16="http://schemas.microsoft.com/office/drawing/2014/main" id="{BBBE590F-7759-4A7D-99CA-419A1280B490}"/>
                    </a:ext>
                  </a:extLst>
                </p:cNvPr>
                <p:cNvGrpSpPr/>
                <p:nvPr/>
              </p:nvGrpSpPr>
              <p:grpSpPr>
                <a:xfrm>
                  <a:off x="5441716" y="1133283"/>
                  <a:ext cx="21369" cy="21280"/>
                  <a:chOff x="5441716" y="1133283"/>
                  <a:chExt cx="21369" cy="21280"/>
                </a:xfrm>
              </p:grpSpPr>
              <p:sp>
                <p:nvSpPr>
                  <p:cNvPr id="294" name="Freeform 1168">
                    <a:extLst>
                      <a:ext uri="{FF2B5EF4-FFF2-40B4-BE49-F238E27FC236}">
                        <a16:creationId xmlns:a16="http://schemas.microsoft.com/office/drawing/2014/main" id="{AB951054-3415-415F-8F50-7ED70E96280E}"/>
                      </a:ext>
                    </a:extLst>
                  </p:cNvPr>
                  <p:cNvSpPr/>
                  <p:nvPr/>
                </p:nvSpPr>
                <p:spPr>
                  <a:xfrm>
                    <a:off x="5452354" y="1133283"/>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5" name="Freeform 1169">
                    <a:extLst>
                      <a:ext uri="{FF2B5EF4-FFF2-40B4-BE49-F238E27FC236}">
                        <a16:creationId xmlns:a16="http://schemas.microsoft.com/office/drawing/2014/main" id="{51445EA1-2BDB-4E61-B79D-33A5BA0D20D1}"/>
                      </a:ext>
                    </a:extLst>
                  </p:cNvPr>
                  <p:cNvSpPr/>
                  <p:nvPr/>
                </p:nvSpPr>
                <p:spPr>
                  <a:xfrm>
                    <a:off x="5441716" y="1143923"/>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8" name="Graphic 960">
                  <a:extLst>
                    <a:ext uri="{FF2B5EF4-FFF2-40B4-BE49-F238E27FC236}">
                      <a16:creationId xmlns:a16="http://schemas.microsoft.com/office/drawing/2014/main" id="{B7B0239E-DEEC-4288-A787-AE49A60612B8}"/>
                    </a:ext>
                  </a:extLst>
                </p:cNvPr>
                <p:cNvGrpSpPr/>
                <p:nvPr/>
              </p:nvGrpSpPr>
              <p:grpSpPr>
                <a:xfrm>
                  <a:off x="5447225" y="1133283"/>
                  <a:ext cx="21369" cy="21280"/>
                  <a:chOff x="5447225" y="1133283"/>
                  <a:chExt cx="21369" cy="21280"/>
                </a:xfrm>
              </p:grpSpPr>
              <p:sp>
                <p:nvSpPr>
                  <p:cNvPr id="292" name="Freeform 1171">
                    <a:extLst>
                      <a:ext uri="{FF2B5EF4-FFF2-40B4-BE49-F238E27FC236}">
                        <a16:creationId xmlns:a16="http://schemas.microsoft.com/office/drawing/2014/main" id="{957BD150-FA7B-4938-A33B-35E096EEC7AE}"/>
                      </a:ext>
                    </a:extLst>
                  </p:cNvPr>
                  <p:cNvSpPr/>
                  <p:nvPr/>
                </p:nvSpPr>
                <p:spPr>
                  <a:xfrm>
                    <a:off x="5457957" y="1133283"/>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3" name="Freeform 1172">
                    <a:extLst>
                      <a:ext uri="{FF2B5EF4-FFF2-40B4-BE49-F238E27FC236}">
                        <a16:creationId xmlns:a16="http://schemas.microsoft.com/office/drawing/2014/main" id="{5C02BFEB-9991-4711-BD69-C73D40A6FA3A}"/>
                      </a:ext>
                    </a:extLst>
                  </p:cNvPr>
                  <p:cNvSpPr/>
                  <p:nvPr/>
                </p:nvSpPr>
                <p:spPr>
                  <a:xfrm>
                    <a:off x="5447225" y="1143923"/>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9" name="Graphic 960">
                  <a:extLst>
                    <a:ext uri="{FF2B5EF4-FFF2-40B4-BE49-F238E27FC236}">
                      <a16:creationId xmlns:a16="http://schemas.microsoft.com/office/drawing/2014/main" id="{89BC5DC0-CC4E-48C1-95F8-A6F1C82F6060}"/>
                    </a:ext>
                  </a:extLst>
                </p:cNvPr>
                <p:cNvGrpSpPr/>
                <p:nvPr/>
              </p:nvGrpSpPr>
              <p:grpSpPr>
                <a:xfrm>
                  <a:off x="5452828" y="1133283"/>
                  <a:ext cx="21274" cy="21280"/>
                  <a:chOff x="5452828" y="1133283"/>
                  <a:chExt cx="21274" cy="21280"/>
                </a:xfrm>
              </p:grpSpPr>
              <p:sp>
                <p:nvSpPr>
                  <p:cNvPr id="290" name="Freeform 1174">
                    <a:extLst>
                      <a:ext uri="{FF2B5EF4-FFF2-40B4-BE49-F238E27FC236}">
                        <a16:creationId xmlns:a16="http://schemas.microsoft.com/office/drawing/2014/main" id="{E2C0C10E-E5F2-4FFB-9F51-DACD90525B2F}"/>
                      </a:ext>
                    </a:extLst>
                  </p:cNvPr>
                  <p:cNvSpPr/>
                  <p:nvPr/>
                </p:nvSpPr>
                <p:spPr>
                  <a:xfrm>
                    <a:off x="5463466" y="1133283"/>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1" name="Freeform 1175">
                    <a:extLst>
                      <a:ext uri="{FF2B5EF4-FFF2-40B4-BE49-F238E27FC236}">
                        <a16:creationId xmlns:a16="http://schemas.microsoft.com/office/drawing/2014/main" id="{CA5FE9C8-41E0-47C2-930F-D6D7912869F3}"/>
                      </a:ext>
                    </a:extLst>
                  </p:cNvPr>
                  <p:cNvSpPr/>
                  <p:nvPr/>
                </p:nvSpPr>
                <p:spPr>
                  <a:xfrm>
                    <a:off x="5452828" y="114392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 name="Graphic 960">
                  <a:extLst>
                    <a:ext uri="{FF2B5EF4-FFF2-40B4-BE49-F238E27FC236}">
                      <a16:creationId xmlns:a16="http://schemas.microsoft.com/office/drawing/2014/main" id="{49891E67-2E6C-4C1B-8E59-C01ACE072E34}"/>
                    </a:ext>
                  </a:extLst>
                </p:cNvPr>
                <p:cNvGrpSpPr/>
                <p:nvPr/>
              </p:nvGrpSpPr>
              <p:grpSpPr>
                <a:xfrm>
                  <a:off x="5458337" y="1133283"/>
                  <a:ext cx="21274" cy="21280"/>
                  <a:chOff x="5458337" y="1133283"/>
                  <a:chExt cx="21274" cy="21280"/>
                </a:xfrm>
              </p:grpSpPr>
              <p:sp>
                <p:nvSpPr>
                  <p:cNvPr id="288" name="Freeform 1177">
                    <a:extLst>
                      <a:ext uri="{FF2B5EF4-FFF2-40B4-BE49-F238E27FC236}">
                        <a16:creationId xmlns:a16="http://schemas.microsoft.com/office/drawing/2014/main" id="{3B3A75AF-8540-4147-8887-157123E294E6}"/>
                      </a:ext>
                    </a:extLst>
                  </p:cNvPr>
                  <p:cNvSpPr/>
                  <p:nvPr/>
                </p:nvSpPr>
                <p:spPr>
                  <a:xfrm>
                    <a:off x="5468974" y="1133283"/>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9" name="Freeform 1178">
                    <a:extLst>
                      <a:ext uri="{FF2B5EF4-FFF2-40B4-BE49-F238E27FC236}">
                        <a16:creationId xmlns:a16="http://schemas.microsoft.com/office/drawing/2014/main" id="{89B87040-3038-49AD-B6B4-707B23C158E5}"/>
                      </a:ext>
                    </a:extLst>
                  </p:cNvPr>
                  <p:cNvSpPr/>
                  <p:nvPr/>
                </p:nvSpPr>
                <p:spPr>
                  <a:xfrm>
                    <a:off x="5458337" y="114392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 name="Graphic 960">
                  <a:extLst>
                    <a:ext uri="{FF2B5EF4-FFF2-40B4-BE49-F238E27FC236}">
                      <a16:creationId xmlns:a16="http://schemas.microsoft.com/office/drawing/2014/main" id="{4EDC5F2E-A019-4D35-8112-0836D86EDC2D}"/>
                    </a:ext>
                  </a:extLst>
                </p:cNvPr>
                <p:cNvGrpSpPr/>
                <p:nvPr/>
              </p:nvGrpSpPr>
              <p:grpSpPr>
                <a:xfrm>
                  <a:off x="5418828" y="1123022"/>
                  <a:ext cx="21369" cy="21280"/>
                  <a:chOff x="5418828" y="1123022"/>
                  <a:chExt cx="21369" cy="21280"/>
                </a:xfrm>
              </p:grpSpPr>
              <p:sp>
                <p:nvSpPr>
                  <p:cNvPr id="286" name="Freeform 1180">
                    <a:extLst>
                      <a:ext uri="{FF2B5EF4-FFF2-40B4-BE49-F238E27FC236}">
                        <a16:creationId xmlns:a16="http://schemas.microsoft.com/office/drawing/2014/main" id="{7CDD12C7-4EBD-44A3-A03B-B3F22AE6DDF5}"/>
                      </a:ext>
                    </a:extLst>
                  </p:cNvPr>
                  <p:cNvSpPr/>
                  <p:nvPr/>
                </p:nvSpPr>
                <p:spPr>
                  <a:xfrm>
                    <a:off x="5429465" y="1123022"/>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7" name="Freeform 1181">
                    <a:extLst>
                      <a:ext uri="{FF2B5EF4-FFF2-40B4-BE49-F238E27FC236}">
                        <a16:creationId xmlns:a16="http://schemas.microsoft.com/office/drawing/2014/main" id="{6FDF43BD-78CF-458D-B23D-3A9020D27883}"/>
                      </a:ext>
                    </a:extLst>
                  </p:cNvPr>
                  <p:cNvSpPr/>
                  <p:nvPr/>
                </p:nvSpPr>
                <p:spPr>
                  <a:xfrm>
                    <a:off x="5418828" y="1133663"/>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2" name="Graphic 960">
                  <a:extLst>
                    <a:ext uri="{FF2B5EF4-FFF2-40B4-BE49-F238E27FC236}">
                      <a16:creationId xmlns:a16="http://schemas.microsoft.com/office/drawing/2014/main" id="{FD1548B8-3F85-4526-BE04-0A56126FF83B}"/>
                    </a:ext>
                  </a:extLst>
                </p:cNvPr>
                <p:cNvGrpSpPr/>
                <p:nvPr/>
              </p:nvGrpSpPr>
              <p:grpSpPr>
                <a:xfrm>
                  <a:off x="5410185" y="1112762"/>
                  <a:ext cx="21274" cy="21280"/>
                  <a:chOff x="5410185" y="1112762"/>
                  <a:chExt cx="21274" cy="21280"/>
                </a:xfrm>
              </p:grpSpPr>
              <p:sp>
                <p:nvSpPr>
                  <p:cNvPr id="284" name="Freeform 1183">
                    <a:extLst>
                      <a:ext uri="{FF2B5EF4-FFF2-40B4-BE49-F238E27FC236}">
                        <a16:creationId xmlns:a16="http://schemas.microsoft.com/office/drawing/2014/main" id="{84527583-9965-48DE-9694-43FF5461B7A4}"/>
                      </a:ext>
                    </a:extLst>
                  </p:cNvPr>
                  <p:cNvSpPr/>
                  <p:nvPr/>
                </p:nvSpPr>
                <p:spPr>
                  <a:xfrm>
                    <a:off x="5420822" y="1112762"/>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5" name="Freeform 1184">
                    <a:extLst>
                      <a:ext uri="{FF2B5EF4-FFF2-40B4-BE49-F238E27FC236}">
                        <a16:creationId xmlns:a16="http://schemas.microsoft.com/office/drawing/2014/main" id="{C5BB784C-37D2-4C62-B201-090842C5C4EA}"/>
                      </a:ext>
                    </a:extLst>
                  </p:cNvPr>
                  <p:cNvSpPr/>
                  <p:nvPr/>
                </p:nvSpPr>
                <p:spPr>
                  <a:xfrm>
                    <a:off x="5410185" y="1123402"/>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 name="Graphic 960">
                  <a:extLst>
                    <a:ext uri="{FF2B5EF4-FFF2-40B4-BE49-F238E27FC236}">
                      <a16:creationId xmlns:a16="http://schemas.microsoft.com/office/drawing/2014/main" id="{2A9540C9-77A6-4018-BFE1-9694AD0CF73F}"/>
                    </a:ext>
                  </a:extLst>
                </p:cNvPr>
                <p:cNvGrpSpPr/>
                <p:nvPr/>
              </p:nvGrpSpPr>
              <p:grpSpPr>
                <a:xfrm>
                  <a:off x="5373430" y="1112762"/>
                  <a:ext cx="21369" cy="21280"/>
                  <a:chOff x="5373430" y="1112762"/>
                  <a:chExt cx="21369" cy="21280"/>
                </a:xfrm>
              </p:grpSpPr>
              <p:sp>
                <p:nvSpPr>
                  <p:cNvPr id="282" name="Freeform 1186">
                    <a:extLst>
                      <a:ext uri="{FF2B5EF4-FFF2-40B4-BE49-F238E27FC236}">
                        <a16:creationId xmlns:a16="http://schemas.microsoft.com/office/drawing/2014/main" id="{82A1D00A-5C21-4A37-9CC3-858FA3872385}"/>
                      </a:ext>
                    </a:extLst>
                  </p:cNvPr>
                  <p:cNvSpPr/>
                  <p:nvPr/>
                </p:nvSpPr>
                <p:spPr>
                  <a:xfrm>
                    <a:off x="5384067" y="1112762"/>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3" name="Freeform 1187">
                    <a:extLst>
                      <a:ext uri="{FF2B5EF4-FFF2-40B4-BE49-F238E27FC236}">
                        <a16:creationId xmlns:a16="http://schemas.microsoft.com/office/drawing/2014/main" id="{05DB56D2-B1DF-486A-9BCF-1C5832C93030}"/>
                      </a:ext>
                    </a:extLst>
                  </p:cNvPr>
                  <p:cNvSpPr/>
                  <p:nvPr/>
                </p:nvSpPr>
                <p:spPr>
                  <a:xfrm>
                    <a:off x="5373430" y="112340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4" name="Graphic 960">
                  <a:extLst>
                    <a:ext uri="{FF2B5EF4-FFF2-40B4-BE49-F238E27FC236}">
                      <a16:creationId xmlns:a16="http://schemas.microsoft.com/office/drawing/2014/main" id="{3071F5A7-10CC-4F71-A476-266588AAA21D}"/>
                    </a:ext>
                  </a:extLst>
                </p:cNvPr>
                <p:cNvGrpSpPr/>
                <p:nvPr/>
              </p:nvGrpSpPr>
              <p:grpSpPr>
                <a:xfrm>
                  <a:off x="5378179" y="1112762"/>
                  <a:ext cx="21274" cy="21280"/>
                  <a:chOff x="5378179" y="1112762"/>
                  <a:chExt cx="21274" cy="21280"/>
                </a:xfrm>
              </p:grpSpPr>
              <p:sp>
                <p:nvSpPr>
                  <p:cNvPr id="280" name="Freeform 1189">
                    <a:extLst>
                      <a:ext uri="{FF2B5EF4-FFF2-40B4-BE49-F238E27FC236}">
                        <a16:creationId xmlns:a16="http://schemas.microsoft.com/office/drawing/2014/main" id="{F5248CC6-D627-4B34-8074-ED99058B798B}"/>
                      </a:ext>
                    </a:extLst>
                  </p:cNvPr>
                  <p:cNvSpPr/>
                  <p:nvPr/>
                </p:nvSpPr>
                <p:spPr>
                  <a:xfrm>
                    <a:off x="5388816" y="1112762"/>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1" name="Freeform 1190">
                    <a:extLst>
                      <a:ext uri="{FF2B5EF4-FFF2-40B4-BE49-F238E27FC236}">
                        <a16:creationId xmlns:a16="http://schemas.microsoft.com/office/drawing/2014/main" id="{D616F7C1-E04A-480F-B01A-8DFC812DDD35}"/>
                      </a:ext>
                    </a:extLst>
                  </p:cNvPr>
                  <p:cNvSpPr/>
                  <p:nvPr/>
                </p:nvSpPr>
                <p:spPr>
                  <a:xfrm>
                    <a:off x="5378179" y="1123402"/>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5" name="Graphic 960">
                  <a:extLst>
                    <a:ext uri="{FF2B5EF4-FFF2-40B4-BE49-F238E27FC236}">
                      <a16:creationId xmlns:a16="http://schemas.microsoft.com/office/drawing/2014/main" id="{9CD8614B-FD50-467D-AA5F-21E9F564CD94}"/>
                    </a:ext>
                  </a:extLst>
                </p:cNvPr>
                <p:cNvGrpSpPr/>
                <p:nvPr/>
              </p:nvGrpSpPr>
              <p:grpSpPr>
                <a:xfrm>
                  <a:off x="5349402" y="1112762"/>
                  <a:ext cx="21274" cy="21280"/>
                  <a:chOff x="5349402" y="1112762"/>
                  <a:chExt cx="21274" cy="21280"/>
                </a:xfrm>
              </p:grpSpPr>
              <p:sp>
                <p:nvSpPr>
                  <p:cNvPr id="278" name="Freeform 1192">
                    <a:extLst>
                      <a:ext uri="{FF2B5EF4-FFF2-40B4-BE49-F238E27FC236}">
                        <a16:creationId xmlns:a16="http://schemas.microsoft.com/office/drawing/2014/main" id="{25E7A1B4-6B20-453E-8CB7-40AAA35A71B4}"/>
                      </a:ext>
                    </a:extLst>
                  </p:cNvPr>
                  <p:cNvSpPr/>
                  <p:nvPr/>
                </p:nvSpPr>
                <p:spPr>
                  <a:xfrm>
                    <a:off x="5360039" y="1112762"/>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9" name="Freeform 1193">
                    <a:extLst>
                      <a:ext uri="{FF2B5EF4-FFF2-40B4-BE49-F238E27FC236}">
                        <a16:creationId xmlns:a16="http://schemas.microsoft.com/office/drawing/2014/main" id="{61012ABC-5D47-48B4-A269-D2CBEAB8DA3B}"/>
                      </a:ext>
                    </a:extLst>
                  </p:cNvPr>
                  <p:cNvSpPr/>
                  <p:nvPr/>
                </p:nvSpPr>
                <p:spPr>
                  <a:xfrm>
                    <a:off x="5349402" y="1123402"/>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 name="Graphic 960">
                  <a:extLst>
                    <a:ext uri="{FF2B5EF4-FFF2-40B4-BE49-F238E27FC236}">
                      <a16:creationId xmlns:a16="http://schemas.microsoft.com/office/drawing/2014/main" id="{7346E497-4261-46D9-BECD-BDC4453045A1}"/>
                    </a:ext>
                  </a:extLst>
                </p:cNvPr>
                <p:cNvGrpSpPr/>
                <p:nvPr/>
              </p:nvGrpSpPr>
              <p:grpSpPr>
                <a:xfrm>
                  <a:off x="5359659" y="1112287"/>
                  <a:ext cx="21274" cy="21375"/>
                  <a:chOff x="5359659" y="1112287"/>
                  <a:chExt cx="21274" cy="21375"/>
                </a:xfrm>
              </p:grpSpPr>
              <p:sp>
                <p:nvSpPr>
                  <p:cNvPr id="276" name="Freeform 1195">
                    <a:extLst>
                      <a:ext uri="{FF2B5EF4-FFF2-40B4-BE49-F238E27FC236}">
                        <a16:creationId xmlns:a16="http://schemas.microsoft.com/office/drawing/2014/main" id="{FE128764-EEE8-47F2-8014-548EAB2376CE}"/>
                      </a:ext>
                    </a:extLst>
                  </p:cNvPr>
                  <p:cNvSpPr/>
                  <p:nvPr/>
                </p:nvSpPr>
                <p:spPr>
                  <a:xfrm>
                    <a:off x="5370296"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7" name="Freeform 1196">
                    <a:extLst>
                      <a:ext uri="{FF2B5EF4-FFF2-40B4-BE49-F238E27FC236}">
                        <a16:creationId xmlns:a16="http://schemas.microsoft.com/office/drawing/2014/main" id="{BE65534E-F65B-4A5C-B1B4-DA31AADC6BA1}"/>
                      </a:ext>
                    </a:extLst>
                  </p:cNvPr>
                  <p:cNvSpPr/>
                  <p:nvPr/>
                </p:nvSpPr>
                <p:spPr>
                  <a:xfrm>
                    <a:off x="5359659" y="1123022"/>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7" name="Graphic 960">
                  <a:extLst>
                    <a:ext uri="{FF2B5EF4-FFF2-40B4-BE49-F238E27FC236}">
                      <a16:creationId xmlns:a16="http://schemas.microsoft.com/office/drawing/2014/main" id="{099B6E2F-8FF9-4EF3-986B-1FBAB8F6247C}"/>
                    </a:ext>
                  </a:extLst>
                </p:cNvPr>
                <p:cNvGrpSpPr/>
                <p:nvPr/>
              </p:nvGrpSpPr>
              <p:grpSpPr>
                <a:xfrm>
                  <a:off x="5354530" y="1112287"/>
                  <a:ext cx="21274" cy="21375"/>
                  <a:chOff x="5354530" y="1112287"/>
                  <a:chExt cx="21274" cy="21375"/>
                </a:xfrm>
              </p:grpSpPr>
              <p:sp>
                <p:nvSpPr>
                  <p:cNvPr id="274" name="Freeform 1198">
                    <a:extLst>
                      <a:ext uri="{FF2B5EF4-FFF2-40B4-BE49-F238E27FC236}">
                        <a16:creationId xmlns:a16="http://schemas.microsoft.com/office/drawing/2014/main" id="{287FC6DC-EB71-4449-9822-8731A43C5974}"/>
                      </a:ext>
                    </a:extLst>
                  </p:cNvPr>
                  <p:cNvSpPr/>
                  <p:nvPr/>
                </p:nvSpPr>
                <p:spPr>
                  <a:xfrm>
                    <a:off x="5365168"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5" name="Freeform 1199">
                    <a:extLst>
                      <a:ext uri="{FF2B5EF4-FFF2-40B4-BE49-F238E27FC236}">
                        <a16:creationId xmlns:a16="http://schemas.microsoft.com/office/drawing/2014/main" id="{4DD1F24D-4D90-4E0D-8B7B-29CCDBE23D03}"/>
                      </a:ext>
                    </a:extLst>
                  </p:cNvPr>
                  <p:cNvSpPr/>
                  <p:nvPr/>
                </p:nvSpPr>
                <p:spPr>
                  <a:xfrm>
                    <a:off x="5354530" y="1123022"/>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8" name="Graphic 960">
                  <a:extLst>
                    <a:ext uri="{FF2B5EF4-FFF2-40B4-BE49-F238E27FC236}">
                      <a16:creationId xmlns:a16="http://schemas.microsoft.com/office/drawing/2014/main" id="{E419058D-13C4-4947-9129-5C8519B0C92B}"/>
                    </a:ext>
                  </a:extLst>
                </p:cNvPr>
                <p:cNvGrpSpPr/>
                <p:nvPr/>
              </p:nvGrpSpPr>
              <p:grpSpPr>
                <a:xfrm>
                  <a:off x="5364788" y="1112287"/>
                  <a:ext cx="21274" cy="21375"/>
                  <a:chOff x="5364788" y="1112287"/>
                  <a:chExt cx="21274" cy="21375"/>
                </a:xfrm>
              </p:grpSpPr>
              <p:sp>
                <p:nvSpPr>
                  <p:cNvPr id="272" name="Freeform 1201">
                    <a:extLst>
                      <a:ext uri="{FF2B5EF4-FFF2-40B4-BE49-F238E27FC236}">
                        <a16:creationId xmlns:a16="http://schemas.microsoft.com/office/drawing/2014/main" id="{0E21AFFF-8D36-4A65-87B1-B8DA148B6F49}"/>
                      </a:ext>
                    </a:extLst>
                  </p:cNvPr>
                  <p:cNvSpPr/>
                  <p:nvPr/>
                </p:nvSpPr>
                <p:spPr>
                  <a:xfrm>
                    <a:off x="5375425"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3" name="Freeform 1202">
                    <a:extLst>
                      <a:ext uri="{FF2B5EF4-FFF2-40B4-BE49-F238E27FC236}">
                        <a16:creationId xmlns:a16="http://schemas.microsoft.com/office/drawing/2014/main" id="{A6CFBA85-331D-41F6-B0A3-F31C88DCC526}"/>
                      </a:ext>
                    </a:extLst>
                  </p:cNvPr>
                  <p:cNvSpPr/>
                  <p:nvPr/>
                </p:nvSpPr>
                <p:spPr>
                  <a:xfrm>
                    <a:off x="5364788" y="1123022"/>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 name="Graphic 960">
                  <a:extLst>
                    <a:ext uri="{FF2B5EF4-FFF2-40B4-BE49-F238E27FC236}">
                      <a16:creationId xmlns:a16="http://schemas.microsoft.com/office/drawing/2014/main" id="{AA1C2344-EB98-4D5F-9F54-1CAC021BF161}"/>
                    </a:ext>
                  </a:extLst>
                </p:cNvPr>
                <p:cNvGrpSpPr/>
                <p:nvPr/>
              </p:nvGrpSpPr>
              <p:grpSpPr>
                <a:xfrm>
                  <a:off x="5386822" y="1112287"/>
                  <a:ext cx="21369" cy="21375"/>
                  <a:chOff x="5386822" y="1112287"/>
                  <a:chExt cx="21369" cy="21375"/>
                </a:xfrm>
              </p:grpSpPr>
              <p:sp>
                <p:nvSpPr>
                  <p:cNvPr id="270" name="Freeform 1204">
                    <a:extLst>
                      <a:ext uri="{FF2B5EF4-FFF2-40B4-BE49-F238E27FC236}">
                        <a16:creationId xmlns:a16="http://schemas.microsoft.com/office/drawing/2014/main" id="{3344558D-C25F-4013-9522-DBB887019B30}"/>
                      </a:ext>
                    </a:extLst>
                  </p:cNvPr>
                  <p:cNvSpPr/>
                  <p:nvPr/>
                </p:nvSpPr>
                <p:spPr>
                  <a:xfrm>
                    <a:off x="5397554"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1" name="Freeform 1205">
                    <a:extLst>
                      <a:ext uri="{FF2B5EF4-FFF2-40B4-BE49-F238E27FC236}">
                        <a16:creationId xmlns:a16="http://schemas.microsoft.com/office/drawing/2014/main" id="{7F8C5FBD-D4C7-4326-8391-30ACDBC34FAE}"/>
                      </a:ext>
                    </a:extLst>
                  </p:cNvPr>
                  <p:cNvSpPr/>
                  <p:nvPr/>
                </p:nvSpPr>
                <p:spPr>
                  <a:xfrm>
                    <a:off x="5386822" y="112302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 name="Graphic 960">
                  <a:extLst>
                    <a:ext uri="{FF2B5EF4-FFF2-40B4-BE49-F238E27FC236}">
                      <a16:creationId xmlns:a16="http://schemas.microsoft.com/office/drawing/2014/main" id="{D62208B1-86B8-432E-B5A6-7483F0CD4A92}"/>
                    </a:ext>
                  </a:extLst>
                </p:cNvPr>
                <p:cNvGrpSpPr/>
                <p:nvPr/>
              </p:nvGrpSpPr>
              <p:grpSpPr>
                <a:xfrm>
                  <a:off x="5392805" y="1112287"/>
                  <a:ext cx="21274" cy="21375"/>
                  <a:chOff x="5392805" y="1112287"/>
                  <a:chExt cx="21274" cy="21375"/>
                </a:xfrm>
              </p:grpSpPr>
              <p:sp>
                <p:nvSpPr>
                  <p:cNvPr id="268" name="Freeform 1207">
                    <a:extLst>
                      <a:ext uri="{FF2B5EF4-FFF2-40B4-BE49-F238E27FC236}">
                        <a16:creationId xmlns:a16="http://schemas.microsoft.com/office/drawing/2014/main" id="{D81513CF-25A4-4A65-90F0-22104A964DE9}"/>
                      </a:ext>
                    </a:extLst>
                  </p:cNvPr>
                  <p:cNvSpPr/>
                  <p:nvPr/>
                </p:nvSpPr>
                <p:spPr>
                  <a:xfrm>
                    <a:off x="5403442"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9" name="Freeform 1208">
                    <a:extLst>
                      <a:ext uri="{FF2B5EF4-FFF2-40B4-BE49-F238E27FC236}">
                        <a16:creationId xmlns:a16="http://schemas.microsoft.com/office/drawing/2014/main" id="{D8F50975-BBD6-4841-B825-B1FCB56406BE}"/>
                      </a:ext>
                    </a:extLst>
                  </p:cNvPr>
                  <p:cNvSpPr/>
                  <p:nvPr/>
                </p:nvSpPr>
                <p:spPr>
                  <a:xfrm>
                    <a:off x="5392805" y="1123022"/>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1" name="Graphic 960">
                  <a:extLst>
                    <a:ext uri="{FF2B5EF4-FFF2-40B4-BE49-F238E27FC236}">
                      <a16:creationId xmlns:a16="http://schemas.microsoft.com/office/drawing/2014/main" id="{7EC48911-D463-4751-B8E0-F2681DED8139}"/>
                    </a:ext>
                  </a:extLst>
                </p:cNvPr>
                <p:cNvGrpSpPr/>
                <p:nvPr/>
              </p:nvGrpSpPr>
              <p:grpSpPr>
                <a:xfrm>
                  <a:off x="5398693" y="1112287"/>
                  <a:ext cx="21369" cy="21375"/>
                  <a:chOff x="5398693" y="1112287"/>
                  <a:chExt cx="21369" cy="21375"/>
                </a:xfrm>
              </p:grpSpPr>
              <p:sp>
                <p:nvSpPr>
                  <p:cNvPr id="266" name="Freeform 1210">
                    <a:extLst>
                      <a:ext uri="{FF2B5EF4-FFF2-40B4-BE49-F238E27FC236}">
                        <a16:creationId xmlns:a16="http://schemas.microsoft.com/office/drawing/2014/main" id="{4E4A0B31-9F7E-4C00-8E15-6B7D15D8A2E0}"/>
                      </a:ext>
                    </a:extLst>
                  </p:cNvPr>
                  <p:cNvSpPr/>
                  <p:nvPr/>
                </p:nvSpPr>
                <p:spPr>
                  <a:xfrm>
                    <a:off x="5409330"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7" name="Freeform 1211">
                    <a:extLst>
                      <a:ext uri="{FF2B5EF4-FFF2-40B4-BE49-F238E27FC236}">
                        <a16:creationId xmlns:a16="http://schemas.microsoft.com/office/drawing/2014/main" id="{0BD08BD9-BEEF-49FF-8E32-301B2FD23EA2}"/>
                      </a:ext>
                    </a:extLst>
                  </p:cNvPr>
                  <p:cNvSpPr/>
                  <p:nvPr/>
                </p:nvSpPr>
                <p:spPr>
                  <a:xfrm>
                    <a:off x="5398693" y="112302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 name="Graphic 960">
                  <a:extLst>
                    <a:ext uri="{FF2B5EF4-FFF2-40B4-BE49-F238E27FC236}">
                      <a16:creationId xmlns:a16="http://schemas.microsoft.com/office/drawing/2014/main" id="{136EED4C-2198-4D6B-9B21-8BF284E5888C}"/>
                    </a:ext>
                  </a:extLst>
                </p:cNvPr>
                <p:cNvGrpSpPr/>
                <p:nvPr/>
              </p:nvGrpSpPr>
              <p:grpSpPr>
                <a:xfrm>
                  <a:off x="5404202" y="1112287"/>
                  <a:ext cx="21369" cy="21375"/>
                  <a:chOff x="5404202" y="1112287"/>
                  <a:chExt cx="21369" cy="21375"/>
                </a:xfrm>
              </p:grpSpPr>
              <p:sp>
                <p:nvSpPr>
                  <p:cNvPr id="264" name="Freeform 1213">
                    <a:extLst>
                      <a:ext uri="{FF2B5EF4-FFF2-40B4-BE49-F238E27FC236}">
                        <a16:creationId xmlns:a16="http://schemas.microsoft.com/office/drawing/2014/main" id="{4CC09F95-0087-432B-8599-D79546BA81B6}"/>
                      </a:ext>
                    </a:extLst>
                  </p:cNvPr>
                  <p:cNvSpPr/>
                  <p:nvPr/>
                </p:nvSpPr>
                <p:spPr>
                  <a:xfrm>
                    <a:off x="5414934"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5" name="Freeform 1214">
                    <a:extLst>
                      <a:ext uri="{FF2B5EF4-FFF2-40B4-BE49-F238E27FC236}">
                        <a16:creationId xmlns:a16="http://schemas.microsoft.com/office/drawing/2014/main" id="{FD81BB3B-0418-47F3-90D4-F9A72E485036}"/>
                      </a:ext>
                    </a:extLst>
                  </p:cNvPr>
                  <p:cNvSpPr/>
                  <p:nvPr/>
                </p:nvSpPr>
                <p:spPr>
                  <a:xfrm>
                    <a:off x="5404202" y="112302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 name="Graphic 960">
                  <a:extLst>
                    <a:ext uri="{FF2B5EF4-FFF2-40B4-BE49-F238E27FC236}">
                      <a16:creationId xmlns:a16="http://schemas.microsoft.com/office/drawing/2014/main" id="{933DA2F6-1A28-4202-B949-49A541F75F10}"/>
                    </a:ext>
                  </a:extLst>
                </p:cNvPr>
                <p:cNvGrpSpPr/>
                <p:nvPr/>
              </p:nvGrpSpPr>
              <p:grpSpPr>
                <a:xfrm>
                  <a:off x="5318155" y="1112287"/>
                  <a:ext cx="21369" cy="21375"/>
                  <a:chOff x="5318155" y="1112287"/>
                  <a:chExt cx="21369" cy="21375"/>
                </a:xfrm>
              </p:grpSpPr>
              <p:sp>
                <p:nvSpPr>
                  <p:cNvPr id="262" name="Freeform 1216">
                    <a:extLst>
                      <a:ext uri="{FF2B5EF4-FFF2-40B4-BE49-F238E27FC236}">
                        <a16:creationId xmlns:a16="http://schemas.microsoft.com/office/drawing/2014/main" id="{6B47FD46-4E29-4DD5-B3A9-7E92A0DF1BB6}"/>
                      </a:ext>
                    </a:extLst>
                  </p:cNvPr>
                  <p:cNvSpPr/>
                  <p:nvPr/>
                </p:nvSpPr>
                <p:spPr>
                  <a:xfrm>
                    <a:off x="5328793"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3" name="Freeform 1217">
                    <a:extLst>
                      <a:ext uri="{FF2B5EF4-FFF2-40B4-BE49-F238E27FC236}">
                        <a16:creationId xmlns:a16="http://schemas.microsoft.com/office/drawing/2014/main" id="{3122F6DB-F2EF-4AA6-BA6C-18252F681EB6}"/>
                      </a:ext>
                    </a:extLst>
                  </p:cNvPr>
                  <p:cNvSpPr/>
                  <p:nvPr/>
                </p:nvSpPr>
                <p:spPr>
                  <a:xfrm>
                    <a:off x="5318155" y="112302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4" name="Graphic 960">
                  <a:extLst>
                    <a:ext uri="{FF2B5EF4-FFF2-40B4-BE49-F238E27FC236}">
                      <a16:creationId xmlns:a16="http://schemas.microsoft.com/office/drawing/2014/main" id="{DF78EB60-71AD-4A54-BBCD-3397D04A973B}"/>
                    </a:ext>
                  </a:extLst>
                </p:cNvPr>
                <p:cNvGrpSpPr/>
                <p:nvPr/>
              </p:nvGrpSpPr>
              <p:grpSpPr>
                <a:xfrm>
                  <a:off x="5322904" y="1112287"/>
                  <a:ext cx="21274" cy="21375"/>
                  <a:chOff x="5322904" y="1112287"/>
                  <a:chExt cx="21274" cy="21375"/>
                </a:xfrm>
              </p:grpSpPr>
              <p:sp>
                <p:nvSpPr>
                  <p:cNvPr id="260" name="Freeform 1219">
                    <a:extLst>
                      <a:ext uri="{FF2B5EF4-FFF2-40B4-BE49-F238E27FC236}">
                        <a16:creationId xmlns:a16="http://schemas.microsoft.com/office/drawing/2014/main" id="{D40CEBB6-AA4F-411E-B045-A22ED38EB414}"/>
                      </a:ext>
                    </a:extLst>
                  </p:cNvPr>
                  <p:cNvSpPr/>
                  <p:nvPr/>
                </p:nvSpPr>
                <p:spPr>
                  <a:xfrm>
                    <a:off x="5333541"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1" name="Freeform 1220">
                    <a:extLst>
                      <a:ext uri="{FF2B5EF4-FFF2-40B4-BE49-F238E27FC236}">
                        <a16:creationId xmlns:a16="http://schemas.microsoft.com/office/drawing/2014/main" id="{76D6BB06-9D21-45D3-8180-C35972169B30}"/>
                      </a:ext>
                    </a:extLst>
                  </p:cNvPr>
                  <p:cNvSpPr/>
                  <p:nvPr/>
                </p:nvSpPr>
                <p:spPr>
                  <a:xfrm>
                    <a:off x="5322904" y="1123022"/>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 name="Graphic 960">
                  <a:extLst>
                    <a:ext uri="{FF2B5EF4-FFF2-40B4-BE49-F238E27FC236}">
                      <a16:creationId xmlns:a16="http://schemas.microsoft.com/office/drawing/2014/main" id="{16E01EFD-9332-4ABE-B573-6B5BA28BC242}"/>
                    </a:ext>
                  </a:extLst>
                </p:cNvPr>
                <p:cNvGrpSpPr/>
                <p:nvPr/>
              </p:nvGrpSpPr>
              <p:grpSpPr>
                <a:xfrm>
                  <a:off x="5328413" y="1112287"/>
                  <a:ext cx="21369" cy="21375"/>
                  <a:chOff x="5328413" y="1112287"/>
                  <a:chExt cx="21369" cy="21375"/>
                </a:xfrm>
              </p:grpSpPr>
              <p:sp>
                <p:nvSpPr>
                  <p:cNvPr id="258" name="Freeform 1222">
                    <a:extLst>
                      <a:ext uri="{FF2B5EF4-FFF2-40B4-BE49-F238E27FC236}">
                        <a16:creationId xmlns:a16="http://schemas.microsoft.com/office/drawing/2014/main" id="{8EFB2664-3690-4863-B293-23218181A190}"/>
                      </a:ext>
                    </a:extLst>
                  </p:cNvPr>
                  <p:cNvSpPr/>
                  <p:nvPr/>
                </p:nvSpPr>
                <p:spPr>
                  <a:xfrm>
                    <a:off x="5339050"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9" name="Freeform 1223">
                    <a:extLst>
                      <a:ext uri="{FF2B5EF4-FFF2-40B4-BE49-F238E27FC236}">
                        <a16:creationId xmlns:a16="http://schemas.microsoft.com/office/drawing/2014/main" id="{14FC39EE-9952-4DE8-8BB9-2D14CBC93BE0}"/>
                      </a:ext>
                    </a:extLst>
                  </p:cNvPr>
                  <p:cNvSpPr/>
                  <p:nvPr/>
                </p:nvSpPr>
                <p:spPr>
                  <a:xfrm>
                    <a:off x="5328413" y="112302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 name="Graphic 960">
                  <a:extLst>
                    <a:ext uri="{FF2B5EF4-FFF2-40B4-BE49-F238E27FC236}">
                      <a16:creationId xmlns:a16="http://schemas.microsoft.com/office/drawing/2014/main" id="{1D06D213-366B-4389-A9F3-B86F63993704}"/>
                    </a:ext>
                  </a:extLst>
                </p:cNvPr>
                <p:cNvGrpSpPr/>
                <p:nvPr/>
              </p:nvGrpSpPr>
              <p:grpSpPr>
                <a:xfrm>
                  <a:off x="5333541" y="1112287"/>
                  <a:ext cx="21369" cy="21375"/>
                  <a:chOff x="5333541" y="1112287"/>
                  <a:chExt cx="21369" cy="21375"/>
                </a:xfrm>
              </p:grpSpPr>
              <p:sp>
                <p:nvSpPr>
                  <p:cNvPr id="256" name="Freeform 1225">
                    <a:extLst>
                      <a:ext uri="{FF2B5EF4-FFF2-40B4-BE49-F238E27FC236}">
                        <a16:creationId xmlns:a16="http://schemas.microsoft.com/office/drawing/2014/main" id="{529574F2-EDCB-40A4-992A-3C13EABA004C}"/>
                      </a:ext>
                    </a:extLst>
                  </p:cNvPr>
                  <p:cNvSpPr/>
                  <p:nvPr/>
                </p:nvSpPr>
                <p:spPr>
                  <a:xfrm>
                    <a:off x="5344178"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7" name="Freeform 1226">
                    <a:extLst>
                      <a:ext uri="{FF2B5EF4-FFF2-40B4-BE49-F238E27FC236}">
                        <a16:creationId xmlns:a16="http://schemas.microsoft.com/office/drawing/2014/main" id="{15D7C92C-5CBE-42C9-8315-82430BF3091E}"/>
                      </a:ext>
                    </a:extLst>
                  </p:cNvPr>
                  <p:cNvSpPr/>
                  <p:nvPr/>
                </p:nvSpPr>
                <p:spPr>
                  <a:xfrm>
                    <a:off x="5333541" y="112302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7" name="Graphic 960">
                  <a:extLst>
                    <a:ext uri="{FF2B5EF4-FFF2-40B4-BE49-F238E27FC236}">
                      <a16:creationId xmlns:a16="http://schemas.microsoft.com/office/drawing/2014/main" id="{B5DC2098-C5CE-42CD-9D85-5A6C197D3B81}"/>
                    </a:ext>
                  </a:extLst>
                </p:cNvPr>
                <p:cNvGrpSpPr/>
                <p:nvPr/>
              </p:nvGrpSpPr>
              <p:grpSpPr>
                <a:xfrm>
                  <a:off x="5338670" y="1112287"/>
                  <a:ext cx="21369" cy="21375"/>
                  <a:chOff x="5338670" y="1112287"/>
                  <a:chExt cx="21369" cy="21375"/>
                </a:xfrm>
              </p:grpSpPr>
              <p:sp>
                <p:nvSpPr>
                  <p:cNvPr id="254" name="Freeform 1228">
                    <a:extLst>
                      <a:ext uri="{FF2B5EF4-FFF2-40B4-BE49-F238E27FC236}">
                        <a16:creationId xmlns:a16="http://schemas.microsoft.com/office/drawing/2014/main" id="{00514F76-BEAE-4C63-9F6C-FD6C354C4B29}"/>
                      </a:ext>
                    </a:extLst>
                  </p:cNvPr>
                  <p:cNvSpPr/>
                  <p:nvPr/>
                </p:nvSpPr>
                <p:spPr>
                  <a:xfrm>
                    <a:off x="5349402"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5" name="Freeform 1229">
                    <a:extLst>
                      <a:ext uri="{FF2B5EF4-FFF2-40B4-BE49-F238E27FC236}">
                        <a16:creationId xmlns:a16="http://schemas.microsoft.com/office/drawing/2014/main" id="{D8DE34B9-145F-4B36-ABC3-E3A4FCB1F655}"/>
                      </a:ext>
                    </a:extLst>
                  </p:cNvPr>
                  <p:cNvSpPr/>
                  <p:nvPr/>
                </p:nvSpPr>
                <p:spPr>
                  <a:xfrm>
                    <a:off x="5338670" y="112302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 name="Graphic 960">
                  <a:extLst>
                    <a:ext uri="{FF2B5EF4-FFF2-40B4-BE49-F238E27FC236}">
                      <a16:creationId xmlns:a16="http://schemas.microsoft.com/office/drawing/2014/main" id="{136F5292-DC2A-4DE2-8278-036E4D9E86D9}"/>
                    </a:ext>
                  </a:extLst>
                </p:cNvPr>
                <p:cNvGrpSpPr/>
                <p:nvPr/>
              </p:nvGrpSpPr>
              <p:grpSpPr>
                <a:xfrm>
                  <a:off x="5308278" y="1112287"/>
                  <a:ext cx="21369" cy="21375"/>
                  <a:chOff x="5308278" y="1112287"/>
                  <a:chExt cx="21369" cy="21375"/>
                </a:xfrm>
              </p:grpSpPr>
              <p:sp>
                <p:nvSpPr>
                  <p:cNvPr id="252" name="Freeform 1231">
                    <a:extLst>
                      <a:ext uri="{FF2B5EF4-FFF2-40B4-BE49-F238E27FC236}">
                        <a16:creationId xmlns:a16="http://schemas.microsoft.com/office/drawing/2014/main" id="{5DACD53E-BD89-409D-AD38-A578DEAF28C7}"/>
                      </a:ext>
                    </a:extLst>
                  </p:cNvPr>
                  <p:cNvSpPr/>
                  <p:nvPr/>
                </p:nvSpPr>
                <p:spPr>
                  <a:xfrm>
                    <a:off x="5318915" y="111228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3" name="Freeform 1232">
                    <a:extLst>
                      <a:ext uri="{FF2B5EF4-FFF2-40B4-BE49-F238E27FC236}">
                        <a16:creationId xmlns:a16="http://schemas.microsoft.com/office/drawing/2014/main" id="{29E3CAD3-C4FA-417B-89CF-69D98E2793A6}"/>
                      </a:ext>
                    </a:extLst>
                  </p:cNvPr>
                  <p:cNvSpPr/>
                  <p:nvPr/>
                </p:nvSpPr>
                <p:spPr>
                  <a:xfrm>
                    <a:off x="5308278" y="112302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 name="Graphic 960">
                  <a:extLst>
                    <a:ext uri="{FF2B5EF4-FFF2-40B4-BE49-F238E27FC236}">
                      <a16:creationId xmlns:a16="http://schemas.microsoft.com/office/drawing/2014/main" id="{42D6BD66-3DF0-4D5C-B4A7-0C2CB61A1B16}"/>
                    </a:ext>
                  </a:extLst>
                </p:cNvPr>
                <p:cNvGrpSpPr/>
                <p:nvPr/>
              </p:nvGrpSpPr>
              <p:grpSpPr>
                <a:xfrm>
                  <a:off x="5298781" y="1102026"/>
                  <a:ext cx="21369" cy="21375"/>
                  <a:chOff x="5298781" y="1102026"/>
                  <a:chExt cx="21369" cy="21375"/>
                </a:xfrm>
              </p:grpSpPr>
              <p:sp>
                <p:nvSpPr>
                  <p:cNvPr id="250" name="Freeform 1234">
                    <a:extLst>
                      <a:ext uri="{FF2B5EF4-FFF2-40B4-BE49-F238E27FC236}">
                        <a16:creationId xmlns:a16="http://schemas.microsoft.com/office/drawing/2014/main" id="{93E49C40-A464-48AB-A292-9D3B90342479}"/>
                      </a:ext>
                    </a:extLst>
                  </p:cNvPr>
                  <p:cNvSpPr/>
                  <p:nvPr/>
                </p:nvSpPr>
                <p:spPr>
                  <a:xfrm>
                    <a:off x="5309513" y="1102026"/>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1" name="Freeform 1235">
                    <a:extLst>
                      <a:ext uri="{FF2B5EF4-FFF2-40B4-BE49-F238E27FC236}">
                        <a16:creationId xmlns:a16="http://schemas.microsoft.com/office/drawing/2014/main" id="{F86A1622-BD94-418C-AE69-6F41C4581CC9}"/>
                      </a:ext>
                    </a:extLst>
                  </p:cNvPr>
                  <p:cNvSpPr/>
                  <p:nvPr/>
                </p:nvSpPr>
                <p:spPr>
                  <a:xfrm>
                    <a:off x="5298781" y="111276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0" name="Graphic 960">
                  <a:extLst>
                    <a:ext uri="{FF2B5EF4-FFF2-40B4-BE49-F238E27FC236}">
                      <a16:creationId xmlns:a16="http://schemas.microsoft.com/office/drawing/2014/main" id="{5FE1B8E5-A131-4E36-B58A-62763C4CDB5A}"/>
                    </a:ext>
                  </a:extLst>
                </p:cNvPr>
                <p:cNvGrpSpPr/>
                <p:nvPr/>
              </p:nvGrpSpPr>
              <p:grpSpPr>
                <a:xfrm>
                  <a:off x="5287764" y="1102026"/>
                  <a:ext cx="21369" cy="21375"/>
                  <a:chOff x="5287764" y="1102026"/>
                  <a:chExt cx="21369" cy="21375"/>
                </a:xfrm>
              </p:grpSpPr>
              <p:sp>
                <p:nvSpPr>
                  <p:cNvPr id="248" name="Freeform 1237">
                    <a:extLst>
                      <a:ext uri="{FF2B5EF4-FFF2-40B4-BE49-F238E27FC236}">
                        <a16:creationId xmlns:a16="http://schemas.microsoft.com/office/drawing/2014/main" id="{3CC08E84-CC8B-4A53-A6FE-B2C7A5AB63CF}"/>
                      </a:ext>
                    </a:extLst>
                  </p:cNvPr>
                  <p:cNvSpPr/>
                  <p:nvPr/>
                </p:nvSpPr>
                <p:spPr>
                  <a:xfrm>
                    <a:off x="5298401" y="1102026"/>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9" name="Freeform 1238">
                    <a:extLst>
                      <a:ext uri="{FF2B5EF4-FFF2-40B4-BE49-F238E27FC236}">
                        <a16:creationId xmlns:a16="http://schemas.microsoft.com/office/drawing/2014/main" id="{6E9493EA-E833-47BF-9F2C-1075F4EFC259}"/>
                      </a:ext>
                    </a:extLst>
                  </p:cNvPr>
                  <p:cNvSpPr/>
                  <p:nvPr/>
                </p:nvSpPr>
                <p:spPr>
                  <a:xfrm>
                    <a:off x="5287764" y="111276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 name="Graphic 960">
                  <a:extLst>
                    <a:ext uri="{FF2B5EF4-FFF2-40B4-BE49-F238E27FC236}">
                      <a16:creationId xmlns:a16="http://schemas.microsoft.com/office/drawing/2014/main" id="{A971C964-3CAB-4499-A991-05786B312425}"/>
                    </a:ext>
                  </a:extLst>
                </p:cNvPr>
                <p:cNvGrpSpPr/>
                <p:nvPr/>
              </p:nvGrpSpPr>
              <p:grpSpPr>
                <a:xfrm>
                  <a:off x="5272378" y="1093761"/>
                  <a:ext cx="21274" cy="21375"/>
                  <a:chOff x="5272378" y="1093761"/>
                  <a:chExt cx="21274" cy="21375"/>
                </a:xfrm>
              </p:grpSpPr>
              <p:sp>
                <p:nvSpPr>
                  <p:cNvPr id="246" name="Freeform 1240">
                    <a:extLst>
                      <a:ext uri="{FF2B5EF4-FFF2-40B4-BE49-F238E27FC236}">
                        <a16:creationId xmlns:a16="http://schemas.microsoft.com/office/drawing/2014/main" id="{B9846ADD-FEF6-4D34-9CD3-768DFF07718D}"/>
                      </a:ext>
                    </a:extLst>
                  </p:cNvPr>
                  <p:cNvSpPr/>
                  <p:nvPr/>
                </p:nvSpPr>
                <p:spPr>
                  <a:xfrm>
                    <a:off x="5283015" y="1093761"/>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7" name="Freeform 1241">
                    <a:extLst>
                      <a:ext uri="{FF2B5EF4-FFF2-40B4-BE49-F238E27FC236}">
                        <a16:creationId xmlns:a16="http://schemas.microsoft.com/office/drawing/2014/main" id="{8DEC492C-16EA-44D0-B1D9-944B5116359C}"/>
                      </a:ext>
                    </a:extLst>
                  </p:cNvPr>
                  <p:cNvSpPr/>
                  <p:nvPr/>
                </p:nvSpPr>
                <p:spPr>
                  <a:xfrm>
                    <a:off x="5272378" y="1104401"/>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 name="Graphic 960">
                  <a:extLst>
                    <a:ext uri="{FF2B5EF4-FFF2-40B4-BE49-F238E27FC236}">
                      <a16:creationId xmlns:a16="http://schemas.microsoft.com/office/drawing/2014/main" id="{F8953B32-B04E-43AE-9D91-B5344B74E7C6}"/>
                    </a:ext>
                  </a:extLst>
                </p:cNvPr>
                <p:cNvGrpSpPr/>
                <p:nvPr/>
              </p:nvGrpSpPr>
              <p:grpSpPr>
                <a:xfrm>
                  <a:off x="5263261" y="1093761"/>
                  <a:ext cx="21369" cy="21375"/>
                  <a:chOff x="5263261" y="1093761"/>
                  <a:chExt cx="21369" cy="21375"/>
                </a:xfrm>
              </p:grpSpPr>
              <p:sp>
                <p:nvSpPr>
                  <p:cNvPr id="244" name="Freeform 1243">
                    <a:extLst>
                      <a:ext uri="{FF2B5EF4-FFF2-40B4-BE49-F238E27FC236}">
                        <a16:creationId xmlns:a16="http://schemas.microsoft.com/office/drawing/2014/main" id="{81F04036-C75B-46A3-B71B-0FAF58D7822B}"/>
                      </a:ext>
                    </a:extLst>
                  </p:cNvPr>
                  <p:cNvSpPr/>
                  <p:nvPr/>
                </p:nvSpPr>
                <p:spPr>
                  <a:xfrm>
                    <a:off x="5273993" y="1093761"/>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5" name="Freeform 1244">
                    <a:extLst>
                      <a:ext uri="{FF2B5EF4-FFF2-40B4-BE49-F238E27FC236}">
                        <a16:creationId xmlns:a16="http://schemas.microsoft.com/office/drawing/2014/main" id="{046FEF8D-D6FF-4E28-81AB-FF4E575813AF}"/>
                      </a:ext>
                    </a:extLst>
                  </p:cNvPr>
                  <p:cNvSpPr/>
                  <p:nvPr/>
                </p:nvSpPr>
                <p:spPr>
                  <a:xfrm>
                    <a:off x="5263261" y="1104401"/>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3" name="Graphic 960">
                  <a:extLst>
                    <a:ext uri="{FF2B5EF4-FFF2-40B4-BE49-F238E27FC236}">
                      <a16:creationId xmlns:a16="http://schemas.microsoft.com/office/drawing/2014/main" id="{997ECA82-E98E-44FA-9CB8-7FB4655636B7}"/>
                    </a:ext>
                  </a:extLst>
                </p:cNvPr>
                <p:cNvGrpSpPr/>
                <p:nvPr/>
              </p:nvGrpSpPr>
              <p:grpSpPr>
                <a:xfrm>
                  <a:off x="5257752" y="1093761"/>
                  <a:ext cx="21369" cy="21375"/>
                  <a:chOff x="5257752" y="1093761"/>
                  <a:chExt cx="21369" cy="21375"/>
                </a:xfrm>
              </p:grpSpPr>
              <p:sp>
                <p:nvSpPr>
                  <p:cNvPr id="242" name="Freeform 1246">
                    <a:extLst>
                      <a:ext uri="{FF2B5EF4-FFF2-40B4-BE49-F238E27FC236}">
                        <a16:creationId xmlns:a16="http://schemas.microsoft.com/office/drawing/2014/main" id="{C4C25F04-36BB-4B57-9868-C80D91B38FDF}"/>
                      </a:ext>
                    </a:extLst>
                  </p:cNvPr>
                  <p:cNvSpPr/>
                  <p:nvPr/>
                </p:nvSpPr>
                <p:spPr>
                  <a:xfrm>
                    <a:off x="5268389" y="1093761"/>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3" name="Freeform 1247">
                    <a:extLst>
                      <a:ext uri="{FF2B5EF4-FFF2-40B4-BE49-F238E27FC236}">
                        <a16:creationId xmlns:a16="http://schemas.microsoft.com/office/drawing/2014/main" id="{46C243D1-415F-4553-A008-5E920F2D115B}"/>
                      </a:ext>
                    </a:extLst>
                  </p:cNvPr>
                  <p:cNvSpPr/>
                  <p:nvPr/>
                </p:nvSpPr>
                <p:spPr>
                  <a:xfrm>
                    <a:off x="5257752" y="1104401"/>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 name="Graphic 960">
                  <a:extLst>
                    <a:ext uri="{FF2B5EF4-FFF2-40B4-BE49-F238E27FC236}">
                      <a16:creationId xmlns:a16="http://schemas.microsoft.com/office/drawing/2014/main" id="{DCD8CF96-B388-48B4-A78D-90EB8DFD4C54}"/>
                    </a:ext>
                  </a:extLst>
                </p:cNvPr>
                <p:cNvGrpSpPr/>
                <p:nvPr/>
              </p:nvGrpSpPr>
              <p:grpSpPr>
                <a:xfrm>
                  <a:off x="5251484" y="1093761"/>
                  <a:ext cx="21274" cy="21375"/>
                  <a:chOff x="5251484" y="1093761"/>
                  <a:chExt cx="21274" cy="21375"/>
                </a:xfrm>
              </p:grpSpPr>
              <p:sp>
                <p:nvSpPr>
                  <p:cNvPr id="240" name="Freeform 1249">
                    <a:extLst>
                      <a:ext uri="{FF2B5EF4-FFF2-40B4-BE49-F238E27FC236}">
                        <a16:creationId xmlns:a16="http://schemas.microsoft.com/office/drawing/2014/main" id="{A367FA2C-DF8E-42A0-8662-1589CE0E38A9}"/>
                      </a:ext>
                    </a:extLst>
                  </p:cNvPr>
                  <p:cNvSpPr/>
                  <p:nvPr/>
                </p:nvSpPr>
                <p:spPr>
                  <a:xfrm>
                    <a:off x="5262121" y="1093761"/>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1" name="Freeform 1250">
                    <a:extLst>
                      <a:ext uri="{FF2B5EF4-FFF2-40B4-BE49-F238E27FC236}">
                        <a16:creationId xmlns:a16="http://schemas.microsoft.com/office/drawing/2014/main" id="{6FA18A92-C188-4F26-8EAC-73DACD0FF306}"/>
                      </a:ext>
                    </a:extLst>
                  </p:cNvPr>
                  <p:cNvSpPr/>
                  <p:nvPr/>
                </p:nvSpPr>
                <p:spPr>
                  <a:xfrm>
                    <a:off x="5251484" y="1104401"/>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 name="Graphic 960">
                  <a:extLst>
                    <a:ext uri="{FF2B5EF4-FFF2-40B4-BE49-F238E27FC236}">
                      <a16:creationId xmlns:a16="http://schemas.microsoft.com/office/drawing/2014/main" id="{65714163-356A-4D3D-AF64-5ED26B72F3E9}"/>
                    </a:ext>
                  </a:extLst>
                </p:cNvPr>
                <p:cNvGrpSpPr/>
                <p:nvPr/>
              </p:nvGrpSpPr>
              <p:grpSpPr>
                <a:xfrm>
                  <a:off x="5245880" y="1093761"/>
                  <a:ext cx="21369" cy="21375"/>
                  <a:chOff x="5245880" y="1093761"/>
                  <a:chExt cx="21369" cy="21375"/>
                </a:xfrm>
              </p:grpSpPr>
              <p:sp>
                <p:nvSpPr>
                  <p:cNvPr id="238" name="Freeform 1252">
                    <a:extLst>
                      <a:ext uri="{FF2B5EF4-FFF2-40B4-BE49-F238E27FC236}">
                        <a16:creationId xmlns:a16="http://schemas.microsoft.com/office/drawing/2014/main" id="{7B24DAA7-528F-414B-85BC-823E6895231A}"/>
                      </a:ext>
                    </a:extLst>
                  </p:cNvPr>
                  <p:cNvSpPr/>
                  <p:nvPr/>
                </p:nvSpPr>
                <p:spPr>
                  <a:xfrm>
                    <a:off x="5256612" y="1093761"/>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9" name="Freeform 1253">
                    <a:extLst>
                      <a:ext uri="{FF2B5EF4-FFF2-40B4-BE49-F238E27FC236}">
                        <a16:creationId xmlns:a16="http://schemas.microsoft.com/office/drawing/2014/main" id="{1FF24AA8-499B-460C-A38B-0ED38D479DDD}"/>
                      </a:ext>
                    </a:extLst>
                  </p:cNvPr>
                  <p:cNvSpPr/>
                  <p:nvPr/>
                </p:nvSpPr>
                <p:spPr>
                  <a:xfrm>
                    <a:off x="5245880" y="1104401"/>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6" name="Graphic 960">
                  <a:extLst>
                    <a:ext uri="{FF2B5EF4-FFF2-40B4-BE49-F238E27FC236}">
                      <a16:creationId xmlns:a16="http://schemas.microsoft.com/office/drawing/2014/main" id="{93600DD5-EB39-4E71-A8AC-C8E407364981}"/>
                    </a:ext>
                  </a:extLst>
                </p:cNvPr>
                <p:cNvGrpSpPr/>
                <p:nvPr/>
              </p:nvGrpSpPr>
              <p:grpSpPr>
                <a:xfrm>
                  <a:off x="5222612" y="1070865"/>
                  <a:ext cx="21369" cy="21280"/>
                  <a:chOff x="5222612" y="1070865"/>
                  <a:chExt cx="21369" cy="21280"/>
                </a:xfrm>
              </p:grpSpPr>
              <p:sp>
                <p:nvSpPr>
                  <p:cNvPr id="236" name="Freeform 1255">
                    <a:extLst>
                      <a:ext uri="{FF2B5EF4-FFF2-40B4-BE49-F238E27FC236}">
                        <a16:creationId xmlns:a16="http://schemas.microsoft.com/office/drawing/2014/main" id="{38D91BB1-EAB0-487F-AD2C-8EA294F8AB54}"/>
                      </a:ext>
                    </a:extLst>
                  </p:cNvPr>
                  <p:cNvSpPr/>
                  <p:nvPr/>
                </p:nvSpPr>
                <p:spPr>
                  <a:xfrm>
                    <a:off x="5233249" y="107086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7" name="Freeform 1256">
                    <a:extLst>
                      <a:ext uri="{FF2B5EF4-FFF2-40B4-BE49-F238E27FC236}">
                        <a16:creationId xmlns:a16="http://schemas.microsoft.com/office/drawing/2014/main" id="{6EC283BB-1FF9-4F37-9B89-58EDB0865B83}"/>
                      </a:ext>
                    </a:extLst>
                  </p:cNvPr>
                  <p:cNvSpPr/>
                  <p:nvPr/>
                </p:nvSpPr>
                <p:spPr>
                  <a:xfrm>
                    <a:off x="5222612" y="108150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7" name="Graphic 960">
                  <a:extLst>
                    <a:ext uri="{FF2B5EF4-FFF2-40B4-BE49-F238E27FC236}">
                      <a16:creationId xmlns:a16="http://schemas.microsoft.com/office/drawing/2014/main" id="{A77D95A7-B06D-4B0F-9251-34122BF27666}"/>
                    </a:ext>
                  </a:extLst>
                </p:cNvPr>
                <p:cNvGrpSpPr/>
                <p:nvPr/>
              </p:nvGrpSpPr>
              <p:grpSpPr>
                <a:xfrm>
                  <a:off x="5212354" y="1054239"/>
                  <a:ext cx="21369" cy="21375"/>
                  <a:chOff x="5212354" y="1054239"/>
                  <a:chExt cx="21369" cy="21375"/>
                </a:xfrm>
              </p:grpSpPr>
              <p:sp>
                <p:nvSpPr>
                  <p:cNvPr id="234" name="Freeform 1258">
                    <a:extLst>
                      <a:ext uri="{FF2B5EF4-FFF2-40B4-BE49-F238E27FC236}">
                        <a16:creationId xmlns:a16="http://schemas.microsoft.com/office/drawing/2014/main" id="{094D213C-EBF9-4A1D-837B-FDB591A4FF07}"/>
                      </a:ext>
                    </a:extLst>
                  </p:cNvPr>
                  <p:cNvSpPr/>
                  <p:nvPr/>
                </p:nvSpPr>
                <p:spPr>
                  <a:xfrm>
                    <a:off x="5222992" y="1054239"/>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5" name="Freeform 1259">
                    <a:extLst>
                      <a:ext uri="{FF2B5EF4-FFF2-40B4-BE49-F238E27FC236}">
                        <a16:creationId xmlns:a16="http://schemas.microsoft.com/office/drawing/2014/main" id="{6425A82B-D7E8-427C-8B9D-958DE304484C}"/>
                      </a:ext>
                    </a:extLst>
                  </p:cNvPr>
                  <p:cNvSpPr/>
                  <p:nvPr/>
                </p:nvSpPr>
                <p:spPr>
                  <a:xfrm>
                    <a:off x="5212354" y="106497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8" name="Graphic 960">
                  <a:extLst>
                    <a:ext uri="{FF2B5EF4-FFF2-40B4-BE49-F238E27FC236}">
                      <a16:creationId xmlns:a16="http://schemas.microsoft.com/office/drawing/2014/main" id="{B3A47906-3171-4A6C-8E00-4EB31D72B00E}"/>
                    </a:ext>
                  </a:extLst>
                </p:cNvPr>
                <p:cNvGrpSpPr/>
                <p:nvPr/>
              </p:nvGrpSpPr>
              <p:grpSpPr>
                <a:xfrm>
                  <a:off x="5205611" y="1054239"/>
                  <a:ext cx="21369" cy="21375"/>
                  <a:chOff x="5205611" y="1054239"/>
                  <a:chExt cx="21369" cy="21375"/>
                </a:xfrm>
              </p:grpSpPr>
              <p:sp>
                <p:nvSpPr>
                  <p:cNvPr id="232" name="Freeform 1261">
                    <a:extLst>
                      <a:ext uri="{FF2B5EF4-FFF2-40B4-BE49-F238E27FC236}">
                        <a16:creationId xmlns:a16="http://schemas.microsoft.com/office/drawing/2014/main" id="{C832152C-539A-4EEF-9CCF-17077767460B}"/>
                      </a:ext>
                    </a:extLst>
                  </p:cNvPr>
                  <p:cNvSpPr/>
                  <p:nvPr/>
                </p:nvSpPr>
                <p:spPr>
                  <a:xfrm>
                    <a:off x="5216343" y="1054239"/>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3" name="Freeform 1262">
                    <a:extLst>
                      <a:ext uri="{FF2B5EF4-FFF2-40B4-BE49-F238E27FC236}">
                        <a16:creationId xmlns:a16="http://schemas.microsoft.com/office/drawing/2014/main" id="{D309A713-F106-42DC-BD55-5021576CAA2B}"/>
                      </a:ext>
                    </a:extLst>
                  </p:cNvPr>
                  <p:cNvSpPr/>
                  <p:nvPr/>
                </p:nvSpPr>
                <p:spPr>
                  <a:xfrm>
                    <a:off x="5205611" y="106497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9" name="Graphic 960">
                  <a:extLst>
                    <a:ext uri="{FF2B5EF4-FFF2-40B4-BE49-F238E27FC236}">
                      <a16:creationId xmlns:a16="http://schemas.microsoft.com/office/drawing/2014/main" id="{98BB4B3D-5842-4632-A8AB-EDD80BFC6CD4}"/>
                    </a:ext>
                  </a:extLst>
                </p:cNvPr>
                <p:cNvGrpSpPr/>
                <p:nvPr/>
              </p:nvGrpSpPr>
              <p:grpSpPr>
                <a:xfrm>
                  <a:off x="5182723" y="1047209"/>
                  <a:ext cx="21369" cy="21280"/>
                  <a:chOff x="5182723" y="1047209"/>
                  <a:chExt cx="21369" cy="21280"/>
                </a:xfrm>
              </p:grpSpPr>
              <p:sp>
                <p:nvSpPr>
                  <p:cNvPr id="230" name="Freeform 1264">
                    <a:extLst>
                      <a:ext uri="{FF2B5EF4-FFF2-40B4-BE49-F238E27FC236}">
                        <a16:creationId xmlns:a16="http://schemas.microsoft.com/office/drawing/2014/main" id="{6D451858-A112-48A6-B204-4AB085C1F99F}"/>
                      </a:ext>
                    </a:extLst>
                  </p:cNvPr>
                  <p:cNvSpPr/>
                  <p:nvPr/>
                </p:nvSpPr>
                <p:spPr>
                  <a:xfrm>
                    <a:off x="5193455" y="1047209"/>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1" name="Freeform 1265">
                    <a:extLst>
                      <a:ext uri="{FF2B5EF4-FFF2-40B4-BE49-F238E27FC236}">
                        <a16:creationId xmlns:a16="http://schemas.microsoft.com/office/drawing/2014/main" id="{CE50FE69-BD16-4DB4-8C6D-C315840DA593}"/>
                      </a:ext>
                    </a:extLst>
                  </p:cNvPr>
                  <p:cNvSpPr/>
                  <p:nvPr/>
                </p:nvSpPr>
                <p:spPr>
                  <a:xfrm>
                    <a:off x="5182723" y="1057849"/>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0" name="Graphic 960">
                  <a:extLst>
                    <a:ext uri="{FF2B5EF4-FFF2-40B4-BE49-F238E27FC236}">
                      <a16:creationId xmlns:a16="http://schemas.microsoft.com/office/drawing/2014/main" id="{957F5618-268A-48A3-BC62-5316BD673C34}"/>
                    </a:ext>
                  </a:extLst>
                </p:cNvPr>
                <p:cNvGrpSpPr/>
                <p:nvPr/>
              </p:nvGrpSpPr>
              <p:grpSpPr>
                <a:xfrm>
                  <a:off x="5162208" y="1047209"/>
                  <a:ext cx="21369" cy="21280"/>
                  <a:chOff x="5162208" y="1047209"/>
                  <a:chExt cx="21369" cy="21280"/>
                </a:xfrm>
              </p:grpSpPr>
              <p:sp>
                <p:nvSpPr>
                  <p:cNvPr id="228" name="Freeform 1267">
                    <a:extLst>
                      <a:ext uri="{FF2B5EF4-FFF2-40B4-BE49-F238E27FC236}">
                        <a16:creationId xmlns:a16="http://schemas.microsoft.com/office/drawing/2014/main" id="{8BBE6E98-669D-4DDE-8821-F00C801FCF75}"/>
                      </a:ext>
                    </a:extLst>
                  </p:cNvPr>
                  <p:cNvSpPr/>
                  <p:nvPr/>
                </p:nvSpPr>
                <p:spPr>
                  <a:xfrm>
                    <a:off x="5172845" y="1047209"/>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9" name="Freeform 1268">
                    <a:extLst>
                      <a:ext uri="{FF2B5EF4-FFF2-40B4-BE49-F238E27FC236}">
                        <a16:creationId xmlns:a16="http://schemas.microsoft.com/office/drawing/2014/main" id="{CFE1EC8C-3160-4A00-82CB-1A232B3C2B22}"/>
                      </a:ext>
                    </a:extLst>
                  </p:cNvPr>
                  <p:cNvSpPr/>
                  <p:nvPr/>
                </p:nvSpPr>
                <p:spPr>
                  <a:xfrm>
                    <a:off x="5162208" y="1057849"/>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1" name="Graphic 960">
                  <a:extLst>
                    <a:ext uri="{FF2B5EF4-FFF2-40B4-BE49-F238E27FC236}">
                      <a16:creationId xmlns:a16="http://schemas.microsoft.com/office/drawing/2014/main" id="{BE4B7CE1-C517-4D84-B744-A4FA49BDE6FF}"/>
                    </a:ext>
                  </a:extLst>
                </p:cNvPr>
                <p:cNvGrpSpPr/>
                <p:nvPr/>
              </p:nvGrpSpPr>
              <p:grpSpPr>
                <a:xfrm>
                  <a:off x="4892957" y="980041"/>
                  <a:ext cx="21369" cy="21280"/>
                  <a:chOff x="4892957" y="980041"/>
                  <a:chExt cx="21369" cy="21280"/>
                </a:xfrm>
              </p:grpSpPr>
              <p:sp>
                <p:nvSpPr>
                  <p:cNvPr id="226" name="Freeform 1270">
                    <a:extLst>
                      <a:ext uri="{FF2B5EF4-FFF2-40B4-BE49-F238E27FC236}">
                        <a16:creationId xmlns:a16="http://schemas.microsoft.com/office/drawing/2014/main" id="{9FF0EFD5-9537-4752-B301-7790B33CD0B9}"/>
                      </a:ext>
                    </a:extLst>
                  </p:cNvPr>
                  <p:cNvSpPr/>
                  <p:nvPr/>
                </p:nvSpPr>
                <p:spPr>
                  <a:xfrm>
                    <a:off x="4903689" y="980041"/>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7" name="Freeform 1271">
                    <a:extLst>
                      <a:ext uri="{FF2B5EF4-FFF2-40B4-BE49-F238E27FC236}">
                        <a16:creationId xmlns:a16="http://schemas.microsoft.com/office/drawing/2014/main" id="{F7933CCE-1AA2-4463-B1C2-E36751B5666D}"/>
                      </a:ext>
                    </a:extLst>
                  </p:cNvPr>
                  <p:cNvSpPr/>
                  <p:nvPr/>
                </p:nvSpPr>
                <p:spPr>
                  <a:xfrm>
                    <a:off x="4892957" y="99068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2" name="Graphic 960">
                  <a:extLst>
                    <a:ext uri="{FF2B5EF4-FFF2-40B4-BE49-F238E27FC236}">
                      <a16:creationId xmlns:a16="http://schemas.microsoft.com/office/drawing/2014/main" id="{DC31AC6F-B399-46A4-B504-E890C31D86EE}"/>
                    </a:ext>
                  </a:extLst>
                </p:cNvPr>
                <p:cNvGrpSpPr/>
                <p:nvPr/>
              </p:nvGrpSpPr>
              <p:grpSpPr>
                <a:xfrm>
                  <a:off x="4777754" y="926364"/>
                  <a:ext cx="21274" cy="21280"/>
                  <a:chOff x="4777754" y="926364"/>
                  <a:chExt cx="21274" cy="21280"/>
                </a:xfrm>
              </p:grpSpPr>
              <p:sp>
                <p:nvSpPr>
                  <p:cNvPr id="224" name="Freeform 1273">
                    <a:extLst>
                      <a:ext uri="{FF2B5EF4-FFF2-40B4-BE49-F238E27FC236}">
                        <a16:creationId xmlns:a16="http://schemas.microsoft.com/office/drawing/2014/main" id="{490A26CB-DBE1-4B32-9EDE-D1AD5D8553DE}"/>
                      </a:ext>
                    </a:extLst>
                  </p:cNvPr>
                  <p:cNvSpPr/>
                  <p:nvPr/>
                </p:nvSpPr>
                <p:spPr>
                  <a:xfrm>
                    <a:off x="4788391" y="92636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5" name="Freeform 1274">
                    <a:extLst>
                      <a:ext uri="{FF2B5EF4-FFF2-40B4-BE49-F238E27FC236}">
                        <a16:creationId xmlns:a16="http://schemas.microsoft.com/office/drawing/2014/main" id="{F1BEE910-F532-4CFC-9B45-857B957628DF}"/>
                      </a:ext>
                    </a:extLst>
                  </p:cNvPr>
                  <p:cNvSpPr/>
                  <p:nvPr/>
                </p:nvSpPr>
                <p:spPr>
                  <a:xfrm>
                    <a:off x="4777754" y="93700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3" name="Graphic 960">
                  <a:extLst>
                    <a:ext uri="{FF2B5EF4-FFF2-40B4-BE49-F238E27FC236}">
                      <a16:creationId xmlns:a16="http://schemas.microsoft.com/office/drawing/2014/main" id="{13EB0102-E112-447D-9FF9-AD1C89F4CA70}"/>
                    </a:ext>
                  </a:extLst>
                </p:cNvPr>
                <p:cNvGrpSpPr/>
                <p:nvPr/>
              </p:nvGrpSpPr>
              <p:grpSpPr>
                <a:xfrm>
                  <a:off x="4611929" y="860336"/>
                  <a:ext cx="21274" cy="21375"/>
                  <a:chOff x="4611929" y="860336"/>
                  <a:chExt cx="21274" cy="21375"/>
                </a:xfrm>
              </p:grpSpPr>
              <p:sp>
                <p:nvSpPr>
                  <p:cNvPr id="222" name="Freeform 1276">
                    <a:extLst>
                      <a:ext uri="{FF2B5EF4-FFF2-40B4-BE49-F238E27FC236}">
                        <a16:creationId xmlns:a16="http://schemas.microsoft.com/office/drawing/2014/main" id="{A4265AB5-CE76-428C-9262-7A588983EC2B}"/>
                      </a:ext>
                    </a:extLst>
                  </p:cNvPr>
                  <p:cNvSpPr/>
                  <p:nvPr/>
                </p:nvSpPr>
                <p:spPr>
                  <a:xfrm>
                    <a:off x="4622566" y="860336"/>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3" name="Freeform 1277">
                    <a:extLst>
                      <a:ext uri="{FF2B5EF4-FFF2-40B4-BE49-F238E27FC236}">
                        <a16:creationId xmlns:a16="http://schemas.microsoft.com/office/drawing/2014/main" id="{93368E66-9572-42C6-8D21-9CD4844C67B6}"/>
                      </a:ext>
                    </a:extLst>
                  </p:cNvPr>
                  <p:cNvSpPr/>
                  <p:nvPr/>
                </p:nvSpPr>
                <p:spPr>
                  <a:xfrm>
                    <a:off x="4611929" y="871072"/>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4" name="Graphic 960">
                  <a:extLst>
                    <a:ext uri="{FF2B5EF4-FFF2-40B4-BE49-F238E27FC236}">
                      <a16:creationId xmlns:a16="http://schemas.microsoft.com/office/drawing/2014/main" id="{D8BA2D13-7D90-4154-84ED-97B20CA3BB13}"/>
                    </a:ext>
                  </a:extLst>
                </p:cNvPr>
                <p:cNvGrpSpPr/>
                <p:nvPr/>
              </p:nvGrpSpPr>
              <p:grpSpPr>
                <a:xfrm>
                  <a:off x="4497771" y="813404"/>
                  <a:ext cx="21369" cy="21280"/>
                  <a:chOff x="4497771" y="813404"/>
                  <a:chExt cx="21369" cy="21280"/>
                </a:xfrm>
              </p:grpSpPr>
              <p:sp>
                <p:nvSpPr>
                  <p:cNvPr id="220" name="Freeform 1279">
                    <a:extLst>
                      <a:ext uri="{FF2B5EF4-FFF2-40B4-BE49-F238E27FC236}">
                        <a16:creationId xmlns:a16="http://schemas.microsoft.com/office/drawing/2014/main" id="{0AC1F616-3B6B-44FB-86DD-6B9202A53BFA}"/>
                      </a:ext>
                    </a:extLst>
                  </p:cNvPr>
                  <p:cNvSpPr/>
                  <p:nvPr/>
                </p:nvSpPr>
                <p:spPr>
                  <a:xfrm>
                    <a:off x="4508503" y="81340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1" name="Freeform 1280">
                    <a:extLst>
                      <a:ext uri="{FF2B5EF4-FFF2-40B4-BE49-F238E27FC236}">
                        <a16:creationId xmlns:a16="http://schemas.microsoft.com/office/drawing/2014/main" id="{A87FDB9C-9A8F-4DA6-9EA4-ED977BADE4E2}"/>
                      </a:ext>
                    </a:extLst>
                  </p:cNvPr>
                  <p:cNvSpPr/>
                  <p:nvPr/>
                </p:nvSpPr>
                <p:spPr>
                  <a:xfrm>
                    <a:off x="4497771" y="82404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5" name="Graphic 960">
                  <a:extLst>
                    <a:ext uri="{FF2B5EF4-FFF2-40B4-BE49-F238E27FC236}">
                      <a16:creationId xmlns:a16="http://schemas.microsoft.com/office/drawing/2014/main" id="{1E3E203E-0990-4033-9F01-56CA597C13CC}"/>
                    </a:ext>
                  </a:extLst>
                </p:cNvPr>
                <p:cNvGrpSpPr/>
                <p:nvPr/>
              </p:nvGrpSpPr>
              <p:grpSpPr>
                <a:xfrm>
                  <a:off x="4276292" y="694555"/>
                  <a:ext cx="21369" cy="21280"/>
                  <a:chOff x="4276292" y="694555"/>
                  <a:chExt cx="21369" cy="21280"/>
                </a:xfrm>
              </p:grpSpPr>
              <p:sp>
                <p:nvSpPr>
                  <p:cNvPr id="218" name="Freeform 1282">
                    <a:extLst>
                      <a:ext uri="{FF2B5EF4-FFF2-40B4-BE49-F238E27FC236}">
                        <a16:creationId xmlns:a16="http://schemas.microsoft.com/office/drawing/2014/main" id="{B7E77CFA-D897-41B8-B141-8D0CD48F0513}"/>
                      </a:ext>
                    </a:extLst>
                  </p:cNvPr>
                  <p:cNvSpPr/>
                  <p:nvPr/>
                </p:nvSpPr>
                <p:spPr>
                  <a:xfrm>
                    <a:off x="4287024" y="69455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9" name="Freeform 1283">
                    <a:extLst>
                      <a:ext uri="{FF2B5EF4-FFF2-40B4-BE49-F238E27FC236}">
                        <a16:creationId xmlns:a16="http://schemas.microsoft.com/office/drawing/2014/main" id="{58634185-36BF-4A08-9D77-834149A7CB72}"/>
                      </a:ext>
                    </a:extLst>
                  </p:cNvPr>
                  <p:cNvSpPr/>
                  <p:nvPr/>
                </p:nvSpPr>
                <p:spPr>
                  <a:xfrm>
                    <a:off x="4276292" y="70519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6" name="Graphic 960">
                  <a:extLst>
                    <a:ext uri="{FF2B5EF4-FFF2-40B4-BE49-F238E27FC236}">
                      <a16:creationId xmlns:a16="http://schemas.microsoft.com/office/drawing/2014/main" id="{E2A0E4A5-4E5C-430C-A764-3A9A8B1E6711}"/>
                    </a:ext>
                  </a:extLst>
                </p:cNvPr>
                <p:cNvGrpSpPr/>
                <p:nvPr/>
              </p:nvGrpSpPr>
              <p:grpSpPr>
                <a:xfrm>
                  <a:off x="4188726" y="650283"/>
                  <a:ext cx="21274" cy="21280"/>
                  <a:chOff x="4188726" y="650283"/>
                  <a:chExt cx="21274" cy="21280"/>
                </a:xfrm>
              </p:grpSpPr>
              <p:sp>
                <p:nvSpPr>
                  <p:cNvPr id="216" name="Freeform 1285">
                    <a:extLst>
                      <a:ext uri="{FF2B5EF4-FFF2-40B4-BE49-F238E27FC236}">
                        <a16:creationId xmlns:a16="http://schemas.microsoft.com/office/drawing/2014/main" id="{7490EC8D-36EC-4179-A449-C0459EC45C9B}"/>
                      </a:ext>
                    </a:extLst>
                  </p:cNvPr>
                  <p:cNvSpPr/>
                  <p:nvPr/>
                </p:nvSpPr>
                <p:spPr>
                  <a:xfrm>
                    <a:off x="4199363" y="650283"/>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7" name="Freeform 1286">
                    <a:extLst>
                      <a:ext uri="{FF2B5EF4-FFF2-40B4-BE49-F238E27FC236}">
                        <a16:creationId xmlns:a16="http://schemas.microsoft.com/office/drawing/2014/main" id="{AAA96C19-EE5E-4B9B-9454-00AF4C2AF7AA}"/>
                      </a:ext>
                    </a:extLst>
                  </p:cNvPr>
                  <p:cNvSpPr/>
                  <p:nvPr/>
                </p:nvSpPr>
                <p:spPr>
                  <a:xfrm>
                    <a:off x="4188726" y="660923"/>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7" name="Graphic 960">
                  <a:extLst>
                    <a:ext uri="{FF2B5EF4-FFF2-40B4-BE49-F238E27FC236}">
                      <a16:creationId xmlns:a16="http://schemas.microsoft.com/office/drawing/2014/main" id="{F7931D87-15DA-4986-92D2-657E4AB77C0B}"/>
                    </a:ext>
                  </a:extLst>
                </p:cNvPr>
                <p:cNvGrpSpPr/>
                <p:nvPr/>
              </p:nvGrpSpPr>
              <p:grpSpPr>
                <a:xfrm>
                  <a:off x="3953380" y="532573"/>
                  <a:ext cx="21369" cy="21375"/>
                  <a:chOff x="3953380" y="532573"/>
                  <a:chExt cx="21369" cy="21375"/>
                </a:xfrm>
              </p:grpSpPr>
              <p:sp>
                <p:nvSpPr>
                  <p:cNvPr id="214" name="Freeform 1288">
                    <a:extLst>
                      <a:ext uri="{FF2B5EF4-FFF2-40B4-BE49-F238E27FC236}">
                        <a16:creationId xmlns:a16="http://schemas.microsoft.com/office/drawing/2014/main" id="{7D3D8FFF-B96B-4EF3-9CB6-2B198683DA01}"/>
                      </a:ext>
                    </a:extLst>
                  </p:cNvPr>
                  <p:cNvSpPr/>
                  <p:nvPr/>
                </p:nvSpPr>
                <p:spPr>
                  <a:xfrm>
                    <a:off x="3964017" y="532573"/>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5" name="Freeform 1289">
                    <a:extLst>
                      <a:ext uri="{FF2B5EF4-FFF2-40B4-BE49-F238E27FC236}">
                        <a16:creationId xmlns:a16="http://schemas.microsoft.com/office/drawing/2014/main" id="{2DB4A6A7-AE49-44A3-8C08-E226F0A3383A}"/>
                      </a:ext>
                    </a:extLst>
                  </p:cNvPr>
                  <p:cNvSpPr/>
                  <p:nvPr/>
                </p:nvSpPr>
                <p:spPr>
                  <a:xfrm>
                    <a:off x="3953380" y="543308"/>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8" name="Graphic 960">
                  <a:extLst>
                    <a:ext uri="{FF2B5EF4-FFF2-40B4-BE49-F238E27FC236}">
                      <a16:creationId xmlns:a16="http://schemas.microsoft.com/office/drawing/2014/main" id="{BE0CB8B8-E66B-4C09-AB1C-6AA2B41E72F1}"/>
                    </a:ext>
                  </a:extLst>
                </p:cNvPr>
                <p:cNvGrpSpPr/>
                <p:nvPr/>
              </p:nvGrpSpPr>
              <p:grpSpPr>
                <a:xfrm>
                  <a:off x="3895351" y="501792"/>
                  <a:ext cx="21369" cy="21375"/>
                  <a:chOff x="3895351" y="501792"/>
                  <a:chExt cx="21369" cy="21375"/>
                </a:xfrm>
              </p:grpSpPr>
              <p:sp>
                <p:nvSpPr>
                  <p:cNvPr id="212" name="Freeform 1291">
                    <a:extLst>
                      <a:ext uri="{FF2B5EF4-FFF2-40B4-BE49-F238E27FC236}">
                        <a16:creationId xmlns:a16="http://schemas.microsoft.com/office/drawing/2014/main" id="{1CACEF5F-31EC-46D5-8160-118E2ED9C0C1}"/>
                      </a:ext>
                    </a:extLst>
                  </p:cNvPr>
                  <p:cNvSpPr/>
                  <p:nvPr/>
                </p:nvSpPr>
                <p:spPr>
                  <a:xfrm>
                    <a:off x="3905988" y="501792"/>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3" name="Freeform 1292">
                    <a:extLst>
                      <a:ext uri="{FF2B5EF4-FFF2-40B4-BE49-F238E27FC236}">
                        <a16:creationId xmlns:a16="http://schemas.microsoft.com/office/drawing/2014/main" id="{087CF912-8677-413A-998D-0A6218983378}"/>
                      </a:ext>
                    </a:extLst>
                  </p:cNvPr>
                  <p:cNvSpPr/>
                  <p:nvPr/>
                </p:nvSpPr>
                <p:spPr>
                  <a:xfrm>
                    <a:off x="3895351" y="51243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9" name="Graphic 960">
                  <a:extLst>
                    <a:ext uri="{FF2B5EF4-FFF2-40B4-BE49-F238E27FC236}">
                      <a16:creationId xmlns:a16="http://schemas.microsoft.com/office/drawing/2014/main" id="{B9D667B1-EDEC-4656-B4CE-B472101D2FE2}"/>
                    </a:ext>
                  </a:extLst>
                </p:cNvPr>
                <p:cNvGrpSpPr/>
                <p:nvPr/>
              </p:nvGrpSpPr>
              <p:grpSpPr>
                <a:xfrm>
                  <a:off x="3497031" y="473386"/>
                  <a:ext cx="21274" cy="21280"/>
                  <a:chOff x="3497031" y="473386"/>
                  <a:chExt cx="21274" cy="21280"/>
                </a:xfrm>
              </p:grpSpPr>
              <p:sp>
                <p:nvSpPr>
                  <p:cNvPr id="210" name="Freeform 1294">
                    <a:extLst>
                      <a:ext uri="{FF2B5EF4-FFF2-40B4-BE49-F238E27FC236}">
                        <a16:creationId xmlns:a16="http://schemas.microsoft.com/office/drawing/2014/main" id="{27EB5B67-F3DB-4A64-9E24-6561CA413DD5}"/>
                      </a:ext>
                    </a:extLst>
                  </p:cNvPr>
                  <p:cNvSpPr/>
                  <p:nvPr/>
                </p:nvSpPr>
                <p:spPr>
                  <a:xfrm>
                    <a:off x="3507668" y="473386"/>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1" name="Freeform 1295">
                    <a:extLst>
                      <a:ext uri="{FF2B5EF4-FFF2-40B4-BE49-F238E27FC236}">
                        <a16:creationId xmlns:a16="http://schemas.microsoft.com/office/drawing/2014/main" id="{87B366F1-D52F-49CC-A055-89CD9B0C3C2F}"/>
                      </a:ext>
                    </a:extLst>
                  </p:cNvPr>
                  <p:cNvSpPr/>
                  <p:nvPr/>
                </p:nvSpPr>
                <p:spPr>
                  <a:xfrm>
                    <a:off x="3497031" y="4840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0" name="Graphic 960">
                  <a:extLst>
                    <a:ext uri="{FF2B5EF4-FFF2-40B4-BE49-F238E27FC236}">
                      <a16:creationId xmlns:a16="http://schemas.microsoft.com/office/drawing/2014/main" id="{701DB6AA-01C9-4581-81A7-DB1D1F7D0572}"/>
                    </a:ext>
                  </a:extLst>
                </p:cNvPr>
                <p:cNvGrpSpPr/>
                <p:nvPr/>
              </p:nvGrpSpPr>
              <p:grpSpPr>
                <a:xfrm>
                  <a:off x="3528657" y="473386"/>
                  <a:ext cx="21274" cy="21280"/>
                  <a:chOff x="3528657" y="473386"/>
                  <a:chExt cx="21274" cy="21280"/>
                </a:xfrm>
              </p:grpSpPr>
              <p:sp>
                <p:nvSpPr>
                  <p:cNvPr id="208" name="Freeform 1297">
                    <a:extLst>
                      <a:ext uri="{FF2B5EF4-FFF2-40B4-BE49-F238E27FC236}">
                        <a16:creationId xmlns:a16="http://schemas.microsoft.com/office/drawing/2014/main" id="{3536B56D-08A0-42C1-9196-5728A45545F9}"/>
                      </a:ext>
                    </a:extLst>
                  </p:cNvPr>
                  <p:cNvSpPr/>
                  <p:nvPr/>
                </p:nvSpPr>
                <p:spPr>
                  <a:xfrm>
                    <a:off x="3539294" y="473386"/>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9" name="Freeform 1298">
                    <a:extLst>
                      <a:ext uri="{FF2B5EF4-FFF2-40B4-BE49-F238E27FC236}">
                        <a16:creationId xmlns:a16="http://schemas.microsoft.com/office/drawing/2014/main" id="{7DC3B9AB-02CA-4789-9CD2-2B9C883E6040}"/>
                      </a:ext>
                    </a:extLst>
                  </p:cNvPr>
                  <p:cNvSpPr/>
                  <p:nvPr/>
                </p:nvSpPr>
                <p:spPr>
                  <a:xfrm>
                    <a:off x="3528657" y="4840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1" name="Graphic 960">
                  <a:extLst>
                    <a:ext uri="{FF2B5EF4-FFF2-40B4-BE49-F238E27FC236}">
                      <a16:creationId xmlns:a16="http://schemas.microsoft.com/office/drawing/2014/main" id="{25686866-568B-46A4-9485-368833DC0F0F}"/>
                    </a:ext>
                  </a:extLst>
                </p:cNvPr>
                <p:cNvGrpSpPr/>
                <p:nvPr/>
              </p:nvGrpSpPr>
              <p:grpSpPr>
                <a:xfrm>
                  <a:off x="5610295" y="1174324"/>
                  <a:ext cx="21369" cy="21280"/>
                  <a:chOff x="5610295" y="1174324"/>
                  <a:chExt cx="21369" cy="21280"/>
                </a:xfrm>
              </p:grpSpPr>
              <p:sp>
                <p:nvSpPr>
                  <p:cNvPr id="206" name="Freeform 1300">
                    <a:extLst>
                      <a:ext uri="{FF2B5EF4-FFF2-40B4-BE49-F238E27FC236}">
                        <a16:creationId xmlns:a16="http://schemas.microsoft.com/office/drawing/2014/main" id="{F42E5AC3-04C9-4D2F-B36E-0C0C7FB45DFA}"/>
                      </a:ext>
                    </a:extLst>
                  </p:cNvPr>
                  <p:cNvSpPr/>
                  <p:nvPr/>
                </p:nvSpPr>
                <p:spPr>
                  <a:xfrm>
                    <a:off x="5620932"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7" name="Freeform 1301">
                    <a:extLst>
                      <a:ext uri="{FF2B5EF4-FFF2-40B4-BE49-F238E27FC236}">
                        <a16:creationId xmlns:a16="http://schemas.microsoft.com/office/drawing/2014/main" id="{501C3031-7789-43ED-B1EC-C8BEB11033D2}"/>
                      </a:ext>
                    </a:extLst>
                  </p:cNvPr>
                  <p:cNvSpPr/>
                  <p:nvPr/>
                </p:nvSpPr>
                <p:spPr>
                  <a:xfrm>
                    <a:off x="5610295" y="118496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2" name="Graphic 960">
                  <a:extLst>
                    <a:ext uri="{FF2B5EF4-FFF2-40B4-BE49-F238E27FC236}">
                      <a16:creationId xmlns:a16="http://schemas.microsoft.com/office/drawing/2014/main" id="{12B38895-64AC-4FDE-B838-AB6C6A690D88}"/>
                    </a:ext>
                  </a:extLst>
                </p:cNvPr>
                <p:cNvGrpSpPr/>
                <p:nvPr/>
              </p:nvGrpSpPr>
              <p:grpSpPr>
                <a:xfrm>
                  <a:off x="5615424" y="1174324"/>
                  <a:ext cx="21369" cy="21280"/>
                  <a:chOff x="5615424" y="1174324"/>
                  <a:chExt cx="21369" cy="21280"/>
                </a:xfrm>
              </p:grpSpPr>
              <p:sp>
                <p:nvSpPr>
                  <p:cNvPr id="204" name="Freeform 1303">
                    <a:extLst>
                      <a:ext uri="{FF2B5EF4-FFF2-40B4-BE49-F238E27FC236}">
                        <a16:creationId xmlns:a16="http://schemas.microsoft.com/office/drawing/2014/main" id="{34A08D1E-37A6-4E0A-89C3-5C132E331DEA}"/>
                      </a:ext>
                    </a:extLst>
                  </p:cNvPr>
                  <p:cNvSpPr/>
                  <p:nvPr/>
                </p:nvSpPr>
                <p:spPr>
                  <a:xfrm>
                    <a:off x="5626061"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5" name="Freeform 1304">
                    <a:extLst>
                      <a:ext uri="{FF2B5EF4-FFF2-40B4-BE49-F238E27FC236}">
                        <a16:creationId xmlns:a16="http://schemas.microsoft.com/office/drawing/2014/main" id="{C8CCFDFA-7714-4BC6-9ADE-DB8998E34212}"/>
                      </a:ext>
                    </a:extLst>
                  </p:cNvPr>
                  <p:cNvSpPr/>
                  <p:nvPr/>
                </p:nvSpPr>
                <p:spPr>
                  <a:xfrm>
                    <a:off x="5615424" y="118496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3" name="Graphic 960">
                  <a:extLst>
                    <a:ext uri="{FF2B5EF4-FFF2-40B4-BE49-F238E27FC236}">
                      <a16:creationId xmlns:a16="http://schemas.microsoft.com/office/drawing/2014/main" id="{A2105D72-01DA-4DA6-B776-39430274ADED}"/>
                    </a:ext>
                  </a:extLst>
                </p:cNvPr>
                <p:cNvGrpSpPr/>
                <p:nvPr/>
              </p:nvGrpSpPr>
              <p:grpSpPr>
                <a:xfrm>
                  <a:off x="5620932" y="1174324"/>
                  <a:ext cx="21369" cy="21280"/>
                  <a:chOff x="5620932" y="1174324"/>
                  <a:chExt cx="21369" cy="21280"/>
                </a:xfrm>
              </p:grpSpPr>
              <p:sp>
                <p:nvSpPr>
                  <p:cNvPr id="202" name="Freeform 1306">
                    <a:extLst>
                      <a:ext uri="{FF2B5EF4-FFF2-40B4-BE49-F238E27FC236}">
                        <a16:creationId xmlns:a16="http://schemas.microsoft.com/office/drawing/2014/main" id="{6ED24FF6-B736-4A80-9FD4-CC2E98BD9A02}"/>
                      </a:ext>
                    </a:extLst>
                  </p:cNvPr>
                  <p:cNvSpPr/>
                  <p:nvPr/>
                </p:nvSpPr>
                <p:spPr>
                  <a:xfrm>
                    <a:off x="5631664"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 name="Freeform 1307">
                    <a:extLst>
                      <a:ext uri="{FF2B5EF4-FFF2-40B4-BE49-F238E27FC236}">
                        <a16:creationId xmlns:a16="http://schemas.microsoft.com/office/drawing/2014/main" id="{1F8C7AD0-9FA4-4B9F-8D7F-4B86668F4B92}"/>
                      </a:ext>
                    </a:extLst>
                  </p:cNvPr>
                  <p:cNvSpPr/>
                  <p:nvPr/>
                </p:nvSpPr>
                <p:spPr>
                  <a:xfrm>
                    <a:off x="5620932" y="118496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4" name="Graphic 960">
                  <a:extLst>
                    <a:ext uri="{FF2B5EF4-FFF2-40B4-BE49-F238E27FC236}">
                      <a16:creationId xmlns:a16="http://schemas.microsoft.com/office/drawing/2014/main" id="{7E474AB8-6786-4CC6-BE32-A680209B6D2D}"/>
                    </a:ext>
                  </a:extLst>
                </p:cNvPr>
                <p:cNvGrpSpPr/>
                <p:nvPr/>
              </p:nvGrpSpPr>
              <p:grpSpPr>
                <a:xfrm>
                  <a:off x="5626916" y="1174324"/>
                  <a:ext cx="21274" cy="21280"/>
                  <a:chOff x="5626916" y="1174324"/>
                  <a:chExt cx="21274" cy="21280"/>
                </a:xfrm>
              </p:grpSpPr>
              <p:sp>
                <p:nvSpPr>
                  <p:cNvPr id="200" name="Freeform 1309">
                    <a:extLst>
                      <a:ext uri="{FF2B5EF4-FFF2-40B4-BE49-F238E27FC236}">
                        <a16:creationId xmlns:a16="http://schemas.microsoft.com/office/drawing/2014/main" id="{F12854BA-0C1E-4C24-B7F0-71AD1A55C6D8}"/>
                      </a:ext>
                    </a:extLst>
                  </p:cNvPr>
                  <p:cNvSpPr/>
                  <p:nvPr/>
                </p:nvSpPr>
                <p:spPr>
                  <a:xfrm>
                    <a:off x="5637553" y="117432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1" name="Freeform 1310">
                    <a:extLst>
                      <a:ext uri="{FF2B5EF4-FFF2-40B4-BE49-F238E27FC236}">
                        <a16:creationId xmlns:a16="http://schemas.microsoft.com/office/drawing/2014/main" id="{C9F716A5-6543-4EA4-BDCF-FC7A03175E42}"/>
                      </a:ext>
                    </a:extLst>
                  </p:cNvPr>
                  <p:cNvSpPr/>
                  <p:nvPr/>
                </p:nvSpPr>
                <p:spPr>
                  <a:xfrm>
                    <a:off x="5626916" y="118496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5" name="Graphic 960">
                  <a:extLst>
                    <a:ext uri="{FF2B5EF4-FFF2-40B4-BE49-F238E27FC236}">
                      <a16:creationId xmlns:a16="http://schemas.microsoft.com/office/drawing/2014/main" id="{C08D0F5B-3A9D-49EB-9DA6-54FA64733664}"/>
                    </a:ext>
                  </a:extLst>
                </p:cNvPr>
                <p:cNvGrpSpPr/>
                <p:nvPr/>
              </p:nvGrpSpPr>
              <p:grpSpPr>
                <a:xfrm>
                  <a:off x="5655313" y="1197885"/>
                  <a:ext cx="21274" cy="21280"/>
                  <a:chOff x="5655313" y="1197885"/>
                  <a:chExt cx="21274" cy="21280"/>
                </a:xfrm>
              </p:grpSpPr>
              <p:sp>
                <p:nvSpPr>
                  <p:cNvPr id="198" name="Freeform 1312">
                    <a:extLst>
                      <a:ext uri="{FF2B5EF4-FFF2-40B4-BE49-F238E27FC236}">
                        <a16:creationId xmlns:a16="http://schemas.microsoft.com/office/drawing/2014/main" id="{3C97AD32-7EE2-4042-A519-05A820C7E152}"/>
                      </a:ext>
                    </a:extLst>
                  </p:cNvPr>
                  <p:cNvSpPr/>
                  <p:nvPr/>
                </p:nvSpPr>
                <p:spPr>
                  <a:xfrm>
                    <a:off x="5665950"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9" name="Freeform 1313">
                    <a:extLst>
                      <a:ext uri="{FF2B5EF4-FFF2-40B4-BE49-F238E27FC236}">
                        <a16:creationId xmlns:a16="http://schemas.microsoft.com/office/drawing/2014/main" id="{AA95ADDA-487D-4D9E-AEA3-96FCEEAEADF1}"/>
                      </a:ext>
                    </a:extLst>
                  </p:cNvPr>
                  <p:cNvSpPr/>
                  <p:nvPr/>
                </p:nvSpPr>
                <p:spPr>
                  <a:xfrm>
                    <a:off x="5655313"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6" name="Graphic 960">
                  <a:extLst>
                    <a:ext uri="{FF2B5EF4-FFF2-40B4-BE49-F238E27FC236}">
                      <a16:creationId xmlns:a16="http://schemas.microsoft.com/office/drawing/2014/main" id="{98BC764B-7DF6-4237-977A-A94AB3DF257A}"/>
                    </a:ext>
                  </a:extLst>
                </p:cNvPr>
                <p:cNvGrpSpPr/>
                <p:nvPr/>
              </p:nvGrpSpPr>
              <p:grpSpPr>
                <a:xfrm>
                  <a:off x="5661676" y="1197885"/>
                  <a:ext cx="21274" cy="21280"/>
                  <a:chOff x="5661676" y="1197885"/>
                  <a:chExt cx="21274" cy="21280"/>
                </a:xfrm>
              </p:grpSpPr>
              <p:sp>
                <p:nvSpPr>
                  <p:cNvPr id="196" name="Freeform 1315">
                    <a:extLst>
                      <a:ext uri="{FF2B5EF4-FFF2-40B4-BE49-F238E27FC236}">
                        <a16:creationId xmlns:a16="http://schemas.microsoft.com/office/drawing/2014/main" id="{8911DBFB-A418-4181-9A3A-E1D71CEF6C03}"/>
                      </a:ext>
                    </a:extLst>
                  </p:cNvPr>
                  <p:cNvSpPr/>
                  <p:nvPr/>
                </p:nvSpPr>
                <p:spPr>
                  <a:xfrm>
                    <a:off x="5672313"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7" name="Freeform 1316">
                    <a:extLst>
                      <a:ext uri="{FF2B5EF4-FFF2-40B4-BE49-F238E27FC236}">
                        <a16:creationId xmlns:a16="http://schemas.microsoft.com/office/drawing/2014/main" id="{484593E0-02E8-4BE9-9748-191E7928E05C}"/>
                      </a:ext>
                    </a:extLst>
                  </p:cNvPr>
                  <p:cNvSpPr/>
                  <p:nvPr/>
                </p:nvSpPr>
                <p:spPr>
                  <a:xfrm>
                    <a:off x="5661676"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7" name="Graphic 960">
                  <a:extLst>
                    <a:ext uri="{FF2B5EF4-FFF2-40B4-BE49-F238E27FC236}">
                      <a16:creationId xmlns:a16="http://schemas.microsoft.com/office/drawing/2014/main" id="{1202D546-8FCE-496C-9A18-38D2784199C8}"/>
                    </a:ext>
                  </a:extLst>
                </p:cNvPr>
                <p:cNvGrpSpPr/>
                <p:nvPr/>
              </p:nvGrpSpPr>
              <p:grpSpPr>
                <a:xfrm>
                  <a:off x="5671458" y="1197885"/>
                  <a:ext cx="21369" cy="21280"/>
                  <a:chOff x="5671458" y="1197885"/>
                  <a:chExt cx="21369" cy="21280"/>
                </a:xfrm>
              </p:grpSpPr>
              <p:sp>
                <p:nvSpPr>
                  <p:cNvPr id="194" name="Freeform 1318">
                    <a:extLst>
                      <a:ext uri="{FF2B5EF4-FFF2-40B4-BE49-F238E27FC236}">
                        <a16:creationId xmlns:a16="http://schemas.microsoft.com/office/drawing/2014/main" id="{6E90E4F9-DF80-40D3-AD47-6586CBEAA240}"/>
                      </a:ext>
                    </a:extLst>
                  </p:cNvPr>
                  <p:cNvSpPr/>
                  <p:nvPr/>
                </p:nvSpPr>
                <p:spPr>
                  <a:xfrm>
                    <a:off x="5682190"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5" name="Freeform 1319">
                    <a:extLst>
                      <a:ext uri="{FF2B5EF4-FFF2-40B4-BE49-F238E27FC236}">
                        <a16:creationId xmlns:a16="http://schemas.microsoft.com/office/drawing/2014/main" id="{C4043FA3-9387-4DFB-8932-5A1D3130BEF1}"/>
                      </a:ext>
                    </a:extLst>
                  </p:cNvPr>
                  <p:cNvSpPr/>
                  <p:nvPr/>
                </p:nvSpPr>
                <p:spPr>
                  <a:xfrm>
                    <a:off x="5671458" y="1208526"/>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8" name="Graphic 960">
                  <a:extLst>
                    <a:ext uri="{FF2B5EF4-FFF2-40B4-BE49-F238E27FC236}">
                      <a16:creationId xmlns:a16="http://schemas.microsoft.com/office/drawing/2014/main" id="{A274C686-A01E-4B52-A218-737772817E4E}"/>
                    </a:ext>
                  </a:extLst>
                </p:cNvPr>
                <p:cNvGrpSpPr/>
                <p:nvPr/>
              </p:nvGrpSpPr>
              <p:grpSpPr>
                <a:xfrm>
                  <a:off x="5679816" y="1197885"/>
                  <a:ext cx="21274" cy="21280"/>
                  <a:chOff x="5679816" y="1197885"/>
                  <a:chExt cx="21274" cy="21280"/>
                </a:xfrm>
              </p:grpSpPr>
              <p:sp>
                <p:nvSpPr>
                  <p:cNvPr id="192" name="Freeform 1321">
                    <a:extLst>
                      <a:ext uri="{FF2B5EF4-FFF2-40B4-BE49-F238E27FC236}">
                        <a16:creationId xmlns:a16="http://schemas.microsoft.com/office/drawing/2014/main" id="{83E2EF77-BA2F-498E-A6D5-09BE23EDFB72}"/>
                      </a:ext>
                    </a:extLst>
                  </p:cNvPr>
                  <p:cNvSpPr/>
                  <p:nvPr/>
                </p:nvSpPr>
                <p:spPr>
                  <a:xfrm>
                    <a:off x="5690453"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3" name="Freeform 1322">
                    <a:extLst>
                      <a:ext uri="{FF2B5EF4-FFF2-40B4-BE49-F238E27FC236}">
                        <a16:creationId xmlns:a16="http://schemas.microsoft.com/office/drawing/2014/main" id="{1A679DE2-F6D7-49BB-A85C-B664AC8E22A2}"/>
                      </a:ext>
                    </a:extLst>
                  </p:cNvPr>
                  <p:cNvSpPr/>
                  <p:nvPr/>
                </p:nvSpPr>
                <p:spPr>
                  <a:xfrm>
                    <a:off x="5679816" y="120852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9" name="Graphic 960">
                  <a:extLst>
                    <a:ext uri="{FF2B5EF4-FFF2-40B4-BE49-F238E27FC236}">
                      <a16:creationId xmlns:a16="http://schemas.microsoft.com/office/drawing/2014/main" id="{7E002912-AAA2-45B2-B587-AECEBE612569}"/>
                    </a:ext>
                  </a:extLst>
                </p:cNvPr>
                <p:cNvGrpSpPr/>
                <p:nvPr/>
              </p:nvGrpSpPr>
              <p:grpSpPr>
                <a:xfrm>
                  <a:off x="5685704" y="1197885"/>
                  <a:ext cx="21369" cy="21280"/>
                  <a:chOff x="5685704" y="1197885"/>
                  <a:chExt cx="21369" cy="21280"/>
                </a:xfrm>
              </p:grpSpPr>
              <p:sp>
                <p:nvSpPr>
                  <p:cNvPr id="190" name="Freeform 1324">
                    <a:extLst>
                      <a:ext uri="{FF2B5EF4-FFF2-40B4-BE49-F238E27FC236}">
                        <a16:creationId xmlns:a16="http://schemas.microsoft.com/office/drawing/2014/main" id="{BC3E45BA-4527-4E2D-BCFC-387F687C52A3}"/>
                      </a:ext>
                    </a:extLst>
                  </p:cNvPr>
                  <p:cNvSpPr/>
                  <p:nvPr/>
                </p:nvSpPr>
                <p:spPr>
                  <a:xfrm>
                    <a:off x="5696342" y="1197885"/>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1" name="Freeform 1325">
                    <a:extLst>
                      <a:ext uri="{FF2B5EF4-FFF2-40B4-BE49-F238E27FC236}">
                        <a16:creationId xmlns:a16="http://schemas.microsoft.com/office/drawing/2014/main" id="{4B414FF0-2A0C-4D1B-BFB9-A083DF43C599}"/>
                      </a:ext>
                    </a:extLst>
                  </p:cNvPr>
                  <p:cNvSpPr/>
                  <p:nvPr/>
                </p:nvSpPr>
                <p:spPr>
                  <a:xfrm>
                    <a:off x="5685704" y="1208526"/>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B3003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grpSp>
        <p:grpSp>
          <p:nvGrpSpPr>
            <p:cNvPr id="384" name="Group 383">
              <a:extLst>
                <a:ext uri="{FF2B5EF4-FFF2-40B4-BE49-F238E27FC236}">
                  <a16:creationId xmlns:a16="http://schemas.microsoft.com/office/drawing/2014/main" id="{88065282-3CAA-473B-BFCB-2EBC90BEB25B}"/>
                </a:ext>
              </a:extLst>
            </p:cNvPr>
            <p:cNvGrpSpPr/>
            <p:nvPr/>
          </p:nvGrpSpPr>
          <p:grpSpPr>
            <a:xfrm>
              <a:off x="1108929" y="1149561"/>
              <a:ext cx="4968640" cy="1614584"/>
              <a:chOff x="3459000" y="1495261"/>
              <a:chExt cx="2515099" cy="1120095"/>
            </a:xfrm>
          </p:grpSpPr>
          <p:sp>
            <p:nvSpPr>
              <p:cNvPr id="385" name="Freeform 1912">
                <a:extLst>
                  <a:ext uri="{FF2B5EF4-FFF2-40B4-BE49-F238E27FC236}">
                    <a16:creationId xmlns:a16="http://schemas.microsoft.com/office/drawing/2014/main" id="{AC7F6411-EBD0-486B-BD6E-C10D502F0716}"/>
                  </a:ext>
                </a:extLst>
              </p:cNvPr>
              <p:cNvSpPr/>
              <p:nvPr/>
            </p:nvSpPr>
            <p:spPr>
              <a:xfrm>
                <a:off x="3461185" y="1506376"/>
                <a:ext cx="2507691" cy="1098339"/>
              </a:xfrm>
              <a:custGeom>
                <a:avLst/>
                <a:gdLst>
                  <a:gd name="connsiteX0" fmla="*/ 0 w 2507691"/>
                  <a:gd name="connsiteY0" fmla="*/ 0 h 1098339"/>
                  <a:gd name="connsiteX1" fmla="*/ 177601 w 2507691"/>
                  <a:gd name="connsiteY1" fmla="*/ 0 h 1098339"/>
                  <a:gd name="connsiteX2" fmla="*/ 177601 w 2507691"/>
                  <a:gd name="connsiteY2" fmla="*/ 14251 h 1098339"/>
                  <a:gd name="connsiteX3" fmla="*/ 229742 w 2507691"/>
                  <a:gd name="connsiteY3" fmla="*/ 14251 h 1098339"/>
                  <a:gd name="connsiteX4" fmla="*/ 229742 w 2507691"/>
                  <a:gd name="connsiteY4" fmla="*/ 28406 h 1098339"/>
                  <a:gd name="connsiteX5" fmla="*/ 354728 w 2507691"/>
                  <a:gd name="connsiteY5" fmla="*/ 28406 h 1098339"/>
                  <a:gd name="connsiteX6" fmla="*/ 354728 w 2507691"/>
                  <a:gd name="connsiteY6" fmla="*/ 41897 h 1098339"/>
                  <a:gd name="connsiteX7" fmla="*/ 389203 w 2507691"/>
                  <a:gd name="connsiteY7" fmla="*/ 41897 h 1098339"/>
                  <a:gd name="connsiteX8" fmla="*/ 389203 w 2507691"/>
                  <a:gd name="connsiteY8" fmla="*/ 56052 h 1098339"/>
                  <a:gd name="connsiteX9" fmla="*/ 406298 w 2507691"/>
                  <a:gd name="connsiteY9" fmla="*/ 56052 h 1098339"/>
                  <a:gd name="connsiteX10" fmla="*/ 406298 w 2507691"/>
                  <a:gd name="connsiteY10" fmla="*/ 70303 h 1098339"/>
                  <a:gd name="connsiteX11" fmla="*/ 444003 w 2507691"/>
                  <a:gd name="connsiteY11" fmla="*/ 70303 h 1098339"/>
                  <a:gd name="connsiteX12" fmla="*/ 444003 w 2507691"/>
                  <a:gd name="connsiteY12" fmla="*/ 86644 h 1098339"/>
                  <a:gd name="connsiteX13" fmla="*/ 454260 w 2507691"/>
                  <a:gd name="connsiteY13" fmla="*/ 86644 h 1098339"/>
                  <a:gd name="connsiteX14" fmla="*/ 454260 w 2507691"/>
                  <a:gd name="connsiteY14" fmla="*/ 100609 h 1098339"/>
                  <a:gd name="connsiteX15" fmla="*/ 478953 w 2507691"/>
                  <a:gd name="connsiteY15" fmla="*/ 100609 h 1098339"/>
                  <a:gd name="connsiteX16" fmla="*/ 478953 w 2507691"/>
                  <a:gd name="connsiteY16" fmla="*/ 115050 h 1098339"/>
                  <a:gd name="connsiteX17" fmla="*/ 486361 w 2507691"/>
                  <a:gd name="connsiteY17" fmla="*/ 115050 h 1098339"/>
                  <a:gd name="connsiteX18" fmla="*/ 486361 w 2507691"/>
                  <a:gd name="connsiteY18" fmla="*/ 128445 h 1098339"/>
                  <a:gd name="connsiteX19" fmla="*/ 519507 w 2507691"/>
                  <a:gd name="connsiteY19" fmla="*/ 128445 h 1098339"/>
                  <a:gd name="connsiteX20" fmla="*/ 519507 w 2507691"/>
                  <a:gd name="connsiteY20" fmla="*/ 142411 h 1098339"/>
                  <a:gd name="connsiteX21" fmla="*/ 559301 w 2507691"/>
                  <a:gd name="connsiteY21" fmla="*/ 142411 h 1098339"/>
                  <a:gd name="connsiteX22" fmla="*/ 559301 w 2507691"/>
                  <a:gd name="connsiteY22" fmla="*/ 156661 h 1098339"/>
                  <a:gd name="connsiteX23" fmla="*/ 572123 w 2507691"/>
                  <a:gd name="connsiteY23" fmla="*/ 156661 h 1098339"/>
                  <a:gd name="connsiteX24" fmla="*/ 572123 w 2507691"/>
                  <a:gd name="connsiteY24" fmla="*/ 171672 h 1098339"/>
                  <a:gd name="connsiteX25" fmla="*/ 579246 w 2507691"/>
                  <a:gd name="connsiteY25" fmla="*/ 171672 h 1098339"/>
                  <a:gd name="connsiteX26" fmla="*/ 579246 w 2507691"/>
                  <a:gd name="connsiteY26" fmla="*/ 186398 h 1098339"/>
                  <a:gd name="connsiteX27" fmla="*/ 595297 w 2507691"/>
                  <a:gd name="connsiteY27" fmla="*/ 186398 h 1098339"/>
                  <a:gd name="connsiteX28" fmla="*/ 595297 w 2507691"/>
                  <a:gd name="connsiteY28" fmla="*/ 199318 h 1098339"/>
                  <a:gd name="connsiteX29" fmla="*/ 625593 w 2507691"/>
                  <a:gd name="connsiteY29" fmla="*/ 199318 h 1098339"/>
                  <a:gd name="connsiteX30" fmla="*/ 625593 w 2507691"/>
                  <a:gd name="connsiteY30" fmla="*/ 213759 h 1098339"/>
                  <a:gd name="connsiteX31" fmla="*/ 658169 w 2507691"/>
                  <a:gd name="connsiteY31" fmla="*/ 213759 h 1098339"/>
                  <a:gd name="connsiteX32" fmla="*/ 658169 w 2507691"/>
                  <a:gd name="connsiteY32" fmla="*/ 228484 h 1098339"/>
                  <a:gd name="connsiteX33" fmla="*/ 693500 w 2507691"/>
                  <a:gd name="connsiteY33" fmla="*/ 228484 h 1098339"/>
                  <a:gd name="connsiteX34" fmla="*/ 693500 w 2507691"/>
                  <a:gd name="connsiteY34" fmla="*/ 242450 h 1098339"/>
                  <a:gd name="connsiteX35" fmla="*/ 697393 w 2507691"/>
                  <a:gd name="connsiteY35" fmla="*/ 242450 h 1098339"/>
                  <a:gd name="connsiteX36" fmla="*/ 697393 w 2507691"/>
                  <a:gd name="connsiteY36" fmla="*/ 256415 h 1098339"/>
                  <a:gd name="connsiteX37" fmla="*/ 708505 w 2507691"/>
                  <a:gd name="connsiteY37" fmla="*/ 256415 h 1098339"/>
                  <a:gd name="connsiteX38" fmla="*/ 708505 w 2507691"/>
                  <a:gd name="connsiteY38" fmla="*/ 270666 h 1098339"/>
                  <a:gd name="connsiteX39" fmla="*/ 754568 w 2507691"/>
                  <a:gd name="connsiteY39" fmla="*/ 270666 h 1098339"/>
                  <a:gd name="connsiteX40" fmla="*/ 754568 w 2507691"/>
                  <a:gd name="connsiteY40" fmla="*/ 285677 h 1098339"/>
                  <a:gd name="connsiteX41" fmla="*/ 763210 w 2507691"/>
                  <a:gd name="connsiteY41" fmla="*/ 285677 h 1098339"/>
                  <a:gd name="connsiteX42" fmla="*/ 763210 w 2507691"/>
                  <a:gd name="connsiteY42" fmla="*/ 299832 h 1098339"/>
                  <a:gd name="connsiteX43" fmla="*/ 799585 w 2507691"/>
                  <a:gd name="connsiteY43" fmla="*/ 299832 h 1098339"/>
                  <a:gd name="connsiteX44" fmla="*/ 799585 w 2507691"/>
                  <a:gd name="connsiteY44" fmla="*/ 311708 h 1098339"/>
                  <a:gd name="connsiteX45" fmla="*/ 817725 w 2507691"/>
                  <a:gd name="connsiteY45" fmla="*/ 311708 h 1098339"/>
                  <a:gd name="connsiteX46" fmla="*/ 817725 w 2507691"/>
                  <a:gd name="connsiteY46" fmla="*/ 326148 h 1098339"/>
                  <a:gd name="connsiteX47" fmla="*/ 827983 w 2507691"/>
                  <a:gd name="connsiteY47" fmla="*/ 326148 h 1098339"/>
                  <a:gd name="connsiteX48" fmla="*/ 827983 w 2507691"/>
                  <a:gd name="connsiteY48" fmla="*/ 340969 h 1098339"/>
                  <a:gd name="connsiteX49" fmla="*/ 863218 w 2507691"/>
                  <a:gd name="connsiteY49" fmla="*/ 340969 h 1098339"/>
                  <a:gd name="connsiteX50" fmla="*/ 863218 w 2507691"/>
                  <a:gd name="connsiteY50" fmla="*/ 354935 h 1098339"/>
                  <a:gd name="connsiteX51" fmla="*/ 905386 w 2507691"/>
                  <a:gd name="connsiteY51" fmla="*/ 354935 h 1098339"/>
                  <a:gd name="connsiteX52" fmla="*/ 905386 w 2507691"/>
                  <a:gd name="connsiteY52" fmla="*/ 369375 h 1098339"/>
                  <a:gd name="connsiteX53" fmla="*/ 922482 w 2507691"/>
                  <a:gd name="connsiteY53" fmla="*/ 369375 h 1098339"/>
                  <a:gd name="connsiteX54" fmla="*/ 922482 w 2507691"/>
                  <a:gd name="connsiteY54" fmla="*/ 383341 h 1098339"/>
                  <a:gd name="connsiteX55" fmla="*/ 944326 w 2507691"/>
                  <a:gd name="connsiteY55" fmla="*/ 383341 h 1098339"/>
                  <a:gd name="connsiteX56" fmla="*/ 944326 w 2507691"/>
                  <a:gd name="connsiteY56" fmla="*/ 397496 h 1098339"/>
                  <a:gd name="connsiteX57" fmla="*/ 963795 w 2507691"/>
                  <a:gd name="connsiteY57" fmla="*/ 397496 h 1098339"/>
                  <a:gd name="connsiteX58" fmla="*/ 963795 w 2507691"/>
                  <a:gd name="connsiteY58" fmla="*/ 412792 h 1098339"/>
                  <a:gd name="connsiteX59" fmla="*/ 967974 w 2507691"/>
                  <a:gd name="connsiteY59" fmla="*/ 412792 h 1098339"/>
                  <a:gd name="connsiteX60" fmla="*/ 967974 w 2507691"/>
                  <a:gd name="connsiteY60" fmla="*/ 425997 h 1098339"/>
                  <a:gd name="connsiteX61" fmla="*/ 983740 w 2507691"/>
                  <a:gd name="connsiteY61" fmla="*/ 425997 h 1098339"/>
                  <a:gd name="connsiteX62" fmla="*/ 983740 w 2507691"/>
                  <a:gd name="connsiteY62" fmla="*/ 440153 h 1098339"/>
                  <a:gd name="connsiteX63" fmla="*/ 1034551 w 2507691"/>
                  <a:gd name="connsiteY63" fmla="*/ 440153 h 1098339"/>
                  <a:gd name="connsiteX64" fmla="*/ 1034551 w 2507691"/>
                  <a:gd name="connsiteY64" fmla="*/ 454689 h 1098339"/>
                  <a:gd name="connsiteX65" fmla="*/ 1040629 w 2507691"/>
                  <a:gd name="connsiteY65" fmla="*/ 454689 h 1098339"/>
                  <a:gd name="connsiteX66" fmla="*/ 1040629 w 2507691"/>
                  <a:gd name="connsiteY66" fmla="*/ 469984 h 1098339"/>
                  <a:gd name="connsiteX67" fmla="*/ 1061713 w 2507691"/>
                  <a:gd name="connsiteY67" fmla="*/ 469984 h 1098339"/>
                  <a:gd name="connsiteX68" fmla="*/ 1061713 w 2507691"/>
                  <a:gd name="connsiteY68" fmla="*/ 483380 h 1098339"/>
                  <a:gd name="connsiteX69" fmla="*/ 1106446 w 2507691"/>
                  <a:gd name="connsiteY69" fmla="*/ 483380 h 1098339"/>
                  <a:gd name="connsiteX70" fmla="*/ 1106446 w 2507691"/>
                  <a:gd name="connsiteY70" fmla="*/ 498105 h 1098339"/>
                  <a:gd name="connsiteX71" fmla="*/ 1116418 w 2507691"/>
                  <a:gd name="connsiteY71" fmla="*/ 498105 h 1098339"/>
                  <a:gd name="connsiteX72" fmla="*/ 1116418 w 2507691"/>
                  <a:gd name="connsiteY72" fmla="*/ 511501 h 1098339"/>
                  <a:gd name="connsiteX73" fmla="*/ 1143771 w 2507691"/>
                  <a:gd name="connsiteY73" fmla="*/ 511501 h 1098339"/>
                  <a:gd name="connsiteX74" fmla="*/ 1143771 w 2507691"/>
                  <a:gd name="connsiteY74" fmla="*/ 526037 h 1098339"/>
                  <a:gd name="connsiteX75" fmla="*/ 1148045 w 2507691"/>
                  <a:gd name="connsiteY75" fmla="*/ 526037 h 1098339"/>
                  <a:gd name="connsiteX76" fmla="*/ 1148045 w 2507691"/>
                  <a:gd name="connsiteY76" fmla="*/ 540192 h 1098339"/>
                  <a:gd name="connsiteX77" fmla="*/ 1167989 w 2507691"/>
                  <a:gd name="connsiteY77" fmla="*/ 540192 h 1098339"/>
                  <a:gd name="connsiteX78" fmla="*/ 1167989 w 2507691"/>
                  <a:gd name="connsiteY78" fmla="*/ 554158 h 1098339"/>
                  <a:gd name="connsiteX79" fmla="*/ 1181476 w 2507691"/>
                  <a:gd name="connsiteY79" fmla="*/ 554158 h 1098339"/>
                  <a:gd name="connsiteX80" fmla="*/ 1181476 w 2507691"/>
                  <a:gd name="connsiteY80" fmla="*/ 568693 h 1098339"/>
                  <a:gd name="connsiteX81" fmla="*/ 1224594 w 2507691"/>
                  <a:gd name="connsiteY81" fmla="*/ 568693 h 1098339"/>
                  <a:gd name="connsiteX82" fmla="*/ 1224594 w 2507691"/>
                  <a:gd name="connsiteY82" fmla="*/ 583134 h 1098339"/>
                  <a:gd name="connsiteX83" fmla="*/ 1286707 w 2507691"/>
                  <a:gd name="connsiteY83" fmla="*/ 583134 h 1098339"/>
                  <a:gd name="connsiteX84" fmla="*/ 1286707 w 2507691"/>
                  <a:gd name="connsiteY84" fmla="*/ 597669 h 1098339"/>
                  <a:gd name="connsiteX85" fmla="*/ 1332484 w 2507691"/>
                  <a:gd name="connsiteY85" fmla="*/ 597669 h 1098339"/>
                  <a:gd name="connsiteX86" fmla="*/ 1332484 w 2507691"/>
                  <a:gd name="connsiteY86" fmla="*/ 611825 h 1098339"/>
                  <a:gd name="connsiteX87" fmla="*/ 1337803 w 2507691"/>
                  <a:gd name="connsiteY87" fmla="*/ 611825 h 1098339"/>
                  <a:gd name="connsiteX88" fmla="*/ 1337803 w 2507691"/>
                  <a:gd name="connsiteY88" fmla="*/ 625791 h 1098339"/>
                  <a:gd name="connsiteX89" fmla="*/ 1373038 w 2507691"/>
                  <a:gd name="connsiteY89" fmla="*/ 625791 h 1098339"/>
                  <a:gd name="connsiteX90" fmla="*/ 1373038 w 2507691"/>
                  <a:gd name="connsiteY90" fmla="*/ 641086 h 1098339"/>
                  <a:gd name="connsiteX91" fmla="*/ 1399346 w 2507691"/>
                  <a:gd name="connsiteY91" fmla="*/ 641086 h 1098339"/>
                  <a:gd name="connsiteX92" fmla="*/ 1399346 w 2507691"/>
                  <a:gd name="connsiteY92" fmla="*/ 655052 h 1098339"/>
                  <a:gd name="connsiteX93" fmla="*/ 1403525 w 2507691"/>
                  <a:gd name="connsiteY93" fmla="*/ 655052 h 1098339"/>
                  <a:gd name="connsiteX94" fmla="*/ 1403525 w 2507691"/>
                  <a:gd name="connsiteY94" fmla="*/ 683173 h 1098339"/>
                  <a:gd name="connsiteX95" fmla="*/ 1469626 w 2507691"/>
                  <a:gd name="connsiteY95" fmla="*/ 683173 h 1098339"/>
                  <a:gd name="connsiteX96" fmla="*/ 1469626 w 2507691"/>
                  <a:gd name="connsiteY96" fmla="*/ 697423 h 1098339"/>
                  <a:gd name="connsiteX97" fmla="*/ 1489856 w 2507691"/>
                  <a:gd name="connsiteY97" fmla="*/ 697423 h 1098339"/>
                  <a:gd name="connsiteX98" fmla="*/ 1489856 w 2507691"/>
                  <a:gd name="connsiteY98" fmla="*/ 711864 h 1098339"/>
                  <a:gd name="connsiteX99" fmla="*/ 1503342 w 2507691"/>
                  <a:gd name="connsiteY99" fmla="*/ 711864 h 1098339"/>
                  <a:gd name="connsiteX100" fmla="*/ 1503342 w 2507691"/>
                  <a:gd name="connsiteY100" fmla="*/ 726115 h 1098339"/>
                  <a:gd name="connsiteX101" fmla="*/ 1573623 w 2507691"/>
                  <a:gd name="connsiteY101" fmla="*/ 726115 h 1098339"/>
                  <a:gd name="connsiteX102" fmla="*/ 1573623 w 2507691"/>
                  <a:gd name="connsiteY102" fmla="*/ 740555 h 1098339"/>
                  <a:gd name="connsiteX103" fmla="*/ 1589388 w 2507691"/>
                  <a:gd name="connsiteY103" fmla="*/ 740555 h 1098339"/>
                  <a:gd name="connsiteX104" fmla="*/ 1589388 w 2507691"/>
                  <a:gd name="connsiteY104" fmla="*/ 754806 h 1098339"/>
                  <a:gd name="connsiteX105" fmla="*/ 1680468 w 2507691"/>
                  <a:gd name="connsiteY105" fmla="*/ 754806 h 1098339"/>
                  <a:gd name="connsiteX106" fmla="*/ 1680468 w 2507691"/>
                  <a:gd name="connsiteY106" fmla="*/ 769816 h 1098339"/>
                  <a:gd name="connsiteX107" fmla="*/ 1704402 w 2507691"/>
                  <a:gd name="connsiteY107" fmla="*/ 769816 h 1098339"/>
                  <a:gd name="connsiteX108" fmla="*/ 1704402 w 2507691"/>
                  <a:gd name="connsiteY108" fmla="*/ 783782 h 1098339"/>
                  <a:gd name="connsiteX109" fmla="*/ 1722257 w 2507691"/>
                  <a:gd name="connsiteY109" fmla="*/ 783782 h 1098339"/>
                  <a:gd name="connsiteX110" fmla="*/ 1722257 w 2507691"/>
                  <a:gd name="connsiteY110" fmla="*/ 797463 h 1098339"/>
                  <a:gd name="connsiteX111" fmla="*/ 1740207 w 2507691"/>
                  <a:gd name="connsiteY111" fmla="*/ 797463 h 1098339"/>
                  <a:gd name="connsiteX112" fmla="*/ 1740207 w 2507691"/>
                  <a:gd name="connsiteY112" fmla="*/ 812473 h 1098339"/>
                  <a:gd name="connsiteX113" fmla="*/ 1755213 w 2507691"/>
                  <a:gd name="connsiteY113" fmla="*/ 812473 h 1098339"/>
                  <a:gd name="connsiteX114" fmla="*/ 1755213 w 2507691"/>
                  <a:gd name="connsiteY114" fmla="*/ 826154 h 1098339"/>
                  <a:gd name="connsiteX115" fmla="*/ 1784940 w 2507691"/>
                  <a:gd name="connsiteY115" fmla="*/ 826154 h 1098339"/>
                  <a:gd name="connsiteX116" fmla="*/ 1784940 w 2507691"/>
                  <a:gd name="connsiteY116" fmla="*/ 839834 h 1098339"/>
                  <a:gd name="connsiteX117" fmla="*/ 1801465 w 2507691"/>
                  <a:gd name="connsiteY117" fmla="*/ 839834 h 1098339"/>
                  <a:gd name="connsiteX118" fmla="*/ 1801465 w 2507691"/>
                  <a:gd name="connsiteY118" fmla="*/ 856460 h 1098339"/>
                  <a:gd name="connsiteX119" fmla="*/ 1806499 w 2507691"/>
                  <a:gd name="connsiteY119" fmla="*/ 856460 h 1098339"/>
                  <a:gd name="connsiteX120" fmla="*/ 1806499 w 2507691"/>
                  <a:gd name="connsiteY120" fmla="*/ 871186 h 1098339"/>
                  <a:gd name="connsiteX121" fmla="*/ 1811248 w 2507691"/>
                  <a:gd name="connsiteY121" fmla="*/ 871186 h 1098339"/>
                  <a:gd name="connsiteX122" fmla="*/ 1811248 w 2507691"/>
                  <a:gd name="connsiteY122" fmla="*/ 887526 h 1098339"/>
                  <a:gd name="connsiteX123" fmla="*/ 1833092 w 2507691"/>
                  <a:gd name="connsiteY123" fmla="*/ 887526 h 1098339"/>
                  <a:gd name="connsiteX124" fmla="*/ 1833092 w 2507691"/>
                  <a:gd name="connsiteY124" fmla="*/ 902252 h 1098339"/>
                  <a:gd name="connsiteX125" fmla="*/ 1840500 w 2507691"/>
                  <a:gd name="connsiteY125" fmla="*/ 902252 h 1098339"/>
                  <a:gd name="connsiteX126" fmla="*/ 1840500 w 2507691"/>
                  <a:gd name="connsiteY126" fmla="*/ 917547 h 1098339"/>
                  <a:gd name="connsiteX127" fmla="*/ 1861774 w 2507691"/>
                  <a:gd name="connsiteY127" fmla="*/ 917547 h 1098339"/>
                  <a:gd name="connsiteX128" fmla="*/ 1861774 w 2507691"/>
                  <a:gd name="connsiteY128" fmla="*/ 935123 h 1098339"/>
                  <a:gd name="connsiteX129" fmla="*/ 1945256 w 2507691"/>
                  <a:gd name="connsiteY129" fmla="*/ 935123 h 1098339"/>
                  <a:gd name="connsiteX130" fmla="*/ 1945256 w 2507691"/>
                  <a:gd name="connsiteY130" fmla="*/ 955454 h 1098339"/>
                  <a:gd name="connsiteX131" fmla="*/ 2128080 w 2507691"/>
                  <a:gd name="connsiteY131" fmla="*/ 955454 h 1098339"/>
                  <a:gd name="connsiteX132" fmla="*/ 2128080 w 2507691"/>
                  <a:gd name="connsiteY132" fmla="*/ 995451 h 1098339"/>
                  <a:gd name="connsiteX133" fmla="*/ 2160467 w 2507691"/>
                  <a:gd name="connsiteY133" fmla="*/ 995451 h 1098339"/>
                  <a:gd name="connsiteX134" fmla="*/ 2160467 w 2507691"/>
                  <a:gd name="connsiteY134" fmla="*/ 1041242 h 1098339"/>
                  <a:gd name="connsiteX135" fmla="*/ 2174998 w 2507691"/>
                  <a:gd name="connsiteY135" fmla="*/ 1041242 h 1098339"/>
                  <a:gd name="connsiteX136" fmla="*/ 2174998 w 2507691"/>
                  <a:gd name="connsiteY136" fmla="*/ 1098340 h 1098339"/>
                  <a:gd name="connsiteX137" fmla="*/ 2507691 w 2507691"/>
                  <a:gd name="connsiteY137" fmla="*/ 1098340 h 109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2507691" h="1098339">
                    <a:moveTo>
                      <a:pt x="0" y="0"/>
                    </a:moveTo>
                    <a:lnTo>
                      <a:pt x="177601" y="0"/>
                    </a:lnTo>
                    <a:lnTo>
                      <a:pt x="177601" y="14251"/>
                    </a:lnTo>
                    <a:lnTo>
                      <a:pt x="229742" y="14251"/>
                    </a:lnTo>
                    <a:lnTo>
                      <a:pt x="229742" y="28406"/>
                    </a:lnTo>
                    <a:lnTo>
                      <a:pt x="354728" y="28406"/>
                    </a:lnTo>
                    <a:lnTo>
                      <a:pt x="354728" y="41897"/>
                    </a:lnTo>
                    <a:lnTo>
                      <a:pt x="389203" y="41897"/>
                    </a:lnTo>
                    <a:lnTo>
                      <a:pt x="389203" y="56052"/>
                    </a:lnTo>
                    <a:lnTo>
                      <a:pt x="406298" y="56052"/>
                    </a:lnTo>
                    <a:lnTo>
                      <a:pt x="406298" y="70303"/>
                    </a:lnTo>
                    <a:lnTo>
                      <a:pt x="444003" y="70303"/>
                    </a:lnTo>
                    <a:lnTo>
                      <a:pt x="444003" y="86644"/>
                    </a:lnTo>
                    <a:lnTo>
                      <a:pt x="454260" y="86644"/>
                    </a:lnTo>
                    <a:lnTo>
                      <a:pt x="454260" y="100609"/>
                    </a:lnTo>
                    <a:lnTo>
                      <a:pt x="478953" y="100609"/>
                    </a:lnTo>
                    <a:lnTo>
                      <a:pt x="478953" y="115050"/>
                    </a:lnTo>
                    <a:lnTo>
                      <a:pt x="486361" y="115050"/>
                    </a:lnTo>
                    <a:lnTo>
                      <a:pt x="486361" y="128445"/>
                    </a:lnTo>
                    <a:lnTo>
                      <a:pt x="519507" y="128445"/>
                    </a:lnTo>
                    <a:lnTo>
                      <a:pt x="519507" y="142411"/>
                    </a:lnTo>
                    <a:lnTo>
                      <a:pt x="559301" y="142411"/>
                    </a:lnTo>
                    <a:lnTo>
                      <a:pt x="559301" y="156661"/>
                    </a:lnTo>
                    <a:lnTo>
                      <a:pt x="572123" y="156661"/>
                    </a:lnTo>
                    <a:lnTo>
                      <a:pt x="572123" y="171672"/>
                    </a:lnTo>
                    <a:lnTo>
                      <a:pt x="579246" y="171672"/>
                    </a:lnTo>
                    <a:lnTo>
                      <a:pt x="579246" y="186398"/>
                    </a:lnTo>
                    <a:lnTo>
                      <a:pt x="595297" y="186398"/>
                    </a:lnTo>
                    <a:lnTo>
                      <a:pt x="595297" y="199318"/>
                    </a:lnTo>
                    <a:lnTo>
                      <a:pt x="625593" y="199318"/>
                    </a:lnTo>
                    <a:lnTo>
                      <a:pt x="625593" y="213759"/>
                    </a:lnTo>
                    <a:lnTo>
                      <a:pt x="658169" y="213759"/>
                    </a:lnTo>
                    <a:lnTo>
                      <a:pt x="658169" y="228484"/>
                    </a:lnTo>
                    <a:lnTo>
                      <a:pt x="693500" y="228484"/>
                    </a:lnTo>
                    <a:lnTo>
                      <a:pt x="693500" y="242450"/>
                    </a:lnTo>
                    <a:lnTo>
                      <a:pt x="697393" y="242450"/>
                    </a:lnTo>
                    <a:lnTo>
                      <a:pt x="697393" y="256415"/>
                    </a:lnTo>
                    <a:lnTo>
                      <a:pt x="708505" y="256415"/>
                    </a:lnTo>
                    <a:lnTo>
                      <a:pt x="708505" y="270666"/>
                    </a:lnTo>
                    <a:lnTo>
                      <a:pt x="754568" y="270666"/>
                    </a:lnTo>
                    <a:lnTo>
                      <a:pt x="754568" y="285677"/>
                    </a:lnTo>
                    <a:lnTo>
                      <a:pt x="763210" y="285677"/>
                    </a:lnTo>
                    <a:lnTo>
                      <a:pt x="763210" y="299832"/>
                    </a:lnTo>
                    <a:lnTo>
                      <a:pt x="799585" y="299832"/>
                    </a:lnTo>
                    <a:lnTo>
                      <a:pt x="799585" y="311708"/>
                    </a:lnTo>
                    <a:lnTo>
                      <a:pt x="817725" y="311708"/>
                    </a:lnTo>
                    <a:lnTo>
                      <a:pt x="817725" y="326148"/>
                    </a:lnTo>
                    <a:lnTo>
                      <a:pt x="827983" y="326148"/>
                    </a:lnTo>
                    <a:lnTo>
                      <a:pt x="827983" y="340969"/>
                    </a:lnTo>
                    <a:lnTo>
                      <a:pt x="863218" y="340969"/>
                    </a:lnTo>
                    <a:lnTo>
                      <a:pt x="863218" y="354935"/>
                    </a:lnTo>
                    <a:lnTo>
                      <a:pt x="905386" y="354935"/>
                    </a:lnTo>
                    <a:lnTo>
                      <a:pt x="905386" y="369375"/>
                    </a:lnTo>
                    <a:lnTo>
                      <a:pt x="922482" y="369375"/>
                    </a:lnTo>
                    <a:lnTo>
                      <a:pt x="922482" y="383341"/>
                    </a:lnTo>
                    <a:lnTo>
                      <a:pt x="944326" y="383341"/>
                    </a:lnTo>
                    <a:lnTo>
                      <a:pt x="944326" y="397496"/>
                    </a:lnTo>
                    <a:lnTo>
                      <a:pt x="963795" y="397496"/>
                    </a:lnTo>
                    <a:lnTo>
                      <a:pt x="963795" y="412792"/>
                    </a:lnTo>
                    <a:lnTo>
                      <a:pt x="967974" y="412792"/>
                    </a:lnTo>
                    <a:lnTo>
                      <a:pt x="967974" y="425997"/>
                    </a:lnTo>
                    <a:lnTo>
                      <a:pt x="983740" y="425997"/>
                    </a:lnTo>
                    <a:lnTo>
                      <a:pt x="983740" y="440153"/>
                    </a:lnTo>
                    <a:lnTo>
                      <a:pt x="1034551" y="440153"/>
                    </a:lnTo>
                    <a:lnTo>
                      <a:pt x="1034551" y="454689"/>
                    </a:lnTo>
                    <a:lnTo>
                      <a:pt x="1040629" y="454689"/>
                    </a:lnTo>
                    <a:lnTo>
                      <a:pt x="1040629" y="469984"/>
                    </a:lnTo>
                    <a:lnTo>
                      <a:pt x="1061713" y="469984"/>
                    </a:lnTo>
                    <a:lnTo>
                      <a:pt x="1061713" y="483380"/>
                    </a:lnTo>
                    <a:lnTo>
                      <a:pt x="1106446" y="483380"/>
                    </a:lnTo>
                    <a:lnTo>
                      <a:pt x="1106446" y="498105"/>
                    </a:lnTo>
                    <a:lnTo>
                      <a:pt x="1116418" y="498105"/>
                    </a:lnTo>
                    <a:lnTo>
                      <a:pt x="1116418" y="511501"/>
                    </a:lnTo>
                    <a:lnTo>
                      <a:pt x="1143771" y="511501"/>
                    </a:lnTo>
                    <a:lnTo>
                      <a:pt x="1143771" y="526037"/>
                    </a:lnTo>
                    <a:lnTo>
                      <a:pt x="1148045" y="526037"/>
                    </a:lnTo>
                    <a:lnTo>
                      <a:pt x="1148045" y="540192"/>
                    </a:lnTo>
                    <a:lnTo>
                      <a:pt x="1167989" y="540192"/>
                    </a:lnTo>
                    <a:lnTo>
                      <a:pt x="1167989" y="554158"/>
                    </a:lnTo>
                    <a:lnTo>
                      <a:pt x="1181476" y="554158"/>
                    </a:lnTo>
                    <a:lnTo>
                      <a:pt x="1181476" y="568693"/>
                    </a:lnTo>
                    <a:lnTo>
                      <a:pt x="1224594" y="568693"/>
                    </a:lnTo>
                    <a:lnTo>
                      <a:pt x="1224594" y="583134"/>
                    </a:lnTo>
                    <a:lnTo>
                      <a:pt x="1286707" y="583134"/>
                    </a:lnTo>
                    <a:lnTo>
                      <a:pt x="1286707" y="597669"/>
                    </a:lnTo>
                    <a:lnTo>
                      <a:pt x="1332484" y="597669"/>
                    </a:lnTo>
                    <a:lnTo>
                      <a:pt x="1332484" y="611825"/>
                    </a:lnTo>
                    <a:lnTo>
                      <a:pt x="1337803" y="611825"/>
                    </a:lnTo>
                    <a:lnTo>
                      <a:pt x="1337803" y="625791"/>
                    </a:lnTo>
                    <a:lnTo>
                      <a:pt x="1373038" y="625791"/>
                    </a:lnTo>
                    <a:lnTo>
                      <a:pt x="1373038" y="641086"/>
                    </a:lnTo>
                    <a:lnTo>
                      <a:pt x="1399346" y="641086"/>
                    </a:lnTo>
                    <a:lnTo>
                      <a:pt x="1399346" y="655052"/>
                    </a:lnTo>
                    <a:lnTo>
                      <a:pt x="1403525" y="655052"/>
                    </a:lnTo>
                    <a:lnTo>
                      <a:pt x="1403525" y="683173"/>
                    </a:lnTo>
                    <a:lnTo>
                      <a:pt x="1469626" y="683173"/>
                    </a:lnTo>
                    <a:lnTo>
                      <a:pt x="1469626" y="697423"/>
                    </a:lnTo>
                    <a:lnTo>
                      <a:pt x="1489856" y="697423"/>
                    </a:lnTo>
                    <a:lnTo>
                      <a:pt x="1489856" y="711864"/>
                    </a:lnTo>
                    <a:lnTo>
                      <a:pt x="1503342" y="711864"/>
                    </a:lnTo>
                    <a:lnTo>
                      <a:pt x="1503342" y="726115"/>
                    </a:lnTo>
                    <a:lnTo>
                      <a:pt x="1573623" y="726115"/>
                    </a:lnTo>
                    <a:lnTo>
                      <a:pt x="1573623" y="740555"/>
                    </a:lnTo>
                    <a:lnTo>
                      <a:pt x="1589388" y="740555"/>
                    </a:lnTo>
                    <a:lnTo>
                      <a:pt x="1589388" y="754806"/>
                    </a:lnTo>
                    <a:lnTo>
                      <a:pt x="1680468" y="754806"/>
                    </a:lnTo>
                    <a:lnTo>
                      <a:pt x="1680468" y="769816"/>
                    </a:lnTo>
                    <a:lnTo>
                      <a:pt x="1704402" y="769816"/>
                    </a:lnTo>
                    <a:lnTo>
                      <a:pt x="1704402" y="783782"/>
                    </a:lnTo>
                    <a:lnTo>
                      <a:pt x="1722257" y="783782"/>
                    </a:lnTo>
                    <a:lnTo>
                      <a:pt x="1722257" y="797463"/>
                    </a:lnTo>
                    <a:lnTo>
                      <a:pt x="1740207" y="797463"/>
                    </a:lnTo>
                    <a:lnTo>
                      <a:pt x="1740207" y="812473"/>
                    </a:lnTo>
                    <a:lnTo>
                      <a:pt x="1755213" y="812473"/>
                    </a:lnTo>
                    <a:lnTo>
                      <a:pt x="1755213" y="826154"/>
                    </a:lnTo>
                    <a:lnTo>
                      <a:pt x="1784940" y="826154"/>
                    </a:lnTo>
                    <a:lnTo>
                      <a:pt x="1784940" y="839834"/>
                    </a:lnTo>
                    <a:lnTo>
                      <a:pt x="1801465" y="839834"/>
                    </a:lnTo>
                    <a:lnTo>
                      <a:pt x="1801465" y="856460"/>
                    </a:lnTo>
                    <a:lnTo>
                      <a:pt x="1806499" y="856460"/>
                    </a:lnTo>
                    <a:lnTo>
                      <a:pt x="1806499" y="871186"/>
                    </a:lnTo>
                    <a:lnTo>
                      <a:pt x="1811248" y="871186"/>
                    </a:lnTo>
                    <a:lnTo>
                      <a:pt x="1811248" y="887526"/>
                    </a:lnTo>
                    <a:lnTo>
                      <a:pt x="1833092" y="887526"/>
                    </a:lnTo>
                    <a:lnTo>
                      <a:pt x="1833092" y="902252"/>
                    </a:lnTo>
                    <a:lnTo>
                      <a:pt x="1840500" y="902252"/>
                    </a:lnTo>
                    <a:lnTo>
                      <a:pt x="1840500" y="917547"/>
                    </a:lnTo>
                    <a:lnTo>
                      <a:pt x="1861774" y="917547"/>
                    </a:lnTo>
                    <a:lnTo>
                      <a:pt x="1861774" y="935123"/>
                    </a:lnTo>
                    <a:lnTo>
                      <a:pt x="1945256" y="935123"/>
                    </a:lnTo>
                    <a:lnTo>
                      <a:pt x="1945256" y="955454"/>
                    </a:lnTo>
                    <a:lnTo>
                      <a:pt x="2128080" y="955454"/>
                    </a:lnTo>
                    <a:lnTo>
                      <a:pt x="2128080" y="995451"/>
                    </a:lnTo>
                    <a:lnTo>
                      <a:pt x="2160467" y="995451"/>
                    </a:lnTo>
                    <a:lnTo>
                      <a:pt x="2160467" y="1041242"/>
                    </a:lnTo>
                    <a:lnTo>
                      <a:pt x="2174998" y="1041242"/>
                    </a:lnTo>
                    <a:lnTo>
                      <a:pt x="2174998" y="1098340"/>
                    </a:lnTo>
                    <a:lnTo>
                      <a:pt x="2507691" y="1098340"/>
                    </a:lnTo>
                  </a:path>
                </a:pathLst>
              </a:custGeom>
              <a:noFill/>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386" name="Graphic 1910">
                <a:extLst>
                  <a:ext uri="{FF2B5EF4-FFF2-40B4-BE49-F238E27FC236}">
                    <a16:creationId xmlns:a16="http://schemas.microsoft.com/office/drawing/2014/main" id="{86DD5A61-4C3E-48E6-A0D1-A4E2C2661C01}"/>
                  </a:ext>
                </a:extLst>
              </p:cNvPr>
              <p:cNvGrpSpPr/>
              <p:nvPr/>
            </p:nvGrpSpPr>
            <p:grpSpPr>
              <a:xfrm>
                <a:off x="3459000" y="1495261"/>
                <a:ext cx="2515099" cy="1120095"/>
                <a:chOff x="3459000" y="1495261"/>
                <a:chExt cx="2515099" cy="1120095"/>
              </a:xfrm>
            </p:grpSpPr>
            <p:grpSp>
              <p:nvGrpSpPr>
                <p:cNvPr id="387" name="Graphic 1910">
                  <a:extLst>
                    <a:ext uri="{FF2B5EF4-FFF2-40B4-BE49-F238E27FC236}">
                      <a16:creationId xmlns:a16="http://schemas.microsoft.com/office/drawing/2014/main" id="{89578AC6-D112-4697-8408-36838AD67754}"/>
                    </a:ext>
                  </a:extLst>
                </p:cNvPr>
                <p:cNvGrpSpPr/>
                <p:nvPr/>
              </p:nvGrpSpPr>
              <p:grpSpPr>
                <a:xfrm>
                  <a:off x="5813593" y="2593980"/>
                  <a:ext cx="21274" cy="21375"/>
                  <a:chOff x="5813593" y="2593980"/>
                  <a:chExt cx="21274" cy="21375"/>
                </a:xfrm>
              </p:grpSpPr>
              <p:sp>
                <p:nvSpPr>
                  <p:cNvPr id="526" name="Freeform 1915">
                    <a:extLst>
                      <a:ext uri="{FF2B5EF4-FFF2-40B4-BE49-F238E27FC236}">
                        <a16:creationId xmlns:a16="http://schemas.microsoft.com/office/drawing/2014/main" id="{BE4A8BA0-1371-4949-ADA9-7E2651D536EF}"/>
                      </a:ext>
                    </a:extLst>
                  </p:cNvPr>
                  <p:cNvSpPr/>
                  <p:nvPr/>
                </p:nvSpPr>
                <p:spPr>
                  <a:xfrm>
                    <a:off x="5824231"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7" name="Freeform 1916">
                    <a:extLst>
                      <a:ext uri="{FF2B5EF4-FFF2-40B4-BE49-F238E27FC236}">
                        <a16:creationId xmlns:a16="http://schemas.microsoft.com/office/drawing/2014/main" id="{8B46505A-4177-4E37-9FA3-8BAA5E112C35}"/>
                      </a:ext>
                    </a:extLst>
                  </p:cNvPr>
                  <p:cNvSpPr/>
                  <p:nvPr/>
                </p:nvSpPr>
                <p:spPr>
                  <a:xfrm>
                    <a:off x="5813593" y="2604621"/>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 name="Graphic 1910">
                  <a:extLst>
                    <a:ext uri="{FF2B5EF4-FFF2-40B4-BE49-F238E27FC236}">
                      <a16:creationId xmlns:a16="http://schemas.microsoft.com/office/drawing/2014/main" id="{4C06A7AA-0431-4031-88C2-E7263A9A65F3}"/>
                    </a:ext>
                  </a:extLst>
                </p:cNvPr>
                <p:cNvGrpSpPr/>
                <p:nvPr/>
              </p:nvGrpSpPr>
              <p:grpSpPr>
                <a:xfrm>
                  <a:off x="5791180" y="2593980"/>
                  <a:ext cx="21369" cy="21375"/>
                  <a:chOff x="5791180" y="2593980"/>
                  <a:chExt cx="21369" cy="21375"/>
                </a:xfrm>
              </p:grpSpPr>
              <p:sp>
                <p:nvSpPr>
                  <p:cNvPr id="524" name="Freeform 1918">
                    <a:extLst>
                      <a:ext uri="{FF2B5EF4-FFF2-40B4-BE49-F238E27FC236}">
                        <a16:creationId xmlns:a16="http://schemas.microsoft.com/office/drawing/2014/main" id="{99D428EA-DB7D-4662-AA0C-3D60B2D97EA3}"/>
                      </a:ext>
                    </a:extLst>
                  </p:cNvPr>
                  <p:cNvSpPr/>
                  <p:nvPr/>
                </p:nvSpPr>
                <p:spPr>
                  <a:xfrm>
                    <a:off x="5801817"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5" name="Freeform 1919">
                    <a:extLst>
                      <a:ext uri="{FF2B5EF4-FFF2-40B4-BE49-F238E27FC236}">
                        <a16:creationId xmlns:a16="http://schemas.microsoft.com/office/drawing/2014/main" id="{328324EC-07A0-41B2-BB4F-1E041A0C9CA6}"/>
                      </a:ext>
                    </a:extLst>
                  </p:cNvPr>
                  <p:cNvSpPr/>
                  <p:nvPr/>
                </p:nvSpPr>
                <p:spPr>
                  <a:xfrm>
                    <a:off x="5791180" y="2604621"/>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9" name="Graphic 1910">
                  <a:extLst>
                    <a:ext uri="{FF2B5EF4-FFF2-40B4-BE49-F238E27FC236}">
                      <a16:creationId xmlns:a16="http://schemas.microsoft.com/office/drawing/2014/main" id="{E1A226C4-E2F6-49DA-8D5A-FABBB332ED02}"/>
                    </a:ext>
                  </a:extLst>
                </p:cNvPr>
                <p:cNvGrpSpPr/>
                <p:nvPr/>
              </p:nvGrpSpPr>
              <p:grpSpPr>
                <a:xfrm>
                  <a:off x="5764397" y="2593980"/>
                  <a:ext cx="21274" cy="21375"/>
                  <a:chOff x="5764397" y="2593980"/>
                  <a:chExt cx="21274" cy="21375"/>
                </a:xfrm>
              </p:grpSpPr>
              <p:sp>
                <p:nvSpPr>
                  <p:cNvPr id="522" name="Freeform 1921">
                    <a:extLst>
                      <a:ext uri="{FF2B5EF4-FFF2-40B4-BE49-F238E27FC236}">
                        <a16:creationId xmlns:a16="http://schemas.microsoft.com/office/drawing/2014/main" id="{9732BE98-74D5-4B9B-8A48-67714F581384}"/>
                      </a:ext>
                    </a:extLst>
                  </p:cNvPr>
                  <p:cNvSpPr/>
                  <p:nvPr/>
                </p:nvSpPr>
                <p:spPr>
                  <a:xfrm>
                    <a:off x="5775034"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3" name="Freeform 1922">
                    <a:extLst>
                      <a:ext uri="{FF2B5EF4-FFF2-40B4-BE49-F238E27FC236}">
                        <a16:creationId xmlns:a16="http://schemas.microsoft.com/office/drawing/2014/main" id="{9DA9D686-8D25-4BCB-8951-B594C2318B7C}"/>
                      </a:ext>
                    </a:extLst>
                  </p:cNvPr>
                  <p:cNvSpPr/>
                  <p:nvPr/>
                </p:nvSpPr>
                <p:spPr>
                  <a:xfrm>
                    <a:off x="5764397" y="2604621"/>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0" name="Graphic 1910">
                  <a:extLst>
                    <a:ext uri="{FF2B5EF4-FFF2-40B4-BE49-F238E27FC236}">
                      <a16:creationId xmlns:a16="http://schemas.microsoft.com/office/drawing/2014/main" id="{61972402-410E-4C2E-8642-60A0555DFACA}"/>
                    </a:ext>
                  </a:extLst>
                </p:cNvPr>
                <p:cNvGrpSpPr/>
                <p:nvPr/>
              </p:nvGrpSpPr>
              <p:grpSpPr>
                <a:xfrm>
                  <a:off x="5757274" y="2593980"/>
                  <a:ext cx="21274" cy="21375"/>
                  <a:chOff x="5757274" y="2593980"/>
                  <a:chExt cx="21274" cy="21375"/>
                </a:xfrm>
              </p:grpSpPr>
              <p:sp>
                <p:nvSpPr>
                  <p:cNvPr id="520" name="Freeform 1924">
                    <a:extLst>
                      <a:ext uri="{FF2B5EF4-FFF2-40B4-BE49-F238E27FC236}">
                        <a16:creationId xmlns:a16="http://schemas.microsoft.com/office/drawing/2014/main" id="{95FB7763-740B-4960-9012-8F86C81351D5}"/>
                      </a:ext>
                    </a:extLst>
                  </p:cNvPr>
                  <p:cNvSpPr/>
                  <p:nvPr/>
                </p:nvSpPr>
                <p:spPr>
                  <a:xfrm>
                    <a:off x="5767911"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1" name="Freeform 1925">
                    <a:extLst>
                      <a:ext uri="{FF2B5EF4-FFF2-40B4-BE49-F238E27FC236}">
                        <a16:creationId xmlns:a16="http://schemas.microsoft.com/office/drawing/2014/main" id="{229548A3-4966-4CFF-9EDF-BE151C241F65}"/>
                      </a:ext>
                    </a:extLst>
                  </p:cNvPr>
                  <p:cNvSpPr/>
                  <p:nvPr/>
                </p:nvSpPr>
                <p:spPr>
                  <a:xfrm>
                    <a:off x="5757274" y="2604621"/>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1" name="Graphic 1910">
                  <a:extLst>
                    <a:ext uri="{FF2B5EF4-FFF2-40B4-BE49-F238E27FC236}">
                      <a16:creationId xmlns:a16="http://schemas.microsoft.com/office/drawing/2014/main" id="{6DC6AD68-CC28-431C-A772-55B2F390D70D}"/>
                    </a:ext>
                  </a:extLst>
                </p:cNvPr>
                <p:cNvGrpSpPr/>
                <p:nvPr/>
              </p:nvGrpSpPr>
              <p:grpSpPr>
                <a:xfrm>
                  <a:off x="5696681" y="2593980"/>
                  <a:ext cx="21369" cy="21375"/>
                  <a:chOff x="5696681" y="2593980"/>
                  <a:chExt cx="21369" cy="21375"/>
                </a:xfrm>
              </p:grpSpPr>
              <p:sp>
                <p:nvSpPr>
                  <p:cNvPr id="518" name="Freeform 1927">
                    <a:extLst>
                      <a:ext uri="{FF2B5EF4-FFF2-40B4-BE49-F238E27FC236}">
                        <a16:creationId xmlns:a16="http://schemas.microsoft.com/office/drawing/2014/main" id="{071E12C6-060B-4F53-909C-A8C71902DD89}"/>
                      </a:ext>
                    </a:extLst>
                  </p:cNvPr>
                  <p:cNvSpPr/>
                  <p:nvPr/>
                </p:nvSpPr>
                <p:spPr>
                  <a:xfrm>
                    <a:off x="5707413"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9" name="Freeform 1928">
                    <a:extLst>
                      <a:ext uri="{FF2B5EF4-FFF2-40B4-BE49-F238E27FC236}">
                        <a16:creationId xmlns:a16="http://schemas.microsoft.com/office/drawing/2014/main" id="{8714D69D-E781-4141-A6D1-FDE0431A14D8}"/>
                      </a:ext>
                    </a:extLst>
                  </p:cNvPr>
                  <p:cNvSpPr/>
                  <p:nvPr/>
                </p:nvSpPr>
                <p:spPr>
                  <a:xfrm>
                    <a:off x="5696681" y="2604621"/>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2" name="Graphic 1910">
                  <a:extLst>
                    <a:ext uri="{FF2B5EF4-FFF2-40B4-BE49-F238E27FC236}">
                      <a16:creationId xmlns:a16="http://schemas.microsoft.com/office/drawing/2014/main" id="{572DF8AB-D7C8-442E-86BB-0B5E9BFCFC90}"/>
                    </a:ext>
                  </a:extLst>
                </p:cNvPr>
                <p:cNvGrpSpPr/>
                <p:nvPr/>
              </p:nvGrpSpPr>
              <p:grpSpPr>
                <a:xfrm>
                  <a:off x="5703044" y="2593980"/>
                  <a:ext cx="21274" cy="21375"/>
                  <a:chOff x="5703044" y="2593980"/>
                  <a:chExt cx="21274" cy="21375"/>
                </a:xfrm>
              </p:grpSpPr>
              <p:sp>
                <p:nvSpPr>
                  <p:cNvPr id="516" name="Freeform 1930">
                    <a:extLst>
                      <a:ext uri="{FF2B5EF4-FFF2-40B4-BE49-F238E27FC236}">
                        <a16:creationId xmlns:a16="http://schemas.microsoft.com/office/drawing/2014/main" id="{DB9AC1BD-2CC6-474C-BE82-FAF6FF53D9BE}"/>
                      </a:ext>
                    </a:extLst>
                  </p:cNvPr>
                  <p:cNvSpPr/>
                  <p:nvPr/>
                </p:nvSpPr>
                <p:spPr>
                  <a:xfrm>
                    <a:off x="5713681"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7" name="Freeform 1931">
                    <a:extLst>
                      <a:ext uri="{FF2B5EF4-FFF2-40B4-BE49-F238E27FC236}">
                        <a16:creationId xmlns:a16="http://schemas.microsoft.com/office/drawing/2014/main" id="{D5CD0709-C77C-4CB0-BD59-612776FDE3ED}"/>
                      </a:ext>
                    </a:extLst>
                  </p:cNvPr>
                  <p:cNvSpPr/>
                  <p:nvPr/>
                </p:nvSpPr>
                <p:spPr>
                  <a:xfrm>
                    <a:off x="5703044" y="2604621"/>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3" name="Graphic 1910">
                  <a:extLst>
                    <a:ext uri="{FF2B5EF4-FFF2-40B4-BE49-F238E27FC236}">
                      <a16:creationId xmlns:a16="http://schemas.microsoft.com/office/drawing/2014/main" id="{46E91671-1F81-4D26-AEC6-5D3844255B53}"/>
                    </a:ext>
                  </a:extLst>
                </p:cNvPr>
                <p:cNvGrpSpPr/>
                <p:nvPr/>
              </p:nvGrpSpPr>
              <p:grpSpPr>
                <a:xfrm>
                  <a:off x="5718810" y="2593980"/>
                  <a:ext cx="21369" cy="21375"/>
                  <a:chOff x="5718810" y="2593980"/>
                  <a:chExt cx="21369" cy="21375"/>
                </a:xfrm>
              </p:grpSpPr>
              <p:sp>
                <p:nvSpPr>
                  <p:cNvPr id="514" name="Freeform 1933">
                    <a:extLst>
                      <a:ext uri="{FF2B5EF4-FFF2-40B4-BE49-F238E27FC236}">
                        <a16:creationId xmlns:a16="http://schemas.microsoft.com/office/drawing/2014/main" id="{ED0FC6EF-465E-4C84-B140-77DFFBC1172A}"/>
                      </a:ext>
                    </a:extLst>
                  </p:cNvPr>
                  <p:cNvSpPr/>
                  <p:nvPr/>
                </p:nvSpPr>
                <p:spPr>
                  <a:xfrm>
                    <a:off x="5729447"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5" name="Freeform 1934">
                    <a:extLst>
                      <a:ext uri="{FF2B5EF4-FFF2-40B4-BE49-F238E27FC236}">
                        <a16:creationId xmlns:a16="http://schemas.microsoft.com/office/drawing/2014/main" id="{F67541C8-06BC-43DB-A5DF-0843468BDB26}"/>
                      </a:ext>
                    </a:extLst>
                  </p:cNvPr>
                  <p:cNvSpPr/>
                  <p:nvPr/>
                </p:nvSpPr>
                <p:spPr>
                  <a:xfrm>
                    <a:off x="5718810" y="2604621"/>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4" name="Graphic 1910">
                  <a:extLst>
                    <a:ext uri="{FF2B5EF4-FFF2-40B4-BE49-F238E27FC236}">
                      <a16:creationId xmlns:a16="http://schemas.microsoft.com/office/drawing/2014/main" id="{D429ABC2-5901-458B-B70A-FCEE044C88F5}"/>
                    </a:ext>
                  </a:extLst>
                </p:cNvPr>
                <p:cNvGrpSpPr/>
                <p:nvPr/>
              </p:nvGrpSpPr>
              <p:grpSpPr>
                <a:xfrm>
                  <a:off x="5671987" y="2593980"/>
                  <a:ext cx="21274" cy="21375"/>
                  <a:chOff x="5671987" y="2593980"/>
                  <a:chExt cx="21274" cy="21375"/>
                </a:xfrm>
              </p:grpSpPr>
              <p:sp>
                <p:nvSpPr>
                  <p:cNvPr id="512" name="Freeform 1936">
                    <a:extLst>
                      <a:ext uri="{FF2B5EF4-FFF2-40B4-BE49-F238E27FC236}">
                        <a16:creationId xmlns:a16="http://schemas.microsoft.com/office/drawing/2014/main" id="{9E84053E-1CAF-4105-AA49-FBA136551DCC}"/>
                      </a:ext>
                    </a:extLst>
                  </p:cNvPr>
                  <p:cNvSpPr/>
                  <p:nvPr/>
                </p:nvSpPr>
                <p:spPr>
                  <a:xfrm>
                    <a:off x="5682624"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3" name="Freeform 1937">
                    <a:extLst>
                      <a:ext uri="{FF2B5EF4-FFF2-40B4-BE49-F238E27FC236}">
                        <a16:creationId xmlns:a16="http://schemas.microsoft.com/office/drawing/2014/main" id="{ECEE6690-57E2-475C-8285-FB013B22F810}"/>
                      </a:ext>
                    </a:extLst>
                  </p:cNvPr>
                  <p:cNvSpPr/>
                  <p:nvPr/>
                </p:nvSpPr>
                <p:spPr>
                  <a:xfrm>
                    <a:off x="5671987" y="2604621"/>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5" name="Graphic 1910">
                  <a:extLst>
                    <a:ext uri="{FF2B5EF4-FFF2-40B4-BE49-F238E27FC236}">
                      <a16:creationId xmlns:a16="http://schemas.microsoft.com/office/drawing/2014/main" id="{48587FA8-9EC9-4446-AC9B-82A46E4DB79B}"/>
                    </a:ext>
                  </a:extLst>
                </p:cNvPr>
                <p:cNvGrpSpPr/>
                <p:nvPr/>
              </p:nvGrpSpPr>
              <p:grpSpPr>
                <a:xfrm>
                  <a:off x="5647199" y="2593980"/>
                  <a:ext cx="21369" cy="21375"/>
                  <a:chOff x="5647199" y="2593980"/>
                  <a:chExt cx="21369" cy="21375"/>
                </a:xfrm>
              </p:grpSpPr>
              <p:sp>
                <p:nvSpPr>
                  <p:cNvPr id="510" name="Freeform 1939">
                    <a:extLst>
                      <a:ext uri="{FF2B5EF4-FFF2-40B4-BE49-F238E27FC236}">
                        <a16:creationId xmlns:a16="http://schemas.microsoft.com/office/drawing/2014/main" id="{35CF8804-4632-4AB7-9C69-94F169C4780C}"/>
                      </a:ext>
                    </a:extLst>
                  </p:cNvPr>
                  <p:cNvSpPr/>
                  <p:nvPr/>
                </p:nvSpPr>
                <p:spPr>
                  <a:xfrm>
                    <a:off x="5657931"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1" name="Freeform 1940">
                    <a:extLst>
                      <a:ext uri="{FF2B5EF4-FFF2-40B4-BE49-F238E27FC236}">
                        <a16:creationId xmlns:a16="http://schemas.microsoft.com/office/drawing/2014/main" id="{6308C8CB-A163-42D1-9123-106E56C7F028}"/>
                      </a:ext>
                    </a:extLst>
                  </p:cNvPr>
                  <p:cNvSpPr/>
                  <p:nvPr/>
                </p:nvSpPr>
                <p:spPr>
                  <a:xfrm>
                    <a:off x="5647199" y="2604621"/>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6" name="Graphic 1910">
                  <a:extLst>
                    <a:ext uri="{FF2B5EF4-FFF2-40B4-BE49-F238E27FC236}">
                      <a16:creationId xmlns:a16="http://schemas.microsoft.com/office/drawing/2014/main" id="{B3497BF2-3EE3-4047-A504-63452394C725}"/>
                    </a:ext>
                  </a:extLst>
                </p:cNvPr>
                <p:cNvGrpSpPr/>
                <p:nvPr/>
              </p:nvGrpSpPr>
              <p:grpSpPr>
                <a:xfrm>
                  <a:off x="5653562" y="2593980"/>
                  <a:ext cx="21274" cy="21375"/>
                  <a:chOff x="5653562" y="2593980"/>
                  <a:chExt cx="21274" cy="21375"/>
                </a:xfrm>
              </p:grpSpPr>
              <p:sp>
                <p:nvSpPr>
                  <p:cNvPr id="508" name="Freeform 1942">
                    <a:extLst>
                      <a:ext uri="{FF2B5EF4-FFF2-40B4-BE49-F238E27FC236}">
                        <a16:creationId xmlns:a16="http://schemas.microsoft.com/office/drawing/2014/main" id="{8C1337FA-7FD1-4DA7-A0B9-8BD932604925}"/>
                      </a:ext>
                    </a:extLst>
                  </p:cNvPr>
                  <p:cNvSpPr/>
                  <p:nvPr/>
                </p:nvSpPr>
                <p:spPr>
                  <a:xfrm>
                    <a:off x="5664200"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9" name="Freeform 1943">
                    <a:extLst>
                      <a:ext uri="{FF2B5EF4-FFF2-40B4-BE49-F238E27FC236}">
                        <a16:creationId xmlns:a16="http://schemas.microsoft.com/office/drawing/2014/main" id="{19AEB2B9-D089-468F-BE6D-E12D9C36655F}"/>
                      </a:ext>
                    </a:extLst>
                  </p:cNvPr>
                  <p:cNvSpPr/>
                  <p:nvPr/>
                </p:nvSpPr>
                <p:spPr>
                  <a:xfrm>
                    <a:off x="5653562" y="2604621"/>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7" name="Graphic 1910">
                  <a:extLst>
                    <a:ext uri="{FF2B5EF4-FFF2-40B4-BE49-F238E27FC236}">
                      <a16:creationId xmlns:a16="http://schemas.microsoft.com/office/drawing/2014/main" id="{36FA1EE6-041E-4FF9-BC33-FEB764C1C892}"/>
                    </a:ext>
                  </a:extLst>
                </p:cNvPr>
                <p:cNvGrpSpPr/>
                <p:nvPr/>
              </p:nvGrpSpPr>
              <p:grpSpPr>
                <a:xfrm>
                  <a:off x="5629914" y="2593980"/>
                  <a:ext cx="21274" cy="21375"/>
                  <a:chOff x="5629914" y="2593980"/>
                  <a:chExt cx="21274" cy="21375"/>
                </a:xfrm>
              </p:grpSpPr>
              <p:sp>
                <p:nvSpPr>
                  <p:cNvPr id="506" name="Freeform 1945">
                    <a:extLst>
                      <a:ext uri="{FF2B5EF4-FFF2-40B4-BE49-F238E27FC236}">
                        <a16:creationId xmlns:a16="http://schemas.microsoft.com/office/drawing/2014/main" id="{5539677D-D3A2-4D15-BABC-E524EBA33CFE}"/>
                      </a:ext>
                    </a:extLst>
                  </p:cNvPr>
                  <p:cNvSpPr/>
                  <p:nvPr/>
                </p:nvSpPr>
                <p:spPr>
                  <a:xfrm>
                    <a:off x="5640551"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7" name="Freeform 1946">
                    <a:extLst>
                      <a:ext uri="{FF2B5EF4-FFF2-40B4-BE49-F238E27FC236}">
                        <a16:creationId xmlns:a16="http://schemas.microsoft.com/office/drawing/2014/main" id="{3DA0BA02-735A-4D01-8F33-6222A72240B7}"/>
                      </a:ext>
                    </a:extLst>
                  </p:cNvPr>
                  <p:cNvSpPr/>
                  <p:nvPr/>
                </p:nvSpPr>
                <p:spPr>
                  <a:xfrm>
                    <a:off x="5629914" y="2604621"/>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8" name="Graphic 1910">
                  <a:extLst>
                    <a:ext uri="{FF2B5EF4-FFF2-40B4-BE49-F238E27FC236}">
                      <a16:creationId xmlns:a16="http://schemas.microsoft.com/office/drawing/2014/main" id="{BB45A16B-A073-48E5-80C4-504B52CC9B90}"/>
                    </a:ext>
                  </a:extLst>
                </p:cNvPr>
                <p:cNvGrpSpPr/>
                <p:nvPr/>
              </p:nvGrpSpPr>
              <p:grpSpPr>
                <a:xfrm>
                  <a:off x="5623551" y="2536598"/>
                  <a:ext cx="21274" cy="21375"/>
                  <a:chOff x="5623551" y="2536598"/>
                  <a:chExt cx="21274" cy="21375"/>
                </a:xfrm>
              </p:grpSpPr>
              <p:sp>
                <p:nvSpPr>
                  <p:cNvPr id="504" name="Freeform 1948">
                    <a:extLst>
                      <a:ext uri="{FF2B5EF4-FFF2-40B4-BE49-F238E27FC236}">
                        <a16:creationId xmlns:a16="http://schemas.microsoft.com/office/drawing/2014/main" id="{477AE4D5-47F5-45A8-A8A7-AE6AAC3479FC}"/>
                      </a:ext>
                    </a:extLst>
                  </p:cNvPr>
                  <p:cNvSpPr/>
                  <p:nvPr/>
                </p:nvSpPr>
                <p:spPr>
                  <a:xfrm>
                    <a:off x="5634188" y="2536598"/>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5" name="Freeform 1949">
                    <a:extLst>
                      <a:ext uri="{FF2B5EF4-FFF2-40B4-BE49-F238E27FC236}">
                        <a16:creationId xmlns:a16="http://schemas.microsoft.com/office/drawing/2014/main" id="{9B9E9646-191C-45A3-86D8-7DE9F606D625}"/>
                      </a:ext>
                    </a:extLst>
                  </p:cNvPr>
                  <p:cNvSpPr/>
                  <p:nvPr/>
                </p:nvSpPr>
                <p:spPr>
                  <a:xfrm>
                    <a:off x="5623551" y="2547239"/>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9" name="Graphic 1910">
                  <a:extLst>
                    <a:ext uri="{FF2B5EF4-FFF2-40B4-BE49-F238E27FC236}">
                      <a16:creationId xmlns:a16="http://schemas.microsoft.com/office/drawing/2014/main" id="{18F55D02-89E7-481B-BE7F-D74B25C3613F}"/>
                    </a:ext>
                  </a:extLst>
                </p:cNvPr>
                <p:cNvGrpSpPr/>
                <p:nvPr/>
              </p:nvGrpSpPr>
              <p:grpSpPr>
                <a:xfrm>
                  <a:off x="5611964" y="2536598"/>
                  <a:ext cx="21369" cy="21375"/>
                  <a:chOff x="5611964" y="2536598"/>
                  <a:chExt cx="21369" cy="21375"/>
                </a:xfrm>
              </p:grpSpPr>
              <p:sp>
                <p:nvSpPr>
                  <p:cNvPr id="502" name="Freeform 1951">
                    <a:extLst>
                      <a:ext uri="{FF2B5EF4-FFF2-40B4-BE49-F238E27FC236}">
                        <a16:creationId xmlns:a16="http://schemas.microsoft.com/office/drawing/2014/main" id="{709D913A-FD6D-44A0-8FFC-F5365B4742F6}"/>
                      </a:ext>
                    </a:extLst>
                  </p:cNvPr>
                  <p:cNvSpPr/>
                  <p:nvPr/>
                </p:nvSpPr>
                <p:spPr>
                  <a:xfrm>
                    <a:off x="5622601" y="2536598"/>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3" name="Freeform 1952">
                    <a:extLst>
                      <a:ext uri="{FF2B5EF4-FFF2-40B4-BE49-F238E27FC236}">
                        <a16:creationId xmlns:a16="http://schemas.microsoft.com/office/drawing/2014/main" id="{71AC2356-372C-4568-8EA2-8ADA940C9160}"/>
                      </a:ext>
                    </a:extLst>
                  </p:cNvPr>
                  <p:cNvSpPr/>
                  <p:nvPr/>
                </p:nvSpPr>
                <p:spPr>
                  <a:xfrm>
                    <a:off x="5611964" y="2547239"/>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0" name="Graphic 1910">
                  <a:extLst>
                    <a:ext uri="{FF2B5EF4-FFF2-40B4-BE49-F238E27FC236}">
                      <a16:creationId xmlns:a16="http://schemas.microsoft.com/office/drawing/2014/main" id="{D9182481-99D5-4D1D-BC32-65973390CC38}"/>
                    </a:ext>
                  </a:extLst>
                </p:cNvPr>
                <p:cNvGrpSpPr/>
                <p:nvPr/>
              </p:nvGrpSpPr>
              <p:grpSpPr>
                <a:xfrm>
                  <a:off x="5608545" y="2491091"/>
                  <a:ext cx="21369" cy="21280"/>
                  <a:chOff x="5608545" y="2491091"/>
                  <a:chExt cx="21369" cy="21280"/>
                </a:xfrm>
              </p:grpSpPr>
              <p:sp>
                <p:nvSpPr>
                  <p:cNvPr id="500" name="Freeform 1954">
                    <a:extLst>
                      <a:ext uri="{FF2B5EF4-FFF2-40B4-BE49-F238E27FC236}">
                        <a16:creationId xmlns:a16="http://schemas.microsoft.com/office/drawing/2014/main" id="{A78A0850-8922-4DDC-937E-A34641E175A0}"/>
                      </a:ext>
                    </a:extLst>
                  </p:cNvPr>
                  <p:cNvSpPr/>
                  <p:nvPr/>
                </p:nvSpPr>
                <p:spPr>
                  <a:xfrm>
                    <a:off x="5619182" y="2491091"/>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1" name="Freeform 1955">
                    <a:extLst>
                      <a:ext uri="{FF2B5EF4-FFF2-40B4-BE49-F238E27FC236}">
                        <a16:creationId xmlns:a16="http://schemas.microsoft.com/office/drawing/2014/main" id="{BD2E56E3-B14F-4018-B19D-CF0A631D1896}"/>
                      </a:ext>
                    </a:extLst>
                  </p:cNvPr>
                  <p:cNvSpPr/>
                  <p:nvPr/>
                </p:nvSpPr>
                <p:spPr>
                  <a:xfrm>
                    <a:off x="5608545" y="2501732"/>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1" name="Graphic 1910">
                  <a:extLst>
                    <a:ext uri="{FF2B5EF4-FFF2-40B4-BE49-F238E27FC236}">
                      <a16:creationId xmlns:a16="http://schemas.microsoft.com/office/drawing/2014/main" id="{3E5789AA-A621-4949-BE5A-85DCF2760D85}"/>
                    </a:ext>
                  </a:extLst>
                </p:cNvPr>
                <p:cNvGrpSpPr/>
                <p:nvPr/>
              </p:nvGrpSpPr>
              <p:grpSpPr>
                <a:xfrm>
                  <a:off x="5570365" y="2451000"/>
                  <a:ext cx="21369" cy="21375"/>
                  <a:chOff x="5570365" y="2451000"/>
                  <a:chExt cx="21369" cy="21375"/>
                </a:xfrm>
              </p:grpSpPr>
              <p:sp>
                <p:nvSpPr>
                  <p:cNvPr id="498" name="Freeform 1957">
                    <a:extLst>
                      <a:ext uri="{FF2B5EF4-FFF2-40B4-BE49-F238E27FC236}">
                        <a16:creationId xmlns:a16="http://schemas.microsoft.com/office/drawing/2014/main" id="{B0BA2D51-1386-4BE8-9089-63528FF0CCE8}"/>
                      </a:ext>
                    </a:extLst>
                  </p:cNvPr>
                  <p:cNvSpPr/>
                  <p:nvPr/>
                </p:nvSpPr>
                <p:spPr>
                  <a:xfrm>
                    <a:off x="5581002"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9" name="Freeform 1958">
                    <a:extLst>
                      <a:ext uri="{FF2B5EF4-FFF2-40B4-BE49-F238E27FC236}">
                        <a16:creationId xmlns:a16="http://schemas.microsoft.com/office/drawing/2014/main" id="{31BC5D77-ED2D-4692-BB21-6D1259EB8ACF}"/>
                      </a:ext>
                    </a:extLst>
                  </p:cNvPr>
                  <p:cNvSpPr/>
                  <p:nvPr/>
                </p:nvSpPr>
                <p:spPr>
                  <a:xfrm>
                    <a:off x="5570365" y="246173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2" name="Graphic 1910">
                  <a:extLst>
                    <a:ext uri="{FF2B5EF4-FFF2-40B4-BE49-F238E27FC236}">
                      <a16:creationId xmlns:a16="http://schemas.microsoft.com/office/drawing/2014/main" id="{3A654992-E94B-424D-A2F4-74B189F15B5C}"/>
                    </a:ext>
                  </a:extLst>
                </p:cNvPr>
                <p:cNvGrpSpPr/>
                <p:nvPr/>
              </p:nvGrpSpPr>
              <p:grpSpPr>
                <a:xfrm>
                  <a:off x="5550421" y="2451000"/>
                  <a:ext cx="21274" cy="21375"/>
                  <a:chOff x="5550421" y="2451000"/>
                  <a:chExt cx="21274" cy="21375"/>
                </a:xfrm>
              </p:grpSpPr>
              <p:sp>
                <p:nvSpPr>
                  <p:cNvPr id="496" name="Freeform 1960">
                    <a:extLst>
                      <a:ext uri="{FF2B5EF4-FFF2-40B4-BE49-F238E27FC236}">
                        <a16:creationId xmlns:a16="http://schemas.microsoft.com/office/drawing/2014/main" id="{E622C76B-2DA3-4F43-ABAB-52237BFC3DDF}"/>
                      </a:ext>
                    </a:extLst>
                  </p:cNvPr>
                  <p:cNvSpPr/>
                  <p:nvPr/>
                </p:nvSpPr>
                <p:spPr>
                  <a:xfrm>
                    <a:off x="5561058"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7" name="Freeform 1961">
                    <a:extLst>
                      <a:ext uri="{FF2B5EF4-FFF2-40B4-BE49-F238E27FC236}">
                        <a16:creationId xmlns:a16="http://schemas.microsoft.com/office/drawing/2014/main" id="{CF3EF0C5-7E66-4DFA-8F61-D4210C966D75}"/>
                      </a:ext>
                    </a:extLst>
                  </p:cNvPr>
                  <p:cNvSpPr/>
                  <p:nvPr/>
                </p:nvSpPr>
                <p:spPr>
                  <a:xfrm>
                    <a:off x="5550421" y="246173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3" name="Graphic 1910">
                  <a:extLst>
                    <a:ext uri="{FF2B5EF4-FFF2-40B4-BE49-F238E27FC236}">
                      <a16:creationId xmlns:a16="http://schemas.microsoft.com/office/drawing/2014/main" id="{2F116E3B-464C-45CC-9B99-D3BAB4624655}"/>
                    </a:ext>
                  </a:extLst>
                </p:cNvPr>
                <p:cNvGrpSpPr/>
                <p:nvPr/>
              </p:nvGrpSpPr>
              <p:grpSpPr>
                <a:xfrm>
                  <a:off x="5541398" y="2451000"/>
                  <a:ext cx="21369" cy="21375"/>
                  <a:chOff x="5541398" y="2451000"/>
                  <a:chExt cx="21369" cy="21375"/>
                </a:xfrm>
              </p:grpSpPr>
              <p:sp>
                <p:nvSpPr>
                  <p:cNvPr id="494" name="Freeform 1963">
                    <a:extLst>
                      <a:ext uri="{FF2B5EF4-FFF2-40B4-BE49-F238E27FC236}">
                        <a16:creationId xmlns:a16="http://schemas.microsoft.com/office/drawing/2014/main" id="{3E0510AB-04A1-45BA-8371-37CB426EB724}"/>
                      </a:ext>
                    </a:extLst>
                  </p:cNvPr>
                  <p:cNvSpPr/>
                  <p:nvPr/>
                </p:nvSpPr>
                <p:spPr>
                  <a:xfrm>
                    <a:off x="5552130"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5" name="Freeform 1964">
                    <a:extLst>
                      <a:ext uri="{FF2B5EF4-FFF2-40B4-BE49-F238E27FC236}">
                        <a16:creationId xmlns:a16="http://schemas.microsoft.com/office/drawing/2014/main" id="{5F06FD06-434C-4F83-89E5-2F24EF87455A}"/>
                      </a:ext>
                    </a:extLst>
                  </p:cNvPr>
                  <p:cNvSpPr/>
                  <p:nvPr/>
                </p:nvSpPr>
                <p:spPr>
                  <a:xfrm>
                    <a:off x="5541398" y="246173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4" name="Graphic 1910">
                  <a:extLst>
                    <a:ext uri="{FF2B5EF4-FFF2-40B4-BE49-F238E27FC236}">
                      <a16:creationId xmlns:a16="http://schemas.microsoft.com/office/drawing/2014/main" id="{198BA515-4DB2-4481-A1E6-3480C7CFC50E}"/>
                    </a:ext>
                  </a:extLst>
                </p:cNvPr>
                <p:cNvGrpSpPr/>
                <p:nvPr/>
              </p:nvGrpSpPr>
              <p:grpSpPr>
                <a:xfrm>
                  <a:off x="5524303" y="2451000"/>
                  <a:ext cx="21369" cy="21375"/>
                  <a:chOff x="5524303" y="2451000"/>
                  <a:chExt cx="21369" cy="21375"/>
                </a:xfrm>
              </p:grpSpPr>
              <p:sp>
                <p:nvSpPr>
                  <p:cNvPr id="492" name="Freeform 1966">
                    <a:extLst>
                      <a:ext uri="{FF2B5EF4-FFF2-40B4-BE49-F238E27FC236}">
                        <a16:creationId xmlns:a16="http://schemas.microsoft.com/office/drawing/2014/main" id="{9A08AC17-4799-4F09-9F58-39FEFF125FE8}"/>
                      </a:ext>
                    </a:extLst>
                  </p:cNvPr>
                  <p:cNvSpPr/>
                  <p:nvPr/>
                </p:nvSpPr>
                <p:spPr>
                  <a:xfrm>
                    <a:off x="5535035"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3" name="Freeform 1967">
                    <a:extLst>
                      <a:ext uri="{FF2B5EF4-FFF2-40B4-BE49-F238E27FC236}">
                        <a16:creationId xmlns:a16="http://schemas.microsoft.com/office/drawing/2014/main" id="{9B2BE2AA-55C8-4A73-9990-7D369796238B}"/>
                      </a:ext>
                    </a:extLst>
                  </p:cNvPr>
                  <p:cNvSpPr/>
                  <p:nvPr/>
                </p:nvSpPr>
                <p:spPr>
                  <a:xfrm>
                    <a:off x="5524303" y="246173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5" name="Graphic 1910">
                  <a:extLst>
                    <a:ext uri="{FF2B5EF4-FFF2-40B4-BE49-F238E27FC236}">
                      <a16:creationId xmlns:a16="http://schemas.microsoft.com/office/drawing/2014/main" id="{9DA05CEF-8678-4B5F-8C71-1786765541BF}"/>
                    </a:ext>
                  </a:extLst>
                </p:cNvPr>
                <p:cNvGrpSpPr/>
                <p:nvPr/>
              </p:nvGrpSpPr>
              <p:grpSpPr>
                <a:xfrm>
                  <a:off x="5514616" y="2451000"/>
                  <a:ext cx="21274" cy="21375"/>
                  <a:chOff x="5514616" y="2451000"/>
                  <a:chExt cx="21274" cy="21375"/>
                </a:xfrm>
              </p:grpSpPr>
              <p:sp>
                <p:nvSpPr>
                  <p:cNvPr id="490" name="Freeform 1969">
                    <a:extLst>
                      <a:ext uri="{FF2B5EF4-FFF2-40B4-BE49-F238E27FC236}">
                        <a16:creationId xmlns:a16="http://schemas.microsoft.com/office/drawing/2014/main" id="{A0EED9A2-8720-4F02-A521-E88FF8B15A88}"/>
                      </a:ext>
                    </a:extLst>
                  </p:cNvPr>
                  <p:cNvSpPr/>
                  <p:nvPr/>
                </p:nvSpPr>
                <p:spPr>
                  <a:xfrm>
                    <a:off x="5525253"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1" name="Freeform 1970">
                    <a:extLst>
                      <a:ext uri="{FF2B5EF4-FFF2-40B4-BE49-F238E27FC236}">
                        <a16:creationId xmlns:a16="http://schemas.microsoft.com/office/drawing/2014/main" id="{304EB3C2-02F7-4224-ADCE-836F2C4D68F6}"/>
                      </a:ext>
                    </a:extLst>
                  </p:cNvPr>
                  <p:cNvSpPr/>
                  <p:nvPr/>
                </p:nvSpPr>
                <p:spPr>
                  <a:xfrm>
                    <a:off x="5514616" y="246173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6" name="Graphic 1910">
                  <a:extLst>
                    <a:ext uri="{FF2B5EF4-FFF2-40B4-BE49-F238E27FC236}">
                      <a16:creationId xmlns:a16="http://schemas.microsoft.com/office/drawing/2014/main" id="{0BAE4A13-38F0-4DC4-96C7-9138F53617D5}"/>
                    </a:ext>
                  </a:extLst>
                </p:cNvPr>
                <p:cNvGrpSpPr/>
                <p:nvPr/>
              </p:nvGrpSpPr>
              <p:grpSpPr>
                <a:xfrm>
                  <a:off x="5496191" y="2451000"/>
                  <a:ext cx="21274" cy="21375"/>
                  <a:chOff x="5496191" y="2451000"/>
                  <a:chExt cx="21274" cy="21375"/>
                </a:xfrm>
              </p:grpSpPr>
              <p:sp>
                <p:nvSpPr>
                  <p:cNvPr id="488" name="Freeform 1972">
                    <a:extLst>
                      <a:ext uri="{FF2B5EF4-FFF2-40B4-BE49-F238E27FC236}">
                        <a16:creationId xmlns:a16="http://schemas.microsoft.com/office/drawing/2014/main" id="{D61E5E1F-A43F-49F7-9C4D-56309F9EF354}"/>
                      </a:ext>
                    </a:extLst>
                  </p:cNvPr>
                  <p:cNvSpPr/>
                  <p:nvPr/>
                </p:nvSpPr>
                <p:spPr>
                  <a:xfrm>
                    <a:off x="5506828"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9" name="Freeform 1973">
                    <a:extLst>
                      <a:ext uri="{FF2B5EF4-FFF2-40B4-BE49-F238E27FC236}">
                        <a16:creationId xmlns:a16="http://schemas.microsoft.com/office/drawing/2014/main" id="{F8059578-D65D-4362-AE9B-12436362654F}"/>
                      </a:ext>
                    </a:extLst>
                  </p:cNvPr>
                  <p:cNvSpPr/>
                  <p:nvPr/>
                </p:nvSpPr>
                <p:spPr>
                  <a:xfrm>
                    <a:off x="5496191" y="246173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7" name="Graphic 1910">
                  <a:extLst>
                    <a:ext uri="{FF2B5EF4-FFF2-40B4-BE49-F238E27FC236}">
                      <a16:creationId xmlns:a16="http://schemas.microsoft.com/office/drawing/2014/main" id="{C0759708-3EAA-4CCA-A5C8-A3BBB8CF87FF}"/>
                    </a:ext>
                  </a:extLst>
                </p:cNvPr>
                <p:cNvGrpSpPr/>
                <p:nvPr/>
              </p:nvGrpSpPr>
              <p:grpSpPr>
                <a:xfrm>
                  <a:off x="5475866" y="2451000"/>
                  <a:ext cx="21369" cy="21375"/>
                  <a:chOff x="5475866" y="2451000"/>
                  <a:chExt cx="21369" cy="21375"/>
                </a:xfrm>
              </p:grpSpPr>
              <p:sp>
                <p:nvSpPr>
                  <p:cNvPr id="486" name="Freeform 1975">
                    <a:extLst>
                      <a:ext uri="{FF2B5EF4-FFF2-40B4-BE49-F238E27FC236}">
                        <a16:creationId xmlns:a16="http://schemas.microsoft.com/office/drawing/2014/main" id="{B7F75094-45BA-4EE6-A146-724F8AA02319}"/>
                      </a:ext>
                    </a:extLst>
                  </p:cNvPr>
                  <p:cNvSpPr/>
                  <p:nvPr/>
                </p:nvSpPr>
                <p:spPr>
                  <a:xfrm>
                    <a:off x="5486598"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7" name="Freeform 1976">
                    <a:extLst>
                      <a:ext uri="{FF2B5EF4-FFF2-40B4-BE49-F238E27FC236}">
                        <a16:creationId xmlns:a16="http://schemas.microsoft.com/office/drawing/2014/main" id="{33386695-4DB6-434C-809C-F2F5C8D3421D}"/>
                      </a:ext>
                    </a:extLst>
                  </p:cNvPr>
                  <p:cNvSpPr/>
                  <p:nvPr/>
                </p:nvSpPr>
                <p:spPr>
                  <a:xfrm>
                    <a:off x="5475866" y="246173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8" name="Graphic 1910">
                  <a:extLst>
                    <a:ext uri="{FF2B5EF4-FFF2-40B4-BE49-F238E27FC236}">
                      <a16:creationId xmlns:a16="http://schemas.microsoft.com/office/drawing/2014/main" id="{A352FF3D-9CD7-434B-A0C6-CAA2E73A7D07}"/>
                    </a:ext>
                  </a:extLst>
                </p:cNvPr>
                <p:cNvGrpSpPr/>
                <p:nvPr/>
              </p:nvGrpSpPr>
              <p:grpSpPr>
                <a:xfrm>
                  <a:off x="5465419" y="2451000"/>
                  <a:ext cx="21274" cy="21375"/>
                  <a:chOff x="5465419" y="2451000"/>
                  <a:chExt cx="21274" cy="21375"/>
                </a:xfrm>
              </p:grpSpPr>
              <p:sp>
                <p:nvSpPr>
                  <p:cNvPr id="484" name="Freeform 1978">
                    <a:extLst>
                      <a:ext uri="{FF2B5EF4-FFF2-40B4-BE49-F238E27FC236}">
                        <a16:creationId xmlns:a16="http://schemas.microsoft.com/office/drawing/2014/main" id="{A9014A40-134D-41F4-BE72-CC6E092BD59E}"/>
                      </a:ext>
                    </a:extLst>
                  </p:cNvPr>
                  <p:cNvSpPr/>
                  <p:nvPr/>
                </p:nvSpPr>
                <p:spPr>
                  <a:xfrm>
                    <a:off x="5476056"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5" name="Freeform 1979">
                    <a:extLst>
                      <a:ext uri="{FF2B5EF4-FFF2-40B4-BE49-F238E27FC236}">
                        <a16:creationId xmlns:a16="http://schemas.microsoft.com/office/drawing/2014/main" id="{C85F27CF-C528-4A81-A10E-12B375976A00}"/>
                      </a:ext>
                    </a:extLst>
                  </p:cNvPr>
                  <p:cNvSpPr/>
                  <p:nvPr/>
                </p:nvSpPr>
                <p:spPr>
                  <a:xfrm>
                    <a:off x="5465419" y="246173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9" name="Graphic 1910">
                  <a:extLst>
                    <a:ext uri="{FF2B5EF4-FFF2-40B4-BE49-F238E27FC236}">
                      <a16:creationId xmlns:a16="http://schemas.microsoft.com/office/drawing/2014/main" id="{EDC5D74C-654F-4D64-BE72-C0E4685BC03C}"/>
                    </a:ext>
                  </a:extLst>
                </p:cNvPr>
                <p:cNvGrpSpPr/>
                <p:nvPr/>
              </p:nvGrpSpPr>
              <p:grpSpPr>
                <a:xfrm>
                  <a:off x="5451458" y="2451000"/>
                  <a:ext cx="21274" cy="21375"/>
                  <a:chOff x="5451458" y="2451000"/>
                  <a:chExt cx="21274" cy="21375"/>
                </a:xfrm>
              </p:grpSpPr>
              <p:sp>
                <p:nvSpPr>
                  <p:cNvPr id="482" name="Freeform 1981">
                    <a:extLst>
                      <a:ext uri="{FF2B5EF4-FFF2-40B4-BE49-F238E27FC236}">
                        <a16:creationId xmlns:a16="http://schemas.microsoft.com/office/drawing/2014/main" id="{0FCADB41-0411-4740-AFAF-44EF08A51CDA}"/>
                      </a:ext>
                    </a:extLst>
                  </p:cNvPr>
                  <p:cNvSpPr/>
                  <p:nvPr/>
                </p:nvSpPr>
                <p:spPr>
                  <a:xfrm>
                    <a:off x="5462095"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3" name="Freeform 1982">
                    <a:extLst>
                      <a:ext uri="{FF2B5EF4-FFF2-40B4-BE49-F238E27FC236}">
                        <a16:creationId xmlns:a16="http://schemas.microsoft.com/office/drawing/2014/main" id="{1BC18976-213C-4D56-B264-EADE3A281353}"/>
                      </a:ext>
                    </a:extLst>
                  </p:cNvPr>
                  <p:cNvSpPr/>
                  <p:nvPr/>
                </p:nvSpPr>
                <p:spPr>
                  <a:xfrm>
                    <a:off x="5451458" y="246173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0" name="Graphic 1910">
                  <a:extLst>
                    <a:ext uri="{FF2B5EF4-FFF2-40B4-BE49-F238E27FC236}">
                      <a16:creationId xmlns:a16="http://schemas.microsoft.com/office/drawing/2014/main" id="{A3278AC7-BB21-472D-9F76-66A601B3C644}"/>
                    </a:ext>
                  </a:extLst>
                </p:cNvPr>
                <p:cNvGrpSpPr/>
                <p:nvPr/>
              </p:nvGrpSpPr>
              <p:grpSpPr>
                <a:xfrm>
                  <a:off x="5445095" y="2451000"/>
                  <a:ext cx="21369" cy="21375"/>
                  <a:chOff x="5445095" y="2451000"/>
                  <a:chExt cx="21369" cy="21375"/>
                </a:xfrm>
              </p:grpSpPr>
              <p:sp>
                <p:nvSpPr>
                  <p:cNvPr id="480" name="Freeform 1984">
                    <a:extLst>
                      <a:ext uri="{FF2B5EF4-FFF2-40B4-BE49-F238E27FC236}">
                        <a16:creationId xmlns:a16="http://schemas.microsoft.com/office/drawing/2014/main" id="{F0AD6A31-EB9C-4F9D-9EC7-1B79CDB555D5}"/>
                      </a:ext>
                    </a:extLst>
                  </p:cNvPr>
                  <p:cNvSpPr/>
                  <p:nvPr/>
                </p:nvSpPr>
                <p:spPr>
                  <a:xfrm>
                    <a:off x="5455732"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1" name="Freeform 1985">
                    <a:extLst>
                      <a:ext uri="{FF2B5EF4-FFF2-40B4-BE49-F238E27FC236}">
                        <a16:creationId xmlns:a16="http://schemas.microsoft.com/office/drawing/2014/main" id="{F847213A-5813-407E-AB5C-A4FF92459BDE}"/>
                      </a:ext>
                    </a:extLst>
                  </p:cNvPr>
                  <p:cNvSpPr/>
                  <p:nvPr/>
                </p:nvSpPr>
                <p:spPr>
                  <a:xfrm>
                    <a:off x="5445095" y="2461735"/>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1" name="Graphic 1910">
                  <a:extLst>
                    <a:ext uri="{FF2B5EF4-FFF2-40B4-BE49-F238E27FC236}">
                      <a16:creationId xmlns:a16="http://schemas.microsoft.com/office/drawing/2014/main" id="{6AE233B0-FE32-4AFC-84DB-57F7DD069FEE}"/>
                    </a:ext>
                  </a:extLst>
                </p:cNvPr>
                <p:cNvGrpSpPr/>
                <p:nvPr/>
              </p:nvGrpSpPr>
              <p:grpSpPr>
                <a:xfrm>
                  <a:off x="5409574" y="2450810"/>
                  <a:ext cx="21369" cy="21280"/>
                  <a:chOff x="5409574" y="2450810"/>
                  <a:chExt cx="21369" cy="21280"/>
                </a:xfrm>
              </p:grpSpPr>
              <p:sp>
                <p:nvSpPr>
                  <p:cNvPr id="478" name="Freeform 1987">
                    <a:extLst>
                      <a:ext uri="{FF2B5EF4-FFF2-40B4-BE49-F238E27FC236}">
                        <a16:creationId xmlns:a16="http://schemas.microsoft.com/office/drawing/2014/main" id="{C95A384C-D227-4F87-8E81-83075D54423C}"/>
                      </a:ext>
                    </a:extLst>
                  </p:cNvPr>
                  <p:cNvSpPr/>
                  <p:nvPr/>
                </p:nvSpPr>
                <p:spPr>
                  <a:xfrm>
                    <a:off x="5420212" y="2450810"/>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9" name="Freeform 1988">
                    <a:extLst>
                      <a:ext uri="{FF2B5EF4-FFF2-40B4-BE49-F238E27FC236}">
                        <a16:creationId xmlns:a16="http://schemas.microsoft.com/office/drawing/2014/main" id="{6556CBA0-0148-4A98-BBF3-8A2677B578E8}"/>
                      </a:ext>
                    </a:extLst>
                  </p:cNvPr>
                  <p:cNvSpPr/>
                  <p:nvPr/>
                </p:nvSpPr>
                <p:spPr>
                  <a:xfrm>
                    <a:off x="5409574" y="2461450"/>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2" name="Graphic 1910">
                  <a:extLst>
                    <a:ext uri="{FF2B5EF4-FFF2-40B4-BE49-F238E27FC236}">
                      <a16:creationId xmlns:a16="http://schemas.microsoft.com/office/drawing/2014/main" id="{E18712F0-C26B-4B6A-A086-463B1786BC66}"/>
                    </a:ext>
                  </a:extLst>
                </p:cNvPr>
                <p:cNvGrpSpPr/>
                <p:nvPr/>
              </p:nvGrpSpPr>
              <p:grpSpPr>
                <a:xfrm>
                  <a:off x="5418787" y="2450810"/>
                  <a:ext cx="21369" cy="21280"/>
                  <a:chOff x="5418787" y="2450810"/>
                  <a:chExt cx="21369" cy="21280"/>
                </a:xfrm>
              </p:grpSpPr>
              <p:sp>
                <p:nvSpPr>
                  <p:cNvPr id="476" name="Freeform 1990">
                    <a:extLst>
                      <a:ext uri="{FF2B5EF4-FFF2-40B4-BE49-F238E27FC236}">
                        <a16:creationId xmlns:a16="http://schemas.microsoft.com/office/drawing/2014/main" id="{F5D15BBD-01EB-4EF7-A88F-83FA1154BD3B}"/>
                      </a:ext>
                    </a:extLst>
                  </p:cNvPr>
                  <p:cNvSpPr/>
                  <p:nvPr/>
                </p:nvSpPr>
                <p:spPr>
                  <a:xfrm>
                    <a:off x="5429424" y="2450810"/>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7" name="Freeform 1991">
                    <a:extLst>
                      <a:ext uri="{FF2B5EF4-FFF2-40B4-BE49-F238E27FC236}">
                        <a16:creationId xmlns:a16="http://schemas.microsoft.com/office/drawing/2014/main" id="{1161C2BF-5F53-4028-B4E4-45BBE116E0FC}"/>
                      </a:ext>
                    </a:extLst>
                  </p:cNvPr>
                  <p:cNvSpPr/>
                  <p:nvPr/>
                </p:nvSpPr>
                <p:spPr>
                  <a:xfrm>
                    <a:off x="5418787" y="2461450"/>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3" name="Graphic 1910">
                  <a:extLst>
                    <a:ext uri="{FF2B5EF4-FFF2-40B4-BE49-F238E27FC236}">
                      <a16:creationId xmlns:a16="http://schemas.microsoft.com/office/drawing/2014/main" id="{439CAE4A-FE58-463E-A945-F123806499D6}"/>
                    </a:ext>
                  </a:extLst>
                </p:cNvPr>
                <p:cNvGrpSpPr/>
                <p:nvPr/>
              </p:nvGrpSpPr>
              <p:grpSpPr>
                <a:xfrm>
                  <a:off x="5434363" y="2450810"/>
                  <a:ext cx="21274" cy="21280"/>
                  <a:chOff x="5434363" y="2450810"/>
                  <a:chExt cx="21274" cy="21280"/>
                </a:xfrm>
              </p:grpSpPr>
              <p:sp>
                <p:nvSpPr>
                  <p:cNvPr id="474" name="Freeform 1993">
                    <a:extLst>
                      <a:ext uri="{FF2B5EF4-FFF2-40B4-BE49-F238E27FC236}">
                        <a16:creationId xmlns:a16="http://schemas.microsoft.com/office/drawing/2014/main" id="{F138BE48-EB45-42DC-9C78-548222D15673}"/>
                      </a:ext>
                    </a:extLst>
                  </p:cNvPr>
                  <p:cNvSpPr/>
                  <p:nvPr/>
                </p:nvSpPr>
                <p:spPr>
                  <a:xfrm>
                    <a:off x="5445000" y="2450810"/>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5" name="Freeform 1994">
                    <a:extLst>
                      <a:ext uri="{FF2B5EF4-FFF2-40B4-BE49-F238E27FC236}">
                        <a16:creationId xmlns:a16="http://schemas.microsoft.com/office/drawing/2014/main" id="{470F9CD3-9C9B-43EF-B737-D58E942728B8}"/>
                      </a:ext>
                    </a:extLst>
                  </p:cNvPr>
                  <p:cNvSpPr/>
                  <p:nvPr/>
                </p:nvSpPr>
                <p:spPr>
                  <a:xfrm>
                    <a:off x="5434363" y="2461450"/>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4" name="Graphic 1910">
                  <a:extLst>
                    <a:ext uri="{FF2B5EF4-FFF2-40B4-BE49-F238E27FC236}">
                      <a16:creationId xmlns:a16="http://schemas.microsoft.com/office/drawing/2014/main" id="{E6344ADF-F1D1-4424-A7EB-E35F4984FB0A}"/>
                    </a:ext>
                  </a:extLst>
                </p:cNvPr>
                <p:cNvGrpSpPr/>
                <p:nvPr/>
              </p:nvGrpSpPr>
              <p:grpSpPr>
                <a:xfrm>
                  <a:off x="5394853" y="2430764"/>
                  <a:ext cx="21274" cy="21375"/>
                  <a:chOff x="5394853" y="2430764"/>
                  <a:chExt cx="21274" cy="21375"/>
                </a:xfrm>
              </p:grpSpPr>
              <p:sp>
                <p:nvSpPr>
                  <p:cNvPr id="472" name="Freeform 1996">
                    <a:extLst>
                      <a:ext uri="{FF2B5EF4-FFF2-40B4-BE49-F238E27FC236}">
                        <a16:creationId xmlns:a16="http://schemas.microsoft.com/office/drawing/2014/main" id="{6A84EDF8-84F0-402F-886A-1F70A69A9858}"/>
                      </a:ext>
                    </a:extLst>
                  </p:cNvPr>
                  <p:cNvSpPr/>
                  <p:nvPr/>
                </p:nvSpPr>
                <p:spPr>
                  <a:xfrm>
                    <a:off x="5405491" y="2430764"/>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3" name="Freeform 1997">
                    <a:extLst>
                      <a:ext uri="{FF2B5EF4-FFF2-40B4-BE49-F238E27FC236}">
                        <a16:creationId xmlns:a16="http://schemas.microsoft.com/office/drawing/2014/main" id="{CCB560C9-86DB-4C70-8D05-F80CBCE4000A}"/>
                      </a:ext>
                    </a:extLst>
                  </p:cNvPr>
                  <p:cNvSpPr/>
                  <p:nvPr/>
                </p:nvSpPr>
                <p:spPr>
                  <a:xfrm>
                    <a:off x="5394853" y="2441404"/>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5" name="Graphic 1910">
                  <a:extLst>
                    <a:ext uri="{FF2B5EF4-FFF2-40B4-BE49-F238E27FC236}">
                      <a16:creationId xmlns:a16="http://schemas.microsoft.com/office/drawing/2014/main" id="{D31174D2-5ACB-4A9E-B4E0-8205D9F90D68}"/>
                    </a:ext>
                  </a:extLst>
                </p:cNvPr>
                <p:cNvGrpSpPr/>
                <p:nvPr/>
              </p:nvGrpSpPr>
              <p:grpSpPr>
                <a:xfrm>
                  <a:off x="5371680" y="2430764"/>
                  <a:ext cx="21274" cy="21375"/>
                  <a:chOff x="5371680" y="2430764"/>
                  <a:chExt cx="21274" cy="21375"/>
                </a:xfrm>
              </p:grpSpPr>
              <p:sp>
                <p:nvSpPr>
                  <p:cNvPr id="470" name="Freeform 1999">
                    <a:extLst>
                      <a:ext uri="{FF2B5EF4-FFF2-40B4-BE49-F238E27FC236}">
                        <a16:creationId xmlns:a16="http://schemas.microsoft.com/office/drawing/2014/main" id="{D7DE4EE9-D86E-4815-B65C-C74F0E246B54}"/>
                      </a:ext>
                    </a:extLst>
                  </p:cNvPr>
                  <p:cNvSpPr/>
                  <p:nvPr/>
                </p:nvSpPr>
                <p:spPr>
                  <a:xfrm>
                    <a:off x="5382317" y="2430764"/>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1" name="Freeform 2000">
                    <a:extLst>
                      <a:ext uri="{FF2B5EF4-FFF2-40B4-BE49-F238E27FC236}">
                        <a16:creationId xmlns:a16="http://schemas.microsoft.com/office/drawing/2014/main" id="{CBFB7E4B-0E38-4367-8EB0-83CF31FA503C}"/>
                      </a:ext>
                    </a:extLst>
                  </p:cNvPr>
                  <p:cNvSpPr/>
                  <p:nvPr/>
                </p:nvSpPr>
                <p:spPr>
                  <a:xfrm>
                    <a:off x="5371680" y="2441404"/>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6" name="Graphic 1910">
                  <a:extLst>
                    <a:ext uri="{FF2B5EF4-FFF2-40B4-BE49-F238E27FC236}">
                      <a16:creationId xmlns:a16="http://schemas.microsoft.com/office/drawing/2014/main" id="{91211758-FB66-42C7-9036-4DDB28E28BCE}"/>
                    </a:ext>
                  </a:extLst>
                </p:cNvPr>
                <p:cNvGrpSpPr/>
                <p:nvPr/>
              </p:nvGrpSpPr>
              <p:grpSpPr>
                <a:xfrm>
                  <a:off x="5377188" y="2430764"/>
                  <a:ext cx="21369" cy="21375"/>
                  <a:chOff x="5377188" y="2430764"/>
                  <a:chExt cx="21369" cy="21375"/>
                </a:xfrm>
              </p:grpSpPr>
              <p:sp>
                <p:nvSpPr>
                  <p:cNvPr id="468" name="Freeform 2002">
                    <a:extLst>
                      <a:ext uri="{FF2B5EF4-FFF2-40B4-BE49-F238E27FC236}">
                        <a16:creationId xmlns:a16="http://schemas.microsoft.com/office/drawing/2014/main" id="{EB447702-0006-4AC3-ACE9-8DC9DEE6DA45}"/>
                      </a:ext>
                    </a:extLst>
                  </p:cNvPr>
                  <p:cNvSpPr/>
                  <p:nvPr/>
                </p:nvSpPr>
                <p:spPr>
                  <a:xfrm>
                    <a:off x="5387825" y="2430764"/>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9" name="Freeform 2003">
                    <a:extLst>
                      <a:ext uri="{FF2B5EF4-FFF2-40B4-BE49-F238E27FC236}">
                        <a16:creationId xmlns:a16="http://schemas.microsoft.com/office/drawing/2014/main" id="{77045534-1753-42E1-B342-F7A87D71F2C4}"/>
                      </a:ext>
                    </a:extLst>
                  </p:cNvPr>
                  <p:cNvSpPr/>
                  <p:nvPr/>
                </p:nvSpPr>
                <p:spPr>
                  <a:xfrm>
                    <a:off x="5377188" y="2441404"/>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7" name="Graphic 1910">
                  <a:extLst>
                    <a:ext uri="{FF2B5EF4-FFF2-40B4-BE49-F238E27FC236}">
                      <a16:creationId xmlns:a16="http://schemas.microsoft.com/office/drawing/2014/main" id="{8BF1E96B-799B-4B22-9458-40668FC17672}"/>
                    </a:ext>
                  </a:extLst>
                </p:cNvPr>
                <p:cNvGrpSpPr/>
                <p:nvPr/>
              </p:nvGrpSpPr>
              <p:grpSpPr>
                <a:xfrm>
                  <a:off x="5386971" y="2430764"/>
                  <a:ext cx="21274" cy="21375"/>
                  <a:chOff x="5386971" y="2430764"/>
                  <a:chExt cx="21274" cy="21375"/>
                </a:xfrm>
              </p:grpSpPr>
              <p:sp>
                <p:nvSpPr>
                  <p:cNvPr id="466" name="Freeform 2005">
                    <a:extLst>
                      <a:ext uri="{FF2B5EF4-FFF2-40B4-BE49-F238E27FC236}">
                        <a16:creationId xmlns:a16="http://schemas.microsoft.com/office/drawing/2014/main" id="{41D47275-9B6B-455F-B02D-EB1D9360015D}"/>
                      </a:ext>
                    </a:extLst>
                  </p:cNvPr>
                  <p:cNvSpPr/>
                  <p:nvPr/>
                </p:nvSpPr>
                <p:spPr>
                  <a:xfrm>
                    <a:off x="5397608" y="2430764"/>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7" name="Freeform 2006">
                    <a:extLst>
                      <a:ext uri="{FF2B5EF4-FFF2-40B4-BE49-F238E27FC236}">
                        <a16:creationId xmlns:a16="http://schemas.microsoft.com/office/drawing/2014/main" id="{F662D76A-A942-443C-A7D8-CE0AE31D2937}"/>
                      </a:ext>
                    </a:extLst>
                  </p:cNvPr>
                  <p:cNvSpPr/>
                  <p:nvPr/>
                </p:nvSpPr>
                <p:spPr>
                  <a:xfrm>
                    <a:off x="5386971" y="2441404"/>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8" name="Graphic 1910">
                  <a:extLst>
                    <a:ext uri="{FF2B5EF4-FFF2-40B4-BE49-F238E27FC236}">
                      <a16:creationId xmlns:a16="http://schemas.microsoft.com/office/drawing/2014/main" id="{C7386FBD-E9BF-45F1-AE28-811A2174A918}"/>
                    </a:ext>
                  </a:extLst>
                </p:cNvPr>
                <p:cNvGrpSpPr/>
                <p:nvPr/>
              </p:nvGrpSpPr>
              <p:grpSpPr>
                <a:xfrm>
                  <a:off x="5337204" y="2430764"/>
                  <a:ext cx="21274" cy="21375"/>
                  <a:chOff x="5337204" y="2430764"/>
                  <a:chExt cx="21274" cy="21375"/>
                </a:xfrm>
              </p:grpSpPr>
              <p:sp>
                <p:nvSpPr>
                  <p:cNvPr id="464" name="Freeform 2008">
                    <a:extLst>
                      <a:ext uri="{FF2B5EF4-FFF2-40B4-BE49-F238E27FC236}">
                        <a16:creationId xmlns:a16="http://schemas.microsoft.com/office/drawing/2014/main" id="{4AA6B091-D539-4CAD-A7F4-C4D6DA4448B7}"/>
                      </a:ext>
                    </a:extLst>
                  </p:cNvPr>
                  <p:cNvSpPr/>
                  <p:nvPr/>
                </p:nvSpPr>
                <p:spPr>
                  <a:xfrm>
                    <a:off x="5347841" y="2430764"/>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5" name="Freeform 2009">
                    <a:extLst>
                      <a:ext uri="{FF2B5EF4-FFF2-40B4-BE49-F238E27FC236}">
                        <a16:creationId xmlns:a16="http://schemas.microsoft.com/office/drawing/2014/main" id="{F29AB3FA-76E8-4C0B-8211-9002EE37B20B}"/>
                      </a:ext>
                    </a:extLst>
                  </p:cNvPr>
                  <p:cNvSpPr/>
                  <p:nvPr/>
                </p:nvSpPr>
                <p:spPr>
                  <a:xfrm>
                    <a:off x="5337204" y="2441404"/>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9" name="Graphic 1910">
                  <a:extLst>
                    <a:ext uri="{FF2B5EF4-FFF2-40B4-BE49-F238E27FC236}">
                      <a16:creationId xmlns:a16="http://schemas.microsoft.com/office/drawing/2014/main" id="{08794D6D-8366-46F5-A191-B7F2328C5478}"/>
                    </a:ext>
                  </a:extLst>
                </p:cNvPr>
                <p:cNvGrpSpPr/>
                <p:nvPr/>
              </p:nvGrpSpPr>
              <p:grpSpPr>
                <a:xfrm>
                  <a:off x="5341193" y="2430764"/>
                  <a:ext cx="21274" cy="21375"/>
                  <a:chOff x="5341193" y="2430764"/>
                  <a:chExt cx="21274" cy="21375"/>
                </a:xfrm>
              </p:grpSpPr>
              <p:sp>
                <p:nvSpPr>
                  <p:cNvPr id="462" name="Freeform 2011">
                    <a:extLst>
                      <a:ext uri="{FF2B5EF4-FFF2-40B4-BE49-F238E27FC236}">
                        <a16:creationId xmlns:a16="http://schemas.microsoft.com/office/drawing/2014/main" id="{EF039304-2615-4F38-8FA1-230A45D3A6C0}"/>
                      </a:ext>
                    </a:extLst>
                  </p:cNvPr>
                  <p:cNvSpPr/>
                  <p:nvPr/>
                </p:nvSpPr>
                <p:spPr>
                  <a:xfrm>
                    <a:off x="5351830" y="2430764"/>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3" name="Freeform 2012">
                    <a:extLst>
                      <a:ext uri="{FF2B5EF4-FFF2-40B4-BE49-F238E27FC236}">
                        <a16:creationId xmlns:a16="http://schemas.microsoft.com/office/drawing/2014/main" id="{36D969FC-B254-41A6-A449-4DE219AFCB89}"/>
                      </a:ext>
                    </a:extLst>
                  </p:cNvPr>
                  <p:cNvSpPr/>
                  <p:nvPr/>
                </p:nvSpPr>
                <p:spPr>
                  <a:xfrm>
                    <a:off x="5341193" y="2441404"/>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0" name="Graphic 1910">
                  <a:extLst>
                    <a:ext uri="{FF2B5EF4-FFF2-40B4-BE49-F238E27FC236}">
                      <a16:creationId xmlns:a16="http://schemas.microsoft.com/office/drawing/2014/main" id="{7FD25173-73E6-4C8A-8AF5-977CB89C4BC8}"/>
                    </a:ext>
                  </a:extLst>
                </p:cNvPr>
                <p:cNvGrpSpPr/>
                <p:nvPr/>
              </p:nvGrpSpPr>
              <p:grpSpPr>
                <a:xfrm>
                  <a:off x="5299785" y="2413948"/>
                  <a:ext cx="21369" cy="21280"/>
                  <a:chOff x="5299785" y="2413948"/>
                  <a:chExt cx="21369" cy="21280"/>
                </a:xfrm>
              </p:grpSpPr>
              <p:sp>
                <p:nvSpPr>
                  <p:cNvPr id="460" name="Freeform 2014">
                    <a:extLst>
                      <a:ext uri="{FF2B5EF4-FFF2-40B4-BE49-F238E27FC236}">
                        <a16:creationId xmlns:a16="http://schemas.microsoft.com/office/drawing/2014/main" id="{74E73C85-4617-4181-B9BC-9E815B6F90D2}"/>
                      </a:ext>
                    </a:extLst>
                  </p:cNvPr>
                  <p:cNvSpPr/>
                  <p:nvPr/>
                </p:nvSpPr>
                <p:spPr>
                  <a:xfrm>
                    <a:off x="5310517" y="2413948"/>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1" name="Freeform 2015">
                    <a:extLst>
                      <a:ext uri="{FF2B5EF4-FFF2-40B4-BE49-F238E27FC236}">
                        <a16:creationId xmlns:a16="http://schemas.microsoft.com/office/drawing/2014/main" id="{DDDE31C6-F3D2-4665-8A8A-4EB94D4D5CE3}"/>
                      </a:ext>
                    </a:extLst>
                  </p:cNvPr>
                  <p:cNvSpPr/>
                  <p:nvPr/>
                </p:nvSpPr>
                <p:spPr>
                  <a:xfrm>
                    <a:off x="5299785" y="2424588"/>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1" name="Graphic 1910">
                  <a:extLst>
                    <a:ext uri="{FF2B5EF4-FFF2-40B4-BE49-F238E27FC236}">
                      <a16:creationId xmlns:a16="http://schemas.microsoft.com/office/drawing/2014/main" id="{BA5CA86B-C7CC-49EE-938E-622576904D05}"/>
                    </a:ext>
                  </a:extLst>
                </p:cNvPr>
                <p:cNvGrpSpPr/>
                <p:nvPr/>
              </p:nvGrpSpPr>
              <p:grpSpPr>
                <a:xfrm>
                  <a:off x="5267493" y="2383357"/>
                  <a:ext cx="21274" cy="21375"/>
                  <a:chOff x="5267493" y="2383357"/>
                  <a:chExt cx="21274" cy="21375"/>
                </a:xfrm>
              </p:grpSpPr>
              <p:sp>
                <p:nvSpPr>
                  <p:cNvPr id="458" name="Freeform 2017">
                    <a:extLst>
                      <a:ext uri="{FF2B5EF4-FFF2-40B4-BE49-F238E27FC236}">
                        <a16:creationId xmlns:a16="http://schemas.microsoft.com/office/drawing/2014/main" id="{91AC0480-EC3D-4A6F-AE99-E3447F9DBE2C}"/>
                      </a:ext>
                    </a:extLst>
                  </p:cNvPr>
                  <p:cNvSpPr/>
                  <p:nvPr/>
                </p:nvSpPr>
                <p:spPr>
                  <a:xfrm>
                    <a:off x="5278131" y="2383357"/>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9" name="Freeform 2018">
                    <a:extLst>
                      <a:ext uri="{FF2B5EF4-FFF2-40B4-BE49-F238E27FC236}">
                        <a16:creationId xmlns:a16="http://schemas.microsoft.com/office/drawing/2014/main" id="{2326FA2B-3540-42C6-B392-7C6BCD7B0017}"/>
                      </a:ext>
                    </a:extLst>
                  </p:cNvPr>
                  <p:cNvSpPr/>
                  <p:nvPr/>
                </p:nvSpPr>
                <p:spPr>
                  <a:xfrm>
                    <a:off x="5267493" y="2393997"/>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2" name="Graphic 1910">
                  <a:extLst>
                    <a:ext uri="{FF2B5EF4-FFF2-40B4-BE49-F238E27FC236}">
                      <a16:creationId xmlns:a16="http://schemas.microsoft.com/office/drawing/2014/main" id="{F1066B0B-63C3-4548-A5F7-6E6F83546F16}"/>
                    </a:ext>
                  </a:extLst>
                </p:cNvPr>
                <p:cNvGrpSpPr/>
                <p:nvPr/>
              </p:nvGrpSpPr>
              <p:grpSpPr>
                <a:xfrm>
                  <a:off x="5246694" y="2335760"/>
                  <a:ext cx="21274" cy="21280"/>
                  <a:chOff x="5246694" y="2335760"/>
                  <a:chExt cx="21274" cy="21280"/>
                </a:xfrm>
              </p:grpSpPr>
              <p:sp>
                <p:nvSpPr>
                  <p:cNvPr id="456" name="Freeform 2020">
                    <a:extLst>
                      <a:ext uri="{FF2B5EF4-FFF2-40B4-BE49-F238E27FC236}">
                        <a16:creationId xmlns:a16="http://schemas.microsoft.com/office/drawing/2014/main" id="{E0010BF5-7AD1-4471-8324-AD80260353FA}"/>
                      </a:ext>
                    </a:extLst>
                  </p:cNvPr>
                  <p:cNvSpPr/>
                  <p:nvPr/>
                </p:nvSpPr>
                <p:spPr>
                  <a:xfrm>
                    <a:off x="5257331" y="2335760"/>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7" name="Freeform 2021">
                    <a:extLst>
                      <a:ext uri="{FF2B5EF4-FFF2-40B4-BE49-F238E27FC236}">
                        <a16:creationId xmlns:a16="http://schemas.microsoft.com/office/drawing/2014/main" id="{3146FED2-B99B-48FF-8559-87BB8631305B}"/>
                      </a:ext>
                    </a:extLst>
                  </p:cNvPr>
                  <p:cNvSpPr/>
                  <p:nvPr/>
                </p:nvSpPr>
                <p:spPr>
                  <a:xfrm>
                    <a:off x="5246694" y="2346400"/>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3" name="Graphic 1910">
                  <a:extLst>
                    <a:ext uri="{FF2B5EF4-FFF2-40B4-BE49-F238E27FC236}">
                      <a16:creationId xmlns:a16="http://schemas.microsoft.com/office/drawing/2014/main" id="{59956FC5-0BFE-44C9-AD8B-B5EC855DC040}"/>
                    </a:ext>
                  </a:extLst>
                </p:cNvPr>
                <p:cNvGrpSpPr/>
                <p:nvPr/>
              </p:nvGrpSpPr>
              <p:grpSpPr>
                <a:xfrm>
                  <a:off x="5252203" y="2335760"/>
                  <a:ext cx="21274" cy="21280"/>
                  <a:chOff x="5252203" y="2335760"/>
                  <a:chExt cx="21274" cy="21280"/>
                </a:xfrm>
              </p:grpSpPr>
              <p:sp>
                <p:nvSpPr>
                  <p:cNvPr id="454" name="Freeform 2023">
                    <a:extLst>
                      <a:ext uri="{FF2B5EF4-FFF2-40B4-BE49-F238E27FC236}">
                        <a16:creationId xmlns:a16="http://schemas.microsoft.com/office/drawing/2014/main" id="{0F89ECE4-B15F-4A05-AA5D-11DBAED2BAB8}"/>
                      </a:ext>
                    </a:extLst>
                  </p:cNvPr>
                  <p:cNvSpPr/>
                  <p:nvPr/>
                </p:nvSpPr>
                <p:spPr>
                  <a:xfrm>
                    <a:off x="5262840" y="2335760"/>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5" name="Freeform 2024">
                    <a:extLst>
                      <a:ext uri="{FF2B5EF4-FFF2-40B4-BE49-F238E27FC236}">
                        <a16:creationId xmlns:a16="http://schemas.microsoft.com/office/drawing/2014/main" id="{FD22EAD3-84F2-4499-BE46-5ED21140BA75}"/>
                      </a:ext>
                    </a:extLst>
                  </p:cNvPr>
                  <p:cNvSpPr/>
                  <p:nvPr/>
                </p:nvSpPr>
                <p:spPr>
                  <a:xfrm>
                    <a:off x="5252203" y="2346400"/>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4" name="Graphic 1910">
                  <a:extLst>
                    <a:ext uri="{FF2B5EF4-FFF2-40B4-BE49-F238E27FC236}">
                      <a16:creationId xmlns:a16="http://schemas.microsoft.com/office/drawing/2014/main" id="{3138E0A1-8191-4A4D-8DC8-BD0D2254C228}"/>
                    </a:ext>
                  </a:extLst>
                </p:cNvPr>
                <p:cNvGrpSpPr/>
                <p:nvPr/>
              </p:nvGrpSpPr>
              <p:grpSpPr>
                <a:xfrm>
                  <a:off x="5225895" y="2321794"/>
                  <a:ext cx="21274" cy="21280"/>
                  <a:chOff x="5225895" y="2321794"/>
                  <a:chExt cx="21274" cy="21280"/>
                </a:xfrm>
              </p:grpSpPr>
              <p:sp>
                <p:nvSpPr>
                  <p:cNvPr id="452" name="Freeform 2026">
                    <a:extLst>
                      <a:ext uri="{FF2B5EF4-FFF2-40B4-BE49-F238E27FC236}">
                        <a16:creationId xmlns:a16="http://schemas.microsoft.com/office/drawing/2014/main" id="{CDBA296C-1559-4207-9D57-4375626B2283}"/>
                      </a:ext>
                    </a:extLst>
                  </p:cNvPr>
                  <p:cNvSpPr/>
                  <p:nvPr/>
                </p:nvSpPr>
                <p:spPr>
                  <a:xfrm>
                    <a:off x="5236532" y="2321794"/>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3" name="Freeform 2027">
                    <a:extLst>
                      <a:ext uri="{FF2B5EF4-FFF2-40B4-BE49-F238E27FC236}">
                        <a16:creationId xmlns:a16="http://schemas.microsoft.com/office/drawing/2014/main" id="{04873305-FD24-4288-B0A8-21B7EEB3F8DD}"/>
                      </a:ext>
                    </a:extLst>
                  </p:cNvPr>
                  <p:cNvSpPr/>
                  <p:nvPr/>
                </p:nvSpPr>
                <p:spPr>
                  <a:xfrm>
                    <a:off x="5225895" y="233243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5" name="Graphic 1910">
                  <a:extLst>
                    <a:ext uri="{FF2B5EF4-FFF2-40B4-BE49-F238E27FC236}">
                      <a16:creationId xmlns:a16="http://schemas.microsoft.com/office/drawing/2014/main" id="{DAB5A754-A0EE-4140-8E44-69409F0479C6}"/>
                    </a:ext>
                  </a:extLst>
                </p:cNvPr>
                <p:cNvGrpSpPr/>
                <p:nvPr/>
              </p:nvGrpSpPr>
              <p:grpSpPr>
                <a:xfrm>
                  <a:off x="5199587" y="2308589"/>
                  <a:ext cx="21274" cy="21375"/>
                  <a:chOff x="5199587" y="2308589"/>
                  <a:chExt cx="21274" cy="21375"/>
                </a:xfrm>
              </p:grpSpPr>
              <p:sp>
                <p:nvSpPr>
                  <p:cNvPr id="450" name="Freeform 2029">
                    <a:extLst>
                      <a:ext uri="{FF2B5EF4-FFF2-40B4-BE49-F238E27FC236}">
                        <a16:creationId xmlns:a16="http://schemas.microsoft.com/office/drawing/2014/main" id="{F44CCB0D-4B5F-4590-8338-84936E09EF07}"/>
                      </a:ext>
                    </a:extLst>
                  </p:cNvPr>
                  <p:cNvSpPr/>
                  <p:nvPr/>
                </p:nvSpPr>
                <p:spPr>
                  <a:xfrm>
                    <a:off x="5210224" y="2308589"/>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1" name="Freeform 2030">
                    <a:extLst>
                      <a:ext uri="{FF2B5EF4-FFF2-40B4-BE49-F238E27FC236}">
                        <a16:creationId xmlns:a16="http://schemas.microsoft.com/office/drawing/2014/main" id="{99240C1E-9CF7-4BC0-A257-C8F883E912D5}"/>
                      </a:ext>
                    </a:extLst>
                  </p:cNvPr>
                  <p:cNvSpPr/>
                  <p:nvPr/>
                </p:nvSpPr>
                <p:spPr>
                  <a:xfrm>
                    <a:off x="5199587" y="2319229"/>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6" name="Graphic 1910">
                  <a:extLst>
                    <a:ext uri="{FF2B5EF4-FFF2-40B4-BE49-F238E27FC236}">
                      <a16:creationId xmlns:a16="http://schemas.microsoft.com/office/drawing/2014/main" id="{E4883888-EF94-4AF8-AE31-9A4B7537B328}"/>
                    </a:ext>
                  </a:extLst>
                </p:cNvPr>
                <p:cNvGrpSpPr/>
                <p:nvPr/>
              </p:nvGrpSpPr>
              <p:grpSpPr>
                <a:xfrm>
                  <a:off x="5187146" y="2293103"/>
                  <a:ext cx="21369" cy="21280"/>
                  <a:chOff x="5187146" y="2293103"/>
                  <a:chExt cx="21369" cy="21280"/>
                </a:xfrm>
              </p:grpSpPr>
              <p:sp>
                <p:nvSpPr>
                  <p:cNvPr id="448" name="Freeform 2032">
                    <a:extLst>
                      <a:ext uri="{FF2B5EF4-FFF2-40B4-BE49-F238E27FC236}">
                        <a16:creationId xmlns:a16="http://schemas.microsoft.com/office/drawing/2014/main" id="{5A9CA824-147D-41C9-AFFA-D31311319794}"/>
                      </a:ext>
                    </a:extLst>
                  </p:cNvPr>
                  <p:cNvSpPr/>
                  <p:nvPr/>
                </p:nvSpPr>
                <p:spPr>
                  <a:xfrm>
                    <a:off x="5197878" y="2293103"/>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9" name="Freeform 2033">
                    <a:extLst>
                      <a:ext uri="{FF2B5EF4-FFF2-40B4-BE49-F238E27FC236}">
                        <a16:creationId xmlns:a16="http://schemas.microsoft.com/office/drawing/2014/main" id="{A172AF3C-BF08-45A8-AB62-D2DFAA6EB0C2}"/>
                      </a:ext>
                    </a:extLst>
                  </p:cNvPr>
                  <p:cNvSpPr/>
                  <p:nvPr/>
                </p:nvSpPr>
                <p:spPr>
                  <a:xfrm>
                    <a:off x="5187146" y="2303744"/>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7" name="Graphic 1910">
                  <a:extLst>
                    <a:ext uri="{FF2B5EF4-FFF2-40B4-BE49-F238E27FC236}">
                      <a16:creationId xmlns:a16="http://schemas.microsoft.com/office/drawing/2014/main" id="{E5E42134-4A4B-4C67-B14A-D74FB877FE70}"/>
                    </a:ext>
                  </a:extLst>
                </p:cNvPr>
                <p:cNvGrpSpPr/>
                <p:nvPr/>
              </p:nvGrpSpPr>
              <p:grpSpPr>
                <a:xfrm>
                  <a:off x="5315930" y="2430764"/>
                  <a:ext cx="21274" cy="21375"/>
                  <a:chOff x="5315930" y="2430764"/>
                  <a:chExt cx="21274" cy="21375"/>
                </a:xfrm>
              </p:grpSpPr>
              <p:sp>
                <p:nvSpPr>
                  <p:cNvPr id="446" name="Freeform 2035">
                    <a:extLst>
                      <a:ext uri="{FF2B5EF4-FFF2-40B4-BE49-F238E27FC236}">
                        <a16:creationId xmlns:a16="http://schemas.microsoft.com/office/drawing/2014/main" id="{019E1FEE-4D19-4174-8DF6-3E5A0E54A1F1}"/>
                      </a:ext>
                    </a:extLst>
                  </p:cNvPr>
                  <p:cNvSpPr/>
                  <p:nvPr/>
                </p:nvSpPr>
                <p:spPr>
                  <a:xfrm>
                    <a:off x="5326567" y="2430764"/>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7" name="Freeform 2036">
                    <a:extLst>
                      <a:ext uri="{FF2B5EF4-FFF2-40B4-BE49-F238E27FC236}">
                        <a16:creationId xmlns:a16="http://schemas.microsoft.com/office/drawing/2014/main" id="{3CC42155-C01C-43B3-BB0B-0554AA9825AC}"/>
                      </a:ext>
                    </a:extLst>
                  </p:cNvPr>
                  <p:cNvSpPr/>
                  <p:nvPr/>
                </p:nvSpPr>
                <p:spPr>
                  <a:xfrm>
                    <a:off x="5315930" y="2441404"/>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8" name="Graphic 1910">
                  <a:extLst>
                    <a:ext uri="{FF2B5EF4-FFF2-40B4-BE49-F238E27FC236}">
                      <a16:creationId xmlns:a16="http://schemas.microsoft.com/office/drawing/2014/main" id="{115B9BE3-4828-4C21-B260-0AADC846594D}"/>
                    </a:ext>
                  </a:extLst>
                </p:cNvPr>
                <p:cNvGrpSpPr/>
                <p:nvPr/>
              </p:nvGrpSpPr>
              <p:grpSpPr>
                <a:xfrm>
                  <a:off x="5324288" y="2430764"/>
                  <a:ext cx="21369" cy="21375"/>
                  <a:chOff x="5324288" y="2430764"/>
                  <a:chExt cx="21369" cy="21375"/>
                </a:xfrm>
              </p:grpSpPr>
              <p:sp>
                <p:nvSpPr>
                  <p:cNvPr id="444" name="Freeform 2038">
                    <a:extLst>
                      <a:ext uri="{FF2B5EF4-FFF2-40B4-BE49-F238E27FC236}">
                        <a16:creationId xmlns:a16="http://schemas.microsoft.com/office/drawing/2014/main" id="{287FAC2C-D669-485B-9265-C6A1C6DA9943}"/>
                      </a:ext>
                    </a:extLst>
                  </p:cNvPr>
                  <p:cNvSpPr/>
                  <p:nvPr/>
                </p:nvSpPr>
                <p:spPr>
                  <a:xfrm>
                    <a:off x="5334925" y="2430764"/>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5" name="Freeform 2039">
                    <a:extLst>
                      <a:ext uri="{FF2B5EF4-FFF2-40B4-BE49-F238E27FC236}">
                        <a16:creationId xmlns:a16="http://schemas.microsoft.com/office/drawing/2014/main" id="{D61F8D10-2B49-4164-992D-B5FB4C87EBDA}"/>
                      </a:ext>
                    </a:extLst>
                  </p:cNvPr>
                  <p:cNvSpPr/>
                  <p:nvPr/>
                </p:nvSpPr>
                <p:spPr>
                  <a:xfrm>
                    <a:off x="5324288" y="2441404"/>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9" name="Graphic 1910">
                  <a:extLst>
                    <a:ext uri="{FF2B5EF4-FFF2-40B4-BE49-F238E27FC236}">
                      <a16:creationId xmlns:a16="http://schemas.microsoft.com/office/drawing/2014/main" id="{D9A4E2AA-363B-4955-9149-67C6A01E5813}"/>
                    </a:ext>
                  </a:extLst>
                </p:cNvPr>
                <p:cNvGrpSpPr/>
                <p:nvPr/>
              </p:nvGrpSpPr>
              <p:grpSpPr>
                <a:xfrm>
                  <a:off x="5362182" y="2431049"/>
                  <a:ext cx="21369" cy="21280"/>
                  <a:chOff x="5362182" y="2431049"/>
                  <a:chExt cx="21369" cy="21280"/>
                </a:xfrm>
              </p:grpSpPr>
              <p:sp>
                <p:nvSpPr>
                  <p:cNvPr id="442" name="Freeform 2041">
                    <a:extLst>
                      <a:ext uri="{FF2B5EF4-FFF2-40B4-BE49-F238E27FC236}">
                        <a16:creationId xmlns:a16="http://schemas.microsoft.com/office/drawing/2014/main" id="{FA929824-DDC8-4FF4-9D85-9E9B1B91AB65}"/>
                      </a:ext>
                    </a:extLst>
                  </p:cNvPr>
                  <p:cNvSpPr/>
                  <p:nvPr/>
                </p:nvSpPr>
                <p:spPr>
                  <a:xfrm>
                    <a:off x="5372820" y="2431049"/>
                    <a:ext cx="9497" cy="21280"/>
                  </a:xfrm>
                  <a:custGeom>
                    <a:avLst/>
                    <a:gdLst>
                      <a:gd name="connsiteX0" fmla="*/ 0 w 9497"/>
                      <a:gd name="connsiteY0" fmla="*/ 0 h 21280"/>
                      <a:gd name="connsiteX1" fmla="*/ 0 w 9497"/>
                      <a:gd name="connsiteY1" fmla="*/ 21281 h 21280"/>
                    </a:gdLst>
                    <a:ahLst/>
                    <a:cxnLst>
                      <a:cxn ang="0">
                        <a:pos x="connsiteX0" y="connsiteY0"/>
                      </a:cxn>
                      <a:cxn ang="0">
                        <a:pos x="connsiteX1" y="connsiteY1"/>
                      </a:cxn>
                    </a:cxnLst>
                    <a:rect l="l" t="t" r="r" b="b"/>
                    <a:pathLst>
                      <a:path w="9497" h="21280">
                        <a:moveTo>
                          <a:pt x="0" y="0"/>
                        </a:moveTo>
                        <a:lnTo>
                          <a:pt x="0" y="21281"/>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3" name="Freeform 2042">
                    <a:extLst>
                      <a:ext uri="{FF2B5EF4-FFF2-40B4-BE49-F238E27FC236}">
                        <a16:creationId xmlns:a16="http://schemas.microsoft.com/office/drawing/2014/main" id="{DD8DD191-DF37-4527-9597-6C79EF33AA1A}"/>
                      </a:ext>
                    </a:extLst>
                  </p:cNvPr>
                  <p:cNvSpPr/>
                  <p:nvPr/>
                </p:nvSpPr>
                <p:spPr>
                  <a:xfrm>
                    <a:off x="5362182" y="2441689"/>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0" name="Graphic 1910">
                  <a:extLst>
                    <a:ext uri="{FF2B5EF4-FFF2-40B4-BE49-F238E27FC236}">
                      <a16:creationId xmlns:a16="http://schemas.microsoft.com/office/drawing/2014/main" id="{1C7AD5D2-FA1B-46E4-968A-B4BBD7DAA1D9}"/>
                    </a:ext>
                  </a:extLst>
                </p:cNvPr>
                <p:cNvGrpSpPr/>
                <p:nvPr/>
              </p:nvGrpSpPr>
              <p:grpSpPr>
                <a:xfrm>
                  <a:off x="5401977" y="2451000"/>
                  <a:ext cx="21274" cy="21375"/>
                  <a:chOff x="5401977" y="2451000"/>
                  <a:chExt cx="21274" cy="21375"/>
                </a:xfrm>
              </p:grpSpPr>
              <p:sp>
                <p:nvSpPr>
                  <p:cNvPr id="440" name="Freeform 2044">
                    <a:extLst>
                      <a:ext uri="{FF2B5EF4-FFF2-40B4-BE49-F238E27FC236}">
                        <a16:creationId xmlns:a16="http://schemas.microsoft.com/office/drawing/2014/main" id="{6CD591B1-360A-447C-9F06-5F1FD75807FA}"/>
                      </a:ext>
                    </a:extLst>
                  </p:cNvPr>
                  <p:cNvSpPr/>
                  <p:nvPr/>
                </p:nvSpPr>
                <p:spPr>
                  <a:xfrm>
                    <a:off x="5412614" y="245100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1" name="Freeform 2045">
                    <a:extLst>
                      <a:ext uri="{FF2B5EF4-FFF2-40B4-BE49-F238E27FC236}">
                        <a16:creationId xmlns:a16="http://schemas.microsoft.com/office/drawing/2014/main" id="{C31E2FEB-2762-4B64-9409-20D5C3570253}"/>
                      </a:ext>
                    </a:extLst>
                  </p:cNvPr>
                  <p:cNvSpPr/>
                  <p:nvPr/>
                </p:nvSpPr>
                <p:spPr>
                  <a:xfrm>
                    <a:off x="5401977" y="2461735"/>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1" name="Graphic 1910">
                  <a:extLst>
                    <a:ext uri="{FF2B5EF4-FFF2-40B4-BE49-F238E27FC236}">
                      <a16:creationId xmlns:a16="http://schemas.microsoft.com/office/drawing/2014/main" id="{9ABC8D28-6839-4E9C-B908-EEBDAC0A03A8}"/>
                    </a:ext>
                  </a:extLst>
                </p:cNvPr>
                <p:cNvGrpSpPr/>
                <p:nvPr/>
              </p:nvGrpSpPr>
              <p:grpSpPr>
                <a:xfrm>
                  <a:off x="5952730" y="2593980"/>
                  <a:ext cx="21369" cy="21375"/>
                  <a:chOff x="5952730" y="2593980"/>
                  <a:chExt cx="21369" cy="21375"/>
                </a:xfrm>
              </p:grpSpPr>
              <p:sp>
                <p:nvSpPr>
                  <p:cNvPr id="438" name="Freeform 2047">
                    <a:extLst>
                      <a:ext uri="{FF2B5EF4-FFF2-40B4-BE49-F238E27FC236}">
                        <a16:creationId xmlns:a16="http://schemas.microsoft.com/office/drawing/2014/main" id="{63C31C4E-59FF-4A15-B270-87C535167D66}"/>
                      </a:ext>
                    </a:extLst>
                  </p:cNvPr>
                  <p:cNvSpPr/>
                  <p:nvPr/>
                </p:nvSpPr>
                <p:spPr>
                  <a:xfrm>
                    <a:off x="5963367" y="2593980"/>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9" name="Freeform 2048">
                    <a:extLst>
                      <a:ext uri="{FF2B5EF4-FFF2-40B4-BE49-F238E27FC236}">
                        <a16:creationId xmlns:a16="http://schemas.microsoft.com/office/drawing/2014/main" id="{70AC59B7-7A55-4746-8821-980F51F1E8B3}"/>
                      </a:ext>
                    </a:extLst>
                  </p:cNvPr>
                  <p:cNvSpPr/>
                  <p:nvPr/>
                </p:nvSpPr>
                <p:spPr>
                  <a:xfrm>
                    <a:off x="5952730" y="2604621"/>
                    <a:ext cx="21369" cy="9500"/>
                  </a:xfrm>
                  <a:custGeom>
                    <a:avLst/>
                    <a:gdLst>
                      <a:gd name="connsiteX0" fmla="*/ 21369 w 21369"/>
                      <a:gd name="connsiteY0" fmla="*/ 0 h 9500"/>
                      <a:gd name="connsiteX1" fmla="*/ 0 w 21369"/>
                      <a:gd name="connsiteY1" fmla="*/ 0 h 9500"/>
                    </a:gdLst>
                    <a:ahLst/>
                    <a:cxnLst>
                      <a:cxn ang="0">
                        <a:pos x="connsiteX0" y="connsiteY0"/>
                      </a:cxn>
                      <a:cxn ang="0">
                        <a:pos x="connsiteX1" y="connsiteY1"/>
                      </a:cxn>
                    </a:cxnLst>
                    <a:rect l="l" t="t" r="r" b="b"/>
                    <a:pathLst>
                      <a:path w="21369" h="9500">
                        <a:moveTo>
                          <a:pt x="21369"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2" name="Graphic 1910">
                  <a:extLst>
                    <a:ext uri="{FF2B5EF4-FFF2-40B4-BE49-F238E27FC236}">
                      <a16:creationId xmlns:a16="http://schemas.microsoft.com/office/drawing/2014/main" id="{A94AFE48-8CC4-4E74-8121-D124499423E6}"/>
                    </a:ext>
                  </a:extLst>
                </p:cNvPr>
                <p:cNvGrpSpPr/>
                <p:nvPr/>
              </p:nvGrpSpPr>
              <p:grpSpPr>
                <a:xfrm>
                  <a:off x="3474766" y="1495261"/>
                  <a:ext cx="21274" cy="21375"/>
                  <a:chOff x="3474766" y="1495261"/>
                  <a:chExt cx="21274" cy="21375"/>
                </a:xfrm>
              </p:grpSpPr>
              <p:sp>
                <p:nvSpPr>
                  <p:cNvPr id="436" name="Freeform 2050">
                    <a:extLst>
                      <a:ext uri="{FF2B5EF4-FFF2-40B4-BE49-F238E27FC236}">
                        <a16:creationId xmlns:a16="http://schemas.microsoft.com/office/drawing/2014/main" id="{8B693340-748E-4521-A8B4-EA60952C3D02}"/>
                      </a:ext>
                    </a:extLst>
                  </p:cNvPr>
                  <p:cNvSpPr/>
                  <p:nvPr/>
                </p:nvSpPr>
                <p:spPr>
                  <a:xfrm>
                    <a:off x="3485403" y="1495261"/>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7" name="Freeform 2051">
                    <a:extLst>
                      <a:ext uri="{FF2B5EF4-FFF2-40B4-BE49-F238E27FC236}">
                        <a16:creationId xmlns:a16="http://schemas.microsoft.com/office/drawing/2014/main" id="{1031B80B-445D-4CF2-940D-974A75D22B90}"/>
                      </a:ext>
                    </a:extLst>
                  </p:cNvPr>
                  <p:cNvSpPr/>
                  <p:nvPr/>
                </p:nvSpPr>
                <p:spPr>
                  <a:xfrm>
                    <a:off x="3474766" y="150599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3" name="Graphic 1910">
                  <a:extLst>
                    <a:ext uri="{FF2B5EF4-FFF2-40B4-BE49-F238E27FC236}">
                      <a16:creationId xmlns:a16="http://schemas.microsoft.com/office/drawing/2014/main" id="{12931D19-457A-4862-B268-E4FFCB3A519D}"/>
                    </a:ext>
                  </a:extLst>
                </p:cNvPr>
                <p:cNvGrpSpPr/>
                <p:nvPr/>
              </p:nvGrpSpPr>
              <p:grpSpPr>
                <a:xfrm>
                  <a:off x="3459000" y="1495261"/>
                  <a:ext cx="21274" cy="21375"/>
                  <a:chOff x="3459000" y="1495261"/>
                  <a:chExt cx="21274" cy="21375"/>
                </a:xfrm>
              </p:grpSpPr>
              <p:sp>
                <p:nvSpPr>
                  <p:cNvPr id="434" name="Freeform 2053">
                    <a:extLst>
                      <a:ext uri="{FF2B5EF4-FFF2-40B4-BE49-F238E27FC236}">
                        <a16:creationId xmlns:a16="http://schemas.microsoft.com/office/drawing/2014/main" id="{5D0BF6B3-9D71-4493-A596-E4AFE2B704A1}"/>
                      </a:ext>
                    </a:extLst>
                  </p:cNvPr>
                  <p:cNvSpPr/>
                  <p:nvPr/>
                </p:nvSpPr>
                <p:spPr>
                  <a:xfrm>
                    <a:off x="3469637" y="1495261"/>
                    <a:ext cx="9497" cy="21375"/>
                  </a:xfrm>
                  <a:custGeom>
                    <a:avLst/>
                    <a:gdLst>
                      <a:gd name="connsiteX0" fmla="*/ 0 w 9497"/>
                      <a:gd name="connsiteY0" fmla="*/ 0 h 21375"/>
                      <a:gd name="connsiteX1" fmla="*/ 0 w 9497"/>
                      <a:gd name="connsiteY1" fmla="*/ 21376 h 21375"/>
                    </a:gdLst>
                    <a:ahLst/>
                    <a:cxnLst>
                      <a:cxn ang="0">
                        <a:pos x="connsiteX0" y="connsiteY0"/>
                      </a:cxn>
                      <a:cxn ang="0">
                        <a:pos x="connsiteX1" y="connsiteY1"/>
                      </a:cxn>
                    </a:cxnLst>
                    <a:rect l="l" t="t" r="r" b="b"/>
                    <a:pathLst>
                      <a:path w="9497" h="21375">
                        <a:moveTo>
                          <a:pt x="0" y="0"/>
                        </a:moveTo>
                        <a:lnTo>
                          <a:pt x="0" y="21376"/>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5" name="Freeform 2054">
                    <a:extLst>
                      <a:ext uri="{FF2B5EF4-FFF2-40B4-BE49-F238E27FC236}">
                        <a16:creationId xmlns:a16="http://schemas.microsoft.com/office/drawing/2014/main" id="{76BBA11B-04F1-4A8E-8732-2AE92C88677F}"/>
                      </a:ext>
                    </a:extLst>
                  </p:cNvPr>
                  <p:cNvSpPr/>
                  <p:nvPr/>
                </p:nvSpPr>
                <p:spPr>
                  <a:xfrm>
                    <a:off x="3459000" y="1505996"/>
                    <a:ext cx="21274" cy="9500"/>
                  </a:xfrm>
                  <a:custGeom>
                    <a:avLst/>
                    <a:gdLst>
                      <a:gd name="connsiteX0" fmla="*/ 21274 w 21274"/>
                      <a:gd name="connsiteY0" fmla="*/ 0 h 9500"/>
                      <a:gd name="connsiteX1" fmla="*/ 0 w 21274"/>
                      <a:gd name="connsiteY1" fmla="*/ 0 h 9500"/>
                    </a:gdLst>
                    <a:ahLst/>
                    <a:cxnLst>
                      <a:cxn ang="0">
                        <a:pos x="connsiteX0" y="connsiteY0"/>
                      </a:cxn>
                      <a:cxn ang="0">
                        <a:pos x="connsiteX1" y="connsiteY1"/>
                      </a:cxn>
                    </a:cxnLst>
                    <a:rect l="l" t="t" r="r" b="b"/>
                    <a:pathLst>
                      <a:path w="21274" h="9500">
                        <a:moveTo>
                          <a:pt x="21274" y="0"/>
                        </a:moveTo>
                        <a:lnTo>
                          <a:pt x="0" y="0"/>
                        </a:lnTo>
                      </a:path>
                    </a:pathLst>
                  </a:custGeom>
                  <a:ln w="19050" cap="flat">
                    <a:solidFill>
                      <a:srgbClr val="4F639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grpSp>
      </p:grpSp>
      <p:sp>
        <p:nvSpPr>
          <p:cNvPr id="528" name="TextBox 11">
            <a:extLst>
              <a:ext uri="{FF2B5EF4-FFF2-40B4-BE49-F238E27FC236}">
                <a16:creationId xmlns:a16="http://schemas.microsoft.com/office/drawing/2014/main" id="{FCCF1BCC-5349-4EF5-8B50-21072F73B623}"/>
              </a:ext>
            </a:extLst>
          </p:cNvPr>
          <p:cNvSpPr txBox="1"/>
          <p:nvPr/>
        </p:nvSpPr>
        <p:spPr>
          <a:xfrm>
            <a:off x="8737600" y="4241800"/>
            <a:ext cx="3125821" cy="995401"/>
          </a:xfrm>
          <a:prstGeom prst="rect">
            <a:avLst/>
          </a:prstGeom>
          <a:solidFill>
            <a:srgbClr val="003865"/>
          </a:solidFill>
          <a:ln w="12700">
            <a:noFill/>
          </a:ln>
        </p:spPr>
        <p:txBody>
          <a:bodyPr wrap="square" rtlCol="0">
            <a:spAutoFit/>
          </a:bodyPr>
          <a:lstStyle/>
          <a:p>
            <a:pPr marL="0" marR="0" lvl="0" indent="0" algn="ctr" defTabSz="806420" rtl="0" eaLnBrk="0" fontAlgn="base" latinLnBrk="0" hangingPunct="0">
              <a:lnSpc>
                <a:spcPct val="100000"/>
              </a:lnSpc>
              <a:spcBef>
                <a:spcPct val="0"/>
              </a:spcBef>
              <a:spcAft>
                <a:spcPct val="0"/>
              </a:spcAft>
              <a:buClrTx/>
              <a:buSzTx/>
              <a:buFontTx/>
              <a:buNone/>
              <a:tabLst/>
              <a:defRPr/>
            </a:pPr>
            <a:r>
              <a:rPr kumimoji="0" lang="en-GB" sz="1467" b="1"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Patients receiving a PARP inhibitor during any subsequent treatment</a:t>
            </a:r>
            <a:br>
              <a:rPr kumimoji="0" lang="en-GB" sz="1467" b="1"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br>
            <a:r>
              <a:rPr kumimoji="0" lang="en-GB" sz="1467" b="0"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Olaparib + bevacizumab: </a:t>
            </a:r>
            <a:r>
              <a:rPr kumimoji="0" lang="en-GB" sz="1467" b="1"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17.3% </a:t>
            </a:r>
            <a:r>
              <a:rPr kumimoji="0" lang="en-GB" sz="1467" b="0"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(44/255)</a:t>
            </a:r>
          </a:p>
          <a:p>
            <a:pPr marL="0" marR="0" lvl="0" indent="0" algn="ctr" defTabSz="806420" rtl="0" eaLnBrk="0" fontAlgn="base" latinLnBrk="0" hangingPunct="0">
              <a:lnSpc>
                <a:spcPct val="100000"/>
              </a:lnSpc>
              <a:spcBef>
                <a:spcPct val="0"/>
              </a:spcBef>
              <a:spcAft>
                <a:spcPct val="0"/>
              </a:spcAft>
              <a:buClrTx/>
              <a:buSzTx/>
              <a:buFontTx/>
              <a:buNone/>
              <a:tabLst/>
              <a:defRPr/>
            </a:pPr>
            <a:r>
              <a:rPr kumimoji="0" lang="en-GB" sz="1467" b="0"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Placebo + bevacizumab: </a:t>
            </a:r>
            <a:r>
              <a:rPr kumimoji="0" lang="en-GB" sz="1467" b="1"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50.8% </a:t>
            </a:r>
            <a:r>
              <a:rPr kumimoji="0" lang="en-GB" sz="1467" b="0" i="0" u="none" strike="noStrike" kern="1200" cap="none" spc="0" normalizeH="0" baseline="0" noProof="0" dirty="0">
                <a:ln>
                  <a:noFill/>
                </a:ln>
                <a:solidFill>
                  <a:srgbClr val="FFFFFF"/>
                </a:solidFill>
                <a:effectLst/>
                <a:uLnTx/>
                <a:uFillTx/>
                <a:latin typeface="Arial Narrow" panose="020B0606020202030204" pitchFamily="34" charset="0"/>
                <a:ea typeface="Arial Unicode MS" panose="020B0604020202020204" pitchFamily="34" charset="-128"/>
                <a:cs typeface="+mn-cs"/>
              </a:rPr>
              <a:t>(67/132)</a:t>
            </a:r>
          </a:p>
        </p:txBody>
      </p:sp>
      <p:sp>
        <p:nvSpPr>
          <p:cNvPr id="529" name="TextBox 528">
            <a:extLst>
              <a:ext uri="{FF2B5EF4-FFF2-40B4-BE49-F238E27FC236}">
                <a16:creationId xmlns:a16="http://schemas.microsoft.com/office/drawing/2014/main" id="{2E470368-19C6-4B3A-BF65-076DF4D89985}"/>
              </a:ext>
            </a:extLst>
          </p:cNvPr>
          <p:cNvSpPr txBox="1"/>
          <p:nvPr/>
        </p:nvSpPr>
        <p:spPr>
          <a:xfrm>
            <a:off x="1248967" y="5775235"/>
            <a:ext cx="10596797"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5406B"/>
                </a:solidFill>
                <a:effectLst/>
                <a:uLnTx/>
                <a:uFillTx/>
                <a:latin typeface="Arial Narrow" panose="020B0606020202030204" pitchFamily="34" charset="0"/>
                <a:ea typeface="+mn-ea"/>
                <a:cs typeface="Arial" panose="020B0604020202020204" pitchFamily="34" charset="0"/>
              </a:rPr>
              <a:t>*Median unstable; &lt;50% data maturity.</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5406B"/>
                </a:solidFill>
                <a:effectLst/>
                <a:uLnTx/>
                <a:uFillTx/>
                <a:latin typeface="Arial Narrow" panose="020B0606020202030204" pitchFamily="34" charset="0"/>
                <a:ea typeface="+mn-ea"/>
                <a:cs typeface="Arial" panose="020B0604020202020204" pitchFamily="34" charset="0"/>
              </a:rPr>
              <a:t> </a:t>
            </a:r>
            <a:br>
              <a:rPr kumimoji="0" lang="en-US" sz="1200" b="0" i="0" u="none" strike="noStrike" kern="1200" cap="none" spc="0" normalizeH="0" baseline="0" noProof="0" dirty="0">
                <a:ln>
                  <a:noFill/>
                </a:ln>
                <a:solidFill>
                  <a:srgbClr val="05406B"/>
                </a:solidFill>
                <a:effectLst/>
                <a:uLnTx/>
                <a:uFillTx/>
                <a:latin typeface="Arial Narrow" panose="020B0606020202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3865"/>
                </a:solidFill>
                <a:effectLst/>
                <a:uLnTx/>
                <a:uFillTx/>
                <a:latin typeface="Arial Narrow" panose="020B0606020202030204" pitchFamily="34" charset="0"/>
                <a:ea typeface="Arial Unicode MS" panose="020B0604020202020204" pitchFamily="34" charset="-128"/>
                <a:cs typeface="+mn-cs"/>
              </a:rPr>
              <a:t>HRD positive defined as a tBRCAm and/or genomic instability </a:t>
            </a:r>
            <a:r>
              <a:rPr kumimoji="0" lang="en-US" sz="1200" b="0" i="0" u="none" strike="noStrike" kern="1200" cap="none" spc="0" normalizeH="0" baseline="0" noProof="0" dirty="0">
                <a:ln>
                  <a:noFill/>
                </a:ln>
                <a:solidFill>
                  <a:srgbClr val="003865"/>
                </a:solidFill>
                <a:effectLst/>
                <a:uLnTx/>
                <a:uFillTx/>
                <a:latin typeface="Arial Narrow" panose="020B0606020202030204" pitchFamily="34" charset="0"/>
                <a:ea typeface="Arial Unicode MS" panose="020B0604020202020204" pitchFamily="34" charset="-128"/>
                <a:cs typeface="Arial" panose="020B0604020202020204" pitchFamily="34" charset="0"/>
              </a:rPr>
              <a:t>score of ≥42 on the Myriad </a:t>
            </a:r>
            <a:r>
              <a:rPr kumimoji="0" lang="en-US" sz="1200" b="0" i="0" u="none" strike="noStrike" kern="1200" cap="none" spc="0" normalizeH="0" baseline="0" noProof="0" dirty="0" err="1">
                <a:ln>
                  <a:noFill/>
                </a:ln>
                <a:solidFill>
                  <a:srgbClr val="003865"/>
                </a:solidFill>
                <a:effectLst/>
                <a:uLnTx/>
                <a:uFillTx/>
                <a:latin typeface="Arial Narrow" panose="020B0606020202030204" pitchFamily="34" charset="0"/>
                <a:ea typeface="Arial Unicode MS" panose="020B0604020202020204" pitchFamily="34" charset="-128"/>
                <a:cs typeface="Arial" panose="020B0604020202020204" pitchFamily="34" charset="0"/>
              </a:rPr>
              <a:t>myChoice</a:t>
            </a:r>
            <a:r>
              <a:rPr kumimoji="0" lang="en-US" sz="1200" b="0" i="0" u="none" strike="noStrike" kern="1200" cap="none" spc="0" normalizeH="0" baseline="0" noProof="0" dirty="0">
                <a:ln>
                  <a:noFill/>
                </a:ln>
                <a:solidFill>
                  <a:srgbClr val="003865"/>
                </a:solidFill>
                <a:effectLst/>
                <a:uLnTx/>
                <a:uFillTx/>
                <a:latin typeface="Arial Narrow" panose="020B0606020202030204" pitchFamily="34" charset="0"/>
                <a:ea typeface="Arial Unicode MS" panose="020B0604020202020204" pitchFamily="34" charset="-128"/>
                <a:cs typeface="Arial" panose="020B0604020202020204" pitchFamily="34" charset="0"/>
              </a:rPr>
              <a:t> HRD Plus assay. </a:t>
            </a:r>
            <a:endParaRPr kumimoji="0" lang="en-US" sz="1200" b="0" i="0" u="none" strike="noStrike" kern="1200" cap="none" spc="0" normalizeH="0" baseline="0" noProof="0" dirty="0">
              <a:ln>
                <a:noFill/>
              </a:ln>
              <a:solidFill>
                <a:srgbClr val="05406B"/>
              </a:solidFill>
              <a:effectLst/>
              <a:uLnTx/>
              <a:uFillTx/>
              <a:latin typeface="Arial Narrow" panose="020B0606020202030204" pitchFamily="34" charset="0"/>
              <a:ea typeface="+mn-ea"/>
              <a:cs typeface="Arial" panose="020B0604020202020204" pitchFamily="34" charset="0"/>
            </a:endParaRPr>
          </a:p>
        </p:txBody>
      </p:sp>
      <p:sp>
        <p:nvSpPr>
          <p:cNvPr id="532" name="TextBox 531">
            <a:extLst>
              <a:ext uri="{FF2B5EF4-FFF2-40B4-BE49-F238E27FC236}">
                <a16:creationId xmlns:a16="http://schemas.microsoft.com/office/drawing/2014/main" id="{60B539D4-D90C-42AB-85C6-979021FFC2D5}"/>
              </a:ext>
            </a:extLst>
          </p:cNvPr>
          <p:cNvSpPr txBox="1"/>
          <p:nvPr/>
        </p:nvSpPr>
        <p:spPr>
          <a:xfrm rot="16200000">
            <a:off x="-169632" y="2977645"/>
            <a:ext cx="2441519" cy="273455"/>
          </a:xfrm>
          <a:prstGeom prst="rect">
            <a:avLst/>
          </a:prstGeom>
          <a:noFill/>
        </p:spPr>
        <p:txBody>
          <a:bodyPr wrap="square" lIns="0" tIns="0" rIns="0" bIns="12192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Narrow"/>
                <a:ea typeface="+mn-ea"/>
                <a:cs typeface="Arial Narrow"/>
              </a:rPr>
              <a:t>Patients who survived (%)</a:t>
            </a:r>
          </a:p>
        </p:txBody>
      </p:sp>
      <p:cxnSp>
        <p:nvCxnSpPr>
          <p:cNvPr id="533" name="Straight Connector 532">
            <a:extLst>
              <a:ext uri="{FF2B5EF4-FFF2-40B4-BE49-F238E27FC236}">
                <a16:creationId xmlns:a16="http://schemas.microsoft.com/office/drawing/2014/main" id="{5F47FD3F-90BE-4D1A-B543-1C744AD80BB0}"/>
              </a:ext>
            </a:extLst>
          </p:cNvPr>
          <p:cNvCxnSpPr>
            <a:cxnSpLocks/>
            <a:stCxn id="265" idx="1"/>
            <a:endCxn id="64" idx="0"/>
          </p:cNvCxnSpPr>
          <p:nvPr/>
        </p:nvCxnSpPr>
        <p:spPr>
          <a:xfrm>
            <a:off x="6410916" y="2709317"/>
            <a:ext cx="15597" cy="2279684"/>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534" name="TextBox 533">
            <a:extLst>
              <a:ext uri="{FF2B5EF4-FFF2-40B4-BE49-F238E27FC236}">
                <a16:creationId xmlns:a16="http://schemas.microsoft.com/office/drawing/2014/main" id="{412E688D-B666-4D84-A7E1-B4871CC6D549}"/>
              </a:ext>
            </a:extLst>
          </p:cNvPr>
          <p:cNvSpPr txBox="1"/>
          <p:nvPr/>
        </p:nvSpPr>
        <p:spPr>
          <a:xfrm>
            <a:off x="6294223" y="2294941"/>
            <a:ext cx="757608"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990033"/>
                </a:solidFill>
                <a:effectLst/>
                <a:uLnTx/>
                <a:uFillTx/>
                <a:latin typeface="Arial Narrow" panose="020B0606020202030204" pitchFamily="34" charset="0"/>
                <a:ea typeface="+mn-ea"/>
                <a:cs typeface="+mn-cs"/>
              </a:rPr>
              <a:t>65.5%</a:t>
            </a:r>
            <a:endParaRPr kumimoji="0" lang="en-GB" sz="1600" b="0" i="0" u="none" strike="noStrike" kern="1200" cap="none" spc="0" normalizeH="0" baseline="0" noProof="0" dirty="0">
              <a:ln>
                <a:noFill/>
              </a:ln>
              <a:solidFill>
                <a:srgbClr val="990033"/>
              </a:solidFill>
              <a:effectLst/>
              <a:uLnTx/>
              <a:uFillTx/>
              <a:latin typeface="Arial Narrow" panose="020B0606020202030204" pitchFamily="34" charset="0"/>
              <a:ea typeface="+mn-ea"/>
              <a:cs typeface="+mn-cs"/>
            </a:endParaRPr>
          </a:p>
        </p:txBody>
      </p:sp>
      <p:sp>
        <p:nvSpPr>
          <p:cNvPr id="535" name="TextBox 534">
            <a:extLst>
              <a:ext uri="{FF2B5EF4-FFF2-40B4-BE49-F238E27FC236}">
                <a16:creationId xmlns:a16="http://schemas.microsoft.com/office/drawing/2014/main" id="{D06FA473-DB3A-492E-979A-2652D9BB3E4C}"/>
              </a:ext>
            </a:extLst>
          </p:cNvPr>
          <p:cNvSpPr txBox="1"/>
          <p:nvPr/>
        </p:nvSpPr>
        <p:spPr>
          <a:xfrm>
            <a:off x="5719516" y="3268867"/>
            <a:ext cx="757608"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6639D"/>
                </a:solidFill>
                <a:effectLst/>
                <a:uLnTx/>
                <a:uFillTx/>
                <a:latin typeface="Arial Narrow" panose="020B0606020202030204" pitchFamily="34" charset="0"/>
                <a:ea typeface="+mn-ea"/>
                <a:cs typeface="+mn-cs"/>
              </a:rPr>
              <a:t>48.4%</a:t>
            </a:r>
            <a:endParaRPr kumimoji="0" lang="en-GB" sz="1600" b="0" i="0" u="none" strike="noStrike" kern="1200" cap="none" spc="0" normalizeH="0" baseline="0" noProof="0" dirty="0">
              <a:ln>
                <a:noFill/>
              </a:ln>
              <a:solidFill>
                <a:srgbClr val="56639D"/>
              </a:solidFill>
              <a:effectLst/>
              <a:uLnTx/>
              <a:uFillTx/>
              <a:latin typeface="Arial Narrow" panose="020B0606020202030204" pitchFamily="34" charset="0"/>
              <a:ea typeface="+mn-ea"/>
              <a:cs typeface="+mn-cs"/>
            </a:endParaRPr>
          </a:p>
        </p:txBody>
      </p:sp>
      <p:sp>
        <p:nvSpPr>
          <p:cNvPr id="537" name="TextBox 536">
            <a:extLst>
              <a:ext uri="{FF2B5EF4-FFF2-40B4-BE49-F238E27FC236}">
                <a16:creationId xmlns:a16="http://schemas.microsoft.com/office/drawing/2014/main" id="{7C737B2C-439D-4A79-B149-220E814E613E}"/>
              </a:ext>
            </a:extLst>
          </p:cNvPr>
          <p:cNvSpPr txBox="1"/>
          <p:nvPr/>
        </p:nvSpPr>
        <p:spPr>
          <a:xfrm>
            <a:off x="5765651" y="2006600"/>
            <a:ext cx="1296819"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5-year OS rate</a:t>
            </a:r>
            <a:endParaRPr kumimoji="0" lang="en-GB"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 name="Text Placeholder 9">
            <a:extLst>
              <a:ext uri="{FF2B5EF4-FFF2-40B4-BE49-F238E27FC236}">
                <a16:creationId xmlns:a16="http://schemas.microsoft.com/office/drawing/2014/main" id="{C3D703F1-2AB2-47FD-47F5-61427EC91FF4}"/>
              </a:ext>
            </a:extLst>
          </p:cNvPr>
          <p:cNvSpPr txBox="1">
            <a:spLocks/>
          </p:cNvSpPr>
          <p:nvPr/>
        </p:nvSpPr>
        <p:spPr>
          <a:xfrm>
            <a:off x="2360388" y="6348895"/>
            <a:ext cx="3201037" cy="223138"/>
          </a:xfrm>
          <a:prstGeom prst="rect">
            <a:avLst/>
          </a:prstGeom>
          <a:noFill/>
          <a:ln>
            <a:noFill/>
          </a:ln>
        </p:spPr>
        <p:txBody>
          <a:bodyPr spcFirstLastPara="1" vert="horz" wrap="square" lIns="0" tIns="0" rIns="0" bIns="0" anchor="ctr" anchorCtr="0">
            <a:spAutoFit/>
          </a:bodyPr>
          <a:lstStyle>
            <a:defPPr marR="0" lvl="0" algn="l" rtl="0">
              <a:lnSpc>
                <a:spcPct val="100000"/>
              </a:lnSpc>
              <a:spcBef>
                <a:spcPts val="0"/>
              </a:spcBef>
              <a:spcAft>
                <a:spcPts val="0"/>
              </a:spcAft>
            </a:defPPr>
            <a:lvl1pPr marL="457200" marR="0" lvl="0" indent="-228600" algn="l" rtl="0">
              <a:lnSpc>
                <a:spcPct val="100000"/>
              </a:lnSpc>
              <a:spcBef>
                <a:spcPts val="320"/>
              </a:spcBef>
              <a:spcAft>
                <a:spcPts val="0"/>
              </a:spcAft>
              <a:buClr>
                <a:srgbClr val="05416B"/>
              </a:buClr>
              <a:buSzPts val="1600"/>
              <a:buFont typeface="Arial"/>
              <a:buNone/>
              <a:defRPr sz="900" b="1" i="0" u="none" strike="noStrike" cap="none">
                <a:solidFill>
                  <a:srgbClr val="D79D41"/>
                </a:solidFill>
                <a:latin typeface="Arial Narrow"/>
                <a:ea typeface="Arial Narrow"/>
                <a:cs typeface="Arial Narrow"/>
                <a:sym typeface="Arial Narrow"/>
              </a:defRPr>
            </a:lvl1pPr>
            <a:lvl2pPr marL="914400" marR="0" lvl="1" indent="-330200" algn="l" rtl="0">
              <a:lnSpc>
                <a:spcPct val="100000"/>
              </a:lnSpc>
              <a:spcBef>
                <a:spcPts val="32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2pPr>
            <a:lvl3pPr marL="1371600" marR="0" lvl="2" indent="-330200" algn="l" rtl="0">
              <a:lnSpc>
                <a:spcPct val="100000"/>
              </a:lnSpc>
              <a:spcBef>
                <a:spcPts val="32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3pPr>
            <a:lvl4pPr marL="1828800" marR="0" lvl="3"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6000" marR="0" lvl="4"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200" marR="0" lvl="5"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400" marR="0" lvl="6"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600" marR="0" lvl="7"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800" marR="0" lvl="8"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pPr marL="457200" marR="0" lvl="0" indent="-228600" algn="l" defTabSz="914400" rtl="0" eaLnBrk="1" fontAlgn="auto" latinLnBrk="0" hangingPunct="1">
              <a:lnSpc>
                <a:spcPct val="100000"/>
              </a:lnSpc>
              <a:spcBef>
                <a:spcPts val="320"/>
              </a:spcBef>
              <a:spcAft>
                <a:spcPts val="0"/>
              </a:spcAft>
              <a:buClr>
                <a:srgbClr val="05416B"/>
              </a:buClr>
              <a:buSzPts val="1600"/>
              <a:buFont typeface="Arial"/>
              <a:buNone/>
              <a:tabLst/>
              <a:defRPr/>
            </a:pPr>
            <a:r>
              <a:rPr kumimoji="0" lang="en-GB" sz="1200" b="1" i="0" u="none" strike="noStrike" kern="1200" cap="none" spc="0" normalizeH="0" baseline="0" noProof="0">
                <a:ln>
                  <a:noFill/>
                </a:ln>
                <a:solidFill>
                  <a:srgbClr val="D79D41"/>
                </a:solidFill>
                <a:effectLst/>
                <a:uLnTx/>
                <a:uFillTx/>
                <a:latin typeface="Arial Narrow"/>
                <a:cs typeface="Arial Narrow"/>
                <a:sym typeface="Arial Narrow"/>
              </a:rPr>
              <a:t>Isabelle Ray-Coquard</a:t>
            </a:r>
            <a:endParaRPr kumimoji="0" lang="en-GB" sz="1200" b="1" i="0" u="none" strike="noStrike" kern="1200" cap="none" spc="0" normalizeH="0" baseline="0" noProof="0" dirty="0">
              <a:ln>
                <a:noFill/>
              </a:ln>
              <a:solidFill>
                <a:srgbClr val="D79D41"/>
              </a:solidFill>
              <a:effectLst/>
              <a:uLnTx/>
              <a:uFillTx/>
              <a:latin typeface="Arial Narrow"/>
              <a:cs typeface="Arial Narrow"/>
              <a:sym typeface="Arial Narrow"/>
            </a:endParaRPr>
          </a:p>
        </p:txBody>
      </p:sp>
      <p:sp>
        <p:nvSpPr>
          <p:cNvPr id="530" name="TextBox 11">
            <a:extLst>
              <a:ext uri="{FF2B5EF4-FFF2-40B4-BE49-F238E27FC236}">
                <a16:creationId xmlns:a16="http://schemas.microsoft.com/office/drawing/2014/main" id="{6687FE04-D076-4682-9FF1-037ECF04CB02}"/>
              </a:ext>
            </a:extLst>
          </p:cNvPr>
          <p:cNvSpPr txBox="1"/>
          <p:nvPr/>
        </p:nvSpPr>
        <p:spPr>
          <a:xfrm>
            <a:off x="9197765" y="3694805"/>
            <a:ext cx="2660860" cy="461665"/>
          </a:xfrm>
          <a:prstGeom prst="rect">
            <a:avLst/>
          </a:prstGeom>
          <a:noFill/>
          <a:ln w="12700">
            <a:solidFill>
              <a:schemeClr val="tx1"/>
            </a:solidFill>
          </a:ln>
        </p:spPr>
        <p:txBody>
          <a:bodyPr wrap="square" rtlCol="0">
            <a:spAutoFit/>
          </a:bodyPr>
          <a:lstStyle/>
          <a:p>
            <a:pPr marL="0" marR="0" lvl="0" indent="0" algn="ctr" defTabSz="8064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5406B"/>
                </a:solidFill>
                <a:effectLst/>
                <a:uLnTx/>
                <a:uFillTx/>
                <a:latin typeface="Arial Narrow" panose="020B0606020202030204" pitchFamily="34" charset="0"/>
                <a:ea typeface="+mn-ea"/>
                <a:cs typeface="Arial" panose="020B0604020202020204" pitchFamily="34" charset="0"/>
              </a:rPr>
              <a:t>38% reduction in risk of death for olaparib + bevacizumab vs bevacizumab alone</a:t>
            </a: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Calibri" panose="020F0502020204030204" pitchFamily="34" charset="0"/>
              <a:cs typeface="+mn-cs"/>
            </a:endParaRPr>
          </a:p>
        </p:txBody>
      </p:sp>
      <p:sp>
        <p:nvSpPr>
          <p:cNvPr id="531" name="Rectangle 530">
            <a:extLst>
              <a:ext uri="{FF2B5EF4-FFF2-40B4-BE49-F238E27FC236}">
                <a16:creationId xmlns:a16="http://schemas.microsoft.com/office/drawing/2014/main" id="{40849BA9-251D-42FF-AE04-097C07C10157}"/>
              </a:ext>
            </a:extLst>
          </p:cNvPr>
          <p:cNvSpPr/>
          <p:nvPr/>
        </p:nvSpPr>
        <p:spPr>
          <a:xfrm>
            <a:off x="9198128" y="2323863"/>
            <a:ext cx="2702170" cy="1344128"/>
          </a:xfrm>
          <a:prstGeom prst="rect">
            <a:avLst/>
          </a:prstGeom>
          <a:noFill/>
          <a:ln w="53975" cap="flat" cmpd="sng" algn="ctr">
            <a:solidFill>
              <a:srgbClr val="C00000"/>
            </a:solid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0000"/>
              </a:solidFill>
              <a:effectLst/>
              <a:uLnTx/>
              <a:uFillTx/>
              <a:latin typeface="Calibri"/>
              <a:ea typeface="+mn-ea"/>
              <a:cs typeface="+mn-cs"/>
            </a:endParaRPr>
          </a:p>
        </p:txBody>
      </p:sp>
      <p:sp>
        <p:nvSpPr>
          <p:cNvPr id="536" name="Rectangle 535">
            <a:extLst>
              <a:ext uri="{FF2B5EF4-FFF2-40B4-BE49-F238E27FC236}">
                <a16:creationId xmlns:a16="http://schemas.microsoft.com/office/drawing/2014/main" id="{D3EFD3EE-D41B-4F82-88FD-9EEAA14399DA}"/>
              </a:ext>
            </a:extLst>
          </p:cNvPr>
          <p:cNvSpPr/>
          <p:nvPr/>
        </p:nvSpPr>
        <p:spPr>
          <a:xfrm>
            <a:off x="5152522" y="6163244"/>
            <a:ext cx="6693242" cy="282979"/>
          </a:xfrm>
          <a:prstGeom prst="rect">
            <a:avLst/>
          </a:prstGeom>
          <a:noFill/>
          <a:ln w="53975" cap="flat" cmpd="sng" algn="ctr">
            <a:solidFill>
              <a:srgbClr val="0066CC"/>
            </a:solid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0000"/>
              </a:solidFill>
              <a:effectLst/>
              <a:uLnTx/>
              <a:uFillTx/>
              <a:latin typeface="Calibri"/>
              <a:ea typeface="+mn-ea"/>
              <a:cs typeface="+mn-cs"/>
            </a:endParaRPr>
          </a:p>
        </p:txBody>
      </p:sp>
      <p:sp>
        <p:nvSpPr>
          <p:cNvPr id="5" name="TextBox 4">
            <a:extLst>
              <a:ext uri="{FF2B5EF4-FFF2-40B4-BE49-F238E27FC236}">
                <a16:creationId xmlns:a16="http://schemas.microsoft.com/office/drawing/2014/main" id="{89198A59-4B95-984D-5635-2E2BC1E2FC46}"/>
              </a:ext>
            </a:extLst>
          </p:cNvPr>
          <p:cNvSpPr txBox="1"/>
          <p:nvPr/>
        </p:nvSpPr>
        <p:spPr>
          <a:xfrm>
            <a:off x="7645707" y="6519446"/>
            <a:ext cx="445397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Ray-</a:t>
            </a:r>
            <a:r>
              <a:rPr kumimoji="0" lang="en-US" sz="1600" b="0" i="0" u="none" strike="noStrike" kern="1200" cap="none" spc="0" normalizeH="0" baseline="0" noProof="0" dirty="0" err="1">
                <a:ln>
                  <a:noFill/>
                </a:ln>
                <a:solidFill>
                  <a:prstClr val="black"/>
                </a:solidFill>
                <a:effectLst/>
                <a:uLnTx/>
                <a:uFillTx/>
                <a:latin typeface="Calibri"/>
                <a:ea typeface="+mn-ea"/>
                <a:cs typeface="+mn-cs"/>
              </a:rPr>
              <a:t>Coquard</a:t>
            </a:r>
            <a:r>
              <a:rPr kumimoji="0" lang="en-US" sz="1600" b="0" i="0" u="none" strike="noStrike" kern="1200" cap="none" spc="0" normalizeH="0" baseline="0" noProof="0" dirty="0">
                <a:ln>
                  <a:noFill/>
                </a:ln>
                <a:solidFill>
                  <a:prstClr val="black"/>
                </a:solidFill>
                <a:effectLst/>
                <a:uLnTx/>
                <a:uFillTx/>
                <a:latin typeface="Calibri"/>
                <a:ea typeface="+mn-ea"/>
                <a:cs typeface="+mn-cs"/>
              </a:rPr>
              <a:t> I et al. </a:t>
            </a:r>
            <a:r>
              <a:rPr kumimoji="0" lang="en-US" sz="1600" b="0" i="1" u="none" strike="noStrike" kern="1200" cap="none" spc="0" normalizeH="0" baseline="0" noProof="0" dirty="0">
                <a:ln>
                  <a:noFill/>
                </a:ln>
                <a:solidFill>
                  <a:prstClr val="black"/>
                </a:solidFill>
                <a:effectLst/>
                <a:uLnTx/>
                <a:uFillTx/>
                <a:latin typeface="Calibri"/>
                <a:ea typeface="+mn-ea"/>
                <a:cs typeface="+mn-cs"/>
              </a:rPr>
              <a:t>Ann Oncol </a:t>
            </a:r>
            <a:r>
              <a:rPr kumimoji="0" lang="en-US" sz="1600" b="0" i="0" u="none" strike="noStrike" kern="1200" cap="none" spc="0" normalizeH="0" baseline="0" noProof="0" dirty="0">
                <a:ln>
                  <a:noFill/>
                </a:ln>
                <a:solidFill>
                  <a:prstClr val="black"/>
                </a:solidFill>
                <a:effectLst/>
                <a:uLnTx/>
                <a:uFillTx/>
                <a:latin typeface="Calibri"/>
                <a:ea typeface="+mn-ea"/>
                <a:cs typeface="+mn-cs"/>
              </a:rPr>
              <a:t>2023;34(8):681-92.</a:t>
            </a:r>
          </a:p>
        </p:txBody>
      </p:sp>
    </p:spTree>
    <p:extLst>
      <p:ext uri="{BB962C8B-B14F-4D97-AF65-F5344CB8AC3E}">
        <p14:creationId xmlns:p14="http://schemas.microsoft.com/office/powerpoint/2010/main" val="36595908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D31C862E-F9AA-548C-EF02-AD008C9DAC57}"/>
              </a:ext>
            </a:extLst>
          </p:cNvPr>
          <p:cNvGrpSpPr/>
          <p:nvPr/>
        </p:nvGrpSpPr>
        <p:grpSpPr>
          <a:xfrm>
            <a:off x="377826" y="1557546"/>
            <a:ext cx="11436348" cy="4987187"/>
            <a:chOff x="3132038" y="7109440"/>
            <a:chExt cx="6329364" cy="2588338"/>
          </a:xfrm>
        </p:grpSpPr>
        <p:pic>
          <p:nvPicPr>
            <p:cNvPr id="1026" name="Picture 2">
              <a:extLst>
                <a:ext uri="{FF2B5EF4-FFF2-40B4-BE49-F238E27FC236}">
                  <a16:creationId xmlns:a16="http://schemas.microsoft.com/office/drawing/2014/main" id="{B9E5CED3-7870-1407-5313-D3133515894D}"/>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a:stretch>
              <a:fillRect/>
            </a:stretch>
          </p:blipFill>
          <p:spPr bwMode="auto">
            <a:xfrm>
              <a:off x="3132039" y="7517064"/>
              <a:ext cx="6329363" cy="74946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DB34B354-3594-38E8-92B5-7F742E1819C7}"/>
                </a:ext>
              </a:extLst>
            </p:cNvPr>
            <p:cNvPicPr>
              <a:picLocks noChangeAspect="1" noChangeArrowheads="1"/>
            </p:cNvPicPr>
            <p:nvPr/>
          </p:nvPicPr>
          <p:blipFill rotWithShape="1">
            <a:blip r:embed="rId4">
              <a:extLst>
                <a:ext uri="{28A0092B-C50C-407E-A947-70E740481C1C}">
                  <a14:useLocalDpi xmlns:a14="http://schemas.microsoft.com/office/drawing/2010/main"/>
                </a:ext>
              </a:extLst>
            </a:blip>
            <a:srcRect/>
            <a:stretch>
              <a:fillRect/>
            </a:stretch>
          </p:blipFill>
          <p:spPr bwMode="auto">
            <a:xfrm>
              <a:off x="3132039" y="8258408"/>
              <a:ext cx="6329363" cy="101542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B0C182FE-874D-6721-0C4E-A51FCE4D8E57}"/>
                </a:ext>
              </a:extLst>
            </p:cNvPr>
            <p:cNvPicPr>
              <a:picLocks noChangeAspect="1" noChangeArrowheads="1"/>
            </p:cNvPicPr>
            <p:nvPr/>
          </p:nvPicPr>
          <p:blipFill rotWithShape="1">
            <a:blip r:embed="rId5">
              <a:extLst>
                <a:ext uri="{28A0092B-C50C-407E-A947-70E740481C1C}">
                  <a14:useLocalDpi xmlns:a14="http://schemas.microsoft.com/office/drawing/2010/main"/>
                </a:ext>
              </a:extLst>
            </a:blip>
            <a:srcRect/>
            <a:stretch>
              <a:fillRect/>
            </a:stretch>
          </p:blipFill>
          <p:spPr bwMode="auto">
            <a:xfrm>
              <a:off x="3132039" y="9273832"/>
              <a:ext cx="6329363" cy="423946"/>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a:extLst>
                <a:ext uri="{FF2B5EF4-FFF2-40B4-BE49-F238E27FC236}">
                  <a16:creationId xmlns:a16="http://schemas.microsoft.com/office/drawing/2014/main" id="{80464232-57F0-79C6-1B88-FD88C7B9CFE5}"/>
                </a:ext>
              </a:extLst>
            </p:cNvPr>
            <p:cNvPicPr>
              <a:picLocks noChangeAspect="1" noChangeArrowheads="1"/>
            </p:cNvPicPr>
            <p:nvPr/>
          </p:nvPicPr>
          <p:blipFill rotWithShape="1">
            <a:blip r:embed="rId6">
              <a:extLst>
                <a:ext uri="{28A0092B-C50C-407E-A947-70E740481C1C}">
                  <a14:useLocalDpi xmlns:a14="http://schemas.microsoft.com/office/drawing/2010/main"/>
                </a:ext>
              </a:extLst>
            </a:blip>
            <a:srcRect t="-2266"/>
            <a:stretch>
              <a:fillRect/>
            </a:stretch>
          </p:blipFill>
          <p:spPr bwMode="auto">
            <a:xfrm>
              <a:off x="3132038" y="7109440"/>
              <a:ext cx="6329363" cy="430210"/>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Title 1">
            <a:extLst>
              <a:ext uri="{FF2B5EF4-FFF2-40B4-BE49-F238E27FC236}">
                <a16:creationId xmlns:a16="http://schemas.microsoft.com/office/drawing/2014/main" id="{CFBAA1FD-9140-544D-94AC-EF7E4EF231E9}"/>
              </a:ext>
            </a:extLst>
          </p:cNvPr>
          <p:cNvSpPr>
            <a:spLocks noGrp="1"/>
          </p:cNvSpPr>
          <p:nvPr>
            <p:ph type="title"/>
          </p:nvPr>
        </p:nvSpPr>
        <p:spPr/>
        <p:txBody>
          <a:bodyPr/>
          <a:lstStyle/>
          <a:p>
            <a:r>
              <a:rPr lang="en-US"/>
              <a:t>Subgroup analysis- Keynote 811</a:t>
            </a:r>
          </a:p>
        </p:txBody>
      </p:sp>
      <p:sp>
        <p:nvSpPr>
          <p:cNvPr id="8" name="TextBox 7">
            <a:extLst>
              <a:ext uri="{FF2B5EF4-FFF2-40B4-BE49-F238E27FC236}">
                <a16:creationId xmlns:a16="http://schemas.microsoft.com/office/drawing/2014/main" id="{4D3BE365-C80F-A7F1-F84A-30ED9244C5AD}"/>
              </a:ext>
            </a:extLst>
          </p:cNvPr>
          <p:cNvSpPr txBox="1"/>
          <p:nvPr/>
        </p:nvSpPr>
        <p:spPr>
          <a:xfrm>
            <a:off x="9649957" y="6611779"/>
            <a:ext cx="2542043" cy="246221"/>
          </a:xfrm>
          <a:prstGeom prst="rect">
            <a:avLst/>
          </a:prstGeom>
          <a:noFill/>
        </p:spPr>
        <p:txBody>
          <a:bodyPr wrap="non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err="1">
                <a:ln>
                  <a:noFill/>
                </a:ln>
                <a:solidFill>
                  <a:srgbClr val="000000"/>
                </a:solidFill>
                <a:effectLst/>
                <a:uLnTx/>
                <a:uFillTx/>
                <a:latin typeface="Arial"/>
                <a:ea typeface="+mn-ea"/>
                <a:cs typeface="+mn-cs"/>
              </a:rPr>
              <a:t>Janjigian</a:t>
            </a:r>
            <a:r>
              <a:rPr kumimoji="0" lang="en-US" sz="1600" b="0" i="0" u="none" strike="noStrike" kern="600" cap="none" spc="30" normalizeH="0" baseline="0" noProof="0" dirty="0">
                <a:ln>
                  <a:noFill/>
                </a:ln>
                <a:solidFill>
                  <a:srgbClr val="000000"/>
                </a:solidFill>
                <a:effectLst/>
                <a:uLnTx/>
                <a:uFillTx/>
                <a:latin typeface="Arial"/>
                <a:ea typeface="+mn-ea"/>
                <a:cs typeface="+mn-cs"/>
              </a:rPr>
              <a:t> et al Lancet 2023</a:t>
            </a:r>
          </a:p>
        </p:txBody>
      </p:sp>
    </p:spTree>
    <p:extLst>
      <p:ext uri="{BB962C8B-B14F-4D97-AF65-F5344CB8AC3E}">
        <p14:creationId xmlns:p14="http://schemas.microsoft.com/office/powerpoint/2010/main" val="33318362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9E7480-8FED-2222-EF9E-7B3B6EC07DA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7B214FE-1F21-4AF9-58A8-8A96233D3743}"/>
              </a:ext>
            </a:extLst>
          </p:cNvPr>
          <p:cNvSpPr txBox="1">
            <a:spLocks/>
          </p:cNvSpPr>
          <p:nvPr/>
        </p:nvSpPr>
        <p:spPr>
          <a:xfrm>
            <a:off x="196771" y="132658"/>
            <a:ext cx="11898774" cy="99976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7CBA"/>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Helvetica" panose="020B0604020202020204" pitchFamily="34" charset="0"/>
                <a:ea typeface="+mj-ea"/>
                <a:cs typeface="Helvetica" panose="020B0604020202020204" pitchFamily="34" charset="0"/>
              </a:rPr>
              <a:t>HER2-Targeted Biparatopic </a:t>
            </a:r>
            <a:r>
              <a:rPr kumimoji="0" lang="en-US" sz="3200" b="1" i="0" u="none" strike="noStrike" kern="1200" cap="none" spc="0" normalizeH="0" baseline="0" noProof="0" dirty="0" err="1">
                <a:ln>
                  <a:noFill/>
                </a:ln>
                <a:solidFill>
                  <a:prstClr val="black"/>
                </a:solidFill>
                <a:effectLst/>
                <a:uLnTx/>
                <a:uFillTx/>
                <a:latin typeface="Helvetica" panose="020B0604020202020204" pitchFamily="34" charset="0"/>
                <a:ea typeface="+mj-ea"/>
                <a:cs typeface="Helvetica" panose="020B0604020202020204" pitchFamily="34" charset="0"/>
              </a:rPr>
              <a:t>mAb</a:t>
            </a:r>
            <a:r>
              <a:rPr kumimoji="0" lang="en-US" sz="3200" b="1" i="0" u="none" strike="noStrike" kern="1200" cap="none" spc="0" normalizeH="0" baseline="0" noProof="0" dirty="0">
                <a:ln>
                  <a:noFill/>
                </a:ln>
                <a:solidFill>
                  <a:prstClr val="black"/>
                </a:solidFill>
                <a:effectLst/>
                <a:uLnTx/>
                <a:uFillTx/>
                <a:latin typeface="Helvetica" panose="020B0604020202020204" pitchFamily="34" charset="0"/>
                <a:ea typeface="+mj-ea"/>
                <a:cs typeface="Helvetica" panose="020B0604020202020204" pitchFamily="34" charset="0"/>
              </a:rPr>
              <a:t>: Zanidatamab + chemo 1L</a:t>
            </a:r>
            <a:endParaRPr kumimoji="0" lang="en-US" sz="4400" b="1" i="0" u="none" strike="noStrike" kern="1200" cap="none" spc="0" normalizeH="0" baseline="0" noProof="0" dirty="0">
              <a:ln>
                <a:noFill/>
              </a:ln>
              <a:solidFill>
                <a:srgbClr val="007CBA"/>
              </a:solidFill>
              <a:effectLst/>
              <a:uLnTx/>
              <a:uFillTx/>
              <a:latin typeface="Calibri" panose="020F0502020204030204"/>
              <a:ea typeface="+mj-ea"/>
              <a:cs typeface="+mj-cs"/>
            </a:endParaRPr>
          </a:p>
        </p:txBody>
      </p:sp>
      <p:sp>
        <p:nvSpPr>
          <p:cNvPr id="6" name="TextBox 12">
            <a:extLst>
              <a:ext uri="{FF2B5EF4-FFF2-40B4-BE49-F238E27FC236}">
                <a16:creationId xmlns:a16="http://schemas.microsoft.com/office/drawing/2014/main" id="{E8EABB3C-6716-6D02-C63D-E33D8F55370B}"/>
              </a:ext>
            </a:extLst>
          </p:cNvPr>
          <p:cNvSpPr txBox="1"/>
          <p:nvPr/>
        </p:nvSpPr>
        <p:spPr>
          <a:xfrm>
            <a:off x="8937523" y="6348456"/>
            <a:ext cx="2958535" cy="246221"/>
          </a:xfrm>
          <a:prstGeom prst="rect">
            <a:avLst/>
          </a:prstGeom>
          <a:noFill/>
        </p:spPr>
        <p:txBody>
          <a:bodyPr wrap="square" lIns="91440" tIns="45720" rIns="91440" bIns="4572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Calibri" panose="020F0502020204030204"/>
                <a:ea typeface="+mn-ea"/>
                <a:cs typeface="+mn-cs"/>
              </a:rPr>
              <a:t>Elimova</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 E, ASCO 2025</a:t>
            </a:r>
          </a:p>
        </p:txBody>
      </p:sp>
      <p:pic>
        <p:nvPicPr>
          <p:cNvPr id="11" name="Picture 2">
            <a:extLst>
              <a:ext uri="{FF2B5EF4-FFF2-40B4-BE49-F238E27FC236}">
                <a16:creationId xmlns:a16="http://schemas.microsoft.com/office/drawing/2014/main" id="{EA439B18-27EA-7BF9-12B5-240E05A991ED}"/>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b="-6440"/>
          <a:stretch>
            <a:fillRect/>
          </a:stretch>
        </p:blipFill>
        <p:spPr bwMode="auto">
          <a:xfrm>
            <a:off x="1374769" y="970026"/>
            <a:ext cx="1806959" cy="14892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a:extLst>
              <a:ext uri="{FF2B5EF4-FFF2-40B4-BE49-F238E27FC236}">
                <a16:creationId xmlns:a16="http://schemas.microsoft.com/office/drawing/2014/main" id="{A8348832-946D-42D2-F9BE-76FB9CA85A9C}"/>
              </a:ext>
            </a:extLst>
          </p:cNvPr>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3386244" y="970026"/>
            <a:ext cx="1616005" cy="14892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2">
            <a:extLst>
              <a:ext uri="{FF2B5EF4-FFF2-40B4-BE49-F238E27FC236}">
                <a16:creationId xmlns:a16="http://schemas.microsoft.com/office/drawing/2014/main" id="{3F365D41-6220-B343-B6B1-C75E7F6A5708}"/>
              </a:ext>
            </a:extLst>
          </p:cNvPr>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a:off x="5411281" y="924974"/>
            <a:ext cx="4755607" cy="14892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2">
            <a:extLst>
              <a:ext uri="{FF2B5EF4-FFF2-40B4-BE49-F238E27FC236}">
                <a16:creationId xmlns:a16="http://schemas.microsoft.com/office/drawing/2014/main" id="{966B8C8A-6050-BBAC-F550-965D4724C61A}"/>
              </a:ext>
            </a:extLst>
          </p:cNvPr>
          <p:cNvPicPr>
            <a:picLocks noChangeAspect="1" noChangeArrowheads="1"/>
          </p:cNvPicPr>
          <p:nvPr/>
        </p:nvPicPr>
        <p:blipFill rotWithShape="1">
          <a:blip r:embed="rId6" cstate="print">
            <a:extLst>
              <a:ext uri="{28A0092B-C50C-407E-A947-70E740481C1C}">
                <a14:useLocalDpi xmlns:a14="http://schemas.microsoft.com/office/drawing/2010/main"/>
              </a:ext>
            </a:extLst>
          </a:blip>
          <a:srcRect/>
          <a:stretch/>
        </p:blipFill>
        <p:spPr bwMode="auto">
          <a:xfrm>
            <a:off x="5002248" y="2587648"/>
            <a:ext cx="6821093" cy="20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2">
            <a:extLst>
              <a:ext uri="{FF2B5EF4-FFF2-40B4-BE49-F238E27FC236}">
                <a16:creationId xmlns:a16="http://schemas.microsoft.com/office/drawing/2014/main" id="{46C815B9-CEC8-4DC2-1FD4-EE92879A1768}"/>
              </a:ext>
            </a:extLst>
          </p:cNvPr>
          <p:cNvPicPr>
            <a:picLocks noChangeAspect="1" noChangeArrowheads="1"/>
          </p:cNvPicPr>
          <p:nvPr/>
        </p:nvPicPr>
        <p:blipFill rotWithShape="1">
          <a:blip r:embed="rId7" cstate="print">
            <a:extLst>
              <a:ext uri="{28A0092B-C50C-407E-A947-70E740481C1C}">
                <a14:useLocalDpi xmlns:a14="http://schemas.microsoft.com/office/drawing/2010/main"/>
              </a:ext>
            </a:extLst>
          </a:blip>
          <a:srcRect/>
          <a:stretch/>
        </p:blipFill>
        <p:spPr bwMode="auto">
          <a:xfrm>
            <a:off x="833406" y="2548771"/>
            <a:ext cx="3737737" cy="18499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a:extLst>
              <a:ext uri="{FF2B5EF4-FFF2-40B4-BE49-F238E27FC236}">
                <a16:creationId xmlns:a16="http://schemas.microsoft.com/office/drawing/2014/main" id="{D1240509-CDC0-D7AC-5809-012758B47683}"/>
              </a:ext>
            </a:extLst>
          </p:cNvPr>
          <p:cNvPicPr>
            <a:picLocks noChangeAspect="1" noChangeArrowheads="1"/>
          </p:cNvPicPr>
          <p:nvPr/>
        </p:nvPicPr>
        <p:blipFill rotWithShape="1">
          <a:blip r:embed="rId8" cstate="print">
            <a:extLst>
              <a:ext uri="{28A0092B-C50C-407E-A947-70E740481C1C}">
                <a14:useLocalDpi xmlns:a14="http://schemas.microsoft.com/office/drawing/2010/main"/>
              </a:ext>
            </a:extLst>
          </a:blip>
          <a:srcRect/>
          <a:stretch/>
        </p:blipFill>
        <p:spPr bwMode="auto">
          <a:xfrm>
            <a:off x="669151" y="4533075"/>
            <a:ext cx="5025154" cy="20616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object 3">
            <a:extLst>
              <a:ext uri="{FF2B5EF4-FFF2-40B4-BE49-F238E27FC236}">
                <a16:creationId xmlns:a16="http://schemas.microsoft.com/office/drawing/2014/main" id="{26E3EDA7-12CA-35A7-2C86-D0E046D41BEF}"/>
              </a:ext>
            </a:extLst>
          </p:cNvPr>
          <p:cNvSpPr txBox="1"/>
          <p:nvPr/>
        </p:nvSpPr>
        <p:spPr>
          <a:xfrm>
            <a:off x="6096000" y="5006937"/>
            <a:ext cx="5800058" cy="1213153"/>
          </a:xfrm>
          <a:prstGeom prst="rect">
            <a:avLst/>
          </a:prstGeom>
        </p:spPr>
        <p:txBody>
          <a:bodyPr vert="horz" wrap="square" lIns="0" tIns="104140" rIns="0" bIns="0" rtlCol="0">
            <a:spAutoFit/>
          </a:bodyPr>
          <a:lstStyle/>
          <a:p>
            <a:pPr marL="266700" marR="0" lvl="0" indent="-229235" algn="l" defTabSz="914400" rtl="0" eaLnBrk="1" fontAlgn="auto" latinLnBrk="0" hangingPunct="1">
              <a:lnSpc>
                <a:spcPct val="100000"/>
              </a:lnSpc>
              <a:spcBef>
                <a:spcPts val="820"/>
              </a:spcBef>
              <a:spcAft>
                <a:spcPts val="0"/>
              </a:spcAft>
              <a:buClrTx/>
              <a:buSzTx/>
              <a:buFontTx/>
              <a:buChar char="•"/>
              <a:tabLst>
                <a:tab pos="267335" algn="l"/>
              </a:tabLst>
              <a:defRPr/>
            </a:pPr>
            <a:r>
              <a:rPr kumimoji="0" lang="it-IT" sz="2400" b="1" i="0" u="none" strike="noStrike" kern="1200" cap="none" spc="0" normalizeH="0" baseline="0" noProof="0" dirty="0" err="1">
                <a:ln>
                  <a:noFill/>
                </a:ln>
                <a:solidFill>
                  <a:prstClr val="black"/>
                </a:solidFill>
                <a:effectLst/>
                <a:uLnTx/>
                <a:uFillTx/>
                <a:latin typeface="Arial"/>
                <a:ea typeface="+mn-ea"/>
                <a:cs typeface="Arial"/>
              </a:rPr>
              <a:t>Phase</a:t>
            </a:r>
            <a:r>
              <a:rPr kumimoji="0" lang="it-IT" sz="2400" b="1" i="0" u="none" strike="noStrike" kern="1200" cap="none" spc="0" normalizeH="0" baseline="0" noProof="0" dirty="0">
                <a:ln>
                  <a:noFill/>
                </a:ln>
                <a:solidFill>
                  <a:prstClr val="black"/>
                </a:solidFill>
                <a:effectLst/>
                <a:uLnTx/>
                <a:uFillTx/>
                <a:latin typeface="Arial"/>
                <a:ea typeface="+mn-ea"/>
                <a:cs typeface="Arial"/>
              </a:rPr>
              <a:t> 3 HERIZON-GEA-01: 1L </a:t>
            </a:r>
            <a:r>
              <a:rPr kumimoji="0" lang="it-IT" sz="2400" b="1" i="0" u="none" strike="noStrike" kern="1200" cap="none" spc="0" normalizeH="0" baseline="0" noProof="0" dirty="0" err="1">
                <a:ln>
                  <a:noFill/>
                </a:ln>
                <a:solidFill>
                  <a:prstClr val="black"/>
                </a:solidFill>
                <a:effectLst/>
                <a:uLnTx/>
                <a:uFillTx/>
                <a:latin typeface="Arial"/>
                <a:ea typeface="+mn-ea"/>
                <a:cs typeface="Arial"/>
              </a:rPr>
              <a:t>chemo</a:t>
            </a:r>
            <a:r>
              <a:rPr kumimoji="0" lang="it-IT" sz="2400" b="1" i="0" u="none" strike="noStrike" kern="1200" cap="none" spc="0" normalizeH="0" baseline="0" noProof="0" dirty="0">
                <a:ln>
                  <a:noFill/>
                </a:ln>
                <a:solidFill>
                  <a:prstClr val="black"/>
                </a:solidFill>
                <a:effectLst/>
                <a:uLnTx/>
                <a:uFillTx/>
                <a:latin typeface="Arial"/>
                <a:ea typeface="+mn-ea"/>
                <a:cs typeface="Arial"/>
              </a:rPr>
              <a:t> + </a:t>
            </a:r>
            <a:r>
              <a:rPr kumimoji="0" lang="it-IT" sz="2400" b="1" i="0" u="none" strike="noStrike" kern="1200" cap="none" spc="0" normalizeH="0" baseline="0" noProof="0" dirty="0" err="1">
                <a:ln>
                  <a:noFill/>
                </a:ln>
                <a:solidFill>
                  <a:prstClr val="black"/>
                </a:solidFill>
                <a:effectLst/>
                <a:uLnTx/>
                <a:uFillTx/>
                <a:latin typeface="Arial"/>
                <a:ea typeface="+mn-ea"/>
                <a:cs typeface="Arial"/>
              </a:rPr>
              <a:t>zanidatamab</a:t>
            </a:r>
            <a:r>
              <a:rPr kumimoji="0" lang="it-IT" sz="2400" b="1" i="0" u="none" strike="noStrike" kern="1200" cap="none" spc="0" normalizeH="0" baseline="0" noProof="0" dirty="0">
                <a:ln>
                  <a:noFill/>
                </a:ln>
                <a:solidFill>
                  <a:prstClr val="black"/>
                </a:solidFill>
                <a:effectLst/>
                <a:uLnTx/>
                <a:uFillTx/>
                <a:latin typeface="Arial"/>
                <a:ea typeface="+mn-ea"/>
                <a:cs typeface="Arial"/>
              </a:rPr>
              <a:t> +/- </a:t>
            </a:r>
            <a:r>
              <a:rPr kumimoji="0" lang="it-IT" sz="2400" b="1" i="0" u="none" strike="noStrike" kern="1200" cap="none" spc="0" normalizeH="0" baseline="0" noProof="0" dirty="0" err="1">
                <a:ln>
                  <a:noFill/>
                </a:ln>
                <a:solidFill>
                  <a:prstClr val="black"/>
                </a:solidFill>
                <a:effectLst/>
                <a:uLnTx/>
                <a:uFillTx/>
                <a:latin typeface="Arial"/>
                <a:ea typeface="+mn-ea"/>
                <a:cs typeface="Arial"/>
              </a:rPr>
              <a:t>tislelizumab</a:t>
            </a:r>
            <a:r>
              <a:rPr kumimoji="0" lang="it-IT" sz="2400" b="1" i="0" u="none" strike="noStrike" kern="1200" cap="none" spc="0" normalizeH="0" baseline="0" noProof="0" dirty="0">
                <a:ln>
                  <a:noFill/>
                </a:ln>
                <a:solidFill>
                  <a:prstClr val="black"/>
                </a:solidFill>
                <a:effectLst/>
                <a:uLnTx/>
                <a:uFillTx/>
                <a:latin typeface="Arial"/>
                <a:ea typeface="+mn-ea"/>
                <a:cs typeface="Arial"/>
              </a:rPr>
              <a:t> </a:t>
            </a:r>
            <a:r>
              <a:rPr kumimoji="0" lang="it-IT" sz="2400" b="1" i="0" u="none" strike="noStrike" kern="1200" cap="none" spc="0" normalizeH="0" baseline="0" noProof="0" dirty="0" err="1">
                <a:ln>
                  <a:noFill/>
                </a:ln>
                <a:solidFill>
                  <a:prstClr val="black"/>
                </a:solidFill>
                <a:effectLst/>
                <a:uLnTx/>
                <a:uFillTx/>
                <a:latin typeface="Arial"/>
                <a:ea typeface="+mn-ea"/>
                <a:cs typeface="Arial"/>
              </a:rPr>
              <a:t>at</a:t>
            </a:r>
            <a:r>
              <a:rPr kumimoji="0" lang="it-IT" sz="2400" b="1" i="0" u="none" strike="noStrike" kern="1200" cap="none" spc="0" normalizeH="0" baseline="0" noProof="0" dirty="0">
                <a:ln>
                  <a:noFill/>
                </a:ln>
                <a:solidFill>
                  <a:prstClr val="black"/>
                </a:solidFill>
                <a:effectLst/>
                <a:uLnTx/>
                <a:uFillTx/>
                <a:latin typeface="Arial"/>
                <a:ea typeface="+mn-ea"/>
                <a:cs typeface="Arial"/>
              </a:rPr>
              <a:t> ASCO GI 2026</a:t>
            </a:r>
            <a:endParaRPr kumimoji="0" sz="2400" b="1" i="0" u="none" strike="noStrike" kern="1200" cap="none" spc="0" normalizeH="0" baseline="0" noProof="0" dirty="0">
              <a:ln>
                <a:noFill/>
              </a:ln>
              <a:solidFill>
                <a:prstClr val="black"/>
              </a:solidFill>
              <a:effectLst/>
              <a:uLnTx/>
              <a:uFillTx/>
              <a:latin typeface="Arial"/>
              <a:ea typeface="+mn-ea"/>
              <a:cs typeface="Arial"/>
            </a:endParaRPr>
          </a:p>
        </p:txBody>
      </p:sp>
      <p:sp>
        <p:nvSpPr>
          <p:cNvPr id="3" name="TextBox 2">
            <a:extLst>
              <a:ext uri="{FF2B5EF4-FFF2-40B4-BE49-F238E27FC236}">
                <a16:creationId xmlns:a16="http://schemas.microsoft.com/office/drawing/2014/main" id="{602965C1-508C-3743-C9A2-20A45D7C0508}"/>
              </a:ext>
            </a:extLst>
          </p:cNvPr>
          <p:cNvSpPr txBox="1"/>
          <p:nvPr/>
        </p:nvSpPr>
        <p:spPr>
          <a:xfrm>
            <a:off x="2219570" y="2312483"/>
            <a:ext cx="152400" cy="123111"/>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Fc</a:t>
            </a:r>
          </a:p>
        </p:txBody>
      </p:sp>
    </p:spTree>
    <p:extLst>
      <p:ext uri="{BB962C8B-B14F-4D97-AF65-F5344CB8AC3E}">
        <p14:creationId xmlns:p14="http://schemas.microsoft.com/office/powerpoint/2010/main" val="6903416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436991-341A-309C-5843-58194066BA28}"/>
            </a:ext>
          </a:extLst>
        </p:cNvPr>
        <p:cNvGrpSpPr/>
        <p:nvPr/>
      </p:nvGrpSpPr>
      <p:grpSpPr>
        <a:xfrm>
          <a:off x="0" y="0"/>
          <a:ext cx="0" cy="0"/>
          <a:chOff x="0" y="0"/>
          <a:chExt cx="0" cy="0"/>
        </a:xfrm>
      </p:grpSpPr>
      <p:sp>
        <p:nvSpPr>
          <p:cNvPr id="5" name="TextBox 4">
            <a:extLst>
              <a:ext uri="{FF2B5EF4-FFF2-40B4-BE49-F238E27FC236}">
                <a16:creationId xmlns:a16="http://schemas.microsoft.com/office/drawing/2014/main" id="{70D39952-BFEE-573E-825B-6193413BED08}"/>
              </a:ext>
            </a:extLst>
          </p:cNvPr>
          <p:cNvSpPr txBox="1"/>
          <p:nvPr/>
        </p:nvSpPr>
        <p:spPr>
          <a:xfrm>
            <a:off x="256032" y="5411096"/>
            <a:ext cx="11658790" cy="874307"/>
          </a:xfrm>
          <a:prstGeom prst="rect">
            <a:avLst/>
          </a:prstGeom>
          <a:noFill/>
        </p:spPr>
        <p:txBody>
          <a:bodyPr wrap="square" lIns="0" tIns="0" rIns="0" bIns="0" rtlCol="0" anchor="b"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err="1">
                <a:ln>
                  <a:noFill/>
                </a:ln>
                <a:solidFill>
                  <a:srgbClr val="002557"/>
                </a:solidFill>
                <a:effectLst/>
                <a:uLnTx/>
                <a:uFillTx/>
                <a:latin typeface="Arial" panose="020B0604020202020204"/>
                <a:ea typeface="+mn-ea"/>
                <a:cs typeface="+mn-cs"/>
              </a:rPr>
              <a:t>a</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Physician’s</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choice of capecitabine plus oxaliplatin or 5-fluorouracil plus cisplatin. Chemotherapy was administered for at least 6 cycles or until disease progression, unacceptable toxicity, or another criterion for treatment discontinuation was met. </a:t>
            </a:r>
            <a:b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br>
            <a:r>
              <a:rPr kumimoji="0" lang="en-US" sz="800" b="0" i="0" u="none" strike="noStrike" kern="1200" cap="none" spc="0" normalizeH="0" baseline="30000" noProof="0" err="1">
                <a:ln>
                  <a:noFill/>
                </a:ln>
                <a:solidFill>
                  <a:srgbClr val="002557"/>
                </a:solidFill>
                <a:effectLst/>
                <a:uLnTx/>
                <a:uFillTx/>
                <a:latin typeface="Arial" panose="020B0604020202020204"/>
                <a:ea typeface="+mn-ea"/>
                <a:cs typeface="+mn-cs"/>
              </a:rPr>
              <a:t>b</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Tislelizumab</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200 mg was administered IV Q3W. </a:t>
            </a:r>
            <a:r>
              <a:rPr kumimoji="0" lang="en-US" sz="800" b="0" i="0" u="none" strike="noStrike" kern="1200" cap="none" spc="0" normalizeH="0" baseline="30000" noProof="0" err="1">
                <a:ln>
                  <a:noFill/>
                </a:ln>
                <a:solidFill>
                  <a:srgbClr val="002557"/>
                </a:solidFill>
                <a:effectLst/>
                <a:uLnTx/>
                <a:uFillTx/>
                <a:latin typeface="Arial" panose="020B0604020202020204"/>
                <a:ea typeface="+mn-ea"/>
                <a:cs typeface="+mn-cs"/>
              </a:rPr>
              <a:t>c</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CT</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/MRI scans were performed every 6 weeks for the first 54 weeks, then every 9 weeks.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AE, adverse event; BICR, blinded independent central review; </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cORR</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confirmed objective response rate; CT, computed tomography; ECOG PS, Eastern Cooperative Oncology Group performance status; GEA, gastroesophageal adenocarcinoma; </a:t>
            </a:r>
            <a:b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b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HER2, human epidermal growth factor receptor 2; IHC, immunohistochemistry; IRR, infusion-related reaction; ISH, in situ hybridization; IV, intravenously; mGEA, advanced or metastatic GEA; MRI, magnetic resonance imaging; OS, overall survival; </a:t>
            </a:r>
            <a:b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b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PFS, progression-free survival; Q3W, every 3 weeks; Q6W, every 6 weeks; R, randomization.</a:t>
            </a:r>
          </a:p>
        </p:txBody>
      </p:sp>
      <p:cxnSp>
        <p:nvCxnSpPr>
          <p:cNvPr id="28" name="Straight Arrow Connector 27">
            <a:extLst>
              <a:ext uri="{FF2B5EF4-FFF2-40B4-BE49-F238E27FC236}">
                <a16:creationId xmlns:a16="http://schemas.microsoft.com/office/drawing/2014/main" id="{74C343BD-C04F-5169-11A9-D12E229B9126}"/>
              </a:ext>
            </a:extLst>
          </p:cNvPr>
          <p:cNvCxnSpPr>
            <a:cxnSpLocks/>
          </p:cNvCxnSpPr>
          <p:nvPr/>
        </p:nvCxnSpPr>
        <p:spPr>
          <a:xfrm>
            <a:off x="7435596" y="3197559"/>
            <a:ext cx="1106424" cy="0"/>
          </a:xfrm>
          <a:prstGeom prst="straightConnector1">
            <a:avLst/>
          </a:prstGeom>
          <a:ln w="15875">
            <a:solidFill>
              <a:srgbClr val="002557"/>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3E180690-1EF8-56C7-FB56-A3A18CDB6379}"/>
              </a:ext>
            </a:extLst>
          </p:cNvPr>
          <p:cNvCxnSpPr>
            <a:cxnSpLocks/>
          </p:cNvCxnSpPr>
          <p:nvPr/>
        </p:nvCxnSpPr>
        <p:spPr>
          <a:xfrm flipV="1">
            <a:off x="3325661" y="3201030"/>
            <a:ext cx="1143000" cy="0"/>
          </a:xfrm>
          <a:prstGeom prst="straightConnector1">
            <a:avLst/>
          </a:prstGeom>
          <a:ln w="15875">
            <a:solidFill>
              <a:schemeClr val="accent2"/>
            </a:solidFill>
            <a:tailEnd type="triangl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CA5E7D2C-9E19-6A8C-56AD-1B6440611A1F}"/>
              </a:ext>
            </a:extLst>
          </p:cNvPr>
          <p:cNvSpPr>
            <a:spLocks noGrp="1"/>
          </p:cNvSpPr>
          <p:nvPr>
            <p:ph type="title"/>
          </p:nvPr>
        </p:nvSpPr>
        <p:spPr>
          <a:xfrm>
            <a:off x="256032" y="317499"/>
            <a:ext cx="10972800" cy="916829"/>
          </a:xfrm>
        </p:spPr>
        <p:txBody>
          <a:bodyPr/>
          <a:lstStyle/>
          <a:p>
            <a:r>
              <a:rPr lang="en-US" dirty="0"/>
              <a:t>HERIZON-GEA-01 Study Design</a:t>
            </a:r>
          </a:p>
        </p:txBody>
      </p:sp>
      <p:sp>
        <p:nvSpPr>
          <p:cNvPr id="49" name="Rectangle 48">
            <a:extLst>
              <a:ext uri="{FF2B5EF4-FFF2-40B4-BE49-F238E27FC236}">
                <a16:creationId xmlns:a16="http://schemas.microsoft.com/office/drawing/2014/main" id="{9347DED8-C0CB-9CFD-9FC5-364682C8C606}"/>
              </a:ext>
            </a:extLst>
          </p:cNvPr>
          <p:cNvSpPr/>
          <p:nvPr/>
        </p:nvSpPr>
        <p:spPr>
          <a:xfrm>
            <a:off x="4486777" y="3778166"/>
            <a:ext cx="3209544" cy="822960"/>
          </a:xfrm>
          <a:prstGeom prst="rect">
            <a:avLst/>
          </a:prstGeom>
          <a:solidFill>
            <a:srgbClr val="00876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sng" strike="noStrike" kern="0" cap="none" spc="0" normalizeH="0" baseline="0" noProof="0">
                <a:ln>
                  <a:noFill/>
                </a:ln>
                <a:solidFill>
                  <a:prstClr val="white"/>
                </a:solidFill>
                <a:effectLst/>
                <a:uLnTx/>
                <a:uFillTx/>
                <a:latin typeface="Arial" panose="020B0604020202020204"/>
                <a:ea typeface="+mn-ea"/>
                <a:cs typeface="+mn-cs"/>
              </a:rPr>
              <a:t>Arm C</a:t>
            </a:r>
            <a:r>
              <a:rPr kumimoji="0" lang="en-US" sz="1500" b="1" i="0" u="none" strike="noStrike" kern="0" cap="none" spc="0" normalizeH="0" baseline="0" noProof="0">
                <a:ln>
                  <a:noFill/>
                </a:ln>
                <a:solidFill>
                  <a:prstClr val="white"/>
                </a:solidFill>
                <a:effectLst/>
                <a:uLnTx/>
                <a:uFillTx/>
                <a:latin typeface="Arial" panose="020B0604020202020204"/>
                <a:ea typeface="+mn-ea"/>
                <a:cs typeface="+mn-cs"/>
              </a:rPr>
              <a:t>: Zanidatamab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prstClr val="white"/>
                </a:solidFill>
                <a:effectLst/>
                <a:uLnTx/>
                <a:uFillTx/>
                <a:latin typeface="Arial" panose="020B0604020202020204"/>
                <a:ea typeface="+mn-ea"/>
                <a:cs typeface="+mn-cs"/>
              </a:rPr>
              <a:t>1800 mg (&lt;70 kg)/2400 mg (≥70 kg) IV Q3W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0" cap="none" spc="0" normalizeH="0" baseline="0" noProof="0">
                <a:ln>
                  <a:noFill/>
                </a:ln>
                <a:solidFill>
                  <a:prstClr val="white"/>
                </a:solidFill>
                <a:effectLst/>
                <a:uLnTx/>
                <a:uFillTx/>
                <a:latin typeface="Arial" panose="020B0604020202020204"/>
                <a:ea typeface="+mn-ea"/>
                <a:cs typeface="+mn-cs"/>
              </a:rPr>
              <a:t> + </a:t>
            </a:r>
            <a:r>
              <a:rPr kumimoji="0" lang="en-US" sz="1500" b="1" i="0" u="none" strike="noStrike" kern="0" cap="none" spc="0" normalizeH="0" baseline="0" noProof="0" err="1">
                <a:ln>
                  <a:noFill/>
                </a:ln>
                <a:solidFill>
                  <a:prstClr val="white"/>
                </a:solidFill>
                <a:effectLst/>
                <a:uLnTx/>
                <a:uFillTx/>
                <a:latin typeface="Arial" panose="020B0604020202020204"/>
                <a:ea typeface="+mn-ea"/>
                <a:cs typeface="+mn-cs"/>
              </a:rPr>
              <a:t>tislelizumab</a:t>
            </a:r>
            <a:r>
              <a:rPr kumimoji="0" lang="en-US" sz="1500" b="1" i="0" u="none" strike="noStrike" kern="0" cap="none" spc="0" normalizeH="0" baseline="30000" noProof="0" err="1">
                <a:ln>
                  <a:noFill/>
                </a:ln>
                <a:solidFill>
                  <a:prstClr val="white"/>
                </a:solidFill>
                <a:effectLst/>
                <a:uLnTx/>
                <a:uFillTx/>
                <a:latin typeface="Arial" panose="020B0604020202020204"/>
                <a:ea typeface="+mn-ea"/>
                <a:cs typeface="+mn-cs"/>
              </a:rPr>
              <a:t>b</a:t>
            </a:r>
            <a:r>
              <a:rPr kumimoji="0" lang="en-US" sz="1500" b="1" i="0" u="none" strike="noStrike" kern="0" cap="none" spc="0" normalizeH="0" baseline="0" noProof="0">
                <a:ln>
                  <a:noFill/>
                </a:ln>
                <a:solidFill>
                  <a:prstClr val="white"/>
                </a:solidFill>
                <a:effectLst/>
                <a:uLnTx/>
                <a:uFillTx/>
                <a:latin typeface="Arial" panose="020B0604020202020204"/>
                <a:ea typeface="+mn-ea"/>
                <a:cs typeface="+mn-cs"/>
              </a:rPr>
              <a:t> + </a:t>
            </a:r>
            <a:r>
              <a:rPr kumimoji="0" lang="en-US" sz="1500" b="1" i="0" u="none" strike="noStrike" kern="0" cap="none" spc="0" normalizeH="0" baseline="0" noProof="0" err="1">
                <a:ln>
                  <a:noFill/>
                </a:ln>
                <a:solidFill>
                  <a:prstClr val="white"/>
                </a:solidFill>
                <a:effectLst/>
                <a:uLnTx/>
                <a:uFillTx/>
                <a:latin typeface="Arial" panose="020B0604020202020204"/>
                <a:ea typeface="+mn-ea"/>
                <a:cs typeface="+mn-cs"/>
              </a:rPr>
              <a:t>chemotherapy</a:t>
            </a:r>
            <a:r>
              <a:rPr kumimoji="0" lang="en-US" sz="1500" b="1" i="0" u="none" strike="noStrike" kern="0" cap="none" spc="0" normalizeH="0" baseline="30000" noProof="0" err="1">
                <a:ln>
                  <a:noFill/>
                </a:ln>
                <a:solidFill>
                  <a:prstClr val="white"/>
                </a:solidFill>
                <a:effectLst/>
                <a:uLnTx/>
                <a:uFillTx/>
                <a:latin typeface="Arial" panose="020B0604020202020204"/>
                <a:ea typeface="+mn-ea"/>
                <a:cs typeface="+mn-cs"/>
              </a:rPr>
              <a:t>a</a:t>
            </a:r>
            <a:endParaRPr kumimoji="0" lang="en-US" sz="1500" b="1"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04E55758-4C6A-0376-3365-8A292F9AC063}"/>
              </a:ext>
            </a:extLst>
          </p:cNvPr>
          <p:cNvSpPr>
            <a:spLocks/>
          </p:cNvSpPr>
          <p:nvPr/>
        </p:nvSpPr>
        <p:spPr>
          <a:xfrm>
            <a:off x="4486777" y="2795547"/>
            <a:ext cx="3211476" cy="822960"/>
          </a:xfrm>
          <a:prstGeom prst="rect">
            <a:avLst/>
          </a:prstGeom>
          <a:solidFill>
            <a:srgbClr val="0076A9"/>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sng" strike="noStrike" kern="0" cap="none" spc="0" normalizeH="0" baseline="0" noProof="0">
                <a:ln>
                  <a:noFill/>
                </a:ln>
                <a:solidFill>
                  <a:srgbClr val="FFFFFF"/>
                </a:solidFill>
                <a:effectLst/>
                <a:uLnTx/>
                <a:uFillTx/>
                <a:latin typeface="Arial" panose="020B0604020202020204"/>
                <a:ea typeface="+mn-ea"/>
                <a:cs typeface="+mn-cs"/>
              </a:rPr>
              <a:t>Arm B</a:t>
            </a:r>
            <a:r>
              <a:rPr kumimoji="0" lang="en-US" sz="1500" b="1" i="0" u="none" strike="noStrike" kern="0" cap="none" spc="0" normalizeH="0" baseline="0" noProof="0">
                <a:ln>
                  <a:noFill/>
                </a:ln>
                <a:solidFill>
                  <a:srgbClr val="FFFFFF"/>
                </a:solidFill>
                <a:effectLst/>
                <a:uLnTx/>
                <a:uFillTx/>
                <a:latin typeface="Arial" panose="020B0604020202020204"/>
                <a:ea typeface="+mn-ea"/>
                <a:cs typeface="+mn-cs"/>
              </a:rPr>
              <a:t>: Zanidatamab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prstClr val="white"/>
                </a:solidFill>
                <a:effectLst/>
                <a:uLnTx/>
                <a:uFillTx/>
                <a:latin typeface="Arial" panose="020B0604020202020204"/>
                <a:ea typeface="+mn-ea"/>
                <a:cs typeface="+mn-cs"/>
              </a:rPr>
              <a:t>1800 mg (&lt;70 kg)/2400 mg (≥70 kg) IV Q3W</a:t>
            </a:r>
            <a:endParaRPr kumimoji="0" lang="en-US" sz="1500" b="1" i="0" u="none" strike="noStrike" kern="0" cap="none" spc="0" normalizeH="0" baseline="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0" cap="none" spc="0" normalizeH="0" baseline="0" noProof="0">
                <a:ln>
                  <a:noFill/>
                </a:ln>
                <a:solidFill>
                  <a:srgbClr val="FFFFFF"/>
                </a:solidFill>
                <a:effectLst/>
                <a:uLnTx/>
                <a:uFillTx/>
                <a:latin typeface="Arial" panose="020B0604020202020204"/>
                <a:ea typeface="+mn-ea"/>
                <a:cs typeface="+mn-cs"/>
              </a:rPr>
              <a:t> + </a:t>
            </a:r>
            <a:r>
              <a:rPr kumimoji="0" lang="en-US" sz="1500" b="1" i="0" u="none" strike="noStrike" kern="0" cap="none" spc="0" normalizeH="0" baseline="0" noProof="0" err="1">
                <a:ln>
                  <a:noFill/>
                </a:ln>
                <a:solidFill>
                  <a:srgbClr val="FFFFFF"/>
                </a:solidFill>
                <a:effectLst/>
                <a:uLnTx/>
                <a:uFillTx/>
                <a:latin typeface="Arial" panose="020B0604020202020204"/>
                <a:ea typeface="+mn-ea"/>
                <a:cs typeface="+mn-cs"/>
              </a:rPr>
              <a:t>chemotherapy</a:t>
            </a:r>
            <a:r>
              <a:rPr kumimoji="0" lang="en-US" sz="1500" b="1" i="0" u="none" strike="noStrike" kern="0" cap="none" spc="0" normalizeH="0" baseline="30000" noProof="0" err="1">
                <a:ln>
                  <a:noFill/>
                </a:ln>
                <a:solidFill>
                  <a:srgbClr val="FFFFFF"/>
                </a:solidFill>
                <a:effectLst/>
                <a:uLnTx/>
                <a:uFillTx/>
                <a:latin typeface="Arial" panose="020B0604020202020204"/>
                <a:ea typeface="+mn-ea"/>
                <a:cs typeface="+mn-cs"/>
              </a:rPr>
              <a:t>a</a:t>
            </a:r>
            <a:endParaRPr kumimoji="0" lang="en-US" sz="1500" b="1"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1213EB2C-5CF4-0CFB-BDE9-24BF457FFBB8}"/>
              </a:ext>
            </a:extLst>
          </p:cNvPr>
          <p:cNvSpPr/>
          <p:nvPr/>
        </p:nvSpPr>
        <p:spPr>
          <a:xfrm>
            <a:off x="4486777" y="1812929"/>
            <a:ext cx="3211475" cy="822960"/>
          </a:xfrm>
          <a:prstGeom prst="rect">
            <a:avLst/>
          </a:prstGeom>
          <a:solidFill>
            <a:srgbClr val="646466"/>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sng" strike="noStrike" kern="0" cap="none" spc="0" normalizeH="0" baseline="0" noProof="0">
                <a:ln>
                  <a:noFill/>
                </a:ln>
                <a:solidFill>
                  <a:srgbClr val="FFFFFF"/>
                </a:solidFill>
                <a:effectLst/>
                <a:uLnTx/>
                <a:uFillTx/>
                <a:latin typeface="Arial" panose="020B0604020202020204"/>
                <a:ea typeface="+mn-ea"/>
                <a:cs typeface="+mn-cs"/>
              </a:rPr>
              <a:t>Arm A</a:t>
            </a:r>
            <a:r>
              <a:rPr kumimoji="0" lang="en-US" sz="1500" b="1" i="0" u="none" strike="noStrike" kern="0" cap="none" spc="0" normalizeH="0" baseline="0" noProof="0">
                <a:ln>
                  <a:noFill/>
                </a:ln>
                <a:solidFill>
                  <a:srgbClr val="FFFFFF"/>
                </a:solidFill>
                <a:effectLst/>
                <a:uLnTx/>
                <a:uFillTx/>
                <a:latin typeface="Arial" panose="020B0604020202020204"/>
                <a:ea typeface="+mn-ea"/>
                <a:cs typeface="+mn-cs"/>
              </a:rPr>
              <a:t>: Trastuzumab +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0" cap="none" spc="0" normalizeH="0" baseline="0" noProof="0" err="1">
                <a:ln>
                  <a:noFill/>
                </a:ln>
                <a:solidFill>
                  <a:srgbClr val="FFFFFF"/>
                </a:solidFill>
                <a:effectLst/>
                <a:uLnTx/>
                <a:uFillTx/>
                <a:latin typeface="Arial" panose="020B0604020202020204"/>
                <a:ea typeface="+mn-ea"/>
                <a:cs typeface="+mn-cs"/>
              </a:rPr>
              <a:t>chemotherapy</a:t>
            </a:r>
            <a:r>
              <a:rPr kumimoji="0" lang="en-US" sz="1500" b="1" i="0" u="none" strike="noStrike" kern="0" cap="none" spc="0" normalizeH="0" baseline="30000" noProof="0" err="1">
                <a:ln>
                  <a:noFill/>
                </a:ln>
                <a:solidFill>
                  <a:srgbClr val="FFFFFF"/>
                </a:solidFill>
                <a:effectLst/>
                <a:uLnTx/>
                <a:uFillTx/>
                <a:latin typeface="Arial" panose="020B0604020202020204"/>
                <a:ea typeface="+mn-ea"/>
                <a:cs typeface="+mn-cs"/>
              </a:rPr>
              <a:t>a</a:t>
            </a:r>
            <a:r>
              <a:rPr kumimoji="0" lang="en-US" sz="1500" b="1" i="0" u="none" strike="noStrike" kern="0" cap="none" spc="0" normalizeH="0" baseline="30000" noProof="0">
                <a:ln>
                  <a:noFill/>
                </a:ln>
                <a:solidFill>
                  <a:srgbClr val="FFFFFF"/>
                </a:solidFill>
                <a:effectLst/>
                <a:uLnTx/>
                <a:uFillTx/>
                <a:latin typeface="Arial" panose="020B0604020202020204"/>
                <a:ea typeface="+mn-ea"/>
                <a:cs typeface="+mn-cs"/>
              </a:rPr>
              <a:t> </a:t>
            </a:r>
            <a:endParaRPr kumimoji="0" lang="en-US" sz="1500" b="1"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43" name="Rectangle: Rounded Corners 42">
            <a:extLst>
              <a:ext uri="{FF2B5EF4-FFF2-40B4-BE49-F238E27FC236}">
                <a16:creationId xmlns:a16="http://schemas.microsoft.com/office/drawing/2014/main" id="{B638C0FD-8C87-93CE-2B5C-075D491CF1A2}"/>
              </a:ext>
            </a:extLst>
          </p:cNvPr>
          <p:cNvSpPr/>
          <p:nvPr/>
        </p:nvSpPr>
        <p:spPr>
          <a:xfrm>
            <a:off x="7600291" y="3188330"/>
            <a:ext cx="1024012" cy="548640"/>
          </a:xfrm>
          <a:prstGeom prst="round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a:ln>
                  <a:noFill/>
                </a:ln>
                <a:solidFill>
                  <a:srgbClr val="002557"/>
                </a:solidFill>
                <a:effectLst/>
                <a:uLnTx/>
                <a:uFillTx/>
                <a:latin typeface="Arial" panose="020B0604020202020204"/>
                <a:ea typeface="+mn-ea"/>
                <a:cs typeface="+mn-cs"/>
              </a:rPr>
              <a:t>CT/MRI</a:t>
            </a:r>
            <a:r>
              <a:rPr kumimoji="0" lang="en-US" sz="1200" b="1" i="0" u="none" strike="noStrike" kern="0" cap="none" spc="0" normalizeH="0" baseline="30000" noProof="0">
                <a:ln>
                  <a:noFill/>
                </a:ln>
                <a:solidFill>
                  <a:srgbClr val="002557"/>
                </a:solidFill>
                <a:effectLst/>
                <a:uLnTx/>
                <a:uFillTx/>
                <a:latin typeface="Arial" panose="020B0604020202020204"/>
                <a:ea typeface="+mn-ea"/>
                <a:cs typeface="+mn-cs"/>
              </a:rPr>
              <a:t>c</a:t>
            </a:r>
            <a:r>
              <a:rPr kumimoji="0" lang="en-US" sz="1200" b="1" i="0" u="none" strike="noStrike" kern="0" cap="none" spc="0" normalizeH="0" baseline="0" noProof="0">
                <a:ln>
                  <a:noFill/>
                </a:ln>
                <a:solidFill>
                  <a:srgbClr val="002557"/>
                </a:solidFill>
                <a:effectLst/>
                <a:uLnTx/>
                <a:uFillTx/>
                <a:latin typeface="Arial" panose="020B0604020202020204"/>
                <a:ea typeface="+mn-ea"/>
                <a:cs typeface="+mn-cs"/>
              </a:rPr>
              <a:t> Q6W</a:t>
            </a:r>
          </a:p>
        </p:txBody>
      </p:sp>
      <p:sp>
        <p:nvSpPr>
          <p:cNvPr id="53" name="Rectangle 52">
            <a:extLst>
              <a:ext uri="{FF2B5EF4-FFF2-40B4-BE49-F238E27FC236}">
                <a16:creationId xmlns:a16="http://schemas.microsoft.com/office/drawing/2014/main" id="{3A79318E-F189-F328-1EAC-C6182959D25D}"/>
              </a:ext>
            </a:extLst>
          </p:cNvPr>
          <p:cNvSpPr/>
          <p:nvPr/>
        </p:nvSpPr>
        <p:spPr>
          <a:xfrm>
            <a:off x="8566727" y="2373556"/>
            <a:ext cx="3371850" cy="1634628"/>
          </a:xfrm>
          <a:prstGeom prst="rect">
            <a:avLst/>
          </a:prstGeom>
          <a:solidFill>
            <a:srgbClr val="002557">
              <a:alpha val="15000"/>
            </a:srgbClr>
          </a:solidFill>
          <a:ln w="25400" cap="flat" cmpd="sng" algn="ctr">
            <a:solidFill>
              <a:srgbClr val="002557"/>
            </a:solidFill>
            <a:prstDash val="solid"/>
            <a:miter lim="800000"/>
          </a:ln>
          <a:effectLst/>
        </p:spPr>
        <p:txBody>
          <a:bodyPr rtlCol="0" anchor="ctr"/>
          <a:lstStyle/>
          <a:p>
            <a:pPr marL="0" marR="0" lvl="0" indent="0" algn="l" defTabSz="914400" rtl="0" eaLnBrk="1" fontAlgn="auto" latinLnBrk="0" hangingPunct="1">
              <a:lnSpc>
                <a:spcPct val="90000"/>
              </a:lnSpc>
              <a:spcBef>
                <a:spcPts val="200"/>
              </a:spcBef>
              <a:spcAft>
                <a:spcPts val="200"/>
              </a:spcAft>
              <a:buClrTx/>
              <a:buSzTx/>
              <a:buFontTx/>
              <a:buNone/>
              <a:tabLst/>
              <a:defRPr/>
            </a:pPr>
            <a:r>
              <a:rPr kumimoji="0" lang="en-US" sz="1600" b="1" i="0" u="none" strike="noStrike" kern="0" cap="none" spc="0" normalizeH="0" baseline="0" noProof="0">
                <a:ln>
                  <a:noFill/>
                </a:ln>
                <a:solidFill>
                  <a:srgbClr val="002557"/>
                </a:solidFill>
                <a:effectLst/>
                <a:uLnTx/>
                <a:uFillTx/>
                <a:latin typeface="Arial" panose="020B0604020202020204"/>
                <a:ea typeface="+mn-ea"/>
                <a:cs typeface="+mn-cs"/>
              </a:rPr>
              <a:t>Dual Primary Endpoints</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002557"/>
                </a:solidFill>
                <a:effectLst/>
                <a:uLnTx/>
                <a:uFillTx/>
                <a:latin typeface="Arial" panose="020B0604020202020204"/>
                <a:ea typeface="+mn-ea"/>
                <a:cs typeface="+mn-cs"/>
              </a:rPr>
              <a:t>PFS (per BICR) </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002557"/>
                </a:solidFill>
                <a:effectLst/>
                <a:uLnTx/>
                <a:uFillTx/>
                <a:latin typeface="Arial" panose="020B0604020202020204"/>
                <a:ea typeface="+mn-ea"/>
                <a:cs typeface="+mn-cs"/>
              </a:rPr>
              <a:t>OS</a:t>
            </a:r>
          </a:p>
          <a:p>
            <a:pPr marL="0" marR="0" lvl="0" indent="0" algn="l" defTabSz="914400" rtl="0" eaLnBrk="1" fontAlgn="auto" latinLnBrk="0" hangingPunct="1">
              <a:lnSpc>
                <a:spcPct val="90000"/>
              </a:lnSpc>
              <a:spcBef>
                <a:spcPts val="200"/>
              </a:spcBef>
              <a:spcAft>
                <a:spcPts val="200"/>
              </a:spcAft>
              <a:buClrTx/>
              <a:buSzTx/>
              <a:buFontTx/>
              <a:buNone/>
              <a:tabLst/>
              <a:defRPr/>
            </a:pPr>
            <a:r>
              <a:rPr kumimoji="0" lang="en-US" sz="1600" b="1" i="0" u="none" strike="noStrike" kern="0" cap="none" spc="0" normalizeH="0" baseline="0" noProof="0">
                <a:ln>
                  <a:noFill/>
                </a:ln>
                <a:solidFill>
                  <a:srgbClr val="002557"/>
                </a:solidFill>
                <a:effectLst/>
                <a:uLnTx/>
                <a:uFillTx/>
                <a:latin typeface="Arial" panose="020B0604020202020204"/>
                <a:ea typeface="+mn-ea"/>
                <a:cs typeface="+mn-cs"/>
              </a:rPr>
              <a:t>Select Secondary Endpoints</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002557"/>
                </a:solidFill>
                <a:effectLst/>
                <a:uLnTx/>
                <a:uFillTx/>
                <a:latin typeface="Arial" panose="020B0604020202020204"/>
                <a:ea typeface="+mn-ea"/>
                <a:cs typeface="+mn-cs"/>
              </a:rPr>
              <a:t>cORR (per BICR)</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002557"/>
                </a:solidFill>
                <a:effectLst/>
                <a:uLnTx/>
                <a:uFillTx/>
                <a:latin typeface="Arial" panose="020B0604020202020204"/>
                <a:ea typeface="+mn-ea"/>
                <a:cs typeface="+mn-cs"/>
              </a:rPr>
              <a:t>Frequency and severity of AEs</a:t>
            </a:r>
          </a:p>
        </p:txBody>
      </p:sp>
      <p:sp>
        <p:nvSpPr>
          <p:cNvPr id="57" name="TextBox 56">
            <a:extLst>
              <a:ext uri="{FF2B5EF4-FFF2-40B4-BE49-F238E27FC236}">
                <a16:creationId xmlns:a16="http://schemas.microsoft.com/office/drawing/2014/main" id="{165D82DF-87B9-6D9E-EF8A-95052D2A1047}"/>
              </a:ext>
            </a:extLst>
          </p:cNvPr>
          <p:cNvSpPr txBox="1"/>
          <p:nvPr/>
        </p:nvSpPr>
        <p:spPr>
          <a:xfrm>
            <a:off x="4454450" y="4659072"/>
            <a:ext cx="3218735" cy="369332"/>
          </a:xfrm>
          <a:prstGeom prst="rect">
            <a:avLst/>
          </a:prstGeom>
          <a:noFill/>
        </p:spPr>
        <p:txBody>
          <a:bodyPr wrap="square" lIns="0" r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2557"/>
                </a:solidFill>
                <a:effectLst/>
                <a:uLnTx/>
                <a:uFillTx/>
                <a:latin typeface="Arial" panose="020B0604020202020204"/>
                <a:ea typeface="+mn-ea"/>
                <a:cs typeface="+mn-cs"/>
              </a:rPr>
              <a:t>Prophylaxis to prevent IRR and diarrhea was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2557"/>
                </a:solidFill>
                <a:effectLst/>
                <a:uLnTx/>
                <a:uFillTx/>
                <a:latin typeface="Arial" panose="020B0604020202020204"/>
                <a:ea typeface="+mn-ea"/>
                <a:cs typeface="+mn-cs"/>
              </a:rPr>
              <a:t>mandatory in the zanidatamab-containing arms</a:t>
            </a:r>
          </a:p>
        </p:txBody>
      </p:sp>
      <p:grpSp>
        <p:nvGrpSpPr>
          <p:cNvPr id="9" name="Group 8">
            <a:extLst>
              <a:ext uri="{FF2B5EF4-FFF2-40B4-BE49-F238E27FC236}">
                <a16:creationId xmlns:a16="http://schemas.microsoft.com/office/drawing/2014/main" id="{1DC5569F-EC6B-8086-B81B-D49DBD5E9A97}"/>
              </a:ext>
            </a:extLst>
          </p:cNvPr>
          <p:cNvGrpSpPr/>
          <p:nvPr/>
        </p:nvGrpSpPr>
        <p:grpSpPr>
          <a:xfrm>
            <a:off x="3707217" y="5161614"/>
            <a:ext cx="4834802" cy="467134"/>
            <a:chOff x="4718366" y="4990771"/>
            <a:chExt cx="5165312" cy="467134"/>
          </a:xfrm>
        </p:grpSpPr>
        <p:sp>
          <p:nvSpPr>
            <p:cNvPr id="61" name="TextBox 60">
              <a:extLst>
                <a:ext uri="{FF2B5EF4-FFF2-40B4-BE49-F238E27FC236}">
                  <a16:creationId xmlns:a16="http://schemas.microsoft.com/office/drawing/2014/main" id="{3ABC64E8-D30C-81A4-0F0D-A342365DB0E4}"/>
                </a:ext>
              </a:extLst>
            </p:cNvPr>
            <p:cNvSpPr txBox="1"/>
            <p:nvPr/>
          </p:nvSpPr>
          <p:spPr>
            <a:xfrm>
              <a:off x="4718366" y="5033173"/>
              <a:ext cx="5104159" cy="424732"/>
            </a:xfrm>
            <a:prstGeom prst="rect">
              <a:avLst/>
            </a:prstGeom>
            <a:noFill/>
          </p:spPr>
          <p:txBody>
            <a:bodyPr wrap="square" lIns="0" rIns="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Treatment u</a:t>
              </a:r>
              <a:r>
                <a:rPr kumimoji="0" lang="en-US" sz="1200" b="0" i="0" u="none" strike="noStrike" kern="0" cap="none" spc="0" normalizeH="0" baseline="0" noProof="0" err="1">
                  <a:ln>
                    <a:noFill/>
                  </a:ln>
                  <a:solidFill>
                    <a:srgbClr val="002557"/>
                  </a:solidFill>
                  <a:effectLst/>
                  <a:uLnTx/>
                  <a:uFillTx/>
                  <a:latin typeface="Arial" panose="020B0604020202020204"/>
                  <a:ea typeface="+mn-ea"/>
                  <a:cs typeface="+mn-cs"/>
                </a:rPr>
                <a:t>ntil</a:t>
              </a: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 disease progression/death/unacceptable toxicity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Chemotherapy could be discontinued after 6 cycles</a:t>
              </a:r>
            </a:p>
          </p:txBody>
        </p:sp>
        <p:cxnSp>
          <p:nvCxnSpPr>
            <p:cNvPr id="7" name="Straight Arrow Connector 6">
              <a:extLst>
                <a:ext uri="{FF2B5EF4-FFF2-40B4-BE49-F238E27FC236}">
                  <a16:creationId xmlns:a16="http://schemas.microsoft.com/office/drawing/2014/main" id="{20BB5FBC-ECE6-1F6F-7DC7-D5E28A652DC3}"/>
                </a:ext>
              </a:extLst>
            </p:cNvPr>
            <p:cNvCxnSpPr>
              <a:cxnSpLocks/>
            </p:cNvCxnSpPr>
            <p:nvPr/>
          </p:nvCxnSpPr>
          <p:spPr>
            <a:xfrm>
              <a:off x="4901442" y="4990771"/>
              <a:ext cx="4982236" cy="0"/>
            </a:xfrm>
            <a:prstGeom prst="straightConnector1">
              <a:avLst/>
            </a:prstGeom>
            <a:ln w="34925">
              <a:solidFill>
                <a:srgbClr val="292666"/>
              </a:solidFill>
              <a:tailEnd type="triangle" w="lg" len="med"/>
            </a:ln>
          </p:spPr>
          <p:style>
            <a:lnRef idx="1">
              <a:schemeClr val="accent1"/>
            </a:lnRef>
            <a:fillRef idx="0">
              <a:schemeClr val="accent1"/>
            </a:fillRef>
            <a:effectRef idx="0">
              <a:schemeClr val="accent1"/>
            </a:effectRef>
            <a:fontRef idx="minor">
              <a:schemeClr val="tx1"/>
            </a:fontRef>
          </p:style>
        </p:cxnSp>
      </p:grpSp>
      <p:cxnSp>
        <p:nvCxnSpPr>
          <p:cNvPr id="18" name="Connector: Elbow 17">
            <a:extLst>
              <a:ext uri="{FF2B5EF4-FFF2-40B4-BE49-F238E27FC236}">
                <a16:creationId xmlns:a16="http://schemas.microsoft.com/office/drawing/2014/main" id="{F04BF99C-AE39-6489-3733-6E3FA659C4D4}"/>
              </a:ext>
            </a:extLst>
          </p:cNvPr>
          <p:cNvCxnSpPr>
            <a:cxnSpLocks/>
          </p:cNvCxnSpPr>
          <p:nvPr/>
        </p:nvCxnSpPr>
        <p:spPr>
          <a:xfrm rot="5400000" flipH="1" flipV="1">
            <a:off x="3902095" y="2620517"/>
            <a:ext cx="971968" cy="170818"/>
          </a:xfrm>
          <a:prstGeom prst="bentConnector2">
            <a:avLst/>
          </a:prstGeom>
          <a:ln w="15875">
            <a:solidFill>
              <a:srgbClr val="002557"/>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6" name="Connector: Elbow 25">
            <a:extLst>
              <a:ext uri="{FF2B5EF4-FFF2-40B4-BE49-F238E27FC236}">
                <a16:creationId xmlns:a16="http://schemas.microsoft.com/office/drawing/2014/main" id="{DE3714BE-A62B-E420-97B6-4E9801798E1E}"/>
              </a:ext>
            </a:extLst>
          </p:cNvPr>
          <p:cNvCxnSpPr>
            <a:cxnSpLocks/>
          </p:cNvCxnSpPr>
          <p:nvPr/>
        </p:nvCxnSpPr>
        <p:spPr>
          <a:xfrm rot="16200000" flipH="1">
            <a:off x="3876362" y="3598882"/>
            <a:ext cx="1013850" cy="161354"/>
          </a:xfrm>
          <a:prstGeom prst="bentConnector2">
            <a:avLst/>
          </a:prstGeom>
          <a:ln w="15875">
            <a:solidFill>
              <a:srgbClr val="002557"/>
            </a:solidFill>
            <a:tailEnd type="triangle" w="lg" len="med"/>
          </a:ln>
        </p:spPr>
        <p:style>
          <a:lnRef idx="1">
            <a:schemeClr val="accent1"/>
          </a:lnRef>
          <a:fillRef idx="0">
            <a:schemeClr val="accent1"/>
          </a:fillRef>
          <a:effectRef idx="0">
            <a:schemeClr val="accent1"/>
          </a:effectRef>
          <a:fontRef idx="minor">
            <a:schemeClr val="tx1"/>
          </a:fontRef>
        </p:style>
      </p:cxnSp>
      <p:sp>
        <p:nvSpPr>
          <p:cNvPr id="16" name="Text Placeholder 15">
            <a:extLst>
              <a:ext uri="{FF2B5EF4-FFF2-40B4-BE49-F238E27FC236}">
                <a16:creationId xmlns:a16="http://schemas.microsoft.com/office/drawing/2014/main" id="{B6EE7ABB-5DB6-E4E1-B588-A3FD810E2084}"/>
              </a:ext>
            </a:extLst>
          </p:cNvPr>
          <p:cNvSpPr>
            <a:spLocks noGrp="1"/>
          </p:cNvSpPr>
          <p:nvPr>
            <p:ph type="body" sz="quarter" idx="15"/>
          </p:nvPr>
        </p:nvSpPr>
        <p:spPr/>
        <p:txBody>
          <a:bodyPr/>
          <a:lstStyle/>
          <a:p>
            <a:r>
              <a:rPr lang="en-US"/>
              <a:t>Elena Elimova, MD</a:t>
            </a:r>
          </a:p>
        </p:txBody>
      </p:sp>
      <p:sp>
        <p:nvSpPr>
          <p:cNvPr id="41" name="Oval 40">
            <a:extLst>
              <a:ext uri="{FF2B5EF4-FFF2-40B4-BE49-F238E27FC236}">
                <a16:creationId xmlns:a16="http://schemas.microsoft.com/office/drawing/2014/main" id="{8D16F593-B3F9-C4DF-4761-CFBE0600C328}"/>
              </a:ext>
            </a:extLst>
          </p:cNvPr>
          <p:cNvSpPr/>
          <p:nvPr/>
        </p:nvSpPr>
        <p:spPr>
          <a:xfrm>
            <a:off x="3562485" y="2905082"/>
            <a:ext cx="584954" cy="584954"/>
          </a:xfrm>
          <a:prstGeom prst="ellipse">
            <a:avLst/>
          </a:prstGeom>
          <a:solidFill>
            <a:srgbClr val="D9DFE6"/>
          </a:solidFill>
          <a:ln w="22225" cap="flat" cmpd="sng" algn="ctr">
            <a:solidFill>
              <a:srgbClr val="002557"/>
            </a:solidFill>
            <a:prstDash val="solid"/>
            <a:miter lim="800000"/>
          </a:ln>
          <a:effectLst/>
        </p:spPr>
        <p:txBody>
          <a:bodyPr lIns="0" r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0" cap="none" spc="0" normalizeH="0" baseline="0" noProof="0">
                <a:ln>
                  <a:noFill/>
                </a:ln>
                <a:solidFill>
                  <a:srgbClr val="002557"/>
                </a:solidFill>
                <a:effectLst/>
                <a:uLnTx/>
                <a:uFillTx/>
                <a:latin typeface="Arial" panose="020B0604020202020204"/>
                <a:ea typeface="+mn-ea"/>
                <a:cs typeface="+mn-cs"/>
              </a:rPr>
              <a:t>R 1:1:1</a:t>
            </a:r>
          </a:p>
        </p:txBody>
      </p:sp>
      <p:sp>
        <p:nvSpPr>
          <p:cNvPr id="46" name="TextBox 45">
            <a:extLst>
              <a:ext uri="{FF2B5EF4-FFF2-40B4-BE49-F238E27FC236}">
                <a16:creationId xmlns:a16="http://schemas.microsoft.com/office/drawing/2014/main" id="{98F4114C-135D-4869-EFA0-9A1848786B68}"/>
              </a:ext>
            </a:extLst>
          </p:cNvPr>
          <p:cNvSpPr txBox="1"/>
          <p:nvPr/>
        </p:nvSpPr>
        <p:spPr>
          <a:xfrm>
            <a:off x="8924380" y="4064858"/>
            <a:ext cx="2440111"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92666"/>
                </a:solidFill>
                <a:effectLst/>
                <a:uLnTx/>
                <a:uFillTx/>
                <a:latin typeface="Arial" panose="020B0604020202020204"/>
                <a:ea typeface="+mn-ea"/>
                <a:cs typeface="+mn-cs"/>
              </a:rPr>
              <a:t>ClinicalTrials.gov: NCT05152147</a:t>
            </a:r>
          </a:p>
        </p:txBody>
      </p:sp>
      <p:sp>
        <p:nvSpPr>
          <p:cNvPr id="4" name="Rectangle 3">
            <a:extLst>
              <a:ext uri="{FF2B5EF4-FFF2-40B4-BE49-F238E27FC236}">
                <a16:creationId xmlns:a16="http://schemas.microsoft.com/office/drawing/2014/main" id="{44E0255D-95FC-41BF-3136-89C4508AEC14}"/>
              </a:ext>
            </a:extLst>
          </p:cNvPr>
          <p:cNvSpPr/>
          <p:nvPr/>
        </p:nvSpPr>
        <p:spPr>
          <a:xfrm>
            <a:off x="256032" y="4574947"/>
            <a:ext cx="3087026" cy="945319"/>
          </a:xfrm>
          <a:prstGeom prst="rect">
            <a:avLst/>
          </a:prstGeom>
          <a:solidFill>
            <a:srgbClr val="002557">
              <a:alpha val="15000"/>
            </a:srgbClr>
          </a:solidFill>
          <a:ln w="25400" cap="flat" cmpd="sng" algn="ctr">
            <a:solidFill>
              <a:srgbClr val="002557"/>
            </a:solidFill>
            <a:prstDash val="solid"/>
            <a:miter lim="800000"/>
          </a:ln>
          <a:effectLst/>
        </p:spPr>
        <p:txBody>
          <a:bodyPr rtlCol="0" anchor="ctr"/>
          <a:lstStyle/>
          <a:p>
            <a:pPr marL="0" marR="0" lvl="0" indent="0" algn="l" defTabSz="914400" rtl="0" eaLnBrk="1" fontAlgn="auto" latinLnBrk="0" hangingPunct="1">
              <a:lnSpc>
                <a:spcPct val="90000"/>
              </a:lnSpc>
              <a:spcBef>
                <a:spcPts val="200"/>
              </a:spcBef>
              <a:spcAft>
                <a:spcPts val="200"/>
              </a:spcAft>
              <a:buClrTx/>
              <a:buSzTx/>
              <a:buFontTx/>
              <a:buNone/>
              <a:tabLst/>
              <a:defRPr/>
            </a:pPr>
            <a:r>
              <a:rPr kumimoji="0" lang="en-US" sz="1600" b="1" i="0" u="none" strike="noStrike" kern="0" cap="none" spc="0" normalizeH="0" baseline="0" noProof="0">
                <a:ln>
                  <a:noFill/>
                </a:ln>
                <a:solidFill>
                  <a:srgbClr val="002557"/>
                </a:solidFill>
                <a:effectLst/>
                <a:uLnTx/>
                <a:uFillTx/>
                <a:latin typeface="Arial" panose="020B0604020202020204"/>
                <a:ea typeface="+mn-ea"/>
                <a:cs typeface="+mn-cs"/>
              </a:rPr>
              <a:t>Stratification Factors</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Geographic region </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HER2 status </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ECOG PS </a:t>
            </a:r>
          </a:p>
        </p:txBody>
      </p:sp>
      <p:sp>
        <p:nvSpPr>
          <p:cNvPr id="14" name="TextBox 13">
            <a:extLst>
              <a:ext uri="{FF2B5EF4-FFF2-40B4-BE49-F238E27FC236}">
                <a16:creationId xmlns:a16="http://schemas.microsoft.com/office/drawing/2014/main" id="{7B829E31-25A1-AEB7-04C5-0319F3B94688}"/>
              </a:ext>
            </a:extLst>
          </p:cNvPr>
          <p:cNvSpPr txBox="1"/>
          <p:nvPr/>
        </p:nvSpPr>
        <p:spPr>
          <a:xfrm>
            <a:off x="256032" y="1013123"/>
            <a:ext cx="11676888" cy="646331"/>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2557"/>
                </a:solidFill>
                <a:effectLst/>
                <a:uLnTx/>
                <a:uFillTx/>
                <a:latin typeface="Arial" panose="020B0604020202020204"/>
                <a:ea typeface="+mn-ea"/>
                <a:cs typeface="+mn-cs"/>
              </a:rPr>
              <a:t>Global phase 3 trial of zanidatamab + chemotherapy ± tislelizumab vs trastuzumab + chemotherapy in previously untreated patients with HER2+ mGEA</a:t>
            </a:r>
          </a:p>
        </p:txBody>
      </p:sp>
      <p:sp>
        <p:nvSpPr>
          <p:cNvPr id="56" name="Rectangle 55">
            <a:extLst>
              <a:ext uri="{FF2B5EF4-FFF2-40B4-BE49-F238E27FC236}">
                <a16:creationId xmlns:a16="http://schemas.microsoft.com/office/drawing/2014/main" id="{4CCDB6F4-0120-892B-2F21-27042935DEA7}"/>
              </a:ext>
            </a:extLst>
          </p:cNvPr>
          <p:cNvSpPr/>
          <p:nvPr/>
        </p:nvSpPr>
        <p:spPr>
          <a:xfrm>
            <a:off x="256032" y="1818908"/>
            <a:ext cx="3082872" cy="2664973"/>
          </a:xfrm>
          <a:prstGeom prst="rect">
            <a:avLst/>
          </a:prstGeom>
          <a:solidFill>
            <a:schemeClr val="bg1">
              <a:lumMod val="85000"/>
              <a:alpha val="14902"/>
            </a:schemeClr>
          </a:solidFill>
          <a:ln w="25400" cap="flat" cmpd="sng" algn="ctr">
            <a:solidFill>
              <a:srgbClr val="002557"/>
            </a:solidFill>
            <a:prstDash val="solid"/>
            <a:miter lim="800000"/>
          </a:ln>
          <a:effectLst/>
        </p:spPr>
        <p:txBody>
          <a:bodyPr rtlCol="0" anchor="ctr"/>
          <a:lstStyle/>
          <a:p>
            <a:pPr marL="0" marR="0" lvl="0" indent="0" algn="l" defTabSz="914400" rtl="0" eaLnBrk="1" fontAlgn="auto" latinLnBrk="0" hangingPunct="1">
              <a:lnSpc>
                <a:spcPct val="90000"/>
              </a:lnSpc>
              <a:spcBef>
                <a:spcPts val="200"/>
              </a:spcBef>
              <a:spcAft>
                <a:spcPts val="200"/>
              </a:spcAft>
              <a:buClrTx/>
              <a:buSzTx/>
              <a:buFontTx/>
              <a:buNone/>
              <a:tabLst/>
              <a:defRPr/>
            </a:pPr>
            <a:r>
              <a:rPr kumimoji="0" lang="en-US" sz="1800" b="1" i="0" u="none" strike="noStrike" kern="0" cap="none" spc="0" normalizeH="0" baseline="0" noProof="0">
                <a:ln>
                  <a:noFill/>
                </a:ln>
                <a:solidFill>
                  <a:srgbClr val="002557"/>
                </a:solidFill>
                <a:effectLst/>
                <a:uLnTx/>
                <a:uFillTx/>
                <a:latin typeface="Arial" panose="020B0604020202020204"/>
                <a:ea typeface="+mn-ea"/>
                <a:cs typeface="+mn-cs"/>
              </a:rPr>
              <a:t>Key Eligibility Criteria</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IE" sz="1200" b="0" i="0" u="none" strike="noStrike" kern="0" cap="none" spc="0" normalizeH="0" baseline="0" noProof="0">
                <a:ln>
                  <a:noFill/>
                </a:ln>
                <a:solidFill>
                  <a:srgbClr val="002557"/>
                </a:solidFill>
                <a:effectLst/>
                <a:uLnTx/>
                <a:uFillTx/>
                <a:latin typeface="Arial" panose="020B0604020202020204"/>
                <a:ea typeface="+mn-ea"/>
                <a:cs typeface="+mn-cs"/>
              </a:rPr>
              <a:t>Age </a:t>
            </a: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≥18 years</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Unresectable, locally advanced, recurrent or metastatic GEA</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HER2 IHC 3+ or IHC 2+/ISH+ </a:t>
            </a:r>
            <a:b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b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per central testing</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ECOG PS 0 or 1</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No prior treatment for locally advanced or metastatic disease</a:t>
            </a:r>
          </a:p>
          <a:p>
            <a:pPr marL="182880" marR="0" lvl="0" indent="-182880" algn="l" defTabSz="914400" rtl="0" eaLnBrk="1" fontAlgn="auto" latinLnBrk="0" hangingPunct="1">
              <a:lnSpc>
                <a:spcPct val="90000"/>
              </a:lnSpc>
              <a:spcBef>
                <a:spcPts val="20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2557"/>
                </a:solidFill>
                <a:effectLst/>
                <a:uLnTx/>
                <a:uFillTx/>
                <a:latin typeface="Arial" panose="020B0604020202020204"/>
                <a:ea typeface="+mn-ea"/>
                <a:cs typeface="+mn-cs"/>
              </a:rPr>
              <a:t>No prior HER2-targeted agents or immunotherapy in any setting</a:t>
            </a:r>
          </a:p>
        </p:txBody>
      </p:sp>
      <p:pic>
        <p:nvPicPr>
          <p:cNvPr id="3" name="Picture 2" descr="Clinical Trials | Jazz Pharmaceuticals">
            <a:extLst>
              <a:ext uri="{FF2B5EF4-FFF2-40B4-BE49-F238E27FC236}">
                <a16:creationId xmlns:a16="http://schemas.microsoft.com/office/drawing/2014/main" id="{A98451D3-90F7-E42A-4DD5-848E2B0D1B8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227239" y="100578"/>
            <a:ext cx="721170" cy="47637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42FC9069-AFB5-D81E-245D-7726E22E6A7C}"/>
              </a:ext>
            </a:extLst>
          </p:cNvPr>
          <p:cNvSpPr txBox="1"/>
          <p:nvPr/>
        </p:nvSpPr>
        <p:spPr>
          <a:xfrm>
            <a:off x="3342289" y="3520966"/>
            <a:ext cx="101950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mn-ea"/>
                <a:cs typeface="+mn-cs"/>
              </a:rPr>
              <a:t>N = 914</a:t>
            </a:r>
          </a:p>
        </p:txBody>
      </p:sp>
    </p:spTree>
    <p:extLst>
      <p:ext uri="{BB962C8B-B14F-4D97-AF65-F5344CB8AC3E}">
        <p14:creationId xmlns:p14="http://schemas.microsoft.com/office/powerpoint/2010/main" val="3448288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5DF325-6C60-AD11-8D60-643581E6489E}"/>
            </a:ext>
          </a:extLst>
        </p:cNvPr>
        <p:cNvGrpSpPr/>
        <p:nvPr/>
      </p:nvGrpSpPr>
      <p:grpSpPr>
        <a:xfrm>
          <a:off x="0" y="0"/>
          <a:ext cx="0" cy="0"/>
          <a:chOff x="0" y="0"/>
          <a:chExt cx="0" cy="0"/>
        </a:xfrm>
      </p:grpSpPr>
      <p:graphicFrame>
        <p:nvGraphicFramePr>
          <p:cNvPr id="68" name="Table 67">
            <a:extLst>
              <a:ext uri="{FF2B5EF4-FFF2-40B4-BE49-F238E27FC236}">
                <a16:creationId xmlns:a16="http://schemas.microsoft.com/office/drawing/2014/main" id="{7274F8C4-2E79-7610-DBBC-0255E2BE3CF3}"/>
              </a:ext>
            </a:extLst>
          </p:cNvPr>
          <p:cNvGraphicFramePr>
            <a:graphicFrameLocks noGrp="1"/>
          </p:cNvGraphicFramePr>
          <p:nvPr/>
        </p:nvGraphicFramePr>
        <p:xfrm>
          <a:off x="-3005" y="5366213"/>
          <a:ext cx="11910774" cy="686118"/>
        </p:xfrm>
        <a:graphic>
          <a:graphicData uri="http://schemas.openxmlformats.org/drawingml/2006/table">
            <a:tbl>
              <a:tblPr firstRow="1" bandRow="1">
                <a:tableStyleId>{5C22544A-7EE6-4342-B048-85BDC9FD1C3A}</a:tableStyleId>
              </a:tblPr>
              <a:tblGrid>
                <a:gridCol w="834806">
                  <a:extLst>
                    <a:ext uri="{9D8B030D-6E8A-4147-A177-3AD203B41FA5}">
                      <a16:colId xmlns:a16="http://schemas.microsoft.com/office/drawing/2014/main" val="892871417"/>
                    </a:ext>
                  </a:extLst>
                </a:gridCol>
                <a:gridCol w="692248">
                  <a:extLst>
                    <a:ext uri="{9D8B030D-6E8A-4147-A177-3AD203B41FA5}">
                      <a16:colId xmlns:a16="http://schemas.microsoft.com/office/drawing/2014/main" val="1531055344"/>
                    </a:ext>
                  </a:extLst>
                </a:gridCol>
                <a:gridCol w="692248">
                  <a:extLst>
                    <a:ext uri="{9D8B030D-6E8A-4147-A177-3AD203B41FA5}">
                      <a16:colId xmlns:a16="http://schemas.microsoft.com/office/drawing/2014/main" val="2183321270"/>
                    </a:ext>
                  </a:extLst>
                </a:gridCol>
                <a:gridCol w="692248">
                  <a:extLst>
                    <a:ext uri="{9D8B030D-6E8A-4147-A177-3AD203B41FA5}">
                      <a16:colId xmlns:a16="http://schemas.microsoft.com/office/drawing/2014/main" val="959859497"/>
                    </a:ext>
                  </a:extLst>
                </a:gridCol>
                <a:gridCol w="692248">
                  <a:extLst>
                    <a:ext uri="{9D8B030D-6E8A-4147-A177-3AD203B41FA5}">
                      <a16:colId xmlns:a16="http://schemas.microsoft.com/office/drawing/2014/main" val="812920742"/>
                    </a:ext>
                  </a:extLst>
                </a:gridCol>
                <a:gridCol w="692248">
                  <a:extLst>
                    <a:ext uri="{9D8B030D-6E8A-4147-A177-3AD203B41FA5}">
                      <a16:colId xmlns:a16="http://schemas.microsoft.com/office/drawing/2014/main" val="2665883415"/>
                    </a:ext>
                  </a:extLst>
                </a:gridCol>
                <a:gridCol w="692248">
                  <a:extLst>
                    <a:ext uri="{9D8B030D-6E8A-4147-A177-3AD203B41FA5}">
                      <a16:colId xmlns:a16="http://schemas.microsoft.com/office/drawing/2014/main" val="3327363386"/>
                    </a:ext>
                  </a:extLst>
                </a:gridCol>
                <a:gridCol w="692248">
                  <a:extLst>
                    <a:ext uri="{9D8B030D-6E8A-4147-A177-3AD203B41FA5}">
                      <a16:colId xmlns:a16="http://schemas.microsoft.com/office/drawing/2014/main" val="3896674495"/>
                    </a:ext>
                  </a:extLst>
                </a:gridCol>
                <a:gridCol w="692248">
                  <a:extLst>
                    <a:ext uri="{9D8B030D-6E8A-4147-A177-3AD203B41FA5}">
                      <a16:colId xmlns:a16="http://schemas.microsoft.com/office/drawing/2014/main" val="2844878733"/>
                    </a:ext>
                  </a:extLst>
                </a:gridCol>
                <a:gridCol w="692248">
                  <a:extLst>
                    <a:ext uri="{9D8B030D-6E8A-4147-A177-3AD203B41FA5}">
                      <a16:colId xmlns:a16="http://schemas.microsoft.com/office/drawing/2014/main" val="2234829585"/>
                    </a:ext>
                  </a:extLst>
                </a:gridCol>
                <a:gridCol w="692248">
                  <a:extLst>
                    <a:ext uri="{9D8B030D-6E8A-4147-A177-3AD203B41FA5}">
                      <a16:colId xmlns:a16="http://schemas.microsoft.com/office/drawing/2014/main" val="3000568017"/>
                    </a:ext>
                  </a:extLst>
                </a:gridCol>
                <a:gridCol w="692248">
                  <a:extLst>
                    <a:ext uri="{9D8B030D-6E8A-4147-A177-3AD203B41FA5}">
                      <a16:colId xmlns:a16="http://schemas.microsoft.com/office/drawing/2014/main" val="978807655"/>
                    </a:ext>
                  </a:extLst>
                </a:gridCol>
                <a:gridCol w="692248">
                  <a:extLst>
                    <a:ext uri="{9D8B030D-6E8A-4147-A177-3AD203B41FA5}">
                      <a16:colId xmlns:a16="http://schemas.microsoft.com/office/drawing/2014/main" val="2886221837"/>
                    </a:ext>
                  </a:extLst>
                </a:gridCol>
                <a:gridCol w="692248">
                  <a:extLst>
                    <a:ext uri="{9D8B030D-6E8A-4147-A177-3AD203B41FA5}">
                      <a16:colId xmlns:a16="http://schemas.microsoft.com/office/drawing/2014/main" val="4102671944"/>
                    </a:ext>
                  </a:extLst>
                </a:gridCol>
                <a:gridCol w="692248">
                  <a:extLst>
                    <a:ext uri="{9D8B030D-6E8A-4147-A177-3AD203B41FA5}">
                      <a16:colId xmlns:a16="http://schemas.microsoft.com/office/drawing/2014/main" val="546629316"/>
                    </a:ext>
                  </a:extLst>
                </a:gridCol>
                <a:gridCol w="692248">
                  <a:extLst>
                    <a:ext uri="{9D8B030D-6E8A-4147-A177-3AD203B41FA5}">
                      <a16:colId xmlns:a16="http://schemas.microsoft.com/office/drawing/2014/main" val="3418375777"/>
                    </a:ext>
                  </a:extLst>
                </a:gridCol>
                <a:gridCol w="692248">
                  <a:extLst>
                    <a:ext uri="{9D8B030D-6E8A-4147-A177-3AD203B41FA5}">
                      <a16:colId xmlns:a16="http://schemas.microsoft.com/office/drawing/2014/main" val="1593913651"/>
                    </a:ext>
                  </a:extLst>
                </a:gridCol>
              </a:tblGrid>
              <a:tr h="228600">
                <a:tc gridSpan="4">
                  <a:txBody>
                    <a:bodyPr/>
                    <a:lstStyle/>
                    <a:p>
                      <a:pPr algn="l">
                        <a:lnSpc>
                          <a:spcPct val="90000"/>
                        </a:lnSpc>
                      </a:pPr>
                      <a:r>
                        <a:rPr lang="en-US" sz="1000">
                          <a:solidFill>
                            <a:schemeClr val="tx1"/>
                          </a:solidFill>
                        </a:rPr>
                        <a:t>       Patients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noFill/>
                  </a:tcPr>
                </a:tc>
                <a:tc hMerge="1">
                  <a:txBody>
                    <a:bodyPr/>
                    <a:lstStyle/>
                    <a:p>
                      <a:pPr algn="l">
                        <a:lnSpc>
                          <a:spcPct val="90000"/>
                        </a:lnSpc>
                      </a:pPr>
                      <a:endParaRPr lang="en-US" sz="1000"/>
                    </a:p>
                  </a:txBody>
                  <a:tcPr marL="45720" marR="45720" marT="0" marB="0"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hMerge="1">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hMerge="1">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noFill/>
                  </a:tcPr>
                </a:tc>
                <a:extLst>
                  <a:ext uri="{0D108BD9-81ED-4DB2-BD59-A6C34878D82A}">
                    <a16:rowId xmlns:a16="http://schemas.microsoft.com/office/drawing/2014/main" val="78998355"/>
                  </a:ext>
                </a:extLst>
              </a:tr>
              <a:tr h="228600">
                <a:tc>
                  <a:txBody>
                    <a:bodyPr/>
                    <a:lstStyle/>
                    <a:p>
                      <a:pPr algn="r">
                        <a:lnSpc>
                          <a:spcPct val="75000"/>
                        </a:lnSpc>
                      </a:pPr>
                      <a:r>
                        <a:rPr lang="en-US" sz="1000" b="1">
                          <a:solidFill>
                            <a:srgbClr val="008764"/>
                          </a:solidFill>
                        </a:rPr>
                        <a:t>Zani + TIS </a:t>
                      </a:r>
                      <a:br>
                        <a:rPr lang="en-US" sz="1000" b="1">
                          <a:solidFill>
                            <a:srgbClr val="008764"/>
                          </a:solidFill>
                        </a:rPr>
                      </a:br>
                      <a:r>
                        <a:rPr lang="en-US" sz="1000" b="1">
                          <a:solidFill>
                            <a:srgbClr val="008764"/>
                          </a:solidFill>
                        </a:rPr>
                        <a:t>+ CT</a:t>
                      </a:r>
                    </a:p>
                  </a:txBody>
                  <a:tcPr marL="0" marR="0" marT="0" marB="0" anchor="ctr">
                    <a:lnL w="12700" cap="flat" cmpd="sng" algn="ctr">
                      <a:noFill/>
                      <a:prstDash val="solid"/>
                      <a:round/>
                      <a:headEnd type="none" w="med" len="med"/>
                      <a:tailEnd type="none" w="med" len="med"/>
                    </a:lnL>
                    <a:noFill/>
                  </a:tcPr>
                </a:tc>
                <a:tc>
                  <a:txBody>
                    <a:bodyPr/>
                    <a:lstStyle/>
                    <a:p>
                      <a:pPr algn="ctr">
                        <a:lnSpc>
                          <a:spcPct val="75000"/>
                        </a:lnSpc>
                      </a:pPr>
                      <a:r>
                        <a:rPr lang="en-US" sz="1000"/>
                        <a:t>302</a:t>
                      </a:r>
                    </a:p>
                  </a:txBody>
                  <a:tcPr marL="45720" marR="45720" marT="0" marB="0" anchor="ctr">
                    <a:solidFill>
                      <a:srgbClr val="D9EDE8"/>
                    </a:solidFill>
                  </a:tcPr>
                </a:tc>
                <a:tc>
                  <a:txBody>
                    <a:bodyPr/>
                    <a:lstStyle/>
                    <a:p>
                      <a:pPr algn="ctr">
                        <a:lnSpc>
                          <a:spcPct val="75000"/>
                        </a:lnSpc>
                      </a:pPr>
                      <a:r>
                        <a:rPr lang="en-US" sz="1000"/>
                        <a:t>240</a:t>
                      </a:r>
                    </a:p>
                  </a:txBody>
                  <a:tcPr marL="45720" marR="45720" marT="0" marB="0" anchor="ctr">
                    <a:solidFill>
                      <a:srgbClr val="D9EDE8"/>
                    </a:solidFill>
                  </a:tcPr>
                </a:tc>
                <a:tc>
                  <a:txBody>
                    <a:bodyPr/>
                    <a:lstStyle/>
                    <a:p>
                      <a:pPr algn="ctr">
                        <a:lnSpc>
                          <a:spcPct val="75000"/>
                        </a:lnSpc>
                      </a:pPr>
                      <a:r>
                        <a:rPr lang="en-US" sz="1000"/>
                        <a:t>183</a:t>
                      </a:r>
                    </a:p>
                  </a:txBody>
                  <a:tcPr marL="45720" marR="45720" marT="0" marB="0" anchor="ctr">
                    <a:solidFill>
                      <a:srgbClr val="D9EDE8"/>
                    </a:solidFill>
                  </a:tcPr>
                </a:tc>
                <a:tc>
                  <a:txBody>
                    <a:bodyPr/>
                    <a:lstStyle/>
                    <a:p>
                      <a:pPr algn="ctr">
                        <a:lnSpc>
                          <a:spcPct val="75000"/>
                        </a:lnSpc>
                      </a:pPr>
                      <a:r>
                        <a:rPr lang="en-US" sz="1000"/>
                        <a:t>147</a:t>
                      </a:r>
                    </a:p>
                  </a:txBody>
                  <a:tcPr marL="45720" marR="45720" marT="0" marB="0" anchor="ctr">
                    <a:solidFill>
                      <a:srgbClr val="D9EDE8"/>
                    </a:solidFill>
                  </a:tcPr>
                </a:tc>
                <a:tc>
                  <a:txBody>
                    <a:bodyPr/>
                    <a:lstStyle/>
                    <a:p>
                      <a:pPr algn="ctr">
                        <a:lnSpc>
                          <a:spcPct val="75000"/>
                        </a:lnSpc>
                      </a:pPr>
                      <a:r>
                        <a:rPr lang="en-US" sz="1000"/>
                        <a:t>113</a:t>
                      </a:r>
                    </a:p>
                  </a:txBody>
                  <a:tcPr marL="45720" marR="45720" marT="0" marB="0" anchor="ctr">
                    <a:solidFill>
                      <a:srgbClr val="D9EDE8"/>
                    </a:solidFill>
                  </a:tcPr>
                </a:tc>
                <a:tc>
                  <a:txBody>
                    <a:bodyPr/>
                    <a:lstStyle/>
                    <a:p>
                      <a:pPr algn="ctr">
                        <a:lnSpc>
                          <a:spcPct val="75000"/>
                        </a:lnSpc>
                      </a:pPr>
                      <a:r>
                        <a:rPr lang="en-US" sz="1000"/>
                        <a:t>90</a:t>
                      </a:r>
                    </a:p>
                  </a:txBody>
                  <a:tcPr marL="45720" marR="45720" marT="0" marB="0" anchor="ctr">
                    <a:solidFill>
                      <a:srgbClr val="D9EDE8"/>
                    </a:solidFill>
                  </a:tcPr>
                </a:tc>
                <a:tc>
                  <a:txBody>
                    <a:bodyPr/>
                    <a:lstStyle/>
                    <a:p>
                      <a:pPr algn="ctr">
                        <a:lnSpc>
                          <a:spcPct val="75000"/>
                        </a:lnSpc>
                      </a:pPr>
                      <a:r>
                        <a:rPr lang="en-US" sz="1000"/>
                        <a:t>65</a:t>
                      </a:r>
                    </a:p>
                  </a:txBody>
                  <a:tcPr marL="45720" marR="45720" marT="0" marB="0" anchor="ctr">
                    <a:solidFill>
                      <a:srgbClr val="D9EDE8"/>
                    </a:solidFill>
                  </a:tcPr>
                </a:tc>
                <a:tc>
                  <a:txBody>
                    <a:bodyPr/>
                    <a:lstStyle/>
                    <a:p>
                      <a:pPr algn="ctr">
                        <a:lnSpc>
                          <a:spcPct val="75000"/>
                        </a:lnSpc>
                      </a:pPr>
                      <a:r>
                        <a:rPr lang="en-US" sz="1000"/>
                        <a:t>46</a:t>
                      </a:r>
                    </a:p>
                  </a:txBody>
                  <a:tcPr marL="45720" marR="45720" marT="0" marB="0" anchor="ctr">
                    <a:solidFill>
                      <a:srgbClr val="D9EDE8"/>
                    </a:solidFill>
                  </a:tcPr>
                </a:tc>
                <a:tc>
                  <a:txBody>
                    <a:bodyPr/>
                    <a:lstStyle/>
                    <a:p>
                      <a:pPr algn="ctr">
                        <a:lnSpc>
                          <a:spcPct val="75000"/>
                        </a:lnSpc>
                      </a:pPr>
                      <a:r>
                        <a:rPr lang="en-US" sz="1000"/>
                        <a:t>42</a:t>
                      </a:r>
                    </a:p>
                  </a:txBody>
                  <a:tcPr marL="45720" marR="45720" marT="0" marB="0" anchor="ctr">
                    <a:solidFill>
                      <a:srgbClr val="D9EDE8"/>
                    </a:solidFill>
                  </a:tcPr>
                </a:tc>
                <a:tc>
                  <a:txBody>
                    <a:bodyPr/>
                    <a:lstStyle/>
                    <a:p>
                      <a:pPr algn="ctr">
                        <a:lnSpc>
                          <a:spcPct val="75000"/>
                        </a:lnSpc>
                      </a:pPr>
                      <a:r>
                        <a:rPr lang="en-US" sz="1000"/>
                        <a:t>30</a:t>
                      </a:r>
                    </a:p>
                  </a:txBody>
                  <a:tcPr marL="45720" marR="45720" marT="0" marB="0" anchor="ctr">
                    <a:solidFill>
                      <a:srgbClr val="D9EDE8"/>
                    </a:solidFill>
                  </a:tcPr>
                </a:tc>
                <a:tc>
                  <a:txBody>
                    <a:bodyPr/>
                    <a:lstStyle/>
                    <a:p>
                      <a:pPr algn="ctr">
                        <a:lnSpc>
                          <a:spcPct val="75000"/>
                        </a:lnSpc>
                      </a:pPr>
                      <a:r>
                        <a:rPr lang="en-US" sz="1000"/>
                        <a:t>27</a:t>
                      </a:r>
                    </a:p>
                  </a:txBody>
                  <a:tcPr marL="45720" marR="45720" marT="0" marB="0" anchor="ctr">
                    <a:solidFill>
                      <a:srgbClr val="D9EDE8"/>
                    </a:solidFill>
                  </a:tcPr>
                </a:tc>
                <a:tc>
                  <a:txBody>
                    <a:bodyPr/>
                    <a:lstStyle/>
                    <a:p>
                      <a:pPr algn="ctr">
                        <a:lnSpc>
                          <a:spcPct val="75000"/>
                        </a:lnSpc>
                      </a:pPr>
                      <a:r>
                        <a:rPr lang="en-US" sz="1000"/>
                        <a:t>20</a:t>
                      </a:r>
                    </a:p>
                  </a:txBody>
                  <a:tcPr marL="45720" marR="45720" marT="0" marB="0" anchor="ctr">
                    <a:solidFill>
                      <a:srgbClr val="D9EDE8"/>
                    </a:solidFill>
                  </a:tcPr>
                </a:tc>
                <a:tc>
                  <a:txBody>
                    <a:bodyPr/>
                    <a:lstStyle/>
                    <a:p>
                      <a:pPr algn="ctr">
                        <a:lnSpc>
                          <a:spcPct val="75000"/>
                        </a:lnSpc>
                      </a:pPr>
                      <a:r>
                        <a:rPr lang="en-US" sz="1000"/>
                        <a:t>13</a:t>
                      </a:r>
                    </a:p>
                  </a:txBody>
                  <a:tcPr marL="45720" marR="45720" marT="0" marB="0" anchor="ctr">
                    <a:solidFill>
                      <a:srgbClr val="D9EDE8"/>
                    </a:solidFill>
                  </a:tcPr>
                </a:tc>
                <a:tc>
                  <a:txBody>
                    <a:bodyPr/>
                    <a:lstStyle/>
                    <a:p>
                      <a:pPr algn="ctr">
                        <a:lnSpc>
                          <a:spcPct val="75000"/>
                        </a:lnSpc>
                      </a:pPr>
                      <a:r>
                        <a:rPr lang="en-US" sz="1000"/>
                        <a:t>6</a:t>
                      </a:r>
                    </a:p>
                  </a:txBody>
                  <a:tcPr marL="45720" marR="45720" marT="0" marB="0" anchor="ctr">
                    <a:solidFill>
                      <a:srgbClr val="D9EDE8"/>
                    </a:solidFill>
                  </a:tcPr>
                </a:tc>
                <a:tc>
                  <a:txBody>
                    <a:bodyPr/>
                    <a:lstStyle/>
                    <a:p>
                      <a:pPr algn="ctr">
                        <a:lnSpc>
                          <a:spcPct val="75000"/>
                        </a:lnSpc>
                      </a:pPr>
                      <a:r>
                        <a:rPr lang="en-US" sz="1000"/>
                        <a:t>2</a:t>
                      </a:r>
                    </a:p>
                  </a:txBody>
                  <a:tcPr marL="45720" marR="45720" marT="0" marB="0" anchor="ctr">
                    <a:solidFill>
                      <a:srgbClr val="D9EDE8"/>
                    </a:solidFill>
                  </a:tcPr>
                </a:tc>
                <a:tc>
                  <a:txBody>
                    <a:bodyPr/>
                    <a:lstStyle/>
                    <a:p>
                      <a:pPr algn="ctr">
                        <a:lnSpc>
                          <a:spcPct val="75000"/>
                        </a:lnSpc>
                      </a:pPr>
                      <a:r>
                        <a:rPr lang="en-US" sz="1000"/>
                        <a:t>0</a:t>
                      </a:r>
                    </a:p>
                  </a:txBody>
                  <a:tcPr marL="45720" marR="45720" marT="0" marB="0" anchor="ctr">
                    <a:solidFill>
                      <a:srgbClr val="D9EDE8"/>
                    </a:solidFill>
                  </a:tcPr>
                </a:tc>
                <a:extLst>
                  <a:ext uri="{0D108BD9-81ED-4DB2-BD59-A6C34878D82A}">
                    <a16:rowId xmlns:a16="http://schemas.microsoft.com/office/drawing/2014/main" val="942842941"/>
                  </a:ext>
                </a:extLst>
              </a:tr>
              <a:tr h="228600">
                <a:tc>
                  <a:txBody>
                    <a:bodyPr/>
                    <a:lstStyle/>
                    <a:p>
                      <a:pPr algn="r"/>
                      <a:r>
                        <a:rPr lang="en-US" sz="1000" b="1" err="1">
                          <a:solidFill>
                            <a:srgbClr val="646466"/>
                          </a:solidFill>
                        </a:rPr>
                        <a:t>Tras</a:t>
                      </a:r>
                      <a:r>
                        <a:rPr lang="en-US" sz="1000" b="1">
                          <a:solidFill>
                            <a:srgbClr val="646466"/>
                          </a:solidFill>
                        </a:rPr>
                        <a:t> + CT</a:t>
                      </a:r>
                    </a:p>
                  </a:txBody>
                  <a:tcPr marL="0" marR="0" marT="0" marB="0" anchor="ctr">
                    <a:lnL w="12700" cap="flat" cmpd="sng" algn="ctr">
                      <a:noFill/>
                      <a:prstDash val="solid"/>
                      <a:round/>
                      <a:headEnd type="none" w="med" len="med"/>
                      <a:tailEnd type="none" w="med" len="med"/>
                    </a:lnL>
                    <a:lnB w="12700" cap="flat" cmpd="sng" algn="ctr">
                      <a:noFill/>
                      <a:prstDash val="solid"/>
                      <a:round/>
                      <a:headEnd type="none" w="med" len="med"/>
                      <a:tailEnd type="none" w="med" len="med"/>
                    </a:lnB>
                    <a:noFill/>
                  </a:tcPr>
                </a:tc>
                <a:tc>
                  <a:txBody>
                    <a:bodyPr/>
                    <a:lstStyle/>
                    <a:p>
                      <a:pPr algn="ctr"/>
                      <a:r>
                        <a:rPr lang="en-US" sz="1000"/>
                        <a:t>308</a:t>
                      </a:r>
                    </a:p>
                  </a:txBody>
                  <a:tcPr marL="45720" marR="45720" marT="0" marB="0" anchor="ctr">
                    <a:solidFill>
                      <a:srgbClr val="E8E8E8"/>
                    </a:solidFill>
                  </a:tcPr>
                </a:tc>
                <a:tc>
                  <a:txBody>
                    <a:bodyPr/>
                    <a:lstStyle/>
                    <a:p>
                      <a:pPr algn="ctr"/>
                      <a:r>
                        <a:rPr lang="en-US" sz="1000"/>
                        <a:t>247</a:t>
                      </a:r>
                    </a:p>
                  </a:txBody>
                  <a:tcPr marL="45720" marR="45720" marT="0" marB="0" anchor="ctr">
                    <a:solidFill>
                      <a:srgbClr val="E8E8E8"/>
                    </a:solidFill>
                  </a:tcPr>
                </a:tc>
                <a:tc>
                  <a:txBody>
                    <a:bodyPr/>
                    <a:lstStyle/>
                    <a:p>
                      <a:pPr algn="ctr"/>
                      <a:r>
                        <a:rPr lang="en-US" sz="1000"/>
                        <a:t>168</a:t>
                      </a:r>
                    </a:p>
                  </a:txBody>
                  <a:tcPr marL="45720" marR="45720" marT="0" marB="0" anchor="ctr">
                    <a:solidFill>
                      <a:srgbClr val="E8E8E8"/>
                    </a:solidFill>
                  </a:tcPr>
                </a:tc>
                <a:tc>
                  <a:txBody>
                    <a:bodyPr/>
                    <a:lstStyle/>
                    <a:p>
                      <a:pPr algn="ctr"/>
                      <a:r>
                        <a:rPr lang="en-US" sz="1000"/>
                        <a:t>97</a:t>
                      </a:r>
                    </a:p>
                  </a:txBody>
                  <a:tcPr marL="45720" marR="45720" marT="0" marB="0" anchor="ctr">
                    <a:solidFill>
                      <a:srgbClr val="E8E8E8"/>
                    </a:solidFill>
                  </a:tcPr>
                </a:tc>
                <a:tc>
                  <a:txBody>
                    <a:bodyPr/>
                    <a:lstStyle/>
                    <a:p>
                      <a:pPr algn="ctr"/>
                      <a:r>
                        <a:rPr lang="en-US" sz="1000"/>
                        <a:t>63</a:t>
                      </a:r>
                    </a:p>
                  </a:txBody>
                  <a:tcPr marL="45720" marR="45720" marT="0" marB="0" anchor="ctr">
                    <a:solidFill>
                      <a:srgbClr val="E8E8E8"/>
                    </a:solidFill>
                  </a:tcPr>
                </a:tc>
                <a:tc>
                  <a:txBody>
                    <a:bodyPr/>
                    <a:lstStyle/>
                    <a:p>
                      <a:pPr algn="ctr"/>
                      <a:r>
                        <a:rPr lang="en-US" sz="1000"/>
                        <a:t>37</a:t>
                      </a:r>
                    </a:p>
                  </a:txBody>
                  <a:tcPr marL="45720" marR="45720" marT="0" marB="0" anchor="ctr">
                    <a:solidFill>
                      <a:srgbClr val="E8E8E8"/>
                    </a:solidFill>
                  </a:tcPr>
                </a:tc>
                <a:tc>
                  <a:txBody>
                    <a:bodyPr/>
                    <a:lstStyle/>
                    <a:p>
                      <a:pPr algn="ctr"/>
                      <a:r>
                        <a:rPr lang="en-US" sz="1000"/>
                        <a:t>23</a:t>
                      </a:r>
                    </a:p>
                  </a:txBody>
                  <a:tcPr marL="45720" marR="45720" marT="0" marB="0" anchor="ctr">
                    <a:solidFill>
                      <a:srgbClr val="E8E8E8"/>
                    </a:solidFill>
                  </a:tcPr>
                </a:tc>
                <a:tc>
                  <a:txBody>
                    <a:bodyPr/>
                    <a:lstStyle/>
                    <a:p>
                      <a:pPr algn="ctr"/>
                      <a:r>
                        <a:rPr lang="en-US" sz="1000"/>
                        <a:t>16</a:t>
                      </a:r>
                    </a:p>
                  </a:txBody>
                  <a:tcPr marL="45720" marR="45720" marT="0" marB="0" anchor="ctr">
                    <a:solidFill>
                      <a:srgbClr val="E8E8E8"/>
                    </a:solidFill>
                  </a:tcPr>
                </a:tc>
                <a:tc>
                  <a:txBody>
                    <a:bodyPr/>
                    <a:lstStyle/>
                    <a:p>
                      <a:pPr algn="ctr"/>
                      <a:r>
                        <a:rPr lang="en-US" sz="1000"/>
                        <a:t>13</a:t>
                      </a:r>
                    </a:p>
                  </a:txBody>
                  <a:tcPr marL="45720" marR="45720" marT="0" marB="0" anchor="ctr">
                    <a:solidFill>
                      <a:srgbClr val="E8E8E8"/>
                    </a:solidFill>
                  </a:tcPr>
                </a:tc>
                <a:tc>
                  <a:txBody>
                    <a:bodyPr/>
                    <a:lstStyle/>
                    <a:p>
                      <a:pPr algn="ctr"/>
                      <a:r>
                        <a:rPr lang="en-US" sz="1000"/>
                        <a:t>10</a:t>
                      </a:r>
                    </a:p>
                  </a:txBody>
                  <a:tcPr marL="45720" marR="45720" marT="0" marB="0" anchor="ctr">
                    <a:solidFill>
                      <a:srgbClr val="E8E8E8"/>
                    </a:solidFill>
                  </a:tcPr>
                </a:tc>
                <a:tc>
                  <a:txBody>
                    <a:bodyPr/>
                    <a:lstStyle/>
                    <a:p>
                      <a:pPr algn="ctr"/>
                      <a:r>
                        <a:rPr lang="en-US" sz="1000"/>
                        <a:t>6</a:t>
                      </a:r>
                    </a:p>
                  </a:txBody>
                  <a:tcPr marL="45720" marR="45720" marT="0" marB="0" anchor="ctr">
                    <a:solidFill>
                      <a:srgbClr val="E8E8E8"/>
                    </a:solidFill>
                  </a:tcPr>
                </a:tc>
                <a:tc>
                  <a:txBody>
                    <a:bodyPr/>
                    <a:lstStyle/>
                    <a:p>
                      <a:pPr algn="ctr"/>
                      <a:r>
                        <a:rPr lang="en-US" sz="1000"/>
                        <a:t>4</a:t>
                      </a:r>
                    </a:p>
                  </a:txBody>
                  <a:tcPr marL="45720" marR="45720" marT="0" marB="0" anchor="ctr">
                    <a:solidFill>
                      <a:srgbClr val="E8E8E8"/>
                    </a:solidFill>
                  </a:tcPr>
                </a:tc>
                <a:tc>
                  <a:txBody>
                    <a:bodyPr/>
                    <a:lstStyle/>
                    <a:p>
                      <a:pPr algn="ctr"/>
                      <a:r>
                        <a:rPr lang="en-US" sz="1000"/>
                        <a:t>3</a:t>
                      </a:r>
                    </a:p>
                  </a:txBody>
                  <a:tcPr marL="45720" marR="45720" marT="0" marB="0" anchor="ctr">
                    <a:solidFill>
                      <a:srgbClr val="E8E8E8"/>
                    </a:solidFill>
                  </a:tcPr>
                </a:tc>
                <a:tc>
                  <a:txBody>
                    <a:bodyPr/>
                    <a:lstStyle/>
                    <a:p>
                      <a:pPr algn="ctr"/>
                      <a:r>
                        <a:rPr lang="en-US" sz="1000"/>
                        <a:t>2</a:t>
                      </a:r>
                    </a:p>
                  </a:txBody>
                  <a:tcPr marL="45720" marR="45720" marT="0" marB="0" anchor="ctr">
                    <a:solidFill>
                      <a:srgbClr val="E8E8E8"/>
                    </a:solidFill>
                  </a:tcPr>
                </a:tc>
                <a:tc>
                  <a:txBody>
                    <a:bodyPr/>
                    <a:lstStyle/>
                    <a:p>
                      <a:pPr algn="ctr"/>
                      <a:r>
                        <a:rPr lang="en-US" sz="1000"/>
                        <a:t>0</a:t>
                      </a:r>
                    </a:p>
                  </a:txBody>
                  <a:tcPr marL="45720" marR="45720" marT="0" marB="0" anchor="ctr">
                    <a:solidFill>
                      <a:srgbClr val="E8E8E8"/>
                    </a:solidFill>
                  </a:tcPr>
                </a:tc>
                <a:tc>
                  <a:txBody>
                    <a:bodyPr/>
                    <a:lstStyle/>
                    <a:p>
                      <a:pPr algn="ctr"/>
                      <a:endParaRPr lang="en-US" sz="1000"/>
                    </a:p>
                  </a:txBody>
                  <a:tcPr marL="45720" marR="45720" marT="0" marB="0" anchor="ctr">
                    <a:solidFill>
                      <a:srgbClr val="E8E8E8"/>
                    </a:solidFill>
                  </a:tcPr>
                </a:tc>
                <a:extLst>
                  <a:ext uri="{0D108BD9-81ED-4DB2-BD59-A6C34878D82A}">
                    <a16:rowId xmlns:a16="http://schemas.microsoft.com/office/drawing/2014/main" val="2172945149"/>
                  </a:ext>
                </a:extLst>
              </a:tr>
            </a:tbl>
          </a:graphicData>
        </a:graphic>
      </p:graphicFrame>
      <p:sp>
        <p:nvSpPr>
          <p:cNvPr id="8" name="TextBox 7">
            <a:extLst>
              <a:ext uri="{FF2B5EF4-FFF2-40B4-BE49-F238E27FC236}">
                <a16:creationId xmlns:a16="http://schemas.microsoft.com/office/drawing/2014/main" id="{FBAF468F-167A-2E2A-FF74-F2CC2EC524BF}"/>
              </a:ext>
            </a:extLst>
          </p:cNvPr>
          <p:cNvSpPr txBox="1"/>
          <p:nvPr/>
        </p:nvSpPr>
        <p:spPr>
          <a:xfrm>
            <a:off x="256032" y="5911054"/>
            <a:ext cx="11623915" cy="369332"/>
          </a:xfrm>
          <a:prstGeom prst="rect">
            <a:avLst/>
          </a:prstGeom>
          <a:noFill/>
        </p:spPr>
        <p:txBody>
          <a:bodyPr wrap="square" lIns="0" tIns="0" rIns="0" bIns="0" rtlCol="0" anchor="b"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BICR, blinded independent central review; CT, chemotherapy; HR, hazard ratio; PFS, progression-free survival; TIS, tislelizumab; </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Tras</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trastuzumab; Zani, zanidatamab.</a:t>
            </a:r>
          </a:p>
        </p:txBody>
      </p:sp>
      <p:sp>
        <p:nvSpPr>
          <p:cNvPr id="2" name="Title 1">
            <a:extLst>
              <a:ext uri="{FF2B5EF4-FFF2-40B4-BE49-F238E27FC236}">
                <a16:creationId xmlns:a16="http://schemas.microsoft.com/office/drawing/2014/main" id="{6FD84B2A-082C-15F4-A7E1-2D39CC11D194}"/>
              </a:ext>
            </a:extLst>
          </p:cNvPr>
          <p:cNvSpPr>
            <a:spLocks noGrp="1"/>
          </p:cNvSpPr>
          <p:nvPr>
            <p:ph type="title"/>
          </p:nvPr>
        </p:nvSpPr>
        <p:spPr>
          <a:xfrm>
            <a:off x="267497" y="317499"/>
            <a:ext cx="10972800" cy="907864"/>
          </a:xfrm>
        </p:spPr>
        <p:txBody>
          <a:bodyPr>
            <a:normAutofit/>
          </a:bodyPr>
          <a:lstStyle/>
          <a:p>
            <a:r>
              <a:rPr lang="en-US"/>
              <a:t>Primary Endpoint: PFS per BICR</a:t>
            </a:r>
          </a:p>
        </p:txBody>
      </p:sp>
      <p:sp>
        <p:nvSpPr>
          <p:cNvPr id="136" name="TextBox 135">
            <a:extLst>
              <a:ext uri="{FF2B5EF4-FFF2-40B4-BE49-F238E27FC236}">
                <a16:creationId xmlns:a16="http://schemas.microsoft.com/office/drawing/2014/main" id="{3478A627-4343-F3F8-312B-9945BE40EDFE}"/>
              </a:ext>
            </a:extLst>
          </p:cNvPr>
          <p:cNvSpPr txBox="1"/>
          <p:nvPr/>
        </p:nvSpPr>
        <p:spPr>
          <a:xfrm>
            <a:off x="267497" y="986921"/>
            <a:ext cx="11658419" cy="646331"/>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2557"/>
                </a:solidFill>
                <a:effectLst/>
                <a:uLnTx/>
                <a:uFillTx/>
                <a:latin typeface="Arial" panose="020B0604020202020204"/>
                <a:ea typeface="+mn-ea"/>
                <a:cs typeface="+mn-cs"/>
              </a:rPr>
              <a:t>Statistically significant and clinically meaningful improvement in PFS with zanidatamab + tislelizumab + CT vs trastuzumab + CT (&gt;4-month prolongation in median PFS)</a:t>
            </a:r>
          </a:p>
        </p:txBody>
      </p:sp>
      <p:graphicFrame>
        <p:nvGraphicFramePr>
          <p:cNvPr id="424" name="Table 423">
            <a:extLst>
              <a:ext uri="{FF2B5EF4-FFF2-40B4-BE49-F238E27FC236}">
                <a16:creationId xmlns:a16="http://schemas.microsoft.com/office/drawing/2014/main" id="{BD33B890-00A7-4E0D-A234-7808AF69F740}"/>
              </a:ext>
            </a:extLst>
          </p:cNvPr>
          <p:cNvGraphicFramePr>
            <a:graphicFrameLocks noGrp="1"/>
          </p:cNvGraphicFramePr>
          <p:nvPr/>
        </p:nvGraphicFramePr>
        <p:xfrm>
          <a:off x="7249586" y="2253198"/>
          <a:ext cx="1329147" cy="828334"/>
        </p:xfrm>
        <a:graphic>
          <a:graphicData uri="http://schemas.openxmlformats.org/drawingml/2006/table">
            <a:tbl>
              <a:tblPr>
                <a:noFill/>
              </a:tblPr>
              <a:tblGrid>
                <a:gridCol w="1329147">
                  <a:extLst>
                    <a:ext uri="{9D8B030D-6E8A-4147-A177-3AD203B41FA5}">
                      <a16:colId xmlns:a16="http://schemas.microsoft.com/office/drawing/2014/main" val="2461721837"/>
                    </a:ext>
                  </a:extLst>
                </a:gridCol>
              </a:tblGrid>
              <a:tr h="361801">
                <a:tc>
                  <a:txBody>
                    <a:bodyPr/>
                    <a:lstStyle/>
                    <a:p>
                      <a:pPr marL="0" marR="0" lvl="0" indent="0" algn="r" rtl="0">
                        <a:lnSpc>
                          <a:spcPct val="95000"/>
                        </a:lnSpc>
                        <a:spcBef>
                          <a:spcPts val="0"/>
                        </a:spcBef>
                        <a:spcAft>
                          <a:spcPts val="0"/>
                        </a:spcAft>
                        <a:buClr>
                          <a:srgbClr val="1E1E20"/>
                        </a:buClr>
                        <a:buSzPts val="800"/>
                        <a:buFont typeface="Arial"/>
                        <a:buNone/>
                      </a:pPr>
                      <a:r>
                        <a:rPr lang="en" sz="1200" b="1" u="none" strike="noStrike" cap="none">
                          <a:solidFill>
                            <a:schemeClr val="tx1"/>
                          </a:solidFill>
                          <a:latin typeface="+mj-lt"/>
                          <a:cs typeface="Arial" panose="020B0604020202020204" pitchFamily="34" charset="0"/>
                        </a:rPr>
                        <a:t>Median PFS</a:t>
                      </a:r>
                      <a:r>
                        <a:rPr lang="en" sz="1200" b="0" u="none" strike="noStrike" cap="none">
                          <a:solidFill>
                            <a:schemeClr val="tx1"/>
                          </a:solidFill>
                          <a:latin typeface="+mj-lt"/>
                          <a:cs typeface="Arial" panose="020B0604020202020204" pitchFamily="34" charset="0"/>
                        </a:rPr>
                        <a:t> </a:t>
                      </a:r>
                      <a:br>
                        <a:rPr lang="en" sz="1200" b="0" u="none" strike="noStrike" cap="none">
                          <a:solidFill>
                            <a:schemeClr val="tx1"/>
                          </a:solidFill>
                          <a:latin typeface="+mj-lt"/>
                          <a:cs typeface="Arial" panose="020B0604020202020204" pitchFamily="34" charset="0"/>
                        </a:rPr>
                      </a:br>
                      <a:r>
                        <a:rPr lang="en" sz="1200" b="0" u="none" strike="noStrike" cap="none">
                          <a:solidFill>
                            <a:schemeClr val="tx1"/>
                          </a:solidFill>
                          <a:latin typeface="+mj-lt"/>
                          <a:cs typeface="Arial" panose="020B0604020202020204" pitchFamily="34" charset="0"/>
                        </a:rPr>
                        <a:t>(95% CI), mo</a:t>
                      </a:r>
                      <a:endParaRPr sz="1200" b="0" i="0" u="none" strike="noStrike" cap="none">
                        <a:solidFill>
                          <a:schemeClr val="tx1"/>
                        </a:solidFill>
                        <a:latin typeface="+mj-lt"/>
                        <a:ea typeface="Arial"/>
                        <a:cs typeface="Arial" panose="020B0604020202020204" pitchFamily="34" charset="0"/>
                        <a:sym typeface="Arial"/>
                      </a:endParaRPr>
                    </a:p>
                  </a:txBody>
                  <a:tcPr marL="80439" marR="80439"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9469594"/>
                  </a:ext>
                </a:extLst>
              </a:tr>
              <a:tr h="466533">
                <a:tc>
                  <a:txBody>
                    <a:bodyPr/>
                    <a:lstStyle/>
                    <a:p>
                      <a:pPr marL="0" marR="0" lvl="0" indent="0" algn="r" rtl="0">
                        <a:lnSpc>
                          <a:spcPct val="95000"/>
                        </a:lnSpc>
                        <a:spcBef>
                          <a:spcPts val="0"/>
                        </a:spcBef>
                        <a:spcAft>
                          <a:spcPts val="0"/>
                        </a:spcAft>
                        <a:buClr>
                          <a:srgbClr val="1E1E20"/>
                        </a:buClr>
                        <a:buSzPts val="800"/>
                        <a:buFont typeface="Arial"/>
                        <a:buNone/>
                      </a:pPr>
                      <a:r>
                        <a:rPr lang="en-US" sz="1200" b="1" i="0" u="none" strike="noStrike" kern="1200" cap="none">
                          <a:solidFill>
                            <a:schemeClr val="tx1"/>
                          </a:solidFill>
                          <a:latin typeface="+mn-lt"/>
                          <a:ea typeface="Arial"/>
                          <a:cs typeface="Arial" panose="020B0604020202020204" pitchFamily="34" charset="0"/>
                          <a:sym typeface="Arial"/>
                        </a:rPr>
                        <a:t>HR</a:t>
                      </a:r>
                      <a:r>
                        <a:rPr lang="en-US" sz="1200" b="0" i="0" u="none" strike="noStrike" kern="1200" cap="none">
                          <a:solidFill>
                            <a:schemeClr val="tx1"/>
                          </a:solidFill>
                          <a:latin typeface="+mn-lt"/>
                          <a:ea typeface="Arial"/>
                          <a:cs typeface="Arial" panose="020B0604020202020204" pitchFamily="34" charset="0"/>
                          <a:sym typeface="Arial"/>
                        </a:rPr>
                        <a:t> (95% CI)</a:t>
                      </a:r>
                      <a:endParaRPr sz="1200" b="0" i="0" u="none" strike="noStrike" cap="none">
                        <a:solidFill>
                          <a:schemeClr val="tx1"/>
                        </a:solidFill>
                        <a:latin typeface="+mj-lt"/>
                        <a:ea typeface="Arial"/>
                        <a:cs typeface="Arial" panose="020B0604020202020204" pitchFamily="34" charset="0"/>
                        <a:sym typeface="Arial"/>
                      </a:endParaRPr>
                    </a:p>
                  </a:txBody>
                  <a:tcPr marL="80439" marR="80439"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5031256"/>
                  </a:ext>
                </a:extLst>
              </a:tr>
            </a:tbl>
          </a:graphicData>
        </a:graphic>
      </p:graphicFrame>
      <p:sp>
        <p:nvSpPr>
          <p:cNvPr id="16" name="Rectangle 3992">
            <a:extLst>
              <a:ext uri="{FF2B5EF4-FFF2-40B4-BE49-F238E27FC236}">
                <a16:creationId xmlns:a16="http://schemas.microsoft.com/office/drawing/2014/main" id="{ECC95D51-2629-08DB-5702-97A9AA25E66F}"/>
              </a:ext>
            </a:extLst>
          </p:cNvPr>
          <p:cNvSpPr>
            <a:spLocks noChangeArrowheads="1"/>
          </p:cNvSpPr>
          <p:nvPr/>
        </p:nvSpPr>
        <p:spPr bwMode="auto">
          <a:xfrm rot="16200000">
            <a:off x="-797957" y="3222609"/>
            <a:ext cx="2321148" cy="20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Progression-free survival (%)</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pic>
        <p:nvPicPr>
          <p:cNvPr id="6" name="Picture 2" descr="Clinical Trials | Jazz Pharmaceuticals">
            <a:extLst>
              <a:ext uri="{FF2B5EF4-FFF2-40B4-BE49-F238E27FC236}">
                <a16:creationId xmlns:a16="http://schemas.microsoft.com/office/drawing/2014/main" id="{6291F9EB-FCE6-C0C4-02DE-EB17EEB6EE2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227239" y="100578"/>
            <a:ext cx="721170" cy="476373"/>
          </a:xfrm>
          <a:prstGeom prst="rect">
            <a:avLst/>
          </a:prstGeom>
          <a:noFill/>
          <a:extLst>
            <a:ext uri="{909E8E84-426E-40DD-AFC4-6F175D3DCCD1}">
              <a14:hiddenFill xmlns:a14="http://schemas.microsoft.com/office/drawing/2010/main">
                <a:solidFill>
                  <a:srgbClr val="FFFFFF"/>
                </a:solidFill>
              </a14:hiddenFill>
            </a:ext>
          </a:extLst>
        </p:spPr>
      </p:pic>
      <p:cxnSp>
        <p:nvCxnSpPr>
          <p:cNvPr id="7" name="Straight Connector 6">
            <a:extLst>
              <a:ext uri="{FF2B5EF4-FFF2-40B4-BE49-F238E27FC236}">
                <a16:creationId xmlns:a16="http://schemas.microsoft.com/office/drawing/2014/main" id="{8C097361-EA8B-572E-2DE2-2EC8CE52BE54}"/>
              </a:ext>
            </a:extLst>
          </p:cNvPr>
          <p:cNvCxnSpPr>
            <a:cxnSpLocks/>
          </p:cNvCxnSpPr>
          <p:nvPr/>
        </p:nvCxnSpPr>
        <p:spPr>
          <a:xfrm flipH="1" flipV="1">
            <a:off x="3256887" y="3015209"/>
            <a:ext cx="0" cy="1928262"/>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4307EE7-DD78-0E96-4D69-174255B9864D}"/>
              </a:ext>
            </a:extLst>
          </p:cNvPr>
          <p:cNvSpPr txBox="1"/>
          <p:nvPr/>
        </p:nvSpPr>
        <p:spPr>
          <a:xfrm>
            <a:off x="3334374" y="2599874"/>
            <a:ext cx="1158367" cy="35394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8764"/>
                </a:solidFill>
                <a:effectLst/>
                <a:uLnTx/>
                <a:uFillTx/>
                <a:latin typeface="Arial" panose="020B0604020202020204"/>
                <a:ea typeface="+mn-ea"/>
                <a:cs typeface="+mn-cs"/>
              </a:rPr>
              <a:t>59.7%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8764"/>
                </a:solidFill>
                <a:effectLst/>
                <a:uLnTx/>
                <a:uFillTx/>
                <a:latin typeface="Arial" panose="020B0604020202020204"/>
                <a:ea typeface="+mn-ea"/>
                <a:cs typeface="+mn-cs"/>
              </a:rPr>
              <a:t>(95% CI: 53.6–65.4)</a:t>
            </a:r>
          </a:p>
        </p:txBody>
      </p:sp>
      <p:cxnSp>
        <p:nvCxnSpPr>
          <p:cNvPr id="15" name="Straight Connector 14">
            <a:extLst>
              <a:ext uri="{FF2B5EF4-FFF2-40B4-BE49-F238E27FC236}">
                <a16:creationId xmlns:a16="http://schemas.microsoft.com/office/drawing/2014/main" id="{4C76D1AA-CB2A-5AA5-947F-EEC84A3F0B4F}"/>
              </a:ext>
            </a:extLst>
          </p:cNvPr>
          <p:cNvCxnSpPr>
            <a:cxnSpLocks/>
          </p:cNvCxnSpPr>
          <p:nvPr/>
        </p:nvCxnSpPr>
        <p:spPr>
          <a:xfrm flipV="1">
            <a:off x="5329713" y="3531536"/>
            <a:ext cx="0" cy="1417320"/>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F8BCC9D1-14A4-E26A-DF0D-76BB82B8C0DC}"/>
              </a:ext>
            </a:extLst>
          </p:cNvPr>
          <p:cNvSpPr txBox="1"/>
          <p:nvPr/>
        </p:nvSpPr>
        <p:spPr>
          <a:xfrm>
            <a:off x="5353543" y="3075362"/>
            <a:ext cx="1158367" cy="35394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8764"/>
                </a:solidFill>
                <a:effectLst/>
                <a:uLnTx/>
                <a:uFillTx/>
                <a:latin typeface="Arial" panose="020B0604020202020204"/>
                <a:ea typeface="+mn-ea"/>
                <a:cs typeface="+mn-cs"/>
              </a:rPr>
              <a:t>43.9%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8764"/>
                </a:solidFill>
                <a:effectLst/>
                <a:uLnTx/>
                <a:uFillTx/>
                <a:latin typeface="Arial" panose="020B0604020202020204"/>
                <a:ea typeface="+mn-ea"/>
                <a:cs typeface="+mn-cs"/>
              </a:rPr>
              <a:t>(95% CI: 37.4–50.1)</a:t>
            </a:r>
          </a:p>
        </p:txBody>
      </p:sp>
      <p:grpSp>
        <p:nvGrpSpPr>
          <p:cNvPr id="1569" name="Group 1568">
            <a:extLst>
              <a:ext uri="{FF2B5EF4-FFF2-40B4-BE49-F238E27FC236}">
                <a16:creationId xmlns:a16="http://schemas.microsoft.com/office/drawing/2014/main" id="{FC694918-012F-7FCC-D518-01659EAAD735}"/>
              </a:ext>
            </a:extLst>
          </p:cNvPr>
          <p:cNvGrpSpPr/>
          <p:nvPr/>
        </p:nvGrpSpPr>
        <p:grpSpPr>
          <a:xfrm>
            <a:off x="1145470" y="1734460"/>
            <a:ext cx="78917" cy="56922"/>
            <a:chOff x="490538" y="512763"/>
            <a:chExt cx="31750" cy="31750"/>
          </a:xfrm>
        </p:grpSpPr>
        <p:sp>
          <p:nvSpPr>
            <p:cNvPr id="1769" name="Line 3113">
              <a:extLst>
                <a:ext uri="{FF2B5EF4-FFF2-40B4-BE49-F238E27FC236}">
                  <a16:creationId xmlns:a16="http://schemas.microsoft.com/office/drawing/2014/main" id="{6FA8C7C3-DFDE-E767-6F18-A8A1B684F97B}"/>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0" name="Line 3114">
              <a:extLst>
                <a:ext uri="{FF2B5EF4-FFF2-40B4-BE49-F238E27FC236}">
                  <a16:creationId xmlns:a16="http://schemas.microsoft.com/office/drawing/2014/main" id="{92332F37-8635-E550-6DE6-60DBCD68AE42}"/>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1" name="Line 3115">
              <a:extLst>
                <a:ext uri="{FF2B5EF4-FFF2-40B4-BE49-F238E27FC236}">
                  <a16:creationId xmlns:a16="http://schemas.microsoft.com/office/drawing/2014/main" id="{ED13ED60-65C3-7112-3D8D-50086A63249C}"/>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2" name="Line 3116">
              <a:extLst>
                <a:ext uri="{FF2B5EF4-FFF2-40B4-BE49-F238E27FC236}">
                  <a16:creationId xmlns:a16="http://schemas.microsoft.com/office/drawing/2014/main" id="{5F50EE22-7A7F-3DF2-0028-AEE8FAC668F2}"/>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3" name="Line 3117">
              <a:extLst>
                <a:ext uri="{FF2B5EF4-FFF2-40B4-BE49-F238E27FC236}">
                  <a16:creationId xmlns:a16="http://schemas.microsoft.com/office/drawing/2014/main" id="{19369110-8DD5-7EAB-E109-BAB7FDE2E6B2}"/>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4" name="Line 3118">
              <a:extLst>
                <a:ext uri="{FF2B5EF4-FFF2-40B4-BE49-F238E27FC236}">
                  <a16:creationId xmlns:a16="http://schemas.microsoft.com/office/drawing/2014/main" id="{F44EEFE0-3059-916A-B31A-D5C1374574A5}"/>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5" name="Line 3119">
              <a:extLst>
                <a:ext uri="{FF2B5EF4-FFF2-40B4-BE49-F238E27FC236}">
                  <a16:creationId xmlns:a16="http://schemas.microsoft.com/office/drawing/2014/main" id="{A7F26B5D-D7ED-E81A-8E90-033A8D69F990}"/>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6" name="Line 3120">
              <a:extLst>
                <a:ext uri="{FF2B5EF4-FFF2-40B4-BE49-F238E27FC236}">
                  <a16:creationId xmlns:a16="http://schemas.microsoft.com/office/drawing/2014/main" id="{34F2967B-7E41-109F-07BF-1346084D67DA}"/>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7" name="Line 3121">
              <a:extLst>
                <a:ext uri="{FF2B5EF4-FFF2-40B4-BE49-F238E27FC236}">
                  <a16:creationId xmlns:a16="http://schemas.microsoft.com/office/drawing/2014/main" id="{579652CA-5F64-935C-91A6-F8516856AA1E}"/>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8" name="Line 3122">
              <a:extLst>
                <a:ext uri="{FF2B5EF4-FFF2-40B4-BE49-F238E27FC236}">
                  <a16:creationId xmlns:a16="http://schemas.microsoft.com/office/drawing/2014/main" id="{89F315E3-8697-6408-311A-C68660C58BD6}"/>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9" name="Line 3123">
              <a:extLst>
                <a:ext uri="{FF2B5EF4-FFF2-40B4-BE49-F238E27FC236}">
                  <a16:creationId xmlns:a16="http://schemas.microsoft.com/office/drawing/2014/main" id="{801C7022-A65F-E798-F9B1-E0543E9C4298}"/>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0" name="Line 3124">
              <a:extLst>
                <a:ext uri="{FF2B5EF4-FFF2-40B4-BE49-F238E27FC236}">
                  <a16:creationId xmlns:a16="http://schemas.microsoft.com/office/drawing/2014/main" id="{594C7B0D-DF62-D847-D27B-180294EA16E9}"/>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1" name="Line 3125">
              <a:extLst>
                <a:ext uri="{FF2B5EF4-FFF2-40B4-BE49-F238E27FC236}">
                  <a16:creationId xmlns:a16="http://schemas.microsoft.com/office/drawing/2014/main" id="{0227D535-288C-D865-3189-3D6265DF3A69}"/>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2" name="Line 3126">
              <a:extLst>
                <a:ext uri="{FF2B5EF4-FFF2-40B4-BE49-F238E27FC236}">
                  <a16:creationId xmlns:a16="http://schemas.microsoft.com/office/drawing/2014/main" id="{CB6DB8AD-C9B1-A16D-93EB-781F195EC005}"/>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3" name="Line 3127">
              <a:extLst>
                <a:ext uri="{FF2B5EF4-FFF2-40B4-BE49-F238E27FC236}">
                  <a16:creationId xmlns:a16="http://schemas.microsoft.com/office/drawing/2014/main" id="{ABAE0726-EE6E-766D-7C29-BA46357F2AE2}"/>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4" name="Line 3128">
              <a:extLst>
                <a:ext uri="{FF2B5EF4-FFF2-40B4-BE49-F238E27FC236}">
                  <a16:creationId xmlns:a16="http://schemas.microsoft.com/office/drawing/2014/main" id="{692F4B87-A4F0-FAA8-A4B1-5BC139420751}"/>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5" name="Line 3129">
              <a:extLst>
                <a:ext uri="{FF2B5EF4-FFF2-40B4-BE49-F238E27FC236}">
                  <a16:creationId xmlns:a16="http://schemas.microsoft.com/office/drawing/2014/main" id="{45E3372F-4CFC-2B8C-690F-A025204736CA}"/>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6" name="Line 3130">
              <a:extLst>
                <a:ext uri="{FF2B5EF4-FFF2-40B4-BE49-F238E27FC236}">
                  <a16:creationId xmlns:a16="http://schemas.microsoft.com/office/drawing/2014/main" id="{8F70EBC6-C08F-7897-BAAF-8A111EDB60D8}"/>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7" name="Line 3131">
              <a:extLst>
                <a:ext uri="{FF2B5EF4-FFF2-40B4-BE49-F238E27FC236}">
                  <a16:creationId xmlns:a16="http://schemas.microsoft.com/office/drawing/2014/main" id="{D9529038-7218-9D51-F273-EB53E4CA5BE9}"/>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8" name="Line 3132">
              <a:extLst>
                <a:ext uri="{FF2B5EF4-FFF2-40B4-BE49-F238E27FC236}">
                  <a16:creationId xmlns:a16="http://schemas.microsoft.com/office/drawing/2014/main" id="{09BE3C61-8F35-53DC-BA2D-E2F163C454DB}"/>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9" name="Line 3133">
              <a:extLst>
                <a:ext uri="{FF2B5EF4-FFF2-40B4-BE49-F238E27FC236}">
                  <a16:creationId xmlns:a16="http://schemas.microsoft.com/office/drawing/2014/main" id="{542B4344-72BC-7168-05FA-49B3E1993ADA}"/>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0" name="Line 3134">
              <a:extLst>
                <a:ext uri="{FF2B5EF4-FFF2-40B4-BE49-F238E27FC236}">
                  <a16:creationId xmlns:a16="http://schemas.microsoft.com/office/drawing/2014/main" id="{F7F8AAA5-C8C1-2E80-4819-33638B418575}"/>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1" name="Line 3135">
              <a:extLst>
                <a:ext uri="{FF2B5EF4-FFF2-40B4-BE49-F238E27FC236}">
                  <a16:creationId xmlns:a16="http://schemas.microsoft.com/office/drawing/2014/main" id="{8A049FE8-6AF3-0051-AF69-29A91E037BAF}"/>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2" name="Line 3136">
              <a:extLst>
                <a:ext uri="{FF2B5EF4-FFF2-40B4-BE49-F238E27FC236}">
                  <a16:creationId xmlns:a16="http://schemas.microsoft.com/office/drawing/2014/main" id="{8D5EBD17-0441-3252-140D-05BDEEA72AC1}"/>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3" name="Line 3137">
              <a:extLst>
                <a:ext uri="{FF2B5EF4-FFF2-40B4-BE49-F238E27FC236}">
                  <a16:creationId xmlns:a16="http://schemas.microsoft.com/office/drawing/2014/main" id="{EE6B132A-70A4-A51B-077E-08C7FCF68C0F}"/>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4" name="Line 3138">
              <a:extLst>
                <a:ext uri="{FF2B5EF4-FFF2-40B4-BE49-F238E27FC236}">
                  <a16:creationId xmlns:a16="http://schemas.microsoft.com/office/drawing/2014/main" id="{C20EB4B5-EB2A-8BC4-F6A1-549928D4C633}"/>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5" name="Line 3139">
              <a:extLst>
                <a:ext uri="{FF2B5EF4-FFF2-40B4-BE49-F238E27FC236}">
                  <a16:creationId xmlns:a16="http://schemas.microsoft.com/office/drawing/2014/main" id="{1F4EB835-D735-0310-5BEC-5B0C5F9EE99B}"/>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6" name="Line 3140">
              <a:extLst>
                <a:ext uri="{FF2B5EF4-FFF2-40B4-BE49-F238E27FC236}">
                  <a16:creationId xmlns:a16="http://schemas.microsoft.com/office/drawing/2014/main" id="{C3BA7AEE-4F47-6183-3986-A38821A8B80F}"/>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7" name="Line 3141">
              <a:extLst>
                <a:ext uri="{FF2B5EF4-FFF2-40B4-BE49-F238E27FC236}">
                  <a16:creationId xmlns:a16="http://schemas.microsoft.com/office/drawing/2014/main" id="{8714C23C-E97D-44EE-E463-61B91DBA9CD4}"/>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8" name="Line 3142">
              <a:extLst>
                <a:ext uri="{FF2B5EF4-FFF2-40B4-BE49-F238E27FC236}">
                  <a16:creationId xmlns:a16="http://schemas.microsoft.com/office/drawing/2014/main" id="{5AA684CB-88CE-D0EE-36B0-6A2A1DBEF637}"/>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71" name="Group 1570">
            <a:extLst>
              <a:ext uri="{FF2B5EF4-FFF2-40B4-BE49-F238E27FC236}">
                <a16:creationId xmlns:a16="http://schemas.microsoft.com/office/drawing/2014/main" id="{64EAA428-DF04-C423-41FB-4CC93A9B83B7}"/>
              </a:ext>
            </a:extLst>
          </p:cNvPr>
          <p:cNvGrpSpPr/>
          <p:nvPr/>
        </p:nvGrpSpPr>
        <p:grpSpPr>
          <a:xfrm>
            <a:off x="2116154" y="2352065"/>
            <a:ext cx="228858" cy="216306"/>
            <a:chOff x="881063" y="857250"/>
            <a:chExt cx="92074" cy="120651"/>
          </a:xfrm>
        </p:grpSpPr>
        <p:sp>
          <p:nvSpPr>
            <p:cNvPr id="1723" name="Line 3179">
              <a:extLst>
                <a:ext uri="{FF2B5EF4-FFF2-40B4-BE49-F238E27FC236}">
                  <a16:creationId xmlns:a16="http://schemas.microsoft.com/office/drawing/2014/main" id="{BDD3F7F9-B24C-CB8B-5BB7-7E8CFB1FD85C}"/>
                </a:ext>
              </a:extLst>
            </p:cNvPr>
            <p:cNvSpPr>
              <a:spLocks noChangeShapeType="1"/>
            </p:cNvSpPr>
            <p:nvPr/>
          </p:nvSpPr>
          <p:spPr bwMode="auto">
            <a:xfrm>
              <a:off x="881063" y="873125"/>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4" name="Line 3180">
              <a:extLst>
                <a:ext uri="{FF2B5EF4-FFF2-40B4-BE49-F238E27FC236}">
                  <a16:creationId xmlns:a16="http://schemas.microsoft.com/office/drawing/2014/main" id="{FFC7C1BD-2EE0-A43C-BFC3-CF79DD41CE89}"/>
                </a:ext>
              </a:extLst>
            </p:cNvPr>
            <p:cNvSpPr>
              <a:spLocks noChangeShapeType="1"/>
            </p:cNvSpPr>
            <p:nvPr/>
          </p:nvSpPr>
          <p:spPr bwMode="auto">
            <a:xfrm>
              <a:off x="896938" y="857250"/>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5" name="Line 3181">
              <a:extLst>
                <a:ext uri="{FF2B5EF4-FFF2-40B4-BE49-F238E27FC236}">
                  <a16:creationId xmlns:a16="http://schemas.microsoft.com/office/drawing/2014/main" id="{03ED7BB6-F23A-7A6E-5DB4-FDD437AB2EDB}"/>
                </a:ext>
              </a:extLst>
            </p:cNvPr>
            <p:cNvSpPr>
              <a:spLocks noChangeShapeType="1"/>
            </p:cNvSpPr>
            <p:nvPr/>
          </p:nvSpPr>
          <p:spPr bwMode="auto">
            <a:xfrm>
              <a:off x="893763" y="911225"/>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6" name="Line 3182">
              <a:extLst>
                <a:ext uri="{FF2B5EF4-FFF2-40B4-BE49-F238E27FC236}">
                  <a16:creationId xmlns:a16="http://schemas.microsoft.com/office/drawing/2014/main" id="{5EDA847D-8E0F-0360-E8DE-055A11F02B6D}"/>
                </a:ext>
              </a:extLst>
            </p:cNvPr>
            <p:cNvSpPr>
              <a:spLocks noChangeShapeType="1"/>
            </p:cNvSpPr>
            <p:nvPr/>
          </p:nvSpPr>
          <p:spPr bwMode="auto">
            <a:xfrm>
              <a:off x="909638" y="895350"/>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7" name="Line 3183">
              <a:extLst>
                <a:ext uri="{FF2B5EF4-FFF2-40B4-BE49-F238E27FC236}">
                  <a16:creationId xmlns:a16="http://schemas.microsoft.com/office/drawing/2014/main" id="{4D7E6223-D7B0-B1EF-76A4-43F6C23B8916}"/>
                </a:ext>
              </a:extLst>
            </p:cNvPr>
            <p:cNvSpPr>
              <a:spLocks noChangeShapeType="1"/>
            </p:cNvSpPr>
            <p:nvPr/>
          </p:nvSpPr>
          <p:spPr bwMode="auto">
            <a:xfrm>
              <a:off x="900113" y="936625"/>
              <a:ext cx="30162"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8" name="Line 3184">
              <a:extLst>
                <a:ext uri="{FF2B5EF4-FFF2-40B4-BE49-F238E27FC236}">
                  <a16:creationId xmlns:a16="http://schemas.microsoft.com/office/drawing/2014/main" id="{40C9A5F2-464B-96E8-0393-2693F3B1C9D0}"/>
                </a:ext>
              </a:extLst>
            </p:cNvPr>
            <p:cNvSpPr>
              <a:spLocks noChangeShapeType="1"/>
            </p:cNvSpPr>
            <p:nvPr/>
          </p:nvSpPr>
          <p:spPr bwMode="auto">
            <a:xfrm>
              <a:off x="915988" y="922338"/>
              <a:ext cx="0" cy="30163"/>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9" name="Line 3185">
              <a:extLst>
                <a:ext uri="{FF2B5EF4-FFF2-40B4-BE49-F238E27FC236}">
                  <a16:creationId xmlns:a16="http://schemas.microsoft.com/office/drawing/2014/main" id="{3A034093-3F3D-4690-1121-2564FC34311E}"/>
                </a:ext>
              </a:extLst>
            </p:cNvPr>
            <p:cNvSpPr>
              <a:spLocks noChangeShapeType="1"/>
            </p:cNvSpPr>
            <p:nvPr/>
          </p:nvSpPr>
          <p:spPr bwMode="auto">
            <a:xfrm>
              <a:off x="904875" y="942975"/>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0" name="Line 3186">
              <a:extLst>
                <a:ext uri="{FF2B5EF4-FFF2-40B4-BE49-F238E27FC236}">
                  <a16:creationId xmlns:a16="http://schemas.microsoft.com/office/drawing/2014/main" id="{ED363F36-85B6-CDA2-A6BD-DD18C9FEF471}"/>
                </a:ext>
              </a:extLst>
            </p:cNvPr>
            <p:cNvSpPr>
              <a:spLocks noChangeShapeType="1"/>
            </p:cNvSpPr>
            <p:nvPr/>
          </p:nvSpPr>
          <p:spPr bwMode="auto">
            <a:xfrm>
              <a:off x="920750" y="927100"/>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1" name="Line 3187">
              <a:extLst>
                <a:ext uri="{FF2B5EF4-FFF2-40B4-BE49-F238E27FC236}">
                  <a16:creationId xmlns:a16="http://schemas.microsoft.com/office/drawing/2014/main" id="{8588A15C-80EB-9E51-9E50-A803C047872A}"/>
                </a:ext>
              </a:extLst>
            </p:cNvPr>
            <p:cNvSpPr>
              <a:spLocks noChangeShapeType="1"/>
            </p:cNvSpPr>
            <p:nvPr/>
          </p:nvSpPr>
          <p:spPr bwMode="auto">
            <a:xfrm>
              <a:off x="942975" y="963613"/>
              <a:ext cx="30162"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2" name="Line 3188">
              <a:extLst>
                <a:ext uri="{FF2B5EF4-FFF2-40B4-BE49-F238E27FC236}">
                  <a16:creationId xmlns:a16="http://schemas.microsoft.com/office/drawing/2014/main" id="{E5760802-79D9-7488-6FB9-DAEE3F914782}"/>
                </a:ext>
              </a:extLst>
            </p:cNvPr>
            <p:cNvSpPr>
              <a:spLocks noChangeShapeType="1"/>
            </p:cNvSpPr>
            <p:nvPr/>
          </p:nvSpPr>
          <p:spPr bwMode="auto">
            <a:xfrm>
              <a:off x="957263" y="947738"/>
              <a:ext cx="0" cy="30163"/>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 name="Group 10">
            <a:extLst>
              <a:ext uri="{FF2B5EF4-FFF2-40B4-BE49-F238E27FC236}">
                <a16:creationId xmlns:a16="http://schemas.microsoft.com/office/drawing/2014/main" id="{2B3D6986-EC5B-156A-1169-B126C863EDC8}"/>
              </a:ext>
            </a:extLst>
          </p:cNvPr>
          <p:cNvGrpSpPr/>
          <p:nvPr/>
        </p:nvGrpSpPr>
        <p:grpSpPr>
          <a:xfrm>
            <a:off x="1177037" y="1762921"/>
            <a:ext cx="9142575" cy="2814802"/>
            <a:chOff x="1309724" y="1741655"/>
            <a:chExt cx="9058781" cy="2814802"/>
          </a:xfrm>
        </p:grpSpPr>
        <p:sp>
          <p:nvSpPr>
            <p:cNvPr id="1568" name="Tras+Chemo Curve">
              <a:extLst>
                <a:ext uri="{FF2B5EF4-FFF2-40B4-BE49-F238E27FC236}">
                  <a16:creationId xmlns:a16="http://schemas.microsoft.com/office/drawing/2014/main" id="{2E4693D4-2BD2-1A16-D0E0-6F4529E21DCE}"/>
                </a:ext>
              </a:extLst>
            </p:cNvPr>
            <p:cNvSpPr>
              <a:spLocks/>
            </p:cNvSpPr>
            <p:nvPr/>
          </p:nvSpPr>
          <p:spPr bwMode="auto">
            <a:xfrm>
              <a:off x="1309724" y="1741655"/>
              <a:ext cx="9019684" cy="2786341"/>
            </a:xfrm>
            <a:custGeom>
              <a:avLst/>
              <a:gdLst>
                <a:gd name="T0" fmla="*/ 38 w 2307"/>
                <a:gd name="T1" fmla="*/ 8 h 979"/>
                <a:gd name="T2" fmla="*/ 48 w 2307"/>
                <a:gd name="T3" fmla="*/ 19 h 979"/>
                <a:gd name="T4" fmla="*/ 73 w 2307"/>
                <a:gd name="T5" fmla="*/ 37 h 979"/>
                <a:gd name="T6" fmla="*/ 77 w 2307"/>
                <a:gd name="T7" fmla="*/ 45 h 979"/>
                <a:gd name="T8" fmla="*/ 83 w 2307"/>
                <a:gd name="T9" fmla="*/ 53 h 979"/>
                <a:gd name="T10" fmla="*/ 98 w 2307"/>
                <a:gd name="T11" fmla="*/ 83 h 979"/>
                <a:gd name="T12" fmla="*/ 111 w 2307"/>
                <a:gd name="T13" fmla="*/ 91 h 979"/>
                <a:gd name="T14" fmla="*/ 164 w 2307"/>
                <a:gd name="T15" fmla="*/ 102 h 979"/>
                <a:gd name="T16" fmla="*/ 169 w 2307"/>
                <a:gd name="T17" fmla="*/ 126 h 979"/>
                <a:gd name="T18" fmla="*/ 198 w 2307"/>
                <a:gd name="T19" fmla="*/ 134 h 979"/>
                <a:gd name="T20" fmla="*/ 229 w 2307"/>
                <a:gd name="T21" fmla="*/ 142 h 979"/>
                <a:gd name="T22" fmla="*/ 235 w 2307"/>
                <a:gd name="T23" fmla="*/ 165 h 979"/>
                <a:gd name="T24" fmla="*/ 240 w 2307"/>
                <a:gd name="T25" fmla="*/ 173 h 979"/>
                <a:gd name="T26" fmla="*/ 246 w 2307"/>
                <a:gd name="T27" fmla="*/ 205 h 979"/>
                <a:gd name="T28" fmla="*/ 250 w 2307"/>
                <a:gd name="T29" fmla="*/ 225 h 979"/>
                <a:gd name="T30" fmla="*/ 254 w 2307"/>
                <a:gd name="T31" fmla="*/ 237 h 979"/>
                <a:gd name="T32" fmla="*/ 261 w 2307"/>
                <a:gd name="T33" fmla="*/ 257 h 979"/>
                <a:gd name="T34" fmla="*/ 275 w 2307"/>
                <a:gd name="T35" fmla="*/ 270 h 979"/>
                <a:gd name="T36" fmla="*/ 298 w 2307"/>
                <a:gd name="T37" fmla="*/ 278 h 979"/>
                <a:gd name="T38" fmla="*/ 313 w 2307"/>
                <a:gd name="T39" fmla="*/ 290 h 979"/>
                <a:gd name="T40" fmla="*/ 319 w 2307"/>
                <a:gd name="T41" fmla="*/ 307 h 979"/>
                <a:gd name="T42" fmla="*/ 323 w 2307"/>
                <a:gd name="T43" fmla="*/ 323 h 979"/>
                <a:gd name="T44" fmla="*/ 329 w 2307"/>
                <a:gd name="T45" fmla="*/ 340 h 979"/>
                <a:gd name="T46" fmla="*/ 333 w 2307"/>
                <a:gd name="T47" fmla="*/ 365 h 979"/>
                <a:gd name="T48" fmla="*/ 338 w 2307"/>
                <a:gd name="T49" fmla="*/ 381 h 979"/>
                <a:gd name="T50" fmla="*/ 356 w 2307"/>
                <a:gd name="T51" fmla="*/ 394 h 979"/>
                <a:gd name="T52" fmla="*/ 365 w 2307"/>
                <a:gd name="T53" fmla="*/ 411 h 979"/>
                <a:gd name="T54" fmla="*/ 377 w 2307"/>
                <a:gd name="T55" fmla="*/ 423 h 979"/>
                <a:gd name="T56" fmla="*/ 404 w 2307"/>
                <a:gd name="T57" fmla="*/ 444 h 979"/>
                <a:gd name="T58" fmla="*/ 408 w 2307"/>
                <a:gd name="T59" fmla="*/ 480 h 979"/>
                <a:gd name="T60" fmla="*/ 413 w 2307"/>
                <a:gd name="T61" fmla="*/ 493 h 979"/>
                <a:gd name="T62" fmla="*/ 421 w 2307"/>
                <a:gd name="T63" fmla="*/ 502 h 979"/>
                <a:gd name="T64" fmla="*/ 431 w 2307"/>
                <a:gd name="T65" fmla="*/ 516 h 979"/>
                <a:gd name="T66" fmla="*/ 446 w 2307"/>
                <a:gd name="T67" fmla="*/ 526 h 979"/>
                <a:gd name="T68" fmla="*/ 473 w 2307"/>
                <a:gd name="T69" fmla="*/ 535 h 979"/>
                <a:gd name="T70" fmla="*/ 484 w 2307"/>
                <a:gd name="T71" fmla="*/ 554 h 979"/>
                <a:gd name="T72" fmla="*/ 488 w 2307"/>
                <a:gd name="T73" fmla="*/ 582 h 979"/>
                <a:gd name="T74" fmla="*/ 500 w 2307"/>
                <a:gd name="T75" fmla="*/ 592 h 979"/>
                <a:gd name="T76" fmla="*/ 512 w 2307"/>
                <a:gd name="T77" fmla="*/ 611 h 979"/>
                <a:gd name="T78" fmla="*/ 531 w 2307"/>
                <a:gd name="T79" fmla="*/ 621 h 979"/>
                <a:gd name="T80" fmla="*/ 559 w 2307"/>
                <a:gd name="T81" fmla="*/ 631 h 979"/>
                <a:gd name="T82" fmla="*/ 569 w 2307"/>
                <a:gd name="T83" fmla="*/ 646 h 979"/>
                <a:gd name="T84" fmla="*/ 573 w 2307"/>
                <a:gd name="T85" fmla="*/ 666 h 979"/>
                <a:gd name="T86" fmla="*/ 596 w 2307"/>
                <a:gd name="T87" fmla="*/ 683 h 979"/>
                <a:gd name="T88" fmla="*/ 621 w 2307"/>
                <a:gd name="T89" fmla="*/ 699 h 979"/>
                <a:gd name="T90" fmla="*/ 636 w 2307"/>
                <a:gd name="T91" fmla="*/ 710 h 979"/>
                <a:gd name="T92" fmla="*/ 648 w 2307"/>
                <a:gd name="T93" fmla="*/ 721 h 979"/>
                <a:gd name="T94" fmla="*/ 717 w 2307"/>
                <a:gd name="T95" fmla="*/ 743 h 979"/>
                <a:gd name="T96" fmla="*/ 742 w 2307"/>
                <a:gd name="T97" fmla="*/ 762 h 979"/>
                <a:gd name="T98" fmla="*/ 852 w 2307"/>
                <a:gd name="T99" fmla="*/ 776 h 979"/>
                <a:gd name="T100" fmla="*/ 857 w 2307"/>
                <a:gd name="T101" fmla="*/ 799 h 979"/>
                <a:gd name="T102" fmla="*/ 921 w 2307"/>
                <a:gd name="T103" fmla="*/ 814 h 979"/>
                <a:gd name="T104" fmla="*/ 983 w 2307"/>
                <a:gd name="T105" fmla="*/ 831 h 979"/>
                <a:gd name="T106" fmla="*/ 1079 w 2307"/>
                <a:gd name="T107" fmla="*/ 876 h 979"/>
                <a:gd name="T108" fmla="*/ 1104 w 2307"/>
                <a:gd name="T109" fmla="*/ 899 h 979"/>
                <a:gd name="T110" fmla="*/ 1442 w 2307"/>
                <a:gd name="T111" fmla="*/ 924 h 979"/>
                <a:gd name="T112" fmla="*/ 1821 w 2307"/>
                <a:gd name="T113" fmla="*/ 979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7" h="979">
                  <a:moveTo>
                    <a:pt x="0" y="0"/>
                  </a:moveTo>
                  <a:lnTo>
                    <a:pt x="31" y="0"/>
                  </a:lnTo>
                  <a:lnTo>
                    <a:pt x="31" y="4"/>
                  </a:lnTo>
                  <a:lnTo>
                    <a:pt x="31" y="4"/>
                  </a:lnTo>
                  <a:lnTo>
                    <a:pt x="38" y="4"/>
                  </a:lnTo>
                  <a:lnTo>
                    <a:pt x="38" y="8"/>
                  </a:lnTo>
                  <a:lnTo>
                    <a:pt x="38" y="8"/>
                  </a:lnTo>
                  <a:lnTo>
                    <a:pt x="40" y="8"/>
                  </a:lnTo>
                  <a:lnTo>
                    <a:pt x="40" y="11"/>
                  </a:lnTo>
                  <a:lnTo>
                    <a:pt x="40" y="11"/>
                  </a:lnTo>
                  <a:lnTo>
                    <a:pt x="46" y="11"/>
                  </a:lnTo>
                  <a:lnTo>
                    <a:pt x="46" y="19"/>
                  </a:lnTo>
                  <a:lnTo>
                    <a:pt x="46" y="19"/>
                  </a:lnTo>
                  <a:lnTo>
                    <a:pt x="48" y="19"/>
                  </a:lnTo>
                  <a:lnTo>
                    <a:pt x="48" y="22"/>
                  </a:lnTo>
                  <a:lnTo>
                    <a:pt x="48" y="22"/>
                  </a:lnTo>
                  <a:lnTo>
                    <a:pt x="61" y="22"/>
                  </a:lnTo>
                  <a:lnTo>
                    <a:pt x="61" y="26"/>
                  </a:lnTo>
                  <a:lnTo>
                    <a:pt x="61" y="26"/>
                  </a:lnTo>
                  <a:lnTo>
                    <a:pt x="73" y="26"/>
                  </a:lnTo>
                  <a:lnTo>
                    <a:pt x="73" y="37"/>
                  </a:lnTo>
                  <a:lnTo>
                    <a:pt x="73" y="37"/>
                  </a:lnTo>
                  <a:lnTo>
                    <a:pt x="75" y="37"/>
                  </a:lnTo>
                  <a:lnTo>
                    <a:pt x="75" y="41"/>
                  </a:lnTo>
                  <a:lnTo>
                    <a:pt x="75" y="41"/>
                  </a:lnTo>
                  <a:lnTo>
                    <a:pt x="77" y="41"/>
                  </a:lnTo>
                  <a:lnTo>
                    <a:pt x="77" y="45"/>
                  </a:lnTo>
                  <a:lnTo>
                    <a:pt x="77" y="45"/>
                  </a:lnTo>
                  <a:lnTo>
                    <a:pt x="79" y="45"/>
                  </a:lnTo>
                  <a:lnTo>
                    <a:pt x="79" y="49"/>
                  </a:lnTo>
                  <a:lnTo>
                    <a:pt x="79" y="49"/>
                  </a:lnTo>
                  <a:lnTo>
                    <a:pt x="81" y="49"/>
                  </a:lnTo>
                  <a:lnTo>
                    <a:pt x="81" y="53"/>
                  </a:lnTo>
                  <a:lnTo>
                    <a:pt x="81" y="53"/>
                  </a:lnTo>
                  <a:lnTo>
                    <a:pt x="83" y="53"/>
                  </a:lnTo>
                  <a:lnTo>
                    <a:pt x="83" y="64"/>
                  </a:lnTo>
                  <a:lnTo>
                    <a:pt x="83" y="64"/>
                  </a:lnTo>
                  <a:lnTo>
                    <a:pt x="85" y="64"/>
                  </a:lnTo>
                  <a:lnTo>
                    <a:pt x="85" y="79"/>
                  </a:lnTo>
                  <a:lnTo>
                    <a:pt x="85" y="79"/>
                  </a:lnTo>
                  <a:lnTo>
                    <a:pt x="98" y="79"/>
                  </a:lnTo>
                  <a:lnTo>
                    <a:pt x="98" y="83"/>
                  </a:lnTo>
                  <a:lnTo>
                    <a:pt x="98" y="83"/>
                  </a:lnTo>
                  <a:lnTo>
                    <a:pt x="102" y="83"/>
                  </a:lnTo>
                  <a:lnTo>
                    <a:pt x="102" y="87"/>
                  </a:lnTo>
                  <a:lnTo>
                    <a:pt x="102" y="87"/>
                  </a:lnTo>
                  <a:lnTo>
                    <a:pt x="111" y="87"/>
                  </a:lnTo>
                  <a:lnTo>
                    <a:pt x="111" y="91"/>
                  </a:lnTo>
                  <a:lnTo>
                    <a:pt x="111" y="91"/>
                  </a:lnTo>
                  <a:lnTo>
                    <a:pt x="146" y="91"/>
                  </a:lnTo>
                  <a:lnTo>
                    <a:pt x="146" y="95"/>
                  </a:lnTo>
                  <a:lnTo>
                    <a:pt x="146" y="95"/>
                  </a:lnTo>
                  <a:lnTo>
                    <a:pt x="161" y="95"/>
                  </a:lnTo>
                  <a:lnTo>
                    <a:pt x="161" y="102"/>
                  </a:lnTo>
                  <a:lnTo>
                    <a:pt x="161" y="102"/>
                  </a:lnTo>
                  <a:lnTo>
                    <a:pt x="164" y="102"/>
                  </a:lnTo>
                  <a:lnTo>
                    <a:pt x="164" y="114"/>
                  </a:lnTo>
                  <a:lnTo>
                    <a:pt x="164" y="114"/>
                  </a:lnTo>
                  <a:lnTo>
                    <a:pt x="165" y="114"/>
                  </a:lnTo>
                  <a:lnTo>
                    <a:pt x="165" y="122"/>
                  </a:lnTo>
                  <a:lnTo>
                    <a:pt x="165" y="122"/>
                  </a:lnTo>
                  <a:lnTo>
                    <a:pt x="169" y="122"/>
                  </a:lnTo>
                  <a:lnTo>
                    <a:pt x="169" y="126"/>
                  </a:lnTo>
                  <a:lnTo>
                    <a:pt x="169" y="126"/>
                  </a:lnTo>
                  <a:lnTo>
                    <a:pt x="185" y="126"/>
                  </a:lnTo>
                  <a:lnTo>
                    <a:pt x="185" y="130"/>
                  </a:lnTo>
                  <a:lnTo>
                    <a:pt x="185" y="130"/>
                  </a:lnTo>
                  <a:lnTo>
                    <a:pt x="198" y="130"/>
                  </a:lnTo>
                  <a:lnTo>
                    <a:pt x="198" y="134"/>
                  </a:lnTo>
                  <a:lnTo>
                    <a:pt x="198" y="134"/>
                  </a:lnTo>
                  <a:lnTo>
                    <a:pt x="200" y="134"/>
                  </a:lnTo>
                  <a:lnTo>
                    <a:pt x="200" y="137"/>
                  </a:lnTo>
                  <a:lnTo>
                    <a:pt x="200" y="137"/>
                  </a:lnTo>
                  <a:lnTo>
                    <a:pt x="206" y="137"/>
                  </a:lnTo>
                  <a:lnTo>
                    <a:pt x="206" y="142"/>
                  </a:lnTo>
                  <a:lnTo>
                    <a:pt x="206" y="142"/>
                  </a:lnTo>
                  <a:lnTo>
                    <a:pt x="229" y="142"/>
                  </a:lnTo>
                  <a:lnTo>
                    <a:pt x="229" y="145"/>
                  </a:lnTo>
                  <a:lnTo>
                    <a:pt x="229" y="145"/>
                  </a:lnTo>
                  <a:lnTo>
                    <a:pt x="231" y="145"/>
                  </a:lnTo>
                  <a:lnTo>
                    <a:pt x="231" y="149"/>
                  </a:lnTo>
                  <a:lnTo>
                    <a:pt x="231" y="149"/>
                  </a:lnTo>
                  <a:lnTo>
                    <a:pt x="235" y="149"/>
                  </a:lnTo>
                  <a:lnTo>
                    <a:pt x="235" y="165"/>
                  </a:lnTo>
                  <a:lnTo>
                    <a:pt x="235" y="165"/>
                  </a:lnTo>
                  <a:lnTo>
                    <a:pt x="236" y="165"/>
                  </a:lnTo>
                  <a:lnTo>
                    <a:pt x="236" y="169"/>
                  </a:lnTo>
                  <a:lnTo>
                    <a:pt x="236" y="169"/>
                  </a:lnTo>
                  <a:lnTo>
                    <a:pt x="240" y="169"/>
                  </a:lnTo>
                  <a:lnTo>
                    <a:pt x="240" y="173"/>
                  </a:lnTo>
                  <a:lnTo>
                    <a:pt x="240" y="173"/>
                  </a:lnTo>
                  <a:lnTo>
                    <a:pt x="242" y="173"/>
                  </a:lnTo>
                  <a:lnTo>
                    <a:pt x="242" y="193"/>
                  </a:lnTo>
                  <a:lnTo>
                    <a:pt x="242" y="193"/>
                  </a:lnTo>
                  <a:lnTo>
                    <a:pt x="244" y="193"/>
                  </a:lnTo>
                  <a:lnTo>
                    <a:pt x="244" y="205"/>
                  </a:lnTo>
                  <a:lnTo>
                    <a:pt x="244" y="205"/>
                  </a:lnTo>
                  <a:lnTo>
                    <a:pt x="246" y="205"/>
                  </a:lnTo>
                  <a:lnTo>
                    <a:pt x="246" y="209"/>
                  </a:lnTo>
                  <a:lnTo>
                    <a:pt x="246" y="209"/>
                  </a:lnTo>
                  <a:lnTo>
                    <a:pt x="248" y="209"/>
                  </a:lnTo>
                  <a:lnTo>
                    <a:pt x="248" y="217"/>
                  </a:lnTo>
                  <a:lnTo>
                    <a:pt x="248" y="217"/>
                  </a:lnTo>
                  <a:lnTo>
                    <a:pt x="250" y="217"/>
                  </a:lnTo>
                  <a:lnTo>
                    <a:pt x="250" y="225"/>
                  </a:lnTo>
                  <a:lnTo>
                    <a:pt x="250" y="225"/>
                  </a:lnTo>
                  <a:lnTo>
                    <a:pt x="252" y="225"/>
                  </a:lnTo>
                  <a:lnTo>
                    <a:pt x="252" y="233"/>
                  </a:lnTo>
                  <a:lnTo>
                    <a:pt x="252" y="233"/>
                  </a:lnTo>
                  <a:lnTo>
                    <a:pt x="254" y="233"/>
                  </a:lnTo>
                  <a:lnTo>
                    <a:pt x="254" y="237"/>
                  </a:lnTo>
                  <a:lnTo>
                    <a:pt x="254" y="237"/>
                  </a:lnTo>
                  <a:lnTo>
                    <a:pt x="256" y="237"/>
                  </a:lnTo>
                  <a:lnTo>
                    <a:pt x="256" y="241"/>
                  </a:lnTo>
                  <a:lnTo>
                    <a:pt x="256" y="241"/>
                  </a:lnTo>
                  <a:lnTo>
                    <a:pt x="258" y="241"/>
                  </a:lnTo>
                  <a:lnTo>
                    <a:pt x="258" y="257"/>
                  </a:lnTo>
                  <a:lnTo>
                    <a:pt x="258" y="257"/>
                  </a:lnTo>
                  <a:lnTo>
                    <a:pt x="261" y="257"/>
                  </a:lnTo>
                  <a:lnTo>
                    <a:pt x="261" y="261"/>
                  </a:lnTo>
                  <a:lnTo>
                    <a:pt x="261" y="261"/>
                  </a:lnTo>
                  <a:lnTo>
                    <a:pt x="265" y="261"/>
                  </a:lnTo>
                  <a:lnTo>
                    <a:pt x="265" y="265"/>
                  </a:lnTo>
                  <a:lnTo>
                    <a:pt x="265" y="265"/>
                  </a:lnTo>
                  <a:lnTo>
                    <a:pt x="275" y="265"/>
                  </a:lnTo>
                  <a:lnTo>
                    <a:pt x="275" y="270"/>
                  </a:lnTo>
                  <a:lnTo>
                    <a:pt x="275" y="270"/>
                  </a:lnTo>
                  <a:lnTo>
                    <a:pt x="283" y="270"/>
                  </a:lnTo>
                  <a:lnTo>
                    <a:pt x="283" y="274"/>
                  </a:lnTo>
                  <a:lnTo>
                    <a:pt x="283" y="274"/>
                  </a:lnTo>
                  <a:lnTo>
                    <a:pt x="298" y="274"/>
                  </a:lnTo>
                  <a:lnTo>
                    <a:pt x="298" y="278"/>
                  </a:lnTo>
                  <a:lnTo>
                    <a:pt x="298" y="278"/>
                  </a:lnTo>
                  <a:lnTo>
                    <a:pt x="302" y="278"/>
                  </a:lnTo>
                  <a:lnTo>
                    <a:pt x="302" y="282"/>
                  </a:lnTo>
                  <a:lnTo>
                    <a:pt x="302" y="282"/>
                  </a:lnTo>
                  <a:lnTo>
                    <a:pt x="311" y="282"/>
                  </a:lnTo>
                  <a:lnTo>
                    <a:pt x="311" y="290"/>
                  </a:lnTo>
                  <a:lnTo>
                    <a:pt x="311" y="290"/>
                  </a:lnTo>
                  <a:lnTo>
                    <a:pt x="313" y="290"/>
                  </a:lnTo>
                  <a:lnTo>
                    <a:pt x="313" y="294"/>
                  </a:lnTo>
                  <a:lnTo>
                    <a:pt x="313" y="294"/>
                  </a:lnTo>
                  <a:lnTo>
                    <a:pt x="315" y="294"/>
                  </a:lnTo>
                  <a:lnTo>
                    <a:pt x="315" y="298"/>
                  </a:lnTo>
                  <a:lnTo>
                    <a:pt x="315" y="298"/>
                  </a:lnTo>
                  <a:lnTo>
                    <a:pt x="319" y="298"/>
                  </a:lnTo>
                  <a:lnTo>
                    <a:pt x="319" y="307"/>
                  </a:lnTo>
                  <a:lnTo>
                    <a:pt x="319" y="307"/>
                  </a:lnTo>
                  <a:lnTo>
                    <a:pt x="321" y="307"/>
                  </a:lnTo>
                  <a:lnTo>
                    <a:pt x="321" y="319"/>
                  </a:lnTo>
                  <a:lnTo>
                    <a:pt x="321" y="319"/>
                  </a:lnTo>
                  <a:lnTo>
                    <a:pt x="323" y="319"/>
                  </a:lnTo>
                  <a:lnTo>
                    <a:pt x="323" y="323"/>
                  </a:lnTo>
                  <a:lnTo>
                    <a:pt x="323" y="323"/>
                  </a:lnTo>
                  <a:lnTo>
                    <a:pt x="325" y="323"/>
                  </a:lnTo>
                  <a:lnTo>
                    <a:pt x="325" y="336"/>
                  </a:lnTo>
                  <a:lnTo>
                    <a:pt x="325" y="336"/>
                  </a:lnTo>
                  <a:lnTo>
                    <a:pt x="327" y="336"/>
                  </a:lnTo>
                  <a:lnTo>
                    <a:pt x="327" y="340"/>
                  </a:lnTo>
                  <a:lnTo>
                    <a:pt x="327" y="340"/>
                  </a:lnTo>
                  <a:lnTo>
                    <a:pt x="329" y="340"/>
                  </a:lnTo>
                  <a:lnTo>
                    <a:pt x="329" y="348"/>
                  </a:lnTo>
                  <a:lnTo>
                    <a:pt x="329" y="348"/>
                  </a:lnTo>
                  <a:lnTo>
                    <a:pt x="331" y="348"/>
                  </a:lnTo>
                  <a:lnTo>
                    <a:pt x="331" y="356"/>
                  </a:lnTo>
                  <a:lnTo>
                    <a:pt x="331" y="356"/>
                  </a:lnTo>
                  <a:lnTo>
                    <a:pt x="333" y="356"/>
                  </a:lnTo>
                  <a:lnTo>
                    <a:pt x="333" y="365"/>
                  </a:lnTo>
                  <a:lnTo>
                    <a:pt x="333" y="365"/>
                  </a:lnTo>
                  <a:lnTo>
                    <a:pt x="335" y="365"/>
                  </a:lnTo>
                  <a:lnTo>
                    <a:pt x="335" y="373"/>
                  </a:lnTo>
                  <a:lnTo>
                    <a:pt x="335" y="373"/>
                  </a:lnTo>
                  <a:lnTo>
                    <a:pt x="338" y="373"/>
                  </a:lnTo>
                  <a:lnTo>
                    <a:pt x="338" y="381"/>
                  </a:lnTo>
                  <a:lnTo>
                    <a:pt x="338" y="381"/>
                  </a:lnTo>
                  <a:lnTo>
                    <a:pt x="340" y="381"/>
                  </a:lnTo>
                  <a:lnTo>
                    <a:pt x="340" y="390"/>
                  </a:lnTo>
                  <a:lnTo>
                    <a:pt x="340" y="390"/>
                  </a:lnTo>
                  <a:lnTo>
                    <a:pt x="346" y="390"/>
                  </a:lnTo>
                  <a:lnTo>
                    <a:pt x="346" y="394"/>
                  </a:lnTo>
                  <a:lnTo>
                    <a:pt x="346" y="394"/>
                  </a:lnTo>
                  <a:lnTo>
                    <a:pt x="356" y="394"/>
                  </a:lnTo>
                  <a:lnTo>
                    <a:pt x="356" y="398"/>
                  </a:lnTo>
                  <a:lnTo>
                    <a:pt x="356" y="398"/>
                  </a:lnTo>
                  <a:lnTo>
                    <a:pt x="360" y="398"/>
                  </a:lnTo>
                  <a:lnTo>
                    <a:pt x="360" y="402"/>
                  </a:lnTo>
                  <a:lnTo>
                    <a:pt x="360" y="402"/>
                  </a:lnTo>
                  <a:lnTo>
                    <a:pt x="365" y="402"/>
                  </a:lnTo>
                  <a:lnTo>
                    <a:pt x="365" y="411"/>
                  </a:lnTo>
                  <a:lnTo>
                    <a:pt x="365" y="411"/>
                  </a:lnTo>
                  <a:lnTo>
                    <a:pt x="371" y="411"/>
                  </a:lnTo>
                  <a:lnTo>
                    <a:pt x="371" y="419"/>
                  </a:lnTo>
                  <a:lnTo>
                    <a:pt x="371" y="419"/>
                  </a:lnTo>
                  <a:lnTo>
                    <a:pt x="377" y="419"/>
                  </a:lnTo>
                  <a:lnTo>
                    <a:pt x="377" y="423"/>
                  </a:lnTo>
                  <a:lnTo>
                    <a:pt x="377" y="423"/>
                  </a:lnTo>
                  <a:lnTo>
                    <a:pt x="396" y="423"/>
                  </a:lnTo>
                  <a:lnTo>
                    <a:pt x="396" y="432"/>
                  </a:lnTo>
                  <a:lnTo>
                    <a:pt x="396" y="432"/>
                  </a:lnTo>
                  <a:lnTo>
                    <a:pt x="402" y="432"/>
                  </a:lnTo>
                  <a:lnTo>
                    <a:pt x="402" y="444"/>
                  </a:lnTo>
                  <a:lnTo>
                    <a:pt x="402" y="444"/>
                  </a:lnTo>
                  <a:lnTo>
                    <a:pt x="404" y="444"/>
                  </a:lnTo>
                  <a:lnTo>
                    <a:pt x="404" y="457"/>
                  </a:lnTo>
                  <a:lnTo>
                    <a:pt x="404" y="457"/>
                  </a:lnTo>
                  <a:lnTo>
                    <a:pt x="406" y="457"/>
                  </a:lnTo>
                  <a:lnTo>
                    <a:pt x="406" y="466"/>
                  </a:lnTo>
                  <a:lnTo>
                    <a:pt x="406" y="466"/>
                  </a:lnTo>
                  <a:lnTo>
                    <a:pt x="408" y="466"/>
                  </a:lnTo>
                  <a:lnTo>
                    <a:pt x="408" y="480"/>
                  </a:lnTo>
                  <a:lnTo>
                    <a:pt x="408" y="480"/>
                  </a:lnTo>
                  <a:lnTo>
                    <a:pt x="412" y="480"/>
                  </a:lnTo>
                  <a:lnTo>
                    <a:pt x="412" y="484"/>
                  </a:lnTo>
                  <a:lnTo>
                    <a:pt x="412" y="484"/>
                  </a:lnTo>
                  <a:lnTo>
                    <a:pt x="413" y="484"/>
                  </a:lnTo>
                  <a:lnTo>
                    <a:pt x="413" y="493"/>
                  </a:lnTo>
                  <a:lnTo>
                    <a:pt x="413" y="493"/>
                  </a:lnTo>
                  <a:lnTo>
                    <a:pt x="417" y="493"/>
                  </a:lnTo>
                  <a:lnTo>
                    <a:pt x="417" y="498"/>
                  </a:lnTo>
                  <a:lnTo>
                    <a:pt x="417" y="498"/>
                  </a:lnTo>
                  <a:lnTo>
                    <a:pt x="419" y="498"/>
                  </a:lnTo>
                  <a:lnTo>
                    <a:pt x="419" y="502"/>
                  </a:lnTo>
                  <a:lnTo>
                    <a:pt x="419" y="502"/>
                  </a:lnTo>
                  <a:lnTo>
                    <a:pt x="421" y="502"/>
                  </a:lnTo>
                  <a:lnTo>
                    <a:pt x="421" y="507"/>
                  </a:lnTo>
                  <a:lnTo>
                    <a:pt x="421" y="507"/>
                  </a:lnTo>
                  <a:lnTo>
                    <a:pt x="425" y="507"/>
                  </a:lnTo>
                  <a:lnTo>
                    <a:pt x="425" y="512"/>
                  </a:lnTo>
                  <a:lnTo>
                    <a:pt x="425" y="512"/>
                  </a:lnTo>
                  <a:lnTo>
                    <a:pt x="431" y="512"/>
                  </a:lnTo>
                  <a:lnTo>
                    <a:pt x="431" y="516"/>
                  </a:lnTo>
                  <a:lnTo>
                    <a:pt x="431" y="516"/>
                  </a:lnTo>
                  <a:lnTo>
                    <a:pt x="434" y="516"/>
                  </a:lnTo>
                  <a:lnTo>
                    <a:pt x="434" y="521"/>
                  </a:lnTo>
                  <a:lnTo>
                    <a:pt x="434" y="521"/>
                  </a:lnTo>
                  <a:lnTo>
                    <a:pt x="446" y="521"/>
                  </a:lnTo>
                  <a:lnTo>
                    <a:pt x="446" y="526"/>
                  </a:lnTo>
                  <a:lnTo>
                    <a:pt x="446" y="526"/>
                  </a:lnTo>
                  <a:lnTo>
                    <a:pt x="459" y="526"/>
                  </a:lnTo>
                  <a:lnTo>
                    <a:pt x="459" y="530"/>
                  </a:lnTo>
                  <a:lnTo>
                    <a:pt x="459" y="530"/>
                  </a:lnTo>
                  <a:lnTo>
                    <a:pt x="462" y="530"/>
                  </a:lnTo>
                  <a:lnTo>
                    <a:pt x="462" y="535"/>
                  </a:lnTo>
                  <a:lnTo>
                    <a:pt x="462" y="535"/>
                  </a:lnTo>
                  <a:lnTo>
                    <a:pt x="473" y="535"/>
                  </a:lnTo>
                  <a:lnTo>
                    <a:pt x="473" y="544"/>
                  </a:lnTo>
                  <a:lnTo>
                    <a:pt x="473" y="544"/>
                  </a:lnTo>
                  <a:lnTo>
                    <a:pt x="477" y="544"/>
                  </a:lnTo>
                  <a:lnTo>
                    <a:pt x="477" y="549"/>
                  </a:lnTo>
                  <a:lnTo>
                    <a:pt x="477" y="549"/>
                  </a:lnTo>
                  <a:lnTo>
                    <a:pt x="484" y="549"/>
                  </a:lnTo>
                  <a:lnTo>
                    <a:pt x="484" y="554"/>
                  </a:lnTo>
                  <a:lnTo>
                    <a:pt x="484" y="554"/>
                  </a:lnTo>
                  <a:lnTo>
                    <a:pt x="487" y="554"/>
                  </a:lnTo>
                  <a:lnTo>
                    <a:pt x="487" y="568"/>
                  </a:lnTo>
                  <a:lnTo>
                    <a:pt x="487" y="568"/>
                  </a:lnTo>
                  <a:lnTo>
                    <a:pt x="488" y="568"/>
                  </a:lnTo>
                  <a:lnTo>
                    <a:pt x="488" y="582"/>
                  </a:lnTo>
                  <a:lnTo>
                    <a:pt x="488" y="582"/>
                  </a:lnTo>
                  <a:lnTo>
                    <a:pt x="492" y="582"/>
                  </a:lnTo>
                  <a:lnTo>
                    <a:pt x="492" y="587"/>
                  </a:lnTo>
                  <a:lnTo>
                    <a:pt x="492" y="587"/>
                  </a:lnTo>
                  <a:lnTo>
                    <a:pt x="496" y="587"/>
                  </a:lnTo>
                  <a:lnTo>
                    <a:pt x="496" y="592"/>
                  </a:lnTo>
                  <a:lnTo>
                    <a:pt x="496" y="592"/>
                  </a:lnTo>
                  <a:lnTo>
                    <a:pt x="500" y="592"/>
                  </a:lnTo>
                  <a:lnTo>
                    <a:pt x="500" y="597"/>
                  </a:lnTo>
                  <a:lnTo>
                    <a:pt x="500" y="597"/>
                  </a:lnTo>
                  <a:lnTo>
                    <a:pt x="504" y="597"/>
                  </a:lnTo>
                  <a:lnTo>
                    <a:pt x="504" y="601"/>
                  </a:lnTo>
                  <a:lnTo>
                    <a:pt x="504" y="601"/>
                  </a:lnTo>
                  <a:lnTo>
                    <a:pt x="512" y="601"/>
                  </a:lnTo>
                  <a:lnTo>
                    <a:pt x="512" y="611"/>
                  </a:lnTo>
                  <a:lnTo>
                    <a:pt x="512" y="611"/>
                  </a:lnTo>
                  <a:lnTo>
                    <a:pt x="523" y="611"/>
                  </a:lnTo>
                  <a:lnTo>
                    <a:pt x="523" y="616"/>
                  </a:lnTo>
                  <a:lnTo>
                    <a:pt x="523" y="616"/>
                  </a:lnTo>
                  <a:lnTo>
                    <a:pt x="531" y="616"/>
                  </a:lnTo>
                  <a:lnTo>
                    <a:pt x="531" y="621"/>
                  </a:lnTo>
                  <a:lnTo>
                    <a:pt x="531" y="621"/>
                  </a:lnTo>
                  <a:lnTo>
                    <a:pt x="533" y="621"/>
                  </a:lnTo>
                  <a:lnTo>
                    <a:pt x="533" y="626"/>
                  </a:lnTo>
                  <a:lnTo>
                    <a:pt x="533" y="626"/>
                  </a:lnTo>
                  <a:lnTo>
                    <a:pt x="554" y="626"/>
                  </a:lnTo>
                  <a:lnTo>
                    <a:pt x="554" y="631"/>
                  </a:lnTo>
                  <a:lnTo>
                    <a:pt x="554" y="631"/>
                  </a:lnTo>
                  <a:lnTo>
                    <a:pt x="559" y="631"/>
                  </a:lnTo>
                  <a:lnTo>
                    <a:pt x="559" y="636"/>
                  </a:lnTo>
                  <a:lnTo>
                    <a:pt x="559" y="636"/>
                  </a:lnTo>
                  <a:lnTo>
                    <a:pt x="567" y="636"/>
                  </a:lnTo>
                  <a:lnTo>
                    <a:pt x="567" y="641"/>
                  </a:lnTo>
                  <a:lnTo>
                    <a:pt x="567" y="641"/>
                  </a:lnTo>
                  <a:lnTo>
                    <a:pt x="569" y="641"/>
                  </a:lnTo>
                  <a:lnTo>
                    <a:pt x="569" y="646"/>
                  </a:lnTo>
                  <a:lnTo>
                    <a:pt x="569" y="646"/>
                  </a:lnTo>
                  <a:lnTo>
                    <a:pt x="571" y="646"/>
                  </a:lnTo>
                  <a:lnTo>
                    <a:pt x="571" y="661"/>
                  </a:lnTo>
                  <a:lnTo>
                    <a:pt x="571" y="661"/>
                  </a:lnTo>
                  <a:lnTo>
                    <a:pt x="573" y="661"/>
                  </a:lnTo>
                  <a:lnTo>
                    <a:pt x="573" y="666"/>
                  </a:lnTo>
                  <a:lnTo>
                    <a:pt x="573" y="666"/>
                  </a:lnTo>
                  <a:lnTo>
                    <a:pt x="581" y="666"/>
                  </a:lnTo>
                  <a:lnTo>
                    <a:pt x="581" y="677"/>
                  </a:lnTo>
                  <a:lnTo>
                    <a:pt x="581" y="677"/>
                  </a:lnTo>
                  <a:lnTo>
                    <a:pt x="583" y="677"/>
                  </a:lnTo>
                  <a:lnTo>
                    <a:pt x="583" y="683"/>
                  </a:lnTo>
                  <a:lnTo>
                    <a:pt x="583" y="683"/>
                  </a:lnTo>
                  <a:lnTo>
                    <a:pt x="596" y="683"/>
                  </a:lnTo>
                  <a:lnTo>
                    <a:pt x="596" y="688"/>
                  </a:lnTo>
                  <a:lnTo>
                    <a:pt x="596" y="688"/>
                  </a:lnTo>
                  <a:lnTo>
                    <a:pt x="611" y="688"/>
                  </a:lnTo>
                  <a:lnTo>
                    <a:pt x="611" y="694"/>
                  </a:lnTo>
                  <a:lnTo>
                    <a:pt x="611" y="694"/>
                  </a:lnTo>
                  <a:lnTo>
                    <a:pt x="621" y="694"/>
                  </a:lnTo>
                  <a:lnTo>
                    <a:pt x="621" y="699"/>
                  </a:lnTo>
                  <a:lnTo>
                    <a:pt x="621" y="699"/>
                  </a:lnTo>
                  <a:lnTo>
                    <a:pt x="634" y="699"/>
                  </a:lnTo>
                  <a:lnTo>
                    <a:pt x="634" y="704"/>
                  </a:lnTo>
                  <a:lnTo>
                    <a:pt x="634" y="704"/>
                  </a:lnTo>
                  <a:lnTo>
                    <a:pt x="636" y="704"/>
                  </a:lnTo>
                  <a:lnTo>
                    <a:pt x="636" y="710"/>
                  </a:lnTo>
                  <a:lnTo>
                    <a:pt x="636" y="710"/>
                  </a:lnTo>
                  <a:lnTo>
                    <a:pt x="638" y="710"/>
                  </a:lnTo>
                  <a:lnTo>
                    <a:pt x="638" y="716"/>
                  </a:lnTo>
                  <a:lnTo>
                    <a:pt x="638" y="716"/>
                  </a:lnTo>
                  <a:lnTo>
                    <a:pt x="646" y="716"/>
                  </a:lnTo>
                  <a:lnTo>
                    <a:pt x="646" y="721"/>
                  </a:lnTo>
                  <a:lnTo>
                    <a:pt x="646" y="721"/>
                  </a:lnTo>
                  <a:lnTo>
                    <a:pt x="648" y="721"/>
                  </a:lnTo>
                  <a:lnTo>
                    <a:pt x="648" y="727"/>
                  </a:lnTo>
                  <a:lnTo>
                    <a:pt x="648" y="727"/>
                  </a:lnTo>
                  <a:lnTo>
                    <a:pt x="652" y="727"/>
                  </a:lnTo>
                  <a:lnTo>
                    <a:pt x="652" y="738"/>
                  </a:lnTo>
                  <a:lnTo>
                    <a:pt x="652" y="738"/>
                  </a:lnTo>
                  <a:lnTo>
                    <a:pt x="717" y="738"/>
                  </a:lnTo>
                  <a:lnTo>
                    <a:pt x="717" y="743"/>
                  </a:lnTo>
                  <a:lnTo>
                    <a:pt x="717" y="743"/>
                  </a:lnTo>
                  <a:lnTo>
                    <a:pt x="723" y="743"/>
                  </a:lnTo>
                  <a:lnTo>
                    <a:pt x="723" y="749"/>
                  </a:lnTo>
                  <a:lnTo>
                    <a:pt x="723" y="749"/>
                  </a:lnTo>
                  <a:lnTo>
                    <a:pt x="742" y="749"/>
                  </a:lnTo>
                  <a:lnTo>
                    <a:pt x="742" y="762"/>
                  </a:lnTo>
                  <a:lnTo>
                    <a:pt x="742" y="762"/>
                  </a:lnTo>
                  <a:lnTo>
                    <a:pt x="771" y="762"/>
                  </a:lnTo>
                  <a:lnTo>
                    <a:pt x="771" y="769"/>
                  </a:lnTo>
                  <a:lnTo>
                    <a:pt x="771" y="769"/>
                  </a:lnTo>
                  <a:lnTo>
                    <a:pt x="846" y="769"/>
                  </a:lnTo>
                  <a:lnTo>
                    <a:pt x="846" y="776"/>
                  </a:lnTo>
                  <a:lnTo>
                    <a:pt x="846" y="776"/>
                  </a:lnTo>
                  <a:lnTo>
                    <a:pt x="852" y="776"/>
                  </a:lnTo>
                  <a:lnTo>
                    <a:pt x="852" y="784"/>
                  </a:lnTo>
                  <a:lnTo>
                    <a:pt x="852" y="784"/>
                  </a:lnTo>
                  <a:lnTo>
                    <a:pt x="854" y="784"/>
                  </a:lnTo>
                  <a:lnTo>
                    <a:pt x="854" y="791"/>
                  </a:lnTo>
                  <a:lnTo>
                    <a:pt x="854" y="791"/>
                  </a:lnTo>
                  <a:lnTo>
                    <a:pt x="857" y="791"/>
                  </a:lnTo>
                  <a:lnTo>
                    <a:pt x="857" y="799"/>
                  </a:lnTo>
                  <a:lnTo>
                    <a:pt x="857" y="799"/>
                  </a:lnTo>
                  <a:lnTo>
                    <a:pt x="861" y="799"/>
                  </a:lnTo>
                  <a:lnTo>
                    <a:pt x="861" y="806"/>
                  </a:lnTo>
                  <a:lnTo>
                    <a:pt x="861" y="806"/>
                  </a:lnTo>
                  <a:lnTo>
                    <a:pt x="921" y="806"/>
                  </a:lnTo>
                  <a:lnTo>
                    <a:pt x="921" y="814"/>
                  </a:lnTo>
                  <a:lnTo>
                    <a:pt x="921" y="814"/>
                  </a:lnTo>
                  <a:lnTo>
                    <a:pt x="969" y="814"/>
                  </a:lnTo>
                  <a:lnTo>
                    <a:pt x="969" y="822"/>
                  </a:lnTo>
                  <a:lnTo>
                    <a:pt x="969" y="822"/>
                  </a:lnTo>
                  <a:lnTo>
                    <a:pt x="977" y="822"/>
                  </a:lnTo>
                  <a:lnTo>
                    <a:pt x="977" y="831"/>
                  </a:lnTo>
                  <a:lnTo>
                    <a:pt x="977" y="831"/>
                  </a:lnTo>
                  <a:lnTo>
                    <a:pt x="983" y="831"/>
                  </a:lnTo>
                  <a:lnTo>
                    <a:pt x="983" y="848"/>
                  </a:lnTo>
                  <a:lnTo>
                    <a:pt x="983" y="848"/>
                  </a:lnTo>
                  <a:lnTo>
                    <a:pt x="984" y="848"/>
                  </a:lnTo>
                  <a:lnTo>
                    <a:pt x="984" y="865"/>
                  </a:lnTo>
                  <a:lnTo>
                    <a:pt x="984" y="865"/>
                  </a:lnTo>
                  <a:lnTo>
                    <a:pt x="1079" y="865"/>
                  </a:lnTo>
                  <a:lnTo>
                    <a:pt x="1079" y="876"/>
                  </a:lnTo>
                  <a:lnTo>
                    <a:pt x="1079" y="876"/>
                  </a:lnTo>
                  <a:lnTo>
                    <a:pt x="1098" y="876"/>
                  </a:lnTo>
                  <a:lnTo>
                    <a:pt x="1098" y="887"/>
                  </a:lnTo>
                  <a:lnTo>
                    <a:pt x="1098" y="887"/>
                  </a:lnTo>
                  <a:lnTo>
                    <a:pt x="1104" y="887"/>
                  </a:lnTo>
                  <a:lnTo>
                    <a:pt x="1104" y="899"/>
                  </a:lnTo>
                  <a:lnTo>
                    <a:pt x="1104" y="899"/>
                  </a:lnTo>
                  <a:lnTo>
                    <a:pt x="1323" y="899"/>
                  </a:lnTo>
                  <a:lnTo>
                    <a:pt x="1323" y="911"/>
                  </a:lnTo>
                  <a:lnTo>
                    <a:pt x="1323" y="911"/>
                  </a:lnTo>
                  <a:lnTo>
                    <a:pt x="1348" y="911"/>
                  </a:lnTo>
                  <a:lnTo>
                    <a:pt x="1348" y="924"/>
                  </a:lnTo>
                  <a:lnTo>
                    <a:pt x="1348" y="924"/>
                  </a:lnTo>
                  <a:lnTo>
                    <a:pt x="1442" y="924"/>
                  </a:lnTo>
                  <a:lnTo>
                    <a:pt x="1442" y="937"/>
                  </a:lnTo>
                  <a:lnTo>
                    <a:pt x="1442" y="937"/>
                  </a:lnTo>
                  <a:lnTo>
                    <a:pt x="1444" y="937"/>
                  </a:lnTo>
                  <a:lnTo>
                    <a:pt x="1444" y="950"/>
                  </a:lnTo>
                  <a:lnTo>
                    <a:pt x="1444" y="950"/>
                  </a:lnTo>
                  <a:lnTo>
                    <a:pt x="1821" y="950"/>
                  </a:lnTo>
                  <a:lnTo>
                    <a:pt x="1821" y="979"/>
                  </a:lnTo>
                  <a:lnTo>
                    <a:pt x="1821" y="979"/>
                  </a:lnTo>
                  <a:lnTo>
                    <a:pt x="2307" y="979"/>
                  </a:lnTo>
                  <a:lnTo>
                    <a:pt x="2307" y="979"/>
                  </a:lnTo>
                </a:path>
              </a:pathLst>
            </a:custGeom>
            <a:noFill/>
            <a:ln w="25400" cap="sq">
              <a:solidFill>
                <a:srgbClr val="6464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31E7C68E-BA30-427D-93F2-CA6806DAEEE4}"/>
                </a:ext>
              </a:extLst>
            </p:cNvPr>
            <p:cNvGrpSpPr/>
            <p:nvPr/>
          </p:nvGrpSpPr>
          <p:grpSpPr>
            <a:xfrm>
              <a:off x="1489570" y="1778654"/>
              <a:ext cx="8878935" cy="2777803"/>
              <a:chOff x="1489570" y="1778654"/>
              <a:chExt cx="8878935" cy="2777803"/>
            </a:xfrm>
          </p:grpSpPr>
          <p:grpSp>
            <p:nvGrpSpPr>
              <p:cNvPr id="1570" name="Group 1569">
                <a:extLst>
                  <a:ext uri="{FF2B5EF4-FFF2-40B4-BE49-F238E27FC236}">
                    <a16:creationId xmlns:a16="http://schemas.microsoft.com/office/drawing/2014/main" id="{C4237DAC-FD67-B09B-CF30-D86C94705BB7}"/>
                  </a:ext>
                </a:extLst>
              </p:cNvPr>
              <p:cNvGrpSpPr/>
              <p:nvPr/>
            </p:nvGrpSpPr>
            <p:grpSpPr>
              <a:xfrm>
                <a:off x="1489570" y="1778654"/>
                <a:ext cx="813218" cy="574914"/>
                <a:chOff x="576263" y="549275"/>
                <a:chExt cx="330200" cy="320675"/>
              </a:xfrm>
            </p:grpSpPr>
            <p:sp>
              <p:nvSpPr>
                <p:cNvPr id="1733" name="Line 3143">
                  <a:extLst>
                    <a:ext uri="{FF2B5EF4-FFF2-40B4-BE49-F238E27FC236}">
                      <a16:creationId xmlns:a16="http://schemas.microsoft.com/office/drawing/2014/main" id="{26CBC196-BF67-0E3B-7E30-39FC88FD4AAD}"/>
                    </a:ext>
                  </a:extLst>
                </p:cNvPr>
                <p:cNvSpPr>
                  <a:spLocks noChangeShapeType="1"/>
                </p:cNvSpPr>
                <p:nvPr/>
              </p:nvSpPr>
              <p:spPr bwMode="auto">
                <a:xfrm>
                  <a:off x="576263" y="5635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4" name="Line 3144">
                  <a:extLst>
                    <a:ext uri="{FF2B5EF4-FFF2-40B4-BE49-F238E27FC236}">
                      <a16:creationId xmlns:a16="http://schemas.microsoft.com/office/drawing/2014/main" id="{AEE80A56-7E76-4609-11B6-21EE7B1A2A77}"/>
                    </a:ext>
                  </a:extLst>
                </p:cNvPr>
                <p:cNvSpPr>
                  <a:spLocks noChangeShapeType="1"/>
                </p:cNvSpPr>
                <p:nvPr/>
              </p:nvSpPr>
              <p:spPr bwMode="auto">
                <a:xfrm>
                  <a:off x="592138" y="549275"/>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5" name="Line 3145">
                  <a:extLst>
                    <a:ext uri="{FF2B5EF4-FFF2-40B4-BE49-F238E27FC236}">
                      <a16:creationId xmlns:a16="http://schemas.microsoft.com/office/drawing/2014/main" id="{8E3E3F14-EEC0-692E-B2AA-D8461C070DBF}"/>
                    </a:ext>
                  </a:extLst>
                </p:cNvPr>
                <p:cNvSpPr>
                  <a:spLocks noChangeShapeType="1"/>
                </p:cNvSpPr>
                <p:nvPr/>
              </p:nvSpPr>
              <p:spPr bwMode="auto">
                <a:xfrm>
                  <a:off x="606425" y="59372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6" name="Line 3146">
                  <a:extLst>
                    <a:ext uri="{FF2B5EF4-FFF2-40B4-BE49-F238E27FC236}">
                      <a16:creationId xmlns:a16="http://schemas.microsoft.com/office/drawing/2014/main" id="{364F6FBE-7C19-2849-91CE-A69B01EB60E8}"/>
                    </a:ext>
                  </a:extLst>
                </p:cNvPr>
                <p:cNvSpPr>
                  <a:spLocks noChangeShapeType="1"/>
                </p:cNvSpPr>
                <p:nvPr/>
              </p:nvSpPr>
              <p:spPr bwMode="auto">
                <a:xfrm>
                  <a:off x="622300" y="5794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7" name="Line 3147">
                  <a:extLst>
                    <a:ext uri="{FF2B5EF4-FFF2-40B4-BE49-F238E27FC236}">
                      <a16:creationId xmlns:a16="http://schemas.microsoft.com/office/drawing/2014/main" id="{D1496FB7-C507-A2DD-FBF9-16A7C1DCF3DF}"/>
                    </a:ext>
                  </a:extLst>
                </p:cNvPr>
                <p:cNvSpPr>
                  <a:spLocks noChangeShapeType="1"/>
                </p:cNvSpPr>
                <p:nvPr/>
              </p:nvSpPr>
              <p:spPr bwMode="auto">
                <a:xfrm>
                  <a:off x="619125" y="6302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8" name="Line 3148">
                  <a:extLst>
                    <a:ext uri="{FF2B5EF4-FFF2-40B4-BE49-F238E27FC236}">
                      <a16:creationId xmlns:a16="http://schemas.microsoft.com/office/drawing/2014/main" id="{933162EC-F7F2-4A3B-02EB-B78C181B19F7}"/>
                    </a:ext>
                  </a:extLst>
                </p:cNvPr>
                <p:cNvSpPr>
                  <a:spLocks noChangeShapeType="1"/>
                </p:cNvSpPr>
                <p:nvPr/>
              </p:nvSpPr>
              <p:spPr bwMode="auto">
                <a:xfrm>
                  <a:off x="635000" y="6143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9" name="Line 3149">
                  <a:extLst>
                    <a:ext uri="{FF2B5EF4-FFF2-40B4-BE49-F238E27FC236}">
                      <a16:creationId xmlns:a16="http://schemas.microsoft.com/office/drawing/2014/main" id="{5B6B2306-4C95-DD1F-7A19-6E26D7ABE286}"/>
                    </a:ext>
                  </a:extLst>
                </p:cNvPr>
                <p:cNvSpPr>
                  <a:spLocks noChangeShapeType="1"/>
                </p:cNvSpPr>
                <p:nvPr/>
              </p:nvSpPr>
              <p:spPr bwMode="auto">
                <a:xfrm>
                  <a:off x="619125" y="6302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0" name="Line 3150">
                  <a:extLst>
                    <a:ext uri="{FF2B5EF4-FFF2-40B4-BE49-F238E27FC236}">
                      <a16:creationId xmlns:a16="http://schemas.microsoft.com/office/drawing/2014/main" id="{B4E952F6-FC4F-4FF8-AEE3-431954C9B025}"/>
                    </a:ext>
                  </a:extLst>
                </p:cNvPr>
                <p:cNvSpPr>
                  <a:spLocks noChangeShapeType="1"/>
                </p:cNvSpPr>
                <p:nvPr/>
              </p:nvSpPr>
              <p:spPr bwMode="auto">
                <a:xfrm>
                  <a:off x="635000" y="6143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1" name="Line 3151">
                  <a:extLst>
                    <a:ext uri="{FF2B5EF4-FFF2-40B4-BE49-F238E27FC236}">
                      <a16:creationId xmlns:a16="http://schemas.microsoft.com/office/drawing/2014/main" id="{5765F9F1-6773-9509-639A-0F6096652735}"/>
                    </a:ext>
                  </a:extLst>
                </p:cNvPr>
                <p:cNvSpPr>
                  <a:spLocks noChangeShapeType="1"/>
                </p:cNvSpPr>
                <p:nvPr/>
              </p:nvSpPr>
              <p:spPr bwMode="auto">
                <a:xfrm>
                  <a:off x="622300"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2" name="Line 3152">
                  <a:extLst>
                    <a:ext uri="{FF2B5EF4-FFF2-40B4-BE49-F238E27FC236}">
                      <a16:creationId xmlns:a16="http://schemas.microsoft.com/office/drawing/2014/main" id="{53ECAEFC-1C95-BCDC-AA26-AB3E872EF7DF}"/>
                    </a:ext>
                  </a:extLst>
                </p:cNvPr>
                <p:cNvSpPr>
                  <a:spLocks noChangeShapeType="1"/>
                </p:cNvSpPr>
                <p:nvPr/>
              </p:nvSpPr>
              <p:spPr bwMode="auto">
                <a:xfrm>
                  <a:off x="638175"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3" name="Line 3153">
                  <a:extLst>
                    <a:ext uri="{FF2B5EF4-FFF2-40B4-BE49-F238E27FC236}">
                      <a16:creationId xmlns:a16="http://schemas.microsoft.com/office/drawing/2014/main" id="{89149A65-5AE9-D86C-A77F-879D077B035C}"/>
                    </a:ext>
                  </a:extLst>
                </p:cNvPr>
                <p:cNvSpPr>
                  <a:spLocks noChangeShapeType="1"/>
                </p:cNvSpPr>
                <p:nvPr/>
              </p:nvSpPr>
              <p:spPr bwMode="auto">
                <a:xfrm>
                  <a:off x="622300"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4" name="Line 3154">
                  <a:extLst>
                    <a:ext uri="{FF2B5EF4-FFF2-40B4-BE49-F238E27FC236}">
                      <a16:creationId xmlns:a16="http://schemas.microsoft.com/office/drawing/2014/main" id="{513FB1F1-251C-7FB2-9F8E-4727E15EEF3B}"/>
                    </a:ext>
                  </a:extLst>
                </p:cNvPr>
                <p:cNvSpPr>
                  <a:spLocks noChangeShapeType="1"/>
                </p:cNvSpPr>
                <p:nvPr/>
              </p:nvSpPr>
              <p:spPr bwMode="auto">
                <a:xfrm>
                  <a:off x="638175"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5" name="Line 3155">
                  <a:extLst>
                    <a:ext uri="{FF2B5EF4-FFF2-40B4-BE49-F238E27FC236}">
                      <a16:creationId xmlns:a16="http://schemas.microsoft.com/office/drawing/2014/main" id="{42FD84A0-5D3D-8B1C-5ABB-4DD8F9BAF031}"/>
                    </a:ext>
                  </a:extLst>
                </p:cNvPr>
                <p:cNvSpPr>
                  <a:spLocks noChangeShapeType="1"/>
                </p:cNvSpPr>
                <p:nvPr/>
              </p:nvSpPr>
              <p:spPr bwMode="auto">
                <a:xfrm>
                  <a:off x="625475"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6" name="Line 3156">
                  <a:extLst>
                    <a:ext uri="{FF2B5EF4-FFF2-40B4-BE49-F238E27FC236}">
                      <a16:creationId xmlns:a16="http://schemas.microsoft.com/office/drawing/2014/main" id="{70134415-EFB3-094A-F685-6181C923325A}"/>
                    </a:ext>
                  </a:extLst>
                </p:cNvPr>
                <p:cNvSpPr>
                  <a:spLocks noChangeShapeType="1"/>
                </p:cNvSpPr>
                <p:nvPr/>
              </p:nvSpPr>
              <p:spPr bwMode="auto">
                <a:xfrm>
                  <a:off x="639763"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7" name="Line 3157">
                  <a:extLst>
                    <a:ext uri="{FF2B5EF4-FFF2-40B4-BE49-F238E27FC236}">
                      <a16:creationId xmlns:a16="http://schemas.microsoft.com/office/drawing/2014/main" id="{CB6FA4B4-8200-FB05-8650-6DCC515063DE}"/>
                    </a:ext>
                  </a:extLst>
                </p:cNvPr>
                <p:cNvSpPr>
                  <a:spLocks noChangeShapeType="1"/>
                </p:cNvSpPr>
                <p:nvPr/>
              </p:nvSpPr>
              <p:spPr bwMode="auto">
                <a:xfrm>
                  <a:off x="631825"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8" name="Line 3158">
                  <a:extLst>
                    <a:ext uri="{FF2B5EF4-FFF2-40B4-BE49-F238E27FC236}">
                      <a16:creationId xmlns:a16="http://schemas.microsoft.com/office/drawing/2014/main" id="{8F9FDD73-5E34-75DF-9512-7B3E21932F6A}"/>
                    </a:ext>
                  </a:extLst>
                </p:cNvPr>
                <p:cNvSpPr>
                  <a:spLocks noChangeShapeType="1"/>
                </p:cNvSpPr>
                <p:nvPr/>
              </p:nvSpPr>
              <p:spPr bwMode="auto">
                <a:xfrm>
                  <a:off x="646113"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9" name="Line 3159">
                  <a:extLst>
                    <a:ext uri="{FF2B5EF4-FFF2-40B4-BE49-F238E27FC236}">
                      <a16:creationId xmlns:a16="http://schemas.microsoft.com/office/drawing/2014/main" id="{18927867-475D-CC9E-23C4-A25E6B2F4431}"/>
                    </a:ext>
                  </a:extLst>
                </p:cNvPr>
                <p:cNvSpPr>
                  <a:spLocks noChangeShapeType="1"/>
                </p:cNvSpPr>
                <p:nvPr/>
              </p:nvSpPr>
              <p:spPr bwMode="auto">
                <a:xfrm>
                  <a:off x="635000"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0" name="Line 3160">
                  <a:extLst>
                    <a:ext uri="{FF2B5EF4-FFF2-40B4-BE49-F238E27FC236}">
                      <a16:creationId xmlns:a16="http://schemas.microsoft.com/office/drawing/2014/main" id="{AF0386F6-5E24-83A7-4A44-BC5C5CC3D0E8}"/>
                    </a:ext>
                  </a:extLst>
                </p:cNvPr>
                <p:cNvSpPr>
                  <a:spLocks noChangeShapeType="1"/>
                </p:cNvSpPr>
                <p:nvPr/>
              </p:nvSpPr>
              <p:spPr bwMode="auto">
                <a:xfrm>
                  <a:off x="649288"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1" name="Line 3161">
                  <a:extLst>
                    <a:ext uri="{FF2B5EF4-FFF2-40B4-BE49-F238E27FC236}">
                      <a16:creationId xmlns:a16="http://schemas.microsoft.com/office/drawing/2014/main" id="{7F7A2CC2-F228-1FB6-52C2-7D242F7A70C6}"/>
                    </a:ext>
                  </a:extLst>
                </p:cNvPr>
                <p:cNvSpPr>
                  <a:spLocks noChangeShapeType="1"/>
                </p:cNvSpPr>
                <p:nvPr/>
              </p:nvSpPr>
              <p:spPr bwMode="auto">
                <a:xfrm>
                  <a:off x="636588" y="65405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2" name="Line 3162">
                  <a:extLst>
                    <a:ext uri="{FF2B5EF4-FFF2-40B4-BE49-F238E27FC236}">
                      <a16:creationId xmlns:a16="http://schemas.microsoft.com/office/drawing/2014/main" id="{6B3504A8-C15C-391E-C32D-8EF7C0CFD921}"/>
                    </a:ext>
                  </a:extLst>
                </p:cNvPr>
                <p:cNvSpPr>
                  <a:spLocks noChangeShapeType="1"/>
                </p:cNvSpPr>
                <p:nvPr/>
              </p:nvSpPr>
              <p:spPr bwMode="auto">
                <a:xfrm>
                  <a:off x="652463"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3" name="Line 3163">
                  <a:extLst>
                    <a:ext uri="{FF2B5EF4-FFF2-40B4-BE49-F238E27FC236}">
                      <a16:creationId xmlns:a16="http://schemas.microsoft.com/office/drawing/2014/main" id="{443C1EE0-7D73-CF2B-2B76-828B7CAF94CD}"/>
                    </a:ext>
                  </a:extLst>
                </p:cNvPr>
                <p:cNvSpPr>
                  <a:spLocks noChangeShapeType="1"/>
                </p:cNvSpPr>
                <p:nvPr/>
              </p:nvSpPr>
              <p:spPr bwMode="auto">
                <a:xfrm>
                  <a:off x="728663" y="67945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4" name="Line 3164">
                  <a:extLst>
                    <a:ext uri="{FF2B5EF4-FFF2-40B4-BE49-F238E27FC236}">
                      <a16:creationId xmlns:a16="http://schemas.microsoft.com/office/drawing/2014/main" id="{7334444E-174F-92F3-A723-5DD57F036B7B}"/>
                    </a:ext>
                  </a:extLst>
                </p:cNvPr>
                <p:cNvSpPr>
                  <a:spLocks noChangeShapeType="1"/>
                </p:cNvSpPr>
                <p:nvPr/>
              </p:nvSpPr>
              <p:spPr bwMode="auto">
                <a:xfrm>
                  <a:off x="744538" y="663575"/>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5" name="Line 3165">
                  <a:extLst>
                    <a:ext uri="{FF2B5EF4-FFF2-40B4-BE49-F238E27FC236}">
                      <a16:creationId xmlns:a16="http://schemas.microsoft.com/office/drawing/2014/main" id="{77BE770C-2A18-6B46-D55E-4DB4FBBAD578}"/>
                    </a:ext>
                  </a:extLst>
                </p:cNvPr>
                <p:cNvSpPr>
                  <a:spLocks noChangeShapeType="1"/>
                </p:cNvSpPr>
                <p:nvPr/>
              </p:nvSpPr>
              <p:spPr bwMode="auto">
                <a:xfrm>
                  <a:off x="741363" y="6794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6" name="Line 3166">
                  <a:extLst>
                    <a:ext uri="{FF2B5EF4-FFF2-40B4-BE49-F238E27FC236}">
                      <a16:creationId xmlns:a16="http://schemas.microsoft.com/office/drawing/2014/main" id="{2247E0B2-9128-1FD5-37D0-CBA4E7749A93}"/>
                    </a:ext>
                  </a:extLst>
                </p:cNvPr>
                <p:cNvSpPr>
                  <a:spLocks noChangeShapeType="1"/>
                </p:cNvSpPr>
                <p:nvPr/>
              </p:nvSpPr>
              <p:spPr bwMode="auto">
                <a:xfrm>
                  <a:off x="757238" y="663575"/>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7" name="Line 3167">
                  <a:extLst>
                    <a:ext uri="{FF2B5EF4-FFF2-40B4-BE49-F238E27FC236}">
                      <a16:creationId xmlns:a16="http://schemas.microsoft.com/office/drawing/2014/main" id="{C3972846-22C9-C696-6687-AF3426909BE8}"/>
                    </a:ext>
                  </a:extLst>
                </p:cNvPr>
                <p:cNvSpPr>
                  <a:spLocks noChangeShapeType="1"/>
                </p:cNvSpPr>
                <p:nvPr/>
              </p:nvSpPr>
              <p:spPr bwMode="auto">
                <a:xfrm>
                  <a:off x="750888" y="7223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8" name="Line 3168">
                  <a:extLst>
                    <a:ext uri="{FF2B5EF4-FFF2-40B4-BE49-F238E27FC236}">
                      <a16:creationId xmlns:a16="http://schemas.microsoft.com/office/drawing/2014/main" id="{5891D876-A6C3-1BCF-59AC-38340F94A535}"/>
                    </a:ext>
                  </a:extLst>
                </p:cNvPr>
                <p:cNvSpPr>
                  <a:spLocks noChangeShapeType="1"/>
                </p:cNvSpPr>
                <p:nvPr/>
              </p:nvSpPr>
              <p:spPr bwMode="auto">
                <a:xfrm>
                  <a:off x="765175" y="7064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9" name="Line 3169">
                  <a:extLst>
                    <a:ext uri="{FF2B5EF4-FFF2-40B4-BE49-F238E27FC236}">
                      <a16:creationId xmlns:a16="http://schemas.microsoft.com/office/drawing/2014/main" id="{5A2C56B1-6BF6-D45E-8C38-44669166E954}"/>
                    </a:ext>
                  </a:extLst>
                </p:cNvPr>
                <p:cNvSpPr>
                  <a:spLocks noChangeShapeType="1"/>
                </p:cNvSpPr>
                <p:nvPr/>
              </p:nvSpPr>
              <p:spPr bwMode="auto">
                <a:xfrm>
                  <a:off x="830263" y="7540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0" name="Line 3170">
                  <a:extLst>
                    <a:ext uri="{FF2B5EF4-FFF2-40B4-BE49-F238E27FC236}">
                      <a16:creationId xmlns:a16="http://schemas.microsoft.com/office/drawing/2014/main" id="{D04C39C0-99E2-6A6D-C8F4-64C4984D6128}"/>
                    </a:ext>
                  </a:extLst>
                </p:cNvPr>
                <p:cNvSpPr>
                  <a:spLocks noChangeShapeType="1"/>
                </p:cNvSpPr>
                <p:nvPr/>
              </p:nvSpPr>
              <p:spPr bwMode="auto">
                <a:xfrm>
                  <a:off x="844550" y="73818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1" name="Line 3171">
                  <a:extLst>
                    <a:ext uri="{FF2B5EF4-FFF2-40B4-BE49-F238E27FC236}">
                      <a16:creationId xmlns:a16="http://schemas.microsoft.com/office/drawing/2014/main" id="{4F90E8E3-12D7-1B36-B2FA-850E40F4115C}"/>
                    </a:ext>
                  </a:extLst>
                </p:cNvPr>
                <p:cNvSpPr>
                  <a:spLocks noChangeShapeType="1"/>
                </p:cNvSpPr>
                <p:nvPr/>
              </p:nvSpPr>
              <p:spPr bwMode="auto">
                <a:xfrm>
                  <a:off x="863600" y="796925"/>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2" name="Line 3172">
                  <a:extLst>
                    <a:ext uri="{FF2B5EF4-FFF2-40B4-BE49-F238E27FC236}">
                      <a16:creationId xmlns:a16="http://schemas.microsoft.com/office/drawing/2014/main" id="{EB74CE35-F314-BE5E-4308-95EE85BD97E7}"/>
                    </a:ext>
                  </a:extLst>
                </p:cNvPr>
                <p:cNvSpPr>
                  <a:spLocks noChangeShapeType="1"/>
                </p:cNvSpPr>
                <p:nvPr/>
              </p:nvSpPr>
              <p:spPr bwMode="auto">
                <a:xfrm>
                  <a:off x="877888" y="78105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3" name="Line 3173">
                  <a:extLst>
                    <a:ext uri="{FF2B5EF4-FFF2-40B4-BE49-F238E27FC236}">
                      <a16:creationId xmlns:a16="http://schemas.microsoft.com/office/drawing/2014/main" id="{BF623375-4839-F34A-6761-4A60F13D5508}"/>
                    </a:ext>
                  </a:extLst>
                </p:cNvPr>
                <p:cNvSpPr>
                  <a:spLocks noChangeShapeType="1"/>
                </p:cNvSpPr>
                <p:nvPr/>
              </p:nvSpPr>
              <p:spPr bwMode="auto">
                <a:xfrm>
                  <a:off x="866775" y="796925"/>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4" name="Line 3174">
                  <a:extLst>
                    <a:ext uri="{FF2B5EF4-FFF2-40B4-BE49-F238E27FC236}">
                      <a16:creationId xmlns:a16="http://schemas.microsoft.com/office/drawing/2014/main" id="{9C37C383-25BB-DE28-1AB5-977F4FEC8D6D}"/>
                    </a:ext>
                  </a:extLst>
                </p:cNvPr>
                <p:cNvSpPr>
                  <a:spLocks noChangeShapeType="1"/>
                </p:cNvSpPr>
                <p:nvPr/>
              </p:nvSpPr>
              <p:spPr bwMode="auto">
                <a:xfrm>
                  <a:off x="882650" y="78105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5" name="Line 3175">
                  <a:extLst>
                    <a:ext uri="{FF2B5EF4-FFF2-40B4-BE49-F238E27FC236}">
                      <a16:creationId xmlns:a16="http://schemas.microsoft.com/office/drawing/2014/main" id="{880C1CD2-2D3B-DDCC-A80E-F176E91E8046}"/>
                    </a:ext>
                  </a:extLst>
                </p:cNvPr>
                <p:cNvSpPr>
                  <a:spLocks noChangeShapeType="1"/>
                </p:cNvSpPr>
                <p:nvPr/>
              </p:nvSpPr>
              <p:spPr bwMode="auto">
                <a:xfrm>
                  <a:off x="869950" y="803275"/>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6" name="Line 3176">
                  <a:extLst>
                    <a:ext uri="{FF2B5EF4-FFF2-40B4-BE49-F238E27FC236}">
                      <a16:creationId xmlns:a16="http://schemas.microsoft.com/office/drawing/2014/main" id="{9C57B337-ED1D-5B93-8722-4037C6FFC67C}"/>
                    </a:ext>
                  </a:extLst>
                </p:cNvPr>
                <p:cNvSpPr>
                  <a:spLocks noChangeShapeType="1"/>
                </p:cNvSpPr>
                <p:nvPr/>
              </p:nvSpPr>
              <p:spPr bwMode="auto">
                <a:xfrm>
                  <a:off x="884238" y="78740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7" name="Line 3177">
                  <a:extLst>
                    <a:ext uri="{FF2B5EF4-FFF2-40B4-BE49-F238E27FC236}">
                      <a16:creationId xmlns:a16="http://schemas.microsoft.com/office/drawing/2014/main" id="{B7185750-7052-2868-7319-D2893630AF49}"/>
                    </a:ext>
                  </a:extLst>
                </p:cNvPr>
                <p:cNvSpPr>
                  <a:spLocks noChangeShapeType="1"/>
                </p:cNvSpPr>
                <p:nvPr/>
              </p:nvSpPr>
              <p:spPr bwMode="auto">
                <a:xfrm>
                  <a:off x="874713" y="85407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8" name="Line 3178">
                  <a:extLst>
                    <a:ext uri="{FF2B5EF4-FFF2-40B4-BE49-F238E27FC236}">
                      <a16:creationId xmlns:a16="http://schemas.microsoft.com/office/drawing/2014/main" id="{C6BB9AC3-9CC2-6A5A-3F90-C939AC21D91A}"/>
                    </a:ext>
                  </a:extLst>
                </p:cNvPr>
                <p:cNvSpPr>
                  <a:spLocks noChangeShapeType="1"/>
                </p:cNvSpPr>
                <p:nvPr/>
              </p:nvSpPr>
              <p:spPr bwMode="auto">
                <a:xfrm>
                  <a:off x="890588" y="83820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72" name="Group 1571">
                <a:extLst>
                  <a:ext uri="{FF2B5EF4-FFF2-40B4-BE49-F238E27FC236}">
                    <a16:creationId xmlns:a16="http://schemas.microsoft.com/office/drawing/2014/main" id="{0F36BA74-3CCF-285D-E70C-D093DFC89ACB}"/>
                  </a:ext>
                </a:extLst>
              </p:cNvPr>
              <p:cNvGrpSpPr/>
              <p:nvPr/>
            </p:nvGrpSpPr>
            <p:grpSpPr>
              <a:xfrm>
                <a:off x="2498273" y="2549950"/>
                <a:ext cx="887501" cy="959139"/>
                <a:chOff x="985838" y="979488"/>
                <a:chExt cx="360362" cy="534988"/>
              </a:xfrm>
            </p:grpSpPr>
            <p:sp>
              <p:nvSpPr>
                <p:cNvPr id="1673" name="Line 3189">
                  <a:extLst>
                    <a:ext uri="{FF2B5EF4-FFF2-40B4-BE49-F238E27FC236}">
                      <a16:creationId xmlns:a16="http://schemas.microsoft.com/office/drawing/2014/main" id="{CDD2F14C-06EA-A269-4A6D-2DA66909E29C}"/>
                    </a:ext>
                  </a:extLst>
                </p:cNvPr>
                <p:cNvSpPr>
                  <a:spLocks noChangeShapeType="1"/>
                </p:cNvSpPr>
                <p:nvPr/>
              </p:nvSpPr>
              <p:spPr bwMode="auto">
                <a:xfrm>
                  <a:off x="985838" y="9953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4" name="Line 3190">
                  <a:extLst>
                    <a:ext uri="{FF2B5EF4-FFF2-40B4-BE49-F238E27FC236}">
                      <a16:creationId xmlns:a16="http://schemas.microsoft.com/office/drawing/2014/main" id="{10E7C3CE-D13B-3A62-DD5E-88461F33F090}"/>
                    </a:ext>
                  </a:extLst>
                </p:cNvPr>
                <p:cNvSpPr>
                  <a:spLocks noChangeShapeType="1"/>
                </p:cNvSpPr>
                <p:nvPr/>
              </p:nvSpPr>
              <p:spPr bwMode="auto">
                <a:xfrm>
                  <a:off x="1000125" y="9794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5" name="Line 3191">
                  <a:extLst>
                    <a:ext uri="{FF2B5EF4-FFF2-40B4-BE49-F238E27FC236}">
                      <a16:creationId xmlns:a16="http://schemas.microsoft.com/office/drawing/2014/main" id="{32CF8572-D1A2-BF58-D076-FD6FDC385840}"/>
                    </a:ext>
                  </a:extLst>
                </p:cNvPr>
                <p:cNvSpPr>
                  <a:spLocks noChangeShapeType="1"/>
                </p:cNvSpPr>
                <p:nvPr/>
              </p:nvSpPr>
              <p:spPr bwMode="auto">
                <a:xfrm>
                  <a:off x="989013" y="10017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6" name="Line 3192">
                  <a:extLst>
                    <a:ext uri="{FF2B5EF4-FFF2-40B4-BE49-F238E27FC236}">
                      <a16:creationId xmlns:a16="http://schemas.microsoft.com/office/drawing/2014/main" id="{33EF9063-0D81-9479-C4BD-00C01D11258E}"/>
                    </a:ext>
                  </a:extLst>
                </p:cNvPr>
                <p:cNvSpPr>
                  <a:spLocks noChangeShapeType="1"/>
                </p:cNvSpPr>
                <p:nvPr/>
              </p:nvSpPr>
              <p:spPr bwMode="auto">
                <a:xfrm>
                  <a:off x="1003300" y="9858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7" name="Line 3193">
                  <a:extLst>
                    <a:ext uri="{FF2B5EF4-FFF2-40B4-BE49-F238E27FC236}">
                      <a16:creationId xmlns:a16="http://schemas.microsoft.com/office/drawing/2014/main" id="{AC9CF2F0-9D84-0342-D4B4-97A8B47BF816}"/>
                    </a:ext>
                  </a:extLst>
                </p:cNvPr>
                <p:cNvSpPr>
                  <a:spLocks noChangeShapeType="1"/>
                </p:cNvSpPr>
                <p:nvPr/>
              </p:nvSpPr>
              <p:spPr bwMode="auto">
                <a:xfrm>
                  <a:off x="1009650" y="10810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8" name="Line 3194">
                  <a:extLst>
                    <a:ext uri="{FF2B5EF4-FFF2-40B4-BE49-F238E27FC236}">
                      <a16:creationId xmlns:a16="http://schemas.microsoft.com/office/drawing/2014/main" id="{806CA15F-FC32-3E97-8A2D-F0F2763318F3}"/>
                    </a:ext>
                  </a:extLst>
                </p:cNvPr>
                <p:cNvSpPr>
                  <a:spLocks noChangeShapeType="1"/>
                </p:cNvSpPr>
                <p:nvPr/>
              </p:nvSpPr>
              <p:spPr bwMode="auto">
                <a:xfrm>
                  <a:off x="1025525" y="106521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9" name="Line 3195">
                  <a:extLst>
                    <a:ext uri="{FF2B5EF4-FFF2-40B4-BE49-F238E27FC236}">
                      <a16:creationId xmlns:a16="http://schemas.microsoft.com/office/drawing/2014/main" id="{74BF8040-4D93-034B-72C0-B495BD469302}"/>
                    </a:ext>
                  </a:extLst>
                </p:cNvPr>
                <p:cNvSpPr>
                  <a:spLocks noChangeShapeType="1"/>
                </p:cNvSpPr>
                <p:nvPr/>
              </p:nvSpPr>
              <p:spPr bwMode="auto">
                <a:xfrm>
                  <a:off x="1079500" y="119380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0" name="Line 3196">
                  <a:extLst>
                    <a:ext uri="{FF2B5EF4-FFF2-40B4-BE49-F238E27FC236}">
                      <a16:creationId xmlns:a16="http://schemas.microsoft.com/office/drawing/2014/main" id="{76CCDC1A-5C1B-8341-12FF-28C879534EEC}"/>
                    </a:ext>
                  </a:extLst>
                </p:cNvPr>
                <p:cNvSpPr>
                  <a:spLocks noChangeShapeType="1"/>
                </p:cNvSpPr>
                <p:nvPr/>
              </p:nvSpPr>
              <p:spPr bwMode="auto">
                <a:xfrm>
                  <a:off x="1095375" y="117792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1" name="Line 3197">
                  <a:extLst>
                    <a:ext uri="{FF2B5EF4-FFF2-40B4-BE49-F238E27FC236}">
                      <a16:creationId xmlns:a16="http://schemas.microsoft.com/office/drawing/2014/main" id="{87F10E94-B2C9-EA3F-F2A9-A6AB0EFB6510}"/>
                    </a:ext>
                  </a:extLst>
                </p:cNvPr>
                <p:cNvSpPr>
                  <a:spLocks noChangeShapeType="1"/>
                </p:cNvSpPr>
                <p:nvPr/>
              </p:nvSpPr>
              <p:spPr bwMode="auto">
                <a:xfrm>
                  <a:off x="1109663" y="120015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2" name="Line 3198">
                  <a:extLst>
                    <a:ext uri="{FF2B5EF4-FFF2-40B4-BE49-F238E27FC236}">
                      <a16:creationId xmlns:a16="http://schemas.microsoft.com/office/drawing/2014/main" id="{FA083ED8-D094-0EED-0BAB-F2CD02F51A50}"/>
                    </a:ext>
                  </a:extLst>
                </p:cNvPr>
                <p:cNvSpPr>
                  <a:spLocks noChangeShapeType="1"/>
                </p:cNvSpPr>
                <p:nvPr/>
              </p:nvSpPr>
              <p:spPr bwMode="auto">
                <a:xfrm>
                  <a:off x="1125538" y="11842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3" name="Line 3199">
                  <a:extLst>
                    <a:ext uri="{FF2B5EF4-FFF2-40B4-BE49-F238E27FC236}">
                      <a16:creationId xmlns:a16="http://schemas.microsoft.com/office/drawing/2014/main" id="{BE6D4612-F390-7E4C-6B10-AD5B3DDCB414}"/>
                    </a:ext>
                  </a:extLst>
                </p:cNvPr>
                <p:cNvSpPr>
                  <a:spLocks noChangeShapeType="1"/>
                </p:cNvSpPr>
                <p:nvPr/>
              </p:nvSpPr>
              <p:spPr bwMode="auto">
                <a:xfrm>
                  <a:off x="1112838" y="120015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4" name="Line 3200">
                  <a:extLst>
                    <a:ext uri="{FF2B5EF4-FFF2-40B4-BE49-F238E27FC236}">
                      <a16:creationId xmlns:a16="http://schemas.microsoft.com/office/drawing/2014/main" id="{75C641CD-50D8-73E7-8BA9-66CBF7F68D6C}"/>
                    </a:ext>
                  </a:extLst>
                </p:cNvPr>
                <p:cNvSpPr>
                  <a:spLocks noChangeShapeType="1"/>
                </p:cNvSpPr>
                <p:nvPr/>
              </p:nvSpPr>
              <p:spPr bwMode="auto">
                <a:xfrm>
                  <a:off x="1128713" y="11842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5" name="Line 3201">
                  <a:extLst>
                    <a:ext uri="{FF2B5EF4-FFF2-40B4-BE49-F238E27FC236}">
                      <a16:creationId xmlns:a16="http://schemas.microsoft.com/office/drawing/2014/main" id="{0C54C7F7-D4DF-5229-CBE5-34106837A904}"/>
                    </a:ext>
                  </a:extLst>
                </p:cNvPr>
                <p:cNvSpPr>
                  <a:spLocks noChangeShapeType="1"/>
                </p:cNvSpPr>
                <p:nvPr/>
              </p:nvSpPr>
              <p:spPr bwMode="auto">
                <a:xfrm>
                  <a:off x="1125538" y="12334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6" name="Line 3202">
                  <a:extLst>
                    <a:ext uri="{FF2B5EF4-FFF2-40B4-BE49-F238E27FC236}">
                      <a16:creationId xmlns:a16="http://schemas.microsoft.com/office/drawing/2014/main" id="{322B4EAE-6E10-22E5-C821-C8520248199F}"/>
                    </a:ext>
                  </a:extLst>
                </p:cNvPr>
                <p:cNvSpPr>
                  <a:spLocks noChangeShapeType="1"/>
                </p:cNvSpPr>
                <p:nvPr/>
              </p:nvSpPr>
              <p:spPr bwMode="auto">
                <a:xfrm>
                  <a:off x="1141413" y="1219200"/>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7" name="Line 3203">
                  <a:extLst>
                    <a:ext uri="{FF2B5EF4-FFF2-40B4-BE49-F238E27FC236}">
                      <a16:creationId xmlns:a16="http://schemas.microsoft.com/office/drawing/2014/main" id="{FD7AE700-C09C-3916-5D38-07648DCFDDE9}"/>
                    </a:ext>
                  </a:extLst>
                </p:cNvPr>
                <p:cNvSpPr>
                  <a:spLocks noChangeShapeType="1"/>
                </p:cNvSpPr>
                <p:nvPr/>
              </p:nvSpPr>
              <p:spPr bwMode="auto">
                <a:xfrm>
                  <a:off x="1125538" y="12334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8" name="Line 3204">
                  <a:extLst>
                    <a:ext uri="{FF2B5EF4-FFF2-40B4-BE49-F238E27FC236}">
                      <a16:creationId xmlns:a16="http://schemas.microsoft.com/office/drawing/2014/main" id="{B6517580-9EA7-E85B-AC2E-CD3CBBB91960}"/>
                    </a:ext>
                  </a:extLst>
                </p:cNvPr>
                <p:cNvSpPr>
                  <a:spLocks noChangeShapeType="1"/>
                </p:cNvSpPr>
                <p:nvPr/>
              </p:nvSpPr>
              <p:spPr bwMode="auto">
                <a:xfrm>
                  <a:off x="1141413" y="1219200"/>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9" name="Line 3205">
                  <a:extLst>
                    <a:ext uri="{FF2B5EF4-FFF2-40B4-BE49-F238E27FC236}">
                      <a16:creationId xmlns:a16="http://schemas.microsoft.com/office/drawing/2014/main" id="{DAEA9536-28B2-F81C-C8C0-14DDBF17EC1E}"/>
                    </a:ext>
                  </a:extLst>
                </p:cNvPr>
                <p:cNvSpPr>
                  <a:spLocks noChangeShapeType="1"/>
                </p:cNvSpPr>
                <p:nvPr/>
              </p:nvSpPr>
              <p:spPr bwMode="auto">
                <a:xfrm>
                  <a:off x="1125538" y="12334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0" name="Line 3206">
                  <a:extLst>
                    <a:ext uri="{FF2B5EF4-FFF2-40B4-BE49-F238E27FC236}">
                      <a16:creationId xmlns:a16="http://schemas.microsoft.com/office/drawing/2014/main" id="{D2F5CE73-2DC8-A263-042E-B72BDE053BC9}"/>
                    </a:ext>
                  </a:extLst>
                </p:cNvPr>
                <p:cNvSpPr>
                  <a:spLocks noChangeShapeType="1"/>
                </p:cNvSpPr>
                <p:nvPr/>
              </p:nvSpPr>
              <p:spPr bwMode="auto">
                <a:xfrm>
                  <a:off x="1141413" y="1219200"/>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1" name="Line 3207">
                  <a:extLst>
                    <a:ext uri="{FF2B5EF4-FFF2-40B4-BE49-F238E27FC236}">
                      <a16:creationId xmlns:a16="http://schemas.microsoft.com/office/drawing/2014/main" id="{D0FABD45-252C-02CA-A803-483CDC674AF7}"/>
                    </a:ext>
                  </a:extLst>
                </p:cNvPr>
                <p:cNvSpPr>
                  <a:spLocks noChangeShapeType="1"/>
                </p:cNvSpPr>
                <p:nvPr/>
              </p:nvSpPr>
              <p:spPr bwMode="auto">
                <a:xfrm>
                  <a:off x="1128713" y="125412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2" name="Line 3208">
                  <a:extLst>
                    <a:ext uri="{FF2B5EF4-FFF2-40B4-BE49-F238E27FC236}">
                      <a16:creationId xmlns:a16="http://schemas.microsoft.com/office/drawing/2014/main" id="{F49FC1C0-8CC5-71C0-6050-313D0560A464}"/>
                    </a:ext>
                  </a:extLst>
                </p:cNvPr>
                <p:cNvSpPr>
                  <a:spLocks noChangeShapeType="1"/>
                </p:cNvSpPr>
                <p:nvPr/>
              </p:nvSpPr>
              <p:spPr bwMode="auto">
                <a:xfrm>
                  <a:off x="1144588" y="12398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3" name="Line 3209">
                  <a:extLst>
                    <a:ext uri="{FF2B5EF4-FFF2-40B4-BE49-F238E27FC236}">
                      <a16:creationId xmlns:a16="http://schemas.microsoft.com/office/drawing/2014/main" id="{FCF3A7A2-D2D4-3CC8-4B8A-36E97A7B28AA}"/>
                    </a:ext>
                  </a:extLst>
                </p:cNvPr>
                <p:cNvSpPr>
                  <a:spLocks noChangeShapeType="1"/>
                </p:cNvSpPr>
                <p:nvPr/>
              </p:nvSpPr>
              <p:spPr bwMode="auto">
                <a:xfrm>
                  <a:off x="1128713" y="125412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4" name="Line 3210">
                  <a:extLst>
                    <a:ext uri="{FF2B5EF4-FFF2-40B4-BE49-F238E27FC236}">
                      <a16:creationId xmlns:a16="http://schemas.microsoft.com/office/drawing/2014/main" id="{808B11F4-68E9-BCFE-C260-EABEE46923A8}"/>
                    </a:ext>
                  </a:extLst>
                </p:cNvPr>
                <p:cNvSpPr>
                  <a:spLocks noChangeShapeType="1"/>
                </p:cNvSpPr>
                <p:nvPr/>
              </p:nvSpPr>
              <p:spPr bwMode="auto">
                <a:xfrm>
                  <a:off x="1144588" y="12398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5" name="Line 3211">
                  <a:extLst>
                    <a:ext uri="{FF2B5EF4-FFF2-40B4-BE49-F238E27FC236}">
                      <a16:creationId xmlns:a16="http://schemas.microsoft.com/office/drawing/2014/main" id="{6C3B3589-ABC0-D92A-5103-75F70937031A}"/>
                    </a:ext>
                  </a:extLst>
                </p:cNvPr>
                <p:cNvSpPr>
                  <a:spLocks noChangeShapeType="1"/>
                </p:cNvSpPr>
                <p:nvPr/>
              </p:nvSpPr>
              <p:spPr bwMode="auto">
                <a:xfrm>
                  <a:off x="1128713" y="125412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6" name="Line 3212">
                  <a:extLst>
                    <a:ext uri="{FF2B5EF4-FFF2-40B4-BE49-F238E27FC236}">
                      <a16:creationId xmlns:a16="http://schemas.microsoft.com/office/drawing/2014/main" id="{A3F2A9C4-61B4-6E19-2187-752F298AE02F}"/>
                    </a:ext>
                  </a:extLst>
                </p:cNvPr>
                <p:cNvSpPr>
                  <a:spLocks noChangeShapeType="1"/>
                </p:cNvSpPr>
                <p:nvPr/>
              </p:nvSpPr>
              <p:spPr bwMode="auto">
                <a:xfrm>
                  <a:off x="1144588" y="12398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7" name="Line 3213">
                  <a:extLst>
                    <a:ext uri="{FF2B5EF4-FFF2-40B4-BE49-F238E27FC236}">
                      <a16:creationId xmlns:a16="http://schemas.microsoft.com/office/drawing/2014/main" id="{ACEE0BC4-C9F7-6F77-83F3-7C5B88442B61}"/>
                    </a:ext>
                  </a:extLst>
                </p:cNvPr>
                <p:cNvSpPr>
                  <a:spLocks noChangeShapeType="1"/>
                </p:cNvSpPr>
                <p:nvPr/>
              </p:nvSpPr>
              <p:spPr bwMode="auto">
                <a:xfrm>
                  <a:off x="1131888" y="12684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8" name="Line 3214">
                  <a:extLst>
                    <a:ext uri="{FF2B5EF4-FFF2-40B4-BE49-F238E27FC236}">
                      <a16:creationId xmlns:a16="http://schemas.microsoft.com/office/drawing/2014/main" id="{AF0BA23F-B57D-A3C9-0965-7C44DF3F42A5}"/>
                    </a:ext>
                  </a:extLst>
                </p:cNvPr>
                <p:cNvSpPr>
                  <a:spLocks noChangeShapeType="1"/>
                </p:cNvSpPr>
                <p:nvPr/>
              </p:nvSpPr>
              <p:spPr bwMode="auto">
                <a:xfrm>
                  <a:off x="1147763" y="12525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9" name="Line 3215">
                  <a:extLst>
                    <a:ext uri="{FF2B5EF4-FFF2-40B4-BE49-F238E27FC236}">
                      <a16:creationId xmlns:a16="http://schemas.microsoft.com/office/drawing/2014/main" id="{70BC40DB-D577-5F67-6CA6-1B59837F490F}"/>
                    </a:ext>
                  </a:extLst>
                </p:cNvPr>
                <p:cNvSpPr>
                  <a:spLocks noChangeShapeType="1"/>
                </p:cNvSpPr>
                <p:nvPr/>
              </p:nvSpPr>
              <p:spPr bwMode="auto">
                <a:xfrm>
                  <a:off x="1131888" y="12684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0" name="Line 3216">
                  <a:extLst>
                    <a:ext uri="{FF2B5EF4-FFF2-40B4-BE49-F238E27FC236}">
                      <a16:creationId xmlns:a16="http://schemas.microsoft.com/office/drawing/2014/main" id="{39F8BBE2-6722-1DC4-BBB2-CC7D106B97AA}"/>
                    </a:ext>
                  </a:extLst>
                </p:cNvPr>
                <p:cNvSpPr>
                  <a:spLocks noChangeShapeType="1"/>
                </p:cNvSpPr>
                <p:nvPr/>
              </p:nvSpPr>
              <p:spPr bwMode="auto">
                <a:xfrm>
                  <a:off x="1147763" y="12525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1" name="Line 3217">
                  <a:extLst>
                    <a:ext uri="{FF2B5EF4-FFF2-40B4-BE49-F238E27FC236}">
                      <a16:creationId xmlns:a16="http://schemas.microsoft.com/office/drawing/2014/main" id="{20F9053F-64DA-D9BC-6275-BA53A6CFB36E}"/>
                    </a:ext>
                  </a:extLst>
                </p:cNvPr>
                <p:cNvSpPr>
                  <a:spLocks noChangeShapeType="1"/>
                </p:cNvSpPr>
                <p:nvPr/>
              </p:nvSpPr>
              <p:spPr bwMode="auto">
                <a:xfrm>
                  <a:off x="1135063" y="1290638"/>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2" name="Line 3218">
                  <a:extLst>
                    <a:ext uri="{FF2B5EF4-FFF2-40B4-BE49-F238E27FC236}">
                      <a16:creationId xmlns:a16="http://schemas.microsoft.com/office/drawing/2014/main" id="{31CE109E-002C-A3C4-C1E5-791C0F51B96A}"/>
                    </a:ext>
                  </a:extLst>
                </p:cNvPr>
                <p:cNvSpPr>
                  <a:spLocks noChangeShapeType="1"/>
                </p:cNvSpPr>
                <p:nvPr/>
              </p:nvSpPr>
              <p:spPr bwMode="auto">
                <a:xfrm>
                  <a:off x="1150938" y="12747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3" name="Line 3219">
                  <a:extLst>
                    <a:ext uri="{FF2B5EF4-FFF2-40B4-BE49-F238E27FC236}">
                      <a16:creationId xmlns:a16="http://schemas.microsoft.com/office/drawing/2014/main" id="{8D05EE4C-2C27-7727-3431-FB6E27581C38}"/>
                    </a:ext>
                  </a:extLst>
                </p:cNvPr>
                <p:cNvSpPr>
                  <a:spLocks noChangeShapeType="1"/>
                </p:cNvSpPr>
                <p:nvPr/>
              </p:nvSpPr>
              <p:spPr bwMode="auto">
                <a:xfrm>
                  <a:off x="1147763" y="1311275"/>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4" name="Line 3220">
                  <a:extLst>
                    <a:ext uri="{FF2B5EF4-FFF2-40B4-BE49-F238E27FC236}">
                      <a16:creationId xmlns:a16="http://schemas.microsoft.com/office/drawing/2014/main" id="{4D07CB29-59D4-E0CE-E9C9-63B9EC02F33A}"/>
                    </a:ext>
                  </a:extLst>
                </p:cNvPr>
                <p:cNvSpPr>
                  <a:spLocks noChangeShapeType="1"/>
                </p:cNvSpPr>
                <p:nvPr/>
              </p:nvSpPr>
              <p:spPr bwMode="auto">
                <a:xfrm>
                  <a:off x="1162050" y="129540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5" name="Line 3221">
                  <a:extLst>
                    <a:ext uri="{FF2B5EF4-FFF2-40B4-BE49-F238E27FC236}">
                      <a16:creationId xmlns:a16="http://schemas.microsoft.com/office/drawing/2014/main" id="{017FC2D2-C2E3-38B3-8742-A9A04510E17E}"/>
                    </a:ext>
                  </a:extLst>
                </p:cNvPr>
                <p:cNvSpPr>
                  <a:spLocks noChangeShapeType="1"/>
                </p:cNvSpPr>
                <p:nvPr/>
              </p:nvSpPr>
              <p:spPr bwMode="auto">
                <a:xfrm>
                  <a:off x="1149350" y="13192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6" name="Line 3222">
                  <a:extLst>
                    <a:ext uri="{FF2B5EF4-FFF2-40B4-BE49-F238E27FC236}">
                      <a16:creationId xmlns:a16="http://schemas.microsoft.com/office/drawing/2014/main" id="{1763808D-1902-B767-6C98-0DBFEB1698AC}"/>
                    </a:ext>
                  </a:extLst>
                </p:cNvPr>
                <p:cNvSpPr>
                  <a:spLocks noChangeShapeType="1"/>
                </p:cNvSpPr>
                <p:nvPr/>
              </p:nvSpPr>
              <p:spPr bwMode="auto">
                <a:xfrm>
                  <a:off x="1165225" y="13033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7" name="Line 3223">
                  <a:extLst>
                    <a:ext uri="{FF2B5EF4-FFF2-40B4-BE49-F238E27FC236}">
                      <a16:creationId xmlns:a16="http://schemas.microsoft.com/office/drawing/2014/main" id="{890CCF73-3F70-1395-1725-20C1C51952D5}"/>
                    </a:ext>
                  </a:extLst>
                </p:cNvPr>
                <p:cNvSpPr>
                  <a:spLocks noChangeShapeType="1"/>
                </p:cNvSpPr>
                <p:nvPr/>
              </p:nvSpPr>
              <p:spPr bwMode="auto">
                <a:xfrm>
                  <a:off x="1155700" y="133350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8" name="Line 3224">
                  <a:extLst>
                    <a:ext uri="{FF2B5EF4-FFF2-40B4-BE49-F238E27FC236}">
                      <a16:creationId xmlns:a16="http://schemas.microsoft.com/office/drawing/2014/main" id="{42BD2C68-A087-985A-8DB4-C2759192CD5D}"/>
                    </a:ext>
                  </a:extLst>
                </p:cNvPr>
                <p:cNvSpPr>
                  <a:spLocks noChangeShapeType="1"/>
                </p:cNvSpPr>
                <p:nvPr/>
              </p:nvSpPr>
              <p:spPr bwMode="auto">
                <a:xfrm>
                  <a:off x="1171575" y="131762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9" name="Line 3225">
                  <a:extLst>
                    <a:ext uri="{FF2B5EF4-FFF2-40B4-BE49-F238E27FC236}">
                      <a16:creationId xmlns:a16="http://schemas.microsoft.com/office/drawing/2014/main" id="{76AA7CDE-4F0E-AB93-1FC8-EB3158062518}"/>
                    </a:ext>
                  </a:extLst>
                </p:cNvPr>
                <p:cNvSpPr>
                  <a:spLocks noChangeShapeType="1"/>
                </p:cNvSpPr>
                <p:nvPr/>
              </p:nvSpPr>
              <p:spPr bwMode="auto">
                <a:xfrm>
                  <a:off x="1158875" y="133350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0" name="Line 3226">
                  <a:extLst>
                    <a:ext uri="{FF2B5EF4-FFF2-40B4-BE49-F238E27FC236}">
                      <a16:creationId xmlns:a16="http://schemas.microsoft.com/office/drawing/2014/main" id="{66CAD431-7C33-9BDC-C6F6-33EB07586A91}"/>
                    </a:ext>
                  </a:extLst>
                </p:cNvPr>
                <p:cNvSpPr>
                  <a:spLocks noChangeShapeType="1"/>
                </p:cNvSpPr>
                <p:nvPr/>
              </p:nvSpPr>
              <p:spPr bwMode="auto">
                <a:xfrm>
                  <a:off x="1174750" y="131762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1" name="Line 3227">
                  <a:extLst>
                    <a:ext uri="{FF2B5EF4-FFF2-40B4-BE49-F238E27FC236}">
                      <a16:creationId xmlns:a16="http://schemas.microsoft.com/office/drawing/2014/main" id="{2DE6F2D9-D6E0-FFF5-DDCC-1611B5575AE3}"/>
                    </a:ext>
                  </a:extLst>
                </p:cNvPr>
                <p:cNvSpPr>
                  <a:spLocks noChangeShapeType="1"/>
                </p:cNvSpPr>
                <p:nvPr/>
              </p:nvSpPr>
              <p:spPr bwMode="auto">
                <a:xfrm>
                  <a:off x="1257300" y="14081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2" name="Line 3228">
                  <a:extLst>
                    <a:ext uri="{FF2B5EF4-FFF2-40B4-BE49-F238E27FC236}">
                      <a16:creationId xmlns:a16="http://schemas.microsoft.com/office/drawing/2014/main" id="{D0C0F0E3-D61D-DAE7-F8C6-C86A4341C878}"/>
                    </a:ext>
                  </a:extLst>
                </p:cNvPr>
                <p:cNvSpPr>
                  <a:spLocks noChangeShapeType="1"/>
                </p:cNvSpPr>
                <p:nvPr/>
              </p:nvSpPr>
              <p:spPr bwMode="auto">
                <a:xfrm>
                  <a:off x="1271588" y="13922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3" name="Line 3229">
                  <a:extLst>
                    <a:ext uri="{FF2B5EF4-FFF2-40B4-BE49-F238E27FC236}">
                      <a16:creationId xmlns:a16="http://schemas.microsoft.com/office/drawing/2014/main" id="{7A31E448-454E-792E-5444-4C9479D3D9D7}"/>
                    </a:ext>
                  </a:extLst>
                </p:cNvPr>
                <p:cNvSpPr>
                  <a:spLocks noChangeShapeType="1"/>
                </p:cNvSpPr>
                <p:nvPr/>
              </p:nvSpPr>
              <p:spPr bwMode="auto">
                <a:xfrm>
                  <a:off x="1257300" y="14081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4" name="Line 3230">
                  <a:extLst>
                    <a:ext uri="{FF2B5EF4-FFF2-40B4-BE49-F238E27FC236}">
                      <a16:creationId xmlns:a16="http://schemas.microsoft.com/office/drawing/2014/main" id="{ECE7BE70-FB03-F714-1576-4F59C5A91C86}"/>
                    </a:ext>
                  </a:extLst>
                </p:cNvPr>
                <p:cNvSpPr>
                  <a:spLocks noChangeShapeType="1"/>
                </p:cNvSpPr>
                <p:nvPr/>
              </p:nvSpPr>
              <p:spPr bwMode="auto">
                <a:xfrm>
                  <a:off x="1271588" y="13922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5" name="Line 3231">
                  <a:extLst>
                    <a:ext uri="{FF2B5EF4-FFF2-40B4-BE49-F238E27FC236}">
                      <a16:creationId xmlns:a16="http://schemas.microsoft.com/office/drawing/2014/main" id="{69FEFF3B-5367-1B01-9E27-00032370F969}"/>
                    </a:ext>
                  </a:extLst>
                </p:cNvPr>
                <p:cNvSpPr>
                  <a:spLocks noChangeShapeType="1"/>
                </p:cNvSpPr>
                <p:nvPr/>
              </p:nvSpPr>
              <p:spPr bwMode="auto">
                <a:xfrm>
                  <a:off x="1263650" y="14525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6" name="Line 3232">
                  <a:extLst>
                    <a:ext uri="{FF2B5EF4-FFF2-40B4-BE49-F238E27FC236}">
                      <a16:creationId xmlns:a16="http://schemas.microsoft.com/office/drawing/2014/main" id="{5A3373C2-BD22-89A4-4DB7-CED7CE799447}"/>
                    </a:ext>
                  </a:extLst>
                </p:cNvPr>
                <p:cNvSpPr>
                  <a:spLocks noChangeShapeType="1"/>
                </p:cNvSpPr>
                <p:nvPr/>
              </p:nvSpPr>
              <p:spPr bwMode="auto">
                <a:xfrm>
                  <a:off x="1277938" y="14366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7" name="Line 3233">
                  <a:extLst>
                    <a:ext uri="{FF2B5EF4-FFF2-40B4-BE49-F238E27FC236}">
                      <a16:creationId xmlns:a16="http://schemas.microsoft.com/office/drawing/2014/main" id="{2A38F502-22FB-5B58-F692-FABD8A308270}"/>
                    </a:ext>
                  </a:extLst>
                </p:cNvPr>
                <p:cNvSpPr>
                  <a:spLocks noChangeShapeType="1"/>
                </p:cNvSpPr>
                <p:nvPr/>
              </p:nvSpPr>
              <p:spPr bwMode="auto">
                <a:xfrm>
                  <a:off x="1277938" y="14684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8" name="Line 3234">
                  <a:extLst>
                    <a:ext uri="{FF2B5EF4-FFF2-40B4-BE49-F238E27FC236}">
                      <a16:creationId xmlns:a16="http://schemas.microsoft.com/office/drawing/2014/main" id="{1CF4612D-B35F-97A9-CC61-03B7F53F3478}"/>
                    </a:ext>
                  </a:extLst>
                </p:cNvPr>
                <p:cNvSpPr>
                  <a:spLocks noChangeShapeType="1"/>
                </p:cNvSpPr>
                <p:nvPr/>
              </p:nvSpPr>
              <p:spPr bwMode="auto">
                <a:xfrm>
                  <a:off x="1293813" y="14525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9" name="Line 3235">
                  <a:extLst>
                    <a:ext uri="{FF2B5EF4-FFF2-40B4-BE49-F238E27FC236}">
                      <a16:creationId xmlns:a16="http://schemas.microsoft.com/office/drawing/2014/main" id="{6191B0E0-D893-28AE-C212-A26452534D54}"/>
                    </a:ext>
                  </a:extLst>
                </p:cNvPr>
                <p:cNvSpPr>
                  <a:spLocks noChangeShapeType="1"/>
                </p:cNvSpPr>
                <p:nvPr/>
              </p:nvSpPr>
              <p:spPr bwMode="auto">
                <a:xfrm>
                  <a:off x="1304925" y="149860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0" name="Line 3237">
                  <a:extLst>
                    <a:ext uri="{FF2B5EF4-FFF2-40B4-BE49-F238E27FC236}">
                      <a16:creationId xmlns:a16="http://schemas.microsoft.com/office/drawing/2014/main" id="{4FAD3443-8199-2CE3-3DEE-81013BA7ACF8}"/>
                    </a:ext>
                  </a:extLst>
                </p:cNvPr>
                <p:cNvSpPr>
                  <a:spLocks noChangeShapeType="1"/>
                </p:cNvSpPr>
                <p:nvPr/>
              </p:nvSpPr>
              <p:spPr bwMode="auto">
                <a:xfrm>
                  <a:off x="1320800" y="148272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1" name="Line 3238">
                  <a:extLst>
                    <a:ext uri="{FF2B5EF4-FFF2-40B4-BE49-F238E27FC236}">
                      <a16:creationId xmlns:a16="http://schemas.microsoft.com/office/drawing/2014/main" id="{C96CDBDE-FE43-5AE6-459E-BF07BAFD9A4E}"/>
                    </a:ext>
                  </a:extLst>
                </p:cNvPr>
                <p:cNvSpPr>
                  <a:spLocks noChangeShapeType="1"/>
                </p:cNvSpPr>
                <p:nvPr/>
              </p:nvSpPr>
              <p:spPr bwMode="auto">
                <a:xfrm>
                  <a:off x="1314450" y="149860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2" name="Line 3239">
                  <a:extLst>
                    <a:ext uri="{FF2B5EF4-FFF2-40B4-BE49-F238E27FC236}">
                      <a16:creationId xmlns:a16="http://schemas.microsoft.com/office/drawing/2014/main" id="{7E5B7FC5-FC0C-61DE-5F39-4E73D7D9D38E}"/>
                    </a:ext>
                  </a:extLst>
                </p:cNvPr>
                <p:cNvSpPr>
                  <a:spLocks noChangeShapeType="1"/>
                </p:cNvSpPr>
                <p:nvPr/>
              </p:nvSpPr>
              <p:spPr bwMode="auto">
                <a:xfrm>
                  <a:off x="1330325" y="148272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73" name="Group 1572">
                <a:extLst>
                  <a:ext uri="{FF2B5EF4-FFF2-40B4-BE49-F238E27FC236}">
                    <a16:creationId xmlns:a16="http://schemas.microsoft.com/office/drawing/2014/main" id="{2B3CBE1D-E2EA-3C89-AA30-4B7705E93BDA}"/>
                  </a:ext>
                </a:extLst>
              </p:cNvPr>
              <p:cNvGrpSpPr/>
              <p:nvPr/>
            </p:nvGrpSpPr>
            <p:grpSpPr>
              <a:xfrm>
                <a:off x="3444422" y="3509089"/>
                <a:ext cx="1708539" cy="600528"/>
                <a:chOff x="1370013" y="1514476"/>
                <a:chExt cx="693737" cy="334962"/>
              </a:xfrm>
            </p:grpSpPr>
            <p:sp>
              <p:nvSpPr>
                <p:cNvPr id="1613" name="Line 3240">
                  <a:extLst>
                    <a:ext uri="{FF2B5EF4-FFF2-40B4-BE49-F238E27FC236}">
                      <a16:creationId xmlns:a16="http://schemas.microsoft.com/office/drawing/2014/main" id="{530E2DA4-D1FA-C1EA-1D1E-F745873FBD2A}"/>
                    </a:ext>
                  </a:extLst>
                </p:cNvPr>
                <p:cNvSpPr>
                  <a:spLocks noChangeShapeType="1"/>
                </p:cNvSpPr>
                <p:nvPr/>
              </p:nvSpPr>
              <p:spPr bwMode="auto">
                <a:xfrm>
                  <a:off x="1370013" y="153035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4" name="Line 3241">
                  <a:extLst>
                    <a:ext uri="{FF2B5EF4-FFF2-40B4-BE49-F238E27FC236}">
                      <a16:creationId xmlns:a16="http://schemas.microsoft.com/office/drawing/2014/main" id="{AB05E547-BA96-398D-4854-D4230358A3CD}"/>
                    </a:ext>
                  </a:extLst>
                </p:cNvPr>
                <p:cNvSpPr>
                  <a:spLocks noChangeShapeType="1"/>
                </p:cNvSpPr>
                <p:nvPr/>
              </p:nvSpPr>
              <p:spPr bwMode="auto">
                <a:xfrm>
                  <a:off x="1385888" y="151447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5" name="Line 3242">
                  <a:extLst>
                    <a:ext uri="{FF2B5EF4-FFF2-40B4-BE49-F238E27FC236}">
                      <a16:creationId xmlns:a16="http://schemas.microsoft.com/office/drawing/2014/main" id="{D5191F8D-BCD4-805E-F3BD-AE4C0E98FFA7}"/>
                    </a:ext>
                  </a:extLst>
                </p:cNvPr>
                <p:cNvSpPr>
                  <a:spLocks noChangeShapeType="1"/>
                </p:cNvSpPr>
                <p:nvPr/>
              </p:nvSpPr>
              <p:spPr bwMode="auto">
                <a:xfrm>
                  <a:off x="1373188" y="153035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6" name="Line 3243">
                  <a:extLst>
                    <a:ext uri="{FF2B5EF4-FFF2-40B4-BE49-F238E27FC236}">
                      <a16:creationId xmlns:a16="http://schemas.microsoft.com/office/drawing/2014/main" id="{17E23C91-0A73-CBAF-7CE4-934081AE50F0}"/>
                    </a:ext>
                  </a:extLst>
                </p:cNvPr>
                <p:cNvSpPr>
                  <a:spLocks noChangeShapeType="1"/>
                </p:cNvSpPr>
                <p:nvPr/>
              </p:nvSpPr>
              <p:spPr bwMode="auto">
                <a:xfrm>
                  <a:off x="1389063" y="151447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7" name="Line 3244">
                  <a:extLst>
                    <a:ext uri="{FF2B5EF4-FFF2-40B4-BE49-F238E27FC236}">
                      <a16:creationId xmlns:a16="http://schemas.microsoft.com/office/drawing/2014/main" id="{AF87B00E-24AC-849D-1355-DB6C6941F071}"/>
                    </a:ext>
                  </a:extLst>
                </p:cNvPr>
                <p:cNvSpPr>
                  <a:spLocks noChangeShapeType="1"/>
                </p:cNvSpPr>
                <p:nvPr/>
              </p:nvSpPr>
              <p:spPr bwMode="auto">
                <a:xfrm>
                  <a:off x="1379538" y="1538288"/>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8" name="Line 3245">
                  <a:extLst>
                    <a:ext uri="{FF2B5EF4-FFF2-40B4-BE49-F238E27FC236}">
                      <a16:creationId xmlns:a16="http://schemas.microsoft.com/office/drawing/2014/main" id="{543618FB-685D-1782-CEC9-612056D8BF7E}"/>
                    </a:ext>
                  </a:extLst>
                </p:cNvPr>
                <p:cNvSpPr>
                  <a:spLocks noChangeShapeType="1"/>
                </p:cNvSpPr>
                <p:nvPr/>
              </p:nvSpPr>
              <p:spPr bwMode="auto">
                <a:xfrm>
                  <a:off x="1395413" y="152241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9" name="Line 3246">
                  <a:extLst>
                    <a:ext uri="{FF2B5EF4-FFF2-40B4-BE49-F238E27FC236}">
                      <a16:creationId xmlns:a16="http://schemas.microsoft.com/office/drawing/2014/main" id="{62AB714A-2D76-8BF0-D9F9-4537761098BD}"/>
                    </a:ext>
                  </a:extLst>
                </p:cNvPr>
                <p:cNvSpPr>
                  <a:spLocks noChangeShapeType="1"/>
                </p:cNvSpPr>
                <p:nvPr/>
              </p:nvSpPr>
              <p:spPr bwMode="auto">
                <a:xfrm>
                  <a:off x="1393825" y="15779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0" name="Line 3247">
                  <a:extLst>
                    <a:ext uri="{FF2B5EF4-FFF2-40B4-BE49-F238E27FC236}">
                      <a16:creationId xmlns:a16="http://schemas.microsoft.com/office/drawing/2014/main" id="{47EACAE7-CEBE-BB33-121E-B882FFDE6980}"/>
                    </a:ext>
                  </a:extLst>
                </p:cNvPr>
                <p:cNvSpPr>
                  <a:spLocks noChangeShapeType="1"/>
                </p:cNvSpPr>
                <p:nvPr/>
              </p:nvSpPr>
              <p:spPr bwMode="auto">
                <a:xfrm>
                  <a:off x="1409700" y="15621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1" name="Line 3248">
                  <a:extLst>
                    <a:ext uri="{FF2B5EF4-FFF2-40B4-BE49-F238E27FC236}">
                      <a16:creationId xmlns:a16="http://schemas.microsoft.com/office/drawing/2014/main" id="{F9CF7152-B4E6-2F4D-F176-90C3C9BD9353}"/>
                    </a:ext>
                  </a:extLst>
                </p:cNvPr>
                <p:cNvSpPr>
                  <a:spLocks noChangeShapeType="1"/>
                </p:cNvSpPr>
                <p:nvPr/>
              </p:nvSpPr>
              <p:spPr bwMode="auto">
                <a:xfrm>
                  <a:off x="1400175" y="15859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2" name="Line 3249">
                  <a:extLst>
                    <a:ext uri="{FF2B5EF4-FFF2-40B4-BE49-F238E27FC236}">
                      <a16:creationId xmlns:a16="http://schemas.microsoft.com/office/drawing/2014/main" id="{2895381B-2181-9FA0-80AB-53D6E8735E56}"/>
                    </a:ext>
                  </a:extLst>
                </p:cNvPr>
                <p:cNvSpPr>
                  <a:spLocks noChangeShapeType="1"/>
                </p:cNvSpPr>
                <p:nvPr/>
              </p:nvSpPr>
              <p:spPr bwMode="auto">
                <a:xfrm>
                  <a:off x="1416050" y="157162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3" name="Line 3250">
                  <a:extLst>
                    <a:ext uri="{FF2B5EF4-FFF2-40B4-BE49-F238E27FC236}">
                      <a16:creationId xmlns:a16="http://schemas.microsoft.com/office/drawing/2014/main" id="{0B9BC588-F90E-82ED-9C58-3FA8D6F938EB}"/>
                    </a:ext>
                  </a:extLst>
                </p:cNvPr>
                <p:cNvSpPr>
                  <a:spLocks noChangeShapeType="1"/>
                </p:cNvSpPr>
                <p:nvPr/>
              </p:nvSpPr>
              <p:spPr bwMode="auto">
                <a:xfrm>
                  <a:off x="1403350" y="15859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4" name="Line 3251">
                  <a:extLst>
                    <a:ext uri="{FF2B5EF4-FFF2-40B4-BE49-F238E27FC236}">
                      <a16:creationId xmlns:a16="http://schemas.microsoft.com/office/drawing/2014/main" id="{F95F0F9F-FA3A-AF55-2E6B-0513E5365774}"/>
                    </a:ext>
                  </a:extLst>
                </p:cNvPr>
                <p:cNvSpPr>
                  <a:spLocks noChangeShapeType="1"/>
                </p:cNvSpPr>
                <p:nvPr/>
              </p:nvSpPr>
              <p:spPr bwMode="auto">
                <a:xfrm>
                  <a:off x="1419225" y="157162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5" name="Line 3252">
                  <a:extLst>
                    <a:ext uri="{FF2B5EF4-FFF2-40B4-BE49-F238E27FC236}">
                      <a16:creationId xmlns:a16="http://schemas.microsoft.com/office/drawing/2014/main" id="{FCF24492-FA6F-2D78-A4BD-3C1EB418C3C2}"/>
                    </a:ext>
                  </a:extLst>
                </p:cNvPr>
                <p:cNvSpPr>
                  <a:spLocks noChangeShapeType="1"/>
                </p:cNvSpPr>
                <p:nvPr/>
              </p:nvSpPr>
              <p:spPr bwMode="auto">
                <a:xfrm>
                  <a:off x="1406525" y="15859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6" name="Line 3253">
                  <a:extLst>
                    <a:ext uri="{FF2B5EF4-FFF2-40B4-BE49-F238E27FC236}">
                      <a16:creationId xmlns:a16="http://schemas.microsoft.com/office/drawing/2014/main" id="{239C5E91-A926-4DD0-C5A7-085F94C21CDE}"/>
                    </a:ext>
                  </a:extLst>
                </p:cNvPr>
                <p:cNvSpPr>
                  <a:spLocks noChangeShapeType="1"/>
                </p:cNvSpPr>
                <p:nvPr/>
              </p:nvSpPr>
              <p:spPr bwMode="auto">
                <a:xfrm>
                  <a:off x="1422400" y="157162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7" name="Line 3254">
                  <a:extLst>
                    <a:ext uri="{FF2B5EF4-FFF2-40B4-BE49-F238E27FC236}">
                      <a16:creationId xmlns:a16="http://schemas.microsoft.com/office/drawing/2014/main" id="{EFECA638-0E9A-267D-9DFF-9E53827FF660}"/>
                    </a:ext>
                  </a:extLst>
                </p:cNvPr>
                <p:cNvSpPr>
                  <a:spLocks noChangeShapeType="1"/>
                </p:cNvSpPr>
                <p:nvPr/>
              </p:nvSpPr>
              <p:spPr bwMode="auto">
                <a:xfrm>
                  <a:off x="1422400" y="161290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8" name="Line 3255">
                  <a:extLst>
                    <a:ext uri="{FF2B5EF4-FFF2-40B4-BE49-F238E27FC236}">
                      <a16:creationId xmlns:a16="http://schemas.microsoft.com/office/drawing/2014/main" id="{4B3616F2-E283-C8F6-92D3-2070E1803335}"/>
                    </a:ext>
                  </a:extLst>
                </p:cNvPr>
                <p:cNvSpPr>
                  <a:spLocks noChangeShapeType="1"/>
                </p:cNvSpPr>
                <p:nvPr/>
              </p:nvSpPr>
              <p:spPr bwMode="auto">
                <a:xfrm>
                  <a:off x="1436688" y="159702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9" name="Line 3256">
                  <a:extLst>
                    <a:ext uri="{FF2B5EF4-FFF2-40B4-BE49-F238E27FC236}">
                      <a16:creationId xmlns:a16="http://schemas.microsoft.com/office/drawing/2014/main" id="{A6C30751-D42F-A83B-C411-003D15B25754}"/>
                    </a:ext>
                  </a:extLst>
                </p:cNvPr>
                <p:cNvSpPr>
                  <a:spLocks noChangeShapeType="1"/>
                </p:cNvSpPr>
                <p:nvPr/>
              </p:nvSpPr>
              <p:spPr bwMode="auto">
                <a:xfrm>
                  <a:off x="1433513" y="16208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0" name="Line 3257">
                  <a:extLst>
                    <a:ext uri="{FF2B5EF4-FFF2-40B4-BE49-F238E27FC236}">
                      <a16:creationId xmlns:a16="http://schemas.microsoft.com/office/drawing/2014/main" id="{F52472EF-38BD-257A-3EFF-D91E2754501A}"/>
                    </a:ext>
                  </a:extLst>
                </p:cNvPr>
                <p:cNvSpPr>
                  <a:spLocks noChangeShapeType="1"/>
                </p:cNvSpPr>
                <p:nvPr/>
              </p:nvSpPr>
              <p:spPr bwMode="auto">
                <a:xfrm>
                  <a:off x="1449388" y="16049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1" name="Line 3258">
                  <a:extLst>
                    <a:ext uri="{FF2B5EF4-FFF2-40B4-BE49-F238E27FC236}">
                      <a16:creationId xmlns:a16="http://schemas.microsoft.com/office/drawing/2014/main" id="{A1E5A8C2-50B0-8328-85FC-D83E3161F565}"/>
                    </a:ext>
                  </a:extLst>
                </p:cNvPr>
                <p:cNvSpPr>
                  <a:spLocks noChangeShapeType="1"/>
                </p:cNvSpPr>
                <p:nvPr/>
              </p:nvSpPr>
              <p:spPr bwMode="auto">
                <a:xfrm>
                  <a:off x="1512888" y="16732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2" name="Line 3259">
                  <a:extLst>
                    <a:ext uri="{FF2B5EF4-FFF2-40B4-BE49-F238E27FC236}">
                      <a16:creationId xmlns:a16="http://schemas.microsoft.com/office/drawing/2014/main" id="{FB8ECE49-1FBA-3E26-D9C8-2D654964DC3D}"/>
                    </a:ext>
                  </a:extLst>
                </p:cNvPr>
                <p:cNvSpPr>
                  <a:spLocks noChangeShapeType="1"/>
                </p:cNvSpPr>
                <p:nvPr/>
              </p:nvSpPr>
              <p:spPr bwMode="auto">
                <a:xfrm>
                  <a:off x="1528763" y="165735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3" name="Line 3260">
                  <a:extLst>
                    <a:ext uri="{FF2B5EF4-FFF2-40B4-BE49-F238E27FC236}">
                      <a16:creationId xmlns:a16="http://schemas.microsoft.com/office/drawing/2014/main" id="{1355E44B-86D1-21B7-B4B2-90BDFC43B792}"/>
                    </a:ext>
                  </a:extLst>
                </p:cNvPr>
                <p:cNvSpPr>
                  <a:spLocks noChangeShapeType="1"/>
                </p:cNvSpPr>
                <p:nvPr/>
              </p:nvSpPr>
              <p:spPr bwMode="auto">
                <a:xfrm>
                  <a:off x="1528763" y="17002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4" name="Line 3261">
                  <a:extLst>
                    <a:ext uri="{FF2B5EF4-FFF2-40B4-BE49-F238E27FC236}">
                      <a16:creationId xmlns:a16="http://schemas.microsoft.com/office/drawing/2014/main" id="{67B1D200-5AE3-0044-87AC-94179AF957EB}"/>
                    </a:ext>
                  </a:extLst>
                </p:cNvPr>
                <p:cNvSpPr>
                  <a:spLocks noChangeShapeType="1"/>
                </p:cNvSpPr>
                <p:nvPr/>
              </p:nvSpPr>
              <p:spPr bwMode="auto">
                <a:xfrm>
                  <a:off x="1544638" y="16843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5" name="Line 3262">
                  <a:extLst>
                    <a:ext uri="{FF2B5EF4-FFF2-40B4-BE49-F238E27FC236}">
                      <a16:creationId xmlns:a16="http://schemas.microsoft.com/office/drawing/2014/main" id="{E2578A03-A462-F14E-C648-A74CA70FD054}"/>
                    </a:ext>
                  </a:extLst>
                </p:cNvPr>
                <p:cNvSpPr>
                  <a:spLocks noChangeShapeType="1"/>
                </p:cNvSpPr>
                <p:nvPr/>
              </p:nvSpPr>
              <p:spPr bwMode="auto">
                <a:xfrm>
                  <a:off x="1625600" y="170815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6" name="Line 3263">
                  <a:extLst>
                    <a:ext uri="{FF2B5EF4-FFF2-40B4-BE49-F238E27FC236}">
                      <a16:creationId xmlns:a16="http://schemas.microsoft.com/office/drawing/2014/main" id="{75DEF123-28FC-4E13-8F91-C5CA7B879C74}"/>
                    </a:ext>
                  </a:extLst>
                </p:cNvPr>
                <p:cNvSpPr>
                  <a:spLocks noChangeShapeType="1"/>
                </p:cNvSpPr>
                <p:nvPr/>
              </p:nvSpPr>
              <p:spPr bwMode="auto">
                <a:xfrm>
                  <a:off x="1641475" y="169386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7" name="Line 3264">
                  <a:extLst>
                    <a:ext uri="{FF2B5EF4-FFF2-40B4-BE49-F238E27FC236}">
                      <a16:creationId xmlns:a16="http://schemas.microsoft.com/office/drawing/2014/main" id="{18A4C1BF-5E79-DE8D-9588-C55CA962CD85}"/>
                    </a:ext>
                  </a:extLst>
                </p:cNvPr>
                <p:cNvSpPr>
                  <a:spLocks noChangeShapeType="1"/>
                </p:cNvSpPr>
                <p:nvPr/>
              </p:nvSpPr>
              <p:spPr bwMode="auto">
                <a:xfrm>
                  <a:off x="1641475"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8" name="Line 3265">
                  <a:extLst>
                    <a:ext uri="{FF2B5EF4-FFF2-40B4-BE49-F238E27FC236}">
                      <a16:creationId xmlns:a16="http://schemas.microsoft.com/office/drawing/2014/main" id="{8E94F68A-6451-2B76-ADD8-7241124A4AE9}"/>
                    </a:ext>
                  </a:extLst>
                </p:cNvPr>
                <p:cNvSpPr>
                  <a:spLocks noChangeShapeType="1"/>
                </p:cNvSpPr>
                <p:nvPr/>
              </p:nvSpPr>
              <p:spPr bwMode="auto">
                <a:xfrm>
                  <a:off x="1657350"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9" name="Line 3266">
                  <a:extLst>
                    <a:ext uri="{FF2B5EF4-FFF2-40B4-BE49-F238E27FC236}">
                      <a16:creationId xmlns:a16="http://schemas.microsoft.com/office/drawing/2014/main" id="{EDDFAA96-4839-5E81-A110-A70731882282}"/>
                    </a:ext>
                  </a:extLst>
                </p:cNvPr>
                <p:cNvSpPr>
                  <a:spLocks noChangeShapeType="1"/>
                </p:cNvSpPr>
                <p:nvPr/>
              </p:nvSpPr>
              <p:spPr bwMode="auto">
                <a:xfrm>
                  <a:off x="1641475"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0" name="Line 3267">
                  <a:extLst>
                    <a:ext uri="{FF2B5EF4-FFF2-40B4-BE49-F238E27FC236}">
                      <a16:creationId xmlns:a16="http://schemas.microsoft.com/office/drawing/2014/main" id="{68A9A4AB-35CF-6CF0-395B-78F19B2D7A16}"/>
                    </a:ext>
                  </a:extLst>
                </p:cNvPr>
                <p:cNvSpPr>
                  <a:spLocks noChangeShapeType="1"/>
                </p:cNvSpPr>
                <p:nvPr/>
              </p:nvSpPr>
              <p:spPr bwMode="auto">
                <a:xfrm>
                  <a:off x="1657350"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1" name="Line 3268">
                  <a:extLst>
                    <a:ext uri="{FF2B5EF4-FFF2-40B4-BE49-F238E27FC236}">
                      <a16:creationId xmlns:a16="http://schemas.microsoft.com/office/drawing/2014/main" id="{21FD40CD-3D60-FBF0-F37B-B9926A93C607}"/>
                    </a:ext>
                  </a:extLst>
                </p:cNvPr>
                <p:cNvSpPr>
                  <a:spLocks noChangeShapeType="1"/>
                </p:cNvSpPr>
                <p:nvPr/>
              </p:nvSpPr>
              <p:spPr bwMode="auto">
                <a:xfrm>
                  <a:off x="1641475"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2" name="Line 3269">
                  <a:extLst>
                    <a:ext uri="{FF2B5EF4-FFF2-40B4-BE49-F238E27FC236}">
                      <a16:creationId xmlns:a16="http://schemas.microsoft.com/office/drawing/2014/main" id="{2C0E521E-54AB-22CC-3948-BDAA0053B25E}"/>
                    </a:ext>
                  </a:extLst>
                </p:cNvPr>
                <p:cNvSpPr>
                  <a:spLocks noChangeShapeType="1"/>
                </p:cNvSpPr>
                <p:nvPr/>
              </p:nvSpPr>
              <p:spPr bwMode="auto">
                <a:xfrm>
                  <a:off x="1657350"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3" name="Line 3270">
                  <a:extLst>
                    <a:ext uri="{FF2B5EF4-FFF2-40B4-BE49-F238E27FC236}">
                      <a16:creationId xmlns:a16="http://schemas.microsoft.com/office/drawing/2014/main" id="{5E6470E5-F1B0-B5F5-9227-5A861844B11C}"/>
                    </a:ext>
                  </a:extLst>
                </p:cNvPr>
                <p:cNvSpPr>
                  <a:spLocks noChangeShapeType="1"/>
                </p:cNvSpPr>
                <p:nvPr/>
              </p:nvSpPr>
              <p:spPr bwMode="auto">
                <a:xfrm>
                  <a:off x="1644650"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4" name="Line 3271">
                  <a:extLst>
                    <a:ext uri="{FF2B5EF4-FFF2-40B4-BE49-F238E27FC236}">
                      <a16:creationId xmlns:a16="http://schemas.microsoft.com/office/drawing/2014/main" id="{256B3C46-1E64-B826-AFF4-0B10BBEBEA97}"/>
                    </a:ext>
                  </a:extLst>
                </p:cNvPr>
                <p:cNvSpPr>
                  <a:spLocks noChangeShapeType="1"/>
                </p:cNvSpPr>
                <p:nvPr/>
              </p:nvSpPr>
              <p:spPr bwMode="auto">
                <a:xfrm>
                  <a:off x="1660525"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5" name="Line 3272">
                  <a:extLst>
                    <a:ext uri="{FF2B5EF4-FFF2-40B4-BE49-F238E27FC236}">
                      <a16:creationId xmlns:a16="http://schemas.microsoft.com/office/drawing/2014/main" id="{0DD0EB21-2298-3E4D-C120-7EFA4E06F1CD}"/>
                    </a:ext>
                  </a:extLst>
                </p:cNvPr>
                <p:cNvSpPr>
                  <a:spLocks noChangeShapeType="1"/>
                </p:cNvSpPr>
                <p:nvPr/>
              </p:nvSpPr>
              <p:spPr bwMode="auto">
                <a:xfrm>
                  <a:off x="1647825" y="1717676"/>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6" name="Line 3273">
                  <a:extLst>
                    <a:ext uri="{FF2B5EF4-FFF2-40B4-BE49-F238E27FC236}">
                      <a16:creationId xmlns:a16="http://schemas.microsoft.com/office/drawing/2014/main" id="{B2A1FAE2-5678-36D5-BDD1-F1B740A49212}"/>
                    </a:ext>
                  </a:extLst>
                </p:cNvPr>
                <p:cNvSpPr>
                  <a:spLocks noChangeShapeType="1"/>
                </p:cNvSpPr>
                <p:nvPr/>
              </p:nvSpPr>
              <p:spPr bwMode="auto">
                <a:xfrm>
                  <a:off x="1663700"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7" name="Line 3274">
                  <a:extLst>
                    <a:ext uri="{FF2B5EF4-FFF2-40B4-BE49-F238E27FC236}">
                      <a16:creationId xmlns:a16="http://schemas.microsoft.com/office/drawing/2014/main" id="{64A4AAA0-341B-B53B-B8D2-59AD11D3302E}"/>
                    </a:ext>
                  </a:extLst>
                </p:cNvPr>
                <p:cNvSpPr>
                  <a:spLocks noChangeShapeType="1"/>
                </p:cNvSpPr>
                <p:nvPr/>
              </p:nvSpPr>
              <p:spPr bwMode="auto">
                <a:xfrm>
                  <a:off x="1651000"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8" name="Line 3275">
                  <a:extLst>
                    <a:ext uri="{FF2B5EF4-FFF2-40B4-BE49-F238E27FC236}">
                      <a16:creationId xmlns:a16="http://schemas.microsoft.com/office/drawing/2014/main" id="{87F1267A-1787-9B64-5932-408A08C4D45C}"/>
                    </a:ext>
                  </a:extLst>
                </p:cNvPr>
                <p:cNvSpPr>
                  <a:spLocks noChangeShapeType="1"/>
                </p:cNvSpPr>
                <p:nvPr/>
              </p:nvSpPr>
              <p:spPr bwMode="auto">
                <a:xfrm>
                  <a:off x="1666875"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9" name="Line 3276">
                  <a:extLst>
                    <a:ext uri="{FF2B5EF4-FFF2-40B4-BE49-F238E27FC236}">
                      <a16:creationId xmlns:a16="http://schemas.microsoft.com/office/drawing/2014/main" id="{AE42D5A7-90B7-68C1-F0A9-B5F457F50BA5}"/>
                    </a:ext>
                  </a:extLst>
                </p:cNvPr>
                <p:cNvSpPr>
                  <a:spLocks noChangeShapeType="1"/>
                </p:cNvSpPr>
                <p:nvPr/>
              </p:nvSpPr>
              <p:spPr bwMode="auto">
                <a:xfrm>
                  <a:off x="1662113"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0" name="Line 3277">
                  <a:extLst>
                    <a:ext uri="{FF2B5EF4-FFF2-40B4-BE49-F238E27FC236}">
                      <a16:creationId xmlns:a16="http://schemas.microsoft.com/office/drawing/2014/main" id="{91C0BEA1-7AF3-8D77-F155-F2C99A2FD163}"/>
                    </a:ext>
                  </a:extLst>
                </p:cNvPr>
                <p:cNvSpPr>
                  <a:spLocks noChangeShapeType="1"/>
                </p:cNvSpPr>
                <p:nvPr/>
              </p:nvSpPr>
              <p:spPr bwMode="auto">
                <a:xfrm>
                  <a:off x="1677988"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1" name="Line 3278">
                  <a:extLst>
                    <a:ext uri="{FF2B5EF4-FFF2-40B4-BE49-F238E27FC236}">
                      <a16:creationId xmlns:a16="http://schemas.microsoft.com/office/drawing/2014/main" id="{561A71E8-B792-7755-4490-172FAB0D9D67}"/>
                    </a:ext>
                  </a:extLst>
                </p:cNvPr>
                <p:cNvSpPr>
                  <a:spLocks noChangeShapeType="1"/>
                </p:cNvSpPr>
                <p:nvPr/>
              </p:nvSpPr>
              <p:spPr bwMode="auto">
                <a:xfrm>
                  <a:off x="1665288" y="17383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2" name="Line 3279">
                  <a:extLst>
                    <a:ext uri="{FF2B5EF4-FFF2-40B4-BE49-F238E27FC236}">
                      <a16:creationId xmlns:a16="http://schemas.microsoft.com/office/drawing/2014/main" id="{E605D600-8E0C-743A-71EB-C8C5789391AB}"/>
                    </a:ext>
                  </a:extLst>
                </p:cNvPr>
                <p:cNvSpPr>
                  <a:spLocks noChangeShapeType="1"/>
                </p:cNvSpPr>
                <p:nvPr/>
              </p:nvSpPr>
              <p:spPr bwMode="auto">
                <a:xfrm>
                  <a:off x="1681163" y="17224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3" name="Line 3280">
                  <a:extLst>
                    <a:ext uri="{FF2B5EF4-FFF2-40B4-BE49-F238E27FC236}">
                      <a16:creationId xmlns:a16="http://schemas.microsoft.com/office/drawing/2014/main" id="{0A1E7375-5DF1-D176-DA2E-C751875C8E6A}"/>
                    </a:ext>
                  </a:extLst>
                </p:cNvPr>
                <p:cNvSpPr>
                  <a:spLocks noChangeShapeType="1"/>
                </p:cNvSpPr>
                <p:nvPr/>
              </p:nvSpPr>
              <p:spPr bwMode="auto">
                <a:xfrm>
                  <a:off x="1704975" y="17383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4" name="Line 3281">
                  <a:extLst>
                    <a:ext uri="{FF2B5EF4-FFF2-40B4-BE49-F238E27FC236}">
                      <a16:creationId xmlns:a16="http://schemas.microsoft.com/office/drawing/2014/main" id="{0BC24389-094D-9801-25A9-70AAF2B1BC5A}"/>
                    </a:ext>
                  </a:extLst>
                </p:cNvPr>
                <p:cNvSpPr>
                  <a:spLocks noChangeShapeType="1"/>
                </p:cNvSpPr>
                <p:nvPr/>
              </p:nvSpPr>
              <p:spPr bwMode="auto">
                <a:xfrm>
                  <a:off x="1720850" y="17224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5" name="Line 3282">
                  <a:extLst>
                    <a:ext uri="{FF2B5EF4-FFF2-40B4-BE49-F238E27FC236}">
                      <a16:creationId xmlns:a16="http://schemas.microsoft.com/office/drawing/2014/main" id="{B650231E-D47B-420E-0C2B-59C73D7B307D}"/>
                    </a:ext>
                  </a:extLst>
                </p:cNvPr>
                <p:cNvSpPr>
                  <a:spLocks noChangeShapeType="1"/>
                </p:cNvSpPr>
                <p:nvPr/>
              </p:nvSpPr>
              <p:spPr bwMode="auto">
                <a:xfrm>
                  <a:off x="1766888" y="1749426"/>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6" name="Line 3283">
                  <a:extLst>
                    <a:ext uri="{FF2B5EF4-FFF2-40B4-BE49-F238E27FC236}">
                      <a16:creationId xmlns:a16="http://schemas.microsoft.com/office/drawing/2014/main" id="{0B3AADC5-B30F-DD77-86F5-70142E63008A}"/>
                    </a:ext>
                  </a:extLst>
                </p:cNvPr>
                <p:cNvSpPr>
                  <a:spLocks noChangeShapeType="1"/>
                </p:cNvSpPr>
                <p:nvPr/>
              </p:nvSpPr>
              <p:spPr bwMode="auto">
                <a:xfrm>
                  <a:off x="1782763" y="173355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7" name="Line 3284">
                  <a:extLst>
                    <a:ext uri="{FF2B5EF4-FFF2-40B4-BE49-F238E27FC236}">
                      <a16:creationId xmlns:a16="http://schemas.microsoft.com/office/drawing/2014/main" id="{E72BA485-934C-B912-9F98-B61065541CCB}"/>
                    </a:ext>
                  </a:extLst>
                </p:cNvPr>
                <p:cNvSpPr>
                  <a:spLocks noChangeShapeType="1"/>
                </p:cNvSpPr>
                <p:nvPr/>
              </p:nvSpPr>
              <p:spPr bwMode="auto">
                <a:xfrm>
                  <a:off x="1820863" y="17494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8" name="Line 3285">
                  <a:extLst>
                    <a:ext uri="{FF2B5EF4-FFF2-40B4-BE49-F238E27FC236}">
                      <a16:creationId xmlns:a16="http://schemas.microsoft.com/office/drawing/2014/main" id="{705A7DF3-A220-8BC3-A6E6-CAB3FD01F651}"/>
                    </a:ext>
                  </a:extLst>
                </p:cNvPr>
                <p:cNvSpPr>
                  <a:spLocks noChangeShapeType="1"/>
                </p:cNvSpPr>
                <p:nvPr/>
              </p:nvSpPr>
              <p:spPr bwMode="auto">
                <a:xfrm>
                  <a:off x="1836738" y="173355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9" name="Line 3286">
                  <a:extLst>
                    <a:ext uri="{FF2B5EF4-FFF2-40B4-BE49-F238E27FC236}">
                      <a16:creationId xmlns:a16="http://schemas.microsoft.com/office/drawing/2014/main" id="{533EE69D-79F6-7CE6-2159-643AF09BD6EF}"/>
                    </a:ext>
                  </a:extLst>
                </p:cNvPr>
                <p:cNvSpPr>
                  <a:spLocks noChangeShapeType="1"/>
                </p:cNvSpPr>
                <p:nvPr/>
              </p:nvSpPr>
              <p:spPr bwMode="auto">
                <a:xfrm>
                  <a:off x="1827213" y="17494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0" name="Line 3287">
                  <a:extLst>
                    <a:ext uri="{FF2B5EF4-FFF2-40B4-BE49-F238E27FC236}">
                      <a16:creationId xmlns:a16="http://schemas.microsoft.com/office/drawing/2014/main" id="{3088C73A-FDDB-33C3-AF90-A709DDFA99FC}"/>
                    </a:ext>
                  </a:extLst>
                </p:cNvPr>
                <p:cNvSpPr>
                  <a:spLocks noChangeShapeType="1"/>
                </p:cNvSpPr>
                <p:nvPr/>
              </p:nvSpPr>
              <p:spPr bwMode="auto">
                <a:xfrm>
                  <a:off x="1843088" y="173355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1" name="Line 3288">
                  <a:extLst>
                    <a:ext uri="{FF2B5EF4-FFF2-40B4-BE49-F238E27FC236}">
                      <a16:creationId xmlns:a16="http://schemas.microsoft.com/office/drawing/2014/main" id="{530786A7-78AC-ED77-22D8-435A714EDA6E}"/>
                    </a:ext>
                  </a:extLst>
                </p:cNvPr>
                <p:cNvSpPr>
                  <a:spLocks noChangeShapeType="1"/>
                </p:cNvSpPr>
                <p:nvPr/>
              </p:nvSpPr>
              <p:spPr bwMode="auto">
                <a:xfrm>
                  <a:off x="1833563" y="17605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2" name="Line 3289">
                  <a:extLst>
                    <a:ext uri="{FF2B5EF4-FFF2-40B4-BE49-F238E27FC236}">
                      <a16:creationId xmlns:a16="http://schemas.microsoft.com/office/drawing/2014/main" id="{B6DA8BCC-4418-939E-0678-F4D285FAF641}"/>
                    </a:ext>
                  </a:extLst>
                </p:cNvPr>
                <p:cNvSpPr>
                  <a:spLocks noChangeShapeType="1"/>
                </p:cNvSpPr>
                <p:nvPr/>
              </p:nvSpPr>
              <p:spPr bwMode="auto">
                <a:xfrm>
                  <a:off x="1849438" y="17446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3" name="Line 3290">
                  <a:extLst>
                    <a:ext uri="{FF2B5EF4-FFF2-40B4-BE49-F238E27FC236}">
                      <a16:creationId xmlns:a16="http://schemas.microsoft.com/office/drawing/2014/main" id="{5A510987-5103-6795-A083-3B371E0F4CE5}"/>
                    </a:ext>
                  </a:extLst>
                </p:cNvPr>
                <p:cNvSpPr>
                  <a:spLocks noChangeShapeType="1"/>
                </p:cNvSpPr>
                <p:nvPr/>
              </p:nvSpPr>
              <p:spPr bwMode="auto">
                <a:xfrm>
                  <a:off x="1843088" y="178435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4" name="Line 3291">
                  <a:extLst>
                    <a:ext uri="{FF2B5EF4-FFF2-40B4-BE49-F238E27FC236}">
                      <a16:creationId xmlns:a16="http://schemas.microsoft.com/office/drawing/2014/main" id="{8A9292FD-B3FD-6C46-BE34-72A89E482E2A}"/>
                    </a:ext>
                  </a:extLst>
                </p:cNvPr>
                <p:cNvSpPr>
                  <a:spLocks noChangeShapeType="1"/>
                </p:cNvSpPr>
                <p:nvPr/>
              </p:nvSpPr>
              <p:spPr bwMode="auto">
                <a:xfrm>
                  <a:off x="1858963" y="176847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5" name="Line 3292">
                  <a:extLst>
                    <a:ext uri="{FF2B5EF4-FFF2-40B4-BE49-F238E27FC236}">
                      <a16:creationId xmlns:a16="http://schemas.microsoft.com/office/drawing/2014/main" id="{39A9E909-C0E1-3D80-EFA0-A71FAE0B1E7C}"/>
                    </a:ext>
                  </a:extLst>
                </p:cNvPr>
                <p:cNvSpPr>
                  <a:spLocks noChangeShapeType="1"/>
                </p:cNvSpPr>
                <p:nvPr/>
              </p:nvSpPr>
              <p:spPr bwMode="auto">
                <a:xfrm>
                  <a:off x="1860550" y="18081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6" name="Line 3293">
                  <a:extLst>
                    <a:ext uri="{FF2B5EF4-FFF2-40B4-BE49-F238E27FC236}">
                      <a16:creationId xmlns:a16="http://schemas.microsoft.com/office/drawing/2014/main" id="{1984CEA0-0391-B358-9DA9-095D1C1CC958}"/>
                    </a:ext>
                  </a:extLst>
                </p:cNvPr>
                <p:cNvSpPr>
                  <a:spLocks noChangeShapeType="1"/>
                </p:cNvSpPr>
                <p:nvPr/>
              </p:nvSpPr>
              <p:spPr bwMode="auto">
                <a:xfrm>
                  <a:off x="1876425" y="17922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7" name="Line 3294">
                  <a:extLst>
                    <a:ext uri="{FF2B5EF4-FFF2-40B4-BE49-F238E27FC236}">
                      <a16:creationId xmlns:a16="http://schemas.microsoft.com/office/drawing/2014/main" id="{5C4488B6-32E9-62AF-1F55-E2E49B3793AF}"/>
                    </a:ext>
                  </a:extLst>
                </p:cNvPr>
                <p:cNvSpPr>
                  <a:spLocks noChangeShapeType="1"/>
                </p:cNvSpPr>
                <p:nvPr/>
              </p:nvSpPr>
              <p:spPr bwMode="auto">
                <a:xfrm>
                  <a:off x="1968500" y="18208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8" name="Line 3295">
                  <a:extLst>
                    <a:ext uri="{FF2B5EF4-FFF2-40B4-BE49-F238E27FC236}">
                      <a16:creationId xmlns:a16="http://schemas.microsoft.com/office/drawing/2014/main" id="{FBA588E0-48F9-ECBE-C810-98D894A84BCF}"/>
                    </a:ext>
                  </a:extLst>
                </p:cNvPr>
                <p:cNvSpPr>
                  <a:spLocks noChangeShapeType="1"/>
                </p:cNvSpPr>
                <p:nvPr/>
              </p:nvSpPr>
              <p:spPr bwMode="auto">
                <a:xfrm>
                  <a:off x="1982788" y="18049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9" name="Line 3296">
                  <a:extLst>
                    <a:ext uri="{FF2B5EF4-FFF2-40B4-BE49-F238E27FC236}">
                      <a16:creationId xmlns:a16="http://schemas.microsoft.com/office/drawing/2014/main" id="{26DF3A12-9CB0-53F3-EEDF-7A648C199348}"/>
                    </a:ext>
                  </a:extLst>
                </p:cNvPr>
                <p:cNvSpPr>
                  <a:spLocks noChangeShapeType="1"/>
                </p:cNvSpPr>
                <p:nvPr/>
              </p:nvSpPr>
              <p:spPr bwMode="auto">
                <a:xfrm>
                  <a:off x="2016125" y="18208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0" name="Line 3297">
                  <a:extLst>
                    <a:ext uri="{FF2B5EF4-FFF2-40B4-BE49-F238E27FC236}">
                      <a16:creationId xmlns:a16="http://schemas.microsoft.com/office/drawing/2014/main" id="{B2D93D8C-7038-9363-0D6D-187D0137EBA9}"/>
                    </a:ext>
                  </a:extLst>
                </p:cNvPr>
                <p:cNvSpPr>
                  <a:spLocks noChangeShapeType="1"/>
                </p:cNvSpPr>
                <p:nvPr/>
              </p:nvSpPr>
              <p:spPr bwMode="auto">
                <a:xfrm>
                  <a:off x="2032000" y="18049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1" name="Line 3298">
                  <a:extLst>
                    <a:ext uri="{FF2B5EF4-FFF2-40B4-BE49-F238E27FC236}">
                      <a16:creationId xmlns:a16="http://schemas.microsoft.com/office/drawing/2014/main" id="{DE9A1D75-B22A-E252-196E-6C7C178AADA6}"/>
                    </a:ext>
                  </a:extLst>
                </p:cNvPr>
                <p:cNvSpPr>
                  <a:spLocks noChangeShapeType="1"/>
                </p:cNvSpPr>
                <p:nvPr/>
              </p:nvSpPr>
              <p:spPr bwMode="auto">
                <a:xfrm>
                  <a:off x="2032000" y="18335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2" name="Line 3299">
                  <a:extLst>
                    <a:ext uri="{FF2B5EF4-FFF2-40B4-BE49-F238E27FC236}">
                      <a16:creationId xmlns:a16="http://schemas.microsoft.com/office/drawing/2014/main" id="{26E075E0-57A8-DF12-1945-D3FD5008CB33}"/>
                    </a:ext>
                  </a:extLst>
                </p:cNvPr>
                <p:cNvSpPr>
                  <a:spLocks noChangeShapeType="1"/>
                </p:cNvSpPr>
                <p:nvPr/>
              </p:nvSpPr>
              <p:spPr bwMode="auto">
                <a:xfrm>
                  <a:off x="2047875" y="18176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74" name="Group 1573">
                <a:extLst>
                  <a:ext uri="{FF2B5EF4-FFF2-40B4-BE49-F238E27FC236}">
                    <a16:creationId xmlns:a16="http://schemas.microsoft.com/office/drawing/2014/main" id="{7017DC35-AE80-F859-10E0-44F08DB8EAE5}"/>
                  </a:ext>
                </a:extLst>
              </p:cNvPr>
              <p:cNvGrpSpPr/>
              <p:nvPr/>
            </p:nvGrpSpPr>
            <p:grpSpPr>
              <a:xfrm>
                <a:off x="5113864" y="4126694"/>
                <a:ext cx="5254641" cy="429763"/>
                <a:chOff x="2047875" y="1858963"/>
                <a:chExt cx="2133600" cy="239713"/>
              </a:xfrm>
            </p:grpSpPr>
            <p:sp>
              <p:nvSpPr>
                <p:cNvPr id="1575" name="Line 3300">
                  <a:extLst>
                    <a:ext uri="{FF2B5EF4-FFF2-40B4-BE49-F238E27FC236}">
                      <a16:creationId xmlns:a16="http://schemas.microsoft.com/office/drawing/2014/main" id="{D27FE1EF-E047-6F2D-B7F7-390E76867BB9}"/>
                    </a:ext>
                  </a:extLst>
                </p:cNvPr>
                <p:cNvSpPr>
                  <a:spLocks noChangeShapeType="1"/>
                </p:cNvSpPr>
                <p:nvPr/>
              </p:nvSpPr>
              <p:spPr bwMode="auto">
                <a:xfrm>
                  <a:off x="2047875" y="1874838"/>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6" name="Line 3301">
                  <a:extLst>
                    <a:ext uri="{FF2B5EF4-FFF2-40B4-BE49-F238E27FC236}">
                      <a16:creationId xmlns:a16="http://schemas.microsoft.com/office/drawing/2014/main" id="{994B3482-A404-5F8F-867D-86700AA0AEAC}"/>
                    </a:ext>
                  </a:extLst>
                </p:cNvPr>
                <p:cNvSpPr>
                  <a:spLocks noChangeShapeType="1"/>
                </p:cNvSpPr>
                <p:nvPr/>
              </p:nvSpPr>
              <p:spPr bwMode="auto">
                <a:xfrm>
                  <a:off x="2063750" y="18589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7" name="Line 3302">
                  <a:extLst>
                    <a:ext uri="{FF2B5EF4-FFF2-40B4-BE49-F238E27FC236}">
                      <a16:creationId xmlns:a16="http://schemas.microsoft.com/office/drawing/2014/main" id="{480B0E33-1101-B212-33D7-116AB18C0CED}"/>
                    </a:ext>
                  </a:extLst>
                </p:cNvPr>
                <p:cNvSpPr>
                  <a:spLocks noChangeShapeType="1"/>
                </p:cNvSpPr>
                <p:nvPr/>
              </p:nvSpPr>
              <p:spPr bwMode="auto">
                <a:xfrm>
                  <a:off x="2051050" y="1901826"/>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8" name="Line 3303">
                  <a:extLst>
                    <a:ext uri="{FF2B5EF4-FFF2-40B4-BE49-F238E27FC236}">
                      <a16:creationId xmlns:a16="http://schemas.microsoft.com/office/drawing/2014/main" id="{8EFC1BB0-98C5-9FD0-5852-8494AFAC0F15}"/>
                    </a:ext>
                  </a:extLst>
                </p:cNvPr>
                <p:cNvSpPr>
                  <a:spLocks noChangeShapeType="1"/>
                </p:cNvSpPr>
                <p:nvPr/>
              </p:nvSpPr>
              <p:spPr bwMode="auto">
                <a:xfrm>
                  <a:off x="2065338" y="18875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9" name="Line 3304">
                  <a:extLst>
                    <a:ext uri="{FF2B5EF4-FFF2-40B4-BE49-F238E27FC236}">
                      <a16:creationId xmlns:a16="http://schemas.microsoft.com/office/drawing/2014/main" id="{079BE7B9-2C96-3B15-EA24-84E19015C524}"/>
                    </a:ext>
                  </a:extLst>
                </p:cNvPr>
                <p:cNvSpPr>
                  <a:spLocks noChangeShapeType="1"/>
                </p:cNvSpPr>
                <p:nvPr/>
              </p:nvSpPr>
              <p:spPr bwMode="auto">
                <a:xfrm>
                  <a:off x="2054225" y="1901826"/>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0" name="Line 3305">
                  <a:extLst>
                    <a:ext uri="{FF2B5EF4-FFF2-40B4-BE49-F238E27FC236}">
                      <a16:creationId xmlns:a16="http://schemas.microsoft.com/office/drawing/2014/main" id="{DABF9848-6F0F-EDB8-40E1-2A3C8BD07369}"/>
                    </a:ext>
                  </a:extLst>
                </p:cNvPr>
                <p:cNvSpPr>
                  <a:spLocks noChangeShapeType="1"/>
                </p:cNvSpPr>
                <p:nvPr/>
              </p:nvSpPr>
              <p:spPr bwMode="auto">
                <a:xfrm>
                  <a:off x="2068513" y="18875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1" name="Line 3306">
                  <a:extLst>
                    <a:ext uri="{FF2B5EF4-FFF2-40B4-BE49-F238E27FC236}">
                      <a16:creationId xmlns:a16="http://schemas.microsoft.com/office/drawing/2014/main" id="{8C6717B6-10CF-39B0-9391-A4BA0D52670F}"/>
                    </a:ext>
                  </a:extLst>
                </p:cNvPr>
                <p:cNvSpPr>
                  <a:spLocks noChangeShapeType="1"/>
                </p:cNvSpPr>
                <p:nvPr/>
              </p:nvSpPr>
              <p:spPr bwMode="auto">
                <a:xfrm>
                  <a:off x="2114550" y="19018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2" name="Line 3307">
                  <a:extLst>
                    <a:ext uri="{FF2B5EF4-FFF2-40B4-BE49-F238E27FC236}">
                      <a16:creationId xmlns:a16="http://schemas.microsoft.com/office/drawing/2014/main" id="{FF5FE9EF-341A-5B88-BBC6-0B72653DA950}"/>
                    </a:ext>
                  </a:extLst>
                </p:cNvPr>
                <p:cNvSpPr>
                  <a:spLocks noChangeShapeType="1"/>
                </p:cNvSpPr>
                <p:nvPr/>
              </p:nvSpPr>
              <p:spPr bwMode="auto">
                <a:xfrm>
                  <a:off x="2130425" y="18875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3" name="Line 3308">
                  <a:extLst>
                    <a:ext uri="{FF2B5EF4-FFF2-40B4-BE49-F238E27FC236}">
                      <a16:creationId xmlns:a16="http://schemas.microsoft.com/office/drawing/2014/main" id="{97F129DC-2F58-27B1-058D-7FDFE586626C}"/>
                    </a:ext>
                  </a:extLst>
                </p:cNvPr>
                <p:cNvSpPr>
                  <a:spLocks noChangeShapeType="1"/>
                </p:cNvSpPr>
                <p:nvPr/>
              </p:nvSpPr>
              <p:spPr bwMode="auto">
                <a:xfrm>
                  <a:off x="2178050" y="19018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4" name="Line 3309">
                  <a:extLst>
                    <a:ext uri="{FF2B5EF4-FFF2-40B4-BE49-F238E27FC236}">
                      <a16:creationId xmlns:a16="http://schemas.microsoft.com/office/drawing/2014/main" id="{DF715D51-5244-C9A5-8775-611F9F4F267F}"/>
                    </a:ext>
                  </a:extLst>
                </p:cNvPr>
                <p:cNvSpPr>
                  <a:spLocks noChangeShapeType="1"/>
                </p:cNvSpPr>
                <p:nvPr/>
              </p:nvSpPr>
              <p:spPr bwMode="auto">
                <a:xfrm>
                  <a:off x="2193925" y="18875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5" name="Line 3310">
                  <a:extLst>
                    <a:ext uri="{FF2B5EF4-FFF2-40B4-BE49-F238E27FC236}">
                      <a16:creationId xmlns:a16="http://schemas.microsoft.com/office/drawing/2014/main" id="{FFEDEF15-5CD7-DB23-E72C-2CE816CF2CA3}"/>
                    </a:ext>
                  </a:extLst>
                </p:cNvPr>
                <p:cNvSpPr>
                  <a:spLocks noChangeShapeType="1"/>
                </p:cNvSpPr>
                <p:nvPr/>
              </p:nvSpPr>
              <p:spPr bwMode="auto">
                <a:xfrm>
                  <a:off x="2206625" y="1919288"/>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6" name="Line 3311">
                  <a:extLst>
                    <a:ext uri="{FF2B5EF4-FFF2-40B4-BE49-F238E27FC236}">
                      <a16:creationId xmlns:a16="http://schemas.microsoft.com/office/drawing/2014/main" id="{E9786A4D-2E6D-66D8-6AEE-5C32FB9476BF}"/>
                    </a:ext>
                  </a:extLst>
                </p:cNvPr>
                <p:cNvSpPr>
                  <a:spLocks noChangeShapeType="1"/>
                </p:cNvSpPr>
                <p:nvPr/>
              </p:nvSpPr>
              <p:spPr bwMode="auto">
                <a:xfrm>
                  <a:off x="2222500" y="190341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7" name="Line 3312">
                  <a:extLst>
                    <a:ext uri="{FF2B5EF4-FFF2-40B4-BE49-F238E27FC236}">
                      <a16:creationId xmlns:a16="http://schemas.microsoft.com/office/drawing/2014/main" id="{3E72FF1D-4591-E1D9-AE3E-BD0721571EE6}"/>
                    </a:ext>
                  </a:extLst>
                </p:cNvPr>
                <p:cNvSpPr>
                  <a:spLocks noChangeShapeType="1"/>
                </p:cNvSpPr>
                <p:nvPr/>
              </p:nvSpPr>
              <p:spPr bwMode="auto">
                <a:xfrm>
                  <a:off x="2224088" y="19192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8" name="Line 3313">
                  <a:extLst>
                    <a:ext uri="{FF2B5EF4-FFF2-40B4-BE49-F238E27FC236}">
                      <a16:creationId xmlns:a16="http://schemas.microsoft.com/office/drawing/2014/main" id="{E7D3FCBC-8B05-8F7B-2B04-FF23C03553D9}"/>
                    </a:ext>
                  </a:extLst>
                </p:cNvPr>
                <p:cNvSpPr>
                  <a:spLocks noChangeShapeType="1"/>
                </p:cNvSpPr>
                <p:nvPr/>
              </p:nvSpPr>
              <p:spPr bwMode="auto">
                <a:xfrm>
                  <a:off x="2239963" y="190341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9" name="Line 3314">
                  <a:extLst>
                    <a:ext uri="{FF2B5EF4-FFF2-40B4-BE49-F238E27FC236}">
                      <a16:creationId xmlns:a16="http://schemas.microsoft.com/office/drawing/2014/main" id="{F5DAA81C-0CBD-86EF-399F-CE764E2E9417}"/>
                    </a:ext>
                  </a:extLst>
                </p:cNvPr>
                <p:cNvSpPr>
                  <a:spLocks noChangeShapeType="1"/>
                </p:cNvSpPr>
                <p:nvPr/>
              </p:nvSpPr>
              <p:spPr bwMode="auto">
                <a:xfrm>
                  <a:off x="2254250" y="195580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0" name="Line 3315">
                  <a:extLst>
                    <a:ext uri="{FF2B5EF4-FFF2-40B4-BE49-F238E27FC236}">
                      <a16:creationId xmlns:a16="http://schemas.microsoft.com/office/drawing/2014/main" id="{D9AB371D-D81A-259C-5A94-150ECC2C9833}"/>
                    </a:ext>
                  </a:extLst>
                </p:cNvPr>
                <p:cNvSpPr>
                  <a:spLocks noChangeShapeType="1"/>
                </p:cNvSpPr>
                <p:nvPr/>
              </p:nvSpPr>
              <p:spPr bwMode="auto">
                <a:xfrm>
                  <a:off x="2270125" y="193992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1" name="Line 3316">
                  <a:extLst>
                    <a:ext uri="{FF2B5EF4-FFF2-40B4-BE49-F238E27FC236}">
                      <a16:creationId xmlns:a16="http://schemas.microsoft.com/office/drawing/2014/main" id="{CDE6BF63-E3F9-7F9D-245F-EA9F15C6A7FA}"/>
                    </a:ext>
                  </a:extLst>
                </p:cNvPr>
                <p:cNvSpPr>
                  <a:spLocks noChangeShapeType="1"/>
                </p:cNvSpPr>
                <p:nvPr/>
              </p:nvSpPr>
              <p:spPr bwMode="auto">
                <a:xfrm>
                  <a:off x="2614613" y="197485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2" name="Line 3317">
                  <a:extLst>
                    <a:ext uri="{FF2B5EF4-FFF2-40B4-BE49-F238E27FC236}">
                      <a16:creationId xmlns:a16="http://schemas.microsoft.com/office/drawing/2014/main" id="{F9B9AFEC-23B1-BA2A-54C6-4F99C71519D5}"/>
                    </a:ext>
                  </a:extLst>
                </p:cNvPr>
                <p:cNvSpPr>
                  <a:spLocks noChangeShapeType="1"/>
                </p:cNvSpPr>
                <p:nvPr/>
              </p:nvSpPr>
              <p:spPr bwMode="auto">
                <a:xfrm>
                  <a:off x="2630488" y="195897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3" name="Line 3318">
                  <a:extLst>
                    <a:ext uri="{FF2B5EF4-FFF2-40B4-BE49-F238E27FC236}">
                      <a16:creationId xmlns:a16="http://schemas.microsoft.com/office/drawing/2014/main" id="{35D523E5-741D-6329-07D3-94DCF34B04BF}"/>
                    </a:ext>
                  </a:extLst>
                </p:cNvPr>
                <p:cNvSpPr>
                  <a:spLocks noChangeShapeType="1"/>
                </p:cNvSpPr>
                <p:nvPr/>
              </p:nvSpPr>
              <p:spPr bwMode="auto">
                <a:xfrm>
                  <a:off x="2990850"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4" name="Line 3319">
                  <a:extLst>
                    <a:ext uri="{FF2B5EF4-FFF2-40B4-BE49-F238E27FC236}">
                      <a16:creationId xmlns:a16="http://schemas.microsoft.com/office/drawing/2014/main" id="{2E729958-323F-2ADA-C0E5-AA42C4222369}"/>
                    </a:ext>
                  </a:extLst>
                </p:cNvPr>
                <p:cNvSpPr>
                  <a:spLocks noChangeShapeType="1"/>
                </p:cNvSpPr>
                <p:nvPr/>
              </p:nvSpPr>
              <p:spPr bwMode="auto">
                <a:xfrm>
                  <a:off x="3006725"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5" name="Line 3320">
                  <a:extLst>
                    <a:ext uri="{FF2B5EF4-FFF2-40B4-BE49-F238E27FC236}">
                      <a16:creationId xmlns:a16="http://schemas.microsoft.com/office/drawing/2014/main" id="{930910CB-532F-BC50-5B83-5F177722D572}"/>
                    </a:ext>
                  </a:extLst>
                </p:cNvPr>
                <p:cNvSpPr>
                  <a:spLocks noChangeShapeType="1"/>
                </p:cNvSpPr>
                <p:nvPr/>
              </p:nvSpPr>
              <p:spPr bwMode="auto">
                <a:xfrm>
                  <a:off x="3000375" y="20367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6" name="Line 3321">
                  <a:extLst>
                    <a:ext uri="{FF2B5EF4-FFF2-40B4-BE49-F238E27FC236}">
                      <a16:creationId xmlns:a16="http://schemas.microsoft.com/office/drawing/2014/main" id="{0D168ECD-D105-216C-082D-5410F86F29F6}"/>
                    </a:ext>
                  </a:extLst>
                </p:cNvPr>
                <p:cNvSpPr>
                  <a:spLocks noChangeShapeType="1"/>
                </p:cNvSpPr>
                <p:nvPr/>
              </p:nvSpPr>
              <p:spPr bwMode="auto">
                <a:xfrm>
                  <a:off x="3014663"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7" name="Line 3322">
                  <a:extLst>
                    <a:ext uri="{FF2B5EF4-FFF2-40B4-BE49-F238E27FC236}">
                      <a16:creationId xmlns:a16="http://schemas.microsoft.com/office/drawing/2014/main" id="{74DE6589-D0B8-3CAE-1931-845042D9DC83}"/>
                    </a:ext>
                  </a:extLst>
                </p:cNvPr>
                <p:cNvSpPr>
                  <a:spLocks noChangeShapeType="1"/>
                </p:cNvSpPr>
                <p:nvPr/>
              </p:nvSpPr>
              <p:spPr bwMode="auto">
                <a:xfrm>
                  <a:off x="3011488"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8" name="Line 3323">
                  <a:extLst>
                    <a:ext uri="{FF2B5EF4-FFF2-40B4-BE49-F238E27FC236}">
                      <a16:creationId xmlns:a16="http://schemas.microsoft.com/office/drawing/2014/main" id="{53B5050B-E535-6215-D563-30B274893359}"/>
                    </a:ext>
                  </a:extLst>
                </p:cNvPr>
                <p:cNvSpPr>
                  <a:spLocks noChangeShapeType="1"/>
                </p:cNvSpPr>
                <p:nvPr/>
              </p:nvSpPr>
              <p:spPr bwMode="auto">
                <a:xfrm>
                  <a:off x="3027363"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9" name="Line 3324">
                  <a:extLst>
                    <a:ext uri="{FF2B5EF4-FFF2-40B4-BE49-F238E27FC236}">
                      <a16:creationId xmlns:a16="http://schemas.microsoft.com/office/drawing/2014/main" id="{A921DFB3-6A77-93CF-94A6-C37F4A2A585F}"/>
                    </a:ext>
                  </a:extLst>
                </p:cNvPr>
                <p:cNvSpPr>
                  <a:spLocks noChangeShapeType="1"/>
                </p:cNvSpPr>
                <p:nvPr/>
              </p:nvSpPr>
              <p:spPr bwMode="auto">
                <a:xfrm>
                  <a:off x="3179763"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0" name="Line 3325">
                  <a:extLst>
                    <a:ext uri="{FF2B5EF4-FFF2-40B4-BE49-F238E27FC236}">
                      <a16:creationId xmlns:a16="http://schemas.microsoft.com/office/drawing/2014/main" id="{5C5D868E-9B7B-BA28-BEA8-0BE30DD919C2}"/>
                    </a:ext>
                  </a:extLst>
                </p:cNvPr>
                <p:cNvSpPr>
                  <a:spLocks noChangeShapeType="1"/>
                </p:cNvSpPr>
                <p:nvPr/>
              </p:nvSpPr>
              <p:spPr bwMode="auto">
                <a:xfrm>
                  <a:off x="3195638"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1" name="Line 3326">
                  <a:extLst>
                    <a:ext uri="{FF2B5EF4-FFF2-40B4-BE49-F238E27FC236}">
                      <a16:creationId xmlns:a16="http://schemas.microsoft.com/office/drawing/2014/main" id="{17BB51A6-D67A-FAB9-D94D-67B3FB4DFC58}"/>
                    </a:ext>
                  </a:extLst>
                </p:cNvPr>
                <p:cNvSpPr>
                  <a:spLocks noChangeShapeType="1"/>
                </p:cNvSpPr>
                <p:nvPr/>
              </p:nvSpPr>
              <p:spPr bwMode="auto">
                <a:xfrm>
                  <a:off x="3255963"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2" name="Line 3327">
                  <a:extLst>
                    <a:ext uri="{FF2B5EF4-FFF2-40B4-BE49-F238E27FC236}">
                      <a16:creationId xmlns:a16="http://schemas.microsoft.com/office/drawing/2014/main" id="{BA3E3D52-502E-108E-4396-B1CA2821470C}"/>
                    </a:ext>
                  </a:extLst>
                </p:cNvPr>
                <p:cNvSpPr>
                  <a:spLocks noChangeShapeType="1"/>
                </p:cNvSpPr>
                <p:nvPr/>
              </p:nvSpPr>
              <p:spPr bwMode="auto">
                <a:xfrm>
                  <a:off x="3271838"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3" name="Line 3328">
                  <a:extLst>
                    <a:ext uri="{FF2B5EF4-FFF2-40B4-BE49-F238E27FC236}">
                      <a16:creationId xmlns:a16="http://schemas.microsoft.com/office/drawing/2014/main" id="{FC7C22A4-8965-3D11-01A8-EEED129F6879}"/>
                    </a:ext>
                  </a:extLst>
                </p:cNvPr>
                <p:cNvSpPr>
                  <a:spLocks noChangeShapeType="1"/>
                </p:cNvSpPr>
                <p:nvPr/>
              </p:nvSpPr>
              <p:spPr bwMode="auto">
                <a:xfrm>
                  <a:off x="3371850"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4" name="Line 3329">
                  <a:extLst>
                    <a:ext uri="{FF2B5EF4-FFF2-40B4-BE49-F238E27FC236}">
                      <a16:creationId xmlns:a16="http://schemas.microsoft.com/office/drawing/2014/main" id="{0E0EA9AB-B9DB-602D-E21B-F00B638BEFBA}"/>
                    </a:ext>
                  </a:extLst>
                </p:cNvPr>
                <p:cNvSpPr>
                  <a:spLocks noChangeShapeType="1"/>
                </p:cNvSpPr>
                <p:nvPr/>
              </p:nvSpPr>
              <p:spPr bwMode="auto">
                <a:xfrm>
                  <a:off x="3387725"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5" name="Line 3330">
                  <a:extLst>
                    <a:ext uri="{FF2B5EF4-FFF2-40B4-BE49-F238E27FC236}">
                      <a16:creationId xmlns:a16="http://schemas.microsoft.com/office/drawing/2014/main" id="{8A37E493-E657-8781-597C-6A01C76E312E}"/>
                    </a:ext>
                  </a:extLst>
                </p:cNvPr>
                <p:cNvSpPr>
                  <a:spLocks noChangeShapeType="1"/>
                </p:cNvSpPr>
                <p:nvPr/>
              </p:nvSpPr>
              <p:spPr bwMode="auto">
                <a:xfrm>
                  <a:off x="3778250" y="208280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6" name="Line 3331">
                  <a:extLst>
                    <a:ext uri="{FF2B5EF4-FFF2-40B4-BE49-F238E27FC236}">
                      <a16:creationId xmlns:a16="http://schemas.microsoft.com/office/drawing/2014/main" id="{32150B5D-E4B1-5836-57AA-F3AB1BB6621D}"/>
                    </a:ext>
                  </a:extLst>
                </p:cNvPr>
                <p:cNvSpPr>
                  <a:spLocks noChangeShapeType="1"/>
                </p:cNvSpPr>
                <p:nvPr/>
              </p:nvSpPr>
              <p:spPr bwMode="auto">
                <a:xfrm>
                  <a:off x="3794125" y="206851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7" name="Line 3332">
                  <a:extLst>
                    <a:ext uri="{FF2B5EF4-FFF2-40B4-BE49-F238E27FC236}">
                      <a16:creationId xmlns:a16="http://schemas.microsoft.com/office/drawing/2014/main" id="{C6E135C9-FAE4-BBEB-AF0A-77C2B4AAFF0F}"/>
                    </a:ext>
                  </a:extLst>
                </p:cNvPr>
                <p:cNvSpPr>
                  <a:spLocks noChangeShapeType="1"/>
                </p:cNvSpPr>
                <p:nvPr/>
              </p:nvSpPr>
              <p:spPr bwMode="auto">
                <a:xfrm>
                  <a:off x="3933825" y="208280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8" name="Line 3333">
                  <a:extLst>
                    <a:ext uri="{FF2B5EF4-FFF2-40B4-BE49-F238E27FC236}">
                      <a16:creationId xmlns:a16="http://schemas.microsoft.com/office/drawing/2014/main" id="{0856DE6A-2DB2-8D3A-31E7-0F7E2563CF3F}"/>
                    </a:ext>
                  </a:extLst>
                </p:cNvPr>
                <p:cNvSpPr>
                  <a:spLocks noChangeShapeType="1"/>
                </p:cNvSpPr>
                <p:nvPr/>
              </p:nvSpPr>
              <p:spPr bwMode="auto">
                <a:xfrm>
                  <a:off x="3949700" y="206851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9" name="Line 3334">
                  <a:extLst>
                    <a:ext uri="{FF2B5EF4-FFF2-40B4-BE49-F238E27FC236}">
                      <a16:creationId xmlns:a16="http://schemas.microsoft.com/office/drawing/2014/main" id="{222F3D70-C225-BD1A-27FF-7DE8D8C08EA8}"/>
                    </a:ext>
                  </a:extLst>
                </p:cNvPr>
                <p:cNvSpPr>
                  <a:spLocks noChangeShapeType="1"/>
                </p:cNvSpPr>
                <p:nvPr/>
              </p:nvSpPr>
              <p:spPr bwMode="auto">
                <a:xfrm>
                  <a:off x="4144963" y="208280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0" name="Line 3335">
                  <a:extLst>
                    <a:ext uri="{FF2B5EF4-FFF2-40B4-BE49-F238E27FC236}">
                      <a16:creationId xmlns:a16="http://schemas.microsoft.com/office/drawing/2014/main" id="{446766CF-26A1-F1E8-D0D6-69DC38865230}"/>
                    </a:ext>
                  </a:extLst>
                </p:cNvPr>
                <p:cNvSpPr>
                  <a:spLocks noChangeShapeType="1"/>
                </p:cNvSpPr>
                <p:nvPr/>
              </p:nvSpPr>
              <p:spPr bwMode="auto">
                <a:xfrm>
                  <a:off x="4159250" y="206851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1" name="Line 3336">
                  <a:extLst>
                    <a:ext uri="{FF2B5EF4-FFF2-40B4-BE49-F238E27FC236}">
                      <a16:creationId xmlns:a16="http://schemas.microsoft.com/office/drawing/2014/main" id="{175B79AF-0A91-B14E-65A3-5B237B637772}"/>
                    </a:ext>
                  </a:extLst>
                </p:cNvPr>
                <p:cNvSpPr>
                  <a:spLocks noChangeShapeType="1"/>
                </p:cNvSpPr>
                <p:nvPr/>
              </p:nvSpPr>
              <p:spPr bwMode="auto">
                <a:xfrm>
                  <a:off x="4149725" y="208280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2" name="Line 3337">
                  <a:extLst>
                    <a:ext uri="{FF2B5EF4-FFF2-40B4-BE49-F238E27FC236}">
                      <a16:creationId xmlns:a16="http://schemas.microsoft.com/office/drawing/2014/main" id="{19568E4B-88AB-7B40-1CF0-DE0D8D370F96}"/>
                    </a:ext>
                  </a:extLst>
                </p:cNvPr>
                <p:cNvSpPr>
                  <a:spLocks noChangeShapeType="1"/>
                </p:cNvSpPr>
                <p:nvPr/>
              </p:nvSpPr>
              <p:spPr bwMode="auto">
                <a:xfrm>
                  <a:off x="4165600" y="206851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grpSp>
        <p:nvGrpSpPr>
          <p:cNvPr id="53" name="Group 52">
            <a:extLst>
              <a:ext uri="{FF2B5EF4-FFF2-40B4-BE49-F238E27FC236}">
                <a16:creationId xmlns:a16="http://schemas.microsoft.com/office/drawing/2014/main" id="{EC060B18-1A05-DEC6-47C2-B5CB9A77D705}"/>
              </a:ext>
            </a:extLst>
          </p:cNvPr>
          <p:cNvGrpSpPr/>
          <p:nvPr/>
        </p:nvGrpSpPr>
        <p:grpSpPr>
          <a:xfrm>
            <a:off x="1138693" y="4809520"/>
            <a:ext cx="78917" cy="82296"/>
            <a:chOff x="6344563" y="2897604"/>
            <a:chExt cx="46828" cy="44487"/>
          </a:xfrm>
        </p:grpSpPr>
        <p:sp>
          <p:nvSpPr>
            <p:cNvPr id="55" name="Line 3328">
              <a:extLst>
                <a:ext uri="{FF2B5EF4-FFF2-40B4-BE49-F238E27FC236}">
                  <a16:creationId xmlns:a16="http://schemas.microsoft.com/office/drawing/2014/main" id="{97F0E9B3-285D-C68B-2CC7-7AD1FD3D4916}"/>
                </a:ext>
              </a:extLst>
            </p:cNvPr>
            <p:cNvSpPr>
              <a:spLocks noChangeShapeType="1"/>
            </p:cNvSpPr>
            <p:nvPr/>
          </p:nvSpPr>
          <p:spPr bwMode="auto">
            <a:xfrm>
              <a:off x="6344563" y="2919847"/>
              <a:ext cx="46828" cy="0"/>
            </a:xfrm>
            <a:prstGeom prst="line">
              <a:avLst/>
            </a:prstGeom>
            <a:noFill/>
            <a:ln w="15875"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Line 3329">
              <a:extLst>
                <a:ext uri="{FF2B5EF4-FFF2-40B4-BE49-F238E27FC236}">
                  <a16:creationId xmlns:a16="http://schemas.microsoft.com/office/drawing/2014/main" id="{187620E1-C946-2D68-29FA-D873D81CEB6C}"/>
                </a:ext>
              </a:extLst>
            </p:cNvPr>
            <p:cNvSpPr>
              <a:spLocks noChangeShapeType="1"/>
            </p:cNvSpPr>
            <p:nvPr/>
          </p:nvSpPr>
          <p:spPr bwMode="auto">
            <a:xfrm>
              <a:off x="6367977" y="2897604"/>
              <a:ext cx="0" cy="44487"/>
            </a:xfrm>
            <a:prstGeom prst="line">
              <a:avLst/>
            </a:prstGeom>
            <a:noFill/>
            <a:ln w="15875"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4" name="Rectangle 3084">
            <a:extLst>
              <a:ext uri="{FF2B5EF4-FFF2-40B4-BE49-F238E27FC236}">
                <a16:creationId xmlns:a16="http://schemas.microsoft.com/office/drawing/2014/main" id="{D28197C0-7A43-A4FB-53E3-0FF1440F2D16}"/>
              </a:ext>
            </a:extLst>
          </p:cNvPr>
          <p:cNvSpPr>
            <a:spLocks noChangeArrowheads="1"/>
          </p:cNvSpPr>
          <p:nvPr/>
        </p:nvSpPr>
        <p:spPr bwMode="auto">
          <a:xfrm>
            <a:off x="1274977" y="4760644"/>
            <a:ext cx="731260" cy="180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Censored</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26" name="TextBox 425">
            <a:extLst>
              <a:ext uri="{FF2B5EF4-FFF2-40B4-BE49-F238E27FC236}">
                <a16:creationId xmlns:a16="http://schemas.microsoft.com/office/drawing/2014/main" id="{AB94C09E-7A79-07B6-4371-AF9E9C001600}"/>
              </a:ext>
            </a:extLst>
          </p:cNvPr>
          <p:cNvSpPr txBox="1"/>
          <p:nvPr/>
        </p:nvSpPr>
        <p:spPr>
          <a:xfrm>
            <a:off x="2402287" y="2124386"/>
            <a:ext cx="2640146" cy="292388"/>
          </a:xfrm>
          <a:prstGeom prst="rect">
            <a:avLst/>
          </a:prstGeom>
          <a:noFill/>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8764"/>
                </a:solidFill>
                <a:effectLst/>
                <a:uLnTx/>
                <a:uFillTx/>
                <a:latin typeface="Arial" panose="020B0604020202020204"/>
                <a:ea typeface="+mn-ea"/>
                <a:cs typeface="+mn-cs"/>
              </a:rPr>
              <a:t>Zanidatamab + tislelizumab + CT </a:t>
            </a:r>
          </a:p>
        </p:txBody>
      </p:sp>
      <p:sp>
        <p:nvSpPr>
          <p:cNvPr id="17" name="TextBox 16">
            <a:extLst>
              <a:ext uri="{FF2B5EF4-FFF2-40B4-BE49-F238E27FC236}">
                <a16:creationId xmlns:a16="http://schemas.microsoft.com/office/drawing/2014/main" id="{2E3C0A34-DA93-24FF-E8D9-4F1AC162A976}"/>
              </a:ext>
            </a:extLst>
          </p:cNvPr>
          <p:cNvSpPr txBox="1"/>
          <p:nvPr/>
        </p:nvSpPr>
        <p:spPr>
          <a:xfrm>
            <a:off x="1745167" y="3549147"/>
            <a:ext cx="1454956" cy="353943"/>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43.7%</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mn-ea"/>
                <a:cs typeface="+mn-cs"/>
              </a:rPr>
              <a:t>(95% CI: 37.5–49.7)</a:t>
            </a:r>
          </a:p>
        </p:txBody>
      </p:sp>
      <p:sp>
        <p:nvSpPr>
          <p:cNvPr id="20" name="TextBox 19">
            <a:extLst>
              <a:ext uri="{FF2B5EF4-FFF2-40B4-BE49-F238E27FC236}">
                <a16:creationId xmlns:a16="http://schemas.microsoft.com/office/drawing/2014/main" id="{48267417-8079-FD6B-D73C-92A50DD348C5}"/>
              </a:ext>
            </a:extLst>
          </p:cNvPr>
          <p:cNvSpPr txBox="1"/>
          <p:nvPr/>
        </p:nvSpPr>
        <p:spPr>
          <a:xfrm>
            <a:off x="4123620" y="4289283"/>
            <a:ext cx="1158367" cy="353943"/>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20.9%</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mn-ea"/>
                <a:cs typeface="+mn-cs"/>
              </a:rPr>
              <a:t>(95% CI: 15.3–27.2)</a:t>
            </a:r>
          </a:p>
        </p:txBody>
      </p:sp>
      <p:sp>
        <p:nvSpPr>
          <p:cNvPr id="22" name="TextBox 21">
            <a:extLst>
              <a:ext uri="{FF2B5EF4-FFF2-40B4-BE49-F238E27FC236}">
                <a16:creationId xmlns:a16="http://schemas.microsoft.com/office/drawing/2014/main" id="{C718C1A6-8B9D-955F-CD14-E2FE001CBC6A}"/>
              </a:ext>
            </a:extLst>
          </p:cNvPr>
          <p:cNvSpPr txBox="1"/>
          <p:nvPr/>
        </p:nvSpPr>
        <p:spPr>
          <a:xfrm>
            <a:off x="1163767" y="3041263"/>
            <a:ext cx="1472757" cy="292388"/>
          </a:xfrm>
          <a:prstGeom prst="rect">
            <a:avLst/>
          </a:prstGeom>
          <a:noFill/>
        </p:spPr>
        <p:txBody>
          <a:bodyPr wrap="non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Trastuzumab + CT</a:t>
            </a:r>
          </a:p>
        </p:txBody>
      </p:sp>
      <p:sp>
        <p:nvSpPr>
          <p:cNvPr id="39" name="Line 3928">
            <a:extLst>
              <a:ext uri="{FF2B5EF4-FFF2-40B4-BE49-F238E27FC236}">
                <a16:creationId xmlns:a16="http://schemas.microsoft.com/office/drawing/2014/main" id="{A53FB269-F2CC-5382-637C-10E6CCA80BD0}"/>
              </a:ext>
            </a:extLst>
          </p:cNvPr>
          <p:cNvSpPr>
            <a:spLocks noChangeShapeType="1"/>
          </p:cNvSpPr>
          <p:nvPr/>
        </p:nvSpPr>
        <p:spPr bwMode="auto">
          <a:xfrm flipV="1">
            <a:off x="1043586" y="1688922"/>
            <a:ext cx="0" cy="3264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Line 3998">
            <a:extLst>
              <a:ext uri="{FF2B5EF4-FFF2-40B4-BE49-F238E27FC236}">
                <a16:creationId xmlns:a16="http://schemas.microsoft.com/office/drawing/2014/main" id="{4BD992C5-C112-188C-75AB-021948881B0A}"/>
              </a:ext>
            </a:extLst>
          </p:cNvPr>
          <p:cNvSpPr>
            <a:spLocks noChangeShapeType="1"/>
          </p:cNvSpPr>
          <p:nvPr/>
        </p:nvSpPr>
        <p:spPr bwMode="auto">
          <a:xfrm flipH="1">
            <a:off x="972806" y="4879410"/>
            <a:ext cx="70781"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Line 4000">
            <a:extLst>
              <a:ext uri="{FF2B5EF4-FFF2-40B4-BE49-F238E27FC236}">
                <a16:creationId xmlns:a16="http://schemas.microsoft.com/office/drawing/2014/main" id="{C32B593E-E939-3D43-6550-061796B77499}"/>
              </a:ext>
            </a:extLst>
          </p:cNvPr>
          <p:cNvSpPr>
            <a:spLocks noChangeShapeType="1"/>
          </p:cNvSpPr>
          <p:nvPr/>
        </p:nvSpPr>
        <p:spPr bwMode="auto">
          <a:xfrm flipH="1">
            <a:off x="972806" y="4099577"/>
            <a:ext cx="70781"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Line 4002">
            <a:extLst>
              <a:ext uri="{FF2B5EF4-FFF2-40B4-BE49-F238E27FC236}">
                <a16:creationId xmlns:a16="http://schemas.microsoft.com/office/drawing/2014/main" id="{1D9CF359-2CB9-D67F-CEF3-82D576E04CBB}"/>
              </a:ext>
            </a:extLst>
          </p:cNvPr>
          <p:cNvSpPr>
            <a:spLocks noChangeShapeType="1"/>
          </p:cNvSpPr>
          <p:nvPr/>
        </p:nvSpPr>
        <p:spPr bwMode="auto">
          <a:xfrm flipH="1">
            <a:off x="972806" y="3319743"/>
            <a:ext cx="70781"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Line 4004">
            <a:extLst>
              <a:ext uri="{FF2B5EF4-FFF2-40B4-BE49-F238E27FC236}">
                <a16:creationId xmlns:a16="http://schemas.microsoft.com/office/drawing/2014/main" id="{065D0374-BAB3-CA9D-3FD3-DB16668EC838}"/>
              </a:ext>
            </a:extLst>
          </p:cNvPr>
          <p:cNvSpPr>
            <a:spLocks noChangeShapeType="1"/>
          </p:cNvSpPr>
          <p:nvPr/>
        </p:nvSpPr>
        <p:spPr bwMode="auto">
          <a:xfrm flipH="1">
            <a:off x="972806" y="2542754"/>
            <a:ext cx="70781"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Line 4006">
            <a:extLst>
              <a:ext uri="{FF2B5EF4-FFF2-40B4-BE49-F238E27FC236}">
                <a16:creationId xmlns:a16="http://schemas.microsoft.com/office/drawing/2014/main" id="{94019C72-6DE6-B8BE-78B1-190988A34424}"/>
              </a:ext>
            </a:extLst>
          </p:cNvPr>
          <p:cNvSpPr>
            <a:spLocks noChangeShapeType="1"/>
          </p:cNvSpPr>
          <p:nvPr/>
        </p:nvSpPr>
        <p:spPr bwMode="auto">
          <a:xfrm flipH="1">
            <a:off x="972806" y="1762921"/>
            <a:ext cx="70781"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Rectangle 3999">
            <a:extLst>
              <a:ext uri="{FF2B5EF4-FFF2-40B4-BE49-F238E27FC236}">
                <a16:creationId xmlns:a16="http://schemas.microsoft.com/office/drawing/2014/main" id="{213D26BC-22EA-2779-0409-2CF4556E999B}"/>
              </a:ext>
            </a:extLst>
          </p:cNvPr>
          <p:cNvSpPr>
            <a:spLocks noChangeArrowheads="1"/>
          </p:cNvSpPr>
          <p:nvPr/>
        </p:nvSpPr>
        <p:spPr bwMode="auto">
          <a:xfrm>
            <a:off x="803658" y="4783816"/>
            <a:ext cx="9477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1" name="Rectangle 4001">
            <a:extLst>
              <a:ext uri="{FF2B5EF4-FFF2-40B4-BE49-F238E27FC236}">
                <a16:creationId xmlns:a16="http://schemas.microsoft.com/office/drawing/2014/main" id="{25CF3B9D-D7F5-BF53-1037-ACCB2413B772}"/>
              </a:ext>
            </a:extLst>
          </p:cNvPr>
          <p:cNvSpPr>
            <a:spLocks noChangeArrowheads="1"/>
          </p:cNvSpPr>
          <p:nvPr/>
        </p:nvSpPr>
        <p:spPr bwMode="auto">
          <a:xfrm>
            <a:off x="708887" y="4006826"/>
            <a:ext cx="1895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2" name="Rectangle 4003">
            <a:extLst>
              <a:ext uri="{FF2B5EF4-FFF2-40B4-BE49-F238E27FC236}">
                <a16:creationId xmlns:a16="http://schemas.microsoft.com/office/drawing/2014/main" id="{B6C3CC15-9F06-DEA6-629C-B6F2A18F13FB}"/>
              </a:ext>
            </a:extLst>
          </p:cNvPr>
          <p:cNvSpPr>
            <a:spLocks noChangeArrowheads="1"/>
          </p:cNvSpPr>
          <p:nvPr/>
        </p:nvSpPr>
        <p:spPr bwMode="auto">
          <a:xfrm>
            <a:off x="708887" y="3223508"/>
            <a:ext cx="1895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50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3" name="Rectangle 4005">
            <a:extLst>
              <a:ext uri="{FF2B5EF4-FFF2-40B4-BE49-F238E27FC236}">
                <a16:creationId xmlns:a16="http://schemas.microsoft.com/office/drawing/2014/main" id="{0699D761-E205-6198-50E0-97E39D5AD1F5}"/>
              </a:ext>
            </a:extLst>
          </p:cNvPr>
          <p:cNvSpPr>
            <a:spLocks noChangeArrowheads="1"/>
          </p:cNvSpPr>
          <p:nvPr/>
        </p:nvSpPr>
        <p:spPr bwMode="auto">
          <a:xfrm>
            <a:off x="708887" y="2444313"/>
            <a:ext cx="1895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75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4" name="Rectangle 4007">
            <a:extLst>
              <a:ext uri="{FF2B5EF4-FFF2-40B4-BE49-F238E27FC236}">
                <a16:creationId xmlns:a16="http://schemas.microsoft.com/office/drawing/2014/main" id="{1691B56F-28E6-E041-5DA8-0C24CAE291B1}"/>
              </a:ext>
            </a:extLst>
          </p:cNvPr>
          <p:cNvSpPr>
            <a:spLocks noChangeArrowheads="1"/>
          </p:cNvSpPr>
          <p:nvPr/>
        </p:nvSpPr>
        <p:spPr bwMode="auto">
          <a:xfrm>
            <a:off x="614106" y="1670171"/>
            <a:ext cx="28433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100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9" name="Rectangle 3992">
            <a:extLst>
              <a:ext uri="{FF2B5EF4-FFF2-40B4-BE49-F238E27FC236}">
                <a16:creationId xmlns:a16="http://schemas.microsoft.com/office/drawing/2014/main" id="{FC6F6D41-A685-B908-7823-9DBF4963441D}"/>
              </a:ext>
            </a:extLst>
          </p:cNvPr>
          <p:cNvSpPr>
            <a:spLocks noChangeArrowheads="1"/>
          </p:cNvSpPr>
          <p:nvPr/>
        </p:nvSpPr>
        <p:spPr bwMode="auto">
          <a:xfrm>
            <a:off x="5224845" y="5315882"/>
            <a:ext cx="225257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Months from randomization</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nvGrpSpPr>
          <p:cNvPr id="1010" name="Group 1009">
            <a:extLst>
              <a:ext uri="{FF2B5EF4-FFF2-40B4-BE49-F238E27FC236}">
                <a16:creationId xmlns:a16="http://schemas.microsoft.com/office/drawing/2014/main" id="{EC9EFAD3-F912-B532-6612-75E785B2CFF9}"/>
              </a:ext>
            </a:extLst>
          </p:cNvPr>
          <p:cNvGrpSpPr/>
          <p:nvPr/>
        </p:nvGrpSpPr>
        <p:grpSpPr>
          <a:xfrm>
            <a:off x="1046823" y="3701072"/>
            <a:ext cx="10649898" cy="1552005"/>
            <a:chOff x="1046823" y="3701072"/>
            <a:chExt cx="10649898" cy="1552005"/>
          </a:xfrm>
        </p:grpSpPr>
        <p:grpSp>
          <p:nvGrpSpPr>
            <p:cNvPr id="66" name="Group 65">
              <a:extLst>
                <a:ext uri="{FF2B5EF4-FFF2-40B4-BE49-F238E27FC236}">
                  <a16:creationId xmlns:a16="http://schemas.microsoft.com/office/drawing/2014/main" id="{AA1928BC-CDD6-5E72-040E-A498926D59E3}"/>
                </a:ext>
              </a:extLst>
            </p:cNvPr>
            <p:cNvGrpSpPr/>
            <p:nvPr/>
          </p:nvGrpSpPr>
          <p:grpSpPr>
            <a:xfrm>
              <a:off x="1046823" y="4953409"/>
              <a:ext cx="10649898" cy="299668"/>
              <a:chOff x="1191720" y="4932143"/>
              <a:chExt cx="10552289" cy="299668"/>
            </a:xfrm>
          </p:grpSpPr>
          <p:grpSp>
            <p:nvGrpSpPr>
              <p:cNvPr id="23" name="Group 22">
                <a:extLst>
                  <a:ext uri="{FF2B5EF4-FFF2-40B4-BE49-F238E27FC236}">
                    <a16:creationId xmlns:a16="http://schemas.microsoft.com/office/drawing/2014/main" id="{FA3EC9F1-C5E0-EACB-4B10-53BEF151AB33}"/>
                  </a:ext>
                </a:extLst>
              </p:cNvPr>
              <p:cNvGrpSpPr/>
              <p:nvPr/>
            </p:nvGrpSpPr>
            <p:grpSpPr>
              <a:xfrm>
                <a:off x="1191720" y="4932143"/>
                <a:ext cx="10552289" cy="51230"/>
                <a:chOff x="450850" y="2308226"/>
                <a:chExt cx="4284663" cy="28575"/>
              </a:xfrm>
            </p:grpSpPr>
            <p:sp>
              <p:nvSpPr>
                <p:cNvPr id="954" name="Line 3925">
                  <a:extLst>
                    <a:ext uri="{FF2B5EF4-FFF2-40B4-BE49-F238E27FC236}">
                      <a16:creationId xmlns:a16="http://schemas.microsoft.com/office/drawing/2014/main" id="{141BC4F9-4614-C17B-CC84-0439F2CA038D}"/>
                    </a:ext>
                  </a:extLst>
                </p:cNvPr>
                <p:cNvSpPr>
                  <a:spLocks noChangeShapeType="1"/>
                </p:cNvSpPr>
                <p:nvPr/>
              </p:nvSpPr>
              <p:spPr bwMode="auto">
                <a:xfrm>
                  <a:off x="450850" y="2308226"/>
                  <a:ext cx="4284663"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955" name="Group 954">
                  <a:extLst>
                    <a:ext uri="{FF2B5EF4-FFF2-40B4-BE49-F238E27FC236}">
                      <a16:creationId xmlns:a16="http://schemas.microsoft.com/office/drawing/2014/main" id="{FF4862CB-72FC-7ED1-B8EF-19D54CBF7053}"/>
                    </a:ext>
                  </a:extLst>
                </p:cNvPr>
                <p:cNvGrpSpPr/>
                <p:nvPr/>
              </p:nvGrpSpPr>
              <p:grpSpPr>
                <a:xfrm>
                  <a:off x="503238" y="2308226"/>
                  <a:ext cx="4181475" cy="28575"/>
                  <a:chOff x="503238" y="2308226"/>
                  <a:chExt cx="4181475" cy="28575"/>
                </a:xfrm>
              </p:grpSpPr>
              <p:sp>
                <p:nvSpPr>
                  <p:cNvPr id="956" name="Line 3960">
                    <a:extLst>
                      <a:ext uri="{FF2B5EF4-FFF2-40B4-BE49-F238E27FC236}">
                        <a16:creationId xmlns:a16="http://schemas.microsoft.com/office/drawing/2014/main" id="{B4C7075C-49CE-5B09-04DB-A5A89370F418}"/>
                      </a:ext>
                    </a:extLst>
                  </p:cNvPr>
                  <p:cNvSpPr>
                    <a:spLocks noChangeShapeType="1"/>
                  </p:cNvSpPr>
                  <p:nvPr/>
                </p:nvSpPr>
                <p:spPr bwMode="auto">
                  <a:xfrm>
                    <a:off x="503238"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7" name="Line 3962">
                    <a:extLst>
                      <a:ext uri="{FF2B5EF4-FFF2-40B4-BE49-F238E27FC236}">
                        <a16:creationId xmlns:a16="http://schemas.microsoft.com/office/drawing/2014/main" id="{2CC58760-4752-95A3-D4A5-C993B17413BC}"/>
                      </a:ext>
                    </a:extLst>
                  </p:cNvPr>
                  <p:cNvSpPr>
                    <a:spLocks noChangeShapeType="1"/>
                  </p:cNvSpPr>
                  <p:nvPr/>
                </p:nvSpPr>
                <p:spPr bwMode="auto">
                  <a:xfrm>
                    <a:off x="782638"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8" name="Line 3964">
                    <a:extLst>
                      <a:ext uri="{FF2B5EF4-FFF2-40B4-BE49-F238E27FC236}">
                        <a16:creationId xmlns:a16="http://schemas.microsoft.com/office/drawing/2014/main" id="{AB00753B-E8EF-F705-92A9-2CE4C540D144}"/>
                      </a:ext>
                    </a:extLst>
                  </p:cNvPr>
                  <p:cNvSpPr>
                    <a:spLocks noChangeShapeType="1"/>
                  </p:cNvSpPr>
                  <p:nvPr/>
                </p:nvSpPr>
                <p:spPr bwMode="auto">
                  <a:xfrm>
                    <a:off x="1060450"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9" name="Line 3966">
                    <a:extLst>
                      <a:ext uri="{FF2B5EF4-FFF2-40B4-BE49-F238E27FC236}">
                        <a16:creationId xmlns:a16="http://schemas.microsoft.com/office/drawing/2014/main" id="{54BD00ED-DB4B-2C84-A4C6-7F48318F2E0A}"/>
                      </a:ext>
                    </a:extLst>
                  </p:cNvPr>
                  <p:cNvSpPr>
                    <a:spLocks noChangeShapeType="1"/>
                  </p:cNvSpPr>
                  <p:nvPr/>
                </p:nvSpPr>
                <p:spPr bwMode="auto">
                  <a:xfrm>
                    <a:off x="1339850"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0" name="Line 3968">
                    <a:extLst>
                      <a:ext uri="{FF2B5EF4-FFF2-40B4-BE49-F238E27FC236}">
                        <a16:creationId xmlns:a16="http://schemas.microsoft.com/office/drawing/2014/main" id="{A0D98D90-D230-8E2F-92D4-C7A108D2A774}"/>
                      </a:ext>
                    </a:extLst>
                  </p:cNvPr>
                  <p:cNvSpPr>
                    <a:spLocks noChangeShapeType="1"/>
                  </p:cNvSpPr>
                  <p:nvPr/>
                </p:nvSpPr>
                <p:spPr bwMode="auto">
                  <a:xfrm>
                    <a:off x="161766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1" name="Line 3970">
                    <a:extLst>
                      <a:ext uri="{FF2B5EF4-FFF2-40B4-BE49-F238E27FC236}">
                        <a16:creationId xmlns:a16="http://schemas.microsoft.com/office/drawing/2014/main" id="{AEA46A58-B42F-5229-CC06-A37B537777E2}"/>
                      </a:ext>
                    </a:extLst>
                  </p:cNvPr>
                  <p:cNvSpPr>
                    <a:spLocks noChangeShapeType="1"/>
                  </p:cNvSpPr>
                  <p:nvPr/>
                </p:nvSpPr>
                <p:spPr bwMode="auto">
                  <a:xfrm>
                    <a:off x="189706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2" name="Line 3972">
                    <a:extLst>
                      <a:ext uri="{FF2B5EF4-FFF2-40B4-BE49-F238E27FC236}">
                        <a16:creationId xmlns:a16="http://schemas.microsoft.com/office/drawing/2014/main" id="{80947653-87F5-0D1F-40D7-352861C2873D}"/>
                      </a:ext>
                    </a:extLst>
                  </p:cNvPr>
                  <p:cNvSpPr>
                    <a:spLocks noChangeShapeType="1"/>
                  </p:cNvSpPr>
                  <p:nvPr/>
                </p:nvSpPr>
                <p:spPr bwMode="auto">
                  <a:xfrm>
                    <a:off x="2174875"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3" name="Line 3974">
                    <a:extLst>
                      <a:ext uri="{FF2B5EF4-FFF2-40B4-BE49-F238E27FC236}">
                        <a16:creationId xmlns:a16="http://schemas.microsoft.com/office/drawing/2014/main" id="{9071CB0A-1460-0674-12C6-6CA85C633D64}"/>
                      </a:ext>
                    </a:extLst>
                  </p:cNvPr>
                  <p:cNvSpPr>
                    <a:spLocks noChangeShapeType="1"/>
                  </p:cNvSpPr>
                  <p:nvPr/>
                </p:nvSpPr>
                <p:spPr bwMode="auto">
                  <a:xfrm>
                    <a:off x="2454275"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4" name="Line 3976">
                    <a:extLst>
                      <a:ext uri="{FF2B5EF4-FFF2-40B4-BE49-F238E27FC236}">
                        <a16:creationId xmlns:a16="http://schemas.microsoft.com/office/drawing/2014/main" id="{43589CA8-CFDE-E611-0371-60F1BC059332}"/>
                      </a:ext>
                    </a:extLst>
                  </p:cNvPr>
                  <p:cNvSpPr>
                    <a:spLocks noChangeShapeType="1"/>
                  </p:cNvSpPr>
                  <p:nvPr/>
                </p:nvSpPr>
                <p:spPr bwMode="auto">
                  <a:xfrm>
                    <a:off x="2732341"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5" name="Line 3978">
                    <a:extLst>
                      <a:ext uri="{FF2B5EF4-FFF2-40B4-BE49-F238E27FC236}">
                        <a16:creationId xmlns:a16="http://schemas.microsoft.com/office/drawing/2014/main" id="{B9A5E527-42E3-AC37-1FC1-069BE7C6C54B}"/>
                      </a:ext>
                    </a:extLst>
                  </p:cNvPr>
                  <p:cNvSpPr>
                    <a:spLocks noChangeShapeType="1"/>
                  </p:cNvSpPr>
                  <p:nvPr/>
                </p:nvSpPr>
                <p:spPr bwMode="auto">
                  <a:xfrm>
                    <a:off x="3011488"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6" name="Line 3980">
                    <a:extLst>
                      <a:ext uri="{FF2B5EF4-FFF2-40B4-BE49-F238E27FC236}">
                        <a16:creationId xmlns:a16="http://schemas.microsoft.com/office/drawing/2014/main" id="{7E2ACAAC-F594-4FD5-4201-214BA98B7F58}"/>
                      </a:ext>
                    </a:extLst>
                  </p:cNvPr>
                  <p:cNvSpPr>
                    <a:spLocks noChangeShapeType="1"/>
                  </p:cNvSpPr>
                  <p:nvPr/>
                </p:nvSpPr>
                <p:spPr bwMode="auto">
                  <a:xfrm>
                    <a:off x="3290888"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7" name="Line 3982">
                    <a:extLst>
                      <a:ext uri="{FF2B5EF4-FFF2-40B4-BE49-F238E27FC236}">
                        <a16:creationId xmlns:a16="http://schemas.microsoft.com/office/drawing/2014/main" id="{F9F8EA26-4EF7-4A1F-641E-203385D95245}"/>
                      </a:ext>
                    </a:extLst>
                  </p:cNvPr>
                  <p:cNvSpPr>
                    <a:spLocks noChangeShapeType="1"/>
                  </p:cNvSpPr>
                  <p:nvPr/>
                </p:nvSpPr>
                <p:spPr bwMode="auto">
                  <a:xfrm>
                    <a:off x="3568700"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8" name="Line 3984">
                    <a:extLst>
                      <a:ext uri="{FF2B5EF4-FFF2-40B4-BE49-F238E27FC236}">
                        <a16:creationId xmlns:a16="http://schemas.microsoft.com/office/drawing/2014/main" id="{91DAD58C-97B5-DB7D-E9BC-56D1867843A1}"/>
                      </a:ext>
                    </a:extLst>
                  </p:cNvPr>
                  <p:cNvSpPr>
                    <a:spLocks noChangeShapeType="1"/>
                  </p:cNvSpPr>
                  <p:nvPr/>
                </p:nvSpPr>
                <p:spPr bwMode="auto">
                  <a:xfrm>
                    <a:off x="3848100"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9" name="Line 3986">
                    <a:extLst>
                      <a:ext uri="{FF2B5EF4-FFF2-40B4-BE49-F238E27FC236}">
                        <a16:creationId xmlns:a16="http://schemas.microsoft.com/office/drawing/2014/main" id="{686FF81A-8A32-8A47-E8AC-1C5D3F7220E5}"/>
                      </a:ext>
                    </a:extLst>
                  </p:cNvPr>
                  <p:cNvSpPr>
                    <a:spLocks noChangeShapeType="1"/>
                  </p:cNvSpPr>
                  <p:nvPr/>
                </p:nvSpPr>
                <p:spPr bwMode="auto">
                  <a:xfrm>
                    <a:off x="412591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0" name="Line 3988">
                    <a:extLst>
                      <a:ext uri="{FF2B5EF4-FFF2-40B4-BE49-F238E27FC236}">
                        <a16:creationId xmlns:a16="http://schemas.microsoft.com/office/drawing/2014/main" id="{A810F388-1986-9CF1-3CBD-827CBE845B08}"/>
                      </a:ext>
                    </a:extLst>
                  </p:cNvPr>
                  <p:cNvSpPr>
                    <a:spLocks noChangeShapeType="1"/>
                  </p:cNvSpPr>
                  <p:nvPr/>
                </p:nvSpPr>
                <p:spPr bwMode="auto">
                  <a:xfrm>
                    <a:off x="440531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1" name="Line 3990">
                    <a:extLst>
                      <a:ext uri="{FF2B5EF4-FFF2-40B4-BE49-F238E27FC236}">
                        <a16:creationId xmlns:a16="http://schemas.microsoft.com/office/drawing/2014/main" id="{5405DD04-1640-8136-7AB0-647EBF56062F}"/>
                      </a:ext>
                    </a:extLst>
                  </p:cNvPr>
                  <p:cNvSpPr>
                    <a:spLocks noChangeShapeType="1"/>
                  </p:cNvSpPr>
                  <p:nvPr/>
                </p:nvSpPr>
                <p:spPr bwMode="auto">
                  <a:xfrm>
                    <a:off x="468471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24" name="Rectangle 3961">
                <a:extLst>
                  <a:ext uri="{FF2B5EF4-FFF2-40B4-BE49-F238E27FC236}">
                    <a16:creationId xmlns:a16="http://schemas.microsoft.com/office/drawing/2014/main" id="{0229F28B-7B19-02B0-DA98-33528E9B0AD3}"/>
                  </a:ext>
                </a:extLst>
              </p:cNvPr>
              <p:cNvSpPr>
                <a:spLocks noChangeArrowheads="1"/>
              </p:cNvSpPr>
              <p:nvPr/>
            </p:nvSpPr>
            <p:spPr bwMode="auto">
              <a:xfrm>
                <a:off x="1278569" y="5031756"/>
                <a:ext cx="9297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 name="Rectangle 3963">
                <a:extLst>
                  <a:ext uri="{FF2B5EF4-FFF2-40B4-BE49-F238E27FC236}">
                    <a16:creationId xmlns:a16="http://schemas.microsoft.com/office/drawing/2014/main" id="{920C861D-539F-831A-1C32-C12E375E273F}"/>
                  </a:ext>
                </a:extLst>
              </p:cNvPr>
              <p:cNvSpPr>
                <a:spLocks noChangeArrowheads="1"/>
              </p:cNvSpPr>
              <p:nvPr/>
            </p:nvSpPr>
            <p:spPr bwMode="auto">
              <a:xfrm>
                <a:off x="1954948" y="5031756"/>
                <a:ext cx="9297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0" name="Rectangle 3965">
                <a:extLst>
                  <a:ext uri="{FF2B5EF4-FFF2-40B4-BE49-F238E27FC236}">
                    <a16:creationId xmlns:a16="http://schemas.microsoft.com/office/drawing/2014/main" id="{C1EECAE0-D6F7-BDD0-60EC-A78B47147A57}"/>
                  </a:ext>
                </a:extLst>
              </p:cNvPr>
              <p:cNvSpPr>
                <a:spLocks noChangeArrowheads="1"/>
              </p:cNvSpPr>
              <p:nvPr/>
            </p:nvSpPr>
            <p:spPr bwMode="auto">
              <a:xfrm>
                <a:off x="2650874" y="5031756"/>
                <a:ext cx="9297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6</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2" name="Rectangle 3967">
                <a:extLst>
                  <a:ext uri="{FF2B5EF4-FFF2-40B4-BE49-F238E27FC236}">
                    <a16:creationId xmlns:a16="http://schemas.microsoft.com/office/drawing/2014/main" id="{CBD5744E-D309-112A-CFD6-A804D7B6F7BA}"/>
                  </a:ext>
                </a:extLst>
              </p:cNvPr>
              <p:cNvSpPr>
                <a:spLocks noChangeArrowheads="1"/>
              </p:cNvSpPr>
              <p:nvPr/>
            </p:nvSpPr>
            <p:spPr bwMode="auto">
              <a:xfrm>
                <a:off x="3342890" y="5031756"/>
                <a:ext cx="9297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9</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3" name="Rectangle 3969">
                <a:extLst>
                  <a:ext uri="{FF2B5EF4-FFF2-40B4-BE49-F238E27FC236}">
                    <a16:creationId xmlns:a16="http://schemas.microsoft.com/office/drawing/2014/main" id="{5A2C7CE3-5085-76DD-125E-5238A2CCB00A}"/>
                  </a:ext>
                </a:extLst>
              </p:cNvPr>
              <p:cNvSpPr>
                <a:spLocks noChangeArrowheads="1"/>
              </p:cNvSpPr>
              <p:nvPr/>
            </p:nvSpPr>
            <p:spPr bwMode="auto">
              <a:xfrm>
                <a:off x="3984918"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12</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4" name="Rectangle 3971">
                <a:extLst>
                  <a:ext uri="{FF2B5EF4-FFF2-40B4-BE49-F238E27FC236}">
                    <a16:creationId xmlns:a16="http://schemas.microsoft.com/office/drawing/2014/main" id="{5C912BA4-5102-439C-818A-CA0C8DB3430F}"/>
                  </a:ext>
                </a:extLst>
              </p:cNvPr>
              <p:cNvSpPr>
                <a:spLocks noChangeArrowheads="1"/>
              </p:cNvSpPr>
              <p:nvPr/>
            </p:nvSpPr>
            <p:spPr bwMode="auto">
              <a:xfrm>
                <a:off x="4661297"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6" name="Rectangle 3973">
                <a:extLst>
                  <a:ext uri="{FF2B5EF4-FFF2-40B4-BE49-F238E27FC236}">
                    <a16:creationId xmlns:a16="http://schemas.microsoft.com/office/drawing/2014/main" id="{4E6530D2-4E38-F548-A8A6-1000F219C2CE}"/>
                  </a:ext>
                </a:extLst>
              </p:cNvPr>
              <p:cNvSpPr>
                <a:spLocks noChangeArrowheads="1"/>
              </p:cNvSpPr>
              <p:nvPr/>
            </p:nvSpPr>
            <p:spPr bwMode="auto">
              <a:xfrm>
                <a:off x="5353313"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18</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0" name="Rectangle 3975">
                <a:extLst>
                  <a:ext uri="{FF2B5EF4-FFF2-40B4-BE49-F238E27FC236}">
                    <a16:creationId xmlns:a16="http://schemas.microsoft.com/office/drawing/2014/main" id="{0ACBB7E7-9D54-C03F-9BBA-8C11C276B0CF}"/>
                  </a:ext>
                </a:extLst>
              </p:cNvPr>
              <p:cNvSpPr>
                <a:spLocks noChangeArrowheads="1"/>
              </p:cNvSpPr>
              <p:nvPr/>
            </p:nvSpPr>
            <p:spPr bwMode="auto">
              <a:xfrm>
                <a:off x="6033602"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21</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1" name="Rectangle 3977">
                <a:extLst>
                  <a:ext uri="{FF2B5EF4-FFF2-40B4-BE49-F238E27FC236}">
                    <a16:creationId xmlns:a16="http://schemas.microsoft.com/office/drawing/2014/main" id="{101C2402-05D2-ACC8-718A-67978D43E37A}"/>
                  </a:ext>
                </a:extLst>
              </p:cNvPr>
              <p:cNvSpPr>
                <a:spLocks noChangeArrowheads="1"/>
              </p:cNvSpPr>
              <p:nvPr/>
            </p:nvSpPr>
            <p:spPr bwMode="auto">
              <a:xfrm>
                <a:off x="6725620"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24</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2" name="Rectangle 3979">
                <a:extLst>
                  <a:ext uri="{FF2B5EF4-FFF2-40B4-BE49-F238E27FC236}">
                    <a16:creationId xmlns:a16="http://schemas.microsoft.com/office/drawing/2014/main" id="{E6877F0F-3523-93E5-7764-D2878067D3C3}"/>
                  </a:ext>
                </a:extLst>
              </p:cNvPr>
              <p:cNvSpPr>
                <a:spLocks noChangeArrowheads="1"/>
              </p:cNvSpPr>
              <p:nvPr/>
            </p:nvSpPr>
            <p:spPr bwMode="auto">
              <a:xfrm>
                <a:off x="7405907"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27</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3" name="Rectangle 3981">
                <a:extLst>
                  <a:ext uri="{FF2B5EF4-FFF2-40B4-BE49-F238E27FC236}">
                    <a16:creationId xmlns:a16="http://schemas.microsoft.com/office/drawing/2014/main" id="{5C40F77C-22CF-1BEA-660C-64A4438B3FF1}"/>
                  </a:ext>
                </a:extLst>
              </p:cNvPr>
              <p:cNvSpPr>
                <a:spLocks noChangeArrowheads="1"/>
              </p:cNvSpPr>
              <p:nvPr/>
            </p:nvSpPr>
            <p:spPr bwMode="auto">
              <a:xfrm>
                <a:off x="8097923"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4" name="Rectangle 3983">
                <a:extLst>
                  <a:ext uri="{FF2B5EF4-FFF2-40B4-BE49-F238E27FC236}">
                    <a16:creationId xmlns:a16="http://schemas.microsoft.com/office/drawing/2014/main" id="{F7616BFC-7973-CADF-4541-9AE6D2067F4B}"/>
                  </a:ext>
                </a:extLst>
              </p:cNvPr>
              <p:cNvSpPr>
                <a:spLocks noChangeArrowheads="1"/>
              </p:cNvSpPr>
              <p:nvPr/>
            </p:nvSpPr>
            <p:spPr bwMode="auto">
              <a:xfrm>
                <a:off x="8778209"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33</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5" name="Rectangle 3985">
                <a:extLst>
                  <a:ext uri="{FF2B5EF4-FFF2-40B4-BE49-F238E27FC236}">
                    <a16:creationId xmlns:a16="http://schemas.microsoft.com/office/drawing/2014/main" id="{FBA799EC-9C68-CC7D-0D2F-51BB1A37C61D}"/>
                  </a:ext>
                </a:extLst>
              </p:cNvPr>
              <p:cNvSpPr>
                <a:spLocks noChangeArrowheads="1"/>
              </p:cNvSpPr>
              <p:nvPr/>
            </p:nvSpPr>
            <p:spPr bwMode="auto">
              <a:xfrm>
                <a:off x="9470229"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36</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6" name="Rectangle 3987">
                <a:extLst>
                  <a:ext uri="{FF2B5EF4-FFF2-40B4-BE49-F238E27FC236}">
                    <a16:creationId xmlns:a16="http://schemas.microsoft.com/office/drawing/2014/main" id="{0802C437-A5D0-FA03-8858-95C6D7151E2D}"/>
                  </a:ext>
                </a:extLst>
              </p:cNvPr>
              <p:cNvSpPr>
                <a:spLocks noChangeArrowheads="1"/>
              </p:cNvSpPr>
              <p:nvPr/>
            </p:nvSpPr>
            <p:spPr bwMode="auto">
              <a:xfrm>
                <a:off x="10150518"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39</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7" name="Rectangle 3989">
                <a:extLst>
                  <a:ext uri="{FF2B5EF4-FFF2-40B4-BE49-F238E27FC236}">
                    <a16:creationId xmlns:a16="http://schemas.microsoft.com/office/drawing/2014/main" id="{51FC6213-2F01-E706-C8D4-2AF86AE5B6DA}"/>
                  </a:ext>
                </a:extLst>
              </p:cNvPr>
              <p:cNvSpPr>
                <a:spLocks noChangeArrowheads="1"/>
              </p:cNvSpPr>
              <p:nvPr/>
            </p:nvSpPr>
            <p:spPr bwMode="auto">
              <a:xfrm>
                <a:off x="10842534"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42</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8" name="Rectangle 3991">
                <a:extLst>
                  <a:ext uri="{FF2B5EF4-FFF2-40B4-BE49-F238E27FC236}">
                    <a16:creationId xmlns:a16="http://schemas.microsoft.com/office/drawing/2014/main" id="{9E252254-AF14-DD22-274F-84694E1290CD}"/>
                  </a:ext>
                </a:extLst>
              </p:cNvPr>
              <p:cNvSpPr>
                <a:spLocks noChangeArrowheads="1"/>
              </p:cNvSpPr>
              <p:nvPr/>
            </p:nvSpPr>
            <p:spPr bwMode="auto">
              <a:xfrm>
                <a:off x="11534552"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cxnSp>
          <p:nvCxnSpPr>
            <p:cNvPr id="3" name="Straight Connector 2">
              <a:extLst>
                <a:ext uri="{FF2B5EF4-FFF2-40B4-BE49-F238E27FC236}">
                  <a16:creationId xmlns:a16="http://schemas.microsoft.com/office/drawing/2014/main" id="{E6901E12-42AF-8B9B-8C4B-28C186F78DD6}"/>
                </a:ext>
              </a:extLst>
            </p:cNvPr>
            <p:cNvCxnSpPr>
              <a:cxnSpLocks/>
            </p:cNvCxnSpPr>
            <p:nvPr/>
          </p:nvCxnSpPr>
          <p:spPr>
            <a:xfrm flipV="1">
              <a:off x="6717665" y="3701072"/>
              <a:ext cx="0" cy="1234440"/>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2" name="TextBox 11">
            <a:extLst>
              <a:ext uri="{FF2B5EF4-FFF2-40B4-BE49-F238E27FC236}">
                <a16:creationId xmlns:a16="http://schemas.microsoft.com/office/drawing/2014/main" id="{1EA7FE47-433A-4478-9677-1FB610E68148}"/>
              </a:ext>
            </a:extLst>
          </p:cNvPr>
          <p:cNvSpPr txBox="1"/>
          <p:nvPr/>
        </p:nvSpPr>
        <p:spPr>
          <a:xfrm>
            <a:off x="6824388" y="4517243"/>
            <a:ext cx="1158367" cy="35394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15.6%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mn-ea"/>
                <a:cs typeface="+mn-cs"/>
              </a:rPr>
              <a:t>(95% CI: 10.1–22.1)</a:t>
            </a:r>
          </a:p>
        </p:txBody>
      </p:sp>
      <p:sp>
        <p:nvSpPr>
          <p:cNvPr id="14" name="TextBox 13">
            <a:extLst>
              <a:ext uri="{FF2B5EF4-FFF2-40B4-BE49-F238E27FC236}">
                <a16:creationId xmlns:a16="http://schemas.microsoft.com/office/drawing/2014/main" id="{942BBD68-3130-97DC-D72C-AF46880BBF4A}"/>
              </a:ext>
            </a:extLst>
          </p:cNvPr>
          <p:cNvSpPr txBox="1"/>
          <p:nvPr/>
        </p:nvSpPr>
        <p:spPr>
          <a:xfrm>
            <a:off x="6793524" y="3294813"/>
            <a:ext cx="1147750" cy="35394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8764"/>
                </a:solidFill>
                <a:effectLst/>
                <a:uLnTx/>
                <a:uFillTx/>
                <a:latin typeface="Arial" panose="020B0604020202020204"/>
                <a:ea typeface="+mn-ea"/>
                <a:cs typeface="+mn-cs"/>
              </a:rPr>
              <a:t>38.2%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8764"/>
                </a:solidFill>
                <a:effectLst/>
                <a:uLnTx/>
                <a:uFillTx/>
                <a:latin typeface="Arial" panose="020B0604020202020204"/>
                <a:ea typeface="+mn-ea"/>
                <a:cs typeface="+mn-cs"/>
              </a:rPr>
              <a:t>(95% CI: 31.4–45.0)</a:t>
            </a:r>
          </a:p>
        </p:txBody>
      </p:sp>
      <p:grpSp>
        <p:nvGrpSpPr>
          <p:cNvPr id="19" name="Group 18">
            <a:extLst>
              <a:ext uri="{FF2B5EF4-FFF2-40B4-BE49-F238E27FC236}">
                <a16:creationId xmlns:a16="http://schemas.microsoft.com/office/drawing/2014/main" id="{7F5AA0A2-E0B9-F7DB-52E8-3D123C3E8E54}"/>
              </a:ext>
            </a:extLst>
          </p:cNvPr>
          <p:cNvGrpSpPr/>
          <p:nvPr/>
        </p:nvGrpSpPr>
        <p:grpSpPr>
          <a:xfrm>
            <a:off x="1136995" y="1734459"/>
            <a:ext cx="10198219" cy="2285426"/>
            <a:chOff x="1338928" y="1713193"/>
            <a:chExt cx="9909846" cy="2285426"/>
          </a:xfrm>
        </p:grpSpPr>
        <p:sp>
          <p:nvSpPr>
            <p:cNvPr id="21" name="Zani+Tisle+Chemo Curve">
              <a:extLst>
                <a:ext uri="{FF2B5EF4-FFF2-40B4-BE49-F238E27FC236}">
                  <a16:creationId xmlns:a16="http://schemas.microsoft.com/office/drawing/2014/main" id="{DEF3E8F9-2805-C703-2E3E-A22820A58308}"/>
                </a:ext>
              </a:extLst>
            </p:cNvPr>
            <p:cNvSpPr>
              <a:spLocks/>
            </p:cNvSpPr>
            <p:nvPr/>
          </p:nvSpPr>
          <p:spPr bwMode="auto">
            <a:xfrm>
              <a:off x="1369788" y="1741656"/>
              <a:ext cx="9840409" cy="2228504"/>
            </a:xfrm>
            <a:custGeom>
              <a:avLst/>
              <a:gdLst>
                <a:gd name="T0" fmla="*/ 23 w 2551"/>
                <a:gd name="T1" fmla="*/ 8 h 783"/>
                <a:gd name="T2" fmla="*/ 36 w 2551"/>
                <a:gd name="T3" fmla="*/ 23 h 783"/>
                <a:gd name="T4" fmla="*/ 52 w 2551"/>
                <a:gd name="T5" fmla="*/ 34 h 783"/>
                <a:gd name="T6" fmla="*/ 73 w 2551"/>
                <a:gd name="T7" fmla="*/ 46 h 783"/>
                <a:gd name="T8" fmla="*/ 81 w 2551"/>
                <a:gd name="T9" fmla="*/ 69 h 783"/>
                <a:gd name="T10" fmla="*/ 89 w 2551"/>
                <a:gd name="T11" fmla="*/ 77 h 783"/>
                <a:gd name="T12" fmla="*/ 102 w 2551"/>
                <a:gd name="T13" fmla="*/ 84 h 783"/>
                <a:gd name="T14" fmla="*/ 123 w 2551"/>
                <a:gd name="T15" fmla="*/ 93 h 783"/>
                <a:gd name="T16" fmla="*/ 144 w 2551"/>
                <a:gd name="T17" fmla="*/ 100 h 783"/>
                <a:gd name="T18" fmla="*/ 154 w 2551"/>
                <a:gd name="T19" fmla="*/ 112 h 783"/>
                <a:gd name="T20" fmla="*/ 161 w 2551"/>
                <a:gd name="T21" fmla="*/ 120 h 783"/>
                <a:gd name="T22" fmla="*/ 165 w 2551"/>
                <a:gd name="T23" fmla="*/ 132 h 783"/>
                <a:gd name="T24" fmla="*/ 171 w 2551"/>
                <a:gd name="T25" fmla="*/ 140 h 783"/>
                <a:gd name="T26" fmla="*/ 186 w 2551"/>
                <a:gd name="T27" fmla="*/ 152 h 783"/>
                <a:gd name="T28" fmla="*/ 206 w 2551"/>
                <a:gd name="T29" fmla="*/ 160 h 783"/>
                <a:gd name="T30" fmla="*/ 225 w 2551"/>
                <a:gd name="T31" fmla="*/ 168 h 783"/>
                <a:gd name="T32" fmla="*/ 235 w 2551"/>
                <a:gd name="T33" fmla="*/ 185 h 783"/>
                <a:gd name="T34" fmla="*/ 242 w 2551"/>
                <a:gd name="T35" fmla="*/ 193 h 783"/>
                <a:gd name="T36" fmla="*/ 248 w 2551"/>
                <a:gd name="T37" fmla="*/ 205 h 783"/>
                <a:gd name="T38" fmla="*/ 252 w 2551"/>
                <a:gd name="T39" fmla="*/ 222 h 783"/>
                <a:gd name="T40" fmla="*/ 260 w 2551"/>
                <a:gd name="T41" fmla="*/ 230 h 783"/>
                <a:gd name="T42" fmla="*/ 275 w 2551"/>
                <a:gd name="T43" fmla="*/ 238 h 783"/>
                <a:gd name="T44" fmla="*/ 296 w 2551"/>
                <a:gd name="T45" fmla="*/ 247 h 783"/>
                <a:gd name="T46" fmla="*/ 313 w 2551"/>
                <a:gd name="T47" fmla="*/ 255 h 783"/>
                <a:gd name="T48" fmla="*/ 321 w 2551"/>
                <a:gd name="T49" fmla="*/ 263 h 783"/>
                <a:gd name="T50" fmla="*/ 327 w 2551"/>
                <a:gd name="T51" fmla="*/ 288 h 783"/>
                <a:gd name="T52" fmla="*/ 331 w 2551"/>
                <a:gd name="T53" fmla="*/ 305 h 783"/>
                <a:gd name="T54" fmla="*/ 335 w 2551"/>
                <a:gd name="T55" fmla="*/ 317 h 783"/>
                <a:gd name="T56" fmla="*/ 346 w 2551"/>
                <a:gd name="T57" fmla="*/ 329 h 783"/>
                <a:gd name="T58" fmla="*/ 390 w 2551"/>
                <a:gd name="T59" fmla="*/ 338 h 783"/>
                <a:gd name="T60" fmla="*/ 396 w 2551"/>
                <a:gd name="T61" fmla="*/ 346 h 783"/>
                <a:gd name="T62" fmla="*/ 404 w 2551"/>
                <a:gd name="T63" fmla="*/ 363 h 783"/>
                <a:gd name="T64" fmla="*/ 409 w 2551"/>
                <a:gd name="T65" fmla="*/ 372 h 783"/>
                <a:gd name="T66" fmla="*/ 425 w 2551"/>
                <a:gd name="T67" fmla="*/ 380 h 783"/>
                <a:gd name="T68" fmla="*/ 444 w 2551"/>
                <a:gd name="T69" fmla="*/ 389 h 783"/>
                <a:gd name="T70" fmla="*/ 483 w 2551"/>
                <a:gd name="T71" fmla="*/ 406 h 783"/>
                <a:gd name="T72" fmla="*/ 488 w 2551"/>
                <a:gd name="T73" fmla="*/ 419 h 783"/>
                <a:gd name="T74" fmla="*/ 496 w 2551"/>
                <a:gd name="T75" fmla="*/ 428 h 783"/>
                <a:gd name="T76" fmla="*/ 500 w 2551"/>
                <a:gd name="T77" fmla="*/ 436 h 783"/>
                <a:gd name="T78" fmla="*/ 556 w 2551"/>
                <a:gd name="T79" fmla="*/ 445 h 783"/>
                <a:gd name="T80" fmla="*/ 563 w 2551"/>
                <a:gd name="T81" fmla="*/ 459 h 783"/>
                <a:gd name="T82" fmla="*/ 567 w 2551"/>
                <a:gd name="T83" fmla="*/ 468 h 783"/>
                <a:gd name="T84" fmla="*/ 573 w 2551"/>
                <a:gd name="T85" fmla="*/ 477 h 783"/>
                <a:gd name="T86" fmla="*/ 577 w 2551"/>
                <a:gd name="T87" fmla="*/ 486 h 783"/>
                <a:gd name="T88" fmla="*/ 587 w 2551"/>
                <a:gd name="T89" fmla="*/ 496 h 783"/>
                <a:gd name="T90" fmla="*/ 613 w 2551"/>
                <a:gd name="T91" fmla="*/ 505 h 783"/>
                <a:gd name="T92" fmla="*/ 638 w 2551"/>
                <a:gd name="T93" fmla="*/ 515 h 783"/>
                <a:gd name="T94" fmla="*/ 652 w 2551"/>
                <a:gd name="T95" fmla="*/ 524 h 783"/>
                <a:gd name="T96" fmla="*/ 663 w 2551"/>
                <a:gd name="T97" fmla="*/ 534 h 783"/>
                <a:gd name="T98" fmla="*/ 719 w 2551"/>
                <a:gd name="T99" fmla="*/ 544 h 783"/>
                <a:gd name="T100" fmla="*/ 742 w 2551"/>
                <a:gd name="T101" fmla="*/ 555 h 783"/>
                <a:gd name="T102" fmla="*/ 802 w 2551"/>
                <a:gd name="T103" fmla="*/ 565 h 783"/>
                <a:gd name="T104" fmla="*/ 882 w 2551"/>
                <a:gd name="T105" fmla="*/ 577 h 783"/>
                <a:gd name="T106" fmla="*/ 940 w 2551"/>
                <a:gd name="T107" fmla="*/ 588 h 783"/>
                <a:gd name="T108" fmla="*/ 971 w 2551"/>
                <a:gd name="T109" fmla="*/ 601 h 783"/>
                <a:gd name="T110" fmla="*/ 986 w 2551"/>
                <a:gd name="T111" fmla="*/ 615 h 783"/>
                <a:gd name="T112" fmla="*/ 1084 w 2551"/>
                <a:gd name="T113" fmla="*/ 630 h 783"/>
                <a:gd name="T114" fmla="*/ 1213 w 2551"/>
                <a:gd name="T115" fmla="*/ 648 h 783"/>
                <a:gd name="T116" fmla="*/ 1288 w 2551"/>
                <a:gd name="T117" fmla="*/ 667 h 783"/>
                <a:gd name="T118" fmla="*/ 1442 w 2551"/>
                <a:gd name="T119" fmla="*/ 687 h 783"/>
                <a:gd name="T120" fmla="*/ 1477 w 2551"/>
                <a:gd name="T121" fmla="*/ 709 h 783"/>
                <a:gd name="T122" fmla="*/ 2290 w 2551"/>
                <a:gd name="T123" fmla="*/ 78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51" h="783">
                  <a:moveTo>
                    <a:pt x="0" y="0"/>
                  </a:moveTo>
                  <a:lnTo>
                    <a:pt x="21" y="0"/>
                  </a:lnTo>
                  <a:lnTo>
                    <a:pt x="21" y="4"/>
                  </a:lnTo>
                  <a:lnTo>
                    <a:pt x="21" y="4"/>
                  </a:lnTo>
                  <a:lnTo>
                    <a:pt x="23" y="4"/>
                  </a:lnTo>
                  <a:lnTo>
                    <a:pt x="23" y="8"/>
                  </a:lnTo>
                  <a:lnTo>
                    <a:pt x="23" y="8"/>
                  </a:lnTo>
                  <a:lnTo>
                    <a:pt x="31" y="8"/>
                  </a:lnTo>
                  <a:lnTo>
                    <a:pt x="31" y="19"/>
                  </a:lnTo>
                  <a:lnTo>
                    <a:pt x="31" y="19"/>
                  </a:lnTo>
                  <a:lnTo>
                    <a:pt x="36" y="19"/>
                  </a:lnTo>
                  <a:lnTo>
                    <a:pt x="36" y="23"/>
                  </a:lnTo>
                  <a:lnTo>
                    <a:pt x="36" y="23"/>
                  </a:lnTo>
                  <a:lnTo>
                    <a:pt x="44" y="23"/>
                  </a:lnTo>
                  <a:lnTo>
                    <a:pt x="44" y="30"/>
                  </a:lnTo>
                  <a:lnTo>
                    <a:pt x="44" y="30"/>
                  </a:lnTo>
                  <a:lnTo>
                    <a:pt x="52" y="30"/>
                  </a:lnTo>
                  <a:lnTo>
                    <a:pt x="52" y="34"/>
                  </a:lnTo>
                  <a:lnTo>
                    <a:pt x="52" y="34"/>
                  </a:lnTo>
                  <a:lnTo>
                    <a:pt x="65" y="34"/>
                  </a:lnTo>
                  <a:lnTo>
                    <a:pt x="65" y="38"/>
                  </a:lnTo>
                  <a:lnTo>
                    <a:pt x="65" y="38"/>
                  </a:lnTo>
                  <a:lnTo>
                    <a:pt x="73" y="38"/>
                  </a:lnTo>
                  <a:lnTo>
                    <a:pt x="73" y="46"/>
                  </a:lnTo>
                  <a:lnTo>
                    <a:pt x="73" y="46"/>
                  </a:lnTo>
                  <a:lnTo>
                    <a:pt x="79" y="46"/>
                  </a:lnTo>
                  <a:lnTo>
                    <a:pt x="79" y="57"/>
                  </a:lnTo>
                  <a:lnTo>
                    <a:pt x="79" y="57"/>
                  </a:lnTo>
                  <a:lnTo>
                    <a:pt x="81" y="57"/>
                  </a:lnTo>
                  <a:lnTo>
                    <a:pt x="81" y="69"/>
                  </a:lnTo>
                  <a:lnTo>
                    <a:pt x="81" y="69"/>
                  </a:lnTo>
                  <a:lnTo>
                    <a:pt x="86" y="69"/>
                  </a:lnTo>
                  <a:lnTo>
                    <a:pt x="86" y="73"/>
                  </a:lnTo>
                  <a:lnTo>
                    <a:pt x="86" y="73"/>
                  </a:lnTo>
                  <a:lnTo>
                    <a:pt x="89" y="73"/>
                  </a:lnTo>
                  <a:lnTo>
                    <a:pt x="89" y="77"/>
                  </a:lnTo>
                  <a:lnTo>
                    <a:pt x="89" y="77"/>
                  </a:lnTo>
                  <a:lnTo>
                    <a:pt x="96" y="77"/>
                  </a:lnTo>
                  <a:lnTo>
                    <a:pt x="96" y="81"/>
                  </a:lnTo>
                  <a:lnTo>
                    <a:pt x="96" y="81"/>
                  </a:lnTo>
                  <a:lnTo>
                    <a:pt x="102" y="81"/>
                  </a:lnTo>
                  <a:lnTo>
                    <a:pt x="102" y="84"/>
                  </a:lnTo>
                  <a:lnTo>
                    <a:pt x="102" y="84"/>
                  </a:lnTo>
                  <a:lnTo>
                    <a:pt x="114" y="84"/>
                  </a:lnTo>
                  <a:lnTo>
                    <a:pt x="114" y="88"/>
                  </a:lnTo>
                  <a:lnTo>
                    <a:pt x="114" y="88"/>
                  </a:lnTo>
                  <a:lnTo>
                    <a:pt x="123" y="88"/>
                  </a:lnTo>
                  <a:lnTo>
                    <a:pt x="123" y="93"/>
                  </a:lnTo>
                  <a:lnTo>
                    <a:pt x="123" y="93"/>
                  </a:lnTo>
                  <a:lnTo>
                    <a:pt x="131" y="93"/>
                  </a:lnTo>
                  <a:lnTo>
                    <a:pt x="131" y="96"/>
                  </a:lnTo>
                  <a:lnTo>
                    <a:pt x="131" y="96"/>
                  </a:lnTo>
                  <a:lnTo>
                    <a:pt x="144" y="96"/>
                  </a:lnTo>
                  <a:lnTo>
                    <a:pt x="144" y="100"/>
                  </a:lnTo>
                  <a:lnTo>
                    <a:pt x="144" y="100"/>
                  </a:lnTo>
                  <a:lnTo>
                    <a:pt x="152" y="100"/>
                  </a:lnTo>
                  <a:lnTo>
                    <a:pt x="152" y="104"/>
                  </a:lnTo>
                  <a:lnTo>
                    <a:pt x="152" y="104"/>
                  </a:lnTo>
                  <a:lnTo>
                    <a:pt x="154" y="104"/>
                  </a:lnTo>
                  <a:lnTo>
                    <a:pt x="154" y="112"/>
                  </a:lnTo>
                  <a:lnTo>
                    <a:pt x="154" y="112"/>
                  </a:lnTo>
                  <a:lnTo>
                    <a:pt x="160" y="112"/>
                  </a:lnTo>
                  <a:lnTo>
                    <a:pt x="160" y="116"/>
                  </a:lnTo>
                  <a:lnTo>
                    <a:pt x="160" y="116"/>
                  </a:lnTo>
                  <a:lnTo>
                    <a:pt x="161" y="116"/>
                  </a:lnTo>
                  <a:lnTo>
                    <a:pt x="161" y="120"/>
                  </a:lnTo>
                  <a:lnTo>
                    <a:pt x="161" y="120"/>
                  </a:lnTo>
                  <a:lnTo>
                    <a:pt x="164" y="120"/>
                  </a:lnTo>
                  <a:lnTo>
                    <a:pt x="164" y="128"/>
                  </a:lnTo>
                  <a:lnTo>
                    <a:pt x="164" y="128"/>
                  </a:lnTo>
                  <a:lnTo>
                    <a:pt x="165" y="128"/>
                  </a:lnTo>
                  <a:lnTo>
                    <a:pt x="165" y="132"/>
                  </a:lnTo>
                  <a:lnTo>
                    <a:pt x="165" y="132"/>
                  </a:lnTo>
                  <a:lnTo>
                    <a:pt x="167" y="132"/>
                  </a:lnTo>
                  <a:lnTo>
                    <a:pt x="167" y="136"/>
                  </a:lnTo>
                  <a:lnTo>
                    <a:pt x="167" y="136"/>
                  </a:lnTo>
                  <a:lnTo>
                    <a:pt x="171" y="136"/>
                  </a:lnTo>
                  <a:lnTo>
                    <a:pt x="171" y="140"/>
                  </a:lnTo>
                  <a:lnTo>
                    <a:pt x="171" y="140"/>
                  </a:lnTo>
                  <a:lnTo>
                    <a:pt x="177" y="140"/>
                  </a:lnTo>
                  <a:lnTo>
                    <a:pt x="177" y="148"/>
                  </a:lnTo>
                  <a:lnTo>
                    <a:pt x="177" y="148"/>
                  </a:lnTo>
                  <a:lnTo>
                    <a:pt x="186" y="148"/>
                  </a:lnTo>
                  <a:lnTo>
                    <a:pt x="186" y="152"/>
                  </a:lnTo>
                  <a:lnTo>
                    <a:pt x="186" y="152"/>
                  </a:lnTo>
                  <a:lnTo>
                    <a:pt x="190" y="152"/>
                  </a:lnTo>
                  <a:lnTo>
                    <a:pt x="190" y="156"/>
                  </a:lnTo>
                  <a:lnTo>
                    <a:pt x="190" y="156"/>
                  </a:lnTo>
                  <a:lnTo>
                    <a:pt x="206" y="156"/>
                  </a:lnTo>
                  <a:lnTo>
                    <a:pt x="206" y="160"/>
                  </a:lnTo>
                  <a:lnTo>
                    <a:pt x="206" y="160"/>
                  </a:lnTo>
                  <a:lnTo>
                    <a:pt x="214" y="160"/>
                  </a:lnTo>
                  <a:lnTo>
                    <a:pt x="214" y="164"/>
                  </a:lnTo>
                  <a:lnTo>
                    <a:pt x="214" y="164"/>
                  </a:lnTo>
                  <a:lnTo>
                    <a:pt x="225" y="164"/>
                  </a:lnTo>
                  <a:lnTo>
                    <a:pt x="225" y="168"/>
                  </a:lnTo>
                  <a:lnTo>
                    <a:pt x="225" y="168"/>
                  </a:lnTo>
                  <a:lnTo>
                    <a:pt x="231" y="168"/>
                  </a:lnTo>
                  <a:lnTo>
                    <a:pt x="231" y="176"/>
                  </a:lnTo>
                  <a:lnTo>
                    <a:pt x="231" y="176"/>
                  </a:lnTo>
                  <a:lnTo>
                    <a:pt x="235" y="176"/>
                  </a:lnTo>
                  <a:lnTo>
                    <a:pt x="235" y="185"/>
                  </a:lnTo>
                  <a:lnTo>
                    <a:pt x="235" y="185"/>
                  </a:lnTo>
                  <a:lnTo>
                    <a:pt x="236" y="185"/>
                  </a:lnTo>
                  <a:lnTo>
                    <a:pt x="236" y="189"/>
                  </a:lnTo>
                  <a:lnTo>
                    <a:pt x="236" y="189"/>
                  </a:lnTo>
                  <a:lnTo>
                    <a:pt x="242" y="189"/>
                  </a:lnTo>
                  <a:lnTo>
                    <a:pt x="242" y="193"/>
                  </a:lnTo>
                  <a:lnTo>
                    <a:pt x="242" y="193"/>
                  </a:lnTo>
                  <a:lnTo>
                    <a:pt x="246" y="193"/>
                  </a:lnTo>
                  <a:lnTo>
                    <a:pt x="246" y="201"/>
                  </a:lnTo>
                  <a:lnTo>
                    <a:pt x="246" y="201"/>
                  </a:lnTo>
                  <a:lnTo>
                    <a:pt x="248" y="201"/>
                  </a:lnTo>
                  <a:lnTo>
                    <a:pt x="248" y="205"/>
                  </a:lnTo>
                  <a:lnTo>
                    <a:pt x="248" y="205"/>
                  </a:lnTo>
                  <a:lnTo>
                    <a:pt x="250" y="205"/>
                  </a:lnTo>
                  <a:lnTo>
                    <a:pt x="250" y="209"/>
                  </a:lnTo>
                  <a:lnTo>
                    <a:pt x="250" y="209"/>
                  </a:lnTo>
                  <a:lnTo>
                    <a:pt x="252" y="209"/>
                  </a:lnTo>
                  <a:lnTo>
                    <a:pt x="252" y="222"/>
                  </a:lnTo>
                  <a:lnTo>
                    <a:pt x="252" y="222"/>
                  </a:lnTo>
                  <a:lnTo>
                    <a:pt x="256" y="222"/>
                  </a:lnTo>
                  <a:lnTo>
                    <a:pt x="256" y="226"/>
                  </a:lnTo>
                  <a:lnTo>
                    <a:pt x="256" y="226"/>
                  </a:lnTo>
                  <a:lnTo>
                    <a:pt x="260" y="226"/>
                  </a:lnTo>
                  <a:lnTo>
                    <a:pt x="260" y="230"/>
                  </a:lnTo>
                  <a:lnTo>
                    <a:pt x="260" y="230"/>
                  </a:lnTo>
                  <a:lnTo>
                    <a:pt x="265" y="230"/>
                  </a:lnTo>
                  <a:lnTo>
                    <a:pt x="265" y="234"/>
                  </a:lnTo>
                  <a:lnTo>
                    <a:pt x="265" y="234"/>
                  </a:lnTo>
                  <a:lnTo>
                    <a:pt x="275" y="234"/>
                  </a:lnTo>
                  <a:lnTo>
                    <a:pt x="275" y="238"/>
                  </a:lnTo>
                  <a:lnTo>
                    <a:pt x="275" y="238"/>
                  </a:lnTo>
                  <a:lnTo>
                    <a:pt x="285" y="238"/>
                  </a:lnTo>
                  <a:lnTo>
                    <a:pt x="285" y="242"/>
                  </a:lnTo>
                  <a:lnTo>
                    <a:pt x="285" y="242"/>
                  </a:lnTo>
                  <a:lnTo>
                    <a:pt x="296" y="242"/>
                  </a:lnTo>
                  <a:lnTo>
                    <a:pt x="296" y="247"/>
                  </a:lnTo>
                  <a:lnTo>
                    <a:pt x="296" y="247"/>
                  </a:lnTo>
                  <a:lnTo>
                    <a:pt x="311" y="247"/>
                  </a:lnTo>
                  <a:lnTo>
                    <a:pt x="311" y="251"/>
                  </a:lnTo>
                  <a:lnTo>
                    <a:pt x="311" y="251"/>
                  </a:lnTo>
                  <a:lnTo>
                    <a:pt x="313" y="251"/>
                  </a:lnTo>
                  <a:lnTo>
                    <a:pt x="313" y="255"/>
                  </a:lnTo>
                  <a:lnTo>
                    <a:pt x="313" y="255"/>
                  </a:lnTo>
                  <a:lnTo>
                    <a:pt x="317" y="255"/>
                  </a:lnTo>
                  <a:lnTo>
                    <a:pt x="317" y="259"/>
                  </a:lnTo>
                  <a:lnTo>
                    <a:pt x="317" y="259"/>
                  </a:lnTo>
                  <a:lnTo>
                    <a:pt x="321" y="259"/>
                  </a:lnTo>
                  <a:lnTo>
                    <a:pt x="321" y="263"/>
                  </a:lnTo>
                  <a:lnTo>
                    <a:pt x="321" y="263"/>
                  </a:lnTo>
                  <a:lnTo>
                    <a:pt x="325" y="263"/>
                  </a:lnTo>
                  <a:lnTo>
                    <a:pt x="325" y="271"/>
                  </a:lnTo>
                  <a:lnTo>
                    <a:pt x="325" y="271"/>
                  </a:lnTo>
                  <a:lnTo>
                    <a:pt x="327" y="271"/>
                  </a:lnTo>
                  <a:lnTo>
                    <a:pt x="327" y="288"/>
                  </a:lnTo>
                  <a:lnTo>
                    <a:pt x="327" y="288"/>
                  </a:lnTo>
                  <a:lnTo>
                    <a:pt x="329" y="288"/>
                  </a:lnTo>
                  <a:lnTo>
                    <a:pt x="329" y="301"/>
                  </a:lnTo>
                  <a:lnTo>
                    <a:pt x="329" y="301"/>
                  </a:lnTo>
                  <a:lnTo>
                    <a:pt x="331" y="301"/>
                  </a:lnTo>
                  <a:lnTo>
                    <a:pt x="331" y="305"/>
                  </a:lnTo>
                  <a:lnTo>
                    <a:pt x="331" y="305"/>
                  </a:lnTo>
                  <a:lnTo>
                    <a:pt x="333" y="305"/>
                  </a:lnTo>
                  <a:lnTo>
                    <a:pt x="333" y="313"/>
                  </a:lnTo>
                  <a:lnTo>
                    <a:pt x="333" y="313"/>
                  </a:lnTo>
                  <a:lnTo>
                    <a:pt x="335" y="313"/>
                  </a:lnTo>
                  <a:lnTo>
                    <a:pt x="335" y="317"/>
                  </a:lnTo>
                  <a:lnTo>
                    <a:pt x="335" y="317"/>
                  </a:lnTo>
                  <a:lnTo>
                    <a:pt x="336" y="317"/>
                  </a:lnTo>
                  <a:lnTo>
                    <a:pt x="336" y="325"/>
                  </a:lnTo>
                  <a:lnTo>
                    <a:pt x="336" y="325"/>
                  </a:lnTo>
                  <a:lnTo>
                    <a:pt x="346" y="325"/>
                  </a:lnTo>
                  <a:lnTo>
                    <a:pt x="346" y="329"/>
                  </a:lnTo>
                  <a:lnTo>
                    <a:pt x="346" y="329"/>
                  </a:lnTo>
                  <a:lnTo>
                    <a:pt x="388" y="329"/>
                  </a:lnTo>
                  <a:lnTo>
                    <a:pt x="388" y="334"/>
                  </a:lnTo>
                  <a:lnTo>
                    <a:pt x="388" y="334"/>
                  </a:lnTo>
                  <a:lnTo>
                    <a:pt x="390" y="334"/>
                  </a:lnTo>
                  <a:lnTo>
                    <a:pt x="390" y="338"/>
                  </a:lnTo>
                  <a:lnTo>
                    <a:pt x="390" y="338"/>
                  </a:lnTo>
                  <a:lnTo>
                    <a:pt x="392" y="338"/>
                  </a:lnTo>
                  <a:lnTo>
                    <a:pt x="392" y="342"/>
                  </a:lnTo>
                  <a:lnTo>
                    <a:pt x="392" y="342"/>
                  </a:lnTo>
                  <a:lnTo>
                    <a:pt x="396" y="342"/>
                  </a:lnTo>
                  <a:lnTo>
                    <a:pt x="396" y="346"/>
                  </a:lnTo>
                  <a:lnTo>
                    <a:pt x="396" y="346"/>
                  </a:lnTo>
                  <a:lnTo>
                    <a:pt x="400" y="346"/>
                  </a:lnTo>
                  <a:lnTo>
                    <a:pt x="400" y="355"/>
                  </a:lnTo>
                  <a:lnTo>
                    <a:pt x="400" y="355"/>
                  </a:lnTo>
                  <a:lnTo>
                    <a:pt x="404" y="355"/>
                  </a:lnTo>
                  <a:lnTo>
                    <a:pt x="404" y="363"/>
                  </a:lnTo>
                  <a:lnTo>
                    <a:pt x="404" y="363"/>
                  </a:lnTo>
                  <a:lnTo>
                    <a:pt x="406" y="363"/>
                  </a:lnTo>
                  <a:lnTo>
                    <a:pt x="406" y="367"/>
                  </a:lnTo>
                  <a:lnTo>
                    <a:pt x="406" y="367"/>
                  </a:lnTo>
                  <a:lnTo>
                    <a:pt x="409" y="367"/>
                  </a:lnTo>
                  <a:lnTo>
                    <a:pt x="409" y="372"/>
                  </a:lnTo>
                  <a:lnTo>
                    <a:pt x="409" y="372"/>
                  </a:lnTo>
                  <a:lnTo>
                    <a:pt x="413" y="372"/>
                  </a:lnTo>
                  <a:lnTo>
                    <a:pt x="413" y="376"/>
                  </a:lnTo>
                  <a:lnTo>
                    <a:pt x="413" y="376"/>
                  </a:lnTo>
                  <a:lnTo>
                    <a:pt x="425" y="376"/>
                  </a:lnTo>
                  <a:lnTo>
                    <a:pt x="425" y="380"/>
                  </a:lnTo>
                  <a:lnTo>
                    <a:pt x="425" y="380"/>
                  </a:lnTo>
                  <a:lnTo>
                    <a:pt x="431" y="380"/>
                  </a:lnTo>
                  <a:lnTo>
                    <a:pt x="431" y="384"/>
                  </a:lnTo>
                  <a:lnTo>
                    <a:pt x="431" y="384"/>
                  </a:lnTo>
                  <a:lnTo>
                    <a:pt x="444" y="384"/>
                  </a:lnTo>
                  <a:lnTo>
                    <a:pt x="444" y="389"/>
                  </a:lnTo>
                  <a:lnTo>
                    <a:pt x="444" y="389"/>
                  </a:lnTo>
                  <a:lnTo>
                    <a:pt x="465" y="389"/>
                  </a:lnTo>
                  <a:lnTo>
                    <a:pt x="465" y="393"/>
                  </a:lnTo>
                  <a:lnTo>
                    <a:pt x="465" y="393"/>
                  </a:lnTo>
                  <a:lnTo>
                    <a:pt x="483" y="393"/>
                  </a:lnTo>
                  <a:lnTo>
                    <a:pt x="483" y="406"/>
                  </a:lnTo>
                  <a:lnTo>
                    <a:pt x="483" y="406"/>
                  </a:lnTo>
                  <a:lnTo>
                    <a:pt x="487" y="406"/>
                  </a:lnTo>
                  <a:lnTo>
                    <a:pt x="487" y="410"/>
                  </a:lnTo>
                  <a:lnTo>
                    <a:pt x="487" y="410"/>
                  </a:lnTo>
                  <a:lnTo>
                    <a:pt x="488" y="410"/>
                  </a:lnTo>
                  <a:lnTo>
                    <a:pt x="488" y="419"/>
                  </a:lnTo>
                  <a:lnTo>
                    <a:pt x="488" y="419"/>
                  </a:lnTo>
                  <a:lnTo>
                    <a:pt x="490" y="419"/>
                  </a:lnTo>
                  <a:lnTo>
                    <a:pt x="490" y="423"/>
                  </a:lnTo>
                  <a:lnTo>
                    <a:pt x="490" y="423"/>
                  </a:lnTo>
                  <a:lnTo>
                    <a:pt x="496" y="423"/>
                  </a:lnTo>
                  <a:lnTo>
                    <a:pt x="496" y="428"/>
                  </a:lnTo>
                  <a:lnTo>
                    <a:pt x="496" y="428"/>
                  </a:lnTo>
                  <a:lnTo>
                    <a:pt x="498" y="428"/>
                  </a:lnTo>
                  <a:lnTo>
                    <a:pt x="498" y="432"/>
                  </a:lnTo>
                  <a:lnTo>
                    <a:pt x="498" y="432"/>
                  </a:lnTo>
                  <a:lnTo>
                    <a:pt x="500" y="432"/>
                  </a:lnTo>
                  <a:lnTo>
                    <a:pt x="500" y="436"/>
                  </a:lnTo>
                  <a:lnTo>
                    <a:pt x="500" y="436"/>
                  </a:lnTo>
                  <a:lnTo>
                    <a:pt x="506" y="436"/>
                  </a:lnTo>
                  <a:lnTo>
                    <a:pt x="506" y="441"/>
                  </a:lnTo>
                  <a:lnTo>
                    <a:pt x="506" y="441"/>
                  </a:lnTo>
                  <a:lnTo>
                    <a:pt x="556" y="441"/>
                  </a:lnTo>
                  <a:lnTo>
                    <a:pt x="556" y="445"/>
                  </a:lnTo>
                  <a:lnTo>
                    <a:pt x="556" y="445"/>
                  </a:lnTo>
                  <a:lnTo>
                    <a:pt x="562" y="445"/>
                  </a:lnTo>
                  <a:lnTo>
                    <a:pt x="562" y="450"/>
                  </a:lnTo>
                  <a:lnTo>
                    <a:pt x="562" y="450"/>
                  </a:lnTo>
                  <a:lnTo>
                    <a:pt x="563" y="450"/>
                  </a:lnTo>
                  <a:lnTo>
                    <a:pt x="563" y="459"/>
                  </a:lnTo>
                  <a:lnTo>
                    <a:pt x="563" y="459"/>
                  </a:lnTo>
                  <a:lnTo>
                    <a:pt x="565" y="459"/>
                  </a:lnTo>
                  <a:lnTo>
                    <a:pt x="565" y="463"/>
                  </a:lnTo>
                  <a:lnTo>
                    <a:pt x="565" y="463"/>
                  </a:lnTo>
                  <a:lnTo>
                    <a:pt x="567" y="463"/>
                  </a:lnTo>
                  <a:lnTo>
                    <a:pt x="567" y="468"/>
                  </a:lnTo>
                  <a:lnTo>
                    <a:pt x="567" y="468"/>
                  </a:lnTo>
                  <a:lnTo>
                    <a:pt x="569" y="468"/>
                  </a:lnTo>
                  <a:lnTo>
                    <a:pt x="569" y="472"/>
                  </a:lnTo>
                  <a:lnTo>
                    <a:pt x="569" y="472"/>
                  </a:lnTo>
                  <a:lnTo>
                    <a:pt x="573" y="472"/>
                  </a:lnTo>
                  <a:lnTo>
                    <a:pt x="573" y="477"/>
                  </a:lnTo>
                  <a:lnTo>
                    <a:pt x="573" y="477"/>
                  </a:lnTo>
                  <a:lnTo>
                    <a:pt x="575" y="477"/>
                  </a:lnTo>
                  <a:lnTo>
                    <a:pt x="575" y="482"/>
                  </a:lnTo>
                  <a:lnTo>
                    <a:pt x="575" y="482"/>
                  </a:lnTo>
                  <a:lnTo>
                    <a:pt x="577" y="482"/>
                  </a:lnTo>
                  <a:lnTo>
                    <a:pt x="577" y="486"/>
                  </a:lnTo>
                  <a:lnTo>
                    <a:pt x="577" y="486"/>
                  </a:lnTo>
                  <a:lnTo>
                    <a:pt x="581" y="486"/>
                  </a:lnTo>
                  <a:lnTo>
                    <a:pt x="581" y="491"/>
                  </a:lnTo>
                  <a:lnTo>
                    <a:pt x="581" y="491"/>
                  </a:lnTo>
                  <a:lnTo>
                    <a:pt x="587" y="491"/>
                  </a:lnTo>
                  <a:lnTo>
                    <a:pt x="587" y="496"/>
                  </a:lnTo>
                  <a:lnTo>
                    <a:pt x="587" y="496"/>
                  </a:lnTo>
                  <a:lnTo>
                    <a:pt x="590" y="496"/>
                  </a:lnTo>
                  <a:lnTo>
                    <a:pt x="590" y="500"/>
                  </a:lnTo>
                  <a:lnTo>
                    <a:pt x="590" y="500"/>
                  </a:lnTo>
                  <a:lnTo>
                    <a:pt x="613" y="500"/>
                  </a:lnTo>
                  <a:lnTo>
                    <a:pt x="613" y="505"/>
                  </a:lnTo>
                  <a:lnTo>
                    <a:pt x="613" y="505"/>
                  </a:lnTo>
                  <a:lnTo>
                    <a:pt x="636" y="505"/>
                  </a:lnTo>
                  <a:lnTo>
                    <a:pt x="636" y="510"/>
                  </a:lnTo>
                  <a:lnTo>
                    <a:pt x="636" y="510"/>
                  </a:lnTo>
                  <a:lnTo>
                    <a:pt x="638" y="510"/>
                  </a:lnTo>
                  <a:lnTo>
                    <a:pt x="638" y="515"/>
                  </a:lnTo>
                  <a:lnTo>
                    <a:pt x="638" y="515"/>
                  </a:lnTo>
                  <a:lnTo>
                    <a:pt x="642" y="515"/>
                  </a:lnTo>
                  <a:lnTo>
                    <a:pt x="642" y="519"/>
                  </a:lnTo>
                  <a:lnTo>
                    <a:pt x="642" y="519"/>
                  </a:lnTo>
                  <a:lnTo>
                    <a:pt x="652" y="519"/>
                  </a:lnTo>
                  <a:lnTo>
                    <a:pt x="652" y="524"/>
                  </a:lnTo>
                  <a:lnTo>
                    <a:pt x="652" y="524"/>
                  </a:lnTo>
                  <a:lnTo>
                    <a:pt x="661" y="524"/>
                  </a:lnTo>
                  <a:lnTo>
                    <a:pt x="661" y="529"/>
                  </a:lnTo>
                  <a:lnTo>
                    <a:pt x="661" y="529"/>
                  </a:lnTo>
                  <a:lnTo>
                    <a:pt x="663" y="529"/>
                  </a:lnTo>
                  <a:lnTo>
                    <a:pt x="663" y="534"/>
                  </a:lnTo>
                  <a:lnTo>
                    <a:pt x="663" y="534"/>
                  </a:lnTo>
                  <a:lnTo>
                    <a:pt x="708" y="534"/>
                  </a:lnTo>
                  <a:lnTo>
                    <a:pt x="708" y="539"/>
                  </a:lnTo>
                  <a:lnTo>
                    <a:pt x="708" y="539"/>
                  </a:lnTo>
                  <a:lnTo>
                    <a:pt x="719" y="539"/>
                  </a:lnTo>
                  <a:lnTo>
                    <a:pt x="719" y="544"/>
                  </a:lnTo>
                  <a:lnTo>
                    <a:pt x="719" y="544"/>
                  </a:lnTo>
                  <a:lnTo>
                    <a:pt x="727" y="544"/>
                  </a:lnTo>
                  <a:lnTo>
                    <a:pt x="727" y="549"/>
                  </a:lnTo>
                  <a:lnTo>
                    <a:pt x="727" y="549"/>
                  </a:lnTo>
                  <a:lnTo>
                    <a:pt x="742" y="549"/>
                  </a:lnTo>
                  <a:lnTo>
                    <a:pt x="742" y="555"/>
                  </a:lnTo>
                  <a:lnTo>
                    <a:pt x="742" y="555"/>
                  </a:lnTo>
                  <a:lnTo>
                    <a:pt x="785" y="555"/>
                  </a:lnTo>
                  <a:lnTo>
                    <a:pt x="785" y="560"/>
                  </a:lnTo>
                  <a:lnTo>
                    <a:pt x="785" y="560"/>
                  </a:lnTo>
                  <a:lnTo>
                    <a:pt x="802" y="560"/>
                  </a:lnTo>
                  <a:lnTo>
                    <a:pt x="802" y="565"/>
                  </a:lnTo>
                  <a:lnTo>
                    <a:pt x="802" y="565"/>
                  </a:lnTo>
                  <a:lnTo>
                    <a:pt x="848" y="565"/>
                  </a:lnTo>
                  <a:lnTo>
                    <a:pt x="848" y="571"/>
                  </a:lnTo>
                  <a:lnTo>
                    <a:pt x="848" y="571"/>
                  </a:lnTo>
                  <a:lnTo>
                    <a:pt x="882" y="571"/>
                  </a:lnTo>
                  <a:lnTo>
                    <a:pt x="882" y="577"/>
                  </a:lnTo>
                  <a:lnTo>
                    <a:pt x="882" y="577"/>
                  </a:lnTo>
                  <a:lnTo>
                    <a:pt x="896" y="577"/>
                  </a:lnTo>
                  <a:lnTo>
                    <a:pt x="896" y="582"/>
                  </a:lnTo>
                  <a:lnTo>
                    <a:pt x="896" y="582"/>
                  </a:lnTo>
                  <a:lnTo>
                    <a:pt x="940" y="582"/>
                  </a:lnTo>
                  <a:lnTo>
                    <a:pt x="940" y="588"/>
                  </a:lnTo>
                  <a:lnTo>
                    <a:pt x="940" y="588"/>
                  </a:lnTo>
                  <a:lnTo>
                    <a:pt x="969" y="588"/>
                  </a:lnTo>
                  <a:lnTo>
                    <a:pt x="969" y="595"/>
                  </a:lnTo>
                  <a:lnTo>
                    <a:pt x="969" y="595"/>
                  </a:lnTo>
                  <a:lnTo>
                    <a:pt x="971" y="595"/>
                  </a:lnTo>
                  <a:lnTo>
                    <a:pt x="971" y="601"/>
                  </a:lnTo>
                  <a:lnTo>
                    <a:pt x="971" y="601"/>
                  </a:lnTo>
                  <a:lnTo>
                    <a:pt x="977" y="601"/>
                  </a:lnTo>
                  <a:lnTo>
                    <a:pt x="977" y="608"/>
                  </a:lnTo>
                  <a:lnTo>
                    <a:pt x="977" y="608"/>
                  </a:lnTo>
                  <a:lnTo>
                    <a:pt x="986" y="608"/>
                  </a:lnTo>
                  <a:lnTo>
                    <a:pt x="986" y="615"/>
                  </a:lnTo>
                  <a:lnTo>
                    <a:pt x="986" y="615"/>
                  </a:lnTo>
                  <a:lnTo>
                    <a:pt x="1081" y="615"/>
                  </a:lnTo>
                  <a:lnTo>
                    <a:pt x="1081" y="622"/>
                  </a:lnTo>
                  <a:lnTo>
                    <a:pt x="1081" y="622"/>
                  </a:lnTo>
                  <a:lnTo>
                    <a:pt x="1084" y="622"/>
                  </a:lnTo>
                  <a:lnTo>
                    <a:pt x="1084" y="630"/>
                  </a:lnTo>
                  <a:lnTo>
                    <a:pt x="1084" y="630"/>
                  </a:lnTo>
                  <a:lnTo>
                    <a:pt x="1211" y="630"/>
                  </a:lnTo>
                  <a:lnTo>
                    <a:pt x="1211" y="639"/>
                  </a:lnTo>
                  <a:lnTo>
                    <a:pt x="1211" y="639"/>
                  </a:lnTo>
                  <a:lnTo>
                    <a:pt x="1213" y="639"/>
                  </a:lnTo>
                  <a:lnTo>
                    <a:pt x="1213" y="648"/>
                  </a:lnTo>
                  <a:lnTo>
                    <a:pt x="1213" y="648"/>
                  </a:lnTo>
                  <a:lnTo>
                    <a:pt x="1219" y="648"/>
                  </a:lnTo>
                  <a:lnTo>
                    <a:pt x="1219" y="657"/>
                  </a:lnTo>
                  <a:lnTo>
                    <a:pt x="1219" y="657"/>
                  </a:lnTo>
                  <a:lnTo>
                    <a:pt x="1288" y="657"/>
                  </a:lnTo>
                  <a:lnTo>
                    <a:pt x="1288" y="667"/>
                  </a:lnTo>
                  <a:lnTo>
                    <a:pt x="1288" y="667"/>
                  </a:lnTo>
                  <a:lnTo>
                    <a:pt x="1334" y="667"/>
                  </a:lnTo>
                  <a:lnTo>
                    <a:pt x="1334" y="677"/>
                  </a:lnTo>
                  <a:lnTo>
                    <a:pt x="1334" y="677"/>
                  </a:lnTo>
                  <a:lnTo>
                    <a:pt x="1442" y="677"/>
                  </a:lnTo>
                  <a:lnTo>
                    <a:pt x="1442" y="687"/>
                  </a:lnTo>
                  <a:lnTo>
                    <a:pt x="1442" y="687"/>
                  </a:lnTo>
                  <a:lnTo>
                    <a:pt x="1453" y="687"/>
                  </a:lnTo>
                  <a:lnTo>
                    <a:pt x="1453" y="697"/>
                  </a:lnTo>
                  <a:lnTo>
                    <a:pt x="1453" y="697"/>
                  </a:lnTo>
                  <a:lnTo>
                    <a:pt x="1477" y="697"/>
                  </a:lnTo>
                  <a:lnTo>
                    <a:pt x="1477" y="709"/>
                  </a:lnTo>
                  <a:lnTo>
                    <a:pt x="1477" y="709"/>
                  </a:lnTo>
                  <a:lnTo>
                    <a:pt x="1579" y="709"/>
                  </a:lnTo>
                  <a:lnTo>
                    <a:pt x="1579" y="721"/>
                  </a:lnTo>
                  <a:lnTo>
                    <a:pt x="1579" y="721"/>
                  </a:lnTo>
                  <a:lnTo>
                    <a:pt x="2290" y="721"/>
                  </a:lnTo>
                  <a:lnTo>
                    <a:pt x="2290" y="783"/>
                  </a:lnTo>
                  <a:lnTo>
                    <a:pt x="2290" y="783"/>
                  </a:lnTo>
                  <a:lnTo>
                    <a:pt x="2551" y="783"/>
                  </a:lnTo>
                  <a:lnTo>
                    <a:pt x="2551" y="783"/>
                  </a:lnTo>
                </a:path>
              </a:pathLst>
            </a:custGeom>
            <a:noFill/>
            <a:ln w="25400" cap="sq">
              <a:solidFill>
                <a:srgbClr val="00876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5" name="Group 24">
              <a:extLst>
                <a:ext uri="{FF2B5EF4-FFF2-40B4-BE49-F238E27FC236}">
                  <a16:creationId xmlns:a16="http://schemas.microsoft.com/office/drawing/2014/main" id="{00081FBF-C00C-CBEE-3C84-C15844E2DB17}"/>
                </a:ext>
              </a:extLst>
            </p:cNvPr>
            <p:cNvGrpSpPr/>
            <p:nvPr/>
          </p:nvGrpSpPr>
          <p:grpSpPr>
            <a:xfrm>
              <a:off x="1338928" y="1713193"/>
              <a:ext cx="1774437" cy="1149828"/>
              <a:chOff x="490538" y="512763"/>
              <a:chExt cx="730250" cy="641350"/>
            </a:xfrm>
          </p:grpSpPr>
          <p:sp>
            <p:nvSpPr>
              <p:cNvPr id="918" name="Line 3639">
                <a:extLst>
                  <a:ext uri="{FF2B5EF4-FFF2-40B4-BE49-F238E27FC236}">
                    <a16:creationId xmlns:a16="http://schemas.microsoft.com/office/drawing/2014/main" id="{AD6D101D-3396-80DD-88FD-FE7F61B51C14}"/>
                  </a:ext>
                </a:extLst>
              </p:cNvPr>
              <p:cNvSpPr>
                <a:spLocks noChangeShapeType="1"/>
              </p:cNvSpPr>
              <p:nvPr/>
            </p:nvSpPr>
            <p:spPr bwMode="auto">
              <a:xfrm>
                <a:off x="506413" y="5127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9" name="Line 3640">
                <a:extLst>
                  <a:ext uri="{FF2B5EF4-FFF2-40B4-BE49-F238E27FC236}">
                    <a16:creationId xmlns:a16="http://schemas.microsoft.com/office/drawing/2014/main" id="{50BDB7E6-AA12-DE77-2CBE-AF5D1397E6EA}"/>
                  </a:ext>
                </a:extLst>
              </p:cNvPr>
              <p:cNvSpPr>
                <a:spLocks noChangeShapeType="1"/>
              </p:cNvSpPr>
              <p:nvPr/>
            </p:nvSpPr>
            <p:spPr bwMode="auto">
              <a:xfrm>
                <a:off x="490538" y="5286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0" name="Line 3641">
                <a:extLst>
                  <a:ext uri="{FF2B5EF4-FFF2-40B4-BE49-F238E27FC236}">
                    <a16:creationId xmlns:a16="http://schemas.microsoft.com/office/drawing/2014/main" id="{BAFDA8CC-1BEE-F90D-727F-AC1C407BC2D8}"/>
                  </a:ext>
                </a:extLst>
              </p:cNvPr>
              <p:cNvSpPr>
                <a:spLocks noChangeShapeType="1"/>
              </p:cNvSpPr>
              <p:nvPr/>
            </p:nvSpPr>
            <p:spPr bwMode="auto">
              <a:xfrm>
                <a:off x="506413" y="5127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1" name="Line 3642">
                <a:extLst>
                  <a:ext uri="{FF2B5EF4-FFF2-40B4-BE49-F238E27FC236}">
                    <a16:creationId xmlns:a16="http://schemas.microsoft.com/office/drawing/2014/main" id="{AB8321DF-2A2A-FB60-D052-13211829F9E9}"/>
                  </a:ext>
                </a:extLst>
              </p:cNvPr>
              <p:cNvSpPr>
                <a:spLocks noChangeShapeType="1"/>
              </p:cNvSpPr>
              <p:nvPr/>
            </p:nvSpPr>
            <p:spPr bwMode="auto">
              <a:xfrm>
                <a:off x="490538" y="5286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2" name="Line 3643">
                <a:extLst>
                  <a:ext uri="{FF2B5EF4-FFF2-40B4-BE49-F238E27FC236}">
                    <a16:creationId xmlns:a16="http://schemas.microsoft.com/office/drawing/2014/main" id="{9DA3BBA5-5302-37CC-063F-DF021976AF46}"/>
                  </a:ext>
                </a:extLst>
              </p:cNvPr>
              <p:cNvSpPr>
                <a:spLocks noChangeShapeType="1"/>
              </p:cNvSpPr>
              <p:nvPr/>
            </p:nvSpPr>
            <p:spPr bwMode="auto">
              <a:xfrm>
                <a:off x="506413" y="5127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3" name="Line 3644">
                <a:extLst>
                  <a:ext uri="{FF2B5EF4-FFF2-40B4-BE49-F238E27FC236}">
                    <a16:creationId xmlns:a16="http://schemas.microsoft.com/office/drawing/2014/main" id="{DBEBC640-4CBB-113A-2319-50655A9FC788}"/>
                  </a:ext>
                </a:extLst>
              </p:cNvPr>
              <p:cNvSpPr>
                <a:spLocks noChangeShapeType="1"/>
              </p:cNvSpPr>
              <p:nvPr/>
            </p:nvSpPr>
            <p:spPr bwMode="auto">
              <a:xfrm>
                <a:off x="490538" y="5286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4" name="Line 3645">
                <a:extLst>
                  <a:ext uri="{FF2B5EF4-FFF2-40B4-BE49-F238E27FC236}">
                    <a16:creationId xmlns:a16="http://schemas.microsoft.com/office/drawing/2014/main" id="{E039401E-9F54-9A6A-B1EC-1F32E007B0DC}"/>
                  </a:ext>
                </a:extLst>
              </p:cNvPr>
              <p:cNvSpPr>
                <a:spLocks noChangeShapeType="1"/>
              </p:cNvSpPr>
              <p:nvPr/>
            </p:nvSpPr>
            <p:spPr bwMode="auto">
              <a:xfrm>
                <a:off x="506413" y="5127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5" name="Line 3646">
                <a:extLst>
                  <a:ext uri="{FF2B5EF4-FFF2-40B4-BE49-F238E27FC236}">
                    <a16:creationId xmlns:a16="http://schemas.microsoft.com/office/drawing/2014/main" id="{2F6AC313-88B7-F3E3-4AA4-C5A8B6759DFA}"/>
                  </a:ext>
                </a:extLst>
              </p:cNvPr>
              <p:cNvSpPr>
                <a:spLocks noChangeShapeType="1"/>
              </p:cNvSpPr>
              <p:nvPr/>
            </p:nvSpPr>
            <p:spPr bwMode="auto">
              <a:xfrm>
                <a:off x="490538" y="5286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6" name="Line 3647">
                <a:extLst>
                  <a:ext uri="{FF2B5EF4-FFF2-40B4-BE49-F238E27FC236}">
                    <a16:creationId xmlns:a16="http://schemas.microsoft.com/office/drawing/2014/main" id="{01A4E66E-DC4E-96FF-D264-6A4DB97B94E0}"/>
                  </a:ext>
                </a:extLst>
              </p:cNvPr>
              <p:cNvSpPr>
                <a:spLocks noChangeShapeType="1"/>
              </p:cNvSpPr>
              <p:nvPr/>
            </p:nvSpPr>
            <p:spPr bwMode="auto">
              <a:xfrm>
                <a:off x="506413" y="5127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7" name="Line 3648">
                <a:extLst>
                  <a:ext uri="{FF2B5EF4-FFF2-40B4-BE49-F238E27FC236}">
                    <a16:creationId xmlns:a16="http://schemas.microsoft.com/office/drawing/2014/main" id="{CE146E13-FE41-BFB6-ECCF-F7AF428E212B}"/>
                  </a:ext>
                </a:extLst>
              </p:cNvPr>
              <p:cNvSpPr>
                <a:spLocks noChangeShapeType="1"/>
              </p:cNvSpPr>
              <p:nvPr/>
            </p:nvSpPr>
            <p:spPr bwMode="auto">
              <a:xfrm>
                <a:off x="490538" y="5286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8" name="Line 3649">
                <a:extLst>
                  <a:ext uri="{FF2B5EF4-FFF2-40B4-BE49-F238E27FC236}">
                    <a16:creationId xmlns:a16="http://schemas.microsoft.com/office/drawing/2014/main" id="{BC77986F-09E3-CAE7-CCC2-55AFA5F50C0B}"/>
                  </a:ext>
                </a:extLst>
              </p:cNvPr>
              <p:cNvSpPr>
                <a:spLocks noChangeShapeType="1"/>
              </p:cNvSpPr>
              <p:nvPr/>
            </p:nvSpPr>
            <p:spPr bwMode="auto">
              <a:xfrm>
                <a:off x="506413" y="5127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9" name="Line 3650">
                <a:extLst>
                  <a:ext uri="{FF2B5EF4-FFF2-40B4-BE49-F238E27FC236}">
                    <a16:creationId xmlns:a16="http://schemas.microsoft.com/office/drawing/2014/main" id="{A18117F6-1B75-1B15-9A70-4C0DF4D2807A}"/>
                  </a:ext>
                </a:extLst>
              </p:cNvPr>
              <p:cNvSpPr>
                <a:spLocks noChangeShapeType="1"/>
              </p:cNvSpPr>
              <p:nvPr/>
            </p:nvSpPr>
            <p:spPr bwMode="auto">
              <a:xfrm>
                <a:off x="490538" y="5286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0" name="Line 3651">
                <a:extLst>
                  <a:ext uri="{FF2B5EF4-FFF2-40B4-BE49-F238E27FC236}">
                    <a16:creationId xmlns:a16="http://schemas.microsoft.com/office/drawing/2014/main" id="{618AF242-0F5E-3587-8874-633255B10E26}"/>
                  </a:ext>
                </a:extLst>
              </p:cNvPr>
              <p:cNvSpPr>
                <a:spLocks noChangeShapeType="1"/>
              </p:cNvSpPr>
              <p:nvPr/>
            </p:nvSpPr>
            <p:spPr bwMode="auto">
              <a:xfrm>
                <a:off x="506413" y="5127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1" name="Line 3652">
                <a:extLst>
                  <a:ext uri="{FF2B5EF4-FFF2-40B4-BE49-F238E27FC236}">
                    <a16:creationId xmlns:a16="http://schemas.microsoft.com/office/drawing/2014/main" id="{92BFF604-347D-B306-70FD-C26E6656B6EB}"/>
                  </a:ext>
                </a:extLst>
              </p:cNvPr>
              <p:cNvSpPr>
                <a:spLocks noChangeShapeType="1"/>
              </p:cNvSpPr>
              <p:nvPr/>
            </p:nvSpPr>
            <p:spPr bwMode="auto">
              <a:xfrm>
                <a:off x="517525" y="5286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2" name="Line 3653">
                <a:extLst>
                  <a:ext uri="{FF2B5EF4-FFF2-40B4-BE49-F238E27FC236}">
                    <a16:creationId xmlns:a16="http://schemas.microsoft.com/office/drawing/2014/main" id="{6359F51A-F87B-C597-6862-651D70C86DC4}"/>
                  </a:ext>
                </a:extLst>
              </p:cNvPr>
              <p:cNvSpPr>
                <a:spLocks noChangeShapeType="1"/>
              </p:cNvSpPr>
              <p:nvPr/>
            </p:nvSpPr>
            <p:spPr bwMode="auto">
              <a:xfrm>
                <a:off x="533400" y="5127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3" name="Line 3654">
                <a:extLst>
                  <a:ext uri="{FF2B5EF4-FFF2-40B4-BE49-F238E27FC236}">
                    <a16:creationId xmlns:a16="http://schemas.microsoft.com/office/drawing/2014/main" id="{4DC67611-2DDE-0ED5-26C7-2EFBE598C9F6}"/>
                  </a:ext>
                </a:extLst>
              </p:cNvPr>
              <p:cNvSpPr>
                <a:spLocks noChangeShapeType="1"/>
              </p:cNvSpPr>
              <p:nvPr/>
            </p:nvSpPr>
            <p:spPr bwMode="auto">
              <a:xfrm>
                <a:off x="523875" y="5413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4" name="Line 3655">
                <a:extLst>
                  <a:ext uri="{FF2B5EF4-FFF2-40B4-BE49-F238E27FC236}">
                    <a16:creationId xmlns:a16="http://schemas.microsoft.com/office/drawing/2014/main" id="{EEEB4036-5B9A-E69B-7276-3C1A150DB77F}"/>
                  </a:ext>
                </a:extLst>
              </p:cNvPr>
              <p:cNvSpPr>
                <a:spLocks noChangeShapeType="1"/>
              </p:cNvSpPr>
              <p:nvPr/>
            </p:nvSpPr>
            <p:spPr bwMode="auto">
              <a:xfrm>
                <a:off x="539750" y="5254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5" name="Line 3656">
                <a:extLst>
                  <a:ext uri="{FF2B5EF4-FFF2-40B4-BE49-F238E27FC236}">
                    <a16:creationId xmlns:a16="http://schemas.microsoft.com/office/drawing/2014/main" id="{5F1CFF40-AC87-CA0D-9F57-9FDD457245E5}"/>
                  </a:ext>
                </a:extLst>
              </p:cNvPr>
              <p:cNvSpPr>
                <a:spLocks noChangeShapeType="1"/>
              </p:cNvSpPr>
              <p:nvPr/>
            </p:nvSpPr>
            <p:spPr bwMode="auto">
              <a:xfrm>
                <a:off x="596900" y="5889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6" name="Line 3657">
                <a:extLst>
                  <a:ext uri="{FF2B5EF4-FFF2-40B4-BE49-F238E27FC236}">
                    <a16:creationId xmlns:a16="http://schemas.microsoft.com/office/drawing/2014/main" id="{F5719CE7-E315-FB67-3588-540E67A4722C}"/>
                  </a:ext>
                </a:extLst>
              </p:cNvPr>
              <p:cNvSpPr>
                <a:spLocks noChangeShapeType="1"/>
              </p:cNvSpPr>
              <p:nvPr/>
            </p:nvSpPr>
            <p:spPr bwMode="auto">
              <a:xfrm>
                <a:off x="612775" y="5730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7" name="Line 3658">
                <a:extLst>
                  <a:ext uri="{FF2B5EF4-FFF2-40B4-BE49-F238E27FC236}">
                    <a16:creationId xmlns:a16="http://schemas.microsoft.com/office/drawing/2014/main" id="{9CB7A826-9CF1-ACC7-928C-D30EC598B633}"/>
                  </a:ext>
                </a:extLst>
              </p:cNvPr>
              <p:cNvSpPr>
                <a:spLocks noChangeShapeType="1"/>
              </p:cNvSpPr>
              <p:nvPr/>
            </p:nvSpPr>
            <p:spPr bwMode="auto">
              <a:xfrm>
                <a:off x="600075" y="5889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8" name="Line 3659">
                <a:extLst>
                  <a:ext uri="{FF2B5EF4-FFF2-40B4-BE49-F238E27FC236}">
                    <a16:creationId xmlns:a16="http://schemas.microsoft.com/office/drawing/2014/main" id="{8A2F45F1-475A-0098-7319-A9A1417E0049}"/>
                  </a:ext>
                </a:extLst>
              </p:cNvPr>
              <p:cNvSpPr>
                <a:spLocks noChangeShapeType="1"/>
              </p:cNvSpPr>
              <p:nvPr/>
            </p:nvSpPr>
            <p:spPr bwMode="auto">
              <a:xfrm>
                <a:off x="615950" y="5730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9" name="Line 3660">
                <a:extLst>
                  <a:ext uri="{FF2B5EF4-FFF2-40B4-BE49-F238E27FC236}">
                    <a16:creationId xmlns:a16="http://schemas.microsoft.com/office/drawing/2014/main" id="{4B81C335-A7C3-3DDD-A37A-0856FABEC158}"/>
                  </a:ext>
                </a:extLst>
              </p:cNvPr>
              <p:cNvSpPr>
                <a:spLocks noChangeShapeType="1"/>
              </p:cNvSpPr>
              <p:nvPr/>
            </p:nvSpPr>
            <p:spPr bwMode="auto">
              <a:xfrm>
                <a:off x="603250" y="6016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0" name="Line 3661">
                <a:extLst>
                  <a:ext uri="{FF2B5EF4-FFF2-40B4-BE49-F238E27FC236}">
                    <a16:creationId xmlns:a16="http://schemas.microsoft.com/office/drawing/2014/main" id="{BD4247EE-7C20-5A10-8E43-05DF48E77B1A}"/>
                  </a:ext>
                </a:extLst>
              </p:cNvPr>
              <p:cNvSpPr>
                <a:spLocks noChangeShapeType="1"/>
              </p:cNvSpPr>
              <p:nvPr/>
            </p:nvSpPr>
            <p:spPr bwMode="auto">
              <a:xfrm>
                <a:off x="619125" y="5857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1" name="Line 3662">
                <a:extLst>
                  <a:ext uri="{FF2B5EF4-FFF2-40B4-BE49-F238E27FC236}">
                    <a16:creationId xmlns:a16="http://schemas.microsoft.com/office/drawing/2014/main" id="{940E4402-885E-DEDA-A648-C6A7E76E831C}"/>
                  </a:ext>
                </a:extLst>
              </p:cNvPr>
              <p:cNvSpPr>
                <a:spLocks noChangeShapeType="1"/>
              </p:cNvSpPr>
              <p:nvPr/>
            </p:nvSpPr>
            <p:spPr bwMode="auto">
              <a:xfrm>
                <a:off x="615950" y="6381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2" name="Line 3663">
                <a:extLst>
                  <a:ext uri="{FF2B5EF4-FFF2-40B4-BE49-F238E27FC236}">
                    <a16:creationId xmlns:a16="http://schemas.microsoft.com/office/drawing/2014/main" id="{311DBA03-C054-0CD2-BF24-B72BCD98071F}"/>
                  </a:ext>
                </a:extLst>
              </p:cNvPr>
              <p:cNvSpPr>
                <a:spLocks noChangeShapeType="1"/>
              </p:cNvSpPr>
              <p:nvPr/>
            </p:nvSpPr>
            <p:spPr bwMode="auto">
              <a:xfrm>
                <a:off x="631825" y="622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3" name="Line 3664">
                <a:extLst>
                  <a:ext uri="{FF2B5EF4-FFF2-40B4-BE49-F238E27FC236}">
                    <a16:creationId xmlns:a16="http://schemas.microsoft.com/office/drawing/2014/main" id="{16B51B42-1655-3B66-1EE1-5C72D8C018BF}"/>
                  </a:ext>
                </a:extLst>
              </p:cNvPr>
              <p:cNvSpPr>
                <a:spLocks noChangeShapeType="1"/>
              </p:cNvSpPr>
              <p:nvPr/>
            </p:nvSpPr>
            <p:spPr bwMode="auto">
              <a:xfrm>
                <a:off x="619125" y="6381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4" name="Line 3665">
                <a:extLst>
                  <a:ext uri="{FF2B5EF4-FFF2-40B4-BE49-F238E27FC236}">
                    <a16:creationId xmlns:a16="http://schemas.microsoft.com/office/drawing/2014/main" id="{8E7D5707-85E1-B250-F264-57B1218FC3C4}"/>
                  </a:ext>
                </a:extLst>
              </p:cNvPr>
              <p:cNvSpPr>
                <a:spLocks noChangeShapeType="1"/>
              </p:cNvSpPr>
              <p:nvPr/>
            </p:nvSpPr>
            <p:spPr bwMode="auto">
              <a:xfrm>
                <a:off x="635000" y="622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5" name="Line 3666">
                <a:extLst>
                  <a:ext uri="{FF2B5EF4-FFF2-40B4-BE49-F238E27FC236}">
                    <a16:creationId xmlns:a16="http://schemas.microsoft.com/office/drawing/2014/main" id="{093D1598-CEBF-EFC8-FB7E-736A81053A7F}"/>
                  </a:ext>
                </a:extLst>
              </p:cNvPr>
              <p:cNvSpPr>
                <a:spLocks noChangeShapeType="1"/>
              </p:cNvSpPr>
              <p:nvPr/>
            </p:nvSpPr>
            <p:spPr bwMode="auto">
              <a:xfrm>
                <a:off x="622300" y="638176"/>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6" name="Line 3667">
                <a:extLst>
                  <a:ext uri="{FF2B5EF4-FFF2-40B4-BE49-F238E27FC236}">
                    <a16:creationId xmlns:a16="http://schemas.microsoft.com/office/drawing/2014/main" id="{B5B79282-D215-6DF7-FC8D-E8497BEB3C49}"/>
                  </a:ext>
                </a:extLst>
              </p:cNvPr>
              <p:cNvSpPr>
                <a:spLocks noChangeShapeType="1"/>
              </p:cNvSpPr>
              <p:nvPr/>
            </p:nvSpPr>
            <p:spPr bwMode="auto">
              <a:xfrm>
                <a:off x="638175" y="622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7" name="Line 3668">
                <a:extLst>
                  <a:ext uri="{FF2B5EF4-FFF2-40B4-BE49-F238E27FC236}">
                    <a16:creationId xmlns:a16="http://schemas.microsoft.com/office/drawing/2014/main" id="{60D0A242-827E-6D45-F56D-1ABE543E88CF}"/>
                  </a:ext>
                </a:extLst>
              </p:cNvPr>
              <p:cNvSpPr>
                <a:spLocks noChangeShapeType="1"/>
              </p:cNvSpPr>
              <p:nvPr/>
            </p:nvSpPr>
            <p:spPr bwMode="auto">
              <a:xfrm>
                <a:off x="622300" y="638176"/>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8" name="Line 3669">
                <a:extLst>
                  <a:ext uri="{FF2B5EF4-FFF2-40B4-BE49-F238E27FC236}">
                    <a16:creationId xmlns:a16="http://schemas.microsoft.com/office/drawing/2014/main" id="{278D07E6-9E93-97DA-62FB-D70BA1664360}"/>
                  </a:ext>
                </a:extLst>
              </p:cNvPr>
              <p:cNvSpPr>
                <a:spLocks noChangeShapeType="1"/>
              </p:cNvSpPr>
              <p:nvPr/>
            </p:nvSpPr>
            <p:spPr bwMode="auto">
              <a:xfrm>
                <a:off x="638175" y="622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9" name="Line 3670">
                <a:extLst>
                  <a:ext uri="{FF2B5EF4-FFF2-40B4-BE49-F238E27FC236}">
                    <a16:creationId xmlns:a16="http://schemas.microsoft.com/office/drawing/2014/main" id="{73EABEB4-21AE-A7C2-57BE-BE64A5318DC6}"/>
                  </a:ext>
                </a:extLst>
              </p:cNvPr>
              <p:cNvSpPr>
                <a:spLocks noChangeShapeType="1"/>
              </p:cNvSpPr>
              <p:nvPr/>
            </p:nvSpPr>
            <p:spPr bwMode="auto">
              <a:xfrm>
                <a:off x="625475" y="644526"/>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0" name="Line 3671">
                <a:extLst>
                  <a:ext uri="{FF2B5EF4-FFF2-40B4-BE49-F238E27FC236}">
                    <a16:creationId xmlns:a16="http://schemas.microsoft.com/office/drawing/2014/main" id="{455374AC-C422-7313-7F78-B2BECE4A609D}"/>
                  </a:ext>
                </a:extLst>
              </p:cNvPr>
              <p:cNvSpPr>
                <a:spLocks noChangeShapeType="1"/>
              </p:cNvSpPr>
              <p:nvPr/>
            </p:nvSpPr>
            <p:spPr bwMode="auto">
              <a:xfrm>
                <a:off x="639763" y="6286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1" name="Line 3672">
                <a:extLst>
                  <a:ext uri="{FF2B5EF4-FFF2-40B4-BE49-F238E27FC236}">
                    <a16:creationId xmlns:a16="http://schemas.microsoft.com/office/drawing/2014/main" id="{659F87F0-353F-8FE3-0CAC-7DDDB5F4ECE7}"/>
                  </a:ext>
                </a:extLst>
              </p:cNvPr>
              <p:cNvSpPr>
                <a:spLocks noChangeShapeType="1"/>
              </p:cNvSpPr>
              <p:nvPr/>
            </p:nvSpPr>
            <p:spPr bwMode="auto">
              <a:xfrm>
                <a:off x="628650" y="650876"/>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2" name="Line 3673">
                <a:extLst>
                  <a:ext uri="{FF2B5EF4-FFF2-40B4-BE49-F238E27FC236}">
                    <a16:creationId xmlns:a16="http://schemas.microsoft.com/office/drawing/2014/main" id="{40087CC4-2384-B49D-2736-9D585C9DED44}"/>
                  </a:ext>
                </a:extLst>
              </p:cNvPr>
              <p:cNvSpPr>
                <a:spLocks noChangeShapeType="1"/>
              </p:cNvSpPr>
              <p:nvPr/>
            </p:nvSpPr>
            <p:spPr bwMode="auto">
              <a:xfrm>
                <a:off x="644525" y="6350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3" name="Line 3674">
                <a:extLst>
                  <a:ext uri="{FF2B5EF4-FFF2-40B4-BE49-F238E27FC236}">
                    <a16:creationId xmlns:a16="http://schemas.microsoft.com/office/drawing/2014/main" id="{930A9A90-0DEB-201F-EF4E-E41D9C1C035D}"/>
                  </a:ext>
                </a:extLst>
              </p:cNvPr>
              <p:cNvSpPr>
                <a:spLocks noChangeShapeType="1"/>
              </p:cNvSpPr>
              <p:nvPr/>
            </p:nvSpPr>
            <p:spPr bwMode="auto">
              <a:xfrm>
                <a:off x="642938" y="657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2" name="Line 3675">
                <a:extLst>
                  <a:ext uri="{FF2B5EF4-FFF2-40B4-BE49-F238E27FC236}">
                    <a16:creationId xmlns:a16="http://schemas.microsoft.com/office/drawing/2014/main" id="{9D0A9E22-02B1-1B9B-441D-097C2A84F128}"/>
                  </a:ext>
                </a:extLst>
              </p:cNvPr>
              <p:cNvSpPr>
                <a:spLocks noChangeShapeType="1"/>
              </p:cNvSpPr>
              <p:nvPr/>
            </p:nvSpPr>
            <p:spPr bwMode="auto">
              <a:xfrm>
                <a:off x="658813" y="64135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3" name="Line 3676">
                <a:extLst>
                  <a:ext uri="{FF2B5EF4-FFF2-40B4-BE49-F238E27FC236}">
                    <a16:creationId xmlns:a16="http://schemas.microsoft.com/office/drawing/2014/main" id="{4125353F-4233-AE9B-D32B-93BE3A0BF059}"/>
                  </a:ext>
                </a:extLst>
              </p:cNvPr>
              <p:cNvSpPr>
                <a:spLocks noChangeShapeType="1"/>
              </p:cNvSpPr>
              <p:nvPr/>
            </p:nvSpPr>
            <p:spPr bwMode="auto">
              <a:xfrm>
                <a:off x="747713" y="73183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4" name="Line 3677">
                <a:extLst>
                  <a:ext uri="{FF2B5EF4-FFF2-40B4-BE49-F238E27FC236}">
                    <a16:creationId xmlns:a16="http://schemas.microsoft.com/office/drawing/2014/main" id="{A9D02D5D-FB8F-EDDB-074B-3A85BA12DA8D}"/>
                  </a:ext>
                </a:extLst>
              </p:cNvPr>
              <p:cNvSpPr>
                <a:spLocks noChangeShapeType="1"/>
              </p:cNvSpPr>
              <p:nvPr/>
            </p:nvSpPr>
            <p:spPr bwMode="auto">
              <a:xfrm>
                <a:off x="763588" y="7159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5" name="Line 3678">
                <a:extLst>
                  <a:ext uri="{FF2B5EF4-FFF2-40B4-BE49-F238E27FC236}">
                    <a16:creationId xmlns:a16="http://schemas.microsoft.com/office/drawing/2014/main" id="{25F91D87-5749-EC8C-CCB1-67F071379CE4}"/>
                  </a:ext>
                </a:extLst>
              </p:cNvPr>
              <p:cNvSpPr>
                <a:spLocks noChangeShapeType="1"/>
              </p:cNvSpPr>
              <p:nvPr/>
            </p:nvSpPr>
            <p:spPr bwMode="auto">
              <a:xfrm>
                <a:off x="750888" y="73818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6" name="Line 3679">
                <a:extLst>
                  <a:ext uri="{FF2B5EF4-FFF2-40B4-BE49-F238E27FC236}">
                    <a16:creationId xmlns:a16="http://schemas.microsoft.com/office/drawing/2014/main" id="{59EA1D8C-695A-431F-92E8-8E3B9FF2E278}"/>
                  </a:ext>
                </a:extLst>
              </p:cNvPr>
              <p:cNvSpPr>
                <a:spLocks noChangeShapeType="1"/>
              </p:cNvSpPr>
              <p:nvPr/>
            </p:nvSpPr>
            <p:spPr bwMode="auto">
              <a:xfrm>
                <a:off x="765175" y="7223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7" name="Line 3680">
                <a:extLst>
                  <a:ext uri="{FF2B5EF4-FFF2-40B4-BE49-F238E27FC236}">
                    <a16:creationId xmlns:a16="http://schemas.microsoft.com/office/drawing/2014/main" id="{40CCC428-D82D-C012-1CBC-4EEC91E4B4F9}"/>
                  </a:ext>
                </a:extLst>
              </p:cNvPr>
              <p:cNvSpPr>
                <a:spLocks noChangeShapeType="1"/>
              </p:cNvSpPr>
              <p:nvPr/>
            </p:nvSpPr>
            <p:spPr bwMode="auto">
              <a:xfrm>
                <a:off x="768350" y="7635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8" name="Line 3681">
                <a:extLst>
                  <a:ext uri="{FF2B5EF4-FFF2-40B4-BE49-F238E27FC236}">
                    <a16:creationId xmlns:a16="http://schemas.microsoft.com/office/drawing/2014/main" id="{93338A52-E2DC-AA0C-0910-4A37C234AF9C}"/>
                  </a:ext>
                </a:extLst>
              </p:cNvPr>
              <p:cNvSpPr>
                <a:spLocks noChangeShapeType="1"/>
              </p:cNvSpPr>
              <p:nvPr/>
            </p:nvSpPr>
            <p:spPr bwMode="auto">
              <a:xfrm>
                <a:off x="784225" y="7477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9" name="Line 3682">
                <a:extLst>
                  <a:ext uri="{FF2B5EF4-FFF2-40B4-BE49-F238E27FC236}">
                    <a16:creationId xmlns:a16="http://schemas.microsoft.com/office/drawing/2014/main" id="{7B822B78-68EE-A166-4E09-AA421C62A37E}"/>
                  </a:ext>
                </a:extLst>
              </p:cNvPr>
              <p:cNvSpPr>
                <a:spLocks noChangeShapeType="1"/>
              </p:cNvSpPr>
              <p:nvPr/>
            </p:nvSpPr>
            <p:spPr bwMode="auto">
              <a:xfrm>
                <a:off x="768350" y="7635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0" name="Line 3683">
                <a:extLst>
                  <a:ext uri="{FF2B5EF4-FFF2-40B4-BE49-F238E27FC236}">
                    <a16:creationId xmlns:a16="http://schemas.microsoft.com/office/drawing/2014/main" id="{F196F200-0F91-8FE8-611B-3DEC42D50A02}"/>
                  </a:ext>
                </a:extLst>
              </p:cNvPr>
              <p:cNvSpPr>
                <a:spLocks noChangeShapeType="1"/>
              </p:cNvSpPr>
              <p:nvPr/>
            </p:nvSpPr>
            <p:spPr bwMode="auto">
              <a:xfrm>
                <a:off x="784225" y="7477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1" name="Line 3684">
                <a:extLst>
                  <a:ext uri="{FF2B5EF4-FFF2-40B4-BE49-F238E27FC236}">
                    <a16:creationId xmlns:a16="http://schemas.microsoft.com/office/drawing/2014/main" id="{DADD52BE-CE87-03A3-56B3-C0C0734E12B7}"/>
                  </a:ext>
                </a:extLst>
              </p:cNvPr>
              <p:cNvSpPr>
                <a:spLocks noChangeShapeType="1"/>
              </p:cNvSpPr>
              <p:nvPr/>
            </p:nvSpPr>
            <p:spPr bwMode="auto">
              <a:xfrm>
                <a:off x="777875" y="76358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2" name="Line 3685">
                <a:extLst>
                  <a:ext uri="{FF2B5EF4-FFF2-40B4-BE49-F238E27FC236}">
                    <a16:creationId xmlns:a16="http://schemas.microsoft.com/office/drawing/2014/main" id="{0217E2C7-ED6C-03AA-97C2-C13E2BA50700}"/>
                  </a:ext>
                </a:extLst>
              </p:cNvPr>
              <p:cNvSpPr>
                <a:spLocks noChangeShapeType="1"/>
              </p:cNvSpPr>
              <p:nvPr/>
            </p:nvSpPr>
            <p:spPr bwMode="auto">
              <a:xfrm>
                <a:off x="793750" y="7477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3" name="Line 3686">
                <a:extLst>
                  <a:ext uri="{FF2B5EF4-FFF2-40B4-BE49-F238E27FC236}">
                    <a16:creationId xmlns:a16="http://schemas.microsoft.com/office/drawing/2014/main" id="{121E14D4-73A7-482B-C593-13C58FBF6F62}"/>
                  </a:ext>
                </a:extLst>
              </p:cNvPr>
              <p:cNvSpPr>
                <a:spLocks noChangeShapeType="1"/>
              </p:cNvSpPr>
              <p:nvPr/>
            </p:nvSpPr>
            <p:spPr bwMode="auto">
              <a:xfrm>
                <a:off x="790575" y="77628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4" name="Line 3687">
                <a:extLst>
                  <a:ext uri="{FF2B5EF4-FFF2-40B4-BE49-F238E27FC236}">
                    <a16:creationId xmlns:a16="http://schemas.microsoft.com/office/drawing/2014/main" id="{8AC4DD88-FC59-5608-FE66-FC0BDE7DC808}"/>
                  </a:ext>
                </a:extLst>
              </p:cNvPr>
              <p:cNvSpPr>
                <a:spLocks noChangeShapeType="1"/>
              </p:cNvSpPr>
              <p:nvPr/>
            </p:nvSpPr>
            <p:spPr bwMode="auto">
              <a:xfrm>
                <a:off x="804863" y="7604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5" name="Line 3688">
                <a:extLst>
                  <a:ext uri="{FF2B5EF4-FFF2-40B4-BE49-F238E27FC236}">
                    <a16:creationId xmlns:a16="http://schemas.microsoft.com/office/drawing/2014/main" id="{2C0EBDD9-F805-8A46-6576-DB9CC1738E9C}"/>
                  </a:ext>
                </a:extLst>
              </p:cNvPr>
              <p:cNvSpPr>
                <a:spLocks noChangeShapeType="1"/>
              </p:cNvSpPr>
              <p:nvPr/>
            </p:nvSpPr>
            <p:spPr bwMode="auto">
              <a:xfrm>
                <a:off x="792163" y="7762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6" name="Line 3689">
                <a:extLst>
                  <a:ext uri="{FF2B5EF4-FFF2-40B4-BE49-F238E27FC236}">
                    <a16:creationId xmlns:a16="http://schemas.microsoft.com/office/drawing/2014/main" id="{040E5D04-290B-83BD-88BF-ADA3B567DEB3}"/>
                  </a:ext>
                </a:extLst>
              </p:cNvPr>
              <p:cNvSpPr>
                <a:spLocks noChangeShapeType="1"/>
              </p:cNvSpPr>
              <p:nvPr/>
            </p:nvSpPr>
            <p:spPr bwMode="auto">
              <a:xfrm>
                <a:off x="808038" y="7604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7" name="Line 3690">
                <a:extLst>
                  <a:ext uri="{FF2B5EF4-FFF2-40B4-BE49-F238E27FC236}">
                    <a16:creationId xmlns:a16="http://schemas.microsoft.com/office/drawing/2014/main" id="{7EF75919-A29B-DE6A-D137-C70F78ED5638}"/>
                  </a:ext>
                </a:extLst>
              </p:cNvPr>
              <p:cNvSpPr>
                <a:spLocks noChangeShapeType="1"/>
              </p:cNvSpPr>
              <p:nvPr/>
            </p:nvSpPr>
            <p:spPr bwMode="auto">
              <a:xfrm>
                <a:off x="804863" y="7762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8" name="Line 3691">
                <a:extLst>
                  <a:ext uri="{FF2B5EF4-FFF2-40B4-BE49-F238E27FC236}">
                    <a16:creationId xmlns:a16="http://schemas.microsoft.com/office/drawing/2014/main" id="{89E66D5D-1ECD-8A19-F1E9-D4D8DC2EC541}"/>
                  </a:ext>
                </a:extLst>
              </p:cNvPr>
              <p:cNvSpPr>
                <a:spLocks noChangeShapeType="1"/>
              </p:cNvSpPr>
              <p:nvPr/>
            </p:nvSpPr>
            <p:spPr bwMode="auto">
              <a:xfrm>
                <a:off x="820738" y="7604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9" name="Line 3692">
                <a:extLst>
                  <a:ext uri="{FF2B5EF4-FFF2-40B4-BE49-F238E27FC236}">
                    <a16:creationId xmlns:a16="http://schemas.microsoft.com/office/drawing/2014/main" id="{5757C65F-9EF1-777C-F0F4-127C0FEC5A18}"/>
                  </a:ext>
                </a:extLst>
              </p:cNvPr>
              <p:cNvSpPr>
                <a:spLocks noChangeShapeType="1"/>
              </p:cNvSpPr>
              <p:nvPr/>
            </p:nvSpPr>
            <p:spPr bwMode="auto">
              <a:xfrm>
                <a:off x="863600" y="828676"/>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0" name="Line 3693">
                <a:extLst>
                  <a:ext uri="{FF2B5EF4-FFF2-40B4-BE49-F238E27FC236}">
                    <a16:creationId xmlns:a16="http://schemas.microsoft.com/office/drawing/2014/main" id="{7126A645-78DD-B303-8BA6-6E64E2B021B5}"/>
                  </a:ext>
                </a:extLst>
              </p:cNvPr>
              <p:cNvSpPr>
                <a:spLocks noChangeShapeType="1"/>
              </p:cNvSpPr>
              <p:nvPr/>
            </p:nvSpPr>
            <p:spPr bwMode="auto">
              <a:xfrm>
                <a:off x="877888" y="8128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1" name="Line 3694">
                <a:extLst>
                  <a:ext uri="{FF2B5EF4-FFF2-40B4-BE49-F238E27FC236}">
                    <a16:creationId xmlns:a16="http://schemas.microsoft.com/office/drawing/2014/main" id="{BFBFE78E-9E0B-47B2-E77C-11629EBD466F}"/>
                  </a:ext>
                </a:extLst>
              </p:cNvPr>
              <p:cNvSpPr>
                <a:spLocks noChangeShapeType="1"/>
              </p:cNvSpPr>
              <p:nvPr/>
            </p:nvSpPr>
            <p:spPr bwMode="auto">
              <a:xfrm>
                <a:off x="869950" y="828676"/>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2" name="Line 3695">
                <a:extLst>
                  <a:ext uri="{FF2B5EF4-FFF2-40B4-BE49-F238E27FC236}">
                    <a16:creationId xmlns:a16="http://schemas.microsoft.com/office/drawing/2014/main" id="{5002F1D8-A02C-2CC0-C2F8-4975D2C159B5}"/>
                  </a:ext>
                </a:extLst>
              </p:cNvPr>
              <p:cNvSpPr>
                <a:spLocks noChangeShapeType="1"/>
              </p:cNvSpPr>
              <p:nvPr/>
            </p:nvSpPr>
            <p:spPr bwMode="auto">
              <a:xfrm>
                <a:off x="884238" y="8128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3" name="Line 3696">
                <a:extLst>
                  <a:ext uri="{FF2B5EF4-FFF2-40B4-BE49-F238E27FC236}">
                    <a16:creationId xmlns:a16="http://schemas.microsoft.com/office/drawing/2014/main" id="{6B000BD9-0E72-AF25-6ABB-CED154D5AD68}"/>
                  </a:ext>
                </a:extLst>
              </p:cNvPr>
              <p:cNvSpPr>
                <a:spLocks noChangeShapeType="1"/>
              </p:cNvSpPr>
              <p:nvPr/>
            </p:nvSpPr>
            <p:spPr bwMode="auto">
              <a:xfrm>
                <a:off x="869950" y="828676"/>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4" name="Line 3697">
                <a:extLst>
                  <a:ext uri="{FF2B5EF4-FFF2-40B4-BE49-F238E27FC236}">
                    <a16:creationId xmlns:a16="http://schemas.microsoft.com/office/drawing/2014/main" id="{320D389C-678B-1446-BD2A-D5CA4CF2AFB9}"/>
                  </a:ext>
                </a:extLst>
              </p:cNvPr>
              <p:cNvSpPr>
                <a:spLocks noChangeShapeType="1"/>
              </p:cNvSpPr>
              <p:nvPr/>
            </p:nvSpPr>
            <p:spPr bwMode="auto">
              <a:xfrm>
                <a:off x="884238" y="8128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5" name="Line 3698">
                <a:extLst>
                  <a:ext uri="{FF2B5EF4-FFF2-40B4-BE49-F238E27FC236}">
                    <a16:creationId xmlns:a16="http://schemas.microsoft.com/office/drawing/2014/main" id="{413297AF-8D2B-784F-6AA4-796C846A2A00}"/>
                  </a:ext>
                </a:extLst>
              </p:cNvPr>
              <p:cNvSpPr>
                <a:spLocks noChangeShapeType="1"/>
              </p:cNvSpPr>
              <p:nvPr/>
            </p:nvSpPr>
            <p:spPr bwMode="auto">
              <a:xfrm>
                <a:off x="996950" y="9461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6" name="Line 3699">
                <a:extLst>
                  <a:ext uri="{FF2B5EF4-FFF2-40B4-BE49-F238E27FC236}">
                    <a16:creationId xmlns:a16="http://schemas.microsoft.com/office/drawing/2014/main" id="{B2DE2DCA-9B3A-B334-E5CB-9085B625C6C5}"/>
                  </a:ext>
                </a:extLst>
              </p:cNvPr>
              <p:cNvSpPr>
                <a:spLocks noChangeShapeType="1"/>
              </p:cNvSpPr>
              <p:nvPr/>
            </p:nvSpPr>
            <p:spPr bwMode="auto">
              <a:xfrm>
                <a:off x="1012825" y="93027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7" name="Line 3700">
                <a:extLst>
                  <a:ext uri="{FF2B5EF4-FFF2-40B4-BE49-F238E27FC236}">
                    <a16:creationId xmlns:a16="http://schemas.microsoft.com/office/drawing/2014/main" id="{B8F02262-F16D-9216-842C-98990935C8C4}"/>
                  </a:ext>
                </a:extLst>
              </p:cNvPr>
              <p:cNvSpPr>
                <a:spLocks noChangeShapeType="1"/>
              </p:cNvSpPr>
              <p:nvPr/>
            </p:nvSpPr>
            <p:spPr bwMode="auto">
              <a:xfrm>
                <a:off x="1022350" y="1044576"/>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8" name="Line 3701">
                <a:extLst>
                  <a:ext uri="{FF2B5EF4-FFF2-40B4-BE49-F238E27FC236}">
                    <a16:creationId xmlns:a16="http://schemas.microsoft.com/office/drawing/2014/main" id="{414B9D76-807D-E688-89B8-D22D88826841}"/>
                  </a:ext>
                </a:extLst>
              </p:cNvPr>
              <p:cNvSpPr>
                <a:spLocks noChangeShapeType="1"/>
              </p:cNvSpPr>
              <p:nvPr/>
            </p:nvSpPr>
            <p:spPr bwMode="auto">
              <a:xfrm>
                <a:off x="1036638" y="1030288"/>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9" name="Line 3702">
                <a:extLst>
                  <a:ext uri="{FF2B5EF4-FFF2-40B4-BE49-F238E27FC236}">
                    <a16:creationId xmlns:a16="http://schemas.microsoft.com/office/drawing/2014/main" id="{4BD9FBC9-294C-B882-AF68-2C69ADE9D63D}"/>
                  </a:ext>
                </a:extLst>
              </p:cNvPr>
              <p:cNvSpPr>
                <a:spLocks noChangeShapeType="1"/>
              </p:cNvSpPr>
              <p:nvPr/>
            </p:nvSpPr>
            <p:spPr bwMode="auto">
              <a:xfrm>
                <a:off x="1112838" y="10715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0" name="Line 3703">
                <a:extLst>
                  <a:ext uri="{FF2B5EF4-FFF2-40B4-BE49-F238E27FC236}">
                    <a16:creationId xmlns:a16="http://schemas.microsoft.com/office/drawing/2014/main" id="{C1D88213-ACBD-98F4-7700-5FD0FAF2261A}"/>
                  </a:ext>
                </a:extLst>
              </p:cNvPr>
              <p:cNvSpPr>
                <a:spLocks noChangeShapeType="1"/>
              </p:cNvSpPr>
              <p:nvPr/>
            </p:nvSpPr>
            <p:spPr bwMode="auto">
              <a:xfrm>
                <a:off x="1128713" y="10556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1" name="Line 3704">
                <a:extLst>
                  <a:ext uri="{FF2B5EF4-FFF2-40B4-BE49-F238E27FC236}">
                    <a16:creationId xmlns:a16="http://schemas.microsoft.com/office/drawing/2014/main" id="{AA94B40D-8285-46C4-E534-826D86713CCA}"/>
                  </a:ext>
                </a:extLst>
              </p:cNvPr>
              <p:cNvSpPr>
                <a:spLocks noChangeShapeType="1"/>
              </p:cNvSpPr>
              <p:nvPr/>
            </p:nvSpPr>
            <p:spPr bwMode="auto">
              <a:xfrm>
                <a:off x="1128713" y="11049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2" name="Line 3705">
                <a:extLst>
                  <a:ext uri="{FF2B5EF4-FFF2-40B4-BE49-F238E27FC236}">
                    <a16:creationId xmlns:a16="http://schemas.microsoft.com/office/drawing/2014/main" id="{1529C3D4-3DFB-99D0-6078-5E84FF8FE68F}"/>
                  </a:ext>
                </a:extLst>
              </p:cNvPr>
              <p:cNvSpPr>
                <a:spLocks noChangeShapeType="1"/>
              </p:cNvSpPr>
              <p:nvPr/>
            </p:nvSpPr>
            <p:spPr bwMode="auto">
              <a:xfrm>
                <a:off x="1144588" y="10890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3" name="Line 3706">
                <a:extLst>
                  <a:ext uri="{FF2B5EF4-FFF2-40B4-BE49-F238E27FC236}">
                    <a16:creationId xmlns:a16="http://schemas.microsoft.com/office/drawing/2014/main" id="{4037C702-B86B-42CC-25D7-786B9AAFCCDC}"/>
                  </a:ext>
                </a:extLst>
              </p:cNvPr>
              <p:cNvSpPr>
                <a:spLocks noChangeShapeType="1"/>
              </p:cNvSpPr>
              <p:nvPr/>
            </p:nvSpPr>
            <p:spPr bwMode="auto">
              <a:xfrm>
                <a:off x="1149350" y="11255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4" name="Line 3707">
                <a:extLst>
                  <a:ext uri="{FF2B5EF4-FFF2-40B4-BE49-F238E27FC236}">
                    <a16:creationId xmlns:a16="http://schemas.microsoft.com/office/drawing/2014/main" id="{22590A28-3B44-10C7-A040-D713CE89E65D}"/>
                  </a:ext>
                </a:extLst>
              </p:cNvPr>
              <p:cNvSpPr>
                <a:spLocks noChangeShapeType="1"/>
              </p:cNvSpPr>
              <p:nvPr/>
            </p:nvSpPr>
            <p:spPr bwMode="auto">
              <a:xfrm>
                <a:off x="1165225" y="11096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5" name="Line 3708">
                <a:extLst>
                  <a:ext uri="{FF2B5EF4-FFF2-40B4-BE49-F238E27FC236}">
                    <a16:creationId xmlns:a16="http://schemas.microsoft.com/office/drawing/2014/main" id="{F969A970-7229-41C8-764A-FCC29AE1E814}"/>
                  </a:ext>
                </a:extLst>
              </p:cNvPr>
              <p:cNvSpPr>
                <a:spLocks noChangeShapeType="1"/>
              </p:cNvSpPr>
              <p:nvPr/>
            </p:nvSpPr>
            <p:spPr bwMode="auto">
              <a:xfrm>
                <a:off x="1152525" y="11255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6" name="Line 3709">
                <a:extLst>
                  <a:ext uri="{FF2B5EF4-FFF2-40B4-BE49-F238E27FC236}">
                    <a16:creationId xmlns:a16="http://schemas.microsoft.com/office/drawing/2014/main" id="{94D726F3-5F7E-8000-C1B4-7DFD07DC6346}"/>
                  </a:ext>
                </a:extLst>
              </p:cNvPr>
              <p:cNvSpPr>
                <a:spLocks noChangeShapeType="1"/>
              </p:cNvSpPr>
              <p:nvPr/>
            </p:nvSpPr>
            <p:spPr bwMode="auto">
              <a:xfrm>
                <a:off x="1168400" y="11096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7" name="Line 3710">
                <a:extLst>
                  <a:ext uri="{FF2B5EF4-FFF2-40B4-BE49-F238E27FC236}">
                    <a16:creationId xmlns:a16="http://schemas.microsoft.com/office/drawing/2014/main" id="{1AF4E72B-C048-7D39-2F11-0594AB53131D}"/>
                  </a:ext>
                </a:extLst>
              </p:cNvPr>
              <p:cNvSpPr>
                <a:spLocks noChangeShapeType="1"/>
              </p:cNvSpPr>
              <p:nvPr/>
            </p:nvSpPr>
            <p:spPr bwMode="auto">
              <a:xfrm>
                <a:off x="1189038" y="11382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8" name="Line 3711">
                <a:extLst>
                  <a:ext uri="{FF2B5EF4-FFF2-40B4-BE49-F238E27FC236}">
                    <a16:creationId xmlns:a16="http://schemas.microsoft.com/office/drawing/2014/main" id="{F8B0B65E-3BE6-4112-E034-09EEE0DF47EB}"/>
                  </a:ext>
                </a:extLst>
              </p:cNvPr>
              <p:cNvSpPr>
                <a:spLocks noChangeShapeType="1"/>
              </p:cNvSpPr>
              <p:nvPr/>
            </p:nvSpPr>
            <p:spPr bwMode="auto">
              <a:xfrm>
                <a:off x="1204913" y="11223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6" name="Group 25">
              <a:extLst>
                <a:ext uri="{FF2B5EF4-FFF2-40B4-BE49-F238E27FC236}">
                  <a16:creationId xmlns:a16="http://schemas.microsoft.com/office/drawing/2014/main" id="{0352D3B1-BF77-C4BF-B888-1A8700060CA2}"/>
                </a:ext>
              </a:extLst>
            </p:cNvPr>
            <p:cNvGrpSpPr/>
            <p:nvPr/>
          </p:nvGrpSpPr>
          <p:grpSpPr>
            <a:xfrm>
              <a:off x="3202086" y="2868715"/>
              <a:ext cx="1654857" cy="543608"/>
              <a:chOff x="1257300" y="1157288"/>
              <a:chExt cx="681038" cy="303213"/>
            </a:xfrm>
          </p:grpSpPr>
          <p:sp>
            <p:nvSpPr>
              <p:cNvPr id="395" name="Line 3712">
                <a:extLst>
                  <a:ext uri="{FF2B5EF4-FFF2-40B4-BE49-F238E27FC236}">
                    <a16:creationId xmlns:a16="http://schemas.microsoft.com/office/drawing/2014/main" id="{94CB3EE7-D439-F6E7-23B8-D36DB87953D8}"/>
                  </a:ext>
                </a:extLst>
              </p:cNvPr>
              <p:cNvSpPr>
                <a:spLocks noChangeShapeType="1"/>
              </p:cNvSpPr>
              <p:nvPr/>
            </p:nvSpPr>
            <p:spPr bwMode="auto">
              <a:xfrm>
                <a:off x="1257300" y="1173163"/>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 name="Line 3713">
                <a:extLst>
                  <a:ext uri="{FF2B5EF4-FFF2-40B4-BE49-F238E27FC236}">
                    <a16:creationId xmlns:a16="http://schemas.microsoft.com/office/drawing/2014/main" id="{7256CF3C-7207-F698-F92D-FB12E33C79B1}"/>
                  </a:ext>
                </a:extLst>
              </p:cNvPr>
              <p:cNvSpPr>
                <a:spLocks noChangeShapeType="1"/>
              </p:cNvSpPr>
              <p:nvPr/>
            </p:nvSpPr>
            <p:spPr bwMode="auto">
              <a:xfrm>
                <a:off x="1271588" y="11572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 name="Line 3714">
                <a:extLst>
                  <a:ext uri="{FF2B5EF4-FFF2-40B4-BE49-F238E27FC236}">
                    <a16:creationId xmlns:a16="http://schemas.microsoft.com/office/drawing/2014/main" id="{6306745C-73E5-F4E7-D696-62733C48597B}"/>
                  </a:ext>
                </a:extLst>
              </p:cNvPr>
              <p:cNvSpPr>
                <a:spLocks noChangeShapeType="1"/>
              </p:cNvSpPr>
              <p:nvPr/>
            </p:nvSpPr>
            <p:spPr bwMode="auto">
              <a:xfrm>
                <a:off x="1260475" y="1179513"/>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 name="Line 3715">
                <a:extLst>
                  <a:ext uri="{FF2B5EF4-FFF2-40B4-BE49-F238E27FC236}">
                    <a16:creationId xmlns:a16="http://schemas.microsoft.com/office/drawing/2014/main" id="{29CA108B-164B-A88C-3FDB-CA2EAB82ECBF}"/>
                  </a:ext>
                </a:extLst>
              </p:cNvPr>
              <p:cNvSpPr>
                <a:spLocks noChangeShapeType="1"/>
              </p:cNvSpPr>
              <p:nvPr/>
            </p:nvSpPr>
            <p:spPr bwMode="auto">
              <a:xfrm>
                <a:off x="1276350" y="116363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 name="Line 3716">
                <a:extLst>
                  <a:ext uri="{FF2B5EF4-FFF2-40B4-BE49-F238E27FC236}">
                    <a16:creationId xmlns:a16="http://schemas.microsoft.com/office/drawing/2014/main" id="{1CDA4C2D-EF29-DC95-0CD8-AAD853226941}"/>
                  </a:ext>
                </a:extLst>
              </p:cNvPr>
              <p:cNvSpPr>
                <a:spLocks noChangeShapeType="1"/>
              </p:cNvSpPr>
              <p:nvPr/>
            </p:nvSpPr>
            <p:spPr bwMode="auto">
              <a:xfrm>
                <a:off x="1281113" y="12207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 name="Line 3717">
                <a:extLst>
                  <a:ext uri="{FF2B5EF4-FFF2-40B4-BE49-F238E27FC236}">
                    <a16:creationId xmlns:a16="http://schemas.microsoft.com/office/drawing/2014/main" id="{F1A54925-7BFF-00D2-8A01-BF3565CC715D}"/>
                  </a:ext>
                </a:extLst>
              </p:cNvPr>
              <p:cNvSpPr>
                <a:spLocks noChangeShapeType="1"/>
              </p:cNvSpPr>
              <p:nvPr/>
            </p:nvSpPr>
            <p:spPr bwMode="auto">
              <a:xfrm>
                <a:off x="1296988" y="12065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 name="Line 3718">
                <a:extLst>
                  <a:ext uri="{FF2B5EF4-FFF2-40B4-BE49-F238E27FC236}">
                    <a16:creationId xmlns:a16="http://schemas.microsoft.com/office/drawing/2014/main" id="{E101C055-3E5C-5538-DD61-DE53AE7659D4}"/>
                  </a:ext>
                </a:extLst>
              </p:cNvPr>
              <p:cNvSpPr>
                <a:spLocks noChangeShapeType="1"/>
              </p:cNvSpPr>
              <p:nvPr/>
            </p:nvSpPr>
            <p:spPr bwMode="auto">
              <a:xfrm>
                <a:off x="1281113" y="12207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 name="Line 3719">
                <a:extLst>
                  <a:ext uri="{FF2B5EF4-FFF2-40B4-BE49-F238E27FC236}">
                    <a16:creationId xmlns:a16="http://schemas.microsoft.com/office/drawing/2014/main" id="{0651D388-7CD1-7F62-F7B1-B1DD724E3AF8}"/>
                  </a:ext>
                </a:extLst>
              </p:cNvPr>
              <p:cNvSpPr>
                <a:spLocks noChangeShapeType="1"/>
              </p:cNvSpPr>
              <p:nvPr/>
            </p:nvSpPr>
            <p:spPr bwMode="auto">
              <a:xfrm>
                <a:off x="1296988" y="12065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 name="Line 3720">
                <a:extLst>
                  <a:ext uri="{FF2B5EF4-FFF2-40B4-BE49-F238E27FC236}">
                    <a16:creationId xmlns:a16="http://schemas.microsoft.com/office/drawing/2014/main" id="{0553E12B-D697-4441-DE63-C6830B4FB4D8}"/>
                  </a:ext>
                </a:extLst>
              </p:cNvPr>
              <p:cNvSpPr>
                <a:spLocks noChangeShapeType="1"/>
              </p:cNvSpPr>
              <p:nvPr/>
            </p:nvSpPr>
            <p:spPr bwMode="auto">
              <a:xfrm>
                <a:off x="1284288" y="12207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 name="Line 3721">
                <a:extLst>
                  <a:ext uri="{FF2B5EF4-FFF2-40B4-BE49-F238E27FC236}">
                    <a16:creationId xmlns:a16="http://schemas.microsoft.com/office/drawing/2014/main" id="{B1683294-795E-7336-DBF3-0CF973987A65}"/>
                  </a:ext>
                </a:extLst>
              </p:cNvPr>
              <p:cNvSpPr>
                <a:spLocks noChangeShapeType="1"/>
              </p:cNvSpPr>
              <p:nvPr/>
            </p:nvSpPr>
            <p:spPr bwMode="auto">
              <a:xfrm>
                <a:off x="1300163" y="12065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 name="Line 3722">
                <a:extLst>
                  <a:ext uri="{FF2B5EF4-FFF2-40B4-BE49-F238E27FC236}">
                    <a16:creationId xmlns:a16="http://schemas.microsoft.com/office/drawing/2014/main" id="{173B4A62-64CD-A80A-63CF-83E39A8A1F41}"/>
                  </a:ext>
                </a:extLst>
              </p:cNvPr>
              <p:cNvSpPr>
                <a:spLocks noChangeShapeType="1"/>
              </p:cNvSpPr>
              <p:nvPr/>
            </p:nvSpPr>
            <p:spPr bwMode="auto">
              <a:xfrm>
                <a:off x="1327150" y="12287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 name="Line 3723">
                <a:extLst>
                  <a:ext uri="{FF2B5EF4-FFF2-40B4-BE49-F238E27FC236}">
                    <a16:creationId xmlns:a16="http://schemas.microsoft.com/office/drawing/2014/main" id="{D35BEBA7-30B1-D428-5997-DD24D2A12345}"/>
                  </a:ext>
                </a:extLst>
              </p:cNvPr>
              <p:cNvSpPr>
                <a:spLocks noChangeShapeType="1"/>
              </p:cNvSpPr>
              <p:nvPr/>
            </p:nvSpPr>
            <p:spPr bwMode="auto">
              <a:xfrm>
                <a:off x="1343025" y="12128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 name="Line 3724">
                <a:extLst>
                  <a:ext uri="{FF2B5EF4-FFF2-40B4-BE49-F238E27FC236}">
                    <a16:creationId xmlns:a16="http://schemas.microsoft.com/office/drawing/2014/main" id="{49BEAF0E-2215-5565-9834-BF695B8CC779}"/>
                  </a:ext>
                </a:extLst>
              </p:cNvPr>
              <p:cNvSpPr>
                <a:spLocks noChangeShapeType="1"/>
              </p:cNvSpPr>
              <p:nvPr/>
            </p:nvSpPr>
            <p:spPr bwMode="auto">
              <a:xfrm>
                <a:off x="1382713" y="1257301"/>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 name="Line 3725">
                <a:extLst>
                  <a:ext uri="{FF2B5EF4-FFF2-40B4-BE49-F238E27FC236}">
                    <a16:creationId xmlns:a16="http://schemas.microsoft.com/office/drawing/2014/main" id="{834C137D-3A64-A8E6-7C55-5321751E2B88}"/>
                  </a:ext>
                </a:extLst>
              </p:cNvPr>
              <p:cNvSpPr>
                <a:spLocks noChangeShapeType="1"/>
              </p:cNvSpPr>
              <p:nvPr/>
            </p:nvSpPr>
            <p:spPr bwMode="auto">
              <a:xfrm>
                <a:off x="1397000" y="12414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 name="Line 3726">
                <a:extLst>
                  <a:ext uri="{FF2B5EF4-FFF2-40B4-BE49-F238E27FC236}">
                    <a16:creationId xmlns:a16="http://schemas.microsoft.com/office/drawing/2014/main" id="{BE42A22E-4B03-9E36-B811-D4984E5AF916}"/>
                  </a:ext>
                </a:extLst>
              </p:cNvPr>
              <p:cNvSpPr>
                <a:spLocks noChangeShapeType="1"/>
              </p:cNvSpPr>
              <p:nvPr/>
            </p:nvSpPr>
            <p:spPr bwMode="auto">
              <a:xfrm>
                <a:off x="1390650" y="12779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 name="Line 3727">
                <a:extLst>
                  <a:ext uri="{FF2B5EF4-FFF2-40B4-BE49-F238E27FC236}">
                    <a16:creationId xmlns:a16="http://schemas.microsoft.com/office/drawing/2014/main" id="{59B0C431-153A-2F4C-5E78-7E9F21AC4D76}"/>
                  </a:ext>
                </a:extLst>
              </p:cNvPr>
              <p:cNvSpPr>
                <a:spLocks noChangeShapeType="1"/>
              </p:cNvSpPr>
              <p:nvPr/>
            </p:nvSpPr>
            <p:spPr bwMode="auto">
              <a:xfrm>
                <a:off x="1406525" y="12620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 name="Line 3728">
                <a:extLst>
                  <a:ext uri="{FF2B5EF4-FFF2-40B4-BE49-F238E27FC236}">
                    <a16:creationId xmlns:a16="http://schemas.microsoft.com/office/drawing/2014/main" id="{00626504-27F9-90E5-D9D8-4882DEAECB2C}"/>
                  </a:ext>
                </a:extLst>
              </p:cNvPr>
              <p:cNvSpPr>
                <a:spLocks noChangeShapeType="1"/>
              </p:cNvSpPr>
              <p:nvPr/>
            </p:nvSpPr>
            <p:spPr bwMode="auto">
              <a:xfrm>
                <a:off x="1393825" y="12779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 name="Line 3729">
                <a:extLst>
                  <a:ext uri="{FF2B5EF4-FFF2-40B4-BE49-F238E27FC236}">
                    <a16:creationId xmlns:a16="http://schemas.microsoft.com/office/drawing/2014/main" id="{C6288B4D-FF26-D831-09D1-E404D09F6890}"/>
                  </a:ext>
                </a:extLst>
              </p:cNvPr>
              <p:cNvSpPr>
                <a:spLocks noChangeShapeType="1"/>
              </p:cNvSpPr>
              <p:nvPr/>
            </p:nvSpPr>
            <p:spPr bwMode="auto">
              <a:xfrm>
                <a:off x="1409700" y="12620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 name="Line 3730">
                <a:extLst>
                  <a:ext uri="{FF2B5EF4-FFF2-40B4-BE49-F238E27FC236}">
                    <a16:creationId xmlns:a16="http://schemas.microsoft.com/office/drawing/2014/main" id="{185F99D3-1FD5-9CD4-3FFE-BF9196C54DF0}"/>
                  </a:ext>
                </a:extLst>
              </p:cNvPr>
              <p:cNvSpPr>
                <a:spLocks noChangeShapeType="1"/>
              </p:cNvSpPr>
              <p:nvPr/>
            </p:nvSpPr>
            <p:spPr bwMode="auto">
              <a:xfrm>
                <a:off x="1393825" y="12779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 name="Line 3731">
                <a:extLst>
                  <a:ext uri="{FF2B5EF4-FFF2-40B4-BE49-F238E27FC236}">
                    <a16:creationId xmlns:a16="http://schemas.microsoft.com/office/drawing/2014/main" id="{467B687D-223D-84A0-3DA0-31A71C63D8F7}"/>
                  </a:ext>
                </a:extLst>
              </p:cNvPr>
              <p:cNvSpPr>
                <a:spLocks noChangeShapeType="1"/>
              </p:cNvSpPr>
              <p:nvPr/>
            </p:nvSpPr>
            <p:spPr bwMode="auto">
              <a:xfrm>
                <a:off x="1409700" y="126206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 name="Line 3732">
                <a:extLst>
                  <a:ext uri="{FF2B5EF4-FFF2-40B4-BE49-F238E27FC236}">
                    <a16:creationId xmlns:a16="http://schemas.microsoft.com/office/drawing/2014/main" id="{6C5C7C9A-58BC-4EB6-9664-EFF6A4B009D8}"/>
                  </a:ext>
                </a:extLst>
              </p:cNvPr>
              <p:cNvSpPr>
                <a:spLocks noChangeShapeType="1"/>
              </p:cNvSpPr>
              <p:nvPr/>
            </p:nvSpPr>
            <p:spPr bwMode="auto">
              <a:xfrm>
                <a:off x="1397000" y="12858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 name="Line 3733">
                <a:extLst>
                  <a:ext uri="{FF2B5EF4-FFF2-40B4-BE49-F238E27FC236}">
                    <a16:creationId xmlns:a16="http://schemas.microsoft.com/office/drawing/2014/main" id="{0CB53839-16B0-60BB-DB4E-2BD361E524A0}"/>
                  </a:ext>
                </a:extLst>
              </p:cNvPr>
              <p:cNvSpPr>
                <a:spLocks noChangeShapeType="1"/>
              </p:cNvSpPr>
              <p:nvPr/>
            </p:nvSpPr>
            <p:spPr bwMode="auto">
              <a:xfrm>
                <a:off x="1412875" y="12700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 name="Line 3734">
                <a:extLst>
                  <a:ext uri="{FF2B5EF4-FFF2-40B4-BE49-F238E27FC236}">
                    <a16:creationId xmlns:a16="http://schemas.microsoft.com/office/drawing/2014/main" id="{01FF6478-F0FD-B822-1DFA-E25DD1057B80}"/>
                  </a:ext>
                </a:extLst>
              </p:cNvPr>
              <p:cNvSpPr>
                <a:spLocks noChangeShapeType="1"/>
              </p:cNvSpPr>
              <p:nvPr/>
            </p:nvSpPr>
            <p:spPr bwMode="auto">
              <a:xfrm>
                <a:off x="1397000" y="12858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 name="Line 3735">
                <a:extLst>
                  <a:ext uri="{FF2B5EF4-FFF2-40B4-BE49-F238E27FC236}">
                    <a16:creationId xmlns:a16="http://schemas.microsoft.com/office/drawing/2014/main" id="{3BDE34C0-405F-8357-BF69-0FD335E2C250}"/>
                  </a:ext>
                </a:extLst>
              </p:cNvPr>
              <p:cNvSpPr>
                <a:spLocks noChangeShapeType="1"/>
              </p:cNvSpPr>
              <p:nvPr/>
            </p:nvSpPr>
            <p:spPr bwMode="auto">
              <a:xfrm>
                <a:off x="1412875" y="12700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 name="Line 3736">
                <a:extLst>
                  <a:ext uri="{FF2B5EF4-FFF2-40B4-BE49-F238E27FC236}">
                    <a16:creationId xmlns:a16="http://schemas.microsoft.com/office/drawing/2014/main" id="{DD94A6F1-5DB0-0C67-4755-D83F79074919}"/>
                  </a:ext>
                </a:extLst>
              </p:cNvPr>
              <p:cNvSpPr>
                <a:spLocks noChangeShapeType="1"/>
              </p:cNvSpPr>
              <p:nvPr/>
            </p:nvSpPr>
            <p:spPr bwMode="auto">
              <a:xfrm>
                <a:off x="1409700" y="1308101"/>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 name="Line 3737">
                <a:extLst>
                  <a:ext uri="{FF2B5EF4-FFF2-40B4-BE49-F238E27FC236}">
                    <a16:creationId xmlns:a16="http://schemas.microsoft.com/office/drawing/2014/main" id="{42332FCE-2EF7-2B60-0FE7-A068B23305BC}"/>
                  </a:ext>
                </a:extLst>
              </p:cNvPr>
              <p:cNvSpPr>
                <a:spLocks noChangeShapeType="1"/>
              </p:cNvSpPr>
              <p:nvPr/>
            </p:nvSpPr>
            <p:spPr bwMode="auto">
              <a:xfrm>
                <a:off x="1425575" y="12922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 name="Line 3738">
                <a:extLst>
                  <a:ext uri="{FF2B5EF4-FFF2-40B4-BE49-F238E27FC236}">
                    <a16:creationId xmlns:a16="http://schemas.microsoft.com/office/drawing/2014/main" id="{B6AB5365-4B4D-F25E-27A2-D4CF0CC375DF}"/>
                  </a:ext>
                </a:extLst>
              </p:cNvPr>
              <p:cNvSpPr>
                <a:spLocks noChangeShapeType="1"/>
              </p:cNvSpPr>
              <p:nvPr/>
            </p:nvSpPr>
            <p:spPr bwMode="auto">
              <a:xfrm>
                <a:off x="1430338" y="13223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 name="Line 3739">
                <a:extLst>
                  <a:ext uri="{FF2B5EF4-FFF2-40B4-BE49-F238E27FC236}">
                    <a16:creationId xmlns:a16="http://schemas.microsoft.com/office/drawing/2014/main" id="{264DB407-BCE0-24B4-CB73-05E4836EBD72}"/>
                  </a:ext>
                </a:extLst>
              </p:cNvPr>
              <p:cNvSpPr>
                <a:spLocks noChangeShapeType="1"/>
              </p:cNvSpPr>
              <p:nvPr/>
            </p:nvSpPr>
            <p:spPr bwMode="auto">
              <a:xfrm>
                <a:off x="1446213" y="13065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 name="Line 3740">
                <a:extLst>
                  <a:ext uri="{FF2B5EF4-FFF2-40B4-BE49-F238E27FC236}">
                    <a16:creationId xmlns:a16="http://schemas.microsoft.com/office/drawing/2014/main" id="{5C8BB588-838A-E084-F656-85EBF2D70651}"/>
                  </a:ext>
                </a:extLst>
              </p:cNvPr>
              <p:cNvSpPr>
                <a:spLocks noChangeShapeType="1"/>
              </p:cNvSpPr>
              <p:nvPr/>
            </p:nvSpPr>
            <p:spPr bwMode="auto">
              <a:xfrm>
                <a:off x="1516063" y="13525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 name="Line 3741">
                <a:extLst>
                  <a:ext uri="{FF2B5EF4-FFF2-40B4-BE49-F238E27FC236}">
                    <a16:creationId xmlns:a16="http://schemas.microsoft.com/office/drawing/2014/main" id="{3129A7D1-08E8-5B65-203A-3C8B126FB66B}"/>
                  </a:ext>
                </a:extLst>
              </p:cNvPr>
              <p:cNvSpPr>
                <a:spLocks noChangeShapeType="1"/>
              </p:cNvSpPr>
              <p:nvPr/>
            </p:nvSpPr>
            <p:spPr bwMode="auto">
              <a:xfrm>
                <a:off x="1531938" y="1338263"/>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 name="Line 3742">
                <a:extLst>
                  <a:ext uri="{FF2B5EF4-FFF2-40B4-BE49-F238E27FC236}">
                    <a16:creationId xmlns:a16="http://schemas.microsoft.com/office/drawing/2014/main" id="{8268F9CC-7CA5-D09F-2FA5-1AED6B582936}"/>
                  </a:ext>
                </a:extLst>
              </p:cNvPr>
              <p:cNvSpPr>
                <a:spLocks noChangeShapeType="1"/>
              </p:cNvSpPr>
              <p:nvPr/>
            </p:nvSpPr>
            <p:spPr bwMode="auto">
              <a:xfrm>
                <a:off x="1516063" y="13525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 name="Line 3743">
                <a:extLst>
                  <a:ext uri="{FF2B5EF4-FFF2-40B4-BE49-F238E27FC236}">
                    <a16:creationId xmlns:a16="http://schemas.microsoft.com/office/drawing/2014/main" id="{C794AB00-40BC-49A2-6173-F997F82A279D}"/>
                  </a:ext>
                </a:extLst>
              </p:cNvPr>
              <p:cNvSpPr>
                <a:spLocks noChangeShapeType="1"/>
              </p:cNvSpPr>
              <p:nvPr/>
            </p:nvSpPr>
            <p:spPr bwMode="auto">
              <a:xfrm>
                <a:off x="1531938" y="1338263"/>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 name="Line 3744">
                <a:extLst>
                  <a:ext uri="{FF2B5EF4-FFF2-40B4-BE49-F238E27FC236}">
                    <a16:creationId xmlns:a16="http://schemas.microsoft.com/office/drawing/2014/main" id="{DEA2696C-06CF-2F44-7546-6B1F2D0EC9CD}"/>
                  </a:ext>
                </a:extLst>
              </p:cNvPr>
              <p:cNvSpPr>
                <a:spLocks noChangeShapeType="1"/>
              </p:cNvSpPr>
              <p:nvPr/>
            </p:nvSpPr>
            <p:spPr bwMode="auto">
              <a:xfrm>
                <a:off x="1528763" y="136048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 name="Line 3745">
                <a:extLst>
                  <a:ext uri="{FF2B5EF4-FFF2-40B4-BE49-F238E27FC236}">
                    <a16:creationId xmlns:a16="http://schemas.microsoft.com/office/drawing/2014/main" id="{14B6C765-DB32-BF58-D290-A5BDCB27EC98}"/>
                  </a:ext>
                </a:extLst>
              </p:cNvPr>
              <p:cNvSpPr>
                <a:spLocks noChangeShapeType="1"/>
              </p:cNvSpPr>
              <p:nvPr/>
            </p:nvSpPr>
            <p:spPr bwMode="auto">
              <a:xfrm>
                <a:off x="1544638" y="13446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 name="Line 3746">
                <a:extLst>
                  <a:ext uri="{FF2B5EF4-FFF2-40B4-BE49-F238E27FC236}">
                    <a16:creationId xmlns:a16="http://schemas.microsoft.com/office/drawing/2014/main" id="{3B2B07C8-D216-30E7-5606-5AACB9B94FEC}"/>
                  </a:ext>
                </a:extLst>
              </p:cNvPr>
              <p:cNvSpPr>
                <a:spLocks noChangeShapeType="1"/>
              </p:cNvSpPr>
              <p:nvPr/>
            </p:nvSpPr>
            <p:spPr bwMode="auto">
              <a:xfrm>
                <a:off x="1531938" y="136048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 name="Line 3747">
                <a:extLst>
                  <a:ext uri="{FF2B5EF4-FFF2-40B4-BE49-F238E27FC236}">
                    <a16:creationId xmlns:a16="http://schemas.microsoft.com/office/drawing/2014/main" id="{F31910D8-3293-E6F2-6BFB-192BEBB957DE}"/>
                  </a:ext>
                </a:extLst>
              </p:cNvPr>
              <p:cNvSpPr>
                <a:spLocks noChangeShapeType="1"/>
              </p:cNvSpPr>
              <p:nvPr/>
            </p:nvSpPr>
            <p:spPr bwMode="auto">
              <a:xfrm>
                <a:off x="1547813" y="13446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 name="Line 3748">
                <a:extLst>
                  <a:ext uri="{FF2B5EF4-FFF2-40B4-BE49-F238E27FC236}">
                    <a16:creationId xmlns:a16="http://schemas.microsoft.com/office/drawing/2014/main" id="{481D094E-EFFC-4894-40BD-534444D20ADE}"/>
                  </a:ext>
                </a:extLst>
              </p:cNvPr>
              <p:cNvSpPr>
                <a:spLocks noChangeShapeType="1"/>
              </p:cNvSpPr>
              <p:nvPr/>
            </p:nvSpPr>
            <p:spPr bwMode="auto">
              <a:xfrm>
                <a:off x="1531938" y="136048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 name="Line 3749">
                <a:extLst>
                  <a:ext uri="{FF2B5EF4-FFF2-40B4-BE49-F238E27FC236}">
                    <a16:creationId xmlns:a16="http://schemas.microsoft.com/office/drawing/2014/main" id="{E7280F98-6E24-7D24-1DE4-0091BC58445C}"/>
                  </a:ext>
                </a:extLst>
              </p:cNvPr>
              <p:cNvSpPr>
                <a:spLocks noChangeShapeType="1"/>
              </p:cNvSpPr>
              <p:nvPr/>
            </p:nvSpPr>
            <p:spPr bwMode="auto">
              <a:xfrm>
                <a:off x="1547813" y="1344613"/>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 name="Line 3750">
                <a:extLst>
                  <a:ext uri="{FF2B5EF4-FFF2-40B4-BE49-F238E27FC236}">
                    <a16:creationId xmlns:a16="http://schemas.microsoft.com/office/drawing/2014/main" id="{B3F1BBCB-07F1-64BB-2D3F-974B290DD967}"/>
                  </a:ext>
                </a:extLst>
              </p:cNvPr>
              <p:cNvSpPr>
                <a:spLocks noChangeShapeType="1"/>
              </p:cNvSpPr>
              <p:nvPr/>
            </p:nvSpPr>
            <p:spPr bwMode="auto">
              <a:xfrm>
                <a:off x="1622425" y="13843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7" name="Line 3751">
                <a:extLst>
                  <a:ext uri="{FF2B5EF4-FFF2-40B4-BE49-F238E27FC236}">
                    <a16:creationId xmlns:a16="http://schemas.microsoft.com/office/drawing/2014/main" id="{E95A1B19-4DA6-5C16-BA4F-353233B1E485}"/>
                  </a:ext>
                </a:extLst>
              </p:cNvPr>
              <p:cNvSpPr>
                <a:spLocks noChangeShapeType="1"/>
              </p:cNvSpPr>
              <p:nvPr/>
            </p:nvSpPr>
            <p:spPr bwMode="auto">
              <a:xfrm>
                <a:off x="1638300" y="13684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8" name="Line 3752">
                <a:extLst>
                  <a:ext uri="{FF2B5EF4-FFF2-40B4-BE49-F238E27FC236}">
                    <a16:creationId xmlns:a16="http://schemas.microsoft.com/office/drawing/2014/main" id="{69FE69E5-7996-561F-CC61-A5B608169C60}"/>
                  </a:ext>
                </a:extLst>
              </p:cNvPr>
              <p:cNvSpPr>
                <a:spLocks noChangeShapeType="1"/>
              </p:cNvSpPr>
              <p:nvPr/>
            </p:nvSpPr>
            <p:spPr bwMode="auto">
              <a:xfrm>
                <a:off x="1625600" y="13843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9" name="Line 3753">
                <a:extLst>
                  <a:ext uri="{FF2B5EF4-FFF2-40B4-BE49-F238E27FC236}">
                    <a16:creationId xmlns:a16="http://schemas.microsoft.com/office/drawing/2014/main" id="{4A511A98-519C-C032-4EC8-AE7D75BEB652}"/>
                  </a:ext>
                </a:extLst>
              </p:cNvPr>
              <p:cNvSpPr>
                <a:spLocks noChangeShapeType="1"/>
              </p:cNvSpPr>
              <p:nvPr/>
            </p:nvSpPr>
            <p:spPr bwMode="auto">
              <a:xfrm>
                <a:off x="1641475" y="13684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0" name="Line 3754">
                <a:extLst>
                  <a:ext uri="{FF2B5EF4-FFF2-40B4-BE49-F238E27FC236}">
                    <a16:creationId xmlns:a16="http://schemas.microsoft.com/office/drawing/2014/main" id="{685874EA-EF88-6EE4-56C7-5F35EB39667E}"/>
                  </a:ext>
                </a:extLst>
              </p:cNvPr>
              <p:cNvSpPr>
                <a:spLocks noChangeShapeType="1"/>
              </p:cNvSpPr>
              <p:nvPr/>
            </p:nvSpPr>
            <p:spPr bwMode="auto">
              <a:xfrm>
                <a:off x="1641475" y="14001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1" name="Line 3755">
                <a:extLst>
                  <a:ext uri="{FF2B5EF4-FFF2-40B4-BE49-F238E27FC236}">
                    <a16:creationId xmlns:a16="http://schemas.microsoft.com/office/drawing/2014/main" id="{826E62DA-4674-1725-C071-C209A74C2796}"/>
                  </a:ext>
                </a:extLst>
              </p:cNvPr>
              <p:cNvSpPr>
                <a:spLocks noChangeShapeType="1"/>
              </p:cNvSpPr>
              <p:nvPr/>
            </p:nvSpPr>
            <p:spPr bwMode="auto">
              <a:xfrm>
                <a:off x="1657350" y="1384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2" name="Line 3756">
                <a:extLst>
                  <a:ext uri="{FF2B5EF4-FFF2-40B4-BE49-F238E27FC236}">
                    <a16:creationId xmlns:a16="http://schemas.microsoft.com/office/drawing/2014/main" id="{D4BD22FE-66D8-0256-B012-272D03BFFA94}"/>
                  </a:ext>
                </a:extLst>
              </p:cNvPr>
              <p:cNvSpPr>
                <a:spLocks noChangeShapeType="1"/>
              </p:cNvSpPr>
              <p:nvPr/>
            </p:nvSpPr>
            <p:spPr bwMode="auto">
              <a:xfrm>
                <a:off x="1644650" y="14001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3" name="Line 3757">
                <a:extLst>
                  <a:ext uri="{FF2B5EF4-FFF2-40B4-BE49-F238E27FC236}">
                    <a16:creationId xmlns:a16="http://schemas.microsoft.com/office/drawing/2014/main" id="{DAE9D01D-76DB-46AB-4314-3AF54997DF6B}"/>
                  </a:ext>
                </a:extLst>
              </p:cNvPr>
              <p:cNvSpPr>
                <a:spLocks noChangeShapeType="1"/>
              </p:cNvSpPr>
              <p:nvPr/>
            </p:nvSpPr>
            <p:spPr bwMode="auto">
              <a:xfrm>
                <a:off x="1660525" y="1384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4" name="Line 3758">
                <a:extLst>
                  <a:ext uri="{FF2B5EF4-FFF2-40B4-BE49-F238E27FC236}">
                    <a16:creationId xmlns:a16="http://schemas.microsoft.com/office/drawing/2014/main" id="{EE7E1F23-882F-8227-F21C-6E636B252F4E}"/>
                  </a:ext>
                </a:extLst>
              </p:cNvPr>
              <p:cNvSpPr>
                <a:spLocks noChangeShapeType="1"/>
              </p:cNvSpPr>
              <p:nvPr/>
            </p:nvSpPr>
            <p:spPr bwMode="auto">
              <a:xfrm>
                <a:off x="1647825" y="1400176"/>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5" name="Line 3759">
                <a:extLst>
                  <a:ext uri="{FF2B5EF4-FFF2-40B4-BE49-F238E27FC236}">
                    <a16:creationId xmlns:a16="http://schemas.microsoft.com/office/drawing/2014/main" id="{7DFC470C-D2C8-876B-F5DB-8A32CCBDB637}"/>
                  </a:ext>
                </a:extLst>
              </p:cNvPr>
              <p:cNvSpPr>
                <a:spLocks noChangeShapeType="1"/>
              </p:cNvSpPr>
              <p:nvPr/>
            </p:nvSpPr>
            <p:spPr bwMode="auto">
              <a:xfrm>
                <a:off x="1663700" y="1384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6" name="Line 3760">
                <a:extLst>
                  <a:ext uri="{FF2B5EF4-FFF2-40B4-BE49-F238E27FC236}">
                    <a16:creationId xmlns:a16="http://schemas.microsoft.com/office/drawing/2014/main" id="{BBCFFEDB-46FE-5D33-E534-18E053A21B12}"/>
                  </a:ext>
                </a:extLst>
              </p:cNvPr>
              <p:cNvSpPr>
                <a:spLocks noChangeShapeType="1"/>
              </p:cNvSpPr>
              <p:nvPr/>
            </p:nvSpPr>
            <p:spPr bwMode="auto">
              <a:xfrm>
                <a:off x="1651000" y="14001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7" name="Line 3761">
                <a:extLst>
                  <a:ext uri="{FF2B5EF4-FFF2-40B4-BE49-F238E27FC236}">
                    <a16:creationId xmlns:a16="http://schemas.microsoft.com/office/drawing/2014/main" id="{A0E51A3C-C90E-8CD1-0C71-AB9F3CC0D7CB}"/>
                  </a:ext>
                </a:extLst>
              </p:cNvPr>
              <p:cNvSpPr>
                <a:spLocks noChangeShapeType="1"/>
              </p:cNvSpPr>
              <p:nvPr/>
            </p:nvSpPr>
            <p:spPr bwMode="auto">
              <a:xfrm>
                <a:off x="1666875" y="1384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6" name="Line 3762">
                <a:extLst>
                  <a:ext uri="{FF2B5EF4-FFF2-40B4-BE49-F238E27FC236}">
                    <a16:creationId xmlns:a16="http://schemas.microsoft.com/office/drawing/2014/main" id="{C5D9EDE6-ACDA-1C92-1E94-8D30CA35513D}"/>
                  </a:ext>
                </a:extLst>
              </p:cNvPr>
              <p:cNvSpPr>
                <a:spLocks noChangeShapeType="1"/>
              </p:cNvSpPr>
              <p:nvPr/>
            </p:nvSpPr>
            <p:spPr bwMode="auto">
              <a:xfrm>
                <a:off x="1668463" y="14097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7" name="Line 3763">
                <a:extLst>
                  <a:ext uri="{FF2B5EF4-FFF2-40B4-BE49-F238E27FC236}">
                    <a16:creationId xmlns:a16="http://schemas.microsoft.com/office/drawing/2014/main" id="{B5B9F977-6C4D-B4E5-40CC-9DD8222D7576}"/>
                  </a:ext>
                </a:extLst>
              </p:cNvPr>
              <p:cNvSpPr>
                <a:spLocks noChangeShapeType="1"/>
              </p:cNvSpPr>
              <p:nvPr/>
            </p:nvSpPr>
            <p:spPr bwMode="auto">
              <a:xfrm>
                <a:off x="1684338" y="139382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8" name="Line 3764">
                <a:extLst>
                  <a:ext uri="{FF2B5EF4-FFF2-40B4-BE49-F238E27FC236}">
                    <a16:creationId xmlns:a16="http://schemas.microsoft.com/office/drawing/2014/main" id="{1538C79C-F0DD-EC47-F54E-7C401D7DF975}"/>
                  </a:ext>
                </a:extLst>
              </p:cNvPr>
              <p:cNvSpPr>
                <a:spLocks noChangeShapeType="1"/>
              </p:cNvSpPr>
              <p:nvPr/>
            </p:nvSpPr>
            <p:spPr bwMode="auto">
              <a:xfrm>
                <a:off x="1681163" y="14097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9" name="Line 3765">
                <a:extLst>
                  <a:ext uri="{FF2B5EF4-FFF2-40B4-BE49-F238E27FC236}">
                    <a16:creationId xmlns:a16="http://schemas.microsoft.com/office/drawing/2014/main" id="{2A1C61F0-41B3-AB94-A89B-3B6CB0B5FEB7}"/>
                  </a:ext>
                </a:extLst>
              </p:cNvPr>
              <p:cNvSpPr>
                <a:spLocks noChangeShapeType="1"/>
              </p:cNvSpPr>
              <p:nvPr/>
            </p:nvSpPr>
            <p:spPr bwMode="auto">
              <a:xfrm>
                <a:off x="1697038" y="139382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0" name="Line 3766">
                <a:extLst>
                  <a:ext uri="{FF2B5EF4-FFF2-40B4-BE49-F238E27FC236}">
                    <a16:creationId xmlns:a16="http://schemas.microsoft.com/office/drawing/2014/main" id="{578BFA4E-5104-5694-51CB-A5C5E1E51CFF}"/>
                  </a:ext>
                </a:extLst>
              </p:cNvPr>
              <p:cNvSpPr>
                <a:spLocks noChangeShapeType="1"/>
              </p:cNvSpPr>
              <p:nvPr/>
            </p:nvSpPr>
            <p:spPr bwMode="auto">
              <a:xfrm>
                <a:off x="1687513" y="1409701"/>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1" name="Line 3767">
                <a:extLst>
                  <a:ext uri="{FF2B5EF4-FFF2-40B4-BE49-F238E27FC236}">
                    <a16:creationId xmlns:a16="http://schemas.microsoft.com/office/drawing/2014/main" id="{D5EF355B-37CF-50B5-210F-194E61B0CF6F}"/>
                  </a:ext>
                </a:extLst>
              </p:cNvPr>
              <p:cNvSpPr>
                <a:spLocks noChangeShapeType="1"/>
              </p:cNvSpPr>
              <p:nvPr/>
            </p:nvSpPr>
            <p:spPr bwMode="auto">
              <a:xfrm>
                <a:off x="1703388" y="139382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2" name="Line 3768">
                <a:extLst>
                  <a:ext uri="{FF2B5EF4-FFF2-40B4-BE49-F238E27FC236}">
                    <a16:creationId xmlns:a16="http://schemas.microsoft.com/office/drawing/2014/main" id="{26169316-CD0C-EA28-4C54-953B34FB36E2}"/>
                  </a:ext>
                </a:extLst>
              </p:cNvPr>
              <p:cNvSpPr>
                <a:spLocks noChangeShapeType="1"/>
              </p:cNvSpPr>
              <p:nvPr/>
            </p:nvSpPr>
            <p:spPr bwMode="auto">
              <a:xfrm>
                <a:off x="1781175" y="14255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3" name="Line 3769">
                <a:extLst>
                  <a:ext uri="{FF2B5EF4-FFF2-40B4-BE49-F238E27FC236}">
                    <a16:creationId xmlns:a16="http://schemas.microsoft.com/office/drawing/2014/main" id="{6CDC38F3-6ADE-1BD4-D623-8358101ECEFA}"/>
                  </a:ext>
                </a:extLst>
              </p:cNvPr>
              <p:cNvSpPr>
                <a:spLocks noChangeShapeType="1"/>
              </p:cNvSpPr>
              <p:nvPr/>
            </p:nvSpPr>
            <p:spPr bwMode="auto">
              <a:xfrm>
                <a:off x="1797050" y="14097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4" name="Line 3770">
                <a:extLst>
                  <a:ext uri="{FF2B5EF4-FFF2-40B4-BE49-F238E27FC236}">
                    <a16:creationId xmlns:a16="http://schemas.microsoft.com/office/drawing/2014/main" id="{84C1A796-06BA-47ED-AA24-DB581F28968D}"/>
                  </a:ext>
                </a:extLst>
              </p:cNvPr>
              <p:cNvSpPr>
                <a:spLocks noChangeShapeType="1"/>
              </p:cNvSpPr>
              <p:nvPr/>
            </p:nvSpPr>
            <p:spPr bwMode="auto">
              <a:xfrm>
                <a:off x="1817688" y="14255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5" name="Line 3771">
                <a:extLst>
                  <a:ext uri="{FF2B5EF4-FFF2-40B4-BE49-F238E27FC236}">
                    <a16:creationId xmlns:a16="http://schemas.microsoft.com/office/drawing/2014/main" id="{18F9AFF5-A451-7018-C2C3-6AFADBAA27F3}"/>
                  </a:ext>
                </a:extLst>
              </p:cNvPr>
              <p:cNvSpPr>
                <a:spLocks noChangeShapeType="1"/>
              </p:cNvSpPr>
              <p:nvPr/>
            </p:nvSpPr>
            <p:spPr bwMode="auto">
              <a:xfrm>
                <a:off x="1833563" y="14097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6" name="Line 3772">
                <a:extLst>
                  <a:ext uri="{FF2B5EF4-FFF2-40B4-BE49-F238E27FC236}">
                    <a16:creationId xmlns:a16="http://schemas.microsoft.com/office/drawing/2014/main" id="{58BC6D19-176A-E8D0-AFA9-F3A37640FE82}"/>
                  </a:ext>
                </a:extLst>
              </p:cNvPr>
              <p:cNvSpPr>
                <a:spLocks noChangeShapeType="1"/>
              </p:cNvSpPr>
              <p:nvPr/>
            </p:nvSpPr>
            <p:spPr bwMode="auto">
              <a:xfrm>
                <a:off x="1827213" y="14255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7" name="Line 3773">
                <a:extLst>
                  <a:ext uri="{FF2B5EF4-FFF2-40B4-BE49-F238E27FC236}">
                    <a16:creationId xmlns:a16="http://schemas.microsoft.com/office/drawing/2014/main" id="{F3ED06C0-9FC6-A602-1124-7E664397CE89}"/>
                  </a:ext>
                </a:extLst>
              </p:cNvPr>
              <p:cNvSpPr>
                <a:spLocks noChangeShapeType="1"/>
              </p:cNvSpPr>
              <p:nvPr/>
            </p:nvSpPr>
            <p:spPr bwMode="auto">
              <a:xfrm>
                <a:off x="1843088" y="14097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8" name="Line 3774">
                <a:extLst>
                  <a:ext uri="{FF2B5EF4-FFF2-40B4-BE49-F238E27FC236}">
                    <a16:creationId xmlns:a16="http://schemas.microsoft.com/office/drawing/2014/main" id="{AAEA83A7-388A-5D37-39DF-CE7F5F22221A}"/>
                  </a:ext>
                </a:extLst>
              </p:cNvPr>
              <p:cNvSpPr>
                <a:spLocks noChangeShapeType="1"/>
              </p:cNvSpPr>
              <p:nvPr/>
            </p:nvSpPr>
            <p:spPr bwMode="auto">
              <a:xfrm>
                <a:off x="1839913" y="14351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9" name="Line 3775">
                <a:extLst>
                  <a:ext uri="{FF2B5EF4-FFF2-40B4-BE49-F238E27FC236}">
                    <a16:creationId xmlns:a16="http://schemas.microsoft.com/office/drawing/2014/main" id="{D023F42F-0D02-29D3-CF92-3E48BED253E1}"/>
                  </a:ext>
                </a:extLst>
              </p:cNvPr>
              <p:cNvSpPr>
                <a:spLocks noChangeShapeType="1"/>
              </p:cNvSpPr>
              <p:nvPr/>
            </p:nvSpPr>
            <p:spPr bwMode="auto">
              <a:xfrm>
                <a:off x="1855788" y="14192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0" name="Line 3776">
                <a:extLst>
                  <a:ext uri="{FF2B5EF4-FFF2-40B4-BE49-F238E27FC236}">
                    <a16:creationId xmlns:a16="http://schemas.microsoft.com/office/drawing/2014/main" id="{9C2DA67D-0B42-2FC8-5B37-4B6C125EE22B}"/>
                  </a:ext>
                </a:extLst>
              </p:cNvPr>
              <p:cNvSpPr>
                <a:spLocks noChangeShapeType="1"/>
              </p:cNvSpPr>
              <p:nvPr/>
            </p:nvSpPr>
            <p:spPr bwMode="auto">
              <a:xfrm>
                <a:off x="1839913" y="14351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1" name="Line 3777">
                <a:extLst>
                  <a:ext uri="{FF2B5EF4-FFF2-40B4-BE49-F238E27FC236}">
                    <a16:creationId xmlns:a16="http://schemas.microsoft.com/office/drawing/2014/main" id="{7197C073-5EF6-E127-BA6E-7208B5FF6387}"/>
                  </a:ext>
                </a:extLst>
              </p:cNvPr>
              <p:cNvSpPr>
                <a:spLocks noChangeShapeType="1"/>
              </p:cNvSpPr>
              <p:nvPr/>
            </p:nvSpPr>
            <p:spPr bwMode="auto">
              <a:xfrm>
                <a:off x="1855788" y="14192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2" name="Line 3778">
                <a:extLst>
                  <a:ext uri="{FF2B5EF4-FFF2-40B4-BE49-F238E27FC236}">
                    <a16:creationId xmlns:a16="http://schemas.microsoft.com/office/drawing/2014/main" id="{E7192B81-4CA8-9BDE-371E-EA5763637C4D}"/>
                  </a:ext>
                </a:extLst>
              </p:cNvPr>
              <p:cNvSpPr>
                <a:spLocks noChangeShapeType="1"/>
              </p:cNvSpPr>
              <p:nvPr/>
            </p:nvSpPr>
            <p:spPr bwMode="auto">
              <a:xfrm>
                <a:off x="1849438" y="1435101"/>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3" name="Line 3779">
                <a:extLst>
                  <a:ext uri="{FF2B5EF4-FFF2-40B4-BE49-F238E27FC236}">
                    <a16:creationId xmlns:a16="http://schemas.microsoft.com/office/drawing/2014/main" id="{1D072343-4B0A-216C-1C28-A6030937D1B5}"/>
                  </a:ext>
                </a:extLst>
              </p:cNvPr>
              <p:cNvSpPr>
                <a:spLocks noChangeShapeType="1"/>
              </p:cNvSpPr>
              <p:nvPr/>
            </p:nvSpPr>
            <p:spPr bwMode="auto">
              <a:xfrm>
                <a:off x="1863725" y="14192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4" name="Line 3780">
                <a:extLst>
                  <a:ext uri="{FF2B5EF4-FFF2-40B4-BE49-F238E27FC236}">
                    <a16:creationId xmlns:a16="http://schemas.microsoft.com/office/drawing/2014/main" id="{684ACC97-0B9C-98A9-22B2-AA1E7B5D80E0}"/>
                  </a:ext>
                </a:extLst>
              </p:cNvPr>
              <p:cNvSpPr>
                <a:spLocks noChangeShapeType="1"/>
              </p:cNvSpPr>
              <p:nvPr/>
            </p:nvSpPr>
            <p:spPr bwMode="auto">
              <a:xfrm>
                <a:off x="1857375" y="14351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5" name="Line 3781">
                <a:extLst>
                  <a:ext uri="{FF2B5EF4-FFF2-40B4-BE49-F238E27FC236}">
                    <a16:creationId xmlns:a16="http://schemas.microsoft.com/office/drawing/2014/main" id="{D5936367-7A6D-BA70-A94F-83EDF2BA38B4}"/>
                  </a:ext>
                </a:extLst>
              </p:cNvPr>
              <p:cNvSpPr>
                <a:spLocks noChangeShapeType="1"/>
              </p:cNvSpPr>
              <p:nvPr/>
            </p:nvSpPr>
            <p:spPr bwMode="auto">
              <a:xfrm>
                <a:off x="1873250" y="14192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6" name="Line 3782">
                <a:extLst>
                  <a:ext uri="{FF2B5EF4-FFF2-40B4-BE49-F238E27FC236}">
                    <a16:creationId xmlns:a16="http://schemas.microsoft.com/office/drawing/2014/main" id="{AEA239B8-31B4-5FBA-FEC0-9628DAEA82CF}"/>
                  </a:ext>
                </a:extLst>
              </p:cNvPr>
              <p:cNvSpPr>
                <a:spLocks noChangeShapeType="1"/>
              </p:cNvSpPr>
              <p:nvPr/>
            </p:nvSpPr>
            <p:spPr bwMode="auto">
              <a:xfrm>
                <a:off x="1906588" y="14446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7" name="Line 3783">
                <a:extLst>
                  <a:ext uri="{FF2B5EF4-FFF2-40B4-BE49-F238E27FC236}">
                    <a16:creationId xmlns:a16="http://schemas.microsoft.com/office/drawing/2014/main" id="{F7FDBECB-5CAB-A80F-D287-DF8DF889D932}"/>
                  </a:ext>
                </a:extLst>
              </p:cNvPr>
              <p:cNvSpPr>
                <a:spLocks noChangeShapeType="1"/>
              </p:cNvSpPr>
              <p:nvPr/>
            </p:nvSpPr>
            <p:spPr bwMode="auto">
              <a:xfrm>
                <a:off x="1922463" y="14287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CBF0EF3D-ED6F-BA89-56B8-428A862757D5}"/>
                </a:ext>
              </a:extLst>
            </p:cNvPr>
            <p:cNvGrpSpPr/>
            <p:nvPr/>
          </p:nvGrpSpPr>
          <p:grpSpPr>
            <a:xfrm>
              <a:off x="4957236" y="3389552"/>
              <a:ext cx="2511213" cy="398455"/>
              <a:chOff x="1979613" y="1447801"/>
              <a:chExt cx="1033462" cy="222250"/>
            </a:xfrm>
          </p:grpSpPr>
          <p:sp>
            <p:nvSpPr>
              <p:cNvPr id="120" name="Line 3784">
                <a:extLst>
                  <a:ext uri="{FF2B5EF4-FFF2-40B4-BE49-F238E27FC236}">
                    <a16:creationId xmlns:a16="http://schemas.microsoft.com/office/drawing/2014/main" id="{320D5FD2-3B61-EAED-4662-037A1FECC48C}"/>
                  </a:ext>
                </a:extLst>
              </p:cNvPr>
              <p:cNvSpPr>
                <a:spLocks noChangeShapeType="1"/>
              </p:cNvSpPr>
              <p:nvPr/>
            </p:nvSpPr>
            <p:spPr bwMode="auto">
              <a:xfrm>
                <a:off x="1979613" y="14620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Line 3785">
                <a:extLst>
                  <a:ext uri="{FF2B5EF4-FFF2-40B4-BE49-F238E27FC236}">
                    <a16:creationId xmlns:a16="http://schemas.microsoft.com/office/drawing/2014/main" id="{DB280A03-621E-F675-C79D-41CF52586038}"/>
                  </a:ext>
                </a:extLst>
              </p:cNvPr>
              <p:cNvSpPr>
                <a:spLocks noChangeShapeType="1"/>
              </p:cNvSpPr>
              <p:nvPr/>
            </p:nvSpPr>
            <p:spPr bwMode="auto">
              <a:xfrm>
                <a:off x="1995488" y="14478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Line 3786">
                <a:extLst>
                  <a:ext uri="{FF2B5EF4-FFF2-40B4-BE49-F238E27FC236}">
                    <a16:creationId xmlns:a16="http://schemas.microsoft.com/office/drawing/2014/main" id="{359AEE44-DCCE-06A3-5D02-2F562932F1E1}"/>
                  </a:ext>
                </a:extLst>
              </p:cNvPr>
              <p:cNvSpPr>
                <a:spLocks noChangeShapeType="1"/>
              </p:cNvSpPr>
              <p:nvPr/>
            </p:nvSpPr>
            <p:spPr bwMode="auto">
              <a:xfrm>
                <a:off x="2005013" y="146208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Line 3787">
                <a:extLst>
                  <a:ext uri="{FF2B5EF4-FFF2-40B4-BE49-F238E27FC236}">
                    <a16:creationId xmlns:a16="http://schemas.microsoft.com/office/drawing/2014/main" id="{6A8C2D9F-256F-0424-A537-FFB9535EBE33}"/>
                  </a:ext>
                </a:extLst>
              </p:cNvPr>
              <p:cNvSpPr>
                <a:spLocks noChangeShapeType="1"/>
              </p:cNvSpPr>
              <p:nvPr/>
            </p:nvSpPr>
            <p:spPr bwMode="auto">
              <a:xfrm>
                <a:off x="2020888" y="14478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Line 3788">
                <a:extLst>
                  <a:ext uri="{FF2B5EF4-FFF2-40B4-BE49-F238E27FC236}">
                    <a16:creationId xmlns:a16="http://schemas.microsoft.com/office/drawing/2014/main" id="{96EF4293-BC30-15E5-527B-7DE89F111AE6}"/>
                  </a:ext>
                </a:extLst>
              </p:cNvPr>
              <p:cNvSpPr>
                <a:spLocks noChangeShapeType="1"/>
              </p:cNvSpPr>
              <p:nvPr/>
            </p:nvSpPr>
            <p:spPr bwMode="auto">
              <a:xfrm>
                <a:off x="2014538" y="146208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Line 3789">
                <a:extLst>
                  <a:ext uri="{FF2B5EF4-FFF2-40B4-BE49-F238E27FC236}">
                    <a16:creationId xmlns:a16="http://schemas.microsoft.com/office/drawing/2014/main" id="{F07A1FE8-D667-2F18-F313-74185856D04B}"/>
                  </a:ext>
                </a:extLst>
              </p:cNvPr>
              <p:cNvSpPr>
                <a:spLocks noChangeShapeType="1"/>
              </p:cNvSpPr>
              <p:nvPr/>
            </p:nvSpPr>
            <p:spPr bwMode="auto">
              <a:xfrm>
                <a:off x="2028825" y="14478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Line 3790">
                <a:extLst>
                  <a:ext uri="{FF2B5EF4-FFF2-40B4-BE49-F238E27FC236}">
                    <a16:creationId xmlns:a16="http://schemas.microsoft.com/office/drawing/2014/main" id="{F0F3F106-C126-A9AC-1592-FDE977E9B3C3}"/>
                  </a:ext>
                </a:extLst>
              </p:cNvPr>
              <p:cNvSpPr>
                <a:spLocks noChangeShapeType="1"/>
              </p:cNvSpPr>
              <p:nvPr/>
            </p:nvSpPr>
            <p:spPr bwMode="auto">
              <a:xfrm>
                <a:off x="2022475" y="146208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Line 3791">
                <a:extLst>
                  <a:ext uri="{FF2B5EF4-FFF2-40B4-BE49-F238E27FC236}">
                    <a16:creationId xmlns:a16="http://schemas.microsoft.com/office/drawing/2014/main" id="{D3700278-7022-118F-7E91-0E451F258AEA}"/>
                  </a:ext>
                </a:extLst>
              </p:cNvPr>
              <p:cNvSpPr>
                <a:spLocks noChangeShapeType="1"/>
              </p:cNvSpPr>
              <p:nvPr/>
            </p:nvSpPr>
            <p:spPr bwMode="auto">
              <a:xfrm>
                <a:off x="2038350" y="1447801"/>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Line 3792">
                <a:extLst>
                  <a:ext uri="{FF2B5EF4-FFF2-40B4-BE49-F238E27FC236}">
                    <a16:creationId xmlns:a16="http://schemas.microsoft.com/office/drawing/2014/main" id="{D8A386FC-FFC4-1921-B659-789B81B0D959}"/>
                  </a:ext>
                </a:extLst>
              </p:cNvPr>
              <p:cNvSpPr>
                <a:spLocks noChangeShapeType="1"/>
              </p:cNvSpPr>
              <p:nvPr/>
            </p:nvSpPr>
            <p:spPr bwMode="auto">
              <a:xfrm>
                <a:off x="2025650" y="14732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Line 3793">
                <a:extLst>
                  <a:ext uri="{FF2B5EF4-FFF2-40B4-BE49-F238E27FC236}">
                    <a16:creationId xmlns:a16="http://schemas.microsoft.com/office/drawing/2014/main" id="{F3A3F6D8-5CCE-FD31-7268-F8EBDECC4487}"/>
                  </a:ext>
                </a:extLst>
              </p:cNvPr>
              <p:cNvSpPr>
                <a:spLocks noChangeShapeType="1"/>
              </p:cNvSpPr>
              <p:nvPr/>
            </p:nvSpPr>
            <p:spPr bwMode="auto">
              <a:xfrm>
                <a:off x="2041525" y="145732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Line 3794">
                <a:extLst>
                  <a:ext uri="{FF2B5EF4-FFF2-40B4-BE49-F238E27FC236}">
                    <a16:creationId xmlns:a16="http://schemas.microsoft.com/office/drawing/2014/main" id="{179775DD-564B-2F18-ED2F-F154434ADE95}"/>
                  </a:ext>
                </a:extLst>
              </p:cNvPr>
              <p:cNvSpPr>
                <a:spLocks noChangeShapeType="1"/>
              </p:cNvSpPr>
              <p:nvPr/>
            </p:nvSpPr>
            <p:spPr bwMode="auto">
              <a:xfrm>
                <a:off x="2025650" y="14732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Line 3795">
                <a:extLst>
                  <a:ext uri="{FF2B5EF4-FFF2-40B4-BE49-F238E27FC236}">
                    <a16:creationId xmlns:a16="http://schemas.microsoft.com/office/drawing/2014/main" id="{581AF934-5CEF-DFA0-B071-826BCEC0EBA5}"/>
                  </a:ext>
                </a:extLst>
              </p:cNvPr>
              <p:cNvSpPr>
                <a:spLocks noChangeShapeType="1"/>
              </p:cNvSpPr>
              <p:nvPr/>
            </p:nvSpPr>
            <p:spPr bwMode="auto">
              <a:xfrm>
                <a:off x="2041525" y="145732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Line 3796">
                <a:extLst>
                  <a:ext uri="{FF2B5EF4-FFF2-40B4-BE49-F238E27FC236}">
                    <a16:creationId xmlns:a16="http://schemas.microsoft.com/office/drawing/2014/main" id="{38ED52B4-B031-3922-86AF-445D7451FFAE}"/>
                  </a:ext>
                </a:extLst>
              </p:cNvPr>
              <p:cNvSpPr>
                <a:spLocks noChangeShapeType="1"/>
              </p:cNvSpPr>
              <p:nvPr/>
            </p:nvSpPr>
            <p:spPr bwMode="auto">
              <a:xfrm>
                <a:off x="2025650" y="14732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Line 3797">
                <a:extLst>
                  <a:ext uri="{FF2B5EF4-FFF2-40B4-BE49-F238E27FC236}">
                    <a16:creationId xmlns:a16="http://schemas.microsoft.com/office/drawing/2014/main" id="{3132D3C0-295A-34F9-4222-B440635F0A38}"/>
                  </a:ext>
                </a:extLst>
              </p:cNvPr>
              <p:cNvSpPr>
                <a:spLocks noChangeShapeType="1"/>
              </p:cNvSpPr>
              <p:nvPr/>
            </p:nvSpPr>
            <p:spPr bwMode="auto">
              <a:xfrm>
                <a:off x="2041525" y="145732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Line 3798">
                <a:extLst>
                  <a:ext uri="{FF2B5EF4-FFF2-40B4-BE49-F238E27FC236}">
                    <a16:creationId xmlns:a16="http://schemas.microsoft.com/office/drawing/2014/main" id="{087BEE67-4FFB-37D9-732D-07388F4494BA}"/>
                  </a:ext>
                </a:extLst>
              </p:cNvPr>
              <p:cNvSpPr>
                <a:spLocks noChangeShapeType="1"/>
              </p:cNvSpPr>
              <p:nvPr/>
            </p:nvSpPr>
            <p:spPr bwMode="auto">
              <a:xfrm>
                <a:off x="2032000" y="14827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Line 3799">
                <a:extLst>
                  <a:ext uri="{FF2B5EF4-FFF2-40B4-BE49-F238E27FC236}">
                    <a16:creationId xmlns:a16="http://schemas.microsoft.com/office/drawing/2014/main" id="{C421131C-27BF-AF07-8790-7EA00FADE341}"/>
                  </a:ext>
                </a:extLst>
              </p:cNvPr>
              <p:cNvSpPr>
                <a:spLocks noChangeShapeType="1"/>
              </p:cNvSpPr>
              <p:nvPr/>
            </p:nvSpPr>
            <p:spPr bwMode="auto">
              <a:xfrm>
                <a:off x="2047875" y="14668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Line 3800">
                <a:extLst>
                  <a:ext uri="{FF2B5EF4-FFF2-40B4-BE49-F238E27FC236}">
                    <a16:creationId xmlns:a16="http://schemas.microsoft.com/office/drawing/2014/main" id="{7FF23107-FB7C-395F-1E10-5A74793BE668}"/>
                  </a:ext>
                </a:extLst>
              </p:cNvPr>
              <p:cNvSpPr>
                <a:spLocks noChangeShapeType="1"/>
              </p:cNvSpPr>
              <p:nvPr/>
            </p:nvSpPr>
            <p:spPr bwMode="auto">
              <a:xfrm>
                <a:off x="2035175" y="14827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Line 3801">
                <a:extLst>
                  <a:ext uri="{FF2B5EF4-FFF2-40B4-BE49-F238E27FC236}">
                    <a16:creationId xmlns:a16="http://schemas.microsoft.com/office/drawing/2014/main" id="{B34F1EB3-A5E0-125D-4505-009EDF246361}"/>
                  </a:ext>
                </a:extLst>
              </p:cNvPr>
              <p:cNvSpPr>
                <a:spLocks noChangeShapeType="1"/>
              </p:cNvSpPr>
              <p:nvPr/>
            </p:nvSpPr>
            <p:spPr bwMode="auto">
              <a:xfrm>
                <a:off x="2051050" y="14668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Line 3802">
                <a:extLst>
                  <a:ext uri="{FF2B5EF4-FFF2-40B4-BE49-F238E27FC236}">
                    <a16:creationId xmlns:a16="http://schemas.microsoft.com/office/drawing/2014/main" id="{10328A72-494C-7CE2-AE39-EF8402DD9F79}"/>
                  </a:ext>
                </a:extLst>
              </p:cNvPr>
              <p:cNvSpPr>
                <a:spLocks noChangeShapeType="1"/>
              </p:cNvSpPr>
              <p:nvPr/>
            </p:nvSpPr>
            <p:spPr bwMode="auto">
              <a:xfrm>
                <a:off x="2038350" y="14938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Line 3803">
                <a:extLst>
                  <a:ext uri="{FF2B5EF4-FFF2-40B4-BE49-F238E27FC236}">
                    <a16:creationId xmlns:a16="http://schemas.microsoft.com/office/drawing/2014/main" id="{0AE65EA3-10A2-066F-AC44-BB8BC4560A71}"/>
                  </a:ext>
                </a:extLst>
              </p:cNvPr>
              <p:cNvSpPr>
                <a:spLocks noChangeShapeType="1"/>
              </p:cNvSpPr>
              <p:nvPr/>
            </p:nvSpPr>
            <p:spPr bwMode="auto">
              <a:xfrm>
                <a:off x="2054225" y="1477963"/>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Line 3804">
                <a:extLst>
                  <a:ext uri="{FF2B5EF4-FFF2-40B4-BE49-F238E27FC236}">
                    <a16:creationId xmlns:a16="http://schemas.microsoft.com/office/drawing/2014/main" id="{4E617B53-5439-7C18-D08F-6A6F4879A6A0}"/>
                  </a:ext>
                </a:extLst>
              </p:cNvPr>
              <p:cNvSpPr>
                <a:spLocks noChangeShapeType="1"/>
              </p:cNvSpPr>
              <p:nvPr/>
            </p:nvSpPr>
            <p:spPr bwMode="auto">
              <a:xfrm>
                <a:off x="2038350" y="14938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Line 3805">
                <a:extLst>
                  <a:ext uri="{FF2B5EF4-FFF2-40B4-BE49-F238E27FC236}">
                    <a16:creationId xmlns:a16="http://schemas.microsoft.com/office/drawing/2014/main" id="{DB6A0911-96B3-4DA5-9EFD-06EF50312135}"/>
                  </a:ext>
                </a:extLst>
              </p:cNvPr>
              <p:cNvSpPr>
                <a:spLocks noChangeShapeType="1"/>
              </p:cNvSpPr>
              <p:nvPr/>
            </p:nvSpPr>
            <p:spPr bwMode="auto">
              <a:xfrm>
                <a:off x="2054225" y="1477963"/>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Line 3806">
                <a:extLst>
                  <a:ext uri="{FF2B5EF4-FFF2-40B4-BE49-F238E27FC236}">
                    <a16:creationId xmlns:a16="http://schemas.microsoft.com/office/drawing/2014/main" id="{9FD428E4-26CE-63A3-3438-F9973154BE1A}"/>
                  </a:ext>
                </a:extLst>
              </p:cNvPr>
              <p:cNvSpPr>
                <a:spLocks noChangeShapeType="1"/>
              </p:cNvSpPr>
              <p:nvPr/>
            </p:nvSpPr>
            <p:spPr bwMode="auto">
              <a:xfrm>
                <a:off x="2041525" y="149383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Line 3807">
                <a:extLst>
                  <a:ext uri="{FF2B5EF4-FFF2-40B4-BE49-F238E27FC236}">
                    <a16:creationId xmlns:a16="http://schemas.microsoft.com/office/drawing/2014/main" id="{127F7A2C-E887-AFD5-0772-7F3F6E759CD3}"/>
                  </a:ext>
                </a:extLst>
              </p:cNvPr>
              <p:cNvSpPr>
                <a:spLocks noChangeShapeType="1"/>
              </p:cNvSpPr>
              <p:nvPr/>
            </p:nvSpPr>
            <p:spPr bwMode="auto">
              <a:xfrm>
                <a:off x="2057400" y="1477963"/>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Line 3808">
                <a:extLst>
                  <a:ext uri="{FF2B5EF4-FFF2-40B4-BE49-F238E27FC236}">
                    <a16:creationId xmlns:a16="http://schemas.microsoft.com/office/drawing/2014/main" id="{75AABF4D-5238-BEB5-07D8-E17A0C902791}"/>
                  </a:ext>
                </a:extLst>
              </p:cNvPr>
              <p:cNvSpPr>
                <a:spLocks noChangeShapeType="1"/>
              </p:cNvSpPr>
              <p:nvPr/>
            </p:nvSpPr>
            <p:spPr bwMode="auto">
              <a:xfrm>
                <a:off x="2044700" y="1493838"/>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Line 3809">
                <a:extLst>
                  <a:ext uri="{FF2B5EF4-FFF2-40B4-BE49-F238E27FC236}">
                    <a16:creationId xmlns:a16="http://schemas.microsoft.com/office/drawing/2014/main" id="{47914F4D-8091-1605-6381-4B5176D32608}"/>
                  </a:ext>
                </a:extLst>
              </p:cNvPr>
              <p:cNvSpPr>
                <a:spLocks noChangeShapeType="1"/>
              </p:cNvSpPr>
              <p:nvPr/>
            </p:nvSpPr>
            <p:spPr bwMode="auto">
              <a:xfrm>
                <a:off x="2060575" y="1477963"/>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Line 3810">
                <a:extLst>
                  <a:ext uri="{FF2B5EF4-FFF2-40B4-BE49-F238E27FC236}">
                    <a16:creationId xmlns:a16="http://schemas.microsoft.com/office/drawing/2014/main" id="{62EEDBD2-81BD-C175-7019-D03C38A7D9EF}"/>
                  </a:ext>
                </a:extLst>
              </p:cNvPr>
              <p:cNvSpPr>
                <a:spLocks noChangeShapeType="1"/>
              </p:cNvSpPr>
              <p:nvPr/>
            </p:nvSpPr>
            <p:spPr bwMode="auto">
              <a:xfrm>
                <a:off x="2054225" y="1504951"/>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Line 3811">
                <a:extLst>
                  <a:ext uri="{FF2B5EF4-FFF2-40B4-BE49-F238E27FC236}">
                    <a16:creationId xmlns:a16="http://schemas.microsoft.com/office/drawing/2014/main" id="{7B657BAF-F2A2-7D1F-064A-4A8B1F376A8A}"/>
                  </a:ext>
                </a:extLst>
              </p:cNvPr>
              <p:cNvSpPr>
                <a:spLocks noChangeShapeType="1"/>
              </p:cNvSpPr>
              <p:nvPr/>
            </p:nvSpPr>
            <p:spPr bwMode="auto">
              <a:xfrm>
                <a:off x="2068513" y="148907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Line 3812">
                <a:extLst>
                  <a:ext uri="{FF2B5EF4-FFF2-40B4-BE49-F238E27FC236}">
                    <a16:creationId xmlns:a16="http://schemas.microsoft.com/office/drawing/2014/main" id="{7D898A5D-7AF9-75A0-286C-3F37F570EC04}"/>
                  </a:ext>
                </a:extLst>
              </p:cNvPr>
              <p:cNvSpPr>
                <a:spLocks noChangeShapeType="1"/>
              </p:cNvSpPr>
              <p:nvPr/>
            </p:nvSpPr>
            <p:spPr bwMode="auto">
              <a:xfrm>
                <a:off x="2054225" y="1504951"/>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Line 3813">
                <a:extLst>
                  <a:ext uri="{FF2B5EF4-FFF2-40B4-BE49-F238E27FC236}">
                    <a16:creationId xmlns:a16="http://schemas.microsoft.com/office/drawing/2014/main" id="{63C12CBF-01CC-9CBE-2D57-747BECD69AA4}"/>
                  </a:ext>
                </a:extLst>
              </p:cNvPr>
              <p:cNvSpPr>
                <a:spLocks noChangeShapeType="1"/>
              </p:cNvSpPr>
              <p:nvPr/>
            </p:nvSpPr>
            <p:spPr bwMode="auto">
              <a:xfrm>
                <a:off x="2068513" y="148907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Line 3814">
                <a:extLst>
                  <a:ext uri="{FF2B5EF4-FFF2-40B4-BE49-F238E27FC236}">
                    <a16:creationId xmlns:a16="http://schemas.microsoft.com/office/drawing/2014/main" id="{8747C9CB-F589-217F-2F7E-DCF1D9266024}"/>
                  </a:ext>
                </a:extLst>
              </p:cNvPr>
              <p:cNvSpPr>
                <a:spLocks noChangeShapeType="1"/>
              </p:cNvSpPr>
              <p:nvPr/>
            </p:nvSpPr>
            <p:spPr bwMode="auto">
              <a:xfrm>
                <a:off x="2055813" y="15049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Line 3815">
                <a:extLst>
                  <a:ext uri="{FF2B5EF4-FFF2-40B4-BE49-F238E27FC236}">
                    <a16:creationId xmlns:a16="http://schemas.microsoft.com/office/drawing/2014/main" id="{0D95A8B3-5C04-9812-0D83-06D77835A2B9}"/>
                  </a:ext>
                </a:extLst>
              </p:cNvPr>
              <p:cNvSpPr>
                <a:spLocks noChangeShapeType="1"/>
              </p:cNvSpPr>
              <p:nvPr/>
            </p:nvSpPr>
            <p:spPr bwMode="auto">
              <a:xfrm>
                <a:off x="2071688" y="148907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Line 3816">
                <a:extLst>
                  <a:ext uri="{FF2B5EF4-FFF2-40B4-BE49-F238E27FC236}">
                    <a16:creationId xmlns:a16="http://schemas.microsoft.com/office/drawing/2014/main" id="{A7DE4138-9B5E-DA4B-2668-D4C6B3A5B6CF}"/>
                  </a:ext>
                </a:extLst>
              </p:cNvPr>
              <p:cNvSpPr>
                <a:spLocks noChangeShapeType="1"/>
              </p:cNvSpPr>
              <p:nvPr/>
            </p:nvSpPr>
            <p:spPr bwMode="auto">
              <a:xfrm>
                <a:off x="2157413" y="15049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Line 3817">
                <a:extLst>
                  <a:ext uri="{FF2B5EF4-FFF2-40B4-BE49-F238E27FC236}">
                    <a16:creationId xmlns:a16="http://schemas.microsoft.com/office/drawing/2014/main" id="{37C88F21-86C4-3565-984D-6C548FA1AFD6}"/>
                  </a:ext>
                </a:extLst>
              </p:cNvPr>
              <p:cNvSpPr>
                <a:spLocks noChangeShapeType="1"/>
              </p:cNvSpPr>
              <p:nvPr/>
            </p:nvSpPr>
            <p:spPr bwMode="auto">
              <a:xfrm>
                <a:off x="2173288" y="148907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Line 3818">
                <a:extLst>
                  <a:ext uri="{FF2B5EF4-FFF2-40B4-BE49-F238E27FC236}">
                    <a16:creationId xmlns:a16="http://schemas.microsoft.com/office/drawing/2014/main" id="{4BEC4AA1-1A23-7071-FF69-6243D8808DED}"/>
                  </a:ext>
                </a:extLst>
              </p:cNvPr>
              <p:cNvSpPr>
                <a:spLocks noChangeShapeType="1"/>
              </p:cNvSpPr>
              <p:nvPr/>
            </p:nvSpPr>
            <p:spPr bwMode="auto">
              <a:xfrm>
                <a:off x="2200275" y="1504951"/>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Line 3819">
                <a:extLst>
                  <a:ext uri="{FF2B5EF4-FFF2-40B4-BE49-F238E27FC236}">
                    <a16:creationId xmlns:a16="http://schemas.microsoft.com/office/drawing/2014/main" id="{785CCE42-3373-4E1D-F5D5-CF18E7652E45}"/>
                  </a:ext>
                </a:extLst>
              </p:cNvPr>
              <p:cNvSpPr>
                <a:spLocks noChangeShapeType="1"/>
              </p:cNvSpPr>
              <p:nvPr/>
            </p:nvSpPr>
            <p:spPr bwMode="auto">
              <a:xfrm>
                <a:off x="2216150" y="148907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Line 3820">
                <a:extLst>
                  <a:ext uri="{FF2B5EF4-FFF2-40B4-BE49-F238E27FC236}">
                    <a16:creationId xmlns:a16="http://schemas.microsoft.com/office/drawing/2014/main" id="{5ABEEF84-B891-FAC6-CE46-F179FB9F4923}"/>
                  </a:ext>
                </a:extLst>
              </p:cNvPr>
              <p:cNvSpPr>
                <a:spLocks noChangeShapeType="1"/>
              </p:cNvSpPr>
              <p:nvPr/>
            </p:nvSpPr>
            <p:spPr bwMode="auto">
              <a:xfrm>
                <a:off x="2206625" y="1516063"/>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Line 3821">
                <a:extLst>
                  <a:ext uri="{FF2B5EF4-FFF2-40B4-BE49-F238E27FC236}">
                    <a16:creationId xmlns:a16="http://schemas.microsoft.com/office/drawing/2014/main" id="{E2048E87-F64A-E14B-7529-CE8418997983}"/>
                  </a:ext>
                </a:extLst>
              </p:cNvPr>
              <p:cNvSpPr>
                <a:spLocks noChangeShapeType="1"/>
              </p:cNvSpPr>
              <p:nvPr/>
            </p:nvSpPr>
            <p:spPr bwMode="auto">
              <a:xfrm>
                <a:off x="2222500" y="15001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Line 3822">
                <a:extLst>
                  <a:ext uri="{FF2B5EF4-FFF2-40B4-BE49-F238E27FC236}">
                    <a16:creationId xmlns:a16="http://schemas.microsoft.com/office/drawing/2014/main" id="{52B7B652-C2BF-9B3C-3CB7-80DAD28CDD97}"/>
                  </a:ext>
                </a:extLst>
              </p:cNvPr>
              <p:cNvSpPr>
                <a:spLocks noChangeShapeType="1"/>
              </p:cNvSpPr>
              <p:nvPr/>
            </p:nvSpPr>
            <p:spPr bwMode="auto">
              <a:xfrm>
                <a:off x="2217738" y="15287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Line 3823">
                <a:extLst>
                  <a:ext uri="{FF2B5EF4-FFF2-40B4-BE49-F238E27FC236}">
                    <a16:creationId xmlns:a16="http://schemas.microsoft.com/office/drawing/2014/main" id="{AE1A064F-8330-A59E-AB46-E7CBEF9A54A9}"/>
                  </a:ext>
                </a:extLst>
              </p:cNvPr>
              <p:cNvSpPr>
                <a:spLocks noChangeShapeType="1"/>
              </p:cNvSpPr>
              <p:nvPr/>
            </p:nvSpPr>
            <p:spPr bwMode="auto">
              <a:xfrm>
                <a:off x="2233613" y="15128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Line 3824">
                <a:extLst>
                  <a:ext uri="{FF2B5EF4-FFF2-40B4-BE49-F238E27FC236}">
                    <a16:creationId xmlns:a16="http://schemas.microsoft.com/office/drawing/2014/main" id="{40D43236-BF61-54FC-F353-031950A6C00F}"/>
                  </a:ext>
                </a:extLst>
              </p:cNvPr>
              <p:cNvSpPr>
                <a:spLocks noChangeShapeType="1"/>
              </p:cNvSpPr>
              <p:nvPr/>
            </p:nvSpPr>
            <p:spPr bwMode="auto">
              <a:xfrm>
                <a:off x="2220913" y="15287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Line 3825">
                <a:extLst>
                  <a:ext uri="{FF2B5EF4-FFF2-40B4-BE49-F238E27FC236}">
                    <a16:creationId xmlns:a16="http://schemas.microsoft.com/office/drawing/2014/main" id="{6FC2C944-84A1-AEE0-0E63-B74824145F62}"/>
                  </a:ext>
                </a:extLst>
              </p:cNvPr>
              <p:cNvSpPr>
                <a:spLocks noChangeShapeType="1"/>
              </p:cNvSpPr>
              <p:nvPr/>
            </p:nvSpPr>
            <p:spPr bwMode="auto">
              <a:xfrm>
                <a:off x="2236788" y="15128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Line 3826">
                <a:extLst>
                  <a:ext uri="{FF2B5EF4-FFF2-40B4-BE49-F238E27FC236}">
                    <a16:creationId xmlns:a16="http://schemas.microsoft.com/office/drawing/2014/main" id="{847E54C2-951E-00EB-6947-046612092133}"/>
                  </a:ext>
                </a:extLst>
              </p:cNvPr>
              <p:cNvSpPr>
                <a:spLocks noChangeShapeType="1"/>
              </p:cNvSpPr>
              <p:nvPr/>
            </p:nvSpPr>
            <p:spPr bwMode="auto">
              <a:xfrm>
                <a:off x="2220913" y="15287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Line 3827">
                <a:extLst>
                  <a:ext uri="{FF2B5EF4-FFF2-40B4-BE49-F238E27FC236}">
                    <a16:creationId xmlns:a16="http://schemas.microsoft.com/office/drawing/2014/main" id="{E0F90A6D-D827-AB1A-F543-AA7D40DE9365}"/>
                  </a:ext>
                </a:extLst>
              </p:cNvPr>
              <p:cNvSpPr>
                <a:spLocks noChangeShapeType="1"/>
              </p:cNvSpPr>
              <p:nvPr/>
            </p:nvSpPr>
            <p:spPr bwMode="auto">
              <a:xfrm>
                <a:off x="2236788" y="15128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Line 3828">
                <a:extLst>
                  <a:ext uri="{FF2B5EF4-FFF2-40B4-BE49-F238E27FC236}">
                    <a16:creationId xmlns:a16="http://schemas.microsoft.com/office/drawing/2014/main" id="{9387DF84-58B7-8E48-79F4-1D1CB2AC11B0}"/>
                  </a:ext>
                </a:extLst>
              </p:cNvPr>
              <p:cNvSpPr>
                <a:spLocks noChangeShapeType="1"/>
              </p:cNvSpPr>
              <p:nvPr/>
            </p:nvSpPr>
            <p:spPr bwMode="auto">
              <a:xfrm>
                <a:off x="2224088" y="15287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Line 3829">
                <a:extLst>
                  <a:ext uri="{FF2B5EF4-FFF2-40B4-BE49-F238E27FC236}">
                    <a16:creationId xmlns:a16="http://schemas.microsoft.com/office/drawing/2014/main" id="{AAE6B491-1926-3D83-F5E8-5636A1BFC943}"/>
                  </a:ext>
                </a:extLst>
              </p:cNvPr>
              <p:cNvSpPr>
                <a:spLocks noChangeShapeType="1"/>
              </p:cNvSpPr>
              <p:nvPr/>
            </p:nvSpPr>
            <p:spPr bwMode="auto">
              <a:xfrm>
                <a:off x="2239963" y="15128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Line 3830">
                <a:extLst>
                  <a:ext uri="{FF2B5EF4-FFF2-40B4-BE49-F238E27FC236}">
                    <a16:creationId xmlns:a16="http://schemas.microsoft.com/office/drawing/2014/main" id="{6EB7A46C-4E4A-786E-CEE9-B990992F9775}"/>
                  </a:ext>
                </a:extLst>
              </p:cNvPr>
              <p:cNvSpPr>
                <a:spLocks noChangeShapeType="1"/>
              </p:cNvSpPr>
              <p:nvPr/>
            </p:nvSpPr>
            <p:spPr bwMode="auto">
              <a:xfrm>
                <a:off x="2224088" y="15287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Line 3831">
                <a:extLst>
                  <a:ext uri="{FF2B5EF4-FFF2-40B4-BE49-F238E27FC236}">
                    <a16:creationId xmlns:a16="http://schemas.microsoft.com/office/drawing/2014/main" id="{D6BDC0D0-4BEB-E420-96E0-E92379513387}"/>
                  </a:ext>
                </a:extLst>
              </p:cNvPr>
              <p:cNvSpPr>
                <a:spLocks noChangeShapeType="1"/>
              </p:cNvSpPr>
              <p:nvPr/>
            </p:nvSpPr>
            <p:spPr bwMode="auto">
              <a:xfrm>
                <a:off x="2239963" y="15128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Line 3832">
                <a:extLst>
                  <a:ext uri="{FF2B5EF4-FFF2-40B4-BE49-F238E27FC236}">
                    <a16:creationId xmlns:a16="http://schemas.microsoft.com/office/drawing/2014/main" id="{CADDA4C2-BF10-369D-5060-9D3BD08F653E}"/>
                  </a:ext>
                </a:extLst>
              </p:cNvPr>
              <p:cNvSpPr>
                <a:spLocks noChangeShapeType="1"/>
              </p:cNvSpPr>
              <p:nvPr/>
            </p:nvSpPr>
            <p:spPr bwMode="auto">
              <a:xfrm>
                <a:off x="2230438" y="15287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Line 3833">
                <a:extLst>
                  <a:ext uri="{FF2B5EF4-FFF2-40B4-BE49-F238E27FC236}">
                    <a16:creationId xmlns:a16="http://schemas.microsoft.com/office/drawing/2014/main" id="{D7E4B698-EA20-01E1-6AD7-B3EF43C4313B}"/>
                  </a:ext>
                </a:extLst>
              </p:cNvPr>
              <p:cNvSpPr>
                <a:spLocks noChangeShapeType="1"/>
              </p:cNvSpPr>
              <p:nvPr/>
            </p:nvSpPr>
            <p:spPr bwMode="auto">
              <a:xfrm>
                <a:off x="2246313" y="15128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Line 3834">
                <a:extLst>
                  <a:ext uri="{FF2B5EF4-FFF2-40B4-BE49-F238E27FC236}">
                    <a16:creationId xmlns:a16="http://schemas.microsoft.com/office/drawing/2014/main" id="{971E053D-4F4D-0EAB-92B9-968D064E11F8}"/>
                  </a:ext>
                </a:extLst>
              </p:cNvPr>
              <p:cNvSpPr>
                <a:spLocks noChangeShapeType="1"/>
              </p:cNvSpPr>
              <p:nvPr/>
            </p:nvSpPr>
            <p:spPr bwMode="auto">
              <a:xfrm>
                <a:off x="2230438" y="1528763"/>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Line 3835">
                <a:extLst>
                  <a:ext uri="{FF2B5EF4-FFF2-40B4-BE49-F238E27FC236}">
                    <a16:creationId xmlns:a16="http://schemas.microsoft.com/office/drawing/2014/main" id="{36526557-65E5-957E-5B85-528F0AA6A06F}"/>
                  </a:ext>
                </a:extLst>
              </p:cNvPr>
              <p:cNvSpPr>
                <a:spLocks noChangeShapeType="1"/>
              </p:cNvSpPr>
              <p:nvPr/>
            </p:nvSpPr>
            <p:spPr bwMode="auto">
              <a:xfrm>
                <a:off x="2246313" y="15128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Line 3836">
                <a:extLst>
                  <a:ext uri="{FF2B5EF4-FFF2-40B4-BE49-F238E27FC236}">
                    <a16:creationId xmlns:a16="http://schemas.microsoft.com/office/drawing/2014/main" id="{2C129EA8-CECD-4788-B5EE-D37CFCECABE3}"/>
                  </a:ext>
                </a:extLst>
              </p:cNvPr>
              <p:cNvSpPr>
                <a:spLocks noChangeShapeType="1"/>
              </p:cNvSpPr>
              <p:nvPr/>
            </p:nvSpPr>
            <p:spPr bwMode="auto">
              <a:xfrm>
                <a:off x="2249488" y="1528763"/>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Line 3837">
                <a:extLst>
                  <a:ext uri="{FF2B5EF4-FFF2-40B4-BE49-F238E27FC236}">
                    <a16:creationId xmlns:a16="http://schemas.microsoft.com/office/drawing/2014/main" id="{046349A1-F0EC-2D6E-2918-F21C10F786F8}"/>
                  </a:ext>
                </a:extLst>
              </p:cNvPr>
              <p:cNvSpPr>
                <a:spLocks noChangeShapeType="1"/>
              </p:cNvSpPr>
              <p:nvPr/>
            </p:nvSpPr>
            <p:spPr bwMode="auto">
              <a:xfrm>
                <a:off x="2263775" y="15128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Line 3838">
                <a:extLst>
                  <a:ext uri="{FF2B5EF4-FFF2-40B4-BE49-F238E27FC236}">
                    <a16:creationId xmlns:a16="http://schemas.microsoft.com/office/drawing/2014/main" id="{4FC72708-425D-3CA3-9487-04B378F6F7FC}"/>
                  </a:ext>
                </a:extLst>
              </p:cNvPr>
              <p:cNvSpPr>
                <a:spLocks noChangeShapeType="1"/>
              </p:cNvSpPr>
              <p:nvPr/>
            </p:nvSpPr>
            <p:spPr bwMode="auto">
              <a:xfrm>
                <a:off x="2401888" y="1528763"/>
                <a:ext cx="30162"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Line 3840">
                <a:extLst>
                  <a:ext uri="{FF2B5EF4-FFF2-40B4-BE49-F238E27FC236}">
                    <a16:creationId xmlns:a16="http://schemas.microsoft.com/office/drawing/2014/main" id="{D64E196D-AD7B-7E1C-F75E-38731214619E}"/>
                  </a:ext>
                </a:extLst>
              </p:cNvPr>
              <p:cNvSpPr>
                <a:spLocks noChangeShapeType="1"/>
              </p:cNvSpPr>
              <p:nvPr/>
            </p:nvSpPr>
            <p:spPr bwMode="auto">
              <a:xfrm>
                <a:off x="2416175" y="1512888"/>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Line 3841">
                <a:extLst>
                  <a:ext uri="{FF2B5EF4-FFF2-40B4-BE49-F238E27FC236}">
                    <a16:creationId xmlns:a16="http://schemas.microsoft.com/office/drawing/2014/main" id="{ED4F2BD8-0DF9-B87C-E776-1FCCCFD2554D}"/>
                  </a:ext>
                </a:extLst>
              </p:cNvPr>
              <p:cNvSpPr>
                <a:spLocks noChangeShapeType="1"/>
              </p:cNvSpPr>
              <p:nvPr/>
            </p:nvSpPr>
            <p:spPr bwMode="auto">
              <a:xfrm>
                <a:off x="2413000" y="15573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Line 3842">
                <a:extLst>
                  <a:ext uri="{FF2B5EF4-FFF2-40B4-BE49-F238E27FC236}">
                    <a16:creationId xmlns:a16="http://schemas.microsoft.com/office/drawing/2014/main" id="{28A2F80A-D63B-2207-B952-C1D99379EBAB}"/>
                  </a:ext>
                </a:extLst>
              </p:cNvPr>
              <p:cNvSpPr>
                <a:spLocks noChangeShapeType="1"/>
              </p:cNvSpPr>
              <p:nvPr/>
            </p:nvSpPr>
            <p:spPr bwMode="auto">
              <a:xfrm>
                <a:off x="2428875" y="1541463"/>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Line 3843">
                <a:extLst>
                  <a:ext uri="{FF2B5EF4-FFF2-40B4-BE49-F238E27FC236}">
                    <a16:creationId xmlns:a16="http://schemas.microsoft.com/office/drawing/2014/main" id="{7BBFCB49-8672-E494-0C2F-2F3752F6B49D}"/>
                  </a:ext>
                </a:extLst>
              </p:cNvPr>
              <p:cNvSpPr>
                <a:spLocks noChangeShapeType="1"/>
              </p:cNvSpPr>
              <p:nvPr/>
            </p:nvSpPr>
            <p:spPr bwMode="auto">
              <a:xfrm>
                <a:off x="2413000" y="15573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Line 3844">
                <a:extLst>
                  <a:ext uri="{FF2B5EF4-FFF2-40B4-BE49-F238E27FC236}">
                    <a16:creationId xmlns:a16="http://schemas.microsoft.com/office/drawing/2014/main" id="{B43F93FA-AAE4-2553-5B8E-4DD141EE9E49}"/>
                  </a:ext>
                </a:extLst>
              </p:cNvPr>
              <p:cNvSpPr>
                <a:spLocks noChangeShapeType="1"/>
              </p:cNvSpPr>
              <p:nvPr/>
            </p:nvSpPr>
            <p:spPr bwMode="auto">
              <a:xfrm>
                <a:off x="2428875" y="1541463"/>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Line 3845">
                <a:extLst>
                  <a:ext uri="{FF2B5EF4-FFF2-40B4-BE49-F238E27FC236}">
                    <a16:creationId xmlns:a16="http://schemas.microsoft.com/office/drawing/2014/main" id="{AC83CD76-D3EC-4781-84C4-50CE9D1C611F}"/>
                  </a:ext>
                </a:extLst>
              </p:cNvPr>
              <p:cNvSpPr>
                <a:spLocks noChangeShapeType="1"/>
              </p:cNvSpPr>
              <p:nvPr/>
            </p:nvSpPr>
            <p:spPr bwMode="auto">
              <a:xfrm>
                <a:off x="2416175" y="1557338"/>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Line 3846">
                <a:extLst>
                  <a:ext uri="{FF2B5EF4-FFF2-40B4-BE49-F238E27FC236}">
                    <a16:creationId xmlns:a16="http://schemas.microsoft.com/office/drawing/2014/main" id="{25A2E984-E68E-BBBA-15C8-5A1BF9B7A4C8}"/>
                  </a:ext>
                </a:extLst>
              </p:cNvPr>
              <p:cNvSpPr>
                <a:spLocks noChangeShapeType="1"/>
              </p:cNvSpPr>
              <p:nvPr/>
            </p:nvSpPr>
            <p:spPr bwMode="auto">
              <a:xfrm>
                <a:off x="2432050" y="1541463"/>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Line 3847">
                <a:extLst>
                  <a:ext uri="{FF2B5EF4-FFF2-40B4-BE49-F238E27FC236}">
                    <a16:creationId xmlns:a16="http://schemas.microsoft.com/office/drawing/2014/main" id="{D06A0EEE-3486-81BE-EBE8-E6EB8AA6F7A4}"/>
                  </a:ext>
                </a:extLst>
              </p:cNvPr>
              <p:cNvSpPr>
                <a:spLocks noChangeShapeType="1"/>
              </p:cNvSpPr>
              <p:nvPr/>
            </p:nvSpPr>
            <p:spPr bwMode="auto">
              <a:xfrm>
                <a:off x="2584450" y="15875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Line 3848">
                <a:extLst>
                  <a:ext uri="{FF2B5EF4-FFF2-40B4-BE49-F238E27FC236}">
                    <a16:creationId xmlns:a16="http://schemas.microsoft.com/office/drawing/2014/main" id="{E4D5FFF2-8310-C4E1-E34C-BCA528A5B9D2}"/>
                  </a:ext>
                </a:extLst>
              </p:cNvPr>
              <p:cNvSpPr>
                <a:spLocks noChangeShapeType="1"/>
              </p:cNvSpPr>
              <p:nvPr/>
            </p:nvSpPr>
            <p:spPr bwMode="auto">
              <a:xfrm>
                <a:off x="2600325" y="15716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Line 3849">
                <a:extLst>
                  <a:ext uri="{FF2B5EF4-FFF2-40B4-BE49-F238E27FC236}">
                    <a16:creationId xmlns:a16="http://schemas.microsoft.com/office/drawing/2014/main" id="{8A82D0C4-F71D-717F-5AC6-5F84CD034C49}"/>
                  </a:ext>
                </a:extLst>
              </p:cNvPr>
              <p:cNvSpPr>
                <a:spLocks noChangeShapeType="1"/>
              </p:cNvSpPr>
              <p:nvPr/>
            </p:nvSpPr>
            <p:spPr bwMode="auto">
              <a:xfrm>
                <a:off x="2597150" y="158750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Line 3850">
                <a:extLst>
                  <a:ext uri="{FF2B5EF4-FFF2-40B4-BE49-F238E27FC236}">
                    <a16:creationId xmlns:a16="http://schemas.microsoft.com/office/drawing/2014/main" id="{2F49AE24-7F96-81B1-2B56-330D3CE13115}"/>
                  </a:ext>
                </a:extLst>
              </p:cNvPr>
              <p:cNvSpPr>
                <a:spLocks noChangeShapeType="1"/>
              </p:cNvSpPr>
              <p:nvPr/>
            </p:nvSpPr>
            <p:spPr bwMode="auto">
              <a:xfrm>
                <a:off x="2613025" y="157162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Line 3851">
                <a:extLst>
                  <a:ext uri="{FF2B5EF4-FFF2-40B4-BE49-F238E27FC236}">
                    <a16:creationId xmlns:a16="http://schemas.microsoft.com/office/drawing/2014/main" id="{20635926-0DBA-4992-AD66-154398188E28}"/>
                  </a:ext>
                </a:extLst>
              </p:cNvPr>
              <p:cNvSpPr>
                <a:spLocks noChangeShapeType="1"/>
              </p:cNvSpPr>
              <p:nvPr/>
            </p:nvSpPr>
            <p:spPr bwMode="auto">
              <a:xfrm>
                <a:off x="2776538" y="16192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Line 3852">
                <a:extLst>
                  <a:ext uri="{FF2B5EF4-FFF2-40B4-BE49-F238E27FC236}">
                    <a16:creationId xmlns:a16="http://schemas.microsoft.com/office/drawing/2014/main" id="{20C95064-0FE0-9890-C1CA-E88D2003E46F}"/>
                  </a:ext>
                </a:extLst>
              </p:cNvPr>
              <p:cNvSpPr>
                <a:spLocks noChangeShapeType="1"/>
              </p:cNvSpPr>
              <p:nvPr/>
            </p:nvSpPr>
            <p:spPr bwMode="auto">
              <a:xfrm>
                <a:off x="2792413" y="160337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Line 3853">
                <a:extLst>
                  <a:ext uri="{FF2B5EF4-FFF2-40B4-BE49-F238E27FC236}">
                    <a16:creationId xmlns:a16="http://schemas.microsoft.com/office/drawing/2014/main" id="{786E6FF3-437A-7E95-4CF5-1408A59C1A97}"/>
                  </a:ext>
                </a:extLst>
              </p:cNvPr>
              <p:cNvSpPr>
                <a:spLocks noChangeShapeType="1"/>
              </p:cNvSpPr>
              <p:nvPr/>
            </p:nvSpPr>
            <p:spPr bwMode="auto">
              <a:xfrm>
                <a:off x="2779713" y="16192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Line 3854">
                <a:extLst>
                  <a:ext uri="{FF2B5EF4-FFF2-40B4-BE49-F238E27FC236}">
                    <a16:creationId xmlns:a16="http://schemas.microsoft.com/office/drawing/2014/main" id="{07AAE4F4-8BA0-C9DD-CFAA-0B4DF37549E1}"/>
                  </a:ext>
                </a:extLst>
              </p:cNvPr>
              <p:cNvSpPr>
                <a:spLocks noChangeShapeType="1"/>
              </p:cNvSpPr>
              <p:nvPr/>
            </p:nvSpPr>
            <p:spPr bwMode="auto">
              <a:xfrm>
                <a:off x="2795588" y="1603376"/>
                <a:ext cx="0" cy="3016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Line 3855">
                <a:extLst>
                  <a:ext uri="{FF2B5EF4-FFF2-40B4-BE49-F238E27FC236}">
                    <a16:creationId xmlns:a16="http://schemas.microsoft.com/office/drawing/2014/main" id="{A788A611-74A5-A196-2D22-FBE6C3D50BFD}"/>
                  </a:ext>
                </a:extLst>
              </p:cNvPr>
              <p:cNvSpPr>
                <a:spLocks noChangeShapeType="1"/>
              </p:cNvSpPr>
              <p:nvPr/>
            </p:nvSpPr>
            <p:spPr bwMode="auto">
              <a:xfrm>
                <a:off x="2806700" y="16351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 name="Line 3856">
                <a:extLst>
                  <a:ext uri="{FF2B5EF4-FFF2-40B4-BE49-F238E27FC236}">
                    <a16:creationId xmlns:a16="http://schemas.microsoft.com/office/drawing/2014/main" id="{ED58F582-7F2F-ECB6-215D-459D1DC89F97}"/>
                  </a:ext>
                </a:extLst>
              </p:cNvPr>
              <p:cNvSpPr>
                <a:spLocks noChangeShapeType="1"/>
              </p:cNvSpPr>
              <p:nvPr/>
            </p:nvSpPr>
            <p:spPr bwMode="auto">
              <a:xfrm>
                <a:off x="2822575" y="16192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 name="Line 3857">
                <a:extLst>
                  <a:ext uri="{FF2B5EF4-FFF2-40B4-BE49-F238E27FC236}">
                    <a16:creationId xmlns:a16="http://schemas.microsoft.com/office/drawing/2014/main" id="{F7642638-B1B2-A42A-C3AB-69189B781F62}"/>
                  </a:ext>
                </a:extLst>
              </p:cNvPr>
              <p:cNvSpPr>
                <a:spLocks noChangeShapeType="1"/>
              </p:cNvSpPr>
              <p:nvPr/>
            </p:nvSpPr>
            <p:spPr bwMode="auto">
              <a:xfrm>
                <a:off x="2809875" y="16351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Line 3858">
                <a:extLst>
                  <a:ext uri="{FF2B5EF4-FFF2-40B4-BE49-F238E27FC236}">
                    <a16:creationId xmlns:a16="http://schemas.microsoft.com/office/drawing/2014/main" id="{3EA3A627-0F2E-AED9-3BB5-53D7D56F3544}"/>
                  </a:ext>
                </a:extLst>
              </p:cNvPr>
              <p:cNvSpPr>
                <a:spLocks noChangeShapeType="1"/>
              </p:cNvSpPr>
              <p:nvPr/>
            </p:nvSpPr>
            <p:spPr bwMode="auto">
              <a:xfrm>
                <a:off x="2825750" y="16192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 name="Line 3859">
                <a:extLst>
                  <a:ext uri="{FF2B5EF4-FFF2-40B4-BE49-F238E27FC236}">
                    <a16:creationId xmlns:a16="http://schemas.microsoft.com/office/drawing/2014/main" id="{5CAB2D1C-8BF8-607A-EDBF-420408F8413F}"/>
                  </a:ext>
                </a:extLst>
              </p:cNvPr>
              <p:cNvSpPr>
                <a:spLocks noChangeShapeType="1"/>
              </p:cNvSpPr>
              <p:nvPr/>
            </p:nvSpPr>
            <p:spPr bwMode="auto">
              <a:xfrm>
                <a:off x="2822575" y="16351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 name="Line 3860">
                <a:extLst>
                  <a:ext uri="{FF2B5EF4-FFF2-40B4-BE49-F238E27FC236}">
                    <a16:creationId xmlns:a16="http://schemas.microsoft.com/office/drawing/2014/main" id="{D131D42B-53FF-1985-2F6F-615E81ECAFC1}"/>
                  </a:ext>
                </a:extLst>
              </p:cNvPr>
              <p:cNvSpPr>
                <a:spLocks noChangeShapeType="1"/>
              </p:cNvSpPr>
              <p:nvPr/>
            </p:nvSpPr>
            <p:spPr bwMode="auto">
              <a:xfrm>
                <a:off x="2838450" y="16192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 name="Line 3861">
                <a:extLst>
                  <a:ext uri="{FF2B5EF4-FFF2-40B4-BE49-F238E27FC236}">
                    <a16:creationId xmlns:a16="http://schemas.microsoft.com/office/drawing/2014/main" id="{AD6E5925-306F-A105-FC76-CFC8D54401D3}"/>
                  </a:ext>
                </a:extLst>
              </p:cNvPr>
              <p:cNvSpPr>
                <a:spLocks noChangeShapeType="1"/>
              </p:cNvSpPr>
              <p:nvPr/>
            </p:nvSpPr>
            <p:spPr bwMode="auto">
              <a:xfrm>
                <a:off x="2825750" y="16351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 name="Line 3862">
                <a:extLst>
                  <a:ext uri="{FF2B5EF4-FFF2-40B4-BE49-F238E27FC236}">
                    <a16:creationId xmlns:a16="http://schemas.microsoft.com/office/drawing/2014/main" id="{73E33D3D-5EB2-677F-DD57-E3477DC8E06B}"/>
                  </a:ext>
                </a:extLst>
              </p:cNvPr>
              <p:cNvSpPr>
                <a:spLocks noChangeShapeType="1"/>
              </p:cNvSpPr>
              <p:nvPr/>
            </p:nvSpPr>
            <p:spPr bwMode="auto">
              <a:xfrm>
                <a:off x="2841625" y="16192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 name="Line 3863">
                <a:extLst>
                  <a:ext uri="{FF2B5EF4-FFF2-40B4-BE49-F238E27FC236}">
                    <a16:creationId xmlns:a16="http://schemas.microsoft.com/office/drawing/2014/main" id="{9968AF19-E0CD-D3FB-71C3-4C82AD093C6F}"/>
                  </a:ext>
                </a:extLst>
              </p:cNvPr>
              <p:cNvSpPr>
                <a:spLocks noChangeShapeType="1"/>
              </p:cNvSpPr>
              <p:nvPr/>
            </p:nvSpPr>
            <p:spPr bwMode="auto">
              <a:xfrm>
                <a:off x="2971800" y="16541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 name="Line 3864">
                <a:extLst>
                  <a:ext uri="{FF2B5EF4-FFF2-40B4-BE49-F238E27FC236}">
                    <a16:creationId xmlns:a16="http://schemas.microsoft.com/office/drawing/2014/main" id="{72D59AC7-4360-605D-AB31-A4848D01CE68}"/>
                  </a:ext>
                </a:extLst>
              </p:cNvPr>
              <p:cNvSpPr>
                <a:spLocks noChangeShapeType="1"/>
              </p:cNvSpPr>
              <p:nvPr/>
            </p:nvSpPr>
            <p:spPr bwMode="auto">
              <a:xfrm>
                <a:off x="2987675" y="1638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 name="Line 3865">
                <a:extLst>
                  <a:ext uri="{FF2B5EF4-FFF2-40B4-BE49-F238E27FC236}">
                    <a16:creationId xmlns:a16="http://schemas.microsoft.com/office/drawing/2014/main" id="{8E374652-10CB-D853-F537-E0467D23E447}"/>
                  </a:ext>
                </a:extLst>
              </p:cNvPr>
              <p:cNvSpPr>
                <a:spLocks noChangeShapeType="1"/>
              </p:cNvSpPr>
              <p:nvPr/>
            </p:nvSpPr>
            <p:spPr bwMode="auto">
              <a:xfrm>
                <a:off x="2981325" y="165417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 name="Line 3866">
                <a:extLst>
                  <a:ext uri="{FF2B5EF4-FFF2-40B4-BE49-F238E27FC236}">
                    <a16:creationId xmlns:a16="http://schemas.microsoft.com/office/drawing/2014/main" id="{EC1156EA-149E-BCD5-C6C4-B9E357BA1DFF}"/>
                  </a:ext>
                </a:extLst>
              </p:cNvPr>
              <p:cNvSpPr>
                <a:spLocks noChangeShapeType="1"/>
              </p:cNvSpPr>
              <p:nvPr/>
            </p:nvSpPr>
            <p:spPr bwMode="auto">
              <a:xfrm>
                <a:off x="2997200" y="163830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8" name="Group 27">
              <a:extLst>
                <a:ext uri="{FF2B5EF4-FFF2-40B4-BE49-F238E27FC236}">
                  <a16:creationId xmlns:a16="http://schemas.microsoft.com/office/drawing/2014/main" id="{A9EDDAB4-6684-90F7-0223-D9E1786D60F3}"/>
                </a:ext>
              </a:extLst>
            </p:cNvPr>
            <p:cNvGrpSpPr/>
            <p:nvPr/>
          </p:nvGrpSpPr>
          <p:grpSpPr>
            <a:xfrm>
              <a:off x="7429875" y="3765238"/>
              <a:ext cx="3818899" cy="233381"/>
              <a:chOff x="2997200" y="1657351"/>
              <a:chExt cx="1571626" cy="130175"/>
            </a:xfrm>
          </p:grpSpPr>
          <p:sp>
            <p:nvSpPr>
              <p:cNvPr id="31" name="Line 3867">
                <a:extLst>
                  <a:ext uri="{FF2B5EF4-FFF2-40B4-BE49-F238E27FC236}">
                    <a16:creationId xmlns:a16="http://schemas.microsoft.com/office/drawing/2014/main" id="{91838A78-F68E-E4EE-FECF-345D12DC247F}"/>
                  </a:ext>
                </a:extLst>
              </p:cNvPr>
              <p:cNvSpPr>
                <a:spLocks noChangeShapeType="1"/>
              </p:cNvSpPr>
              <p:nvPr/>
            </p:nvSpPr>
            <p:spPr bwMode="auto">
              <a:xfrm>
                <a:off x="2997200" y="1673226"/>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Line 3868">
                <a:extLst>
                  <a:ext uri="{FF2B5EF4-FFF2-40B4-BE49-F238E27FC236}">
                    <a16:creationId xmlns:a16="http://schemas.microsoft.com/office/drawing/2014/main" id="{703C574C-195B-A583-E8E2-19A8288EC1DA}"/>
                  </a:ext>
                </a:extLst>
              </p:cNvPr>
              <p:cNvSpPr>
                <a:spLocks noChangeShapeType="1"/>
              </p:cNvSpPr>
              <p:nvPr/>
            </p:nvSpPr>
            <p:spPr bwMode="auto">
              <a:xfrm>
                <a:off x="3013075"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Line 3869">
                <a:extLst>
                  <a:ext uri="{FF2B5EF4-FFF2-40B4-BE49-F238E27FC236}">
                    <a16:creationId xmlns:a16="http://schemas.microsoft.com/office/drawing/2014/main" id="{8C667399-A6CA-00A9-531A-265A6718C52A}"/>
                  </a:ext>
                </a:extLst>
              </p:cNvPr>
              <p:cNvSpPr>
                <a:spLocks noChangeShapeType="1"/>
              </p:cNvSpPr>
              <p:nvPr/>
            </p:nvSpPr>
            <p:spPr bwMode="auto">
              <a:xfrm>
                <a:off x="3186113" y="1673226"/>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Line 3870">
                <a:extLst>
                  <a:ext uri="{FF2B5EF4-FFF2-40B4-BE49-F238E27FC236}">
                    <a16:creationId xmlns:a16="http://schemas.microsoft.com/office/drawing/2014/main" id="{E941A84F-A872-E79B-A0CE-0928E7E1E27E}"/>
                  </a:ext>
                </a:extLst>
              </p:cNvPr>
              <p:cNvSpPr>
                <a:spLocks noChangeShapeType="1"/>
              </p:cNvSpPr>
              <p:nvPr/>
            </p:nvSpPr>
            <p:spPr bwMode="auto">
              <a:xfrm>
                <a:off x="3201988"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Line 3871">
                <a:extLst>
                  <a:ext uri="{FF2B5EF4-FFF2-40B4-BE49-F238E27FC236}">
                    <a16:creationId xmlns:a16="http://schemas.microsoft.com/office/drawing/2014/main" id="{5A52D041-E041-B648-89C1-47443512D250}"/>
                  </a:ext>
                </a:extLst>
              </p:cNvPr>
              <p:cNvSpPr>
                <a:spLocks noChangeShapeType="1"/>
              </p:cNvSpPr>
              <p:nvPr/>
            </p:nvSpPr>
            <p:spPr bwMode="auto">
              <a:xfrm>
                <a:off x="3198813" y="1673226"/>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Line 3872">
                <a:extLst>
                  <a:ext uri="{FF2B5EF4-FFF2-40B4-BE49-F238E27FC236}">
                    <a16:creationId xmlns:a16="http://schemas.microsoft.com/office/drawing/2014/main" id="{7472A09B-6F12-802E-3964-CD98EF6B7F26}"/>
                  </a:ext>
                </a:extLst>
              </p:cNvPr>
              <p:cNvSpPr>
                <a:spLocks noChangeShapeType="1"/>
              </p:cNvSpPr>
              <p:nvPr/>
            </p:nvSpPr>
            <p:spPr bwMode="auto">
              <a:xfrm>
                <a:off x="3213100"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Line 3873">
                <a:extLst>
                  <a:ext uri="{FF2B5EF4-FFF2-40B4-BE49-F238E27FC236}">
                    <a16:creationId xmlns:a16="http://schemas.microsoft.com/office/drawing/2014/main" id="{51CF24D0-388C-D7B4-1998-5BD588460E2D}"/>
                  </a:ext>
                </a:extLst>
              </p:cNvPr>
              <p:cNvSpPr>
                <a:spLocks noChangeShapeType="1"/>
              </p:cNvSpPr>
              <p:nvPr/>
            </p:nvSpPr>
            <p:spPr bwMode="auto">
              <a:xfrm>
                <a:off x="3365500"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Line 3874">
                <a:extLst>
                  <a:ext uri="{FF2B5EF4-FFF2-40B4-BE49-F238E27FC236}">
                    <a16:creationId xmlns:a16="http://schemas.microsoft.com/office/drawing/2014/main" id="{1CE06A30-C322-7D10-E609-337526931740}"/>
                  </a:ext>
                </a:extLst>
              </p:cNvPr>
              <p:cNvSpPr>
                <a:spLocks noChangeShapeType="1"/>
              </p:cNvSpPr>
              <p:nvPr/>
            </p:nvSpPr>
            <p:spPr bwMode="auto">
              <a:xfrm>
                <a:off x="3381375"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Line 3875">
                <a:extLst>
                  <a:ext uri="{FF2B5EF4-FFF2-40B4-BE49-F238E27FC236}">
                    <a16:creationId xmlns:a16="http://schemas.microsoft.com/office/drawing/2014/main" id="{D1028A2A-2E47-CEFA-F7BC-EEFCCD5E5DC7}"/>
                  </a:ext>
                </a:extLst>
              </p:cNvPr>
              <p:cNvSpPr>
                <a:spLocks noChangeShapeType="1"/>
              </p:cNvSpPr>
              <p:nvPr/>
            </p:nvSpPr>
            <p:spPr bwMode="auto">
              <a:xfrm>
                <a:off x="3371850"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Line 3876">
                <a:extLst>
                  <a:ext uri="{FF2B5EF4-FFF2-40B4-BE49-F238E27FC236}">
                    <a16:creationId xmlns:a16="http://schemas.microsoft.com/office/drawing/2014/main" id="{71F3CD24-8489-B273-C9CB-6BFC29262C37}"/>
                  </a:ext>
                </a:extLst>
              </p:cNvPr>
              <p:cNvSpPr>
                <a:spLocks noChangeShapeType="1"/>
              </p:cNvSpPr>
              <p:nvPr/>
            </p:nvSpPr>
            <p:spPr bwMode="auto">
              <a:xfrm>
                <a:off x="3387725"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Line 3877">
                <a:extLst>
                  <a:ext uri="{FF2B5EF4-FFF2-40B4-BE49-F238E27FC236}">
                    <a16:creationId xmlns:a16="http://schemas.microsoft.com/office/drawing/2014/main" id="{EF03F2A2-6EF3-3BC9-CB85-2D79431E5678}"/>
                  </a:ext>
                </a:extLst>
              </p:cNvPr>
              <p:cNvSpPr>
                <a:spLocks noChangeShapeType="1"/>
              </p:cNvSpPr>
              <p:nvPr/>
            </p:nvSpPr>
            <p:spPr bwMode="auto">
              <a:xfrm>
                <a:off x="3375025"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Line 3878">
                <a:extLst>
                  <a:ext uri="{FF2B5EF4-FFF2-40B4-BE49-F238E27FC236}">
                    <a16:creationId xmlns:a16="http://schemas.microsoft.com/office/drawing/2014/main" id="{88FD7C90-0C54-A379-A26F-E6A6866730E8}"/>
                  </a:ext>
                </a:extLst>
              </p:cNvPr>
              <p:cNvSpPr>
                <a:spLocks noChangeShapeType="1"/>
              </p:cNvSpPr>
              <p:nvPr/>
            </p:nvSpPr>
            <p:spPr bwMode="auto">
              <a:xfrm>
                <a:off x="3390900"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Line 3879">
                <a:extLst>
                  <a:ext uri="{FF2B5EF4-FFF2-40B4-BE49-F238E27FC236}">
                    <a16:creationId xmlns:a16="http://schemas.microsoft.com/office/drawing/2014/main" id="{070B7905-B66D-F4A4-3354-D9D48BE97547}"/>
                  </a:ext>
                </a:extLst>
              </p:cNvPr>
              <p:cNvSpPr>
                <a:spLocks noChangeShapeType="1"/>
              </p:cNvSpPr>
              <p:nvPr/>
            </p:nvSpPr>
            <p:spPr bwMode="auto">
              <a:xfrm>
                <a:off x="3378200"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Line 3880">
                <a:extLst>
                  <a:ext uri="{FF2B5EF4-FFF2-40B4-BE49-F238E27FC236}">
                    <a16:creationId xmlns:a16="http://schemas.microsoft.com/office/drawing/2014/main" id="{2323624D-F196-099A-E2CD-7A65B3A5C8EF}"/>
                  </a:ext>
                </a:extLst>
              </p:cNvPr>
              <p:cNvSpPr>
                <a:spLocks noChangeShapeType="1"/>
              </p:cNvSpPr>
              <p:nvPr/>
            </p:nvSpPr>
            <p:spPr bwMode="auto">
              <a:xfrm>
                <a:off x="3394075"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Line 3881">
                <a:extLst>
                  <a:ext uri="{FF2B5EF4-FFF2-40B4-BE49-F238E27FC236}">
                    <a16:creationId xmlns:a16="http://schemas.microsoft.com/office/drawing/2014/main" id="{27DD4FA4-690E-C995-A961-654E6B9407A1}"/>
                  </a:ext>
                </a:extLst>
              </p:cNvPr>
              <p:cNvSpPr>
                <a:spLocks noChangeShapeType="1"/>
              </p:cNvSpPr>
              <p:nvPr/>
            </p:nvSpPr>
            <p:spPr bwMode="auto">
              <a:xfrm>
                <a:off x="3381375"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Line 3882">
                <a:extLst>
                  <a:ext uri="{FF2B5EF4-FFF2-40B4-BE49-F238E27FC236}">
                    <a16:creationId xmlns:a16="http://schemas.microsoft.com/office/drawing/2014/main" id="{BE6847D9-C90A-2256-E5C2-33EC0A05C899}"/>
                  </a:ext>
                </a:extLst>
              </p:cNvPr>
              <p:cNvSpPr>
                <a:spLocks noChangeShapeType="1"/>
              </p:cNvSpPr>
              <p:nvPr/>
            </p:nvSpPr>
            <p:spPr bwMode="auto">
              <a:xfrm>
                <a:off x="3397250"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Line 3883">
                <a:extLst>
                  <a:ext uri="{FF2B5EF4-FFF2-40B4-BE49-F238E27FC236}">
                    <a16:creationId xmlns:a16="http://schemas.microsoft.com/office/drawing/2014/main" id="{54AA1454-8355-8304-6A82-0E21525C199A}"/>
                  </a:ext>
                </a:extLst>
              </p:cNvPr>
              <p:cNvSpPr>
                <a:spLocks noChangeShapeType="1"/>
              </p:cNvSpPr>
              <p:nvPr/>
            </p:nvSpPr>
            <p:spPr bwMode="auto">
              <a:xfrm>
                <a:off x="3384550" y="1673226"/>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Line 3884">
                <a:extLst>
                  <a:ext uri="{FF2B5EF4-FFF2-40B4-BE49-F238E27FC236}">
                    <a16:creationId xmlns:a16="http://schemas.microsoft.com/office/drawing/2014/main" id="{88A4B127-9FA7-207C-527D-D874BD7364EC}"/>
                  </a:ext>
                </a:extLst>
              </p:cNvPr>
              <p:cNvSpPr>
                <a:spLocks noChangeShapeType="1"/>
              </p:cNvSpPr>
              <p:nvPr/>
            </p:nvSpPr>
            <p:spPr bwMode="auto">
              <a:xfrm>
                <a:off x="3400425"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Line 3885">
                <a:extLst>
                  <a:ext uri="{FF2B5EF4-FFF2-40B4-BE49-F238E27FC236}">
                    <a16:creationId xmlns:a16="http://schemas.microsoft.com/office/drawing/2014/main" id="{0C7E3B5B-1F45-F13D-8182-18D4150D8599}"/>
                  </a:ext>
                </a:extLst>
              </p:cNvPr>
              <p:cNvSpPr>
                <a:spLocks noChangeShapeType="1"/>
              </p:cNvSpPr>
              <p:nvPr/>
            </p:nvSpPr>
            <p:spPr bwMode="auto">
              <a:xfrm>
                <a:off x="3387725" y="1673226"/>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Line 3886">
                <a:extLst>
                  <a:ext uri="{FF2B5EF4-FFF2-40B4-BE49-F238E27FC236}">
                    <a16:creationId xmlns:a16="http://schemas.microsoft.com/office/drawing/2014/main" id="{C3FB1FC5-D352-EFB0-CEFD-B0F734EE7304}"/>
                  </a:ext>
                </a:extLst>
              </p:cNvPr>
              <p:cNvSpPr>
                <a:spLocks noChangeShapeType="1"/>
              </p:cNvSpPr>
              <p:nvPr/>
            </p:nvSpPr>
            <p:spPr bwMode="auto">
              <a:xfrm>
                <a:off x="3402013"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Line 3887">
                <a:extLst>
                  <a:ext uri="{FF2B5EF4-FFF2-40B4-BE49-F238E27FC236}">
                    <a16:creationId xmlns:a16="http://schemas.microsoft.com/office/drawing/2014/main" id="{27363B40-0021-3A3B-761D-C078F8B096F3}"/>
                  </a:ext>
                </a:extLst>
              </p:cNvPr>
              <p:cNvSpPr>
                <a:spLocks noChangeShapeType="1"/>
              </p:cNvSpPr>
              <p:nvPr/>
            </p:nvSpPr>
            <p:spPr bwMode="auto">
              <a:xfrm>
                <a:off x="3586163" y="1673226"/>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Line 3888">
                <a:extLst>
                  <a:ext uri="{FF2B5EF4-FFF2-40B4-BE49-F238E27FC236}">
                    <a16:creationId xmlns:a16="http://schemas.microsoft.com/office/drawing/2014/main" id="{A4FBE984-58D9-539E-FE7F-99BC4D9295E9}"/>
                  </a:ext>
                </a:extLst>
              </p:cNvPr>
              <p:cNvSpPr>
                <a:spLocks noChangeShapeType="1"/>
              </p:cNvSpPr>
              <p:nvPr/>
            </p:nvSpPr>
            <p:spPr bwMode="auto">
              <a:xfrm>
                <a:off x="3602038"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Line 3889">
                <a:extLst>
                  <a:ext uri="{FF2B5EF4-FFF2-40B4-BE49-F238E27FC236}">
                    <a16:creationId xmlns:a16="http://schemas.microsoft.com/office/drawing/2014/main" id="{EC60864E-35F6-7575-8D24-B46537A37E08}"/>
                  </a:ext>
                </a:extLst>
              </p:cNvPr>
              <p:cNvSpPr>
                <a:spLocks noChangeShapeType="1"/>
              </p:cNvSpPr>
              <p:nvPr/>
            </p:nvSpPr>
            <p:spPr bwMode="auto">
              <a:xfrm>
                <a:off x="3744913" y="1673226"/>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Line 3890">
                <a:extLst>
                  <a:ext uri="{FF2B5EF4-FFF2-40B4-BE49-F238E27FC236}">
                    <a16:creationId xmlns:a16="http://schemas.microsoft.com/office/drawing/2014/main" id="{72AFF2D7-C216-6148-2EAB-C0590903BF42}"/>
                  </a:ext>
                </a:extLst>
              </p:cNvPr>
              <p:cNvSpPr>
                <a:spLocks noChangeShapeType="1"/>
              </p:cNvSpPr>
              <p:nvPr/>
            </p:nvSpPr>
            <p:spPr bwMode="auto">
              <a:xfrm>
                <a:off x="3760788"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Line 3891">
                <a:extLst>
                  <a:ext uri="{FF2B5EF4-FFF2-40B4-BE49-F238E27FC236}">
                    <a16:creationId xmlns:a16="http://schemas.microsoft.com/office/drawing/2014/main" id="{D7D4F31E-1925-5309-5C9E-DEC003DE940E}"/>
                  </a:ext>
                </a:extLst>
              </p:cNvPr>
              <p:cNvSpPr>
                <a:spLocks noChangeShapeType="1"/>
              </p:cNvSpPr>
              <p:nvPr/>
            </p:nvSpPr>
            <p:spPr bwMode="auto">
              <a:xfrm>
                <a:off x="3748088" y="1673226"/>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Line 3892">
                <a:extLst>
                  <a:ext uri="{FF2B5EF4-FFF2-40B4-BE49-F238E27FC236}">
                    <a16:creationId xmlns:a16="http://schemas.microsoft.com/office/drawing/2014/main" id="{AF829106-CCB5-60C7-66CC-16E81A47E8EC}"/>
                  </a:ext>
                </a:extLst>
              </p:cNvPr>
              <p:cNvSpPr>
                <a:spLocks noChangeShapeType="1"/>
              </p:cNvSpPr>
              <p:nvPr/>
            </p:nvSpPr>
            <p:spPr bwMode="auto">
              <a:xfrm>
                <a:off x="3762375"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Line 3893">
                <a:extLst>
                  <a:ext uri="{FF2B5EF4-FFF2-40B4-BE49-F238E27FC236}">
                    <a16:creationId xmlns:a16="http://schemas.microsoft.com/office/drawing/2014/main" id="{AF6C8765-A8B3-A842-B921-134585A06DBA}"/>
                  </a:ext>
                </a:extLst>
              </p:cNvPr>
              <p:cNvSpPr>
                <a:spLocks noChangeShapeType="1"/>
              </p:cNvSpPr>
              <p:nvPr/>
            </p:nvSpPr>
            <p:spPr bwMode="auto">
              <a:xfrm>
                <a:off x="3756025"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Line 3894">
                <a:extLst>
                  <a:ext uri="{FF2B5EF4-FFF2-40B4-BE49-F238E27FC236}">
                    <a16:creationId xmlns:a16="http://schemas.microsoft.com/office/drawing/2014/main" id="{3B489DD0-9E3B-6835-C255-B59BACE1E0C6}"/>
                  </a:ext>
                </a:extLst>
              </p:cNvPr>
              <p:cNvSpPr>
                <a:spLocks noChangeShapeType="1"/>
              </p:cNvSpPr>
              <p:nvPr/>
            </p:nvSpPr>
            <p:spPr bwMode="auto">
              <a:xfrm>
                <a:off x="3771900"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Line 3895">
                <a:extLst>
                  <a:ext uri="{FF2B5EF4-FFF2-40B4-BE49-F238E27FC236}">
                    <a16:creationId xmlns:a16="http://schemas.microsoft.com/office/drawing/2014/main" id="{CD869867-0A43-153E-D0EA-88755719F39C}"/>
                  </a:ext>
                </a:extLst>
              </p:cNvPr>
              <p:cNvSpPr>
                <a:spLocks noChangeShapeType="1"/>
              </p:cNvSpPr>
              <p:nvPr/>
            </p:nvSpPr>
            <p:spPr bwMode="auto">
              <a:xfrm>
                <a:off x="3759200"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Line 3896">
                <a:extLst>
                  <a:ext uri="{FF2B5EF4-FFF2-40B4-BE49-F238E27FC236}">
                    <a16:creationId xmlns:a16="http://schemas.microsoft.com/office/drawing/2014/main" id="{04D4B2B3-3B77-EE79-C317-76E10E6BF240}"/>
                  </a:ext>
                </a:extLst>
              </p:cNvPr>
              <p:cNvSpPr>
                <a:spLocks noChangeShapeType="1"/>
              </p:cNvSpPr>
              <p:nvPr/>
            </p:nvSpPr>
            <p:spPr bwMode="auto">
              <a:xfrm>
                <a:off x="3775075"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Line 3897">
                <a:extLst>
                  <a:ext uri="{FF2B5EF4-FFF2-40B4-BE49-F238E27FC236}">
                    <a16:creationId xmlns:a16="http://schemas.microsoft.com/office/drawing/2014/main" id="{08D6930B-8DD9-F0AF-BE85-031EB4CDEF46}"/>
                  </a:ext>
                </a:extLst>
              </p:cNvPr>
              <p:cNvSpPr>
                <a:spLocks noChangeShapeType="1"/>
              </p:cNvSpPr>
              <p:nvPr/>
            </p:nvSpPr>
            <p:spPr bwMode="auto">
              <a:xfrm>
                <a:off x="3762375"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Line 3898">
                <a:extLst>
                  <a:ext uri="{FF2B5EF4-FFF2-40B4-BE49-F238E27FC236}">
                    <a16:creationId xmlns:a16="http://schemas.microsoft.com/office/drawing/2014/main" id="{D52D7272-8270-6585-599F-DD32D2E0D0EC}"/>
                  </a:ext>
                </a:extLst>
              </p:cNvPr>
              <p:cNvSpPr>
                <a:spLocks noChangeShapeType="1"/>
              </p:cNvSpPr>
              <p:nvPr/>
            </p:nvSpPr>
            <p:spPr bwMode="auto">
              <a:xfrm>
                <a:off x="3778250"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Line 3899">
                <a:extLst>
                  <a:ext uri="{FF2B5EF4-FFF2-40B4-BE49-F238E27FC236}">
                    <a16:creationId xmlns:a16="http://schemas.microsoft.com/office/drawing/2014/main" id="{82E48341-EB59-444B-BF9F-50C0B08ECE4E}"/>
                  </a:ext>
                </a:extLst>
              </p:cNvPr>
              <p:cNvSpPr>
                <a:spLocks noChangeShapeType="1"/>
              </p:cNvSpPr>
              <p:nvPr/>
            </p:nvSpPr>
            <p:spPr bwMode="auto">
              <a:xfrm>
                <a:off x="3775075"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Line 3900">
                <a:extLst>
                  <a:ext uri="{FF2B5EF4-FFF2-40B4-BE49-F238E27FC236}">
                    <a16:creationId xmlns:a16="http://schemas.microsoft.com/office/drawing/2014/main" id="{1A0C76F1-04D4-5017-FE82-B6346A5B0EA8}"/>
                  </a:ext>
                </a:extLst>
              </p:cNvPr>
              <p:cNvSpPr>
                <a:spLocks noChangeShapeType="1"/>
              </p:cNvSpPr>
              <p:nvPr/>
            </p:nvSpPr>
            <p:spPr bwMode="auto">
              <a:xfrm>
                <a:off x="3790950"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Line 3901">
                <a:extLst>
                  <a:ext uri="{FF2B5EF4-FFF2-40B4-BE49-F238E27FC236}">
                    <a16:creationId xmlns:a16="http://schemas.microsoft.com/office/drawing/2014/main" id="{84D99DD0-DCFB-7056-4CC5-2526F690027D}"/>
                  </a:ext>
                </a:extLst>
              </p:cNvPr>
              <p:cNvSpPr>
                <a:spLocks noChangeShapeType="1"/>
              </p:cNvSpPr>
              <p:nvPr/>
            </p:nvSpPr>
            <p:spPr bwMode="auto">
              <a:xfrm>
                <a:off x="3937000"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Line 3902">
                <a:extLst>
                  <a:ext uri="{FF2B5EF4-FFF2-40B4-BE49-F238E27FC236}">
                    <a16:creationId xmlns:a16="http://schemas.microsoft.com/office/drawing/2014/main" id="{FB67DF9E-2D9E-E56A-C599-9AADDF10FDE7}"/>
                  </a:ext>
                </a:extLst>
              </p:cNvPr>
              <p:cNvSpPr>
                <a:spLocks noChangeShapeType="1"/>
              </p:cNvSpPr>
              <p:nvPr/>
            </p:nvSpPr>
            <p:spPr bwMode="auto">
              <a:xfrm>
                <a:off x="3952875"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Line 3903">
                <a:extLst>
                  <a:ext uri="{FF2B5EF4-FFF2-40B4-BE49-F238E27FC236}">
                    <a16:creationId xmlns:a16="http://schemas.microsoft.com/office/drawing/2014/main" id="{6267EA02-9DBA-AE0E-F23C-FF74CB825E6F}"/>
                  </a:ext>
                </a:extLst>
              </p:cNvPr>
              <p:cNvSpPr>
                <a:spLocks noChangeShapeType="1"/>
              </p:cNvSpPr>
              <p:nvPr/>
            </p:nvSpPr>
            <p:spPr bwMode="auto">
              <a:xfrm>
                <a:off x="3943350" y="1673226"/>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Line 3904">
                <a:extLst>
                  <a:ext uri="{FF2B5EF4-FFF2-40B4-BE49-F238E27FC236}">
                    <a16:creationId xmlns:a16="http://schemas.microsoft.com/office/drawing/2014/main" id="{2E3EA796-E40F-5044-D481-000A80219427}"/>
                  </a:ext>
                </a:extLst>
              </p:cNvPr>
              <p:cNvSpPr>
                <a:spLocks noChangeShapeType="1"/>
              </p:cNvSpPr>
              <p:nvPr/>
            </p:nvSpPr>
            <p:spPr bwMode="auto">
              <a:xfrm>
                <a:off x="3959225"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Line 3905">
                <a:extLst>
                  <a:ext uri="{FF2B5EF4-FFF2-40B4-BE49-F238E27FC236}">
                    <a16:creationId xmlns:a16="http://schemas.microsoft.com/office/drawing/2014/main" id="{2CAC1CBA-0CD2-98FC-DA3B-8375BCA4B939}"/>
                  </a:ext>
                </a:extLst>
              </p:cNvPr>
              <p:cNvSpPr>
                <a:spLocks noChangeShapeType="1"/>
              </p:cNvSpPr>
              <p:nvPr/>
            </p:nvSpPr>
            <p:spPr bwMode="auto">
              <a:xfrm>
                <a:off x="3954463"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Line 3906">
                <a:extLst>
                  <a:ext uri="{FF2B5EF4-FFF2-40B4-BE49-F238E27FC236}">
                    <a16:creationId xmlns:a16="http://schemas.microsoft.com/office/drawing/2014/main" id="{CF757EF1-C92D-8325-DF2E-4484A201E739}"/>
                  </a:ext>
                </a:extLst>
              </p:cNvPr>
              <p:cNvSpPr>
                <a:spLocks noChangeShapeType="1"/>
              </p:cNvSpPr>
              <p:nvPr/>
            </p:nvSpPr>
            <p:spPr bwMode="auto">
              <a:xfrm>
                <a:off x="3970338"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Line 3907">
                <a:extLst>
                  <a:ext uri="{FF2B5EF4-FFF2-40B4-BE49-F238E27FC236}">
                    <a16:creationId xmlns:a16="http://schemas.microsoft.com/office/drawing/2014/main" id="{3EB9A431-B558-01EC-DBA8-9AC4FEA2198D}"/>
                  </a:ext>
                </a:extLst>
              </p:cNvPr>
              <p:cNvSpPr>
                <a:spLocks noChangeShapeType="1"/>
              </p:cNvSpPr>
              <p:nvPr/>
            </p:nvSpPr>
            <p:spPr bwMode="auto">
              <a:xfrm>
                <a:off x="3957638"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Line 3908">
                <a:extLst>
                  <a:ext uri="{FF2B5EF4-FFF2-40B4-BE49-F238E27FC236}">
                    <a16:creationId xmlns:a16="http://schemas.microsoft.com/office/drawing/2014/main" id="{100DFAF2-4D9D-F74B-E7F6-977951413EF1}"/>
                  </a:ext>
                </a:extLst>
              </p:cNvPr>
              <p:cNvSpPr>
                <a:spLocks noChangeShapeType="1"/>
              </p:cNvSpPr>
              <p:nvPr/>
            </p:nvSpPr>
            <p:spPr bwMode="auto">
              <a:xfrm>
                <a:off x="3973513"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Line 3909">
                <a:extLst>
                  <a:ext uri="{FF2B5EF4-FFF2-40B4-BE49-F238E27FC236}">
                    <a16:creationId xmlns:a16="http://schemas.microsoft.com/office/drawing/2014/main" id="{3EA45485-243A-3145-F3C4-324EE97D335F}"/>
                  </a:ext>
                </a:extLst>
              </p:cNvPr>
              <p:cNvSpPr>
                <a:spLocks noChangeShapeType="1"/>
              </p:cNvSpPr>
              <p:nvPr/>
            </p:nvSpPr>
            <p:spPr bwMode="auto">
              <a:xfrm>
                <a:off x="3960813"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Line 3910">
                <a:extLst>
                  <a:ext uri="{FF2B5EF4-FFF2-40B4-BE49-F238E27FC236}">
                    <a16:creationId xmlns:a16="http://schemas.microsoft.com/office/drawing/2014/main" id="{9148E150-193D-E6FA-BA59-29233BB35F0F}"/>
                  </a:ext>
                </a:extLst>
              </p:cNvPr>
              <p:cNvSpPr>
                <a:spLocks noChangeShapeType="1"/>
              </p:cNvSpPr>
              <p:nvPr/>
            </p:nvSpPr>
            <p:spPr bwMode="auto">
              <a:xfrm>
                <a:off x="3976688"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Line 3911">
                <a:extLst>
                  <a:ext uri="{FF2B5EF4-FFF2-40B4-BE49-F238E27FC236}">
                    <a16:creationId xmlns:a16="http://schemas.microsoft.com/office/drawing/2014/main" id="{76E34DCF-D630-5B9E-9339-9B8B643F9EF3}"/>
                  </a:ext>
                </a:extLst>
              </p:cNvPr>
              <p:cNvSpPr>
                <a:spLocks noChangeShapeType="1"/>
              </p:cNvSpPr>
              <p:nvPr/>
            </p:nvSpPr>
            <p:spPr bwMode="auto">
              <a:xfrm>
                <a:off x="4037013"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Line 3912">
                <a:extLst>
                  <a:ext uri="{FF2B5EF4-FFF2-40B4-BE49-F238E27FC236}">
                    <a16:creationId xmlns:a16="http://schemas.microsoft.com/office/drawing/2014/main" id="{9ECAE828-CC6F-0FF2-9C8E-028A8695789F}"/>
                  </a:ext>
                </a:extLst>
              </p:cNvPr>
              <p:cNvSpPr>
                <a:spLocks noChangeShapeType="1"/>
              </p:cNvSpPr>
              <p:nvPr/>
            </p:nvSpPr>
            <p:spPr bwMode="auto">
              <a:xfrm>
                <a:off x="4052888"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Line 3913">
                <a:extLst>
                  <a:ext uri="{FF2B5EF4-FFF2-40B4-BE49-F238E27FC236}">
                    <a16:creationId xmlns:a16="http://schemas.microsoft.com/office/drawing/2014/main" id="{8CDA76EC-A8FE-0D3E-426F-B10E8EF92556}"/>
                  </a:ext>
                </a:extLst>
              </p:cNvPr>
              <p:cNvSpPr>
                <a:spLocks noChangeShapeType="1"/>
              </p:cNvSpPr>
              <p:nvPr/>
            </p:nvSpPr>
            <p:spPr bwMode="auto">
              <a:xfrm>
                <a:off x="4049713" y="1673226"/>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Line 3914">
                <a:extLst>
                  <a:ext uri="{FF2B5EF4-FFF2-40B4-BE49-F238E27FC236}">
                    <a16:creationId xmlns:a16="http://schemas.microsoft.com/office/drawing/2014/main" id="{324C22B2-53D6-DF75-0C09-8801B75F149B}"/>
                  </a:ext>
                </a:extLst>
              </p:cNvPr>
              <p:cNvSpPr>
                <a:spLocks noChangeShapeType="1"/>
              </p:cNvSpPr>
              <p:nvPr/>
            </p:nvSpPr>
            <p:spPr bwMode="auto">
              <a:xfrm>
                <a:off x="4065588" y="1657351"/>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Line 3915">
                <a:extLst>
                  <a:ext uri="{FF2B5EF4-FFF2-40B4-BE49-F238E27FC236}">
                    <a16:creationId xmlns:a16="http://schemas.microsoft.com/office/drawing/2014/main" id="{AC07C259-34F5-9B04-CE9F-BDE4C8BA11D0}"/>
                  </a:ext>
                </a:extLst>
              </p:cNvPr>
              <p:cNvSpPr>
                <a:spLocks noChangeShapeType="1"/>
              </p:cNvSpPr>
              <p:nvPr/>
            </p:nvSpPr>
            <p:spPr bwMode="auto">
              <a:xfrm>
                <a:off x="4125913" y="17716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Line 3916">
                <a:extLst>
                  <a:ext uri="{FF2B5EF4-FFF2-40B4-BE49-F238E27FC236}">
                    <a16:creationId xmlns:a16="http://schemas.microsoft.com/office/drawing/2014/main" id="{377B8AD7-3F02-93B3-DA81-BA719CE375B1}"/>
                  </a:ext>
                </a:extLst>
              </p:cNvPr>
              <p:cNvSpPr>
                <a:spLocks noChangeShapeType="1"/>
              </p:cNvSpPr>
              <p:nvPr/>
            </p:nvSpPr>
            <p:spPr bwMode="auto">
              <a:xfrm>
                <a:off x="4141788" y="175577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Line 3917">
                <a:extLst>
                  <a:ext uri="{FF2B5EF4-FFF2-40B4-BE49-F238E27FC236}">
                    <a16:creationId xmlns:a16="http://schemas.microsoft.com/office/drawing/2014/main" id="{EF4294BD-FE5B-806D-646B-07D04780F976}"/>
                  </a:ext>
                </a:extLst>
              </p:cNvPr>
              <p:cNvSpPr>
                <a:spLocks noChangeShapeType="1"/>
              </p:cNvSpPr>
              <p:nvPr/>
            </p:nvSpPr>
            <p:spPr bwMode="auto">
              <a:xfrm>
                <a:off x="4168775" y="17716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Line 3918">
                <a:extLst>
                  <a:ext uri="{FF2B5EF4-FFF2-40B4-BE49-F238E27FC236}">
                    <a16:creationId xmlns:a16="http://schemas.microsoft.com/office/drawing/2014/main" id="{3EA4875A-5D88-5DE0-0E38-0647B8C1802B}"/>
                  </a:ext>
                </a:extLst>
              </p:cNvPr>
              <p:cNvSpPr>
                <a:spLocks noChangeShapeType="1"/>
              </p:cNvSpPr>
              <p:nvPr/>
            </p:nvSpPr>
            <p:spPr bwMode="auto">
              <a:xfrm>
                <a:off x="4184650" y="175577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Line 3919">
                <a:extLst>
                  <a:ext uri="{FF2B5EF4-FFF2-40B4-BE49-F238E27FC236}">
                    <a16:creationId xmlns:a16="http://schemas.microsoft.com/office/drawing/2014/main" id="{C87BFF9D-830D-64B1-0EC0-0C056AFDBFB9}"/>
                  </a:ext>
                </a:extLst>
              </p:cNvPr>
              <p:cNvSpPr>
                <a:spLocks noChangeShapeType="1"/>
              </p:cNvSpPr>
              <p:nvPr/>
            </p:nvSpPr>
            <p:spPr bwMode="auto">
              <a:xfrm>
                <a:off x="4343400" y="1771651"/>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Line 3920">
                <a:extLst>
                  <a:ext uri="{FF2B5EF4-FFF2-40B4-BE49-F238E27FC236}">
                    <a16:creationId xmlns:a16="http://schemas.microsoft.com/office/drawing/2014/main" id="{9AA9D82F-C822-CE52-62F3-6F90CA517D27}"/>
                  </a:ext>
                </a:extLst>
              </p:cNvPr>
              <p:cNvSpPr>
                <a:spLocks noChangeShapeType="1"/>
              </p:cNvSpPr>
              <p:nvPr/>
            </p:nvSpPr>
            <p:spPr bwMode="auto">
              <a:xfrm>
                <a:off x="4357688" y="175577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Line 3921">
                <a:extLst>
                  <a:ext uri="{FF2B5EF4-FFF2-40B4-BE49-F238E27FC236}">
                    <a16:creationId xmlns:a16="http://schemas.microsoft.com/office/drawing/2014/main" id="{5D6DC6FD-6756-D61A-9B8A-F78FFED6856C}"/>
                  </a:ext>
                </a:extLst>
              </p:cNvPr>
              <p:cNvSpPr>
                <a:spLocks noChangeShapeType="1"/>
              </p:cNvSpPr>
              <p:nvPr/>
            </p:nvSpPr>
            <p:spPr bwMode="auto">
              <a:xfrm>
                <a:off x="4529138" y="1771651"/>
                <a:ext cx="3175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Line 3922">
                <a:extLst>
                  <a:ext uri="{FF2B5EF4-FFF2-40B4-BE49-F238E27FC236}">
                    <a16:creationId xmlns:a16="http://schemas.microsoft.com/office/drawing/2014/main" id="{46E80B25-EA99-6BCA-9D46-DF36849F2A0C}"/>
                  </a:ext>
                </a:extLst>
              </p:cNvPr>
              <p:cNvSpPr>
                <a:spLocks noChangeShapeType="1"/>
              </p:cNvSpPr>
              <p:nvPr/>
            </p:nvSpPr>
            <p:spPr bwMode="auto">
              <a:xfrm>
                <a:off x="4545013" y="175577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Line 3923">
                <a:extLst>
                  <a:ext uri="{FF2B5EF4-FFF2-40B4-BE49-F238E27FC236}">
                    <a16:creationId xmlns:a16="http://schemas.microsoft.com/office/drawing/2014/main" id="{96C5782C-5D52-276C-7310-13170D9B37C9}"/>
                  </a:ext>
                </a:extLst>
              </p:cNvPr>
              <p:cNvSpPr>
                <a:spLocks noChangeShapeType="1"/>
              </p:cNvSpPr>
              <p:nvPr/>
            </p:nvSpPr>
            <p:spPr bwMode="auto">
              <a:xfrm>
                <a:off x="4538663" y="1771651"/>
                <a:ext cx="30163"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Line 3924">
                <a:extLst>
                  <a:ext uri="{FF2B5EF4-FFF2-40B4-BE49-F238E27FC236}">
                    <a16:creationId xmlns:a16="http://schemas.microsoft.com/office/drawing/2014/main" id="{A4839D9C-4E0C-E5B8-D5C0-31C18795EA8F}"/>
                  </a:ext>
                </a:extLst>
              </p:cNvPr>
              <p:cNvSpPr>
                <a:spLocks noChangeShapeType="1"/>
              </p:cNvSpPr>
              <p:nvPr/>
            </p:nvSpPr>
            <p:spPr bwMode="auto">
              <a:xfrm>
                <a:off x="4552950" y="1755776"/>
                <a:ext cx="0" cy="3175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aphicFrame>
        <p:nvGraphicFramePr>
          <p:cNvPr id="1009" name="Google Shape;274;p16">
            <a:extLst>
              <a:ext uri="{FF2B5EF4-FFF2-40B4-BE49-F238E27FC236}">
                <a16:creationId xmlns:a16="http://schemas.microsoft.com/office/drawing/2014/main" id="{15A21311-7F34-5DA0-4149-FE4D7A4983BD}"/>
              </a:ext>
            </a:extLst>
          </p:cNvPr>
          <p:cNvGraphicFramePr/>
          <p:nvPr/>
        </p:nvGraphicFramePr>
        <p:xfrm>
          <a:off x="8562776" y="1847088"/>
          <a:ext cx="3020788" cy="1224518"/>
        </p:xfrm>
        <a:graphic>
          <a:graphicData uri="http://schemas.openxmlformats.org/drawingml/2006/table">
            <a:tbl>
              <a:tblPr>
                <a:noFill/>
              </a:tblPr>
              <a:tblGrid>
                <a:gridCol w="1510394">
                  <a:extLst>
                    <a:ext uri="{9D8B030D-6E8A-4147-A177-3AD203B41FA5}">
                      <a16:colId xmlns:a16="http://schemas.microsoft.com/office/drawing/2014/main" val="20001"/>
                    </a:ext>
                  </a:extLst>
                </a:gridCol>
                <a:gridCol w="1510394">
                  <a:extLst>
                    <a:ext uri="{9D8B030D-6E8A-4147-A177-3AD203B41FA5}">
                      <a16:colId xmlns:a16="http://schemas.microsoft.com/office/drawing/2014/main" val="1369551148"/>
                    </a:ext>
                  </a:extLst>
                </a:gridCol>
              </a:tblGrid>
              <a:tr h="365760">
                <a:tc>
                  <a:txBody>
                    <a:bodyPr/>
                    <a:lstStyle/>
                    <a:p>
                      <a:pPr algn="ctr">
                        <a:lnSpc>
                          <a:spcPct val="95000"/>
                        </a:lnSpc>
                      </a:pPr>
                      <a:r>
                        <a:rPr lang="en-US" sz="1200" b="1">
                          <a:solidFill>
                            <a:schemeClr val="bg1"/>
                          </a:solidFill>
                          <a:latin typeface="+mj-lt"/>
                        </a:rPr>
                        <a:t>Zanidatamab + tislelizumab + CT </a:t>
                      </a:r>
                    </a:p>
                  </a:txBody>
                  <a:tcPr marL="80439" marR="80439" marT="30091" marB="30091" anchor="b">
                    <a:lnL w="9525" cap="flat" cmpd="sng" algn="ctr">
                      <a:solidFill>
                        <a:schemeClr val="tx1">
                          <a:lumMod val="50000"/>
                          <a:lumOff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solidFill>
                  </a:tcPr>
                </a:tc>
                <a:tc>
                  <a:txBody>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lang="en-US" sz="1200" b="1">
                          <a:solidFill>
                            <a:schemeClr val="bg1"/>
                          </a:solidFill>
                        </a:rPr>
                        <a:t>Trastuzumab + CT</a:t>
                      </a:r>
                    </a:p>
                  </a:txBody>
                  <a:tcPr marL="80439" marR="80439" marT="30091" marB="30091" anchor="b">
                    <a:lnL w="12700" cap="flat" cmpd="sng" algn="ctr">
                      <a:solidFill>
                        <a:schemeClr val="bg1"/>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10000"/>
                  </a:ext>
                </a:extLst>
              </a:tr>
              <a:tr h="365760">
                <a:tc>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cap="none">
                          <a:solidFill>
                            <a:schemeClr val="tx1"/>
                          </a:solidFill>
                          <a:latin typeface="+mj-lt"/>
                          <a:cs typeface="Arial" panose="020B0604020202020204" pitchFamily="34" charset="0"/>
                        </a:rPr>
                        <a:t>12.4 </a:t>
                      </a:r>
                      <a:r>
                        <a:rPr lang="en" sz="1400" b="0" u="none" strike="noStrike" cap="none">
                          <a:solidFill>
                            <a:schemeClr val="tx1"/>
                          </a:solidFill>
                          <a:latin typeface="+mj-lt"/>
                          <a:cs typeface="Arial" panose="020B0604020202020204" pitchFamily="34" charset="0"/>
                        </a:rPr>
                        <a:t>(9.8</a:t>
                      </a:r>
                      <a:r>
                        <a:rPr lang="en" sz="1400" b="0" u="none" strike="noStrike" cap="none">
                          <a:solidFill>
                            <a:schemeClr val="tx1"/>
                          </a:solidFill>
                          <a:latin typeface="+mj-lt"/>
                          <a:ea typeface="Calibri" panose="020F0502020204030204" pitchFamily="34" charset="0"/>
                          <a:cs typeface="Calibri" panose="020F0502020204030204" pitchFamily="34" charset="0"/>
                        </a:rPr>
                        <a:t>–</a:t>
                      </a:r>
                      <a:r>
                        <a:rPr lang="en" sz="1400" b="0" u="none" strike="noStrike" cap="none">
                          <a:solidFill>
                            <a:schemeClr val="tx1"/>
                          </a:solidFill>
                          <a:latin typeface="+mj-lt"/>
                          <a:cs typeface="Arial" panose="020B0604020202020204" pitchFamily="34" charset="0"/>
                        </a:rPr>
                        <a:t>18.5)</a:t>
                      </a:r>
                    </a:p>
                  </a:txBody>
                  <a:tcPr marL="80439" marR="80439" marT="0" marB="0" anchor="ctr">
                    <a:lnL w="9525" cap="flat" cmpd="sng" algn="ctr">
                      <a:solidFill>
                        <a:schemeClr val="tx1">
                          <a:lumMod val="50000"/>
                          <a:lumOff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EDE8"/>
                    </a:solidFill>
                  </a:tcPr>
                </a:tc>
                <a:tc>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kern="1200" cap="none">
                          <a:solidFill>
                            <a:schemeClr val="tx1"/>
                          </a:solidFill>
                          <a:latin typeface="+mj-lt"/>
                          <a:ea typeface="+mn-ea"/>
                          <a:cs typeface="Arial" panose="020B0604020202020204" pitchFamily="34" charset="0"/>
                        </a:rPr>
                        <a:t>8.1 </a:t>
                      </a:r>
                      <a:r>
                        <a:rPr lang="en" sz="1400" b="0" u="none" strike="noStrike" kern="1200" cap="none">
                          <a:solidFill>
                            <a:schemeClr val="tx1"/>
                          </a:solidFill>
                          <a:latin typeface="+mj-lt"/>
                          <a:ea typeface="+mn-ea"/>
                          <a:cs typeface="Arial" panose="020B0604020202020204" pitchFamily="34" charset="0"/>
                        </a:rPr>
                        <a:t>(7.0</a:t>
                      </a:r>
                      <a:r>
                        <a:rPr lang="en" sz="1400" b="0" u="none" strike="noStrike" cap="none">
                          <a:solidFill>
                            <a:schemeClr val="tx1"/>
                          </a:solidFill>
                          <a:latin typeface="+mj-lt"/>
                          <a:ea typeface="Calibri" panose="020F0502020204030204" pitchFamily="34" charset="0"/>
                          <a:cs typeface="Calibri" panose="020F0502020204030204" pitchFamily="34" charset="0"/>
                        </a:rPr>
                        <a:t>–</a:t>
                      </a:r>
                      <a:r>
                        <a:rPr lang="en" sz="1400" b="0" u="none" strike="noStrike" kern="1200" cap="none">
                          <a:solidFill>
                            <a:schemeClr val="tx1"/>
                          </a:solidFill>
                          <a:latin typeface="+mj-lt"/>
                          <a:ea typeface="+mn-ea"/>
                          <a:cs typeface="Arial" panose="020B0604020202020204" pitchFamily="34" charset="0"/>
                        </a:rPr>
                        <a:t>8.9)</a:t>
                      </a:r>
                    </a:p>
                  </a:txBody>
                  <a:tcPr marL="80439" marR="80439" marT="0" marB="0" anchor="ctr">
                    <a:lnL w="12700" cap="flat" cmpd="sng" algn="ctr">
                      <a:solidFill>
                        <a:schemeClr val="bg1"/>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46466">
                        <a:alpha val="20000"/>
                      </a:srgbClr>
                    </a:solidFill>
                  </a:tcPr>
                </a:tc>
                <a:extLst>
                  <a:ext uri="{0D108BD9-81ED-4DB2-BD59-A6C34878D82A}">
                    <a16:rowId xmlns:a16="http://schemas.microsoft.com/office/drawing/2014/main" val="598110243"/>
                  </a:ext>
                </a:extLst>
              </a:tr>
              <a:tr h="274320">
                <a:tc gridSpan="2">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cap="none">
                          <a:solidFill>
                            <a:schemeClr val="tx1"/>
                          </a:solidFill>
                          <a:latin typeface="+mj-lt"/>
                          <a:cs typeface="Arial" panose="020B0604020202020204" pitchFamily="34" charset="0"/>
                        </a:rPr>
                        <a:t>0.63 </a:t>
                      </a:r>
                      <a:r>
                        <a:rPr lang="en" sz="1400" b="0" u="none" strike="noStrike" cap="none">
                          <a:solidFill>
                            <a:schemeClr val="tx1"/>
                          </a:solidFill>
                          <a:latin typeface="+mj-lt"/>
                          <a:cs typeface="Arial" panose="020B0604020202020204" pitchFamily="34" charset="0"/>
                        </a:rPr>
                        <a:t>(</a:t>
                      </a:r>
                      <a:r>
                        <a:rPr lang="en-US" sz="1400" b="0">
                          <a:solidFill>
                            <a:schemeClr val="tx1"/>
                          </a:solidFill>
                        </a:rPr>
                        <a:t>0.51–0.78) </a:t>
                      </a:r>
                      <a:br>
                        <a:rPr lang="en-US" sz="1400" b="1">
                          <a:solidFill>
                            <a:schemeClr val="tx1"/>
                          </a:solidFill>
                        </a:rPr>
                      </a:br>
                      <a:r>
                        <a:rPr lang="en-US" sz="1400" b="1" i="1">
                          <a:solidFill>
                            <a:schemeClr val="tx1"/>
                          </a:solidFill>
                        </a:rPr>
                        <a:t>P </a:t>
                      </a:r>
                      <a:r>
                        <a:rPr lang="en-US" sz="1400" b="1">
                          <a:solidFill>
                            <a:schemeClr val="tx1"/>
                          </a:solidFill>
                        </a:rPr>
                        <a:t>&lt;0.0001</a:t>
                      </a:r>
                    </a:p>
                  </a:txBody>
                  <a:tcPr marL="80439" marR="80439" marB="0" anchor="ctr">
                    <a:lnL w="9525" cap="flat" cmpd="sng" algn="ctr">
                      <a:solidFill>
                        <a:schemeClr val="tx1">
                          <a:lumMod val="50000"/>
                          <a:lumOff val="50000"/>
                        </a:schemeClr>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ctr" defTabSz="685800" rtl="0" eaLnBrk="1" fontAlgn="auto" latinLnBrk="0" hangingPunct="1">
                        <a:lnSpc>
                          <a:spcPct val="90000"/>
                        </a:lnSpc>
                        <a:spcBef>
                          <a:spcPts val="0"/>
                        </a:spcBef>
                        <a:spcAft>
                          <a:spcPts val="0"/>
                        </a:spcAft>
                        <a:buClr>
                          <a:srgbClr val="000000"/>
                        </a:buClr>
                        <a:buSzPts val="1400"/>
                        <a:buFont typeface="Arial"/>
                        <a:buNone/>
                        <a:tabLst/>
                        <a:defRPr/>
                      </a:pPr>
                      <a:endParaRPr lang="en" sz="1050" b="0" u="none" strike="noStrike" kern="1200" cap="none">
                        <a:solidFill>
                          <a:srgbClr val="646466"/>
                        </a:solidFill>
                        <a:latin typeface="+mj-lt"/>
                        <a:ea typeface="+mn-ea"/>
                        <a:cs typeface="Arial" panose="020B0604020202020204" pitchFamily="34" charset="0"/>
                      </a:endParaRPr>
                    </a:p>
                  </a:txBody>
                  <a:tcPr marL="80439" marR="80439"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01471862"/>
                  </a:ext>
                </a:extLst>
              </a:tr>
            </a:tbl>
          </a:graphicData>
        </a:graphic>
      </p:graphicFrame>
      <p:sp>
        <p:nvSpPr>
          <p:cNvPr id="1012" name="Text Placeholder 1011">
            <a:extLst>
              <a:ext uri="{FF2B5EF4-FFF2-40B4-BE49-F238E27FC236}">
                <a16:creationId xmlns:a16="http://schemas.microsoft.com/office/drawing/2014/main" id="{4A4FE187-8AC6-716C-39A9-A3EF18006F1C}"/>
              </a:ext>
            </a:extLst>
          </p:cNvPr>
          <p:cNvSpPr>
            <a:spLocks noGrp="1"/>
          </p:cNvSpPr>
          <p:nvPr>
            <p:ph type="body" sz="quarter" idx="15"/>
          </p:nvPr>
        </p:nvSpPr>
        <p:spPr/>
        <p:txBody>
          <a:bodyPr/>
          <a:lstStyle/>
          <a:p>
            <a:r>
              <a:rPr lang="en-US"/>
              <a:t>Elena Elimova, MD</a:t>
            </a:r>
          </a:p>
        </p:txBody>
      </p:sp>
    </p:spTree>
    <p:extLst>
      <p:ext uri="{BB962C8B-B14F-4D97-AF65-F5344CB8AC3E}">
        <p14:creationId xmlns:p14="http://schemas.microsoft.com/office/powerpoint/2010/main" val="25709607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9E1BA4-C14B-8548-FAF7-FA9F831A0D40}"/>
            </a:ext>
          </a:extLst>
        </p:cNvPr>
        <p:cNvGrpSpPr/>
        <p:nvPr/>
      </p:nvGrpSpPr>
      <p:grpSpPr>
        <a:xfrm>
          <a:off x="0" y="0"/>
          <a:ext cx="0" cy="0"/>
          <a:chOff x="0" y="0"/>
          <a:chExt cx="0" cy="0"/>
        </a:xfrm>
      </p:grpSpPr>
      <p:graphicFrame>
        <p:nvGraphicFramePr>
          <p:cNvPr id="68" name="Table 67">
            <a:extLst>
              <a:ext uri="{FF2B5EF4-FFF2-40B4-BE49-F238E27FC236}">
                <a16:creationId xmlns:a16="http://schemas.microsoft.com/office/drawing/2014/main" id="{46F0D1A2-47A1-7D2B-EB35-29C32BC28005}"/>
              </a:ext>
            </a:extLst>
          </p:cNvPr>
          <p:cNvGraphicFramePr>
            <a:graphicFrameLocks noGrp="1"/>
          </p:cNvGraphicFramePr>
          <p:nvPr/>
        </p:nvGraphicFramePr>
        <p:xfrm>
          <a:off x="-3005" y="5366213"/>
          <a:ext cx="11910774" cy="685800"/>
        </p:xfrm>
        <a:graphic>
          <a:graphicData uri="http://schemas.openxmlformats.org/drawingml/2006/table">
            <a:tbl>
              <a:tblPr firstRow="1" bandRow="1">
                <a:tableStyleId>{5C22544A-7EE6-4342-B048-85BDC9FD1C3A}</a:tableStyleId>
              </a:tblPr>
              <a:tblGrid>
                <a:gridCol w="834806">
                  <a:extLst>
                    <a:ext uri="{9D8B030D-6E8A-4147-A177-3AD203B41FA5}">
                      <a16:colId xmlns:a16="http://schemas.microsoft.com/office/drawing/2014/main" val="892871417"/>
                    </a:ext>
                  </a:extLst>
                </a:gridCol>
                <a:gridCol w="692248">
                  <a:extLst>
                    <a:ext uri="{9D8B030D-6E8A-4147-A177-3AD203B41FA5}">
                      <a16:colId xmlns:a16="http://schemas.microsoft.com/office/drawing/2014/main" val="1531055344"/>
                    </a:ext>
                  </a:extLst>
                </a:gridCol>
                <a:gridCol w="692248">
                  <a:extLst>
                    <a:ext uri="{9D8B030D-6E8A-4147-A177-3AD203B41FA5}">
                      <a16:colId xmlns:a16="http://schemas.microsoft.com/office/drawing/2014/main" val="2183321270"/>
                    </a:ext>
                  </a:extLst>
                </a:gridCol>
                <a:gridCol w="692248">
                  <a:extLst>
                    <a:ext uri="{9D8B030D-6E8A-4147-A177-3AD203B41FA5}">
                      <a16:colId xmlns:a16="http://schemas.microsoft.com/office/drawing/2014/main" val="959859497"/>
                    </a:ext>
                  </a:extLst>
                </a:gridCol>
                <a:gridCol w="692248">
                  <a:extLst>
                    <a:ext uri="{9D8B030D-6E8A-4147-A177-3AD203B41FA5}">
                      <a16:colId xmlns:a16="http://schemas.microsoft.com/office/drawing/2014/main" val="812920742"/>
                    </a:ext>
                  </a:extLst>
                </a:gridCol>
                <a:gridCol w="692248">
                  <a:extLst>
                    <a:ext uri="{9D8B030D-6E8A-4147-A177-3AD203B41FA5}">
                      <a16:colId xmlns:a16="http://schemas.microsoft.com/office/drawing/2014/main" val="2665883415"/>
                    </a:ext>
                  </a:extLst>
                </a:gridCol>
                <a:gridCol w="692248">
                  <a:extLst>
                    <a:ext uri="{9D8B030D-6E8A-4147-A177-3AD203B41FA5}">
                      <a16:colId xmlns:a16="http://schemas.microsoft.com/office/drawing/2014/main" val="3327363386"/>
                    </a:ext>
                  </a:extLst>
                </a:gridCol>
                <a:gridCol w="692248">
                  <a:extLst>
                    <a:ext uri="{9D8B030D-6E8A-4147-A177-3AD203B41FA5}">
                      <a16:colId xmlns:a16="http://schemas.microsoft.com/office/drawing/2014/main" val="3896674495"/>
                    </a:ext>
                  </a:extLst>
                </a:gridCol>
                <a:gridCol w="692248">
                  <a:extLst>
                    <a:ext uri="{9D8B030D-6E8A-4147-A177-3AD203B41FA5}">
                      <a16:colId xmlns:a16="http://schemas.microsoft.com/office/drawing/2014/main" val="2844878733"/>
                    </a:ext>
                  </a:extLst>
                </a:gridCol>
                <a:gridCol w="692248">
                  <a:extLst>
                    <a:ext uri="{9D8B030D-6E8A-4147-A177-3AD203B41FA5}">
                      <a16:colId xmlns:a16="http://schemas.microsoft.com/office/drawing/2014/main" val="2234829585"/>
                    </a:ext>
                  </a:extLst>
                </a:gridCol>
                <a:gridCol w="692248">
                  <a:extLst>
                    <a:ext uri="{9D8B030D-6E8A-4147-A177-3AD203B41FA5}">
                      <a16:colId xmlns:a16="http://schemas.microsoft.com/office/drawing/2014/main" val="3000568017"/>
                    </a:ext>
                  </a:extLst>
                </a:gridCol>
                <a:gridCol w="692248">
                  <a:extLst>
                    <a:ext uri="{9D8B030D-6E8A-4147-A177-3AD203B41FA5}">
                      <a16:colId xmlns:a16="http://schemas.microsoft.com/office/drawing/2014/main" val="978807655"/>
                    </a:ext>
                  </a:extLst>
                </a:gridCol>
                <a:gridCol w="692248">
                  <a:extLst>
                    <a:ext uri="{9D8B030D-6E8A-4147-A177-3AD203B41FA5}">
                      <a16:colId xmlns:a16="http://schemas.microsoft.com/office/drawing/2014/main" val="2886221837"/>
                    </a:ext>
                  </a:extLst>
                </a:gridCol>
                <a:gridCol w="692248">
                  <a:extLst>
                    <a:ext uri="{9D8B030D-6E8A-4147-A177-3AD203B41FA5}">
                      <a16:colId xmlns:a16="http://schemas.microsoft.com/office/drawing/2014/main" val="4102671944"/>
                    </a:ext>
                  </a:extLst>
                </a:gridCol>
                <a:gridCol w="692248">
                  <a:extLst>
                    <a:ext uri="{9D8B030D-6E8A-4147-A177-3AD203B41FA5}">
                      <a16:colId xmlns:a16="http://schemas.microsoft.com/office/drawing/2014/main" val="546629316"/>
                    </a:ext>
                  </a:extLst>
                </a:gridCol>
                <a:gridCol w="692248">
                  <a:extLst>
                    <a:ext uri="{9D8B030D-6E8A-4147-A177-3AD203B41FA5}">
                      <a16:colId xmlns:a16="http://schemas.microsoft.com/office/drawing/2014/main" val="3418375777"/>
                    </a:ext>
                  </a:extLst>
                </a:gridCol>
                <a:gridCol w="692248">
                  <a:extLst>
                    <a:ext uri="{9D8B030D-6E8A-4147-A177-3AD203B41FA5}">
                      <a16:colId xmlns:a16="http://schemas.microsoft.com/office/drawing/2014/main" val="1593913651"/>
                    </a:ext>
                  </a:extLst>
                </a:gridCol>
              </a:tblGrid>
              <a:tr h="228600">
                <a:tc gridSpan="4">
                  <a:txBody>
                    <a:bodyPr/>
                    <a:lstStyle/>
                    <a:p>
                      <a:pPr algn="l">
                        <a:lnSpc>
                          <a:spcPct val="90000"/>
                        </a:lnSpc>
                      </a:pPr>
                      <a:r>
                        <a:rPr lang="en-US" sz="1000">
                          <a:solidFill>
                            <a:schemeClr val="tx1"/>
                          </a:solidFill>
                        </a:rPr>
                        <a:t>       Patients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noFill/>
                  </a:tcPr>
                </a:tc>
                <a:tc hMerge="1">
                  <a:txBody>
                    <a:bodyPr/>
                    <a:lstStyle/>
                    <a:p>
                      <a:pPr algn="l">
                        <a:lnSpc>
                          <a:spcPct val="90000"/>
                        </a:lnSpc>
                      </a:pPr>
                      <a:endParaRPr lang="en-US" sz="1000"/>
                    </a:p>
                  </a:txBody>
                  <a:tcPr marL="45720" marR="45720" marT="0" marB="0"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hMerge="1">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hMerge="1">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noFill/>
                  </a:tcPr>
                </a:tc>
                <a:extLst>
                  <a:ext uri="{0D108BD9-81ED-4DB2-BD59-A6C34878D82A}">
                    <a16:rowId xmlns:a16="http://schemas.microsoft.com/office/drawing/2014/main" val="78998355"/>
                  </a:ext>
                </a:extLst>
              </a:tr>
              <a:tr h="228600">
                <a:tc>
                  <a:txBody>
                    <a:bodyPr/>
                    <a:lstStyle/>
                    <a:p>
                      <a:pPr algn="r">
                        <a:lnSpc>
                          <a:spcPct val="90000"/>
                        </a:lnSpc>
                      </a:pPr>
                      <a:r>
                        <a:rPr lang="en-US" sz="1000" b="1">
                          <a:solidFill>
                            <a:srgbClr val="0076A9"/>
                          </a:solidFill>
                        </a:rPr>
                        <a:t>Zani + CT</a:t>
                      </a:r>
                    </a:p>
                  </a:txBody>
                  <a:tcPr marL="0" marR="0" marT="0" marB="0" anchor="ctr">
                    <a:lnL w="12700" cap="flat" cmpd="sng" algn="ctr">
                      <a:noFill/>
                      <a:prstDash val="solid"/>
                      <a:round/>
                      <a:headEnd type="none" w="med" len="med"/>
                      <a:tailEnd type="none" w="med" len="med"/>
                    </a:lnL>
                    <a:noFill/>
                  </a:tcPr>
                </a:tc>
                <a:tc>
                  <a:txBody>
                    <a:bodyPr/>
                    <a:lstStyle/>
                    <a:p>
                      <a:pPr algn="ctr">
                        <a:lnSpc>
                          <a:spcPct val="90000"/>
                        </a:lnSpc>
                      </a:pPr>
                      <a:r>
                        <a:rPr lang="en-US" sz="1000"/>
                        <a:t>304</a:t>
                      </a:r>
                    </a:p>
                  </a:txBody>
                  <a:tcPr marL="45720" marR="45720" marT="0" marB="0" anchor="ctr">
                    <a:solidFill>
                      <a:srgbClr val="D9EBF2"/>
                    </a:solidFill>
                  </a:tcPr>
                </a:tc>
                <a:tc>
                  <a:txBody>
                    <a:bodyPr/>
                    <a:lstStyle/>
                    <a:p>
                      <a:pPr algn="ctr">
                        <a:lnSpc>
                          <a:spcPct val="90000"/>
                        </a:lnSpc>
                      </a:pPr>
                      <a:r>
                        <a:rPr lang="en-US" sz="1000"/>
                        <a:t>231</a:t>
                      </a:r>
                    </a:p>
                  </a:txBody>
                  <a:tcPr marL="45720" marR="45720" marT="0" marB="0" anchor="ctr">
                    <a:solidFill>
                      <a:srgbClr val="D9EBF2"/>
                    </a:solidFill>
                  </a:tcPr>
                </a:tc>
                <a:tc>
                  <a:txBody>
                    <a:bodyPr/>
                    <a:lstStyle/>
                    <a:p>
                      <a:pPr algn="ctr">
                        <a:lnSpc>
                          <a:spcPct val="90000"/>
                        </a:lnSpc>
                      </a:pPr>
                      <a:r>
                        <a:rPr lang="en-US" sz="1000"/>
                        <a:t>175</a:t>
                      </a:r>
                    </a:p>
                  </a:txBody>
                  <a:tcPr marL="45720" marR="45720" marT="0" marB="0" anchor="ctr">
                    <a:solidFill>
                      <a:srgbClr val="D9EBF2"/>
                    </a:solidFill>
                  </a:tcPr>
                </a:tc>
                <a:tc>
                  <a:txBody>
                    <a:bodyPr/>
                    <a:lstStyle/>
                    <a:p>
                      <a:pPr algn="ctr">
                        <a:lnSpc>
                          <a:spcPct val="90000"/>
                        </a:lnSpc>
                      </a:pPr>
                      <a:r>
                        <a:rPr lang="en-US" sz="1000"/>
                        <a:t>137</a:t>
                      </a:r>
                    </a:p>
                  </a:txBody>
                  <a:tcPr marL="45720" marR="45720" marT="0" marB="0" anchor="ctr">
                    <a:solidFill>
                      <a:srgbClr val="D9EBF2"/>
                    </a:solidFill>
                  </a:tcPr>
                </a:tc>
                <a:tc>
                  <a:txBody>
                    <a:bodyPr/>
                    <a:lstStyle/>
                    <a:p>
                      <a:pPr algn="ctr">
                        <a:lnSpc>
                          <a:spcPct val="90000"/>
                        </a:lnSpc>
                      </a:pPr>
                      <a:r>
                        <a:rPr lang="en-US" sz="1000"/>
                        <a:t>105</a:t>
                      </a:r>
                    </a:p>
                  </a:txBody>
                  <a:tcPr marL="45720" marR="45720" marT="0" marB="0" anchor="ctr">
                    <a:solidFill>
                      <a:srgbClr val="D9EBF2"/>
                    </a:solidFill>
                  </a:tcPr>
                </a:tc>
                <a:tc>
                  <a:txBody>
                    <a:bodyPr/>
                    <a:lstStyle/>
                    <a:p>
                      <a:pPr algn="ctr">
                        <a:lnSpc>
                          <a:spcPct val="90000"/>
                        </a:lnSpc>
                      </a:pPr>
                      <a:r>
                        <a:rPr lang="en-US" sz="1000"/>
                        <a:t>70</a:t>
                      </a:r>
                    </a:p>
                  </a:txBody>
                  <a:tcPr marL="45720" marR="45720" marT="0" marB="0" anchor="ctr">
                    <a:solidFill>
                      <a:srgbClr val="D9EBF2"/>
                    </a:solidFill>
                  </a:tcPr>
                </a:tc>
                <a:tc>
                  <a:txBody>
                    <a:bodyPr/>
                    <a:lstStyle/>
                    <a:p>
                      <a:pPr algn="ctr">
                        <a:lnSpc>
                          <a:spcPct val="90000"/>
                        </a:lnSpc>
                      </a:pPr>
                      <a:r>
                        <a:rPr lang="en-US" sz="1000"/>
                        <a:t>53</a:t>
                      </a:r>
                    </a:p>
                  </a:txBody>
                  <a:tcPr marL="45720" marR="45720" marT="0" marB="0" anchor="ctr">
                    <a:solidFill>
                      <a:srgbClr val="D9EBF2"/>
                    </a:solidFill>
                  </a:tcPr>
                </a:tc>
                <a:tc>
                  <a:txBody>
                    <a:bodyPr/>
                    <a:lstStyle/>
                    <a:p>
                      <a:pPr algn="ctr">
                        <a:lnSpc>
                          <a:spcPct val="90000"/>
                        </a:lnSpc>
                      </a:pPr>
                      <a:r>
                        <a:rPr lang="en-US" sz="1000"/>
                        <a:t>37</a:t>
                      </a:r>
                    </a:p>
                  </a:txBody>
                  <a:tcPr marL="45720" marR="45720" marT="0" marB="0" anchor="ctr">
                    <a:solidFill>
                      <a:srgbClr val="D9EBF2"/>
                    </a:solidFill>
                  </a:tcPr>
                </a:tc>
                <a:tc>
                  <a:txBody>
                    <a:bodyPr/>
                    <a:lstStyle/>
                    <a:p>
                      <a:pPr algn="ctr">
                        <a:lnSpc>
                          <a:spcPct val="90000"/>
                        </a:lnSpc>
                      </a:pPr>
                      <a:r>
                        <a:rPr lang="en-US" sz="1000"/>
                        <a:t>34</a:t>
                      </a:r>
                    </a:p>
                  </a:txBody>
                  <a:tcPr marL="45720" marR="45720" marT="0" marB="0" anchor="ctr">
                    <a:solidFill>
                      <a:srgbClr val="D9EBF2"/>
                    </a:solidFill>
                  </a:tcPr>
                </a:tc>
                <a:tc>
                  <a:txBody>
                    <a:bodyPr/>
                    <a:lstStyle/>
                    <a:p>
                      <a:pPr algn="ctr">
                        <a:lnSpc>
                          <a:spcPct val="90000"/>
                        </a:lnSpc>
                      </a:pPr>
                      <a:r>
                        <a:rPr lang="en-US" sz="1000"/>
                        <a:t>26</a:t>
                      </a:r>
                    </a:p>
                  </a:txBody>
                  <a:tcPr marL="45720" marR="45720" marT="0" marB="0" anchor="ctr">
                    <a:solidFill>
                      <a:srgbClr val="D9EBF2"/>
                    </a:solidFill>
                  </a:tcPr>
                </a:tc>
                <a:tc>
                  <a:txBody>
                    <a:bodyPr/>
                    <a:lstStyle/>
                    <a:p>
                      <a:pPr algn="ctr">
                        <a:lnSpc>
                          <a:spcPct val="90000"/>
                        </a:lnSpc>
                      </a:pPr>
                      <a:r>
                        <a:rPr lang="en-US" sz="1000"/>
                        <a:t>14</a:t>
                      </a:r>
                    </a:p>
                  </a:txBody>
                  <a:tcPr marL="45720" marR="45720" marT="0" marB="0" anchor="ctr">
                    <a:solidFill>
                      <a:srgbClr val="D9EBF2"/>
                    </a:solidFill>
                  </a:tcPr>
                </a:tc>
                <a:tc>
                  <a:txBody>
                    <a:bodyPr/>
                    <a:lstStyle/>
                    <a:p>
                      <a:pPr algn="ctr">
                        <a:lnSpc>
                          <a:spcPct val="90000"/>
                        </a:lnSpc>
                      </a:pPr>
                      <a:r>
                        <a:rPr lang="en-US" sz="1000"/>
                        <a:t>12</a:t>
                      </a:r>
                    </a:p>
                  </a:txBody>
                  <a:tcPr marL="45720" marR="45720" marT="0" marB="0" anchor="ctr">
                    <a:solidFill>
                      <a:srgbClr val="D9EBF2"/>
                    </a:solidFill>
                  </a:tcPr>
                </a:tc>
                <a:tc>
                  <a:txBody>
                    <a:bodyPr/>
                    <a:lstStyle/>
                    <a:p>
                      <a:pPr algn="ctr">
                        <a:lnSpc>
                          <a:spcPct val="90000"/>
                        </a:lnSpc>
                      </a:pPr>
                      <a:r>
                        <a:rPr lang="en-US" sz="1000"/>
                        <a:t>8</a:t>
                      </a:r>
                    </a:p>
                  </a:txBody>
                  <a:tcPr marL="45720" marR="45720" marT="0" marB="0" anchor="ctr">
                    <a:solidFill>
                      <a:srgbClr val="D9EBF2"/>
                    </a:solidFill>
                  </a:tcPr>
                </a:tc>
                <a:tc>
                  <a:txBody>
                    <a:bodyPr/>
                    <a:lstStyle/>
                    <a:p>
                      <a:pPr algn="ctr">
                        <a:lnSpc>
                          <a:spcPct val="90000"/>
                        </a:lnSpc>
                      </a:pPr>
                      <a:r>
                        <a:rPr lang="en-US" sz="1000"/>
                        <a:t>1</a:t>
                      </a:r>
                    </a:p>
                  </a:txBody>
                  <a:tcPr marL="45720" marR="45720" marT="0" marB="0" anchor="ctr">
                    <a:solidFill>
                      <a:srgbClr val="D9EBF2"/>
                    </a:solidFill>
                  </a:tcPr>
                </a:tc>
                <a:tc>
                  <a:txBody>
                    <a:bodyPr/>
                    <a:lstStyle/>
                    <a:p>
                      <a:pPr algn="ctr">
                        <a:lnSpc>
                          <a:spcPct val="90000"/>
                        </a:lnSpc>
                      </a:pPr>
                      <a:r>
                        <a:rPr lang="en-US" sz="1000"/>
                        <a:t>0</a:t>
                      </a:r>
                    </a:p>
                  </a:txBody>
                  <a:tcPr marL="45720" marR="45720" marT="0" marB="0" anchor="ctr">
                    <a:solidFill>
                      <a:srgbClr val="D9EBF2"/>
                    </a:solidFill>
                  </a:tcPr>
                </a:tc>
                <a:tc>
                  <a:txBody>
                    <a:bodyPr/>
                    <a:lstStyle/>
                    <a:p>
                      <a:pPr algn="ctr">
                        <a:lnSpc>
                          <a:spcPct val="90000"/>
                        </a:lnSpc>
                      </a:pPr>
                      <a:endParaRPr lang="en-US" sz="1000"/>
                    </a:p>
                  </a:txBody>
                  <a:tcPr marL="45720" marR="45720" marT="0" marB="0" anchor="ctr">
                    <a:solidFill>
                      <a:srgbClr val="D9EBF2"/>
                    </a:solidFill>
                  </a:tcPr>
                </a:tc>
                <a:extLst>
                  <a:ext uri="{0D108BD9-81ED-4DB2-BD59-A6C34878D82A}">
                    <a16:rowId xmlns:a16="http://schemas.microsoft.com/office/drawing/2014/main" val="942842941"/>
                  </a:ext>
                </a:extLst>
              </a:tr>
              <a:tr h="228600">
                <a:tc>
                  <a:txBody>
                    <a:bodyPr/>
                    <a:lstStyle/>
                    <a:p>
                      <a:pPr algn="r"/>
                      <a:r>
                        <a:rPr lang="en-US" sz="1000" b="1" err="1">
                          <a:solidFill>
                            <a:srgbClr val="646466"/>
                          </a:solidFill>
                        </a:rPr>
                        <a:t>Tras</a:t>
                      </a:r>
                      <a:r>
                        <a:rPr lang="en-US" sz="1000" b="1">
                          <a:solidFill>
                            <a:srgbClr val="646466"/>
                          </a:solidFill>
                        </a:rPr>
                        <a:t> + CT</a:t>
                      </a:r>
                    </a:p>
                  </a:txBody>
                  <a:tcPr marL="0" marR="0" marT="0" marB="0" anchor="ctr">
                    <a:lnL w="12700" cap="flat" cmpd="sng" algn="ctr">
                      <a:noFill/>
                      <a:prstDash val="solid"/>
                      <a:round/>
                      <a:headEnd type="none" w="med" len="med"/>
                      <a:tailEnd type="none" w="med" len="med"/>
                    </a:lnL>
                    <a:lnB w="12700" cap="flat" cmpd="sng" algn="ctr">
                      <a:noFill/>
                      <a:prstDash val="solid"/>
                      <a:round/>
                      <a:headEnd type="none" w="med" len="med"/>
                      <a:tailEnd type="none" w="med" len="med"/>
                    </a:lnB>
                    <a:noFill/>
                  </a:tcPr>
                </a:tc>
                <a:tc>
                  <a:txBody>
                    <a:bodyPr/>
                    <a:lstStyle/>
                    <a:p>
                      <a:pPr algn="ctr"/>
                      <a:r>
                        <a:rPr lang="en-US" sz="1000"/>
                        <a:t>308</a:t>
                      </a:r>
                    </a:p>
                  </a:txBody>
                  <a:tcPr marL="45720" marR="45720" marT="0" marB="0" anchor="ctr">
                    <a:solidFill>
                      <a:srgbClr val="E8E8E8"/>
                    </a:solidFill>
                  </a:tcPr>
                </a:tc>
                <a:tc>
                  <a:txBody>
                    <a:bodyPr/>
                    <a:lstStyle/>
                    <a:p>
                      <a:pPr algn="ctr"/>
                      <a:r>
                        <a:rPr lang="en-US" sz="1000"/>
                        <a:t>247</a:t>
                      </a:r>
                    </a:p>
                  </a:txBody>
                  <a:tcPr marL="45720" marR="45720" marT="0" marB="0" anchor="ctr">
                    <a:solidFill>
                      <a:srgbClr val="E8E8E8"/>
                    </a:solidFill>
                  </a:tcPr>
                </a:tc>
                <a:tc>
                  <a:txBody>
                    <a:bodyPr/>
                    <a:lstStyle/>
                    <a:p>
                      <a:pPr algn="ctr"/>
                      <a:r>
                        <a:rPr lang="en-US" sz="1000"/>
                        <a:t>168</a:t>
                      </a:r>
                    </a:p>
                  </a:txBody>
                  <a:tcPr marL="45720" marR="45720" marT="0" marB="0" anchor="ctr">
                    <a:solidFill>
                      <a:srgbClr val="E8E8E8"/>
                    </a:solidFill>
                  </a:tcPr>
                </a:tc>
                <a:tc>
                  <a:txBody>
                    <a:bodyPr/>
                    <a:lstStyle/>
                    <a:p>
                      <a:pPr algn="ctr"/>
                      <a:r>
                        <a:rPr lang="en-US" sz="1000"/>
                        <a:t>97</a:t>
                      </a:r>
                    </a:p>
                  </a:txBody>
                  <a:tcPr marL="45720" marR="45720" marT="0" marB="0" anchor="ctr">
                    <a:solidFill>
                      <a:srgbClr val="E8E8E8"/>
                    </a:solidFill>
                  </a:tcPr>
                </a:tc>
                <a:tc>
                  <a:txBody>
                    <a:bodyPr/>
                    <a:lstStyle/>
                    <a:p>
                      <a:pPr algn="ctr"/>
                      <a:r>
                        <a:rPr lang="en-US" sz="1000"/>
                        <a:t>63</a:t>
                      </a:r>
                    </a:p>
                  </a:txBody>
                  <a:tcPr marL="45720" marR="45720" marT="0" marB="0" anchor="ctr">
                    <a:solidFill>
                      <a:srgbClr val="E8E8E8"/>
                    </a:solidFill>
                  </a:tcPr>
                </a:tc>
                <a:tc>
                  <a:txBody>
                    <a:bodyPr/>
                    <a:lstStyle/>
                    <a:p>
                      <a:pPr algn="ctr"/>
                      <a:r>
                        <a:rPr lang="en-US" sz="1000"/>
                        <a:t>37</a:t>
                      </a:r>
                    </a:p>
                  </a:txBody>
                  <a:tcPr marL="45720" marR="45720" marT="0" marB="0" anchor="ctr">
                    <a:solidFill>
                      <a:srgbClr val="E8E8E8"/>
                    </a:solidFill>
                  </a:tcPr>
                </a:tc>
                <a:tc>
                  <a:txBody>
                    <a:bodyPr/>
                    <a:lstStyle/>
                    <a:p>
                      <a:pPr algn="ctr"/>
                      <a:r>
                        <a:rPr lang="en-US" sz="1000"/>
                        <a:t>23</a:t>
                      </a:r>
                    </a:p>
                  </a:txBody>
                  <a:tcPr marL="45720" marR="45720" marT="0" marB="0" anchor="ctr">
                    <a:solidFill>
                      <a:srgbClr val="E8E8E8"/>
                    </a:solidFill>
                  </a:tcPr>
                </a:tc>
                <a:tc>
                  <a:txBody>
                    <a:bodyPr/>
                    <a:lstStyle/>
                    <a:p>
                      <a:pPr algn="ctr"/>
                      <a:r>
                        <a:rPr lang="en-US" sz="1000"/>
                        <a:t>16</a:t>
                      </a:r>
                    </a:p>
                  </a:txBody>
                  <a:tcPr marL="45720" marR="45720" marT="0" marB="0" anchor="ctr">
                    <a:solidFill>
                      <a:srgbClr val="E8E8E8"/>
                    </a:solidFill>
                  </a:tcPr>
                </a:tc>
                <a:tc>
                  <a:txBody>
                    <a:bodyPr/>
                    <a:lstStyle/>
                    <a:p>
                      <a:pPr algn="ctr"/>
                      <a:r>
                        <a:rPr lang="en-US" sz="1000"/>
                        <a:t>13</a:t>
                      </a:r>
                    </a:p>
                  </a:txBody>
                  <a:tcPr marL="45720" marR="45720" marT="0" marB="0" anchor="ctr">
                    <a:solidFill>
                      <a:srgbClr val="E8E8E8"/>
                    </a:solidFill>
                  </a:tcPr>
                </a:tc>
                <a:tc>
                  <a:txBody>
                    <a:bodyPr/>
                    <a:lstStyle/>
                    <a:p>
                      <a:pPr algn="ctr"/>
                      <a:r>
                        <a:rPr lang="en-US" sz="1000"/>
                        <a:t>10</a:t>
                      </a:r>
                    </a:p>
                  </a:txBody>
                  <a:tcPr marL="45720" marR="45720" marT="0" marB="0" anchor="ctr">
                    <a:solidFill>
                      <a:srgbClr val="E8E8E8"/>
                    </a:solidFill>
                  </a:tcPr>
                </a:tc>
                <a:tc>
                  <a:txBody>
                    <a:bodyPr/>
                    <a:lstStyle/>
                    <a:p>
                      <a:pPr algn="ctr"/>
                      <a:r>
                        <a:rPr lang="en-US" sz="1000"/>
                        <a:t>6</a:t>
                      </a:r>
                    </a:p>
                  </a:txBody>
                  <a:tcPr marL="45720" marR="45720" marT="0" marB="0" anchor="ctr">
                    <a:solidFill>
                      <a:srgbClr val="E8E8E8"/>
                    </a:solidFill>
                  </a:tcPr>
                </a:tc>
                <a:tc>
                  <a:txBody>
                    <a:bodyPr/>
                    <a:lstStyle/>
                    <a:p>
                      <a:pPr algn="ctr"/>
                      <a:r>
                        <a:rPr lang="en-US" sz="1000"/>
                        <a:t>4</a:t>
                      </a:r>
                    </a:p>
                  </a:txBody>
                  <a:tcPr marL="45720" marR="45720" marT="0" marB="0" anchor="ctr">
                    <a:solidFill>
                      <a:srgbClr val="E8E8E8"/>
                    </a:solidFill>
                  </a:tcPr>
                </a:tc>
                <a:tc>
                  <a:txBody>
                    <a:bodyPr/>
                    <a:lstStyle/>
                    <a:p>
                      <a:pPr algn="ctr"/>
                      <a:r>
                        <a:rPr lang="en-US" sz="1000"/>
                        <a:t>3</a:t>
                      </a:r>
                    </a:p>
                  </a:txBody>
                  <a:tcPr marL="45720" marR="45720" marT="0" marB="0" anchor="ctr">
                    <a:solidFill>
                      <a:srgbClr val="E8E8E8"/>
                    </a:solidFill>
                  </a:tcPr>
                </a:tc>
                <a:tc>
                  <a:txBody>
                    <a:bodyPr/>
                    <a:lstStyle/>
                    <a:p>
                      <a:pPr algn="ctr"/>
                      <a:r>
                        <a:rPr lang="en-US" sz="1000"/>
                        <a:t>2</a:t>
                      </a:r>
                    </a:p>
                  </a:txBody>
                  <a:tcPr marL="45720" marR="45720" marT="0" marB="0" anchor="ctr">
                    <a:solidFill>
                      <a:srgbClr val="E8E8E8"/>
                    </a:solidFill>
                  </a:tcPr>
                </a:tc>
                <a:tc>
                  <a:txBody>
                    <a:bodyPr/>
                    <a:lstStyle/>
                    <a:p>
                      <a:pPr algn="ctr"/>
                      <a:r>
                        <a:rPr lang="en-US" sz="1000"/>
                        <a:t>0</a:t>
                      </a:r>
                    </a:p>
                  </a:txBody>
                  <a:tcPr marL="45720" marR="45720" marT="0" marB="0" anchor="ctr">
                    <a:solidFill>
                      <a:srgbClr val="E8E8E8"/>
                    </a:solidFill>
                  </a:tcPr>
                </a:tc>
                <a:tc>
                  <a:txBody>
                    <a:bodyPr/>
                    <a:lstStyle/>
                    <a:p>
                      <a:pPr algn="ctr"/>
                      <a:endParaRPr lang="en-US" sz="1000"/>
                    </a:p>
                  </a:txBody>
                  <a:tcPr marL="45720" marR="45720" marT="0" marB="0" anchor="ctr">
                    <a:solidFill>
                      <a:srgbClr val="E8E8E8"/>
                    </a:solidFill>
                  </a:tcPr>
                </a:tc>
                <a:extLst>
                  <a:ext uri="{0D108BD9-81ED-4DB2-BD59-A6C34878D82A}">
                    <a16:rowId xmlns:a16="http://schemas.microsoft.com/office/drawing/2014/main" val="2172945149"/>
                  </a:ext>
                </a:extLst>
              </a:tr>
            </a:tbl>
          </a:graphicData>
        </a:graphic>
      </p:graphicFrame>
      <p:sp>
        <p:nvSpPr>
          <p:cNvPr id="8" name="TextBox 7">
            <a:extLst>
              <a:ext uri="{FF2B5EF4-FFF2-40B4-BE49-F238E27FC236}">
                <a16:creationId xmlns:a16="http://schemas.microsoft.com/office/drawing/2014/main" id="{5CDD3283-0E05-7685-D028-EA0A71582D52}"/>
              </a:ext>
            </a:extLst>
          </p:cNvPr>
          <p:cNvSpPr txBox="1"/>
          <p:nvPr/>
        </p:nvSpPr>
        <p:spPr>
          <a:xfrm>
            <a:off x="256032" y="5911054"/>
            <a:ext cx="11623915" cy="369332"/>
          </a:xfrm>
          <a:prstGeom prst="rect">
            <a:avLst/>
          </a:prstGeom>
          <a:noFill/>
        </p:spPr>
        <p:txBody>
          <a:bodyPr wrap="square" lIns="0" tIns="0" rIns="0" bIns="0" rtlCol="0" anchor="b"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BICR, blinded independent central review; CT, chemotherapy; HR, hazard ratio; PFS, progression-free survival; </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Tras</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trastuzumab; Zani, zanidatamab.</a:t>
            </a:r>
          </a:p>
        </p:txBody>
      </p:sp>
      <p:sp>
        <p:nvSpPr>
          <p:cNvPr id="2" name="Title 1">
            <a:extLst>
              <a:ext uri="{FF2B5EF4-FFF2-40B4-BE49-F238E27FC236}">
                <a16:creationId xmlns:a16="http://schemas.microsoft.com/office/drawing/2014/main" id="{13483F0F-0533-82FA-5B4F-B274E6F4F75A}"/>
              </a:ext>
            </a:extLst>
          </p:cNvPr>
          <p:cNvSpPr>
            <a:spLocks noGrp="1"/>
          </p:cNvSpPr>
          <p:nvPr>
            <p:ph type="title"/>
          </p:nvPr>
        </p:nvSpPr>
        <p:spPr>
          <a:xfrm>
            <a:off x="267497" y="317499"/>
            <a:ext cx="10972800" cy="907864"/>
          </a:xfrm>
        </p:spPr>
        <p:txBody>
          <a:bodyPr>
            <a:normAutofit/>
          </a:bodyPr>
          <a:lstStyle/>
          <a:p>
            <a:r>
              <a:rPr lang="en-US"/>
              <a:t>Primary Endpoint: PFS per BICR</a:t>
            </a:r>
          </a:p>
        </p:txBody>
      </p:sp>
      <p:sp>
        <p:nvSpPr>
          <p:cNvPr id="136" name="TextBox 135">
            <a:extLst>
              <a:ext uri="{FF2B5EF4-FFF2-40B4-BE49-F238E27FC236}">
                <a16:creationId xmlns:a16="http://schemas.microsoft.com/office/drawing/2014/main" id="{4E2E03F5-4093-DFDB-A4CB-DBCFC032330F}"/>
              </a:ext>
            </a:extLst>
          </p:cNvPr>
          <p:cNvSpPr txBox="1"/>
          <p:nvPr/>
        </p:nvSpPr>
        <p:spPr>
          <a:xfrm>
            <a:off x="267496" y="986921"/>
            <a:ext cx="11676888" cy="646331"/>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2557"/>
                </a:solidFill>
                <a:effectLst/>
                <a:uLnTx/>
                <a:uFillTx/>
                <a:latin typeface="Arial" panose="020B0604020202020204"/>
                <a:ea typeface="+mn-ea"/>
                <a:cs typeface="+mn-cs"/>
              </a:rPr>
              <a:t>Statistically significant and clinically meaningful improvement in PFS with zanidatamab + CT vs trastuzumab + CT (&gt;4-month prolongation in median PFS)</a:t>
            </a:r>
          </a:p>
        </p:txBody>
      </p:sp>
      <p:graphicFrame>
        <p:nvGraphicFramePr>
          <p:cNvPr id="421" name="Google Shape;274;p16">
            <a:extLst>
              <a:ext uri="{FF2B5EF4-FFF2-40B4-BE49-F238E27FC236}">
                <a16:creationId xmlns:a16="http://schemas.microsoft.com/office/drawing/2014/main" id="{78D5B889-B9C7-5065-2221-AA7EBCDE1435}"/>
              </a:ext>
            </a:extLst>
          </p:cNvPr>
          <p:cNvGraphicFramePr/>
          <p:nvPr/>
        </p:nvGraphicFramePr>
        <p:xfrm>
          <a:off x="8563402" y="1847088"/>
          <a:ext cx="3020788" cy="1228344"/>
        </p:xfrm>
        <a:graphic>
          <a:graphicData uri="http://schemas.openxmlformats.org/drawingml/2006/table">
            <a:tbl>
              <a:tblPr>
                <a:noFill/>
              </a:tblPr>
              <a:tblGrid>
                <a:gridCol w="1510394">
                  <a:extLst>
                    <a:ext uri="{9D8B030D-6E8A-4147-A177-3AD203B41FA5}">
                      <a16:colId xmlns:a16="http://schemas.microsoft.com/office/drawing/2014/main" val="20001"/>
                    </a:ext>
                  </a:extLst>
                </a:gridCol>
                <a:gridCol w="1510394">
                  <a:extLst>
                    <a:ext uri="{9D8B030D-6E8A-4147-A177-3AD203B41FA5}">
                      <a16:colId xmlns:a16="http://schemas.microsoft.com/office/drawing/2014/main" val="1369551148"/>
                    </a:ext>
                  </a:extLst>
                </a:gridCol>
              </a:tblGrid>
              <a:tr h="411480">
                <a:tc>
                  <a:txBody>
                    <a:bodyPr/>
                    <a:lstStyle/>
                    <a:p>
                      <a:pPr algn="ctr">
                        <a:lnSpc>
                          <a:spcPct val="95000"/>
                        </a:lnSpc>
                      </a:pPr>
                      <a:r>
                        <a:rPr lang="en-US" sz="1200" b="1">
                          <a:solidFill>
                            <a:schemeClr val="bg1"/>
                          </a:solidFill>
                          <a:latin typeface="+mj-lt"/>
                        </a:rPr>
                        <a:t>Zanidatamab + CT </a:t>
                      </a:r>
                    </a:p>
                  </a:txBody>
                  <a:tcPr marL="80439" marR="80439" marT="30091" marB="30091" anchor="b">
                    <a:lnL w="9525" cap="flat" cmpd="sng" algn="ctr">
                      <a:solidFill>
                        <a:schemeClr val="tx1">
                          <a:lumMod val="50000"/>
                          <a:lumOff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6A9"/>
                    </a:solidFill>
                  </a:tcPr>
                </a:tc>
                <a:tc>
                  <a:txBody>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lang="en-US" sz="1200" b="1">
                          <a:solidFill>
                            <a:schemeClr val="bg1"/>
                          </a:solidFill>
                        </a:rPr>
                        <a:t>Trastuzumab + CT</a:t>
                      </a:r>
                    </a:p>
                  </a:txBody>
                  <a:tcPr marL="80439" marR="80439" marT="30091" marB="30091" anchor="b">
                    <a:lnL w="12700" cap="flat" cmpd="sng" algn="ctr">
                      <a:solidFill>
                        <a:schemeClr val="bg1"/>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10000"/>
                  </a:ext>
                </a:extLst>
              </a:tr>
              <a:tr h="365760">
                <a:tc>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cap="none">
                          <a:solidFill>
                            <a:schemeClr val="tx1"/>
                          </a:solidFill>
                          <a:latin typeface="+mj-lt"/>
                          <a:cs typeface="Arial" panose="020B0604020202020204" pitchFamily="34" charset="0"/>
                        </a:rPr>
                        <a:t>12.4 </a:t>
                      </a:r>
                      <a:r>
                        <a:rPr lang="en" sz="1400" b="0" u="none" strike="noStrike" cap="none">
                          <a:solidFill>
                            <a:schemeClr val="tx1"/>
                          </a:solidFill>
                          <a:latin typeface="+mj-lt"/>
                          <a:cs typeface="Arial" panose="020B0604020202020204" pitchFamily="34" charset="0"/>
                        </a:rPr>
                        <a:t>(9.8</a:t>
                      </a:r>
                      <a:r>
                        <a:rPr lang="en" sz="1400" b="0" u="none" strike="noStrike" cap="none">
                          <a:solidFill>
                            <a:schemeClr val="tx1"/>
                          </a:solidFill>
                          <a:latin typeface="+mj-lt"/>
                          <a:ea typeface="Calibri" panose="020F0502020204030204" pitchFamily="34" charset="0"/>
                          <a:cs typeface="Calibri" panose="020F0502020204030204" pitchFamily="34" charset="0"/>
                        </a:rPr>
                        <a:t>–</a:t>
                      </a:r>
                      <a:r>
                        <a:rPr lang="en" sz="1400" b="0" u="none" strike="noStrike" cap="none">
                          <a:solidFill>
                            <a:schemeClr val="tx1"/>
                          </a:solidFill>
                          <a:latin typeface="+mj-lt"/>
                          <a:cs typeface="Arial" panose="020B0604020202020204" pitchFamily="34" charset="0"/>
                        </a:rPr>
                        <a:t>14.5)</a:t>
                      </a:r>
                    </a:p>
                  </a:txBody>
                  <a:tcPr marL="80439" marR="80439" marT="0" marB="0" anchor="ctr">
                    <a:lnL w="9525" cap="flat" cmpd="sng" algn="ctr">
                      <a:solidFill>
                        <a:schemeClr val="tx1">
                          <a:lumMod val="50000"/>
                          <a:lumOff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EE"/>
                    </a:solidFill>
                  </a:tcPr>
                </a:tc>
                <a:tc>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kern="1200" cap="none">
                          <a:solidFill>
                            <a:schemeClr val="tx1"/>
                          </a:solidFill>
                          <a:latin typeface="+mj-lt"/>
                          <a:ea typeface="+mn-ea"/>
                          <a:cs typeface="Arial" panose="020B0604020202020204" pitchFamily="34" charset="0"/>
                        </a:rPr>
                        <a:t>8.1 </a:t>
                      </a:r>
                      <a:r>
                        <a:rPr lang="en" sz="1400" b="0" u="none" strike="noStrike" kern="1200" cap="none">
                          <a:solidFill>
                            <a:schemeClr val="tx1"/>
                          </a:solidFill>
                          <a:latin typeface="+mj-lt"/>
                          <a:ea typeface="+mn-ea"/>
                          <a:cs typeface="Arial" panose="020B0604020202020204" pitchFamily="34" charset="0"/>
                        </a:rPr>
                        <a:t>(7.0</a:t>
                      </a:r>
                      <a:r>
                        <a:rPr lang="en" sz="1400" b="0" u="none" strike="noStrike" cap="none">
                          <a:solidFill>
                            <a:schemeClr val="tx1"/>
                          </a:solidFill>
                          <a:latin typeface="+mj-lt"/>
                          <a:ea typeface="Calibri" panose="020F0502020204030204" pitchFamily="34" charset="0"/>
                          <a:cs typeface="Calibri" panose="020F0502020204030204" pitchFamily="34" charset="0"/>
                        </a:rPr>
                        <a:t>–</a:t>
                      </a:r>
                      <a:r>
                        <a:rPr lang="en" sz="1400" b="0" u="none" strike="noStrike" kern="1200" cap="none">
                          <a:solidFill>
                            <a:schemeClr val="tx1"/>
                          </a:solidFill>
                          <a:latin typeface="+mj-lt"/>
                          <a:ea typeface="+mn-ea"/>
                          <a:cs typeface="Arial" panose="020B0604020202020204" pitchFamily="34" charset="0"/>
                        </a:rPr>
                        <a:t>8.9)</a:t>
                      </a:r>
                    </a:p>
                  </a:txBody>
                  <a:tcPr marL="80439" marR="80439" marT="0" marB="0" anchor="ctr">
                    <a:lnL w="12700" cap="flat" cmpd="sng" algn="ctr">
                      <a:solidFill>
                        <a:schemeClr val="bg1"/>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8E8"/>
                    </a:solidFill>
                  </a:tcPr>
                </a:tc>
                <a:extLst>
                  <a:ext uri="{0D108BD9-81ED-4DB2-BD59-A6C34878D82A}">
                    <a16:rowId xmlns:a16="http://schemas.microsoft.com/office/drawing/2014/main" val="598110243"/>
                  </a:ext>
                </a:extLst>
              </a:tr>
              <a:tr h="274320">
                <a:tc gridSpan="2">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cap="none">
                          <a:solidFill>
                            <a:schemeClr val="tx1"/>
                          </a:solidFill>
                          <a:latin typeface="+mj-lt"/>
                          <a:cs typeface="Arial" panose="020B0604020202020204" pitchFamily="34" charset="0"/>
                        </a:rPr>
                        <a:t>0.65 </a:t>
                      </a:r>
                      <a:r>
                        <a:rPr lang="en" sz="1400" b="0" u="none" strike="noStrike" cap="none">
                          <a:solidFill>
                            <a:schemeClr val="tx1"/>
                          </a:solidFill>
                          <a:latin typeface="+mj-lt"/>
                          <a:cs typeface="Arial" panose="020B0604020202020204" pitchFamily="34" charset="0"/>
                        </a:rPr>
                        <a:t>(</a:t>
                      </a:r>
                      <a:r>
                        <a:rPr lang="en-US" sz="1400" b="0">
                          <a:solidFill>
                            <a:schemeClr val="tx1"/>
                          </a:solidFill>
                        </a:rPr>
                        <a:t>0.52–0.81) </a:t>
                      </a:r>
                      <a:br>
                        <a:rPr lang="en-US" sz="1400" b="1">
                          <a:solidFill>
                            <a:schemeClr val="tx1"/>
                          </a:solidFill>
                        </a:rPr>
                      </a:br>
                      <a:r>
                        <a:rPr lang="en-US" sz="1400" b="1" i="1">
                          <a:solidFill>
                            <a:schemeClr val="tx1"/>
                          </a:solidFill>
                        </a:rPr>
                        <a:t>P </a:t>
                      </a:r>
                      <a:r>
                        <a:rPr lang="en-US" sz="1400" b="1">
                          <a:solidFill>
                            <a:schemeClr val="tx1"/>
                          </a:solidFill>
                        </a:rPr>
                        <a:t>&lt;0.0001</a:t>
                      </a:r>
                    </a:p>
                  </a:txBody>
                  <a:tcPr marL="80439" marR="80439" marB="0" anchor="ctr">
                    <a:lnL w="9525" cap="flat" cmpd="sng" algn="ctr">
                      <a:solidFill>
                        <a:schemeClr val="tx1">
                          <a:lumMod val="50000"/>
                          <a:lumOff val="50000"/>
                        </a:schemeClr>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ctr" defTabSz="685800" rtl="0" eaLnBrk="1" fontAlgn="auto" latinLnBrk="0" hangingPunct="1">
                        <a:lnSpc>
                          <a:spcPct val="90000"/>
                        </a:lnSpc>
                        <a:spcBef>
                          <a:spcPts val="0"/>
                        </a:spcBef>
                        <a:spcAft>
                          <a:spcPts val="0"/>
                        </a:spcAft>
                        <a:buClr>
                          <a:srgbClr val="000000"/>
                        </a:buClr>
                        <a:buSzPts val="1400"/>
                        <a:buFont typeface="Arial"/>
                        <a:buNone/>
                        <a:tabLst/>
                        <a:defRPr/>
                      </a:pPr>
                      <a:endParaRPr lang="en" sz="1050" b="0" u="none" strike="noStrike" kern="1200" cap="none">
                        <a:solidFill>
                          <a:srgbClr val="646466"/>
                        </a:solidFill>
                        <a:latin typeface="+mj-lt"/>
                        <a:ea typeface="+mn-ea"/>
                        <a:cs typeface="Arial" panose="020B0604020202020204" pitchFamily="34" charset="0"/>
                      </a:endParaRPr>
                    </a:p>
                  </a:txBody>
                  <a:tcPr marL="80439" marR="80439"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01471862"/>
                  </a:ext>
                </a:extLst>
              </a:tr>
            </a:tbl>
          </a:graphicData>
        </a:graphic>
      </p:graphicFrame>
      <p:graphicFrame>
        <p:nvGraphicFramePr>
          <p:cNvPr id="424" name="Table 423">
            <a:extLst>
              <a:ext uri="{FF2B5EF4-FFF2-40B4-BE49-F238E27FC236}">
                <a16:creationId xmlns:a16="http://schemas.microsoft.com/office/drawing/2014/main" id="{ECB25DE2-44B4-9387-F57E-156274AFC5F4}"/>
              </a:ext>
            </a:extLst>
          </p:cNvPr>
          <p:cNvGraphicFramePr>
            <a:graphicFrameLocks noGrp="1"/>
          </p:cNvGraphicFramePr>
          <p:nvPr/>
        </p:nvGraphicFramePr>
        <p:xfrm>
          <a:off x="7249586" y="2253198"/>
          <a:ext cx="1329147" cy="828334"/>
        </p:xfrm>
        <a:graphic>
          <a:graphicData uri="http://schemas.openxmlformats.org/drawingml/2006/table">
            <a:tbl>
              <a:tblPr>
                <a:noFill/>
              </a:tblPr>
              <a:tblGrid>
                <a:gridCol w="1329147">
                  <a:extLst>
                    <a:ext uri="{9D8B030D-6E8A-4147-A177-3AD203B41FA5}">
                      <a16:colId xmlns:a16="http://schemas.microsoft.com/office/drawing/2014/main" val="2461721837"/>
                    </a:ext>
                  </a:extLst>
                </a:gridCol>
              </a:tblGrid>
              <a:tr h="361801">
                <a:tc>
                  <a:txBody>
                    <a:bodyPr/>
                    <a:lstStyle/>
                    <a:p>
                      <a:pPr marL="0" marR="0" lvl="0" indent="0" algn="r" rtl="0">
                        <a:lnSpc>
                          <a:spcPct val="95000"/>
                        </a:lnSpc>
                        <a:spcBef>
                          <a:spcPts val="0"/>
                        </a:spcBef>
                        <a:spcAft>
                          <a:spcPts val="0"/>
                        </a:spcAft>
                        <a:buClr>
                          <a:srgbClr val="1E1E20"/>
                        </a:buClr>
                        <a:buSzPts val="800"/>
                        <a:buFont typeface="Arial"/>
                        <a:buNone/>
                      </a:pPr>
                      <a:r>
                        <a:rPr lang="en" sz="1200" b="1" u="none" strike="noStrike" cap="none">
                          <a:solidFill>
                            <a:schemeClr val="tx1"/>
                          </a:solidFill>
                          <a:latin typeface="+mj-lt"/>
                          <a:cs typeface="Arial" panose="020B0604020202020204" pitchFamily="34" charset="0"/>
                        </a:rPr>
                        <a:t>Median PFS</a:t>
                      </a:r>
                      <a:r>
                        <a:rPr lang="en" sz="1200" b="0" u="none" strike="noStrike" cap="none">
                          <a:solidFill>
                            <a:schemeClr val="tx1"/>
                          </a:solidFill>
                          <a:latin typeface="+mj-lt"/>
                          <a:cs typeface="Arial" panose="020B0604020202020204" pitchFamily="34" charset="0"/>
                        </a:rPr>
                        <a:t> </a:t>
                      </a:r>
                      <a:br>
                        <a:rPr lang="en" sz="1200" b="0" u="none" strike="noStrike" cap="none">
                          <a:solidFill>
                            <a:schemeClr val="tx1"/>
                          </a:solidFill>
                          <a:latin typeface="+mj-lt"/>
                          <a:cs typeface="Arial" panose="020B0604020202020204" pitchFamily="34" charset="0"/>
                        </a:rPr>
                      </a:br>
                      <a:r>
                        <a:rPr lang="en" sz="1200" b="0" u="none" strike="noStrike" cap="none">
                          <a:solidFill>
                            <a:schemeClr val="tx1"/>
                          </a:solidFill>
                          <a:latin typeface="+mj-lt"/>
                          <a:cs typeface="Arial" panose="020B0604020202020204" pitchFamily="34" charset="0"/>
                        </a:rPr>
                        <a:t>(95% CI), mo</a:t>
                      </a:r>
                      <a:endParaRPr sz="1200" b="0" i="0" u="none" strike="noStrike" cap="none">
                        <a:solidFill>
                          <a:schemeClr val="tx1"/>
                        </a:solidFill>
                        <a:latin typeface="+mj-lt"/>
                        <a:ea typeface="Arial"/>
                        <a:cs typeface="Arial" panose="020B0604020202020204" pitchFamily="34" charset="0"/>
                        <a:sym typeface="Arial"/>
                      </a:endParaRPr>
                    </a:p>
                  </a:txBody>
                  <a:tcPr marL="80439" marR="80439"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9469594"/>
                  </a:ext>
                </a:extLst>
              </a:tr>
              <a:tr h="466533">
                <a:tc>
                  <a:txBody>
                    <a:bodyPr/>
                    <a:lstStyle/>
                    <a:p>
                      <a:pPr marL="0" marR="0" lvl="0" indent="0" algn="r" rtl="0">
                        <a:lnSpc>
                          <a:spcPct val="95000"/>
                        </a:lnSpc>
                        <a:spcBef>
                          <a:spcPts val="0"/>
                        </a:spcBef>
                        <a:spcAft>
                          <a:spcPts val="0"/>
                        </a:spcAft>
                        <a:buClr>
                          <a:srgbClr val="1E1E20"/>
                        </a:buClr>
                        <a:buSzPts val="800"/>
                        <a:buFont typeface="Arial"/>
                        <a:buNone/>
                      </a:pPr>
                      <a:r>
                        <a:rPr lang="en-US" sz="1200" b="1" i="0" u="none" strike="noStrike" kern="1200" cap="none">
                          <a:solidFill>
                            <a:schemeClr val="tx1"/>
                          </a:solidFill>
                          <a:latin typeface="+mn-lt"/>
                          <a:ea typeface="Arial"/>
                          <a:cs typeface="Arial" panose="020B0604020202020204" pitchFamily="34" charset="0"/>
                          <a:sym typeface="Arial"/>
                        </a:rPr>
                        <a:t>HR</a:t>
                      </a:r>
                      <a:r>
                        <a:rPr lang="en-US" sz="1200" b="0" i="0" u="none" strike="noStrike" kern="1200" cap="none">
                          <a:solidFill>
                            <a:schemeClr val="tx1"/>
                          </a:solidFill>
                          <a:latin typeface="+mn-lt"/>
                          <a:ea typeface="Arial"/>
                          <a:cs typeface="Arial" panose="020B0604020202020204" pitchFamily="34" charset="0"/>
                          <a:sym typeface="Arial"/>
                        </a:rPr>
                        <a:t> (95% CI)</a:t>
                      </a:r>
                      <a:endParaRPr sz="1200" b="0" i="0" u="none" strike="noStrike" cap="none">
                        <a:solidFill>
                          <a:schemeClr val="tx1"/>
                        </a:solidFill>
                        <a:latin typeface="+mj-lt"/>
                        <a:ea typeface="Arial"/>
                        <a:cs typeface="Arial" panose="020B0604020202020204" pitchFamily="34" charset="0"/>
                        <a:sym typeface="Arial"/>
                      </a:endParaRPr>
                    </a:p>
                  </a:txBody>
                  <a:tcPr marL="80439" marR="80439"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5031256"/>
                  </a:ext>
                </a:extLst>
              </a:tr>
            </a:tbl>
          </a:graphicData>
        </a:graphic>
      </p:graphicFrame>
      <p:sp>
        <p:nvSpPr>
          <p:cNvPr id="16" name="Rectangle 3992">
            <a:extLst>
              <a:ext uri="{FF2B5EF4-FFF2-40B4-BE49-F238E27FC236}">
                <a16:creationId xmlns:a16="http://schemas.microsoft.com/office/drawing/2014/main" id="{E989EAFA-479F-B53D-E83D-D72E18E722B2}"/>
              </a:ext>
            </a:extLst>
          </p:cNvPr>
          <p:cNvSpPr>
            <a:spLocks noChangeArrowheads="1"/>
          </p:cNvSpPr>
          <p:nvPr/>
        </p:nvSpPr>
        <p:spPr bwMode="auto">
          <a:xfrm rot="16200000">
            <a:off x="-797957" y="3222609"/>
            <a:ext cx="2321148" cy="20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Progression-free survival (%)</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nvGrpSpPr>
          <p:cNvPr id="9" name="Group 8">
            <a:extLst>
              <a:ext uri="{FF2B5EF4-FFF2-40B4-BE49-F238E27FC236}">
                <a16:creationId xmlns:a16="http://schemas.microsoft.com/office/drawing/2014/main" id="{E0BDCBE8-009F-5D87-2697-34A6172D1DE5}"/>
              </a:ext>
            </a:extLst>
          </p:cNvPr>
          <p:cNvGrpSpPr/>
          <p:nvPr/>
        </p:nvGrpSpPr>
        <p:grpSpPr>
          <a:xfrm>
            <a:off x="614106" y="1670171"/>
            <a:ext cx="11082615" cy="3845766"/>
            <a:chOff x="603474" y="1648905"/>
            <a:chExt cx="10981040" cy="3845766"/>
          </a:xfrm>
        </p:grpSpPr>
        <p:cxnSp>
          <p:nvCxnSpPr>
            <p:cNvPr id="7" name="Straight Connector 6">
              <a:extLst>
                <a:ext uri="{FF2B5EF4-FFF2-40B4-BE49-F238E27FC236}">
                  <a16:creationId xmlns:a16="http://schemas.microsoft.com/office/drawing/2014/main" id="{799F23D2-63B6-DFCC-C3BB-2FD1A4DA8A95}"/>
                </a:ext>
              </a:extLst>
            </p:cNvPr>
            <p:cNvCxnSpPr>
              <a:cxnSpLocks/>
            </p:cNvCxnSpPr>
            <p:nvPr/>
          </p:nvCxnSpPr>
          <p:spPr>
            <a:xfrm flipH="1" flipV="1">
              <a:off x="3222033" y="2993943"/>
              <a:ext cx="0" cy="1928262"/>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C5C78FA1-0C3A-8053-E59D-57A391ACD7D7}"/>
                </a:ext>
              </a:extLst>
            </p:cNvPr>
            <p:cNvSpPr txBox="1"/>
            <p:nvPr/>
          </p:nvSpPr>
          <p:spPr>
            <a:xfrm>
              <a:off x="3298810" y="2578608"/>
              <a:ext cx="1147750" cy="35394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6A9"/>
                  </a:solidFill>
                  <a:effectLst/>
                  <a:uLnTx/>
                  <a:uFillTx/>
                  <a:latin typeface="Arial" panose="020B0604020202020204"/>
                  <a:ea typeface="+mn-ea"/>
                  <a:cs typeface="+mn-cs"/>
                </a:rPr>
                <a:t>59.4%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76A9"/>
                  </a:solidFill>
                  <a:effectLst/>
                  <a:uLnTx/>
                  <a:uFillTx/>
                  <a:latin typeface="Arial" panose="020B0604020202020204"/>
                  <a:ea typeface="+mn-ea"/>
                  <a:cs typeface="+mn-cs"/>
                </a:rPr>
                <a:t>(95% CI: 53.1–65.2)</a:t>
              </a:r>
            </a:p>
          </p:txBody>
        </p:sp>
        <p:cxnSp>
          <p:nvCxnSpPr>
            <p:cNvPr id="15" name="Straight Connector 14">
              <a:extLst>
                <a:ext uri="{FF2B5EF4-FFF2-40B4-BE49-F238E27FC236}">
                  <a16:creationId xmlns:a16="http://schemas.microsoft.com/office/drawing/2014/main" id="{FA73A564-F04F-4CBE-20EA-536D7074C544}"/>
                </a:ext>
              </a:extLst>
            </p:cNvPr>
            <p:cNvCxnSpPr>
              <a:cxnSpLocks/>
            </p:cNvCxnSpPr>
            <p:nvPr/>
          </p:nvCxnSpPr>
          <p:spPr>
            <a:xfrm flipV="1">
              <a:off x="5275861" y="3664453"/>
              <a:ext cx="0" cy="1261843"/>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D66B254D-2A4A-17E2-A3FD-275707A7E91A}"/>
                </a:ext>
              </a:extLst>
            </p:cNvPr>
            <p:cNvSpPr txBox="1"/>
            <p:nvPr/>
          </p:nvSpPr>
          <p:spPr>
            <a:xfrm>
              <a:off x="5299473" y="3266754"/>
              <a:ext cx="1147750" cy="35394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6A9"/>
                  </a:solidFill>
                  <a:effectLst/>
                  <a:uLnTx/>
                  <a:uFillTx/>
                  <a:latin typeface="Arial" panose="020B0604020202020204"/>
                  <a:ea typeface="+mn-ea"/>
                  <a:cs typeface="+mn-cs"/>
                </a:rPr>
                <a:t>38.0%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76A9"/>
                  </a:solidFill>
                  <a:effectLst/>
                  <a:uLnTx/>
                  <a:uFillTx/>
                  <a:latin typeface="Arial" panose="020B0604020202020204"/>
                  <a:ea typeface="+mn-ea"/>
                  <a:cs typeface="+mn-cs"/>
                </a:rPr>
                <a:t>(95% CI: 31.5–44.4)</a:t>
              </a:r>
            </a:p>
          </p:txBody>
        </p:sp>
        <p:grpSp>
          <p:nvGrpSpPr>
            <p:cNvPr id="1569" name="Group 1568">
              <a:extLst>
                <a:ext uri="{FF2B5EF4-FFF2-40B4-BE49-F238E27FC236}">
                  <a16:creationId xmlns:a16="http://schemas.microsoft.com/office/drawing/2014/main" id="{D41ABB23-4BC0-CC6D-49AF-275A6CC0B30B}"/>
                </a:ext>
              </a:extLst>
            </p:cNvPr>
            <p:cNvGrpSpPr/>
            <p:nvPr/>
          </p:nvGrpSpPr>
          <p:grpSpPr>
            <a:xfrm>
              <a:off x="1129968" y="1713194"/>
              <a:ext cx="78194" cy="56922"/>
              <a:chOff x="490538" y="512763"/>
              <a:chExt cx="31750" cy="31750"/>
            </a:xfrm>
          </p:grpSpPr>
          <p:sp>
            <p:nvSpPr>
              <p:cNvPr id="1769" name="Line 3113">
                <a:extLst>
                  <a:ext uri="{FF2B5EF4-FFF2-40B4-BE49-F238E27FC236}">
                    <a16:creationId xmlns:a16="http://schemas.microsoft.com/office/drawing/2014/main" id="{421E871A-1A63-9CDE-40EC-8C9488F21AB4}"/>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0" name="Line 3114">
                <a:extLst>
                  <a:ext uri="{FF2B5EF4-FFF2-40B4-BE49-F238E27FC236}">
                    <a16:creationId xmlns:a16="http://schemas.microsoft.com/office/drawing/2014/main" id="{0FEEF81E-5F47-987C-0F45-D1EB4786BDA7}"/>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1" name="Line 3115">
                <a:extLst>
                  <a:ext uri="{FF2B5EF4-FFF2-40B4-BE49-F238E27FC236}">
                    <a16:creationId xmlns:a16="http://schemas.microsoft.com/office/drawing/2014/main" id="{218A31A5-413B-606A-99A7-362525AB7652}"/>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2" name="Line 3116">
                <a:extLst>
                  <a:ext uri="{FF2B5EF4-FFF2-40B4-BE49-F238E27FC236}">
                    <a16:creationId xmlns:a16="http://schemas.microsoft.com/office/drawing/2014/main" id="{69A9B1DE-AC17-1FCD-EE3E-12239C352EDD}"/>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3" name="Line 3117">
                <a:extLst>
                  <a:ext uri="{FF2B5EF4-FFF2-40B4-BE49-F238E27FC236}">
                    <a16:creationId xmlns:a16="http://schemas.microsoft.com/office/drawing/2014/main" id="{24066CD8-D765-F1FB-D161-EE1740ADF994}"/>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4" name="Line 3118">
                <a:extLst>
                  <a:ext uri="{FF2B5EF4-FFF2-40B4-BE49-F238E27FC236}">
                    <a16:creationId xmlns:a16="http://schemas.microsoft.com/office/drawing/2014/main" id="{65B09C79-3F44-4433-E417-A61A7EE1C2EA}"/>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5" name="Line 3119">
                <a:extLst>
                  <a:ext uri="{FF2B5EF4-FFF2-40B4-BE49-F238E27FC236}">
                    <a16:creationId xmlns:a16="http://schemas.microsoft.com/office/drawing/2014/main" id="{3A0C709C-55E4-199D-6DB7-7F3363B4C8F8}"/>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6" name="Line 3120">
                <a:extLst>
                  <a:ext uri="{FF2B5EF4-FFF2-40B4-BE49-F238E27FC236}">
                    <a16:creationId xmlns:a16="http://schemas.microsoft.com/office/drawing/2014/main" id="{50E69A7E-02B8-0E28-9940-5B79622B3E21}"/>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7" name="Line 3121">
                <a:extLst>
                  <a:ext uri="{FF2B5EF4-FFF2-40B4-BE49-F238E27FC236}">
                    <a16:creationId xmlns:a16="http://schemas.microsoft.com/office/drawing/2014/main" id="{34F47A62-3A64-430C-6EBC-4503EF78947E}"/>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8" name="Line 3122">
                <a:extLst>
                  <a:ext uri="{FF2B5EF4-FFF2-40B4-BE49-F238E27FC236}">
                    <a16:creationId xmlns:a16="http://schemas.microsoft.com/office/drawing/2014/main" id="{9A56495F-9C80-99FD-2FB0-8B9982F5F335}"/>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9" name="Line 3123">
                <a:extLst>
                  <a:ext uri="{FF2B5EF4-FFF2-40B4-BE49-F238E27FC236}">
                    <a16:creationId xmlns:a16="http://schemas.microsoft.com/office/drawing/2014/main" id="{2D13A40F-4BF7-F4D3-E0C8-2627952A4A67}"/>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0" name="Line 3124">
                <a:extLst>
                  <a:ext uri="{FF2B5EF4-FFF2-40B4-BE49-F238E27FC236}">
                    <a16:creationId xmlns:a16="http://schemas.microsoft.com/office/drawing/2014/main" id="{2869F802-A2AF-F379-BC6D-0076365B61AF}"/>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1" name="Line 3125">
                <a:extLst>
                  <a:ext uri="{FF2B5EF4-FFF2-40B4-BE49-F238E27FC236}">
                    <a16:creationId xmlns:a16="http://schemas.microsoft.com/office/drawing/2014/main" id="{F024149C-8A5C-4CDE-E5EC-ACA48AFC546F}"/>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2" name="Line 3126">
                <a:extLst>
                  <a:ext uri="{FF2B5EF4-FFF2-40B4-BE49-F238E27FC236}">
                    <a16:creationId xmlns:a16="http://schemas.microsoft.com/office/drawing/2014/main" id="{971E3EF9-0C45-BD16-5C44-B2F8579E0177}"/>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3" name="Line 3127">
                <a:extLst>
                  <a:ext uri="{FF2B5EF4-FFF2-40B4-BE49-F238E27FC236}">
                    <a16:creationId xmlns:a16="http://schemas.microsoft.com/office/drawing/2014/main" id="{DE3C3551-E5A7-DDFC-1EFA-B78340C37854}"/>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4" name="Line 3128">
                <a:extLst>
                  <a:ext uri="{FF2B5EF4-FFF2-40B4-BE49-F238E27FC236}">
                    <a16:creationId xmlns:a16="http://schemas.microsoft.com/office/drawing/2014/main" id="{00A7A557-A737-1BEE-5DFB-3A2A1BB5B084}"/>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5" name="Line 3129">
                <a:extLst>
                  <a:ext uri="{FF2B5EF4-FFF2-40B4-BE49-F238E27FC236}">
                    <a16:creationId xmlns:a16="http://schemas.microsoft.com/office/drawing/2014/main" id="{E0D4A03A-DE83-F3C9-F978-24AB31EB7D76}"/>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6" name="Line 3130">
                <a:extLst>
                  <a:ext uri="{FF2B5EF4-FFF2-40B4-BE49-F238E27FC236}">
                    <a16:creationId xmlns:a16="http://schemas.microsoft.com/office/drawing/2014/main" id="{8B002F12-4972-5B7C-9202-1E3C50F92EA3}"/>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7" name="Line 3131">
                <a:extLst>
                  <a:ext uri="{FF2B5EF4-FFF2-40B4-BE49-F238E27FC236}">
                    <a16:creationId xmlns:a16="http://schemas.microsoft.com/office/drawing/2014/main" id="{339C9D97-1497-F56A-E7CC-DE8B18F347B6}"/>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8" name="Line 3132">
                <a:extLst>
                  <a:ext uri="{FF2B5EF4-FFF2-40B4-BE49-F238E27FC236}">
                    <a16:creationId xmlns:a16="http://schemas.microsoft.com/office/drawing/2014/main" id="{6983CDAF-46EC-C34C-9B7A-1434E9752F87}"/>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9" name="Line 3133">
                <a:extLst>
                  <a:ext uri="{FF2B5EF4-FFF2-40B4-BE49-F238E27FC236}">
                    <a16:creationId xmlns:a16="http://schemas.microsoft.com/office/drawing/2014/main" id="{6CC4A5D2-E2B2-42E7-7111-C052A1189462}"/>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0" name="Line 3134">
                <a:extLst>
                  <a:ext uri="{FF2B5EF4-FFF2-40B4-BE49-F238E27FC236}">
                    <a16:creationId xmlns:a16="http://schemas.microsoft.com/office/drawing/2014/main" id="{74FB8A1E-6AA8-4681-2145-0BD3A021B6DC}"/>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1" name="Line 3135">
                <a:extLst>
                  <a:ext uri="{FF2B5EF4-FFF2-40B4-BE49-F238E27FC236}">
                    <a16:creationId xmlns:a16="http://schemas.microsoft.com/office/drawing/2014/main" id="{2CCBC91F-028E-FB8B-3171-668CCA0CD9D3}"/>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2" name="Line 3136">
                <a:extLst>
                  <a:ext uri="{FF2B5EF4-FFF2-40B4-BE49-F238E27FC236}">
                    <a16:creationId xmlns:a16="http://schemas.microsoft.com/office/drawing/2014/main" id="{40FF5B8E-75DF-9DDD-110E-4AAF6F34C59D}"/>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3" name="Line 3137">
                <a:extLst>
                  <a:ext uri="{FF2B5EF4-FFF2-40B4-BE49-F238E27FC236}">
                    <a16:creationId xmlns:a16="http://schemas.microsoft.com/office/drawing/2014/main" id="{C12191DD-C505-3E9E-64E6-FD833BC5F7D6}"/>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4" name="Line 3138">
                <a:extLst>
                  <a:ext uri="{FF2B5EF4-FFF2-40B4-BE49-F238E27FC236}">
                    <a16:creationId xmlns:a16="http://schemas.microsoft.com/office/drawing/2014/main" id="{C72AE48D-A960-FDAB-1B5B-ED28AFF95624}"/>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5" name="Line 3139">
                <a:extLst>
                  <a:ext uri="{FF2B5EF4-FFF2-40B4-BE49-F238E27FC236}">
                    <a16:creationId xmlns:a16="http://schemas.microsoft.com/office/drawing/2014/main" id="{2A7D8988-E870-8EF5-C813-E56901206844}"/>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6" name="Line 3140">
                <a:extLst>
                  <a:ext uri="{FF2B5EF4-FFF2-40B4-BE49-F238E27FC236}">
                    <a16:creationId xmlns:a16="http://schemas.microsoft.com/office/drawing/2014/main" id="{4F25DE06-392B-D6FA-6E25-F7EDBC8629D6}"/>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7" name="Line 3141">
                <a:extLst>
                  <a:ext uri="{FF2B5EF4-FFF2-40B4-BE49-F238E27FC236}">
                    <a16:creationId xmlns:a16="http://schemas.microsoft.com/office/drawing/2014/main" id="{0A4697C7-AC90-8BE2-1A75-0D3B4A15E348}"/>
                  </a:ext>
                </a:extLst>
              </p:cNvPr>
              <p:cNvSpPr>
                <a:spLocks noChangeShapeType="1"/>
              </p:cNvSpPr>
              <p:nvPr/>
            </p:nvSpPr>
            <p:spPr bwMode="auto">
              <a:xfrm>
                <a:off x="490538" y="528638"/>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8" name="Line 3142">
                <a:extLst>
                  <a:ext uri="{FF2B5EF4-FFF2-40B4-BE49-F238E27FC236}">
                    <a16:creationId xmlns:a16="http://schemas.microsoft.com/office/drawing/2014/main" id="{A391FE0C-1790-F0F0-25C4-DA87C57DF493}"/>
                  </a:ext>
                </a:extLst>
              </p:cNvPr>
              <p:cNvSpPr>
                <a:spLocks noChangeShapeType="1"/>
              </p:cNvSpPr>
              <p:nvPr/>
            </p:nvSpPr>
            <p:spPr bwMode="auto">
              <a:xfrm>
                <a:off x="506413" y="512763"/>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71" name="Group 1570">
              <a:extLst>
                <a:ext uri="{FF2B5EF4-FFF2-40B4-BE49-F238E27FC236}">
                  <a16:creationId xmlns:a16="http://schemas.microsoft.com/office/drawing/2014/main" id="{08B975FC-664A-FCB2-3A6D-BFB199D27EE4}"/>
                </a:ext>
              </a:extLst>
            </p:cNvPr>
            <p:cNvGrpSpPr/>
            <p:nvPr/>
          </p:nvGrpSpPr>
          <p:grpSpPr>
            <a:xfrm>
              <a:off x="2091755" y="2330799"/>
              <a:ext cx="226760" cy="216306"/>
              <a:chOff x="881063" y="857250"/>
              <a:chExt cx="92074" cy="120651"/>
            </a:xfrm>
          </p:grpSpPr>
          <p:sp>
            <p:nvSpPr>
              <p:cNvPr id="1723" name="Line 3179">
                <a:extLst>
                  <a:ext uri="{FF2B5EF4-FFF2-40B4-BE49-F238E27FC236}">
                    <a16:creationId xmlns:a16="http://schemas.microsoft.com/office/drawing/2014/main" id="{3D8AAD9A-4BB6-4FA0-04EE-FE6828DBF2A4}"/>
                  </a:ext>
                </a:extLst>
              </p:cNvPr>
              <p:cNvSpPr>
                <a:spLocks noChangeShapeType="1"/>
              </p:cNvSpPr>
              <p:nvPr/>
            </p:nvSpPr>
            <p:spPr bwMode="auto">
              <a:xfrm>
                <a:off x="881063" y="873125"/>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4" name="Line 3180">
                <a:extLst>
                  <a:ext uri="{FF2B5EF4-FFF2-40B4-BE49-F238E27FC236}">
                    <a16:creationId xmlns:a16="http://schemas.microsoft.com/office/drawing/2014/main" id="{A408D129-1CB4-EF82-9C01-2E7396B0ADE5}"/>
                  </a:ext>
                </a:extLst>
              </p:cNvPr>
              <p:cNvSpPr>
                <a:spLocks noChangeShapeType="1"/>
              </p:cNvSpPr>
              <p:nvPr/>
            </p:nvSpPr>
            <p:spPr bwMode="auto">
              <a:xfrm>
                <a:off x="896938" y="857250"/>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5" name="Line 3181">
                <a:extLst>
                  <a:ext uri="{FF2B5EF4-FFF2-40B4-BE49-F238E27FC236}">
                    <a16:creationId xmlns:a16="http://schemas.microsoft.com/office/drawing/2014/main" id="{07966104-27D1-56EA-5A11-83B84CA94E48}"/>
                  </a:ext>
                </a:extLst>
              </p:cNvPr>
              <p:cNvSpPr>
                <a:spLocks noChangeShapeType="1"/>
              </p:cNvSpPr>
              <p:nvPr/>
            </p:nvSpPr>
            <p:spPr bwMode="auto">
              <a:xfrm>
                <a:off x="893763" y="911225"/>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6" name="Line 3182">
                <a:extLst>
                  <a:ext uri="{FF2B5EF4-FFF2-40B4-BE49-F238E27FC236}">
                    <a16:creationId xmlns:a16="http://schemas.microsoft.com/office/drawing/2014/main" id="{3CC8C72D-1224-74BD-676F-02A6C04A0230}"/>
                  </a:ext>
                </a:extLst>
              </p:cNvPr>
              <p:cNvSpPr>
                <a:spLocks noChangeShapeType="1"/>
              </p:cNvSpPr>
              <p:nvPr/>
            </p:nvSpPr>
            <p:spPr bwMode="auto">
              <a:xfrm>
                <a:off x="909638" y="895350"/>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7" name="Line 3183">
                <a:extLst>
                  <a:ext uri="{FF2B5EF4-FFF2-40B4-BE49-F238E27FC236}">
                    <a16:creationId xmlns:a16="http://schemas.microsoft.com/office/drawing/2014/main" id="{2F660AF5-34E2-1E81-E985-F9FE3FF0766B}"/>
                  </a:ext>
                </a:extLst>
              </p:cNvPr>
              <p:cNvSpPr>
                <a:spLocks noChangeShapeType="1"/>
              </p:cNvSpPr>
              <p:nvPr/>
            </p:nvSpPr>
            <p:spPr bwMode="auto">
              <a:xfrm>
                <a:off x="900113" y="936625"/>
                <a:ext cx="30162"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8" name="Line 3184">
                <a:extLst>
                  <a:ext uri="{FF2B5EF4-FFF2-40B4-BE49-F238E27FC236}">
                    <a16:creationId xmlns:a16="http://schemas.microsoft.com/office/drawing/2014/main" id="{14B98FA6-D828-F734-DA13-D34DB6E5E2D1}"/>
                  </a:ext>
                </a:extLst>
              </p:cNvPr>
              <p:cNvSpPr>
                <a:spLocks noChangeShapeType="1"/>
              </p:cNvSpPr>
              <p:nvPr/>
            </p:nvSpPr>
            <p:spPr bwMode="auto">
              <a:xfrm>
                <a:off x="915988" y="922338"/>
                <a:ext cx="0" cy="30163"/>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9" name="Line 3185">
                <a:extLst>
                  <a:ext uri="{FF2B5EF4-FFF2-40B4-BE49-F238E27FC236}">
                    <a16:creationId xmlns:a16="http://schemas.microsoft.com/office/drawing/2014/main" id="{7AF43122-4179-6BB0-9A5C-6539F63D9E96}"/>
                  </a:ext>
                </a:extLst>
              </p:cNvPr>
              <p:cNvSpPr>
                <a:spLocks noChangeShapeType="1"/>
              </p:cNvSpPr>
              <p:nvPr/>
            </p:nvSpPr>
            <p:spPr bwMode="auto">
              <a:xfrm>
                <a:off x="904875" y="942975"/>
                <a:ext cx="31750"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0" name="Line 3186">
                <a:extLst>
                  <a:ext uri="{FF2B5EF4-FFF2-40B4-BE49-F238E27FC236}">
                    <a16:creationId xmlns:a16="http://schemas.microsoft.com/office/drawing/2014/main" id="{19C25871-29A7-4C0D-D099-778C13EBE1DA}"/>
                  </a:ext>
                </a:extLst>
              </p:cNvPr>
              <p:cNvSpPr>
                <a:spLocks noChangeShapeType="1"/>
              </p:cNvSpPr>
              <p:nvPr/>
            </p:nvSpPr>
            <p:spPr bwMode="auto">
              <a:xfrm>
                <a:off x="920750" y="927100"/>
                <a:ext cx="0" cy="3175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1" name="Line 3187">
                <a:extLst>
                  <a:ext uri="{FF2B5EF4-FFF2-40B4-BE49-F238E27FC236}">
                    <a16:creationId xmlns:a16="http://schemas.microsoft.com/office/drawing/2014/main" id="{6D81C9EA-3592-B39C-AC6E-072679511EDF}"/>
                  </a:ext>
                </a:extLst>
              </p:cNvPr>
              <p:cNvSpPr>
                <a:spLocks noChangeShapeType="1"/>
              </p:cNvSpPr>
              <p:nvPr/>
            </p:nvSpPr>
            <p:spPr bwMode="auto">
              <a:xfrm>
                <a:off x="942975" y="963613"/>
                <a:ext cx="30162" cy="0"/>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2" name="Line 3188">
                <a:extLst>
                  <a:ext uri="{FF2B5EF4-FFF2-40B4-BE49-F238E27FC236}">
                    <a16:creationId xmlns:a16="http://schemas.microsoft.com/office/drawing/2014/main" id="{812674AC-1A51-CAE5-8481-5B253C01102F}"/>
                  </a:ext>
                </a:extLst>
              </p:cNvPr>
              <p:cNvSpPr>
                <a:spLocks noChangeShapeType="1"/>
              </p:cNvSpPr>
              <p:nvPr/>
            </p:nvSpPr>
            <p:spPr bwMode="auto">
              <a:xfrm>
                <a:off x="957263" y="947738"/>
                <a:ext cx="0" cy="30163"/>
              </a:xfrm>
              <a:prstGeom prst="line">
                <a:avLst/>
              </a:prstGeom>
              <a:noFill/>
              <a:ln w="6350"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 name="Group 10">
              <a:extLst>
                <a:ext uri="{FF2B5EF4-FFF2-40B4-BE49-F238E27FC236}">
                  <a16:creationId xmlns:a16="http://schemas.microsoft.com/office/drawing/2014/main" id="{A931A16F-6037-72D2-B657-D4DCEAB00FE6}"/>
                </a:ext>
              </a:extLst>
            </p:cNvPr>
            <p:cNvGrpSpPr/>
            <p:nvPr/>
          </p:nvGrpSpPr>
          <p:grpSpPr>
            <a:xfrm>
              <a:off x="1161246" y="1741655"/>
              <a:ext cx="9058781" cy="2814802"/>
              <a:chOff x="1309724" y="1741655"/>
              <a:chExt cx="9058781" cy="2814802"/>
            </a:xfrm>
          </p:grpSpPr>
          <p:sp>
            <p:nvSpPr>
              <p:cNvPr id="1568" name="Tras+Chemo Curve">
                <a:extLst>
                  <a:ext uri="{FF2B5EF4-FFF2-40B4-BE49-F238E27FC236}">
                    <a16:creationId xmlns:a16="http://schemas.microsoft.com/office/drawing/2014/main" id="{D32021B9-2390-1F96-10B7-88B6F915FEAE}"/>
                  </a:ext>
                </a:extLst>
              </p:cNvPr>
              <p:cNvSpPr>
                <a:spLocks/>
              </p:cNvSpPr>
              <p:nvPr/>
            </p:nvSpPr>
            <p:spPr bwMode="auto">
              <a:xfrm>
                <a:off x="1309724" y="1741655"/>
                <a:ext cx="9019684" cy="2786341"/>
              </a:xfrm>
              <a:custGeom>
                <a:avLst/>
                <a:gdLst>
                  <a:gd name="T0" fmla="*/ 38 w 2307"/>
                  <a:gd name="T1" fmla="*/ 8 h 979"/>
                  <a:gd name="T2" fmla="*/ 48 w 2307"/>
                  <a:gd name="T3" fmla="*/ 19 h 979"/>
                  <a:gd name="T4" fmla="*/ 73 w 2307"/>
                  <a:gd name="T5" fmla="*/ 37 h 979"/>
                  <a:gd name="T6" fmla="*/ 77 w 2307"/>
                  <a:gd name="T7" fmla="*/ 45 h 979"/>
                  <a:gd name="T8" fmla="*/ 83 w 2307"/>
                  <a:gd name="T9" fmla="*/ 53 h 979"/>
                  <a:gd name="T10" fmla="*/ 98 w 2307"/>
                  <a:gd name="T11" fmla="*/ 83 h 979"/>
                  <a:gd name="T12" fmla="*/ 111 w 2307"/>
                  <a:gd name="T13" fmla="*/ 91 h 979"/>
                  <a:gd name="T14" fmla="*/ 164 w 2307"/>
                  <a:gd name="T15" fmla="*/ 102 h 979"/>
                  <a:gd name="T16" fmla="*/ 169 w 2307"/>
                  <a:gd name="T17" fmla="*/ 126 h 979"/>
                  <a:gd name="T18" fmla="*/ 198 w 2307"/>
                  <a:gd name="T19" fmla="*/ 134 h 979"/>
                  <a:gd name="T20" fmla="*/ 229 w 2307"/>
                  <a:gd name="T21" fmla="*/ 142 h 979"/>
                  <a:gd name="T22" fmla="*/ 235 w 2307"/>
                  <a:gd name="T23" fmla="*/ 165 h 979"/>
                  <a:gd name="T24" fmla="*/ 240 w 2307"/>
                  <a:gd name="T25" fmla="*/ 173 h 979"/>
                  <a:gd name="T26" fmla="*/ 246 w 2307"/>
                  <a:gd name="T27" fmla="*/ 205 h 979"/>
                  <a:gd name="T28" fmla="*/ 250 w 2307"/>
                  <a:gd name="T29" fmla="*/ 225 h 979"/>
                  <a:gd name="T30" fmla="*/ 254 w 2307"/>
                  <a:gd name="T31" fmla="*/ 237 h 979"/>
                  <a:gd name="T32" fmla="*/ 261 w 2307"/>
                  <a:gd name="T33" fmla="*/ 257 h 979"/>
                  <a:gd name="T34" fmla="*/ 275 w 2307"/>
                  <a:gd name="T35" fmla="*/ 270 h 979"/>
                  <a:gd name="T36" fmla="*/ 298 w 2307"/>
                  <a:gd name="T37" fmla="*/ 278 h 979"/>
                  <a:gd name="T38" fmla="*/ 313 w 2307"/>
                  <a:gd name="T39" fmla="*/ 290 h 979"/>
                  <a:gd name="T40" fmla="*/ 319 w 2307"/>
                  <a:gd name="T41" fmla="*/ 307 h 979"/>
                  <a:gd name="T42" fmla="*/ 323 w 2307"/>
                  <a:gd name="T43" fmla="*/ 323 h 979"/>
                  <a:gd name="T44" fmla="*/ 329 w 2307"/>
                  <a:gd name="T45" fmla="*/ 340 h 979"/>
                  <a:gd name="T46" fmla="*/ 333 w 2307"/>
                  <a:gd name="T47" fmla="*/ 365 h 979"/>
                  <a:gd name="T48" fmla="*/ 338 w 2307"/>
                  <a:gd name="T49" fmla="*/ 381 h 979"/>
                  <a:gd name="T50" fmla="*/ 356 w 2307"/>
                  <a:gd name="T51" fmla="*/ 394 h 979"/>
                  <a:gd name="T52" fmla="*/ 365 w 2307"/>
                  <a:gd name="T53" fmla="*/ 411 h 979"/>
                  <a:gd name="T54" fmla="*/ 377 w 2307"/>
                  <a:gd name="T55" fmla="*/ 423 h 979"/>
                  <a:gd name="T56" fmla="*/ 404 w 2307"/>
                  <a:gd name="T57" fmla="*/ 444 h 979"/>
                  <a:gd name="T58" fmla="*/ 408 w 2307"/>
                  <a:gd name="T59" fmla="*/ 480 h 979"/>
                  <a:gd name="T60" fmla="*/ 413 w 2307"/>
                  <a:gd name="T61" fmla="*/ 493 h 979"/>
                  <a:gd name="T62" fmla="*/ 421 w 2307"/>
                  <a:gd name="T63" fmla="*/ 502 h 979"/>
                  <a:gd name="T64" fmla="*/ 431 w 2307"/>
                  <a:gd name="T65" fmla="*/ 516 h 979"/>
                  <a:gd name="T66" fmla="*/ 446 w 2307"/>
                  <a:gd name="T67" fmla="*/ 526 h 979"/>
                  <a:gd name="T68" fmla="*/ 473 w 2307"/>
                  <a:gd name="T69" fmla="*/ 535 h 979"/>
                  <a:gd name="T70" fmla="*/ 484 w 2307"/>
                  <a:gd name="T71" fmla="*/ 554 h 979"/>
                  <a:gd name="T72" fmla="*/ 488 w 2307"/>
                  <a:gd name="T73" fmla="*/ 582 h 979"/>
                  <a:gd name="T74" fmla="*/ 500 w 2307"/>
                  <a:gd name="T75" fmla="*/ 592 h 979"/>
                  <a:gd name="T76" fmla="*/ 512 w 2307"/>
                  <a:gd name="T77" fmla="*/ 611 h 979"/>
                  <a:gd name="T78" fmla="*/ 531 w 2307"/>
                  <a:gd name="T79" fmla="*/ 621 h 979"/>
                  <a:gd name="T80" fmla="*/ 559 w 2307"/>
                  <a:gd name="T81" fmla="*/ 631 h 979"/>
                  <a:gd name="T82" fmla="*/ 569 w 2307"/>
                  <a:gd name="T83" fmla="*/ 646 h 979"/>
                  <a:gd name="T84" fmla="*/ 573 w 2307"/>
                  <a:gd name="T85" fmla="*/ 666 h 979"/>
                  <a:gd name="T86" fmla="*/ 596 w 2307"/>
                  <a:gd name="T87" fmla="*/ 683 h 979"/>
                  <a:gd name="T88" fmla="*/ 621 w 2307"/>
                  <a:gd name="T89" fmla="*/ 699 h 979"/>
                  <a:gd name="T90" fmla="*/ 636 w 2307"/>
                  <a:gd name="T91" fmla="*/ 710 h 979"/>
                  <a:gd name="T92" fmla="*/ 648 w 2307"/>
                  <a:gd name="T93" fmla="*/ 721 h 979"/>
                  <a:gd name="T94" fmla="*/ 717 w 2307"/>
                  <a:gd name="T95" fmla="*/ 743 h 979"/>
                  <a:gd name="T96" fmla="*/ 742 w 2307"/>
                  <a:gd name="T97" fmla="*/ 762 h 979"/>
                  <a:gd name="T98" fmla="*/ 852 w 2307"/>
                  <a:gd name="T99" fmla="*/ 776 h 979"/>
                  <a:gd name="T100" fmla="*/ 857 w 2307"/>
                  <a:gd name="T101" fmla="*/ 799 h 979"/>
                  <a:gd name="T102" fmla="*/ 921 w 2307"/>
                  <a:gd name="T103" fmla="*/ 814 h 979"/>
                  <a:gd name="T104" fmla="*/ 983 w 2307"/>
                  <a:gd name="T105" fmla="*/ 831 h 979"/>
                  <a:gd name="T106" fmla="*/ 1079 w 2307"/>
                  <a:gd name="T107" fmla="*/ 876 h 979"/>
                  <a:gd name="T108" fmla="*/ 1104 w 2307"/>
                  <a:gd name="T109" fmla="*/ 899 h 979"/>
                  <a:gd name="T110" fmla="*/ 1442 w 2307"/>
                  <a:gd name="T111" fmla="*/ 924 h 979"/>
                  <a:gd name="T112" fmla="*/ 1821 w 2307"/>
                  <a:gd name="T113" fmla="*/ 979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7" h="979">
                    <a:moveTo>
                      <a:pt x="0" y="0"/>
                    </a:moveTo>
                    <a:lnTo>
                      <a:pt x="31" y="0"/>
                    </a:lnTo>
                    <a:lnTo>
                      <a:pt x="31" y="4"/>
                    </a:lnTo>
                    <a:lnTo>
                      <a:pt x="31" y="4"/>
                    </a:lnTo>
                    <a:lnTo>
                      <a:pt x="38" y="4"/>
                    </a:lnTo>
                    <a:lnTo>
                      <a:pt x="38" y="8"/>
                    </a:lnTo>
                    <a:lnTo>
                      <a:pt x="38" y="8"/>
                    </a:lnTo>
                    <a:lnTo>
                      <a:pt x="40" y="8"/>
                    </a:lnTo>
                    <a:lnTo>
                      <a:pt x="40" y="11"/>
                    </a:lnTo>
                    <a:lnTo>
                      <a:pt x="40" y="11"/>
                    </a:lnTo>
                    <a:lnTo>
                      <a:pt x="46" y="11"/>
                    </a:lnTo>
                    <a:lnTo>
                      <a:pt x="46" y="19"/>
                    </a:lnTo>
                    <a:lnTo>
                      <a:pt x="46" y="19"/>
                    </a:lnTo>
                    <a:lnTo>
                      <a:pt x="48" y="19"/>
                    </a:lnTo>
                    <a:lnTo>
                      <a:pt x="48" y="22"/>
                    </a:lnTo>
                    <a:lnTo>
                      <a:pt x="48" y="22"/>
                    </a:lnTo>
                    <a:lnTo>
                      <a:pt x="61" y="22"/>
                    </a:lnTo>
                    <a:lnTo>
                      <a:pt x="61" y="26"/>
                    </a:lnTo>
                    <a:lnTo>
                      <a:pt x="61" y="26"/>
                    </a:lnTo>
                    <a:lnTo>
                      <a:pt x="73" y="26"/>
                    </a:lnTo>
                    <a:lnTo>
                      <a:pt x="73" y="37"/>
                    </a:lnTo>
                    <a:lnTo>
                      <a:pt x="73" y="37"/>
                    </a:lnTo>
                    <a:lnTo>
                      <a:pt x="75" y="37"/>
                    </a:lnTo>
                    <a:lnTo>
                      <a:pt x="75" y="41"/>
                    </a:lnTo>
                    <a:lnTo>
                      <a:pt x="75" y="41"/>
                    </a:lnTo>
                    <a:lnTo>
                      <a:pt x="77" y="41"/>
                    </a:lnTo>
                    <a:lnTo>
                      <a:pt x="77" y="45"/>
                    </a:lnTo>
                    <a:lnTo>
                      <a:pt x="77" y="45"/>
                    </a:lnTo>
                    <a:lnTo>
                      <a:pt x="79" y="45"/>
                    </a:lnTo>
                    <a:lnTo>
                      <a:pt x="79" y="49"/>
                    </a:lnTo>
                    <a:lnTo>
                      <a:pt x="79" y="49"/>
                    </a:lnTo>
                    <a:lnTo>
                      <a:pt x="81" y="49"/>
                    </a:lnTo>
                    <a:lnTo>
                      <a:pt x="81" y="53"/>
                    </a:lnTo>
                    <a:lnTo>
                      <a:pt x="81" y="53"/>
                    </a:lnTo>
                    <a:lnTo>
                      <a:pt x="83" y="53"/>
                    </a:lnTo>
                    <a:lnTo>
                      <a:pt x="83" y="64"/>
                    </a:lnTo>
                    <a:lnTo>
                      <a:pt x="83" y="64"/>
                    </a:lnTo>
                    <a:lnTo>
                      <a:pt x="85" y="64"/>
                    </a:lnTo>
                    <a:lnTo>
                      <a:pt x="85" y="79"/>
                    </a:lnTo>
                    <a:lnTo>
                      <a:pt x="85" y="79"/>
                    </a:lnTo>
                    <a:lnTo>
                      <a:pt x="98" y="79"/>
                    </a:lnTo>
                    <a:lnTo>
                      <a:pt x="98" y="83"/>
                    </a:lnTo>
                    <a:lnTo>
                      <a:pt x="98" y="83"/>
                    </a:lnTo>
                    <a:lnTo>
                      <a:pt x="102" y="83"/>
                    </a:lnTo>
                    <a:lnTo>
                      <a:pt x="102" y="87"/>
                    </a:lnTo>
                    <a:lnTo>
                      <a:pt x="102" y="87"/>
                    </a:lnTo>
                    <a:lnTo>
                      <a:pt x="111" y="87"/>
                    </a:lnTo>
                    <a:lnTo>
                      <a:pt x="111" y="91"/>
                    </a:lnTo>
                    <a:lnTo>
                      <a:pt x="111" y="91"/>
                    </a:lnTo>
                    <a:lnTo>
                      <a:pt x="146" y="91"/>
                    </a:lnTo>
                    <a:lnTo>
                      <a:pt x="146" y="95"/>
                    </a:lnTo>
                    <a:lnTo>
                      <a:pt x="146" y="95"/>
                    </a:lnTo>
                    <a:lnTo>
                      <a:pt x="161" y="95"/>
                    </a:lnTo>
                    <a:lnTo>
                      <a:pt x="161" y="102"/>
                    </a:lnTo>
                    <a:lnTo>
                      <a:pt x="161" y="102"/>
                    </a:lnTo>
                    <a:lnTo>
                      <a:pt x="164" y="102"/>
                    </a:lnTo>
                    <a:lnTo>
                      <a:pt x="164" y="114"/>
                    </a:lnTo>
                    <a:lnTo>
                      <a:pt x="164" y="114"/>
                    </a:lnTo>
                    <a:lnTo>
                      <a:pt x="165" y="114"/>
                    </a:lnTo>
                    <a:lnTo>
                      <a:pt x="165" y="122"/>
                    </a:lnTo>
                    <a:lnTo>
                      <a:pt x="165" y="122"/>
                    </a:lnTo>
                    <a:lnTo>
                      <a:pt x="169" y="122"/>
                    </a:lnTo>
                    <a:lnTo>
                      <a:pt x="169" y="126"/>
                    </a:lnTo>
                    <a:lnTo>
                      <a:pt x="169" y="126"/>
                    </a:lnTo>
                    <a:lnTo>
                      <a:pt x="185" y="126"/>
                    </a:lnTo>
                    <a:lnTo>
                      <a:pt x="185" y="130"/>
                    </a:lnTo>
                    <a:lnTo>
                      <a:pt x="185" y="130"/>
                    </a:lnTo>
                    <a:lnTo>
                      <a:pt x="198" y="130"/>
                    </a:lnTo>
                    <a:lnTo>
                      <a:pt x="198" y="134"/>
                    </a:lnTo>
                    <a:lnTo>
                      <a:pt x="198" y="134"/>
                    </a:lnTo>
                    <a:lnTo>
                      <a:pt x="200" y="134"/>
                    </a:lnTo>
                    <a:lnTo>
                      <a:pt x="200" y="137"/>
                    </a:lnTo>
                    <a:lnTo>
                      <a:pt x="200" y="137"/>
                    </a:lnTo>
                    <a:lnTo>
                      <a:pt x="206" y="137"/>
                    </a:lnTo>
                    <a:lnTo>
                      <a:pt x="206" y="142"/>
                    </a:lnTo>
                    <a:lnTo>
                      <a:pt x="206" y="142"/>
                    </a:lnTo>
                    <a:lnTo>
                      <a:pt x="229" y="142"/>
                    </a:lnTo>
                    <a:lnTo>
                      <a:pt x="229" y="145"/>
                    </a:lnTo>
                    <a:lnTo>
                      <a:pt x="229" y="145"/>
                    </a:lnTo>
                    <a:lnTo>
                      <a:pt x="231" y="145"/>
                    </a:lnTo>
                    <a:lnTo>
                      <a:pt x="231" y="149"/>
                    </a:lnTo>
                    <a:lnTo>
                      <a:pt x="231" y="149"/>
                    </a:lnTo>
                    <a:lnTo>
                      <a:pt x="235" y="149"/>
                    </a:lnTo>
                    <a:lnTo>
                      <a:pt x="235" y="165"/>
                    </a:lnTo>
                    <a:lnTo>
                      <a:pt x="235" y="165"/>
                    </a:lnTo>
                    <a:lnTo>
                      <a:pt x="236" y="165"/>
                    </a:lnTo>
                    <a:lnTo>
                      <a:pt x="236" y="169"/>
                    </a:lnTo>
                    <a:lnTo>
                      <a:pt x="236" y="169"/>
                    </a:lnTo>
                    <a:lnTo>
                      <a:pt x="240" y="169"/>
                    </a:lnTo>
                    <a:lnTo>
                      <a:pt x="240" y="173"/>
                    </a:lnTo>
                    <a:lnTo>
                      <a:pt x="240" y="173"/>
                    </a:lnTo>
                    <a:lnTo>
                      <a:pt x="242" y="173"/>
                    </a:lnTo>
                    <a:lnTo>
                      <a:pt x="242" y="193"/>
                    </a:lnTo>
                    <a:lnTo>
                      <a:pt x="242" y="193"/>
                    </a:lnTo>
                    <a:lnTo>
                      <a:pt x="244" y="193"/>
                    </a:lnTo>
                    <a:lnTo>
                      <a:pt x="244" y="205"/>
                    </a:lnTo>
                    <a:lnTo>
                      <a:pt x="244" y="205"/>
                    </a:lnTo>
                    <a:lnTo>
                      <a:pt x="246" y="205"/>
                    </a:lnTo>
                    <a:lnTo>
                      <a:pt x="246" y="209"/>
                    </a:lnTo>
                    <a:lnTo>
                      <a:pt x="246" y="209"/>
                    </a:lnTo>
                    <a:lnTo>
                      <a:pt x="248" y="209"/>
                    </a:lnTo>
                    <a:lnTo>
                      <a:pt x="248" y="217"/>
                    </a:lnTo>
                    <a:lnTo>
                      <a:pt x="248" y="217"/>
                    </a:lnTo>
                    <a:lnTo>
                      <a:pt x="250" y="217"/>
                    </a:lnTo>
                    <a:lnTo>
                      <a:pt x="250" y="225"/>
                    </a:lnTo>
                    <a:lnTo>
                      <a:pt x="250" y="225"/>
                    </a:lnTo>
                    <a:lnTo>
                      <a:pt x="252" y="225"/>
                    </a:lnTo>
                    <a:lnTo>
                      <a:pt x="252" y="233"/>
                    </a:lnTo>
                    <a:lnTo>
                      <a:pt x="252" y="233"/>
                    </a:lnTo>
                    <a:lnTo>
                      <a:pt x="254" y="233"/>
                    </a:lnTo>
                    <a:lnTo>
                      <a:pt x="254" y="237"/>
                    </a:lnTo>
                    <a:lnTo>
                      <a:pt x="254" y="237"/>
                    </a:lnTo>
                    <a:lnTo>
                      <a:pt x="256" y="237"/>
                    </a:lnTo>
                    <a:lnTo>
                      <a:pt x="256" y="241"/>
                    </a:lnTo>
                    <a:lnTo>
                      <a:pt x="256" y="241"/>
                    </a:lnTo>
                    <a:lnTo>
                      <a:pt x="258" y="241"/>
                    </a:lnTo>
                    <a:lnTo>
                      <a:pt x="258" y="257"/>
                    </a:lnTo>
                    <a:lnTo>
                      <a:pt x="258" y="257"/>
                    </a:lnTo>
                    <a:lnTo>
                      <a:pt x="261" y="257"/>
                    </a:lnTo>
                    <a:lnTo>
                      <a:pt x="261" y="261"/>
                    </a:lnTo>
                    <a:lnTo>
                      <a:pt x="261" y="261"/>
                    </a:lnTo>
                    <a:lnTo>
                      <a:pt x="265" y="261"/>
                    </a:lnTo>
                    <a:lnTo>
                      <a:pt x="265" y="265"/>
                    </a:lnTo>
                    <a:lnTo>
                      <a:pt x="265" y="265"/>
                    </a:lnTo>
                    <a:lnTo>
                      <a:pt x="275" y="265"/>
                    </a:lnTo>
                    <a:lnTo>
                      <a:pt x="275" y="270"/>
                    </a:lnTo>
                    <a:lnTo>
                      <a:pt x="275" y="270"/>
                    </a:lnTo>
                    <a:lnTo>
                      <a:pt x="283" y="270"/>
                    </a:lnTo>
                    <a:lnTo>
                      <a:pt x="283" y="274"/>
                    </a:lnTo>
                    <a:lnTo>
                      <a:pt x="283" y="274"/>
                    </a:lnTo>
                    <a:lnTo>
                      <a:pt x="298" y="274"/>
                    </a:lnTo>
                    <a:lnTo>
                      <a:pt x="298" y="278"/>
                    </a:lnTo>
                    <a:lnTo>
                      <a:pt x="298" y="278"/>
                    </a:lnTo>
                    <a:lnTo>
                      <a:pt x="302" y="278"/>
                    </a:lnTo>
                    <a:lnTo>
                      <a:pt x="302" y="282"/>
                    </a:lnTo>
                    <a:lnTo>
                      <a:pt x="302" y="282"/>
                    </a:lnTo>
                    <a:lnTo>
                      <a:pt x="311" y="282"/>
                    </a:lnTo>
                    <a:lnTo>
                      <a:pt x="311" y="290"/>
                    </a:lnTo>
                    <a:lnTo>
                      <a:pt x="311" y="290"/>
                    </a:lnTo>
                    <a:lnTo>
                      <a:pt x="313" y="290"/>
                    </a:lnTo>
                    <a:lnTo>
                      <a:pt x="313" y="294"/>
                    </a:lnTo>
                    <a:lnTo>
                      <a:pt x="313" y="294"/>
                    </a:lnTo>
                    <a:lnTo>
                      <a:pt x="315" y="294"/>
                    </a:lnTo>
                    <a:lnTo>
                      <a:pt x="315" y="298"/>
                    </a:lnTo>
                    <a:lnTo>
                      <a:pt x="315" y="298"/>
                    </a:lnTo>
                    <a:lnTo>
                      <a:pt x="319" y="298"/>
                    </a:lnTo>
                    <a:lnTo>
                      <a:pt x="319" y="307"/>
                    </a:lnTo>
                    <a:lnTo>
                      <a:pt x="319" y="307"/>
                    </a:lnTo>
                    <a:lnTo>
                      <a:pt x="321" y="307"/>
                    </a:lnTo>
                    <a:lnTo>
                      <a:pt x="321" y="319"/>
                    </a:lnTo>
                    <a:lnTo>
                      <a:pt x="321" y="319"/>
                    </a:lnTo>
                    <a:lnTo>
                      <a:pt x="323" y="319"/>
                    </a:lnTo>
                    <a:lnTo>
                      <a:pt x="323" y="323"/>
                    </a:lnTo>
                    <a:lnTo>
                      <a:pt x="323" y="323"/>
                    </a:lnTo>
                    <a:lnTo>
                      <a:pt x="325" y="323"/>
                    </a:lnTo>
                    <a:lnTo>
                      <a:pt x="325" y="336"/>
                    </a:lnTo>
                    <a:lnTo>
                      <a:pt x="325" y="336"/>
                    </a:lnTo>
                    <a:lnTo>
                      <a:pt x="327" y="336"/>
                    </a:lnTo>
                    <a:lnTo>
                      <a:pt x="327" y="340"/>
                    </a:lnTo>
                    <a:lnTo>
                      <a:pt x="327" y="340"/>
                    </a:lnTo>
                    <a:lnTo>
                      <a:pt x="329" y="340"/>
                    </a:lnTo>
                    <a:lnTo>
                      <a:pt x="329" y="348"/>
                    </a:lnTo>
                    <a:lnTo>
                      <a:pt x="329" y="348"/>
                    </a:lnTo>
                    <a:lnTo>
                      <a:pt x="331" y="348"/>
                    </a:lnTo>
                    <a:lnTo>
                      <a:pt x="331" y="356"/>
                    </a:lnTo>
                    <a:lnTo>
                      <a:pt x="331" y="356"/>
                    </a:lnTo>
                    <a:lnTo>
                      <a:pt x="333" y="356"/>
                    </a:lnTo>
                    <a:lnTo>
                      <a:pt x="333" y="365"/>
                    </a:lnTo>
                    <a:lnTo>
                      <a:pt x="333" y="365"/>
                    </a:lnTo>
                    <a:lnTo>
                      <a:pt x="335" y="365"/>
                    </a:lnTo>
                    <a:lnTo>
                      <a:pt x="335" y="373"/>
                    </a:lnTo>
                    <a:lnTo>
                      <a:pt x="335" y="373"/>
                    </a:lnTo>
                    <a:lnTo>
                      <a:pt x="338" y="373"/>
                    </a:lnTo>
                    <a:lnTo>
                      <a:pt x="338" y="381"/>
                    </a:lnTo>
                    <a:lnTo>
                      <a:pt x="338" y="381"/>
                    </a:lnTo>
                    <a:lnTo>
                      <a:pt x="340" y="381"/>
                    </a:lnTo>
                    <a:lnTo>
                      <a:pt x="340" y="390"/>
                    </a:lnTo>
                    <a:lnTo>
                      <a:pt x="340" y="390"/>
                    </a:lnTo>
                    <a:lnTo>
                      <a:pt x="346" y="390"/>
                    </a:lnTo>
                    <a:lnTo>
                      <a:pt x="346" y="394"/>
                    </a:lnTo>
                    <a:lnTo>
                      <a:pt x="346" y="394"/>
                    </a:lnTo>
                    <a:lnTo>
                      <a:pt x="356" y="394"/>
                    </a:lnTo>
                    <a:lnTo>
                      <a:pt x="356" y="398"/>
                    </a:lnTo>
                    <a:lnTo>
                      <a:pt x="356" y="398"/>
                    </a:lnTo>
                    <a:lnTo>
                      <a:pt x="360" y="398"/>
                    </a:lnTo>
                    <a:lnTo>
                      <a:pt x="360" y="402"/>
                    </a:lnTo>
                    <a:lnTo>
                      <a:pt x="360" y="402"/>
                    </a:lnTo>
                    <a:lnTo>
                      <a:pt x="365" y="402"/>
                    </a:lnTo>
                    <a:lnTo>
                      <a:pt x="365" y="411"/>
                    </a:lnTo>
                    <a:lnTo>
                      <a:pt x="365" y="411"/>
                    </a:lnTo>
                    <a:lnTo>
                      <a:pt x="371" y="411"/>
                    </a:lnTo>
                    <a:lnTo>
                      <a:pt x="371" y="419"/>
                    </a:lnTo>
                    <a:lnTo>
                      <a:pt x="371" y="419"/>
                    </a:lnTo>
                    <a:lnTo>
                      <a:pt x="377" y="419"/>
                    </a:lnTo>
                    <a:lnTo>
                      <a:pt x="377" y="423"/>
                    </a:lnTo>
                    <a:lnTo>
                      <a:pt x="377" y="423"/>
                    </a:lnTo>
                    <a:lnTo>
                      <a:pt x="396" y="423"/>
                    </a:lnTo>
                    <a:lnTo>
                      <a:pt x="396" y="432"/>
                    </a:lnTo>
                    <a:lnTo>
                      <a:pt x="396" y="432"/>
                    </a:lnTo>
                    <a:lnTo>
                      <a:pt x="402" y="432"/>
                    </a:lnTo>
                    <a:lnTo>
                      <a:pt x="402" y="444"/>
                    </a:lnTo>
                    <a:lnTo>
                      <a:pt x="402" y="444"/>
                    </a:lnTo>
                    <a:lnTo>
                      <a:pt x="404" y="444"/>
                    </a:lnTo>
                    <a:lnTo>
                      <a:pt x="404" y="457"/>
                    </a:lnTo>
                    <a:lnTo>
                      <a:pt x="404" y="457"/>
                    </a:lnTo>
                    <a:lnTo>
                      <a:pt x="406" y="457"/>
                    </a:lnTo>
                    <a:lnTo>
                      <a:pt x="406" y="466"/>
                    </a:lnTo>
                    <a:lnTo>
                      <a:pt x="406" y="466"/>
                    </a:lnTo>
                    <a:lnTo>
                      <a:pt x="408" y="466"/>
                    </a:lnTo>
                    <a:lnTo>
                      <a:pt x="408" y="480"/>
                    </a:lnTo>
                    <a:lnTo>
                      <a:pt x="408" y="480"/>
                    </a:lnTo>
                    <a:lnTo>
                      <a:pt x="412" y="480"/>
                    </a:lnTo>
                    <a:lnTo>
                      <a:pt x="412" y="484"/>
                    </a:lnTo>
                    <a:lnTo>
                      <a:pt x="412" y="484"/>
                    </a:lnTo>
                    <a:lnTo>
                      <a:pt x="413" y="484"/>
                    </a:lnTo>
                    <a:lnTo>
                      <a:pt x="413" y="493"/>
                    </a:lnTo>
                    <a:lnTo>
                      <a:pt x="413" y="493"/>
                    </a:lnTo>
                    <a:lnTo>
                      <a:pt x="417" y="493"/>
                    </a:lnTo>
                    <a:lnTo>
                      <a:pt x="417" y="498"/>
                    </a:lnTo>
                    <a:lnTo>
                      <a:pt x="417" y="498"/>
                    </a:lnTo>
                    <a:lnTo>
                      <a:pt x="419" y="498"/>
                    </a:lnTo>
                    <a:lnTo>
                      <a:pt x="419" y="502"/>
                    </a:lnTo>
                    <a:lnTo>
                      <a:pt x="419" y="502"/>
                    </a:lnTo>
                    <a:lnTo>
                      <a:pt x="421" y="502"/>
                    </a:lnTo>
                    <a:lnTo>
                      <a:pt x="421" y="507"/>
                    </a:lnTo>
                    <a:lnTo>
                      <a:pt x="421" y="507"/>
                    </a:lnTo>
                    <a:lnTo>
                      <a:pt x="425" y="507"/>
                    </a:lnTo>
                    <a:lnTo>
                      <a:pt x="425" y="512"/>
                    </a:lnTo>
                    <a:lnTo>
                      <a:pt x="425" y="512"/>
                    </a:lnTo>
                    <a:lnTo>
                      <a:pt x="431" y="512"/>
                    </a:lnTo>
                    <a:lnTo>
                      <a:pt x="431" y="516"/>
                    </a:lnTo>
                    <a:lnTo>
                      <a:pt x="431" y="516"/>
                    </a:lnTo>
                    <a:lnTo>
                      <a:pt x="434" y="516"/>
                    </a:lnTo>
                    <a:lnTo>
                      <a:pt x="434" y="521"/>
                    </a:lnTo>
                    <a:lnTo>
                      <a:pt x="434" y="521"/>
                    </a:lnTo>
                    <a:lnTo>
                      <a:pt x="446" y="521"/>
                    </a:lnTo>
                    <a:lnTo>
                      <a:pt x="446" y="526"/>
                    </a:lnTo>
                    <a:lnTo>
                      <a:pt x="446" y="526"/>
                    </a:lnTo>
                    <a:lnTo>
                      <a:pt x="459" y="526"/>
                    </a:lnTo>
                    <a:lnTo>
                      <a:pt x="459" y="530"/>
                    </a:lnTo>
                    <a:lnTo>
                      <a:pt x="459" y="530"/>
                    </a:lnTo>
                    <a:lnTo>
                      <a:pt x="462" y="530"/>
                    </a:lnTo>
                    <a:lnTo>
                      <a:pt x="462" y="535"/>
                    </a:lnTo>
                    <a:lnTo>
                      <a:pt x="462" y="535"/>
                    </a:lnTo>
                    <a:lnTo>
                      <a:pt x="473" y="535"/>
                    </a:lnTo>
                    <a:lnTo>
                      <a:pt x="473" y="544"/>
                    </a:lnTo>
                    <a:lnTo>
                      <a:pt x="473" y="544"/>
                    </a:lnTo>
                    <a:lnTo>
                      <a:pt x="477" y="544"/>
                    </a:lnTo>
                    <a:lnTo>
                      <a:pt x="477" y="549"/>
                    </a:lnTo>
                    <a:lnTo>
                      <a:pt x="477" y="549"/>
                    </a:lnTo>
                    <a:lnTo>
                      <a:pt x="484" y="549"/>
                    </a:lnTo>
                    <a:lnTo>
                      <a:pt x="484" y="554"/>
                    </a:lnTo>
                    <a:lnTo>
                      <a:pt x="484" y="554"/>
                    </a:lnTo>
                    <a:lnTo>
                      <a:pt x="487" y="554"/>
                    </a:lnTo>
                    <a:lnTo>
                      <a:pt x="487" y="568"/>
                    </a:lnTo>
                    <a:lnTo>
                      <a:pt x="487" y="568"/>
                    </a:lnTo>
                    <a:lnTo>
                      <a:pt x="488" y="568"/>
                    </a:lnTo>
                    <a:lnTo>
                      <a:pt x="488" y="582"/>
                    </a:lnTo>
                    <a:lnTo>
                      <a:pt x="488" y="582"/>
                    </a:lnTo>
                    <a:lnTo>
                      <a:pt x="492" y="582"/>
                    </a:lnTo>
                    <a:lnTo>
                      <a:pt x="492" y="587"/>
                    </a:lnTo>
                    <a:lnTo>
                      <a:pt x="492" y="587"/>
                    </a:lnTo>
                    <a:lnTo>
                      <a:pt x="496" y="587"/>
                    </a:lnTo>
                    <a:lnTo>
                      <a:pt x="496" y="592"/>
                    </a:lnTo>
                    <a:lnTo>
                      <a:pt x="496" y="592"/>
                    </a:lnTo>
                    <a:lnTo>
                      <a:pt x="500" y="592"/>
                    </a:lnTo>
                    <a:lnTo>
                      <a:pt x="500" y="597"/>
                    </a:lnTo>
                    <a:lnTo>
                      <a:pt x="500" y="597"/>
                    </a:lnTo>
                    <a:lnTo>
                      <a:pt x="504" y="597"/>
                    </a:lnTo>
                    <a:lnTo>
                      <a:pt x="504" y="601"/>
                    </a:lnTo>
                    <a:lnTo>
                      <a:pt x="504" y="601"/>
                    </a:lnTo>
                    <a:lnTo>
                      <a:pt x="512" y="601"/>
                    </a:lnTo>
                    <a:lnTo>
                      <a:pt x="512" y="611"/>
                    </a:lnTo>
                    <a:lnTo>
                      <a:pt x="512" y="611"/>
                    </a:lnTo>
                    <a:lnTo>
                      <a:pt x="523" y="611"/>
                    </a:lnTo>
                    <a:lnTo>
                      <a:pt x="523" y="616"/>
                    </a:lnTo>
                    <a:lnTo>
                      <a:pt x="523" y="616"/>
                    </a:lnTo>
                    <a:lnTo>
                      <a:pt x="531" y="616"/>
                    </a:lnTo>
                    <a:lnTo>
                      <a:pt x="531" y="621"/>
                    </a:lnTo>
                    <a:lnTo>
                      <a:pt x="531" y="621"/>
                    </a:lnTo>
                    <a:lnTo>
                      <a:pt x="533" y="621"/>
                    </a:lnTo>
                    <a:lnTo>
                      <a:pt x="533" y="626"/>
                    </a:lnTo>
                    <a:lnTo>
                      <a:pt x="533" y="626"/>
                    </a:lnTo>
                    <a:lnTo>
                      <a:pt x="554" y="626"/>
                    </a:lnTo>
                    <a:lnTo>
                      <a:pt x="554" y="631"/>
                    </a:lnTo>
                    <a:lnTo>
                      <a:pt x="554" y="631"/>
                    </a:lnTo>
                    <a:lnTo>
                      <a:pt x="559" y="631"/>
                    </a:lnTo>
                    <a:lnTo>
                      <a:pt x="559" y="636"/>
                    </a:lnTo>
                    <a:lnTo>
                      <a:pt x="559" y="636"/>
                    </a:lnTo>
                    <a:lnTo>
                      <a:pt x="567" y="636"/>
                    </a:lnTo>
                    <a:lnTo>
                      <a:pt x="567" y="641"/>
                    </a:lnTo>
                    <a:lnTo>
                      <a:pt x="567" y="641"/>
                    </a:lnTo>
                    <a:lnTo>
                      <a:pt x="569" y="641"/>
                    </a:lnTo>
                    <a:lnTo>
                      <a:pt x="569" y="646"/>
                    </a:lnTo>
                    <a:lnTo>
                      <a:pt x="569" y="646"/>
                    </a:lnTo>
                    <a:lnTo>
                      <a:pt x="571" y="646"/>
                    </a:lnTo>
                    <a:lnTo>
                      <a:pt x="571" y="661"/>
                    </a:lnTo>
                    <a:lnTo>
                      <a:pt x="571" y="661"/>
                    </a:lnTo>
                    <a:lnTo>
                      <a:pt x="573" y="661"/>
                    </a:lnTo>
                    <a:lnTo>
                      <a:pt x="573" y="666"/>
                    </a:lnTo>
                    <a:lnTo>
                      <a:pt x="573" y="666"/>
                    </a:lnTo>
                    <a:lnTo>
                      <a:pt x="581" y="666"/>
                    </a:lnTo>
                    <a:lnTo>
                      <a:pt x="581" y="677"/>
                    </a:lnTo>
                    <a:lnTo>
                      <a:pt x="581" y="677"/>
                    </a:lnTo>
                    <a:lnTo>
                      <a:pt x="583" y="677"/>
                    </a:lnTo>
                    <a:lnTo>
                      <a:pt x="583" y="683"/>
                    </a:lnTo>
                    <a:lnTo>
                      <a:pt x="583" y="683"/>
                    </a:lnTo>
                    <a:lnTo>
                      <a:pt x="596" y="683"/>
                    </a:lnTo>
                    <a:lnTo>
                      <a:pt x="596" y="688"/>
                    </a:lnTo>
                    <a:lnTo>
                      <a:pt x="596" y="688"/>
                    </a:lnTo>
                    <a:lnTo>
                      <a:pt x="611" y="688"/>
                    </a:lnTo>
                    <a:lnTo>
                      <a:pt x="611" y="694"/>
                    </a:lnTo>
                    <a:lnTo>
                      <a:pt x="611" y="694"/>
                    </a:lnTo>
                    <a:lnTo>
                      <a:pt x="621" y="694"/>
                    </a:lnTo>
                    <a:lnTo>
                      <a:pt x="621" y="699"/>
                    </a:lnTo>
                    <a:lnTo>
                      <a:pt x="621" y="699"/>
                    </a:lnTo>
                    <a:lnTo>
                      <a:pt x="634" y="699"/>
                    </a:lnTo>
                    <a:lnTo>
                      <a:pt x="634" y="704"/>
                    </a:lnTo>
                    <a:lnTo>
                      <a:pt x="634" y="704"/>
                    </a:lnTo>
                    <a:lnTo>
                      <a:pt x="636" y="704"/>
                    </a:lnTo>
                    <a:lnTo>
                      <a:pt x="636" y="710"/>
                    </a:lnTo>
                    <a:lnTo>
                      <a:pt x="636" y="710"/>
                    </a:lnTo>
                    <a:lnTo>
                      <a:pt x="638" y="710"/>
                    </a:lnTo>
                    <a:lnTo>
                      <a:pt x="638" y="716"/>
                    </a:lnTo>
                    <a:lnTo>
                      <a:pt x="638" y="716"/>
                    </a:lnTo>
                    <a:lnTo>
                      <a:pt x="646" y="716"/>
                    </a:lnTo>
                    <a:lnTo>
                      <a:pt x="646" y="721"/>
                    </a:lnTo>
                    <a:lnTo>
                      <a:pt x="646" y="721"/>
                    </a:lnTo>
                    <a:lnTo>
                      <a:pt x="648" y="721"/>
                    </a:lnTo>
                    <a:lnTo>
                      <a:pt x="648" y="727"/>
                    </a:lnTo>
                    <a:lnTo>
                      <a:pt x="648" y="727"/>
                    </a:lnTo>
                    <a:lnTo>
                      <a:pt x="652" y="727"/>
                    </a:lnTo>
                    <a:lnTo>
                      <a:pt x="652" y="738"/>
                    </a:lnTo>
                    <a:lnTo>
                      <a:pt x="652" y="738"/>
                    </a:lnTo>
                    <a:lnTo>
                      <a:pt x="717" y="738"/>
                    </a:lnTo>
                    <a:lnTo>
                      <a:pt x="717" y="743"/>
                    </a:lnTo>
                    <a:lnTo>
                      <a:pt x="717" y="743"/>
                    </a:lnTo>
                    <a:lnTo>
                      <a:pt x="723" y="743"/>
                    </a:lnTo>
                    <a:lnTo>
                      <a:pt x="723" y="749"/>
                    </a:lnTo>
                    <a:lnTo>
                      <a:pt x="723" y="749"/>
                    </a:lnTo>
                    <a:lnTo>
                      <a:pt x="742" y="749"/>
                    </a:lnTo>
                    <a:lnTo>
                      <a:pt x="742" y="762"/>
                    </a:lnTo>
                    <a:lnTo>
                      <a:pt x="742" y="762"/>
                    </a:lnTo>
                    <a:lnTo>
                      <a:pt x="771" y="762"/>
                    </a:lnTo>
                    <a:lnTo>
                      <a:pt x="771" y="769"/>
                    </a:lnTo>
                    <a:lnTo>
                      <a:pt x="771" y="769"/>
                    </a:lnTo>
                    <a:lnTo>
                      <a:pt x="846" y="769"/>
                    </a:lnTo>
                    <a:lnTo>
                      <a:pt x="846" y="776"/>
                    </a:lnTo>
                    <a:lnTo>
                      <a:pt x="846" y="776"/>
                    </a:lnTo>
                    <a:lnTo>
                      <a:pt x="852" y="776"/>
                    </a:lnTo>
                    <a:lnTo>
                      <a:pt x="852" y="784"/>
                    </a:lnTo>
                    <a:lnTo>
                      <a:pt x="852" y="784"/>
                    </a:lnTo>
                    <a:lnTo>
                      <a:pt x="854" y="784"/>
                    </a:lnTo>
                    <a:lnTo>
                      <a:pt x="854" y="791"/>
                    </a:lnTo>
                    <a:lnTo>
                      <a:pt x="854" y="791"/>
                    </a:lnTo>
                    <a:lnTo>
                      <a:pt x="857" y="791"/>
                    </a:lnTo>
                    <a:lnTo>
                      <a:pt x="857" y="799"/>
                    </a:lnTo>
                    <a:lnTo>
                      <a:pt x="857" y="799"/>
                    </a:lnTo>
                    <a:lnTo>
                      <a:pt x="861" y="799"/>
                    </a:lnTo>
                    <a:lnTo>
                      <a:pt x="861" y="806"/>
                    </a:lnTo>
                    <a:lnTo>
                      <a:pt x="861" y="806"/>
                    </a:lnTo>
                    <a:lnTo>
                      <a:pt x="921" y="806"/>
                    </a:lnTo>
                    <a:lnTo>
                      <a:pt x="921" y="814"/>
                    </a:lnTo>
                    <a:lnTo>
                      <a:pt x="921" y="814"/>
                    </a:lnTo>
                    <a:lnTo>
                      <a:pt x="969" y="814"/>
                    </a:lnTo>
                    <a:lnTo>
                      <a:pt x="969" y="822"/>
                    </a:lnTo>
                    <a:lnTo>
                      <a:pt x="969" y="822"/>
                    </a:lnTo>
                    <a:lnTo>
                      <a:pt x="977" y="822"/>
                    </a:lnTo>
                    <a:lnTo>
                      <a:pt x="977" y="831"/>
                    </a:lnTo>
                    <a:lnTo>
                      <a:pt x="977" y="831"/>
                    </a:lnTo>
                    <a:lnTo>
                      <a:pt x="983" y="831"/>
                    </a:lnTo>
                    <a:lnTo>
                      <a:pt x="983" y="848"/>
                    </a:lnTo>
                    <a:lnTo>
                      <a:pt x="983" y="848"/>
                    </a:lnTo>
                    <a:lnTo>
                      <a:pt x="984" y="848"/>
                    </a:lnTo>
                    <a:lnTo>
                      <a:pt x="984" y="865"/>
                    </a:lnTo>
                    <a:lnTo>
                      <a:pt x="984" y="865"/>
                    </a:lnTo>
                    <a:lnTo>
                      <a:pt x="1079" y="865"/>
                    </a:lnTo>
                    <a:lnTo>
                      <a:pt x="1079" y="876"/>
                    </a:lnTo>
                    <a:lnTo>
                      <a:pt x="1079" y="876"/>
                    </a:lnTo>
                    <a:lnTo>
                      <a:pt x="1098" y="876"/>
                    </a:lnTo>
                    <a:lnTo>
                      <a:pt x="1098" y="887"/>
                    </a:lnTo>
                    <a:lnTo>
                      <a:pt x="1098" y="887"/>
                    </a:lnTo>
                    <a:lnTo>
                      <a:pt x="1104" y="887"/>
                    </a:lnTo>
                    <a:lnTo>
                      <a:pt x="1104" y="899"/>
                    </a:lnTo>
                    <a:lnTo>
                      <a:pt x="1104" y="899"/>
                    </a:lnTo>
                    <a:lnTo>
                      <a:pt x="1323" y="899"/>
                    </a:lnTo>
                    <a:lnTo>
                      <a:pt x="1323" y="911"/>
                    </a:lnTo>
                    <a:lnTo>
                      <a:pt x="1323" y="911"/>
                    </a:lnTo>
                    <a:lnTo>
                      <a:pt x="1348" y="911"/>
                    </a:lnTo>
                    <a:lnTo>
                      <a:pt x="1348" y="924"/>
                    </a:lnTo>
                    <a:lnTo>
                      <a:pt x="1348" y="924"/>
                    </a:lnTo>
                    <a:lnTo>
                      <a:pt x="1442" y="924"/>
                    </a:lnTo>
                    <a:lnTo>
                      <a:pt x="1442" y="937"/>
                    </a:lnTo>
                    <a:lnTo>
                      <a:pt x="1442" y="937"/>
                    </a:lnTo>
                    <a:lnTo>
                      <a:pt x="1444" y="937"/>
                    </a:lnTo>
                    <a:lnTo>
                      <a:pt x="1444" y="950"/>
                    </a:lnTo>
                    <a:lnTo>
                      <a:pt x="1444" y="950"/>
                    </a:lnTo>
                    <a:lnTo>
                      <a:pt x="1821" y="950"/>
                    </a:lnTo>
                    <a:lnTo>
                      <a:pt x="1821" y="979"/>
                    </a:lnTo>
                    <a:lnTo>
                      <a:pt x="1821" y="979"/>
                    </a:lnTo>
                    <a:lnTo>
                      <a:pt x="2307" y="979"/>
                    </a:lnTo>
                    <a:lnTo>
                      <a:pt x="2307" y="979"/>
                    </a:lnTo>
                  </a:path>
                </a:pathLst>
              </a:custGeom>
              <a:noFill/>
              <a:ln w="25400" cap="sq">
                <a:solidFill>
                  <a:srgbClr val="6464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06001683-3623-7CFD-EA58-26032053904B}"/>
                  </a:ext>
                </a:extLst>
              </p:cNvPr>
              <p:cNvGrpSpPr/>
              <p:nvPr/>
            </p:nvGrpSpPr>
            <p:grpSpPr>
              <a:xfrm>
                <a:off x="1489570" y="1778654"/>
                <a:ext cx="8878935" cy="2777803"/>
                <a:chOff x="1489570" y="1778654"/>
                <a:chExt cx="8878935" cy="2777803"/>
              </a:xfrm>
            </p:grpSpPr>
            <p:grpSp>
              <p:nvGrpSpPr>
                <p:cNvPr id="1570" name="Group 1569">
                  <a:extLst>
                    <a:ext uri="{FF2B5EF4-FFF2-40B4-BE49-F238E27FC236}">
                      <a16:creationId xmlns:a16="http://schemas.microsoft.com/office/drawing/2014/main" id="{93FBB0D6-E97C-711C-AD58-48FF4E245970}"/>
                    </a:ext>
                  </a:extLst>
                </p:cNvPr>
                <p:cNvGrpSpPr/>
                <p:nvPr/>
              </p:nvGrpSpPr>
              <p:grpSpPr>
                <a:xfrm>
                  <a:off x="1489570" y="1778654"/>
                  <a:ext cx="813218" cy="574914"/>
                  <a:chOff x="576263" y="549275"/>
                  <a:chExt cx="330200" cy="320675"/>
                </a:xfrm>
              </p:grpSpPr>
              <p:sp>
                <p:nvSpPr>
                  <p:cNvPr id="1733" name="Line 3143">
                    <a:extLst>
                      <a:ext uri="{FF2B5EF4-FFF2-40B4-BE49-F238E27FC236}">
                        <a16:creationId xmlns:a16="http://schemas.microsoft.com/office/drawing/2014/main" id="{282677B9-1D38-D467-06A2-D2A67FB2D6A1}"/>
                      </a:ext>
                    </a:extLst>
                  </p:cNvPr>
                  <p:cNvSpPr>
                    <a:spLocks noChangeShapeType="1"/>
                  </p:cNvSpPr>
                  <p:nvPr/>
                </p:nvSpPr>
                <p:spPr bwMode="auto">
                  <a:xfrm>
                    <a:off x="576263" y="5635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4" name="Line 3144">
                    <a:extLst>
                      <a:ext uri="{FF2B5EF4-FFF2-40B4-BE49-F238E27FC236}">
                        <a16:creationId xmlns:a16="http://schemas.microsoft.com/office/drawing/2014/main" id="{7E35C331-E722-6597-82CB-BB823960DC52}"/>
                      </a:ext>
                    </a:extLst>
                  </p:cNvPr>
                  <p:cNvSpPr>
                    <a:spLocks noChangeShapeType="1"/>
                  </p:cNvSpPr>
                  <p:nvPr/>
                </p:nvSpPr>
                <p:spPr bwMode="auto">
                  <a:xfrm>
                    <a:off x="592138" y="549275"/>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5" name="Line 3145">
                    <a:extLst>
                      <a:ext uri="{FF2B5EF4-FFF2-40B4-BE49-F238E27FC236}">
                        <a16:creationId xmlns:a16="http://schemas.microsoft.com/office/drawing/2014/main" id="{E961116E-3450-01FA-5456-C5AE177F6626}"/>
                      </a:ext>
                    </a:extLst>
                  </p:cNvPr>
                  <p:cNvSpPr>
                    <a:spLocks noChangeShapeType="1"/>
                  </p:cNvSpPr>
                  <p:nvPr/>
                </p:nvSpPr>
                <p:spPr bwMode="auto">
                  <a:xfrm>
                    <a:off x="606425" y="59372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6" name="Line 3146">
                    <a:extLst>
                      <a:ext uri="{FF2B5EF4-FFF2-40B4-BE49-F238E27FC236}">
                        <a16:creationId xmlns:a16="http://schemas.microsoft.com/office/drawing/2014/main" id="{32EB9AB4-48CB-C88D-5052-EA9FAC8FADAE}"/>
                      </a:ext>
                    </a:extLst>
                  </p:cNvPr>
                  <p:cNvSpPr>
                    <a:spLocks noChangeShapeType="1"/>
                  </p:cNvSpPr>
                  <p:nvPr/>
                </p:nvSpPr>
                <p:spPr bwMode="auto">
                  <a:xfrm>
                    <a:off x="622300" y="5794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7" name="Line 3147">
                    <a:extLst>
                      <a:ext uri="{FF2B5EF4-FFF2-40B4-BE49-F238E27FC236}">
                        <a16:creationId xmlns:a16="http://schemas.microsoft.com/office/drawing/2014/main" id="{FFBBA081-5FE6-8740-613D-05A5405DD61C}"/>
                      </a:ext>
                    </a:extLst>
                  </p:cNvPr>
                  <p:cNvSpPr>
                    <a:spLocks noChangeShapeType="1"/>
                  </p:cNvSpPr>
                  <p:nvPr/>
                </p:nvSpPr>
                <p:spPr bwMode="auto">
                  <a:xfrm>
                    <a:off x="619125" y="6302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8" name="Line 3148">
                    <a:extLst>
                      <a:ext uri="{FF2B5EF4-FFF2-40B4-BE49-F238E27FC236}">
                        <a16:creationId xmlns:a16="http://schemas.microsoft.com/office/drawing/2014/main" id="{248C6E40-4BCC-04A6-D4CB-A61254874EFF}"/>
                      </a:ext>
                    </a:extLst>
                  </p:cNvPr>
                  <p:cNvSpPr>
                    <a:spLocks noChangeShapeType="1"/>
                  </p:cNvSpPr>
                  <p:nvPr/>
                </p:nvSpPr>
                <p:spPr bwMode="auto">
                  <a:xfrm>
                    <a:off x="635000" y="6143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9" name="Line 3149">
                    <a:extLst>
                      <a:ext uri="{FF2B5EF4-FFF2-40B4-BE49-F238E27FC236}">
                        <a16:creationId xmlns:a16="http://schemas.microsoft.com/office/drawing/2014/main" id="{D88083F8-8CDB-9A9A-1EF5-0D2C2D4BE629}"/>
                      </a:ext>
                    </a:extLst>
                  </p:cNvPr>
                  <p:cNvSpPr>
                    <a:spLocks noChangeShapeType="1"/>
                  </p:cNvSpPr>
                  <p:nvPr/>
                </p:nvSpPr>
                <p:spPr bwMode="auto">
                  <a:xfrm>
                    <a:off x="619125" y="6302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0" name="Line 3150">
                    <a:extLst>
                      <a:ext uri="{FF2B5EF4-FFF2-40B4-BE49-F238E27FC236}">
                        <a16:creationId xmlns:a16="http://schemas.microsoft.com/office/drawing/2014/main" id="{920CEEAD-0112-B564-FF09-5E6C335A902F}"/>
                      </a:ext>
                    </a:extLst>
                  </p:cNvPr>
                  <p:cNvSpPr>
                    <a:spLocks noChangeShapeType="1"/>
                  </p:cNvSpPr>
                  <p:nvPr/>
                </p:nvSpPr>
                <p:spPr bwMode="auto">
                  <a:xfrm>
                    <a:off x="635000" y="6143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1" name="Line 3151">
                    <a:extLst>
                      <a:ext uri="{FF2B5EF4-FFF2-40B4-BE49-F238E27FC236}">
                        <a16:creationId xmlns:a16="http://schemas.microsoft.com/office/drawing/2014/main" id="{2FC243BC-5C0C-3A38-A8D5-E79080533713}"/>
                      </a:ext>
                    </a:extLst>
                  </p:cNvPr>
                  <p:cNvSpPr>
                    <a:spLocks noChangeShapeType="1"/>
                  </p:cNvSpPr>
                  <p:nvPr/>
                </p:nvSpPr>
                <p:spPr bwMode="auto">
                  <a:xfrm>
                    <a:off x="622300"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2" name="Line 3152">
                    <a:extLst>
                      <a:ext uri="{FF2B5EF4-FFF2-40B4-BE49-F238E27FC236}">
                        <a16:creationId xmlns:a16="http://schemas.microsoft.com/office/drawing/2014/main" id="{C4231777-0365-2DC5-E9DF-9256B21D59AB}"/>
                      </a:ext>
                    </a:extLst>
                  </p:cNvPr>
                  <p:cNvSpPr>
                    <a:spLocks noChangeShapeType="1"/>
                  </p:cNvSpPr>
                  <p:nvPr/>
                </p:nvSpPr>
                <p:spPr bwMode="auto">
                  <a:xfrm>
                    <a:off x="638175"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3" name="Line 3153">
                    <a:extLst>
                      <a:ext uri="{FF2B5EF4-FFF2-40B4-BE49-F238E27FC236}">
                        <a16:creationId xmlns:a16="http://schemas.microsoft.com/office/drawing/2014/main" id="{9EA3C669-A810-3E54-39AE-8B4FF02587B3}"/>
                      </a:ext>
                    </a:extLst>
                  </p:cNvPr>
                  <p:cNvSpPr>
                    <a:spLocks noChangeShapeType="1"/>
                  </p:cNvSpPr>
                  <p:nvPr/>
                </p:nvSpPr>
                <p:spPr bwMode="auto">
                  <a:xfrm>
                    <a:off x="622300"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4" name="Line 3154">
                    <a:extLst>
                      <a:ext uri="{FF2B5EF4-FFF2-40B4-BE49-F238E27FC236}">
                        <a16:creationId xmlns:a16="http://schemas.microsoft.com/office/drawing/2014/main" id="{86815F94-2728-A70A-E78E-288CAE0D0251}"/>
                      </a:ext>
                    </a:extLst>
                  </p:cNvPr>
                  <p:cNvSpPr>
                    <a:spLocks noChangeShapeType="1"/>
                  </p:cNvSpPr>
                  <p:nvPr/>
                </p:nvSpPr>
                <p:spPr bwMode="auto">
                  <a:xfrm>
                    <a:off x="638175"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5" name="Line 3155">
                    <a:extLst>
                      <a:ext uri="{FF2B5EF4-FFF2-40B4-BE49-F238E27FC236}">
                        <a16:creationId xmlns:a16="http://schemas.microsoft.com/office/drawing/2014/main" id="{D58595A1-378F-644E-0E16-0D61FE1BD16A}"/>
                      </a:ext>
                    </a:extLst>
                  </p:cNvPr>
                  <p:cNvSpPr>
                    <a:spLocks noChangeShapeType="1"/>
                  </p:cNvSpPr>
                  <p:nvPr/>
                </p:nvSpPr>
                <p:spPr bwMode="auto">
                  <a:xfrm>
                    <a:off x="625475"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6" name="Line 3156">
                    <a:extLst>
                      <a:ext uri="{FF2B5EF4-FFF2-40B4-BE49-F238E27FC236}">
                        <a16:creationId xmlns:a16="http://schemas.microsoft.com/office/drawing/2014/main" id="{41DAFF1F-7ECF-5AF0-080A-B57B28B51683}"/>
                      </a:ext>
                    </a:extLst>
                  </p:cNvPr>
                  <p:cNvSpPr>
                    <a:spLocks noChangeShapeType="1"/>
                  </p:cNvSpPr>
                  <p:nvPr/>
                </p:nvSpPr>
                <p:spPr bwMode="auto">
                  <a:xfrm>
                    <a:off x="639763"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7" name="Line 3157">
                    <a:extLst>
                      <a:ext uri="{FF2B5EF4-FFF2-40B4-BE49-F238E27FC236}">
                        <a16:creationId xmlns:a16="http://schemas.microsoft.com/office/drawing/2014/main" id="{C8C7C7D6-012A-56AF-2DE5-27F594DC7274}"/>
                      </a:ext>
                    </a:extLst>
                  </p:cNvPr>
                  <p:cNvSpPr>
                    <a:spLocks noChangeShapeType="1"/>
                  </p:cNvSpPr>
                  <p:nvPr/>
                </p:nvSpPr>
                <p:spPr bwMode="auto">
                  <a:xfrm>
                    <a:off x="631825"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8" name="Line 3158">
                    <a:extLst>
                      <a:ext uri="{FF2B5EF4-FFF2-40B4-BE49-F238E27FC236}">
                        <a16:creationId xmlns:a16="http://schemas.microsoft.com/office/drawing/2014/main" id="{E9239F47-9759-8A91-0EF1-3B7D18E86EC2}"/>
                      </a:ext>
                    </a:extLst>
                  </p:cNvPr>
                  <p:cNvSpPr>
                    <a:spLocks noChangeShapeType="1"/>
                  </p:cNvSpPr>
                  <p:nvPr/>
                </p:nvSpPr>
                <p:spPr bwMode="auto">
                  <a:xfrm>
                    <a:off x="646113"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9" name="Line 3159">
                    <a:extLst>
                      <a:ext uri="{FF2B5EF4-FFF2-40B4-BE49-F238E27FC236}">
                        <a16:creationId xmlns:a16="http://schemas.microsoft.com/office/drawing/2014/main" id="{5A902706-09FE-DA1B-2F83-9ED10256F1CB}"/>
                      </a:ext>
                    </a:extLst>
                  </p:cNvPr>
                  <p:cNvSpPr>
                    <a:spLocks noChangeShapeType="1"/>
                  </p:cNvSpPr>
                  <p:nvPr/>
                </p:nvSpPr>
                <p:spPr bwMode="auto">
                  <a:xfrm>
                    <a:off x="635000" y="6540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0" name="Line 3160">
                    <a:extLst>
                      <a:ext uri="{FF2B5EF4-FFF2-40B4-BE49-F238E27FC236}">
                        <a16:creationId xmlns:a16="http://schemas.microsoft.com/office/drawing/2014/main" id="{46A79DE9-0076-94AA-007F-C5958669A1A1}"/>
                      </a:ext>
                    </a:extLst>
                  </p:cNvPr>
                  <p:cNvSpPr>
                    <a:spLocks noChangeShapeType="1"/>
                  </p:cNvSpPr>
                  <p:nvPr/>
                </p:nvSpPr>
                <p:spPr bwMode="auto">
                  <a:xfrm>
                    <a:off x="649288"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1" name="Line 3161">
                    <a:extLst>
                      <a:ext uri="{FF2B5EF4-FFF2-40B4-BE49-F238E27FC236}">
                        <a16:creationId xmlns:a16="http://schemas.microsoft.com/office/drawing/2014/main" id="{476EBE61-7ABC-01AF-3872-C4C4C1E08617}"/>
                      </a:ext>
                    </a:extLst>
                  </p:cNvPr>
                  <p:cNvSpPr>
                    <a:spLocks noChangeShapeType="1"/>
                  </p:cNvSpPr>
                  <p:nvPr/>
                </p:nvSpPr>
                <p:spPr bwMode="auto">
                  <a:xfrm>
                    <a:off x="636588" y="65405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2" name="Line 3162">
                    <a:extLst>
                      <a:ext uri="{FF2B5EF4-FFF2-40B4-BE49-F238E27FC236}">
                        <a16:creationId xmlns:a16="http://schemas.microsoft.com/office/drawing/2014/main" id="{77BC2986-AE71-6AEF-3AC3-3688C058523E}"/>
                      </a:ext>
                    </a:extLst>
                  </p:cNvPr>
                  <p:cNvSpPr>
                    <a:spLocks noChangeShapeType="1"/>
                  </p:cNvSpPr>
                  <p:nvPr/>
                </p:nvSpPr>
                <p:spPr bwMode="auto">
                  <a:xfrm>
                    <a:off x="652463" y="6381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3" name="Line 3163">
                    <a:extLst>
                      <a:ext uri="{FF2B5EF4-FFF2-40B4-BE49-F238E27FC236}">
                        <a16:creationId xmlns:a16="http://schemas.microsoft.com/office/drawing/2014/main" id="{7161F5DC-3924-2FF4-9EC5-332A8F30D2D0}"/>
                      </a:ext>
                    </a:extLst>
                  </p:cNvPr>
                  <p:cNvSpPr>
                    <a:spLocks noChangeShapeType="1"/>
                  </p:cNvSpPr>
                  <p:nvPr/>
                </p:nvSpPr>
                <p:spPr bwMode="auto">
                  <a:xfrm>
                    <a:off x="728663" y="67945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4" name="Line 3164">
                    <a:extLst>
                      <a:ext uri="{FF2B5EF4-FFF2-40B4-BE49-F238E27FC236}">
                        <a16:creationId xmlns:a16="http://schemas.microsoft.com/office/drawing/2014/main" id="{01038112-416F-92D5-6973-44FC6294E88C}"/>
                      </a:ext>
                    </a:extLst>
                  </p:cNvPr>
                  <p:cNvSpPr>
                    <a:spLocks noChangeShapeType="1"/>
                  </p:cNvSpPr>
                  <p:nvPr/>
                </p:nvSpPr>
                <p:spPr bwMode="auto">
                  <a:xfrm>
                    <a:off x="744538" y="663575"/>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5" name="Line 3165">
                    <a:extLst>
                      <a:ext uri="{FF2B5EF4-FFF2-40B4-BE49-F238E27FC236}">
                        <a16:creationId xmlns:a16="http://schemas.microsoft.com/office/drawing/2014/main" id="{08AC8078-D852-BB56-EF1E-D381E10CBF4F}"/>
                      </a:ext>
                    </a:extLst>
                  </p:cNvPr>
                  <p:cNvSpPr>
                    <a:spLocks noChangeShapeType="1"/>
                  </p:cNvSpPr>
                  <p:nvPr/>
                </p:nvSpPr>
                <p:spPr bwMode="auto">
                  <a:xfrm>
                    <a:off x="741363" y="679450"/>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6" name="Line 3166">
                    <a:extLst>
                      <a:ext uri="{FF2B5EF4-FFF2-40B4-BE49-F238E27FC236}">
                        <a16:creationId xmlns:a16="http://schemas.microsoft.com/office/drawing/2014/main" id="{B7EBE7DB-0848-10D8-3B04-EEC28B5F41A2}"/>
                      </a:ext>
                    </a:extLst>
                  </p:cNvPr>
                  <p:cNvSpPr>
                    <a:spLocks noChangeShapeType="1"/>
                  </p:cNvSpPr>
                  <p:nvPr/>
                </p:nvSpPr>
                <p:spPr bwMode="auto">
                  <a:xfrm>
                    <a:off x="757238" y="663575"/>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7" name="Line 3167">
                    <a:extLst>
                      <a:ext uri="{FF2B5EF4-FFF2-40B4-BE49-F238E27FC236}">
                        <a16:creationId xmlns:a16="http://schemas.microsoft.com/office/drawing/2014/main" id="{9363A8E5-ED5B-D8C0-60C1-4E2D5730123F}"/>
                      </a:ext>
                    </a:extLst>
                  </p:cNvPr>
                  <p:cNvSpPr>
                    <a:spLocks noChangeShapeType="1"/>
                  </p:cNvSpPr>
                  <p:nvPr/>
                </p:nvSpPr>
                <p:spPr bwMode="auto">
                  <a:xfrm>
                    <a:off x="750888" y="7223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8" name="Line 3168">
                    <a:extLst>
                      <a:ext uri="{FF2B5EF4-FFF2-40B4-BE49-F238E27FC236}">
                        <a16:creationId xmlns:a16="http://schemas.microsoft.com/office/drawing/2014/main" id="{EFDA1999-42A4-28E6-19A2-C01EEBB2C2DF}"/>
                      </a:ext>
                    </a:extLst>
                  </p:cNvPr>
                  <p:cNvSpPr>
                    <a:spLocks noChangeShapeType="1"/>
                  </p:cNvSpPr>
                  <p:nvPr/>
                </p:nvSpPr>
                <p:spPr bwMode="auto">
                  <a:xfrm>
                    <a:off x="765175" y="7064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9" name="Line 3169">
                    <a:extLst>
                      <a:ext uri="{FF2B5EF4-FFF2-40B4-BE49-F238E27FC236}">
                        <a16:creationId xmlns:a16="http://schemas.microsoft.com/office/drawing/2014/main" id="{7500C3E8-4C10-64A2-7B59-CBD3AD334839}"/>
                      </a:ext>
                    </a:extLst>
                  </p:cNvPr>
                  <p:cNvSpPr>
                    <a:spLocks noChangeShapeType="1"/>
                  </p:cNvSpPr>
                  <p:nvPr/>
                </p:nvSpPr>
                <p:spPr bwMode="auto">
                  <a:xfrm>
                    <a:off x="830263" y="7540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0" name="Line 3170">
                    <a:extLst>
                      <a:ext uri="{FF2B5EF4-FFF2-40B4-BE49-F238E27FC236}">
                        <a16:creationId xmlns:a16="http://schemas.microsoft.com/office/drawing/2014/main" id="{917F036A-48AC-4BD9-E492-442BA7208FB8}"/>
                      </a:ext>
                    </a:extLst>
                  </p:cNvPr>
                  <p:cNvSpPr>
                    <a:spLocks noChangeShapeType="1"/>
                  </p:cNvSpPr>
                  <p:nvPr/>
                </p:nvSpPr>
                <p:spPr bwMode="auto">
                  <a:xfrm>
                    <a:off x="844550" y="73818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1" name="Line 3171">
                    <a:extLst>
                      <a:ext uri="{FF2B5EF4-FFF2-40B4-BE49-F238E27FC236}">
                        <a16:creationId xmlns:a16="http://schemas.microsoft.com/office/drawing/2014/main" id="{F4961E8E-AFE6-C551-3E7D-F62632F0087A}"/>
                      </a:ext>
                    </a:extLst>
                  </p:cNvPr>
                  <p:cNvSpPr>
                    <a:spLocks noChangeShapeType="1"/>
                  </p:cNvSpPr>
                  <p:nvPr/>
                </p:nvSpPr>
                <p:spPr bwMode="auto">
                  <a:xfrm>
                    <a:off x="863600" y="796925"/>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2" name="Line 3172">
                    <a:extLst>
                      <a:ext uri="{FF2B5EF4-FFF2-40B4-BE49-F238E27FC236}">
                        <a16:creationId xmlns:a16="http://schemas.microsoft.com/office/drawing/2014/main" id="{2E2DEF08-E7C8-8E9D-0C69-41C2C9B14DE7}"/>
                      </a:ext>
                    </a:extLst>
                  </p:cNvPr>
                  <p:cNvSpPr>
                    <a:spLocks noChangeShapeType="1"/>
                  </p:cNvSpPr>
                  <p:nvPr/>
                </p:nvSpPr>
                <p:spPr bwMode="auto">
                  <a:xfrm>
                    <a:off x="877888" y="78105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3" name="Line 3173">
                    <a:extLst>
                      <a:ext uri="{FF2B5EF4-FFF2-40B4-BE49-F238E27FC236}">
                        <a16:creationId xmlns:a16="http://schemas.microsoft.com/office/drawing/2014/main" id="{00A4D2EC-CDCF-BB38-3240-508D91314508}"/>
                      </a:ext>
                    </a:extLst>
                  </p:cNvPr>
                  <p:cNvSpPr>
                    <a:spLocks noChangeShapeType="1"/>
                  </p:cNvSpPr>
                  <p:nvPr/>
                </p:nvSpPr>
                <p:spPr bwMode="auto">
                  <a:xfrm>
                    <a:off x="866775" y="796925"/>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4" name="Line 3174">
                    <a:extLst>
                      <a:ext uri="{FF2B5EF4-FFF2-40B4-BE49-F238E27FC236}">
                        <a16:creationId xmlns:a16="http://schemas.microsoft.com/office/drawing/2014/main" id="{FC29C9F2-D768-EE4B-63D5-FD3B37BD055B}"/>
                      </a:ext>
                    </a:extLst>
                  </p:cNvPr>
                  <p:cNvSpPr>
                    <a:spLocks noChangeShapeType="1"/>
                  </p:cNvSpPr>
                  <p:nvPr/>
                </p:nvSpPr>
                <p:spPr bwMode="auto">
                  <a:xfrm>
                    <a:off x="882650" y="78105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5" name="Line 3175">
                    <a:extLst>
                      <a:ext uri="{FF2B5EF4-FFF2-40B4-BE49-F238E27FC236}">
                        <a16:creationId xmlns:a16="http://schemas.microsoft.com/office/drawing/2014/main" id="{223C3EE2-F34B-20F5-7FCD-11C6C5CB922C}"/>
                      </a:ext>
                    </a:extLst>
                  </p:cNvPr>
                  <p:cNvSpPr>
                    <a:spLocks noChangeShapeType="1"/>
                  </p:cNvSpPr>
                  <p:nvPr/>
                </p:nvSpPr>
                <p:spPr bwMode="auto">
                  <a:xfrm>
                    <a:off x="869950" y="803275"/>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6" name="Line 3176">
                    <a:extLst>
                      <a:ext uri="{FF2B5EF4-FFF2-40B4-BE49-F238E27FC236}">
                        <a16:creationId xmlns:a16="http://schemas.microsoft.com/office/drawing/2014/main" id="{590F579D-31C9-B250-0A77-1D89BAC16E09}"/>
                      </a:ext>
                    </a:extLst>
                  </p:cNvPr>
                  <p:cNvSpPr>
                    <a:spLocks noChangeShapeType="1"/>
                  </p:cNvSpPr>
                  <p:nvPr/>
                </p:nvSpPr>
                <p:spPr bwMode="auto">
                  <a:xfrm>
                    <a:off x="884238" y="78740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7" name="Line 3177">
                    <a:extLst>
                      <a:ext uri="{FF2B5EF4-FFF2-40B4-BE49-F238E27FC236}">
                        <a16:creationId xmlns:a16="http://schemas.microsoft.com/office/drawing/2014/main" id="{12C9325A-7E70-9BC6-B744-C7660D1F0C97}"/>
                      </a:ext>
                    </a:extLst>
                  </p:cNvPr>
                  <p:cNvSpPr>
                    <a:spLocks noChangeShapeType="1"/>
                  </p:cNvSpPr>
                  <p:nvPr/>
                </p:nvSpPr>
                <p:spPr bwMode="auto">
                  <a:xfrm>
                    <a:off x="874713" y="85407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8" name="Line 3178">
                    <a:extLst>
                      <a:ext uri="{FF2B5EF4-FFF2-40B4-BE49-F238E27FC236}">
                        <a16:creationId xmlns:a16="http://schemas.microsoft.com/office/drawing/2014/main" id="{5426A682-60E2-5300-76EA-64402CE0E3B4}"/>
                      </a:ext>
                    </a:extLst>
                  </p:cNvPr>
                  <p:cNvSpPr>
                    <a:spLocks noChangeShapeType="1"/>
                  </p:cNvSpPr>
                  <p:nvPr/>
                </p:nvSpPr>
                <p:spPr bwMode="auto">
                  <a:xfrm>
                    <a:off x="890588" y="83820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72" name="Group 1571">
                  <a:extLst>
                    <a:ext uri="{FF2B5EF4-FFF2-40B4-BE49-F238E27FC236}">
                      <a16:creationId xmlns:a16="http://schemas.microsoft.com/office/drawing/2014/main" id="{FF318F5A-8BE5-D326-5F5E-9C72ADCA7E36}"/>
                    </a:ext>
                  </a:extLst>
                </p:cNvPr>
                <p:cNvGrpSpPr/>
                <p:nvPr/>
              </p:nvGrpSpPr>
              <p:grpSpPr>
                <a:xfrm>
                  <a:off x="2498273" y="2549950"/>
                  <a:ext cx="887501" cy="959139"/>
                  <a:chOff x="985838" y="979488"/>
                  <a:chExt cx="360362" cy="534988"/>
                </a:xfrm>
              </p:grpSpPr>
              <p:sp>
                <p:nvSpPr>
                  <p:cNvPr id="1673" name="Line 3189">
                    <a:extLst>
                      <a:ext uri="{FF2B5EF4-FFF2-40B4-BE49-F238E27FC236}">
                        <a16:creationId xmlns:a16="http://schemas.microsoft.com/office/drawing/2014/main" id="{C376F736-4685-1A53-3A8A-EBBB986429C6}"/>
                      </a:ext>
                    </a:extLst>
                  </p:cNvPr>
                  <p:cNvSpPr>
                    <a:spLocks noChangeShapeType="1"/>
                  </p:cNvSpPr>
                  <p:nvPr/>
                </p:nvSpPr>
                <p:spPr bwMode="auto">
                  <a:xfrm>
                    <a:off x="985838" y="9953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4" name="Line 3190">
                    <a:extLst>
                      <a:ext uri="{FF2B5EF4-FFF2-40B4-BE49-F238E27FC236}">
                        <a16:creationId xmlns:a16="http://schemas.microsoft.com/office/drawing/2014/main" id="{2CE1CBC5-5728-14CD-DD3A-1A85D76B42A2}"/>
                      </a:ext>
                    </a:extLst>
                  </p:cNvPr>
                  <p:cNvSpPr>
                    <a:spLocks noChangeShapeType="1"/>
                  </p:cNvSpPr>
                  <p:nvPr/>
                </p:nvSpPr>
                <p:spPr bwMode="auto">
                  <a:xfrm>
                    <a:off x="1000125" y="9794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5" name="Line 3191">
                    <a:extLst>
                      <a:ext uri="{FF2B5EF4-FFF2-40B4-BE49-F238E27FC236}">
                        <a16:creationId xmlns:a16="http://schemas.microsoft.com/office/drawing/2014/main" id="{F80D118C-77F3-BA5A-FC90-C3CD01D9346D}"/>
                      </a:ext>
                    </a:extLst>
                  </p:cNvPr>
                  <p:cNvSpPr>
                    <a:spLocks noChangeShapeType="1"/>
                  </p:cNvSpPr>
                  <p:nvPr/>
                </p:nvSpPr>
                <p:spPr bwMode="auto">
                  <a:xfrm>
                    <a:off x="989013" y="10017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6" name="Line 3192">
                    <a:extLst>
                      <a:ext uri="{FF2B5EF4-FFF2-40B4-BE49-F238E27FC236}">
                        <a16:creationId xmlns:a16="http://schemas.microsoft.com/office/drawing/2014/main" id="{3A1D64A1-2D4D-1AB4-9A11-E1E2F57AD627}"/>
                      </a:ext>
                    </a:extLst>
                  </p:cNvPr>
                  <p:cNvSpPr>
                    <a:spLocks noChangeShapeType="1"/>
                  </p:cNvSpPr>
                  <p:nvPr/>
                </p:nvSpPr>
                <p:spPr bwMode="auto">
                  <a:xfrm>
                    <a:off x="1003300" y="9858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7" name="Line 3193">
                    <a:extLst>
                      <a:ext uri="{FF2B5EF4-FFF2-40B4-BE49-F238E27FC236}">
                        <a16:creationId xmlns:a16="http://schemas.microsoft.com/office/drawing/2014/main" id="{D8C97284-7FD6-7D9F-A2F1-9667B6983112}"/>
                      </a:ext>
                    </a:extLst>
                  </p:cNvPr>
                  <p:cNvSpPr>
                    <a:spLocks noChangeShapeType="1"/>
                  </p:cNvSpPr>
                  <p:nvPr/>
                </p:nvSpPr>
                <p:spPr bwMode="auto">
                  <a:xfrm>
                    <a:off x="1009650" y="10810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8" name="Line 3194">
                    <a:extLst>
                      <a:ext uri="{FF2B5EF4-FFF2-40B4-BE49-F238E27FC236}">
                        <a16:creationId xmlns:a16="http://schemas.microsoft.com/office/drawing/2014/main" id="{FBF5D07F-AF8E-E9DB-112E-BA96BE549A22}"/>
                      </a:ext>
                    </a:extLst>
                  </p:cNvPr>
                  <p:cNvSpPr>
                    <a:spLocks noChangeShapeType="1"/>
                  </p:cNvSpPr>
                  <p:nvPr/>
                </p:nvSpPr>
                <p:spPr bwMode="auto">
                  <a:xfrm>
                    <a:off x="1025525" y="106521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9" name="Line 3195">
                    <a:extLst>
                      <a:ext uri="{FF2B5EF4-FFF2-40B4-BE49-F238E27FC236}">
                        <a16:creationId xmlns:a16="http://schemas.microsoft.com/office/drawing/2014/main" id="{CB4CC3DC-9F02-3012-1CF1-14DCFCE4ABDD}"/>
                      </a:ext>
                    </a:extLst>
                  </p:cNvPr>
                  <p:cNvSpPr>
                    <a:spLocks noChangeShapeType="1"/>
                  </p:cNvSpPr>
                  <p:nvPr/>
                </p:nvSpPr>
                <p:spPr bwMode="auto">
                  <a:xfrm>
                    <a:off x="1079500" y="119380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0" name="Line 3196">
                    <a:extLst>
                      <a:ext uri="{FF2B5EF4-FFF2-40B4-BE49-F238E27FC236}">
                        <a16:creationId xmlns:a16="http://schemas.microsoft.com/office/drawing/2014/main" id="{C4E1859C-7277-D89C-37C7-9903FDCE73E7}"/>
                      </a:ext>
                    </a:extLst>
                  </p:cNvPr>
                  <p:cNvSpPr>
                    <a:spLocks noChangeShapeType="1"/>
                  </p:cNvSpPr>
                  <p:nvPr/>
                </p:nvSpPr>
                <p:spPr bwMode="auto">
                  <a:xfrm>
                    <a:off x="1095375" y="117792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1" name="Line 3197">
                    <a:extLst>
                      <a:ext uri="{FF2B5EF4-FFF2-40B4-BE49-F238E27FC236}">
                        <a16:creationId xmlns:a16="http://schemas.microsoft.com/office/drawing/2014/main" id="{E5548925-5F15-8C3B-1368-A3669A9913A4}"/>
                      </a:ext>
                    </a:extLst>
                  </p:cNvPr>
                  <p:cNvSpPr>
                    <a:spLocks noChangeShapeType="1"/>
                  </p:cNvSpPr>
                  <p:nvPr/>
                </p:nvSpPr>
                <p:spPr bwMode="auto">
                  <a:xfrm>
                    <a:off x="1109663" y="120015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2" name="Line 3198">
                    <a:extLst>
                      <a:ext uri="{FF2B5EF4-FFF2-40B4-BE49-F238E27FC236}">
                        <a16:creationId xmlns:a16="http://schemas.microsoft.com/office/drawing/2014/main" id="{94922974-F417-EA04-06C4-691B29EF3BC2}"/>
                      </a:ext>
                    </a:extLst>
                  </p:cNvPr>
                  <p:cNvSpPr>
                    <a:spLocks noChangeShapeType="1"/>
                  </p:cNvSpPr>
                  <p:nvPr/>
                </p:nvSpPr>
                <p:spPr bwMode="auto">
                  <a:xfrm>
                    <a:off x="1125538" y="11842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3" name="Line 3199">
                    <a:extLst>
                      <a:ext uri="{FF2B5EF4-FFF2-40B4-BE49-F238E27FC236}">
                        <a16:creationId xmlns:a16="http://schemas.microsoft.com/office/drawing/2014/main" id="{029E6EEB-0E18-BBB0-9C44-5FA7CE463DD9}"/>
                      </a:ext>
                    </a:extLst>
                  </p:cNvPr>
                  <p:cNvSpPr>
                    <a:spLocks noChangeShapeType="1"/>
                  </p:cNvSpPr>
                  <p:nvPr/>
                </p:nvSpPr>
                <p:spPr bwMode="auto">
                  <a:xfrm>
                    <a:off x="1112838" y="120015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4" name="Line 3200">
                    <a:extLst>
                      <a:ext uri="{FF2B5EF4-FFF2-40B4-BE49-F238E27FC236}">
                        <a16:creationId xmlns:a16="http://schemas.microsoft.com/office/drawing/2014/main" id="{478BC5C5-927B-8D30-6AE3-1F58CF3EF284}"/>
                      </a:ext>
                    </a:extLst>
                  </p:cNvPr>
                  <p:cNvSpPr>
                    <a:spLocks noChangeShapeType="1"/>
                  </p:cNvSpPr>
                  <p:nvPr/>
                </p:nvSpPr>
                <p:spPr bwMode="auto">
                  <a:xfrm>
                    <a:off x="1128713" y="118427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5" name="Line 3201">
                    <a:extLst>
                      <a:ext uri="{FF2B5EF4-FFF2-40B4-BE49-F238E27FC236}">
                        <a16:creationId xmlns:a16="http://schemas.microsoft.com/office/drawing/2014/main" id="{5C4FDDE0-489C-9CFA-2F6C-468C75ADDDB0}"/>
                      </a:ext>
                    </a:extLst>
                  </p:cNvPr>
                  <p:cNvSpPr>
                    <a:spLocks noChangeShapeType="1"/>
                  </p:cNvSpPr>
                  <p:nvPr/>
                </p:nvSpPr>
                <p:spPr bwMode="auto">
                  <a:xfrm>
                    <a:off x="1125538" y="12334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6" name="Line 3202">
                    <a:extLst>
                      <a:ext uri="{FF2B5EF4-FFF2-40B4-BE49-F238E27FC236}">
                        <a16:creationId xmlns:a16="http://schemas.microsoft.com/office/drawing/2014/main" id="{B3F563FC-39C9-13C0-0742-DCC149A3C24D}"/>
                      </a:ext>
                    </a:extLst>
                  </p:cNvPr>
                  <p:cNvSpPr>
                    <a:spLocks noChangeShapeType="1"/>
                  </p:cNvSpPr>
                  <p:nvPr/>
                </p:nvSpPr>
                <p:spPr bwMode="auto">
                  <a:xfrm>
                    <a:off x="1141413" y="1219200"/>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7" name="Line 3203">
                    <a:extLst>
                      <a:ext uri="{FF2B5EF4-FFF2-40B4-BE49-F238E27FC236}">
                        <a16:creationId xmlns:a16="http://schemas.microsoft.com/office/drawing/2014/main" id="{DB615CA9-31DD-748E-1EE7-F7B1B61EFCA5}"/>
                      </a:ext>
                    </a:extLst>
                  </p:cNvPr>
                  <p:cNvSpPr>
                    <a:spLocks noChangeShapeType="1"/>
                  </p:cNvSpPr>
                  <p:nvPr/>
                </p:nvSpPr>
                <p:spPr bwMode="auto">
                  <a:xfrm>
                    <a:off x="1125538" y="12334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8" name="Line 3204">
                    <a:extLst>
                      <a:ext uri="{FF2B5EF4-FFF2-40B4-BE49-F238E27FC236}">
                        <a16:creationId xmlns:a16="http://schemas.microsoft.com/office/drawing/2014/main" id="{F44B1EC7-96E1-D4BA-2036-626440794B81}"/>
                      </a:ext>
                    </a:extLst>
                  </p:cNvPr>
                  <p:cNvSpPr>
                    <a:spLocks noChangeShapeType="1"/>
                  </p:cNvSpPr>
                  <p:nvPr/>
                </p:nvSpPr>
                <p:spPr bwMode="auto">
                  <a:xfrm>
                    <a:off x="1141413" y="1219200"/>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9" name="Line 3205">
                    <a:extLst>
                      <a:ext uri="{FF2B5EF4-FFF2-40B4-BE49-F238E27FC236}">
                        <a16:creationId xmlns:a16="http://schemas.microsoft.com/office/drawing/2014/main" id="{4A572C02-496D-EBFC-9A74-D793C9BB919A}"/>
                      </a:ext>
                    </a:extLst>
                  </p:cNvPr>
                  <p:cNvSpPr>
                    <a:spLocks noChangeShapeType="1"/>
                  </p:cNvSpPr>
                  <p:nvPr/>
                </p:nvSpPr>
                <p:spPr bwMode="auto">
                  <a:xfrm>
                    <a:off x="1125538" y="12334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0" name="Line 3206">
                    <a:extLst>
                      <a:ext uri="{FF2B5EF4-FFF2-40B4-BE49-F238E27FC236}">
                        <a16:creationId xmlns:a16="http://schemas.microsoft.com/office/drawing/2014/main" id="{3DF95CF9-555F-499C-214D-559A26AF6868}"/>
                      </a:ext>
                    </a:extLst>
                  </p:cNvPr>
                  <p:cNvSpPr>
                    <a:spLocks noChangeShapeType="1"/>
                  </p:cNvSpPr>
                  <p:nvPr/>
                </p:nvSpPr>
                <p:spPr bwMode="auto">
                  <a:xfrm>
                    <a:off x="1141413" y="1219200"/>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1" name="Line 3207">
                    <a:extLst>
                      <a:ext uri="{FF2B5EF4-FFF2-40B4-BE49-F238E27FC236}">
                        <a16:creationId xmlns:a16="http://schemas.microsoft.com/office/drawing/2014/main" id="{1F567D9E-F00F-F2D9-6E56-90C35A28AC2C}"/>
                      </a:ext>
                    </a:extLst>
                  </p:cNvPr>
                  <p:cNvSpPr>
                    <a:spLocks noChangeShapeType="1"/>
                  </p:cNvSpPr>
                  <p:nvPr/>
                </p:nvSpPr>
                <p:spPr bwMode="auto">
                  <a:xfrm>
                    <a:off x="1128713" y="125412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2" name="Line 3208">
                    <a:extLst>
                      <a:ext uri="{FF2B5EF4-FFF2-40B4-BE49-F238E27FC236}">
                        <a16:creationId xmlns:a16="http://schemas.microsoft.com/office/drawing/2014/main" id="{263EDA20-6904-5175-767F-6BE4D31C3B31}"/>
                      </a:ext>
                    </a:extLst>
                  </p:cNvPr>
                  <p:cNvSpPr>
                    <a:spLocks noChangeShapeType="1"/>
                  </p:cNvSpPr>
                  <p:nvPr/>
                </p:nvSpPr>
                <p:spPr bwMode="auto">
                  <a:xfrm>
                    <a:off x="1144588" y="12398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3" name="Line 3209">
                    <a:extLst>
                      <a:ext uri="{FF2B5EF4-FFF2-40B4-BE49-F238E27FC236}">
                        <a16:creationId xmlns:a16="http://schemas.microsoft.com/office/drawing/2014/main" id="{D3DF1D62-095A-3483-ABF2-86BF04C4CB81}"/>
                      </a:ext>
                    </a:extLst>
                  </p:cNvPr>
                  <p:cNvSpPr>
                    <a:spLocks noChangeShapeType="1"/>
                  </p:cNvSpPr>
                  <p:nvPr/>
                </p:nvSpPr>
                <p:spPr bwMode="auto">
                  <a:xfrm>
                    <a:off x="1128713" y="125412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4" name="Line 3210">
                    <a:extLst>
                      <a:ext uri="{FF2B5EF4-FFF2-40B4-BE49-F238E27FC236}">
                        <a16:creationId xmlns:a16="http://schemas.microsoft.com/office/drawing/2014/main" id="{35663AC8-F0C0-C5D5-08C1-97F061435215}"/>
                      </a:ext>
                    </a:extLst>
                  </p:cNvPr>
                  <p:cNvSpPr>
                    <a:spLocks noChangeShapeType="1"/>
                  </p:cNvSpPr>
                  <p:nvPr/>
                </p:nvSpPr>
                <p:spPr bwMode="auto">
                  <a:xfrm>
                    <a:off x="1144588" y="12398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5" name="Line 3211">
                    <a:extLst>
                      <a:ext uri="{FF2B5EF4-FFF2-40B4-BE49-F238E27FC236}">
                        <a16:creationId xmlns:a16="http://schemas.microsoft.com/office/drawing/2014/main" id="{DA92FC0F-6027-0CF5-DB18-9921653A40BD}"/>
                      </a:ext>
                    </a:extLst>
                  </p:cNvPr>
                  <p:cNvSpPr>
                    <a:spLocks noChangeShapeType="1"/>
                  </p:cNvSpPr>
                  <p:nvPr/>
                </p:nvSpPr>
                <p:spPr bwMode="auto">
                  <a:xfrm>
                    <a:off x="1128713" y="1254125"/>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6" name="Line 3212">
                    <a:extLst>
                      <a:ext uri="{FF2B5EF4-FFF2-40B4-BE49-F238E27FC236}">
                        <a16:creationId xmlns:a16="http://schemas.microsoft.com/office/drawing/2014/main" id="{32E0DD65-EB91-12E5-C9AD-3DD128397E24}"/>
                      </a:ext>
                    </a:extLst>
                  </p:cNvPr>
                  <p:cNvSpPr>
                    <a:spLocks noChangeShapeType="1"/>
                  </p:cNvSpPr>
                  <p:nvPr/>
                </p:nvSpPr>
                <p:spPr bwMode="auto">
                  <a:xfrm>
                    <a:off x="1144588" y="12398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7" name="Line 3213">
                    <a:extLst>
                      <a:ext uri="{FF2B5EF4-FFF2-40B4-BE49-F238E27FC236}">
                        <a16:creationId xmlns:a16="http://schemas.microsoft.com/office/drawing/2014/main" id="{6CC27121-693F-F474-EB2B-7028EAFF10BA}"/>
                      </a:ext>
                    </a:extLst>
                  </p:cNvPr>
                  <p:cNvSpPr>
                    <a:spLocks noChangeShapeType="1"/>
                  </p:cNvSpPr>
                  <p:nvPr/>
                </p:nvSpPr>
                <p:spPr bwMode="auto">
                  <a:xfrm>
                    <a:off x="1131888" y="12684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8" name="Line 3214">
                    <a:extLst>
                      <a:ext uri="{FF2B5EF4-FFF2-40B4-BE49-F238E27FC236}">
                        <a16:creationId xmlns:a16="http://schemas.microsoft.com/office/drawing/2014/main" id="{FC543407-F813-C6C9-32BA-7F8E375AC067}"/>
                      </a:ext>
                    </a:extLst>
                  </p:cNvPr>
                  <p:cNvSpPr>
                    <a:spLocks noChangeShapeType="1"/>
                  </p:cNvSpPr>
                  <p:nvPr/>
                </p:nvSpPr>
                <p:spPr bwMode="auto">
                  <a:xfrm>
                    <a:off x="1147763" y="12525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9" name="Line 3215">
                    <a:extLst>
                      <a:ext uri="{FF2B5EF4-FFF2-40B4-BE49-F238E27FC236}">
                        <a16:creationId xmlns:a16="http://schemas.microsoft.com/office/drawing/2014/main" id="{A5C383D9-6E0C-67B9-498D-6920209EC12F}"/>
                      </a:ext>
                    </a:extLst>
                  </p:cNvPr>
                  <p:cNvSpPr>
                    <a:spLocks noChangeShapeType="1"/>
                  </p:cNvSpPr>
                  <p:nvPr/>
                </p:nvSpPr>
                <p:spPr bwMode="auto">
                  <a:xfrm>
                    <a:off x="1131888" y="12684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0" name="Line 3216">
                    <a:extLst>
                      <a:ext uri="{FF2B5EF4-FFF2-40B4-BE49-F238E27FC236}">
                        <a16:creationId xmlns:a16="http://schemas.microsoft.com/office/drawing/2014/main" id="{31FFE828-2DF5-018C-9E11-2C743DCA053C}"/>
                      </a:ext>
                    </a:extLst>
                  </p:cNvPr>
                  <p:cNvSpPr>
                    <a:spLocks noChangeShapeType="1"/>
                  </p:cNvSpPr>
                  <p:nvPr/>
                </p:nvSpPr>
                <p:spPr bwMode="auto">
                  <a:xfrm>
                    <a:off x="1147763" y="12525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1" name="Line 3217">
                    <a:extLst>
                      <a:ext uri="{FF2B5EF4-FFF2-40B4-BE49-F238E27FC236}">
                        <a16:creationId xmlns:a16="http://schemas.microsoft.com/office/drawing/2014/main" id="{C9B2AD8D-AC87-E1A0-550B-620DFFD2CFD6}"/>
                      </a:ext>
                    </a:extLst>
                  </p:cNvPr>
                  <p:cNvSpPr>
                    <a:spLocks noChangeShapeType="1"/>
                  </p:cNvSpPr>
                  <p:nvPr/>
                </p:nvSpPr>
                <p:spPr bwMode="auto">
                  <a:xfrm>
                    <a:off x="1135063" y="1290638"/>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2" name="Line 3218">
                    <a:extLst>
                      <a:ext uri="{FF2B5EF4-FFF2-40B4-BE49-F238E27FC236}">
                        <a16:creationId xmlns:a16="http://schemas.microsoft.com/office/drawing/2014/main" id="{5557F14C-C085-7B84-248A-3654834BAAAA}"/>
                      </a:ext>
                    </a:extLst>
                  </p:cNvPr>
                  <p:cNvSpPr>
                    <a:spLocks noChangeShapeType="1"/>
                  </p:cNvSpPr>
                  <p:nvPr/>
                </p:nvSpPr>
                <p:spPr bwMode="auto">
                  <a:xfrm>
                    <a:off x="1150938" y="12747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3" name="Line 3219">
                    <a:extLst>
                      <a:ext uri="{FF2B5EF4-FFF2-40B4-BE49-F238E27FC236}">
                        <a16:creationId xmlns:a16="http://schemas.microsoft.com/office/drawing/2014/main" id="{0EF79445-620E-92C3-AEEE-A0A2E97CC29F}"/>
                      </a:ext>
                    </a:extLst>
                  </p:cNvPr>
                  <p:cNvSpPr>
                    <a:spLocks noChangeShapeType="1"/>
                  </p:cNvSpPr>
                  <p:nvPr/>
                </p:nvSpPr>
                <p:spPr bwMode="auto">
                  <a:xfrm>
                    <a:off x="1147763" y="1311275"/>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4" name="Line 3220">
                    <a:extLst>
                      <a:ext uri="{FF2B5EF4-FFF2-40B4-BE49-F238E27FC236}">
                        <a16:creationId xmlns:a16="http://schemas.microsoft.com/office/drawing/2014/main" id="{B9DB9C54-71AE-ECCE-7101-BFB7A15E7ABB}"/>
                      </a:ext>
                    </a:extLst>
                  </p:cNvPr>
                  <p:cNvSpPr>
                    <a:spLocks noChangeShapeType="1"/>
                  </p:cNvSpPr>
                  <p:nvPr/>
                </p:nvSpPr>
                <p:spPr bwMode="auto">
                  <a:xfrm>
                    <a:off x="1162050" y="1295400"/>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5" name="Line 3221">
                    <a:extLst>
                      <a:ext uri="{FF2B5EF4-FFF2-40B4-BE49-F238E27FC236}">
                        <a16:creationId xmlns:a16="http://schemas.microsoft.com/office/drawing/2014/main" id="{AB9466C5-6490-BEC4-7370-067135F35218}"/>
                      </a:ext>
                    </a:extLst>
                  </p:cNvPr>
                  <p:cNvSpPr>
                    <a:spLocks noChangeShapeType="1"/>
                  </p:cNvSpPr>
                  <p:nvPr/>
                </p:nvSpPr>
                <p:spPr bwMode="auto">
                  <a:xfrm>
                    <a:off x="1149350" y="13192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6" name="Line 3222">
                    <a:extLst>
                      <a:ext uri="{FF2B5EF4-FFF2-40B4-BE49-F238E27FC236}">
                        <a16:creationId xmlns:a16="http://schemas.microsoft.com/office/drawing/2014/main" id="{DADCDBFF-8ADC-106C-3994-29B45AAC30C1}"/>
                      </a:ext>
                    </a:extLst>
                  </p:cNvPr>
                  <p:cNvSpPr>
                    <a:spLocks noChangeShapeType="1"/>
                  </p:cNvSpPr>
                  <p:nvPr/>
                </p:nvSpPr>
                <p:spPr bwMode="auto">
                  <a:xfrm>
                    <a:off x="1165225" y="13033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7" name="Line 3223">
                    <a:extLst>
                      <a:ext uri="{FF2B5EF4-FFF2-40B4-BE49-F238E27FC236}">
                        <a16:creationId xmlns:a16="http://schemas.microsoft.com/office/drawing/2014/main" id="{9D70C443-8FCB-4C3B-E0D3-11DCD0AFD3C8}"/>
                      </a:ext>
                    </a:extLst>
                  </p:cNvPr>
                  <p:cNvSpPr>
                    <a:spLocks noChangeShapeType="1"/>
                  </p:cNvSpPr>
                  <p:nvPr/>
                </p:nvSpPr>
                <p:spPr bwMode="auto">
                  <a:xfrm>
                    <a:off x="1155700" y="133350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8" name="Line 3224">
                    <a:extLst>
                      <a:ext uri="{FF2B5EF4-FFF2-40B4-BE49-F238E27FC236}">
                        <a16:creationId xmlns:a16="http://schemas.microsoft.com/office/drawing/2014/main" id="{542B8EBD-A8B3-0E69-B202-CEACAB7F26F7}"/>
                      </a:ext>
                    </a:extLst>
                  </p:cNvPr>
                  <p:cNvSpPr>
                    <a:spLocks noChangeShapeType="1"/>
                  </p:cNvSpPr>
                  <p:nvPr/>
                </p:nvSpPr>
                <p:spPr bwMode="auto">
                  <a:xfrm>
                    <a:off x="1171575" y="131762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9" name="Line 3225">
                    <a:extLst>
                      <a:ext uri="{FF2B5EF4-FFF2-40B4-BE49-F238E27FC236}">
                        <a16:creationId xmlns:a16="http://schemas.microsoft.com/office/drawing/2014/main" id="{F486B1AA-F958-024D-0707-359A93A34477}"/>
                      </a:ext>
                    </a:extLst>
                  </p:cNvPr>
                  <p:cNvSpPr>
                    <a:spLocks noChangeShapeType="1"/>
                  </p:cNvSpPr>
                  <p:nvPr/>
                </p:nvSpPr>
                <p:spPr bwMode="auto">
                  <a:xfrm>
                    <a:off x="1158875" y="133350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0" name="Line 3226">
                    <a:extLst>
                      <a:ext uri="{FF2B5EF4-FFF2-40B4-BE49-F238E27FC236}">
                        <a16:creationId xmlns:a16="http://schemas.microsoft.com/office/drawing/2014/main" id="{C1952C54-C2A0-95D4-D448-CF8FFA95E6C8}"/>
                      </a:ext>
                    </a:extLst>
                  </p:cNvPr>
                  <p:cNvSpPr>
                    <a:spLocks noChangeShapeType="1"/>
                  </p:cNvSpPr>
                  <p:nvPr/>
                </p:nvSpPr>
                <p:spPr bwMode="auto">
                  <a:xfrm>
                    <a:off x="1174750" y="1317625"/>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1" name="Line 3227">
                    <a:extLst>
                      <a:ext uri="{FF2B5EF4-FFF2-40B4-BE49-F238E27FC236}">
                        <a16:creationId xmlns:a16="http://schemas.microsoft.com/office/drawing/2014/main" id="{8E699AF3-A670-03A6-4A13-25B287A32E89}"/>
                      </a:ext>
                    </a:extLst>
                  </p:cNvPr>
                  <p:cNvSpPr>
                    <a:spLocks noChangeShapeType="1"/>
                  </p:cNvSpPr>
                  <p:nvPr/>
                </p:nvSpPr>
                <p:spPr bwMode="auto">
                  <a:xfrm>
                    <a:off x="1257300" y="14081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2" name="Line 3228">
                    <a:extLst>
                      <a:ext uri="{FF2B5EF4-FFF2-40B4-BE49-F238E27FC236}">
                        <a16:creationId xmlns:a16="http://schemas.microsoft.com/office/drawing/2014/main" id="{A4932425-560F-709E-7DA4-809E7A4C8A0D}"/>
                      </a:ext>
                    </a:extLst>
                  </p:cNvPr>
                  <p:cNvSpPr>
                    <a:spLocks noChangeShapeType="1"/>
                  </p:cNvSpPr>
                  <p:nvPr/>
                </p:nvSpPr>
                <p:spPr bwMode="auto">
                  <a:xfrm>
                    <a:off x="1271588" y="13922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3" name="Line 3229">
                    <a:extLst>
                      <a:ext uri="{FF2B5EF4-FFF2-40B4-BE49-F238E27FC236}">
                        <a16:creationId xmlns:a16="http://schemas.microsoft.com/office/drawing/2014/main" id="{4D585630-239D-8786-598F-B0D8972C2258}"/>
                      </a:ext>
                    </a:extLst>
                  </p:cNvPr>
                  <p:cNvSpPr>
                    <a:spLocks noChangeShapeType="1"/>
                  </p:cNvSpPr>
                  <p:nvPr/>
                </p:nvSpPr>
                <p:spPr bwMode="auto">
                  <a:xfrm>
                    <a:off x="1257300" y="14081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4" name="Line 3230">
                    <a:extLst>
                      <a:ext uri="{FF2B5EF4-FFF2-40B4-BE49-F238E27FC236}">
                        <a16:creationId xmlns:a16="http://schemas.microsoft.com/office/drawing/2014/main" id="{7012DC3D-8E54-2D46-304C-C93494DB2A81}"/>
                      </a:ext>
                    </a:extLst>
                  </p:cNvPr>
                  <p:cNvSpPr>
                    <a:spLocks noChangeShapeType="1"/>
                  </p:cNvSpPr>
                  <p:nvPr/>
                </p:nvSpPr>
                <p:spPr bwMode="auto">
                  <a:xfrm>
                    <a:off x="1271588" y="13922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5" name="Line 3231">
                    <a:extLst>
                      <a:ext uri="{FF2B5EF4-FFF2-40B4-BE49-F238E27FC236}">
                        <a16:creationId xmlns:a16="http://schemas.microsoft.com/office/drawing/2014/main" id="{4BE76182-42D3-1129-C728-D2908AEBC8DD}"/>
                      </a:ext>
                    </a:extLst>
                  </p:cNvPr>
                  <p:cNvSpPr>
                    <a:spLocks noChangeShapeType="1"/>
                  </p:cNvSpPr>
                  <p:nvPr/>
                </p:nvSpPr>
                <p:spPr bwMode="auto">
                  <a:xfrm>
                    <a:off x="1263650" y="14525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6" name="Line 3232">
                    <a:extLst>
                      <a:ext uri="{FF2B5EF4-FFF2-40B4-BE49-F238E27FC236}">
                        <a16:creationId xmlns:a16="http://schemas.microsoft.com/office/drawing/2014/main" id="{770FF30E-CD2F-DE74-B309-3824DBFA9665}"/>
                      </a:ext>
                    </a:extLst>
                  </p:cNvPr>
                  <p:cNvSpPr>
                    <a:spLocks noChangeShapeType="1"/>
                  </p:cNvSpPr>
                  <p:nvPr/>
                </p:nvSpPr>
                <p:spPr bwMode="auto">
                  <a:xfrm>
                    <a:off x="1277938" y="14366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7" name="Line 3233">
                    <a:extLst>
                      <a:ext uri="{FF2B5EF4-FFF2-40B4-BE49-F238E27FC236}">
                        <a16:creationId xmlns:a16="http://schemas.microsoft.com/office/drawing/2014/main" id="{E29C6ED6-0F81-C13E-C261-11D85FF870A7}"/>
                      </a:ext>
                    </a:extLst>
                  </p:cNvPr>
                  <p:cNvSpPr>
                    <a:spLocks noChangeShapeType="1"/>
                  </p:cNvSpPr>
                  <p:nvPr/>
                </p:nvSpPr>
                <p:spPr bwMode="auto">
                  <a:xfrm>
                    <a:off x="1277938" y="14684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8" name="Line 3234">
                    <a:extLst>
                      <a:ext uri="{FF2B5EF4-FFF2-40B4-BE49-F238E27FC236}">
                        <a16:creationId xmlns:a16="http://schemas.microsoft.com/office/drawing/2014/main" id="{358B37CD-D4A3-6E2D-6C5D-347250A8AC8B}"/>
                      </a:ext>
                    </a:extLst>
                  </p:cNvPr>
                  <p:cNvSpPr>
                    <a:spLocks noChangeShapeType="1"/>
                  </p:cNvSpPr>
                  <p:nvPr/>
                </p:nvSpPr>
                <p:spPr bwMode="auto">
                  <a:xfrm>
                    <a:off x="1293813" y="14525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9" name="Line 3235">
                    <a:extLst>
                      <a:ext uri="{FF2B5EF4-FFF2-40B4-BE49-F238E27FC236}">
                        <a16:creationId xmlns:a16="http://schemas.microsoft.com/office/drawing/2014/main" id="{167733E5-52E9-8E9E-8106-A2DC89E8F273}"/>
                      </a:ext>
                    </a:extLst>
                  </p:cNvPr>
                  <p:cNvSpPr>
                    <a:spLocks noChangeShapeType="1"/>
                  </p:cNvSpPr>
                  <p:nvPr/>
                </p:nvSpPr>
                <p:spPr bwMode="auto">
                  <a:xfrm>
                    <a:off x="1304925" y="1498600"/>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0" name="Line 3237">
                    <a:extLst>
                      <a:ext uri="{FF2B5EF4-FFF2-40B4-BE49-F238E27FC236}">
                        <a16:creationId xmlns:a16="http://schemas.microsoft.com/office/drawing/2014/main" id="{6E3FA7A2-7CC1-1842-7A83-12379499593D}"/>
                      </a:ext>
                    </a:extLst>
                  </p:cNvPr>
                  <p:cNvSpPr>
                    <a:spLocks noChangeShapeType="1"/>
                  </p:cNvSpPr>
                  <p:nvPr/>
                </p:nvSpPr>
                <p:spPr bwMode="auto">
                  <a:xfrm>
                    <a:off x="1320800" y="148272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1" name="Line 3238">
                    <a:extLst>
                      <a:ext uri="{FF2B5EF4-FFF2-40B4-BE49-F238E27FC236}">
                        <a16:creationId xmlns:a16="http://schemas.microsoft.com/office/drawing/2014/main" id="{7672D963-806B-FAB2-C3DC-FCE9E2779BEE}"/>
                      </a:ext>
                    </a:extLst>
                  </p:cNvPr>
                  <p:cNvSpPr>
                    <a:spLocks noChangeShapeType="1"/>
                  </p:cNvSpPr>
                  <p:nvPr/>
                </p:nvSpPr>
                <p:spPr bwMode="auto">
                  <a:xfrm>
                    <a:off x="1314450" y="149860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2" name="Line 3239">
                    <a:extLst>
                      <a:ext uri="{FF2B5EF4-FFF2-40B4-BE49-F238E27FC236}">
                        <a16:creationId xmlns:a16="http://schemas.microsoft.com/office/drawing/2014/main" id="{0952AF7D-2ECF-0FC8-9CBE-6881CB87F41E}"/>
                      </a:ext>
                    </a:extLst>
                  </p:cNvPr>
                  <p:cNvSpPr>
                    <a:spLocks noChangeShapeType="1"/>
                  </p:cNvSpPr>
                  <p:nvPr/>
                </p:nvSpPr>
                <p:spPr bwMode="auto">
                  <a:xfrm>
                    <a:off x="1330325" y="148272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73" name="Group 1572">
                  <a:extLst>
                    <a:ext uri="{FF2B5EF4-FFF2-40B4-BE49-F238E27FC236}">
                      <a16:creationId xmlns:a16="http://schemas.microsoft.com/office/drawing/2014/main" id="{C1A98D2C-57EA-33C8-2FD6-C80C05E56E70}"/>
                    </a:ext>
                  </a:extLst>
                </p:cNvPr>
                <p:cNvGrpSpPr/>
                <p:nvPr/>
              </p:nvGrpSpPr>
              <p:grpSpPr>
                <a:xfrm>
                  <a:off x="3444422" y="3509089"/>
                  <a:ext cx="1708539" cy="600528"/>
                  <a:chOff x="1370013" y="1514476"/>
                  <a:chExt cx="693737" cy="334962"/>
                </a:xfrm>
              </p:grpSpPr>
              <p:sp>
                <p:nvSpPr>
                  <p:cNvPr id="1613" name="Line 3240">
                    <a:extLst>
                      <a:ext uri="{FF2B5EF4-FFF2-40B4-BE49-F238E27FC236}">
                        <a16:creationId xmlns:a16="http://schemas.microsoft.com/office/drawing/2014/main" id="{252E2304-A29C-BE79-6673-8EBE8C3B19FC}"/>
                      </a:ext>
                    </a:extLst>
                  </p:cNvPr>
                  <p:cNvSpPr>
                    <a:spLocks noChangeShapeType="1"/>
                  </p:cNvSpPr>
                  <p:nvPr/>
                </p:nvSpPr>
                <p:spPr bwMode="auto">
                  <a:xfrm>
                    <a:off x="1370013" y="153035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4" name="Line 3241">
                    <a:extLst>
                      <a:ext uri="{FF2B5EF4-FFF2-40B4-BE49-F238E27FC236}">
                        <a16:creationId xmlns:a16="http://schemas.microsoft.com/office/drawing/2014/main" id="{D8FAD549-0B9C-454C-414E-CF84C31005FF}"/>
                      </a:ext>
                    </a:extLst>
                  </p:cNvPr>
                  <p:cNvSpPr>
                    <a:spLocks noChangeShapeType="1"/>
                  </p:cNvSpPr>
                  <p:nvPr/>
                </p:nvSpPr>
                <p:spPr bwMode="auto">
                  <a:xfrm>
                    <a:off x="1385888" y="151447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5" name="Line 3242">
                    <a:extLst>
                      <a:ext uri="{FF2B5EF4-FFF2-40B4-BE49-F238E27FC236}">
                        <a16:creationId xmlns:a16="http://schemas.microsoft.com/office/drawing/2014/main" id="{E6061959-D635-2C03-C978-5E910700923F}"/>
                      </a:ext>
                    </a:extLst>
                  </p:cNvPr>
                  <p:cNvSpPr>
                    <a:spLocks noChangeShapeType="1"/>
                  </p:cNvSpPr>
                  <p:nvPr/>
                </p:nvSpPr>
                <p:spPr bwMode="auto">
                  <a:xfrm>
                    <a:off x="1373188" y="153035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6" name="Line 3243">
                    <a:extLst>
                      <a:ext uri="{FF2B5EF4-FFF2-40B4-BE49-F238E27FC236}">
                        <a16:creationId xmlns:a16="http://schemas.microsoft.com/office/drawing/2014/main" id="{14CBCA83-00AC-9EF5-4647-2838095698E2}"/>
                      </a:ext>
                    </a:extLst>
                  </p:cNvPr>
                  <p:cNvSpPr>
                    <a:spLocks noChangeShapeType="1"/>
                  </p:cNvSpPr>
                  <p:nvPr/>
                </p:nvSpPr>
                <p:spPr bwMode="auto">
                  <a:xfrm>
                    <a:off x="1389063" y="151447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7" name="Line 3244">
                    <a:extLst>
                      <a:ext uri="{FF2B5EF4-FFF2-40B4-BE49-F238E27FC236}">
                        <a16:creationId xmlns:a16="http://schemas.microsoft.com/office/drawing/2014/main" id="{6A18F162-4244-342C-5E2F-40D199300C98}"/>
                      </a:ext>
                    </a:extLst>
                  </p:cNvPr>
                  <p:cNvSpPr>
                    <a:spLocks noChangeShapeType="1"/>
                  </p:cNvSpPr>
                  <p:nvPr/>
                </p:nvSpPr>
                <p:spPr bwMode="auto">
                  <a:xfrm>
                    <a:off x="1379538" y="1538288"/>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8" name="Line 3245">
                    <a:extLst>
                      <a:ext uri="{FF2B5EF4-FFF2-40B4-BE49-F238E27FC236}">
                        <a16:creationId xmlns:a16="http://schemas.microsoft.com/office/drawing/2014/main" id="{5018B54F-DD5C-44C2-F50E-F84C7A942096}"/>
                      </a:ext>
                    </a:extLst>
                  </p:cNvPr>
                  <p:cNvSpPr>
                    <a:spLocks noChangeShapeType="1"/>
                  </p:cNvSpPr>
                  <p:nvPr/>
                </p:nvSpPr>
                <p:spPr bwMode="auto">
                  <a:xfrm>
                    <a:off x="1395413" y="152241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9" name="Line 3246">
                    <a:extLst>
                      <a:ext uri="{FF2B5EF4-FFF2-40B4-BE49-F238E27FC236}">
                        <a16:creationId xmlns:a16="http://schemas.microsoft.com/office/drawing/2014/main" id="{FBC2E1C1-E161-1AE5-8092-F3E6E7ED9B29}"/>
                      </a:ext>
                    </a:extLst>
                  </p:cNvPr>
                  <p:cNvSpPr>
                    <a:spLocks noChangeShapeType="1"/>
                  </p:cNvSpPr>
                  <p:nvPr/>
                </p:nvSpPr>
                <p:spPr bwMode="auto">
                  <a:xfrm>
                    <a:off x="1393825" y="15779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0" name="Line 3247">
                    <a:extLst>
                      <a:ext uri="{FF2B5EF4-FFF2-40B4-BE49-F238E27FC236}">
                        <a16:creationId xmlns:a16="http://schemas.microsoft.com/office/drawing/2014/main" id="{71BA7A96-E524-6A77-A204-C16E73EA13D1}"/>
                      </a:ext>
                    </a:extLst>
                  </p:cNvPr>
                  <p:cNvSpPr>
                    <a:spLocks noChangeShapeType="1"/>
                  </p:cNvSpPr>
                  <p:nvPr/>
                </p:nvSpPr>
                <p:spPr bwMode="auto">
                  <a:xfrm>
                    <a:off x="1409700" y="15621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1" name="Line 3248">
                    <a:extLst>
                      <a:ext uri="{FF2B5EF4-FFF2-40B4-BE49-F238E27FC236}">
                        <a16:creationId xmlns:a16="http://schemas.microsoft.com/office/drawing/2014/main" id="{478DE550-DF4C-44C8-8A3F-E45576F46864}"/>
                      </a:ext>
                    </a:extLst>
                  </p:cNvPr>
                  <p:cNvSpPr>
                    <a:spLocks noChangeShapeType="1"/>
                  </p:cNvSpPr>
                  <p:nvPr/>
                </p:nvSpPr>
                <p:spPr bwMode="auto">
                  <a:xfrm>
                    <a:off x="1400175" y="15859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2" name="Line 3249">
                    <a:extLst>
                      <a:ext uri="{FF2B5EF4-FFF2-40B4-BE49-F238E27FC236}">
                        <a16:creationId xmlns:a16="http://schemas.microsoft.com/office/drawing/2014/main" id="{E0EAD87C-683B-D687-E6C8-B4ACEA41EF33}"/>
                      </a:ext>
                    </a:extLst>
                  </p:cNvPr>
                  <p:cNvSpPr>
                    <a:spLocks noChangeShapeType="1"/>
                  </p:cNvSpPr>
                  <p:nvPr/>
                </p:nvSpPr>
                <p:spPr bwMode="auto">
                  <a:xfrm>
                    <a:off x="1416050" y="157162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3" name="Line 3250">
                    <a:extLst>
                      <a:ext uri="{FF2B5EF4-FFF2-40B4-BE49-F238E27FC236}">
                        <a16:creationId xmlns:a16="http://schemas.microsoft.com/office/drawing/2014/main" id="{80F2C854-8D13-721B-79C1-BBE165730950}"/>
                      </a:ext>
                    </a:extLst>
                  </p:cNvPr>
                  <p:cNvSpPr>
                    <a:spLocks noChangeShapeType="1"/>
                  </p:cNvSpPr>
                  <p:nvPr/>
                </p:nvSpPr>
                <p:spPr bwMode="auto">
                  <a:xfrm>
                    <a:off x="1403350" y="15859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4" name="Line 3251">
                    <a:extLst>
                      <a:ext uri="{FF2B5EF4-FFF2-40B4-BE49-F238E27FC236}">
                        <a16:creationId xmlns:a16="http://schemas.microsoft.com/office/drawing/2014/main" id="{A60BE9A2-76FF-896E-B80C-FB0BD54DE984}"/>
                      </a:ext>
                    </a:extLst>
                  </p:cNvPr>
                  <p:cNvSpPr>
                    <a:spLocks noChangeShapeType="1"/>
                  </p:cNvSpPr>
                  <p:nvPr/>
                </p:nvSpPr>
                <p:spPr bwMode="auto">
                  <a:xfrm>
                    <a:off x="1419225" y="157162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5" name="Line 3252">
                    <a:extLst>
                      <a:ext uri="{FF2B5EF4-FFF2-40B4-BE49-F238E27FC236}">
                        <a16:creationId xmlns:a16="http://schemas.microsoft.com/office/drawing/2014/main" id="{08B288BC-107B-CB41-198C-BDB027EEBDB7}"/>
                      </a:ext>
                    </a:extLst>
                  </p:cNvPr>
                  <p:cNvSpPr>
                    <a:spLocks noChangeShapeType="1"/>
                  </p:cNvSpPr>
                  <p:nvPr/>
                </p:nvSpPr>
                <p:spPr bwMode="auto">
                  <a:xfrm>
                    <a:off x="1406525" y="15859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6" name="Line 3253">
                    <a:extLst>
                      <a:ext uri="{FF2B5EF4-FFF2-40B4-BE49-F238E27FC236}">
                        <a16:creationId xmlns:a16="http://schemas.microsoft.com/office/drawing/2014/main" id="{5CAE0BA6-8454-2577-CCF1-79989786A8D9}"/>
                      </a:ext>
                    </a:extLst>
                  </p:cNvPr>
                  <p:cNvSpPr>
                    <a:spLocks noChangeShapeType="1"/>
                  </p:cNvSpPr>
                  <p:nvPr/>
                </p:nvSpPr>
                <p:spPr bwMode="auto">
                  <a:xfrm>
                    <a:off x="1422400" y="157162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7" name="Line 3254">
                    <a:extLst>
                      <a:ext uri="{FF2B5EF4-FFF2-40B4-BE49-F238E27FC236}">
                        <a16:creationId xmlns:a16="http://schemas.microsoft.com/office/drawing/2014/main" id="{EB9A6D92-E925-1355-54E4-AFEE0B76D2FC}"/>
                      </a:ext>
                    </a:extLst>
                  </p:cNvPr>
                  <p:cNvSpPr>
                    <a:spLocks noChangeShapeType="1"/>
                  </p:cNvSpPr>
                  <p:nvPr/>
                </p:nvSpPr>
                <p:spPr bwMode="auto">
                  <a:xfrm>
                    <a:off x="1422400" y="161290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8" name="Line 3255">
                    <a:extLst>
                      <a:ext uri="{FF2B5EF4-FFF2-40B4-BE49-F238E27FC236}">
                        <a16:creationId xmlns:a16="http://schemas.microsoft.com/office/drawing/2014/main" id="{CF02A90C-F0D4-8759-9CE0-7B6BF9EE55E7}"/>
                      </a:ext>
                    </a:extLst>
                  </p:cNvPr>
                  <p:cNvSpPr>
                    <a:spLocks noChangeShapeType="1"/>
                  </p:cNvSpPr>
                  <p:nvPr/>
                </p:nvSpPr>
                <p:spPr bwMode="auto">
                  <a:xfrm>
                    <a:off x="1436688" y="159702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9" name="Line 3256">
                    <a:extLst>
                      <a:ext uri="{FF2B5EF4-FFF2-40B4-BE49-F238E27FC236}">
                        <a16:creationId xmlns:a16="http://schemas.microsoft.com/office/drawing/2014/main" id="{1AF208F1-D0A4-F7BD-D5EB-190191267E7F}"/>
                      </a:ext>
                    </a:extLst>
                  </p:cNvPr>
                  <p:cNvSpPr>
                    <a:spLocks noChangeShapeType="1"/>
                  </p:cNvSpPr>
                  <p:nvPr/>
                </p:nvSpPr>
                <p:spPr bwMode="auto">
                  <a:xfrm>
                    <a:off x="1433513" y="16208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0" name="Line 3257">
                    <a:extLst>
                      <a:ext uri="{FF2B5EF4-FFF2-40B4-BE49-F238E27FC236}">
                        <a16:creationId xmlns:a16="http://schemas.microsoft.com/office/drawing/2014/main" id="{3DB025EA-AF9C-522D-4A6C-339C7E85DFB0}"/>
                      </a:ext>
                    </a:extLst>
                  </p:cNvPr>
                  <p:cNvSpPr>
                    <a:spLocks noChangeShapeType="1"/>
                  </p:cNvSpPr>
                  <p:nvPr/>
                </p:nvSpPr>
                <p:spPr bwMode="auto">
                  <a:xfrm>
                    <a:off x="1449388" y="16049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1" name="Line 3258">
                    <a:extLst>
                      <a:ext uri="{FF2B5EF4-FFF2-40B4-BE49-F238E27FC236}">
                        <a16:creationId xmlns:a16="http://schemas.microsoft.com/office/drawing/2014/main" id="{0D206F64-92A2-D32C-8681-728ABA907974}"/>
                      </a:ext>
                    </a:extLst>
                  </p:cNvPr>
                  <p:cNvSpPr>
                    <a:spLocks noChangeShapeType="1"/>
                  </p:cNvSpPr>
                  <p:nvPr/>
                </p:nvSpPr>
                <p:spPr bwMode="auto">
                  <a:xfrm>
                    <a:off x="1512888" y="16732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2" name="Line 3259">
                    <a:extLst>
                      <a:ext uri="{FF2B5EF4-FFF2-40B4-BE49-F238E27FC236}">
                        <a16:creationId xmlns:a16="http://schemas.microsoft.com/office/drawing/2014/main" id="{2B15FEC4-7C12-75CE-35AD-2C7D80BF1A3A}"/>
                      </a:ext>
                    </a:extLst>
                  </p:cNvPr>
                  <p:cNvSpPr>
                    <a:spLocks noChangeShapeType="1"/>
                  </p:cNvSpPr>
                  <p:nvPr/>
                </p:nvSpPr>
                <p:spPr bwMode="auto">
                  <a:xfrm>
                    <a:off x="1528763" y="165735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3" name="Line 3260">
                    <a:extLst>
                      <a:ext uri="{FF2B5EF4-FFF2-40B4-BE49-F238E27FC236}">
                        <a16:creationId xmlns:a16="http://schemas.microsoft.com/office/drawing/2014/main" id="{3DC298EC-A4B1-F57C-5E77-02F24AE37970}"/>
                      </a:ext>
                    </a:extLst>
                  </p:cNvPr>
                  <p:cNvSpPr>
                    <a:spLocks noChangeShapeType="1"/>
                  </p:cNvSpPr>
                  <p:nvPr/>
                </p:nvSpPr>
                <p:spPr bwMode="auto">
                  <a:xfrm>
                    <a:off x="1528763" y="170021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4" name="Line 3261">
                    <a:extLst>
                      <a:ext uri="{FF2B5EF4-FFF2-40B4-BE49-F238E27FC236}">
                        <a16:creationId xmlns:a16="http://schemas.microsoft.com/office/drawing/2014/main" id="{73521306-7DA9-0E4B-669F-90664F6AD118}"/>
                      </a:ext>
                    </a:extLst>
                  </p:cNvPr>
                  <p:cNvSpPr>
                    <a:spLocks noChangeShapeType="1"/>
                  </p:cNvSpPr>
                  <p:nvPr/>
                </p:nvSpPr>
                <p:spPr bwMode="auto">
                  <a:xfrm>
                    <a:off x="1544638" y="16843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5" name="Line 3262">
                    <a:extLst>
                      <a:ext uri="{FF2B5EF4-FFF2-40B4-BE49-F238E27FC236}">
                        <a16:creationId xmlns:a16="http://schemas.microsoft.com/office/drawing/2014/main" id="{895068EE-04C3-23ED-0D38-B1A01FF7D9F4}"/>
                      </a:ext>
                    </a:extLst>
                  </p:cNvPr>
                  <p:cNvSpPr>
                    <a:spLocks noChangeShapeType="1"/>
                  </p:cNvSpPr>
                  <p:nvPr/>
                </p:nvSpPr>
                <p:spPr bwMode="auto">
                  <a:xfrm>
                    <a:off x="1625600" y="170815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6" name="Line 3263">
                    <a:extLst>
                      <a:ext uri="{FF2B5EF4-FFF2-40B4-BE49-F238E27FC236}">
                        <a16:creationId xmlns:a16="http://schemas.microsoft.com/office/drawing/2014/main" id="{6AD6C3DC-41DA-793B-3438-01C73352A209}"/>
                      </a:ext>
                    </a:extLst>
                  </p:cNvPr>
                  <p:cNvSpPr>
                    <a:spLocks noChangeShapeType="1"/>
                  </p:cNvSpPr>
                  <p:nvPr/>
                </p:nvSpPr>
                <p:spPr bwMode="auto">
                  <a:xfrm>
                    <a:off x="1641475" y="169386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7" name="Line 3264">
                    <a:extLst>
                      <a:ext uri="{FF2B5EF4-FFF2-40B4-BE49-F238E27FC236}">
                        <a16:creationId xmlns:a16="http://schemas.microsoft.com/office/drawing/2014/main" id="{A3259DDC-D438-FF86-647E-47DCAC5EEF14}"/>
                      </a:ext>
                    </a:extLst>
                  </p:cNvPr>
                  <p:cNvSpPr>
                    <a:spLocks noChangeShapeType="1"/>
                  </p:cNvSpPr>
                  <p:nvPr/>
                </p:nvSpPr>
                <p:spPr bwMode="auto">
                  <a:xfrm>
                    <a:off x="1641475"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8" name="Line 3265">
                    <a:extLst>
                      <a:ext uri="{FF2B5EF4-FFF2-40B4-BE49-F238E27FC236}">
                        <a16:creationId xmlns:a16="http://schemas.microsoft.com/office/drawing/2014/main" id="{2A1216C1-CA86-6C78-59BE-964C1ABA1A9E}"/>
                      </a:ext>
                    </a:extLst>
                  </p:cNvPr>
                  <p:cNvSpPr>
                    <a:spLocks noChangeShapeType="1"/>
                  </p:cNvSpPr>
                  <p:nvPr/>
                </p:nvSpPr>
                <p:spPr bwMode="auto">
                  <a:xfrm>
                    <a:off x="1657350"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9" name="Line 3266">
                    <a:extLst>
                      <a:ext uri="{FF2B5EF4-FFF2-40B4-BE49-F238E27FC236}">
                        <a16:creationId xmlns:a16="http://schemas.microsoft.com/office/drawing/2014/main" id="{CA765505-CFFE-E7BC-07C0-1E0222FB9832}"/>
                      </a:ext>
                    </a:extLst>
                  </p:cNvPr>
                  <p:cNvSpPr>
                    <a:spLocks noChangeShapeType="1"/>
                  </p:cNvSpPr>
                  <p:nvPr/>
                </p:nvSpPr>
                <p:spPr bwMode="auto">
                  <a:xfrm>
                    <a:off x="1641475"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0" name="Line 3267">
                    <a:extLst>
                      <a:ext uri="{FF2B5EF4-FFF2-40B4-BE49-F238E27FC236}">
                        <a16:creationId xmlns:a16="http://schemas.microsoft.com/office/drawing/2014/main" id="{5CC1386E-4032-99DF-8D9E-F4E3A59B7A13}"/>
                      </a:ext>
                    </a:extLst>
                  </p:cNvPr>
                  <p:cNvSpPr>
                    <a:spLocks noChangeShapeType="1"/>
                  </p:cNvSpPr>
                  <p:nvPr/>
                </p:nvSpPr>
                <p:spPr bwMode="auto">
                  <a:xfrm>
                    <a:off x="1657350"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1" name="Line 3268">
                    <a:extLst>
                      <a:ext uri="{FF2B5EF4-FFF2-40B4-BE49-F238E27FC236}">
                        <a16:creationId xmlns:a16="http://schemas.microsoft.com/office/drawing/2014/main" id="{A60715A3-E786-B656-67FD-7F4674EF13BA}"/>
                      </a:ext>
                    </a:extLst>
                  </p:cNvPr>
                  <p:cNvSpPr>
                    <a:spLocks noChangeShapeType="1"/>
                  </p:cNvSpPr>
                  <p:nvPr/>
                </p:nvSpPr>
                <p:spPr bwMode="auto">
                  <a:xfrm>
                    <a:off x="1641475"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2" name="Line 3269">
                    <a:extLst>
                      <a:ext uri="{FF2B5EF4-FFF2-40B4-BE49-F238E27FC236}">
                        <a16:creationId xmlns:a16="http://schemas.microsoft.com/office/drawing/2014/main" id="{23054EFC-8DC7-C583-69B5-E5E73D7AFC5D}"/>
                      </a:ext>
                    </a:extLst>
                  </p:cNvPr>
                  <p:cNvSpPr>
                    <a:spLocks noChangeShapeType="1"/>
                  </p:cNvSpPr>
                  <p:nvPr/>
                </p:nvSpPr>
                <p:spPr bwMode="auto">
                  <a:xfrm>
                    <a:off x="1657350"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3" name="Line 3270">
                    <a:extLst>
                      <a:ext uri="{FF2B5EF4-FFF2-40B4-BE49-F238E27FC236}">
                        <a16:creationId xmlns:a16="http://schemas.microsoft.com/office/drawing/2014/main" id="{DAE92410-6712-74C8-31F4-E0BD1E741754}"/>
                      </a:ext>
                    </a:extLst>
                  </p:cNvPr>
                  <p:cNvSpPr>
                    <a:spLocks noChangeShapeType="1"/>
                  </p:cNvSpPr>
                  <p:nvPr/>
                </p:nvSpPr>
                <p:spPr bwMode="auto">
                  <a:xfrm>
                    <a:off x="1644650"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4" name="Line 3271">
                    <a:extLst>
                      <a:ext uri="{FF2B5EF4-FFF2-40B4-BE49-F238E27FC236}">
                        <a16:creationId xmlns:a16="http://schemas.microsoft.com/office/drawing/2014/main" id="{A9B85304-22D5-EDB3-6E1A-0BD2155FF361}"/>
                      </a:ext>
                    </a:extLst>
                  </p:cNvPr>
                  <p:cNvSpPr>
                    <a:spLocks noChangeShapeType="1"/>
                  </p:cNvSpPr>
                  <p:nvPr/>
                </p:nvSpPr>
                <p:spPr bwMode="auto">
                  <a:xfrm>
                    <a:off x="1660525"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5" name="Line 3272">
                    <a:extLst>
                      <a:ext uri="{FF2B5EF4-FFF2-40B4-BE49-F238E27FC236}">
                        <a16:creationId xmlns:a16="http://schemas.microsoft.com/office/drawing/2014/main" id="{883A1D99-55AE-C6CE-EB19-3ECB6EFDBC2B}"/>
                      </a:ext>
                    </a:extLst>
                  </p:cNvPr>
                  <p:cNvSpPr>
                    <a:spLocks noChangeShapeType="1"/>
                  </p:cNvSpPr>
                  <p:nvPr/>
                </p:nvSpPr>
                <p:spPr bwMode="auto">
                  <a:xfrm>
                    <a:off x="1647825" y="1717676"/>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6" name="Line 3273">
                    <a:extLst>
                      <a:ext uri="{FF2B5EF4-FFF2-40B4-BE49-F238E27FC236}">
                        <a16:creationId xmlns:a16="http://schemas.microsoft.com/office/drawing/2014/main" id="{AD1A1C45-922F-D78E-6F7E-8C2C9CFFEC28}"/>
                      </a:ext>
                    </a:extLst>
                  </p:cNvPr>
                  <p:cNvSpPr>
                    <a:spLocks noChangeShapeType="1"/>
                  </p:cNvSpPr>
                  <p:nvPr/>
                </p:nvSpPr>
                <p:spPr bwMode="auto">
                  <a:xfrm>
                    <a:off x="1663700"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7" name="Line 3274">
                    <a:extLst>
                      <a:ext uri="{FF2B5EF4-FFF2-40B4-BE49-F238E27FC236}">
                        <a16:creationId xmlns:a16="http://schemas.microsoft.com/office/drawing/2014/main" id="{25261F31-893D-A906-48BC-0D2FDDEBA353}"/>
                      </a:ext>
                    </a:extLst>
                  </p:cNvPr>
                  <p:cNvSpPr>
                    <a:spLocks noChangeShapeType="1"/>
                  </p:cNvSpPr>
                  <p:nvPr/>
                </p:nvSpPr>
                <p:spPr bwMode="auto">
                  <a:xfrm>
                    <a:off x="1651000"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8" name="Line 3275">
                    <a:extLst>
                      <a:ext uri="{FF2B5EF4-FFF2-40B4-BE49-F238E27FC236}">
                        <a16:creationId xmlns:a16="http://schemas.microsoft.com/office/drawing/2014/main" id="{7310BA67-D03C-959F-9EF9-FF1E94F6962D}"/>
                      </a:ext>
                    </a:extLst>
                  </p:cNvPr>
                  <p:cNvSpPr>
                    <a:spLocks noChangeShapeType="1"/>
                  </p:cNvSpPr>
                  <p:nvPr/>
                </p:nvSpPr>
                <p:spPr bwMode="auto">
                  <a:xfrm>
                    <a:off x="1666875"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9" name="Line 3276">
                    <a:extLst>
                      <a:ext uri="{FF2B5EF4-FFF2-40B4-BE49-F238E27FC236}">
                        <a16:creationId xmlns:a16="http://schemas.microsoft.com/office/drawing/2014/main" id="{34419A02-59AD-3BF2-EFEB-28807971B52E}"/>
                      </a:ext>
                    </a:extLst>
                  </p:cNvPr>
                  <p:cNvSpPr>
                    <a:spLocks noChangeShapeType="1"/>
                  </p:cNvSpPr>
                  <p:nvPr/>
                </p:nvSpPr>
                <p:spPr bwMode="auto">
                  <a:xfrm>
                    <a:off x="1662113" y="171767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0" name="Line 3277">
                    <a:extLst>
                      <a:ext uri="{FF2B5EF4-FFF2-40B4-BE49-F238E27FC236}">
                        <a16:creationId xmlns:a16="http://schemas.microsoft.com/office/drawing/2014/main" id="{0362B870-F666-A60A-BAE9-307FD7D34F39}"/>
                      </a:ext>
                    </a:extLst>
                  </p:cNvPr>
                  <p:cNvSpPr>
                    <a:spLocks noChangeShapeType="1"/>
                  </p:cNvSpPr>
                  <p:nvPr/>
                </p:nvSpPr>
                <p:spPr bwMode="auto">
                  <a:xfrm>
                    <a:off x="1677988" y="170180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1" name="Line 3278">
                    <a:extLst>
                      <a:ext uri="{FF2B5EF4-FFF2-40B4-BE49-F238E27FC236}">
                        <a16:creationId xmlns:a16="http://schemas.microsoft.com/office/drawing/2014/main" id="{928668BC-4645-5E40-32F7-6AA94C961AE0}"/>
                      </a:ext>
                    </a:extLst>
                  </p:cNvPr>
                  <p:cNvSpPr>
                    <a:spLocks noChangeShapeType="1"/>
                  </p:cNvSpPr>
                  <p:nvPr/>
                </p:nvSpPr>
                <p:spPr bwMode="auto">
                  <a:xfrm>
                    <a:off x="1665288" y="17383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2" name="Line 3279">
                    <a:extLst>
                      <a:ext uri="{FF2B5EF4-FFF2-40B4-BE49-F238E27FC236}">
                        <a16:creationId xmlns:a16="http://schemas.microsoft.com/office/drawing/2014/main" id="{40B8F673-F086-2881-E819-87668B2240B8}"/>
                      </a:ext>
                    </a:extLst>
                  </p:cNvPr>
                  <p:cNvSpPr>
                    <a:spLocks noChangeShapeType="1"/>
                  </p:cNvSpPr>
                  <p:nvPr/>
                </p:nvSpPr>
                <p:spPr bwMode="auto">
                  <a:xfrm>
                    <a:off x="1681163" y="17224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3" name="Line 3280">
                    <a:extLst>
                      <a:ext uri="{FF2B5EF4-FFF2-40B4-BE49-F238E27FC236}">
                        <a16:creationId xmlns:a16="http://schemas.microsoft.com/office/drawing/2014/main" id="{AC8CFE1D-EF34-53CC-8982-14F83921CABD}"/>
                      </a:ext>
                    </a:extLst>
                  </p:cNvPr>
                  <p:cNvSpPr>
                    <a:spLocks noChangeShapeType="1"/>
                  </p:cNvSpPr>
                  <p:nvPr/>
                </p:nvSpPr>
                <p:spPr bwMode="auto">
                  <a:xfrm>
                    <a:off x="1704975" y="173831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4" name="Line 3281">
                    <a:extLst>
                      <a:ext uri="{FF2B5EF4-FFF2-40B4-BE49-F238E27FC236}">
                        <a16:creationId xmlns:a16="http://schemas.microsoft.com/office/drawing/2014/main" id="{8D7492BC-FFC1-59EA-856C-29B4933433F4}"/>
                      </a:ext>
                    </a:extLst>
                  </p:cNvPr>
                  <p:cNvSpPr>
                    <a:spLocks noChangeShapeType="1"/>
                  </p:cNvSpPr>
                  <p:nvPr/>
                </p:nvSpPr>
                <p:spPr bwMode="auto">
                  <a:xfrm>
                    <a:off x="1720850" y="172243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5" name="Line 3282">
                    <a:extLst>
                      <a:ext uri="{FF2B5EF4-FFF2-40B4-BE49-F238E27FC236}">
                        <a16:creationId xmlns:a16="http://schemas.microsoft.com/office/drawing/2014/main" id="{1489857F-3A39-D7FA-AF1D-CAC7F296857A}"/>
                      </a:ext>
                    </a:extLst>
                  </p:cNvPr>
                  <p:cNvSpPr>
                    <a:spLocks noChangeShapeType="1"/>
                  </p:cNvSpPr>
                  <p:nvPr/>
                </p:nvSpPr>
                <p:spPr bwMode="auto">
                  <a:xfrm>
                    <a:off x="1766888" y="1749426"/>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6" name="Line 3283">
                    <a:extLst>
                      <a:ext uri="{FF2B5EF4-FFF2-40B4-BE49-F238E27FC236}">
                        <a16:creationId xmlns:a16="http://schemas.microsoft.com/office/drawing/2014/main" id="{CF18C640-2886-8736-F2C9-3239FD8DF6E6}"/>
                      </a:ext>
                    </a:extLst>
                  </p:cNvPr>
                  <p:cNvSpPr>
                    <a:spLocks noChangeShapeType="1"/>
                  </p:cNvSpPr>
                  <p:nvPr/>
                </p:nvSpPr>
                <p:spPr bwMode="auto">
                  <a:xfrm>
                    <a:off x="1782763" y="173355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7" name="Line 3284">
                    <a:extLst>
                      <a:ext uri="{FF2B5EF4-FFF2-40B4-BE49-F238E27FC236}">
                        <a16:creationId xmlns:a16="http://schemas.microsoft.com/office/drawing/2014/main" id="{5063BB1E-D25D-DB5A-DF04-5351CA218D49}"/>
                      </a:ext>
                    </a:extLst>
                  </p:cNvPr>
                  <p:cNvSpPr>
                    <a:spLocks noChangeShapeType="1"/>
                  </p:cNvSpPr>
                  <p:nvPr/>
                </p:nvSpPr>
                <p:spPr bwMode="auto">
                  <a:xfrm>
                    <a:off x="1820863" y="17494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8" name="Line 3285">
                    <a:extLst>
                      <a:ext uri="{FF2B5EF4-FFF2-40B4-BE49-F238E27FC236}">
                        <a16:creationId xmlns:a16="http://schemas.microsoft.com/office/drawing/2014/main" id="{3B602F94-90FC-60E9-17BB-71AAD2234CEC}"/>
                      </a:ext>
                    </a:extLst>
                  </p:cNvPr>
                  <p:cNvSpPr>
                    <a:spLocks noChangeShapeType="1"/>
                  </p:cNvSpPr>
                  <p:nvPr/>
                </p:nvSpPr>
                <p:spPr bwMode="auto">
                  <a:xfrm>
                    <a:off x="1836738" y="173355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9" name="Line 3286">
                    <a:extLst>
                      <a:ext uri="{FF2B5EF4-FFF2-40B4-BE49-F238E27FC236}">
                        <a16:creationId xmlns:a16="http://schemas.microsoft.com/office/drawing/2014/main" id="{6FEA5F9E-A3EE-FFCF-6E33-11E13D6BC342}"/>
                      </a:ext>
                    </a:extLst>
                  </p:cNvPr>
                  <p:cNvSpPr>
                    <a:spLocks noChangeShapeType="1"/>
                  </p:cNvSpPr>
                  <p:nvPr/>
                </p:nvSpPr>
                <p:spPr bwMode="auto">
                  <a:xfrm>
                    <a:off x="1827213" y="17494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0" name="Line 3287">
                    <a:extLst>
                      <a:ext uri="{FF2B5EF4-FFF2-40B4-BE49-F238E27FC236}">
                        <a16:creationId xmlns:a16="http://schemas.microsoft.com/office/drawing/2014/main" id="{D5EB9622-5904-6DBE-19F1-73A2FC312CF5}"/>
                      </a:ext>
                    </a:extLst>
                  </p:cNvPr>
                  <p:cNvSpPr>
                    <a:spLocks noChangeShapeType="1"/>
                  </p:cNvSpPr>
                  <p:nvPr/>
                </p:nvSpPr>
                <p:spPr bwMode="auto">
                  <a:xfrm>
                    <a:off x="1843088" y="1733551"/>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1" name="Line 3288">
                    <a:extLst>
                      <a:ext uri="{FF2B5EF4-FFF2-40B4-BE49-F238E27FC236}">
                        <a16:creationId xmlns:a16="http://schemas.microsoft.com/office/drawing/2014/main" id="{4D441B41-6A70-1FF7-D00C-130AE998BA9D}"/>
                      </a:ext>
                    </a:extLst>
                  </p:cNvPr>
                  <p:cNvSpPr>
                    <a:spLocks noChangeShapeType="1"/>
                  </p:cNvSpPr>
                  <p:nvPr/>
                </p:nvSpPr>
                <p:spPr bwMode="auto">
                  <a:xfrm>
                    <a:off x="1833563" y="176053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2" name="Line 3289">
                    <a:extLst>
                      <a:ext uri="{FF2B5EF4-FFF2-40B4-BE49-F238E27FC236}">
                        <a16:creationId xmlns:a16="http://schemas.microsoft.com/office/drawing/2014/main" id="{970E7A56-2A7C-EEAF-35BF-05F1A8DD8F6A}"/>
                      </a:ext>
                    </a:extLst>
                  </p:cNvPr>
                  <p:cNvSpPr>
                    <a:spLocks noChangeShapeType="1"/>
                  </p:cNvSpPr>
                  <p:nvPr/>
                </p:nvSpPr>
                <p:spPr bwMode="auto">
                  <a:xfrm>
                    <a:off x="1849438" y="17446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3" name="Line 3290">
                    <a:extLst>
                      <a:ext uri="{FF2B5EF4-FFF2-40B4-BE49-F238E27FC236}">
                        <a16:creationId xmlns:a16="http://schemas.microsoft.com/office/drawing/2014/main" id="{824BA763-D82E-F6AA-C007-11C909564A82}"/>
                      </a:ext>
                    </a:extLst>
                  </p:cNvPr>
                  <p:cNvSpPr>
                    <a:spLocks noChangeShapeType="1"/>
                  </p:cNvSpPr>
                  <p:nvPr/>
                </p:nvSpPr>
                <p:spPr bwMode="auto">
                  <a:xfrm>
                    <a:off x="1843088" y="178435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4" name="Line 3291">
                    <a:extLst>
                      <a:ext uri="{FF2B5EF4-FFF2-40B4-BE49-F238E27FC236}">
                        <a16:creationId xmlns:a16="http://schemas.microsoft.com/office/drawing/2014/main" id="{D2308DF7-C56A-8266-0229-D96108578906}"/>
                      </a:ext>
                    </a:extLst>
                  </p:cNvPr>
                  <p:cNvSpPr>
                    <a:spLocks noChangeShapeType="1"/>
                  </p:cNvSpPr>
                  <p:nvPr/>
                </p:nvSpPr>
                <p:spPr bwMode="auto">
                  <a:xfrm>
                    <a:off x="1858963" y="176847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5" name="Line 3292">
                    <a:extLst>
                      <a:ext uri="{FF2B5EF4-FFF2-40B4-BE49-F238E27FC236}">
                        <a16:creationId xmlns:a16="http://schemas.microsoft.com/office/drawing/2014/main" id="{9437CB8F-6502-F6F7-283C-BD0DB406F4FA}"/>
                      </a:ext>
                    </a:extLst>
                  </p:cNvPr>
                  <p:cNvSpPr>
                    <a:spLocks noChangeShapeType="1"/>
                  </p:cNvSpPr>
                  <p:nvPr/>
                </p:nvSpPr>
                <p:spPr bwMode="auto">
                  <a:xfrm>
                    <a:off x="1860550" y="18081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6" name="Line 3293">
                    <a:extLst>
                      <a:ext uri="{FF2B5EF4-FFF2-40B4-BE49-F238E27FC236}">
                        <a16:creationId xmlns:a16="http://schemas.microsoft.com/office/drawing/2014/main" id="{B7CAE352-ACD6-37A0-69F2-6B26DA66EF66}"/>
                      </a:ext>
                    </a:extLst>
                  </p:cNvPr>
                  <p:cNvSpPr>
                    <a:spLocks noChangeShapeType="1"/>
                  </p:cNvSpPr>
                  <p:nvPr/>
                </p:nvSpPr>
                <p:spPr bwMode="auto">
                  <a:xfrm>
                    <a:off x="1876425" y="17922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7" name="Line 3294">
                    <a:extLst>
                      <a:ext uri="{FF2B5EF4-FFF2-40B4-BE49-F238E27FC236}">
                        <a16:creationId xmlns:a16="http://schemas.microsoft.com/office/drawing/2014/main" id="{7D267F58-395C-FAE0-8A3D-F4113A677C83}"/>
                      </a:ext>
                    </a:extLst>
                  </p:cNvPr>
                  <p:cNvSpPr>
                    <a:spLocks noChangeShapeType="1"/>
                  </p:cNvSpPr>
                  <p:nvPr/>
                </p:nvSpPr>
                <p:spPr bwMode="auto">
                  <a:xfrm>
                    <a:off x="1968500" y="18208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8" name="Line 3295">
                    <a:extLst>
                      <a:ext uri="{FF2B5EF4-FFF2-40B4-BE49-F238E27FC236}">
                        <a16:creationId xmlns:a16="http://schemas.microsoft.com/office/drawing/2014/main" id="{71C61965-D66E-AC6C-67BF-A7F8C5A363A7}"/>
                      </a:ext>
                    </a:extLst>
                  </p:cNvPr>
                  <p:cNvSpPr>
                    <a:spLocks noChangeShapeType="1"/>
                  </p:cNvSpPr>
                  <p:nvPr/>
                </p:nvSpPr>
                <p:spPr bwMode="auto">
                  <a:xfrm>
                    <a:off x="1982788" y="18049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9" name="Line 3296">
                    <a:extLst>
                      <a:ext uri="{FF2B5EF4-FFF2-40B4-BE49-F238E27FC236}">
                        <a16:creationId xmlns:a16="http://schemas.microsoft.com/office/drawing/2014/main" id="{3EE632A1-1CFE-1E55-3C48-6476FC5028D4}"/>
                      </a:ext>
                    </a:extLst>
                  </p:cNvPr>
                  <p:cNvSpPr>
                    <a:spLocks noChangeShapeType="1"/>
                  </p:cNvSpPr>
                  <p:nvPr/>
                </p:nvSpPr>
                <p:spPr bwMode="auto">
                  <a:xfrm>
                    <a:off x="2016125" y="18208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0" name="Line 3297">
                    <a:extLst>
                      <a:ext uri="{FF2B5EF4-FFF2-40B4-BE49-F238E27FC236}">
                        <a16:creationId xmlns:a16="http://schemas.microsoft.com/office/drawing/2014/main" id="{7C256219-4EEF-E379-242E-5E65A3420875}"/>
                      </a:ext>
                    </a:extLst>
                  </p:cNvPr>
                  <p:cNvSpPr>
                    <a:spLocks noChangeShapeType="1"/>
                  </p:cNvSpPr>
                  <p:nvPr/>
                </p:nvSpPr>
                <p:spPr bwMode="auto">
                  <a:xfrm>
                    <a:off x="2032000" y="18049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1" name="Line 3298">
                    <a:extLst>
                      <a:ext uri="{FF2B5EF4-FFF2-40B4-BE49-F238E27FC236}">
                        <a16:creationId xmlns:a16="http://schemas.microsoft.com/office/drawing/2014/main" id="{A7E3ABFF-21B0-CF37-B05F-6E32DD288D27}"/>
                      </a:ext>
                    </a:extLst>
                  </p:cNvPr>
                  <p:cNvSpPr>
                    <a:spLocks noChangeShapeType="1"/>
                  </p:cNvSpPr>
                  <p:nvPr/>
                </p:nvSpPr>
                <p:spPr bwMode="auto">
                  <a:xfrm>
                    <a:off x="2032000" y="18335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2" name="Line 3299">
                    <a:extLst>
                      <a:ext uri="{FF2B5EF4-FFF2-40B4-BE49-F238E27FC236}">
                        <a16:creationId xmlns:a16="http://schemas.microsoft.com/office/drawing/2014/main" id="{73ECC232-1A45-3DBF-D4DF-385D006B5045}"/>
                      </a:ext>
                    </a:extLst>
                  </p:cNvPr>
                  <p:cNvSpPr>
                    <a:spLocks noChangeShapeType="1"/>
                  </p:cNvSpPr>
                  <p:nvPr/>
                </p:nvSpPr>
                <p:spPr bwMode="auto">
                  <a:xfrm>
                    <a:off x="2047875" y="1817688"/>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74" name="Group 1573">
                  <a:extLst>
                    <a:ext uri="{FF2B5EF4-FFF2-40B4-BE49-F238E27FC236}">
                      <a16:creationId xmlns:a16="http://schemas.microsoft.com/office/drawing/2014/main" id="{95A65B3B-8358-5296-6E6C-1E7C78D476E0}"/>
                    </a:ext>
                  </a:extLst>
                </p:cNvPr>
                <p:cNvGrpSpPr/>
                <p:nvPr/>
              </p:nvGrpSpPr>
              <p:grpSpPr>
                <a:xfrm>
                  <a:off x="5113864" y="4126694"/>
                  <a:ext cx="5254641" cy="429763"/>
                  <a:chOff x="2047875" y="1858963"/>
                  <a:chExt cx="2133600" cy="239713"/>
                </a:xfrm>
              </p:grpSpPr>
              <p:sp>
                <p:nvSpPr>
                  <p:cNvPr id="1575" name="Line 3300">
                    <a:extLst>
                      <a:ext uri="{FF2B5EF4-FFF2-40B4-BE49-F238E27FC236}">
                        <a16:creationId xmlns:a16="http://schemas.microsoft.com/office/drawing/2014/main" id="{24FFDE53-7272-0149-1CC8-4BDB9B027121}"/>
                      </a:ext>
                    </a:extLst>
                  </p:cNvPr>
                  <p:cNvSpPr>
                    <a:spLocks noChangeShapeType="1"/>
                  </p:cNvSpPr>
                  <p:nvPr/>
                </p:nvSpPr>
                <p:spPr bwMode="auto">
                  <a:xfrm>
                    <a:off x="2047875" y="1874838"/>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6" name="Line 3301">
                    <a:extLst>
                      <a:ext uri="{FF2B5EF4-FFF2-40B4-BE49-F238E27FC236}">
                        <a16:creationId xmlns:a16="http://schemas.microsoft.com/office/drawing/2014/main" id="{8A474F0A-267C-97A5-CF05-D34DDB0566FF}"/>
                      </a:ext>
                    </a:extLst>
                  </p:cNvPr>
                  <p:cNvSpPr>
                    <a:spLocks noChangeShapeType="1"/>
                  </p:cNvSpPr>
                  <p:nvPr/>
                </p:nvSpPr>
                <p:spPr bwMode="auto">
                  <a:xfrm>
                    <a:off x="2063750" y="185896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7" name="Line 3302">
                    <a:extLst>
                      <a:ext uri="{FF2B5EF4-FFF2-40B4-BE49-F238E27FC236}">
                        <a16:creationId xmlns:a16="http://schemas.microsoft.com/office/drawing/2014/main" id="{A016D7C8-D023-A55C-9D5A-E8A475E38031}"/>
                      </a:ext>
                    </a:extLst>
                  </p:cNvPr>
                  <p:cNvSpPr>
                    <a:spLocks noChangeShapeType="1"/>
                  </p:cNvSpPr>
                  <p:nvPr/>
                </p:nvSpPr>
                <p:spPr bwMode="auto">
                  <a:xfrm>
                    <a:off x="2051050" y="1901826"/>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8" name="Line 3303">
                    <a:extLst>
                      <a:ext uri="{FF2B5EF4-FFF2-40B4-BE49-F238E27FC236}">
                        <a16:creationId xmlns:a16="http://schemas.microsoft.com/office/drawing/2014/main" id="{EEF6381D-E23F-84E0-B371-981C1229D11A}"/>
                      </a:ext>
                    </a:extLst>
                  </p:cNvPr>
                  <p:cNvSpPr>
                    <a:spLocks noChangeShapeType="1"/>
                  </p:cNvSpPr>
                  <p:nvPr/>
                </p:nvSpPr>
                <p:spPr bwMode="auto">
                  <a:xfrm>
                    <a:off x="2065338" y="18875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9" name="Line 3304">
                    <a:extLst>
                      <a:ext uri="{FF2B5EF4-FFF2-40B4-BE49-F238E27FC236}">
                        <a16:creationId xmlns:a16="http://schemas.microsoft.com/office/drawing/2014/main" id="{84175344-4FA1-826E-0983-80E12CF028F3}"/>
                      </a:ext>
                    </a:extLst>
                  </p:cNvPr>
                  <p:cNvSpPr>
                    <a:spLocks noChangeShapeType="1"/>
                  </p:cNvSpPr>
                  <p:nvPr/>
                </p:nvSpPr>
                <p:spPr bwMode="auto">
                  <a:xfrm>
                    <a:off x="2054225" y="1901826"/>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0" name="Line 3305">
                    <a:extLst>
                      <a:ext uri="{FF2B5EF4-FFF2-40B4-BE49-F238E27FC236}">
                        <a16:creationId xmlns:a16="http://schemas.microsoft.com/office/drawing/2014/main" id="{A4A20589-9BEB-E0C9-A9CE-C859DEEE7A99}"/>
                      </a:ext>
                    </a:extLst>
                  </p:cNvPr>
                  <p:cNvSpPr>
                    <a:spLocks noChangeShapeType="1"/>
                  </p:cNvSpPr>
                  <p:nvPr/>
                </p:nvSpPr>
                <p:spPr bwMode="auto">
                  <a:xfrm>
                    <a:off x="2068513" y="18875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1" name="Line 3306">
                    <a:extLst>
                      <a:ext uri="{FF2B5EF4-FFF2-40B4-BE49-F238E27FC236}">
                        <a16:creationId xmlns:a16="http://schemas.microsoft.com/office/drawing/2014/main" id="{F19EF10D-94EF-AF94-568E-8472E39BE065}"/>
                      </a:ext>
                    </a:extLst>
                  </p:cNvPr>
                  <p:cNvSpPr>
                    <a:spLocks noChangeShapeType="1"/>
                  </p:cNvSpPr>
                  <p:nvPr/>
                </p:nvSpPr>
                <p:spPr bwMode="auto">
                  <a:xfrm>
                    <a:off x="2114550" y="19018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2" name="Line 3307">
                    <a:extLst>
                      <a:ext uri="{FF2B5EF4-FFF2-40B4-BE49-F238E27FC236}">
                        <a16:creationId xmlns:a16="http://schemas.microsoft.com/office/drawing/2014/main" id="{7E79F086-CDEC-1258-00DC-3DF2E532CF48}"/>
                      </a:ext>
                    </a:extLst>
                  </p:cNvPr>
                  <p:cNvSpPr>
                    <a:spLocks noChangeShapeType="1"/>
                  </p:cNvSpPr>
                  <p:nvPr/>
                </p:nvSpPr>
                <p:spPr bwMode="auto">
                  <a:xfrm>
                    <a:off x="2130425" y="18875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3" name="Line 3308">
                    <a:extLst>
                      <a:ext uri="{FF2B5EF4-FFF2-40B4-BE49-F238E27FC236}">
                        <a16:creationId xmlns:a16="http://schemas.microsoft.com/office/drawing/2014/main" id="{1E9A0734-8A64-275E-A8DD-4BF6A872B10A}"/>
                      </a:ext>
                    </a:extLst>
                  </p:cNvPr>
                  <p:cNvSpPr>
                    <a:spLocks noChangeShapeType="1"/>
                  </p:cNvSpPr>
                  <p:nvPr/>
                </p:nvSpPr>
                <p:spPr bwMode="auto">
                  <a:xfrm>
                    <a:off x="2178050" y="1901826"/>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4" name="Line 3309">
                    <a:extLst>
                      <a:ext uri="{FF2B5EF4-FFF2-40B4-BE49-F238E27FC236}">
                        <a16:creationId xmlns:a16="http://schemas.microsoft.com/office/drawing/2014/main" id="{B57767E6-A0DD-84DF-EDEE-00D1B0704E11}"/>
                      </a:ext>
                    </a:extLst>
                  </p:cNvPr>
                  <p:cNvSpPr>
                    <a:spLocks noChangeShapeType="1"/>
                  </p:cNvSpPr>
                  <p:nvPr/>
                </p:nvSpPr>
                <p:spPr bwMode="auto">
                  <a:xfrm>
                    <a:off x="2193925" y="1887538"/>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5" name="Line 3310">
                    <a:extLst>
                      <a:ext uri="{FF2B5EF4-FFF2-40B4-BE49-F238E27FC236}">
                        <a16:creationId xmlns:a16="http://schemas.microsoft.com/office/drawing/2014/main" id="{015BDD71-E504-1101-5A0D-3D10672E2D34}"/>
                      </a:ext>
                    </a:extLst>
                  </p:cNvPr>
                  <p:cNvSpPr>
                    <a:spLocks noChangeShapeType="1"/>
                  </p:cNvSpPr>
                  <p:nvPr/>
                </p:nvSpPr>
                <p:spPr bwMode="auto">
                  <a:xfrm>
                    <a:off x="2206625" y="1919288"/>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6" name="Line 3311">
                    <a:extLst>
                      <a:ext uri="{FF2B5EF4-FFF2-40B4-BE49-F238E27FC236}">
                        <a16:creationId xmlns:a16="http://schemas.microsoft.com/office/drawing/2014/main" id="{0CAE194F-EFD8-6759-6734-3A101AC43D1A}"/>
                      </a:ext>
                    </a:extLst>
                  </p:cNvPr>
                  <p:cNvSpPr>
                    <a:spLocks noChangeShapeType="1"/>
                  </p:cNvSpPr>
                  <p:nvPr/>
                </p:nvSpPr>
                <p:spPr bwMode="auto">
                  <a:xfrm>
                    <a:off x="2222500" y="190341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7" name="Line 3312">
                    <a:extLst>
                      <a:ext uri="{FF2B5EF4-FFF2-40B4-BE49-F238E27FC236}">
                        <a16:creationId xmlns:a16="http://schemas.microsoft.com/office/drawing/2014/main" id="{7F24E534-866C-69AD-2ABD-C66AF395C327}"/>
                      </a:ext>
                    </a:extLst>
                  </p:cNvPr>
                  <p:cNvSpPr>
                    <a:spLocks noChangeShapeType="1"/>
                  </p:cNvSpPr>
                  <p:nvPr/>
                </p:nvSpPr>
                <p:spPr bwMode="auto">
                  <a:xfrm>
                    <a:off x="2224088" y="1919288"/>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8" name="Line 3313">
                    <a:extLst>
                      <a:ext uri="{FF2B5EF4-FFF2-40B4-BE49-F238E27FC236}">
                        <a16:creationId xmlns:a16="http://schemas.microsoft.com/office/drawing/2014/main" id="{726FC6A0-30BA-4C3B-9607-AD8E09DB24B4}"/>
                      </a:ext>
                    </a:extLst>
                  </p:cNvPr>
                  <p:cNvSpPr>
                    <a:spLocks noChangeShapeType="1"/>
                  </p:cNvSpPr>
                  <p:nvPr/>
                </p:nvSpPr>
                <p:spPr bwMode="auto">
                  <a:xfrm>
                    <a:off x="2239963" y="1903413"/>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9" name="Line 3314">
                    <a:extLst>
                      <a:ext uri="{FF2B5EF4-FFF2-40B4-BE49-F238E27FC236}">
                        <a16:creationId xmlns:a16="http://schemas.microsoft.com/office/drawing/2014/main" id="{F0259A77-8C4A-5149-862E-0037A4F71DF8}"/>
                      </a:ext>
                    </a:extLst>
                  </p:cNvPr>
                  <p:cNvSpPr>
                    <a:spLocks noChangeShapeType="1"/>
                  </p:cNvSpPr>
                  <p:nvPr/>
                </p:nvSpPr>
                <p:spPr bwMode="auto">
                  <a:xfrm>
                    <a:off x="2254250" y="195580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0" name="Line 3315">
                    <a:extLst>
                      <a:ext uri="{FF2B5EF4-FFF2-40B4-BE49-F238E27FC236}">
                        <a16:creationId xmlns:a16="http://schemas.microsoft.com/office/drawing/2014/main" id="{602436D3-2CF6-D38F-1930-3BF8F6DDBC0F}"/>
                      </a:ext>
                    </a:extLst>
                  </p:cNvPr>
                  <p:cNvSpPr>
                    <a:spLocks noChangeShapeType="1"/>
                  </p:cNvSpPr>
                  <p:nvPr/>
                </p:nvSpPr>
                <p:spPr bwMode="auto">
                  <a:xfrm>
                    <a:off x="2270125" y="193992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1" name="Line 3316">
                    <a:extLst>
                      <a:ext uri="{FF2B5EF4-FFF2-40B4-BE49-F238E27FC236}">
                        <a16:creationId xmlns:a16="http://schemas.microsoft.com/office/drawing/2014/main" id="{7AC5CBE1-C732-EAA8-3704-3DC1B7FEEB9E}"/>
                      </a:ext>
                    </a:extLst>
                  </p:cNvPr>
                  <p:cNvSpPr>
                    <a:spLocks noChangeShapeType="1"/>
                  </p:cNvSpPr>
                  <p:nvPr/>
                </p:nvSpPr>
                <p:spPr bwMode="auto">
                  <a:xfrm>
                    <a:off x="2614613" y="197485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2" name="Line 3317">
                    <a:extLst>
                      <a:ext uri="{FF2B5EF4-FFF2-40B4-BE49-F238E27FC236}">
                        <a16:creationId xmlns:a16="http://schemas.microsoft.com/office/drawing/2014/main" id="{D7746F19-2C4F-F6F0-78FB-11ACAC13850B}"/>
                      </a:ext>
                    </a:extLst>
                  </p:cNvPr>
                  <p:cNvSpPr>
                    <a:spLocks noChangeShapeType="1"/>
                  </p:cNvSpPr>
                  <p:nvPr/>
                </p:nvSpPr>
                <p:spPr bwMode="auto">
                  <a:xfrm>
                    <a:off x="2630488" y="1958976"/>
                    <a:ext cx="0" cy="3175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3" name="Line 3318">
                    <a:extLst>
                      <a:ext uri="{FF2B5EF4-FFF2-40B4-BE49-F238E27FC236}">
                        <a16:creationId xmlns:a16="http://schemas.microsoft.com/office/drawing/2014/main" id="{5464CDC0-E8D4-983F-89A3-D43FA8B7DD46}"/>
                      </a:ext>
                    </a:extLst>
                  </p:cNvPr>
                  <p:cNvSpPr>
                    <a:spLocks noChangeShapeType="1"/>
                  </p:cNvSpPr>
                  <p:nvPr/>
                </p:nvSpPr>
                <p:spPr bwMode="auto">
                  <a:xfrm>
                    <a:off x="2990850"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4" name="Line 3319">
                    <a:extLst>
                      <a:ext uri="{FF2B5EF4-FFF2-40B4-BE49-F238E27FC236}">
                        <a16:creationId xmlns:a16="http://schemas.microsoft.com/office/drawing/2014/main" id="{0FE32A43-B2FC-2808-48A3-148640986B76}"/>
                      </a:ext>
                    </a:extLst>
                  </p:cNvPr>
                  <p:cNvSpPr>
                    <a:spLocks noChangeShapeType="1"/>
                  </p:cNvSpPr>
                  <p:nvPr/>
                </p:nvSpPr>
                <p:spPr bwMode="auto">
                  <a:xfrm>
                    <a:off x="3006725"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5" name="Line 3320">
                    <a:extLst>
                      <a:ext uri="{FF2B5EF4-FFF2-40B4-BE49-F238E27FC236}">
                        <a16:creationId xmlns:a16="http://schemas.microsoft.com/office/drawing/2014/main" id="{F87565D2-74B6-CBB9-915A-A577E7F2A42E}"/>
                      </a:ext>
                    </a:extLst>
                  </p:cNvPr>
                  <p:cNvSpPr>
                    <a:spLocks noChangeShapeType="1"/>
                  </p:cNvSpPr>
                  <p:nvPr/>
                </p:nvSpPr>
                <p:spPr bwMode="auto">
                  <a:xfrm>
                    <a:off x="3000375" y="2036763"/>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6" name="Line 3321">
                    <a:extLst>
                      <a:ext uri="{FF2B5EF4-FFF2-40B4-BE49-F238E27FC236}">
                        <a16:creationId xmlns:a16="http://schemas.microsoft.com/office/drawing/2014/main" id="{F59F83A2-B3B2-1D92-6F65-F5B222FB8C86}"/>
                      </a:ext>
                    </a:extLst>
                  </p:cNvPr>
                  <p:cNvSpPr>
                    <a:spLocks noChangeShapeType="1"/>
                  </p:cNvSpPr>
                  <p:nvPr/>
                </p:nvSpPr>
                <p:spPr bwMode="auto">
                  <a:xfrm>
                    <a:off x="3014663"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7" name="Line 3322">
                    <a:extLst>
                      <a:ext uri="{FF2B5EF4-FFF2-40B4-BE49-F238E27FC236}">
                        <a16:creationId xmlns:a16="http://schemas.microsoft.com/office/drawing/2014/main" id="{19E2294B-3A15-2DD8-7534-DA5C23487BCA}"/>
                      </a:ext>
                    </a:extLst>
                  </p:cNvPr>
                  <p:cNvSpPr>
                    <a:spLocks noChangeShapeType="1"/>
                  </p:cNvSpPr>
                  <p:nvPr/>
                </p:nvSpPr>
                <p:spPr bwMode="auto">
                  <a:xfrm>
                    <a:off x="3011488"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8" name="Line 3323">
                    <a:extLst>
                      <a:ext uri="{FF2B5EF4-FFF2-40B4-BE49-F238E27FC236}">
                        <a16:creationId xmlns:a16="http://schemas.microsoft.com/office/drawing/2014/main" id="{2D6C4D4A-C8A2-7F52-3304-10D74F880091}"/>
                      </a:ext>
                    </a:extLst>
                  </p:cNvPr>
                  <p:cNvSpPr>
                    <a:spLocks noChangeShapeType="1"/>
                  </p:cNvSpPr>
                  <p:nvPr/>
                </p:nvSpPr>
                <p:spPr bwMode="auto">
                  <a:xfrm>
                    <a:off x="3027363"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9" name="Line 3324">
                    <a:extLst>
                      <a:ext uri="{FF2B5EF4-FFF2-40B4-BE49-F238E27FC236}">
                        <a16:creationId xmlns:a16="http://schemas.microsoft.com/office/drawing/2014/main" id="{89DF97EE-5A72-4B89-D0CF-83BD1A1FABEF}"/>
                      </a:ext>
                    </a:extLst>
                  </p:cNvPr>
                  <p:cNvSpPr>
                    <a:spLocks noChangeShapeType="1"/>
                  </p:cNvSpPr>
                  <p:nvPr/>
                </p:nvSpPr>
                <p:spPr bwMode="auto">
                  <a:xfrm>
                    <a:off x="3179763"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0" name="Line 3325">
                    <a:extLst>
                      <a:ext uri="{FF2B5EF4-FFF2-40B4-BE49-F238E27FC236}">
                        <a16:creationId xmlns:a16="http://schemas.microsoft.com/office/drawing/2014/main" id="{423E227E-26B4-FAC9-558B-967F14533AA4}"/>
                      </a:ext>
                    </a:extLst>
                  </p:cNvPr>
                  <p:cNvSpPr>
                    <a:spLocks noChangeShapeType="1"/>
                  </p:cNvSpPr>
                  <p:nvPr/>
                </p:nvSpPr>
                <p:spPr bwMode="auto">
                  <a:xfrm>
                    <a:off x="3195638"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1" name="Line 3326">
                    <a:extLst>
                      <a:ext uri="{FF2B5EF4-FFF2-40B4-BE49-F238E27FC236}">
                        <a16:creationId xmlns:a16="http://schemas.microsoft.com/office/drawing/2014/main" id="{E5BD9BFA-F26F-1C6D-83E5-0FB7A8C93CED}"/>
                      </a:ext>
                    </a:extLst>
                  </p:cNvPr>
                  <p:cNvSpPr>
                    <a:spLocks noChangeShapeType="1"/>
                  </p:cNvSpPr>
                  <p:nvPr/>
                </p:nvSpPr>
                <p:spPr bwMode="auto">
                  <a:xfrm>
                    <a:off x="3255963"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2" name="Line 3327">
                    <a:extLst>
                      <a:ext uri="{FF2B5EF4-FFF2-40B4-BE49-F238E27FC236}">
                        <a16:creationId xmlns:a16="http://schemas.microsoft.com/office/drawing/2014/main" id="{DB785FDB-B0AE-CF50-F254-DCCD9BDD060D}"/>
                      </a:ext>
                    </a:extLst>
                  </p:cNvPr>
                  <p:cNvSpPr>
                    <a:spLocks noChangeShapeType="1"/>
                  </p:cNvSpPr>
                  <p:nvPr/>
                </p:nvSpPr>
                <p:spPr bwMode="auto">
                  <a:xfrm>
                    <a:off x="3271838"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3" name="Line 3328">
                    <a:extLst>
                      <a:ext uri="{FF2B5EF4-FFF2-40B4-BE49-F238E27FC236}">
                        <a16:creationId xmlns:a16="http://schemas.microsoft.com/office/drawing/2014/main" id="{B224C18B-32C5-7E0A-4177-0A63C38057A7}"/>
                      </a:ext>
                    </a:extLst>
                  </p:cNvPr>
                  <p:cNvSpPr>
                    <a:spLocks noChangeShapeType="1"/>
                  </p:cNvSpPr>
                  <p:nvPr/>
                </p:nvSpPr>
                <p:spPr bwMode="auto">
                  <a:xfrm>
                    <a:off x="3371850" y="2036763"/>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4" name="Line 3329">
                    <a:extLst>
                      <a:ext uri="{FF2B5EF4-FFF2-40B4-BE49-F238E27FC236}">
                        <a16:creationId xmlns:a16="http://schemas.microsoft.com/office/drawing/2014/main" id="{EEE7A079-ABD7-9673-5265-D094F9034CEA}"/>
                      </a:ext>
                    </a:extLst>
                  </p:cNvPr>
                  <p:cNvSpPr>
                    <a:spLocks noChangeShapeType="1"/>
                  </p:cNvSpPr>
                  <p:nvPr/>
                </p:nvSpPr>
                <p:spPr bwMode="auto">
                  <a:xfrm>
                    <a:off x="3387725" y="2022476"/>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5" name="Line 3330">
                    <a:extLst>
                      <a:ext uri="{FF2B5EF4-FFF2-40B4-BE49-F238E27FC236}">
                        <a16:creationId xmlns:a16="http://schemas.microsoft.com/office/drawing/2014/main" id="{EE3817F2-43E4-9066-5B89-C70127D854FA}"/>
                      </a:ext>
                    </a:extLst>
                  </p:cNvPr>
                  <p:cNvSpPr>
                    <a:spLocks noChangeShapeType="1"/>
                  </p:cNvSpPr>
                  <p:nvPr/>
                </p:nvSpPr>
                <p:spPr bwMode="auto">
                  <a:xfrm>
                    <a:off x="3778250" y="208280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6" name="Line 3331">
                    <a:extLst>
                      <a:ext uri="{FF2B5EF4-FFF2-40B4-BE49-F238E27FC236}">
                        <a16:creationId xmlns:a16="http://schemas.microsoft.com/office/drawing/2014/main" id="{5904AA20-FF4F-5910-5EB0-93E3C4B28B94}"/>
                      </a:ext>
                    </a:extLst>
                  </p:cNvPr>
                  <p:cNvSpPr>
                    <a:spLocks noChangeShapeType="1"/>
                  </p:cNvSpPr>
                  <p:nvPr/>
                </p:nvSpPr>
                <p:spPr bwMode="auto">
                  <a:xfrm>
                    <a:off x="3794125" y="206851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7" name="Line 3332">
                    <a:extLst>
                      <a:ext uri="{FF2B5EF4-FFF2-40B4-BE49-F238E27FC236}">
                        <a16:creationId xmlns:a16="http://schemas.microsoft.com/office/drawing/2014/main" id="{6BE4E5C1-1AF7-2D2A-809F-B4AEBD0EE5B7}"/>
                      </a:ext>
                    </a:extLst>
                  </p:cNvPr>
                  <p:cNvSpPr>
                    <a:spLocks noChangeShapeType="1"/>
                  </p:cNvSpPr>
                  <p:nvPr/>
                </p:nvSpPr>
                <p:spPr bwMode="auto">
                  <a:xfrm>
                    <a:off x="3933825" y="208280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8" name="Line 3333">
                    <a:extLst>
                      <a:ext uri="{FF2B5EF4-FFF2-40B4-BE49-F238E27FC236}">
                        <a16:creationId xmlns:a16="http://schemas.microsoft.com/office/drawing/2014/main" id="{358DD402-1316-287C-B83E-0565D47D8D84}"/>
                      </a:ext>
                    </a:extLst>
                  </p:cNvPr>
                  <p:cNvSpPr>
                    <a:spLocks noChangeShapeType="1"/>
                  </p:cNvSpPr>
                  <p:nvPr/>
                </p:nvSpPr>
                <p:spPr bwMode="auto">
                  <a:xfrm>
                    <a:off x="3949700" y="206851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9" name="Line 3334">
                    <a:extLst>
                      <a:ext uri="{FF2B5EF4-FFF2-40B4-BE49-F238E27FC236}">
                        <a16:creationId xmlns:a16="http://schemas.microsoft.com/office/drawing/2014/main" id="{8E7ABD00-2026-702B-D16A-436835137C81}"/>
                      </a:ext>
                    </a:extLst>
                  </p:cNvPr>
                  <p:cNvSpPr>
                    <a:spLocks noChangeShapeType="1"/>
                  </p:cNvSpPr>
                  <p:nvPr/>
                </p:nvSpPr>
                <p:spPr bwMode="auto">
                  <a:xfrm>
                    <a:off x="4144963" y="2082801"/>
                    <a:ext cx="30162"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0" name="Line 3335">
                    <a:extLst>
                      <a:ext uri="{FF2B5EF4-FFF2-40B4-BE49-F238E27FC236}">
                        <a16:creationId xmlns:a16="http://schemas.microsoft.com/office/drawing/2014/main" id="{FE1B4DD2-EF77-C144-C3C0-F415BC817FE5}"/>
                      </a:ext>
                    </a:extLst>
                  </p:cNvPr>
                  <p:cNvSpPr>
                    <a:spLocks noChangeShapeType="1"/>
                  </p:cNvSpPr>
                  <p:nvPr/>
                </p:nvSpPr>
                <p:spPr bwMode="auto">
                  <a:xfrm>
                    <a:off x="4159250" y="206851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1" name="Line 3336">
                    <a:extLst>
                      <a:ext uri="{FF2B5EF4-FFF2-40B4-BE49-F238E27FC236}">
                        <a16:creationId xmlns:a16="http://schemas.microsoft.com/office/drawing/2014/main" id="{9CF040F2-DBDE-72E9-B861-E3C24B933E16}"/>
                      </a:ext>
                    </a:extLst>
                  </p:cNvPr>
                  <p:cNvSpPr>
                    <a:spLocks noChangeShapeType="1"/>
                  </p:cNvSpPr>
                  <p:nvPr/>
                </p:nvSpPr>
                <p:spPr bwMode="auto">
                  <a:xfrm>
                    <a:off x="4149725" y="2082801"/>
                    <a:ext cx="3175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2" name="Line 3337">
                    <a:extLst>
                      <a:ext uri="{FF2B5EF4-FFF2-40B4-BE49-F238E27FC236}">
                        <a16:creationId xmlns:a16="http://schemas.microsoft.com/office/drawing/2014/main" id="{3D438218-E2AF-8210-ADE1-9A154A922BCD}"/>
                      </a:ext>
                    </a:extLst>
                  </p:cNvPr>
                  <p:cNvSpPr>
                    <a:spLocks noChangeShapeType="1"/>
                  </p:cNvSpPr>
                  <p:nvPr/>
                </p:nvSpPr>
                <p:spPr bwMode="auto">
                  <a:xfrm>
                    <a:off x="4165600" y="2068513"/>
                    <a:ext cx="0" cy="3016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grpSp>
          <p:nvGrpSpPr>
            <p:cNvPr id="4" name="Group 3">
              <a:extLst>
                <a:ext uri="{FF2B5EF4-FFF2-40B4-BE49-F238E27FC236}">
                  <a16:creationId xmlns:a16="http://schemas.microsoft.com/office/drawing/2014/main" id="{7406FB05-07C2-380B-B43F-D8CEFEEE284D}"/>
                </a:ext>
              </a:extLst>
            </p:cNvPr>
            <p:cNvGrpSpPr/>
            <p:nvPr/>
          </p:nvGrpSpPr>
          <p:grpSpPr>
            <a:xfrm>
              <a:off x="1129968" y="1713194"/>
              <a:ext cx="9641323" cy="2319579"/>
              <a:chOff x="1278446" y="1713194"/>
              <a:chExt cx="9641323" cy="2319579"/>
            </a:xfrm>
          </p:grpSpPr>
          <p:sp>
            <p:nvSpPr>
              <p:cNvPr id="1275" name="Zani+Chemo Curve">
                <a:extLst>
                  <a:ext uri="{FF2B5EF4-FFF2-40B4-BE49-F238E27FC236}">
                    <a16:creationId xmlns:a16="http://schemas.microsoft.com/office/drawing/2014/main" id="{131A1936-A02E-E326-D120-2603DAEFAAFE}"/>
                  </a:ext>
                </a:extLst>
              </p:cNvPr>
              <p:cNvSpPr>
                <a:spLocks/>
              </p:cNvSpPr>
              <p:nvPr/>
            </p:nvSpPr>
            <p:spPr bwMode="auto">
              <a:xfrm>
                <a:off x="1309724" y="1741655"/>
                <a:ext cx="9570951" cy="2262657"/>
              </a:xfrm>
              <a:custGeom>
                <a:avLst/>
                <a:gdLst>
                  <a:gd name="T0" fmla="*/ 21 w 2448"/>
                  <a:gd name="T1" fmla="*/ 8 h 795"/>
                  <a:gd name="T2" fmla="*/ 29 w 2448"/>
                  <a:gd name="T3" fmla="*/ 15 h 795"/>
                  <a:gd name="T4" fmla="*/ 46 w 2448"/>
                  <a:gd name="T5" fmla="*/ 23 h 795"/>
                  <a:gd name="T6" fmla="*/ 56 w 2448"/>
                  <a:gd name="T7" fmla="*/ 31 h 795"/>
                  <a:gd name="T8" fmla="*/ 69 w 2448"/>
                  <a:gd name="T9" fmla="*/ 38 h 795"/>
                  <a:gd name="T10" fmla="*/ 73 w 2448"/>
                  <a:gd name="T11" fmla="*/ 50 h 795"/>
                  <a:gd name="T12" fmla="*/ 79 w 2448"/>
                  <a:gd name="T13" fmla="*/ 62 h 795"/>
                  <a:gd name="T14" fmla="*/ 83 w 2448"/>
                  <a:gd name="T15" fmla="*/ 77 h 795"/>
                  <a:gd name="T16" fmla="*/ 90 w 2448"/>
                  <a:gd name="T17" fmla="*/ 89 h 795"/>
                  <a:gd name="T18" fmla="*/ 96 w 2448"/>
                  <a:gd name="T19" fmla="*/ 101 h 795"/>
                  <a:gd name="T20" fmla="*/ 150 w 2448"/>
                  <a:gd name="T21" fmla="*/ 112 h 795"/>
                  <a:gd name="T22" fmla="*/ 156 w 2448"/>
                  <a:gd name="T23" fmla="*/ 120 h 795"/>
                  <a:gd name="T24" fmla="*/ 165 w 2448"/>
                  <a:gd name="T25" fmla="*/ 132 h 795"/>
                  <a:gd name="T26" fmla="*/ 171 w 2448"/>
                  <a:gd name="T27" fmla="*/ 141 h 795"/>
                  <a:gd name="T28" fmla="*/ 175 w 2448"/>
                  <a:gd name="T29" fmla="*/ 157 h 795"/>
                  <a:gd name="T30" fmla="*/ 194 w 2448"/>
                  <a:gd name="T31" fmla="*/ 165 h 795"/>
                  <a:gd name="T32" fmla="*/ 211 w 2448"/>
                  <a:gd name="T33" fmla="*/ 173 h 795"/>
                  <a:gd name="T34" fmla="*/ 235 w 2448"/>
                  <a:gd name="T35" fmla="*/ 189 h 795"/>
                  <a:gd name="T36" fmla="*/ 244 w 2448"/>
                  <a:gd name="T37" fmla="*/ 206 h 795"/>
                  <a:gd name="T38" fmla="*/ 248 w 2448"/>
                  <a:gd name="T39" fmla="*/ 222 h 795"/>
                  <a:gd name="T40" fmla="*/ 256 w 2448"/>
                  <a:gd name="T41" fmla="*/ 239 h 795"/>
                  <a:gd name="T42" fmla="*/ 269 w 2448"/>
                  <a:gd name="T43" fmla="*/ 248 h 795"/>
                  <a:gd name="T44" fmla="*/ 294 w 2448"/>
                  <a:gd name="T45" fmla="*/ 256 h 795"/>
                  <a:gd name="T46" fmla="*/ 315 w 2448"/>
                  <a:gd name="T47" fmla="*/ 265 h 795"/>
                  <a:gd name="T48" fmla="*/ 323 w 2448"/>
                  <a:gd name="T49" fmla="*/ 273 h 795"/>
                  <a:gd name="T50" fmla="*/ 327 w 2448"/>
                  <a:gd name="T51" fmla="*/ 286 h 795"/>
                  <a:gd name="T52" fmla="*/ 331 w 2448"/>
                  <a:gd name="T53" fmla="*/ 299 h 795"/>
                  <a:gd name="T54" fmla="*/ 336 w 2448"/>
                  <a:gd name="T55" fmla="*/ 316 h 795"/>
                  <a:gd name="T56" fmla="*/ 340 w 2448"/>
                  <a:gd name="T57" fmla="*/ 329 h 795"/>
                  <a:gd name="T58" fmla="*/ 367 w 2448"/>
                  <a:gd name="T59" fmla="*/ 338 h 795"/>
                  <a:gd name="T60" fmla="*/ 388 w 2448"/>
                  <a:gd name="T61" fmla="*/ 347 h 795"/>
                  <a:gd name="T62" fmla="*/ 406 w 2448"/>
                  <a:gd name="T63" fmla="*/ 365 h 795"/>
                  <a:gd name="T64" fmla="*/ 409 w 2448"/>
                  <a:gd name="T65" fmla="*/ 383 h 795"/>
                  <a:gd name="T66" fmla="*/ 415 w 2448"/>
                  <a:gd name="T67" fmla="*/ 393 h 795"/>
                  <a:gd name="T68" fmla="*/ 419 w 2448"/>
                  <a:gd name="T69" fmla="*/ 402 h 795"/>
                  <a:gd name="T70" fmla="*/ 475 w 2448"/>
                  <a:gd name="T71" fmla="*/ 411 h 795"/>
                  <a:gd name="T72" fmla="*/ 488 w 2448"/>
                  <a:gd name="T73" fmla="*/ 421 h 795"/>
                  <a:gd name="T74" fmla="*/ 492 w 2448"/>
                  <a:gd name="T75" fmla="*/ 430 h 795"/>
                  <a:gd name="T76" fmla="*/ 500 w 2448"/>
                  <a:gd name="T77" fmla="*/ 440 h 795"/>
                  <a:gd name="T78" fmla="*/ 556 w 2448"/>
                  <a:gd name="T79" fmla="*/ 449 h 795"/>
                  <a:gd name="T80" fmla="*/ 567 w 2448"/>
                  <a:gd name="T81" fmla="*/ 464 h 795"/>
                  <a:gd name="T82" fmla="*/ 575 w 2448"/>
                  <a:gd name="T83" fmla="*/ 479 h 795"/>
                  <a:gd name="T84" fmla="*/ 598 w 2448"/>
                  <a:gd name="T85" fmla="*/ 494 h 795"/>
                  <a:gd name="T86" fmla="*/ 650 w 2448"/>
                  <a:gd name="T87" fmla="*/ 505 h 795"/>
                  <a:gd name="T88" fmla="*/ 660 w 2448"/>
                  <a:gd name="T89" fmla="*/ 515 h 795"/>
                  <a:gd name="T90" fmla="*/ 669 w 2448"/>
                  <a:gd name="T91" fmla="*/ 526 h 795"/>
                  <a:gd name="T92" fmla="*/ 717 w 2448"/>
                  <a:gd name="T93" fmla="*/ 537 h 795"/>
                  <a:gd name="T94" fmla="*/ 731 w 2448"/>
                  <a:gd name="T95" fmla="*/ 553 h 795"/>
                  <a:gd name="T96" fmla="*/ 735 w 2448"/>
                  <a:gd name="T97" fmla="*/ 564 h 795"/>
                  <a:gd name="T98" fmla="*/ 742 w 2448"/>
                  <a:gd name="T99" fmla="*/ 580 h 795"/>
                  <a:gd name="T100" fmla="*/ 825 w 2448"/>
                  <a:gd name="T101" fmla="*/ 591 h 795"/>
                  <a:gd name="T102" fmla="*/ 832 w 2448"/>
                  <a:gd name="T103" fmla="*/ 602 h 795"/>
                  <a:gd name="T104" fmla="*/ 846 w 2448"/>
                  <a:gd name="T105" fmla="*/ 613 h 795"/>
                  <a:gd name="T106" fmla="*/ 852 w 2448"/>
                  <a:gd name="T107" fmla="*/ 641 h 795"/>
                  <a:gd name="T108" fmla="*/ 863 w 2448"/>
                  <a:gd name="T109" fmla="*/ 659 h 795"/>
                  <a:gd name="T110" fmla="*/ 969 w 2448"/>
                  <a:gd name="T111" fmla="*/ 672 h 795"/>
                  <a:gd name="T112" fmla="*/ 1063 w 2448"/>
                  <a:gd name="T113" fmla="*/ 687 h 795"/>
                  <a:gd name="T114" fmla="*/ 1148 w 2448"/>
                  <a:gd name="T115" fmla="*/ 704 h 795"/>
                  <a:gd name="T116" fmla="*/ 1204 w 2448"/>
                  <a:gd name="T117" fmla="*/ 720 h 795"/>
                  <a:gd name="T118" fmla="*/ 1269 w 2448"/>
                  <a:gd name="T119" fmla="*/ 740 h 795"/>
                  <a:gd name="T120" fmla="*/ 1534 w 2448"/>
                  <a:gd name="T121" fmla="*/ 762 h 795"/>
                  <a:gd name="T122" fmla="*/ 1752 w 2448"/>
                  <a:gd name="T123"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8" h="795">
                    <a:moveTo>
                      <a:pt x="0" y="0"/>
                    </a:moveTo>
                    <a:lnTo>
                      <a:pt x="8" y="0"/>
                    </a:lnTo>
                    <a:lnTo>
                      <a:pt x="8" y="4"/>
                    </a:lnTo>
                    <a:lnTo>
                      <a:pt x="8" y="4"/>
                    </a:lnTo>
                    <a:lnTo>
                      <a:pt x="21" y="4"/>
                    </a:lnTo>
                    <a:lnTo>
                      <a:pt x="21" y="8"/>
                    </a:lnTo>
                    <a:lnTo>
                      <a:pt x="21" y="8"/>
                    </a:lnTo>
                    <a:lnTo>
                      <a:pt x="23" y="8"/>
                    </a:lnTo>
                    <a:lnTo>
                      <a:pt x="23" y="12"/>
                    </a:lnTo>
                    <a:lnTo>
                      <a:pt x="23" y="12"/>
                    </a:lnTo>
                    <a:lnTo>
                      <a:pt x="29" y="12"/>
                    </a:lnTo>
                    <a:lnTo>
                      <a:pt x="29" y="15"/>
                    </a:lnTo>
                    <a:lnTo>
                      <a:pt x="29" y="15"/>
                    </a:lnTo>
                    <a:lnTo>
                      <a:pt x="35" y="15"/>
                    </a:lnTo>
                    <a:lnTo>
                      <a:pt x="35" y="19"/>
                    </a:lnTo>
                    <a:lnTo>
                      <a:pt x="35" y="19"/>
                    </a:lnTo>
                    <a:lnTo>
                      <a:pt x="46" y="19"/>
                    </a:lnTo>
                    <a:lnTo>
                      <a:pt x="46" y="23"/>
                    </a:lnTo>
                    <a:lnTo>
                      <a:pt x="46" y="23"/>
                    </a:lnTo>
                    <a:lnTo>
                      <a:pt x="48" y="23"/>
                    </a:lnTo>
                    <a:lnTo>
                      <a:pt x="48" y="27"/>
                    </a:lnTo>
                    <a:lnTo>
                      <a:pt x="48" y="27"/>
                    </a:lnTo>
                    <a:lnTo>
                      <a:pt x="56" y="27"/>
                    </a:lnTo>
                    <a:lnTo>
                      <a:pt x="56" y="31"/>
                    </a:lnTo>
                    <a:lnTo>
                      <a:pt x="56" y="31"/>
                    </a:lnTo>
                    <a:lnTo>
                      <a:pt x="67" y="31"/>
                    </a:lnTo>
                    <a:lnTo>
                      <a:pt x="67" y="35"/>
                    </a:lnTo>
                    <a:lnTo>
                      <a:pt x="67" y="35"/>
                    </a:lnTo>
                    <a:lnTo>
                      <a:pt x="69" y="35"/>
                    </a:lnTo>
                    <a:lnTo>
                      <a:pt x="69" y="38"/>
                    </a:lnTo>
                    <a:lnTo>
                      <a:pt x="69" y="38"/>
                    </a:lnTo>
                    <a:lnTo>
                      <a:pt x="71" y="38"/>
                    </a:lnTo>
                    <a:lnTo>
                      <a:pt x="71" y="42"/>
                    </a:lnTo>
                    <a:lnTo>
                      <a:pt x="71" y="42"/>
                    </a:lnTo>
                    <a:lnTo>
                      <a:pt x="73" y="42"/>
                    </a:lnTo>
                    <a:lnTo>
                      <a:pt x="73" y="50"/>
                    </a:lnTo>
                    <a:lnTo>
                      <a:pt x="73" y="50"/>
                    </a:lnTo>
                    <a:lnTo>
                      <a:pt x="75" y="50"/>
                    </a:lnTo>
                    <a:lnTo>
                      <a:pt x="75" y="58"/>
                    </a:lnTo>
                    <a:lnTo>
                      <a:pt x="75" y="58"/>
                    </a:lnTo>
                    <a:lnTo>
                      <a:pt x="79" y="58"/>
                    </a:lnTo>
                    <a:lnTo>
                      <a:pt x="79" y="62"/>
                    </a:lnTo>
                    <a:lnTo>
                      <a:pt x="79" y="62"/>
                    </a:lnTo>
                    <a:lnTo>
                      <a:pt x="81" y="62"/>
                    </a:lnTo>
                    <a:lnTo>
                      <a:pt x="81" y="65"/>
                    </a:lnTo>
                    <a:lnTo>
                      <a:pt x="81" y="65"/>
                    </a:lnTo>
                    <a:lnTo>
                      <a:pt x="83" y="65"/>
                    </a:lnTo>
                    <a:lnTo>
                      <a:pt x="83" y="77"/>
                    </a:lnTo>
                    <a:lnTo>
                      <a:pt x="83" y="77"/>
                    </a:lnTo>
                    <a:lnTo>
                      <a:pt x="85" y="77"/>
                    </a:lnTo>
                    <a:lnTo>
                      <a:pt x="85" y="81"/>
                    </a:lnTo>
                    <a:lnTo>
                      <a:pt x="85" y="81"/>
                    </a:lnTo>
                    <a:lnTo>
                      <a:pt x="90" y="81"/>
                    </a:lnTo>
                    <a:lnTo>
                      <a:pt x="90" y="89"/>
                    </a:lnTo>
                    <a:lnTo>
                      <a:pt x="90" y="89"/>
                    </a:lnTo>
                    <a:lnTo>
                      <a:pt x="94" y="89"/>
                    </a:lnTo>
                    <a:lnTo>
                      <a:pt x="94" y="97"/>
                    </a:lnTo>
                    <a:lnTo>
                      <a:pt x="94" y="97"/>
                    </a:lnTo>
                    <a:lnTo>
                      <a:pt x="96" y="97"/>
                    </a:lnTo>
                    <a:lnTo>
                      <a:pt x="96" y="101"/>
                    </a:lnTo>
                    <a:lnTo>
                      <a:pt x="96" y="101"/>
                    </a:lnTo>
                    <a:lnTo>
                      <a:pt x="146" y="101"/>
                    </a:lnTo>
                    <a:lnTo>
                      <a:pt x="146" y="105"/>
                    </a:lnTo>
                    <a:lnTo>
                      <a:pt x="146" y="105"/>
                    </a:lnTo>
                    <a:lnTo>
                      <a:pt x="150" y="105"/>
                    </a:lnTo>
                    <a:lnTo>
                      <a:pt x="150" y="112"/>
                    </a:lnTo>
                    <a:lnTo>
                      <a:pt x="150" y="112"/>
                    </a:lnTo>
                    <a:lnTo>
                      <a:pt x="154" y="112"/>
                    </a:lnTo>
                    <a:lnTo>
                      <a:pt x="154" y="117"/>
                    </a:lnTo>
                    <a:lnTo>
                      <a:pt x="154" y="117"/>
                    </a:lnTo>
                    <a:lnTo>
                      <a:pt x="156" y="117"/>
                    </a:lnTo>
                    <a:lnTo>
                      <a:pt x="156" y="120"/>
                    </a:lnTo>
                    <a:lnTo>
                      <a:pt x="156" y="120"/>
                    </a:lnTo>
                    <a:lnTo>
                      <a:pt x="164" y="120"/>
                    </a:lnTo>
                    <a:lnTo>
                      <a:pt x="164" y="128"/>
                    </a:lnTo>
                    <a:lnTo>
                      <a:pt x="164" y="128"/>
                    </a:lnTo>
                    <a:lnTo>
                      <a:pt x="165" y="128"/>
                    </a:lnTo>
                    <a:lnTo>
                      <a:pt x="165" y="132"/>
                    </a:lnTo>
                    <a:lnTo>
                      <a:pt x="165" y="132"/>
                    </a:lnTo>
                    <a:lnTo>
                      <a:pt x="169" y="132"/>
                    </a:lnTo>
                    <a:lnTo>
                      <a:pt x="169" y="136"/>
                    </a:lnTo>
                    <a:lnTo>
                      <a:pt x="169" y="136"/>
                    </a:lnTo>
                    <a:lnTo>
                      <a:pt x="171" y="136"/>
                    </a:lnTo>
                    <a:lnTo>
                      <a:pt x="171" y="141"/>
                    </a:lnTo>
                    <a:lnTo>
                      <a:pt x="171" y="141"/>
                    </a:lnTo>
                    <a:lnTo>
                      <a:pt x="173" y="141"/>
                    </a:lnTo>
                    <a:lnTo>
                      <a:pt x="173" y="149"/>
                    </a:lnTo>
                    <a:lnTo>
                      <a:pt x="173" y="149"/>
                    </a:lnTo>
                    <a:lnTo>
                      <a:pt x="175" y="149"/>
                    </a:lnTo>
                    <a:lnTo>
                      <a:pt x="175" y="157"/>
                    </a:lnTo>
                    <a:lnTo>
                      <a:pt x="175" y="157"/>
                    </a:lnTo>
                    <a:lnTo>
                      <a:pt x="192" y="157"/>
                    </a:lnTo>
                    <a:lnTo>
                      <a:pt x="192" y="161"/>
                    </a:lnTo>
                    <a:lnTo>
                      <a:pt x="192" y="161"/>
                    </a:lnTo>
                    <a:lnTo>
                      <a:pt x="194" y="161"/>
                    </a:lnTo>
                    <a:lnTo>
                      <a:pt x="194" y="165"/>
                    </a:lnTo>
                    <a:lnTo>
                      <a:pt x="194" y="165"/>
                    </a:lnTo>
                    <a:lnTo>
                      <a:pt x="208" y="165"/>
                    </a:lnTo>
                    <a:lnTo>
                      <a:pt x="208" y="169"/>
                    </a:lnTo>
                    <a:lnTo>
                      <a:pt x="208" y="169"/>
                    </a:lnTo>
                    <a:lnTo>
                      <a:pt x="211" y="169"/>
                    </a:lnTo>
                    <a:lnTo>
                      <a:pt x="211" y="173"/>
                    </a:lnTo>
                    <a:lnTo>
                      <a:pt x="211" y="173"/>
                    </a:lnTo>
                    <a:lnTo>
                      <a:pt x="231" y="173"/>
                    </a:lnTo>
                    <a:lnTo>
                      <a:pt x="231" y="185"/>
                    </a:lnTo>
                    <a:lnTo>
                      <a:pt x="231" y="185"/>
                    </a:lnTo>
                    <a:lnTo>
                      <a:pt x="235" y="185"/>
                    </a:lnTo>
                    <a:lnTo>
                      <a:pt x="235" y="189"/>
                    </a:lnTo>
                    <a:lnTo>
                      <a:pt x="235" y="189"/>
                    </a:lnTo>
                    <a:lnTo>
                      <a:pt x="236" y="189"/>
                    </a:lnTo>
                    <a:lnTo>
                      <a:pt x="236" y="194"/>
                    </a:lnTo>
                    <a:lnTo>
                      <a:pt x="236" y="194"/>
                    </a:lnTo>
                    <a:lnTo>
                      <a:pt x="244" y="194"/>
                    </a:lnTo>
                    <a:lnTo>
                      <a:pt x="244" y="206"/>
                    </a:lnTo>
                    <a:lnTo>
                      <a:pt x="244" y="206"/>
                    </a:lnTo>
                    <a:lnTo>
                      <a:pt x="246" y="206"/>
                    </a:lnTo>
                    <a:lnTo>
                      <a:pt x="246" y="214"/>
                    </a:lnTo>
                    <a:lnTo>
                      <a:pt x="246" y="214"/>
                    </a:lnTo>
                    <a:lnTo>
                      <a:pt x="248" y="214"/>
                    </a:lnTo>
                    <a:lnTo>
                      <a:pt x="248" y="222"/>
                    </a:lnTo>
                    <a:lnTo>
                      <a:pt x="248" y="222"/>
                    </a:lnTo>
                    <a:lnTo>
                      <a:pt x="252" y="222"/>
                    </a:lnTo>
                    <a:lnTo>
                      <a:pt x="252" y="226"/>
                    </a:lnTo>
                    <a:lnTo>
                      <a:pt x="252" y="226"/>
                    </a:lnTo>
                    <a:lnTo>
                      <a:pt x="256" y="226"/>
                    </a:lnTo>
                    <a:lnTo>
                      <a:pt x="256" y="239"/>
                    </a:lnTo>
                    <a:lnTo>
                      <a:pt x="256" y="239"/>
                    </a:lnTo>
                    <a:lnTo>
                      <a:pt x="261" y="239"/>
                    </a:lnTo>
                    <a:lnTo>
                      <a:pt x="261" y="243"/>
                    </a:lnTo>
                    <a:lnTo>
                      <a:pt x="261" y="243"/>
                    </a:lnTo>
                    <a:lnTo>
                      <a:pt x="269" y="243"/>
                    </a:lnTo>
                    <a:lnTo>
                      <a:pt x="269" y="248"/>
                    </a:lnTo>
                    <a:lnTo>
                      <a:pt x="269" y="248"/>
                    </a:lnTo>
                    <a:lnTo>
                      <a:pt x="288" y="248"/>
                    </a:lnTo>
                    <a:lnTo>
                      <a:pt x="288" y="252"/>
                    </a:lnTo>
                    <a:lnTo>
                      <a:pt x="288" y="252"/>
                    </a:lnTo>
                    <a:lnTo>
                      <a:pt x="294" y="252"/>
                    </a:lnTo>
                    <a:lnTo>
                      <a:pt x="294" y="256"/>
                    </a:lnTo>
                    <a:lnTo>
                      <a:pt x="294" y="256"/>
                    </a:lnTo>
                    <a:lnTo>
                      <a:pt x="300" y="256"/>
                    </a:lnTo>
                    <a:lnTo>
                      <a:pt x="300" y="260"/>
                    </a:lnTo>
                    <a:lnTo>
                      <a:pt x="300" y="260"/>
                    </a:lnTo>
                    <a:lnTo>
                      <a:pt x="315" y="260"/>
                    </a:lnTo>
                    <a:lnTo>
                      <a:pt x="315" y="265"/>
                    </a:lnTo>
                    <a:lnTo>
                      <a:pt x="315" y="265"/>
                    </a:lnTo>
                    <a:lnTo>
                      <a:pt x="321" y="265"/>
                    </a:lnTo>
                    <a:lnTo>
                      <a:pt x="321" y="269"/>
                    </a:lnTo>
                    <a:lnTo>
                      <a:pt x="321" y="269"/>
                    </a:lnTo>
                    <a:lnTo>
                      <a:pt x="323" y="269"/>
                    </a:lnTo>
                    <a:lnTo>
                      <a:pt x="323" y="273"/>
                    </a:lnTo>
                    <a:lnTo>
                      <a:pt x="323" y="273"/>
                    </a:lnTo>
                    <a:lnTo>
                      <a:pt x="325" y="273"/>
                    </a:lnTo>
                    <a:lnTo>
                      <a:pt x="325" y="282"/>
                    </a:lnTo>
                    <a:lnTo>
                      <a:pt x="325" y="282"/>
                    </a:lnTo>
                    <a:lnTo>
                      <a:pt x="327" y="282"/>
                    </a:lnTo>
                    <a:lnTo>
                      <a:pt x="327" y="286"/>
                    </a:lnTo>
                    <a:lnTo>
                      <a:pt x="327" y="286"/>
                    </a:lnTo>
                    <a:lnTo>
                      <a:pt x="329" y="286"/>
                    </a:lnTo>
                    <a:lnTo>
                      <a:pt x="329" y="295"/>
                    </a:lnTo>
                    <a:lnTo>
                      <a:pt x="329" y="295"/>
                    </a:lnTo>
                    <a:lnTo>
                      <a:pt x="331" y="295"/>
                    </a:lnTo>
                    <a:lnTo>
                      <a:pt x="331" y="299"/>
                    </a:lnTo>
                    <a:lnTo>
                      <a:pt x="331" y="299"/>
                    </a:lnTo>
                    <a:lnTo>
                      <a:pt x="335" y="299"/>
                    </a:lnTo>
                    <a:lnTo>
                      <a:pt x="335" y="308"/>
                    </a:lnTo>
                    <a:lnTo>
                      <a:pt x="335" y="308"/>
                    </a:lnTo>
                    <a:lnTo>
                      <a:pt x="336" y="308"/>
                    </a:lnTo>
                    <a:lnTo>
                      <a:pt x="336" y="316"/>
                    </a:lnTo>
                    <a:lnTo>
                      <a:pt x="336" y="316"/>
                    </a:lnTo>
                    <a:lnTo>
                      <a:pt x="338" y="316"/>
                    </a:lnTo>
                    <a:lnTo>
                      <a:pt x="338" y="325"/>
                    </a:lnTo>
                    <a:lnTo>
                      <a:pt x="338" y="325"/>
                    </a:lnTo>
                    <a:lnTo>
                      <a:pt x="340" y="325"/>
                    </a:lnTo>
                    <a:lnTo>
                      <a:pt x="340" y="329"/>
                    </a:lnTo>
                    <a:lnTo>
                      <a:pt x="340" y="329"/>
                    </a:lnTo>
                    <a:lnTo>
                      <a:pt x="362" y="329"/>
                    </a:lnTo>
                    <a:lnTo>
                      <a:pt x="362" y="334"/>
                    </a:lnTo>
                    <a:lnTo>
                      <a:pt x="362" y="334"/>
                    </a:lnTo>
                    <a:lnTo>
                      <a:pt x="367" y="334"/>
                    </a:lnTo>
                    <a:lnTo>
                      <a:pt x="367" y="338"/>
                    </a:lnTo>
                    <a:lnTo>
                      <a:pt x="367" y="338"/>
                    </a:lnTo>
                    <a:lnTo>
                      <a:pt x="387" y="338"/>
                    </a:lnTo>
                    <a:lnTo>
                      <a:pt x="387" y="343"/>
                    </a:lnTo>
                    <a:lnTo>
                      <a:pt x="387" y="343"/>
                    </a:lnTo>
                    <a:lnTo>
                      <a:pt x="388" y="343"/>
                    </a:lnTo>
                    <a:lnTo>
                      <a:pt x="388" y="347"/>
                    </a:lnTo>
                    <a:lnTo>
                      <a:pt x="388" y="347"/>
                    </a:lnTo>
                    <a:lnTo>
                      <a:pt x="394" y="347"/>
                    </a:lnTo>
                    <a:lnTo>
                      <a:pt x="394" y="356"/>
                    </a:lnTo>
                    <a:lnTo>
                      <a:pt x="394" y="356"/>
                    </a:lnTo>
                    <a:lnTo>
                      <a:pt x="406" y="356"/>
                    </a:lnTo>
                    <a:lnTo>
                      <a:pt x="406" y="365"/>
                    </a:lnTo>
                    <a:lnTo>
                      <a:pt x="406" y="365"/>
                    </a:lnTo>
                    <a:lnTo>
                      <a:pt x="408" y="365"/>
                    </a:lnTo>
                    <a:lnTo>
                      <a:pt x="408" y="374"/>
                    </a:lnTo>
                    <a:lnTo>
                      <a:pt x="408" y="374"/>
                    </a:lnTo>
                    <a:lnTo>
                      <a:pt x="409" y="374"/>
                    </a:lnTo>
                    <a:lnTo>
                      <a:pt x="409" y="383"/>
                    </a:lnTo>
                    <a:lnTo>
                      <a:pt x="409" y="383"/>
                    </a:lnTo>
                    <a:lnTo>
                      <a:pt x="413" y="383"/>
                    </a:lnTo>
                    <a:lnTo>
                      <a:pt x="413" y="388"/>
                    </a:lnTo>
                    <a:lnTo>
                      <a:pt x="413" y="388"/>
                    </a:lnTo>
                    <a:lnTo>
                      <a:pt x="415" y="388"/>
                    </a:lnTo>
                    <a:lnTo>
                      <a:pt x="415" y="393"/>
                    </a:lnTo>
                    <a:lnTo>
                      <a:pt x="415" y="393"/>
                    </a:lnTo>
                    <a:lnTo>
                      <a:pt x="417" y="393"/>
                    </a:lnTo>
                    <a:lnTo>
                      <a:pt x="417" y="397"/>
                    </a:lnTo>
                    <a:lnTo>
                      <a:pt x="417" y="397"/>
                    </a:lnTo>
                    <a:lnTo>
                      <a:pt x="419" y="397"/>
                    </a:lnTo>
                    <a:lnTo>
                      <a:pt x="419" y="402"/>
                    </a:lnTo>
                    <a:lnTo>
                      <a:pt x="419" y="402"/>
                    </a:lnTo>
                    <a:lnTo>
                      <a:pt x="459" y="402"/>
                    </a:lnTo>
                    <a:lnTo>
                      <a:pt x="459" y="406"/>
                    </a:lnTo>
                    <a:lnTo>
                      <a:pt x="459" y="406"/>
                    </a:lnTo>
                    <a:lnTo>
                      <a:pt x="475" y="406"/>
                    </a:lnTo>
                    <a:lnTo>
                      <a:pt x="475" y="411"/>
                    </a:lnTo>
                    <a:lnTo>
                      <a:pt x="475" y="411"/>
                    </a:lnTo>
                    <a:lnTo>
                      <a:pt x="477" y="411"/>
                    </a:lnTo>
                    <a:lnTo>
                      <a:pt x="477" y="416"/>
                    </a:lnTo>
                    <a:lnTo>
                      <a:pt x="477" y="416"/>
                    </a:lnTo>
                    <a:lnTo>
                      <a:pt x="488" y="416"/>
                    </a:lnTo>
                    <a:lnTo>
                      <a:pt x="488" y="421"/>
                    </a:lnTo>
                    <a:lnTo>
                      <a:pt x="488" y="421"/>
                    </a:lnTo>
                    <a:lnTo>
                      <a:pt x="490" y="421"/>
                    </a:lnTo>
                    <a:lnTo>
                      <a:pt x="490" y="425"/>
                    </a:lnTo>
                    <a:lnTo>
                      <a:pt x="490" y="425"/>
                    </a:lnTo>
                    <a:lnTo>
                      <a:pt x="492" y="425"/>
                    </a:lnTo>
                    <a:lnTo>
                      <a:pt x="492" y="430"/>
                    </a:lnTo>
                    <a:lnTo>
                      <a:pt x="492" y="430"/>
                    </a:lnTo>
                    <a:lnTo>
                      <a:pt x="496" y="430"/>
                    </a:lnTo>
                    <a:lnTo>
                      <a:pt x="496" y="435"/>
                    </a:lnTo>
                    <a:lnTo>
                      <a:pt x="496" y="435"/>
                    </a:lnTo>
                    <a:lnTo>
                      <a:pt x="500" y="435"/>
                    </a:lnTo>
                    <a:lnTo>
                      <a:pt x="500" y="440"/>
                    </a:lnTo>
                    <a:lnTo>
                      <a:pt x="500" y="440"/>
                    </a:lnTo>
                    <a:lnTo>
                      <a:pt x="512" y="440"/>
                    </a:lnTo>
                    <a:lnTo>
                      <a:pt x="512" y="444"/>
                    </a:lnTo>
                    <a:lnTo>
                      <a:pt x="512" y="444"/>
                    </a:lnTo>
                    <a:lnTo>
                      <a:pt x="556" y="444"/>
                    </a:lnTo>
                    <a:lnTo>
                      <a:pt x="556" y="449"/>
                    </a:lnTo>
                    <a:lnTo>
                      <a:pt x="556" y="449"/>
                    </a:lnTo>
                    <a:lnTo>
                      <a:pt x="558" y="449"/>
                    </a:lnTo>
                    <a:lnTo>
                      <a:pt x="558" y="454"/>
                    </a:lnTo>
                    <a:lnTo>
                      <a:pt x="558" y="454"/>
                    </a:lnTo>
                    <a:lnTo>
                      <a:pt x="567" y="454"/>
                    </a:lnTo>
                    <a:lnTo>
                      <a:pt x="567" y="464"/>
                    </a:lnTo>
                    <a:lnTo>
                      <a:pt x="567" y="464"/>
                    </a:lnTo>
                    <a:lnTo>
                      <a:pt x="573" y="464"/>
                    </a:lnTo>
                    <a:lnTo>
                      <a:pt x="573" y="469"/>
                    </a:lnTo>
                    <a:lnTo>
                      <a:pt x="573" y="469"/>
                    </a:lnTo>
                    <a:lnTo>
                      <a:pt x="575" y="469"/>
                    </a:lnTo>
                    <a:lnTo>
                      <a:pt x="575" y="479"/>
                    </a:lnTo>
                    <a:lnTo>
                      <a:pt x="575" y="479"/>
                    </a:lnTo>
                    <a:lnTo>
                      <a:pt x="581" y="479"/>
                    </a:lnTo>
                    <a:lnTo>
                      <a:pt x="581" y="489"/>
                    </a:lnTo>
                    <a:lnTo>
                      <a:pt x="581" y="489"/>
                    </a:lnTo>
                    <a:lnTo>
                      <a:pt x="598" y="489"/>
                    </a:lnTo>
                    <a:lnTo>
                      <a:pt x="598" y="494"/>
                    </a:lnTo>
                    <a:lnTo>
                      <a:pt x="598" y="494"/>
                    </a:lnTo>
                    <a:lnTo>
                      <a:pt x="629" y="494"/>
                    </a:lnTo>
                    <a:lnTo>
                      <a:pt x="629" y="499"/>
                    </a:lnTo>
                    <a:lnTo>
                      <a:pt x="629" y="499"/>
                    </a:lnTo>
                    <a:lnTo>
                      <a:pt x="650" y="499"/>
                    </a:lnTo>
                    <a:lnTo>
                      <a:pt x="650" y="505"/>
                    </a:lnTo>
                    <a:lnTo>
                      <a:pt x="650" y="505"/>
                    </a:lnTo>
                    <a:lnTo>
                      <a:pt x="656" y="505"/>
                    </a:lnTo>
                    <a:lnTo>
                      <a:pt x="656" y="510"/>
                    </a:lnTo>
                    <a:lnTo>
                      <a:pt x="656" y="510"/>
                    </a:lnTo>
                    <a:lnTo>
                      <a:pt x="660" y="510"/>
                    </a:lnTo>
                    <a:lnTo>
                      <a:pt x="660" y="515"/>
                    </a:lnTo>
                    <a:lnTo>
                      <a:pt x="660" y="515"/>
                    </a:lnTo>
                    <a:lnTo>
                      <a:pt x="663" y="515"/>
                    </a:lnTo>
                    <a:lnTo>
                      <a:pt x="663" y="521"/>
                    </a:lnTo>
                    <a:lnTo>
                      <a:pt x="663" y="521"/>
                    </a:lnTo>
                    <a:lnTo>
                      <a:pt x="669" y="521"/>
                    </a:lnTo>
                    <a:lnTo>
                      <a:pt x="669" y="526"/>
                    </a:lnTo>
                    <a:lnTo>
                      <a:pt x="669" y="526"/>
                    </a:lnTo>
                    <a:lnTo>
                      <a:pt x="686" y="526"/>
                    </a:lnTo>
                    <a:lnTo>
                      <a:pt x="686" y="531"/>
                    </a:lnTo>
                    <a:lnTo>
                      <a:pt x="686" y="531"/>
                    </a:lnTo>
                    <a:lnTo>
                      <a:pt x="717" y="531"/>
                    </a:lnTo>
                    <a:lnTo>
                      <a:pt x="717" y="537"/>
                    </a:lnTo>
                    <a:lnTo>
                      <a:pt x="717" y="537"/>
                    </a:lnTo>
                    <a:lnTo>
                      <a:pt x="723" y="537"/>
                    </a:lnTo>
                    <a:lnTo>
                      <a:pt x="723" y="547"/>
                    </a:lnTo>
                    <a:lnTo>
                      <a:pt x="723" y="547"/>
                    </a:lnTo>
                    <a:lnTo>
                      <a:pt x="731" y="547"/>
                    </a:lnTo>
                    <a:lnTo>
                      <a:pt x="731" y="553"/>
                    </a:lnTo>
                    <a:lnTo>
                      <a:pt x="731" y="553"/>
                    </a:lnTo>
                    <a:lnTo>
                      <a:pt x="733" y="553"/>
                    </a:lnTo>
                    <a:lnTo>
                      <a:pt x="733" y="558"/>
                    </a:lnTo>
                    <a:lnTo>
                      <a:pt x="733" y="558"/>
                    </a:lnTo>
                    <a:lnTo>
                      <a:pt x="735" y="558"/>
                    </a:lnTo>
                    <a:lnTo>
                      <a:pt x="735" y="564"/>
                    </a:lnTo>
                    <a:lnTo>
                      <a:pt x="735" y="564"/>
                    </a:lnTo>
                    <a:lnTo>
                      <a:pt x="736" y="564"/>
                    </a:lnTo>
                    <a:lnTo>
                      <a:pt x="736" y="569"/>
                    </a:lnTo>
                    <a:lnTo>
                      <a:pt x="736" y="569"/>
                    </a:lnTo>
                    <a:lnTo>
                      <a:pt x="742" y="569"/>
                    </a:lnTo>
                    <a:lnTo>
                      <a:pt x="742" y="580"/>
                    </a:lnTo>
                    <a:lnTo>
                      <a:pt x="742" y="580"/>
                    </a:lnTo>
                    <a:lnTo>
                      <a:pt x="798" y="580"/>
                    </a:lnTo>
                    <a:lnTo>
                      <a:pt x="798" y="586"/>
                    </a:lnTo>
                    <a:lnTo>
                      <a:pt x="798" y="586"/>
                    </a:lnTo>
                    <a:lnTo>
                      <a:pt x="825" y="586"/>
                    </a:lnTo>
                    <a:lnTo>
                      <a:pt x="825" y="591"/>
                    </a:lnTo>
                    <a:lnTo>
                      <a:pt x="825" y="591"/>
                    </a:lnTo>
                    <a:lnTo>
                      <a:pt x="827" y="591"/>
                    </a:lnTo>
                    <a:lnTo>
                      <a:pt x="827" y="597"/>
                    </a:lnTo>
                    <a:lnTo>
                      <a:pt x="827" y="597"/>
                    </a:lnTo>
                    <a:lnTo>
                      <a:pt x="832" y="597"/>
                    </a:lnTo>
                    <a:lnTo>
                      <a:pt x="832" y="602"/>
                    </a:lnTo>
                    <a:lnTo>
                      <a:pt x="832" y="602"/>
                    </a:lnTo>
                    <a:lnTo>
                      <a:pt x="840" y="602"/>
                    </a:lnTo>
                    <a:lnTo>
                      <a:pt x="840" y="608"/>
                    </a:lnTo>
                    <a:lnTo>
                      <a:pt x="840" y="608"/>
                    </a:lnTo>
                    <a:lnTo>
                      <a:pt x="846" y="608"/>
                    </a:lnTo>
                    <a:lnTo>
                      <a:pt x="846" y="613"/>
                    </a:lnTo>
                    <a:lnTo>
                      <a:pt x="846" y="613"/>
                    </a:lnTo>
                    <a:lnTo>
                      <a:pt x="848" y="613"/>
                    </a:lnTo>
                    <a:lnTo>
                      <a:pt x="848" y="619"/>
                    </a:lnTo>
                    <a:lnTo>
                      <a:pt x="848" y="619"/>
                    </a:lnTo>
                    <a:lnTo>
                      <a:pt x="852" y="619"/>
                    </a:lnTo>
                    <a:lnTo>
                      <a:pt x="852" y="641"/>
                    </a:lnTo>
                    <a:lnTo>
                      <a:pt x="852" y="641"/>
                    </a:lnTo>
                    <a:lnTo>
                      <a:pt x="857" y="641"/>
                    </a:lnTo>
                    <a:lnTo>
                      <a:pt x="857" y="653"/>
                    </a:lnTo>
                    <a:lnTo>
                      <a:pt x="857" y="653"/>
                    </a:lnTo>
                    <a:lnTo>
                      <a:pt x="863" y="653"/>
                    </a:lnTo>
                    <a:lnTo>
                      <a:pt x="863" y="659"/>
                    </a:lnTo>
                    <a:lnTo>
                      <a:pt x="863" y="659"/>
                    </a:lnTo>
                    <a:lnTo>
                      <a:pt x="938" y="659"/>
                    </a:lnTo>
                    <a:lnTo>
                      <a:pt x="938" y="665"/>
                    </a:lnTo>
                    <a:lnTo>
                      <a:pt x="938" y="665"/>
                    </a:lnTo>
                    <a:lnTo>
                      <a:pt x="969" y="665"/>
                    </a:lnTo>
                    <a:lnTo>
                      <a:pt x="969" y="672"/>
                    </a:lnTo>
                    <a:lnTo>
                      <a:pt x="969" y="672"/>
                    </a:lnTo>
                    <a:lnTo>
                      <a:pt x="979" y="672"/>
                    </a:lnTo>
                    <a:lnTo>
                      <a:pt x="979" y="679"/>
                    </a:lnTo>
                    <a:lnTo>
                      <a:pt x="979" y="679"/>
                    </a:lnTo>
                    <a:lnTo>
                      <a:pt x="1063" y="679"/>
                    </a:lnTo>
                    <a:lnTo>
                      <a:pt x="1063" y="687"/>
                    </a:lnTo>
                    <a:lnTo>
                      <a:pt x="1063" y="687"/>
                    </a:lnTo>
                    <a:lnTo>
                      <a:pt x="1094" y="687"/>
                    </a:lnTo>
                    <a:lnTo>
                      <a:pt x="1094" y="695"/>
                    </a:lnTo>
                    <a:lnTo>
                      <a:pt x="1094" y="695"/>
                    </a:lnTo>
                    <a:lnTo>
                      <a:pt x="1148" y="695"/>
                    </a:lnTo>
                    <a:lnTo>
                      <a:pt x="1148" y="704"/>
                    </a:lnTo>
                    <a:lnTo>
                      <a:pt x="1148" y="704"/>
                    </a:lnTo>
                    <a:lnTo>
                      <a:pt x="1200" y="704"/>
                    </a:lnTo>
                    <a:lnTo>
                      <a:pt x="1200" y="712"/>
                    </a:lnTo>
                    <a:lnTo>
                      <a:pt x="1200" y="712"/>
                    </a:lnTo>
                    <a:lnTo>
                      <a:pt x="1204" y="712"/>
                    </a:lnTo>
                    <a:lnTo>
                      <a:pt x="1204" y="720"/>
                    </a:lnTo>
                    <a:lnTo>
                      <a:pt x="1204" y="720"/>
                    </a:lnTo>
                    <a:lnTo>
                      <a:pt x="1215" y="720"/>
                    </a:lnTo>
                    <a:lnTo>
                      <a:pt x="1215" y="730"/>
                    </a:lnTo>
                    <a:lnTo>
                      <a:pt x="1215" y="730"/>
                    </a:lnTo>
                    <a:lnTo>
                      <a:pt x="1269" y="730"/>
                    </a:lnTo>
                    <a:lnTo>
                      <a:pt x="1269" y="740"/>
                    </a:lnTo>
                    <a:lnTo>
                      <a:pt x="1269" y="740"/>
                    </a:lnTo>
                    <a:lnTo>
                      <a:pt x="1356" y="740"/>
                    </a:lnTo>
                    <a:lnTo>
                      <a:pt x="1356" y="750"/>
                    </a:lnTo>
                    <a:lnTo>
                      <a:pt x="1356" y="750"/>
                    </a:lnTo>
                    <a:lnTo>
                      <a:pt x="1534" y="750"/>
                    </a:lnTo>
                    <a:lnTo>
                      <a:pt x="1534" y="762"/>
                    </a:lnTo>
                    <a:lnTo>
                      <a:pt x="1534" y="762"/>
                    </a:lnTo>
                    <a:lnTo>
                      <a:pt x="1575" y="762"/>
                    </a:lnTo>
                    <a:lnTo>
                      <a:pt x="1575" y="773"/>
                    </a:lnTo>
                    <a:lnTo>
                      <a:pt x="1575" y="773"/>
                    </a:lnTo>
                    <a:lnTo>
                      <a:pt x="1752" y="773"/>
                    </a:lnTo>
                    <a:lnTo>
                      <a:pt x="1752" y="795"/>
                    </a:lnTo>
                    <a:lnTo>
                      <a:pt x="1752" y="795"/>
                    </a:lnTo>
                    <a:lnTo>
                      <a:pt x="2448" y="795"/>
                    </a:lnTo>
                    <a:lnTo>
                      <a:pt x="2448" y="795"/>
                    </a:lnTo>
                  </a:path>
                </a:pathLst>
              </a:custGeom>
              <a:noFill/>
              <a:ln w="25400" cap="sq">
                <a:solidFill>
                  <a:srgbClr val="0076A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276" name="Group 1275">
                <a:extLst>
                  <a:ext uri="{FF2B5EF4-FFF2-40B4-BE49-F238E27FC236}">
                    <a16:creationId xmlns:a16="http://schemas.microsoft.com/office/drawing/2014/main" id="{3A5E2D75-52B1-B90A-4101-4C1F6E9187D3}"/>
                  </a:ext>
                </a:extLst>
              </p:cNvPr>
              <p:cNvGrpSpPr/>
              <p:nvPr/>
            </p:nvGrpSpPr>
            <p:grpSpPr>
              <a:xfrm>
                <a:off x="1278446" y="1713194"/>
                <a:ext cx="1348846" cy="870909"/>
                <a:chOff x="490538" y="512763"/>
                <a:chExt cx="547687" cy="485775"/>
              </a:xfrm>
            </p:grpSpPr>
            <p:sp>
              <p:nvSpPr>
                <p:cNvPr id="1476" name="Line 3338">
                  <a:extLst>
                    <a:ext uri="{FF2B5EF4-FFF2-40B4-BE49-F238E27FC236}">
                      <a16:creationId xmlns:a16="http://schemas.microsoft.com/office/drawing/2014/main" id="{29C5886F-E817-C873-DCB2-7EDBAAB70993}"/>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7" name="Line 3339">
                  <a:extLst>
                    <a:ext uri="{FF2B5EF4-FFF2-40B4-BE49-F238E27FC236}">
                      <a16:creationId xmlns:a16="http://schemas.microsoft.com/office/drawing/2014/main" id="{ABEBAEBF-3A0E-34B3-ED59-2E98B979A70D}"/>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8" name="Line 3340">
                  <a:extLst>
                    <a:ext uri="{FF2B5EF4-FFF2-40B4-BE49-F238E27FC236}">
                      <a16:creationId xmlns:a16="http://schemas.microsoft.com/office/drawing/2014/main" id="{4E49E6BC-0D87-9E73-E33B-9D02A9FFFA73}"/>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9" name="Line 3341">
                  <a:extLst>
                    <a:ext uri="{FF2B5EF4-FFF2-40B4-BE49-F238E27FC236}">
                      <a16:creationId xmlns:a16="http://schemas.microsoft.com/office/drawing/2014/main" id="{DB1FE6ED-EB00-2B2C-94C6-74658B3026F3}"/>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0" name="Line 3342">
                  <a:extLst>
                    <a:ext uri="{FF2B5EF4-FFF2-40B4-BE49-F238E27FC236}">
                      <a16:creationId xmlns:a16="http://schemas.microsoft.com/office/drawing/2014/main" id="{D938A696-8416-75C0-DD5D-EA0D0099582B}"/>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1" name="Line 3343">
                  <a:extLst>
                    <a:ext uri="{FF2B5EF4-FFF2-40B4-BE49-F238E27FC236}">
                      <a16:creationId xmlns:a16="http://schemas.microsoft.com/office/drawing/2014/main" id="{280C7C26-66BB-556F-D2C2-90E6F9F520E3}"/>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2" name="Line 3344">
                  <a:extLst>
                    <a:ext uri="{FF2B5EF4-FFF2-40B4-BE49-F238E27FC236}">
                      <a16:creationId xmlns:a16="http://schemas.microsoft.com/office/drawing/2014/main" id="{996AB6C1-C92D-B647-0896-D87F78A8E0DF}"/>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3" name="Line 3345">
                  <a:extLst>
                    <a:ext uri="{FF2B5EF4-FFF2-40B4-BE49-F238E27FC236}">
                      <a16:creationId xmlns:a16="http://schemas.microsoft.com/office/drawing/2014/main" id="{21A22BF8-0EA1-C3BD-2B76-8E50F54F7E1F}"/>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4" name="Line 3346">
                  <a:extLst>
                    <a:ext uri="{FF2B5EF4-FFF2-40B4-BE49-F238E27FC236}">
                      <a16:creationId xmlns:a16="http://schemas.microsoft.com/office/drawing/2014/main" id="{52B6CCEC-98C4-3E2B-948A-7A2C830FBF5E}"/>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5" name="Line 3347">
                  <a:extLst>
                    <a:ext uri="{FF2B5EF4-FFF2-40B4-BE49-F238E27FC236}">
                      <a16:creationId xmlns:a16="http://schemas.microsoft.com/office/drawing/2014/main" id="{8EDF957A-0601-E977-E6B8-82FDBDFF3E78}"/>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6" name="Line 3348">
                  <a:extLst>
                    <a:ext uri="{FF2B5EF4-FFF2-40B4-BE49-F238E27FC236}">
                      <a16:creationId xmlns:a16="http://schemas.microsoft.com/office/drawing/2014/main" id="{36484E11-309D-FCB3-D23F-7D5A6104897F}"/>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7" name="Line 3349">
                  <a:extLst>
                    <a:ext uri="{FF2B5EF4-FFF2-40B4-BE49-F238E27FC236}">
                      <a16:creationId xmlns:a16="http://schemas.microsoft.com/office/drawing/2014/main" id="{8BFA2276-698F-93BA-09DE-59D29BCC0FBF}"/>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8" name="Line 3350">
                  <a:extLst>
                    <a:ext uri="{FF2B5EF4-FFF2-40B4-BE49-F238E27FC236}">
                      <a16:creationId xmlns:a16="http://schemas.microsoft.com/office/drawing/2014/main" id="{9273DFDC-7F7D-02C9-02E2-06EF672AB94E}"/>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9" name="Line 3351">
                  <a:extLst>
                    <a:ext uri="{FF2B5EF4-FFF2-40B4-BE49-F238E27FC236}">
                      <a16:creationId xmlns:a16="http://schemas.microsoft.com/office/drawing/2014/main" id="{D9EE2328-56C6-8998-0DE8-80A928E0F532}"/>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0" name="Line 3352">
                  <a:extLst>
                    <a:ext uri="{FF2B5EF4-FFF2-40B4-BE49-F238E27FC236}">
                      <a16:creationId xmlns:a16="http://schemas.microsoft.com/office/drawing/2014/main" id="{787A8957-9F72-5921-7700-A6056F5D9511}"/>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1" name="Line 3353">
                  <a:extLst>
                    <a:ext uri="{FF2B5EF4-FFF2-40B4-BE49-F238E27FC236}">
                      <a16:creationId xmlns:a16="http://schemas.microsoft.com/office/drawing/2014/main" id="{51DB4BCE-6892-6926-A92F-1512D0FB5CDF}"/>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2" name="Line 3354">
                  <a:extLst>
                    <a:ext uri="{FF2B5EF4-FFF2-40B4-BE49-F238E27FC236}">
                      <a16:creationId xmlns:a16="http://schemas.microsoft.com/office/drawing/2014/main" id="{89C7B10C-0D73-CCE5-059E-30AB4FCF8C1C}"/>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3" name="Line 3355">
                  <a:extLst>
                    <a:ext uri="{FF2B5EF4-FFF2-40B4-BE49-F238E27FC236}">
                      <a16:creationId xmlns:a16="http://schemas.microsoft.com/office/drawing/2014/main" id="{39AC4DF0-2B82-7BC8-2DEE-4A9AA2655E44}"/>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4" name="Line 3356">
                  <a:extLst>
                    <a:ext uri="{FF2B5EF4-FFF2-40B4-BE49-F238E27FC236}">
                      <a16:creationId xmlns:a16="http://schemas.microsoft.com/office/drawing/2014/main" id="{89365184-F8BC-FF3D-96E9-54F43C7F97DF}"/>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5" name="Line 3357">
                  <a:extLst>
                    <a:ext uri="{FF2B5EF4-FFF2-40B4-BE49-F238E27FC236}">
                      <a16:creationId xmlns:a16="http://schemas.microsoft.com/office/drawing/2014/main" id="{49EAD7B2-6CDD-ED10-DB57-300FB111F4C7}"/>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6" name="Line 3358">
                  <a:extLst>
                    <a:ext uri="{FF2B5EF4-FFF2-40B4-BE49-F238E27FC236}">
                      <a16:creationId xmlns:a16="http://schemas.microsoft.com/office/drawing/2014/main" id="{24AD4BF6-C955-7147-536C-21C5CBCA6CB4}"/>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7" name="Line 3359">
                  <a:extLst>
                    <a:ext uri="{FF2B5EF4-FFF2-40B4-BE49-F238E27FC236}">
                      <a16:creationId xmlns:a16="http://schemas.microsoft.com/office/drawing/2014/main" id="{3FF7DEE9-3B03-018B-E04B-6A334E8C19EB}"/>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8" name="Line 3360">
                  <a:extLst>
                    <a:ext uri="{FF2B5EF4-FFF2-40B4-BE49-F238E27FC236}">
                      <a16:creationId xmlns:a16="http://schemas.microsoft.com/office/drawing/2014/main" id="{6BD460B9-D532-4CBB-20E7-2985BE250477}"/>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9" name="Line 3361">
                  <a:extLst>
                    <a:ext uri="{FF2B5EF4-FFF2-40B4-BE49-F238E27FC236}">
                      <a16:creationId xmlns:a16="http://schemas.microsoft.com/office/drawing/2014/main" id="{EE0BE4FB-189F-AB03-5BB3-A810FBCF39AA}"/>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0" name="Line 3362">
                  <a:extLst>
                    <a:ext uri="{FF2B5EF4-FFF2-40B4-BE49-F238E27FC236}">
                      <a16:creationId xmlns:a16="http://schemas.microsoft.com/office/drawing/2014/main" id="{5E7EB56C-DF24-686D-91B2-820E4E5FA229}"/>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1" name="Line 3363">
                  <a:extLst>
                    <a:ext uri="{FF2B5EF4-FFF2-40B4-BE49-F238E27FC236}">
                      <a16:creationId xmlns:a16="http://schemas.microsoft.com/office/drawing/2014/main" id="{805E0779-6DA6-6699-60EB-A1558F40F56B}"/>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2" name="Line 3364">
                  <a:extLst>
                    <a:ext uri="{FF2B5EF4-FFF2-40B4-BE49-F238E27FC236}">
                      <a16:creationId xmlns:a16="http://schemas.microsoft.com/office/drawing/2014/main" id="{B2827884-3BA9-DE36-4C1F-0F2A1AFFC35C}"/>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3" name="Line 3365">
                  <a:extLst>
                    <a:ext uri="{FF2B5EF4-FFF2-40B4-BE49-F238E27FC236}">
                      <a16:creationId xmlns:a16="http://schemas.microsoft.com/office/drawing/2014/main" id="{63496299-280F-1285-D629-A4839F52E284}"/>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4" name="Line 3366">
                  <a:extLst>
                    <a:ext uri="{FF2B5EF4-FFF2-40B4-BE49-F238E27FC236}">
                      <a16:creationId xmlns:a16="http://schemas.microsoft.com/office/drawing/2014/main" id="{B009B13C-E69A-8206-06DC-49F9903E5536}"/>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5" name="Line 3367">
                  <a:extLst>
                    <a:ext uri="{FF2B5EF4-FFF2-40B4-BE49-F238E27FC236}">
                      <a16:creationId xmlns:a16="http://schemas.microsoft.com/office/drawing/2014/main" id="{0B49E990-13E1-0929-76F4-0718BA34DB9D}"/>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6" name="Line 3368">
                  <a:extLst>
                    <a:ext uri="{FF2B5EF4-FFF2-40B4-BE49-F238E27FC236}">
                      <a16:creationId xmlns:a16="http://schemas.microsoft.com/office/drawing/2014/main" id="{69DAF9FA-976E-6D8F-4662-249AA4F71419}"/>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7" name="Line 3369">
                  <a:extLst>
                    <a:ext uri="{FF2B5EF4-FFF2-40B4-BE49-F238E27FC236}">
                      <a16:creationId xmlns:a16="http://schemas.microsoft.com/office/drawing/2014/main" id="{9E479AA6-B7CB-9CC0-43BA-A35DCE45FD90}"/>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8" name="Line 3370">
                  <a:extLst>
                    <a:ext uri="{FF2B5EF4-FFF2-40B4-BE49-F238E27FC236}">
                      <a16:creationId xmlns:a16="http://schemas.microsoft.com/office/drawing/2014/main" id="{72FF1AB2-2DD6-9327-B192-DACF8034E836}"/>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9" name="Line 3371">
                  <a:extLst>
                    <a:ext uri="{FF2B5EF4-FFF2-40B4-BE49-F238E27FC236}">
                      <a16:creationId xmlns:a16="http://schemas.microsoft.com/office/drawing/2014/main" id="{A78EE6FF-A2F4-CD16-1444-97D1D9751E7D}"/>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0" name="Line 3372">
                  <a:extLst>
                    <a:ext uri="{FF2B5EF4-FFF2-40B4-BE49-F238E27FC236}">
                      <a16:creationId xmlns:a16="http://schemas.microsoft.com/office/drawing/2014/main" id="{4BEB27EA-E26E-2DA1-201E-F97A9F1ACCAE}"/>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1" name="Line 3373">
                  <a:extLst>
                    <a:ext uri="{FF2B5EF4-FFF2-40B4-BE49-F238E27FC236}">
                      <a16:creationId xmlns:a16="http://schemas.microsoft.com/office/drawing/2014/main" id="{700552A8-AFF5-8085-0264-E0EDF294568D}"/>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2" name="Line 3374">
                  <a:extLst>
                    <a:ext uri="{FF2B5EF4-FFF2-40B4-BE49-F238E27FC236}">
                      <a16:creationId xmlns:a16="http://schemas.microsoft.com/office/drawing/2014/main" id="{1789C124-A589-8E79-EE34-C35D9DF3F64B}"/>
                    </a:ext>
                  </a:extLst>
                </p:cNvPr>
                <p:cNvSpPr>
                  <a:spLocks noChangeShapeType="1"/>
                </p:cNvSpPr>
                <p:nvPr/>
              </p:nvSpPr>
              <p:spPr bwMode="auto">
                <a:xfrm>
                  <a:off x="490538" y="528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3" name="Line 3375">
                  <a:extLst>
                    <a:ext uri="{FF2B5EF4-FFF2-40B4-BE49-F238E27FC236}">
                      <a16:creationId xmlns:a16="http://schemas.microsoft.com/office/drawing/2014/main" id="{4CA39DA0-5249-B8D6-C0DA-1E45EDB98AA4}"/>
                    </a:ext>
                  </a:extLst>
                </p:cNvPr>
                <p:cNvSpPr>
                  <a:spLocks noChangeShapeType="1"/>
                </p:cNvSpPr>
                <p:nvPr/>
              </p:nvSpPr>
              <p:spPr bwMode="auto">
                <a:xfrm>
                  <a:off x="506413" y="5127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4" name="Line 3376">
                  <a:extLst>
                    <a:ext uri="{FF2B5EF4-FFF2-40B4-BE49-F238E27FC236}">
                      <a16:creationId xmlns:a16="http://schemas.microsoft.com/office/drawing/2014/main" id="{9A508B8E-AAA6-0B57-7A95-B41FC48C227C}"/>
                    </a:ext>
                  </a:extLst>
                </p:cNvPr>
                <p:cNvSpPr>
                  <a:spLocks noChangeShapeType="1"/>
                </p:cNvSpPr>
                <p:nvPr/>
              </p:nvSpPr>
              <p:spPr bwMode="auto">
                <a:xfrm>
                  <a:off x="603250" y="6080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5" name="Line 3377">
                  <a:extLst>
                    <a:ext uri="{FF2B5EF4-FFF2-40B4-BE49-F238E27FC236}">
                      <a16:creationId xmlns:a16="http://schemas.microsoft.com/office/drawing/2014/main" id="{34FADDAF-3013-ABD9-2272-559734F6DE7A}"/>
                    </a:ext>
                  </a:extLst>
                </p:cNvPr>
                <p:cNvSpPr>
                  <a:spLocks noChangeShapeType="1"/>
                </p:cNvSpPr>
                <p:nvPr/>
              </p:nvSpPr>
              <p:spPr bwMode="auto">
                <a:xfrm>
                  <a:off x="619125" y="59213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6" name="Line 3378">
                  <a:extLst>
                    <a:ext uri="{FF2B5EF4-FFF2-40B4-BE49-F238E27FC236}">
                      <a16:creationId xmlns:a16="http://schemas.microsoft.com/office/drawing/2014/main" id="{17D1C5B4-7078-1137-1215-CA256AF4121F}"/>
                    </a:ext>
                  </a:extLst>
                </p:cNvPr>
                <p:cNvSpPr>
                  <a:spLocks noChangeShapeType="1"/>
                </p:cNvSpPr>
                <p:nvPr/>
              </p:nvSpPr>
              <p:spPr bwMode="auto">
                <a:xfrm>
                  <a:off x="615950" y="63182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7" name="Line 3379">
                  <a:extLst>
                    <a:ext uri="{FF2B5EF4-FFF2-40B4-BE49-F238E27FC236}">
                      <a16:creationId xmlns:a16="http://schemas.microsoft.com/office/drawing/2014/main" id="{78E32895-6A26-75F8-7434-290B8186FDBF}"/>
                    </a:ext>
                  </a:extLst>
                </p:cNvPr>
                <p:cNvSpPr>
                  <a:spLocks noChangeShapeType="1"/>
                </p:cNvSpPr>
                <p:nvPr/>
              </p:nvSpPr>
              <p:spPr bwMode="auto">
                <a:xfrm>
                  <a:off x="631825" y="61753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8" name="Line 3380">
                  <a:extLst>
                    <a:ext uri="{FF2B5EF4-FFF2-40B4-BE49-F238E27FC236}">
                      <a16:creationId xmlns:a16="http://schemas.microsoft.com/office/drawing/2014/main" id="{6683FC5D-8111-4DBC-084A-76F02F2D7E3D}"/>
                    </a:ext>
                  </a:extLst>
                </p:cNvPr>
                <p:cNvSpPr>
                  <a:spLocks noChangeShapeType="1"/>
                </p:cNvSpPr>
                <p:nvPr/>
              </p:nvSpPr>
              <p:spPr bwMode="auto">
                <a:xfrm>
                  <a:off x="615950" y="63182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9" name="Line 3381">
                  <a:extLst>
                    <a:ext uri="{FF2B5EF4-FFF2-40B4-BE49-F238E27FC236}">
                      <a16:creationId xmlns:a16="http://schemas.microsoft.com/office/drawing/2014/main" id="{1A7F598C-125D-2166-39CF-C4D1B0E0B2C9}"/>
                    </a:ext>
                  </a:extLst>
                </p:cNvPr>
                <p:cNvSpPr>
                  <a:spLocks noChangeShapeType="1"/>
                </p:cNvSpPr>
                <p:nvPr/>
              </p:nvSpPr>
              <p:spPr bwMode="auto">
                <a:xfrm>
                  <a:off x="631825" y="61753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0" name="Line 3382">
                  <a:extLst>
                    <a:ext uri="{FF2B5EF4-FFF2-40B4-BE49-F238E27FC236}">
                      <a16:creationId xmlns:a16="http://schemas.microsoft.com/office/drawing/2014/main" id="{8C84F0A5-FEDD-2C66-36AE-75B308B849DF}"/>
                    </a:ext>
                  </a:extLst>
                </p:cNvPr>
                <p:cNvSpPr>
                  <a:spLocks noChangeShapeType="1"/>
                </p:cNvSpPr>
                <p:nvPr/>
              </p:nvSpPr>
              <p:spPr bwMode="auto">
                <a:xfrm>
                  <a:off x="619125" y="6508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1" name="Line 3383">
                  <a:extLst>
                    <a:ext uri="{FF2B5EF4-FFF2-40B4-BE49-F238E27FC236}">
                      <a16:creationId xmlns:a16="http://schemas.microsoft.com/office/drawing/2014/main" id="{209AD4BA-48DC-426D-1980-AAD12B831CC2}"/>
                    </a:ext>
                  </a:extLst>
                </p:cNvPr>
                <p:cNvSpPr>
                  <a:spLocks noChangeShapeType="1"/>
                </p:cNvSpPr>
                <p:nvPr/>
              </p:nvSpPr>
              <p:spPr bwMode="auto">
                <a:xfrm>
                  <a:off x="635000" y="6350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2" name="Line 3384">
                  <a:extLst>
                    <a:ext uri="{FF2B5EF4-FFF2-40B4-BE49-F238E27FC236}">
                      <a16:creationId xmlns:a16="http://schemas.microsoft.com/office/drawing/2014/main" id="{D9689C03-10DA-E779-2332-57758B11C142}"/>
                    </a:ext>
                  </a:extLst>
                </p:cNvPr>
                <p:cNvSpPr>
                  <a:spLocks noChangeShapeType="1"/>
                </p:cNvSpPr>
                <p:nvPr/>
              </p:nvSpPr>
              <p:spPr bwMode="auto">
                <a:xfrm>
                  <a:off x="619125" y="6508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3" name="Line 3385">
                  <a:extLst>
                    <a:ext uri="{FF2B5EF4-FFF2-40B4-BE49-F238E27FC236}">
                      <a16:creationId xmlns:a16="http://schemas.microsoft.com/office/drawing/2014/main" id="{E453701A-20E1-B547-7754-860C2C636053}"/>
                    </a:ext>
                  </a:extLst>
                </p:cNvPr>
                <p:cNvSpPr>
                  <a:spLocks noChangeShapeType="1"/>
                </p:cNvSpPr>
                <p:nvPr/>
              </p:nvSpPr>
              <p:spPr bwMode="auto">
                <a:xfrm>
                  <a:off x="635000" y="6350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4" name="Line 3386">
                  <a:extLst>
                    <a:ext uri="{FF2B5EF4-FFF2-40B4-BE49-F238E27FC236}">
                      <a16:creationId xmlns:a16="http://schemas.microsoft.com/office/drawing/2014/main" id="{4112219E-F091-D307-C4E8-0E2908174F08}"/>
                    </a:ext>
                  </a:extLst>
                </p:cNvPr>
                <p:cNvSpPr>
                  <a:spLocks noChangeShapeType="1"/>
                </p:cNvSpPr>
                <p:nvPr/>
              </p:nvSpPr>
              <p:spPr bwMode="auto">
                <a:xfrm>
                  <a:off x="622300" y="65722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5" name="Line 3387">
                  <a:extLst>
                    <a:ext uri="{FF2B5EF4-FFF2-40B4-BE49-F238E27FC236}">
                      <a16:creationId xmlns:a16="http://schemas.microsoft.com/office/drawing/2014/main" id="{10252288-9160-A365-5A06-7CBCA8DFCCEE}"/>
                    </a:ext>
                  </a:extLst>
                </p:cNvPr>
                <p:cNvSpPr>
                  <a:spLocks noChangeShapeType="1"/>
                </p:cNvSpPr>
                <p:nvPr/>
              </p:nvSpPr>
              <p:spPr bwMode="auto">
                <a:xfrm>
                  <a:off x="638175" y="6413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6" name="Line 3388">
                  <a:extLst>
                    <a:ext uri="{FF2B5EF4-FFF2-40B4-BE49-F238E27FC236}">
                      <a16:creationId xmlns:a16="http://schemas.microsoft.com/office/drawing/2014/main" id="{7888351E-8AB9-B381-6EBD-A3FE05A476F8}"/>
                    </a:ext>
                  </a:extLst>
                </p:cNvPr>
                <p:cNvSpPr>
                  <a:spLocks noChangeShapeType="1"/>
                </p:cNvSpPr>
                <p:nvPr/>
              </p:nvSpPr>
              <p:spPr bwMode="auto">
                <a:xfrm>
                  <a:off x="639763" y="6889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7" name="Line 3389">
                  <a:extLst>
                    <a:ext uri="{FF2B5EF4-FFF2-40B4-BE49-F238E27FC236}">
                      <a16:creationId xmlns:a16="http://schemas.microsoft.com/office/drawing/2014/main" id="{17EC623B-9159-09BB-6121-A6AF4847718D}"/>
                    </a:ext>
                  </a:extLst>
                </p:cNvPr>
                <p:cNvSpPr>
                  <a:spLocks noChangeShapeType="1"/>
                </p:cNvSpPr>
                <p:nvPr/>
              </p:nvSpPr>
              <p:spPr bwMode="auto">
                <a:xfrm>
                  <a:off x="655638" y="6731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8" name="Line 3390">
                  <a:extLst>
                    <a:ext uri="{FF2B5EF4-FFF2-40B4-BE49-F238E27FC236}">
                      <a16:creationId xmlns:a16="http://schemas.microsoft.com/office/drawing/2014/main" id="{76599E90-FBC3-B7DF-290C-2D997B2B4744}"/>
                    </a:ext>
                  </a:extLst>
                </p:cNvPr>
                <p:cNvSpPr>
                  <a:spLocks noChangeShapeType="1"/>
                </p:cNvSpPr>
                <p:nvPr/>
              </p:nvSpPr>
              <p:spPr bwMode="auto">
                <a:xfrm>
                  <a:off x="725488" y="7064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9" name="Line 3391">
                  <a:extLst>
                    <a:ext uri="{FF2B5EF4-FFF2-40B4-BE49-F238E27FC236}">
                      <a16:creationId xmlns:a16="http://schemas.microsoft.com/office/drawing/2014/main" id="{CC361A1F-56D3-1DC2-BCAE-BE3BE4B9612A}"/>
                    </a:ext>
                  </a:extLst>
                </p:cNvPr>
                <p:cNvSpPr>
                  <a:spLocks noChangeShapeType="1"/>
                </p:cNvSpPr>
                <p:nvPr/>
              </p:nvSpPr>
              <p:spPr bwMode="auto">
                <a:xfrm>
                  <a:off x="741363" y="6921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0" name="Line 3392">
                  <a:extLst>
                    <a:ext uri="{FF2B5EF4-FFF2-40B4-BE49-F238E27FC236}">
                      <a16:creationId xmlns:a16="http://schemas.microsoft.com/office/drawing/2014/main" id="{4B349D44-F762-DABA-1CDD-D1AA08FD9A25}"/>
                    </a:ext>
                  </a:extLst>
                </p:cNvPr>
                <p:cNvSpPr>
                  <a:spLocks noChangeShapeType="1"/>
                </p:cNvSpPr>
                <p:nvPr/>
              </p:nvSpPr>
              <p:spPr bwMode="auto">
                <a:xfrm>
                  <a:off x="744538" y="719138"/>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1" name="Line 3393">
                  <a:extLst>
                    <a:ext uri="{FF2B5EF4-FFF2-40B4-BE49-F238E27FC236}">
                      <a16:creationId xmlns:a16="http://schemas.microsoft.com/office/drawing/2014/main" id="{BB7BFFF2-151B-5856-AA51-FEB8B3493DF0}"/>
                    </a:ext>
                  </a:extLst>
                </p:cNvPr>
                <p:cNvSpPr>
                  <a:spLocks noChangeShapeType="1"/>
                </p:cNvSpPr>
                <p:nvPr/>
              </p:nvSpPr>
              <p:spPr bwMode="auto">
                <a:xfrm>
                  <a:off x="758825" y="7048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2" name="Line 3394">
                  <a:extLst>
                    <a:ext uri="{FF2B5EF4-FFF2-40B4-BE49-F238E27FC236}">
                      <a16:creationId xmlns:a16="http://schemas.microsoft.com/office/drawing/2014/main" id="{6F298AC3-FCCD-5999-28C3-5ADEFE1FA11A}"/>
                    </a:ext>
                  </a:extLst>
                </p:cNvPr>
                <p:cNvSpPr>
                  <a:spLocks noChangeShapeType="1"/>
                </p:cNvSpPr>
                <p:nvPr/>
              </p:nvSpPr>
              <p:spPr bwMode="auto">
                <a:xfrm>
                  <a:off x="747713" y="731838"/>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3" name="Line 3395">
                  <a:extLst>
                    <a:ext uri="{FF2B5EF4-FFF2-40B4-BE49-F238E27FC236}">
                      <a16:creationId xmlns:a16="http://schemas.microsoft.com/office/drawing/2014/main" id="{B0F2335C-9FBD-247C-4B2F-315F2C3538F2}"/>
                    </a:ext>
                  </a:extLst>
                </p:cNvPr>
                <p:cNvSpPr>
                  <a:spLocks noChangeShapeType="1"/>
                </p:cNvSpPr>
                <p:nvPr/>
              </p:nvSpPr>
              <p:spPr bwMode="auto">
                <a:xfrm>
                  <a:off x="763588" y="7175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4" name="Line 3396">
                  <a:extLst>
                    <a:ext uri="{FF2B5EF4-FFF2-40B4-BE49-F238E27FC236}">
                      <a16:creationId xmlns:a16="http://schemas.microsoft.com/office/drawing/2014/main" id="{0C285DCA-1D4E-2962-036C-8F844FE19E4A}"/>
                    </a:ext>
                  </a:extLst>
                </p:cNvPr>
                <p:cNvSpPr>
                  <a:spLocks noChangeShapeType="1"/>
                </p:cNvSpPr>
                <p:nvPr/>
              </p:nvSpPr>
              <p:spPr bwMode="auto">
                <a:xfrm>
                  <a:off x="747713" y="731838"/>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5" name="Line 3397">
                  <a:extLst>
                    <a:ext uri="{FF2B5EF4-FFF2-40B4-BE49-F238E27FC236}">
                      <a16:creationId xmlns:a16="http://schemas.microsoft.com/office/drawing/2014/main" id="{630CBC3A-8E63-A807-B378-60E4F36A3AA5}"/>
                    </a:ext>
                  </a:extLst>
                </p:cNvPr>
                <p:cNvSpPr>
                  <a:spLocks noChangeShapeType="1"/>
                </p:cNvSpPr>
                <p:nvPr/>
              </p:nvSpPr>
              <p:spPr bwMode="auto">
                <a:xfrm>
                  <a:off x="763588" y="7175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6" name="Line 3398">
                  <a:extLst>
                    <a:ext uri="{FF2B5EF4-FFF2-40B4-BE49-F238E27FC236}">
                      <a16:creationId xmlns:a16="http://schemas.microsoft.com/office/drawing/2014/main" id="{F3611278-3307-A7BC-1EBF-D37835250C0F}"/>
                    </a:ext>
                  </a:extLst>
                </p:cNvPr>
                <p:cNvSpPr>
                  <a:spLocks noChangeShapeType="1"/>
                </p:cNvSpPr>
                <p:nvPr/>
              </p:nvSpPr>
              <p:spPr bwMode="auto">
                <a:xfrm>
                  <a:off x="747713" y="731838"/>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7" name="Line 3399">
                  <a:extLst>
                    <a:ext uri="{FF2B5EF4-FFF2-40B4-BE49-F238E27FC236}">
                      <a16:creationId xmlns:a16="http://schemas.microsoft.com/office/drawing/2014/main" id="{1CA76D5A-5E4C-FDE8-4EA7-BEBBFDA6C583}"/>
                    </a:ext>
                  </a:extLst>
                </p:cNvPr>
                <p:cNvSpPr>
                  <a:spLocks noChangeShapeType="1"/>
                </p:cNvSpPr>
                <p:nvPr/>
              </p:nvSpPr>
              <p:spPr bwMode="auto">
                <a:xfrm>
                  <a:off x="763588" y="7175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8" name="Line 3400">
                  <a:extLst>
                    <a:ext uri="{FF2B5EF4-FFF2-40B4-BE49-F238E27FC236}">
                      <a16:creationId xmlns:a16="http://schemas.microsoft.com/office/drawing/2014/main" id="{8588FE49-0FB0-01E1-6FA6-3CFEAEE0BDC6}"/>
                    </a:ext>
                  </a:extLst>
                </p:cNvPr>
                <p:cNvSpPr>
                  <a:spLocks noChangeShapeType="1"/>
                </p:cNvSpPr>
                <p:nvPr/>
              </p:nvSpPr>
              <p:spPr bwMode="auto">
                <a:xfrm>
                  <a:off x="755650" y="7445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9" name="Line 3401">
                  <a:extLst>
                    <a:ext uri="{FF2B5EF4-FFF2-40B4-BE49-F238E27FC236}">
                      <a16:creationId xmlns:a16="http://schemas.microsoft.com/office/drawing/2014/main" id="{E2AA9652-8D91-18C5-DF7B-3A45E16ACAA0}"/>
                    </a:ext>
                  </a:extLst>
                </p:cNvPr>
                <p:cNvSpPr>
                  <a:spLocks noChangeShapeType="1"/>
                </p:cNvSpPr>
                <p:nvPr/>
              </p:nvSpPr>
              <p:spPr bwMode="auto">
                <a:xfrm>
                  <a:off x="771525" y="7302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0" name="Line 3402">
                  <a:extLst>
                    <a:ext uri="{FF2B5EF4-FFF2-40B4-BE49-F238E27FC236}">
                      <a16:creationId xmlns:a16="http://schemas.microsoft.com/office/drawing/2014/main" id="{1BA88A20-96DF-F146-E301-BBAF556156CB}"/>
                    </a:ext>
                  </a:extLst>
                </p:cNvPr>
                <p:cNvSpPr>
                  <a:spLocks noChangeShapeType="1"/>
                </p:cNvSpPr>
                <p:nvPr/>
              </p:nvSpPr>
              <p:spPr bwMode="auto">
                <a:xfrm>
                  <a:off x="755650" y="7445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1" name="Line 3403">
                  <a:extLst>
                    <a:ext uri="{FF2B5EF4-FFF2-40B4-BE49-F238E27FC236}">
                      <a16:creationId xmlns:a16="http://schemas.microsoft.com/office/drawing/2014/main" id="{BC883A76-2419-347A-2CD6-62653AF2B188}"/>
                    </a:ext>
                  </a:extLst>
                </p:cNvPr>
                <p:cNvSpPr>
                  <a:spLocks noChangeShapeType="1"/>
                </p:cNvSpPr>
                <p:nvPr/>
              </p:nvSpPr>
              <p:spPr bwMode="auto">
                <a:xfrm>
                  <a:off x="771525" y="7302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2" name="Line 3404">
                  <a:extLst>
                    <a:ext uri="{FF2B5EF4-FFF2-40B4-BE49-F238E27FC236}">
                      <a16:creationId xmlns:a16="http://schemas.microsoft.com/office/drawing/2014/main" id="{FA9965E9-3D3F-C6DD-3802-33AA1D21A06A}"/>
                    </a:ext>
                  </a:extLst>
                </p:cNvPr>
                <p:cNvSpPr>
                  <a:spLocks noChangeShapeType="1"/>
                </p:cNvSpPr>
                <p:nvPr/>
              </p:nvSpPr>
              <p:spPr bwMode="auto">
                <a:xfrm>
                  <a:off x="790575" y="7778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3" name="Line 3405">
                  <a:extLst>
                    <a:ext uri="{FF2B5EF4-FFF2-40B4-BE49-F238E27FC236}">
                      <a16:creationId xmlns:a16="http://schemas.microsoft.com/office/drawing/2014/main" id="{A027D227-EC87-5247-703F-AC626AFC0BC5}"/>
                    </a:ext>
                  </a:extLst>
                </p:cNvPr>
                <p:cNvSpPr>
                  <a:spLocks noChangeShapeType="1"/>
                </p:cNvSpPr>
                <p:nvPr/>
              </p:nvSpPr>
              <p:spPr bwMode="auto">
                <a:xfrm>
                  <a:off x="804863" y="7620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4" name="Line 3406">
                  <a:extLst>
                    <a:ext uri="{FF2B5EF4-FFF2-40B4-BE49-F238E27FC236}">
                      <a16:creationId xmlns:a16="http://schemas.microsoft.com/office/drawing/2014/main" id="{B15CE0E1-71A1-7BF7-E79C-D6FFD1042EAC}"/>
                    </a:ext>
                  </a:extLst>
                </p:cNvPr>
                <p:cNvSpPr>
                  <a:spLocks noChangeShapeType="1"/>
                </p:cNvSpPr>
                <p:nvPr/>
              </p:nvSpPr>
              <p:spPr bwMode="auto">
                <a:xfrm>
                  <a:off x="871538" y="8366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5" name="Line 3407">
                  <a:extLst>
                    <a:ext uri="{FF2B5EF4-FFF2-40B4-BE49-F238E27FC236}">
                      <a16:creationId xmlns:a16="http://schemas.microsoft.com/office/drawing/2014/main" id="{4ABD5191-E138-7DBA-AF69-A00AE33F5C80}"/>
                    </a:ext>
                  </a:extLst>
                </p:cNvPr>
                <p:cNvSpPr>
                  <a:spLocks noChangeShapeType="1"/>
                </p:cNvSpPr>
                <p:nvPr/>
              </p:nvSpPr>
              <p:spPr bwMode="auto">
                <a:xfrm>
                  <a:off x="887413" y="82073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6" name="Line 3408">
                  <a:extLst>
                    <a:ext uri="{FF2B5EF4-FFF2-40B4-BE49-F238E27FC236}">
                      <a16:creationId xmlns:a16="http://schemas.microsoft.com/office/drawing/2014/main" id="{AFA528C5-FB62-0CF8-24BC-558F9A5108FF}"/>
                    </a:ext>
                  </a:extLst>
                </p:cNvPr>
                <p:cNvSpPr>
                  <a:spLocks noChangeShapeType="1"/>
                </p:cNvSpPr>
                <p:nvPr/>
              </p:nvSpPr>
              <p:spPr bwMode="auto">
                <a:xfrm>
                  <a:off x="874713" y="8556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7" name="Line 3409">
                  <a:extLst>
                    <a:ext uri="{FF2B5EF4-FFF2-40B4-BE49-F238E27FC236}">
                      <a16:creationId xmlns:a16="http://schemas.microsoft.com/office/drawing/2014/main" id="{35F2BCD6-27C7-2859-23BA-30F80A929AD8}"/>
                    </a:ext>
                  </a:extLst>
                </p:cNvPr>
                <p:cNvSpPr>
                  <a:spLocks noChangeShapeType="1"/>
                </p:cNvSpPr>
                <p:nvPr/>
              </p:nvSpPr>
              <p:spPr bwMode="auto">
                <a:xfrm>
                  <a:off x="890588" y="83978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8" name="Line 3410">
                  <a:extLst>
                    <a:ext uri="{FF2B5EF4-FFF2-40B4-BE49-F238E27FC236}">
                      <a16:creationId xmlns:a16="http://schemas.microsoft.com/office/drawing/2014/main" id="{87AC2A5F-E338-D36F-2915-679663943B9A}"/>
                    </a:ext>
                  </a:extLst>
                </p:cNvPr>
                <p:cNvSpPr>
                  <a:spLocks noChangeShapeType="1"/>
                </p:cNvSpPr>
                <p:nvPr/>
              </p:nvSpPr>
              <p:spPr bwMode="auto">
                <a:xfrm>
                  <a:off x="874713" y="8556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9" name="Line 3411">
                  <a:extLst>
                    <a:ext uri="{FF2B5EF4-FFF2-40B4-BE49-F238E27FC236}">
                      <a16:creationId xmlns:a16="http://schemas.microsoft.com/office/drawing/2014/main" id="{4CAD73E8-80EF-3DA8-FABC-9EBCD762EF26}"/>
                    </a:ext>
                  </a:extLst>
                </p:cNvPr>
                <p:cNvSpPr>
                  <a:spLocks noChangeShapeType="1"/>
                </p:cNvSpPr>
                <p:nvPr/>
              </p:nvSpPr>
              <p:spPr bwMode="auto">
                <a:xfrm>
                  <a:off x="890588" y="83978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0" name="Line 3412">
                  <a:extLst>
                    <a:ext uri="{FF2B5EF4-FFF2-40B4-BE49-F238E27FC236}">
                      <a16:creationId xmlns:a16="http://schemas.microsoft.com/office/drawing/2014/main" id="{D4F5F49D-3584-12E0-CBFE-07F7934F0488}"/>
                    </a:ext>
                  </a:extLst>
                </p:cNvPr>
                <p:cNvSpPr>
                  <a:spLocks noChangeShapeType="1"/>
                </p:cNvSpPr>
                <p:nvPr/>
              </p:nvSpPr>
              <p:spPr bwMode="auto">
                <a:xfrm>
                  <a:off x="881063" y="8810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1" name="Line 3413">
                  <a:extLst>
                    <a:ext uri="{FF2B5EF4-FFF2-40B4-BE49-F238E27FC236}">
                      <a16:creationId xmlns:a16="http://schemas.microsoft.com/office/drawing/2014/main" id="{D6D5B242-C827-CA6D-F3C8-296FE984CF7A}"/>
                    </a:ext>
                  </a:extLst>
                </p:cNvPr>
                <p:cNvSpPr>
                  <a:spLocks noChangeShapeType="1"/>
                </p:cNvSpPr>
                <p:nvPr/>
              </p:nvSpPr>
              <p:spPr bwMode="auto">
                <a:xfrm>
                  <a:off x="896938" y="86518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2" name="Line 3414">
                  <a:extLst>
                    <a:ext uri="{FF2B5EF4-FFF2-40B4-BE49-F238E27FC236}">
                      <a16:creationId xmlns:a16="http://schemas.microsoft.com/office/drawing/2014/main" id="{1F435895-07C5-31B3-4434-F53389CDBF45}"/>
                    </a:ext>
                  </a:extLst>
                </p:cNvPr>
                <p:cNvSpPr>
                  <a:spLocks noChangeShapeType="1"/>
                </p:cNvSpPr>
                <p:nvPr/>
              </p:nvSpPr>
              <p:spPr bwMode="auto">
                <a:xfrm>
                  <a:off x="881063" y="8810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3" name="Line 3415">
                  <a:extLst>
                    <a:ext uri="{FF2B5EF4-FFF2-40B4-BE49-F238E27FC236}">
                      <a16:creationId xmlns:a16="http://schemas.microsoft.com/office/drawing/2014/main" id="{A111C91A-5E94-7990-58E4-D59E96626CA9}"/>
                    </a:ext>
                  </a:extLst>
                </p:cNvPr>
                <p:cNvSpPr>
                  <a:spLocks noChangeShapeType="1"/>
                </p:cNvSpPr>
                <p:nvPr/>
              </p:nvSpPr>
              <p:spPr bwMode="auto">
                <a:xfrm>
                  <a:off x="896938" y="86518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4" name="Line 3416">
                  <a:extLst>
                    <a:ext uri="{FF2B5EF4-FFF2-40B4-BE49-F238E27FC236}">
                      <a16:creationId xmlns:a16="http://schemas.microsoft.com/office/drawing/2014/main" id="{17B7B87A-280B-A23A-38E0-73157643A02D}"/>
                    </a:ext>
                  </a:extLst>
                </p:cNvPr>
                <p:cNvSpPr>
                  <a:spLocks noChangeShapeType="1"/>
                </p:cNvSpPr>
                <p:nvPr/>
              </p:nvSpPr>
              <p:spPr bwMode="auto">
                <a:xfrm>
                  <a:off x="884238" y="8810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5" name="Line 3417">
                  <a:extLst>
                    <a:ext uri="{FF2B5EF4-FFF2-40B4-BE49-F238E27FC236}">
                      <a16:creationId xmlns:a16="http://schemas.microsoft.com/office/drawing/2014/main" id="{C2BAF212-4939-7642-CE3F-0987AC176416}"/>
                    </a:ext>
                  </a:extLst>
                </p:cNvPr>
                <p:cNvSpPr>
                  <a:spLocks noChangeShapeType="1"/>
                </p:cNvSpPr>
                <p:nvPr/>
              </p:nvSpPr>
              <p:spPr bwMode="auto">
                <a:xfrm>
                  <a:off x="900113" y="86518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6" name="Line 3418">
                  <a:extLst>
                    <a:ext uri="{FF2B5EF4-FFF2-40B4-BE49-F238E27FC236}">
                      <a16:creationId xmlns:a16="http://schemas.microsoft.com/office/drawing/2014/main" id="{1A3FFED1-6C9D-AD31-E164-697DFA9CBE32}"/>
                    </a:ext>
                  </a:extLst>
                </p:cNvPr>
                <p:cNvSpPr>
                  <a:spLocks noChangeShapeType="1"/>
                </p:cNvSpPr>
                <p:nvPr/>
              </p:nvSpPr>
              <p:spPr bwMode="auto">
                <a:xfrm>
                  <a:off x="887413" y="8874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7" name="Line 3419">
                  <a:extLst>
                    <a:ext uri="{FF2B5EF4-FFF2-40B4-BE49-F238E27FC236}">
                      <a16:creationId xmlns:a16="http://schemas.microsoft.com/office/drawing/2014/main" id="{2A5C93E1-C961-C27F-C690-BB5BDC4DD2B1}"/>
                    </a:ext>
                  </a:extLst>
                </p:cNvPr>
                <p:cNvSpPr>
                  <a:spLocks noChangeShapeType="1"/>
                </p:cNvSpPr>
                <p:nvPr/>
              </p:nvSpPr>
              <p:spPr bwMode="auto">
                <a:xfrm>
                  <a:off x="903288" y="873126"/>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8" name="Line 3420">
                  <a:extLst>
                    <a:ext uri="{FF2B5EF4-FFF2-40B4-BE49-F238E27FC236}">
                      <a16:creationId xmlns:a16="http://schemas.microsoft.com/office/drawing/2014/main" id="{70CB40DE-FA39-74DE-9915-2A30F4EDC2C6}"/>
                    </a:ext>
                  </a:extLst>
                </p:cNvPr>
                <p:cNvSpPr>
                  <a:spLocks noChangeShapeType="1"/>
                </p:cNvSpPr>
                <p:nvPr/>
              </p:nvSpPr>
              <p:spPr bwMode="auto">
                <a:xfrm>
                  <a:off x="896938" y="90805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9" name="Line 3421">
                  <a:extLst>
                    <a:ext uri="{FF2B5EF4-FFF2-40B4-BE49-F238E27FC236}">
                      <a16:creationId xmlns:a16="http://schemas.microsoft.com/office/drawing/2014/main" id="{697D7DC1-A810-FEF2-4622-22212303CE19}"/>
                    </a:ext>
                  </a:extLst>
                </p:cNvPr>
                <p:cNvSpPr>
                  <a:spLocks noChangeShapeType="1"/>
                </p:cNvSpPr>
                <p:nvPr/>
              </p:nvSpPr>
              <p:spPr bwMode="auto">
                <a:xfrm>
                  <a:off x="912813" y="8921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0" name="Line 3422">
                  <a:extLst>
                    <a:ext uri="{FF2B5EF4-FFF2-40B4-BE49-F238E27FC236}">
                      <a16:creationId xmlns:a16="http://schemas.microsoft.com/office/drawing/2014/main" id="{8433A08D-E57F-47F9-F4C6-041AC40B0648}"/>
                    </a:ext>
                  </a:extLst>
                </p:cNvPr>
                <p:cNvSpPr>
                  <a:spLocks noChangeShapeType="1"/>
                </p:cNvSpPr>
                <p:nvPr/>
              </p:nvSpPr>
              <p:spPr bwMode="auto">
                <a:xfrm>
                  <a:off x="896938" y="90805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1" name="Line 3423">
                  <a:extLst>
                    <a:ext uri="{FF2B5EF4-FFF2-40B4-BE49-F238E27FC236}">
                      <a16:creationId xmlns:a16="http://schemas.microsoft.com/office/drawing/2014/main" id="{29590982-E62B-6998-9A00-956889C51C37}"/>
                    </a:ext>
                  </a:extLst>
                </p:cNvPr>
                <p:cNvSpPr>
                  <a:spLocks noChangeShapeType="1"/>
                </p:cNvSpPr>
                <p:nvPr/>
              </p:nvSpPr>
              <p:spPr bwMode="auto">
                <a:xfrm>
                  <a:off x="912813" y="8921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2" name="Line 3424">
                  <a:extLst>
                    <a:ext uri="{FF2B5EF4-FFF2-40B4-BE49-F238E27FC236}">
                      <a16:creationId xmlns:a16="http://schemas.microsoft.com/office/drawing/2014/main" id="{4E983ADD-5C78-B368-8B9F-7D6ACBD16E0B}"/>
                    </a:ext>
                  </a:extLst>
                </p:cNvPr>
                <p:cNvSpPr>
                  <a:spLocks noChangeShapeType="1"/>
                </p:cNvSpPr>
                <p:nvPr/>
              </p:nvSpPr>
              <p:spPr bwMode="auto">
                <a:xfrm>
                  <a:off x="989013" y="94932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3" name="Line 3425">
                  <a:extLst>
                    <a:ext uri="{FF2B5EF4-FFF2-40B4-BE49-F238E27FC236}">
                      <a16:creationId xmlns:a16="http://schemas.microsoft.com/office/drawing/2014/main" id="{32293296-8068-70F9-4A8D-71FCBA3F9F0C}"/>
                    </a:ext>
                  </a:extLst>
                </p:cNvPr>
                <p:cNvSpPr>
                  <a:spLocks noChangeShapeType="1"/>
                </p:cNvSpPr>
                <p:nvPr/>
              </p:nvSpPr>
              <p:spPr bwMode="auto">
                <a:xfrm>
                  <a:off x="1003300" y="9334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4" name="Line 3426">
                  <a:extLst>
                    <a:ext uri="{FF2B5EF4-FFF2-40B4-BE49-F238E27FC236}">
                      <a16:creationId xmlns:a16="http://schemas.microsoft.com/office/drawing/2014/main" id="{E319F5CE-C781-24A5-1E7E-75E1F391E630}"/>
                    </a:ext>
                  </a:extLst>
                </p:cNvPr>
                <p:cNvSpPr>
                  <a:spLocks noChangeShapeType="1"/>
                </p:cNvSpPr>
                <p:nvPr/>
              </p:nvSpPr>
              <p:spPr bwMode="auto">
                <a:xfrm>
                  <a:off x="1003300" y="9763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5" name="Line 3427">
                  <a:extLst>
                    <a:ext uri="{FF2B5EF4-FFF2-40B4-BE49-F238E27FC236}">
                      <a16:creationId xmlns:a16="http://schemas.microsoft.com/office/drawing/2014/main" id="{A83A04C5-6D00-CA29-A656-7D8C00A22F9F}"/>
                    </a:ext>
                  </a:extLst>
                </p:cNvPr>
                <p:cNvSpPr>
                  <a:spLocks noChangeShapeType="1"/>
                </p:cNvSpPr>
                <p:nvPr/>
              </p:nvSpPr>
              <p:spPr bwMode="auto">
                <a:xfrm>
                  <a:off x="1019175" y="96043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6" name="Line 3428">
                  <a:extLst>
                    <a:ext uri="{FF2B5EF4-FFF2-40B4-BE49-F238E27FC236}">
                      <a16:creationId xmlns:a16="http://schemas.microsoft.com/office/drawing/2014/main" id="{0AFB60A1-4541-774D-48F2-0F067DF0F6BB}"/>
                    </a:ext>
                  </a:extLst>
                </p:cNvPr>
                <p:cNvSpPr>
                  <a:spLocks noChangeShapeType="1"/>
                </p:cNvSpPr>
                <p:nvPr/>
              </p:nvSpPr>
              <p:spPr bwMode="auto">
                <a:xfrm>
                  <a:off x="1006475" y="9826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7" name="Line 3429">
                  <a:extLst>
                    <a:ext uri="{FF2B5EF4-FFF2-40B4-BE49-F238E27FC236}">
                      <a16:creationId xmlns:a16="http://schemas.microsoft.com/office/drawing/2014/main" id="{D9C18AA3-D51C-50C5-BE76-48DFBDC61218}"/>
                    </a:ext>
                  </a:extLst>
                </p:cNvPr>
                <p:cNvSpPr>
                  <a:spLocks noChangeShapeType="1"/>
                </p:cNvSpPr>
                <p:nvPr/>
              </p:nvSpPr>
              <p:spPr bwMode="auto">
                <a:xfrm>
                  <a:off x="1022350" y="96678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277" name="Group 1276">
                <a:extLst>
                  <a:ext uri="{FF2B5EF4-FFF2-40B4-BE49-F238E27FC236}">
                    <a16:creationId xmlns:a16="http://schemas.microsoft.com/office/drawing/2014/main" id="{D148593B-239D-890C-7947-C5DC5AD28D63}"/>
                  </a:ext>
                </a:extLst>
              </p:cNvPr>
              <p:cNvGrpSpPr/>
              <p:nvPr/>
            </p:nvGrpSpPr>
            <p:grpSpPr>
              <a:xfrm>
                <a:off x="2596014" y="2638180"/>
                <a:ext cx="1036070" cy="523684"/>
                <a:chOff x="1025525" y="1028701"/>
                <a:chExt cx="420687" cy="292100"/>
              </a:xfrm>
            </p:grpSpPr>
            <p:sp>
              <p:nvSpPr>
                <p:cNvPr id="1424" name="Line 3430">
                  <a:extLst>
                    <a:ext uri="{FF2B5EF4-FFF2-40B4-BE49-F238E27FC236}">
                      <a16:creationId xmlns:a16="http://schemas.microsoft.com/office/drawing/2014/main" id="{7A264A2B-07C0-F467-0F2E-F458075F02A8}"/>
                    </a:ext>
                  </a:extLst>
                </p:cNvPr>
                <p:cNvSpPr>
                  <a:spLocks noChangeShapeType="1"/>
                </p:cNvSpPr>
                <p:nvPr/>
              </p:nvSpPr>
              <p:spPr bwMode="auto">
                <a:xfrm>
                  <a:off x="1025525" y="10445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5" name="Line 3431">
                  <a:extLst>
                    <a:ext uri="{FF2B5EF4-FFF2-40B4-BE49-F238E27FC236}">
                      <a16:creationId xmlns:a16="http://schemas.microsoft.com/office/drawing/2014/main" id="{45C14F4C-7D59-71C8-37B8-ACE9443B9EF7}"/>
                    </a:ext>
                  </a:extLst>
                </p:cNvPr>
                <p:cNvSpPr>
                  <a:spLocks noChangeShapeType="1"/>
                </p:cNvSpPr>
                <p:nvPr/>
              </p:nvSpPr>
              <p:spPr bwMode="auto">
                <a:xfrm>
                  <a:off x="1039813" y="10287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6" name="Line 3432">
                  <a:extLst>
                    <a:ext uri="{FF2B5EF4-FFF2-40B4-BE49-F238E27FC236}">
                      <a16:creationId xmlns:a16="http://schemas.microsoft.com/office/drawing/2014/main" id="{C573398E-B3E4-4C2C-4319-5D409C360DFF}"/>
                    </a:ext>
                  </a:extLst>
                </p:cNvPr>
                <p:cNvSpPr>
                  <a:spLocks noChangeShapeType="1"/>
                </p:cNvSpPr>
                <p:nvPr/>
              </p:nvSpPr>
              <p:spPr bwMode="auto">
                <a:xfrm>
                  <a:off x="1028700" y="105092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7" name="Line 3433">
                  <a:extLst>
                    <a:ext uri="{FF2B5EF4-FFF2-40B4-BE49-F238E27FC236}">
                      <a16:creationId xmlns:a16="http://schemas.microsoft.com/office/drawing/2014/main" id="{6C2326F6-B9C4-4B50-AB03-C9BA0A8C6D38}"/>
                    </a:ext>
                  </a:extLst>
                </p:cNvPr>
                <p:cNvSpPr>
                  <a:spLocks noChangeShapeType="1"/>
                </p:cNvSpPr>
                <p:nvPr/>
              </p:nvSpPr>
              <p:spPr bwMode="auto">
                <a:xfrm>
                  <a:off x="1042988" y="10350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8" name="Line 3434">
                  <a:extLst>
                    <a:ext uri="{FF2B5EF4-FFF2-40B4-BE49-F238E27FC236}">
                      <a16:creationId xmlns:a16="http://schemas.microsoft.com/office/drawing/2014/main" id="{29110253-950D-0418-CAD4-28EA5E11AC8F}"/>
                    </a:ext>
                  </a:extLst>
                </p:cNvPr>
                <p:cNvSpPr>
                  <a:spLocks noChangeShapeType="1"/>
                </p:cNvSpPr>
                <p:nvPr/>
              </p:nvSpPr>
              <p:spPr bwMode="auto">
                <a:xfrm>
                  <a:off x="1046163" y="105092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9" name="Line 3435">
                  <a:extLst>
                    <a:ext uri="{FF2B5EF4-FFF2-40B4-BE49-F238E27FC236}">
                      <a16:creationId xmlns:a16="http://schemas.microsoft.com/office/drawing/2014/main" id="{16D8E425-33FA-DE68-872F-DBF023CA90A6}"/>
                    </a:ext>
                  </a:extLst>
                </p:cNvPr>
                <p:cNvSpPr>
                  <a:spLocks noChangeShapeType="1"/>
                </p:cNvSpPr>
                <p:nvPr/>
              </p:nvSpPr>
              <p:spPr bwMode="auto">
                <a:xfrm>
                  <a:off x="1062038" y="10350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0" name="Line 3436">
                  <a:extLst>
                    <a:ext uri="{FF2B5EF4-FFF2-40B4-BE49-F238E27FC236}">
                      <a16:creationId xmlns:a16="http://schemas.microsoft.com/office/drawing/2014/main" id="{6635CFF4-5E76-4D20-B6DE-7B9DB46D232C}"/>
                    </a:ext>
                  </a:extLst>
                </p:cNvPr>
                <p:cNvSpPr>
                  <a:spLocks noChangeShapeType="1"/>
                </p:cNvSpPr>
                <p:nvPr/>
              </p:nvSpPr>
              <p:spPr bwMode="auto">
                <a:xfrm>
                  <a:off x="1089025" y="10652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1" name="Line 3438">
                  <a:extLst>
                    <a:ext uri="{FF2B5EF4-FFF2-40B4-BE49-F238E27FC236}">
                      <a16:creationId xmlns:a16="http://schemas.microsoft.com/office/drawing/2014/main" id="{9BE03589-E0CB-3053-F67A-26E3CD71259A}"/>
                    </a:ext>
                  </a:extLst>
                </p:cNvPr>
                <p:cNvSpPr>
                  <a:spLocks noChangeShapeType="1"/>
                </p:cNvSpPr>
                <p:nvPr/>
              </p:nvSpPr>
              <p:spPr bwMode="auto">
                <a:xfrm>
                  <a:off x="1104900" y="104933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2" name="Line 3439">
                  <a:extLst>
                    <a:ext uri="{FF2B5EF4-FFF2-40B4-BE49-F238E27FC236}">
                      <a16:creationId xmlns:a16="http://schemas.microsoft.com/office/drawing/2014/main" id="{AF5415B2-4220-1FBA-2F09-1B1FBE80D07E}"/>
                    </a:ext>
                  </a:extLst>
                </p:cNvPr>
                <p:cNvSpPr>
                  <a:spLocks noChangeShapeType="1"/>
                </p:cNvSpPr>
                <p:nvPr/>
              </p:nvSpPr>
              <p:spPr bwMode="auto">
                <a:xfrm>
                  <a:off x="1092200" y="10652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3" name="Line 3440">
                  <a:extLst>
                    <a:ext uri="{FF2B5EF4-FFF2-40B4-BE49-F238E27FC236}">
                      <a16:creationId xmlns:a16="http://schemas.microsoft.com/office/drawing/2014/main" id="{6A237812-BD00-0517-813E-00276C017F59}"/>
                    </a:ext>
                  </a:extLst>
                </p:cNvPr>
                <p:cNvSpPr>
                  <a:spLocks noChangeShapeType="1"/>
                </p:cNvSpPr>
                <p:nvPr/>
              </p:nvSpPr>
              <p:spPr bwMode="auto">
                <a:xfrm>
                  <a:off x="1108075" y="104933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4" name="Line 3441">
                  <a:extLst>
                    <a:ext uri="{FF2B5EF4-FFF2-40B4-BE49-F238E27FC236}">
                      <a16:creationId xmlns:a16="http://schemas.microsoft.com/office/drawing/2014/main" id="{28A3D1EE-F47D-1095-029E-0F3C43893893}"/>
                    </a:ext>
                  </a:extLst>
                </p:cNvPr>
                <p:cNvSpPr>
                  <a:spLocks noChangeShapeType="1"/>
                </p:cNvSpPr>
                <p:nvPr/>
              </p:nvSpPr>
              <p:spPr bwMode="auto">
                <a:xfrm>
                  <a:off x="1122363" y="109378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5" name="Line 3442">
                  <a:extLst>
                    <a:ext uri="{FF2B5EF4-FFF2-40B4-BE49-F238E27FC236}">
                      <a16:creationId xmlns:a16="http://schemas.microsoft.com/office/drawing/2014/main" id="{A20DCF8A-AB36-8CCB-2112-B195D1161DC2}"/>
                    </a:ext>
                  </a:extLst>
                </p:cNvPr>
                <p:cNvSpPr>
                  <a:spLocks noChangeShapeType="1"/>
                </p:cNvSpPr>
                <p:nvPr/>
              </p:nvSpPr>
              <p:spPr bwMode="auto">
                <a:xfrm>
                  <a:off x="1138238" y="107791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6" name="Line 3443">
                  <a:extLst>
                    <a:ext uri="{FF2B5EF4-FFF2-40B4-BE49-F238E27FC236}">
                      <a16:creationId xmlns:a16="http://schemas.microsoft.com/office/drawing/2014/main" id="{1DCB6DC2-052C-D084-C75B-28DD156F80E4}"/>
                    </a:ext>
                  </a:extLst>
                </p:cNvPr>
                <p:cNvSpPr>
                  <a:spLocks noChangeShapeType="1"/>
                </p:cNvSpPr>
                <p:nvPr/>
              </p:nvSpPr>
              <p:spPr bwMode="auto">
                <a:xfrm>
                  <a:off x="1125538" y="109378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7" name="Line 3444">
                  <a:extLst>
                    <a:ext uri="{FF2B5EF4-FFF2-40B4-BE49-F238E27FC236}">
                      <a16:creationId xmlns:a16="http://schemas.microsoft.com/office/drawing/2014/main" id="{E2692DC4-2A7D-AC1D-4BB6-EC3DBA718A9E}"/>
                    </a:ext>
                  </a:extLst>
                </p:cNvPr>
                <p:cNvSpPr>
                  <a:spLocks noChangeShapeType="1"/>
                </p:cNvSpPr>
                <p:nvPr/>
              </p:nvSpPr>
              <p:spPr bwMode="auto">
                <a:xfrm>
                  <a:off x="1141413" y="107791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8" name="Line 3445">
                  <a:extLst>
                    <a:ext uri="{FF2B5EF4-FFF2-40B4-BE49-F238E27FC236}">
                      <a16:creationId xmlns:a16="http://schemas.microsoft.com/office/drawing/2014/main" id="{3B62CA90-37F2-0A8C-CA75-A7D4CACE33D1}"/>
                    </a:ext>
                  </a:extLst>
                </p:cNvPr>
                <p:cNvSpPr>
                  <a:spLocks noChangeShapeType="1"/>
                </p:cNvSpPr>
                <p:nvPr/>
              </p:nvSpPr>
              <p:spPr bwMode="auto">
                <a:xfrm>
                  <a:off x="1128713" y="109378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9" name="Line 3446">
                  <a:extLst>
                    <a:ext uri="{FF2B5EF4-FFF2-40B4-BE49-F238E27FC236}">
                      <a16:creationId xmlns:a16="http://schemas.microsoft.com/office/drawing/2014/main" id="{E2936CD3-8A32-5A8B-E5D5-FA9DF464E4F1}"/>
                    </a:ext>
                  </a:extLst>
                </p:cNvPr>
                <p:cNvSpPr>
                  <a:spLocks noChangeShapeType="1"/>
                </p:cNvSpPr>
                <p:nvPr/>
              </p:nvSpPr>
              <p:spPr bwMode="auto">
                <a:xfrm>
                  <a:off x="1144588" y="107791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0" name="Line 3447">
                  <a:extLst>
                    <a:ext uri="{FF2B5EF4-FFF2-40B4-BE49-F238E27FC236}">
                      <a16:creationId xmlns:a16="http://schemas.microsoft.com/office/drawing/2014/main" id="{977CBD1F-9D3E-B266-F0B7-2AA939FFA775}"/>
                    </a:ext>
                  </a:extLst>
                </p:cNvPr>
                <p:cNvSpPr>
                  <a:spLocks noChangeShapeType="1"/>
                </p:cNvSpPr>
                <p:nvPr/>
              </p:nvSpPr>
              <p:spPr bwMode="auto">
                <a:xfrm>
                  <a:off x="1131888" y="11080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1" name="Line 3448">
                  <a:extLst>
                    <a:ext uri="{FF2B5EF4-FFF2-40B4-BE49-F238E27FC236}">
                      <a16:creationId xmlns:a16="http://schemas.microsoft.com/office/drawing/2014/main" id="{E3CE1096-ACDD-7268-756B-0AB26F975319}"/>
                    </a:ext>
                  </a:extLst>
                </p:cNvPr>
                <p:cNvSpPr>
                  <a:spLocks noChangeShapeType="1"/>
                </p:cNvSpPr>
                <p:nvPr/>
              </p:nvSpPr>
              <p:spPr bwMode="auto">
                <a:xfrm>
                  <a:off x="1147763" y="10922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2" name="Line 3449">
                  <a:extLst>
                    <a:ext uri="{FF2B5EF4-FFF2-40B4-BE49-F238E27FC236}">
                      <a16:creationId xmlns:a16="http://schemas.microsoft.com/office/drawing/2014/main" id="{53AE0FA9-98B2-F184-3C66-C938C3835148}"/>
                    </a:ext>
                  </a:extLst>
                </p:cNvPr>
                <p:cNvSpPr>
                  <a:spLocks noChangeShapeType="1"/>
                </p:cNvSpPr>
                <p:nvPr/>
              </p:nvSpPr>
              <p:spPr bwMode="auto">
                <a:xfrm>
                  <a:off x="1131888" y="11080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3" name="Line 3450">
                  <a:extLst>
                    <a:ext uri="{FF2B5EF4-FFF2-40B4-BE49-F238E27FC236}">
                      <a16:creationId xmlns:a16="http://schemas.microsoft.com/office/drawing/2014/main" id="{9068F36B-DD2D-C0B8-76B2-223BB00B3CF7}"/>
                    </a:ext>
                  </a:extLst>
                </p:cNvPr>
                <p:cNvSpPr>
                  <a:spLocks noChangeShapeType="1"/>
                </p:cNvSpPr>
                <p:nvPr/>
              </p:nvSpPr>
              <p:spPr bwMode="auto">
                <a:xfrm>
                  <a:off x="1147763" y="10922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4" name="Line 3451">
                  <a:extLst>
                    <a:ext uri="{FF2B5EF4-FFF2-40B4-BE49-F238E27FC236}">
                      <a16:creationId xmlns:a16="http://schemas.microsoft.com/office/drawing/2014/main" id="{34350BF5-A2D3-F21A-E2B0-52C79C8538A0}"/>
                    </a:ext>
                  </a:extLst>
                </p:cNvPr>
                <p:cNvSpPr>
                  <a:spLocks noChangeShapeType="1"/>
                </p:cNvSpPr>
                <p:nvPr/>
              </p:nvSpPr>
              <p:spPr bwMode="auto">
                <a:xfrm>
                  <a:off x="1141413" y="113665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5" name="Line 3452">
                  <a:extLst>
                    <a:ext uri="{FF2B5EF4-FFF2-40B4-BE49-F238E27FC236}">
                      <a16:creationId xmlns:a16="http://schemas.microsoft.com/office/drawing/2014/main" id="{39B10B4C-AEFE-6D17-F5CA-DD44D79AC70B}"/>
                    </a:ext>
                  </a:extLst>
                </p:cNvPr>
                <p:cNvSpPr>
                  <a:spLocks noChangeShapeType="1"/>
                </p:cNvSpPr>
                <p:nvPr/>
              </p:nvSpPr>
              <p:spPr bwMode="auto">
                <a:xfrm>
                  <a:off x="1157288" y="11207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6" name="Line 3453">
                  <a:extLst>
                    <a:ext uri="{FF2B5EF4-FFF2-40B4-BE49-F238E27FC236}">
                      <a16:creationId xmlns:a16="http://schemas.microsoft.com/office/drawing/2014/main" id="{1DB07D1A-6588-0200-9B99-0273833544DF}"/>
                    </a:ext>
                  </a:extLst>
                </p:cNvPr>
                <p:cNvSpPr>
                  <a:spLocks noChangeShapeType="1"/>
                </p:cNvSpPr>
                <p:nvPr/>
              </p:nvSpPr>
              <p:spPr bwMode="auto">
                <a:xfrm>
                  <a:off x="1152525" y="11668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7" name="Line 3454">
                  <a:extLst>
                    <a:ext uri="{FF2B5EF4-FFF2-40B4-BE49-F238E27FC236}">
                      <a16:creationId xmlns:a16="http://schemas.microsoft.com/office/drawing/2014/main" id="{388A3D10-9168-2FA3-AB41-4F879678413D}"/>
                    </a:ext>
                  </a:extLst>
                </p:cNvPr>
                <p:cNvSpPr>
                  <a:spLocks noChangeShapeType="1"/>
                </p:cNvSpPr>
                <p:nvPr/>
              </p:nvSpPr>
              <p:spPr bwMode="auto">
                <a:xfrm>
                  <a:off x="1168400" y="115093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8" name="Line 3455">
                  <a:extLst>
                    <a:ext uri="{FF2B5EF4-FFF2-40B4-BE49-F238E27FC236}">
                      <a16:creationId xmlns:a16="http://schemas.microsoft.com/office/drawing/2014/main" id="{F2269A58-DAE6-DCEA-1A56-B7D0C5DBD8FA}"/>
                    </a:ext>
                  </a:extLst>
                </p:cNvPr>
                <p:cNvSpPr>
                  <a:spLocks noChangeShapeType="1"/>
                </p:cNvSpPr>
                <p:nvPr/>
              </p:nvSpPr>
              <p:spPr bwMode="auto">
                <a:xfrm>
                  <a:off x="1201738" y="11668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9" name="Line 3456">
                  <a:extLst>
                    <a:ext uri="{FF2B5EF4-FFF2-40B4-BE49-F238E27FC236}">
                      <a16:creationId xmlns:a16="http://schemas.microsoft.com/office/drawing/2014/main" id="{5797DB21-7BF4-FA06-BE24-54D0B6286671}"/>
                    </a:ext>
                  </a:extLst>
                </p:cNvPr>
                <p:cNvSpPr>
                  <a:spLocks noChangeShapeType="1"/>
                </p:cNvSpPr>
                <p:nvPr/>
              </p:nvSpPr>
              <p:spPr bwMode="auto">
                <a:xfrm>
                  <a:off x="1217613" y="115093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0" name="Line 3457">
                  <a:extLst>
                    <a:ext uri="{FF2B5EF4-FFF2-40B4-BE49-F238E27FC236}">
                      <a16:creationId xmlns:a16="http://schemas.microsoft.com/office/drawing/2014/main" id="{2F8DF8A3-0A3A-5459-1813-40A237EC3921}"/>
                    </a:ext>
                  </a:extLst>
                </p:cNvPr>
                <p:cNvSpPr>
                  <a:spLocks noChangeShapeType="1"/>
                </p:cNvSpPr>
                <p:nvPr/>
              </p:nvSpPr>
              <p:spPr bwMode="auto">
                <a:xfrm>
                  <a:off x="1241425" y="11811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1" name="Line 3458">
                  <a:extLst>
                    <a:ext uri="{FF2B5EF4-FFF2-40B4-BE49-F238E27FC236}">
                      <a16:creationId xmlns:a16="http://schemas.microsoft.com/office/drawing/2014/main" id="{3BDF58FE-6B41-6082-FC78-90D54C4D262D}"/>
                    </a:ext>
                  </a:extLst>
                </p:cNvPr>
                <p:cNvSpPr>
                  <a:spLocks noChangeShapeType="1"/>
                </p:cNvSpPr>
                <p:nvPr/>
              </p:nvSpPr>
              <p:spPr bwMode="auto">
                <a:xfrm>
                  <a:off x="1257300" y="11652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2" name="Line 3459">
                  <a:extLst>
                    <a:ext uri="{FF2B5EF4-FFF2-40B4-BE49-F238E27FC236}">
                      <a16:creationId xmlns:a16="http://schemas.microsoft.com/office/drawing/2014/main" id="{BDD19657-EE65-7753-05BF-583977304DD7}"/>
                    </a:ext>
                  </a:extLst>
                </p:cNvPr>
                <p:cNvSpPr>
                  <a:spLocks noChangeShapeType="1"/>
                </p:cNvSpPr>
                <p:nvPr/>
              </p:nvSpPr>
              <p:spPr bwMode="auto">
                <a:xfrm>
                  <a:off x="1284288" y="12271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3" name="Line 3460">
                  <a:extLst>
                    <a:ext uri="{FF2B5EF4-FFF2-40B4-BE49-F238E27FC236}">
                      <a16:creationId xmlns:a16="http://schemas.microsoft.com/office/drawing/2014/main" id="{D0F40CF8-A6AF-0A02-1048-8E32456D0818}"/>
                    </a:ext>
                  </a:extLst>
                </p:cNvPr>
                <p:cNvSpPr>
                  <a:spLocks noChangeShapeType="1"/>
                </p:cNvSpPr>
                <p:nvPr/>
              </p:nvSpPr>
              <p:spPr bwMode="auto">
                <a:xfrm>
                  <a:off x="1300163" y="1211263"/>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4" name="Line 3461">
                  <a:extLst>
                    <a:ext uri="{FF2B5EF4-FFF2-40B4-BE49-F238E27FC236}">
                      <a16:creationId xmlns:a16="http://schemas.microsoft.com/office/drawing/2014/main" id="{002A744F-E279-BF59-CF0E-3B05C6935BBD}"/>
                    </a:ext>
                  </a:extLst>
                </p:cNvPr>
                <p:cNvSpPr>
                  <a:spLocks noChangeShapeType="1"/>
                </p:cNvSpPr>
                <p:nvPr/>
              </p:nvSpPr>
              <p:spPr bwMode="auto">
                <a:xfrm>
                  <a:off x="1347788" y="123348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5" name="Line 3462">
                  <a:extLst>
                    <a:ext uri="{FF2B5EF4-FFF2-40B4-BE49-F238E27FC236}">
                      <a16:creationId xmlns:a16="http://schemas.microsoft.com/office/drawing/2014/main" id="{B05ADBA2-36C4-89DB-94D0-682FA75CCE4F}"/>
                    </a:ext>
                  </a:extLst>
                </p:cNvPr>
                <p:cNvSpPr>
                  <a:spLocks noChangeShapeType="1"/>
                </p:cNvSpPr>
                <p:nvPr/>
              </p:nvSpPr>
              <p:spPr bwMode="auto">
                <a:xfrm>
                  <a:off x="1363663" y="121761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6" name="Line 3463">
                  <a:extLst>
                    <a:ext uri="{FF2B5EF4-FFF2-40B4-BE49-F238E27FC236}">
                      <a16:creationId xmlns:a16="http://schemas.microsoft.com/office/drawing/2014/main" id="{8A4786A6-D5DC-DEA6-8002-EBCE8B3EA6CD}"/>
                    </a:ext>
                  </a:extLst>
                </p:cNvPr>
                <p:cNvSpPr>
                  <a:spLocks noChangeShapeType="1"/>
                </p:cNvSpPr>
                <p:nvPr/>
              </p:nvSpPr>
              <p:spPr bwMode="auto">
                <a:xfrm>
                  <a:off x="1370013" y="124142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7" name="Line 3464">
                  <a:extLst>
                    <a:ext uri="{FF2B5EF4-FFF2-40B4-BE49-F238E27FC236}">
                      <a16:creationId xmlns:a16="http://schemas.microsoft.com/office/drawing/2014/main" id="{5CE60ABE-EF82-CC99-5EF4-D611363C335A}"/>
                    </a:ext>
                  </a:extLst>
                </p:cNvPr>
                <p:cNvSpPr>
                  <a:spLocks noChangeShapeType="1"/>
                </p:cNvSpPr>
                <p:nvPr/>
              </p:nvSpPr>
              <p:spPr bwMode="auto">
                <a:xfrm>
                  <a:off x="1385888" y="12255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8" name="Line 3465">
                  <a:extLst>
                    <a:ext uri="{FF2B5EF4-FFF2-40B4-BE49-F238E27FC236}">
                      <a16:creationId xmlns:a16="http://schemas.microsoft.com/office/drawing/2014/main" id="{82B72A8F-5C20-458B-EA60-D113C96894C5}"/>
                    </a:ext>
                  </a:extLst>
                </p:cNvPr>
                <p:cNvSpPr>
                  <a:spLocks noChangeShapeType="1"/>
                </p:cNvSpPr>
                <p:nvPr/>
              </p:nvSpPr>
              <p:spPr bwMode="auto">
                <a:xfrm>
                  <a:off x="1382713" y="1249363"/>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9" name="Line 3466">
                  <a:extLst>
                    <a:ext uri="{FF2B5EF4-FFF2-40B4-BE49-F238E27FC236}">
                      <a16:creationId xmlns:a16="http://schemas.microsoft.com/office/drawing/2014/main" id="{67753DCF-C2D1-65E6-DFE9-6B71C5D724B7}"/>
                    </a:ext>
                  </a:extLst>
                </p:cNvPr>
                <p:cNvSpPr>
                  <a:spLocks noChangeShapeType="1"/>
                </p:cNvSpPr>
                <p:nvPr/>
              </p:nvSpPr>
              <p:spPr bwMode="auto">
                <a:xfrm>
                  <a:off x="1397000" y="123348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0" name="Line 3467">
                  <a:extLst>
                    <a:ext uri="{FF2B5EF4-FFF2-40B4-BE49-F238E27FC236}">
                      <a16:creationId xmlns:a16="http://schemas.microsoft.com/office/drawing/2014/main" id="{412B19E9-C2C7-266A-93C8-A1A08F7F6878}"/>
                    </a:ext>
                  </a:extLst>
                </p:cNvPr>
                <p:cNvSpPr>
                  <a:spLocks noChangeShapeType="1"/>
                </p:cNvSpPr>
                <p:nvPr/>
              </p:nvSpPr>
              <p:spPr bwMode="auto">
                <a:xfrm>
                  <a:off x="1384300" y="12493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1" name="Line 3468">
                  <a:extLst>
                    <a:ext uri="{FF2B5EF4-FFF2-40B4-BE49-F238E27FC236}">
                      <a16:creationId xmlns:a16="http://schemas.microsoft.com/office/drawing/2014/main" id="{44867A06-01D0-DEFD-A903-123D14172793}"/>
                    </a:ext>
                  </a:extLst>
                </p:cNvPr>
                <p:cNvSpPr>
                  <a:spLocks noChangeShapeType="1"/>
                </p:cNvSpPr>
                <p:nvPr/>
              </p:nvSpPr>
              <p:spPr bwMode="auto">
                <a:xfrm>
                  <a:off x="1400175" y="123348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2" name="Line 3469">
                  <a:extLst>
                    <a:ext uri="{FF2B5EF4-FFF2-40B4-BE49-F238E27FC236}">
                      <a16:creationId xmlns:a16="http://schemas.microsoft.com/office/drawing/2014/main" id="{22204457-88D0-82F3-096B-8235725F9D5D}"/>
                    </a:ext>
                  </a:extLst>
                </p:cNvPr>
                <p:cNvSpPr>
                  <a:spLocks noChangeShapeType="1"/>
                </p:cNvSpPr>
                <p:nvPr/>
              </p:nvSpPr>
              <p:spPr bwMode="auto">
                <a:xfrm>
                  <a:off x="1384300" y="12493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3" name="Line 3470">
                  <a:extLst>
                    <a:ext uri="{FF2B5EF4-FFF2-40B4-BE49-F238E27FC236}">
                      <a16:creationId xmlns:a16="http://schemas.microsoft.com/office/drawing/2014/main" id="{F74FD891-2968-AC0A-22AE-EE1E815B067F}"/>
                    </a:ext>
                  </a:extLst>
                </p:cNvPr>
                <p:cNvSpPr>
                  <a:spLocks noChangeShapeType="1"/>
                </p:cNvSpPr>
                <p:nvPr/>
              </p:nvSpPr>
              <p:spPr bwMode="auto">
                <a:xfrm>
                  <a:off x="1400175" y="123348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4" name="Line 3471">
                  <a:extLst>
                    <a:ext uri="{FF2B5EF4-FFF2-40B4-BE49-F238E27FC236}">
                      <a16:creationId xmlns:a16="http://schemas.microsoft.com/office/drawing/2014/main" id="{52E3D34E-F50C-E638-3EB2-BF6EF73EAE50}"/>
                    </a:ext>
                  </a:extLst>
                </p:cNvPr>
                <p:cNvSpPr>
                  <a:spLocks noChangeShapeType="1"/>
                </p:cNvSpPr>
                <p:nvPr/>
              </p:nvSpPr>
              <p:spPr bwMode="auto">
                <a:xfrm>
                  <a:off x="1387475" y="12652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5" name="Line 3472">
                  <a:extLst>
                    <a:ext uri="{FF2B5EF4-FFF2-40B4-BE49-F238E27FC236}">
                      <a16:creationId xmlns:a16="http://schemas.microsoft.com/office/drawing/2014/main" id="{4D595F83-6486-B66F-5410-04918C259B26}"/>
                    </a:ext>
                  </a:extLst>
                </p:cNvPr>
                <p:cNvSpPr>
                  <a:spLocks noChangeShapeType="1"/>
                </p:cNvSpPr>
                <p:nvPr/>
              </p:nvSpPr>
              <p:spPr bwMode="auto">
                <a:xfrm>
                  <a:off x="1403350" y="12493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6" name="Line 3473">
                  <a:extLst>
                    <a:ext uri="{FF2B5EF4-FFF2-40B4-BE49-F238E27FC236}">
                      <a16:creationId xmlns:a16="http://schemas.microsoft.com/office/drawing/2014/main" id="{162213B6-4221-1A8D-333F-BD89C3D76717}"/>
                    </a:ext>
                  </a:extLst>
                </p:cNvPr>
                <p:cNvSpPr>
                  <a:spLocks noChangeShapeType="1"/>
                </p:cNvSpPr>
                <p:nvPr/>
              </p:nvSpPr>
              <p:spPr bwMode="auto">
                <a:xfrm>
                  <a:off x="1393825" y="12652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7" name="Line 3474">
                  <a:extLst>
                    <a:ext uri="{FF2B5EF4-FFF2-40B4-BE49-F238E27FC236}">
                      <a16:creationId xmlns:a16="http://schemas.microsoft.com/office/drawing/2014/main" id="{57532386-FCE0-C347-6F81-E1CA423F51EF}"/>
                    </a:ext>
                  </a:extLst>
                </p:cNvPr>
                <p:cNvSpPr>
                  <a:spLocks noChangeShapeType="1"/>
                </p:cNvSpPr>
                <p:nvPr/>
              </p:nvSpPr>
              <p:spPr bwMode="auto">
                <a:xfrm>
                  <a:off x="1409700" y="12493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8" name="Line 3475">
                  <a:extLst>
                    <a:ext uri="{FF2B5EF4-FFF2-40B4-BE49-F238E27FC236}">
                      <a16:creationId xmlns:a16="http://schemas.microsoft.com/office/drawing/2014/main" id="{39DCFAE3-B779-E4D9-A7D1-287DAE2C742B}"/>
                    </a:ext>
                  </a:extLst>
                </p:cNvPr>
                <p:cNvSpPr>
                  <a:spLocks noChangeShapeType="1"/>
                </p:cNvSpPr>
                <p:nvPr/>
              </p:nvSpPr>
              <p:spPr bwMode="auto">
                <a:xfrm>
                  <a:off x="1397000" y="12731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9" name="Line 3476">
                  <a:extLst>
                    <a:ext uri="{FF2B5EF4-FFF2-40B4-BE49-F238E27FC236}">
                      <a16:creationId xmlns:a16="http://schemas.microsoft.com/office/drawing/2014/main" id="{A0F347B1-9109-BC3B-F5BE-B0770C538714}"/>
                    </a:ext>
                  </a:extLst>
                </p:cNvPr>
                <p:cNvSpPr>
                  <a:spLocks noChangeShapeType="1"/>
                </p:cNvSpPr>
                <p:nvPr/>
              </p:nvSpPr>
              <p:spPr bwMode="auto">
                <a:xfrm>
                  <a:off x="1412875" y="12573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0" name="Line 3477">
                  <a:extLst>
                    <a:ext uri="{FF2B5EF4-FFF2-40B4-BE49-F238E27FC236}">
                      <a16:creationId xmlns:a16="http://schemas.microsoft.com/office/drawing/2014/main" id="{51C975D3-798C-2500-73F0-CD02E7156BD4}"/>
                    </a:ext>
                  </a:extLst>
                </p:cNvPr>
                <p:cNvSpPr>
                  <a:spLocks noChangeShapeType="1"/>
                </p:cNvSpPr>
                <p:nvPr/>
              </p:nvSpPr>
              <p:spPr bwMode="auto">
                <a:xfrm>
                  <a:off x="1403350" y="128905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1" name="Line 3478">
                  <a:extLst>
                    <a:ext uri="{FF2B5EF4-FFF2-40B4-BE49-F238E27FC236}">
                      <a16:creationId xmlns:a16="http://schemas.microsoft.com/office/drawing/2014/main" id="{3F1A92F2-8181-9DF4-6AD8-E60DF65E6CBD}"/>
                    </a:ext>
                  </a:extLst>
                </p:cNvPr>
                <p:cNvSpPr>
                  <a:spLocks noChangeShapeType="1"/>
                </p:cNvSpPr>
                <p:nvPr/>
              </p:nvSpPr>
              <p:spPr bwMode="auto">
                <a:xfrm>
                  <a:off x="1419225" y="12731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2" name="Line 3479">
                  <a:extLst>
                    <a:ext uri="{FF2B5EF4-FFF2-40B4-BE49-F238E27FC236}">
                      <a16:creationId xmlns:a16="http://schemas.microsoft.com/office/drawing/2014/main" id="{60E4885A-22EB-D501-05FA-6FF7A54810F5}"/>
                    </a:ext>
                  </a:extLst>
                </p:cNvPr>
                <p:cNvSpPr>
                  <a:spLocks noChangeShapeType="1"/>
                </p:cNvSpPr>
                <p:nvPr/>
              </p:nvSpPr>
              <p:spPr bwMode="auto">
                <a:xfrm>
                  <a:off x="1409700" y="130492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3" name="Line 3480">
                  <a:extLst>
                    <a:ext uri="{FF2B5EF4-FFF2-40B4-BE49-F238E27FC236}">
                      <a16:creationId xmlns:a16="http://schemas.microsoft.com/office/drawing/2014/main" id="{303CB886-3FA6-7E84-1641-D32BC0C7CD19}"/>
                    </a:ext>
                  </a:extLst>
                </p:cNvPr>
                <p:cNvSpPr>
                  <a:spLocks noChangeShapeType="1"/>
                </p:cNvSpPr>
                <p:nvPr/>
              </p:nvSpPr>
              <p:spPr bwMode="auto">
                <a:xfrm>
                  <a:off x="1425575" y="12890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4" name="Line 3481">
                  <a:extLst>
                    <a:ext uri="{FF2B5EF4-FFF2-40B4-BE49-F238E27FC236}">
                      <a16:creationId xmlns:a16="http://schemas.microsoft.com/office/drawing/2014/main" id="{582016CD-0857-FB84-865E-27A16CFC6F75}"/>
                    </a:ext>
                  </a:extLst>
                </p:cNvPr>
                <p:cNvSpPr>
                  <a:spLocks noChangeShapeType="1"/>
                </p:cNvSpPr>
                <p:nvPr/>
              </p:nvSpPr>
              <p:spPr bwMode="auto">
                <a:xfrm>
                  <a:off x="1416050" y="130492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5" name="Line 3482">
                  <a:extLst>
                    <a:ext uri="{FF2B5EF4-FFF2-40B4-BE49-F238E27FC236}">
                      <a16:creationId xmlns:a16="http://schemas.microsoft.com/office/drawing/2014/main" id="{8267EA42-2102-BE19-03C9-4EE3017C3A77}"/>
                    </a:ext>
                  </a:extLst>
                </p:cNvPr>
                <p:cNvSpPr>
                  <a:spLocks noChangeShapeType="1"/>
                </p:cNvSpPr>
                <p:nvPr/>
              </p:nvSpPr>
              <p:spPr bwMode="auto">
                <a:xfrm>
                  <a:off x="1430338" y="12890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278" name="Group 1277">
                <a:extLst>
                  <a:ext uri="{FF2B5EF4-FFF2-40B4-BE49-F238E27FC236}">
                    <a16:creationId xmlns:a16="http://schemas.microsoft.com/office/drawing/2014/main" id="{63E24477-2C84-ED52-49E9-D10391873F9B}"/>
                  </a:ext>
                </a:extLst>
              </p:cNvPr>
              <p:cNvGrpSpPr/>
              <p:nvPr/>
            </p:nvGrpSpPr>
            <p:grpSpPr>
              <a:xfrm>
                <a:off x="3772836" y="3133403"/>
                <a:ext cx="1861018" cy="614759"/>
                <a:chOff x="1503363" y="1304926"/>
                <a:chExt cx="755650" cy="342900"/>
              </a:xfrm>
            </p:grpSpPr>
            <p:sp>
              <p:nvSpPr>
                <p:cNvPr id="1356" name="Line 3483">
                  <a:extLst>
                    <a:ext uri="{FF2B5EF4-FFF2-40B4-BE49-F238E27FC236}">
                      <a16:creationId xmlns:a16="http://schemas.microsoft.com/office/drawing/2014/main" id="{2BCFA04F-6505-8D40-A56C-9383142A2CD7}"/>
                    </a:ext>
                  </a:extLst>
                </p:cNvPr>
                <p:cNvSpPr>
                  <a:spLocks noChangeShapeType="1"/>
                </p:cNvSpPr>
                <p:nvPr/>
              </p:nvSpPr>
              <p:spPr bwMode="auto">
                <a:xfrm>
                  <a:off x="1503363" y="13208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7" name="Line 3484">
                  <a:extLst>
                    <a:ext uri="{FF2B5EF4-FFF2-40B4-BE49-F238E27FC236}">
                      <a16:creationId xmlns:a16="http://schemas.microsoft.com/office/drawing/2014/main" id="{646C206E-3735-76FC-68C2-CF07A426C520}"/>
                    </a:ext>
                  </a:extLst>
                </p:cNvPr>
                <p:cNvSpPr>
                  <a:spLocks noChangeShapeType="1"/>
                </p:cNvSpPr>
                <p:nvPr/>
              </p:nvSpPr>
              <p:spPr bwMode="auto">
                <a:xfrm>
                  <a:off x="1519238" y="13049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8" name="Line 3485">
                  <a:extLst>
                    <a:ext uri="{FF2B5EF4-FFF2-40B4-BE49-F238E27FC236}">
                      <a16:creationId xmlns:a16="http://schemas.microsoft.com/office/drawing/2014/main" id="{1FB3BDA7-8EF8-0BCA-F332-EF4259DAD29D}"/>
                    </a:ext>
                  </a:extLst>
                </p:cNvPr>
                <p:cNvSpPr>
                  <a:spLocks noChangeShapeType="1"/>
                </p:cNvSpPr>
                <p:nvPr/>
              </p:nvSpPr>
              <p:spPr bwMode="auto">
                <a:xfrm>
                  <a:off x="1509713" y="13208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9" name="Line 3486">
                  <a:extLst>
                    <a:ext uri="{FF2B5EF4-FFF2-40B4-BE49-F238E27FC236}">
                      <a16:creationId xmlns:a16="http://schemas.microsoft.com/office/drawing/2014/main" id="{192D74D2-46AE-750E-828E-09A890C8C2B5}"/>
                    </a:ext>
                  </a:extLst>
                </p:cNvPr>
                <p:cNvSpPr>
                  <a:spLocks noChangeShapeType="1"/>
                </p:cNvSpPr>
                <p:nvPr/>
              </p:nvSpPr>
              <p:spPr bwMode="auto">
                <a:xfrm>
                  <a:off x="1525588" y="13049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0" name="Line 3487">
                  <a:extLst>
                    <a:ext uri="{FF2B5EF4-FFF2-40B4-BE49-F238E27FC236}">
                      <a16:creationId xmlns:a16="http://schemas.microsoft.com/office/drawing/2014/main" id="{DA2D3F2C-A1A7-96DE-059E-15E9B88BE079}"/>
                    </a:ext>
                  </a:extLst>
                </p:cNvPr>
                <p:cNvSpPr>
                  <a:spLocks noChangeShapeType="1"/>
                </p:cNvSpPr>
                <p:nvPr/>
              </p:nvSpPr>
              <p:spPr bwMode="auto">
                <a:xfrm>
                  <a:off x="1519238" y="133032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1" name="Line 3488">
                  <a:extLst>
                    <a:ext uri="{FF2B5EF4-FFF2-40B4-BE49-F238E27FC236}">
                      <a16:creationId xmlns:a16="http://schemas.microsoft.com/office/drawing/2014/main" id="{42534D7E-3FBB-B3CD-2711-2F87F4888DAE}"/>
                    </a:ext>
                  </a:extLst>
                </p:cNvPr>
                <p:cNvSpPr>
                  <a:spLocks noChangeShapeType="1"/>
                </p:cNvSpPr>
                <p:nvPr/>
              </p:nvSpPr>
              <p:spPr bwMode="auto">
                <a:xfrm>
                  <a:off x="1535113" y="13144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2" name="Line 3489">
                  <a:extLst>
                    <a:ext uri="{FF2B5EF4-FFF2-40B4-BE49-F238E27FC236}">
                      <a16:creationId xmlns:a16="http://schemas.microsoft.com/office/drawing/2014/main" id="{2BFB9D43-09FD-82E4-8777-059EA8E2FADA}"/>
                    </a:ext>
                  </a:extLst>
                </p:cNvPr>
                <p:cNvSpPr>
                  <a:spLocks noChangeShapeType="1"/>
                </p:cNvSpPr>
                <p:nvPr/>
              </p:nvSpPr>
              <p:spPr bwMode="auto">
                <a:xfrm>
                  <a:off x="1538288" y="134620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3" name="Line 3490">
                  <a:extLst>
                    <a:ext uri="{FF2B5EF4-FFF2-40B4-BE49-F238E27FC236}">
                      <a16:creationId xmlns:a16="http://schemas.microsoft.com/office/drawing/2014/main" id="{D99CC2E6-1563-E471-F1A4-307F738C5AC4}"/>
                    </a:ext>
                  </a:extLst>
                </p:cNvPr>
                <p:cNvSpPr>
                  <a:spLocks noChangeShapeType="1"/>
                </p:cNvSpPr>
                <p:nvPr/>
              </p:nvSpPr>
              <p:spPr bwMode="auto">
                <a:xfrm>
                  <a:off x="1552575" y="13303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4" name="Line 3491">
                  <a:extLst>
                    <a:ext uri="{FF2B5EF4-FFF2-40B4-BE49-F238E27FC236}">
                      <a16:creationId xmlns:a16="http://schemas.microsoft.com/office/drawing/2014/main" id="{A0513BFA-66A6-0FC5-EBD1-A06449FA1A3C}"/>
                    </a:ext>
                  </a:extLst>
                </p:cNvPr>
                <p:cNvSpPr>
                  <a:spLocks noChangeShapeType="1"/>
                </p:cNvSpPr>
                <p:nvPr/>
              </p:nvSpPr>
              <p:spPr bwMode="auto">
                <a:xfrm>
                  <a:off x="1647825" y="140652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5" name="Line 3492">
                  <a:extLst>
                    <a:ext uri="{FF2B5EF4-FFF2-40B4-BE49-F238E27FC236}">
                      <a16:creationId xmlns:a16="http://schemas.microsoft.com/office/drawing/2014/main" id="{93D5CE4D-5C6C-60FB-6DBB-3DDB733E16DA}"/>
                    </a:ext>
                  </a:extLst>
                </p:cNvPr>
                <p:cNvSpPr>
                  <a:spLocks noChangeShapeType="1"/>
                </p:cNvSpPr>
                <p:nvPr/>
              </p:nvSpPr>
              <p:spPr bwMode="auto">
                <a:xfrm>
                  <a:off x="1663700" y="13906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6" name="Line 3493">
                  <a:extLst>
                    <a:ext uri="{FF2B5EF4-FFF2-40B4-BE49-F238E27FC236}">
                      <a16:creationId xmlns:a16="http://schemas.microsoft.com/office/drawing/2014/main" id="{D6BD9CFA-4C5F-5A7D-07F3-1E0F98C35579}"/>
                    </a:ext>
                  </a:extLst>
                </p:cNvPr>
                <p:cNvSpPr>
                  <a:spLocks noChangeShapeType="1"/>
                </p:cNvSpPr>
                <p:nvPr/>
              </p:nvSpPr>
              <p:spPr bwMode="auto">
                <a:xfrm>
                  <a:off x="1660525" y="143192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7" name="Line 3494">
                  <a:extLst>
                    <a:ext uri="{FF2B5EF4-FFF2-40B4-BE49-F238E27FC236}">
                      <a16:creationId xmlns:a16="http://schemas.microsoft.com/office/drawing/2014/main" id="{3BDD3096-6E10-92CF-8838-33FCB8E1DDA5}"/>
                    </a:ext>
                  </a:extLst>
                </p:cNvPr>
                <p:cNvSpPr>
                  <a:spLocks noChangeShapeType="1"/>
                </p:cNvSpPr>
                <p:nvPr/>
              </p:nvSpPr>
              <p:spPr bwMode="auto">
                <a:xfrm>
                  <a:off x="1674813" y="14160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8" name="Line 3495">
                  <a:extLst>
                    <a:ext uri="{FF2B5EF4-FFF2-40B4-BE49-F238E27FC236}">
                      <a16:creationId xmlns:a16="http://schemas.microsoft.com/office/drawing/2014/main" id="{5703EB2B-1298-0D93-35CC-C1C491DCA856}"/>
                    </a:ext>
                  </a:extLst>
                </p:cNvPr>
                <p:cNvSpPr>
                  <a:spLocks noChangeShapeType="1"/>
                </p:cNvSpPr>
                <p:nvPr/>
              </p:nvSpPr>
              <p:spPr bwMode="auto">
                <a:xfrm>
                  <a:off x="1790700" y="14589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9" name="Line 3496">
                  <a:extLst>
                    <a:ext uri="{FF2B5EF4-FFF2-40B4-BE49-F238E27FC236}">
                      <a16:creationId xmlns:a16="http://schemas.microsoft.com/office/drawing/2014/main" id="{28B9D018-0C6C-ADA1-F33C-6A3C23468A94}"/>
                    </a:ext>
                  </a:extLst>
                </p:cNvPr>
                <p:cNvSpPr>
                  <a:spLocks noChangeShapeType="1"/>
                </p:cNvSpPr>
                <p:nvPr/>
              </p:nvSpPr>
              <p:spPr bwMode="auto">
                <a:xfrm>
                  <a:off x="1806575" y="144303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0" name="Line 3497">
                  <a:extLst>
                    <a:ext uri="{FF2B5EF4-FFF2-40B4-BE49-F238E27FC236}">
                      <a16:creationId xmlns:a16="http://schemas.microsoft.com/office/drawing/2014/main" id="{65C6845D-A56F-981D-8C76-EAADAE1C5BA8}"/>
                    </a:ext>
                  </a:extLst>
                </p:cNvPr>
                <p:cNvSpPr>
                  <a:spLocks noChangeShapeType="1"/>
                </p:cNvSpPr>
                <p:nvPr/>
              </p:nvSpPr>
              <p:spPr bwMode="auto">
                <a:xfrm>
                  <a:off x="1820863" y="14938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1" name="Line 3498">
                  <a:extLst>
                    <a:ext uri="{FF2B5EF4-FFF2-40B4-BE49-F238E27FC236}">
                      <a16:creationId xmlns:a16="http://schemas.microsoft.com/office/drawing/2014/main" id="{6F3B2925-B099-4037-6DDB-BA1630835056}"/>
                    </a:ext>
                  </a:extLst>
                </p:cNvPr>
                <p:cNvSpPr>
                  <a:spLocks noChangeShapeType="1"/>
                </p:cNvSpPr>
                <p:nvPr/>
              </p:nvSpPr>
              <p:spPr bwMode="auto">
                <a:xfrm>
                  <a:off x="1836738" y="14779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2" name="Line 3499">
                  <a:extLst>
                    <a:ext uri="{FF2B5EF4-FFF2-40B4-BE49-F238E27FC236}">
                      <a16:creationId xmlns:a16="http://schemas.microsoft.com/office/drawing/2014/main" id="{2FDADAF4-1631-0AB3-FD7A-BC03B6666E9D}"/>
                    </a:ext>
                  </a:extLst>
                </p:cNvPr>
                <p:cNvSpPr>
                  <a:spLocks noChangeShapeType="1"/>
                </p:cNvSpPr>
                <p:nvPr/>
              </p:nvSpPr>
              <p:spPr bwMode="auto">
                <a:xfrm>
                  <a:off x="1839913" y="154622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3" name="Line 3500">
                  <a:extLst>
                    <a:ext uri="{FF2B5EF4-FFF2-40B4-BE49-F238E27FC236}">
                      <a16:creationId xmlns:a16="http://schemas.microsoft.com/office/drawing/2014/main" id="{CB535688-0153-62F5-819D-4A0A7715C999}"/>
                    </a:ext>
                  </a:extLst>
                </p:cNvPr>
                <p:cNvSpPr>
                  <a:spLocks noChangeShapeType="1"/>
                </p:cNvSpPr>
                <p:nvPr/>
              </p:nvSpPr>
              <p:spPr bwMode="auto">
                <a:xfrm>
                  <a:off x="1855788" y="15303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4" name="Line 3501">
                  <a:extLst>
                    <a:ext uri="{FF2B5EF4-FFF2-40B4-BE49-F238E27FC236}">
                      <a16:creationId xmlns:a16="http://schemas.microsoft.com/office/drawing/2014/main" id="{CF63D0D5-B696-821B-5232-0CD5AB330F33}"/>
                    </a:ext>
                  </a:extLst>
                </p:cNvPr>
                <p:cNvSpPr>
                  <a:spLocks noChangeShapeType="1"/>
                </p:cNvSpPr>
                <p:nvPr/>
              </p:nvSpPr>
              <p:spPr bwMode="auto">
                <a:xfrm>
                  <a:off x="1843088" y="154622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5" name="Line 3502">
                  <a:extLst>
                    <a:ext uri="{FF2B5EF4-FFF2-40B4-BE49-F238E27FC236}">
                      <a16:creationId xmlns:a16="http://schemas.microsoft.com/office/drawing/2014/main" id="{5DC96112-CEC4-584B-BD3E-A2078752A084}"/>
                    </a:ext>
                  </a:extLst>
                </p:cNvPr>
                <p:cNvSpPr>
                  <a:spLocks noChangeShapeType="1"/>
                </p:cNvSpPr>
                <p:nvPr/>
              </p:nvSpPr>
              <p:spPr bwMode="auto">
                <a:xfrm>
                  <a:off x="1858963" y="15303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6" name="Line 3503">
                  <a:extLst>
                    <a:ext uri="{FF2B5EF4-FFF2-40B4-BE49-F238E27FC236}">
                      <a16:creationId xmlns:a16="http://schemas.microsoft.com/office/drawing/2014/main" id="{550867A3-3501-B0D5-2B9C-42AC73CE4413}"/>
                    </a:ext>
                  </a:extLst>
                </p:cNvPr>
                <p:cNvSpPr>
                  <a:spLocks noChangeShapeType="1"/>
                </p:cNvSpPr>
                <p:nvPr/>
              </p:nvSpPr>
              <p:spPr bwMode="auto">
                <a:xfrm>
                  <a:off x="1849438" y="15652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7" name="Line 3504">
                  <a:extLst>
                    <a:ext uri="{FF2B5EF4-FFF2-40B4-BE49-F238E27FC236}">
                      <a16:creationId xmlns:a16="http://schemas.microsoft.com/office/drawing/2014/main" id="{78F1AB85-584B-3120-6728-74AD467B6A6F}"/>
                    </a:ext>
                  </a:extLst>
                </p:cNvPr>
                <p:cNvSpPr>
                  <a:spLocks noChangeShapeType="1"/>
                </p:cNvSpPr>
                <p:nvPr/>
              </p:nvSpPr>
              <p:spPr bwMode="auto">
                <a:xfrm>
                  <a:off x="1863725" y="15494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8" name="Line 3505">
                  <a:extLst>
                    <a:ext uri="{FF2B5EF4-FFF2-40B4-BE49-F238E27FC236}">
                      <a16:creationId xmlns:a16="http://schemas.microsoft.com/office/drawing/2014/main" id="{F6B48CF1-BC84-E8ED-399D-0662CE7B7C3A}"/>
                    </a:ext>
                  </a:extLst>
                </p:cNvPr>
                <p:cNvSpPr>
                  <a:spLocks noChangeShapeType="1"/>
                </p:cNvSpPr>
                <p:nvPr/>
              </p:nvSpPr>
              <p:spPr bwMode="auto">
                <a:xfrm>
                  <a:off x="1852613" y="15652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9" name="Line 3506">
                  <a:extLst>
                    <a:ext uri="{FF2B5EF4-FFF2-40B4-BE49-F238E27FC236}">
                      <a16:creationId xmlns:a16="http://schemas.microsoft.com/office/drawing/2014/main" id="{17483451-249E-93A3-BEC5-DD7D768FB0BB}"/>
                    </a:ext>
                  </a:extLst>
                </p:cNvPr>
                <p:cNvSpPr>
                  <a:spLocks noChangeShapeType="1"/>
                </p:cNvSpPr>
                <p:nvPr/>
              </p:nvSpPr>
              <p:spPr bwMode="auto">
                <a:xfrm>
                  <a:off x="1868488" y="15494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0" name="Line 3507">
                  <a:extLst>
                    <a:ext uri="{FF2B5EF4-FFF2-40B4-BE49-F238E27FC236}">
                      <a16:creationId xmlns:a16="http://schemas.microsoft.com/office/drawing/2014/main" id="{6B490E98-217B-CD89-EB1E-D573ED8353B3}"/>
                    </a:ext>
                  </a:extLst>
                </p:cNvPr>
                <p:cNvSpPr>
                  <a:spLocks noChangeShapeType="1"/>
                </p:cNvSpPr>
                <p:nvPr/>
              </p:nvSpPr>
              <p:spPr bwMode="auto">
                <a:xfrm>
                  <a:off x="1855788" y="15652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1" name="Line 3508">
                  <a:extLst>
                    <a:ext uri="{FF2B5EF4-FFF2-40B4-BE49-F238E27FC236}">
                      <a16:creationId xmlns:a16="http://schemas.microsoft.com/office/drawing/2014/main" id="{55F7EA72-35D5-170B-88DC-4626F0AFB14F}"/>
                    </a:ext>
                  </a:extLst>
                </p:cNvPr>
                <p:cNvSpPr>
                  <a:spLocks noChangeShapeType="1"/>
                </p:cNvSpPr>
                <p:nvPr/>
              </p:nvSpPr>
              <p:spPr bwMode="auto">
                <a:xfrm>
                  <a:off x="1870075" y="15494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2" name="Line 3509">
                  <a:extLst>
                    <a:ext uri="{FF2B5EF4-FFF2-40B4-BE49-F238E27FC236}">
                      <a16:creationId xmlns:a16="http://schemas.microsoft.com/office/drawing/2014/main" id="{06E81175-C1EB-15E4-C5A5-AEF98B3EA278}"/>
                    </a:ext>
                  </a:extLst>
                </p:cNvPr>
                <p:cNvSpPr>
                  <a:spLocks noChangeShapeType="1"/>
                </p:cNvSpPr>
                <p:nvPr/>
              </p:nvSpPr>
              <p:spPr bwMode="auto">
                <a:xfrm>
                  <a:off x="1855788" y="15652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3" name="Line 3510">
                  <a:extLst>
                    <a:ext uri="{FF2B5EF4-FFF2-40B4-BE49-F238E27FC236}">
                      <a16:creationId xmlns:a16="http://schemas.microsoft.com/office/drawing/2014/main" id="{EE9E2B14-2486-0BBE-0961-228E082607B2}"/>
                    </a:ext>
                  </a:extLst>
                </p:cNvPr>
                <p:cNvSpPr>
                  <a:spLocks noChangeShapeType="1"/>
                </p:cNvSpPr>
                <p:nvPr/>
              </p:nvSpPr>
              <p:spPr bwMode="auto">
                <a:xfrm>
                  <a:off x="1870075" y="154940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4" name="Line 3511">
                  <a:extLst>
                    <a:ext uri="{FF2B5EF4-FFF2-40B4-BE49-F238E27FC236}">
                      <a16:creationId xmlns:a16="http://schemas.microsoft.com/office/drawing/2014/main" id="{999322E1-FFD2-76A1-64D6-56F09DE5EAE7}"/>
                    </a:ext>
                  </a:extLst>
                </p:cNvPr>
                <p:cNvSpPr>
                  <a:spLocks noChangeShapeType="1"/>
                </p:cNvSpPr>
                <p:nvPr/>
              </p:nvSpPr>
              <p:spPr bwMode="auto">
                <a:xfrm>
                  <a:off x="1857375" y="15748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5" name="Line 3512">
                  <a:extLst>
                    <a:ext uri="{FF2B5EF4-FFF2-40B4-BE49-F238E27FC236}">
                      <a16:creationId xmlns:a16="http://schemas.microsoft.com/office/drawing/2014/main" id="{5387B878-13FB-FBDF-7293-75DE0E9CC35A}"/>
                    </a:ext>
                  </a:extLst>
                </p:cNvPr>
                <p:cNvSpPr>
                  <a:spLocks noChangeShapeType="1"/>
                </p:cNvSpPr>
                <p:nvPr/>
              </p:nvSpPr>
              <p:spPr bwMode="auto">
                <a:xfrm>
                  <a:off x="1873250" y="15589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6" name="Line 3513">
                  <a:extLst>
                    <a:ext uri="{FF2B5EF4-FFF2-40B4-BE49-F238E27FC236}">
                      <a16:creationId xmlns:a16="http://schemas.microsoft.com/office/drawing/2014/main" id="{88639201-1B61-1F94-9D4A-66B62AC55C87}"/>
                    </a:ext>
                  </a:extLst>
                </p:cNvPr>
                <p:cNvSpPr>
                  <a:spLocks noChangeShapeType="1"/>
                </p:cNvSpPr>
                <p:nvPr/>
              </p:nvSpPr>
              <p:spPr bwMode="auto">
                <a:xfrm>
                  <a:off x="1863725" y="15748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7" name="Line 3514">
                  <a:extLst>
                    <a:ext uri="{FF2B5EF4-FFF2-40B4-BE49-F238E27FC236}">
                      <a16:creationId xmlns:a16="http://schemas.microsoft.com/office/drawing/2014/main" id="{61A7E448-2C6B-ED32-C0F1-02B0E103BEFA}"/>
                    </a:ext>
                  </a:extLst>
                </p:cNvPr>
                <p:cNvSpPr>
                  <a:spLocks noChangeShapeType="1"/>
                </p:cNvSpPr>
                <p:nvPr/>
              </p:nvSpPr>
              <p:spPr bwMode="auto">
                <a:xfrm>
                  <a:off x="1879600" y="15589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8" name="Line 3515">
                  <a:extLst>
                    <a:ext uri="{FF2B5EF4-FFF2-40B4-BE49-F238E27FC236}">
                      <a16:creationId xmlns:a16="http://schemas.microsoft.com/office/drawing/2014/main" id="{50A0D50A-459D-6256-AF5A-0BE9115B4BF5}"/>
                    </a:ext>
                  </a:extLst>
                </p:cNvPr>
                <p:cNvSpPr>
                  <a:spLocks noChangeShapeType="1"/>
                </p:cNvSpPr>
                <p:nvPr/>
              </p:nvSpPr>
              <p:spPr bwMode="auto">
                <a:xfrm>
                  <a:off x="1922463" y="157480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9" name="Line 3516">
                  <a:extLst>
                    <a:ext uri="{FF2B5EF4-FFF2-40B4-BE49-F238E27FC236}">
                      <a16:creationId xmlns:a16="http://schemas.microsoft.com/office/drawing/2014/main" id="{A319FDF3-91CB-68F4-0697-E803C2FC811D}"/>
                    </a:ext>
                  </a:extLst>
                </p:cNvPr>
                <p:cNvSpPr>
                  <a:spLocks noChangeShapeType="1"/>
                </p:cNvSpPr>
                <p:nvPr/>
              </p:nvSpPr>
              <p:spPr bwMode="auto">
                <a:xfrm>
                  <a:off x="1938338" y="15589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0" name="Line 3517">
                  <a:extLst>
                    <a:ext uri="{FF2B5EF4-FFF2-40B4-BE49-F238E27FC236}">
                      <a16:creationId xmlns:a16="http://schemas.microsoft.com/office/drawing/2014/main" id="{E31BAD30-1091-3CD6-240E-4DE93642484F}"/>
                    </a:ext>
                  </a:extLst>
                </p:cNvPr>
                <p:cNvSpPr>
                  <a:spLocks noChangeShapeType="1"/>
                </p:cNvSpPr>
                <p:nvPr/>
              </p:nvSpPr>
              <p:spPr bwMode="auto">
                <a:xfrm>
                  <a:off x="1974850" y="157480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1" name="Line 3518">
                  <a:extLst>
                    <a:ext uri="{FF2B5EF4-FFF2-40B4-BE49-F238E27FC236}">
                      <a16:creationId xmlns:a16="http://schemas.microsoft.com/office/drawing/2014/main" id="{93574431-11E8-D4CD-6AF2-CD7EF4FF4626}"/>
                    </a:ext>
                  </a:extLst>
                </p:cNvPr>
                <p:cNvSpPr>
                  <a:spLocks noChangeShapeType="1"/>
                </p:cNvSpPr>
                <p:nvPr/>
              </p:nvSpPr>
              <p:spPr bwMode="auto">
                <a:xfrm>
                  <a:off x="1989138" y="15589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2" name="Line 3519">
                  <a:extLst>
                    <a:ext uri="{FF2B5EF4-FFF2-40B4-BE49-F238E27FC236}">
                      <a16:creationId xmlns:a16="http://schemas.microsoft.com/office/drawing/2014/main" id="{DB7BCD6E-0735-602C-5A74-934B03770D16}"/>
                    </a:ext>
                  </a:extLst>
                </p:cNvPr>
                <p:cNvSpPr>
                  <a:spLocks noChangeShapeType="1"/>
                </p:cNvSpPr>
                <p:nvPr/>
              </p:nvSpPr>
              <p:spPr bwMode="auto">
                <a:xfrm>
                  <a:off x="2011363" y="158432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3" name="Line 3520">
                  <a:extLst>
                    <a:ext uri="{FF2B5EF4-FFF2-40B4-BE49-F238E27FC236}">
                      <a16:creationId xmlns:a16="http://schemas.microsoft.com/office/drawing/2014/main" id="{991FCA2A-602E-94C4-87E1-DD0F07711052}"/>
                    </a:ext>
                  </a:extLst>
                </p:cNvPr>
                <p:cNvSpPr>
                  <a:spLocks noChangeShapeType="1"/>
                </p:cNvSpPr>
                <p:nvPr/>
              </p:nvSpPr>
              <p:spPr bwMode="auto">
                <a:xfrm>
                  <a:off x="2027238" y="15684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4" name="Line 3521">
                  <a:extLst>
                    <a:ext uri="{FF2B5EF4-FFF2-40B4-BE49-F238E27FC236}">
                      <a16:creationId xmlns:a16="http://schemas.microsoft.com/office/drawing/2014/main" id="{E457D616-9C90-C747-02DC-E2B8A49EAC0D}"/>
                    </a:ext>
                  </a:extLst>
                </p:cNvPr>
                <p:cNvSpPr>
                  <a:spLocks noChangeShapeType="1"/>
                </p:cNvSpPr>
                <p:nvPr/>
              </p:nvSpPr>
              <p:spPr bwMode="auto">
                <a:xfrm>
                  <a:off x="2016125" y="158432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5" name="Line 3522">
                  <a:extLst>
                    <a:ext uri="{FF2B5EF4-FFF2-40B4-BE49-F238E27FC236}">
                      <a16:creationId xmlns:a16="http://schemas.microsoft.com/office/drawing/2014/main" id="{37C92479-1B67-3696-4CA4-4144DCA2AB1D}"/>
                    </a:ext>
                  </a:extLst>
                </p:cNvPr>
                <p:cNvSpPr>
                  <a:spLocks noChangeShapeType="1"/>
                </p:cNvSpPr>
                <p:nvPr/>
              </p:nvSpPr>
              <p:spPr bwMode="auto">
                <a:xfrm>
                  <a:off x="2032000" y="15684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6" name="Line 3523">
                  <a:extLst>
                    <a:ext uri="{FF2B5EF4-FFF2-40B4-BE49-F238E27FC236}">
                      <a16:creationId xmlns:a16="http://schemas.microsoft.com/office/drawing/2014/main" id="{6EDA60CC-25D1-D63E-DCEB-5846C1646231}"/>
                    </a:ext>
                  </a:extLst>
                </p:cNvPr>
                <p:cNvSpPr>
                  <a:spLocks noChangeShapeType="1"/>
                </p:cNvSpPr>
                <p:nvPr/>
              </p:nvSpPr>
              <p:spPr bwMode="auto">
                <a:xfrm>
                  <a:off x="2022475" y="158432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7" name="Line 3524">
                  <a:extLst>
                    <a:ext uri="{FF2B5EF4-FFF2-40B4-BE49-F238E27FC236}">
                      <a16:creationId xmlns:a16="http://schemas.microsoft.com/office/drawing/2014/main" id="{97D20AF4-01F8-BB29-E57A-9D1F651BF73B}"/>
                    </a:ext>
                  </a:extLst>
                </p:cNvPr>
                <p:cNvSpPr>
                  <a:spLocks noChangeShapeType="1"/>
                </p:cNvSpPr>
                <p:nvPr/>
              </p:nvSpPr>
              <p:spPr bwMode="auto">
                <a:xfrm>
                  <a:off x="2038350" y="1568451"/>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8" name="Line 3525">
                  <a:extLst>
                    <a:ext uri="{FF2B5EF4-FFF2-40B4-BE49-F238E27FC236}">
                      <a16:creationId xmlns:a16="http://schemas.microsoft.com/office/drawing/2014/main" id="{7CBC69D7-A363-8CCD-D871-9BB1D00EC1ED}"/>
                    </a:ext>
                  </a:extLst>
                </p:cNvPr>
                <p:cNvSpPr>
                  <a:spLocks noChangeShapeType="1"/>
                </p:cNvSpPr>
                <p:nvPr/>
              </p:nvSpPr>
              <p:spPr bwMode="auto">
                <a:xfrm>
                  <a:off x="2025650" y="15954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9" name="Line 3526">
                  <a:extLst>
                    <a:ext uri="{FF2B5EF4-FFF2-40B4-BE49-F238E27FC236}">
                      <a16:creationId xmlns:a16="http://schemas.microsoft.com/office/drawing/2014/main" id="{8F0ED23F-2E0C-9295-C023-312645478887}"/>
                    </a:ext>
                  </a:extLst>
                </p:cNvPr>
                <p:cNvSpPr>
                  <a:spLocks noChangeShapeType="1"/>
                </p:cNvSpPr>
                <p:nvPr/>
              </p:nvSpPr>
              <p:spPr bwMode="auto">
                <a:xfrm>
                  <a:off x="2041525" y="15795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0" name="Line 3527">
                  <a:extLst>
                    <a:ext uri="{FF2B5EF4-FFF2-40B4-BE49-F238E27FC236}">
                      <a16:creationId xmlns:a16="http://schemas.microsoft.com/office/drawing/2014/main" id="{18D84809-340F-82CE-B6D2-28CA442D2760}"/>
                    </a:ext>
                  </a:extLst>
                </p:cNvPr>
                <p:cNvSpPr>
                  <a:spLocks noChangeShapeType="1"/>
                </p:cNvSpPr>
                <p:nvPr/>
              </p:nvSpPr>
              <p:spPr bwMode="auto">
                <a:xfrm>
                  <a:off x="2028825" y="15954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1" name="Line 3528">
                  <a:extLst>
                    <a:ext uri="{FF2B5EF4-FFF2-40B4-BE49-F238E27FC236}">
                      <a16:creationId xmlns:a16="http://schemas.microsoft.com/office/drawing/2014/main" id="{D95AE814-D971-3C44-2F15-A1A81970E92E}"/>
                    </a:ext>
                  </a:extLst>
                </p:cNvPr>
                <p:cNvSpPr>
                  <a:spLocks noChangeShapeType="1"/>
                </p:cNvSpPr>
                <p:nvPr/>
              </p:nvSpPr>
              <p:spPr bwMode="auto">
                <a:xfrm>
                  <a:off x="2044700" y="15795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2" name="Line 3529">
                  <a:extLst>
                    <a:ext uri="{FF2B5EF4-FFF2-40B4-BE49-F238E27FC236}">
                      <a16:creationId xmlns:a16="http://schemas.microsoft.com/office/drawing/2014/main" id="{0DA52906-A9AD-B1DE-39DE-1165C3414FA8}"/>
                    </a:ext>
                  </a:extLst>
                </p:cNvPr>
                <p:cNvSpPr>
                  <a:spLocks noChangeShapeType="1"/>
                </p:cNvSpPr>
                <p:nvPr/>
              </p:nvSpPr>
              <p:spPr bwMode="auto">
                <a:xfrm>
                  <a:off x="2028825" y="15954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3" name="Line 3530">
                  <a:extLst>
                    <a:ext uri="{FF2B5EF4-FFF2-40B4-BE49-F238E27FC236}">
                      <a16:creationId xmlns:a16="http://schemas.microsoft.com/office/drawing/2014/main" id="{E8662320-AA66-7374-4F18-FA27C0958A7E}"/>
                    </a:ext>
                  </a:extLst>
                </p:cNvPr>
                <p:cNvSpPr>
                  <a:spLocks noChangeShapeType="1"/>
                </p:cNvSpPr>
                <p:nvPr/>
              </p:nvSpPr>
              <p:spPr bwMode="auto">
                <a:xfrm>
                  <a:off x="2044700" y="15795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4" name="Line 3531">
                  <a:extLst>
                    <a:ext uri="{FF2B5EF4-FFF2-40B4-BE49-F238E27FC236}">
                      <a16:creationId xmlns:a16="http://schemas.microsoft.com/office/drawing/2014/main" id="{CD370191-9C8C-056B-D93A-B765CEC0FF45}"/>
                    </a:ext>
                  </a:extLst>
                </p:cNvPr>
                <p:cNvSpPr>
                  <a:spLocks noChangeShapeType="1"/>
                </p:cNvSpPr>
                <p:nvPr/>
              </p:nvSpPr>
              <p:spPr bwMode="auto">
                <a:xfrm>
                  <a:off x="2032000" y="15954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5" name="Line 3532">
                  <a:extLst>
                    <a:ext uri="{FF2B5EF4-FFF2-40B4-BE49-F238E27FC236}">
                      <a16:creationId xmlns:a16="http://schemas.microsoft.com/office/drawing/2014/main" id="{ADC8BA91-2A8E-8B6E-90F4-A67943A840E3}"/>
                    </a:ext>
                  </a:extLst>
                </p:cNvPr>
                <p:cNvSpPr>
                  <a:spLocks noChangeShapeType="1"/>
                </p:cNvSpPr>
                <p:nvPr/>
              </p:nvSpPr>
              <p:spPr bwMode="auto">
                <a:xfrm>
                  <a:off x="2047875" y="1579563"/>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6" name="Line 3533">
                  <a:extLst>
                    <a:ext uri="{FF2B5EF4-FFF2-40B4-BE49-F238E27FC236}">
                      <a16:creationId xmlns:a16="http://schemas.microsoft.com/office/drawing/2014/main" id="{DB3964A3-9FC4-5298-EFA9-58626AA95A14}"/>
                    </a:ext>
                  </a:extLst>
                </p:cNvPr>
                <p:cNvSpPr>
                  <a:spLocks noChangeShapeType="1"/>
                </p:cNvSpPr>
                <p:nvPr/>
              </p:nvSpPr>
              <p:spPr bwMode="auto">
                <a:xfrm>
                  <a:off x="2041525" y="160655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7" name="Line 3534">
                  <a:extLst>
                    <a:ext uri="{FF2B5EF4-FFF2-40B4-BE49-F238E27FC236}">
                      <a16:creationId xmlns:a16="http://schemas.microsoft.com/office/drawing/2014/main" id="{20D07321-741C-2AA9-6068-70B928989A07}"/>
                    </a:ext>
                  </a:extLst>
                </p:cNvPr>
                <p:cNvSpPr>
                  <a:spLocks noChangeShapeType="1"/>
                </p:cNvSpPr>
                <p:nvPr/>
              </p:nvSpPr>
              <p:spPr bwMode="auto">
                <a:xfrm>
                  <a:off x="2057400" y="15906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8" name="Line 3535">
                  <a:extLst>
                    <a:ext uri="{FF2B5EF4-FFF2-40B4-BE49-F238E27FC236}">
                      <a16:creationId xmlns:a16="http://schemas.microsoft.com/office/drawing/2014/main" id="{5344CAB4-89D9-D446-9DBD-260D2FEED280}"/>
                    </a:ext>
                  </a:extLst>
                </p:cNvPr>
                <p:cNvSpPr>
                  <a:spLocks noChangeShapeType="1"/>
                </p:cNvSpPr>
                <p:nvPr/>
              </p:nvSpPr>
              <p:spPr bwMode="auto">
                <a:xfrm>
                  <a:off x="2041525" y="160655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9" name="Line 3536">
                  <a:extLst>
                    <a:ext uri="{FF2B5EF4-FFF2-40B4-BE49-F238E27FC236}">
                      <a16:creationId xmlns:a16="http://schemas.microsoft.com/office/drawing/2014/main" id="{404A928C-1C7B-1233-A385-F77A417628B5}"/>
                    </a:ext>
                  </a:extLst>
                </p:cNvPr>
                <p:cNvSpPr>
                  <a:spLocks noChangeShapeType="1"/>
                </p:cNvSpPr>
                <p:nvPr/>
              </p:nvSpPr>
              <p:spPr bwMode="auto">
                <a:xfrm>
                  <a:off x="2057400" y="15906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0" name="Line 3537">
                  <a:extLst>
                    <a:ext uri="{FF2B5EF4-FFF2-40B4-BE49-F238E27FC236}">
                      <a16:creationId xmlns:a16="http://schemas.microsoft.com/office/drawing/2014/main" id="{1614B73F-7521-8521-770B-573DA13B1C4E}"/>
                    </a:ext>
                  </a:extLst>
                </p:cNvPr>
                <p:cNvSpPr>
                  <a:spLocks noChangeShapeType="1"/>
                </p:cNvSpPr>
                <p:nvPr/>
              </p:nvSpPr>
              <p:spPr bwMode="auto">
                <a:xfrm>
                  <a:off x="2047875" y="160655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1" name="Line 3538">
                  <a:extLst>
                    <a:ext uri="{FF2B5EF4-FFF2-40B4-BE49-F238E27FC236}">
                      <a16:creationId xmlns:a16="http://schemas.microsoft.com/office/drawing/2014/main" id="{27C6FC87-AA6A-72ED-EC45-706F374DAC87}"/>
                    </a:ext>
                  </a:extLst>
                </p:cNvPr>
                <p:cNvSpPr>
                  <a:spLocks noChangeShapeType="1"/>
                </p:cNvSpPr>
                <p:nvPr/>
              </p:nvSpPr>
              <p:spPr bwMode="auto">
                <a:xfrm>
                  <a:off x="2063750" y="15906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2" name="Line 3539">
                  <a:extLst>
                    <a:ext uri="{FF2B5EF4-FFF2-40B4-BE49-F238E27FC236}">
                      <a16:creationId xmlns:a16="http://schemas.microsoft.com/office/drawing/2014/main" id="{FBDC0496-5C27-019F-7D95-23D33F5558B4}"/>
                    </a:ext>
                  </a:extLst>
                </p:cNvPr>
                <p:cNvSpPr>
                  <a:spLocks noChangeShapeType="1"/>
                </p:cNvSpPr>
                <p:nvPr/>
              </p:nvSpPr>
              <p:spPr bwMode="auto">
                <a:xfrm>
                  <a:off x="2051050" y="160655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3" name="Line 3540">
                  <a:extLst>
                    <a:ext uri="{FF2B5EF4-FFF2-40B4-BE49-F238E27FC236}">
                      <a16:creationId xmlns:a16="http://schemas.microsoft.com/office/drawing/2014/main" id="{30B60465-7F63-2882-E0ED-4F776C538B32}"/>
                    </a:ext>
                  </a:extLst>
                </p:cNvPr>
                <p:cNvSpPr>
                  <a:spLocks noChangeShapeType="1"/>
                </p:cNvSpPr>
                <p:nvPr/>
              </p:nvSpPr>
              <p:spPr bwMode="auto">
                <a:xfrm>
                  <a:off x="2065338" y="15906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4" name="Line 3541">
                  <a:extLst>
                    <a:ext uri="{FF2B5EF4-FFF2-40B4-BE49-F238E27FC236}">
                      <a16:creationId xmlns:a16="http://schemas.microsoft.com/office/drawing/2014/main" id="{FEF4608B-64F6-F450-72A5-1B1855F92B0F}"/>
                    </a:ext>
                  </a:extLst>
                </p:cNvPr>
                <p:cNvSpPr>
                  <a:spLocks noChangeShapeType="1"/>
                </p:cNvSpPr>
                <p:nvPr/>
              </p:nvSpPr>
              <p:spPr bwMode="auto">
                <a:xfrm>
                  <a:off x="2068513" y="160655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5" name="Line 3542">
                  <a:extLst>
                    <a:ext uri="{FF2B5EF4-FFF2-40B4-BE49-F238E27FC236}">
                      <a16:creationId xmlns:a16="http://schemas.microsoft.com/office/drawing/2014/main" id="{D33F98B7-517F-E42B-DF0A-49DA3D750FB7}"/>
                    </a:ext>
                  </a:extLst>
                </p:cNvPr>
                <p:cNvSpPr>
                  <a:spLocks noChangeShapeType="1"/>
                </p:cNvSpPr>
                <p:nvPr/>
              </p:nvSpPr>
              <p:spPr bwMode="auto">
                <a:xfrm>
                  <a:off x="2084388" y="15906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6" name="Line 3543">
                  <a:extLst>
                    <a:ext uri="{FF2B5EF4-FFF2-40B4-BE49-F238E27FC236}">
                      <a16:creationId xmlns:a16="http://schemas.microsoft.com/office/drawing/2014/main" id="{2EA31ADE-63F8-C95B-AED3-0E98AB61CBBC}"/>
                    </a:ext>
                  </a:extLst>
                </p:cNvPr>
                <p:cNvSpPr>
                  <a:spLocks noChangeShapeType="1"/>
                </p:cNvSpPr>
                <p:nvPr/>
              </p:nvSpPr>
              <p:spPr bwMode="auto">
                <a:xfrm>
                  <a:off x="2193925" y="161925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7" name="Line 3544">
                  <a:extLst>
                    <a:ext uri="{FF2B5EF4-FFF2-40B4-BE49-F238E27FC236}">
                      <a16:creationId xmlns:a16="http://schemas.microsoft.com/office/drawing/2014/main" id="{50E50113-523E-7779-2F49-2A92FB9A48A4}"/>
                    </a:ext>
                  </a:extLst>
                </p:cNvPr>
                <p:cNvSpPr>
                  <a:spLocks noChangeShapeType="1"/>
                </p:cNvSpPr>
                <p:nvPr/>
              </p:nvSpPr>
              <p:spPr bwMode="auto">
                <a:xfrm>
                  <a:off x="2209800" y="16033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8" name="Line 3545">
                  <a:extLst>
                    <a:ext uri="{FF2B5EF4-FFF2-40B4-BE49-F238E27FC236}">
                      <a16:creationId xmlns:a16="http://schemas.microsoft.com/office/drawing/2014/main" id="{DD4A941C-B4BB-95E4-7AF0-C649FD60074F}"/>
                    </a:ext>
                  </a:extLst>
                </p:cNvPr>
                <p:cNvSpPr>
                  <a:spLocks noChangeShapeType="1"/>
                </p:cNvSpPr>
                <p:nvPr/>
              </p:nvSpPr>
              <p:spPr bwMode="auto">
                <a:xfrm>
                  <a:off x="2220913" y="161925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9" name="Line 3546">
                  <a:extLst>
                    <a:ext uri="{FF2B5EF4-FFF2-40B4-BE49-F238E27FC236}">
                      <a16:creationId xmlns:a16="http://schemas.microsoft.com/office/drawing/2014/main" id="{3478D786-FBD9-259C-CC86-5ED131F95DFA}"/>
                    </a:ext>
                  </a:extLst>
                </p:cNvPr>
                <p:cNvSpPr>
                  <a:spLocks noChangeShapeType="1"/>
                </p:cNvSpPr>
                <p:nvPr/>
              </p:nvSpPr>
              <p:spPr bwMode="auto">
                <a:xfrm>
                  <a:off x="2236788" y="16033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0" name="Line 3547">
                  <a:extLst>
                    <a:ext uri="{FF2B5EF4-FFF2-40B4-BE49-F238E27FC236}">
                      <a16:creationId xmlns:a16="http://schemas.microsoft.com/office/drawing/2014/main" id="{1083E3C5-C1D9-0CFF-6C13-71F23D9A9C90}"/>
                    </a:ext>
                  </a:extLst>
                </p:cNvPr>
                <p:cNvSpPr>
                  <a:spLocks noChangeShapeType="1"/>
                </p:cNvSpPr>
                <p:nvPr/>
              </p:nvSpPr>
              <p:spPr bwMode="auto">
                <a:xfrm>
                  <a:off x="2227263" y="163195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1" name="Line 3548">
                  <a:extLst>
                    <a:ext uri="{FF2B5EF4-FFF2-40B4-BE49-F238E27FC236}">
                      <a16:creationId xmlns:a16="http://schemas.microsoft.com/office/drawing/2014/main" id="{9C4EFE2A-2B07-25D0-5BA4-A191550FB11D}"/>
                    </a:ext>
                  </a:extLst>
                </p:cNvPr>
                <p:cNvSpPr>
                  <a:spLocks noChangeShapeType="1"/>
                </p:cNvSpPr>
                <p:nvPr/>
              </p:nvSpPr>
              <p:spPr bwMode="auto">
                <a:xfrm>
                  <a:off x="2243138" y="16160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2" name="Line 3549">
                  <a:extLst>
                    <a:ext uri="{FF2B5EF4-FFF2-40B4-BE49-F238E27FC236}">
                      <a16:creationId xmlns:a16="http://schemas.microsoft.com/office/drawing/2014/main" id="{5BDECFCF-7627-9A8F-C8F5-E0ABCC822F92}"/>
                    </a:ext>
                  </a:extLst>
                </p:cNvPr>
                <p:cNvSpPr>
                  <a:spLocks noChangeShapeType="1"/>
                </p:cNvSpPr>
                <p:nvPr/>
              </p:nvSpPr>
              <p:spPr bwMode="auto">
                <a:xfrm>
                  <a:off x="2227263" y="163195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3" name="Line 3550">
                  <a:extLst>
                    <a:ext uri="{FF2B5EF4-FFF2-40B4-BE49-F238E27FC236}">
                      <a16:creationId xmlns:a16="http://schemas.microsoft.com/office/drawing/2014/main" id="{2450BCAA-A859-2EE2-D83A-C026B43F931C}"/>
                    </a:ext>
                  </a:extLst>
                </p:cNvPr>
                <p:cNvSpPr>
                  <a:spLocks noChangeShapeType="1"/>
                </p:cNvSpPr>
                <p:nvPr/>
              </p:nvSpPr>
              <p:spPr bwMode="auto">
                <a:xfrm>
                  <a:off x="2243138" y="161607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279" name="Group 1278">
                <a:extLst>
                  <a:ext uri="{FF2B5EF4-FFF2-40B4-BE49-F238E27FC236}">
                    <a16:creationId xmlns:a16="http://schemas.microsoft.com/office/drawing/2014/main" id="{DAE1E41D-E7F2-01B3-AA5B-269DEC6135CD}"/>
                  </a:ext>
                </a:extLst>
              </p:cNvPr>
              <p:cNvGrpSpPr/>
              <p:nvPr/>
            </p:nvGrpSpPr>
            <p:grpSpPr>
              <a:xfrm>
                <a:off x="5985727" y="3765239"/>
                <a:ext cx="4934042" cy="267534"/>
                <a:chOff x="2401888" y="1657351"/>
                <a:chExt cx="2003424" cy="149225"/>
              </a:xfrm>
            </p:grpSpPr>
            <p:sp>
              <p:nvSpPr>
                <p:cNvPr id="1280" name="Line 3551">
                  <a:extLst>
                    <a:ext uri="{FF2B5EF4-FFF2-40B4-BE49-F238E27FC236}">
                      <a16:creationId xmlns:a16="http://schemas.microsoft.com/office/drawing/2014/main" id="{4D761EEB-83C7-7C15-12BF-7C07CEADEACA}"/>
                    </a:ext>
                  </a:extLst>
                </p:cNvPr>
                <p:cNvSpPr>
                  <a:spLocks noChangeShapeType="1"/>
                </p:cNvSpPr>
                <p:nvPr/>
              </p:nvSpPr>
              <p:spPr bwMode="auto">
                <a:xfrm>
                  <a:off x="2401888" y="1671638"/>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1" name="Line 3552">
                  <a:extLst>
                    <a:ext uri="{FF2B5EF4-FFF2-40B4-BE49-F238E27FC236}">
                      <a16:creationId xmlns:a16="http://schemas.microsoft.com/office/drawing/2014/main" id="{DB3DEAE7-5F44-C263-C09F-B45862E5AD86}"/>
                    </a:ext>
                  </a:extLst>
                </p:cNvPr>
                <p:cNvSpPr>
                  <a:spLocks noChangeShapeType="1"/>
                </p:cNvSpPr>
                <p:nvPr/>
              </p:nvSpPr>
              <p:spPr bwMode="auto">
                <a:xfrm>
                  <a:off x="2416175" y="16573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2" name="Line 3553">
                  <a:extLst>
                    <a:ext uri="{FF2B5EF4-FFF2-40B4-BE49-F238E27FC236}">
                      <a16:creationId xmlns:a16="http://schemas.microsoft.com/office/drawing/2014/main" id="{76A4ECFE-DEEC-E008-4CC0-EE451B5B5745}"/>
                    </a:ext>
                  </a:extLst>
                </p:cNvPr>
                <p:cNvSpPr>
                  <a:spLocks noChangeShapeType="1"/>
                </p:cNvSpPr>
                <p:nvPr/>
              </p:nvSpPr>
              <p:spPr bwMode="auto">
                <a:xfrm>
                  <a:off x="2405063" y="1671638"/>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3" name="Line 3554">
                  <a:extLst>
                    <a:ext uri="{FF2B5EF4-FFF2-40B4-BE49-F238E27FC236}">
                      <a16:creationId xmlns:a16="http://schemas.microsoft.com/office/drawing/2014/main" id="{50006EAA-2B95-577E-C9B4-F8450C0B32BF}"/>
                    </a:ext>
                  </a:extLst>
                </p:cNvPr>
                <p:cNvSpPr>
                  <a:spLocks noChangeShapeType="1"/>
                </p:cNvSpPr>
                <p:nvPr/>
              </p:nvSpPr>
              <p:spPr bwMode="auto">
                <a:xfrm>
                  <a:off x="2420938" y="16573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4" name="Line 3555">
                  <a:extLst>
                    <a:ext uri="{FF2B5EF4-FFF2-40B4-BE49-F238E27FC236}">
                      <a16:creationId xmlns:a16="http://schemas.microsoft.com/office/drawing/2014/main" id="{8E47A99B-DD16-2F96-A36D-469646A4CF89}"/>
                    </a:ext>
                  </a:extLst>
                </p:cNvPr>
                <p:cNvSpPr>
                  <a:spLocks noChangeShapeType="1"/>
                </p:cNvSpPr>
                <p:nvPr/>
              </p:nvSpPr>
              <p:spPr bwMode="auto">
                <a:xfrm>
                  <a:off x="2413000" y="167163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5" name="Line 3556">
                  <a:extLst>
                    <a:ext uri="{FF2B5EF4-FFF2-40B4-BE49-F238E27FC236}">
                      <a16:creationId xmlns:a16="http://schemas.microsoft.com/office/drawing/2014/main" id="{2DA2699B-411F-8B1E-1698-08B13435A3D9}"/>
                    </a:ext>
                  </a:extLst>
                </p:cNvPr>
                <p:cNvSpPr>
                  <a:spLocks noChangeShapeType="1"/>
                </p:cNvSpPr>
                <p:nvPr/>
              </p:nvSpPr>
              <p:spPr bwMode="auto">
                <a:xfrm>
                  <a:off x="2428875" y="1657351"/>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6" name="Line 3557">
                  <a:extLst>
                    <a:ext uri="{FF2B5EF4-FFF2-40B4-BE49-F238E27FC236}">
                      <a16:creationId xmlns:a16="http://schemas.microsoft.com/office/drawing/2014/main" id="{F6A53A86-969D-9E8E-1FB4-6D4F6ABD0C5E}"/>
                    </a:ext>
                  </a:extLst>
                </p:cNvPr>
                <p:cNvSpPr>
                  <a:spLocks noChangeShapeType="1"/>
                </p:cNvSpPr>
                <p:nvPr/>
              </p:nvSpPr>
              <p:spPr bwMode="auto">
                <a:xfrm>
                  <a:off x="2416175" y="16875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7" name="Line 3558">
                  <a:extLst>
                    <a:ext uri="{FF2B5EF4-FFF2-40B4-BE49-F238E27FC236}">
                      <a16:creationId xmlns:a16="http://schemas.microsoft.com/office/drawing/2014/main" id="{C16B41CA-8BAA-F555-4576-56370793049E}"/>
                    </a:ext>
                  </a:extLst>
                </p:cNvPr>
                <p:cNvSpPr>
                  <a:spLocks noChangeShapeType="1"/>
                </p:cNvSpPr>
                <p:nvPr/>
              </p:nvSpPr>
              <p:spPr bwMode="auto">
                <a:xfrm>
                  <a:off x="2432050" y="167163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8" name="Line 3559">
                  <a:extLst>
                    <a:ext uri="{FF2B5EF4-FFF2-40B4-BE49-F238E27FC236}">
                      <a16:creationId xmlns:a16="http://schemas.microsoft.com/office/drawing/2014/main" id="{FA88ABE0-9839-A3EE-D6EC-2B743C9F88DC}"/>
                    </a:ext>
                  </a:extLst>
                </p:cNvPr>
                <p:cNvSpPr>
                  <a:spLocks noChangeShapeType="1"/>
                </p:cNvSpPr>
                <p:nvPr/>
              </p:nvSpPr>
              <p:spPr bwMode="auto">
                <a:xfrm>
                  <a:off x="2416175" y="16875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9" name="Line 3560">
                  <a:extLst>
                    <a:ext uri="{FF2B5EF4-FFF2-40B4-BE49-F238E27FC236}">
                      <a16:creationId xmlns:a16="http://schemas.microsoft.com/office/drawing/2014/main" id="{A6AD92D7-EB4A-FA25-3418-061B49D2DDAE}"/>
                    </a:ext>
                  </a:extLst>
                </p:cNvPr>
                <p:cNvSpPr>
                  <a:spLocks noChangeShapeType="1"/>
                </p:cNvSpPr>
                <p:nvPr/>
              </p:nvSpPr>
              <p:spPr bwMode="auto">
                <a:xfrm>
                  <a:off x="2432050" y="167163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0" name="Line 3561">
                  <a:extLst>
                    <a:ext uri="{FF2B5EF4-FFF2-40B4-BE49-F238E27FC236}">
                      <a16:creationId xmlns:a16="http://schemas.microsoft.com/office/drawing/2014/main" id="{70E66671-5C42-B50F-2345-4097767599D9}"/>
                    </a:ext>
                  </a:extLst>
                </p:cNvPr>
                <p:cNvSpPr>
                  <a:spLocks noChangeShapeType="1"/>
                </p:cNvSpPr>
                <p:nvPr/>
              </p:nvSpPr>
              <p:spPr bwMode="auto">
                <a:xfrm>
                  <a:off x="2435225" y="168751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1" name="Line 3562">
                  <a:extLst>
                    <a:ext uri="{FF2B5EF4-FFF2-40B4-BE49-F238E27FC236}">
                      <a16:creationId xmlns:a16="http://schemas.microsoft.com/office/drawing/2014/main" id="{6F371016-A03F-AA52-B2FC-7E71D8425C19}"/>
                    </a:ext>
                  </a:extLst>
                </p:cNvPr>
                <p:cNvSpPr>
                  <a:spLocks noChangeShapeType="1"/>
                </p:cNvSpPr>
                <p:nvPr/>
              </p:nvSpPr>
              <p:spPr bwMode="auto">
                <a:xfrm>
                  <a:off x="2451100" y="1671638"/>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2" name="Line 3563">
                  <a:extLst>
                    <a:ext uri="{FF2B5EF4-FFF2-40B4-BE49-F238E27FC236}">
                      <a16:creationId xmlns:a16="http://schemas.microsoft.com/office/drawing/2014/main" id="{8E3C23CA-1FBE-7969-0597-08FB09549ED5}"/>
                    </a:ext>
                  </a:extLst>
                </p:cNvPr>
                <p:cNvSpPr>
                  <a:spLocks noChangeShapeType="1"/>
                </p:cNvSpPr>
                <p:nvPr/>
              </p:nvSpPr>
              <p:spPr bwMode="auto">
                <a:xfrm>
                  <a:off x="2557462" y="1703388"/>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3" name="Line 3564">
                  <a:extLst>
                    <a:ext uri="{FF2B5EF4-FFF2-40B4-BE49-F238E27FC236}">
                      <a16:creationId xmlns:a16="http://schemas.microsoft.com/office/drawing/2014/main" id="{6AEB1825-B677-98CA-30D3-075C24B3B82C}"/>
                    </a:ext>
                  </a:extLst>
                </p:cNvPr>
                <p:cNvSpPr>
                  <a:spLocks noChangeShapeType="1"/>
                </p:cNvSpPr>
                <p:nvPr/>
              </p:nvSpPr>
              <p:spPr bwMode="auto">
                <a:xfrm>
                  <a:off x="2573337" y="1687513"/>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4" name="Line 3565">
                  <a:extLst>
                    <a:ext uri="{FF2B5EF4-FFF2-40B4-BE49-F238E27FC236}">
                      <a16:creationId xmlns:a16="http://schemas.microsoft.com/office/drawing/2014/main" id="{EB8A82A0-ED38-5BB2-59F7-69D9C312A939}"/>
                    </a:ext>
                  </a:extLst>
                </p:cNvPr>
                <p:cNvSpPr>
                  <a:spLocks noChangeShapeType="1"/>
                </p:cNvSpPr>
                <p:nvPr/>
              </p:nvSpPr>
              <p:spPr bwMode="auto">
                <a:xfrm>
                  <a:off x="2730500" y="17192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5" name="Line 3566">
                  <a:extLst>
                    <a:ext uri="{FF2B5EF4-FFF2-40B4-BE49-F238E27FC236}">
                      <a16:creationId xmlns:a16="http://schemas.microsoft.com/office/drawing/2014/main" id="{9A4A8185-EDC1-0E3B-8BEC-ED1F6A5CC900}"/>
                    </a:ext>
                  </a:extLst>
                </p:cNvPr>
                <p:cNvSpPr>
                  <a:spLocks noChangeShapeType="1"/>
                </p:cNvSpPr>
                <p:nvPr/>
              </p:nvSpPr>
              <p:spPr bwMode="auto">
                <a:xfrm>
                  <a:off x="2746375" y="17033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6" name="Line 3567">
                  <a:extLst>
                    <a:ext uri="{FF2B5EF4-FFF2-40B4-BE49-F238E27FC236}">
                      <a16:creationId xmlns:a16="http://schemas.microsoft.com/office/drawing/2014/main" id="{4E33DD78-3519-AF3F-2C55-4591552C24AD}"/>
                    </a:ext>
                  </a:extLst>
                </p:cNvPr>
                <p:cNvSpPr>
                  <a:spLocks noChangeShapeType="1"/>
                </p:cNvSpPr>
                <p:nvPr/>
              </p:nvSpPr>
              <p:spPr bwMode="auto">
                <a:xfrm>
                  <a:off x="2767012" y="17192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7" name="Line 3568">
                  <a:extLst>
                    <a:ext uri="{FF2B5EF4-FFF2-40B4-BE49-F238E27FC236}">
                      <a16:creationId xmlns:a16="http://schemas.microsoft.com/office/drawing/2014/main" id="{365D9799-B916-9684-7A4E-8EE5F48F952B}"/>
                    </a:ext>
                  </a:extLst>
                </p:cNvPr>
                <p:cNvSpPr>
                  <a:spLocks noChangeShapeType="1"/>
                </p:cNvSpPr>
                <p:nvPr/>
              </p:nvSpPr>
              <p:spPr bwMode="auto">
                <a:xfrm>
                  <a:off x="2782887" y="17033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8" name="Line 3569">
                  <a:extLst>
                    <a:ext uri="{FF2B5EF4-FFF2-40B4-BE49-F238E27FC236}">
                      <a16:creationId xmlns:a16="http://schemas.microsoft.com/office/drawing/2014/main" id="{7E508895-FF1C-FAF7-B362-3E4DCDA052E8}"/>
                    </a:ext>
                  </a:extLst>
                </p:cNvPr>
                <p:cNvSpPr>
                  <a:spLocks noChangeShapeType="1"/>
                </p:cNvSpPr>
                <p:nvPr/>
              </p:nvSpPr>
              <p:spPr bwMode="auto">
                <a:xfrm>
                  <a:off x="2786062" y="17192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9" name="Line 3570">
                  <a:extLst>
                    <a:ext uri="{FF2B5EF4-FFF2-40B4-BE49-F238E27FC236}">
                      <a16:creationId xmlns:a16="http://schemas.microsoft.com/office/drawing/2014/main" id="{97978975-ACD5-28C8-3C38-FA0EB92A5621}"/>
                    </a:ext>
                  </a:extLst>
                </p:cNvPr>
                <p:cNvSpPr>
                  <a:spLocks noChangeShapeType="1"/>
                </p:cNvSpPr>
                <p:nvPr/>
              </p:nvSpPr>
              <p:spPr bwMode="auto">
                <a:xfrm>
                  <a:off x="2801937" y="17033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0" name="Line 3571">
                  <a:extLst>
                    <a:ext uri="{FF2B5EF4-FFF2-40B4-BE49-F238E27FC236}">
                      <a16:creationId xmlns:a16="http://schemas.microsoft.com/office/drawing/2014/main" id="{5E9157FA-44A2-7F0B-7352-5F98EE6DA662}"/>
                    </a:ext>
                  </a:extLst>
                </p:cNvPr>
                <p:cNvSpPr>
                  <a:spLocks noChangeShapeType="1"/>
                </p:cNvSpPr>
                <p:nvPr/>
              </p:nvSpPr>
              <p:spPr bwMode="auto">
                <a:xfrm>
                  <a:off x="2786062" y="17192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1" name="Line 3572">
                  <a:extLst>
                    <a:ext uri="{FF2B5EF4-FFF2-40B4-BE49-F238E27FC236}">
                      <a16:creationId xmlns:a16="http://schemas.microsoft.com/office/drawing/2014/main" id="{8E9E5A73-9651-1733-EF08-63F4C0CD430B}"/>
                    </a:ext>
                  </a:extLst>
                </p:cNvPr>
                <p:cNvSpPr>
                  <a:spLocks noChangeShapeType="1"/>
                </p:cNvSpPr>
                <p:nvPr/>
              </p:nvSpPr>
              <p:spPr bwMode="auto">
                <a:xfrm>
                  <a:off x="2801937" y="17033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2" name="Line 3573">
                  <a:extLst>
                    <a:ext uri="{FF2B5EF4-FFF2-40B4-BE49-F238E27FC236}">
                      <a16:creationId xmlns:a16="http://schemas.microsoft.com/office/drawing/2014/main" id="{4449280D-A113-DA15-9ED3-5D538186BB76}"/>
                    </a:ext>
                  </a:extLst>
                </p:cNvPr>
                <p:cNvSpPr>
                  <a:spLocks noChangeShapeType="1"/>
                </p:cNvSpPr>
                <p:nvPr/>
              </p:nvSpPr>
              <p:spPr bwMode="auto">
                <a:xfrm>
                  <a:off x="2806700" y="1719263"/>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3" name="Line 3574">
                  <a:extLst>
                    <a:ext uri="{FF2B5EF4-FFF2-40B4-BE49-F238E27FC236}">
                      <a16:creationId xmlns:a16="http://schemas.microsoft.com/office/drawing/2014/main" id="{B88F8ABE-7DDD-4FEE-19E8-9DB5DE7F25AC}"/>
                    </a:ext>
                  </a:extLst>
                </p:cNvPr>
                <p:cNvSpPr>
                  <a:spLocks noChangeShapeType="1"/>
                </p:cNvSpPr>
                <p:nvPr/>
              </p:nvSpPr>
              <p:spPr bwMode="auto">
                <a:xfrm>
                  <a:off x="2822575" y="17033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4" name="Line 3575">
                  <a:extLst>
                    <a:ext uri="{FF2B5EF4-FFF2-40B4-BE49-F238E27FC236}">
                      <a16:creationId xmlns:a16="http://schemas.microsoft.com/office/drawing/2014/main" id="{C007F1A3-90CE-FE2D-6F59-AF7ADB7CB141}"/>
                    </a:ext>
                  </a:extLst>
                </p:cNvPr>
                <p:cNvSpPr>
                  <a:spLocks noChangeShapeType="1"/>
                </p:cNvSpPr>
                <p:nvPr/>
              </p:nvSpPr>
              <p:spPr bwMode="auto">
                <a:xfrm>
                  <a:off x="2987675" y="17557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5" name="Line 3576">
                  <a:extLst>
                    <a:ext uri="{FF2B5EF4-FFF2-40B4-BE49-F238E27FC236}">
                      <a16:creationId xmlns:a16="http://schemas.microsoft.com/office/drawing/2014/main" id="{772E2874-233B-49B4-FF8B-5A54E52A6F8F}"/>
                    </a:ext>
                  </a:extLst>
                </p:cNvPr>
                <p:cNvSpPr>
                  <a:spLocks noChangeShapeType="1"/>
                </p:cNvSpPr>
                <p:nvPr/>
              </p:nvSpPr>
              <p:spPr bwMode="auto">
                <a:xfrm>
                  <a:off x="3003550"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6" name="Line 3577">
                  <a:extLst>
                    <a:ext uri="{FF2B5EF4-FFF2-40B4-BE49-F238E27FC236}">
                      <a16:creationId xmlns:a16="http://schemas.microsoft.com/office/drawing/2014/main" id="{21C238F8-3734-AC68-08B9-292F8175B0FC}"/>
                    </a:ext>
                  </a:extLst>
                </p:cNvPr>
                <p:cNvSpPr>
                  <a:spLocks noChangeShapeType="1"/>
                </p:cNvSpPr>
                <p:nvPr/>
              </p:nvSpPr>
              <p:spPr bwMode="auto">
                <a:xfrm>
                  <a:off x="2997200" y="17557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7" name="Line 3578">
                  <a:extLst>
                    <a:ext uri="{FF2B5EF4-FFF2-40B4-BE49-F238E27FC236}">
                      <a16:creationId xmlns:a16="http://schemas.microsoft.com/office/drawing/2014/main" id="{48DBAFF5-90E1-4BEF-706D-C89CC78B1C1F}"/>
                    </a:ext>
                  </a:extLst>
                </p:cNvPr>
                <p:cNvSpPr>
                  <a:spLocks noChangeShapeType="1"/>
                </p:cNvSpPr>
                <p:nvPr/>
              </p:nvSpPr>
              <p:spPr bwMode="auto">
                <a:xfrm>
                  <a:off x="3013075"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8" name="Line 3579">
                  <a:extLst>
                    <a:ext uri="{FF2B5EF4-FFF2-40B4-BE49-F238E27FC236}">
                      <a16:creationId xmlns:a16="http://schemas.microsoft.com/office/drawing/2014/main" id="{7ADDA5A4-6586-F05D-834F-98AE886984B5}"/>
                    </a:ext>
                  </a:extLst>
                </p:cNvPr>
                <p:cNvSpPr>
                  <a:spLocks noChangeShapeType="1"/>
                </p:cNvSpPr>
                <p:nvPr/>
              </p:nvSpPr>
              <p:spPr bwMode="auto">
                <a:xfrm>
                  <a:off x="2997200" y="17557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9" name="Line 3580">
                  <a:extLst>
                    <a:ext uri="{FF2B5EF4-FFF2-40B4-BE49-F238E27FC236}">
                      <a16:creationId xmlns:a16="http://schemas.microsoft.com/office/drawing/2014/main" id="{D7B41BAC-1EE5-EE39-F25D-F9817213BE6D}"/>
                    </a:ext>
                  </a:extLst>
                </p:cNvPr>
                <p:cNvSpPr>
                  <a:spLocks noChangeShapeType="1"/>
                </p:cNvSpPr>
                <p:nvPr/>
              </p:nvSpPr>
              <p:spPr bwMode="auto">
                <a:xfrm>
                  <a:off x="3013075"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0" name="Line 3581">
                  <a:extLst>
                    <a:ext uri="{FF2B5EF4-FFF2-40B4-BE49-F238E27FC236}">
                      <a16:creationId xmlns:a16="http://schemas.microsoft.com/office/drawing/2014/main" id="{21218B5C-F110-43C5-4EEA-1F2D637A062C}"/>
                    </a:ext>
                  </a:extLst>
                </p:cNvPr>
                <p:cNvSpPr>
                  <a:spLocks noChangeShapeType="1"/>
                </p:cNvSpPr>
                <p:nvPr/>
              </p:nvSpPr>
              <p:spPr bwMode="auto">
                <a:xfrm>
                  <a:off x="2997200" y="17557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1" name="Line 3582">
                  <a:extLst>
                    <a:ext uri="{FF2B5EF4-FFF2-40B4-BE49-F238E27FC236}">
                      <a16:creationId xmlns:a16="http://schemas.microsoft.com/office/drawing/2014/main" id="{12DDADBA-9688-747C-D681-2F88683987E9}"/>
                    </a:ext>
                  </a:extLst>
                </p:cNvPr>
                <p:cNvSpPr>
                  <a:spLocks noChangeShapeType="1"/>
                </p:cNvSpPr>
                <p:nvPr/>
              </p:nvSpPr>
              <p:spPr bwMode="auto">
                <a:xfrm>
                  <a:off x="3013075"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2" name="Line 3583">
                  <a:extLst>
                    <a:ext uri="{FF2B5EF4-FFF2-40B4-BE49-F238E27FC236}">
                      <a16:creationId xmlns:a16="http://schemas.microsoft.com/office/drawing/2014/main" id="{1ACFB6CB-D188-1970-A3D9-30362D43033B}"/>
                    </a:ext>
                  </a:extLst>
                </p:cNvPr>
                <p:cNvSpPr>
                  <a:spLocks noChangeShapeType="1"/>
                </p:cNvSpPr>
                <p:nvPr/>
              </p:nvSpPr>
              <p:spPr bwMode="auto">
                <a:xfrm>
                  <a:off x="2997200" y="17557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3" name="Line 3584">
                  <a:extLst>
                    <a:ext uri="{FF2B5EF4-FFF2-40B4-BE49-F238E27FC236}">
                      <a16:creationId xmlns:a16="http://schemas.microsoft.com/office/drawing/2014/main" id="{9B800BED-5B33-CA29-B54B-B99644DA6175}"/>
                    </a:ext>
                  </a:extLst>
                </p:cNvPr>
                <p:cNvSpPr>
                  <a:spLocks noChangeShapeType="1"/>
                </p:cNvSpPr>
                <p:nvPr/>
              </p:nvSpPr>
              <p:spPr bwMode="auto">
                <a:xfrm>
                  <a:off x="3013075"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4" name="Line 3585">
                  <a:extLst>
                    <a:ext uri="{FF2B5EF4-FFF2-40B4-BE49-F238E27FC236}">
                      <a16:creationId xmlns:a16="http://schemas.microsoft.com/office/drawing/2014/main" id="{328D052F-3C6D-DFE4-7B85-299FE43033E7}"/>
                    </a:ext>
                  </a:extLst>
                </p:cNvPr>
                <p:cNvSpPr>
                  <a:spLocks noChangeShapeType="1"/>
                </p:cNvSpPr>
                <p:nvPr/>
              </p:nvSpPr>
              <p:spPr bwMode="auto">
                <a:xfrm>
                  <a:off x="3000375" y="17557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5" name="Line 3586">
                  <a:extLst>
                    <a:ext uri="{FF2B5EF4-FFF2-40B4-BE49-F238E27FC236}">
                      <a16:creationId xmlns:a16="http://schemas.microsoft.com/office/drawing/2014/main" id="{C85923B2-E76F-B784-E005-920003EAF2F1}"/>
                    </a:ext>
                  </a:extLst>
                </p:cNvPr>
                <p:cNvSpPr>
                  <a:spLocks noChangeShapeType="1"/>
                </p:cNvSpPr>
                <p:nvPr/>
              </p:nvSpPr>
              <p:spPr bwMode="auto">
                <a:xfrm>
                  <a:off x="3014662"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6" name="Line 3587">
                  <a:extLst>
                    <a:ext uri="{FF2B5EF4-FFF2-40B4-BE49-F238E27FC236}">
                      <a16:creationId xmlns:a16="http://schemas.microsoft.com/office/drawing/2014/main" id="{4D11D51C-1E38-08BD-F6B4-4B3116B09ED3}"/>
                    </a:ext>
                  </a:extLst>
                </p:cNvPr>
                <p:cNvSpPr>
                  <a:spLocks noChangeShapeType="1"/>
                </p:cNvSpPr>
                <p:nvPr/>
              </p:nvSpPr>
              <p:spPr bwMode="auto">
                <a:xfrm>
                  <a:off x="3011487" y="17557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7" name="Line 3588">
                  <a:extLst>
                    <a:ext uri="{FF2B5EF4-FFF2-40B4-BE49-F238E27FC236}">
                      <a16:creationId xmlns:a16="http://schemas.microsoft.com/office/drawing/2014/main" id="{0ACC2FD1-C162-445D-F890-9C5662CB4970}"/>
                    </a:ext>
                  </a:extLst>
                </p:cNvPr>
                <p:cNvSpPr>
                  <a:spLocks noChangeShapeType="1"/>
                </p:cNvSpPr>
                <p:nvPr/>
              </p:nvSpPr>
              <p:spPr bwMode="auto">
                <a:xfrm>
                  <a:off x="3027362"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8" name="Line 3589">
                  <a:extLst>
                    <a:ext uri="{FF2B5EF4-FFF2-40B4-BE49-F238E27FC236}">
                      <a16:creationId xmlns:a16="http://schemas.microsoft.com/office/drawing/2014/main" id="{E35CB6B4-EF3E-C52B-292F-CA0C83ECF0B4}"/>
                    </a:ext>
                  </a:extLst>
                </p:cNvPr>
                <p:cNvSpPr>
                  <a:spLocks noChangeShapeType="1"/>
                </p:cNvSpPr>
                <p:nvPr/>
              </p:nvSpPr>
              <p:spPr bwMode="auto">
                <a:xfrm>
                  <a:off x="3160712" y="17557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9" name="Line 3590">
                  <a:extLst>
                    <a:ext uri="{FF2B5EF4-FFF2-40B4-BE49-F238E27FC236}">
                      <a16:creationId xmlns:a16="http://schemas.microsoft.com/office/drawing/2014/main" id="{41C4AC29-7A5D-161E-3107-2815D4654A58}"/>
                    </a:ext>
                  </a:extLst>
                </p:cNvPr>
                <p:cNvSpPr>
                  <a:spLocks noChangeShapeType="1"/>
                </p:cNvSpPr>
                <p:nvPr/>
              </p:nvSpPr>
              <p:spPr bwMode="auto">
                <a:xfrm>
                  <a:off x="3176587"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0" name="Line 3591">
                  <a:extLst>
                    <a:ext uri="{FF2B5EF4-FFF2-40B4-BE49-F238E27FC236}">
                      <a16:creationId xmlns:a16="http://schemas.microsoft.com/office/drawing/2014/main" id="{682196C0-99ED-E16C-DB81-FBF9D492C0DC}"/>
                    </a:ext>
                  </a:extLst>
                </p:cNvPr>
                <p:cNvSpPr>
                  <a:spLocks noChangeShapeType="1"/>
                </p:cNvSpPr>
                <p:nvPr/>
              </p:nvSpPr>
              <p:spPr bwMode="auto">
                <a:xfrm>
                  <a:off x="3186112" y="17557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1" name="Line 3592">
                  <a:extLst>
                    <a:ext uri="{FF2B5EF4-FFF2-40B4-BE49-F238E27FC236}">
                      <a16:creationId xmlns:a16="http://schemas.microsoft.com/office/drawing/2014/main" id="{39A8D8D8-6170-3630-ACA0-81E2B25451A9}"/>
                    </a:ext>
                  </a:extLst>
                </p:cNvPr>
                <p:cNvSpPr>
                  <a:spLocks noChangeShapeType="1"/>
                </p:cNvSpPr>
                <p:nvPr/>
              </p:nvSpPr>
              <p:spPr bwMode="auto">
                <a:xfrm>
                  <a:off x="3201987"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2" name="Line 3593">
                  <a:extLst>
                    <a:ext uri="{FF2B5EF4-FFF2-40B4-BE49-F238E27FC236}">
                      <a16:creationId xmlns:a16="http://schemas.microsoft.com/office/drawing/2014/main" id="{9112F7B0-60BD-F267-FEFB-54C69232D085}"/>
                    </a:ext>
                  </a:extLst>
                </p:cNvPr>
                <p:cNvSpPr>
                  <a:spLocks noChangeShapeType="1"/>
                </p:cNvSpPr>
                <p:nvPr/>
              </p:nvSpPr>
              <p:spPr bwMode="auto">
                <a:xfrm>
                  <a:off x="3192462" y="17557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3" name="Line 3594">
                  <a:extLst>
                    <a:ext uri="{FF2B5EF4-FFF2-40B4-BE49-F238E27FC236}">
                      <a16:creationId xmlns:a16="http://schemas.microsoft.com/office/drawing/2014/main" id="{E1901A74-1F6D-19AB-B455-1B779FC8C87D}"/>
                    </a:ext>
                  </a:extLst>
                </p:cNvPr>
                <p:cNvSpPr>
                  <a:spLocks noChangeShapeType="1"/>
                </p:cNvSpPr>
                <p:nvPr/>
              </p:nvSpPr>
              <p:spPr bwMode="auto">
                <a:xfrm>
                  <a:off x="3208337"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4" name="Line 3595">
                  <a:extLst>
                    <a:ext uri="{FF2B5EF4-FFF2-40B4-BE49-F238E27FC236}">
                      <a16:creationId xmlns:a16="http://schemas.microsoft.com/office/drawing/2014/main" id="{3E9974A0-6E1B-1E20-531D-0ABD52F535EB}"/>
                    </a:ext>
                  </a:extLst>
                </p:cNvPr>
                <p:cNvSpPr>
                  <a:spLocks noChangeShapeType="1"/>
                </p:cNvSpPr>
                <p:nvPr/>
              </p:nvSpPr>
              <p:spPr bwMode="auto">
                <a:xfrm>
                  <a:off x="3198812" y="1755776"/>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5" name="Line 3596">
                  <a:extLst>
                    <a:ext uri="{FF2B5EF4-FFF2-40B4-BE49-F238E27FC236}">
                      <a16:creationId xmlns:a16="http://schemas.microsoft.com/office/drawing/2014/main" id="{9E75966F-E5A2-D314-A532-4BC25CE7B3DF}"/>
                    </a:ext>
                  </a:extLst>
                </p:cNvPr>
                <p:cNvSpPr>
                  <a:spLocks noChangeShapeType="1"/>
                </p:cNvSpPr>
                <p:nvPr/>
              </p:nvSpPr>
              <p:spPr bwMode="auto">
                <a:xfrm>
                  <a:off x="3213100"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6" name="Line 3597">
                  <a:extLst>
                    <a:ext uri="{FF2B5EF4-FFF2-40B4-BE49-F238E27FC236}">
                      <a16:creationId xmlns:a16="http://schemas.microsoft.com/office/drawing/2014/main" id="{CDB3F424-D412-2665-025B-46ED91B51B08}"/>
                    </a:ext>
                  </a:extLst>
                </p:cNvPr>
                <p:cNvSpPr>
                  <a:spLocks noChangeShapeType="1"/>
                </p:cNvSpPr>
                <p:nvPr/>
              </p:nvSpPr>
              <p:spPr bwMode="auto">
                <a:xfrm>
                  <a:off x="3200400" y="1755776"/>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7" name="Line 3598">
                  <a:extLst>
                    <a:ext uri="{FF2B5EF4-FFF2-40B4-BE49-F238E27FC236}">
                      <a16:creationId xmlns:a16="http://schemas.microsoft.com/office/drawing/2014/main" id="{A1751885-71D8-FE64-17CB-5612A9972A13}"/>
                    </a:ext>
                  </a:extLst>
                </p:cNvPr>
                <p:cNvSpPr>
                  <a:spLocks noChangeShapeType="1"/>
                </p:cNvSpPr>
                <p:nvPr/>
              </p:nvSpPr>
              <p:spPr bwMode="auto">
                <a:xfrm>
                  <a:off x="3216275" y="1741488"/>
                  <a:ext cx="0" cy="3016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8" name="Line 3599">
                  <a:extLst>
                    <a:ext uri="{FF2B5EF4-FFF2-40B4-BE49-F238E27FC236}">
                      <a16:creationId xmlns:a16="http://schemas.microsoft.com/office/drawing/2014/main" id="{3F37DF1C-EA67-2DE9-B598-C6CA2E1F92E3}"/>
                    </a:ext>
                  </a:extLst>
                </p:cNvPr>
                <p:cNvSpPr>
                  <a:spLocks noChangeShapeType="1"/>
                </p:cNvSpPr>
                <p:nvPr/>
              </p:nvSpPr>
              <p:spPr bwMode="auto">
                <a:xfrm>
                  <a:off x="3375025"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9" name="Line 3600">
                  <a:extLst>
                    <a:ext uri="{FF2B5EF4-FFF2-40B4-BE49-F238E27FC236}">
                      <a16:creationId xmlns:a16="http://schemas.microsoft.com/office/drawing/2014/main" id="{FDBD4E00-B878-024A-603B-17EDAAC81D3F}"/>
                    </a:ext>
                  </a:extLst>
                </p:cNvPr>
                <p:cNvSpPr>
                  <a:spLocks noChangeShapeType="1"/>
                </p:cNvSpPr>
                <p:nvPr/>
              </p:nvSpPr>
              <p:spPr bwMode="auto">
                <a:xfrm>
                  <a:off x="3390900"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0" name="Line 3601">
                  <a:extLst>
                    <a:ext uri="{FF2B5EF4-FFF2-40B4-BE49-F238E27FC236}">
                      <a16:creationId xmlns:a16="http://schemas.microsoft.com/office/drawing/2014/main" id="{3BE4B5C7-645B-8DFF-B1D7-4979500BF6F7}"/>
                    </a:ext>
                  </a:extLst>
                </p:cNvPr>
                <p:cNvSpPr>
                  <a:spLocks noChangeShapeType="1"/>
                </p:cNvSpPr>
                <p:nvPr/>
              </p:nvSpPr>
              <p:spPr bwMode="auto">
                <a:xfrm>
                  <a:off x="3381375"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1" name="Line 3602">
                  <a:extLst>
                    <a:ext uri="{FF2B5EF4-FFF2-40B4-BE49-F238E27FC236}">
                      <a16:creationId xmlns:a16="http://schemas.microsoft.com/office/drawing/2014/main" id="{6F408E51-893E-84D9-33B5-3822B419BBC5}"/>
                    </a:ext>
                  </a:extLst>
                </p:cNvPr>
                <p:cNvSpPr>
                  <a:spLocks noChangeShapeType="1"/>
                </p:cNvSpPr>
                <p:nvPr/>
              </p:nvSpPr>
              <p:spPr bwMode="auto">
                <a:xfrm>
                  <a:off x="3397250"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2" name="Line 3603">
                  <a:extLst>
                    <a:ext uri="{FF2B5EF4-FFF2-40B4-BE49-F238E27FC236}">
                      <a16:creationId xmlns:a16="http://schemas.microsoft.com/office/drawing/2014/main" id="{CCED646A-23D0-0616-05E8-1C55773E1DDB}"/>
                    </a:ext>
                  </a:extLst>
                </p:cNvPr>
                <p:cNvSpPr>
                  <a:spLocks noChangeShapeType="1"/>
                </p:cNvSpPr>
                <p:nvPr/>
              </p:nvSpPr>
              <p:spPr bwMode="auto">
                <a:xfrm>
                  <a:off x="3570287"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3" name="Line 3604">
                  <a:extLst>
                    <a:ext uri="{FF2B5EF4-FFF2-40B4-BE49-F238E27FC236}">
                      <a16:creationId xmlns:a16="http://schemas.microsoft.com/office/drawing/2014/main" id="{ADF7D113-AD18-045D-59E3-36FB615CB851}"/>
                    </a:ext>
                  </a:extLst>
                </p:cNvPr>
                <p:cNvSpPr>
                  <a:spLocks noChangeShapeType="1"/>
                </p:cNvSpPr>
                <p:nvPr/>
              </p:nvSpPr>
              <p:spPr bwMode="auto">
                <a:xfrm>
                  <a:off x="3586162"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4" name="Line 3605">
                  <a:extLst>
                    <a:ext uri="{FF2B5EF4-FFF2-40B4-BE49-F238E27FC236}">
                      <a16:creationId xmlns:a16="http://schemas.microsoft.com/office/drawing/2014/main" id="{F59692CB-AC7B-F21B-CE04-577542CB6E74}"/>
                    </a:ext>
                  </a:extLst>
                </p:cNvPr>
                <p:cNvSpPr>
                  <a:spLocks noChangeShapeType="1"/>
                </p:cNvSpPr>
                <p:nvPr/>
              </p:nvSpPr>
              <p:spPr bwMode="auto">
                <a:xfrm>
                  <a:off x="3600450"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5" name="Line 3606">
                  <a:extLst>
                    <a:ext uri="{FF2B5EF4-FFF2-40B4-BE49-F238E27FC236}">
                      <a16:creationId xmlns:a16="http://schemas.microsoft.com/office/drawing/2014/main" id="{733DBDBE-C176-1765-15F7-7B7133E3E685}"/>
                    </a:ext>
                  </a:extLst>
                </p:cNvPr>
                <p:cNvSpPr>
                  <a:spLocks noChangeShapeType="1"/>
                </p:cNvSpPr>
                <p:nvPr/>
              </p:nvSpPr>
              <p:spPr bwMode="auto">
                <a:xfrm>
                  <a:off x="3616325"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6" name="Line 3607">
                  <a:extLst>
                    <a:ext uri="{FF2B5EF4-FFF2-40B4-BE49-F238E27FC236}">
                      <a16:creationId xmlns:a16="http://schemas.microsoft.com/office/drawing/2014/main" id="{A155F562-3F7D-D517-DB6F-BFE19B59578E}"/>
                    </a:ext>
                  </a:extLst>
                </p:cNvPr>
                <p:cNvSpPr>
                  <a:spLocks noChangeShapeType="1"/>
                </p:cNvSpPr>
                <p:nvPr/>
              </p:nvSpPr>
              <p:spPr bwMode="auto">
                <a:xfrm>
                  <a:off x="3741737"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7" name="Line 3608">
                  <a:extLst>
                    <a:ext uri="{FF2B5EF4-FFF2-40B4-BE49-F238E27FC236}">
                      <a16:creationId xmlns:a16="http://schemas.microsoft.com/office/drawing/2014/main" id="{50390CFA-CC3C-2EC3-FA6F-D2D407971752}"/>
                    </a:ext>
                  </a:extLst>
                </p:cNvPr>
                <p:cNvSpPr>
                  <a:spLocks noChangeShapeType="1"/>
                </p:cNvSpPr>
                <p:nvPr/>
              </p:nvSpPr>
              <p:spPr bwMode="auto">
                <a:xfrm>
                  <a:off x="3757612"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8" name="Line 3609">
                  <a:extLst>
                    <a:ext uri="{FF2B5EF4-FFF2-40B4-BE49-F238E27FC236}">
                      <a16:creationId xmlns:a16="http://schemas.microsoft.com/office/drawing/2014/main" id="{15B0014C-2F60-9294-B3C9-0F3F298E91FC}"/>
                    </a:ext>
                  </a:extLst>
                </p:cNvPr>
                <p:cNvSpPr>
                  <a:spLocks noChangeShapeType="1"/>
                </p:cNvSpPr>
                <p:nvPr/>
              </p:nvSpPr>
              <p:spPr bwMode="auto">
                <a:xfrm>
                  <a:off x="3744912" y="179070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9" name="Line 3610">
                  <a:extLst>
                    <a:ext uri="{FF2B5EF4-FFF2-40B4-BE49-F238E27FC236}">
                      <a16:creationId xmlns:a16="http://schemas.microsoft.com/office/drawing/2014/main" id="{1C460638-5C67-3EF2-CED1-97B41DBD2DF0}"/>
                    </a:ext>
                  </a:extLst>
                </p:cNvPr>
                <p:cNvSpPr>
                  <a:spLocks noChangeShapeType="1"/>
                </p:cNvSpPr>
                <p:nvPr/>
              </p:nvSpPr>
              <p:spPr bwMode="auto">
                <a:xfrm>
                  <a:off x="3760787"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0" name="Line 3611">
                  <a:extLst>
                    <a:ext uri="{FF2B5EF4-FFF2-40B4-BE49-F238E27FC236}">
                      <a16:creationId xmlns:a16="http://schemas.microsoft.com/office/drawing/2014/main" id="{F5A34BEF-F761-25BD-F37E-E047F5325425}"/>
                    </a:ext>
                  </a:extLst>
                </p:cNvPr>
                <p:cNvSpPr>
                  <a:spLocks noChangeShapeType="1"/>
                </p:cNvSpPr>
                <p:nvPr/>
              </p:nvSpPr>
              <p:spPr bwMode="auto">
                <a:xfrm>
                  <a:off x="3884612"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1" name="Line 3612">
                  <a:extLst>
                    <a:ext uri="{FF2B5EF4-FFF2-40B4-BE49-F238E27FC236}">
                      <a16:creationId xmlns:a16="http://schemas.microsoft.com/office/drawing/2014/main" id="{089912E9-780B-41B2-2D26-ED1B8132EEDE}"/>
                    </a:ext>
                  </a:extLst>
                </p:cNvPr>
                <p:cNvSpPr>
                  <a:spLocks noChangeShapeType="1"/>
                </p:cNvSpPr>
                <p:nvPr/>
              </p:nvSpPr>
              <p:spPr bwMode="auto">
                <a:xfrm>
                  <a:off x="3900487"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2" name="Line 3613">
                  <a:extLst>
                    <a:ext uri="{FF2B5EF4-FFF2-40B4-BE49-F238E27FC236}">
                      <a16:creationId xmlns:a16="http://schemas.microsoft.com/office/drawing/2014/main" id="{2F199E67-15D5-6CD8-F21F-9ADC126F5F52}"/>
                    </a:ext>
                  </a:extLst>
                </p:cNvPr>
                <p:cNvSpPr>
                  <a:spLocks noChangeShapeType="1"/>
                </p:cNvSpPr>
                <p:nvPr/>
              </p:nvSpPr>
              <p:spPr bwMode="auto">
                <a:xfrm>
                  <a:off x="3943350" y="179070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3" name="Line 3614">
                  <a:extLst>
                    <a:ext uri="{FF2B5EF4-FFF2-40B4-BE49-F238E27FC236}">
                      <a16:creationId xmlns:a16="http://schemas.microsoft.com/office/drawing/2014/main" id="{6D446D68-234D-0A46-F502-3D298C2A99A1}"/>
                    </a:ext>
                  </a:extLst>
                </p:cNvPr>
                <p:cNvSpPr>
                  <a:spLocks noChangeShapeType="1"/>
                </p:cNvSpPr>
                <p:nvPr/>
              </p:nvSpPr>
              <p:spPr bwMode="auto">
                <a:xfrm>
                  <a:off x="3959225"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4" name="Line 3615">
                  <a:extLst>
                    <a:ext uri="{FF2B5EF4-FFF2-40B4-BE49-F238E27FC236}">
                      <a16:creationId xmlns:a16="http://schemas.microsoft.com/office/drawing/2014/main" id="{579036B2-ED88-8974-4C32-8479D4037A39}"/>
                    </a:ext>
                  </a:extLst>
                </p:cNvPr>
                <p:cNvSpPr>
                  <a:spLocks noChangeShapeType="1"/>
                </p:cNvSpPr>
                <p:nvPr/>
              </p:nvSpPr>
              <p:spPr bwMode="auto">
                <a:xfrm>
                  <a:off x="3949700" y="179070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5" name="Line 3616">
                  <a:extLst>
                    <a:ext uri="{FF2B5EF4-FFF2-40B4-BE49-F238E27FC236}">
                      <a16:creationId xmlns:a16="http://schemas.microsoft.com/office/drawing/2014/main" id="{F94AB463-F4A5-C2F9-E24C-4E8EB1DA28F5}"/>
                    </a:ext>
                  </a:extLst>
                </p:cNvPr>
                <p:cNvSpPr>
                  <a:spLocks noChangeShapeType="1"/>
                </p:cNvSpPr>
                <p:nvPr/>
              </p:nvSpPr>
              <p:spPr bwMode="auto">
                <a:xfrm>
                  <a:off x="3963987"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6" name="Line 3617">
                  <a:extLst>
                    <a:ext uri="{FF2B5EF4-FFF2-40B4-BE49-F238E27FC236}">
                      <a16:creationId xmlns:a16="http://schemas.microsoft.com/office/drawing/2014/main" id="{09E9384E-7F40-A9B0-5C78-3E961129EFD3}"/>
                    </a:ext>
                  </a:extLst>
                </p:cNvPr>
                <p:cNvSpPr>
                  <a:spLocks noChangeShapeType="1"/>
                </p:cNvSpPr>
                <p:nvPr/>
              </p:nvSpPr>
              <p:spPr bwMode="auto">
                <a:xfrm>
                  <a:off x="3949700" y="1790701"/>
                  <a:ext cx="30162"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7" name="Line 3618">
                  <a:extLst>
                    <a:ext uri="{FF2B5EF4-FFF2-40B4-BE49-F238E27FC236}">
                      <a16:creationId xmlns:a16="http://schemas.microsoft.com/office/drawing/2014/main" id="{43D9B26B-5BFD-2238-9820-33399D1345EE}"/>
                    </a:ext>
                  </a:extLst>
                </p:cNvPr>
                <p:cNvSpPr>
                  <a:spLocks noChangeShapeType="1"/>
                </p:cNvSpPr>
                <p:nvPr/>
              </p:nvSpPr>
              <p:spPr bwMode="auto">
                <a:xfrm>
                  <a:off x="3963987"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8" name="Line 3619">
                  <a:extLst>
                    <a:ext uri="{FF2B5EF4-FFF2-40B4-BE49-F238E27FC236}">
                      <a16:creationId xmlns:a16="http://schemas.microsoft.com/office/drawing/2014/main" id="{5D443888-D538-233B-969A-C4AC2ACB40B5}"/>
                    </a:ext>
                  </a:extLst>
                </p:cNvPr>
                <p:cNvSpPr>
                  <a:spLocks noChangeShapeType="1"/>
                </p:cNvSpPr>
                <p:nvPr/>
              </p:nvSpPr>
              <p:spPr bwMode="auto">
                <a:xfrm>
                  <a:off x="3951287"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9" name="Line 3620">
                  <a:extLst>
                    <a:ext uri="{FF2B5EF4-FFF2-40B4-BE49-F238E27FC236}">
                      <a16:creationId xmlns:a16="http://schemas.microsoft.com/office/drawing/2014/main" id="{008D8FBB-331B-81D7-7206-61CA07C93B77}"/>
                    </a:ext>
                  </a:extLst>
                </p:cNvPr>
                <p:cNvSpPr>
                  <a:spLocks noChangeShapeType="1"/>
                </p:cNvSpPr>
                <p:nvPr/>
              </p:nvSpPr>
              <p:spPr bwMode="auto">
                <a:xfrm>
                  <a:off x="3967162"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0" name="Line 3621">
                  <a:extLst>
                    <a:ext uri="{FF2B5EF4-FFF2-40B4-BE49-F238E27FC236}">
                      <a16:creationId xmlns:a16="http://schemas.microsoft.com/office/drawing/2014/main" id="{0754BFD8-5C8D-7CCF-04AE-820A590E9CC5}"/>
                    </a:ext>
                  </a:extLst>
                </p:cNvPr>
                <p:cNvSpPr>
                  <a:spLocks noChangeShapeType="1"/>
                </p:cNvSpPr>
                <p:nvPr/>
              </p:nvSpPr>
              <p:spPr bwMode="auto">
                <a:xfrm>
                  <a:off x="3957637"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1" name="Line 3622">
                  <a:extLst>
                    <a:ext uri="{FF2B5EF4-FFF2-40B4-BE49-F238E27FC236}">
                      <a16:creationId xmlns:a16="http://schemas.microsoft.com/office/drawing/2014/main" id="{9071EF00-2D28-F3E6-8D1D-1FD0A436129A}"/>
                    </a:ext>
                  </a:extLst>
                </p:cNvPr>
                <p:cNvSpPr>
                  <a:spLocks noChangeShapeType="1"/>
                </p:cNvSpPr>
                <p:nvPr/>
              </p:nvSpPr>
              <p:spPr bwMode="auto">
                <a:xfrm>
                  <a:off x="3973512"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2" name="Line 3623">
                  <a:extLst>
                    <a:ext uri="{FF2B5EF4-FFF2-40B4-BE49-F238E27FC236}">
                      <a16:creationId xmlns:a16="http://schemas.microsoft.com/office/drawing/2014/main" id="{5C67BB35-12C1-486E-28B7-4D7D1FD662A5}"/>
                    </a:ext>
                  </a:extLst>
                </p:cNvPr>
                <p:cNvSpPr>
                  <a:spLocks noChangeShapeType="1"/>
                </p:cNvSpPr>
                <p:nvPr/>
              </p:nvSpPr>
              <p:spPr bwMode="auto">
                <a:xfrm>
                  <a:off x="3960812"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3" name="Line 3624">
                  <a:extLst>
                    <a:ext uri="{FF2B5EF4-FFF2-40B4-BE49-F238E27FC236}">
                      <a16:creationId xmlns:a16="http://schemas.microsoft.com/office/drawing/2014/main" id="{2203E569-2A1A-6E88-EBDE-0A81334B338D}"/>
                    </a:ext>
                  </a:extLst>
                </p:cNvPr>
                <p:cNvSpPr>
                  <a:spLocks noChangeShapeType="1"/>
                </p:cNvSpPr>
                <p:nvPr/>
              </p:nvSpPr>
              <p:spPr bwMode="auto">
                <a:xfrm>
                  <a:off x="3976687"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4" name="Line 3625">
                  <a:extLst>
                    <a:ext uri="{FF2B5EF4-FFF2-40B4-BE49-F238E27FC236}">
                      <a16:creationId xmlns:a16="http://schemas.microsoft.com/office/drawing/2014/main" id="{F786A908-A269-493E-BAAC-DA63D49AE6A0}"/>
                    </a:ext>
                  </a:extLst>
                </p:cNvPr>
                <p:cNvSpPr>
                  <a:spLocks noChangeShapeType="1"/>
                </p:cNvSpPr>
                <p:nvPr/>
              </p:nvSpPr>
              <p:spPr bwMode="auto">
                <a:xfrm>
                  <a:off x="4373562" y="1790701"/>
                  <a:ext cx="3175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5" name="Line 3626">
                  <a:extLst>
                    <a:ext uri="{FF2B5EF4-FFF2-40B4-BE49-F238E27FC236}">
                      <a16:creationId xmlns:a16="http://schemas.microsoft.com/office/drawing/2014/main" id="{AC77A8ED-9759-F642-12BB-C31B534A0A8E}"/>
                    </a:ext>
                  </a:extLst>
                </p:cNvPr>
                <p:cNvSpPr>
                  <a:spLocks noChangeShapeType="1"/>
                </p:cNvSpPr>
                <p:nvPr/>
              </p:nvSpPr>
              <p:spPr bwMode="auto">
                <a:xfrm>
                  <a:off x="4389437" y="1774826"/>
                  <a:ext cx="0" cy="3175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66" name="Group 65">
              <a:extLst>
                <a:ext uri="{FF2B5EF4-FFF2-40B4-BE49-F238E27FC236}">
                  <a16:creationId xmlns:a16="http://schemas.microsoft.com/office/drawing/2014/main" id="{47944C1C-636F-2446-F424-9B7C2205F774}"/>
                </a:ext>
              </a:extLst>
            </p:cNvPr>
            <p:cNvGrpSpPr/>
            <p:nvPr/>
          </p:nvGrpSpPr>
          <p:grpSpPr>
            <a:xfrm>
              <a:off x="1032225" y="4932143"/>
              <a:ext cx="10552289" cy="299668"/>
              <a:chOff x="1191720" y="4932143"/>
              <a:chExt cx="10552289" cy="299668"/>
            </a:xfrm>
          </p:grpSpPr>
          <p:grpSp>
            <p:nvGrpSpPr>
              <p:cNvPr id="23" name="Group 22">
                <a:extLst>
                  <a:ext uri="{FF2B5EF4-FFF2-40B4-BE49-F238E27FC236}">
                    <a16:creationId xmlns:a16="http://schemas.microsoft.com/office/drawing/2014/main" id="{1E6450B9-D970-D1B4-1F1B-3B0E84D99BA0}"/>
                  </a:ext>
                </a:extLst>
              </p:cNvPr>
              <p:cNvGrpSpPr/>
              <p:nvPr/>
            </p:nvGrpSpPr>
            <p:grpSpPr>
              <a:xfrm>
                <a:off x="1191720" y="4932143"/>
                <a:ext cx="10552289" cy="51230"/>
                <a:chOff x="450850" y="2308226"/>
                <a:chExt cx="4284663" cy="28575"/>
              </a:xfrm>
            </p:grpSpPr>
            <p:sp>
              <p:nvSpPr>
                <p:cNvPr id="954" name="Line 3925">
                  <a:extLst>
                    <a:ext uri="{FF2B5EF4-FFF2-40B4-BE49-F238E27FC236}">
                      <a16:creationId xmlns:a16="http://schemas.microsoft.com/office/drawing/2014/main" id="{B8010501-BA0F-D695-2C30-66702E0B82CC}"/>
                    </a:ext>
                  </a:extLst>
                </p:cNvPr>
                <p:cNvSpPr>
                  <a:spLocks noChangeShapeType="1"/>
                </p:cNvSpPr>
                <p:nvPr/>
              </p:nvSpPr>
              <p:spPr bwMode="auto">
                <a:xfrm>
                  <a:off x="450850" y="2308226"/>
                  <a:ext cx="4284663"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955" name="Group 954">
                  <a:extLst>
                    <a:ext uri="{FF2B5EF4-FFF2-40B4-BE49-F238E27FC236}">
                      <a16:creationId xmlns:a16="http://schemas.microsoft.com/office/drawing/2014/main" id="{CD17A8DF-7029-DC9E-4A50-F6FB5112E30F}"/>
                    </a:ext>
                  </a:extLst>
                </p:cNvPr>
                <p:cNvGrpSpPr/>
                <p:nvPr/>
              </p:nvGrpSpPr>
              <p:grpSpPr>
                <a:xfrm>
                  <a:off x="503238" y="2308226"/>
                  <a:ext cx="4181475" cy="28575"/>
                  <a:chOff x="503238" y="2308226"/>
                  <a:chExt cx="4181475" cy="28575"/>
                </a:xfrm>
              </p:grpSpPr>
              <p:sp>
                <p:nvSpPr>
                  <p:cNvPr id="956" name="Line 3960">
                    <a:extLst>
                      <a:ext uri="{FF2B5EF4-FFF2-40B4-BE49-F238E27FC236}">
                        <a16:creationId xmlns:a16="http://schemas.microsoft.com/office/drawing/2014/main" id="{BB4567AE-3D97-0539-6A05-FB9C74519657}"/>
                      </a:ext>
                    </a:extLst>
                  </p:cNvPr>
                  <p:cNvSpPr>
                    <a:spLocks noChangeShapeType="1"/>
                  </p:cNvSpPr>
                  <p:nvPr/>
                </p:nvSpPr>
                <p:spPr bwMode="auto">
                  <a:xfrm>
                    <a:off x="503238"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7" name="Line 3962">
                    <a:extLst>
                      <a:ext uri="{FF2B5EF4-FFF2-40B4-BE49-F238E27FC236}">
                        <a16:creationId xmlns:a16="http://schemas.microsoft.com/office/drawing/2014/main" id="{1E1C2EA8-D53F-82CD-95AD-CBC6405D3F29}"/>
                      </a:ext>
                    </a:extLst>
                  </p:cNvPr>
                  <p:cNvSpPr>
                    <a:spLocks noChangeShapeType="1"/>
                  </p:cNvSpPr>
                  <p:nvPr/>
                </p:nvSpPr>
                <p:spPr bwMode="auto">
                  <a:xfrm>
                    <a:off x="782638"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8" name="Line 3964">
                    <a:extLst>
                      <a:ext uri="{FF2B5EF4-FFF2-40B4-BE49-F238E27FC236}">
                        <a16:creationId xmlns:a16="http://schemas.microsoft.com/office/drawing/2014/main" id="{D7AA259D-3235-3EAF-4CA6-9FF3011A91AB}"/>
                      </a:ext>
                    </a:extLst>
                  </p:cNvPr>
                  <p:cNvSpPr>
                    <a:spLocks noChangeShapeType="1"/>
                  </p:cNvSpPr>
                  <p:nvPr/>
                </p:nvSpPr>
                <p:spPr bwMode="auto">
                  <a:xfrm>
                    <a:off x="1060450"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9" name="Line 3966">
                    <a:extLst>
                      <a:ext uri="{FF2B5EF4-FFF2-40B4-BE49-F238E27FC236}">
                        <a16:creationId xmlns:a16="http://schemas.microsoft.com/office/drawing/2014/main" id="{2DF15C0D-37EF-2B6E-7A58-43E8B61107BB}"/>
                      </a:ext>
                    </a:extLst>
                  </p:cNvPr>
                  <p:cNvSpPr>
                    <a:spLocks noChangeShapeType="1"/>
                  </p:cNvSpPr>
                  <p:nvPr/>
                </p:nvSpPr>
                <p:spPr bwMode="auto">
                  <a:xfrm>
                    <a:off x="1339850"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0" name="Line 3968">
                    <a:extLst>
                      <a:ext uri="{FF2B5EF4-FFF2-40B4-BE49-F238E27FC236}">
                        <a16:creationId xmlns:a16="http://schemas.microsoft.com/office/drawing/2014/main" id="{9EEF2304-A1AC-B7AF-AAAB-F2147C24400C}"/>
                      </a:ext>
                    </a:extLst>
                  </p:cNvPr>
                  <p:cNvSpPr>
                    <a:spLocks noChangeShapeType="1"/>
                  </p:cNvSpPr>
                  <p:nvPr/>
                </p:nvSpPr>
                <p:spPr bwMode="auto">
                  <a:xfrm>
                    <a:off x="161766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1" name="Line 3970">
                    <a:extLst>
                      <a:ext uri="{FF2B5EF4-FFF2-40B4-BE49-F238E27FC236}">
                        <a16:creationId xmlns:a16="http://schemas.microsoft.com/office/drawing/2014/main" id="{28895B27-01DC-36FA-1FD3-621463A892DC}"/>
                      </a:ext>
                    </a:extLst>
                  </p:cNvPr>
                  <p:cNvSpPr>
                    <a:spLocks noChangeShapeType="1"/>
                  </p:cNvSpPr>
                  <p:nvPr/>
                </p:nvSpPr>
                <p:spPr bwMode="auto">
                  <a:xfrm>
                    <a:off x="189706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2" name="Line 3972">
                    <a:extLst>
                      <a:ext uri="{FF2B5EF4-FFF2-40B4-BE49-F238E27FC236}">
                        <a16:creationId xmlns:a16="http://schemas.microsoft.com/office/drawing/2014/main" id="{DFA0D2DC-EA47-36EC-B07B-937CAE6305D1}"/>
                      </a:ext>
                    </a:extLst>
                  </p:cNvPr>
                  <p:cNvSpPr>
                    <a:spLocks noChangeShapeType="1"/>
                  </p:cNvSpPr>
                  <p:nvPr/>
                </p:nvSpPr>
                <p:spPr bwMode="auto">
                  <a:xfrm>
                    <a:off x="2174875"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3" name="Line 3974">
                    <a:extLst>
                      <a:ext uri="{FF2B5EF4-FFF2-40B4-BE49-F238E27FC236}">
                        <a16:creationId xmlns:a16="http://schemas.microsoft.com/office/drawing/2014/main" id="{375D19C1-C52E-A11C-77BE-B2274F22D5BA}"/>
                      </a:ext>
                    </a:extLst>
                  </p:cNvPr>
                  <p:cNvSpPr>
                    <a:spLocks noChangeShapeType="1"/>
                  </p:cNvSpPr>
                  <p:nvPr/>
                </p:nvSpPr>
                <p:spPr bwMode="auto">
                  <a:xfrm>
                    <a:off x="2454275"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4" name="Line 3976">
                    <a:extLst>
                      <a:ext uri="{FF2B5EF4-FFF2-40B4-BE49-F238E27FC236}">
                        <a16:creationId xmlns:a16="http://schemas.microsoft.com/office/drawing/2014/main" id="{07592D1E-EDA6-E3AA-CDAE-91D583685B4B}"/>
                      </a:ext>
                    </a:extLst>
                  </p:cNvPr>
                  <p:cNvSpPr>
                    <a:spLocks noChangeShapeType="1"/>
                  </p:cNvSpPr>
                  <p:nvPr/>
                </p:nvSpPr>
                <p:spPr bwMode="auto">
                  <a:xfrm>
                    <a:off x="2732341"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5" name="Line 3978">
                    <a:extLst>
                      <a:ext uri="{FF2B5EF4-FFF2-40B4-BE49-F238E27FC236}">
                        <a16:creationId xmlns:a16="http://schemas.microsoft.com/office/drawing/2014/main" id="{0D9A076F-6906-08F1-09ED-CE726ADF5985}"/>
                      </a:ext>
                    </a:extLst>
                  </p:cNvPr>
                  <p:cNvSpPr>
                    <a:spLocks noChangeShapeType="1"/>
                  </p:cNvSpPr>
                  <p:nvPr/>
                </p:nvSpPr>
                <p:spPr bwMode="auto">
                  <a:xfrm>
                    <a:off x="3011488"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6" name="Line 3980">
                    <a:extLst>
                      <a:ext uri="{FF2B5EF4-FFF2-40B4-BE49-F238E27FC236}">
                        <a16:creationId xmlns:a16="http://schemas.microsoft.com/office/drawing/2014/main" id="{10123DB2-D0FD-017C-55A9-2882476DC879}"/>
                      </a:ext>
                    </a:extLst>
                  </p:cNvPr>
                  <p:cNvSpPr>
                    <a:spLocks noChangeShapeType="1"/>
                  </p:cNvSpPr>
                  <p:nvPr/>
                </p:nvSpPr>
                <p:spPr bwMode="auto">
                  <a:xfrm>
                    <a:off x="3290888"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7" name="Line 3982">
                    <a:extLst>
                      <a:ext uri="{FF2B5EF4-FFF2-40B4-BE49-F238E27FC236}">
                        <a16:creationId xmlns:a16="http://schemas.microsoft.com/office/drawing/2014/main" id="{A860C573-B880-E689-0A8C-8A59AEBCD29D}"/>
                      </a:ext>
                    </a:extLst>
                  </p:cNvPr>
                  <p:cNvSpPr>
                    <a:spLocks noChangeShapeType="1"/>
                  </p:cNvSpPr>
                  <p:nvPr/>
                </p:nvSpPr>
                <p:spPr bwMode="auto">
                  <a:xfrm>
                    <a:off x="3568700"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8" name="Line 3984">
                    <a:extLst>
                      <a:ext uri="{FF2B5EF4-FFF2-40B4-BE49-F238E27FC236}">
                        <a16:creationId xmlns:a16="http://schemas.microsoft.com/office/drawing/2014/main" id="{166D9A99-D5DF-C9F0-028F-85F49817A055}"/>
                      </a:ext>
                    </a:extLst>
                  </p:cNvPr>
                  <p:cNvSpPr>
                    <a:spLocks noChangeShapeType="1"/>
                  </p:cNvSpPr>
                  <p:nvPr/>
                </p:nvSpPr>
                <p:spPr bwMode="auto">
                  <a:xfrm>
                    <a:off x="3848100"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9" name="Line 3986">
                    <a:extLst>
                      <a:ext uri="{FF2B5EF4-FFF2-40B4-BE49-F238E27FC236}">
                        <a16:creationId xmlns:a16="http://schemas.microsoft.com/office/drawing/2014/main" id="{4900A5F5-BEA5-4A55-438B-48DFDD71CCA8}"/>
                      </a:ext>
                    </a:extLst>
                  </p:cNvPr>
                  <p:cNvSpPr>
                    <a:spLocks noChangeShapeType="1"/>
                  </p:cNvSpPr>
                  <p:nvPr/>
                </p:nvSpPr>
                <p:spPr bwMode="auto">
                  <a:xfrm>
                    <a:off x="412591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0" name="Line 3988">
                    <a:extLst>
                      <a:ext uri="{FF2B5EF4-FFF2-40B4-BE49-F238E27FC236}">
                        <a16:creationId xmlns:a16="http://schemas.microsoft.com/office/drawing/2014/main" id="{27013C6D-7ECD-CDAD-A1FE-D8A5FA66D18B}"/>
                      </a:ext>
                    </a:extLst>
                  </p:cNvPr>
                  <p:cNvSpPr>
                    <a:spLocks noChangeShapeType="1"/>
                  </p:cNvSpPr>
                  <p:nvPr/>
                </p:nvSpPr>
                <p:spPr bwMode="auto">
                  <a:xfrm>
                    <a:off x="440531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1" name="Line 3990">
                    <a:extLst>
                      <a:ext uri="{FF2B5EF4-FFF2-40B4-BE49-F238E27FC236}">
                        <a16:creationId xmlns:a16="http://schemas.microsoft.com/office/drawing/2014/main" id="{74D8C75C-FED2-8A1A-6A64-4B6DDD564FE8}"/>
                      </a:ext>
                    </a:extLst>
                  </p:cNvPr>
                  <p:cNvSpPr>
                    <a:spLocks noChangeShapeType="1"/>
                  </p:cNvSpPr>
                  <p:nvPr/>
                </p:nvSpPr>
                <p:spPr bwMode="auto">
                  <a:xfrm>
                    <a:off x="4684713" y="2308226"/>
                    <a:ext cx="0" cy="28575"/>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24" name="Rectangle 3961">
                <a:extLst>
                  <a:ext uri="{FF2B5EF4-FFF2-40B4-BE49-F238E27FC236}">
                    <a16:creationId xmlns:a16="http://schemas.microsoft.com/office/drawing/2014/main" id="{18223853-B575-FE93-0D4D-E8E9044A0FF0}"/>
                  </a:ext>
                </a:extLst>
              </p:cNvPr>
              <p:cNvSpPr>
                <a:spLocks noChangeArrowheads="1"/>
              </p:cNvSpPr>
              <p:nvPr/>
            </p:nvSpPr>
            <p:spPr bwMode="auto">
              <a:xfrm>
                <a:off x="1278569" y="5031756"/>
                <a:ext cx="9297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 name="Rectangle 3963">
                <a:extLst>
                  <a:ext uri="{FF2B5EF4-FFF2-40B4-BE49-F238E27FC236}">
                    <a16:creationId xmlns:a16="http://schemas.microsoft.com/office/drawing/2014/main" id="{4E85F645-E77D-1C56-0B32-70B2DF2C3CDB}"/>
                  </a:ext>
                </a:extLst>
              </p:cNvPr>
              <p:cNvSpPr>
                <a:spLocks noChangeArrowheads="1"/>
              </p:cNvSpPr>
              <p:nvPr/>
            </p:nvSpPr>
            <p:spPr bwMode="auto">
              <a:xfrm>
                <a:off x="1954948" y="5031756"/>
                <a:ext cx="9297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0" name="Rectangle 3965">
                <a:extLst>
                  <a:ext uri="{FF2B5EF4-FFF2-40B4-BE49-F238E27FC236}">
                    <a16:creationId xmlns:a16="http://schemas.microsoft.com/office/drawing/2014/main" id="{4F2D51A4-B854-3A01-3836-FAB1F664C755}"/>
                  </a:ext>
                </a:extLst>
              </p:cNvPr>
              <p:cNvSpPr>
                <a:spLocks noChangeArrowheads="1"/>
              </p:cNvSpPr>
              <p:nvPr/>
            </p:nvSpPr>
            <p:spPr bwMode="auto">
              <a:xfrm>
                <a:off x="2650874" y="5031756"/>
                <a:ext cx="9297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6</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2" name="Rectangle 3967">
                <a:extLst>
                  <a:ext uri="{FF2B5EF4-FFF2-40B4-BE49-F238E27FC236}">
                    <a16:creationId xmlns:a16="http://schemas.microsoft.com/office/drawing/2014/main" id="{EB4FA9E4-E2BE-C4AD-6C32-9860042E8CF0}"/>
                  </a:ext>
                </a:extLst>
              </p:cNvPr>
              <p:cNvSpPr>
                <a:spLocks noChangeArrowheads="1"/>
              </p:cNvSpPr>
              <p:nvPr/>
            </p:nvSpPr>
            <p:spPr bwMode="auto">
              <a:xfrm>
                <a:off x="3342890" y="5031756"/>
                <a:ext cx="9297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9</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3" name="Rectangle 3969">
                <a:extLst>
                  <a:ext uri="{FF2B5EF4-FFF2-40B4-BE49-F238E27FC236}">
                    <a16:creationId xmlns:a16="http://schemas.microsoft.com/office/drawing/2014/main" id="{FB7B1B45-48E0-3268-EF84-22827EC08C94}"/>
                  </a:ext>
                </a:extLst>
              </p:cNvPr>
              <p:cNvSpPr>
                <a:spLocks noChangeArrowheads="1"/>
              </p:cNvSpPr>
              <p:nvPr/>
            </p:nvSpPr>
            <p:spPr bwMode="auto">
              <a:xfrm>
                <a:off x="3984918"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12</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4" name="Rectangle 3971">
                <a:extLst>
                  <a:ext uri="{FF2B5EF4-FFF2-40B4-BE49-F238E27FC236}">
                    <a16:creationId xmlns:a16="http://schemas.microsoft.com/office/drawing/2014/main" id="{DCBA18FE-42F9-1C5F-C594-40A782491584}"/>
                  </a:ext>
                </a:extLst>
              </p:cNvPr>
              <p:cNvSpPr>
                <a:spLocks noChangeArrowheads="1"/>
              </p:cNvSpPr>
              <p:nvPr/>
            </p:nvSpPr>
            <p:spPr bwMode="auto">
              <a:xfrm>
                <a:off x="4661297"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6" name="Rectangle 3973">
                <a:extLst>
                  <a:ext uri="{FF2B5EF4-FFF2-40B4-BE49-F238E27FC236}">
                    <a16:creationId xmlns:a16="http://schemas.microsoft.com/office/drawing/2014/main" id="{954604CD-1ACC-EF1A-7A9E-FA1F1D978782}"/>
                  </a:ext>
                </a:extLst>
              </p:cNvPr>
              <p:cNvSpPr>
                <a:spLocks noChangeArrowheads="1"/>
              </p:cNvSpPr>
              <p:nvPr/>
            </p:nvSpPr>
            <p:spPr bwMode="auto">
              <a:xfrm>
                <a:off x="5353313"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18</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0" name="Rectangle 3975">
                <a:extLst>
                  <a:ext uri="{FF2B5EF4-FFF2-40B4-BE49-F238E27FC236}">
                    <a16:creationId xmlns:a16="http://schemas.microsoft.com/office/drawing/2014/main" id="{4FD392A1-6F06-D61A-5158-A7341AF08316}"/>
                  </a:ext>
                </a:extLst>
              </p:cNvPr>
              <p:cNvSpPr>
                <a:spLocks noChangeArrowheads="1"/>
              </p:cNvSpPr>
              <p:nvPr/>
            </p:nvSpPr>
            <p:spPr bwMode="auto">
              <a:xfrm>
                <a:off x="6033602"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21</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1" name="Rectangle 3977">
                <a:extLst>
                  <a:ext uri="{FF2B5EF4-FFF2-40B4-BE49-F238E27FC236}">
                    <a16:creationId xmlns:a16="http://schemas.microsoft.com/office/drawing/2014/main" id="{4D46BE77-1B81-8567-F5CF-0CF5C67CEC1C}"/>
                  </a:ext>
                </a:extLst>
              </p:cNvPr>
              <p:cNvSpPr>
                <a:spLocks noChangeArrowheads="1"/>
              </p:cNvSpPr>
              <p:nvPr/>
            </p:nvSpPr>
            <p:spPr bwMode="auto">
              <a:xfrm>
                <a:off x="6725620"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24</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2" name="Rectangle 3979">
                <a:extLst>
                  <a:ext uri="{FF2B5EF4-FFF2-40B4-BE49-F238E27FC236}">
                    <a16:creationId xmlns:a16="http://schemas.microsoft.com/office/drawing/2014/main" id="{E023011C-3668-49C3-4730-84119F8981E7}"/>
                  </a:ext>
                </a:extLst>
              </p:cNvPr>
              <p:cNvSpPr>
                <a:spLocks noChangeArrowheads="1"/>
              </p:cNvSpPr>
              <p:nvPr/>
            </p:nvSpPr>
            <p:spPr bwMode="auto">
              <a:xfrm>
                <a:off x="7405907"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27</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3" name="Rectangle 3981">
                <a:extLst>
                  <a:ext uri="{FF2B5EF4-FFF2-40B4-BE49-F238E27FC236}">
                    <a16:creationId xmlns:a16="http://schemas.microsoft.com/office/drawing/2014/main" id="{AD162C56-7055-ACD5-2DF8-BDA686F4419E}"/>
                  </a:ext>
                </a:extLst>
              </p:cNvPr>
              <p:cNvSpPr>
                <a:spLocks noChangeArrowheads="1"/>
              </p:cNvSpPr>
              <p:nvPr/>
            </p:nvSpPr>
            <p:spPr bwMode="auto">
              <a:xfrm>
                <a:off x="8097923"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4" name="Rectangle 3983">
                <a:extLst>
                  <a:ext uri="{FF2B5EF4-FFF2-40B4-BE49-F238E27FC236}">
                    <a16:creationId xmlns:a16="http://schemas.microsoft.com/office/drawing/2014/main" id="{08C06DB1-5164-E08F-2D21-6A9C0A9D5CE2}"/>
                  </a:ext>
                </a:extLst>
              </p:cNvPr>
              <p:cNvSpPr>
                <a:spLocks noChangeArrowheads="1"/>
              </p:cNvSpPr>
              <p:nvPr/>
            </p:nvSpPr>
            <p:spPr bwMode="auto">
              <a:xfrm>
                <a:off x="8778209"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33</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5" name="Rectangle 3985">
                <a:extLst>
                  <a:ext uri="{FF2B5EF4-FFF2-40B4-BE49-F238E27FC236}">
                    <a16:creationId xmlns:a16="http://schemas.microsoft.com/office/drawing/2014/main" id="{47314EE7-7E44-F059-7717-FC3756BDA66F}"/>
                  </a:ext>
                </a:extLst>
              </p:cNvPr>
              <p:cNvSpPr>
                <a:spLocks noChangeArrowheads="1"/>
              </p:cNvSpPr>
              <p:nvPr/>
            </p:nvSpPr>
            <p:spPr bwMode="auto">
              <a:xfrm>
                <a:off x="9470229"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36</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6" name="Rectangle 3987">
                <a:extLst>
                  <a:ext uri="{FF2B5EF4-FFF2-40B4-BE49-F238E27FC236}">
                    <a16:creationId xmlns:a16="http://schemas.microsoft.com/office/drawing/2014/main" id="{EB43AE30-F0B8-4A69-B116-3DED60FED75C}"/>
                  </a:ext>
                </a:extLst>
              </p:cNvPr>
              <p:cNvSpPr>
                <a:spLocks noChangeArrowheads="1"/>
              </p:cNvSpPr>
              <p:nvPr/>
            </p:nvSpPr>
            <p:spPr bwMode="auto">
              <a:xfrm>
                <a:off x="10150518"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39</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7" name="Rectangle 3989">
                <a:extLst>
                  <a:ext uri="{FF2B5EF4-FFF2-40B4-BE49-F238E27FC236}">
                    <a16:creationId xmlns:a16="http://schemas.microsoft.com/office/drawing/2014/main" id="{70342D4E-5F62-94BE-EBDC-FD01FC0F739C}"/>
                  </a:ext>
                </a:extLst>
              </p:cNvPr>
              <p:cNvSpPr>
                <a:spLocks noChangeArrowheads="1"/>
              </p:cNvSpPr>
              <p:nvPr/>
            </p:nvSpPr>
            <p:spPr bwMode="auto">
              <a:xfrm>
                <a:off x="10842534"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42</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8" name="Rectangle 3991">
                <a:extLst>
                  <a:ext uri="{FF2B5EF4-FFF2-40B4-BE49-F238E27FC236}">
                    <a16:creationId xmlns:a16="http://schemas.microsoft.com/office/drawing/2014/main" id="{87CAEA4E-14E5-B312-C68B-5A6ED18049E2}"/>
                  </a:ext>
                </a:extLst>
              </p:cNvPr>
              <p:cNvSpPr>
                <a:spLocks noChangeArrowheads="1"/>
              </p:cNvSpPr>
              <p:nvPr/>
            </p:nvSpPr>
            <p:spPr bwMode="auto">
              <a:xfrm>
                <a:off x="11534552" y="5031756"/>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grpSp>
          <p:nvGrpSpPr>
            <p:cNvPr id="53" name="Group 52">
              <a:extLst>
                <a:ext uri="{FF2B5EF4-FFF2-40B4-BE49-F238E27FC236}">
                  <a16:creationId xmlns:a16="http://schemas.microsoft.com/office/drawing/2014/main" id="{D5653B3A-3D95-3FC9-D04B-8DE2C14A2868}"/>
                </a:ext>
              </a:extLst>
            </p:cNvPr>
            <p:cNvGrpSpPr/>
            <p:nvPr/>
          </p:nvGrpSpPr>
          <p:grpSpPr>
            <a:xfrm>
              <a:off x="1123253" y="4788254"/>
              <a:ext cx="78194" cy="82296"/>
              <a:chOff x="6344563" y="2897604"/>
              <a:chExt cx="46828" cy="44487"/>
            </a:xfrm>
          </p:grpSpPr>
          <p:sp>
            <p:nvSpPr>
              <p:cNvPr id="55" name="Line 3328">
                <a:extLst>
                  <a:ext uri="{FF2B5EF4-FFF2-40B4-BE49-F238E27FC236}">
                    <a16:creationId xmlns:a16="http://schemas.microsoft.com/office/drawing/2014/main" id="{FEEBB8B7-DF14-8576-EB45-9797223E8F07}"/>
                  </a:ext>
                </a:extLst>
              </p:cNvPr>
              <p:cNvSpPr>
                <a:spLocks noChangeShapeType="1"/>
              </p:cNvSpPr>
              <p:nvPr/>
            </p:nvSpPr>
            <p:spPr bwMode="auto">
              <a:xfrm>
                <a:off x="6344563" y="2919847"/>
                <a:ext cx="46828" cy="0"/>
              </a:xfrm>
              <a:prstGeom prst="line">
                <a:avLst/>
              </a:prstGeom>
              <a:noFill/>
              <a:ln w="15875"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Line 3329">
                <a:extLst>
                  <a:ext uri="{FF2B5EF4-FFF2-40B4-BE49-F238E27FC236}">
                    <a16:creationId xmlns:a16="http://schemas.microsoft.com/office/drawing/2014/main" id="{AE4BBB29-E8B5-2971-8D67-3C68BEBF6F90}"/>
                  </a:ext>
                </a:extLst>
              </p:cNvPr>
              <p:cNvSpPr>
                <a:spLocks noChangeShapeType="1"/>
              </p:cNvSpPr>
              <p:nvPr/>
            </p:nvSpPr>
            <p:spPr bwMode="auto">
              <a:xfrm>
                <a:off x="6367977" y="2897604"/>
                <a:ext cx="0" cy="44487"/>
              </a:xfrm>
              <a:prstGeom prst="line">
                <a:avLst/>
              </a:prstGeom>
              <a:noFill/>
              <a:ln w="15875"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4" name="Rectangle 3084">
              <a:extLst>
                <a:ext uri="{FF2B5EF4-FFF2-40B4-BE49-F238E27FC236}">
                  <a16:creationId xmlns:a16="http://schemas.microsoft.com/office/drawing/2014/main" id="{8052E356-A12E-9EB3-D4FE-A1AFFBDE57E4}"/>
                </a:ext>
              </a:extLst>
            </p:cNvPr>
            <p:cNvSpPr>
              <a:spLocks noChangeArrowheads="1"/>
            </p:cNvSpPr>
            <p:nvPr/>
          </p:nvSpPr>
          <p:spPr bwMode="auto">
            <a:xfrm>
              <a:off x="1258288" y="4739378"/>
              <a:ext cx="724558" cy="180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Censored</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26" name="TextBox 425">
              <a:extLst>
                <a:ext uri="{FF2B5EF4-FFF2-40B4-BE49-F238E27FC236}">
                  <a16:creationId xmlns:a16="http://schemas.microsoft.com/office/drawing/2014/main" id="{4A7EEA69-9A84-3897-98B7-B00988F2555F}"/>
                </a:ext>
              </a:extLst>
            </p:cNvPr>
            <p:cNvSpPr txBox="1"/>
            <p:nvPr/>
          </p:nvSpPr>
          <p:spPr>
            <a:xfrm>
              <a:off x="2375266" y="2103120"/>
              <a:ext cx="1492396" cy="292388"/>
            </a:xfrm>
            <a:prstGeom prst="rect">
              <a:avLst/>
            </a:prstGeom>
            <a:noFill/>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6A9"/>
                  </a:solidFill>
                  <a:effectLst/>
                  <a:uLnTx/>
                  <a:uFillTx/>
                  <a:latin typeface="Arial" panose="020B0604020202020204"/>
                  <a:ea typeface="+mn-ea"/>
                  <a:cs typeface="+mn-cs"/>
                </a:rPr>
                <a:t>Zanidatamab + CT </a:t>
              </a:r>
            </a:p>
          </p:txBody>
        </p:sp>
        <p:sp>
          <p:nvSpPr>
            <p:cNvPr id="17" name="TextBox 16">
              <a:extLst>
                <a:ext uri="{FF2B5EF4-FFF2-40B4-BE49-F238E27FC236}">
                  <a16:creationId xmlns:a16="http://schemas.microsoft.com/office/drawing/2014/main" id="{8AF9A178-8A18-2580-6029-AC56B325379E}"/>
                </a:ext>
              </a:extLst>
            </p:cNvPr>
            <p:cNvSpPr txBox="1"/>
            <p:nvPr/>
          </p:nvSpPr>
          <p:spPr>
            <a:xfrm>
              <a:off x="1724169" y="3527881"/>
              <a:ext cx="1441621" cy="353943"/>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43.7%</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mn-ea"/>
                  <a:cs typeface="+mn-cs"/>
                </a:rPr>
                <a:t>(95% CI: 37.5–49.7)</a:t>
              </a:r>
            </a:p>
          </p:txBody>
        </p:sp>
        <p:sp>
          <p:nvSpPr>
            <p:cNvPr id="20" name="TextBox 19">
              <a:extLst>
                <a:ext uri="{FF2B5EF4-FFF2-40B4-BE49-F238E27FC236}">
                  <a16:creationId xmlns:a16="http://schemas.microsoft.com/office/drawing/2014/main" id="{E0C14965-C033-B5A5-F488-070F45AAA84F}"/>
                </a:ext>
              </a:extLst>
            </p:cNvPr>
            <p:cNvSpPr txBox="1"/>
            <p:nvPr/>
          </p:nvSpPr>
          <p:spPr>
            <a:xfrm>
              <a:off x="4080822" y="4268017"/>
              <a:ext cx="1147750" cy="353943"/>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20.9%</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mn-ea"/>
                  <a:cs typeface="+mn-cs"/>
                </a:rPr>
                <a:t>(95% CI: 15.3–27.2)</a:t>
              </a:r>
            </a:p>
          </p:txBody>
        </p:sp>
        <p:sp>
          <p:nvSpPr>
            <p:cNvPr id="22" name="TextBox 21">
              <a:extLst>
                <a:ext uri="{FF2B5EF4-FFF2-40B4-BE49-F238E27FC236}">
                  <a16:creationId xmlns:a16="http://schemas.microsoft.com/office/drawing/2014/main" id="{A49CE594-4CCB-4112-8A95-57CDFF8F9FD7}"/>
                </a:ext>
              </a:extLst>
            </p:cNvPr>
            <p:cNvSpPr txBox="1"/>
            <p:nvPr/>
          </p:nvSpPr>
          <p:spPr>
            <a:xfrm>
              <a:off x="1148097" y="3019997"/>
              <a:ext cx="1459259" cy="292388"/>
            </a:xfrm>
            <a:prstGeom prst="rect">
              <a:avLst/>
            </a:prstGeom>
            <a:noFill/>
          </p:spPr>
          <p:txBody>
            <a:bodyPr wrap="non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Trastuzumab + CT</a:t>
              </a:r>
            </a:p>
          </p:txBody>
        </p:sp>
        <p:sp>
          <p:nvSpPr>
            <p:cNvPr id="39" name="Line 3928">
              <a:extLst>
                <a:ext uri="{FF2B5EF4-FFF2-40B4-BE49-F238E27FC236}">
                  <a16:creationId xmlns:a16="http://schemas.microsoft.com/office/drawing/2014/main" id="{C53311FE-41F0-3226-F65A-152652FC9EAB}"/>
                </a:ext>
              </a:extLst>
            </p:cNvPr>
            <p:cNvSpPr>
              <a:spLocks noChangeShapeType="1"/>
            </p:cNvSpPr>
            <p:nvPr/>
          </p:nvSpPr>
          <p:spPr bwMode="auto">
            <a:xfrm flipV="1">
              <a:off x="1029018" y="1667656"/>
              <a:ext cx="0" cy="3264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Line 3998">
              <a:extLst>
                <a:ext uri="{FF2B5EF4-FFF2-40B4-BE49-F238E27FC236}">
                  <a16:creationId xmlns:a16="http://schemas.microsoft.com/office/drawing/2014/main" id="{D71ED3EA-F0B5-B26A-7869-17D11D9B0F85}"/>
                </a:ext>
              </a:extLst>
            </p:cNvPr>
            <p:cNvSpPr>
              <a:spLocks noChangeShapeType="1"/>
            </p:cNvSpPr>
            <p:nvPr/>
          </p:nvSpPr>
          <p:spPr bwMode="auto">
            <a:xfrm flipH="1">
              <a:off x="958886" y="4858144"/>
              <a:ext cx="70132"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Line 4000">
              <a:extLst>
                <a:ext uri="{FF2B5EF4-FFF2-40B4-BE49-F238E27FC236}">
                  <a16:creationId xmlns:a16="http://schemas.microsoft.com/office/drawing/2014/main" id="{A701081B-382B-B02B-E7F7-C4F968B4BBC9}"/>
                </a:ext>
              </a:extLst>
            </p:cNvPr>
            <p:cNvSpPr>
              <a:spLocks noChangeShapeType="1"/>
            </p:cNvSpPr>
            <p:nvPr/>
          </p:nvSpPr>
          <p:spPr bwMode="auto">
            <a:xfrm flipH="1">
              <a:off x="958886" y="4078311"/>
              <a:ext cx="70132"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Line 4002">
              <a:extLst>
                <a:ext uri="{FF2B5EF4-FFF2-40B4-BE49-F238E27FC236}">
                  <a16:creationId xmlns:a16="http://schemas.microsoft.com/office/drawing/2014/main" id="{17F1C899-9CF7-4056-E632-83CCBFB13E08}"/>
                </a:ext>
              </a:extLst>
            </p:cNvPr>
            <p:cNvSpPr>
              <a:spLocks noChangeShapeType="1"/>
            </p:cNvSpPr>
            <p:nvPr/>
          </p:nvSpPr>
          <p:spPr bwMode="auto">
            <a:xfrm flipH="1">
              <a:off x="958886" y="3298477"/>
              <a:ext cx="70132"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Line 4004">
              <a:extLst>
                <a:ext uri="{FF2B5EF4-FFF2-40B4-BE49-F238E27FC236}">
                  <a16:creationId xmlns:a16="http://schemas.microsoft.com/office/drawing/2014/main" id="{75A94965-C93B-2194-D9F4-B331E1818D95}"/>
                </a:ext>
              </a:extLst>
            </p:cNvPr>
            <p:cNvSpPr>
              <a:spLocks noChangeShapeType="1"/>
            </p:cNvSpPr>
            <p:nvPr/>
          </p:nvSpPr>
          <p:spPr bwMode="auto">
            <a:xfrm flipH="1">
              <a:off x="958886" y="2521488"/>
              <a:ext cx="70132"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Line 4006">
              <a:extLst>
                <a:ext uri="{FF2B5EF4-FFF2-40B4-BE49-F238E27FC236}">
                  <a16:creationId xmlns:a16="http://schemas.microsoft.com/office/drawing/2014/main" id="{00F4303F-48E7-B921-D3CA-D53E7A27F2DB}"/>
                </a:ext>
              </a:extLst>
            </p:cNvPr>
            <p:cNvSpPr>
              <a:spLocks noChangeShapeType="1"/>
            </p:cNvSpPr>
            <p:nvPr/>
          </p:nvSpPr>
          <p:spPr bwMode="auto">
            <a:xfrm flipH="1">
              <a:off x="958886" y="1741655"/>
              <a:ext cx="70132"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Rectangle 3999">
              <a:extLst>
                <a:ext uri="{FF2B5EF4-FFF2-40B4-BE49-F238E27FC236}">
                  <a16:creationId xmlns:a16="http://schemas.microsoft.com/office/drawing/2014/main" id="{1A27074B-1EB5-4EE1-98B6-04A419C0209C}"/>
                </a:ext>
              </a:extLst>
            </p:cNvPr>
            <p:cNvSpPr>
              <a:spLocks noChangeArrowheads="1"/>
            </p:cNvSpPr>
            <p:nvPr/>
          </p:nvSpPr>
          <p:spPr bwMode="auto">
            <a:xfrm>
              <a:off x="791289" y="4762550"/>
              <a:ext cx="9390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1" name="Rectangle 4001">
              <a:extLst>
                <a:ext uri="{FF2B5EF4-FFF2-40B4-BE49-F238E27FC236}">
                  <a16:creationId xmlns:a16="http://schemas.microsoft.com/office/drawing/2014/main" id="{CCC669B8-DDC3-4077-3289-DEFF96521DA9}"/>
                </a:ext>
              </a:extLst>
            </p:cNvPr>
            <p:cNvSpPr>
              <a:spLocks noChangeArrowheads="1"/>
            </p:cNvSpPr>
            <p:nvPr/>
          </p:nvSpPr>
          <p:spPr bwMode="auto">
            <a:xfrm>
              <a:off x="697386" y="3985560"/>
              <a:ext cx="18781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2" name="Rectangle 4003">
              <a:extLst>
                <a:ext uri="{FF2B5EF4-FFF2-40B4-BE49-F238E27FC236}">
                  <a16:creationId xmlns:a16="http://schemas.microsoft.com/office/drawing/2014/main" id="{51CE3A6C-A200-4B4A-EF9E-F1ABAAF5C73E}"/>
                </a:ext>
              </a:extLst>
            </p:cNvPr>
            <p:cNvSpPr>
              <a:spLocks noChangeArrowheads="1"/>
            </p:cNvSpPr>
            <p:nvPr/>
          </p:nvSpPr>
          <p:spPr bwMode="auto">
            <a:xfrm>
              <a:off x="697386" y="3202242"/>
              <a:ext cx="18781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50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3" name="Rectangle 4005">
              <a:extLst>
                <a:ext uri="{FF2B5EF4-FFF2-40B4-BE49-F238E27FC236}">
                  <a16:creationId xmlns:a16="http://schemas.microsoft.com/office/drawing/2014/main" id="{8EF11DDA-9284-8E8B-82D0-1904CDF1AAE8}"/>
                </a:ext>
              </a:extLst>
            </p:cNvPr>
            <p:cNvSpPr>
              <a:spLocks noChangeArrowheads="1"/>
            </p:cNvSpPr>
            <p:nvPr/>
          </p:nvSpPr>
          <p:spPr bwMode="auto">
            <a:xfrm>
              <a:off x="697386" y="2423047"/>
              <a:ext cx="18781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75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4" name="Rectangle 4007">
              <a:extLst>
                <a:ext uri="{FF2B5EF4-FFF2-40B4-BE49-F238E27FC236}">
                  <a16:creationId xmlns:a16="http://schemas.microsoft.com/office/drawing/2014/main" id="{3138B6B0-8DC4-2B42-2CD1-EEB8906A3711}"/>
                </a:ext>
              </a:extLst>
            </p:cNvPr>
            <p:cNvSpPr>
              <a:spLocks noChangeArrowheads="1"/>
            </p:cNvSpPr>
            <p:nvPr/>
          </p:nvSpPr>
          <p:spPr bwMode="auto">
            <a:xfrm>
              <a:off x="603474" y="1648905"/>
              <a:ext cx="28172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100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69" name="Rectangle 3992">
              <a:extLst>
                <a:ext uri="{FF2B5EF4-FFF2-40B4-BE49-F238E27FC236}">
                  <a16:creationId xmlns:a16="http://schemas.microsoft.com/office/drawing/2014/main" id="{B974CDF5-2EBF-AD41-3D4C-85C99E67BE3B}"/>
                </a:ext>
              </a:extLst>
            </p:cNvPr>
            <p:cNvSpPr>
              <a:spLocks noChangeArrowheads="1"/>
            </p:cNvSpPr>
            <p:nvPr/>
          </p:nvSpPr>
          <p:spPr bwMode="auto">
            <a:xfrm>
              <a:off x="5171954" y="5294616"/>
              <a:ext cx="223193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Months from randomization</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cxnSp>
          <p:nvCxnSpPr>
            <p:cNvPr id="3" name="Straight Connector 2">
              <a:extLst>
                <a:ext uri="{FF2B5EF4-FFF2-40B4-BE49-F238E27FC236}">
                  <a16:creationId xmlns:a16="http://schemas.microsoft.com/office/drawing/2014/main" id="{E60641A7-F08C-EB3E-7195-EBE86446A1A8}"/>
                </a:ext>
              </a:extLst>
            </p:cNvPr>
            <p:cNvCxnSpPr>
              <a:cxnSpLocks/>
            </p:cNvCxnSpPr>
            <p:nvPr/>
          </p:nvCxnSpPr>
          <p:spPr>
            <a:xfrm flipV="1">
              <a:off x="6651092" y="3881824"/>
              <a:ext cx="0" cy="1044472"/>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8446D37B-3F6F-BFAE-AA5A-5AB82F7C3DB7}"/>
                </a:ext>
              </a:extLst>
            </p:cNvPr>
            <p:cNvSpPr txBox="1"/>
            <p:nvPr/>
          </p:nvSpPr>
          <p:spPr>
            <a:xfrm>
              <a:off x="6756837" y="4495977"/>
              <a:ext cx="1147750" cy="35394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15.6%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mn-ea"/>
                  <a:cs typeface="+mn-cs"/>
                </a:rPr>
                <a:t>(95% CI: 10.1–22.1)</a:t>
              </a:r>
            </a:p>
          </p:txBody>
        </p:sp>
        <p:sp>
          <p:nvSpPr>
            <p:cNvPr id="14" name="TextBox 13">
              <a:extLst>
                <a:ext uri="{FF2B5EF4-FFF2-40B4-BE49-F238E27FC236}">
                  <a16:creationId xmlns:a16="http://schemas.microsoft.com/office/drawing/2014/main" id="{ECDE4DA5-7AFC-FAB7-433E-071465DBBAEC}"/>
                </a:ext>
              </a:extLst>
            </p:cNvPr>
            <p:cNvSpPr txBox="1"/>
            <p:nvPr/>
          </p:nvSpPr>
          <p:spPr>
            <a:xfrm>
              <a:off x="6726256" y="3456645"/>
              <a:ext cx="1147750" cy="35394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6A9"/>
                  </a:solidFill>
                  <a:effectLst/>
                  <a:uLnTx/>
                  <a:uFillTx/>
                  <a:latin typeface="Arial" panose="020B0604020202020204"/>
                  <a:ea typeface="+mn-ea"/>
                  <a:cs typeface="+mn-cs"/>
                </a:rPr>
                <a:t>31.5%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76A9"/>
                  </a:solidFill>
                  <a:effectLst/>
                  <a:uLnTx/>
                  <a:uFillTx/>
                  <a:latin typeface="Arial" panose="020B0604020202020204"/>
                  <a:ea typeface="+mn-ea"/>
                  <a:cs typeface="+mn-cs"/>
                </a:rPr>
                <a:t>(95% CI: 24.9–38.3)</a:t>
              </a:r>
            </a:p>
          </p:txBody>
        </p:sp>
      </p:grpSp>
      <p:pic>
        <p:nvPicPr>
          <p:cNvPr id="19" name="Picture 2" descr="Clinical Trials | Jazz Pharmaceuticals">
            <a:extLst>
              <a:ext uri="{FF2B5EF4-FFF2-40B4-BE49-F238E27FC236}">
                <a16:creationId xmlns:a16="http://schemas.microsoft.com/office/drawing/2014/main" id="{61836DE0-FA35-0486-E039-3F55E811B99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227239" y="100578"/>
            <a:ext cx="721170" cy="476373"/>
          </a:xfrm>
          <a:prstGeom prst="rect">
            <a:avLst/>
          </a:prstGeom>
          <a:noFill/>
          <a:extLst>
            <a:ext uri="{909E8E84-426E-40DD-AFC4-6F175D3DCCD1}">
              <a14:hiddenFill xmlns:a14="http://schemas.microsoft.com/office/drawing/2010/main">
                <a:solidFill>
                  <a:srgbClr val="FFFFFF"/>
                </a:solidFill>
              </a14:hiddenFill>
            </a:ext>
          </a:extLst>
        </p:spPr>
      </p:pic>
      <p:sp>
        <p:nvSpPr>
          <p:cNvPr id="25" name="Text Placeholder 24">
            <a:extLst>
              <a:ext uri="{FF2B5EF4-FFF2-40B4-BE49-F238E27FC236}">
                <a16:creationId xmlns:a16="http://schemas.microsoft.com/office/drawing/2014/main" id="{5B24D90A-F9E2-BB33-6E4B-B8059EC565C1}"/>
              </a:ext>
            </a:extLst>
          </p:cNvPr>
          <p:cNvSpPr>
            <a:spLocks noGrp="1"/>
          </p:cNvSpPr>
          <p:nvPr>
            <p:ph type="body" sz="quarter" idx="15"/>
          </p:nvPr>
        </p:nvSpPr>
        <p:spPr/>
        <p:txBody>
          <a:bodyPr/>
          <a:lstStyle/>
          <a:p>
            <a:r>
              <a:rPr lang="en-US"/>
              <a:t>Elena Elimova, MD</a:t>
            </a:r>
          </a:p>
        </p:txBody>
      </p:sp>
    </p:spTree>
    <p:extLst>
      <p:ext uri="{BB962C8B-B14F-4D97-AF65-F5344CB8AC3E}">
        <p14:creationId xmlns:p14="http://schemas.microsoft.com/office/powerpoint/2010/main" val="42196868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4FBAA1-D777-6732-99B2-13F27ABD2EF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21B3D47-2A9C-314A-56CE-301BECA3DB19}"/>
              </a:ext>
            </a:extLst>
          </p:cNvPr>
          <p:cNvSpPr>
            <a:spLocks noGrp="1"/>
          </p:cNvSpPr>
          <p:nvPr>
            <p:ph type="title"/>
          </p:nvPr>
        </p:nvSpPr>
        <p:spPr>
          <a:xfrm>
            <a:off x="256032" y="317499"/>
            <a:ext cx="10972800" cy="907864"/>
          </a:xfrm>
        </p:spPr>
        <p:txBody>
          <a:bodyPr>
            <a:normAutofit/>
          </a:bodyPr>
          <a:lstStyle/>
          <a:p>
            <a:r>
              <a:rPr lang="en-US"/>
              <a:t>Primary Endpoint: Overall Survival</a:t>
            </a:r>
          </a:p>
        </p:txBody>
      </p:sp>
      <p:sp>
        <p:nvSpPr>
          <p:cNvPr id="5" name="Text Placeholder 4">
            <a:extLst>
              <a:ext uri="{FF2B5EF4-FFF2-40B4-BE49-F238E27FC236}">
                <a16:creationId xmlns:a16="http://schemas.microsoft.com/office/drawing/2014/main" id="{A02ADD03-D2C3-A529-8BA3-0AECF5916231}"/>
              </a:ext>
            </a:extLst>
          </p:cNvPr>
          <p:cNvSpPr>
            <a:spLocks noGrp="1"/>
          </p:cNvSpPr>
          <p:nvPr>
            <p:ph type="body" sz="quarter" idx="15"/>
          </p:nvPr>
        </p:nvSpPr>
        <p:spPr/>
        <p:txBody>
          <a:bodyPr/>
          <a:lstStyle/>
          <a:p>
            <a:r>
              <a:rPr lang="en-US"/>
              <a:t>Elena </a:t>
            </a:r>
            <a:r>
              <a:rPr lang="en-US" err="1"/>
              <a:t>Elimova</a:t>
            </a:r>
            <a:r>
              <a:rPr lang="en-US"/>
              <a:t>, MD</a:t>
            </a:r>
          </a:p>
        </p:txBody>
      </p:sp>
      <p:sp>
        <p:nvSpPr>
          <p:cNvPr id="136" name="TextBox 135">
            <a:extLst>
              <a:ext uri="{FF2B5EF4-FFF2-40B4-BE49-F238E27FC236}">
                <a16:creationId xmlns:a16="http://schemas.microsoft.com/office/drawing/2014/main" id="{1E838482-25B1-E223-C0CD-112ADB49B79F}"/>
              </a:ext>
            </a:extLst>
          </p:cNvPr>
          <p:cNvSpPr txBox="1"/>
          <p:nvPr/>
        </p:nvSpPr>
        <p:spPr>
          <a:xfrm>
            <a:off x="256032" y="1012231"/>
            <a:ext cx="11694668" cy="646331"/>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2557"/>
                </a:solidFill>
                <a:effectLst/>
                <a:uLnTx/>
                <a:uFillTx/>
                <a:latin typeface="Arial" panose="020B0604020202020204"/>
                <a:ea typeface="+mn-ea"/>
                <a:cs typeface="+mn-cs"/>
              </a:rPr>
              <a:t>Zanidatamab + tislelizumab + CT demonstrated a statistically significant and clinically meaningful OS benefit with a &gt;7-month improvement in median OS vs trastuzumab + CT</a:t>
            </a:r>
          </a:p>
        </p:txBody>
      </p:sp>
      <p:sp>
        <p:nvSpPr>
          <p:cNvPr id="8" name="TextBox 7">
            <a:extLst>
              <a:ext uri="{FF2B5EF4-FFF2-40B4-BE49-F238E27FC236}">
                <a16:creationId xmlns:a16="http://schemas.microsoft.com/office/drawing/2014/main" id="{0CE6FCB0-B799-5F85-823F-4295930EB63B}"/>
              </a:ext>
            </a:extLst>
          </p:cNvPr>
          <p:cNvSpPr txBox="1"/>
          <p:nvPr/>
        </p:nvSpPr>
        <p:spPr>
          <a:xfrm>
            <a:off x="256032" y="5910112"/>
            <a:ext cx="11623915" cy="369332"/>
          </a:xfrm>
          <a:prstGeom prst="rect">
            <a:avLst/>
          </a:prstGeom>
          <a:noFill/>
        </p:spPr>
        <p:txBody>
          <a:bodyPr wrap="square" lIns="0" tIns="0" rIns="0" bIns="0" rtlCol="0" anchor="b"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CT, chemotherapy; HR, hazard ratio; OS, overall survival; TIS, tislelizumab; </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Tras</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trastuzumab; Zani, zanidatamab. </a:t>
            </a:r>
          </a:p>
        </p:txBody>
      </p:sp>
      <p:graphicFrame>
        <p:nvGraphicFramePr>
          <p:cNvPr id="748" name="Table 747">
            <a:extLst>
              <a:ext uri="{FF2B5EF4-FFF2-40B4-BE49-F238E27FC236}">
                <a16:creationId xmlns:a16="http://schemas.microsoft.com/office/drawing/2014/main" id="{D193F661-1E59-6790-7D59-11E9EAF3C48E}"/>
              </a:ext>
            </a:extLst>
          </p:cNvPr>
          <p:cNvGraphicFramePr>
            <a:graphicFrameLocks noGrp="1"/>
          </p:cNvGraphicFramePr>
          <p:nvPr/>
        </p:nvGraphicFramePr>
        <p:xfrm>
          <a:off x="74428" y="5400769"/>
          <a:ext cx="11691255" cy="685801"/>
        </p:xfrm>
        <a:graphic>
          <a:graphicData uri="http://schemas.openxmlformats.org/drawingml/2006/table">
            <a:tbl>
              <a:tblPr firstRow="1" bandRow="1">
                <a:tableStyleId>{5C22544A-7EE6-4342-B048-85BDC9FD1C3A}</a:tableStyleId>
              </a:tblPr>
              <a:tblGrid>
                <a:gridCol w="805543">
                  <a:extLst>
                    <a:ext uri="{9D8B030D-6E8A-4147-A177-3AD203B41FA5}">
                      <a16:colId xmlns:a16="http://schemas.microsoft.com/office/drawing/2014/main" val="892871417"/>
                    </a:ext>
                  </a:extLst>
                </a:gridCol>
                <a:gridCol w="640336">
                  <a:extLst>
                    <a:ext uri="{9D8B030D-6E8A-4147-A177-3AD203B41FA5}">
                      <a16:colId xmlns:a16="http://schemas.microsoft.com/office/drawing/2014/main" val="1531055344"/>
                    </a:ext>
                  </a:extLst>
                </a:gridCol>
                <a:gridCol w="640336">
                  <a:extLst>
                    <a:ext uri="{9D8B030D-6E8A-4147-A177-3AD203B41FA5}">
                      <a16:colId xmlns:a16="http://schemas.microsoft.com/office/drawing/2014/main" val="2183321270"/>
                    </a:ext>
                  </a:extLst>
                </a:gridCol>
                <a:gridCol w="640336">
                  <a:extLst>
                    <a:ext uri="{9D8B030D-6E8A-4147-A177-3AD203B41FA5}">
                      <a16:colId xmlns:a16="http://schemas.microsoft.com/office/drawing/2014/main" val="959859497"/>
                    </a:ext>
                  </a:extLst>
                </a:gridCol>
                <a:gridCol w="640336">
                  <a:extLst>
                    <a:ext uri="{9D8B030D-6E8A-4147-A177-3AD203B41FA5}">
                      <a16:colId xmlns:a16="http://schemas.microsoft.com/office/drawing/2014/main" val="812920742"/>
                    </a:ext>
                  </a:extLst>
                </a:gridCol>
                <a:gridCol w="640336">
                  <a:extLst>
                    <a:ext uri="{9D8B030D-6E8A-4147-A177-3AD203B41FA5}">
                      <a16:colId xmlns:a16="http://schemas.microsoft.com/office/drawing/2014/main" val="2665883415"/>
                    </a:ext>
                  </a:extLst>
                </a:gridCol>
                <a:gridCol w="640336">
                  <a:extLst>
                    <a:ext uri="{9D8B030D-6E8A-4147-A177-3AD203B41FA5}">
                      <a16:colId xmlns:a16="http://schemas.microsoft.com/office/drawing/2014/main" val="3327363386"/>
                    </a:ext>
                  </a:extLst>
                </a:gridCol>
                <a:gridCol w="640336">
                  <a:extLst>
                    <a:ext uri="{9D8B030D-6E8A-4147-A177-3AD203B41FA5}">
                      <a16:colId xmlns:a16="http://schemas.microsoft.com/office/drawing/2014/main" val="3896674495"/>
                    </a:ext>
                  </a:extLst>
                </a:gridCol>
                <a:gridCol w="640336">
                  <a:extLst>
                    <a:ext uri="{9D8B030D-6E8A-4147-A177-3AD203B41FA5}">
                      <a16:colId xmlns:a16="http://schemas.microsoft.com/office/drawing/2014/main" val="2844878733"/>
                    </a:ext>
                  </a:extLst>
                </a:gridCol>
                <a:gridCol w="640336">
                  <a:extLst>
                    <a:ext uri="{9D8B030D-6E8A-4147-A177-3AD203B41FA5}">
                      <a16:colId xmlns:a16="http://schemas.microsoft.com/office/drawing/2014/main" val="2234829585"/>
                    </a:ext>
                  </a:extLst>
                </a:gridCol>
                <a:gridCol w="640336">
                  <a:extLst>
                    <a:ext uri="{9D8B030D-6E8A-4147-A177-3AD203B41FA5}">
                      <a16:colId xmlns:a16="http://schemas.microsoft.com/office/drawing/2014/main" val="3000568017"/>
                    </a:ext>
                  </a:extLst>
                </a:gridCol>
                <a:gridCol w="640336">
                  <a:extLst>
                    <a:ext uri="{9D8B030D-6E8A-4147-A177-3AD203B41FA5}">
                      <a16:colId xmlns:a16="http://schemas.microsoft.com/office/drawing/2014/main" val="978807655"/>
                    </a:ext>
                  </a:extLst>
                </a:gridCol>
                <a:gridCol w="640336">
                  <a:extLst>
                    <a:ext uri="{9D8B030D-6E8A-4147-A177-3AD203B41FA5}">
                      <a16:colId xmlns:a16="http://schemas.microsoft.com/office/drawing/2014/main" val="2886221837"/>
                    </a:ext>
                  </a:extLst>
                </a:gridCol>
                <a:gridCol w="640336">
                  <a:extLst>
                    <a:ext uri="{9D8B030D-6E8A-4147-A177-3AD203B41FA5}">
                      <a16:colId xmlns:a16="http://schemas.microsoft.com/office/drawing/2014/main" val="4102671944"/>
                    </a:ext>
                  </a:extLst>
                </a:gridCol>
                <a:gridCol w="640336">
                  <a:extLst>
                    <a:ext uri="{9D8B030D-6E8A-4147-A177-3AD203B41FA5}">
                      <a16:colId xmlns:a16="http://schemas.microsoft.com/office/drawing/2014/main" val="546629316"/>
                    </a:ext>
                  </a:extLst>
                </a:gridCol>
                <a:gridCol w="640336">
                  <a:extLst>
                    <a:ext uri="{9D8B030D-6E8A-4147-A177-3AD203B41FA5}">
                      <a16:colId xmlns:a16="http://schemas.microsoft.com/office/drawing/2014/main" val="3418375777"/>
                    </a:ext>
                  </a:extLst>
                </a:gridCol>
                <a:gridCol w="640336">
                  <a:extLst>
                    <a:ext uri="{9D8B030D-6E8A-4147-A177-3AD203B41FA5}">
                      <a16:colId xmlns:a16="http://schemas.microsoft.com/office/drawing/2014/main" val="1593913651"/>
                    </a:ext>
                  </a:extLst>
                </a:gridCol>
                <a:gridCol w="640336">
                  <a:extLst>
                    <a:ext uri="{9D8B030D-6E8A-4147-A177-3AD203B41FA5}">
                      <a16:colId xmlns:a16="http://schemas.microsoft.com/office/drawing/2014/main" val="2653355211"/>
                    </a:ext>
                  </a:extLst>
                </a:gridCol>
              </a:tblGrid>
              <a:tr h="188407">
                <a:tc gridSpan="4">
                  <a:txBody>
                    <a:bodyPr/>
                    <a:lstStyle/>
                    <a:p>
                      <a:pPr algn="l">
                        <a:lnSpc>
                          <a:spcPct val="90000"/>
                        </a:lnSpc>
                      </a:pPr>
                      <a:r>
                        <a:rPr lang="en-US" sz="1000">
                          <a:solidFill>
                            <a:schemeClr val="tx1"/>
                          </a:solidFill>
                        </a:rPr>
                        <a:t>     Patients at risk</a:t>
                      </a:r>
                    </a:p>
                  </a:txBody>
                  <a:tcPr marL="0" marR="0" marT="0" marB="0" anchor="ctr">
                    <a:lnR w="12700" cap="flat" cmpd="sng" algn="ctr">
                      <a:noFill/>
                      <a:prstDash val="solid"/>
                      <a:round/>
                      <a:headEnd type="none" w="med" len="med"/>
                      <a:tailEnd type="none" w="med" len="med"/>
                    </a:lnR>
                    <a:noFill/>
                  </a:tcPr>
                </a:tc>
                <a:tc hMerge="1">
                  <a:txBody>
                    <a:bodyPr/>
                    <a:lstStyle/>
                    <a:p>
                      <a:pPr algn="l">
                        <a:lnSpc>
                          <a:spcPct val="90000"/>
                        </a:lnSpc>
                      </a:pPr>
                      <a:endParaRPr lang="en-US" sz="1000"/>
                    </a:p>
                  </a:txBody>
                  <a:tcPr marL="45720" marR="45720" marT="0" marB="0"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hMerge="1">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hMerge="1">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noFill/>
                  </a:tcPr>
                </a:tc>
                <a:extLst>
                  <a:ext uri="{0D108BD9-81ED-4DB2-BD59-A6C34878D82A}">
                    <a16:rowId xmlns:a16="http://schemas.microsoft.com/office/drawing/2014/main" val="78998355"/>
                  </a:ext>
                </a:extLst>
              </a:tr>
              <a:tr h="248697">
                <a:tc>
                  <a:txBody>
                    <a:bodyPr/>
                    <a:lstStyle/>
                    <a:p>
                      <a:pPr algn="r">
                        <a:lnSpc>
                          <a:spcPct val="75000"/>
                        </a:lnSpc>
                      </a:pPr>
                      <a:r>
                        <a:rPr lang="en-US" sz="1000" b="1">
                          <a:solidFill>
                            <a:srgbClr val="008764"/>
                          </a:solidFill>
                        </a:rPr>
                        <a:t>Zani + TIS </a:t>
                      </a:r>
                      <a:br>
                        <a:rPr lang="en-US" sz="1000" b="1">
                          <a:solidFill>
                            <a:srgbClr val="008764"/>
                          </a:solidFill>
                        </a:rPr>
                      </a:br>
                      <a:r>
                        <a:rPr lang="en-US" sz="1000" b="1">
                          <a:solidFill>
                            <a:srgbClr val="008764"/>
                          </a:solidFill>
                        </a:rPr>
                        <a:t>+ CT</a:t>
                      </a:r>
                    </a:p>
                  </a:txBody>
                  <a:tcPr marL="0" marR="0" marT="0" marB="0" anchor="ctr">
                    <a:noFill/>
                  </a:tcPr>
                </a:tc>
                <a:tc>
                  <a:txBody>
                    <a:bodyPr/>
                    <a:lstStyle/>
                    <a:p>
                      <a:pPr algn="ctr">
                        <a:lnSpc>
                          <a:spcPct val="75000"/>
                        </a:lnSpc>
                      </a:pPr>
                      <a:r>
                        <a:rPr lang="en-US" sz="1000"/>
                        <a:t>302</a:t>
                      </a:r>
                    </a:p>
                  </a:txBody>
                  <a:tcPr marL="27432" marR="27432" marT="0" marB="0" anchor="ctr">
                    <a:solidFill>
                      <a:srgbClr val="D9EDE8"/>
                    </a:solidFill>
                  </a:tcPr>
                </a:tc>
                <a:tc>
                  <a:txBody>
                    <a:bodyPr/>
                    <a:lstStyle/>
                    <a:p>
                      <a:pPr algn="ctr">
                        <a:lnSpc>
                          <a:spcPct val="75000"/>
                        </a:lnSpc>
                      </a:pPr>
                      <a:r>
                        <a:rPr lang="en-US" sz="1000"/>
                        <a:t>267</a:t>
                      </a:r>
                    </a:p>
                  </a:txBody>
                  <a:tcPr marL="27432" marR="27432" marT="0" marB="0" anchor="ctr">
                    <a:solidFill>
                      <a:srgbClr val="D9EDE8"/>
                    </a:solidFill>
                  </a:tcPr>
                </a:tc>
                <a:tc>
                  <a:txBody>
                    <a:bodyPr/>
                    <a:lstStyle/>
                    <a:p>
                      <a:pPr algn="ctr">
                        <a:lnSpc>
                          <a:spcPct val="75000"/>
                        </a:lnSpc>
                      </a:pPr>
                      <a:r>
                        <a:rPr lang="en-US" sz="1000"/>
                        <a:t>246</a:t>
                      </a:r>
                    </a:p>
                  </a:txBody>
                  <a:tcPr marL="27432" marR="27432" marT="0" marB="0" anchor="ctr">
                    <a:solidFill>
                      <a:srgbClr val="D9EDE8"/>
                    </a:solidFill>
                  </a:tcPr>
                </a:tc>
                <a:tc>
                  <a:txBody>
                    <a:bodyPr/>
                    <a:lstStyle/>
                    <a:p>
                      <a:pPr algn="ctr">
                        <a:lnSpc>
                          <a:spcPct val="75000"/>
                        </a:lnSpc>
                      </a:pPr>
                      <a:r>
                        <a:rPr lang="en-US" sz="1000"/>
                        <a:t>222</a:t>
                      </a:r>
                    </a:p>
                  </a:txBody>
                  <a:tcPr marL="27432" marR="27432" marT="0" marB="0" anchor="ctr">
                    <a:solidFill>
                      <a:srgbClr val="D9EDE8"/>
                    </a:solidFill>
                  </a:tcPr>
                </a:tc>
                <a:tc>
                  <a:txBody>
                    <a:bodyPr/>
                    <a:lstStyle/>
                    <a:p>
                      <a:pPr algn="ctr">
                        <a:lnSpc>
                          <a:spcPct val="75000"/>
                        </a:lnSpc>
                      </a:pPr>
                      <a:r>
                        <a:rPr lang="en-US" sz="1000"/>
                        <a:t>190</a:t>
                      </a:r>
                    </a:p>
                  </a:txBody>
                  <a:tcPr marL="27432" marR="27432" marT="0" marB="0" anchor="ctr">
                    <a:solidFill>
                      <a:srgbClr val="D9EDE8"/>
                    </a:solidFill>
                  </a:tcPr>
                </a:tc>
                <a:tc>
                  <a:txBody>
                    <a:bodyPr/>
                    <a:lstStyle/>
                    <a:p>
                      <a:pPr algn="ctr">
                        <a:lnSpc>
                          <a:spcPct val="75000"/>
                        </a:lnSpc>
                      </a:pPr>
                      <a:r>
                        <a:rPr lang="en-US" sz="1000"/>
                        <a:t>157</a:t>
                      </a:r>
                    </a:p>
                  </a:txBody>
                  <a:tcPr marL="27432" marR="27432" marT="0" marB="0" anchor="ctr">
                    <a:solidFill>
                      <a:srgbClr val="D9EDE8"/>
                    </a:solidFill>
                  </a:tcPr>
                </a:tc>
                <a:tc>
                  <a:txBody>
                    <a:bodyPr/>
                    <a:lstStyle/>
                    <a:p>
                      <a:pPr algn="ctr">
                        <a:lnSpc>
                          <a:spcPct val="75000"/>
                        </a:lnSpc>
                      </a:pPr>
                      <a:r>
                        <a:rPr lang="en-US" sz="1000"/>
                        <a:t>125</a:t>
                      </a:r>
                    </a:p>
                  </a:txBody>
                  <a:tcPr marL="27432" marR="27432" marT="0" marB="0" anchor="ctr">
                    <a:solidFill>
                      <a:srgbClr val="D9EDE8"/>
                    </a:solidFill>
                  </a:tcPr>
                </a:tc>
                <a:tc>
                  <a:txBody>
                    <a:bodyPr/>
                    <a:lstStyle/>
                    <a:p>
                      <a:pPr algn="ctr">
                        <a:lnSpc>
                          <a:spcPct val="75000"/>
                        </a:lnSpc>
                      </a:pPr>
                      <a:r>
                        <a:rPr lang="en-US" sz="1000"/>
                        <a:t>96</a:t>
                      </a:r>
                    </a:p>
                  </a:txBody>
                  <a:tcPr marL="27432" marR="27432" marT="0" marB="0" anchor="ctr">
                    <a:solidFill>
                      <a:srgbClr val="D9EDE8"/>
                    </a:solidFill>
                  </a:tcPr>
                </a:tc>
                <a:tc>
                  <a:txBody>
                    <a:bodyPr/>
                    <a:lstStyle/>
                    <a:p>
                      <a:pPr algn="ctr">
                        <a:lnSpc>
                          <a:spcPct val="75000"/>
                        </a:lnSpc>
                      </a:pPr>
                      <a:r>
                        <a:rPr lang="en-US" sz="1000"/>
                        <a:t>82</a:t>
                      </a:r>
                    </a:p>
                  </a:txBody>
                  <a:tcPr marL="27432" marR="27432" marT="0" marB="0" anchor="ctr">
                    <a:solidFill>
                      <a:srgbClr val="D9EDE8"/>
                    </a:solidFill>
                  </a:tcPr>
                </a:tc>
                <a:tc>
                  <a:txBody>
                    <a:bodyPr/>
                    <a:lstStyle/>
                    <a:p>
                      <a:pPr algn="ctr">
                        <a:lnSpc>
                          <a:spcPct val="75000"/>
                        </a:lnSpc>
                      </a:pPr>
                      <a:r>
                        <a:rPr lang="en-US" sz="1000"/>
                        <a:t>64</a:t>
                      </a:r>
                    </a:p>
                  </a:txBody>
                  <a:tcPr marL="27432" marR="27432" marT="0" marB="0" anchor="ctr">
                    <a:solidFill>
                      <a:srgbClr val="D9EDE8"/>
                    </a:solidFill>
                  </a:tcPr>
                </a:tc>
                <a:tc>
                  <a:txBody>
                    <a:bodyPr/>
                    <a:lstStyle/>
                    <a:p>
                      <a:pPr algn="ctr">
                        <a:lnSpc>
                          <a:spcPct val="75000"/>
                        </a:lnSpc>
                      </a:pPr>
                      <a:r>
                        <a:rPr lang="en-US" sz="1000"/>
                        <a:t>49</a:t>
                      </a:r>
                    </a:p>
                  </a:txBody>
                  <a:tcPr marL="27432" marR="27432" marT="0" marB="0" anchor="ctr">
                    <a:solidFill>
                      <a:srgbClr val="D9EDE8"/>
                    </a:solidFill>
                  </a:tcPr>
                </a:tc>
                <a:tc>
                  <a:txBody>
                    <a:bodyPr/>
                    <a:lstStyle/>
                    <a:p>
                      <a:pPr algn="ctr">
                        <a:lnSpc>
                          <a:spcPct val="75000"/>
                        </a:lnSpc>
                      </a:pPr>
                      <a:r>
                        <a:rPr lang="en-US" sz="1000"/>
                        <a:t>36</a:t>
                      </a:r>
                    </a:p>
                  </a:txBody>
                  <a:tcPr marL="27432" marR="27432" marT="0" marB="0" anchor="ctr">
                    <a:solidFill>
                      <a:srgbClr val="D9EDE8"/>
                    </a:solidFill>
                  </a:tcPr>
                </a:tc>
                <a:tc>
                  <a:txBody>
                    <a:bodyPr/>
                    <a:lstStyle/>
                    <a:p>
                      <a:pPr algn="ctr">
                        <a:lnSpc>
                          <a:spcPct val="75000"/>
                        </a:lnSpc>
                      </a:pPr>
                      <a:r>
                        <a:rPr lang="en-US" sz="1000"/>
                        <a:t>27</a:t>
                      </a:r>
                    </a:p>
                  </a:txBody>
                  <a:tcPr marL="27432" marR="27432" marT="0" marB="0" anchor="ctr">
                    <a:solidFill>
                      <a:srgbClr val="D9EDE8"/>
                    </a:solidFill>
                  </a:tcPr>
                </a:tc>
                <a:tc>
                  <a:txBody>
                    <a:bodyPr/>
                    <a:lstStyle/>
                    <a:p>
                      <a:pPr algn="ctr">
                        <a:lnSpc>
                          <a:spcPct val="75000"/>
                        </a:lnSpc>
                      </a:pPr>
                      <a:r>
                        <a:rPr lang="en-US" sz="1000"/>
                        <a:t>10</a:t>
                      </a:r>
                    </a:p>
                  </a:txBody>
                  <a:tcPr marL="27432" marR="27432" marT="0" marB="0" anchor="ctr">
                    <a:solidFill>
                      <a:srgbClr val="D9EDE8"/>
                    </a:solidFill>
                  </a:tcPr>
                </a:tc>
                <a:tc>
                  <a:txBody>
                    <a:bodyPr/>
                    <a:lstStyle/>
                    <a:p>
                      <a:pPr algn="ctr">
                        <a:lnSpc>
                          <a:spcPct val="75000"/>
                        </a:lnSpc>
                      </a:pPr>
                      <a:r>
                        <a:rPr lang="en-US" sz="1000"/>
                        <a:t>4</a:t>
                      </a:r>
                    </a:p>
                  </a:txBody>
                  <a:tcPr marL="27432" marR="27432" marT="0" marB="0" anchor="ctr">
                    <a:solidFill>
                      <a:srgbClr val="D9EDE8"/>
                    </a:solidFill>
                  </a:tcPr>
                </a:tc>
                <a:tc>
                  <a:txBody>
                    <a:bodyPr/>
                    <a:lstStyle/>
                    <a:p>
                      <a:pPr algn="ctr">
                        <a:lnSpc>
                          <a:spcPct val="75000"/>
                        </a:lnSpc>
                      </a:pPr>
                      <a:r>
                        <a:rPr lang="en-US" sz="1000"/>
                        <a:t>2</a:t>
                      </a:r>
                    </a:p>
                  </a:txBody>
                  <a:tcPr marL="27432" marR="27432" marT="0" marB="0" anchor="ctr">
                    <a:solidFill>
                      <a:srgbClr val="D9EDE8"/>
                    </a:solidFill>
                  </a:tcPr>
                </a:tc>
                <a:tc>
                  <a:txBody>
                    <a:bodyPr/>
                    <a:lstStyle/>
                    <a:p>
                      <a:pPr algn="ctr">
                        <a:lnSpc>
                          <a:spcPct val="75000"/>
                        </a:lnSpc>
                      </a:pPr>
                      <a:r>
                        <a:rPr lang="en-US" sz="1000"/>
                        <a:t>0</a:t>
                      </a:r>
                    </a:p>
                  </a:txBody>
                  <a:tcPr marL="27432" marR="27432" marT="0" marB="0" anchor="ctr">
                    <a:solidFill>
                      <a:srgbClr val="D9EDE8"/>
                    </a:solidFill>
                  </a:tcPr>
                </a:tc>
                <a:extLst>
                  <a:ext uri="{0D108BD9-81ED-4DB2-BD59-A6C34878D82A}">
                    <a16:rowId xmlns:a16="http://schemas.microsoft.com/office/drawing/2014/main" val="942842941"/>
                  </a:ext>
                </a:extLst>
              </a:tr>
              <a:tr h="248697">
                <a:tc>
                  <a:txBody>
                    <a:bodyPr/>
                    <a:lstStyle/>
                    <a:p>
                      <a:pPr algn="r"/>
                      <a:r>
                        <a:rPr lang="en-US" sz="1000" b="1" err="1">
                          <a:solidFill>
                            <a:srgbClr val="646466"/>
                          </a:solidFill>
                        </a:rPr>
                        <a:t>Tras</a:t>
                      </a:r>
                      <a:r>
                        <a:rPr lang="en-US" sz="1000" b="1">
                          <a:solidFill>
                            <a:srgbClr val="646466"/>
                          </a:solidFill>
                        </a:rPr>
                        <a:t> + CT</a:t>
                      </a:r>
                    </a:p>
                  </a:txBody>
                  <a:tcPr marL="0" marR="0" marT="0" marB="0" anchor="ctr">
                    <a:noFill/>
                  </a:tcPr>
                </a:tc>
                <a:tc>
                  <a:txBody>
                    <a:bodyPr/>
                    <a:lstStyle/>
                    <a:p>
                      <a:pPr algn="ctr"/>
                      <a:r>
                        <a:rPr lang="en-US" sz="1000"/>
                        <a:t>308</a:t>
                      </a:r>
                    </a:p>
                  </a:txBody>
                  <a:tcPr marL="27432" marR="27432" marT="0" marB="0" anchor="ctr">
                    <a:solidFill>
                      <a:srgbClr val="E8E8E8"/>
                    </a:solidFill>
                  </a:tcPr>
                </a:tc>
                <a:tc>
                  <a:txBody>
                    <a:bodyPr/>
                    <a:lstStyle/>
                    <a:p>
                      <a:pPr algn="ctr"/>
                      <a:r>
                        <a:rPr lang="en-US" sz="1000"/>
                        <a:t>284</a:t>
                      </a:r>
                    </a:p>
                  </a:txBody>
                  <a:tcPr marL="27432" marR="27432" marT="0" marB="0" anchor="ctr">
                    <a:solidFill>
                      <a:srgbClr val="E8E8E8"/>
                    </a:solidFill>
                  </a:tcPr>
                </a:tc>
                <a:tc>
                  <a:txBody>
                    <a:bodyPr/>
                    <a:lstStyle/>
                    <a:p>
                      <a:pPr algn="ctr"/>
                      <a:r>
                        <a:rPr lang="en-US" sz="1000"/>
                        <a:t>261</a:t>
                      </a:r>
                    </a:p>
                  </a:txBody>
                  <a:tcPr marL="27432" marR="27432" marT="0" marB="0" anchor="ctr">
                    <a:solidFill>
                      <a:srgbClr val="E8E8E8"/>
                    </a:solidFill>
                  </a:tcPr>
                </a:tc>
                <a:tc>
                  <a:txBody>
                    <a:bodyPr/>
                    <a:lstStyle/>
                    <a:p>
                      <a:pPr algn="ctr"/>
                      <a:r>
                        <a:rPr lang="en-US" sz="1000"/>
                        <a:t>219</a:t>
                      </a:r>
                    </a:p>
                  </a:txBody>
                  <a:tcPr marL="27432" marR="27432" marT="0" marB="0" anchor="ctr">
                    <a:solidFill>
                      <a:srgbClr val="E8E8E8"/>
                    </a:solidFill>
                  </a:tcPr>
                </a:tc>
                <a:tc>
                  <a:txBody>
                    <a:bodyPr/>
                    <a:lstStyle/>
                    <a:p>
                      <a:pPr algn="ctr"/>
                      <a:r>
                        <a:rPr lang="en-US" sz="1000"/>
                        <a:t>178</a:t>
                      </a:r>
                    </a:p>
                  </a:txBody>
                  <a:tcPr marL="27432" marR="27432" marT="0" marB="0" anchor="ctr">
                    <a:solidFill>
                      <a:srgbClr val="E8E8E8"/>
                    </a:solidFill>
                  </a:tcPr>
                </a:tc>
                <a:tc>
                  <a:txBody>
                    <a:bodyPr/>
                    <a:lstStyle/>
                    <a:p>
                      <a:pPr algn="ctr"/>
                      <a:r>
                        <a:rPr lang="en-US" sz="1000"/>
                        <a:t>140</a:t>
                      </a:r>
                    </a:p>
                  </a:txBody>
                  <a:tcPr marL="27432" marR="27432" marT="0" marB="0" anchor="ctr">
                    <a:solidFill>
                      <a:srgbClr val="E8E8E8"/>
                    </a:solidFill>
                  </a:tcPr>
                </a:tc>
                <a:tc>
                  <a:txBody>
                    <a:bodyPr/>
                    <a:lstStyle/>
                    <a:p>
                      <a:pPr algn="ctr"/>
                      <a:r>
                        <a:rPr lang="en-US" sz="1000"/>
                        <a:t>106</a:t>
                      </a:r>
                    </a:p>
                  </a:txBody>
                  <a:tcPr marL="27432" marR="27432" marT="0" marB="0" anchor="ctr">
                    <a:solidFill>
                      <a:srgbClr val="E8E8E8"/>
                    </a:solidFill>
                  </a:tcPr>
                </a:tc>
                <a:tc>
                  <a:txBody>
                    <a:bodyPr/>
                    <a:lstStyle/>
                    <a:p>
                      <a:pPr algn="ctr"/>
                      <a:r>
                        <a:rPr lang="en-US" sz="1000"/>
                        <a:t>77</a:t>
                      </a:r>
                    </a:p>
                  </a:txBody>
                  <a:tcPr marL="27432" marR="27432" marT="0" marB="0" anchor="ctr">
                    <a:solidFill>
                      <a:srgbClr val="E8E8E8"/>
                    </a:solidFill>
                  </a:tcPr>
                </a:tc>
                <a:tc>
                  <a:txBody>
                    <a:bodyPr/>
                    <a:lstStyle/>
                    <a:p>
                      <a:pPr algn="ctr"/>
                      <a:r>
                        <a:rPr lang="en-US" sz="1000"/>
                        <a:t>61</a:t>
                      </a:r>
                    </a:p>
                  </a:txBody>
                  <a:tcPr marL="27432" marR="27432" marT="0" marB="0" anchor="ctr">
                    <a:solidFill>
                      <a:srgbClr val="E8E8E8"/>
                    </a:solidFill>
                  </a:tcPr>
                </a:tc>
                <a:tc>
                  <a:txBody>
                    <a:bodyPr/>
                    <a:lstStyle/>
                    <a:p>
                      <a:pPr algn="ctr"/>
                      <a:r>
                        <a:rPr lang="en-US" sz="1000"/>
                        <a:t>50</a:t>
                      </a:r>
                    </a:p>
                  </a:txBody>
                  <a:tcPr marL="27432" marR="27432" marT="0" marB="0" anchor="ctr">
                    <a:solidFill>
                      <a:srgbClr val="E8E8E8"/>
                    </a:solidFill>
                  </a:tcPr>
                </a:tc>
                <a:tc>
                  <a:txBody>
                    <a:bodyPr/>
                    <a:lstStyle/>
                    <a:p>
                      <a:pPr algn="ctr"/>
                      <a:r>
                        <a:rPr lang="en-US" sz="1000"/>
                        <a:t>33</a:t>
                      </a:r>
                    </a:p>
                  </a:txBody>
                  <a:tcPr marL="27432" marR="27432" marT="0" marB="0" anchor="ctr">
                    <a:solidFill>
                      <a:srgbClr val="E8E8E8"/>
                    </a:solidFill>
                  </a:tcPr>
                </a:tc>
                <a:tc>
                  <a:txBody>
                    <a:bodyPr/>
                    <a:lstStyle/>
                    <a:p>
                      <a:pPr algn="ctr"/>
                      <a:r>
                        <a:rPr lang="en-US" sz="1000"/>
                        <a:t>22</a:t>
                      </a:r>
                    </a:p>
                  </a:txBody>
                  <a:tcPr marL="27432" marR="27432" marT="0" marB="0" anchor="ctr">
                    <a:solidFill>
                      <a:srgbClr val="E8E8E8"/>
                    </a:solidFill>
                  </a:tcPr>
                </a:tc>
                <a:tc>
                  <a:txBody>
                    <a:bodyPr/>
                    <a:lstStyle/>
                    <a:p>
                      <a:pPr algn="ctr"/>
                      <a:r>
                        <a:rPr lang="en-US" sz="1000"/>
                        <a:t>17</a:t>
                      </a:r>
                    </a:p>
                  </a:txBody>
                  <a:tcPr marL="27432" marR="27432" marT="0" marB="0" anchor="ctr">
                    <a:solidFill>
                      <a:srgbClr val="E8E8E8"/>
                    </a:solidFill>
                  </a:tcPr>
                </a:tc>
                <a:tc>
                  <a:txBody>
                    <a:bodyPr/>
                    <a:lstStyle/>
                    <a:p>
                      <a:pPr algn="ctr"/>
                      <a:r>
                        <a:rPr lang="en-US" sz="1000"/>
                        <a:t>8</a:t>
                      </a:r>
                    </a:p>
                  </a:txBody>
                  <a:tcPr marL="27432" marR="27432" marT="0" marB="0" anchor="ctr">
                    <a:solidFill>
                      <a:srgbClr val="E8E8E8"/>
                    </a:solidFill>
                  </a:tcPr>
                </a:tc>
                <a:tc>
                  <a:txBody>
                    <a:bodyPr/>
                    <a:lstStyle/>
                    <a:p>
                      <a:pPr algn="ctr"/>
                      <a:r>
                        <a:rPr lang="en-US" sz="1000"/>
                        <a:t>2</a:t>
                      </a:r>
                    </a:p>
                  </a:txBody>
                  <a:tcPr marL="27432" marR="27432" marT="0" marB="0" anchor="ctr">
                    <a:solidFill>
                      <a:srgbClr val="E8E8E8"/>
                    </a:solidFill>
                  </a:tcPr>
                </a:tc>
                <a:tc>
                  <a:txBody>
                    <a:bodyPr/>
                    <a:lstStyle/>
                    <a:p>
                      <a:pPr algn="ctr"/>
                      <a:r>
                        <a:rPr lang="en-US" sz="1000"/>
                        <a:t>2</a:t>
                      </a:r>
                    </a:p>
                  </a:txBody>
                  <a:tcPr marL="27432" marR="27432" marT="0" marB="0" anchor="ctr">
                    <a:solidFill>
                      <a:srgbClr val="E8E8E8"/>
                    </a:solidFill>
                  </a:tcPr>
                </a:tc>
                <a:tc>
                  <a:txBody>
                    <a:bodyPr/>
                    <a:lstStyle/>
                    <a:p>
                      <a:pPr algn="ctr"/>
                      <a:r>
                        <a:rPr lang="en-US" sz="1000"/>
                        <a:t>0</a:t>
                      </a:r>
                    </a:p>
                  </a:txBody>
                  <a:tcPr marL="27432" marR="27432" marT="0" marB="0" anchor="ctr">
                    <a:solidFill>
                      <a:srgbClr val="E8E8E8"/>
                    </a:solidFill>
                  </a:tcPr>
                </a:tc>
                <a:extLst>
                  <a:ext uri="{0D108BD9-81ED-4DB2-BD59-A6C34878D82A}">
                    <a16:rowId xmlns:a16="http://schemas.microsoft.com/office/drawing/2014/main" val="2172945149"/>
                  </a:ext>
                </a:extLst>
              </a:tr>
            </a:tbl>
          </a:graphicData>
        </a:graphic>
      </p:graphicFrame>
      <p:graphicFrame>
        <p:nvGraphicFramePr>
          <p:cNvPr id="16" name="Google Shape;274;p16">
            <a:extLst>
              <a:ext uri="{FF2B5EF4-FFF2-40B4-BE49-F238E27FC236}">
                <a16:creationId xmlns:a16="http://schemas.microsoft.com/office/drawing/2014/main" id="{8793A8EA-B156-648D-E26E-B01424642074}"/>
              </a:ext>
            </a:extLst>
          </p:cNvPr>
          <p:cNvGraphicFramePr/>
          <p:nvPr/>
        </p:nvGraphicFramePr>
        <p:xfrm>
          <a:off x="8593852" y="1584385"/>
          <a:ext cx="3020788" cy="1224518"/>
        </p:xfrm>
        <a:graphic>
          <a:graphicData uri="http://schemas.openxmlformats.org/drawingml/2006/table">
            <a:tbl>
              <a:tblPr>
                <a:noFill/>
              </a:tblPr>
              <a:tblGrid>
                <a:gridCol w="1510394">
                  <a:extLst>
                    <a:ext uri="{9D8B030D-6E8A-4147-A177-3AD203B41FA5}">
                      <a16:colId xmlns:a16="http://schemas.microsoft.com/office/drawing/2014/main" val="20001"/>
                    </a:ext>
                  </a:extLst>
                </a:gridCol>
                <a:gridCol w="1510394">
                  <a:extLst>
                    <a:ext uri="{9D8B030D-6E8A-4147-A177-3AD203B41FA5}">
                      <a16:colId xmlns:a16="http://schemas.microsoft.com/office/drawing/2014/main" val="1369551148"/>
                    </a:ext>
                  </a:extLst>
                </a:gridCol>
              </a:tblGrid>
              <a:tr h="365760">
                <a:tc>
                  <a:txBody>
                    <a:bodyPr/>
                    <a:lstStyle/>
                    <a:p>
                      <a:pPr algn="ctr">
                        <a:lnSpc>
                          <a:spcPct val="95000"/>
                        </a:lnSpc>
                      </a:pPr>
                      <a:r>
                        <a:rPr lang="en-US" sz="1200" b="1">
                          <a:solidFill>
                            <a:schemeClr val="bg1"/>
                          </a:solidFill>
                          <a:latin typeface="+mj-lt"/>
                        </a:rPr>
                        <a:t>Zanidatamab + tislelizumab + CT </a:t>
                      </a:r>
                    </a:p>
                  </a:txBody>
                  <a:tcPr marL="80439" marR="80439" marT="30091" marB="30091" anchor="b">
                    <a:lnL w="9525" cap="flat" cmpd="sng" algn="ctr">
                      <a:solidFill>
                        <a:schemeClr val="tx1">
                          <a:lumMod val="50000"/>
                          <a:lumOff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solidFill>
                  </a:tcPr>
                </a:tc>
                <a:tc>
                  <a:txBody>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lang="en-US" sz="1200" b="1">
                          <a:solidFill>
                            <a:schemeClr val="bg1"/>
                          </a:solidFill>
                        </a:rPr>
                        <a:t>Trastuzumab + CT</a:t>
                      </a:r>
                    </a:p>
                  </a:txBody>
                  <a:tcPr marL="80439" marR="80439" marT="30091" marB="30091" anchor="b">
                    <a:lnL w="12700" cap="flat" cmpd="sng" algn="ctr">
                      <a:solidFill>
                        <a:schemeClr val="bg1"/>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10000"/>
                  </a:ext>
                </a:extLst>
              </a:tr>
              <a:tr h="365760">
                <a:tc>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cap="none">
                          <a:solidFill>
                            <a:schemeClr val="tx1"/>
                          </a:solidFill>
                          <a:latin typeface="+mj-lt"/>
                          <a:cs typeface="Arial" panose="020B0604020202020204" pitchFamily="34" charset="0"/>
                        </a:rPr>
                        <a:t>26.4 </a:t>
                      </a:r>
                      <a:r>
                        <a:rPr lang="en" sz="1400" b="0" u="none" strike="noStrike" cap="none">
                          <a:solidFill>
                            <a:schemeClr val="tx1"/>
                          </a:solidFill>
                          <a:latin typeface="+mj-lt"/>
                          <a:cs typeface="Arial" panose="020B0604020202020204" pitchFamily="34" charset="0"/>
                        </a:rPr>
                        <a:t>(21.5</a:t>
                      </a:r>
                      <a:r>
                        <a:rPr lang="en" sz="1400" b="0" u="none" strike="noStrike" cap="none">
                          <a:solidFill>
                            <a:schemeClr val="tx1"/>
                          </a:solidFill>
                          <a:latin typeface="+mj-lt"/>
                          <a:ea typeface="Calibri" panose="020F0502020204030204" pitchFamily="34" charset="0"/>
                          <a:cs typeface="Calibri" panose="020F0502020204030204" pitchFamily="34" charset="0"/>
                        </a:rPr>
                        <a:t>–</a:t>
                      </a:r>
                      <a:r>
                        <a:rPr lang="en" sz="1400" b="0" u="none" strike="noStrike" cap="none">
                          <a:solidFill>
                            <a:schemeClr val="tx1"/>
                          </a:solidFill>
                          <a:latin typeface="+mj-lt"/>
                          <a:cs typeface="Arial" panose="020B0604020202020204" pitchFamily="34" charset="0"/>
                        </a:rPr>
                        <a:t>30.3)</a:t>
                      </a:r>
                    </a:p>
                  </a:txBody>
                  <a:tcPr marL="80439" marR="80439" marT="0" marB="0" anchor="ctr">
                    <a:lnL w="9525" cap="flat" cmpd="sng" algn="ctr">
                      <a:solidFill>
                        <a:schemeClr val="tx1">
                          <a:lumMod val="50000"/>
                          <a:lumOff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EDE8"/>
                    </a:solidFill>
                  </a:tcPr>
                </a:tc>
                <a:tc>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kern="1200" cap="none">
                          <a:solidFill>
                            <a:schemeClr val="tx1"/>
                          </a:solidFill>
                          <a:latin typeface="+mj-lt"/>
                          <a:ea typeface="+mn-ea"/>
                          <a:cs typeface="Arial" panose="020B0604020202020204" pitchFamily="34" charset="0"/>
                        </a:rPr>
                        <a:t>19.2 </a:t>
                      </a:r>
                      <a:r>
                        <a:rPr lang="en" sz="1400" b="0" u="none" strike="noStrike" kern="1200" cap="none">
                          <a:solidFill>
                            <a:schemeClr val="tx1"/>
                          </a:solidFill>
                          <a:latin typeface="+mj-lt"/>
                          <a:ea typeface="+mn-ea"/>
                          <a:cs typeface="Arial" panose="020B0604020202020204" pitchFamily="34" charset="0"/>
                        </a:rPr>
                        <a:t>(16.8</a:t>
                      </a:r>
                      <a:r>
                        <a:rPr lang="en" sz="1400" b="0" u="none" strike="noStrike" cap="none">
                          <a:solidFill>
                            <a:schemeClr val="tx1"/>
                          </a:solidFill>
                          <a:latin typeface="+mj-lt"/>
                          <a:ea typeface="Calibri" panose="020F0502020204030204" pitchFamily="34" charset="0"/>
                          <a:cs typeface="Calibri" panose="020F0502020204030204" pitchFamily="34" charset="0"/>
                        </a:rPr>
                        <a:t>–</a:t>
                      </a:r>
                      <a:r>
                        <a:rPr lang="en" sz="1400" b="0" u="none" strike="noStrike" kern="1200" cap="none">
                          <a:solidFill>
                            <a:schemeClr val="tx1"/>
                          </a:solidFill>
                          <a:latin typeface="+mj-lt"/>
                          <a:ea typeface="+mn-ea"/>
                          <a:cs typeface="Arial" panose="020B0604020202020204" pitchFamily="34" charset="0"/>
                        </a:rPr>
                        <a:t>21.8)</a:t>
                      </a:r>
                    </a:p>
                  </a:txBody>
                  <a:tcPr marL="80439" marR="80439" marT="0" marB="0" anchor="ctr">
                    <a:lnL w="12700" cap="flat" cmpd="sng" algn="ctr">
                      <a:solidFill>
                        <a:schemeClr val="bg1"/>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8E8"/>
                    </a:solidFill>
                  </a:tcPr>
                </a:tc>
                <a:extLst>
                  <a:ext uri="{0D108BD9-81ED-4DB2-BD59-A6C34878D82A}">
                    <a16:rowId xmlns:a16="http://schemas.microsoft.com/office/drawing/2014/main" val="598110243"/>
                  </a:ext>
                </a:extLst>
              </a:tr>
              <a:tr h="274320">
                <a:tc gridSpan="2">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cap="none">
                          <a:solidFill>
                            <a:schemeClr val="tx1"/>
                          </a:solidFill>
                          <a:latin typeface="+mj-lt"/>
                          <a:cs typeface="Arial" panose="020B0604020202020204" pitchFamily="34" charset="0"/>
                        </a:rPr>
                        <a:t>0.72 </a:t>
                      </a:r>
                      <a:r>
                        <a:rPr lang="en" sz="1400" b="0" u="none" strike="noStrike" cap="none">
                          <a:solidFill>
                            <a:schemeClr val="tx1"/>
                          </a:solidFill>
                          <a:latin typeface="+mj-lt"/>
                          <a:cs typeface="Arial" panose="020B0604020202020204" pitchFamily="34" charset="0"/>
                        </a:rPr>
                        <a:t>(</a:t>
                      </a:r>
                      <a:r>
                        <a:rPr lang="en-US" sz="1400" b="0">
                          <a:solidFill>
                            <a:schemeClr val="tx1"/>
                          </a:solidFill>
                        </a:rPr>
                        <a:t>0.57–0.90) </a:t>
                      </a:r>
                      <a:br>
                        <a:rPr lang="en-US" sz="1400" b="1">
                          <a:solidFill>
                            <a:schemeClr val="tx1"/>
                          </a:solidFill>
                        </a:rPr>
                      </a:br>
                      <a:r>
                        <a:rPr lang="en-US" sz="1400" b="1" i="1">
                          <a:solidFill>
                            <a:schemeClr val="tx1"/>
                          </a:solidFill>
                        </a:rPr>
                        <a:t>P </a:t>
                      </a:r>
                      <a:r>
                        <a:rPr lang="en-US" sz="1400" b="1">
                          <a:solidFill>
                            <a:schemeClr val="tx1"/>
                          </a:solidFill>
                        </a:rPr>
                        <a:t>= 0.0043</a:t>
                      </a:r>
                    </a:p>
                  </a:txBody>
                  <a:tcPr marL="80439" marR="80439" marB="0" anchor="ctr">
                    <a:lnL w="9525" cap="flat" cmpd="sng" algn="ctr">
                      <a:solidFill>
                        <a:schemeClr val="tx1">
                          <a:lumMod val="50000"/>
                          <a:lumOff val="50000"/>
                        </a:schemeClr>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ctr" defTabSz="685800" rtl="0" eaLnBrk="1" fontAlgn="auto" latinLnBrk="0" hangingPunct="1">
                        <a:lnSpc>
                          <a:spcPct val="90000"/>
                        </a:lnSpc>
                        <a:spcBef>
                          <a:spcPts val="0"/>
                        </a:spcBef>
                        <a:spcAft>
                          <a:spcPts val="0"/>
                        </a:spcAft>
                        <a:buClr>
                          <a:srgbClr val="000000"/>
                        </a:buClr>
                        <a:buSzPts val="1400"/>
                        <a:buFont typeface="Arial"/>
                        <a:buNone/>
                        <a:tabLst/>
                        <a:defRPr/>
                      </a:pPr>
                      <a:endParaRPr lang="en" sz="1050" b="0" u="none" strike="noStrike" kern="1200" cap="none">
                        <a:solidFill>
                          <a:srgbClr val="646466"/>
                        </a:solidFill>
                        <a:latin typeface="+mj-lt"/>
                        <a:ea typeface="+mn-ea"/>
                        <a:cs typeface="Arial" panose="020B0604020202020204" pitchFamily="34" charset="0"/>
                      </a:endParaRPr>
                    </a:p>
                  </a:txBody>
                  <a:tcPr marL="80439" marR="80439"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01471862"/>
                  </a:ext>
                </a:extLst>
              </a:tr>
            </a:tbl>
          </a:graphicData>
        </a:graphic>
      </p:graphicFrame>
      <p:graphicFrame>
        <p:nvGraphicFramePr>
          <p:cNvPr id="17" name="Table 16">
            <a:extLst>
              <a:ext uri="{FF2B5EF4-FFF2-40B4-BE49-F238E27FC236}">
                <a16:creationId xmlns:a16="http://schemas.microsoft.com/office/drawing/2014/main" id="{DAFD1DEF-DA4B-4742-12A4-171ED409E989}"/>
              </a:ext>
            </a:extLst>
          </p:cNvPr>
          <p:cNvGraphicFramePr>
            <a:graphicFrameLocks noGrp="1"/>
          </p:cNvGraphicFramePr>
          <p:nvPr/>
        </p:nvGraphicFramePr>
        <p:xfrm>
          <a:off x="7280036" y="1987386"/>
          <a:ext cx="1329147" cy="828334"/>
        </p:xfrm>
        <a:graphic>
          <a:graphicData uri="http://schemas.openxmlformats.org/drawingml/2006/table">
            <a:tbl>
              <a:tblPr>
                <a:noFill/>
              </a:tblPr>
              <a:tblGrid>
                <a:gridCol w="1329147">
                  <a:extLst>
                    <a:ext uri="{9D8B030D-6E8A-4147-A177-3AD203B41FA5}">
                      <a16:colId xmlns:a16="http://schemas.microsoft.com/office/drawing/2014/main" val="2461721837"/>
                    </a:ext>
                  </a:extLst>
                </a:gridCol>
              </a:tblGrid>
              <a:tr h="361801">
                <a:tc>
                  <a:txBody>
                    <a:bodyPr/>
                    <a:lstStyle/>
                    <a:p>
                      <a:pPr marL="0" marR="0" lvl="0" indent="0" algn="r" rtl="0">
                        <a:lnSpc>
                          <a:spcPct val="95000"/>
                        </a:lnSpc>
                        <a:spcBef>
                          <a:spcPts val="0"/>
                        </a:spcBef>
                        <a:spcAft>
                          <a:spcPts val="0"/>
                        </a:spcAft>
                        <a:buClr>
                          <a:srgbClr val="1E1E20"/>
                        </a:buClr>
                        <a:buSzPts val="800"/>
                        <a:buFont typeface="Arial"/>
                        <a:buNone/>
                      </a:pPr>
                      <a:r>
                        <a:rPr lang="en" sz="1200" b="1" u="none" strike="noStrike" cap="none">
                          <a:solidFill>
                            <a:schemeClr val="tx1"/>
                          </a:solidFill>
                          <a:latin typeface="+mj-lt"/>
                          <a:cs typeface="Arial" panose="020B0604020202020204" pitchFamily="34" charset="0"/>
                        </a:rPr>
                        <a:t>Median OS</a:t>
                      </a:r>
                      <a:r>
                        <a:rPr lang="en" sz="1200" b="0" u="none" strike="noStrike" cap="none">
                          <a:solidFill>
                            <a:schemeClr val="tx1"/>
                          </a:solidFill>
                          <a:latin typeface="+mj-lt"/>
                          <a:cs typeface="Arial" panose="020B0604020202020204" pitchFamily="34" charset="0"/>
                        </a:rPr>
                        <a:t> </a:t>
                      </a:r>
                      <a:br>
                        <a:rPr lang="en" sz="1200" b="0" u="none" strike="noStrike" cap="none">
                          <a:solidFill>
                            <a:schemeClr val="tx1"/>
                          </a:solidFill>
                          <a:latin typeface="+mj-lt"/>
                          <a:cs typeface="Arial" panose="020B0604020202020204" pitchFamily="34" charset="0"/>
                        </a:rPr>
                      </a:br>
                      <a:r>
                        <a:rPr lang="en" sz="1200" b="0" u="none" strike="noStrike" cap="none">
                          <a:solidFill>
                            <a:schemeClr val="tx1"/>
                          </a:solidFill>
                          <a:latin typeface="+mj-lt"/>
                          <a:cs typeface="Arial" panose="020B0604020202020204" pitchFamily="34" charset="0"/>
                        </a:rPr>
                        <a:t>(95% CI), mo</a:t>
                      </a:r>
                      <a:endParaRPr sz="1200" b="0" i="0" u="none" strike="noStrike" cap="none">
                        <a:solidFill>
                          <a:schemeClr val="tx1"/>
                        </a:solidFill>
                        <a:latin typeface="+mj-lt"/>
                        <a:ea typeface="Arial"/>
                        <a:cs typeface="Arial" panose="020B0604020202020204" pitchFamily="34" charset="0"/>
                        <a:sym typeface="Arial"/>
                      </a:endParaRPr>
                    </a:p>
                  </a:txBody>
                  <a:tcPr marL="80439" marR="80439"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9469594"/>
                  </a:ext>
                </a:extLst>
              </a:tr>
              <a:tr h="466533">
                <a:tc>
                  <a:txBody>
                    <a:bodyPr/>
                    <a:lstStyle/>
                    <a:p>
                      <a:pPr marL="0" marR="0" lvl="0" indent="0" algn="r" rtl="0">
                        <a:lnSpc>
                          <a:spcPct val="95000"/>
                        </a:lnSpc>
                        <a:spcBef>
                          <a:spcPts val="0"/>
                        </a:spcBef>
                        <a:spcAft>
                          <a:spcPts val="0"/>
                        </a:spcAft>
                        <a:buClr>
                          <a:srgbClr val="1E1E20"/>
                        </a:buClr>
                        <a:buSzPts val="800"/>
                        <a:buFont typeface="Arial"/>
                        <a:buNone/>
                      </a:pPr>
                      <a:r>
                        <a:rPr lang="en-US" sz="1200" b="1" i="0" u="none" strike="noStrike" kern="1200" cap="none">
                          <a:solidFill>
                            <a:schemeClr val="tx1"/>
                          </a:solidFill>
                          <a:latin typeface="+mn-lt"/>
                          <a:ea typeface="Arial"/>
                          <a:cs typeface="Arial" panose="020B0604020202020204" pitchFamily="34" charset="0"/>
                          <a:sym typeface="Arial"/>
                        </a:rPr>
                        <a:t>HR</a:t>
                      </a:r>
                      <a:r>
                        <a:rPr lang="en-US" sz="1200" b="0" i="0" u="none" strike="noStrike" kern="1200" cap="none">
                          <a:solidFill>
                            <a:schemeClr val="tx1"/>
                          </a:solidFill>
                          <a:latin typeface="+mn-lt"/>
                          <a:ea typeface="Arial"/>
                          <a:cs typeface="Arial" panose="020B0604020202020204" pitchFamily="34" charset="0"/>
                          <a:sym typeface="Arial"/>
                        </a:rPr>
                        <a:t> (95% CI)</a:t>
                      </a:r>
                      <a:endParaRPr sz="1200" b="0" i="0" u="none" strike="noStrike" cap="none">
                        <a:solidFill>
                          <a:schemeClr val="tx1"/>
                        </a:solidFill>
                        <a:latin typeface="+mj-lt"/>
                        <a:ea typeface="Arial"/>
                        <a:cs typeface="Arial" panose="020B0604020202020204" pitchFamily="34" charset="0"/>
                        <a:sym typeface="Arial"/>
                      </a:endParaRPr>
                    </a:p>
                  </a:txBody>
                  <a:tcPr marL="80439" marR="80439"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5031256"/>
                  </a:ext>
                </a:extLst>
              </a:tr>
            </a:tbl>
          </a:graphicData>
        </a:graphic>
      </p:graphicFrame>
      <p:grpSp>
        <p:nvGrpSpPr>
          <p:cNvPr id="7" name="Group 6">
            <a:extLst>
              <a:ext uri="{FF2B5EF4-FFF2-40B4-BE49-F238E27FC236}">
                <a16:creationId xmlns:a16="http://schemas.microsoft.com/office/drawing/2014/main" id="{DE933E75-7DD7-C113-462B-3407BBD5F35F}"/>
              </a:ext>
            </a:extLst>
          </p:cNvPr>
          <p:cNvGrpSpPr/>
          <p:nvPr/>
        </p:nvGrpSpPr>
        <p:grpSpPr>
          <a:xfrm>
            <a:off x="1142473" y="1749894"/>
            <a:ext cx="9841188" cy="2601020"/>
            <a:chOff x="1274150" y="1951810"/>
            <a:chExt cx="9841188" cy="2434127"/>
          </a:xfrm>
        </p:grpSpPr>
        <p:sp>
          <p:nvSpPr>
            <p:cNvPr id="462" name="Tras-CT Curve">
              <a:extLst>
                <a:ext uri="{FF2B5EF4-FFF2-40B4-BE49-F238E27FC236}">
                  <a16:creationId xmlns:a16="http://schemas.microsoft.com/office/drawing/2014/main" id="{F747860A-73B6-4890-66B9-F1371DBDA0D9}"/>
                </a:ext>
              </a:extLst>
            </p:cNvPr>
            <p:cNvSpPr>
              <a:spLocks/>
            </p:cNvSpPr>
            <p:nvPr/>
          </p:nvSpPr>
          <p:spPr bwMode="auto">
            <a:xfrm>
              <a:off x="1306122" y="1977783"/>
              <a:ext cx="9770847" cy="2382184"/>
            </a:xfrm>
            <a:custGeom>
              <a:avLst/>
              <a:gdLst>
                <a:gd name="T0" fmla="*/ 69 w 4584"/>
                <a:gd name="T1" fmla="*/ 13 h 1651"/>
                <a:gd name="T2" fmla="*/ 82 w 4584"/>
                <a:gd name="T3" fmla="*/ 40 h 1651"/>
                <a:gd name="T4" fmla="*/ 145 w 4584"/>
                <a:gd name="T5" fmla="*/ 60 h 1651"/>
                <a:gd name="T6" fmla="*/ 205 w 4584"/>
                <a:gd name="T7" fmla="*/ 73 h 1651"/>
                <a:gd name="T8" fmla="*/ 340 w 4584"/>
                <a:gd name="T9" fmla="*/ 93 h 1651"/>
                <a:gd name="T10" fmla="*/ 399 w 4584"/>
                <a:gd name="T11" fmla="*/ 114 h 1651"/>
                <a:gd name="T12" fmla="*/ 416 w 4584"/>
                <a:gd name="T13" fmla="*/ 141 h 1651"/>
                <a:gd name="T14" fmla="*/ 455 w 4584"/>
                <a:gd name="T15" fmla="*/ 161 h 1651"/>
                <a:gd name="T16" fmla="*/ 485 w 4584"/>
                <a:gd name="T17" fmla="*/ 182 h 1651"/>
                <a:gd name="T18" fmla="*/ 541 w 4584"/>
                <a:gd name="T19" fmla="*/ 195 h 1651"/>
                <a:gd name="T20" fmla="*/ 581 w 4584"/>
                <a:gd name="T21" fmla="*/ 215 h 1651"/>
                <a:gd name="T22" fmla="*/ 601 w 4584"/>
                <a:gd name="T23" fmla="*/ 236 h 1651"/>
                <a:gd name="T24" fmla="*/ 610 w 4584"/>
                <a:gd name="T25" fmla="*/ 249 h 1651"/>
                <a:gd name="T26" fmla="*/ 643 w 4584"/>
                <a:gd name="T27" fmla="*/ 277 h 1651"/>
                <a:gd name="T28" fmla="*/ 687 w 4584"/>
                <a:gd name="T29" fmla="*/ 297 h 1651"/>
                <a:gd name="T30" fmla="*/ 736 w 4584"/>
                <a:gd name="T31" fmla="*/ 311 h 1651"/>
                <a:gd name="T32" fmla="*/ 749 w 4584"/>
                <a:gd name="T33" fmla="*/ 331 h 1651"/>
                <a:gd name="T34" fmla="*/ 782 w 4584"/>
                <a:gd name="T35" fmla="*/ 352 h 1651"/>
                <a:gd name="T36" fmla="*/ 795 w 4584"/>
                <a:gd name="T37" fmla="*/ 366 h 1651"/>
                <a:gd name="T38" fmla="*/ 812 w 4584"/>
                <a:gd name="T39" fmla="*/ 387 h 1651"/>
                <a:gd name="T40" fmla="*/ 845 w 4584"/>
                <a:gd name="T41" fmla="*/ 416 h 1651"/>
                <a:gd name="T42" fmla="*/ 891 w 4584"/>
                <a:gd name="T43" fmla="*/ 430 h 1651"/>
                <a:gd name="T44" fmla="*/ 914 w 4584"/>
                <a:gd name="T45" fmla="*/ 458 h 1651"/>
                <a:gd name="T46" fmla="*/ 941 w 4584"/>
                <a:gd name="T47" fmla="*/ 479 h 1651"/>
                <a:gd name="T48" fmla="*/ 980 w 4584"/>
                <a:gd name="T49" fmla="*/ 494 h 1651"/>
                <a:gd name="T50" fmla="*/ 1020 w 4584"/>
                <a:gd name="T51" fmla="*/ 530 h 1651"/>
                <a:gd name="T52" fmla="*/ 1046 w 4584"/>
                <a:gd name="T53" fmla="*/ 560 h 1651"/>
                <a:gd name="T54" fmla="*/ 1132 w 4584"/>
                <a:gd name="T55" fmla="*/ 575 h 1651"/>
                <a:gd name="T56" fmla="*/ 1165 w 4584"/>
                <a:gd name="T57" fmla="*/ 606 h 1651"/>
                <a:gd name="T58" fmla="*/ 1208 w 4584"/>
                <a:gd name="T59" fmla="*/ 629 h 1651"/>
                <a:gd name="T60" fmla="*/ 1248 w 4584"/>
                <a:gd name="T61" fmla="*/ 645 h 1651"/>
                <a:gd name="T62" fmla="*/ 1267 w 4584"/>
                <a:gd name="T63" fmla="*/ 676 h 1651"/>
                <a:gd name="T64" fmla="*/ 1290 w 4584"/>
                <a:gd name="T65" fmla="*/ 700 h 1651"/>
                <a:gd name="T66" fmla="*/ 1350 w 4584"/>
                <a:gd name="T67" fmla="*/ 716 h 1651"/>
                <a:gd name="T68" fmla="*/ 1363 w 4584"/>
                <a:gd name="T69" fmla="*/ 740 h 1651"/>
                <a:gd name="T70" fmla="*/ 1419 w 4584"/>
                <a:gd name="T71" fmla="*/ 773 h 1651"/>
                <a:gd name="T72" fmla="*/ 1432 w 4584"/>
                <a:gd name="T73" fmla="*/ 789 h 1651"/>
                <a:gd name="T74" fmla="*/ 1505 w 4584"/>
                <a:gd name="T75" fmla="*/ 814 h 1651"/>
                <a:gd name="T76" fmla="*/ 1601 w 4584"/>
                <a:gd name="T77" fmla="*/ 849 h 1651"/>
                <a:gd name="T78" fmla="*/ 1667 w 4584"/>
                <a:gd name="T79" fmla="*/ 867 h 1651"/>
                <a:gd name="T80" fmla="*/ 1690 w 4584"/>
                <a:gd name="T81" fmla="*/ 894 h 1651"/>
                <a:gd name="T82" fmla="*/ 1776 w 4584"/>
                <a:gd name="T83" fmla="*/ 923 h 1651"/>
                <a:gd name="T84" fmla="*/ 1825 w 4584"/>
                <a:gd name="T85" fmla="*/ 952 h 1651"/>
                <a:gd name="T86" fmla="*/ 1878 w 4584"/>
                <a:gd name="T87" fmla="*/ 984 h 1651"/>
                <a:gd name="T88" fmla="*/ 1944 w 4584"/>
                <a:gd name="T89" fmla="*/ 1017 h 1651"/>
                <a:gd name="T90" fmla="*/ 2030 w 4584"/>
                <a:gd name="T91" fmla="*/ 1041 h 1651"/>
                <a:gd name="T92" fmla="*/ 2086 w 4584"/>
                <a:gd name="T93" fmla="*/ 1076 h 1651"/>
                <a:gd name="T94" fmla="*/ 2149 w 4584"/>
                <a:gd name="T95" fmla="*/ 1112 h 1651"/>
                <a:gd name="T96" fmla="*/ 2271 w 4584"/>
                <a:gd name="T97" fmla="*/ 1149 h 1651"/>
                <a:gd name="T98" fmla="*/ 2317 w 4584"/>
                <a:gd name="T99" fmla="*/ 1187 h 1651"/>
                <a:gd name="T100" fmla="*/ 2403 w 4584"/>
                <a:gd name="T101" fmla="*/ 1225 h 1651"/>
                <a:gd name="T102" fmla="*/ 2548 w 4584"/>
                <a:gd name="T103" fmla="*/ 1252 h 1651"/>
                <a:gd name="T104" fmla="*/ 2640 w 4584"/>
                <a:gd name="T105" fmla="*/ 1293 h 1651"/>
                <a:gd name="T106" fmla="*/ 2759 w 4584"/>
                <a:gd name="T107" fmla="*/ 1336 h 1651"/>
                <a:gd name="T108" fmla="*/ 2904 w 4584"/>
                <a:gd name="T109" fmla="*/ 1368 h 1651"/>
                <a:gd name="T110" fmla="*/ 3182 w 4584"/>
                <a:gd name="T111" fmla="*/ 1426 h 1651"/>
                <a:gd name="T112" fmla="*/ 3525 w 4584"/>
                <a:gd name="T113" fmla="*/ 1502 h 1651"/>
                <a:gd name="T114" fmla="*/ 3954 w 4584"/>
                <a:gd name="T115" fmla="*/ 1592 h 1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4" h="1651">
                  <a:moveTo>
                    <a:pt x="0" y="0"/>
                  </a:moveTo>
                  <a:lnTo>
                    <a:pt x="53" y="0"/>
                  </a:lnTo>
                  <a:lnTo>
                    <a:pt x="53" y="7"/>
                  </a:lnTo>
                  <a:lnTo>
                    <a:pt x="53" y="7"/>
                  </a:lnTo>
                  <a:lnTo>
                    <a:pt x="66" y="7"/>
                  </a:lnTo>
                  <a:lnTo>
                    <a:pt x="66" y="13"/>
                  </a:lnTo>
                  <a:lnTo>
                    <a:pt x="66" y="13"/>
                  </a:lnTo>
                  <a:lnTo>
                    <a:pt x="69" y="13"/>
                  </a:lnTo>
                  <a:lnTo>
                    <a:pt x="69" y="20"/>
                  </a:lnTo>
                  <a:lnTo>
                    <a:pt x="69" y="20"/>
                  </a:lnTo>
                  <a:lnTo>
                    <a:pt x="79" y="20"/>
                  </a:lnTo>
                  <a:lnTo>
                    <a:pt x="79" y="33"/>
                  </a:lnTo>
                  <a:lnTo>
                    <a:pt x="79" y="33"/>
                  </a:lnTo>
                  <a:lnTo>
                    <a:pt x="82" y="33"/>
                  </a:lnTo>
                  <a:lnTo>
                    <a:pt x="82" y="40"/>
                  </a:lnTo>
                  <a:lnTo>
                    <a:pt x="82" y="40"/>
                  </a:lnTo>
                  <a:lnTo>
                    <a:pt x="106" y="40"/>
                  </a:lnTo>
                  <a:lnTo>
                    <a:pt x="106" y="47"/>
                  </a:lnTo>
                  <a:lnTo>
                    <a:pt x="106" y="47"/>
                  </a:lnTo>
                  <a:lnTo>
                    <a:pt x="132" y="47"/>
                  </a:lnTo>
                  <a:lnTo>
                    <a:pt x="132" y="53"/>
                  </a:lnTo>
                  <a:lnTo>
                    <a:pt x="132" y="53"/>
                  </a:lnTo>
                  <a:lnTo>
                    <a:pt x="145" y="53"/>
                  </a:lnTo>
                  <a:lnTo>
                    <a:pt x="145" y="60"/>
                  </a:lnTo>
                  <a:lnTo>
                    <a:pt x="145" y="60"/>
                  </a:lnTo>
                  <a:lnTo>
                    <a:pt x="175" y="60"/>
                  </a:lnTo>
                  <a:lnTo>
                    <a:pt x="175" y="67"/>
                  </a:lnTo>
                  <a:lnTo>
                    <a:pt x="175" y="67"/>
                  </a:lnTo>
                  <a:lnTo>
                    <a:pt x="191" y="67"/>
                  </a:lnTo>
                  <a:lnTo>
                    <a:pt x="191" y="73"/>
                  </a:lnTo>
                  <a:lnTo>
                    <a:pt x="191" y="73"/>
                  </a:lnTo>
                  <a:lnTo>
                    <a:pt x="205" y="73"/>
                  </a:lnTo>
                  <a:lnTo>
                    <a:pt x="205" y="80"/>
                  </a:lnTo>
                  <a:lnTo>
                    <a:pt x="205" y="80"/>
                  </a:lnTo>
                  <a:lnTo>
                    <a:pt x="290" y="80"/>
                  </a:lnTo>
                  <a:lnTo>
                    <a:pt x="290" y="87"/>
                  </a:lnTo>
                  <a:lnTo>
                    <a:pt x="290" y="87"/>
                  </a:lnTo>
                  <a:lnTo>
                    <a:pt x="340" y="87"/>
                  </a:lnTo>
                  <a:lnTo>
                    <a:pt x="340" y="93"/>
                  </a:lnTo>
                  <a:lnTo>
                    <a:pt x="340" y="93"/>
                  </a:lnTo>
                  <a:lnTo>
                    <a:pt x="353" y="93"/>
                  </a:lnTo>
                  <a:lnTo>
                    <a:pt x="353" y="100"/>
                  </a:lnTo>
                  <a:lnTo>
                    <a:pt x="353" y="100"/>
                  </a:lnTo>
                  <a:lnTo>
                    <a:pt x="389" y="100"/>
                  </a:lnTo>
                  <a:lnTo>
                    <a:pt x="389" y="107"/>
                  </a:lnTo>
                  <a:lnTo>
                    <a:pt x="389" y="107"/>
                  </a:lnTo>
                  <a:lnTo>
                    <a:pt x="399" y="107"/>
                  </a:lnTo>
                  <a:lnTo>
                    <a:pt x="399" y="114"/>
                  </a:lnTo>
                  <a:lnTo>
                    <a:pt x="399" y="114"/>
                  </a:lnTo>
                  <a:lnTo>
                    <a:pt x="403" y="114"/>
                  </a:lnTo>
                  <a:lnTo>
                    <a:pt x="403" y="134"/>
                  </a:lnTo>
                  <a:lnTo>
                    <a:pt x="403" y="134"/>
                  </a:lnTo>
                  <a:lnTo>
                    <a:pt x="406" y="134"/>
                  </a:lnTo>
                  <a:lnTo>
                    <a:pt x="406" y="141"/>
                  </a:lnTo>
                  <a:lnTo>
                    <a:pt x="406" y="141"/>
                  </a:lnTo>
                  <a:lnTo>
                    <a:pt x="416" y="141"/>
                  </a:lnTo>
                  <a:lnTo>
                    <a:pt x="416" y="148"/>
                  </a:lnTo>
                  <a:lnTo>
                    <a:pt x="416" y="148"/>
                  </a:lnTo>
                  <a:lnTo>
                    <a:pt x="429" y="148"/>
                  </a:lnTo>
                  <a:lnTo>
                    <a:pt x="429" y="155"/>
                  </a:lnTo>
                  <a:lnTo>
                    <a:pt x="429" y="155"/>
                  </a:lnTo>
                  <a:lnTo>
                    <a:pt x="455" y="155"/>
                  </a:lnTo>
                  <a:lnTo>
                    <a:pt x="455" y="161"/>
                  </a:lnTo>
                  <a:lnTo>
                    <a:pt x="455" y="161"/>
                  </a:lnTo>
                  <a:lnTo>
                    <a:pt x="465" y="161"/>
                  </a:lnTo>
                  <a:lnTo>
                    <a:pt x="465" y="168"/>
                  </a:lnTo>
                  <a:lnTo>
                    <a:pt x="465" y="168"/>
                  </a:lnTo>
                  <a:lnTo>
                    <a:pt x="472" y="168"/>
                  </a:lnTo>
                  <a:lnTo>
                    <a:pt x="472" y="175"/>
                  </a:lnTo>
                  <a:lnTo>
                    <a:pt x="472" y="175"/>
                  </a:lnTo>
                  <a:lnTo>
                    <a:pt x="485" y="175"/>
                  </a:lnTo>
                  <a:lnTo>
                    <a:pt x="485" y="182"/>
                  </a:lnTo>
                  <a:lnTo>
                    <a:pt x="485" y="182"/>
                  </a:lnTo>
                  <a:lnTo>
                    <a:pt x="511" y="182"/>
                  </a:lnTo>
                  <a:lnTo>
                    <a:pt x="511" y="188"/>
                  </a:lnTo>
                  <a:lnTo>
                    <a:pt x="511" y="188"/>
                  </a:lnTo>
                  <a:lnTo>
                    <a:pt x="538" y="188"/>
                  </a:lnTo>
                  <a:lnTo>
                    <a:pt x="538" y="195"/>
                  </a:lnTo>
                  <a:lnTo>
                    <a:pt x="538" y="195"/>
                  </a:lnTo>
                  <a:lnTo>
                    <a:pt x="541" y="195"/>
                  </a:lnTo>
                  <a:lnTo>
                    <a:pt x="541" y="202"/>
                  </a:lnTo>
                  <a:lnTo>
                    <a:pt x="541" y="202"/>
                  </a:lnTo>
                  <a:lnTo>
                    <a:pt x="551" y="202"/>
                  </a:lnTo>
                  <a:lnTo>
                    <a:pt x="551" y="209"/>
                  </a:lnTo>
                  <a:lnTo>
                    <a:pt x="551" y="209"/>
                  </a:lnTo>
                  <a:lnTo>
                    <a:pt x="581" y="209"/>
                  </a:lnTo>
                  <a:lnTo>
                    <a:pt x="581" y="215"/>
                  </a:lnTo>
                  <a:lnTo>
                    <a:pt x="581" y="215"/>
                  </a:lnTo>
                  <a:lnTo>
                    <a:pt x="584" y="215"/>
                  </a:lnTo>
                  <a:lnTo>
                    <a:pt x="584" y="222"/>
                  </a:lnTo>
                  <a:lnTo>
                    <a:pt x="584" y="222"/>
                  </a:lnTo>
                  <a:lnTo>
                    <a:pt x="594" y="222"/>
                  </a:lnTo>
                  <a:lnTo>
                    <a:pt x="594" y="229"/>
                  </a:lnTo>
                  <a:lnTo>
                    <a:pt x="594" y="229"/>
                  </a:lnTo>
                  <a:lnTo>
                    <a:pt x="601" y="229"/>
                  </a:lnTo>
                  <a:lnTo>
                    <a:pt x="601" y="236"/>
                  </a:lnTo>
                  <a:lnTo>
                    <a:pt x="601" y="236"/>
                  </a:lnTo>
                  <a:lnTo>
                    <a:pt x="604" y="236"/>
                  </a:lnTo>
                  <a:lnTo>
                    <a:pt x="604" y="242"/>
                  </a:lnTo>
                  <a:lnTo>
                    <a:pt x="604" y="242"/>
                  </a:lnTo>
                  <a:lnTo>
                    <a:pt x="607" y="242"/>
                  </a:lnTo>
                  <a:lnTo>
                    <a:pt x="607" y="249"/>
                  </a:lnTo>
                  <a:lnTo>
                    <a:pt x="607" y="249"/>
                  </a:lnTo>
                  <a:lnTo>
                    <a:pt x="610" y="249"/>
                  </a:lnTo>
                  <a:lnTo>
                    <a:pt x="610" y="256"/>
                  </a:lnTo>
                  <a:lnTo>
                    <a:pt x="610" y="256"/>
                  </a:lnTo>
                  <a:lnTo>
                    <a:pt x="617" y="256"/>
                  </a:lnTo>
                  <a:lnTo>
                    <a:pt x="617" y="269"/>
                  </a:lnTo>
                  <a:lnTo>
                    <a:pt x="617" y="269"/>
                  </a:lnTo>
                  <a:lnTo>
                    <a:pt x="643" y="269"/>
                  </a:lnTo>
                  <a:lnTo>
                    <a:pt x="643" y="277"/>
                  </a:lnTo>
                  <a:lnTo>
                    <a:pt x="643" y="277"/>
                  </a:lnTo>
                  <a:lnTo>
                    <a:pt x="647" y="277"/>
                  </a:lnTo>
                  <a:lnTo>
                    <a:pt x="647" y="283"/>
                  </a:lnTo>
                  <a:lnTo>
                    <a:pt x="647" y="283"/>
                  </a:lnTo>
                  <a:lnTo>
                    <a:pt x="654" y="283"/>
                  </a:lnTo>
                  <a:lnTo>
                    <a:pt x="654" y="290"/>
                  </a:lnTo>
                  <a:lnTo>
                    <a:pt x="654" y="290"/>
                  </a:lnTo>
                  <a:lnTo>
                    <a:pt x="687" y="290"/>
                  </a:lnTo>
                  <a:lnTo>
                    <a:pt x="687" y="297"/>
                  </a:lnTo>
                  <a:lnTo>
                    <a:pt x="687" y="297"/>
                  </a:lnTo>
                  <a:lnTo>
                    <a:pt x="706" y="297"/>
                  </a:lnTo>
                  <a:lnTo>
                    <a:pt x="706" y="304"/>
                  </a:lnTo>
                  <a:lnTo>
                    <a:pt x="706" y="304"/>
                  </a:lnTo>
                  <a:lnTo>
                    <a:pt x="723" y="304"/>
                  </a:lnTo>
                  <a:lnTo>
                    <a:pt x="723" y="311"/>
                  </a:lnTo>
                  <a:lnTo>
                    <a:pt x="723" y="311"/>
                  </a:lnTo>
                  <a:lnTo>
                    <a:pt x="736" y="311"/>
                  </a:lnTo>
                  <a:lnTo>
                    <a:pt x="736" y="317"/>
                  </a:lnTo>
                  <a:lnTo>
                    <a:pt x="736" y="317"/>
                  </a:lnTo>
                  <a:lnTo>
                    <a:pt x="739" y="317"/>
                  </a:lnTo>
                  <a:lnTo>
                    <a:pt x="739" y="325"/>
                  </a:lnTo>
                  <a:lnTo>
                    <a:pt x="739" y="325"/>
                  </a:lnTo>
                  <a:lnTo>
                    <a:pt x="749" y="325"/>
                  </a:lnTo>
                  <a:lnTo>
                    <a:pt x="749" y="331"/>
                  </a:lnTo>
                  <a:lnTo>
                    <a:pt x="749" y="331"/>
                  </a:lnTo>
                  <a:lnTo>
                    <a:pt x="769" y="331"/>
                  </a:lnTo>
                  <a:lnTo>
                    <a:pt x="769" y="338"/>
                  </a:lnTo>
                  <a:lnTo>
                    <a:pt x="769" y="338"/>
                  </a:lnTo>
                  <a:lnTo>
                    <a:pt x="772" y="338"/>
                  </a:lnTo>
                  <a:lnTo>
                    <a:pt x="772" y="345"/>
                  </a:lnTo>
                  <a:lnTo>
                    <a:pt x="772" y="345"/>
                  </a:lnTo>
                  <a:lnTo>
                    <a:pt x="782" y="345"/>
                  </a:lnTo>
                  <a:lnTo>
                    <a:pt x="782" y="352"/>
                  </a:lnTo>
                  <a:lnTo>
                    <a:pt x="782" y="352"/>
                  </a:lnTo>
                  <a:lnTo>
                    <a:pt x="785" y="352"/>
                  </a:lnTo>
                  <a:lnTo>
                    <a:pt x="785" y="359"/>
                  </a:lnTo>
                  <a:lnTo>
                    <a:pt x="785" y="359"/>
                  </a:lnTo>
                  <a:lnTo>
                    <a:pt x="792" y="359"/>
                  </a:lnTo>
                  <a:lnTo>
                    <a:pt x="792" y="366"/>
                  </a:lnTo>
                  <a:lnTo>
                    <a:pt x="792" y="366"/>
                  </a:lnTo>
                  <a:lnTo>
                    <a:pt x="795" y="366"/>
                  </a:lnTo>
                  <a:lnTo>
                    <a:pt x="795" y="373"/>
                  </a:lnTo>
                  <a:lnTo>
                    <a:pt x="795" y="373"/>
                  </a:lnTo>
                  <a:lnTo>
                    <a:pt x="805" y="373"/>
                  </a:lnTo>
                  <a:lnTo>
                    <a:pt x="805" y="380"/>
                  </a:lnTo>
                  <a:lnTo>
                    <a:pt x="805" y="380"/>
                  </a:lnTo>
                  <a:lnTo>
                    <a:pt x="812" y="380"/>
                  </a:lnTo>
                  <a:lnTo>
                    <a:pt x="812" y="387"/>
                  </a:lnTo>
                  <a:lnTo>
                    <a:pt x="812" y="387"/>
                  </a:lnTo>
                  <a:lnTo>
                    <a:pt x="828" y="387"/>
                  </a:lnTo>
                  <a:lnTo>
                    <a:pt x="828" y="394"/>
                  </a:lnTo>
                  <a:lnTo>
                    <a:pt x="828" y="394"/>
                  </a:lnTo>
                  <a:lnTo>
                    <a:pt x="838" y="394"/>
                  </a:lnTo>
                  <a:lnTo>
                    <a:pt x="838" y="408"/>
                  </a:lnTo>
                  <a:lnTo>
                    <a:pt x="838" y="408"/>
                  </a:lnTo>
                  <a:lnTo>
                    <a:pt x="845" y="408"/>
                  </a:lnTo>
                  <a:lnTo>
                    <a:pt x="845" y="416"/>
                  </a:lnTo>
                  <a:lnTo>
                    <a:pt x="845" y="416"/>
                  </a:lnTo>
                  <a:lnTo>
                    <a:pt x="868" y="416"/>
                  </a:lnTo>
                  <a:lnTo>
                    <a:pt x="868" y="423"/>
                  </a:lnTo>
                  <a:lnTo>
                    <a:pt x="868" y="423"/>
                  </a:lnTo>
                  <a:lnTo>
                    <a:pt x="884" y="423"/>
                  </a:lnTo>
                  <a:lnTo>
                    <a:pt x="884" y="430"/>
                  </a:lnTo>
                  <a:lnTo>
                    <a:pt x="884" y="430"/>
                  </a:lnTo>
                  <a:lnTo>
                    <a:pt x="891" y="430"/>
                  </a:lnTo>
                  <a:lnTo>
                    <a:pt x="891" y="437"/>
                  </a:lnTo>
                  <a:lnTo>
                    <a:pt x="891" y="437"/>
                  </a:lnTo>
                  <a:lnTo>
                    <a:pt x="898" y="437"/>
                  </a:lnTo>
                  <a:lnTo>
                    <a:pt x="898" y="444"/>
                  </a:lnTo>
                  <a:lnTo>
                    <a:pt x="898" y="444"/>
                  </a:lnTo>
                  <a:lnTo>
                    <a:pt x="914" y="444"/>
                  </a:lnTo>
                  <a:lnTo>
                    <a:pt x="914" y="458"/>
                  </a:lnTo>
                  <a:lnTo>
                    <a:pt x="914" y="458"/>
                  </a:lnTo>
                  <a:lnTo>
                    <a:pt x="921" y="458"/>
                  </a:lnTo>
                  <a:lnTo>
                    <a:pt x="921" y="465"/>
                  </a:lnTo>
                  <a:lnTo>
                    <a:pt x="921" y="465"/>
                  </a:lnTo>
                  <a:lnTo>
                    <a:pt x="928" y="465"/>
                  </a:lnTo>
                  <a:lnTo>
                    <a:pt x="928" y="472"/>
                  </a:lnTo>
                  <a:lnTo>
                    <a:pt x="928" y="472"/>
                  </a:lnTo>
                  <a:lnTo>
                    <a:pt x="941" y="472"/>
                  </a:lnTo>
                  <a:lnTo>
                    <a:pt x="941" y="479"/>
                  </a:lnTo>
                  <a:lnTo>
                    <a:pt x="941" y="479"/>
                  </a:lnTo>
                  <a:lnTo>
                    <a:pt x="967" y="479"/>
                  </a:lnTo>
                  <a:lnTo>
                    <a:pt x="967" y="487"/>
                  </a:lnTo>
                  <a:lnTo>
                    <a:pt x="967" y="487"/>
                  </a:lnTo>
                  <a:lnTo>
                    <a:pt x="977" y="487"/>
                  </a:lnTo>
                  <a:lnTo>
                    <a:pt x="977" y="494"/>
                  </a:lnTo>
                  <a:lnTo>
                    <a:pt x="977" y="494"/>
                  </a:lnTo>
                  <a:lnTo>
                    <a:pt x="980" y="494"/>
                  </a:lnTo>
                  <a:lnTo>
                    <a:pt x="980" y="501"/>
                  </a:lnTo>
                  <a:lnTo>
                    <a:pt x="980" y="501"/>
                  </a:lnTo>
                  <a:lnTo>
                    <a:pt x="1016" y="501"/>
                  </a:lnTo>
                  <a:lnTo>
                    <a:pt x="1016" y="509"/>
                  </a:lnTo>
                  <a:lnTo>
                    <a:pt x="1016" y="509"/>
                  </a:lnTo>
                  <a:lnTo>
                    <a:pt x="1020" y="509"/>
                  </a:lnTo>
                  <a:lnTo>
                    <a:pt x="1020" y="530"/>
                  </a:lnTo>
                  <a:lnTo>
                    <a:pt x="1020" y="530"/>
                  </a:lnTo>
                  <a:lnTo>
                    <a:pt x="1023" y="530"/>
                  </a:lnTo>
                  <a:lnTo>
                    <a:pt x="1023" y="545"/>
                  </a:lnTo>
                  <a:lnTo>
                    <a:pt x="1023" y="545"/>
                  </a:lnTo>
                  <a:lnTo>
                    <a:pt x="1036" y="545"/>
                  </a:lnTo>
                  <a:lnTo>
                    <a:pt x="1036" y="553"/>
                  </a:lnTo>
                  <a:lnTo>
                    <a:pt x="1036" y="553"/>
                  </a:lnTo>
                  <a:lnTo>
                    <a:pt x="1046" y="553"/>
                  </a:lnTo>
                  <a:lnTo>
                    <a:pt x="1046" y="560"/>
                  </a:lnTo>
                  <a:lnTo>
                    <a:pt x="1046" y="560"/>
                  </a:lnTo>
                  <a:lnTo>
                    <a:pt x="1066" y="560"/>
                  </a:lnTo>
                  <a:lnTo>
                    <a:pt x="1066" y="567"/>
                  </a:lnTo>
                  <a:lnTo>
                    <a:pt x="1066" y="567"/>
                  </a:lnTo>
                  <a:lnTo>
                    <a:pt x="1073" y="567"/>
                  </a:lnTo>
                  <a:lnTo>
                    <a:pt x="1073" y="575"/>
                  </a:lnTo>
                  <a:lnTo>
                    <a:pt x="1073" y="575"/>
                  </a:lnTo>
                  <a:lnTo>
                    <a:pt x="1132" y="575"/>
                  </a:lnTo>
                  <a:lnTo>
                    <a:pt x="1132" y="582"/>
                  </a:lnTo>
                  <a:lnTo>
                    <a:pt x="1132" y="582"/>
                  </a:lnTo>
                  <a:lnTo>
                    <a:pt x="1162" y="582"/>
                  </a:lnTo>
                  <a:lnTo>
                    <a:pt x="1162" y="598"/>
                  </a:lnTo>
                  <a:lnTo>
                    <a:pt x="1162" y="598"/>
                  </a:lnTo>
                  <a:lnTo>
                    <a:pt x="1165" y="598"/>
                  </a:lnTo>
                  <a:lnTo>
                    <a:pt x="1165" y="606"/>
                  </a:lnTo>
                  <a:lnTo>
                    <a:pt x="1165" y="606"/>
                  </a:lnTo>
                  <a:lnTo>
                    <a:pt x="1171" y="606"/>
                  </a:lnTo>
                  <a:lnTo>
                    <a:pt x="1171" y="613"/>
                  </a:lnTo>
                  <a:lnTo>
                    <a:pt x="1171" y="613"/>
                  </a:lnTo>
                  <a:lnTo>
                    <a:pt x="1191" y="613"/>
                  </a:lnTo>
                  <a:lnTo>
                    <a:pt x="1191" y="621"/>
                  </a:lnTo>
                  <a:lnTo>
                    <a:pt x="1191" y="621"/>
                  </a:lnTo>
                  <a:lnTo>
                    <a:pt x="1208" y="621"/>
                  </a:lnTo>
                  <a:lnTo>
                    <a:pt x="1208" y="629"/>
                  </a:lnTo>
                  <a:lnTo>
                    <a:pt x="1208" y="629"/>
                  </a:lnTo>
                  <a:lnTo>
                    <a:pt x="1211" y="629"/>
                  </a:lnTo>
                  <a:lnTo>
                    <a:pt x="1211" y="637"/>
                  </a:lnTo>
                  <a:lnTo>
                    <a:pt x="1211" y="637"/>
                  </a:lnTo>
                  <a:lnTo>
                    <a:pt x="1224" y="637"/>
                  </a:lnTo>
                  <a:lnTo>
                    <a:pt x="1224" y="645"/>
                  </a:lnTo>
                  <a:lnTo>
                    <a:pt x="1224" y="645"/>
                  </a:lnTo>
                  <a:lnTo>
                    <a:pt x="1248" y="645"/>
                  </a:lnTo>
                  <a:lnTo>
                    <a:pt x="1248" y="652"/>
                  </a:lnTo>
                  <a:lnTo>
                    <a:pt x="1248" y="652"/>
                  </a:lnTo>
                  <a:lnTo>
                    <a:pt x="1261" y="652"/>
                  </a:lnTo>
                  <a:lnTo>
                    <a:pt x="1261" y="668"/>
                  </a:lnTo>
                  <a:lnTo>
                    <a:pt x="1261" y="668"/>
                  </a:lnTo>
                  <a:lnTo>
                    <a:pt x="1267" y="668"/>
                  </a:lnTo>
                  <a:lnTo>
                    <a:pt x="1267" y="676"/>
                  </a:lnTo>
                  <a:lnTo>
                    <a:pt x="1267" y="676"/>
                  </a:lnTo>
                  <a:lnTo>
                    <a:pt x="1271" y="676"/>
                  </a:lnTo>
                  <a:lnTo>
                    <a:pt x="1271" y="684"/>
                  </a:lnTo>
                  <a:lnTo>
                    <a:pt x="1271" y="684"/>
                  </a:lnTo>
                  <a:lnTo>
                    <a:pt x="1287" y="684"/>
                  </a:lnTo>
                  <a:lnTo>
                    <a:pt x="1287" y="692"/>
                  </a:lnTo>
                  <a:lnTo>
                    <a:pt x="1287" y="692"/>
                  </a:lnTo>
                  <a:lnTo>
                    <a:pt x="1290" y="692"/>
                  </a:lnTo>
                  <a:lnTo>
                    <a:pt x="1290" y="700"/>
                  </a:lnTo>
                  <a:lnTo>
                    <a:pt x="1290" y="700"/>
                  </a:lnTo>
                  <a:lnTo>
                    <a:pt x="1320" y="700"/>
                  </a:lnTo>
                  <a:lnTo>
                    <a:pt x="1320" y="708"/>
                  </a:lnTo>
                  <a:lnTo>
                    <a:pt x="1320" y="708"/>
                  </a:lnTo>
                  <a:lnTo>
                    <a:pt x="1337" y="708"/>
                  </a:lnTo>
                  <a:lnTo>
                    <a:pt x="1337" y="716"/>
                  </a:lnTo>
                  <a:lnTo>
                    <a:pt x="1337" y="716"/>
                  </a:lnTo>
                  <a:lnTo>
                    <a:pt x="1350" y="716"/>
                  </a:lnTo>
                  <a:lnTo>
                    <a:pt x="1350" y="724"/>
                  </a:lnTo>
                  <a:lnTo>
                    <a:pt x="1350" y="724"/>
                  </a:lnTo>
                  <a:lnTo>
                    <a:pt x="1360" y="724"/>
                  </a:lnTo>
                  <a:lnTo>
                    <a:pt x="1360" y="732"/>
                  </a:lnTo>
                  <a:lnTo>
                    <a:pt x="1360" y="732"/>
                  </a:lnTo>
                  <a:lnTo>
                    <a:pt x="1363" y="732"/>
                  </a:lnTo>
                  <a:lnTo>
                    <a:pt x="1363" y="740"/>
                  </a:lnTo>
                  <a:lnTo>
                    <a:pt x="1363" y="740"/>
                  </a:lnTo>
                  <a:lnTo>
                    <a:pt x="1380" y="740"/>
                  </a:lnTo>
                  <a:lnTo>
                    <a:pt x="1380" y="756"/>
                  </a:lnTo>
                  <a:lnTo>
                    <a:pt x="1380" y="756"/>
                  </a:lnTo>
                  <a:lnTo>
                    <a:pt x="1412" y="756"/>
                  </a:lnTo>
                  <a:lnTo>
                    <a:pt x="1412" y="764"/>
                  </a:lnTo>
                  <a:lnTo>
                    <a:pt x="1412" y="764"/>
                  </a:lnTo>
                  <a:lnTo>
                    <a:pt x="1419" y="764"/>
                  </a:lnTo>
                  <a:lnTo>
                    <a:pt x="1419" y="773"/>
                  </a:lnTo>
                  <a:lnTo>
                    <a:pt x="1419" y="773"/>
                  </a:lnTo>
                  <a:lnTo>
                    <a:pt x="1423" y="773"/>
                  </a:lnTo>
                  <a:lnTo>
                    <a:pt x="1423" y="781"/>
                  </a:lnTo>
                  <a:lnTo>
                    <a:pt x="1423" y="781"/>
                  </a:lnTo>
                  <a:lnTo>
                    <a:pt x="1426" y="781"/>
                  </a:lnTo>
                  <a:lnTo>
                    <a:pt x="1426" y="789"/>
                  </a:lnTo>
                  <a:lnTo>
                    <a:pt x="1426" y="789"/>
                  </a:lnTo>
                  <a:lnTo>
                    <a:pt x="1432" y="789"/>
                  </a:lnTo>
                  <a:lnTo>
                    <a:pt x="1432" y="797"/>
                  </a:lnTo>
                  <a:lnTo>
                    <a:pt x="1432" y="797"/>
                  </a:lnTo>
                  <a:lnTo>
                    <a:pt x="1502" y="797"/>
                  </a:lnTo>
                  <a:lnTo>
                    <a:pt x="1502" y="806"/>
                  </a:lnTo>
                  <a:lnTo>
                    <a:pt x="1502" y="806"/>
                  </a:lnTo>
                  <a:lnTo>
                    <a:pt x="1505" y="806"/>
                  </a:lnTo>
                  <a:lnTo>
                    <a:pt x="1505" y="814"/>
                  </a:lnTo>
                  <a:lnTo>
                    <a:pt x="1505" y="814"/>
                  </a:lnTo>
                  <a:lnTo>
                    <a:pt x="1581" y="814"/>
                  </a:lnTo>
                  <a:lnTo>
                    <a:pt x="1581" y="832"/>
                  </a:lnTo>
                  <a:lnTo>
                    <a:pt x="1581" y="832"/>
                  </a:lnTo>
                  <a:lnTo>
                    <a:pt x="1584" y="832"/>
                  </a:lnTo>
                  <a:lnTo>
                    <a:pt x="1584" y="840"/>
                  </a:lnTo>
                  <a:lnTo>
                    <a:pt x="1584" y="840"/>
                  </a:lnTo>
                  <a:lnTo>
                    <a:pt x="1601" y="840"/>
                  </a:lnTo>
                  <a:lnTo>
                    <a:pt x="1601" y="849"/>
                  </a:lnTo>
                  <a:lnTo>
                    <a:pt x="1601" y="849"/>
                  </a:lnTo>
                  <a:lnTo>
                    <a:pt x="1627" y="849"/>
                  </a:lnTo>
                  <a:lnTo>
                    <a:pt x="1627" y="858"/>
                  </a:lnTo>
                  <a:lnTo>
                    <a:pt x="1627" y="858"/>
                  </a:lnTo>
                  <a:lnTo>
                    <a:pt x="1654" y="858"/>
                  </a:lnTo>
                  <a:lnTo>
                    <a:pt x="1654" y="867"/>
                  </a:lnTo>
                  <a:lnTo>
                    <a:pt x="1654" y="867"/>
                  </a:lnTo>
                  <a:lnTo>
                    <a:pt x="1667" y="867"/>
                  </a:lnTo>
                  <a:lnTo>
                    <a:pt x="1667" y="876"/>
                  </a:lnTo>
                  <a:lnTo>
                    <a:pt x="1667" y="876"/>
                  </a:lnTo>
                  <a:lnTo>
                    <a:pt x="1683" y="876"/>
                  </a:lnTo>
                  <a:lnTo>
                    <a:pt x="1683" y="885"/>
                  </a:lnTo>
                  <a:lnTo>
                    <a:pt x="1683" y="885"/>
                  </a:lnTo>
                  <a:lnTo>
                    <a:pt x="1690" y="885"/>
                  </a:lnTo>
                  <a:lnTo>
                    <a:pt x="1690" y="894"/>
                  </a:lnTo>
                  <a:lnTo>
                    <a:pt x="1690" y="894"/>
                  </a:lnTo>
                  <a:lnTo>
                    <a:pt x="1696" y="894"/>
                  </a:lnTo>
                  <a:lnTo>
                    <a:pt x="1696" y="904"/>
                  </a:lnTo>
                  <a:lnTo>
                    <a:pt x="1696" y="904"/>
                  </a:lnTo>
                  <a:lnTo>
                    <a:pt x="1736" y="904"/>
                  </a:lnTo>
                  <a:lnTo>
                    <a:pt x="1736" y="913"/>
                  </a:lnTo>
                  <a:lnTo>
                    <a:pt x="1736" y="913"/>
                  </a:lnTo>
                  <a:lnTo>
                    <a:pt x="1776" y="913"/>
                  </a:lnTo>
                  <a:lnTo>
                    <a:pt x="1776" y="923"/>
                  </a:lnTo>
                  <a:lnTo>
                    <a:pt x="1776" y="923"/>
                  </a:lnTo>
                  <a:lnTo>
                    <a:pt x="1782" y="923"/>
                  </a:lnTo>
                  <a:lnTo>
                    <a:pt x="1782" y="943"/>
                  </a:lnTo>
                  <a:lnTo>
                    <a:pt x="1782" y="943"/>
                  </a:lnTo>
                  <a:lnTo>
                    <a:pt x="1796" y="943"/>
                  </a:lnTo>
                  <a:lnTo>
                    <a:pt x="1796" y="952"/>
                  </a:lnTo>
                  <a:lnTo>
                    <a:pt x="1796" y="952"/>
                  </a:lnTo>
                  <a:lnTo>
                    <a:pt x="1825" y="952"/>
                  </a:lnTo>
                  <a:lnTo>
                    <a:pt x="1825" y="963"/>
                  </a:lnTo>
                  <a:lnTo>
                    <a:pt x="1825" y="963"/>
                  </a:lnTo>
                  <a:lnTo>
                    <a:pt x="1858" y="963"/>
                  </a:lnTo>
                  <a:lnTo>
                    <a:pt x="1858" y="973"/>
                  </a:lnTo>
                  <a:lnTo>
                    <a:pt x="1858" y="973"/>
                  </a:lnTo>
                  <a:lnTo>
                    <a:pt x="1878" y="973"/>
                  </a:lnTo>
                  <a:lnTo>
                    <a:pt x="1878" y="984"/>
                  </a:lnTo>
                  <a:lnTo>
                    <a:pt x="1878" y="984"/>
                  </a:lnTo>
                  <a:lnTo>
                    <a:pt x="1917" y="984"/>
                  </a:lnTo>
                  <a:lnTo>
                    <a:pt x="1917" y="995"/>
                  </a:lnTo>
                  <a:lnTo>
                    <a:pt x="1917" y="995"/>
                  </a:lnTo>
                  <a:lnTo>
                    <a:pt x="1924" y="995"/>
                  </a:lnTo>
                  <a:lnTo>
                    <a:pt x="1924" y="1006"/>
                  </a:lnTo>
                  <a:lnTo>
                    <a:pt x="1924" y="1006"/>
                  </a:lnTo>
                  <a:lnTo>
                    <a:pt x="1944" y="1006"/>
                  </a:lnTo>
                  <a:lnTo>
                    <a:pt x="1944" y="1017"/>
                  </a:lnTo>
                  <a:lnTo>
                    <a:pt x="1944" y="1017"/>
                  </a:lnTo>
                  <a:lnTo>
                    <a:pt x="1990" y="1017"/>
                  </a:lnTo>
                  <a:lnTo>
                    <a:pt x="1990" y="1029"/>
                  </a:lnTo>
                  <a:lnTo>
                    <a:pt x="1990" y="1029"/>
                  </a:lnTo>
                  <a:lnTo>
                    <a:pt x="2003" y="1029"/>
                  </a:lnTo>
                  <a:lnTo>
                    <a:pt x="2003" y="1041"/>
                  </a:lnTo>
                  <a:lnTo>
                    <a:pt x="2003" y="1041"/>
                  </a:lnTo>
                  <a:lnTo>
                    <a:pt x="2030" y="1041"/>
                  </a:lnTo>
                  <a:lnTo>
                    <a:pt x="2030" y="1052"/>
                  </a:lnTo>
                  <a:lnTo>
                    <a:pt x="2030" y="1052"/>
                  </a:lnTo>
                  <a:lnTo>
                    <a:pt x="2083" y="1052"/>
                  </a:lnTo>
                  <a:lnTo>
                    <a:pt x="2083" y="1064"/>
                  </a:lnTo>
                  <a:lnTo>
                    <a:pt x="2083" y="1064"/>
                  </a:lnTo>
                  <a:lnTo>
                    <a:pt x="2086" y="1064"/>
                  </a:lnTo>
                  <a:lnTo>
                    <a:pt x="2086" y="1076"/>
                  </a:lnTo>
                  <a:lnTo>
                    <a:pt x="2086" y="1076"/>
                  </a:lnTo>
                  <a:lnTo>
                    <a:pt x="2125" y="1076"/>
                  </a:lnTo>
                  <a:lnTo>
                    <a:pt x="2125" y="1088"/>
                  </a:lnTo>
                  <a:lnTo>
                    <a:pt x="2125" y="1088"/>
                  </a:lnTo>
                  <a:lnTo>
                    <a:pt x="2138" y="1088"/>
                  </a:lnTo>
                  <a:lnTo>
                    <a:pt x="2138" y="1100"/>
                  </a:lnTo>
                  <a:lnTo>
                    <a:pt x="2138" y="1100"/>
                  </a:lnTo>
                  <a:lnTo>
                    <a:pt x="2149" y="1100"/>
                  </a:lnTo>
                  <a:lnTo>
                    <a:pt x="2149" y="1112"/>
                  </a:lnTo>
                  <a:lnTo>
                    <a:pt x="2149" y="1112"/>
                  </a:lnTo>
                  <a:lnTo>
                    <a:pt x="2188" y="1112"/>
                  </a:lnTo>
                  <a:lnTo>
                    <a:pt x="2188" y="1137"/>
                  </a:lnTo>
                  <a:lnTo>
                    <a:pt x="2188" y="1137"/>
                  </a:lnTo>
                  <a:lnTo>
                    <a:pt x="2228" y="1137"/>
                  </a:lnTo>
                  <a:lnTo>
                    <a:pt x="2228" y="1149"/>
                  </a:lnTo>
                  <a:lnTo>
                    <a:pt x="2228" y="1149"/>
                  </a:lnTo>
                  <a:lnTo>
                    <a:pt x="2271" y="1149"/>
                  </a:lnTo>
                  <a:lnTo>
                    <a:pt x="2271" y="1161"/>
                  </a:lnTo>
                  <a:lnTo>
                    <a:pt x="2271" y="1161"/>
                  </a:lnTo>
                  <a:lnTo>
                    <a:pt x="2290" y="1161"/>
                  </a:lnTo>
                  <a:lnTo>
                    <a:pt x="2290" y="1174"/>
                  </a:lnTo>
                  <a:lnTo>
                    <a:pt x="2290" y="1174"/>
                  </a:lnTo>
                  <a:lnTo>
                    <a:pt x="2317" y="1174"/>
                  </a:lnTo>
                  <a:lnTo>
                    <a:pt x="2317" y="1187"/>
                  </a:lnTo>
                  <a:lnTo>
                    <a:pt x="2317" y="1187"/>
                  </a:lnTo>
                  <a:lnTo>
                    <a:pt x="2353" y="1187"/>
                  </a:lnTo>
                  <a:lnTo>
                    <a:pt x="2353" y="1199"/>
                  </a:lnTo>
                  <a:lnTo>
                    <a:pt x="2353" y="1199"/>
                  </a:lnTo>
                  <a:lnTo>
                    <a:pt x="2363" y="1199"/>
                  </a:lnTo>
                  <a:lnTo>
                    <a:pt x="2363" y="1212"/>
                  </a:lnTo>
                  <a:lnTo>
                    <a:pt x="2363" y="1212"/>
                  </a:lnTo>
                  <a:lnTo>
                    <a:pt x="2403" y="1212"/>
                  </a:lnTo>
                  <a:lnTo>
                    <a:pt x="2403" y="1225"/>
                  </a:lnTo>
                  <a:lnTo>
                    <a:pt x="2403" y="1225"/>
                  </a:lnTo>
                  <a:lnTo>
                    <a:pt x="2535" y="1225"/>
                  </a:lnTo>
                  <a:lnTo>
                    <a:pt x="2535" y="1238"/>
                  </a:lnTo>
                  <a:lnTo>
                    <a:pt x="2535" y="1238"/>
                  </a:lnTo>
                  <a:lnTo>
                    <a:pt x="2541" y="1238"/>
                  </a:lnTo>
                  <a:lnTo>
                    <a:pt x="2541" y="1252"/>
                  </a:lnTo>
                  <a:lnTo>
                    <a:pt x="2541" y="1252"/>
                  </a:lnTo>
                  <a:lnTo>
                    <a:pt x="2548" y="1252"/>
                  </a:lnTo>
                  <a:lnTo>
                    <a:pt x="2548" y="1265"/>
                  </a:lnTo>
                  <a:lnTo>
                    <a:pt x="2548" y="1265"/>
                  </a:lnTo>
                  <a:lnTo>
                    <a:pt x="2637" y="1265"/>
                  </a:lnTo>
                  <a:lnTo>
                    <a:pt x="2637" y="1279"/>
                  </a:lnTo>
                  <a:lnTo>
                    <a:pt x="2637" y="1279"/>
                  </a:lnTo>
                  <a:lnTo>
                    <a:pt x="2640" y="1279"/>
                  </a:lnTo>
                  <a:lnTo>
                    <a:pt x="2640" y="1293"/>
                  </a:lnTo>
                  <a:lnTo>
                    <a:pt x="2640" y="1293"/>
                  </a:lnTo>
                  <a:lnTo>
                    <a:pt x="2657" y="1293"/>
                  </a:lnTo>
                  <a:lnTo>
                    <a:pt x="2657" y="1307"/>
                  </a:lnTo>
                  <a:lnTo>
                    <a:pt x="2657" y="1307"/>
                  </a:lnTo>
                  <a:lnTo>
                    <a:pt x="2719" y="1307"/>
                  </a:lnTo>
                  <a:lnTo>
                    <a:pt x="2719" y="1321"/>
                  </a:lnTo>
                  <a:lnTo>
                    <a:pt x="2719" y="1321"/>
                  </a:lnTo>
                  <a:lnTo>
                    <a:pt x="2759" y="1321"/>
                  </a:lnTo>
                  <a:lnTo>
                    <a:pt x="2759" y="1336"/>
                  </a:lnTo>
                  <a:lnTo>
                    <a:pt x="2759" y="1336"/>
                  </a:lnTo>
                  <a:lnTo>
                    <a:pt x="2799" y="1336"/>
                  </a:lnTo>
                  <a:lnTo>
                    <a:pt x="2799" y="1352"/>
                  </a:lnTo>
                  <a:lnTo>
                    <a:pt x="2799" y="1352"/>
                  </a:lnTo>
                  <a:lnTo>
                    <a:pt x="2894" y="1352"/>
                  </a:lnTo>
                  <a:lnTo>
                    <a:pt x="2894" y="1368"/>
                  </a:lnTo>
                  <a:lnTo>
                    <a:pt x="2894" y="1368"/>
                  </a:lnTo>
                  <a:lnTo>
                    <a:pt x="2904" y="1368"/>
                  </a:lnTo>
                  <a:lnTo>
                    <a:pt x="2904" y="1385"/>
                  </a:lnTo>
                  <a:lnTo>
                    <a:pt x="2904" y="1385"/>
                  </a:lnTo>
                  <a:lnTo>
                    <a:pt x="2934" y="1385"/>
                  </a:lnTo>
                  <a:lnTo>
                    <a:pt x="2934" y="1402"/>
                  </a:lnTo>
                  <a:lnTo>
                    <a:pt x="2934" y="1402"/>
                  </a:lnTo>
                  <a:lnTo>
                    <a:pt x="3182" y="1402"/>
                  </a:lnTo>
                  <a:lnTo>
                    <a:pt x="3182" y="1426"/>
                  </a:lnTo>
                  <a:lnTo>
                    <a:pt x="3182" y="1426"/>
                  </a:lnTo>
                  <a:lnTo>
                    <a:pt x="3205" y="1426"/>
                  </a:lnTo>
                  <a:lnTo>
                    <a:pt x="3205" y="1450"/>
                  </a:lnTo>
                  <a:lnTo>
                    <a:pt x="3205" y="1450"/>
                  </a:lnTo>
                  <a:lnTo>
                    <a:pt x="3228" y="1450"/>
                  </a:lnTo>
                  <a:lnTo>
                    <a:pt x="3228" y="1474"/>
                  </a:lnTo>
                  <a:lnTo>
                    <a:pt x="3228" y="1474"/>
                  </a:lnTo>
                  <a:lnTo>
                    <a:pt x="3525" y="1474"/>
                  </a:lnTo>
                  <a:lnTo>
                    <a:pt x="3525" y="1502"/>
                  </a:lnTo>
                  <a:lnTo>
                    <a:pt x="3525" y="1502"/>
                  </a:lnTo>
                  <a:lnTo>
                    <a:pt x="3776" y="1502"/>
                  </a:lnTo>
                  <a:lnTo>
                    <a:pt x="3776" y="1547"/>
                  </a:lnTo>
                  <a:lnTo>
                    <a:pt x="3776" y="1547"/>
                  </a:lnTo>
                  <a:lnTo>
                    <a:pt x="3785" y="1547"/>
                  </a:lnTo>
                  <a:lnTo>
                    <a:pt x="3785" y="1592"/>
                  </a:lnTo>
                  <a:lnTo>
                    <a:pt x="3785" y="1592"/>
                  </a:lnTo>
                  <a:lnTo>
                    <a:pt x="3954" y="1592"/>
                  </a:lnTo>
                  <a:lnTo>
                    <a:pt x="3954" y="1651"/>
                  </a:lnTo>
                  <a:lnTo>
                    <a:pt x="3954" y="1651"/>
                  </a:lnTo>
                  <a:lnTo>
                    <a:pt x="4584" y="1651"/>
                  </a:lnTo>
                  <a:lnTo>
                    <a:pt x="4584" y="1651"/>
                  </a:lnTo>
                </a:path>
              </a:pathLst>
            </a:custGeom>
            <a:noFill/>
            <a:ln w="25400" cap="flat">
              <a:solidFill>
                <a:srgbClr val="6464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463" name="Tras+CT Censors">
              <a:extLst>
                <a:ext uri="{FF2B5EF4-FFF2-40B4-BE49-F238E27FC236}">
                  <a16:creationId xmlns:a16="http://schemas.microsoft.com/office/drawing/2014/main" id="{F32DDD28-CCFC-F6CF-BC80-CF5EF2F1B9E6}"/>
                </a:ext>
              </a:extLst>
            </p:cNvPr>
            <p:cNvGrpSpPr/>
            <p:nvPr/>
          </p:nvGrpSpPr>
          <p:grpSpPr>
            <a:xfrm>
              <a:off x="1274150" y="1951810"/>
              <a:ext cx="9841188" cy="2434127"/>
              <a:chOff x="1933033" y="1723105"/>
              <a:chExt cx="5891770" cy="2225161"/>
            </a:xfrm>
          </p:grpSpPr>
          <p:grpSp>
            <p:nvGrpSpPr>
              <p:cNvPr id="464" name="Group 463">
                <a:extLst>
                  <a:ext uri="{FF2B5EF4-FFF2-40B4-BE49-F238E27FC236}">
                    <a16:creationId xmlns:a16="http://schemas.microsoft.com/office/drawing/2014/main" id="{5E35CB67-69BB-C1A9-0D7E-2951C7BF50FF}"/>
                  </a:ext>
                </a:extLst>
              </p:cNvPr>
              <p:cNvGrpSpPr/>
              <p:nvPr/>
            </p:nvGrpSpPr>
            <p:grpSpPr>
              <a:xfrm>
                <a:off x="1933033" y="1723105"/>
                <a:ext cx="1322043" cy="708306"/>
                <a:chOff x="1933033" y="1723105"/>
                <a:chExt cx="1322043" cy="708306"/>
              </a:xfrm>
            </p:grpSpPr>
            <p:sp>
              <p:nvSpPr>
                <p:cNvPr id="684" name="Line 89">
                  <a:extLst>
                    <a:ext uri="{FF2B5EF4-FFF2-40B4-BE49-F238E27FC236}">
                      <a16:creationId xmlns:a16="http://schemas.microsoft.com/office/drawing/2014/main" id="{0847EF05-0C29-8B82-3D0A-0A39C4D621C6}"/>
                    </a:ext>
                  </a:extLst>
                </p:cNvPr>
                <p:cNvSpPr>
                  <a:spLocks noChangeShapeType="1"/>
                </p:cNvSpPr>
                <p:nvPr/>
              </p:nvSpPr>
              <p:spPr bwMode="auto">
                <a:xfrm>
                  <a:off x="1933033"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5" name="Line 90">
                  <a:extLst>
                    <a:ext uri="{FF2B5EF4-FFF2-40B4-BE49-F238E27FC236}">
                      <a16:creationId xmlns:a16="http://schemas.microsoft.com/office/drawing/2014/main" id="{B9B892B7-8528-00D1-1D6F-9163AE4938B1}"/>
                    </a:ext>
                  </a:extLst>
                </p:cNvPr>
                <p:cNvSpPr>
                  <a:spLocks noChangeShapeType="1"/>
                </p:cNvSpPr>
                <p:nvPr/>
              </p:nvSpPr>
              <p:spPr bwMode="auto">
                <a:xfrm>
                  <a:off x="1956003"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6" name="Line 91">
                  <a:extLst>
                    <a:ext uri="{FF2B5EF4-FFF2-40B4-BE49-F238E27FC236}">
                      <a16:creationId xmlns:a16="http://schemas.microsoft.com/office/drawing/2014/main" id="{CE04E6EE-8265-75BA-52F2-F10460F69A99}"/>
                    </a:ext>
                  </a:extLst>
                </p:cNvPr>
                <p:cNvSpPr>
                  <a:spLocks noChangeShapeType="1"/>
                </p:cNvSpPr>
                <p:nvPr/>
              </p:nvSpPr>
              <p:spPr bwMode="auto">
                <a:xfrm>
                  <a:off x="1933033"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7" name="Line 92">
                  <a:extLst>
                    <a:ext uri="{FF2B5EF4-FFF2-40B4-BE49-F238E27FC236}">
                      <a16:creationId xmlns:a16="http://schemas.microsoft.com/office/drawing/2014/main" id="{31856F7F-58A1-42F9-9BA8-543D1EAFA8AA}"/>
                    </a:ext>
                  </a:extLst>
                </p:cNvPr>
                <p:cNvSpPr>
                  <a:spLocks noChangeShapeType="1"/>
                </p:cNvSpPr>
                <p:nvPr/>
              </p:nvSpPr>
              <p:spPr bwMode="auto">
                <a:xfrm>
                  <a:off x="1956003"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8" name="Line 93">
                  <a:extLst>
                    <a:ext uri="{FF2B5EF4-FFF2-40B4-BE49-F238E27FC236}">
                      <a16:creationId xmlns:a16="http://schemas.microsoft.com/office/drawing/2014/main" id="{D4FA14A4-40CE-46AC-7FEC-25CE96D8E225}"/>
                    </a:ext>
                  </a:extLst>
                </p:cNvPr>
                <p:cNvSpPr>
                  <a:spLocks noChangeShapeType="1"/>
                </p:cNvSpPr>
                <p:nvPr/>
              </p:nvSpPr>
              <p:spPr bwMode="auto">
                <a:xfrm>
                  <a:off x="1938137"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9" name="Line 94">
                  <a:extLst>
                    <a:ext uri="{FF2B5EF4-FFF2-40B4-BE49-F238E27FC236}">
                      <a16:creationId xmlns:a16="http://schemas.microsoft.com/office/drawing/2014/main" id="{76D12F8C-46EE-65E1-E1E8-6D161CEBF434}"/>
                    </a:ext>
                  </a:extLst>
                </p:cNvPr>
                <p:cNvSpPr>
                  <a:spLocks noChangeShapeType="1"/>
                </p:cNvSpPr>
                <p:nvPr/>
              </p:nvSpPr>
              <p:spPr bwMode="auto">
                <a:xfrm>
                  <a:off x="1961107"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0" name="Line 95">
                  <a:extLst>
                    <a:ext uri="{FF2B5EF4-FFF2-40B4-BE49-F238E27FC236}">
                      <a16:creationId xmlns:a16="http://schemas.microsoft.com/office/drawing/2014/main" id="{BF095C6F-5D35-8D3F-4ED9-E6E7B6B75BBC}"/>
                    </a:ext>
                  </a:extLst>
                </p:cNvPr>
                <p:cNvSpPr>
                  <a:spLocks noChangeShapeType="1"/>
                </p:cNvSpPr>
                <p:nvPr/>
              </p:nvSpPr>
              <p:spPr bwMode="auto">
                <a:xfrm>
                  <a:off x="1938137"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1" name="Line 96">
                  <a:extLst>
                    <a:ext uri="{FF2B5EF4-FFF2-40B4-BE49-F238E27FC236}">
                      <a16:creationId xmlns:a16="http://schemas.microsoft.com/office/drawing/2014/main" id="{FAEC642C-1586-F52B-CCBC-E941437B6147}"/>
                    </a:ext>
                  </a:extLst>
                </p:cNvPr>
                <p:cNvSpPr>
                  <a:spLocks noChangeShapeType="1"/>
                </p:cNvSpPr>
                <p:nvPr/>
              </p:nvSpPr>
              <p:spPr bwMode="auto">
                <a:xfrm>
                  <a:off x="1961107"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2" name="Line 97">
                  <a:extLst>
                    <a:ext uri="{FF2B5EF4-FFF2-40B4-BE49-F238E27FC236}">
                      <a16:creationId xmlns:a16="http://schemas.microsoft.com/office/drawing/2014/main" id="{F89DEE95-03AE-F810-863C-5548CF40F707}"/>
                    </a:ext>
                  </a:extLst>
                </p:cNvPr>
                <p:cNvSpPr>
                  <a:spLocks noChangeShapeType="1"/>
                </p:cNvSpPr>
                <p:nvPr/>
              </p:nvSpPr>
              <p:spPr bwMode="auto">
                <a:xfrm>
                  <a:off x="1949622"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3" name="Line 98">
                  <a:extLst>
                    <a:ext uri="{FF2B5EF4-FFF2-40B4-BE49-F238E27FC236}">
                      <a16:creationId xmlns:a16="http://schemas.microsoft.com/office/drawing/2014/main" id="{E72FEBCB-DA16-02A0-B281-7092BFC8D60F}"/>
                    </a:ext>
                  </a:extLst>
                </p:cNvPr>
                <p:cNvSpPr>
                  <a:spLocks noChangeShapeType="1"/>
                </p:cNvSpPr>
                <p:nvPr/>
              </p:nvSpPr>
              <p:spPr bwMode="auto">
                <a:xfrm>
                  <a:off x="1972592"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4" name="Line 99">
                  <a:extLst>
                    <a:ext uri="{FF2B5EF4-FFF2-40B4-BE49-F238E27FC236}">
                      <a16:creationId xmlns:a16="http://schemas.microsoft.com/office/drawing/2014/main" id="{AA6D58CD-02BC-43B4-585D-3803B14AA5A1}"/>
                    </a:ext>
                  </a:extLst>
                </p:cNvPr>
                <p:cNvSpPr>
                  <a:spLocks noChangeShapeType="1"/>
                </p:cNvSpPr>
                <p:nvPr/>
              </p:nvSpPr>
              <p:spPr bwMode="auto">
                <a:xfrm>
                  <a:off x="2000666" y="175608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5" name="Line 100">
                  <a:extLst>
                    <a:ext uri="{FF2B5EF4-FFF2-40B4-BE49-F238E27FC236}">
                      <a16:creationId xmlns:a16="http://schemas.microsoft.com/office/drawing/2014/main" id="{B91B9E06-6070-1EAB-6206-A4477A086AAF}"/>
                    </a:ext>
                  </a:extLst>
                </p:cNvPr>
                <p:cNvSpPr>
                  <a:spLocks noChangeShapeType="1"/>
                </p:cNvSpPr>
                <p:nvPr/>
              </p:nvSpPr>
              <p:spPr bwMode="auto">
                <a:xfrm>
                  <a:off x="2023636" y="173233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6" name="Line 101">
                  <a:extLst>
                    <a:ext uri="{FF2B5EF4-FFF2-40B4-BE49-F238E27FC236}">
                      <a16:creationId xmlns:a16="http://schemas.microsoft.com/office/drawing/2014/main" id="{958F7582-0AF4-E0F2-9A86-DC930305CCD7}"/>
                    </a:ext>
                  </a:extLst>
                </p:cNvPr>
                <p:cNvSpPr>
                  <a:spLocks noChangeShapeType="1"/>
                </p:cNvSpPr>
                <p:nvPr/>
              </p:nvSpPr>
              <p:spPr bwMode="auto">
                <a:xfrm>
                  <a:off x="2110411" y="18167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7" name="Line 102">
                  <a:extLst>
                    <a:ext uri="{FF2B5EF4-FFF2-40B4-BE49-F238E27FC236}">
                      <a16:creationId xmlns:a16="http://schemas.microsoft.com/office/drawing/2014/main" id="{DCBC3D88-93EF-5286-57A7-01C7706E06E4}"/>
                    </a:ext>
                  </a:extLst>
                </p:cNvPr>
                <p:cNvSpPr>
                  <a:spLocks noChangeShapeType="1"/>
                </p:cNvSpPr>
                <p:nvPr/>
              </p:nvSpPr>
              <p:spPr bwMode="auto">
                <a:xfrm>
                  <a:off x="2133381" y="179301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8" name="Line 103">
                  <a:extLst>
                    <a:ext uri="{FF2B5EF4-FFF2-40B4-BE49-F238E27FC236}">
                      <a16:creationId xmlns:a16="http://schemas.microsoft.com/office/drawing/2014/main" id="{4E03A61E-B100-E176-7D3A-8E32A7CBFE0C}"/>
                    </a:ext>
                  </a:extLst>
                </p:cNvPr>
                <p:cNvSpPr>
                  <a:spLocks noChangeShapeType="1"/>
                </p:cNvSpPr>
                <p:nvPr/>
              </p:nvSpPr>
              <p:spPr bwMode="auto">
                <a:xfrm>
                  <a:off x="2152523" y="183522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9" name="Line 104">
                  <a:extLst>
                    <a:ext uri="{FF2B5EF4-FFF2-40B4-BE49-F238E27FC236}">
                      <a16:creationId xmlns:a16="http://schemas.microsoft.com/office/drawing/2014/main" id="{76262F5C-5AC3-8DC3-C88C-8C7583DFBDBE}"/>
                    </a:ext>
                  </a:extLst>
                </p:cNvPr>
                <p:cNvSpPr>
                  <a:spLocks noChangeShapeType="1"/>
                </p:cNvSpPr>
                <p:nvPr/>
              </p:nvSpPr>
              <p:spPr bwMode="auto">
                <a:xfrm>
                  <a:off x="2175493" y="181147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0" name="Line 105">
                  <a:extLst>
                    <a:ext uri="{FF2B5EF4-FFF2-40B4-BE49-F238E27FC236}">
                      <a16:creationId xmlns:a16="http://schemas.microsoft.com/office/drawing/2014/main" id="{2957517C-4208-DCFD-624B-BA760400FF82}"/>
                    </a:ext>
                  </a:extLst>
                </p:cNvPr>
                <p:cNvSpPr>
                  <a:spLocks noChangeShapeType="1"/>
                </p:cNvSpPr>
                <p:nvPr/>
              </p:nvSpPr>
              <p:spPr bwMode="auto">
                <a:xfrm>
                  <a:off x="2165284" y="183522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1" name="Line 106">
                  <a:extLst>
                    <a:ext uri="{FF2B5EF4-FFF2-40B4-BE49-F238E27FC236}">
                      <a16:creationId xmlns:a16="http://schemas.microsoft.com/office/drawing/2014/main" id="{A7013CEA-31BD-7910-A9D9-3E06018E7D97}"/>
                    </a:ext>
                  </a:extLst>
                </p:cNvPr>
                <p:cNvSpPr>
                  <a:spLocks noChangeShapeType="1"/>
                </p:cNvSpPr>
                <p:nvPr/>
              </p:nvSpPr>
              <p:spPr bwMode="auto">
                <a:xfrm>
                  <a:off x="2188254" y="181147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2" name="Line 107">
                  <a:extLst>
                    <a:ext uri="{FF2B5EF4-FFF2-40B4-BE49-F238E27FC236}">
                      <a16:creationId xmlns:a16="http://schemas.microsoft.com/office/drawing/2014/main" id="{617FCD68-942B-2B08-D20E-319C0A7B107C}"/>
                    </a:ext>
                  </a:extLst>
                </p:cNvPr>
                <p:cNvSpPr>
                  <a:spLocks noChangeShapeType="1"/>
                </p:cNvSpPr>
                <p:nvPr/>
              </p:nvSpPr>
              <p:spPr bwMode="auto">
                <a:xfrm>
                  <a:off x="2269924" y="185236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3" name="Line 108">
                  <a:extLst>
                    <a:ext uri="{FF2B5EF4-FFF2-40B4-BE49-F238E27FC236}">
                      <a16:creationId xmlns:a16="http://schemas.microsoft.com/office/drawing/2014/main" id="{55C28581-0BBD-D4BA-368A-865458F9ECDD}"/>
                    </a:ext>
                  </a:extLst>
                </p:cNvPr>
                <p:cNvSpPr>
                  <a:spLocks noChangeShapeType="1"/>
                </p:cNvSpPr>
                <p:nvPr/>
              </p:nvSpPr>
              <p:spPr bwMode="auto">
                <a:xfrm>
                  <a:off x="2292894" y="182862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4" name="Line 109">
                  <a:extLst>
                    <a:ext uri="{FF2B5EF4-FFF2-40B4-BE49-F238E27FC236}">
                      <a16:creationId xmlns:a16="http://schemas.microsoft.com/office/drawing/2014/main" id="{2FAE6AD0-DF88-4C31-F7D9-738690332C28}"/>
                    </a:ext>
                  </a:extLst>
                </p:cNvPr>
                <p:cNvSpPr>
                  <a:spLocks noChangeShapeType="1"/>
                </p:cNvSpPr>
                <p:nvPr/>
              </p:nvSpPr>
              <p:spPr bwMode="auto">
                <a:xfrm>
                  <a:off x="2282685" y="185236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5" name="Line 110">
                  <a:extLst>
                    <a:ext uri="{FF2B5EF4-FFF2-40B4-BE49-F238E27FC236}">
                      <a16:creationId xmlns:a16="http://schemas.microsoft.com/office/drawing/2014/main" id="{3BF3E9EB-EA24-6763-1FAA-77CD029E46AC}"/>
                    </a:ext>
                  </a:extLst>
                </p:cNvPr>
                <p:cNvSpPr>
                  <a:spLocks noChangeShapeType="1"/>
                </p:cNvSpPr>
                <p:nvPr/>
              </p:nvSpPr>
              <p:spPr bwMode="auto">
                <a:xfrm>
                  <a:off x="2305655" y="182862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6" name="Line 111">
                  <a:extLst>
                    <a:ext uri="{FF2B5EF4-FFF2-40B4-BE49-F238E27FC236}">
                      <a16:creationId xmlns:a16="http://schemas.microsoft.com/office/drawing/2014/main" id="{05363CD8-6390-28D9-50DD-B4D0D3C6A21B}"/>
                    </a:ext>
                  </a:extLst>
                </p:cNvPr>
                <p:cNvSpPr>
                  <a:spLocks noChangeShapeType="1"/>
                </p:cNvSpPr>
                <p:nvPr/>
              </p:nvSpPr>
              <p:spPr bwMode="auto">
                <a:xfrm>
                  <a:off x="2315864" y="1861601"/>
                  <a:ext cx="47216"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7" name="Line 112">
                  <a:extLst>
                    <a:ext uri="{FF2B5EF4-FFF2-40B4-BE49-F238E27FC236}">
                      <a16:creationId xmlns:a16="http://schemas.microsoft.com/office/drawing/2014/main" id="{88562A87-6412-25BF-BE41-27FF957D253F}"/>
                    </a:ext>
                  </a:extLst>
                </p:cNvPr>
                <p:cNvSpPr>
                  <a:spLocks noChangeShapeType="1"/>
                </p:cNvSpPr>
                <p:nvPr/>
              </p:nvSpPr>
              <p:spPr bwMode="auto">
                <a:xfrm>
                  <a:off x="2338834" y="183785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8" name="Line 113">
                  <a:extLst>
                    <a:ext uri="{FF2B5EF4-FFF2-40B4-BE49-F238E27FC236}">
                      <a16:creationId xmlns:a16="http://schemas.microsoft.com/office/drawing/2014/main" id="{3973A757-42D5-2EFB-8358-6C32BF59F094}"/>
                    </a:ext>
                  </a:extLst>
                </p:cNvPr>
                <p:cNvSpPr>
                  <a:spLocks noChangeShapeType="1"/>
                </p:cNvSpPr>
                <p:nvPr/>
              </p:nvSpPr>
              <p:spPr bwMode="auto">
                <a:xfrm>
                  <a:off x="2699971" y="206604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9" name="Line 114">
                  <a:extLst>
                    <a:ext uri="{FF2B5EF4-FFF2-40B4-BE49-F238E27FC236}">
                      <a16:creationId xmlns:a16="http://schemas.microsoft.com/office/drawing/2014/main" id="{10297B8D-E751-EC55-A906-DB6AA405849B}"/>
                    </a:ext>
                  </a:extLst>
                </p:cNvPr>
                <p:cNvSpPr>
                  <a:spLocks noChangeShapeType="1"/>
                </p:cNvSpPr>
                <p:nvPr/>
              </p:nvSpPr>
              <p:spPr bwMode="auto">
                <a:xfrm>
                  <a:off x="2722941" y="20423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0" name="Line 115">
                  <a:extLst>
                    <a:ext uri="{FF2B5EF4-FFF2-40B4-BE49-F238E27FC236}">
                      <a16:creationId xmlns:a16="http://schemas.microsoft.com/office/drawing/2014/main" id="{445811C8-454A-5F79-6C09-06AEBC662E2F}"/>
                    </a:ext>
                  </a:extLst>
                </p:cNvPr>
                <p:cNvSpPr>
                  <a:spLocks noChangeShapeType="1"/>
                </p:cNvSpPr>
                <p:nvPr/>
              </p:nvSpPr>
              <p:spPr bwMode="auto">
                <a:xfrm>
                  <a:off x="2707628" y="208451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1" name="Line 116">
                  <a:extLst>
                    <a:ext uri="{FF2B5EF4-FFF2-40B4-BE49-F238E27FC236}">
                      <a16:creationId xmlns:a16="http://schemas.microsoft.com/office/drawing/2014/main" id="{CF04134B-311F-0D7A-426D-B8B25C821306}"/>
                    </a:ext>
                  </a:extLst>
                </p:cNvPr>
                <p:cNvSpPr>
                  <a:spLocks noChangeShapeType="1"/>
                </p:cNvSpPr>
                <p:nvPr/>
              </p:nvSpPr>
              <p:spPr bwMode="auto">
                <a:xfrm>
                  <a:off x="2730598" y="206077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2" name="Line 117">
                  <a:extLst>
                    <a:ext uri="{FF2B5EF4-FFF2-40B4-BE49-F238E27FC236}">
                      <a16:creationId xmlns:a16="http://schemas.microsoft.com/office/drawing/2014/main" id="{BA795BEE-9359-FD0E-7555-4F67B37B4897}"/>
                    </a:ext>
                  </a:extLst>
                </p:cNvPr>
                <p:cNvSpPr>
                  <a:spLocks noChangeShapeType="1"/>
                </p:cNvSpPr>
                <p:nvPr/>
              </p:nvSpPr>
              <p:spPr bwMode="auto">
                <a:xfrm>
                  <a:off x="2754844" y="212012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3" name="Line 118">
                  <a:extLst>
                    <a:ext uri="{FF2B5EF4-FFF2-40B4-BE49-F238E27FC236}">
                      <a16:creationId xmlns:a16="http://schemas.microsoft.com/office/drawing/2014/main" id="{C8639546-78DB-7651-F70A-779E07373792}"/>
                    </a:ext>
                  </a:extLst>
                </p:cNvPr>
                <p:cNvSpPr>
                  <a:spLocks noChangeShapeType="1"/>
                </p:cNvSpPr>
                <p:nvPr/>
              </p:nvSpPr>
              <p:spPr bwMode="auto">
                <a:xfrm>
                  <a:off x="2777813" y="209638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4" name="Line 119">
                  <a:extLst>
                    <a:ext uri="{FF2B5EF4-FFF2-40B4-BE49-F238E27FC236}">
                      <a16:creationId xmlns:a16="http://schemas.microsoft.com/office/drawing/2014/main" id="{8438B96E-8B01-6CFD-C77D-3A6D5599E5C0}"/>
                    </a:ext>
                  </a:extLst>
                </p:cNvPr>
                <p:cNvSpPr>
                  <a:spLocks noChangeShapeType="1"/>
                </p:cNvSpPr>
                <p:nvPr/>
              </p:nvSpPr>
              <p:spPr bwMode="auto">
                <a:xfrm>
                  <a:off x="2758672" y="212012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5" name="Line 120">
                  <a:extLst>
                    <a:ext uri="{FF2B5EF4-FFF2-40B4-BE49-F238E27FC236}">
                      <a16:creationId xmlns:a16="http://schemas.microsoft.com/office/drawing/2014/main" id="{CBC59A34-DD6D-639D-3455-CB50ADF1D605}"/>
                    </a:ext>
                  </a:extLst>
                </p:cNvPr>
                <p:cNvSpPr>
                  <a:spLocks noChangeShapeType="1"/>
                </p:cNvSpPr>
                <p:nvPr/>
              </p:nvSpPr>
              <p:spPr bwMode="auto">
                <a:xfrm>
                  <a:off x="2781642" y="209638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6" name="Line 121">
                  <a:extLst>
                    <a:ext uri="{FF2B5EF4-FFF2-40B4-BE49-F238E27FC236}">
                      <a16:creationId xmlns:a16="http://schemas.microsoft.com/office/drawing/2014/main" id="{EA19FB8E-D964-CB6D-1DF7-99E5736E8733}"/>
                    </a:ext>
                  </a:extLst>
                </p:cNvPr>
                <p:cNvSpPr>
                  <a:spLocks noChangeShapeType="1"/>
                </p:cNvSpPr>
                <p:nvPr/>
              </p:nvSpPr>
              <p:spPr bwMode="auto">
                <a:xfrm>
                  <a:off x="2885006" y="218343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7" name="Line 122">
                  <a:extLst>
                    <a:ext uri="{FF2B5EF4-FFF2-40B4-BE49-F238E27FC236}">
                      <a16:creationId xmlns:a16="http://schemas.microsoft.com/office/drawing/2014/main" id="{9CC3BBA2-1651-5917-5086-1E5E2F13382C}"/>
                    </a:ext>
                  </a:extLst>
                </p:cNvPr>
                <p:cNvSpPr>
                  <a:spLocks noChangeShapeType="1"/>
                </p:cNvSpPr>
                <p:nvPr/>
              </p:nvSpPr>
              <p:spPr bwMode="auto">
                <a:xfrm>
                  <a:off x="2907976" y="215969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8" name="Line 123">
                  <a:extLst>
                    <a:ext uri="{FF2B5EF4-FFF2-40B4-BE49-F238E27FC236}">
                      <a16:creationId xmlns:a16="http://schemas.microsoft.com/office/drawing/2014/main" id="{AAA6F120-4872-930F-3A10-DEE47086D872}"/>
                    </a:ext>
                  </a:extLst>
                </p:cNvPr>
                <p:cNvSpPr>
                  <a:spLocks noChangeShapeType="1"/>
                </p:cNvSpPr>
                <p:nvPr/>
              </p:nvSpPr>
              <p:spPr bwMode="auto">
                <a:xfrm>
                  <a:off x="2897767" y="218343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9" name="Line 124">
                  <a:extLst>
                    <a:ext uri="{FF2B5EF4-FFF2-40B4-BE49-F238E27FC236}">
                      <a16:creationId xmlns:a16="http://schemas.microsoft.com/office/drawing/2014/main" id="{7E67E0BC-58A7-F004-C019-E1B8115EBF22}"/>
                    </a:ext>
                  </a:extLst>
                </p:cNvPr>
                <p:cNvSpPr>
                  <a:spLocks noChangeShapeType="1"/>
                </p:cNvSpPr>
                <p:nvPr/>
              </p:nvSpPr>
              <p:spPr bwMode="auto">
                <a:xfrm>
                  <a:off x="2920737" y="215969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0" name="Line 125">
                  <a:extLst>
                    <a:ext uri="{FF2B5EF4-FFF2-40B4-BE49-F238E27FC236}">
                      <a16:creationId xmlns:a16="http://schemas.microsoft.com/office/drawing/2014/main" id="{7815C433-51AD-1833-ADF3-CE6815A37ED3}"/>
                    </a:ext>
                  </a:extLst>
                </p:cNvPr>
                <p:cNvSpPr>
                  <a:spLocks noChangeShapeType="1"/>
                </p:cNvSpPr>
                <p:nvPr/>
              </p:nvSpPr>
              <p:spPr bwMode="auto">
                <a:xfrm>
                  <a:off x="2897767" y="218343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1" name="Line 126">
                  <a:extLst>
                    <a:ext uri="{FF2B5EF4-FFF2-40B4-BE49-F238E27FC236}">
                      <a16:creationId xmlns:a16="http://schemas.microsoft.com/office/drawing/2014/main" id="{70CD8311-41B6-CAA8-E5E2-9FC727D9E151}"/>
                    </a:ext>
                  </a:extLst>
                </p:cNvPr>
                <p:cNvSpPr>
                  <a:spLocks noChangeShapeType="1"/>
                </p:cNvSpPr>
                <p:nvPr/>
              </p:nvSpPr>
              <p:spPr bwMode="auto">
                <a:xfrm>
                  <a:off x="2920737" y="215969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2" name="Line 127">
                  <a:extLst>
                    <a:ext uri="{FF2B5EF4-FFF2-40B4-BE49-F238E27FC236}">
                      <a16:creationId xmlns:a16="http://schemas.microsoft.com/office/drawing/2014/main" id="{7A16B4B7-91FE-95C3-99DA-0DF527D2BFD5}"/>
                    </a:ext>
                  </a:extLst>
                </p:cNvPr>
                <p:cNvSpPr>
                  <a:spLocks noChangeShapeType="1"/>
                </p:cNvSpPr>
                <p:nvPr/>
              </p:nvSpPr>
              <p:spPr bwMode="auto">
                <a:xfrm>
                  <a:off x="2927118" y="221113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3" name="Line 128">
                  <a:extLst>
                    <a:ext uri="{FF2B5EF4-FFF2-40B4-BE49-F238E27FC236}">
                      <a16:creationId xmlns:a16="http://schemas.microsoft.com/office/drawing/2014/main" id="{81A0FF85-0E3E-167B-8967-646F918FA803}"/>
                    </a:ext>
                  </a:extLst>
                </p:cNvPr>
                <p:cNvSpPr>
                  <a:spLocks noChangeShapeType="1"/>
                </p:cNvSpPr>
                <p:nvPr/>
              </p:nvSpPr>
              <p:spPr bwMode="auto">
                <a:xfrm>
                  <a:off x="2950087" y="218739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4" name="Line 129">
                  <a:extLst>
                    <a:ext uri="{FF2B5EF4-FFF2-40B4-BE49-F238E27FC236}">
                      <a16:creationId xmlns:a16="http://schemas.microsoft.com/office/drawing/2014/main" id="{27A5CC10-C35C-AAD0-266C-EDFE16E1CD49}"/>
                    </a:ext>
                  </a:extLst>
                </p:cNvPr>
                <p:cNvSpPr>
                  <a:spLocks noChangeShapeType="1"/>
                </p:cNvSpPr>
                <p:nvPr/>
              </p:nvSpPr>
              <p:spPr bwMode="auto">
                <a:xfrm>
                  <a:off x="2936050" y="222037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5" name="Line 130">
                  <a:extLst>
                    <a:ext uri="{FF2B5EF4-FFF2-40B4-BE49-F238E27FC236}">
                      <a16:creationId xmlns:a16="http://schemas.microsoft.com/office/drawing/2014/main" id="{1903D62F-5455-606C-157E-8A534CB89652}"/>
                    </a:ext>
                  </a:extLst>
                </p:cNvPr>
                <p:cNvSpPr>
                  <a:spLocks noChangeShapeType="1"/>
                </p:cNvSpPr>
                <p:nvPr/>
              </p:nvSpPr>
              <p:spPr bwMode="auto">
                <a:xfrm>
                  <a:off x="2959020" y="219662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6" name="Line 131">
                  <a:extLst>
                    <a:ext uri="{FF2B5EF4-FFF2-40B4-BE49-F238E27FC236}">
                      <a16:creationId xmlns:a16="http://schemas.microsoft.com/office/drawing/2014/main" id="{CC74C3B9-A3E1-79E6-F985-33AE686AD50C}"/>
                    </a:ext>
                  </a:extLst>
                </p:cNvPr>
                <p:cNvSpPr>
                  <a:spLocks noChangeShapeType="1"/>
                </p:cNvSpPr>
                <p:nvPr/>
              </p:nvSpPr>
              <p:spPr bwMode="auto">
                <a:xfrm>
                  <a:off x="2998579" y="228500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7" name="Line 132">
                  <a:extLst>
                    <a:ext uri="{FF2B5EF4-FFF2-40B4-BE49-F238E27FC236}">
                      <a16:creationId xmlns:a16="http://schemas.microsoft.com/office/drawing/2014/main" id="{6924CFDE-AD47-6809-4B82-DF671A8C89DE}"/>
                    </a:ext>
                  </a:extLst>
                </p:cNvPr>
                <p:cNvSpPr>
                  <a:spLocks noChangeShapeType="1"/>
                </p:cNvSpPr>
                <p:nvPr/>
              </p:nvSpPr>
              <p:spPr bwMode="auto">
                <a:xfrm>
                  <a:off x="3021549" y="226125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8" name="Line 133">
                  <a:extLst>
                    <a:ext uri="{FF2B5EF4-FFF2-40B4-BE49-F238E27FC236}">
                      <a16:creationId xmlns:a16="http://schemas.microsoft.com/office/drawing/2014/main" id="{E0290F83-7078-53D5-2CE5-9FE49A9F9B4E}"/>
                    </a:ext>
                  </a:extLst>
                </p:cNvPr>
                <p:cNvSpPr>
                  <a:spLocks noChangeShapeType="1"/>
                </p:cNvSpPr>
                <p:nvPr/>
              </p:nvSpPr>
              <p:spPr bwMode="auto">
                <a:xfrm>
                  <a:off x="3015169" y="229555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9" name="Line 134">
                  <a:extLst>
                    <a:ext uri="{FF2B5EF4-FFF2-40B4-BE49-F238E27FC236}">
                      <a16:creationId xmlns:a16="http://schemas.microsoft.com/office/drawing/2014/main" id="{413E0B05-7F92-FD04-3DD3-7804AB896C5C}"/>
                    </a:ext>
                  </a:extLst>
                </p:cNvPr>
                <p:cNvSpPr>
                  <a:spLocks noChangeShapeType="1"/>
                </p:cNvSpPr>
                <p:nvPr/>
              </p:nvSpPr>
              <p:spPr bwMode="auto">
                <a:xfrm>
                  <a:off x="3038139" y="2270492"/>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0" name="Line 135">
                  <a:extLst>
                    <a:ext uri="{FF2B5EF4-FFF2-40B4-BE49-F238E27FC236}">
                      <a16:creationId xmlns:a16="http://schemas.microsoft.com/office/drawing/2014/main" id="{0697EF9B-23B1-C8D0-C998-0728622A39DC}"/>
                    </a:ext>
                  </a:extLst>
                </p:cNvPr>
                <p:cNvSpPr>
                  <a:spLocks noChangeShapeType="1"/>
                </p:cNvSpPr>
                <p:nvPr/>
              </p:nvSpPr>
              <p:spPr bwMode="auto">
                <a:xfrm>
                  <a:off x="3045795" y="230478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1" name="Line 136">
                  <a:extLst>
                    <a:ext uri="{FF2B5EF4-FFF2-40B4-BE49-F238E27FC236}">
                      <a16:creationId xmlns:a16="http://schemas.microsoft.com/office/drawing/2014/main" id="{A607CF7C-9389-D55A-57C7-DA3D7AC78E0F}"/>
                    </a:ext>
                  </a:extLst>
                </p:cNvPr>
                <p:cNvSpPr>
                  <a:spLocks noChangeShapeType="1"/>
                </p:cNvSpPr>
                <p:nvPr/>
              </p:nvSpPr>
              <p:spPr bwMode="auto">
                <a:xfrm>
                  <a:off x="3068765" y="228104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2" name="Line 137">
                  <a:extLst>
                    <a:ext uri="{FF2B5EF4-FFF2-40B4-BE49-F238E27FC236}">
                      <a16:creationId xmlns:a16="http://schemas.microsoft.com/office/drawing/2014/main" id="{C51FF22F-7585-F67F-9BEC-99A5C2D9B2B0}"/>
                    </a:ext>
                  </a:extLst>
                </p:cNvPr>
                <p:cNvSpPr>
                  <a:spLocks noChangeShapeType="1"/>
                </p:cNvSpPr>
                <p:nvPr/>
              </p:nvSpPr>
              <p:spPr bwMode="auto">
                <a:xfrm>
                  <a:off x="3099392" y="235095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3" name="Line 138">
                  <a:extLst>
                    <a:ext uri="{FF2B5EF4-FFF2-40B4-BE49-F238E27FC236}">
                      <a16:creationId xmlns:a16="http://schemas.microsoft.com/office/drawing/2014/main" id="{12F49733-1FB1-BFC3-275F-35D959E60B6A}"/>
                    </a:ext>
                  </a:extLst>
                </p:cNvPr>
                <p:cNvSpPr>
                  <a:spLocks noChangeShapeType="1"/>
                </p:cNvSpPr>
                <p:nvPr/>
              </p:nvSpPr>
              <p:spPr bwMode="auto">
                <a:xfrm>
                  <a:off x="3122361" y="232721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4" name="Line 139">
                  <a:extLst>
                    <a:ext uri="{FF2B5EF4-FFF2-40B4-BE49-F238E27FC236}">
                      <a16:creationId xmlns:a16="http://schemas.microsoft.com/office/drawing/2014/main" id="{B1AC8870-5A46-5EEB-14B2-50CEE290D9E0}"/>
                    </a:ext>
                  </a:extLst>
                </p:cNvPr>
                <p:cNvSpPr>
                  <a:spLocks noChangeShapeType="1"/>
                </p:cNvSpPr>
                <p:nvPr/>
              </p:nvSpPr>
              <p:spPr bwMode="auto">
                <a:xfrm>
                  <a:off x="3121085" y="236941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5" name="Line 140">
                  <a:extLst>
                    <a:ext uri="{FF2B5EF4-FFF2-40B4-BE49-F238E27FC236}">
                      <a16:creationId xmlns:a16="http://schemas.microsoft.com/office/drawing/2014/main" id="{E32F3E68-2D60-D2C1-7525-9A7D91097E13}"/>
                    </a:ext>
                  </a:extLst>
                </p:cNvPr>
                <p:cNvSpPr>
                  <a:spLocks noChangeShapeType="1"/>
                </p:cNvSpPr>
                <p:nvPr/>
              </p:nvSpPr>
              <p:spPr bwMode="auto">
                <a:xfrm>
                  <a:off x="3144055" y="234567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6" name="Line 141">
                  <a:extLst>
                    <a:ext uri="{FF2B5EF4-FFF2-40B4-BE49-F238E27FC236}">
                      <a16:creationId xmlns:a16="http://schemas.microsoft.com/office/drawing/2014/main" id="{ECAD9083-F0BF-6665-C1AF-F5E2CFDFEF92}"/>
                    </a:ext>
                  </a:extLst>
                </p:cNvPr>
                <p:cNvSpPr>
                  <a:spLocks noChangeShapeType="1"/>
                </p:cNvSpPr>
                <p:nvPr/>
              </p:nvSpPr>
              <p:spPr bwMode="auto">
                <a:xfrm>
                  <a:off x="3146607" y="237865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7" name="Line 142">
                  <a:extLst>
                    <a:ext uri="{FF2B5EF4-FFF2-40B4-BE49-F238E27FC236}">
                      <a16:creationId xmlns:a16="http://schemas.microsoft.com/office/drawing/2014/main" id="{96CF8345-3F02-CBE2-5F85-FBA57952F27A}"/>
                    </a:ext>
                  </a:extLst>
                </p:cNvPr>
                <p:cNvSpPr>
                  <a:spLocks noChangeShapeType="1"/>
                </p:cNvSpPr>
                <p:nvPr/>
              </p:nvSpPr>
              <p:spPr bwMode="auto">
                <a:xfrm>
                  <a:off x="3169577" y="235490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8" name="Line 143">
                  <a:extLst>
                    <a:ext uri="{FF2B5EF4-FFF2-40B4-BE49-F238E27FC236}">
                      <a16:creationId xmlns:a16="http://schemas.microsoft.com/office/drawing/2014/main" id="{D29EC4AA-1D24-48DE-CC1F-E57F36927C14}"/>
                    </a:ext>
                  </a:extLst>
                </p:cNvPr>
                <p:cNvSpPr>
                  <a:spLocks noChangeShapeType="1"/>
                </p:cNvSpPr>
                <p:nvPr/>
              </p:nvSpPr>
              <p:spPr bwMode="auto">
                <a:xfrm>
                  <a:off x="3179786" y="2407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9" name="Line 144">
                  <a:extLst>
                    <a:ext uri="{FF2B5EF4-FFF2-40B4-BE49-F238E27FC236}">
                      <a16:creationId xmlns:a16="http://schemas.microsoft.com/office/drawing/2014/main" id="{86A529A1-2AA2-349A-2CFA-28C591A9E115}"/>
                    </a:ext>
                  </a:extLst>
                </p:cNvPr>
                <p:cNvSpPr>
                  <a:spLocks noChangeShapeType="1"/>
                </p:cNvSpPr>
                <p:nvPr/>
              </p:nvSpPr>
              <p:spPr bwMode="auto">
                <a:xfrm>
                  <a:off x="3202756" y="238392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0" name="Line 145">
                  <a:extLst>
                    <a:ext uri="{FF2B5EF4-FFF2-40B4-BE49-F238E27FC236}">
                      <a16:creationId xmlns:a16="http://schemas.microsoft.com/office/drawing/2014/main" id="{65327280-3E1C-4A8E-FDBB-9AE526ADADFE}"/>
                    </a:ext>
                  </a:extLst>
                </p:cNvPr>
                <p:cNvSpPr>
                  <a:spLocks noChangeShapeType="1"/>
                </p:cNvSpPr>
                <p:nvPr/>
              </p:nvSpPr>
              <p:spPr bwMode="auto">
                <a:xfrm>
                  <a:off x="3201480" y="2407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1" name="Line 146">
                  <a:extLst>
                    <a:ext uri="{FF2B5EF4-FFF2-40B4-BE49-F238E27FC236}">
                      <a16:creationId xmlns:a16="http://schemas.microsoft.com/office/drawing/2014/main" id="{F26786FE-2197-1C43-8BB0-AB934E6EB26D}"/>
                    </a:ext>
                  </a:extLst>
                </p:cNvPr>
                <p:cNvSpPr>
                  <a:spLocks noChangeShapeType="1"/>
                </p:cNvSpPr>
                <p:nvPr/>
              </p:nvSpPr>
              <p:spPr bwMode="auto">
                <a:xfrm>
                  <a:off x="3224450" y="238392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2" name="Line 147">
                  <a:extLst>
                    <a:ext uri="{FF2B5EF4-FFF2-40B4-BE49-F238E27FC236}">
                      <a16:creationId xmlns:a16="http://schemas.microsoft.com/office/drawing/2014/main" id="{C9EB3B1F-57C7-0378-6B73-7919BBBE2C8F}"/>
                    </a:ext>
                  </a:extLst>
                </p:cNvPr>
                <p:cNvSpPr>
                  <a:spLocks noChangeShapeType="1"/>
                </p:cNvSpPr>
                <p:nvPr/>
              </p:nvSpPr>
              <p:spPr bwMode="auto">
                <a:xfrm>
                  <a:off x="3205308" y="2407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3" name="Line 148">
                  <a:extLst>
                    <a:ext uri="{FF2B5EF4-FFF2-40B4-BE49-F238E27FC236}">
                      <a16:creationId xmlns:a16="http://schemas.microsoft.com/office/drawing/2014/main" id="{48C18ED4-E574-7E33-D3CC-129F4245011E}"/>
                    </a:ext>
                  </a:extLst>
                </p:cNvPr>
                <p:cNvSpPr>
                  <a:spLocks noChangeShapeType="1"/>
                </p:cNvSpPr>
                <p:nvPr/>
              </p:nvSpPr>
              <p:spPr bwMode="auto">
                <a:xfrm>
                  <a:off x="3228278" y="238392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4" name="Line 149">
                  <a:extLst>
                    <a:ext uri="{FF2B5EF4-FFF2-40B4-BE49-F238E27FC236}">
                      <a16:creationId xmlns:a16="http://schemas.microsoft.com/office/drawing/2014/main" id="{E3B5C124-9228-7C0D-8925-572016026F5D}"/>
                    </a:ext>
                  </a:extLst>
                </p:cNvPr>
                <p:cNvSpPr>
                  <a:spLocks noChangeShapeType="1"/>
                </p:cNvSpPr>
                <p:nvPr/>
              </p:nvSpPr>
              <p:spPr bwMode="auto">
                <a:xfrm>
                  <a:off x="3209136" y="2407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65" name="Group 464">
                <a:extLst>
                  <a:ext uri="{FF2B5EF4-FFF2-40B4-BE49-F238E27FC236}">
                    <a16:creationId xmlns:a16="http://schemas.microsoft.com/office/drawing/2014/main" id="{CD49A16E-BACA-85FE-5204-C42A3756639E}"/>
                  </a:ext>
                </a:extLst>
              </p:cNvPr>
              <p:cNvGrpSpPr/>
              <p:nvPr/>
            </p:nvGrpSpPr>
            <p:grpSpPr>
              <a:xfrm>
                <a:off x="3232106" y="2383927"/>
                <a:ext cx="671231" cy="449780"/>
                <a:chOff x="3232106" y="2383927"/>
                <a:chExt cx="671231" cy="449780"/>
              </a:xfrm>
            </p:grpSpPr>
            <p:sp>
              <p:nvSpPr>
                <p:cNvPr id="634" name="Line 150">
                  <a:extLst>
                    <a:ext uri="{FF2B5EF4-FFF2-40B4-BE49-F238E27FC236}">
                      <a16:creationId xmlns:a16="http://schemas.microsoft.com/office/drawing/2014/main" id="{BBAA44BD-F020-3183-D19A-56A6A54C2A38}"/>
                    </a:ext>
                  </a:extLst>
                </p:cNvPr>
                <p:cNvSpPr>
                  <a:spLocks noChangeShapeType="1"/>
                </p:cNvSpPr>
                <p:nvPr/>
              </p:nvSpPr>
              <p:spPr bwMode="auto">
                <a:xfrm>
                  <a:off x="3232106" y="238392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5" name="Line 151">
                  <a:extLst>
                    <a:ext uri="{FF2B5EF4-FFF2-40B4-BE49-F238E27FC236}">
                      <a16:creationId xmlns:a16="http://schemas.microsoft.com/office/drawing/2014/main" id="{B39A14BF-D8FD-6ED6-B6CD-2FFE4F00307F}"/>
                    </a:ext>
                  </a:extLst>
                </p:cNvPr>
                <p:cNvSpPr>
                  <a:spLocks noChangeShapeType="1"/>
                </p:cNvSpPr>
                <p:nvPr/>
              </p:nvSpPr>
              <p:spPr bwMode="auto">
                <a:xfrm>
                  <a:off x="3289531" y="249472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6" name="Line 152">
                  <a:extLst>
                    <a:ext uri="{FF2B5EF4-FFF2-40B4-BE49-F238E27FC236}">
                      <a16:creationId xmlns:a16="http://schemas.microsoft.com/office/drawing/2014/main" id="{64806D36-BCF8-562E-71D1-F076483F9882}"/>
                    </a:ext>
                  </a:extLst>
                </p:cNvPr>
                <p:cNvSpPr>
                  <a:spLocks noChangeShapeType="1"/>
                </p:cNvSpPr>
                <p:nvPr/>
              </p:nvSpPr>
              <p:spPr bwMode="auto">
                <a:xfrm>
                  <a:off x="3312501" y="247098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7" name="Line 153">
                  <a:extLst>
                    <a:ext uri="{FF2B5EF4-FFF2-40B4-BE49-F238E27FC236}">
                      <a16:creationId xmlns:a16="http://schemas.microsoft.com/office/drawing/2014/main" id="{78B8BF35-08CF-8BC4-6758-60EFDB1B34D4}"/>
                    </a:ext>
                  </a:extLst>
                </p:cNvPr>
                <p:cNvSpPr>
                  <a:spLocks noChangeShapeType="1"/>
                </p:cNvSpPr>
                <p:nvPr/>
              </p:nvSpPr>
              <p:spPr bwMode="auto">
                <a:xfrm>
                  <a:off x="3298464"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8" name="Line 154">
                  <a:extLst>
                    <a:ext uri="{FF2B5EF4-FFF2-40B4-BE49-F238E27FC236}">
                      <a16:creationId xmlns:a16="http://schemas.microsoft.com/office/drawing/2014/main" id="{9CB68A28-14F4-F7C3-5F3F-23E1DC6E8DEF}"/>
                    </a:ext>
                  </a:extLst>
                </p:cNvPr>
                <p:cNvSpPr>
                  <a:spLocks noChangeShapeType="1"/>
                </p:cNvSpPr>
                <p:nvPr/>
              </p:nvSpPr>
              <p:spPr bwMode="auto">
                <a:xfrm>
                  <a:off x="3321434"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9" name="Line 155">
                  <a:extLst>
                    <a:ext uri="{FF2B5EF4-FFF2-40B4-BE49-F238E27FC236}">
                      <a16:creationId xmlns:a16="http://schemas.microsoft.com/office/drawing/2014/main" id="{F113A7E7-207D-EAFD-684E-A96C242DC3A7}"/>
                    </a:ext>
                  </a:extLst>
                </p:cNvPr>
                <p:cNvSpPr>
                  <a:spLocks noChangeShapeType="1"/>
                </p:cNvSpPr>
                <p:nvPr/>
              </p:nvSpPr>
              <p:spPr bwMode="auto">
                <a:xfrm>
                  <a:off x="3298464"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0" name="Line 156">
                  <a:extLst>
                    <a:ext uri="{FF2B5EF4-FFF2-40B4-BE49-F238E27FC236}">
                      <a16:creationId xmlns:a16="http://schemas.microsoft.com/office/drawing/2014/main" id="{A3DF910B-DC46-0881-06C2-AEF487C39423}"/>
                    </a:ext>
                  </a:extLst>
                </p:cNvPr>
                <p:cNvSpPr>
                  <a:spLocks noChangeShapeType="1"/>
                </p:cNvSpPr>
                <p:nvPr/>
              </p:nvSpPr>
              <p:spPr bwMode="auto">
                <a:xfrm>
                  <a:off x="3321434"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1" name="Line 157">
                  <a:extLst>
                    <a:ext uri="{FF2B5EF4-FFF2-40B4-BE49-F238E27FC236}">
                      <a16:creationId xmlns:a16="http://schemas.microsoft.com/office/drawing/2014/main" id="{881871FC-B9DB-66B6-A8FF-87906CBA48A9}"/>
                    </a:ext>
                  </a:extLst>
                </p:cNvPr>
                <p:cNvSpPr>
                  <a:spLocks noChangeShapeType="1"/>
                </p:cNvSpPr>
                <p:nvPr/>
              </p:nvSpPr>
              <p:spPr bwMode="auto">
                <a:xfrm>
                  <a:off x="3335471"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2" name="Line 158">
                  <a:extLst>
                    <a:ext uri="{FF2B5EF4-FFF2-40B4-BE49-F238E27FC236}">
                      <a16:creationId xmlns:a16="http://schemas.microsoft.com/office/drawing/2014/main" id="{349C373F-3CC1-7FC0-1807-620EF9E64F60}"/>
                    </a:ext>
                  </a:extLst>
                </p:cNvPr>
                <p:cNvSpPr>
                  <a:spLocks noChangeShapeType="1"/>
                </p:cNvSpPr>
                <p:nvPr/>
              </p:nvSpPr>
              <p:spPr bwMode="auto">
                <a:xfrm>
                  <a:off x="3358441"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3" name="Line 159">
                  <a:extLst>
                    <a:ext uri="{FF2B5EF4-FFF2-40B4-BE49-F238E27FC236}">
                      <a16:creationId xmlns:a16="http://schemas.microsoft.com/office/drawing/2014/main" id="{90B8057D-7EF9-2691-204F-7A71E1FD1AF8}"/>
                    </a:ext>
                  </a:extLst>
                </p:cNvPr>
                <p:cNvSpPr>
                  <a:spLocks noChangeShapeType="1"/>
                </p:cNvSpPr>
                <p:nvPr/>
              </p:nvSpPr>
              <p:spPr bwMode="auto">
                <a:xfrm>
                  <a:off x="3344403"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4" name="Line 160">
                  <a:extLst>
                    <a:ext uri="{FF2B5EF4-FFF2-40B4-BE49-F238E27FC236}">
                      <a16:creationId xmlns:a16="http://schemas.microsoft.com/office/drawing/2014/main" id="{93DCE5B3-B3E1-B027-7676-55E66375EF31}"/>
                    </a:ext>
                  </a:extLst>
                </p:cNvPr>
                <p:cNvSpPr>
                  <a:spLocks noChangeShapeType="1"/>
                </p:cNvSpPr>
                <p:nvPr/>
              </p:nvSpPr>
              <p:spPr bwMode="auto">
                <a:xfrm>
                  <a:off x="3367373"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5" name="Line 161">
                  <a:extLst>
                    <a:ext uri="{FF2B5EF4-FFF2-40B4-BE49-F238E27FC236}">
                      <a16:creationId xmlns:a16="http://schemas.microsoft.com/office/drawing/2014/main" id="{78ABFB93-22FD-A2EA-6037-DB314CEE5C77}"/>
                    </a:ext>
                  </a:extLst>
                </p:cNvPr>
                <p:cNvSpPr>
                  <a:spLocks noChangeShapeType="1"/>
                </p:cNvSpPr>
                <p:nvPr/>
              </p:nvSpPr>
              <p:spPr bwMode="auto">
                <a:xfrm>
                  <a:off x="3348232"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6" name="Line 162">
                  <a:extLst>
                    <a:ext uri="{FF2B5EF4-FFF2-40B4-BE49-F238E27FC236}">
                      <a16:creationId xmlns:a16="http://schemas.microsoft.com/office/drawing/2014/main" id="{4F9624A1-BDCE-3A29-457F-603801712C5E}"/>
                    </a:ext>
                  </a:extLst>
                </p:cNvPr>
                <p:cNvSpPr>
                  <a:spLocks noChangeShapeType="1"/>
                </p:cNvSpPr>
                <p:nvPr/>
              </p:nvSpPr>
              <p:spPr bwMode="auto">
                <a:xfrm>
                  <a:off x="3371202"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7" name="Line 163">
                  <a:extLst>
                    <a:ext uri="{FF2B5EF4-FFF2-40B4-BE49-F238E27FC236}">
                      <a16:creationId xmlns:a16="http://schemas.microsoft.com/office/drawing/2014/main" id="{5C122231-C538-78D3-9925-7282705DA102}"/>
                    </a:ext>
                  </a:extLst>
                </p:cNvPr>
                <p:cNvSpPr>
                  <a:spLocks noChangeShapeType="1"/>
                </p:cNvSpPr>
                <p:nvPr/>
              </p:nvSpPr>
              <p:spPr bwMode="auto">
                <a:xfrm>
                  <a:off x="3381410" y="251450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8" name="Line 164">
                  <a:extLst>
                    <a:ext uri="{FF2B5EF4-FFF2-40B4-BE49-F238E27FC236}">
                      <a16:creationId xmlns:a16="http://schemas.microsoft.com/office/drawing/2014/main" id="{6B68D713-2490-44CD-4D51-963FD4205227}"/>
                    </a:ext>
                  </a:extLst>
                </p:cNvPr>
                <p:cNvSpPr>
                  <a:spLocks noChangeShapeType="1"/>
                </p:cNvSpPr>
                <p:nvPr/>
              </p:nvSpPr>
              <p:spPr bwMode="auto">
                <a:xfrm>
                  <a:off x="3404380" y="249076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9" name="Line 165">
                  <a:extLst>
                    <a:ext uri="{FF2B5EF4-FFF2-40B4-BE49-F238E27FC236}">
                      <a16:creationId xmlns:a16="http://schemas.microsoft.com/office/drawing/2014/main" id="{4BE01BCA-67F7-3602-8D2C-476369489F11}"/>
                    </a:ext>
                  </a:extLst>
                </p:cNvPr>
                <p:cNvSpPr>
                  <a:spLocks noChangeShapeType="1"/>
                </p:cNvSpPr>
                <p:nvPr/>
              </p:nvSpPr>
              <p:spPr bwMode="auto">
                <a:xfrm>
                  <a:off x="3381410" y="251450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0" name="Line 166">
                  <a:extLst>
                    <a:ext uri="{FF2B5EF4-FFF2-40B4-BE49-F238E27FC236}">
                      <a16:creationId xmlns:a16="http://schemas.microsoft.com/office/drawing/2014/main" id="{54A8DF4C-44B7-4014-7531-213CFEEF482A}"/>
                    </a:ext>
                  </a:extLst>
                </p:cNvPr>
                <p:cNvSpPr>
                  <a:spLocks noChangeShapeType="1"/>
                </p:cNvSpPr>
                <p:nvPr/>
              </p:nvSpPr>
              <p:spPr bwMode="auto">
                <a:xfrm>
                  <a:off x="3404380" y="249076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1" name="Line 167">
                  <a:extLst>
                    <a:ext uri="{FF2B5EF4-FFF2-40B4-BE49-F238E27FC236}">
                      <a16:creationId xmlns:a16="http://schemas.microsoft.com/office/drawing/2014/main" id="{BB60146D-0F87-A556-B0E2-F88D8DFF7C95}"/>
                    </a:ext>
                  </a:extLst>
                </p:cNvPr>
                <p:cNvSpPr>
                  <a:spLocks noChangeShapeType="1"/>
                </p:cNvSpPr>
                <p:nvPr/>
              </p:nvSpPr>
              <p:spPr bwMode="auto">
                <a:xfrm>
                  <a:off x="3403104" y="251450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2" name="Line 168">
                  <a:extLst>
                    <a:ext uri="{FF2B5EF4-FFF2-40B4-BE49-F238E27FC236}">
                      <a16:creationId xmlns:a16="http://schemas.microsoft.com/office/drawing/2014/main" id="{5CA391F4-6E05-507F-0BCE-12A81DE2D6A4}"/>
                    </a:ext>
                  </a:extLst>
                </p:cNvPr>
                <p:cNvSpPr>
                  <a:spLocks noChangeShapeType="1"/>
                </p:cNvSpPr>
                <p:nvPr/>
              </p:nvSpPr>
              <p:spPr bwMode="auto">
                <a:xfrm>
                  <a:off x="3426074" y="249076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3" name="Line 169">
                  <a:extLst>
                    <a:ext uri="{FF2B5EF4-FFF2-40B4-BE49-F238E27FC236}">
                      <a16:creationId xmlns:a16="http://schemas.microsoft.com/office/drawing/2014/main" id="{AE394C65-35C7-8744-EB9C-7D0408210E11}"/>
                    </a:ext>
                  </a:extLst>
                </p:cNvPr>
                <p:cNvSpPr>
                  <a:spLocks noChangeShapeType="1"/>
                </p:cNvSpPr>
                <p:nvPr/>
              </p:nvSpPr>
              <p:spPr bwMode="auto">
                <a:xfrm>
                  <a:off x="3406932" y="251450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4" name="Line 170">
                  <a:extLst>
                    <a:ext uri="{FF2B5EF4-FFF2-40B4-BE49-F238E27FC236}">
                      <a16:creationId xmlns:a16="http://schemas.microsoft.com/office/drawing/2014/main" id="{F02EE661-2B2A-DF78-D588-1C8D8B642BEB}"/>
                    </a:ext>
                  </a:extLst>
                </p:cNvPr>
                <p:cNvSpPr>
                  <a:spLocks noChangeShapeType="1"/>
                </p:cNvSpPr>
                <p:nvPr/>
              </p:nvSpPr>
              <p:spPr bwMode="auto">
                <a:xfrm>
                  <a:off x="3429902" y="249076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5" name="Line 171">
                  <a:extLst>
                    <a:ext uri="{FF2B5EF4-FFF2-40B4-BE49-F238E27FC236}">
                      <a16:creationId xmlns:a16="http://schemas.microsoft.com/office/drawing/2014/main" id="{5A6F658E-A1FD-581E-7C81-6B677D22EFAD}"/>
                    </a:ext>
                  </a:extLst>
                </p:cNvPr>
                <p:cNvSpPr>
                  <a:spLocks noChangeShapeType="1"/>
                </p:cNvSpPr>
                <p:nvPr/>
              </p:nvSpPr>
              <p:spPr bwMode="auto">
                <a:xfrm>
                  <a:off x="3474566" y="258705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6" name="Line 172">
                  <a:extLst>
                    <a:ext uri="{FF2B5EF4-FFF2-40B4-BE49-F238E27FC236}">
                      <a16:creationId xmlns:a16="http://schemas.microsoft.com/office/drawing/2014/main" id="{B4C2E299-F220-73C4-F029-2C89DFD4B7D6}"/>
                    </a:ext>
                  </a:extLst>
                </p:cNvPr>
                <p:cNvSpPr>
                  <a:spLocks noChangeShapeType="1"/>
                </p:cNvSpPr>
                <p:nvPr/>
              </p:nvSpPr>
              <p:spPr bwMode="auto">
                <a:xfrm>
                  <a:off x="3497536" y="256331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7" name="Line 173">
                  <a:extLst>
                    <a:ext uri="{FF2B5EF4-FFF2-40B4-BE49-F238E27FC236}">
                      <a16:creationId xmlns:a16="http://schemas.microsoft.com/office/drawing/2014/main" id="{2A01590F-07C8-C658-1BFD-42E3D60228F2}"/>
                    </a:ext>
                  </a:extLst>
                </p:cNvPr>
                <p:cNvSpPr>
                  <a:spLocks noChangeShapeType="1"/>
                </p:cNvSpPr>
                <p:nvPr/>
              </p:nvSpPr>
              <p:spPr bwMode="auto">
                <a:xfrm>
                  <a:off x="3503916" y="2597606"/>
                  <a:ext cx="47216"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8" name="Line 174">
                  <a:extLst>
                    <a:ext uri="{FF2B5EF4-FFF2-40B4-BE49-F238E27FC236}">
                      <a16:creationId xmlns:a16="http://schemas.microsoft.com/office/drawing/2014/main" id="{0321890F-CEAD-7951-3AB8-31773520BAC6}"/>
                    </a:ext>
                  </a:extLst>
                </p:cNvPr>
                <p:cNvSpPr>
                  <a:spLocks noChangeShapeType="1"/>
                </p:cNvSpPr>
                <p:nvPr/>
              </p:nvSpPr>
              <p:spPr bwMode="auto">
                <a:xfrm>
                  <a:off x="3528162" y="257386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9" name="Line 175">
                  <a:extLst>
                    <a:ext uri="{FF2B5EF4-FFF2-40B4-BE49-F238E27FC236}">
                      <a16:creationId xmlns:a16="http://schemas.microsoft.com/office/drawing/2014/main" id="{98EFB4D1-5394-284E-5F9B-05B92FD3AAF1}"/>
                    </a:ext>
                  </a:extLst>
                </p:cNvPr>
                <p:cNvSpPr>
                  <a:spLocks noChangeShapeType="1"/>
                </p:cNvSpPr>
                <p:nvPr/>
              </p:nvSpPr>
              <p:spPr bwMode="auto">
                <a:xfrm>
                  <a:off x="3525610" y="26068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0" name="Line 176">
                  <a:extLst>
                    <a:ext uri="{FF2B5EF4-FFF2-40B4-BE49-F238E27FC236}">
                      <a16:creationId xmlns:a16="http://schemas.microsoft.com/office/drawing/2014/main" id="{B2D8DD49-7FA5-14D9-2D18-2CBE491A39B5}"/>
                    </a:ext>
                  </a:extLst>
                </p:cNvPr>
                <p:cNvSpPr>
                  <a:spLocks noChangeShapeType="1"/>
                </p:cNvSpPr>
                <p:nvPr/>
              </p:nvSpPr>
              <p:spPr bwMode="auto">
                <a:xfrm>
                  <a:off x="3548580" y="258309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1" name="Line 177">
                  <a:extLst>
                    <a:ext uri="{FF2B5EF4-FFF2-40B4-BE49-F238E27FC236}">
                      <a16:creationId xmlns:a16="http://schemas.microsoft.com/office/drawing/2014/main" id="{5832E2AE-D237-31B7-F1FC-F67993BA7781}"/>
                    </a:ext>
                  </a:extLst>
                </p:cNvPr>
                <p:cNvSpPr>
                  <a:spLocks noChangeShapeType="1"/>
                </p:cNvSpPr>
                <p:nvPr/>
              </p:nvSpPr>
              <p:spPr bwMode="auto">
                <a:xfrm>
                  <a:off x="3609833" y="267015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2" name="Line 178">
                  <a:extLst>
                    <a:ext uri="{FF2B5EF4-FFF2-40B4-BE49-F238E27FC236}">
                      <a16:creationId xmlns:a16="http://schemas.microsoft.com/office/drawing/2014/main" id="{D5CF2872-A042-ADA9-09F9-0CA9D47DBF70}"/>
                    </a:ext>
                  </a:extLst>
                </p:cNvPr>
                <p:cNvSpPr>
                  <a:spLocks noChangeShapeType="1"/>
                </p:cNvSpPr>
                <p:nvPr/>
              </p:nvSpPr>
              <p:spPr bwMode="auto">
                <a:xfrm>
                  <a:off x="3632803" y="264640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3" name="Line 179">
                  <a:extLst>
                    <a:ext uri="{FF2B5EF4-FFF2-40B4-BE49-F238E27FC236}">
                      <a16:creationId xmlns:a16="http://schemas.microsoft.com/office/drawing/2014/main" id="{3C574BAC-A0B9-2B8E-EF88-13A6649F88F8}"/>
                    </a:ext>
                  </a:extLst>
                </p:cNvPr>
                <p:cNvSpPr>
                  <a:spLocks noChangeShapeType="1"/>
                </p:cNvSpPr>
                <p:nvPr/>
              </p:nvSpPr>
              <p:spPr bwMode="auto">
                <a:xfrm>
                  <a:off x="3639183" y="26912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4" name="Line 180">
                  <a:extLst>
                    <a:ext uri="{FF2B5EF4-FFF2-40B4-BE49-F238E27FC236}">
                      <a16:creationId xmlns:a16="http://schemas.microsoft.com/office/drawing/2014/main" id="{CA61F7B7-8DFE-E17D-8AD7-898C8137C69E}"/>
                    </a:ext>
                  </a:extLst>
                </p:cNvPr>
                <p:cNvSpPr>
                  <a:spLocks noChangeShapeType="1"/>
                </p:cNvSpPr>
                <p:nvPr/>
              </p:nvSpPr>
              <p:spPr bwMode="auto">
                <a:xfrm>
                  <a:off x="3662153" y="266751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5" name="Line 181">
                  <a:extLst>
                    <a:ext uri="{FF2B5EF4-FFF2-40B4-BE49-F238E27FC236}">
                      <a16:creationId xmlns:a16="http://schemas.microsoft.com/office/drawing/2014/main" id="{7F8251BF-55BE-CAF9-ACC9-279A787D9180}"/>
                    </a:ext>
                  </a:extLst>
                </p:cNvPr>
                <p:cNvSpPr>
                  <a:spLocks noChangeShapeType="1"/>
                </p:cNvSpPr>
                <p:nvPr/>
              </p:nvSpPr>
              <p:spPr bwMode="auto">
                <a:xfrm>
                  <a:off x="3643012" y="26912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6" name="Line 182">
                  <a:extLst>
                    <a:ext uri="{FF2B5EF4-FFF2-40B4-BE49-F238E27FC236}">
                      <a16:creationId xmlns:a16="http://schemas.microsoft.com/office/drawing/2014/main" id="{DB818054-D871-D9F4-7970-D93122B762E0}"/>
                    </a:ext>
                  </a:extLst>
                </p:cNvPr>
                <p:cNvSpPr>
                  <a:spLocks noChangeShapeType="1"/>
                </p:cNvSpPr>
                <p:nvPr/>
              </p:nvSpPr>
              <p:spPr bwMode="auto">
                <a:xfrm>
                  <a:off x="3665981" y="266751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7" name="Line 183">
                  <a:extLst>
                    <a:ext uri="{FF2B5EF4-FFF2-40B4-BE49-F238E27FC236}">
                      <a16:creationId xmlns:a16="http://schemas.microsoft.com/office/drawing/2014/main" id="{0703BB8C-5D91-3446-6D62-CDB18A7BC6B4}"/>
                    </a:ext>
                  </a:extLst>
                </p:cNvPr>
                <p:cNvSpPr>
                  <a:spLocks noChangeShapeType="1"/>
                </p:cNvSpPr>
                <p:nvPr/>
              </p:nvSpPr>
              <p:spPr bwMode="auto">
                <a:xfrm>
                  <a:off x="3648116" y="26912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8" name="Line 184">
                  <a:extLst>
                    <a:ext uri="{FF2B5EF4-FFF2-40B4-BE49-F238E27FC236}">
                      <a16:creationId xmlns:a16="http://schemas.microsoft.com/office/drawing/2014/main" id="{58317ED2-4731-C588-F460-0A3F22896324}"/>
                    </a:ext>
                  </a:extLst>
                </p:cNvPr>
                <p:cNvSpPr>
                  <a:spLocks noChangeShapeType="1"/>
                </p:cNvSpPr>
                <p:nvPr/>
              </p:nvSpPr>
              <p:spPr bwMode="auto">
                <a:xfrm>
                  <a:off x="3671086" y="266751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9" name="Line 185">
                  <a:extLst>
                    <a:ext uri="{FF2B5EF4-FFF2-40B4-BE49-F238E27FC236}">
                      <a16:creationId xmlns:a16="http://schemas.microsoft.com/office/drawing/2014/main" id="{05B80F77-9FE6-BEDE-CAD5-78669B6F8441}"/>
                    </a:ext>
                  </a:extLst>
                </p:cNvPr>
                <p:cNvSpPr>
                  <a:spLocks noChangeShapeType="1"/>
                </p:cNvSpPr>
                <p:nvPr/>
              </p:nvSpPr>
              <p:spPr bwMode="auto">
                <a:xfrm>
                  <a:off x="3677466" y="272291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0" name="Line 186">
                  <a:extLst>
                    <a:ext uri="{FF2B5EF4-FFF2-40B4-BE49-F238E27FC236}">
                      <a16:creationId xmlns:a16="http://schemas.microsoft.com/office/drawing/2014/main" id="{7C2A51BF-0254-88BA-C68A-9F778595B077}"/>
                    </a:ext>
                  </a:extLst>
                </p:cNvPr>
                <p:cNvSpPr>
                  <a:spLocks noChangeShapeType="1"/>
                </p:cNvSpPr>
                <p:nvPr/>
              </p:nvSpPr>
              <p:spPr bwMode="auto">
                <a:xfrm>
                  <a:off x="3700436" y="269916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1" name="Line 187">
                  <a:extLst>
                    <a:ext uri="{FF2B5EF4-FFF2-40B4-BE49-F238E27FC236}">
                      <a16:creationId xmlns:a16="http://schemas.microsoft.com/office/drawing/2014/main" id="{DA534267-174C-74FF-427F-98AE5AEF098E}"/>
                    </a:ext>
                  </a:extLst>
                </p:cNvPr>
                <p:cNvSpPr>
                  <a:spLocks noChangeShapeType="1"/>
                </p:cNvSpPr>
                <p:nvPr/>
              </p:nvSpPr>
              <p:spPr bwMode="auto">
                <a:xfrm>
                  <a:off x="3677466" y="272291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2" name="Line 188">
                  <a:extLst>
                    <a:ext uri="{FF2B5EF4-FFF2-40B4-BE49-F238E27FC236}">
                      <a16:creationId xmlns:a16="http://schemas.microsoft.com/office/drawing/2014/main" id="{E9CE6470-3E74-B368-6764-12D26EB76F29}"/>
                    </a:ext>
                  </a:extLst>
                </p:cNvPr>
                <p:cNvSpPr>
                  <a:spLocks noChangeShapeType="1"/>
                </p:cNvSpPr>
                <p:nvPr/>
              </p:nvSpPr>
              <p:spPr bwMode="auto">
                <a:xfrm>
                  <a:off x="3700436" y="269916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3" name="Line 189">
                  <a:extLst>
                    <a:ext uri="{FF2B5EF4-FFF2-40B4-BE49-F238E27FC236}">
                      <a16:creationId xmlns:a16="http://schemas.microsoft.com/office/drawing/2014/main" id="{F535C852-F6A4-F8AC-02AC-F2ACD51D3433}"/>
                    </a:ext>
                  </a:extLst>
                </p:cNvPr>
                <p:cNvSpPr>
                  <a:spLocks noChangeShapeType="1"/>
                </p:cNvSpPr>
                <p:nvPr/>
              </p:nvSpPr>
              <p:spPr bwMode="auto">
                <a:xfrm>
                  <a:off x="3706817" y="274401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4" name="Line 190">
                  <a:extLst>
                    <a:ext uri="{FF2B5EF4-FFF2-40B4-BE49-F238E27FC236}">
                      <a16:creationId xmlns:a16="http://schemas.microsoft.com/office/drawing/2014/main" id="{AA88CC68-34C6-A873-AA83-1394FE8D5663}"/>
                    </a:ext>
                  </a:extLst>
                </p:cNvPr>
                <p:cNvSpPr>
                  <a:spLocks noChangeShapeType="1"/>
                </p:cNvSpPr>
                <p:nvPr/>
              </p:nvSpPr>
              <p:spPr bwMode="auto">
                <a:xfrm>
                  <a:off x="3729787" y="272027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5" name="Line 191">
                  <a:extLst>
                    <a:ext uri="{FF2B5EF4-FFF2-40B4-BE49-F238E27FC236}">
                      <a16:creationId xmlns:a16="http://schemas.microsoft.com/office/drawing/2014/main" id="{C2483BBF-676B-CC39-16E7-0AD94D3B18E8}"/>
                    </a:ext>
                  </a:extLst>
                </p:cNvPr>
                <p:cNvSpPr>
                  <a:spLocks noChangeShapeType="1"/>
                </p:cNvSpPr>
                <p:nvPr/>
              </p:nvSpPr>
              <p:spPr bwMode="auto">
                <a:xfrm>
                  <a:off x="3791040" y="279809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6" name="Line 192">
                  <a:extLst>
                    <a:ext uri="{FF2B5EF4-FFF2-40B4-BE49-F238E27FC236}">
                      <a16:creationId xmlns:a16="http://schemas.microsoft.com/office/drawing/2014/main" id="{7A6966F0-D21A-2028-CA96-997BE6E5B8F5}"/>
                    </a:ext>
                  </a:extLst>
                </p:cNvPr>
                <p:cNvSpPr>
                  <a:spLocks noChangeShapeType="1"/>
                </p:cNvSpPr>
                <p:nvPr/>
              </p:nvSpPr>
              <p:spPr bwMode="auto">
                <a:xfrm>
                  <a:off x="3814009" y="277435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7" name="Line 193">
                  <a:extLst>
                    <a:ext uri="{FF2B5EF4-FFF2-40B4-BE49-F238E27FC236}">
                      <a16:creationId xmlns:a16="http://schemas.microsoft.com/office/drawing/2014/main" id="{9CDC39FF-4761-4B30-D558-BF5D5844BF99}"/>
                    </a:ext>
                  </a:extLst>
                </p:cNvPr>
                <p:cNvSpPr>
                  <a:spLocks noChangeShapeType="1"/>
                </p:cNvSpPr>
                <p:nvPr/>
              </p:nvSpPr>
              <p:spPr bwMode="auto">
                <a:xfrm>
                  <a:off x="3815286" y="279809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8" name="Line 194">
                  <a:extLst>
                    <a:ext uri="{FF2B5EF4-FFF2-40B4-BE49-F238E27FC236}">
                      <a16:creationId xmlns:a16="http://schemas.microsoft.com/office/drawing/2014/main" id="{2B8FA5C6-93D5-A655-442F-5E12ED3E9D25}"/>
                    </a:ext>
                  </a:extLst>
                </p:cNvPr>
                <p:cNvSpPr>
                  <a:spLocks noChangeShapeType="1"/>
                </p:cNvSpPr>
                <p:nvPr/>
              </p:nvSpPr>
              <p:spPr bwMode="auto">
                <a:xfrm>
                  <a:off x="3838255" y="277435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9" name="Line 195">
                  <a:extLst>
                    <a:ext uri="{FF2B5EF4-FFF2-40B4-BE49-F238E27FC236}">
                      <a16:creationId xmlns:a16="http://schemas.microsoft.com/office/drawing/2014/main" id="{B5EE9ABB-4A12-E518-5BA0-77484498B8CE}"/>
                    </a:ext>
                  </a:extLst>
                </p:cNvPr>
                <p:cNvSpPr>
                  <a:spLocks noChangeShapeType="1"/>
                </p:cNvSpPr>
                <p:nvPr/>
              </p:nvSpPr>
              <p:spPr bwMode="auto">
                <a:xfrm>
                  <a:off x="3845912" y="280996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0" name="Line 196">
                  <a:extLst>
                    <a:ext uri="{FF2B5EF4-FFF2-40B4-BE49-F238E27FC236}">
                      <a16:creationId xmlns:a16="http://schemas.microsoft.com/office/drawing/2014/main" id="{12A42013-D0F0-CF51-4F35-CB9EC632A1CA}"/>
                    </a:ext>
                  </a:extLst>
                </p:cNvPr>
                <p:cNvSpPr>
                  <a:spLocks noChangeShapeType="1"/>
                </p:cNvSpPr>
                <p:nvPr/>
              </p:nvSpPr>
              <p:spPr bwMode="auto">
                <a:xfrm>
                  <a:off x="3868882" y="278622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1" name="Line 197">
                  <a:extLst>
                    <a:ext uri="{FF2B5EF4-FFF2-40B4-BE49-F238E27FC236}">
                      <a16:creationId xmlns:a16="http://schemas.microsoft.com/office/drawing/2014/main" id="{C24A043B-3461-B1E4-45EE-316B9644F76E}"/>
                    </a:ext>
                  </a:extLst>
                </p:cNvPr>
                <p:cNvSpPr>
                  <a:spLocks noChangeShapeType="1"/>
                </p:cNvSpPr>
                <p:nvPr/>
              </p:nvSpPr>
              <p:spPr bwMode="auto">
                <a:xfrm>
                  <a:off x="3845912" y="280996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2" name="Line 198">
                  <a:extLst>
                    <a:ext uri="{FF2B5EF4-FFF2-40B4-BE49-F238E27FC236}">
                      <a16:creationId xmlns:a16="http://schemas.microsoft.com/office/drawing/2014/main" id="{59A379DA-9F1A-6CFA-236A-22D7C05A653B}"/>
                    </a:ext>
                  </a:extLst>
                </p:cNvPr>
                <p:cNvSpPr>
                  <a:spLocks noChangeShapeType="1"/>
                </p:cNvSpPr>
                <p:nvPr/>
              </p:nvSpPr>
              <p:spPr bwMode="auto">
                <a:xfrm>
                  <a:off x="3868882" y="278622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3" name="Line 199">
                  <a:extLst>
                    <a:ext uri="{FF2B5EF4-FFF2-40B4-BE49-F238E27FC236}">
                      <a16:creationId xmlns:a16="http://schemas.microsoft.com/office/drawing/2014/main" id="{54B66D7B-AFDD-FCC9-5E2E-1C56B00D559B}"/>
                    </a:ext>
                  </a:extLst>
                </p:cNvPr>
                <p:cNvSpPr>
                  <a:spLocks noChangeShapeType="1"/>
                </p:cNvSpPr>
                <p:nvPr/>
              </p:nvSpPr>
              <p:spPr bwMode="auto">
                <a:xfrm>
                  <a:off x="3857397" y="282051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66" name="Group 465">
                <a:extLst>
                  <a:ext uri="{FF2B5EF4-FFF2-40B4-BE49-F238E27FC236}">
                    <a16:creationId xmlns:a16="http://schemas.microsoft.com/office/drawing/2014/main" id="{3E8242B5-F6F1-2A4B-4B11-3922E1190665}"/>
                  </a:ext>
                </a:extLst>
              </p:cNvPr>
              <p:cNvGrpSpPr/>
              <p:nvPr/>
            </p:nvGrpSpPr>
            <p:grpSpPr>
              <a:xfrm>
                <a:off x="3880367" y="2796775"/>
                <a:ext cx="465778" cy="257206"/>
                <a:chOff x="3880367" y="2796775"/>
                <a:chExt cx="465778" cy="257206"/>
              </a:xfrm>
            </p:grpSpPr>
            <p:sp>
              <p:nvSpPr>
                <p:cNvPr id="585" name="Line 200">
                  <a:extLst>
                    <a:ext uri="{FF2B5EF4-FFF2-40B4-BE49-F238E27FC236}">
                      <a16:creationId xmlns:a16="http://schemas.microsoft.com/office/drawing/2014/main" id="{3CAAADE0-2FD9-A14C-192E-60EEFFAED013}"/>
                    </a:ext>
                  </a:extLst>
                </p:cNvPr>
                <p:cNvSpPr>
                  <a:spLocks noChangeShapeType="1"/>
                </p:cNvSpPr>
                <p:nvPr/>
              </p:nvSpPr>
              <p:spPr bwMode="auto">
                <a:xfrm>
                  <a:off x="3880367" y="279677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6" name="Line 201">
                  <a:extLst>
                    <a:ext uri="{FF2B5EF4-FFF2-40B4-BE49-F238E27FC236}">
                      <a16:creationId xmlns:a16="http://schemas.microsoft.com/office/drawing/2014/main" id="{82515E72-88F4-A366-9240-C1A384E3DA70}"/>
                    </a:ext>
                  </a:extLst>
                </p:cNvPr>
                <p:cNvSpPr>
                  <a:spLocks noChangeShapeType="1"/>
                </p:cNvSpPr>
                <p:nvPr/>
              </p:nvSpPr>
              <p:spPr bwMode="auto">
                <a:xfrm>
                  <a:off x="3899508" y="282051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7" name="Line 202">
                  <a:extLst>
                    <a:ext uri="{FF2B5EF4-FFF2-40B4-BE49-F238E27FC236}">
                      <a16:creationId xmlns:a16="http://schemas.microsoft.com/office/drawing/2014/main" id="{40E0BCB4-2EC3-C75D-C3DB-10D91CFFB330}"/>
                    </a:ext>
                  </a:extLst>
                </p:cNvPr>
                <p:cNvSpPr>
                  <a:spLocks noChangeShapeType="1"/>
                </p:cNvSpPr>
                <p:nvPr/>
              </p:nvSpPr>
              <p:spPr bwMode="auto">
                <a:xfrm>
                  <a:off x="3922478" y="279677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8" name="Line 203">
                  <a:extLst>
                    <a:ext uri="{FF2B5EF4-FFF2-40B4-BE49-F238E27FC236}">
                      <a16:creationId xmlns:a16="http://schemas.microsoft.com/office/drawing/2014/main" id="{3C4565EE-0317-DDB7-A616-8ACAC64BB8FB}"/>
                    </a:ext>
                  </a:extLst>
                </p:cNvPr>
                <p:cNvSpPr>
                  <a:spLocks noChangeShapeType="1"/>
                </p:cNvSpPr>
                <p:nvPr/>
              </p:nvSpPr>
              <p:spPr bwMode="auto">
                <a:xfrm>
                  <a:off x="3941620" y="2820517"/>
                  <a:ext cx="47216"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9" name="Line 204">
                  <a:extLst>
                    <a:ext uri="{FF2B5EF4-FFF2-40B4-BE49-F238E27FC236}">
                      <a16:creationId xmlns:a16="http://schemas.microsoft.com/office/drawing/2014/main" id="{08EBB506-DFC1-CB89-9465-8651F05A39C5}"/>
                    </a:ext>
                  </a:extLst>
                </p:cNvPr>
                <p:cNvSpPr>
                  <a:spLocks noChangeShapeType="1"/>
                </p:cNvSpPr>
                <p:nvPr/>
              </p:nvSpPr>
              <p:spPr bwMode="auto">
                <a:xfrm>
                  <a:off x="3964590" y="279677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0" name="Line 205">
                  <a:extLst>
                    <a:ext uri="{FF2B5EF4-FFF2-40B4-BE49-F238E27FC236}">
                      <a16:creationId xmlns:a16="http://schemas.microsoft.com/office/drawing/2014/main" id="{1CE4C471-1D5B-0FBC-4A3A-22E6EA6CB891}"/>
                    </a:ext>
                  </a:extLst>
                </p:cNvPr>
                <p:cNvSpPr>
                  <a:spLocks noChangeShapeType="1"/>
                </p:cNvSpPr>
                <p:nvPr/>
              </p:nvSpPr>
              <p:spPr bwMode="auto">
                <a:xfrm>
                  <a:off x="3963314" y="285481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1" name="Line 207">
                  <a:extLst>
                    <a:ext uri="{FF2B5EF4-FFF2-40B4-BE49-F238E27FC236}">
                      <a16:creationId xmlns:a16="http://schemas.microsoft.com/office/drawing/2014/main" id="{6F15CA5E-9E28-83E0-713E-2E86E5BCB8DC}"/>
                    </a:ext>
                  </a:extLst>
                </p:cNvPr>
                <p:cNvSpPr>
                  <a:spLocks noChangeShapeType="1"/>
                </p:cNvSpPr>
                <p:nvPr/>
              </p:nvSpPr>
              <p:spPr bwMode="auto">
                <a:xfrm>
                  <a:off x="3986283" y="283106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2" name="Line 208">
                  <a:extLst>
                    <a:ext uri="{FF2B5EF4-FFF2-40B4-BE49-F238E27FC236}">
                      <a16:creationId xmlns:a16="http://schemas.microsoft.com/office/drawing/2014/main" id="{183F6C28-F243-5F13-5C28-35854CA6E641}"/>
                    </a:ext>
                  </a:extLst>
                </p:cNvPr>
                <p:cNvSpPr>
                  <a:spLocks noChangeShapeType="1"/>
                </p:cNvSpPr>
                <p:nvPr/>
              </p:nvSpPr>
              <p:spPr bwMode="auto">
                <a:xfrm>
                  <a:off x="3972246" y="286668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3" name="Line 209">
                  <a:extLst>
                    <a:ext uri="{FF2B5EF4-FFF2-40B4-BE49-F238E27FC236}">
                      <a16:creationId xmlns:a16="http://schemas.microsoft.com/office/drawing/2014/main" id="{1A5FCE4A-5061-F38B-194A-988FE12F54AD}"/>
                    </a:ext>
                  </a:extLst>
                </p:cNvPr>
                <p:cNvSpPr>
                  <a:spLocks noChangeShapeType="1"/>
                </p:cNvSpPr>
                <p:nvPr/>
              </p:nvSpPr>
              <p:spPr bwMode="auto">
                <a:xfrm>
                  <a:off x="3995216" y="284294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4" name="Line 210">
                  <a:extLst>
                    <a:ext uri="{FF2B5EF4-FFF2-40B4-BE49-F238E27FC236}">
                      <a16:creationId xmlns:a16="http://schemas.microsoft.com/office/drawing/2014/main" id="{178EEA04-5D82-5223-9506-74E15D9BCF86}"/>
                    </a:ext>
                  </a:extLst>
                </p:cNvPr>
                <p:cNvSpPr>
                  <a:spLocks noChangeShapeType="1"/>
                </p:cNvSpPr>
                <p:nvPr/>
              </p:nvSpPr>
              <p:spPr bwMode="auto">
                <a:xfrm>
                  <a:off x="3976074" y="286668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5" name="Line 211">
                  <a:extLst>
                    <a:ext uri="{FF2B5EF4-FFF2-40B4-BE49-F238E27FC236}">
                      <a16:creationId xmlns:a16="http://schemas.microsoft.com/office/drawing/2014/main" id="{7EE45116-FFAE-F8E1-1132-80482E4D7052}"/>
                    </a:ext>
                  </a:extLst>
                </p:cNvPr>
                <p:cNvSpPr>
                  <a:spLocks noChangeShapeType="1"/>
                </p:cNvSpPr>
                <p:nvPr/>
              </p:nvSpPr>
              <p:spPr bwMode="auto">
                <a:xfrm>
                  <a:off x="3999044" y="284294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6" name="Line 212">
                  <a:extLst>
                    <a:ext uri="{FF2B5EF4-FFF2-40B4-BE49-F238E27FC236}">
                      <a16:creationId xmlns:a16="http://schemas.microsoft.com/office/drawing/2014/main" id="{B191A7B5-BD20-4F8A-E5E7-749F57BD278E}"/>
                    </a:ext>
                  </a:extLst>
                </p:cNvPr>
                <p:cNvSpPr>
                  <a:spLocks noChangeShapeType="1"/>
                </p:cNvSpPr>
                <p:nvPr/>
              </p:nvSpPr>
              <p:spPr bwMode="auto">
                <a:xfrm>
                  <a:off x="3976074" y="286668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7" name="Line 213">
                  <a:extLst>
                    <a:ext uri="{FF2B5EF4-FFF2-40B4-BE49-F238E27FC236}">
                      <a16:creationId xmlns:a16="http://schemas.microsoft.com/office/drawing/2014/main" id="{80A52786-F652-0AA7-73B6-13CB013957BE}"/>
                    </a:ext>
                  </a:extLst>
                </p:cNvPr>
                <p:cNvSpPr>
                  <a:spLocks noChangeShapeType="1"/>
                </p:cNvSpPr>
                <p:nvPr/>
              </p:nvSpPr>
              <p:spPr bwMode="auto">
                <a:xfrm>
                  <a:off x="3999044" y="284294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8" name="Line 214">
                  <a:extLst>
                    <a:ext uri="{FF2B5EF4-FFF2-40B4-BE49-F238E27FC236}">
                      <a16:creationId xmlns:a16="http://schemas.microsoft.com/office/drawing/2014/main" id="{7FC13290-C205-69B1-D948-5F9C5168E6ED}"/>
                    </a:ext>
                  </a:extLst>
                </p:cNvPr>
                <p:cNvSpPr>
                  <a:spLocks noChangeShapeType="1"/>
                </p:cNvSpPr>
                <p:nvPr/>
              </p:nvSpPr>
              <p:spPr bwMode="auto">
                <a:xfrm>
                  <a:off x="4014358" y="287855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9" name="Line 215">
                  <a:extLst>
                    <a:ext uri="{FF2B5EF4-FFF2-40B4-BE49-F238E27FC236}">
                      <a16:creationId xmlns:a16="http://schemas.microsoft.com/office/drawing/2014/main" id="{B5759B55-72E0-6EE9-8A3D-2FFF7B259FB3}"/>
                    </a:ext>
                  </a:extLst>
                </p:cNvPr>
                <p:cNvSpPr>
                  <a:spLocks noChangeShapeType="1"/>
                </p:cNvSpPr>
                <p:nvPr/>
              </p:nvSpPr>
              <p:spPr bwMode="auto">
                <a:xfrm>
                  <a:off x="4037327" y="285481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0" name="Line 216">
                  <a:extLst>
                    <a:ext uri="{FF2B5EF4-FFF2-40B4-BE49-F238E27FC236}">
                      <a16:creationId xmlns:a16="http://schemas.microsoft.com/office/drawing/2014/main" id="{4E522A8A-9CBE-634F-5A52-73F9E2897F51}"/>
                    </a:ext>
                  </a:extLst>
                </p:cNvPr>
                <p:cNvSpPr>
                  <a:spLocks noChangeShapeType="1"/>
                </p:cNvSpPr>
                <p:nvPr/>
              </p:nvSpPr>
              <p:spPr bwMode="auto">
                <a:xfrm>
                  <a:off x="4022014" y="287855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1" name="Line 217">
                  <a:extLst>
                    <a:ext uri="{FF2B5EF4-FFF2-40B4-BE49-F238E27FC236}">
                      <a16:creationId xmlns:a16="http://schemas.microsoft.com/office/drawing/2014/main" id="{9AB0C4C4-2DE2-3C3B-22BD-06E084C69BCE}"/>
                    </a:ext>
                  </a:extLst>
                </p:cNvPr>
                <p:cNvSpPr>
                  <a:spLocks noChangeShapeType="1"/>
                </p:cNvSpPr>
                <p:nvPr/>
              </p:nvSpPr>
              <p:spPr bwMode="auto">
                <a:xfrm>
                  <a:off x="4044984" y="285481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2" name="Line 218">
                  <a:extLst>
                    <a:ext uri="{FF2B5EF4-FFF2-40B4-BE49-F238E27FC236}">
                      <a16:creationId xmlns:a16="http://schemas.microsoft.com/office/drawing/2014/main" id="{28EBDE63-004C-B7FA-60BC-6E79519B3C40}"/>
                    </a:ext>
                  </a:extLst>
                </p:cNvPr>
                <p:cNvSpPr>
                  <a:spLocks noChangeShapeType="1"/>
                </p:cNvSpPr>
                <p:nvPr/>
              </p:nvSpPr>
              <p:spPr bwMode="auto">
                <a:xfrm>
                  <a:off x="4064126" y="290229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3" name="Line 219">
                  <a:extLst>
                    <a:ext uri="{FF2B5EF4-FFF2-40B4-BE49-F238E27FC236}">
                      <a16:creationId xmlns:a16="http://schemas.microsoft.com/office/drawing/2014/main" id="{85C1CE92-29F1-49E0-2C0F-433983A2DECB}"/>
                    </a:ext>
                  </a:extLst>
                </p:cNvPr>
                <p:cNvSpPr>
                  <a:spLocks noChangeShapeType="1"/>
                </p:cNvSpPr>
                <p:nvPr/>
              </p:nvSpPr>
              <p:spPr bwMode="auto">
                <a:xfrm>
                  <a:off x="4087095" y="287855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4" name="Line 220">
                  <a:extLst>
                    <a:ext uri="{FF2B5EF4-FFF2-40B4-BE49-F238E27FC236}">
                      <a16:creationId xmlns:a16="http://schemas.microsoft.com/office/drawing/2014/main" id="{EC6672E0-A955-6862-086D-5DDA666908AA}"/>
                    </a:ext>
                  </a:extLst>
                </p:cNvPr>
                <p:cNvSpPr>
                  <a:spLocks noChangeShapeType="1"/>
                </p:cNvSpPr>
                <p:nvPr/>
              </p:nvSpPr>
              <p:spPr bwMode="auto">
                <a:xfrm>
                  <a:off x="4089648" y="292603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5" name="Line 221">
                  <a:extLst>
                    <a:ext uri="{FF2B5EF4-FFF2-40B4-BE49-F238E27FC236}">
                      <a16:creationId xmlns:a16="http://schemas.microsoft.com/office/drawing/2014/main" id="{03E81FBD-549E-4EBF-2B20-EE9FE059E650}"/>
                    </a:ext>
                  </a:extLst>
                </p:cNvPr>
                <p:cNvSpPr>
                  <a:spLocks noChangeShapeType="1"/>
                </p:cNvSpPr>
                <p:nvPr/>
              </p:nvSpPr>
              <p:spPr bwMode="auto">
                <a:xfrm>
                  <a:off x="4112618" y="290229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6" name="Line 222">
                  <a:extLst>
                    <a:ext uri="{FF2B5EF4-FFF2-40B4-BE49-F238E27FC236}">
                      <a16:creationId xmlns:a16="http://schemas.microsoft.com/office/drawing/2014/main" id="{72CE2BE0-5053-D4EC-47C1-A6D5B96145D0}"/>
                    </a:ext>
                  </a:extLst>
                </p:cNvPr>
                <p:cNvSpPr>
                  <a:spLocks noChangeShapeType="1"/>
                </p:cNvSpPr>
                <p:nvPr/>
              </p:nvSpPr>
              <p:spPr bwMode="auto">
                <a:xfrm>
                  <a:off x="4089648" y="292603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7" name="Line 223">
                  <a:extLst>
                    <a:ext uri="{FF2B5EF4-FFF2-40B4-BE49-F238E27FC236}">
                      <a16:creationId xmlns:a16="http://schemas.microsoft.com/office/drawing/2014/main" id="{866BB6FB-369B-ACCF-64F3-7B37773D1FB3}"/>
                    </a:ext>
                  </a:extLst>
                </p:cNvPr>
                <p:cNvSpPr>
                  <a:spLocks noChangeShapeType="1"/>
                </p:cNvSpPr>
                <p:nvPr/>
              </p:nvSpPr>
              <p:spPr bwMode="auto">
                <a:xfrm>
                  <a:off x="4112618" y="290229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8" name="Line 224">
                  <a:extLst>
                    <a:ext uri="{FF2B5EF4-FFF2-40B4-BE49-F238E27FC236}">
                      <a16:creationId xmlns:a16="http://schemas.microsoft.com/office/drawing/2014/main" id="{0EDCE7DA-879C-D2EC-74DD-0A73BF00B7BB}"/>
                    </a:ext>
                  </a:extLst>
                </p:cNvPr>
                <p:cNvSpPr>
                  <a:spLocks noChangeShapeType="1"/>
                </p:cNvSpPr>
                <p:nvPr/>
              </p:nvSpPr>
              <p:spPr bwMode="auto">
                <a:xfrm>
                  <a:off x="4093476" y="293922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Line 225">
                  <a:extLst>
                    <a:ext uri="{FF2B5EF4-FFF2-40B4-BE49-F238E27FC236}">
                      <a16:creationId xmlns:a16="http://schemas.microsoft.com/office/drawing/2014/main" id="{A6F025D4-C1A7-2460-AFE8-5F88A47CB10A}"/>
                    </a:ext>
                  </a:extLst>
                </p:cNvPr>
                <p:cNvSpPr>
                  <a:spLocks noChangeShapeType="1"/>
                </p:cNvSpPr>
                <p:nvPr/>
              </p:nvSpPr>
              <p:spPr bwMode="auto">
                <a:xfrm>
                  <a:off x="4116446" y="291548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Line 226">
                  <a:extLst>
                    <a:ext uri="{FF2B5EF4-FFF2-40B4-BE49-F238E27FC236}">
                      <a16:creationId xmlns:a16="http://schemas.microsoft.com/office/drawing/2014/main" id="{6CE6239D-2736-9028-F849-67CA3253F96A}"/>
                    </a:ext>
                  </a:extLst>
                </p:cNvPr>
                <p:cNvSpPr>
                  <a:spLocks noChangeShapeType="1"/>
                </p:cNvSpPr>
                <p:nvPr/>
              </p:nvSpPr>
              <p:spPr bwMode="auto">
                <a:xfrm>
                  <a:off x="4118998" y="293922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Line 227">
                  <a:extLst>
                    <a:ext uri="{FF2B5EF4-FFF2-40B4-BE49-F238E27FC236}">
                      <a16:creationId xmlns:a16="http://schemas.microsoft.com/office/drawing/2014/main" id="{DE859778-8D39-7066-D472-0E5221AA85B1}"/>
                    </a:ext>
                  </a:extLst>
                </p:cNvPr>
                <p:cNvSpPr>
                  <a:spLocks noChangeShapeType="1"/>
                </p:cNvSpPr>
                <p:nvPr/>
              </p:nvSpPr>
              <p:spPr bwMode="auto">
                <a:xfrm>
                  <a:off x="4141968" y="291548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Line 228">
                  <a:extLst>
                    <a:ext uri="{FF2B5EF4-FFF2-40B4-BE49-F238E27FC236}">
                      <a16:creationId xmlns:a16="http://schemas.microsoft.com/office/drawing/2014/main" id="{C2904767-143F-FBFF-8CC9-72A0204CF8E0}"/>
                    </a:ext>
                  </a:extLst>
                </p:cNvPr>
                <p:cNvSpPr>
                  <a:spLocks noChangeShapeType="1"/>
                </p:cNvSpPr>
                <p:nvPr/>
              </p:nvSpPr>
              <p:spPr bwMode="auto">
                <a:xfrm>
                  <a:off x="4148348" y="295109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Line 229">
                  <a:extLst>
                    <a:ext uri="{FF2B5EF4-FFF2-40B4-BE49-F238E27FC236}">
                      <a16:creationId xmlns:a16="http://schemas.microsoft.com/office/drawing/2014/main" id="{CF12817E-697B-7729-1234-87CA951F5509}"/>
                    </a:ext>
                  </a:extLst>
                </p:cNvPr>
                <p:cNvSpPr>
                  <a:spLocks noChangeShapeType="1"/>
                </p:cNvSpPr>
                <p:nvPr/>
              </p:nvSpPr>
              <p:spPr bwMode="auto">
                <a:xfrm>
                  <a:off x="4171318" y="292735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Line 230">
                  <a:extLst>
                    <a:ext uri="{FF2B5EF4-FFF2-40B4-BE49-F238E27FC236}">
                      <a16:creationId xmlns:a16="http://schemas.microsoft.com/office/drawing/2014/main" id="{AA310D70-8821-355A-DF4C-E247E04C5E0B}"/>
                    </a:ext>
                  </a:extLst>
                </p:cNvPr>
                <p:cNvSpPr>
                  <a:spLocks noChangeShapeType="1"/>
                </p:cNvSpPr>
                <p:nvPr/>
              </p:nvSpPr>
              <p:spPr bwMode="auto">
                <a:xfrm>
                  <a:off x="4153453" y="295109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Line 231">
                  <a:extLst>
                    <a:ext uri="{FF2B5EF4-FFF2-40B4-BE49-F238E27FC236}">
                      <a16:creationId xmlns:a16="http://schemas.microsoft.com/office/drawing/2014/main" id="{D5E6A1D2-FEB3-FA7D-BA49-0B62A299CAFA}"/>
                    </a:ext>
                  </a:extLst>
                </p:cNvPr>
                <p:cNvSpPr>
                  <a:spLocks noChangeShapeType="1"/>
                </p:cNvSpPr>
                <p:nvPr/>
              </p:nvSpPr>
              <p:spPr bwMode="auto">
                <a:xfrm>
                  <a:off x="4176423" y="292735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Line 232">
                  <a:extLst>
                    <a:ext uri="{FF2B5EF4-FFF2-40B4-BE49-F238E27FC236}">
                      <a16:creationId xmlns:a16="http://schemas.microsoft.com/office/drawing/2014/main" id="{657F1F82-6219-B722-5855-E59423795D0F}"/>
                    </a:ext>
                  </a:extLst>
                </p:cNvPr>
                <p:cNvSpPr>
                  <a:spLocks noChangeShapeType="1"/>
                </p:cNvSpPr>
                <p:nvPr/>
              </p:nvSpPr>
              <p:spPr bwMode="auto">
                <a:xfrm>
                  <a:off x="4173871" y="295109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Line 233">
                  <a:extLst>
                    <a:ext uri="{FF2B5EF4-FFF2-40B4-BE49-F238E27FC236}">
                      <a16:creationId xmlns:a16="http://schemas.microsoft.com/office/drawing/2014/main" id="{495AFDE0-69DE-7F5B-671A-F9699A3581D3}"/>
                    </a:ext>
                  </a:extLst>
                </p:cNvPr>
                <p:cNvSpPr>
                  <a:spLocks noChangeShapeType="1"/>
                </p:cNvSpPr>
                <p:nvPr/>
              </p:nvSpPr>
              <p:spPr bwMode="auto">
                <a:xfrm>
                  <a:off x="4196840" y="292735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Line 234">
                  <a:extLst>
                    <a:ext uri="{FF2B5EF4-FFF2-40B4-BE49-F238E27FC236}">
                      <a16:creationId xmlns:a16="http://schemas.microsoft.com/office/drawing/2014/main" id="{5B9ADF84-6761-133F-CBCB-828C044F34D1}"/>
                    </a:ext>
                  </a:extLst>
                </p:cNvPr>
                <p:cNvSpPr>
                  <a:spLocks noChangeShapeType="1"/>
                </p:cNvSpPr>
                <p:nvPr/>
              </p:nvSpPr>
              <p:spPr bwMode="auto">
                <a:xfrm>
                  <a:off x="4182803" y="295109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Line 235">
                  <a:extLst>
                    <a:ext uri="{FF2B5EF4-FFF2-40B4-BE49-F238E27FC236}">
                      <a16:creationId xmlns:a16="http://schemas.microsoft.com/office/drawing/2014/main" id="{7F5E3935-0D16-FD80-6575-A933ACDCC539}"/>
                    </a:ext>
                  </a:extLst>
                </p:cNvPr>
                <p:cNvSpPr>
                  <a:spLocks noChangeShapeType="1"/>
                </p:cNvSpPr>
                <p:nvPr/>
              </p:nvSpPr>
              <p:spPr bwMode="auto">
                <a:xfrm>
                  <a:off x="4205773" y="292735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Line 236">
                  <a:extLst>
                    <a:ext uri="{FF2B5EF4-FFF2-40B4-BE49-F238E27FC236}">
                      <a16:creationId xmlns:a16="http://schemas.microsoft.com/office/drawing/2014/main" id="{0B65B8B0-EC32-2BEC-6AD4-AC1AF07AAD36}"/>
                    </a:ext>
                  </a:extLst>
                </p:cNvPr>
                <p:cNvSpPr>
                  <a:spLocks noChangeShapeType="1"/>
                </p:cNvSpPr>
                <p:nvPr/>
              </p:nvSpPr>
              <p:spPr bwMode="auto">
                <a:xfrm>
                  <a:off x="4203221" y="2990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Line 237">
                  <a:extLst>
                    <a:ext uri="{FF2B5EF4-FFF2-40B4-BE49-F238E27FC236}">
                      <a16:creationId xmlns:a16="http://schemas.microsoft.com/office/drawing/2014/main" id="{EC396B5F-C566-4B17-7D70-739931260D53}"/>
                    </a:ext>
                  </a:extLst>
                </p:cNvPr>
                <p:cNvSpPr>
                  <a:spLocks noChangeShapeType="1"/>
                </p:cNvSpPr>
                <p:nvPr/>
              </p:nvSpPr>
              <p:spPr bwMode="auto">
                <a:xfrm>
                  <a:off x="4226191" y="296692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Line 238">
                  <a:extLst>
                    <a:ext uri="{FF2B5EF4-FFF2-40B4-BE49-F238E27FC236}">
                      <a16:creationId xmlns:a16="http://schemas.microsoft.com/office/drawing/2014/main" id="{DC060ED6-4BE2-B462-D82B-56AFA88AF272}"/>
                    </a:ext>
                  </a:extLst>
                </p:cNvPr>
                <p:cNvSpPr>
                  <a:spLocks noChangeShapeType="1"/>
                </p:cNvSpPr>
                <p:nvPr/>
              </p:nvSpPr>
              <p:spPr bwMode="auto">
                <a:xfrm>
                  <a:off x="4237676" y="300254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Line 239">
                  <a:extLst>
                    <a:ext uri="{FF2B5EF4-FFF2-40B4-BE49-F238E27FC236}">
                      <a16:creationId xmlns:a16="http://schemas.microsoft.com/office/drawing/2014/main" id="{1ED62C0D-7F9F-FB5D-45DC-3A8578B85D21}"/>
                    </a:ext>
                  </a:extLst>
                </p:cNvPr>
                <p:cNvSpPr>
                  <a:spLocks noChangeShapeType="1"/>
                </p:cNvSpPr>
                <p:nvPr/>
              </p:nvSpPr>
              <p:spPr bwMode="auto">
                <a:xfrm>
                  <a:off x="4260646" y="2978798"/>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Line 240">
                  <a:extLst>
                    <a:ext uri="{FF2B5EF4-FFF2-40B4-BE49-F238E27FC236}">
                      <a16:creationId xmlns:a16="http://schemas.microsoft.com/office/drawing/2014/main" id="{123FA0FD-E690-4612-88B4-7221429270FD}"/>
                    </a:ext>
                  </a:extLst>
                </p:cNvPr>
                <p:cNvSpPr>
                  <a:spLocks noChangeShapeType="1"/>
                </p:cNvSpPr>
                <p:nvPr/>
              </p:nvSpPr>
              <p:spPr bwMode="auto">
                <a:xfrm>
                  <a:off x="4241504" y="300254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5" name="Line 241">
                  <a:extLst>
                    <a:ext uri="{FF2B5EF4-FFF2-40B4-BE49-F238E27FC236}">
                      <a16:creationId xmlns:a16="http://schemas.microsoft.com/office/drawing/2014/main" id="{8FE9ADB4-C79C-C0E9-AD68-E279236F2B87}"/>
                    </a:ext>
                  </a:extLst>
                </p:cNvPr>
                <p:cNvSpPr>
                  <a:spLocks noChangeShapeType="1"/>
                </p:cNvSpPr>
                <p:nvPr/>
              </p:nvSpPr>
              <p:spPr bwMode="auto">
                <a:xfrm>
                  <a:off x="4264474" y="2978798"/>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6" name="Line 242">
                  <a:extLst>
                    <a:ext uri="{FF2B5EF4-FFF2-40B4-BE49-F238E27FC236}">
                      <a16:creationId xmlns:a16="http://schemas.microsoft.com/office/drawing/2014/main" id="{80A8DA8D-C023-9053-03D6-2FB5C2539062}"/>
                    </a:ext>
                  </a:extLst>
                </p:cNvPr>
                <p:cNvSpPr>
                  <a:spLocks noChangeShapeType="1"/>
                </p:cNvSpPr>
                <p:nvPr/>
              </p:nvSpPr>
              <p:spPr bwMode="auto">
                <a:xfrm>
                  <a:off x="4254265" y="300254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7" name="Line 243">
                  <a:extLst>
                    <a:ext uri="{FF2B5EF4-FFF2-40B4-BE49-F238E27FC236}">
                      <a16:creationId xmlns:a16="http://schemas.microsoft.com/office/drawing/2014/main" id="{7A5C41B4-4E17-7277-C7A4-AB1C5FC00FE2}"/>
                    </a:ext>
                  </a:extLst>
                </p:cNvPr>
                <p:cNvSpPr>
                  <a:spLocks noChangeShapeType="1"/>
                </p:cNvSpPr>
                <p:nvPr/>
              </p:nvSpPr>
              <p:spPr bwMode="auto">
                <a:xfrm>
                  <a:off x="4277235" y="2978798"/>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8" name="Line 244">
                  <a:extLst>
                    <a:ext uri="{FF2B5EF4-FFF2-40B4-BE49-F238E27FC236}">
                      <a16:creationId xmlns:a16="http://schemas.microsoft.com/office/drawing/2014/main" id="{20C71FFC-BC9D-175B-C291-ECBF4C6CEFD7}"/>
                    </a:ext>
                  </a:extLst>
                </p:cNvPr>
                <p:cNvSpPr>
                  <a:spLocks noChangeShapeType="1"/>
                </p:cNvSpPr>
                <p:nvPr/>
              </p:nvSpPr>
              <p:spPr bwMode="auto">
                <a:xfrm>
                  <a:off x="4267026" y="301704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Line 245">
                  <a:extLst>
                    <a:ext uri="{FF2B5EF4-FFF2-40B4-BE49-F238E27FC236}">
                      <a16:creationId xmlns:a16="http://schemas.microsoft.com/office/drawing/2014/main" id="{C2755772-9577-6489-B18A-1AACFFE76B49}"/>
                    </a:ext>
                  </a:extLst>
                </p:cNvPr>
                <p:cNvSpPr>
                  <a:spLocks noChangeShapeType="1"/>
                </p:cNvSpPr>
                <p:nvPr/>
              </p:nvSpPr>
              <p:spPr bwMode="auto">
                <a:xfrm>
                  <a:off x="4289996" y="299330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Line 246">
                  <a:extLst>
                    <a:ext uri="{FF2B5EF4-FFF2-40B4-BE49-F238E27FC236}">
                      <a16:creationId xmlns:a16="http://schemas.microsoft.com/office/drawing/2014/main" id="{7A51C9DE-3F9B-3F7A-73E3-FC4C6B481C65}"/>
                    </a:ext>
                  </a:extLst>
                </p:cNvPr>
                <p:cNvSpPr>
                  <a:spLocks noChangeShapeType="1"/>
                </p:cNvSpPr>
                <p:nvPr/>
              </p:nvSpPr>
              <p:spPr bwMode="auto">
                <a:xfrm>
                  <a:off x="4270854" y="301704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Line 247">
                  <a:extLst>
                    <a:ext uri="{FF2B5EF4-FFF2-40B4-BE49-F238E27FC236}">
                      <a16:creationId xmlns:a16="http://schemas.microsoft.com/office/drawing/2014/main" id="{55148BDE-BBE7-FE50-6E9F-A88E5FB6CC29}"/>
                    </a:ext>
                  </a:extLst>
                </p:cNvPr>
                <p:cNvSpPr>
                  <a:spLocks noChangeShapeType="1"/>
                </p:cNvSpPr>
                <p:nvPr/>
              </p:nvSpPr>
              <p:spPr bwMode="auto">
                <a:xfrm>
                  <a:off x="4293824" y="299330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Line 248">
                  <a:extLst>
                    <a:ext uri="{FF2B5EF4-FFF2-40B4-BE49-F238E27FC236}">
                      <a16:creationId xmlns:a16="http://schemas.microsoft.com/office/drawing/2014/main" id="{D156CA2B-82C8-3594-D57E-20D2BC4B30E3}"/>
                    </a:ext>
                  </a:extLst>
                </p:cNvPr>
                <p:cNvSpPr>
                  <a:spLocks noChangeShapeType="1"/>
                </p:cNvSpPr>
                <p:nvPr/>
              </p:nvSpPr>
              <p:spPr bwMode="auto">
                <a:xfrm>
                  <a:off x="4300205" y="30302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Line 249">
                  <a:extLst>
                    <a:ext uri="{FF2B5EF4-FFF2-40B4-BE49-F238E27FC236}">
                      <a16:creationId xmlns:a16="http://schemas.microsoft.com/office/drawing/2014/main" id="{2F3DC707-A7A2-C23E-0F23-0A050E2465CA}"/>
                    </a:ext>
                  </a:extLst>
                </p:cNvPr>
                <p:cNvSpPr>
                  <a:spLocks noChangeShapeType="1"/>
                </p:cNvSpPr>
                <p:nvPr/>
              </p:nvSpPr>
              <p:spPr bwMode="auto">
                <a:xfrm>
                  <a:off x="4323175" y="300649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67" name="Group 466">
                <a:extLst>
                  <a:ext uri="{FF2B5EF4-FFF2-40B4-BE49-F238E27FC236}">
                    <a16:creationId xmlns:a16="http://schemas.microsoft.com/office/drawing/2014/main" id="{5283D1DE-36F3-271D-257E-20E3330A3F0F}"/>
                  </a:ext>
                </a:extLst>
              </p:cNvPr>
              <p:cNvGrpSpPr/>
              <p:nvPr/>
            </p:nvGrpSpPr>
            <p:grpSpPr>
              <a:xfrm>
                <a:off x="4300205" y="3006497"/>
                <a:ext cx="1158702" cy="506497"/>
                <a:chOff x="4300205" y="3006497"/>
                <a:chExt cx="1158702" cy="506497"/>
              </a:xfrm>
            </p:grpSpPr>
            <p:sp>
              <p:nvSpPr>
                <p:cNvPr id="535" name="Line 250">
                  <a:extLst>
                    <a:ext uri="{FF2B5EF4-FFF2-40B4-BE49-F238E27FC236}">
                      <a16:creationId xmlns:a16="http://schemas.microsoft.com/office/drawing/2014/main" id="{35BCC545-D16B-9933-F058-1E16D09092C5}"/>
                    </a:ext>
                  </a:extLst>
                </p:cNvPr>
                <p:cNvSpPr>
                  <a:spLocks noChangeShapeType="1"/>
                </p:cNvSpPr>
                <p:nvPr/>
              </p:nvSpPr>
              <p:spPr bwMode="auto">
                <a:xfrm>
                  <a:off x="4300205" y="30302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6" name="Line 251">
                  <a:extLst>
                    <a:ext uri="{FF2B5EF4-FFF2-40B4-BE49-F238E27FC236}">
                      <a16:creationId xmlns:a16="http://schemas.microsoft.com/office/drawing/2014/main" id="{EA75A3B0-BF54-B49B-8447-9B4956DB4D02}"/>
                    </a:ext>
                  </a:extLst>
                </p:cNvPr>
                <p:cNvSpPr>
                  <a:spLocks noChangeShapeType="1"/>
                </p:cNvSpPr>
                <p:nvPr/>
              </p:nvSpPr>
              <p:spPr bwMode="auto">
                <a:xfrm>
                  <a:off x="4323175" y="300649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7" name="Line 252">
                  <a:extLst>
                    <a:ext uri="{FF2B5EF4-FFF2-40B4-BE49-F238E27FC236}">
                      <a16:creationId xmlns:a16="http://schemas.microsoft.com/office/drawing/2014/main" id="{24DFCD93-9750-4FBB-020F-402290585427}"/>
                    </a:ext>
                  </a:extLst>
                </p:cNvPr>
                <p:cNvSpPr>
                  <a:spLocks noChangeShapeType="1"/>
                </p:cNvSpPr>
                <p:nvPr/>
              </p:nvSpPr>
              <p:spPr bwMode="auto">
                <a:xfrm>
                  <a:off x="4321899" y="30302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8" name="Line 253">
                  <a:extLst>
                    <a:ext uri="{FF2B5EF4-FFF2-40B4-BE49-F238E27FC236}">
                      <a16:creationId xmlns:a16="http://schemas.microsoft.com/office/drawing/2014/main" id="{D25CE7B5-9F34-485E-E7F7-18923C812ABF}"/>
                    </a:ext>
                  </a:extLst>
                </p:cNvPr>
                <p:cNvSpPr>
                  <a:spLocks noChangeShapeType="1"/>
                </p:cNvSpPr>
                <p:nvPr/>
              </p:nvSpPr>
              <p:spPr bwMode="auto">
                <a:xfrm>
                  <a:off x="4344868" y="300649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9" name="Line 254">
                  <a:extLst>
                    <a:ext uri="{FF2B5EF4-FFF2-40B4-BE49-F238E27FC236}">
                      <a16:creationId xmlns:a16="http://schemas.microsoft.com/office/drawing/2014/main" id="{26115FDC-58A7-96A0-2D50-87C9E744B473}"/>
                    </a:ext>
                  </a:extLst>
                </p:cNvPr>
                <p:cNvSpPr>
                  <a:spLocks noChangeShapeType="1"/>
                </p:cNvSpPr>
                <p:nvPr/>
              </p:nvSpPr>
              <p:spPr bwMode="auto">
                <a:xfrm>
                  <a:off x="4321899" y="30302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0" name="Line 255">
                  <a:extLst>
                    <a:ext uri="{FF2B5EF4-FFF2-40B4-BE49-F238E27FC236}">
                      <a16:creationId xmlns:a16="http://schemas.microsoft.com/office/drawing/2014/main" id="{6632D6C5-C374-89D4-4BE9-0F0DB8E7603F}"/>
                    </a:ext>
                  </a:extLst>
                </p:cNvPr>
                <p:cNvSpPr>
                  <a:spLocks noChangeShapeType="1"/>
                </p:cNvSpPr>
                <p:nvPr/>
              </p:nvSpPr>
              <p:spPr bwMode="auto">
                <a:xfrm>
                  <a:off x="4344868" y="300649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1" name="Line 256">
                  <a:extLst>
                    <a:ext uri="{FF2B5EF4-FFF2-40B4-BE49-F238E27FC236}">
                      <a16:creationId xmlns:a16="http://schemas.microsoft.com/office/drawing/2014/main" id="{F322EBB1-3F01-B537-D64C-87B50A6ECB46}"/>
                    </a:ext>
                  </a:extLst>
                </p:cNvPr>
                <p:cNvSpPr>
                  <a:spLocks noChangeShapeType="1"/>
                </p:cNvSpPr>
                <p:nvPr/>
              </p:nvSpPr>
              <p:spPr bwMode="auto">
                <a:xfrm>
                  <a:off x="4329555" y="30447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2" name="Line 257">
                  <a:extLst>
                    <a:ext uri="{FF2B5EF4-FFF2-40B4-BE49-F238E27FC236}">
                      <a16:creationId xmlns:a16="http://schemas.microsoft.com/office/drawing/2014/main" id="{CA20741C-DF9E-6C0C-3942-5C6B67C83823}"/>
                    </a:ext>
                  </a:extLst>
                </p:cNvPr>
                <p:cNvSpPr>
                  <a:spLocks noChangeShapeType="1"/>
                </p:cNvSpPr>
                <p:nvPr/>
              </p:nvSpPr>
              <p:spPr bwMode="auto">
                <a:xfrm>
                  <a:off x="4352525" y="302100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3" name="Line 258">
                  <a:extLst>
                    <a:ext uri="{FF2B5EF4-FFF2-40B4-BE49-F238E27FC236}">
                      <a16:creationId xmlns:a16="http://schemas.microsoft.com/office/drawing/2014/main" id="{8BA2410B-832D-BB82-4FB8-F4781E06EE86}"/>
                    </a:ext>
                  </a:extLst>
                </p:cNvPr>
                <p:cNvSpPr>
                  <a:spLocks noChangeShapeType="1"/>
                </p:cNvSpPr>
                <p:nvPr/>
              </p:nvSpPr>
              <p:spPr bwMode="auto">
                <a:xfrm>
                  <a:off x="4380599" y="305925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4" name="Line 259">
                  <a:extLst>
                    <a:ext uri="{FF2B5EF4-FFF2-40B4-BE49-F238E27FC236}">
                      <a16:creationId xmlns:a16="http://schemas.microsoft.com/office/drawing/2014/main" id="{92A5E681-C5F4-1D4E-5F8E-1C991A23741A}"/>
                    </a:ext>
                  </a:extLst>
                </p:cNvPr>
                <p:cNvSpPr>
                  <a:spLocks noChangeShapeType="1"/>
                </p:cNvSpPr>
                <p:nvPr/>
              </p:nvSpPr>
              <p:spPr bwMode="auto">
                <a:xfrm>
                  <a:off x="4403569" y="303551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5" name="Line 260">
                  <a:extLst>
                    <a:ext uri="{FF2B5EF4-FFF2-40B4-BE49-F238E27FC236}">
                      <a16:creationId xmlns:a16="http://schemas.microsoft.com/office/drawing/2014/main" id="{40E912EF-2A8D-0354-58FD-618B3EA7E9FA}"/>
                    </a:ext>
                  </a:extLst>
                </p:cNvPr>
                <p:cNvSpPr>
                  <a:spLocks noChangeShapeType="1"/>
                </p:cNvSpPr>
                <p:nvPr/>
              </p:nvSpPr>
              <p:spPr bwMode="auto">
                <a:xfrm>
                  <a:off x="4389532" y="307376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6" name="Line 261">
                  <a:extLst>
                    <a:ext uri="{FF2B5EF4-FFF2-40B4-BE49-F238E27FC236}">
                      <a16:creationId xmlns:a16="http://schemas.microsoft.com/office/drawing/2014/main" id="{65B9BFB7-A276-069E-FA0E-5AD114DD8EDD}"/>
                    </a:ext>
                  </a:extLst>
                </p:cNvPr>
                <p:cNvSpPr>
                  <a:spLocks noChangeShapeType="1"/>
                </p:cNvSpPr>
                <p:nvPr/>
              </p:nvSpPr>
              <p:spPr bwMode="auto">
                <a:xfrm>
                  <a:off x="4412502" y="305002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7" name="Line 262">
                  <a:extLst>
                    <a:ext uri="{FF2B5EF4-FFF2-40B4-BE49-F238E27FC236}">
                      <a16:creationId xmlns:a16="http://schemas.microsoft.com/office/drawing/2014/main" id="{66CD96A4-17C7-38E4-AB15-536F24F50251}"/>
                    </a:ext>
                  </a:extLst>
                </p:cNvPr>
                <p:cNvSpPr>
                  <a:spLocks noChangeShapeType="1"/>
                </p:cNvSpPr>
                <p:nvPr/>
              </p:nvSpPr>
              <p:spPr bwMode="auto">
                <a:xfrm>
                  <a:off x="4406121" y="307376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8" name="Line 263">
                  <a:extLst>
                    <a:ext uri="{FF2B5EF4-FFF2-40B4-BE49-F238E27FC236}">
                      <a16:creationId xmlns:a16="http://schemas.microsoft.com/office/drawing/2014/main" id="{027510E0-72EA-E829-0D8E-A76C4E19E99E}"/>
                    </a:ext>
                  </a:extLst>
                </p:cNvPr>
                <p:cNvSpPr>
                  <a:spLocks noChangeShapeType="1"/>
                </p:cNvSpPr>
                <p:nvPr/>
              </p:nvSpPr>
              <p:spPr bwMode="auto">
                <a:xfrm>
                  <a:off x="4429091" y="305002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9" name="Line 264">
                  <a:extLst>
                    <a:ext uri="{FF2B5EF4-FFF2-40B4-BE49-F238E27FC236}">
                      <a16:creationId xmlns:a16="http://schemas.microsoft.com/office/drawing/2014/main" id="{8AF7C946-740C-3D9A-3D57-8F6F03747405}"/>
                    </a:ext>
                  </a:extLst>
                </p:cNvPr>
                <p:cNvSpPr>
                  <a:spLocks noChangeShapeType="1"/>
                </p:cNvSpPr>
                <p:nvPr/>
              </p:nvSpPr>
              <p:spPr bwMode="auto">
                <a:xfrm>
                  <a:off x="4430367" y="3088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0" name="Line 265">
                  <a:extLst>
                    <a:ext uri="{FF2B5EF4-FFF2-40B4-BE49-F238E27FC236}">
                      <a16:creationId xmlns:a16="http://schemas.microsoft.com/office/drawing/2014/main" id="{0E20552A-47F0-0E8F-ADD9-AD7C3556D4F4}"/>
                    </a:ext>
                  </a:extLst>
                </p:cNvPr>
                <p:cNvSpPr>
                  <a:spLocks noChangeShapeType="1"/>
                </p:cNvSpPr>
                <p:nvPr/>
              </p:nvSpPr>
              <p:spPr bwMode="auto">
                <a:xfrm>
                  <a:off x="4453337" y="3064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1" name="Line 266">
                  <a:extLst>
                    <a:ext uri="{FF2B5EF4-FFF2-40B4-BE49-F238E27FC236}">
                      <a16:creationId xmlns:a16="http://schemas.microsoft.com/office/drawing/2014/main" id="{C5EC8493-1429-005F-6360-BC79C92AA584}"/>
                    </a:ext>
                  </a:extLst>
                </p:cNvPr>
                <p:cNvSpPr>
                  <a:spLocks noChangeShapeType="1"/>
                </p:cNvSpPr>
                <p:nvPr/>
              </p:nvSpPr>
              <p:spPr bwMode="auto">
                <a:xfrm>
                  <a:off x="4443128" y="3088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2" name="Line 267">
                  <a:extLst>
                    <a:ext uri="{FF2B5EF4-FFF2-40B4-BE49-F238E27FC236}">
                      <a16:creationId xmlns:a16="http://schemas.microsoft.com/office/drawing/2014/main" id="{73BEF1DB-73CC-9C6E-49C7-07D58EE78E23}"/>
                    </a:ext>
                  </a:extLst>
                </p:cNvPr>
                <p:cNvSpPr>
                  <a:spLocks noChangeShapeType="1"/>
                </p:cNvSpPr>
                <p:nvPr/>
              </p:nvSpPr>
              <p:spPr bwMode="auto">
                <a:xfrm>
                  <a:off x="4466098" y="3064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3" name="Line 268">
                  <a:extLst>
                    <a:ext uri="{FF2B5EF4-FFF2-40B4-BE49-F238E27FC236}">
                      <a16:creationId xmlns:a16="http://schemas.microsoft.com/office/drawing/2014/main" id="{46AD975B-FD69-2621-1F5C-A316801DD355}"/>
                    </a:ext>
                  </a:extLst>
                </p:cNvPr>
                <p:cNvSpPr>
                  <a:spLocks noChangeShapeType="1"/>
                </p:cNvSpPr>
                <p:nvPr/>
              </p:nvSpPr>
              <p:spPr bwMode="auto">
                <a:xfrm>
                  <a:off x="4477583" y="310410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4" name="Line 269">
                  <a:extLst>
                    <a:ext uri="{FF2B5EF4-FFF2-40B4-BE49-F238E27FC236}">
                      <a16:creationId xmlns:a16="http://schemas.microsoft.com/office/drawing/2014/main" id="{ACC25498-E12A-56AF-902F-A77401C79F06}"/>
                    </a:ext>
                  </a:extLst>
                </p:cNvPr>
                <p:cNvSpPr>
                  <a:spLocks noChangeShapeType="1"/>
                </p:cNvSpPr>
                <p:nvPr/>
              </p:nvSpPr>
              <p:spPr bwMode="auto">
                <a:xfrm>
                  <a:off x="4500553" y="308036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5" name="Line 270">
                  <a:extLst>
                    <a:ext uri="{FF2B5EF4-FFF2-40B4-BE49-F238E27FC236}">
                      <a16:creationId xmlns:a16="http://schemas.microsoft.com/office/drawing/2014/main" id="{A7DB5A33-3FCB-1836-BCDF-53F7636D8B97}"/>
                    </a:ext>
                  </a:extLst>
                </p:cNvPr>
                <p:cNvSpPr>
                  <a:spLocks noChangeShapeType="1"/>
                </p:cNvSpPr>
                <p:nvPr/>
              </p:nvSpPr>
              <p:spPr bwMode="auto">
                <a:xfrm>
                  <a:off x="4498001" y="311993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6" name="Line 271">
                  <a:extLst>
                    <a:ext uri="{FF2B5EF4-FFF2-40B4-BE49-F238E27FC236}">
                      <a16:creationId xmlns:a16="http://schemas.microsoft.com/office/drawing/2014/main" id="{51F2E277-2618-29A2-E7E1-D1F24BBED1CA}"/>
                    </a:ext>
                  </a:extLst>
                </p:cNvPr>
                <p:cNvSpPr>
                  <a:spLocks noChangeShapeType="1"/>
                </p:cNvSpPr>
                <p:nvPr/>
              </p:nvSpPr>
              <p:spPr bwMode="auto">
                <a:xfrm>
                  <a:off x="4520971" y="309618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7" name="Line 272">
                  <a:extLst>
                    <a:ext uri="{FF2B5EF4-FFF2-40B4-BE49-F238E27FC236}">
                      <a16:creationId xmlns:a16="http://schemas.microsoft.com/office/drawing/2014/main" id="{DD42D9EE-0149-2261-892A-6848BBEA2DFC}"/>
                    </a:ext>
                  </a:extLst>
                </p:cNvPr>
                <p:cNvSpPr>
                  <a:spLocks noChangeShapeType="1"/>
                </p:cNvSpPr>
                <p:nvPr/>
              </p:nvSpPr>
              <p:spPr bwMode="auto">
                <a:xfrm>
                  <a:off x="4587328" y="315026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8" name="Line 273">
                  <a:extLst>
                    <a:ext uri="{FF2B5EF4-FFF2-40B4-BE49-F238E27FC236}">
                      <a16:creationId xmlns:a16="http://schemas.microsoft.com/office/drawing/2014/main" id="{D50E3EC9-27A9-C6B1-6E88-F22C88C88490}"/>
                    </a:ext>
                  </a:extLst>
                </p:cNvPr>
                <p:cNvSpPr>
                  <a:spLocks noChangeShapeType="1"/>
                </p:cNvSpPr>
                <p:nvPr/>
              </p:nvSpPr>
              <p:spPr bwMode="auto">
                <a:xfrm>
                  <a:off x="4610298" y="312652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9" name="Line 274">
                  <a:extLst>
                    <a:ext uri="{FF2B5EF4-FFF2-40B4-BE49-F238E27FC236}">
                      <a16:creationId xmlns:a16="http://schemas.microsoft.com/office/drawing/2014/main" id="{6C456284-0219-C023-2EA2-5D3FD24E1D6E}"/>
                    </a:ext>
                  </a:extLst>
                </p:cNvPr>
                <p:cNvSpPr>
                  <a:spLocks noChangeShapeType="1"/>
                </p:cNvSpPr>
                <p:nvPr/>
              </p:nvSpPr>
              <p:spPr bwMode="auto">
                <a:xfrm>
                  <a:off x="4725147" y="32465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0" name="Line 275">
                  <a:extLst>
                    <a:ext uri="{FF2B5EF4-FFF2-40B4-BE49-F238E27FC236}">
                      <a16:creationId xmlns:a16="http://schemas.microsoft.com/office/drawing/2014/main" id="{7064BFD9-E3E0-ADCB-D4A5-CED3E13D38D2}"/>
                    </a:ext>
                  </a:extLst>
                </p:cNvPr>
                <p:cNvSpPr>
                  <a:spLocks noChangeShapeType="1"/>
                </p:cNvSpPr>
                <p:nvPr/>
              </p:nvSpPr>
              <p:spPr bwMode="auto">
                <a:xfrm>
                  <a:off x="4748117" y="3221494"/>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1" name="Line 276">
                  <a:extLst>
                    <a:ext uri="{FF2B5EF4-FFF2-40B4-BE49-F238E27FC236}">
                      <a16:creationId xmlns:a16="http://schemas.microsoft.com/office/drawing/2014/main" id="{AA88AFCF-F248-2959-3798-D5C04A6AF9AD}"/>
                    </a:ext>
                  </a:extLst>
                </p:cNvPr>
                <p:cNvSpPr>
                  <a:spLocks noChangeShapeType="1"/>
                </p:cNvSpPr>
                <p:nvPr/>
              </p:nvSpPr>
              <p:spPr bwMode="auto">
                <a:xfrm>
                  <a:off x="4743013" y="32465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2" name="Line 277">
                  <a:extLst>
                    <a:ext uri="{FF2B5EF4-FFF2-40B4-BE49-F238E27FC236}">
                      <a16:creationId xmlns:a16="http://schemas.microsoft.com/office/drawing/2014/main" id="{9C7D4535-571B-1BBF-9B0A-4ADD88AFF733}"/>
                    </a:ext>
                  </a:extLst>
                </p:cNvPr>
                <p:cNvSpPr>
                  <a:spLocks noChangeShapeType="1"/>
                </p:cNvSpPr>
                <p:nvPr/>
              </p:nvSpPr>
              <p:spPr bwMode="auto">
                <a:xfrm>
                  <a:off x="4765983" y="3221494"/>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3" name="Line 278">
                  <a:extLst>
                    <a:ext uri="{FF2B5EF4-FFF2-40B4-BE49-F238E27FC236}">
                      <a16:creationId xmlns:a16="http://schemas.microsoft.com/office/drawing/2014/main" id="{03CDB5F1-CE1C-B8F8-B98F-070A5B8EB0F5}"/>
                    </a:ext>
                  </a:extLst>
                </p:cNvPr>
                <p:cNvSpPr>
                  <a:spLocks noChangeShapeType="1"/>
                </p:cNvSpPr>
                <p:nvPr/>
              </p:nvSpPr>
              <p:spPr bwMode="auto">
                <a:xfrm>
                  <a:off x="4818303" y="326238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4" name="Line 279">
                  <a:extLst>
                    <a:ext uri="{FF2B5EF4-FFF2-40B4-BE49-F238E27FC236}">
                      <a16:creationId xmlns:a16="http://schemas.microsoft.com/office/drawing/2014/main" id="{E8C692E4-C755-55C9-41CA-0245DAEAACB6}"/>
                    </a:ext>
                  </a:extLst>
                </p:cNvPr>
                <p:cNvSpPr>
                  <a:spLocks noChangeShapeType="1"/>
                </p:cNvSpPr>
                <p:nvPr/>
              </p:nvSpPr>
              <p:spPr bwMode="auto">
                <a:xfrm>
                  <a:off x="4841273" y="323864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5" name="Line 280">
                  <a:extLst>
                    <a:ext uri="{FF2B5EF4-FFF2-40B4-BE49-F238E27FC236}">
                      <a16:creationId xmlns:a16="http://schemas.microsoft.com/office/drawing/2014/main" id="{B9F9AE38-53F0-8D77-E63D-F2EB6F814B56}"/>
                    </a:ext>
                  </a:extLst>
                </p:cNvPr>
                <p:cNvSpPr>
                  <a:spLocks noChangeShapeType="1"/>
                </p:cNvSpPr>
                <p:nvPr/>
              </p:nvSpPr>
              <p:spPr bwMode="auto">
                <a:xfrm>
                  <a:off x="4882108" y="329535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6" name="Line 281">
                  <a:extLst>
                    <a:ext uri="{FF2B5EF4-FFF2-40B4-BE49-F238E27FC236}">
                      <a16:creationId xmlns:a16="http://schemas.microsoft.com/office/drawing/2014/main" id="{7670E74F-85A3-A07C-9521-17BC89041717}"/>
                    </a:ext>
                  </a:extLst>
                </p:cNvPr>
                <p:cNvSpPr>
                  <a:spLocks noChangeShapeType="1"/>
                </p:cNvSpPr>
                <p:nvPr/>
              </p:nvSpPr>
              <p:spPr bwMode="auto">
                <a:xfrm>
                  <a:off x="4905078" y="327161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7" name="Line 282">
                  <a:extLst>
                    <a:ext uri="{FF2B5EF4-FFF2-40B4-BE49-F238E27FC236}">
                      <a16:creationId xmlns:a16="http://schemas.microsoft.com/office/drawing/2014/main" id="{EA09DC9E-D4BB-AAA5-4B0E-3E4AB68FEF2F}"/>
                    </a:ext>
                  </a:extLst>
                </p:cNvPr>
                <p:cNvSpPr>
                  <a:spLocks noChangeShapeType="1"/>
                </p:cNvSpPr>
                <p:nvPr/>
              </p:nvSpPr>
              <p:spPr bwMode="auto">
                <a:xfrm>
                  <a:off x="5083732" y="336262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8" name="Line 283">
                  <a:extLst>
                    <a:ext uri="{FF2B5EF4-FFF2-40B4-BE49-F238E27FC236}">
                      <a16:creationId xmlns:a16="http://schemas.microsoft.com/office/drawing/2014/main" id="{1737EDAC-CBB2-7BDB-836E-3932ABB2DD43}"/>
                    </a:ext>
                  </a:extLst>
                </p:cNvPr>
                <p:cNvSpPr>
                  <a:spLocks noChangeShapeType="1"/>
                </p:cNvSpPr>
                <p:nvPr/>
              </p:nvSpPr>
              <p:spPr bwMode="auto">
                <a:xfrm>
                  <a:off x="5106702" y="333888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9" name="Line 284">
                  <a:extLst>
                    <a:ext uri="{FF2B5EF4-FFF2-40B4-BE49-F238E27FC236}">
                      <a16:creationId xmlns:a16="http://schemas.microsoft.com/office/drawing/2014/main" id="{A08F1B7A-4A34-1509-7FFB-608C3EFCE858}"/>
                    </a:ext>
                  </a:extLst>
                </p:cNvPr>
                <p:cNvSpPr>
                  <a:spLocks noChangeShapeType="1"/>
                </p:cNvSpPr>
                <p:nvPr/>
              </p:nvSpPr>
              <p:spPr bwMode="auto">
                <a:xfrm>
                  <a:off x="5087561" y="336262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0" name="Line 285">
                  <a:extLst>
                    <a:ext uri="{FF2B5EF4-FFF2-40B4-BE49-F238E27FC236}">
                      <a16:creationId xmlns:a16="http://schemas.microsoft.com/office/drawing/2014/main" id="{A53C6EB7-220A-B250-AFEA-B9744FB59FD2}"/>
                    </a:ext>
                  </a:extLst>
                </p:cNvPr>
                <p:cNvSpPr>
                  <a:spLocks noChangeShapeType="1"/>
                </p:cNvSpPr>
                <p:nvPr/>
              </p:nvSpPr>
              <p:spPr bwMode="auto">
                <a:xfrm>
                  <a:off x="5110531" y="333888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1" name="Line 286">
                  <a:extLst>
                    <a:ext uri="{FF2B5EF4-FFF2-40B4-BE49-F238E27FC236}">
                      <a16:creationId xmlns:a16="http://schemas.microsoft.com/office/drawing/2014/main" id="{9E67F38F-9137-A514-F1D1-60E83E045957}"/>
                    </a:ext>
                  </a:extLst>
                </p:cNvPr>
                <p:cNvSpPr>
                  <a:spLocks noChangeShapeType="1"/>
                </p:cNvSpPr>
                <p:nvPr/>
              </p:nvSpPr>
              <p:spPr bwMode="auto">
                <a:xfrm>
                  <a:off x="5129672" y="336262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2" name="Line 287">
                  <a:extLst>
                    <a:ext uri="{FF2B5EF4-FFF2-40B4-BE49-F238E27FC236}">
                      <a16:creationId xmlns:a16="http://schemas.microsoft.com/office/drawing/2014/main" id="{79C2FEAF-DB9F-CE04-4849-9633667C5DE5}"/>
                    </a:ext>
                  </a:extLst>
                </p:cNvPr>
                <p:cNvSpPr>
                  <a:spLocks noChangeShapeType="1"/>
                </p:cNvSpPr>
                <p:nvPr/>
              </p:nvSpPr>
              <p:spPr bwMode="auto">
                <a:xfrm>
                  <a:off x="5152642" y="333888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3" name="Line 288">
                  <a:extLst>
                    <a:ext uri="{FF2B5EF4-FFF2-40B4-BE49-F238E27FC236}">
                      <a16:creationId xmlns:a16="http://schemas.microsoft.com/office/drawing/2014/main" id="{AA2F3D33-5888-4A70-7A19-A24DCE3EBE38}"/>
                    </a:ext>
                  </a:extLst>
                </p:cNvPr>
                <p:cNvSpPr>
                  <a:spLocks noChangeShapeType="1"/>
                </p:cNvSpPr>
                <p:nvPr/>
              </p:nvSpPr>
              <p:spPr bwMode="auto">
                <a:xfrm>
                  <a:off x="5189649" y="341538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4" name="Line 289">
                  <a:extLst>
                    <a:ext uri="{FF2B5EF4-FFF2-40B4-BE49-F238E27FC236}">
                      <a16:creationId xmlns:a16="http://schemas.microsoft.com/office/drawing/2014/main" id="{508C6A52-3042-736E-244D-E6FFCDEDC5A7}"/>
                    </a:ext>
                  </a:extLst>
                </p:cNvPr>
                <p:cNvSpPr>
                  <a:spLocks noChangeShapeType="1"/>
                </p:cNvSpPr>
                <p:nvPr/>
              </p:nvSpPr>
              <p:spPr bwMode="auto">
                <a:xfrm>
                  <a:off x="5212619" y="339164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5" name="Line 290">
                  <a:extLst>
                    <a:ext uri="{FF2B5EF4-FFF2-40B4-BE49-F238E27FC236}">
                      <a16:creationId xmlns:a16="http://schemas.microsoft.com/office/drawing/2014/main" id="{7029CAAC-5404-2DDA-CD5F-739710D3B906}"/>
                    </a:ext>
                  </a:extLst>
                </p:cNvPr>
                <p:cNvSpPr>
                  <a:spLocks noChangeShapeType="1"/>
                </p:cNvSpPr>
                <p:nvPr/>
              </p:nvSpPr>
              <p:spPr bwMode="auto">
                <a:xfrm>
                  <a:off x="5243245" y="341538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6" name="Line 291">
                  <a:extLst>
                    <a:ext uri="{FF2B5EF4-FFF2-40B4-BE49-F238E27FC236}">
                      <a16:creationId xmlns:a16="http://schemas.microsoft.com/office/drawing/2014/main" id="{EEC6927E-940B-C098-CDA8-D61E4398BC4F}"/>
                    </a:ext>
                  </a:extLst>
                </p:cNvPr>
                <p:cNvSpPr>
                  <a:spLocks noChangeShapeType="1"/>
                </p:cNvSpPr>
                <p:nvPr/>
              </p:nvSpPr>
              <p:spPr bwMode="auto">
                <a:xfrm>
                  <a:off x="5266215" y="339164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7" name="Line 292">
                  <a:extLst>
                    <a:ext uri="{FF2B5EF4-FFF2-40B4-BE49-F238E27FC236}">
                      <a16:creationId xmlns:a16="http://schemas.microsoft.com/office/drawing/2014/main" id="{5DCCEA50-8046-D819-6317-12904341D28E}"/>
                    </a:ext>
                  </a:extLst>
                </p:cNvPr>
                <p:cNvSpPr>
                  <a:spLocks noChangeShapeType="1"/>
                </p:cNvSpPr>
                <p:nvPr/>
              </p:nvSpPr>
              <p:spPr bwMode="auto">
                <a:xfrm>
                  <a:off x="5391273" y="347078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8" name="Line 293">
                  <a:extLst>
                    <a:ext uri="{FF2B5EF4-FFF2-40B4-BE49-F238E27FC236}">
                      <a16:creationId xmlns:a16="http://schemas.microsoft.com/office/drawing/2014/main" id="{0DA9B526-7E81-7989-609D-8B67B512B981}"/>
                    </a:ext>
                  </a:extLst>
                </p:cNvPr>
                <p:cNvSpPr>
                  <a:spLocks noChangeShapeType="1"/>
                </p:cNvSpPr>
                <p:nvPr/>
              </p:nvSpPr>
              <p:spPr bwMode="auto">
                <a:xfrm>
                  <a:off x="5414243" y="344704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9" name="Line 294">
                  <a:extLst>
                    <a:ext uri="{FF2B5EF4-FFF2-40B4-BE49-F238E27FC236}">
                      <a16:creationId xmlns:a16="http://schemas.microsoft.com/office/drawing/2014/main" id="{25E10275-56D1-E188-CCBB-AAA431A11C93}"/>
                    </a:ext>
                  </a:extLst>
                </p:cNvPr>
                <p:cNvSpPr>
                  <a:spLocks noChangeShapeType="1"/>
                </p:cNvSpPr>
                <p:nvPr/>
              </p:nvSpPr>
              <p:spPr bwMode="auto">
                <a:xfrm>
                  <a:off x="5398930" y="348925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0" name="Line 295">
                  <a:extLst>
                    <a:ext uri="{FF2B5EF4-FFF2-40B4-BE49-F238E27FC236}">
                      <a16:creationId xmlns:a16="http://schemas.microsoft.com/office/drawing/2014/main" id="{F4DA76C3-E97C-DF6D-DE95-C3B338121BFF}"/>
                    </a:ext>
                  </a:extLst>
                </p:cNvPr>
                <p:cNvSpPr>
                  <a:spLocks noChangeShapeType="1"/>
                </p:cNvSpPr>
                <p:nvPr/>
              </p:nvSpPr>
              <p:spPr bwMode="auto">
                <a:xfrm>
                  <a:off x="5421900" y="346551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1" name="Line 296">
                  <a:extLst>
                    <a:ext uri="{FF2B5EF4-FFF2-40B4-BE49-F238E27FC236}">
                      <a16:creationId xmlns:a16="http://schemas.microsoft.com/office/drawing/2014/main" id="{FCCFCB45-2E8C-C5D5-F703-7131C6C1D587}"/>
                    </a:ext>
                  </a:extLst>
                </p:cNvPr>
                <p:cNvSpPr>
                  <a:spLocks noChangeShapeType="1"/>
                </p:cNvSpPr>
                <p:nvPr/>
              </p:nvSpPr>
              <p:spPr bwMode="auto">
                <a:xfrm>
                  <a:off x="5404034" y="348925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2" name="Line 297">
                  <a:extLst>
                    <a:ext uri="{FF2B5EF4-FFF2-40B4-BE49-F238E27FC236}">
                      <a16:creationId xmlns:a16="http://schemas.microsoft.com/office/drawing/2014/main" id="{2BD7CC93-504D-8634-CCB3-8E4BB122205B}"/>
                    </a:ext>
                  </a:extLst>
                </p:cNvPr>
                <p:cNvSpPr>
                  <a:spLocks noChangeShapeType="1"/>
                </p:cNvSpPr>
                <p:nvPr/>
              </p:nvSpPr>
              <p:spPr bwMode="auto">
                <a:xfrm>
                  <a:off x="5427004" y="346551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3" name="Line 298">
                  <a:extLst>
                    <a:ext uri="{FF2B5EF4-FFF2-40B4-BE49-F238E27FC236}">
                      <a16:creationId xmlns:a16="http://schemas.microsoft.com/office/drawing/2014/main" id="{445A1C51-7869-F865-662D-738FC40E8757}"/>
                    </a:ext>
                  </a:extLst>
                </p:cNvPr>
                <p:cNvSpPr>
                  <a:spLocks noChangeShapeType="1"/>
                </p:cNvSpPr>
                <p:nvPr/>
              </p:nvSpPr>
              <p:spPr bwMode="auto">
                <a:xfrm>
                  <a:off x="5412967" y="348925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4" name="Line 299">
                  <a:extLst>
                    <a:ext uri="{FF2B5EF4-FFF2-40B4-BE49-F238E27FC236}">
                      <a16:creationId xmlns:a16="http://schemas.microsoft.com/office/drawing/2014/main" id="{1F4238E6-D702-9462-613F-9E7D1FB9A6FA}"/>
                    </a:ext>
                  </a:extLst>
                </p:cNvPr>
                <p:cNvSpPr>
                  <a:spLocks noChangeShapeType="1"/>
                </p:cNvSpPr>
                <p:nvPr/>
              </p:nvSpPr>
              <p:spPr bwMode="auto">
                <a:xfrm>
                  <a:off x="5435937" y="346551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68" name="Group 467">
                <a:extLst>
                  <a:ext uri="{FF2B5EF4-FFF2-40B4-BE49-F238E27FC236}">
                    <a16:creationId xmlns:a16="http://schemas.microsoft.com/office/drawing/2014/main" id="{937643EE-63F4-6081-B13F-916F77903934}"/>
                  </a:ext>
                </a:extLst>
              </p:cNvPr>
              <p:cNvGrpSpPr/>
              <p:nvPr/>
            </p:nvGrpSpPr>
            <p:grpSpPr>
              <a:xfrm>
                <a:off x="5471668" y="3485295"/>
                <a:ext cx="2353135" cy="462971"/>
                <a:chOff x="5471668" y="3485295"/>
                <a:chExt cx="2353135" cy="462971"/>
              </a:xfrm>
            </p:grpSpPr>
            <p:sp>
              <p:nvSpPr>
                <p:cNvPr id="469" name="Line 300">
                  <a:extLst>
                    <a:ext uri="{FF2B5EF4-FFF2-40B4-BE49-F238E27FC236}">
                      <a16:creationId xmlns:a16="http://schemas.microsoft.com/office/drawing/2014/main" id="{3143C05C-467A-1D2E-0A00-9B5C91C08F0C}"/>
                    </a:ext>
                  </a:extLst>
                </p:cNvPr>
                <p:cNvSpPr>
                  <a:spLocks noChangeShapeType="1"/>
                </p:cNvSpPr>
                <p:nvPr/>
              </p:nvSpPr>
              <p:spPr bwMode="auto">
                <a:xfrm>
                  <a:off x="5471668" y="350903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0" name="Line 301">
                  <a:extLst>
                    <a:ext uri="{FF2B5EF4-FFF2-40B4-BE49-F238E27FC236}">
                      <a16:creationId xmlns:a16="http://schemas.microsoft.com/office/drawing/2014/main" id="{E7962562-7ED4-1513-43B2-4BA4520BC21C}"/>
                    </a:ext>
                  </a:extLst>
                </p:cNvPr>
                <p:cNvSpPr>
                  <a:spLocks noChangeShapeType="1"/>
                </p:cNvSpPr>
                <p:nvPr/>
              </p:nvSpPr>
              <p:spPr bwMode="auto">
                <a:xfrm>
                  <a:off x="5494638" y="348529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1" name="Line 302">
                  <a:extLst>
                    <a:ext uri="{FF2B5EF4-FFF2-40B4-BE49-F238E27FC236}">
                      <a16:creationId xmlns:a16="http://schemas.microsoft.com/office/drawing/2014/main" id="{EA3A1274-C072-48E6-3535-FFC16F81675A}"/>
                    </a:ext>
                  </a:extLst>
                </p:cNvPr>
                <p:cNvSpPr>
                  <a:spLocks noChangeShapeType="1"/>
                </p:cNvSpPr>
                <p:nvPr/>
              </p:nvSpPr>
              <p:spPr bwMode="auto">
                <a:xfrm>
                  <a:off x="5543130" y="353014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2" name="Line 303">
                  <a:extLst>
                    <a:ext uri="{FF2B5EF4-FFF2-40B4-BE49-F238E27FC236}">
                      <a16:creationId xmlns:a16="http://schemas.microsoft.com/office/drawing/2014/main" id="{47DC4C11-5E07-C6F1-C07D-907C5378A3F1}"/>
                    </a:ext>
                  </a:extLst>
                </p:cNvPr>
                <p:cNvSpPr>
                  <a:spLocks noChangeShapeType="1"/>
                </p:cNvSpPr>
                <p:nvPr/>
              </p:nvSpPr>
              <p:spPr bwMode="auto">
                <a:xfrm>
                  <a:off x="5566100" y="350639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3" name="Line 304">
                  <a:extLst>
                    <a:ext uri="{FF2B5EF4-FFF2-40B4-BE49-F238E27FC236}">
                      <a16:creationId xmlns:a16="http://schemas.microsoft.com/office/drawing/2014/main" id="{7043B127-9FF9-8A34-D50C-A6F726C99943}"/>
                    </a:ext>
                  </a:extLst>
                </p:cNvPr>
                <p:cNvSpPr>
                  <a:spLocks noChangeShapeType="1"/>
                </p:cNvSpPr>
                <p:nvPr/>
              </p:nvSpPr>
              <p:spPr bwMode="auto">
                <a:xfrm>
                  <a:off x="5567376" y="353014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4" name="Line 305">
                  <a:extLst>
                    <a:ext uri="{FF2B5EF4-FFF2-40B4-BE49-F238E27FC236}">
                      <a16:creationId xmlns:a16="http://schemas.microsoft.com/office/drawing/2014/main" id="{E99A7C1F-7401-AAA8-F66D-6ABE14106374}"/>
                    </a:ext>
                  </a:extLst>
                </p:cNvPr>
                <p:cNvSpPr>
                  <a:spLocks noChangeShapeType="1"/>
                </p:cNvSpPr>
                <p:nvPr/>
              </p:nvSpPr>
              <p:spPr bwMode="auto">
                <a:xfrm>
                  <a:off x="5590346" y="350639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5" name="Line 306">
                  <a:extLst>
                    <a:ext uri="{FF2B5EF4-FFF2-40B4-BE49-F238E27FC236}">
                      <a16:creationId xmlns:a16="http://schemas.microsoft.com/office/drawing/2014/main" id="{32DB7B66-926F-93D1-FA8A-0B9C43CFF1D4}"/>
                    </a:ext>
                  </a:extLst>
                </p:cNvPr>
                <p:cNvSpPr>
                  <a:spLocks noChangeShapeType="1"/>
                </p:cNvSpPr>
                <p:nvPr/>
              </p:nvSpPr>
              <p:spPr bwMode="auto">
                <a:xfrm>
                  <a:off x="5572480" y="353014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6" name="Line 307">
                  <a:extLst>
                    <a:ext uri="{FF2B5EF4-FFF2-40B4-BE49-F238E27FC236}">
                      <a16:creationId xmlns:a16="http://schemas.microsoft.com/office/drawing/2014/main" id="{3861C1DB-A146-A442-4F2D-62D678A1AEB2}"/>
                    </a:ext>
                  </a:extLst>
                </p:cNvPr>
                <p:cNvSpPr>
                  <a:spLocks noChangeShapeType="1"/>
                </p:cNvSpPr>
                <p:nvPr/>
              </p:nvSpPr>
              <p:spPr bwMode="auto">
                <a:xfrm>
                  <a:off x="5595450" y="350639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7" name="Line 308">
                  <a:extLst>
                    <a:ext uri="{FF2B5EF4-FFF2-40B4-BE49-F238E27FC236}">
                      <a16:creationId xmlns:a16="http://schemas.microsoft.com/office/drawing/2014/main" id="{207B9BE2-EDCA-9C76-5FD5-D26DE228D64A}"/>
                    </a:ext>
                  </a:extLst>
                </p:cNvPr>
                <p:cNvSpPr>
                  <a:spLocks noChangeShapeType="1"/>
                </p:cNvSpPr>
                <p:nvPr/>
              </p:nvSpPr>
              <p:spPr bwMode="auto">
                <a:xfrm>
                  <a:off x="5765172"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8" name="Line 309">
                  <a:extLst>
                    <a:ext uri="{FF2B5EF4-FFF2-40B4-BE49-F238E27FC236}">
                      <a16:creationId xmlns:a16="http://schemas.microsoft.com/office/drawing/2014/main" id="{72952245-CD9E-21DB-F86A-73DC13B98B44}"/>
                    </a:ext>
                  </a:extLst>
                </p:cNvPr>
                <p:cNvSpPr>
                  <a:spLocks noChangeShapeType="1"/>
                </p:cNvSpPr>
                <p:nvPr/>
              </p:nvSpPr>
              <p:spPr bwMode="auto">
                <a:xfrm>
                  <a:off x="5788142"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9" name="Line 310">
                  <a:extLst>
                    <a:ext uri="{FF2B5EF4-FFF2-40B4-BE49-F238E27FC236}">
                      <a16:creationId xmlns:a16="http://schemas.microsoft.com/office/drawing/2014/main" id="{CC93544E-1BF2-FFC5-252C-D2C8C2C775DF}"/>
                    </a:ext>
                  </a:extLst>
                </p:cNvPr>
                <p:cNvSpPr>
                  <a:spLocks noChangeShapeType="1"/>
                </p:cNvSpPr>
                <p:nvPr/>
              </p:nvSpPr>
              <p:spPr bwMode="auto">
                <a:xfrm>
                  <a:off x="5770276"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0" name="Line 311">
                  <a:extLst>
                    <a:ext uri="{FF2B5EF4-FFF2-40B4-BE49-F238E27FC236}">
                      <a16:creationId xmlns:a16="http://schemas.microsoft.com/office/drawing/2014/main" id="{F813EFE6-FFF6-DE3D-E2ED-C139AE339610}"/>
                    </a:ext>
                  </a:extLst>
                </p:cNvPr>
                <p:cNvSpPr>
                  <a:spLocks noChangeShapeType="1"/>
                </p:cNvSpPr>
                <p:nvPr/>
              </p:nvSpPr>
              <p:spPr bwMode="auto">
                <a:xfrm>
                  <a:off x="5793246"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1" name="Line 312">
                  <a:extLst>
                    <a:ext uri="{FF2B5EF4-FFF2-40B4-BE49-F238E27FC236}">
                      <a16:creationId xmlns:a16="http://schemas.microsoft.com/office/drawing/2014/main" id="{FFEAED51-4413-855C-9F81-88D0EF2F0788}"/>
                    </a:ext>
                  </a:extLst>
                </p:cNvPr>
                <p:cNvSpPr>
                  <a:spLocks noChangeShapeType="1"/>
                </p:cNvSpPr>
                <p:nvPr/>
              </p:nvSpPr>
              <p:spPr bwMode="auto">
                <a:xfrm>
                  <a:off x="5770276"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2" name="Line 313">
                  <a:extLst>
                    <a:ext uri="{FF2B5EF4-FFF2-40B4-BE49-F238E27FC236}">
                      <a16:creationId xmlns:a16="http://schemas.microsoft.com/office/drawing/2014/main" id="{F2D91954-2666-3060-206A-4B65D2DAF8D4}"/>
                    </a:ext>
                  </a:extLst>
                </p:cNvPr>
                <p:cNvSpPr>
                  <a:spLocks noChangeShapeType="1"/>
                </p:cNvSpPr>
                <p:nvPr/>
              </p:nvSpPr>
              <p:spPr bwMode="auto">
                <a:xfrm>
                  <a:off x="5793246"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3" name="Line 314">
                  <a:extLst>
                    <a:ext uri="{FF2B5EF4-FFF2-40B4-BE49-F238E27FC236}">
                      <a16:creationId xmlns:a16="http://schemas.microsoft.com/office/drawing/2014/main" id="{5C55F738-5CD1-E9F8-8DF5-E4CE295D4B8C}"/>
                    </a:ext>
                  </a:extLst>
                </p:cNvPr>
                <p:cNvSpPr>
                  <a:spLocks noChangeShapeType="1"/>
                </p:cNvSpPr>
                <p:nvPr/>
              </p:nvSpPr>
              <p:spPr bwMode="auto">
                <a:xfrm>
                  <a:off x="5790694"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4" name="Line 315">
                  <a:extLst>
                    <a:ext uri="{FF2B5EF4-FFF2-40B4-BE49-F238E27FC236}">
                      <a16:creationId xmlns:a16="http://schemas.microsoft.com/office/drawing/2014/main" id="{76AC440F-D57C-5059-9F9B-A0A1E0F29A9A}"/>
                    </a:ext>
                  </a:extLst>
                </p:cNvPr>
                <p:cNvSpPr>
                  <a:spLocks noChangeShapeType="1"/>
                </p:cNvSpPr>
                <p:nvPr/>
              </p:nvSpPr>
              <p:spPr bwMode="auto">
                <a:xfrm>
                  <a:off x="5813664"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5" name="Line 316">
                  <a:extLst>
                    <a:ext uri="{FF2B5EF4-FFF2-40B4-BE49-F238E27FC236}">
                      <a16:creationId xmlns:a16="http://schemas.microsoft.com/office/drawing/2014/main" id="{FE6838E3-4458-E670-8305-D2341C764D29}"/>
                    </a:ext>
                  </a:extLst>
                </p:cNvPr>
                <p:cNvSpPr>
                  <a:spLocks noChangeShapeType="1"/>
                </p:cNvSpPr>
                <p:nvPr/>
              </p:nvSpPr>
              <p:spPr bwMode="auto">
                <a:xfrm>
                  <a:off x="5803455"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6" name="Line 317">
                  <a:extLst>
                    <a:ext uri="{FF2B5EF4-FFF2-40B4-BE49-F238E27FC236}">
                      <a16:creationId xmlns:a16="http://schemas.microsoft.com/office/drawing/2014/main" id="{3C3B5115-8DB9-477F-B7A2-024CE0028088}"/>
                    </a:ext>
                  </a:extLst>
                </p:cNvPr>
                <p:cNvSpPr>
                  <a:spLocks noChangeShapeType="1"/>
                </p:cNvSpPr>
                <p:nvPr/>
              </p:nvSpPr>
              <p:spPr bwMode="auto">
                <a:xfrm>
                  <a:off x="5826425"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7" name="Line 318">
                  <a:extLst>
                    <a:ext uri="{FF2B5EF4-FFF2-40B4-BE49-F238E27FC236}">
                      <a16:creationId xmlns:a16="http://schemas.microsoft.com/office/drawing/2014/main" id="{2D9481FA-3505-415A-A3E1-6E3176FEEC47}"/>
                    </a:ext>
                  </a:extLst>
                </p:cNvPr>
                <p:cNvSpPr>
                  <a:spLocks noChangeShapeType="1"/>
                </p:cNvSpPr>
                <p:nvPr/>
              </p:nvSpPr>
              <p:spPr bwMode="auto">
                <a:xfrm>
                  <a:off x="5828977"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8" name="Line 319">
                  <a:extLst>
                    <a:ext uri="{FF2B5EF4-FFF2-40B4-BE49-F238E27FC236}">
                      <a16:creationId xmlns:a16="http://schemas.microsoft.com/office/drawing/2014/main" id="{B431CED2-A1B9-E02C-A936-DCF91A441C41}"/>
                    </a:ext>
                  </a:extLst>
                </p:cNvPr>
                <p:cNvSpPr>
                  <a:spLocks noChangeShapeType="1"/>
                </p:cNvSpPr>
                <p:nvPr/>
              </p:nvSpPr>
              <p:spPr bwMode="auto">
                <a:xfrm>
                  <a:off x="5851947"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9" name="Line 320">
                  <a:extLst>
                    <a:ext uri="{FF2B5EF4-FFF2-40B4-BE49-F238E27FC236}">
                      <a16:creationId xmlns:a16="http://schemas.microsoft.com/office/drawing/2014/main" id="{B7B5960B-0537-17B8-F378-EEB128C28524}"/>
                    </a:ext>
                  </a:extLst>
                </p:cNvPr>
                <p:cNvSpPr>
                  <a:spLocks noChangeShapeType="1"/>
                </p:cNvSpPr>
                <p:nvPr/>
              </p:nvSpPr>
              <p:spPr bwMode="auto">
                <a:xfrm>
                  <a:off x="5854499"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0" name="Line 321">
                  <a:extLst>
                    <a:ext uri="{FF2B5EF4-FFF2-40B4-BE49-F238E27FC236}">
                      <a16:creationId xmlns:a16="http://schemas.microsoft.com/office/drawing/2014/main" id="{19B5584D-9486-8B3E-4986-A73B060EE3C9}"/>
                    </a:ext>
                  </a:extLst>
                </p:cNvPr>
                <p:cNvSpPr>
                  <a:spLocks noChangeShapeType="1"/>
                </p:cNvSpPr>
                <p:nvPr/>
              </p:nvSpPr>
              <p:spPr bwMode="auto">
                <a:xfrm>
                  <a:off x="5877469"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1" name="Line 322">
                  <a:extLst>
                    <a:ext uri="{FF2B5EF4-FFF2-40B4-BE49-F238E27FC236}">
                      <a16:creationId xmlns:a16="http://schemas.microsoft.com/office/drawing/2014/main" id="{5A029E1D-F333-8D94-2E19-3B2BEDCBC4E5}"/>
                    </a:ext>
                  </a:extLst>
                </p:cNvPr>
                <p:cNvSpPr>
                  <a:spLocks noChangeShapeType="1"/>
                </p:cNvSpPr>
                <p:nvPr/>
              </p:nvSpPr>
              <p:spPr bwMode="auto">
                <a:xfrm>
                  <a:off x="5854499"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2" name="Line 323">
                  <a:extLst>
                    <a:ext uri="{FF2B5EF4-FFF2-40B4-BE49-F238E27FC236}">
                      <a16:creationId xmlns:a16="http://schemas.microsoft.com/office/drawing/2014/main" id="{49933576-CAEF-4926-3507-178DFFA30DC8}"/>
                    </a:ext>
                  </a:extLst>
                </p:cNvPr>
                <p:cNvSpPr>
                  <a:spLocks noChangeShapeType="1"/>
                </p:cNvSpPr>
                <p:nvPr/>
              </p:nvSpPr>
              <p:spPr bwMode="auto">
                <a:xfrm>
                  <a:off x="5877469"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3" name="Line 324">
                  <a:extLst>
                    <a:ext uri="{FF2B5EF4-FFF2-40B4-BE49-F238E27FC236}">
                      <a16:creationId xmlns:a16="http://schemas.microsoft.com/office/drawing/2014/main" id="{6AA1C2B4-3EB5-0B76-70E4-D643B7537DC0}"/>
                    </a:ext>
                  </a:extLst>
                </p:cNvPr>
                <p:cNvSpPr>
                  <a:spLocks noChangeShapeType="1"/>
                </p:cNvSpPr>
                <p:nvPr/>
              </p:nvSpPr>
              <p:spPr bwMode="auto">
                <a:xfrm>
                  <a:off x="5871088"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4" name="Line 325">
                  <a:extLst>
                    <a:ext uri="{FF2B5EF4-FFF2-40B4-BE49-F238E27FC236}">
                      <a16:creationId xmlns:a16="http://schemas.microsoft.com/office/drawing/2014/main" id="{2CFCB6BD-4A12-1582-8ED9-CD15A4C747E6}"/>
                    </a:ext>
                  </a:extLst>
                </p:cNvPr>
                <p:cNvSpPr>
                  <a:spLocks noChangeShapeType="1"/>
                </p:cNvSpPr>
                <p:nvPr/>
              </p:nvSpPr>
              <p:spPr bwMode="auto">
                <a:xfrm>
                  <a:off x="5894058"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5" name="Line 326">
                  <a:extLst>
                    <a:ext uri="{FF2B5EF4-FFF2-40B4-BE49-F238E27FC236}">
                      <a16:creationId xmlns:a16="http://schemas.microsoft.com/office/drawing/2014/main" id="{5037E60A-76D9-52BA-5562-3A3F146993EA}"/>
                    </a:ext>
                  </a:extLst>
                </p:cNvPr>
                <p:cNvSpPr>
                  <a:spLocks noChangeShapeType="1"/>
                </p:cNvSpPr>
                <p:nvPr/>
              </p:nvSpPr>
              <p:spPr bwMode="auto">
                <a:xfrm>
                  <a:off x="5892782"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6" name="Line 327">
                  <a:extLst>
                    <a:ext uri="{FF2B5EF4-FFF2-40B4-BE49-F238E27FC236}">
                      <a16:creationId xmlns:a16="http://schemas.microsoft.com/office/drawing/2014/main" id="{0A58395B-1CC1-3EC5-FA33-A188D69EF1A8}"/>
                    </a:ext>
                  </a:extLst>
                </p:cNvPr>
                <p:cNvSpPr>
                  <a:spLocks noChangeShapeType="1"/>
                </p:cNvSpPr>
                <p:nvPr/>
              </p:nvSpPr>
              <p:spPr bwMode="auto">
                <a:xfrm>
                  <a:off x="5915752"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7" name="Line 328">
                  <a:extLst>
                    <a:ext uri="{FF2B5EF4-FFF2-40B4-BE49-F238E27FC236}">
                      <a16:creationId xmlns:a16="http://schemas.microsoft.com/office/drawing/2014/main" id="{9EB9093E-6819-A3E8-2EF0-1976482FF54D}"/>
                    </a:ext>
                  </a:extLst>
                </p:cNvPr>
                <p:cNvSpPr>
                  <a:spLocks noChangeShapeType="1"/>
                </p:cNvSpPr>
                <p:nvPr/>
              </p:nvSpPr>
              <p:spPr bwMode="auto">
                <a:xfrm>
                  <a:off x="5942550"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8" name="Line 329">
                  <a:extLst>
                    <a:ext uri="{FF2B5EF4-FFF2-40B4-BE49-F238E27FC236}">
                      <a16:creationId xmlns:a16="http://schemas.microsoft.com/office/drawing/2014/main" id="{1043D7A1-3C39-3C0D-9F01-7C2936F22702}"/>
                    </a:ext>
                  </a:extLst>
                </p:cNvPr>
                <p:cNvSpPr>
                  <a:spLocks noChangeShapeType="1"/>
                </p:cNvSpPr>
                <p:nvPr/>
              </p:nvSpPr>
              <p:spPr bwMode="auto">
                <a:xfrm>
                  <a:off x="5965520"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9" name="Line 330">
                  <a:extLst>
                    <a:ext uri="{FF2B5EF4-FFF2-40B4-BE49-F238E27FC236}">
                      <a16:creationId xmlns:a16="http://schemas.microsoft.com/office/drawing/2014/main" id="{6F0DC289-212A-D6A1-CD37-C19407B637B0}"/>
                    </a:ext>
                  </a:extLst>
                </p:cNvPr>
                <p:cNvSpPr>
                  <a:spLocks noChangeShapeType="1"/>
                </p:cNvSpPr>
                <p:nvPr/>
              </p:nvSpPr>
              <p:spPr bwMode="auto">
                <a:xfrm>
                  <a:off x="6288374" y="369106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0" name="Line 331">
                  <a:extLst>
                    <a:ext uri="{FF2B5EF4-FFF2-40B4-BE49-F238E27FC236}">
                      <a16:creationId xmlns:a16="http://schemas.microsoft.com/office/drawing/2014/main" id="{9C814809-291F-F886-0C24-281EBC1FA3F2}"/>
                    </a:ext>
                  </a:extLst>
                </p:cNvPr>
                <p:cNvSpPr>
                  <a:spLocks noChangeShapeType="1"/>
                </p:cNvSpPr>
                <p:nvPr/>
              </p:nvSpPr>
              <p:spPr bwMode="auto">
                <a:xfrm>
                  <a:off x="6311344" y="366731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1" name="Line 332">
                  <a:extLst>
                    <a:ext uri="{FF2B5EF4-FFF2-40B4-BE49-F238E27FC236}">
                      <a16:creationId xmlns:a16="http://schemas.microsoft.com/office/drawing/2014/main" id="{65D432A2-A204-86C3-2ADC-0E7776F708CB}"/>
                    </a:ext>
                  </a:extLst>
                </p:cNvPr>
                <p:cNvSpPr>
                  <a:spLocks noChangeShapeType="1"/>
                </p:cNvSpPr>
                <p:nvPr/>
              </p:nvSpPr>
              <p:spPr bwMode="auto">
                <a:xfrm>
                  <a:off x="6301135" y="369106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2" name="Line 333">
                  <a:extLst>
                    <a:ext uri="{FF2B5EF4-FFF2-40B4-BE49-F238E27FC236}">
                      <a16:creationId xmlns:a16="http://schemas.microsoft.com/office/drawing/2014/main" id="{55EDD55A-72CA-A131-3A7E-EE49FB017FEA}"/>
                    </a:ext>
                  </a:extLst>
                </p:cNvPr>
                <p:cNvSpPr>
                  <a:spLocks noChangeShapeType="1"/>
                </p:cNvSpPr>
                <p:nvPr/>
              </p:nvSpPr>
              <p:spPr bwMode="auto">
                <a:xfrm>
                  <a:off x="6324105" y="366731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3" name="Line 334">
                  <a:extLst>
                    <a:ext uri="{FF2B5EF4-FFF2-40B4-BE49-F238E27FC236}">
                      <a16:creationId xmlns:a16="http://schemas.microsoft.com/office/drawing/2014/main" id="{EFCAE3DA-B58E-E61A-006C-E8A7659F1B73}"/>
                    </a:ext>
                  </a:extLst>
                </p:cNvPr>
                <p:cNvSpPr>
                  <a:spLocks noChangeShapeType="1"/>
                </p:cNvSpPr>
                <p:nvPr/>
              </p:nvSpPr>
              <p:spPr bwMode="auto">
                <a:xfrm>
                  <a:off x="6401947" y="369106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4" name="Line 335">
                  <a:extLst>
                    <a:ext uri="{FF2B5EF4-FFF2-40B4-BE49-F238E27FC236}">
                      <a16:creationId xmlns:a16="http://schemas.microsoft.com/office/drawing/2014/main" id="{26CAA161-C482-9B64-8D3A-10600DFC5A15}"/>
                    </a:ext>
                  </a:extLst>
                </p:cNvPr>
                <p:cNvSpPr>
                  <a:spLocks noChangeShapeType="1"/>
                </p:cNvSpPr>
                <p:nvPr/>
              </p:nvSpPr>
              <p:spPr bwMode="auto">
                <a:xfrm>
                  <a:off x="6424917" y="366731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5" name="Line 336">
                  <a:extLst>
                    <a:ext uri="{FF2B5EF4-FFF2-40B4-BE49-F238E27FC236}">
                      <a16:creationId xmlns:a16="http://schemas.microsoft.com/office/drawing/2014/main" id="{F9BC8BE3-62EC-EB7C-685C-12CE8DDB5F97}"/>
                    </a:ext>
                  </a:extLst>
                </p:cNvPr>
                <p:cNvSpPr>
                  <a:spLocks noChangeShapeType="1"/>
                </p:cNvSpPr>
                <p:nvPr/>
              </p:nvSpPr>
              <p:spPr bwMode="auto">
                <a:xfrm>
                  <a:off x="6477238"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6" name="Line 337">
                  <a:extLst>
                    <a:ext uri="{FF2B5EF4-FFF2-40B4-BE49-F238E27FC236}">
                      <a16:creationId xmlns:a16="http://schemas.microsoft.com/office/drawing/2014/main" id="{BB9304EB-27A6-C57E-7A91-6A3BA7BDD8FC}"/>
                    </a:ext>
                  </a:extLst>
                </p:cNvPr>
                <p:cNvSpPr>
                  <a:spLocks noChangeShapeType="1"/>
                </p:cNvSpPr>
                <p:nvPr/>
              </p:nvSpPr>
              <p:spPr bwMode="auto">
                <a:xfrm>
                  <a:off x="6500207"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7" name="Line 338">
                  <a:extLst>
                    <a:ext uri="{FF2B5EF4-FFF2-40B4-BE49-F238E27FC236}">
                      <a16:creationId xmlns:a16="http://schemas.microsoft.com/office/drawing/2014/main" id="{DC2162AE-9F13-5035-7446-CDD2A6CF6E9D}"/>
                    </a:ext>
                  </a:extLst>
                </p:cNvPr>
                <p:cNvSpPr>
                  <a:spLocks noChangeShapeType="1"/>
                </p:cNvSpPr>
                <p:nvPr/>
              </p:nvSpPr>
              <p:spPr bwMode="auto">
                <a:xfrm>
                  <a:off x="6570393"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8" name="Line 339">
                  <a:extLst>
                    <a:ext uri="{FF2B5EF4-FFF2-40B4-BE49-F238E27FC236}">
                      <a16:creationId xmlns:a16="http://schemas.microsoft.com/office/drawing/2014/main" id="{B1C384C6-F21C-00BC-CD74-E98A52AB1C4A}"/>
                    </a:ext>
                  </a:extLst>
                </p:cNvPr>
                <p:cNvSpPr>
                  <a:spLocks noChangeShapeType="1"/>
                </p:cNvSpPr>
                <p:nvPr/>
              </p:nvSpPr>
              <p:spPr bwMode="auto">
                <a:xfrm>
                  <a:off x="6593363"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9" name="Line 340">
                  <a:extLst>
                    <a:ext uri="{FF2B5EF4-FFF2-40B4-BE49-F238E27FC236}">
                      <a16:creationId xmlns:a16="http://schemas.microsoft.com/office/drawing/2014/main" id="{E0F4D0DC-4588-5809-3735-D12734B6E3A0}"/>
                    </a:ext>
                  </a:extLst>
                </p:cNvPr>
                <p:cNvSpPr>
                  <a:spLocks noChangeShapeType="1"/>
                </p:cNvSpPr>
                <p:nvPr/>
              </p:nvSpPr>
              <p:spPr bwMode="auto">
                <a:xfrm>
                  <a:off x="6621437"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0" name="Line 341">
                  <a:extLst>
                    <a:ext uri="{FF2B5EF4-FFF2-40B4-BE49-F238E27FC236}">
                      <a16:creationId xmlns:a16="http://schemas.microsoft.com/office/drawing/2014/main" id="{741F983F-737C-7A5F-7A8C-A163388731F8}"/>
                    </a:ext>
                  </a:extLst>
                </p:cNvPr>
                <p:cNvSpPr>
                  <a:spLocks noChangeShapeType="1"/>
                </p:cNvSpPr>
                <p:nvPr/>
              </p:nvSpPr>
              <p:spPr bwMode="auto">
                <a:xfrm>
                  <a:off x="6644407"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1" name="Line 342">
                  <a:extLst>
                    <a:ext uri="{FF2B5EF4-FFF2-40B4-BE49-F238E27FC236}">
                      <a16:creationId xmlns:a16="http://schemas.microsoft.com/office/drawing/2014/main" id="{5FA0E17B-F11F-13FE-7922-952F3C75B92E}"/>
                    </a:ext>
                  </a:extLst>
                </p:cNvPr>
                <p:cNvSpPr>
                  <a:spLocks noChangeShapeType="1"/>
                </p:cNvSpPr>
                <p:nvPr/>
              </p:nvSpPr>
              <p:spPr bwMode="auto">
                <a:xfrm>
                  <a:off x="6671205"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2" name="Line 343">
                  <a:extLst>
                    <a:ext uri="{FF2B5EF4-FFF2-40B4-BE49-F238E27FC236}">
                      <a16:creationId xmlns:a16="http://schemas.microsoft.com/office/drawing/2014/main" id="{C0FA808D-681C-3BB4-6DA6-A570510C9FF8}"/>
                    </a:ext>
                  </a:extLst>
                </p:cNvPr>
                <p:cNvSpPr>
                  <a:spLocks noChangeShapeType="1"/>
                </p:cNvSpPr>
                <p:nvPr/>
              </p:nvSpPr>
              <p:spPr bwMode="auto">
                <a:xfrm>
                  <a:off x="6694175"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3" name="Line 344">
                  <a:extLst>
                    <a:ext uri="{FF2B5EF4-FFF2-40B4-BE49-F238E27FC236}">
                      <a16:creationId xmlns:a16="http://schemas.microsoft.com/office/drawing/2014/main" id="{CC1B0EEE-D8E0-D123-76C9-5CAE4303BFB5}"/>
                    </a:ext>
                  </a:extLst>
                </p:cNvPr>
                <p:cNvSpPr>
                  <a:spLocks noChangeShapeType="1"/>
                </p:cNvSpPr>
                <p:nvPr/>
              </p:nvSpPr>
              <p:spPr bwMode="auto">
                <a:xfrm>
                  <a:off x="6726078"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4" name="Line 345">
                  <a:extLst>
                    <a:ext uri="{FF2B5EF4-FFF2-40B4-BE49-F238E27FC236}">
                      <a16:creationId xmlns:a16="http://schemas.microsoft.com/office/drawing/2014/main" id="{3BF62A0B-901C-3463-C9F5-648C63049831}"/>
                    </a:ext>
                  </a:extLst>
                </p:cNvPr>
                <p:cNvSpPr>
                  <a:spLocks noChangeShapeType="1"/>
                </p:cNvSpPr>
                <p:nvPr/>
              </p:nvSpPr>
              <p:spPr bwMode="auto">
                <a:xfrm>
                  <a:off x="6749048"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5" name="Line 346">
                  <a:extLst>
                    <a:ext uri="{FF2B5EF4-FFF2-40B4-BE49-F238E27FC236}">
                      <a16:creationId xmlns:a16="http://schemas.microsoft.com/office/drawing/2014/main" id="{44243C6D-1445-702E-B7FE-C3811E2B4FFD}"/>
                    </a:ext>
                  </a:extLst>
                </p:cNvPr>
                <p:cNvSpPr>
                  <a:spLocks noChangeShapeType="1"/>
                </p:cNvSpPr>
                <p:nvPr/>
              </p:nvSpPr>
              <p:spPr bwMode="auto">
                <a:xfrm>
                  <a:off x="6742667"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6" name="Line 347">
                  <a:extLst>
                    <a:ext uri="{FF2B5EF4-FFF2-40B4-BE49-F238E27FC236}">
                      <a16:creationId xmlns:a16="http://schemas.microsoft.com/office/drawing/2014/main" id="{C3502079-8873-C727-20D4-30663FB2328A}"/>
                    </a:ext>
                  </a:extLst>
                </p:cNvPr>
                <p:cNvSpPr>
                  <a:spLocks noChangeShapeType="1"/>
                </p:cNvSpPr>
                <p:nvPr/>
              </p:nvSpPr>
              <p:spPr bwMode="auto">
                <a:xfrm>
                  <a:off x="6765637"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7" name="Line 348">
                  <a:extLst>
                    <a:ext uri="{FF2B5EF4-FFF2-40B4-BE49-F238E27FC236}">
                      <a16:creationId xmlns:a16="http://schemas.microsoft.com/office/drawing/2014/main" id="{3B1CC96F-F8F1-1345-94E8-F38FC275D41F}"/>
                    </a:ext>
                  </a:extLst>
                </p:cNvPr>
                <p:cNvSpPr>
                  <a:spLocks noChangeShapeType="1"/>
                </p:cNvSpPr>
                <p:nvPr/>
              </p:nvSpPr>
              <p:spPr bwMode="auto">
                <a:xfrm>
                  <a:off x="6742667"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8" name="Line 349">
                  <a:extLst>
                    <a:ext uri="{FF2B5EF4-FFF2-40B4-BE49-F238E27FC236}">
                      <a16:creationId xmlns:a16="http://schemas.microsoft.com/office/drawing/2014/main" id="{9EAE0EC2-2AEE-511C-C1E3-C251D74474E1}"/>
                    </a:ext>
                  </a:extLst>
                </p:cNvPr>
                <p:cNvSpPr>
                  <a:spLocks noChangeShapeType="1"/>
                </p:cNvSpPr>
                <p:nvPr/>
              </p:nvSpPr>
              <p:spPr bwMode="auto">
                <a:xfrm>
                  <a:off x="6765637"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9" name="Line 350">
                  <a:extLst>
                    <a:ext uri="{FF2B5EF4-FFF2-40B4-BE49-F238E27FC236}">
                      <a16:creationId xmlns:a16="http://schemas.microsoft.com/office/drawing/2014/main" id="{771BE70B-354D-8EC0-144E-5E627C16E4A3}"/>
                    </a:ext>
                  </a:extLst>
                </p:cNvPr>
                <p:cNvSpPr>
                  <a:spLocks noChangeShapeType="1"/>
                </p:cNvSpPr>
                <p:nvPr/>
              </p:nvSpPr>
              <p:spPr bwMode="auto">
                <a:xfrm>
                  <a:off x="6861345" y="384670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0" name="Line 351">
                  <a:extLst>
                    <a:ext uri="{FF2B5EF4-FFF2-40B4-BE49-F238E27FC236}">
                      <a16:creationId xmlns:a16="http://schemas.microsoft.com/office/drawing/2014/main" id="{52570C5E-7619-74D5-7FE6-6D4F20648D03}"/>
                    </a:ext>
                  </a:extLst>
                </p:cNvPr>
                <p:cNvSpPr>
                  <a:spLocks noChangeShapeType="1"/>
                </p:cNvSpPr>
                <p:nvPr/>
              </p:nvSpPr>
              <p:spPr bwMode="auto">
                <a:xfrm>
                  <a:off x="6884315" y="382296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1" name="Line 352">
                  <a:extLst>
                    <a:ext uri="{FF2B5EF4-FFF2-40B4-BE49-F238E27FC236}">
                      <a16:creationId xmlns:a16="http://schemas.microsoft.com/office/drawing/2014/main" id="{B9B8B11A-1A7A-103C-B768-935A48DB8B95}"/>
                    </a:ext>
                  </a:extLst>
                </p:cNvPr>
                <p:cNvSpPr>
                  <a:spLocks noChangeShapeType="1"/>
                </p:cNvSpPr>
                <p:nvPr/>
              </p:nvSpPr>
              <p:spPr bwMode="auto">
                <a:xfrm>
                  <a:off x="6945568" y="384670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2" name="Line 353">
                  <a:extLst>
                    <a:ext uri="{FF2B5EF4-FFF2-40B4-BE49-F238E27FC236}">
                      <a16:creationId xmlns:a16="http://schemas.microsoft.com/office/drawing/2014/main" id="{F831D308-D77A-8E52-5A95-EE60A3DDB340}"/>
                    </a:ext>
                  </a:extLst>
                </p:cNvPr>
                <p:cNvSpPr>
                  <a:spLocks noChangeShapeType="1"/>
                </p:cNvSpPr>
                <p:nvPr/>
              </p:nvSpPr>
              <p:spPr bwMode="auto">
                <a:xfrm>
                  <a:off x="6968537" y="382296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3" name="Line 354">
                  <a:extLst>
                    <a:ext uri="{FF2B5EF4-FFF2-40B4-BE49-F238E27FC236}">
                      <a16:creationId xmlns:a16="http://schemas.microsoft.com/office/drawing/2014/main" id="{F4166D6E-E472-2E9C-BD51-0BDFF2387ED1}"/>
                    </a:ext>
                  </a:extLst>
                </p:cNvPr>
                <p:cNvSpPr>
                  <a:spLocks noChangeShapeType="1"/>
                </p:cNvSpPr>
                <p:nvPr/>
              </p:nvSpPr>
              <p:spPr bwMode="auto">
                <a:xfrm>
                  <a:off x="7008097"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4" name="Line 355">
                  <a:extLst>
                    <a:ext uri="{FF2B5EF4-FFF2-40B4-BE49-F238E27FC236}">
                      <a16:creationId xmlns:a16="http://schemas.microsoft.com/office/drawing/2014/main" id="{1B0757EB-1F2C-4F98-1194-E9F753CEFFC3}"/>
                    </a:ext>
                  </a:extLst>
                </p:cNvPr>
                <p:cNvSpPr>
                  <a:spLocks noChangeShapeType="1"/>
                </p:cNvSpPr>
                <p:nvPr/>
              </p:nvSpPr>
              <p:spPr bwMode="auto">
                <a:xfrm>
                  <a:off x="7031067"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5" name="Line 356">
                  <a:extLst>
                    <a:ext uri="{FF2B5EF4-FFF2-40B4-BE49-F238E27FC236}">
                      <a16:creationId xmlns:a16="http://schemas.microsoft.com/office/drawing/2014/main" id="{C675C016-EF31-B416-7984-A8818BFB9CE9}"/>
                    </a:ext>
                  </a:extLst>
                </p:cNvPr>
                <p:cNvSpPr>
                  <a:spLocks noChangeShapeType="1"/>
                </p:cNvSpPr>
                <p:nvPr/>
              </p:nvSpPr>
              <p:spPr bwMode="auto">
                <a:xfrm>
                  <a:off x="7013201"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6" name="Line 357">
                  <a:extLst>
                    <a:ext uri="{FF2B5EF4-FFF2-40B4-BE49-F238E27FC236}">
                      <a16:creationId xmlns:a16="http://schemas.microsoft.com/office/drawing/2014/main" id="{CB137D95-7A84-4EAE-9CB4-A9BF32489A9E}"/>
                    </a:ext>
                  </a:extLst>
                </p:cNvPr>
                <p:cNvSpPr>
                  <a:spLocks noChangeShapeType="1"/>
                </p:cNvSpPr>
                <p:nvPr/>
              </p:nvSpPr>
              <p:spPr bwMode="auto">
                <a:xfrm>
                  <a:off x="7036171"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7" name="Line 358">
                  <a:extLst>
                    <a:ext uri="{FF2B5EF4-FFF2-40B4-BE49-F238E27FC236}">
                      <a16:creationId xmlns:a16="http://schemas.microsoft.com/office/drawing/2014/main" id="{66AA74B5-94F6-7FD5-E8DD-C799C64D4BFA}"/>
                    </a:ext>
                  </a:extLst>
                </p:cNvPr>
                <p:cNvSpPr>
                  <a:spLocks noChangeShapeType="1"/>
                </p:cNvSpPr>
                <p:nvPr/>
              </p:nvSpPr>
              <p:spPr bwMode="auto">
                <a:xfrm>
                  <a:off x="7066797"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8" name="Line 359">
                  <a:extLst>
                    <a:ext uri="{FF2B5EF4-FFF2-40B4-BE49-F238E27FC236}">
                      <a16:creationId xmlns:a16="http://schemas.microsoft.com/office/drawing/2014/main" id="{6A7216F3-7C3F-B7FB-016D-BEB2616A9C65}"/>
                    </a:ext>
                  </a:extLst>
                </p:cNvPr>
                <p:cNvSpPr>
                  <a:spLocks noChangeShapeType="1"/>
                </p:cNvSpPr>
                <p:nvPr/>
              </p:nvSpPr>
              <p:spPr bwMode="auto">
                <a:xfrm>
                  <a:off x="7089767"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9" name="Line 360">
                  <a:extLst>
                    <a:ext uri="{FF2B5EF4-FFF2-40B4-BE49-F238E27FC236}">
                      <a16:creationId xmlns:a16="http://schemas.microsoft.com/office/drawing/2014/main" id="{07D10802-61F4-9463-8F97-C4D16698FCA9}"/>
                    </a:ext>
                  </a:extLst>
                </p:cNvPr>
                <p:cNvSpPr>
                  <a:spLocks noChangeShapeType="1"/>
                </p:cNvSpPr>
                <p:nvPr/>
              </p:nvSpPr>
              <p:spPr bwMode="auto">
                <a:xfrm>
                  <a:off x="7121670"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0" name="Line 361">
                  <a:extLst>
                    <a:ext uri="{FF2B5EF4-FFF2-40B4-BE49-F238E27FC236}">
                      <a16:creationId xmlns:a16="http://schemas.microsoft.com/office/drawing/2014/main" id="{C7D0374E-8D17-02C0-1937-F1F654AD5581}"/>
                    </a:ext>
                  </a:extLst>
                </p:cNvPr>
                <p:cNvSpPr>
                  <a:spLocks noChangeShapeType="1"/>
                </p:cNvSpPr>
                <p:nvPr/>
              </p:nvSpPr>
              <p:spPr bwMode="auto">
                <a:xfrm>
                  <a:off x="7144640"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1" name="Line 362">
                  <a:extLst>
                    <a:ext uri="{FF2B5EF4-FFF2-40B4-BE49-F238E27FC236}">
                      <a16:creationId xmlns:a16="http://schemas.microsoft.com/office/drawing/2014/main" id="{64F09388-23DC-F0BC-5105-E09225441FFC}"/>
                    </a:ext>
                  </a:extLst>
                </p:cNvPr>
                <p:cNvSpPr>
                  <a:spLocks noChangeShapeType="1"/>
                </p:cNvSpPr>
                <p:nvPr/>
              </p:nvSpPr>
              <p:spPr bwMode="auto">
                <a:xfrm>
                  <a:off x="7766102"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2" name="Line 363">
                  <a:extLst>
                    <a:ext uri="{FF2B5EF4-FFF2-40B4-BE49-F238E27FC236}">
                      <a16:creationId xmlns:a16="http://schemas.microsoft.com/office/drawing/2014/main" id="{D1B60E97-9E10-4CD1-589A-114DFEA36196}"/>
                    </a:ext>
                  </a:extLst>
                </p:cNvPr>
                <p:cNvSpPr>
                  <a:spLocks noChangeShapeType="1"/>
                </p:cNvSpPr>
                <p:nvPr/>
              </p:nvSpPr>
              <p:spPr bwMode="auto">
                <a:xfrm>
                  <a:off x="7789072"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3" name="Line 364">
                  <a:extLst>
                    <a:ext uri="{FF2B5EF4-FFF2-40B4-BE49-F238E27FC236}">
                      <a16:creationId xmlns:a16="http://schemas.microsoft.com/office/drawing/2014/main" id="{08B0A2B0-C2E1-DB0B-E80C-FE4E1C1F2832}"/>
                    </a:ext>
                  </a:extLst>
                </p:cNvPr>
                <p:cNvSpPr>
                  <a:spLocks noChangeShapeType="1"/>
                </p:cNvSpPr>
                <p:nvPr/>
              </p:nvSpPr>
              <p:spPr bwMode="auto">
                <a:xfrm>
                  <a:off x="7778863"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4" name="Line 365">
                  <a:extLst>
                    <a:ext uri="{FF2B5EF4-FFF2-40B4-BE49-F238E27FC236}">
                      <a16:creationId xmlns:a16="http://schemas.microsoft.com/office/drawing/2014/main" id="{92743B50-ADBD-6F31-95AD-59E8AA14809A}"/>
                    </a:ext>
                  </a:extLst>
                </p:cNvPr>
                <p:cNvSpPr>
                  <a:spLocks noChangeShapeType="1"/>
                </p:cNvSpPr>
                <p:nvPr/>
              </p:nvSpPr>
              <p:spPr bwMode="auto">
                <a:xfrm>
                  <a:off x="7801833"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grpSp>
        <p:nvGrpSpPr>
          <p:cNvPr id="3" name="Group 2">
            <a:extLst>
              <a:ext uri="{FF2B5EF4-FFF2-40B4-BE49-F238E27FC236}">
                <a16:creationId xmlns:a16="http://schemas.microsoft.com/office/drawing/2014/main" id="{0C4F0C2C-4FA5-CDFB-AF4A-ABBC9792B4BB}"/>
              </a:ext>
            </a:extLst>
          </p:cNvPr>
          <p:cNvGrpSpPr/>
          <p:nvPr/>
        </p:nvGrpSpPr>
        <p:grpSpPr>
          <a:xfrm>
            <a:off x="1150999" y="1749894"/>
            <a:ext cx="9721825" cy="1928795"/>
            <a:chOff x="1282676" y="1951810"/>
            <a:chExt cx="9721825" cy="1805035"/>
          </a:xfrm>
        </p:grpSpPr>
        <p:sp>
          <p:nvSpPr>
            <p:cNvPr id="109" name="Zani-TIS-CT Curve">
              <a:extLst>
                <a:ext uri="{FF2B5EF4-FFF2-40B4-BE49-F238E27FC236}">
                  <a16:creationId xmlns:a16="http://schemas.microsoft.com/office/drawing/2014/main" id="{96B4294A-A734-3D3A-33B5-DC2F65D97231}"/>
                </a:ext>
              </a:extLst>
            </p:cNvPr>
            <p:cNvSpPr>
              <a:spLocks/>
            </p:cNvSpPr>
            <p:nvPr/>
          </p:nvSpPr>
          <p:spPr bwMode="auto">
            <a:xfrm>
              <a:off x="1306122" y="1977783"/>
              <a:ext cx="9660010" cy="1753091"/>
            </a:xfrm>
            <a:custGeom>
              <a:avLst/>
              <a:gdLst>
                <a:gd name="T0" fmla="*/ 36 w 4532"/>
                <a:gd name="T1" fmla="*/ 14 h 1215"/>
                <a:gd name="T2" fmla="*/ 63 w 4532"/>
                <a:gd name="T3" fmla="*/ 34 h 1215"/>
                <a:gd name="T4" fmla="*/ 106 w 4532"/>
                <a:gd name="T5" fmla="*/ 61 h 1215"/>
                <a:gd name="T6" fmla="*/ 125 w 4532"/>
                <a:gd name="T7" fmla="*/ 74 h 1215"/>
                <a:gd name="T8" fmla="*/ 139 w 4532"/>
                <a:gd name="T9" fmla="*/ 88 h 1215"/>
                <a:gd name="T10" fmla="*/ 195 w 4532"/>
                <a:gd name="T11" fmla="*/ 108 h 1215"/>
                <a:gd name="T12" fmla="*/ 224 w 4532"/>
                <a:gd name="T13" fmla="*/ 121 h 1215"/>
                <a:gd name="T14" fmla="*/ 261 w 4532"/>
                <a:gd name="T15" fmla="*/ 135 h 1215"/>
                <a:gd name="T16" fmla="*/ 277 w 4532"/>
                <a:gd name="T17" fmla="*/ 156 h 1215"/>
                <a:gd name="T18" fmla="*/ 287 w 4532"/>
                <a:gd name="T19" fmla="*/ 170 h 1215"/>
                <a:gd name="T20" fmla="*/ 330 w 4532"/>
                <a:gd name="T21" fmla="*/ 183 h 1215"/>
                <a:gd name="T22" fmla="*/ 366 w 4532"/>
                <a:gd name="T23" fmla="*/ 204 h 1215"/>
                <a:gd name="T24" fmla="*/ 396 w 4532"/>
                <a:gd name="T25" fmla="*/ 218 h 1215"/>
                <a:gd name="T26" fmla="*/ 475 w 4532"/>
                <a:gd name="T27" fmla="*/ 231 h 1215"/>
                <a:gd name="T28" fmla="*/ 508 w 4532"/>
                <a:gd name="T29" fmla="*/ 252 h 1215"/>
                <a:gd name="T30" fmla="*/ 522 w 4532"/>
                <a:gd name="T31" fmla="*/ 266 h 1215"/>
                <a:gd name="T32" fmla="*/ 588 w 4532"/>
                <a:gd name="T33" fmla="*/ 286 h 1215"/>
                <a:gd name="T34" fmla="*/ 604 w 4532"/>
                <a:gd name="T35" fmla="*/ 307 h 1215"/>
                <a:gd name="T36" fmla="*/ 637 w 4532"/>
                <a:gd name="T37" fmla="*/ 321 h 1215"/>
                <a:gd name="T38" fmla="*/ 683 w 4532"/>
                <a:gd name="T39" fmla="*/ 335 h 1215"/>
                <a:gd name="T40" fmla="*/ 716 w 4532"/>
                <a:gd name="T41" fmla="*/ 356 h 1215"/>
                <a:gd name="T42" fmla="*/ 809 w 4532"/>
                <a:gd name="T43" fmla="*/ 370 h 1215"/>
                <a:gd name="T44" fmla="*/ 838 w 4532"/>
                <a:gd name="T45" fmla="*/ 384 h 1215"/>
                <a:gd name="T46" fmla="*/ 865 w 4532"/>
                <a:gd name="T47" fmla="*/ 405 h 1215"/>
                <a:gd name="T48" fmla="*/ 904 w 4532"/>
                <a:gd name="T49" fmla="*/ 426 h 1215"/>
                <a:gd name="T50" fmla="*/ 970 w 4532"/>
                <a:gd name="T51" fmla="*/ 441 h 1215"/>
                <a:gd name="T52" fmla="*/ 990 w 4532"/>
                <a:gd name="T53" fmla="*/ 463 h 1215"/>
                <a:gd name="T54" fmla="*/ 1007 w 4532"/>
                <a:gd name="T55" fmla="*/ 477 h 1215"/>
                <a:gd name="T56" fmla="*/ 1149 w 4532"/>
                <a:gd name="T57" fmla="*/ 492 h 1215"/>
                <a:gd name="T58" fmla="*/ 1201 w 4532"/>
                <a:gd name="T59" fmla="*/ 516 h 1215"/>
                <a:gd name="T60" fmla="*/ 1228 w 4532"/>
                <a:gd name="T61" fmla="*/ 532 h 1215"/>
                <a:gd name="T62" fmla="*/ 1314 w 4532"/>
                <a:gd name="T63" fmla="*/ 547 h 1215"/>
                <a:gd name="T64" fmla="*/ 1353 w 4532"/>
                <a:gd name="T65" fmla="*/ 580 h 1215"/>
                <a:gd name="T66" fmla="*/ 1376 w 4532"/>
                <a:gd name="T67" fmla="*/ 596 h 1215"/>
                <a:gd name="T68" fmla="*/ 1432 w 4532"/>
                <a:gd name="T69" fmla="*/ 612 h 1215"/>
                <a:gd name="T70" fmla="*/ 1485 w 4532"/>
                <a:gd name="T71" fmla="*/ 637 h 1215"/>
                <a:gd name="T72" fmla="*/ 1498 w 4532"/>
                <a:gd name="T73" fmla="*/ 654 h 1215"/>
                <a:gd name="T74" fmla="*/ 1561 w 4532"/>
                <a:gd name="T75" fmla="*/ 671 h 1215"/>
                <a:gd name="T76" fmla="*/ 1604 w 4532"/>
                <a:gd name="T77" fmla="*/ 707 h 1215"/>
                <a:gd name="T78" fmla="*/ 1693 w 4532"/>
                <a:gd name="T79" fmla="*/ 725 h 1215"/>
                <a:gd name="T80" fmla="*/ 1818 w 4532"/>
                <a:gd name="T81" fmla="*/ 744 h 1215"/>
                <a:gd name="T82" fmla="*/ 1838 w 4532"/>
                <a:gd name="T83" fmla="*/ 775 h 1215"/>
                <a:gd name="T84" fmla="*/ 1862 w 4532"/>
                <a:gd name="T85" fmla="*/ 796 h 1215"/>
                <a:gd name="T86" fmla="*/ 1911 w 4532"/>
                <a:gd name="T87" fmla="*/ 817 h 1215"/>
                <a:gd name="T88" fmla="*/ 2142 w 4532"/>
                <a:gd name="T89" fmla="*/ 852 h 1215"/>
                <a:gd name="T90" fmla="*/ 2162 w 4532"/>
                <a:gd name="T91" fmla="*/ 877 h 1215"/>
                <a:gd name="T92" fmla="*/ 2383 w 4532"/>
                <a:gd name="T93" fmla="*/ 902 h 1215"/>
                <a:gd name="T94" fmla="*/ 2578 w 4532"/>
                <a:gd name="T95" fmla="*/ 942 h 1215"/>
                <a:gd name="T96" fmla="*/ 2624 w 4532"/>
                <a:gd name="T97" fmla="*/ 969 h 1215"/>
                <a:gd name="T98" fmla="*/ 2703 w 4532"/>
                <a:gd name="T99" fmla="*/ 1012 h 1215"/>
                <a:gd name="T100" fmla="*/ 2723 w 4532"/>
                <a:gd name="T101" fmla="*/ 1058 h 1215"/>
                <a:gd name="T102" fmla="*/ 2848 w 4532"/>
                <a:gd name="T103" fmla="*/ 1090 h 1215"/>
                <a:gd name="T104" fmla="*/ 3030 w 4532"/>
                <a:gd name="T105" fmla="*/ 1126 h 1215"/>
                <a:gd name="T106" fmla="*/ 3479 w 4532"/>
                <a:gd name="T107" fmla="*/ 1187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32" h="1215">
                  <a:moveTo>
                    <a:pt x="0" y="0"/>
                  </a:moveTo>
                  <a:lnTo>
                    <a:pt x="30" y="0"/>
                  </a:lnTo>
                  <a:lnTo>
                    <a:pt x="30" y="7"/>
                  </a:lnTo>
                  <a:lnTo>
                    <a:pt x="30" y="7"/>
                  </a:lnTo>
                  <a:lnTo>
                    <a:pt x="36" y="7"/>
                  </a:lnTo>
                  <a:lnTo>
                    <a:pt x="36" y="14"/>
                  </a:lnTo>
                  <a:lnTo>
                    <a:pt x="36" y="14"/>
                  </a:lnTo>
                  <a:lnTo>
                    <a:pt x="40" y="14"/>
                  </a:lnTo>
                  <a:lnTo>
                    <a:pt x="40" y="20"/>
                  </a:lnTo>
                  <a:lnTo>
                    <a:pt x="40" y="20"/>
                  </a:lnTo>
                  <a:lnTo>
                    <a:pt x="53" y="20"/>
                  </a:lnTo>
                  <a:lnTo>
                    <a:pt x="53" y="34"/>
                  </a:lnTo>
                  <a:lnTo>
                    <a:pt x="53" y="34"/>
                  </a:lnTo>
                  <a:lnTo>
                    <a:pt x="63" y="34"/>
                  </a:lnTo>
                  <a:lnTo>
                    <a:pt x="63" y="47"/>
                  </a:lnTo>
                  <a:lnTo>
                    <a:pt x="63" y="47"/>
                  </a:lnTo>
                  <a:lnTo>
                    <a:pt x="76" y="47"/>
                  </a:lnTo>
                  <a:lnTo>
                    <a:pt x="76" y="54"/>
                  </a:lnTo>
                  <a:lnTo>
                    <a:pt x="76" y="54"/>
                  </a:lnTo>
                  <a:lnTo>
                    <a:pt x="106" y="54"/>
                  </a:lnTo>
                  <a:lnTo>
                    <a:pt x="106" y="61"/>
                  </a:lnTo>
                  <a:lnTo>
                    <a:pt x="106" y="61"/>
                  </a:lnTo>
                  <a:lnTo>
                    <a:pt x="112" y="61"/>
                  </a:lnTo>
                  <a:lnTo>
                    <a:pt x="112" y="67"/>
                  </a:lnTo>
                  <a:lnTo>
                    <a:pt x="112" y="67"/>
                  </a:lnTo>
                  <a:lnTo>
                    <a:pt x="125" y="67"/>
                  </a:lnTo>
                  <a:lnTo>
                    <a:pt x="125" y="74"/>
                  </a:lnTo>
                  <a:lnTo>
                    <a:pt x="125" y="74"/>
                  </a:lnTo>
                  <a:lnTo>
                    <a:pt x="132" y="74"/>
                  </a:lnTo>
                  <a:lnTo>
                    <a:pt x="132" y="81"/>
                  </a:lnTo>
                  <a:lnTo>
                    <a:pt x="132" y="81"/>
                  </a:lnTo>
                  <a:lnTo>
                    <a:pt x="135" y="81"/>
                  </a:lnTo>
                  <a:lnTo>
                    <a:pt x="135" y="88"/>
                  </a:lnTo>
                  <a:lnTo>
                    <a:pt x="135" y="88"/>
                  </a:lnTo>
                  <a:lnTo>
                    <a:pt x="139" y="88"/>
                  </a:lnTo>
                  <a:lnTo>
                    <a:pt x="139" y="94"/>
                  </a:lnTo>
                  <a:lnTo>
                    <a:pt x="139" y="94"/>
                  </a:lnTo>
                  <a:lnTo>
                    <a:pt x="182" y="94"/>
                  </a:lnTo>
                  <a:lnTo>
                    <a:pt x="182" y="101"/>
                  </a:lnTo>
                  <a:lnTo>
                    <a:pt x="182" y="101"/>
                  </a:lnTo>
                  <a:lnTo>
                    <a:pt x="195" y="101"/>
                  </a:lnTo>
                  <a:lnTo>
                    <a:pt x="195" y="108"/>
                  </a:lnTo>
                  <a:lnTo>
                    <a:pt x="195" y="108"/>
                  </a:lnTo>
                  <a:lnTo>
                    <a:pt x="211" y="108"/>
                  </a:lnTo>
                  <a:lnTo>
                    <a:pt x="211" y="115"/>
                  </a:lnTo>
                  <a:lnTo>
                    <a:pt x="211" y="115"/>
                  </a:lnTo>
                  <a:lnTo>
                    <a:pt x="224" y="115"/>
                  </a:lnTo>
                  <a:lnTo>
                    <a:pt x="224" y="121"/>
                  </a:lnTo>
                  <a:lnTo>
                    <a:pt x="224" y="121"/>
                  </a:lnTo>
                  <a:lnTo>
                    <a:pt x="234" y="121"/>
                  </a:lnTo>
                  <a:lnTo>
                    <a:pt x="234" y="128"/>
                  </a:lnTo>
                  <a:lnTo>
                    <a:pt x="234" y="128"/>
                  </a:lnTo>
                  <a:lnTo>
                    <a:pt x="248" y="128"/>
                  </a:lnTo>
                  <a:lnTo>
                    <a:pt x="248" y="135"/>
                  </a:lnTo>
                  <a:lnTo>
                    <a:pt x="248" y="135"/>
                  </a:lnTo>
                  <a:lnTo>
                    <a:pt x="261" y="135"/>
                  </a:lnTo>
                  <a:lnTo>
                    <a:pt x="261" y="142"/>
                  </a:lnTo>
                  <a:lnTo>
                    <a:pt x="261" y="142"/>
                  </a:lnTo>
                  <a:lnTo>
                    <a:pt x="274" y="142"/>
                  </a:lnTo>
                  <a:lnTo>
                    <a:pt x="274" y="149"/>
                  </a:lnTo>
                  <a:lnTo>
                    <a:pt x="274" y="149"/>
                  </a:lnTo>
                  <a:lnTo>
                    <a:pt x="277" y="149"/>
                  </a:lnTo>
                  <a:lnTo>
                    <a:pt x="277" y="156"/>
                  </a:lnTo>
                  <a:lnTo>
                    <a:pt x="277" y="156"/>
                  </a:lnTo>
                  <a:lnTo>
                    <a:pt x="281" y="156"/>
                  </a:lnTo>
                  <a:lnTo>
                    <a:pt x="281" y="162"/>
                  </a:lnTo>
                  <a:lnTo>
                    <a:pt x="281" y="162"/>
                  </a:lnTo>
                  <a:lnTo>
                    <a:pt x="287" y="162"/>
                  </a:lnTo>
                  <a:lnTo>
                    <a:pt x="287" y="170"/>
                  </a:lnTo>
                  <a:lnTo>
                    <a:pt x="287" y="170"/>
                  </a:lnTo>
                  <a:lnTo>
                    <a:pt x="317" y="170"/>
                  </a:lnTo>
                  <a:lnTo>
                    <a:pt x="317" y="176"/>
                  </a:lnTo>
                  <a:lnTo>
                    <a:pt x="317" y="176"/>
                  </a:lnTo>
                  <a:lnTo>
                    <a:pt x="320" y="176"/>
                  </a:lnTo>
                  <a:lnTo>
                    <a:pt x="320" y="183"/>
                  </a:lnTo>
                  <a:lnTo>
                    <a:pt x="320" y="183"/>
                  </a:lnTo>
                  <a:lnTo>
                    <a:pt x="330" y="183"/>
                  </a:lnTo>
                  <a:lnTo>
                    <a:pt x="330" y="190"/>
                  </a:lnTo>
                  <a:lnTo>
                    <a:pt x="330" y="190"/>
                  </a:lnTo>
                  <a:lnTo>
                    <a:pt x="353" y="190"/>
                  </a:lnTo>
                  <a:lnTo>
                    <a:pt x="353" y="197"/>
                  </a:lnTo>
                  <a:lnTo>
                    <a:pt x="353" y="197"/>
                  </a:lnTo>
                  <a:lnTo>
                    <a:pt x="366" y="197"/>
                  </a:lnTo>
                  <a:lnTo>
                    <a:pt x="366" y="204"/>
                  </a:lnTo>
                  <a:lnTo>
                    <a:pt x="366" y="204"/>
                  </a:lnTo>
                  <a:lnTo>
                    <a:pt x="386" y="204"/>
                  </a:lnTo>
                  <a:lnTo>
                    <a:pt x="386" y="210"/>
                  </a:lnTo>
                  <a:lnTo>
                    <a:pt x="386" y="210"/>
                  </a:lnTo>
                  <a:lnTo>
                    <a:pt x="396" y="210"/>
                  </a:lnTo>
                  <a:lnTo>
                    <a:pt x="396" y="218"/>
                  </a:lnTo>
                  <a:lnTo>
                    <a:pt x="396" y="218"/>
                  </a:lnTo>
                  <a:lnTo>
                    <a:pt x="432" y="218"/>
                  </a:lnTo>
                  <a:lnTo>
                    <a:pt x="432" y="224"/>
                  </a:lnTo>
                  <a:lnTo>
                    <a:pt x="432" y="224"/>
                  </a:lnTo>
                  <a:lnTo>
                    <a:pt x="455" y="224"/>
                  </a:lnTo>
                  <a:lnTo>
                    <a:pt x="455" y="231"/>
                  </a:lnTo>
                  <a:lnTo>
                    <a:pt x="455" y="231"/>
                  </a:lnTo>
                  <a:lnTo>
                    <a:pt x="475" y="231"/>
                  </a:lnTo>
                  <a:lnTo>
                    <a:pt x="475" y="238"/>
                  </a:lnTo>
                  <a:lnTo>
                    <a:pt x="475" y="238"/>
                  </a:lnTo>
                  <a:lnTo>
                    <a:pt x="485" y="238"/>
                  </a:lnTo>
                  <a:lnTo>
                    <a:pt x="485" y="245"/>
                  </a:lnTo>
                  <a:lnTo>
                    <a:pt x="485" y="245"/>
                  </a:lnTo>
                  <a:lnTo>
                    <a:pt x="508" y="245"/>
                  </a:lnTo>
                  <a:lnTo>
                    <a:pt x="508" y="252"/>
                  </a:lnTo>
                  <a:lnTo>
                    <a:pt x="508" y="252"/>
                  </a:lnTo>
                  <a:lnTo>
                    <a:pt x="515" y="252"/>
                  </a:lnTo>
                  <a:lnTo>
                    <a:pt x="515" y="259"/>
                  </a:lnTo>
                  <a:lnTo>
                    <a:pt x="515" y="259"/>
                  </a:lnTo>
                  <a:lnTo>
                    <a:pt x="522" y="259"/>
                  </a:lnTo>
                  <a:lnTo>
                    <a:pt x="522" y="266"/>
                  </a:lnTo>
                  <a:lnTo>
                    <a:pt x="522" y="266"/>
                  </a:lnTo>
                  <a:lnTo>
                    <a:pt x="535" y="266"/>
                  </a:lnTo>
                  <a:lnTo>
                    <a:pt x="535" y="272"/>
                  </a:lnTo>
                  <a:lnTo>
                    <a:pt x="535" y="272"/>
                  </a:lnTo>
                  <a:lnTo>
                    <a:pt x="561" y="272"/>
                  </a:lnTo>
                  <a:lnTo>
                    <a:pt x="561" y="286"/>
                  </a:lnTo>
                  <a:lnTo>
                    <a:pt x="561" y="286"/>
                  </a:lnTo>
                  <a:lnTo>
                    <a:pt x="588" y="286"/>
                  </a:lnTo>
                  <a:lnTo>
                    <a:pt x="588" y="293"/>
                  </a:lnTo>
                  <a:lnTo>
                    <a:pt x="588" y="293"/>
                  </a:lnTo>
                  <a:lnTo>
                    <a:pt x="594" y="293"/>
                  </a:lnTo>
                  <a:lnTo>
                    <a:pt x="594" y="300"/>
                  </a:lnTo>
                  <a:lnTo>
                    <a:pt x="594" y="300"/>
                  </a:lnTo>
                  <a:lnTo>
                    <a:pt x="604" y="300"/>
                  </a:lnTo>
                  <a:lnTo>
                    <a:pt x="604" y="307"/>
                  </a:lnTo>
                  <a:lnTo>
                    <a:pt x="604" y="307"/>
                  </a:lnTo>
                  <a:lnTo>
                    <a:pt x="617" y="307"/>
                  </a:lnTo>
                  <a:lnTo>
                    <a:pt x="617" y="314"/>
                  </a:lnTo>
                  <a:lnTo>
                    <a:pt x="617" y="314"/>
                  </a:lnTo>
                  <a:lnTo>
                    <a:pt x="637" y="314"/>
                  </a:lnTo>
                  <a:lnTo>
                    <a:pt x="637" y="321"/>
                  </a:lnTo>
                  <a:lnTo>
                    <a:pt x="637" y="321"/>
                  </a:lnTo>
                  <a:lnTo>
                    <a:pt x="657" y="321"/>
                  </a:lnTo>
                  <a:lnTo>
                    <a:pt x="657" y="328"/>
                  </a:lnTo>
                  <a:lnTo>
                    <a:pt x="657" y="328"/>
                  </a:lnTo>
                  <a:lnTo>
                    <a:pt x="670" y="328"/>
                  </a:lnTo>
                  <a:lnTo>
                    <a:pt x="670" y="335"/>
                  </a:lnTo>
                  <a:lnTo>
                    <a:pt x="670" y="335"/>
                  </a:lnTo>
                  <a:lnTo>
                    <a:pt x="683" y="335"/>
                  </a:lnTo>
                  <a:lnTo>
                    <a:pt x="683" y="342"/>
                  </a:lnTo>
                  <a:lnTo>
                    <a:pt x="683" y="342"/>
                  </a:lnTo>
                  <a:lnTo>
                    <a:pt x="687" y="342"/>
                  </a:lnTo>
                  <a:lnTo>
                    <a:pt x="687" y="349"/>
                  </a:lnTo>
                  <a:lnTo>
                    <a:pt x="687" y="349"/>
                  </a:lnTo>
                  <a:lnTo>
                    <a:pt x="716" y="349"/>
                  </a:lnTo>
                  <a:lnTo>
                    <a:pt x="716" y="356"/>
                  </a:lnTo>
                  <a:lnTo>
                    <a:pt x="716" y="356"/>
                  </a:lnTo>
                  <a:lnTo>
                    <a:pt x="759" y="356"/>
                  </a:lnTo>
                  <a:lnTo>
                    <a:pt x="759" y="363"/>
                  </a:lnTo>
                  <a:lnTo>
                    <a:pt x="759" y="363"/>
                  </a:lnTo>
                  <a:lnTo>
                    <a:pt x="809" y="363"/>
                  </a:lnTo>
                  <a:lnTo>
                    <a:pt x="809" y="370"/>
                  </a:lnTo>
                  <a:lnTo>
                    <a:pt x="809" y="370"/>
                  </a:lnTo>
                  <a:lnTo>
                    <a:pt x="812" y="370"/>
                  </a:lnTo>
                  <a:lnTo>
                    <a:pt x="812" y="376"/>
                  </a:lnTo>
                  <a:lnTo>
                    <a:pt x="812" y="376"/>
                  </a:lnTo>
                  <a:lnTo>
                    <a:pt x="822" y="376"/>
                  </a:lnTo>
                  <a:lnTo>
                    <a:pt x="822" y="384"/>
                  </a:lnTo>
                  <a:lnTo>
                    <a:pt x="822" y="384"/>
                  </a:lnTo>
                  <a:lnTo>
                    <a:pt x="838" y="384"/>
                  </a:lnTo>
                  <a:lnTo>
                    <a:pt x="838" y="391"/>
                  </a:lnTo>
                  <a:lnTo>
                    <a:pt x="838" y="391"/>
                  </a:lnTo>
                  <a:lnTo>
                    <a:pt x="861" y="391"/>
                  </a:lnTo>
                  <a:lnTo>
                    <a:pt x="861" y="398"/>
                  </a:lnTo>
                  <a:lnTo>
                    <a:pt x="861" y="398"/>
                  </a:lnTo>
                  <a:lnTo>
                    <a:pt x="865" y="398"/>
                  </a:lnTo>
                  <a:lnTo>
                    <a:pt x="865" y="405"/>
                  </a:lnTo>
                  <a:lnTo>
                    <a:pt x="865" y="405"/>
                  </a:lnTo>
                  <a:lnTo>
                    <a:pt x="871" y="405"/>
                  </a:lnTo>
                  <a:lnTo>
                    <a:pt x="871" y="412"/>
                  </a:lnTo>
                  <a:lnTo>
                    <a:pt x="871" y="412"/>
                  </a:lnTo>
                  <a:lnTo>
                    <a:pt x="904" y="412"/>
                  </a:lnTo>
                  <a:lnTo>
                    <a:pt x="904" y="426"/>
                  </a:lnTo>
                  <a:lnTo>
                    <a:pt x="904" y="426"/>
                  </a:lnTo>
                  <a:lnTo>
                    <a:pt x="931" y="426"/>
                  </a:lnTo>
                  <a:lnTo>
                    <a:pt x="931" y="434"/>
                  </a:lnTo>
                  <a:lnTo>
                    <a:pt x="931" y="434"/>
                  </a:lnTo>
                  <a:lnTo>
                    <a:pt x="944" y="434"/>
                  </a:lnTo>
                  <a:lnTo>
                    <a:pt x="944" y="441"/>
                  </a:lnTo>
                  <a:lnTo>
                    <a:pt x="944" y="441"/>
                  </a:lnTo>
                  <a:lnTo>
                    <a:pt x="970" y="441"/>
                  </a:lnTo>
                  <a:lnTo>
                    <a:pt x="970" y="448"/>
                  </a:lnTo>
                  <a:lnTo>
                    <a:pt x="970" y="448"/>
                  </a:lnTo>
                  <a:lnTo>
                    <a:pt x="980" y="448"/>
                  </a:lnTo>
                  <a:lnTo>
                    <a:pt x="980" y="455"/>
                  </a:lnTo>
                  <a:lnTo>
                    <a:pt x="980" y="455"/>
                  </a:lnTo>
                  <a:lnTo>
                    <a:pt x="990" y="455"/>
                  </a:lnTo>
                  <a:lnTo>
                    <a:pt x="990" y="463"/>
                  </a:lnTo>
                  <a:lnTo>
                    <a:pt x="990" y="463"/>
                  </a:lnTo>
                  <a:lnTo>
                    <a:pt x="994" y="463"/>
                  </a:lnTo>
                  <a:lnTo>
                    <a:pt x="994" y="470"/>
                  </a:lnTo>
                  <a:lnTo>
                    <a:pt x="994" y="470"/>
                  </a:lnTo>
                  <a:lnTo>
                    <a:pt x="1007" y="470"/>
                  </a:lnTo>
                  <a:lnTo>
                    <a:pt x="1007" y="477"/>
                  </a:lnTo>
                  <a:lnTo>
                    <a:pt x="1007" y="477"/>
                  </a:lnTo>
                  <a:lnTo>
                    <a:pt x="1053" y="477"/>
                  </a:lnTo>
                  <a:lnTo>
                    <a:pt x="1053" y="485"/>
                  </a:lnTo>
                  <a:lnTo>
                    <a:pt x="1053" y="485"/>
                  </a:lnTo>
                  <a:lnTo>
                    <a:pt x="1089" y="485"/>
                  </a:lnTo>
                  <a:lnTo>
                    <a:pt x="1089" y="492"/>
                  </a:lnTo>
                  <a:lnTo>
                    <a:pt x="1089" y="492"/>
                  </a:lnTo>
                  <a:lnTo>
                    <a:pt x="1149" y="492"/>
                  </a:lnTo>
                  <a:lnTo>
                    <a:pt x="1149" y="500"/>
                  </a:lnTo>
                  <a:lnTo>
                    <a:pt x="1149" y="500"/>
                  </a:lnTo>
                  <a:lnTo>
                    <a:pt x="1185" y="500"/>
                  </a:lnTo>
                  <a:lnTo>
                    <a:pt x="1185" y="508"/>
                  </a:lnTo>
                  <a:lnTo>
                    <a:pt x="1185" y="508"/>
                  </a:lnTo>
                  <a:lnTo>
                    <a:pt x="1201" y="508"/>
                  </a:lnTo>
                  <a:lnTo>
                    <a:pt x="1201" y="516"/>
                  </a:lnTo>
                  <a:lnTo>
                    <a:pt x="1201" y="516"/>
                  </a:lnTo>
                  <a:lnTo>
                    <a:pt x="1215" y="516"/>
                  </a:lnTo>
                  <a:lnTo>
                    <a:pt x="1215" y="524"/>
                  </a:lnTo>
                  <a:lnTo>
                    <a:pt x="1215" y="524"/>
                  </a:lnTo>
                  <a:lnTo>
                    <a:pt x="1228" y="524"/>
                  </a:lnTo>
                  <a:lnTo>
                    <a:pt x="1228" y="532"/>
                  </a:lnTo>
                  <a:lnTo>
                    <a:pt x="1228" y="532"/>
                  </a:lnTo>
                  <a:lnTo>
                    <a:pt x="1297" y="532"/>
                  </a:lnTo>
                  <a:lnTo>
                    <a:pt x="1297" y="539"/>
                  </a:lnTo>
                  <a:lnTo>
                    <a:pt x="1297" y="539"/>
                  </a:lnTo>
                  <a:lnTo>
                    <a:pt x="1304" y="539"/>
                  </a:lnTo>
                  <a:lnTo>
                    <a:pt x="1304" y="547"/>
                  </a:lnTo>
                  <a:lnTo>
                    <a:pt x="1304" y="547"/>
                  </a:lnTo>
                  <a:lnTo>
                    <a:pt x="1314" y="547"/>
                  </a:lnTo>
                  <a:lnTo>
                    <a:pt x="1314" y="555"/>
                  </a:lnTo>
                  <a:lnTo>
                    <a:pt x="1314" y="555"/>
                  </a:lnTo>
                  <a:lnTo>
                    <a:pt x="1320" y="555"/>
                  </a:lnTo>
                  <a:lnTo>
                    <a:pt x="1320" y="563"/>
                  </a:lnTo>
                  <a:lnTo>
                    <a:pt x="1320" y="563"/>
                  </a:lnTo>
                  <a:lnTo>
                    <a:pt x="1353" y="563"/>
                  </a:lnTo>
                  <a:lnTo>
                    <a:pt x="1353" y="580"/>
                  </a:lnTo>
                  <a:lnTo>
                    <a:pt x="1353" y="580"/>
                  </a:lnTo>
                  <a:lnTo>
                    <a:pt x="1356" y="580"/>
                  </a:lnTo>
                  <a:lnTo>
                    <a:pt x="1356" y="587"/>
                  </a:lnTo>
                  <a:lnTo>
                    <a:pt x="1356" y="587"/>
                  </a:lnTo>
                  <a:lnTo>
                    <a:pt x="1376" y="587"/>
                  </a:lnTo>
                  <a:lnTo>
                    <a:pt x="1376" y="596"/>
                  </a:lnTo>
                  <a:lnTo>
                    <a:pt x="1376" y="596"/>
                  </a:lnTo>
                  <a:lnTo>
                    <a:pt x="1406" y="596"/>
                  </a:lnTo>
                  <a:lnTo>
                    <a:pt x="1406" y="604"/>
                  </a:lnTo>
                  <a:lnTo>
                    <a:pt x="1406" y="604"/>
                  </a:lnTo>
                  <a:lnTo>
                    <a:pt x="1409" y="604"/>
                  </a:lnTo>
                  <a:lnTo>
                    <a:pt x="1409" y="612"/>
                  </a:lnTo>
                  <a:lnTo>
                    <a:pt x="1409" y="612"/>
                  </a:lnTo>
                  <a:lnTo>
                    <a:pt x="1432" y="612"/>
                  </a:lnTo>
                  <a:lnTo>
                    <a:pt x="1432" y="621"/>
                  </a:lnTo>
                  <a:lnTo>
                    <a:pt x="1432" y="621"/>
                  </a:lnTo>
                  <a:lnTo>
                    <a:pt x="1465" y="621"/>
                  </a:lnTo>
                  <a:lnTo>
                    <a:pt x="1465" y="629"/>
                  </a:lnTo>
                  <a:lnTo>
                    <a:pt x="1465" y="629"/>
                  </a:lnTo>
                  <a:lnTo>
                    <a:pt x="1485" y="629"/>
                  </a:lnTo>
                  <a:lnTo>
                    <a:pt x="1485" y="637"/>
                  </a:lnTo>
                  <a:lnTo>
                    <a:pt x="1485" y="637"/>
                  </a:lnTo>
                  <a:lnTo>
                    <a:pt x="1492" y="637"/>
                  </a:lnTo>
                  <a:lnTo>
                    <a:pt x="1492" y="646"/>
                  </a:lnTo>
                  <a:lnTo>
                    <a:pt x="1492" y="646"/>
                  </a:lnTo>
                  <a:lnTo>
                    <a:pt x="1498" y="646"/>
                  </a:lnTo>
                  <a:lnTo>
                    <a:pt x="1498" y="654"/>
                  </a:lnTo>
                  <a:lnTo>
                    <a:pt x="1498" y="654"/>
                  </a:lnTo>
                  <a:lnTo>
                    <a:pt x="1502" y="654"/>
                  </a:lnTo>
                  <a:lnTo>
                    <a:pt x="1502" y="663"/>
                  </a:lnTo>
                  <a:lnTo>
                    <a:pt x="1502" y="663"/>
                  </a:lnTo>
                  <a:lnTo>
                    <a:pt x="1541" y="663"/>
                  </a:lnTo>
                  <a:lnTo>
                    <a:pt x="1541" y="671"/>
                  </a:lnTo>
                  <a:lnTo>
                    <a:pt x="1541" y="671"/>
                  </a:lnTo>
                  <a:lnTo>
                    <a:pt x="1561" y="671"/>
                  </a:lnTo>
                  <a:lnTo>
                    <a:pt x="1561" y="680"/>
                  </a:lnTo>
                  <a:lnTo>
                    <a:pt x="1561" y="680"/>
                  </a:lnTo>
                  <a:lnTo>
                    <a:pt x="1584" y="680"/>
                  </a:lnTo>
                  <a:lnTo>
                    <a:pt x="1584" y="689"/>
                  </a:lnTo>
                  <a:lnTo>
                    <a:pt x="1584" y="689"/>
                  </a:lnTo>
                  <a:lnTo>
                    <a:pt x="1604" y="689"/>
                  </a:lnTo>
                  <a:lnTo>
                    <a:pt x="1604" y="707"/>
                  </a:lnTo>
                  <a:lnTo>
                    <a:pt x="1604" y="707"/>
                  </a:lnTo>
                  <a:lnTo>
                    <a:pt x="1660" y="707"/>
                  </a:lnTo>
                  <a:lnTo>
                    <a:pt x="1660" y="716"/>
                  </a:lnTo>
                  <a:lnTo>
                    <a:pt x="1660" y="716"/>
                  </a:lnTo>
                  <a:lnTo>
                    <a:pt x="1693" y="716"/>
                  </a:lnTo>
                  <a:lnTo>
                    <a:pt x="1693" y="725"/>
                  </a:lnTo>
                  <a:lnTo>
                    <a:pt x="1693" y="725"/>
                  </a:lnTo>
                  <a:lnTo>
                    <a:pt x="1716" y="725"/>
                  </a:lnTo>
                  <a:lnTo>
                    <a:pt x="1716" y="735"/>
                  </a:lnTo>
                  <a:lnTo>
                    <a:pt x="1716" y="735"/>
                  </a:lnTo>
                  <a:lnTo>
                    <a:pt x="1733" y="735"/>
                  </a:lnTo>
                  <a:lnTo>
                    <a:pt x="1733" y="744"/>
                  </a:lnTo>
                  <a:lnTo>
                    <a:pt x="1733" y="744"/>
                  </a:lnTo>
                  <a:lnTo>
                    <a:pt x="1818" y="744"/>
                  </a:lnTo>
                  <a:lnTo>
                    <a:pt x="1818" y="754"/>
                  </a:lnTo>
                  <a:lnTo>
                    <a:pt x="1818" y="754"/>
                  </a:lnTo>
                  <a:lnTo>
                    <a:pt x="1822" y="754"/>
                  </a:lnTo>
                  <a:lnTo>
                    <a:pt x="1822" y="764"/>
                  </a:lnTo>
                  <a:lnTo>
                    <a:pt x="1822" y="764"/>
                  </a:lnTo>
                  <a:lnTo>
                    <a:pt x="1838" y="764"/>
                  </a:lnTo>
                  <a:lnTo>
                    <a:pt x="1838" y="775"/>
                  </a:lnTo>
                  <a:lnTo>
                    <a:pt x="1838" y="775"/>
                  </a:lnTo>
                  <a:lnTo>
                    <a:pt x="1845" y="775"/>
                  </a:lnTo>
                  <a:lnTo>
                    <a:pt x="1845" y="785"/>
                  </a:lnTo>
                  <a:lnTo>
                    <a:pt x="1845" y="785"/>
                  </a:lnTo>
                  <a:lnTo>
                    <a:pt x="1862" y="785"/>
                  </a:lnTo>
                  <a:lnTo>
                    <a:pt x="1862" y="796"/>
                  </a:lnTo>
                  <a:lnTo>
                    <a:pt x="1862" y="796"/>
                  </a:lnTo>
                  <a:lnTo>
                    <a:pt x="1865" y="796"/>
                  </a:lnTo>
                  <a:lnTo>
                    <a:pt x="1865" y="806"/>
                  </a:lnTo>
                  <a:lnTo>
                    <a:pt x="1865" y="806"/>
                  </a:lnTo>
                  <a:lnTo>
                    <a:pt x="1878" y="806"/>
                  </a:lnTo>
                  <a:lnTo>
                    <a:pt x="1878" y="817"/>
                  </a:lnTo>
                  <a:lnTo>
                    <a:pt x="1878" y="817"/>
                  </a:lnTo>
                  <a:lnTo>
                    <a:pt x="1911" y="817"/>
                  </a:lnTo>
                  <a:lnTo>
                    <a:pt x="1911" y="828"/>
                  </a:lnTo>
                  <a:lnTo>
                    <a:pt x="1911" y="828"/>
                  </a:lnTo>
                  <a:lnTo>
                    <a:pt x="1990" y="828"/>
                  </a:lnTo>
                  <a:lnTo>
                    <a:pt x="1990" y="839"/>
                  </a:lnTo>
                  <a:lnTo>
                    <a:pt x="1990" y="839"/>
                  </a:lnTo>
                  <a:lnTo>
                    <a:pt x="2142" y="839"/>
                  </a:lnTo>
                  <a:lnTo>
                    <a:pt x="2142" y="852"/>
                  </a:lnTo>
                  <a:lnTo>
                    <a:pt x="2142" y="852"/>
                  </a:lnTo>
                  <a:lnTo>
                    <a:pt x="2155" y="852"/>
                  </a:lnTo>
                  <a:lnTo>
                    <a:pt x="2155" y="864"/>
                  </a:lnTo>
                  <a:lnTo>
                    <a:pt x="2155" y="864"/>
                  </a:lnTo>
                  <a:lnTo>
                    <a:pt x="2162" y="864"/>
                  </a:lnTo>
                  <a:lnTo>
                    <a:pt x="2162" y="877"/>
                  </a:lnTo>
                  <a:lnTo>
                    <a:pt x="2162" y="877"/>
                  </a:lnTo>
                  <a:lnTo>
                    <a:pt x="2208" y="877"/>
                  </a:lnTo>
                  <a:lnTo>
                    <a:pt x="2208" y="889"/>
                  </a:lnTo>
                  <a:lnTo>
                    <a:pt x="2208" y="889"/>
                  </a:lnTo>
                  <a:lnTo>
                    <a:pt x="2241" y="889"/>
                  </a:lnTo>
                  <a:lnTo>
                    <a:pt x="2241" y="902"/>
                  </a:lnTo>
                  <a:lnTo>
                    <a:pt x="2241" y="902"/>
                  </a:lnTo>
                  <a:lnTo>
                    <a:pt x="2383" y="902"/>
                  </a:lnTo>
                  <a:lnTo>
                    <a:pt x="2383" y="915"/>
                  </a:lnTo>
                  <a:lnTo>
                    <a:pt x="2383" y="915"/>
                  </a:lnTo>
                  <a:lnTo>
                    <a:pt x="2478" y="915"/>
                  </a:lnTo>
                  <a:lnTo>
                    <a:pt x="2478" y="928"/>
                  </a:lnTo>
                  <a:lnTo>
                    <a:pt x="2478" y="928"/>
                  </a:lnTo>
                  <a:lnTo>
                    <a:pt x="2578" y="928"/>
                  </a:lnTo>
                  <a:lnTo>
                    <a:pt x="2578" y="942"/>
                  </a:lnTo>
                  <a:lnTo>
                    <a:pt x="2578" y="942"/>
                  </a:lnTo>
                  <a:lnTo>
                    <a:pt x="2584" y="942"/>
                  </a:lnTo>
                  <a:lnTo>
                    <a:pt x="2584" y="956"/>
                  </a:lnTo>
                  <a:lnTo>
                    <a:pt x="2584" y="956"/>
                  </a:lnTo>
                  <a:lnTo>
                    <a:pt x="2624" y="956"/>
                  </a:lnTo>
                  <a:lnTo>
                    <a:pt x="2624" y="969"/>
                  </a:lnTo>
                  <a:lnTo>
                    <a:pt x="2624" y="969"/>
                  </a:lnTo>
                  <a:lnTo>
                    <a:pt x="2650" y="969"/>
                  </a:lnTo>
                  <a:lnTo>
                    <a:pt x="2650" y="984"/>
                  </a:lnTo>
                  <a:lnTo>
                    <a:pt x="2650" y="984"/>
                  </a:lnTo>
                  <a:lnTo>
                    <a:pt x="2653" y="984"/>
                  </a:lnTo>
                  <a:lnTo>
                    <a:pt x="2653" y="1012"/>
                  </a:lnTo>
                  <a:lnTo>
                    <a:pt x="2653" y="1012"/>
                  </a:lnTo>
                  <a:lnTo>
                    <a:pt x="2703" y="1012"/>
                  </a:lnTo>
                  <a:lnTo>
                    <a:pt x="2703" y="1027"/>
                  </a:lnTo>
                  <a:lnTo>
                    <a:pt x="2703" y="1027"/>
                  </a:lnTo>
                  <a:lnTo>
                    <a:pt x="2710" y="1027"/>
                  </a:lnTo>
                  <a:lnTo>
                    <a:pt x="2710" y="1042"/>
                  </a:lnTo>
                  <a:lnTo>
                    <a:pt x="2710" y="1042"/>
                  </a:lnTo>
                  <a:lnTo>
                    <a:pt x="2723" y="1042"/>
                  </a:lnTo>
                  <a:lnTo>
                    <a:pt x="2723" y="1058"/>
                  </a:lnTo>
                  <a:lnTo>
                    <a:pt x="2723" y="1058"/>
                  </a:lnTo>
                  <a:lnTo>
                    <a:pt x="2746" y="1058"/>
                  </a:lnTo>
                  <a:lnTo>
                    <a:pt x="2746" y="1073"/>
                  </a:lnTo>
                  <a:lnTo>
                    <a:pt x="2746" y="1073"/>
                  </a:lnTo>
                  <a:lnTo>
                    <a:pt x="2848" y="1073"/>
                  </a:lnTo>
                  <a:lnTo>
                    <a:pt x="2848" y="1090"/>
                  </a:lnTo>
                  <a:lnTo>
                    <a:pt x="2848" y="1090"/>
                  </a:lnTo>
                  <a:lnTo>
                    <a:pt x="2951" y="1090"/>
                  </a:lnTo>
                  <a:lnTo>
                    <a:pt x="2951" y="1108"/>
                  </a:lnTo>
                  <a:lnTo>
                    <a:pt x="2951" y="1108"/>
                  </a:lnTo>
                  <a:lnTo>
                    <a:pt x="2987" y="1108"/>
                  </a:lnTo>
                  <a:lnTo>
                    <a:pt x="2987" y="1126"/>
                  </a:lnTo>
                  <a:lnTo>
                    <a:pt x="2987" y="1126"/>
                  </a:lnTo>
                  <a:lnTo>
                    <a:pt x="3030" y="1126"/>
                  </a:lnTo>
                  <a:lnTo>
                    <a:pt x="3030" y="1144"/>
                  </a:lnTo>
                  <a:lnTo>
                    <a:pt x="3030" y="1144"/>
                  </a:lnTo>
                  <a:lnTo>
                    <a:pt x="3043" y="1144"/>
                  </a:lnTo>
                  <a:lnTo>
                    <a:pt x="3043" y="1162"/>
                  </a:lnTo>
                  <a:lnTo>
                    <a:pt x="3043" y="1162"/>
                  </a:lnTo>
                  <a:lnTo>
                    <a:pt x="3479" y="1162"/>
                  </a:lnTo>
                  <a:lnTo>
                    <a:pt x="3479" y="1187"/>
                  </a:lnTo>
                  <a:lnTo>
                    <a:pt x="3479" y="1187"/>
                  </a:lnTo>
                  <a:lnTo>
                    <a:pt x="3611" y="1187"/>
                  </a:lnTo>
                  <a:lnTo>
                    <a:pt x="3611" y="1215"/>
                  </a:lnTo>
                  <a:lnTo>
                    <a:pt x="3611" y="1215"/>
                  </a:lnTo>
                  <a:lnTo>
                    <a:pt x="4532" y="1215"/>
                  </a:lnTo>
                  <a:lnTo>
                    <a:pt x="4532" y="1215"/>
                  </a:lnTo>
                </a:path>
              </a:pathLst>
            </a:custGeom>
            <a:noFill/>
            <a:ln w="25400" cap="flat">
              <a:solidFill>
                <a:srgbClr val="00876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10" name="Zani-TIS-CT Censors">
              <a:extLst>
                <a:ext uri="{FF2B5EF4-FFF2-40B4-BE49-F238E27FC236}">
                  <a16:creationId xmlns:a16="http://schemas.microsoft.com/office/drawing/2014/main" id="{7E6825BE-C092-7A67-41BA-60D1E45DFF26}"/>
                </a:ext>
              </a:extLst>
            </p:cNvPr>
            <p:cNvGrpSpPr/>
            <p:nvPr/>
          </p:nvGrpSpPr>
          <p:grpSpPr>
            <a:xfrm>
              <a:off x="1282676" y="1951810"/>
              <a:ext cx="9721825" cy="1805035"/>
              <a:chOff x="1938137" y="1723105"/>
              <a:chExt cx="5820309" cy="1650076"/>
            </a:xfrm>
          </p:grpSpPr>
          <p:grpSp>
            <p:nvGrpSpPr>
              <p:cNvPr id="111" name="Group 110">
                <a:extLst>
                  <a:ext uri="{FF2B5EF4-FFF2-40B4-BE49-F238E27FC236}">
                    <a16:creationId xmlns:a16="http://schemas.microsoft.com/office/drawing/2014/main" id="{41E1924A-E756-FA7F-C741-29BFEA8D952B}"/>
                  </a:ext>
                </a:extLst>
              </p:cNvPr>
              <p:cNvGrpSpPr/>
              <p:nvPr/>
            </p:nvGrpSpPr>
            <p:grpSpPr>
              <a:xfrm>
                <a:off x="1938137" y="1723105"/>
                <a:ext cx="1228888" cy="609380"/>
                <a:chOff x="1938137" y="1723105"/>
                <a:chExt cx="1228888" cy="609380"/>
              </a:xfrm>
            </p:grpSpPr>
            <p:grpSp>
              <p:nvGrpSpPr>
                <p:cNvPr id="415" name="Group 414">
                  <a:extLst>
                    <a:ext uri="{FF2B5EF4-FFF2-40B4-BE49-F238E27FC236}">
                      <a16:creationId xmlns:a16="http://schemas.microsoft.com/office/drawing/2014/main" id="{1BEFC5A8-65F8-3219-B6D1-7F7BAEAC8BD7}"/>
                    </a:ext>
                  </a:extLst>
                </p:cNvPr>
                <p:cNvGrpSpPr/>
                <p:nvPr/>
              </p:nvGrpSpPr>
              <p:grpSpPr>
                <a:xfrm>
                  <a:off x="1938137" y="1723105"/>
                  <a:ext cx="45940" cy="47484"/>
                  <a:chOff x="1938137" y="1723105"/>
                  <a:chExt cx="45940" cy="47484"/>
                </a:xfrm>
              </p:grpSpPr>
              <p:sp>
                <p:nvSpPr>
                  <p:cNvPr id="460" name="Line 680">
                    <a:extLst>
                      <a:ext uri="{FF2B5EF4-FFF2-40B4-BE49-F238E27FC236}">
                        <a16:creationId xmlns:a16="http://schemas.microsoft.com/office/drawing/2014/main" id="{8F041E7B-E258-3436-CBA9-BC3D63B0AA19}"/>
                      </a:ext>
                    </a:extLst>
                  </p:cNvPr>
                  <p:cNvSpPr>
                    <a:spLocks noChangeShapeType="1"/>
                  </p:cNvSpPr>
                  <p:nvPr/>
                </p:nvSpPr>
                <p:spPr bwMode="auto">
                  <a:xfrm>
                    <a:off x="1938137" y="17468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1" name="Line 681">
                    <a:extLst>
                      <a:ext uri="{FF2B5EF4-FFF2-40B4-BE49-F238E27FC236}">
                        <a16:creationId xmlns:a16="http://schemas.microsoft.com/office/drawing/2014/main" id="{36ECF085-D617-2820-E47B-A8A8ACC3083F}"/>
                      </a:ext>
                    </a:extLst>
                  </p:cNvPr>
                  <p:cNvSpPr>
                    <a:spLocks noChangeShapeType="1"/>
                  </p:cNvSpPr>
                  <p:nvPr/>
                </p:nvSpPr>
                <p:spPr bwMode="auto">
                  <a:xfrm>
                    <a:off x="1961107" y="17231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16" name="Group 415">
                  <a:extLst>
                    <a:ext uri="{FF2B5EF4-FFF2-40B4-BE49-F238E27FC236}">
                      <a16:creationId xmlns:a16="http://schemas.microsoft.com/office/drawing/2014/main" id="{3B9B10D4-18B3-2518-7225-2E81988C9E1D}"/>
                    </a:ext>
                  </a:extLst>
                </p:cNvPr>
                <p:cNvGrpSpPr/>
                <p:nvPr/>
              </p:nvGrpSpPr>
              <p:grpSpPr>
                <a:xfrm>
                  <a:off x="1938137" y="1723105"/>
                  <a:ext cx="1228888" cy="609380"/>
                  <a:chOff x="1938137" y="1723105"/>
                  <a:chExt cx="1228888" cy="609380"/>
                </a:xfrm>
              </p:grpSpPr>
              <p:sp>
                <p:nvSpPr>
                  <p:cNvPr id="417" name="Line 682">
                    <a:extLst>
                      <a:ext uri="{FF2B5EF4-FFF2-40B4-BE49-F238E27FC236}">
                        <a16:creationId xmlns:a16="http://schemas.microsoft.com/office/drawing/2014/main" id="{35DDFDCC-142D-F964-9499-BBE4204B1ABB}"/>
                      </a:ext>
                    </a:extLst>
                  </p:cNvPr>
                  <p:cNvSpPr>
                    <a:spLocks noChangeShapeType="1"/>
                  </p:cNvSpPr>
                  <p:nvPr/>
                </p:nvSpPr>
                <p:spPr bwMode="auto">
                  <a:xfrm>
                    <a:off x="1938137" y="17468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 name="Line 683">
                    <a:extLst>
                      <a:ext uri="{FF2B5EF4-FFF2-40B4-BE49-F238E27FC236}">
                        <a16:creationId xmlns:a16="http://schemas.microsoft.com/office/drawing/2014/main" id="{DF65AE08-CE78-FBD7-94B6-C0C258057F73}"/>
                      </a:ext>
                    </a:extLst>
                  </p:cNvPr>
                  <p:cNvSpPr>
                    <a:spLocks noChangeShapeType="1"/>
                  </p:cNvSpPr>
                  <p:nvPr/>
                </p:nvSpPr>
                <p:spPr bwMode="auto">
                  <a:xfrm>
                    <a:off x="1961107" y="17231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 name="Line 684">
                    <a:extLst>
                      <a:ext uri="{FF2B5EF4-FFF2-40B4-BE49-F238E27FC236}">
                        <a16:creationId xmlns:a16="http://schemas.microsoft.com/office/drawing/2014/main" id="{BEB910AD-605F-3F48-2478-DB4A3F411AC3}"/>
                      </a:ext>
                    </a:extLst>
                  </p:cNvPr>
                  <p:cNvSpPr>
                    <a:spLocks noChangeShapeType="1"/>
                  </p:cNvSpPr>
                  <p:nvPr/>
                </p:nvSpPr>
                <p:spPr bwMode="auto">
                  <a:xfrm>
                    <a:off x="1958555" y="17468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 name="Line 685">
                    <a:extLst>
                      <a:ext uri="{FF2B5EF4-FFF2-40B4-BE49-F238E27FC236}">
                        <a16:creationId xmlns:a16="http://schemas.microsoft.com/office/drawing/2014/main" id="{EFA543F8-10AC-8627-DF08-ECAC1BD9F076}"/>
                      </a:ext>
                    </a:extLst>
                  </p:cNvPr>
                  <p:cNvSpPr>
                    <a:spLocks noChangeShapeType="1"/>
                  </p:cNvSpPr>
                  <p:nvPr/>
                </p:nvSpPr>
                <p:spPr bwMode="auto">
                  <a:xfrm>
                    <a:off x="1981525" y="17231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 name="Line 686">
                    <a:extLst>
                      <a:ext uri="{FF2B5EF4-FFF2-40B4-BE49-F238E27FC236}">
                        <a16:creationId xmlns:a16="http://schemas.microsoft.com/office/drawing/2014/main" id="{56BE4096-5116-032A-1174-7D093C06107D}"/>
                      </a:ext>
                    </a:extLst>
                  </p:cNvPr>
                  <p:cNvSpPr>
                    <a:spLocks noChangeShapeType="1"/>
                  </p:cNvSpPr>
                  <p:nvPr/>
                </p:nvSpPr>
                <p:spPr bwMode="auto">
                  <a:xfrm>
                    <a:off x="2022360" y="180884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 name="Line 687">
                    <a:extLst>
                      <a:ext uri="{FF2B5EF4-FFF2-40B4-BE49-F238E27FC236}">
                        <a16:creationId xmlns:a16="http://schemas.microsoft.com/office/drawing/2014/main" id="{CE1FA7DB-8BBE-1AE7-C5CF-ECDB9781CF76}"/>
                      </a:ext>
                    </a:extLst>
                  </p:cNvPr>
                  <p:cNvSpPr>
                    <a:spLocks noChangeShapeType="1"/>
                  </p:cNvSpPr>
                  <p:nvPr/>
                </p:nvSpPr>
                <p:spPr bwMode="auto">
                  <a:xfrm>
                    <a:off x="2045330" y="178509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 name="Line 688">
                    <a:extLst>
                      <a:ext uri="{FF2B5EF4-FFF2-40B4-BE49-F238E27FC236}">
                        <a16:creationId xmlns:a16="http://schemas.microsoft.com/office/drawing/2014/main" id="{AEC34114-B38E-EDC2-D65E-B2C5B270236F}"/>
                      </a:ext>
                    </a:extLst>
                  </p:cNvPr>
                  <p:cNvSpPr>
                    <a:spLocks noChangeShapeType="1"/>
                  </p:cNvSpPr>
                  <p:nvPr/>
                </p:nvSpPr>
                <p:spPr bwMode="auto">
                  <a:xfrm>
                    <a:off x="2033845" y="181807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 name="Line 689">
                    <a:extLst>
                      <a:ext uri="{FF2B5EF4-FFF2-40B4-BE49-F238E27FC236}">
                        <a16:creationId xmlns:a16="http://schemas.microsoft.com/office/drawing/2014/main" id="{F5B4F9BB-DE22-3F94-5A5D-9D6BB7FCA7FF}"/>
                      </a:ext>
                    </a:extLst>
                  </p:cNvPr>
                  <p:cNvSpPr>
                    <a:spLocks noChangeShapeType="1"/>
                  </p:cNvSpPr>
                  <p:nvPr/>
                </p:nvSpPr>
                <p:spPr bwMode="auto">
                  <a:xfrm>
                    <a:off x="2056815" y="179433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 name="Line 690">
                    <a:extLst>
                      <a:ext uri="{FF2B5EF4-FFF2-40B4-BE49-F238E27FC236}">
                        <a16:creationId xmlns:a16="http://schemas.microsoft.com/office/drawing/2014/main" id="{93629C07-AD15-07F0-69FE-991D7D4D2D21}"/>
                      </a:ext>
                    </a:extLst>
                  </p:cNvPr>
                  <p:cNvSpPr>
                    <a:spLocks noChangeShapeType="1"/>
                  </p:cNvSpPr>
                  <p:nvPr/>
                </p:nvSpPr>
                <p:spPr bwMode="auto">
                  <a:xfrm>
                    <a:off x="2114239" y="187083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 name="Line 691">
                    <a:extLst>
                      <a:ext uri="{FF2B5EF4-FFF2-40B4-BE49-F238E27FC236}">
                        <a16:creationId xmlns:a16="http://schemas.microsoft.com/office/drawing/2014/main" id="{1D2619B5-1CDA-BCAF-DB7F-E89629B94422}"/>
                      </a:ext>
                    </a:extLst>
                  </p:cNvPr>
                  <p:cNvSpPr>
                    <a:spLocks noChangeShapeType="1"/>
                  </p:cNvSpPr>
                  <p:nvPr/>
                </p:nvSpPr>
                <p:spPr bwMode="auto">
                  <a:xfrm>
                    <a:off x="2137209" y="184709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 name="Line 692">
                    <a:extLst>
                      <a:ext uri="{FF2B5EF4-FFF2-40B4-BE49-F238E27FC236}">
                        <a16:creationId xmlns:a16="http://schemas.microsoft.com/office/drawing/2014/main" id="{C5D2E8C0-7063-25E2-8B67-E894B434A4B6}"/>
                      </a:ext>
                    </a:extLst>
                  </p:cNvPr>
                  <p:cNvSpPr>
                    <a:spLocks noChangeShapeType="1"/>
                  </p:cNvSpPr>
                  <p:nvPr/>
                </p:nvSpPr>
                <p:spPr bwMode="auto">
                  <a:xfrm>
                    <a:off x="2119344" y="187083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 name="Line 693">
                    <a:extLst>
                      <a:ext uri="{FF2B5EF4-FFF2-40B4-BE49-F238E27FC236}">
                        <a16:creationId xmlns:a16="http://schemas.microsoft.com/office/drawing/2014/main" id="{D37BE2B4-315A-0381-D934-B7CB9ECA9748}"/>
                      </a:ext>
                    </a:extLst>
                  </p:cNvPr>
                  <p:cNvSpPr>
                    <a:spLocks noChangeShapeType="1"/>
                  </p:cNvSpPr>
                  <p:nvPr/>
                </p:nvSpPr>
                <p:spPr bwMode="auto">
                  <a:xfrm>
                    <a:off x="2142314" y="184709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 name="Line 694">
                    <a:extLst>
                      <a:ext uri="{FF2B5EF4-FFF2-40B4-BE49-F238E27FC236}">
                        <a16:creationId xmlns:a16="http://schemas.microsoft.com/office/drawing/2014/main" id="{565D6438-7951-7D99-0AD5-3EA51CB9F5DF}"/>
                      </a:ext>
                    </a:extLst>
                  </p:cNvPr>
                  <p:cNvSpPr>
                    <a:spLocks noChangeShapeType="1"/>
                  </p:cNvSpPr>
                  <p:nvPr/>
                </p:nvSpPr>
                <p:spPr bwMode="auto">
                  <a:xfrm>
                    <a:off x="2215051" y="19064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 name="Line 695">
                    <a:extLst>
                      <a:ext uri="{FF2B5EF4-FFF2-40B4-BE49-F238E27FC236}">
                        <a16:creationId xmlns:a16="http://schemas.microsoft.com/office/drawing/2014/main" id="{E251252C-0166-C3E9-DE4C-C9AD9B3080BF}"/>
                      </a:ext>
                    </a:extLst>
                  </p:cNvPr>
                  <p:cNvSpPr>
                    <a:spLocks noChangeShapeType="1"/>
                  </p:cNvSpPr>
                  <p:nvPr/>
                </p:nvSpPr>
                <p:spPr bwMode="auto">
                  <a:xfrm>
                    <a:off x="2238021" y="18827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 name="Line 696">
                    <a:extLst>
                      <a:ext uri="{FF2B5EF4-FFF2-40B4-BE49-F238E27FC236}">
                        <a16:creationId xmlns:a16="http://schemas.microsoft.com/office/drawing/2014/main" id="{717B217D-8F89-65FA-1549-28AC1978E63F}"/>
                      </a:ext>
                    </a:extLst>
                  </p:cNvPr>
                  <p:cNvSpPr>
                    <a:spLocks noChangeShapeType="1"/>
                  </p:cNvSpPr>
                  <p:nvPr/>
                </p:nvSpPr>
                <p:spPr bwMode="auto">
                  <a:xfrm>
                    <a:off x="2249506" y="192491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 name="Line 697">
                    <a:extLst>
                      <a:ext uri="{FF2B5EF4-FFF2-40B4-BE49-F238E27FC236}">
                        <a16:creationId xmlns:a16="http://schemas.microsoft.com/office/drawing/2014/main" id="{EA5F4E39-64D2-0845-9E92-7007DFA81EE4}"/>
                      </a:ext>
                    </a:extLst>
                  </p:cNvPr>
                  <p:cNvSpPr>
                    <a:spLocks noChangeShapeType="1"/>
                  </p:cNvSpPr>
                  <p:nvPr/>
                </p:nvSpPr>
                <p:spPr bwMode="auto">
                  <a:xfrm>
                    <a:off x="2272476" y="190117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 name="Line 698">
                    <a:extLst>
                      <a:ext uri="{FF2B5EF4-FFF2-40B4-BE49-F238E27FC236}">
                        <a16:creationId xmlns:a16="http://schemas.microsoft.com/office/drawing/2014/main" id="{14BD2A4E-526F-D590-6921-A6DE653BF065}"/>
                      </a:ext>
                    </a:extLst>
                  </p:cNvPr>
                  <p:cNvSpPr>
                    <a:spLocks noChangeShapeType="1"/>
                  </p:cNvSpPr>
                  <p:nvPr/>
                </p:nvSpPr>
                <p:spPr bwMode="auto">
                  <a:xfrm>
                    <a:off x="2249506" y="192491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 name="Line 699">
                    <a:extLst>
                      <a:ext uri="{FF2B5EF4-FFF2-40B4-BE49-F238E27FC236}">
                        <a16:creationId xmlns:a16="http://schemas.microsoft.com/office/drawing/2014/main" id="{015624CC-A55C-9724-9A38-813B9297DAA4}"/>
                      </a:ext>
                    </a:extLst>
                  </p:cNvPr>
                  <p:cNvSpPr>
                    <a:spLocks noChangeShapeType="1"/>
                  </p:cNvSpPr>
                  <p:nvPr/>
                </p:nvSpPr>
                <p:spPr bwMode="auto">
                  <a:xfrm>
                    <a:off x="2272476" y="190117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 name="Line 700">
                    <a:extLst>
                      <a:ext uri="{FF2B5EF4-FFF2-40B4-BE49-F238E27FC236}">
                        <a16:creationId xmlns:a16="http://schemas.microsoft.com/office/drawing/2014/main" id="{C89BDCAD-6CDF-448A-8C59-035F00B1A905}"/>
                      </a:ext>
                    </a:extLst>
                  </p:cNvPr>
                  <p:cNvSpPr>
                    <a:spLocks noChangeShapeType="1"/>
                  </p:cNvSpPr>
                  <p:nvPr/>
                </p:nvSpPr>
                <p:spPr bwMode="auto">
                  <a:xfrm>
                    <a:off x="2401363" y="201592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 name="Line 701">
                    <a:extLst>
                      <a:ext uri="{FF2B5EF4-FFF2-40B4-BE49-F238E27FC236}">
                        <a16:creationId xmlns:a16="http://schemas.microsoft.com/office/drawing/2014/main" id="{106032F8-D68B-86A1-001E-AC5152CA1A41}"/>
                      </a:ext>
                    </a:extLst>
                  </p:cNvPr>
                  <p:cNvSpPr>
                    <a:spLocks noChangeShapeType="1"/>
                  </p:cNvSpPr>
                  <p:nvPr/>
                </p:nvSpPr>
                <p:spPr bwMode="auto">
                  <a:xfrm>
                    <a:off x="2424332" y="199218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7" name="Line 702">
                    <a:extLst>
                      <a:ext uri="{FF2B5EF4-FFF2-40B4-BE49-F238E27FC236}">
                        <a16:creationId xmlns:a16="http://schemas.microsoft.com/office/drawing/2014/main" id="{5B207E29-9B6F-DDBF-D74C-E3264F3DADC1}"/>
                      </a:ext>
                    </a:extLst>
                  </p:cNvPr>
                  <p:cNvSpPr>
                    <a:spLocks noChangeShapeType="1"/>
                  </p:cNvSpPr>
                  <p:nvPr/>
                </p:nvSpPr>
                <p:spPr bwMode="auto">
                  <a:xfrm>
                    <a:off x="2645098" y="212408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8" name="Line 703">
                    <a:extLst>
                      <a:ext uri="{FF2B5EF4-FFF2-40B4-BE49-F238E27FC236}">
                        <a16:creationId xmlns:a16="http://schemas.microsoft.com/office/drawing/2014/main" id="{5537A165-E4F9-24DC-76D3-9BD39B374FC3}"/>
                      </a:ext>
                    </a:extLst>
                  </p:cNvPr>
                  <p:cNvSpPr>
                    <a:spLocks noChangeShapeType="1"/>
                  </p:cNvSpPr>
                  <p:nvPr/>
                </p:nvSpPr>
                <p:spPr bwMode="auto">
                  <a:xfrm>
                    <a:off x="2668068" y="210034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9" name="Line 704">
                    <a:extLst>
                      <a:ext uri="{FF2B5EF4-FFF2-40B4-BE49-F238E27FC236}">
                        <a16:creationId xmlns:a16="http://schemas.microsoft.com/office/drawing/2014/main" id="{11371E74-1EE2-B1D6-218E-F82A27E0D006}"/>
                      </a:ext>
                    </a:extLst>
                  </p:cNvPr>
                  <p:cNvSpPr>
                    <a:spLocks noChangeShapeType="1"/>
                  </p:cNvSpPr>
                  <p:nvPr/>
                </p:nvSpPr>
                <p:spPr bwMode="auto">
                  <a:xfrm>
                    <a:off x="2738254" y="216101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0" name="Line 705">
                    <a:extLst>
                      <a:ext uri="{FF2B5EF4-FFF2-40B4-BE49-F238E27FC236}">
                        <a16:creationId xmlns:a16="http://schemas.microsoft.com/office/drawing/2014/main" id="{AADFAFD6-91A1-B574-5A12-0EFC0930E055}"/>
                      </a:ext>
                    </a:extLst>
                  </p:cNvPr>
                  <p:cNvSpPr>
                    <a:spLocks noChangeShapeType="1"/>
                  </p:cNvSpPr>
                  <p:nvPr/>
                </p:nvSpPr>
                <p:spPr bwMode="auto">
                  <a:xfrm>
                    <a:off x="2761224" y="213727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1" name="Line 706">
                    <a:extLst>
                      <a:ext uri="{FF2B5EF4-FFF2-40B4-BE49-F238E27FC236}">
                        <a16:creationId xmlns:a16="http://schemas.microsoft.com/office/drawing/2014/main" id="{F4562B45-99DD-FB1A-38A4-D9980607E0BA}"/>
                      </a:ext>
                    </a:extLst>
                  </p:cNvPr>
                  <p:cNvSpPr>
                    <a:spLocks noChangeShapeType="1"/>
                  </p:cNvSpPr>
                  <p:nvPr/>
                </p:nvSpPr>
                <p:spPr bwMode="auto">
                  <a:xfrm>
                    <a:off x="2961572" y="223487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2" name="Line 707">
                    <a:extLst>
                      <a:ext uri="{FF2B5EF4-FFF2-40B4-BE49-F238E27FC236}">
                        <a16:creationId xmlns:a16="http://schemas.microsoft.com/office/drawing/2014/main" id="{DAA5D029-0569-2167-2506-B7B5E6BDBDF9}"/>
                      </a:ext>
                    </a:extLst>
                  </p:cNvPr>
                  <p:cNvSpPr>
                    <a:spLocks noChangeShapeType="1"/>
                  </p:cNvSpPr>
                  <p:nvPr/>
                </p:nvSpPr>
                <p:spPr bwMode="auto">
                  <a:xfrm>
                    <a:off x="2984542" y="221113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3" name="Line 708">
                    <a:extLst>
                      <a:ext uri="{FF2B5EF4-FFF2-40B4-BE49-F238E27FC236}">
                        <a16:creationId xmlns:a16="http://schemas.microsoft.com/office/drawing/2014/main" id="{3E6CAD7F-8400-219B-BC83-220172070D19}"/>
                      </a:ext>
                    </a:extLst>
                  </p:cNvPr>
                  <p:cNvSpPr>
                    <a:spLocks noChangeShapeType="1"/>
                  </p:cNvSpPr>
                  <p:nvPr/>
                </p:nvSpPr>
                <p:spPr bwMode="auto">
                  <a:xfrm>
                    <a:off x="2965400" y="224279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4" name="Line 709">
                    <a:extLst>
                      <a:ext uri="{FF2B5EF4-FFF2-40B4-BE49-F238E27FC236}">
                        <a16:creationId xmlns:a16="http://schemas.microsoft.com/office/drawing/2014/main" id="{E5E74451-A8CF-3779-7C42-44EB95C37E78}"/>
                      </a:ext>
                    </a:extLst>
                  </p:cNvPr>
                  <p:cNvSpPr>
                    <a:spLocks noChangeShapeType="1"/>
                  </p:cNvSpPr>
                  <p:nvPr/>
                </p:nvSpPr>
                <p:spPr bwMode="auto">
                  <a:xfrm>
                    <a:off x="2988370" y="221905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5" name="Line 710">
                    <a:extLst>
                      <a:ext uri="{FF2B5EF4-FFF2-40B4-BE49-F238E27FC236}">
                        <a16:creationId xmlns:a16="http://schemas.microsoft.com/office/drawing/2014/main" id="{2B0A0AB8-3381-578A-3B91-CB50B68F3D69}"/>
                      </a:ext>
                    </a:extLst>
                  </p:cNvPr>
                  <p:cNvSpPr>
                    <a:spLocks noChangeShapeType="1"/>
                  </p:cNvSpPr>
                  <p:nvPr/>
                </p:nvSpPr>
                <p:spPr bwMode="auto">
                  <a:xfrm>
                    <a:off x="2985818" y="225334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6" name="Line 711">
                    <a:extLst>
                      <a:ext uri="{FF2B5EF4-FFF2-40B4-BE49-F238E27FC236}">
                        <a16:creationId xmlns:a16="http://schemas.microsoft.com/office/drawing/2014/main" id="{196CC9D8-591D-4350-AE64-3611A4F3A586}"/>
                      </a:ext>
                    </a:extLst>
                  </p:cNvPr>
                  <p:cNvSpPr>
                    <a:spLocks noChangeShapeType="1"/>
                  </p:cNvSpPr>
                  <p:nvPr/>
                </p:nvSpPr>
                <p:spPr bwMode="auto">
                  <a:xfrm>
                    <a:off x="3008788" y="222960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7" name="Line 712">
                    <a:extLst>
                      <a:ext uri="{FF2B5EF4-FFF2-40B4-BE49-F238E27FC236}">
                        <a16:creationId xmlns:a16="http://schemas.microsoft.com/office/drawing/2014/main" id="{48E27FF0-356A-D374-66F2-CC3F38927882}"/>
                      </a:ext>
                    </a:extLst>
                  </p:cNvPr>
                  <p:cNvSpPr>
                    <a:spLocks noChangeShapeType="1"/>
                  </p:cNvSpPr>
                  <p:nvPr/>
                </p:nvSpPr>
                <p:spPr bwMode="auto">
                  <a:xfrm>
                    <a:off x="2998579" y="2262578"/>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8" name="Line 713">
                    <a:extLst>
                      <a:ext uri="{FF2B5EF4-FFF2-40B4-BE49-F238E27FC236}">
                        <a16:creationId xmlns:a16="http://schemas.microsoft.com/office/drawing/2014/main" id="{2A23B7DF-E2C6-8433-034B-5855A212D22E}"/>
                      </a:ext>
                    </a:extLst>
                  </p:cNvPr>
                  <p:cNvSpPr>
                    <a:spLocks noChangeShapeType="1"/>
                  </p:cNvSpPr>
                  <p:nvPr/>
                </p:nvSpPr>
                <p:spPr bwMode="auto">
                  <a:xfrm>
                    <a:off x="3021549" y="223883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Line 714">
                    <a:extLst>
                      <a:ext uri="{FF2B5EF4-FFF2-40B4-BE49-F238E27FC236}">
                        <a16:creationId xmlns:a16="http://schemas.microsoft.com/office/drawing/2014/main" id="{FC18774C-548D-077D-DAB9-299B070CF012}"/>
                      </a:ext>
                    </a:extLst>
                  </p:cNvPr>
                  <p:cNvSpPr>
                    <a:spLocks noChangeShapeType="1"/>
                  </p:cNvSpPr>
                  <p:nvPr/>
                </p:nvSpPr>
                <p:spPr bwMode="auto">
                  <a:xfrm>
                    <a:off x="3003683" y="2262578"/>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0" name="Line 715">
                    <a:extLst>
                      <a:ext uri="{FF2B5EF4-FFF2-40B4-BE49-F238E27FC236}">
                        <a16:creationId xmlns:a16="http://schemas.microsoft.com/office/drawing/2014/main" id="{38366D08-F80E-6AAA-96E6-BB372D7166DC}"/>
                      </a:ext>
                    </a:extLst>
                  </p:cNvPr>
                  <p:cNvSpPr>
                    <a:spLocks noChangeShapeType="1"/>
                  </p:cNvSpPr>
                  <p:nvPr/>
                </p:nvSpPr>
                <p:spPr bwMode="auto">
                  <a:xfrm>
                    <a:off x="3026653" y="223883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1" name="Line 716">
                    <a:extLst>
                      <a:ext uri="{FF2B5EF4-FFF2-40B4-BE49-F238E27FC236}">
                        <a16:creationId xmlns:a16="http://schemas.microsoft.com/office/drawing/2014/main" id="{3AFBC6D6-499B-DC19-5267-C8C3799DCC1E}"/>
                      </a:ext>
                    </a:extLst>
                  </p:cNvPr>
                  <p:cNvSpPr>
                    <a:spLocks noChangeShapeType="1"/>
                  </p:cNvSpPr>
                  <p:nvPr/>
                </p:nvSpPr>
                <p:spPr bwMode="auto">
                  <a:xfrm>
                    <a:off x="3049623" y="229027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2" name="Line 717">
                    <a:extLst>
                      <a:ext uri="{FF2B5EF4-FFF2-40B4-BE49-F238E27FC236}">
                        <a16:creationId xmlns:a16="http://schemas.microsoft.com/office/drawing/2014/main" id="{D5435BAA-4A79-6734-E244-F0D4641BCE84}"/>
                      </a:ext>
                    </a:extLst>
                  </p:cNvPr>
                  <p:cNvSpPr>
                    <a:spLocks noChangeShapeType="1"/>
                  </p:cNvSpPr>
                  <p:nvPr/>
                </p:nvSpPr>
                <p:spPr bwMode="auto">
                  <a:xfrm>
                    <a:off x="3072593" y="226653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3" name="Line 718">
                    <a:extLst>
                      <a:ext uri="{FF2B5EF4-FFF2-40B4-BE49-F238E27FC236}">
                        <a16:creationId xmlns:a16="http://schemas.microsoft.com/office/drawing/2014/main" id="{28ADEBFB-5359-ABBB-B6AF-7C278D79AC33}"/>
                      </a:ext>
                    </a:extLst>
                  </p:cNvPr>
                  <p:cNvSpPr>
                    <a:spLocks noChangeShapeType="1"/>
                  </p:cNvSpPr>
                  <p:nvPr/>
                </p:nvSpPr>
                <p:spPr bwMode="auto">
                  <a:xfrm>
                    <a:off x="3049623" y="229027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4" name="Line 719">
                    <a:extLst>
                      <a:ext uri="{FF2B5EF4-FFF2-40B4-BE49-F238E27FC236}">
                        <a16:creationId xmlns:a16="http://schemas.microsoft.com/office/drawing/2014/main" id="{D585AED4-9462-96F0-83C1-DA66A3310E34}"/>
                      </a:ext>
                    </a:extLst>
                  </p:cNvPr>
                  <p:cNvSpPr>
                    <a:spLocks noChangeShapeType="1"/>
                  </p:cNvSpPr>
                  <p:nvPr/>
                </p:nvSpPr>
                <p:spPr bwMode="auto">
                  <a:xfrm>
                    <a:off x="3072593" y="226653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5" name="Line 720">
                    <a:extLst>
                      <a:ext uri="{FF2B5EF4-FFF2-40B4-BE49-F238E27FC236}">
                        <a16:creationId xmlns:a16="http://schemas.microsoft.com/office/drawing/2014/main" id="{7901926F-F1A4-CC3E-5062-03B4938473E4}"/>
                      </a:ext>
                    </a:extLst>
                  </p:cNvPr>
                  <p:cNvSpPr>
                    <a:spLocks noChangeShapeType="1"/>
                  </p:cNvSpPr>
                  <p:nvPr/>
                </p:nvSpPr>
                <p:spPr bwMode="auto">
                  <a:xfrm>
                    <a:off x="3091735" y="230874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6" name="Line 721">
                    <a:extLst>
                      <a:ext uri="{FF2B5EF4-FFF2-40B4-BE49-F238E27FC236}">
                        <a16:creationId xmlns:a16="http://schemas.microsoft.com/office/drawing/2014/main" id="{15C5B271-2213-84F5-2A70-C24C1DFF0A6A}"/>
                      </a:ext>
                    </a:extLst>
                  </p:cNvPr>
                  <p:cNvSpPr>
                    <a:spLocks noChangeShapeType="1"/>
                  </p:cNvSpPr>
                  <p:nvPr/>
                </p:nvSpPr>
                <p:spPr bwMode="auto">
                  <a:xfrm>
                    <a:off x="3114704" y="228500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7" name="Line 722">
                    <a:extLst>
                      <a:ext uri="{FF2B5EF4-FFF2-40B4-BE49-F238E27FC236}">
                        <a16:creationId xmlns:a16="http://schemas.microsoft.com/office/drawing/2014/main" id="{5C017C12-3BCD-AC6D-FD7C-D2F2DBADCF14}"/>
                      </a:ext>
                    </a:extLst>
                  </p:cNvPr>
                  <p:cNvSpPr>
                    <a:spLocks noChangeShapeType="1"/>
                  </p:cNvSpPr>
                  <p:nvPr/>
                </p:nvSpPr>
                <p:spPr bwMode="auto">
                  <a:xfrm>
                    <a:off x="3108324" y="230874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8" name="Line 723">
                    <a:extLst>
                      <a:ext uri="{FF2B5EF4-FFF2-40B4-BE49-F238E27FC236}">
                        <a16:creationId xmlns:a16="http://schemas.microsoft.com/office/drawing/2014/main" id="{88C889D1-F58E-830D-DF6E-D3AD84A85790}"/>
                      </a:ext>
                    </a:extLst>
                  </p:cNvPr>
                  <p:cNvSpPr>
                    <a:spLocks noChangeShapeType="1"/>
                  </p:cNvSpPr>
                  <p:nvPr/>
                </p:nvSpPr>
                <p:spPr bwMode="auto">
                  <a:xfrm>
                    <a:off x="3131294" y="228500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9" name="Line 724">
                    <a:extLst>
                      <a:ext uri="{FF2B5EF4-FFF2-40B4-BE49-F238E27FC236}">
                        <a16:creationId xmlns:a16="http://schemas.microsoft.com/office/drawing/2014/main" id="{5816C58C-E28A-840D-228E-952F8C4BC1DC}"/>
                      </a:ext>
                    </a:extLst>
                  </p:cNvPr>
                  <p:cNvSpPr>
                    <a:spLocks noChangeShapeType="1"/>
                  </p:cNvSpPr>
                  <p:nvPr/>
                </p:nvSpPr>
                <p:spPr bwMode="auto">
                  <a:xfrm>
                    <a:off x="3121085" y="231929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112" name="Group 111">
                <a:extLst>
                  <a:ext uri="{FF2B5EF4-FFF2-40B4-BE49-F238E27FC236}">
                    <a16:creationId xmlns:a16="http://schemas.microsoft.com/office/drawing/2014/main" id="{B0843269-388A-69E9-05FB-45E381DF9EAB}"/>
                  </a:ext>
                </a:extLst>
              </p:cNvPr>
              <p:cNvGrpSpPr/>
              <p:nvPr/>
            </p:nvGrpSpPr>
            <p:grpSpPr>
              <a:xfrm>
                <a:off x="3130018" y="2295553"/>
                <a:ext cx="643156" cy="261163"/>
                <a:chOff x="3130018" y="2295553"/>
                <a:chExt cx="643156" cy="261163"/>
              </a:xfrm>
            </p:grpSpPr>
            <p:sp>
              <p:nvSpPr>
                <p:cNvPr id="365" name="Line 725">
                  <a:extLst>
                    <a:ext uri="{FF2B5EF4-FFF2-40B4-BE49-F238E27FC236}">
                      <a16:creationId xmlns:a16="http://schemas.microsoft.com/office/drawing/2014/main" id="{86719809-D54A-B241-266F-BB3BD669A4F0}"/>
                    </a:ext>
                  </a:extLst>
                </p:cNvPr>
                <p:cNvSpPr>
                  <a:spLocks noChangeShapeType="1"/>
                </p:cNvSpPr>
                <p:nvPr/>
              </p:nvSpPr>
              <p:spPr bwMode="auto">
                <a:xfrm>
                  <a:off x="3144055" y="229555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 name="Line 726">
                  <a:extLst>
                    <a:ext uri="{FF2B5EF4-FFF2-40B4-BE49-F238E27FC236}">
                      <a16:creationId xmlns:a16="http://schemas.microsoft.com/office/drawing/2014/main" id="{D2AFE0EB-BF03-BF55-DDAE-3BD3CACDDC17}"/>
                    </a:ext>
                  </a:extLst>
                </p:cNvPr>
                <p:cNvSpPr>
                  <a:spLocks noChangeShapeType="1"/>
                </p:cNvSpPr>
                <p:nvPr/>
              </p:nvSpPr>
              <p:spPr bwMode="auto">
                <a:xfrm>
                  <a:off x="3130018" y="231929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 name="Line 727">
                  <a:extLst>
                    <a:ext uri="{FF2B5EF4-FFF2-40B4-BE49-F238E27FC236}">
                      <a16:creationId xmlns:a16="http://schemas.microsoft.com/office/drawing/2014/main" id="{06B7F64B-8B9C-F63C-C956-E7BD66011BF1}"/>
                    </a:ext>
                  </a:extLst>
                </p:cNvPr>
                <p:cNvSpPr>
                  <a:spLocks noChangeShapeType="1"/>
                </p:cNvSpPr>
                <p:nvPr/>
              </p:nvSpPr>
              <p:spPr bwMode="auto">
                <a:xfrm>
                  <a:off x="3152988" y="229555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 name="Line 728">
                  <a:extLst>
                    <a:ext uri="{FF2B5EF4-FFF2-40B4-BE49-F238E27FC236}">
                      <a16:creationId xmlns:a16="http://schemas.microsoft.com/office/drawing/2014/main" id="{A92FFA43-D59D-CD82-417D-7B33AF970F5A}"/>
                    </a:ext>
                  </a:extLst>
                </p:cNvPr>
                <p:cNvSpPr>
                  <a:spLocks noChangeShapeType="1"/>
                </p:cNvSpPr>
                <p:nvPr/>
              </p:nvSpPr>
              <p:spPr bwMode="auto">
                <a:xfrm>
                  <a:off x="3141503" y="2328528"/>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 name="Line 729">
                  <a:extLst>
                    <a:ext uri="{FF2B5EF4-FFF2-40B4-BE49-F238E27FC236}">
                      <a16:creationId xmlns:a16="http://schemas.microsoft.com/office/drawing/2014/main" id="{4A855927-2171-B098-85F9-18FE6E3E2572}"/>
                    </a:ext>
                  </a:extLst>
                </p:cNvPr>
                <p:cNvSpPr>
                  <a:spLocks noChangeShapeType="1"/>
                </p:cNvSpPr>
                <p:nvPr/>
              </p:nvSpPr>
              <p:spPr bwMode="auto">
                <a:xfrm>
                  <a:off x="3164472" y="230478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 name="Line 730">
                  <a:extLst>
                    <a:ext uri="{FF2B5EF4-FFF2-40B4-BE49-F238E27FC236}">
                      <a16:creationId xmlns:a16="http://schemas.microsoft.com/office/drawing/2014/main" id="{ADE735C2-0543-F526-74F5-23ECF222C3F9}"/>
                    </a:ext>
                  </a:extLst>
                </p:cNvPr>
                <p:cNvSpPr>
                  <a:spLocks noChangeShapeType="1"/>
                </p:cNvSpPr>
                <p:nvPr/>
              </p:nvSpPr>
              <p:spPr bwMode="auto">
                <a:xfrm>
                  <a:off x="3205308" y="236677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 name="Line 731">
                  <a:extLst>
                    <a:ext uri="{FF2B5EF4-FFF2-40B4-BE49-F238E27FC236}">
                      <a16:creationId xmlns:a16="http://schemas.microsoft.com/office/drawing/2014/main" id="{047F30DF-B600-EB49-CA96-A5EAF4D4E69F}"/>
                    </a:ext>
                  </a:extLst>
                </p:cNvPr>
                <p:cNvSpPr>
                  <a:spLocks noChangeShapeType="1"/>
                </p:cNvSpPr>
                <p:nvPr/>
              </p:nvSpPr>
              <p:spPr bwMode="auto">
                <a:xfrm>
                  <a:off x="3228278" y="234303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 name="Line 732">
                  <a:extLst>
                    <a:ext uri="{FF2B5EF4-FFF2-40B4-BE49-F238E27FC236}">
                      <a16:creationId xmlns:a16="http://schemas.microsoft.com/office/drawing/2014/main" id="{A7296E44-BE13-EF47-7109-183C3761E5FD}"/>
                    </a:ext>
                  </a:extLst>
                </p:cNvPr>
                <p:cNvSpPr>
                  <a:spLocks noChangeShapeType="1"/>
                </p:cNvSpPr>
                <p:nvPr/>
              </p:nvSpPr>
              <p:spPr bwMode="auto">
                <a:xfrm>
                  <a:off x="3218069" y="237601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 name="Line 733">
                  <a:extLst>
                    <a:ext uri="{FF2B5EF4-FFF2-40B4-BE49-F238E27FC236}">
                      <a16:creationId xmlns:a16="http://schemas.microsoft.com/office/drawing/2014/main" id="{10D09317-E866-D748-9D34-601FA5892169}"/>
                    </a:ext>
                  </a:extLst>
                </p:cNvPr>
                <p:cNvSpPr>
                  <a:spLocks noChangeShapeType="1"/>
                </p:cNvSpPr>
                <p:nvPr/>
              </p:nvSpPr>
              <p:spPr bwMode="auto">
                <a:xfrm>
                  <a:off x="3241039" y="235227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 name="Line 734">
                  <a:extLst>
                    <a:ext uri="{FF2B5EF4-FFF2-40B4-BE49-F238E27FC236}">
                      <a16:creationId xmlns:a16="http://schemas.microsoft.com/office/drawing/2014/main" id="{6CEFC53C-270A-2DFD-7B16-63F9DE32314F}"/>
                    </a:ext>
                  </a:extLst>
                </p:cNvPr>
                <p:cNvSpPr>
                  <a:spLocks noChangeShapeType="1"/>
                </p:cNvSpPr>
                <p:nvPr/>
              </p:nvSpPr>
              <p:spPr bwMode="auto">
                <a:xfrm>
                  <a:off x="3251248" y="237601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 name="Line 735">
                  <a:extLst>
                    <a:ext uri="{FF2B5EF4-FFF2-40B4-BE49-F238E27FC236}">
                      <a16:creationId xmlns:a16="http://schemas.microsoft.com/office/drawing/2014/main" id="{9F2AD872-2CC4-14CA-07A8-6EF32BD511D6}"/>
                    </a:ext>
                  </a:extLst>
                </p:cNvPr>
                <p:cNvSpPr>
                  <a:spLocks noChangeShapeType="1"/>
                </p:cNvSpPr>
                <p:nvPr/>
              </p:nvSpPr>
              <p:spPr bwMode="auto">
                <a:xfrm>
                  <a:off x="3274217" y="235227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 name="Line 736">
                  <a:extLst>
                    <a:ext uri="{FF2B5EF4-FFF2-40B4-BE49-F238E27FC236}">
                      <a16:creationId xmlns:a16="http://schemas.microsoft.com/office/drawing/2014/main" id="{2AFB96FD-8F3C-B5CC-A724-B5D77EB193B4}"/>
                    </a:ext>
                  </a:extLst>
                </p:cNvPr>
                <p:cNvSpPr>
                  <a:spLocks noChangeShapeType="1"/>
                </p:cNvSpPr>
                <p:nvPr/>
              </p:nvSpPr>
              <p:spPr bwMode="auto">
                <a:xfrm>
                  <a:off x="3260180" y="237601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 name="Line 737">
                  <a:extLst>
                    <a:ext uri="{FF2B5EF4-FFF2-40B4-BE49-F238E27FC236}">
                      <a16:creationId xmlns:a16="http://schemas.microsoft.com/office/drawing/2014/main" id="{D94B8883-CDB0-673D-7955-8D238D5C32AF}"/>
                    </a:ext>
                  </a:extLst>
                </p:cNvPr>
                <p:cNvSpPr>
                  <a:spLocks noChangeShapeType="1"/>
                </p:cNvSpPr>
                <p:nvPr/>
              </p:nvSpPr>
              <p:spPr bwMode="auto">
                <a:xfrm>
                  <a:off x="3283150" y="235227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 name="Line 738">
                  <a:extLst>
                    <a:ext uri="{FF2B5EF4-FFF2-40B4-BE49-F238E27FC236}">
                      <a16:creationId xmlns:a16="http://schemas.microsoft.com/office/drawing/2014/main" id="{22308C7B-DEA0-113C-F64F-DB961FEBD30D}"/>
                    </a:ext>
                  </a:extLst>
                </p:cNvPr>
                <p:cNvSpPr>
                  <a:spLocks noChangeShapeType="1"/>
                </p:cNvSpPr>
                <p:nvPr/>
              </p:nvSpPr>
              <p:spPr bwMode="auto">
                <a:xfrm>
                  <a:off x="3260180" y="237601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 name="Line 739">
                  <a:extLst>
                    <a:ext uri="{FF2B5EF4-FFF2-40B4-BE49-F238E27FC236}">
                      <a16:creationId xmlns:a16="http://schemas.microsoft.com/office/drawing/2014/main" id="{D7598751-EC19-85F2-8667-F7FC517B3874}"/>
                    </a:ext>
                  </a:extLst>
                </p:cNvPr>
                <p:cNvSpPr>
                  <a:spLocks noChangeShapeType="1"/>
                </p:cNvSpPr>
                <p:nvPr/>
              </p:nvSpPr>
              <p:spPr bwMode="auto">
                <a:xfrm>
                  <a:off x="3283150" y="235227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 name="Line 740">
                  <a:extLst>
                    <a:ext uri="{FF2B5EF4-FFF2-40B4-BE49-F238E27FC236}">
                      <a16:creationId xmlns:a16="http://schemas.microsoft.com/office/drawing/2014/main" id="{302246CE-CDD8-5B23-BB9D-1D39A877577C}"/>
                    </a:ext>
                  </a:extLst>
                </p:cNvPr>
                <p:cNvSpPr>
                  <a:spLocks noChangeShapeType="1"/>
                </p:cNvSpPr>
                <p:nvPr/>
              </p:nvSpPr>
              <p:spPr bwMode="auto">
                <a:xfrm>
                  <a:off x="3260180" y="237601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 name="Line 741">
                  <a:extLst>
                    <a:ext uri="{FF2B5EF4-FFF2-40B4-BE49-F238E27FC236}">
                      <a16:creationId xmlns:a16="http://schemas.microsoft.com/office/drawing/2014/main" id="{3A5F0359-FDE9-3F3D-31A1-4FF7FF07821E}"/>
                    </a:ext>
                  </a:extLst>
                </p:cNvPr>
                <p:cNvSpPr>
                  <a:spLocks noChangeShapeType="1"/>
                </p:cNvSpPr>
                <p:nvPr/>
              </p:nvSpPr>
              <p:spPr bwMode="auto">
                <a:xfrm>
                  <a:off x="3283150" y="235227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 name="Line 742">
                  <a:extLst>
                    <a:ext uri="{FF2B5EF4-FFF2-40B4-BE49-F238E27FC236}">
                      <a16:creationId xmlns:a16="http://schemas.microsoft.com/office/drawing/2014/main" id="{D4128A4B-2BDE-62C1-FEBD-B1483C3FFCF4}"/>
                    </a:ext>
                  </a:extLst>
                </p:cNvPr>
                <p:cNvSpPr>
                  <a:spLocks noChangeShapeType="1"/>
                </p:cNvSpPr>
                <p:nvPr/>
              </p:nvSpPr>
              <p:spPr bwMode="auto">
                <a:xfrm>
                  <a:off x="3264009" y="237601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 name="Line 743">
                  <a:extLst>
                    <a:ext uri="{FF2B5EF4-FFF2-40B4-BE49-F238E27FC236}">
                      <a16:creationId xmlns:a16="http://schemas.microsoft.com/office/drawing/2014/main" id="{AAECEE10-AE9B-81D2-4B5F-46DCB8AF650F}"/>
                    </a:ext>
                  </a:extLst>
                </p:cNvPr>
                <p:cNvSpPr>
                  <a:spLocks noChangeShapeType="1"/>
                </p:cNvSpPr>
                <p:nvPr/>
              </p:nvSpPr>
              <p:spPr bwMode="auto">
                <a:xfrm>
                  <a:off x="3286978" y="235227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 name="Line 744">
                  <a:extLst>
                    <a:ext uri="{FF2B5EF4-FFF2-40B4-BE49-F238E27FC236}">
                      <a16:creationId xmlns:a16="http://schemas.microsoft.com/office/drawing/2014/main" id="{02BB2439-6026-8415-50D7-2E7C77F41252}"/>
                    </a:ext>
                  </a:extLst>
                </p:cNvPr>
                <p:cNvSpPr>
                  <a:spLocks noChangeShapeType="1"/>
                </p:cNvSpPr>
                <p:nvPr/>
              </p:nvSpPr>
              <p:spPr bwMode="auto">
                <a:xfrm>
                  <a:off x="3289531" y="238656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 name="Line 745">
                  <a:extLst>
                    <a:ext uri="{FF2B5EF4-FFF2-40B4-BE49-F238E27FC236}">
                      <a16:creationId xmlns:a16="http://schemas.microsoft.com/office/drawing/2014/main" id="{807549A0-2AF5-EB5B-FA45-D6BB6AE72F94}"/>
                    </a:ext>
                  </a:extLst>
                </p:cNvPr>
                <p:cNvSpPr>
                  <a:spLocks noChangeShapeType="1"/>
                </p:cNvSpPr>
                <p:nvPr/>
              </p:nvSpPr>
              <p:spPr bwMode="auto">
                <a:xfrm>
                  <a:off x="3312500" y="236282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Line 746">
                  <a:extLst>
                    <a:ext uri="{FF2B5EF4-FFF2-40B4-BE49-F238E27FC236}">
                      <a16:creationId xmlns:a16="http://schemas.microsoft.com/office/drawing/2014/main" id="{9C172239-00B1-B36F-8172-0ED1DDFF340B}"/>
                    </a:ext>
                  </a:extLst>
                </p:cNvPr>
                <p:cNvSpPr>
                  <a:spLocks noChangeShapeType="1"/>
                </p:cNvSpPr>
                <p:nvPr/>
              </p:nvSpPr>
              <p:spPr bwMode="auto">
                <a:xfrm>
                  <a:off x="3412037" y="240634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 name="Line 747">
                  <a:extLst>
                    <a:ext uri="{FF2B5EF4-FFF2-40B4-BE49-F238E27FC236}">
                      <a16:creationId xmlns:a16="http://schemas.microsoft.com/office/drawing/2014/main" id="{5F3BC6DB-2E06-2D6D-427C-75DDC4533CC1}"/>
                    </a:ext>
                  </a:extLst>
                </p:cNvPr>
                <p:cNvSpPr>
                  <a:spLocks noChangeShapeType="1"/>
                </p:cNvSpPr>
                <p:nvPr/>
              </p:nvSpPr>
              <p:spPr bwMode="auto">
                <a:xfrm>
                  <a:off x="3435006" y="238260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 name="Line 748">
                  <a:extLst>
                    <a:ext uri="{FF2B5EF4-FFF2-40B4-BE49-F238E27FC236}">
                      <a16:creationId xmlns:a16="http://schemas.microsoft.com/office/drawing/2014/main" id="{1CE38250-04BB-A226-B33A-780922514933}"/>
                    </a:ext>
                  </a:extLst>
                </p:cNvPr>
                <p:cNvSpPr>
                  <a:spLocks noChangeShapeType="1"/>
                </p:cNvSpPr>
                <p:nvPr/>
              </p:nvSpPr>
              <p:spPr bwMode="auto">
                <a:xfrm>
                  <a:off x="3419693" y="240634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 name="Line 749">
                  <a:extLst>
                    <a:ext uri="{FF2B5EF4-FFF2-40B4-BE49-F238E27FC236}">
                      <a16:creationId xmlns:a16="http://schemas.microsoft.com/office/drawing/2014/main" id="{D978D760-8B50-4C69-066D-8135239C6276}"/>
                    </a:ext>
                  </a:extLst>
                </p:cNvPr>
                <p:cNvSpPr>
                  <a:spLocks noChangeShapeType="1"/>
                </p:cNvSpPr>
                <p:nvPr/>
              </p:nvSpPr>
              <p:spPr bwMode="auto">
                <a:xfrm>
                  <a:off x="3442663" y="238260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 name="Line 750">
                  <a:extLst>
                    <a:ext uri="{FF2B5EF4-FFF2-40B4-BE49-F238E27FC236}">
                      <a16:creationId xmlns:a16="http://schemas.microsoft.com/office/drawing/2014/main" id="{9E3BFD16-CADA-00C4-0AEA-CA167BCA629F}"/>
                    </a:ext>
                  </a:extLst>
                </p:cNvPr>
                <p:cNvSpPr>
                  <a:spLocks noChangeShapeType="1"/>
                </p:cNvSpPr>
                <p:nvPr/>
              </p:nvSpPr>
              <p:spPr bwMode="auto">
                <a:xfrm>
                  <a:off x="3445215" y="2416901"/>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 name="Line 751">
                  <a:extLst>
                    <a:ext uri="{FF2B5EF4-FFF2-40B4-BE49-F238E27FC236}">
                      <a16:creationId xmlns:a16="http://schemas.microsoft.com/office/drawing/2014/main" id="{B212082E-96F4-072B-B583-1FA1C003BBCC}"/>
                    </a:ext>
                  </a:extLst>
                </p:cNvPr>
                <p:cNvSpPr>
                  <a:spLocks noChangeShapeType="1"/>
                </p:cNvSpPr>
                <p:nvPr/>
              </p:nvSpPr>
              <p:spPr bwMode="auto">
                <a:xfrm>
                  <a:off x="3468185" y="2393159"/>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 name="Line 752">
                  <a:extLst>
                    <a:ext uri="{FF2B5EF4-FFF2-40B4-BE49-F238E27FC236}">
                      <a16:creationId xmlns:a16="http://schemas.microsoft.com/office/drawing/2014/main" id="{99206A81-CCFF-AD27-8400-52C12E3C86D1}"/>
                    </a:ext>
                  </a:extLst>
                </p:cNvPr>
                <p:cNvSpPr>
                  <a:spLocks noChangeShapeType="1"/>
                </p:cNvSpPr>
                <p:nvPr/>
              </p:nvSpPr>
              <p:spPr bwMode="auto">
                <a:xfrm>
                  <a:off x="3457976" y="2416901"/>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 name="Line 753">
                  <a:extLst>
                    <a:ext uri="{FF2B5EF4-FFF2-40B4-BE49-F238E27FC236}">
                      <a16:creationId xmlns:a16="http://schemas.microsoft.com/office/drawing/2014/main" id="{8B3EFDBA-0629-5DD3-BF6D-DDAACF6D3A54}"/>
                    </a:ext>
                  </a:extLst>
                </p:cNvPr>
                <p:cNvSpPr>
                  <a:spLocks noChangeShapeType="1"/>
                </p:cNvSpPr>
                <p:nvPr/>
              </p:nvSpPr>
              <p:spPr bwMode="auto">
                <a:xfrm>
                  <a:off x="3480946" y="2393159"/>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 name="Line 754">
                  <a:extLst>
                    <a:ext uri="{FF2B5EF4-FFF2-40B4-BE49-F238E27FC236}">
                      <a16:creationId xmlns:a16="http://schemas.microsoft.com/office/drawing/2014/main" id="{D4DB689C-9AB8-EC60-D418-B80A3CA1415D}"/>
                    </a:ext>
                  </a:extLst>
                </p:cNvPr>
                <p:cNvSpPr>
                  <a:spLocks noChangeShapeType="1"/>
                </p:cNvSpPr>
                <p:nvPr/>
              </p:nvSpPr>
              <p:spPr bwMode="auto">
                <a:xfrm>
                  <a:off x="3465633" y="242745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 name="Line 755">
                  <a:extLst>
                    <a:ext uri="{FF2B5EF4-FFF2-40B4-BE49-F238E27FC236}">
                      <a16:creationId xmlns:a16="http://schemas.microsoft.com/office/drawing/2014/main" id="{23C81913-0F5B-2C91-AAEA-202D0BFF3F42}"/>
                    </a:ext>
                  </a:extLst>
                </p:cNvPr>
                <p:cNvSpPr>
                  <a:spLocks noChangeShapeType="1"/>
                </p:cNvSpPr>
                <p:nvPr/>
              </p:nvSpPr>
              <p:spPr bwMode="auto">
                <a:xfrm>
                  <a:off x="3488603" y="240371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 name="Line 756">
                  <a:extLst>
                    <a:ext uri="{FF2B5EF4-FFF2-40B4-BE49-F238E27FC236}">
                      <a16:creationId xmlns:a16="http://schemas.microsoft.com/office/drawing/2014/main" id="{8EB389CA-8490-BAFC-1C36-BE1D2FD4BEBD}"/>
                    </a:ext>
                  </a:extLst>
                </p:cNvPr>
                <p:cNvSpPr>
                  <a:spLocks noChangeShapeType="1"/>
                </p:cNvSpPr>
                <p:nvPr/>
              </p:nvSpPr>
              <p:spPr bwMode="auto">
                <a:xfrm>
                  <a:off x="3470737" y="242745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 name="Line 757">
                  <a:extLst>
                    <a:ext uri="{FF2B5EF4-FFF2-40B4-BE49-F238E27FC236}">
                      <a16:creationId xmlns:a16="http://schemas.microsoft.com/office/drawing/2014/main" id="{B0384EA7-8383-DF8B-3A1C-8AFF9E16955B}"/>
                    </a:ext>
                  </a:extLst>
                </p:cNvPr>
                <p:cNvSpPr>
                  <a:spLocks noChangeShapeType="1"/>
                </p:cNvSpPr>
                <p:nvPr/>
              </p:nvSpPr>
              <p:spPr bwMode="auto">
                <a:xfrm>
                  <a:off x="3493707" y="240371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 name="Line 758">
                  <a:extLst>
                    <a:ext uri="{FF2B5EF4-FFF2-40B4-BE49-F238E27FC236}">
                      <a16:creationId xmlns:a16="http://schemas.microsoft.com/office/drawing/2014/main" id="{4BD935DB-146C-5E5A-977D-7E580453EAFE}"/>
                    </a:ext>
                  </a:extLst>
                </p:cNvPr>
                <p:cNvSpPr>
                  <a:spLocks noChangeShapeType="1"/>
                </p:cNvSpPr>
                <p:nvPr/>
              </p:nvSpPr>
              <p:spPr bwMode="auto">
                <a:xfrm>
                  <a:off x="3588139" y="2457791"/>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 name="Line 759">
                  <a:extLst>
                    <a:ext uri="{FF2B5EF4-FFF2-40B4-BE49-F238E27FC236}">
                      <a16:creationId xmlns:a16="http://schemas.microsoft.com/office/drawing/2014/main" id="{2AAA9376-30B0-0CB7-9B06-0912CAB17549}"/>
                    </a:ext>
                  </a:extLst>
                </p:cNvPr>
                <p:cNvSpPr>
                  <a:spLocks noChangeShapeType="1"/>
                </p:cNvSpPr>
                <p:nvPr/>
              </p:nvSpPr>
              <p:spPr bwMode="auto">
                <a:xfrm>
                  <a:off x="3611109" y="243404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 name="Line 760">
                  <a:extLst>
                    <a:ext uri="{FF2B5EF4-FFF2-40B4-BE49-F238E27FC236}">
                      <a16:creationId xmlns:a16="http://schemas.microsoft.com/office/drawing/2014/main" id="{066ABD7C-0F2B-8370-F932-A31FE1D843F1}"/>
                    </a:ext>
                  </a:extLst>
                </p:cNvPr>
                <p:cNvSpPr>
                  <a:spLocks noChangeShapeType="1"/>
                </p:cNvSpPr>
                <p:nvPr/>
              </p:nvSpPr>
              <p:spPr bwMode="auto">
                <a:xfrm>
                  <a:off x="3588139" y="2457791"/>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 name="Line 761">
                  <a:extLst>
                    <a:ext uri="{FF2B5EF4-FFF2-40B4-BE49-F238E27FC236}">
                      <a16:creationId xmlns:a16="http://schemas.microsoft.com/office/drawing/2014/main" id="{E5243A28-25C1-C300-935E-06277633AE69}"/>
                    </a:ext>
                  </a:extLst>
                </p:cNvPr>
                <p:cNvSpPr>
                  <a:spLocks noChangeShapeType="1"/>
                </p:cNvSpPr>
                <p:nvPr/>
              </p:nvSpPr>
              <p:spPr bwMode="auto">
                <a:xfrm>
                  <a:off x="3611109" y="243404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 name="Line 762">
                  <a:extLst>
                    <a:ext uri="{FF2B5EF4-FFF2-40B4-BE49-F238E27FC236}">
                      <a16:creationId xmlns:a16="http://schemas.microsoft.com/office/drawing/2014/main" id="{ED670A4B-FD20-7F61-A04C-9A8DCEB08DA4}"/>
                    </a:ext>
                  </a:extLst>
                </p:cNvPr>
                <p:cNvSpPr>
                  <a:spLocks noChangeShapeType="1"/>
                </p:cNvSpPr>
                <p:nvPr/>
              </p:nvSpPr>
              <p:spPr bwMode="auto">
                <a:xfrm>
                  <a:off x="3613661" y="24894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 name="Line 763">
                  <a:extLst>
                    <a:ext uri="{FF2B5EF4-FFF2-40B4-BE49-F238E27FC236}">
                      <a16:creationId xmlns:a16="http://schemas.microsoft.com/office/drawing/2014/main" id="{EC2A6988-4E55-B63C-6819-0C4B01B37F87}"/>
                    </a:ext>
                  </a:extLst>
                </p:cNvPr>
                <p:cNvSpPr>
                  <a:spLocks noChangeShapeType="1"/>
                </p:cNvSpPr>
                <p:nvPr/>
              </p:nvSpPr>
              <p:spPr bwMode="auto">
                <a:xfrm>
                  <a:off x="3636631" y="24657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 name="Line 764">
                  <a:extLst>
                    <a:ext uri="{FF2B5EF4-FFF2-40B4-BE49-F238E27FC236}">
                      <a16:creationId xmlns:a16="http://schemas.microsoft.com/office/drawing/2014/main" id="{ABB51229-EDC7-529F-D3A0-829A32888A04}"/>
                    </a:ext>
                  </a:extLst>
                </p:cNvPr>
                <p:cNvSpPr>
                  <a:spLocks noChangeShapeType="1"/>
                </p:cNvSpPr>
                <p:nvPr/>
              </p:nvSpPr>
              <p:spPr bwMode="auto">
                <a:xfrm>
                  <a:off x="3648116" y="24894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 name="Line 765">
                  <a:extLst>
                    <a:ext uri="{FF2B5EF4-FFF2-40B4-BE49-F238E27FC236}">
                      <a16:creationId xmlns:a16="http://schemas.microsoft.com/office/drawing/2014/main" id="{E70C4E36-B017-6199-25F3-F5420D595D08}"/>
                    </a:ext>
                  </a:extLst>
                </p:cNvPr>
                <p:cNvSpPr>
                  <a:spLocks noChangeShapeType="1"/>
                </p:cNvSpPr>
                <p:nvPr/>
              </p:nvSpPr>
              <p:spPr bwMode="auto">
                <a:xfrm>
                  <a:off x="3671086" y="24657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 name="Line 766">
                  <a:extLst>
                    <a:ext uri="{FF2B5EF4-FFF2-40B4-BE49-F238E27FC236}">
                      <a16:creationId xmlns:a16="http://schemas.microsoft.com/office/drawing/2014/main" id="{25497D1A-9B4E-B3BB-1E69-02355C0F79CF}"/>
                    </a:ext>
                  </a:extLst>
                </p:cNvPr>
                <p:cNvSpPr>
                  <a:spLocks noChangeShapeType="1"/>
                </p:cNvSpPr>
                <p:nvPr/>
              </p:nvSpPr>
              <p:spPr bwMode="auto">
                <a:xfrm>
                  <a:off x="3648116" y="24894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 name="Line 767">
                  <a:extLst>
                    <a:ext uri="{FF2B5EF4-FFF2-40B4-BE49-F238E27FC236}">
                      <a16:creationId xmlns:a16="http://schemas.microsoft.com/office/drawing/2014/main" id="{CBAD1732-A3C7-E76F-1721-8555C65EA0D4}"/>
                    </a:ext>
                  </a:extLst>
                </p:cNvPr>
                <p:cNvSpPr>
                  <a:spLocks noChangeShapeType="1"/>
                </p:cNvSpPr>
                <p:nvPr/>
              </p:nvSpPr>
              <p:spPr bwMode="auto">
                <a:xfrm>
                  <a:off x="3671086" y="24657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 name="Line 768">
                  <a:extLst>
                    <a:ext uri="{FF2B5EF4-FFF2-40B4-BE49-F238E27FC236}">
                      <a16:creationId xmlns:a16="http://schemas.microsoft.com/office/drawing/2014/main" id="{5D3FBC29-C869-4886-7A9C-1259F0F26256}"/>
                    </a:ext>
                  </a:extLst>
                </p:cNvPr>
                <p:cNvSpPr>
                  <a:spLocks noChangeShapeType="1"/>
                </p:cNvSpPr>
                <p:nvPr/>
              </p:nvSpPr>
              <p:spPr bwMode="auto">
                <a:xfrm>
                  <a:off x="3648116" y="24894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 name="Line 769">
                  <a:extLst>
                    <a:ext uri="{FF2B5EF4-FFF2-40B4-BE49-F238E27FC236}">
                      <a16:creationId xmlns:a16="http://schemas.microsoft.com/office/drawing/2014/main" id="{92536FF7-70EF-D451-E200-878BFE5D371C}"/>
                    </a:ext>
                  </a:extLst>
                </p:cNvPr>
                <p:cNvSpPr>
                  <a:spLocks noChangeShapeType="1"/>
                </p:cNvSpPr>
                <p:nvPr/>
              </p:nvSpPr>
              <p:spPr bwMode="auto">
                <a:xfrm>
                  <a:off x="3671086" y="24657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 name="Line 770">
                  <a:extLst>
                    <a:ext uri="{FF2B5EF4-FFF2-40B4-BE49-F238E27FC236}">
                      <a16:creationId xmlns:a16="http://schemas.microsoft.com/office/drawing/2014/main" id="{0CEE5041-FE1F-F0C5-C119-997914F2F029}"/>
                    </a:ext>
                  </a:extLst>
                </p:cNvPr>
                <p:cNvSpPr>
                  <a:spLocks noChangeShapeType="1"/>
                </p:cNvSpPr>
                <p:nvPr/>
              </p:nvSpPr>
              <p:spPr bwMode="auto">
                <a:xfrm>
                  <a:off x="3672362" y="252110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 name="Line 771">
                  <a:extLst>
                    <a:ext uri="{FF2B5EF4-FFF2-40B4-BE49-F238E27FC236}">
                      <a16:creationId xmlns:a16="http://schemas.microsoft.com/office/drawing/2014/main" id="{9509341C-8C15-7C3C-86C7-FBC77EC6F0FB}"/>
                    </a:ext>
                  </a:extLst>
                </p:cNvPr>
                <p:cNvSpPr>
                  <a:spLocks noChangeShapeType="1"/>
                </p:cNvSpPr>
                <p:nvPr/>
              </p:nvSpPr>
              <p:spPr bwMode="auto">
                <a:xfrm>
                  <a:off x="3695332" y="2497361"/>
                  <a:ext cx="0" cy="4880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 name="Line 772">
                  <a:extLst>
                    <a:ext uri="{FF2B5EF4-FFF2-40B4-BE49-F238E27FC236}">
                      <a16:creationId xmlns:a16="http://schemas.microsoft.com/office/drawing/2014/main" id="{40F1EF16-CA4B-40CF-43F4-5AFB0CE33D12}"/>
                    </a:ext>
                  </a:extLst>
                </p:cNvPr>
                <p:cNvSpPr>
                  <a:spLocks noChangeShapeType="1"/>
                </p:cNvSpPr>
                <p:nvPr/>
              </p:nvSpPr>
              <p:spPr bwMode="auto">
                <a:xfrm>
                  <a:off x="3701712" y="253297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 name="Line 773">
                  <a:extLst>
                    <a:ext uri="{FF2B5EF4-FFF2-40B4-BE49-F238E27FC236}">
                      <a16:creationId xmlns:a16="http://schemas.microsoft.com/office/drawing/2014/main" id="{CC79202E-2808-C621-F06B-E5FE9B04DA9D}"/>
                    </a:ext>
                  </a:extLst>
                </p:cNvPr>
                <p:cNvSpPr>
                  <a:spLocks noChangeShapeType="1"/>
                </p:cNvSpPr>
                <p:nvPr/>
              </p:nvSpPr>
              <p:spPr bwMode="auto">
                <a:xfrm>
                  <a:off x="3724682" y="250923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 name="Line 774">
                  <a:extLst>
                    <a:ext uri="{FF2B5EF4-FFF2-40B4-BE49-F238E27FC236}">
                      <a16:creationId xmlns:a16="http://schemas.microsoft.com/office/drawing/2014/main" id="{0B351C2B-0E9D-8872-4ADF-3C35429DAFB0}"/>
                    </a:ext>
                  </a:extLst>
                </p:cNvPr>
                <p:cNvSpPr>
                  <a:spLocks noChangeShapeType="1"/>
                </p:cNvSpPr>
                <p:nvPr/>
              </p:nvSpPr>
              <p:spPr bwMode="auto">
                <a:xfrm>
                  <a:off x="3727234" y="2554078"/>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3" name="Group 112">
                <a:extLst>
                  <a:ext uri="{FF2B5EF4-FFF2-40B4-BE49-F238E27FC236}">
                    <a16:creationId xmlns:a16="http://schemas.microsoft.com/office/drawing/2014/main" id="{B8278F60-6A7E-6D58-6D78-C4924EF75533}"/>
                  </a:ext>
                </a:extLst>
              </p:cNvPr>
              <p:cNvGrpSpPr/>
              <p:nvPr/>
            </p:nvGrpSpPr>
            <p:grpSpPr>
              <a:xfrm>
                <a:off x="3731062" y="2530336"/>
                <a:ext cx="463227" cy="221593"/>
                <a:chOff x="3731062" y="2530336"/>
                <a:chExt cx="463227" cy="221593"/>
              </a:xfrm>
            </p:grpSpPr>
            <p:sp>
              <p:nvSpPr>
                <p:cNvPr id="316" name="Line 775">
                  <a:extLst>
                    <a:ext uri="{FF2B5EF4-FFF2-40B4-BE49-F238E27FC236}">
                      <a16:creationId xmlns:a16="http://schemas.microsoft.com/office/drawing/2014/main" id="{B45F8C0F-E9FC-FB5A-F2C5-F406AA4D8D7E}"/>
                    </a:ext>
                  </a:extLst>
                </p:cNvPr>
                <p:cNvSpPr>
                  <a:spLocks noChangeShapeType="1"/>
                </p:cNvSpPr>
                <p:nvPr/>
              </p:nvSpPr>
              <p:spPr bwMode="auto">
                <a:xfrm>
                  <a:off x="3750204" y="253033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 name="Line 776">
                  <a:extLst>
                    <a:ext uri="{FF2B5EF4-FFF2-40B4-BE49-F238E27FC236}">
                      <a16:creationId xmlns:a16="http://schemas.microsoft.com/office/drawing/2014/main" id="{E49B512F-A274-D8B5-878F-258ABC4CC55E}"/>
                    </a:ext>
                  </a:extLst>
                </p:cNvPr>
                <p:cNvSpPr>
                  <a:spLocks noChangeShapeType="1"/>
                </p:cNvSpPr>
                <p:nvPr/>
              </p:nvSpPr>
              <p:spPr bwMode="auto">
                <a:xfrm>
                  <a:off x="3731062" y="2554078"/>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 name="Line 777">
                  <a:extLst>
                    <a:ext uri="{FF2B5EF4-FFF2-40B4-BE49-F238E27FC236}">
                      <a16:creationId xmlns:a16="http://schemas.microsoft.com/office/drawing/2014/main" id="{DE2175BB-D9AE-4EE5-E0A5-5A26943E8DC2}"/>
                    </a:ext>
                  </a:extLst>
                </p:cNvPr>
                <p:cNvSpPr>
                  <a:spLocks noChangeShapeType="1"/>
                </p:cNvSpPr>
                <p:nvPr/>
              </p:nvSpPr>
              <p:spPr bwMode="auto">
                <a:xfrm>
                  <a:off x="3754032" y="253033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 name="Line 778">
                  <a:extLst>
                    <a:ext uri="{FF2B5EF4-FFF2-40B4-BE49-F238E27FC236}">
                      <a16:creationId xmlns:a16="http://schemas.microsoft.com/office/drawing/2014/main" id="{692671C1-5BAA-1AC5-1E81-00A50C8573D5}"/>
                    </a:ext>
                  </a:extLst>
                </p:cNvPr>
                <p:cNvSpPr>
                  <a:spLocks noChangeShapeType="1"/>
                </p:cNvSpPr>
                <p:nvPr/>
              </p:nvSpPr>
              <p:spPr bwMode="auto">
                <a:xfrm>
                  <a:off x="3765517" y="256594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 name="Line 779">
                  <a:extLst>
                    <a:ext uri="{FF2B5EF4-FFF2-40B4-BE49-F238E27FC236}">
                      <a16:creationId xmlns:a16="http://schemas.microsoft.com/office/drawing/2014/main" id="{C60FF3DC-A429-9838-813E-17A2847F70D2}"/>
                    </a:ext>
                  </a:extLst>
                </p:cNvPr>
                <p:cNvSpPr>
                  <a:spLocks noChangeShapeType="1"/>
                </p:cNvSpPr>
                <p:nvPr/>
              </p:nvSpPr>
              <p:spPr bwMode="auto">
                <a:xfrm>
                  <a:off x="3788487" y="254220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 name="Line 780">
                  <a:extLst>
                    <a:ext uri="{FF2B5EF4-FFF2-40B4-BE49-F238E27FC236}">
                      <a16:creationId xmlns:a16="http://schemas.microsoft.com/office/drawing/2014/main" id="{4EC92D7A-391D-1435-8AEA-01FFA4D5D847}"/>
                    </a:ext>
                  </a:extLst>
                </p:cNvPr>
                <p:cNvSpPr>
                  <a:spLocks noChangeShapeType="1"/>
                </p:cNvSpPr>
                <p:nvPr/>
              </p:nvSpPr>
              <p:spPr bwMode="auto">
                <a:xfrm>
                  <a:off x="3782107" y="256594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 name="Line 781">
                  <a:extLst>
                    <a:ext uri="{FF2B5EF4-FFF2-40B4-BE49-F238E27FC236}">
                      <a16:creationId xmlns:a16="http://schemas.microsoft.com/office/drawing/2014/main" id="{78AC5892-8BB7-C77E-89F9-25A8CD27EE3D}"/>
                    </a:ext>
                  </a:extLst>
                </p:cNvPr>
                <p:cNvSpPr>
                  <a:spLocks noChangeShapeType="1"/>
                </p:cNvSpPr>
                <p:nvPr/>
              </p:nvSpPr>
              <p:spPr bwMode="auto">
                <a:xfrm>
                  <a:off x="3805076" y="254220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 name="Line 782">
                  <a:extLst>
                    <a:ext uri="{FF2B5EF4-FFF2-40B4-BE49-F238E27FC236}">
                      <a16:creationId xmlns:a16="http://schemas.microsoft.com/office/drawing/2014/main" id="{FBE00424-7410-277F-3631-091C6E5D9B67}"/>
                    </a:ext>
                  </a:extLst>
                </p:cNvPr>
                <p:cNvSpPr>
                  <a:spLocks noChangeShapeType="1"/>
                </p:cNvSpPr>
                <p:nvPr/>
              </p:nvSpPr>
              <p:spPr bwMode="auto">
                <a:xfrm>
                  <a:off x="3845912" y="26213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 name="Line 783">
                  <a:extLst>
                    <a:ext uri="{FF2B5EF4-FFF2-40B4-BE49-F238E27FC236}">
                      <a16:creationId xmlns:a16="http://schemas.microsoft.com/office/drawing/2014/main" id="{C5906319-D564-B123-D170-CF6CC6C6B810}"/>
                    </a:ext>
                  </a:extLst>
                </p:cNvPr>
                <p:cNvSpPr>
                  <a:spLocks noChangeShapeType="1"/>
                </p:cNvSpPr>
                <p:nvPr/>
              </p:nvSpPr>
              <p:spPr bwMode="auto">
                <a:xfrm>
                  <a:off x="3868882" y="25976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 name="Line 784">
                  <a:extLst>
                    <a:ext uri="{FF2B5EF4-FFF2-40B4-BE49-F238E27FC236}">
                      <a16:creationId xmlns:a16="http://schemas.microsoft.com/office/drawing/2014/main" id="{5E2131C1-9DDA-954D-1C8B-87CD4A69F8B2}"/>
                    </a:ext>
                  </a:extLst>
                </p:cNvPr>
                <p:cNvSpPr>
                  <a:spLocks noChangeShapeType="1"/>
                </p:cNvSpPr>
                <p:nvPr/>
              </p:nvSpPr>
              <p:spPr bwMode="auto">
                <a:xfrm>
                  <a:off x="3849740" y="26213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 name="Line 785">
                  <a:extLst>
                    <a:ext uri="{FF2B5EF4-FFF2-40B4-BE49-F238E27FC236}">
                      <a16:creationId xmlns:a16="http://schemas.microsoft.com/office/drawing/2014/main" id="{8DBD08E7-A5FF-A7DF-DB74-10121BDC0BE9}"/>
                    </a:ext>
                  </a:extLst>
                </p:cNvPr>
                <p:cNvSpPr>
                  <a:spLocks noChangeShapeType="1"/>
                </p:cNvSpPr>
                <p:nvPr/>
              </p:nvSpPr>
              <p:spPr bwMode="auto">
                <a:xfrm>
                  <a:off x="3872710" y="25976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 name="Line 786">
                  <a:extLst>
                    <a:ext uri="{FF2B5EF4-FFF2-40B4-BE49-F238E27FC236}">
                      <a16:creationId xmlns:a16="http://schemas.microsoft.com/office/drawing/2014/main" id="{B55E4D00-5D21-9A9B-979C-F0C1B9DA12AF}"/>
                    </a:ext>
                  </a:extLst>
                </p:cNvPr>
                <p:cNvSpPr>
                  <a:spLocks noChangeShapeType="1"/>
                </p:cNvSpPr>
                <p:nvPr/>
              </p:nvSpPr>
              <p:spPr bwMode="auto">
                <a:xfrm>
                  <a:off x="3875262" y="26213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 name="Line 787">
                  <a:extLst>
                    <a:ext uri="{FF2B5EF4-FFF2-40B4-BE49-F238E27FC236}">
                      <a16:creationId xmlns:a16="http://schemas.microsoft.com/office/drawing/2014/main" id="{57917D19-7C61-183E-9E9E-100B264CB7F3}"/>
                    </a:ext>
                  </a:extLst>
                </p:cNvPr>
                <p:cNvSpPr>
                  <a:spLocks noChangeShapeType="1"/>
                </p:cNvSpPr>
                <p:nvPr/>
              </p:nvSpPr>
              <p:spPr bwMode="auto">
                <a:xfrm>
                  <a:off x="3898232" y="25976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 name="Line 788">
                  <a:extLst>
                    <a:ext uri="{FF2B5EF4-FFF2-40B4-BE49-F238E27FC236}">
                      <a16:creationId xmlns:a16="http://schemas.microsoft.com/office/drawing/2014/main" id="{D582C69D-13E5-5E6B-BC65-F179067C2A32}"/>
                    </a:ext>
                  </a:extLst>
                </p:cNvPr>
                <p:cNvSpPr>
                  <a:spLocks noChangeShapeType="1"/>
                </p:cNvSpPr>
                <p:nvPr/>
              </p:nvSpPr>
              <p:spPr bwMode="auto">
                <a:xfrm>
                  <a:off x="3888023" y="26213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 name="Line 789">
                  <a:extLst>
                    <a:ext uri="{FF2B5EF4-FFF2-40B4-BE49-F238E27FC236}">
                      <a16:creationId xmlns:a16="http://schemas.microsoft.com/office/drawing/2014/main" id="{266B9C3B-CC9E-BDFE-9A16-8CE5339BA863}"/>
                    </a:ext>
                  </a:extLst>
                </p:cNvPr>
                <p:cNvSpPr>
                  <a:spLocks noChangeShapeType="1"/>
                </p:cNvSpPr>
                <p:nvPr/>
              </p:nvSpPr>
              <p:spPr bwMode="auto">
                <a:xfrm>
                  <a:off x="3910993" y="25976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Line 790">
                  <a:extLst>
                    <a:ext uri="{FF2B5EF4-FFF2-40B4-BE49-F238E27FC236}">
                      <a16:creationId xmlns:a16="http://schemas.microsoft.com/office/drawing/2014/main" id="{2057BE16-2EDC-7B39-5DDB-FCC3BB446BE9}"/>
                    </a:ext>
                  </a:extLst>
                </p:cNvPr>
                <p:cNvSpPr>
                  <a:spLocks noChangeShapeType="1"/>
                </p:cNvSpPr>
                <p:nvPr/>
              </p:nvSpPr>
              <p:spPr bwMode="auto">
                <a:xfrm>
                  <a:off x="3904613" y="263189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 name="Line 791">
                  <a:extLst>
                    <a:ext uri="{FF2B5EF4-FFF2-40B4-BE49-F238E27FC236}">
                      <a16:creationId xmlns:a16="http://schemas.microsoft.com/office/drawing/2014/main" id="{4703D679-23F7-F4B7-777F-DE2912977779}"/>
                    </a:ext>
                  </a:extLst>
                </p:cNvPr>
                <p:cNvSpPr>
                  <a:spLocks noChangeShapeType="1"/>
                </p:cNvSpPr>
                <p:nvPr/>
              </p:nvSpPr>
              <p:spPr bwMode="auto">
                <a:xfrm>
                  <a:off x="3927582" y="260815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Line 792">
                  <a:extLst>
                    <a:ext uri="{FF2B5EF4-FFF2-40B4-BE49-F238E27FC236}">
                      <a16:creationId xmlns:a16="http://schemas.microsoft.com/office/drawing/2014/main" id="{C9932468-37A5-23A4-2BA0-DDDAA8936DC8}"/>
                    </a:ext>
                  </a:extLst>
                </p:cNvPr>
                <p:cNvSpPr>
                  <a:spLocks noChangeShapeType="1"/>
                </p:cNvSpPr>
                <p:nvPr/>
              </p:nvSpPr>
              <p:spPr bwMode="auto">
                <a:xfrm>
                  <a:off x="3933963" y="264377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 name="Line 793">
                  <a:extLst>
                    <a:ext uri="{FF2B5EF4-FFF2-40B4-BE49-F238E27FC236}">
                      <a16:creationId xmlns:a16="http://schemas.microsoft.com/office/drawing/2014/main" id="{BDC63C9E-4509-D0DD-BB1A-FABCEC7BC1F9}"/>
                    </a:ext>
                  </a:extLst>
                </p:cNvPr>
                <p:cNvSpPr>
                  <a:spLocks noChangeShapeType="1"/>
                </p:cNvSpPr>
                <p:nvPr/>
              </p:nvSpPr>
              <p:spPr bwMode="auto">
                <a:xfrm>
                  <a:off x="3956933" y="262002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Line 794">
                  <a:extLst>
                    <a:ext uri="{FF2B5EF4-FFF2-40B4-BE49-F238E27FC236}">
                      <a16:creationId xmlns:a16="http://schemas.microsoft.com/office/drawing/2014/main" id="{92A276D4-AA4D-015F-0548-BEA0FC4118BD}"/>
                    </a:ext>
                  </a:extLst>
                </p:cNvPr>
                <p:cNvSpPr>
                  <a:spLocks noChangeShapeType="1"/>
                </p:cNvSpPr>
                <p:nvPr/>
              </p:nvSpPr>
              <p:spPr bwMode="auto">
                <a:xfrm>
                  <a:off x="3937791" y="264377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 name="Line 795">
                  <a:extLst>
                    <a:ext uri="{FF2B5EF4-FFF2-40B4-BE49-F238E27FC236}">
                      <a16:creationId xmlns:a16="http://schemas.microsoft.com/office/drawing/2014/main" id="{7EA2D673-A58A-CB69-E66C-2C4728F1F09F}"/>
                    </a:ext>
                  </a:extLst>
                </p:cNvPr>
                <p:cNvSpPr>
                  <a:spLocks noChangeShapeType="1"/>
                </p:cNvSpPr>
                <p:nvPr/>
              </p:nvSpPr>
              <p:spPr bwMode="auto">
                <a:xfrm>
                  <a:off x="3960761" y="262002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Line 796">
                  <a:extLst>
                    <a:ext uri="{FF2B5EF4-FFF2-40B4-BE49-F238E27FC236}">
                      <a16:creationId xmlns:a16="http://schemas.microsoft.com/office/drawing/2014/main" id="{391D6A80-1CAA-51C1-E96F-4C1314BBFC4C}"/>
                    </a:ext>
                  </a:extLst>
                </p:cNvPr>
                <p:cNvSpPr>
                  <a:spLocks noChangeShapeType="1"/>
                </p:cNvSpPr>
                <p:nvPr/>
              </p:nvSpPr>
              <p:spPr bwMode="auto">
                <a:xfrm>
                  <a:off x="3959485" y="2655641"/>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 name="Line 797">
                  <a:extLst>
                    <a:ext uri="{FF2B5EF4-FFF2-40B4-BE49-F238E27FC236}">
                      <a16:creationId xmlns:a16="http://schemas.microsoft.com/office/drawing/2014/main" id="{D534352B-45B8-EC19-181D-C490467D0E98}"/>
                    </a:ext>
                  </a:extLst>
                </p:cNvPr>
                <p:cNvSpPr>
                  <a:spLocks noChangeShapeType="1"/>
                </p:cNvSpPr>
                <p:nvPr/>
              </p:nvSpPr>
              <p:spPr bwMode="auto">
                <a:xfrm>
                  <a:off x="3982455" y="2631899"/>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 name="Line 798">
                  <a:extLst>
                    <a:ext uri="{FF2B5EF4-FFF2-40B4-BE49-F238E27FC236}">
                      <a16:creationId xmlns:a16="http://schemas.microsoft.com/office/drawing/2014/main" id="{5897482A-E302-F2C1-1C54-A49BCB4BC266}"/>
                    </a:ext>
                  </a:extLst>
                </p:cNvPr>
                <p:cNvSpPr>
                  <a:spLocks noChangeShapeType="1"/>
                </p:cNvSpPr>
                <p:nvPr/>
              </p:nvSpPr>
              <p:spPr bwMode="auto">
                <a:xfrm>
                  <a:off x="3992664" y="267938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 name="Line 799">
                  <a:extLst>
                    <a:ext uri="{FF2B5EF4-FFF2-40B4-BE49-F238E27FC236}">
                      <a16:creationId xmlns:a16="http://schemas.microsoft.com/office/drawing/2014/main" id="{551CB782-227E-A2B6-2D9A-14DC88E46154}"/>
                    </a:ext>
                  </a:extLst>
                </p:cNvPr>
                <p:cNvSpPr>
                  <a:spLocks noChangeShapeType="1"/>
                </p:cNvSpPr>
                <p:nvPr/>
              </p:nvSpPr>
              <p:spPr bwMode="auto">
                <a:xfrm>
                  <a:off x="4015634" y="265564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 name="Line 800">
                  <a:extLst>
                    <a:ext uri="{FF2B5EF4-FFF2-40B4-BE49-F238E27FC236}">
                      <a16:creationId xmlns:a16="http://schemas.microsoft.com/office/drawing/2014/main" id="{609325BF-2C2E-ABD7-365F-ADF1587BB1AE}"/>
                    </a:ext>
                  </a:extLst>
                </p:cNvPr>
                <p:cNvSpPr>
                  <a:spLocks noChangeShapeType="1"/>
                </p:cNvSpPr>
                <p:nvPr/>
              </p:nvSpPr>
              <p:spPr bwMode="auto">
                <a:xfrm>
                  <a:off x="4001596" y="267938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 name="Line 801">
                  <a:extLst>
                    <a:ext uri="{FF2B5EF4-FFF2-40B4-BE49-F238E27FC236}">
                      <a16:creationId xmlns:a16="http://schemas.microsoft.com/office/drawing/2014/main" id="{224DE7E8-F0FE-7B62-ADAA-7597265D99AC}"/>
                    </a:ext>
                  </a:extLst>
                </p:cNvPr>
                <p:cNvSpPr>
                  <a:spLocks noChangeShapeType="1"/>
                </p:cNvSpPr>
                <p:nvPr/>
              </p:nvSpPr>
              <p:spPr bwMode="auto">
                <a:xfrm>
                  <a:off x="4024566" y="265564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 name="Line 802">
                  <a:extLst>
                    <a:ext uri="{FF2B5EF4-FFF2-40B4-BE49-F238E27FC236}">
                      <a16:creationId xmlns:a16="http://schemas.microsoft.com/office/drawing/2014/main" id="{01017A64-E163-8CCC-D906-1BD4F75C0C6C}"/>
                    </a:ext>
                  </a:extLst>
                </p:cNvPr>
                <p:cNvSpPr>
                  <a:spLocks noChangeShapeType="1"/>
                </p:cNvSpPr>
                <p:nvPr/>
              </p:nvSpPr>
              <p:spPr bwMode="auto">
                <a:xfrm>
                  <a:off x="4027118" y="267938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 name="Line 803">
                  <a:extLst>
                    <a:ext uri="{FF2B5EF4-FFF2-40B4-BE49-F238E27FC236}">
                      <a16:creationId xmlns:a16="http://schemas.microsoft.com/office/drawing/2014/main" id="{36BA6D2B-6AD4-0E44-B1B7-127D53F35C29}"/>
                    </a:ext>
                  </a:extLst>
                </p:cNvPr>
                <p:cNvSpPr>
                  <a:spLocks noChangeShapeType="1"/>
                </p:cNvSpPr>
                <p:nvPr/>
              </p:nvSpPr>
              <p:spPr bwMode="auto">
                <a:xfrm>
                  <a:off x="4050088" y="265564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 name="Line 804">
                  <a:extLst>
                    <a:ext uri="{FF2B5EF4-FFF2-40B4-BE49-F238E27FC236}">
                      <a16:creationId xmlns:a16="http://schemas.microsoft.com/office/drawing/2014/main" id="{032B2163-0671-235A-1A6C-9A154FB69916}"/>
                    </a:ext>
                  </a:extLst>
                </p:cNvPr>
                <p:cNvSpPr>
                  <a:spLocks noChangeShapeType="1"/>
                </p:cNvSpPr>
                <p:nvPr/>
              </p:nvSpPr>
              <p:spPr bwMode="auto">
                <a:xfrm>
                  <a:off x="4034775" y="267938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 name="Line 805">
                  <a:extLst>
                    <a:ext uri="{FF2B5EF4-FFF2-40B4-BE49-F238E27FC236}">
                      <a16:creationId xmlns:a16="http://schemas.microsoft.com/office/drawing/2014/main" id="{2F873AA2-B0D0-31A0-3FFC-637958ECFC19}"/>
                    </a:ext>
                  </a:extLst>
                </p:cNvPr>
                <p:cNvSpPr>
                  <a:spLocks noChangeShapeType="1"/>
                </p:cNvSpPr>
                <p:nvPr/>
              </p:nvSpPr>
              <p:spPr bwMode="auto">
                <a:xfrm>
                  <a:off x="4057745" y="265564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 name="Line 806">
                  <a:extLst>
                    <a:ext uri="{FF2B5EF4-FFF2-40B4-BE49-F238E27FC236}">
                      <a16:creationId xmlns:a16="http://schemas.microsoft.com/office/drawing/2014/main" id="{54DC9AB7-1192-60DA-9961-04CCB13D75F9}"/>
                    </a:ext>
                  </a:extLst>
                </p:cNvPr>
                <p:cNvSpPr>
                  <a:spLocks noChangeShapeType="1"/>
                </p:cNvSpPr>
                <p:nvPr/>
              </p:nvSpPr>
              <p:spPr bwMode="auto">
                <a:xfrm>
                  <a:off x="4051364" y="269125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Line 807">
                  <a:extLst>
                    <a:ext uri="{FF2B5EF4-FFF2-40B4-BE49-F238E27FC236}">
                      <a16:creationId xmlns:a16="http://schemas.microsoft.com/office/drawing/2014/main" id="{B5EFF133-AE8C-6165-618B-258C3BAD87D8}"/>
                    </a:ext>
                  </a:extLst>
                </p:cNvPr>
                <p:cNvSpPr>
                  <a:spLocks noChangeShapeType="1"/>
                </p:cNvSpPr>
                <p:nvPr/>
              </p:nvSpPr>
              <p:spPr bwMode="auto">
                <a:xfrm>
                  <a:off x="4074334" y="266751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Line 808">
                  <a:extLst>
                    <a:ext uri="{FF2B5EF4-FFF2-40B4-BE49-F238E27FC236}">
                      <a16:creationId xmlns:a16="http://schemas.microsoft.com/office/drawing/2014/main" id="{74CF10DD-D17C-0574-A265-35EAC8BD1C5E}"/>
                    </a:ext>
                  </a:extLst>
                </p:cNvPr>
                <p:cNvSpPr>
                  <a:spLocks noChangeShapeType="1"/>
                </p:cNvSpPr>
                <p:nvPr/>
              </p:nvSpPr>
              <p:spPr bwMode="auto">
                <a:xfrm>
                  <a:off x="4076887" y="269125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Line 810">
                  <a:extLst>
                    <a:ext uri="{FF2B5EF4-FFF2-40B4-BE49-F238E27FC236}">
                      <a16:creationId xmlns:a16="http://schemas.microsoft.com/office/drawing/2014/main" id="{5B63AE7F-11B0-CFCE-5C53-7329535B0538}"/>
                    </a:ext>
                  </a:extLst>
                </p:cNvPr>
                <p:cNvSpPr>
                  <a:spLocks noChangeShapeType="1"/>
                </p:cNvSpPr>
                <p:nvPr/>
              </p:nvSpPr>
              <p:spPr bwMode="auto">
                <a:xfrm>
                  <a:off x="4099857" y="266751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Line 811">
                  <a:extLst>
                    <a:ext uri="{FF2B5EF4-FFF2-40B4-BE49-F238E27FC236}">
                      <a16:creationId xmlns:a16="http://schemas.microsoft.com/office/drawing/2014/main" id="{D01DF244-9FFB-0E0F-CBCF-D9F513216F9C}"/>
                    </a:ext>
                  </a:extLst>
                </p:cNvPr>
                <p:cNvSpPr>
                  <a:spLocks noChangeShapeType="1"/>
                </p:cNvSpPr>
                <p:nvPr/>
              </p:nvSpPr>
              <p:spPr bwMode="auto">
                <a:xfrm>
                  <a:off x="4076887" y="269125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Line 812">
                  <a:extLst>
                    <a:ext uri="{FF2B5EF4-FFF2-40B4-BE49-F238E27FC236}">
                      <a16:creationId xmlns:a16="http://schemas.microsoft.com/office/drawing/2014/main" id="{49BB6D12-D3DB-779E-C312-15CDE4B73B6E}"/>
                    </a:ext>
                  </a:extLst>
                </p:cNvPr>
                <p:cNvSpPr>
                  <a:spLocks noChangeShapeType="1"/>
                </p:cNvSpPr>
                <p:nvPr/>
              </p:nvSpPr>
              <p:spPr bwMode="auto">
                <a:xfrm>
                  <a:off x="4099857" y="266751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 name="Line 813">
                  <a:extLst>
                    <a:ext uri="{FF2B5EF4-FFF2-40B4-BE49-F238E27FC236}">
                      <a16:creationId xmlns:a16="http://schemas.microsoft.com/office/drawing/2014/main" id="{2B8CD6A2-96EF-487F-C66E-FF9A20AD63AD}"/>
                    </a:ext>
                  </a:extLst>
                </p:cNvPr>
                <p:cNvSpPr>
                  <a:spLocks noChangeShapeType="1"/>
                </p:cNvSpPr>
                <p:nvPr/>
              </p:nvSpPr>
              <p:spPr bwMode="auto">
                <a:xfrm>
                  <a:off x="4085820" y="269125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 name="Line 814">
                  <a:extLst>
                    <a:ext uri="{FF2B5EF4-FFF2-40B4-BE49-F238E27FC236}">
                      <a16:creationId xmlns:a16="http://schemas.microsoft.com/office/drawing/2014/main" id="{4AD91F9D-D6DD-1125-30B0-A0A86240DEFE}"/>
                    </a:ext>
                  </a:extLst>
                </p:cNvPr>
                <p:cNvSpPr>
                  <a:spLocks noChangeShapeType="1"/>
                </p:cNvSpPr>
                <p:nvPr/>
              </p:nvSpPr>
              <p:spPr bwMode="auto">
                <a:xfrm>
                  <a:off x="4108790" y="266751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 name="Line 815">
                  <a:extLst>
                    <a:ext uri="{FF2B5EF4-FFF2-40B4-BE49-F238E27FC236}">
                      <a16:creationId xmlns:a16="http://schemas.microsoft.com/office/drawing/2014/main" id="{CF33E65E-C1F4-3E73-250A-13B6A8DDDDA3}"/>
                    </a:ext>
                  </a:extLst>
                </p:cNvPr>
                <p:cNvSpPr>
                  <a:spLocks noChangeShapeType="1"/>
                </p:cNvSpPr>
                <p:nvPr/>
              </p:nvSpPr>
              <p:spPr bwMode="auto">
                <a:xfrm>
                  <a:off x="4115170" y="2703126"/>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 name="Line 816">
                  <a:extLst>
                    <a:ext uri="{FF2B5EF4-FFF2-40B4-BE49-F238E27FC236}">
                      <a16:creationId xmlns:a16="http://schemas.microsoft.com/office/drawing/2014/main" id="{27F7F125-8AAC-896E-6D5B-23528926C2F3}"/>
                    </a:ext>
                  </a:extLst>
                </p:cNvPr>
                <p:cNvSpPr>
                  <a:spLocks noChangeShapeType="1"/>
                </p:cNvSpPr>
                <p:nvPr/>
              </p:nvSpPr>
              <p:spPr bwMode="auto">
                <a:xfrm>
                  <a:off x="4138140" y="2679384"/>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 name="Line 817">
                  <a:extLst>
                    <a:ext uri="{FF2B5EF4-FFF2-40B4-BE49-F238E27FC236}">
                      <a16:creationId xmlns:a16="http://schemas.microsoft.com/office/drawing/2014/main" id="{C7DBD57D-C82F-4DDB-9445-2014FDE9F864}"/>
                    </a:ext>
                  </a:extLst>
                </p:cNvPr>
                <p:cNvSpPr>
                  <a:spLocks noChangeShapeType="1"/>
                </p:cNvSpPr>
                <p:nvPr/>
              </p:nvSpPr>
              <p:spPr bwMode="auto">
                <a:xfrm>
                  <a:off x="4115170" y="2703126"/>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 name="Line 818">
                  <a:extLst>
                    <a:ext uri="{FF2B5EF4-FFF2-40B4-BE49-F238E27FC236}">
                      <a16:creationId xmlns:a16="http://schemas.microsoft.com/office/drawing/2014/main" id="{5499782B-1E3E-5DA7-BBA5-368F7B84CDE7}"/>
                    </a:ext>
                  </a:extLst>
                </p:cNvPr>
                <p:cNvSpPr>
                  <a:spLocks noChangeShapeType="1"/>
                </p:cNvSpPr>
                <p:nvPr/>
              </p:nvSpPr>
              <p:spPr bwMode="auto">
                <a:xfrm>
                  <a:off x="4138140" y="2679384"/>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 name="Line 819">
                  <a:extLst>
                    <a:ext uri="{FF2B5EF4-FFF2-40B4-BE49-F238E27FC236}">
                      <a16:creationId xmlns:a16="http://schemas.microsoft.com/office/drawing/2014/main" id="{8AD4724C-3A6F-41B4-CE90-D00AF3FE850D}"/>
                    </a:ext>
                  </a:extLst>
                </p:cNvPr>
                <p:cNvSpPr>
                  <a:spLocks noChangeShapeType="1"/>
                </p:cNvSpPr>
                <p:nvPr/>
              </p:nvSpPr>
              <p:spPr bwMode="auto">
                <a:xfrm>
                  <a:off x="4118998" y="2716316"/>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 name="Line 820">
                  <a:extLst>
                    <a:ext uri="{FF2B5EF4-FFF2-40B4-BE49-F238E27FC236}">
                      <a16:creationId xmlns:a16="http://schemas.microsoft.com/office/drawing/2014/main" id="{1821E18A-CFEE-B839-ED5A-BA173DA0F055}"/>
                    </a:ext>
                  </a:extLst>
                </p:cNvPr>
                <p:cNvSpPr>
                  <a:spLocks noChangeShapeType="1"/>
                </p:cNvSpPr>
                <p:nvPr/>
              </p:nvSpPr>
              <p:spPr bwMode="auto">
                <a:xfrm>
                  <a:off x="4141968" y="2692574"/>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 name="Line 821">
                  <a:extLst>
                    <a:ext uri="{FF2B5EF4-FFF2-40B4-BE49-F238E27FC236}">
                      <a16:creationId xmlns:a16="http://schemas.microsoft.com/office/drawing/2014/main" id="{472BCBD2-62D4-7CDD-29C0-A29B0E8648F4}"/>
                    </a:ext>
                  </a:extLst>
                </p:cNvPr>
                <p:cNvSpPr>
                  <a:spLocks noChangeShapeType="1"/>
                </p:cNvSpPr>
                <p:nvPr/>
              </p:nvSpPr>
              <p:spPr bwMode="auto">
                <a:xfrm>
                  <a:off x="4148349" y="272818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 name="Line 822">
                  <a:extLst>
                    <a:ext uri="{FF2B5EF4-FFF2-40B4-BE49-F238E27FC236}">
                      <a16:creationId xmlns:a16="http://schemas.microsoft.com/office/drawing/2014/main" id="{40D3D406-2504-9C5D-E515-A9CA498F7292}"/>
                    </a:ext>
                  </a:extLst>
                </p:cNvPr>
                <p:cNvSpPr>
                  <a:spLocks noChangeShapeType="1"/>
                </p:cNvSpPr>
                <p:nvPr/>
              </p:nvSpPr>
              <p:spPr bwMode="auto">
                <a:xfrm>
                  <a:off x="4171319" y="270444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 name="Line 823">
                  <a:extLst>
                    <a:ext uri="{FF2B5EF4-FFF2-40B4-BE49-F238E27FC236}">
                      <a16:creationId xmlns:a16="http://schemas.microsoft.com/office/drawing/2014/main" id="{815BF38D-A49D-4955-DC50-10C3576E7967}"/>
                    </a:ext>
                  </a:extLst>
                </p:cNvPr>
                <p:cNvSpPr>
                  <a:spLocks noChangeShapeType="1"/>
                </p:cNvSpPr>
                <p:nvPr/>
              </p:nvSpPr>
              <p:spPr bwMode="auto">
                <a:xfrm>
                  <a:off x="4148349" y="272818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 name="Line 824">
                  <a:extLst>
                    <a:ext uri="{FF2B5EF4-FFF2-40B4-BE49-F238E27FC236}">
                      <a16:creationId xmlns:a16="http://schemas.microsoft.com/office/drawing/2014/main" id="{ECAD7AA1-66CA-4C8E-9883-727B6B7D6137}"/>
                    </a:ext>
                  </a:extLst>
                </p:cNvPr>
                <p:cNvSpPr>
                  <a:spLocks noChangeShapeType="1"/>
                </p:cNvSpPr>
                <p:nvPr/>
              </p:nvSpPr>
              <p:spPr bwMode="auto">
                <a:xfrm>
                  <a:off x="4171319" y="270444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4" name="Group 113">
                <a:extLst>
                  <a:ext uri="{FF2B5EF4-FFF2-40B4-BE49-F238E27FC236}">
                    <a16:creationId xmlns:a16="http://schemas.microsoft.com/office/drawing/2014/main" id="{AAA7B605-97F9-C39A-306B-EA0F44F38054}"/>
                  </a:ext>
                </a:extLst>
              </p:cNvPr>
              <p:cNvGrpSpPr/>
              <p:nvPr/>
            </p:nvGrpSpPr>
            <p:grpSpPr>
              <a:xfrm>
                <a:off x="4199393" y="2704445"/>
                <a:ext cx="505337" cy="172790"/>
                <a:chOff x="4199393" y="2704445"/>
                <a:chExt cx="505337" cy="172790"/>
              </a:xfrm>
            </p:grpSpPr>
            <p:sp>
              <p:nvSpPr>
                <p:cNvPr id="266" name="Line 825">
                  <a:extLst>
                    <a:ext uri="{FF2B5EF4-FFF2-40B4-BE49-F238E27FC236}">
                      <a16:creationId xmlns:a16="http://schemas.microsoft.com/office/drawing/2014/main" id="{413E8950-1A70-7B32-3BDE-FB38231CADC7}"/>
                    </a:ext>
                  </a:extLst>
                </p:cNvPr>
                <p:cNvSpPr>
                  <a:spLocks noChangeShapeType="1"/>
                </p:cNvSpPr>
                <p:nvPr/>
              </p:nvSpPr>
              <p:spPr bwMode="auto">
                <a:xfrm>
                  <a:off x="4199393" y="272818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Line 826">
                  <a:extLst>
                    <a:ext uri="{FF2B5EF4-FFF2-40B4-BE49-F238E27FC236}">
                      <a16:creationId xmlns:a16="http://schemas.microsoft.com/office/drawing/2014/main" id="{908D2AFA-A43D-BA2F-A92E-B9E242365064}"/>
                    </a:ext>
                  </a:extLst>
                </p:cNvPr>
                <p:cNvSpPr>
                  <a:spLocks noChangeShapeType="1"/>
                </p:cNvSpPr>
                <p:nvPr/>
              </p:nvSpPr>
              <p:spPr bwMode="auto">
                <a:xfrm>
                  <a:off x="4222363" y="270444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 name="Line 827">
                  <a:extLst>
                    <a:ext uri="{FF2B5EF4-FFF2-40B4-BE49-F238E27FC236}">
                      <a16:creationId xmlns:a16="http://schemas.microsoft.com/office/drawing/2014/main" id="{E63EA96E-3625-72E6-2AB3-E8D6F1AFEE62}"/>
                    </a:ext>
                  </a:extLst>
                </p:cNvPr>
                <p:cNvSpPr>
                  <a:spLocks noChangeShapeType="1"/>
                </p:cNvSpPr>
                <p:nvPr/>
              </p:nvSpPr>
              <p:spPr bwMode="auto">
                <a:xfrm>
                  <a:off x="4212154" y="272818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Line 828">
                  <a:extLst>
                    <a:ext uri="{FF2B5EF4-FFF2-40B4-BE49-F238E27FC236}">
                      <a16:creationId xmlns:a16="http://schemas.microsoft.com/office/drawing/2014/main" id="{0133DDEC-BA6F-5B79-03D4-9165E7FF422C}"/>
                    </a:ext>
                  </a:extLst>
                </p:cNvPr>
                <p:cNvSpPr>
                  <a:spLocks noChangeShapeType="1"/>
                </p:cNvSpPr>
                <p:nvPr/>
              </p:nvSpPr>
              <p:spPr bwMode="auto">
                <a:xfrm>
                  <a:off x="4235124" y="270444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 name="Line 829">
                  <a:extLst>
                    <a:ext uri="{FF2B5EF4-FFF2-40B4-BE49-F238E27FC236}">
                      <a16:creationId xmlns:a16="http://schemas.microsoft.com/office/drawing/2014/main" id="{852FCC36-D8FC-22C6-02D7-C6190B4C6CB6}"/>
                    </a:ext>
                  </a:extLst>
                </p:cNvPr>
                <p:cNvSpPr>
                  <a:spLocks noChangeShapeType="1"/>
                </p:cNvSpPr>
                <p:nvPr/>
              </p:nvSpPr>
              <p:spPr bwMode="auto">
                <a:xfrm>
                  <a:off x="4232572" y="272818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 name="Line 830">
                  <a:extLst>
                    <a:ext uri="{FF2B5EF4-FFF2-40B4-BE49-F238E27FC236}">
                      <a16:creationId xmlns:a16="http://schemas.microsoft.com/office/drawing/2014/main" id="{9948F317-0016-ABE9-BC10-2DE65E38AF38}"/>
                    </a:ext>
                  </a:extLst>
                </p:cNvPr>
                <p:cNvSpPr>
                  <a:spLocks noChangeShapeType="1"/>
                </p:cNvSpPr>
                <p:nvPr/>
              </p:nvSpPr>
              <p:spPr bwMode="auto">
                <a:xfrm>
                  <a:off x="4255541" y="270444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 name="Line 831">
                  <a:extLst>
                    <a:ext uri="{FF2B5EF4-FFF2-40B4-BE49-F238E27FC236}">
                      <a16:creationId xmlns:a16="http://schemas.microsoft.com/office/drawing/2014/main" id="{F9D1AD46-C441-2685-E3BC-AF789B2A7046}"/>
                    </a:ext>
                  </a:extLst>
                </p:cNvPr>
                <p:cNvSpPr>
                  <a:spLocks noChangeShapeType="1"/>
                </p:cNvSpPr>
                <p:nvPr/>
              </p:nvSpPr>
              <p:spPr bwMode="auto">
                <a:xfrm>
                  <a:off x="4232572" y="272818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Line 832">
                  <a:extLst>
                    <a:ext uri="{FF2B5EF4-FFF2-40B4-BE49-F238E27FC236}">
                      <a16:creationId xmlns:a16="http://schemas.microsoft.com/office/drawing/2014/main" id="{36A31A94-C31E-AD23-146D-9E399EBF87AC}"/>
                    </a:ext>
                  </a:extLst>
                </p:cNvPr>
                <p:cNvSpPr>
                  <a:spLocks noChangeShapeType="1"/>
                </p:cNvSpPr>
                <p:nvPr/>
              </p:nvSpPr>
              <p:spPr bwMode="auto">
                <a:xfrm>
                  <a:off x="4255541" y="270444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 name="Line 833">
                  <a:extLst>
                    <a:ext uri="{FF2B5EF4-FFF2-40B4-BE49-F238E27FC236}">
                      <a16:creationId xmlns:a16="http://schemas.microsoft.com/office/drawing/2014/main" id="{9E63E076-37E4-BC14-9E09-82EF77930C7D}"/>
                    </a:ext>
                  </a:extLst>
                </p:cNvPr>
                <p:cNvSpPr>
                  <a:spLocks noChangeShapeType="1"/>
                </p:cNvSpPr>
                <p:nvPr/>
              </p:nvSpPr>
              <p:spPr bwMode="auto">
                <a:xfrm>
                  <a:off x="4245333" y="272818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 name="Line 834">
                  <a:extLst>
                    <a:ext uri="{FF2B5EF4-FFF2-40B4-BE49-F238E27FC236}">
                      <a16:creationId xmlns:a16="http://schemas.microsoft.com/office/drawing/2014/main" id="{49451DC8-3D92-757A-F44A-559B6C174DD1}"/>
                    </a:ext>
                  </a:extLst>
                </p:cNvPr>
                <p:cNvSpPr>
                  <a:spLocks noChangeShapeType="1"/>
                </p:cNvSpPr>
                <p:nvPr/>
              </p:nvSpPr>
              <p:spPr bwMode="auto">
                <a:xfrm>
                  <a:off x="4268303" y="270444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 name="Line 835">
                  <a:extLst>
                    <a:ext uri="{FF2B5EF4-FFF2-40B4-BE49-F238E27FC236}">
                      <a16:creationId xmlns:a16="http://schemas.microsoft.com/office/drawing/2014/main" id="{3B4D1B5F-84B1-DF74-B473-3CE290DEE89F}"/>
                    </a:ext>
                  </a:extLst>
                </p:cNvPr>
                <p:cNvSpPr>
                  <a:spLocks noChangeShapeType="1"/>
                </p:cNvSpPr>
                <p:nvPr/>
              </p:nvSpPr>
              <p:spPr bwMode="auto">
                <a:xfrm>
                  <a:off x="4263198" y="275456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 name="Line 836">
                  <a:extLst>
                    <a:ext uri="{FF2B5EF4-FFF2-40B4-BE49-F238E27FC236}">
                      <a16:creationId xmlns:a16="http://schemas.microsoft.com/office/drawing/2014/main" id="{CEBB0A90-B3FB-3C64-3030-2E3171A42EB8}"/>
                    </a:ext>
                  </a:extLst>
                </p:cNvPr>
                <p:cNvSpPr>
                  <a:spLocks noChangeShapeType="1"/>
                </p:cNvSpPr>
                <p:nvPr/>
              </p:nvSpPr>
              <p:spPr bwMode="auto">
                <a:xfrm>
                  <a:off x="4286168" y="273082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 name="Line 837">
                  <a:extLst>
                    <a:ext uri="{FF2B5EF4-FFF2-40B4-BE49-F238E27FC236}">
                      <a16:creationId xmlns:a16="http://schemas.microsoft.com/office/drawing/2014/main" id="{74AA3A5A-12E2-6660-E065-16A8A9BE5375}"/>
                    </a:ext>
                  </a:extLst>
                </p:cNvPr>
                <p:cNvSpPr>
                  <a:spLocks noChangeShapeType="1"/>
                </p:cNvSpPr>
                <p:nvPr/>
              </p:nvSpPr>
              <p:spPr bwMode="auto">
                <a:xfrm>
                  <a:off x="4263198" y="275456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 name="Line 838">
                  <a:extLst>
                    <a:ext uri="{FF2B5EF4-FFF2-40B4-BE49-F238E27FC236}">
                      <a16:creationId xmlns:a16="http://schemas.microsoft.com/office/drawing/2014/main" id="{90454FA4-0B79-DA9B-8E8C-6C157F011408}"/>
                    </a:ext>
                  </a:extLst>
                </p:cNvPr>
                <p:cNvSpPr>
                  <a:spLocks noChangeShapeType="1"/>
                </p:cNvSpPr>
                <p:nvPr/>
              </p:nvSpPr>
              <p:spPr bwMode="auto">
                <a:xfrm>
                  <a:off x="4286168" y="273082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 name="Line 839">
                  <a:extLst>
                    <a:ext uri="{FF2B5EF4-FFF2-40B4-BE49-F238E27FC236}">
                      <a16:creationId xmlns:a16="http://schemas.microsoft.com/office/drawing/2014/main" id="{583202AB-4351-1C2D-CCF1-2DC5F3F2CF11}"/>
                    </a:ext>
                  </a:extLst>
                </p:cNvPr>
                <p:cNvSpPr>
                  <a:spLocks noChangeShapeType="1"/>
                </p:cNvSpPr>
                <p:nvPr/>
              </p:nvSpPr>
              <p:spPr bwMode="auto">
                <a:xfrm>
                  <a:off x="4267026" y="275456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 name="Line 840">
                  <a:extLst>
                    <a:ext uri="{FF2B5EF4-FFF2-40B4-BE49-F238E27FC236}">
                      <a16:creationId xmlns:a16="http://schemas.microsoft.com/office/drawing/2014/main" id="{7D86CB3F-D5D9-EDE4-BA81-0BC29C3EA6EA}"/>
                    </a:ext>
                  </a:extLst>
                </p:cNvPr>
                <p:cNvSpPr>
                  <a:spLocks noChangeShapeType="1"/>
                </p:cNvSpPr>
                <p:nvPr/>
              </p:nvSpPr>
              <p:spPr bwMode="auto">
                <a:xfrm>
                  <a:off x="4289996" y="273082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 name="Line 841">
                  <a:extLst>
                    <a:ext uri="{FF2B5EF4-FFF2-40B4-BE49-F238E27FC236}">
                      <a16:creationId xmlns:a16="http://schemas.microsoft.com/office/drawing/2014/main" id="{8F243810-2986-DA0B-A7DC-E985D8C0CBA6}"/>
                    </a:ext>
                  </a:extLst>
                </p:cNvPr>
                <p:cNvSpPr>
                  <a:spLocks noChangeShapeType="1"/>
                </p:cNvSpPr>
                <p:nvPr/>
              </p:nvSpPr>
              <p:spPr bwMode="auto">
                <a:xfrm>
                  <a:off x="4270855" y="275456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 name="Line 842">
                  <a:extLst>
                    <a:ext uri="{FF2B5EF4-FFF2-40B4-BE49-F238E27FC236}">
                      <a16:creationId xmlns:a16="http://schemas.microsoft.com/office/drawing/2014/main" id="{A8CE4A39-15D3-A051-C7B9-C12AB5EBF717}"/>
                    </a:ext>
                  </a:extLst>
                </p:cNvPr>
                <p:cNvSpPr>
                  <a:spLocks noChangeShapeType="1"/>
                </p:cNvSpPr>
                <p:nvPr/>
              </p:nvSpPr>
              <p:spPr bwMode="auto">
                <a:xfrm>
                  <a:off x="4293825" y="273082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 name="Line 843">
                  <a:extLst>
                    <a:ext uri="{FF2B5EF4-FFF2-40B4-BE49-F238E27FC236}">
                      <a16:creationId xmlns:a16="http://schemas.microsoft.com/office/drawing/2014/main" id="{04E50DFD-5F48-E22A-D2C6-C27E58709C68}"/>
                    </a:ext>
                  </a:extLst>
                </p:cNvPr>
                <p:cNvSpPr>
                  <a:spLocks noChangeShapeType="1"/>
                </p:cNvSpPr>
                <p:nvPr/>
              </p:nvSpPr>
              <p:spPr bwMode="auto">
                <a:xfrm>
                  <a:off x="4316794" y="2809966"/>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 name="Line 844">
                  <a:extLst>
                    <a:ext uri="{FF2B5EF4-FFF2-40B4-BE49-F238E27FC236}">
                      <a16:creationId xmlns:a16="http://schemas.microsoft.com/office/drawing/2014/main" id="{25393001-6831-4F06-F8B3-8A9F006601B1}"/>
                    </a:ext>
                  </a:extLst>
                </p:cNvPr>
                <p:cNvSpPr>
                  <a:spLocks noChangeShapeType="1"/>
                </p:cNvSpPr>
                <p:nvPr/>
              </p:nvSpPr>
              <p:spPr bwMode="auto">
                <a:xfrm>
                  <a:off x="4339764" y="2786224"/>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 name="Line 845">
                  <a:extLst>
                    <a:ext uri="{FF2B5EF4-FFF2-40B4-BE49-F238E27FC236}">
                      <a16:creationId xmlns:a16="http://schemas.microsoft.com/office/drawing/2014/main" id="{61296AC9-1817-1C5B-DE4D-7A321D65D2AD}"/>
                    </a:ext>
                  </a:extLst>
                </p:cNvPr>
                <p:cNvSpPr>
                  <a:spLocks noChangeShapeType="1"/>
                </p:cNvSpPr>
                <p:nvPr/>
              </p:nvSpPr>
              <p:spPr bwMode="auto">
                <a:xfrm>
                  <a:off x="4321899" y="2809966"/>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 name="Line 846">
                  <a:extLst>
                    <a:ext uri="{FF2B5EF4-FFF2-40B4-BE49-F238E27FC236}">
                      <a16:creationId xmlns:a16="http://schemas.microsoft.com/office/drawing/2014/main" id="{5A6E8608-CE47-5E42-9336-DAB022AD72B4}"/>
                    </a:ext>
                  </a:extLst>
                </p:cNvPr>
                <p:cNvSpPr>
                  <a:spLocks noChangeShapeType="1"/>
                </p:cNvSpPr>
                <p:nvPr/>
              </p:nvSpPr>
              <p:spPr bwMode="auto">
                <a:xfrm>
                  <a:off x="4344869" y="2786224"/>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 name="Line 847">
                  <a:extLst>
                    <a:ext uri="{FF2B5EF4-FFF2-40B4-BE49-F238E27FC236}">
                      <a16:creationId xmlns:a16="http://schemas.microsoft.com/office/drawing/2014/main" id="{357AC5D5-212F-450D-7F5B-543FB9AC7510}"/>
                    </a:ext>
                  </a:extLst>
                </p:cNvPr>
                <p:cNvSpPr>
                  <a:spLocks noChangeShapeType="1"/>
                </p:cNvSpPr>
                <p:nvPr/>
              </p:nvSpPr>
              <p:spPr bwMode="auto">
                <a:xfrm>
                  <a:off x="4329556" y="282447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 name="Line 848">
                  <a:extLst>
                    <a:ext uri="{FF2B5EF4-FFF2-40B4-BE49-F238E27FC236}">
                      <a16:creationId xmlns:a16="http://schemas.microsoft.com/office/drawing/2014/main" id="{EC02F80C-7205-802C-EC2C-CFDB3C3D8DFD}"/>
                    </a:ext>
                  </a:extLst>
                </p:cNvPr>
                <p:cNvSpPr>
                  <a:spLocks noChangeShapeType="1"/>
                </p:cNvSpPr>
                <p:nvPr/>
              </p:nvSpPr>
              <p:spPr bwMode="auto">
                <a:xfrm>
                  <a:off x="4352525" y="280073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 name="Line 849">
                  <a:extLst>
                    <a:ext uri="{FF2B5EF4-FFF2-40B4-BE49-F238E27FC236}">
                      <a16:creationId xmlns:a16="http://schemas.microsoft.com/office/drawing/2014/main" id="{FDDA6C52-E9F6-735B-A796-65624D4E366B}"/>
                    </a:ext>
                  </a:extLst>
                </p:cNvPr>
                <p:cNvSpPr>
                  <a:spLocks noChangeShapeType="1"/>
                </p:cNvSpPr>
                <p:nvPr/>
              </p:nvSpPr>
              <p:spPr bwMode="auto">
                <a:xfrm>
                  <a:off x="4342317" y="282447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 name="Line 850">
                  <a:extLst>
                    <a:ext uri="{FF2B5EF4-FFF2-40B4-BE49-F238E27FC236}">
                      <a16:creationId xmlns:a16="http://schemas.microsoft.com/office/drawing/2014/main" id="{ABE6AE98-369F-A3C4-6FA4-85E4EC0033BB}"/>
                    </a:ext>
                  </a:extLst>
                </p:cNvPr>
                <p:cNvSpPr>
                  <a:spLocks noChangeShapeType="1"/>
                </p:cNvSpPr>
                <p:nvPr/>
              </p:nvSpPr>
              <p:spPr bwMode="auto">
                <a:xfrm>
                  <a:off x="4365286" y="280073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 name="Line 851">
                  <a:extLst>
                    <a:ext uri="{FF2B5EF4-FFF2-40B4-BE49-F238E27FC236}">
                      <a16:creationId xmlns:a16="http://schemas.microsoft.com/office/drawing/2014/main" id="{DEFF27A1-4519-996B-2615-ADECBC9E1AD6}"/>
                    </a:ext>
                  </a:extLst>
                </p:cNvPr>
                <p:cNvSpPr>
                  <a:spLocks noChangeShapeType="1"/>
                </p:cNvSpPr>
                <p:nvPr/>
              </p:nvSpPr>
              <p:spPr bwMode="auto">
                <a:xfrm>
                  <a:off x="4351249" y="282447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 name="Line 852">
                  <a:extLst>
                    <a:ext uri="{FF2B5EF4-FFF2-40B4-BE49-F238E27FC236}">
                      <a16:creationId xmlns:a16="http://schemas.microsoft.com/office/drawing/2014/main" id="{2F69569B-BFE2-1D40-091D-BE20812C8725}"/>
                    </a:ext>
                  </a:extLst>
                </p:cNvPr>
                <p:cNvSpPr>
                  <a:spLocks noChangeShapeType="1"/>
                </p:cNvSpPr>
                <p:nvPr/>
              </p:nvSpPr>
              <p:spPr bwMode="auto">
                <a:xfrm>
                  <a:off x="4374219" y="280073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 name="Line 853">
                  <a:extLst>
                    <a:ext uri="{FF2B5EF4-FFF2-40B4-BE49-F238E27FC236}">
                      <a16:creationId xmlns:a16="http://schemas.microsoft.com/office/drawing/2014/main" id="{A6EE9F23-EF9C-9818-6260-7C410958CC70}"/>
                    </a:ext>
                  </a:extLst>
                </p:cNvPr>
                <p:cNvSpPr>
                  <a:spLocks noChangeShapeType="1"/>
                </p:cNvSpPr>
                <p:nvPr/>
              </p:nvSpPr>
              <p:spPr bwMode="auto">
                <a:xfrm>
                  <a:off x="4358906" y="282447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 name="Line 854">
                  <a:extLst>
                    <a:ext uri="{FF2B5EF4-FFF2-40B4-BE49-F238E27FC236}">
                      <a16:creationId xmlns:a16="http://schemas.microsoft.com/office/drawing/2014/main" id="{E0B3CBE5-7365-A2AB-86BB-27894A09AA75}"/>
                    </a:ext>
                  </a:extLst>
                </p:cNvPr>
                <p:cNvSpPr>
                  <a:spLocks noChangeShapeType="1"/>
                </p:cNvSpPr>
                <p:nvPr/>
              </p:nvSpPr>
              <p:spPr bwMode="auto">
                <a:xfrm>
                  <a:off x="4381876" y="280073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 name="Line 855">
                  <a:extLst>
                    <a:ext uri="{FF2B5EF4-FFF2-40B4-BE49-F238E27FC236}">
                      <a16:creationId xmlns:a16="http://schemas.microsoft.com/office/drawing/2014/main" id="{972E3559-9C83-603F-9E70-131BFED71ABD}"/>
                    </a:ext>
                  </a:extLst>
                </p:cNvPr>
                <p:cNvSpPr>
                  <a:spLocks noChangeShapeType="1"/>
                </p:cNvSpPr>
                <p:nvPr/>
              </p:nvSpPr>
              <p:spPr bwMode="auto">
                <a:xfrm>
                  <a:off x="4375495" y="283898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 name="Line 856">
                  <a:extLst>
                    <a:ext uri="{FF2B5EF4-FFF2-40B4-BE49-F238E27FC236}">
                      <a16:creationId xmlns:a16="http://schemas.microsoft.com/office/drawing/2014/main" id="{6465A89A-7B34-A6F0-FA5D-0028A1F497A5}"/>
                    </a:ext>
                  </a:extLst>
                </p:cNvPr>
                <p:cNvSpPr>
                  <a:spLocks noChangeShapeType="1"/>
                </p:cNvSpPr>
                <p:nvPr/>
              </p:nvSpPr>
              <p:spPr bwMode="auto">
                <a:xfrm>
                  <a:off x="4398465" y="281524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 name="Line 857">
                  <a:extLst>
                    <a:ext uri="{FF2B5EF4-FFF2-40B4-BE49-F238E27FC236}">
                      <a16:creationId xmlns:a16="http://schemas.microsoft.com/office/drawing/2014/main" id="{407427D4-9802-6152-6F57-A5B831133E68}"/>
                    </a:ext>
                  </a:extLst>
                </p:cNvPr>
                <p:cNvSpPr>
                  <a:spLocks noChangeShapeType="1"/>
                </p:cNvSpPr>
                <p:nvPr/>
              </p:nvSpPr>
              <p:spPr bwMode="auto">
                <a:xfrm>
                  <a:off x="4389532" y="283898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Line 858">
                  <a:extLst>
                    <a:ext uri="{FF2B5EF4-FFF2-40B4-BE49-F238E27FC236}">
                      <a16:creationId xmlns:a16="http://schemas.microsoft.com/office/drawing/2014/main" id="{C7B83AD2-F08F-A94E-C295-D0DE20926E48}"/>
                    </a:ext>
                  </a:extLst>
                </p:cNvPr>
                <p:cNvSpPr>
                  <a:spLocks noChangeShapeType="1"/>
                </p:cNvSpPr>
                <p:nvPr/>
              </p:nvSpPr>
              <p:spPr bwMode="auto">
                <a:xfrm>
                  <a:off x="4412502" y="281524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 name="Line 859">
                  <a:extLst>
                    <a:ext uri="{FF2B5EF4-FFF2-40B4-BE49-F238E27FC236}">
                      <a16:creationId xmlns:a16="http://schemas.microsoft.com/office/drawing/2014/main" id="{B31F8363-37EC-AAA4-0CFD-1888DC7321CC}"/>
                    </a:ext>
                  </a:extLst>
                </p:cNvPr>
                <p:cNvSpPr>
                  <a:spLocks noChangeShapeType="1"/>
                </p:cNvSpPr>
                <p:nvPr/>
              </p:nvSpPr>
              <p:spPr bwMode="auto">
                <a:xfrm>
                  <a:off x="4417607" y="2838984"/>
                  <a:ext cx="47216"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 name="Line 860">
                  <a:extLst>
                    <a:ext uri="{FF2B5EF4-FFF2-40B4-BE49-F238E27FC236}">
                      <a16:creationId xmlns:a16="http://schemas.microsoft.com/office/drawing/2014/main" id="{08FF2C7E-35A1-8696-4F38-40138D2A32BD}"/>
                    </a:ext>
                  </a:extLst>
                </p:cNvPr>
                <p:cNvSpPr>
                  <a:spLocks noChangeShapeType="1"/>
                </p:cNvSpPr>
                <p:nvPr/>
              </p:nvSpPr>
              <p:spPr bwMode="auto">
                <a:xfrm>
                  <a:off x="4440577" y="281524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 name="Line 861">
                  <a:extLst>
                    <a:ext uri="{FF2B5EF4-FFF2-40B4-BE49-F238E27FC236}">
                      <a16:creationId xmlns:a16="http://schemas.microsoft.com/office/drawing/2014/main" id="{A16A716D-0D12-2ECB-5A4E-13E3F14A2667}"/>
                    </a:ext>
                  </a:extLst>
                </p:cNvPr>
                <p:cNvSpPr>
                  <a:spLocks noChangeShapeType="1"/>
                </p:cNvSpPr>
                <p:nvPr/>
              </p:nvSpPr>
              <p:spPr bwMode="auto">
                <a:xfrm>
                  <a:off x="4477584" y="285349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Line 862">
                  <a:extLst>
                    <a:ext uri="{FF2B5EF4-FFF2-40B4-BE49-F238E27FC236}">
                      <a16:creationId xmlns:a16="http://schemas.microsoft.com/office/drawing/2014/main" id="{832CC1F2-2087-FC08-EEA3-683972B09F73}"/>
                    </a:ext>
                  </a:extLst>
                </p:cNvPr>
                <p:cNvSpPr>
                  <a:spLocks noChangeShapeType="1"/>
                </p:cNvSpPr>
                <p:nvPr/>
              </p:nvSpPr>
              <p:spPr bwMode="auto">
                <a:xfrm>
                  <a:off x="4500553" y="282975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 name="Line 863">
                  <a:extLst>
                    <a:ext uri="{FF2B5EF4-FFF2-40B4-BE49-F238E27FC236}">
                      <a16:creationId xmlns:a16="http://schemas.microsoft.com/office/drawing/2014/main" id="{C939064D-F816-F709-E531-F165538471E6}"/>
                    </a:ext>
                  </a:extLst>
                </p:cNvPr>
                <p:cNvSpPr>
                  <a:spLocks noChangeShapeType="1"/>
                </p:cNvSpPr>
                <p:nvPr/>
              </p:nvSpPr>
              <p:spPr bwMode="auto">
                <a:xfrm>
                  <a:off x="4494173" y="285349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 name="Line 864">
                  <a:extLst>
                    <a:ext uri="{FF2B5EF4-FFF2-40B4-BE49-F238E27FC236}">
                      <a16:creationId xmlns:a16="http://schemas.microsoft.com/office/drawing/2014/main" id="{A8A68F15-CCCA-51BA-6D37-D71D1377BBC2}"/>
                    </a:ext>
                  </a:extLst>
                </p:cNvPr>
                <p:cNvSpPr>
                  <a:spLocks noChangeShapeType="1"/>
                </p:cNvSpPr>
                <p:nvPr/>
              </p:nvSpPr>
              <p:spPr bwMode="auto">
                <a:xfrm>
                  <a:off x="4517143" y="282975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 name="Line 865">
                  <a:extLst>
                    <a:ext uri="{FF2B5EF4-FFF2-40B4-BE49-F238E27FC236}">
                      <a16:creationId xmlns:a16="http://schemas.microsoft.com/office/drawing/2014/main" id="{BA76523A-D4D7-E236-492E-1B0AE1351899}"/>
                    </a:ext>
                  </a:extLst>
                </p:cNvPr>
                <p:cNvSpPr>
                  <a:spLocks noChangeShapeType="1"/>
                </p:cNvSpPr>
                <p:nvPr/>
              </p:nvSpPr>
              <p:spPr bwMode="auto">
                <a:xfrm>
                  <a:off x="4506934" y="285349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Line 866">
                  <a:extLst>
                    <a:ext uri="{FF2B5EF4-FFF2-40B4-BE49-F238E27FC236}">
                      <a16:creationId xmlns:a16="http://schemas.microsoft.com/office/drawing/2014/main" id="{233A7DA6-677F-BAA4-7E9C-EEE102030BAA}"/>
                    </a:ext>
                  </a:extLst>
                </p:cNvPr>
                <p:cNvSpPr>
                  <a:spLocks noChangeShapeType="1"/>
                </p:cNvSpPr>
                <p:nvPr/>
              </p:nvSpPr>
              <p:spPr bwMode="auto">
                <a:xfrm>
                  <a:off x="4529904" y="282975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 name="Line 867">
                  <a:extLst>
                    <a:ext uri="{FF2B5EF4-FFF2-40B4-BE49-F238E27FC236}">
                      <a16:creationId xmlns:a16="http://schemas.microsoft.com/office/drawing/2014/main" id="{F0796172-DD61-B6A2-8A14-57CA38E29433}"/>
                    </a:ext>
                  </a:extLst>
                </p:cNvPr>
                <p:cNvSpPr>
                  <a:spLocks noChangeShapeType="1"/>
                </p:cNvSpPr>
                <p:nvPr/>
              </p:nvSpPr>
              <p:spPr bwMode="auto">
                <a:xfrm>
                  <a:off x="4506934" y="285349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 name="Line 868">
                  <a:extLst>
                    <a:ext uri="{FF2B5EF4-FFF2-40B4-BE49-F238E27FC236}">
                      <a16:creationId xmlns:a16="http://schemas.microsoft.com/office/drawing/2014/main" id="{9A07469F-F072-4978-FC6B-C204CAC45707}"/>
                    </a:ext>
                  </a:extLst>
                </p:cNvPr>
                <p:cNvSpPr>
                  <a:spLocks noChangeShapeType="1"/>
                </p:cNvSpPr>
                <p:nvPr/>
              </p:nvSpPr>
              <p:spPr bwMode="auto">
                <a:xfrm>
                  <a:off x="4529904" y="282975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 name="Line 869">
                  <a:extLst>
                    <a:ext uri="{FF2B5EF4-FFF2-40B4-BE49-F238E27FC236}">
                      <a16:creationId xmlns:a16="http://schemas.microsoft.com/office/drawing/2014/main" id="{23FD8CC0-5370-7846-09BF-46E2555D5816}"/>
                    </a:ext>
                  </a:extLst>
                </p:cNvPr>
                <p:cNvSpPr>
                  <a:spLocks noChangeShapeType="1"/>
                </p:cNvSpPr>
                <p:nvPr/>
              </p:nvSpPr>
              <p:spPr bwMode="auto">
                <a:xfrm>
                  <a:off x="4506934" y="285349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 name="Line 870">
                  <a:extLst>
                    <a:ext uri="{FF2B5EF4-FFF2-40B4-BE49-F238E27FC236}">
                      <a16:creationId xmlns:a16="http://schemas.microsoft.com/office/drawing/2014/main" id="{3BDA9D72-8EAA-A635-104C-6317D43EC7C9}"/>
                    </a:ext>
                  </a:extLst>
                </p:cNvPr>
                <p:cNvSpPr>
                  <a:spLocks noChangeShapeType="1"/>
                </p:cNvSpPr>
                <p:nvPr/>
              </p:nvSpPr>
              <p:spPr bwMode="auto">
                <a:xfrm>
                  <a:off x="4529904" y="282975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 name="Line 871">
                  <a:extLst>
                    <a:ext uri="{FF2B5EF4-FFF2-40B4-BE49-F238E27FC236}">
                      <a16:creationId xmlns:a16="http://schemas.microsoft.com/office/drawing/2014/main" id="{C79FBA9A-682F-5F25-6D4F-305E7F1D66E2}"/>
                    </a:ext>
                  </a:extLst>
                </p:cNvPr>
                <p:cNvSpPr>
                  <a:spLocks noChangeShapeType="1"/>
                </p:cNvSpPr>
                <p:nvPr/>
              </p:nvSpPr>
              <p:spPr bwMode="auto">
                <a:xfrm>
                  <a:off x="4532456" y="285349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 name="Line 872">
                  <a:extLst>
                    <a:ext uri="{FF2B5EF4-FFF2-40B4-BE49-F238E27FC236}">
                      <a16:creationId xmlns:a16="http://schemas.microsoft.com/office/drawing/2014/main" id="{7E90E7B9-7D49-04AB-35A7-F05AD72F171F}"/>
                    </a:ext>
                  </a:extLst>
                </p:cNvPr>
                <p:cNvSpPr>
                  <a:spLocks noChangeShapeType="1"/>
                </p:cNvSpPr>
                <p:nvPr/>
              </p:nvSpPr>
              <p:spPr bwMode="auto">
                <a:xfrm>
                  <a:off x="4555426" y="282975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 name="Line 873">
                  <a:extLst>
                    <a:ext uri="{FF2B5EF4-FFF2-40B4-BE49-F238E27FC236}">
                      <a16:creationId xmlns:a16="http://schemas.microsoft.com/office/drawing/2014/main" id="{92C602B0-28BF-FFD0-F103-4AFAFF3646FC}"/>
                    </a:ext>
                  </a:extLst>
                </p:cNvPr>
                <p:cNvSpPr>
                  <a:spLocks noChangeShapeType="1"/>
                </p:cNvSpPr>
                <p:nvPr/>
              </p:nvSpPr>
              <p:spPr bwMode="auto">
                <a:xfrm>
                  <a:off x="4657514" y="2853493"/>
                  <a:ext cx="47216"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 name="Line 874">
                  <a:extLst>
                    <a:ext uri="{FF2B5EF4-FFF2-40B4-BE49-F238E27FC236}">
                      <a16:creationId xmlns:a16="http://schemas.microsoft.com/office/drawing/2014/main" id="{35AB65EF-BEE8-3B64-B52F-2201EA62CB99}"/>
                    </a:ext>
                  </a:extLst>
                </p:cNvPr>
                <p:cNvSpPr>
                  <a:spLocks noChangeShapeType="1"/>
                </p:cNvSpPr>
                <p:nvPr/>
              </p:nvSpPr>
              <p:spPr bwMode="auto">
                <a:xfrm>
                  <a:off x="4680484" y="282975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5" name="Group 114">
                <a:extLst>
                  <a:ext uri="{FF2B5EF4-FFF2-40B4-BE49-F238E27FC236}">
                    <a16:creationId xmlns:a16="http://schemas.microsoft.com/office/drawing/2014/main" id="{0AA0B724-E299-967F-8382-13A4FBC92F8D}"/>
                  </a:ext>
                </a:extLst>
              </p:cNvPr>
              <p:cNvGrpSpPr/>
              <p:nvPr/>
            </p:nvGrpSpPr>
            <p:grpSpPr>
              <a:xfrm>
                <a:off x="4683036" y="2862726"/>
                <a:ext cx="1027264" cy="345579"/>
                <a:chOff x="4683036" y="2862726"/>
                <a:chExt cx="1027264" cy="345579"/>
              </a:xfrm>
            </p:grpSpPr>
            <p:sp>
              <p:nvSpPr>
                <p:cNvPr id="214" name="Line 875">
                  <a:extLst>
                    <a:ext uri="{FF2B5EF4-FFF2-40B4-BE49-F238E27FC236}">
                      <a16:creationId xmlns:a16="http://schemas.microsoft.com/office/drawing/2014/main" id="{CEC65BDA-FDF9-8CB2-3747-3FE4556E56D2}"/>
                    </a:ext>
                  </a:extLst>
                </p:cNvPr>
                <p:cNvSpPr>
                  <a:spLocks noChangeShapeType="1"/>
                </p:cNvSpPr>
                <p:nvPr/>
              </p:nvSpPr>
              <p:spPr bwMode="auto">
                <a:xfrm>
                  <a:off x="4683036" y="2886468"/>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Line 876">
                  <a:extLst>
                    <a:ext uri="{FF2B5EF4-FFF2-40B4-BE49-F238E27FC236}">
                      <a16:creationId xmlns:a16="http://schemas.microsoft.com/office/drawing/2014/main" id="{C7E18B83-07B7-350B-9013-7680B8547916}"/>
                    </a:ext>
                  </a:extLst>
                </p:cNvPr>
                <p:cNvSpPr>
                  <a:spLocks noChangeShapeType="1"/>
                </p:cNvSpPr>
                <p:nvPr/>
              </p:nvSpPr>
              <p:spPr bwMode="auto">
                <a:xfrm>
                  <a:off x="4706006" y="286272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Line 877">
                  <a:extLst>
                    <a:ext uri="{FF2B5EF4-FFF2-40B4-BE49-F238E27FC236}">
                      <a16:creationId xmlns:a16="http://schemas.microsoft.com/office/drawing/2014/main" id="{2F482E8C-B22A-3388-4B16-93E69A17B10F}"/>
                    </a:ext>
                  </a:extLst>
                </p:cNvPr>
                <p:cNvSpPr>
                  <a:spLocks noChangeShapeType="1"/>
                </p:cNvSpPr>
                <p:nvPr/>
              </p:nvSpPr>
              <p:spPr bwMode="auto">
                <a:xfrm>
                  <a:off x="4683036" y="2886468"/>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Line 878">
                  <a:extLst>
                    <a:ext uri="{FF2B5EF4-FFF2-40B4-BE49-F238E27FC236}">
                      <a16:creationId xmlns:a16="http://schemas.microsoft.com/office/drawing/2014/main" id="{BFE0460C-4F84-4E68-7C2D-00D44691EE11}"/>
                    </a:ext>
                  </a:extLst>
                </p:cNvPr>
                <p:cNvSpPr>
                  <a:spLocks noChangeShapeType="1"/>
                </p:cNvSpPr>
                <p:nvPr/>
              </p:nvSpPr>
              <p:spPr bwMode="auto">
                <a:xfrm>
                  <a:off x="4706006" y="286272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Line 879">
                  <a:extLst>
                    <a:ext uri="{FF2B5EF4-FFF2-40B4-BE49-F238E27FC236}">
                      <a16:creationId xmlns:a16="http://schemas.microsoft.com/office/drawing/2014/main" id="{ECD50E6C-F87D-CAF3-40F4-16E942717D44}"/>
                    </a:ext>
                  </a:extLst>
                </p:cNvPr>
                <p:cNvSpPr>
                  <a:spLocks noChangeShapeType="1"/>
                </p:cNvSpPr>
                <p:nvPr/>
              </p:nvSpPr>
              <p:spPr bwMode="auto">
                <a:xfrm>
                  <a:off x="4700902" y="2903615"/>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Line 880">
                  <a:extLst>
                    <a:ext uri="{FF2B5EF4-FFF2-40B4-BE49-F238E27FC236}">
                      <a16:creationId xmlns:a16="http://schemas.microsoft.com/office/drawing/2014/main" id="{FA732F12-CDFC-A304-01F4-083DE8898211}"/>
                    </a:ext>
                  </a:extLst>
                </p:cNvPr>
                <p:cNvSpPr>
                  <a:spLocks noChangeShapeType="1"/>
                </p:cNvSpPr>
                <p:nvPr/>
              </p:nvSpPr>
              <p:spPr bwMode="auto">
                <a:xfrm>
                  <a:off x="4723872" y="2879873"/>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Line 881">
                  <a:extLst>
                    <a:ext uri="{FF2B5EF4-FFF2-40B4-BE49-F238E27FC236}">
                      <a16:creationId xmlns:a16="http://schemas.microsoft.com/office/drawing/2014/main" id="{1DDF49A8-D804-E3FC-085A-AD432B567714}"/>
                    </a:ext>
                  </a:extLst>
                </p:cNvPr>
                <p:cNvSpPr>
                  <a:spLocks noChangeShapeType="1"/>
                </p:cNvSpPr>
                <p:nvPr/>
              </p:nvSpPr>
              <p:spPr bwMode="auto">
                <a:xfrm>
                  <a:off x="4902526" y="293659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Line 882">
                  <a:extLst>
                    <a:ext uri="{FF2B5EF4-FFF2-40B4-BE49-F238E27FC236}">
                      <a16:creationId xmlns:a16="http://schemas.microsoft.com/office/drawing/2014/main" id="{D05AC5B5-7765-2CFD-3BAF-E6FA44BE37DB}"/>
                    </a:ext>
                  </a:extLst>
                </p:cNvPr>
                <p:cNvSpPr>
                  <a:spLocks noChangeShapeType="1"/>
                </p:cNvSpPr>
                <p:nvPr/>
              </p:nvSpPr>
              <p:spPr bwMode="auto">
                <a:xfrm>
                  <a:off x="4925496" y="291284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Line 883">
                  <a:extLst>
                    <a:ext uri="{FF2B5EF4-FFF2-40B4-BE49-F238E27FC236}">
                      <a16:creationId xmlns:a16="http://schemas.microsoft.com/office/drawing/2014/main" id="{437092C0-2FA3-510C-9644-48B32D69C64C}"/>
                    </a:ext>
                  </a:extLst>
                </p:cNvPr>
                <p:cNvSpPr>
                  <a:spLocks noChangeShapeType="1"/>
                </p:cNvSpPr>
                <p:nvPr/>
              </p:nvSpPr>
              <p:spPr bwMode="auto">
                <a:xfrm>
                  <a:off x="4961227" y="293659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Line 884">
                  <a:extLst>
                    <a:ext uri="{FF2B5EF4-FFF2-40B4-BE49-F238E27FC236}">
                      <a16:creationId xmlns:a16="http://schemas.microsoft.com/office/drawing/2014/main" id="{B2014E4C-4CAB-5918-9870-3D9EF41F7B13}"/>
                    </a:ext>
                  </a:extLst>
                </p:cNvPr>
                <p:cNvSpPr>
                  <a:spLocks noChangeShapeType="1"/>
                </p:cNvSpPr>
                <p:nvPr/>
              </p:nvSpPr>
              <p:spPr bwMode="auto">
                <a:xfrm>
                  <a:off x="4984197" y="291284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Line 885">
                  <a:extLst>
                    <a:ext uri="{FF2B5EF4-FFF2-40B4-BE49-F238E27FC236}">
                      <a16:creationId xmlns:a16="http://schemas.microsoft.com/office/drawing/2014/main" id="{06CC4240-4246-325F-96DA-090387AFFCBE}"/>
                    </a:ext>
                  </a:extLst>
                </p:cNvPr>
                <p:cNvSpPr>
                  <a:spLocks noChangeShapeType="1"/>
                </p:cNvSpPr>
                <p:nvPr/>
              </p:nvSpPr>
              <p:spPr bwMode="auto">
                <a:xfrm>
                  <a:off x="4995682" y="295373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Line 886">
                  <a:extLst>
                    <a:ext uri="{FF2B5EF4-FFF2-40B4-BE49-F238E27FC236}">
                      <a16:creationId xmlns:a16="http://schemas.microsoft.com/office/drawing/2014/main" id="{40C8DF12-8041-6CC2-C5FE-AB7793F4FD4C}"/>
                    </a:ext>
                  </a:extLst>
                </p:cNvPr>
                <p:cNvSpPr>
                  <a:spLocks noChangeShapeType="1"/>
                </p:cNvSpPr>
                <p:nvPr/>
              </p:nvSpPr>
              <p:spPr bwMode="auto">
                <a:xfrm>
                  <a:off x="5018651" y="292999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Line 887">
                  <a:extLst>
                    <a:ext uri="{FF2B5EF4-FFF2-40B4-BE49-F238E27FC236}">
                      <a16:creationId xmlns:a16="http://schemas.microsoft.com/office/drawing/2014/main" id="{DC055857-3E68-A49E-453B-88FB64155A24}"/>
                    </a:ext>
                  </a:extLst>
                </p:cNvPr>
                <p:cNvSpPr>
                  <a:spLocks noChangeShapeType="1"/>
                </p:cNvSpPr>
                <p:nvPr/>
              </p:nvSpPr>
              <p:spPr bwMode="auto">
                <a:xfrm>
                  <a:off x="5003338" y="295373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Line 888">
                  <a:extLst>
                    <a:ext uri="{FF2B5EF4-FFF2-40B4-BE49-F238E27FC236}">
                      <a16:creationId xmlns:a16="http://schemas.microsoft.com/office/drawing/2014/main" id="{C0FA013E-EC7B-0E41-0589-308DC4B0CA21}"/>
                    </a:ext>
                  </a:extLst>
                </p:cNvPr>
                <p:cNvSpPr>
                  <a:spLocks noChangeShapeType="1"/>
                </p:cNvSpPr>
                <p:nvPr/>
              </p:nvSpPr>
              <p:spPr bwMode="auto">
                <a:xfrm>
                  <a:off x="5026308" y="292999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Line 889">
                  <a:extLst>
                    <a:ext uri="{FF2B5EF4-FFF2-40B4-BE49-F238E27FC236}">
                      <a16:creationId xmlns:a16="http://schemas.microsoft.com/office/drawing/2014/main" id="{29745283-66BE-9771-E475-55A62FC066E1}"/>
                    </a:ext>
                  </a:extLst>
                </p:cNvPr>
                <p:cNvSpPr>
                  <a:spLocks noChangeShapeType="1"/>
                </p:cNvSpPr>
                <p:nvPr/>
              </p:nvSpPr>
              <p:spPr bwMode="auto">
                <a:xfrm>
                  <a:off x="5091389" y="297088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Line 890">
                  <a:extLst>
                    <a:ext uri="{FF2B5EF4-FFF2-40B4-BE49-F238E27FC236}">
                      <a16:creationId xmlns:a16="http://schemas.microsoft.com/office/drawing/2014/main" id="{1E22215F-AA2C-08BD-57A7-BB7382E9BFC9}"/>
                    </a:ext>
                  </a:extLst>
                </p:cNvPr>
                <p:cNvSpPr>
                  <a:spLocks noChangeShapeType="1"/>
                </p:cNvSpPr>
                <p:nvPr/>
              </p:nvSpPr>
              <p:spPr bwMode="auto">
                <a:xfrm>
                  <a:off x="5114359" y="294714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Line 891">
                  <a:extLst>
                    <a:ext uri="{FF2B5EF4-FFF2-40B4-BE49-F238E27FC236}">
                      <a16:creationId xmlns:a16="http://schemas.microsoft.com/office/drawing/2014/main" id="{3C29834D-36FF-19F0-2C7F-41E532281C80}"/>
                    </a:ext>
                  </a:extLst>
                </p:cNvPr>
                <p:cNvSpPr>
                  <a:spLocks noChangeShapeType="1"/>
                </p:cNvSpPr>
                <p:nvPr/>
              </p:nvSpPr>
              <p:spPr bwMode="auto">
                <a:xfrm>
                  <a:off x="5210067" y="297088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Line 892">
                  <a:extLst>
                    <a:ext uri="{FF2B5EF4-FFF2-40B4-BE49-F238E27FC236}">
                      <a16:creationId xmlns:a16="http://schemas.microsoft.com/office/drawing/2014/main" id="{3186FBB6-F56B-03D0-DCF9-97067725E239}"/>
                    </a:ext>
                  </a:extLst>
                </p:cNvPr>
                <p:cNvSpPr>
                  <a:spLocks noChangeShapeType="1"/>
                </p:cNvSpPr>
                <p:nvPr/>
              </p:nvSpPr>
              <p:spPr bwMode="auto">
                <a:xfrm>
                  <a:off x="5233037" y="2947142"/>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Line 893">
                  <a:extLst>
                    <a:ext uri="{FF2B5EF4-FFF2-40B4-BE49-F238E27FC236}">
                      <a16:creationId xmlns:a16="http://schemas.microsoft.com/office/drawing/2014/main" id="{4CEA9CA6-1D9C-C93B-ECB0-3A39376CC45F}"/>
                    </a:ext>
                  </a:extLst>
                </p:cNvPr>
                <p:cNvSpPr>
                  <a:spLocks noChangeShapeType="1"/>
                </p:cNvSpPr>
                <p:nvPr/>
              </p:nvSpPr>
              <p:spPr bwMode="auto">
                <a:xfrm>
                  <a:off x="5219000" y="298935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Line 894">
                  <a:extLst>
                    <a:ext uri="{FF2B5EF4-FFF2-40B4-BE49-F238E27FC236}">
                      <a16:creationId xmlns:a16="http://schemas.microsoft.com/office/drawing/2014/main" id="{99617D56-76C5-1576-A903-8AFF91587F80}"/>
                    </a:ext>
                  </a:extLst>
                </p:cNvPr>
                <p:cNvSpPr>
                  <a:spLocks noChangeShapeType="1"/>
                </p:cNvSpPr>
                <p:nvPr/>
              </p:nvSpPr>
              <p:spPr bwMode="auto">
                <a:xfrm>
                  <a:off x="5241970" y="296560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 name="Line 895">
                  <a:extLst>
                    <a:ext uri="{FF2B5EF4-FFF2-40B4-BE49-F238E27FC236}">
                      <a16:creationId xmlns:a16="http://schemas.microsoft.com/office/drawing/2014/main" id="{60CBCC51-BF77-7EF6-2B2E-BC6842B7C6B4}"/>
                    </a:ext>
                  </a:extLst>
                </p:cNvPr>
                <p:cNvSpPr>
                  <a:spLocks noChangeShapeType="1"/>
                </p:cNvSpPr>
                <p:nvPr/>
              </p:nvSpPr>
              <p:spPr bwMode="auto">
                <a:xfrm>
                  <a:off x="5235589" y="3007816"/>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Line 896">
                  <a:extLst>
                    <a:ext uri="{FF2B5EF4-FFF2-40B4-BE49-F238E27FC236}">
                      <a16:creationId xmlns:a16="http://schemas.microsoft.com/office/drawing/2014/main" id="{A357FD51-9E6C-5753-8467-B5C69977C690}"/>
                    </a:ext>
                  </a:extLst>
                </p:cNvPr>
                <p:cNvSpPr>
                  <a:spLocks noChangeShapeType="1"/>
                </p:cNvSpPr>
                <p:nvPr/>
              </p:nvSpPr>
              <p:spPr bwMode="auto">
                <a:xfrm>
                  <a:off x="5258559" y="2982755"/>
                  <a:ext cx="0" cy="48803"/>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Line 897">
                  <a:extLst>
                    <a:ext uri="{FF2B5EF4-FFF2-40B4-BE49-F238E27FC236}">
                      <a16:creationId xmlns:a16="http://schemas.microsoft.com/office/drawing/2014/main" id="{FB460B97-4AD8-BD3C-3BC6-F6225E2B305A}"/>
                    </a:ext>
                  </a:extLst>
                </p:cNvPr>
                <p:cNvSpPr>
                  <a:spLocks noChangeShapeType="1"/>
                </p:cNvSpPr>
                <p:nvPr/>
              </p:nvSpPr>
              <p:spPr bwMode="auto">
                <a:xfrm>
                  <a:off x="5285357" y="302496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Line 898">
                  <a:extLst>
                    <a:ext uri="{FF2B5EF4-FFF2-40B4-BE49-F238E27FC236}">
                      <a16:creationId xmlns:a16="http://schemas.microsoft.com/office/drawing/2014/main" id="{897D65E6-862B-E7C6-4AB1-72395819AECC}"/>
                    </a:ext>
                  </a:extLst>
                </p:cNvPr>
                <p:cNvSpPr>
                  <a:spLocks noChangeShapeType="1"/>
                </p:cNvSpPr>
                <p:nvPr/>
              </p:nvSpPr>
              <p:spPr bwMode="auto">
                <a:xfrm>
                  <a:off x="5308327" y="300122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Line 899">
                  <a:extLst>
                    <a:ext uri="{FF2B5EF4-FFF2-40B4-BE49-F238E27FC236}">
                      <a16:creationId xmlns:a16="http://schemas.microsoft.com/office/drawing/2014/main" id="{66EC41DF-DBFD-3330-3ADD-E41B1BF196C7}"/>
                    </a:ext>
                  </a:extLst>
                </p:cNvPr>
                <p:cNvSpPr>
                  <a:spLocks noChangeShapeType="1"/>
                </p:cNvSpPr>
                <p:nvPr/>
              </p:nvSpPr>
              <p:spPr bwMode="auto">
                <a:xfrm>
                  <a:off x="5298118" y="3024964"/>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Line 900">
                  <a:extLst>
                    <a:ext uri="{FF2B5EF4-FFF2-40B4-BE49-F238E27FC236}">
                      <a16:creationId xmlns:a16="http://schemas.microsoft.com/office/drawing/2014/main" id="{70711C56-F9FF-0244-4234-DF77F228D725}"/>
                    </a:ext>
                  </a:extLst>
                </p:cNvPr>
                <p:cNvSpPr>
                  <a:spLocks noChangeShapeType="1"/>
                </p:cNvSpPr>
                <p:nvPr/>
              </p:nvSpPr>
              <p:spPr bwMode="auto">
                <a:xfrm>
                  <a:off x="5321088" y="300122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Line 901">
                  <a:extLst>
                    <a:ext uri="{FF2B5EF4-FFF2-40B4-BE49-F238E27FC236}">
                      <a16:creationId xmlns:a16="http://schemas.microsoft.com/office/drawing/2014/main" id="{0CF4C4D9-63BB-DB0C-C945-9DBD6D33C0C5}"/>
                    </a:ext>
                  </a:extLst>
                </p:cNvPr>
                <p:cNvSpPr>
                  <a:spLocks noChangeShapeType="1"/>
                </p:cNvSpPr>
                <p:nvPr/>
              </p:nvSpPr>
              <p:spPr bwMode="auto">
                <a:xfrm>
                  <a:off x="5361923" y="3081681"/>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Line 902">
                  <a:extLst>
                    <a:ext uri="{FF2B5EF4-FFF2-40B4-BE49-F238E27FC236}">
                      <a16:creationId xmlns:a16="http://schemas.microsoft.com/office/drawing/2014/main" id="{CF98436E-F614-2671-FFF2-009C5A133036}"/>
                    </a:ext>
                  </a:extLst>
                </p:cNvPr>
                <p:cNvSpPr>
                  <a:spLocks noChangeShapeType="1"/>
                </p:cNvSpPr>
                <p:nvPr/>
              </p:nvSpPr>
              <p:spPr bwMode="auto">
                <a:xfrm>
                  <a:off x="5384893" y="3057939"/>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Line 903">
                  <a:extLst>
                    <a:ext uri="{FF2B5EF4-FFF2-40B4-BE49-F238E27FC236}">
                      <a16:creationId xmlns:a16="http://schemas.microsoft.com/office/drawing/2014/main" id="{8835BDEB-683D-DF2D-67BD-796C301C408E}"/>
                    </a:ext>
                  </a:extLst>
                </p:cNvPr>
                <p:cNvSpPr>
                  <a:spLocks noChangeShapeType="1"/>
                </p:cNvSpPr>
                <p:nvPr/>
              </p:nvSpPr>
              <p:spPr bwMode="auto">
                <a:xfrm>
                  <a:off x="5361923" y="3081681"/>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Line 904">
                  <a:extLst>
                    <a:ext uri="{FF2B5EF4-FFF2-40B4-BE49-F238E27FC236}">
                      <a16:creationId xmlns:a16="http://schemas.microsoft.com/office/drawing/2014/main" id="{B79984B7-70AF-B5A3-40DD-7E4E90532461}"/>
                    </a:ext>
                  </a:extLst>
                </p:cNvPr>
                <p:cNvSpPr>
                  <a:spLocks noChangeShapeType="1"/>
                </p:cNvSpPr>
                <p:nvPr/>
              </p:nvSpPr>
              <p:spPr bwMode="auto">
                <a:xfrm>
                  <a:off x="5384893" y="3057939"/>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Line 905">
                  <a:extLst>
                    <a:ext uri="{FF2B5EF4-FFF2-40B4-BE49-F238E27FC236}">
                      <a16:creationId xmlns:a16="http://schemas.microsoft.com/office/drawing/2014/main" id="{BFCD529E-E89B-7BF7-01F1-CEB89DC76143}"/>
                    </a:ext>
                  </a:extLst>
                </p:cNvPr>
                <p:cNvSpPr>
                  <a:spLocks noChangeShapeType="1"/>
                </p:cNvSpPr>
                <p:nvPr/>
              </p:nvSpPr>
              <p:spPr bwMode="auto">
                <a:xfrm>
                  <a:off x="5382341" y="3101466"/>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Line 906">
                  <a:extLst>
                    <a:ext uri="{FF2B5EF4-FFF2-40B4-BE49-F238E27FC236}">
                      <a16:creationId xmlns:a16="http://schemas.microsoft.com/office/drawing/2014/main" id="{779449C0-C0F6-D7EB-A885-B9F077EEC6AC}"/>
                    </a:ext>
                  </a:extLst>
                </p:cNvPr>
                <p:cNvSpPr>
                  <a:spLocks noChangeShapeType="1"/>
                </p:cNvSpPr>
                <p:nvPr/>
              </p:nvSpPr>
              <p:spPr bwMode="auto">
                <a:xfrm>
                  <a:off x="5405311" y="3077724"/>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Line 907">
                  <a:extLst>
                    <a:ext uri="{FF2B5EF4-FFF2-40B4-BE49-F238E27FC236}">
                      <a16:creationId xmlns:a16="http://schemas.microsoft.com/office/drawing/2014/main" id="{EB46F2DB-ADC2-664D-AA2F-7C4DB9C1D5D3}"/>
                    </a:ext>
                  </a:extLst>
                </p:cNvPr>
                <p:cNvSpPr>
                  <a:spLocks noChangeShapeType="1"/>
                </p:cNvSpPr>
                <p:nvPr/>
              </p:nvSpPr>
              <p:spPr bwMode="auto">
                <a:xfrm>
                  <a:off x="5395102" y="3121251"/>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Line 908">
                  <a:extLst>
                    <a:ext uri="{FF2B5EF4-FFF2-40B4-BE49-F238E27FC236}">
                      <a16:creationId xmlns:a16="http://schemas.microsoft.com/office/drawing/2014/main" id="{8B2BF40B-C81A-2280-D2D8-B436613151F5}"/>
                    </a:ext>
                  </a:extLst>
                </p:cNvPr>
                <p:cNvSpPr>
                  <a:spLocks noChangeShapeType="1"/>
                </p:cNvSpPr>
                <p:nvPr/>
              </p:nvSpPr>
              <p:spPr bwMode="auto">
                <a:xfrm>
                  <a:off x="5418072" y="3097509"/>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 name="Line 909">
                  <a:extLst>
                    <a:ext uri="{FF2B5EF4-FFF2-40B4-BE49-F238E27FC236}">
                      <a16:creationId xmlns:a16="http://schemas.microsoft.com/office/drawing/2014/main" id="{9647C882-9718-7619-7A9D-FA9130D49827}"/>
                    </a:ext>
                  </a:extLst>
                </p:cNvPr>
                <p:cNvSpPr>
                  <a:spLocks noChangeShapeType="1"/>
                </p:cNvSpPr>
                <p:nvPr/>
              </p:nvSpPr>
              <p:spPr bwMode="auto">
                <a:xfrm>
                  <a:off x="5398930" y="3121251"/>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Line 910">
                  <a:extLst>
                    <a:ext uri="{FF2B5EF4-FFF2-40B4-BE49-F238E27FC236}">
                      <a16:creationId xmlns:a16="http://schemas.microsoft.com/office/drawing/2014/main" id="{53E7DBDA-645F-98D9-321A-E7B78AA34ED6}"/>
                    </a:ext>
                  </a:extLst>
                </p:cNvPr>
                <p:cNvSpPr>
                  <a:spLocks noChangeShapeType="1"/>
                </p:cNvSpPr>
                <p:nvPr/>
              </p:nvSpPr>
              <p:spPr bwMode="auto">
                <a:xfrm>
                  <a:off x="5421900" y="3097509"/>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 name="Line 911">
                  <a:extLst>
                    <a:ext uri="{FF2B5EF4-FFF2-40B4-BE49-F238E27FC236}">
                      <a16:creationId xmlns:a16="http://schemas.microsoft.com/office/drawing/2014/main" id="{4F04EAE6-4EBB-500B-597E-0FF4052B572F}"/>
                    </a:ext>
                  </a:extLst>
                </p:cNvPr>
                <p:cNvSpPr>
                  <a:spLocks noChangeShapeType="1"/>
                </p:cNvSpPr>
                <p:nvPr/>
              </p:nvSpPr>
              <p:spPr bwMode="auto">
                <a:xfrm>
                  <a:off x="5446146" y="316214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Line 912">
                  <a:extLst>
                    <a:ext uri="{FF2B5EF4-FFF2-40B4-BE49-F238E27FC236}">
                      <a16:creationId xmlns:a16="http://schemas.microsoft.com/office/drawing/2014/main" id="{E997CA8B-1D43-0C9E-CBB1-E2ACD4BB515C}"/>
                    </a:ext>
                  </a:extLst>
                </p:cNvPr>
                <p:cNvSpPr>
                  <a:spLocks noChangeShapeType="1"/>
                </p:cNvSpPr>
                <p:nvPr/>
              </p:nvSpPr>
              <p:spPr bwMode="auto">
                <a:xfrm>
                  <a:off x="5469116" y="313839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Line 913">
                  <a:extLst>
                    <a:ext uri="{FF2B5EF4-FFF2-40B4-BE49-F238E27FC236}">
                      <a16:creationId xmlns:a16="http://schemas.microsoft.com/office/drawing/2014/main" id="{62693B81-E786-A0B8-F339-BA332CABB9CA}"/>
                    </a:ext>
                  </a:extLst>
                </p:cNvPr>
                <p:cNvSpPr>
                  <a:spLocks noChangeShapeType="1"/>
                </p:cNvSpPr>
                <p:nvPr/>
              </p:nvSpPr>
              <p:spPr bwMode="auto">
                <a:xfrm>
                  <a:off x="5483153" y="316214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Line 914">
                  <a:extLst>
                    <a:ext uri="{FF2B5EF4-FFF2-40B4-BE49-F238E27FC236}">
                      <a16:creationId xmlns:a16="http://schemas.microsoft.com/office/drawing/2014/main" id="{6E6E9491-F7FD-5E6E-31D8-25DDBE2C8DDE}"/>
                    </a:ext>
                  </a:extLst>
                </p:cNvPr>
                <p:cNvSpPr>
                  <a:spLocks noChangeShapeType="1"/>
                </p:cNvSpPr>
                <p:nvPr/>
              </p:nvSpPr>
              <p:spPr bwMode="auto">
                <a:xfrm>
                  <a:off x="5506123" y="313839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 name="Line 915">
                  <a:extLst>
                    <a:ext uri="{FF2B5EF4-FFF2-40B4-BE49-F238E27FC236}">
                      <a16:creationId xmlns:a16="http://schemas.microsoft.com/office/drawing/2014/main" id="{609DBFA3-198A-6218-7BA1-7E3C74FF7995}"/>
                    </a:ext>
                  </a:extLst>
                </p:cNvPr>
                <p:cNvSpPr>
                  <a:spLocks noChangeShapeType="1"/>
                </p:cNvSpPr>
                <p:nvPr/>
              </p:nvSpPr>
              <p:spPr bwMode="auto">
                <a:xfrm>
                  <a:off x="5504847" y="316214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Line 916">
                  <a:extLst>
                    <a:ext uri="{FF2B5EF4-FFF2-40B4-BE49-F238E27FC236}">
                      <a16:creationId xmlns:a16="http://schemas.microsoft.com/office/drawing/2014/main" id="{393F7900-333E-2BD3-BB04-C3C903CE5A84}"/>
                    </a:ext>
                  </a:extLst>
                </p:cNvPr>
                <p:cNvSpPr>
                  <a:spLocks noChangeShapeType="1"/>
                </p:cNvSpPr>
                <p:nvPr/>
              </p:nvSpPr>
              <p:spPr bwMode="auto">
                <a:xfrm>
                  <a:off x="5527817" y="313839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Line 917">
                  <a:extLst>
                    <a:ext uri="{FF2B5EF4-FFF2-40B4-BE49-F238E27FC236}">
                      <a16:creationId xmlns:a16="http://schemas.microsoft.com/office/drawing/2014/main" id="{6478F3AB-0388-C1E9-E250-88BEDFDB2E95}"/>
                    </a:ext>
                  </a:extLst>
                </p:cNvPr>
                <p:cNvSpPr>
                  <a:spLocks noChangeShapeType="1"/>
                </p:cNvSpPr>
                <p:nvPr/>
              </p:nvSpPr>
              <p:spPr bwMode="auto">
                <a:xfrm>
                  <a:off x="5525265" y="3162140"/>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Line 918">
                  <a:extLst>
                    <a:ext uri="{FF2B5EF4-FFF2-40B4-BE49-F238E27FC236}">
                      <a16:creationId xmlns:a16="http://schemas.microsoft.com/office/drawing/2014/main" id="{17F472BD-57F0-EE69-A24A-0B2C34F73637}"/>
                    </a:ext>
                  </a:extLst>
                </p:cNvPr>
                <p:cNvSpPr>
                  <a:spLocks noChangeShapeType="1"/>
                </p:cNvSpPr>
                <p:nvPr/>
              </p:nvSpPr>
              <p:spPr bwMode="auto">
                <a:xfrm>
                  <a:off x="5548234" y="3138398"/>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Line 919">
                  <a:extLst>
                    <a:ext uri="{FF2B5EF4-FFF2-40B4-BE49-F238E27FC236}">
                      <a16:creationId xmlns:a16="http://schemas.microsoft.com/office/drawing/2014/main" id="{5245EDAD-6688-E167-9D8C-052115B300EF}"/>
                    </a:ext>
                  </a:extLst>
                </p:cNvPr>
                <p:cNvSpPr>
                  <a:spLocks noChangeShapeType="1"/>
                </p:cNvSpPr>
                <p:nvPr/>
              </p:nvSpPr>
              <p:spPr bwMode="auto">
                <a:xfrm>
                  <a:off x="5601831" y="318456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Line 920">
                  <a:extLst>
                    <a:ext uri="{FF2B5EF4-FFF2-40B4-BE49-F238E27FC236}">
                      <a16:creationId xmlns:a16="http://schemas.microsoft.com/office/drawing/2014/main" id="{9EE3D2EF-DF70-E532-EC0A-42F78EA8EDCA}"/>
                    </a:ext>
                  </a:extLst>
                </p:cNvPr>
                <p:cNvSpPr>
                  <a:spLocks noChangeShapeType="1"/>
                </p:cNvSpPr>
                <p:nvPr/>
              </p:nvSpPr>
              <p:spPr bwMode="auto">
                <a:xfrm>
                  <a:off x="5624801" y="316082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 name="Line 921">
                  <a:extLst>
                    <a:ext uri="{FF2B5EF4-FFF2-40B4-BE49-F238E27FC236}">
                      <a16:creationId xmlns:a16="http://schemas.microsoft.com/office/drawing/2014/main" id="{19A67F77-D3AB-93F2-4AB6-EC82269EE6ED}"/>
                    </a:ext>
                  </a:extLst>
                </p:cNvPr>
                <p:cNvSpPr>
                  <a:spLocks noChangeShapeType="1"/>
                </p:cNvSpPr>
                <p:nvPr/>
              </p:nvSpPr>
              <p:spPr bwMode="auto">
                <a:xfrm>
                  <a:off x="5614592" y="318456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Line 922">
                  <a:extLst>
                    <a:ext uri="{FF2B5EF4-FFF2-40B4-BE49-F238E27FC236}">
                      <a16:creationId xmlns:a16="http://schemas.microsoft.com/office/drawing/2014/main" id="{3BE5A79C-D4F2-70C2-C1F0-27FD36D6ACD8}"/>
                    </a:ext>
                  </a:extLst>
                </p:cNvPr>
                <p:cNvSpPr>
                  <a:spLocks noChangeShapeType="1"/>
                </p:cNvSpPr>
                <p:nvPr/>
              </p:nvSpPr>
              <p:spPr bwMode="auto">
                <a:xfrm>
                  <a:off x="5637562" y="316082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 name="Line 923">
                  <a:extLst>
                    <a:ext uri="{FF2B5EF4-FFF2-40B4-BE49-F238E27FC236}">
                      <a16:creationId xmlns:a16="http://schemas.microsoft.com/office/drawing/2014/main" id="{C6302CBE-D9C6-BD3C-25F2-548DAF9FAE98}"/>
                    </a:ext>
                  </a:extLst>
                </p:cNvPr>
                <p:cNvSpPr>
                  <a:spLocks noChangeShapeType="1"/>
                </p:cNvSpPr>
                <p:nvPr/>
              </p:nvSpPr>
              <p:spPr bwMode="auto">
                <a:xfrm>
                  <a:off x="5652875" y="318456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Line 924">
                  <a:extLst>
                    <a:ext uri="{FF2B5EF4-FFF2-40B4-BE49-F238E27FC236}">
                      <a16:creationId xmlns:a16="http://schemas.microsoft.com/office/drawing/2014/main" id="{E2AA9B2B-74B5-14F2-ABE7-E212D112EC15}"/>
                    </a:ext>
                  </a:extLst>
                </p:cNvPr>
                <p:cNvSpPr>
                  <a:spLocks noChangeShapeType="1"/>
                </p:cNvSpPr>
                <p:nvPr/>
              </p:nvSpPr>
              <p:spPr bwMode="auto">
                <a:xfrm>
                  <a:off x="5675845" y="316082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 name="Line 925">
                  <a:extLst>
                    <a:ext uri="{FF2B5EF4-FFF2-40B4-BE49-F238E27FC236}">
                      <a16:creationId xmlns:a16="http://schemas.microsoft.com/office/drawing/2014/main" id="{BF4152B4-6265-A262-9E44-F9E8E66038AD}"/>
                    </a:ext>
                  </a:extLst>
                </p:cNvPr>
                <p:cNvSpPr>
                  <a:spLocks noChangeShapeType="1"/>
                </p:cNvSpPr>
                <p:nvPr/>
              </p:nvSpPr>
              <p:spPr bwMode="auto">
                <a:xfrm>
                  <a:off x="5664360" y="3184563"/>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 name="Line 926">
                  <a:extLst>
                    <a:ext uri="{FF2B5EF4-FFF2-40B4-BE49-F238E27FC236}">
                      <a16:creationId xmlns:a16="http://schemas.microsoft.com/office/drawing/2014/main" id="{80F1258D-A3B6-7700-DD3E-7E4CB2C72624}"/>
                    </a:ext>
                  </a:extLst>
                </p:cNvPr>
                <p:cNvSpPr>
                  <a:spLocks noChangeShapeType="1"/>
                </p:cNvSpPr>
                <p:nvPr/>
              </p:nvSpPr>
              <p:spPr bwMode="auto">
                <a:xfrm>
                  <a:off x="5687330" y="3160821"/>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6" name="Group 115">
                <a:extLst>
                  <a:ext uri="{FF2B5EF4-FFF2-40B4-BE49-F238E27FC236}">
                    <a16:creationId xmlns:a16="http://schemas.microsoft.com/office/drawing/2014/main" id="{1F40BFA1-B7CE-16E7-5E86-970D1EA53851}"/>
                  </a:ext>
                </a:extLst>
              </p:cNvPr>
              <p:cNvGrpSpPr/>
              <p:nvPr/>
            </p:nvGrpSpPr>
            <p:grpSpPr>
              <a:xfrm>
                <a:off x="5779209" y="3208305"/>
                <a:ext cx="1979237" cy="164876"/>
                <a:chOff x="5779209" y="3208305"/>
                <a:chExt cx="1979237" cy="164876"/>
              </a:xfrm>
            </p:grpSpPr>
            <p:sp>
              <p:nvSpPr>
                <p:cNvPr id="117" name="Line 927">
                  <a:extLst>
                    <a:ext uri="{FF2B5EF4-FFF2-40B4-BE49-F238E27FC236}">
                      <a16:creationId xmlns:a16="http://schemas.microsoft.com/office/drawing/2014/main" id="{E0028F3A-5A47-0C27-819F-7E3C589D83BA}"/>
                    </a:ext>
                  </a:extLst>
                </p:cNvPr>
                <p:cNvSpPr>
                  <a:spLocks noChangeShapeType="1"/>
                </p:cNvSpPr>
                <p:nvPr/>
              </p:nvSpPr>
              <p:spPr bwMode="auto">
                <a:xfrm>
                  <a:off x="5779209" y="323204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Line 928">
                  <a:extLst>
                    <a:ext uri="{FF2B5EF4-FFF2-40B4-BE49-F238E27FC236}">
                      <a16:creationId xmlns:a16="http://schemas.microsoft.com/office/drawing/2014/main" id="{8431906F-B58E-958C-FAC1-125F08170B7E}"/>
                    </a:ext>
                  </a:extLst>
                </p:cNvPr>
                <p:cNvSpPr>
                  <a:spLocks noChangeShapeType="1"/>
                </p:cNvSpPr>
                <p:nvPr/>
              </p:nvSpPr>
              <p:spPr bwMode="auto">
                <a:xfrm>
                  <a:off x="5802179" y="320830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Line 929">
                  <a:extLst>
                    <a:ext uri="{FF2B5EF4-FFF2-40B4-BE49-F238E27FC236}">
                      <a16:creationId xmlns:a16="http://schemas.microsoft.com/office/drawing/2014/main" id="{19DDCC31-586F-0500-4F80-F633C5C63903}"/>
                    </a:ext>
                  </a:extLst>
                </p:cNvPr>
                <p:cNvSpPr>
                  <a:spLocks noChangeShapeType="1"/>
                </p:cNvSpPr>
                <p:nvPr/>
              </p:nvSpPr>
              <p:spPr bwMode="auto">
                <a:xfrm>
                  <a:off x="5828977"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Line 930">
                  <a:extLst>
                    <a:ext uri="{FF2B5EF4-FFF2-40B4-BE49-F238E27FC236}">
                      <a16:creationId xmlns:a16="http://schemas.microsoft.com/office/drawing/2014/main" id="{A0279C12-0824-4F2F-021D-33565B420823}"/>
                    </a:ext>
                  </a:extLst>
                </p:cNvPr>
                <p:cNvSpPr>
                  <a:spLocks noChangeShapeType="1"/>
                </p:cNvSpPr>
                <p:nvPr/>
              </p:nvSpPr>
              <p:spPr bwMode="auto">
                <a:xfrm>
                  <a:off x="5851947"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Line 931">
                  <a:extLst>
                    <a:ext uri="{FF2B5EF4-FFF2-40B4-BE49-F238E27FC236}">
                      <a16:creationId xmlns:a16="http://schemas.microsoft.com/office/drawing/2014/main" id="{9CA2DE2B-D9CD-B5DE-BC91-0AD2785261BA}"/>
                    </a:ext>
                  </a:extLst>
                </p:cNvPr>
                <p:cNvSpPr>
                  <a:spLocks noChangeShapeType="1"/>
                </p:cNvSpPr>
                <p:nvPr/>
              </p:nvSpPr>
              <p:spPr bwMode="auto">
                <a:xfrm>
                  <a:off x="5938722"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Line 932">
                  <a:extLst>
                    <a:ext uri="{FF2B5EF4-FFF2-40B4-BE49-F238E27FC236}">
                      <a16:creationId xmlns:a16="http://schemas.microsoft.com/office/drawing/2014/main" id="{67989637-68C3-AC8F-38F2-A44B5087C644}"/>
                    </a:ext>
                  </a:extLst>
                </p:cNvPr>
                <p:cNvSpPr>
                  <a:spLocks noChangeShapeType="1"/>
                </p:cNvSpPr>
                <p:nvPr/>
              </p:nvSpPr>
              <p:spPr bwMode="auto">
                <a:xfrm>
                  <a:off x="5961692"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Line 933">
                  <a:extLst>
                    <a:ext uri="{FF2B5EF4-FFF2-40B4-BE49-F238E27FC236}">
                      <a16:creationId xmlns:a16="http://schemas.microsoft.com/office/drawing/2014/main" id="{31C87B8D-BEE4-9188-8EF5-1CA6F21CF94F}"/>
                    </a:ext>
                  </a:extLst>
                </p:cNvPr>
                <p:cNvSpPr>
                  <a:spLocks noChangeShapeType="1"/>
                </p:cNvSpPr>
                <p:nvPr/>
              </p:nvSpPr>
              <p:spPr bwMode="auto">
                <a:xfrm>
                  <a:off x="5968072"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Line 934">
                  <a:extLst>
                    <a:ext uri="{FF2B5EF4-FFF2-40B4-BE49-F238E27FC236}">
                      <a16:creationId xmlns:a16="http://schemas.microsoft.com/office/drawing/2014/main" id="{223BF98A-799F-526A-67C5-3D4EE4A130E2}"/>
                    </a:ext>
                  </a:extLst>
                </p:cNvPr>
                <p:cNvSpPr>
                  <a:spLocks noChangeShapeType="1"/>
                </p:cNvSpPr>
                <p:nvPr/>
              </p:nvSpPr>
              <p:spPr bwMode="auto">
                <a:xfrm>
                  <a:off x="5991042"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Line 935">
                  <a:extLst>
                    <a:ext uri="{FF2B5EF4-FFF2-40B4-BE49-F238E27FC236}">
                      <a16:creationId xmlns:a16="http://schemas.microsoft.com/office/drawing/2014/main" id="{63C2FEB6-E397-AE5A-1759-72A59EFD821D}"/>
                    </a:ext>
                  </a:extLst>
                </p:cNvPr>
                <p:cNvSpPr>
                  <a:spLocks noChangeShapeType="1"/>
                </p:cNvSpPr>
                <p:nvPr/>
              </p:nvSpPr>
              <p:spPr bwMode="auto">
                <a:xfrm>
                  <a:off x="6001251"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Line 936">
                  <a:extLst>
                    <a:ext uri="{FF2B5EF4-FFF2-40B4-BE49-F238E27FC236}">
                      <a16:creationId xmlns:a16="http://schemas.microsoft.com/office/drawing/2014/main" id="{B8990778-2928-D9D7-17F5-3EFBB87FBA8E}"/>
                    </a:ext>
                  </a:extLst>
                </p:cNvPr>
                <p:cNvSpPr>
                  <a:spLocks noChangeShapeType="1"/>
                </p:cNvSpPr>
                <p:nvPr/>
              </p:nvSpPr>
              <p:spPr bwMode="auto">
                <a:xfrm>
                  <a:off x="6024221"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Line 937">
                  <a:extLst>
                    <a:ext uri="{FF2B5EF4-FFF2-40B4-BE49-F238E27FC236}">
                      <a16:creationId xmlns:a16="http://schemas.microsoft.com/office/drawing/2014/main" id="{1CC7778B-9078-A510-FBA0-3418B84861D9}"/>
                    </a:ext>
                  </a:extLst>
                </p:cNvPr>
                <p:cNvSpPr>
                  <a:spLocks noChangeShapeType="1"/>
                </p:cNvSpPr>
                <p:nvPr/>
              </p:nvSpPr>
              <p:spPr bwMode="auto">
                <a:xfrm>
                  <a:off x="6010184"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Line 938">
                  <a:extLst>
                    <a:ext uri="{FF2B5EF4-FFF2-40B4-BE49-F238E27FC236}">
                      <a16:creationId xmlns:a16="http://schemas.microsoft.com/office/drawing/2014/main" id="{661D8BF6-55EB-179C-F9A2-C9384D466561}"/>
                    </a:ext>
                  </a:extLst>
                </p:cNvPr>
                <p:cNvSpPr>
                  <a:spLocks noChangeShapeType="1"/>
                </p:cNvSpPr>
                <p:nvPr/>
              </p:nvSpPr>
              <p:spPr bwMode="auto">
                <a:xfrm>
                  <a:off x="6033154"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Line 939">
                  <a:extLst>
                    <a:ext uri="{FF2B5EF4-FFF2-40B4-BE49-F238E27FC236}">
                      <a16:creationId xmlns:a16="http://schemas.microsoft.com/office/drawing/2014/main" id="{779EB100-4DFA-A2DC-8A9C-6B24BC074B39}"/>
                    </a:ext>
                  </a:extLst>
                </p:cNvPr>
                <p:cNvSpPr>
                  <a:spLocks noChangeShapeType="1"/>
                </p:cNvSpPr>
                <p:nvPr/>
              </p:nvSpPr>
              <p:spPr bwMode="auto">
                <a:xfrm>
                  <a:off x="6035706"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Line 940">
                  <a:extLst>
                    <a:ext uri="{FF2B5EF4-FFF2-40B4-BE49-F238E27FC236}">
                      <a16:creationId xmlns:a16="http://schemas.microsoft.com/office/drawing/2014/main" id="{70B7C487-8EB2-1914-191D-5C8699952C84}"/>
                    </a:ext>
                  </a:extLst>
                </p:cNvPr>
                <p:cNvSpPr>
                  <a:spLocks noChangeShapeType="1"/>
                </p:cNvSpPr>
                <p:nvPr/>
              </p:nvSpPr>
              <p:spPr bwMode="auto">
                <a:xfrm>
                  <a:off x="6058676"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Line 941">
                  <a:extLst>
                    <a:ext uri="{FF2B5EF4-FFF2-40B4-BE49-F238E27FC236}">
                      <a16:creationId xmlns:a16="http://schemas.microsoft.com/office/drawing/2014/main" id="{9E6E9058-69BB-99D4-9F7A-4A3CD36DDB22}"/>
                    </a:ext>
                  </a:extLst>
                </p:cNvPr>
                <p:cNvSpPr>
                  <a:spLocks noChangeShapeType="1"/>
                </p:cNvSpPr>
                <p:nvPr/>
              </p:nvSpPr>
              <p:spPr bwMode="auto">
                <a:xfrm>
                  <a:off x="6061228"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Line 942">
                  <a:extLst>
                    <a:ext uri="{FF2B5EF4-FFF2-40B4-BE49-F238E27FC236}">
                      <a16:creationId xmlns:a16="http://schemas.microsoft.com/office/drawing/2014/main" id="{EB40E95E-CB14-896A-9B51-33C723950134}"/>
                    </a:ext>
                  </a:extLst>
                </p:cNvPr>
                <p:cNvSpPr>
                  <a:spLocks noChangeShapeType="1"/>
                </p:cNvSpPr>
                <p:nvPr/>
              </p:nvSpPr>
              <p:spPr bwMode="auto">
                <a:xfrm>
                  <a:off x="6084198"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Line 943">
                  <a:extLst>
                    <a:ext uri="{FF2B5EF4-FFF2-40B4-BE49-F238E27FC236}">
                      <a16:creationId xmlns:a16="http://schemas.microsoft.com/office/drawing/2014/main" id="{84BE1DDA-19F8-BCEF-C882-E03E0497B9C6}"/>
                    </a:ext>
                  </a:extLst>
                </p:cNvPr>
                <p:cNvSpPr>
                  <a:spLocks noChangeShapeType="1"/>
                </p:cNvSpPr>
                <p:nvPr/>
              </p:nvSpPr>
              <p:spPr bwMode="auto">
                <a:xfrm>
                  <a:off x="6094407"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Line 944">
                  <a:extLst>
                    <a:ext uri="{FF2B5EF4-FFF2-40B4-BE49-F238E27FC236}">
                      <a16:creationId xmlns:a16="http://schemas.microsoft.com/office/drawing/2014/main" id="{0123D39A-DF09-AD3E-663F-2425DF9F61F4}"/>
                    </a:ext>
                  </a:extLst>
                </p:cNvPr>
                <p:cNvSpPr>
                  <a:spLocks noChangeShapeType="1"/>
                </p:cNvSpPr>
                <p:nvPr/>
              </p:nvSpPr>
              <p:spPr bwMode="auto">
                <a:xfrm>
                  <a:off x="6117377"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Line 945">
                  <a:extLst>
                    <a:ext uri="{FF2B5EF4-FFF2-40B4-BE49-F238E27FC236}">
                      <a16:creationId xmlns:a16="http://schemas.microsoft.com/office/drawing/2014/main" id="{6133F537-620B-356F-5C7F-5E35D2B46775}"/>
                    </a:ext>
                  </a:extLst>
                </p:cNvPr>
                <p:cNvSpPr>
                  <a:spLocks noChangeShapeType="1"/>
                </p:cNvSpPr>
                <p:nvPr/>
              </p:nvSpPr>
              <p:spPr bwMode="auto">
                <a:xfrm>
                  <a:off x="6098235"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Line 946">
                  <a:extLst>
                    <a:ext uri="{FF2B5EF4-FFF2-40B4-BE49-F238E27FC236}">
                      <a16:creationId xmlns:a16="http://schemas.microsoft.com/office/drawing/2014/main" id="{D572359F-E80B-07A1-772B-6C5707F59C14}"/>
                    </a:ext>
                  </a:extLst>
                </p:cNvPr>
                <p:cNvSpPr>
                  <a:spLocks noChangeShapeType="1"/>
                </p:cNvSpPr>
                <p:nvPr/>
              </p:nvSpPr>
              <p:spPr bwMode="auto">
                <a:xfrm>
                  <a:off x="6121205"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Line 947">
                  <a:extLst>
                    <a:ext uri="{FF2B5EF4-FFF2-40B4-BE49-F238E27FC236}">
                      <a16:creationId xmlns:a16="http://schemas.microsoft.com/office/drawing/2014/main" id="{2DE302EE-42B2-9633-24D7-33A70522C880}"/>
                    </a:ext>
                  </a:extLst>
                </p:cNvPr>
                <p:cNvSpPr>
                  <a:spLocks noChangeShapeType="1"/>
                </p:cNvSpPr>
                <p:nvPr/>
              </p:nvSpPr>
              <p:spPr bwMode="auto">
                <a:xfrm>
                  <a:off x="6156936"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Line 948">
                  <a:extLst>
                    <a:ext uri="{FF2B5EF4-FFF2-40B4-BE49-F238E27FC236}">
                      <a16:creationId xmlns:a16="http://schemas.microsoft.com/office/drawing/2014/main" id="{BC4C895D-E780-D852-5531-E19B7AD05D07}"/>
                    </a:ext>
                  </a:extLst>
                </p:cNvPr>
                <p:cNvSpPr>
                  <a:spLocks noChangeShapeType="1"/>
                </p:cNvSpPr>
                <p:nvPr/>
              </p:nvSpPr>
              <p:spPr bwMode="auto">
                <a:xfrm>
                  <a:off x="6179906"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Line 949">
                  <a:extLst>
                    <a:ext uri="{FF2B5EF4-FFF2-40B4-BE49-F238E27FC236}">
                      <a16:creationId xmlns:a16="http://schemas.microsoft.com/office/drawing/2014/main" id="{9764BF01-A946-D79A-D1D4-2062E0E3EFD3}"/>
                    </a:ext>
                  </a:extLst>
                </p:cNvPr>
                <p:cNvSpPr>
                  <a:spLocks noChangeShapeType="1"/>
                </p:cNvSpPr>
                <p:nvPr/>
              </p:nvSpPr>
              <p:spPr bwMode="auto">
                <a:xfrm>
                  <a:off x="6220741"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Line 950">
                  <a:extLst>
                    <a:ext uri="{FF2B5EF4-FFF2-40B4-BE49-F238E27FC236}">
                      <a16:creationId xmlns:a16="http://schemas.microsoft.com/office/drawing/2014/main" id="{FA58E0DE-23A2-8A8D-5925-8B3D53B89EF2}"/>
                    </a:ext>
                  </a:extLst>
                </p:cNvPr>
                <p:cNvSpPr>
                  <a:spLocks noChangeShapeType="1"/>
                </p:cNvSpPr>
                <p:nvPr/>
              </p:nvSpPr>
              <p:spPr bwMode="auto">
                <a:xfrm>
                  <a:off x="6243711"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Line 951">
                  <a:extLst>
                    <a:ext uri="{FF2B5EF4-FFF2-40B4-BE49-F238E27FC236}">
                      <a16:creationId xmlns:a16="http://schemas.microsoft.com/office/drawing/2014/main" id="{6D4D665C-07C4-1814-2901-899AEC6FAEED}"/>
                    </a:ext>
                  </a:extLst>
                </p:cNvPr>
                <p:cNvSpPr>
                  <a:spLocks noChangeShapeType="1"/>
                </p:cNvSpPr>
                <p:nvPr/>
              </p:nvSpPr>
              <p:spPr bwMode="auto">
                <a:xfrm>
                  <a:off x="6330486" y="3279532"/>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Line 952">
                  <a:extLst>
                    <a:ext uri="{FF2B5EF4-FFF2-40B4-BE49-F238E27FC236}">
                      <a16:creationId xmlns:a16="http://schemas.microsoft.com/office/drawing/2014/main" id="{09BC11AD-C856-087F-A804-85188ECE7097}"/>
                    </a:ext>
                  </a:extLst>
                </p:cNvPr>
                <p:cNvSpPr>
                  <a:spLocks noChangeShapeType="1"/>
                </p:cNvSpPr>
                <p:nvPr/>
              </p:nvSpPr>
              <p:spPr bwMode="auto">
                <a:xfrm>
                  <a:off x="6353456" y="3255790"/>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Line 953">
                  <a:extLst>
                    <a:ext uri="{FF2B5EF4-FFF2-40B4-BE49-F238E27FC236}">
                      <a16:creationId xmlns:a16="http://schemas.microsoft.com/office/drawing/2014/main" id="{FB39CD4B-D2C7-6EE9-AD16-765C25E3782C}"/>
                    </a:ext>
                  </a:extLst>
                </p:cNvPr>
                <p:cNvSpPr>
                  <a:spLocks noChangeShapeType="1"/>
                </p:cNvSpPr>
                <p:nvPr/>
              </p:nvSpPr>
              <p:spPr bwMode="auto">
                <a:xfrm>
                  <a:off x="6398119" y="331250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Line 954">
                  <a:extLst>
                    <a:ext uri="{FF2B5EF4-FFF2-40B4-BE49-F238E27FC236}">
                      <a16:creationId xmlns:a16="http://schemas.microsoft.com/office/drawing/2014/main" id="{A48BFF40-4D4E-2E9A-8CFD-C68E3C816A0B}"/>
                    </a:ext>
                  </a:extLst>
                </p:cNvPr>
                <p:cNvSpPr>
                  <a:spLocks noChangeShapeType="1"/>
                </p:cNvSpPr>
                <p:nvPr/>
              </p:nvSpPr>
              <p:spPr bwMode="auto">
                <a:xfrm>
                  <a:off x="6421089" y="328876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Line 955">
                  <a:extLst>
                    <a:ext uri="{FF2B5EF4-FFF2-40B4-BE49-F238E27FC236}">
                      <a16:creationId xmlns:a16="http://schemas.microsoft.com/office/drawing/2014/main" id="{74A713EF-D0B9-8CBF-21BD-F24C2D8DA931}"/>
                    </a:ext>
                  </a:extLst>
                </p:cNvPr>
                <p:cNvSpPr>
                  <a:spLocks noChangeShapeType="1"/>
                </p:cNvSpPr>
                <p:nvPr/>
              </p:nvSpPr>
              <p:spPr bwMode="auto">
                <a:xfrm>
                  <a:off x="6418537" y="331250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Line 956">
                  <a:extLst>
                    <a:ext uri="{FF2B5EF4-FFF2-40B4-BE49-F238E27FC236}">
                      <a16:creationId xmlns:a16="http://schemas.microsoft.com/office/drawing/2014/main" id="{3CD0927F-B38F-3730-6231-B592C015864A}"/>
                    </a:ext>
                  </a:extLst>
                </p:cNvPr>
                <p:cNvSpPr>
                  <a:spLocks noChangeShapeType="1"/>
                </p:cNvSpPr>
                <p:nvPr/>
              </p:nvSpPr>
              <p:spPr bwMode="auto">
                <a:xfrm>
                  <a:off x="6441507" y="328876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Line 957">
                  <a:extLst>
                    <a:ext uri="{FF2B5EF4-FFF2-40B4-BE49-F238E27FC236}">
                      <a16:creationId xmlns:a16="http://schemas.microsoft.com/office/drawing/2014/main" id="{974831F7-D603-9AE1-6F23-38C45F5037B6}"/>
                    </a:ext>
                  </a:extLst>
                </p:cNvPr>
                <p:cNvSpPr>
                  <a:spLocks noChangeShapeType="1"/>
                </p:cNvSpPr>
                <p:nvPr/>
              </p:nvSpPr>
              <p:spPr bwMode="auto">
                <a:xfrm>
                  <a:off x="6440231" y="331250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Line 958">
                  <a:extLst>
                    <a:ext uri="{FF2B5EF4-FFF2-40B4-BE49-F238E27FC236}">
                      <a16:creationId xmlns:a16="http://schemas.microsoft.com/office/drawing/2014/main" id="{AFADAEAA-F96F-DEE4-888F-DD8CA2ECB751}"/>
                    </a:ext>
                  </a:extLst>
                </p:cNvPr>
                <p:cNvSpPr>
                  <a:spLocks noChangeShapeType="1"/>
                </p:cNvSpPr>
                <p:nvPr/>
              </p:nvSpPr>
              <p:spPr bwMode="auto">
                <a:xfrm>
                  <a:off x="6463201" y="328876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Line 959">
                  <a:extLst>
                    <a:ext uri="{FF2B5EF4-FFF2-40B4-BE49-F238E27FC236}">
                      <a16:creationId xmlns:a16="http://schemas.microsoft.com/office/drawing/2014/main" id="{7BFF84DC-8D80-112E-11F0-51594A704C95}"/>
                    </a:ext>
                  </a:extLst>
                </p:cNvPr>
                <p:cNvSpPr>
                  <a:spLocks noChangeShapeType="1"/>
                </p:cNvSpPr>
                <p:nvPr/>
              </p:nvSpPr>
              <p:spPr bwMode="auto">
                <a:xfrm>
                  <a:off x="6447887" y="3312507"/>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Line 960">
                  <a:extLst>
                    <a:ext uri="{FF2B5EF4-FFF2-40B4-BE49-F238E27FC236}">
                      <a16:creationId xmlns:a16="http://schemas.microsoft.com/office/drawing/2014/main" id="{BC8C26A7-AF9F-2D2E-D878-152F7AADBDB6}"/>
                    </a:ext>
                  </a:extLst>
                </p:cNvPr>
                <p:cNvSpPr>
                  <a:spLocks noChangeShapeType="1"/>
                </p:cNvSpPr>
                <p:nvPr/>
              </p:nvSpPr>
              <p:spPr bwMode="auto">
                <a:xfrm>
                  <a:off x="6470857" y="3288765"/>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Line 961">
                  <a:extLst>
                    <a:ext uri="{FF2B5EF4-FFF2-40B4-BE49-F238E27FC236}">
                      <a16:creationId xmlns:a16="http://schemas.microsoft.com/office/drawing/2014/main" id="{60EB31C1-89D2-C7F4-46DF-2F98AFE5444B}"/>
                    </a:ext>
                  </a:extLst>
                </p:cNvPr>
                <p:cNvSpPr>
                  <a:spLocks noChangeShapeType="1"/>
                </p:cNvSpPr>
                <p:nvPr/>
              </p:nvSpPr>
              <p:spPr bwMode="auto">
                <a:xfrm>
                  <a:off x="6537215"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Line 962">
                  <a:extLst>
                    <a:ext uri="{FF2B5EF4-FFF2-40B4-BE49-F238E27FC236}">
                      <a16:creationId xmlns:a16="http://schemas.microsoft.com/office/drawing/2014/main" id="{DAD48400-576A-68BB-5291-F49B62322474}"/>
                    </a:ext>
                  </a:extLst>
                </p:cNvPr>
                <p:cNvSpPr>
                  <a:spLocks noChangeShapeType="1"/>
                </p:cNvSpPr>
                <p:nvPr/>
              </p:nvSpPr>
              <p:spPr bwMode="auto">
                <a:xfrm>
                  <a:off x="6560185"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Line 963">
                  <a:extLst>
                    <a:ext uri="{FF2B5EF4-FFF2-40B4-BE49-F238E27FC236}">
                      <a16:creationId xmlns:a16="http://schemas.microsoft.com/office/drawing/2014/main" id="{83D8888D-7367-D57A-4937-5B1A589951FF}"/>
                    </a:ext>
                  </a:extLst>
                </p:cNvPr>
                <p:cNvSpPr>
                  <a:spLocks noChangeShapeType="1"/>
                </p:cNvSpPr>
                <p:nvPr/>
              </p:nvSpPr>
              <p:spPr bwMode="auto">
                <a:xfrm>
                  <a:off x="6595915"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Line 964">
                  <a:extLst>
                    <a:ext uri="{FF2B5EF4-FFF2-40B4-BE49-F238E27FC236}">
                      <a16:creationId xmlns:a16="http://schemas.microsoft.com/office/drawing/2014/main" id="{2EDDDCD7-7C47-A8E4-D4E1-DCF05FE2406F}"/>
                    </a:ext>
                  </a:extLst>
                </p:cNvPr>
                <p:cNvSpPr>
                  <a:spLocks noChangeShapeType="1"/>
                </p:cNvSpPr>
                <p:nvPr/>
              </p:nvSpPr>
              <p:spPr bwMode="auto">
                <a:xfrm>
                  <a:off x="6618885"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Line 965">
                  <a:extLst>
                    <a:ext uri="{FF2B5EF4-FFF2-40B4-BE49-F238E27FC236}">
                      <a16:creationId xmlns:a16="http://schemas.microsoft.com/office/drawing/2014/main" id="{6776958F-E40B-3003-270C-8EA672EBEC40}"/>
                    </a:ext>
                  </a:extLst>
                </p:cNvPr>
                <p:cNvSpPr>
                  <a:spLocks noChangeShapeType="1"/>
                </p:cNvSpPr>
                <p:nvPr/>
              </p:nvSpPr>
              <p:spPr bwMode="auto">
                <a:xfrm>
                  <a:off x="6599744"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Line 966">
                  <a:extLst>
                    <a:ext uri="{FF2B5EF4-FFF2-40B4-BE49-F238E27FC236}">
                      <a16:creationId xmlns:a16="http://schemas.microsoft.com/office/drawing/2014/main" id="{E79CB912-454D-1884-3E57-D8F042D481AD}"/>
                    </a:ext>
                  </a:extLst>
                </p:cNvPr>
                <p:cNvSpPr>
                  <a:spLocks noChangeShapeType="1"/>
                </p:cNvSpPr>
                <p:nvPr/>
              </p:nvSpPr>
              <p:spPr bwMode="auto">
                <a:xfrm>
                  <a:off x="6622714"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Line 967">
                  <a:extLst>
                    <a:ext uri="{FF2B5EF4-FFF2-40B4-BE49-F238E27FC236}">
                      <a16:creationId xmlns:a16="http://schemas.microsoft.com/office/drawing/2014/main" id="{CAEA9FA4-38F1-F334-4B50-A72F5CC313D2}"/>
                    </a:ext>
                  </a:extLst>
                </p:cNvPr>
                <p:cNvSpPr>
                  <a:spLocks noChangeShapeType="1"/>
                </p:cNvSpPr>
                <p:nvPr/>
              </p:nvSpPr>
              <p:spPr bwMode="auto">
                <a:xfrm>
                  <a:off x="6599744"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Line 968">
                  <a:extLst>
                    <a:ext uri="{FF2B5EF4-FFF2-40B4-BE49-F238E27FC236}">
                      <a16:creationId xmlns:a16="http://schemas.microsoft.com/office/drawing/2014/main" id="{1EA1D67E-E89F-5BAB-4ABF-A2D9EB417834}"/>
                    </a:ext>
                  </a:extLst>
                </p:cNvPr>
                <p:cNvSpPr>
                  <a:spLocks noChangeShapeType="1"/>
                </p:cNvSpPr>
                <p:nvPr/>
              </p:nvSpPr>
              <p:spPr bwMode="auto">
                <a:xfrm>
                  <a:off x="6622714"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Line 969">
                  <a:extLst>
                    <a:ext uri="{FF2B5EF4-FFF2-40B4-BE49-F238E27FC236}">
                      <a16:creationId xmlns:a16="http://schemas.microsoft.com/office/drawing/2014/main" id="{7DE727B9-CC22-6C6A-F584-C079AF464576}"/>
                    </a:ext>
                  </a:extLst>
                </p:cNvPr>
                <p:cNvSpPr>
                  <a:spLocks noChangeShapeType="1"/>
                </p:cNvSpPr>
                <p:nvPr/>
              </p:nvSpPr>
              <p:spPr bwMode="auto">
                <a:xfrm>
                  <a:off x="6612505"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Line 970">
                  <a:extLst>
                    <a:ext uri="{FF2B5EF4-FFF2-40B4-BE49-F238E27FC236}">
                      <a16:creationId xmlns:a16="http://schemas.microsoft.com/office/drawing/2014/main" id="{DAB5EDC7-6F02-90A1-4C27-8B0C382F2819}"/>
                    </a:ext>
                  </a:extLst>
                </p:cNvPr>
                <p:cNvSpPr>
                  <a:spLocks noChangeShapeType="1"/>
                </p:cNvSpPr>
                <p:nvPr/>
              </p:nvSpPr>
              <p:spPr bwMode="auto">
                <a:xfrm>
                  <a:off x="6635475"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Line 971">
                  <a:extLst>
                    <a:ext uri="{FF2B5EF4-FFF2-40B4-BE49-F238E27FC236}">
                      <a16:creationId xmlns:a16="http://schemas.microsoft.com/office/drawing/2014/main" id="{97D197FD-6F03-B314-F67B-1A8C2FAA2F79}"/>
                    </a:ext>
                  </a:extLst>
                </p:cNvPr>
                <p:cNvSpPr>
                  <a:spLocks noChangeShapeType="1"/>
                </p:cNvSpPr>
                <p:nvPr/>
              </p:nvSpPr>
              <p:spPr bwMode="auto">
                <a:xfrm>
                  <a:off x="6621438"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Line 972">
                  <a:extLst>
                    <a:ext uri="{FF2B5EF4-FFF2-40B4-BE49-F238E27FC236}">
                      <a16:creationId xmlns:a16="http://schemas.microsoft.com/office/drawing/2014/main" id="{C75A352D-6D89-6C8B-F9E6-E384F14D5DE8}"/>
                    </a:ext>
                  </a:extLst>
                </p:cNvPr>
                <p:cNvSpPr>
                  <a:spLocks noChangeShapeType="1"/>
                </p:cNvSpPr>
                <p:nvPr/>
              </p:nvSpPr>
              <p:spPr bwMode="auto">
                <a:xfrm>
                  <a:off x="6644407"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Line 973">
                  <a:extLst>
                    <a:ext uri="{FF2B5EF4-FFF2-40B4-BE49-F238E27FC236}">
                      <a16:creationId xmlns:a16="http://schemas.microsoft.com/office/drawing/2014/main" id="{FFE116BE-2685-7ADB-CFEE-4A1A8F634F15}"/>
                    </a:ext>
                  </a:extLst>
                </p:cNvPr>
                <p:cNvSpPr>
                  <a:spLocks noChangeShapeType="1"/>
                </p:cNvSpPr>
                <p:nvPr/>
              </p:nvSpPr>
              <p:spPr bwMode="auto">
                <a:xfrm>
                  <a:off x="6650788"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Line 974">
                  <a:extLst>
                    <a:ext uri="{FF2B5EF4-FFF2-40B4-BE49-F238E27FC236}">
                      <a16:creationId xmlns:a16="http://schemas.microsoft.com/office/drawing/2014/main" id="{E25854BF-FA56-5C0E-8C2C-C7380C236535}"/>
                    </a:ext>
                  </a:extLst>
                </p:cNvPr>
                <p:cNvSpPr>
                  <a:spLocks noChangeShapeType="1"/>
                </p:cNvSpPr>
                <p:nvPr/>
              </p:nvSpPr>
              <p:spPr bwMode="auto">
                <a:xfrm>
                  <a:off x="6673758"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Line 975">
                  <a:extLst>
                    <a:ext uri="{FF2B5EF4-FFF2-40B4-BE49-F238E27FC236}">
                      <a16:creationId xmlns:a16="http://schemas.microsoft.com/office/drawing/2014/main" id="{A66F0E6B-5901-E426-E4D4-34FBE288601B}"/>
                    </a:ext>
                  </a:extLst>
                </p:cNvPr>
                <p:cNvSpPr>
                  <a:spLocks noChangeShapeType="1"/>
                </p:cNvSpPr>
                <p:nvPr/>
              </p:nvSpPr>
              <p:spPr bwMode="auto">
                <a:xfrm>
                  <a:off x="6675034"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Line 976">
                  <a:extLst>
                    <a:ext uri="{FF2B5EF4-FFF2-40B4-BE49-F238E27FC236}">
                      <a16:creationId xmlns:a16="http://schemas.microsoft.com/office/drawing/2014/main" id="{5868D10E-B40E-4C09-85BF-D7784B097AF2}"/>
                    </a:ext>
                  </a:extLst>
                </p:cNvPr>
                <p:cNvSpPr>
                  <a:spLocks noChangeShapeType="1"/>
                </p:cNvSpPr>
                <p:nvPr/>
              </p:nvSpPr>
              <p:spPr bwMode="auto">
                <a:xfrm>
                  <a:off x="6698004"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Line 977">
                  <a:extLst>
                    <a:ext uri="{FF2B5EF4-FFF2-40B4-BE49-F238E27FC236}">
                      <a16:creationId xmlns:a16="http://schemas.microsoft.com/office/drawing/2014/main" id="{F86D8750-4218-2224-5AAF-35A21CF20461}"/>
                    </a:ext>
                  </a:extLst>
                </p:cNvPr>
                <p:cNvSpPr>
                  <a:spLocks noChangeShapeType="1"/>
                </p:cNvSpPr>
                <p:nvPr/>
              </p:nvSpPr>
              <p:spPr bwMode="auto">
                <a:xfrm>
                  <a:off x="6700556"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Line 978">
                  <a:extLst>
                    <a:ext uri="{FF2B5EF4-FFF2-40B4-BE49-F238E27FC236}">
                      <a16:creationId xmlns:a16="http://schemas.microsoft.com/office/drawing/2014/main" id="{6E153DB5-26A4-36FD-3881-38A8659AC115}"/>
                    </a:ext>
                  </a:extLst>
                </p:cNvPr>
                <p:cNvSpPr>
                  <a:spLocks noChangeShapeType="1"/>
                </p:cNvSpPr>
                <p:nvPr/>
              </p:nvSpPr>
              <p:spPr bwMode="auto">
                <a:xfrm>
                  <a:off x="6723526"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Line 979">
                  <a:extLst>
                    <a:ext uri="{FF2B5EF4-FFF2-40B4-BE49-F238E27FC236}">
                      <a16:creationId xmlns:a16="http://schemas.microsoft.com/office/drawing/2014/main" id="{40AC0D7F-E9B5-A970-69A9-8A38520825FC}"/>
                    </a:ext>
                  </a:extLst>
                </p:cNvPr>
                <p:cNvSpPr>
                  <a:spLocks noChangeShapeType="1"/>
                </p:cNvSpPr>
                <p:nvPr/>
              </p:nvSpPr>
              <p:spPr bwMode="auto">
                <a:xfrm>
                  <a:off x="6772018"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Line 980">
                  <a:extLst>
                    <a:ext uri="{FF2B5EF4-FFF2-40B4-BE49-F238E27FC236}">
                      <a16:creationId xmlns:a16="http://schemas.microsoft.com/office/drawing/2014/main" id="{D7C987F3-6EA5-704D-6B21-4A3963B77E25}"/>
                    </a:ext>
                  </a:extLst>
                </p:cNvPr>
                <p:cNvSpPr>
                  <a:spLocks noChangeShapeType="1"/>
                </p:cNvSpPr>
                <p:nvPr/>
              </p:nvSpPr>
              <p:spPr bwMode="auto">
                <a:xfrm>
                  <a:off x="6794988"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Line 981">
                  <a:extLst>
                    <a:ext uri="{FF2B5EF4-FFF2-40B4-BE49-F238E27FC236}">
                      <a16:creationId xmlns:a16="http://schemas.microsoft.com/office/drawing/2014/main" id="{B7C60D2C-3529-952F-8CC4-BF66E154DEFE}"/>
                    </a:ext>
                  </a:extLst>
                </p:cNvPr>
                <p:cNvSpPr>
                  <a:spLocks noChangeShapeType="1"/>
                </p:cNvSpPr>
                <p:nvPr/>
              </p:nvSpPr>
              <p:spPr bwMode="auto">
                <a:xfrm>
                  <a:off x="6793711"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Line 982">
                  <a:extLst>
                    <a:ext uri="{FF2B5EF4-FFF2-40B4-BE49-F238E27FC236}">
                      <a16:creationId xmlns:a16="http://schemas.microsoft.com/office/drawing/2014/main" id="{06B5A17F-4FDA-4708-C244-FB642D2640DE}"/>
                    </a:ext>
                  </a:extLst>
                </p:cNvPr>
                <p:cNvSpPr>
                  <a:spLocks noChangeShapeType="1"/>
                </p:cNvSpPr>
                <p:nvPr/>
              </p:nvSpPr>
              <p:spPr bwMode="auto">
                <a:xfrm>
                  <a:off x="6816681"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Line 983">
                  <a:extLst>
                    <a:ext uri="{FF2B5EF4-FFF2-40B4-BE49-F238E27FC236}">
                      <a16:creationId xmlns:a16="http://schemas.microsoft.com/office/drawing/2014/main" id="{49058A03-5CB4-8B5B-27D9-7D9F490EFFD1}"/>
                    </a:ext>
                  </a:extLst>
                </p:cNvPr>
                <p:cNvSpPr>
                  <a:spLocks noChangeShapeType="1"/>
                </p:cNvSpPr>
                <p:nvPr/>
              </p:nvSpPr>
              <p:spPr bwMode="auto">
                <a:xfrm>
                  <a:off x="6797540"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Line 984">
                  <a:extLst>
                    <a:ext uri="{FF2B5EF4-FFF2-40B4-BE49-F238E27FC236}">
                      <a16:creationId xmlns:a16="http://schemas.microsoft.com/office/drawing/2014/main" id="{940351AB-D89C-0578-B7EA-8DB3CACB172A}"/>
                    </a:ext>
                  </a:extLst>
                </p:cNvPr>
                <p:cNvSpPr>
                  <a:spLocks noChangeShapeType="1"/>
                </p:cNvSpPr>
                <p:nvPr/>
              </p:nvSpPr>
              <p:spPr bwMode="auto">
                <a:xfrm>
                  <a:off x="6820510"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Line 985">
                  <a:extLst>
                    <a:ext uri="{FF2B5EF4-FFF2-40B4-BE49-F238E27FC236}">
                      <a16:creationId xmlns:a16="http://schemas.microsoft.com/office/drawing/2014/main" id="{3AE74BE9-2277-A756-F8F5-C031BF12B2CF}"/>
                    </a:ext>
                  </a:extLst>
                </p:cNvPr>
                <p:cNvSpPr>
                  <a:spLocks noChangeShapeType="1"/>
                </p:cNvSpPr>
                <p:nvPr/>
              </p:nvSpPr>
              <p:spPr bwMode="auto">
                <a:xfrm>
                  <a:off x="6797540"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Line 986">
                  <a:extLst>
                    <a:ext uri="{FF2B5EF4-FFF2-40B4-BE49-F238E27FC236}">
                      <a16:creationId xmlns:a16="http://schemas.microsoft.com/office/drawing/2014/main" id="{75C4ED10-12BB-3D9E-F988-21E177EA3694}"/>
                    </a:ext>
                  </a:extLst>
                </p:cNvPr>
                <p:cNvSpPr>
                  <a:spLocks noChangeShapeType="1"/>
                </p:cNvSpPr>
                <p:nvPr/>
              </p:nvSpPr>
              <p:spPr bwMode="auto">
                <a:xfrm>
                  <a:off x="6820510"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Line 987">
                  <a:extLst>
                    <a:ext uri="{FF2B5EF4-FFF2-40B4-BE49-F238E27FC236}">
                      <a16:creationId xmlns:a16="http://schemas.microsoft.com/office/drawing/2014/main" id="{1B033A78-C21F-C6B8-5F6A-55385F45B911}"/>
                    </a:ext>
                  </a:extLst>
                </p:cNvPr>
                <p:cNvSpPr>
                  <a:spLocks noChangeShapeType="1"/>
                </p:cNvSpPr>
                <p:nvPr/>
              </p:nvSpPr>
              <p:spPr bwMode="auto">
                <a:xfrm>
                  <a:off x="6823062"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Line 988">
                  <a:extLst>
                    <a:ext uri="{FF2B5EF4-FFF2-40B4-BE49-F238E27FC236}">
                      <a16:creationId xmlns:a16="http://schemas.microsoft.com/office/drawing/2014/main" id="{A59B62FD-233B-3B9B-0A67-E84B535C0248}"/>
                    </a:ext>
                  </a:extLst>
                </p:cNvPr>
                <p:cNvSpPr>
                  <a:spLocks noChangeShapeType="1"/>
                </p:cNvSpPr>
                <p:nvPr/>
              </p:nvSpPr>
              <p:spPr bwMode="auto">
                <a:xfrm>
                  <a:off x="6846032"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Line 989">
                  <a:extLst>
                    <a:ext uri="{FF2B5EF4-FFF2-40B4-BE49-F238E27FC236}">
                      <a16:creationId xmlns:a16="http://schemas.microsoft.com/office/drawing/2014/main" id="{BE6B8770-B386-3B7C-ADA5-1D4031E9408C}"/>
                    </a:ext>
                  </a:extLst>
                </p:cNvPr>
                <p:cNvSpPr>
                  <a:spLocks noChangeShapeType="1"/>
                </p:cNvSpPr>
                <p:nvPr/>
              </p:nvSpPr>
              <p:spPr bwMode="auto">
                <a:xfrm>
                  <a:off x="6826890"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Line 990">
                  <a:extLst>
                    <a:ext uri="{FF2B5EF4-FFF2-40B4-BE49-F238E27FC236}">
                      <a16:creationId xmlns:a16="http://schemas.microsoft.com/office/drawing/2014/main" id="{CAAB829F-3846-0133-77E6-C0093213F54E}"/>
                    </a:ext>
                  </a:extLst>
                </p:cNvPr>
                <p:cNvSpPr>
                  <a:spLocks noChangeShapeType="1"/>
                </p:cNvSpPr>
                <p:nvPr/>
              </p:nvSpPr>
              <p:spPr bwMode="auto">
                <a:xfrm>
                  <a:off x="6849860"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Line 991">
                  <a:extLst>
                    <a:ext uri="{FF2B5EF4-FFF2-40B4-BE49-F238E27FC236}">
                      <a16:creationId xmlns:a16="http://schemas.microsoft.com/office/drawing/2014/main" id="{148F0F89-85A5-1E32-3639-D0610ADAC1ED}"/>
                    </a:ext>
                  </a:extLst>
                </p:cNvPr>
                <p:cNvSpPr>
                  <a:spLocks noChangeShapeType="1"/>
                </p:cNvSpPr>
                <p:nvPr/>
              </p:nvSpPr>
              <p:spPr bwMode="auto">
                <a:xfrm>
                  <a:off x="6861345"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Line 992">
                  <a:extLst>
                    <a:ext uri="{FF2B5EF4-FFF2-40B4-BE49-F238E27FC236}">
                      <a16:creationId xmlns:a16="http://schemas.microsoft.com/office/drawing/2014/main" id="{AE91A28B-E3DD-B9FD-0F32-912B1DB01AF2}"/>
                    </a:ext>
                  </a:extLst>
                </p:cNvPr>
                <p:cNvSpPr>
                  <a:spLocks noChangeShapeType="1"/>
                </p:cNvSpPr>
                <p:nvPr/>
              </p:nvSpPr>
              <p:spPr bwMode="auto">
                <a:xfrm>
                  <a:off x="6884315"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Line 993">
                  <a:extLst>
                    <a:ext uri="{FF2B5EF4-FFF2-40B4-BE49-F238E27FC236}">
                      <a16:creationId xmlns:a16="http://schemas.microsoft.com/office/drawing/2014/main" id="{BFADBB7D-B71A-F9D3-E77B-B684D902724D}"/>
                    </a:ext>
                  </a:extLst>
                </p:cNvPr>
                <p:cNvSpPr>
                  <a:spLocks noChangeShapeType="1"/>
                </p:cNvSpPr>
                <p:nvPr/>
              </p:nvSpPr>
              <p:spPr bwMode="auto">
                <a:xfrm>
                  <a:off x="6894524"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Line 994">
                  <a:extLst>
                    <a:ext uri="{FF2B5EF4-FFF2-40B4-BE49-F238E27FC236}">
                      <a16:creationId xmlns:a16="http://schemas.microsoft.com/office/drawing/2014/main" id="{22A2EC0F-44D8-ADFA-A283-258A20677B0C}"/>
                    </a:ext>
                  </a:extLst>
                </p:cNvPr>
                <p:cNvSpPr>
                  <a:spLocks noChangeShapeType="1"/>
                </p:cNvSpPr>
                <p:nvPr/>
              </p:nvSpPr>
              <p:spPr bwMode="auto">
                <a:xfrm>
                  <a:off x="6917494"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Line 995">
                  <a:extLst>
                    <a:ext uri="{FF2B5EF4-FFF2-40B4-BE49-F238E27FC236}">
                      <a16:creationId xmlns:a16="http://schemas.microsoft.com/office/drawing/2014/main" id="{32327FC4-CDD8-9526-6090-EC6126BFD586}"/>
                    </a:ext>
                  </a:extLst>
                </p:cNvPr>
                <p:cNvSpPr>
                  <a:spLocks noChangeShapeType="1"/>
                </p:cNvSpPr>
                <p:nvPr/>
              </p:nvSpPr>
              <p:spPr bwMode="auto">
                <a:xfrm>
                  <a:off x="6914941"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Line 996">
                  <a:extLst>
                    <a:ext uri="{FF2B5EF4-FFF2-40B4-BE49-F238E27FC236}">
                      <a16:creationId xmlns:a16="http://schemas.microsoft.com/office/drawing/2014/main" id="{FB997CDF-F1A6-355F-8EC6-9A37EF9AC803}"/>
                    </a:ext>
                  </a:extLst>
                </p:cNvPr>
                <p:cNvSpPr>
                  <a:spLocks noChangeShapeType="1"/>
                </p:cNvSpPr>
                <p:nvPr/>
              </p:nvSpPr>
              <p:spPr bwMode="auto">
                <a:xfrm>
                  <a:off x="6937911"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Line 997">
                  <a:extLst>
                    <a:ext uri="{FF2B5EF4-FFF2-40B4-BE49-F238E27FC236}">
                      <a16:creationId xmlns:a16="http://schemas.microsoft.com/office/drawing/2014/main" id="{EC73C2DF-ECC1-92F1-EC75-9D788804F1C5}"/>
                    </a:ext>
                  </a:extLst>
                </p:cNvPr>
                <p:cNvSpPr>
                  <a:spLocks noChangeShapeType="1"/>
                </p:cNvSpPr>
                <p:nvPr/>
              </p:nvSpPr>
              <p:spPr bwMode="auto">
                <a:xfrm>
                  <a:off x="6965985"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Line 998">
                  <a:extLst>
                    <a:ext uri="{FF2B5EF4-FFF2-40B4-BE49-F238E27FC236}">
                      <a16:creationId xmlns:a16="http://schemas.microsoft.com/office/drawing/2014/main" id="{304DD50A-8529-4383-B813-082D4C3C7012}"/>
                    </a:ext>
                  </a:extLst>
                </p:cNvPr>
                <p:cNvSpPr>
                  <a:spLocks noChangeShapeType="1"/>
                </p:cNvSpPr>
                <p:nvPr/>
              </p:nvSpPr>
              <p:spPr bwMode="auto">
                <a:xfrm>
                  <a:off x="6988955"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Line 999">
                  <a:extLst>
                    <a:ext uri="{FF2B5EF4-FFF2-40B4-BE49-F238E27FC236}">
                      <a16:creationId xmlns:a16="http://schemas.microsoft.com/office/drawing/2014/main" id="{FE7F23B2-793C-E288-3CE8-9D0D03F0701A}"/>
                    </a:ext>
                  </a:extLst>
                </p:cNvPr>
                <p:cNvSpPr>
                  <a:spLocks noChangeShapeType="1"/>
                </p:cNvSpPr>
                <p:nvPr/>
              </p:nvSpPr>
              <p:spPr bwMode="auto">
                <a:xfrm>
                  <a:off x="7097424"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Line 1000">
                  <a:extLst>
                    <a:ext uri="{FF2B5EF4-FFF2-40B4-BE49-F238E27FC236}">
                      <a16:creationId xmlns:a16="http://schemas.microsoft.com/office/drawing/2014/main" id="{ACEB0420-C9F8-E78C-9565-A104030DAD6E}"/>
                    </a:ext>
                  </a:extLst>
                </p:cNvPr>
                <p:cNvSpPr>
                  <a:spLocks noChangeShapeType="1"/>
                </p:cNvSpPr>
                <p:nvPr/>
              </p:nvSpPr>
              <p:spPr bwMode="auto">
                <a:xfrm>
                  <a:off x="7120394"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Line 1001">
                  <a:extLst>
                    <a:ext uri="{FF2B5EF4-FFF2-40B4-BE49-F238E27FC236}">
                      <a16:creationId xmlns:a16="http://schemas.microsoft.com/office/drawing/2014/main" id="{EC023C05-A252-CA5A-D1AD-ECD25FCFD1D1}"/>
                    </a:ext>
                  </a:extLst>
                </p:cNvPr>
                <p:cNvSpPr>
                  <a:spLocks noChangeShapeType="1"/>
                </p:cNvSpPr>
                <p:nvPr/>
              </p:nvSpPr>
              <p:spPr bwMode="auto">
                <a:xfrm>
                  <a:off x="7159953"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Line 1002">
                  <a:extLst>
                    <a:ext uri="{FF2B5EF4-FFF2-40B4-BE49-F238E27FC236}">
                      <a16:creationId xmlns:a16="http://schemas.microsoft.com/office/drawing/2014/main" id="{48FE4E6E-B1B9-2BC4-1C31-F14A44DA9B50}"/>
                    </a:ext>
                  </a:extLst>
                </p:cNvPr>
                <p:cNvSpPr>
                  <a:spLocks noChangeShapeType="1"/>
                </p:cNvSpPr>
                <p:nvPr/>
              </p:nvSpPr>
              <p:spPr bwMode="auto">
                <a:xfrm>
                  <a:off x="7182923"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Line 1003">
                  <a:extLst>
                    <a:ext uri="{FF2B5EF4-FFF2-40B4-BE49-F238E27FC236}">
                      <a16:creationId xmlns:a16="http://schemas.microsoft.com/office/drawing/2014/main" id="{9495177F-4C6E-CDBF-5218-FF7EEE7A5206}"/>
                    </a:ext>
                  </a:extLst>
                </p:cNvPr>
                <p:cNvSpPr>
                  <a:spLocks noChangeShapeType="1"/>
                </p:cNvSpPr>
                <p:nvPr/>
              </p:nvSpPr>
              <p:spPr bwMode="auto">
                <a:xfrm>
                  <a:off x="7264594"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Line 1004">
                  <a:extLst>
                    <a:ext uri="{FF2B5EF4-FFF2-40B4-BE49-F238E27FC236}">
                      <a16:creationId xmlns:a16="http://schemas.microsoft.com/office/drawing/2014/main" id="{66C440DA-E130-EE83-41BA-99AC450E892F}"/>
                    </a:ext>
                  </a:extLst>
                </p:cNvPr>
                <p:cNvSpPr>
                  <a:spLocks noChangeShapeType="1"/>
                </p:cNvSpPr>
                <p:nvPr/>
              </p:nvSpPr>
              <p:spPr bwMode="auto">
                <a:xfrm>
                  <a:off x="7287564"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Line 1005">
                  <a:extLst>
                    <a:ext uri="{FF2B5EF4-FFF2-40B4-BE49-F238E27FC236}">
                      <a16:creationId xmlns:a16="http://schemas.microsoft.com/office/drawing/2014/main" id="{6F431B8F-805B-E97D-AA7E-C8A695071B2E}"/>
                    </a:ext>
                  </a:extLst>
                </p:cNvPr>
                <p:cNvSpPr>
                  <a:spLocks noChangeShapeType="1"/>
                </p:cNvSpPr>
                <p:nvPr/>
              </p:nvSpPr>
              <p:spPr bwMode="auto">
                <a:xfrm>
                  <a:off x="7269698"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Line 1006">
                  <a:extLst>
                    <a:ext uri="{FF2B5EF4-FFF2-40B4-BE49-F238E27FC236}">
                      <a16:creationId xmlns:a16="http://schemas.microsoft.com/office/drawing/2014/main" id="{B451795F-D4B7-6CAF-FB56-BAA7F61C3E1D}"/>
                    </a:ext>
                  </a:extLst>
                </p:cNvPr>
                <p:cNvSpPr>
                  <a:spLocks noChangeShapeType="1"/>
                </p:cNvSpPr>
                <p:nvPr/>
              </p:nvSpPr>
              <p:spPr bwMode="auto">
                <a:xfrm>
                  <a:off x="7292668"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Line 1007">
                  <a:extLst>
                    <a:ext uri="{FF2B5EF4-FFF2-40B4-BE49-F238E27FC236}">
                      <a16:creationId xmlns:a16="http://schemas.microsoft.com/office/drawing/2014/main" id="{052043C6-159A-A8D4-B551-2DBF10DB1407}"/>
                    </a:ext>
                  </a:extLst>
                </p:cNvPr>
                <p:cNvSpPr>
                  <a:spLocks noChangeShapeType="1"/>
                </p:cNvSpPr>
                <p:nvPr/>
              </p:nvSpPr>
              <p:spPr bwMode="auto">
                <a:xfrm>
                  <a:off x="7302877"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Line 1008">
                  <a:extLst>
                    <a:ext uri="{FF2B5EF4-FFF2-40B4-BE49-F238E27FC236}">
                      <a16:creationId xmlns:a16="http://schemas.microsoft.com/office/drawing/2014/main" id="{FBEA4855-B849-A489-ED76-69D5A93333F8}"/>
                    </a:ext>
                  </a:extLst>
                </p:cNvPr>
                <p:cNvSpPr>
                  <a:spLocks noChangeShapeType="1"/>
                </p:cNvSpPr>
                <p:nvPr/>
              </p:nvSpPr>
              <p:spPr bwMode="auto">
                <a:xfrm>
                  <a:off x="7325847" y="3325697"/>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Line 1009">
                  <a:extLst>
                    <a:ext uri="{FF2B5EF4-FFF2-40B4-BE49-F238E27FC236}">
                      <a16:creationId xmlns:a16="http://schemas.microsoft.com/office/drawing/2014/main" id="{994455FB-0675-F80E-BE52-810439A9A7EC}"/>
                    </a:ext>
                  </a:extLst>
                </p:cNvPr>
                <p:cNvSpPr>
                  <a:spLocks noChangeShapeType="1"/>
                </p:cNvSpPr>
                <p:nvPr/>
              </p:nvSpPr>
              <p:spPr bwMode="auto">
                <a:xfrm>
                  <a:off x="7505777" y="3349439"/>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Line 1011">
                  <a:extLst>
                    <a:ext uri="{FF2B5EF4-FFF2-40B4-BE49-F238E27FC236}">
                      <a16:creationId xmlns:a16="http://schemas.microsoft.com/office/drawing/2014/main" id="{F594EB1C-0406-FC2F-5A3D-4A911B90ECAD}"/>
                    </a:ext>
                  </a:extLst>
                </p:cNvPr>
                <p:cNvSpPr>
                  <a:spLocks noChangeShapeType="1"/>
                </p:cNvSpPr>
                <p:nvPr/>
              </p:nvSpPr>
              <p:spPr bwMode="auto">
                <a:xfrm>
                  <a:off x="7528747" y="332569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Line 1012">
                  <a:extLst>
                    <a:ext uri="{FF2B5EF4-FFF2-40B4-BE49-F238E27FC236}">
                      <a16:creationId xmlns:a16="http://schemas.microsoft.com/office/drawing/2014/main" id="{074A8AC8-57BB-BB80-0695-A2C0B6631EC3}"/>
                    </a:ext>
                  </a:extLst>
                </p:cNvPr>
                <p:cNvSpPr>
                  <a:spLocks noChangeShapeType="1"/>
                </p:cNvSpPr>
                <p:nvPr/>
              </p:nvSpPr>
              <p:spPr bwMode="auto">
                <a:xfrm>
                  <a:off x="7538956" y="3349438"/>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Line 1013">
                  <a:extLst>
                    <a:ext uri="{FF2B5EF4-FFF2-40B4-BE49-F238E27FC236}">
                      <a16:creationId xmlns:a16="http://schemas.microsoft.com/office/drawing/2014/main" id="{215C875C-AAE6-0346-E989-89EE338EBC15}"/>
                    </a:ext>
                  </a:extLst>
                </p:cNvPr>
                <p:cNvSpPr>
                  <a:spLocks noChangeShapeType="1"/>
                </p:cNvSpPr>
                <p:nvPr/>
              </p:nvSpPr>
              <p:spPr bwMode="auto">
                <a:xfrm>
                  <a:off x="7561925" y="332569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Line 1014">
                  <a:extLst>
                    <a:ext uri="{FF2B5EF4-FFF2-40B4-BE49-F238E27FC236}">
                      <a16:creationId xmlns:a16="http://schemas.microsoft.com/office/drawing/2014/main" id="{66D4B681-F7BF-38BA-806C-8F8C4A7BCD12}"/>
                    </a:ext>
                  </a:extLst>
                </p:cNvPr>
                <p:cNvSpPr>
                  <a:spLocks noChangeShapeType="1"/>
                </p:cNvSpPr>
                <p:nvPr/>
              </p:nvSpPr>
              <p:spPr bwMode="auto">
                <a:xfrm>
                  <a:off x="7703573" y="3349438"/>
                  <a:ext cx="45940"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Line 1015">
                  <a:extLst>
                    <a:ext uri="{FF2B5EF4-FFF2-40B4-BE49-F238E27FC236}">
                      <a16:creationId xmlns:a16="http://schemas.microsoft.com/office/drawing/2014/main" id="{58113C24-2661-82E2-C9FD-265DC66854F1}"/>
                    </a:ext>
                  </a:extLst>
                </p:cNvPr>
                <p:cNvSpPr>
                  <a:spLocks noChangeShapeType="1"/>
                </p:cNvSpPr>
                <p:nvPr/>
              </p:nvSpPr>
              <p:spPr bwMode="auto">
                <a:xfrm>
                  <a:off x="7726543" y="332569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Line 1016">
                  <a:extLst>
                    <a:ext uri="{FF2B5EF4-FFF2-40B4-BE49-F238E27FC236}">
                      <a16:creationId xmlns:a16="http://schemas.microsoft.com/office/drawing/2014/main" id="{F1794B29-EB49-6998-32AE-D297E03A8EDA}"/>
                    </a:ext>
                  </a:extLst>
                </p:cNvPr>
                <p:cNvSpPr>
                  <a:spLocks noChangeShapeType="1"/>
                </p:cNvSpPr>
                <p:nvPr/>
              </p:nvSpPr>
              <p:spPr bwMode="auto">
                <a:xfrm>
                  <a:off x="7711230" y="3349438"/>
                  <a:ext cx="47216" cy="0"/>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Line 1017">
                  <a:extLst>
                    <a:ext uri="{FF2B5EF4-FFF2-40B4-BE49-F238E27FC236}">
                      <a16:creationId xmlns:a16="http://schemas.microsoft.com/office/drawing/2014/main" id="{65302003-E17C-D0E6-A705-4085093B0952}"/>
                    </a:ext>
                  </a:extLst>
                </p:cNvPr>
                <p:cNvSpPr>
                  <a:spLocks noChangeShapeType="1"/>
                </p:cNvSpPr>
                <p:nvPr/>
              </p:nvSpPr>
              <p:spPr bwMode="auto">
                <a:xfrm>
                  <a:off x="7735476" y="3325696"/>
                  <a:ext cx="0" cy="47484"/>
                </a:xfrm>
                <a:prstGeom prst="line">
                  <a:avLst/>
                </a:prstGeom>
                <a:noFill/>
                <a:ln w="15875" cap="sq">
                  <a:solidFill>
                    <a:srgbClr val="0087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sp>
        <p:nvSpPr>
          <p:cNvPr id="69" name="Rectangle 1096">
            <a:extLst>
              <a:ext uri="{FF2B5EF4-FFF2-40B4-BE49-F238E27FC236}">
                <a16:creationId xmlns:a16="http://schemas.microsoft.com/office/drawing/2014/main" id="{BB4FBB32-D16A-BFF1-1922-DAC4A58066AF}"/>
              </a:ext>
            </a:extLst>
          </p:cNvPr>
          <p:cNvSpPr>
            <a:spLocks noChangeArrowheads="1"/>
          </p:cNvSpPr>
          <p:nvPr/>
        </p:nvSpPr>
        <p:spPr bwMode="auto">
          <a:xfrm>
            <a:off x="803266" y="4776039"/>
            <a:ext cx="9297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70" name="Rectangle 1098">
            <a:extLst>
              <a:ext uri="{FF2B5EF4-FFF2-40B4-BE49-F238E27FC236}">
                <a16:creationId xmlns:a16="http://schemas.microsoft.com/office/drawing/2014/main" id="{705F9839-CCF5-3A90-5920-A2E58A83846B}"/>
              </a:ext>
            </a:extLst>
          </p:cNvPr>
          <p:cNvSpPr>
            <a:spLocks noChangeArrowheads="1"/>
          </p:cNvSpPr>
          <p:nvPr/>
        </p:nvSpPr>
        <p:spPr bwMode="auto">
          <a:xfrm>
            <a:off x="710294" y="4002719"/>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71" name="Rectangle 1100">
            <a:extLst>
              <a:ext uri="{FF2B5EF4-FFF2-40B4-BE49-F238E27FC236}">
                <a16:creationId xmlns:a16="http://schemas.microsoft.com/office/drawing/2014/main" id="{94564F8A-68FB-C689-A027-72FC2F266BAA}"/>
              </a:ext>
            </a:extLst>
          </p:cNvPr>
          <p:cNvSpPr>
            <a:spLocks noChangeArrowheads="1"/>
          </p:cNvSpPr>
          <p:nvPr/>
        </p:nvSpPr>
        <p:spPr bwMode="auto">
          <a:xfrm>
            <a:off x="710294" y="3230940"/>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50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72" name="Rectangle 1102">
            <a:extLst>
              <a:ext uri="{FF2B5EF4-FFF2-40B4-BE49-F238E27FC236}">
                <a16:creationId xmlns:a16="http://schemas.microsoft.com/office/drawing/2014/main" id="{31E73E5C-27B7-95A6-22EE-C0E5CBA59DDA}"/>
              </a:ext>
            </a:extLst>
          </p:cNvPr>
          <p:cNvSpPr>
            <a:spLocks noChangeArrowheads="1"/>
          </p:cNvSpPr>
          <p:nvPr/>
        </p:nvSpPr>
        <p:spPr bwMode="auto">
          <a:xfrm>
            <a:off x="710294" y="2464213"/>
            <a:ext cx="185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75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74" name="Rectangle 1104">
            <a:extLst>
              <a:ext uri="{FF2B5EF4-FFF2-40B4-BE49-F238E27FC236}">
                <a16:creationId xmlns:a16="http://schemas.microsoft.com/office/drawing/2014/main" id="{30D1D833-75E3-2246-C03E-22DD39802F6D}"/>
              </a:ext>
            </a:extLst>
          </p:cNvPr>
          <p:cNvSpPr>
            <a:spLocks noChangeArrowheads="1"/>
          </p:cNvSpPr>
          <p:nvPr/>
        </p:nvSpPr>
        <p:spPr bwMode="auto">
          <a:xfrm>
            <a:off x="617319" y="1696235"/>
            <a:ext cx="27892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100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76" name="Rectangle 3992">
            <a:extLst>
              <a:ext uri="{FF2B5EF4-FFF2-40B4-BE49-F238E27FC236}">
                <a16:creationId xmlns:a16="http://schemas.microsoft.com/office/drawing/2014/main" id="{9043432A-A930-15C0-4B15-4EF6B2FA329F}"/>
              </a:ext>
            </a:extLst>
          </p:cNvPr>
          <p:cNvSpPr>
            <a:spLocks noChangeArrowheads="1"/>
          </p:cNvSpPr>
          <p:nvPr/>
        </p:nvSpPr>
        <p:spPr bwMode="auto">
          <a:xfrm rot="16200000">
            <a:off x="-404614" y="3265650"/>
            <a:ext cx="15501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Overall survival (%)</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cxnSp>
        <p:nvCxnSpPr>
          <p:cNvPr id="80" name="Straight Connector 79">
            <a:extLst>
              <a:ext uri="{FF2B5EF4-FFF2-40B4-BE49-F238E27FC236}">
                <a16:creationId xmlns:a16="http://schemas.microsoft.com/office/drawing/2014/main" id="{8833C11D-14D0-7743-7366-396ECE9277C2}"/>
              </a:ext>
            </a:extLst>
          </p:cNvPr>
          <p:cNvCxnSpPr>
            <a:cxnSpLocks/>
          </p:cNvCxnSpPr>
          <p:nvPr/>
        </p:nvCxnSpPr>
        <p:spPr>
          <a:xfrm flipV="1">
            <a:off x="7598664" y="3490961"/>
            <a:ext cx="0" cy="1444752"/>
          </a:xfrm>
          <a:prstGeom prst="line">
            <a:avLst/>
          </a:prstGeom>
          <a:ln w="12700">
            <a:solidFill>
              <a:schemeClr val="tx1">
                <a:lumMod val="50000"/>
                <a:lumOff val="50000"/>
              </a:schemeClr>
            </a:solidFill>
            <a:prstDash val="sysDot"/>
          </a:ln>
        </p:spPr>
        <p:style>
          <a:lnRef idx="2">
            <a:schemeClr val="accent1"/>
          </a:lnRef>
          <a:fillRef idx="0">
            <a:schemeClr val="accent1"/>
          </a:fillRef>
          <a:effectRef idx="1">
            <a:schemeClr val="accent1"/>
          </a:effectRef>
          <a:fontRef idx="minor">
            <a:schemeClr val="tx1"/>
          </a:fontRef>
        </p:style>
      </p:cxnSp>
      <p:sp>
        <p:nvSpPr>
          <p:cNvPr id="82" name="TextBox 81">
            <a:extLst>
              <a:ext uri="{FF2B5EF4-FFF2-40B4-BE49-F238E27FC236}">
                <a16:creationId xmlns:a16="http://schemas.microsoft.com/office/drawing/2014/main" id="{CBDB00E6-AE83-4381-BE02-412936A6E48E}"/>
              </a:ext>
            </a:extLst>
          </p:cNvPr>
          <p:cNvSpPr txBox="1"/>
          <p:nvPr/>
        </p:nvSpPr>
        <p:spPr>
          <a:xfrm>
            <a:off x="6322686" y="2758266"/>
            <a:ext cx="1374715" cy="36163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8764"/>
                </a:solidFill>
                <a:effectLst/>
                <a:uLnTx/>
                <a:uFillTx/>
                <a:latin typeface="Arial" panose="020B0604020202020204"/>
                <a:ea typeface="Calibri" panose="020F0502020204030204" pitchFamily="34" charset="0"/>
                <a:cs typeface="Calibri" panose="020F0502020204030204" pitchFamily="34" charset="0"/>
              </a:rPr>
              <a:t>54.3%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8764"/>
                </a:solidFill>
                <a:effectLst/>
                <a:uLnTx/>
                <a:uFillTx/>
                <a:latin typeface="Arial" panose="020B0604020202020204"/>
                <a:ea typeface="Calibri" panose="020F0502020204030204" pitchFamily="34" charset="0"/>
                <a:cs typeface="Calibri" panose="020F0502020204030204" pitchFamily="34" charset="0"/>
              </a:rPr>
              <a:t>(95% CI: 47.6–60.5)</a:t>
            </a:r>
          </a:p>
        </p:txBody>
      </p:sp>
      <p:sp>
        <p:nvSpPr>
          <p:cNvPr id="83" name="TextBox 82">
            <a:extLst>
              <a:ext uri="{FF2B5EF4-FFF2-40B4-BE49-F238E27FC236}">
                <a16:creationId xmlns:a16="http://schemas.microsoft.com/office/drawing/2014/main" id="{8D1AB1D0-F769-0846-458B-593882CC54D3}"/>
              </a:ext>
            </a:extLst>
          </p:cNvPr>
          <p:cNvSpPr txBox="1"/>
          <p:nvPr/>
        </p:nvSpPr>
        <p:spPr>
          <a:xfrm>
            <a:off x="7653948" y="4092558"/>
            <a:ext cx="1408466" cy="3539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Calibri" panose="020F0502020204030204" pitchFamily="34" charset="0"/>
                <a:cs typeface="Calibri" panose="020F0502020204030204" pitchFamily="34" charset="0"/>
              </a:rPr>
              <a:t>30.0%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Calibri" panose="020F0502020204030204" pitchFamily="34" charset="0"/>
                <a:cs typeface="Calibri" panose="020F0502020204030204" pitchFamily="34" charset="0"/>
              </a:rPr>
              <a:t>(95% CI: 23.4–36.8)</a:t>
            </a:r>
          </a:p>
        </p:txBody>
      </p:sp>
      <p:sp>
        <p:nvSpPr>
          <p:cNvPr id="84" name="TextBox 83">
            <a:extLst>
              <a:ext uri="{FF2B5EF4-FFF2-40B4-BE49-F238E27FC236}">
                <a16:creationId xmlns:a16="http://schemas.microsoft.com/office/drawing/2014/main" id="{7ED03CEA-D0BD-4E3B-C07C-92BDC755B397}"/>
              </a:ext>
            </a:extLst>
          </p:cNvPr>
          <p:cNvSpPr txBox="1"/>
          <p:nvPr/>
        </p:nvSpPr>
        <p:spPr>
          <a:xfrm>
            <a:off x="7639163" y="3111760"/>
            <a:ext cx="1973657" cy="3539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8764"/>
                </a:solidFill>
                <a:effectLst/>
                <a:uLnTx/>
                <a:uFillTx/>
                <a:latin typeface="Arial" panose="020B0604020202020204"/>
                <a:ea typeface="Calibri" panose="020F0502020204030204" pitchFamily="34" charset="0"/>
                <a:cs typeface="Calibri" panose="020F0502020204030204" pitchFamily="34" charset="0"/>
              </a:rPr>
              <a:t>43.8%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8764"/>
                </a:solidFill>
                <a:effectLst/>
                <a:uLnTx/>
                <a:uFillTx/>
                <a:latin typeface="Arial" panose="020B0604020202020204"/>
                <a:ea typeface="Calibri" panose="020F0502020204030204" pitchFamily="34" charset="0"/>
                <a:cs typeface="Calibri" panose="020F0502020204030204" pitchFamily="34" charset="0"/>
              </a:rPr>
              <a:t>(95% CI: 36.5–50.9)</a:t>
            </a:r>
          </a:p>
        </p:txBody>
      </p:sp>
      <p:grpSp>
        <p:nvGrpSpPr>
          <p:cNvPr id="11" name="Group 10">
            <a:extLst>
              <a:ext uri="{FF2B5EF4-FFF2-40B4-BE49-F238E27FC236}">
                <a16:creationId xmlns:a16="http://schemas.microsoft.com/office/drawing/2014/main" id="{7DD24138-74CC-7ECA-7483-C8DAC3274DBA}"/>
              </a:ext>
            </a:extLst>
          </p:cNvPr>
          <p:cNvGrpSpPr/>
          <p:nvPr/>
        </p:nvGrpSpPr>
        <p:grpSpPr>
          <a:xfrm>
            <a:off x="1137363" y="4743581"/>
            <a:ext cx="863828" cy="180049"/>
            <a:chOff x="1253043" y="4743581"/>
            <a:chExt cx="863828" cy="180049"/>
          </a:xfrm>
        </p:grpSpPr>
        <p:grpSp>
          <p:nvGrpSpPr>
            <p:cNvPr id="1711" name="Group 1710">
              <a:extLst>
                <a:ext uri="{FF2B5EF4-FFF2-40B4-BE49-F238E27FC236}">
                  <a16:creationId xmlns:a16="http://schemas.microsoft.com/office/drawing/2014/main" id="{7695818C-2C01-4A00-F17E-E49D22B86E51}"/>
                </a:ext>
              </a:extLst>
            </p:cNvPr>
            <p:cNvGrpSpPr/>
            <p:nvPr/>
          </p:nvGrpSpPr>
          <p:grpSpPr>
            <a:xfrm>
              <a:off x="1253043" y="4789636"/>
              <a:ext cx="80648" cy="87939"/>
              <a:chOff x="6644411" y="4748796"/>
              <a:chExt cx="37228" cy="51934"/>
            </a:xfrm>
          </p:grpSpPr>
          <p:sp>
            <p:nvSpPr>
              <p:cNvPr id="1713" name="Line 3328">
                <a:extLst>
                  <a:ext uri="{FF2B5EF4-FFF2-40B4-BE49-F238E27FC236}">
                    <a16:creationId xmlns:a16="http://schemas.microsoft.com/office/drawing/2014/main" id="{D4D9A912-A4B3-8AB4-C097-B20BAB3BB34F}"/>
                  </a:ext>
                </a:extLst>
              </p:cNvPr>
              <p:cNvSpPr>
                <a:spLocks noChangeShapeType="1"/>
              </p:cNvSpPr>
              <p:nvPr/>
            </p:nvSpPr>
            <p:spPr bwMode="auto">
              <a:xfrm>
                <a:off x="6644411" y="4774763"/>
                <a:ext cx="37228" cy="0"/>
              </a:xfrm>
              <a:prstGeom prst="line">
                <a:avLst/>
              </a:prstGeom>
              <a:noFill/>
              <a:ln w="15875"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4" name="Line 3329">
                <a:extLst>
                  <a:ext uri="{FF2B5EF4-FFF2-40B4-BE49-F238E27FC236}">
                    <a16:creationId xmlns:a16="http://schemas.microsoft.com/office/drawing/2014/main" id="{781C27CA-5A2E-C8C4-9403-E574F0B8E396}"/>
                  </a:ext>
                </a:extLst>
              </p:cNvPr>
              <p:cNvSpPr>
                <a:spLocks noChangeShapeType="1"/>
              </p:cNvSpPr>
              <p:nvPr/>
            </p:nvSpPr>
            <p:spPr bwMode="auto">
              <a:xfrm>
                <a:off x="6663025" y="4748796"/>
                <a:ext cx="0" cy="51934"/>
              </a:xfrm>
              <a:prstGeom prst="line">
                <a:avLst/>
              </a:prstGeom>
              <a:noFill/>
              <a:ln w="15875"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712" name="Rectangle 3084">
              <a:extLst>
                <a:ext uri="{FF2B5EF4-FFF2-40B4-BE49-F238E27FC236}">
                  <a16:creationId xmlns:a16="http://schemas.microsoft.com/office/drawing/2014/main" id="{3B7B64D2-F3F0-9B89-61EF-919DF9F70AF8}"/>
                </a:ext>
              </a:extLst>
            </p:cNvPr>
            <p:cNvSpPr>
              <a:spLocks noChangeArrowheads="1"/>
            </p:cNvSpPr>
            <p:nvPr/>
          </p:nvSpPr>
          <p:spPr bwMode="auto">
            <a:xfrm>
              <a:off x="1392314" y="4743581"/>
              <a:ext cx="724557" cy="180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Censored</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sp>
        <p:nvSpPr>
          <p:cNvPr id="14" name="TextBox 13">
            <a:extLst>
              <a:ext uri="{FF2B5EF4-FFF2-40B4-BE49-F238E27FC236}">
                <a16:creationId xmlns:a16="http://schemas.microsoft.com/office/drawing/2014/main" id="{91D444DB-E1E2-5D29-C458-BF313E247407}"/>
              </a:ext>
            </a:extLst>
          </p:cNvPr>
          <p:cNvSpPr txBox="1"/>
          <p:nvPr/>
        </p:nvSpPr>
        <p:spPr>
          <a:xfrm>
            <a:off x="3269471" y="2125228"/>
            <a:ext cx="282481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8764"/>
                </a:solidFill>
                <a:effectLst/>
                <a:uLnTx/>
                <a:uFillTx/>
                <a:latin typeface="Arial" panose="020B0604020202020204"/>
                <a:ea typeface="+mn-ea"/>
                <a:cs typeface="+mn-cs"/>
              </a:rPr>
              <a:t>Zanidatamab + tislelizumab + CT </a:t>
            </a:r>
          </a:p>
        </p:txBody>
      </p:sp>
      <p:sp>
        <p:nvSpPr>
          <p:cNvPr id="20" name="TextBox 19">
            <a:extLst>
              <a:ext uri="{FF2B5EF4-FFF2-40B4-BE49-F238E27FC236}">
                <a16:creationId xmlns:a16="http://schemas.microsoft.com/office/drawing/2014/main" id="{26E1E0D3-36A2-C6D4-C36B-9EF723A76BD8}"/>
              </a:ext>
            </a:extLst>
          </p:cNvPr>
          <p:cNvSpPr txBox="1"/>
          <p:nvPr/>
        </p:nvSpPr>
        <p:spPr>
          <a:xfrm>
            <a:off x="2265247" y="2797658"/>
            <a:ext cx="1629420"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Trastuzumab + CT</a:t>
            </a:r>
          </a:p>
        </p:txBody>
      </p:sp>
      <p:sp>
        <p:nvSpPr>
          <p:cNvPr id="2928" name="Line 1021">
            <a:extLst>
              <a:ext uri="{FF2B5EF4-FFF2-40B4-BE49-F238E27FC236}">
                <a16:creationId xmlns:a16="http://schemas.microsoft.com/office/drawing/2014/main" id="{530841FA-FF41-131E-38A7-31F48AF897E2}"/>
              </a:ext>
            </a:extLst>
          </p:cNvPr>
          <p:cNvSpPr>
            <a:spLocks noChangeShapeType="1"/>
          </p:cNvSpPr>
          <p:nvPr/>
        </p:nvSpPr>
        <p:spPr bwMode="auto">
          <a:xfrm flipV="1">
            <a:off x="1051470" y="1696394"/>
            <a:ext cx="0" cy="3241184"/>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Line 1095">
            <a:extLst>
              <a:ext uri="{FF2B5EF4-FFF2-40B4-BE49-F238E27FC236}">
                <a16:creationId xmlns:a16="http://schemas.microsoft.com/office/drawing/2014/main" id="{6784E00E-84EF-DFD8-7C2E-1197EF10F6BC}"/>
              </a:ext>
            </a:extLst>
          </p:cNvPr>
          <p:cNvSpPr>
            <a:spLocks noChangeShapeType="1"/>
          </p:cNvSpPr>
          <p:nvPr/>
        </p:nvSpPr>
        <p:spPr bwMode="auto">
          <a:xfrm flipH="1">
            <a:off x="979029" y="4863423"/>
            <a:ext cx="72443"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Line 1097">
            <a:extLst>
              <a:ext uri="{FF2B5EF4-FFF2-40B4-BE49-F238E27FC236}">
                <a16:creationId xmlns:a16="http://schemas.microsoft.com/office/drawing/2014/main" id="{2B7F5762-41F1-EFC5-B700-27D492C1CF80}"/>
              </a:ext>
            </a:extLst>
          </p:cNvPr>
          <p:cNvSpPr>
            <a:spLocks noChangeShapeType="1"/>
          </p:cNvSpPr>
          <p:nvPr/>
        </p:nvSpPr>
        <p:spPr bwMode="auto">
          <a:xfrm flipH="1">
            <a:off x="979029" y="4090978"/>
            <a:ext cx="72443"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Line 1099">
            <a:extLst>
              <a:ext uri="{FF2B5EF4-FFF2-40B4-BE49-F238E27FC236}">
                <a16:creationId xmlns:a16="http://schemas.microsoft.com/office/drawing/2014/main" id="{95351A77-FB58-3CA4-9BE7-382200D050C5}"/>
              </a:ext>
            </a:extLst>
          </p:cNvPr>
          <p:cNvSpPr>
            <a:spLocks noChangeShapeType="1"/>
          </p:cNvSpPr>
          <p:nvPr/>
        </p:nvSpPr>
        <p:spPr bwMode="auto">
          <a:xfrm flipH="1">
            <a:off x="979029" y="3316986"/>
            <a:ext cx="72443"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Line 1101">
            <a:extLst>
              <a:ext uri="{FF2B5EF4-FFF2-40B4-BE49-F238E27FC236}">
                <a16:creationId xmlns:a16="http://schemas.microsoft.com/office/drawing/2014/main" id="{A5E0C80D-9800-DF33-FC50-76ACE168538D}"/>
              </a:ext>
            </a:extLst>
          </p:cNvPr>
          <p:cNvSpPr>
            <a:spLocks noChangeShapeType="1"/>
          </p:cNvSpPr>
          <p:nvPr/>
        </p:nvSpPr>
        <p:spPr bwMode="auto">
          <a:xfrm flipH="1">
            <a:off x="979029" y="2544540"/>
            <a:ext cx="72443"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Line 1103">
            <a:extLst>
              <a:ext uri="{FF2B5EF4-FFF2-40B4-BE49-F238E27FC236}">
                <a16:creationId xmlns:a16="http://schemas.microsoft.com/office/drawing/2014/main" id="{CE90D364-2604-B09F-69E4-44539B1D271C}"/>
              </a:ext>
            </a:extLst>
          </p:cNvPr>
          <p:cNvSpPr>
            <a:spLocks noChangeShapeType="1"/>
          </p:cNvSpPr>
          <p:nvPr/>
        </p:nvSpPr>
        <p:spPr bwMode="auto">
          <a:xfrm flipH="1">
            <a:off x="979029" y="1770550"/>
            <a:ext cx="72443"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Rectangle 1056">
            <a:extLst>
              <a:ext uri="{FF2B5EF4-FFF2-40B4-BE49-F238E27FC236}">
                <a16:creationId xmlns:a16="http://schemas.microsoft.com/office/drawing/2014/main" id="{F696D185-105F-E67E-9D69-460B4D0A96E7}"/>
              </a:ext>
            </a:extLst>
          </p:cNvPr>
          <p:cNvSpPr>
            <a:spLocks noChangeArrowheads="1"/>
          </p:cNvSpPr>
          <p:nvPr/>
        </p:nvSpPr>
        <p:spPr bwMode="auto">
          <a:xfrm>
            <a:off x="1140555" y="5033360"/>
            <a:ext cx="9312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35" name="Rectangle 1058">
            <a:extLst>
              <a:ext uri="{FF2B5EF4-FFF2-40B4-BE49-F238E27FC236}">
                <a16:creationId xmlns:a16="http://schemas.microsoft.com/office/drawing/2014/main" id="{1CDCED0D-ABB1-FD51-79E5-B9CA968C234A}"/>
              </a:ext>
            </a:extLst>
          </p:cNvPr>
          <p:cNvSpPr>
            <a:spLocks noChangeArrowheads="1"/>
          </p:cNvSpPr>
          <p:nvPr/>
        </p:nvSpPr>
        <p:spPr bwMode="auto">
          <a:xfrm>
            <a:off x="1779749" y="5033360"/>
            <a:ext cx="9312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36" name="Rectangle 1060">
            <a:extLst>
              <a:ext uri="{FF2B5EF4-FFF2-40B4-BE49-F238E27FC236}">
                <a16:creationId xmlns:a16="http://schemas.microsoft.com/office/drawing/2014/main" id="{B45EF97F-4E8E-1406-81A6-07FE6D868C83}"/>
              </a:ext>
            </a:extLst>
          </p:cNvPr>
          <p:cNvSpPr>
            <a:spLocks noChangeArrowheads="1"/>
          </p:cNvSpPr>
          <p:nvPr/>
        </p:nvSpPr>
        <p:spPr bwMode="auto">
          <a:xfrm>
            <a:off x="2421073" y="5033360"/>
            <a:ext cx="9312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6</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37" name="Rectangle 1062">
            <a:extLst>
              <a:ext uri="{FF2B5EF4-FFF2-40B4-BE49-F238E27FC236}">
                <a16:creationId xmlns:a16="http://schemas.microsoft.com/office/drawing/2014/main" id="{A6F77CD5-02F3-C027-F979-12C4751F0946}"/>
              </a:ext>
            </a:extLst>
          </p:cNvPr>
          <p:cNvSpPr>
            <a:spLocks noChangeArrowheads="1"/>
          </p:cNvSpPr>
          <p:nvPr/>
        </p:nvSpPr>
        <p:spPr bwMode="auto">
          <a:xfrm>
            <a:off x="3073051" y="5033360"/>
            <a:ext cx="9312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9</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38" name="Rectangle 1064">
            <a:extLst>
              <a:ext uri="{FF2B5EF4-FFF2-40B4-BE49-F238E27FC236}">
                <a16:creationId xmlns:a16="http://schemas.microsoft.com/office/drawing/2014/main" id="{22BD2960-F4B8-8D84-8E3D-35D2461AA892}"/>
              </a:ext>
            </a:extLst>
          </p:cNvPr>
          <p:cNvSpPr>
            <a:spLocks noChangeArrowheads="1"/>
          </p:cNvSpPr>
          <p:nvPr/>
        </p:nvSpPr>
        <p:spPr bwMode="auto">
          <a:xfrm>
            <a:off x="3659292"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12</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39" name="Rectangle 1066">
            <a:extLst>
              <a:ext uri="{FF2B5EF4-FFF2-40B4-BE49-F238E27FC236}">
                <a16:creationId xmlns:a16="http://schemas.microsoft.com/office/drawing/2014/main" id="{608EF79B-2847-7B49-EC4D-F3CEB88E7DA5}"/>
              </a:ext>
            </a:extLst>
          </p:cNvPr>
          <p:cNvSpPr>
            <a:spLocks noChangeArrowheads="1"/>
          </p:cNvSpPr>
          <p:nvPr/>
        </p:nvSpPr>
        <p:spPr bwMode="auto">
          <a:xfrm>
            <a:off x="4298484"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0" name="Rectangle 1068">
            <a:extLst>
              <a:ext uri="{FF2B5EF4-FFF2-40B4-BE49-F238E27FC236}">
                <a16:creationId xmlns:a16="http://schemas.microsoft.com/office/drawing/2014/main" id="{99263CE7-E6D6-9A3B-91A2-C279EBB8C42B}"/>
              </a:ext>
            </a:extLst>
          </p:cNvPr>
          <p:cNvSpPr>
            <a:spLocks noChangeArrowheads="1"/>
          </p:cNvSpPr>
          <p:nvPr/>
        </p:nvSpPr>
        <p:spPr bwMode="auto">
          <a:xfrm>
            <a:off x="4950460"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18</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1" name="Rectangle 1070">
            <a:extLst>
              <a:ext uri="{FF2B5EF4-FFF2-40B4-BE49-F238E27FC236}">
                <a16:creationId xmlns:a16="http://schemas.microsoft.com/office/drawing/2014/main" id="{C11A6681-1B11-4560-6B10-AF2210E984A7}"/>
              </a:ext>
            </a:extLst>
          </p:cNvPr>
          <p:cNvSpPr>
            <a:spLocks noChangeArrowheads="1"/>
          </p:cNvSpPr>
          <p:nvPr/>
        </p:nvSpPr>
        <p:spPr bwMode="auto">
          <a:xfrm>
            <a:off x="5591786"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21</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2" name="Rectangle 1072">
            <a:extLst>
              <a:ext uri="{FF2B5EF4-FFF2-40B4-BE49-F238E27FC236}">
                <a16:creationId xmlns:a16="http://schemas.microsoft.com/office/drawing/2014/main" id="{3685D086-803D-E056-8FFC-2B62BBDDB7AF}"/>
              </a:ext>
            </a:extLst>
          </p:cNvPr>
          <p:cNvSpPr>
            <a:spLocks noChangeArrowheads="1"/>
          </p:cNvSpPr>
          <p:nvPr/>
        </p:nvSpPr>
        <p:spPr bwMode="auto">
          <a:xfrm>
            <a:off x="6230980"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24</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3" name="Rectangle 1074">
            <a:extLst>
              <a:ext uri="{FF2B5EF4-FFF2-40B4-BE49-F238E27FC236}">
                <a16:creationId xmlns:a16="http://schemas.microsoft.com/office/drawing/2014/main" id="{ACB4F587-B643-2688-4598-CE37098105B4}"/>
              </a:ext>
            </a:extLst>
          </p:cNvPr>
          <p:cNvSpPr>
            <a:spLocks noChangeArrowheads="1"/>
          </p:cNvSpPr>
          <p:nvPr/>
        </p:nvSpPr>
        <p:spPr bwMode="auto">
          <a:xfrm>
            <a:off x="6870173"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27</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4" name="Rectangle 1076">
            <a:extLst>
              <a:ext uri="{FF2B5EF4-FFF2-40B4-BE49-F238E27FC236}">
                <a16:creationId xmlns:a16="http://schemas.microsoft.com/office/drawing/2014/main" id="{A772A350-6389-BC3E-E1E1-C5337E8240AF}"/>
              </a:ext>
            </a:extLst>
          </p:cNvPr>
          <p:cNvSpPr>
            <a:spLocks noChangeArrowheads="1"/>
          </p:cNvSpPr>
          <p:nvPr/>
        </p:nvSpPr>
        <p:spPr bwMode="auto">
          <a:xfrm>
            <a:off x="7509366"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5" name="Rectangle 1078">
            <a:extLst>
              <a:ext uri="{FF2B5EF4-FFF2-40B4-BE49-F238E27FC236}">
                <a16:creationId xmlns:a16="http://schemas.microsoft.com/office/drawing/2014/main" id="{29A8AFC0-FC16-4996-E2C4-CD540A6FEB1D}"/>
              </a:ext>
            </a:extLst>
          </p:cNvPr>
          <p:cNvSpPr>
            <a:spLocks noChangeArrowheads="1"/>
          </p:cNvSpPr>
          <p:nvPr/>
        </p:nvSpPr>
        <p:spPr bwMode="auto">
          <a:xfrm>
            <a:off x="8163474"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33</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6" name="Rectangle 1080">
            <a:extLst>
              <a:ext uri="{FF2B5EF4-FFF2-40B4-BE49-F238E27FC236}">
                <a16:creationId xmlns:a16="http://schemas.microsoft.com/office/drawing/2014/main" id="{74C1C7AC-AD89-7AD4-312E-DB887AAB8319}"/>
              </a:ext>
            </a:extLst>
          </p:cNvPr>
          <p:cNvSpPr>
            <a:spLocks noChangeArrowheads="1"/>
          </p:cNvSpPr>
          <p:nvPr/>
        </p:nvSpPr>
        <p:spPr bwMode="auto">
          <a:xfrm>
            <a:off x="8802669"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36</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7" name="Rectangle 1082">
            <a:extLst>
              <a:ext uri="{FF2B5EF4-FFF2-40B4-BE49-F238E27FC236}">
                <a16:creationId xmlns:a16="http://schemas.microsoft.com/office/drawing/2014/main" id="{9D6758F2-636C-EA29-FFBB-942982FC7DB3}"/>
              </a:ext>
            </a:extLst>
          </p:cNvPr>
          <p:cNvSpPr>
            <a:spLocks noChangeArrowheads="1"/>
          </p:cNvSpPr>
          <p:nvPr/>
        </p:nvSpPr>
        <p:spPr bwMode="auto">
          <a:xfrm>
            <a:off x="9441861"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39</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8" name="Rectangle 1084">
            <a:extLst>
              <a:ext uri="{FF2B5EF4-FFF2-40B4-BE49-F238E27FC236}">
                <a16:creationId xmlns:a16="http://schemas.microsoft.com/office/drawing/2014/main" id="{FDE8ED5D-AF99-A482-63E7-E1A006F57A49}"/>
              </a:ext>
            </a:extLst>
          </p:cNvPr>
          <p:cNvSpPr>
            <a:spLocks noChangeArrowheads="1"/>
          </p:cNvSpPr>
          <p:nvPr/>
        </p:nvSpPr>
        <p:spPr bwMode="auto">
          <a:xfrm>
            <a:off x="10081054"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42</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49" name="Rectangle 1086">
            <a:extLst>
              <a:ext uri="{FF2B5EF4-FFF2-40B4-BE49-F238E27FC236}">
                <a16:creationId xmlns:a16="http://schemas.microsoft.com/office/drawing/2014/main" id="{7A04E9C9-5D2B-FE34-0288-FE1AC3512FB9}"/>
              </a:ext>
            </a:extLst>
          </p:cNvPr>
          <p:cNvSpPr>
            <a:spLocks noChangeArrowheads="1"/>
          </p:cNvSpPr>
          <p:nvPr/>
        </p:nvSpPr>
        <p:spPr bwMode="auto">
          <a:xfrm>
            <a:off x="10720249"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nvGrpSpPr>
          <p:cNvPr id="2950" name="Group 2949">
            <a:extLst>
              <a:ext uri="{FF2B5EF4-FFF2-40B4-BE49-F238E27FC236}">
                <a16:creationId xmlns:a16="http://schemas.microsoft.com/office/drawing/2014/main" id="{74CE9E44-393C-6E0B-80F6-39CDD5C0A51C}"/>
              </a:ext>
            </a:extLst>
          </p:cNvPr>
          <p:cNvGrpSpPr/>
          <p:nvPr/>
        </p:nvGrpSpPr>
        <p:grpSpPr>
          <a:xfrm>
            <a:off x="1051470" y="4937577"/>
            <a:ext cx="10529648" cy="52526"/>
            <a:chOff x="1875608" y="4450807"/>
            <a:chExt cx="6306504" cy="44846"/>
          </a:xfrm>
        </p:grpSpPr>
        <p:sp>
          <p:nvSpPr>
            <p:cNvPr id="2951" name="Line 1018">
              <a:extLst>
                <a:ext uri="{FF2B5EF4-FFF2-40B4-BE49-F238E27FC236}">
                  <a16:creationId xmlns:a16="http://schemas.microsoft.com/office/drawing/2014/main" id="{BB97FF30-CD4C-B5AF-AD6D-DA9752E116B6}"/>
                </a:ext>
              </a:extLst>
            </p:cNvPr>
            <p:cNvSpPr>
              <a:spLocks noChangeShapeType="1"/>
            </p:cNvSpPr>
            <p:nvPr/>
          </p:nvSpPr>
          <p:spPr bwMode="auto">
            <a:xfrm>
              <a:off x="1875608" y="4450807"/>
              <a:ext cx="6306504"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Line 1055">
              <a:extLst>
                <a:ext uri="{FF2B5EF4-FFF2-40B4-BE49-F238E27FC236}">
                  <a16:creationId xmlns:a16="http://schemas.microsoft.com/office/drawing/2014/main" id="{491AEC0E-141E-A668-7DE6-73A2C1B5CA99}"/>
                </a:ext>
              </a:extLst>
            </p:cNvPr>
            <p:cNvSpPr>
              <a:spLocks noChangeShapeType="1"/>
            </p:cNvSpPr>
            <p:nvPr/>
          </p:nvSpPr>
          <p:spPr bwMode="auto">
            <a:xfrm>
              <a:off x="1952174"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Line 1057">
              <a:extLst>
                <a:ext uri="{FF2B5EF4-FFF2-40B4-BE49-F238E27FC236}">
                  <a16:creationId xmlns:a16="http://schemas.microsoft.com/office/drawing/2014/main" id="{34F218D5-2BE7-4D76-6D06-6137E8FADF0E}"/>
                </a:ext>
              </a:extLst>
            </p:cNvPr>
            <p:cNvSpPr>
              <a:spLocks noChangeShapeType="1"/>
            </p:cNvSpPr>
            <p:nvPr/>
          </p:nvSpPr>
          <p:spPr bwMode="auto">
            <a:xfrm>
              <a:off x="2336282"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Line 1059">
              <a:extLst>
                <a:ext uri="{FF2B5EF4-FFF2-40B4-BE49-F238E27FC236}">
                  <a16:creationId xmlns:a16="http://schemas.microsoft.com/office/drawing/2014/main" id="{C16CF234-CE88-B3D5-09B9-6DE5CFA48CB5}"/>
                </a:ext>
              </a:extLst>
            </p:cNvPr>
            <p:cNvSpPr>
              <a:spLocks noChangeShapeType="1"/>
            </p:cNvSpPr>
            <p:nvPr/>
          </p:nvSpPr>
          <p:spPr bwMode="auto">
            <a:xfrm>
              <a:off x="2721665"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Line 1061">
              <a:extLst>
                <a:ext uri="{FF2B5EF4-FFF2-40B4-BE49-F238E27FC236}">
                  <a16:creationId xmlns:a16="http://schemas.microsoft.com/office/drawing/2014/main" id="{53C22754-BB00-F27F-D701-DEE1D40812E5}"/>
                </a:ext>
              </a:extLst>
            </p:cNvPr>
            <p:cNvSpPr>
              <a:spLocks noChangeShapeType="1"/>
            </p:cNvSpPr>
            <p:nvPr/>
          </p:nvSpPr>
          <p:spPr bwMode="auto">
            <a:xfrm>
              <a:off x="3105772"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Line 1063">
              <a:extLst>
                <a:ext uri="{FF2B5EF4-FFF2-40B4-BE49-F238E27FC236}">
                  <a16:creationId xmlns:a16="http://schemas.microsoft.com/office/drawing/2014/main" id="{48CC0E0E-0F1F-E1FA-75F7-1E3DBF7ECFAC}"/>
                </a:ext>
              </a:extLst>
            </p:cNvPr>
            <p:cNvSpPr>
              <a:spLocks noChangeShapeType="1"/>
            </p:cNvSpPr>
            <p:nvPr/>
          </p:nvSpPr>
          <p:spPr bwMode="auto">
            <a:xfrm>
              <a:off x="3491155"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Line 1065">
              <a:extLst>
                <a:ext uri="{FF2B5EF4-FFF2-40B4-BE49-F238E27FC236}">
                  <a16:creationId xmlns:a16="http://schemas.microsoft.com/office/drawing/2014/main" id="{9B2EBA9A-81E7-E4C0-2A29-FAB98587A50D}"/>
                </a:ext>
              </a:extLst>
            </p:cNvPr>
            <p:cNvSpPr>
              <a:spLocks noChangeShapeType="1"/>
            </p:cNvSpPr>
            <p:nvPr/>
          </p:nvSpPr>
          <p:spPr bwMode="auto">
            <a:xfrm>
              <a:off x="3875262"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Line 1067">
              <a:extLst>
                <a:ext uri="{FF2B5EF4-FFF2-40B4-BE49-F238E27FC236}">
                  <a16:creationId xmlns:a16="http://schemas.microsoft.com/office/drawing/2014/main" id="{67510ABC-F032-24EE-3E12-377938651FC6}"/>
                </a:ext>
              </a:extLst>
            </p:cNvPr>
            <p:cNvSpPr>
              <a:spLocks noChangeShapeType="1"/>
            </p:cNvSpPr>
            <p:nvPr/>
          </p:nvSpPr>
          <p:spPr bwMode="auto">
            <a:xfrm>
              <a:off x="4259370"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Line 1069">
              <a:extLst>
                <a:ext uri="{FF2B5EF4-FFF2-40B4-BE49-F238E27FC236}">
                  <a16:creationId xmlns:a16="http://schemas.microsoft.com/office/drawing/2014/main" id="{9865FD59-5F5C-8E99-F365-44DF6D56A674}"/>
                </a:ext>
              </a:extLst>
            </p:cNvPr>
            <p:cNvSpPr>
              <a:spLocks noChangeShapeType="1"/>
            </p:cNvSpPr>
            <p:nvPr/>
          </p:nvSpPr>
          <p:spPr bwMode="auto">
            <a:xfrm>
              <a:off x="4644753"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Line 1071">
              <a:extLst>
                <a:ext uri="{FF2B5EF4-FFF2-40B4-BE49-F238E27FC236}">
                  <a16:creationId xmlns:a16="http://schemas.microsoft.com/office/drawing/2014/main" id="{E56B06BF-EF29-0686-D1EA-3046B4D34AFF}"/>
                </a:ext>
              </a:extLst>
            </p:cNvPr>
            <p:cNvSpPr>
              <a:spLocks noChangeShapeType="1"/>
            </p:cNvSpPr>
            <p:nvPr/>
          </p:nvSpPr>
          <p:spPr bwMode="auto">
            <a:xfrm>
              <a:off x="5028860"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Line 1073">
              <a:extLst>
                <a:ext uri="{FF2B5EF4-FFF2-40B4-BE49-F238E27FC236}">
                  <a16:creationId xmlns:a16="http://schemas.microsoft.com/office/drawing/2014/main" id="{B7450D97-8AE8-5106-F5AF-4978C73C18F2}"/>
                </a:ext>
              </a:extLst>
            </p:cNvPr>
            <p:cNvSpPr>
              <a:spLocks noChangeShapeType="1"/>
            </p:cNvSpPr>
            <p:nvPr/>
          </p:nvSpPr>
          <p:spPr bwMode="auto">
            <a:xfrm>
              <a:off x="5412967"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Line 1075">
              <a:extLst>
                <a:ext uri="{FF2B5EF4-FFF2-40B4-BE49-F238E27FC236}">
                  <a16:creationId xmlns:a16="http://schemas.microsoft.com/office/drawing/2014/main" id="{D6B400E1-DB4F-D721-741D-2D1B937A39A1}"/>
                </a:ext>
              </a:extLst>
            </p:cNvPr>
            <p:cNvSpPr>
              <a:spLocks noChangeShapeType="1"/>
            </p:cNvSpPr>
            <p:nvPr/>
          </p:nvSpPr>
          <p:spPr bwMode="auto">
            <a:xfrm>
              <a:off x="5798350"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Line 1077">
              <a:extLst>
                <a:ext uri="{FF2B5EF4-FFF2-40B4-BE49-F238E27FC236}">
                  <a16:creationId xmlns:a16="http://schemas.microsoft.com/office/drawing/2014/main" id="{B693F6DA-ED06-BEE0-1F6F-DEB24CAFA98A}"/>
                </a:ext>
              </a:extLst>
            </p:cNvPr>
            <p:cNvSpPr>
              <a:spLocks noChangeShapeType="1"/>
            </p:cNvSpPr>
            <p:nvPr/>
          </p:nvSpPr>
          <p:spPr bwMode="auto">
            <a:xfrm>
              <a:off x="6182458"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Line 1079">
              <a:extLst>
                <a:ext uri="{FF2B5EF4-FFF2-40B4-BE49-F238E27FC236}">
                  <a16:creationId xmlns:a16="http://schemas.microsoft.com/office/drawing/2014/main" id="{CF7339CF-AE03-EFAB-1178-FA4CB97A59BF}"/>
                </a:ext>
              </a:extLst>
            </p:cNvPr>
            <p:cNvSpPr>
              <a:spLocks noChangeShapeType="1"/>
            </p:cNvSpPr>
            <p:nvPr/>
          </p:nvSpPr>
          <p:spPr bwMode="auto">
            <a:xfrm>
              <a:off x="6566565"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Line 1081">
              <a:extLst>
                <a:ext uri="{FF2B5EF4-FFF2-40B4-BE49-F238E27FC236}">
                  <a16:creationId xmlns:a16="http://schemas.microsoft.com/office/drawing/2014/main" id="{12F03763-A76B-7A82-EA18-171EB999E48D}"/>
                </a:ext>
              </a:extLst>
            </p:cNvPr>
            <p:cNvSpPr>
              <a:spLocks noChangeShapeType="1"/>
            </p:cNvSpPr>
            <p:nvPr/>
          </p:nvSpPr>
          <p:spPr bwMode="auto">
            <a:xfrm>
              <a:off x="6951948"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Line 1083">
              <a:extLst>
                <a:ext uri="{FF2B5EF4-FFF2-40B4-BE49-F238E27FC236}">
                  <a16:creationId xmlns:a16="http://schemas.microsoft.com/office/drawing/2014/main" id="{F579DDC0-0541-D256-023F-15FC107213FD}"/>
                </a:ext>
              </a:extLst>
            </p:cNvPr>
            <p:cNvSpPr>
              <a:spLocks noChangeShapeType="1"/>
            </p:cNvSpPr>
            <p:nvPr/>
          </p:nvSpPr>
          <p:spPr bwMode="auto">
            <a:xfrm>
              <a:off x="7336055"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Line 1085">
              <a:extLst>
                <a:ext uri="{FF2B5EF4-FFF2-40B4-BE49-F238E27FC236}">
                  <a16:creationId xmlns:a16="http://schemas.microsoft.com/office/drawing/2014/main" id="{F0F644C9-E207-E39A-5EEF-668D87918CA3}"/>
                </a:ext>
              </a:extLst>
            </p:cNvPr>
            <p:cNvSpPr>
              <a:spLocks noChangeShapeType="1"/>
            </p:cNvSpPr>
            <p:nvPr/>
          </p:nvSpPr>
          <p:spPr bwMode="auto">
            <a:xfrm>
              <a:off x="7721438"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Line 1087">
              <a:extLst>
                <a:ext uri="{FF2B5EF4-FFF2-40B4-BE49-F238E27FC236}">
                  <a16:creationId xmlns:a16="http://schemas.microsoft.com/office/drawing/2014/main" id="{3AED25D6-49B4-B7A4-19B5-2ED8AFC4DB86}"/>
                </a:ext>
              </a:extLst>
            </p:cNvPr>
            <p:cNvSpPr>
              <a:spLocks noChangeShapeType="1"/>
            </p:cNvSpPr>
            <p:nvPr/>
          </p:nvSpPr>
          <p:spPr bwMode="auto">
            <a:xfrm>
              <a:off x="8105546"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969" name="Rectangle 1088">
            <a:extLst>
              <a:ext uri="{FF2B5EF4-FFF2-40B4-BE49-F238E27FC236}">
                <a16:creationId xmlns:a16="http://schemas.microsoft.com/office/drawing/2014/main" id="{0B1A36ED-5A83-2354-C675-48EA27F12A3A}"/>
              </a:ext>
            </a:extLst>
          </p:cNvPr>
          <p:cNvSpPr>
            <a:spLocks noChangeArrowheads="1"/>
          </p:cNvSpPr>
          <p:nvPr/>
        </p:nvSpPr>
        <p:spPr bwMode="auto">
          <a:xfrm>
            <a:off x="11362045"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48</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70" name="Rectangle 3992">
            <a:extLst>
              <a:ext uri="{FF2B5EF4-FFF2-40B4-BE49-F238E27FC236}">
                <a16:creationId xmlns:a16="http://schemas.microsoft.com/office/drawing/2014/main" id="{84547BD4-814D-4375-1016-9C19B5428CD0}"/>
              </a:ext>
            </a:extLst>
          </p:cNvPr>
          <p:cNvSpPr>
            <a:spLocks noChangeArrowheads="1"/>
          </p:cNvSpPr>
          <p:nvPr/>
        </p:nvSpPr>
        <p:spPr bwMode="auto">
          <a:xfrm>
            <a:off x="5492989" y="5322951"/>
            <a:ext cx="220601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Months from randomization</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cxnSp>
        <p:nvCxnSpPr>
          <p:cNvPr id="4" name="Straight Connector 3">
            <a:extLst>
              <a:ext uri="{FF2B5EF4-FFF2-40B4-BE49-F238E27FC236}">
                <a16:creationId xmlns:a16="http://schemas.microsoft.com/office/drawing/2014/main" id="{1D3A78ED-37BF-788D-A190-4D13B19746E6}"/>
              </a:ext>
            </a:extLst>
          </p:cNvPr>
          <p:cNvCxnSpPr>
            <a:cxnSpLocks/>
          </p:cNvCxnSpPr>
          <p:nvPr/>
        </p:nvCxnSpPr>
        <p:spPr>
          <a:xfrm flipH="1" flipV="1">
            <a:off x="6319425" y="3180121"/>
            <a:ext cx="0" cy="1755648"/>
          </a:xfrm>
          <a:prstGeom prst="line">
            <a:avLst/>
          </a:prstGeom>
          <a:ln w="12700">
            <a:solidFill>
              <a:schemeClr val="tx1">
                <a:lumMod val="50000"/>
                <a:lumOff val="50000"/>
              </a:schemeClr>
            </a:solidFill>
            <a:prstDash val="sysDot"/>
          </a:ln>
        </p:spPr>
        <p:style>
          <a:lnRef idx="2">
            <a:schemeClr val="accent1"/>
          </a:lnRef>
          <a:fillRef idx="0">
            <a:schemeClr val="accent1"/>
          </a:fillRef>
          <a:effectRef idx="1">
            <a:schemeClr val="accent1"/>
          </a:effectRef>
          <a:fontRef idx="minor">
            <a:schemeClr val="tx1"/>
          </a:fontRef>
        </p:style>
      </p:cxnSp>
      <p:sp>
        <p:nvSpPr>
          <p:cNvPr id="12" name="TextBox 11">
            <a:extLst>
              <a:ext uri="{FF2B5EF4-FFF2-40B4-BE49-F238E27FC236}">
                <a16:creationId xmlns:a16="http://schemas.microsoft.com/office/drawing/2014/main" id="{A2BC4A35-6A8D-4396-B790-8DA0A2E0A17B}"/>
              </a:ext>
            </a:extLst>
          </p:cNvPr>
          <p:cNvSpPr txBox="1"/>
          <p:nvPr/>
        </p:nvSpPr>
        <p:spPr>
          <a:xfrm>
            <a:off x="5022761" y="3686937"/>
            <a:ext cx="1250900" cy="353943"/>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Calibri" panose="020F0502020204030204" pitchFamily="34" charset="0"/>
                <a:cs typeface="Calibri" panose="020F0502020204030204" pitchFamily="34" charset="0"/>
              </a:rPr>
              <a:t>38.8%</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Calibri" panose="020F0502020204030204" pitchFamily="34" charset="0"/>
                <a:cs typeface="Calibri" panose="020F0502020204030204" pitchFamily="34" charset="0"/>
              </a:rPr>
              <a:t>(95% CI: 32.2–45.4)</a:t>
            </a:r>
          </a:p>
        </p:txBody>
      </p:sp>
      <p:pic>
        <p:nvPicPr>
          <p:cNvPr id="6" name="Picture 5" descr="Clinical Trials | Jazz Pharmaceuticals">
            <a:extLst>
              <a:ext uri="{FF2B5EF4-FFF2-40B4-BE49-F238E27FC236}">
                <a16:creationId xmlns:a16="http://schemas.microsoft.com/office/drawing/2014/main" id="{2185466E-B610-2CF3-AFF3-DE8B849A29D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227239" y="100578"/>
            <a:ext cx="721170" cy="4763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519304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B90A80-4BF9-6892-A0FE-B6C11685E14B}"/>
            </a:ext>
          </a:extLst>
        </p:cNvPr>
        <p:cNvGrpSpPr/>
        <p:nvPr/>
      </p:nvGrpSpPr>
      <p:grpSpPr>
        <a:xfrm>
          <a:off x="0" y="0"/>
          <a:ext cx="0" cy="0"/>
          <a:chOff x="0" y="0"/>
          <a:chExt cx="0" cy="0"/>
        </a:xfrm>
      </p:grpSpPr>
      <p:sp>
        <p:nvSpPr>
          <p:cNvPr id="14" name="TextBox 13">
            <a:extLst>
              <a:ext uri="{FF2B5EF4-FFF2-40B4-BE49-F238E27FC236}">
                <a16:creationId xmlns:a16="http://schemas.microsoft.com/office/drawing/2014/main" id="{A07763F9-75B7-A025-F1A3-500321318F91}"/>
              </a:ext>
            </a:extLst>
          </p:cNvPr>
          <p:cNvSpPr txBox="1"/>
          <p:nvPr/>
        </p:nvSpPr>
        <p:spPr>
          <a:xfrm>
            <a:off x="256032" y="5916931"/>
            <a:ext cx="6871296" cy="369332"/>
          </a:xfrm>
          <a:prstGeom prst="rect">
            <a:avLst/>
          </a:prstGeom>
          <a:noFill/>
        </p:spPr>
        <p:txBody>
          <a:bodyPr wrap="square" lIns="0" tIns="0" rIns="0" bIns="0" rtlCol="0" anchor="b"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err="1">
                <a:ln>
                  <a:noFill/>
                </a:ln>
                <a:solidFill>
                  <a:srgbClr val="002557"/>
                </a:solidFill>
                <a:effectLst/>
                <a:uLnTx/>
                <a:uFillTx/>
                <a:latin typeface="Arial" panose="020B0604020202020204"/>
                <a:ea typeface="+mn-ea"/>
                <a:cs typeface="+mn-cs"/>
              </a:rPr>
              <a:t>a</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The</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widths of the confidence intervals were not adjusted for multiplicity and cannot be used to infer treatment effects.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CT, chemotherapy; ECOG PS, Eastern Cooperative Oncology Group performance status; EU, European Union; GEJ, gastroesophageal junction; HER2, human epidermal growth factor receptor 2; HR, hazard ratio; IHC, immunohistochemistry; ISH, in situ hybridization; NA, North America; </a:t>
            </a:r>
            <a:b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b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OS, overall survival; PD-L1, programmed death-ligand 1; ROW, rest of world; TAP, tumor area positivity; TIS, tislelizumab; </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Tras</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trastuzumab; </a:t>
            </a:r>
            <a:b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b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Zani, zanidatamab. </a:t>
            </a:r>
          </a:p>
        </p:txBody>
      </p:sp>
      <p:sp>
        <p:nvSpPr>
          <p:cNvPr id="10" name="Title 1">
            <a:extLst>
              <a:ext uri="{FF2B5EF4-FFF2-40B4-BE49-F238E27FC236}">
                <a16:creationId xmlns:a16="http://schemas.microsoft.com/office/drawing/2014/main" id="{DF296260-E7D9-4EF3-70A3-6BE0A66E1293}"/>
              </a:ext>
            </a:extLst>
          </p:cNvPr>
          <p:cNvSpPr txBox="1">
            <a:spLocks/>
          </p:cNvSpPr>
          <p:nvPr/>
        </p:nvSpPr>
        <p:spPr>
          <a:xfrm>
            <a:off x="256032" y="317499"/>
            <a:ext cx="10972800" cy="907864"/>
          </a:xfrm>
          <a:prstGeom prst="rect">
            <a:avLst/>
          </a:prstGeom>
        </p:spPr>
        <p:txBody>
          <a:bodyPr vert="horz" lIns="0" tIns="45720" rIns="0" bIns="45720" rtlCol="0" anchor="ctr">
            <a:normAutofit/>
          </a:bodyPr>
          <a:lst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a:ln>
                  <a:noFill/>
                </a:ln>
                <a:solidFill>
                  <a:srgbClr val="002557"/>
                </a:solidFill>
                <a:effectLst/>
                <a:uLnTx/>
                <a:uFillTx/>
                <a:latin typeface="Arial" panose="020B0604020202020204" pitchFamily="34" charset="0"/>
                <a:ea typeface="+mj-ea"/>
                <a:cs typeface="Arial" panose="020B0604020202020204" pitchFamily="34" charset="0"/>
              </a:rPr>
              <a:t>OS in Key Prespecified Subgroups</a:t>
            </a:r>
          </a:p>
        </p:txBody>
      </p:sp>
      <p:graphicFrame>
        <p:nvGraphicFramePr>
          <p:cNvPr id="6" name="Table 5">
            <a:extLst>
              <a:ext uri="{FF2B5EF4-FFF2-40B4-BE49-F238E27FC236}">
                <a16:creationId xmlns:a16="http://schemas.microsoft.com/office/drawing/2014/main" id="{3B2DB95B-BEE1-FDE0-AE74-E057344957E3}"/>
              </a:ext>
            </a:extLst>
          </p:cNvPr>
          <p:cNvGraphicFramePr>
            <a:graphicFrameLocks noGrp="1"/>
          </p:cNvGraphicFramePr>
          <p:nvPr/>
        </p:nvGraphicFramePr>
        <p:xfrm>
          <a:off x="256032" y="1641592"/>
          <a:ext cx="11676888" cy="4017234"/>
        </p:xfrm>
        <a:graphic>
          <a:graphicData uri="http://schemas.openxmlformats.org/drawingml/2006/table">
            <a:tbl>
              <a:tblPr firstRow="1" bandRow="1">
                <a:tableStyleId>{5940675A-B579-460E-94D1-54222C63F5DA}</a:tableStyleId>
              </a:tblPr>
              <a:tblGrid>
                <a:gridCol w="1884726">
                  <a:extLst>
                    <a:ext uri="{9D8B030D-6E8A-4147-A177-3AD203B41FA5}">
                      <a16:colId xmlns:a16="http://schemas.microsoft.com/office/drawing/2014/main" val="3526603741"/>
                    </a:ext>
                  </a:extLst>
                </a:gridCol>
                <a:gridCol w="1271705">
                  <a:extLst>
                    <a:ext uri="{9D8B030D-6E8A-4147-A177-3AD203B41FA5}">
                      <a16:colId xmlns:a16="http://schemas.microsoft.com/office/drawing/2014/main" val="783007081"/>
                    </a:ext>
                  </a:extLst>
                </a:gridCol>
                <a:gridCol w="1921219">
                  <a:extLst>
                    <a:ext uri="{9D8B030D-6E8A-4147-A177-3AD203B41FA5}">
                      <a16:colId xmlns:a16="http://schemas.microsoft.com/office/drawing/2014/main" val="1176789207"/>
                    </a:ext>
                  </a:extLst>
                </a:gridCol>
                <a:gridCol w="1921219">
                  <a:extLst>
                    <a:ext uri="{9D8B030D-6E8A-4147-A177-3AD203B41FA5}">
                      <a16:colId xmlns:a16="http://schemas.microsoft.com/office/drawing/2014/main" val="98861419"/>
                    </a:ext>
                  </a:extLst>
                </a:gridCol>
                <a:gridCol w="113501">
                  <a:extLst>
                    <a:ext uri="{9D8B030D-6E8A-4147-A177-3AD203B41FA5}">
                      <a16:colId xmlns:a16="http://schemas.microsoft.com/office/drawing/2014/main" val="2810662557"/>
                    </a:ext>
                  </a:extLst>
                </a:gridCol>
                <a:gridCol w="2403150">
                  <a:extLst>
                    <a:ext uri="{9D8B030D-6E8A-4147-A177-3AD203B41FA5}">
                      <a16:colId xmlns:a16="http://schemas.microsoft.com/office/drawing/2014/main" val="1586498817"/>
                    </a:ext>
                  </a:extLst>
                </a:gridCol>
                <a:gridCol w="2161368">
                  <a:extLst>
                    <a:ext uri="{9D8B030D-6E8A-4147-A177-3AD203B41FA5}">
                      <a16:colId xmlns:a16="http://schemas.microsoft.com/office/drawing/2014/main" val="449299739"/>
                    </a:ext>
                  </a:extLst>
                </a:gridCol>
              </a:tblGrid>
              <a:tr h="371719">
                <a:tc>
                  <a:txBody>
                    <a:bodyPr/>
                    <a:lstStyle/>
                    <a:p>
                      <a:pPr algn="l">
                        <a:lnSpc>
                          <a:spcPct val="90000"/>
                        </a:lnSpc>
                      </a:pPr>
                      <a:r>
                        <a:rPr lang="en-US" sz="1200" b="1">
                          <a:solidFill>
                            <a:schemeClr val="tx1"/>
                          </a:solidFill>
                        </a:rPr>
                        <a:t>Subgroup</a:t>
                      </a:r>
                    </a:p>
                  </a:txBody>
                  <a:tcPr marL="45720" marR="45720" marT="27432" marB="27432" anchor="b">
                    <a:lnL w="12700" cmpd="sng">
                      <a:noFill/>
                    </a:lnL>
                    <a:lnR w="12700" cmpd="sng">
                      <a:noFill/>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90000"/>
                        </a:lnSpc>
                      </a:pPr>
                      <a:r>
                        <a:rPr lang="en-US" sz="1200" b="1">
                          <a:solidFill>
                            <a:schemeClr val="tx1"/>
                          </a:solidFill>
                        </a:rPr>
                        <a:t>Category</a:t>
                      </a:r>
                    </a:p>
                  </a:txBody>
                  <a:tcPr marL="45720" marR="45720" marT="27432" marB="27432" anchor="b">
                    <a:lnL w="12700" cmpd="sng">
                      <a:noFill/>
                    </a:lnL>
                    <a:lnR w="12700" cmpd="sng">
                      <a:noFill/>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1200" b="1">
                          <a:solidFill>
                            <a:schemeClr val="bg1"/>
                          </a:solidFill>
                        </a:rPr>
                        <a:t>Zanidatamab + tislelizumab + CT </a:t>
                      </a:r>
                    </a:p>
                  </a:txBody>
                  <a:tcPr marL="45720" marR="45720" marT="27432" marB="27432" anchor="b">
                    <a:lnL w="12700" cmpd="sng">
                      <a:noFill/>
                    </a:lnL>
                    <a:lnR w="12700" cmpd="sng">
                      <a:noFill/>
                    </a:lnR>
                    <a:lnT w="12700" cap="flat" cmpd="sng" algn="ctr">
                      <a:solidFill>
                        <a:srgbClr val="002557"/>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8764"/>
                    </a:solidFill>
                  </a:tcPr>
                </a:tc>
                <a:tc>
                  <a:txBody>
                    <a:bodyPr/>
                    <a:lstStyle/>
                    <a:p>
                      <a:pPr algn="ctr">
                        <a:lnSpc>
                          <a:spcPct val="100000"/>
                        </a:lnSpc>
                      </a:pPr>
                      <a:r>
                        <a:rPr lang="en-US" sz="1200" b="1">
                          <a:solidFill>
                            <a:schemeClr val="bg1"/>
                          </a:solidFill>
                        </a:rPr>
                        <a:t>Trastuzumab + CT</a:t>
                      </a:r>
                    </a:p>
                  </a:txBody>
                  <a:tcPr marL="45720" marR="45720" marT="27432" marB="27432" anchor="b">
                    <a:lnL w="12700" cmpd="sng">
                      <a:noFill/>
                    </a:lnL>
                    <a:lnR w="12700" cmpd="sng">
                      <a:noFill/>
                    </a:lnR>
                    <a:lnT w="12700" cap="flat" cmpd="sng" algn="ctr">
                      <a:solidFill>
                        <a:srgbClr val="002557"/>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a:lnSpc>
                          <a:spcPct val="90000"/>
                        </a:lnSpc>
                      </a:pPr>
                      <a:endParaRPr lang="en-US" sz="100" b="1">
                        <a:solidFill>
                          <a:schemeClr val="bg1"/>
                        </a:solidFill>
                      </a:endParaRPr>
                    </a:p>
                  </a:txBody>
                  <a:tcPr marL="0" marR="0" marT="0" marB="0"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endParaRPr lang="en-US" sz="1000" b="1">
                        <a:solidFill>
                          <a:schemeClr val="bg1"/>
                        </a:solidFill>
                      </a:endParaRPr>
                    </a:p>
                  </a:txBody>
                  <a:tcPr marL="45720" marR="45720" marT="27432" marB="27432" anchor="ctr">
                    <a:lnL w="12700" cmpd="sng">
                      <a:noFill/>
                    </a:lnL>
                    <a:lnR w="12700" cmpd="sng">
                      <a:noFill/>
                    </a:lnR>
                    <a:lnT w="12700" cap="flat" cmpd="sng" algn="ctr">
                      <a:noFill/>
                      <a:prstDash val="solid"/>
                      <a:round/>
                      <a:headEnd type="none" w="med" len="med"/>
                      <a:tailEnd type="none" w="med" len="med"/>
                    </a:lnT>
                    <a:lnB w="28575" cap="flat" cmpd="sng" algn="ctr">
                      <a:solidFill>
                        <a:srgbClr val="00876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1200" b="1">
                          <a:solidFill>
                            <a:srgbClr val="008764"/>
                          </a:solidFill>
                        </a:rPr>
                        <a:t>OS </a:t>
                      </a:r>
                      <a:r>
                        <a:rPr lang="en-US" sz="1200" b="1" err="1">
                          <a:solidFill>
                            <a:srgbClr val="008764"/>
                          </a:solidFill>
                        </a:rPr>
                        <a:t>HR</a:t>
                      </a:r>
                      <a:r>
                        <a:rPr lang="en-US" sz="1200" b="1" baseline="30000" err="1">
                          <a:solidFill>
                            <a:srgbClr val="008764"/>
                          </a:solidFill>
                        </a:rPr>
                        <a:t>a</a:t>
                      </a:r>
                      <a:r>
                        <a:rPr lang="en-US" sz="1200" b="1">
                          <a:solidFill>
                            <a:srgbClr val="008764"/>
                          </a:solidFill>
                        </a:rPr>
                        <a:t> </a:t>
                      </a:r>
                      <a:br>
                        <a:rPr lang="en-US" sz="1200" b="1">
                          <a:solidFill>
                            <a:srgbClr val="008764"/>
                          </a:solidFill>
                        </a:rPr>
                      </a:br>
                      <a:r>
                        <a:rPr lang="en-US" sz="1200" b="1">
                          <a:solidFill>
                            <a:srgbClr val="008764"/>
                          </a:solidFill>
                        </a:rPr>
                        <a:t>(95% CI)</a:t>
                      </a:r>
                    </a:p>
                  </a:txBody>
                  <a:tcPr marL="45720" marR="45720" marT="27432" marB="27432" anchor="ctr">
                    <a:lnL w="12700" cmpd="sng">
                      <a:noFill/>
                    </a:lnL>
                    <a:lnR w="12700" cmpd="sng">
                      <a:noFill/>
                    </a:lnR>
                    <a:lnT w="12700" cap="flat" cmpd="sng" algn="ctr">
                      <a:noFill/>
                      <a:prstDash val="solid"/>
                      <a:round/>
                      <a:headEnd type="none" w="med" len="med"/>
                      <a:tailEnd type="none" w="med" len="med"/>
                    </a:lnT>
                    <a:lnB w="28575" cap="flat" cmpd="sng" algn="ctr">
                      <a:solidFill>
                        <a:srgbClr val="008764"/>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52138102"/>
                  </a:ext>
                </a:extLst>
              </a:tr>
              <a:tr h="239774">
                <a:tc>
                  <a:txBody>
                    <a:bodyPr/>
                    <a:lstStyle/>
                    <a:p>
                      <a:pPr algn="l">
                        <a:lnSpc>
                          <a:spcPct val="90000"/>
                        </a:lnSpc>
                      </a:pPr>
                      <a:r>
                        <a:rPr lang="en-US" sz="1000" b="1">
                          <a:solidFill>
                            <a:schemeClr val="tx1"/>
                          </a:solidFill>
                        </a:rPr>
                        <a:t>All patients</a:t>
                      </a: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l">
                        <a:lnSpc>
                          <a:spcPct val="90000"/>
                        </a:lnSpc>
                      </a:pPr>
                      <a:endParaRPr lang="en-US" sz="1000">
                        <a:solidFill>
                          <a:schemeClr val="tx1"/>
                        </a:solidFill>
                      </a:endParaRPr>
                    </a:p>
                  </a:txBody>
                  <a:tcPr marL="45720" marR="45720" marT="27432" marB="27432"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a:lnSpc>
                          <a:spcPct val="90000"/>
                        </a:lnSpc>
                      </a:pPr>
                      <a:r>
                        <a:rPr lang="en-US" sz="1000" b="1">
                          <a:solidFill>
                            <a:schemeClr val="tx1"/>
                          </a:solidFill>
                        </a:rPr>
                        <a:t>134/302</a:t>
                      </a:r>
                    </a:p>
                  </a:txBody>
                  <a:tcPr marL="45720" marR="45720" marT="27432" marB="27432"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000" b="1">
                          <a:solidFill>
                            <a:schemeClr val="tx1"/>
                          </a:solidFill>
                        </a:rPr>
                        <a:t>170/308</a:t>
                      </a:r>
                    </a:p>
                  </a:txBody>
                  <a:tcPr marL="45720" marR="45720" marT="27432" marB="27432" anchor="ctr">
                    <a:lnL w="12700" cmpd="sng">
                      <a:noFill/>
                    </a:lnL>
                    <a:lnR w="1905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00" b="1">
                        <a:solidFill>
                          <a:schemeClr val="tx1"/>
                        </a:solidFill>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90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28575" cap="flat" cmpd="sng" algn="ctr">
                      <a:solidFill>
                        <a:srgbClr val="008764"/>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8764">
                        <a:alpha val="5098"/>
                      </a:srgbClr>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000" b="1">
                          <a:solidFill>
                            <a:schemeClr val="tx1"/>
                          </a:solidFill>
                        </a:rPr>
                        <a:t>0.72 (0.57</a:t>
                      </a:r>
                      <a:r>
                        <a:rPr lang="en-US" sz="1000" b="1">
                          <a:solidFill>
                            <a:schemeClr val="tx1"/>
                          </a:solidFill>
                          <a:latin typeface="+mj-lt"/>
                          <a:ea typeface="Calibri" panose="020F0502020204030204" pitchFamily="34" charset="0"/>
                          <a:cs typeface="Calibri" panose="020F0502020204030204" pitchFamily="34" charset="0"/>
                        </a:rPr>
                        <a:t>–</a:t>
                      </a:r>
                      <a:r>
                        <a:rPr lang="en-US" sz="1000" b="1">
                          <a:solidFill>
                            <a:schemeClr val="tx1"/>
                          </a:solidFill>
                        </a:rPr>
                        <a:t>0.90)</a:t>
                      </a:r>
                    </a:p>
                  </a:txBody>
                  <a:tcPr marL="45720" marR="45720" marT="27432" marB="27432" anchor="ctr">
                    <a:lnL w="12700" cmpd="sng">
                      <a:noFill/>
                    </a:lnL>
                    <a:lnR w="28575" cap="flat" cmpd="sng" algn="ctr">
                      <a:solidFill>
                        <a:srgbClr val="008764"/>
                      </a:solidFill>
                      <a:prstDash val="solid"/>
                      <a:round/>
                      <a:headEnd type="none" w="med" len="med"/>
                      <a:tailEnd type="none" w="med" len="med"/>
                    </a:lnR>
                    <a:lnT w="28575" cap="flat" cmpd="sng" algn="ctr">
                      <a:solidFill>
                        <a:srgbClr val="008764"/>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547285790"/>
                  </a:ext>
                </a:extLst>
              </a:tr>
              <a:tr h="239774">
                <a:tc>
                  <a:txBody>
                    <a:bodyPr/>
                    <a:lstStyle/>
                    <a:p>
                      <a:pPr algn="l">
                        <a:lnSpc>
                          <a:spcPct val="90000"/>
                        </a:lnSpc>
                      </a:pPr>
                      <a:r>
                        <a:rPr lang="en-US" sz="1000" b="1">
                          <a:solidFill>
                            <a:schemeClr val="tx1"/>
                          </a:solidFill>
                        </a:rPr>
                        <a:t>Age, years</a:t>
                      </a:r>
                    </a:p>
                  </a:txBody>
                  <a:tcPr marL="45720" marR="45720" marT="27432" marB="27432" anchor="ctr">
                    <a:lnL w="1905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2F2F2"/>
                    </a:solidFill>
                  </a:tcPr>
                </a:tc>
                <a:tc>
                  <a:txBody>
                    <a:bodyPr/>
                    <a:lstStyle/>
                    <a:p>
                      <a:pPr marL="91440" algn="l">
                        <a:lnSpc>
                          <a:spcPct val="90000"/>
                        </a:lnSpc>
                      </a:pPr>
                      <a:r>
                        <a:rPr lang="en-US" sz="1000">
                          <a:solidFill>
                            <a:schemeClr val="tx1"/>
                          </a:solidFill>
                        </a:rPr>
                        <a:t>&lt;65</a:t>
                      </a:r>
                    </a:p>
                  </a:txBody>
                  <a:tcPr marL="45720" marR="45720" marT="27432" marB="27432"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68/163</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99/162</a:t>
                      </a:r>
                    </a:p>
                  </a:txBody>
                  <a:tcPr marL="9525" marR="9525" marT="9525" marB="0" anchor="ctr">
                    <a:lnL w="12700" cmpd="sng">
                      <a:noFill/>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2F2F2"/>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8764">
                        <a:alpha val="5098"/>
                      </a:srgbClr>
                    </a:solidFill>
                  </a:tcPr>
                </a:tc>
                <a:tc>
                  <a:txBody>
                    <a:bodyPr/>
                    <a:lstStyle/>
                    <a:p>
                      <a:pPr algn="ctr" fontAlgn="t"/>
                      <a:r>
                        <a:rPr lang="en-US" sz="1000" b="0" i="0" u="none" strike="noStrike">
                          <a:solidFill>
                            <a:schemeClr val="tx1"/>
                          </a:solidFill>
                          <a:effectLst/>
                          <a:latin typeface="+mj-lt"/>
                          <a:ea typeface="Calibri" panose="020F0502020204030204" pitchFamily="34" charset="0"/>
                          <a:cs typeface="Calibri" panose="020F0502020204030204" pitchFamily="34" charset="0"/>
                        </a:rPr>
                        <a:t>0.60 (0.44</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0.82)</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442300945"/>
                  </a:ext>
                </a:extLst>
              </a:tr>
              <a:tr h="239774">
                <a:tc>
                  <a:txBody>
                    <a:bodyPr/>
                    <a:lstStyle/>
                    <a:p>
                      <a:pPr algn="l">
                        <a:lnSpc>
                          <a:spcPct val="90000"/>
                        </a:lnSpc>
                      </a:pP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2F2F2"/>
                    </a:solidFill>
                  </a:tcPr>
                </a:tc>
                <a:tc>
                  <a:txBody>
                    <a:bodyPr/>
                    <a:lstStyle/>
                    <a:p>
                      <a:pPr marL="91440" algn="l">
                        <a:lnSpc>
                          <a:spcPct val="90000"/>
                        </a:lnSpc>
                      </a:pPr>
                      <a:r>
                        <a:rPr lang="en-US" sz="1000">
                          <a:solidFill>
                            <a:schemeClr val="tx1"/>
                          </a:solidFill>
                        </a:rPr>
                        <a:t>≥65</a:t>
                      </a:r>
                    </a:p>
                  </a:txBody>
                  <a:tcPr marL="45720" marR="45720" marT="27432" marB="27432"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66/139</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71/146</a:t>
                      </a:r>
                    </a:p>
                  </a:txBody>
                  <a:tcPr marL="9525" marR="9525" marT="9525" marB="0" anchor="ctr">
                    <a:lnL w="12700" cmpd="sng">
                      <a:noFill/>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2F2F2"/>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8764">
                        <a:alpha val="5098"/>
                      </a:srgbClr>
                    </a:solidFill>
                  </a:tcPr>
                </a:tc>
                <a:tc>
                  <a:txBody>
                    <a:bodyPr/>
                    <a:lstStyle/>
                    <a:p>
                      <a:pPr algn="ctr" fontAlgn="t"/>
                      <a:r>
                        <a:rPr lang="en-US" sz="1000" b="0" i="0" u="none" strike="noStrike">
                          <a:solidFill>
                            <a:schemeClr val="tx1"/>
                          </a:solidFill>
                          <a:effectLst/>
                          <a:latin typeface="+mj-lt"/>
                          <a:ea typeface="Calibri" panose="020F0502020204030204" pitchFamily="34" charset="0"/>
                          <a:cs typeface="Calibri" panose="020F0502020204030204" pitchFamily="34" charset="0"/>
                        </a:rPr>
                        <a:t>0.91 (0.65</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1.28)</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3303220375"/>
                  </a:ext>
                </a:extLst>
              </a:tr>
              <a:tr h="239774">
                <a:tc>
                  <a:txBody>
                    <a:bodyPr/>
                    <a:lstStyle/>
                    <a:p>
                      <a:pPr algn="l">
                        <a:lnSpc>
                          <a:spcPct val="90000"/>
                        </a:lnSpc>
                      </a:pPr>
                      <a:r>
                        <a:rPr lang="en-US" sz="1000" b="1">
                          <a:solidFill>
                            <a:schemeClr val="tx1"/>
                          </a:solidFill>
                        </a:rPr>
                        <a:t>Geographic region</a:t>
                      </a: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91440" algn="l">
                        <a:lnSpc>
                          <a:spcPct val="90000"/>
                        </a:lnSpc>
                      </a:pPr>
                      <a:r>
                        <a:rPr lang="en-US" sz="1000">
                          <a:solidFill>
                            <a:schemeClr val="tx1"/>
                          </a:solidFill>
                        </a:rPr>
                        <a:t>Asia</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63/159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89/165</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algn="ctr" fontAlgn="t"/>
                      <a:r>
                        <a:rPr lang="en-US" sz="1000" b="0" i="0" u="none" strike="noStrike">
                          <a:solidFill>
                            <a:schemeClr val="tx1"/>
                          </a:solidFill>
                          <a:effectLst/>
                          <a:latin typeface="+mj-lt"/>
                          <a:ea typeface="Calibri" panose="020F0502020204030204" pitchFamily="34" charset="0"/>
                          <a:cs typeface="Calibri" panose="020F0502020204030204" pitchFamily="34" charset="0"/>
                        </a:rPr>
                        <a:t>0.64 (0.46</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0.88)</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197453733"/>
                  </a:ext>
                </a:extLst>
              </a:tr>
              <a:tr h="239774">
                <a:tc>
                  <a:txBody>
                    <a:bodyPr/>
                    <a:lstStyle/>
                    <a:p>
                      <a:pPr marL="91440" algn="l">
                        <a:lnSpc>
                          <a:spcPct val="90000"/>
                        </a:lnSpc>
                      </a:pP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91440" algn="l">
                        <a:lnSpc>
                          <a:spcPct val="90000"/>
                        </a:lnSpc>
                      </a:pPr>
                      <a:r>
                        <a:rPr lang="en-US" sz="1000">
                          <a:solidFill>
                            <a:schemeClr val="tx1"/>
                          </a:solidFill>
                        </a:rPr>
                        <a:t>EU/NA</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46/95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52/93</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algn="ctr" fontAlgn="t"/>
                      <a:r>
                        <a:rPr lang="en-US" sz="1000" b="0" i="0" u="none" strike="noStrike">
                          <a:solidFill>
                            <a:schemeClr val="tx1"/>
                          </a:solidFill>
                          <a:effectLst/>
                          <a:latin typeface="+mj-lt"/>
                          <a:ea typeface="Calibri" panose="020F0502020204030204" pitchFamily="34" charset="0"/>
                          <a:cs typeface="Calibri" panose="020F0502020204030204" pitchFamily="34" charset="0"/>
                        </a:rPr>
                        <a:t>0.84 (0.57</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1.25)</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4040875887"/>
                  </a:ext>
                </a:extLst>
              </a:tr>
              <a:tr h="239774">
                <a:tc>
                  <a:txBody>
                    <a:bodyPr/>
                    <a:lstStyle/>
                    <a:p>
                      <a:pPr marL="91440" algn="l">
                        <a:lnSpc>
                          <a:spcPct val="90000"/>
                        </a:lnSpc>
                      </a:pP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91440" algn="l">
                        <a:lnSpc>
                          <a:spcPct val="90000"/>
                        </a:lnSpc>
                      </a:pPr>
                      <a:r>
                        <a:rPr lang="en-US" sz="1000">
                          <a:solidFill>
                            <a:schemeClr val="tx1"/>
                          </a:solidFill>
                        </a:rPr>
                        <a:t>ROW</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25/48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29/50</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algn="ctr" fontAlgn="t"/>
                      <a:r>
                        <a:rPr lang="en-US" sz="1000" b="0" i="0" u="none" strike="noStrike">
                          <a:solidFill>
                            <a:schemeClr val="tx1"/>
                          </a:solidFill>
                          <a:effectLst/>
                          <a:latin typeface="+mj-lt"/>
                          <a:ea typeface="Calibri" panose="020F0502020204030204" pitchFamily="34" charset="0"/>
                          <a:cs typeface="Calibri" panose="020F0502020204030204" pitchFamily="34" charset="0"/>
                        </a:rPr>
                        <a:t>0.80 (0.47</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1.36)</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748739560"/>
                  </a:ext>
                </a:extLst>
              </a:tr>
              <a:tr h="239774">
                <a:tc>
                  <a:txBody>
                    <a:bodyPr/>
                    <a:lstStyle/>
                    <a:p>
                      <a:pPr algn="l">
                        <a:lnSpc>
                          <a:spcPct val="90000"/>
                        </a:lnSpc>
                      </a:pPr>
                      <a:r>
                        <a:rPr lang="en-US" sz="1000" b="1">
                          <a:solidFill>
                            <a:schemeClr val="tx1"/>
                          </a:solidFill>
                        </a:rPr>
                        <a:t>ECOG PS</a:t>
                      </a: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marL="91440" algn="l">
                        <a:lnSpc>
                          <a:spcPct val="90000"/>
                        </a:lnSpc>
                      </a:pPr>
                      <a:r>
                        <a:rPr lang="en-US" sz="1000">
                          <a:solidFill>
                            <a:schemeClr val="tx1"/>
                          </a:solidFill>
                        </a:rPr>
                        <a:t>0</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41/121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52/120</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algn="ctr" fontAlgn="t"/>
                      <a:r>
                        <a:rPr lang="en-US" sz="1000" b="0" i="0" u="none" strike="noStrike">
                          <a:solidFill>
                            <a:schemeClr val="tx1"/>
                          </a:solidFill>
                          <a:effectLst/>
                          <a:latin typeface="+mj-lt"/>
                          <a:ea typeface="Calibri" panose="020F0502020204030204" pitchFamily="34" charset="0"/>
                          <a:cs typeface="Calibri" panose="020F0502020204030204" pitchFamily="34" charset="0"/>
                        </a:rPr>
                        <a:t>0.72 (0.48</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1.09)</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1324822824"/>
                  </a:ext>
                </a:extLst>
              </a:tr>
              <a:tr h="239774">
                <a:tc>
                  <a:txBody>
                    <a:bodyPr/>
                    <a:lstStyle/>
                    <a:p>
                      <a:pPr marL="91440" algn="l">
                        <a:lnSpc>
                          <a:spcPct val="90000"/>
                        </a:lnSpc>
                      </a:pP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marL="91440" algn="l">
                        <a:lnSpc>
                          <a:spcPct val="90000"/>
                        </a:lnSpc>
                      </a:pPr>
                      <a:r>
                        <a:rPr lang="en-US" sz="1000">
                          <a:solidFill>
                            <a:schemeClr val="tx1"/>
                          </a:solidFill>
                        </a:rPr>
                        <a:t>1</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92/180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118/188</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algn="ctr" fontAlgn="t"/>
                      <a:r>
                        <a:rPr lang="en-US" sz="1000" b="0" i="0" u="none" strike="noStrike">
                          <a:solidFill>
                            <a:schemeClr val="tx1"/>
                          </a:solidFill>
                          <a:effectLst/>
                          <a:latin typeface="+mj-lt"/>
                          <a:ea typeface="Calibri" panose="020F0502020204030204" pitchFamily="34" charset="0"/>
                          <a:cs typeface="Calibri" panose="020F0502020204030204" pitchFamily="34" charset="0"/>
                        </a:rPr>
                        <a:t>0.72 (0.55</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0.95)</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731391611"/>
                  </a:ext>
                </a:extLst>
              </a:tr>
              <a:tr h="239774">
                <a:tc>
                  <a:txBody>
                    <a:bodyPr/>
                    <a:lstStyle/>
                    <a:p>
                      <a:pPr algn="l">
                        <a:lnSpc>
                          <a:spcPct val="90000"/>
                        </a:lnSpc>
                      </a:pPr>
                      <a:r>
                        <a:rPr lang="en-US" sz="1000" b="1">
                          <a:solidFill>
                            <a:schemeClr val="tx1"/>
                          </a:solidFill>
                        </a:rPr>
                        <a:t>Anatomical subtype</a:t>
                      </a: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91440" algn="l">
                        <a:lnSpc>
                          <a:spcPct val="90000"/>
                        </a:lnSpc>
                      </a:pPr>
                      <a:r>
                        <a:rPr lang="en-US" sz="1000">
                          <a:solidFill>
                            <a:schemeClr val="tx1"/>
                          </a:solidFill>
                        </a:rPr>
                        <a:t>Gastric</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87/208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127/226</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algn="ctr" fontAlgn="t"/>
                      <a:r>
                        <a:rPr lang="en-US" sz="1000" b="0" i="0" u="none" strike="noStrike">
                          <a:solidFill>
                            <a:schemeClr val="tx1"/>
                          </a:solidFill>
                          <a:effectLst/>
                          <a:latin typeface="+mj-lt"/>
                          <a:ea typeface="Calibri" panose="020F0502020204030204" pitchFamily="34" charset="0"/>
                          <a:cs typeface="Calibri" panose="020F0502020204030204" pitchFamily="34" charset="0"/>
                        </a:rPr>
                        <a:t>0.63 (0.48</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0.83)</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681080515"/>
                  </a:ext>
                </a:extLst>
              </a:tr>
              <a:tr h="239774">
                <a:tc>
                  <a:txBody>
                    <a:bodyPr/>
                    <a:lstStyle/>
                    <a:p>
                      <a:pPr algn="l">
                        <a:lnSpc>
                          <a:spcPct val="90000"/>
                        </a:lnSpc>
                      </a:pP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91440" algn="l">
                        <a:lnSpc>
                          <a:spcPct val="90000"/>
                        </a:lnSpc>
                      </a:pPr>
                      <a:r>
                        <a:rPr lang="en-US" sz="1000">
                          <a:solidFill>
                            <a:schemeClr val="tx1"/>
                          </a:solidFill>
                        </a:rPr>
                        <a:t>GEJ</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42/74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33/60</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algn="ctr" fontAlgn="t"/>
                      <a:r>
                        <a:rPr lang="en-US" sz="1000" b="0" i="0" u="none" strike="noStrike">
                          <a:solidFill>
                            <a:schemeClr val="tx1"/>
                          </a:solidFill>
                          <a:effectLst/>
                          <a:latin typeface="+mj-lt"/>
                          <a:ea typeface="Calibri" panose="020F0502020204030204" pitchFamily="34" charset="0"/>
                          <a:cs typeface="Calibri" panose="020F0502020204030204" pitchFamily="34" charset="0"/>
                        </a:rPr>
                        <a:t>1.14 (0.72</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1.80)</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1970608773"/>
                  </a:ext>
                </a:extLst>
              </a:tr>
              <a:tr h="239774">
                <a:tc>
                  <a:txBody>
                    <a:bodyPr/>
                    <a:lstStyle/>
                    <a:p>
                      <a:pPr algn="l">
                        <a:lnSpc>
                          <a:spcPct val="90000"/>
                        </a:lnSpc>
                      </a:pP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91440" algn="l">
                        <a:lnSpc>
                          <a:spcPct val="90000"/>
                        </a:lnSpc>
                      </a:pPr>
                      <a:r>
                        <a:rPr lang="en-US" sz="1000">
                          <a:solidFill>
                            <a:schemeClr val="tx1"/>
                          </a:solidFill>
                        </a:rPr>
                        <a:t>Esophageal</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5/20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r>
                        <a:rPr lang="en-US" sz="1000" b="0" i="0" u="none" strike="noStrike">
                          <a:solidFill>
                            <a:schemeClr val="tx1"/>
                          </a:solidFill>
                          <a:effectLst/>
                          <a:latin typeface="+mj-lt"/>
                        </a:rPr>
                        <a:t>10/22</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marL="0" marR="0" lvl="0" indent="0" algn="ctr" defTabSz="1524030" rtl="0" eaLnBrk="1" fontAlgn="t" latinLnBrk="0" hangingPunct="1">
                        <a:lnSpc>
                          <a:spcPct val="100000"/>
                        </a:lnSpc>
                        <a:spcBef>
                          <a:spcPts val="0"/>
                        </a:spcBef>
                        <a:spcAft>
                          <a:spcPts val="0"/>
                        </a:spcAft>
                        <a:buClrTx/>
                        <a:buSzTx/>
                        <a:buFontTx/>
                        <a:buNone/>
                        <a:tabLst/>
                        <a:defRPr/>
                      </a:pPr>
                      <a:r>
                        <a:rPr lang="en-US" sz="1000" b="0" i="0" u="none" strike="noStrike">
                          <a:solidFill>
                            <a:schemeClr val="tx1"/>
                          </a:solidFill>
                          <a:effectLst/>
                          <a:latin typeface="+mj-lt"/>
                          <a:ea typeface="Calibri" panose="020F0502020204030204" pitchFamily="34" charset="0"/>
                          <a:cs typeface="Calibri" panose="020F0502020204030204" pitchFamily="34" charset="0"/>
                        </a:rPr>
                        <a:t>0.51 (0.17</a:t>
                      </a:r>
                      <a:r>
                        <a:rPr lang="en-US" sz="1000" kern="1200">
                          <a:solidFill>
                            <a:schemeClr val="tx1"/>
                          </a:solidFill>
                          <a:latin typeface="+mn-lt"/>
                          <a:ea typeface="Calibri" panose="020F0502020204030204" pitchFamily="34" charset="0"/>
                          <a:cs typeface="Calibri" panose="020F0502020204030204" pitchFamily="34" charset="0"/>
                        </a:rPr>
                        <a:t>–</a:t>
                      </a:r>
                      <a:r>
                        <a:rPr lang="en-US" sz="1000" b="0" i="0" u="none" strike="noStrike">
                          <a:solidFill>
                            <a:schemeClr val="tx1"/>
                          </a:solidFill>
                          <a:effectLst/>
                          <a:latin typeface="+mj-lt"/>
                          <a:ea typeface="Calibri" panose="020F0502020204030204" pitchFamily="34" charset="0"/>
                          <a:cs typeface="Calibri" panose="020F0502020204030204" pitchFamily="34" charset="0"/>
                        </a:rPr>
                        <a:t>1.52)</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2045966147"/>
                  </a:ext>
                </a:extLst>
              </a:tr>
              <a:tr h="239774">
                <a:tc>
                  <a:txBody>
                    <a:bodyPr/>
                    <a:lstStyle/>
                    <a:p>
                      <a:pPr algn="l">
                        <a:lnSpc>
                          <a:spcPct val="90000"/>
                        </a:lnSpc>
                      </a:pPr>
                      <a:r>
                        <a:rPr lang="en-US" sz="1000" b="1">
                          <a:solidFill>
                            <a:schemeClr val="tx1"/>
                          </a:solidFill>
                        </a:rPr>
                        <a:t>HER2 status</a:t>
                      </a: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marL="91440" algn="l">
                        <a:lnSpc>
                          <a:spcPct val="90000"/>
                        </a:lnSpc>
                      </a:pPr>
                      <a:r>
                        <a:rPr lang="en-US" sz="1000">
                          <a:solidFill>
                            <a:schemeClr val="tx1"/>
                          </a:solidFill>
                        </a:rPr>
                        <a:t>IHC 3+</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106/251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138/255</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marL="0" marR="0" lvl="0" indent="0" algn="ctr" defTabSz="1524030" rtl="0" eaLnBrk="1" fontAlgn="t" latinLnBrk="0" hangingPunct="1">
                        <a:lnSpc>
                          <a:spcPct val="100000"/>
                        </a:lnSpc>
                        <a:spcBef>
                          <a:spcPts val="0"/>
                        </a:spcBef>
                        <a:spcAft>
                          <a:spcPts val="0"/>
                        </a:spcAft>
                        <a:buClrTx/>
                        <a:buSzTx/>
                        <a:buFontTx/>
                        <a:buNone/>
                        <a:tabLst/>
                        <a:defRPr/>
                      </a:pPr>
                      <a:r>
                        <a:rPr lang="en-US" sz="1000" b="0" i="0" u="none" strike="noStrike">
                          <a:solidFill>
                            <a:schemeClr val="tx1"/>
                          </a:solidFill>
                          <a:effectLst/>
                          <a:latin typeface="+mj-lt"/>
                          <a:ea typeface="Calibri" panose="020F0502020204030204" pitchFamily="34" charset="0"/>
                          <a:cs typeface="Calibri" panose="020F0502020204030204" pitchFamily="34" charset="0"/>
                        </a:rPr>
                        <a:t>0.70 (0.55, 0.91)</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1601076854"/>
                  </a:ext>
                </a:extLst>
              </a:tr>
              <a:tr h="239774">
                <a:tc>
                  <a:txBody>
                    <a:bodyPr/>
                    <a:lstStyle/>
                    <a:p>
                      <a:pPr algn="l">
                        <a:lnSpc>
                          <a:spcPct val="90000"/>
                        </a:lnSpc>
                      </a:pP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marL="91440" algn="l">
                        <a:lnSpc>
                          <a:spcPct val="90000"/>
                        </a:lnSpc>
                      </a:pPr>
                      <a:r>
                        <a:rPr lang="en-US" sz="1000">
                          <a:solidFill>
                            <a:schemeClr val="tx1"/>
                          </a:solidFill>
                        </a:rPr>
                        <a:t>IHC 2+/ISH+</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28/51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r>
                        <a:rPr lang="en-US" sz="1000" b="0" i="0" u="none" strike="noStrike">
                          <a:solidFill>
                            <a:schemeClr val="tx1"/>
                          </a:solidFill>
                          <a:effectLst/>
                          <a:latin typeface="+mj-lt"/>
                        </a:rPr>
                        <a:t>31/52</a:t>
                      </a:r>
                    </a:p>
                  </a:txBody>
                  <a:tcPr marL="9525" marR="9525" marT="9525" marB="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algn="ctr" fontAlgn="t"/>
                      <a:endParaRPr lang="en-US" sz="100" b="0" i="0" u="none" strike="noStrike">
                        <a:solidFill>
                          <a:schemeClr val="tx1"/>
                        </a:solidFill>
                        <a:effectLst/>
                        <a:latin typeface="+mj-lt"/>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marL="0" marR="0" lvl="0" indent="0" algn="ctr" defTabSz="1524030" rtl="0" eaLnBrk="1" fontAlgn="t" latinLnBrk="0" hangingPunct="1">
                        <a:lnSpc>
                          <a:spcPct val="100000"/>
                        </a:lnSpc>
                        <a:spcBef>
                          <a:spcPts val="0"/>
                        </a:spcBef>
                        <a:spcAft>
                          <a:spcPts val="0"/>
                        </a:spcAft>
                        <a:buClrTx/>
                        <a:buSzTx/>
                        <a:buFontTx/>
                        <a:buNone/>
                        <a:tabLst/>
                        <a:defRPr/>
                      </a:pPr>
                      <a:r>
                        <a:rPr lang="en-US" sz="1000" b="0" i="0" u="none" strike="noStrike">
                          <a:solidFill>
                            <a:schemeClr val="tx1"/>
                          </a:solidFill>
                          <a:effectLst/>
                          <a:latin typeface="+mj-lt"/>
                          <a:ea typeface="Calibri" panose="020F0502020204030204" pitchFamily="34" charset="0"/>
                          <a:cs typeface="Calibri" panose="020F0502020204030204" pitchFamily="34" charset="0"/>
                        </a:rPr>
                        <a:t>0.83 (0.50, 1.39)</a:t>
                      </a:r>
                    </a:p>
                  </a:txBody>
                  <a:tcPr marL="9525" marR="9525" marT="9525" marB="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150067053"/>
                  </a:ext>
                </a:extLst>
              </a:tr>
              <a:tr h="239774">
                <a:tc>
                  <a:txBody>
                    <a:bodyPr/>
                    <a:lstStyle/>
                    <a:p>
                      <a:pPr marL="0" algn="l">
                        <a:lnSpc>
                          <a:spcPct val="90000"/>
                        </a:lnSpc>
                      </a:pPr>
                      <a:r>
                        <a:rPr lang="en-US" sz="1000" b="1">
                          <a:solidFill>
                            <a:schemeClr val="tx1"/>
                          </a:solidFill>
                        </a:rPr>
                        <a:t>PD-L1 status</a:t>
                      </a: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91440" algn="l">
                        <a:lnSpc>
                          <a:spcPct val="90000"/>
                        </a:lnSpc>
                      </a:pPr>
                      <a:r>
                        <a:rPr lang="en-US" sz="1000">
                          <a:solidFill>
                            <a:schemeClr val="tx1"/>
                          </a:solidFill>
                        </a:rPr>
                        <a:t>TAP &lt;1%</a:t>
                      </a:r>
                    </a:p>
                  </a:txBody>
                  <a:tcPr marL="45720" marR="45720" marT="27432" marB="27432"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1524030" rtl="0" eaLnBrk="1" fontAlgn="auto" latinLnBrk="0" hangingPunct="1">
                        <a:lnSpc>
                          <a:spcPct val="100000"/>
                        </a:lnSpc>
                        <a:spcBef>
                          <a:spcPts val="0"/>
                        </a:spcBef>
                        <a:spcAft>
                          <a:spcPts val="0"/>
                        </a:spcAft>
                        <a:buClrTx/>
                        <a:buSzTx/>
                        <a:buFontTx/>
                        <a:buNone/>
                        <a:tabLst/>
                        <a:defRPr/>
                      </a:pPr>
                      <a:r>
                        <a:rPr lang="en-US" sz="1000">
                          <a:solidFill>
                            <a:schemeClr val="tx1"/>
                          </a:solidFill>
                          <a:latin typeface="+mj-lt"/>
                          <a:cs typeface="Calibri" panose="020F0502020204030204" pitchFamily="34" charset="0"/>
                        </a:rPr>
                        <a:t>38/90</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1524030" rtl="0" eaLnBrk="1" fontAlgn="auto" latinLnBrk="0" hangingPunct="1">
                        <a:lnSpc>
                          <a:spcPct val="100000"/>
                        </a:lnSpc>
                        <a:spcBef>
                          <a:spcPts val="0"/>
                        </a:spcBef>
                        <a:spcAft>
                          <a:spcPts val="0"/>
                        </a:spcAft>
                        <a:buClrTx/>
                        <a:buSzTx/>
                        <a:buFontTx/>
                        <a:buNone/>
                        <a:tabLst/>
                        <a:defRPr/>
                      </a:pPr>
                      <a:r>
                        <a:rPr lang="en-US" sz="1000">
                          <a:solidFill>
                            <a:schemeClr val="tx1"/>
                          </a:solidFill>
                          <a:latin typeface="+mj-lt"/>
                          <a:cs typeface="Calibri" panose="020F0502020204030204" pitchFamily="34" charset="0"/>
                        </a:rPr>
                        <a:t>65/98</a:t>
                      </a:r>
                    </a:p>
                  </a:txBody>
                  <a:tcPr marL="68580" marR="68580" marT="34290" marB="34290" anchor="ct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1524030" rtl="0" eaLnBrk="1" fontAlgn="auto" latinLnBrk="0" hangingPunct="1">
                        <a:lnSpc>
                          <a:spcPct val="100000"/>
                        </a:lnSpc>
                        <a:spcBef>
                          <a:spcPts val="0"/>
                        </a:spcBef>
                        <a:spcAft>
                          <a:spcPts val="0"/>
                        </a:spcAft>
                        <a:buClrTx/>
                        <a:buSzTx/>
                        <a:buFontTx/>
                        <a:buNone/>
                        <a:tabLst/>
                        <a:defRPr/>
                      </a:pPr>
                      <a:endParaRPr lang="en-US" sz="100">
                        <a:solidFill>
                          <a:schemeClr val="tx1"/>
                        </a:solidFill>
                        <a:latin typeface="+mj-lt"/>
                        <a:cs typeface="Calibri" panose="020F0502020204030204" pitchFamily="34" charset="0"/>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008764">
                        <a:alpha val="5098"/>
                      </a:srgbClr>
                    </a:solidFill>
                  </a:tcPr>
                </a:tc>
                <a:tc>
                  <a:txBody>
                    <a:bodyPr/>
                    <a:lstStyle/>
                    <a:p>
                      <a:pPr marL="0" marR="0" lvl="0" indent="0" algn="ctr" defTabSz="1524030" rtl="0" eaLnBrk="1" fontAlgn="auto" latinLnBrk="0" hangingPunct="1">
                        <a:lnSpc>
                          <a:spcPct val="100000"/>
                        </a:lnSpc>
                        <a:spcBef>
                          <a:spcPts val="0"/>
                        </a:spcBef>
                        <a:spcAft>
                          <a:spcPts val="0"/>
                        </a:spcAft>
                        <a:buClrTx/>
                        <a:buSzTx/>
                        <a:buFontTx/>
                        <a:buNone/>
                        <a:tabLst/>
                        <a:defRPr/>
                      </a:pPr>
                      <a:r>
                        <a:rPr lang="en-US" sz="1000">
                          <a:solidFill>
                            <a:schemeClr val="tx1"/>
                          </a:solidFill>
                          <a:latin typeface="+mj-lt"/>
                          <a:cs typeface="Calibri" panose="020F0502020204030204" pitchFamily="34" charset="0"/>
                        </a:rPr>
                        <a:t>0.49 (0.33</a:t>
                      </a:r>
                      <a:r>
                        <a:rPr lang="en-US" sz="1000" kern="1200">
                          <a:solidFill>
                            <a:schemeClr val="tx1"/>
                          </a:solidFill>
                          <a:latin typeface="+mn-lt"/>
                          <a:ea typeface="Calibri" panose="020F0502020204030204" pitchFamily="34" charset="0"/>
                          <a:cs typeface="Calibri" panose="020F0502020204030204" pitchFamily="34" charset="0"/>
                        </a:rPr>
                        <a:t>–</a:t>
                      </a:r>
                      <a:r>
                        <a:rPr lang="en-US" sz="1000">
                          <a:solidFill>
                            <a:schemeClr val="tx1"/>
                          </a:solidFill>
                          <a:latin typeface="+mj-lt"/>
                          <a:cs typeface="Calibri" panose="020F0502020204030204" pitchFamily="34" charset="0"/>
                        </a:rPr>
                        <a:t>0.74)</a:t>
                      </a:r>
                    </a:p>
                  </a:txBody>
                  <a:tcPr marL="68580" marR="68580" marT="34290" marB="34290" anchor="ctr">
                    <a:lnL w="12700" cmpd="sng">
                      <a:noFill/>
                    </a:lnL>
                    <a:lnR w="28575" cap="flat" cmpd="sng" algn="ctr">
                      <a:solidFill>
                        <a:srgbClr val="00876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2143154927"/>
                  </a:ext>
                </a:extLst>
              </a:tr>
              <a:tr h="239774">
                <a:tc>
                  <a:txBody>
                    <a:bodyPr/>
                    <a:lstStyle/>
                    <a:p>
                      <a:pPr marL="91440" algn="l">
                        <a:lnSpc>
                          <a:spcPct val="90000"/>
                        </a:lnSpc>
                      </a:pPr>
                      <a:endParaRPr lang="en-US" sz="1000">
                        <a:solidFill>
                          <a:schemeClr val="tx1"/>
                        </a:solidFill>
                      </a:endParaRPr>
                    </a:p>
                  </a:txBody>
                  <a:tcPr marL="45720" marR="45720" marT="27432" marB="27432" anchor="ctr">
                    <a:lnL w="19050" cap="flat" cmpd="sng" algn="ctr">
                      <a:no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1440" marR="0" lvl="0" indent="0" algn="l" defTabSz="914400" rtl="0" eaLnBrk="1" fontAlgn="auto" latinLnBrk="0" hangingPunct="1">
                        <a:lnSpc>
                          <a:spcPct val="90000"/>
                        </a:lnSpc>
                        <a:spcBef>
                          <a:spcPts val="0"/>
                        </a:spcBef>
                        <a:spcAft>
                          <a:spcPts val="0"/>
                        </a:spcAft>
                        <a:buClrTx/>
                        <a:buSzTx/>
                        <a:buFontTx/>
                        <a:buNone/>
                        <a:tabLst/>
                        <a:defRPr/>
                      </a:pPr>
                      <a:r>
                        <a:rPr lang="en-US" sz="1000">
                          <a:solidFill>
                            <a:schemeClr val="tx1"/>
                          </a:solidFill>
                        </a:rPr>
                        <a:t>TAP ≥1%</a:t>
                      </a:r>
                    </a:p>
                  </a:txBody>
                  <a:tcPr marL="45720" marR="45720" marT="27432" marB="27432"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524030" rtl="0" eaLnBrk="1" fontAlgn="auto" latinLnBrk="0" hangingPunct="1">
                        <a:lnSpc>
                          <a:spcPct val="100000"/>
                        </a:lnSpc>
                        <a:spcBef>
                          <a:spcPts val="0"/>
                        </a:spcBef>
                        <a:spcAft>
                          <a:spcPts val="0"/>
                        </a:spcAft>
                        <a:buClrTx/>
                        <a:buSzTx/>
                        <a:buFontTx/>
                        <a:buNone/>
                        <a:tabLst/>
                        <a:defRPr/>
                      </a:pPr>
                      <a:r>
                        <a:rPr lang="en-US" sz="1000">
                          <a:solidFill>
                            <a:schemeClr val="tx1"/>
                          </a:solidFill>
                          <a:latin typeface="+mj-lt"/>
                          <a:cs typeface="Calibri" panose="020F0502020204030204" pitchFamily="34" charset="0"/>
                        </a:rPr>
                        <a:t>79/187</a:t>
                      </a:r>
                    </a:p>
                  </a:txBody>
                  <a:tcPr marL="68580" marR="68580" marT="34290" marB="3429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524030" rtl="0" eaLnBrk="1" fontAlgn="auto" latinLnBrk="0" hangingPunct="1">
                        <a:lnSpc>
                          <a:spcPct val="100000"/>
                        </a:lnSpc>
                        <a:spcBef>
                          <a:spcPts val="0"/>
                        </a:spcBef>
                        <a:spcAft>
                          <a:spcPts val="0"/>
                        </a:spcAft>
                        <a:buClrTx/>
                        <a:buSzTx/>
                        <a:buFontTx/>
                        <a:buNone/>
                        <a:tabLst/>
                        <a:defRPr/>
                      </a:pPr>
                      <a:r>
                        <a:rPr lang="en-US" sz="1000">
                          <a:solidFill>
                            <a:schemeClr val="tx1"/>
                          </a:solidFill>
                          <a:latin typeface="+mj-lt"/>
                          <a:cs typeface="Calibri" panose="020F0502020204030204" pitchFamily="34" charset="0"/>
                        </a:rPr>
                        <a:t>92/188</a:t>
                      </a:r>
                    </a:p>
                  </a:txBody>
                  <a:tcPr marL="68580" marR="68580" marT="34290" marB="34290" anchor="ctr">
                    <a:lnL w="12700" cmpd="sng">
                      <a:noFill/>
                    </a:lnL>
                    <a:lnR w="1905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524030" rtl="0" eaLnBrk="1" fontAlgn="auto" latinLnBrk="0" hangingPunct="1">
                        <a:lnSpc>
                          <a:spcPct val="100000"/>
                        </a:lnSpc>
                        <a:spcBef>
                          <a:spcPts val="0"/>
                        </a:spcBef>
                        <a:spcAft>
                          <a:spcPts val="0"/>
                        </a:spcAft>
                        <a:buClrTx/>
                        <a:buSzTx/>
                        <a:buFontTx/>
                        <a:buNone/>
                        <a:tabLst/>
                        <a:defRPr/>
                      </a:pPr>
                      <a:endParaRPr lang="en-US" sz="100">
                        <a:solidFill>
                          <a:schemeClr val="tx1"/>
                        </a:solidFill>
                        <a:latin typeface="+mj-lt"/>
                        <a:cs typeface="Calibri" panose="020F0502020204030204" pitchFamily="34" charset="0"/>
                      </a:endParaRPr>
                    </a:p>
                  </a:txBody>
                  <a:tcPr marL="0" marR="0" marT="0" marB="0" anchor="ctr">
                    <a:lnL w="19050" cap="flat" cmpd="sng" algn="ctr">
                      <a:noFill/>
                      <a:prstDash val="solid"/>
                      <a:round/>
                      <a:headEnd type="none" w="med" len="med"/>
                      <a:tailEnd type="none" w="med" len="med"/>
                    </a:lnL>
                    <a:lnR w="28575" cap="flat" cmpd="sng" algn="ctr">
                      <a:solidFill>
                        <a:srgbClr val="008764"/>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pPr>
                      <a:endParaRPr lang="en-US" sz="1000">
                        <a:solidFill>
                          <a:srgbClr val="002557"/>
                        </a:solidFill>
                      </a:endParaRPr>
                    </a:p>
                  </a:txBody>
                  <a:tcPr marL="45720" marR="45720" marT="27432" marB="27432" anchor="ctr">
                    <a:lnL w="28575" cap="flat" cmpd="sng" algn="ctr">
                      <a:solidFill>
                        <a:srgbClr val="008764"/>
                      </a:solidFill>
                      <a:prstDash val="solid"/>
                      <a:round/>
                      <a:headEnd type="none" w="med" len="med"/>
                      <a:tailEnd type="none" w="med" len="med"/>
                    </a:lnL>
                    <a:lnR w="12700" cmpd="sng">
                      <a:noFill/>
                    </a:lnR>
                    <a:lnT w="12700" cmpd="sng">
                      <a:noFill/>
                    </a:lnT>
                    <a:lnB w="28575" cap="flat" cmpd="sng" algn="ctr">
                      <a:solidFill>
                        <a:srgbClr val="008764"/>
                      </a:solidFill>
                      <a:prstDash val="solid"/>
                      <a:round/>
                      <a:headEnd type="none" w="med" len="med"/>
                      <a:tailEnd type="none" w="med" len="med"/>
                    </a:lnB>
                    <a:lnTlToBr w="12700" cmpd="sng">
                      <a:noFill/>
                      <a:prstDash val="solid"/>
                    </a:lnTlToBr>
                    <a:lnBlToTr w="12700" cmpd="sng">
                      <a:noFill/>
                      <a:prstDash val="solid"/>
                    </a:lnBlToTr>
                    <a:solidFill>
                      <a:srgbClr val="008764">
                        <a:alpha val="5098"/>
                      </a:srgbClr>
                    </a:solidFill>
                  </a:tcPr>
                </a:tc>
                <a:tc>
                  <a:txBody>
                    <a:bodyPr/>
                    <a:lstStyle/>
                    <a:p>
                      <a:pPr marL="0" marR="0" lvl="0" indent="0" algn="ctr" defTabSz="1524030" rtl="0" eaLnBrk="1" fontAlgn="auto" latinLnBrk="0" hangingPunct="1">
                        <a:lnSpc>
                          <a:spcPct val="100000"/>
                        </a:lnSpc>
                        <a:spcBef>
                          <a:spcPts val="0"/>
                        </a:spcBef>
                        <a:spcAft>
                          <a:spcPts val="0"/>
                        </a:spcAft>
                        <a:buClrTx/>
                        <a:buSzTx/>
                        <a:buFontTx/>
                        <a:buNone/>
                        <a:tabLst/>
                        <a:defRPr/>
                      </a:pPr>
                      <a:r>
                        <a:rPr lang="en-US" sz="1000">
                          <a:solidFill>
                            <a:schemeClr val="tx1"/>
                          </a:solidFill>
                          <a:latin typeface="+mj-lt"/>
                          <a:cs typeface="Calibri" panose="020F0502020204030204" pitchFamily="34" charset="0"/>
                        </a:rPr>
                        <a:t>0.82 (0.60</a:t>
                      </a:r>
                      <a:r>
                        <a:rPr lang="en-US" sz="1000" kern="1200">
                          <a:solidFill>
                            <a:schemeClr val="tx1"/>
                          </a:solidFill>
                          <a:latin typeface="+mn-lt"/>
                          <a:ea typeface="Calibri" panose="020F0502020204030204" pitchFamily="34" charset="0"/>
                          <a:cs typeface="Calibri" panose="020F0502020204030204" pitchFamily="34" charset="0"/>
                        </a:rPr>
                        <a:t>–</a:t>
                      </a:r>
                      <a:r>
                        <a:rPr lang="en-US" sz="1000">
                          <a:solidFill>
                            <a:schemeClr val="tx1"/>
                          </a:solidFill>
                          <a:latin typeface="+mj-lt"/>
                          <a:cs typeface="Calibri" panose="020F0502020204030204" pitchFamily="34" charset="0"/>
                        </a:rPr>
                        <a:t>1.10)</a:t>
                      </a:r>
                    </a:p>
                  </a:txBody>
                  <a:tcPr marL="68580" marR="68580" marT="34290" marB="34290" anchor="ctr">
                    <a:lnL w="12700" cmpd="sng">
                      <a:noFill/>
                    </a:lnL>
                    <a:lnR w="28575" cap="flat" cmpd="sng" algn="ctr">
                      <a:solidFill>
                        <a:srgbClr val="008764"/>
                      </a:solidFill>
                      <a:prstDash val="solid"/>
                      <a:round/>
                      <a:headEnd type="none" w="med" len="med"/>
                      <a:tailEnd type="none" w="med" len="med"/>
                    </a:lnR>
                    <a:lnT w="12700" cmpd="sng">
                      <a:noFill/>
                    </a:lnT>
                    <a:lnB w="28575" cap="flat" cmpd="sng" algn="ctr">
                      <a:solidFill>
                        <a:srgbClr val="008764"/>
                      </a:solidFill>
                      <a:prstDash val="solid"/>
                      <a:round/>
                      <a:headEnd type="none" w="med" len="med"/>
                      <a:tailEnd type="none" w="med" len="med"/>
                    </a:lnB>
                    <a:lnTlToBr w="12700" cmpd="sng">
                      <a:noFill/>
                      <a:prstDash val="solid"/>
                    </a:lnTlToBr>
                    <a:lnBlToTr w="12700" cmpd="sng">
                      <a:noFill/>
                      <a:prstDash val="solid"/>
                    </a:lnBlToTr>
                    <a:solidFill>
                      <a:srgbClr val="008764">
                        <a:alpha val="5098"/>
                      </a:srgbClr>
                    </a:solidFill>
                  </a:tcPr>
                </a:tc>
                <a:extLst>
                  <a:ext uri="{0D108BD9-81ED-4DB2-BD59-A6C34878D82A}">
                    <a16:rowId xmlns:a16="http://schemas.microsoft.com/office/drawing/2014/main" val="488927548"/>
                  </a:ext>
                </a:extLst>
              </a:tr>
            </a:tbl>
          </a:graphicData>
        </a:graphic>
      </p:graphicFrame>
      <p:grpSp>
        <p:nvGrpSpPr>
          <p:cNvPr id="4" name="Group 3">
            <a:extLst>
              <a:ext uri="{FF2B5EF4-FFF2-40B4-BE49-F238E27FC236}">
                <a16:creationId xmlns:a16="http://schemas.microsoft.com/office/drawing/2014/main" id="{F2AA46F7-EF76-B965-3A90-05513596058A}"/>
              </a:ext>
            </a:extLst>
          </p:cNvPr>
          <p:cNvGrpSpPr/>
          <p:nvPr/>
        </p:nvGrpSpPr>
        <p:grpSpPr>
          <a:xfrm>
            <a:off x="7576104" y="6084282"/>
            <a:ext cx="2458269" cy="226202"/>
            <a:chOff x="7148311" y="6325510"/>
            <a:chExt cx="2458269" cy="226202"/>
          </a:xfrm>
        </p:grpSpPr>
        <p:sp>
          <p:nvSpPr>
            <p:cNvPr id="16" name="TextBox 15">
              <a:extLst>
                <a:ext uri="{FF2B5EF4-FFF2-40B4-BE49-F238E27FC236}">
                  <a16:creationId xmlns:a16="http://schemas.microsoft.com/office/drawing/2014/main" id="{39AD5488-56B3-E03D-365A-4115F5A30A9F}"/>
                </a:ext>
              </a:extLst>
            </p:cNvPr>
            <p:cNvSpPr txBox="1"/>
            <p:nvPr/>
          </p:nvSpPr>
          <p:spPr>
            <a:xfrm>
              <a:off x="7148311" y="6336268"/>
              <a:ext cx="1303481"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8764"/>
                  </a:solidFill>
                  <a:effectLst/>
                  <a:uLnTx/>
                  <a:uFillTx/>
                  <a:latin typeface="Arial" panose="020B0604020202020204"/>
                  <a:ea typeface="+mn-ea"/>
                  <a:cs typeface="+mn-cs"/>
                </a:rPr>
                <a:t>Favors Zani + TIS + CT</a:t>
              </a:r>
            </a:p>
          </p:txBody>
        </p:sp>
        <p:sp>
          <p:nvSpPr>
            <p:cNvPr id="17" name="TextBox 16">
              <a:extLst>
                <a:ext uri="{FF2B5EF4-FFF2-40B4-BE49-F238E27FC236}">
                  <a16:creationId xmlns:a16="http://schemas.microsoft.com/office/drawing/2014/main" id="{5B742706-73A5-0536-511A-E6CE51299C89}"/>
                </a:ext>
              </a:extLst>
            </p:cNvPr>
            <p:cNvSpPr txBox="1"/>
            <p:nvPr/>
          </p:nvSpPr>
          <p:spPr>
            <a:xfrm>
              <a:off x="8604266" y="6336268"/>
              <a:ext cx="100231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646466"/>
                  </a:solidFill>
                  <a:effectLst/>
                  <a:uLnTx/>
                  <a:uFillTx/>
                  <a:latin typeface="Arial" panose="020B0604020202020204"/>
                  <a:ea typeface="+mn-ea"/>
                  <a:cs typeface="+mn-cs"/>
                </a:rPr>
                <a:t>Favors </a:t>
              </a:r>
              <a:r>
                <a:rPr kumimoji="0" lang="en-US" sz="800" b="0" i="0" u="none" strike="noStrike" kern="1200" cap="none" spc="0" normalizeH="0" baseline="0" noProof="0" err="1">
                  <a:ln>
                    <a:noFill/>
                  </a:ln>
                  <a:solidFill>
                    <a:srgbClr val="646466"/>
                  </a:solidFill>
                  <a:effectLst/>
                  <a:uLnTx/>
                  <a:uFillTx/>
                  <a:latin typeface="Arial" panose="020B0604020202020204"/>
                  <a:ea typeface="+mn-ea"/>
                  <a:cs typeface="+mn-cs"/>
                </a:rPr>
                <a:t>Tras</a:t>
              </a:r>
              <a:r>
                <a:rPr kumimoji="0" lang="en-US" sz="800" b="0" i="0" u="none" strike="noStrike" kern="1200" cap="none" spc="0" normalizeH="0" baseline="0" noProof="0">
                  <a:ln>
                    <a:noFill/>
                  </a:ln>
                  <a:solidFill>
                    <a:srgbClr val="646466"/>
                  </a:solidFill>
                  <a:effectLst/>
                  <a:uLnTx/>
                  <a:uFillTx/>
                  <a:latin typeface="Arial" panose="020B0604020202020204"/>
                  <a:ea typeface="+mn-ea"/>
                  <a:cs typeface="+mn-cs"/>
                </a:rPr>
                <a:t> + CT</a:t>
              </a:r>
            </a:p>
          </p:txBody>
        </p:sp>
        <p:cxnSp>
          <p:nvCxnSpPr>
            <p:cNvPr id="34" name="Straight Arrow Connector 33">
              <a:extLst>
                <a:ext uri="{FF2B5EF4-FFF2-40B4-BE49-F238E27FC236}">
                  <a16:creationId xmlns:a16="http://schemas.microsoft.com/office/drawing/2014/main" id="{1867CEF9-2180-8F9D-564E-C6790689C38C}"/>
                </a:ext>
              </a:extLst>
            </p:cNvPr>
            <p:cNvCxnSpPr>
              <a:cxnSpLocks/>
            </p:cNvCxnSpPr>
            <p:nvPr/>
          </p:nvCxnSpPr>
          <p:spPr>
            <a:xfrm flipH="1">
              <a:off x="7599225" y="6325510"/>
              <a:ext cx="745360" cy="0"/>
            </a:xfrm>
            <a:prstGeom prst="straightConnector1">
              <a:avLst/>
            </a:prstGeom>
            <a:ln>
              <a:solidFill>
                <a:schemeClr val="tx1">
                  <a:lumMod val="85000"/>
                  <a:lumOff val="1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24BA843B-BCDD-84D9-0D5D-F176F7105A0C}"/>
                </a:ext>
              </a:extLst>
            </p:cNvPr>
            <p:cNvCxnSpPr>
              <a:cxnSpLocks/>
            </p:cNvCxnSpPr>
            <p:nvPr/>
          </p:nvCxnSpPr>
          <p:spPr>
            <a:xfrm>
              <a:off x="8678217" y="6325510"/>
              <a:ext cx="749808" cy="0"/>
            </a:xfrm>
            <a:prstGeom prst="straightConnector1">
              <a:avLst/>
            </a:prstGeom>
            <a:ln>
              <a:solidFill>
                <a:schemeClr val="tx1">
                  <a:lumMod val="85000"/>
                  <a:lumOff val="15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40" name="TextBox 39">
            <a:extLst>
              <a:ext uri="{FF2B5EF4-FFF2-40B4-BE49-F238E27FC236}">
                <a16:creationId xmlns:a16="http://schemas.microsoft.com/office/drawing/2014/main" id="{A6C875AF-4C22-92D6-CFDF-ECA9A4927478}"/>
              </a:ext>
            </a:extLst>
          </p:cNvPr>
          <p:cNvSpPr txBox="1"/>
          <p:nvPr/>
        </p:nvSpPr>
        <p:spPr>
          <a:xfrm>
            <a:off x="4699521" y="1391781"/>
            <a:ext cx="132119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E2841"/>
                </a:solidFill>
                <a:effectLst/>
                <a:uLnTx/>
                <a:uFillTx/>
                <a:latin typeface="Arial" panose="020B0604020202020204"/>
                <a:ea typeface="+mn-ea"/>
                <a:cs typeface="+mn-cs"/>
              </a:rPr>
              <a:t>Events/patients</a:t>
            </a:r>
          </a:p>
        </p:txBody>
      </p:sp>
      <p:graphicFrame>
        <p:nvGraphicFramePr>
          <p:cNvPr id="7" name="Chart 6">
            <a:extLst>
              <a:ext uri="{FF2B5EF4-FFF2-40B4-BE49-F238E27FC236}">
                <a16:creationId xmlns:a16="http://schemas.microsoft.com/office/drawing/2014/main" id="{00C8EAD6-9B28-DF3E-2304-FD281791F86C}"/>
              </a:ext>
            </a:extLst>
          </p:cNvPr>
          <p:cNvGraphicFramePr/>
          <p:nvPr/>
        </p:nvGraphicFramePr>
        <p:xfrm>
          <a:off x="7817896" y="1937005"/>
          <a:ext cx="2286000" cy="4178741"/>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0376D28F-EB82-24F6-0032-5AF39EF9E0B4}"/>
              </a:ext>
            </a:extLst>
          </p:cNvPr>
          <p:cNvSpPr txBox="1"/>
          <p:nvPr/>
        </p:nvSpPr>
        <p:spPr>
          <a:xfrm>
            <a:off x="256032" y="1034768"/>
            <a:ext cx="11676888" cy="369332"/>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2557"/>
                </a:solidFill>
                <a:effectLst/>
                <a:uLnTx/>
                <a:uFillTx/>
                <a:latin typeface="Arial" panose="020B0604020202020204"/>
                <a:ea typeface="+mn-ea"/>
                <a:cs typeface="+mn-cs"/>
              </a:rPr>
              <a:t>Improvements in OS occurred across major prespecified subgroups, including regions and PD-L1 TAP scores</a:t>
            </a:r>
          </a:p>
        </p:txBody>
      </p:sp>
      <p:sp>
        <p:nvSpPr>
          <p:cNvPr id="2" name="TextBox 1">
            <a:extLst>
              <a:ext uri="{FF2B5EF4-FFF2-40B4-BE49-F238E27FC236}">
                <a16:creationId xmlns:a16="http://schemas.microsoft.com/office/drawing/2014/main" id="{2E1F3903-93AA-D07E-245E-3D1938054114}"/>
              </a:ext>
            </a:extLst>
          </p:cNvPr>
          <p:cNvSpPr txBox="1"/>
          <p:nvPr/>
        </p:nvSpPr>
        <p:spPr>
          <a:xfrm>
            <a:off x="8252477" y="1616109"/>
            <a:ext cx="134363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8764"/>
                </a:solidFill>
                <a:effectLst/>
                <a:uLnTx/>
                <a:uFillTx/>
                <a:latin typeface="Arial" panose="020B0604020202020204"/>
                <a:ea typeface="+mn-ea"/>
                <a:cs typeface="+mn-cs"/>
              </a:rPr>
              <a:t>Zani + TIS + CT </a:t>
            </a:r>
            <a:br>
              <a:rPr kumimoji="0" lang="en-US" sz="1200" b="1" i="0" u="none" strike="noStrike" kern="1200" cap="none" spc="0" normalizeH="0" baseline="0" noProof="0">
                <a:ln>
                  <a:noFill/>
                </a:ln>
                <a:solidFill>
                  <a:srgbClr val="008764"/>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008764"/>
                </a:solidFill>
                <a:effectLst/>
                <a:uLnTx/>
                <a:uFillTx/>
                <a:latin typeface="Arial" panose="020B0604020202020204"/>
                <a:ea typeface="+mn-ea"/>
                <a:cs typeface="+mn-cs"/>
              </a:rPr>
              <a:t>vs </a:t>
            </a:r>
            <a:r>
              <a:rPr kumimoji="0" lang="en-US" sz="1200" b="1" i="0" u="none" strike="noStrike" kern="1200" cap="none" spc="0" normalizeH="0" baseline="0" noProof="0" err="1">
                <a:ln>
                  <a:noFill/>
                </a:ln>
                <a:solidFill>
                  <a:srgbClr val="008764"/>
                </a:solidFill>
                <a:effectLst/>
                <a:uLnTx/>
                <a:uFillTx/>
                <a:latin typeface="Arial" panose="020B0604020202020204"/>
                <a:ea typeface="+mn-ea"/>
                <a:cs typeface="+mn-cs"/>
              </a:rPr>
              <a:t>Tras</a:t>
            </a:r>
            <a:r>
              <a:rPr kumimoji="0" lang="en-US" sz="1200" b="1" i="0" u="none" strike="noStrike" kern="1200" cap="none" spc="0" normalizeH="0" baseline="0" noProof="0">
                <a:ln>
                  <a:noFill/>
                </a:ln>
                <a:solidFill>
                  <a:srgbClr val="008764"/>
                </a:solidFill>
                <a:effectLst/>
                <a:uLnTx/>
                <a:uFillTx/>
                <a:latin typeface="Arial" panose="020B0604020202020204"/>
                <a:ea typeface="+mn-ea"/>
                <a:cs typeface="+mn-cs"/>
              </a:rPr>
              <a:t> + CT</a:t>
            </a:r>
          </a:p>
        </p:txBody>
      </p:sp>
      <p:pic>
        <p:nvPicPr>
          <p:cNvPr id="3" name="Picture 2" descr="Clinical Trials | Jazz Pharmaceuticals">
            <a:extLst>
              <a:ext uri="{FF2B5EF4-FFF2-40B4-BE49-F238E27FC236}">
                <a16:creationId xmlns:a16="http://schemas.microsoft.com/office/drawing/2014/main" id="{FD4E50DC-F0EA-E102-51D3-1B81736D32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227239" y="100578"/>
            <a:ext cx="721170" cy="476373"/>
          </a:xfrm>
          <a:prstGeom prst="rect">
            <a:avLst/>
          </a:prstGeom>
          <a:noFill/>
          <a:extLst>
            <a:ext uri="{909E8E84-426E-40DD-AFC4-6F175D3DCCD1}">
              <a14:hiddenFill xmlns:a14="http://schemas.microsoft.com/office/drawing/2010/main">
                <a:solidFill>
                  <a:srgbClr val="FFFFFF"/>
                </a:solidFill>
              </a14:hiddenFill>
            </a:ext>
          </a:extLst>
        </p:spPr>
      </p:pic>
      <p:sp>
        <p:nvSpPr>
          <p:cNvPr id="12" name="Text Placeholder 11">
            <a:extLst>
              <a:ext uri="{FF2B5EF4-FFF2-40B4-BE49-F238E27FC236}">
                <a16:creationId xmlns:a16="http://schemas.microsoft.com/office/drawing/2014/main" id="{1A7DC5C6-88B2-E246-95E9-08AD11199498}"/>
              </a:ext>
            </a:extLst>
          </p:cNvPr>
          <p:cNvSpPr>
            <a:spLocks noGrp="1"/>
          </p:cNvSpPr>
          <p:nvPr>
            <p:ph type="body" sz="quarter" idx="15"/>
          </p:nvPr>
        </p:nvSpPr>
        <p:spPr/>
        <p:txBody>
          <a:bodyPr/>
          <a:lstStyle/>
          <a:p>
            <a:r>
              <a:rPr lang="en-US"/>
              <a:t>Elena Elimova, MD</a:t>
            </a:r>
          </a:p>
        </p:txBody>
      </p:sp>
    </p:spTree>
    <p:extLst>
      <p:ext uri="{BB962C8B-B14F-4D97-AF65-F5344CB8AC3E}">
        <p14:creationId xmlns:p14="http://schemas.microsoft.com/office/powerpoint/2010/main" val="11620488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676901-BC26-AC34-42D9-8896E4026044}"/>
            </a:ext>
          </a:extLst>
        </p:cNvPr>
        <p:cNvGrpSpPr/>
        <p:nvPr/>
      </p:nvGrpSpPr>
      <p:grpSpPr>
        <a:xfrm>
          <a:off x="0" y="0"/>
          <a:ext cx="0" cy="0"/>
          <a:chOff x="0" y="0"/>
          <a:chExt cx="0" cy="0"/>
        </a:xfrm>
      </p:grpSpPr>
      <p:graphicFrame>
        <p:nvGraphicFramePr>
          <p:cNvPr id="68" name="Table 67">
            <a:extLst>
              <a:ext uri="{FF2B5EF4-FFF2-40B4-BE49-F238E27FC236}">
                <a16:creationId xmlns:a16="http://schemas.microsoft.com/office/drawing/2014/main" id="{1D068791-0122-2002-7094-570CA4D4FB44}"/>
              </a:ext>
            </a:extLst>
          </p:cNvPr>
          <p:cNvGraphicFramePr>
            <a:graphicFrameLocks noGrp="1"/>
          </p:cNvGraphicFramePr>
          <p:nvPr/>
        </p:nvGraphicFramePr>
        <p:xfrm>
          <a:off x="127591" y="5400769"/>
          <a:ext cx="11638092" cy="685801"/>
        </p:xfrm>
        <a:graphic>
          <a:graphicData uri="http://schemas.openxmlformats.org/drawingml/2006/table">
            <a:tbl>
              <a:tblPr firstRow="1" bandRow="1">
                <a:tableStyleId>{5C22544A-7EE6-4342-B048-85BDC9FD1C3A}</a:tableStyleId>
              </a:tblPr>
              <a:tblGrid>
                <a:gridCol w="752380">
                  <a:extLst>
                    <a:ext uri="{9D8B030D-6E8A-4147-A177-3AD203B41FA5}">
                      <a16:colId xmlns:a16="http://schemas.microsoft.com/office/drawing/2014/main" val="892871417"/>
                    </a:ext>
                  </a:extLst>
                </a:gridCol>
                <a:gridCol w="640336">
                  <a:extLst>
                    <a:ext uri="{9D8B030D-6E8A-4147-A177-3AD203B41FA5}">
                      <a16:colId xmlns:a16="http://schemas.microsoft.com/office/drawing/2014/main" val="1531055344"/>
                    </a:ext>
                  </a:extLst>
                </a:gridCol>
                <a:gridCol w="640336">
                  <a:extLst>
                    <a:ext uri="{9D8B030D-6E8A-4147-A177-3AD203B41FA5}">
                      <a16:colId xmlns:a16="http://schemas.microsoft.com/office/drawing/2014/main" val="2183321270"/>
                    </a:ext>
                  </a:extLst>
                </a:gridCol>
                <a:gridCol w="640336">
                  <a:extLst>
                    <a:ext uri="{9D8B030D-6E8A-4147-A177-3AD203B41FA5}">
                      <a16:colId xmlns:a16="http://schemas.microsoft.com/office/drawing/2014/main" val="959859497"/>
                    </a:ext>
                  </a:extLst>
                </a:gridCol>
                <a:gridCol w="640336">
                  <a:extLst>
                    <a:ext uri="{9D8B030D-6E8A-4147-A177-3AD203B41FA5}">
                      <a16:colId xmlns:a16="http://schemas.microsoft.com/office/drawing/2014/main" val="812920742"/>
                    </a:ext>
                  </a:extLst>
                </a:gridCol>
                <a:gridCol w="640336">
                  <a:extLst>
                    <a:ext uri="{9D8B030D-6E8A-4147-A177-3AD203B41FA5}">
                      <a16:colId xmlns:a16="http://schemas.microsoft.com/office/drawing/2014/main" val="2665883415"/>
                    </a:ext>
                  </a:extLst>
                </a:gridCol>
                <a:gridCol w="640336">
                  <a:extLst>
                    <a:ext uri="{9D8B030D-6E8A-4147-A177-3AD203B41FA5}">
                      <a16:colId xmlns:a16="http://schemas.microsoft.com/office/drawing/2014/main" val="3327363386"/>
                    </a:ext>
                  </a:extLst>
                </a:gridCol>
                <a:gridCol w="640336">
                  <a:extLst>
                    <a:ext uri="{9D8B030D-6E8A-4147-A177-3AD203B41FA5}">
                      <a16:colId xmlns:a16="http://schemas.microsoft.com/office/drawing/2014/main" val="3896674495"/>
                    </a:ext>
                  </a:extLst>
                </a:gridCol>
                <a:gridCol w="640336">
                  <a:extLst>
                    <a:ext uri="{9D8B030D-6E8A-4147-A177-3AD203B41FA5}">
                      <a16:colId xmlns:a16="http://schemas.microsoft.com/office/drawing/2014/main" val="2844878733"/>
                    </a:ext>
                  </a:extLst>
                </a:gridCol>
                <a:gridCol w="640336">
                  <a:extLst>
                    <a:ext uri="{9D8B030D-6E8A-4147-A177-3AD203B41FA5}">
                      <a16:colId xmlns:a16="http://schemas.microsoft.com/office/drawing/2014/main" val="2234829585"/>
                    </a:ext>
                  </a:extLst>
                </a:gridCol>
                <a:gridCol w="640336">
                  <a:extLst>
                    <a:ext uri="{9D8B030D-6E8A-4147-A177-3AD203B41FA5}">
                      <a16:colId xmlns:a16="http://schemas.microsoft.com/office/drawing/2014/main" val="3000568017"/>
                    </a:ext>
                  </a:extLst>
                </a:gridCol>
                <a:gridCol w="640336">
                  <a:extLst>
                    <a:ext uri="{9D8B030D-6E8A-4147-A177-3AD203B41FA5}">
                      <a16:colId xmlns:a16="http://schemas.microsoft.com/office/drawing/2014/main" val="978807655"/>
                    </a:ext>
                  </a:extLst>
                </a:gridCol>
                <a:gridCol w="640336">
                  <a:extLst>
                    <a:ext uri="{9D8B030D-6E8A-4147-A177-3AD203B41FA5}">
                      <a16:colId xmlns:a16="http://schemas.microsoft.com/office/drawing/2014/main" val="2886221837"/>
                    </a:ext>
                  </a:extLst>
                </a:gridCol>
                <a:gridCol w="640336">
                  <a:extLst>
                    <a:ext uri="{9D8B030D-6E8A-4147-A177-3AD203B41FA5}">
                      <a16:colId xmlns:a16="http://schemas.microsoft.com/office/drawing/2014/main" val="4102671944"/>
                    </a:ext>
                  </a:extLst>
                </a:gridCol>
                <a:gridCol w="640336">
                  <a:extLst>
                    <a:ext uri="{9D8B030D-6E8A-4147-A177-3AD203B41FA5}">
                      <a16:colId xmlns:a16="http://schemas.microsoft.com/office/drawing/2014/main" val="546629316"/>
                    </a:ext>
                  </a:extLst>
                </a:gridCol>
                <a:gridCol w="640336">
                  <a:extLst>
                    <a:ext uri="{9D8B030D-6E8A-4147-A177-3AD203B41FA5}">
                      <a16:colId xmlns:a16="http://schemas.microsoft.com/office/drawing/2014/main" val="3418375777"/>
                    </a:ext>
                  </a:extLst>
                </a:gridCol>
                <a:gridCol w="640336">
                  <a:extLst>
                    <a:ext uri="{9D8B030D-6E8A-4147-A177-3AD203B41FA5}">
                      <a16:colId xmlns:a16="http://schemas.microsoft.com/office/drawing/2014/main" val="1593913651"/>
                    </a:ext>
                  </a:extLst>
                </a:gridCol>
                <a:gridCol w="640336">
                  <a:extLst>
                    <a:ext uri="{9D8B030D-6E8A-4147-A177-3AD203B41FA5}">
                      <a16:colId xmlns:a16="http://schemas.microsoft.com/office/drawing/2014/main" val="2653355211"/>
                    </a:ext>
                  </a:extLst>
                </a:gridCol>
              </a:tblGrid>
              <a:tr h="188407">
                <a:tc gridSpan="4">
                  <a:txBody>
                    <a:bodyPr/>
                    <a:lstStyle/>
                    <a:p>
                      <a:pPr algn="l">
                        <a:lnSpc>
                          <a:spcPct val="90000"/>
                        </a:lnSpc>
                      </a:pPr>
                      <a:r>
                        <a:rPr lang="en-US" sz="1000">
                          <a:solidFill>
                            <a:schemeClr val="tx1"/>
                          </a:solidFill>
                        </a:rPr>
                        <a:t>    Patients at risk</a:t>
                      </a:r>
                    </a:p>
                  </a:txBody>
                  <a:tcPr marL="0" marR="0" marT="0" marB="0" anchor="ctr">
                    <a:lnR w="12700" cap="flat" cmpd="sng" algn="ctr">
                      <a:noFill/>
                      <a:prstDash val="solid"/>
                      <a:round/>
                      <a:headEnd type="none" w="med" len="med"/>
                      <a:tailEnd type="none" w="med" len="med"/>
                    </a:lnR>
                    <a:noFill/>
                  </a:tcPr>
                </a:tc>
                <a:tc hMerge="1">
                  <a:txBody>
                    <a:bodyPr/>
                    <a:lstStyle/>
                    <a:p>
                      <a:pPr algn="l">
                        <a:lnSpc>
                          <a:spcPct val="90000"/>
                        </a:lnSpc>
                      </a:pPr>
                      <a:endParaRPr lang="en-US" sz="1000"/>
                    </a:p>
                  </a:txBody>
                  <a:tcPr marL="45720" marR="45720" marT="0" marB="0"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hMerge="1">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hMerge="1">
                  <a:txBody>
                    <a:bodyPr/>
                    <a:lstStyle/>
                    <a:p>
                      <a:pPr algn="l">
                        <a:lnSpc>
                          <a:spcPct val="90000"/>
                        </a:lnSpc>
                      </a:pPr>
                      <a:endParaRPr lang="en-US" sz="1000"/>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noFill/>
                  </a:tcPr>
                </a:tc>
                <a:tc>
                  <a:txBody>
                    <a:bodyPr/>
                    <a:lstStyle/>
                    <a:p>
                      <a:pPr algn="l">
                        <a:lnSpc>
                          <a:spcPct val="90000"/>
                        </a:lnSpc>
                      </a:pPr>
                      <a:endParaRPr lang="en-US" sz="1000"/>
                    </a:p>
                  </a:txBody>
                  <a:tcPr marL="27432" marR="27432" marT="0" marB="0"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noFill/>
                  </a:tcPr>
                </a:tc>
                <a:extLst>
                  <a:ext uri="{0D108BD9-81ED-4DB2-BD59-A6C34878D82A}">
                    <a16:rowId xmlns:a16="http://schemas.microsoft.com/office/drawing/2014/main" val="78998355"/>
                  </a:ext>
                </a:extLst>
              </a:tr>
              <a:tr h="248697">
                <a:tc>
                  <a:txBody>
                    <a:bodyPr/>
                    <a:lstStyle/>
                    <a:p>
                      <a:pPr algn="r">
                        <a:lnSpc>
                          <a:spcPct val="90000"/>
                        </a:lnSpc>
                      </a:pPr>
                      <a:r>
                        <a:rPr lang="en-US" sz="1000" b="1">
                          <a:solidFill>
                            <a:srgbClr val="0076A9"/>
                          </a:solidFill>
                        </a:rPr>
                        <a:t>Zani + CT</a:t>
                      </a:r>
                    </a:p>
                  </a:txBody>
                  <a:tcPr marL="0" marR="0" marT="0" marB="0" anchor="ctr">
                    <a:noFill/>
                  </a:tcPr>
                </a:tc>
                <a:tc>
                  <a:txBody>
                    <a:bodyPr/>
                    <a:lstStyle/>
                    <a:p>
                      <a:pPr algn="ctr">
                        <a:lnSpc>
                          <a:spcPct val="90000"/>
                        </a:lnSpc>
                      </a:pPr>
                      <a:r>
                        <a:rPr lang="en-US" sz="1000"/>
                        <a:t>304</a:t>
                      </a:r>
                    </a:p>
                  </a:txBody>
                  <a:tcPr marL="45720" marR="45720" marT="0" marB="0" anchor="ctr">
                    <a:solidFill>
                      <a:srgbClr val="D9EBF2"/>
                    </a:solidFill>
                  </a:tcPr>
                </a:tc>
                <a:tc>
                  <a:txBody>
                    <a:bodyPr/>
                    <a:lstStyle/>
                    <a:p>
                      <a:pPr algn="ctr">
                        <a:lnSpc>
                          <a:spcPct val="90000"/>
                        </a:lnSpc>
                      </a:pPr>
                      <a:r>
                        <a:rPr lang="en-US" sz="1000"/>
                        <a:t>277</a:t>
                      </a:r>
                    </a:p>
                  </a:txBody>
                  <a:tcPr marL="45720" marR="45720" marT="0" marB="0" anchor="ctr">
                    <a:solidFill>
                      <a:srgbClr val="D9EBF2"/>
                    </a:solidFill>
                  </a:tcPr>
                </a:tc>
                <a:tc>
                  <a:txBody>
                    <a:bodyPr/>
                    <a:lstStyle/>
                    <a:p>
                      <a:pPr algn="ctr">
                        <a:lnSpc>
                          <a:spcPct val="90000"/>
                        </a:lnSpc>
                      </a:pPr>
                      <a:r>
                        <a:rPr lang="en-US" sz="1000"/>
                        <a:t>257</a:t>
                      </a:r>
                    </a:p>
                  </a:txBody>
                  <a:tcPr marL="45720" marR="45720" marT="0" marB="0" anchor="ctr">
                    <a:solidFill>
                      <a:srgbClr val="D9EBF2"/>
                    </a:solidFill>
                  </a:tcPr>
                </a:tc>
                <a:tc>
                  <a:txBody>
                    <a:bodyPr/>
                    <a:lstStyle/>
                    <a:p>
                      <a:pPr algn="ctr">
                        <a:lnSpc>
                          <a:spcPct val="90000"/>
                        </a:lnSpc>
                      </a:pPr>
                      <a:r>
                        <a:rPr lang="en-US" sz="1000"/>
                        <a:t>222</a:t>
                      </a:r>
                    </a:p>
                  </a:txBody>
                  <a:tcPr marL="45720" marR="45720" marT="0" marB="0" anchor="ctr">
                    <a:solidFill>
                      <a:srgbClr val="D9EBF2"/>
                    </a:solidFill>
                  </a:tcPr>
                </a:tc>
                <a:tc>
                  <a:txBody>
                    <a:bodyPr/>
                    <a:lstStyle/>
                    <a:p>
                      <a:pPr algn="ctr">
                        <a:lnSpc>
                          <a:spcPct val="90000"/>
                        </a:lnSpc>
                      </a:pPr>
                      <a:r>
                        <a:rPr lang="en-US" sz="1000"/>
                        <a:t>187</a:t>
                      </a:r>
                    </a:p>
                  </a:txBody>
                  <a:tcPr marL="45720" marR="45720" marT="0" marB="0" anchor="ctr">
                    <a:solidFill>
                      <a:srgbClr val="D9EBF2"/>
                    </a:solidFill>
                  </a:tcPr>
                </a:tc>
                <a:tc>
                  <a:txBody>
                    <a:bodyPr/>
                    <a:lstStyle/>
                    <a:p>
                      <a:pPr algn="ctr">
                        <a:lnSpc>
                          <a:spcPct val="90000"/>
                        </a:lnSpc>
                      </a:pPr>
                      <a:r>
                        <a:rPr lang="en-US" sz="1000"/>
                        <a:t>156</a:t>
                      </a:r>
                    </a:p>
                  </a:txBody>
                  <a:tcPr marL="45720" marR="45720" marT="0" marB="0" anchor="ctr">
                    <a:solidFill>
                      <a:srgbClr val="D9EBF2"/>
                    </a:solidFill>
                  </a:tcPr>
                </a:tc>
                <a:tc>
                  <a:txBody>
                    <a:bodyPr/>
                    <a:lstStyle/>
                    <a:p>
                      <a:pPr algn="ctr">
                        <a:lnSpc>
                          <a:spcPct val="90000"/>
                        </a:lnSpc>
                      </a:pPr>
                      <a:r>
                        <a:rPr lang="en-US" sz="1000"/>
                        <a:t>121</a:t>
                      </a:r>
                    </a:p>
                  </a:txBody>
                  <a:tcPr marL="45720" marR="45720" marT="0" marB="0" anchor="ctr">
                    <a:solidFill>
                      <a:srgbClr val="D9EBF2"/>
                    </a:solidFill>
                  </a:tcPr>
                </a:tc>
                <a:tc>
                  <a:txBody>
                    <a:bodyPr/>
                    <a:lstStyle/>
                    <a:p>
                      <a:pPr algn="ctr">
                        <a:lnSpc>
                          <a:spcPct val="90000"/>
                        </a:lnSpc>
                      </a:pPr>
                      <a:r>
                        <a:rPr lang="en-US" sz="1000"/>
                        <a:t>98</a:t>
                      </a:r>
                    </a:p>
                  </a:txBody>
                  <a:tcPr marL="45720" marR="45720" marT="0" marB="0" anchor="ctr">
                    <a:solidFill>
                      <a:srgbClr val="D9EBF2"/>
                    </a:solidFill>
                  </a:tcPr>
                </a:tc>
                <a:tc>
                  <a:txBody>
                    <a:bodyPr/>
                    <a:lstStyle/>
                    <a:p>
                      <a:pPr algn="ctr">
                        <a:lnSpc>
                          <a:spcPct val="90000"/>
                        </a:lnSpc>
                      </a:pPr>
                      <a:r>
                        <a:rPr lang="en-US" sz="1000"/>
                        <a:t>78</a:t>
                      </a:r>
                    </a:p>
                  </a:txBody>
                  <a:tcPr marL="45720" marR="45720" marT="0" marB="0" anchor="ctr">
                    <a:solidFill>
                      <a:srgbClr val="D9EBF2"/>
                    </a:solidFill>
                  </a:tcPr>
                </a:tc>
                <a:tc>
                  <a:txBody>
                    <a:bodyPr/>
                    <a:lstStyle/>
                    <a:p>
                      <a:pPr algn="ctr">
                        <a:lnSpc>
                          <a:spcPct val="90000"/>
                        </a:lnSpc>
                      </a:pPr>
                      <a:r>
                        <a:rPr lang="en-US" sz="1000"/>
                        <a:t>56</a:t>
                      </a:r>
                    </a:p>
                  </a:txBody>
                  <a:tcPr marL="45720" marR="45720" marT="0" marB="0" anchor="ctr">
                    <a:solidFill>
                      <a:srgbClr val="D9EBF2"/>
                    </a:solidFill>
                  </a:tcPr>
                </a:tc>
                <a:tc>
                  <a:txBody>
                    <a:bodyPr/>
                    <a:lstStyle/>
                    <a:p>
                      <a:pPr algn="ctr">
                        <a:lnSpc>
                          <a:spcPct val="90000"/>
                        </a:lnSpc>
                      </a:pPr>
                      <a:r>
                        <a:rPr lang="en-US" sz="1000"/>
                        <a:t>41</a:t>
                      </a:r>
                    </a:p>
                  </a:txBody>
                  <a:tcPr marL="45720" marR="45720" marT="0" marB="0" anchor="ctr">
                    <a:solidFill>
                      <a:srgbClr val="D9EBF2"/>
                    </a:solidFill>
                  </a:tcPr>
                </a:tc>
                <a:tc>
                  <a:txBody>
                    <a:bodyPr/>
                    <a:lstStyle/>
                    <a:p>
                      <a:pPr algn="ctr">
                        <a:lnSpc>
                          <a:spcPct val="90000"/>
                        </a:lnSpc>
                      </a:pPr>
                      <a:r>
                        <a:rPr lang="en-US" sz="1000"/>
                        <a:t>28</a:t>
                      </a:r>
                    </a:p>
                  </a:txBody>
                  <a:tcPr marL="45720" marR="45720" marT="0" marB="0" anchor="ctr">
                    <a:solidFill>
                      <a:srgbClr val="D9EBF2"/>
                    </a:solidFill>
                  </a:tcPr>
                </a:tc>
                <a:tc>
                  <a:txBody>
                    <a:bodyPr/>
                    <a:lstStyle/>
                    <a:p>
                      <a:pPr algn="ctr">
                        <a:lnSpc>
                          <a:spcPct val="90000"/>
                        </a:lnSpc>
                      </a:pPr>
                      <a:r>
                        <a:rPr lang="en-US" sz="1000"/>
                        <a:t>21</a:t>
                      </a:r>
                    </a:p>
                  </a:txBody>
                  <a:tcPr marL="45720" marR="45720" marT="0" marB="0" anchor="ctr">
                    <a:solidFill>
                      <a:srgbClr val="D9EBF2"/>
                    </a:solidFill>
                  </a:tcPr>
                </a:tc>
                <a:tc>
                  <a:txBody>
                    <a:bodyPr/>
                    <a:lstStyle/>
                    <a:p>
                      <a:pPr algn="ctr">
                        <a:lnSpc>
                          <a:spcPct val="90000"/>
                        </a:lnSpc>
                      </a:pPr>
                      <a:r>
                        <a:rPr lang="en-US" sz="1000"/>
                        <a:t>6</a:t>
                      </a:r>
                    </a:p>
                  </a:txBody>
                  <a:tcPr marL="45720" marR="45720" marT="0" marB="0" anchor="ctr">
                    <a:solidFill>
                      <a:srgbClr val="D9EBF2"/>
                    </a:solidFill>
                  </a:tcPr>
                </a:tc>
                <a:tc>
                  <a:txBody>
                    <a:bodyPr/>
                    <a:lstStyle/>
                    <a:p>
                      <a:pPr algn="ctr">
                        <a:lnSpc>
                          <a:spcPct val="90000"/>
                        </a:lnSpc>
                      </a:pPr>
                      <a:r>
                        <a:rPr lang="en-US" sz="1000"/>
                        <a:t>3</a:t>
                      </a:r>
                    </a:p>
                  </a:txBody>
                  <a:tcPr marL="45720" marR="45720" marT="0" marB="0" anchor="ctr">
                    <a:solidFill>
                      <a:srgbClr val="D9EBF2"/>
                    </a:solidFill>
                  </a:tcPr>
                </a:tc>
                <a:tc>
                  <a:txBody>
                    <a:bodyPr/>
                    <a:lstStyle/>
                    <a:p>
                      <a:pPr algn="ctr">
                        <a:lnSpc>
                          <a:spcPct val="90000"/>
                        </a:lnSpc>
                      </a:pPr>
                      <a:r>
                        <a:rPr lang="en-US" sz="1000"/>
                        <a:t>1</a:t>
                      </a:r>
                    </a:p>
                  </a:txBody>
                  <a:tcPr marL="45720" marR="45720" marT="0" marB="0" anchor="ctr">
                    <a:solidFill>
                      <a:srgbClr val="D9EBF2"/>
                    </a:solidFill>
                  </a:tcPr>
                </a:tc>
                <a:tc>
                  <a:txBody>
                    <a:bodyPr/>
                    <a:lstStyle/>
                    <a:p>
                      <a:pPr algn="ctr">
                        <a:lnSpc>
                          <a:spcPct val="90000"/>
                        </a:lnSpc>
                      </a:pPr>
                      <a:r>
                        <a:rPr lang="en-US" sz="1000"/>
                        <a:t>0</a:t>
                      </a:r>
                    </a:p>
                  </a:txBody>
                  <a:tcPr marL="45720" marR="45720" marT="0" marB="0" anchor="ctr">
                    <a:solidFill>
                      <a:srgbClr val="D9EBF2"/>
                    </a:solidFill>
                  </a:tcPr>
                </a:tc>
                <a:extLst>
                  <a:ext uri="{0D108BD9-81ED-4DB2-BD59-A6C34878D82A}">
                    <a16:rowId xmlns:a16="http://schemas.microsoft.com/office/drawing/2014/main" val="942842941"/>
                  </a:ext>
                </a:extLst>
              </a:tr>
              <a:tr h="248697">
                <a:tc>
                  <a:txBody>
                    <a:bodyPr/>
                    <a:lstStyle/>
                    <a:p>
                      <a:pPr algn="r"/>
                      <a:r>
                        <a:rPr lang="en-US" sz="1000" b="1" err="1">
                          <a:solidFill>
                            <a:srgbClr val="646466"/>
                          </a:solidFill>
                        </a:rPr>
                        <a:t>Tras</a:t>
                      </a:r>
                      <a:r>
                        <a:rPr lang="en-US" sz="1000" b="1">
                          <a:solidFill>
                            <a:srgbClr val="646466"/>
                          </a:solidFill>
                        </a:rPr>
                        <a:t> + CT</a:t>
                      </a:r>
                    </a:p>
                  </a:txBody>
                  <a:tcPr marL="0" marR="0" marT="0" marB="0" anchor="ctr">
                    <a:noFill/>
                  </a:tcPr>
                </a:tc>
                <a:tc>
                  <a:txBody>
                    <a:bodyPr/>
                    <a:lstStyle/>
                    <a:p>
                      <a:pPr algn="ctr"/>
                      <a:r>
                        <a:rPr lang="en-US" sz="1000"/>
                        <a:t>308</a:t>
                      </a:r>
                    </a:p>
                  </a:txBody>
                  <a:tcPr marL="27432" marR="27432" marT="0" marB="0" anchor="ctr">
                    <a:solidFill>
                      <a:srgbClr val="E8E8E8"/>
                    </a:solidFill>
                  </a:tcPr>
                </a:tc>
                <a:tc>
                  <a:txBody>
                    <a:bodyPr/>
                    <a:lstStyle/>
                    <a:p>
                      <a:pPr algn="ctr"/>
                      <a:r>
                        <a:rPr lang="en-US" sz="1000"/>
                        <a:t>284</a:t>
                      </a:r>
                    </a:p>
                  </a:txBody>
                  <a:tcPr marL="27432" marR="27432" marT="0" marB="0" anchor="ctr">
                    <a:solidFill>
                      <a:srgbClr val="E8E8E8"/>
                    </a:solidFill>
                  </a:tcPr>
                </a:tc>
                <a:tc>
                  <a:txBody>
                    <a:bodyPr/>
                    <a:lstStyle/>
                    <a:p>
                      <a:pPr algn="ctr"/>
                      <a:r>
                        <a:rPr lang="en-US" sz="1000"/>
                        <a:t>261</a:t>
                      </a:r>
                    </a:p>
                  </a:txBody>
                  <a:tcPr marL="27432" marR="27432" marT="0" marB="0" anchor="ctr">
                    <a:solidFill>
                      <a:srgbClr val="E8E8E8"/>
                    </a:solidFill>
                  </a:tcPr>
                </a:tc>
                <a:tc>
                  <a:txBody>
                    <a:bodyPr/>
                    <a:lstStyle/>
                    <a:p>
                      <a:pPr algn="ctr"/>
                      <a:r>
                        <a:rPr lang="en-US" sz="1000"/>
                        <a:t>219</a:t>
                      </a:r>
                    </a:p>
                  </a:txBody>
                  <a:tcPr marL="27432" marR="27432" marT="0" marB="0" anchor="ctr">
                    <a:solidFill>
                      <a:srgbClr val="E8E8E8"/>
                    </a:solidFill>
                  </a:tcPr>
                </a:tc>
                <a:tc>
                  <a:txBody>
                    <a:bodyPr/>
                    <a:lstStyle/>
                    <a:p>
                      <a:pPr algn="ctr"/>
                      <a:r>
                        <a:rPr lang="en-US" sz="1000"/>
                        <a:t>178</a:t>
                      </a:r>
                    </a:p>
                  </a:txBody>
                  <a:tcPr marL="27432" marR="27432" marT="0" marB="0" anchor="ctr">
                    <a:solidFill>
                      <a:srgbClr val="E8E8E8"/>
                    </a:solidFill>
                  </a:tcPr>
                </a:tc>
                <a:tc>
                  <a:txBody>
                    <a:bodyPr/>
                    <a:lstStyle/>
                    <a:p>
                      <a:pPr algn="ctr"/>
                      <a:r>
                        <a:rPr lang="en-US" sz="1000"/>
                        <a:t>140</a:t>
                      </a:r>
                    </a:p>
                  </a:txBody>
                  <a:tcPr marL="27432" marR="27432" marT="0" marB="0" anchor="ctr">
                    <a:solidFill>
                      <a:srgbClr val="E8E8E8"/>
                    </a:solidFill>
                  </a:tcPr>
                </a:tc>
                <a:tc>
                  <a:txBody>
                    <a:bodyPr/>
                    <a:lstStyle/>
                    <a:p>
                      <a:pPr algn="ctr"/>
                      <a:r>
                        <a:rPr lang="en-US" sz="1000"/>
                        <a:t>106</a:t>
                      </a:r>
                    </a:p>
                  </a:txBody>
                  <a:tcPr marL="27432" marR="27432" marT="0" marB="0" anchor="ctr">
                    <a:solidFill>
                      <a:srgbClr val="E8E8E8"/>
                    </a:solidFill>
                  </a:tcPr>
                </a:tc>
                <a:tc>
                  <a:txBody>
                    <a:bodyPr/>
                    <a:lstStyle/>
                    <a:p>
                      <a:pPr algn="ctr"/>
                      <a:r>
                        <a:rPr lang="en-US" sz="1000"/>
                        <a:t>77</a:t>
                      </a:r>
                    </a:p>
                  </a:txBody>
                  <a:tcPr marL="27432" marR="27432" marT="0" marB="0" anchor="ctr">
                    <a:solidFill>
                      <a:srgbClr val="E8E8E8"/>
                    </a:solidFill>
                  </a:tcPr>
                </a:tc>
                <a:tc>
                  <a:txBody>
                    <a:bodyPr/>
                    <a:lstStyle/>
                    <a:p>
                      <a:pPr algn="ctr"/>
                      <a:r>
                        <a:rPr lang="en-US" sz="1000"/>
                        <a:t>61</a:t>
                      </a:r>
                    </a:p>
                  </a:txBody>
                  <a:tcPr marL="27432" marR="27432" marT="0" marB="0" anchor="ctr">
                    <a:solidFill>
                      <a:srgbClr val="E8E8E8"/>
                    </a:solidFill>
                  </a:tcPr>
                </a:tc>
                <a:tc>
                  <a:txBody>
                    <a:bodyPr/>
                    <a:lstStyle/>
                    <a:p>
                      <a:pPr algn="ctr"/>
                      <a:r>
                        <a:rPr lang="en-US" sz="1000"/>
                        <a:t>50</a:t>
                      </a:r>
                    </a:p>
                  </a:txBody>
                  <a:tcPr marL="27432" marR="27432" marT="0" marB="0" anchor="ctr">
                    <a:solidFill>
                      <a:srgbClr val="E8E8E8"/>
                    </a:solidFill>
                  </a:tcPr>
                </a:tc>
                <a:tc>
                  <a:txBody>
                    <a:bodyPr/>
                    <a:lstStyle/>
                    <a:p>
                      <a:pPr algn="ctr"/>
                      <a:r>
                        <a:rPr lang="en-US" sz="1000"/>
                        <a:t>33</a:t>
                      </a:r>
                    </a:p>
                  </a:txBody>
                  <a:tcPr marL="27432" marR="27432" marT="0" marB="0" anchor="ctr">
                    <a:solidFill>
                      <a:srgbClr val="E8E8E8"/>
                    </a:solidFill>
                  </a:tcPr>
                </a:tc>
                <a:tc>
                  <a:txBody>
                    <a:bodyPr/>
                    <a:lstStyle/>
                    <a:p>
                      <a:pPr algn="ctr"/>
                      <a:r>
                        <a:rPr lang="en-US" sz="1000"/>
                        <a:t>22</a:t>
                      </a:r>
                    </a:p>
                  </a:txBody>
                  <a:tcPr marL="27432" marR="27432" marT="0" marB="0" anchor="ctr">
                    <a:solidFill>
                      <a:srgbClr val="E8E8E8"/>
                    </a:solidFill>
                  </a:tcPr>
                </a:tc>
                <a:tc>
                  <a:txBody>
                    <a:bodyPr/>
                    <a:lstStyle/>
                    <a:p>
                      <a:pPr algn="ctr"/>
                      <a:r>
                        <a:rPr lang="en-US" sz="1000"/>
                        <a:t>17</a:t>
                      </a:r>
                    </a:p>
                  </a:txBody>
                  <a:tcPr marL="27432" marR="27432" marT="0" marB="0" anchor="ctr">
                    <a:solidFill>
                      <a:srgbClr val="E8E8E8"/>
                    </a:solidFill>
                  </a:tcPr>
                </a:tc>
                <a:tc>
                  <a:txBody>
                    <a:bodyPr/>
                    <a:lstStyle/>
                    <a:p>
                      <a:pPr algn="ctr"/>
                      <a:r>
                        <a:rPr lang="en-US" sz="1000"/>
                        <a:t>8</a:t>
                      </a:r>
                    </a:p>
                  </a:txBody>
                  <a:tcPr marL="27432" marR="27432" marT="0" marB="0" anchor="ctr">
                    <a:solidFill>
                      <a:srgbClr val="E8E8E8"/>
                    </a:solidFill>
                  </a:tcPr>
                </a:tc>
                <a:tc>
                  <a:txBody>
                    <a:bodyPr/>
                    <a:lstStyle/>
                    <a:p>
                      <a:pPr algn="ctr"/>
                      <a:r>
                        <a:rPr lang="en-US" sz="1000"/>
                        <a:t>2</a:t>
                      </a:r>
                    </a:p>
                  </a:txBody>
                  <a:tcPr marL="27432" marR="27432" marT="0" marB="0" anchor="ctr">
                    <a:solidFill>
                      <a:srgbClr val="E8E8E8"/>
                    </a:solidFill>
                  </a:tcPr>
                </a:tc>
                <a:tc>
                  <a:txBody>
                    <a:bodyPr/>
                    <a:lstStyle/>
                    <a:p>
                      <a:pPr algn="ctr"/>
                      <a:r>
                        <a:rPr lang="en-US" sz="1000"/>
                        <a:t>2</a:t>
                      </a:r>
                    </a:p>
                  </a:txBody>
                  <a:tcPr marL="27432" marR="27432" marT="0" marB="0" anchor="ctr">
                    <a:solidFill>
                      <a:srgbClr val="E8E8E8"/>
                    </a:solidFill>
                  </a:tcPr>
                </a:tc>
                <a:tc>
                  <a:txBody>
                    <a:bodyPr/>
                    <a:lstStyle/>
                    <a:p>
                      <a:pPr algn="ctr"/>
                      <a:r>
                        <a:rPr lang="en-US" sz="1000"/>
                        <a:t>0</a:t>
                      </a:r>
                    </a:p>
                  </a:txBody>
                  <a:tcPr marL="27432" marR="27432" marT="0" marB="0" anchor="ctr">
                    <a:solidFill>
                      <a:srgbClr val="E8E8E8"/>
                    </a:solidFill>
                  </a:tcPr>
                </a:tc>
                <a:extLst>
                  <a:ext uri="{0D108BD9-81ED-4DB2-BD59-A6C34878D82A}">
                    <a16:rowId xmlns:a16="http://schemas.microsoft.com/office/drawing/2014/main" val="2172945149"/>
                  </a:ext>
                </a:extLst>
              </a:tr>
            </a:tbl>
          </a:graphicData>
        </a:graphic>
      </p:graphicFrame>
      <p:sp>
        <p:nvSpPr>
          <p:cNvPr id="2" name="Title 1">
            <a:extLst>
              <a:ext uri="{FF2B5EF4-FFF2-40B4-BE49-F238E27FC236}">
                <a16:creationId xmlns:a16="http://schemas.microsoft.com/office/drawing/2014/main" id="{02666F1B-8B9F-10E8-11F8-9F7250F30E8A}"/>
              </a:ext>
            </a:extLst>
          </p:cNvPr>
          <p:cNvSpPr>
            <a:spLocks noGrp="1"/>
          </p:cNvSpPr>
          <p:nvPr>
            <p:ph type="title"/>
          </p:nvPr>
        </p:nvSpPr>
        <p:spPr>
          <a:xfrm>
            <a:off x="256032" y="317499"/>
            <a:ext cx="10972800" cy="907864"/>
          </a:xfrm>
        </p:spPr>
        <p:txBody>
          <a:bodyPr>
            <a:normAutofit/>
          </a:bodyPr>
          <a:lstStyle/>
          <a:p>
            <a:r>
              <a:rPr lang="en-US"/>
              <a:t>Primary Endpoint: Overall Survival</a:t>
            </a:r>
          </a:p>
        </p:txBody>
      </p:sp>
      <p:sp>
        <p:nvSpPr>
          <p:cNvPr id="136" name="TextBox 135">
            <a:extLst>
              <a:ext uri="{FF2B5EF4-FFF2-40B4-BE49-F238E27FC236}">
                <a16:creationId xmlns:a16="http://schemas.microsoft.com/office/drawing/2014/main" id="{A6716CC7-09AF-BD01-DDDB-BCA50BE76C6D}"/>
              </a:ext>
            </a:extLst>
          </p:cNvPr>
          <p:cNvSpPr txBox="1"/>
          <p:nvPr/>
        </p:nvSpPr>
        <p:spPr>
          <a:xfrm>
            <a:off x="256032" y="1012231"/>
            <a:ext cx="11667283" cy="646331"/>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2557"/>
                </a:solidFill>
                <a:effectLst/>
                <a:uLnTx/>
                <a:uFillTx/>
                <a:latin typeface="Arial" panose="020B0604020202020204"/>
                <a:ea typeface="+mn-ea"/>
                <a:cs typeface="+mn-cs"/>
              </a:rPr>
              <a:t>At this interim analysis, there was a strong trend toward significance for OS favoring zanidatamab + CT vs trastuzumab + CT (5-month improvement in median OS)</a:t>
            </a:r>
          </a:p>
        </p:txBody>
      </p:sp>
      <p:sp>
        <p:nvSpPr>
          <p:cNvPr id="8" name="TextBox 7">
            <a:extLst>
              <a:ext uri="{FF2B5EF4-FFF2-40B4-BE49-F238E27FC236}">
                <a16:creationId xmlns:a16="http://schemas.microsoft.com/office/drawing/2014/main" id="{0874741D-6A0E-E559-6E52-4B0FFECC5508}"/>
              </a:ext>
            </a:extLst>
          </p:cNvPr>
          <p:cNvSpPr txBox="1"/>
          <p:nvPr/>
        </p:nvSpPr>
        <p:spPr>
          <a:xfrm>
            <a:off x="256032" y="5910112"/>
            <a:ext cx="11623915" cy="369332"/>
          </a:xfrm>
          <a:prstGeom prst="rect">
            <a:avLst/>
          </a:prstGeom>
          <a:noFill/>
        </p:spPr>
        <p:txBody>
          <a:bodyPr wrap="square" lIns="0" tIns="0" rIns="0" bIns="0" rtlCol="0" anchor="b"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CT, chemotherapy; HR, hazard ratio; OS, overall survival; </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Tras</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trastuzumab; Zani, zanidatamab. </a:t>
            </a:r>
          </a:p>
        </p:txBody>
      </p:sp>
      <p:graphicFrame>
        <p:nvGraphicFramePr>
          <p:cNvPr id="28" name="Google Shape;274;p16">
            <a:extLst>
              <a:ext uri="{FF2B5EF4-FFF2-40B4-BE49-F238E27FC236}">
                <a16:creationId xmlns:a16="http://schemas.microsoft.com/office/drawing/2014/main" id="{34DE1219-5021-E1FF-2894-3ED2F6C22A86}"/>
              </a:ext>
            </a:extLst>
          </p:cNvPr>
          <p:cNvGraphicFramePr/>
          <p:nvPr/>
        </p:nvGraphicFramePr>
        <p:xfrm>
          <a:off x="8593852" y="1584385"/>
          <a:ext cx="3020788" cy="1228344"/>
        </p:xfrm>
        <a:graphic>
          <a:graphicData uri="http://schemas.openxmlformats.org/drawingml/2006/table">
            <a:tbl>
              <a:tblPr>
                <a:noFill/>
              </a:tblPr>
              <a:tblGrid>
                <a:gridCol w="1510394">
                  <a:extLst>
                    <a:ext uri="{9D8B030D-6E8A-4147-A177-3AD203B41FA5}">
                      <a16:colId xmlns:a16="http://schemas.microsoft.com/office/drawing/2014/main" val="20001"/>
                    </a:ext>
                  </a:extLst>
                </a:gridCol>
                <a:gridCol w="1510394">
                  <a:extLst>
                    <a:ext uri="{9D8B030D-6E8A-4147-A177-3AD203B41FA5}">
                      <a16:colId xmlns:a16="http://schemas.microsoft.com/office/drawing/2014/main" val="1369551148"/>
                    </a:ext>
                  </a:extLst>
                </a:gridCol>
              </a:tblGrid>
              <a:tr h="411480">
                <a:tc>
                  <a:txBody>
                    <a:bodyPr/>
                    <a:lstStyle/>
                    <a:p>
                      <a:pPr algn="ctr">
                        <a:lnSpc>
                          <a:spcPct val="95000"/>
                        </a:lnSpc>
                      </a:pPr>
                      <a:r>
                        <a:rPr lang="en-US" sz="1200" b="1" kern="1200">
                          <a:solidFill>
                            <a:schemeClr val="bg1"/>
                          </a:solidFill>
                          <a:latin typeface="+mn-lt"/>
                          <a:ea typeface="+mn-ea"/>
                          <a:cs typeface="+mn-cs"/>
                        </a:rPr>
                        <a:t>Zanidatamab + CT </a:t>
                      </a:r>
                    </a:p>
                  </a:txBody>
                  <a:tcPr marL="80439" marR="80439" marT="30091" marB="30091" anchor="b">
                    <a:lnL w="9525" cap="flat" cmpd="sng" algn="ctr">
                      <a:solidFill>
                        <a:schemeClr val="tx1">
                          <a:lumMod val="50000"/>
                          <a:lumOff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6A9"/>
                    </a:solidFill>
                  </a:tcPr>
                </a:tc>
                <a:tc>
                  <a:txBody>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lang="en-US" sz="1200" b="1">
                          <a:solidFill>
                            <a:schemeClr val="bg1"/>
                          </a:solidFill>
                        </a:rPr>
                        <a:t>Trastuzumab + CT</a:t>
                      </a:r>
                    </a:p>
                  </a:txBody>
                  <a:tcPr marL="80439" marR="80439" marT="30091" marB="30091" anchor="b">
                    <a:lnL w="12700" cap="flat" cmpd="sng" algn="ctr">
                      <a:solidFill>
                        <a:schemeClr val="bg1"/>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10000"/>
                  </a:ext>
                </a:extLst>
              </a:tr>
              <a:tr h="365760">
                <a:tc>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kern="1200" cap="none">
                          <a:solidFill>
                            <a:schemeClr val="tx1"/>
                          </a:solidFill>
                          <a:latin typeface="+mn-lt"/>
                          <a:ea typeface="+mn-ea"/>
                          <a:cs typeface="Arial" panose="020B0604020202020204" pitchFamily="34" charset="0"/>
                        </a:rPr>
                        <a:t>24.4 </a:t>
                      </a:r>
                      <a:r>
                        <a:rPr lang="en" sz="1400" b="0" u="none" strike="noStrike" kern="1200" cap="none">
                          <a:solidFill>
                            <a:schemeClr val="tx1"/>
                          </a:solidFill>
                          <a:latin typeface="+mn-lt"/>
                          <a:ea typeface="+mn-ea"/>
                          <a:cs typeface="Arial" panose="020B0604020202020204" pitchFamily="34" charset="0"/>
                        </a:rPr>
                        <a:t>(20.4–30.0)</a:t>
                      </a:r>
                    </a:p>
                  </a:txBody>
                  <a:tcPr marL="80439" marR="80439" marT="0" marB="0" anchor="ctr">
                    <a:lnL w="9525" cap="flat" cmpd="sng" algn="ctr">
                      <a:solidFill>
                        <a:schemeClr val="tx1">
                          <a:lumMod val="50000"/>
                          <a:lumOff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EE"/>
                    </a:solidFill>
                  </a:tcPr>
                </a:tc>
                <a:tc>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kern="1200" cap="none">
                          <a:solidFill>
                            <a:schemeClr val="tx1"/>
                          </a:solidFill>
                          <a:latin typeface="+mj-lt"/>
                          <a:ea typeface="+mn-ea"/>
                          <a:cs typeface="Arial" panose="020B0604020202020204" pitchFamily="34" charset="0"/>
                        </a:rPr>
                        <a:t>19.2 </a:t>
                      </a:r>
                      <a:r>
                        <a:rPr lang="en" sz="1400" b="0" u="none" strike="noStrike" kern="1200" cap="none">
                          <a:solidFill>
                            <a:schemeClr val="tx1"/>
                          </a:solidFill>
                          <a:latin typeface="+mj-lt"/>
                          <a:ea typeface="+mn-ea"/>
                          <a:cs typeface="Arial" panose="020B0604020202020204" pitchFamily="34" charset="0"/>
                        </a:rPr>
                        <a:t>(16.8</a:t>
                      </a:r>
                      <a:r>
                        <a:rPr lang="en" sz="1400" b="0" u="none" strike="noStrike" cap="none">
                          <a:solidFill>
                            <a:schemeClr val="tx1"/>
                          </a:solidFill>
                          <a:latin typeface="+mj-lt"/>
                          <a:ea typeface="Calibri" panose="020F0502020204030204" pitchFamily="34" charset="0"/>
                          <a:cs typeface="Calibri" panose="020F0502020204030204" pitchFamily="34" charset="0"/>
                        </a:rPr>
                        <a:t>–</a:t>
                      </a:r>
                      <a:r>
                        <a:rPr lang="en" sz="1400" b="0" u="none" strike="noStrike" kern="1200" cap="none">
                          <a:solidFill>
                            <a:schemeClr val="tx1"/>
                          </a:solidFill>
                          <a:latin typeface="+mj-lt"/>
                          <a:ea typeface="+mn-ea"/>
                          <a:cs typeface="Arial" panose="020B0604020202020204" pitchFamily="34" charset="0"/>
                        </a:rPr>
                        <a:t>21.8)</a:t>
                      </a:r>
                    </a:p>
                  </a:txBody>
                  <a:tcPr marL="80439" marR="80439" marT="0" marB="0" anchor="ctr">
                    <a:lnL w="12700" cap="flat" cmpd="sng" algn="ctr">
                      <a:solidFill>
                        <a:schemeClr val="bg1"/>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46466">
                        <a:alpha val="20000"/>
                      </a:srgbClr>
                    </a:solidFill>
                  </a:tcPr>
                </a:tc>
                <a:extLst>
                  <a:ext uri="{0D108BD9-81ED-4DB2-BD59-A6C34878D82A}">
                    <a16:rowId xmlns:a16="http://schemas.microsoft.com/office/drawing/2014/main" val="598110243"/>
                  </a:ext>
                </a:extLst>
              </a:tr>
              <a:tr h="274320">
                <a:tc gridSpan="2">
                  <a:txBody>
                    <a:bodyPr/>
                    <a:lstStyle/>
                    <a:p>
                      <a:pPr marL="0" marR="0" lvl="0" indent="0" algn="ctr" defTabSz="685800" rtl="0" eaLnBrk="1" fontAlgn="auto" latinLnBrk="0" hangingPunct="1">
                        <a:lnSpc>
                          <a:spcPct val="95000"/>
                        </a:lnSpc>
                        <a:spcBef>
                          <a:spcPts val="0"/>
                        </a:spcBef>
                        <a:spcAft>
                          <a:spcPts val="0"/>
                        </a:spcAft>
                        <a:buClr>
                          <a:srgbClr val="000000"/>
                        </a:buClr>
                        <a:buSzPts val="1400"/>
                        <a:buFont typeface="Arial"/>
                        <a:buNone/>
                        <a:tabLst/>
                        <a:defRPr/>
                      </a:pPr>
                      <a:r>
                        <a:rPr lang="en" sz="1400" b="1" u="none" strike="noStrike" cap="none">
                          <a:solidFill>
                            <a:schemeClr val="tx1"/>
                          </a:solidFill>
                          <a:latin typeface="+mj-lt"/>
                          <a:cs typeface="Arial" panose="020B0604020202020204" pitchFamily="34" charset="0"/>
                        </a:rPr>
                        <a:t>0.80 </a:t>
                      </a:r>
                      <a:r>
                        <a:rPr lang="en" sz="1400" b="0" u="none" strike="noStrike" cap="none">
                          <a:solidFill>
                            <a:schemeClr val="tx1"/>
                          </a:solidFill>
                          <a:latin typeface="+mj-lt"/>
                          <a:cs typeface="Arial" panose="020B0604020202020204" pitchFamily="34" charset="0"/>
                        </a:rPr>
                        <a:t>(</a:t>
                      </a:r>
                      <a:r>
                        <a:rPr lang="en-US" sz="1400" b="0">
                          <a:solidFill>
                            <a:schemeClr val="tx1"/>
                          </a:solidFill>
                        </a:rPr>
                        <a:t>0.64–1.01) </a:t>
                      </a:r>
                      <a:br>
                        <a:rPr lang="en-US" sz="1400" b="1">
                          <a:solidFill>
                            <a:schemeClr val="tx1"/>
                          </a:solidFill>
                        </a:rPr>
                      </a:br>
                      <a:r>
                        <a:rPr lang="en-US" sz="1400" b="1" i="1">
                          <a:solidFill>
                            <a:schemeClr val="tx1"/>
                          </a:solidFill>
                        </a:rPr>
                        <a:t>P </a:t>
                      </a:r>
                      <a:r>
                        <a:rPr lang="en-US" sz="1400" b="1">
                          <a:solidFill>
                            <a:schemeClr val="tx1"/>
                          </a:solidFill>
                        </a:rPr>
                        <a:t>= 0.0564</a:t>
                      </a:r>
                    </a:p>
                  </a:txBody>
                  <a:tcPr marL="80439" marR="80439" marB="0" anchor="ctr">
                    <a:lnL w="9525" cap="flat" cmpd="sng" algn="ctr">
                      <a:solidFill>
                        <a:schemeClr val="tx1">
                          <a:lumMod val="50000"/>
                          <a:lumOff val="50000"/>
                        </a:schemeClr>
                      </a:solidFill>
                      <a:prstDash val="solid"/>
                      <a:round/>
                      <a:headEnd type="none" w="med" len="med"/>
                      <a:tailEnd type="none" w="med" len="med"/>
                    </a:lnL>
                    <a:lnR w="9525" cap="flat" cmpd="sng" algn="ctr">
                      <a:solidFill>
                        <a:schemeClr val="tx1">
                          <a:lumMod val="50000"/>
                          <a:lumOff val="50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ctr" defTabSz="685800" rtl="0" eaLnBrk="1" fontAlgn="auto" latinLnBrk="0" hangingPunct="1">
                        <a:lnSpc>
                          <a:spcPct val="90000"/>
                        </a:lnSpc>
                        <a:spcBef>
                          <a:spcPts val="0"/>
                        </a:spcBef>
                        <a:spcAft>
                          <a:spcPts val="0"/>
                        </a:spcAft>
                        <a:buClr>
                          <a:srgbClr val="000000"/>
                        </a:buClr>
                        <a:buSzPts val="1400"/>
                        <a:buFont typeface="Arial"/>
                        <a:buNone/>
                        <a:tabLst/>
                        <a:defRPr/>
                      </a:pPr>
                      <a:endParaRPr lang="en" sz="1050" b="0" u="none" strike="noStrike" kern="1200" cap="none">
                        <a:solidFill>
                          <a:srgbClr val="646466"/>
                        </a:solidFill>
                        <a:latin typeface="+mj-lt"/>
                        <a:ea typeface="+mn-ea"/>
                        <a:cs typeface="Arial" panose="020B0604020202020204" pitchFamily="34" charset="0"/>
                      </a:endParaRPr>
                    </a:p>
                  </a:txBody>
                  <a:tcPr marL="80439" marR="80439"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01471862"/>
                  </a:ext>
                </a:extLst>
              </a:tr>
            </a:tbl>
          </a:graphicData>
        </a:graphic>
      </p:graphicFrame>
      <p:graphicFrame>
        <p:nvGraphicFramePr>
          <p:cNvPr id="31" name="Table 30">
            <a:extLst>
              <a:ext uri="{FF2B5EF4-FFF2-40B4-BE49-F238E27FC236}">
                <a16:creationId xmlns:a16="http://schemas.microsoft.com/office/drawing/2014/main" id="{1E5C76F1-E4B3-8C67-54D0-F672313CFB09}"/>
              </a:ext>
            </a:extLst>
          </p:cNvPr>
          <p:cNvGraphicFramePr>
            <a:graphicFrameLocks noGrp="1"/>
          </p:cNvGraphicFramePr>
          <p:nvPr/>
        </p:nvGraphicFramePr>
        <p:xfrm>
          <a:off x="7280036" y="1987386"/>
          <a:ext cx="1329147" cy="828334"/>
        </p:xfrm>
        <a:graphic>
          <a:graphicData uri="http://schemas.openxmlformats.org/drawingml/2006/table">
            <a:tbl>
              <a:tblPr>
                <a:noFill/>
              </a:tblPr>
              <a:tblGrid>
                <a:gridCol w="1329147">
                  <a:extLst>
                    <a:ext uri="{9D8B030D-6E8A-4147-A177-3AD203B41FA5}">
                      <a16:colId xmlns:a16="http://schemas.microsoft.com/office/drawing/2014/main" val="2461721837"/>
                    </a:ext>
                  </a:extLst>
                </a:gridCol>
              </a:tblGrid>
              <a:tr h="361801">
                <a:tc>
                  <a:txBody>
                    <a:bodyPr/>
                    <a:lstStyle/>
                    <a:p>
                      <a:pPr marL="0" marR="0" lvl="0" indent="0" algn="r" rtl="0">
                        <a:lnSpc>
                          <a:spcPct val="95000"/>
                        </a:lnSpc>
                        <a:spcBef>
                          <a:spcPts val="0"/>
                        </a:spcBef>
                        <a:spcAft>
                          <a:spcPts val="0"/>
                        </a:spcAft>
                        <a:buClr>
                          <a:srgbClr val="1E1E20"/>
                        </a:buClr>
                        <a:buSzPts val="800"/>
                        <a:buFont typeface="Arial"/>
                        <a:buNone/>
                      </a:pPr>
                      <a:r>
                        <a:rPr lang="en" sz="1200" b="1" u="none" strike="noStrike" cap="none">
                          <a:solidFill>
                            <a:schemeClr val="tx1"/>
                          </a:solidFill>
                          <a:latin typeface="+mj-lt"/>
                          <a:cs typeface="Arial" panose="020B0604020202020204" pitchFamily="34" charset="0"/>
                        </a:rPr>
                        <a:t>Median OS</a:t>
                      </a:r>
                      <a:r>
                        <a:rPr lang="en" sz="1200" b="0" u="none" strike="noStrike" cap="none">
                          <a:solidFill>
                            <a:schemeClr val="tx1"/>
                          </a:solidFill>
                          <a:latin typeface="+mj-lt"/>
                          <a:cs typeface="Arial" panose="020B0604020202020204" pitchFamily="34" charset="0"/>
                        </a:rPr>
                        <a:t> </a:t>
                      </a:r>
                      <a:br>
                        <a:rPr lang="en" sz="1200" b="0" u="none" strike="noStrike" cap="none">
                          <a:solidFill>
                            <a:schemeClr val="tx1"/>
                          </a:solidFill>
                          <a:latin typeface="+mj-lt"/>
                          <a:cs typeface="Arial" panose="020B0604020202020204" pitchFamily="34" charset="0"/>
                        </a:rPr>
                      </a:br>
                      <a:r>
                        <a:rPr lang="en" sz="1200" b="0" u="none" strike="noStrike" cap="none">
                          <a:solidFill>
                            <a:schemeClr val="tx1"/>
                          </a:solidFill>
                          <a:latin typeface="+mj-lt"/>
                          <a:cs typeface="Arial" panose="020B0604020202020204" pitchFamily="34" charset="0"/>
                        </a:rPr>
                        <a:t>(95% CI), mo</a:t>
                      </a:r>
                      <a:endParaRPr sz="1200" b="0" i="0" u="none" strike="noStrike" cap="none">
                        <a:solidFill>
                          <a:schemeClr val="tx1"/>
                        </a:solidFill>
                        <a:latin typeface="+mj-lt"/>
                        <a:ea typeface="Arial"/>
                        <a:cs typeface="Arial" panose="020B0604020202020204" pitchFamily="34" charset="0"/>
                        <a:sym typeface="Arial"/>
                      </a:endParaRPr>
                    </a:p>
                  </a:txBody>
                  <a:tcPr marL="80439" marR="80439"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9469594"/>
                  </a:ext>
                </a:extLst>
              </a:tr>
              <a:tr h="466533">
                <a:tc>
                  <a:txBody>
                    <a:bodyPr/>
                    <a:lstStyle/>
                    <a:p>
                      <a:pPr marL="0" marR="0" lvl="0" indent="0" algn="r" rtl="0">
                        <a:lnSpc>
                          <a:spcPct val="95000"/>
                        </a:lnSpc>
                        <a:spcBef>
                          <a:spcPts val="0"/>
                        </a:spcBef>
                        <a:spcAft>
                          <a:spcPts val="0"/>
                        </a:spcAft>
                        <a:buClr>
                          <a:srgbClr val="1E1E20"/>
                        </a:buClr>
                        <a:buSzPts val="800"/>
                        <a:buFont typeface="Arial"/>
                        <a:buNone/>
                      </a:pPr>
                      <a:r>
                        <a:rPr lang="en-US" sz="1200" b="1" i="0" u="none" strike="noStrike" kern="1200" cap="none">
                          <a:solidFill>
                            <a:schemeClr val="tx1"/>
                          </a:solidFill>
                          <a:latin typeface="+mn-lt"/>
                          <a:ea typeface="Arial"/>
                          <a:cs typeface="Arial" panose="020B0604020202020204" pitchFamily="34" charset="0"/>
                          <a:sym typeface="Arial"/>
                        </a:rPr>
                        <a:t>HR</a:t>
                      </a:r>
                      <a:r>
                        <a:rPr lang="en-US" sz="1200" b="0" i="0" u="none" strike="noStrike" kern="1200" cap="none">
                          <a:solidFill>
                            <a:schemeClr val="tx1"/>
                          </a:solidFill>
                          <a:latin typeface="+mn-lt"/>
                          <a:ea typeface="Arial"/>
                          <a:cs typeface="Arial" panose="020B0604020202020204" pitchFamily="34" charset="0"/>
                          <a:sym typeface="Arial"/>
                        </a:rPr>
                        <a:t> (95% CI)</a:t>
                      </a:r>
                      <a:endParaRPr sz="1200" b="0" i="0" u="none" strike="noStrike" cap="none">
                        <a:solidFill>
                          <a:schemeClr val="tx1"/>
                        </a:solidFill>
                        <a:latin typeface="+mj-lt"/>
                        <a:ea typeface="Arial"/>
                        <a:cs typeface="Arial" panose="020B0604020202020204" pitchFamily="34" charset="0"/>
                        <a:sym typeface="Arial"/>
                      </a:endParaRPr>
                    </a:p>
                  </a:txBody>
                  <a:tcPr marL="80439" marR="80439"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5031256"/>
                  </a:ext>
                </a:extLst>
              </a:tr>
            </a:tbl>
          </a:graphicData>
        </a:graphic>
      </p:graphicFrame>
      <p:sp>
        <p:nvSpPr>
          <p:cNvPr id="43" name="Rectangle 3992">
            <a:extLst>
              <a:ext uri="{FF2B5EF4-FFF2-40B4-BE49-F238E27FC236}">
                <a16:creationId xmlns:a16="http://schemas.microsoft.com/office/drawing/2014/main" id="{0E976B9F-1EF9-AA1B-F9FC-676DABC1D01C}"/>
              </a:ext>
            </a:extLst>
          </p:cNvPr>
          <p:cNvSpPr>
            <a:spLocks noChangeArrowheads="1"/>
          </p:cNvSpPr>
          <p:nvPr/>
        </p:nvSpPr>
        <p:spPr bwMode="auto">
          <a:xfrm>
            <a:off x="5492989" y="5322951"/>
            <a:ext cx="220601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Months from randomization</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nvGrpSpPr>
          <p:cNvPr id="4" name="Group 3">
            <a:extLst>
              <a:ext uri="{FF2B5EF4-FFF2-40B4-BE49-F238E27FC236}">
                <a16:creationId xmlns:a16="http://schemas.microsoft.com/office/drawing/2014/main" id="{11C2E846-F750-3226-5E1D-C05EA6DB15E9}"/>
              </a:ext>
            </a:extLst>
          </p:cNvPr>
          <p:cNvGrpSpPr/>
          <p:nvPr/>
        </p:nvGrpSpPr>
        <p:grpSpPr>
          <a:xfrm>
            <a:off x="1147348" y="1742741"/>
            <a:ext cx="9837186" cy="2606234"/>
            <a:chOff x="1285791" y="1742741"/>
            <a:chExt cx="9821614" cy="2606234"/>
          </a:xfrm>
        </p:grpSpPr>
        <p:sp>
          <p:nvSpPr>
            <p:cNvPr id="1423" name="Tras-CT Curve">
              <a:extLst>
                <a:ext uri="{FF2B5EF4-FFF2-40B4-BE49-F238E27FC236}">
                  <a16:creationId xmlns:a16="http://schemas.microsoft.com/office/drawing/2014/main" id="{03BB2465-D87D-B95E-12C6-627A4C3BAF79}"/>
                </a:ext>
              </a:extLst>
            </p:cNvPr>
            <p:cNvSpPr>
              <a:spLocks/>
            </p:cNvSpPr>
            <p:nvPr/>
          </p:nvSpPr>
          <p:spPr bwMode="auto">
            <a:xfrm>
              <a:off x="1317699" y="1770550"/>
              <a:ext cx="9751413" cy="2550618"/>
            </a:xfrm>
            <a:custGeom>
              <a:avLst/>
              <a:gdLst>
                <a:gd name="T0" fmla="*/ 69 w 4584"/>
                <a:gd name="T1" fmla="*/ 13 h 1651"/>
                <a:gd name="T2" fmla="*/ 82 w 4584"/>
                <a:gd name="T3" fmla="*/ 40 h 1651"/>
                <a:gd name="T4" fmla="*/ 145 w 4584"/>
                <a:gd name="T5" fmla="*/ 60 h 1651"/>
                <a:gd name="T6" fmla="*/ 205 w 4584"/>
                <a:gd name="T7" fmla="*/ 73 h 1651"/>
                <a:gd name="T8" fmla="*/ 340 w 4584"/>
                <a:gd name="T9" fmla="*/ 93 h 1651"/>
                <a:gd name="T10" fmla="*/ 399 w 4584"/>
                <a:gd name="T11" fmla="*/ 114 h 1651"/>
                <a:gd name="T12" fmla="*/ 416 w 4584"/>
                <a:gd name="T13" fmla="*/ 141 h 1651"/>
                <a:gd name="T14" fmla="*/ 455 w 4584"/>
                <a:gd name="T15" fmla="*/ 161 h 1651"/>
                <a:gd name="T16" fmla="*/ 485 w 4584"/>
                <a:gd name="T17" fmla="*/ 182 h 1651"/>
                <a:gd name="T18" fmla="*/ 541 w 4584"/>
                <a:gd name="T19" fmla="*/ 195 h 1651"/>
                <a:gd name="T20" fmla="*/ 581 w 4584"/>
                <a:gd name="T21" fmla="*/ 215 h 1651"/>
                <a:gd name="T22" fmla="*/ 601 w 4584"/>
                <a:gd name="T23" fmla="*/ 236 h 1651"/>
                <a:gd name="T24" fmla="*/ 610 w 4584"/>
                <a:gd name="T25" fmla="*/ 249 h 1651"/>
                <a:gd name="T26" fmla="*/ 643 w 4584"/>
                <a:gd name="T27" fmla="*/ 277 h 1651"/>
                <a:gd name="T28" fmla="*/ 687 w 4584"/>
                <a:gd name="T29" fmla="*/ 297 h 1651"/>
                <a:gd name="T30" fmla="*/ 736 w 4584"/>
                <a:gd name="T31" fmla="*/ 311 h 1651"/>
                <a:gd name="T32" fmla="*/ 749 w 4584"/>
                <a:gd name="T33" fmla="*/ 331 h 1651"/>
                <a:gd name="T34" fmla="*/ 782 w 4584"/>
                <a:gd name="T35" fmla="*/ 352 h 1651"/>
                <a:gd name="T36" fmla="*/ 795 w 4584"/>
                <a:gd name="T37" fmla="*/ 366 h 1651"/>
                <a:gd name="T38" fmla="*/ 812 w 4584"/>
                <a:gd name="T39" fmla="*/ 387 h 1651"/>
                <a:gd name="T40" fmla="*/ 845 w 4584"/>
                <a:gd name="T41" fmla="*/ 416 h 1651"/>
                <a:gd name="T42" fmla="*/ 891 w 4584"/>
                <a:gd name="T43" fmla="*/ 430 h 1651"/>
                <a:gd name="T44" fmla="*/ 914 w 4584"/>
                <a:gd name="T45" fmla="*/ 458 h 1651"/>
                <a:gd name="T46" fmla="*/ 941 w 4584"/>
                <a:gd name="T47" fmla="*/ 479 h 1651"/>
                <a:gd name="T48" fmla="*/ 980 w 4584"/>
                <a:gd name="T49" fmla="*/ 494 h 1651"/>
                <a:gd name="T50" fmla="*/ 1020 w 4584"/>
                <a:gd name="T51" fmla="*/ 530 h 1651"/>
                <a:gd name="T52" fmla="*/ 1046 w 4584"/>
                <a:gd name="T53" fmla="*/ 560 h 1651"/>
                <a:gd name="T54" fmla="*/ 1132 w 4584"/>
                <a:gd name="T55" fmla="*/ 575 h 1651"/>
                <a:gd name="T56" fmla="*/ 1165 w 4584"/>
                <a:gd name="T57" fmla="*/ 606 h 1651"/>
                <a:gd name="T58" fmla="*/ 1208 w 4584"/>
                <a:gd name="T59" fmla="*/ 629 h 1651"/>
                <a:gd name="T60" fmla="*/ 1248 w 4584"/>
                <a:gd name="T61" fmla="*/ 645 h 1651"/>
                <a:gd name="T62" fmla="*/ 1267 w 4584"/>
                <a:gd name="T63" fmla="*/ 676 h 1651"/>
                <a:gd name="T64" fmla="*/ 1290 w 4584"/>
                <a:gd name="T65" fmla="*/ 700 h 1651"/>
                <a:gd name="T66" fmla="*/ 1350 w 4584"/>
                <a:gd name="T67" fmla="*/ 716 h 1651"/>
                <a:gd name="T68" fmla="*/ 1363 w 4584"/>
                <a:gd name="T69" fmla="*/ 740 h 1651"/>
                <a:gd name="T70" fmla="*/ 1419 w 4584"/>
                <a:gd name="T71" fmla="*/ 773 h 1651"/>
                <a:gd name="T72" fmla="*/ 1432 w 4584"/>
                <a:gd name="T73" fmla="*/ 789 h 1651"/>
                <a:gd name="T74" fmla="*/ 1505 w 4584"/>
                <a:gd name="T75" fmla="*/ 814 h 1651"/>
                <a:gd name="T76" fmla="*/ 1601 w 4584"/>
                <a:gd name="T77" fmla="*/ 849 h 1651"/>
                <a:gd name="T78" fmla="*/ 1667 w 4584"/>
                <a:gd name="T79" fmla="*/ 867 h 1651"/>
                <a:gd name="T80" fmla="*/ 1690 w 4584"/>
                <a:gd name="T81" fmla="*/ 894 h 1651"/>
                <a:gd name="T82" fmla="*/ 1776 w 4584"/>
                <a:gd name="T83" fmla="*/ 923 h 1651"/>
                <a:gd name="T84" fmla="*/ 1825 w 4584"/>
                <a:gd name="T85" fmla="*/ 952 h 1651"/>
                <a:gd name="T86" fmla="*/ 1878 w 4584"/>
                <a:gd name="T87" fmla="*/ 984 h 1651"/>
                <a:gd name="T88" fmla="*/ 1944 w 4584"/>
                <a:gd name="T89" fmla="*/ 1017 h 1651"/>
                <a:gd name="T90" fmla="*/ 2030 w 4584"/>
                <a:gd name="T91" fmla="*/ 1041 h 1651"/>
                <a:gd name="T92" fmla="*/ 2086 w 4584"/>
                <a:gd name="T93" fmla="*/ 1076 h 1651"/>
                <a:gd name="T94" fmla="*/ 2149 w 4584"/>
                <a:gd name="T95" fmla="*/ 1112 h 1651"/>
                <a:gd name="T96" fmla="*/ 2271 w 4584"/>
                <a:gd name="T97" fmla="*/ 1149 h 1651"/>
                <a:gd name="T98" fmla="*/ 2317 w 4584"/>
                <a:gd name="T99" fmla="*/ 1187 h 1651"/>
                <a:gd name="T100" fmla="*/ 2403 w 4584"/>
                <a:gd name="T101" fmla="*/ 1225 h 1651"/>
                <a:gd name="T102" fmla="*/ 2548 w 4584"/>
                <a:gd name="T103" fmla="*/ 1252 h 1651"/>
                <a:gd name="T104" fmla="*/ 2640 w 4584"/>
                <a:gd name="T105" fmla="*/ 1293 h 1651"/>
                <a:gd name="T106" fmla="*/ 2759 w 4584"/>
                <a:gd name="T107" fmla="*/ 1336 h 1651"/>
                <a:gd name="T108" fmla="*/ 2904 w 4584"/>
                <a:gd name="T109" fmla="*/ 1368 h 1651"/>
                <a:gd name="T110" fmla="*/ 3182 w 4584"/>
                <a:gd name="T111" fmla="*/ 1426 h 1651"/>
                <a:gd name="T112" fmla="*/ 3525 w 4584"/>
                <a:gd name="T113" fmla="*/ 1502 h 1651"/>
                <a:gd name="T114" fmla="*/ 3954 w 4584"/>
                <a:gd name="T115" fmla="*/ 1592 h 1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4" h="1651">
                  <a:moveTo>
                    <a:pt x="0" y="0"/>
                  </a:moveTo>
                  <a:lnTo>
                    <a:pt x="53" y="0"/>
                  </a:lnTo>
                  <a:lnTo>
                    <a:pt x="53" y="7"/>
                  </a:lnTo>
                  <a:lnTo>
                    <a:pt x="53" y="7"/>
                  </a:lnTo>
                  <a:lnTo>
                    <a:pt x="66" y="7"/>
                  </a:lnTo>
                  <a:lnTo>
                    <a:pt x="66" y="13"/>
                  </a:lnTo>
                  <a:lnTo>
                    <a:pt x="66" y="13"/>
                  </a:lnTo>
                  <a:lnTo>
                    <a:pt x="69" y="13"/>
                  </a:lnTo>
                  <a:lnTo>
                    <a:pt x="69" y="20"/>
                  </a:lnTo>
                  <a:lnTo>
                    <a:pt x="69" y="20"/>
                  </a:lnTo>
                  <a:lnTo>
                    <a:pt x="79" y="20"/>
                  </a:lnTo>
                  <a:lnTo>
                    <a:pt x="79" y="33"/>
                  </a:lnTo>
                  <a:lnTo>
                    <a:pt x="79" y="33"/>
                  </a:lnTo>
                  <a:lnTo>
                    <a:pt x="82" y="33"/>
                  </a:lnTo>
                  <a:lnTo>
                    <a:pt x="82" y="40"/>
                  </a:lnTo>
                  <a:lnTo>
                    <a:pt x="82" y="40"/>
                  </a:lnTo>
                  <a:lnTo>
                    <a:pt x="106" y="40"/>
                  </a:lnTo>
                  <a:lnTo>
                    <a:pt x="106" y="47"/>
                  </a:lnTo>
                  <a:lnTo>
                    <a:pt x="106" y="47"/>
                  </a:lnTo>
                  <a:lnTo>
                    <a:pt x="132" y="47"/>
                  </a:lnTo>
                  <a:lnTo>
                    <a:pt x="132" y="53"/>
                  </a:lnTo>
                  <a:lnTo>
                    <a:pt x="132" y="53"/>
                  </a:lnTo>
                  <a:lnTo>
                    <a:pt x="145" y="53"/>
                  </a:lnTo>
                  <a:lnTo>
                    <a:pt x="145" y="60"/>
                  </a:lnTo>
                  <a:lnTo>
                    <a:pt x="145" y="60"/>
                  </a:lnTo>
                  <a:lnTo>
                    <a:pt x="175" y="60"/>
                  </a:lnTo>
                  <a:lnTo>
                    <a:pt x="175" y="67"/>
                  </a:lnTo>
                  <a:lnTo>
                    <a:pt x="175" y="67"/>
                  </a:lnTo>
                  <a:lnTo>
                    <a:pt x="191" y="67"/>
                  </a:lnTo>
                  <a:lnTo>
                    <a:pt x="191" y="73"/>
                  </a:lnTo>
                  <a:lnTo>
                    <a:pt x="191" y="73"/>
                  </a:lnTo>
                  <a:lnTo>
                    <a:pt x="205" y="73"/>
                  </a:lnTo>
                  <a:lnTo>
                    <a:pt x="205" y="80"/>
                  </a:lnTo>
                  <a:lnTo>
                    <a:pt x="205" y="80"/>
                  </a:lnTo>
                  <a:lnTo>
                    <a:pt x="290" y="80"/>
                  </a:lnTo>
                  <a:lnTo>
                    <a:pt x="290" y="87"/>
                  </a:lnTo>
                  <a:lnTo>
                    <a:pt x="290" y="87"/>
                  </a:lnTo>
                  <a:lnTo>
                    <a:pt x="340" y="87"/>
                  </a:lnTo>
                  <a:lnTo>
                    <a:pt x="340" y="93"/>
                  </a:lnTo>
                  <a:lnTo>
                    <a:pt x="340" y="93"/>
                  </a:lnTo>
                  <a:lnTo>
                    <a:pt x="353" y="93"/>
                  </a:lnTo>
                  <a:lnTo>
                    <a:pt x="353" y="100"/>
                  </a:lnTo>
                  <a:lnTo>
                    <a:pt x="353" y="100"/>
                  </a:lnTo>
                  <a:lnTo>
                    <a:pt x="389" y="100"/>
                  </a:lnTo>
                  <a:lnTo>
                    <a:pt x="389" y="107"/>
                  </a:lnTo>
                  <a:lnTo>
                    <a:pt x="389" y="107"/>
                  </a:lnTo>
                  <a:lnTo>
                    <a:pt x="399" y="107"/>
                  </a:lnTo>
                  <a:lnTo>
                    <a:pt x="399" y="114"/>
                  </a:lnTo>
                  <a:lnTo>
                    <a:pt x="399" y="114"/>
                  </a:lnTo>
                  <a:lnTo>
                    <a:pt x="403" y="114"/>
                  </a:lnTo>
                  <a:lnTo>
                    <a:pt x="403" y="134"/>
                  </a:lnTo>
                  <a:lnTo>
                    <a:pt x="403" y="134"/>
                  </a:lnTo>
                  <a:lnTo>
                    <a:pt x="406" y="134"/>
                  </a:lnTo>
                  <a:lnTo>
                    <a:pt x="406" y="141"/>
                  </a:lnTo>
                  <a:lnTo>
                    <a:pt x="406" y="141"/>
                  </a:lnTo>
                  <a:lnTo>
                    <a:pt x="416" y="141"/>
                  </a:lnTo>
                  <a:lnTo>
                    <a:pt x="416" y="148"/>
                  </a:lnTo>
                  <a:lnTo>
                    <a:pt x="416" y="148"/>
                  </a:lnTo>
                  <a:lnTo>
                    <a:pt x="429" y="148"/>
                  </a:lnTo>
                  <a:lnTo>
                    <a:pt x="429" y="155"/>
                  </a:lnTo>
                  <a:lnTo>
                    <a:pt x="429" y="155"/>
                  </a:lnTo>
                  <a:lnTo>
                    <a:pt x="455" y="155"/>
                  </a:lnTo>
                  <a:lnTo>
                    <a:pt x="455" y="161"/>
                  </a:lnTo>
                  <a:lnTo>
                    <a:pt x="455" y="161"/>
                  </a:lnTo>
                  <a:lnTo>
                    <a:pt x="465" y="161"/>
                  </a:lnTo>
                  <a:lnTo>
                    <a:pt x="465" y="168"/>
                  </a:lnTo>
                  <a:lnTo>
                    <a:pt x="465" y="168"/>
                  </a:lnTo>
                  <a:lnTo>
                    <a:pt x="472" y="168"/>
                  </a:lnTo>
                  <a:lnTo>
                    <a:pt x="472" y="175"/>
                  </a:lnTo>
                  <a:lnTo>
                    <a:pt x="472" y="175"/>
                  </a:lnTo>
                  <a:lnTo>
                    <a:pt x="485" y="175"/>
                  </a:lnTo>
                  <a:lnTo>
                    <a:pt x="485" y="182"/>
                  </a:lnTo>
                  <a:lnTo>
                    <a:pt x="485" y="182"/>
                  </a:lnTo>
                  <a:lnTo>
                    <a:pt x="511" y="182"/>
                  </a:lnTo>
                  <a:lnTo>
                    <a:pt x="511" y="188"/>
                  </a:lnTo>
                  <a:lnTo>
                    <a:pt x="511" y="188"/>
                  </a:lnTo>
                  <a:lnTo>
                    <a:pt x="538" y="188"/>
                  </a:lnTo>
                  <a:lnTo>
                    <a:pt x="538" y="195"/>
                  </a:lnTo>
                  <a:lnTo>
                    <a:pt x="538" y="195"/>
                  </a:lnTo>
                  <a:lnTo>
                    <a:pt x="541" y="195"/>
                  </a:lnTo>
                  <a:lnTo>
                    <a:pt x="541" y="202"/>
                  </a:lnTo>
                  <a:lnTo>
                    <a:pt x="541" y="202"/>
                  </a:lnTo>
                  <a:lnTo>
                    <a:pt x="551" y="202"/>
                  </a:lnTo>
                  <a:lnTo>
                    <a:pt x="551" y="209"/>
                  </a:lnTo>
                  <a:lnTo>
                    <a:pt x="551" y="209"/>
                  </a:lnTo>
                  <a:lnTo>
                    <a:pt x="581" y="209"/>
                  </a:lnTo>
                  <a:lnTo>
                    <a:pt x="581" y="215"/>
                  </a:lnTo>
                  <a:lnTo>
                    <a:pt x="581" y="215"/>
                  </a:lnTo>
                  <a:lnTo>
                    <a:pt x="584" y="215"/>
                  </a:lnTo>
                  <a:lnTo>
                    <a:pt x="584" y="222"/>
                  </a:lnTo>
                  <a:lnTo>
                    <a:pt x="584" y="222"/>
                  </a:lnTo>
                  <a:lnTo>
                    <a:pt x="594" y="222"/>
                  </a:lnTo>
                  <a:lnTo>
                    <a:pt x="594" y="229"/>
                  </a:lnTo>
                  <a:lnTo>
                    <a:pt x="594" y="229"/>
                  </a:lnTo>
                  <a:lnTo>
                    <a:pt x="601" y="229"/>
                  </a:lnTo>
                  <a:lnTo>
                    <a:pt x="601" y="236"/>
                  </a:lnTo>
                  <a:lnTo>
                    <a:pt x="601" y="236"/>
                  </a:lnTo>
                  <a:lnTo>
                    <a:pt x="604" y="236"/>
                  </a:lnTo>
                  <a:lnTo>
                    <a:pt x="604" y="242"/>
                  </a:lnTo>
                  <a:lnTo>
                    <a:pt x="604" y="242"/>
                  </a:lnTo>
                  <a:lnTo>
                    <a:pt x="607" y="242"/>
                  </a:lnTo>
                  <a:lnTo>
                    <a:pt x="607" y="249"/>
                  </a:lnTo>
                  <a:lnTo>
                    <a:pt x="607" y="249"/>
                  </a:lnTo>
                  <a:lnTo>
                    <a:pt x="610" y="249"/>
                  </a:lnTo>
                  <a:lnTo>
                    <a:pt x="610" y="256"/>
                  </a:lnTo>
                  <a:lnTo>
                    <a:pt x="610" y="256"/>
                  </a:lnTo>
                  <a:lnTo>
                    <a:pt x="617" y="256"/>
                  </a:lnTo>
                  <a:lnTo>
                    <a:pt x="617" y="269"/>
                  </a:lnTo>
                  <a:lnTo>
                    <a:pt x="617" y="269"/>
                  </a:lnTo>
                  <a:lnTo>
                    <a:pt x="643" y="269"/>
                  </a:lnTo>
                  <a:lnTo>
                    <a:pt x="643" y="277"/>
                  </a:lnTo>
                  <a:lnTo>
                    <a:pt x="643" y="277"/>
                  </a:lnTo>
                  <a:lnTo>
                    <a:pt x="647" y="277"/>
                  </a:lnTo>
                  <a:lnTo>
                    <a:pt x="647" y="283"/>
                  </a:lnTo>
                  <a:lnTo>
                    <a:pt x="647" y="283"/>
                  </a:lnTo>
                  <a:lnTo>
                    <a:pt x="654" y="283"/>
                  </a:lnTo>
                  <a:lnTo>
                    <a:pt x="654" y="290"/>
                  </a:lnTo>
                  <a:lnTo>
                    <a:pt x="654" y="290"/>
                  </a:lnTo>
                  <a:lnTo>
                    <a:pt x="687" y="290"/>
                  </a:lnTo>
                  <a:lnTo>
                    <a:pt x="687" y="297"/>
                  </a:lnTo>
                  <a:lnTo>
                    <a:pt x="687" y="297"/>
                  </a:lnTo>
                  <a:lnTo>
                    <a:pt x="706" y="297"/>
                  </a:lnTo>
                  <a:lnTo>
                    <a:pt x="706" y="304"/>
                  </a:lnTo>
                  <a:lnTo>
                    <a:pt x="706" y="304"/>
                  </a:lnTo>
                  <a:lnTo>
                    <a:pt x="723" y="304"/>
                  </a:lnTo>
                  <a:lnTo>
                    <a:pt x="723" y="311"/>
                  </a:lnTo>
                  <a:lnTo>
                    <a:pt x="723" y="311"/>
                  </a:lnTo>
                  <a:lnTo>
                    <a:pt x="736" y="311"/>
                  </a:lnTo>
                  <a:lnTo>
                    <a:pt x="736" y="317"/>
                  </a:lnTo>
                  <a:lnTo>
                    <a:pt x="736" y="317"/>
                  </a:lnTo>
                  <a:lnTo>
                    <a:pt x="739" y="317"/>
                  </a:lnTo>
                  <a:lnTo>
                    <a:pt x="739" y="325"/>
                  </a:lnTo>
                  <a:lnTo>
                    <a:pt x="739" y="325"/>
                  </a:lnTo>
                  <a:lnTo>
                    <a:pt x="749" y="325"/>
                  </a:lnTo>
                  <a:lnTo>
                    <a:pt x="749" y="331"/>
                  </a:lnTo>
                  <a:lnTo>
                    <a:pt x="749" y="331"/>
                  </a:lnTo>
                  <a:lnTo>
                    <a:pt x="769" y="331"/>
                  </a:lnTo>
                  <a:lnTo>
                    <a:pt x="769" y="338"/>
                  </a:lnTo>
                  <a:lnTo>
                    <a:pt x="769" y="338"/>
                  </a:lnTo>
                  <a:lnTo>
                    <a:pt x="772" y="338"/>
                  </a:lnTo>
                  <a:lnTo>
                    <a:pt x="772" y="345"/>
                  </a:lnTo>
                  <a:lnTo>
                    <a:pt x="772" y="345"/>
                  </a:lnTo>
                  <a:lnTo>
                    <a:pt x="782" y="345"/>
                  </a:lnTo>
                  <a:lnTo>
                    <a:pt x="782" y="352"/>
                  </a:lnTo>
                  <a:lnTo>
                    <a:pt x="782" y="352"/>
                  </a:lnTo>
                  <a:lnTo>
                    <a:pt x="785" y="352"/>
                  </a:lnTo>
                  <a:lnTo>
                    <a:pt x="785" y="359"/>
                  </a:lnTo>
                  <a:lnTo>
                    <a:pt x="785" y="359"/>
                  </a:lnTo>
                  <a:lnTo>
                    <a:pt x="792" y="359"/>
                  </a:lnTo>
                  <a:lnTo>
                    <a:pt x="792" y="366"/>
                  </a:lnTo>
                  <a:lnTo>
                    <a:pt x="792" y="366"/>
                  </a:lnTo>
                  <a:lnTo>
                    <a:pt x="795" y="366"/>
                  </a:lnTo>
                  <a:lnTo>
                    <a:pt x="795" y="373"/>
                  </a:lnTo>
                  <a:lnTo>
                    <a:pt x="795" y="373"/>
                  </a:lnTo>
                  <a:lnTo>
                    <a:pt x="805" y="373"/>
                  </a:lnTo>
                  <a:lnTo>
                    <a:pt x="805" y="380"/>
                  </a:lnTo>
                  <a:lnTo>
                    <a:pt x="805" y="380"/>
                  </a:lnTo>
                  <a:lnTo>
                    <a:pt x="812" y="380"/>
                  </a:lnTo>
                  <a:lnTo>
                    <a:pt x="812" y="387"/>
                  </a:lnTo>
                  <a:lnTo>
                    <a:pt x="812" y="387"/>
                  </a:lnTo>
                  <a:lnTo>
                    <a:pt x="828" y="387"/>
                  </a:lnTo>
                  <a:lnTo>
                    <a:pt x="828" y="394"/>
                  </a:lnTo>
                  <a:lnTo>
                    <a:pt x="828" y="394"/>
                  </a:lnTo>
                  <a:lnTo>
                    <a:pt x="838" y="394"/>
                  </a:lnTo>
                  <a:lnTo>
                    <a:pt x="838" y="408"/>
                  </a:lnTo>
                  <a:lnTo>
                    <a:pt x="838" y="408"/>
                  </a:lnTo>
                  <a:lnTo>
                    <a:pt x="845" y="408"/>
                  </a:lnTo>
                  <a:lnTo>
                    <a:pt x="845" y="416"/>
                  </a:lnTo>
                  <a:lnTo>
                    <a:pt x="845" y="416"/>
                  </a:lnTo>
                  <a:lnTo>
                    <a:pt x="868" y="416"/>
                  </a:lnTo>
                  <a:lnTo>
                    <a:pt x="868" y="423"/>
                  </a:lnTo>
                  <a:lnTo>
                    <a:pt x="868" y="423"/>
                  </a:lnTo>
                  <a:lnTo>
                    <a:pt x="884" y="423"/>
                  </a:lnTo>
                  <a:lnTo>
                    <a:pt x="884" y="430"/>
                  </a:lnTo>
                  <a:lnTo>
                    <a:pt x="884" y="430"/>
                  </a:lnTo>
                  <a:lnTo>
                    <a:pt x="891" y="430"/>
                  </a:lnTo>
                  <a:lnTo>
                    <a:pt x="891" y="437"/>
                  </a:lnTo>
                  <a:lnTo>
                    <a:pt x="891" y="437"/>
                  </a:lnTo>
                  <a:lnTo>
                    <a:pt x="898" y="437"/>
                  </a:lnTo>
                  <a:lnTo>
                    <a:pt x="898" y="444"/>
                  </a:lnTo>
                  <a:lnTo>
                    <a:pt x="898" y="444"/>
                  </a:lnTo>
                  <a:lnTo>
                    <a:pt x="914" y="444"/>
                  </a:lnTo>
                  <a:lnTo>
                    <a:pt x="914" y="458"/>
                  </a:lnTo>
                  <a:lnTo>
                    <a:pt x="914" y="458"/>
                  </a:lnTo>
                  <a:lnTo>
                    <a:pt x="921" y="458"/>
                  </a:lnTo>
                  <a:lnTo>
                    <a:pt x="921" y="465"/>
                  </a:lnTo>
                  <a:lnTo>
                    <a:pt x="921" y="465"/>
                  </a:lnTo>
                  <a:lnTo>
                    <a:pt x="928" y="465"/>
                  </a:lnTo>
                  <a:lnTo>
                    <a:pt x="928" y="472"/>
                  </a:lnTo>
                  <a:lnTo>
                    <a:pt x="928" y="472"/>
                  </a:lnTo>
                  <a:lnTo>
                    <a:pt x="941" y="472"/>
                  </a:lnTo>
                  <a:lnTo>
                    <a:pt x="941" y="479"/>
                  </a:lnTo>
                  <a:lnTo>
                    <a:pt x="941" y="479"/>
                  </a:lnTo>
                  <a:lnTo>
                    <a:pt x="967" y="479"/>
                  </a:lnTo>
                  <a:lnTo>
                    <a:pt x="967" y="487"/>
                  </a:lnTo>
                  <a:lnTo>
                    <a:pt x="967" y="487"/>
                  </a:lnTo>
                  <a:lnTo>
                    <a:pt x="977" y="487"/>
                  </a:lnTo>
                  <a:lnTo>
                    <a:pt x="977" y="494"/>
                  </a:lnTo>
                  <a:lnTo>
                    <a:pt x="977" y="494"/>
                  </a:lnTo>
                  <a:lnTo>
                    <a:pt x="980" y="494"/>
                  </a:lnTo>
                  <a:lnTo>
                    <a:pt x="980" y="501"/>
                  </a:lnTo>
                  <a:lnTo>
                    <a:pt x="980" y="501"/>
                  </a:lnTo>
                  <a:lnTo>
                    <a:pt x="1016" y="501"/>
                  </a:lnTo>
                  <a:lnTo>
                    <a:pt x="1016" y="509"/>
                  </a:lnTo>
                  <a:lnTo>
                    <a:pt x="1016" y="509"/>
                  </a:lnTo>
                  <a:lnTo>
                    <a:pt x="1020" y="509"/>
                  </a:lnTo>
                  <a:lnTo>
                    <a:pt x="1020" y="530"/>
                  </a:lnTo>
                  <a:lnTo>
                    <a:pt x="1020" y="530"/>
                  </a:lnTo>
                  <a:lnTo>
                    <a:pt x="1023" y="530"/>
                  </a:lnTo>
                  <a:lnTo>
                    <a:pt x="1023" y="545"/>
                  </a:lnTo>
                  <a:lnTo>
                    <a:pt x="1023" y="545"/>
                  </a:lnTo>
                  <a:lnTo>
                    <a:pt x="1036" y="545"/>
                  </a:lnTo>
                  <a:lnTo>
                    <a:pt x="1036" y="553"/>
                  </a:lnTo>
                  <a:lnTo>
                    <a:pt x="1036" y="553"/>
                  </a:lnTo>
                  <a:lnTo>
                    <a:pt x="1046" y="553"/>
                  </a:lnTo>
                  <a:lnTo>
                    <a:pt x="1046" y="560"/>
                  </a:lnTo>
                  <a:lnTo>
                    <a:pt x="1046" y="560"/>
                  </a:lnTo>
                  <a:lnTo>
                    <a:pt x="1066" y="560"/>
                  </a:lnTo>
                  <a:lnTo>
                    <a:pt x="1066" y="567"/>
                  </a:lnTo>
                  <a:lnTo>
                    <a:pt x="1066" y="567"/>
                  </a:lnTo>
                  <a:lnTo>
                    <a:pt x="1073" y="567"/>
                  </a:lnTo>
                  <a:lnTo>
                    <a:pt x="1073" y="575"/>
                  </a:lnTo>
                  <a:lnTo>
                    <a:pt x="1073" y="575"/>
                  </a:lnTo>
                  <a:lnTo>
                    <a:pt x="1132" y="575"/>
                  </a:lnTo>
                  <a:lnTo>
                    <a:pt x="1132" y="582"/>
                  </a:lnTo>
                  <a:lnTo>
                    <a:pt x="1132" y="582"/>
                  </a:lnTo>
                  <a:lnTo>
                    <a:pt x="1162" y="582"/>
                  </a:lnTo>
                  <a:lnTo>
                    <a:pt x="1162" y="598"/>
                  </a:lnTo>
                  <a:lnTo>
                    <a:pt x="1162" y="598"/>
                  </a:lnTo>
                  <a:lnTo>
                    <a:pt x="1165" y="598"/>
                  </a:lnTo>
                  <a:lnTo>
                    <a:pt x="1165" y="606"/>
                  </a:lnTo>
                  <a:lnTo>
                    <a:pt x="1165" y="606"/>
                  </a:lnTo>
                  <a:lnTo>
                    <a:pt x="1171" y="606"/>
                  </a:lnTo>
                  <a:lnTo>
                    <a:pt x="1171" y="613"/>
                  </a:lnTo>
                  <a:lnTo>
                    <a:pt x="1171" y="613"/>
                  </a:lnTo>
                  <a:lnTo>
                    <a:pt x="1191" y="613"/>
                  </a:lnTo>
                  <a:lnTo>
                    <a:pt x="1191" y="621"/>
                  </a:lnTo>
                  <a:lnTo>
                    <a:pt x="1191" y="621"/>
                  </a:lnTo>
                  <a:lnTo>
                    <a:pt x="1208" y="621"/>
                  </a:lnTo>
                  <a:lnTo>
                    <a:pt x="1208" y="629"/>
                  </a:lnTo>
                  <a:lnTo>
                    <a:pt x="1208" y="629"/>
                  </a:lnTo>
                  <a:lnTo>
                    <a:pt x="1211" y="629"/>
                  </a:lnTo>
                  <a:lnTo>
                    <a:pt x="1211" y="637"/>
                  </a:lnTo>
                  <a:lnTo>
                    <a:pt x="1211" y="637"/>
                  </a:lnTo>
                  <a:lnTo>
                    <a:pt x="1224" y="637"/>
                  </a:lnTo>
                  <a:lnTo>
                    <a:pt x="1224" y="645"/>
                  </a:lnTo>
                  <a:lnTo>
                    <a:pt x="1224" y="645"/>
                  </a:lnTo>
                  <a:lnTo>
                    <a:pt x="1248" y="645"/>
                  </a:lnTo>
                  <a:lnTo>
                    <a:pt x="1248" y="652"/>
                  </a:lnTo>
                  <a:lnTo>
                    <a:pt x="1248" y="652"/>
                  </a:lnTo>
                  <a:lnTo>
                    <a:pt x="1261" y="652"/>
                  </a:lnTo>
                  <a:lnTo>
                    <a:pt x="1261" y="668"/>
                  </a:lnTo>
                  <a:lnTo>
                    <a:pt x="1261" y="668"/>
                  </a:lnTo>
                  <a:lnTo>
                    <a:pt x="1267" y="668"/>
                  </a:lnTo>
                  <a:lnTo>
                    <a:pt x="1267" y="676"/>
                  </a:lnTo>
                  <a:lnTo>
                    <a:pt x="1267" y="676"/>
                  </a:lnTo>
                  <a:lnTo>
                    <a:pt x="1271" y="676"/>
                  </a:lnTo>
                  <a:lnTo>
                    <a:pt x="1271" y="684"/>
                  </a:lnTo>
                  <a:lnTo>
                    <a:pt x="1271" y="684"/>
                  </a:lnTo>
                  <a:lnTo>
                    <a:pt x="1287" y="684"/>
                  </a:lnTo>
                  <a:lnTo>
                    <a:pt x="1287" y="692"/>
                  </a:lnTo>
                  <a:lnTo>
                    <a:pt x="1287" y="692"/>
                  </a:lnTo>
                  <a:lnTo>
                    <a:pt x="1290" y="692"/>
                  </a:lnTo>
                  <a:lnTo>
                    <a:pt x="1290" y="700"/>
                  </a:lnTo>
                  <a:lnTo>
                    <a:pt x="1290" y="700"/>
                  </a:lnTo>
                  <a:lnTo>
                    <a:pt x="1320" y="700"/>
                  </a:lnTo>
                  <a:lnTo>
                    <a:pt x="1320" y="708"/>
                  </a:lnTo>
                  <a:lnTo>
                    <a:pt x="1320" y="708"/>
                  </a:lnTo>
                  <a:lnTo>
                    <a:pt x="1337" y="708"/>
                  </a:lnTo>
                  <a:lnTo>
                    <a:pt x="1337" y="716"/>
                  </a:lnTo>
                  <a:lnTo>
                    <a:pt x="1337" y="716"/>
                  </a:lnTo>
                  <a:lnTo>
                    <a:pt x="1350" y="716"/>
                  </a:lnTo>
                  <a:lnTo>
                    <a:pt x="1350" y="724"/>
                  </a:lnTo>
                  <a:lnTo>
                    <a:pt x="1350" y="724"/>
                  </a:lnTo>
                  <a:lnTo>
                    <a:pt x="1360" y="724"/>
                  </a:lnTo>
                  <a:lnTo>
                    <a:pt x="1360" y="732"/>
                  </a:lnTo>
                  <a:lnTo>
                    <a:pt x="1360" y="732"/>
                  </a:lnTo>
                  <a:lnTo>
                    <a:pt x="1363" y="732"/>
                  </a:lnTo>
                  <a:lnTo>
                    <a:pt x="1363" y="740"/>
                  </a:lnTo>
                  <a:lnTo>
                    <a:pt x="1363" y="740"/>
                  </a:lnTo>
                  <a:lnTo>
                    <a:pt x="1380" y="740"/>
                  </a:lnTo>
                  <a:lnTo>
                    <a:pt x="1380" y="756"/>
                  </a:lnTo>
                  <a:lnTo>
                    <a:pt x="1380" y="756"/>
                  </a:lnTo>
                  <a:lnTo>
                    <a:pt x="1412" y="756"/>
                  </a:lnTo>
                  <a:lnTo>
                    <a:pt x="1412" y="764"/>
                  </a:lnTo>
                  <a:lnTo>
                    <a:pt x="1412" y="764"/>
                  </a:lnTo>
                  <a:lnTo>
                    <a:pt x="1419" y="764"/>
                  </a:lnTo>
                  <a:lnTo>
                    <a:pt x="1419" y="773"/>
                  </a:lnTo>
                  <a:lnTo>
                    <a:pt x="1419" y="773"/>
                  </a:lnTo>
                  <a:lnTo>
                    <a:pt x="1423" y="773"/>
                  </a:lnTo>
                  <a:lnTo>
                    <a:pt x="1423" y="781"/>
                  </a:lnTo>
                  <a:lnTo>
                    <a:pt x="1423" y="781"/>
                  </a:lnTo>
                  <a:lnTo>
                    <a:pt x="1426" y="781"/>
                  </a:lnTo>
                  <a:lnTo>
                    <a:pt x="1426" y="789"/>
                  </a:lnTo>
                  <a:lnTo>
                    <a:pt x="1426" y="789"/>
                  </a:lnTo>
                  <a:lnTo>
                    <a:pt x="1432" y="789"/>
                  </a:lnTo>
                  <a:lnTo>
                    <a:pt x="1432" y="797"/>
                  </a:lnTo>
                  <a:lnTo>
                    <a:pt x="1432" y="797"/>
                  </a:lnTo>
                  <a:lnTo>
                    <a:pt x="1502" y="797"/>
                  </a:lnTo>
                  <a:lnTo>
                    <a:pt x="1502" y="806"/>
                  </a:lnTo>
                  <a:lnTo>
                    <a:pt x="1502" y="806"/>
                  </a:lnTo>
                  <a:lnTo>
                    <a:pt x="1505" y="806"/>
                  </a:lnTo>
                  <a:lnTo>
                    <a:pt x="1505" y="814"/>
                  </a:lnTo>
                  <a:lnTo>
                    <a:pt x="1505" y="814"/>
                  </a:lnTo>
                  <a:lnTo>
                    <a:pt x="1581" y="814"/>
                  </a:lnTo>
                  <a:lnTo>
                    <a:pt x="1581" y="832"/>
                  </a:lnTo>
                  <a:lnTo>
                    <a:pt x="1581" y="832"/>
                  </a:lnTo>
                  <a:lnTo>
                    <a:pt x="1584" y="832"/>
                  </a:lnTo>
                  <a:lnTo>
                    <a:pt x="1584" y="840"/>
                  </a:lnTo>
                  <a:lnTo>
                    <a:pt x="1584" y="840"/>
                  </a:lnTo>
                  <a:lnTo>
                    <a:pt x="1601" y="840"/>
                  </a:lnTo>
                  <a:lnTo>
                    <a:pt x="1601" y="849"/>
                  </a:lnTo>
                  <a:lnTo>
                    <a:pt x="1601" y="849"/>
                  </a:lnTo>
                  <a:lnTo>
                    <a:pt x="1627" y="849"/>
                  </a:lnTo>
                  <a:lnTo>
                    <a:pt x="1627" y="858"/>
                  </a:lnTo>
                  <a:lnTo>
                    <a:pt x="1627" y="858"/>
                  </a:lnTo>
                  <a:lnTo>
                    <a:pt x="1654" y="858"/>
                  </a:lnTo>
                  <a:lnTo>
                    <a:pt x="1654" y="867"/>
                  </a:lnTo>
                  <a:lnTo>
                    <a:pt x="1654" y="867"/>
                  </a:lnTo>
                  <a:lnTo>
                    <a:pt x="1667" y="867"/>
                  </a:lnTo>
                  <a:lnTo>
                    <a:pt x="1667" y="876"/>
                  </a:lnTo>
                  <a:lnTo>
                    <a:pt x="1667" y="876"/>
                  </a:lnTo>
                  <a:lnTo>
                    <a:pt x="1683" y="876"/>
                  </a:lnTo>
                  <a:lnTo>
                    <a:pt x="1683" y="885"/>
                  </a:lnTo>
                  <a:lnTo>
                    <a:pt x="1683" y="885"/>
                  </a:lnTo>
                  <a:lnTo>
                    <a:pt x="1690" y="885"/>
                  </a:lnTo>
                  <a:lnTo>
                    <a:pt x="1690" y="894"/>
                  </a:lnTo>
                  <a:lnTo>
                    <a:pt x="1690" y="894"/>
                  </a:lnTo>
                  <a:lnTo>
                    <a:pt x="1696" y="894"/>
                  </a:lnTo>
                  <a:lnTo>
                    <a:pt x="1696" y="904"/>
                  </a:lnTo>
                  <a:lnTo>
                    <a:pt x="1696" y="904"/>
                  </a:lnTo>
                  <a:lnTo>
                    <a:pt x="1736" y="904"/>
                  </a:lnTo>
                  <a:lnTo>
                    <a:pt x="1736" y="913"/>
                  </a:lnTo>
                  <a:lnTo>
                    <a:pt x="1736" y="913"/>
                  </a:lnTo>
                  <a:lnTo>
                    <a:pt x="1776" y="913"/>
                  </a:lnTo>
                  <a:lnTo>
                    <a:pt x="1776" y="923"/>
                  </a:lnTo>
                  <a:lnTo>
                    <a:pt x="1776" y="923"/>
                  </a:lnTo>
                  <a:lnTo>
                    <a:pt x="1782" y="923"/>
                  </a:lnTo>
                  <a:lnTo>
                    <a:pt x="1782" y="943"/>
                  </a:lnTo>
                  <a:lnTo>
                    <a:pt x="1782" y="943"/>
                  </a:lnTo>
                  <a:lnTo>
                    <a:pt x="1796" y="943"/>
                  </a:lnTo>
                  <a:lnTo>
                    <a:pt x="1796" y="952"/>
                  </a:lnTo>
                  <a:lnTo>
                    <a:pt x="1796" y="952"/>
                  </a:lnTo>
                  <a:lnTo>
                    <a:pt x="1825" y="952"/>
                  </a:lnTo>
                  <a:lnTo>
                    <a:pt x="1825" y="963"/>
                  </a:lnTo>
                  <a:lnTo>
                    <a:pt x="1825" y="963"/>
                  </a:lnTo>
                  <a:lnTo>
                    <a:pt x="1858" y="963"/>
                  </a:lnTo>
                  <a:lnTo>
                    <a:pt x="1858" y="973"/>
                  </a:lnTo>
                  <a:lnTo>
                    <a:pt x="1858" y="973"/>
                  </a:lnTo>
                  <a:lnTo>
                    <a:pt x="1878" y="973"/>
                  </a:lnTo>
                  <a:lnTo>
                    <a:pt x="1878" y="984"/>
                  </a:lnTo>
                  <a:lnTo>
                    <a:pt x="1878" y="984"/>
                  </a:lnTo>
                  <a:lnTo>
                    <a:pt x="1917" y="984"/>
                  </a:lnTo>
                  <a:lnTo>
                    <a:pt x="1917" y="995"/>
                  </a:lnTo>
                  <a:lnTo>
                    <a:pt x="1917" y="995"/>
                  </a:lnTo>
                  <a:lnTo>
                    <a:pt x="1924" y="995"/>
                  </a:lnTo>
                  <a:lnTo>
                    <a:pt x="1924" y="1006"/>
                  </a:lnTo>
                  <a:lnTo>
                    <a:pt x="1924" y="1006"/>
                  </a:lnTo>
                  <a:lnTo>
                    <a:pt x="1944" y="1006"/>
                  </a:lnTo>
                  <a:lnTo>
                    <a:pt x="1944" y="1017"/>
                  </a:lnTo>
                  <a:lnTo>
                    <a:pt x="1944" y="1017"/>
                  </a:lnTo>
                  <a:lnTo>
                    <a:pt x="1990" y="1017"/>
                  </a:lnTo>
                  <a:lnTo>
                    <a:pt x="1990" y="1029"/>
                  </a:lnTo>
                  <a:lnTo>
                    <a:pt x="1990" y="1029"/>
                  </a:lnTo>
                  <a:lnTo>
                    <a:pt x="2003" y="1029"/>
                  </a:lnTo>
                  <a:lnTo>
                    <a:pt x="2003" y="1041"/>
                  </a:lnTo>
                  <a:lnTo>
                    <a:pt x="2003" y="1041"/>
                  </a:lnTo>
                  <a:lnTo>
                    <a:pt x="2030" y="1041"/>
                  </a:lnTo>
                  <a:lnTo>
                    <a:pt x="2030" y="1052"/>
                  </a:lnTo>
                  <a:lnTo>
                    <a:pt x="2030" y="1052"/>
                  </a:lnTo>
                  <a:lnTo>
                    <a:pt x="2083" y="1052"/>
                  </a:lnTo>
                  <a:lnTo>
                    <a:pt x="2083" y="1064"/>
                  </a:lnTo>
                  <a:lnTo>
                    <a:pt x="2083" y="1064"/>
                  </a:lnTo>
                  <a:lnTo>
                    <a:pt x="2086" y="1064"/>
                  </a:lnTo>
                  <a:lnTo>
                    <a:pt x="2086" y="1076"/>
                  </a:lnTo>
                  <a:lnTo>
                    <a:pt x="2086" y="1076"/>
                  </a:lnTo>
                  <a:lnTo>
                    <a:pt x="2125" y="1076"/>
                  </a:lnTo>
                  <a:lnTo>
                    <a:pt x="2125" y="1088"/>
                  </a:lnTo>
                  <a:lnTo>
                    <a:pt x="2125" y="1088"/>
                  </a:lnTo>
                  <a:lnTo>
                    <a:pt x="2138" y="1088"/>
                  </a:lnTo>
                  <a:lnTo>
                    <a:pt x="2138" y="1100"/>
                  </a:lnTo>
                  <a:lnTo>
                    <a:pt x="2138" y="1100"/>
                  </a:lnTo>
                  <a:lnTo>
                    <a:pt x="2149" y="1100"/>
                  </a:lnTo>
                  <a:lnTo>
                    <a:pt x="2149" y="1112"/>
                  </a:lnTo>
                  <a:lnTo>
                    <a:pt x="2149" y="1112"/>
                  </a:lnTo>
                  <a:lnTo>
                    <a:pt x="2188" y="1112"/>
                  </a:lnTo>
                  <a:lnTo>
                    <a:pt x="2188" y="1137"/>
                  </a:lnTo>
                  <a:lnTo>
                    <a:pt x="2188" y="1137"/>
                  </a:lnTo>
                  <a:lnTo>
                    <a:pt x="2228" y="1137"/>
                  </a:lnTo>
                  <a:lnTo>
                    <a:pt x="2228" y="1149"/>
                  </a:lnTo>
                  <a:lnTo>
                    <a:pt x="2228" y="1149"/>
                  </a:lnTo>
                  <a:lnTo>
                    <a:pt x="2271" y="1149"/>
                  </a:lnTo>
                  <a:lnTo>
                    <a:pt x="2271" y="1161"/>
                  </a:lnTo>
                  <a:lnTo>
                    <a:pt x="2271" y="1161"/>
                  </a:lnTo>
                  <a:lnTo>
                    <a:pt x="2290" y="1161"/>
                  </a:lnTo>
                  <a:lnTo>
                    <a:pt x="2290" y="1174"/>
                  </a:lnTo>
                  <a:lnTo>
                    <a:pt x="2290" y="1174"/>
                  </a:lnTo>
                  <a:lnTo>
                    <a:pt x="2317" y="1174"/>
                  </a:lnTo>
                  <a:lnTo>
                    <a:pt x="2317" y="1187"/>
                  </a:lnTo>
                  <a:lnTo>
                    <a:pt x="2317" y="1187"/>
                  </a:lnTo>
                  <a:lnTo>
                    <a:pt x="2353" y="1187"/>
                  </a:lnTo>
                  <a:lnTo>
                    <a:pt x="2353" y="1199"/>
                  </a:lnTo>
                  <a:lnTo>
                    <a:pt x="2353" y="1199"/>
                  </a:lnTo>
                  <a:lnTo>
                    <a:pt x="2363" y="1199"/>
                  </a:lnTo>
                  <a:lnTo>
                    <a:pt x="2363" y="1212"/>
                  </a:lnTo>
                  <a:lnTo>
                    <a:pt x="2363" y="1212"/>
                  </a:lnTo>
                  <a:lnTo>
                    <a:pt x="2403" y="1212"/>
                  </a:lnTo>
                  <a:lnTo>
                    <a:pt x="2403" y="1225"/>
                  </a:lnTo>
                  <a:lnTo>
                    <a:pt x="2403" y="1225"/>
                  </a:lnTo>
                  <a:lnTo>
                    <a:pt x="2535" y="1225"/>
                  </a:lnTo>
                  <a:lnTo>
                    <a:pt x="2535" y="1238"/>
                  </a:lnTo>
                  <a:lnTo>
                    <a:pt x="2535" y="1238"/>
                  </a:lnTo>
                  <a:lnTo>
                    <a:pt x="2541" y="1238"/>
                  </a:lnTo>
                  <a:lnTo>
                    <a:pt x="2541" y="1252"/>
                  </a:lnTo>
                  <a:lnTo>
                    <a:pt x="2541" y="1252"/>
                  </a:lnTo>
                  <a:lnTo>
                    <a:pt x="2548" y="1252"/>
                  </a:lnTo>
                  <a:lnTo>
                    <a:pt x="2548" y="1265"/>
                  </a:lnTo>
                  <a:lnTo>
                    <a:pt x="2548" y="1265"/>
                  </a:lnTo>
                  <a:lnTo>
                    <a:pt x="2637" y="1265"/>
                  </a:lnTo>
                  <a:lnTo>
                    <a:pt x="2637" y="1279"/>
                  </a:lnTo>
                  <a:lnTo>
                    <a:pt x="2637" y="1279"/>
                  </a:lnTo>
                  <a:lnTo>
                    <a:pt x="2640" y="1279"/>
                  </a:lnTo>
                  <a:lnTo>
                    <a:pt x="2640" y="1293"/>
                  </a:lnTo>
                  <a:lnTo>
                    <a:pt x="2640" y="1293"/>
                  </a:lnTo>
                  <a:lnTo>
                    <a:pt x="2657" y="1293"/>
                  </a:lnTo>
                  <a:lnTo>
                    <a:pt x="2657" y="1307"/>
                  </a:lnTo>
                  <a:lnTo>
                    <a:pt x="2657" y="1307"/>
                  </a:lnTo>
                  <a:lnTo>
                    <a:pt x="2719" y="1307"/>
                  </a:lnTo>
                  <a:lnTo>
                    <a:pt x="2719" y="1321"/>
                  </a:lnTo>
                  <a:lnTo>
                    <a:pt x="2719" y="1321"/>
                  </a:lnTo>
                  <a:lnTo>
                    <a:pt x="2759" y="1321"/>
                  </a:lnTo>
                  <a:lnTo>
                    <a:pt x="2759" y="1336"/>
                  </a:lnTo>
                  <a:lnTo>
                    <a:pt x="2759" y="1336"/>
                  </a:lnTo>
                  <a:lnTo>
                    <a:pt x="2799" y="1336"/>
                  </a:lnTo>
                  <a:lnTo>
                    <a:pt x="2799" y="1352"/>
                  </a:lnTo>
                  <a:lnTo>
                    <a:pt x="2799" y="1352"/>
                  </a:lnTo>
                  <a:lnTo>
                    <a:pt x="2894" y="1352"/>
                  </a:lnTo>
                  <a:lnTo>
                    <a:pt x="2894" y="1368"/>
                  </a:lnTo>
                  <a:lnTo>
                    <a:pt x="2894" y="1368"/>
                  </a:lnTo>
                  <a:lnTo>
                    <a:pt x="2904" y="1368"/>
                  </a:lnTo>
                  <a:lnTo>
                    <a:pt x="2904" y="1385"/>
                  </a:lnTo>
                  <a:lnTo>
                    <a:pt x="2904" y="1385"/>
                  </a:lnTo>
                  <a:lnTo>
                    <a:pt x="2934" y="1385"/>
                  </a:lnTo>
                  <a:lnTo>
                    <a:pt x="2934" y="1402"/>
                  </a:lnTo>
                  <a:lnTo>
                    <a:pt x="2934" y="1402"/>
                  </a:lnTo>
                  <a:lnTo>
                    <a:pt x="3182" y="1402"/>
                  </a:lnTo>
                  <a:lnTo>
                    <a:pt x="3182" y="1426"/>
                  </a:lnTo>
                  <a:lnTo>
                    <a:pt x="3182" y="1426"/>
                  </a:lnTo>
                  <a:lnTo>
                    <a:pt x="3205" y="1426"/>
                  </a:lnTo>
                  <a:lnTo>
                    <a:pt x="3205" y="1450"/>
                  </a:lnTo>
                  <a:lnTo>
                    <a:pt x="3205" y="1450"/>
                  </a:lnTo>
                  <a:lnTo>
                    <a:pt x="3228" y="1450"/>
                  </a:lnTo>
                  <a:lnTo>
                    <a:pt x="3228" y="1474"/>
                  </a:lnTo>
                  <a:lnTo>
                    <a:pt x="3228" y="1474"/>
                  </a:lnTo>
                  <a:lnTo>
                    <a:pt x="3525" y="1474"/>
                  </a:lnTo>
                  <a:lnTo>
                    <a:pt x="3525" y="1502"/>
                  </a:lnTo>
                  <a:lnTo>
                    <a:pt x="3525" y="1502"/>
                  </a:lnTo>
                  <a:lnTo>
                    <a:pt x="3776" y="1502"/>
                  </a:lnTo>
                  <a:lnTo>
                    <a:pt x="3776" y="1547"/>
                  </a:lnTo>
                  <a:lnTo>
                    <a:pt x="3776" y="1547"/>
                  </a:lnTo>
                  <a:lnTo>
                    <a:pt x="3785" y="1547"/>
                  </a:lnTo>
                  <a:lnTo>
                    <a:pt x="3785" y="1592"/>
                  </a:lnTo>
                  <a:lnTo>
                    <a:pt x="3785" y="1592"/>
                  </a:lnTo>
                  <a:lnTo>
                    <a:pt x="3954" y="1592"/>
                  </a:lnTo>
                  <a:lnTo>
                    <a:pt x="3954" y="1651"/>
                  </a:lnTo>
                  <a:lnTo>
                    <a:pt x="3954" y="1651"/>
                  </a:lnTo>
                  <a:lnTo>
                    <a:pt x="4584" y="1651"/>
                  </a:lnTo>
                  <a:lnTo>
                    <a:pt x="4584" y="1651"/>
                  </a:lnTo>
                </a:path>
              </a:pathLst>
            </a:custGeom>
            <a:noFill/>
            <a:ln w="25400" cap="flat">
              <a:solidFill>
                <a:srgbClr val="6464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424" name="Tras+CT Censors">
              <a:extLst>
                <a:ext uri="{FF2B5EF4-FFF2-40B4-BE49-F238E27FC236}">
                  <a16:creationId xmlns:a16="http://schemas.microsoft.com/office/drawing/2014/main" id="{F03A2B2E-07F5-520E-35A9-D86FCA1A2886}"/>
                </a:ext>
              </a:extLst>
            </p:cNvPr>
            <p:cNvGrpSpPr/>
            <p:nvPr/>
          </p:nvGrpSpPr>
          <p:grpSpPr>
            <a:xfrm>
              <a:off x="1285791" y="1742741"/>
              <a:ext cx="9821614" cy="2606234"/>
              <a:chOff x="1933033" y="1723105"/>
              <a:chExt cx="5891770" cy="2225161"/>
            </a:xfrm>
          </p:grpSpPr>
          <p:grpSp>
            <p:nvGrpSpPr>
              <p:cNvPr id="1425" name="Group 1424">
                <a:extLst>
                  <a:ext uri="{FF2B5EF4-FFF2-40B4-BE49-F238E27FC236}">
                    <a16:creationId xmlns:a16="http://schemas.microsoft.com/office/drawing/2014/main" id="{7A6D6CCB-C8FA-986F-F7A4-6DF87AA16C0A}"/>
                  </a:ext>
                </a:extLst>
              </p:cNvPr>
              <p:cNvGrpSpPr/>
              <p:nvPr/>
            </p:nvGrpSpPr>
            <p:grpSpPr>
              <a:xfrm>
                <a:off x="1933033" y="1723105"/>
                <a:ext cx="1322043" cy="708306"/>
                <a:chOff x="1933033" y="1723105"/>
                <a:chExt cx="1322043" cy="708306"/>
              </a:xfrm>
            </p:grpSpPr>
            <p:sp>
              <p:nvSpPr>
                <p:cNvPr id="1645" name="Line 89">
                  <a:extLst>
                    <a:ext uri="{FF2B5EF4-FFF2-40B4-BE49-F238E27FC236}">
                      <a16:creationId xmlns:a16="http://schemas.microsoft.com/office/drawing/2014/main" id="{E0926383-23F7-9AC7-2E66-C4E93D9D289F}"/>
                    </a:ext>
                  </a:extLst>
                </p:cNvPr>
                <p:cNvSpPr>
                  <a:spLocks noChangeShapeType="1"/>
                </p:cNvSpPr>
                <p:nvPr/>
              </p:nvSpPr>
              <p:spPr bwMode="auto">
                <a:xfrm>
                  <a:off x="1933033"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6" name="Line 90">
                  <a:extLst>
                    <a:ext uri="{FF2B5EF4-FFF2-40B4-BE49-F238E27FC236}">
                      <a16:creationId xmlns:a16="http://schemas.microsoft.com/office/drawing/2014/main" id="{AB03673D-6CA0-3DF0-791F-23F23FC14828}"/>
                    </a:ext>
                  </a:extLst>
                </p:cNvPr>
                <p:cNvSpPr>
                  <a:spLocks noChangeShapeType="1"/>
                </p:cNvSpPr>
                <p:nvPr/>
              </p:nvSpPr>
              <p:spPr bwMode="auto">
                <a:xfrm>
                  <a:off x="1956003"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7" name="Line 91">
                  <a:extLst>
                    <a:ext uri="{FF2B5EF4-FFF2-40B4-BE49-F238E27FC236}">
                      <a16:creationId xmlns:a16="http://schemas.microsoft.com/office/drawing/2014/main" id="{3BBF8950-E246-9CB1-64F3-7D12E62A586C}"/>
                    </a:ext>
                  </a:extLst>
                </p:cNvPr>
                <p:cNvSpPr>
                  <a:spLocks noChangeShapeType="1"/>
                </p:cNvSpPr>
                <p:nvPr/>
              </p:nvSpPr>
              <p:spPr bwMode="auto">
                <a:xfrm>
                  <a:off x="1933033"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8" name="Line 92">
                  <a:extLst>
                    <a:ext uri="{FF2B5EF4-FFF2-40B4-BE49-F238E27FC236}">
                      <a16:creationId xmlns:a16="http://schemas.microsoft.com/office/drawing/2014/main" id="{3D8635BA-CAAC-0BE6-97FA-94705987221E}"/>
                    </a:ext>
                  </a:extLst>
                </p:cNvPr>
                <p:cNvSpPr>
                  <a:spLocks noChangeShapeType="1"/>
                </p:cNvSpPr>
                <p:nvPr/>
              </p:nvSpPr>
              <p:spPr bwMode="auto">
                <a:xfrm>
                  <a:off x="1956003"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9" name="Line 93">
                  <a:extLst>
                    <a:ext uri="{FF2B5EF4-FFF2-40B4-BE49-F238E27FC236}">
                      <a16:creationId xmlns:a16="http://schemas.microsoft.com/office/drawing/2014/main" id="{5888D877-B992-C626-59C1-C35FCB48C09F}"/>
                    </a:ext>
                  </a:extLst>
                </p:cNvPr>
                <p:cNvSpPr>
                  <a:spLocks noChangeShapeType="1"/>
                </p:cNvSpPr>
                <p:nvPr/>
              </p:nvSpPr>
              <p:spPr bwMode="auto">
                <a:xfrm>
                  <a:off x="1938137"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0" name="Line 94">
                  <a:extLst>
                    <a:ext uri="{FF2B5EF4-FFF2-40B4-BE49-F238E27FC236}">
                      <a16:creationId xmlns:a16="http://schemas.microsoft.com/office/drawing/2014/main" id="{8F210F3B-0F1D-2F7F-946A-931B4A638825}"/>
                    </a:ext>
                  </a:extLst>
                </p:cNvPr>
                <p:cNvSpPr>
                  <a:spLocks noChangeShapeType="1"/>
                </p:cNvSpPr>
                <p:nvPr/>
              </p:nvSpPr>
              <p:spPr bwMode="auto">
                <a:xfrm>
                  <a:off x="1961107"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1" name="Line 95">
                  <a:extLst>
                    <a:ext uri="{FF2B5EF4-FFF2-40B4-BE49-F238E27FC236}">
                      <a16:creationId xmlns:a16="http://schemas.microsoft.com/office/drawing/2014/main" id="{F3C7DD45-F63E-0798-C14A-B0F5AA6B4574}"/>
                    </a:ext>
                  </a:extLst>
                </p:cNvPr>
                <p:cNvSpPr>
                  <a:spLocks noChangeShapeType="1"/>
                </p:cNvSpPr>
                <p:nvPr/>
              </p:nvSpPr>
              <p:spPr bwMode="auto">
                <a:xfrm>
                  <a:off x="1938137"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2" name="Line 96">
                  <a:extLst>
                    <a:ext uri="{FF2B5EF4-FFF2-40B4-BE49-F238E27FC236}">
                      <a16:creationId xmlns:a16="http://schemas.microsoft.com/office/drawing/2014/main" id="{B0049095-75A9-852B-0D30-E65C32539450}"/>
                    </a:ext>
                  </a:extLst>
                </p:cNvPr>
                <p:cNvSpPr>
                  <a:spLocks noChangeShapeType="1"/>
                </p:cNvSpPr>
                <p:nvPr/>
              </p:nvSpPr>
              <p:spPr bwMode="auto">
                <a:xfrm>
                  <a:off x="1961107"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3" name="Line 97">
                  <a:extLst>
                    <a:ext uri="{FF2B5EF4-FFF2-40B4-BE49-F238E27FC236}">
                      <a16:creationId xmlns:a16="http://schemas.microsoft.com/office/drawing/2014/main" id="{86A61E03-3BBB-6C80-E404-52967067C196}"/>
                    </a:ext>
                  </a:extLst>
                </p:cNvPr>
                <p:cNvSpPr>
                  <a:spLocks noChangeShapeType="1"/>
                </p:cNvSpPr>
                <p:nvPr/>
              </p:nvSpPr>
              <p:spPr bwMode="auto">
                <a:xfrm>
                  <a:off x="1949622" y="17468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4" name="Line 98">
                  <a:extLst>
                    <a:ext uri="{FF2B5EF4-FFF2-40B4-BE49-F238E27FC236}">
                      <a16:creationId xmlns:a16="http://schemas.microsoft.com/office/drawing/2014/main" id="{028B6960-2A0D-1798-1214-C0905773B03D}"/>
                    </a:ext>
                  </a:extLst>
                </p:cNvPr>
                <p:cNvSpPr>
                  <a:spLocks noChangeShapeType="1"/>
                </p:cNvSpPr>
                <p:nvPr/>
              </p:nvSpPr>
              <p:spPr bwMode="auto">
                <a:xfrm>
                  <a:off x="1972592" y="17231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5" name="Line 99">
                  <a:extLst>
                    <a:ext uri="{FF2B5EF4-FFF2-40B4-BE49-F238E27FC236}">
                      <a16:creationId xmlns:a16="http://schemas.microsoft.com/office/drawing/2014/main" id="{F4481706-1EC2-E68B-A776-39F40C42C53A}"/>
                    </a:ext>
                  </a:extLst>
                </p:cNvPr>
                <p:cNvSpPr>
                  <a:spLocks noChangeShapeType="1"/>
                </p:cNvSpPr>
                <p:nvPr/>
              </p:nvSpPr>
              <p:spPr bwMode="auto">
                <a:xfrm>
                  <a:off x="2000666" y="175608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6" name="Line 100">
                  <a:extLst>
                    <a:ext uri="{FF2B5EF4-FFF2-40B4-BE49-F238E27FC236}">
                      <a16:creationId xmlns:a16="http://schemas.microsoft.com/office/drawing/2014/main" id="{13720733-D5DC-8352-7491-AE26A611BFE5}"/>
                    </a:ext>
                  </a:extLst>
                </p:cNvPr>
                <p:cNvSpPr>
                  <a:spLocks noChangeShapeType="1"/>
                </p:cNvSpPr>
                <p:nvPr/>
              </p:nvSpPr>
              <p:spPr bwMode="auto">
                <a:xfrm>
                  <a:off x="2023636" y="173233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7" name="Line 101">
                  <a:extLst>
                    <a:ext uri="{FF2B5EF4-FFF2-40B4-BE49-F238E27FC236}">
                      <a16:creationId xmlns:a16="http://schemas.microsoft.com/office/drawing/2014/main" id="{57E038FB-C3FC-9905-C87D-DB60BCBF4148}"/>
                    </a:ext>
                  </a:extLst>
                </p:cNvPr>
                <p:cNvSpPr>
                  <a:spLocks noChangeShapeType="1"/>
                </p:cNvSpPr>
                <p:nvPr/>
              </p:nvSpPr>
              <p:spPr bwMode="auto">
                <a:xfrm>
                  <a:off x="2110411" y="18167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8" name="Line 102">
                  <a:extLst>
                    <a:ext uri="{FF2B5EF4-FFF2-40B4-BE49-F238E27FC236}">
                      <a16:creationId xmlns:a16="http://schemas.microsoft.com/office/drawing/2014/main" id="{AF8BE442-661B-9F24-8021-0C22AFD1E744}"/>
                    </a:ext>
                  </a:extLst>
                </p:cNvPr>
                <p:cNvSpPr>
                  <a:spLocks noChangeShapeType="1"/>
                </p:cNvSpPr>
                <p:nvPr/>
              </p:nvSpPr>
              <p:spPr bwMode="auto">
                <a:xfrm>
                  <a:off x="2133381" y="179301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9" name="Line 103">
                  <a:extLst>
                    <a:ext uri="{FF2B5EF4-FFF2-40B4-BE49-F238E27FC236}">
                      <a16:creationId xmlns:a16="http://schemas.microsoft.com/office/drawing/2014/main" id="{A97314D3-4A87-0A99-7A46-E6545AD990A7}"/>
                    </a:ext>
                  </a:extLst>
                </p:cNvPr>
                <p:cNvSpPr>
                  <a:spLocks noChangeShapeType="1"/>
                </p:cNvSpPr>
                <p:nvPr/>
              </p:nvSpPr>
              <p:spPr bwMode="auto">
                <a:xfrm>
                  <a:off x="2152523" y="183522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0" name="Line 104">
                  <a:extLst>
                    <a:ext uri="{FF2B5EF4-FFF2-40B4-BE49-F238E27FC236}">
                      <a16:creationId xmlns:a16="http://schemas.microsoft.com/office/drawing/2014/main" id="{932CE5D9-3833-5CAD-5918-DAE00ABF75A7}"/>
                    </a:ext>
                  </a:extLst>
                </p:cNvPr>
                <p:cNvSpPr>
                  <a:spLocks noChangeShapeType="1"/>
                </p:cNvSpPr>
                <p:nvPr/>
              </p:nvSpPr>
              <p:spPr bwMode="auto">
                <a:xfrm>
                  <a:off x="2175493" y="181147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1" name="Line 105">
                  <a:extLst>
                    <a:ext uri="{FF2B5EF4-FFF2-40B4-BE49-F238E27FC236}">
                      <a16:creationId xmlns:a16="http://schemas.microsoft.com/office/drawing/2014/main" id="{588AF0FE-45C3-BB98-E47F-4424853BA51B}"/>
                    </a:ext>
                  </a:extLst>
                </p:cNvPr>
                <p:cNvSpPr>
                  <a:spLocks noChangeShapeType="1"/>
                </p:cNvSpPr>
                <p:nvPr/>
              </p:nvSpPr>
              <p:spPr bwMode="auto">
                <a:xfrm>
                  <a:off x="2165284" y="183522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2" name="Line 106">
                  <a:extLst>
                    <a:ext uri="{FF2B5EF4-FFF2-40B4-BE49-F238E27FC236}">
                      <a16:creationId xmlns:a16="http://schemas.microsoft.com/office/drawing/2014/main" id="{69AB368D-9BE5-D888-AE99-6581FECD3E97}"/>
                    </a:ext>
                  </a:extLst>
                </p:cNvPr>
                <p:cNvSpPr>
                  <a:spLocks noChangeShapeType="1"/>
                </p:cNvSpPr>
                <p:nvPr/>
              </p:nvSpPr>
              <p:spPr bwMode="auto">
                <a:xfrm>
                  <a:off x="2188254" y="181147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3" name="Line 107">
                  <a:extLst>
                    <a:ext uri="{FF2B5EF4-FFF2-40B4-BE49-F238E27FC236}">
                      <a16:creationId xmlns:a16="http://schemas.microsoft.com/office/drawing/2014/main" id="{6D58FC36-B746-777F-7B43-F91DE33377FF}"/>
                    </a:ext>
                  </a:extLst>
                </p:cNvPr>
                <p:cNvSpPr>
                  <a:spLocks noChangeShapeType="1"/>
                </p:cNvSpPr>
                <p:nvPr/>
              </p:nvSpPr>
              <p:spPr bwMode="auto">
                <a:xfrm>
                  <a:off x="2269924" y="185236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4" name="Line 108">
                  <a:extLst>
                    <a:ext uri="{FF2B5EF4-FFF2-40B4-BE49-F238E27FC236}">
                      <a16:creationId xmlns:a16="http://schemas.microsoft.com/office/drawing/2014/main" id="{5997D1A6-E231-DB44-D161-EFBAF7AB77E5}"/>
                    </a:ext>
                  </a:extLst>
                </p:cNvPr>
                <p:cNvSpPr>
                  <a:spLocks noChangeShapeType="1"/>
                </p:cNvSpPr>
                <p:nvPr/>
              </p:nvSpPr>
              <p:spPr bwMode="auto">
                <a:xfrm>
                  <a:off x="2292894" y="182862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5" name="Line 109">
                  <a:extLst>
                    <a:ext uri="{FF2B5EF4-FFF2-40B4-BE49-F238E27FC236}">
                      <a16:creationId xmlns:a16="http://schemas.microsoft.com/office/drawing/2014/main" id="{AA62B924-76DD-8783-06A2-7EA40426F462}"/>
                    </a:ext>
                  </a:extLst>
                </p:cNvPr>
                <p:cNvSpPr>
                  <a:spLocks noChangeShapeType="1"/>
                </p:cNvSpPr>
                <p:nvPr/>
              </p:nvSpPr>
              <p:spPr bwMode="auto">
                <a:xfrm>
                  <a:off x="2282685" y="185236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6" name="Line 110">
                  <a:extLst>
                    <a:ext uri="{FF2B5EF4-FFF2-40B4-BE49-F238E27FC236}">
                      <a16:creationId xmlns:a16="http://schemas.microsoft.com/office/drawing/2014/main" id="{AC0FB079-B80C-7C33-16A6-CD489D10653C}"/>
                    </a:ext>
                  </a:extLst>
                </p:cNvPr>
                <p:cNvSpPr>
                  <a:spLocks noChangeShapeType="1"/>
                </p:cNvSpPr>
                <p:nvPr/>
              </p:nvSpPr>
              <p:spPr bwMode="auto">
                <a:xfrm>
                  <a:off x="2305655" y="182862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7" name="Line 111">
                  <a:extLst>
                    <a:ext uri="{FF2B5EF4-FFF2-40B4-BE49-F238E27FC236}">
                      <a16:creationId xmlns:a16="http://schemas.microsoft.com/office/drawing/2014/main" id="{59734570-F710-A227-9619-BFE0D42974B2}"/>
                    </a:ext>
                  </a:extLst>
                </p:cNvPr>
                <p:cNvSpPr>
                  <a:spLocks noChangeShapeType="1"/>
                </p:cNvSpPr>
                <p:nvPr/>
              </p:nvSpPr>
              <p:spPr bwMode="auto">
                <a:xfrm>
                  <a:off x="2315864" y="1861601"/>
                  <a:ext cx="47216"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8" name="Line 112">
                  <a:extLst>
                    <a:ext uri="{FF2B5EF4-FFF2-40B4-BE49-F238E27FC236}">
                      <a16:creationId xmlns:a16="http://schemas.microsoft.com/office/drawing/2014/main" id="{5A556A57-01EA-1B5B-6CA6-D7535DEA089A}"/>
                    </a:ext>
                  </a:extLst>
                </p:cNvPr>
                <p:cNvSpPr>
                  <a:spLocks noChangeShapeType="1"/>
                </p:cNvSpPr>
                <p:nvPr/>
              </p:nvSpPr>
              <p:spPr bwMode="auto">
                <a:xfrm>
                  <a:off x="2338834" y="183785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9" name="Line 113">
                  <a:extLst>
                    <a:ext uri="{FF2B5EF4-FFF2-40B4-BE49-F238E27FC236}">
                      <a16:creationId xmlns:a16="http://schemas.microsoft.com/office/drawing/2014/main" id="{258FB136-48F0-B104-C8C2-7991D94B64FA}"/>
                    </a:ext>
                  </a:extLst>
                </p:cNvPr>
                <p:cNvSpPr>
                  <a:spLocks noChangeShapeType="1"/>
                </p:cNvSpPr>
                <p:nvPr/>
              </p:nvSpPr>
              <p:spPr bwMode="auto">
                <a:xfrm>
                  <a:off x="2699971" y="206604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0" name="Line 114">
                  <a:extLst>
                    <a:ext uri="{FF2B5EF4-FFF2-40B4-BE49-F238E27FC236}">
                      <a16:creationId xmlns:a16="http://schemas.microsoft.com/office/drawing/2014/main" id="{760BC7B7-9C40-971F-0E5D-932EA4B465C2}"/>
                    </a:ext>
                  </a:extLst>
                </p:cNvPr>
                <p:cNvSpPr>
                  <a:spLocks noChangeShapeType="1"/>
                </p:cNvSpPr>
                <p:nvPr/>
              </p:nvSpPr>
              <p:spPr bwMode="auto">
                <a:xfrm>
                  <a:off x="2722941" y="204230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1" name="Line 115">
                  <a:extLst>
                    <a:ext uri="{FF2B5EF4-FFF2-40B4-BE49-F238E27FC236}">
                      <a16:creationId xmlns:a16="http://schemas.microsoft.com/office/drawing/2014/main" id="{71785237-90CA-90CC-4604-339307335058}"/>
                    </a:ext>
                  </a:extLst>
                </p:cNvPr>
                <p:cNvSpPr>
                  <a:spLocks noChangeShapeType="1"/>
                </p:cNvSpPr>
                <p:nvPr/>
              </p:nvSpPr>
              <p:spPr bwMode="auto">
                <a:xfrm>
                  <a:off x="2707628" y="208451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2" name="Line 116">
                  <a:extLst>
                    <a:ext uri="{FF2B5EF4-FFF2-40B4-BE49-F238E27FC236}">
                      <a16:creationId xmlns:a16="http://schemas.microsoft.com/office/drawing/2014/main" id="{E8DFBD18-B751-849B-A3A5-4D2493F7437B}"/>
                    </a:ext>
                  </a:extLst>
                </p:cNvPr>
                <p:cNvSpPr>
                  <a:spLocks noChangeShapeType="1"/>
                </p:cNvSpPr>
                <p:nvPr/>
              </p:nvSpPr>
              <p:spPr bwMode="auto">
                <a:xfrm>
                  <a:off x="2730598" y="206077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3" name="Line 117">
                  <a:extLst>
                    <a:ext uri="{FF2B5EF4-FFF2-40B4-BE49-F238E27FC236}">
                      <a16:creationId xmlns:a16="http://schemas.microsoft.com/office/drawing/2014/main" id="{6739B12F-57DE-F628-4A58-AD43E3344225}"/>
                    </a:ext>
                  </a:extLst>
                </p:cNvPr>
                <p:cNvSpPr>
                  <a:spLocks noChangeShapeType="1"/>
                </p:cNvSpPr>
                <p:nvPr/>
              </p:nvSpPr>
              <p:spPr bwMode="auto">
                <a:xfrm>
                  <a:off x="2754844" y="212012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4" name="Line 118">
                  <a:extLst>
                    <a:ext uri="{FF2B5EF4-FFF2-40B4-BE49-F238E27FC236}">
                      <a16:creationId xmlns:a16="http://schemas.microsoft.com/office/drawing/2014/main" id="{9B073404-3450-5FF4-B3E4-BAAD6B317E6A}"/>
                    </a:ext>
                  </a:extLst>
                </p:cNvPr>
                <p:cNvSpPr>
                  <a:spLocks noChangeShapeType="1"/>
                </p:cNvSpPr>
                <p:nvPr/>
              </p:nvSpPr>
              <p:spPr bwMode="auto">
                <a:xfrm>
                  <a:off x="2777813" y="209638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5" name="Line 119">
                  <a:extLst>
                    <a:ext uri="{FF2B5EF4-FFF2-40B4-BE49-F238E27FC236}">
                      <a16:creationId xmlns:a16="http://schemas.microsoft.com/office/drawing/2014/main" id="{DD8310A0-1890-F696-5300-6151E889ADDC}"/>
                    </a:ext>
                  </a:extLst>
                </p:cNvPr>
                <p:cNvSpPr>
                  <a:spLocks noChangeShapeType="1"/>
                </p:cNvSpPr>
                <p:nvPr/>
              </p:nvSpPr>
              <p:spPr bwMode="auto">
                <a:xfrm>
                  <a:off x="2758672" y="212012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6" name="Line 120">
                  <a:extLst>
                    <a:ext uri="{FF2B5EF4-FFF2-40B4-BE49-F238E27FC236}">
                      <a16:creationId xmlns:a16="http://schemas.microsoft.com/office/drawing/2014/main" id="{313DEB83-7D14-D9B9-202D-DC1160DC6FE6}"/>
                    </a:ext>
                  </a:extLst>
                </p:cNvPr>
                <p:cNvSpPr>
                  <a:spLocks noChangeShapeType="1"/>
                </p:cNvSpPr>
                <p:nvPr/>
              </p:nvSpPr>
              <p:spPr bwMode="auto">
                <a:xfrm>
                  <a:off x="2781642" y="209638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7" name="Line 121">
                  <a:extLst>
                    <a:ext uri="{FF2B5EF4-FFF2-40B4-BE49-F238E27FC236}">
                      <a16:creationId xmlns:a16="http://schemas.microsoft.com/office/drawing/2014/main" id="{DF3F8334-FE4E-9FFE-24E8-B4C56D049076}"/>
                    </a:ext>
                  </a:extLst>
                </p:cNvPr>
                <p:cNvSpPr>
                  <a:spLocks noChangeShapeType="1"/>
                </p:cNvSpPr>
                <p:nvPr/>
              </p:nvSpPr>
              <p:spPr bwMode="auto">
                <a:xfrm>
                  <a:off x="2885006" y="218343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8" name="Line 122">
                  <a:extLst>
                    <a:ext uri="{FF2B5EF4-FFF2-40B4-BE49-F238E27FC236}">
                      <a16:creationId xmlns:a16="http://schemas.microsoft.com/office/drawing/2014/main" id="{3FECD7E5-D40B-CF64-587C-1F7EB27608AA}"/>
                    </a:ext>
                  </a:extLst>
                </p:cNvPr>
                <p:cNvSpPr>
                  <a:spLocks noChangeShapeType="1"/>
                </p:cNvSpPr>
                <p:nvPr/>
              </p:nvSpPr>
              <p:spPr bwMode="auto">
                <a:xfrm>
                  <a:off x="2907976" y="215969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9" name="Line 123">
                  <a:extLst>
                    <a:ext uri="{FF2B5EF4-FFF2-40B4-BE49-F238E27FC236}">
                      <a16:creationId xmlns:a16="http://schemas.microsoft.com/office/drawing/2014/main" id="{C3DB7197-DC6D-959B-C1FC-FAE73B34A78A}"/>
                    </a:ext>
                  </a:extLst>
                </p:cNvPr>
                <p:cNvSpPr>
                  <a:spLocks noChangeShapeType="1"/>
                </p:cNvSpPr>
                <p:nvPr/>
              </p:nvSpPr>
              <p:spPr bwMode="auto">
                <a:xfrm>
                  <a:off x="2897767" y="218343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0" name="Line 124">
                  <a:extLst>
                    <a:ext uri="{FF2B5EF4-FFF2-40B4-BE49-F238E27FC236}">
                      <a16:creationId xmlns:a16="http://schemas.microsoft.com/office/drawing/2014/main" id="{1215156D-C14A-EE9B-02E8-0D531C9CCAB3}"/>
                    </a:ext>
                  </a:extLst>
                </p:cNvPr>
                <p:cNvSpPr>
                  <a:spLocks noChangeShapeType="1"/>
                </p:cNvSpPr>
                <p:nvPr/>
              </p:nvSpPr>
              <p:spPr bwMode="auto">
                <a:xfrm>
                  <a:off x="2920737" y="215969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1" name="Line 125">
                  <a:extLst>
                    <a:ext uri="{FF2B5EF4-FFF2-40B4-BE49-F238E27FC236}">
                      <a16:creationId xmlns:a16="http://schemas.microsoft.com/office/drawing/2014/main" id="{84FE0F29-DE49-BEC8-4326-5D4F23020AB2}"/>
                    </a:ext>
                  </a:extLst>
                </p:cNvPr>
                <p:cNvSpPr>
                  <a:spLocks noChangeShapeType="1"/>
                </p:cNvSpPr>
                <p:nvPr/>
              </p:nvSpPr>
              <p:spPr bwMode="auto">
                <a:xfrm>
                  <a:off x="2897767" y="218343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2" name="Line 126">
                  <a:extLst>
                    <a:ext uri="{FF2B5EF4-FFF2-40B4-BE49-F238E27FC236}">
                      <a16:creationId xmlns:a16="http://schemas.microsoft.com/office/drawing/2014/main" id="{803C33DF-7C4A-D035-A442-D68932587C4E}"/>
                    </a:ext>
                  </a:extLst>
                </p:cNvPr>
                <p:cNvSpPr>
                  <a:spLocks noChangeShapeType="1"/>
                </p:cNvSpPr>
                <p:nvPr/>
              </p:nvSpPr>
              <p:spPr bwMode="auto">
                <a:xfrm>
                  <a:off x="2920737" y="215969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3" name="Line 127">
                  <a:extLst>
                    <a:ext uri="{FF2B5EF4-FFF2-40B4-BE49-F238E27FC236}">
                      <a16:creationId xmlns:a16="http://schemas.microsoft.com/office/drawing/2014/main" id="{204883AA-4948-6126-86A7-5779B4B52705}"/>
                    </a:ext>
                  </a:extLst>
                </p:cNvPr>
                <p:cNvSpPr>
                  <a:spLocks noChangeShapeType="1"/>
                </p:cNvSpPr>
                <p:nvPr/>
              </p:nvSpPr>
              <p:spPr bwMode="auto">
                <a:xfrm>
                  <a:off x="2927118" y="221113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4" name="Line 128">
                  <a:extLst>
                    <a:ext uri="{FF2B5EF4-FFF2-40B4-BE49-F238E27FC236}">
                      <a16:creationId xmlns:a16="http://schemas.microsoft.com/office/drawing/2014/main" id="{594C2380-7DDF-3D23-3B3E-B3AF306764F5}"/>
                    </a:ext>
                  </a:extLst>
                </p:cNvPr>
                <p:cNvSpPr>
                  <a:spLocks noChangeShapeType="1"/>
                </p:cNvSpPr>
                <p:nvPr/>
              </p:nvSpPr>
              <p:spPr bwMode="auto">
                <a:xfrm>
                  <a:off x="2950087" y="218739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5" name="Line 129">
                  <a:extLst>
                    <a:ext uri="{FF2B5EF4-FFF2-40B4-BE49-F238E27FC236}">
                      <a16:creationId xmlns:a16="http://schemas.microsoft.com/office/drawing/2014/main" id="{E8787266-533C-9F46-3917-880515E60CBB}"/>
                    </a:ext>
                  </a:extLst>
                </p:cNvPr>
                <p:cNvSpPr>
                  <a:spLocks noChangeShapeType="1"/>
                </p:cNvSpPr>
                <p:nvPr/>
              </p:nvSpPr>
              <p:spPr bwMode="auto">
                <a:xfrm>
                  <a:off x="2936050" y="222037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6" name="Line 130">
                  <a:extLst>
                    <a:ext uri="{FF2B5EF4-FFF2-40B4-BE49-F238E27FC236}">
                      <a16:creationId xmlns:a16="http://schemas.microsoft.com/office/drawing/2014/main" id="{76A6A162-A4C0-EF1C-33BE-7FC5D724EE41}"/>
                    </a:ext>
                  </a:extLst>
                </p:cNvPr>
                <p:cNvSpPr>
                  <a:spLocks noChangeShapeType="1"/>
                </p:cNvSpPr>
                <p:nvPr/>
              </p:nvSpPr>
              <p:spPr bwMode="auto">
                <a:xfrm>
                  <a:off x="2959020" y="219662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7" name="Line 131">
                  <a:extLst>
                    <a:ext uri="{FF2B5EF4-FFF2-40B4-BE49-F238E27FC236}">
                      <a16:creationId xmlns:a16="http://schemas.microsoft.com/office/drawing/2014/main" id="{AAB69E63-07A0-A3A5-4A4B-57F3D23EB875}"/>
                    </a:ext>
                  </a:extLst>
                </p:cNvPr>
                <p:cNvSpPr>
                  <a:spLocks noChangeShapeType="1"/>
                </p:cNvSpPr>
                <p:nvPr/>
              </p:nvSpPr>
              <p:spPr bwMode="auto">
                <a:xfrm>
                  <a:off x="2998579" y="228500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8" name="Line 132">
                  <a:extLst>
                    <a:ext uri="{FF2B5EF4-FFF2-40B4-BE49-F238E27FC236}">
                      <a16:creationId xmlns:a16="http://schemas.microsoft.com/office/drawing/2014/main" id="{0CEB1A89-7B3F-0281-E4B0-4751A77EEF38}"/>
                    </a:ext>
                  </a:extLst>
                </p:cNvPr>
                <p:cNvSpPr>
                  <a:spLocks noChangeShapeType="1"/>
                </p:cNvSpPr>
                <p:nvPr/>
              </p:nvSpPr>
              <p:spPr bwMode="auto">
                <a:xfrm>
                  <a:off x="3021549" y="226125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9" name="Line 133">
                  <a:extLst>
                    <a:ext uri="{FF2B5EF4-FFF2-40B4-BE49-F238E27FC236}">
                      <a16:creationId xmlns:a16="http://schemas.microsoft.com/office/drawing/2014/main" id="{7F8BBFFE-D757-6665-9F43-4D20759164F8}"/>
                    </a:ext>
                  </a:extLst>
                </p:cNvPr>
                <p:cNvSpPr>
                  <a:spLocks noChangeShapeType="1"/>
                </p:cNvSpPr>
                <p:nvPr/>
              </p:nvSpPr>
              <p:spPr bwMode="auto">
                <a:xfrm>
                  <a:off x="3015169" y="229555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0" name="Line 134">
                  <a:extLst>
                    <a:ext uri="{FF2B5EF4-FFF2-40B4-BE49-F238E27FC236}">
                      <a16:creationId xmlns:a16="http://schemas.microsoft.com/office/drawing/2014/main" id="{214A2851-6DBD-31E9-874B-B364304C8396}"/>
                    </a:ext>
                  </a:extLst>
                </p:cNvPr>
                <p:cNvSpPr>
                  <a:spLocks noChangeShapeType="1"/>
                </p:cNvSpPr>
                <p:nvPr/>
              </p:nvSpPr>
              <p:spPr bwMode="auto">
                <a:xfrm>
                  <a:off x="3038139" y="2270492"/>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1" name="Line 135">
                  <a:extLst>
                    <a:ext uri="{FF2B5EF4-FFF2-40B4-BE49-F238E27FC236}">
                      <a16:creationId xmlns:a16="http://schemas.microsoft.com/office/drawing/2014/main" id="{61D84EF4-2B60-240F-5F2A-BB85F22E073D}"/>
                    </a:ext>
                  </a:extLst>
                </p:cNvPr>
                <p:cNvSpPr>
                  <a:spLocks noChangeShapeType="1"/>
                </p:cNvSpPr>
                <p:nvPr/>
              </p:nvSpPr>
              <p:spPr bwMode="auto">
                <a:xfrm>
                  <a:off x="3045795" y="230478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2" name="Line 136">
                  <a:extLst>
                    <a:ext uri="{FF2B5EF4-FFF2-40B4-BE49-F238E27FC236}">
                      <a16:creationId xmlns:a16="http://schemas.microsoft.com/office/drawing/2014/main" id="{E0CE63C8-973D-25AB-6727-4B2783B32A09}"/>
                    </a:ext>
                  </a:extLst>
                </p:cNvPr>
                <p:cNvSpPr>
                  <a:spLocks noChangeShapeType="1"/>
                </p:cNvSpPr>
                <p:nvPr/>
              </p:nvSpPr>
              <p:spPr bwMode="auto">
                <a:xfrm>
                  <a:off x="3068765" y="228104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3" name="Line 137">
                  <a:extLst>
                    <a:ext uri="{FF2B5EF4-FFF2-40B4-BE49-F238E27FC236}">
                      <a16:creationId xmlns:a16="http://schemas.microsoft.com/office/drawing/2014/main" id="{0C87E4C2-7C49-A5FA-C3DD-545FC2C46510}"/>
                    </a:ext>
                  </a:extLst>
                </p:cNvPr>
                <p:cNvSpPr>
                  <a:spLocks noChangeShapeType="1"/>
                </p:cNvSpPr>
                <p:nvPr/>
              </p:nvSpPr>
              <p:spPr bwMode="auto">
                <a:xfrm>
                  <a:off x="3099392" y="235095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4" name="Line 138">
                  <a:extLst>
                    <a:ext uri="{FF2B5EF4-FFF2-40B4-BE49-F238E27FC236}">
                      <a16:creationId xmlns:a16="http://schemas.microsoft.com/office/drawing/2014/main" id="{00647407-7978-8595-C27B-1113AE828B01}"/>
                    </a:ext>
                  </a:extLst>
                </p:cNvPr>
                <p:cNvSpPr>
                  <a:spLocks noChangeShapeType="1"/>
                </p:cNvSpPr>
                <p:nvPr/>
              </p:nvSpPr>
              <p:spPr bwMode="auto">
                <a:xfrm>
                  <a:off x="3122361" y="232721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5" name="Line 139">
                  <a:extLst>
                    <a:ext uri="{FF2B5EF4-FFF2-40B4-BE49-F238E27FC236}">
                      <a16:creationId xmlns:a16="http://schemas.microsoft.com/office/drawing/2014/main" id="{B492B09C-505B-18C5-7BA6-DD538E45821A}"/>
                    </a:ext>
                  </a:extLst>
                </p:cNvPr>
                <p:cNvSpPr>
                  <a:spLocks noChangeShapeType="1"/>
                </p:cNvSpPr>
                <p:nvPr/>
              </p:nvSpPr>
              <p:spPr bwMode="auto">
                <a:xfrm>
                  <a:off x="3121085" y="236941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6" name="Line 140">
                  <a:extLst>
                    <a:ext uri="{FF2B5EF4-FFF2-40B4-BE49-F238E27FC236}">
                      <a16:creationId xmlns:a16="http://schemas.microsoft.com/office/drawing/2014/main" id="{A0161681-789C-DF8F-8617-C24C0673E2D1}"/>
                    </a:ext>
                  </a:extLst>
                </p:cNvPr>
                <p:cNvSpPr>
                  <a:spLocks noChangeShapeType="1"/>
                </p:cNvSpPr>
                <p:nvPr/>
              </p:nvSpPr>
              <p:spPr bwMode="auto">
                <a:xfrm>
                  <a:off x="3144055" y="234567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7" name="Line 141">
                  <a:extLst>
                    <a:ext uri="{FF2B5EF4-FFF2-40B4-BE49-F238E27FC236}">
                      <a16:creationId xmlns:a16="http://schemas.microsoft.com/office/drawing/2014/main" id="{8E012B9D-E6BB-7326-BECE-2F63FE062D9C}"/>
                    </a:ext>
                  </a:extLst>
                </p:cNvPr>
                <p:cNvSpPr>
                  <a:spLocks noChangeShapeType="1"/>
                </p:cNvSpPr>
                <p:nvPr/>
              </p:nvSpPr>
              <p:spPr bwMode="auto">
                <a:xfrm>
                  <a:off x="3146607" y="237865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8" name="Line 142">
                  <a:extLst>
                    <a:ext uri="{FF2B5EF4-FFF2-40B4-BE49-F238E27FC236}">
                      <a16:creationId xmlns:a16="http://schemas.microsoft.com/office/drawing/2014/main" id="{4BFE9F95-1743-A387-8087-91E3FB2004B9}"/>
                    </a:ext>
                  </a:extLst>
                </p:cNvPr>
                <p:cNvSpPr>
                  <a:spLocks noChangeShapeType="1"/>
                </p:cNvSpPr>
                <p:nvPr/>
              </p:nvSpPr>
              <p:spPr bwMode="auto">
                <a:xfrm>
                  <a:off x="3169577" y="235490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9" name="Line 143">
                  <a:extLst>
                    <a:ext uri="{FF2B5EF4-FFF2-40B4-BE49-F238E27FC236}">
                      <a16:creationId xmlns:a16="http://schemas.microsoft.com/office/drawing/2014/main" id="{A1CA6D4F-EFC7-BEB5-BEE6-9ADD44A6A99D}"/>
                    </a:ext>
                  </a:extLst>
                </p:cNvPr>
                <p:cNvSpPr>
                  <a:spLocks noChangeShapeType="1"/>
                </p:cNvSpPr>
                <p:nvPr/>
              </p:nvSpPr>
              <p:spPr bwMode="auto">
                <a:xfrm>
                  <a:off x="3179786" y="2407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0" name="Line 144">
                  <a:extLst>
                    <a:ext uri="{FF2B5EF4-FFF2-40B4-BE49-F238E27FC236}">
                      <a16:creationId xmlns:a16="http://schemas.microsoft.com/office/drawing/2014/main" id="{8D9BC3C3-A0F0-74A1-3A6C-77F67C55C97A}"/>
                    </a:ext>
                  </a:extLst>
                </p:cNvPr>
                <p:cNvSpPr>
                  <a:spLocks noChangeShapeType="1"/>
                </p:cNvSpPr>
                <p:nvPr/>
              </p:nvSpPr>
              <p:spPr bwMode="auto">
                <a:xfrm>
                  <a:off x="3202756" y="238392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1" name="Line 145">
                  <a:extLst>
                    <a:ext uri="{FF2B5EF4-FFF2-40B4-BE49-F238E27FC236}">
                      <a16:creationId xmlns:a16="http://schemas.microsoft.com/office/drawing/2014/main" id="{FB469BE4-2F12-CD3F-B0BF-21947DD14EB8}"/>
                    </a:ext>
                  </a:extLst>
                </p:cNvPr>
                <p:cNvSpPr>
                  <a:spLocks noChangeShapeType="1"/>
                </p:cNvSpPr>
                <p:nvPr/>
              </p:nvSpPr>
              <p:spPr bwMode="auto">
                <a:xfrm>
                  <a:off x="3201480" y="2407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2" name="Line 146">
                  <a:extLst>
                    <a:ext uri="{FF2B5EF4-FFF2-40B4-BE49-F238E27FC236}">
                      <a16:creationId xmlns:a16="http://schemas.microsoft.com/office/drawing/2014/main" id="{212AA1B5-2895-6F9B-D359-FD7AC62AB7B8}"/>
                    </a:ext>
                  </a:extLst>
                </p:cNvPr>
                <p:cNvSpPr>
                  <a:spLocks noChangeShapeType="1"/>
                </p:cNvSpPr>
                <p:nvPr/>
              </p:nvSpPr>
              <p:spPr bwMode="auto">
                <a:xfrm>
                  <a:off x="3224450" y="238392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3" name="Line 147">
                  <a:extLst>
                    <a:ext uri="{FF2B5EF4-FFF2-40B4-BE49-F238E27FC236}">
                      <a16:creationId xmlns:a16="http://schemas.microsoft.com/office/drawing/2014/main" id="{641522CF-52DF-0CD3-1E04-5E0045AA709C}"/>
                    </a:ext>
                  </a:extLst>
                </p:cNvPr>
                <p:cNvSpPr>
                  <a:spLocks noChangeShapeType="1"/>
                </p:cNvSpPr>
                <p:nvPr/>
              </p:nvSpPr>
              <p:spPr bwMode="auto">
                <a:xfrm>
                  <a:off x="3205308" y="2407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4" name="Line 148">
                  <a:extLst>
                    <a:ext uri="{FF2B5EF4-FFF2-40B4-BE49-F238E27FC236}">
                      <a16:creationId xmlns:a16="http://schemas.microsoft.com/office/drawing/2014/main" id="{09F16241-6586-67D8-85D7-E4F840AC0737}"/>
                    </a:ext>
                  </a:extLst>
                </p:cNvPr>
                <p:cNvSpPr>
                  <a:spLocks noChangeShapeType="1"/>
                </p:cNvSpPr>
                <p:nvPr/>
              </p:nvSpPr>
              <p:spPr bwMode="auto">
                <a:xfrm>
                  <a:off x="3228278" y="238392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5" name="Line 149">
                  <a:extLst>
                    <a:ext uri="{FF2B5EF4-FFF2-40B4-BE49-F238E27FC236}">
                      <a16:creationId xmlns:a16="http://schemas.microsoft.com/office/drawing/2014/main" id="{F6DC811F-8F04-EAD8-946A-6BFD865E3D8B}"/>
                    </a:ext>
                  </a:extLst>
                </p:cNvPr>
                <p:cNvSpPr>
                  <a:spLocks noChangeShapeType="1"/>
                </p:cNvSpPr>
                <p:nvPr/>
              </p:nvSpPr>
              <p:spPr bwMode="auto">
                <a:xfrm>
                  <a:off x="3209136" y="2407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426" name="Group 1425">
                <a:extLst>
                  <a:ext uri="{FF2B5EF4-FFF2-40B4-BE49-F238E27FC236}">
                    <a16:creationId xmlns:a16="http://schemas.microsoft.com/office/drawing/2014/main" id="{7659ED03-8BFC-DE76-0CF5-49AE8220B5C5}"/>
                  </a:ext>
                </a:extLst>
              </p:cNvPr>
              <p:cNvGrpSpPr/>
              <p:nvPr/>
            </p:nvGrpSpPr>
            <p:grpSpPr>
              <a:xfrm>
                <a:off x="3232106" y="2383927"/>
                <a:ext cx="671231" cy="449780"/>
                <a:chOff x="3232106" y="2383927"/>
                <a:chExt cx="671231" cy="449780"/>
              </a:xfrm>
            </p:grpSpPr>
            <p:sp>
              <p:nvSpPr>
                <p:cNvPr id="1595" name="Line 150">
                  <a:extLst>
                    <a:ext uri="{FF2B5EF4-FFF2-40B4-BE49-F238E27FC236}">
                      <a16:creationId xmlns:a16="http://schemas.microsoft.com/office/drawing/2014/main" id="{71D275F5-0C84-DC58-7E4F-63F03749858C}"/>
                    </a:ext>
                  </a:extLst>
                </p:cNvPr>
                <p:cNvSpPr>
                  <a:spLocks noChangeShapeType="1"/>
                </p:cNvSpPr>
                <p:nvPr/>
              </p:nvSpPr>
              <p:spPr bwMode="auto">
                <a:xfrm>
                  <a:off x="3232106" y="238392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6" name="Line 151">
                  <a:extLst>
                    <a:ext uri="{FF2B5EF4-FFF2-40B4-BE49-F238E27FC236}">
                      <a16:creationId xmlns:a16="http://schemas.microsoft.com/office/drawing/2014/main" id="{1A548079-0E27-789D-EE6F-14B26EE69EA9}"/>
                    </a:ext>
                  </a:extLst>
                </p:cNvPr>
                <p:cNvSpPr>
                  <a:spLocks noChangeShapeType="1"/>
                </p:cNvSpPr>
                <p:nvPr/>
              </p:nvSpPr>
              <p:spPr bwMode="auto">
                <a:xfrm>
                  <a:off x="3289531" y="249472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7" name="Line 152">
                  <a:extLst>
                    <a:ext uri="{FF2B5EF4-FFF2-40B4-BE49-F238E27FC236}">
                      <a16:creationId xmlns:a16="http://schemas.microsoft.com/office/drawing/2014/main" id="{F3BD60E0-426D-6FB4-A3B0-C01E674EB126}"/>
                    </a:ext>
                  </a:extLst>
                </p:cNvPr>
                <p:cNvSpPr>
                  <a:spLocks noChangeShapeType="1"/>
                </p:cNvSpPr>
                <p:nvPr/>
              </p:nvSpPr>
              <p:spPr bwMode="auto">
                <a:xfrm>
                  <a:off x="3312501" y="247098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8" name="Line 153">
                  <a:extLst>
                    <a:ext uri="{FF2B5EF4-FFF2-40B4-BE49-F238E27FC236}">
                      <a16:creationId xmlns:a16="http://schemas.microsoft.com/office/drawing/2014/main" id="{9DC2EF94-B57B-6D02-2F5D-40F81BCEFC0D}"/>
                    </a:ext>
                  </a:extLst>
                </p:cNvPr>
                <p:cNvSpPr>
                  <a:spLocks noChangeShapeType="1"/>
                </p:cNvSpPr>
                <p:nvPr/>
              </p:nvSpPr>
              <p:spPr bwMode="auto">
                <a:xfrm>
                  <a:off x="3298464"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9" name="Line 154">
                  <a:extLst>
                    <a:ext uri="{FF2B5EF4-FFF2-40B4-BE49-F238E27FC236}">
                      <a16:creationId xmlns:a16="http://schemas.microsoft.com/office/drawing/2014/main" id="{E1E49397-5ED9-B255-0D9E-72D9EF83808E}"/>
                    </a:ext>
                  </a:extLst>
                </p:cNvPr>
                <p:cNvSpPr>
                  <a:spLocks noChangeShapeType="1"/>
                </p:cNvSpPr>
                <p:nvPr/>
              </p:nvSpPr>
              <p:spPr bwMode="auto">
                <a:xfrm>
                  <a:off x="3321434"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0" name="Line 155">
                  <a:extLst>
                    <a:ext uri="{FF2B5EF4-FFF2-40B4-BE49-F238E27FC236}">
                      <a16:creationId xmlns:a16="http://schemas.microsoft.com/office/drawing/2014/main" id="{4A971AAB-830E-950D-243D-B8E07CA91CEA}"/>
                    </a:ext>
                  </a:extLst>
                </p:cNvPr>
                <p:cNvSpPr>
                  <a:spLocks noChangeShapeType="1"/>
                </p:cNvSpPr>
                <p:nvPr/>
              </p:nvSpPr>
              <p:spPr bwMode="auto">
                <a:xfrm>
                  <a:off x="3298464"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1" name="Line 156">
                  <a:extLst>
                    <a:ext uri="{FF2B5EF4-FFF2-40B4-BE49-F238E27FC236}">
                      <a16:creationId xmlns:a16="http://schemas.microsoft.com/office/drawing/2014/main" id="{6F92BE67-9913-2150-86FF-4D23CAAD7061}"/>
                    </a:ext>
                  </a:extLst>
                </p:cNvPr>
                <p:cNvSpPr>
                  <a:spLocks noChangeShapeType="1"/>
                </p:cNvSpPr>
                <p:nvPr/>
              </p:nvSpPr>
              <p:spPr bwMode="auto">
                <a:xfrm>
                  <a:off x="3321434"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2" name="Line 157">
                  <a:extLst>
                    <a:ext uri="{FF2B5EF4-FFF2-40B4-BE49-F238E27FC236}">
                      <a16:creationId xmlns:a16="http://schemas.microsoft.com/office/drawing/2014/main" id="{D3893B47-603A-035C-FCDA-CC9AFBCF2321}"/>
                    </a:ext>
                  </a:extLst>
                </p:cNvPr>
                <p:cNvSpPr>
                  <a:spLocks noChangeShapeType="1"/>
                </p:cNvSpPr>
                <p:nvPr/>
              </p:nvSpPr>
              <p:spPr bwMode="auto">
                <a:xfrm>
                  <a:off x="3335471"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3" name="Line 158">
                  <a:extLst>
                    <a:ext uri="{FF2B5EF4-FFF2-40B4-BE49-F238E27FC236}">
                      <a16:creationId xmlns:a16="http://schemas.microsoft.com/office/drawing/2014/main" id="{4081962E-D3DC-B516-5A93-84E56EB7D688}"/>
                    </a:ext>
                  </a:extLst>
                </p:cNvPr>
                <p:cNvSpPr>
                  <a:spLocks noChangeShapeType="1"/>
                </p:cNvSpPr>
                <p:nvPr/>
              </p:nvSpPr>
              <p:spPr bwMode="auto">
                <a:xfrm>
                  <a:off x="3358441"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4" name="Line 159">
                  <a:extLst>
                    <a:ext uri="{FF2B5EF4-FFF2-40B4-BE49-F238E27FC236}">
                      <a16:creationId xmlns:a16="http://schemas.microsoft.com/office/drawing/2014/main" id="{9BD35771-305A-2EF6-E5F4-2DEC07ED8CC6}"/>
                    </a:ext>
                  </a:extLst>
                </p:cNvPr>
                <p:cNvSpPr>
                  <a:spLocks noChangeShapeType="1"/>
                </p:cNvSpPr>
                <p:nvPr/>
              </p:nvSpPr>
              <p:spPr bwMode="auto">
                <a:xfrm>
                  <a:off x="3344403"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5" name="Line 160">
                  <a:extLst>
                    <a:ext uri="{FF2B5EF4-FFF2-40B4-BE49-F238E27FC236}">
                      <a16:creationId xmlns:a16="http://schemas.microsoft.com/office/drawing/2014/main" id="{DE6751A1-0EA8-401A-EFE6-DB2C7BCB170E}"/>
                    </a:ext>
                  </a:extLst>
                </p:cNvPr>
                <p:cNvSpPr>
                  <a:spLocks noChangeShapeType="1"/>
                </p:cNvSpPr>
                <p:nvPr/>
              </p:nvSpPr>
              <p:spPr bwMode="auto">
                <a:xfrm>
                  <a:off x="3367373"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6" name="Line 161">
                  <a:extLst>
                    <a:ext uri="{FF2B5EF4-FFF2-40B4-BE49-F238E27FC236}">
                      <a16:creationId xmlns:a16="http://schemas.microsoft.com/office/drawing/2014/main" id="{B401E03A-CB04-61E6-31CC-5142DBE83318}"/>
                    </a:ext>
                  </a:extLst>
                </p:cNvPr>
                <p:cNvSpPr>
                  <a:spLocks noChangeShapeType="1"/>
                </p:cNvSpPr>
                <p:nvPr/>
              </p:nvSpPr>
              <p:spPr bwMode="auto">
                <a:xfrm>
                  <a:off x="3348232" y="2505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7" name="Line 162">
                  <a:extLst>
                    <a:ext uri="{FF2B5EF4-FFF2-40B4-BE49-F238E27FC236}">
                      <a16:creationId xmlns:a16="http://schemas.microsoft.com/office/drawing/2014/main" id="{301B04BB-28B6-8013-318B-70604A1D7622}"/>
                    </a:ext>
                  </a:extLst>
                </p:cNvPr>
                <p:cNvSpPr>
                  <a:spLocks noChangeShapeType="1"/>
                </p:cNvSpPr>
                <p:nvPr/>
              </p:nvSpPr>
              <p:spPr bwMode="auto">
                <a:xfrm>
                  <a:off x="3371202" y="2481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8" name="Line 163">
                  <a:extLst>
                    <a:ext uri="{FF2B5EF4-FFF2-40B4-BE49-F238E27FC236}">
                      <a16:creationId xmlns:a16="http://schemas.microsoft.com/office/drawing/2014/main" id="{F4AD4548-6047-81F6-69A8-95FA62BDA6D7}"/>
                    </a:ext>
                  </a:extLst>
                </p:cNvPr>
                <p:cNvSpPr>
                  <a:spLocks noChangeShapeType="1"/>
                </p:cNvSpPr>
                <p:nvPr/>
              </p:nvSpPr>
              <p:spPr bwMode="auto">
                <a:xfrm>
                  <a:off x="3381410" y="251450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9" name="Line 164">
                  <a:extLst>
                    <a:ext uri="{FF2B5EF4-FFF2-40B4-BE49-F238E27FC236}">
                      <a16:creationId xmlns:a16="http://schemas.microsoft.com/office/drawing/2014/main" id="{0350B165-CA9D-A204-C4BE-FDFAA24DA3DC}"/>
                    </a:ext>
                  </a:extLst>
                </p:cNvPr>
                <p:cNvSpPr>
                  <a:spLocks noChangeShapeType="1"/>
                </p:cNvSpPr>
                <p:nvPr/>
              </p:nvSpPr>
              <p:spPr bwMode="auto">
                <a:xfrm>
                  <a:off x="3404380" y="249076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0" name="Line 165">
                  <a:extLst>
                    <a:ext uri="{FF2B5EF4-FFF2-40B4-BE49-F238E27FC236}">
                      <a16:creationId xmlns:a16="http://schemas.microsoft.com/office/drawing/2014/main" id="{46013510-87BF-B877-F0A9-CAD27C10E1FC}"/>
                    </a:ext>
                  </a:extLst>
                </p:cNvPr>
                <p:cNvSpPr>
                  <a:spLocks noChangeShapeType="1"/>
                </p:cNvSpPr>
                <p:nvPr/>
              </p:nvSpPr>
              <p:spPr bwMode="auto">
                <a:xfrm>
                  <a:off x="3381410" y="251450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1" name="Line 166">
                  <a:extLst>
                    <a:ext uri="{FF2B5EF4-FFF2-40B4-BE49-F238E27FC236}">
                      <a16:creationId xmlns:a16="http://schemas.microsoft.com/office/drawing/2014/main" id="{D8FE8ECF-C81E-47D1-C1B2-34655A56959C}"/>
                    </a:ext>
                  </a:extLst>
                </p:cNvPr>
                <p:cNvSpPr>
                  <a:spLocks noChangeShapeType="1"/>
                </p:cNvSpPr>
                <p:nvPr/>
              </p:nvSpPr>
              <p:spPr bwMode="auto">
                <a:xfrm>
                  <a:off x="3404380" y="249076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2" name="Line 167">
                  <a:extLst>
                    <a:ext uri="{FF2B5EF4-FFF2-40B4-BE49-F238E27FC236}">
                      <a16:creationId xmlns:a16="http://schemas.microsoft.com/office/drawing/2014/main" id="{FBF07851-40FF-C44D-41C7-1128890DDF3E}"/>
                    </a:ext>
                  </a:extLst>
                </p:cNvPr>
                <p:cNvSpPr>
                  <a:spLocks noChangeShapeType="1"/>
                </p:cNvSpPr>
                <p:nvPr/>
              </p:nvSpPr>
              <p:spPr bwMode="auto">
                <a:xfrm>
                  <a:off x="3403104" y="251450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3" name="Line 168">
                  <a:extLst>
                    <a:ext uri="{FF2B5EF4-FFF2-40B4-BE49-F238E27FC236}">
                      <a16:creationId xmlns:a16="http://schemas.microsoft.com/office/drawing/2014/main" id="{70C1C108-4F34-9155-B0D0-4FA296299B7D}"/>
                    </a:ext>
                  </a:extLst>
                </p:cNvPr>
                <p:cNvSpPr>
                  <a:spLocks noChangeShapeType="1"/>
                </p:cNvSpPr>
                <p:nvPr/>
              </p:nvSpPr>
              <p:spPr bwMode="auto">
                <a:xfrm>
                  <a:off x="3426074" y="249076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4" name="Line 169">
                  <a:extLst>
                    <a:ext uri="{FF2B5EF4-FFF2-40B4-BE49-F238E27FC236}">
                      <a16:creationId xmlns:a16="http://schemas.microsoft.com/office/drawing/2014/main" id="{B5503762-837A-7F96-5C47-03691169A13D}"/>
                    </a:ext>
                  </a:extLst>
                </p:cNvPr>
                <p:cNvSpPr>
                  <a:spLocks noChangeShapeType="1"/>
                </p:cNvSpPr>
                <p:nvPr/>
              </p:nvSpPr>
              <p:spPr bwMode="auto">
                <a:xfrm>
                  <a:off x="3406932" y="251450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5" name="Line 170">
                  <a:extLst>
                    <a:ext uri="{FF2B5EF4-FFF2-40B4-BE49-F238E27FC236}">
                      <a16:creationId xmlns:a16="http://schemas.microsoft.com/office/drawing/2014/main" id="{7FF984FF-5673-CD35-7D70-188BAAB8044F}"/>
                    </a:ext>
                  </a:extLst>
                </p:cNvPr>
                <p:cNvSpPr>
                  <a:spLocks noChangeShapeType="1"/>
                </p:cNvSpPr>
                <p:nvPr/>
              </p:nvSpPr>
              <p:spPr bwMode="auto">
                <a:xfrm>
                  <a:off x="3429902" y="249076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6" name="Line 171">
                  <a:extLst>
                    <a:ext uri="{FF2B5EF4-FFF2-40B4-BE49-F238E27FC236}">
                      <a16:creationId xmlns:a16="http://schemas.microsoft.com/office/drawing/2014/main" id="{D9B95C36-3358-364D-2B81-A91ABAE30C6A}"/>
                    </a:ext>
                  </a:extLst>
                </p:cNvPr>
                <p:cNvSpPr>
                  <a:spLocks noChangeShapeType="1"/>
                </p:cNvSpPr>
                <p:nvPr/>
              </p:nvSpPr>
              <p:spPr bwMode="auto">
                <a:xfrm>
                  <a:off x="3474566" y="258705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7" name="Line 172">
                  <a:extLst>
                    <a:ext uri="{FF2B5EF4-FFF2-40B4-BE49-F238E27FC236}">
                      <a16:creationId xmlns:a16="http://schemas.microsoft.com/office/drawing/2014/main" id="{A13F0B20-B771-EDFA-38EE-A35A7EFF3C86}"/>
                    </a:ext>
                  </a:extLst>
                </p:cNvPr>
                <p:cNvSpPr>
                  <a:spLocks noChangeShapeType="1"/>
                </p:cNvSpPr>
                <p:nvPr/>
              </p:nvSpPr>
              <p:spPr bwMode="auto">
                <a:xfrm>
                  <a:off x="3497536" y="256331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8" name="Line 173">
                  <a:extLst>
                    <a:ext uri="{FF2B5EF4-FFF2-40B4-BE49-F238E27FC236}">
                      <a16:creationId xmlns:a16="http://schemas.microsoft.com/office/drawing/2014/main" id="{49468B4B-076E-1FC5-E11A-D09F84A44F99}"/>
                    </a:ext>
                  </a:extLst>
                </p:cNvPr>
                <p:cNvSpPr>
                  <a:spLocks noChangeShapeType="1"/>
                </p:cNvSpPr>
                <p:nvPr/>
              </p:nvSpPr>
              <p:spPr bwMode="auto">
                <a:xfrm>
                  <a:off x="3503916" y="2597606"/>
                  <a:ext cx="47216"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9" name="Line 174">
                  <a:extLst>
                    <a:ext uri="{FF2B5EF4-FFF2-40B4-BE49-F238E27FC236}">
                      <a16:creationId xmlns:a16="http://schemas.microsoft.com/office/drawing/2014/main" id="{63B01FE7-EFF7-60A6-842A-6ACFD706E796}"/>
                    </a:ext>
                  </a:extLst>
                </p:cNvPr>
                <p:cNvSpPr>
                  <a:spLocks noChangeShapeType="1"/>
                </p:cNvSpPr>
                <p:nvPr/>
              </p:nvSpPr>
              <p:spPr bwMode="auto">
                <a:xfrm>
                  <a:off x="3528162" y="257386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0" name="Line 175">
                  <a:extLst>
                    <a:ext uri="{FF2B5EF4-FFF2-40B4-BE49-F238E27FC236}">
                      <a16:creationId xmlns:a16="http://schemas.microsoft.com/office/drawing/2014/main" id="{614DFB46-63E9-D36E-80C9-1028B0179D1D}"/>
                    </a:ext>
                  </a:extLst>
                </p:cNvPr>
                <p:cNvSpPr>
                  <a:spLocks noChangeShapeType="1"/>
                </p:cNvSpPr>
                <p:nvPr/>
              </p:nvSpPr>
              <p:spPr bwMode="auto">
                <a:xfrm>
                  <a:off x="3525610" y="26068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1" name="Line 176">
                  <a:extLst>
                    <a:ext uri="{FF2B5EF4-FFF2-40B4-BE49-F238E27FC236}">
                      <a16:creationId xmlns:a16="http://schemas.microsoft.com/office/drawing/2014/main" id="{7B4AD13B-0968-252F-4D0C-F90E07940F07}"/>
                    </a:ext>
                  </a:extLst>
                </p:cNvPr>
                <p:cNvSpPr>
                  <a:spLocks noChangeShapeType="1"/>
                </p:cNvSpPr>
                <p:nvPr/>
              </p:nvSpPr>
              <p:spPr bwMode="auto">
                <a:xfrm>
                  <a:off x="3548580" y="258309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2" name="Line 177">
                  <a:extLst>
                    <a:ext uri="{FF2B5EF4-FFF2-40B4-BE49-F238E27FC236}">
                      <a16:creationId xmlns:a16="http://schemas.microsoft.com/office/drawing/2014/main" id="{27EADCBD-A3E5-0E76-A4B6-E15C1E547741}"/>
                    </a:ext>
                  </a:extLst>
                </p:cNvPr>
                <p:cNvSpPr>
                  <a:spLocks noChangeShapeType="1"/>
                </p:cNvSpPr>
                <p:nvPr/>
              </p:nvSpPr>
              <p:spPr bwMode="auto">
                <a:xfrm>
                  <a:off x="3609833" y="267015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3" name="Line 178">
                  <a:extLst>
                    <a:ext uri="{FF2B5EF4-FFF2-40B4-BE49-F238E27FC236}">
                      <a16:creationId xmlns:a16="http://schemas.microsoft.com/office/drawing/2014/main" id="{57572F63-9D90-C51D-3DC3-43AC8B21543E}"/>
                    </a:ext>
                  </a:extLst>
                </p:cNvPr>
                <p:cNvSpPr>
                  <a:spLocks noChangeShapeType="1"/>
                </p:cNvSpPr>
                <p:nvPr/>
              </p:nvSpPr>
              <p:spPr bwMode="auto">
                <a:xfrm>
                  <a:off x="3632803" y="264640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4" name="Line 179">
                  <a:extLst>
                    <a:ext uri="{FF2B5EF4-FFF2-40B4-BE49-F238E27FC236}">
                      <a16:creationId xmlns:a16="http://schemas.microsoft.com/office/drawing/2014/main" id="{6B1F7241-8349-A14A-C7B8-D44578AC8DFE}"/>
                    </a:ext>
                  </a:extLst>
                </p:cNvPr>
                <p:cNvSpPr>
                  <a:spLocks noChangeShapeType="1"/>
                </p:cNvSpPr>
                <p:nvPr/>
              </p:nvSpPr>
              <p:spPr bwMode="auto">
                <a:xfrm>
                  <a:off x="3639183" y="26912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5" name="Line 180">
                  <a:extLst>
                    <a:ext uri="{FF2B5EF4-FFF2-40B4-BE49-F238E27FC236}">
                      <a16:creationId xmlns:a16="http://schemas.microsoft.com/office/drawing/2014/main" id="{46DB4CD9-6E8A-0E2D-D87B-6E6F4E323A97}"/>
                    </a:ext>
                  </a:extLst>
                </p:cNvPr>
                <p:cNvSpPr>
                  <a:spLocks noChangeShapeType="1"/>
                </p:cNvSpPr>
                <p:nvPr/>
              </p:nvSpPr>
              <p:spPr bwMode="auto">
                <a:xfrm>
                  <a:off x="3662153" y="266751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6" name="Line 181">
                  <a:extLst>
                    <a:ext uri="{FF2B5EF4-FFF2-40B4-BE49-F238E27FC236}">
                      <a16:creationId xmlns:a16="http://schemas.microsoft.com/office/drawing/2014/main" id="{EAF06CBC-A486-FC56-E216-A00B090A7C4F}"/>
                    </a:ext>
                  </a:extLst>
                </p:cNvPr>
                <p:cNvSpPr>
                  <a:spLocks noChangeShapeType="1"/>
                </p:cNvSpPr>
                <p:nvPr/>
              </p:nvSpPr>
              <p:spPr bwMode="auto">
                <a:xfrm>
                  <a:off x="3643012" y="26912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7" name="Line 182">
                  <a:extLst>
                    <a:ext uri="{FF2B5EF4-FFF2-40B4-BE49-F238E27FC236}">
                      <a16:creationId xmlns:a16="http://schemas.microsoft.com/office/drawing/2014/main" id="{213C20DA-97F8-D213-23B4-EA56040DE0EB}"/>
                    </a:ext>
                  </a:extLst>
                </p:cNvPr>
                <p:cNvSpPr>
                  <a:spLocks noChangeShapeType="1"/>
                </p:cNvSpPr>
                <p:nvPr/>
              </p:nvSpPr>
              <p:spPr bwMode="auto">
                <a:xfrm>
                  <a:off x="3665981" y="266751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8" name="Line 183">
                  <a:extLst>
                    <a:ext uri="{FF2B5EF4-FFF2-40B4-BE49-F238E27FC236}">
                      <a16:creationId xmlns:a16="http://schemas.microsoft.com/office/drawing/2014/main" id="{ACCF0633-338B-4125-94F4-8406E8471CE3}"/>
                    </a:ext>
                  </a:extLst>
                </p:cNvPr>
                <p:cNvSpPr>
                  <a:spLocks noChangeShapeType="1"/>
                </p:cNvSpPr>
                <p:nvPr/>
              </p:nvSpPr>
              <p:spPr bwMode="auto">
                <a:xfrm>
                  <a:off x="3648116" y="26912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9" name="Line 184">
                  <a:extLst>
                    <a:ext uri="{FF2B5EF4-FFF2-40B4-BE49-F238E27FC236}">
                      <a16:creationId xmlns:a16="http://schemas.microsoft.com/office/drawing/2014/main" id="{78FBE5AB-6EA5-84CA-7B7C-B9A37A07AD18}"/>
                    </a:ext>
                  </a:extLst>
                </p:cNvPr>
                <p:cNvSpPr>
                  <a:spLocks noChangeShapeType="1"/>
                </p:cNvSpPr>
                <p:nvPr/>
              </p:nvSpPr>
              <p:spPr bwMode="auto">
                <a:xfrm>
                  <a:off x="3671086" y="266751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0" name="Line 185">
                  <a:extLst>
                    <a:ext uri="{FF2B5EF4-FFF2-40B4-BE49-F238E27FC236}">
                      <a16:creationId xmlns:a16="http://schemas.microsoft.com/office/drawing/2014/main" id="{B85A3B45-6A96-CE3F-42D0-49B7E97C8637}"/>
                    </a:ext>
                  </a:extLst>
                </p:cNvPr>
                <p:cNvSpPr>
                  <a:spLocks noChangeShapeType="1"/>
                </p:cNvSpPr>
                <p:nvPr/>
              </p:nvSpPr>
              <p:spPr bwMode="auto">
                <a:xfrm>
                  <a:off x="3677466" y="272291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1" name="Line 186">
                  <a:extLst>
                    <a:ext uri="{FF2B5EF4-FFF2-40B4-BE49-F238E27FC236}">
                      <a16:creationId xmlns:a16="http://schemas.microsoft.com/office/drawing/2014/main" id="{BA255D6A-AF4A-DCC2-87FF-8C6D23F4BBF3}"/>
                    </a:ext>
                  </a:extLst>
                </p:cNvPr>
                <p:cNvSpPr>
                  <a:spLocks noChangeShapeType="1"/>
                </p:cNvSpPr>
                <p:nvPr/>
              </p:nvSpPr>
              <p:spPr bwMode="auto">
                <a:xfrm>
                  <a:off x="3700436" y="269916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2" name="Line 187">
                  <a:extLst>
                    <a:ext uri="{FF2B5EF4-FFF2-40B4-BE49-F238E27FC236}">
                      <a16:creationId xmlns:a16="http://schemas.microsoft.com/office/drawing/2014/main" id="{2D98BCB2-19EB-315C-4939-6F5A1CEC8DCD}"/>
                    </a:ext>
                  </a:extLst>
                </p:cNvPr>
                <p:cNvSpPr>
                  <a:spLocks noChangeShapeType="1"/>
                </p:cNvSpPr>
                <p:nvPr/>
              </p:nvSpPr>
              <p:spPr bwMode="auto">
                <a:xfrm>
                  <a:off x="3677466" y="272291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3" name="Line 188">
                  <a:extLst>
                    <a:ext uri="{FF2B5EF4-FFF2-40B4-BE49-F238E27FC236}">
                      <a16:creationId xmlns:a16="http://schemas.microsoft.com/office/drawing/2014/main" id="{A4BB2137-57E3-8362-930C-66E422A2875B}"/>
                    </a:ext>
                  </a:extLst>
                </p:cNvPr>
                <p:cNvSpPr>
                  <a:spLocks noChangeShapeType="1"/>
                </p:cNvSpPr>
                <p:nvPr/>
              </p:nvSpPr>
              <p:spPr bwMode="auto">
                <a:xfrm>
                  <a:off x="3700436" y="269916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4" name="Line 189">
                  <a:extLst>
                    <a:ext uri="{FF2B5EF4-FFF2-40B4-BE49-F238E27FC236}">
                      <a16:creationId xmlns:a16="http://schemas.microsoft.com/office/drawing/2014/main" id="{11342AFE-8C10-7C31-86BB-BA9E5F97CC09}"/>
                    </a:ext>
                  </a:extLst>
                </p:cNvPr>
                <p:cNvSpPr>
                  <a:spLocks noChangeShapeType="1"/>
                </p:cNvSpPr>
                <p:nvPr/>
              </p:nvSpPr>
              <p:spPr bwMode="auto">
                <a:xfrm>
                  <a:off x="3706817" y="274401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5" name="Line 190">
                  <a:extLst>
                    <a:ext uri="{FF2B5EF4-FFF2-40B4-BE49-F238E27FC236}">
                      <a16:creationId xmlns:a16="http://schemas.microsoft.com/office/drawing/2014/main" id="{51FB703E-19E5-8178-4B14-151A47E57BDA}"/>
                    </a:ext>
                  </a:extLst>
                </p:cNvPr>
                <p:cNvSpPr>
                  <a:spLocks noChangeShapeType="1"/>
                </p:cNvSpPr>
                <p:nvPr/>
              </p:nvSpPr>
              <p:spPr bwMode="auto">
                <a:xfrm>
                  <a:off x="3729787" y="272027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6" name="Line 191">
                  <a:extLst>
                    <a:ext uri="{FF2B5EF4-FFF2-40B4-BE49-F238E27FC236}">
                      <a16:creationId xmlns:a16="http://schemas.microsoft.com/office/drawing/2014/main" id="{46E75A92-8A52-D8C0-AF5A-BCDB469B3991}"/>
                    </a:ext>
                  </a:extLst>
                </p:cNvPr>
                <p:cNvSpPr>
                  <a:spLocks noChangeShapeType="1"/>
                </p:cNvSpPr>
                <p:nvPr/>
              </p:nvSpPr>
              <p:spPr bwMode="auto">
                <a:xfrm>
                  <a:off x="3791040" y="279809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7" name="Line 192">
                  <a:extLst>
                    <a:ext uri="{FF2B5EF4-FFF2-40B4-BE49-F238E27FC236}">
                      <a16:creationId xmlns:a16="http://schemas.microsoft.com/office/drawing/2014/main" id="{9CDD7678-82AF-1809-A396-DBFEA6786E2D}"/>
                    </a:ext>
                  </a:extLst>
                </p:cNvPr>
                <p:cNvSpPr>
                  <a:spLocks noChangeShapeType="1"/>
                </p:cNvSpPr>
                <p:nvPr/>
              </p:nvSpPr>
              <p:spPr bwMode="auto">
                <a:xfrm>
                  <a:off x="3814009" y="277435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8" name="Line 193">
                  <a:extLst>
                    <a:ext uri="{FF2B5EF4-FFF2-40B4-BE49-F238E27FC236}">
                      <a16:creationId xmlns:a16="http://schemas.microsoft.com/office/drawing/2014/main" id="{E4D1E0CE-593D-52B0-C75C-138A56EE5FCB}"/>
                    </a:ext>
                  </a:extLst>
                </p:cNvPr>
                <p:cNvSpPr>
                  <a:spLocks noChangeShapeType="1"/>
                </p:cNvSpPr>
                <p:nvPr/>
              </p:nvSpPr>
              <p:spPr bwMode="auto">
                <a:xfrm>
                  <a:off x="3815286" y="279809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9" name="Line 194">
                  <a:extLst>
                    <a:ext uri="{FF2B5EF4-FFF2-40B4-BE49-F238E27FC236}">
                      <a16:creationId xmlns:a16="http://schemas.microsoft.com/office/drawing/2014/main" id="{D5A88F95-4F95-C23F-01A1-24FE196C15C7}"/>
                    </a:ext>
                  </a:extLst>
                </p:cNvPr>
                <p:cNvSpPr>
                  <a:spLocks noChangeShapeType="1"/>
                </p:cNvSpPr>
                <p:nvPr/>
              </p:nvSpPr>
              <p:spPr bwMode="auto">
                <a:xfrm>
                  <a:off x="3838255" y="277435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0" name="Line 195">
                  <a:extLst>
                    <a:ext uri="{FF2B5EF4-FFF2-40B4-BE49-F238E27FC236}">
                      <a16:creationId xmlns:a16="http://schemas.microsoft.com/office/drawing/2014/main" id="{FC264597-9035-EBFE-1269-669133A6567A}"/>
                    </a:ext>
                  </a:extLst>
                </p:cNvPr>
                <p:cNvSpPr>
                  <a:spLocks noChangeShapeType="1"/>
                </p:cNvSpPr>
                <p:nvPr/>
              </p:nvSpPr>
              <p:spPr bwMode="auto">
                <a:xfrm>
                  <a:off x="3845912" y="280996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1" name="Line 196">
                  <a:extLst>
                    <a:ext uri="{FF2B5EF4-FFF2-40B4-BE49-F238E27FC236}">
                      <a16:creationId xmlns:a16="http://schemas.microsoft.com/office/drawing/2014/main" id="{61723F65-A1BF-4462-4F94-71DE1DFAD555}"/>
                    </a:ext>
                  </a:extLst>
                </p:cNvPr>
                <p:cNvSpPr>
                  <a:spLocks noChangeShapeType="1"/>
                </p:cNvSpPr>
                <p:nvPr/>
              </p:nvSpPr>
              <p:spPr bwMode="auto">
                <a:xfrm>
                  <a:off x="3868882" y="278622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2" name="Line 197">
                  <a:extLst>
                    <a:ext uri="{FF2B5EF4-FFF2-40B4-BE49-F238E27FC236}">
                      <a16:creationId xmlns:a16="http://schemas.microsoft.com/office/drawing/2014/main" id="{9C6FF992-E6A9-7671-009E-2FF85F4D14A6}"/>
                    </a:ext>
                  </a:extLst>
                </p:cNvPr>
                <p:cNvSpPr>
                  <a:spLocks noChangeShapeType="1"/>
                </p:cNvSpPr>
                <p:nvPr/>
              </p:nvSpPr>
              <p:spPr bwMode="auto">
                <a:xfrm>
                  <a:off x="3845912" y="280996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3" name="Line 198">
                  <a:extLst>
                    <a:ext uri="{FF2B5EF4-FFF2-40B4-BE49-F238E27FC236}">
                      <a16:creationId xmlns:a16="http://schemas.microsoft.com/office/drawing/2014/main" id="{53CF2968-E29F-A421-514D-3C69794F0093}"/>
                    </a:ext>
                  </a:extLst>
                </p:cNvPr>
                <p:cNvSpPr>
                  <a:spLocks noChangeShapeType="1"/>
                </p:cNvSpPr>
                <p:nvPr/>
              </p:nvSpPr>
              <p:spPr bwMode="auto">
                <a:xfrm>
                  <a:off x="3868882" y="278622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4" name="Line 199">
                  <a:extLst>
                    <a:ext uri="{FF2B5EF4-FFF2-40B4-BE49-F238E27FC236}">
                      <a16:creationId xmlns:a16="http://schemas.microsoft.com/office/drawing/2014/main" id="{A79BED5E-07A0-CC7F-FB06-6FDCE6A4B4E4}"/>
                    </a:ext>
                  </a:extLst>
                </p:cNvPr>
                <p:cNvSpPr>
                  <a:spLocks noChangeShapeType="1"/>
                </p:cNvSpPr>
                <p:nvPr/>
              </p:nvSpPr>
              <p:spPr bwMode="auto">
                <a:xfrm>
                  <a:off x="3857397" y="282051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427" name="Group 1426">
                <a:extLst>
                  <a:ext uri="{FF2B5EF4-FFF2-40B4-BE49-F238E27FC236}">
                    <a16:creationId xmlns:a16="http://schemas.microsoft.com/office/drawing/2014/main" id="{F169D26F-735A-F09F-8D9C-C58087BF9739}"/>
                  </a:ext>
                </a:extLst>
              </p:cNvPr>
              <p:cNvGrpSpPr/>
              <p:nvPr/>
            </p:nvGrpSpPr>
            <p:grpSpPr>
              <a:xfrm>
                <a:off x="3880367" y="2796775"/>
                <a:ext cx="465778" cy="257206"/>
                <a:chOff x="3880367" y="2796775"/>
                <a:chExt cx="465778" cy="257206"/>
              </a:xfrm>
            </p:grpSpPr>
            <p:sp>
              <p:nvSpPr>
                <p:cNvPr id="1546" name="Line 200">
                  <a:extLst>
                    <a:ext uri="{FF2B5EF4-FFF2-40B4-BE49-F238E27FC236}">
                      <a16:creationId xmlns:a16="http://schemas.microsoft.com/office/drawing/2014/main" id="{AE88A24C-B767-D227-B581-9F12ED2071FF}"/>
                    </a:ext>
                  </a:extLst>
                </p:cNvPr>
                <p:cNvSpPr>
                  <a:spLocks noChangeShapeType="1"/>
                </p:cNvSpPr>
                <p:nvPr/>
              </p:nvSpPr>
              <p:spPr bwMode="auto">
                <a:xfrm>
                  <a:off x="3880367" y="279677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7" name="Line 201">
                  <a:extLst>
                    <a:ext uri="{FF2B5EF4-FFF2-40B4-BE49-F238E27FC236}">
                      <a16:creationId xmlns:a16="http://schemas.microsoft.com/office/drawing/2014/main" id="{BB108D56-054D-503C-A2DB-22370857E9BB}"/>
                    </a:ext>
                  </a:extLst>
                </p:cNvPr>
                <p:cNvSpPr>
                  <a:spLocks noChangeShapeType="1"/>
                </p:cNvSpPr>
                <p:nvPr/>
              </p:nvSpPr>
              <p:spPr bwMode="auto">
                <a:xfrm>
                  <a:off x="3899508" y="282051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8" name="Line 202">
                  <a:extLst>
                    <a:ext uri="{FF2B5EF4-FFF2-40B4-BE49-F238E27FC236}">
                      <a16:creationId xmlns:a16="http://schemas.microsoft.com/office/drawing/2014/main" id="{7AE76C6B-88D9-8F1D-E6FD-F5F24467540A}"/>
                    </a:ext>
                  </a:extLst>
                </p:cNvPr>
                <p:cNvSpPr>
                  <a:spLocks noChangeShapeType="1"/>
                </p:cNvSpPr>
                <p:nvPr/>
              </p:nvSpPr>
              <p:spPr bwMode="auto">
                <a:xfrm>
                  <a:off x="3922478" y="279677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9" name="Line 203">
                  <a:extLst>
                    <a:ext uri="{FF2B5EF4-FFF2-40B4-BE49-F238E27FC236}">
                      <a16:creationId xmlns:a16="http://schemas.microsoft.com/office/drawing/2014/main" id="{229AF8AE-8DF6-2C72-2DA6-D21C98ACF5CD}"/>
                    </a:ext>
                  </a:extLst>
                </p:cNvPr>
                <p:cNvSpPr>
                  <a:spLocks noChangeShapeType="1"/>
                </p:cNvSpPr>
                <p:nvPr/>
              </p:nvSpPr>
              <p:spPr bwMode="auto">
                <a:xfrm>
                  <a:off x="3941620" y="2820517"/>
                  <a:ext cx="47216"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0" name="Line 204">
                  <a:extLst>
                    <a:ext uri="{FF2B5EF4-FFF2-40B4-BE49-F238E27FC236}">
                      <a16:creationId xmlns:a16="http://schemas.microsoft.com/office/drawing/2014/main" id="{F74B2D36-EF73-708E-DD95-C708ABBE8DBE}"/>
                    </a:ext>
                  </a:extLst>
                </p:cNvPr>
                <p:cNvSpPr>
                  <a:spLocks noChangeShapeType="1"/>
                </p:cNvSpPr>
                <p:nvPr/>
              </p:nvSpPr>
              <p:spPr bwMode="auto">
                <a:xfrm>
                  <a:off x="3964590" y="279677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1" name="Line 205">
                  <a:extLst>
                    <a:ext uri="{FF2B5EF4-FFF2-40B4-BE49-F238E27FC236}">
                      <a16:creationId xmlns:a16="http://schemas.microsoft.com/office/drawing/2014/main" id="{F3D02CC4-2D9A-9AD1-0C1B-2B82550FE454}"/>
                    </a:ext>
                  </a:extLst>
                </p:cNvPr>
                <p:cNvSpPr>
                  <a:spLocks noChangeShapeType="1"/>
                </p:cNvSpPr>
                <p:nvPr/>
              </p:nvSpPr>
              <p:spPr bwMode="auto">
                <a:xfrm>
                  <a:off x="3963314" y="285481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2" name="Line 207">
                  <a:extLst>
                    <a:ext uri="{FF2B5EF4-FFF2-40B4-BE49-F238E27FC236}">
                      <a16:creationId xmlns:a16="http://schemas.microsoft.com/office/drawing/2014/main" id="{4762EF75-1891-6263-98C2-9BE7C845F7E6}"/>
                    </a:ext>
                  </a:extLst>
                </p:cNvPr>
                <p:cNvSpPr>
                  <a:spLocks noChangeShapeType="1"/>
                </p:cNvSpPr>
                <p:nvPr/>
              </p:nvSpPr>
              <p:spPr bwMode="auto">
                <a:xfrm>
                  <a:off x="3986283" y="283106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3" name="Line 208">
                  <a:extLst>
                    <a:ext uri="{FF2B5EF4-FFF2-40B4-BE49-F238E27FC236}">
                      <a16:creationId xmlns:a16="http://schemas.microsoft.com/office/drawing/2014/main" id="{38712F5C-D54D-19B8-7D29-B1C72BE517A8}"/>
                    </a:ext>
                  </a:extLst>
                </p:cNvPr>
                <p:cNvSpPr>
                  <a:spLocks noChangeShapeType="1"/>
                </p:cNvSpPr>
                <p:nvPr/>
              </p:nvSpPr>
              <p:spPr bwMode="auto">
                <a:xfrm>
                  <a:off x="3972246" y="286668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4" name="Line 209">
                  <a:extLst>
                    <a:ext uri="{FF2B5EF4-FFF2-40B4-BE49-F238E27FC236}">
                      <a16:creationId xmlns:a16="http://schemas.microsoft.com/office/drawing/2014/main" id="{A6888032-F6D8-ACBD-62A5-2309AA54C4C9}"/>
                    </a:ext>
                  </a:extLst>
                </p:cNvPr>
                <p:cNvSpPr>
                  <a:spLocks noChangeShapeType="1"/>
                </p:cNvSpPr>
                <p:nvPr/>
              </p:nvSpPr>
              <p:spPr bwMode="auto">
                <a:xfrm>
                  <a:off x="3995216" y="284294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5" name="Line 210">
                  <a:extLst>
                    <a:ext uri="{FF2B5EF4-FFF2-40B4-BE49-F238E27FC236}">
                      <a16:creationId xmlns:a16="http://schemas.microsoft.com/office/drawing/2014/main" id="{FDAEBB4F-68EF-3E72-FCA9-8BF389BCBDC4}"/>
                    </a:ext>
                  </a:extLst>
                </p:cNvPr>
                <p:cNvSpPr>
                  <a:spLocks noChangeShapeType="1"/>
                </p:cNvSpPr>
                <p:nvPr/>
              </p:nvSpPr>
              <p:spPr bwMode="auto">
                <a:xfrm>
                  <a:off x="3976074" y="286668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6" name="Line 211">
                  <a:extLst>
                    <a:ext uri="{FF2B5EF4-FFF2-40B4-BE49-F238E27FC236}">
                      <a16:creationId xmlns:a16="http://schemas.microsoft.com/office/drawing/2014/main" id="{6FFC90D1-6105-062E-206A-BEA44F191B89}"/>
                    </a:ext>
                  </a:extLst>
                </p:cNvPr>
                <p:cNvSpPr>
                  <a:spLocks noChangeShapeType="1"/>
                </p:cNvSpPr>
                <p:nvPr/>
              </p:nvSpPr>
              <p:spPr bwMode="auto">
                <a:xfrm>
                  <a:off x="3999044" y="284294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7" name="Line 212">
                  <a:extLst>
                    <a:ext uri="{FF2B5EF4-FFF2-40B4-BE49-F238E27FC236}">
                      <a16:creationId xmlns:a16="http://schemas.microsoft.com/office/drawing/2014/main" id="{ED78288C-D909-5CA3-D8D4-A965D5DEA365}"/>
                    </a:ext>
                  </a:extLst>
                </p:cNvPr>
                <p:cNvSpPr>
                  <a:spLocks noChangeShapeType="1"/>
                </p:cNvSpPr>
                <p:nvPr/>
              </p:nvSpPr>
              <p:spPr bwMode="auto">
                <a:xfrm>
                  <a:off x="3976074" y="286668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8" name="Line 213">
                  <a:extLst>
                    <a:ext uri="{FF2B5EF4-FFF2-40B4-BE49-F238E27FC236}">
                      <a16:creationId xmlns:a16="http://schemas.microsoft.com/office/drawing/2014/main" id="{9E0AC03E-17C3-1ACB-07D4-7E2413701340}"/>
                    </a:ext>
                  </a:extLst>
                </p:cNvPr>
                <p:cNvSpPr>
                  <a:spLocks noChangeShapeType="1"/>
                </p:cNvSpPr>
                <p:nvPr/>
              </p:nvSpPr>
              <p:spPr bwMode="auto">
                <a:xfrm>
                  <a:off x="3999044" y="284294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9" name="Line 214">
                  <a:extLst>
                    <a:ext uri="{FF2B5EF4-FFF2-40B4-BE49-F238E27FC236}">
                      <a16:creationId xmlns:a16="http://schemas.microsoft.com/office/drawing/2014/main" id="{1DF01240-1917-62A9-E752-DD30ABA8EEBA}"/>
                    </a:ext>
                  </a:extLst>
                </p:cNvPr>
                <p:cNvSpPr>
                  <a:spLocks noChangeShapeType="1"/>
                </p:cNvSpPr>
                <p:nvPr/>
              </p:nvSpPr>
              <p:spPr bwMode="auto">
                <a:xfrm>
                  <a:off x="4014358" y="287855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0" name="Line 215">
                  <a:extLst>
                    <a:ext uri="{FF2B5EF4-FFF2-40B4-BE49-F238E27FC236}">
                      <a16:creationId xmlns:a16="http://schemas.microsoft.com/office/drawing/2014/main" id="{1D6F5895-08DC-8DF8-F650-CBEBCEA613F5}"/>
                    </a:ext>
                  </a:extLst>
                </p:cNvPr>
                <p:cNvSpPr>
                  <a:spLocks noChangeShapeType="1"/>
                </p:cNvSpPr>
                <p:nvPr/>
              </p:nvSpPr>
              <p:spPr bwMode="auto">
                <a:xfrm>
                  <a:off x="4037327" y="285481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1" name="Line 216">
                  <a:extLst>
                    <a:ext uri="{FF2B5EF4-FFF2-40B4-BE49-F238E27FC236}">
                      <a16:creationId xmlns:a16="http://schemas.microsoft.com/office/drawing/2014/main" id="{61B7285D-6B57-C52C-E5B4-4403E31A7FB8}"/>
                    </a:ext>
                  </a:extLst>
                </p:cNvPr>
                <p:cNvSpPr>
                  <a:spLocks noChangeShapeType="1"/>
                </p:cNvSpPr>
                <p:nvPr/>
              </p:nvSpPr>
              <p:spPr bwMode="auto">
                <a:xfrm>
                  <a:off x="4022014" y="287855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2" name="Line 217">
                  <a:extLst>
                    <a:ext uri="{FF2B5EF4-FFF2-40B4-BE49-F238E27FC236}">
                      <a16:creationId xmlns:a16="http://schemas.microsoft.com/office/drawing/2014/main" id="{0D946906-B512-71BA-9B08-8CFF734A59CC}"/>
                    </a:ext>
                  </a:extLst>
                </p:cNvPr>
                <p:cNvSpPr>
                  <a:spLocks noChangeShapeType="1"/>
                </p:cNvSpPr>
                <p:nvPr/>
              </p:nvSpPr>
              <p:spPr bwMode="auto">
                <a:xfrm>
                  <a:off x="4044984" y="285481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3" name="Line 218">
                  <a:extLst>
                    <a:ext uri="{FF2B5EF4-FFF2-40B4-BE49-F238E27FC236}">
                      <a16:creationId xmlns:a16="http://schemas.microsoft.com/office/drawing/2014/main" id="{B2A93FDD-B5E5-5342-DAB9-149C68459A94}"/>
                    </a:ext>
                  </a:extLst>
                </p:cNvPr>
                <p:cNvSpPr>
                  <a:spLocks noChangeShapeType="1"/>
                </p:cNvSpPr>
                <p:nvPr/>
              </p:nvSpPr>
              <p:spPr bwMode="auto">
                <a:xfrm>
                  <a:off x="4064126" y="290229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4" name="Line 219">
                  <a:extLst>
                    <a:ext uri="{FF2B5EF4-FFF2-40B4-BE49-F238E27FC236}">
                      <a16:creationId xmlns:a16="http://schemas.microsoft.com/office/drawing/2014/main" id="{E0103BFA-8A95-FF86-9B7E-F9E0A3932401}"/>
                    </a:ext>
                  </a:extLst>
                </p:cNvPr>
                <p:cNvSpPr>
                  <a:spLocks noChangeShapeType="1"/>
                </p:cNvSpPr>
                <p:nvPr/>
              </p:nvSpPr>
              <p:spPr bwMode="auto">
                <a:xfrm>
                  <a:off x="4087095" y="287855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5" name="Line 220">
                  <a:extLst>
                    <a:ext uri="{FF2B5EF4-FFF2-40B4-BE49-F238E27FC236}">
                      <a16:creationId xmlns:a16="http://schemas.microsoft.com/office/drawing/2014/main" id="{E2A77F48-6759-AA89-AE34-19FFD65B037A}"/>
                    </a:ext>
                  </a:extLst>
                </p:cNvPr>
                <p:cNvSpPr>
                  <a:spLocks noChangeShapeType="1"/>
                </p:cNvSpPr>
                <p:nvPr/>
              </p:nvSpPr>
              <p:spPr bwMode="auto">
                <a:xfrm>
                  <a:off x="4089648" y="292603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6" name="Line 221">
                  <a:extLst>
                    <a:ext uri="{FF2B5EF4-FFF2-40B4-BE49-F238E27FC236}">
                      <a16:creationId xmlns:a16="http://schemas.microsoft.com/office/drawing/2014/main" id="{45F67584-0864-C2B6-7D2E-C0B653DFA906}"/>
                    </a:ext>
                  </a:extLst>
                </p:cNvPr>
                <p:cNvSpPr>
                  <a:spLocks noChangeShapeType="1"/>
                </p:cNvSpPr>
                <p:nvPr/>
              </p:nvSpPr>
              <p:spPr bwMode="auto">
                <a:xfrm>
                  <a:off x="4112618" y="290229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7" name="Line 222">
                  <a:extLst>
                    <a:ext uri="{FF2B5EF4-FFF2-40B4-BE49-F238E27FC236}">
                      <a16:creationId xmlns:a16="http://schemas.microsoft.com/office/drawing/2014/main" id="{3C6B6769-A216-804F-9AFF-C422929CC2AA}"/>
                    </a:ext>
                  </a:extLst>
                </p:cNvPr>
                <p:cNvSpPr>
                  <a:spLocks noChangeShapeType="1"/>
                </p:cNvSpPr>
                <p:nvPr/>
              </p:nvSpPr>
              <p:spPr bwMode="auto">
                <a:xfrm>
                  <a:off x="4089648" y="292603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8" name="Line 223">
                  <a:extLst>
                    <a:ext uri="{FF2B5EF4-FFF2-40B4-BE49-F238E27FC236}">
                      <a16:creationId xmlns:a16="http://schemas.microsoft.com/office/drawing/2014/main" id="{891BB5A4-EE2F-D697-DD44-6BE81ABA940C}"/>
                    </a:ext>
                  </a:extLst>
                </p:cNvPr>
                <p:cNvSpPr>
                  <a:spLocks noChangeShapeType="1"/>
                </p:cNvSpPr>
                <p:nvPr/>
              </p:nvSpPr>
              <p:spPr bwMode="auto">
                <a:xfrm>
                  <a:off x="4112618" y="290229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9" name="Line 224">
                  <a:extLst>
                    <a:ext uri="{FF2B5EF4-FFF2-40B4-BE49-F238E27FC236}">
                      <a16:creationId xmlns:a16="http://schemas.microsoft.com/office/drawing/2014/main" id="{9FED6BB7-D2E5-E033-E2F0-41B25613C52A}"/>
                    </a:ext>
                  </a:extLst>
                </p:cNvPr>
                <p:cNvSpPr>
                  <a:spLocks noChangeShapeType="1"/>
                </p:cNvSpPr>
                <p:nvPr/>
              </p:nvSpPr>
              <p:spPr bwMode="auto">
                <a:xfrm>
                  <a:off x="4093476" y="293922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0" name="Line 225">
                  <a:extLst>
                    <a:ext uri="{FF2B5EF4-FFF2-40B4-BE49-F238E27FC236}">
                      <a16:creationId xmlns:a16="http://schemas.microsoft.com/office/drawing/2014/main" id="{75F11521-691D-92FB-000E-F961A0F92189}"/>
                    </a:ext>
                  </a:extLst>
                </p:cNvPr>
                <p:cNvSpPr>
                  <a:spLocks noChangeShapeType="1"/>
                </p:cNvSpPr>
                <p:nvPr/>
              </p:nvSpPr>
              <p:spPr bwMode="auto">
                <a:xfrm>
                  <a:off x="4116446" y="291548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1" name="Line 226">
                  <a:extLst>
                    <a:ext uri="{FF2B5EF4-FFF2-40B4-BE49-F238E27FC236}">
                      <a16:creationId xmlns:a16="http://schemas.microsoft.com/office/drawing/2014/main" id="{96BCE794-1221-D081-1497-A67A8E10B44C}"/>
                    </a:ext>
                  </a:extLst>
                </p:cNvPr>
                <p:cNvSpPr>
                  <a:spLocks noChangeShapeType="1"/>
                </p:cNvSpPr>
                <p:nvPr/>
              </p:nvSpPr>
              <p:spPr bwMode="auto">
                <a:xfrm>
                  <a:off x="4118998" y="293922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2" name="Line 227">
                  <a:extLst>
                    <a:ext uri="{FF2B5EF4-FFF2-40B4-BE49-F238E27FC236}">
                      <a16:creationId xmlns:a16="http://schemas.microsoft.com/office/drawing/2014/main" id="{88089502-B13E-8AE9-15BE-C0D25E47E2B1}"/>
                    </a:ext>
                  </a:extLst>
                </p:cNvPr>
                <p:cNvSpPr>
                  <a:spLocks noChangeShapeType="1"/>
                </p:cNvSpPr>
                <p:nvPr/>
              </p:nvSpPr>
              <p:spPr bwMode="auto">
                <a:xfrm>
                  <a:off x="4141968" y="291548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3" name="Line 228">
                  <a:extLst>
                    <a:ext uri="{FF2B5EF4-FFF2-40B4-BE49-F238E27FC236}">
                      <a16:creationId xmlns:a16="http://schemas.microsoft.com/office/drawing/2014/main" id="{2540890B-C9AF-360F-5080-D15DFE2790D5}"/>
                    </a:ext>
                  </a:extLst>
                </p:cNvPr>
                <p:cNvSpPr>
                  <a:spLocks noChangeShapeType="1"/>
                </p:cNvSpPr>
                <p:nvPr/>
              </p:nvSpPr>
              <p:spPr bwMode="auto">
                <a:xfrm>
                  <a:off x="4148348" y="295109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4" name="Line 229">
                  <a:extLst>
                    <a:ext uri="{FF2B5EF4-FFF2-40B4-BE49-F238E27FC236}">
                      <a16:creationId xmlns:a16="http://schemas.microsoft.com/office/drawing/2014/main" id="{E9A770F7-8BE5-C68F-EFD0-C08E18A03C66}"/>
                    </a:ext>
                  </a:extLst>
                </p:cNvPr>
                <p:cNvSpPr>
                  <a:spLocks noChangeShapeType="1"/>
                </p:cNvSpPr>
                <p:nvPr/>
              </p:nvSpPr>
              <p:spPr bwMode="auto">
                <a:xfrm>
                  <a:off x="4171318" y="292735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5" name="Line 230">
                  <a:extLst>
                    <a:ext uri="{FF2B5EF4-FFF2-40B4-BE49-F238E27FC236}">
                      <a16:creationId xmlns:a16="http://schemas.microsoft.com/office/drawing/2014/main" id="{9E762A18-298F-C897-F689-F2F537B224C4}"/>
                    </a:ext>
                  </a:extLst>
                </p:cNvPr>
                <p:cNvSpPr>
                  <a:spLocks noChangeShapeType="1"/>
                </p:cNvSpPr>
                <p:nvPr/>
              </p:nvSpPr>
              <p:spPr bwMode="auto">
                <a:xfrm>
                  <a:off x="4153453" y="295109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6" name="Line 231">
                  <a:extLst>
                    <a:ext uri="{FF2B5EF4-FFF2-40B4-BE49-F238E27FC236}">
                      <a16:creationId xmlns:a16="http://schemas.microsoft.com/office/drawing/2014/main" id="{2A395C0F-F097-4004-93BD-F321234EC5A8}"/>
                    </a:ext>
                  </a:extLst>
                </p:cNvPr>
                <p:cNvSpPr>
                  <a:spLocks noChangeShapeType="1"/>
                </p:cNvSpPr>
                <p:nvPr/>
              </p:nvSpPr>
              <p:spPr bwMode="auto">
                <a:xfrm>
                  <a:off x="4176423" y="292735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7" name="Line 232">
                  <a:extLst>
                    <a:ext uri="{FF2B5EF4-FFF2-40B4-BE49-F238E27FC236}">
                      <a16:creationId xmlns:a16="http://schemas.microsoft.com/office/drawing/2014/main" id="{C4B88812-5CF5-A6D5-A548-5CE9B58093F1}"/>
                    </a:ext>
                  </a:extLst>
                </p:cNvPr>
                <p:cNvSpPr>
                  <a:spLocks noChangeShapeType="1"/>
                </p:cNvSpPr>
                <p:nvPr/>
              </p:nvSpPr>
              <p:spPr bwMode="auto">
                <a:xfrm>
                  <a:off x="4173871" y="295109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8" name="Line 233">
                  <a:extLst>
                    <a:ext uri="{FF2B5EF4-FFF2-40B4-BE49-F238E27FC236}">
                      <a16:creationId xmlns:a16="http://schemas.microsoft.com/office/drawing/2014/main" id="{306958E7-CC13-9CC5-628B-FE020CF22F2B}"/>
                    </a:ext>
                  </a:extLst>
                </p:cNvPr>
                <p:cNvSpPr>
                  <a:spLocks noChangeShapeType="1"/>
                </p:cNvSpPr>
                <p:nvPr/>
              </p:nvSpPr>
              <p:spPr bwMode="auto">
                <a:xfrm>
                  <a:off x="4196840" y="292735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9" name="Line 234">
                  <a:extLst>
                    <a:ext uri="{FF2B5EF4-FFF2-40B4-BE49-F238E27FC236}">
                      <a16:creationId xmlns:a16="http://schemas.microsoft.com/office/drawing/2014/main" id="{40A41EAD-26E1-5B8F-C24A-3D0B8340C071}"/>
                    </a:ext>
                  </a:extLst>
                </p:cNvPr>
                <p:cNvSpPr>
                  <a:spLocks noChangeShapeType="1"/>
                </p:cNvSpPr>
                <p:nvPr/>
              </p:nvSpPr>
              <p:spPr bwMode="auto">
                <a:xfrm>
                  <a:off x="4182803" y="295109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0" name="Line 235">
                  <a:extLst>
                    <a:ext uri="{FF2B5EF4-FFF2-40B4-BE49-F238E27FC236}">
                      <a16:creationId xmlns:a16="http://schemas.microsoft.com/office/drawing/2014/main" id="{BFA5F5A5-5E73-4E35-6058-582456813D76}"/>
                    </a:ext>
                  </a:extLst>
                </p:cNvPr>
                <p:cNvSpPr>
                  <a:spLocks noChangeShapeType="1"/>
                </p:cNvSpPr>
                <p:nvPr/>
              </p:nvSpPr>
              <p:spPr bwMode="auto">
                <a:xfrm>
                  <a:off x="4205773" y="292735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1" name="Line 236">
                  <a:extLst>
                    <a:ext uri="{FF2B5EF4-FFF2-40B4-BE49-F238E27FC236}">
                      <a16:creationId xmlns:a16="http://schemas.microsoft.com/office/drawing/2014/main" id="{9F69434F-37D4-69FE-23D6-51874F9C1E78}"/>
                    </a:ext>
                  </a:extLst>
                </p:cNvPr>
                <p:cNvSpPr>
                  <a:spLocks noChangeShapeType="1"/>
                </p:cNvSpPr>
                <p:nvPr/>
              </p:nvSpPr>
              <p:spPr bwMode="auto">
                <a:xfrm>
                  <a:off x="4203221" y="299066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2" name="Line 237">
                  <a:extLst>
                    <a:ext uri="{FF2B5EF4-FFF2-40B4-BE49-F238E27FC236}">
                      <a16:creationId xmlns:a16="http://schemas.microsoft.com/office/drawing/2014/main" id="{830CDEEE-3DAF-F729-EBB9-FD12A5938898}"/>
                    </a:ext>
                  </a:extLst>
                </p:cNvPr>
                <p:cNvSpPr>
                  <a:spLocks noChangeShapeType="1"/>
                </p:cNvSpPr>
                <p:nvPr/>
              </p:nvSpPr>
              <p:spPr bwMode="auto">
                <a:xfrm>
                  <a:off x="4226191" y="296692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3" name="Line 238">
                  <a:extLst>
                    <a:ext uri="{FF2B5EF4-FFF2-40B4-BE49-F238E27FC236}">
                      <a16:creationId xmlns:a16="http://schemas.microsoft.com/office/drawing/2014/main" id="{789CD2F3-8AF3-88B9-743F-644F9B994248}"/>
                    </a:ext>
                  </a:extLst>
                </p:cNvPr>
                <p:cNvSpPr>
                  <a:spLocks noChangeShapeType="1"/>
                </p:cNvSpPr>
                <p:nvPr/>
              </p:nvSpPr>
              <p:spPr bwMode="auto">
                <a:xfrm>
                  <a:off x="4237676" y="300254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4" name="Line 239">
                  <a:extLst>
                    <a:ext uri="{FF2B5EF4-FFF2-40B4-BE49-F238E27FC236}">
                      <a16:creationId xmlns:a16="http://schemas.microsoft.com/office/drawing/2014/main" id="{DDC4FD8F-B714-AE07-EEF9-371700B61C90}"/>
                    </a:ext>
                  </a:extLst>
                </p:cNvPr>
                <p:cNvSpPr>
                  <a:spLocks noChangeShapeType="1"/>
                </p:cNvSpPr>
                <p:nvPr/>
              </p:nvSpPr>
              <p:spPr bwMode="auto">
                <a:xfrm>
                  <a:off x="4260646" y="2978798"/>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5" name="Line 240">
                  <a:extLst>
                    <a:ext uri="{FF2B5EF4-FFF2-40B4-BE49-F238E27FC236}">
                      <a16:creationId xmlns:a16="http://schemas.microsoft.com/office/drawing/2014/main" id="{B2183689-C3E5-D379-3693-7ACD3B13F959}"/>
                    </a:ext>
                  </a:extLst>
                </p:cNvPr>
                <p:cNvSpPr>
                  <a:spLocks noChangeShapeType="1"/>
                </p:cNvSpPr>
                <p:nvPr/>
              </p:nvSpPr>
              <p:spPr bwMode="auto">
                <a:xfrm>
                  <a:off x="4241504" y="300254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6" name="Line 241">
                  <a:extLst>
                    <a:ext uri="{FF2B5EF4-FFF2-40B4-BE49-F238E27FC236}">
                      <a16:creationId xmlns:a16="http://schemas.microsoft.com/office/drawing/2014/main" id="{A3705338-BA7B-191D-1094-D5D8584F7AC2}"/>
                    </a:ext>
                  </a:extLst>
                </p:cNvPr>
                <p:cNvSpPr>
                  <a:spLocks noChangeShapeType="1"/>
                </p:cNvSpPr>
                <p:nvPr/>
              </p:nvSpPr>
              <p:spPr bwMode="auto">
                <a:xfrm>
                  <a:off x="4264474" y="2978798"/>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7" name="Line 242">
                  <a:extLst>
                    <a:ext uri="{FF2B5EF4-FFF2-40B4-BE49-F238E27FC236}">
                      <a16:creationId xmlns:a16="http://schemas.microsoft.com/office/drawing/2014/main" id="{182FE7E7-BEBF-DD4A-7BDA-0FA2EA6C185C}"/>
                    </a:ext>
                  </a:extLst>
                </p:cNvPr>
                <p:cNvSpPr>
                  <a:spLocks noChangeShapeType="1"/>
                </p:cNvSpPr>
                <p:nvPr/>
              </p:nvSpPr>
              <p:spPr bwMode="auto">
                <a:xfrm>
                  <a:off x="4254265" y="300254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8" name="Line 243">
                  <a:extLst>
                    <a:ext uri="{FF2B5EF4-FFF2-40B4-BE49-F238E27FC236}">
                      <a16:creationId xmlns:a16="http://schemas.microsoft.com/office/drawing/2014/main" id="{5286CC74-F40A-96D7-276A-FFE2906183EA}"/>
                    </a:ext>
                  </a:extLst>
                </p:cNvPr>
                <p:cNvSpPr>
                  <a:spLocks noChangeShapeType="1"/>
                </p:cNvSpPr>
                <p:nvPr/>
              </p:nvSpPr>
              <p:spPr bwMode="auto">
                <a:xfrm>
                  <a:off x="4277235" y="2978798"/>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9" name="Line 244">
                  <a:extLst>
                    <a:ext uri="{FF2B5EF4-FFF2-40B4-BE49-F238E27FC236}">
                      <a16:creationId xmlns:a16="http://schemas.microsoft.com/office/drawing/2014/main" id="{278CDDEB-A4E2-6FA1-E8BB-4196FBDA33F1}"/>
                    </a:ext>
                  </a:extLst>
                </p:cNvPr>
                <p:cNvSpPr>
                  <a:spLocks noChangeShapeType="1"/>
                </p:cNvSpPr>
                <p:nvPr/>
              </p:nvSpPr>
              <p:spPr bwMode="auto">
                <a:xfrm>
                  <a:off x="4267026" y="301704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0" name="Line 245">
                  <a:extLst>
                    <a:ext uri="{FF2B5EF4-FFF2-40B4-BE49-F238E27FC236}">
                      <a16:creationId xmlns:a16="http://schemas.microsoft.com/office/drawing/2014/main" id="{1FAE53DA-0533-CF1F-744C-50DAF953AF93}"/>
                    </a:ext>
                  </a:extLst>
                </p:cNvPr>
                <p:cNvSpPr>
                  <a:spLocks noChangeShapeType="1"/>
                </p:cNvSpPr>
                <p:nvPr/>
              </p:nvSpPr>
              <p:spPr bwMode="auto">
                <a:xfrm>
                  <a:off x="4289996" y="299330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1" name="Line 246">
                  <a:extLst>
                    <a:ext uri="{FF2B5EF4-FFF2-40B4-BE49-F238E27FC236}">
                      <a16:creationId xmlns:a16="http://schemas.microsoft.com/office/drawing/2014/main" id="{A8723CCB-0E0D-3B1A-DBD3-4455675E8AD0}"/>
                    </a:ext>
                  </a:extLst>
                </p:cNvPr>
                <p:cNvSpPr>
                  <a:spLocks noChangeShapeType="1"/>
                </p:cNvSpPr>
                <p:nvPr/>
              </p:nvSpPr>
              <p:spPr bwMode="auto">
                <a:xfrm>
                  <a:off x="4270854" y="301704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2" name="Line 247">
                  <a:extLst>
                    <a:ext uri="{FF2B5EF4-FFF2-40B4-BE49-F238E27FC236}">
                      <a16:creationId xmlns:a16="http://schemas.microsoft.com/office/drawing/2014/main" id="{A136E1DF-1C28-4AD0-C6EF-FE03295B74E3}"/>
                    </a:ext>
                  </a:extLst>
                </p:cNvPr>
                <p:cNvSpPr>
                  <a:spLocks noChangeShapeType="1"/>
                </p:cNvSpPr>
                <p:nvPr/>
              </p:nvSpPr>
              <p:spPr bwMode="auto">
                <a:xfrm>
                  <a:off x="4293824" y="299330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3" name="Line 248">
                  <a:extLst>
                    <a:ext uri="{FF2B5EF4-FFF2-40B4-BE49-F238E27FC236}">
                      <a16:creationId xmlns:a16="http://schemas.microsoft.com/office/drawing/2014/main" id="{64907576-66E4-FC27-1752-437AEC87CFEA}"/>
                    </a:ext>
                  </a:extLst>
                </p:cNvPr>
                <p:cNvSpPr>
                  <a:spLocks noChangeShapeType="1"/>
                </p:cNvSpPr>
                <p:nvPr/>
              </p:nvSpPr>
              <p:spPr bwMode="auto">
                <a:xfrm>
                  <a:off x="4300205" y="30302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4" name="Line 249">
                  <a:extLst>
                    <a:ext uri="{FF2B5EF4-FFF2-40B4-BE49-F238E27FC236}">
                      <a16:creationId xmlns:a16="http://schemas.microsoft.com/office/drawing/2014/main" id="{7034A6C9-A211-3405-4044-3F6731F9C26D}"/>
                    </a:ext>
                  </a:extLst>
                </p:cNvPr>
                <p:cNvSpPr>
                  <a:spLocks noChangeShapeType="1"/>
                </p:cNvSpPr>
                <p:nvPr/>
              </p:nvSpPr>
              <p:spPr bwMode="auto">
                <a:xfrm>
                  <a:off x="4323175" y="300649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428" name="Group 1427">
                <a:extLst>
                  <a:ext uri="{FF2B5EF4-FFF2-40B4-BE49-F238E27FC236}">
                    <a16:creationId xmlns:a16="http://schemas.microsoft.com/office/drawing/2014/main" id="{78D1CDC0-7AEA-9001-F249-0DF8C1A82A87}"/>
                  </a:ext>
                </a:extLst>
              </p:cNvPr>
              <p:cNvGrpSpPr/>
              <p:nvPr/>
            </p:nvGrpSpPr>
            <p:grpSpPr>
              <a:xfrm>
                <a:off x="4300205" y="3006497"/>
                <a:ext cx="1158702" cy="506497"/>
                <a:chOff x="4300205" y="3006497"/>
                <a:chExt cx="1158702" cy="506497"/>
              </a:xfrm>
            </p:grpSpPr>
            <p:sp>
              <p:nvSpPr>
                <p:cNvPr id="1496" name="Line 250">
                  <a:extLst>
                    <a:ext uri="{FF2B5EF4-FFF2-40B4-BE49-F238E27FC236}">
                      <a16:creationId xmlns:a16="http://schemas.microsoft.com/office/drawing/2014/main" id="{78885DD5-A5B7-CEFE-9DEC-62057A606920}"/>
                    </a:ext>
                  </a:extLst>
                </p:cNvPr>
                <p:cNvSpPr>
                  <a:spLocks noChangeShapeType="1"/>
                </p:cNvSpPr>
                <p:nvPr/>
              </p:nvSpPr>
              <p:spPr bwMode="auto">
                <a:xfrm>
                  <a:off x="4300205" y="30302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7" name="Line 251">
                  <a:extLst>
                    <a:ext uri="{FF2B5EF4-FFF2-40B4-BE49-F238E27FC236}">
                      <a16:creationId xmlns:a16="http://schemas.microsoft.com/office/drawing/2014/main" id="{5BF5D98F-E11A-E722-FC74-B89334D5935D}"/>
                    </a:ext>
                  </a:extLst>
                </p:cNvPr>
                <p:cNvSpPr>
                  <a:spLocks noChangeShapeType="1"/>
                </p:cNvSpPr>
                <p:nvPr/>
              </p:nvSpPr>
              <p:spPr bwMode="auto">
                <a:xfrm>
                  <a:off x="4323175" y="300649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8" name="Line 252">
                  <a:extLst>
                    <a:ext uri="{FF2B5EF4-FFF2-40B4-BE49-F238E27FC236}">
                      <a16:creationId xmlns:a16="http://schemas.microsoft.com/office/drawing/2014/main" id="{AF9CDB6A-6B6C-B199-474E-5F021CC4BEAC}"/>
                    </a:ext>
                  </a:extLst>
                </p:cNvPr>
                <p:cNvSpPr>
                  <a:spLocks noChangeShapeType="1"/>
                </p:cNvSpPr>
                <p:nvPr/>
              </p:nvSpPr>
              <p:spPr bwMode="auto">
                <a:xfrm>
                  <a:off x="4321899" y="30302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9" name="Line 253">
                  <a:extLst>
                    <a:ext uri="{FF2B5EF4-FFF2-40B4-BE49-F238E27FC236}">
                      <a16:creationId xmlns:a16="http://schemas.microsoft.com/office/drawing/2014/main" id="{0F699FAB-69B1-C2CF-1AD3-AA27C3056BC0}"/>
                    </a:ext>
                  </a:extLst>
                </p:cNvPr>
                <p:cNvSpPr>
                  <a:spLocks noChangeShapeType="1"/>
                </p:cNvSpPr>
                <p:nvPr/>
              </p:nvSpPr>
              <p:spPr bwMode="auto">
                <a:xfrm>
                  <a:off x="4344868" y="300649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0" name="Line 254">
                  <a:extLst>
                    <a:ext uri="{FF2B5EF4-FFF2-40B4-BE49-F238E27FC236}">
                      <a16:creationId xmlns:a16="http://schemas.microsoft.com/office/drawing/2014/main" id="{697D8506-8063-5C8E-2791-F0EE2AE4764E}"/>
                    </a:ext>
                  </a:extLst>
                </p:cNvPr>
                <p:cNvSpPr>
                  <a:spLocks noChangeShapeType="1"/>
                </p:cNvSpPr>
                <p:nvPr/>
              </p:nvSpPr>
              <p:spPr bwMode="auto">
                <a:xfrm>
                  <a:off x="4321899" y="303023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1" name="Line 255">
                  <a:extLst>
                    <a:ext uri="{FF2B5EF4-FFF2-40B4-BE49-F238E27FC236}">
                      <a16:creationId xmlns:a16="http://schemas.microsoft.com/office/drawing/2014/main" id="{9B8F1EF3-69BC-747D-6253-8926B32F2265}"/>
                    </a:ext>
                  </a:extLst>
                </p:cNvPr>
                <p:cNvSpPr>
                  <a:spLocks noChangeShapeType="1"/>
                </p:cNvSpPr>
                <p:nvPr/>
              </p:nvSpPr>
              <p:spPr bwMode="auto">
                <a:xfrm>
                  <a:off x="4344868" y="300649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2" name="Line 256">
                  <a:extLst>
                    <a:ext uri="{FF2B5EF4-FFF2-40B4-BE49-F238E27FC236}">
                      <a16:creationId xmlns:a16="http://schemas.microsoft.com/office/drawing/2014/main" id="{B33AC372-5DCF-9541-113B-543519D8A51A}"/>
                    </a:ext>
                  </a:extLst>
                </p:cNvPr>
                <p:cNvSpPr>
                  <a:spLocks noChangeShapeType="1"/>
                </p:cNvSpPr>
                <p:nvPr/>
              </p:nvSpPr>
              <p:spPr bwMode="auto">
                <a:xfrm>
                  <a:off x="4329555" y="304474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3" name="Line 257">
                  <a:extLst>
                    <a:ext uri="{FF2B5EF4-FFF2-40B4-BE49-F238E27FC236}">
                      <a16:creationId xmlns:a16="http://schemas.microsoft.com/office/drawing/2014/main" id="{7272BAA1-2238-759E-F1DC-90DA8D4752D8}"/>
                    </a:ext>
                  </a:extLst>
                </p:cNvPr>
                <p:cNvSpPr>
                  <a:spLocks noChangeShapeType="1"/>
                </p:cNvSpPr>
                <p:nvPr/>
              </p:nvSpPr>
              <p:spPr bwMode="auto">
                <a:xfrm>
                  <a:off x="4352525" y="302100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4" name="Line 258">
                  <a:extLst>
                    <a:ext uri="{FF2B5EF4-FFF2-40B4-BE49-F238E27FC236}">
                      <a16:creationId xmlns:a16="http://schemas.microsoft.com/office/drawing/2014/main" id="{A138CC44-46EF-EEF0-3CC1-FCA9C8EA02A0}"/>
                    </a:ext>
                  </a:extLst>
                </p:cNvPr>
                <p:cNvSpPr>
                  <a:spLocks noChangeShapeType="1"/>
                </p:cNvSpPr>
                <p:nvPr/>
              </p:nvSpPr>
              <p:spPr bwMode="auto">
                <a:xfrm>
                  <a:off x="4380599" y="305925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5" name="Line 259">
                  <a:extLst>
                    <a:ext uri="{FF2B5EF4-FFF2-40B4-BE49-F238E27FC236}">
                      <a16:creationId xmlns:a16="http://schemas.microsoft.com/office/drawing/2014/main" id="{F22DD203-A978-B8A1-EDAF-1BE496B79047}"/>
                    </a:ext>
                  </a:extLst>
                </p:cNvPr>
                <p:cNvSpPr>
                  <a:spLocks noChangeShapeType="1"/>
                </p:cNvSpPr>
                <p:nvPr/>
              </p:nvSpPr>
              <p:spPr bwMode="auto">
                <a:xfrm>
                  <a:off x="4403569" y="303551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6" name="Line 260">
                  <a:extLst>
                    <a:ext uri="{FF2B5EF4-FFF2-40B4-BE49-F238E27FC236}">
                      <a16:creationId xmlns:a16="http://schemas.microsoft.com/office/drawing/2014/main" id="{CEB99B3D-53BD-B6B5-3C2A-B13EBBCCB384}"/>
                    </a:ext>
                  </a:extLst>
                </p:cNvPr>
                <p:cNvSpPr>
                  <a:spLocks noChangeShapeType="1"/>
                </p:cNvSpPr>
                <p:nvPr/>
              </p:nvSpPr>
              <p:spPr bwMode="auto">
                <a:xfrm>
                  <a:off x="4389532" y="307376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7" name="Line 261">
                  <a:extLst>
                    <a:ext uri="{FF2B5EF4-FFF2-40B4-BE49-F238E27FC236}">
                      <a16:creationId xmlns:a16="http://schemas.microsoft.com/office/drawing/2014/main" id="{7CB1025B-63AF-72C2-5C8B-454293A8070D}"/>
                    </a:ext>
                  </a:extLst>
                </p:cNvPr>
                <p:cNvSpPr>
                  <a:spLocks noChangeShapeType="1"/>
                </p:cNvSpPr>
                <p:nvPr/>
              </p:nvSpPr>
              <p:spPr bwMode="auto">
                <a:xfrm>
                  <a:off x="4412502" y="305002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8" name="Line 262">
                  <a:extLst>
                    <a:ext uri="{FF2B5EF4-FFF2-40B4-BE49-F238E27FC236}">
                      <a16:creationId xmlns:a16="http://schemas.microsoft.com/office/drawing/2014/main" id="{8C839E8C-BD68-CB75-58CB-B169DE3F1B66}"/>
                    </a:ext>
                  </a:extLst>
                </p:cNvPr>
                <p:cNvSpPr>
                  <a:spLocks noChangeShapeType="1"/>
                </p:cNvSpPr>
                <p:nvPr/>
              </p:nvSpPr>
              <p:spPr bwMode="auto">
                <a:xfrm>
                  <a:off x="4406121" y="307376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9" name="Line 263">
                  <a:extLst>
                    <a:ext uri="{FF2B5EF4-FFF2-40B4-BE49-F238E27FC236}">
                      <a16:creationId xmlns:a16="http://schemas.microsoft.com/office/drawing/2014/main" id="{7C9CF4FC-9D8C-F87C-B150-2AC398689FAE}"/>
                    </a:ext>
                  </a:extLst>
                </p:cNvPr>
                <p:cNvSpPr>
                  <a:spLocks noChangeShapeType="1"/>
                </p:cNvSpPr>
                <p:nvPr/>
              </p:nvSpPr>
              <p:spPr bwMode="auto">
                <a:xfrm>
                  <a:off x="4429091" y="305002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0" name="Line 264">
                  <a:extLst>
                    <a:ext uri="{FF2B5EF4-FFF2-40B4-BE49-F238E27FC236}">
                      <a16:creationId xmlns:a16="http://schemas.microsoft.com/office/drawing/2014/main" id="{246869EE-BB76-F9EA-1C4A-D3567870B362}"/>
                    </a:ext>
                  </a:extLst>
                </p:cNvPr>
                <p:cNvSpPr>
                  <a:spLocks noChangeShapeType="1"/>
                </p:cNvSpPr>
                <p:nvPr/>
              </p:nvSpPr>
              <p:spPr bwMode="auto">
                <a:xfrm>
                  <a:off x="4430367" y="3088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1" name="Line 265">
                  <a:extLst>
                    <a:ext uri="{FF2B5EF4-FFF2-40B4-BE49-F238E27FC236}">
                      <a16:creationId xmlns:a16="http://schemas.microsoft.com/office/drawing/2014/main" id="{D787122F-C4DF-B360-3816-E9B593DDC4EA}"/>
                    </a:ext>
                  </a:extLst>
                </p:cNvPr>
                <p:cNvSpPr>
                  <a:spLocks noChangeShapeType="1"/>
                </p:cNvSpPr>
                <p:nvPr/>
              </p:nvSpPr>
              <p:spPr bwMode="auto">
                <a:xfrm>
                  <a:off x="4453337" y="3064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2" name="Line 266">
                  <a:extLst>
                    <a:ext uri="{FF2B5EF4-FFF2-40B4-BE49-F238E27FC236}">
                      <a16:creationId xmlns:a16="http://schemas.microsoft.com/office/drawing/2014/main" id="{F68AA7D0-427D-DFB9-1167-3A2D9B55F997}"/>
                    </a:ext>
                  </a:extLst>
                </p:cNvPr>
                <p:cNvSpPr>
                  <a:spLocks noChangeShapeType="1"/>
                </p:cNvSpPr>
                <p:nvPr/>
              </p:nvSpPr>
              <p:spPr bwMode="auto">
                <a:xfrm>
                  <a:off x="4443128" y="308827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3" name="Line 267">
                  <a:extLst>
                    <a:ext uri="{FF2B5EF4-FFF2-40B4-BE49-F238E27FC236}">
                      <a16:creationId xmlns:a16="http://schemas.microsoft.com/office/drawing/2014/main" id="{83198049-EC11-FDE5-569D-8AC35EDFD651}"/>
                    </a:ext>
                  </a:extLst>
                </p:cNvPr>
                <p:cNvSpPr>
                  <a:spLocks noChangeShapeType="1"/>
                </p:cNvSpPr>
                <p:nvPr/>
              </p:nvSpPr>
              <p:spPr bwMode="auto">
                <a:xfrm>
                  <a:off x="4466098" y="3064533"/>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4" name="Line 268">
                  <a:extLst>
                    <a:ext uri="{FF2B5EF4-FFF2-40B4-BE49-F238E27FC236}">
                      <a16:creationId xmlns:a16="http://schemas.microsoft.com/office/drawing/2014/main" id="{F2A4467E-712D-22B8-8EBA-94D91D7B8770}"/>
                    </a:ext>
                  </a:extLst>
                </p:cNvPr>
                <p:cNvSpPr>
                  <a:spLocks noChangeShapeType="1"/>
                </p:cNvSpPr>
                <p:nvPr/>
              </p:nvSpPr>
              <p:spPr bwMode="auto">
                <a:xfrm>
                  <a:off x="4477583" y="310410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5" name="Line 269">
                  <a:extLst>
                    <a:ext uri="{FF2B5EF4-FFF2-40B4-BE49-F238E27FC236}">
                      <a16:creationId xmlns:a16="http://schemas.microsoft.com/office/drawing/2014/main" id="{E1A364EB-181A-A833-6B84-B911EBCE862A}"/>
                    </a:ext>
                  </a:extLst>
                </p:cNvPr>
                <p:cNvSpPr>
                  <a:spLocks noChangeShapeType="1"/>
                </p:cNvSpPr>
                <p:nvPr/>
              </p:nvSpPr>
              <p:spPr bwMode="auto">
                <a:xfrm>
                  <a:off x="4500553" y="308036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6" name="Line 270">
                  <a:extLst>
                    <a:ext uri="{FF2B5EF4-FFF2-40B4-BE49-F238E27FC236}">
                      <a16:creationId xmlns:a16="http://schemas.microsoft.com/office/drawing/2014/main" id="{5BB12CD8-1E36-D3EE-68E6-0F8926BEB3D8}"/>
                    </a:ext>
                  </a:extLst>
                </p:cNvPr>
                <p:cNvSpPr>
                  <a:spLocks noChangeShapeType="1"/>
                </p:cNvSpPr>
                <p:nvPr/>
              </p:nvSpPr>
              <p:spPr bwMode="auto">
                <a:xfrm>
                  <a:off x="4498001" y="311993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7" name="Line 271">
                  <a:extLst>
                    <a:ext uri="{FF2B5EF4-FFF2-40B4-BE49-F238E27FC236}">
                      <a16:creationId xmlns:a16="http://schemas.microsoft.com/office/drawing/2014/main" id="{48ABD64D-B391-07E3-0A51-4743BA14DA55}"/>
                    </a:ext>
                  </a:extLst>
                </p:cNvPr>
                <p:cNvSpPr>
                  <a:spLocks noChangeShapeType="1"/>
                </p:cNvSpPr>
                <p:nvPr/>
              </p:nvSpPr>
              <p:spPr bwMode="auto">
                <a:xfrm>
                  <a:off x="4520971" y="309618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8" name="Line 272">
                  <a:extLst>
                    <a:ext uri="{FF2B5EF4-FFF2-40B4-BE49-F238E27FC236}">
                      <a16:creationId xmlns:a16="http://schemas.microsoft.com/office/drawing/2014/main" id="{41ACCF67-BF8C-0379-29CB-CEA3B89F708E}"/>
                    </a:ext>
                  </a:extLst>
                </p:cNvPr>
                <p:cNvSpPr>
                  <a:spLocks noChangeShapeType="1"/>
                </p:cNvSpPr>
                <p:nvPr/>
              </p:nvSpPr>
              <p:spPr bwMode="auto">
                <a:xfrm>
                  <a:off x="4587328" y="315026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9" name="Line 273">
                  <a:extLst>
                    <a:ext uri="{FF2B5EF4-FFF2-40B4-BE49-F238E27FC236}">
                      <a16:creationId xmlns:a16="http://schemas.microsoft.com/office/drawing/2014/main" id="{3B3AB6EF-289A-B09F-F3C5-78CE437A161C}"/>
                    </a:ext>
                  </a:extLst>
                </p:cNvPr>
                <p:cNvSpPr>
                  <a:spLocks noChangeShapeType="1"/>
                </p:cNvSpPr>
                <p:nvPr/>
              </p:nvSpPr>
              <p:spPr bwMode="auto">
                <a:xfrm>
                  <a:off x="4610298" y="312652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0" name="Line 274">
                  <a:extLst>
                    <a:ext uri="{FF2B5EF4-FFF2-40B4-BE49-F238E27FC236}">
                      <a16:creationId xmlns:a16="http://schemas.microsoft.com/office/drawing/2014/main" id="{27DDB51A-B63D-F67D-B9B2-CF73091C6924}"/>
                    </a:ext>
                  </a:extLst>
                </p:cNvPr>
                <p:cNvSpPr>
                  <a:spLocks noChangeShapeType="1"/>
                </p:cNvSpPr>
                <p:nvPr/>
              </p:nvSpPr>
              <p:spPr bwMode="auto">
                <a:xfrm>
                  <a:off x="4725147" y="32465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1" name="Line 275">
                  <a:extLst>
                    <a:ext uri="{FF2B5EF4-FFF2-40B4-BE49-F238E27FC236}">
                      <a16:creationId xmlns:a16="http://schemas.microsoft.com/office/drawing/2014/main" id="{F9F06C6F-71C6-AAB3-1416-3E4B45ED5ECB}"/>
                    </a:ext>
                  </a:extLst>
                </p:cNvPr>
                <p:cNvSpPr>
                  <a:spLocks noChangeShapeType="1"/>
                </p:cNvSpPr>
                <p:nvPr/>
              </p:nvSpPr>
              <p:spPr bwMode="auto">
                <a:xfrm>
                  <a:off x="4748117" y="3221494"/>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2" name="Line 276">
                  <a:extLst>
                    <a:ext uri="{FF2B5EF4-FFF2-40B4-BE49-F238E27FC236}">
                      <a16:creationId xmlns:a16="http://schemas.microsoft.com/office/drawing/2014/main" id="{1F719360-8066-60EC-1680-22F6EC084FA1}"/>
                    </a:ext>
                  </a:extLst>
                </p:cNvPr>
                <p:cNvSpPr>
                  <a:spLocks noChangeShapeType="1"/>
                </p:cNvSpPr>
                <p:nvPr/>
              </p:nvSpPr>
              <p:spPr bwMode="auto">
                <a:xfrm>
                  <a:off x="4743013" y="3246555"/>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3" name="Line 277">
                  <a:extLst>
                    <a:ext uri="{FF2B5EF4-FFF2-40B4-BE49-F238E27FC236}">
                      <a16:creationId xmlns:a16="http://schemas.microsoft.com/office/drawing/2014/main" id="{7E663340-81B3-CEEE-0F19-161C29FF4634}"/>
                    </a:ext>
                  </a:extLst>
                </p:cNvPr>
                <p:cNvSpPr>
                  <a:spLocks noChangeShapeType="1"/>
                </p:cNvSpPr>
                <p:nvPr/>
              </p:nvSpPr>
              <p:spPr bwMode="auto">
                <a:xfrm>
                  <a:off x="4765983" y="3221494"/>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4" name="Line 278">
                  <a:extLst>
                    <a:ext uri="{FF2B5EF4-FFF2-40B4-BE49-F238E27FC236}">
                      <a16:creationId xmlns:a16="http://schemas.microsoft.com/office/drawing/2014/main" id="{AD851D0C-6E6C-497C-B3B1-2EF70210ADDD}"/>
                    </a:ext>
                  </a:extLst>
                </p:cNvPr>
                <p:cNvSpPr>
                  <a:spLocks noChangeShapeType="1"/>
                </p:cNvSpPr>
                <p:nvPr/>
              </p:nvSpPr>
              <p:spPr bwMode="auto">
                <a:xfrm>
                  <a:off x="4818303" y="326238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5" name="Line 279">
                  <a:extLst>
                    <a:ext uri="{FF2B5EF4-FFF2-40B4-BE49-F238E27FC236}">
                      <a16:creationId xmlns:a16="http://schemas.microsoft.com/office/drawing/2014/main" id="{88330739-74DC-E6A9-D4F7-DD4A9F2A0A30}"/>
                    </a:ext>
                  </a:extLst>
                </p:cNvPr>
                <p:cNvSpPr>
                  <a:spLocks noChangeShapeType="1"/>
                </p:cNvSpPr>
                <p:nvPr/>
              </p:nvSpPr>
              <p:spPr bwMode="auto">
                <a:xfrm>
                  <a:off x="4841273" y="323864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6" name="Line 280">
                  <a:extLst>
                    <a:ext uri="{FF2B5EF4-FFF2-40B4-BE49-F238E27FC236}">
                      <a16:creationId xmlns:a16="http://schemas.microsoft.com/office/drawing/2014/main" id="{8100C1F6-914D-0CA2-75A0-A3346C89B74E}"/>
                    </a:ext>
                  </a:extLst>
                </p:cNvPr>
                <p:cNvSpPr>
                  <a:spLocks noChangeShapeType="1"/>
                </p:cNvSpPr>
                <p:nvPr/>
              </p:nvSpPr>
              <p:spPr bwMode="auto">
                <a:xfrm>
                  <a:off x="4882108" y="3295359"/>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7" name="Line 281">
                  <a:extLst>
                    <a:ext uri="{FF2B5EF4-FFF2-40B4-BE49-F238E27FC236}">
                      <a16:creationId xmlns:a16="http://schemas.microsoft.com/office/drawing/2014/main" id="{620AE526-821B-6FC0-A974-A90F23D3EF85}"/>
                    </a:ext>
                  </a:extLst>
                </p:cNvPr>
                <p:cNvSpPr>
                  <a:spLocks noChangeShapeType="1"/>
                </p:cNvSpPr>
                <p:nvPr/>
              </p:nvSpPr>
              <p:spPr bwMode="auto">
                <a:xfrm>
                  <a:off x="4905078" y="3271617"/>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8" name="Line 282">
                  <a:extLst>
                    <a:ext uri="{FF2B5EF4-FFF2-40B4-BE49-F238E27FC236}">
                      <a16:creationId xmlns:a16="http://schemas.microsoft.com/office/drawing/2014/main" id="{A6C44C12-9E2F-3661-23F2-34585BBE03D3}"/>
                    </a:ext>
                  </a:extLst>
                </p:cNvPr>
                <p:cNvSpPr>
                  <a:spLocks noChangeShapeType="1"/>
                </p:cNvSpPr>
                <p:nvPr/>
              </p:nvSpPr>
              <p:spPr bwMode="auto">
                <a:xfrm>
                  <a:off x="5083732" y="336262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9" name="Line 283">
                  <a:extLst>
                    <a:ext uri="{FF2B5EF4-FFF2-40B4-BE49-F238E27FC236}">
                      <a16:creationId xmlns:a16="http://schemas.microsoft.com/office/drawing/2014/main" id="{287FCDD5-CFCA-4812-B64D-DE47895A6B43}"/>
                    </a:ext>
                  </a:extLst>
                </p:cNvPr>
                <p:cNvSpPr>
                  <a:spLocks noChangeShapeType="1"/>
                </p:cNvSpPr>
                <p:nvPr/>
              </p:nvSpPr>
              <p:spPr bwMode="auto">
                <a:xfrm>
                  <a:off x="5106702" y="333888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0" name="Line 284">
                  <a:extLst>
                    <a:ext uri="{FF2B5EF4-FFF2-40B4-BE49-F238E27FC236}">
                      <a16:creationId xmlns:a16="http://schemas.microsoft.com/office/drawing/2014/main" id="{E46C0E35-6061-0D57-25A5-07AA8FB3BE11}"/>
                    </a:ext>
                  </a:extLst>
                </p:cNvPr>
                <p:cNvSpPr>
                  <a:spLocks noChangeShapeType="1"/>
                </p:cNvSpPr>
                <p:nvPr/>
              </p:nvSpPr>
              <p:spPr bwMode="auto">
                <a:xfrm>
                  <a:off x="5087561" y="336262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1" name="Line 285">
                  <a:extLst>
                    <a:ext uri="{FF2B5EF4-FFF2-40B4-BE49-F238E27FC236}">
                      <a16:creationId xmlns:a16="http://schemas.microsoft.com/office/drawing/2014/main" id="{02FD51D1-9A41-F2A8-09E4-0A515C17C969}"/>
                    </a:ext>
                  </a:extLst>
                </p:cNvPr>
                <p:cNvSpPr>
                  <a:spLocks noChangeShapeType="1"/>
                </p:cNvSpPr>
                <p:nvPr/>
              </p:nvSpPr>
              <p:spPr bwMode="auto">
                <a:xfrm>
                  <a:off x="5110531" y="333888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2" name="Line 286">
                  <a:extLst>
                    <a:ext uri="{FF2B5EF4-FFF2-40B4-BE49-F238E27FC236}">
                      <a16:creationId xmlns:a16="http://schemas.microsoft.com/office/drawing/2014/main" id="{2AEEA4E5-FFE6-3D3F-1B63-FBC5C2F814AB}"/>
                    </a:ext>
                  </a:extLst>
                </p:cNvPr>
                <p:cNvSpPr>
                  <a:spLocks noChangeShapeType="1"/>
                </p:cNvSpPr>
                <p:nvPr/>
              </p:nvSpPr>
              <p:spPr bwMode="auto">
                <a:xfrm>
                  <a:off x="5129672" y="336262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3" name="Line 287">
                  <a:extLst>
                    <a:ext uri="{FF2B5EF4-FFF2-40B4-BE49-F238E27FC236}">
                      <a16:creationId xmlns:a16="http://schemas.microsoft.com/office/drawing/2014/main" id="{6105870D-5534-23F9-A02E-12B9ADAF6AA1}"/>
                    </a:ext>
                  </a:extLst>
                </p:cNvPr>
                <p:cNvSpPr>
                  <a:spLocks noChangeShapeType="1"/>
                </p:cNvSpPr>
                <p:nvPr/>
              </p:nvSpPr>
              <p:spPr bwMode="auto">
                <a:xfrm>
                  <a:off x="5152642" y="333888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4" name="Line 288">
                  <a:extLst>
                    <a:ext uri="{FF2B5EF4-FFF2-40B4-BE49-F238E27FC236}">
                      <a16:creationId xmlns:a16="http://schemas.microsoft.com/office/drawing/2014/main" id="{A7D638FB-7DC5-01B5-BF45-540054264F76}"/>
                    </a:ext>
                  </a:extLst>
                </p:cNvPr>
                <p:cNvSpPr>
                  <a:spLocks noChangeShapeType="1"/>
                </p:cNvSpPr>
                <p:nvPr/>
              </p:nvSpPr>
              <p:spPr bwMode="auto">
                <a:xfrm>
                  <a:off x="5189649" y="341538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5" name="Line 289">
                  <a:extLst>
                    <a:ext uri="{FF2B5EF4-FFF2-40B4-BE49-F238E27FC236}">
                      <a16:creationId xmlns:a16="http://schemas.microsoft.com/office/drawing/2014/main" id="{AFA8B2E6-8200-9D2C-2D9D-1D437B97082C}"/>
                    </a:ext>
                  </a:extLst>
                </p:cNvPr>
                <p:cNvSpPr>
                  <a:spLocks noChangeShapeType="1"/>
                </p:cNvSpPr>
                <p:nvPr/>
              </p:nvSpPr>
              <p:spPr bwMode="auto">
                <a:xfrm>
                  <a:off x="5212619" y="339164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6" name="Line 290">
                  <a:extLst>
                    <a:ext uri="{FF2B5EF4-FFF2-40B4-BE49-F238E27FC236}">
                      <a16:creationId xmlns:a16="http://schemas.microsoft.com/office/drawing/2014/main" id="{A594113B-7480-B2A7-1C8D-7845052DB936}"/>
                    </a:ext>
                  </a:extLst>
                </p:cNvPr>
                <p:cNvSpPr>
                  <a:spLocks noChangeShapeType="1"/>
                </p:cNvSpPr>
                <p:nvPr/>
              </p:nvSpPr>
              <p:spPr bwMode="auto">
                <a:xfrm>
                  <a:off x="5243245" y="3415388"/>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7" name="Line 291">
                  <a:extLst>
                    <a:ext uri="{FF2B5EF4-FFF2-40B4-BE49-F238E27FC236}">
                      <a16:creationId xmlns:a16="http://schemas.microsoft.com/office/drawing/2014/main" id="{210552EF-E0C9-E4E2-EBA3-18B064C27A49}"/>
                    </a:ext>
                  </a:extLst>
                </p:cNvPr>
                <p:cNvSpPr>
                  <a:spLocks noChangeShapeType="1"/>
                </p:cNvSpPr>
                <p:nvPr/>
              </p:nvSpPr>
              <p:spPr bwMode="auto">
                <a:xfrm>
                  <a:off x="5266215" y="3391646"/>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8" name="Line 292">
                  <a:extLst>
                    <a:ext uri="{FF2B5EF4-FFF2-40B4-BE49-F238E27FC236}">
                      <a16:creationId xmlns:a16="http://schemas.microsoft.com/office/drawing/2014/main" id="{F364B07A-4916-612C-74FE-32578609CF64}"/>
                    </a:ext>
                  </a:extLst>
                </p:cNvPr>
                <p:cNvSpPr>
                  <a:spLocks noChangeShapeType="1"/>
                </p:cNvSpPr>
                <p:nvPr/>
              </p:nvSpPr>
              <p:spPr bwMode="auto">
                <a:xfrm>
                  <a:off x="5391273" y="3470786"/>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9" name="Line 293">
                  <a:extLst>
                    <a:ext uri="{FF2B5EF4-FFF2-40B4-BE49-F238E27FC236}">
                      <a16:creationId xmlns:a16="http://schemas.microsoft.com/office/drawing/2014/main" id="{6C2E7AED-9CE9-16CC-8A6A-AC6877CB90E5}"/>
                    </a:ext>
                  </a:extLst>
                </p:cNvPr>
                <p:cNvSpPr>
                  <a:spLocks noChangeShapeType="1"/>
                </p:cNvSpPr>
                <p:nvPr/>
              </p:nvSpPr>
              <p:spPr bwMode="auto">
                <a:xfrm>
                  <a:off x="5414243" y="3447044"/>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0" name="Line 294">
                  <a:extLst>
                    <a:ext uri="{FF2B5EF4-FFF2-40B4-BE49-F238E27FC236}">
                      <a16:creationId xmlns:a16="http://schemas.microsoft.com/office/drawing/2014/main" id="{83852B32-24DE-C967-2542-6B2ACC367EAD}"/>
                    </a:ext>
                  </a:extLst>
                </p:cNvPr>
                <p:cNvSpPr>
                  <a:spLocks noChangeShapeType="1"/>
                </p:cNvSpPr>
                <p:nvPr/>
              </p:nvSpPr>
              <p:spPr bwMode="auto">
                <a:xfrm>
                  <a:off x="5398930" y="348925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1" name="Line 295">
                  <a:extLst>
                    <a:ext uri="{FF2B5EF4-FFF2-40B4-BE49-F238E27FC236}">
                      <a16:creationId xmlns:a16="http://schemas.microsoft.com/office/drawing/2014/main" id="{E7C9FA40-CAE8-A744-85A1-604FB177623C}"/>
                    </a:ext>
                  </a:extLst>
                </p:cNvPr>
                <p:cNvSpPr>
                  <a:spLocks noChangeShapeType="1"/>
                </p:cNvSpPr>
                <p:nvPr/>
              </p:nvSpPr>
              <p:spPr bwMode="auto">
                <a:xfrm>
                  <a:off x="5421900" y="346551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2" name="Line 296">
                  <a:extLst>
                    <a:ext uri="{FF2B5EF4-FFF2-40B4-BE49-F238E27FC236}">
                      <a16:creationId xmlns:a16="http://schemas.microsoft.com/office/drawing/2014/main" id="{4D991AE8-BDC1-1CFB-5574-A0E5F3D5FB97}"/>
                    </a:ext>
                  </a:extLst>
                </p:cNvPr>
                <p:cNvSpPr>
                  <a:spLocks noChangeShapeType="1"/>
                </p:cNvSpPr>
                <p:nvPr/>
              </p:nvSpPr>
              <p:spPr bwMode="auto">
                <a:xfrm>
                  <a:off x="5404034" y="348925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3" name="Line 297">
                  <a:extLst>
                    <a:ext uri="{FF2B5EF4-FFF2-40B4-BE49-F238E27FC236}">
                      <a16:creationId xmlns:a16="http://schemas.microsoft.com/office/drawing/2014/main" id="{41A20D63-174B-2CAB-3DD5-FB2AD6F15EA7}"/>
                    </a:ext>
                  </a:extLst>
                </p:cNvPr>
                <p:cNvSpPr>
                  <a:spLocks noChangeShapeType="1"/>
                </p:cNvSpPr>
                <p:nvPr/>
              </p:nvSpPr>
              <p:spPr bwMode="auto">
                <a:xfrm>
                  <a:off x="5427004" y="346551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4" name="Line 298">
                  <a:extLst>
                    <a:ext uri="{FF2B5EF4-FFF2-40B4-BE49-F238E27FC236}">
                      <a16:creationId xmlns:a16="http://schemas.microsoft.com/office/drawing/2014/main" id="{6A82E794-49BE-42FE-2538-65D9EA57AA97}"/>
                    </a:ext>
                  </a:extLst>
                </p:cNvPr>
                <p:cNvSpPr>
                  <a:spLocks noChangeShapeType="1"/>
                </p:cNvSpPr>
                <p:nvPr/>
              </p:nvSpPr>
              <p:spPr bwMode="auto">
                <a:xfrm>
                  <a:off x="5412967" y="348925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5" name="Line 299">
                  <a:extLst>
                    <a:ext uri="{FF2B5EF4-FFF2-40B4-BE49-F238E27FC236}">
                      <a16:creationId xmlns:a16="http://schemas.microsoft.com/office/drawing/2014/main" id="{6785FAC4-2813-A593-75BC-BBD9163886E2}"/>
                    </a:ext>
                  </a:extLst>
                </p:cNvPr>
                <p:cNvSpPr>
                  <a:spLocks noChangeShapeType="1"/>
                </p:cNvSpPr>
                <p:nvPr/>
              </p:nvSpPr>
              <p:spPr bwMode="auto">
                <a:xfrm>
                  <a:off x="5435937" y="346551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429" name="Group 1428">
                <a:extLst>
                  <a:ext uri="{FF2B5EF4-FFF2-40B4-BE49-F238E27FC236}">
                    <a16:creationId xmlns:a16="http://schemas.microsoft.com/office/drawing/2014/main" id="{C205D94B-A4D0-DA34-FDDC-880FE35CAE9B}"/>
                  </a:ext>
                </a:extLst>
              </p:cNvPr>
              <p:cNvGrpSpPr/>
              <p:nvPr/>
            </p:nvGrpSpPr>
            <p:grpSpPr>
              <a:xfrm>
                <a:off x="5471668" y="3485295"/>
                <a:ext cx="2353135" cy="462971"/>
                <a:chOff x="5471668" y="3485295"/>
                <a:chExt cx="2353135" cy="462971"/>
              </a:xfrm>
            </p:grpSpPr>
            <p:sp>
              <p:nvSpPr>
                <p:cNvPr id="1430" name="Line 300">
                  <a:extLst>
                    <a:ext uri="{FF2B5EF4-FFF2-40B4-BE49-F238E27FC236}">
                      <a16:creationId xmlns:a16="http://schemas.microsoft.com/office/drawing/2014/main" id="{0770966C-2F96-4B00-B4EB-9C84FB1D1C63}"/>
                    </a:ext>
                  </a:extLst>
                </p:cNvPr>
                <p:cNvSpPr>
                  <a:spLocks noChangeShapeType="1"/>
                </p:cNvSpPr>
                <p:nvPr/>
              </p:nvSpPr>
              <p:spPr bwMode="auto">
                <a:xfrm>
                  <a:off x="5471668" y="3509037"/>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1" name="Line 301">
                  <a:extLst>
                    <a:ext uri="{FF2B5EF4-FFF2-40B4-BE49-F238E27FC236}">
                      <a16:creationId xmlns:a16="http://schemas.microsoft.com/office/drawing/2014/main" id="{62CEBA40-7889-335C-2EC5-BFFF78E4AAC2}"/>
                    </a:ext>
                  </a:extLst>
                </p:cNvPr>
                <p:cNvSpPr>
                  <a:spLocks noChangeShapeType="1"/>
                </p:cNvSpPr>
                <p:nvPr/>
              </p:nvSpPr>
              <p:spPr bwMode="auto">
                <a:xfrm>
                  <a:off x="5494638" y="3485295"/>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2" name="Line 302">
                  <a:extLst>
                    <a:ext uri="{FF2B5EF4-FFF2-40B4-BE49-F238E27FC236}">
                      <a16:creationId xmlns:a16="http://schemas.microsoft.com/office/drawing/2014/main" id="{4C471AD6-524E-65E8-BCEF-D8226AEE6F18}"/>
                    </a:ext>
                  </a:extLst>
                </p:cNvPr>
                <p:cNvSpPr>
                  <a:spLocks noChangeShapeType="1"/>
                </p:cNvSpPr>
                <p:nvPr/>
              </p:nvSpPr>
              <p:spPr bwMode="auto">
                <a:xfrm>
                  <a:off x="5543130" y="353014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3" name="Line 303">
                  <a:extLst>
                    <a:ext uri="{FF2B5EF4-FFF2-40B4-BE49-F238E27FC236}">
                      <a16:creationId xmlns:a16="http://schemas.microsoft.com/office/drawing/2014/main" id="{C7B9E237-FD04-A06F-2937-770FF58323AE}"/>
                    </a:ext>
                  </a:extLst>
                </p:cNvPr>
                <p:cNvSpPr>
                  <a:spLocks noChangeShapeType="1"/>
                </p:cNvSpPr>
                <p:nvPr/>
              </p:nvSpPr>
              <p:spPr bwMode="auto">
                <a:xfrm>
                  <a:off x="5566100" y="350639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4" name="Line 304">
                  <a:extLst>
                    <a:ext uri="{FF2B5EF4-FFF2-40B4-BE49-F238E27FC236}">
                      <a16:creationId xmlns:a16="http://schemas.microsoft.com/office/drawing/2014/main" id="{9C7466F6-594D-58E5-D9B5-0B1C98DECF41}"/>
                    </a:ext>
                  </a:extLst>
                </p:cNvPr>
                <p:cNvSpPr>
                  <a:spLocks noChangeShapeType="1"/>
                </p:cNvSpPr>
                <p:nvPr/>
              </p:nvSpPr>
              <p:spPr bwMode="auto">
                <a:xfrm>
                  <a:off x="5567376" y="353014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5" name="Line 305">
                  <a:extLst>
                    <a:ext uri="{FF2B5EF4-FFF2-40B4-BE49-F238E27FC236}">
                      <a16:creationId xmlns:a16="http://schemas.microsoft.com/office/drawing/2014/main" id="{3302CE02-BB49-A03F-92C0-F7BEDD8029E7}"/>
                    </a:ext>
                  </a:extLst>
                </p:cNvPr>
                <p:cNvSpPr>
                  <a:spLocks noChangeShapeType="1"/>
                </p:cNvSpPr>
                <p:nvPr/>
              </p:nvSpPr>
              <p:spPr bwMode="auto">
                <a:xfrm>
                  <a:off x="5590346" y="350639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6" name="Line 306">
                  <a:extLst>
                    <a:ext uri="{FF2B5EF4-FFF2-40B4-BE49-F238E27FC236}">
                      <a16:creationId xmlns:a16="http://schemas.microsoft.com/office/drawing/2014/main" id="{8A255F5C-002F-97C9-5A5C-AB5DB71B08C9}"/>
                    </a:ext>
                  </a:extLst>
                </p:cNvPr>
                <p:cNvSpPr>
                  <a:spLocks noChangeShapeType="1"/>
                </p:cNvSpPr>
                <p:nvPr/>
              </p:nvSpPr>
              <p:spPr bwMode="auto">
                <a:xfrm>
                  <a:off x="5572480" y="3530141"/>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7" name="Line 307">
                  <a:extLst>
                    <a:ext uri="{FF2B5EF4-FFF2-40B4-BE49-F238E27FC236}">
                      <a16:creationId xmlns:a16="http://schemas.microsoft.com/office/drawing/2014/main" id="{D0320C23-0167-02EC-7C70-FE342D1A3812}"/>
                    </a:ext>
                  </a:extLst>
                </p:cNvPr>
                <p:cNvSpPr>
                  <a:spLocks noChangeShapeType="1"/>
                </p:cNvSpPr>
                <p:nvPr/>
              </p:nvSpPr>
              <p:spPr bwMode="auto">
                <a:xfrm>
                  <a:off x="5595450" y="3506399"/>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8" name="Line 308">
                  <a:extLst>
                    <a:ext uri="{FF2B5EF4-FFF2-40B4-BE49-F238E27FC236}">
                      <a16:creationId xmlns:a16="http://schemas.microsoft.com/office/drawing/2014/main" id="{D0AAD5D2-2299-C8A3-C40F-2D1B137041A0}"/>
                    </a:ext>
                  </a:extLst>
                </p:cNvPr>
                <p:cNvSpPr>
                  <a:spLocks noChangeShapeType="1"/>
                </p:cNvSpPr>
                <p:nvPr/>
              </p:nvSpPr>
              <p:spPr bwMode="auto">
                <a:xfrm>
                  <a:off x="5765172"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9" name="Line 309">
                  <a:extLst>
                    <a:ext uri="{FF2B5EF4-FFF2-40B4-BE49-F238E27FC236}">
                      <a16:creationId xmlns:a16="http://schemas.microsoft.com/office/drawing/2014/main" id="{6DA925C0-5768-3DA4-436E-2EE1B5BC32F3}"/>
                    </a:ext>
                  </a:extLst>
                </p:cNvPr>
                <p:cNvSpPr>
                  <a:spLocks noChangeShapeType="1"/>
                </p:cNvSpPr>
                <p:nvPr/>
              </p:nvSpPr>
              <p:spPr bwMode="auto">
                <a:xfrm>
                  <a:off x="5788142"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0" name="Line 310">
                  <a:extLst>
                    <a:ext uri="{FF2B5EF4-FFF2-40B4-BE49-F238E27FC236}">
                      <a16:creationId xmlns:a16="http://schemas.microsoft.com/office/drawing/2014/main" id="{EDF4058F-CB3C-C205-1EB5-10ACF17379D8}"/>
                    </a:ext>
                  </a:extLst>
                </p:cNvPr>
                <p:cNvSpPr>
                  <a:spLocks noChangeShapeType="1"/>
                </p:cNvSpPr>
                <p:nvPr/>
              </p:nvSpPr>
              <p:spPr bwMode="auto">
                <a:xfrm>
                  <a:off x="5770276"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1" name="Line 311">
                  <a:extLst>
                    <a:ext uri="{FF2B5EF4-FFF2-40B4-BE49-F238E27FC236}">
                      <a16:creationId xmlns:a16="http://schemas.microsoft.com/office/drawing/2014/main" id="{18739001-6BCC-5E91-679A-4DB5748FA83F}"/>
                    </a:ext>
                  </a:extLst>
                </p:cNvPr>
                <p:cNvSpPr>
                  <a:spLocks noChangeShapeType="1"/>
                </p:cNvSpPr>
                <p:nvPr/>
              </p:nvSpPr>
              <p:spPr bwMode="auto">
                <a:xfrm>
                  <a:off x="5793246"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2" name="Line 312">
                  <a:extLst>
                    <a:ext uri="{FF2B5EF4-FFF2-40B4-BE49-F238E27FC236}">
                      <a16:creationId xmlns:a16="http://schemas.microsoft.com/office/drawing/2014/main" id="{030E2B81-3D98-F22A-3C01-C0CD79DE8B76}"/>
                    </a:ext>
                  </a:extLst>
                </p:cNvPr>
                <p:cNvSpPr>
                  <a:spLocks noChangeShapeType="1"/>
                </p:cNvSpPr>
                <p:nvPr/>
              </p:nvSpPr>
              <p:spPr bwMode="auto">
                <a:xfrm>
                  <a:off x="5770276"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3" name="Line 313">
                  <a:extLst>
                    <a:ext uri="{FF2B5EF4-FFF2-40B4-BE49-F238E27FC236}">
                      <a16:creationId xmlns:a16="http://schemas.microsoft.com/office/drawing/2014/main" id="{679396F4-D9A1-3E87-9306-89F65B33698C}"/>
                    </a:ext>
                  </a:extLst>
                </p:cNvPr>
                <p:cNvSpPr>
                  <a:spLocks noChangeShapeType="1"/>
                </p:cNvSpPr>
                <p:nvPr/>
              </p:nvSpPr>
              <p:spPr bwMode="auto">
                <a:xfrm>
                  <a:off x="5793246"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4" name="Line 314">
                  <a:extLst>
                    <a:ext uri="{FF2B5EF4-FFF2-40B4-BE49-F238E27FC236}">
                      <a16:creationId xmlns:a16="http://schemas.microsoft.com/office/drawing/2014/main" id="{D0F28AB5-5F3C-D92E-102C-9B0D5C7BB031}"/>
                    </a:ext>
                  </a:extLst>
                </p:cNvPr>
                <p:cNvSpPr>
                  <a:spLocks noChangeShapeType="1"/>
                </p:cNvSpPr>
                <p:nvPr/>
              </p:nvSpPr>
              <p:spPr bwMode="auto">
                <a:xfrm>
                  <a:off x="5790694"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5" name="Line 315">
                  <a:extLst>
                    <a:ext uri="{FF2B5EF4-FFF2-40B4-BE49-F238E27FC236}">
                      <a16:creationId xmlns:a16="http://schemas.microsoft.com/office/drawing/2014/main" id="{44E00AE0-1B70-8D28-EF07-16A1F323F171}"/>
                    </a:ext>
                  </a:extLst>
                </p:cNvPr>
                <p:cNvSpPr>
                  <a:spLocks noChangeShapeType="1"/>
                </p:cNvSpPr>
                <p:nvPr/>
              </p:nvSpPr>
              <p:spPr bwMode="auto">
                <a:xfrm>
                  <a:off x="5813664"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6" name="Line 316">
                  <a:extLst>
                    <a:ext uri="{FF2B5EF4-FFF2-40B4-BE49-F238E27FC236}">
                      <a16:creationId xmlns:a16="http://schemas.microsoft.com/office/drawing/2014/main" id="{8CA76794-BDAB-CD4F-FEB9-05DAF5EE028A}"/>
                    </a:ext>
                  </a:extLst>
                </p:cNvPr>
                <p:cNvSpPr>
                  <a:spLocks noChangeShapeType="1"/>
                </p:cNvSpPr>
                <p:nvPr/>
              </p:nvSpPr>
              <p:spPr bwMode="auto">
                <a:xfrm>
                  <a:off x="5803455"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7" name="Line 317">
                  <a:extLst>
                    <a:ext uri="{FF2B5EF4-FFF2-40B4-BE49-F238E27FC236}">
                      <a16:creationId xmlns:a16="http://schemas.microsoft.com/office/drawing/2014/main" id="{1F057C3D-6420-7A0F-82A8-9D3327454016}"/>
                    </a:ext>
                  </a:extLst>
                </p:cNvPr>
                <p:cNvSpPr>
                  <a:spLocks noChangeShapeType="1"/>
                </p:cNvSpPr>
                <p:nvPr/>
              </p:nvSpPr>
              <p:spPr bwMode="auto">
                <a:xfrm>
                  <a:off x="5826425"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8" name="Line 318">
                  <a:extLst>
                    <a:ext uri="{FF2B5EF4-FFF2-40B4-BE49-F238E27FC236}">
                      <a16:creationId xmlns:a16="http://schemas.microsoft.com/office/drawing/2014/main" id="{669B2803-4EE7-44A9-6D24-C2ECB56E43DE}"/>
                    </a:ext>
                  </a:extLst>
                </p:cNvPr>
                <p:cNvSpPr>
                  <a:spLocks noChangeShapeType="1"/>
                </p:cNvSpPr>
                <p:nvPr/>
              </p:nvSpPr>
              <p:spPr bwMode="auto">
                <a:xfrm>
                  <a:off x="5828977"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9" name="Line 319">
                  <a:extLst>
                    <a:ext uri="{FF2B5EF4-FFF2-40B4-BE49-F238E27FC236}">
                      <a16:creationId xmlns:a16="http://schemas.microsoft.com/office/drawing/2014/main" id="{7EEC5251-58BA-B260-D1F1-9487C7A89F59}"/>
                    </a:ext>
                  </a:extLst>
                </p:cNvPr>
                <p:cNvSpPr>
                  <a:spLocks noChangeShapeType="1"/>
                </p:cNvSpPr>
                <p:nvPr/>
              </p:nvSpPr>
              <p:spPr bwMode="auto">
                <a:xfrm>
                  <a:off x="5851947"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0" name="Line 320">
                  <a:extLst>
                    <a:ext uri="{FF2B5EF4-FFF2-40B4-BE49-F238E27FC236}">
                      <a16:creationId xmlns:a16="http://schemas.microsoft.com/office/drawing/2014/main" id="{9457E538-74DE-882E-32A4-060B44CD76FD}"/>
                    </a:ext>
                  </a:extLst>
                </p:cNvPr>
                <p:cNvSpPr>
                  <a:spLocks noChangeShapeType="1"/>
                </p:cNvSpPr>
                <p:nvPr/>
              </p:nvSpPr>
              <p:spPr bwMode="auto">
                <a:xfrm>
                  <a:off x="5854499"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1" name="Line 321">
                  <a:extLst>
                    <a:ext uri="{FF2B5EF4-FFF2-40B4-BE49-F238E27FC236}">
                      <a16:creationId xmlns:a16="http://schemas.microsoft.com/office/drawing/2014/main" id="{D9867AF7-B1E1-9492-7AF3-4C24F1F54AA0}"/>
                    </a:ext>
                  </a:extLst>
                </p:cNvPr>
                <p:cNvSpPr>
                  <a:spLocks noChangeShapeType="1"/>
                </p:cNvSpPr>
                <p:nvPr/>
              </p:nvSpPr>
              <p:spPr bwMode="auto">
                <a:xfrm>
                  <a:off x="5877469"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2" name="Line 322">
                  <a:extLst>
                    <a:ext uri="{FF2B5EF4-FFF2-40B4-BE49-F238E27FC236}">
                      <a16:creationId xmlns:a16="http://schemas.microsoft.com/office/drawing/2014/main" id="{612F83D2-D170-04C9-985B-01A0BCE8A33C}"/>
                    </a:ext>
                  </a:extLst>
                </p:cNvPr>
                <p:cNvSpPr>
                  <a:spLocks noChangeShapeType="1"/>
                </p:cNvSpPr>
                <p:nvPr/>
              </p:nvSpPr>
              <p:spPr bwMode="auto">
                <a:xfrm>
                  <a:off x="5854499"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3" name="Line 323">
                  <a:extLst>
                    <a:ext uri="{FF2B5EF4-FFF2-40B4-BE49-F238E27FC236}">
                      <a16:creationId xmlns:a16="http://schemas.microsoft.com/office/drawing/2014/main" id="{72D53A75-AE74-C0D4-C9EE-FDE6DD500B2F}"/>
                    </a:ext>
                  </a:extLst>
                </p:cNvPr>
                <p:cNvSpPr>
                  <a:spLocks noChangeShapeType="1"/>
                </p:cNvSpPr>
                <p:nvPr/>
              </p:nvSpPr>
              <p:spPr bwMode="auto">
                <a:xfrm>
                  <a:off x="5877469"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4" name="Line 324">
                  <a:extLst>
                    <a:ext uri="{FF2B5EF4-FFF2-40B4-BE49-F238E27FC236}">
                      <a16:creationId xmlns:a16="http://schemas.microsoft.com/office/drawing/2014/main" id="{A0E7140D-396F-68AB-5DE5-B0C8762A5AB8}"/>
                    </a:ext>
                  </a:extLst>
                </p:cNvPr>
                <p:cNvSpPr>
                  <a:spLocks noChangeShapeType="1"/>
                </p:cNvSpPr>
                <p:nvPr/>
              </p:nvSpPr>
              <p:spPr bwMode="auto">
                <a:xfrm>
                  <a:off x="5871088"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5" name="Line 325">
                  <a:extLst>
                    <a:ext uri="{FF2B5EF4-FFF2-40B4-BE49-F238E27FC236}">
                      <a16:creationId xmlns:a16="http://schemas.microsoft.com/office/drawing/2014/main" id="{67E992D2-5E61-E6C8-D491-6461F2CDED77}"/>
                    </a:ext>
                  </a:extLst>
                </p:cNvPr>
                <p:cNvSpPr>
                  <a:spLocks noChangeShapeType="1"/>
                </p:cNvSpPr>
                <p:nvPr/>
              </p:nvSpPr>
              <p:spPr bwMode="auto">
                <a:xfrm>
                  <a:off x="5894058"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6" name="Line 326">
                  <a:extLst>
                    <a:ext uri="{FF2B5EF4-FFF2-40B4-BE49-F238E27FC236}">
                      <a16:creationId xmlns:a16="http://schemas.microsoft.com/office/drawing/2014/main" id="{EEFACFB7-90CF-B623-FBFD-0BA35258C178}"/>
                    </a:ext>
                  </a:extLst>
                </p:cNvPr>
                <p:cNvSpPr>
                  <a:spLocks noChangeShapeType="1"/>
                </p:cNvSpPr>
                <p:nvPr/>
              </p:nvSpPr>
              <p:spPr bwMode="auto">
                <a:xfrm>
                  <a:off x="5892782"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7" name="Line 327">
                  <a:extLst>
                    <a:ext uri="{FF2B5EF4-FFF2-40B4-BE49-F238E27FC236}">
                      <a16:creationId xmlns:a16="http://schemas.microsoft.com/office/drawing/2014/main" id="{45BC7A6C-95AA-828A-3997-53D2C9609E40}"/>
                    </a:ext>
                  </a:extLst>
                </p:cNvPr>
                <p:cNvSpPr>
                  <a:spLocks noChangeShapeType="1"/>
                </p:cNvSpPr>
                <p:nvPr/>
              </p:nvSpPr>
              <p:spPr bwMode="auto">
                <a:xfrm>
                  <a:off x="5915752"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8" name="Line 328">
                  <a:extLst>
                    <a:ext uri="{FF2B5EF4-FFF2-40B4-BE49-F238E27FC236}">
                      <a16:creationId xmlns:a16="http://schemas.microsoft.com/office/drawing/2014/main" id="{BB86D042-42E3-823B-D489-1AA6C0409C78}"/>
                    </a:ext>
                  </a:extLst>
                </p:cNvPr>
                <p:cNvSpPr>
                  <a:spLocks noChangeShapeType="1"/>
                </p:cNvSpPr>
                <p:nvPr/>
              </p:nvSpPr>
              <p:spPr bwMode="auto">
                <a:xfrm>
                  <a:off x="5942550" y="35960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9" name="Line 329">
                  <a:extLst>
                    <a:ext uri="{FF2B5EF4-FFF2-40B4-BE49-F238E27FC236}">
                      <a16:creationId xmlns:a16="http://schemas.microsoft.com/office/drawing/2014/main" id="{8E8B5DE7-FC06-9ACB-7ED5-BBB6D200DD00}"/>
                    </a:ext>
                  </a:extLst>
                </p:cNvPr>
                <p:cNvSpPr>
                  <a:spLocks noChangeShapeType="1"/>
                </p:cNvSpPr>
                <p:nvPr/>
              </p:nvSpPr>
              <p:spPr bwMode="auto">
                <a:xfrm>
                  <a:off x="5965520" y="3572350"/>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0" name="Line 330">
                  <a:extLst>
                    <a:ext uri="{FF2B5EF4-FFF2-40B4-BE49-F238E27FC236}">
                      <a16:creationId xmlns:a16="http://schemas.microsoft.com/office/drawing/2014/main" id="{49A40759-983A-6F10-34EA-7C786706C819}"/>
                    </a:ext>
                  </a:extLst>
                </p:cNvPr>
                <p:cNvSpPr>
                  <a:spLocks noChangeShapeType="1"/>
                </p:cNvSpPr>
                <p:nvPr/>
              </p:nvSpPr>
              <p:spPr bwMode="auto">
                <a:xfrm>
                  <a:off x="6288374" y="369106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1" name="Line 331">
                  <a:extLst>
                    <a:ext uri="{FF2B5EF4-FFF2-40B4-BE49-F238E27FC236}">
                      <a16:creationId xmlns:a16="http://schemas.microsoft.com/office/drawing/2014/main" id="{E1F15493-17ED-324F-001D-B68C688B3CC8}"/>
                    </a:ext>
                  </a:extLst>
                </p:cNvPr>
                <p:cNvSpPr>
                  <a:spLocks noChangeShapeType="1"/>
                </p:cNvSpPr>
                <p:nvPr/>
              </p:nvSpPr>
              <p:spPr bwMode="auto">
                <a:xfrm>
                  <a:off x="6311344" y="366731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2" name="Line 332">
                  <a:extLst>
                    <a:ext uri="{FF2B5EF4-FFF2-40B4-BE49-F238E27FC236}">
                      <a16:creationId xmlns:a16="http://schemas.microsoft.com/office/drawing/2014/main" id="{57E13576-92BF-24C9-30EF-1D194B68214F}"/>
                    </a:ext>
                  </a:extLst>
                </p:cNvPr>
                <p:cNvSpPr>
                  <a:spLocks noChangeShapeType="1"/>
                </p:cNvSpPr>
                <p:nvPr/>
              </p:nvSpPr>
              <p:spPr bwMode="auto">
                <a:xfrm>
                  <a:off x="6301135" y="369106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3" name="Line 333">
                  <a:extLst>
                    <a:ext uri="{FF2B5EF4-FFF2-40B4-BE49-F238E27FC236}">
                      <a16:creationId xmlns:a16="http://schemas.microsoft.com/office/drawing/2014/main" id="{CF0A2249-B186-941C-BA13-B50075726620}"/>
                    </a:ext>
                  </a:extLst>
                </p:cNvPr>
                <p:cNvSpPr>
                  <a:spLocks noChangeShapeType="1"/>
                </p:cNvSpPr>
                <p:nvPr/>
              </p:nvSpPr>
              <p:spPr bwMode="auto">
                <a:xfrm>
                  <a:off x="6324105" y="366731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4" name="Line 334">
                  <a:extLst>
                    <a:ext uri="{FF2B5EF4-FFF2-40B4-BE49-F238E27FC236}">
                      <a16:creationId xmlns:a16="http://schemas.microsoft.com/office/drawing/2014/main" id="{0BC389F1-8471-FA99-DB49-3BB261F8A3BF}"/>
                    </a:ext>
                  </a:extLst>
                </p:cNvPr>
                <p:cNvSpPr>
                  <a:spLocks noChangeShapeType="1"/>
                </p:cNvSpPr>
                <p:nvPr/>
              </p:nvSpPr>
              <p:spPr bwMode="auto">
                <a:xfrm>
                  <a:off x="6401947" y="3691060"/>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5" name="Line 335">
                  <a:extLst>
                    <a:ext uri="{FF2B5EF4-FFF2-40B4-BE49-F238E27FC236}">
                      <a16:creationId xmlns:a16="http://schemas.microsoft.com/office/drawing/2014/main" id="{5969A76F-1CB8-006D-168B-D0215DFF33B1}"/>
                    </a:ext>
                  </a:extLst>
                </p:cNvPr>
                <p:cNvSpPr>
                  <a:spLocks noChangeShapeType="1"/>
                </p:cNvSpPr>
                <p:nvPr/>
              </p:nvSpPr>
              <p:spPr bwMode="auto">
                <a:xfrm>
                  <a:off x="6424917" y="3667318"/>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6" name="Line 336">
                  <a:extLst>
                    <a:ext uri="{FF2B5EF4-FFF2-40B4-BE49-F238E27FC236}">
                      <a16:creationId xmlns:a16="http://schemas.microsoft.com/office/drawing/2014/main" id="{F51CB573-0E47-56B7-44C1-BC95475E36BD}"/>
                    </a:ext>
                  </a:extLst>
                </p:cNvPr>
                <p:cNvSpPr>
                  <a:spLocks noChangeShapeType="1"/>
                </p:cNvSpPr>
                <p:nvPr/>
              </p:nvSpPr>
              <p:spPr bwMode="auto">
                <a:xfrm>
                  <a:off x="6477238"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7" name="Line 337">
                  <a:extLst>
                    <a:ext uri="{FF2B5EF4-FFF2-40B4-BE49-F238E27FC236}">
                      <a16:creationId xmlns:a16="http://schemas.microsoft.com/office/drawing/2014/main" id="{409E868C-94F5-5229-DFBE-3748716DB7F4}"/>
                    </a:ext>
                  </a:extLst>
                </p:cNvPr>
                <p:cNvSpPr>
                  <a:spLocks noChangeShapeType="1"/>
                </p:cNvSpPr>
                <p:nvPr/>
              </p:nvSpPr>
              <p:spPr bwMode="auto">
                <a:xfrm>
                  <a:off x="6500207"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8" name="Line 338">
                  <a:extLst>
                    <a:ext uri="{FF2B5EF4-FFF2-40B4-BE49-F238E27FC236}">
                      <a16:creationId xmlns:a16="http://schemas.microsoft.com/office/drawing/2014/main" id="{47D4EDC8-BA63-25D0-FFDF-7AE831B266D3}"/>
                    </a:ext>
                  </a:extLst>
                </p:cNvPr>
                <p:cNvSpPr>
                  <a:spLocks noChangeShapeType="1"/>
                </p:cNvSpPr>
                <p:nvPr/>
              </p:nvSpPr>
              <p:spPr bwMode="auto">
                <a:xfrm>
                  <a:off x="6570393"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9" name="Line 339">
                  <a:extLst>
                    <a:ext uri="{FF2B5EF4-FFF2-40B4-BE49-F238E27FC236}">
                      <a16:creationId xmlns:a16="http://schemas.microsoft.com/office/drawing/2014/main" id="{A48AD4E8-EA8E-24A6-C92B-0E5773214A0C}"/>
                    </a:ext>
                  </a:extLst>
                </p:cNvPr>
                <p:cNvSpPr>
                  <a:spLocks noChangeShapeType="1"/>
                </p:cNvSpPr>
                <p:nvPr/>
              </p:nvSpPr>
              <p:spPr bwMode="auto">
                <a:xfrm>
                  <a:off x="6593363"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0" name="Line 340">
                  <a:extLst>
                    <a:ext uri="{FF2B5EF4-FFF2-40B4-BE49-F238E27FC236}">
                      <a16:creationId xmlns:a16="http://schemas.microsoft.com/office/drawing/2014/main" id="{C2EF7F20-446C-B281-B41A-F8EAAFA8C96D}"/>
                    </a:ext>
                  </a:extLst>
                </p:cNvPr>
                <p:cNvSpPr>
                  <a:spLocks noChangeShapeType="1"/>
                </p:cNvSpPr>
                <p:nvPr/>
              </p:nvSpPr>
              <p:spPr bwMode="auto">
                <a:xfrm>
                  <a:off x="6621437"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1" name="Line 341">
                  <a:extLst>
                    <a:ext uri="{FF2B5EF4-FFF2-40B4-BE49-F238E27FC236}">
                      <a16:creationId xmlns:a16="http://schemas.microsoft.com/office/drawing/2014/main" id="{A5B33D06-D062-CD02-4AA8-D7204E2920BD}"/>
                    </a:ext>
                  </a:extLst>
                </p:cNvPr>
                <p:cNvSpPr>
                  <a:spLocks noChangeShapeType="1"/>
                </p:cNvSpPr>
                <p:nvPr/>
              </p:nvSpPr>
              <p:spPr bwMode="auto">
                <a:xfrm>
                  <a:off x="6644407"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2" name="Line 342">
                  <a:extLst>
                    <a:ext uri="{FF2B5EF4-FFF2-40B4-BE49-F238E27FC236}">
                      <a16:creationId xmlns:a16="http://schemas.microsoft.com/office/drawing/2014/main" id="{D01665DA-711A-5023-6D8E-75514A46EFA7}"/>
                    </a:ext>
                  </a:extLst>
                </p:cNvPr>
                <p:cNvSpPr>
                  <a:spLocks noChangeShapeType="1"/>
                </p:cNvSpPr>
                <p:nvPr/>
              </p:nvSpPr>
              <p:spPr bwMode="auto">
                <a:xfrm>
                  <a:off x="6671205"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3" name="Line 343">
                  <a:extLst>
                    <a:ext uri="{FF2B5EF4-FFF2-40B4-BE49-F238E27FC236}">
                      <a16:creationId xmlns:a16="http://schemas.microsoft.com/office/drawing/2014/main" id="{AE2C6DE4-DC11-9B05-17DD-04A97BB95D61}"/>
                    </a:ext>
                  </a:extLst>
                </p:cNvPr>
                <p:cNvSpPr>
                  <a:spLocks noChangeShapeType="1"/>
                </p:cNvSpPr>
                <p:nvPr/>
              </p:nvSpPr>
              <p:spPr bwMode="auto">
                <a:xfrm>
                  <a:off x="6694175"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4" name="Line 344">
                  <a:extLst>
                    <a:ext uri="{FF2B5EF4-FFF2-40B4-BE49-F238E27FC236}">
                      <a16:creationId xmlns:a16="http://schemas.microsoft.com/office/drawing/2014/main" id="{A6B70F1C-773A-66E4-0BEB-FA33DC03CD34}"/>
                    </a:ext>
                  </a:extLst>
                </p:cNvPr>
                <p:cNvSpPr>
                  <a:spLocks noChangeShapeType="1"/>
                </p:cNvSpPr>
                <p:nvPr/>
              </p:nvSpPr>
              <p:spPr bwMode="auto">
                <a:xfrm>
                  <a:off x="6726078"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5" name="Line 345">
                  <a:extLst>
                    <a:ext uri="{FF2B5EF4-FFF2-40B4-BE49-F238E27FC236}">
                      <a16:creationId xmlns:a16="http://schemas.microsoft.com/office/drawing/2014/main" id="{5C2978CB-14CE-954E-2FD9-B862261AE417}"/>
                    </a:ext>
                  </a:extLst>
                </p:cNvPr>
                <p:cNvSpPr>
                  <a:spLocks noChangeShapeType="1"/>
                </p:cNvSpPr>
                <p:nvPr/>
              </p:nvSpPr>
              <p:spPr bwMode="auto">
                <a:xfrm>
                  <a:off x="6749048"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6" name="Line 346">
                  <a:extLst>
                    <a:ext uri="{FF2B5EF4-FFF2-40B4-BE49-F238E27FC236}">
                      <a16:creationId xmlns:a16="http://schemas.microsoft.com/office/drawing/2014/main" id="{8E9D709E-E949-2425-DB79-3FA5B7F5EE64}"/>
                    </a:ext>
                  </a:extLst>
                </p:cNvPr>
                <p:cNvSpPr>
                  <a:spLocks noChangeShapeType="1"/>
                </p:cNvSpPr>
                <p:nvPr/>
              </p:nvSpPr>
              <p:spPr bwMode="auto">
                <a:xfrm>
                  <a:off x="6742667"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7" name="Line 347">
                  <a:extLst>
                    <a:ext uri="{FF2B5EF4-FFF2-40B4-BE49-F238E27FC236}">
                      <a16:creationId xmlns:a16="http://schemas.microsoft.com/office/drawing/2014/main" id="{EDFF2C3B-B9CD-2903-3A9E-E81B6D35230D}"/>
                    </a:ext>
                  </a:extLst>
                </p:cNvPr>
                <p:cNvSpPr>
                  <a:spLocks noChangeShapeType="1"/>
                </p:cNvSpPr>
                <p:nvPr/>
              </p:nvSpPr>
              <p:spPr bwMode="auto">
                <a:xfrm>
                  <a:off x="6765637"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8" name="Line 348">
                  <a:extLst>
                    <a:ext uri="{FF2B5EF4-FFF2-40B4-BE49-F238E27FC236}">
                      <a16:creationId xmlns:a16="http://schemas.microsoft.com/office/drawing/2014/main" id="{CBE6F156-D414-5A40-5984-92C5FF1B18C9}"/>
                    </a:ext>
                  </a:extLst>
                </p:cNvPr>
                <p:cNvSpPr>
                  <a:spLocks noChangeShapeType="1"/>
                </p:cNvSpPr>
                <p:nvPr/>
              </p:nvSpPr>
              <p:spPr bwMode="auto">
                <a:xfrm>
                  <a:off x="6742667" y="3727992"/>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9" name="Line 349">
                  <a:extLst>
                    <a:ext uri="{FF2B5EF4-FFF2-40B4-BE49-F238E27FC236}">
                      <a16:creationId xmlns:a16="http://schemas.microsoft.com/office/drawing/2014/main" id="{7228E1E1-0A75-C3CD-E33D-15E6A05C7509}"/>
                    </a:ext>
                  </a:extLst>
                </p:cNvPr>
                <p:cNvSpPr>
                  <a:spLocks noChangeShapeType="1"/>
                </p:cNvSpPr>
                <p:nvPr/>
              </p:nvSpPr>
              <p:spPr bwMode="auto">
                <a:xfrm>
                  <a:off x="6765637" y="3702931"/>
                  <a:ext cx="0" cy="48803"/>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0" name="Line 350">
                  <a:extLst>
                    <a:ext uri="{FF2B5EF4-FFF2-40B4-BE49-F238E27FC236}">
                      <a16:creationId xmlns:a16="http://schemas.microsoft.com/office/drawing/2014/main" id="{632108AF-75E0-A9A3-882A-3D6443534541}"/>
                    </a:ext>
                  </a:extLst>
                </p:cNvPr>
                <p:cNvSpPr>
                  <a:spLocks noChangeShapeType="1"/>
                </p:cNvSpPr>
                <p:nvPr/>
              </p:nvSpPr>
              <p:spPr bwMode="auto">
                <a:xfrm>
                  <a:off x="6861345" y="384670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1" name="Line 351">
                  <a:extLst>
                    <a:ext uri="{FF2B5EF4-FFF2-40B4-BE49-F238E27FC236}">
                      <a16:creationId xmlns:a16="http://schemas.microsoft.com/office/drawing/2014/main" id="{95FC9E0B-879C-C75F-C233-3D02F0A9AC1E}"/>
                    </a:ext>
                  </a:extLst>
                </p:cNvPr>
                <p:cNvSpPr>
                  <a:spLocks noChangeShapeType="1"/>
                </p:cNvSpPr>
                <p:nvPr/>
              </p:nvSpPr>
              <p:spPr bwMode="auto">
                <a:xfrm>
                  <a:off x="6884315" y="382296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2" name="Line 352">
                  <a:extLst>
                    <a:ext uri="{FF2B5EF4-FFF2-40B4-BE49-F238E27FC236}">
                      <a16:creationId xmlns:a16="http://schemas.microsoft.com/office/drawing/2014/main" id="{C1FD8B37-4077-AE9B-07F4-AC320C443B1C}"/>
                    </a:ext>
                  </a:extLst>
                </p:cNvPr>
                <p:cNvSpPr>
                  <a:spLocks noChangeShapeType="1"/>
                </p:cNvSpPr>
                <p:nvPr/>
              </p:nvSpPr>
              <p:spPr bwMode="auto">
                <a:xfrm>
                  <a:off x="6945568" y="3846703"/>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3" name="Line 353">
                  <a:extLst>
                    <a:ext uri="{FF2B5EF4-FFF2-40B4-BE49-F238E27FC236}">
                      <a16:creationId xmlns:a16="http://schemas.microsoft.com/office/drawing/2014/main" id="{15F22C3E-B750-988E-CC0A-1C9B1F510AC4}"/>
                    </a:ext>
                  </a:extLst>
                </p:cNvPr>
                <p:cNvSpPr>
                  <a:spLocks noChangeShapeType="1"/>
                </p:cNvSpPr>
                <p:nvPr/>
              </p:nvSpPr>
              <p:spPr bwMode="auto">
                <a:xfrm>
                  <a:off x="6968537" y="3822961"/>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4" name="Line 354">
                  <a:extLst>
                    <a:ext uri="{FF2B5EF4-FFF2-40B4-BE49-F238E27FC236}">
                      <a16:creationId xmlns:a16="http://schemas.microsoft.com/office/drawing/2014/main" id="{F5C155CF-C2C1-253D-AD38-7F6ACD536046}"/>
                    </a:ext>
                  </a:extLst>
                </p:cNvPr>
                <p:cNvSpPr>
                  <a:spLocks noChangeShapeType="1"/>
                </p:cNvSpPr>
                <p:nvPr/>
              </p:nvSpPr>
              <p:spPr bwMode="auto">
                <a:xfrm>
                  <a:off x="7008097"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5" name="Line 355">
                  <a:extLst>
                    <a:ext uri="{FF2B5EF4-FFF2-40B4-BE49-F238E27FC236}">
                      <a16:creationId xmlns:a16="http://schemas.microsoft.com/office/drawing/2014/main" id="{CA73BD1A-7211-B9EF-72E4-FF2DBF47B23F}"/>
                    </a:ext>
                  </a:extLst>
                </p:cNvPr>
                <p:cNvSpPr>
                  <a:spLocks noChangeShapeType="1"/>
                </p:cNvSpPr>
                <p:nvPr/>
              </p:nvSpPr>
              <p:spPr bwMode="auto">
                <a:xfrm>
                  <a:off x="7031067"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6" name="Line 356">
                  <a:extLst>
                    <a:ext uri="{FF2B5EF4-FFF2-40B4-BE49-F238E27FC236}">
                      <a16:creationId xmlns:a16="http://schemas.microsoft.com/office/drawing/2014/main" id="{2171DCE5-67A3-8FE5-8EE3-78842ABE9077}"/>
                    </a:ext>
                  </a:extLst>
                </p:cNvPr>
                <p:cNvSpPr>
                  <a:spLocks noChangeShapeType="1"/>
                </p:cNvSpPr>
                <p:nvPr/>
              </p:nvSpPr>
              <p:spPr bwMode="auto">
                <a:xfrm>
                  <a:off x="7013201"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7" name="Line 357">
                  <a:extLst>
                    <a:ext uri="{FF2B5EF4-FFF2-40B4-BE49-F238E27FC236}">
                      <a16:creationId xmlns:a16="http://schemas.microsoft.com/office/drawing/2014/main" id="{2CABE8A4-22D0-76C5-1475-A8D6CCFD1AB3}"/>
                    </a:ext>
                  </a:extLst>
                </p:cNvPr>
                <p:cNvSpPr>
                  <a:spLocks noChangeShapeType="1"/>
                </p:cNvSpPr>
                <p:nvPr/>
              </p:nvSpPr>
              <p:spPr bwMode="auto">
                <a:xfrm>
                  <a:off x="7036171"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8" name="Line 358">
                  <a:extLst>
                    <a:ext uri="{FF2B5EF4-FFF2-40B4-BE49-F238E27FC236}">
                      <a16:creationId xmlns:a16="http://schemas.microsoft.com/office/drawing/2014/main" id="{2FD6AD1D-B5AE-09A1-7272-5B58E6328AF7}"/>
                    </a:ext>
                  </a:extLst>
                </p:cNvPr>
                <p:cNvSpPr>
                  <a:spLocks noChangeShapeType="1"/>
                </p:cNvSpPr>
                <p:nvPr/>
              </p:nvSpPr>
              <p:spPr bwMode="auto">
                <a:xfrm>
                  <a:off x="7066797"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9" name="Line 359">
                  <a:extLst>
                    <a:ext uri="{FF2B5EF4-FFF2-40B4-BE49-F238E27FC236}">
                      <a16:creationId xmlns:a16="http://schemas.microsoft.com/office/drawing/2014/main" id="{D2DEF58D-7A61-22CA-B40F-038FC1BB37BC}"/>
                    </a:ext>
                  </a:extLst>
                </p:cNvPr>
                <p:cNvSpPr>
                  <a:spLocks noChangeShapeType="1"/>
                </p:cNvSpPr>
                <p:nvPr/>
              </p:nvSpPr>
              <p:spPr bwMode="auto">
                <a:xfrm>
                  <a:off x="7089767"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0" name="Line 360">
                  <a:extLst>
                    <a:ext uri="{FF2B5EF4-FFF2-40B4-BE49-F238E27FC236}">
                      <a16:creationId xmlns:a16="http://schemas.microsoft.com/office/drawing/2014/main" id="{49D71B9E-9771-98C1-D983-56A0E7BCBF3D}"/>
                    </a:ext>
                  </a:extLst>
                </p:cNvPr>
                <p:cNvSpPr>
                  <a:spLocks noChangeShapeType="1"/>
                </p:cNvSpPr>
                <p:nvPr/>
              </p:nvSpPr>
              <p:spPr bwMode="auto">
                <a:xfrm>
                  <a:off x="7121670"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1" name="Line 361">
                  <a:extLst>
                    <a:ext uri="{FF2B5EF4-FFF2-40B4-BE49-F238E27FC236}">
                      <a16:creationId xmlns:a16="http://schemas.microsoft.com/office/drawing/2014/main" id="{E256C72E-C397-4481-26B0-F304E901FF2A}"/>
                    </a:ext>
                  </a:extLst>
                </p:cNvPr>
                <p:cNvSpPr>
                  <a:spLocks noChangeShapeType="1"/>
                </p:cNvSpPr>
                <p:nvPr/>
              </p:nvSpPr>
              <p:spPr bwMode="auto">
                <a:xfrm>
                  <a:off x="7144640"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2" name="Line 362">
                  <a:extLst>
                    <a:ext uri="{FF2B5EF4-FFF2-40B4-BE49-F238E27FC236}">
                      <a16:creationId xmlns:a16="http://schemas.microsoft.com/office/drawing/2014/main" id="{39D45F33-9FF6-E82F-29C4-66456595280B}"/>
                    </a:ext>
                  </a:extLst>
                </p:cNvPr>
                <p:cNvSpPr>
                  <a:spLocks noChangeShapeType="1"/>
                </p:cNvSpPr>
                <p:nvPr/>
              </p:nvSpPr>
              <p:spPr bwMode="auto">
                <a:xfrm>
                  <a:off x="7766102"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3" name="Line 363">
                  <a:extLst>
                    <a:ext uri="{FF2B5EF4-FFF2-40B4-BE49-F238E27FC236}">
                      <a16:creationId xmlns:a16="http://schemas.microsoft.com/office/drawing/2014/main" id="{C5E4B003-165D-F3D6-1FDF-4FBAB500C4DD}"/>
                    </a:ext>
                  </a:extLst>
                </p:cNvPr>
                <p:cNvSpPr>
                  <a:spLocks noChangeShapeType="1"/>
                </p:cNvSpPr>
                <p:nvPr/>
              </p:nvSpPr>
              <p:spPr bwMode="auto">
                <a:xfrm>
                  <a:off x="7789072"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4" name="Line 364">
                  <a:extLst>
                    <a:ext uri="{FF2B5EF4-FFF2-40B4-BE49-F238E27FC236}">
                      <a16:creationId xmlns:a16="http://schemas.microsoft.com/office/drawing/2014/main" id="{5557C88B-EFE7-F9EC-F580-729E40E5F85C}"/>
                    </a:ext>
                  </a:extLst>
                </p:cNvPr>
                <p:cNvSpPr>
                  <a:spLocks noChangeShapeType="1"/>
                </p:cNvSpPr>
                <p:nvPr/>
              </p:nvSpPr>
              <p:spPr bwMode="auto">
                <a:xfrm>
                  <a:off x="7778863" y="3924524"/>
                  <a:ext cx="45940" cy="0"/>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5" name="Line 365">
                  <a:extLst>
                    <a:ext uri="{FF2B5EF4-FFF2-40B4-BE49-F238E27FC236}">
                      <a16:creationId xmlns:a16="http://schemas.microsoft.com/office/drawing/2014/main" id="{51863F86-308A-E4D9-B5A0-BAC6E0DA7297}"/>
                    </a:ext>
                  </a:extLst>
                </p:cNvPr>
                <p:cNvSpPr>
                  <a:spLocks noChangeShapeType="1"/>
                </p:cNvSpPr>
                <p:nvPr/>
              </p:nvSpPr>
              <p:spPr bwMode="auto">
                <a:xfrm>
                  <a:off x="7801833" y="3900782"/>
                  <a:ext cx="0" cy="47484"/>
                </a:xfrm>
                <a:prstGeom prst="line">
                  <a:avLst/>
                </a:prstGeom>
                <a:noFill/>
                <a:ln w="15875" cap="sq">
                  <a:solidFill>
                    <a:srgbClr val="64646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grpSp>
        <p:nvGrpSpPr>
          <p:cNvPr id="5" name="Group 4">
            <a:extLst>
              <a:ext uri="{FF2B5EF4-FFF2-40B4-BE49-F238E27FC236}">
                <a16:creationId xmlns:a16="http://schemas.microsoft.com/office/drawing/2014/main" id="{5A37C102-A026-5945-2A5B-E7D5AE850BAD}"/>
              </a:ext>
            </a:extLst>
          </p:cNvPr>
          <p:cNvGrpSpPr/>
          <p:nvPr/>
        </p:nvGrpSpPr>
        <p:grpSpPr>
          <a:xfrm>
            <a:off x="1155871" y="1742741"/>
            <a:ext cx="9858493" cy="2380679"/>
            <a:chOff x="1294300" y="1742741"/>
            <a:chExt cx="9842887" cy="2380679"/>
          </a:xfrm>
        </p:grpSpPr>
        <p:sp>
          <p:nvSpPr>
            <p:cNvPr id="1103" name="Zani+CT Curve">
              <a:extLst>
                <a:ext uri="{FF2B5EF4-FFF2-40B4-BE49-F238E27FC236}">
                  <a16:creationId xmlns:a16="http://schemas.microsoft.com/office/drawing/2014/main" id="{CADFB57B-7067-6907-B467-6B7D616A510E}"/>
                </a:ext>
              </a:extLst>
            </p:cNvPr>
            <p:cNvSpPr>
              <a:spLocks/>
            </p:cNvSpPr>
            <p:nvPr/>
          </p:nvSpPr>
          <p:spPr bwMode="auto">
            <a:xfrm>
              <a:off x="1317700" y="1770550"/>
              <a:ext cx="9781196" cy="2325063"/>
            </a:xfrm>
            <a:custGeom>
              <a:avLst/>
              <a:gdLst>
                <a:gd name="T0" fmla="*/ 36 w 4598"/>
                <a:gd name="T1" fmla="*/ 13 h 1505"/>
                <a:gd name="T2" fmla="*/ 60 w 4598"/>
                <a:gd name="T3" fmla="*/ 27 h 1505"/>
                <a:gd name="T4" fmla="*/ 82 w 4598"/>
                <a:gd name="T5" fmla="*/ 47 h 1505"/>
                <a:gd name="T6" fmla="*/ 119 w 4598"/>
                <a:gd name="T7" fmla="*/ 60 h 1505"/>
                <a:gd name="T8" fmla="*/ 162 w 4598"/>
                <a:gd name="T9" fmla="*/ 74 h 1505"/>
                <a:gd name="T10" fmla="*/ 191 w 4598"/>
                <a:gd name="T11" fmla="*/ 94 h 1505"/>
                <a:gd name="T12" fmla="*/ 274 w 4598"/>
                <a:gd name="T13" fmla="*/ 108 h 1505"/>
                <a:gd name="T14" fmla="*/ 334 w 4598"/>
                <a:gd name="T15" fmla="*/ 121 h 1505"/>
                <a:gd name="T16" fmla="*/ 380 w 4598"/>
                <a:gd name="T17" fmla="*/ 142 h 1505"/>
                <a:gd name="T18" fmla="*/ 442 w 4598"/>
                <a:gd name="T19" fmla="*/ 156 h 1505"/>
                <a:gd name="T20" fmla="*/ 492 w 4598"/>
                <a:gd name="T21" fmla="*/ 169 h 1505"/>
                <a:gd name="T22" fmla="*/ 505 w 4598"/>
                <a:gd name="T23" fmla="*/ 190 h 1505"/>
                <a:gd name="T24" fmla="*/ 515 w 4598"/>
                <a:gd name="T25" fmla="*/ 204 h 1505"/>
                <a:gd name="T26" fmla="*/ 568 w 4598"/>
                <a:gd name="T27" fmla="*/ 224 h 1505"/>
                <a:gd name="T28" fmla="*/ 610 w 4598"/>
                <a:gd name="T29" fmla="*/ 245 h 1505"/>
                <a:gd name="T30" fmla="*/ 654 w 4598"/>
                <a:gd name="T31" fmla="*/ 259 h 1505"/>
                <a:gd name="T32" fmla="*/ 696 w 4598"/>
                <a:gd name="T33" fmla="*/ 272 h 1505"/>
                <a:gd name="T34" fmla="*/ 726 w 4598"/>
                <a:gd name="T35" fmla="*/ 293 h 1505"/>
                <a:gd name="T36" fmla="*/ 739 w 4598"/>
                <a:gd name="T37" fmla="*/ 307 h 1505"/>
                <a:gd name="T38" fmla="*/ 762 w 4598"/>
                <a:gd name="T39" fmla="*/ 320 h 1505"/>
                <a:gd name="T40" fmla="*/ 789 w 4598"/>
                <a:gd name="T41" fmla="*/ 341 h 1505"/>
                <a:gd name="T42" fmla="*/ 815 w 4598"/>
                <a:gd name="T43" fmla="*/ 355 h 1505"/>
                <a:gd name="T44" fmla="*/ 842 w 4598"/>
                <a:gd name="T45" fmla="*/ 369 h 1505"/>
                <a:gd name="T46" fmla="*/ 868 w 4598"/>
                <a:gd name="T47" fmla="*/ 397 h 1505"/>
                <a:gd name="T48" fmla="*/ 901 w 4598"/>
                <a:gd name="T49" fmla="*/ 419 h 1505"/>
                <a:gd name="T50" fmla="*/ 931 w 4598"/>
                <a:gd name="T51" fmla="*/ 433 h 1505"/>
                <a:gd name="T52" fmla="*/ 957 w 4598"/>
                <a:gd name="T53" fmla="*/ 455 h 1505"/>
                <a:gd name="T54" fmla="*/ 1026 w 4598"/>
                <a:gd name="T55" fmla="*/ 470 h 1505"/>
                <a:gd name="T56" fmla="*/ 1102 w 4598"/>
                <a:gd name="T57" fmla="*/ 485 h 1505"/>
                <a:gd name="T58" fmla="*/ 1122 w 4598"/>
                <a:gd name="T59" fmla="*/ 522 h 1505"/>
                <a:gd name="T60" fmla="*/ 1149 w 4598"/>
                <a:gd name="T61" fmla="*/ 538 h 1505"/>
                <a:gd name="T62" fmla="*/ 1188 w 4598"/>
                <a:gd name="T63" fmla="*/ 568 h 1505"/>
                <a:gd name="T64" fmla="*/ 1211 w 4598"/>
                <a:gd name="T65" fmla="*/ 590 h 1505"/>
                <a:gd name="T66" fmla="*/ 1248 w 4598"/>
                <a:gd name="T67" fmla="*/ 606 h 1505"/>
                <a:gd name="T68" fmla="*/ 1409 w 4598"/>
                <a:gd name="T69" fmla="*/ 622 h 1505"/>
                <a:gd name="T70" fmla="*/ 1429 w 4598"/>
                <a:gd name="T71" fmla="*/ 661 h 1505"/>
                <a:gd name="T72" fmla="*/ 1445 w 4598"/>
                <a:gd name="T73" fmla="*/ 677 h 1505"/>
                <a:gd name="T74" fmla="*/ 1482 w 4598"/>
                <a:gd name="T75" fmla="*/ 701 h 1505"/>
                <a:gd name="T76" fmla="*/ 1541 w 4598"/>
                <a:gd name="T77" fmla="*/ 726 h 1505"/>
                <a:gd name="T78" fmla="*/ 1644 w 4598"/>
                <a:gd name="T79" fmla="*/ 743 h 1505"/>
                <a:gd name="T80" fmla="*/ 1749 w 4598"/>
                <a:gd name="T81" fmla="*/ 762 h 1505"/>
                <a:gd name="T82" fmla="*/ 1802 w 4598"/>
                <a:gd name="T83" fmla="*/ 801 h 1505"/>
                <a:gd name="T84" fmla="*/ 1888 w 4598"/>
                <a:gd name="T85" fmla="*/ 821 h 1505"/>
                <a:gd name="T86" fmla="*/ 2000 w 4598"/>
                <a:gd name="T87" fmla="*/ 842 h 1505"/>
                <a:gd name="T88" fmla="*/ 2046 w 4598"/>
                <a:gd name="T89" fmla="*/ 876 h 1505"/>
                <a:gd name="T90" fmla="*/ 2072 w 4598"/>
                <a:gd name="T91" fmla="*/ 898 h 1505"/>
                <a:gd name="T92" fmla="*/ 2185 w 4598"/>
                <a:gd name="T93" fmla="*/ 921 h 1505"/>
                <a:gd name="T94" fmla="*/ 2228 w 4598"/>
                <a:gd name="T95" fmla="*/ 957 h 1505"/>
                <a:gd name="T96" fmla="*/ 2284 w 4598"/>
                <a:gd name="T97" fmla="*/ 982 h 1505"/>
                <a:gd name="T98" fmla="*/ 2459 w 4598"/>
                <a:gd name="T99" fmla="*/ 1008 h 1505"/>
                <a:gd name="T100" fmla="*/ 2541 w 4598"/>
                <a:gd name="T101" fmla="*/ 1048 h 1505"/>
                <a:gd name="T102" fmla="*/ 2594 w 4598"/>
                <a:gd name="T103" fmla="*/ 1076 h 1505"/>
                <a:gd name="T104" fmla="*/ 2663 w 4598"/>
                <a:gd name="T105" fmla="*/ 1105 h 1505"/>
                <a:gd name="T106" fmla="*/ 3013 w 4598"/>
                <a:gd name="T107" fmla="*/ 1157 h 1505"/>
                <a:gd name="T108" fmla="*/ 3033 w 4598"/>
                <a:gd name="T109" fmla="*/ 1198 h 1505"/>
                <a:gd name="T110" fmla="*/ 3053 w 4598"/>
                <a:gd name="T111" fmla="*/ 1239 h 1505"/>
                <a:gd name="T112" fmla="*/ 3294 w 4598"/>
                <a:gd name="T113" fmla="*/ 1306 h 1505"/>
                <a:gd name="T114" fmla="*/ 3360 w 4598"/>
                <a:gd name="T115" fmla="*/ 1355 h 1505"/>
                <a:gd name="T116" fmla="*/ 4598 w 4598"/>
                <a:gd name="T117" fmla="*/ 1505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98" h="1505">
                  <a:moveTo>
                    <a:pt x="0" y="0"/>
                  </a:moveTo>
                  <a:lnTo>
                    <a:pt x="13" y="0"/>
                  </a:lnTo>
                  <a:lnTo>
                    <a:pt x="13" y="7"/>
                  </a:lnTo>
                  <a:lnTo>
                    <a:pt x="13" y="7"/>
                  </a:lnTo>
                  <a:lnTo>
                    <a:pt x="36" y="7"/>
                  </a:lnTo>
                  <a:lnTo>
                    <a:pt x="36" y="13"/>
                  </a:lnTo>
                  <a:lnTo>
                    <a:pt x="36" y="13"/>
                  </a:lnTo>
                  <a:lnTo>
                    <a:pt x="40" y="13"/>
                  </a:lnTo>
                  <a:lnTo>
                    <a:pt x="40" y="20"/>
                  </a:lnTo>
                  <a:lnTo>
                    <a:pt x="40" y="20"/>
                  </a:lnTo>
                  <a:lnTo>
                    <a:pt x="49" y="20"/>
                  </a:lnTo>
                  <a:lnTo>
                    <a:pt x="49" y="27"/>
                  </a:lnTo>
                  <a:lnTo>
                    <a:pt x="49" y="27"/>
                  </a:lnTo>
                  <a:lnTo>
                    <a:pt x="60" y="27"/>
                  </a:lnTo>
                  <a:lnTo>
                    <a:pt x="60" y="34"/>
                  </a:lnTo>
                  <a:lnTo>
                    <a:pt x="60" y="34"/>
                  </a:lnTo>
                  <a:lnTo>
                    <a:pt x="79" y="34"/>
                  </a:lnTo>
                  <a:lnTo>
                    <a:pt x="79" y="40"/>
                  </a:lnTo>
                  <a:lnTo>
                    <a:pt x="79" y="40"/>
                  </a:lnTo>
                  <a:lnTo>
                    <a:pt x="82" y="40"/>
                  </a:lnTo>
                  <a:lnTo>
                    <a:pt x="82" y="47"/>
                  </a:lnTo>
                  <a:lnTo>
                    <a:pt x="82" y="47"/>
                  </a:lnTo>
                  <a:lnTo>
                    <a:pt x="115" y="47"/>
                  </a:lnTo>
                  <a:lnTo>
                    <a:pt x="115" y="54"/>
                  </a:lnTo>
                  <a:lnTo>
                    <a:pt x="115" y="54"/>
                  </a:lnTo>
                  <a:lnTo>
                    <a:pt x="119" y="54"/>
                  </a:lnTo>
                  <a:lnTo>
                    <a:pt x="119" y="60"/>
                  </a:lnTo>
                  <a:lnTo>
                    <a:pt x="119" y="60"/>
                  </a:lnTo>
                  <a:lnTo>
                    <a:pt x="125" y="60"/>
                  </a:lnTo>
                  <a:lnTo>
                    <a:pt x="125" y="67"/>
                  </a:lnTo>
                  <a:lnTo>
                    <a:pt x="125" y="67"/>
                  </a:lnTo>
                  <a:lnTo>
                    <a:pt x="155" y="67"/>
                  </a:lnTo>
                  <a:lnTo>
                    <a:pt x="155" y="74"/>
                  </a:lnTo>
                  <a:lnTo>
                    <a:pt x="155" y="74"/>
                  </a:lnTo>
                  <a:lnTo>
                    <a:pt x="162" y="74"/>
                  </a:lnTo>
                  <a:lnTo>
                    <a:pt x="162" y="81"/>
                  </a:lnTo>
                  <a:lnTo>
                    <a:pt x="162" y="81"/>
                  </a:lnTo>
                  <a:lnTo>
                    <a:pt x="182" y="81"/>
                  </a:lnTo>
                  <a:lnTo>
                    <a:pt x="182" y="87"/>
                  </a:lnTo>
                  <a:lnTo>
                    <a:pt x="182" y="87"/>
                  </a:lnTo>
                  <a:lnTo>
                    <a:pt x="191" y="87"/>
                  </a:lnTo>
                  <a:lnTo>
                    <a:pt x="191" y="94"/>
                  </a:lnTo>
                  <a:lnTo>
                    <a:pt x="191" y="94"/>
                  </a:lnTo>
                  <a:lnTo>
                    <a:pt x="251" y="94"/>
                  </a:lnTo>
                  <a:lnTo>
                    <a:pt x="251" y="101"/>
                  </a:lnTo>
                  <a:lnTo>
                    <a:pt x="251" y="101"/>
                  </a:lnTo>
                  <a:lnTo>
                    <a:pt x="274" y="101"/>
                  </a:lnTo>
                  <a:lnTo>
                    <a:pt x="274" y="108"/>
                  </a:lnTo>
                  <a:lnTo>
                    <a:pt x="274" y="108"/>
                  </a:lnTo>
                  <a:lnTo>
                    <a:pt x="290" y="108"/>
                  </a:lnTo>
                  <a:lnTo>
                    <a:pt x="290" y="115"/>
                  </a:lnTo>
                  <a:lnTo>
                    <a:pt x="290" y="115"/>
                  </a:lnTo>
                  <a:lnTo>
                    <a:pt x="330" y="115"/>
                  </a:lnTo>
                  <a:lnTo>
                    <a:pt x="330" y="121"/>
                  </a:lnTo>
                  <a:lnTo>
                    <a:pt x="330" y="121"/>
                  </a:lnTo>
                  <a:lnTo>
                    <a:pt x="334" y="121"/>
                  </a:lnTo>
                  <a:lnTo>
                    <a:pt x="334" y="128"/>
                  </a:lnTo>
                  <a:lnTo>
                    <a:pt x="334" y="128"/>
                  </a:lnTo>
                  <a:lnTo>
                    <a:pt x="363" y="128"/>
                  </a:lnTo>
                  <a:lnTo>
                    <a:pt x="363" y="135"/>
                  </a:lnTo>
                  <a:lnTo>
                    <a:pt x="363" y="135"/>
                  </a:lnTo>
                  <a:lnTo>
                    <a:pt x="380" y="135"/>
                  </a:lnTo>
                  <a:lnTo>
                    <a:pt x="380" y="142"/>
                  </a:lnTo>
                  <a:lnTo>
                    <a:pt x="380" y="142"/>
                  </a:lnTo>
                  <a:lnTo>
                    <a:pt x="396" y="142"/>
                  </a:lnTo>
                  <a:lnTo>
                    <a:pt x="396" y="149"/>
                  </a:lnTo>
                  <a:lnTo>
                    <a:pt x="396" y="149"/>
                  </a:lnTo>
                  <a:lnTo>
                    <a:pt x="442" y="149"/>
                  </a:lnTo>
                  <a:lnTo>
                    <a:pt x="442" y="156"/>
                  </a:lnTo>
                  <a:lnTo>
                    <a:pt x="442" y="156"/>
                  </a:lnTo>
                  <a:lnTo>
                    <a:pt x="475" y="156"/>
                  </a:lnTo>
                  <a:lnTo>
                    <a:pt x="475" y="162"/>
                  </a:lnTo>
                  <a:lnTo>
                    <a:pt x="475" y="162"/>
                  </a:lnTo>
                  <a:lnTo>
                    <a:pt x="479" y="162"/>
                  </a:lnTo>
                  <a:lnTo>
                    <a:pt x="479" y="169"/>
                  </a:lnTo>
                  <a:lnTo>
                    <a:pt x="479" y="169"/>
                  </a:lnTo>
                  <a:lnTo>
                    <a:pt x="492" y="169"/>
                  </a:lnTo>
                  <a:lnTo>
                    <a:pt x="492" y="176"/>
                  </a:lnTo>
                  <a:lnTo>
                    <a:pt x="492" y="176"/>
                  </a:lnTo>
                  <a:lnTo>
                    <a:pt x="495" y="176"/>
                  </a:lnTo>
                  <a:lnTo>
                    <a:pt x="495" y="183"/>
                  </a:lnTo>
                  <a:lnTo>
                    <a:pt x="495" y="183"/>
                  </a:lnTo>
                  <a:lnTo>
                    <a:pt x="505" y="183"/>
                  </a:lnTo>
                  <a:lnTo>
                    <a:pt x="505" y="190"/>
                  </a:lnTo>
                  <a:lnTo>
                    <a:pt x="505" y="190"/>
                  </a:lnTo>
                  <a:lnTo>
                    <a:pt x="508" y="190"/>
                  </a:lnTo>
                  <a:lnTo>
                    <a:pt x="508" y="197"/>
                  </a:lnTo>
                  <a:lnTo>
                    <a:pt x="508" y="197"/>
                  </a:lnTo>
                  <a:lnTo>
                    <a:pt x="515" y="197"/>
                  </a:lnTo>
                  <a:lnTo>
                    <a:pt x="515" y="204"/>
                  </a:lnTo>
                  <a:lnTo>
                    <a:pt x="515" y="204"/>
                  </a:lnTo>
                  <a:lnTo>
                    <a:pt x="541" y="204"/>
                  </a:lnTo>
                  <a:lnTo>
                    <a:pt x="541" y="217"/>
                  </a:lnTo>
                  <a:lnTo>
                    <a:pt x="541" y="217"/>
                  </a:lnTo>
                  <a:lnTo>
                    <a:pt x="561" y="217"/>
                  </a:lnTo>
                  <a:lnTo>
                    <a:pt x="561" y="224"/>
                  </a:lnTo>
                  <a:lnTo>
                    <a:pt x="561" y="224"/>
                  </a:lnTo>
                  <a:lnTo>
                    <a:pt x="568" y="224"/>
                  </a:lnTo>
                  <a:lnTo>
                    <a:pt x="568" y="231"/>
                  </a:lnTo>
                  <a:lnTo>
                    <a:pt x="568" y="231"/>
                  </a:lnTo>
                  <a:lnTo>
                    <a:pt x="588" y="231"/>
                  </a:lnTo>
                  <a:lnTo>
                    <a:pt x="588" y="238"/>
                  </a:lnTo>
                  <a:lnTo>
                    <a:pt x="588" y="238"/>
                  </a:lnTo>
                  <a:lnTo>
                    <a:pt x="610" y="238"/>
                  </a:lnTo>
                  <a:lnTo>
                    <a:pt x="610" y="245"/>
                  </a:lnTo>
                  <a:lnTo>
                    <a:pt x="610" y="245"/>
                  </a:lnTo>
                  <a:lnTo>
                    <a:pt x="650" y="245"/>
                  </a:lnTo>
                  <a:lnTo>
                    <a:pt x="650" y="252"/>
                  </a:lnTo>
                  <a:lnTo>
                    <a:pt x="650" y="252"/>
                  </a:lnTo>
                  <a:lnTo>
                    <a:pt x="654" y="252"/>
                  </a:lnTo>
                  <a:lnTo>
                    <a:pt x="654" y="259"/>
                  </a:lnTo>
                  <a:lnTo>
                    <a:pt x="654" y="259"/>
                  </a:lnTo>
                  <a:lnTo>
                    <a:pt x="667" y="259"/>
                  </a:lnTo>
                  <a:lnTo>
                    <a:pt x="667" y="265"/>
                  </a:lnTo>
                  <a:lnTo>
                    <a:pt x="667" y="265"/>
                  </a:lnTo>
                  <a:lnTo>
                    <a:pt x="693" y="265"/>
                  </a:lnTo>
                  <a:lnTo>
                    <a:pt x="693" y="272"/>
                  </a:lnTo>
                  <a:lnTo>
                    <a:pt x="693" y="272"/>
                  </a:lnTo>
                  <a:lnTo>
                    <a:pt x="696" y="272"/>
                  </a:lnTo>
                  <a:lnTo>
                    <a:pt x="696" y="279"/>
                  </a:lnTo>
                  <a:lnTo>
                    <a:pt x="696" y="279"/>
                  </a:lnTo>
                  <a:lnTo>
                    <a:pt x="703" y="279"/>
                  </a:lnTo>
                  <a:lnTo>
                    <a:pt x="703" y="286"/>
                  </a:lnTo>
                  <a:lnTo>
                    <a:pt x="703" y="286"/>
                  </a:lnTo>
                  <a:lnTo>
                    <a:pt x="726" y="286"/>
                  </a:lnTo>
                  <a:lnTo>
                    <a:pt x="726" y="293"/>
                  </a:lnTo>
                  <a:lnTo>
                    <a:pt x="726" y="293"/>
                  </a:lnTo>
                  <a:lnTo>
                    <a:pt x="729" y="293"/>
                  </a:lnTo>
                  <a:lnTo>
                    <a:pt x="729" y="300"/>
                  </a:lnTo>
                  <a:lnTo>
                    <a:pt x="729" y="300"/>
                  </a:lnTo>
                  <a:lnTo>
                    <a:pt x="739" y="300"/>
                  </a:lnTo>
                  <a:lnTo>
                    <a:pt x="739" y="307"/>
                  </a:lnTo>
                  <a:lnTo>
                    <a:pt x="739" y="307"/>
                  </a:lnTo>
                  <a:lnTo>
                    <a:pt x="746" y="307"/>
                  </a:lnTo>
                  <a:lnTo>
                    <a:pt x="746" y="314"/>
                  </a:lnTo>
                  <a:lnTo>
                    <a:pt x="746" y="314"/>
                  </a:lnTo>
                  <a:lnTo>
                    <a:pt x="749" y="314"/>
                  </a:lnTo>
                  <a:lnTo>
                    <a:pt x="749" y="320"/>
                  </a:lnTo>
                  <a:lnTo>
                    <a:pt x="749" y="320"/>
                  </a:lnTo>
                  <a:lnTo>
                    <a:pt x="762" y="320"/>
                  </a:lnTo>
                  <a:lnTo>
                    <a:pt x="762" y="327"/>
                  </a:lnTo>
                  <a:lnTo>
                    <a:pt x="762" y="327"/>
                  </a:lnTo>
                  <a:lnTo>
                    <a:pt x="785" y="327"/>
                  </a:lnTo>
                  <a:lnTo>
                    <a:pt x="785" y="334"/>
                  </a:lnTo>
                  <a:lnTo>
                    <a:pt x="785" y="334"/>
                  </a:lnTo>
                  <a:lnTo>
                    <a:pt x="789" y="334"/>
                  </a:lnTo>
                  <a:lnTo>
                    <a:pt x="789" y="341"/>
                  </a:lnTo>
                  <a:lnTo>
                    <a:pt x="789" y="341"/>
                  </a:lnTo>
                  <a:lnTo>
                    <a:pt x="805" y="341"/>
                  </a:lnTo>
                  <a:lnTo>
                    <a:pt x="805" y="348"/>
                  </a:lnTo>
                  <a:lnTo>
                    <a:pt x="805" y="348"/>
                  </a:lnTo>
                  <a:lnTo>
                    <a:pt x="815" y="348"/>
                  </a:lnTo>
                  <a:lnTo>
                    <a:pt x="815" y="355"/>
                  </a:lnTo>
                  <a:lnTo>
                    <a:pt x="815" y="355"/>
                  </a:lnTo>
                  <a:lnTo>
                    <a:pt x="818" y="355"/>
                  </a:lnTo>
                  <a:lnTo>
                    <a:pt x="818" y="362"/>
                  </a:lnTo>
                  <a:lnTo>
                    <a:pt x="818" y="362"/>
                  </a:lnTo>
                  <a:lnTo>
                    <a:pt x="838" y="362"/>
                  </a:lnTo>
                  <a:lnTo>
                    <a:pt x="838" y="369"/>
                  </a:lnTo>
                  <a:lnTo>
                    <a:pt x="838" y="369"/>
                  </a:lnTo>
                  <a:lnTo>
                    <a:pt x="842" y="369"/>
                  </a:lnTo>
                  <a:lnTo>
                    <a:pt x="842" y="376"/>
                  </a:lnTo>
                  <a:lnTo>
                    <a:pt x="842" y="376"/>
                  </a:lnTo>
                  <a:lnTo>
                    <a:pt x="845" y="376"/>
                  </a:lnTo>
                  <a:lnTo>
                    <a:pt x="845" y="390"/>
                  </a:lnTo>
                  <a:lnTo>
                    <a:pt x="845" y="390"/>
                  </a:lnTo>
                  <a:lnTo>
                    <a:pt x="868" y="390"/>
                  </a:lnTo>
                  <a:lnTo>
                    <a:pt x="868" y="397"/>
                  </a:lnTo>
                  <a:lnTo>
                    <a:pt x="868" y="397"/>
                  </a:lnTo>
                  <a:lnTo>
                    <a:pt x="871" y="397"/>
                  </a:lnTo>
                  <a:lnTo>
                    <a:pt x="871" y="412"/>
                  </a:lnTo>
                  <a:lnTo>
                    <a:pt x="871" y="412"/>
                  </a:lnTo>
                  <a:lnTo>
                    <a:pt x="901" y="412"/>
                  </a:lnTo>
                  <a:lnTo>
                    <a:pt x="901" y="419"/>
                  </a:lnTo>
                  <a:lnTo>
                    <a:pt x="901" y="419"/>
                  </a:lnTo>
                  <a:lnTo>
                    <a:pt x="904" y="419"/>
                  </a:lnTo>
                  <a:lnTo>
                    <a:pt x="904" y="426"/>
                  </a:lnTo>
                  <a:lnTo>
                    <a:pt x="904" y="426"/>
                  </a:lnTo>
                  <a:lnTo>
                    <a:pt x="924" y="426"/>
                  </a:lnTo>
                  <a:lnTo>
                    <a:pt x="924" y="433"/>
                  </a:lnTo>
                  <a:lnTo>
                    <a:pt x="924" y="433"/>
                  </a:lnTo>
                  <a:lnTo>
                    <a:pt x="931" y="433"/>
                  </a:lnTo>
                  <a:lnTo>
                    <a:pt x="931" y="440"/>
                  </a:lnTo>
                  <a:lnTo>
                    <a:pt x="931" y="440"/>
                  </a:lnTo>
                  <a:lnTo>
                    <a:pt x="947" y="440"/>
                  </a:lnTo>
                  <a:lnTo>
                    <a:pt x="947" y="447"/>
                  </a:lnTo>
                  <a:lnTo>
                    <a:pt x="947" y="447"/>
                  </a:lnTo>
                  <a:lnTo>
                    <a:pt x="957" y="447"/>
                  </a:lnTo>
                  <a:lnTo>
                    <a:pt x="957" y="455"/>
                  </a:lnTo>
                  <a:lnTo>
                    <a:pt x="957" y="455"/>
                  </a:lnTo>
                  <a:lnTo>
                    <a:pt x="987" y="455"/>
                  </a:lnTo>
                  <a:lnTo>
                    <a:pt x="987" y="462"/>
                  </a:lnTo>
                  <a:lnTo>
                    <a:pt x="987" y="462"/>
                  </a:lnTo>
                  <a:lnTo>
                    <a:pt x="1026" y="462"/>
                  </a:lnTo>
                  <a:lnTo>
                    <a:pt x="1026" y="470"/>
                  </a:lnTo>
                  <a:lnTo>
                    <a:pt x="1026" y="470"/>
                  </a:lnTo>
                  <a:lnTo>
                    <a:pt x="1046" y="470"/>
                  </a:lnTo>
                  <a:lnTo>
                    <a:pt x="1046" y="477"/>
                  </a:lnTo>
                  <a:lnTo>
                    <a:pt x="1046" y="477"/>
                  </a:lnTo>
                  <a:lnTo>
                    <a:pt x="1079" y="477"/>
                  </a:lnTo>
                  <a:lnTo>
                    <a:pt x="1079" y="485"/>
                  </a:lnTo>
                  <a:lnTo>
                    <a:pt x="1079" y="485"/>
                  </a:lnTo>
                  <a:lnTo>
                    <a:pt x="1102" y="485"/>
                  </a:lnTo>
                  <a:lnTo>
                    <a:pt x="1102" y="500"/>
                  </a:lnTo>
                  <a:lnTo>
                    <a:pt x="1102" y="500"/>
                  </a:lnTo>
                  <a:lnTo>
                    <a:pt x="1116" y="500"/>
                  </a:lnTo>
                  <a:lnTo>
                    <a:pt x="1116" y="515"/>
                  </a:lnTo>
                  <a:lnTo>
                    <a:pt x="1116" y="515"/>
                  </a:lnTo>
                  <a:lnTo>
                    <a:pt x="1122" y="515"/>
                  </a:lnTo>
                  <a:lnTo>
                    <a:pt x="1122" y="522"/>
                  </a:lnTo>
                  <a:lnTo>
                    <a:pt x="1122" y="522"/>
                  </a:lnTo>
                  <a:lnTo>
                    <a:pt x="1129" y="522"/>
                  </a:lnTo>
                  <a:lnTo>
                    <a:pt x="1129" y="530"/>
                  </a:lnTo>
                  <a:lnTo>
                    <a:pt x="1129" y="530"/>
                  </a:lnTo>
                  <a:lnTo>
                    <a:pt x="1149" y="530"/>
                  </a:lnTo>
                  <a:lnTo>
                    <a:pt x="1149" y="538"/>
                  </a:lnTo>
                  <a:lnTo>
                    <a:pt x="1149" y="538"/>
                  </a:lnTo>
                  <a:lnTo>
                    <a:pt x="1158" y="538"/>
                  </a:lnTo>
                  <a:lnTo>
                    <a:pt x="1158" y="553"/>
                  </a:lnTo>
                  <a:lnTo>
                    <a:pt x="1158" y="553"/>
                  </a:lnTo>
                  <a:lnTo>
                    <a:pt x="1178" y="553"/>
                  </a:lnTo>
                  <a:lnTo>
                    <a:pt x="1178" y="568"/>
                  </a:lnTo>
                  <a:lnTo>
                    <a:pt x="1178" y="568"/>
                  </a:lnTo>
                  <a:lnTo>
                    <a:pt x="1188" y="568"/>
                  </a:lnTo>
                  <a:lnTo>
                    <a:pt x="1188" y="575"/>
                  </a:lnTo>
                  <a:lnTo>
                    <a:pt x="1188" y="575"/>
                  </a:lnTo>
                  <a:lnTo>
                    <a:pt x="1208" y="575"/>
                  </a:lnTo>
                  <a:lnTo>
                    <a:pt x="1208" y="583"/>
                  </a:lnTo>
                  <a:lnTo>
                    <a:pt x="1208" y="583"/>
                  </a:lnTo>
                  <a:lnTo>
                    <a:pt x="1211" y="583"/>
                  </a:lnTo>
                  <a:lnTo>
                    <a:pt x="1211" y="590"/>
                  </a:lnTo>
                  <a:lnTo>
                    <a:pt x="1211" y="590"/>
                  </a:lnTo>
                  <a:lnTo>
                    <a:pt x="1224" y="590"/>
                  </a:lnTo>
                  <a:lnTo>
                    <a:pt x="1224" y="598"/>
                  </a:lnTo>
                  <a:lnTo>
                    <a:pt x="1224" y="598"/>
                  </a:lnTo>
                  <a:lnTo>
                    <a:pt x="1248" y="598"/>
                  </a:lnTo>
                  <a:lnTo>
                    <a:pt x="1248" y="606"/>
                  </a:lnTo>
                  <a:lnTo>
                    <a:pt x="1248" y="606"/>
                  </a:lnTo>
                  <a:lnTo>
                    <a:pt x="1290" y="606"/>
                  </a:lnTo>
                  <a:lnTo>
                    <a:pt x="1290" y="614"/>
                  </a:lnTo>
                  <a:lnTo>
                    <a:pt x="1290" y="614"/>
                  </a:lnTo>
                  <a:lnTo>
                    <a:pt x="1333" y="614"/>
                  </a:lnTo>
                  <a:lnTo>
                    <a:pt x="1333" y="622"/>
                  </a:lnTo>
                  <a:lnTo>
                    <a:pt x="1333" y="622"/>
                  </a:lnTo>
                  <a:lnTo>
                    <a:pt x="1409" y="622"/>
                  </a:lnTo>
                  <a:lnTo>
                    <a:pt x="1409" y="630"/>
                  </a:lnTo>
                  <a:lnTo>
                    <a:pt x="1409" y="630"/>
                  </a:lnTo>
                  <a:lnTo>
                    <a:pt x="1416" y="630"/>
                  </a:lnTo>
                  <a:lnTo>
                    <a:pt x="1416" y="645"/>
                  </a:lnTo>
                  <a:lnTo>
                    <a:pt x="1416" y="645"/>
                  </a:lnTo>
                  <a:lnTo>
                    <a:pt x="1429" y="645"/>
                  </a:lnTo>
                  <a:lnTo>
                    <a:pt x="1429" y="661"/>
                  </a:lnTo>
                  <a:lnTo>
                    <a:pt x="1429" y="661"/>
                  </a:lnTo>
                  <a:lnTo>
                    <a:pt x="1439" y="661"/>
                  </a:lnTo>
                  <a:lnTo>
                    <a:pt x="1439" y="669"/>
                  </a:lnTo>
                  <a:lnTo>
                    <a:pt x="1439" y="669"/>
                  </a:lnTo>
                  <a:lnTo>
                    <a:pt x="1445" y="669"/>
                  </a:lnTo>
                  <a:lnTo>
                    <a:pt x="1445" y="677"/>
                  </a:lnTo>
                  <a:lnTo>
                    <a:pt x="1445" y="677"/>
                  </a:lnTo>
                  <a:lnTo>
                    <a:pt x="1462" y="677"/>
                  </a:lnTo>
                  <a:lnTo>
                    <a:pt x="1462" y="685"/>
                  </a:lnTo>
                  <a:lnTo>
                    <a:pt x="1462" y="685"/>
                  </a:lnTo>
                  <a:lnTo>
                    <a:pt x="1478" y="685"/>
                  </a:lnTo>
                  <a:lnTo>
                    <a:pt x="1478" y="701"/>
                  </a:lnTo>
                  <a:lnTo>
                    <a:pt x="1478" y="701"/>
                  </a:lnTo>
                  <a:lnTo>
                    <a:pt x="1482" y="701"/>
                  </a:lnTo>
                  <a:lnTo>
                    <a:pt x="1482" y="710"/>
                  </a:lnTo>
                  <a:lnTo>
                    <a:pt x="1482" y="710"/>
                  </a:lnTo>
                  <a:lnTo>
                    <a:pt x="1495" y="710"/>
                  </a:lnTo>
                  <a:lnTo>
                    <a:pt x="1495" y="718"/>
                  </a:lnTo>
                  <a:lnTo>
                    <a:pt x="1495" y="718"/>
                  </a:lnTo>
                  <a:lnTo>
                    <a:pt x="1541" y="718"/>
                  </a:lnTo>
                  <a:lnTo>
                    <a:pt x="1541" y="726"/>
                  </a:lnTo>
                  <a:lnTo>
                    <a:pt x="1541" y="726"/>
                  </a:lnTo>
                  <a:lnTo>
                    <a:pt x="1624" y="726"/>
                  </a:lnTo>
                  <a:lnTo>
                    <a:pt x="1624" y="734"/>
                  </a:lnTo>
                  <a:lnTo>
                    <a:pt x="1624" y="734"/>
                  </a:lnTo>
                  <a:lnTo>
                    <a:pt x="1644" y="734"/>
                  </a:lnTo>
                  <a:lnTo>
                    <a:pt x="1644" y="743"/>
                  </a:lnTo>
                  <a:lnTo>
                    <a:pt x="1644" y="743"/>
                  </a:lnTo>
                  <a:lnTo>
                    <a:pt x="1696" y="743"/>
                  </a:lnTo>
                  <a:lnTo>
                    <a:pt x="1696" y="752"/>
                  </a:lnTo>
                  <a:lnTo>
                    <a:pt x="1696" y="752"/>
                  </a:lnTo>
                  <a:lnTo>
                    <a:pt x="1723" y="752"/>
                  </a:lnTo>
                  <a:lnTo>
                    <a:pt x="1723" y="762"/>
                  </a:lnTo>
                  <a:lnTo>
                    <a:pt x="1723" y="762"/>
                  </a:lnTo>
                  <a:lnTo>
                    <a:pt x="1749" y="762"/>
                  </a:lnTo>
                  <a:lnTo>
                    <a:pt x="1749" y="771"/>
                  </a:lnTo>
                  <a:lnTo>
                    <a:pt x="1749" y="771"/>
                  </a:lnTo>
                  <a:lnTo>
                    <a:pt x="1796" y="771"/>
                  </a:lnTo>
                  <a:lnTo>
                    <a:pt x="1796" y="791"/>
                  </a:lnTo>
                  <a:lnTo>
                    <a:pt x="1796" y="791"/>
                  </a:lnTo>
                  <a:lnTo>
                    <a:pt x="1802" y="791"/>
                  </a:lnTo>
                  <a:lnTo>
                    <a:pt x="1802" y="801"/>
                  </a:lnTo>
                  <a:lnTo>
                    <a:pt x="1802" y="801"/>
                  </a:lnTo>
                  <a:lnTo>
                    <a:pt x="1815" y="801"/>
                  </a:lnTo>
                  <a:lnTo>
                    <a:pt x="1815" y="811"/>
                  </a:lnTo>
                  <a:lnTo>
                    <a:pt x="1815" y="811"/>
                  </a:lnTo>
                  <a:lnTo>
                    <a:pt x="1888" y="811"/>
                  </a:lnTo>
                  <a:lnTo>
                    <a:pt x="1888" y="821"/>
                  </a:lnTo>
                  <a:lnTo>
                    <a:pt x="1888" y="821"/>
                  </a:lnTo>
                  <a:lnTo>
                    <a:pt x="1928" y="821"/>
                  </a:lnTo>
                  <a:lnTo>
                    <a:pt x="1928" y="832"/>
                  </a:lnTo>
                  <a:lnTo>
                    <a:pt x="1928" y="832"/>
                  </a:lnTo>
                  <a:lnTo>
                    <a:pt x="1941" y="832"/>
                  </a:lnTo>
                  <a:lnTo>
                    <a:pt x="1941" y="842"/>
                  </a:lnTo>
                  <a:lnTo>
                    <a:pt x="1941" y="842"/>
                  </a:lnTo>
                  <a:lnTo>
                    <a:pt x="2000" y="842"/>
                  </a:lnTo>
                  <a:lnTo>
                    <a:pt x="2000" y="853"/>
                  </a:lnTo>
                  <a:lnTo>
                    <a:pt x="2000" y="853"/>
                  </a:lnTo>
                  <a:lnTo>
                    <a:pt x="2017" y="853"/>
                  </a:lnTo>
                  <a:lnTo>
                    <a:pt x="2017" y="864"/>
                  </a:lnTo>
                  <a:lnTo>
                    <a:pt x="2017" y="864"/>
                  </a:lnTo>
                  <a:lnTo>
                    <a:pt x="2046" y="864"/>
                  </a:lnTo>
                  <a:lnTo>
                    <a:pt x="2046" y="876"/>
                  </a:lnTo>
                  <a:lnTo>
                    <a:pt x="2046" y="876"/>
                  </a:lnTo>
                  <a:lnTo>
                    <a:pt x="2069" y="876"/>
                  </a:lnTo>
                  <a:lnTo>
                    <a:pt x="2069" y="886"/>
                  </a:lnTo>
                  <a:lnTo>
                    <a:pt x="2069" y="886"/>
                  </a:lnTo>
                  <a:lnTo>
                    <a:pt x="2072" y="886"/>
                  </a:lnTo>
                  <a:lnTo>
                    <a:pt x="2072" y="898"/>
                  </a:lnTo>
                  <a:lnTo>
                    <a:pt x="2072" y="898"/>
                  </a:lnTo>
                  <a:lnTo>
                    <a:pt x="2162" y="898"/>
                  </a:lnTo>
                  <a:lnTo>
                    <a:pt x="2162" y="909"/>
                  </a:lnTo>
                  <a:lnTo>
                    <a:pt x="2162" y="909"/>
                  </a:lnTo>
                  <a:lnTo>
                    <a:pt x="2172" y="909"/>
                  </a:lnTo>
                  <a:lnTo>
                    <a:pt x="2172" y="921"/>
                  </a:lnTo>
                  <a:lnTo>
                    <a:pt x="2172" y="921"/>
                  </a:lnTo>
                  <a:lnTo>
                    <a:pt x="2185" y="921"/>
                  </a:lnTo>
                  <a:lnTo>
                    <a:pt x="2185" y="933"/>
                  </a:lnTo>
                  <a:lnTo>
                    <a:pt x="2185" y="933"/>
                  </a:lnTo>
                  <a:lnTo>
                    <a:pt x="2201" y="933"/>
                  </a:lnTo>
                  <a:lnTo>
                    <a:pt x="2201" y="945"/>
                  </a:lnTo>
                  <a:lnTo>
                    <a:pt x="2201" y="945"/>
                  </a:lnTo>
                  <a:lnTo>
                    <a:pt x="2228" y="945"/>
                  </a:lnTo>
                  <a:lnTo>
                    <a:pt x="2228" y="957"/>
                  </a:lnTo>
                  <a:lnTo>
                    <a:pt x="2228" y="957"/>
                  </a:lnTo>
                  <a:lnTo>
                    <a:pt x="2277" y="957"/>
                  </a:lnTo>
                  <a:lnTo>
                    <a:pt x="2277" y="969"/>
                  </a:lnTo>
                  <a:lnTo>
                    <a:pt x="2277" y="969"/>
                  </a:lnTo>
                  <a:lnTo>
                    <a:pt x="2284" y="969"/>
                  </a:lnTo>
                  <a:lnTo>
                    <a:pt x="2284" y="982"/>
                  </a:lnTo>
                  <a:lnTo>
                    <a:pt x="2284" y="982"/>
                  </a:lnTo>
                  <a:lnTo>
                    <a:pt x="2304" y="982"/>
                  </a:lnTo>
                  <a:lnTo>
                    <a:pt x="2304" y="995"/>
                  </a:lnTo>
                  <a:lnTo>
                    <a:pt x="2304" y="995"/>
                  </a:lnTo>
                  <a:lnTo>
                    <a:pt x="2456" y="995"/>
                  </a:lnTo>
                  <a:lnTo>
                    <a:pt x="2456" y="1008"/>
                  </a:lnTo>
                  <a:lnTo>
                    <a:pt x="2456" y="1008"/>
                  </a:lnTo>
                  <a:lnTo>
                    <a:pt x="2459" y="1008"/>
                  </a:lnTo>
                  <a:lnTo>
                    <a:pt x="2459" y="1021"/>
                  </a:lnTo>
                  <a:lnTo>
                    <a:pt x="2459" y="1021"/>
                  </a:lnTo>
                  <a:lnTo>
                    <a:pt x="2535" y="1021"/>
                  </a:lnTo>
                  <a:lnTo>
                    <a:pt x="2535" y="1034"/>
                  </a:lnTo>
                  <a:lnTo>
                    <a:pt x="2535" y="1034"/>
                  </a:lnTo>
                  <a:lnTo>
                    <a:pt x="2541" y="1034"/>
                  </a:lnTo>
                  <a:lnTo>
                    <a:pt x="2541" y="1048"/>
                  </a:lnTo>
                  <a:lnTo>
                    <a:pt x="2541" y="1048"/>
                  </a:lnTo>
                  <a:lnTo>
                    <a:pt x="2564" y="1048"/>
                  </a:lnTo>
                  <a:lnTo>
                    <a:pt x="2564" y="1061"/>
                  </a:lnTo>
                  <a:lnTo>
                    <a:pt x="2564" y="1061"/>
                  </a:lnTo>
                  <a:lnTo>
                    <a:pt x="2594" y="1061"/>
                  </a:lnTo>
                  <a:lnTo>
                    <a:pt x="2594" y="1076"/>
                  </a:lnTo>
                  <a:lnTo>
                    <a:pt x="2594" y="1076"/>
                  </a:lnTo>
                  <a:lnTo>
                    <a:pt x="2604" y="1076"/>
                  </a:lnTo>
                  <a:lnTo>
                    <a:pt x="2604" y="1090"/>
                  </a:lnTo>
                  <a:lnTo>
                    <a:pt x="2604" y="1090"/>
                  </a:lnTo>
                  <a:lnTo>
                    <a:pt x="2607" y="1090"/>
                  </a:lnTo>
                  <a:lnTo>
                    <a:pt x="2607" y="1105"/>
                  </a:lnTo>
                  <a:lnTo>
                    <a:pt x="2607" y="1105"/>
                  </a:lnTo>
                  <a:lnTo>
                    <a:pt x="2663" y="1105"/>
                  </a:lnTo>
                  <a:lnTo>
                    <a:pt x="2663" y="1120"/>
                  </a:lnTo>
                  <a:lnTo>
                    <a:pt x="2663" y="1120"/>
                  </a:lnTo>
                  <a:lnTo>
                    <a:pt x="2769" y="1120"/>
                  </a:lnTo>
                  <a:lnTo>
                    <a:pt x="2769" y="1136"/>
                  </a:lnTo>
                  <a:lnTo>
                    <a:pt x="2769" y="1136"/>
                  </a:lnTo>
                  <a:lnTo>
                    <a:pt x="3013" y="1136"/>
                  </a:lnTo>
                  <a:lnTo>
                    <a:pt x="3013" y="1157"/>
                  </a:lnTo>
                  <a:lnTo>
                    <a:pt x="3013" y="1157"/>
                  </a:lnTo>
                  <a:lnTo>
                    <a:pt x="3017" y="1157"/>
                  </a:lnTo>
                  <a:lnTo>
                    <a:pt x="3017" y="1177"/>
                  </a:lnTo>
                  <a:lnTo>
                    <a:pt x="3017" y="1177"/>
                  </a:lnTo>
                  <a:lnTo>
                    <a:pt x="3033" y="1177"/>
                  </a:lnTo>
                  <a:lnTo>
                    <a:pt x="3033" y="1198"/>
                  </a:lnTo>
                  <a:lnTo>
                    <a:pt x="3033" y="1198"/>
                  </a:lnTo>
                  <a:lnTo>
                    <a:pt x="3043" y="1198"/>
                  </a:lnTo>
                  <a:lnTo>
                    <a:pt x="3043" y="1219"/>
                  </a:lnTo>
                  <a:lnTo>
                    <a:pt x="3043" y="1219"/>
                  </a:lnTo>
                  <a:lnTo>
                    <a:pt x="3046" y="1219"/>
                  </a:lnTo>
                  <a:lnTo>
                    <a:pt x="3046" y="1239"/>
                  </a:lnTo>
                  <a:lnTo>
                    <a:pt x="3046" y="1239"/>
                  </a:lnTo>
                  <a:lnTo>
                    <a:pt x="3053" y="1239"/>
                  </a:lnTo>
                  <a:lnTo>
                    <a:pt x="3053" y="1260"/>
                  </a:lnTo>
                  <a:lnTo>
                    <a:pt x="3053" y="1260"/>
                  </a:lnTo>
                  <a:lnTo>
                    <a:pt x="3109" y="1260"/>
                  </a:lnTo>
                  <a:lnTo>
                    <a:pt x="3109" y="1282"/>
                  </a:lnTo>
                  <a:lnTo>
                    <a:pt x="3109" y="1282"/>
                  </a:lnTo>
                  <a:lnTo>
                    <a:pt x="3294" y="1282"/>
                  </a:lnTo>
                  <a:lnTo>
                    <a:pt x="3294" y="1306"/>
                  </a:lnTo>
                  <a:lnTo>
                    <a:pt x="3294" y="1306"/>
                  </a:lnTo>
                  <a:lnTo>
                    <a:pt x="3310" y="1306"/>
                  </a:lnTo>
                  <a:lnTo>
                    <a:pt x="3310" y="1330"/>
                  </a:lnTo>
                  <a:lnTo>
                    <a:pt x="3310" y="1330"/>
                  </a:lnTo>
                  <a:lnTo>
                    <a:pt x="3360" y="1330"/>
                  </a:lnTo>
                  <a:lnTo>
                    <a:pt x="3360" y="1355"/>
                  </a:lnTo>
                  <a:lnTo>
                    <a:pt x="3360" y="1355"/>
                  </a:lnTo>
                  <a:lnTo>
                    <a:pt x="3449" y="1355"/>
                  </a:lnTo>
                  <a:lnTo>
                    <a:pt x="3449" y="1380"/>
                  </a:lnTo>
                  <a:lnTo>
                    <a:pt x="3449" y="1380"/>
                  </a:lnTo>
                  <a:lnTo>
                    <a:pt x="3960" y="1380"/>
                  </a:lnTo>
                  <a:lnTo>
                    <a:pt x="3960" y="1505"/>
                  </a:lnTo>
                  <a:lnTo>
                    <a:pt x="3960" y="1505"/>
                  </a:lnTo>
                  <a:lnTo>
                    <a:pt x="4598" y="1505"/>
                  </a:lnTo>
                  <a:lnTo>
                    <a:pt x="4598" y="1505"/>
                  </a:lnTo>
                </a:path>
              </a:pathLst>
            </a:custGeom>
            <a:noFill/>
            <a:ln w="25400" cap="flat">
              <a:solidFill>
                <a:srgbClr val="0076A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104" name="Zani+CT Censors">
              <a:extLst>
                <a:ext uri="{FF2B5EF4-FFF2-40B4-BE49-F238E27FC236}">
                  <a16:creationId xmlns:a16="http://schemas.microsoft.com/office/drawing/2014/main" id="{E3A41F46-82DF-CDB9-3659-D8FBAC2CD06A}"/>
                </a:ext>
              </a:extLst>
            </p:cNvPr>
            <p:cNvGrpSpPr/>
            <p:nvPr/>
          </p:nvGrpSpPr>
          <p:grpSpPr>
            <a:xfrm>
              <a:off x="1294300" y="1742741"/>
              <a:ext cx="9842887" cy="2380679"/>
              <a:chOff x="1938137" y="1723105"/>
              <a:chExt cx="5904531" cy="2032586"/>
            </a:xfrm>
          </p:grpSpPr>
          <p:grpSp>
            <p:nvGrpSpPr>
              <p:cNvPr id="1105" name="Group 1104">
                <a:extLst>
                  <a:ext uri="{FF2B5EF4-FFF2-40B4-BE49-F238E27FC236}">
                    <a16:creationId xmlns:a16="http://schemas.microsoft.com/office/drawing/2014/main" id="{5EE2DD0B-B545-F876-772C-986E08CFE0A5}"/>
                  </a:ext>
                </a:extLst>
              </p:cNvPr>
              <p:cNvGrpSpPr/>
              <p:nvPr/>
            </p:nvGrpSpPr>
            <p:grpSpPr>
              <a:xfrm>
                <a:off x="1938137" y="1723105"/>
                <a:ext cx="1069375" cy="506498"/>
                <a:chOff x="1938137" y="1723105"/>
                <a:chExt cx="1069375" cy="506498"/>
              </a:xfrm>
            </p:grpSpPr>
            <p:sp>
              <p:nvSpPr>
                <p:cNvPr id="1389" name="Line 366">
                  <a:extLst>
                    <a:ext uri="{FF2B5EF4-FFF2-40B4-BE49-F238E27FC236}">
                      <a16:creationId xmlns:a16="http://schemas.microsoft.com/office/drawing/2014/main" id="{3D2749AD-BBAF-1A13-6166-A8D9005F997A}"/>
                    </a:ext>
                  </a:extLst>
                </p:cNvPr>
                <p:cNvSpPr>
                  <a:spLocks noChangeShapeType="1"/>
                </p:cNvSpPr>
                <p:nvPr/>
              </p:nvSpPr>
              <p:spPr bwMode="auto">
                <a:xfrm>
                  <a:off x="1938137" y="174684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0" name="Line 367">
                  <a:extLst>
                    <a:ext uri="{FF2B5EF4-FFF2-40B4-BE49-F238E27FC236}">
                      <a16:creationId xmlns:a16="http://schemas.microsoft.com/office/drawing/2014/main" id="{5054F367-00D4-FE26-26D5-72ED17CC2881}"/>
                    </a:ext>
                  </a:extLst>
                </p:cNvPr>
                <p:cNvSpPr>
                  <a:spLocks noChangeShapeType="1"/>
                </p:cNvSpPr>
                <p:nvPr/>
              </p:nvSpPr>
              <p:spPr bwMode="auto">
                <a:xfrm>
                  <a:off x="1961107" y="172310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1" name="Line 368">
                  <a:extLst>
                    <a:ext uri="{FF2B5EF4-FFF2-40B4-BE49-F238E27FC236}">
                      <a16:creationId xmlns:a16="http://schemas.microsoft.com/office/drawing/2014/main" id="{280FB820-B37C-DA8F-18E8-57FD6D0E691E}"/>
                    </a:ext>
                  </a:extLst>
                </p:cNvPr>
                <p:cNvSpPr>
                  <a:spLocks noChangeShapeType="1"/>
                </p:cNvSpPr>
                <p:nvPr/>
              </p:nvSpPr>
              <p:spPr bwMode="auto">
                <a:xfrm>
                  <a:off x="1954726" y="175608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2" name="Line 369">
                  <a:extLst>
                    <a:ext uri="{FF2B5EF4-FFF2-40B4-BE49-F238E27FC236}">
                      <a16:creationId xmlns:a16="http://schemas.microsoft.com/office/drawing/2014/main" id="{2013C825-7502-0313-DA73-D3F2ACDC65D8}"/>
                    </a:ext>
                  </a:extLst>
                </p:cNvPr>
                <p:cNvSpPr>
                  <a:spLocks noChangeShapeType="1"/>
                </p:cNvSpPr>
                <p:nvPr/>
              </p:nvSpPr>
              <p:spPr bwMode="auto">
                <a:xfrm>
                  <a:off x="1977696" y="173233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3" name="Line 370">
                  <a:extLst>
                    <a:ext uri="{FF2B5EF4-FFF2-40B4-BE49-F238E27FC236}">
                      <a16:creationId xmlns:a16="http://schemas.microsoft.com/office/drawing/2014/main" id="{7BA960EF-FD50-CCBD-9261-868FF700C491}"/>
                    </a:ext>
                  </a:extLst>
                </p:cNvPr>
                <p:cNvSpPr>
                  <a:spLocks noChangeShapeType="1"/>
                </p:cNvSpPr>
                <p:nvPr/>
              </p:nvSpPr>
              <p:spPr bwMode="auto">
                <a:xfrm>
                  <a:off x="1958555" y="175608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4" name="Line 371">
                  <a:extLst>
                    <a:ext uri="{FF2B5EF4-FFF2-40B4-BE49-F238E27FC236}">
                      <a16:creationId xmlns:a16="http://schemas.microsoft.com/office/drawing/2014/main" id="{A8FBC749-53F7-5239-C8C6-6FE342D1FB14}"/>
                    </a:ext>
                  </a:extLst>
                </p:cNvPr>
                <p:cNvSpPr>
                  <a:spLocks noChangeShapeType="1"/>
                </p:cNvSpPr>
                <p:nvPr/>
              </p:nvSpPr>
              <p:spPr bwMode="auto">
                <a:xfrm>
                  <a:off x="1981525" y="173233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5" name="Line 372">
                  <a:extLst>
                    <a:ext uri="{FF2B5EF4-FFF2-40B4-BE49-F238E27FC236}">
                      <a16:creationId xmlns:a16="http://schemas.microsoft.com/office/drawing/2014/main" id="{C3E4BC79-1C7F-9D1A-C338-4A14CE80D61F}"/>
                    </a:ext>
                  </a:extLst>
                </p:cNvPr>
                <p:cNvSpPr>
                  <a:spLocks noChangeShapeType="1"/>
                </p:cNvSpPr>
                <p:nvPr/>
              </p:nvSpPr>
              <p:spPr bwMode="auto">
                <a:xfrm>
                  <a:off x="1984077" y="177322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6" name="Line 373">
                  <a:extLst>
                    <a:ext uri="{FF2B5EF4-FFF2-40B4-BE49-F238E27FC236}">
                      <a16:creationId xmlns:a16="http://schemas.microsoft.com/office/drawing/2014/main" id="{1E0B0CA2-30BB-2B29-CCE1-12E54BD8C57F}"/>
                    </a:ext>
                  </a:extLst>
                </p:cNvPr>
                <p:cNvSpPr>
                  <a:spLocks noChangeShapeType="1"/>
                </p:cNvSpPr>
                <p:nvPr/>
              </p:nvSpPr>
              <p:spPr bwMode="auto">
                <a:xfrm>
                  <a:off x="2007047" y="174948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7" name="Line 374">
                  <a:extLst>
                    <a:ext uri="{FF2B5EF4-FFF2-40B4-BE49-F238E27FC236}">
                      <a16:creationId xmlns:a16="http://schemas.microsoft.com/office/drawing/2014/main" id="{76E8B0CB-ABBA-1491-998E-7D9219BCD307}"/>
                    </a:ext>
                  </a:extLst>
                </p:cNvPr>
                <p:cNvSpPr>
                  <a:spLocks noChangeShapeType="1"/>
                </p:cNvSpPr>
                <p:nvPr/>
              </p:nvSpPr>
              <p:spPr bwMode="auto">
                <a:xfrm>
                  <a:off x="2017255" y="179169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8" name="Line 375">
                  <a:extLst>
                    <a:ext uri="{FF2B5EF4-FFF2-40B4-BE49-F238E27FC236}">
                      <a16:creationId xmlns:a16="http://schemas.microsoft.com/office/drawing/2014/main" id="{05A7E3D4-F338-8D8E-E398-FF20E693F5BE}"/>
                    </a:ext>
                  </a:extLst>
                </p:cNvPr>
                <p:cNvSpPr>
                  <a:spLocks noChangeShapeType="1"/>
                </p:cNvSpPr>
                <p:nvPr/>
              </p:nvSpPr>
              <p:spPr bwMode="auto">
                <a:xfrm>
                  <a:off x="2040225" y="176795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9" name="Line 376">
                  <a:extLst>
                    <a:ext uri="{FF2B5EF4-FFF2-40B4-BE49-F238E27FC236}">
                      <a16:creationId xmlns:a16="http://schemas.microsoft.com/office/drawing/2014/main" id="{5C01BF28-F30F-5CB5-7140-BBE859CBF246}"/>
                    </a:ext>
                  </a:extLst>
                </p:cNvPr>
                <p:cNvSpPr>
                  <a:spLocks noChangeShapeType="1"/>
                </p:cNvSpPr>
                <p:nvPr/>
              </p:nvSpPr>
              <p:spPr bwMode="auto">
                <a:xfrm>
                  <a:off x="2030016" y="179960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0" name="Line 377">
                  <a:extLst>
                    <a:ext uri="{FF2B5EF4-FFF2-40B4-BE49-F238E27FC236}">
                      <a16:creationId xmlns:a16="http://schemas.microsoft.com/office/drawing/2014/main" id="{CE856BE1-9CB9-074A-215A-D060E4622981}"/>
                    </a:ext>
                  </a:extLst>
                </p:cNvPr>
                <p:cNvSpPr>
                  <a:spLocks noChangeShapeType="1"/>
                </p:cNvSpPr>
                <p:nvPr/>
              </p:nvSpPr>
              <p:spPr bwMode="auto">
                <a:xfrm>
                  <a:off x="2052986" y="177586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1" name="Line 378">
                  <a:extLst>
                    <a:ext uri="{FF2B5EF4-FFF2-40B4-BE49-F238E27FC236}">
                      <a16:creationId xmlns:a16="http://schemas.microsoft.com/office/drawing/2014/main" id="{4BE565BD-175F-698C-18C2-CDBB81441914}"/>
                    </a:ext>
                  </a:extLst>
                </p:cNvPr>
                <p:cNvSpPr>
                  <a:spLocks noChangeShapeType="1"/>
                </p:cNvSpPr>
                <p:nvPr/>
              </p:nvSpPr>
              <p:spPr bwMode="auto">
                <a:xfrm>
                  <a:off x="2075956" y="1818073"/>
                  <a:ext cx="47216"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2" name="Line 379">
                  <a:extLst>
                    <a:ext uri="{FF2B5EF4-FFF2-40B4-BE49-F238E27FC236}">
                      <a16:creationId xmlns:a16="http://schemas.microsoft.com/office/drawing/2014/main" id="{80C07723-449A-CCC2-4F62-C4EE68307F77}"/>
                    </a:ext>
                  </a:extLst>
                </p:cNvPr>
                <p:cNvSpPr>
                  <a:spLocks noChangeShapeType="1"/>
                </p:cNvSpPr>
                <p:nvPr/>
              </p:nvSpPr>
              <p:spPr bwMode="auto">
                <a:xfrm>
                  <a:off x="2098926" y="1793012"/>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3" name="Line 380">
                  <a:extLst>
                    <a:ext uri="{FF2B5EF4-FFF2-40B4-BE49-F238E27FC236}">
                      <a16:creationId xmlns:a16="http://schemas.microsoft.com/office/drawing/2014/main" id="{D430D08B-3E44-957F-7F7D-7B3E4491E4ED}"/>
                    </a:ext>
                  </a:extLst>
                </p:cNvPr>
                <p:cNvSpPr>
                  <a:spLocks noChangeShapeType="1"/>
                </p:cNvSpPr>
                <p:nvPr/>
              </p:nvSpPr>
              <p:spPr bwMode="auto">
                <a:xfrm>
                  <a:off x="2075956" y="1818073"/>
                  <a:ext cx="47216"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4" name="Line 381">
                  <a:extLst>
                    <a:ext uri="{FF2B5EF4-FFF2-40B4-BE49-F238E27FC236}">
                      <a16:creationId xmlns:a16="http://schemas.microsoft.com/office/drawing/2014/main" id="{E79C6A03-73E8-AF57-A62F-758B1055BFCD}"/>
                    </a:ext>
                  </a:extLst>
                </p:cNvPr>
                <p:cNvSpPr>
                  <a:spLocks noChangeShapeType="1"/>
                </p:cNvSpPr>
                <p:nvPr/>
              </p:nvSpPr>
              <p:spPr bwMode="auto">
                <a:xfrm>
                  <a:off x="2098926" y="1793012"/>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5" name="Line 382">
                  <a:extLst>
                    <a:ext uri="{FF2B5EF4-FFF2-40B4-BE49-F238E27FC236}">
                      <a16:creationId xmlns:a16="http://schemas.microsoft.com/office/drawing/2014/main" id="{4144869D-1C32-6F84-305D-2BA9FDF5EF1B}"/>
                    </a:ext>
                  </a:extLst>
                </p:cNvPr>
                <p:cNvSpPr>
                  <a:spLocks noChangeShapeType="1"/>
                </p:cNvSpPr>
                <p:nvPr/>
              </p:nvSpPr>
              <p:spPr bwMode="auto">
                <a:xfrm>
                  <a:off x="2139761" y="1853686"/>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6" name="Line 383">
                  <a:extLst>
                    <a:ext uri="{FF2B5EF4-FFF2-40B4-BE49-F238E27FC236}">
                      <a16:creationId xmlns:a16="http://schemas.microsoft.com/office/drawing/2014/main" id="{E1206D7A-F835-12A5-6744-E6D9E9B8A8BD}"/>
                    </a:ext>
                  </a:extLst>
                </p:cNvPr>
                <p:cNvSpPr>
                  <a:spLocks noChangeShapeType="1"/>
                </p:cNvSpPr>
                <p:nvPr/>
              </p:nvSpPr>
              <p:spPr bwMode="auto">
                <a:xfrm>
                  <a:off x="2162731" y="182994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7" name="Line 384">
                  <a:extLst>
                    <a:ext uri="{FF2B5EF4-FFF2-40B4-BE49-F238E27FC236}">
                      <a16:creationId xmlns:a16="http://schemas.microsoft.com/office/drawing/2014/main" id="{46613F3A-3AF3-6C0F-460E-07C6376FB9ED}"/>
                    </a:ext>
                  </a:extLst>
                </p:cNvPr>
                <p:cNvSpPr>
                  <a:spLocks noChangeShapeType="1"/>
                </p:cNvSpPr>
                <p:nvPr/>
              </p:nvSpPr>
              <p:spPr bwMode="auto">
                <a:xfrm>
                  <a:off x="2231641" y="187083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8" name="Line 385">
                  <a:extLst>
                    <a:ext uri="{FF2B5EF4-FFF2-40B4-BE49-F238E27FC236}">
                      <a16:creationId xmlns:a16="http://schemas.microsoft.com/office/drawing/2014/main" id="{6DCD1D64-2BA8-224B-AC08-0A5E7AF42C4D}"/>
                    </a:ext>
                  </a:extLst>
                </p:cNvPr>
                <p:cNvSpPr>
                  <a:spLocks noChangeShapeType="1"/>
                </p:cNvSpPr>
                <p:nvPr/>
              </p:nvSpPr>
              <p:spPr bwMode="auto">
                <a:xfrm>
                  <a:off x="2254611" y="184709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9" name="Line 386">
                  <a:extLst>
                    <a:ext uri="{FF2B5EF4-FFF2-40B4-BE49-F238E27FC236}">
                      <a16:creationId xmlns:a16="http://schemas.microsoft.com/office/drawing/2014/main" id="{274C8BE1-77AF-DAA3-353B-22C2DF0FFDBF}"/>
                    </a:ext>
                  </a:extLst>
                </p:cNvPr>
                <p:cNvSpPr>
                  <a:spLocks noChangeShapeType="1"/>
                </p:cNvSpPr>
                <p:nvPr/>
              </p:nvSpPr>
              <p:spPr bwMode="auto">
                <a:xfrm>
                  <a:off x="2498346" y="195261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0" name="Line 387">
                  <a:extLst>
                    <a:ext uri="{FF2B5EF4-FFF2-40B4-BE49-F238E27FC236}">
                      <a16:creationId xmlns:a16="http://schemas.microsoft.com/office/drawing/2014/main" id="{25193416-C267-C219-6EA0-4BF1D6CA4F42}"/>
                    </a:ext>
                  </a:extLst>
                </p:cNvPr>
                <p:cNvSpPr>
                  <a:spLocks noChangeShapeType="1"/>
                </p:cNvSpPr>
                <p:nvPr/>
              </p:nvSpPr>
              <p:spPr bwMode="auto">
                <a:xfrm>
                  <a:off x="2521316" y="1928870"/>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1" name="Line 388">
                  <a:extLst>
                    <a:ext uri="{FF2B5EF4-FFF2-40B4-BE49-F238E27FC236}">
                      <a16:creationId xmlns:a16="http://schemas.microsoft.com/office/drawing/2014/main" id="{7804F1C4-707E-5D94-4FF1-2B236751CE81}"/>
                    </a:ext>
                  </a:extLst>
                </p:cNvPr>
                <p:cNvSpPr>
                  <a:spLocks noChangeShapeType="1"/>
                </p:cNvSpPr>
                <p:nvPr/>
              </p:nvSpPr>
              <p:spPr bwMode="auto">
                <a:xfrm>
                  <a:off x="2531525" y="195261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2" name="Line 389">
                  <a:extLst>
                    <a:ext uri="{FF2B5EF4-FFF2-40B4-BE49-F238E27FC236}">
                      <a16:creationId xmlns:a16="http://schemas.microsoft.com/office/drawing/2014/main" id="{83C140BF-F354-8CB0-81CE-29D70A41EB79}"/>
                    </a:ext>
                  </a:extLst>
                </p:cNvPr>
                <p:cNvSpPr>
                  <a:spLocks noChangeShapeType="1"/>
                </p:cNvSpPr>
                <p:nvPr/>
              </p:nvSpPr>
              <p:spPr bwMode="auto">
                <a:xfrm>
                  <a:off x="2554495" y="1928870"/>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3" name="Line 390">
                  <a:extLst>
                    <a:ext uri="{FF2B5EF4-FFF2-40B4-BE49-F238E27FC236}">
                      <a16:creationId xmlns:a16="http://schemas.microsoft.com/office/drawing/2014/main" id="{E50B9AF7-83F6-58EA-6219-A01A6152859F}"/>
                    </a:ext>
                  </a:extLst>
                </p:cNvPr>
                <p:cNvSpPr>
                  <a:spLocks noChangeShapeType="1"/>
                </p:cNvSpPr>
                <p:nvPr/>
              </p:nvSpPr>
              <p:spPr bwMode="auto">
                <a:xfrm>
                  <a:off x="2830133" y="212408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4" name="Line 391">
                  <a:extLst>
                    <a:ext uri="{FF2B5EF4-FFF2-40B4-BE49-F238E27FC236}">
                      <a16:creationId xmlns:a16="http://schemas.microsoft.com/office/drawing/2014/main" id="{C1340523-4EAC-0DA1-B346-ACA36E4ECEC4}"/>
                    </a:ext>
                  </a:extLst>
                </p:cNvPr>
                <p:cNvSpPr>
                  <a:spLocks noChangeShapeType="1"/>
                </p:cNvSpPr>
                <p:nvPr/>
              </p:nvSpPr>
              <p:spPr bwMode="auto">
                <a:xfrm>
                  <a:off x="2853103" y="2100340"/>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5" name="Line 392">
                  <a:extLst>
                    <a:ext uri="{FF2B5EF4-FFF2-40B4-BE49-F238E27FC236}">
                      <a16:creationId xmlns:a16="http://schemas.microsoft.com/office/drawing/2014/main" id="{5838B8BE-DA26-BB6C-0EA2-E2A90C22994D}"/>
                    </a:ext>
                  </a:extLst>
                </p:cNvPr>
                <p:cNvSpPr>
                  <a:spLocks noChangeShapeType="1"/>
                </p:cNvSpPr>
                <p:nvPr/>
              </p:nvSpPr>
              <p:spPr bwMode="auto">
                <a:xfrm>
                  <a:off x="2901595" y="217816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6" name="Line 393">
                  <a:extLst>
                    <a:ext uri="{FF2B5EF4-FFF2-40B4-BE49-F238E27FC236}">
                      <a16:creationId xmlns:a16="http://schemas.microsoft.com/office/drawing/2014/main" id="{40E4FEF7-C211-357D-7CBB-3A5F537E3A6F}"/>
                    </a:ext>
                  </a:extLst>
                </p:cNvPr>
                <p:cNvSpPr>
                  <a:spLocks noChangeShapeType="1"/>
                </p:cNvSpPr>
                <p:nvPr/>
              </p:nvSpPr>
              <p:spPr bwMode="auto">
                <a:xfrm>
                  <a:off x="2924565" y="2154420"/>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7" name="Line 394">
                  <a:extLst>
                    <a:ext uri="{FF2B5EF4-FFF2-40B4-BE49-F238E27FC236}">
                      <a16:creationId xmlns:a16="http://schemas.microsoft.com/office/drawing/2014/main" id="{8E9EF987-58BE-5A4F-A9FA-D2F161312B5D}"/>
                    </a:ext>
                  </a:extLst>
                </p:cNvPr>
                <p:cNvSpPr>
                  <a:spLocks noChangeShapeType="1"/>
                </p:cNvSpPr>
                <p:nvPr/>
              </p:nvSpPr>
              <p:spPr bwMode="auto">
                <a:xfrm>
                  <a:off x="2906700" y="217816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8" name="Line 395">
                  <a:extLst>
                    <a:ext uri="{FF2B5EF4-FFF2-40B4-BE49-F238E27FC236}">
                      <a16:creationId xmlns:a16="http://schemas.microsoft.com/office/drawing/2014/main" id="{6E348E04-6448-ED66-6EB4-8F88436D0C3F}"/>
                    </a:ext>
                  </a:extLst>
                </p:cNvPr>
                <p:cNvSpPr>
                  <a:spLocks noChangeShapeType="1"/>
                </p:cNvSpPr>
                <p:nvPr/>
              </p:nvSpPr>
              <p:spPr bwMode="auto">
                <a:xfrm>
                  <a:off x="2929670" y="2154420"/>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9" name="Line 396">
                  <a:extLst>
                    <a:ext uri="{FF2B5EF4-FFF2-40B4-BE49-F238E27FC236}">
                      <a16:creationId xmlns:a16="http://schemas.microsoft.com/office/drawing/2014/main" id="{66215C0E-565F-4023-804C-10C252D12D2A}"/>
                    </a:ext>
                  </a:extLst>
                </p:cNvPr>
                <p:cNvSpPr>
                  <a:spLocks noChangeShapeType="1"/>
                </p:cNvSpPr>
                <p:nvPr/>
              </p:nvSpPr>
              <p:spPr bwMode="auto">
                <a:xfrm>
                  <a:off x="2919461" y="217816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0" name="Line 397">
                  <a:extLst>
                    <a:ext uri="{FF2B5EF4-FFF2-40B4-BE49-F238E27FC236}">
                      <a16:creationId xmlns:a16="http://schemas.microsoft.com/office/drawing/2014/main" id="{B0EA10D1-B2F6-9A0B-682E-386F247294E6}"/>
                    </a:ext>
                  </a:extLst>
                </p:cNvPr>
                <p:cNvSpPr>
                  <a:spLocks noChangeShapeType="1"/>
                </p:cNvSpPr>
                <p:nvPr/>
              </p:nvSpPr>
              <p:spPr bwMode="auto">
                <a:xfrm>
                  <a:off x="2942431" y="2154420"/>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1" name="Line 398">
                  <a:extLst>
                    <a:ext uri="{FF2B5EF4-FFF2-40B4-BE49-F238E27FC236}">
                      <a16:creationId xmlns:a16="http://schemas.microsoft.com/office/drawing/2014/main" id="{204B8322-C3B4-C5AF-ECE6-1A18770A54C8}"/>
                    </a:ext>
                  </a:extLst>
                </p:cNvPr>
                <p:cNvSpPr>
                  <a:spLocks noChangeShapeType="1"/>
                </p:cNvSpPr>
                <p:nvPr/>
              </p:nvSpPr>
              <p:spPr bwMode="auto">
                <a:xfrm>
                  <a:off x="2961572" y="2205861"/>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2" name="Line 399">
                  <a:extLst>
                    <a:ext uri="{FF2B5EF4-FFF2-40B4-BE49-F238E27FC236}">
                      <a16:creationId xmlns:a16="http://schemas.microsoft.com/office/drawing/2014/main" id="{BD25622F-7414-8F73-57C1-B36637B82543}"/>
                    </a:ext>
                  </a:extLst>
                </p:cNvPr>
                <p:cNvSpPr>
                  <a:spLocks noChangeShapeType="1"/>
                </p:cNvSpPr>
                <p:nvPr/>
              </p:nvSpPr>
              <p:spPr bwMode="auto">
                <a:xfrm>
                  <a:off x="2984542" y="218211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06" name="Group 1105">
                <a:extLst>
                  <a:ext uri="{FF2B5EF4-FFF2-40B4-BE49-F238E27FC236}">
                    <a16:creationId xmlns:a16="http://schemas.microsoft.com/office/drawing/2014/main" id="{0F4379B9-A77E-3956-2CB2-25AA7CB58909}"/>
                  </a:ext>
                </a:extLst>
              </p:cNvPr>
              <p:cNvGrpSpPr/>
              <p:nvPr/>
            </p:nvGrpSpPr>
            <p:grpSpPr>
              <a:xfrm>
                <a:off x="2973057" y="2200585"/>
                <a:ext cx="720999" cy="379873"/>
                <a:chOff x="2973057" y="2200585"/>
                <a:chExt cx="720999" cy="379873"/>
              </a:xfrm>
            </p:grpSpPr>
            <p:sp>
              <p:nvSpPr>
                <p:cNvPr id="1340" name="Line 400">
                  <a:extLst>
                    <a:ext uri="{FF2B5EF4-FFF2-40B4-BE49-F238E27FC236}">
                      <a16:creationId xmlns:a16="http://schemas.microsoft.com/office/drawing/2014/main" id="{02B5109F-8F26-9A1A-9D44-1FCF2BCF304E}"/>
                    </a:ext>
                  </a:extLst>
                </p:cNvPr>
                <p:cNvSpPr>
                  <a:spLocks noChangeShapeType="1"/>
                </p:cNvSpPr>
                <p:nvPr/>
              </p:nvSpPr>
              <p:spPr bwMode="auto">
                <a:xfrm>
                  <a:off x="2973057" y="222432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1" name="Line 401">
                  <a:extLst>
                    <a:ext uri="{FF2B5EF4-FFF2-40B4-BE49-F238E27FC236}">
                      <a16:creationId xmlns:a16="http://schemas.microsoft.com/office/drawing/2014/main" id="{7CA2B1A9-1E89-B123-C300-314FE0310D90}"/>
                    </a:ext>
                  </a:extLst>
                </p:cNvPr>
                <p:cNvSpPr>
                  <a:spLocks noChangeShapeType="1"/>
                </p:cNvSpPr>
                <p:nvPr/>
              </p:nvSpPr>
              <p:spPr bwMode="auto">
                <a:xfrm>
                  <a:off x="2996027" y="220058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2" name="Line 402">
                  <a:extLst>
                    <a:ext uri="{FF2B5EF4-FFF2-40B4-BE49-F238E27FC236}">
                      <a16:creationId xmlns:a16="http://schemas.microsoft.com/office/drawing/2014/main" id="{94F908FC-04A3-2EB5-0AE1-55B8FA18DEBC}"/>
                    </a:ext>
                  </a:extLst>
                </p:cNvPr>
                <p:cNvSpPr>
                  <a:spLocks noChangeShapeType="1"/>
                </p:cNvSpPr>
                <p:nvPr/>
              </p:nvSpPr>
              <p:spPr bwMode="auto">
                <a:xfrm>
                  <a:off x="3020273" y="226125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3" name="Line 403">
                  <a:extLst>
                    <a:ext uri="{FF2B5EF4-FFF2-40B4-BE49-F238E27FC236}">
                      <a16:creationId xmlns:a16="http://schemas.microsoft.com/office/drawing/2014/main" id="{05311B89-C159-CF4D-CEF3-433CCBDD9A3A}"/>
                    </a:ext>
                  </a:extLst>
                </p:cNvPr>
                <p:cNvSpPr>
                  <a:spLocks noChangeShapeType="1"/>
                </p:cNvSpPr>
                <p:nvPr/>
              </p:nvSpPr>
              <p:spPr bwMode="auto">
                <a:xfrm>
                  <a:off x="3043243" y="223751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4" name="Line 404">
                  <a:extLst>
                    <a:ext uri="{FF2B5EF4-FFF2-40B4-BE49-F238E27FC236}">
                      <a16:creationId xmlns:a16="http://schemas.microsoft.com/office/drawing/2014/main" id="{B3634C17-8A84-AD3E-6079-B177F52205DD}"/>
                    </a:ext>
                  </a:extLst>
                </p:cNvPr>
                <p:cNvSpPr>
                  <a:spLocks noChangeShapeType="1"/>
                </p:cNvSpPr>
                <p:nvPr/>
              </p:nvSpPr>
              <p:spPr bwMode="auto">
                <a:xfrm>
                  <a:off x="3027929" y="2261259"/>
                  <a:ext cx="47216"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5" name="Line 405">
                  <a:extLst>
                    <a:ext uri="{FF2B5EF4-FFF2-40B4-BE49-F238E27FC236}">
                      <a16:creationId xmlns:a16="http://schemas.microsoft.com/office/drawing/2014/main" id="{FEA9ED71-2281-3BB3-CAE6-10A25D55E7B6}"/>
                    </a:ext>
                  </a:extLst>
                </p:cNvPr>
                <p:cNvSpPr>
                  <a:spLocks noChangeShapeType="1"/>
                </p:cNvSpPr>
                <p:nvPr/>
              </p:nvSpPr>
              <p:spPr bwMode="auto">
                <a:xfrm>
                  <a:off x="3050899" y="223751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6" name="Line 406">
                  <a:extLst>
                    <a:ext uri="{FF2B5EF4-FFF2-40B4-BE49-F238E27FC236}">
                      <a16:creationId xmlns:a16="http://schemas.microsoft.com/office/drawing/2014/main" id="{5642F6E6-228B-A5A8-18F4-6F824EA3ABE4}"/>
                    </a:ext>
                  </a:extLst>
                </p:cNvPr>
                <p:cNvSpPr>
                  <a:spLocks noChangeShapeType="1"/>
                </p:cNvSpPr>
                <p:nvPr/>
              </p:nvSpPr>
              <p:spPr bwMode="auto">
                <a:xfrm>
                  <a:off x="3062384" y="229027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7" name="Line 408">
                  <a:extLst>
                    <a:ext uri="{FF2B5EF4-FFF2-40B4-BE49-F238E27FC236}">
                      <a16:creationId xmlns:a16="http://schemas.microsoft.com/office/drawing/2014/main" id="{94F6E94E-EEE9-8B38-A551-30D7113A8A87}"/>
                    </a:ext>
                  </a:extLst>
                </p:cNvPr>
                <p:cNvSpPr>
                  <a:spLocks noChangeShapeType="1"/>
                </p:cNvSpPr>
                <p:nvPr/>
              </p:nvSpPr>
              <p:spPr bwMode="auto">
                <a:xfrm>
                  <a:off x="3085354" y="226653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8" name="Line 409">
                  <a:extLst>
                    <a:ext uri="{FF2B5EF4-FFF2-40B4-BE49-F238E27FC236}">
                      <a16:creationId xmlns:a16="http://schemas.microsoft.com/office/drawing/2014/main" id="{A5DDE666-8112-D0DA-85B0-95EED534F83C}"/>
                    </a:ext>
                  </a:extLst>
                </p:cNvPr>
                <p:cNvSpPr>
                  <a:spLocks noChangeShapeType="1"/>
                </p:cNvSpPr>
                <p:nvPr/>
              </p:nvSpPr>
              <p:spPr bwMode="auto">
                <a:xfrm>
                  <a:off x="3113428" y="2317976"/>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9" name="Line 410">
                  <a:extLst>
                    <a:ext uri="{FF2B5EF4-FFF2-40B4-BE49-F238E27FC236}">
                      <a16:creationId xmlns:a16="http://schemas.microsoft.com/office/drawing/2014/main" id="{64BFB692-15FD-8661-F9A2-A58AABC6B057}"/>
                    </a:ext>
                  </a:extLst>
                </p:cNvPr>
                <p:cNvSpPr>
                  <a:spLocks noChangeShapeType="1"/>
                </p:cNvSpPr>
                <p:nvPr/>
              </p:nvSpPr>
              <p:spPr bwMode="auto">
                <a:xfrm>
                  <a:off x="3136398" y="229423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0" name="Line 411">
                  <a:extLst>
                    <a:ext uri="{FF2B5EF4-FFF2-40B4-BE49-F238E27FC236}">
                      <a16:creationId xmlns:a16="http://schemas.microsoft.com/office/drawing/2014/main" id="{FFEF7CE3-A1A2-D1E0-B11B-A6D53682219B}"/>
                    </a:ext>
                  </a:extLst>
                </p:cNvPr>
                <p:cNvSpPr>
                  <a:spLocks noChangeShapeType="1"/>
                </p:cNvSpPr>
                <p:nvPr/>
              </p:nvSpPr>
              <p:spPr bwMode="auto">
                <a:xfrm>
                  <a:off x="3121085" y="232720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1" name="Line 412">
                  <a:extLst>
                    <a:ext uri="{FF2B5EF4-FFF2-40B4-BE49-F238E27FC236}">
                      <a16:creationId xmlns:a16="http://schemas.microsoft.com/office/drawing/2014/main" id="{A92FC789-F548-B323-B502-D98642E16BEB}"/>
                    </a:ext>
                  </a:extLst>
                </p:cNvPr>
                <p:cNvSpPr>
                  <a:spLocks noChangeShapeType="1"/>
                </p:cNvSpPr>
                <p:nvPr/>
              </p:nvSpPr>
              <p:spPr bwMode="auto">
                <a:xfrm>
                  <a:off x="3144055" y="230346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2" name="Line 413">
                  <a:extLst>
                    <a:ext uri="{FF2B5EF4-FFF2-40B4-BE49-F238E27FC236}">
                      <a16:creationId xmlns:a16="http://schemas.microsoft.com/office/drawing/2014/main" id="{F7C3B496-23C5-1A3B-C967-17D92D80CB97}"/>
                    </a:ext>
                  </a:extLst>
                </p:cNvPr>
                <p:cNvSpPr>
                  <a:spLocks noChangeShapeType="1"/>
                </p:cNvSpPr>
                <p:nvPr/>
              </p:nvSpPr>
              <p:spPr bwMode="auto">
                <a:xfrm>
                  <a:off x="3150435" y="234699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3" name="Line 414">
                  <a:extLst>
                    <a:ext uri="{FF2B5EF4-FFF2-40B4-BE49-F238E27FC236}">
                      <a16:creationId xmlns:a16="http://schemas.microsoft.com/office/drawing/2014/main" id="{AA246E2B-E3F8-3B4F-E374-00025072BC2B}"/>
                    </a:ext>
                  </a:extLst>
                </p:cNvPr>
                <p:cNvSpPr>
                  <a:spLocks noChangeShapeType="1"/>
                </p:cNvSpPr>
                <p:nvPr/>
              </p:nvSpPr>
              <p:spPr bwMode="auto">
                <a:xfrm>
                  <a:off x="3173405" y="232325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4" name="Line 415">
                  <a:extLst>
                    <a:ext uri="{FF2B5EF4-FFF2-40B4-BE49-F238E27FC236}">
                      <a16:creationId xmlns:a16="http://schemas.microsoft.com/office/drawing/2014/main" id="{4AB4E9F6-493C-5132-35F1-F3B851196418}"/>
                    </a:ext>
                  </a:extLst>
                </p:cNvPr>
                <p:cNvSpPr>
                  <a:spLocks noChangeShapeType="1"/>
                </p:cNvSpPr>
                <p:nvPr/>
              </p:nvSpPr>
              <p:spPr bwMode="auto">
                <a:xfrm>
                  <a:off x="3167025" y="234699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5" name="Line 416">
                  <a:extLst>
                    <a:ext uri="{FF2B5EF4-FFF2-40B4-BE49-F238E27FC236}">
                      <a16:creationId xmlns:a16="http://schemas.microsoft.com/office/drawing/2014/main" id="{84CE8C98-3C4D-938D-5FD1-58425B4803C6}"/>
                    </a:ext>
                  </a:extLst>
                </p:cNvPr>
                <p:cNvSpPr>
                  <a:spLocks noChangeShapeType="1"/>
                </p:cNvSpPr>
                <p:nvPr/>
              </p:nvSpPr>
              <p:spPr bwMode="auto">
                <a:xfrm>
                  <a:off x="3189995" y="232325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6" name="Line 417">
                  <a:extLst>
                    <a:ext uri="{FF2B5EF4-FFF2-40B4-BE49-F238E27FC236}">
                      <a16:creationId xmlns:a16="http://schemas.microsoft.com/office/drawing/2014/main" id="{E85BDF44-F865-4109-798E-875F3754CFC6}"/>
                    </a:ext>
                  </a:extLst>
                </p:cNvPr>
                <p:cNvSpPr>
                  <a:spLocks noChangeShapeType="1"/>
                </p:cNvSpPr>
                <p:nvPr/>
              </p:nvSpPr>
              <p:spPr bwMode="auto">
                <a:xfrm>
                  <a:off x="3167025" y="234699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7" name="Line 418">
                  <a:extLst>
                    <a:ext uri="{FF2B5EF4-FFF2-40B4-BE49-F238E27FC236}">
                      <a16:creationId xmlns:a16="http://schemas.microsoft.com/office/drawing/2014/main" id="{701EB1BD-7BDE-F410-0419-6FEB237FF7E7}"/>
                    </a:ext>
                  </a:extLst>
                </p:cNvPr>
                <p:cNvSpPr>
                  <a:spLocks noChangeShapeType="1"/>
                </p:cNvSpPr>
                <p:nvPr/>
              </p:nvSpPr>
              <p:spPr bwMode="auto">
                <a:xfrm>
                  <a:off x="3189995" y="232325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8" name="Line 419">
                  <a:extLst>
                    <a:ext uri="{FF2B5EF4-FFF2-40B4-BE49-F238E27FC236}">
                      <a16:creationId xmlns:a16="http://schemas.microsoft.com/office/drawing/2014/main" id="{29D8AA35-E1E0-F608-1006-6280E650E9B6}"/>
                    </a:ext>
                  </a:extLst>
                </p:cNvPr>
                <p:cNvSpPr>
                  <a:spLocks noChangeShapeType="1"/>
                </p:cNvSpPr>
                <p:nvPr/>
              </p:nvSpPr>
              <p:spPr bwMode="auto">
                <a:xfrm>
                  <a:off x="3167025" y="234699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9" name="Line 420">
                  <a:extLst>
                    <a:ext uri="{FF2B5EF4-FFF2-40B4-BE49-F238E27FC236}">
                      <a16:creationId xmlns:a16="http://schemas.microsoft.com/office/drawing/2014/main" id="{C4636F3C-2CB2-A761-C0DE-EBD9093AD02B}"/>
                    </a:ext>
                  </a:extLst>
                </p:cNvPr>
                <p:cNvSpPr>
                  <a:spLocks noChangeShapeType="1"/>
                </p:cNvSpPr>
                <p:nvPr/>
              </p:nvSpPr>
              <p:spPr bwMode="auto">
                <a:xfrm>
                  <a:off x="3189995" y="232325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0" name="Line 421">
                  <a:extLst>
                    <a:ext uri="{FF2B5EF4-FFF2-40B4-BE49-F238E27FC236}">
                      <a16:creationId xmlns:a16="http://schemas.microsoft.com/office/drawing/2014/main" id="{FC70FDDD-8103-52CD-8CE2-83D75EA20C49}"/>
                    </a:ext>
                  </a:extLst>
                </p:cNvPr>
                <p:cNvSpPr>
                  <a:spLocks noChangeShapeType="1"/>
                </p:cNvSpPr>
                <p:nvPr/>
              </p:nvSpPr>
              <p:spPr bwMode="auto">
                <a:xfrm>
                  <a:off x="3175957" y="234699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1" name="Line 422">
                  <a:extLst>
                    <a:ext uri="{FF2B5EF4-FFF2-40B4-BE49-F238E27FC236}">
                      <a16:creationId xmlns:a16="http://schemas.microsoft.com/office/drawing/2014/main" id="{EE568C06-A43D-5290-BC15-AC19843D3C43}"/>
                    </a:ext>
                  </a:extLst>
                </p:cNvPr>
                <p:cNvSpPr>
                  <a:spLocks noChangeShapeType="1"/>
                </p:cNvSpPr>
                <p:nvPr/>
              </p:nvSpPr>
              <p:spPr bwMode="auto">
                <a:xfrm>
                  <a:off x="3198927" y="232325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2" name="Line 423">
                  <a:extLst>
                    <a:ext uri="{FF2B5EF4-FFF2-40B4-BE49-F238E27FC236}">
                      <a16:creationId xmlns:a16="http://schemas.microsoft.com/office/drawing/2014/main" id="{0FBF507B-163D-29E0-210E-DEAA0898E2AB}"/>
                    </a:ext>
                  </a:extLst>
                </p:cNvPr>
                <p:cNvSpPr>
                  <a:spLocks noChangeShapeType="1"/>
                </p:cNvSpPr>
                <p:nvPr/>
              </p:nvSpPr>
              <p:spPr bwMode="auto">
                <a:xfrm>
                  <a:off x="3205308" y="235622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3" name="Line 424">
                  <a:extLst>
                    <a:ext uri="{FF2B5EF4-FFF2-40B4-BE49-F238E27FC236}">
                      <a16:creationId xmlns:a16="http://schemas.microsoft.com/office/drawing/2014/main" id="{AB220F2F-5F8D-A582-32F7-7F17B0A71D35}"/>
                    </a:ext>
                  </a:extLst>
                </p:cNvPr>
                <p:cNvSpPr>
                  <a:spLocks noChangeShapeType="1"/>
                </p:cNvSpPr>
                <p:nvPr/>
              </p:nvSpPr>
              <p:spPr bwMode="auto">
                <a:xfrm>
                  <a:off x="3228278" y="233248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4" name="Line 425">
                  <a:extLst>
                    <a:ext uri="{FF2B5EF4-FFF2-40B4-BE49-F238E27FC236}">
                      <a16:creationId xmlns:a16="http://schemas.microsoft.com/office/drawing/2014/main" id="{5E37AB5A-ECAA-7EFD-DFDC-4BD9A5184779}"/>
                    </a:ext>
                  </a:extLst>
                </p:cNvPr>
                <p:cNvSpPr>
                  <a:spLocks noChangeShapeType="1"/>
                </p:cNvSpPr>
                <p:nvPr/>
              </p:nvSpPr>
              <p:spPr bwMode="auto">
                <a:xfrm>
                  <a:off x="3238486" y="236677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5" name="Line 426">
                  <a:extLst>
                    <a:ext uri="{FF2B5EF4-FFF2-40B4-BE49-F238E27FC236}">
                      <a16:creationId xmlns:a16="http://schemas.microsoft.com/office/drawing/2014/main" id="{0A37FA36-887E-6798-3127-4E31D9B12D92}"/>
                    </a:ext>
                  </a:extLst>
                </p:cNvPr>
                <p:cNvSpPr>
                  <a:spLocks noChangeShapeType="1"/>
                </p:cNvSpPr>
                <p:nvPr/>
              </p:nvSpPr>
              <p:spPr bwMode="auto">
                <a:xfrm>
                  <a:off x="3261456" y="234303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6" name="Line 427">
                  <a:extLst>
                    <a:ext uri="{FF2B5EF4-FFF2-40B4-BE49-F238E27FC236}">
                      <a16:creationId xmlns:a16="http://schemas.microsoft.com/office/drawing/2014/main" id="{9134177F-5E04-1DA6-1EE2-DD573DA5A09F}"/>
                    </a:ext>
                  </a:extLst>
                </p:cNvPr>
                <p:cNvSpPr>
                  <a:spLocks noChangeShapeType="1"/>
                </p:cNvSpPr>
                <p:nvPr/>
              </p:nvSpPr>
              <p:spPr bwMode="auto">
                <a:xfrm>
                  <a:off x="3243591" y="236677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7" name="Line 428">
                  <a:extLst>
                    <a:ext uri="{FF2B5EF4-FFF2-40B4-BE49-F238E27FC236}">
                      <a16:creationId xmlns:a16="http://schemas.microsoft.com/office/drawing/2014/main" id="{A838B82A-1093-C4EC-CE99-227DFFBCD147}"/>
                    </a:ext>
                  </a:extLst>
                </p:cNvPr>
                <p:cNvSpPr>
                  <a:spLocks noChangeShapeType="1"/>
                </p:cNvSpPr>
                <p:nvPr/>
              </p:nvSpPr>
              <p:spPr bwMode="auto">
                <a:xfrm>
                  <a:off x="3266561" y="234303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8" name="Line 429">
                  <a:extLst>
                    <a:ext uri="{FF2B5EF4-FFF2-40B4-BE49-F238E27FC236}">
                      <a16:creationId xmlns:a16="http://schemas.microsoft.com/office/drawing/2014/main" id="{E5B8E6D6-B12C-F5EA-0AE8-C1A849033425}"/>
                    </a:ext>
                  </a:extLst>
                </p:cNvPr>
                <p:cNvSpPr>
                  <a:spLocks noChangeShapeType="1"/>
                </p:cNvSpPr>
                <p:nvPr/>
              </p:nvSpPr>
              <p:spPr bwMode="auto">
                <a:xfrm>
                  <a:off x="3256352" y="236677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9" name="Line 430">
                  <a:extLst>
                    <a:ext uri="{FF2B5EF4-FFF2-40B4-BE49-F238E27FC236}">
                      <a16:creationId xmlns:a16="http://schemas.microsoft.com/office/drawing/2014/main" id="{A5D1DC8D-447F-8A39-72ED-5BF4D0CEE476}"/>
                    </a:ext>
                  </a:extLst>
                </p:cNvPr>
                <p:cNvSpPr>
                  <a:spLocks noChangeShapeType="1"/>
                </p:cNvSpPr>
                <p:nvPr/>
              </p:nvSpPr>
              <p:spPr bwMode="auto">
                <a:xfrm>
                  <a:off x="3279322" y="234303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0" name="Line 431">
                  <a:extLst>
                    <a:ext uri="{FF2B5EF4-FFF2-40B4-BE49-F238E27FC236}">
                      <a16:creationId xmlns:a16="http://schemas.microsoft.com/office/drawing/2014/main" id="{549E8608-0918-A116-74AA-E9D4873186A5}"/>
                    </a:ext>
                  </a:extLst>
                </p:cNvPr>
                <p:cNvSpPr>
                  <a:spLocks noChangeShapeType="1"/>
                </p:cNvSpPr>
                <p:nvPr/>
              </p:nvSpPr>
              <p:spPr bwMode="auto">
                <a:xfrm>
                  <a:off x="3264009" y="237601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1" name="Line 432">
                  <a:extLst>
                    <a:ext uri="{FF2B5EF4-FFF2-40B4-BE49-F238E27FC236}">
                      <a16:creationId xmlns:a16="http://schemas.microsoft.com/office/drawing/2014/main" id="{E18CC698-B686-9277-128B-0BD3A675CBFE}"/>
                    </a:ext>
                  </a:extLst>
                </p:cNvPr>
                <p:cNvSpPr>
                  <a:spLocks noChangeShapeType="1"/>
                </p:cNvSpPr>
                <p:nvPr/>
              </p:nvSpPr>
              <p:spPr bwMode="auto">
                <a:xfrm>
                  <a:off x="3286978" y="2352270"/>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2" name="Line 433">
                  <a:extLst>
                    <a:ext uri="{FF2B5EF4-FFF2-40B4-BE49-F238E27FC236}">
                      <a16:creationId xmlns:a16="http://schemas.microsoft.com/office/drawing/2014/main" id="{5E13183C-59E5-BBDF-7724-0549A116FB44}"/>
                    </a:ext>
                  </a:extLst>
                </p:cNvPr>
                <p:cNvSpPr>
                  <a:spLocks noChangeShapeType="1"/>
                </p:cNvSpPr>
                <p:nvPr/>
              </p:nvSpPr>
              <p:spPr bwMode="auto">
                <a:xfrm>
                  <a:off x="3381410" y="244592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3" name="Line 434">
                  <a:extLst>
                    <a:ext uri="{FF2B5EF4-FFF2-40B4-BE49-F238E27FC236}">
                      <a16:creationId xmlns:a16="http://schemas.microsoft.com/office/drawing/2014/main" id="{60CF0DAF-FA83-4809-BDC0-B79F6CE045DC}"/>
                    </a:ext>
                  </a:extLst>
                </p:cNvPr>
                <p:cNvSpPr>
                  <a:spLocks noChangeShapeType="1"/>
                </p:cNvSpPr>
                <p:nvPr/>
              </p:nvSpPr>
              <p:spPr bwMode="auto">
                <a:xfrm>
                  <a:off x="3404380" y="242217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4" name="Line 435">
                  <a:extLst>
                    <a:ext uri="{FF2B5EF4-FFF2-40B4-BE49-F238E27FC236}">
                      <a16:creationId xmlns:a16="http://schemas.microsoft.com/office/drawing/2014/main" id="{805B63AA-D00E-5182-D7EF-653E7977A58F}"/>
                    </a:ext>
                  </a:extLst>
                </p:cNvPr>
                <p:cNvSpPr>
                  <a:spLocks noChangeShapeType="1"/>
                </p:cNvSpPr>
                <p:nvPr/>
              </p:nvSpPr>
              <p:spPr bwMode="auto">
                <a:xfrm>
                  <a:off x="3445215" y="2505275"/>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5" name="Line 436">
                  <a:extLst>
                    <a:ext uri="{FF2B5EF4-FFF2-40B4-BE49-F238E27FC236}">
                      <a16:creationId xmlns:a16="http://schemas.microsoft.com/office/drawing/2014/main" id="{46DCB5C5-88F4-8A25-39BD-6A916CAAADC6}"/>
                    </a:ext>
                  </a:extLst>
                </p:cNvPr>
                <p:cNvSpPr>
                  <a:spLocks noChangeShapeType="1"/>
                </p:cNvSpPr>
                <p:nvPr/>
              </p:nvSpPr>
              <p:spPr bwMode="auto">
                <a:xfrm>
                  <a:off x="3468185" y="2481533"/>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6" name="Line 437">
                  <a:extLst>
                    <a:ext uri="{FF2B5EF4-FFF2-40B4-BE49-F238E27FC236}">
                      <a16:creationId xmlns:a16="http://schemas.microsoft.com/office/drawing/2014/main" id="{4EB902EC-002F-F148-81EF-20B0DEB252D3}"/>
                    </a:ext>
                  </a:extLst>
                </p:cNvPr>
                <p:cNvSpPr>
                  <a:spLocks noChangeShapeType="1"/>
                </p:cNvSpPr>
                <p:nvPr/>
              </p:nvSpPr>
              <p:spPr bwMode="auto">
                <a:xfrm>
                  <a:off x="3496259" y="253561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7" name="Line 438">
                  <a:extLst>
                    <a:ext uri="{FF2B5EF4-FFF2-40B4-BE49-F238E27FC236}">
                      <a16:creationId xmlns:a16="http://schemas.microsoft.com/office/drawing/2014/main" id="{B5D57931-50DB-906C-E355-E30DD92D84AB}"/>
                    </a:ext>
                  </a:extLst>
                </p:cNvPr>
                <p:cNvSpPr>
                  <a:spLocks noChangeShapeType="1"/>
                </p:cNvSpPr>
                <p:nvPr/>
              </p:nvSpPr>
              <p:spPr bwMode="auto">
                <a:xfrm>
                  <a:off x="3519229" y="2511870"/>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8" name="Line 439">
                  <a:extLst>
                    <a:ext uri="{FF2B5EF4-FFF2-40B4-BE49-F238E27FC236}">
                      <a16:creationId xmlns:a16="http://schemas.microsoft.com/office/drawing/2014/main" id="{78C7310A-8487-18B1-B4B8-4565107B83FF}"/>
                    </a:ext>
                  </a:extLst>
                </p:cNvPr>
                <p:cNvSpPr>
                  <a:spLocks noChangeShapeType="1"/>
                </p:cNvSpPr>
                <p:nvPr/>
              </p:nvSpPr>
              <p:spPr bwMode="auto">
                <a:xfrm>
                  <a:off x="3496259" y="253561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9" name="Line 440">
                  <a:extLst>
                    <a:ext uri="{FF2B5EF4-FFF2-40B4-BE49-F238E27FC236}">
                      <a16:creationId xmlns:a16="http://schemas.microsoft.com/office/drawing/2014/main" id="{E290003E-A5D0-0E8A-F8A7-54DC406EDAAD}"/>
                    </a:ext>
                  </a:extLst>
                </p:cNvPr>
                <p:cNvSpPr>
                  <a:spLocks noChangeShapeType="1"/>
                </p:cNvSpPr>
                <p:nvPr/>
              </p:nvSpPr>
              <p:spPr bwMode="auto">
                <a:xfrm>
                  <a:off x="3519229" y="2511870"/>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0" name="Line 441">
                  <a:extLst>
                    <a:ext uri="{FF2B5EF4-FFF2-40B4-BE49-F238E27FC236}">
                      <a16:creationId xmlns:a16="http://schemas.microsoft.com/office/drawing/2014/main" id="{AB9E095E-5BB8-043D-C979-17CCB9C90C8C}"/>
                    </a:ext>
                  </a:extLst>
                </p:cNvPr>
                <p:cNvSpPr>
                  <a:spLocks noChangeShapeType="1"/>
                </p:cNvSpPr>
                <p:nvPr/>
              </p:nvSpPr>
              <p:spPr bwMode="auto">
                <a:xfrm>
                  <a:off x="3525610" y="254616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1" name="Line 442">
                  <a:extLst>
                    <a:ext uri="{FF2B5EF4-FFF2-40B4-BE49-F238E27FC236}">
                      <a16:creationId xmlns:a16="http://schemas.microsoft.com/office/drawing/2014/main" id="{DC5207CE-7013-BE93-4FFE-F6BD6FDF52BC}"/>
                    </a:ext>
                  </a:extLst>
                </p:cNvPr>
                <p:cNvSpPr>
                  <a:spLocks noChangeShapeType="1"/>
                </p:cNvSpPr>
                <p:nvPr/>
              </p:nvSpPr>
              <p:spPr bwMode="auto">
                <a:xfrm>
                  <a:off x="3548580" y="252242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2" name="Line 443">
                  <a:extLst>
                    <a:ext uri="{FF2B5EF4-FFF2-40B4-BE49-F238E27FC236}">
                      <a16:creationId xmlns:a16="http://schemas.microsoft.com/office/drawing/2014/main" id="{02E9FF5F-DF0B-EB4C-D445-7C7C3358B3F5}"/>
                    </a:ext>
                  </a:extLst>
                </p:cNvPr>
                <p:cNvSpPr>
                  <a:spLocks noChangeShapeType="1"/>
                </p:cNvSpPr>
                <p:nvPr/>
              </p:nvSpPr>
              <p:spPr bwMode="auto">
                <a:xfrm>
                  <a:off x="3529438" y="254616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3" name="Line 444">
                  <a:extLst>
                    <a:ext uri="{FF2B5EF4-FFF2-40B4-BE49-F238E27FC236}">
                      <a16:creationId xmlns:a16="http://schemas.microsoft.com/office/drawing/2014/main" id="{48E7ABA1-7723-7A29-D1A6-2938363E9CC1}"/>
                    </a:ext>
                  </a:extLst>
                </p:cNvPr>
                <p:cNvSpPr>
                  <a:spLocks noChangeShapeType="1"/>
                </p:cNvSpPr>
                <p:nvPr/>
              </p:nvSpPr>
              <p:spPr bwMode="auto">
                <a:xfrm>
                  <a:off x="3552408" y="252242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4" name="Line 445">
                  <a:extLst>
                    <a:ext uri="{FF2B5EF4-FFF2-40B4-BE49-F238E27FC236}">
                      <a16:creationId xmlns:a16="http://schemas.microsoft.com/office/drawing/2014/main" id="{AF029DA7-36A8-3349-BE72-8EC17EE23E14}"/>
                    </a:ext>
                  </a:extLst>
                </p:cNvPr>
                <p:cNvSpPr>
                  <a:spLocks noChangeShapeType="1"/>
                </p:cNvSpPr>
                <p:nvPr/>
              </p:nvSpPr>
              <p:spPr bwMode="auto">
                <a:xfrm>
                  <a:off x="3529438" y="254616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5" name="Line 446">
                  <a:extLst>
                    <a:ext uri="{FF2B5EF4-FFF2-40B4-BE49-F238E27FC236}">
                      <a16:creationId xmlns:a16="http://schemas.microsoft.com/office/drawing/2014/main" id="{6434460E-BD21-A5A0-DE8C-C4934933E9B2}"/>
                    </a:ext>
                  </a:extLst>
                </p:cNvPr>
                <p:cNvSpPr>
                  <a:spLocks noChangeShapeType="1"/>
                </p:cNvSpPr>
                <p:nvPr/>
              </p:nvSpPr>
              <p:spPr bwMode="auto">
                <a:xfrm>
                  <a:off x="3552408" y="252242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6" name="Line 447">
                  <a:extLst>
                    <a:ext uri="{FF2B5EF4-FFF2-40B4-BE49-F238E27FC236}">
                      <a16:creationId xmlns:a16="http://schemas.microsoft.com/office/drawing/2014/main" id="{CABB5CAC-4271-E364-F718-93557483DCC3}"/>
                    </a:ext>
                  </a:extLst>
                </p:cNvPr>
                <p:cNvSpPr>
                  <a:spLocks noChangeShapeType="1"/>
                </p:cNvSpPr>
                <p:nvPr/>
              </p:nvSpPr>
              <p:spPr bwMode="auto">
                <a:xfrm>
                  <a:off x="3609833" y="2556716"/>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7" name="Line 448">
                  <a:extLst>
                    <a:ext uri="{FF2B5EF4-FFF2-40B4-BE49-F238E27FC236}">
                      <a16:creationId xmlns:a16="http://schemas.microsoft.com/office/drawing/2014/main" id="{97416C67-CD41-5C46-473C-04B0E0D4EFB8}"/>
                    </a:ext>
                  </a:extLst>
                </p:cNvPr>
                <p:cNvSpPr>
                  <a:spLocks noChangeShapeType="1"/>
                </p:cNvSpPr>
                <p:nvPr/>
              </p:nvSpPr>
              <p:spPr bwMode="auto">
                <a:xfrm>
                  <a:off x="3632803" y="253297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8" name="Line 449">
                  <a:extLst>
                    <a:ext uri="{FF2B5EF4-FFF2-40B4-BE49-F238E27FC236}">
                      <a16:creationId xmlns:a16="http://schemas.microsoft.com/office/drawing/2014/main" id="{60A660F8-8F01-F6B0-AC8B-31C36AC00E99}"/>
                    </a:ext>
                  </a:extLst>
                </p:cNvPr>
                <p:cNvSpPr>
                  <a:spLocks noChangeShapeType="1"/>
                </p:cNvSpPr>
                <p:nvPr/>
              </p:nvSpPr>
              <p:spPr bwMode="auto">
                <a:xfrm>
                  <a:off x="3648116" y="256726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07" name="Group 1106">
                <a:extLst>
                  <a:ext uri="{FF2B5EF4-FFF2-40B4-BE49-F238E27FC236}">
                    <a16:creationId xmlns:a16="http://schemas.microsoft.com/office/drawing/2014/main" id="{C58A4D57-AC57-DDA1-6AE4-AD1EC32A8DF2}"/>
                  </a:ext>
                </a:extLst>
              </p:cNvPr>
              <p:cNvGrpSpPr/>
              <p:nvPr/>
            </p:nvGrpSpPr>
            <p:grpSpPr>
              <a:xfrm>
                <a:off x="3671086" y="2543526"/>
                <a:ext cx="502785" cy="218955"/>
                <a:chOff x="3671086" y="2543526"/>
                <a:chExt cx="502785" cy="218955"/>
              </a:xfrm>
            </p:grpSpPr>
            <p:sp>
              <p:nvSpPr>
                <p:cNvPr id="1290" name="Line 450">
                  <a:extLst>
                    <a:ext uri="{FF2B5EF4-FFF2-40B4-BE49-F238E27FC236}">
                      <a16:creationId xmlns:a16="http://schemas.microsoft.com/office/drawing/2014/main" id="{81295D6E-63AC-64EC-4C15-E2DF93169488}"/>
                    </a:ext>
                  </a:extLst>
                </p:cNvPr>
                <p:cNvSpPr>
                  <a:spLocks noChangeShapeType="1"/>
                </p:cNvSpPr>
                <p:nvPr/>
              </p:nvSpPr>
              <p:spPr bwMode="auto">
                <a:xfrm>
                  <a:off x="3671086" y="254352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1" name="Line 451">
                  <a:extLst>
                    <a:ext uri="{FF2B5EF4-FFF2-40B4-BE49-F238E27FC236}">
                      <a16:creationId xmlns:a16="http://schemas.microsoft.com/office/drawing/2014/main" id="{8A0F1F54-06D0-AAC9-35AD-401DC4B831C4}"/>
                    </a:ext>
                  </a:extLst>
                </p:cNvPr>
                <p:cNvSpPr>
                  <a:spLocks noChangeShapeType="1"/>
                </p:cNvSpPr>
                <p:nvPr/>
              </p:nvSpPr>
              <p:spPr bwMode="auto">
                <a:xfrm>
                  <a:off x="3761689" y="261870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2" name="Line 452">
                  <a:extLst>
                    <a:ext uri="{FF2B5EF4-FFF2-40B4-BE49-F238E27FC236}">
                      <a16:creationId xmlns:a16="http://schemas.microsoft.com/office/drawing/2014/main" id="{4A03B977-7F19-3481-5F24-9D55348B7712}"/>
                    </a:ext>
                  </a:extLst>
                </p:cNvPr>
                <p:cNvSpPr>
                  <a:spLocks noChangeShapeType="1"/>
                </p:cNvSpPr>
                <p:nvPr/>
              </p:nvSpPr>
              <p:spPr bwMode="auto">
                <a:xfrm>
                  <a:off x="3784659" y="259496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3" name="Line 453">
                  <a:extLst>
                    <a:ext uri="{FF2B5EF4-FFF2-40B4-BE49-F238E27FC236}">
                      <a16:creationId xmlns:a16="http://schemas.microsoft.com/office/drawing/2014/main" id="{BAC2B2BA-F35D-9206-AE5D-20674B1E5AD9}"/>
                    </a:ext>
                  </a:extLst>
                </p:cNvPr>
                <p:cNvSpPr>
                  <a:spLocks noChangeShapeType="1"/>
                </p:cNvSpPr>
                <p:nvPr/>
              </p:nvSpPr>
              <p:spPr bwMode="auto">
                <a:xfrm>
                  <a:off x="3787211" y="263981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4" name="Line 454">
                  <a:extLst>
                    <a:ext uri="{FF2B5EF4-FFF2-40B4-BE49-F238E27FC236}">
                      <a16:creationId xmlns:a16="http://schemas.microsoft.com/office/drawing/2014/main" id="{338752BE-312D-F350-9D86-6FB0F2085CAB}"/>
                    </a:ext>
                  </a:extLst>
                </p:cNvPr>
                <p:cNvSpPr>
                  <a:spLocks noChangeShapeType="1"/>
                </p:cNvSpPr>
                <p:nvPr/>
              </p:nvSpPr>
              <p:spPr bwMode="auto">
                <a:xfrm>
                  <a:off x="3810181" y="261607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5" name="Line 455">
                  <a:extLst>
                    <a:ext uri="{FF2B5EF4-FFF2-40B4-BE49-F238E27FC236}">
                      <a16:creationId xmlns:a16="http://schemas.microsoft.com/office/drawing/2014/main" id="{2DABF1E1-1EEE-87FB-189A-CE4890028F32}"/>
                    </a:ext>
                  </a:extLst>
                </p:cNvPr>
                <p:cNvSpPr>
                  <a:spLocks noChangeShapeType="1"/>
                </p:cNvSpPr>
                <p:nvPr/>
              </p:nvSpPr>
              <p:spPr bwMode="auto">
                <a:xfrm>
                  <a:off x="3815285" y="267147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6" name="Line 456">
                  <a:extLst>
                    <a:ext uri="{FF2B5EF4-FFF2-40B4-BE49-F238E27FC236}">
                      <a16:creationId xmlns:a16="http://schemas.microsoft.com/office/drawing/2014/main" id="{8557DB94-CD52-7384-8643-F9DA8FA52114}"/>
                    </a:ext>
                  </a:extLst>
                </p:cNvPr>
                <p:cNvSpPr>
                  <a:spLocks noChangeShapeType="1"/>
                </p:cNvSpPr>
                <p:nvPr/>
              </p:nvSpPr>
              <p:spPr bwMode="auto">
                <a:xfrm>
                  <a:off x="3838255" y="264772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7" name="Line 457">
                  <a:extLst>
                    <a:ext uri="{FF2B5EF4-FFF2-40B4-BE49-F238E27FC236}">
                      <a16:creationId xmlns:a16="http://schemas.microsoft.com/office/drawing/2014/main" id="{F313DF3E-D166-4D11-5BC8-97FE02DA0BAC}"/>
                    </a:ext>
                  </a:extLst>
                </p:cNvPr>
                <p:cNvSpPr>
                  <a:spLocks noChangeShapeType="1"/>
                </p:cNvSpPr>
                <p:nvPr/>
              </p:nvSpPr>
              <p:spPr bwMode="auto">
                <a:xfrm>
                  <a:off x="3820390" y="2683341"/>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8" name="Line 458">
                  <a:extLst>
                    <a:ext uri="{FF2B5EF4-FFF2-40B4-BE49-F238E27FC236}">
                      <a16:creationId xmlns:a16="http://schemas.microsoft.com/office/drawing/2014/main" id="{3FD788FC-1E45-9ED7-BC87-020C604B162D}"/>
                    </a:ext>
                  </a:extLst>
                </p:cNvPr>
                <p:cNvSpPr>
                  <a:spLocks noChangeShapeType="1"/>
                </p:cNvSpPr>
                <p:nvPr/>
              </p:nvSpPr>
              <p:spPr bwMode="auto">
                <a:xfrm>
                  <a:off x="3843360" y="265959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9" name="Line 459">
                  <a:extLst>
                    <a:ext uri="{FF2B5EF4-FFF2-40B4-BE49-F238E27FC236}">
                      <a16:creationId xmlns:a16="http://schemas.microsoft.com/office/drawing/2014/main" id="{17A1E150-683A-50DA-D2A5-93D88C63A117}"/>
                    </a:ext>
                  </a:extLst>
                </p:cNvPr>
                <p:cNvSpPr>
                  <a:spLocks noChangeShapeType="1"/>
                </p:cNvSpPr>
                <p:nvPr/>
              </p:nvSpPr>
              <p:spPr bwMode="auto">
                <a:xfrm>
                  <a:off x="3829322" y="2683341"/>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0" name="Line 460">
                  <a:extLst>
                    <a:ext uri="{FF2B5EF4-FFF2-40B4-BE49-F238E27FC236}">
                      <a16:creationId xmlns:a16="http://schemas.microsoft.com/office/drawing/2014/main" id="{20BB9E25-A8D3-C02B-BB0E-862E8511E264}"/>
                    </a:ext>
                  </a:extLst>
                </p:cNvPr>
                <p:cNvSpPr>
                  <a:spLocks noChangeShapeType="1"/>
                </p:cNvSpPr>
                <p:nvPr/>
              </p:nvSpPr>
              <p:spPr bwMode="auto">
                <a:xfrm>
                  <a:off x="3852292" y="265959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1" name="Line 461">
                  <a:extLst>
                    <a:ext uri="{FF2B5EF4-FFF2-40B4-BE49-F238E27FC236}">
                      <a16:creationId xmlns:a16="http://schemas.microsoft.com/office/drawing/2014/main" id="{B52CC45D-72C1-40A8-1E5B-2DD5F30E7614}"/>
                    </a:ext>
                  </a:extLst>
                </p:cNvPr>
                <p:cNvSpPr>
                  <a:spLocks noChangeShapeType="1"/>
                </p:cNvSpPr>
                <p:nvPr/>
              </p:nvSpPr>
              <p:spPr bwMode="auto">
                <a:xfrm>
                  <a:off x="3849740" y="269389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2" name="Line 462">
                  <a:extLst>
                    <a:ext uri="{FF2B5EF4-FFF2-40B4-BE49-F238E27FC236}">
                      <a16:creationId xmlns:a16="http://schemas.microsoft.com/office/drawing/2014/main" id="{2D70283C-5729-F63E-98E8-D4E66CF7FE9F}"/>
                    </a:ext>
                  </a:extLst>
                </p:cNvPr>
                <p:cNvSpPr>
                  <a:spLocks noChangeShapeType="1"/>
                </p:cNvSpPr>
                <p:nvPr/>
              </p:nvSpPr>
              <p:spPr bwMode="auto">
                <a:xfrm>
                  <a:off x="3872710" y="267015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3" name="Line 463">
                  <a:extLst>
                    <a:ext uri="{FF2B5EF4-FFF2-40B4-BE49-F238E27FC236}">
                      <a16:creationId xmlns:a16="http://schemas.microsoft.com/office/drawing/2014/main" id="{2FFDAC69-F58F-A307-2A9A-A508A6FCF03F}"/>
                    </a:ext>
                  </a:extLst>
                </p:cNvPr>
                <p:cNvSpPr>
                  <a:spLocks noChangeShapeType="1"/>
                </p:cNvSpPr>
                <p:nvPr/>
              </p:nvSpPr>
              <p:spPr bwMode="auto">
                <a:xfrm>
                  <a:off x="3888023" y="269389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4" name="Line 464">
                  <a:extLst>
                    <a:ext uri="{FF2B5EF4-FFF2-40B4-BE49-F238E27FC236}">
                      <a16:creationId xmlns:a16="http://schemas.microsoft.com/office/drawing/2014/main" id="{E0E2AD6E-EFDA-2A5B-CE0F-A3D78B7F5700}"/>
                    </a:ext>
                  </a:extLst>
                </p:cNvPr>
                <p:cNvSpPr>
                  <a:spLocks noChangeShapeType="1"/>
                </p:cNvSpPr>
                <p:nvPr/>
              </p:nvSpPr>
              <p:spPr bwMode="auto">
                <a:xfrm>
                  <a:off x="3910993" y="267015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5" name="Line 465">
                  <a:extLst>
                    <a:ext uri="{FF2B5EF4-FFF2-40B4-BE49-F238E27FC236}">
                      <a16:creationId xmlns:a16="http://schemas.microsoft.com/office/drawing/2014/main" id="{12F5884F-D722-9789-F2C0-0D93CCB63688}"/>
                    </a:ext>
                  </a:extLst>
                </p:cNvPr>
                <p:cNvSpPr>
                  <a:spLocks noChangeShapeType="1"/>
                </p:cNvSpPr>
                <p:nvPr/>
              </p:nvSpPr>
              <p:spPr bwMode="auto">
                <a:xfrm>
                  <a:off x="3908441" y="2704445"/>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6" name="Line 466">
                  <a:extLst>
                    <a:ext uri="{FF2B5EF4-FFF2-40B4-BE49-F238E27FC236}">
                      <a16:creationId xmlns:a16="http://schemas.microsoft.com/office/drawing/2014/main" id="{3BD59403-9FB3-F6D7-7DC3-862DF4645052}"/>
                    </a:ext>
                  </a:extLst>
                </p:cNvPr>
                <p:cNvSpPr>
                  <a:spLocks noChangeShapeType="1"/>
                </p:cNvSpPr>
                <p:nvPr/>
              </p:nvSpPr>
              <p:spPr bwMode="auto">
                <a:xfrm>
                  <a:off x="3931411" y="2680703"/>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7" name="Line 467">
                  <a:extLst>
                    <a:ext uri="{FF2B5EF4-FFF2-40B4-BE49-F238E27FC236}">
                      <a16:creationId xmlns:a16="http://schemas.microsoft.com/office/drawing/2014/main" id="{FB26C5E1-D0F2-4751-7A35-C2E4FC4920DE}"/>
                    </a:ext>
                  </a:extLst>
                </p:cNvPr>
                <p:cNvSpPr>
                  <a:spLocks noChangeShapeType="1"/>
                </p:cNvSpPr>
                <p:nvPr/>
              </p:nvSpPr>
              <p:spPr bwMode="auto">
                <a:xfrm>
                  <a:off x="3913545" y="2704445"/>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8" name="Line 468">
                  <a:extLst>
                    <a:ext uri="{FF2B5EF4-FFF2-40B4-BE49-F238E27FC236}">
                      <a16:creationId xmlns:a16="http://schemas.microsoft.com/office/drawing/2014/main" id="{66167761-0D55-326E-FDF9-8D9108A4D6E1}"/>
                    </a:ext>
                  </a:extLst>
                </p:cNvPr>
                <p:cNvSpPr>
                  <a:spLocks noChangeShapeType="1"/>
                </p:cNvSpPr>
                <p:nvPr/>
              </p:nvSpPr>
              <p:spPr bwMode="auto">
                <a:xfrm>
                  <a:off x="3936515" y="2680703"/>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9" name="Line 469">
                  <a:extLst>
                    <a:ext uri="{FF2B5EF4-FFF2-40B4-BE49-F238E27FC236}">
                      <a16:creationId xmlns:a16="http://schemas.microsoft.com/office/drawing/2014/main" id="{050B775E-44C5-CFC7-4C17-C2E09EDBFF76}"/>
                    </a:ext>
                  </a:extLst>
                </p:cNvPr>
                <p:cNvSpPr>
                  <a:spLocks noChangeShapeType="1"/>
                </p:cNvSpPr>
                <p:nvPr/>
              </p:nvSpPr>
              <p:spPr bwMode="auto">
                <a:xfrm>
                  <a:off x="3933963" y="2704445"/>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0" name="Line 470">
                  <a:extLst>
                    <a:ext uri="{FF2B5EF4-FFF2-40B4-BE49-F238E27FC236}">
                      <a16:creationId xmlns:a16="http://schemas.microsoft.com/office/drawing/2014/main" id="{B03F6C7F-6AB1-2231-59A1-1E73CEB3E293}"/>
                    </a:ext>
                  </a:extLst>
                </p:cNvPr>
                <p:cNvSpPr>
                  <a:spLocks noChangeShapeType="1"/>
                </p:cNvSpPr>
                <p:nvPr/>
              </p:nvSpPr>
              <p:spPr bwMode="auto">
                <a:xfrm>
                  <a:off x="3956933" y="2680703"/>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1" name="Line 471">
                  <a:extLst>
                    <a:ext uri="{FF2B5EF4-FFF2-40B4-BE49-F238E27FC236}">
                      <a16:creationId xmlns:a16="http://schemas.microsoft.com/office/drawing/2014/main" id="{4BDEF69A-DFCF-598F-3EDF-A3A61ACDD3DD}"/>
                    </a:ext>
                  </a:extLst>
                </p:cNvPr>
                <p:cNvSpPr>
                  <a:spLocks noChangeShapeType="1"/>
                </p:cNvSpPr>
                <p:nvPr/>
              </p:nvSpPr>
              <p:spPr bwMode="auto">
                <a:xfrm>
                  <a:off x="3967142" y="2704445"/>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2" name="Line 472">
                  <a:extLst>
                    <a:ext uri="{FF2B5EF4-FFF2-40B4-BE49-F238E27FC236}">
                      <a16:creationId xmlns:a16="http://schemas.microsoft.com/office/drawing/2014/main" id="{D99BBD79-17EA-0571-CD33-7780F7A03FE7}"/>
                    </a:ext>
                  </a:extLst>
                </p:cNvPr>
                <p:cNvSpPr>
                  <a:spLocks noChangeShapeType="1"/>
                </p:cNvSpPr>
                <p:nvPr/>
              </p:nvSpPr>
              <p:spPr bwMode="auto">
                <a:xfrm>
                  <a:off x="3990112" y="2680703"/>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3" name="Line 473">
                  <a:extLst>
                    <a:ext uri="{FF2B5EF4-FFF2-40B4-BE49-F238E27FC236}">
                      <a16:creationId xmlns:a16="http://schemas.microsoft.com/office/drawing/2014/main" id="{5C5C65C4-7EA9-A53D-0281-B5E4CA4F29C6}"/>
                    </a:ext>
                  </a:extLst>
                </p:cNvPr>
                <p:cNvSpPr>
                  <a:spLocks noChangeShapeType="1"/>
                </p:cNvSpPr>
                <p:nvPr/>
              </p:nvSpPr>
              <p:spPr bwMode="auto">
                <a:xfrm>
                  <a:off x="3983731" y="2704445"/>
                  <a:ext cx="47216"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4" name="Line 474">
                  <a:extLst>
                    <a:ext uri="{FF2B5EF4-FFF2-40B4-BE49-F238E27FC236}">
                      <a16:creationId xmlns:a16="http://schemas.microsoft.com/office/drawing/2014/main" id="{CE50E6A8-E0CA-4041-42F8-FED7EF3107FE}"/>
                    </a:ext>
                  </a:extLst>
                </p:cNvPr>
                <p:cNvSpPr>
                  <a:spLocks noChangeShapeType="1"/>
                </p:cNvSpPr>
                <p:nvPr/>
              </p:nvSpPr>
              <p:spPr bwMode="auto">
                <a:xfrm>
                  <a:off x="4007977" y="2680703"/>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5" name="Line 475">
                  <a:extLst>
                    <a:ext uri="{FF2B5EF4-FFF2-40B4-BE49-F238E27FC236}">
                      <a16:creationId xmlns:a16="http://schemas.microsoft.com/office/drawing/2014/main" id="{B0AA19D7-F303-050B-40A0-055A123F7554}"/>
                    </a:ext>
                  </a:extLst>
                </p:cNvPr>
                <p:cNvSpPr>
                  <a:spLocks noChangeShapeType="1"/>
                </p:cNvSpPr>
                <p:nvPr/>
              </p:nvSpPr>
              <p:spPr bwMode="auto">
                <a:xfrm>
                  <a:off x="4005425" y="271499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6" name="Line 476">
                  <a:extLst>
                    <a:ext uri="{FF2B5EF4-FFF2-40B4-BE49-F238E27FC236}">
                      <a16:creationId xmlns:a16="http://schemas.microsoft.com/office/drawing/2014/main" id="{311F5C4E-21DE-F011-7EA2-0633C9288166}"/>
                    </a:ext>
                  </a:extLst>
                </p:cNvPr>
                <p:cNvSpPr>
                  <a:spLocks noChangeShapeType="1"/>
                </p:cNvSpPr>
                <p:nvPr/>
              </p:nvSpPr>
              <p:spPr bwMode="auto">
                <a:xfrm>
                  <a:off x="4028395" y="269125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7" name="Line 477">
                  <a:extLst>
                    <a:ext uri="{FF2B5EF4-FFF2-40B4-BE49-F238E27FC236}">
                      <a16:creationId xmlns:a16="http://schemas.microsoft.com/office/drawing/2014/main" id="{45A11F64-2964-4DB7-805E-E2F93E4AFB43}"/>
                    </a:ext>
                  </a:extLst>
                </p:cNvPr>
                <p:cNvSpPr>
                  <a:spLocks noChangeShapeType="1"/>
                </p:cNvSpPr>
                <p:nvPr/>
              </p:nvSpPr>
              <p:spPr bwMode="auto">
                <a:xfrm>
                  <a:off x="4009253" y="271499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8" name="Line 478">
                  <a:extLst>
                    <a:ext uri="{FF2B5EF4-FFF2-40B4-BE49-F238E27FC236}">
                      <a16:creationId xmlns:a16="http://schemas.microsoft.com/office/drawing/2014/main" id="{CC773CC1-AEB2-276E-6D5D-2F24E2FD6C6D}"/>
                    </a:ext>
                  </a:extLst>
                </p:cNvPr>
                <p:cNvSpPr>
                  <a:spLocks noChangeShapeType="1"/>
                </p:cNvSpPr>
                <p:nvPr/>
              </p:nvSpPr>
              <p:spPr bwMode="auto">
                <a:xfrm>
                  <a:off x="4032223" y="269125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9" name="Line 479">
                  <a:extLst>
                    <a:ext uri="{FF2B5EF4-FFF2-40B4-BE49-F238E27FC236}">
                      <a16:creationId xmlns:a16="http://schemas.microsoft.com/office/drawing/2014/main" id="{AB415B21-03EC-598F-233D-DE91F1B3F453}"/>
                    </a:ext>
                  </a:extLst>
                </p:cNvPr>
                <p:cNvSpPr>
                  <a:spLocks noChangeShapeType="1"/>
                </p:cNvSpPr>
                <p:nvPr/>
              </p:nvSpPr>
              <p:spPr bwMode="auto">
                <a:xfrm>
                  <a:off x="4022014" y="271499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0" name="Line 480">
                  <a:extLst>
                    <a:ext uri="{FF2B5EF4-FFF2-40B4-BE49-F238E27FC236}">
                      <a16:creationId xmlns:a16="http://schemas.microsoft.com/office/drawing/2014/main" id="{2478738D-473E-EBFC-70D4-770AF94DE7C1}"/>
                    </a:ext>
                  </a:extLst>
                </p:cNvPr>
                <p:cNvSpPr>
                  <a:spLocks noChangeShapeType="1"/>
                </p:cNvSpPr>
                <p:nvPr/>
              </p:nvSpPr>
              <p:spPr bwMode="auto">
                <a:xfrm>
                  <a:off x="4044984" y="269125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1" name="Line 481">
                  <a:extLst>
                    <a:ext uri="{FF2B5EF4-FFF2-40B4-BE49-F238E27FC236}">
                      <a16:creationId xmlns:a16="http://schemas.microsoft.com/office/drawing/2014/main" id="{2A9FC33D-87FC-96DA-27ED-CDBBFEC13E01}"/>
                    </a:ext>
                  </a:extLst>
                </p:cNvPr>
                <p:cNvSpPr>
                  <a:spLocks noChangeShapeType="1"/>
                </p:cNvSpPr>
                <p:nvPr/>
              </p:nvSpPr>
              <p:spPr bwMode="auto">
                <a:xfrm>
                  <a:off x="4027119" y="272686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2" name="Line 482">
                  <a:extLst>
                    <a:ext uri="{FF2B5EF4-FFF2-40B4-BE49-F238E27FC236}">
                      <a16:creationId xmlns:a16="http://schemas.microsoft.com/office/drawing/2014/main" id="{CA9DFBD1-ACF0-0D1B-5283-29DEE1670482}"/>
                    </a:ext>
                  </a:extLst>
                </p:cNvPr>
                <p:cNvSpPr>
                  <a:spLocks noChangeShapeType="1"/>
                </p:cNvSpPr>
                <p:nvPr/>
              </p:nvSpPr>
              <p:spPr bwMode="auto">
                <a:xfrm>
                  <a:off x="4050088" y="270312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3" name="Line 483">
                  <a:extLst>
                    <a:ext uri="{FF2B5EF4-FFF2-40B4-BE49-F238E27FC236}">
                      <a16:creationId xmlns:a16="http://schemas.microsoft.com/office/drawing/2014/main" id="{34483B13-65DB-A2BC-05B9-E6FE3BB6F4D7}"/>
                    </a:ext>
                  </a:extLst>
                </p:cNvPr>
                <p:cNvSpPr>
                  <a:spLocks noChangeShapeType="1"/>
                </p:cNvSpPr>
                <p:nvPr/>
              </p:nvSpPr>
              <p:spPr bwMode="auto">
                <a:xfrm>
                  <a:off x="4030947" y="272686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4" name="Line 484">
                  <a:extLst>
                    <a:ext uri="{FF2B5EF4-FFF2-40B4-BE49-F238E27FC236}">
                      <a16:creationId xmlns:a16="http://schemas.microsoft.com/office/drawing/2014/main" id="{D892B921-5E65-5DEE-29D5-2E2F1904DE07}"/>
                    </a:ext>
                  </a:extLst>
                </p:cNvPr>
                <p:cNvSpPr>
                  <a:spLocks noChangeShapeType="1"/>
                </p:cNvSpPr>
                <p:nvPr/>
              </p:nvSpPr>
              <p:spPr bwMode="auto">
                <a:xfrm>
                  <a:off x="4053917" y="270312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5" name="Line 485">
                  <a:extLst>
                    <a:ext uri="{FF2B5EF4-FFF2-40B4-BE49-F238E27FC236}">
                      <a16:creationId xmlns:a16="http://schemas.microsoft.com/office/drawing/2014/main" id="{FA1ECE2B-0B52-20A1-389A-E0C65F5BA11F}"/>
                    </a:ext>
                  </a:extLst>
                </p:cNvPr>
                <p:cNvSpPr>
                  <a:spLocks noChangeShapeType="1"/>
                </p:cNvSpPr>
                <p:nvPr/>
              </p:nvSpPr>
              <p:spPr bwMode="auto">
                <a:xfrm>
                  <a:off x="4030947" y="272686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6" name="Line 486">
                  <a:extLst>
                    <a:ext uri="{FF2B5EF4-FFF2-40B4-BE49-F238E27FC236}">
                      <a16:creationId xmlns:a16="http://schemas.microsoft.com/office/drawing/2014/main" id="{EE1AE574-B6C7-CBF1-E727-620877EAD7AA}"/>
                    </a:ext>
                  </a:extLst>
                </p:cNvPr>
                <p:cNvSpPr>
                  <a:spLocks noChangeShapeType="1"/>
                </p:cNvSpPr>
                <p:nvPr/>
              </p:nvSpPr>
              <p:spPr bwMode="auto">
                <a:xfrm>
                  <a:off x="4053917" y="270312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7" name="Line 487">
                  <a:extLst>
                    <a:ext uri="{FF2B5EF4-FFF2-40B4-BE49-F238E27FC236}">
                      <a16:creationId xmlns:a16="http://schemas.microsoft.com/office/drawing/2014/main" id="{7DAB8589-CABF-F268-A8EE-307884579320}"/>
                    </a:ext>
                  </a:extLst>
                </p:cNvPr>
                <p:cNvSpPr>
                  <a:spLocks noChangeShapeType="1"/>
                </p:cNvSpPr>
                <p:nvPr/>
              </p:nvSpPr>
              <p:spPr bwMode="auto">
                <a:xfrm>
                  <a:off x="4034775" y="272686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8" name="Line 488">
                  <a:extLst>
                    <a:ext uri="{FF2B5EF4-FFF2-40B4-BE49-F238E27FC236}">
                      <a16:creationId xmlns:a16="http://schemas.microsoft.com/office/drawing/2014/main" id="{ECE5EE25-9B21-B7CF-773C-937AD97AFD5C}"/>
                    </a:ext>
                  </a:extLst>
                </p:cNvPr>
                <p:cNvSpPr>
                  <a:spLocks noChangeShapeType="1"/>
                </p:cNvSpPr>
                <p:nvPr/>
              </p:nvSpPr>
              <p:spPr bwMode="auto">
                <a:xfrm>
                  <a:off x="4057745" y="270312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9" name="Line 489">
                  <a:extLst>
                    <a:ext uri="{FF2B5EF4-FFF2-40B4-BE49-F238E27FC236}">
                      <a16:creationId xmlns:a16="http://schemas.microsoft.com/office/drawing/2014/main" id="{82F497B6-ED7B-8D3E-AD75-3E8A195E1A11}"/>
                    </a:ext>
                  </a:extLst>
                </p:cNvPr>
                <p:cNvSpPr>
                  <a:spLocks noChangeShapeType="1"/>
                </p:cNvSpPr>
                <p:nvPr/>
              </p:nvSpPr>
              <p:spPr bwMode="auto">
                <a:xfrm>
                  <a:off x="4043708" y="272686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0" name="Line 490">
                  <a:extLst>
                    <a:ext uri="{FF2B5EF4-FFF2-40B4-BE49-F238E27FC236}">
                      <a16:creationId xmlns:a16="http://schemas.microsoft.com/office/drawing/2014/main" id="{461CBBA2-E179-0DA6-E3F9-436287EB3756}"/>
                    </a:ext>
                  </a:extLst>
                </p:cNvPr>
                <p:cNvSpPr>
                  <a:spLocks noChangeShapeType="1"/>
                </p:cNvSpPr>
                <p:nvPr/>
              </p:nvSpPr>
              <p:spPr bwMode="auto">
                <a:xfrm>
                  <a:off x="4066678" y="270312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1" name="Line 491">
                  <a:extLst>
                    <a:ext uri="{FF2B5EF4-FFF2-40B4-BE49-F238E27FC236}">
                      <a16:creationId xmlns:a16="http://schemas.microsoft.com/office/drawing/2014/main" id="{AE378FA2-7A05-6E05-8F7E-3E8CF6B32ECA}"/>
                    </a:ext>
                  </a:extLst>
                </p:cNvPr>
                <p:cNvSpPr>
                  <a:spLocks noChangeShapeType="1"/>
                </p:cNvSpPr>
                <p:nvPr/>
              </p:nvSpPr>
              <p:spPr bwMode="auto">
                <a:xfrm>
                  <a:off x="4051365" y="272686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2" name="Line 492">
                  <a:extLst>
                    <a:ext uri="{FF2B5EF4-FFF2-40B4-BE49-F238E27FC236}">
                      <a16:creationId xmlns:a16="http://schemas.microsoft.com/office/drawing/2014/main" id="{F1145DBF-13AF-2A34-82B9-4200E9F0F62F}"/>
                    </a:ext>
                  </a:extLst>
                </p:cNvPr>
                <p:cNvSpPr>
                  <a:spLocks noChangeShapeType="1"/>
                </p:cNvSpPr>
                <p:nvPr/>
              </p:nvSpPr>
              <p:spPr bwMode="auto">
                <a:xfrm>
                  <a:off x="4074334" y="270312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3" name="Line 493">
                  <a:extLst>
                    <a:ext uri="{FF2B5EF4-FFF2-40B4-BE49-F238E27FC236}">
                      <a16:creationId xmlns:a16="http://schemas.microsoft.com/office/drawing/2014/main" id="{867FF034-6661-7C05-D5C1-8690F31FE045}"/>
                    </a:ext>
                  </a:extLst>
                </p:cNvPr>
                <p:cNvSpPr>
                  <a:spLocks noChangeShapeType="1"/>
                </p:cNvSpPr>
                <p:nvPr/>
              </p:nvSpPr>
              <p:spPr bwMode="auto">
                <a:xfrm>
                  <a:off x="4060297" y="272686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4" name="Line 494">
                  <a:extLst>
                    <a:ext uri="{FF2B5EF4-FFF2-40B4-BE49-F238E27FC236}">
                      <a16:creationId xmlns:a16="http://schemas.microsoft.com/office/drawing/2014/main" id="{64144315-A518-EC9E-F44D-3410F6659A3E}"/>
                    </a:ext>
                  </a:extLst>
                </p:cNvPr>
                <p:cNvSpPr>
                  <a:spLocks noChangeShapeType="1"/>
                </p:cNvSpPr>
                <p:nvPr/>
              </p:nvSpPr>
              <p:spPr bwMode="auto">
                <a:xfrm>
                  <a:off x="4083267" y="270312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5" name="Line 495">
                  <a:extLst>
                    <a:ext uri="{FF2B5EF4-FFF2-40B4-BE49-F238E27FC236}">
                      <a16:creationId xmlns:a16="http://schemas.microsoft.com/office/drawing/2014/main" id="{CD5AC837-CDAE-E816-D475-8BAF07E9D7CC}"/>
                    </a:ext>
                  </a:extLst>
                </p:cNvPr>
                <p:cNvSpPr>
                  <a:spLocks noChangeShapeType="1"/>
                </p:cNvSpPr>
                <p:nvPr/>
              </p:nvSpPr>
              <p:spPr bwMode="auto">
                <a:xfrm>
                  <a:off x="4080715" y="272686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6" name="Line 496">
                  <a:extLst>
                    <a:ext uri="{FF2B5EF4-FFF2-40B4-BE49-F238E27FC236}">
                      <a16:creationId xmlns:a16="http://schemas.microsoft.com/office/drawing/2014/main" id="{5C3CFF94-6ABE-7963-EE57-2177945697EA}"/>
                    </a:ext>
                  </a:extLst>
                </p:cNvPr>
                <p:cNvSpPr>
                  <a:spLocks noChangeShapeType="1"/>
                </p:cNvSpPr>
                <p:nvPr/>
              </p:nvSpPr>
              <p:spPr bwMode="auto">
                <a:xfrm>
                  <a:off x="4103685" y="270312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7" name="Line 497">
                  <a:extLst>
                    <a:ext uri="{FF2B5EF4-FFF2-40B4-BE49-F238E27FC236}">
                      <a16:creationId xmlns:a16="http://schemas.microsoft.com/office/drawing/2014/main" id="{BD9BA1DC-4F1D-CAFF-BB9B-C9F74A016742}"/>
                    </a:ext>
                  </a:extLst>
                </p:cNvPr>
                <p:cNvSpPr>
                  <a:spLocks noChangeShapeType="1"/>
                </p:cNvSpPr>
                <p:nvPr/>
              </p:nvSpPr>
              <p:spPr bwMode="auto">
                <a:xfrm>
                  <a:off x="4115170" y="273873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8" name="Line 498">
                  <a:extLst>
                    <a:ext uri="{FF2B5EF4-FFF2-40B4-BE49-F238E27FC236}">
                      <a16:creationId xmlns:a16="http://schemas.microsoft.com/office/drawing/2014/main" id="{1DF99B52-BDBC-2D60-C154-BD335E441346}"/>
                    </a:ext>
                  </a:extLst>
                </p:cNvPr>
                <p:cNvSpPr>
                  <a:spLocks noChangeShapeType="1"/>
                </p:cNvSpPr>
                <p:nvPr/>
              </p:nvSpPr>
              <p:spPr bwMode="auto">
                <a:xfrm>
                  <a:off x="4138140" y="271499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9" name="Line 499">
                  <a:extLst>
                    <a:ext uri="{FF2B5EF4-FFF2-40B4-BE49-F238E27FC236}">
                      <a16:creationId xmlns:a16="http://schemas.microsoft.com/office/drawing/2014/main" id="{82512230-6233-3BCC-5806-FEF1ABA45503}"/>
                    </a:ext>
                  </a:extLst>
                </p:cNvPr>
                <p:cNvSpPr>
                  <a:spLocks noChangeShapeType="1"/>
                </p:cNvSpPr>
                <p:nvPr/>
              </p:nvSpPr>
              <p:spPr bwMode="auto">
                <a:xfrm>
                  <a:off x="4127931" y="275192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08" name="Group 1107">
                <a:extLst>
                  <a:ext uri="{FF2B5EF4-FFF2-40B4-BE49-F238E27FC236}">
                    <a16:creationId xmlns:a16="http://schemas.microsoft.com/office/drawing/2014/main" id="{D6246E49-78F3-ADCF-14A0-C3CAFE8E3999}"/>
                  </a:ext>
                </a:extLst>
              </p:cNvPr>
              <p:cNvGrpSpPr/>
              <p:nvPr/>
            </p:nvGrpSpPr>
            <p:grpSpPr>
              <a:xfrm>
                <a:off x="4135587" y="2728187"/>
                <a:ext cx="593389" cy="226869"/>
                <a:chOff x="4135587" y="2728187"/>
                <a:chExt cx="593389" cy="226869"/>
              </a:xfrm>
            </p:grpSpPr>
            <p:sp>
              <p:nvSpPr>
                <p:cNvPr id="1240" name="Line 500">
                  <a:extLst>
                    <a:ext uri="{FF2B5EF4-FFF2-40B4-BE49-F238E27FC236}">
                      <a16:creationId xmlns:a16="http://schemas.microsoft.com/office/drawing/2014/main" id="{4F9684FE-EA34-F548-81D7-C0AFF92B859A}"/>
                    </a:ext>
                  </a:extLst>
                </p:cNvPr>
                <p:cNvSpPr>
                  <a:spLocks noChangeShapeType="1"/>
                </p:cNvSpPr>
                <p:nvPr/>
              </p:nvSpPr>
              <p:spPr bwMode="auto">
                <a:xfrm>
                  <a:off x="4150901" y="272818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1" name="Line 501">
                  <a:extLst>
                    <a:ext uri="{FF2B5EF4-FFF2-40B4-BE49-F238E27FC236}">
                      <a16:creationId xmlns:a16="http://schemas.microsoft.com/office/drawing/2014/main" id="{EE14A5A7-F594-C200-E742-E1DB87E249CF}"/>
                    </a:ext>
                  </a:extLst>
                </p:cNvPr>
                <p:cNvSpPr>
                  <a:spLocks noChangeShapeType="1"/>
                </p:cNvSpPr>
                <p:nvPr/>
              </p:nvSpPr>
              <p:spPr bwMode="auto">
                <a:xfrm>
                  <a:off x="4135587" y="275192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2" name="Line 502">
                  <a:extLst>
                    <a:ext uri="{FF2B5EF4-FFF2-40B4-BE49-F238E27FC236}">
                      <a16:creationId xmlns:a16="http://schemas.microsoft.com/office/drawing/2014/main" id="{CCB0347D-23D1-9E1C-C453-04470AA19DA9}"/>
                    </a:ext>
                  </a:extLst>
                </p:cNvPr>
                <p:cNvSpPr>
                  <a:spLocks noChangeShapeType="1"/>
                </p:cNvSpPr>
                <p:nvPr/>
              </p:nvSpPr>
              <p:spPr bwMode="auto">
                <a:xfrm>
                  <a:off x="4158557" y="272818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3" name="Line 503">
                  <a:extLst>
                    <a:ext uri="{FF2B5EF4-FFF2-40B4-BE49-F238E27FC236}">
                      <a16:creationId xmlns:a16="http://schemas.microsoft.com/office/drawing/2014/main" id="{3589F32A-D3CB-18EF-60C5-5EE1A6888D89}"/>
                    </a:ext>
                  </a:extLst>
                </p:cNvPr>
                <p:cNvSpPr>
                  <a:spLocks noChangeShapeType="1"/>
                </p:cNvSpPr>
                <p:nvPr/>
              </p:nvSpPr>
              <p:spPr bwMode="auto">
                <a:xfrm>
                  <a:off x="4153453" y="275192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4" name="Line 504">
                  <a:extLst>
                    <a:ext uri="{FF2B5EF4-FFF2-40B4-BE49-F238E27FC236}">
                      <a16:creationId xmlns:a16="http://schemas.microsoft.com/office/drawing/2014/main" id="{13D1657D-0DBC-E3BB-C393-0660BE256637}"/>
                    </a:ext>
                  </a:extLst>
                </p:cNvPr>
                <p:cNvSpPr>
                  <a:spLocks noChangeShapeType="1"/>
                </p:cNvSpPr>
                <p:nvPr/>
              </p:nvSpPr>
              <p:spPr bwMode="auto">
                <a:xfrm>
                  <a:off x="4176423" y="272818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5" name="Line 505">
                  <a:extLst>
                    <a:ext uri="{FF2B5EF4-FFF2-40B4-BE49-F238E27FC236}">
                      <a16:creationId xmlns:a16="http://schemas.microsoft.com/office/drawing/2014/main" id="{FFEE326E-9D9C-4F4F-FC9E-0BFF8BF2CC38}"/>
                    </a:ext>
                  </a:extLst>
                </p:cNvPr>
                <p:cNvSpPr>
                  <a:spLocks noChangeShapeType="1"/>
                </p:cNvSpPr>
                <p:nvPr/>
              </p:nvSpPr>
              <p:spPr bwMode="auto">
                <a:xfrm>
                  <a:off x="4173871" y="276380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6" name="Line 506">
                  <a:extLst>
                    <a:ext uri="{FF2B5EF4-FFF2-40B4-BE49-F238E27FC236}">
                      <a16:creationId xmlns:a16="http://schemas.microsoft.com/office/drawing/2014/main" id="{21147C3B-4521-4D4C-C1F5-9FF48B5F73D0}"/>
                    </a:ext>
                  </a:extLst>
                </p:cNvPr>
                <p:cNvSpPr>
                  <a:spLocks noChangeShapeType="1"/>
                </p:cNvSpPr>
                <p:nvPr/>
              </p:nvSpPr>
              <p:spPr bwMode="auto">
                <a:xfrm>
                  <a:off x="4196840" y="2740058"/>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7" name="Line 507">
                  <a:extLst>
                    <a:ext uri="{FF2B5EF4-FFF2-40B4-BE49-F238E27FC236}">
                      <a16:creationId xmlns:a16="http://schemas.microsoft.com/office/drawing/2014/main" id="{DEDF174C-EC69-C926-9B93-2A84575928C5}"/>
                    </a:ext>
                  </a:extLst>
                </p:cNvPr>
                <p:cNvSpPr>
                  <a:spLocks noChangeShapeType="1"/>
                </p:cNvSpPr>
                <p:nvPr/>
              </p:nvSpPr>
              <p:spPr bwMode="auto">
                <a:xfrm>
                  <a:off x="4173871" y="276380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8" name="Line 508">
                  <a:extLst>
                    <a:ext uri="{FF2B5EF4-FFF2-40B4-BE49-F238E27FC236}">
                      <a16:creationId xmlns:a16="http://schemas.microsoft.com/office/drawing/2014/main" id="{81D20477-59BF-8D45-BD0C-BB4447218A93}"/>
                    </a:ext>
                  </a:extLst>
                </p:cNvPr>
                <p:cNvSpPr>
                  <a:spLocks noChangeShapeType="1"/>
                </p:cNvSpPr>
                <p:nvPr/>
              </p:nvSpPr>
              <p:spPr bwMode="auto">
                <a:xfrm>
                  <a:off x="4196840" y="2740058"/>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9" name="Line 509">
                  <a:extLst>
                    <a:ext uri="{FF2B5EF4-FFF2-40B4-BE49-F238E27FC236}">
                      <a16:creationId xmlns:a16="http://schemas.microsoft.com/office/drawing/2014/main" id="{758672D8-2854-3AE5-63CE-B8C0BEFE14AD}"/>
                    </a:ext>
                  </a:extLst>
                </p:cNvPr>
                <p:cNvSpPr>
                  <a:spLocks noChangeShapeType="1"/>
                </p:cNvSpPr>
                <p:nvPr/>
              </p:nvSpPr>
              <p:spPr bwMode="auto">
                <a:xfrm>
                  <a:off x="4195564" y="276380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0" name="Line 510">
                  <a:extLst>
                    <a:ext uri="{FF2B5EF4-FFF2-40B4-BE49-F238E27FC236}">
                      <a16:creationId xmlns:a16="http://schemas.microsoft.com/office/drawing/2014/main" id="{943A328C-1B71-E12A-B231-60C6619E7B32}"/>
                    </a:ext>
                  </a:extLst>
                </p:cNvPr>
                <p:cNvSpPr>
                  <a:spLocks noChangeShapeType="1"/>
                </p:cNvSpPr>
                <p:nvPr/>
              </p:nvSpPr>
              <p:spPr bwMode="auto">
                <a:xfrm>
                  <a:off x="4218534" y="2740058"/>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1" name="Line 511">
                  <a:extLst>
                    <a:ext uri="{FF2B5EF4-FFF2-40B4-BE49-F238E27FC236}">
                      <a16:creationId xmlns:a16="http://schemas.microsoft.com/office/drawing/2014/main" id="{0DB52135-C063-0A56-6DCE-4289EBC94961}"/>
                    </a:ext>
                  </a:extLst>
                </p:cNvPr>
                <p:cNvSpPr>
                  <a:spLocks noChangeShapeType="1"/>
                </p:cNvSpPr>
                <p:nvPr/>
              </p:nvSpPr>
              <p:spPr bwMode="auto">
                <a:xfrm>
                  <a:off x="4224915" y="279018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2" name="Line 512">
                  <a:extLst>
                    <a:ext uri="{FF2B5EF4-FFF2-40B4-BE49-F238E27FC236}">
                      <a16:creationId xmlns:a16="http://schemas.microsoft.com/office/drawing/2014/main" id="{1F05467D-0C5E-1C19-1CE2-51EE3B2A2BBB}"/>
                    </a:ext>
                  </a:extLst>
                </p:cNvPr>
                <p:cNvSpPr>
                  <a:spLocks noChangeShapeType="1"/>
                </p:cNvSpPr>
                <p:nvPr/>
              </p:nvSpPr>
              <p:spPr bwMode="auto">
                <a:xfrm>
                  <a:off x="4247885" y="276643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3" name="Line 513">
                  <a:extLst>
                    <a:ext uri="{FF2B5EF4-FFF2-40B4-BE49-F238E27FC236}">
                      <a16:creationId xmlns:a16="http://schemas.microsoft.com/office/drawing/2014/main" id="{B32C5021-0861-786C-8CCA-1C48A4D774D5}"/>
                    </a:ext>
                  </a:extLst>
                </p:cNvPr>
                <p:cNvSpPr>
                  <a:spLocks noChangeShapeType="1"/>
                </p:cNvSpPr>
                <p:nvPr/>
              </p:nvSpPr>
              <p:spPr bwMode="auto">
                <a:xfrm>
                  <a:off x="4232571" y="280337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4" name="Line 514">
                  <a:extLst>
                    <a:ext uri="{FF2B5EF4-FFF2-40B4-BE49-F238E27FC236}">
                      <a16:creationId xmlns:a16="http://schemas.microsoft.com/office/drawing/2014/main" id="{13F9BE68-D0CD-51C3-A625-F4A5969C6517}"/>
                    </a:ext>
                  </a:extLst>
                </p:cNvPr>
                <p:cNvSpPr>
                  <a:spLocks noChangeShapeType="1"/>
                </p:cNvSpPr>
                <p:nvPr/>
              </p:nvSpPr>
              <p:spPr bwMode="auto">
                <a:xfrm>
                  <a:off x="4255541" y="277962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5" name="Line 515">
                  <a:extLst>
                    <a:ext uri="{FF2B5EF4-FFF2-40B4-BE49-F238E27FC236}">
                      <a16:creationId xmlns:a16="http://schemas.microsoft.com/office/drawing/2014/main" id="{0A574BCD-2753-BC15-E588-83FD56B22083}"/>
                    </a:ext>
                  </a:extLst>
                </p:cNvPr>
                <p:cNvSpPr>
                  <a:spLocks noChangeShapeType="1"/>
                </p:cNvSpPr>
                <p:nvPr/>
              </p:nvSpPr>
              <p:spPr bwMode="auto">
                <a:xfrm>
                  <a:off x="4258093" y="281656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6" name="Line 516">
                  <a:extLst>
                    <a:ext uri="{FF2B5EF4-FFF2-40B4-BE49-F238E27FC236}">
                      <a16:creationId xmlns:a16="http://schemas.microsoft.com/office/drawing/2014/main" id="{4F9AFE40-0385-72BD-C0B5-6091ADAFB332}"/>
                    </a:ext>
                  </a:extLst>
                </p:cNvPr>
                <p:cNvSpPr>
                  <a:spLocks noChangeShapeType="1"/>
                </p:cNvSpPr>
                <p:nvPr/>
              </p:nvSpPr>
              <p:spPr bwMode="auto">
                <a:xfrm>
                  <a:off x="4281063" y="279281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7" name="Line 517">
                  <a:extLst>
                    <a:ext uri="{FF2B5EF4-FFF2-40B4-BE49-F238E27FC236}">
                      <a16:creationId xmlns:a16="http://schemas.microsoft.com/office/drawing/2014/main" id="{23DE8A8A-691B-19F0-2451-A5CE9C798714}"/>
                    </a:ext>
                  </a:extLst>
                </p:cNvPr>
                <p:cNvSpPr>
                  <a:spLocks noChangeShapeType="1"/>
                </p:cNvSpPr>
                <p:nvPr/>
              </p:nvSpPr>
              <p:spPr bwMode="auto">
                <a:xfrm>
                  <a:off x="4287444" y="281656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8" name="Line 518">
                  <a:extLst>
                    <a:ext uri="{FF2B5EF4-FFF2-40B4-BE49-F238E27FC236}">
                      <a16:creationId xmlns:a16="http://schemas.microsoft.com/office/drawing/2014/main" id="{6F10741E-73B2-BF06-98F0-46903B4540A0}"/>
                    </a:ext>
                  </a:extLst>
                </p:cNvPr>
                <p:cNvSpPr>
                  <a:spLocks noChangeShapeType="1"/>
                </p:cNvSpPr>
                <p:nvPr/>
              </p:nvSpPr>
              <p:spPr bwMode="auto">
                <a:xfrm>
                  <a:off x="4310414" y="279281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9" name="Line 519">
                  <a:extLst>
                    <a:ext uri="{FF2B5EF4-FFF2-40B4-BE49-F238E27FC236}">
                      <a16:creationId xmlns:a16="http://schemas.microsoft.com/office/drawing/2014/main" id="{19DE9473-4D85-5948-CE24-ED7AE825EF81}"/>
                    </a:ext>
                  </a:extLst>
                </p:cNvPr>
                <p:cNvSpPr>
                  <a:spLocks noChangeShapeType="1"/>
                </p:cNvSpPr>
                <p:nvPr/>
              </p:nvSpPr>
              <p:spPr bwMode="auto">
                <a:xfrm>
                  <a:off x="4296376" y="281656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0" name="Line 520">
                  <a:extLst>
                    <a:ext uri="{FF2B5EF4-FFF2-40B4-BE49-F238E27FC236}">
                      <a16:creationId xmlns:a16="http://schemas.microsoft.com/office/drawing/2014/main" id="{C6811318-549E-EE74-4976-39D44BE6603A}"/>
                    </a:ext>
                  </a:extLst>
                </p:cNvPr>
                <p:cNvSpPr>
                  <a:spLocks noChangeShapeType="1"/>
                </p:cNvSpPr>
                <p:nvPr/>
              </p:nvSpPr>
              <p:spPr bwMode="auto">
                <a:xfrm>
                  <a:off x="4319346" y="279281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1" name="Line 521">
                  <a:extLst>
                    <a:ext uri="{FF2B5EF4-FFF2-40B4-BE49-F238E27FC236}">
                      <a16:creationId xmlns:a16="http://schemas.microsoft.com/office/drawing/2014/main" id="{810A4327-0CF6-6930-E9CC-36A2EF593813}"/>
                    </a:ext>
                  </a:extLst>
                </p:cNvPr>
                <p:cNvSpPr>
                  <a:spLocks noChangeShapeType="1"/>
                </p:cNvSpPr>
                <p:nvPr/>
              </p:nvSpPr>
              <p:spPr bwMode="auto">
                <a:xfrm>
                  <a:off x="4300205" y="281656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2" name="Line 522">
                  <a:extLst>
                    <a:ext uri="{FF2B5EF4-FFF2-40B4-BE49-F238E27FC236}">
                      <a16:creationId xmlns:a16="http://schemas.microsoft.com/office/drawing/2014/main" id="{12899CB6-9F9E-EAC1-6AF1-C5B3BA6077BC}"/>
                    </a:ext>
                  </a:extLst>
                </p:cNvPr>
                <p:cNvSpPr>
                  <a:spLocks noChangeShapeType="1"/>
                </p:cNvSpPr>
                <p:nvPr/>
              </p:nvSpPr>
              <p:spPr bwMode="auto">
                <a:xfrm>
                  <a:off x="4323175" y="279281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3" name="Line 523">
                  <a:extLst>
                    <a:ext uri="{FF2B5EF4-FFF2-40B4-BE49-F238E27FC236}">
                      <a16:creationId xmlns:a16="http://schemas.microsoft.com/office/drawing/2014/main" id="{B61234F0-844F-DD07-A89D-4158EFE4BBD5}"/>
                    </a:ext>
                  </a:extLst>
                </p:cNvPr>
                <p:cNvSpPr>
                  <a:spLocks noChangeShapeType="1"/>
                </p:cNvSpPr>
                <p:nvPr/>
              </p:nvSpPr>
              <p:spPr bwMode="auto">
                <a:xfrm>
                  <a:off x="4309138" y="281656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4" name="Line 524">
                  <a:extLst>
                    <a:ext uri="{FF2B5EF4-FFF2-40B4-BE49-F238E27FC236}">
                      <a16:creationId xmlns:a16="http://schemas.microsoft.com/office/drawing/2014/main" id="{A8F6E0A3-F46D-692F-51D2-34A093D4E684}"/>
                    </a:ext>
                  </a:extLst>
                </p:cNvPr>
                <p:cNvSpPr>
                  <a:spLocks noChangeShapeType="1"/>
                </p:cNvSpPr>
                <p:nvPr/>
              </p:nvSpPr>
              <p:spPr bwMode="auto">
                <a:xfrm>
                  <a:off x="4332107" y="279281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5" name="Line 525">
                  <a:extLst>
                    <a:ext uri="{FF2B5EF4-FFF2-40B4-BE49-F238E27FC236}">
                      <a16:creationId xmlns:a16="http://schemas.microsoft.com/office/drawing/2014/main" id="{3FB53BFF-FD19-A568-3E1E-2C16BBAEF0F5}"/>
                    </a:ext>
                  </a:extLst>
                </p:cNvPr>
                <p:cNvSpPr>
                  <a:spLocks noChangeShapeType="1"/>
                </p:cNvSpPr>
                <p:nvPr/>
              </p:nvSpPr>
              <p:spPr bwMode="auto">
                <a:xfrm>
                  <a:off x="4321899" y="281656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6" name="Line 526">
                  <a:extLst>
                    <a:ext uri="{FF2B5EF4-FFF2-40B4-BE49-F238E27FC236}">
                      <a16:creationId xmlns:a16="http://schemas.microsoft.com/office/drawing/2014/main" id="{79AC04AD-9F24-8248-0322-689A7933AA35}"/>
                    </a:ext>
                  </a:extLst>
                </p:cNvPr>
                <p:cNvSpPr>
                  <a:spLocks noChangeShapeType="1"/>
                </p:cNvSpPr>
                <p:nvPr/>
              </p:nvSpPr>
              <p:spPr bwMode="auto">
                <a:xfrm>
                  <a:off x="4344868" y="279281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7" name="Line 527">
                  <a:extLst>
                    <a:ext uri="{FF2B5EF4-FFF2-40B4-BE49-F238E27FC236}">
                      <a16:creationId xmlns:a16="http://schemas.microsoft.com/office/drawing/2014/main" id="{0AB623E0-A140-6603-7561-1014A714B769}"/>
                    </a:ext>
                  </a:extLst>
                </p:cNvPr>
                <p:cNvSpPr>
                  <a:spLocks noChangeShapeType="1"/>
                </p:cNvSpPr>
                <p:nvPr/>
              </p:nvSpPr>
              <p:spPr bwMode="auto">
                <a:xfrm>
                  <a:off x="4325727" y="281656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8" name="Line 528">
                  <a:extLst>
                    <a:ext uri="{FF2B5EF4-FFF2-40B4-BE49-F238E27FC236}">
                      <a16:creationId xmlns:a16="http://schemas.microsoft.com/office/drawing/2014/main" id="{BC22A1EE-62DF-FDF9-8BF2-29F83FE01F38}"/>
                    </a:ext>
                  </a:extLst>
                </p:cNvPr>
                <p:cNvSpPr>
                  <a:spLocks noChangeShapeType="1"/>
                </p:cNvSpPr>
                <p:nvPr/>
              </p:nvSpPr>
              <p:spPr bwMode="auto">
                <a:xfrm>
                  <a:off x="4348697" y="279281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9" name="Line 529">
                  <a:extLst>
                    <a:ext uri="{FF2B5EF4-FFF2-40B4-BE49-F238E27FC236}">
                      <a16:creationId xmlns:a16="http://schemas.microsoft.com/office/drawing/2014/main" id="{5223E352-A3A5-5B9B-211E-B6D27FF17218}"/>
                    </a:ext>
                  </a:extLst>
                </p:cNvPr>
                <p:cNvSpPr>
                  <a:spLocks noChangeShapeType="1"/>
                </p:cNvSpPr>
                <p:nvPr/>
              </p:nvSpPr>
              <p:spPr bwMode="auto">
                <a:xfrm>
                  <a:off x="4358906" y="282975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0" name="Line 530">
                  <a:extLst>
                    <a:ext uri="{FF2B5EF4-FFF2-40B4-BE49-F238E27FC236}">
                      <a16:creationId xmlns:a16="http://schemas.microsoft.com/office/drawing/2014/main" id="{B89A69BB-F834-1163-CEAF-B6C9D3BD276E}"/>
                    </a:ext>
                  </a:extLst>
                </p:cNvPr>
                <p:cNvSpPr>
                  <a:spLocks noChangeShapeType="1"/>
                </p:cNvSpPr>
                <p:nvPr/>
              </p:nvSpPr>
              <p:spPr bwMode="auto">
                <a:xfrm>
                  <a:off x="4381875" y="280600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1" name="Line 531">
                  <a:extLst>
                    <a:ext uri="{FF2B5EF4-FFF2-40B4-BE49-F238E27FC236}">
                      <a16:creationId xmlns:a16="http://schemas.microsoft.com/office/drawing/2014/main" id="{75485B30-16FE-3BA9-F007-8D73EEE025E8}"/>
                    </a:ext>
                  </a:extLst>
                </p:cNvPr>
                <p:cNvSpPr>
                  <a:spLocks noChangeShapeType="1"/>
                </p:cNvSpPr>
                <p:nvPr/>
              </p:nvSpPr>
              <p:spPr bwMode="auto">
                <a:xfrm>
                  <a:off x="4371667" y="282975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2" name="Line 532">
                  <a:extLst>
                    <a:ext uri="{FF2B5EF4-FFF2-40B4-BE49-F238E27FC236}">
                      <a16:creationId xmlns:a16="http://schemas.microsoft.com/office/drawing/2014/main" id="{2FFB7860-8E56-3DE9-78CC-1E65FEA669D1}"/>
                    </a:ext>
                  </a:extLst>
                </p:cNvPr>
                <p:cNvSpPr>
                  <a:spLocks noChangeShapeType="1"/>
                </p:cNvSpPr>
                <p:nvPr/>
              </p:nvSpPr>
              <p:spPr bwMode="auto">
                <a:xfrm>
                  <a:off x="4394636" y="280600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3" name="Line 533">
                  <a:extLst>
                    <a:ext uri="{FF2B5EF4-FFF2-40B4-BE49-F238E27FC236}">
                      <a16:creationId xmlns:a16="http://schemas.microsoft.com/office/drawing/2014/main" id="{400CE896-FB92-830D-9D58-15401D1F022D}"/>
                    </a:ext>
                  </a:extLst>
                </p:cNvPr>
                <p:cNvSpPr>
                  <a:spLocks noChangeShapeType="1"/>
                </p:cNvSpPr>
                <p:nvPr/>
              </p:nvSpPr>
              <p:spPr bwMode="auto">
                <a:xfrm>
                  <a:off x="4455889" y="285744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4" name="Line 534">
                  <a:extLst>
                    <a:ext uri="{FF2B5EF4-FFF2-40B4-BE49-F238E27FC236}">
                      <a16:creationId xmlns:a16="http://schemas.microsoft.com/office/drawing/2014/main" id="{5992FF71-2FEA-27A6-2495-C9C9F8876740}"/>
                    </a:ext>
                  </a:extLst>
                </p:cNvPr>
                <p:cNvSpPr>
                  <a:spLocks noChangeShapeType="1"/>
                </p:cNvSpPr>
                <p:nvPr/>
              </p:nvSpPr>
              <p:spPr bwMode="auto">
                <a:xfrm>
                  <a:off x="4478859" y="283370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5" name="Line 535">
                  <a:extLst>
                    <a:ext uri="{FF2B5EF4-FFF2-40B4-BE49-F238E27FC236}">
                      <a16:creationId xmlns:a16="http://schemas.microsoft.com/office/drawing/2014/main" id="{19A57A51-30B2-BEB7-6A2D-527AE23C2CCC}"/>
                    </a:ext>
                  </a:extLst>
                </p:cNvPr>
                <p:cNvSpPr>
                  <a:spLocks noChangeShapeType="1"/>
                </p:cNvSpPr>
                <p:nvPr/>
              </p:nvSpPr>
              <p:spPr bwMode="auto">
                <a:xfrm>
                  <a:off x="4506934" y="288646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6" name="Line 536">
                  <a:extLst>
                    <a:ext uri="{FF2B5EF4-FFF2-40B4-BE49-F238E27FC236}">
                      <a16:creationId xmlns:a16="http://schemas.microsoft.com/office/drawing/2014/main" id="{441789EB-1DC0-38AB-4C25-C4E72484A359}"/>
                    </a:ext>
                  </a:extLst>
                </p:cNvPr>
                <p:cNvSpPr>
                  <a:spLocks noChangeShapeType="1"/>
                </p:cNvSpPr>
                <p:nvPr/>
              </p:nvSpPr>
              <p:spPr bwMode="auto">
                <a:xfrm>
                  <a:off x="4529903" y="286272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7" name="Line 537">
                  <a:extLst>
                    <a:ext uri="{FF2B5EF4-FFF2-40B4-BE49-F238E27FC236}">
                      <a16:creationId xmlns:a16="http://schemas.microsoft.com/office/drawing/2014/main" id="{E4EC18A3-F1B4-BA2D-3608-578B9301FE19}"/>
                    </a:ext>
                  </a:extLst>
                </p:cNvPr>
                <p:cNvSpPr>
                  <a:spLocks noChangeShapeType="1"/>
                </p:cNvSpPr>
                <p:nvPr/>
              </p:nvSpPr>
              <p:spPr bwMode="auto">
                <a:xfrm>
                  <a:off x="4536284" y="288646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8" name="Line 538">
                  <a:extLst>
                    <a:ext uri="{FF2B5EF4-FFF2-40B4-BE49-F238E27FC236}">
                      <a16:creationId xmlns:a16="http://schemas.microsoft.com/office/drawing/2014/main" id="{5EF7C755-C6E4-B67F-D22F-652BE243D5E8}"/>
                    </a:ext>
                  </a:extLst>
                </p:cNvPr>
                <p:cNvSpPr>
                  <a:spLocks noChangeShapeType="1"/>
                </p:cNvSpPr>
                <p:nvPr/>
              </p:nvSpPr>
              <p:spPr bwMode="auto">
                <a:xfrm>
                  <a:off x="4559254" y="286272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9" name="Line 539">
                  <a:extLst>
                    <a:ext uri="{FF2B5EF4-FFF2-40B4-BE49-F238E27FC236}">
                      <a16:creationId xmlns:a16="http://schemas.microsoft.com/office/drawing/2014/main" id="{512FC16F-A2B4-8AE9-6CB0-17AF4FCF7F3D}"/>
                    </a:ext>
                  </a:extLst>
                </p:cNvPr>
                <p:cNvSpPr>
                  <a:spLocks noChangeShapeType="1"/>
                </p:cNvSpPr>
                <p:nvPr/>
              </p:nvSpPr>
              <p:spPr bwMode="auto">
                <a:xfrm>
                  <a:off x="4565634" y="2902296"/>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0" name="Line 540">
                  <a:extLst>
                    <a:ext uri="{FF2B5EF4-FFF2-40B4-BE49-F238E27FC236}">
                      <a16:creationId xmlns:a16="http://schemas.microsoft.com/office/drawing/2014/main" id="{747DE714-6868-F8CD-34CF-70913188E53B}"/>
                    </a:ext>
                  </a:extLst>
                </p:cNvPr>
                <p:cNvSpPr>
                  <a:spLocks noChangeShapeType="1"/>
                </p:cNvSpPr>
                <p:nvPr/>
              </p:nvSpPr>
              <p:spPr bwMode="auto">
                <a:xfrm>
                  <a:off x="4588604" y="2877234"/>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1" name="Line 541">
                  <a:extLst>
                    <a:ext uri="{FF2B5EF4-FFF2-40B4-BE49-F238E27FC236}">
                      <a16:creationId xmlns:a16="http://schemas.microsoft.com/office/drawing/2014/main" id="{0070F758-9CB7-22F7-02A3-9853AA65DC84}"/>
                    </a:ext>
                  </a:extLst>
                </p:cNvPr>
                <p:cNvSpPr>
                  <a:spLocks noChangeShapeType="1"/>
                </p:cNvSpPr>
                <p:nvPr/>
              </p:nvSpPr>
              <p:spPr bwMode="auto">
                <a:xfrm>
                  <a:off x="4582224" y="293131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2" name="Line 542">
                  <a:extLst>
                    <a:ext uri="{FF2B5EF4-FFF2-40B4-BE49-F238E27FC236}">
                      <a16:creationId xmlns:a16="http://schemas.microsoft.com/office/drawing/2014/main" id="{42EC83D5-28D5-262F-0B68-DD49ED8C2488}"/>
                    </a:ext>
                  </a:extLst>
                </p:cNvPr>
                <p:cNvSpPr>
                  <a:spLocks noChangeShapeType="1"/>
                </p:cNvSpPr>
                <p:nvPr/>
              </p:nvSpPr>
              <p:spPr bwMode="auto">
                <a:xfrm>
                  <a:off x="4605194" y="290757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3" name="Line 543">
                  <a:extLst>
                    <a:ext uri="{FF2B5EF4-FFF2-40B4-BE49-F238E27FC236}">
                      <a16:creationId xmlns:a16="http://schemas.microsoft.com/office/drawing/2014/main" id="{9AD79D4C-661C-7B00-46FF-975FB7C6D65C}"/>
                    </a:ext>
                  </a:extLst>
                </p:cNvPr>
                <p:cNvSpPr>
                  <a:spLocks noChangeShapeType="1"/>
                </p:cNvSpPr>
                <p:nvPr/>
              </p:nvSpPr>
              <p:spPr bwMode="auto">
                <a:xfrm>
                  <a:off x="4637096" y="293131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4" name="Line 544">
                  <a:extLst>
                    <a:ext uri="{FF2B5EF4-FFF2-40B4-BE49-F238E27FC236}">
                      <a16:creationId xmlns:a16="http://schemas.microsoft.com/office/drawing/2014/main" id="{7D1FABF4-D963-54C5-1BE6-4427978990F7}"/>
                    </a:ext>
                  </a:extLst>
                </p:cNvPr>
                <p:cNvSpPr>
                  <a:spLocks noChangeShapeType="1"/>
                </p:cNvSpPr>
                <p:nvPr/>
              </p:nvSpPr>
              <p:spPr bwMode="auto">
                <a:xfrm>
                  <a:off x="4660066" y="290757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5" name="Line 545">
                  <a:extLst>
                    <a:ext uri="{FF2B5EF4-FFF2-40B4-BE49-F238E27FC236}">
                      <a16:creationId xmlns:a16="http://schemas.microsoft.com/office/drawing/2014/main" id="{7336B7D3-93EC-46A6-DF52-6575CEF3D912}"/>
                    </a:ext>
                  </a:extLst>
                </p:cNvPr>
                <p:cNvSpPr>
                  <a:spLocks noChangeShapeType="1"/>
                </p:cNvSpPr>
                <p:nvPr/>
              </p:nvSpPr>
              <p:spPr bwMode="auto">
                <a:xfrm>
                  <a:off x="4675379" y="293131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6" name="Line 546">
                  <a:extLst>
                    <a:ext uri="{FF2B5EF4-FFF2-40B4-BE49-F238E27FC236}">
                      <a16:creationId xmlns:a16="http://schemas.microsoft.com/office/drawing/2014/main" id="{EBF597C1-1EF2-9ED5-A776-BD813850EDFF}"/>
                    </a:ext>
                  </a:extLst>
                </p:cNvPr>
                <p:cNvSpPr>
                  <a:spLocks noChangeShapeType="1"/>
                </p:cNvSpPr>
                <p:nvPr/>
              </p:nvSpPr>
              <p:spPr bwMode="auto">
                <a:xfrm>
                  <a:off x="4698349" y="290757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7" name="Line 547">
                  <a:extLst>
                    <a:ext uri="{FF2B5EF4-FFF2-40B4-BE49-F238E27FC236}">
                      <a16:creationId xmlns:a16="http://schemas.microsoft.com/office/drawing/2014/main" id="{84D2B805-E9B8-5CC0-1D0F-AF7EE9B5315F}"/>
                    </a:ext>
                  </a:extLst>
                </p:cNvPr>
                <p:cNvSpPr>
                  <a:spLocks noChangeShapeType="1"/>
                </p:cNvSpPr>
                <p:nvPr/>
              </p:nvSpPr>
              <p:spPr bwMode="auto">
                <a:xfrm>
                  <a:off x="4679208" y="293131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8" name="Line 548">
                  <a:extLst>
                    <a:ext uri="{FF2B5EF4-FFF2-40B4-BE49-F238E27FC236}">
                      <a16:creationId xmlns:a16="http://schemas.microsoft.com/office/drawing/2014/main" id="{8B36A312-AE38-BAAA-03EE-C213D31DB9B7}"/>
                    </a:ext>
                  </a:extLst>
                </p:cNvPr>
                <p:cNvSpPr>
                  <a:spLocks noChangeShapeType="1"/>
                </p:cNvSpPr>
                <p:nvPr/>
              </p:nvSpPr>
              <p:spPr bwMode="auto">
                <a:xfrm>
                  <a:off x="4702177" y="290757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9" name="Line 549">
                  <a:extLst>
                    <a:ext uri="{FF2B5EF4-FFF2-40B4-BE49-F238E27FC236}">
                      <a16:creationId xmlns:a16="http://schemas.microsoft.com/office/drawing/2014/main" id="{22C3EFD0-EC4E-AD53-5D12-A9C4CCE7C616}"/>
                    </a:ext>
                  </a:extLst>
                </p:cNvPr>
                <p:cNvSpPr>
                  <a:spLocks noChangeShapeType="1"/>
                </p:cNvSpPr>
                <p:nvPr/>
              </p:nvSpPr>
              <p:spPr bwMode="auto">
                <a:xfrm>
                  <a:off x="4683036" y="2931314"/>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09" name="Group 1108">
                <a:extLst>
                  <a:ext uri="{FF2B5EF4-FFF2-40B4-BE49-F238E27FC236}">
                    <a16:creationId xmlns:a16="http://schemas.microsoft.com/office/drawing/2014/main" id="{0B6B0795-B87A-ADF1-4493-CACF081DEB62}"/>
                  </a:ext>
                </a:extLst>
              </p:cNvPr>
              <p:cNvGrpSpPr/>
              <p:nvPr/>
            </p:nvGrpSpPr>
            <p:grpSpPr>
              <a:xfrm>
                <a:off x="4706006" y="2907572"/>
                <a:ext cx="823087" cy="361407"/>
                <a:chOff x="4706006" y="2907572"/>
                <a:chExt cx="823087" cy="361407"/>
              </a:xfrm>
            </p:grpSpPr>
            <p:sp>
              <p:nvSpPr>
                <p:cNvPr id="1190" name="Line 550">
                  <a:extLst>
                    <a:ext uri="{FF2B5EF4-FFF2-40B4-BE49-F238E27FC236}">
                      <a16:creationId xmlns:a16="http://schemas.microsoft.com/office/drawing/2014/main" id="{AC256840-2ABD-9C10-8072-386BACF7E2C6}"/>
                    </a:ext>
                  </a:extLst>
                </p:cNvPr>
                <p:cNvSpPr>
                  <a:spLocks noChangeShapeType="1"/>
                </p:cNvSpPr>
                <p:nvPr/>
              </p:nvSpPr>
              <p:spPr bwMode="auto">
                <a:xfrm>
                  <a:off x="4706006" y="2907572"/>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1" name="Line 551">
                  <a:extLst>
                    <a:ext uri="{FF2B5EF4-FFF2-40B4-BE49-F238E27FC236}">
                      <a16:creationId xmlns:a16="http://schemas.microsoft.com/office/drawing/2014/main" id="{948393EA-AC58-0953-1104-D279CD51CC0C}"/>
                    </a:ext>
                  </a:extLst>
                </p:cNvPr>
                <p:cNvSpPr>
                  <a:spLocks noChangeShapeType="1"/>
                </p:cNvSpPr>
                <p:nvPr/>
              </p:nvSpPr>
              <p:spPr bwMode="auto">
                <a:xfrm>
                  <a:off x="4734080" y="297747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2" name="Line 552">
                  <a:extLst>
                    <a:ext uri="{FF2B5EF4-FFF2-40B4-BE49-F238E27FC236}">
                      <a16:creationId xmlns:a16="http://schemas.microsoft.com/office/drawing/2014/main" id="{22D2707F-D62C-0D1F-69BE-C7509D7354EC}"/>
                    </a:ext>
                  </a:extLst>
                </p:cNvPr>
                <p:cNvSpPr>
                  <a:spLocks noChangeShapeType="1"/>
                </p:cNvSpPr>
                <p:nvPr/>
              </p:nvSpPr>
              <p:spPr bwMode="auto">
                <a:xfrm>
                  <a:off x="4757050" y="2953737"/>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3" name="Line 553">
                  <a:extLst>
                    <a:ext uri="{FF2B5EF4-FFF2-40B4-BE49-F238E27FC236}">
                      <a16:creationId xmlns:a16="http://schemas.microsoft.com/office/drawing/2014/main" id="{F633851D-7935-C5C9-8A97-755595B468CB}"/>
                    </a:ext>
                  </a:extLst>
                </p:cNvPr>
                <p:cNvSpPr>
                  <a:spLocks noChangeShapeType="1"/>
                </p:cNvSpPr>
                <p:nvPr/>
              </p:nvSpPr>
              <p:spPr bwMode="auto">
                <a:xfrm>
                  <a:off x="4737908" y="299330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4" name="Line 554">
                  <a:extLst>
                    <a:ext uri="{FF2B5EF4-FFF2-40B4-BE49-F238E27FC236}">
                      <a16:creationId xmlns:a16="http://schemas.microsoft.com/office/drawing/2014/main" id="{4F57B968-F527-C8D9-3C3C-5B326F920783}"/>
                    </a:ext>
                  </a:extLst>
                </p:cNvPr>
                <p:cNvSpPr>
                  <a:spLocks noChangeShapeType="1"/>
                </p:cNvSpPr>
                <p:nvPr/>
              </p:nvSpPr>
              <p:spPr bwMode="auto">
                <a:xfrm>
                  <a:off x="4760878" y="296956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5" name="Line 555">
                  <a:extLst>
                    <a:ext uri="{FF2B5EF4-FFF2-40B4-BE49-F238E27FC236}">
                      <a16:creationId xmlns:a16="http://schemas.microsoft.com/office/drawing/2014/main" id="{9A69A5B5-D0ED-DE8B-B050-0CB51B3B91B8}"/>
                    </a:ext>
                  </a:extLst>
                </p:cNvPr>
                <p:cNvSpPr>
                  <a:spLocks noChangeShapeType="1"/>
                </p:cNvSpPr>
                <p:nvPr/>
              </p:nvSpPr>
              <p:spPr bwMode="auto">
                <a:xfrm>
                  <a:off x="4767259" y="299330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6" name="Line 556">
                  <a:extLst>
                    <a:ext uri="{FF2B5EF4-FFF2-40B4-BE49-F238E27FC236}">
                      <a16:creationId xmlns:a16="http://schemas.microsoft.com/office/drawing/2014/main" id="{1CD36337-BD38-92E1-B9C5-BE261B366BEA}"/>
                    </a:ext>
                  </a:extLst>
                </p:cNvPr>
                <p:cNvSpPr>
                  <a:spLocks noChangeShapeType="1"/>
                </p:cNvSpPr>
                <p:nvPr/>
              </p:nvSpPr>
              <p:spPr bwMode="auto">
                <a:xfrm>
                  <a:off x="4790229" y="296956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7" name="Line 557">
                  <a:extLst>
                    <a:ext uri="{FF2B5EF4-FFF2-40B4-BE49-F238E27FC236}">
                      <a16:creationId xmlns:a16="http://schemas.microsoft.com/office/drawing/2014/main" id="{F710169D-1CD0-9A30-7730-484AC48A41D6}"/>
                    </a:ext>
                  </a:extLst>
                </p:cNvPr>
                <p:cNvSpPr>
                  <a:spLocks noChangeShapeType="1"/>
                </p:cNvSpPr>
                <p:nvPr/>
              </p:nvSpPr>
              <p:spPr bwMode="auto">
                <a:xfrm>
                  <a:off x="4788953" y="3009135"/>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8" name="Line 558">
                  <a:extLst>
                    <a:ext uri="{FF2B5EF4-FFF2-40B4-BE49-F238E27FC236}">
                      <a16:creationId xmlns:a16="http://schemas.microsoft.com/office/drawing/2014/main" id="{17AA5B94-0479-B770-8413-FD8C320CC5FB}"/>
                    </a:ext>
                  </a:extLst>
                </p:cNvPr>
                <p:cNvSpPr>
                  <a:spLocks noChangeShapeType="1"/>
                </p:cNvSpPr>
                <p:nvPr/>
              </p:nvSpPr>
              <p:spPr bwMode="auto">
                <a:xfrm>
                  <a:off x="4811922" y="2985393"/>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9" name="Line 559">
                  <a:extLst>
                    <a:ext uri="{FF2B5EF4-FFF2-40B4-BE49-F238E27FC236}">
                      <a16:creationId xmlns:a16="http://schemas.microsoft.com/office/drawing/2014/main" id="{EBE25C31-7BD0-35F8-A576-C12AD26E8E3E}"/>
                    </a:ext>
                  </a:extLst>
                </p:cNvPr>
                <p:cNvSpPr>
                  <a:spLocks noChangeShapeType="1"/>
                </p:cNvSpPr>
                <p:nvPr/>
              </p:nvSpPr>
              <p:spPr bwMode="auto">
                <a:xfrm>
                  <a:off x="4792781" y="3009135"/>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0" name="Line 560">
                  <a:extLst>
                    <a:ext uri="{FF2B5EF4-FFF2-40B4-BE49-F238E27FC236}">
                      <a16:creationId xmlns:a16="http://schemas.microsoft.com/office/drawing/2014/main" id="{D1A2CCE8-C59D-B5A5-DE4C-4B874552FB80}"/>
                    </a:ext>
                  </a:extLst>
                </p:cNvPr>
                <p:cNvSpPr>
                  <a:spLocks noChangeShapeType="1"/>
                </p:cNvSpPr>
                <p:nvPr/>
              </p:nvSpPr>
              <p:spPr bwMode="auto">
                <a:xfrm>
                  <a:off x="4815751" y="2985393"/>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1" name="Line 561">
                  <a:extLst>
                    <a:ext uri="{FF2B5EF4-FFF2-40B4-BE49-F238E27FC236}">
                      <a16:creationId xmlns:a16="http://schemas.microsoft.com/office/drawing/2014/main" id="{4CCD8017-5A80-97D0-BC57-62E0B9643221}"/>
                    </a:ext>
                  </a:extLst>
                </p:cNvPr>
                <p:cNvSpPr>
                  <a:spLocks noChangeShapeType="1"/>
                </p:cNvSpPr>
                <p:nvPr/>
              </p:nvSpPr>
              <p:spPr bwMode="auto">
                <a:xfrm>
                  <a:off x="4818303" y="3009135"/>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2" name="Line 562">
                  <a:extLst>
                    <a:ext uri="{FF2B5EF4-FFF2-40B4-BE49-F238E27FC236}">
                      <a16:creationId xmlns:a16="http://schemas.microsoft.com/office/drawing/2014/main" id="{2D613AE0-A18A-7C0A-B237-0848EEA7DD8B}"/>
                    </a:ext>
                  </a:extLst>
                </p:cNvPr>
                <p:cNvSpPr>
                  <a:spLocks noChangeShapeType="1"/>
                </p:cNvSpPr>
                <p:nvPr/>
              </p:nvSpPr>
              <p:spPr bwMode="auto">
                <a:xfrm>
                  <a:off x="4841273" y="2985393"/>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3" name="Line 563">
                  <a:extLst>
                    <a:ext uri="{FF2B5EF4-FFF2-40B4-BE49-F238E27FC236}">
                      <a16:creationId xmlns:a16="http://schemas.microsoft.com/office/drawing/2014/main" id="{A90243F7-72E5-B218-98C9-9765F63ED644}"/>
                    </a:ext>
                  </a:extLst>
                </p:cNvPr>
                <p:cNvSpPr>
                  <a:spLocks noChangeShapeType="1"/>
                </p:cNvSpPr>
                <p:nvPr/>
              </p:nvSpPr>
              <p:spPr bwMode="auto">
                <a:xfrm>
                  <a:off x="4856586" y="3042110"/>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4" name="Line 564">
                  <a:extLst>
                    <a:ext uri="{FF2B5EF4-FFF2-40B4-BE49-F238E27FC236}">
                      <a16:creationId xmlns:a16="http://schemas.microsoft.com/office/drawing/2014/main" id="{3328BAFE-E81F-85C1-D39A-23D1E94B4C10}"/>
                    </a:ext>
                  </a:extLst>
                </p:cNvPr>
                <p:cNvSpPr>
                  <a:spLocks noChangeShapeType="1"/>
                </p:cNvSpPr>
                <p:nvPr/>
              </p:nvSpPr>
              <p:spPr bwMode="auto">
                <a:xfrm>
                  <a:off x="4879556" y="3018368"/>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5" name="Line 565">
                  <a:extLst>
                    <a:ext uri="{FF2B5EF4-FFF2-40B4-BE49-F238E27FC236}">
                      <a16:creationId xmlns:a16="http://schemas.microsoft.com/office/drawing/2014/main" id="{03C74145-841A-4804-4407-8B1788137130}"/>
                    </a:ext>
                  </a:extLst>
                </p:cNvPr>
                <p:cNvSpPr>
                  <a:spLocks noChangeShapeType="1"/>
                </p:cNvSpPr>
                <p:nvPr/>
              </p:nvSpPr>
              <p:spPr bwMode="auto">
                <a:xfrm>
                  <a:off x="4973988" y="305925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6" name="Line 566">
                  <a:extLst>
                    <a:ext uri="{FF2B5EF4-FFF2-40B4-BE49-F238E27FC236}">
                      <a16:creationId xmlns:a16="http://schemas.microsoft.com/office/drawing/2014/main" id="{377D2844-3A7D-97AB-8F45-850B35491D32}"/>
                    </a:ext>
                  </a:extLst>
                </p:cNvPr>
                <p:cNvSpPr>
                  <a:spLocks noChangeShapeType="1"/>
                </p:cNvSpPr>
                <p:nvPr/>
              </p:nvSpPr>
              <p:spPr bwMode="auto">
                <a:xfrm>
                  <a:off x="4996957" y="303551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7" name="Line 567">
                  <a:extLst>
                    <a:ext uri="{FF2B5EF4-FFF2-40B4-BE49-F238E27FC236}">
                      <a16:creationId xmlns:a16="http://schemas.microsoft.com/office/drawing/2014/main" id="{EDA5E8BC-86D2-021C-45E3-F23BEE4EAA6A}"/>
                    </a:ext>
                  </a:extLst>
                </p:cNvPr>
                <p:cNvSpPr>
                  <a:spLocks noChangeShapeType="1"/>
                </p:cNvSpPr>
                <p:nvPr/>
              </p:nvSpPr>
              <p:spPr bwMode="auto">
                <a:xfrm>
                  <a:off x="5109255" y="3093551"/>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8" name="Line 568">
                  <a:extLst>
                    <a:ext uri="{FF2B5EF4-FFF2-40B4-BE49-F238E27FC236}">
                      <a16:creationId xmlns:a16="http://schemas.microsoft.com/office/drawing/2014/main" id="{CC02E514-218F-4183-1926-3DD23F683A0F}"/>
                    </a:ext>
                  </a:extLst>
                </p:cNvPr>
                <p:cNvSpPr>
                  <a:spLocks noChangeShapeType="1"/>
                </p:cNvSpPr>
                <p:nvPr/>
              </p:nvSpPr>
              <p:spPr bwMode="auto">
                <a:xfrm>
                  <a:off x="5132224" y="306980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9" name="Line 569">
                  <a:extLst>
                    <a:ext uri="{FF2B5EF4-FFF2-40B4-BE49-F238E27FC236}">
                      <a16:creationId xmlns:a16="http://schemas.microsoft.com/office/drawing/2014/main" id="{93A9D8C5-21EC-396F-E781-A2451EC7BB66}"/>
                    </a:ext>
                  </a:extLst>
                </p:cNvPr>
                <p:cNvSpPr>
                  <a:spLocks noChangeShapeType="1"/>
                </p:cNvSpPr>
                <p:nvPr/>
              </p:nvSpPr>
              <p:spPr bwMode="auto">
                <a:xfrm>
                  <a:off x="5116911" y="3093551"/>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0" name="Line 570">
                  <a:extLst>
                    <a:ext uri="{FF2B5EF4-FFF2-40B4-BE49-F238E27FC236}">
                      <a16:creationId xmlns:a16="http://schemas.microsoft.com/office/drawing/2014/main" id="{2868641C-0F3E-8503-5CF1-06C9E3385AED}"/>
                    </a:ext>
                  </a:extLst>
                </p:cNvPr>
                <p:cNvSpPr>
                  <a:spLocks noChangeShapeType="1"/>
                </p:cNvSpPr>
                <p:nvPr/>
              </p:nvSpPr>
              <p:spPr bwMode="auto">
                <a:xfrm>
                  <a:off x="5139881" y="306980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1" name="Line 571">
                  <a:extLst>
                    <a:ext uri="{FF2B5EF4-FFF2-40B4-BE49-F238E27FC236}">
                      <a16:creationId xmlns:a16="http://schemas.microsoft.com/office/drawing/2014/main" id="{498AB506-216C-1C4D-2BFF-906F1AB77EB4}"/>
                    </a:ext>
                  </a:extLst>
                </p:cNvPr>
                <p:cNvSpPr>
                  <a:spLocks noChangeShapeType="1"/>
                </p:cNvSpPr>
                <p:nvPr/>
              </p:nvSpPr>
              <p:spPr bwMode="auto">
                <a:xfrm>
                  <a:off x="5125844" y="3093551"/>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2" name="Line 572">
                  <a:extLst>
                    <a:ext uri="{FF2B5EF4-FFF2-40B4-BE49-F238E27FC236}">
                      <a16:creationId xmlns:a16="http://schemas.microsoft.com/office/drawing/2014/main" id="{9729754C-1400-6835-7D45-C52D9ABC6895}"/>
                    </a:ext>
                  </a:extLst>
                </p:cNvPr>
                <p:cNvSpPr>
                  <a:spLocks noChangeShapeType="1"/>
                </p:cNvSpPr>
                <p:nvPr/>
              </p:nvSpPr>
              <p:spPr bwMode="auto">
                <a:xfrm>
                  <a:off x="5148814" y="306980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3" name="Line 573">
                  <a:extLst>
                    <a:ext uri="{FF2B5EF4-FFF2-40B4-BE49-F238E27FC236}">
                      <a16:creationId xmlns:a16="http://schemas.microsoft.com/office/drawing/2014/main" id="{1D44EF40-A77E-2FB6-AF1B-302ED5318CD9}"/>
                    </a:ext>
                  </a:extLst>
                </p:cNvPr>
                <p:cNvSpPr>
                  <a:spLocks noChangeShapeType="1"/>
                </p:cNvSpPr>
                <p:nvPr/>
              </p:nvSpPr>
              <p:spPr bwMode="auto">
                <a:xfrm>
                  <a:off x="5133501" y="3093551"/>
                  <a:ext cx="47216"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4" name="Line 574">
                  <a:extLst>
                    <a:ext uri="{FF2B5EF4-FFF2-40B4-BE49-F238E27FC236}">
                      <a16:creationId xmlns:a16="http://schemas.microsoft.com/office/drawing/2014/main" id="{C6EED899-036E-BA59-9575-F21B4C32C3F1}"/>
                    </a:ext>
                  </a:extLst>
                </p:cNvPr>
                <p:cNvSpPr>
                  <a:spLocks noChangeShapeType="1"/>
                </p:cNvSpPr>
                <p:nvPr/>
              </p:nvSpPr>
              <p:spPr bwMode="auto">
                <a:xfrm>
                  <a:off x="5157746" y="306980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5" name="Line 575">
                  <a:extLst>
                    <a:ext uri="{FF2B5EF4-FFF2-40B4-BE49-F238E27FC236}">
                      <a16:creationId xmlns:a16="http://schemas.microsoft.com/office/drawing/2014/main" id="{1D58128C-23A4-26F7-71DF-A780AFE62260}"/>
                    </a:ext>
                  </a:extLst>
                </p:cNvPr>
                <p:cNvSpPr>
                  <a:spLocks noChangeShapeType="1"/>
                </p:cNvSpPr>
                <p:nvPr/>
              </p:nvSpPr>
              <p:spPr bwMode="auto">
                <a:xfrm>
                  <a:off x="5210067" y="314631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6" name="Line 576">
                  <a:extLst>
                    <a:ext uri="{FF2B5EF4-FFF2-40B4-BE49-F238E27FC236}">
                      <a16:creationId xmlns:a16="http://schemas.microsoft.com/office/drawing/2014/main" id="{AB061106-FFA4-07F6-66B0-1056AA3202A8}"/>
                    </a:ext>
                  </a:extLst>
                </p:cNvPr>
                <p:cNvSpPr>
                  <a:spLocks noChangeShapeType="1"/>
                </p:cNvSpPr>
                <p:nvPr/>
              </p:nvSpPr>
              <p:spPr bwMode="auto">
                <a:xfrm>
                  <a:off x="5233037" y="312256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7" name="Line 577">
                  <a:extLst>
                    <a:ext uri="{FF2B5EF4-FFF2-40B4-BE49-F238E27FC236}">
                      <a16:creationId xmlns:a16="http://schemas.microsoft.com/office/drawing/2014/main" id="{520456E6-4EA8-9660-C5B7-D0616C1C81F4}"/>
                    </a:ext>
                  </a:extLst>
                </p:cNvPr>
                <p:cNvSpPr>
                  <a:spLocks noChangeShapeType="1"/>
                </p:cNvSpPr>
                <p:nvPr/>
              </p:nvSpPr>
              <p:spPr bwMode="auto">
                <a:xfrm>
                  <a:off x="5226656" y="3146312"/>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8" name="Line 578">
                  <a:extLst>
                    <a:ext uri="{FF2B5EF4-FFF2-40B4-BE49-F238E27FC236}">
                      <a16:creationId xmlns:a16="http://schemas.microsoft.com/office/drawing/2014/main" id="{5C6F0A0B-E4F3-7E01-6BFC-F2B634EF12D8}"/>
                    </a:ext>
                  </a:extLst>
                </p:cNvPr>
                <p:cNvSpPr>
                  <a:spLocks noChangeShapeType="1"/>
                </p:cNvSpPr>
                <p:nvPr/>
              </p:nvSpPr>
              <p:spPr bwMode="auto">
                <a:xfrm>
                  <a:off x="5249626" y="312256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9" name="Line 579">
                  <a:extLst>
                    <a:ext uri="{FF2B5EF4-FFF2-40B4-BE49-F238E27FC236}">
                      <a16:creationId xmlns:a16="http://schemas.microsoft.com/office/drawing/2014/main" id="{A7682BAC-1F7A-A83E-1A7B-84B2B0424B50}"/>
                    </a:ext>
                  </a:extLst>
                </p:cNvPr>
                <p:cNvSpPr>
                  <a:spLocks noChangeShapeType="1"/>
                </p:cNvSpPr>
                <p:nvPr/>
              </p:nvSpPr>
              <p:spPr bwMode="auto">
                <a:xfrm>
                  <a:off x="5239417" y="316609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0" name="Line 580">
                  <a:extLst>
                    <a:ext uri="{FF2B5EF4-FFF2-40B4-BE49-F238E27FC236}">
                      <a16:creationId xmlns:a16="http://schemas.microsoft.com/office/drawing/2014/main" id="{3FB2585E-6E3C-E263-EF4B-4BAAA0ABB8CD}"/>
                    </a:ext>
                  </a:extLst>
                </p:cNvPr>
                <p:cNvSpPr>
                  <a:spLocks noChangeShapeType="1"/>
                </p:cNvSpPr>
                <p:nvPr/>
              </p:nvSpPr>
              <p:spPr bwMode="auto">
                <a:xfrm>
                  <a:off x="5262387" y="314235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1" name="Line 581">
                  <a:extLst>
                    <a:ext uri="{FF2B5EF4-FFF2-40B4-BE49-F238E27FC236}">
                      <a16:creationId xmlns:a16="http://schemas.microsoft.com/office/drawing/2014/main" id="{B577548B-75DE-FB51-D2E1-2A1B3516CBE2}"/>
                    </a:ext>
                  </a:extLst>
                </p:cNvPr>
                <p:cNvSpPr>
                  <a:spLocks noChangeShapeType="1"/>
                </p:cNvSpPr>
                <p:nvPr/>
              </p:nvSpPr>
              <p:spPr bwMode="auto">
                <a:xfrm>
                  <a:off x="5243245" y="316609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2" name="Line 582">
                  <a:extLst>
                    <a:ext uri="{FF2B5EF4-FFF2-40B4-BE49-F238E27FC236}">
                      <a16:creationId xmlns:a16="http://schemas.microsoft.com/office/drawing/2014/main" id="{151AEF35-BFB9-FEF4-4078-79AA2E9F6048}"/>
                    </a:ext>
                  </a:extLst>
                </p:cNvPr>
                <p:cNvSpPr>
                  <a:spLocks noChangeShapeType="1"/>
                </p:cNvSpPr>
                <p:nvPr/>
              </p:nvSpPr>
              <p:spPr bwMode="auto">
                <a:xfrm>
                  <a:off x="5266215" y="314235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3" name="Line 583">
                  <a:extLst>
                    <a:ext uri="{FF2B5EF4-FFF2-40B4-BE49-F238E27FC236}">
                      <a16:creationId xmlns:a16="http://schemas.microsoft.com/office/drawing/2014/main" id="{71F8455F-EC09-C013-8F29-5FDBD23EDB4E}"/>
                    </a:ext>
                  </a:extLst>
                </p:cNvPr>
                <p:cNvSpPr>
                  <a:spLocks noChangeShapeType="1"/>
                </p:cNvSpPr>
                <p:nvPr/>
              </p:nvSpPr>
              <p:spPr bwMode="auto">
                <a:xfrm>
                  <a:off x="5272596" y="320434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4" name="Line 584">
                  <a:extLst>
                    <a:ext uri="{FF2B5EF4-FFF2-40B4-BE49-F238E27FC236}">
                      <a16:creationId xmlns:a16="http://schemas.microsoft.com/office/drawing/2014/main" id="{2ED276C2-ABB8-00EB-0012-6B5F5DFD1D8F}"/>
                    </a:ext>
                  </a:extLst>
                </p:cNvPr>
                <p:cNvSpPr>
                  <a:spLocks noChangeShapeType="1"/>
                </p:cNvSpPr>
                <p:nvPr/>
              </p:nvSpPr>
              <p:spPr bwMode="auto">
                <a:xfrm>
                  <a:off x="5295566" y="318060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5" name="Line 585">
                  <a:extLst>
                    <a:ext uri="{FF2B5EF4-FFF2-40B4-BE49-F238E27FC236}">
                      <a16:creationId xmlns:a16="http://schemas.microsoft.com/office/drawing/2014/main" id="{93E9E383-0CC0-75BE-F3D9-FD1B02B1001C}"/>
                    </a:ext>
                  </a:extLst>
                </p:cNvPr>
                <p:cNvSpPr>
                  <a:spLocks noChangeShapeType="1"/>
                </p:cNvSpPr>
                <p:nvPr/>
              </p:nvSpPr>
              <p:spPr bwMode="auto">
                <a:xfrm>
                  <a:off x="5294290" y="320434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6" name="Line 586">
                  <a:extLst>
                    <a:ext uri="{FF2B5EF4-FFF2-40B4-BE49-F238E27FC236}">
                      <a16:creationId xmlns:a16="http://schemas.microsoft.com/office/drawing/2014/main" id="{1DEB21BD-2DC2-25C9-C64D-62F63F8CA621}"/>
                    </a:ext>
                  </a:extLst>
                </p:cNvPr>
                <p:cNvSpPr>
                  <a:spLocks noChangeShapeType="1"/>
                </p:cNvSpPr>
                <p:nvPr/>
              </p:nvSpPr>
              <p:spPr bwMode="auto">
                <a:xfrm>
                  <a:off x="5317259" y="318060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7" name="Line 587">
                  <a:extLst>
                    <a:ext uri="{FF2B5EF4-FFF2-40B4-BE49-F238E27FC236}">
                      <a16:creationId xmlns:a16="http://schemas.microsoft.com/office/drawing/2014/main" id="{6F288DAA-B3DB-C57D-02FF-B99CB9C4C50D}"/>
                    </a:ext>
                  </a:extLst>
                </p:cNvPr>
                <p:cNvSpPr>
                  <a:spLocks noChangeShapeType="1"/>
                </p:cNvSpPr>
                <p:nvPr/>
              </p:nvSpPr>
              <p:spPr bwMode="auto">
                <a:xfrm>
                  <a:off x="5298118" y="3204348"/>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8" name="Line 588">
                  <a:extLst>
                    <a:ext uri="{FF2B5EF4-FFF2-40B4-BE49-F238E27FC236}">
                      <a16:creationId xmlns:a16="http://schemas.microsoft.com/office/drawing/2014/main" id="{849376D4-46E3-DCA9-0CDE-7F1909C9C537}"/>
                    </a:ext>
                  </a:extLst>
                </p:cNvPr>
                <p:cNvSpPr>
                  <a:spLocks noChangeShapeType="1"/>
                </p:cNvSpPr>
                <p:nvPr/>
              </p:nvSpPr>
              <p:spPr bwMode="auto">
                <a:xfrm>
                  <a:off x="5321088" y="3180606"/>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9" name="Line 589">
                  <a:extLst>
                    <a:ext uri="{FF2B5EF4-FFF2-40B4-BE49-F238E27FC236}">
                      <a16:creationId xmlns:a16="http://schemas.microsoft.com/office/drawing/2014/main" id="{97E62217-1024-10D9-D432-FB0EB7D95426}"/>
                    </a:ext>
                  </a:extLst>
                </p:cNvPr>
                <p:cNvSpPr>
                  <a:spLocks noChangeShapeType="1"/>
                </p:cNvSpPr>
                <p:nvPr/>
              </p:nvSpPr>
              <p:spPr bwMode="auto">
                <a:xfrm>
                  <a:off x="5332573" y="322413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0" name="Line 590">
                  <a:extLst>
                    <a:ext uri="{FF2B5EF4-FFF2-40B4-BE49-F238E27FC236}">
                      <a16:creationId xmlns:a16="http://schemas.microsoft.com/office/drawing/2014/main" id="{06B1DA6B-DB5C-02C3-0670-8E0665C74686}"/>
                    </a:ext>
                  </a:extLst>
                </p:cNvPr>
                <p:cNvSpPr>
                  <a:spLocks noChangeShapeType="1"/>
                </p:cNvSpPr>
                <p:nvPr/>
              </p:nvSpPr>
              <p:spPr bwMode="auto">
                <a:xfrm>
                  <a:off x="5355543" y="320039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1" name="Line 591">
                  <a:extLst>
                    <a:ext uri="{FF2B5EF4-FFF2-40B4-BE49-F238E27FC236}">
                      <a16:creationId xmlns:a16="http://schemas.microsoft.com/office/drawing/2014/main" id="{C54CB7B2-BC31-7886-C715-304240AD43FC}"/>
                    </a:ext>
                  </a:extLst>
                </p:cNvPr>
                <p:cNvSpPr>
                  <a:spLocks noChangeShapeType="1"/>
                </p:cNvSpPr>
                <p:nvPr/>
              </p:nvSpPr>
              <p:spPr bwMode="auto">
                <a:xfrm>
                  <a:off x="5373408" y="3224133"/>
                  <a:ext cx="47216"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2" name="Line 592">
                  <a:extLst>
                    <a:ext uri="{FF2B5EF4-FFF2-40B4-BE49-F238E27FC236}">
                      <a16:creationId xmlns:a16="http://schemas.microsoft.com/office/drawing/2014/main" id="{C5635915-CEE7-EE06-F390-8A90D0F9C0A5}"/>
                    </a:ext>
                  </a:extLst>
                </p:cNvPr>
                <p:cNvSpPr>
                  <a:spLocks noChangeShapeType="1"/>
                </p:cNvSpPr>
                <p:nvPr/>
              </p:nvSpPr>
              <p:spPr bwMode="auto">
                <a:xfrm>
                  <a:off x="5397654" y="320039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3" name="Line 593">
                  <a:extLst>
                    <a:ext uri="{FF2B5EF4-FFF2-40B4-BE49-F238E27FC236}">
                      <a16:creationId xmlns:a16="http://schemas.microsoft.com/office/drawing/2014/main" id="{91D63156-8CAD-3880-E6E7-9B1866E3A45F}"/>
                    </a:ext>
                  </a:extLst>
                </p:cNvPr>
                <p:cNvSpPr>
                  <a:spLocks noChangeShapeType="1"/>
                </p:cNvSpPr>
                <p:nvPr/>
              </p:nvSpPr>
              <p:spPr bwMode="auto">
                <a:xfrm>
                  <a:off x="5404035" y="322413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4" name="Line 594">
                  <a:extLst>
                    <a:ext uri="{FF2B5EF4-FFF2-40B4-BE49-F238E27FC236}">
                      <a16:creationId xmlns:a16="http://schemas.microsoft.com/office/drawing/2014/main" id="{DBD6A647-6ABD-9874-6E61-971177D83944}"/>
                    </a:ext>
                  </a:extLst>
                </p:cNvPr>
                <p:cNvSpPr>
                  <a:spLocks noChangeShapeType="1"/>
                </p:cNvSpPr>
                <p:nvPr/>
              </p:nvSpPr>
              <p:spPr bwMode="auto">
                <a:xfrm>
                  <a:off x="5427004" y="320039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5" name="Line 595">
                  <a:extLst>
                    <a:ext uri="{FF2B5EF4-FFF2-40B4-BE49-F238E27FC236}">
                      <a16:creationId xmlns:a16="http://schemas.microsoft.com/office/drawing/2014/main" id="{0BB9F118-F3BE-D826-0A08-7434AE4D729C}"/>
                    </a:ext>
                  </a:extLst>
                </p:cNvPr>
                <p:cNvSpPr>
                  <a:spLocks noChangeShapeType="1"/>
                </p:cNvSpPr>
                <p:nvPr/>
              </p:nvSpPr>
              <p:spPr bwMode="auto">
                <a:xfrm>
                  <a:off x="5407863" y="322413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6" name="Line 596">
                  <a:extLst>
                    <a:ext uri="{FF2B5EF4-FFF2-40B4-BE49-F238E27FC236}">
                      <a16:creationId xmlns:a16="http://schemas.microsoft.com/office/drawing/2014/main" id="{E2E0FD4B-3BCF-0502-3428-7CDA6DC4AED8}"/>
                    </a:ext>
                  </a:extLst>
                </p:cNvPr>
                <p:cNvSpPr>
                  <a:spLocks noChangeShapeType="1"/>
                </p:cNvSpPr>
                <p:nvPr/>
              </p:nvSpPr>
              <p:spPr bwMode="auto">
                <a:xfrm>
                  <a:off x="5430833" y="320039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7" name="Line 597">
                  <a:extLst>
                    <a:ext uri="{FF2B5EF4-FFF2-40B4-BE49-F238E27FC236}">
                      <a16:creationId xmlns:a16="http://schemas.microsoft.com/office/drawing/2014/main" id="{B05F52C7-2D83-9609-E671-1DB5624B7CAB}"/>
                    </a:ext>
                  </a:extLst>
                </p:cNvPr>
                <p:cNvSpPr>
                  <a:spLocks noChangeShapeType="1"/>
                </p:cNvSpPr>
                <p:nvPr/>
              </p:nvSpPr>
              <p:spPr bwMode="auto">
                <a:xfrm>
                  <a:off x="5462735" y="324523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8" name="Line 598">
                  <a:extLst>
                    <a:ext uri="{FF2B5EF4-FFF2-40B4-BE49-F238E27FC236}">
                      <a16:creationId xmlns:a16="http://schemas.microsoft.com/office/drawing/2014/main" id="{513D17FB-AE40-DC27-2E8A-7249593ABBBA}"/>
                    </a:ext>
                  </a:extLst>
                </p:cNvPr>
                <p:cNvSpPr>
                  <a:spLocks noChangeShapeType="1"/>
                </p:cNvSpPr>
                <p:nvPr/>
              </p:nvSpPr>
              <p:spPr bwMode="auto">
                <a:xfrm>
                  <a:off x="5485705" y="322149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9" name="Line 599">
                  <a:extLst>
                    <a:ext uri="{FF2B5EF4-FFF2-40B4-BE49-F238E27FC236}">
                      <a16:creationId xmlns:a16="http://schemas.microsoft.com/office/drawing/2014/main" id="{45AA91FA-C5CE-2175-9E75-0F4E3B01852C}"/>
                    </a:ext>
                  </a:extLst>
                </p:cNvPr>
                <p:cNvSpPr>
                  <a:spLocks noChangeShapeType="1"/>
                </p:cNvSpPr>
                <p:nvPr/>
              </p:nvSpPr>
              <p:spPr bwMode="auto">
                <a:xfrm>
                  <a:off x="5483153" y="324523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10" name="Group 1109">
                <a:extLst>
                  <a:ext uri="{FF2B5EF4-FFF2-40B4-BE49-F238E27FC236}">
                    <a16:creationId xmlns:a16="http://schemas.microsoft.com/office/drawing/2014/main" id="{88B854E1-D68F-4381-8D97-DD8409B475AB}"/>
                  </a:ext>
                </a:extLst>
              </p:cNvPr>
              <p:cNvGrpSpPr/>
              <p:nvPr/>
            </p:nvGrpSpPr>
            <p:grpSpPr>
              <a:xfrm>
                <a:off x="5506123" y="3221494"/>
                <a:ext cx="2336545" cy="534197"/>
                <a:chOff x="5506123" y="3221494"/>
                <a:chExt cx="2336545" cy="534197"/>
              </a:xfrm>
            </p:grpSpPr>
            <p:sp>
              <p:nvSpPr>
                <p:cNvPr id="1111" name="Line 600">
                  <a:extLst>
                    <a:ext uri="{FF2B5EF4-FFF2-40B4-BE49-F238E27FC236}">
                      <a16:creationId xmlns:a16="http://schemas.microsoft.com/office/drawing/2014/main" id="{A43612F3-28E1-07BB-06E8-8E55440AC653}"/>
                    </a:ext>
                  </a:extLst>
                </p:cNvPr>
                <p:cNvSpPr>
                  <a:spLocks noChangeShapeType="1"/>
                </p:cNvSpPr>
                <p:nvPr/>
              </p:nvSpPr>
              <p:spPr bwMode="auto">
                <a:xfrm>
                  <a:off x="5506123" y="322149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2" name="Line 601">
                  <a:extLst>
                    <a:ext uri="{FF2B5EF4-FFF2-40B4-BE49-F238E27FC236}">
                      <a16:creationId xmlns:a16="http://schemas.microsoft.com/office/drawing/2014/main" id="{6917E136-1D37-B3CB-AF25-98E5E0A4C070}"/>
                    </a:ext>
                  </a:extLst>
                </p:cNvPr>
                <p:cNvSpPr>
                  <a:spLocks noChangeShapeType="1"/>
                </p:cNvSpPr>
                <p:nvPr/>
              </p:nvSpPr>
              <p:spPr bwMode="auto">
                <a:xfrm>
                  <a:off x="5534197" y="324523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3" name="Line 602">
                  <a:extLst>
                    <a:ext uri="{FF2B5EF4-FFF2-40B4-BE49-F238E27FC236}">
                      <a16:creationId xmlns:a16="http://schemas.microsoft.com/office/drawing/2014/main" id="{5764ED5A-7B02-F932-BC28-149488675668}"/>
                    </a:ext>
                  </a:extLst>
                </p:cNvPr>
                <p:cNvSpPr>
                  <a:spLocks noChangeShapeType="1"/>
                </p:cNvSpPr>
                <p:nvPr/>
              </p:nvSpPr>
              <p:spPr bwMode="auto">
                <a:xfrm>
                  <a:off x="5557167" y="322149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4" name="Line 603">
                  <a:extLst>
                    <a:ext uri="{FF2B5EF4-FFF2-40B4-BE49-F238E27FC236}">
                      <a16:creationId xmlns:a16="http://schemas.microsoft.com/office/drawing/2014/main" id="{28AEF5D0-70DF-B1B6-C2BE-C313205122B4}"/>
                    </a:ext>
                  </a:extLst>
                </p:cNvPr>
                <p:cNvSpPr>
                  <a:spLocks noChangeShapeType="1"/>
                </p:cNvSpPr>
                <p:nvPr/>
              </p:nvSpPr>
              <p:spPr bwMode="auto">
                <a:xfrm>
                  <a:off x="5580137" y="324523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5" name="Line 604">
                  <a:extLst>
                    <a:ext uri="{FF2B5EF4-FFF2-40B4-BE49-F238E27FC236}">
                      <a16:creationId xmlns:a16="http://schemas.microsoft.com/office/drawing/2014/main" id="{2784FC47-C1C4-3D91-789C-968DD67FB0C5}"/>
                    </a:ext>
                  </a:extLst>
                </p:cNvPr>
                <p:cNvSpPr>
                  <a:spLocks noChangeShapeType="1"/>
                </p:cNvSpPr>
                <p:nvPr/>
              </p:nvSpPr>
              <p:spPr bwMode="auto">
                <a:xfrm>
                  <a:off x="5603107" y="322149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6" name="Line 605">
                  <a:extLst>
                    <a:ext uri="{FF2B5EF4-FFF2-40B4-BE49-F238E27FC236}">
                      <a16:creationId xmlns:a16="http://schemas.microsoft.com/office/drawing/2014/main" id="{D5D82AB4-6DA6-B900-3E99-1256BE7D3E4A}"/>
                    </a:ext>
                  </a:extLst>
                </p:cNvPr>
                <p:cNvSpPr>
                  <a:spLocks noChangeShapeType="1"/>
                </p:cNvSpPr>
                <p:nvPr/>
              </p:nvSpPr>
              <p:spPr bwMode="auto">
                <a:xfrm>
                  <a:off x="5585241" y="324523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7" name="Line 606">
                  <a:extLst>
                    <a:ext uri="{FF2B5EF4-FFF2-40B4-BE49-F238E27FC236}">
                      <a16:creationId xmlns:a16="http://schemas.microsoft.com/office/drawing/2014/main" id="{3728F2B7-5981-3439-3E4F-B441B7EBDC00}"/>
                    </a:ext>
                  </a:extLst>
                </p:cNvPr>
                <p:cNvSpPr>
                  <a:spLocks noChangeShapeType="1"/>
                </p:cNvSpPr>
                <p:nvPr/>
              </p:nvSpPr>
              <p:spPr bwMode="auto">
                <a:xfrm>
                  <a:off x="5608211" y="3221495"/>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8" name="Line 607">
                  <a:extLst>
                    <a:ext uri="{FF2B5EF4-FFF2-40B4-BE49-F238E27FC236}">
                      <a16:creationId xmlns:a16="http://schemas.microsoft.com/office/drawing/2014/main" id="{A1B53F34-BFED-B370-7569-4894D5089775}"/>
                    </a:ext>
                  </a:extLst>
                </p:cNvPr>
                <p:cNvSpPr>
                  <a:spLocks noChangeShapeType="1"/>
                </p:cNvSpPr>
                <p:nvPr/>
              </p:nvSpPr>
              <p:spPr bwMode="auto">
                <a:xfrm>
                  <a:off x="5622248" y="3245237"/>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9" name="Line 609">
                  <a:extLst>
                    <a:ext uri="{FF2B5EF4-FFF2-40B4-BE49-F238E27FC236}">
                      <a16:creationId xmlns:a16="http://schemas.microsoft.com/office/drawing/2014/main" id="{3CE556C9-CC5A-2973-9AEF-F3C13F216835}"/>
                    </a:ext>
                  </a:extLst>
                </p:cNvPr>
                <p:cNvSpPr>
                  <a:spLocks noChangeShapeType="1"/>
                </p:cNvSpPr>
                <p:nvPr/>
              </p:nvSpPr>
              <p:spPr bwMode="auto">
                <a:xfrm>
                  <a:off x="5645218" y="322149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0" name="Line 610">
                  <a:extLst>
                    <a:ext uri="{FF2B5EF4-FFF2-40B4-BE49-F238E27FC236}">
                      <a16:creationId xmlns:a16="http://schemas.microsoft.com/office/drawing/2014/main" id="{3CAF9542-F90E-ADEC-784B-82EBC82909A0}"/>
                    </a:ext>
                  </a:extLst>
                </p:cNvPr>
                <p:cNvSpPr>
                  <a:spLocks noChangeShapeType="1"/>
                </p:cNvSpPr>
                <p:nvPr/>
              </p:nvSpPr>
              <p:spPr bwMode="auto">
                <a:xfrm>
                  <a:off x="5622248" y="3245236"/>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1" name="Line 611">
                  <a:extLst>
                    <a:ext uri="{FF2B5EF4-FFF2-40B4-BE49-F238E27FC236}">
                      <a16:creationId xmlns:a16="http://schemas.microsoft.com/office/drawing/2014/main" id="{B0DB5360-579F-084E-3E86-B43738641FB7}"/>
                    </a:ext>
                  </a:extLst>
                </p:cNvPr>
                <p:cNvSpPr>
                  <a:spLocks noChangeShapeType="1"/>
                </p:cNvSpPr>
                <p:nvPr/>
              </p:nvSpPr>
              <p:spPr bwMode="auto">
                <a:xfrm>
                  <a:off x="5645218" y="322149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2" name="Line 612">
                  <a:extLst>
                    <a:ext uri="{FF2B5EF4-FFF2-40B4-BE49-F238E27FC236}">
                      <a16:creationId xmlns:a16="http://schemas.microsoft.com/office/drawing/2014/main" id="{B5B0A7B8-20B0-B1F1-5C15-D7CA0FD800A2}"/>
                    </a:ext>
                  </a:extLst>
                </p:cNvPr>
                <p:cNvSpPr>
                  <a:spLocks noChangeShapeType="1"/>
                </p:cNvSpPr>
                <p:nvPr/>
              </p:nvSpPr>
              <p:spPr bwMode="auto">
                <a:xfrm>
                  <a:off x="5627352" y="3245236"/>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3" name="Line 613">
                  <a:extLst>
                    <a:ext uri="{FF2B5EF4-FFF2-40B4-BE49-F238E27FC236}">
                      <a16:creationId xmlns:a16="http://schemas.microsoft.com/office/drawing/2014/main" id="{02720C03-BCEB-EFD4-E7D0-220B5B20F6B9}"/>
                    </a:ext>
                  </a:extLst>
                </p:cNvPr>
                <p:cNvSpPr>
                  <a:spLocks noChangeShapeType="1"/>
                </p:cNvSpPr>
                <p:nvPr/>
              </p:nvSpPr>
              <p:spPr bwMode="auto">
                <a:xfrm>
                  <a:off x="5650322" y="322149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4" name="Line 614">
                  <a:extLst>
                    <a:ext uri="{FF2B5EF4-FFF2-40B4-BE49-F238E27FC236}">
                      <a16:creationId xmlns:a16="http://schemas.microsoft.com/office/drawing/2014/main" id="{D85F9255-D92A-305E-8DF2-B9EC91C7B1E2}"/>
                    </a:ext>
                  </a:extLst>
                </p:cNvPr>
                <p:cNvSpPr>
                  <a:spLocks noChangeShapeType="1"/>
                </p:cNvSpPr>
                <p:nvPr/>
              </p:nvSpPr>
              <p:spPr bwMode="auto">
                <a:xfrm>
                  <a:off x="5669464" y="3245236"/>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5" name="Line 615">
                  <a:extLst>
                    <a:ext uri="{FF2B5EF4-FFF2-40B4-BE49-F238E27FC236}">
                      <a16:creationId xmlns:a16="http://schemas.microsoft.com/office/drawing/2014/main" id="{FAC03748-77AC-C173-1E54-3E23B5C951E1}"/>
                    </a:ext>
                  </a:extLst>
                </p:cNvPr>
                <p:cNvSpPr>
                  <a:spLocks noChangeShapeType="1"/>
                </p:cNvSpPr>
                <p:nvPr/>
              </p:nvSpPr>
              <p:spPr bwMode="auto">
                <a:xfrm>
                  <a:off x="5692434" y="322149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6" name="Line 616">
                  <a:extLst>
                    <a:ext uri="{FF2B5EF4-FFF2-40B4-BE49-F238E27FC236}">
                      <a16:creationId xmlns:a16="http://schemas.microsoft.com/office/drawing/2014/main" id="{D3DF70C8-E871-ECED-498F-604947596589}"/>
                    </a:ext>
                  </a:extLst>
                </p:cNvPr>
                <p:cNvSpPr>
                  <a:spLocks noChangeShapeType="1"/>
                </p:cNvSpPr>
                <p:nvPr/>
              </p:nvSpPr>
              <p:spPr bwMode="auto">
                <a:xfrm>
                  <a:off x="5677120" y="3245236"/>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7" name="Line 617">
                  <a:extLst>
                    <a:ext uri="{FF2B5EF4-FFF2-40B4-BE49-F238E27FC236}">
                      <a16:creationId xmlns:a16="http://schemas.microsoft.com/office/drawing/2014/main" id="{134CF732-3F56-D3D5-9BBE-6E2F4596EFB3}"/>
                    </a:ext>
                  </a:extLst>
                </p:cNvPr>
                <p:cNvSpPr>
                  <a:spLocks noChangeShapeType="1"/>
                </p:cNvSpPr>
                <p:nvPr/>
              </p:nvSpPr>
              <p:spPr bwMode="auto">
                <a:xfrm>
                  <a:off x="5700090" y="322149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8" name="Line 618">
                  <a:extLst>
                    <a:ext uri="{FF2B5EF4-FFF2-40B4-BE49-F238E27FC236}">
                      <a16:creationId xmlns:a16="http://schemas.microsoft.com/office/drawing/2014/main" id="{77C54894-653C-E7A9-436E-965C06216316}"/>
                    </a:ext>
                  </a:extLst>
                </p:cNvPr>
                <p:cNvSpPr>
                  <a:spLocks noChangeShapeType="1"/>
                </p:cNvSpPr>
                <p:nvPr/>
              </p:nvSpPr>
              <p:spPr bwMode="auto">
                <a:xfrm>
                  <a:off x="5677120" y="3245236"/>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9" name="Line 619">
                  <a:extLst>
                    <a:ext uri="{FF2B5EF4-FFF2-40B4-BE49-F238E27FC236}">
                      <a16:creationId xmlns:a16="http://schemas.microsoft.com/office/drawing/2014/main" id="{A95A923C-C7C7-FE5C-659E-A8E91F64D5BD}"/>
                    </a:ext>
                  </a:extLst>
                </p:cNvPr>
                <p:cNvSpPr>
                  <a:spLocks noChangeShapeType="1"/>
                </p:cNvSpPr>
                <p:nvPr/>
              </p:nvSpPr>
              <p:spPr bwMode="auto">
                <a:xfrm>
                  <a:off x="5700090" y="3221494"/>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0" name="Line 620">
                  <a:extLst>
                    <a:ext uri="{FF2B5EF4-FFF2-40B4-BE49-F238E27FC236}">
                      <a16:creationId xmlns:a16="http://schemas.microsoft.com/office/drawing/2014/main" id="{3B4AC353-56E7-8A7B-FE2F-937156B02EAE}"/>
                    </a:ext>
                  </a:extLst>
                </p:cNvPr>
                <p:cNvSpPr>
                  <a:spLocks noChangeShapeType="1"/>
                </p:cNvSpPr>
                <p:nvPr/>
              </p:nvSpPr>
              <p:spPr bwMode="auto">
                <a:xfrm>
                  <a:off x="5880021" y="340879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1" name="Line 621">
                  <a:extLst>
                    <a:ext uri="{FF2B5EF4-FFF2-40B4-BE49-F238E27FC236}">
                      <a16:creationId xmlns:a16="http://schemas.microsoft.com/office/drawing/2014/main" id="{846EB2D6-73C7-9CD2-C677-0983D4B42BA4}"/>
                    </a:ext>
                  </a:extLst>
                </p:cNvPr>
                <p:cNvSpPr>
                  <a:spLocks noChangeShapeType="1"/>
                </p:cNvSpPr>
                <p:nvPr/>
              </p:nvSpPr>
              <p:spPr bwMode="auto">
                <a:xfrm>
                  <a:off x="5902991" y="338505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2" name="Line 622">
                  <a:extLst>
                    <a:ext uri="{FF2B5EF4-FFF2-40B4-BE49-F238E27FC236}">
                      <a16:creationId xmlns:a16="http://schemas.microsoft.com/office/drawing/2014/main" id="{C23554B4-4955-8307-2614-2E2DD73505FA}"/>
                    </a:ext>
                  </a:extLst>
                </p:cNvPr>
                <p:cNvSpPr>
                  <a:spLocks noChangeShapeType="1"/>
                </p:cNvSpPr>
                <p:nvPr/>
              </p:nvSpPr>
              <p:spPr bwMode="auto">
                <a:xfrm>
                  <a:off x="5888954" y="340879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3" name="Line 623">
                  <a:extLst>
                    <a:ext uri="{FF2B5EF4-FFF2-40B4-BE49-F238E27FC236}">
                      <a16:creationId xmlns:a16="http://schemas.microsoft.com/office/drawing/2014/main" id="{8D91D158-F355-E4A3-B321-63AD9B78D341}"/>
                    </a:ext>
                  </a:extLst>
                </p:cNvPr>
                <p:cNvSpPr>
                  <a:spLocks noChangeShapeType="1"/>
                </p:cNvSpPr>
                <p:nvPr/>
              </p:nvSpPr>
              <p:spPr bwMode="auto">
                <a:xfrm>
                  <a:off x="5911923" y="338505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4" name="Line 624">
                  <a:extLst>
                    <a:ext uri="{FF2B5EF4-FFF2-40B4-BE49-F238E27FC236}">
                      <a16:creationId xmlns:a16="http://schemas.microsoft.com/office/drawing/2014/main" id="{F0DC13FF-2DC5-D25C-6E9E-AA71A5D53241}"/>
                    </a:ext>
                  </a:extLst>
                </p:cNvPr>
                <p:cNvSpPr>
                  <a:spLocks noChangeShapeType="1"/>
                </p:cNvSpPr>
                <p:nvPr/>
              </p:nvSpPr>
              <p:spPr bwMode="auto">
                <a:xfrm>
                  <a:off x="5892782" y="340879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5" name="Line 625">
                  <a:extLst>
                    <a:ext uri="{FF2B5EF4-FFF2-40B4-BE49-F238E27FC236}">
                      <a16:creationId xmlns:a16="http://schemas.microsoft.com/office/drawing/2014/main" id="{F3EB700C-34BA-2E79-EA3A-E226C10AD44C}"/>
                    </a:ext>
                  </a:extLst>
                </p:cNvPr>
                <p:cNvSpPr>
                  <a:spLocks noChangeShapeType="1"/>
                </p:cNvSpPr>
                <p:nvPr/>
              </p:nvSpPr>
              <p:spPr bwMode="auto">
                <a:xfrm>
                  <a:off x="5915752" y="338505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6" name="Line 626">
                  <a:extLst>
                    <a:ext uri="{FF2B5EF4-FFF2-40B4-BE49-F238E27FC236}">
                      <a16:creationId xmlns:a16="http://schemas.microsoft.com/office/drawing/2014/main" id="{B9CBED0D-0875-ABAD-D89D-1F4A49F7CCB2}"/>
                    </a:ext>
                  </a:extLst>
                </p:cNvPr>
                <p:cNvSpPr>
                  <a:spLocks noChangeShapeType="1"/>
                </p:cNvSpPr>
                <p:nvPr/>
              </p:nvSpPr>
              <p:spPr bwMode="auto">
                <a:xfrm>
                  <a:off x="6035705" y="3437811"/>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7" name="Line 627">
                  <a:extLst>
                    <a:ext uri="{FF2B5EF4-FFF2-40B4-BE49-F238E27FC236}">
                      <a16:creationId xmlns:a16="http://schemas.microsoft.com/office/drawing/2014/main" id="{F7111C40-FA21-37F7-48F6-38BF1C816D59}"/>
                    </a:ext>
                  </a:extLst>
                </p:cNvPr>
                <p:cNvSpPr>
                  <a:spLocks noChangeShapeType="1"/>
                </p:cNvSpPr>
                <p:nvPr/>
              </p:nvSpPr>
              <p:spPr bwMode="auto">
                <a:xfrm>
                  <a:off x="6058675" y="341406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8" name="Line 628">
                  <a:extLst>
                    <a:ext uri="{FF2B5EF4-FFF2-40B4-BE49-F238E27FC236}">
                      <a16:creationId xmlns:a16="http://schemas.microsoft.com/office/drawing/2014/main" id="{9EC461CF-B54D-78DA-E00F-D5C5850FED34}"/>
                    </a:ext>
                  </a:extLst>
                </p:cNvPr>
                <p:cNvSpPr>
                  <a:spLocks noChangeShapeType="1"/>
                </p:cNvSpPr>
                <p:nvPr/>
              </p:nvSpPr>
              <p:spPr bwMode="auto">
                <a:xfrm>
                  <a:off x="6098234" y="3437811"/>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9" name="Line 629">
                  <a:extLst>
                    <a:ext uri="{FF2B5EF4-FFF2-40B4-BE49-F238E27FC236}">
                      <a16:creationId xmlns:a16="http://schemas.microsoft.com/office/drawing/2014/main" id="{52E1E8D7-80B7-5323-E8C1-84227DE63DCA}"/>
                    </a:ext>
                  </a:extLst>
                </p:cNvPr>
                <p:cNvSpPr>
                  <a:spLocks noChangeShapeType="1"/>
                </p:cNvSpPr>
                <p:nvPr/>
              </p:nvSpPr>
              <p:spPr bwMode="auto">
                <a:xfrm>
                  <a:off x="6121204" y="3414069"/>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0" name="Line 630">
                  <a:extLst>
                    <a:ext uri="{FF2B5EF4-FFF2-40B4-BE49-F238E27FC236}">
                      <a16:creationId xmlns:a16="http://schemas.microsoft.com/office/drawing/2014/main" id="{582B4A71-E7EE-9038-D70A-A5A18B73BBED}"/>
                    </a:ext>
                  </a:extLst>
                </p:cNvPr>
                <p:cNvSpPr>
                  <a:spLocks noChangeShapeType="1"/>
                </p:cNvSpPr>
                <p:nvPr/>
              </p:nvSpPr>
              <p:spPr bwMode="auto">
                <a:xfrm>
                  <a:off x="6178629" y="350112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1" name="Line 631">
                  <a:extLst>
                    <a:ext uri="{FF2B5EF4-FFF2-40B4-BE49-F238E27FC236}">
                      <a16:creationId xmlns:a16="http://schemas.microsoft.com/office/drawing/2014/main" id="{C6BDF21C-334F-EBED-05BD-05F697BA478C}"/>
                    </a:ext>
                  </a:extLst>
                </p:cNvPr>
                <p:cNvSpPr>
                  <a:spLocks noChangeShapeType="1"/>
                </p:cNvSpPr>
                <p:nvPr/>
              </p:nvSpPr>
              <p:spPr bwMode="auto">
                <a:xfrm>
                  <a:off x="6201599" y="347738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2" name="Line 632">
                  <a:extLst>
                    <a:ext uri="{FF2B5EF4-FFF2-40B4-BE49-F238E27FC236}">
                      <a16:creationId xmlns:a16="http://schemas.microsoft.com/office/drawing/2014/main" id="{437C95A3-09C4-AF2D-FDCD-684D9AC7CB4C}"/>
                    </a:ext>
                  </a:extLst>
                </p:cNvPr>
                <p:cNvSpPr>
                  <a:spLocks noChangeShapeType="1"/>
                </p:cNvSpPr>
                <p:nvPr/>
              </p:nvSpPr>
              <p:spPr bwMode="auto">
                <a:xfrm>
                  <a:off x="6356007"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3" name="Line 633">
                  <a:extLst>
                    <a:ext uri="{FF2B5EF4-FFF2-40B4-BE49-F238E27FC236}">
                      <a16:creationId xmlns:a16="http://schemas.microsoft.com/office/drawing/2014/main" id="{A8E83546-9120-D5E8-A924-6D8DB95C4DFE}"/>
                    </a:ext>
                  </a:extLst>
                </p:cNvPr>
                <p:cNvSpPr>
                  <a:spLocks noChangeShapeType="1"/>
                </p:cNvSpPr>
                <p:nvPr/>
              </p:nvSpPr>
              <p:spPr bwMode="auto">
                <a:xfrm>
                  <a:off x="6378977"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4" name="Line 634">
                  <a:extLst>
                    <a:ext uri="{FF2B5EF4-FFF2-40B4-BE49-F238E27FC236}">
                      <a16:creationId xmlns:a16="http://schemas.microsoft.com/office/drawing/2014/main" id="{C9222D24-4F86-A7E1-B581-A6AD7521F167}"/>
                    </a:ext>
                  </a:extLst>
                </p:cNvPr>
                <p:cNvSpPr>
                  <a:spLocks noChangeShapeType="1"/>
                </p:cNvSpPr>
                <p:nvPr/>
              </p:nvSpPr>
              <p:spPr bwMode="auto">
                <a:xfrm>
                  <a:off x="6389186"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5" name="Line 635">
                  <a:extLst>
                    <a:ext uri="{FF2B5EF4-FFF2-40B4-BE49-F238E27FC236}">
                      <a16:creationId xmlns:a16="http://schemas.microsoft.com/office/drawing/2014/main" id="{9F642C48-0039-2986-4DC1-200805C700A3}"/>
                    </a:ext>
                  </a:extLst>
                </p:cNvPr>
                <p:cNvSpPr>
                  <a:spLocks noChangeShapeType="1"/>
                </p:cNvSpPr>
                <p:nvPr/>
              </p:nvSpPr>
              <p:spPr bwMode="auto">
                <a:xfrm>
                  <a:off x="6412156"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6" name="Line 636">
                  <a:extLst>
                    <a:ext uri="{FF2B5EF4-FFF2-40B4-BE49-F238E27FC236}">
                      <a16:creationId xmlns:a16="http://schemas.microsoft.com/office/drawing/2014/main" id="{A175F521-4965-7A1F-AE94-6EA281F57A7C}"/>
                    </a:ext>
                  </a:extLst>
                </p:cNvPr>
                <p:cNvSpPr>
                  <a:spLocks noChangeShapeType="1"/>
                </p:cNvSpPr>
                <p:nvPr/>
              </p:nvSpPr>
              <p:spPr bwMode="auto">
                <a:xfrm>
                  <a:off x="6422365"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7" name="Line 637">
                  <a:extLst>
                    <a:ext uri="{FF2B5EF4-FFF2-40B4-BE49-F238E27FC236}">
                      <a16:creationId xmlns:a16="http://schemas.microsoft.com/office/drawing/2014/main" id="{7F38492E-4655-963E-6383-07CF56FD39D4}"/>
                    </a:ext>
                  </a:extLst>
                </p:cNvPr>
                <p:cNvSpPr>
                  <a:spLocks noChangeShapeType="1"/>
                </p:cNvSpPr>
                <p:nvPr/>
              </p:nvSpPr>
              <p:spPr bwMode="auto">
                <a:xfrm>
                  <a:off x="6445335"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8" name="Line 638">
                  <a:extLst>
                    <a:ext uri="{FF2B5EF4-FFF2-40B4-BE49-F238E27FC236}">
                      <a16:creationId xmlns:a16="http://schemas.microsoft.com/office/drawing/2014/main" id="{C9EF16FE-1778-FA83-D651-770E38B483C7}"/>
                    </a:ext>
                  </a:extLst>
                </p:cNvPr>
                <p:cNvSpPr>
                  <a:spLocks noChangeShapeType="1"/>
                </p:cNvSpPr>
                <p:nvPr/>
              </p:nvSpPr>
              <p:spPr bwMode="auto">
                <a:xfrm>
                  <a:off x="6444059"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9" name="Line 639">
                  <a:extLst>
                    <a:ext uri="{FF2B5EF4-FFF2-40B4-BE49-F238E27FC236}">
                      <a16:creationId xmlns:a16="http://schemas.microsoft.com/office/drawing/2014/main" id="{658A0360-271D-8243-4EE8-B78B40D4876C}"/>
                    </a:ext>
                  </a:extLst>
                </p:cNvPr>
                <p:cNvSpPr>
                  <a:spLocks noChangeShapeType="1"/>
                </p:cNvSpPr>
                <p:nvPr/>
              </p:nvSpPr>
              <p:spPr bwMode="auto">
                <a:xfrm>
                  <a:off x="6467028"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0" name="Line 640">
                  <a:extLst>
                    <a:ext uri="{FF2B5EF4-FFF2-40B4-BE49-F238E27FC236}">
                      <a16:creationId xmlns:a16="http://schemas.microsoft.com/office/drawing/2014/main" id="{846F5E7A-BC49-4D56-1AFB-F9390EFEDE4E}"/>
                    </a:ext>
                  </a:extLst>
                </p:cNvPr>
                <p:cNvSpPr>
                  <a:spLocks noChangeShapeType="1"/>
                </p:cNvSpPr>
                <p:nvPr/>
              </p:nvSpPr>
              <p:spPr bwMode="auto">
                <a:xfrm>
                  <a:off x="6553803"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1" name="Line 641">
                  <a:extLst>
                    <a:ext uri="{FF2B5EF4-FFF2-40B4-BE49-F238E27FC236}">
                      <a16:creationId xmlns:a16="http://schemas.microsoft.com/office/drawing/2014/main" id="{37D71633-859F-F79D-5819-E1A2107BBE28}"/>
                    </a:ext>
                  </a:extLst>
                </p:cNvPr>
                <p:cNvSpPr>
                  <a:spLocks noChangeShapeType="1"/>
                </p:cNvSpPr>
                <p:nvPr/>
              </p:nvSpPr>
              <p:spPr bwMode="auto">
                <a:xfrm>
                  <a:off x="6576773"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2" name="Line 642">
                  <a:extLst>
                    <a:ext uri="{FF2B5EF4-FFF2-40B4-BE49-F238E27FC236}">
                      <a16:creationId xmlns:a16="http://schemas.microsoft.com/office/drawing/2014/main" id="{0BAC381F-CFB5-0DC4-B6ED-0A2379AEB7A1}"/>
                    </a:ext>
                  </a:extLst>
                </p:cNvPr>
                <p:cNvSpPr>
                  <a:spLocks noChangeShapeType="1"/>
                </p:cNvSpPr>
                <p:nvPr/>
              </p:nvSpPr>
              <p:spPr bwMode="auto">
                <a:xfrm>
                  <a:off x="6557632"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3" name="Line 643">
                  <a:extLst>
                    <a:ext uri="{FF2B5EF4-FFF2-40B4-BE49-F238E27FC236}">
                      <a16:creationId xmlns:a16="http://schemas.microsoft.com/office/drawing/2014/main" id="{203E5014-3C6A-9561-E00B-1AD6E3986645}"/>
                    </a:ext>
                  </a:extLst>
                </p:cNvPr>
                <p:cNvSpPr>
                  <a:spLocks noChangeShapeType="1"/>
                </p:cNvSpPr>
                <p:nvPr/>
              </p:nvSpPr>
              <p:spPr bwMode="auto">
                <a:xfrm>
                  <a:off x="6580602"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4" name="Line 644">
                  <a:extLst>
                    <a:ext uri="{FF2B5EF4-FFF2-40B4-BE49-F238E27FC236}">
                      <a16:creationId xmlns:a16="http://schemas.microsoft.com/office/drawing/2014/main" id="{273BD4BF-0C9F-E155-771E-7C62E7BFF8C6}"/>
                    </a:ext>
                  </a:extLst>
                </p:cNvPr>
                <p:cNvSpPr>
                  <a:spLocks noChangeShapeType="1"/>
                </p:cNvSpPr>
                <p:nvPr/>
              </p:nvSpPr>
              <p:spPr bwMode="auto">
                <a:xfrm>
                  <a:off x="6654616"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5" name="Line 645">
                  <a:extLst>
                    <a:ext uri="{FF2B5EF4-FFF2-40B4-BE49-F238E27FC236}">
                      <a16:creationId xmlns:a16="http://schemas.microsoft.com/office/drawing/2014/main" id="{93AA1317-C8B4-A0DA-2FDE-CFB44BC695A3}"/>
                    </a:ext>
                  </a:extLst>
                </p:cNvPr>
                <p:cNvSpPr>
                  <a:spLocks noChangeShapeType="1"/>
                </p:cNvSpPr>
                <p:nvPr/>
              </p:nvSpPr>
              <p:spPr bwMode="auto">
                <a:xfrm>
                  <a:off x="6677585"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6" name="Line 646">
                  <a:extLst>
                    <a:ext uri="{FF2B5EF4-FFF2-40B4-BE49-F238E27FC236}">
                      <a16:creationId xmlns:a16="http://schemas.microsoft.com/office/drawing/2014/main" id="{C3EEA1FD-B417-95C6-F65B-A7DBDB0063BF}"/>
                    </a:ext>
                  </a:extLst>
                </p:cNvPr>
                <p:cNvSpPr>
                  <a:spLocks noChangeShapeType="1"/>
                </p:cNvSpPr>
                <p:nvPr/>
              </p:nvSpPr>
              <p:spPr bwMode="auto">
                <a:xfrm>
                  <a:off x="6654616"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7" name="Line 647">
                  <a:extLst>
                    <a:ext uri="{FF2B5EF4-FFF2-40B4-BE49-F238E27FC236}">
                      <a16:creationId xmlns:a16="http://schemas.microsoft.com/office/drawing/2014/main" id="{9D62C523-2AE7-7490-DD3F-4A3D8935DC1E}"/>
                    </a:ext>
                  </a:extLst>
                </p:cNvPr>
                <p:cNvSpPr>
                  <a:spLocks noChangeShapeType="1"/>
                </p:cNvSpPr>
                <p:nvPr/>
              </p:nvSpPr>
              <p:spPr bwMode="auto">
                <a:xfrm>
                  <a:off x="6677585"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8" name="Line 648">
                  <a:extLst>
                    <a:ext uri="{FF2B5EF4-FFF2-40B4-BE49-F238E27FC236}">
                      <a16:creationId xmlns:a16="http://schemas.microsoft.com/office/drawing/2014/main" id="{48818B01-A3E8-D096-2712-A15D46CAC8B5}"/>
                    </a:ext>
                  </a:extLst>
                </p:cNvPr>
                <p:cNvSpPr>
                  <a:spLocks noChangeShapeType="1"/>
                </p:cNvSpPr>
                <p:nvPr/>
              </p:nvSpPr>
              <p:spPr bwMode="auto">
                <a:xfrm>
                  <a:off x="6713316"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9" name="Line 649">
                  <a:extLst>
                    <a:ext uri="{FF2B5EF4-FFF2-40B4-BE49-F238E27FC236}">
                      <a16:creationId xmlns:a16="http://schemas.microsoft.com/office/drawing/2014/main" id="{595805CC-D560-82E8-53A1-1590CA052964}"/>
                    </a:ext>
                  </a:extLst>
                </p:cNvPr>
                <p:cNvSpPr>
                  <a:spLocks noChangeShapeType="1"/>
                </p:cNvSpPr>
                <p:nvPr/>
              </p:nvSpPr>
              <p:spPr bwMode="auto">
                <a:xfrm>
                  <a:off x="6736286"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0" name="Line 650">
                  <a:extLst>
                    <a:ext uri="{FF2B5EF4-FFF2-40B4-BE49-F238E27FC236}">
                      <a16:creationId xmlns:a16="http://schemas.microsoft.com/office/drawing/2014/main" id="{0A987E0A-CFD3-DE71-2873-EBAAD84AEC04}"/>
                    </a:ext>
                  </a:extLst>
                </p:cNvPr>
                <p:cNvSpPr>
                  <a:spLocks noChangeShapeType="1"/>
                </p:cNvSpPr>
                <p:nvPr/>
              </p:nvSpPr>
              <p:spPr bwMode="auto">
                <a:xfrm>
                  <a:off x="6717145"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1" name="Line 651">
                  <a:extLst>
                    <a:ext uri="{FF2B5EF4-FFF2-40B4-BE49-F238E27FC236}">
                      <a16:creationId xmlns:a16="http://schemas.microsoft.com/office/drawing/2014/main" id="{D166F503-B05C-85B4-FB07-40488FA347D4}"/>
                    </a:ext>
                  </a:extLst>
                </p:cNvPr>
                <p:cNvSpPr>
                  <a:spLocks noChangeShapeType="1"/>
                </p:cNvSpPr>
                <p:nvPr/>
              </p:nvSpPr>
              <p:spPr bwMode="auto">
                <a:xfrm>
                  <a:off x="6740115"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2" name="Line 652">
                  <a:extLst>
                    <a:ext uri="{FF2B5EF4-FFF2-40B4-BE49-F238E27FC236}">
                      <a16:creationId xmlns:a16="http://schemas.microsoft.com/office/drawing/2014/main" id="{CE450D30-8CF2-0452-4EA2-CB8F97EB268B}"/>
                    </a:ext>
                  </a:extLst>
                </p:cNvPr>
                <p:cNvSpPr>
                  <a:spLocks noChangeShapeType="1"/>
                </p:cNvSpPr>
                <p:nvPr/>
              </p:nvSpPr>
              <p:spPr bwMode="auto">
                <a:xfrm>
                  <a:off x="6729906"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3" name="Line 653">
                  <a:extLst>
                    <a:ext uri="{FF2B5EF4-FFF2-40B4-BE49-F238E27FC236}">
                      <a16:creationId xmlns:a16="http://schemas.microsoft.com/office/drawing/2014/main" id="{3B6D713A-36EE-04BC-4C92-FB802CEFB919}"/>
                    </a:ext>
                  </a:extLst>
                </p:cNvPr>
                <p:cNvSpPr>
                  <a:spLocks noChangeShapeType="1"/>
                </p:cNvSpPr>
                <p:nvPr/>
              </p:nvSpPr>
              <p:spPr bwMode="auto">
                <a:xfrm>
                  <a:off x="6752876"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4" name="Line 654">
                  <a:extLst>
                    <a:ext uri="{FF2B5EF4-FFF2-40B4-BE49-F238E27FC236}">
                      <a16:creationId xmlns:a16="http://schemas.microsoft.com/office/drawing/2014/main" id="{38C112D0-6082-8263-ADB3-B1219E811F0F}"/>
                    </a:ext>
                  </a:extLst>
                </p:cNvPr>
                <p:cNvSpPr>
                  <a:spLocks noChangeShapeType="1"/>
                </p:cNvSpPr>
                <p:nvPr/>
              </p:nvSpPr>
              <p:spPr bwMode="auto">
                <a:xfrm>
                  <a:off x="6729906"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5" name="Line 655">
                  <a:extLst>
                    <a:ext uri="{FF2B5EF4-FFF2-40B4-BE49-F238E27FC236}">
                      <a16:creationId xmlns:a16="http://schemas.microsoft.com/office/drawing/2014/main" id="{223F772D-8C53-2BC3-8CBB-3500F151910E}"/>
                    </a:ext>
                  </a:extLst>
                </p:cNvPr>
                <p:cNvSpPr>
                  <a:spLocks noChangeShapeType="1"/>
                </p:cNvSpPr>
                <p:nvPr/>
              </p:nvSpPr>
              <p:spPr bwMode="auto">
                <a:xfrm>
                  <a:off x="6752876"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6" name="Line 656">
                  <a:extLst>
                    <a:ext uri="{FF2B5EF4-FFF2-40B4-BE49-F238E27FC236}">
                      <a16:creationId xmlns:a16="http://schemas.microsoft.com/office/drawing/2014/main" id="{29907748-2FD3-F732-90FC-A94726763ABF}"/>
                    </a:ext>
                  </a:extLst>
                </p:cNvPr>
                <p:cNvSpPr>
                  <a:spLocks noChangeShapeType="1"/>
                </p:cNvSpPr>
                <p:nvPr/>
              </p:nvSpPr>
              <p:spPr bwMode="auto">
                <a:xfrm>
                  <a:off x="6742667"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7" name="Line 657">
                  <a:extLst>
                    <a:ext uri="{FF2B5EF4-FFF2-40B4-BE49-F238E27FC236}">
                      <a16:creationId xmlns:a16="http://schemas.microsoft.com/office/drawing/2014/main" id="{8A3844DA-41CF-6688-3675-DADEA1971E04}"/>
                    </a:ext>
                  </a:extLst>
                </p:cNvPr>
                <p:cNvSpPr>
                  <a:spLocks noChangeShapeType="1"/>
                </p:cNvSpPr>
                <p:nvPr/>
              </p:nvSpPr>
              <p:spPr bwMode="auto">
                <a:xfrm>
                  <a:off x="6765637"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8" name="Line 658">
                  <a:extLst>
                    <a:ext uri="{FF2B5EF4-FFF2-40B4-BE49-F238E27FC236}">
                      <a16:creationId xmlns:a16="http://schemas.microsoft.com/office/drawing/2014/main" id="{0A6486C8-CCDE-F2E9-D5C5-478C3C78AFED}"/>
                    </a:ext>
                  </a:extLst>
                </p:cNvPr>
                <p:cNvSpPr>
                  <a:spLocks noChangeShapeType="1"/>
                </p:cNvSpPr>
                <p:nvPr/>
              </p:nvSpPr>
              <p:spPr bwMode="auto">
                <a:xfrm>
                  <a:off x="6768189"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9" name="Line 659">
                  <a:extLst>
                    <a:ext uri="{FF2B5EF4-FFF2-40B4-BE49-F238E27FC236}">
                      <a16:creationId xmlns:a16="http://schemas.microsoft.com/office/drawing/2014/main" id="{06C84753-109A-BF75-C15E-D465958ED565}"/>
                    </a:ext>
                  </a:extLst>
                </p:cNvPr>
                <p:cNvSpPr>
                  <a:spLocks noChangeShapeType="1"/>
                </p:cNvSpPr>
                <p:nvPr/>
              </p:nvSpPr>
              <p:spPr bwMode="auto">
                <a:xfrm>
                  <a:off x="6791159"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0" name="Line 660">
                  <a:extLst>
                    <a:ext uri="{FF2B5EF4-FFF2-40B4-BE49-F238E27FC236}">
                      <a16:creationId xmlns:a16="http://schemas.microsoft.com/office/drawing/2014/main" id="{C870117D-E650-1844-C1C4-940DA245427E}"/>
                    </a:ext>
                  </a:extLst>
                </p:cNvPr>
                <p:cNvSpPr>
                  <a:spLocks noChangeShapeType="1"/>
                </p:cNvSpPr>
                <p:nvPr/>
              </p:nvSpPr>
              <p:spPr bwMode="auto">
                <a:xfrm>
                  <a:off x="6768189"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1" name="Line 661">
                  <a:extLst>
                    <a:ext uri="{FF2B5EF4-FFF2-40B4-BE49-F238E27FC236}">
                      <a16:creationId xmlns:a16="http://schemas.microsoft.com/office/drawing/2014/main" id="{9248D95E-ED17-4C7B-D741-73554F59123E}"/>
                    </a:ext>
                  </a:extLst>
                </p:cNvPr>
                <p:cNvSpPr>
                  <a:spLocks noChangeShapeType="1"/>
                </p:cNvSpPr>
                <p:nvPr/>
              </p:nvSpPr>
              <p:spPr bwMode="auto">
                <a:xfrm>
                  <a:off x="6791159"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2" name="Line 662">
                  <a:extLst>
                    <a:ext uri="{FF2B5EF4-FFF2-40B4-BE49-F238E27FC236}">
                      <a16:creationId xmlns:a16="http://schemas.microsoft.com/office/drawing/2014/main" id="{EE07F188-CD80-C489-3D43-E3023C2C5917}"/>
                    </a:ext>
                  </a:extLst>
                </p:cNvPr>
                <p:cNvSpPr>
                  <a:spLocks noChangeShapeType="1"/>
                </p:cNvSpPr>
                <p:nvPr/>
              </p:nvSpPr>
              <p:spPr bwMode="auto">
                <a:xfrm>
                  <a:off x="6793711"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3" name="Line 663">
                  <a:extLst>
                    <a:ext uri="{FF2B5EF4-FFF2-40B4-BE49-F238E27FC236}">
                      <a16:creationId xmlns:a16="http://schemas.microsoft.com/office/drawing/2014/main" id="{472D1947-FACE-23F8-C1F1-A3F6EEF5E162}"/>
                    </a:ext>
                  </a:extLst>
                </p:cNvPr>
                <p:cNvSpPr>
                  <a:spLocks noChangeShapeType="1"/>
                </p:cNvSpPr>
                <p:nvPr/>
              </p:nvSpPr>
              <p:spPr bwMode="auto">
                <a:xfrm>
                  <a:off x="6816681"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4" name="Line 664">
                  <a:extLst>
                    <a:ext uri="{FF2B5EF4-FFF2-40B4-BE49-F238E27FC236}">
                      <a16:creationId xmlns:a16="http://schemas.microsoft.com/office/drawing/2014/main" id="{0E8DAFC2-EF1D-C2AA-FD94-F3B36CD0BC7A}"/>
                    </a:ext>
                  </a:extLst>
                </p:cNvPr>
                <p:cNvSpPr>
                  <a:spLocks noChangeShapeType="1"/>
                </p:cNvSpPr>
                <p:nvPr/>
              </p:nvSpPr>
              <p:spPr bwMode="auto">
                <a:xfrm>
                  <a:off x="6823061"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5" name="Line 665">
                  <a:extLst>
                    <a:ext uri="{FF2B5EF4-FFF2-40B4-BE49-F238E27FC236}">
                      <a16:creationId xmlns:a16="http://schemas.microsoft.com/office/drawing/2014/main" id="{AE011B89-3363-B493-98B4-605342D7BB10}"/>
                    </a:ext>
                  </a:extLst>
                </p:cNvPr>
                <p:cNvSpPr>
                  <a:spLocks noChangeShapeType="1"/>
                </p:cNvSpPr>
                <p:nvPr/>
              </p:nvSpPr>
              <p:spPr bwMode="auto">
                <a:xfrm>
                  <a:off x="6846031"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6" name="Line 666">
                  <a:extLst>
                    <a:ext uri="{FF2B5EF4-FFF2-40B4-BE49-F238E27FC236}">
                      <a16:creationId xmlns:a16="http://schemas.microsoft.com/office/drawing/2014/main" id="{C4399D34-9544-FE18-FDA6-E3111360E1F0}"/>
                    </a:ext>
                  </a:extLst>
                </p:cNvPr>
                <p:cNvSpPr>
                  <a:spLocks noChangeShapeType="1"/>
                </p:cNvSpPr>
                <p:nvPr/>
              </p:nvSpPr>
              <p:spPr bwMode="auto">
                <a:xfrm>
                  <a:off x="6826890"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7" name="Line 667">
                  <a:extLst>
                    <a:ext uri="{FF2B5EF4-FFF2-40B4-BE49-F238E27FC236}">
                      <a16:creationId xmlns:a16="http://schemas.microsoft.com/office/drawing/2014/main" id="{88A987B5-DD79-06CE-0702-ED44B9CBD1A9}"/>
                    </a:ext>
                  </a:extLst>
                </p:cNvPr>
                <p:cNvSpPr>
                  <a:spLocks noChangeShapeType="1"/>
                </p:cNvSpPr>
                <p:nvPr/>
              </p:nvSpPr>
              <p:spPr bwMode="auto">
                <a:xfrm>
                  <a:off x="6849859"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8" name="Line 668">
                  <a:extLst>
                    <a:ext uri="{FF2B5EF4-FFF2-40B4-BE49-F238E27FC236}">
                      <a16:creationId xmlns:a16="http://schemas.microsoft.com/office/drawing/2014/main" id="{46EF320B-5641-F1B8-60C7-5C7C80AD68EC}"/>
                    </a:ext>
                  </a:extLst>
                </p:cNvPr>
                <p:cNvSpPr>
                  <a:spLocks noChangeShapeType="1"/>
                </p:cNvSpPr>
                <p:nvPr/>
              </p:nvSpPr>
              <p:spPr bwMode="auto">
                <a:xfrm>
                  <a:off x="6861344"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9" name="Line 669">
                  <a:extLst>
                    <a:ext uri="{FF2B5EF4-FFF2-40B4-BE49-F238E27FC236}">
                      <a16:creationId xmlns:a16="http://schemas.microsoft.com/office/drawing/2014/main" id="{BE1670B0-6C27-AEBE-CD7D-3EDD177A53A5}"/>
                    </a:ext>
                  </a:extLst>
                </p:cNvPr>
                <p:cNvSpPr>
                  <a:spLocks noChangeShapeType="1"/>
                </p:cNvSpPr>
                <p:nvPr/>
              </p:nvSpPr>
              <p:spPr bwMode="auto">
                <a:xfrm>
                  <a:off x="6884314"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0" name="Line 670">
                  <a:extLst>
                    <a:ext uri="{FF2B5EF4-FFF2-40B4-BE49-F238E27FC236}">
                      <a16:creationId xmlns:a16="http://schemas.microsoft.com/office/drawing/2014/main" id="{9A60DCA5-BFE8-D4AD-B88A-FEF08D8AEBD2}"/>
                    </a:ext>
                  </a:extLst>
                </p:cNvPr>
                <p:cNvSpPr>
                  <a:spLocks noChangeShapeType="1"/>
                </p:cNvSpPr>
                <p:nvPr/>
              </p:nvSpPr>
              <p:spPr bwMode="auto">
                <a:xfrm>
                  <a:off x="6932806" y="3567073"/>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1" name="Line 671">
                  <a:extLst>
                    <a:ext uri="{FF2B5EF4-FFF2-40B4-BE49-F238E27FC236}">
                      <a16:creationId xmlns:a16="http://schemas.microsoft.com/office/drawing/2014/main" id="{82FC27F1-5E88-B7E8-C178-97426103B2B9}"/>
                    </a:ext>
                  </a:extLst>
                </p:cNvPr>
                <p:cNvSpPr>
                  <a:spLocks noChangeShapeType="1"/>
                </p:cNvSpPr>
                <p:nvPr/>
              </p:nvSpPr>
              <p:spPr bwMode="auto">
                <a:xfrm>
                  <a:off x="6955776" y="3543331"/>
                  <a:ext cx="0" cy="47484"/>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2" name="Line 672">
                  <a:extLst>
                    <a:ext uri="{FF2B5EF4-FFF2-40B4-BE49-F238E27FC236}">
                      <a16:creationId xmlns:a16="http://schemas.microsoft.com/office/drawing/2014/main" id="{53FE49AE-D460-A10D-BF20-C3941A6A394F}"/>
                    </a:ext>
                  </a:extLst>
                </p:cNvPr>
                <p:cNvSpPr>
                  <a:spLocks noChangeShapeType="1"/>
                </p:cNvSpPr>
                <p:nvPr/>
              </p:nvSpPr>
              <p:spPr bwMode="auto">
                <a:xfrm>
                  <a:off x="7055312" y="373194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3" name="Line 673">
                  <a:extLst>
                    <a:ext uri="{FF2B5EF4-FFF2-40B4-BE49-F238E27FC236}">
                      <a16:creationId xmlns:a16="http://schemas.microsoft.com/office/drawing/2014/main" id="{10A9402A-344B-3CFD-8B43-D8EDE366136C}"/>
                    </a:ext>
                  </a:extLst>
                </p:cNvPr>
                <p:cNvSpPr>
                  <a:spLocks noChangeShapeType="1"/>
                </p:cNvSpPr>
                <p:nvPr/>
              </p:nvSpPr>
              <p:spPr bwMode="auto">
                <a:xfrm>
                  <a:off x="7078282" y="3706888"/>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4" name="Line 674">
                  <a:extLst>
                    <a:ext uri="{FF2B5EF4-FFF2-40B4-BE49-F238E27FC236}">
                      <a16:creationId xmlns:a16="http://schemas.microsoft.com/office/drawing/2014/main" id="{F79E37BD-315B-46DF-CFDA-9607138E2225}"/>
                    </a:ext>
                  </a:extLst>
                </p:cNvPr>
                <p:cNvSpPr>
                  <a:spLocks noChangeShapeType="1"/>
                </p:cNvSpPr>
                <p:nvPr/>
              </p:nvSpPr>
              <p:spPr bwMode="auto">
                <a:xfrm>
                  <a:off x="7438143" y="373194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5" name="Line 675">
                  <a:extLst>
                    <a:ext uri="{FF2B5EF4-FFF2-40B4-BE49-F238E27FC236}">
                      <a16:creationId xmlns:a16="http://schemas.microsoft.com/office/drawing/2014/main" id="{26AD771B-A62C-418B-3A74-4175D8AA5E49}"/>
                    </a:ext>
                  </a:extLst>
                </p:cNvPr>
                <p:cNvSpPr>
                  <a:spLocks noChangeShapeType="1"/>
                </p:cNvSpPr>
                <p:nvPr/>
              </p:nvSpPr>
              <p:spPr bwMode="auto">
                <a:xfrm>
                  <a:off x="7461113" y="3706888"/>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6" name="Line 676">
                  <a:extLst>
                    <a:ext uri="{FF2B5EF4-FFF2-40B4-BE49-F238E27FC236}">
                      <a16:creationId xmlns:a16="http://schemas.microsoft.com/office/drawing/2014/main" id="{F2E76184-8D64-4C07-093B-DBA03EA4AB32}"/>
                    </a:ext>
                  </a:extLst>
                </p:cNvPr>
                <p:cNvSpPr>
                  <a:spLocks noChangeShapeType="1"/>
                </p:cNvSpPr>
                <p:nvPr/>
              </p:nvSpPr>
              <p:spPr bwMode="auto">
                <a:xfrm>
                  <a:off x="7441971" y="373194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7" name="Line 677">
                  <a:extLst>
                    <a:ext uri="{FF2B5EF4-FFF2-40B4-BE49-F238E27FC236}">
                      <a16:creationId xmlns:a16="http://schemas.microsoft.com/office/drawing/2014/main" id="{0ECD6785-7522-1B1E-4A14-89B35B86E5F5}"/>
                    </a:ext>
                  </a:extLst>
                </p:cNvPr>
                <p:cNvSpPr>
                  <a:spLocks noChangeShapeType="1"/>
                </p:cNvSpPr>
                <p:nvPr/>
              </p:nvSpPr>
              <p:spPr bwMode="auto">
                <a:xfrm>
                  <a:off x="7464941" y="3706888"/>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8" name="Line 678">
                  <a:extLst>
                    <a:ext uri="{FF2B5EF4-FFF2-40B4-BE49-F238E27FC236}">
                      <a16:creationId xmlns:a16="http://schemas.microsoft.com/office/drawing/2014/main" id="{42163D5D-AAD3-0F70-89A8-CDBF14AF5666}"/>
                    </a:ext>
                  </a:extLst>
                </p:cNvPr>
                <p:cNvSpPr>
                  <a:spLocks noChangeShapeType="1"/>
                </p:cNvSpPr>
                <p:nvPr/>
              </p:nvSpPr>
              <p:spPr bwMode="auto">
                <a:xfrm>
                  <a:off x="7796728" y="3731949"/>
                  <a:ext cx="45940" cy="0"/>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9" name="Line 679">
                  <a:extLst>
                    <a:ext uri="{FF2B5EF4-FFF2-40B4-BE49-F238E27FC236}">
                      <a16:creationId xmlns:a16="http://schemas.microsoft.com/office/drawing/2014/main" id="{45EFDBC8-53BF-73DD-B329-9B26B44A4770}"/>
                    </a:ext>
                  </a:extLst>
                </p:cNvPr>
                <p:cNvSpPr>
                  <a:spLocks noChangeShapeType="1"/>
                </p:cNvSpPr>
                <p:nvPr/>
              </p:nvSpPr>
              <p:spPr bwMode="auto">
                <a:xfrm>
                  <a:off x="7819698" y="3706888"/>
                  <a:ext cx="0" cy="48803"/>
                </a:xfrm>
                <a:prstGeom prst="line">
                  <a:avLst/>
                </a:prstGeom>
                <a:noFill/>
                <a:ln w="15875" cap="sq">
                  <a:solidFill>
                    <a:srgbClr val="0076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sp>
        <p:nvSpPr>
          <p:cNvPr id="12" name="Rectangle 1056">
            <a:extLst>
              <a:ext uri="{FF2B5EF4-FFF2-40B4-BE49-F238E27FC236}">
                <a16:creationId xmlns:a16="http://schemas.microsoft.com/office/drawing/2014/main" id="{3DD96DB6-DF00-377D-C7A0-FE6CC105EE82}"/>
              </a:ext>
            </a:extLst>
          </p:cNvPr>
          <p:cNvSpPr>
            <a:spLocks noChangeArrowheads="1"/>
          </p:cNvSpPr>
          <p:nvPr/>
        </p:nvSpPr>
        <p:spPr bwMode="auto">
          <a:xfrm>
            <a:off x="1140555" y="5033360"/>
            <a:ext cx="9312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14" name="Rectangle 1058">
            <a:extLst>
              <a:ext uri="{FF2B5EF4-FFF2-40B4-BE49-F238E27FC236}">
                <a16:creationId xmlns:a16="http://schemas.microsoft.com/office/drawing/2014/main" id="{0BEF4D72-2700-66FA-C844-89A282B4CF85}"/>
              </a:ext>
            </a:extLst>
          </p:cNvPr>
          <p:cNvSpPr>
            <a:spLocks noChangeArrowheads="1"/>
          </p:cNvSpPr>
          <p:nvPr/>
        </p:nvSpPr>
        <p:spPr bwMode="auto">
          <a:xfrm>
            <a:off x="1779749" y="5033360"/>
            <a:ext cx="9312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15" name="Rectangle 1060">
            <a:extLst>
              <a:ext uri="{FF2B5EF4-FFF2-40B4-BE49-F238E27FC236}">
                <a16:creationId xmlns:a16="http://schemas.microsoft.com/office/drawing/2014/main" id="{CCE85242-F3B9-7CFE-6022-8B17DEFB8037}"/>
              </a:ext>
            </a:extLst>
          </p:cNvPr>
          <p:cNvSpPr>
            <a:spLocks noChangeArrowheads="1"/>
          </p:cNvSpPr>
          <p:nvPr/>
        </p:nvSpPr>
        <p:spPr bwMode="auto">
          <a:xfrm>
            <a:off x="2421073" y="5033360"/>
            <a:ext cx="9312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6</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16" name="Rectangle 1062">
            <a:extLst>
              <a:ext uri="{FF2B5EF4-FFF2-40B4-BE49-F238E27FC236}">
                <a16:creationId xmlns:a16="http://schemas.microsoft.com/office/drawing/2014/main" id="{C28A8E57-21BF-C09A-BE93-E1F8B16971F2}"/>
              </a:ext>
            </a:extLst>
          </p:cNvPr>
          <p:cNvSpPr>
            <a:spLocks noChangeArrowheads="1"/>
          </p:cNvSpPr>
          <p:nvPr/>
        </p:nvSpPr>
        <p:spPr bwMode="auto">
          <a:xfrm>
            <a:off x="3073051" y="5033360"/>
            <a:ext cx="9312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9</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17" name="Rectangle 1064">
            <a:extLst>
              <a:ext uri="{FF2B5EF4-FFF2-40B4-BE49-F238E27FC236}">
                <a16:creationId xmlns:a16="http://schemas.microsoft.com/office/drawing/2014/main" id="{A5BEC927-D0D5-09B1-0C5C-25675F8D95B2}"/>
              </a:ext>
            </a:extLst>
          </p:cNvPr>
          <p:cNvSpPr>
            <a:spLocks noChangeArrowheads="1"/>
          </p:cNvSpPr>
          <p:nvPr/>
        </p:nvSpPr>
        <p:spPr bwMode="auto">
          <a:xfrm>
            <a:off x="3659292"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12</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18" name="Rectangle 1066">
            <a:extLst>
              <a:ext uri="{FF2B5EF4-FFF2-40B4-BE49-F238E27FC236}">
                <a16:creationId xmlns:a16="http://schemas.microsoft.com/office/drawing/2014/main" id="{AA6D720A-8019-7BFA-0467-53455CF88B4D}"/>
              </a:ext>
            </a:extLst>
          </p:cNvPr>
          <p:cNvSpPr>
            <a:spLocks noChangeArrowheads="1"/>
          </p:cNvSpPr>
          <p:nvPr/>
        </p:nvSpPr>
        <p:spPr bwMode="auto">
          <a:xfrm>
            <a:off x="4298484"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19" name="Rectangle 1068">
            <a:extLst>
              <a:ext uri="{FF2B5EF4-FFF2-40B4-BE49-F238E27FC236}">
                <a16:creationId xmlns:a16="http://schemas.microsoft.com/office/drawing/2014/main" id="{48902D41-D52F-B73E-35AE-85735AE56471}"/>
              </a:ext>
            </a:extLst>
          </p:cNvPr>
          <p:cNvSpPr>
            <a:spLocks noChangeArrowheads="1"/>
          </p:cNvSpPr>
          <p:nvPr/>
        </p:nvSpPr>
        <p:spPr bwMode="auto">
          <a:xfrm>
            <a:off x="4950460"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18</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0" name="Rectangle 1070">
            <a:extLst>
              <a:ext uri="{FF2B5EF4-FFF2-40B4-BE49-F238E27FC236}">
                <a16:creationId xmlns:a16="http://schemas.microsoft.com/office/drawing/2014/main" id="{56D257CD-CDC8-9FFA-F8C4-132383BDDAB1}"/>
              </a:ext>
            </a:extLst>
          </p:cNvPr>
          <p:cNvSpPr>
            <a:spLocks noChangeArrowheads="1"/>
          </p:cNvSpPr>
          <p:nvPr/>
        </p:nvSpPr>
        <p:spPr bwMode="auto">
          <a:xfrm>
            <a:off x="5591786"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21</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1" name="Rectangle 1072">
            <a:extLst>
              <a:ext uri="{FF2B5EF4-FFF2-40B4-BE49-F238E27FC236}">
                <a16:creationId xmlns:a16="http://schemas.microsoft.com/office/drawing/2014/main" id="{A454B1E0-5A0D-C21D-50C3-00F6F4783CDD}"/>
              </a:ext>
            </a:extLst>
          </p:cNvPr>
          <p:cNvSpPr>
            <a:spLocks noChangeArrowheads="1"/>
          </p:cNvSpPr>
          <p:nvPr/>
        </p:nvSpPr>
        <p:spPr bwMode="auto">
          <a:xfrm>
            <a:off x="6230980"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24</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2" name="Rectangle 1074">
            <a:extLst>
              <a:ext uri="{FF2B5EF4-FFF2-40B4-BE49-F238E27FC236}">
                <a16:creationId xmlns:a16="http://schemas.microsoft.com/office/drawing/2014/main" id="{96438DA9-6523-F592-B9AB-A8DE21E54415}"/>
              </a:ext>
            </a:extLst>
          </p:cNvPr>
          <p:cNvSpPr>
            <a:spLocks noChangeArrowheads="1"/>
          </p:cNvSpPr>
          <p:nvPr/>
        </p:nvSpPr>
        <p:spPr bwMode="auto">
          <a:xfrm>
            <a:off x="6870173"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27</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3" name="Rectangle 1076">
            <a:extLst>
              <a:ext uri="{FF2B5EF4-FFF2-40B4-BE49-F238E27FC236}">
                <a16:creationId xmlns:a16="http://schemas.microsoft.com/office/drawing/2014/main" id="{EC865641-E92E-98BB-4F05-77712E7B06E1}"/>
              </a:ext>
            </a:extLst>
          </p:cNvPr>
          <p:cNvSpPr>
            <a:spLocks noChangeArrowheads="1"/>
          </p:cNvSpPr>
          <p:nvPr/>
        </p:nvSpPr>
        <p:spPr bwMode="auto">
          <a:xfrm>
            <a:off x="7509366"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4" name="Rectangle 1078">
            <a:extLst>
              <a:ext uri="{FF2B5EF4-FFF2-40B4-BE49-F238E27FC236}">
                <a16:creationId xmlns:a16="http://schemas.microsoft.com/office/drawing/2014/main" id="{D66E3377-FCC4-F238-532E-CFFC2A0EFFF4}"/>
              </a:ext>
            </a:extLst>
          </p:cNvPr>
          <p:cNvSpPr>
            <a:spLocks noChangeArrowheads="1"/>
          </p:cNvSpPr>
          <p:nvPr/>
        </p:nvSpPr>
        <p:spPr bwMode="auto">
          <a:xfrm>
            <a:off x="8163474"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33</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29" name="Rectangle 1080">
            <a:extLst>
              <a:ext uri="{FF2B5EF4-FFF2-40B4-BE49-F238E27FC236}">
                <a16:creationId xmlns:a16="http://schemas.microsoft.com/office/drawing/2014/main" id="{BCC9BECB-6528-4BDA-6A45-785CD6B22884}"/>
              </a:ext>
            </a:extLst>
          </p:cNvPr>
          <p:cNvSpPr>
            <a:spLocks noChangeArrowheads="1"/>
          </p:cNvSpPr>
          <p:nvPr/>
        </p:nvSpPr>
        <p:spPr bwMode="auto">
          <a:xfrm>
            <a:off x="8802669"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36</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0" name="Rectangle 1082">
            <a:extLst>
              <a:ext uri="{FF2B5EF4-FFF2-40B4-BE49-F238E27FC236}">
                <a16:creationId xmlns:a16="http://schemas.microsoft.com/office/drawing/2014/main" id="{B43B0ACD-945D-BF98-2EBC-ABE8BE803F85}"/>
              </a:ext>
            </a:extLst>
          </p:cNvPr>
          <p:cNvSpPr>
            <a:spLocks noChangeArrowheads="1"/>
          </p:cNvSpPr>
          <p:nvPr/>
        </p:nvSpPr>
        <p:spPr bwMode="auto">
          <a:xfrm>
            <a:off x="9441861"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39</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2" name="Rectangle 1084">
            <a:extLst>
              <a:ext uri="{FF2B5EF4-FFF2-40B4-BE49-F238E27FC236}">
                <a16:creationId xmlns:a16="http://schemas.microsoft.com/office/drawing/2014/main" id="{0E2F2D9B-60D0-1ECF-234B-C5B1B772004A}"/>
              </a:ext>
            </a:extLst>
          </p:cNvPr>
          <p:cNvSpPr>
            <a:spLocks noChangeArrowheads="1"/>
          </p:cNvSpPr>
          <p:nvPr/>
        </p:nvSpPr>
        <p:spPr bwMode="auto">
          <a:xfrm>
            <a:off x="10081054"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42</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33" name="Rectangle 1086">
            <a:extLst>
              <a:ext uri="{FF2B5EF4-FFF2-40B4-BE49-F238E27FC236}">
                <a16:creationId xmlns:a16="http://schemas.microsoft.com/office/drawing/2014/main" id="{74227785-3403-B7F9-9609-95C77557CA98}"/>
              </a:ext>
            </a:extLst>
          </p:cNvPr>
          <p:cNvSpPr>
            <a:spLocks noChangeArrowheads="1"/>
          </p:cNvSpPr>
          <p:nvPr/>
        </p:nvSpPr>
        <p:spPr bwMode="auto">
          <a:xfrm>
            <a:off x="10720249"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nvGrpSpPr>
          <p:cNvPr id="34" name="Group 33">
            <a:extLst>
              <a:ext uri="{FF2B5EF4-FFF2-40B4-BE49-F238E27FC236}">
                <a16:creationId xmlns:a16="http://schemas.microsoft.com/office/drawing/2014/main" id="{01A6399C-BB84-97FE-76B5-102A3FDFA572}"/>
              </a:ext>
            </a:extLst>
          </p:cNvPr>
          <p:cNvGrpSpPr/>
          <p:nvPr/>
        </p:nvGrpSpPr>
        <p:grpSpPr>
          <a:xfrm>
            <a:off x="1051470" y="4937577"/>
            <a:ext cx="10529648" cy="52526"/>
            <a:chOff x="1875608" y="4450807"/>
            <a:chExt cx="6306504" cy="44846"/>
          </a:xfrm>
        </p:grpSpPr>
        <p:sp>
          <p:nvSpPr>
            <p:cNvPr id="55" name="Line 1018">
              <a:extLst>
                <a:ext uri="{FF2B5EF4-FFF2-40B4-BE49-F238E27FC236}">
                  <a16:creationId xmlns:a16="http://schemas.microsoft.com/office/drawing/2014/main" id="{DCB876D3-0D65-B2F8-157D-25453342D313}"/>
                </a:ext>
              </a:extLst>
            </p:cNvPr>
            <p:cNvSpPr>
              <a:spLocks noChangeShapeType="1"/>
            </p:cNvSpPr>
            <p:nvPr/>
          </p:nvSpPr>
          <p:spPr bwMode="auto">
            <a:xfrm>
              <a:off x="1875608" y="4450807"/>
              <a:ext cx="6306504"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Line 1055">
              <a:extLst>
                <a:ext uri="{FF2B5EF4-FFF2-40B4-BE49-F238E27FC236}">
                  <a16:creationId xmlns:a16="http://schemas.microsoft.com/office/drawing/2014/main" id="{E8739C12-0404-89C6-1D52-CF87814B6DE4}"/>
                </a:ext>
              </a:extLst>
            </p:cNvPr>
            <p:cNvSpPr>
              <a:spLocks noChangeShapeType="1"/>
            </p:cNvSpPr>
            <p:nvPr/>
          </p:nvSpPr>
          <p:spPr bwMode="auto">
            <a:xfrm>
              <a:off x="1952174"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Line 1057">
              <a:extLst>
                <a:ext uri="{FF2B5EF4-FFF2-40B4-BE49-F238E27FC236}">
                  <a16:creationId xmlns:a16="http://schemas.microsoft.com/office/drawing/2014/main" id="{39846E42-1596-B25C-D02F-9B01B5672A93}"/>
                </a:ext>
              </a:extLst>
            </p:cNvPr>
            <p:cNvSpPr>
              <a:spLocks noChangeShapeType="1"/>
            </p:cNvSpPr>
            <p:nvPr/>
          </p:nvSpPr>
          <p:spPr bwMode="auto">
            <a:xfrm>
              <a:off x="2336282"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Line 1059">
              <a:extLst>
                <a:ext uri="{FF2B5EF4-FFF2-40B4-BE49-F238E27FC236}">
                  <a16:creationId xmlns:a16="http://schemas.microsoft.com/office/drawing/2014/main" id="{95AD6BAF-CC5C-93E8-4FF5-22B907BF82B5}"/>
                </a:ext>
              </a:extLst>
            </p:cNvPr>
            <p:cNvSpPr>
              <a:spLocks noChangeShapeType="1"/>
            </p:cNvSpPr>
            <p:nvPr/>
          </p:nvSpPr>
          <p:spPr bwMode="auto">
            <a:xfrm>
              <a:off x="2721665"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Line 1061">
              <a:extLst>
                <a:ext uri="{FF2B5EF4-FFF2-40B4-BE49-F238E27FC236}">
                  <a16:creationId xmlns:a16="http://schemas.microsoft.com/office/drawing/2014/main" id="{19F8C879-79AF-FAED-5AA5-AC720A63B807}"/>
                </a:ext>
              </a:extLst>
            </p:cNvPr>
            <p:cNvSpPr>
              <a:spLocks noChangeShapeType="1"/>
            </p:cNvSpPr>
            <p:nvPr/>
          </p:nvSpPr>
          <p:spPr bwMode="auto">
            <a:xfrm>
              <a:off x="3105772"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Line 1063">
              <a:extLst>
                <a:ext uri="{FF2B5EF4-FFF2-40B4-BE49-F238E27FC236}">
                  <a16:creationId xmlns:a16="http://schemas.microsoft.com/office/drawing/2014/main" id="{B9164CBC-4565-310B-F8C2-068802C72D68}"/>
                </a:ext>
              </a:extLst>
            </p:cNvPr>
            <p:cNvSpPr>
              <a:spLocks noChangeShapeType="1"/>
            </p:cNvSpPr>
            <p:nvPr/>
          </p:nvSpPr>
          <p:spPr bwMode="auto">
            <a:xfrm>
              <a:off x="3491155"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Line 1065">
              <a:extLst>
                <a:ext uri="{FF2B5EF4-FFF2-40B4-BE49-F238E27FC236}">
                  <a16:creationId xmlns:a16="http://schemas.microsoft.com/office/drawing/2014/main" id="{0A21D41F-4891-F8C2-2BA8-A10FD51485F2}"/>
                </a:ext>
              </a:extLst>
            </p:cNvPr>
            <p:cNvSpPr>
              <a:spLocks noChangeShapeType="1"/>
            </p:cNvSpPr>
            <p:nvPr/>
          </p:nvSpPr>
          <p:spPr bwMode="auto">
            <a:xfrm>
              <a:off x="3875262"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Line 1067">
              <a:extLst>
                <a:ext uri="{FF2B5EF4-FFF2-40B4-BE49-F238E27FC236}">
                  <a16:creationId xmlns:a16="http://schemas.microsoft.com/office/drawing/2014/main" id="{88627E7E-CC49-53C3-CFC2-718C3A0FC4D6}"/>
                </a:ext>
              </a:extLst>
            </p:cNvPr>
            <p:cNvSpPr>
              <a:spLocks noChangeShapeType="1"/>
            </p:cNvSpPr>
            <p:nvPr/>
          </p:nvSpPr>
          <p:spPr bwMode="auto">
            <a:xfrm>
              <a:off x="4259370"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Line 1069">
              <a:extLst>
                <a:ext uri="{FF2B5EF4-FFF2-40B4-BE49-F238E27FC236}">
                  <a16:creationId xmlns:a16="http://schemas.microsoft.com/office/drawing/2014/main" id="{253023D7-9E7F-B91C-9B5D-EBF0EBD4A6A0}"/>
                </a:ext>
              </a:extLst>
            </p:cNvPr>
            <p:cNvSpPr>
              <a:spLocks noChangeShapeType="1"/>
            </p:cNvSpPr>
            <p:nvPr/>
          </p:nvSpPr>
          <p:spPr bwMode="auto">
            <a:xfrm>
              <a:off x="4644753"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Line 1071">
              <a:extLst>
                <a:ext uri="{FF2B5EF4-FFF2-40B4-BE49-F238E27FC236}">
                  <a16:creationId xmlns:a16="http://schemas.microsoft.com/office/drawing/2014/main" id="{8BED09EB-86B7-7E0C-ECF6-B40BFCC95572}"/>
                </a:ext>
              </a:extLst>
            </p:cNvPr>
            <p:cNvSpPr>
              <a:spLocks noChangeShapeType="1"/>
            </p:cNvSpPr>
            <p:nvPr/>
          </p:nvSpPr>
          <p:spPr bwMode="auto">
            <a:xfrm>
              <a:off x="5028860"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9" name="Line 1073">
              <a:extLst>
                <a:ext uri="{FF2B5EF4-FFF2-40B4-BE49-F238E27FC236}">
                  <a16:creationId xmlns:a16="http://schemas.microsoft.com/office/drawing/2014/main" id="{21EEAC83-DEC1-77BE-6BE9-9D644BE2CF69}"/>
                </a:ext>
              </a:extLst>
            </p:cNvPr>
            <p:cNvSpPr>
              <a:spLocks noChangeShapeType="1"/>
            </p:cNvSpPr>
            <p:nvPr/>
          </p:nvSpPr>
          <p:spPr bwMode="auto">
            <a:xfrm>
              <a:off x="5412967"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0" name="Line 1075">
              <a:extLst>
                <a:ext uri="{FF2B5EF4-FFF2-40B4-BE49-F238E27FC236}">
                  <a16:creationId xmlns:a16="http://schemas.microsoft.com/office/drawing/2014/main" id="{9BE2B59E-5851-370F-89BE-810B58652450}"/>
                </a:ext>
              </a:extLst>
            </p:cNvPr>
            <p:cNvSpPr>
              <a:spLocks noChangeShapeType="1"/>
            </p:cNvSpPr>
            <p:nvPr/>
          </p:nvSpPr>
          <p:spPr bwMode="auto">
            <a:xfrm>
              <a:off x="5798350"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1" name="Line 1077">
              <a:extLst>
                <a:ext uri="{FF2B5EF4-FFF2-40B4-BE49-F238E27FC236}">
                  <a16:creationId xmlns:a16="http://schemas.microsoft.com/office/drawing/2014/main" id="{682CB2B0-4AB4-F5C2-0299-E3B97983DC7D}"/>
                </a:ext>
              </a:extLst>
            </p:cNvPr>
            <p:cNvSpPr>
              <a:spLocks noChangeShapeType="1"/>
            </p:cNvSpPr>
            <p:nvPr/>
          </p:nvSpPr>
          <p:spPr bwMode="auto">
            <a:xfrm>
              <a:off x="6182458"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2" name="Line 1079">
              <a:extLst>
                <a:ext uri="{FF2B5EF4-FFF2-40B4-BE49-F238E27FC236}">
                  <a16:creationId xmlns:a16="http://schemas.microsoft.com/office/drawing/2014/main" id="{E2B9920D-E426-9DF6-24D8-A9B3F2253856}"/>
                </a:ext>
              </a:extLst>
            </p:cNvPr>
            <p:cNvSpPr>
              <a:spLocks noChangeShapeType="1"/>
            </p:cNvSpPr>
            <p:nvPr/>
          </p:nvSpPr>
          <p:spPr bwMode="auto">
            <a:xfrm>
              <a:off x="6566565"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3" name="Line 1081">
              <a:extLst>
                <a:ext uri="{FF2B5EF4-FFF2-40B4-BE49-F238E27FC236}">
                  <a16:creationId xmlns:a16="http://schemas.microsoft.com/office/drawing/2014/main" id="{880A282D-71EB-41E4-C2C6-37E5E71A87A6}"/>
                </a:ext>
              </a:extLst>
            </p:cNvPr>
            <p:cNvSpPr>
              <a:spLocks noChangeShapeType="1"/>
            </p:cNvSpPr>
            <p:nvPr/>
          </p:nvSpPr>
          <p:spPr bwMode="auto">
            <a:xfrm>
              <a:off x="6951948"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4" name="Line 1083">
              <a:extLst>
                <a:ext uri="{FF2B5EF4-FFF2-40B4-BE49-F238E27FC236}">
                  <a16:creationId xmlns:a16="http://schemas.microsoft.com/office/drawing/2014/main" id="{C9F03DBD-E05C-C93F-8228-F668607CCFC8}"/>
                </a:ext>
              </a:extLst>
            </p:cNvPr>
            <p:cNvSpPr>
              <a:spLocks noChangeShapeType="1"/>
            </p:cNvSpPr>
            <p:nvPr/>
          </p:nvSpPr>
          <p:spPr bwMode="auto">
            <a:xfrm>
              <a:off x="7336055"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5" name="Line 1085">
              <a:extLst>
                <a:ext uri="{FF2B5EF4-FFF2-40B4-BE49-F238E27FC236}">
                  <a16:creationId xmlns:a16="http://schemas.microsoft.com/office/drawing/2014/main" id="{B496D6DB-244B-80AE-6ADC-8F0A7C4C1A0F}"/>
                </a:ext>
              </a:extLst>
            </p:cNvPr>
            <p:cNvSpPr>
              <a:spLocks noChangeShapeType="1"/>
            </p:cNvSpPr>
            <p:nvPr/>
          </p:nvSpPr>
          <p:spPr bwMode="auto">
            <a:xfrm>
              <a:off x="7721438"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6" name="Line 1087">
              <a:extLst>
                <a:ext uri="{FF2B5EF4-FFF2-40B4-BE49-F238E27FC236}">
                  <a16:creationId xmlns:a16="http://schemas.microsoft.com/office/drawing/2014/main" id="{99564D69-00B7-882D-829E-F9B6F5555784}"/>
                </a:ext>
              </a:extLst>
            </p:cNvPr>
            <p:cNvSpPr>
              <a:spLocks noChangeShapeType="1"/>
            </p:cNvSpPr>
            <p:nvPr/>
          </p:nvSpPr>
          <p:spPr bwMode="auto">
            <a:xfrm>
              <a:off x="8105546" y="4450807"/>
              <a:ext cx="0" cy="4484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5" name="Rectangle 1088">
            <a:extLst>
              <a:ext uri="{FF2B5EF4-FFF2-40B4-BE49-F238E27FC236}">
                <a16:creationId xmlns:a16="http://schemas.microsoft.com/office/drawing/2014/main" id="{88B2BCF8-D89B-9B73-F437-350D0E51FEC8}"/>
              </a:ext>
            </a:extLst>
          </p:cNvPr>
          <p:cNvSpPr>
            <a:spLocks noChangeArrowheads="1"/>
          </p:cNvSpPr>
          <p:nvPr/>
        </p:nvSpPr>
        <p:spPr bwMode="auto">
          <a:xfrm>
            <a:off x="11362045" y="5033360"/>
            <a:ext cx="1862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48</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nvGrpSpPr>
          <p:cNvPr id="41" name="Group 40">
            <a:extLst>
              <a:ext uri="{FF2B5EF4-FFF2-40B4-BE49-F238E27FC236}">
                <a16:creationId xmlns:a16="http://schemas.microsoft.com/office/drawing/2014/main" id="{803F5BC0-A0B2-BB4B-4FBC-E5C69B25CF44}"/>
              </a:ext>
            </a:extLst>
          </p:cNvPr>
          <p:cNvGrpSpPr/>
          <p:nvPr/>
        </p:nvGrpSpPr>
        <p:grpSpPr>
          <a:xfrm>
            <a:off x="979029" y="1696394"/>
            <a:ext cx="72443" cy="3241184"/>
            <a:chOff x="1832221" y="1683535"/>
            <a:chExt cx="43388" cy="2767272"/>
          </a:xfrm>
        </p:grpSpPr>
        <p:sp>
          <p:nvSpPr>
            <p:cNvPr id="49" name="Line 1021">
              <a:extLst>
                <a:ext uri="{FF2B5EF4-FFF2-40B4-BE49-F238E27FC236}">
                  <a16:creationId xmlns:a16="http://schemas.microsoft.com/office/drawing/2014/main" id="{25948CE7-B5B7-9FF1-27AB-5B44D57F01C8}"/>
                </a:ext>
              </a:extLst>
            </p:cNvPr>
            <p:cNvSpPr>
              <a:spLocks noChangeShapeType="1"/>
            </p:cNvSpPr>
            <p:nvPr/>
          </p:nvSpPr>
          <p:spPr bwMode="auto">
            <a:xfrm flipV="1">
              <a:off x="1875608" y="1683535"/>
              <a:ext cx="0" cy="2767272"/>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Line 1095">
              <a:extLst>
                <a:ext uri="{FF2B5EF4-FFF2-40B4-BE49-F238E27FC236}">
                  <a16:creationId xmlns:a16="http://schemas.microsoft.com/office/drawing/2014/main" id="{3D061F66-42E0-54F4-5135-507047BDE910}"/>
                </a:ext>
              </a:extLst>
            </p:cNvPr>
            <p:cNvSpPr>
              <a:spLocks noChangeShapeType="1"/>
            </p:cNvSpPr>
            <p:nvPr/>
          </p:nvSpPr>
          <p:spPr bwMode="auto">
            <a:xfrm flipH="1">
              <a:off x="1832221" y="4387495"/>
              <a:ext cx="43388"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Line 1097">
              <a:extLst>
                <a:ext uri="{FF2B5EF4-FFF2-40B4-BE49-F238E27FC236}">
                  <a16:creationId xmlns:a16="http://schemas.microsoft.com/office/drawing/2014/main" id="{ACC3E15F-9962-FFA2-9B31-F24392621CDD}"/>
                </a:ext>
              </a:extLst>
            </p:cNvPr>
            <p:cNvSpPr>
              <a:spLocks noChangeShapeType="1"/>
            </p:cNvSpPr>
            <p:nvPr/>
          </p:nvSpPr>
          <p:spPr bwMode="auto">
            <a:xfrm flipH="1">
              <a:off x="1832221" y="3727993"/>
              <a:ext cx="43388"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Line 1099">
              <a:extLst>
                <a:ext uri="{FF2B5EF4-FFF2-40B4-BE49-F238E27FC236}">
                  <a16:creationId xmlns:a16="http://schemas.microsoft.com/office/drawing/2014/main" id="{3494B07B-74D6-92DE-B021-43B9C10E2F98}"/>
                </a:ext>
              </a:extLst>
            </p:cNvPr>
            <p:cNvSpPr>
              <a:spLocks noChangeShapeType="1"/>
            </p:cNvSpPr>
            <p:nvPr/>
          </p:nvSpPr>
          <p:spPr bwMode="auto">
            <a:xfrm flipH="1">
              <a:off x="1832221" y="3067171"/>
              <a:ext cx="43388"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Line 1101">
              <a:extLst>
                <a:ext uri="{FF2B5EF4-FFF2-40B4-BE49-F238E27FC236}">
                  <a16:creationId xmlns:a16="http://schemas.microsoft.com/office/drawing/2014/main" id="{5EBF6EA3-73EE-9A08-A4B9-0CFF5EC69DD2}"/>
                </a:ext>
              </a:extLst>
            </p:cNvPr>
            <p:cNvSpPr>
              <a:spLocks noChangeShapeType="1"/>
            </p:cNvSpPr>
            <p:nvPr/>
          </p:nvSpPr>
          <p:spPr bwMode="auto">
            <a:xfrm flipH="1">
              <a:off x="1832221" y="2407669"/>
              <a:ext cx="43388"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Line 1103">
              <a:extLst>
                <a:ext uri="{FF2B5EF4-FFF2-40B4-BE49-F238E27FC236}">
                  <a16:creationId xmlns:a16="http://schemas.microsoft.com/office/drawing/2014/main" id="{269EB9CB-C7B9-3DCC-B141-8A5B29A0A67E}"/>
                </a:ext>
              </a:extLst>
            </p:cNvPr>
            <p:cNvSpPr>
              <a:spLocks noChangeShapeType="1"/>
            </p:cNvSpPr>
            <p:nvPr/>
          </p:nvSpPr>
          <p:spPr bwMode="auto">
            <a:xfrm flipH="1">
              <a:off x="1832221" y="1746848"/>
              <a:ext cx="43388" cy="0"/>
            </a:xfrm>
            <a:prstGeom prst="line">
              <a:avLst/>
            </a:prstGeom>
            <a:noFill/>
            <a:ln w="1270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1716" name="Straight Connector 1715">
            <a:extLst>
              <a:ext uri="{FF2B5EF4-FFF2-40B4-BE49-F238E27FC236}">
                <a16:creationId xmlns:a16="http://schemas.microsoft.com/office/drawing/2014/main" id="{95B7A71E-1604-0DDD-C5EA-20BAA20CA367}"/>
              </a:ext>
            </a:extLst>
          </p:cNvPr>
          <p:cNvCxnSpPr>
            <a:cxnSpLocks/>
          </p:cNvCxnSpPr>
          <p:nvPr/>
        </p:nvCxnSpPr>
        <p:spPr>
          <a:xfrm flipH="1" flipV="1">
            <a:off x="6319425" y="3307718"/>
            <a:ext cx="0" cy="1618091"/>
          </a:xfrm>
          <a:prstGeom prst="line">
            <a:avLst/>
          </a:prstGeom>
          <a:ln w="12700">
            <a:solidFill>
              <a:schemeClr val="tx1">
                <a:lumMod val="50000"/>
                <a:lumOff val="50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1719" name="Straight Connector 1718">
            <a:extLst>
              <a:ext uri="{FF2B5EF4-FFF2-40B4-BE49-F238E27FC236}">
                <a16:creationId xmlns:a16="http://schemas.microsoft.com/office/drawing/2014/main" id="{B85A4700-C949-701E-E818-FED689207B47}"/>
              </a:ext>
            </a:extLst>
          </p:cNvPr>
          <p:cNvCxnSpPr>
            <a:cxnSpLocks/>
            <a:endCxn id="1103" idx="53"/>
          </p:cNvCxnSpPr>
          <p:nvPr/>
        </p:nvCxnSpPr>
        <p:spPr>
          <a:xfrm flipH="1" flipV="1">
            <a:off x="7598940" y="3557990"/>
            <a:ext cx="659" cy="1367819"/>
          </a:xfrm>
          <a:prstGeom prst="line">
            <a:avLst/>
          </a:prstGeom>
          <a:ln w="12700">
            <a:solidFill>
              <a:schemeClr val="tx1">
                <a:lumMod val="50000"/>
                <a:lumOff val="50000"/>
              </a:schemeClr>
            </a:solidFill>
            <a:prstDash val="sysDot"/>
          </a:ln>
        </p:spPr>
        <p:style>
          <a:lnRef idx="2">
            <a:schemeClr val="accent1"/>
          </a:lnRef>
          <a:fillRef idx="0">
            <a:schemeClr val="accent1"/>
          </a:fillRef>
          <a:effectRef idx="1">
            <a:schemeClr val="accent1"/>
          </a:effectRef>
          <a:fontRef idx="minor">
            <a:schemeClr val="tx1"/>
          </a:fontRef>
        </p:style>
      </p:cxnSp>
      <p:sp>
        <p:nvSpPr>
          <p:cNvPr id="1722" name="TextBox 1721">
            <a:extLst>
              <a:ext uri="{FF2B5EF4-FFF2-40B4-BE49-F238E27FC236}">
                <a16:creationId xmlns:a16="http://schemas.microsoft.com/office/drawing/2014/main" id="{4435BFB1-34C5-EB49-D7EF-A305CDE2C231}"/>
              </a:ext>
            </a:extLst>
          </p:cNvPr>
          <p:cNvSpPr txBox="1"/>
          <p:nvPr/>
        </p:nvSpPr>
        <p:spPr>
          <a:xfrm>
            <a:off x="6318924" y="2866263"/>
            <a:ext cx="1506910" cy="3539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6A9"/>
                </a:solidFill>
                <a:effectLst/>
                <a:uLnTx/>
                <a:uFillTx/>
                <a:latin typeface="Arial" panose="020B0604020202020204"/>
                <a:ea typeface="Calibri" panose="020F0502020204030204" pitchFamily="34" charset="0"/>
                <a:cs typeface="Calibri" panose="020F0502020204030204" pitchFamily="34" charset="0"/>
              </a:rPr>
              <a:t>50.3%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76A9"/>
                </a:solidFill>
                <a:effectLst/>
                <a:uLnTx/>
                <a:uFillTx/>
                <a:latin typeface="Arial" panose="020B0604020202020204"/>
                <a:ea typeface="Calibri" panose="020F0502020204030204" pitchFamily="34" charset="0"/>
                <a:cs typeface="Calibri" panose="020F0502020204030204" pitchFamily="34" charset="0"/>
              </a:rPr>
              <a:t>(95% CI: 43.6–56.6)</a:t>
            </a:r>
          </a:p>
        </p:txBody>
      </p:sp>
      <p:sp>
        <p:nvSpPr>
          <p:cNvPr id="1723" name="TextBox 1722">
            <a:extLst>
              <a:ext uri="{FF2B5EF4-FFF2-40B4-BE49-F238E27FC236}">
                <a16:creationId xmlns:a16="http://schemas.microsoft.com/office/drawing/2014/main" id="{27F802A9-66CC-0764-3F02-F395F8ECE4A5}"/>
              </a:ext>
            </a:extLst>
          </p:cNvPr>
          <p:cNvSpPr txBox="1"/>
          <p:nvPr/>
        </p:nvSpPr>
        <p:spPr>
          <a:xfrm>
            <a:off x="7640156" y="3114936"/>
            <a:ext cx="1318647" cy="3539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6A9"/>
                </a:solidFill>
                <a:effectLst/>
                <a:uLnTx/>
                <a:uFillTx/>
                <a:latin typeface="Arial" panose="020B0604020202020204"/>
                <a:ea typeface="Calibri" panose="020F0502020204030204" pitchFamily="34" charset="0"/>
                <a:cs typeface="Calibri" panose="020F0502020204030204" pitchFamily="34" charset="0"/>
              </a:rPr>
              <a:t>42.2%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76A9"/>
                </a:solidFill>
                <a:effectLst/>
                <a:uLnTx/>
                <a:uFillTx/>
                <a:latin typeface="Arial" panose="020B0604020202020204"/>
                <a:ea typeface="Calibri" panose="020F0502020204030204" pitchFamily="34" charset="0"/>
                <a:cs typeface="Calibri" panose="020F0502020204030204" pitchFamily="34" charset="0"/>
              </a:rPr>
              <a:t>(95% CI: 35.1–49.2)</a:t>
            </a:r>
          </a:p>
        </p:txBody>
      </p:sp>
      <p:sp>
        <p:nvSpPr>
          <p:cNvPr id="25" name="TextBox 24">
            <a:extLst>
              <a:ext uri="{FF2B5EF4-FFF2-40B4-BE49-F238E27FC236}">
                <a16:creationId xmlns:a16="http://schemas.microsoft.com/office/drawing/2014/main" id="{B36FB99E-2707-C2C0-2590-488D2D497895}"/>
              </a:ext>
            </a:extLst>
          </p:cNvPr>
          <p:cNvSpPr txBox="1"/>
          <p:nvPr/>
        </p:nvSpPr>
        <p:spPr>
          <a:xfrm>
            <a:off x="3273972" y="2121408"/>
            <a:ext cx="167972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6A9"/>
                </a:solidFill>
                <a:effectLst/>
                <a:uLnTx/>
                <a:uFillTx/>
                <a:latin typeface="Arial" panose="020B0604020202020204"/>
                <a:ea typeface="+mn-ea"/>
                <a:cs typeface="+mn-cs"/>
              </a:rPr>
              <a:t>Zanidatamab + CT </a:t>
            </a:r>
          </a:p>
        </p:txBody>
      </p:sp>
      <p:sp>
        <p:nvSpPr>
          <p:cNvPr id="7" name="TextBox 6">
            <a:extLst>
              <a:ext uri="{FF2B5EF4-FFF2-40B4-BE49-F238E27FC236}">
                <a16:creationId xmlns:a16="http://schemas.microsoft.com/office/drawing/2014/main" id="{25D002E2-8DEF-B27A-11D5-1A84B069DF16}"/>
              </a:ext>
            </a:extLst>
          </p:cNvPr>
          <p:cNvSpPr txBox="1"/>
          <p:nvPr/>
        </p:nvSpPr>
        <p:spPr>
          <a:xfrm>
            <a:off x="5022761" y="3686937"/>
            <a:ext cx="1250900" cy="353943"/>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Calibri" panose="020F0502020204030204" pitchFamily="34" charset="0"/>
                <a:cs typeface="Calibri" panose="020F0502020204030204" pitchFamily="34" charset="0"/>
              </a:rPr>
              <a:t>38.8%</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Calibri" panose="020F0502020204030204" pitchFamily="34" charset="0"/>
                <a:cs typeface="Calibri" panose="020F0502020204030204" pitchFamily="34" charset="0"/>
              </a:rPr>
              <a:t>(95% CI: 32.2–45.4)</a:t>
            </a:r>
          </a:p>
        </p:txBody>
      </p:sp>
      <p:sp>
        <p:nvSpPr>
          <p:cNvPr id="9" name="TextBox 8">
            <a:extLst>
              <a:ext uri="{FF2B5EF4-FFF2-40B4-BE49-F238E27FC236}">
                <a16:creationId xmlns:a16="http://schemas.microsoft.com/office/drawing/2014/main" id="{774AFFB2-ED99-870E-E554-7B4644796D55}"/>
              </a:ext>
            </a:extLst>
          </p:cNvPr>
          <p:cNvSpPr txBox="1"/>
          <p:nvPr/>
        </p:nvSpPr>
        <p:spPr>
          <a:xfrm>
            <a:off x="7656186" y="4092558"/>
            <a:ext cx="1410699" cy="3539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Calibri" panose="020F0502020204030204" pitchFamily="34" charset="0"/>
                <a:cs typeface="Calibri" panose="020F0502020204030204" pitchFamily="34" charset="0"/>
              </a:rPr>
              <a:t>30.0%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646466"/>
                </a:solidFill>
                <a:effectLst/>
                <a:uLnTx/>
                <a:uFillTx/>
                <a:latin typeface="Arial" panose="020B0604020202020204"/>
                <a:ea typeface="Calibri" panose="020F0502020204030204" pitchFamily="34" charset="0"/>
                <a:cs typeface="Calibri" panose="020F0502020204030204" pitchFamily="34" charset="0"/>
              </a:rPr>
              <a:t>(95% CI: 23.4–36.8)</a:t>
            </a:r>
          </a:p>
        </p:txBody>
      </p:sp>
      <p:sp>
        <p:nvSpPr>
          <p:cNvPr id="27" name="TextBox 26">
            <a:extLst>
              <a:ext uri="{FF2B5EF4-FFF2-40B4-BE49-F238E27FC236}">
                <a16:creationId xmlns:a16="http://schemas.microsoft.com/office/drawing/2014/main" id="{7845DAD5-7938-A979-91BD-F5E632B113FD}"/>
              </a:ext>
            </a:extLst>
          </p:cNvPr>
          <p:cNvSpPr txBox="1"/>
          <p:nvPr/>
        </p:nvSpPr>
        <p:spPr>
          <a:xfrm>
            <a:off x="2268207" y="2797658"/>
            <a:ext cx="1632003"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646466"/>
                </a:solidFill>
                <a:effectLst/>
                <a:uLnTx/>
                <a:uFillTx/>
                <a:latin typeface="Arial" panose="020B0604020202020204"/>
                <a:ea typeface="+mn-ea"/>
                <a:cs typeface="+mn-cs"/>
              </a:rPr>
              <a:t>Trastuzumab + CT</a:t>
            </a:r>
          </a:p>
        </p:txBody>
      </p:sp>
      <p:sp>
        <p:nvSpPr>
          <p:cNvPr id="39" name="Rectangle 1096">
            <a:extLst>
              <a:ext uri="{FF2B5EF4-FFF2-40B4-BE49-F238E27FC236}">
                <a16:creationId xmlns:a16="http://schemas.microsoft.com/office/drawing/2014/main" id="{BCB858DF-D364-18BC-C515-5CFEB8A7E956}"/>
              </a:ext>
            </a:extLst>
          </p:cNvPr>
          <p:cNvSpPr>
            <a:spLocks noChangeArrowheads="1"/>
          </p:cNvSpPr>
          <p:nvPr/>
        </p:nvSpPr>
        <p:spPr bwMode="auto">
          <a:xfrm>
            <a:off x="803908" y="4776039"/>
            <a:ext cx="9312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4" name="Rectangle 1098">
            <a:extLst>
              <a:ext uri="{FF2B5EF4-FFF2-40B4-BE49-F238E27FC236}">
                <a16:creationId xmlns:a16="http://schemas.microsoft.com/office/drawing/2014/main" id="{5111F83B-CFC7-870B-CEF4-87CF994CB525}"/>
              </a:ext>
            </a:extLst>
          </p:cNvPr>
          <p:cNvSpPr>
            <a:spLocks noChangeArrowheads="1"/>
          </p:cNvSpPr>
          <p:nvPr/>
        </p:nvSpPr>
        <p:spPr bwMode="auto">
          <a:xfrm>
            <a:off x="710788" y="4002719"/>
            <a:ext cx="18624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25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45" name="Rectangle 1100">
            <a:extLst>
              <a:ext uri="{FF2B5EF4-FFF2-40B4-BE49-F238E27FC236}">
                <a16:creationId xmlns:a16="http://schemas.microsoft.com/office/drawing/2014/main" id="{5E611366-DB93-BCA9-5CA7-2741B533EEC1}"/>
              </a:ext>
            </a:extLst>
          </p:cNvPr>
          <p:cNvSpPr>
            <a:spLocks noChangeArrowheads="1"/>
          </p:cNvSpPr>
          <p:nvPr/>
        </p:nvSpPr>
        <p:spPr bwMode="auto">
          <a:xfrm>
            <a:off x="710788" y="3230940"/>
            <a:ext cx="18624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50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57" name="Rectangle 1102">
            <a:extLst>
              <a:ext uri="{FF2B5EF4-FFF2-40B4-BE49-F238E27FC236}">
                <a16:creationId xmlns:a16="http://schemas.microsoft.com/office/drawing/2014/main" id="{F7A0371F-DF18-EB1C-DADD-8E392D1F88B7}"/>
              </a:ext>
            </a:extLst>
          </p:cNvPr>
          <p:cNvSpPr>
            <a:spLocks noChangeArrowheads="1"/>
          </p:cNvSpPr>
          <p:nvPr/>
        </p:nvSpPr>
        <p:spPr bwMode="auto">
          <a:xfrm>
            <a:off x="710788" y="2464213"/>
            <a:ext cx="18624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75</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58" name="Rectangle 1104">
            <a:extLst>
              <a:ext uri="{FF2B5EF4-FFF2-40B4-BE49-F238E27FC236}">
                <a16:creationId xmlns:a16="http://schemas.microsoft.com/office/drawing/2014/main" id="{39F2A08D-4537-A0B8-A9DA-73D7A5F7CA73}"/>
              </a:ext>
            </a:extLst>
          </p:cNvPr>
          <p:cNvSpPr>
            <a:spLocks noChangeArrowheads="1"/>
          </p:cNvSpPr>
          <p:nvPr/>
        </p:nvSpPr>
        <p:spPr bwMode="auto">
          <a:xfrm>
            <a:off x="617666" y="1696235"/>
            <a:ext cx="27936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100</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sp>
        <p:nvSpPr>
          <p:cNvPr id="59" name="Rectangle 3992">
            <a:extLst>
              <a:ext uri="{FF2B5EF4-FFF2-40B4-BE49-F238E27FC236}">
                <a16:creationId xmlns:a16="http://schemas.microsoft.com/office/drawing/2014/main" id="{D970E7BA-47F1-B9E1-98EF-461ACDDE6F59}"/>
              </a:ext>
            </a:extLst>
          </p:cNvPr>
          <p:cNvSpPr>
            <a:spLocks noChangeArrowheads="1"/>
          </p:cNvSpPr>
          <p:nvPr/>
        </p:nvSpPr>
        <p:spPr bwMode="auto">
          <a:xfrm rot="16200000">
            <a:off x="-404456" y="3265491"/>
            <a:ext cx="1550105" cy="20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Overall survival (%)</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grpSp>
        <p:nvGrpSpPr>
          <p:cNvPr id="63" name="Group 62">
            <a:extLst>
              <a:ext uri="{FF2B5EF4-FFF2-40B4-BE49-F238E27FC236}">
                <a16:creationId xmlns:a16="http://schemas.microsoft.com/office/drawing/2014/main" id="{950EB3F8-DD56-8A14-5C8A-E1B9E2D400C6}"/>
              </a:ext>
            </a:extLst>
          </p:cNvPr>
          <p:cNvGrpSpPr/>
          <p:nvPr/>
        </p:nvGrpSpPr>
        <p:grpSpPr>
          <a:xfrm>
            <a:off x="1138534" y="4789636"/>
            <a:ext cx="80776" cy="87939"/>
            <a:chOff x="6644411" y="4748796"/>
            <a:chExt cx="37228" cy="51934"/>
          </a:xfrm>
        </p:grpSpPr>
        <p:sp>
          <p:nvSpPr>
            <p:cNvPr id="65" name="Line 3328">
              <a:extLst>
                <a:ext uri="{FF2B5EF4-FFF2-40B4-BE49-F238E27FC236}">
                  <a16:creationId xmlns:a16="http://schemas.microsoft.com/office/drawing/2014/main" id="{E319A10B-F5A8-BA7D-27B3-7E55CB0DD056}"/>
                </a:ext>
              </a:extLst>
            </p:cNvPr>
            <p:cNvSpPr>
              <a:spLocks noChangeShapeType="1"/>
            </p:cNvSpPr>
            <p:nvPr/>
          </p:nvSpPr>
          <p:spPr bwMode="auto">
            <a:xfrm>
              <a:off x="6644411" y="4774763"/>
              <a:ext cx="37228" cy="0"/>
            </a:xfrm>
            <a:prstGeom prst="line">
              <a:avLst/>
            </a:prstGeom>
            <a:noFill/>
            <a:ln w="15875"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Line 3329">
              <a:extLst>
                <a:ext uri="{FF2B5EF4-FFF2-40B4-BE49-F238E27FC236}">
                  <a16:creationId xmlns:a16="http://schemas.microsoft.com/office/drawing/2014/main" id="{C64D67F2-4CD6-4C95-AE72-A92D931755B7}"/>
                </a:ext>
              </a:extLst>
            </p:cNvPr>
            <p:cNvSpPr>
              <a:spLocks noChangeShapeType="1"/>
            </p:cNvSpPr>
            <p:nvPr/>
          </p:nvSpPr>
          <p:spPr bwMode="auto">
            <a:xfrm>
              <a:off x="6663025" y="4748796"/>
              <a:ext cx="0" cy="51934"/>
            </a:xfrm>
            <a:prstGeom prst="line">
              <a:avLst/>
            </a:prstGeom>
            <a:noFill/>
            <a:ln w="15875"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64" name="Rectangle 3084">
            <a:extLst>
              <a:ext uri="{FF2B5EF4-FFF2-40B4-BE49-F238E27FC236}">
                <a16:creationId xmlns:a16="http://schemas.microsoft.com/office/drawing/2014/main" id="{850623E8-FB9C-8CDD-58FF-CA8CE3B476BF}"/>
              </a:ext>
            </a:extLst>
          </p:cNvPr>
          <p:cNvSpPr>
            <a:spLocks noChangeArrowheads="1"/>
          </p:cNvSpPr>
          <p:nvPr/>
        </p:nvSpPr>
        <p:spPr bwMode="auto">
          <a:xfrm>
            <a:off x="1278026" y="4743581"/>
            <a:ext cx="725706" cy="180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Arial" panose="020B0604020202020204"/>
                <a:ea typeface="Calibri" panose="020F0502020204030204" pitchFamily="34" charset="0"/>
                <a:cs typeface="Calibri" panose="020F0502020204030204" pitchFamily="34" charset="0"/>
              </a:rPr>
              <a:t>Censored</a:t>
            </a:r>
            <a:endParaRPr kumimoji="0" lang="en-US" altLang="en-US" sz="1300" b="0" i="0" u="none" strike="noStrike" kern="1200" cap="none" spc="0" normalizeH="0" baseline="0" noProof="0">
              <a:ln>
                <a:noFill/>
              </a:ln>
              <a:solidFill>
                <a:prstClr val="black"/>
              </a:solidFill>
              <a:effectLst/>
              <a:uLnTx/>
              <a:uFillTx/>
              <a:latin typeface="Arial" panose="020B0604020202020204"/>
              <a:ea typeface="Calibri" panose="020F0502020204030204" pitchFamily="34" charset="0"/>
              <a:cs typeface="Calibri" panose="020F0502020204030204" pitchFamily="34" charset="0"/>
            </a:endParaRPr>
          </a:p>
        </p:txBody>
      </p:sp>
      <p:pic>
        <p:nvPicPr>
          <p:cNvPr id="3" name="Picture 2" descr="Clinical Trials | Jazz Pharmaceuticals">
            <a:extLst>
              <a:ext uri="{FF2B5EF4-FFF2-40B4-BE49-F238E27FC236}">
                <a16:creationId xmlns:a16="http://schemas.microsoft.com/office/drawing/2014/main" id="{EE61C60F-22ED-01A4-E860-B6E97C4BAEC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227239" y="100578"/>
            <a:ext cx="721170" cy="476373"/>
          </a:xfrm>
          <a:prstGeom prst="rect">
            <a:avLst/>
          </a:prstGeom>
          <a:noFill/>
          <a:extLst>
            <a:ext uri="{909E8E84-426E-40DD-AFC4-6F175D3DCCD1}">
              <a14:hiddenFill xmlns:a14="http://schemas.microsoft.com/office/drawing/2010/main">
                <a:solidFill>
                  <a:srgbClr val="FFFFFF"/>
                </a:solidFill>
              </a14:hiddenFill>
            </a:ext>
          </a:extLst>
        </p:spPr>
      </p:pic>
      <p:sp>
        <p:nvSpPr>
          <p:cNvPr id="13" name="Text Placeholder 12">
            <a:extLst>
              <a:ext uri="{FF2B5EF4-FFF2-40B4-BE49-F238E27FC236}">
                <a16:creationId xmlns:a16="http://schemas.microsoft.com/office/drawing/2014/main" id="{03A9E258-65DA-5950-7399-A52A82935F49}"/>
              </a:ext>
            </a:extLst>
          </p:cNvPr>
          <p:cNvSpPr>
            <a:spLocks noGrp="1"/>
          </p:cNvSpPr>
          <p:nvPr>
            <p:ph type="body" sz="quarter" idx="15"/>
          </p:nvPr>
        </p:nvSpPr>
        <p:spPr/>
        <p:txBody>
          <a:bodyPr/>
          <a:lstStyle/>
          <a:p>
            <a:r>
              <a:rPr lang="en-US"/>
              <a:t>Elena Elimova, MD</a:t>
            </a:r>
          </a:p>
        </p:txBody>
      </p:sp>
    </p:spTree>
    <p:extLst>
      <p:ext uri="{BB962C8B-B14F-4D97-AF65-F5344CB8AC3E}">
        <p14:creationId xmlns:p14="http://schemas.microsoft.com/office/powerpoint/2010/main" val="19436676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18AAD1-00C0-87B9-55DE-532FBDB8E7C5}"/>
            </a:ext>
          </a:extLst>
        </p:cNvPr>
        <p:cNvGrpSpPr/>
        <p:nvPr/>
      </p:nvGrpSpPr>
      <p:grpSpPr>
        <a:xfrm>
          <a:off x="0" y="0"/>
          <a:ext cx="0" cy="0"/>
          <a:chOff x="0" y="0"/>
          <a:chExt cx="0" cy="0"/>
        </a:xfrm>
      </p:grpSpPr>
      <p:grpSp>
        <p:nvGrpSpPr>
          <p:cNvPr id="38" name="Group 37">
            <a:extLst>
              <a:ext uri="{FF2B5EF4-FFF2-40B4-BE49-F238E27FC236}">
                <a16:creationId xmlns:a16="http://schemas.microsoft.com/office/drawing/2014/main" id="{704BB1FB-8079-7719-F499-296F279AAF55}"/>
              </a:ext>
            </a:extLst>
          </p:cNvPr>
          <p:cNvGrpSpPr/>
          <p:nvPr/>
        </p:nvGrpSpPr>
        <p:grpSpPr>
          <a:xfrm>
            <a:off x="-1093079" y="1398419"/>
            <a:ext cx="9850546" cy="4350817"/>
            <a:chOff x="-644993" y="2631636"/>
            <a:chExt cx="8894258" cy="3458516"/>
          </a:xfrm>
        </p:grpSpPr>
        <p:graphicFrame>
          <p:nvGraphicFramePr>
            <p:cNvPr id="30" name="Chart 29">
              <a:extLst>
                <a:ext uri="{FF2B5EF4-FFF2-40B4-BE49-F238E27FC236}">
                  <a16:creationId xmlns:a16="http://schemas.microsoft.com/office/drawing/2014/main" id="{2FC14900-1DDB-4EB8-2D63-DC8FFCEDBF3F}"/>
                </a:ext>
              </a:extLst>
            </p:cNvPr>
            <p:cNvGraphicFramePr/>
            <p:nvPr/>
          </p:nvGraphicFramePr>
          <p:xfrm>
            <a:off x="-644993" y="2631636"/>
            <a:ext cx="8894258" cy="3333505"/>
          </p:xfrm>
          <a:graphic>
            <a:graphicData uri="http://schemas.openxmlformats.org/drawingml/2006/chart">
              <c:chart xmlns:c="http://schemas.openxmlformats.org/drawingml/2006/chart" xmlns:r="http://schemas.openxmlformats.org/officeDocument/2006/relationships" r:id="rId3"/>
            </a:graphicData>
          </a:graphic>
        </p:graphicFrame>
        <p:sp>
          <p:nvSpPr>
            <p:cNvPr id="31" name="TextBox 30">
              <a:extLst>
                <a:ext uri="{FF2B5EF4-FFF2-40B4-BE49-F238E27FC236}">
                  <a16:creationId xmlns:a16="http://schemas.microsoft.com/office/drawing/2014/main" id="{57B7BE28-23C7-3FD2-06C4-F0C1C5DC8301}"/>
                </a:ext>
              </a:extLst>
            </p:cNvPr>
            <p:cNvSpPr txBox="1"/>
            <p:nvPr/>
          </p:nvSpPr>
          <p:spPr>
            <a:xfrm>
              <a:off x="1233382" y="5774547"/>
              <a:ext cx="1424163" cy="315605"/>
            </a:xfrm>
            <a:prstGeom prst="rect">
              <a:avLst/>
            </a:prstGeom>
            <a:noFill/>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8563"/>
                  </a:solidFill>
                  <a:effectLst/>
                  <a:uLnTx/>
                  <a:uFillTx/>
                  <a:latin typeface="Arial" panose="020B0604020202020204"/>
                  <a:ea typeface="+mn-ea"/>
                  <a:cs typeface="+mn-cs"/>
                </a:rPr>
                <a:t>Zanidatamab + tislelizumab + CT </a:t>
              </a:r>
            </a:p>
          </p:txBody>
        </p:sp>
        <p:sp>
          <p:nvSpPr>
            <p:cNvPr id="33" name="TextBox 32">
              <a:extLst>
                <a:ext uri="{FF2B5EF4-FFF2-40B4-BE49-F238E27FC236}">
                  <a16:creationId xmlns:a16="http://schemas.microsoft.com/office/drawing/2014/main" id="{A09C940C-CDAA-6EEA-E838-057E788A634A}"/>
                </a:ext>
              </a:extLst>
            </p:cNvPr>
            <p:cNvSpPr txBox="1"/>
            <p:nvPr/>
          </p:nvSpPr>
          <p:spPr>
            <a:xfrm>
              <a:off x="4795432" y="5774550"/>
              <a:ext cx="1424163" cy="184815"/>
            </a:xfrm>
            <a:prstGeom prst="rect">
              <a:avLst/>
            </a:prstGeom>
            <a:noFill/>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646466"/>
                  </a:solidFill>
                  <a:effectLst/>
                  <a:uLnTx/>
                  <a:uFillTx/>
                  <a:latin typeface="Arial" panose="020B0604020202020204"/>
                  <a:ea typeface="+mn-ea"/>
                  <a:cs typeface="+mn-cs"/>
                </a:rPr>
                <a:t>Trastuzumab + CT</a:t>
              </a:r>
            </a:p>
          </p:txBody>
        </p:sp>
        <p:sp>
          <p:nvSpPr>
            <p:cNvPr id="34" name="TextBox 33">
              <a:extLst>
                <a:ext uri="{FF2B5EF4-FFF2-40B4-BE49-F238E27FC236}">
                  <a16:creationId xmlns:a16="http://schemas.microsoft.com/office/drawing/2014/main" id="{D2F958B0-8A02-7EE4-962C-5551741AED4B}"/>
                </a:ext>
              </a:extLst>
            </p:cNvPr>
            <p:cNvSpPr txBox="1"/>
            <p:nvPr/>
          </p:nvSpPr>
          <p:spPr>
            <a:xfrm>
              <a:off x="3083855" y="5774550"/>
              <a:ext cx="1279008" cy="194501"/>
            </a:xfrm>
            <a:prstGeom prst="rect">
              <a:avLst/>
            </a:prstGeom>
            <a:noFill/>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76A9"/>
                  </a:solidFill>
                  <a:effectLst/>
                  <a:uLnTx/>
                  <a:uFillTx/>
                  <a:latin typeface="Arial" panose="020B0604020202020204"/>
                  <a:ea typeface="+mn-ea"/>
                  <a:cs typeface="+mn-cs"/>
                </a:rPr>
                <a:t>Zanidatamab + CT </a:t>
              </a:r>
            </a:p>
          </p:txBody>
        </p:sp>
      </p:grpSp>
      <p:sp>
        <p:nvSpPr>
          <p:cNvPr id="2" name="Title 1">
            <a:extLst>
              <a:ext uri="{FF2B5EF4-FFF2-40B4-BE49-F238E27FC236}">
                <a16:creationId xmlns:a16="http://schemas.microsoft.com/office/drawing/2014/main" id="{03FC3A33-19D9-8DC9-33AF-0508F28324AC}"/>
              </a:ext>
            </a:extLst>
          </p:cNvPr>
          <p:cNvSpPr>
            <a:spLocks noGrp="1"/>
          </p:cNvSpPr>
          <p:nvPr>
            <p:ph type="title"/>
          </p:nvPr>
        </p:nvSpPr>
        <p:spPr>
          <a:xfrm>
            <a:off x="256032" y="307974"/>
            <a:ext cx="10972800" cy="907864"/>
          </a:xfrm>
        </p:spPr>
        <p:txBody>
          <a:bodyPr>
            <a:normAutofit/>
          </a:bodyPr>
          <a:lstStyle/>
          <a:p>
            <a:r>
              <a:rPr lang="en-US"/>
              <a:t>Key Secondary Endpoint: Antitumor Activity</a:t>
            </a:r>
          </a:p>
        </p:txBody>
      </p:sp>
      <p:sp>
        <p:nvSpPr>
          <p:cNvPr id="5" name="Text Placeholder 4">
            <a:extLst>
              <a:ext uri="{FF2B5EF4-FFF2-40B4-BE49-F238E27FC236}">
                <a16:creationId xmlns:a16="http://schemas.microsoft.com/office/drawing/2014/main" id="{9EEC9476-E824-9332-0584-4F5562C10B91}"/>
              </a:ext>
            </a:extLst>
          </p:cNvPr>
          <p:cNvSpPr>
            <a:spLocks noGrp="1"/>
          </p:cNvSpPr>
          <p:nvPr>
            <p:ph type="body" sz="quarter" idx="15"/>
          </p:nvPr>
        </p:nvSpPr>
        <p:spPr/>
        <p:txBody>
          <a:bodyPr/>
          <a:lstStyle/>
          <a:p>
            <a:r>
              <a:rPr lang="en-US"/>
              <a:t>Elena Elimova, MD</a:t>
            </a:r>
          </a:p>
        </p:txBody>
      </p:sp>
      <p:graphicFrame>
        <p:nvGraphicFramePr>
          <p:cNvPr id="22" name="Google Shape;274;p16">
            <a:extLst>
              <a:ext uri="{FF2B5EF4-FFF2-40B4-BE49-F238E27FC236}">
                <a16:creationId xmlns:a16="http://schemas.microsoft.com/office/drawing/2014/main" id="{5B1FCA4D-75E0-7ED0-F849-A15CD12374EF}"/>
              </a:ext>
            </a:extLst>
          </p:cNvPr>
          <p:cNvGraphicFramePr/>
          <p:nvPr/>
        </p:nvGraphicFramePr>
        <p:xfrm>
          <a:off x="6554810" y="3199053"/>
          <a:ext cx="5382732" cy="1061134"/>
        </p:xfrm>
        <a:graphic>
          <a:graphicData uri="http://schemas.openxmlformats.org/drawingml/2006/table">
            <a:tbl>
              <a:tblPr>
                <a:noFill/>
              </a:tblPr>
              <a:tblGrid>
                <a:gridCol w="1794244">
                  <a:extLst>
                    <a:ext uri="{9D8B030D-6E8A-4147-A177-3AD203B41FA5}">
                      <a16:colId xmlns:a16="http://schemas.microsoft.com/office/drawing/2014/main" val="20001"/>
                    </a:ext>
                  </a:extLst>
                </a:gridCol>
                <a:gridCol w="1794244">
                  <a:extLst>
                    <a:ext uri="{9D8B030D-6E8A-4147-A177-3AD203B41FA5}">
                      <a16:colId xmlns:a16="http://schemas.microsoft.com/office/drawing/2014/main" val="20002"/>
                    </a:ext>
                  </a:extLst>
                </a:gridCol>
                <a:gridCol w="1794244">
                  <a:extLst>
                    <a:ext uri="{9D8B030D-6E8A-4147-A177-3AD203B41FA5}">
                      <a16:colId xmlns:a16="http://schemas.microsoft.com/office/drawing/2014/main" val="1369551148"/>
                    </a:ext>
                  </a:extLst>
                </a:gridCol>
              </a:tblGrid>
              <a:tr h="463625">
                <a:tc>
                  <a:txBody>
                    <a:bodyPr/>
                    <a:lstStyle/>
                    <a:p>
                      <a:pPr algn="ctr">
                        <a:lnSpc>
                          <a:spcPct val="90000"/>
                        </a:lnSpc>
                      </a:pPr>
                      <a:r>
                        <a:rPr lang="en-US" sz="1200" b="1">
                          <a:solidFill>
                            <a:schemeClr val="bg1"/>
                          </a:solidFill>
                          <a:latin typeface="+mj-lt"/>
                        </a:rPr>
                        <a:t>Zanidatamab + tislelizumab + CT</a:t>
                      </a:r>
                      <a:br>
                        <a:rPr lang="en-US" sz="1200" b="1">
                          <a:solidFill>
                            <a:schemeClr val="bg1"/>
                          </a:solidFill>
                          <a:latin typeface="+mj-lt"/>
                        </a:rPr>
                      </a:br>
                      <a:r>
                        <a:rPr lang="en-US" sz="1200" b="1">
                          <a:solidFill>
                            <a:schemeClr val="bg1"/>
                          </a:solidFill>
                          <a:latin typeface="+mj-lt"/>
                        </a:rPr>
                        <a:t>(n = 195)</a:t>
                      </a:r>
                    </a:p>
                  </a:txBody>
                  <a:tcPr marL="80439" marR="80439" marT="30091" marB="3009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563"/>
                    </a:solidFill>
                  </a:tcPr>
                </a:tc>
                <a:tc>
                  <a:txBody>
                    <a:bodyPr/>
                    <a:lstStyle/>
                    <a:p>
                      <a:pPr algn="ctr">
                        <a:lnSpc>
                          <a:spcPct val="90000"/>
                        </a:lnSpc>
                      </a:pPr>
                      <a:r>
                        <a:rPr lang="en-US" sz="1200" b="1">
                          <a:solidFill>
                            <a:schemeClr val="bg1"/>
                          </a:solidFill>
                          <a:latin typeface="+mj-lt"/>
                        </a:rPr>
                        <a:t>Zanidatamab + CT </a:t>
                      </a:r>
                    </a:p>
                    <a:p>
                      <a:pPr algn="ctr">
                        <a:lnSpc>
                          <a:spcPct val="90000"/>
                        </a:lnSpc>
                      </a:pPr>
                      <a:r>
                        <a:rPr lang="en-US" sz="1200" b="1">
                          <a:solidFill>
                            <a:schemeClr val="bg1"/>
                          </a:solidFill>
                          <a:latin typeface="+mj-lt"/>
                        </a:rPr>
                        <a:t>(n = 186)</a:t>
                      </a:r>
                    </a:p>
                  </a:txBody>
                  <a:tcPr marL="80439" marR="80439" marT="30091" marB="3009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6A9"/>
                    </a:solidFill>
                  </a:tcPr>
                </a:tc>
                <a:tc>
                  <a:txBody>
                    <a:bodyPr/>
                    <a:lstStyle/>
                    <a:p>
                      <a:pPr algn="ctr">
                        <a:lnSpc>
                          <a:spcPct val="100000"/>
                        </a:lnSpc>
                      </a:pPr>
                      <a:r>
                        <a:rPr lang="en-US" sz="1200" b="1" kern="1200">
                          <a:solidFill>
                            <a:schemeClr val="bg1"/>
                          </a:solidFill>
                          <a:latin typeface="+mn-lt"/>
                          <a:ea typeface="+mn-ea"/>
                          <a:cs typeface="+mn-cs"/>
                        </a:rPr>
                        <a:t>Trastuzumab + CT </a:t>
                      </a:r>
                    </a:p>
                    <a:p>
                      <a:pPr algn="ctr">
                        <a:lnSpc>
                          <a:spcPct val="100000"/>
                        </a:lnSpc>
                      </a:pPr>
                      <a:r>
                        <a:rPr lang="en-US" sz="1200" b="1">
                          <a:solidFill>
                            <a:schemeClr val="bg1"/>
                          </a:solidFill>
                          <a:latin typeface="+mj-lt"/>
                        </a:rPr>
                        <a:t>(n = 198)</a:t>
                      </a:r>
                    </a:p>
                  </a:txBody>
                  <a:tcPr marL="80439" marR="80439" marT="30091" marB="3009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46466"/>
                    </a:solidFill>
                  </a:tcPr>
                </a:tc>
                <a:extLst>
                  <a:ext uri="{0D108BD9-81ED-4DB2-BD59-A6C34878D82A}">
                    <a16:rowId xmlns:a16="http://schemas.microsoft.com/office/drawing/2014/main" val="10000"/>
                  </a:ext>
                </a:extLst>
              </a:tr>
              <a:tr h="507176">
                <a:tc>
                  <a:txBody>
                    <a:bodyPr/>
                    <a:lstStyle/>
                    <a:p>
                      <a:pPr marL="0" marR="0" lvl="0" indent="0" algn="ctr" defTabSz="685800" rtl="0" eaLnBrk="1" fontAlgn="auto" latinLnBrk="0" hangingPunct="1">
                        <a:lnSpc>
                          <a:spcPct val="100000"/>
                        </a:lnSpc>
                        <a:spcBef>
                          <a:spcPts val="0"/>
                        </a:spcBef>
                        <a:spcAft>
                          <a:spcPts val="0"/>
                        </a:spcAft>
                        <a:buClr>
                          <a:srgbClr val="000000"/>
                        </a:buClr>
                        <a:buSzPts val="1400"/>
                        <a:buFont typeface="Arial"/>
                        <a:buNone/>
                        <a:tabLst/>
                        <a:defRPr/>
                      </a:pPr>
                      <a:r>
                        <a:rPr lang="en" sz="1400" b="1" u="none" strike="noStrike" cap="none">
                          <a:solidFill>
                            <a:schemeClr val="tx1"/>
                          </a:solidFill>
                          <a:latin typeface="+mj-lt"/>
                          <a:cs typeface="Arial" panose="020B0604020202020204" pitchFamily="34" charset="0"/>
                        </a:rPr>
                        <a:t>20.7</a:t>
                      </a:r>
                      <a:br>
                        <a:rPr lang="en" sz="1400" b="1" u="none" strike="noStrike" cap="none">
                          <a:solidFill>
                            <a:schemeClr val="tx1"/>
                          </a:solidFill>
                          <a:latin typeface="+mj-lt"/>
                          <a:cs typeface="Arial" panose="020B0604020202020204" pitchFamily="34" charset="0"/>
                        </a:rPr>
                      </a:br>
                      <a:r>
                        <a:rPr lang="en" sz="1400" u="none" strike="noStrike" cap="none">
                          <a:solidFill>
                            <a:schemeClr val="tx1"/>
                          </a:solidFill>
                          <a:latin typeface="+mj-lt"/>
                          <a:cs typeface="Arial" panose="020B0604020202020204" pitchFamily="34" charset="0"/>
                        </a:rPr>
                        <a:t>(12.6–37.7)</a:t>
                      </a:r>
                    </a:p>
                  </a:txBody>
                  <a:tcPr marL="80439" marR="80439" marT="30091" marB="300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EDE8"/>
                    </a:solidFill>
                  </a:tcPr>
                </a:tc>
                <a:tc>
                  <a:txBody>
                    <a:bodyPr/>
                    <a:lstStyle/>
                    <a:p>
                      <a:pPr marL="0" marR="0" lvl="0" indent="0" algn="ctr" defTabSz="685800" rtl="0" eaLnBrk="1" fontAlgn="auto" latinLnBrk="0" hangingPunct="1">
                        <a:lnSpc>
                          <a:spcPct val="100000"/>
                        </a:lnSpc>
                        <a:spcBef>
                          <a:spcPts val="0"/>
                        </a:spcBef>
                        <a:spcAft>
                          <a:spcPts val="0"/>
                        </a:spcAft>
                        <a:buClr>
                          <a:srgbClr val="000000"/>
                        </a:buClr>
                        <a:buSzPts val="1400"/>
                        <a:buFont typeface="Arial"/>
                        <a:buNone/>
                        <a:tabLst/>
                        <a:defRPr/>
                      </a:pPr>
                      <a:r>
                        <a:rPr lang="en" sz="1400" b="1" u="none" strike="noStrike" kern="1200" cap="none">
                          <a:solidFill>
                            <a:schemeClr val="tx1"/>
                          </a:solidFill>
                          <a:latin typeface="+mj-lt"/>
                          <a:ea typeface="+mn-ea"/>
                          <a:cs typeface="Arial" panose="020B0604020202020204" pitchFamily="34" charset="0"/>
                        </a:rPr>
                        <a:t>14.3</a:t>
                      </a:r>
                      <a:br>
                        <a:rPr lang="en" sz="1400" b="1" u="none" strike="noStrike" kern="1200" cap="none">
                          <a:solidFill>
                            <a:schemeClr val="tx1"/>
                          </a:solidFill>
                          <a:latin typeface="+mj-lt"/>
                          <a:ea typeface="+mn-ea"/>
                          <a:cs typeface="Arial" panose="020B0604020202020204" pitchFamily="34" charset="0"/>
                        </a:rPr>
                      </a:br>
                      <a:r>
                        <a:rPr lang="en" sz="1400" u="none" strike="noStrike" kern="1200" cap="none">
                          <a:solidFill>
                            <a:schemeClr val="tx1"/>
                          </a:solidFill>
                          <a:latin typeface="+mj-lt"/>
                          <a:ea typeface="+mn-ea"/>
                          <a:cs typeface="Arial" panose="020B0604020202020204" pitchFamily="34" charset="0"/>
                        </a:rPr>
                        <a:t>(11.5–21.9)</a:t>
                      </a:r>
                    </a:p>
                  </a:txBody>
                  <a:tcPr marL="80439" marR="80439" marT="30091" marB="300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EBF2"/>
                    </a:solidFill>
                  </a:tcPr>
                </a:tc>
                <a:tc>
                  <a:txBody>
                    <a:bodyPr/>
                    <a:lstStyle/>
                    <a:p>
                      <a:pPr marL="0" marR="0" lvl="0" indent="0" algn="ctr" defTabSz="685800" rtl="0" eaLnBrk="1" fontAlgn="auto" latinLnBrk="0" hangingPunct="1">
                        <a:lnSpc>
                          <a:spcPct val="100000"/>
                        </a:lnSpc>
                        <a:spcBef>
                          <a:spcPts val="0"/>
                        </a:spcBef>
                        <a:spcAft>
                          <a:spcPts val="0"/>
                        </a:spcAft>
                        <a:buClr>
                          <a:srgbClr val="000000"/>
                        </a:buClr>
                        <a:buSzPts val="1400"/>
                        <a:buFont typeface="Arial"/>
                        <a:buNone/>
                        <a:tabLst/>
                        <a:defRPr/>
                      </a:pPr>
                      <a:r>
                        <a:rPr lang="en" sz="1400" b="1" u="none" strike="noStrike" kern="1200" cap="none">
                          <a:solidFill>
                            <a:schemeClr val="tx1"/>
                          </a:solidFill>
                          <a:latin typeface="+mj-lt"/>
                          <a:ea typeface="+mn-ea"/>
                          <a:cs typeface="Arial" panose="020B0604020202020204" pitchFamily="34" charset="0"/>
                        </a:rPr>
                        <a:t>8.3</a:t>
                      </a:r>
                      <a:br>
                        <a:rPr lang="en" sz="1400" b="1" u="none" strike="noStrike" kern="1200" cap="none">
                          <a:solidFill>
                            <a:schemeClr val="tx1"/>
                          </a:solidFill>
                          <a:latin typeface="+mj-lt"/>
                          <a:ea typeface="+mn-ea"/>
                          <a:cs typeface="Arial" panose="020B0604020202020204" pitchFamily="34" charset="0"/>
                        </a:rPr>
                      </a:br>
                      <a:r>
                        <a:rPr lang="en" sz="1400" u="none" strike="noStrike" kern="1200" cap="none">
                          <a:solidFill>
                            <a:schemeClr val="tx1"/>
                          </a:solidFill>
                          <a:latin typeface="+mj-lt"/>
                          <a:ea typeface="+mn-ea"/>
                          <a:cs typeface="Arial" panose="020B0604020202020204" pitchFamily="34" charset="0"/>
                        </a:rPr>
                        <a:t>(6.7–9.8)</a:t>
                      </a:r>
                    </a:p>
                  </a:txBody>
                  <a:tcPr marL="80439" marR="80439" marT="30091" marB="300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8E8E8"/>
                    </a:solidFill>
                  </a:tcPr>
                </a:tc>
                <a:extLst>
                  <a:ext uri="{0D108BD9-81ED-4DB2-BD59-A6C34878D82A}">
                    <a16:rowId xmlns:a16="http://schemas.microsoft.com/office/drawing/2014/main" val="10002"/>
                  </a:ext>
                </a:extLst>
              </a:tr>
            </a:tbl>
          </a:graphicData>
        </a:graphic>
      </p:graphicFrame>
      <p:sp>
        <p:nvSpPr>
          <p:cNvPr id="26" name="TextBox 25">
            <a:extLst>
              <a:ext uri="{FF2B5EF4-FFF2-40B4-BE49-F238E27FC236}">
                <a16:creationId xmlns:a16="http://schemas.microsoft.com/office/drawing/2014/main" id="{EA1339AE-BD0D-95DE-AA85-DF85E82A1638}"/>
              </a:ext>
            </a:extLst>
          </p:cNvPr>
          <p:cNvSpPr txBox="1"/>
          <p:nvPr/>
        </p:nvSpPr>
        <p:spPr>
          <a:xfrm>
            <a:off x="1065678" y="2054826"/>
            <a:ext cx="1516762"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8764"/>
                </a:solidFill>
                <a:effectLst/>
                <a:uLnTx/>
                <a:uFillTx/>
                <a:latin typeface="Arial" panose="020B0604020202020204"/>
                <a:ea typeface="+mn-ea"/>
                <a:cs typeface="+mn-cs"/>
              </a:rPr>
              <a:t>70.7%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8764"/>
                </a:solidFill>
                <a:effectLst/>
                <a:uLnTx/>
                <a:uFillTx/>
                <a:latin typeface="Arial" panose="020B0604020202020204"/>
                <a:ea typeface="+mn-ea"/>
                <a:cs typeface="+mn-cs"/>
              </a:rPr>
              <a:t>95% CI (65.0–76.0)</a:t>
            </a:r>
          </a:p>
        </p:txBody>
      </p:sp>
      <p:sp>
        <p:nvSpPr>
          <p:cNvPr id="27" name="TextBox 26">
            <a:extLst>
              <a:ext uri="{FF2B5EF4-FFF2-40B4-BE49-F238E27FC236}">
                <a16:creationId xmlns:a16="http://schemas.microsoft.com/office/drawing/2014/main" id="{4904893B-391C-BD1E-701C-7B020B9AF9CE}"/>
              </a:ext>
            </a:extLst>
          </p:cNvPr>
          <p:cNvSpPr txBox="1"/>
          <p:nvPr/>
        </p:nvSpPr>
        <p:spPr>
          <a:xfrm>
            <a:off x="4963058" y="2240042"/>
            <a:ext cx="1516762"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646466"/>
                </a:solidFill>
                <a:effectLst/>
                <a:uLnTx/>
                <a:uFillTx/>
                <a:latin typeface="Arial" panose="020B0604020202020204"/>
                <a:ea typeface="+mn-ea"/>
                <a:cs typeface="+mn-cs"/>
              </a:rPr>
              <a:t>65.7%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46466"/>
                </a:solidFill>
                <a:effectLst/>
                <a:uLnTx/>
                <a:uFillTx/>
                <a:latin typeface="Arial" panose="020B0604020202020204"/>
                <a:ea typeface="+mn-ea"/>
                <a:cs typeface="+mn-cs"/>
              </a:rPr>
              <a:t>95% CI (59.9–71.2)</a:t>
            </a:r>
          </a:p>
        </p:txBody>
      </p:sp>
      <p:sp>
        <p:nvSpPr>
          <p:cNvPr id="46" name="TextBox 45">
            <a:extLst>
              <a:ext uri="{FF2B5EF4-FFF2-40B4-BE49-F238E27FC236}">
                <a16:creationId xmlns:a16="http://schemas.microsoft.com/office/drawing/2014/main" id="{9E04E56F-4436-94E2-77AB-A4C630A87333}"/>
              </a:ext>
            </a:extLst>
          </p:cNvPr>
          <p:cNvSpPr txBox="1"/>
          <p:nvPr/>
        </p:nvSpPr>
        <p:spPr>
          <a:xfrm>
            <a:off x="1051898" y="1518128"/>
            <a:ext cx="59170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E2841"/>
                </a:solidFill>
                <a:effectLst/>
                <a:uLnTx/>
                <a:uFillTx/>
                <a:latin typeface="Arial" panose="020B0604020202020204"/>
                <a:ea typeface="+mn-ea"/>
                <a:cs typeface="+mn-cs"/>
              </a:rPr>
              <a:t>Confirmed ORR in patients with measurable disease</a:t>
            </a:r>
          </a:p>
        </p:txBody>
      </p:sp>
      <p:sp>
        <p:nvSpPr>
          <p:cNvPr id="47" name="TextBox 46">
            <a:extLst>
              <a:ext uri="{FF2B5EF4-FFF2-40B4-BE49-F238E27FC236}">
                <a16:creationId xmlns:a16="http://schemas.microsoft.com/office/drawing/2014/main" id="{D30B8CF3-93EA-D041-F0AE-FF9FA184DDBF}"/>
              </a:ext>
            </a:extLst>
          </p:cNvPr>
          <p:cNvSpPr txBox="1"/>
          <p:nvPr/>
        </p:nvSpPr>
        <p:spPr>
          <a:xfrm>
            <a:off x="256032" y="1013123"/>
            <a:ext cx="11654529" cy="369332"/>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2557"/>
                </a:solidFill>
                <a:effectLst/>
                <a:uLnTx/>
                <a:uFillTx/>
                <a:latin typeface="Arial" panose="020B0604020202020204"/>
                <a:ea typeface="+mn-ea"/>
                <a:cs typeface="+mn-cs"/>
              </a:rPr>
              <a:t>Responses were deeper and more durable in the zanidatamab-containing arms vs the trastuzumab + CT arm</a:t>
            </a:r>
          </a:p>
        </p:txBody>
      </p:sp>
      <p:sp>
        <p:nvSpPr>
          <p:cNvPr id="4" name="TextBox 3">
            <a:extLst>
              <a:ext uri="{FF2B5EF4-FFF2-40B4-BE49-F238E27FC236}">
                <a16:creationId xmlns:a16="http://schemas.microsoft.com/office/drawing/2014/main" id="{9C77BA33-B83B-A260-4D34-C534648D126F}"/>
              </a:ext>
            </a:extLst>
          </p:cNvPr>
          <p:cNvSpPr txBox="1"/>
          <p:nvPr/>
        </p:nvSpPr>
        <p:spPr>
          <a:xfrm>
            <a:off x="7743200" y="2814902"/>
            <a:ext cx="30059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E2841"/>
                </a:solidFill>
                <a:effectLst/>
                <a:uLnTx/>
                <a:uFillTx/>
                <a:latin typeface="Arial" panose="020B0604020202020204"/>
                <a:ea typeface="+mn-ea"/>
                <a:cs typeface="+mn-cs"/>
              </a:rPr>
              <a:t>Median DOR (95% CI), </a:t>
            </a:r>
            <a:r>
              <a:rPr kumimoji="0" lang="en-US" sz="1800" b="1" i="0" u="none" strike="noStrike" kern="1200" cap="none" spc="0" normalizeH="0" baseline="0" noProof="0" err="1">
                <a:ln>
                  <a:noFill/>
                </a:ln>
                <a:solidFill>
                  <a:srgbClr val="0E2841"/>
                </a:solidFill>
                <a:effectLst/>
                <a:uLnTx/>
                <a:uFillTx/>
                <a:latin typeface="Arial" panose="020B0604020202020204"/>
                <a:ea typeface="+mn-ea"/>
                <a:cs typeface="+mn-cs"/>
              </a:rPr>
              <a:t>mo</a:t>
            </a:r>
            <a:endParaRPr kumimoji="0" lang="en-US" sz="1800" b="1" i="0" u="none" strike="noStrike" kern="1200" cap="none" spc="0" normalizeH="0" baseline="0" noProof="0">
              <a:ln>
                <a:noFill/>
              </a:ln>
              <a:solidFill>
                <a:srgbClr val="0E2841"/>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1830597F-16B4-01B9-C52D-E114258B88A2}"/>
              </a:ext>
            </a:extLst>
          </p:cNvPr>
          <p:cNvSpPr txBox="1"/>
          <p:nvPr/>
        </p:nvSpPr>
        <p:spPr>
          <a:xfrm>
            <a:off x="1461719" y="2777078"/>
            <a:ext cx="692818"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CR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19.6%</a:t>
            </a:r>
          </a:p>
        </p:txBody>
      </p:sp>
      <p:sp>
        <p:nvSpPr>
          <p:cNvPr id="15" name="TextBox 14">
            <a:extLst>
              <a:ext uri="{FF2B5EF4-FFF2-40B4-BE49-F238E27FC236}">
                <a16:creationId xmlns:a16="http://schemas.microsoft.com/office/drawing/2014/main" id="{0DDDBDE0-4B3C-4CF5-AD6D-12E2F3AB56A8}"/>
              </a:ext>
            </a:extLst>
          </p:cNvPr>
          <p:cNvSpPr txBox="1"/>
          <p:nvPr/>
        </p:nvSpPr>
        <p:spPr>
          <a:xfrm>
            <a:off x="5389600" y="2777078"/>
            <a:ext cx="682944"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CR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11.0%</a:t>
            </a:r>
          </a:p>
        </p:txBody>
      </p:sp>
      <p:sp>
        <p:nvSpPr>
          <p:cNvPr id="50" name="TextBox 49">
            <a:extLst>
              <a:ext uri="{FF2B5EF4-FFF2-40B4-BE49-F238E27FC236}">
                <a16:creationId xmlns:a16="http://schemas.microsoft.com/office/drawing/2014/main" id="{92F9E128-40A7-BD96-E129-4942479BCC2C}"/>
              </a:ext>
            </a:extLst>
          </p:cNvPr>
          <p:cNvSpPr txBox="1"/>
          <p:nvPr/>
        </p:nvSpPr>
        <p:spPr>
          <a:xfrm>
            <a:off x="1461719" y="3986706"/>
            <a:ext cx="692818"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PR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51.1%</a:t>
            </a:r>
          </a:p>
        </p:txBody>
      </p:sp>
      <p:sp>
        <p:nvSpPr>
          <p:cNvPr id="52" name="TextBox 51">
            <a:extLst>
              <a:ext uri="{FF2B5EF4-FFF2-40B4-BE49-F238E27FC236}">
                <a16:creationId xmlns:a16="http://schemas.microsoft.com/office/drawing/2014/main" id="{521BF2AB-4BB2-7A00-A3BF-8C81A3A4DB58}"/>
              </a:ext>
            </a:extLst>
          </p:cNvPr>
          <p:cNvSpPr txBox="1"/>
          <p:nvPr/>
        </p:nvSpPr>
        <p:spPr>
          <a:xfrm>
            <a:off x="5384663" y="3986706"/>
            <a:ext cx="692818"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PR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54.8%</a:t>
            </a:r>
          </a:p>
        </p:txBody>
      </p:sp>
      <p:grpSp>
        <p:nvGrpSpPr>
          <p:cNvPr id="7" name="Group 6">
            <a:extLst>
              <a:ext uri="{FF2B5EF4-FFF2-40B4-BE49-F238E27FC236}">
                <a16:creationId xmlns:a16="http://schemas.microsoft.com/office/drawing/2014/main" id="{4C85D74B-A312-5C27-A2EE-F672AED7C549}"/>
              </a:ext>
            </a:extLst>
          </p:cNvPr>
          <p:cNvGrpSpPr/>
          <p:nvPr/>
        </p:nvGrpSpPr>
        <p:grpSpPr>
          <a:xfrm>
            <a:off x="2970288" y="2086520"/>
            <a:ext cx="1516762" cy="2423406"/>
            <a:chOff x="1023164" y="2086520"/>
            <a:chExt cx="1516762" cy="2423406"/>
          </a:xfrm>
        </p:grpSpPr>
        <p:sp>
          <p:nvSpPr>
            <p:cNvPr id="3" name="TextBox 2">
              <a:extLst>
                <a:ext uri="{FF2B5EF4-FFF2-40B4-BE49-F238E27FC236}">
                  <a16:creationId xmlns:a16="http://schemas.microsoft.com/office/drawing/2014/main" id="{1498FD66-B08D-5700-CBAD-B621389E5288}"/>
                </a:ext>
              </a:extLst>
            </p:cNvPr>
            <p:cNvSpPr txBox="1"/>
            <p:nvPr/>
          </p:nvSpPr>
          <p:spPr>
            <a:xfrm>
              <a:off x="1463263" y="2777078"/>
              <a:ext cx="692818"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CR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17.1%</a:t>
              </a:r>
            </a:p>
          </p:txBody>
        </p:sp>
        <p:sp>
          <p:nvSpPr>
            <p:cNvPr id="8" name="TextBox 7">
              <a:extLst>
                <a:ext uri="{FF2B5EF4-FFF2-40B4-BE49-F238E27FC236}">
                  <a16:creationId xmlns:a16="http://schemas.microsoft.com/office/drawing/2014/main" id="{9D7059FF-95C0-06CE-E231-69CA33979CA8}"/>
                </a:ext>
              </a:extLst>
            </p:cNvPr>
            <p:cNvSpPr txBox="1"/>
            <p:nvPr/>
          </p:nvSpPr>
          <p:spPr>
            <a:xfrm>
              <a:off x="1463263" y="3986706"/>
              <a:ext cx="692818"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PR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52.5%</a:t>
              </a:r>
            </a:p>
          </p:txBody>
        </p:sp>
        <p:sp>
          <p:nvSpPr>
            <p:cNvPr id="9" name="TextBox 8">
              <a:extLst>
                <a:ext uri="{FF2B5EF4-FFF2-40B4-BE49-F238E27FC236}">
                  <a16:creationId xmlns:a16="http://schemas.microsoft.com/office/drawing/2014/main" id="{93EE8EE8-9229-A72C-3665-D50C439AD74A}"/>
                </a:ext>
              </a:extLst>
            </p:cNvPr>
            <p:cNvSpPr txBox="1"/>
            <p:nvPr/>
          </p:nvSpPr>
          <p:spPr>
            <a:xfrm>
              <a:off x="1023164" y="2086520"/>
              <a:ext cx="1516762" cy="77420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76A9"/>
                  </a:solidFill>
                  <a:effectLst/>
                  <a:uLnTx/>
                  <a:uFillTx/>
                  <a:latin typeface="Arial" panose="020B0604020202020204"/>
                  <a:ea typeface="+mn-ea"/>
                  <a:cs typeface="+mn-cs"/>
                </a:rPr>
                <a:t>69.6%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76A9"/>
                  </a:solidFill>
                  <a:effectLst/>
                  <a:uLnTx/>
                  <a:uFillTx/>
                  <a:latin typeface="Arial" panose="020B0604020202020204"/>
                  <a:ea typeface="+mn-ea"/>
                  <a:cs typeface="+mn-cs"/>
                </a:rPr>
                <a:t>95% CI (63.9–75.0)</a:t>
              </a:r>
            </a:p>
          </p:txBody>
        </p:sp>
      </p:grpSp>
      <p:sp>
        <p:nvSpPr>
          <p:cNvPr id="12" name="TextBox 11">
            <a:extLst>
              <a:ext uri="{FF2B5EF4-FFF2-40B4-BE49-F238E27FC236}">
                <a16:creationId xmlns:a16="http://schemas.microsoft.com/office/drawing/2014/main" id="{E6C2818D-386D-DD6C-174F-CE2FE022F054}"/>
              </a:ext>
            </a:extLst>
          </p:cNvPr>
          <p:cNvSpPr txBox="1"/>
          <p:nvPr/>
        </p:nvSpPr>
        <p:spPr>
          <a:xfrm>
            <a:off x="256032" y="5913812"/>
            <a:ext cx="11694668" cy="369332"/>
          </a:xfrm>
          <a:prstGeom prst="rect">
            <a:avLst/>
          </a:prstGeom>
          <a:noFill/>
        </p:spPr>
        <p:txBody>
          <a:bodyPr wrap="square" lIns="0" tIns="0" rIns="0" bIns="0" rtlCol="0" anchor="b"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cORR</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was defined as the proportion of patients achieving a best overall response of CR or PR, as determined by BICR using RECIST v1.1, with the response confirmed at a subsequent visit ≥28 days after the initial assessment. DOR was assessed among patients with measurable disease at baseline who achieved a confirmed objective response by BICR per RECIST v1.1. The widths of the confidence intervals were not adjusted for multiplicity and cannot be used to infer treatment effects.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BICR, blinded independent central review; cORR, confirmed ORR; CR, complete response; CT, chemotherapy; DOR, duration of response; ORR, objective response rate; PR, partial response; RECIST v1.1, Response Evaluation Criteria in Solid Tumors version 1.1.</a:t>
            </a:r>
          </a:p>
        </p:txBody>
      </p:sp>
      <p:pic>
        <p:nvPicPr>
          <p:cNvPr id="6" name="Picture 5" descr="Clinical Trials | Jazz Pharmaceuticals">
            <a:extLst>
              <a:ext uri="{FF2B5EF4-FFF2-40B4-BE49-F238E27FC236}">
                <a16:creationId xmlns:a16="http://schemas.microsoft.com/office/drawing/2014/main" id="{16FB042A-3BC3-30CB-0F86-4C5F6F52CD59}"/>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227239" y="100578"/>
            <a:ext cx="721170" cy="4763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2247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F244E5-0033-1764-C483-640183D51EFC}"/>
            </a:ext>
          </a:extLst>
        </p:cNvPr>
        <p:cNvGrpSpPr/>
        <p:nvPr/>
      </p:nvGrpSpPr>
      <p:grpSpPr>
        <a:xfrm>
          <a:off x="0" y="0"/>
          <a:ext cx="0" cy="0"/>
          <a:chOff x="0" y="0"/>
          <a:chExt cx="0" cy="0"/>
        </a:xfrm>
      </p:grpSpPr>
      <p:sp>
        <p:nvSpPr>
          <p:cNvPr id="7" name="TextBox 6">
            <a:extLst>
              <a:ext uri="{FF2B5EF4-FFF2-40B4-BE49-F238E27FC236}">
                <a16:creationId xmlns:a16="http://schemas.microsoft.com/office/drawing/2014/main" id="{16559A22-C047-48A3-15EA-174F23520C89}"/>
              </a:ext>
            </a:extLst>
          </p:cNvPr>
          <p:cNvSpPr txBox="1"/>
          <p:nvPr/>
        </p:nvSpPr>
        <p:spPr>
          <a:xfrm>
            <a:off x="256032" y="5916629"/>
            <a:ext cx="11623915" cy="369332"/>
          </a:xfrm>
          <a:prstGeom prst="rect">
            <a:avLst/>
          </a:prstGeom>
          <a:noFill/>
        </p:spPr>
        <p:txBody>
          <a:bodyPr wrap="square" lIns="0" tIns="0" rIns="0" bIns="0" rtlCol="0" anchor="b"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2557"/>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err="1">
                <a:ln>
                  <a:noFill/>
                </a:ln>
                <a:solidFill>
                  <a:srgbClr val="002557"/>
                </a:solidFill>
                <a:effectLst/>
                <a:uLnTx/>
                <a:uFillTx/>
                <a:latin typeface="Arial" panose="020B0604020202020204"/>
                <a:ea typeface="+mn-ea"/>
                <a:cs typeface="+mn-cs"/>
              </a:rPr>
              <a:t>a</a:t>
            </a:r>
            <a:r>
              <a:rPr kumimoji="0" lang="en-US" sz="800" b="0" i="0" u="none" strike="noStrike" kern="1200" cap="none" spc="0" normalizeH="0" baseline="0" noProof="0" err="1">
                <a:ln>
                  <a:noFill/>
                </a:ln>
                <a:solidFill>
                  <a:srgbClr val="002557"/>
                </a:solidFill>
                <a:effectLst/>
                <a:uLnTx/>
                <a:uFillTx/>
                <a:latin typeface="Arial" panose="020B0604020202020204"/>
                <a:ea typeface="+mn-ea"/>
                <a:cs typeface="+mn-cs"/>
              </a:rPr>
              <a:t>Five</a:t>
            </a: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 patients who were assigned to the zanidatamab-tislelizumab-chemotherapy arm did not receive tislelizumab. Data from these patients are summarized in the zanidatamab-chemotherapy arm.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2557"/>
                </a:solidFill>
                <a:effectLst/>
                <a:uLnTx/>
                <a:uFillTx/>
                <a:latin typeface="Arial" panose="020B0604020202020204"/>
                <a:ea typeface="+mn-ea"/>
                <a:cs typeface="+mn-cs"/>
              </a:rPr>
              <a:t>BID, twice daily; CT, chemotherapy; IQR, interquartile range.</a:t>
            </a:r>
          </a:p>
        </p:txBody>
      </p:sp>
      <p:sp>
        <p:nvSpPr>
          <p:cNvPr id="2" name="Title 1">
            <a:extLst>
              <a:ext uri="{FF2B5EF4-FFF2-40B4-BE49-F238E27FC236}">
                <a16:creationId xmlns:a16="http://schemas.microsoft.com/office/drawing/2014/main" id="{CEF193E5-3E06-AE2E-3A7F-0FCB26D22595}"/>
              </a:ext>
            </a:extLst>
          </p:cNvPr>
          <p:cNvSpPr>
            <a:spLocks noGrp="1"/>
          </p:cNvSpPr>
          <p:nvPr>
            <p:ph type="title"/>
          </p:nvPr>
        </p:nvSpPr>
        <p:spPr>
          <a:xfrm>
            <a:off x="256032" y="307974"/>
            <a:ext cx="10972800" cy="907864"/>
          </a:xfrm>
        </p:spPr>
        <p:txBody>
          <a:bodyPr>
            <a:normAutofit/>
          </a:bodyPr>
          <a:lstStyle/>
          <a:p>
            <a:r>
              <a:rPr lang="en-US"/>
              <a:t>Treatment-Emergent Diarrhea </a:t>
            </a:r>
          </a:p>
        </p:txBody>
      </p:sp>
      <p:sp>
        <p:nvSpPr>
          <p:cNvPr id="5" name="Text Placeholder 4">
            <a:extLst>
              <a:ext uri="{FF2B5EF4-FFF2-40B4-BE49-F238E27FC236}">
                <a16:creationId xmlns:a16="http://schemas.microsoft.com/office/drawing/2014/main" id="{9193C5F5-081A-BC08-89FC-3C8CEBC10C05}"/>
              </a:ext>
            </a:extLst>
          </p:cNvPr>
          <p:cNvSpPr>
            <a:spLocks noGrp="1"/>
          </p:cNvSpPr>
          <p:nvPr>
            <p:ph type="body" sz="quarter" idx="15"/>
          </p:nvPr>
        </p:nvSpPr>
        <p:spPr/>
        <p:txBody>
          <a:bodyPr/>
          <a:lstStyle/>
          <a:p>
            <a:r>
              <a:rPr lang="en-US" dirty="0"/>
              <a:t>Elena </a:t>
            </a:r>
            <a:r>
              <a:rPr lang="en-US" dirty="0" err="1"/>
              <a:t>Elimova</a:t>
            </a:r>
            <a:r>
              <a:rPr lang="en-US" dirty="0"/>
              <a:t>, MD</a:t>
            </a:r>
          </a:p>
        </p:txBody>
      </p:sp>
      <p:sp>
        <p:nvSpPr>
          <p:cNvPr id="4" name="Rectangle: Rounded Corners 3">
            <a:extLst>
              <a:ext uri="{FF2B5EF4-FFF2-40B4-BE49-F238E27FC236}">
                <a16:creationId xmlns:a16="http://schemas.microsoft.com/office/drawing/2014/main" id="{72FCB2A3-A5FD-12FC-5EE1-AB7AA3FB866B}"/>
              </a:ext>
            </a:extLst>
          </p:cNvPr>
          <p:cNvSpPr/>
          <p:nvPr/>
        </p:nvSpPr>
        <p:spPr>
          <a:xfrm>
            <a:off x="1050973" y="5407080"/>
            <a:ext cx="10085070" cy="516729"/>
          </a:xfrm>
          <a:prstGeom prst="roundRect">
            <a:avLst/>
          </a:prstGeom>
          <a:solidFill>
            <a:srgbClr val="0076A9">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2557"/>
                </a:solidFill>
                <a:effectLst/>
                <a:uLnTx/>
                <a:uFillTx/>
                <a:latin typeface="Arial" panose="020B0604020202020204"/>
                <a:ea typeface="+mn-ea"/>
                <a:cs typeface="+mn-cs"/>
              </a:rPr>
              <a:t>Mandatory diarrhea prophylaxis for patients in the zanidatamab-containing arms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2557"/>
                </a:solidFill>
                <a:effectLst/>
                <a:uLnTx/>
                <a:uFillTx/>
                <a:latin typeface="Arial" panose="020B0604020202020204"/>
                <a:ea typeface="+mn-ea"/>
                <a:cs typeface="+mn-cs"/>
              </a:rPr>
              <a:t>Loperamide (4 mg BID) for the first 7 days of cycle 1 only</a:t>
            </a:r>
          </a:p>
        </p:txBody>
      </p:sp>
      <p:sp>
        <p:nvSpPr>
          <p:cNvPr id="6" name="TextBox 5">
            <a:extLst>
              <a:ext uri="{FF2B5EF4-FFF2-40B4-BE49-F238E27FC236}">
                <a16:creationId xmlns:a16="http://schemas.microsoft.com/office/drawing/2014/main" id="{EE5FBE40-63FB-65D1-F5A8-8338F54570DA}"/>
              </a:ext>
            </a:extLst>
          </p:cNvPr>
          <p:cNvSpPr txBox="1"/>
          <p:nvPr/>
        </p:nvSpPr>
        <p:spPr>
          <a:xfrm>
            <a:off x="256032" y="1023962"/>
            <a:ext cx="11683203" cy="646331"/>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2557"/>
                </a:solidFill>
                <a:effectLst/>
                <a:uLnTx/>
                <a:uFillTx/>
                <a:latin typeface="Arial" panose="020B0604020202020204"/>
                <a:ea typeface="+mn-ea"/>
                <a:cs typeface="+mn-cs"/>
              </a:rPr>
              <a:t>Treatment-emergent diarrhea generally occurred early in treatment and resolved within 3 weeks, and few patients discontinued zanidatamab due to diarrhea</a:t>
            </a:r>
          </a:p>
        </p:txBody>
      </p:sp>
      <p:graphicFrame>
        <p:nvGraphicFramePr>
          <p:cNvPr id="9" name="Table 8">
            <a:extLst>
              <a:ext uri="{FF2B5EF4-FFF2-40B4-BE49-F238E27FC236}">
                <a16:creationId xmlns:a16="http://schemas.microsoft.com/office/drawing/2014/main" id="{AA5ECE33-3377-8E58-5843-B2A046A34BF1}"/>
              </a:ext>
            </a:extLst>
          </p:cNvPr>
          <p:cNvGraphicFramePr>
            <a:graphicFrameLocks noGrp="1"/>
          </p:cNvGraphicFramePr>
          <p:nvPr/>
        </p:nvGraphicFramePr>
        <p:xfrm>
          <a:off x="256032" y="1651091"/>
          <a:ext cx="11694668" cy="3691248"/>
        </p:xfrm>
        <a:graphic>
          <a:graphicData uri="http://schemas.openxmlformats.org/drawingml/2006/table">
            <a:tbl>
              <a:tblPr firstRow="1" bandRow="1">
                <a:tableStyleId>{5940675A-B579-460E-94D1-54222C63F5DA}</a:tableStyleId>
              </a:tblPr>
              <a:tblGrid>
                <a:gridCol w="5227140">
                  <a:extLst>
                    <a:ext uri="{9D8B030D-6E8A-4147-A177-3AD203B41FA5}">
                      <a16:colId xmlns:a16="http://schemas.microsoft.com/office/drawing/2014/main" val="3526603741"/>
                    </a:ext>
                  </a:extLst>
                </a:gridCol>
                <a:gridCol w="2504690">
                  <a:extLst>
                    <a:ext uri="{9D8B030D-6E8A-4147-A177-3AD203B41FA5}">
                      <a16:colId xmlns:a16="http://schemas.microsoft.com/office/drawing/2014/main" val="1176789207"/>
                    </a:ext>
                  </a:extLst>
                </a:gridCol>
                <a:gridCol w="1944101">
                  <a:extLst>
                    <a:ext uri="{9D8B030D-6E8A-4147-A177-3AD203B41FA5}">
                      <a16:colId xmlns:a16="http://schemas.microsoft.com/office/drawing/2014/main" val="3016959021"/>
                    </a:ext>
                  </a:extLst>
                </a:gridCol>
                <a:gridCol w="2018737">
                  <a:extLst>
                    <a:ext uri="{9D8B030D-6E8A-4147-A177-3AD203B41FA5}">
                      <a16:colId xmlns:a16="http://schemas.microsoft.com/office/drawing/2014/main" val="98861419"/>
                    </a:ext>
                  </a:extLst>
                </a:gridCol>
              </a:tblGrid>
              <a:tr h="403086">
                <a:tc>
                  <a:txBody>
                    <a:bodyPr/>
                    <a:lstStyle/>
                    <a:p>
                      <a:pPr algn="l">
                        <a:lnSpc>
                          <a:spcPct val="90000"/>
                        </a:lnSpc>
                      </a:pPr>
                      <a:endParaRPr lang="en-US" sz="1400" b="1">
                        <a:solidFill>
                          <a:srgbClr val="002557"/>
                        </a:solidFill>
                      </a:endParaRPr>
                    </a:p>
                  </a:txBody>
                  <a:tcPr marL="45720" marR="45720" marT="27432" marB="27432" anchor="ctr">
                    <a:lnL w="12700" cmpd="sng">
                      <a:noFill/>
                    </a:lnL>
                    <a:lnR w="12700" cmpd="sng">
                      <a:noFill/>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90000"/>
                        </a:lnSpc>
                      </a:pPr>
                      <a:r>
                        <a:rPr lang="en-US" sz="1200" b="1">
                          <a:solidFill>
                            <a:schemeClr val="bg1"/>
                          </a:solidFill>
                        </a:rPr>
                        <a:t>Zanidatamab + tislelizumab + CT </a:t>
                      </a:r>
                    </a:p>
                    <a:p>
                      <a:pPr algn="ctr">
                        <a:lnSpc>
                          <a:spcPct val="90000"/>
                        </a:lnSpc>
                      </a:pPr>
                      <a:r>
                        <a:rPr lang="en-US" sz="1200" b="1">
                          <a:solidFill>
                            <a:schemeClr val="bg1"/>
                          </a:solidFill>
                        </a:rPr>
                        <a:t>(n = 294)</a:t>
                      </a:r>
                      <a:r>
                        <a:rPr lang="en-US" sz="1200" b="1" baseline="30000">
                          <a:solidFill>
                            <a:schemeClr val="bg1"/>
                          </a:solidFill>
                        </a:rPr>
                        <a:t>a</a:t>
                      </a:r>
                    </a:p>
                  </a:txBody>
                  <a:tcPr marL="45720" marR="45720" marT="27432" marB="27432" anchor="ctr">
                    <a:lnL w="12700" cmpd="sng">
                      <a:noFill/>
                    </a:lnL>
                    <a:lnR w="12700" cmpd="sng">
                      <a:noFill/>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008563"/>
                    </a:solidFill>
                  </a:tcPr>
                </a:tc>
                <a:tc>
                  <a:txBody>
                    <a:bodyPr/>
                    <a:lstStyle/>
                    <a:p>
                      <a:pPr algn="ctr">
                        <a:lnSpc>
                          <a:spcPct val="90000"/>
                        </a:lnSpc>
                      </a:pPr>
                      <a:r>
                        <a:rPr lang="en-US" sz="1200" b="1">
                          <a:solidFill>
                            <a:schemeClr val="bg1"/>
                          </a:solidFill>
                        </a:rPr>
                        <a:t>Zanidatamab + CT</a:t>
                      </a:r>
                    </a:p>
                    <a:p>
                      <a:pPr algn="ctr">
                        <a:lnSpc>
                          <a:spcPct val="90000"/>
                        </a:lnSpc>
                      </a:pPr>
                      <a:r>
                        <a:rPr lang="en-US" sz="1200" b="1">
                          <a:solidFill>
                            <a:schemeClr val="bg1"/>
                          </a:solidFill>
                        </a:rPr>
                        <a:t> (n = 305)</a:t>
                      </a:r>
                      <a:r>
                        <a:rPr lang="en-US" sz="1200" b="1" baseline="30000">
                          <a:solidFill>
                            <a:schemeClr val="bg1"/>
                          </a:solidFill>
                        </a:rPr>
                        <a:t>a</a:t>
                      </a:r>
                    </a:p>
                  </a:txBody>
                  <a:tcPr marL="45720" marR="45720" marT="27432" marB="27432" anchor="ctr">
                    <a:lnL w="12700" cmpd="sng">
                      <a:noFill/>
                    </a:lnL>
                    <a:lnR w="12700" cmpd="sng">
                      <a:noFill/>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0076A9"/>
                    </a:solidFill>
                  </a:tcPr>
                </a:tc>
                <a:tc>
                  <a:txBody>
                    <a:bodyPr/>
                    <a:lstStyle/>
                    <a:p>
                      <a:pPr algn="ctr">
                        <a:lnSpc>
                          <a:spcPct val="100000"/>
                        </a:lnSpc>
                      </a:pPr>
                      <a:r>
                        <a:rPr lang="en-US" sz="1200" b="1">
                          <a:solidFill>
                            <a:schemeClr val="bg1"/>
                          </a:solidFill>
                        </a:rPr>
                        <a:t>Trastuzumab + CT </a:t>
                      </a:r>
                    </a:p>
                    <a:p>
                      <a:pPr algn="ctr">
                        <a:lnSpc>
                          <a:spcPct val="100000"/>
                        </a:lnSpc>
                      </a:pPr>
                      <a:r>
                        <a:rPr lang="en-US" sz="1200" b="1">
                          <a:solidFill>
                            <a:schemeClr val="bg1"/>
                          </a:solidFill>
                        </a:rPr>
                        <a:t>(n = 302)</a:t>
                      </a:r>
                    </a:p>
                  </a:txBody>
                  <a:tcPr marL="45720" marR="45720" marT="27432" marB="27432" anchor="ctr">
                    <a:lnL w="12700" cmpd="sng">
                      <a:noFill/>
                    </a:lnL>
                    <a:lnR w="12700" cmpd="sng">
                      <a:noFill/>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3752138102"/>
                  </a:ext>
                </a:extLst>
              </a:tr>
              <a:tr h="255235">
                <a:tc>
                  <a:txBody>
                    <a:bodyPr/>
                    <a:lstStyle/>
                    <a:p>
                      <a:pPr marL="0" algn="l">
                        <a:lnSpc>
                          <a:spcPct val="90000"/>
                        </a:lnSpc>
                      </a:pPr>
                      <a:r>
                        <a:rPr lang="en-US" sz="1400" b="1">
                          <a:solidFill>
                            <a:schemeClr val="tx1"/>
                          </a:solidFill>
                        </a:rPr>
                        <a:t>Treatment-related diarrhea, </a:t>
                      </a:r>
                      <a:r>
                        <a:rPr lang="en-US" sz="1400" b="0">
                          <a:solidFill>
                            <a:schemeClr val="tx1"/>
                          </a:solidFill>
                        </a:rPr>
                        <a:t>n (%)</a:t>
                      </a:r>
                    </a:p>
                  </a:txBody>
                  <a:tcPr marL="45720" marR="45720" marT="27432" marB="27432" anchor="ctr">
                    <a:lnL w="12700" cmpd="sng">
                      <a:noFill/>
                    </a:lnL>
                    <a:lnR w="12700" cmpd="sng">
                      <a:noFill/>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73057785"/>
                  </a:ext>
                </a:extLst>
              </a:tr>
              <a:tr h="255235">
                <a:tc>
                  <a:txBody>
                    <a:bodyPr/>
                    <a:lstStyle/>
                    <a:p>
                      <a:pPr marL="91440" marR="0" lvl="0" indent="0" algn="l" defTabSz="914400" rtl="0" eaLnBrk="1" fontAlgn="auto" latinLnBrk="0" hangingPunct="1">
                        <a:lnSpc>
                          <a:spcPct val="90000"/>
                        </a:lnSpc>
                        <a:spcBef>
                          <a:spcPts val="0"/>
                        </a:spcBef>
                        <a:spcAft>
                          <a:spcPts val="0"/>
                        </a:spcAft>
                        <a:buClrTx/>
                        <a:buSzTx/>
                        <a:buFontTx/>
                        <a:buNone/>
                        <a:tabLst/>
                        <a:defRPr/>
                      </a:pPr>
                      <a:r>
                        <a:rPr lang="en-US" sz="1400" b="0">
                          <a:solidFill>
                            <a:schemeClr val="tx1"/>
                          </a:solidFill>
                        </a:rPr>
                        <a:t>Any grade</a:t>
                      </a:r>
                    </a:p>
                  </a:txBody>
                  <a:tcPr marL="45720" marR="45720" marT="27432" marB="27432"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tab pos="1139825" algn="l"/>
                        </a:tabLst>
                        <a:defRPr/>
                      </a:pPr>
                      <a:r>
                        <a:rPr lang="en-US" sz="1400">
                          <a:solidFill>
                            <a:schemeClr val="tx1"/>
                          </a:solidFill>
                        </a:rPr>
                        <a:t>240 (81.6)</a:t>
                      </a:r>
                    </a:p>
                  </a:txBody>
                  <a:tcPr marL="45720" marR="45720" marT="27432" marB="27432">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 233 (76.4)</a:t>
                      </a:r>
                    </a:p>
                  </a:txBody>
                  <a:tcPr marL="45720" marR="45720" marT="27432" marB="27432">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tab pos="974725" algn="l"/>
                          <a:tab pos="976313" algn="l"/>
                        </a:tabLst>
                        <a:defRPr/>
                      </a:pPr>
                      <a:r>
                        <a:rPr lang="en-US" sz="1400">
                          <a:solidFill>
                            <a:schemeClr val="tx1"/>
                          </a:solidFill>
                        </a:rPr>
                        <a:t> 146 (48.3)</a:t>
                      </a:r>
                    </a:p>
                  </a:txBody>
                  <a:tcPr marL="45720" marR="45720" marT="27432" marB="27432">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37458046"/>
                  </a:ext>
                </a:extLst>
              </a:tr>
              <a:tr h="255235">
                <a:tc>
                  <a:txBody>
                    <a:bodyPr/>
                    <a:lstStyle/>
                    <a:p>
                      <a:pPr marL="182880" marR="0" lvl="0" indent="0" algn="l" defTabSz="914400" rtl="0" eaLnBrk="1" fontAlgn="auto" latinLnBrk="0" hangingPunct="1">
                        <a:lnSpc>
                          <a:spcPct val="90000"/>
                        </a:lnSpc>
                        <a:spcBef>
                          <a:spcPts val="0"/>
                        </a:spcBef>
                        <a:spcAft>
                          <a:spcPts val="0"/>
                        </a:spcAft>
                        <a:buClrTx/>
                        <a:buSzTx/>
                        <a:buFontTx/>
                        <a:buNone/>
                        <a:tabLst/>
                        <a:defRPr/>
                      </a:pPr>
                      <a:r>
                        <a:rPr lang="en-US" sz="1400" b="0">
                          <a:solidFill>
                            <a:schemeClr val="tx1"/>
                          </a:solidFill>
                        </a:rPr>
                        <a:t>Grade ≥3</a:t>
                      </a:r>
                    </a:p>
                  </a:txBody>
                  <a:tcPr marL="45720" marR="45720" marT="27432" marB="27432"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  72 (24.5)</a:t>
                      </a:r>
                    </a:p>
                  </a:txBody>
                  <a:tcPr marL="45720" marR="45720" marT="27432" marB="27432">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tab pos="914400" algn="l"/>
                        </a:tabLst>
                        <a:defRPr/>
                      </a:pPr>
                      <a:r>
                        <a:rPr lang="en-US" sz="1400">
                          <a:solidFill>
                            <a:schemeClr val="tx1"/>
                          </a:solidFill>
                        </a:rPr>
                        <a:t>   61 (20.0)</a:t>
                      </a:r>
                    </a:p>
                  </a:txBody>
                  <a:tcPr marL="45720" marR="45720" marT="27432" marB="27432">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tab pos="974725" algn="l"/>
                        </a:tabLst>
                        <a:defRPr/>
                      </a:pPr>
                      <a:r>
                        <a:rPr lang="en-US" sz="1400">
                          <a:solidFill>
                            <a:schemeClr val="tx1"/>
                          </a:solidFill>
                        </a:rPr>
                        <a:t>   39 (12.9)</a:t>
                      </a:r>
                    </a:p>
                  </a:txBody>
                  <a:tcPr marL="45720" marR="45720" marT="27432" marB="27432">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5922462"/>
                  </a:ext>
                </a:extLst>
              </a:tr>
              <a:tr h="236594">
                <a:tc>
                  <a:txBody>
                    <a:bodyPr/>
                    <a:lstStyle/>
                    <a:p>
                      <a:pPr marL="0" algn="l">
                        <a:lnSpc>
                          <a:spcPct val="90000"/>
                        </a:lnSpc>
                      </a:pPr>
                      <a:r>
                        <a:rPr lang="en-US" sz="1400" b="1">
                          <a:solidFill>
                            <a:schemeClr val="tx1"/>
                          </a:solidFill>
                        </a:rPr>
                        <a:t>Treatment-related diarrhea leading to discontinuation, </a:t>
                      </a:r>
                      <a:r>
                        <a:rPr lang="en-US" sz="1400" b="0">
                          <a:solidFill>
                            <a:schemeClr val="tx1"/>
                          </a:solidFill>
                        </a:rPr>
                        <a:t>n (%)</a:t>
                      </a:r>
                      <a:endParaRPr lang="en-US" sz="1400" b="1">
                        <a:solidFill>
                          <a:schemeClr val="tx1"/>
                        </a:solidFill>
                      </a:endParaRPr>
                    </a:p>
                  </a:txBody>
                  <a:tcPr marL="45720" marR="45720" marT="27432" marB="2743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28867187"/>
                  </a:ext>
                </a:extLst>
              </a:tr>
              <a:tr h="236594">
                <a:tc>
                  <a:txBody>
                    <a:bodyPr/>
                    <a:lstStyle/>
                    <a:p>
                      <a:pPr marL="91440" marR="0" lvl="0" indent="0" algn="l" defTabSz="914400" rtl="0" eaLnBrk="1" fontAlgn="auto" latinLnBrk="0" hangingPunct="1">
                        <a:lnSpc>
                          <a:spcPct val="90000"/>
                        </a:lnSpc>
                        <a:spcBef>
                          <a:spcPts val="0"/>
                        </a:spcBef>
                        <a:spcAft>
                          <a:spcPts val="0"/>
                        </a:spcAft>
                        <a:buClrTx/>
                        <a:buSzTx/>
                        <a:buFontTx/>
                        <a:buNone/>
                        <a:tabLst/>
                        <a:defRPr/>
                      </a:pPr>
                      <a:r>
                        <a:rPr lang="en-US" sz="1400" b="0">
                          <a:solidFill>
                            <a:schemeClr val="tx1"/>
                          </a:solidFill>
                        </a:rPr>
                        <a:t>Any component</a:t>
                      </a:r>
                    </a:p>
                  </a:txBody>
                  <a:tcPr marL="45720" marR="45720" marT="27432" marB="2743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 22 (7.5)</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 15 (4.9)</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tab pos="974725" algn="l"/>
                        </a:tabLst>
                        <a:defRPr/>
                      </a:pPr>
                      <a:r>
                        <a:rPr lang="en-US" sz="1400">
                          <a:solidFill>
                            <a:schemeClr val="tx1"/>
                          </a:solidFill>
                        </a:rPr>
                        <a:t>   5 (1.7)</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20787620"/>
                  </a:ext>
                </a:extLst>
              </a:tr>
              <a:tr h="236594">
                <a:tc>
                  <a:txBody>
                    <a:bodyPr/>
                    <a:lstStyle/>
                    <a:p>
                      <a:pPr marL="225425" marR="0" lvl="0" indent="0" algn="l" defTabSz="914400" rtl="0" eaLnBrk="1" fontAlgn="auto" latinLnBrk="0" hangingPunct="1">
                        <a:lnSpc>
                          <a:spcPct val="90000"/>
                        </a:lnSpc>
                        <a:spcBef>
                          <a:spcPts val="0"/>
                        </a:spcBef>
                        <a:spcAft>
                          <a:spcPts val="0"/>
                        </a:spcAft>
                        <a:buClrTx/>
                        <a:buSzTx/>
                        <a:buFontTx/>
                        <a:buNone/>
                        <a:tabLst/>
                        <a:defRPr/>
                      </a:pPr>
                      <a:r>
                        <a:rPr lang="en-US" sz="1400" b="0">
                          <a:solidFill>
                            <a:schemeClr val="tx1"/>
                          </a:solidFill>
                        </a:rPr>
                        <a:t>Zanidatamab or trastuzumab</a:t>
                      </a:r>
                    </a:p>
                  </a:txBody>
                  <a:tcPr marL="45720" marR="45720" marT="27432" marB="2743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 12 (4.1)</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tab pos="974725" algn="l"/>
                        </a:tabLst>
                        <a:defRPr/>
                      </a:pPr>
                      <a:r>
                        <a:rPr lang="en-US" sz="1400">
                          <a:solidFill>
                            <a:schemeClr val="tx1"/>
                          </a:solidFill>
                        </a:rPr>
                        <a:t>   4 (1.3)</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tab pos="974725" algn="l"/>
                        </a:tabLst>
                        <a:defRPr/>
                      </a:pPr>
                      <a:r>
                        <a:rPr lang="en-US" sz="1400">
                          <a:solidFill>
                            <a:schemeClr val="tx1"/>
                          </a:solidFill>
                        </a:rPr>
                        <a:t>   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73941753"/>
                  </a:ext>
                </a:extLst>
              </a:tr>
              <a:tr h="236594">
                <a:tc>
                  <a:txBody>
                    <a:bodyPr/>
                    <a:lstStyle/>
                    <a:p>
                      <a:pPr marL="225425" indent="0" algn="l">
                        <a:lnSpc>
                          <a:spcPct val="90000"/>
                        </a:lnSpc>
                      </a:pPr>
                      <a:r>
                        <a:rPr lang="en-US" sz="1400" b="0">
                          <a:solidFill>
                            <a:schemeClr val="tx1"/>
                          </a:solidFill>
                        </a:rPr>
                        <a:t>Tislelizumab</a:t>
                      </a:r>
                    </a:p>
                  </a:txBody>
                  <a:tcPr marL="45720" marR="45720" marT="27432" marB="2743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tab pos="1035050" algn="l"/>
                        </a:tabLst>
                        <a:defRPr/>
                      </a:pPr>
                      <a:r>
                        <a:rPr lang="en-US" sz="1400">
                          <a:solidFill>
                            <a:schemeClr val="tx1"/>
                          </a:solidFill>
                        </a:rPr>
                        <a:t>   6 (2.0)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41086193"/>
                  </a:ext>
                </a:extLst>
              </a:tr>
              <a:tr h="236594">
                <a:tc>
                  <a:txBody>
                    <a:bodyPr/>
                    <a:lstStyle/>
                    <a:p>
                      <a:pPr marL="0" algn="l">
                        <a:lnSpc>
                          <a:spcPct val="90000"/>
                        </a:lnSpc>
                      </a:pPr>
                      <a:r>
                        <a:rPr lang="en-US" sz="1400" b="1">
                          <a:solidFill>
                            <a:schemeClr val="tx1"/>
                          </a:solidFill>
                        </a:rPr>
                        <a:t>Time to first onset of diarrhea, </a:t>
                      </a:r>
                      <a:r>
                        <a:rPr lang="en-US" sz="1400" b="0">
                          <a:solidFill>
                            <a:schemeClr val="tx1"/>
                          </a:solidFill>
                        </a:rPr>
                        <a:t>median (IQR), days</a:t>
                      </a:r>
                    </a:p>
                  </a:txBody>
                  <a:tcPr marL="45720" marR="45720" marT="27432" marB="2743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2659788"/>
                  </a:ext>
                </a:extLst>
              </a:tr>
              <a:tr h="236594">
                <a:tc>
                  <a:txBody>
                    <a:bodyPr/>
                    <a:lstStyle/>
                    <a:p>
                      <a:pPr marL="91440" algn="l">
                        <a:lnSpc>
                          <a:spcPct val="90000"/>
                        </a:lnSpc>
                      </a:pPr>
                      <a:r>
                        <a:rPr lang="en-US" sz="1400" b="0">
                          <a:solidFill>
                            <a:schemeClr val="tx1"/>
                          </a:solidFill>
                        </a:rPr>
                        <a:t>Any grade</a:t>
                      </a:r>
                    </a:p>
                  </a:txBody>
                  <a:tcPr marL="45720" marR="45720" marT="27432" marB="2743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  7.0 (14.5)</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  6.0 (12.0)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10.0 (30.0)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2001064"/>
                  </a:ext>
                </a:extLst>
              </a:tr>
              <a:tr h="236594">
                <a:tc>
                  <a:txBody>
                    <a:bodyPr/>
                    <a:lstStyle/>
                    <a:p>
                      <a:pPr marL="225425" indent="0" algn="l">
                        <a:lnSpc>
                          <a:spcPct val="90000"/>
                        </a:lnSpc>
                      </a:pPr>
                      <a:r>
                        <a:rPr lang="en-US" sz="1400" b="0">
                          <a:solidFill>
                            <a:schemeClr val="tx1"/>
                          </a:solidFill>
                        </a:rPr>
                        <a:t>Grade </a:t>
                      </a:r>
                      <a:r>
                        <a:rPr lang="en-US" sz="1400" b="0">
                          <a:solidFill>
                            <a:schemeClr val="tx1"/>
                          </a:solidFill>
                          <a:latin typeface="+mj-lt"/>
                          <a:ea typeface="Open Sans" panose="020B0606030504020204" pitchFamily="34" charset="0"/>
                          <a:cs typeface="Open Sans" panose="020B0606030504020204" pitchFamily="34" charset="0"/>
                        </a:rPr>
                        <a:t>≥</a:t>
                      </a:r>
                      <a:r>
                        <a:rPr lang="en-US" sz="1400" b="0">
                          <a:solidFill>
                            <a:schemeClr val="tx1"/>
                          </a:solidFill>
                          <a:latin typeface="+mj-lt"/>
                        </a:rPr>
                        <a:t>3</a:t>
                      </a:r>
                    </a:p>
                  </a:txBody>
                  <a:tcPr marL="45720" marR="45720" marT="27432" marB="2743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16.0 (43.0)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11.0 (23.0)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37.0 (56.0)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7631210"/>
                  </a:ext>
                </a:extLst>
              </a:tr>
              <a:tr h="274580">
                <a:tc>
                  <a:txBody>
                    <a:bodyPr/>
                    <a:lstStyle/>
                    <a:p>
                      <a:pPr marL="0" algn="l">
                        <a:lnSpc>
                          <a:spcPct val="90000"/>
                        </a:lnSpc>
                      </a:pPr>
                      <a:r>
                        <a:rPr lang="en-US" sz="1400" b="1">
                          <a:solidFill>
                            <a:schemeClr val="tx1"/>
                          </a:solidFill>
                        </a:rPr>
                        <a:t>Duration of first diarrhea event</a:t>
                      </a:r>
                      <a:r>
                        <a:rPr lang="en-US" sz="1400" b="0">
                          <a:solidFill>
                            <a:schemeClr val="tx1"/>
                          </a:solidFill>
                        </a:rPr>
                        <a:t>, median (95% CI), days</a:t>
                      </a:r>
                    </a:p>
                  </a:txBody>
                  <a:tcPr marL="45720" marR="45720" marT="27432" marB="2743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lang="en-US" sz="1400">
                        <a:solidFill>
                          <a:schemeClr val="tx1"/>
                        </a:solidFill>
                      </a:endParaRP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604424240"/>
                  </a:ext>
                </a:extLst>
              </a:tr>
              <a:tr h="236594">
                <a:tc>
                  <a:txBody>
                    <a:bodyPr/>
                    <a:lstStyle/>
                    <a:p>
                      <a:pPr marL="91440" algn="l">
                        <a:lnSpc>
                          <a:spcPct val="90000"/>
                        </a:lnSpc>
                      </a:pPr>
                      <a:r>
                        <a:rPr lang="en-US" sz="1400" b="0">
                          <a:solidFill>
                            <a:schemeClr val="tx1"/>
                          </a:solidFill>
                        </a:rPr>
                        <a:t>Any grade</a:t>
                      </a:r>
                    </a:p>
                  </a:txBody>
                  <a:tcPr marL="45720" marR="45720" marT="27432" marB="2743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tab pos="1035050" algn="l"/>
                        </a:tabLst>
                        <a:defRPr/>
                      </a:pPr>
                      <a:r>
                        <a:rPr lang="en-US" sz="1400">
                          <a:solidFill>
                            <a:schemeClr val="tx1"/>
                          </a:solidFill>
                        </a:rPr>
                        <a:t> 14.0 (11.0–18.0)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17.0 (13.0–20.0)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10.0 (7.0–15.0)</a:t>
                      </a:r>
                    </a:p>
                  </a:txBody>
                  <a:tcPr marL="45720" marR="45720" marT="27432" marB="27432">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659158446"/>
                  </a:ext>
                </a:extLst>
              </a:tr>
              <a:tr h="255235">
                <a:tc>
                  <a:txBody>
                    <a:bodyPr/>
                    <a:lstStyle/>
                    <a:p>
                      <a:pPr marL="225425" indent="0" algn="l">
                        <a:lnSpc>
                          <a:spcPct val="90000"/>
                        </a:lnSpc>
                      </a:pPr>
                      <a:r>
                        <a:rPr lang="en-US" sz="1400" b="0">
                          <a:solidFill>
                            <a:schemeClr val="tx1"/>
                          </a:solidFill>
                        </a:rPr>
                        <a:t>Grade </a:t>
                      </a:r>
                      <a:r>
                        <a:rPr lang="en-US" sz="1400" b="0" kern="1200">
                          <a:solidFill>
                            <a:schemeClr val="tx1"/>
                          </a:solidFill>
                          <a:latin typeface="+mn-lt"/>
                          <a:ea typeface="Open Sans" panose="020B0606030504020204" pitchFamily="34" charset="0"/>
                          <a:cs typeface="Open Sans" panose="020B0606030504020204" pitchFamily="34" charset="0"/>
                        </a:rPr>
                        <a:t>≥</a:t>
                      </a:r>
                      <a:r>
                        <a:rPr lang="en-US" sz="1400" b="0" kern="1200">
                          <a:solidFill>
                            <a:schemeClr val="tx1"/>
                          </a:solidFill>
                          <a:latin typeface="+mn-lt"/>
                          <a:ea typeface="+mn-ea"/>
                          <a:cs typeface="+mn-cs"/>
                        </a:rPr>
                        <a:t>3</a:t>
                      </a:r>
                      <a:endParaRPr lang="en-US" sz="1400" b="0">
                        <a:solidFill>
                          <a:schemeClr val="tx1"/>
                        </a:solidFill>
                      </a:endParaRPr>
                    </a:p>
                  </a:txBody>
                  <a:tcPr marL="45720" marR="45720" marT="27432" marB="27432"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8.0 (7.0–9.0)</a:t>
                      </a:r>
                    </a:p>
                  </a:txBody>
                  <a:tcPr marL="45720" marR="45720" marT="27432" marB="27432">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9.0 (6.0–11.0)</a:t>
                      </a:r>
                    </a:p>
                  </a:txBody>
                  <a:tcPr marL="45720" marR="45720" marT="27432" marB="27432">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a:solidFill>
                            <a:schemeClr val="tx1"/>
                          </a:solidFill>
                        </a:rPr>
                        <a:t>  9.0 (6.0–12.0)</a:t>
                      </a:r>
                    </a:p>
                  </a:txBody>
                  <a:tcPr marL="45720" marR="45720" marT="27432" marB="27432">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41797692"/>
                  </a:ext>
                </a:extLst>
              </a:tr>
            </a:tbl>
          </a:graphicData>
        </a:graphic>
      </p:graphicFrame>
      <p:pic>
        <p:nvPicPr>
          <p:cNvPr id="3" name="Picture 2" descr="Clinical Trials | Jazz Pharmaceuticals">
            <a:extLst>
              <a:ext uri="{FF2B5EF4-FFF2-40B4-BE49-F238E27FC236}">
                <a16:creationId xmlns:a16="http://schemas.microsoft.com/office/drawing/2014/main" id="{EE49E06A-A0C1-463D-7DE6-DCEECB4C978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227239" y="100578"/>
            <a:ext cx="721170" cy="4763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95145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b="1" kern="1200" dirty="0">
                <a:solidFill>
                  <a:schemeClr val="tx1"/>
                </a:solidFill>
                <a:latin typeface="Arial" charset="0"/>
                <a:ea typeface="+mn-ea"/>
                <a:cs typeface="+mn-cs"/>
              </a:rPr>
              <a:t>ATHENA–MONO Study Schema</a:t>
            </a: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9862" y="0"/>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AA7CA55B-3ED2-F492-9150-91874833DE01}"/>
              </a:ext>
            </a:extLst>
          </p:cNvPr>
          <p:cNvSpPr/>
          <p:nvPr/>
        </p:nvSpPr>
        <p:spPr>
          <a:xfrm>
            <a:off x="7623672" y="5949108"/>
            <a:ext cx="2269475" cy="37457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0236593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3C82E3-C69D-F95D-1731-F36814294F43}"/>
            </a:ext>
          </a:extLst>
        </p:cNvPr>
        <p:cNvGrpSpPr/>
        <p:nvPr/>
      </p:nvGrpSpPr>
      <p:grpSpPr>
        <a:xfrm>
          <a:off x="0" y="0"/>
          <a:ext cx="0" cy="0"/>
          <a:chOff x="0" y="0"/>
          <a:chExt cx="0" cy="0"/>
        </a:xfrm>
      </p:grpSpPr>
      <p:sp>
        <p:nvSpPr>
          <p:cNvPr id="13" name="TextBox 12">
            <a:extLst>
              <a:ext uri="{FF2B5EF4-FFF2-40B4-BE49-F238E27FC236}">
                <a16:creationId xmlns:a16="http://schemas.microsoft.com/office/drawing/2014/main" id="{CFD9EFD5-DD25-EB4B-0E5D-B8550715E2FC}"/>
              </a:ext>
            </a:extLst>
          </p:cNvPr>
          <p:cNvSpPr txBox="1"/>
          <p:nvPr/>
        </p:nvSpPr>
        <p:spPr>
          <a:xfrm>
            <a:off x="9862097" y="6372295"/>
            <a:ext cx="2329797" cy="246221"/>
          </a:xfrm>
          <a:prstGeom prst="rect">
            <a:avLst/>
          </a:prstGeom>
          <a:noFill/>
        </p:spPr>
        <p:txBody>
          <a:bodyPr wrap="square" lIns="91440" tIns="45720" rIns="91440" bIns="4572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Calibri" panose="020F0502020204030204"/>
                <a:ea typeface="+mn-ea"/>
                <a:cs typeface="+mn-cs"/>
              </a:rPr>
              <a:t>Janjigian</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 et al, ESMO Asia</a:t>
            </a:r>
            <a:r>
              <a:rPr kumimoji="0" lang="en-US" sz="10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2025</a:t>
            </a:r>
          </a:p>
        </p:txBody>
      </p:sp>
      <p:sp>
        <p:nvSpPr>
          <p:cNvPr id="9" name="Title 1">
            <a:extLst>
              <a:ext uri="{FF2B5EF4-FFF2-40B4-BE49-F238E27FC236}">
                <a16:creationId xmlns:a16="http://schemas.microsoft.com/office/drawing/2014/main" id="{2D56F965-FFE7-1CBD-5AAE-84BA1933F503}"/>
              </a:ext>
            </a:extLst>
          </p:cNvPr>
          <p:cNvSpPr>
            <a:spLocks noGrp="1"/>
          </p:cNvSpPr>
          <p:nvPr>
            <p:ph type="title"/>
          </p:nvPr>
        </p:nvSpPr>
        <p:spPr>
          <a:xfrm>
            <a:off x="-234087" y="562735"/>
            <a:ext cx="12206062" cy="602438"/>
          </a:xfrm>
        </p:spPr>
        <p:txBody>
          <a:bodyPr>
            <a:normAutofit/>
          </a:bodyPr>
          <a:lstStyle/>
          <a:p>
            <a:pPr algn="ctr"/>
            <a:r>
              <a:rPr lang="en-US" sz="2400" b="1" dirty="0">
                <a:solidFill>
                  <a:schemeClr val="tx1"/>
                </a:solidFill>
                <a:latin typeface="Arial"/>
                <a:cs typeface="Arial"/>
              </a:rPr>
              <a:t>Trastuzumab Deruxtecan with PD-1 Blockade Safe and Effective</a:t>
            </a:r>
            <a:endParaRPr lang="en-US" dirty="0">
              <a:solidFill>
                <a:schemeClr val="tx1"/>
              </a:solidFill>
            </a:endParaRPr>
          </a:p>
        </p:txBody>
      </p:sp>
      <p:sp>
        <p:nvSpPr>
          <p:cNvPr id="2" name="Title 1">
            <a:extLst>
              <a:ext uri="{FF2B5EF4-FFF2-40B4-BE49-F238E27FC236}">
                <a16:creationId xmlns:a16="http://schemas.microsoft.com/office/drawing/2014/main" id="{8C16A8F7-15E6-965B-4155-58CC470994A6}"/>
              </a:ext>
            </a:extLst>
          </p:cNvPr>
          <p:cNvSpPr txBox="1">
            <a:spLocks/>
          </p:cNvSpPr>
          <p:nvPr/>
        </p:nvSpPr>
        <p:spPr>
          <a:xfrm>
            <a:off x="672400" y="-42696"/>
            <a:ext cx="10745267" cy="99976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7CBA"/>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Helvetica" panose="020B0604020202020204" pitchFamily="34" charset="0"/>
                <a:ea typeface="+mj-ea"/>
                <a:cs typeface="Helvetica" panose="020B0604020202020204" pitchFamily="34" charset="0"/>
              </a:rPr>
              <a:t>DESTINY-Gastric03: 1L T-</a:t>
            </a:r>
            <a:r>
              <a:rPr kumimoji="0" lang="en-US" sz="3200" b="1" i="0" u="none" strike="noStrike" kern="1200" cap="none" spc="0" normalizeH="0" baseline="0" noProof="0" err="1">
                <a:ln>
                  <a:noFill/>
                </a:ln>
                <a:solidFill>
                  <a:prstClr val="black"/>
                </a:solidFill>
                <a:effectLst/>
                <a:uLnTx/>
                <a:uFillTx/>
                <a:latin typeface="Helvetica" panose="020B0604020202020204" pitchFamily="34" charset="0"/>
                <a:ea typeface="+mj-ea"/>
                <a:cs typeface="Helvetica" panose="020B0604020202020204" pitchFamily="34" charset="0"/>
              </a:rPr>
              <a:t>DXd</a:t>
            </a:r>
            <a:r>
              <a:rPr kumimoji="0" lang="en-US" sz="3200" b="1" i="0" u="none" strike="noStrike" kern="1200" cap="none" spc="0" normalizeH="0" baseline="0" noProof="0">
                <a:ln>
                  <a:noFill/>
                </a:ln>
                <a:solidFill>
                  <a:prstClr val="black"/>
                </a:solidFill>
                <a:effectLst/>
                <a:uLnTx/>
                <a:uFillTx/>
                <a:latin typeface="Helvetica" panose="020B0604020202020204" pitchFamily="34" charset="0"/>
                <a:ea typeface="+mj-ea"/>
                <a:cs typeface="Helvetica" panose="020B0604020202020204" pitchFamily="34" charset="0"/>
              </a:rPr>
              <a:t> plus chemo +/- anti-PD1 </a:t>
            </a:r>
            <a:endParaRPr kumimoji="0" lang="en-US" sz="4400" b="1" i="0" u="none" strike="noStrike" kern="1200" cap="none" spc="0" normalizeH="0" baseline="0" noProof="0">
              <a:ln>
                <a:noFill/>
              </a:ln>
              <a:solidFill>
                <a:srgbClr val="007CBA"/>
              </a:solidFill>
              <a:effectLst/>
              <a:uLnTx/>
              <a:uFillTx/>
              <a:latin typeface="Calibri" panose="020F0502020204030204"/>
              <a:ea typeface="+mj-ea"/>
              <a:cs typeface="+mj-cs"/>
            </a:endParaRPr>
          </a:p>
        </p:txBody>
      </p:sp>
      <p:pic>
        <p:nvPicPr>
          <p:cNvPr id="6" name="Picture 5" descr="A graph of a graph&#10;&#10;AI-generated content may be incorrect.">
            <a:extLst>
              <a:ext uri="{FF2B5EF4-FFF2-40B4-BE49-F238E27FC236}">
                <a16:creationId xmlns:a16="http://schemas.microsoft.com/office/drawing/2014/main" id="{155C3BD7-1082-4424-1399-A4FFC05EC870}"/>
              </a:ext>
            </a:extLst>
          </p:cNvPr>
          <p:cNvPicPr>
            <a:picLocks noChangeAspect="1"/>
          </p:cNvPicPr>
          <p:nvPr/>
        </p:nvPicPr>
        <p:blipFill>
          <a:blip r:embed="rId3" cstate="print">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tretch>
            <a:fillRect/>
          </a:stretch>
        </p:blipFill>
        <p:spPr>
          <a:xfrm>
            <a:off x="723366" y="1165173"/>
            <a:ext cx="5810491" cy="2263827"/>
          </a:xfrm>
          <a:prstGeom prst="rect">
            <a:avLst/>
          </a:prstGeom>
        </p:spPr>
      </p:pic>
      <p:pic>
        <p:nvPicPr>
          <p:cNvPr id="19" name="Picture 18" descr="A screenshot of a graph&#10;&#10;AI-generated content may be incorrect.">
            <a:extLst>
              <a:ext uri="{FF2B5EF4-FFF2-40B4-BE49-F238E27FC236}">
                <a16:creationId xmlns:a16="http://schemas.microsoft.com/office/drawing/2014/main" id="{E0CBD8DB-7B55-C70E-74E0-492D74576CC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713213" y="1070275"/>
            <a:ext cx="4553337" cy="2211956"/>
          </a:xfrm>
          <a:prstGeom prst="rect">
            <a:avLst/>
          </a:prstGeom>
        </p:spPr>
      </p:pic>
      <p:pic>
        <p:nvPicPr>
          <p:cNvPr id="20" name="Picture 19" descr="A graph of a patient&#10;&#10;AI-generated content may be incorrect.">
            <a:extLst>
              <a:ext uri="{FF2B5EF4-FFF2-40B4-BE49-F238E27FC236}">
                <a16:creationId xmlns:a16="http://schemas.microsoft.com/office/drawing/2014/main" id="{9517F88F-B0E4-4458-23F5-C6300F925E10}"/>
              </a:ext>
            </a:extLst>
          </p:cNvPr>
          <p:cNvPicPr>
            <a:picLocks noChangeAspect="1"/>
          </p:cNvPicPr>
          <p:nvPr/>
        </p:nvPicPr>
        <p:blipFill>
          <a:blip r:embed="rId6" cstate="print">
            <a:extLst>
              <a:ext uri="{BEBA8EAE-BF5A-486C-A8C5-ECC9F3942E4B}">
                <a14:imgProps xmlns:a14="http://schemas.microsoft.com/office/drawing/2010/main">
                  <a14:imgLayer r:embed="rId7">
                    <a14:imgEffect>
                      <a14:sharpenSoften amount="25000"/>
                    </a14:imgEffect>
                  </a14:imgLayer>
                </a14:imgProps>
              </a:ext>
              <a:ext uri="{28A0092B-C50C-407E-A947-70E740481C1C}">
                <a14:useLocalDpi xmlns:a14="http://schemas.microsoft.com/office/drawing/2010/main"/>
              </a:ext>
            </a:extLst>
          </a:blip>
          <a:stretch>
            <a:fillRect/>
          </a:stretch>
        </p:blipFill>
        <p:spPr>
          <a:xfrm>
            <a:off x="544010" y="3429000"/>
            <a:ext cx="9085560" cy="3241387"/>
          </a:xfrm>
          <a:prstGeom prst="rect">
            <a:avLst/>
          </a:prstGeom>
        </p:spPr>
      </p:pic>
    </p:spTree>
    <p:extLst>
      <p:ext uri="{BB962C8B-B14F-4D97-AF65-F5344CB8AC3E}">
        <p14:creationId xmlns:p14="http://schemas.microsoft.com/office/powerpoint/2010/main" val="41681731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p:cNvGraphicFramePr>
            <a:graphicFrameLocks noChangeAspect="1"/>
          </p:cNvGraphicFramePr>
          <p:nvPr>
            <p:custDataLst>
              <p:tags r:id="rId1"/>
            </p:custDataLst>
          </p:nvPr>
        </p:nvGraphicFramePr>
        <p:xfrm>
          <a:off x="381745" y="215383"/>
          <a:ext cx="1489" cy="1489"/>
        </p:xfrm>
        <a:graphic>
          <a:graphicData uri="http://schemas.openxmlformats.org/presentationml/2006/ole">
            <mc:AlternateContent xmlns:mc="http://schemas.openxmlformats.org/markup-compatibility/2006">
              <mc:Choice xmlns:v="urn:schemas-microsoft-com:vml" Requires="v">
                <p:oleObj name="think-cell 幻灯片" r:id="rId4" imgW="5715" imgH="5715" progId="TCLayout.ActiveDocument.1">
                  <p:embed/>
                </p:oleObj>
              </mc:Choice>
              <mc:Fallback>
                <p:oleObj name="think-cell 幻灯片" r:id="rId4" imgW="5715" imgH="5715" progId="TCLayout.ActiveDocument.1">
                  <p:embed/>
                  <p:pic>
                    <p:nvPicPr>
                      <p:cNvPr id="7" name="think-cell data - do not delete" hidden="1"/>
                      <p:cNvPicPr/>
                      <p:nvPr/>
                    </p:nvPicPr>
                    <p:blipFill>
                      <a:blip r:embed="rId5"/>
                      <a:stretch>
                        <a:fillRect/>
                      </a:stretch>
                    </p:blipFill>
                    <p:spPr>
                      <a:xfrm>
                        <a:off x="381745" y="215383"/>
                        <a:ext cx="1489" cy="1489"/>
                      </a:xfrm>
                      <a:prstGeom prst="rect">
                        <a:avLst/>
                      </a:prstGeom>
                    </p:spPr>
                  </p:pic>
                </p:oleObj>
              </mc:Fallback>
            </mc:AlternateContent>
          </a:graphicData>
        </a:graphic>
      </p:graphicFrame>
      <p:sp>
        <p:nvSpPr>
          <p:cNvPr id="3" name="标题 2"/>
          <p:cNvSpPr>
            <a:spLocks noGrp="1"/>
          </p:cNvSpPr>
          <p:nvPr>
            <p:ph type="title"/>
          </p:nvPr>
        </p:nvSpPr>
        <p:spPr>
          <a:xfrm>
            <a:off x="812867" y="798568"/>
            <a:ext cx="10532449" cy="631113"/>
          </a:xfrm>
        </p:spPr>
        <p:txBody>
          <a:bodyPr>
            <a:normAutofit fontScale="90000"/>
          </a:bodyPr>
          <a:lstStyle/>
          <a:p>
            <a:r>
              <a:rPr lang="en-US" altLang="zh-CN"/>
              <a:t>DESTINY-Gastric04 Study</a:t>
            </a:r>
            <a:r>
              <a:rPr lang="zh-CN" altLang="en-US"/>
              <a:t>：</a:t>
            </a:r>
            <a:br>
              <a:rPr lang="zh-CN" altLang="en-US"/>
            </a:br>
            <a:r>
              <a:rPr lang="en-US" altLang="zh-CN" sz="1876" b="0"/>
              <a:t>The world's first randomized, double-blind, controlled Phase III study comparing the efficacy of second-line treatment regimens for HER2+ advanced gastric cancer</a:t>
            </a:r>
            <a:br>
              <a:rPr lang="en-US" altLang="zh-CN"/>
            </a:br>
            <a:br>
              <a:rPr lang="en-US" altLang="zh-CN"/>
            </a:br>
            <a:endParaRPr lang="zh-CN" altLang="en-US"/>
          </a:p>
        </p:txBody>
      </p:sp>
      <p:sp>
        <p:nvSpPr>
          <p:cNvPr id="26" name="矩形: 圆角 25"/>
          <p:cNvSpPr/>
          <p:nvPr/>
        </p:nvSpPr>
        <p:spPr>
          <a:xfrm>
            <a:off x="829775" y="1269223"/>
            <a:ext cx="4063538" cy="4647570"/>
          </a:xfrm>
          <a:prstGeom prst="roundRect">
            <a:avLst>
              <a:gd name="adj" fmla="val 2248"/>
            </a:avLst>
          </a:prstGeom>
          <a:solidFill>
            <a:schemeClr val="bg1"/>
          </a:solidFill>
          <a:ln>
            <a:solidFill>
              <a:srgbClr val="4F81BD"/>
            </a:solidFill>
          </a:ln>
          <a:effectLst>
            <a:glow rad="127000">
              <a:srgbClr val="4F81BD">
                <a:alpha val="12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79" name="组合 78"/>
          <p:cNvGrpSpPr/>
          <p:nvPr/>
        </p:nvGrpSpPr>
        <p:grpSpPr>
          <a:xfrm>
            <a:off x="958128" y="1402293"/>
            <a:ext cx="3947885" cy="4545474"/>
            <a:chOff x="656996" y="1267460"/>
            <a:chExt cx="4210529" cy="4135612"/>
          </a:xfrm>
        </p:grpSpPr>
        <p:sp>
          <p:nvSpPr>
            <p:cNvPr id="27" name="矩形: 圆角 26"/>
            <p:cNvSpPr/>
            <p:nvPr/>
          </p:nvSpPr>
          <p:spPr>
            <a:xfrm>
              <a:off x="685800" y="1267460"/>
              <a:ext cx="4031291" cy="421640"/>
            </a:xfrm>
            <a:prstGeom prst="roundRect">
              <a:avLst>
                <a:gd name="adj" fmla="val 6790"/>
              </a:avLst>
            </a:prstGeom>
            <a:solidFill>
              <a:srgbClr val="4F81BD"/>
            </a:solidFill>
            <a:ln w="9525" cap="flat" cmpd="sng" algn="ctr">
              <a:noFill/>
              <a:prstDash val="solid"/>
            </a:ln>
            <a:effectLst>
              <a:outerShdw blurRad="63500" sx="102000" sy="102000" algn="ctr" rotWithShape="0">
                <a:schemeClr val="accent1">
                  <a:lumMod val="75000"/>
                  <a:alpha val="40000"/>
                </a:schemeClr>
              </a:outerShdw>
            </a:effectLst>
          </p:spPr>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1313" b="1" i="0" u="none" strike="noStrike" kern="1200" cap="none" spc="0" normalizeH="0" baseline="0" noProof="0">
                  <a:ln>
                    <a:noFill/>
                  </a:ln>
                  <a:solidFill>
                    <a:srgbClr val="FFFFFF"/>
                  </a:solidFill>
                  <a:effectLst/>
                  <a:uLnTx/>
                  <a:uFillTx/>
                  <a:latin typeface="Arial"/>
                  <a:ea typeface="微软雅黑"/>
                  <a:cs typeface="+mn-cs"/>
                  <a:sym typeface="微软雅黑" panose="020B0503020204020204" pitchFamily="34" charset="-122"/>
                </a:rPr>
                <a:t>Study Design</a:t>
              </a:r>
              <a:endParaRPr kumimoji="0" lang="zh-CN" altLang="en-US" sz="1313" b="1" i="0" u="none" strike="noStrike" kern="1200" cap="none" spc="0" normalizeH="0" baseline="0" noProof="0">
                <a:ln>
                  <a:noFill/>
                </a:ln>
                <a:solidFill>
                  <a:srgbClr val="FFFFFF"/>
                </a:solidFill>
                <a:effectLst/>
                <a:uLnTx/>
                <a:uFillTx/>
                <a:latin typeface="Arial"/>
                <a:ea typeface="微软雅黑"/>
                <a:cs typeface="+mn-cs"/>
                <a:sym typeface="微软雅黑" panose="020B0503020204020204" pitchFamily="34" charset="-122"/>
              </a:endParaRPr>
            </a:p>
          </p:txBody>
        </p:sp>
        <p:grpSp>
          <p:nvGrpSpPr>
            <p:cNvPr id="66" name="组合 65"/>
            <p:cNvGrpSpPr/>
            <p:nvPr/>
          </p:nvGrpSpPr>
          <p:grpSpPr>
            <a:xfrm>
              <a:off x="684130" y="1766083"/>
              <a:ext cx="4013362" cy="1963912"/>
              <a:chOff x="685638" y="1827043"/>
              <a:chExt cx="3924463" cy="1963912"/>
            </a:xfrm>
          </p:grpSpPr>
          <p:sp>
            <p:nvSpPr>
              <p:cNvPr id="54" name="矩形: 圆角 53"/>
              <p:cNvSpPr/>
              <p:nvPr/>
            </p:nvSpPr>
            <p:spPr>
              <a:xfrm>
                <a:off x="685638" y="1827043"/>
                <a:ext cx="1948871" cy="1963912"/>
              </a:xfrm>
              <a:prstGeom prst="roundRect">
                <a:avLst>
                  <a:gd name="adj" fmla="val 1624"/>
                </a:avLst>
              </a:prstGeom>
              <a:solidFill>
                <a:schemeClr val="bg1">
                  <a:lumMod val="95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55" name="文本框 54"/>
              <p:cNvSpPr txBox="1"/>
              <p:nvPr/>
            </p:nvSpPr>
            <p:spPr>
              <a:xfrm>
                <a:off x="706727" y="1833698"/>
                <a:ext cx="1906693" cy="1950605"/>
              </a:xfrm>
              <a:prstGeom prst="roundRect">
                <a:avLst>
                  <a:gd name="adj" fmla="val 0"/>
                </a:avLst>
              </a:prstGeom>
              <a:noFill/>
              <a:ln>
                <a:noFill/>
              </a:ln>
            </p:spPr>
            <p:txBody>
              <a:bodyPr wrap="square" anchor="ctr" anchorCtr="0">
                <a:spAutoFit/>
              </a:bodyPr>
              <a:lstStyle/>
              <a:p>
                <a:pPr marL="0" marR="0" lvl="0" indent="0" algn="l" defTabSz="857470" rtl="0" eaLnBrk="1" fontAlgn="auto" latinLnBrk="0" hangingPunct="1">
                  <a:lnSpc>
                    <a:spcPct val="120000"/>
                  </a:lnSpc>
                  <a:spcBef>
                    <a:spcPts val="0"/>
                  </a:spcBef>
                  <a:spcAft>
                    <a:spcPts val="563"/>
                  </a:spcAft>
                  <a:buClrTx/>
                  <a:buSzTx/>
                  <a:buFontTx/>
                  <a:buNone/>
                  <a:tabLst/>
                  <a:defRPr/>
                </a:pPr>
                <a:r>
                  <a:rPr kumimoji="0" lang="en-US" altLang="zh-CN" sz="984" b="1" i="0" u="none" strike="noStrike" kern="1200" cap="none" spc="0" normalizeH="0" baseline="0" noProof="0" dirty="0">
                    <a:ln>
                      <a:noFill/>
                    </a:ln>
                    <a:solidFill>
                      <a:srgbClr val="4F81BD"/>
                    </a:solidFill>
                    <a:effectLst/>
                    <a:uLnTx/>
                    <a:uFillTx/>
                    <a:latin typeface="Arial" panose="020B0604020202020204" pitchFamily="34" charset="0"/>
                    <a:ea typeface="微软雅黑" panose="020B0503020204020204" pitchFamily="34" charset="-122"/>
                    <a:cs typeface="Arial" panose="020B0604020202020204" pitchFamily="34" charset="0"/>
                  </a:rPr>
                  <a:t>Patient Population</a:t>
                </a:r>
              </a:p>
              <a:p>
                <a:pPr marL="160775" marR="0" lvl="0" indent="-160775" algn="l" defTabSz="857470" rtl="0" eaLnBrk="1" fontAlgn="auto" latinLnBrk="0" hangingPunct="1">
                  <a:lnSpc>
                    <a:spcPct val="120000"/>
                  </a:lnSpc>
                  <a:spcBef>
                    <a:spcPts val="0"/>
                  </a:spcBef>
                  <a:spcAft>
                    <a:spcPts val="563"/>
                  </a:spcAft>
                  <a:buClrTx/>
                  <a:buSzTx/>
                  <a:buFont typeface="Arial" panose="020B0604020202020204" pitchFamily="34" charset="0"/>
                  <a:buChar char="•"/>
                  <a:tabLst/>
                  <a:defRPr/>
                </a:pPr>
                <a:r>
                  <a:rPr kumimoji="0" lang="en-US" altLang="zh-CN" sz="938" b="0"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HER2+(IHC 3+ or</a:t>
                </a:r>
                <a:r>
                  <a:rPr kumimoji="0" lang="zh-CN" altLang="en-US" sz="938" b="0"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 </a:t>
                </a:r>
                <a:r>
                  <a:rPr kumimoji="0" lang="en-US" altLang="zh-CN" sz="938" b="0"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IHC 2+/ISH+)</a:t>
                </a:r>
                <a:r>
                  <a:rPr kumimoji="0" lang="en-US" altLang="zh-CN" sz="938" b="0" i="0" u="none" strike="noStrike" kern="1200" cap="none" spc="0" normalizeH="0" baseline="3000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a </a:t>
                </a:r>
                <a:r>
                  <a:rPr kumimoji="0" lang="en-US" altLang="zh-CN" sz="938" b="0"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GC/GEJA</a:t>
                </a:r>
              </a:p>
              <a:p>
                <a:pPr marL="168517" marR="0" lvl="0" indent="-168517" algn="l" defTabSz="85747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altLang="zh-CN" sz="938" b="0"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HER2 status confirmed locally or centrally on a recent biopsy obtained after progression on trastuzumab</a:t>
                </a:r>
              </a:p>
              <a:p>
                <a:pPr marL="168517" marR="0" lvl="0" indent="-168517" algn="l" defTabSz="85747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altLang="zh-CN" sz="938" b="0"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ECOG PS 0</a:t>
                </a:r>
                <a:r>
                  <a:rPr kumimoji="0" lang="zh-CN" altLang="en-US" sz="938" b="0"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 </a:t>
                </a:r>
                <a:r>
                  <a:rPr kumimoji="0" lang="en-US" altLang="zh-CN" sz="938" b="0"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or 1</a:t>
                </a:r>
              </a:p>
              <a:p>
                <a:pPr marL="168517" marR="0" lvl="0" indent="-168517" algn="l" defTabSz="85747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altLang="zh-CN" sz="938" b="0"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No clinically active CNS metastases</a:t>
                </a:r>
                <a:endParaRPr kumimoji="0" lang="zh-CN" altLang="en-US" sz="984" b="0" i="0" u="none" strike="noStrike" kern="1200" cap="none" spc="0" normalizeH="0" baseline="3000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nvGrpSpPr>
              <p:cNvPr id="60" name="组合 59"/>
              <p:cNvGrpSpPr/>
              <p:nvPr/>
            </p:nvGrpSpPr>
            <p:grpSpPr>
              <a:xfrm>
                <a:off x="2647950" y="1837925"/>
                <a:ext cx="1962151" cy="1942149"/>
                <a:chOff x="2647950" y="2104625"/>
                <a:chExt cx="1962151" cy="1942149"/>
              </a:xfrm>
            </p:grpSpPr>
            <p:sp>
              <p:nvSpPr>
                <p:cNvPr id="39" name="Rectangle 51"/>
                <p:cNvSpPr>
                  <a:spLocks noChangeArrowheads="1"/>
                </p:cNvSpPr>
                <p:nvPr/>
              </p:nvSpPr>
              <p:spPr bwMode="auto">
                <a:xfrm>
                  <a:off x="3276380" y="2104625"/>
                  <a:ext cx="1310036" cy="686871"/>
                </a:xfrm>
                <a:prstGeom prst="roundRect">
                  <a:avLst>
                    <a:gd name="adj" fmla="val 10083"/>
                  </a:avLst>
                </a:prstGeom>
                <a:solidFill>
                  <a:schemeClr val="accent1"/>
                </a:solidFill>
                <a:ln w="19050">
                  <a:noFill/>
                </a:ln>
                <a:effectLst/>
              </p:spPr>
              <p:style>
                <a:lnRef idx="1">
                  <a:schemeClr val="accent4"/>
                </a:lnRef>
                <a:fillRef idx="3">
                  <a:schemeClr val="accent4"/>
                </a:fillRef>
                <a:effectRef idx="2">
                  <a:schemeClr val="accent4"/>
                </a:effectRef>
                <a:fontRef idx="minor">
                  <a:schemeClr val="lt1"/>
                </a:fontRef>
              </p:style>
              <p:txBody>
                <a:bodyPr wrap="none" lIns="168772" tIns="33746" rIns="168772" bIns="33746" anchor="ctr">
                  <a:noAutofit/>
                </a:bodyPr>
                <a:lstStyle/>
                <a:p>
                  <a:pPr marL="0" marR="0" lvl="0" indent="0" algn="ctr" defTabSz="857470" rtl="0" eaLnBrk="1" fontAlgn="base" latinLnBrk="0" hangingPunct="1">
                    <a:lnSpc>
                      <a:spcPct val="100000"/>
                    </a:lnSpc>
                    <a:spcBef>
                      <a:spcPct val="0"/>
                    </a:spcBef>
                    <a:spcAft>
                      <a:spcPct val="0"/>
                    </a:spcAft>
                    <a:buClrTx/>
                    <a:buSzTx/>
                    <a:buFontTx/>
                    <a:buNone/>
                    <a:tabLst>
                      <a:tab pos="430522" algn="l"/>
                    </a:tabLst>
                    <a:defRPr/>
                  </a:pPr>
                  <a:r>
                    <a:rPr kumimoji="0" lang="en-US" altLang="zh-CN" sz="1125" b="1"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cs"/>
                      <a:sym typeface="+mn-lt"/>
                    </a:rPr>
                    <a:t>T-</a:t>
                  </a:r>
                  <a:r>
                    <a:rPr kumimoji="0" lang="en-US" altLang="zh-CN" sz="1125" b="1" i="0" u="none" strike="noStrike" kern="1200" cap="none" spc="0" normalizeH="0" baseline="0" noProof="0" err="1">
                      <a:ln>
                        <a:noFill/>
                      </a:ln>
                      <a:solidFill>
                        <a:prstClr val="white"/>
                      </a:solidFill>
                      <a:effectLst/>
                      <a:uLnTx/>
                      <a:uFillTx/>
                      <a:latin typeface="Arial" panose="020B0604020202020204"/>
                      <a:ea typeface="微软雅黑" panose="020B0503020204020204" pitchFamily="34" charset="-122"/>
                      <a:cs typeface="+mn-cs"/>
                      <a:sym typeface="+mn-lt"/>
                    </a:rPr>
                    <a:t>DXd</a:t>
                  </a:r>
                  <a:endParaRPr kumimoji="0" lang="en-US" altLang="zh-CN" sz="844" b="1"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cs"/>
                    <a:sym typeface="+mn-lt"/>
                  </a:endParaRPr>
                </a:p>
                <a:p>
                  <a:pPr marL="0" marR="0" lvl="0" indent="0" algn="ctr" defTabSz="857470" rtl="0" eaLnBrk="1" fontAlgn="base" latinLnBrk="0" hangingPunct="1">
                    <a:lnSpc>
                      <a:spcPct val="100000"/>
                    </a:lnSpc>
                    <a:spcBef>
                      <a:spcPct val="0"/>
                    </a:spcBef>
                    <a:spcAft>
                      <a:spcPct val="0"/>
                    </a:spcAft>
                    <a:buClrTx/>
                    <a:buSzTx/>
                    <a:buFontTx/>
                    <a:buNone/>
                    <a:tabLst>
                      <a:tab pos="430522" algn="l"/>
                    </a:tabLst>
                    <a:defRPr/>
                  </a:pPr>
                  <a:r>
                    <a:rPr kumimoji="0" lang="en-US" altLang="zh-CN" sz="984" b="0" i="0" u="none" strike="noStrike" kern="600" cap="none" spc="9" normalizeH="0" baseline="0" noProof="0">
                      <a:ln>
                        <a:noFill/>
                      </a:ln>
                      <a:solidFill>
                        <a:prstClr val="white"/>
                      </a:solidFill>
                      <a:effectLst/>
                      <a:uLnTx/>
                      <a:uFillTx/>
                      <a:latin typeface="Arial" panose="020B0604020202020204"/>
                      <a:ea typeface="微软雅黑" panose="020B0503020204020204" pitchFamily="34" charset="-122"/>
                      <a:cs typeface="+mn-cs"/>
                      <a:sym typeface="+mn-lt"/>
                    </a:rPr>
                    <a:t>6.4 mg/kg Q3w</a:t>
                  </a:r>
                </a:p>
              </p:txBody>
            </p:sp>
            <p:sp>
              <p:nvSpPr>
                <p:cNvPr id="40" name="Rectangle 51"/>
                <p:cNvSpPr>
                  <a:spLocks noChangeArrowheads="1"/>
                </p:cNvSpPr>
                <p:nvPr/>
              </p:nvSpPr>
              <p:spPr bwMode="auto">
                <a:xfrm>
                  <a:off x="3300065" y="3502454"/>
                  <a:ext cx="1310036" cy="544320"/>
                </a:xfrm>
                <a:prstGeom prst="roundRect">
                  <a:avLst>
                    <a:gd name="adj" fmla="val 15367"/>
                  </a:avLst>
                </a:prstGeom>
                <a:solidFill>
                  <a:schemeClr val="tx1">
                    <a:lumMod val="50000"/>
                    <a:lumOff val="50000"/>
                  </a:schemeClr>
                </a:solidFill>
                <a:ln w="19050">
                  <a:noFill/>
                </a:ln>
                <a:effectLst/>
              </p:spPr>
              <p:style>
                <a:lnRef idx="1">
                  <a:schemeClr val="accent4"/>
                </a:lnRef>
                <a:fillRef idx="3">
                  <a:schemeClr val="accent4"/>
                </a:fillRef>
                <a:effectRef idx="2">
                  <a:schemeClr val="accent4"/>
                </a:effectRef>
                <a:fontRef idx="minor">
                  <a:schemeClr val="lt1"/>
                </a:fontRef>
              </p:style>
              <p:txBody>
                <a:bodyPr wrap="none" lIns="67491" tIns="33746" rIns="67491" bIns="33746" anchor="ctr">
                  <a:noAutofit/>
                </a:bodyPr>
                <a:lstStyle/>
                <a:p>
                  <a:pPr marL="0" marR="0" lvl="0" indent="0" algn="ctr" defTabSz="857470" rtl="0" eaLnBrk="1" fontAlgn="base" latinLnBrk="0" hangingPunct="1">
                    <a:lnSpc>
                      <a:spcPct val="100000"/>
                    </a:lnSpc>
                    <a:spcBef>
                      <a:spcPts val="0"/>
                    </a:spcBef>
                    <a:spcAft>
                      <a:spcPct val="0"/>
                    </a:spcAft>
                    <a:buClrTx/>
                    <a:buSzTx/>
                    <a:buFontTx/>
                    <a:buNone/>
                    <a:tabLst>
                      <a:tab pos="430522" algn="l"/>
                    </a:tabLst>
                    <a:defRPr/>
                  </a:pPr>
                  <a:r>
                    <a:rPr kumimoji="0" lang="en-US" altLang="zh-CN" sz="1125" b="1" i="0" u="none" strike="noStrike" kern="600" cap="none" spc="9" normalizeH="0" baseline="0" noProof="0">
                      <a:ln>
                        <a:noFill/>
                      </a:ln>
                      <a:solidFill>
                        <a:prstClr val="white"/>
                      </a:solidFill>
                      <a:effectLst/>
                      <a:uLnTx/>
                      <a:uFillTx/>
                      <a:latin typeface="Arial" panose="020B0604020202020204"/>
                      <a:ea typeface="微软雅黑" panose="020B0503020204020204" pitchFamily="34" charset="-122"/>
                      <a:cs typeface="+mn-cs"/>
                      <a:sym typeface="+mn-lt"/>
                    </a:rPr>
                    <a:t>RAM + </a:t>
                  </a:r>
                  <a:r>
                    <a:rPr kumimoji="0" lang="en-US" altLang="zh-CN" sz="1125" b="1" i="0" u="none" strike="noStrike" kern="600" cap="none" spc="9" normalizeH="0" baseline="0" noProof="0" err="1">
                      <a:ln>
                        <a:noFill/>
                      </a:ln>
                      <a:solidFill>
                        <a:prstClr val="white"/>
                      </a:solidFill>
                      <a:effectLst/>
                      <a:uLnTx/>
                      <a:uFillTx/>
                      <a:latin typeface="Arial" panose="020B0604020202020204"/>
                      <a:ea typeface="微软雅黑" panose="020B0503020204020204" pitchFamily="34" charset="-122"/>
                      <a:cs typeface="+mn-cs"/>
                      <a:sym typeface="+mn-lt"/>
                    </a:rPr>
                    <a:t>PTX</a:t>
                  </a:r>
                  <a:r>
                    <a:rPr kumimoji="0" lang="en-US" altLang="zh-CN" sz="1125" b="1" i="0" u="none" strike="noStrike" kern="600" cap="none" spc="9" normalizeH="0" baseline="30000" noProof="0" err="1">
                      <a:ln>
                        <a:noFill/>
                      </a:ln>
                      <a:solidFill>
                        <a:prstClr val="white"/>
                      </a:solidFill>
                      <a:effectLst/>
                      <a:uLnTx/>
                      <a:uFillTx/>
                      <a:latin typeface="Arial" panose="020B0604020202020204"/>
                      <a:ea typeface="微软雅黑" panose="020B0503020204020204" pitchFamily="34" charset="-122"/>
                      <a:cs typeface="+mn-cs"/>
                      <a:sym typeface="+mn-lt"/>
                    </a:rPr>
                    <a:t>d</a:t>
                  </a:r>
                  <a:endParaRPr kumimoji="0" lang="en-US" altLang="zh-CN" sz="844" b="1" i="0" u="none" strike="noStrike" kern="600" cap="none" spc="9" normalizeH="0" baseline="30000" noProof="0">
                    <a:ln>
                      <a:noFill/>
                    </a:ln>
                    <a:solidFill>
                      <a:prstClr val="white"/>
                    </a:solidFill>
                    <a:effectLst/>
                    <a:uLnTx/>
                    <a:uFillTx/>
                    <a:latin typeface="Arial" panose="020B0604020202020204"/>
                    <a:ea typeface="微软雅黑" panose="020B0503020204020204" pitchFamily="34" charset="-122"/>
                    <a:cs typeface="+mn-cs"/>
                    <a:sym typeface="+mn-lt"/>
                  </a:endParaRPr>
                </a:p>
              </p:txBody>
            </p:sp>
            <p:cxnSp>
              <p:nvCxnSpPr>
                <p:cNvPr id="41" name="直接箭头连接符 40"/>
                <p:cNvCxnSpPr/>
                <p:nvPr/>
              </p:nvCxnSpPr>
              <p:spPr>
                <a:xfrm>
                  <a:off x="2647950" y="3036060"/>
                  <a:ext cx="334613" cy="0"/>
                </a:xfrm>
                <a:prstGeom prst="straightConnector1">
                  <a:avLst/>
                </a:prstGeom>
                <a:ln w="22225" cap="flat" cmpd="sng" algn="ctr">
                  <a:solidFill>
                    <a:srgbClr val="4F81BD"/>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cxnSp>
              <p:nvCxnSpPr>
                <p:cNvPr id="42" name="直接连接符 41"/>
                <p:cNvCxnSpPr/>
                <p:nvPr/>
              </p:nvCxnSpPr>
              <p:spPr>
                <a:xfrm>
                  <a:off x="2982563" y="2342565"/>
                  <a:ext cx="0" cy="1508782"/>
                </a:xfrm>
                <a:prstGeom prst="line">
                  <a:avLst/>
                </a:prstGeom>
                <a:ln w="22225" cap="flat" cmpd="sng" algn="ctr">
                  <a:solidFill>
                    <a:srgbClr val="4F81BD"/>
                  </a:solidFill>
                  <a:prstDash val="solid"/>
                  <a:round/>
                  <a:headEnd type="none" w="med" len="med"/>
                  <a:tailEnd type="none"/>
                </a:ln>
                <a:effectLst/>
              </p:spPr>
              <p:style>
                <a:lnRef idx="2">
                  <a:schemeClr val="accent1"/>
                </a:lnRef>
                <a:fillRef idx="0">
                  <a:schemeClr val="accent1"/>
                </a:fillRef>
                <a:effectRef idx="1">
                  <a:schemeClr val="accent1"/>
                </a:effectRef>
                <a:fontRef idx="minor">
                  <a:schemeClr val="tx1"/>
                </a:fontRef>
              </p:style>
            </p:cxnSp>
            <p:sp>
              <p:nvSpPr>
                <p:cNvPr id="47" name="Rectangle 40"/>
                <p:cNvSpPr>
                  <a:spLocks noChangeArrowheads="1"/>
                </p:cNvSpPr>
                <p:nvPr/>
              </p:nvSpPr>
              <p:spPr bwMode="auto">
                <a:xfrm>
                  <a:off x="2747562" y="2802628"/>
                  <a:ext cx="439092" cy="466863"/>
                </a:xfrm>
                <a:prstGeom prst="ellipse">
                  <a:avLst/>
                </a:prstGeom>
                <a:solidFill>
                  <a:schemeClr val="accent3"/>
                </a:solidFill>
                <a:ln w="12700">
                  <a:solidFill>
                    <a:srgbClr val="002060"/>
                  </a:solidFill>
                </a:ln>
                <a:effectLst/>
              </p:spPr>
              <p:txBody>
                <a:bodyPr wrap="square" lIns="0" tIns="0" rIns="0" bIns="0" anchor="ctr">
                  <a:noAutofit/>
                </a:bodyPr>
                <a:lstStyle/>
                <a:p>
                  <a:pPr marL="0" marR="0" lvl="0" indent="0" algn="ctr" defTabSz="857470" rtl="0" eaLnBrk="1" fontAlgn="base" latinLnBrk="0" hangingPunct="1">
                    <a:lnSpc>
                      <a:spcPct val="90000"/>
                    </a:lnSpc>
                    <a:spcBef>
                      <a:spcPct val="0"/>
                    </a:spcBef>
                    <a:spcAft>
                      <a:spcPct val="0"/>
                    </a:spcAft>
                    <a:buClrTx/>
                    <a:buSzTx/>
                    <a:buFontTx/>
                    <a:buNone/>
                    <a:tabLst/>
                    <a:defRPr/>
                  </a:pPr>
                  <a:r>
                    <a:rPr kumimoji="0" lang="en-US" altLang="en-US" sz="1313" b="1"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cs"/>
                      <a:sym typeface="+mn-lt"/>
                    </a:rPr>
                    <a:t>R</a:t>
                  </a:r>
                </a:p>
                <a:p>
                  <a:pPr marL="0" marR="0" lvl="0" indent="0" algn="ctr" defTabSz="857470" rtl="0" eaLnBrk="1" fontAlgn="base" latinLnBrk="0" hangingPunct="1">
                    <a:lnSpc>
                      <a:spcPct val="90000"/>
                    </a:lnSpc>
                    <a:spcBef>
                      <a:spcPct val="0"/>
                    </a:spcBef>
                    <a:spcAft>
                      <a:spcPct val="0"/>
                    </a:spcAft>
                    <a:buClrTx/>
                    <a:buSzTx/>
                    <a:buFontTx/>
                    <a:buNone/>
                    <a:tabLst/>
                    <a:defRPr/>
                  </a:pPr>
                  <a:r>
                    <a:rPr kumimoji="0" lang="en-US" altLang="en-US" sz="1313" b="1"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cs"/>
                      <a:sym typeface="+mn-lt"/>
                    </a:rPr>
                    <a:t>1:1</a:t>
                  </a:r>
                </a:p>
              </p:txBody>
            </p:sp>
            <p:cxnSp>
              <p:nvCxnSpPr>
                <p:cNvPr id="52" name="直接箭头连接符 51"/>
                <p:cNvCxnSpPr/>
                <p:nvPr/>
              </p:nvCxnSpPr>
              <p:spPr>
                <a:xfrm>
                  <a:off x="2982563" y="2353110"/>
                  <a:ext cx="304800" cy="0"/>
                </a:xfrm>
                <a:prstGeom prst="straightConnector1">
                  <a:avLst/>
                </a:prstGeom>
                <a:ln w="22225" cap="flat" cmpd="sng" algn="ctr">
                  <a:solidFill>
                    <a:srgbClr val="4F81BD"/>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cxnSp>
              <p:nvCxnSpPr>
                <p:cNvPr id="53" name="直接箭头连接符 52"/>
                <p:cNvCxnSpPr/>
                <p:nvPr/>
              </p:nvCxnSpPr>
              <p:spPr>
                <a:xfrm>
                  <a:off x="2982563" y="3847625"/>
                  <a:ext cx="304800" cy="0"/>
                </a:xfrm>
                <a:prstGeom prst="straightConnector1">
                  <a:avLst/>
                </a:prstGeom>
                <a:ln w="22225" cap="flat" cmpd="sng" algn="ctr">
                  <a:solidFill>
                    <a:srgbClr val="4F81BD"/>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grpSp>
        </p:grpSp>
        <p:sp>
          <p:nvSpPr>
            <p:cNvPr id="62" name="文本框 61"/>
            <p:cNvSpPr txBox="1"/>
            <p:nvPr/>
          </p:nvSpPr>
          <p:spPr>
            <a:xfrm>
              <a:off x="735689" y="3822674"/>
              <a:ext cx="849271" cy="580584"/>
            </a:xfrm>
            <a:prstGeom prst="rect">
              <a:avLst/>
            </a:prstGeom>
            <a:noFill/>
          </p:spPr>
          <p:txBody>
            <a:bodyPr wrap="square" numCol="1" anchor="ctr" anchorCtr="0">
              <a:spAutoFit/>
            </a:bodyPr>
            <a:lstStyle/>
            <a:p>
              <a:pPr marL="0" marR="0" lvl="0" indent="0" algn="l" defTabSz="857470" rtl="0" eaLnBrk="1" fontAlgn="auto" latinLnBrk="0" hangingPunct="1">
                <a:lnSpc>
                  <a:spcPct val="120000"/>
                </a:lnSpc>
                <a:spcBef>
                  <a:spcPts val="0"/>
                </a:spcBef>
                <a:spcAft>
                  <a:spcPts val="0"/>
                </a:spcAft>
                <a:buClrTx/>
                <a:buSzTx/>
                <a:buFontTx/>
                <a:buNone/>
                <a:tabLst/>
                <a:defRPr/>
              </a:pPr>
              <a:r>
                <a:rPr kumimoji="0" lang="en-US" altLang="zh-CN" sz="1031" b="1" i="0" u="none" strike="noStrike" kern="0" cap="none" spc="0" normalizeH="0" baseline="0" noProof="0">
                  <a:ln>
                    <a:noFill/>
                  </a:ln>
                  <a:solidFill>
                    <a:srgbClr val="4472C4"/>
                  </a:solidFill>
                  <a:effectLst/>
                  <a:uLnTx/>
                  <a:uFillTx/>
                  <a:latin typeface="Arial" panose="020B0604020202020204"/>
                  <a:ea typeface="微软雅黑" panose="020B0503020204020204" pitchFamily="34" charset="-122"/>
                  <a:cs typeface="+mn-cs"/>
                </a:rPr>
                <a:t>Primary</a:t>
              </a:r>
            </a:p>
            <a:p>
              <a:pPr marL="0" marR="0" lvl="0" indent="0" algn="l" defTabSz="857470" rtl="0" eaLnBrk="1" fontAlgn="auto" latinLnBrk="0" hangingPunct="1">
                <a:lnSpc>
                  <a:spcPct val="120000"/>
                </a:lnSpc>
                <a:spcBef>
                  <a:spcPts val="0"/>
                </a:spcBef>
                <a:spcAft>
                  <a:spcPts val="0"/>
                </a:spcAft>
                <a:buClrTx/>
                <a:buSzTx/>
                <a:buFontTx/>
                <a:buNone/>
                <a:tabLst/>
                <a:defRPr/>
              </a:pPr>
              <a:r>
                <a:rPr kumimoji="0" lang="en-US" altLang="zh-CN" sz="1031" b="1" i="0" u="none" strike="noStrike" kern="0" cap="none" spc="0" normalizeH="0" baseline="0" noProof="0">
                  <a:ln>
                    <a:noFill/>
                  </a:ln>
                  <a:solidFill>
                    <a:srgbClr val="4472C4"/>
                  </a:solidFill>
                  <a:effectLst/>
                  <a:uLnTx/>
                  <a:uFillTx/>
                  <a:latin typeface="Arial" panose="020B0604020202020204"/>
                  <a:ea typeface="微软雅黑" panose="020B0503020204020204" pitchFamily="34" charset="-122"/>
                  <a:cs typeface="+mn-cs"/>
                </a:rPr>
                <a:t>Endpoint</a:t>
              </a:r>
            </a:p>
            <a:p>
              <a:pPr marL="160775" marR="0" lvl="0" indent="-160775" algn="l" defTabSz="85747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altLang="zh-CN" sz="984" b="0" i="0" u="none" strike="noStrike" kern="0" cap="none" spc="0" normalizeH="0" baseline="0" noProof="0">
                  <a:ln>
                    <a:noFill/>
                  </a:ln>
                  <a:solidFill>
                    <a:srgbClr val="44546A"/>
                  </a:solidFill>
                  <a:effectLst/>
                  <a:uLnTx/>
                  <a:uFillTx/>
                  <a:latin typeface="Arial" panose="020B0604020202020204"/>
                  <a:ea typeface="微软雅黑" panose="020B0503020204020204" pitchFamily="34" charset="-122"/>
                  <a:cs typeface="+mn-cs"/>
                </a:rPr>
                <a:t>OS</a:t>
              </a:r>
            </a:p>
          </p:txBody>
        </p:sp>
        <p:grpSp>
          <p:nvGrpSpPr>
            <p:cNvPr id="63" name="Group 42"/>
            <p:cNvGrpSpPr/>
            <p:nvPr/>
          </p:nvGrpSpPr>
          <p:grpSpPr>
            <a:xfrm>
              <a:off x="656996" y="4500529"/>
              <a:ext cx="4016604" cy="902543"/>
              <a:chOff x="643370" y="1676781"/>
              <a:chExt cx="3297136" cy="1379604"/>
            </a:xfrm>
          </p:grpSpPr>
          <p:sp>
            <p:nvSpPr>
              <p:cNvPr id="64" name="Content Placeholder 2"/>
              <p:cNvSpPr txBox="1"/>
              <p:nvPr/>
            </p:nvSpPr>
            <p:spPr>
              <a:xfrm>
                <a:off x="643370" y="1925448"/>
                <a:ext cx="3297135" cy="1130937"/>
              </a:xfrm>
              <a:prstGeom prst="roundRect">
                <a:avLst>
                  <a:gd name="adj" fmla="val 0"/>
                </a:avLst>
              </a:prstGeom>
              <a:solidFill>
                <a:schemeClr val="accent5">
                  <a:lumMod val="20000"/>
                  <a:lumOff val="80000"/>
                  <a:alpha val="41000"/>
                </a:schemeClr>
              </a:solidFill>
              <a:ln w="19050">
                <a:noFill/>
              </a:ln>
              <a:effectLst/>
            </p:spPr>
            <p:txBody>
              <a:bodyPr wrap="square" lIns="67509" tIns="67509" rIns="0" bIns="67509" anchor="ctr">
                <a:spAutoFit/>
              </a:bodyPr>
              <a:lstStyle>
                <a:lvl1pPr marL="0" indent="0" algn="l" defTabSz="685800" rtl="0" eaLnBrk="1" latinLnBrk="0" hangingPunct="1">
                  <a:lnSpc>
                    <a:spcPct val="110000"/>
                  </a:lnSpc>
                  <a:spcBef>
                    <a:spcPts val="750"/>
                  </a:spcBef>
                  <a:buFont typeface="Arial" panose="020B0604020202020204" pitchFamily="34" charset="0"/>
                  <a:buNone/>
                  <a:defRPr sz="1600" b="1" kern="1200">
                    <a:solidFill>
                      <a:schemeClr val="tx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300"/>
                  </a:spcAft>
                  <a:buFont typeface="Arial" panose="020B0604020202020204" pitchFamily="34" charset="0"/>
                  <a:buNone/>
                  <a:defRPr sz="1400" kern="120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450"/>
                  </a:spcBef>
                  <a:spcAft>
                    <a:spcPts val="300"/>
                  </a:spcAft>
                  <a:buFont typeface="Arial" panose="020B0604020202020204" pitchFamily="34" charset="0"/>
                  <a:buNone/>
                  <a:defRPr sz="1400" kern="1200">
                    <a:solidFill>
                      <a:schemeClr val="tx2"/>
                    </a:solidFill>
                    <a:latin typeface="Arial" panose="020B0604020202020204" pitchFamily="34" charset="0"/>
                    <a:ea typeface="+mn-ea"/>
                    <a:cs typeface="Arial" panose="020B0604020202020204" pitchFamily="34" charset="0"/>
                  </a:defRPr>
                </a:lvl3pPr>
                <a:lvl4pPr marL="175260" indent="-175260" algn="l" defTabSz="685800" rtl="0" eaLnBrk="1" latinLnBrk="0" hangingPunct="1">
                  <a:lnSpc>
                    <a:spcPct val="120000"/>
                  </a:lnSpc>
                  <a:spcBef>
                    <a:spcPts val="450"/>
                  </a:spcBef>
                  <a:spcAft>
                    <a:spcPts val="300"/>
                  </a:spcAft>
                  <a:buFont typeface="Arial" panose="020B0604020202020204" pitchFamily="34" charset="0"/>
                  <a:buChar char="•"/>
                  <a:defRPr sz="1400" kern="1200">
                    <a:solidFill>
                      <a:schemeClr val="tx2"/>
                    </a:solidFill>
                    <a:latin typeface="Arial" panose="020B0604020202020204" pitchFamily="34" charset="0"/>
                    <a:ea typeface="+mn-ea"/>
                    <a:cs typeface="Arial" panose="020B0604020202020204" pitchFamily="34" charset="0"/>
                  </a:defRPr>
                </a:lvl4pPr>
                <a:lvl5pPr marL="387985" indent="-175260" algn="l" defTabSz="685800" rtl="0" eaLnBrk="1" latinLnBrk="0" hangingPunct="1">
                  <a:lnSpc>
                    <a:spcPct val="120000"/>
                  </a:lnSpc>
                  <a:spcBef>
                    <a:spcPts val="450"/>
                  </a:spcBef>
                  <a:spcAft>
                    <a:spcPts val="300"/>
                  </a:spcAft>
                  <a:buFont typeface="Helvetica" panose="020B0604020202020204" pitchFamily="34" charset="0"/>
                  <a:buChar char="‒"/>
                  <a:defRPr sz="1400" kern="1200">
                    <a:solidFill>
                      <a:schemeClr val="tx2"/>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16154" marR="0" lvl="0" indent="-214368" algn="l" defTabSz="643103"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HER2</a:t>
                </a:r>
                <a:r>
                  <a:rPr kumimoji="0" lang="zh-CN" altLang="en-US"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 </a:t>
                </a: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status (IHC 3+ vs IHC 2+/ISH+)</a:t>
                </a:r>
                <a:endParaRPr kumimoji="0" lang="zh-CN" altLang="en-US"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endParaRPr>
              </a:p>
              <a:p>
                <a:pPr marL="216154" marR="0" lvl="0" indent="-214368" algn="l" defTabSz="643103"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Geography (Asia</a:t>
                </a:r>
                <a:r>
                  <a:rPr kumimoji="0" lang="zh-CN" altLang="en-US"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 </a:t>
                </a: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[excluding mainland China] vs Western Europe </a:t>
                </a:r>
                <a:r>
                  <a:rPr kumimoji="0" lang="zh-CN" altLang="en-US"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 </a:t>
                </a: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vs mainland China</a:t>
                </a:r>
                <a:r>
                  <a:rPr kumimoji="0" lang="zh-CN" altLang="en-US"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 </a:t>
                </a: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a:t>
                </a:r>
                <a:r>
                  <a:rPr kumimoji="0" lang="zh-CN" altLang="en-US"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 </a:t>
                </a: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rest of world)</a:t>
                </a:r>
                <a:endParaRPr kumimoji="0" lang="zh-CN" altLang="en-US"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endParaRPr>
              </a:p>
              <a:p>
                <a:pPr marL="216154" marR="0" lvl="0" indent="-214368" algn="l" defTabSz="643103"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Time to progression (&lt;6</a:t>
                </a:r>
                <a:r>
                  <a:rPr kumimoji="0" lang="zh-CN" altLang="en-US"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 </a:t>
                </a: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months</a:t>
                </a:r>
                <a:r>
                  <a:rPr kumimoji="0" lang="zh-CN" altLang="en-US"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 </a:t>
                </a:r>
                <a:r>
                  <a:rPr kumimoji="0" lang="en-US" altLang="zh-CN" sz="938"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Arial" panose="020B0604020202020204" pitchFamily="34" charset="0"/>
                    <a:sym typeface="+mn-lt"/>
                  </a:rPr>
                  <a:t>vs ≥6 months)</a:t>
                </a:r>
              </a:p>
            </p:txBody>
          </p:sp>
          <p:sp>
            <p:nvSpPr>
              <p:cNvPr id="65" name="Rectangle 45"/>
              <p:cNvSpPr/>
              <p:nvPr/>
            </p:nvSpPr>
            <p:spPr>
              <a:xfrm>
                <a:off x="643370" y="1676781"/>
                <a:ext cx="3297136" cy="320412"/>
              </a:xfrm>
              <a:prstGeom prst="rect">
                <a:avLst/>
              </a:prstGeom>
              <a:solidFill>
                <a:schemeClr val="accent5">
                  <a:lumMod val="60000"/>
                  <a:lumOff val="40000"/>
                </a:schemeClr>
              </a:solidFill>
              <a:ln w="19050">
                <a:noFill/>
              </a:ln>
              <a:effectLst/>
            </p:spPr>
            <p:txBody>
              <a:bodyPr wrap="square" anchor="ctr">
                <a:noAutofit/>
              </a:bodyPr>
              <a:lstStyle/>
              <a:p>
                <a:pPr marL="0" marR="0" lvl="0" indent="0" algn="ctr" defTabSz="857470" rtl="0" eaLnBrk="1" fontAlgn="auto" latinLnBrk="0" hangingPunct="1">
                  <a:lnSpc>
                    <a:spcPct val="120000"/>
                  </a:lnSpc>
                  <a:spcBef>
                    <a:spcPts val="0"/>
                  </a:spcBef>
                  <a:spcAft>
                    <a:spcPts val="0"/>
                  </a:spcAft>
                  <a:buClrTx/>
                  <a:buSzTx/>
                  <a:buFontTx/>
                  <a:buNone/>
                  <a:tabLst/>
                  <a:defRPr/>
                </a:pPr>
                <a:r>
                  <a:rPr kumimoji="0" lang="en-US" altLang="zh-CN" sz="98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sym typeface="+mn-lt"/>
                  </a:rPr>
                  <a:t>Stratification factors</a:t>
                </a:r>
                <a:endParaRPr kumimoji="0" lang="zh-CN" altLang="en-US" sz="98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sym typeface="+mn-lt"/>
                </a:endParaRPr>
              </a:p>
            </p:txBody>
          </p:sp>
        </p:grpSp>
        <p:sp>
          <p:nvSpPr>
            <p:cNvPr id="67" name="矩形: 圆角 66"/>
            <p:cNvSpPr/>
            <p:nvPr/>
          </p:nvSpPr>
          <p:spPr>
            <a:xfrm>
              <a:off x="673100" y="3810000"/>
              <a:ext cx="911860" cy="640080"/>
            </a:xfrm>
            <a:prstGeom prst="roundRect">
              <a:avLst>
                <a:gd name="adj" fmla="val 4306"/>
              </a:avLst>
            </a:prstGeom>
            <a:noFill/>
            <a:ln w="3175">
              <a:solidFill>
                <a:srgbClr val="4F81BD"/>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68" name="矩形: 圆角 67"/>
            <p:cNvSpPr/>
            <p:nvPr/>
          </p:nvSpPr>
          <p:spPr>
            <a:xfrm>
              <a:off x="1618905" y="3810000"/>
              <a:ext cx="2292108" cy="640080"/>
            </a:xfrm>
            <a:prstGeom prst="roundRect">
              <a:avLst>
                <a:gd name="adj" fmla="val 4306"/>
              </a:avLst>
            </a:prstGeom>
            <a:noFill/>
            <a:ln w="3175">
              <a:solidFill>
                <a:srgbClr val="4F81BD"/>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69" name="文本框 68"/>
            <p:cNvSpPr txBox="1"/>
            <p:nvPr/>
          </p:nvSpPr>
          <p:spPr>
            <a:xfrm>
              <a:off x="3996800" y="3801698"/>
              <a:ext cx="857181" cy="496519"/>
            </a:xfrm>
            <a:prstGeom prst="rect">
              <a:avLst/>
            </a:prstGeom>
            <a:noFill/>
          </p:spPr>
          <p:txBody>
            <a:bodyPr wrap="square" numCol="1" anchor="ctr" anchorCtr="0">
              <a:spAutoFit/>
            </a:bodyPr>
            <a:lstStyle/>
            <a:p>
              <a:pPr marL="0" marR="0" lvl="0" indent="0" algn="l" defTabSz="857470" rtl="0" eaLnBrk="1" fontAlgn="auto" latinLnBrk="0" hangingPunct="1">
                <a:lnSpc>
                  <a:spcPct val="120000"/>
                </a:lnSpc>
                <a:spcBef>
                  <a:spcPts val="0"/>
                </a:spcBef>
                <a:spcAft>
                  <a:spcPts val="0"/>
                </a:spcAft>
                <a:buClrTx/>
                <a:buSzTx/>
                <a:buFontTx/>
                <a:buNone/>
                <a:tabLst/>
                <a:defRPr/>
              </a:pPr>
              <a:r>
                <a:rPr kumimoji="0" lang="en-US" altLang="zh-CN" sz="844" b="1" i="0" u="none" strike="noStrike" kern="0" cap="none" spc="0" normalizeH="0" baseline="0" noProof="0">
                  <a:ln>
                    <a:noFill/>
                  </a:ln>
                  <a:solidFill>
                    <a:srgbClr val="4472C4"/>
                  </a:solidFill>
                  <a:effectLst/>
                  <a:uLnTx/>
                  <a:uFillTx/>
                  <a:latin typeface="Arial" panose="020B0604020202020204"/>
                  <a:ea typeface="微软雅黑" panose="020B0503020204020204" pitchFamily="34" charset="-122"/>
                  <a:cs typeface="+mn-cs"/>
                </a:rPr>
                <a:t>Exploratory Endpoints </a:t>
              </a:r>
            </a:p>
            <a:p>
              <a:pPr marL="160775" marR="0" lvl="0" indent="-160775" algn="l" defTabSz="85747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altLang="zh-CN"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rPr>
                <a:t>PROs</a:t>
              </a:r>
              <a:endParaRPr kumimoji="0" lang="zh-CN" altLang="en-US" sz="844" b="0" i="0" u="none" strike="noStrike" kern="0" cap="none" spc="0" normalizeH="0" baseline="3000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矩形: 圆角 69"/>
            <p:cNvSpPr/>
            <p:nvPr/>
          </p:nvSpPr>
          <p:spPr>
            <a:xfrm>
              <a:off x="3955665" y="3803336"/>
              <a:ext cx="911860" cy="640080"/>
            </a:xfrm>
            <a:prstGeom prst="roundRect">
              <a:avLst>
                <a:gd name="adj" fmla="val 4306"/>
              </a:avLst>
            </a:prstGeom>
            <a:noFill/>
            <a:ln w="3175">
              <a:solidFill>
                <a:srgbClr val="4F81BD"/>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71" name="文本框 70"/>
            <p:cNvSpPr txBox="1"/>
            <p:nvPr/>
          </p:nvSpPr>
          <p:spPr>
            <a:xfrm>
              <a:off x="1639453" y="3787708"/>
              <a:ext cx="1870351" cy="241288"/>
            </a:xfrm>
            <a:prstGeom prst="rect">
              <a:avLst/>
            </a:prstGeom>
            <a:noFill/>
          </p:spPr>
          <p:txBody>
            <a:bodyPr wrap="square" numCol="1" anchor="ctr" anchorCtr="0">
              <a:spAutoFit/>
            </a:bodyPr>
            <a:lstStyle/>
            <a:p>
              <a:pPr marL="0" marR="0" lvl="0" indent="0" algn="l" defTabSz="857470" rtl="0" eaLnBrk="1" fontAlgn="auto" latinLnBrk="0" hangingPunct="1">
                <a:lnSpc>
                  <a:spcPct val="120000"/>
                </a:lnSpc>
                <a:spcBef>
                  <a:spcPts val="0"/>
                </a:spcBef>
                <a:spcAft>
                  <a:spcPts val="0"/>
                </a:spcAft>
                <a:buClrTx/>
                <a:buSzTx/>
                <a:buFontTx/>
                <a:buNone/>
                <a:tabLst/>
                <a:defRPr/>
              </a:pPr>
              <a:r>
                <a:rPr kumimoji="0" lang="en-US" altLang="zh-CN" sz="1031" b="1" i="0" u="none" strike="noStrike" kern="0" cap="none" spc="0" normalizeH="0" baseline="0" noProof="0">
                  <a:ln>
                    <a:noFill/>
                  </a:ln>
                  <a:solidFill>
                    <a:srgbClr val="4472C4"/>
                  </a:solidFill>
                  <a:effectLst/>
                  <a:uLnTx/>
                  <a:uFillTx/>
                  <a:latin typeface="Arial" panose="020B0604020202020204"/>
                  <a:ea typeface="微软雅黑" panose="020B0503020204020204" pitchFamily="34" charset="-122"/>
                  <a:cs typeface="+mn-cs"/>
                </a:rPr>
                <a:t>Secondary Endpoints</a:t>
              </a:r>
            </a:p>
          </p:txBody>
        </p:sp>
        <p:sp>
          <p:nvSpPr>
            <p:cNvPr id="73" name="文本框 72"/>
            <p:cNvSpPr txBox="1"/>
            <p:nvPr/>
          </p:nvSpPr>
          <p:spPr>
            <a:xfrm>
              <a:off x="1629619" y="4002717"/>
              <a:ext cx="1503589" cy="438588"/>
            </a:xfrm>
            <a:prstGeom prst="rect">
              <a:avLst/>
            </a:prstGeom>
            <a:noFill/>
          </p:spPr>
          <p:txBody>
            <a:bodyPr wrap="square">
              <a:spAutoFit/>
            </a:bodyPr>
            <a:lstStyle/>
            <a:p>
              <a:pPr marL="135171" marR="0" lvl="0" indent="-135171" algn="l" defTabSz="8574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zh-CN"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rPr>
                <a:t>PFS(INV)</a:t>
              </a:r>
              <a:r>
                <a:rPr kumimoji="0" lang="en-US" altLang="zh-CN" sz="844" b="0" i="0" u="none" strike="noStrike" kern="0" cap="none" spc="0" normalizeH="0" baseline="30000" noProof="0">
                  <a:ln>
                    <a:noFill/>
                  </a:ln>
                  <a:solidFill>
                    <a:prstClr val="black"/>
                  </a:solidFill>
                  <a:effectLst/>
                  <a:uLnTx/>
                  <a:uFillTx/>
                  <a:latin typeface="Arial" panose="020B0604020202020204"/>
                  <a:ea typeface="微软雅黑" panose="020B0503020204020204" pitchFamily="34" charset="-122"/>
                  <a:cs typeface="+mn-cs"/>
                </a:rPr>
                <a:t>  </a:t>
              </a:r>
            </a:p>
            <a:p>
              <a:pPr marL="135171" marR="0" lvl="0" indent="-135171" algn="l" defTabSz="8574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zh-CN"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rPr>
                <a:t>Confirmed ORR</a:t>
              </a:r>
              <a:r>
                <a:rPr kumimoji="0" lang="zh-CN" altLang="en-US"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rPr>
                <a:t>（</a:t>
              </a:r>
              <a:r>
                <a:rPr kumimoji="0" lang="en-US" altLang="zh-CN"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rPr>
                <a:t>INV</a:t>
              </a:r>
              <a:r>
                <a:rPr kumimoji="0" lang="zh-CN" altLang="en-US"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rPr>
                <a:t>）</a:t>
              </a:r>
              <a:endParaRPr kumimoji="0" lang="en-US" altLang="zh-CN"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a:p>
              <a:pPr marL="135171" marR="0" lvl="0" indent="-135171" algn="l" defTabSz="8574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zh-CN"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rPr>
                <a:t>DCR(INV)</a:t>
              </a:r>
              <a:endParaRPr kumimoji="0" lang="zh-CN" altLang="en-US"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文本框 73"/>
            <p:cNvSpPr txBox="1"/>
            <p:nvPr/>
          </p:nvSpPr>
          <p:spPr>
            <a:xfrm>
              <a:off x="3014821" y="4002702"/>
              <a:ext cx="989965" cy="320395"/>
            </a:xfrm>
            <a:prstGeom prst="rect">
              <a:avLst/>
            </a:prstGeom>
            <a:noFill/>
          </p:spPr>
          <p:txBody>
            <a:bodyPr wrap="square">
              <a:spAutoFit/>
            </a:bodyPr>
            <a:lstStyle/>
            <a:p>
              <a:pPr marL="135171" marR="0" lvl="0" indent="-135171" algn="l" defTabSz="8574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zh-CN"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rPr>
                <a:t>DOR(INV)</a:t>
              </a:r>
              <a:endParaRPr kumimoji="0" lang="en-US" altLang="zh-CN" sz="844" b="0" i="0" u="none" strike="noStrike" kern="0" cap="none" spc="0" normalizeH="0" baseline="30000" noProof="0">
                <a:ln>
                  <a:noFill/>
                </a:ln>
                <a:solidFill>
                  <a:prstClr val="black"/>
                </a:solidFill>
                <a:effectLst/>
                <a:uLnTx/>
                <a:uFillTx/>
                <a:latin typeface="Arial" panose="020B0604020202020204"/>
                <a:ea typeface="微软雅黑" panose="020B0503020204020204" pitchFamily="34" charset="-122"/>
                <a:cs typeface="+mn-cs"/>
              </a:endParaRPr>
            </a:p>
            <a:p>
              <a:pPr marL="135171" marR="0" lvl="0" indent="-135171" algn="l" defTabSz="8574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zh-CN"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rPr>
                <a:t>Safety</a:t>
              </a:r>
              <a:endParaRPr kumimoji="0" lang="zh-CN" altLang="en-US" sz="844"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sp>
        <p:nvSpPr>
          <p:cNvPr id="75" name="矩形: 圆角 74"/>
          <p:cNvSpPr/>
          <p:nvPr/>
        </p:nvSpPr>
        <p:spPr>
          <a:xfrm>
            <a:off x="4976667" y="1269224"/>
            <a:ext cx="6385558" cy="4029301"/>
          </a:xfrm>
          <a:prstGeom prst="roundRect">
            <a:avLst>
              <a:gd name="adj" fmla="val 2248"/>
            </a:avLst>
          </a:prstGeom>
          <a:solidFill>
            <a:schemeClr val="bg1"/>
          </a:solidFill>
          <a:ln>
            <a:solidFill>
              <a:srgbClr val="4F81BD"/>
            </a:solidFill>
          </a:ln>
          <a:effectLst>
            <a:glow rad="127000">
              <a:srgbClr val="4F81BD">
                <a:alpha val="12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76" name="矩形: 圆角 75"/>
          <p:cNvSpPr/>
          <p:nvPr/>
        </p:nvSpPr>
        <p:spPr>
          <a:xfrm>
            <a:off x="5214824" y="1402292"/>
            <a:ext cx="5973840" cy="395339"/>
          </a:xfrm>
          <a:prstGeom prst="roundRect">
            <a:avLst>
              <a:gd name="adj" fmla="val 6790"/>
            </a:avLst>
          </a:prstGeom>
          <a:solidFill>
            <a:srgbClr val="4F81BD"/>
          </a:solidFill>
          <a:ln w="9525" cap="flat" cmpd="sng" algn="ctr">
            <a:noFill/>
            <a:prstDash val="solid"/>
          </a:ln>
          <a:effectLst>
            <a:outerShdw blurRad="63500" sx="102000" sy="102000" algn="ctr" rotWithShape="0">
              <a:schemeClr val="accent1">
                <a:lumMod val="75000"/>
                <a:alpha val="40000"/>
              </a:schemeClr>
            </a:outerShdw>
          </a:effectLst>
        </p:spPr>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1313" b="1" i="0" u="none" strike="noStrike" kern="1200" cap="none" spc="0" normalizeH="0" baseline="0" noProof="0">
                <a:ln>
                  <a:noFill/>
                </a:ln>
                <a:solidFill>
                  <a:srgbClr val="FFFFFF"/>
                </a:solidFill>
                <a:effectLst/>
                <a:uLnTx/>
                <a:uFillTx/>
                <a:latin typeface="Arial"/>
                <a:ea typeface="微软雅黑"/>
                <a:cs typeface="+mn-cs"/>
                <a:sym typeface="微软雅黑" panose="020B0503020204020204" pitchFamily="34" charset="-122"/>
              </a:rPr>
              <a:t>Demographics and Baseline Characteristics</a:t>
            </a:r>
            <a:endParaRPr kumimoji="0" lang="zh-CN" altLang="en-US" sz="1313" b="1" i="0" u="none" strike="noStrike" kern="1200" cap="none" spc="0" normalizeH="0" baseline="0" noProof="0">
              <a:ln>
                <a:noFill/>
              </a:ln>
              <a:solidFill>
                <a:srgbClr val="FFFFFF"/>
              </a:solidFill>
              <a:effectLst/>
              <a:uLnTx/>
              <a:uFillTx/>
              <a:latin typeface="Arial"/>
              <a:ea typeface="微软雅黑"/>
              <a:cs typeface="+mn-cs"/>
              <a:sym typeface="微软雅黑" panose="020B0503020204020204" pitchFamily="34" charset="-122"/>
            </a:endParaRPr>
          </a:p>
        </p:txBody>
      </p:sp>
      <p:pic>
        <p:nvPicPr>
          <p:cNvPr id="15" name="图片 14">
            <a:extLst>
              <a:ext uri="{FF2B5EF4-FFF2-40B4-BE49-F238E27FC236}">
                <a16:creationId xmlns:a16="http://schemas.microsoft.com/office/drawing/2014/main" id="{6EC2FBC8-A13B-647D-1558-48F063CD35E9}"/>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50000"/>
                    </a14:imgEffect>
                  </a14:imgLayer>
                </a14:imgProps>
              </a:ext>
            </a:extLst>
          </a:blip>
          <a:stretch>
            <a:fillRect/>
          </a:stretch>
        </p:blipFill>
        <p:spPr>
          <a:xfrm>
            <a:off x="5141925" y="1937615"/>
            <a:ext cx="3293505" cy="3180628"/>
          </a:xfrm>
          <a:prstGeom prst="rect">
            <a:avLst/>
          </a:prstGeom>
        </p:spPr>
      </p:pic>
      <p:pic>
        <p:nvPicPr>
          <p:cNvPr id="17" name="图片 16">
            <a:extLst>
              <a:ext uri="{FF2B5EF4-FFF2-40B4-BE49-F238E27FC236}">
                <a16:creationId xmlns:a16="http://schemas.microsoft.com/office/drawing/2014/main" id="{7816DBAF-44B4-0DB1-BA9F-0A0466749177}"/>
              </a:ext>
            </a:extLst>
          </p:cNvPr>
          <p:cNvPicPr>
            <a:picLocks noChangeAspect="1"/>
          </p:cNvPicPr>
          <p:nvPr/>
        </p:nvPicPr>
        <p:blipFill>
          <a:blip r:embed="rId8">
            <a:extLst>
              <a:ext uri="{BEBA8EAE-BF5A-486C-A8C5-ECC9F3942E4B}">
                <a14:imgProps xmlns:a14="http://schemas.microsoft.com/office/drawing/2010/main">
                  <a14:imgLayer r:embed="rId9">
                    <a14:imgEffect>
                      <a14:sharpenSoften amount="50000"/>
                    </a14:imgEffect>
                  </a14:imgLayer>
                </a14:imgProps>
              </a:ext>
            </a:extLst>
          </a:blip>
          <a:stretch>
            <a:fillRect/>
          </a:stretch>
        </p:blipFill>
        <p:spPr>
          <a:xfrm>
            <a:off x="8528104" y="1900337"/>
            <a:ext cx="2690670" cy="2867973"/>
          </a:xfrm>
          <a:prstGeom prst="rect">
            <a:avLst/>
          </a:prstGeom>
        </p:spPr>
      </p:pic>
      <p:sp>
        <p:nvSpPr>
          <p:cNvPr id="2" name="Text Placeholder 4">
            <a:extLst>
              <a:ext uri="{FF2B5EF4-FFF2-40B4-BE49-F238E27FC236}">
                <a16:creationId xmlns:a16="http://schemas.microsoft.com/office/drawing/2014/main" id="{CC655F34-85D0-EE1B-1283-7B2CB8E7B300}"/>
              </a:ext>
            </a:extLst>
          </p:cNvPr>
          <p:cNvSpPr txBox="1">
            <a:spLocks/>
          </p:cNvSpPr>
          <p:nvPr/>
        </p:nvSpPr>
        <p:spPr>
          <a:xfrm>
            <a:off x="3221678" y="6378726"/>
            <a:ext cx="1427960" cy="200516"/>
          </a:xfrm>
          <a:prstGeom prst="rect">
            <a:avLst/>
          </a:prstGeom>
        </p:spPr>
        <p:txBody>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9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Kohei Shitara, MD</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p:cNvGraphicFramePr>
            <a:graphicFrameLocks noChangeAspect="1"/>
          </p:cNvGraphicFramePr>
          <p:nvPr>
            <p:custDataLst>
              <p:tags r:id="rId1"/>
            </p:custDataLst>
          </p:nvPr>
        </p:nvGraphicFramePr>
        <p:xfrm>
          <a:off x="381745" y="215383"/>
          <a:ext cx="1489" cy="1489"/>
        </p:xfrm>
        <a:graphic>
          <a:graphicData uri="http://schemas.openxmlformats.org/presentationml/2006/ole">
            <mc:AlternateContent xmlns:mc="http://schemas.openxmlformats.org/markup-compatibility/2006">
              <mc:Choice xmlns:v="urn:schemas-microsoft-com:vml" Requires="v">
                <p:oleObj name="think-cell 幻灯片" r:id="rId4" imgW="5715" imgH="5715" progId="TCLayout.ActiveDocument.1">
                  <p:embed/>
                </p:oleObj>
              </mc:Choice>
              <mc:Fallback>
                <p:oleObj name="think-cell 幻灯片" r:id="rId4" imgW="5715" imgH="5715" progId="TCLayout.ActiveDocument.1">
                  <p:embed/>
                  <p:pic>
                    <p:nvPicPr>
                      <p:cNvPr id="7" name="think-cell data - do not delete" hidden="1"/>
                      <p:cNvPicPr/>
                      <p:nvPr/>
                    </p:nvPicPr>
                    <p:blipFill>
                      <a:blip r:embed="rId5"/>
                      <a:stretch>
                        <a:fillRect/>
                      </a:stretch>
                    </p:blipFill>
                    <p:spPr>
                      <a:xfrm>
                        <a:off x="381745" y="215383"/>
                        <a:ext cx="1489" cy="1489"/>
                      </a:xfrm>
                      <a:prstGeom prst="rect">
                        <a:avLst/>
                      </a:prstGeom>
                    </p:spPr>
                  </p:pic>
                </p:oleObj>
              </mc:Fallback>
            </mc:AlternateContent>
          </a:graphicData>
        </a:graphic>
      </p:graphicFrame>
      <p:sp>
        <p:nvSpPr>
          <p:cNvPr id="3" name="标题 2"/>
          <p:cNvSpPr>
            <a:spLocks noGrp="1"/>
          </p:cNvSpPr>
          <p:nvPr>
            <p:ph type="title"/>
          </p:nvPr>
        </p:nvSpPr>
        <p:spPr>
          <a:xfrm>
            <a:off x="829776" y="391191"/>
            <a:ext cx="10532449" cy="631113"/>
          </a:xfrm>
        </p:spPr>
        <p:txBody>
          <a:bodyPr vert="horz">
            <a:normAutofit fontScale="90000"/>
          </a:bodyPr>
          <a:lstStyle/>
          <a:p>
            <a:r>
              <a:rPr lang="en-US" altLang="zh-CN"/>
              <a:t>T-</a:t>
            </a:r>
            <a:r>
              <a:rPr lang="en-US" altLang="zh-CN" err="1"/>
              <a:t>DXd</a:t>
            </a:r>
            <a:r>
              <a:rPr lang="en-US" altLang="zh-CN"/>
              <a:t> significantly extended median overall survival to 14.7 months and doubled the 2-year overall survival rate</a:t>
            </a:r>
            <a:endParaRPr lang="zh-CN" altLang="en-US"/>
          </a:p>
        </p:txBody>
      </p:sp>
      <p:sp>
        <p:nvSpPr>
          <p:cNvPr id="6" name="矩形: 圆角 4"/>
          <p:cNvSpPr/>
          <p:nvPr/>
        </p:nvSpPr>
        <p:spPr>
          <a:xfrm>
            <a:off x="829777" y="1269223"/>
            <a:ext cx="10532449" cy="4892618"/>
          </a:xfrm>
          <a:prstGeom prst="roundRect">
            <a:avLst>
              <a:gd name="adj" fmla="val 2248"/>
            </a:avLst>
          </a:prstGeom>
          <a:solidFill>
            <a:schemeClr val="bg1"/>
          </a:solidFill>
          <a:ln>
            <a:solidFill>
              <a:srgbClr val="4F81BD"/>
            </a:solidFill>
          </a:ln>
          <a:effectLst>
            <a:glow rad="127000">
              <a:srgbClr val="4F81BD">
                <a:alpha val="12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1104" name="矩形 1103"/>
          <p:cNvSpPr/>
          <p:nvPr/>
        </p:nvSpPr>
        <p:spPr>
          <a:xfrm>
            <a:off x="829776" y="1399573"/>
            <a:ext cx="10532448" cy="958353"/>
          </a:xfrm>
          <a:prstGeom prst="rect">
            <a:avLst/>
          </a:prstGeom>
          <a:solidFill>
            <a:schemeClr val="accent5">
              <a:lumMod val="20000"/>
              <a:lumOff val="80000"/>
              <a:alpha val="3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469" b="0" i="0" u="none" strike="noStrike" kern="1200" cap="none" spc="0" normalizeH="0" baseline="0" noProof="0">
              <a:ln>
                <a:noFill/>
              </a:ln>
              <a:solidFill>
                <a:srgbClr val="262929"/>
              </a:solidFill>
              <a:effectLst/>
              <a:uLnTx/>
              <a:uFillTx/>
              <a:latin typeface="Arial"/>
              <a:ea typeface="微软雅黑"/>
              <a:cs typeface="+mn-cs"/>
            </a:endParaRPr>
          </a:p>
        </p:txBody>
      </p:sp>
      <p:sp>
        <p:nvSpPr>
          <p:cNvPr id="1106" name="文本框 1105"/>
          <p:cNvSpPr txBox="1"/>
          <p:nvPr/>
        </p:nvSpPr>
        <p:spPr>
          <a:xfrm>
            <a:off x="1385803" y="1675972"/>
            <a:ext cx="3754920" cy="620811"/>
          </a:xfrm>
          <a:prstGeom prst="rect">
            <a:avLst/>
          </a:prstGeom>
          <a:noFill/>
        </p:spPr>
        <p:txBody>
          <a:bodyPr wrap="square" rtlCol="0">
            <a:spAutoFit/>
          </a:bodyPr>
          <a:lstStyle/>
          <a:p>
            <a:pPr marL="0" marR="0" lvl="0" indent="0" algn="ctr" defTabSz="857470" rtl="0" eaLnBrk="1" fontAlgn="auto" latinLnBrk="0" hangingPunct="1">
              <a:lnSpc>
                <a:spcPct val="120000"/>
              </a:lnSpc>
              <a:spcBef>
                <a:spcPts val="0"/>
              </a:spcBef>
              <a:spcAft>
                <a:spcPts val="0"/>
              </a:spcAft>
              <a:buClrTx/>
              <a:buSzTx/>
              <a:buFontTx/>
              <a:buNone/>
              <a:tabLst/>
              <a:defRPr/>
            </a:pPr>
            <a:r>
              <a:rPr kumimoji="0" lang="en-US" altLang="zh-CN" sz="984" b="0" i="0" u="none" strike="noStrike" kern="1200" cap="none" spc="0" normalizeH="0" baseline="0" noProof="0">
                <a:ln>
                  <a:noFill/>
                </a:ln>
                <a:solidFill>
                  <a:prstClr val="black"/>
                </a:solidFill>
                <a:effectLst/>
                <a:uLnTx/>
                <a:uFillTx/>
                <a:latin typeface="Arial"/>
                <a:ea typeface="微软雅黑"/>
                <a:cs typeface="+mn-cs"/>
              </a:rPr>
              <a:t>T-</a:t>
            </a:r>
            <a:r>
              <a:rPr kumimoji="0" lang="en-US" altLang="zh-CN" sz="984" b="0" i="0" u="none" strike="noStrike" kern="1200" cap="none" spc="0" normalizeH="0" baseline="0" noProof="0" err="1">
                <a:ln>
                  <a:noFill/>
                </a:ln>
                <a:solidFill>
                  <a:prstClr val="black"/>
                </a:solidFill>
                <a:effectLst/>
                <a:uLnTx/>
                <a:uFillTx/>
                <a:latin typeface="Arial"/>
                <a:ea typeface="微软雅黑"/>
                <a:cs typeface="+mn-cs"/>
              </a:rPr>
              <a:t>DXd</a:t>
            </a:r>
            <a:r>
              <a:rPr kumimoji="0" lang="en-US" altLang="zh-CN" sz="984" b="0" i="0" u="none" strike="noStrike" kern="1200" cap="none" spc="0" normalizeH="0" baseline="0" noProof="0">
                <a:ln>
                  <a:noFill/>
                </a:ln>
                <a:solidFill>
                  <a:prstClr val="black"/>
                </a:solidFill>
                <a:effectLst/>
                <a:uLnTx/>
                <a:uFillTx/>
                <a:latin typeface="Arial"/>
                <a:ea typeface="微软雅黑"/>
                <a:cs typeface="+mn-cs"/>
              </a:rPr>
              <a:t> demonstrated a statistically significant and clinically meaningful improvement in OS compared with RAM + PTX in HER2+ GC/GEJA, showing a 30% reduction in risk of death</a:t>
            </a:r>
            <a:endParaRPr kumimoji="0" lang="en-US" altLang="zh-CN" sz="750" b="1" i="0" u="none" strike="noStrike" kern="1200" cap="none" spc="0" normalizeH="0" baseline="0" noProof="0">
              <a:ln>
                <a:noFill/>
              </a:ln>
              <a:solidFill>
                <a:srgbClr val="4F81BD"/>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08" name="矩形: 圆角 1107"/>
          <p:cNvSpPr/>
          <p:nvPr/>
        </p:nvSpPr>
        <p:spPr>
          <a:xfrm>
            <a:off x="1083485" y="2388141"/>
            <a:ext cx="4921064" cy="3376834"/>
          </a:xfrm>
          <a:prstGeom prst="roundRect">
            <a:avLst>
              <a:gd name="adj" fmla="val 1306"/>
            </a:avLst>
          </a:prstGeom>
          <a:solidFill>
            <a:schemeClr val="accent5">
              <a:lumMod val="20000"/>
              <a:lumOff val="80000"/>
              <a:alpha val="12000"/>
            </a:schemeClr>
          </a:solidFill>
          <a:ln>
            <a:solidFill>
              <a:schemeClr val="accent5"/>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1113" name="矩形: 圆角 1112"/>
          <p:cNvSpPr/>
          <p:nvPr/>
        </p:nvSpPr>
        <p:spPr>
          <a:xfrm>
            <a:off x="1913614" y="2462012"/>
            <a:ext cx="2549438" cy="398231"/>
          </a:xfrm>
          <a:prstGeom prst="roundRect">
            <a:avLst>
              <a:gd name="adj" fmla="val 50000"/>
            </a:avLst>
          </a:prstGeom>
          <a:solidFill>
            <a:srgbClr val="4F81BD"/>
          </a:solidFill>
          <a:ln w="9525" cap="flat" cmpd="sng" algn="ctr">
            <a:noFill/>
            <a:prstDash val="solid"/>
          </a:ln>
          <a:effectLst>
            <a:outerShdw blurRad="63500" sx="102000" sy="102000" algn="ctr" rotWithShape="0">
              <a:schemeClr val="accent1">
                <a:lumMod val="75000"/>
                <a:alpha val="40000"/>
              </a:schemeClr>
            </a:outerShdw>
          </a:effectLst>
        </p:spPr>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rPr>
              <a:t>Primary endpoint</a:t>
            </a:r>
            <a:r>
              <a:rPr kumimoji="0" lang="zh-CN" altLang="en-US"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rPr>
              <a:t>：</a:t>
            </a:r>
            <a:r>
              <a:rPr kumimoji="0" lang="en-US" altLang="zh-CN"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rPr>
              <a:t>OS</a:t>
            </a:r>
          </a:p>
        </p:txBody>
      </p:sp>
      <p:sp>
        <p:nvSpPr>
          <p:cNvPr id="2157" name="Freeform 5"/>
          <p:cNvSpPr/>
          <p:nvPr/>
        </p:nvSpPr>
        <p:spPr>
          <a:xfrm>
            <a:off x="1846821" y="4029663"/>
            <a:ext cx="1191451" cy="12124"/>
          </a:xfrm>
          <a:custGeom>
            <a:avLst/>
            <a:gdLst>
              <a:gd name="connsiteX0" fmla="*/ 2624318 w 2624318"/>
              <a:gd name="connsiteY0" fmla="*/ 0 h 17856"/>
              <a:gd name="connsiteX1" fmla="*/ 0 w 2624318"/>
              <a:gd name="connsiteY1" fmla="*/ 0 h 17856"/>
            </a:gdLst>
            <a:ahLst/>
            <a:cxnLst>
              <a:cxn ang="0">
                <a:pos x="connsiteX0" y="connsiteY0"/>
              </a:cxn>
              <a:cxn ang="0">
                <a:pos x="connsiteX1" y="connsiteY1"/>
              </a:cxn>
            </a:cxnLst>
            <a:rect l="l" t="t" r="r" b="b"/>
            <a:pathLst>
              <a:path w="2624318" h="17856">
                <a:moveTo>
                  <a:pt x="2624318" y="0"/>
                </a:moveTo>
                <a:lnTo>
                  <a:pt x="0" y="0"/>
                </a:lnTo>
              </a:path>
            </a:pathLst>
          </a:custGeom>
          <a:ln w="8960" cap="flat">
            <a:solidFill>
              <a:srgbClr val="BCBDBC"/>
            </a:solidFill>
            <a:custDash>
              <a:ds d="150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58" name="Freeform 6"/>
          <p:cNvSpPr/>
          <p:nvPr/>
        </p:nvSpPr>
        <p:spPr>
          <a:xfrm>
            <a:off x="2770874" y="4030269"/>
            <a:ext cx="8139" cy="799714"/>
          </a:xfrm>
          <a:custGeom>
            <a:avLst/>
            <a:gdLst>
              <a:gd name="connsiteX0" fmla="*/ 0 w 17929"/>
              <a:gd name="connsiteY0" fmla="*/ 1177796 h 1177795"/>
              <a:gd name="connsiteX1" fmla="*/ 0 w 17929"/>
              <a:gd name="connsiteY1" fmla="*/ 0 h 1177795"/>
            </a:gdLst>
            <a:ahLst/>
            <a:cxnLst>
              <a:cxn ang="0">
                <a:pos x="connsiteX0" y="connsiteY0"/>
              </a:cxn>
              <a:cxn ang="0">
                <a:pos x="connsiteX1" y="connsiteY1"/>
              </a:cxn>
            </a:cxnLst>
            <a:rect l="l" t="t" r="r" b="b"/>
            <a:pathLst>
              <a:path w="17929" h="1177795">
                <a:moveTo>
                  <a:pt x="0" y="1177796"/>
                </a:moveTo>
                <a:lnTo>
                  <a:pt x="0" y="0"/>
                </a:lnTo>
              </a:path>
            </a:pathLst>
          </a:custGeom>
          <a:ln w="8960" cap="flat">
            <a:solidFill>
              <a:srgbClr val="BCBDBC"/>
            </a:solidFill>
            <a:custDash>
              <a:ds d="150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59" name="Freeform 7"/>
          <p:cNvSpPr/>
          <p:nvPr/>
        </p:nvSpPr>
        <p:spPr>
          <a:xfrm>
            <a:off x="3038273" y="4026752"/>
            <a:ext cx="8139" cy="803229"/>
          </a:xfrm>
          <a:custGeom>
            <a:avLst/>
            <a:gdLst>
              <a:gd name="connsiteX0" fmla="*/ 0 w 17929"/>
              <a:gd name="connsiteY0" fmla="*/ 1182974 h 1182973"/>
              <a:gd name="connsiteX1" fmla="*/ 0 w 17929"/>
              <a:gd name="connsiteY1" fmla="*/ 0 h 1182973"/>
            </a:gdLst>
            <a:ahLst/>
            <a:cxnLst>
              <a:cxn ang="0">
                <a:pos x="connsiteX0" y="connsiteY0"/>
              </a:cxn>
              <a:cxn ang="0">
                <a:pos x="connsiteX1" y="connsiteY1"/>
              </a:cxn>
            </a:cxnLst>
            <a:rect l="l" t="t" r="r" b="b"/>
            <a:pathLst>
              <a:path w="17929" h="1182973">
                <a:moveTo>
                  <a:pt x="0" y="1182974"/>
                </a:moveTo>
                <a:lnTo>
                  <a:pt x="0" y="0"/>
                </a:lnTo>
              </a:path>
            </a:pathLst>
          </a:custGeom>
          <a:ln w="8960" cap="flat">
            <a:solidFill>
              <a:srgbClr val="BCBDBC"/>
            </a:solidFill>
            <a:custDash>
              <a:ds d="150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grpSp>
        <p:nvGrpSpPr>
          <p:cNvPr id="2160" name="Graphic 2"/>
          <p:cNvGrpSpPr/>
          <p:nvPr/>
        </p:nvGrpSpPr>
        <p:grpSpPr>
          <a:xfrm>
            <a:off x="1812144" y="3171024"/>
            <a:ext cx="3644520" cy="1705514"/>
            <a:chOff x="2814750" y="1590345"/>
            <a:chExt cx="8027504" cy="2511832"/>
          </a:xfrm>
          <a:noFill/>
        </p:grpSpPr>
        <p:sp>
          <p:nvSpPr>
            <p:cNvPr id="2166" name="Freeform 9"/>
            <p:cNvSpPr/>
            <p:nvPr/>
          </p:nvSpPr>
          <p:spPr>
            <a:xfrm>
              <a:off x="2883957"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67" name="Freeform 10"/>
            <p:cNvSpPr/>
            <p:nvPr/>
          </p:nvSpPr>
          <p:spPr>
            <a:xfrm>
              <a:off x="3421658"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68" name="Freeform 11"/>
            <p:cNvSpPr/>
            <p:nvPr/>
          </p:nvSpPr>
          <p:spPr>
            <a:xfrm>
              <a:off x="3959538"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69" name="Freeform 12"/>
            <p:cNvSpPr/>
            <p:nvPr/>
          </p:nvSpPr>
          <p:spPr>
            <a:xfrm>
              <a:off x="4497239"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0" name="Freeform 13"/>
            <p:cNvSpPr/>
            <p:nvPr/>
          </p:nvSpPr>
          <p:spPr>
            <a:xfrm>
              <a:off x="5035120"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1" name="Freeform 14"/>
            <p:cNvSpPr/>
            <p:nvPr/>
          </p:nvSpPr>
          <p:spPr>
            <a:xfrm>
              <a:off x="5572641"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2" name="Freeform 15"/>
            <p:cNvSpPr/>
            <p:nvPr/>
          </p:nvSpPr>
          <p:spPr>
            <a:xfrm>
              <a:off x="6110522"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3" name="Freeform 16"/>
            <p:cNvSpPr/>
            <p:nvPr/>
          </p:nvSpPr>
          <p:spPr>
            <a:xfrm>
              <a:off x="6648223"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4" name="Freeform 17"/>
            <p:cNvSpPr/>
            <p:nvPr/>
          </p:nvSpPr>
          <p:spPr>
            <a:xfrm>
              <a:off x="7186103"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5" name="Freeform 18"/>
            <p:cNvSpPr/>
            <p:nvPr/>
          </p:nvSpPr>
          <p:spPr>
            <a:xfrm>
              <a:off x="7723804"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6" name="Freeform 19"/>
            <p:cNvSpPr/>
            <p:nvPr/>
          </p:nvSpPr>
          <p:spPr>
            <a:xfrm>
              <a:off x="8261505"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7" name="Freeform 20"/>
            <p:cNvSpPr/>
            <p:nvPr/>
          </p:nvSpPr>
          <p:spPr>
            <a:xfrm>
              <a:off x="8799386"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8" name="Freeform 21"/>
            <p:cNvSpPr/>
            <p:nvPr/>
          </p:nvSpPr>
          <p:spPr>
            <a:xfrm>
              <a:off x="9337087"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79" name="Freeform 22"/>
            <p:cNvSpPr/>
            <p:nvPr/>
          </p:nvSpPr>
          <p:spPr>
            <a:xfrm>
              <a:off x="9874967"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0" name="Freeform 23"/>
            <p:cNvSpPr/>
            <p:nvPr/>
          </p:nvSpPr>
          <p:spPr>
            <a:xfrm>
              <a:off x="10412668"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1" name="Freeform 24"/>
            <p:cNvSpPr/>
            <p:nvPr/>
          </p:nvSpPr>
          <p:spPr>
            <a:xfrm>
              <a:off x="2814750" y="4033609"/>
              <a:ext cx="69027" cy="17856"/>
            </a:xfrm>
            <a:custGeom>
              <a:avLst/>
              <a:gdLst>
                <a:gd name="connsiteX0" fmla="*/ 69028 w 69027"/>
                <a:gd name="connsiteY0" fmla="*/ 0 h 17856"/>
                <a:gd name="connsiteX1" fmla="*/ 0 w 69027"/>
                <a:gd name="connsiteY1" fmla="*/ 0 h 17856"/>
              </a:gdLst>
              <a:ahLst/>
              <a:cxnLst>
                <a:cxn ang="0">
                  <a:pos x="connsiteX0" y="connsiteY0"/>
                </a:cxn>
                <a:cxn ang="0">
                  <a:pos x="connsiteX1" y="connsiteY1"/>
                </a:cxn>
              </a:cxnLst>
              <a:rect l="l" t="t" r="r" b="b"/>
              <a:pathLst>
                <a:path w="69027" h="17856">
                  <a:moveTo>
                    <a:pt x="69028"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2" name="Freeform 25"/>
            <p:cNvSpPr/>
            <p:nvPr/>
          </p:nvSpPr>
          <p:spPr>
            <a:xfrm>
              <a:off x="2814750" y="3562563"/>
              <a:ext cx="69027" cy="17856"/>
            </a:xfrm>
            <a:custGeom>
              <a:avLst/>
              <a:gdLst>
                <a:gd name="connsiteX0" fmla="*/ 69028 w 69027"/>
                <a:gd name="connsiteY0" fmla="*/ 0 h 17856"/>
                <a:gd name="connsiteX1" fmla="*/ 0 w 69027"/>
                <a:gd name="connsiteY1" fmla="*/ 0 h 17856"/>
              </a:gdLst>
              <a:ahLst/>
              <a:cxnLst>
                <a:cxn ang="0">
                  <a:pos x="connsiteX0" y="connsiteY0"/>
                </a:cxn>
                <a:cxn ang="0">
                  <a:pos x="connsiteX1" y="connsiteY1"/>
                </a:cxn>
              </a:cxnLst>
              <a:rect l="l" t="t" r="r" b="b"/>
              <a:pathLst>
                <a:path w="69027" h="17856">
                  <a:moveTo>
                    <a:pt x="69028"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3" name="Freeform 26"/>
            <p:cNvSpPr/>
            <p:nvPr/>
          </p:nvSpPr>
          <p:spPr>
            <a:xfrm>
              <a:off x="2814750" y="3090802"/>
              <a:ext cx="69027" cy="17856"/>
            </a:xfrm>
            <a:custGeom>
              <a:avLst/>
              <a:gdLst>
                <a:gd name="connsiteX0" fmla="*/ 69028 w 69027"/>
                <a:gd name="connsiteY0" fmla="*/ 0 h 17856"/>
                <a:gd name="connsiteX1" fmla="*/ 0 w 69027"/>
                <a:gd name="connsiteY1" fmla="*/ 0 h 17856"/>
              </a:gdLst>
              <a:ahLst/>
              <a:cxnLst>
                <a:cxn ang="0">
                  <a:pos x="connsiteX0" y="connsiteY0"/>
                </a:cxn>
                <a:cxn ang="0">
                  <a:pos x="connsiteX1" y="connsiteY1"/>
                </a:cxn>
              </a:cxnLst>
              <a:rect l="l" t="t" r="r" b="b"/>
              <a:pathLst>
                <a:path w="69027" h="17856">
                  <a:moveTo>
                    <a:pt x="69028"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4" name="Freeform 27"/>
            <p:cNvSpPr/>
            <p:nvPr/>
          </p:nvSpPr>
          <p:spPr>
            <a:xfrm>
              <a:off x="2814750" y="2619041"/>
              <a:ext cx="69027" cy="17856"/>
            </a:xfrm>
            <a:custGeom>
              <a:avLst/>
              <a:gdLst>
                <a:gd name="connsiteX0" fmla="*/ 69028 w 69027"/>
                <a:gd name="connsiteY0" fmla="*/ 0 h 17856"/>
                <a:gd name="connsiteX1" fmla="*/ 0 w 69027"/>
                <a:gd name="connsiteY1" fmla="*/ 0 h 17856"/>
              </a:gdLst>
              <a:ahLst/>
              <a:cxnLst>
                <a:cxn ang="0">
                  <a:pos x="connsiteX0" y="connsiteY0"/>
                </a:cxn>
                <a:cxn ang="0">
                  <a:pos x="connsiteX1" y="connsiteY1"/>
                </a:cxn>
              </a:cxnLst>
              <a:rect l="l" t="t" r="r" b="b"/>
              <a:pathLst>
                <a:path w="69027" h="17856">
                  <a:moveTo>
                    <a:pt x="69028"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5" name="Freeform 28"/>
            <p:cNvSpPr/>
            <p:nvPr/>
          </p:nvSpPr>
          <p:spPr>
            <a:xfrm>
              <a:off x="2814750" y="2147459"/>
              <a:ext cx="69027" cy="17856"/>
            </a:xfrm>
            <a:custGeom>
              <a:avLst/>
              <a:gdLst>
                <a:gd name="connsiteX0" fmla="*/ 69028 w 69027"/>
                <a:gd name="connsiteY0" fmla="*/ 0 h 17856"/>
                <a:gd name="connsiteX1" fmla="*/ 0 w 69027"/>
                <a:gd name="connsiteY1" fmla="*/ 0 h 17856"/>
              </a:gdLst>
              <a:ahLst/>
              <a:cxnLst>
                <a:cxn ang="0">
                  <a:pos x="connsiteX0" y="connsiteY0"/>
                </a:cxn>
                <a:cxn ang="0">
                  <a:pos x="connsiteX1" y="connsiteY1"/>
                </a:cxn>
              </a:cxnLst>
              <a:rect l="l" t="t" r="r" b="b"/>
              <a:pathLst>
                <a:path w="69027" h="17856">
                  <a:moveTo>
                    <a:pt x="69028"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6" name="Freeform 29"/>
            <p:cNvSpPr/>
            <p:nvPr/>
          </p:nvSpPr>
          <p:spPr>
            <a:xfrm>
              <a:off x="2814750" y="1675698"/>
              <a:ext cx="69027" cy="17856"/>
            </a:xfrm>
            <a:custGeom>
              <a:avLst/>
              <a:gdLst>
                <a:gd name="connsiteX0" fmla="*/ 69028 w 69027"/>
                <a:gd name="connsiteY0" fmla="*/ 0 h 17856"/>
                <a:gd name="connsiteX1" fmla="*/ 0 w 69027"/>
                <a:gd name="connsiteY1" fmla="*/ 0 h 17856"/>
              </a:gdLst>
              <a:ahLst/>
              <a:cxnLst>
                <a:cxn ang="0">
                  <a:pos x="connsiteX0" y="connsiteY0"/>
                </a:cxn>
                <a:cxn ang="0">
                  <a:pos x="connsiteX1" y="connsiteY1"/>
                </a:cxn>
              </a:cxnLst>
              <a:rect l="l" t="t" r="r" b="b"/>
              <a:pathLst>
                <a:path w="69027" h="17856">
                  <a:moveTo>
                    <a:pt x="69028"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7" name="Freeform 30"/>
            <p:cNvSpPr/>
            <p:nvPr/>
          </p:nvSpPr>
          <p:spPr>
            <a:xfrm>
              <a:off x="2883957"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8" name="Freeform 31"/>
            <p:cNvSpPr/>
            <p:nvPr/>
          </p:nvSpPr>
          <p:spPr>
            <a:xfrm>
              <a:off x="3421658"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89" name="Freeform 32"/>
            <p:cNvSpPr/>
            <p:nvPr/>
          </p:nvSpPr>
          <p:spPr>
            <a:xfrm>
              <a:off x="3959538"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0" name="Freeform 33"/>
            <p:cNvSpPr/>
            <p:nvPr/>
          </p:nvSpPr>
          <p:spPr>
            <a:xfrm>
              <a:off x="4497239"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1" name="Freeform 34"/>
            <p:cNvSpPr/>
            <p:nvPr/>
          </p:nvSpPr>
          <p:spPr>
            <a:xfrm>
              <a:off x="5035120"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2" name="Freeform 35"/>
            <p:cNvSpPr/>
            <p:nvPr/>
          </p:nvSpPr>
          <p:spPr>
            <a:xfrm>
              <a:off x="5572641"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3" name="Freeform 36"/>
            <p:cNvSpPr/>
            <p:nvPr/>
          </p:nvSpPr>
          <p:spPr>
            <a:xfrm>
              <a:off x="6110522"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4" name="Freeform 37"/>
            <p:cNvSpPr/>
            <p:nvPr/>
          </p:nvSpPr>
          <p:spPr>
            <a:xfrm>
              <a:off x="6648223"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5" name="Freeform 38"/>
            <p:cNvSpPr/>
            <p:nvPr/>
          </p:nvSpPr>
          <p:spPr>
            <a:xfrm>
              <a:off x="7186103"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6" name="Freeform 39"/>
            <p:cNvSpPr/>
            <p:nvPr/>
          </p:nvSpPr>
          <p:spPr>
            <a:xfrm>
              <a:off x="7723804"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7" name="Freeform 40"/>
            <p:cNvSpPr/>
            <p:nvPr/>
          </p:nvSpPr>
          <p:spPr>
            <a:xfrm>
              <a:off x="8261505"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8" name="Freeform 41"/>
            <p:cNvSpPr/>
            <p:nvPr/>
          </p:nvSpPr>
          <p:spPr>
            <a:xfrm>
              <a:off x="8799386"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99" name="Freeform 42"/>
            <p:cNvSpPr/>
            <p:nvPr/>
          </p:nvSpPr>
          <p:spPr>
            <a:xfrm>
              <a:off x="9337087"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200" name="Freeform 43"/>
            <p:cNvSpPr/>
            <p:nvPr/>
          </p:nvSpPr>
          <p:spPr>
            <a:xfrm>
              <a:off x="9874967"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201" name="Freeform 44"/>
            <p:cNvSpPr/>
            <p:nvPr/>
          </p:nvSpPr>
          <p:spPr>
            <a:xfrm>
              <a:off x="10412668" y="4033610"/>
              <a:ext cx="17929" cy="68567"/>
            </a:xfrm>
            <a:custGeom>
              <a:avLst/>
              <a:gdLst>
                <a:gd name="connsiteX0" fmla="*/ 0 w 17929"/>
                <a:gd name="connsiteY0" fmla="*/ 0 h 68567"/>
                <a:gd name="connsiteX1" fmla="*/ 0 w 17929"/>
                <a:gd name="connsiteY1" fmla="*/ 68568 h 68567"/>
              </a:gdLst>
              <a:ahLst/>
              <a:cxnLst>
                <a:cxn ang="0">
                  <a:pos x="connsiteX0" y="connsiteY0"/>
                </a:cxn>
                <a:cxn ang="0">
                  <a:pos x="connsiteX1" y="connsiteY1"/>
                </a:cxn>
              </a:cxnLst>
              <a:rect l="l" t="t" r="r" b="b"/>
              <a:pathLst>
                <a:path w="17929" h="68567">
                  <a:moveTo>
                    <a:pt x="0" y="0"/>
                  </a:moveTo>
                  <a:lnTo>
                    <a:pt x="0" y="68568"/>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202" name="Freeform 45"/>
            <p:cNvSpPr/>
            <p:nvPr/>
          </p:nvSpPr>
          <p:spPr>
            <a:xfrm>
              <a:off x="2883777" y="1590345"/>
              <a:ext cx="7958477" cy="2443265"/>
            </a:xfrm>
            <a:custGeom>
              <a:avLst/>
              <a:gdLst>
                <a:gd name="connsiteX0" fmla="*/ 0 w 7958477"/>
                <a:gd name="connsiteY0" fmla="*/ 0 h 2443265"/>
                <a:gd name="connsiteX1" fmla="*/ 0 w 7958477"/>
                <a:gd name="connsiteY1" fmla="*/ 2443266 h 2443265"/>
                <a:gd name="connsiteX2" fmla="*/ 7958477 w 7958477"/>
                <a:gd name="connsiteY2" fmla="*/ 2443266 h 2443265"/>
              </a:gdLst>
              <a:ahLst/>
              <a:cxnLst>
                <a:cxn ang="0">
                  <a:pos x="connsiteX0" y="connsiteY0"/>
                </a:cxn>
                <a:cxn ang="0">
                  <a:pos x="connsiteX1" y="connsiteY1"/>
                </a:cxn>
                <a:cxn ang="0">
                  <a:pos x="connsiteX2" y="connsiteY2"/>
                </a:cxn>
              </a:cxnLst>
              <a:rect l="l" t="t" r="r" b="b"/>
              <a:pathLst>
                <a:path w="7958477" h="2443265">
                  <a:moveTo>
                    <a:pt x="0" y="0"/>
                  </a:moveTo>
                  <a:lnTo>
                    <a:pt x="0" y="2443266"/>
                  </a:lnTo>
                  <a:lnTo>
                    <a:pt x="7958477" y="2443266"/>
                  </a:lnTo>
                </a:path>
              </a:pathLst>
            </a:custGeom>
            <a:noFill/>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203" name="Freeform 47"/>
            <p:cNvSpPr/>
            <p:nvPr/>
          </p:nvSpPr>
          <p:spPr>
            <a:xfrm>
              <a:off x="2814750" y="3562563"/>
              <a:ext cx="69027" cy="17856"/>
            </a:xfrm>
            <a:custGeom>
              <a:avLst/>
              <a:gdLst>
                <a:gd name="connsiteX0" fmla="*/ 69028 w 69027"/>
                <a:gd name="connsiteY0" fmla="*/ 0 h 17856"/>
                <a:gd name="connsiteX1" fmla="*/ 0 w 69027"/>
                <a:gd name="connsiteY1" fmla="*/ 0 h 17856"/>
              </a:gdLst>
              <a:ahLst/>
              <a:cxnLst>
                <a:cxn ang="0">
                  <a:pos x="connsiteX0" y="connsiteY0"/>
                </a:cxn>
                <a:cxn ang="0">
                  <a:pos x="connsiteX1" y="connsiteY1"/>
                </a:cxn>
              </a:cxnLst>
              <a:rect l="l" t="t" r="r" b="b"/>
              <a:pathLst>
                <a:path w="69027" h="17856">
                  <a:moveTo>
                    <a:pt x="69028"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204" name="Freeform 48"/>
            <p:cNvSpPr/>
            <p:nvPr/>
          </p:nvSpPr>
          <p:spPr>
            <a:xfrm>
              <a:off x="2814750" y="2147459"/>
              <a:ext cx="69027" cy="17856"/>
            </a:xfrm>
            <a:custGeom>
              <a:avLst/>
              <a:gdLst>
                <a:gd name="connsiteX0" fmla="*/ 69028 w 69027"/>
                <a:gd name="connsiteY0" fmla="*/ 0 h 17856"/>
                <a:gd name="connsiteX1" fmla="*/ 0 w 69027"/>
                <a:gd name="connsiteY1" fmla="*/ 0 h 17856"/>
              </a:gdLst>
              <a:ahLst/>
              <a:cxnLst>
                <a:cxn ang="0">
                  <a:pos x="connsiteX0" y="connsiteY0"/>
                </a:cxn>
                <a:cxn ang="0">
                  <a:pos x="connsiteX1" y="connsiteY1"/>
                </a:cxn>
              </a:cxnLst>
              <a:rect l="l" t="t" r="r" b="b"/>
              <a:pathLst>
                <a:path w="69027" h="17856">
                  <a:moveTo>
                    <a:pt x="69028"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205" name="Freeform 49"/>
            <p:cNvSpPr/>
            <p:nvPr/>
          </p:nvSpPr>
          <p:spPr>
            <a:xfrm>
              <a:off x="2814750" y="1675698"/>
              <a:ext cx="69027" cy="17856"/>
            </a:xfrm>
            <a:custGeom>
              <a:avLst/>
              <a:gdLst>
                <a:gd name="connsiteX0" fmla="*/ 69028 w 69027"/>
                <a:gd name="connsiteY0" fmla="*/ 0 h 17856"/>
                <a:gd name="connsiteX1" fmla="*/ 0 w 69027"/>
                <a:gd name="connsiteY1" fmla="*/ 0 h 17856"/>
              </a:gdLst>
              <a:ahLst/>
              <a:cxnLst>
                <a:cxn ang="0">
                  <a:pos x="connsiteX0" y="connsiteY0"/>
                </a:cxn>
                <a:cxn ang="0">
                  <a:pos x="connsiteX1" y="connsiteY1"/>
                </a:cxn>
              </a:cxnLst>
              <a:rect l="l" t="t" r="r" b="b"/>
              <a:pathLst>
                <a:path w="69027" h="17856">
                  <a:moveTo>
                    <a:pt x="69028"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grpSp>
      <p:sp>
        <p:nvSpPr>
          <p:cNvPr id="2162" name="Freeform 51"/>
          <p:cNvSpPr/>
          <p:nvPr/>
        </p:nvSpPr>
        <p:spPr>
          <a:xfrm>
            <a:off x="2309662" y="4176730"/>
            <a:ext cx="432803" cy="404707"/>
          </a:xfrm>
          <a:custGeom>
            <a:avLst/>
            <a:gdLst>
              <a:gd name="connsiteX0" fmla="*/ 0 w 825825"/>
              <a:gd name="connsiteY0" fmla="*/ 0 h 596040"/>
              <a:gd name="connsiteX1" fmla="*/ 825826 w 825825"/>
              <a:gd name="connsiteY1" fmla="*/ 0 h 596040"/>
              <a:gd name="connsiteX2" fmla="*/ 825826 w 825825"/>
              <a:gd name="connsiteY2" fmla="*/ 596040 h 596040"/>
              <a:gd name="connsiteX3" fmla="*/ 0 w 825825"/>
              <a:gd name="connsiteY3" fmla="*/ 596040 h 596040"/>
            </a:gdLst>
            <a:ahLst/>
            <a:cxnLst>
              <a:cxn ang="0">
                <a:pos x="connsiteX0" y="connsiteY0"/>
              </a:cxn>
              <a:cxn ang="0">
                <a:pos x="connsiteX1" y="connsiteY1"/>
              </a:cxn>
              <a:cxn ang="0">
                <a:pos x="connsiteX2" y="connsiteY2"/>
              </a:cxn>
              <a:cxn ang="0">
                <a:pos x="connsiteX3" y="connsiteY3"/>
              </a:cxn>
            </a:cxnLst>
            <a:rect l="l" t="t" r="r" b="b"/>
            <a:pathLst>
              <a:path w="825825" h="596040">
                <a:moveTo>
                  <a:pt x="0" y="0"/>
                </a:moveTo>
                <a:lnTo>
                  <a:pt x="825826" y="0"/>
                </a:lnTo>
                <a:lnTo>
                  <a:pt x="825826" y="596040"/>
                </a:lnTo>
                <a:lnTo>
                  <a:pt x="0" y="596040"/>
                </a:lnTo>
                <a:close/>
              </a:path>
            </a:pathLst>
          </a:custGeom>
          <a:solidFill>
            <a:srgbClr val="4D4F53"/>
          </a:solidFill>
          <a:ln w="17919" cap="flat">
            <a:no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63" name="Freeform 52"/>
          <p:cNvSpPr/>
          <p:nvPr/>
        </p:nvSpPr>
        <p:spPr>
          <a:xfrm>
            <a:off x="2331756" y="3494114"/>
            <a:ext cx="23143" cy="1335869"/>
          </a:xfrm>
          <a:custGeom>
            <a:avLst/>
            <a:gdLst>
              <a:gd name="connsiteX0" fmla="*/ 0 w 17929"/>
              <a:gd name="connsiteY0" fmla="*/ 1966862 h 1966861"/>
              <a:gd name="connsiteX1" fmla="*/ 0 w 17929"/>
              <a:gd name="connsiteY1" fmla="*/ 0 h 1966861"/>
            </a:gdLst>
            <a:ahLst/>
            <a:cxnLst>
              <a:cxn ang="0">
                <a:pos x="connsiteX0" y="connsiteY0"/>
              </a:cxn>
              <a:cxn ang="0">
                <a:pos x="connsiteX1" y="connsiteY1"/>
              </a:cxn>
            </a:cxnLst>
            <a:rect l="l" t="t" r="r" b="b"/>
            <a:pathLst>
              <a:path w="17929" h="1966861">
                <a:moveTo>
                  <a:pt x="0" y="1966862"/>
                </a:moveTo>
                <a:lnTo>
                  <a:pt x="0" y="0"/>
                </a:lnTo>
              </a:path>
            </a:pathLst>
          </a:custGeom>
          <a:ln w="8960" cap="flat">
            <a:solidFill>
              <a:srgbClr val="000000"/>
            </a:solidFill>
            <a:custDash>
              <a:ds d="375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64" name="Freeform 53"/>
          <p:cNvSpPr/>
          <p:nvPr/>
        </p:nvSpPr>
        <p:spPr>
          <a:xfrm>
            <a:off x="3797979" y="4362472"/>
            <a:ext cx="8139" cy="467510"/>
          </a:xfrm>
          <a:custGeom>
            <a:avLst/>
            <a:gdLst>
              <a:gd name="connsiteX0" fmla="*/ 0 w 17929"/>
              <a:gd name="connsiteY0" fmla="*/ 688536 h 688535"/>
              <a:gd name="connsiteX1" fmla="*/ 0 w 17929"/>
              <a:gd name="connsiteY1" fmla="*/ 0 h 688535"/>
            </a:gdLst>
            <a:ahLst/>
            <a:cxnLst>
              <a:cxn ang="0">
                <a:pos x="connsiteX0" y="connsiteY0"/>
              </a:cxn>
              <a:cxn ang="0">
                <a:pos x="connsiteX1" y="connsiteY1"/>
              </a:cxn>
            </a:cxnLst>
            <a:rect l="l" t="t" r="r" b="b"/>
            <a:pathLst>
              <a:path w="17929" h="688535">
                <a:moveTo>
                  <a:pt x="0" y="688536"/>
                </a:moveTo>
                <a:lnTo>
                  <a:pt x="0" y="0"/>
                </a:lnTo>
              </a:path>
            </a:pathLst>
          </a:custGeom>
          <a:ln w="8960" cap="flat">
            <a:solidFill>
              <a:srgbClr val="000000"/>
            </a:solidFill>
            <a:custDash>
              <a:ds d="375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65" name="Freeform 54"/>
          <p:cNvSpPr/>
          <p:nvPr/>
        </p:nvSpPr>
        <p:spPr>
          <a:xfrm>
            <a:off x="2819454" y="3879728"/>
            <a:ext cx="17558" cy="950254"/>
          </a:xfrm>
          <a:custGeom>
            <a:avLst/>
            <a:gdLst>
              <a:gd name="connsiteX0" fmla="*/ 0 w 17929"/>
              <a:gd name="connsiteY0" fmla="*/ 1361536 h 1361536"/>
              <a:gd name="connsiteX1" fmla="*/ 0 w 17929"/>
              <a:gd name="connsiteY1" fmla="*/ 0 h 1361536"/>
            </a:gdLst>
            <a:ahLst/>
            <a:cxnLst>
              <a:cxn ang="0">
                <a:pos x="connsiteX0" y="connsiteY0"/>
              </a:cxn>
              <a:cxn ang="0">
                <a:pos x="connsiteX1" y="connsiteY1"/>
              </a:cxn>
            </a:cxnLst>
            <a:rect l="l" t="t" r="r" b="b"/>
            <a:pathLst>
              <a:path w="17929" h="1361536">
                <a:moveTo>
                  <a:pt x="0" y="1361536"/>
                </a:moveTo>
                <a:lnTo>
                  <a:pt x="0" y="0"/>
                </a:lnTo>
              </a:path>
            </a:pathLst>
          </a:custGeom>
          <a:ln w="8960" cap="flat">
            <a:solidFill>
              <a:srgbClr val="000000"/>
            </a:solidFill>
            <a:custDash>
              <a:ds d="375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grpSp>
        <p:nvGrpSpPr>
          <p:cNvPr id="1243" name="Graphic 2"/>
          <p:cNvGrpSpPr/>
          <p:nvPr/>
        </p:nvGrpSpPr>
        <p:grpSpPr>
          <a:xfrm>
            <a:off x="1847698" y="3220910"/>
            <a:ext cx="2835488" cy="1554689"/>
            <a:chOff x="2883957" y="1663020"/>
            <a:chExt cx="6245508" cy="2289701"/>
          </a:xfrm>
          <a:noFill/>
        </p:grpSpPr>
        <p:sp>
          <p:nvSpPr>
            <p:cNvPr id="1754" name="Freeform 57"/>
            <p:cNvSpPr/>
            <p:nvPr/>
          </p:nvSpPr>
          <p:spPr>
            <a:xfrm>
              <a:off x="2937028" y="166302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55" name="Freeform 58"/>
            <p:cNvSpPr/>
            <p:nvPr/>
          </p:nvSpPr>
          <p:spPr>
            <a:xfrm>
              <a:off x="2981313" y="172462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56" name="Freeform 59"/>
            <p:cNvSpPr/>
            <p:nvPr/>
          </p:nvSpPr>
          <p:spPr>
            <a:xfrm>
              <a:off x="2904755" y="169516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grpSp>
          <p:nvGrpSpPr>
            <p:cNvPr id="1757" name="Graphic 2"/>
            <p:cNvGrpSpPr/>
            <p:nvPr/>
          </p:nvGrpSpPr>
          <p:grpSpPr>
            <a:xfrm>
              <a:off x="2904755" y="1663020"/>
              <a:ext cx="141103" cy="74103"/>
              <a:chOff x="2904755" y="1663020"/>
              <a:chExt cx="141103" cy="74103"/>
            </a:xfrm>
          </p:grpSpPr>
          <p:sp>
            <p:nvSpPr>
              <p:cNvPr id="2150" name="Freeform 61"/>
              <p:cNvSpPr/>
              <p:nvPr/>
            </p:nvSpPr>
            <p:spPr>
              <a:xfrm>
                <a:off x="2910492" y="170498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51" name="Freeform 62"/>
              <p:cNvSpPr/>
              <p:nvPr/>
            </p:nvSpPr>
            <p:spPr>
              <a:xfrm>
                <a:off x="2942765" y="16728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52" name="Freeform 63"/>
              <p:cNvSpPr/>
              <p:nvPr/>
            </p:nvSpPr>
            <p:spPr>
              <a:xfrm>
                <a:off x="2945992" y="172462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53" name="Freeform 64"/>
              <p:cNvSpPr/>
              <p:nvPr/>
            </p:nvSpPr>
            <p:spPr>
              <a:xfrm>
                <a:off x="2957646" y="172462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54" name="Freeform 65"/>
              <p:cNvSpPr/>
              <p:nvPr/>
            </p:nvSpPr>
            <p:spPr>
              <a:xfrm>
                <a:off x="2937028" y="166302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55" name="Freeform 66"/>
              <p:cNvSpPr/>
              <p:nvPr/>
            </p:nvSpPr>
            <p:spPr>
              <a:xfrm>
                <a:off x="2904755" y="169516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56" name="Freeform 67"/>
              <p:cNvSpPr/>
              <p:nvPr/>
            </p:nvSpPr>
            <p:spPr>
              <a:xfrm>
                <a:off x="2981313" y="172462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758" name="Graphic 2"/>
            <p:cNvGrpSpPr/>
            <p:nvPr/>
          </p:nvGrpSpPr>
          <p:grpSpPr>
            <a:xfrm>
              <a:off x="2883957" y="1663020"/>
              <a:ext cx="6245508" cy="2289701"/>
              <a:chOff x="2883957" y="1663020"/>
              <a:chExt cx="6245508" cy="2289701"/>
            </a:xfrm>
            <a:noFill/>
          </p:grpSpPr>
          <p:sp>
            <p:nvSpPr>
              <p:cNvPr id="1759" name="Freeform 69"/>
              <p:cNvSpPr/>
              <p:nvPr/>
            </p:nvSpPr>
            <p:spPr>
              <a:xfrm>
                <a:off x="9097192" y="3920580"/>
                <a:ext cx="3047" cy="4285"/>
              </a:xfrm>
              <a:custGeom>
                <a:avLst/>
                <a:gdLst>
                  <a:gd name="connsiteX0" fmla="*/ 3048 w 3047"/>
                  <a:gd name="connsiteY0" fmla="*/ 4286 h 4285"/>
                  <a:gd name="connsiteX1" fmla="*/ 0 w 3047"/>
                  <a:gd name="connsiteY1" fmla="*/ 0 h 4285"/>
                </a:gdLst>
                <a:ahLst/>
                <a:cxnLst>
                  <a:cxn ang="0">
                    <a:pos x="connsiteX0" y="connsiteY0"/>
                  </a:cxn>
                  <a:cxn ang="0">
                    <a:pos x="connsiteX1" y="connsiteY1"/>
                  </a:cxn>
                </a:cxnLst>
                <a:rect l="l" t="t" r="r" b="b"/>
                <a:pathLst>
                  <a:path w="3047" h="4285">
                    <a:moveTo>
                      <a:pt x="3048" y="4286"/>
                    </a:moveTo>
                    <a:lnTo>
                      <a:pt x="0" y="0"/>
                    </a:lnTo>
                  </a:path>
                </a:pathLst>
              </a:custGeom>
              <a:ln w="8960" cap="flat">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0" name="Freeform 70"/>
              <p:cNvSpPr/>
              <p:nvPr/>
            </p:nvSpPr>
            <p:spPr>
              <a:xfrm>
                <a:off x="2978086" y="169266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1" name="Freeform 71"/>
              <p:cNvSpPr/>
              <p:nvPr/>
            </p:nvSpPr>
            <p:spPr>
              <a:xfrm>
                <a:off x="2989919" y="169266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2" name="Freeform 72"/>
              <p:cNvSpPr/>
              <p:nvPr/>
            </p:nvSpPr>
            <p:spPr>
              <a:xfrm>
                <a:off x="3013586" y="169266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3" name="Freeform 73"/>
              <p:cNvSpPr/>
              <p:nvPr/>
            </p:nvSpPr>
            <p:spPr>
              <a:xfrm>
                <a:off x="3013586" y="169266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4" name="Freeform 74"/>
              <p:cNvSpPr/>
              <p:nvPr/>
            </p:nvSpPr>
            <p:spPr>
              <a:xfrm>
                <a:off x="3028288" y="173462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5" name="Freeform 75"/>
              <p:cNvSpPr/>
              <p:nvPr/>
            </p:nvSpPr>
            <p:spPr>
              <a:xfrm>
                <a:off x="3060561" y="1702660"/>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6" name="Freeform 76"/>
              <p:cNvSpPr/>
              <p:nvPr/>
            </p:nvSpPr>
            <p:spPr>
              <a:xfrm>
                <a:off x="3063788" y="175497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7" name="Freeform 77"/>
              <p:cNvSpPr/>
              <p:nvPr/>
            </p:nvSpPr>
            <p:spPr>
              <a:xfrm>
                <a:off x="3095882" y="172283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8" name="Freeform 78"/>
              <p:cNvSpPr/>
              <p:nvPr/>
            </p:nvSpPr>
            <p:spPr>
              <a:xfrm>
                <a:off x="3110763" y="176515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69" name="Freeform 79"/>
              <p:cNvSpPr/>
              <p:nvPr/>
            </p:nvSpPr>
            <p:spPr>
              <a:xfrm>
                <a:off x="3143036" y="173301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0" name="Freeform 80"/>
              <p:cNvSpPr/>
              <p:nvPr/>
            </p:nvSpPr>
            <p:spPr>
              <a:xfrm>
                <a:off x="3128513" y="176515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1" name="Freeform 81"/>
              <p:cNvSpPr/>
              <p:nvPr/>
            </p:nvSpPr>
            <p:spPr>
              <a:xfrm>
                <a:off x="3160786" y="173301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2" name="Freeform 82"/>
              <p:cNvSpPr/>
              <p:nvPr/>
            </p:nvSpPr>
            <p:spPr>
              <a:xfrm>
                <a:off x="3157917" y="176515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3" name="Freeform 83"/>
              <p:cNvSpPr/>
              <p:nvPr/>
            </p:nvSpPr>
            <p:spPr>
              <a:xfrm>
                <a:off x="3190190" y="173301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4" name="Freeform 84"/>
              <p:cNvSpPr/>
              <p:nvPr/>
            </p:nvSpPr>
            <p:spPr>
              <a:xfrm>
                <a:off x="3163834" y="176515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5" name="Freeform 85"/>
              <p:cNvSpPr/>
              <p:nvPr/>
            </p:nvSpPr>
            <p:spPr>
              <a:xfrm>
                <a:off x="3196107" y="173301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6" name="Freeform 86"/>
              <p:cNvSpPr/>
              <p:nvPr/>
            </p:nvSpPr>
            <p:spPr>
              <a:xfrm>
                <a:off x="3269796" y="183729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7" name="Freeform 87"/>
              <p:cNvSpPr/>
              <p:nvPr/>
            </p:nvSpPr>
            <p:spPr>
              <a:xfrm>
                <a:off x="3302069" y="180515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8" name="Freeform 88"/>
              <p:cNvSpPr/>
              <p:nvPr/>
            </p:nvSpPr>
            <p:spPr>
              <a:xfrm>
                <a:off x="3269796" y="183729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79" name="Freeform 89"/>
              <p:cNvSpPr/>
              <p:nvPr/>
            </p:nvSpPr>
            <p:spPr>
              <a:xfrm>
                <a:off x="3302069" y="180515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0" name="Freeform 90"/>
              <p:cNvSpPr/>
              <p:nvPr/>
            </p:nvSpPr>
            <p:spPr>
              <a:xfrm>
                <a:off x="3316951" y="18685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1" name="Freeform 91"/>
              <p:cNvSpPr/>
              <p:nvPr/>
            </p:nvSpPr>
            <p:spPr>
              <a:xfrm>
                <a:off x="3349223" y="183640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2" name="Freeform 92"/>
              <p:cNvSpPr/>
              <p:nvPr/>
            </p:nvSpPr>
            <p:spPr>
              <a:xfrm>
                <a:off x="3322867" y="18685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3" name="Freeform 93"/>
              <p:cNvSpPr/>
              <p:nvPr/>
            </p:nvSpPr>
            <p:spPr>
              <a:xfrm>
                <a:off x="3355140" y="183640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4" name="Freeform 94"/>
              <p:cNvSpPr/>
              <p:nvPr/>
            </p:nvSpPr>
            <p:spPr>
              <a:xfrm>
                <a:off x="3358188" y="18685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5" name="Freeform 95"/>
              <p:cNvSpPr/>
              <p:nvPr/>
            </p:nvSpPr>
            <p:spPr>
              <a:xfrm>
                <a:off x="3390461" y="183640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6" name="Freeform 96"/>
              <p:cNvSpPr/>
              <p:nvPr/>
            </p:nvSpPr>
            <p:spPr>
              <a:xfrm>
                <a:off x="3393509" y="188961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7" name="Freeform 97"/>
              <p:cNvSpPr/>
              <p:nvPr/>
            </p:nvSpPr>
            <p:spPr>
              <a:xfrm>
                <a:off x="3425782" y="185747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8" name="Freeform 98"/>
              <p:cNvSpPr/>
              <p:nvPr/>
            </p:nvSpPr>
            <p:spPr>
              <a:xfrm>
                <a:off x="3393509" y="188961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89" name="Freeform 99"/>
              <p:cNvSpPr/>
              <p:nvPr/>
            </p:nvSpPr>
            <p:spPr>
              <a:xfrm>
                <a:off x="3425782" y="185747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0" name="Freeform 100"/>
              <p:cNvSpPr/>
              <p:nvPr/>
            </p:nvSpPr>
            <p:spPr>
              <a:xfrm>
                <a:off x="3422913" y="191086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1" name="Freeform 101"/>
              <p:cNvSpPr/>
              <p:nvPr/>
            </p:nvSpPr>
            <p:spPr>
              <a:xfrm>
                <a:off x="3455186" y="187872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2" name="Freeform 102"/>
              <p:cNvSpPr/>
              <p:nvPr/>
            </p:nvSpPr>
            <p:spPr>
              <a:xfrm>
                <a:off x="3487638" y="196461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3" name="Freeform 103"/>
              <p:cNvSpPr/>
              <p:nvPr/>
            </p:nvSpPr>
            <p:spPr>
              <a:xfrm>
                <a:off x="3519911" y="193247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4" name="Freeform 104"/>
              <p:cNvSpPr/>
              <p:nvPr/>
            </p:nvSpPr>
            <p:spPr>
              <a:xfrm>
                <a:off x="3540709" y="2007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5" name="Freeform 105"/>
              <p:cNvSpPr/>
              <p:nvPr/>
            </p:nvSpPr>
            <p:spPr>
              <a:xfrm>
                <a:off x="3572982" y="1975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6" name="Freeform 106"/>
              <p:cNvSpPr/>
              <p:nvPr/>
            </p:nvSpPr>
            <p:spPr>
              <a:xfrm>
                <a:off x="3576030"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7" name="Freeform 107"/>
              <p:cNvSpPr/>
              <p:nvPr/>
            </p:nvSpPr>
            <p:spPr>
              <a:xfrm>
                <a:off x="3608302"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8" name="Freeform 108"/>
              <p:cNvSpPr/>
              <p:nvPr/>
            </p:nvSpPr>
            <p:spPr>
              <a:xfrm>
                <a:off x="3581946"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99" name="Freeform 109"/>
              <p:cNvSpPr/>
              <p:nvPr/>
            </p:nvSpPr>
            <p:spPr>
              <a:xfrm>
                <a:off x="3614219"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0" name="Freeform 110"/>
              <p:cNvSpPr/>
              <p:nvPr/>
            </p:nvSpPr>
            <p:spPr>
              <a:xfrm>
                <a:off x="3611350"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1" name="Freeform 111"/>
              <p:cNvSpPr/>
              <p:nvPr/>
            </p:nvSpPr>
            <p:spPr>
              <a:xfrm>
                <a:off x="3643623"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2" name="Freeform 112"/>
              <p:cNvSpPr/>
              <p:nvPr/>
            </p:nvSpPr>
            <p:spPr>
              <a:xfrm>
                <a:off x="3611350"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3" name="Freeform 113"/>
              <p:cNvSpPr/>
              <p:nvPr/>
            </p:nvSpPr>
            <p:spPr>
              <a:xfrm>
                <a:off x="3643623"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4" name="Freeform 114"/>
              <p:cNvSpPr/>
              <p:nvPr/>
            </p:nvSpPr>
            <p:spPr>
              <a:xfrm>
                <a:off x="3617267"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5" name="Freeform 115"/>
              <p:cNvSpPr/>
              <p:nvPr/>
            </p:nvSpPr>
            <p:spPr>
              <a:xfrm>
                <a:off x="3649540"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6" name="Freeform 116"/>
              <p:cNvSpPr/>
              <p:nvPr/>
            </p:nvSpPr>
            <p:spPr>
              <a:xfrm>
                <a:off x="3640754" y="206246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7" name="Freeform 117"/>
              <p:cNvSpPr/>
              <p:nvPr/>
            </p:nvSpPr>
            <p:spPr>
              <a:xfrm>
                <a:off x="3673027" y="203032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8" name="Freeform 118"/>
              <p:cNvSpPr/>
              <p:nvPr/>
            </p:nvSpPr>
            <p:spPr>
              <a:xfrm>
                <a:off x="3652588" y="210728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09" name="Freeform 119"/>
              <p:cNvSpPr/>
              <p:nvPr/>
            </p:nvSpPr>
            <p:spPr>
              <a:xfrm>
                <a:off x="3684861" y="2075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0" name="Freeform 120"/>
              <p:cNvSpPr/>
              <p:nvPr/>
            </p:nvSpPr>
            <p:spPr>
              <a:xfrm>
                <a:off x="3652588" y="210728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1" name="Freeform 121"/>
              <p:cNvSpPr/>
              <p:nvPr/>
            </p:nvSpPr>
            <p:spPr>
              <a:xfrm>
                <a:off x="3684861" y="2075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2" name="Freeform 122"/>
              <p:cNvSpPr/>
              <p:nvPr/>
            </p:nvSpPr>
            <p:spPr>
              <a:xfrm>
                <a:off x="3658505" y="210728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3" name="Freeform 123"/>
              <p:cNvSpPr/>
              <p:nvPr/>
            </p:nvSpPr>
            <p:spPr>
              <a:xfrm>
                <a:off x="3690777" y="2075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4" name="Freeform 124"/>
              <p:cNvSpPr/>
              <p:nvPr/>
            </p:nvSpPr>
            <p:spPr>
              <a:xfrm>
                <a:off x="3687909" y="214156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5" name="Freeform 125"/>
              <p:cNvSpPr/>
              <p:nvPr/>
            </p:nvSpPr>
            <p:spPr>
              <a:xfrm>
                <a:off x="3720181" y="210942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6" name="Freeform 126"/>
              <p:cNvSpPr/>
              <p:nvPr/>
            </p:nvSpPr>
            <p:spPr>
              <a:xfrm>
                <a:off x="3723229" y="21644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7" name="Freeform 127"/>
              <p:cNvSpPr/>
              <p:nvPr/>
            </p:nvSpPr>
            <p:spPr>
              <a:xfrm>
                <a:off x="3755502" y="213228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8" name="Freeform 128"/>
              <p:cNvSpPr/>
              <p:nvPr/>
            </p:nvSpPr>
            <p:spPr>
              <a:xfrm>
                <a:off x="3858775" y="223370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19" name="Freeform 129"/>
              <p:cNvSpPr/>
              <p:nvPr/>
            </p:nvSpPr>
            <p:spPr>
              <a:xfrm>
                <a:off x="3891048" y="220156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0" name="Freeform 130"/>
              <p:cNvSpPr/>
              <p:nvPr/>
            </p:nvSpPr>
            <p:spPr>
              <a:xfrm>
                <a:off x="3864692" y="223370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1" name="Freeform 131"/>
              <p:cNvSpPr/>
              <p:nvPr/>
            </p:nvSpPr>
            <p:spPr>
              <a:xfrm>
                <a:off x="3896786" y="220156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2" name="Freeform 132"/>
              <p:cNvSpPr/>
              <p:nvPr/>
            </p:nvSpPr>
            <p:spPr>
              <a:xfrm>
                <a:off x="3958821" y="229209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3" name="Freeform 133"/>
              <p:cNvSpPr/>
              <p:nvPr/>
            </p:nvSpPr>
            <p:spPr>
              <a:xfrm>
                <a:off x="3991094" y="225995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4" name="Freeform 134"/>
              <p:cNvSpPr/>
              <p:nvPr/>
            </p:nvSpPr>
            <p:spPr>
              <a:xfrm>
                <a:off x="3964738" y="229209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5" name="Freeform 135"/>
              <p:cNvSpPr/>
              <p:nvPr/>
            </p:nvSpPr>
            <p:spPr>
              <a:xfrm>
                <a:off x="3997011" y="225995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6" name="Freeform 136"/>
              <p:cNvSpPr/>
              <p:nvPr/>
            </p:nvSpPr>
            <p:spPr>
              <a:xfrm>
                <a:off x="4011892" y="233959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7" name="Freeform 137"/>
              <p:cNvSpPr/>
              <p:nvPr/>
            </p:nvSpPr>
            <p:spPr>
              <a:xfrm>
                <a:off x="4044165" y="230745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8" name="Freeform 138"/>
              <p:cNvSpPr/>
              <p:nvPr/>
            </p:nvSpPr>
            <p:spPr>
              <a:xfrm>
                <a:off x="4094367" y="239923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29" name="Freeform 139"/>
              <p:cNvSpPr/>
              <p:nvPr/>
            </p:nvSpPr>
            <p:spPr>
              <a:xfrm>
                <a:off x="4126460" y="236709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0" name="Freeform 140"/>
              <p:cNvSpPr/>
              <p:nvPr/>
            </p:nvSpPr>
            <p:spPr>
              <a:xfrm>
                <a:off x="4094367" y="239923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1" name="Freeform 141"/>
              <p:cNvSpPr/>
              <p:nvPr/>
            </p:nvSpPr>
            <p:spPr>
              <a:xfrm>
                <a:off x="4126460" y="236709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2" name="Freeform 142"/>
              <p:cNvSpPr/>
              <p:nvPr/>
            </p:nvSpPr>
            <p:spPr>
              <a:xfrm>
                <a:off x="4100104"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3" name="Freeform 143"/>
              <p:cNvSpPr/>
              <p:nvPr/>
            </p:nvSpPr>
            <p:spPr>
              <a:xfrm>
                <a:off x="4132377"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4" name="Freeform 144"/>
              <p:cNvSpPr/>
              <p:nvPr/>
            </p:nvSpPr>
            <p:spPr>
              <a:xfrm>
                <a:off x="4106021"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5" name="Freeform 145"/>
              <p:cNvSpPr/>
              <p:nvPr/>
            </p:nvSpPr>
            <p:spPr>
              <a:xfrm>
                <a:off x="4138294"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6" name="Freeform 146"/>
              <p:cNvSpPr/>
              <p:nvPr/>
            </p:nvSpPr>
            <p:spPr>
              <a:xfrm>
                <a:off x="4135604"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7" name="Freeform 147"/>
              <p:cNvSpPr/>
              <p:nvPr/>
            </p:nvSpPr>
            <p:spPr>
              <a:xfrm>
                <a:off x="4167877"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8" name="Freeform 148"/>
              <p:cNvSpPr/>
              <p:nvPr/>
            </p:nvSpPr>
            <p:spPr>
              <a:xfrm>
                <a:off x="4135604"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39" name="Freeform 149"/>
              <p:cNvSpPr/>
              <p:nvPr/>
            </p:nvSpPr>
            <p:spPr>
              <a:xfrm>
                <a:off x="4167877"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0" name="Freeform 150"/>
              <p:cNvSpPr/>
              <p:nvPr/>
            </p:nvSpPr>
            <p:spPr>
              <a:xfrm>
                <a:off x="4147258"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1" name="Freeform 151"/>
              <p:cNvSpPr/>
              <p:nvPr/>
            </p:nvSpPr>
            <p:spPr>
              <a:xfrm>
                <a:off x="4179531"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2" name="Freeform 152"/>
              <p:cNvSpPr/>
              <p:nvPr/>
            </p:nvSpPr>
            <p:spPr>
              <a:xfrm>
                <a:off x="4170925" y="243655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3" name="Freeform 153"/>
              <p:cNvSpPr/>
              <p:nvPr/>
            </p:nvSpPr>
            <p:spPr>
              <a:xfrm>
                <a:off x="4203019" y="240441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4" name="Freeform 154"/>
              <p:cNvSpPr/>
              <p:nvPr/>
            </p:nvSpPr>
            <p:spPr>
              <a:xfrm>
                <a:off x="4176663" y="243655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5" name="Freeform 155"/>
              <p:cNvSpPr/>
              <p:nvPr/>
            </p:nvSpPr>
            <p:spPr>
              <a:xfrm>
                <a:off x="4208935" y="240441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6" name="Freeform 156"/>
              <p:cNvSpPr/>
              <p:nvPr/>
            </p:nvSpPr>
            <p:spPr>
              <a:xfrm>
                <a:off x="4182579" y="243655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7" name="Freeform 157"/>
              <p:cNvSpPr/>
              <p:nvPr/>
            </p:nvSpPr>
            <p:spPr>
              <a:xfrm>
                <a:off x="4214852" y="240441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8" name="Freeform 158"/>
              <p:cNvSpPr/>
              <p:nvPr/>
            </p:nvSpPr>
            <p:spPr>
              <a:xfrm>
                <a:off x="4223817" y="247512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49" name="Freeform 159"/>
              <p:cNvSpPr/>
              <p:nvPr/>
            </p:nvSpPr>
            <p:spPr>
              <a:xfrm>
                <a:off x="4256090" y="244297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0" name="Freeform 160"/>
              <p:cNvSpPr/>
              <p:nvPr/>
            </p:nvSpPr>
            <p:spPr>
              <a:xfrm>
                <a:off x="4276888" y="247512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1" name="Freeform 161"/>
              <p:cNvSpPr/>
              <p:nvPr/>
            </p:nvSpPr>
            <p:spPr>
              <a:xfrm>
                <a:off x="4309160" y="244297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2" name="Freeform 162"/>
              <p:cNvSpPr/>
              <p:nvPr/>
            </p:nvSpPr>
            <p:spPr>
              <a:xfrm>
                <a:off x="4312208" y="248833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3" name="Freeform 163"/>
              <p:cNvSpPr/>
              <p:nvPr/>
            </p:nvSpPr>
            <p:spPr>
              <a:xfrm>
                <a:off x="4344481" y="245619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4" name="Freeform 164"/>
              <p:cNvSpPr/>
              <p:nvPr/>
            </p:nvSpPr>
            <p:spPr>
              <a:xfrm>
                <a:off x="4382850" y="250136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5" name="Freeform 165"/>
              <p:cNvSpPr/>
              <p:nvPr/>
            </p:nvSpPr>
            <p:spPr>
              <a:xfrm>
                <a:off x="4415123" y="2469406"/>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6" name="Freeform 166"/>
              <p:cNvSpPr/>
              <p:nvPr/>
            </p:nvSpPr>
            <p:spPr>
              <a:xfrm>
                <a:off x="4447754" y="2554937"/>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7" name="Freeform 167"/>
              <p:cNvSpPr/>
              <p:nvPr/>
            </p:nvSpPr>
            <p:spPr>
              <a:xfrm>
                <a:off x="4480027" y="2522796"/>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8" name="Freeform 168"/>
              <p:cNvSpPr/>
              <p:nvPr/>
            </p:nvSpPr>
            <p:spPr>
              <a:xfrm>
                <a:off x="4482896" y="25817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59" name="Freeform 169"/>
              <p:cNvSpPr/>
              <p:nvPr/>
            </p:nvSpPr>
            <p:spPr>
              <a:xfrm>
                <a:off x="4515169" y="254958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0" name="Freeform 170"/>
              <p:cNvSpPr/>
              <p:nvPr/>
            </p:nvSpPr>
            <p:spPr>
              <a:xfrm>
                <a:off x="4524313" y="262243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1" name="Freeform 171"/>
              <p:cNvSpPr/>
              <p:nvPr/>
            </p:nvSpPr>
            <p:spPr>
              <a:xfrm>
                <a:off x="4556585" y="259029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2" name="Freeform 172"/>
              <p:cNvSpPr/>
              <p:nvPr/>
            </p:nvSpPr>
            <p:spPr>
              <a:xfrm>
                <a:off x="4535967" y="262243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3" name="Freeform 173"/>
              <p:cNvSpPr/>
              <p:nvPr/>
            </p:nvSpPr>
            <p:spPr>
              <a:xfrm>
                <a:off x="4568240" y="259029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4" name="Freeform 174"/>
              <p:cNvSpPr/>
              <p:nvPr/>
            </p:nvSpPr>
            <p:spPr>
              <a:xfrm>
                <a:off x="4589038" y="267778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5" name="Freeform 175"/>
              <p:cNvSpPr/>
              <p:nvPr/>
            </p:nvSpPr>
            <p:spPr>
              <a:xfrm>
                <a:off x="4621310" y="264564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6" name="Freeform 176"/>
              <p:cNvSpPr/>
              <p:nvPr/>
            </p:nvSpPr>
            <p:spPr>
              <a:xfrm>
                <a:off x="4618442" y="269171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7" name="Freeform 177"/>
              <p:cNvSpPr/>
              <p:nvPr/>
            </p:nvSpPr>
            <p:spPr>
              <a:xfrm>
                <a:off x="4650714" y="265957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8" name="Freeform 178"/>
              <p:cNvSpPr/>
              <p:nvPr/>
            </p:nvSpPr>
            <p:spPr>
              <a:xfrm>
                <a:off x="4677429" y="2720107"/>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69" name="Freeform 179"/>
              <p:cNvSpPr/>
              <p:nvPr/>
            </p:nvSpPr>
            <p:spPr>
              <a:xfrm>
                <a:off x="4709702" y="268796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0" name="Freeform 180"/>
              <p:cNvSpPr/>
              <p:nvPr/>
            </p:nvSpPr>
            <p:spPr>
              <a:xfrm>
                <a:off x="4759725" y="274867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1" name="Freeform 181"/>
              <p:cNvSpPr/>
              <p:nvPr/>
            </p:nvSpPr>
            <p:spPr>
              <a:xfrm>
                <a:off x="4791998" y="271653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2" name="Freeform 182"/>
              <p:cNvSpPr/>
              <p:nvPr/>
            </p:nvSpPr>
            <p:spPr>
              <a:xfrm>
                <a:off x="4812796" y="277742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3" name="Freeform 183"/>
              <p:cNvSpPr/>
              <p:nvPr/>
            </p:nvSpPr>
            <p:spPr>
              <a:xfrm>
                <a:off x="4845069" y="27452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4" name="Freeform 184"/>
              <p:cNvSpPr/>
              <p:nvPr/>
            </p:nvSpPr>
            <p:spPr>
              <a:xfrm>
                <a:off x="4836283" y="283599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5" name="Freeform 185"/>
              <p:cNvSpPr/>
              <p:nvPr/>
            </p:nvSpPr>
            <p:spPr>
              <a:xfrm>
                <a:off x="4868556" y="280385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6" name="Freeform 186"/>
              <p:cNvSpPr/>
              <p:nvPr/>
            </p:nvSpPr>
            <p:spPr>
              <a:xfrm>
                <a:off x="4854033" y="285063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7" name="Freeform 187"/>
              <p:cNvSpPr/>
              <p:nvPr/>
            </p:nvSpPr>
            <p:spPr>
              <a:xfrm>
                <a:off x="4886306" y="281849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8" name="Freeform 188"/>
              <p:cNvSpPr/>
              <p:nvPr/>
            </p:nvSpPr>
            <p:spPr>
              <a:xfrm>
                <a:off x="5001233" y="288063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79" name="Freeform 189"/>
              <p:cNvSpPr/>
              <p:nvPr/>
            </p:nvSpPr>
            <p:spPr>
              <a:xfrm>
                <a:off x="5033506" y="284849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0" name="Freeform 190"/>
              <p:cNvSpPr/>
              <p:nvPr/>
            </p:nvSpPr>
            <p:spPr>
              <a:xfrm>
                <a:off x="5030817" y="28958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1" name="Freeform 191"/>
              <p:cNvSpPr/>
              <p:nvPr/>
            </p:nvSpPr>
            <p:spPr>
              <a:xfrm>
                <a:off x="5063089" y="286367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2" name="Freeform 192"/>
              <p:cNvSpPr/>
              <p:nvPr/>
            </p:nvSpPr>
            <p:spPr>
              <a:xfrm>
                <a:off x="5083708" y="28958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3" name="Freeform 193"/>
              <p:cNvSpPr/>
              <p:nvPr/>
            </p:nvSpPr>
            <p:spPr>
              <a:xfrm>
                <a:off x="5115981" y="286367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4" name="Freeform 194"/>
              <p:cNvSpPr/>
              <p:nvPr/>
            </p:nvSpPr>
            <p:spPr>
              <a:xfrm>
                <a:off x="5095362" y="28958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5" name="Freeform 195"/>
              <p:cNvSpPr/>
              <p:nvPr/>
            </p:nvSpPr>
            <p:spPr>
              <a:xfrm>
                <a:off x="5127635" y="286367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6" name="Freeform 196"/>
              <p:cNvSpPr/>
              <p:nvPr/>
            </p:nvSpPr>
            <p:spPr>
              <a:xfrm>
                <a:off x="5119029"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7" name="Freeform 197"/>
              <p:cNvSpPr/>
              <p:nvPr/>
            </p:nvSpPr>
            <p:spPr>
              <a:xfrm>
                <a:off x="5151302"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8" name="Freeform 198"/>
              <p:cNvSpPr/>
              <p:nvPr/>
            </p:nvSpPr>
            <p:spPr>
              <a:xfrm>
                <a:off x="5178017"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89" name="Freeform 199"/>
              <p:cNvSpPr/>
              <p:nvPr/>
            </p:nvSpPr>
            <p:spPr>
              <a:xfrm>
                <a:off x="5210289"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0" name="Freeform 200"/>
              <p:cNvSpPr/>
              <p:nvPr/>
            </p:nvSpPr>
            <p:spPr>
              <a:xfrm>
                <a:off x="5207421"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1" name="Freeform 201"/>
              <p:cNvSpPr/>
              <p:nvPr/>
            </p:nvSpPr>
            <p:spPr>
              <a:xfrm>
                <a:off x="5239693"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2" name="Freeform 202"/>
              <p:cNvSpPr/>
              <p:nvPr/>
            </p:nvSpPr>
            <p:spPr>
              <a:xfrm>
                <a:off x="5207421"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3" name="Freeform 203"/>
              <p:cNvSpPr/>
              <p:nvPr/>
            </p:nvSpPr>
            <p:spPr>
              <a:xfrm>
                <a:off x="5239693"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4" name="Freeform 204"/>
              <p:cNvSpPr/>
              <p:nvPr/>
            </p:nvSpPr>
            <p:spPr>
              <a:xfrm>
                <a:off x="5219075"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5" name="Freeform 205"/>
              <p:cNvSpPr/>
              <p:nvPr/>
            </p:nvSpPr>
            <p:spPr>
              <a:xfrm>
                <a:off x="5251348"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6" name="Freeform 206"/>
              <p:cNvSpPr/>
              <p:nvPr/>
            </p:nvSpPr>
            <p:spPr>
              <a:xfrm>
                <a:off x="5331133" y="297866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7" name="Freeform 207"/>
              <p:cNvSpPr/>
              <p:nvPr/>
            </p:nvSpPr>
            <p:spPr>
              <a:xfrm>
                <a:off x="5363406" y="294652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8" name="Freeform 208"/>
              <p:cNvSpPr/>
              <p:nvPr/>
            </p:nvSpPr>
            <p:spPr>
              <a:xfrm>
                <a:off x="5337050" y="297866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899" name="Freeform 209"/>
              <p:cNvSpPr/>
              <p:nvPr/>
            </p:nvSpPr>
            <p:spPr>
              <a:xfrm>
                <a:off x="5369323" y="294652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0" name="Freeform 210"/>
              <p:cNvSpPr/>
              <p:nvPr/>
            </p:nvSpPr>
            <p:spPr>
              <a:xfrm>
                <a:off x="5337050" y="297866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1" name="Freeform 211"/>
              <p:cNvSpPr/>
              <p:nvPr/>
            </p:nvSpPr>
            <p:spPr>
              <a:xfrm>
                <a:off x="5369323" y="294652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2" name="Freeform 212"/>
              <p:cNvSpPr/>
              <p:nvPr/>
            </p:nvSpPr>
            <p:spPr>
              <a:xfrm>
                <a:off x="5407691" y="29965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3" name="Freeform 213"/>
              <p:cNvSpPr/>
              <p:nvPr/>
            </p:nvSpPr>
            <p:spPr>
              <a:xfrm>
                <a:off x="5439964" y="29643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4" name="Freeform 214"/>
              <p:cNvSpPr/>
              <p:nvPr/>
            </p:nvSpPr>
            <p:spPr>
              <a:xfrm>
                <a:off x="5413608" y="29965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5" name="Freeform 215"/>
              <p:cNvSpPr/>
              <p:nvPr/>
            </p:nvSpPr>
            <p:spPr>
              <a:xfrm>
                <a:off x="5445881" y="29643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6" name="Freeform 216"/>
              <p:cNvSpPr/>
              <p:nvPr/>
            </p:nvSpPr>
            <p:spPr>
              <a:xfrm>
                <a:off x="5413608" y="29965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7" name="Freeform 217"/>
              <p:cNvSpPr/>
              <p:nvPr/>
            </p:nvSpPr>
            <p:spPr>
              <a:xfrm>
                <a:off x="5445881" y="29643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8" name="Freeform 218"/>
              <p:cNvSpPr/>
              <p:nvPr/>
            </p:nvSpPr>
            <p:spPr>
              <a:xfrm>
                <a:off x="5437096" y="29965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09" name="Freeform 219"/>
              <p:cNvSpPr/>
              <p:nvPr/>
            </p:nvSpPr>
            <p:spPr>
              <a:xfrm>
                <a:off x="5469368" y="29643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0" name="Freeform 220"/>
              <p:cNvSpPr/>
              <p:nvPr/>
            </p:nvSpPr>
            <p:spPr>
              <a:xfrm>
                <a:off x="5496083" y="3015628"/>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1" name="Freeform 221"/>
              <p:cNvSpPr/>
              <p:nvPr/>
            </p:nvSpPr>
            <p:spPr>
              <a:xfrm>
                <a:off x="5528177" y="298348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2" name="Freeform 222"/>
              <p:cNvSpPr/>
              <p:nvPr/>
            </p:nvSpPr>
            <p:spPr>
              <a:xfrm>
                <a:off x="5578379" y="301562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3" name="Freeform 223"/>
              <p:cNvSpPr/>
              <p:nvPr/>
            </p:nvSpPr>
            <p:spPr>
              <a:xfrm>
                <a:off x="5610652" y="298348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4" name="Freeform 224"/>
              <p:cNvSpPr/>
              <p:nvPr/>
            </p:nvSpPr>
            <p:spPr>
              <a:xfrm>
                <a:off x="5596129" y="301562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5" name="Freeform 225"/>
              <p:cNvSpPr/>
              <p:nvPr/>
            </p:nvSpPr>
            <p:spPr>
              <a:xfrm>
                <a:off x="5628402" y="298348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6" name="Freeform 226"/>
              <p:cNvSpPr/>
              <p:nvPr/>
            </p:nvSpPr>
            <p:spPr>
              <a:xfrm>
                <a:off x="5637366" y="303598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7" name="Freeform 227"/>
              <p:cNvSpPr/>
              <p:nvPr/>
            </p:nvSpPr>
            <p:spPr>
              <a:xfrm>
                <a:off x="5669639" y="300384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8" name="Freeform 228"/>
              <p:cNvSpPr/>
              <p:nvPr/>
            </p:nvSpPr>
            <p:spPr>
              <a:xfrm>
                <a:off x="5743329" y="309848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19" name="Freeform 229"/>
              <p:cNvSpPr/>
              <p:nvPr/>
            </p:nvSpPr>
            <p:spPr>
              <a:xfrm>
                <a:off x="5775602" y="30663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0" name="Freeform 230"/>
              <p:cNvSpPr/>
              <p:nvPr/>
            </p:nvSpPr>
            <p:spPr>
              <a:xfrm>
                <a:off x="5925850" y="3162227"/>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1" name="Freeform 231"/>
              <p:cNvSpPr/>
              <p:nvPr/>
            </p:nvSpPr>
            <p:spPr>
              <a:xfrm>
                <a:off x="5958122" y="313008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2" name="Freeform 232"/>
              <p:cNvSpPr/>
              <p:nvPr/>
            </p:nvSpPr>
            <p:spPr>
              <a:xfrm>
                <a:off x="5949516" y="316222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3" name="Freeform 233"/>
              <p:cNvSpPr/>
              <p:nvPr/>
            </p:nvSpPr>
            <p:spPr>
              <a:xfrm>
                <a:off x="5981789" y="313008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4" name="Freeform 234"/>
              <p:cNvSpPr/>
              <p:nvPr/>
            </p:nvSpPr>
            <p:spPr>
              <a:xfrm>
                <a:off x="6379283" y="345292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5" name="Freeform 235"/>
              <p:cNvSpPr/>
              <p:nvPr/>
            </p:nvSpPr>
            <p:spPr>
              <a:xfrm>
                <a:off x="6411555"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6" name="Freeform 236"/>
              <p:cNvSpPr/>
              <p:nvPr/>
            </p:nvSpPr>
            <p:spPr>
              <a:xfrm>
                <a:off x="6461937" y="3452926"/>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7" name="Freeform 237"/>
              <p:cNvSpPr/>
              <p:nvPr/>
            </p:nvSpPr>
            <p:spPr>
              <a:xfrm>
                <a:off x="6494210"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8" name="Freeform 238"/>
              <p:cNvSpPr/>
              <p:nvPr/>
            </p:nvSpPr>
            <p:spPr>
              <a:xfrm>
                <a:off x="6467674" y="345292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29" name="Freeform 239"/>
              <p:cNvSpPr/>
              <p:nvPr/>
            </p:nvSpPr>
            <p:spPr>
              <a:xfrm>
                <a:off x="6499947"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0" name="Freeform 240"/>
              <p:cNvSpPr/>
              <p:nvPr/>
            </p:nvSpPr>
            <p:spPr>
              <a:xfrm>
                <a:off x="6514829" y="345292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1" name="Freeform 241"/>
              <p:cNvSpPr/>
              <p:nvPr/>
            </p:nvSpPr>
            <p:spPr>
              <a:xfrm>
                <a:off x="6547101"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2" name="Freeform 242"/>
              <p:cNvSpPr/>
              <p:nvPr/>
            </p:nvSpPr>
            <p:spPr>
              <a:xfrm>
                <a:off x="6526483" y="345292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3" name="Freeform 243"/>
              <p:cNvSpPr/>
              <p:nvPr/>
            </p:nvSpPr>
            <p:spPr>
              <a:xfrm>
                <a:off x="6558755"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4" name="Freeform 244"/>
              <p:cNvSpPr/>
              <p:nvPr/>
            </p:nvSpPr>
            <p:spPr>
              <a:xfrm>
                <a:off x="6597124" y="3508281"/>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5" name="Freeform 245"/>
              <p:cNvSpPr/>
              <p:nvPr/>
            </p:nvSpPr>
            <p:spPr>
              <a:xfrm>
                <a:off x="6629397" y="34761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6" name="Freeform 246"/>
              <p:cNvSpPr/>
              <p:nvPr/>
            </p:nvSpPr>
            <p:spPr>
              <a:xfrm>
                <a:off x="6721016" y="3595955"/>
                <a:ext cx="64366" cy="17856"/>
              </a:xfrm>
              <a:custGeom>
                <a:avLst/>
                <a:gdLst>
                  <a:gd name="connsiteX0" fmla="*/ 0 w 64366"/>
                  <a:gd name="connsiteY0" fmla="*/ 0 h 17856"/>
                  <a:gd name="connsiteX1" fmla="*/ 64367 w 64366"/>
                  <a:gd name="connsiteY1" fmla="*/ 0 h 17856"/>
                </a:gdLst>
                <a:ahLst/>
                <a:cxnLst>
                  <a:cxn ang="0">
                    <a:pos x="connsiteX0" y="connsiteY0"/>
                  </a:cxn>
                  <a:cxn ang="0">
                    <a:pos x="connsiteX1" y="connsiteY1"/>
                  </a:cxn>
                </a:cxnLst>
                <a:rect l="l" t="t" r="r" b="b"/>
                <a:pathLst>
                  <a:path w="64366" h="17856">
                    <a:moveTo>
                      <a:pt x="0" y="0"/>
                    </a:moveTo>
                    <a:lnTo>
                      <a:pt x="64367"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7" name="Freeform 247"/>
              <p:cNvSpPr/>
              <p:nvPr/>
            </p:nvSpPr>
            <p:spPr>
              <a:xfrm>
                <a:off x="6753109" y="356381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8" name="Freeform 248"/>
              <p:cNvSpPr/>
              <p:nvPr/>
            </p:nvSpPr>
            <p:spPr>
              <a:xfrm>
                <a:off x="6856383" y="359595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39" name="Freeform 249"/>
              <p:cNvSpPr/>
              <p:nvPr/>
            </p:nvSpPr>
            <p:spPr>
              <a:xfrm>
                <a:off x="6888655" y="356381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0" name="Freeform 250"/>
              <p:cNvSpPr/>
              <p:nvPr/>
            </p:nvSpPr>
            <p:spPr>
              <a:xfrm>
                <a:off x="6874133" y="3595955"/>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1" name="Freeform 251"/>
              <p:cNvSpPr/>
              <p:nvPr/>
            </p:nvSpPr>
            <p:spPr>
              <a:xfrm>
                <a:off x="6906226" y="356381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2" name="Freeform 252"/>
              <p:cNvSpPr/>
              <p:nvPr/>
            </p:nvSpPr>
            <p:spPr>
              <a:xfrm>
                <a:off x="7386374" y="37784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3" name="Freeform 253"/>
              <p:cNvSpPr/>
              <p:nvPr/>
            </p:nvSpPr>
            <p:spPr>
              <a:xfrm>
                <a:off x="7418647" y="374630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4" name="Freeform 254"/>
              <p:cNvSpPr/>
              <p:nvPr/>
            </p:nvSpPr>
            <p:spPr>
              <a:xfrm>
                <a:off x="8140303" y="38637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5" name="Freeform 255"/>
              <p:cNvSpPr/>
              <p:nvPr/>
            </p:nvSpPr>
            <p:spPr>
              <a:xfrm>
                <a:off x="8172576" y="383165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6" name="Freeform 256"/>
              <p:cNvSpPr/>
              <p:nvPr/>
            </p:nvSpPr>
            <p:spPr>
              <a:xfrm>
                <a:off x="9000015" y="392058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7" name="Freeform 257"/>
              <p:cNvSpPr/>
              <p:nvPr/>
            </p:nvSpPr>
            <p:spPr>
              <a:xfrm>
                <a:off x="9032288" y="3888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8" name="Freeform 258"/>
              <p:cNvSpPr/>
              <p:nvPr/>
            </p:nvSpPr>
            <p:spPr>
              <a:xfrm>
                <a:off x="9064919" y="392058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49" name="Freeform 259"/>
              <p:cNvSpPr/>
              <p:nvPr/>
            </p:nvSpPr>
            <p:spPr>
              <a:xfrm>
                <a:off x="9097192" y="3888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0" name="Freeform 260"/>
              <p:cNvSpPr/>
              <p:nvPr/>
            </p:nvSpPr>
            <p:spPr>
              <a:xfrm>
                <a:off x="2883957" y="1675698"/>
                <a:ext cx="6213235" cy="2244882"/>
              </a:xfrm>
              <a:custGeom>
                <a:avLst/>
                <a:gdLst>
                  <a:gd name="connsiteX0" fmla="*/ 0 w 6213235"/>
                  <a:gd name="connsiteY0" fmla="*/ 0 h 2244882"/>
                  <a:gd name="connsiteX1" fmla="*/ 41238 w 6213235"/>
                  <a:gd name="connsiteY1" fmla="*/ 0 h 2244882"/>
                  <a:gd name="connsiteX2" fmla="*/ 41238 w 6213235"/>
                  <a:gd name="connsiteY2" fmla="*/ 9821 h 2244882"/>
                  <a:gd name="connsiteX3" fmla="*/ 53071 w 6213235"/>
                  <a:gd name="connsiteY3" fmla="*/ 9821 h 2244882"/>
                  <a:gd name="connsiteX4" fmla="*/ 53071 w 6213235"/>
                  <a:gd name="connsiteY4" fmla="*/ 19463 h 2244882"/>
                  <a:gd name="connsiteX5" fmla="*/ 58808 w 6213235"/>
                  <a:gd name="connsiteY5" fmla="*/ 19463 h 2244882"/>
                  <a:gd name="connsiteX6" fmla="*/ 58808 w 6213235"/>
                  <a:gd name="connsiteY6" fmla="*/ 29284 h 2244882"/>
                  <a:gd name="connsiteX7" fmla="*/ 76558 w 6213235"/>
                  <a:gd name="connsiteY7" fmla="*/ 29284 h 2244882"/>
                  <a:gd name="connsiteX8" fmla="*/ 76558 w 6213235"/>
                  <a:gd name="connsiteY8" fmla="*/ 39105 h 2244882"/>
                  <a:gd name="connsiteX9" fmla="*/ 82475 w 6213235"/>
                  <a:gd name="connsiteY9" fmla="*/ 39105 h 2244882"/>
                  <a:gd name="connsiteX10" fmla="*/ 82475 w 6213235"/>
                  <a:gd name="connsiteY10" fmla="*/ 48926 h 2244882"/>
                  <a:gd name="connsiteX11" fmla="*/ 135367 w 6213235"/>
                  <a:gd name="connsiteY11" fmla="*/ 48926 h 2244882"/>
                  <a:gd name="connsiteX12" fmla="*/ 135367 w 6213235"/>
                  <a:gd name="connsiteY12" fmla="*/ 58925 h 2244882"/>
                  <a:gd name="connsiteX13" fmla="*/ 200271 w 6213235"/>
                  <a:gd name="connsiteY13" fmla="*/ 58925 h 2244882"/>
                  <a:gd name="connsiteX14" fmla="*/ 200271 w 6213235"/>
                  <a:gd name="connsiteY14" fmla="*/ 79282 h 2244882"/>
                  <a:gd name="connsiteX15" fmla="*/ 253162 w 6213235"/>
                  <a:gd name="connsiteY15" fmla="*/ 79282 h 2244882"/>
                  <a:gd name="connsiteX16" fmla="*/ 253162 w 6213235"/>
                  <a:gd name="connsiteY16" fmla="*/ 89460 h 2244882"/>
                  <a:gd name="connsiteX17" fmla="*/ 353387 w 6213235"/>
                  <a:gd name="connsiteY17" fmla="*/ 89460 h 2244882"/>
                  <a:gd name="connsiteX18" fmla="*/ 353387 w 6213235"/>
                  <a:gd name="connsiteY18" fmla="*/ 99638 h 2244882"/>
                  <a:gd name="connsiteX19" fmla="*/ 371138 w 6213235"/>
                  <a:gd name="connsiteY19" fmla="*/ 99638 h 2244882"/>
                  <a:gd name="connsiteX20" fmla="*/ 371138 w 6213235"/>
                  <a:gd name="connsiteY20" fmla="*/ 109994 h 2244882"/>
                  <a:gd name="connsiteX21" fmla="*/ 376875 w 6213235"/>
                  <a:gd name="connsiteY21" fmla="*/ 109994 h 2244882"/>
                  <a:gd name="connsiteX22" fmla="*/ 376875 w 6213235"/>
                  <a:gd name="connsiteY22" fmla="*/ 120351 h 2244882"/>
                  <a:gd name="connsiteX23" fmla="*/ 400362 w 6213235"/>
                  <a:gd name="connsiteY23" fmla="*/ 120351 h 2244882"/>
                  <a:gd name="connsiteX24" fmla="*/ 400362 w 6213235"/>
                  <a:gd name="connsiteY24" fmla="*/ 140886 h 2244882"/>
                  <a:gd name="connsiteX25" fmla="*/ 412196 w 6213235"/>
                  <a:gd name="connsiteY25" fmla="*/ 140886 h 2244882"/>
                  <a:gd name="connsiteX26" fmla="*/ 412196 w 6213235"/>
                  <a:gd name="connsiteY26" fmla="*/ 151242 h 2244882"/>
                  <a:gd name="connsiteX27" fmla="*/ 418112 w 6213235"/>
                  <a:gd name="connsiteY27" fmla="*/ 151242 h 2244882"/>
                  <a:gd name="connsiteX28" fmla="*/ 418112 w 6213235"/>
                  <a:gd name="connsiteY28" fmla="*/ 161599 h 2244882"/>
                  <a:gd name="connsiteX29" fmla="*/ 435862 w 6213235"/>
                  <a:gd name="connsiteY29" fmla="*/ 161599 h 2244882"/>
                  <a:gd name="connsiteX30" fmla="*/ 435862 w 6213235"/>
                  <a:gd name="connsiteY30" fmla="*/ 182312 h 2244882"/>
                  <a:gd name="connsiteX31" fmla="*/ 465267 w 6213235"/>
                  <a:gd name="connsiteY31" fmla="*/ 182312 h 2244882"/>
                  <a:gd name="connsiteX32" fmla="*/ 465267 w 6213235"/>
                  <a:gd name="connsiteY32" fmla="*/ 192847 h 2244882"/>
                  <a:gd name="connsiteX33" fmla="*/ 535908 w 6213235"/>
                  <a:gd name="connsiteY33" fmla="*/ 192847 h 2244882"/>
                  <a:gd name="connsiteX34" fmla="*/ 535908 w 6213235"/>
                  <a:gd name="connsiteY34" fmla="*/ 203382 h 2244882"/>
                  <a:gd name="connsiteX35" fmla="*/ 541825 w 6213235"/>
                  <a:gd name="connsiteY35" fmla="*/ 203382 h 2244882"/>
                  <a:gd name="connsiteX36" fmla="*/ 541825 w 6213235"/>
                  <a:gd name="connsiteY36" fmla="*/ 213917 h 2244882"/>
                  <a:gd name="connsiteX37" fmla="*/ 553479 w 6213235"/>
                  <a:gd name="connsiteY37" fmla="*/ 213917 h 2244882"/>
                  <a:gd name="connsiteX38" fmla="*/ 553479 w 6213235"/>
                  <a:gd name="connsiteY38" fmla="*/ 224631 h 2244882"/>
                  <a:gd name="connsiteX39" fmla="*/ 559396 w 6213235"/>
                  <a:gd name="connsiteY39" fmla="*/ 224631 h 2244882"/>
                  <a:gd name="connsiteX40" fmla="*/ 559396 w 6213235"/>
                  <a:gd name="connsiteY40" fmla="*/ 235166 h 2244882"/>
                  <a:gd name="connsiteX41" fmla="*/ 588979 w 6213235"/>
                  <a:gd name="connsiteY41" fmla="*/ 235166 h 2244882"/>
                  <a:gd name="connsiteX42" fmla="*/ 588979 w 6213235"/>
                  <a:gd name="connsiteY42" fmla="*/ 245880 h 2244882"/>
                  <a:gd name="connsiteX43" fmla="*/ 600812 w 6213235"/>
                  <a:gd name="connsiteY43" fmla="*/ 245880 h 2244882"/>
                  <a:gd name="connsiteX44" fmla="*/ 600812 w 6213235"/>
                  <a:gd name="connsiteY44" fmla="*/ 267486 h 2244882"/>
                  <a:gd name="connsiteX45" fmla="*/ 606550 w 6213235"/>
                  <a:gd name="connsiteY45" fmla="*/ 267486 h 2244882"/>
                  <a:gd name="connsiteX46" fmla="*/ 606550 w 6213235"/>
                  <a:gd name="connsiteY46" fmla="*/ 278200 h 2244882"/>
                  <a:gd name="connsiteX47" fmla="*/ 630037 w 6213235"/>
                  <a:gd name="connsiteY47" fmla="*/ 278200 h 2244882"/>
                  <a:gd name="connsiteX48" fmla="*/ 630037 w 6213235"/>
                  <a:gd name="connsiteY48" fmla="*/ 288914 h 2244882"/>
                  <a:gd name="connsiteX49" fmla="*/ 641871 w 6213235"/>
                  <a:gd name="connsiteY49" fmla="*/ 288914 h 2244882"/>
                  <a:gd name="connsiteX50" fmla="*/ 641871 w 6213235"/>
                  <a:gd name="connsiteY50" fmla="*/ 299627 h 2244882"/>
                  <a:gd name="connsiteX51" fmla="*/ 659621 w 6213235"/>
                  <a:gd name="connsiteY51" fmla="*/ 299627 h 2244882"/>
                  <a:gd name="connsiteX52" fmla="*/ 659621 w 6213235"/>
                  <a:gd name="connsiteY52" fmla="*/ 310520 h 2244882"/>
                  <a:gd name="connsiteX53" fmla="*/ 677371 w 6213235"/>
                  <a:gd name="connsiteY53" fmla="*/ 310520 h 2244882"/>
                  <a:gd name="connsiteX54" fmla="*/ 677371 w 6213235"/>
                  <a:gd name="connsiteY54" fmla="*/ 321233 h 2244882"/>
                  <a:gd name="connsiteX55" fmla="*/ 689025 w 6213235"/>
                  <a:gd name="connsiteY55" fmla="*/ 321233 h 2244882"/>
                  <a:gd name="connsiteX56" fmla="*/ 689025 w 6213235"/>
                  <a:gd name="connsiteY56" fmla="*/ 331947 h 2244882"/>
                  <a:gd name="connsiteX57" fmla="*/ 700858 w 6213235"/>
                  <a:gd name="connsiteY57" fmla="*/ 331947 h 2244882"/>
                  <a:gd name="connsiteX58" fmla="*/ 700858 w 6213235"/>
                  <a:gd name="connsiteY58" fmla="*/ 342839 h 2244882"/>
                  <a:gd name="connsiteX59" fmla="*/ 712512 w 6213235"/>
                  <a:gd name="connsiteY59" fmla="*/ 342839 h 2244882"/>
                  <a:gd name="connsiteX60" fmla="*/ 712512 w 6213235"/>
                  <a:gd name="connsiteY60" fmla="*/ 364624 h 2244882"/>
                  <a:gd name="connsiteX61" fmla="*/ 789071 w 6213235"/>
                  <a:gd name="connsiteY61" fmla="*/ 364624 h 2244882"/>
                  <a:gd name="connsiteX62" fmla="*/ 789071 w 6213235"/>
                  <a:gd name="connsiteY62" fmla="*/ 386766 h 2244882"/>
                  <a:gd name="connsiteX63" fmla="*/ 794987 w 6213235"/>
                  <a:gd name="connsiteY63" fmla="*/ 386766 h 2244882"/>
                  <a:gd name="connsiteX64" fmla="*/ 794987 w 6213235"/>
                  <a:gd name="connsiteY64" fmla="*/ 409264 h 2244882"/>
                  <a:gd name="connsiteX65" fmla="*/ 800904 w 6213235"/>
                  <a:gd name="connsiteY65" fmla="*/ 409264 h 2244882"/>
                  <a:gd name="connsiteX66" fmla="*/ 800904 w 6213235"/>
                  <a:gd name="connsiteY66" fmla="*/ 431585 h 2244882"/>
                  <a:gd name="connsiteX67" fmla="*/ 818654 w 6213235"/>
                  <a:gd name="connsiteY67" fmla="*/ 431585 h 2244882"/>
                  <a:gd name="connsiteX68" fmla="*/ 818654 w 6213235"/>
                  <a:gd name="connsiteY68" fmla="*/ 454441 h 2244882"/>
                  <a:gd name="connsiteX69" fmla="*/ 830487 w 6213235"/>
                  <a:gd name="connsiteY69" fmla="*/ 454441 h 2244882"/>
                  <a:gd name="connsiteX70" fmla="*/ 830487 w 6213235"/>
                  <a:gd name="connsiteY70" fmla="*/ 465869 h 2244882"/>
                  <a:gd name="connsiteX71" fmla="*/ 853975 w 6213235"/>
                  <a:gd name="connsiteY71" fmla="*/ 465869 h 2244882"/>
                  <a:gd name="connsiteX72" fmla="*/ 853975 w 6213235"/>
                  <a:gd name="connsiteY72" fmla="*/ 477297 h 2244882"/>
                  <a:gd name="connsiteX73" fmla="*/ 871546 w 6213235"/>
                  <a:gd name="connsiteY73" fmla="*/ 477297 h 2244882"/>
                  <a:gd name="connsiteX74" fmla="*/ 871546 w 6213235"/>
                  <a:gd name="connsiteY74" fmla="*/ 488725 h 2244882"/>
                  <a:gd name="connsiteX75" fmla="*/ 889296 w 6213235"/>
                  <a:gd name="connsiteY75" fmla="*/ 488725 h 2244882"/>
                  <a:gd name="connsiteX76" fmla="*/ 889296 w 6213235"/>
                  <a:gd name="connsiteY76" fmla="*/ 500331 h 2244882"/>
                  <a:gd name="connsiteX77" fmla="*/ 930533 w 6213235"/>
                  <a:gd name="connsiteY77" fmla="*/ 500331 h 2244882"/>
                  <a:gd name="connsiteX78" fmla="*/ 930533 w 6213235"/>
                  <a:gd name="connsiteY78" fmla="*/ 511759 h 2244882"/>
                  <a:gd name="connsiteX79" fmla="*/ 954020 w 6213235"/>
                  <a:gd name="connsiteY79" fmla="*/ 511759 h 2244882"/>
                  <a:gd name="connsiteX80" fmla="*/ 954020 w 6213235"/>
                  <a:gd name="connsiteY80" fmla="*/ 534972 h 2244882"/>
                  <a:gd name="connsiteX81" fmla="*/ 971771 w 6213235"/>
                  <a:gd name="connsiteY81" fmla="*/ 534972 h 2244882"/>
                  <a:gd name="connsiteX82" fmla="*/ 971771 w 6213235"/>
                  <a:gd name="connsiteY82" fmla="*/ 546400 h 2244882"/>
                  <a:gd name="connsiteX83" fmla="*/ 1001175 w 6213235"/>
                  <a:gd name="connsiteY83" fmla="*/ 546400 h 2244882"/>
                  <a:gd name="connsiteX84" fmla="*/ 1001175 w 6213235"/>
                  <a:gd name="connsiteY84" fmla="*/ 558007 h 2244882"/>
                  <a:gd name="connsiteX85" fmla="*/ 1018745 w 6213235"/>
                  <a:gd name="connsiteY85" fmla="*/ 558007 h 2244882"/>
                  <a:gd name="connsiteX86" fmla="*/ 1018745 w 6213235"/>
                  <a:gd name="connsiteY86" fmla="*/ 569792 h 2244882"/>
                  <a:gd name="connsiteX87" fmla="*/ 1042412 w 6213235"/>
                  <a:gd name="connsiteY87" fmla="*/ 569792 h 2244882"/>
                  <a:gd name="connsiteX88" fmla="*/ 1042412 w 6213235"/>
                  <a:gd name="connsiteY88" fmla="*/ 581398 h 2244882"/>
                  <a:gd name="connsiteX89" fmla="*/ 1048329 w 6213235"/>
                  <a:gd name="connsiteY89" fmla="*/ 581398 h 2244882"/>
                  <a:gd name="connsiteX90" fmla="*/ 1048329 w 6213235"/>
                  <a:gd name="connsiteY90" fmla="*/ 593005 h 2244882"/>
                  <a:gd name="connsiteX91" fmla="*/ 1065900 w 6213235"/>
                  <a:gd name="connsiteY91" fmla="*/ 593005 h 2244882"/>
                  <a:gd name="connsiteX92" fmla="*/ 1065900 w 6213235"/>
                  <a:gd name="connsiteY92" fmla="*/ 604790 h 2244882"/>
                  <a:gd name="connsiteX93" fmla="*/ 1077733 w 6213235"/>
                  <a:gd name="connsiteY93" fmla="*/ 604790 h 2244882"/>
                  <a:gd name="connsiteX94" fmla="*/ 1077733 w 6213235"/>
                  <a:gd name="connsiteY94" fmla="*/ 616396 h 2244882"/>
                  <a:gd name="connsiteX95" fmla="*/ 1124887 w 6213235"/>
                  <a:gd name="connsiteY95" fmla="*/ 616396 h 2244882"/>
                  <a:gd name="connsiteX96" fmla="*/ 1124887 w 6213235"/>
                  <a:gd name="connsiteY96" fmla="*/ 628360 h 2244882"/>
                  <a:gd name="connsiteX97" fmla="*/ 1130804 w 6213235"/>
                  <a:gd name="connsiteY97" fmla="*/ 628360 h 2244882"/>
                  <a:gd name="connsiteX98" fmla="*/ 1130804 w 6213235"/>
                  <a:gd name="connsiteY98" fmla="*/ 651930 h 2244882"/>
                  <a:gd name="connsiteX99" fmla="*/ 1148375 w 6213235"/>
                  <a:gd name="connsiteY99" fmla="*/ 651930 h 2244882"/>
                  <a:gd name="connsiteX100" fmla="*/ 1148375 w 6213235"/>
                  <a:gd name="connsiteY100" fmla="*/ 663894 h 2244882"/>
                  <a:gd name="connsiteX101" fmla="*/ 1171862 w 6213235"/>
                  <a:gd name="connsiteY101" fmla="*/ 663894 h 2244882"/>
                  <a:gd name="connsiteX102" fmla="*/ 1171862 w 6213235"/>
                  <a:gd name="connsiteY102" fmla="*/ 675858 h 2244882"/>
                  <a:gd name="connsiteX103" fmla="*/ 1195529 w 6213235"/>
                  <a:gd name="connsiteY103" fmla="*/ 675858 h 2244882"/>
                  <a:gd name="connsiteX104" fmla="*/ 1195529 w 6213235"/>
                  <a:gd name="connsiteY104" fmla="*/ 687643 h 2244882"/>
                  <a:gd name="connsiteX105" fmla="*/ 1207362 w 6213235"/>
                  <a:gd name="connsiteY105" fmla="*/ 687643 h 2244882"/>
                  <a:gd name="connsiteX106" fmla="*/ 1207362 w 6213235"/>
                  <a:gd name="connsiteY106" fmla="*/ 699606 h 2244882"/>
                  <a:gd name="connsiteX107" fmla="*/ 1213279 w 6213235"/>
                  <a:gd name="connsiteY107" fmla="*/ 699606 h 2244882"/>
                  <a:gd name="connsiteX108" fmla="*/ 1213279 w 6213235"/>
                  <a:gd name="connsiteY108" fmla="*/ 711570 h 2244882"/>
                  <a:gd name="connsiteX109" fmla="*/ 1230850 w 6213235"/>
                  <a:gd name="connsiteY109" fmla="*/ 711570 h 2244882"/>
                  <a:gd name="connsiteX110" fmla="*/ 1230850 w 6213235"/>
                  <a:gd name="connsiteY110" fmla="*/ 723534 h 2244882"/>
                  <a:gd name="connsiteX111" fmla="*/ 1248420 w 6213235"/>
                  <a:gd name="connsiteY111" fmla="*/ 723534 h 2244882"/>
                  <a:gd name="connsiteX112" fmla="*/ 1248420 w 6213235"/>
                  <a:gd name="connsiteY112" fmla="*/ 735676 h 2244882"/>
                  <a:gd name="connsiteX113" fmla="*/ 1307408 w 6213235"/>
                  <a:gd name="connsiteY113" fmla="*/ 735676 h 2244882"/>
                  <a:gd name="connsiteX114" fmla="*/ 1307408 w 6213235"/>
                  <a:gd name="connsiteY114" fmla="*/ 748175 h 2244882"/>
                  <a:gd name="connsiteX115" fmla="*/ 1319062 w 6213235"/>
                  <a:gd name="connsiteY115" fmla="*/ 748175 h 2244882"/>
                  <a:gd name="connsiteX116" fmla="*/ 1319062 w 6213235"/>
                  <a:gd name="connsiteY116" fmla="*/ 760853 h 2244882"/>
                  <a:gd name="connsiteX117" fmla="*/ 1336991 w 6213235"/>
                  <a:gd name="connsiteY117" fmla="*/ 760853 h 2244882"/>
                  <a:gd name="connsiteX118" fmla="*/ 1336991 w 6213235"/>
                  <a:gd name="connsiteY118" fmla="*/ 773710 h 2244882"/>
                  <a:gd name="connsiteX119" fmla="*/ 1348646 w 6213235"/>
                  <a:gd name="connsiteY119" fmla="*/ 773710 h 2244882"/>
                  <a:gd name="connsiteX120" fmla="*/ 1348646 w 6213235"/>
                  <a:gd name="connsiteY120" fmla="*/ 786566 h 2244882"/>
                  <a:gd name="connsiteX121" fmla="*/ 1372133 w 6213235"/>
                  <a:gd name="connsiteY121" fmla="*/ 786566 h 2244882"/>
                  <a:gd name="connsiteX122" fmla="*/ 1372133 w 6213235"/>
                  <a:gd name="connsiteY122" fmla="*/ 799423 h 2244882"/>
                  <a:gd name="connsiteX123" fmla="*/ 1460524 w 6213235"/>
                  <a:gd name="connsiteY123" fmla="*/ 799423 h 2244882"/>
                  <a:gd name="connsiteX124" fmla="*/ 1460524 w 6213235"/>
                  <a:gd name="connsiteY124" fmla="*/ 812636 h 2244882"/>
                  <a:gd name="connsiteX125" fmla="*/ 1519512 w 6213235"/>
                  <a:gd name="connsiteY125" fmla="*/ 812636 h 2244882"/>
                  <a:gd name="connsiteX126" fmla="*/ 1519512 w 6213235"/>
                  <a:gd name="connsiteY126" fmla="*/ 825671 h 2244882"/>
                  <a:gd name="connsiteX127" fmla="*/ 1537083 w 6213235"/>
                  <a:gd name="connsiteY127" fmla="*/ 825671 h 2244882"/>
                  <a:gd name="connsiteX128" fmla="*/ 1537083 w 6213235"/>
                  <a:gd name="connsiteY128" fmla="*/ 839063 h 2244882"/>
                  <a:gd name="connsiteX129" fmla="*/ 1554654 w 6213235"/>
                  <a:gd name="connsiteY129" fmla="*/ 839063 h 2244882"/>
                  <a:gd name="connsiteX130" fmla="*/ 1554654 w 6213235"/>
                  <a:gd name="connsiteY130" fmla="*/ 879240 h 2244882"/>
                  <a:gd name="connsiteX131" fmla="*/ 1601808 w 6213235"/>
                  <a:gd name="connsiteY131" fmla="*/ 879240 h 2244882"/>
                  <a:gd name="connsiteX132" fmla="*/ 1601808 w 6213235"/>
                  <a:gd name="connsiteY132" fmla="*/ 892632 h 2244882"/>
                  <a:gd name="connsiteX133" fmla="*/ 1625295 w 6213235"/>
                  <a:gd name="connsiteY133" fmla="*/ 892632 h 2244882"/>
                  <a:gd name="connsiteX134" fmla="*/ 1625295 w 6213235"/>
                  <a:gd name="connsiteY134" fmla="*/ 906024 h 2244882"/>
                  <a:gd name="connsiteX135" fmla="*/ 1637129 w 6213235"/>
                  <a:gd name="connsiteY135" fmla="*/ 906024 h 2244882"/>
                  <a:gd name="connsiteX136" fmla="*/ 1637129 w 6213235"/>
                  <a:gd name="connsiteY136" fmla="*/ 919595 h 2244882"/>
                  <a:gd name="connsiteX137" fmla="*/ 1654879 w 6213235"/>
                  <a:gd name="connsiteY137" fmla="*/ 919595 h 2244882"/>
                  <a:gd name="connsiteX138" fmla="*/ 1654879 w 6213235"/>
                  <a:gd name="connsiteY138" fmla="*/ 946736 h 2244882"/>
                  <a:gd name="connsiteX139" fmla="*/ 1719783 w 6213235"/>
                  <a:gd name="connsiteY139" fmla="*/ 946736 h 2244882"/>
                  <a:gd name="connsiteX140" fmla="*/ 1719783 w 6213235"/>
                  <a:gd name="connsiteY140" fmla="*/ 960486 h 2244882"/>
                  <a:gd name="connsiteX141" fmla="*/ 1725520 w 6213235"/>
                  <a:gd name="connsiteY141" fmla="*/ 960486 h 2244882"/>
                  <a:gd name="connsiteX142" fmla="*/ 1725520 w 6213235"/>
                  <a:gd name="connsiteY142" fmla="*/ 974413 h 2244882"/>
                  <a:gd name="connsiteX143" fmla="*/ 1731437 w 6213235"/>
                  <a:gd name="connsiteY143" fmla="*/ 974413 h 2244882"/>
                  <a:gd name="connsiteX144" fmla="*/ 1731437 w 6213235"/>
                  <a:gd name="connsiteY144" fmla="*/ 1002091 h 2244882"/>
                  <a:gd name="connsiteX145" fmla="*/ 1766758 w 6213235"/>
                  <a:gd name="connsiteY145" fmla="*/ 1002091 h 2244882"/>
                  <a:gd name="connsiteX146" fmla="*/ 1766758 w 6213235"/>
                  <a:gd name="connsiteY146" fmla="*/ 1016018 h 2244882"/>
                  <a:gd name="connsiteX147" fmla="*/ 1772674 w 6213235"/>
                  <a:gd name="connsiteY147" fmla="*/ 1016018 h 2244882"/>
                  <a:gd name="connsiteX148" fmla="*/ 1772674 w 6213235"/>
                  <a:gd name="connsiteY148" fmla="*/ 1030303 h 2244882"/>
                  <a:gd name="connsiteX149" fmla="*/ 1802079 w 6213235"/>
                  <a:gd name="connsiteY149" fmla="*/ 1030303 h 2244882"/>
                  <a:gd name="connsiteX150" fmla="*/ 1802079 w 6213235"/>
                  <a:gd name="connsiteY150" fmla="*/ 1044410 h 2244882"/>
                  <a:gd name="connsiteX151" fmla="*/ 1872899 w 6213235"/>
                  <a:gd name="connsiteY151" fmla="*/ 1044410 h 2244882"/>
                  <a:gd name="connsiteX152" fmla="*/ 1872899 w 6213235"/>
                  <a:gd name="connsiteY152" fmla="*/ 1058695 h 2244882"/>
                  <a:gd name="connsiteX153" fmla="*/ 1884554 w 6213235"/>
                  <a:gd name="connsiteY153" fmla="*/ 1058695 h 2244882"/>
                  <a:gd name="connsiteX154" fmla="*/ 1884554 w 6213235"/>
                  <a:gd name="connsiteY154" fmla="*/ 1072980 h 2244882"/>
                  <a:gd name="connsiteX155" fmla="*/ 1925791 w 6213235"/>
                  <a:gd name="connsiteY155" fmla="*/ 1072980 h 2244882"/>
                  <a:gd name="connsiteX156" fmla="*/ 1925791 w 6213235"/>
                  <a:gd name="connsiteY156" fmla="*/ 1087265 h 2244882"/>
                  <a:gd name="connsiteX157" fmla="*/ 1937445 w 6213235"/>
                  <a:gd name="connsiteY157" fmla="*/ 1087265 h 2244882"/>
                  <a:gd name="connsiteX158" fmla="*/ 1937445 w 6213235"/>
                  <a:gd name="connsiteY158" fmla="*/ 1101728 h 2244882"/>
                  <a:gd name="connsiteX159" fmla="*/ 1972945 w 6213235"/>
                  <a:gd name="connsiteY159" fmla="*/ 1101728 h 2244882"/>
                  <a:gd name="connsiteX160" fmla="*/ 1972945 w 6213235"/>
                  <a:gd name="connsiteY160" fmla="*/ 1131013 h 2244882"/>
                  <a:gd name="connsiteX161" fmla="*/ 1978862 w 6213235"/>
                  <a:gd name="connsiteY161" fmla="*/ 1131013 h 2244882"/>
                  <a:gd name="connsiteX162" fmla="*/ 1978862 w 6213235"/>
                  <a:gd name="connsiteY162" fmla="*/ 1145655 h 2244882"/>
                  <a:gd name="connsiteX163" fmla="*/ 1984599 w 6213235"/>
                  <a:gd name="connsiteY163" fmla="*/ 1145655 h 2244882"/>
                  <a:gd name="connsiteX164" fmla="*/ 1984599 w 6213235"/>
                  <a:gd name="connsiteY164" fmla="*/ 1160297 h 2244882"/>
                  <a:gd name="connsiteX165" fmla="*/ 1996433 w 6213235"/>
                  <a:gd name="connsiteY165" fmla="*/ 1160297 h 2244882"/>
                  <a:gd name="connsiteX166" fmla="*/ 1996433 w 6213235"/>
                  <a:gd name="connsiteY166" fmla="*/ 1174939 h 2244882"/>
                  <a:gd name="connsiteX167" fmla="*/ 2049504 w 6213235"/>
                  <a:gd name="connsiteY167" fmla="*/ 1174939 h 2244882"/>
                  <a:gd name="connsiteX168" fmla="*/ 2049504 w 6213235"/>
                  <a:gd name="connsiteY168" fmla="*/ 1189938 h 2244882"/>
                  <a:gd name="connsiteX169" fmla="*/ 2061158 w 6213235"/>
                  <a:gd name="connsiteY169" fmla="*/ 1189938 h 2244882"/>
                  <a:gd name="connsiteX170" fmla="*/ 2061158 w 6213235"/>
                  <a:gd name="connsiteY170" fmla="*/ 1204937 h 2244882"/>
                  <a:gd name="connsiteX171" fmla="*/ 2179133 w 6213235"/>
                  <a:gd name="connsiteY171" fmla="*/ 1204937 h 2244882"/>
                  <a:gd name="connsiteX172" fmla="*/ 2179133 w 6213235"/>
                  <a:gd name="connsiteY172" fmla="*/ 1220115 h 2244882"/>
                  <a:gd name="connsiteX173" fmla="*/ 2249774 w 6213235"/>
                  <a:gd name="connsiteY173" fmla="*/ 1220115 h 2244882"/>
                  <a:gd name="connsiteX174" fmla="*/ 2249774 w 6213235"/>
                  <a:gd name="connsiteY174" fmla="*/ 1236007 h 2244882"/>
                  <a:gd name="connsiteX175" fmla="*/ 2261428 w 6213235"/>
                  <a:gd name="connsiteY175" fmla="*/ 1236007 h 2244882"/>
                  <a:gd name="connsiteX176" fmla="*/ 2261428 w 6213235"/>
                  <a:gd name="connsiteY176" fmla="*/ 1251899 h 2244882"/>
                  <a:gd name="connsiteX177" fmla="*/ 2408808 w 6213235"/>
                  <a:gd name="connsiteY177" fmla="*/ 1251899 h 2244882"/>
                  <a:gd name="connsiteX178" fmla="*/ 2408808 w 6213235"/>
                  <a:gd name="connsiteY178" fmla="*/ 1268862 h 2244882"/>
                  <a:gd name="connsiteX179" fmla="*/ 2414545 w 6213235"/>
                  <a:gd name="connsiteY179" fmla="*/ 1268862 h 2244882"/>
                  <a:gd name="connsiteX180" fmla="*/ 2414545 w 6213235"/>
                  <a:gd name="connsiteY180" fmla="*/ 1285826 h 2244882"/>
                  <a:gd name="connsiteX181" fmla="*/ 2443949 w 6213235"/>
                  <a:gd name="connsiteY181" fmla="*/ 1285826 h 2244882"/>
                  <a:gd name="connsiteX182" fmla="*/ 2443949 w 6213235"/>
                  <a:gd name="connsiteY182" fmla="*/ 1302968 h 2244882"/>
                  <a:gd name="connsiteX183" fmla="*/ 2491103 w 6213235"/>
                  <a:gd name="connsiteY183" fmla="*/ 1302968 h 2244882"/>
                  <a:gd name="connsiteX184" fmla="*/ 2491103 w 6213235"/>
                  <a:gd name="connsiteY184" fmla="*/ 1320824 h 2244882"/>
                  <a:gd name="connsiteX185" fmla="*/ 2620733 w 6213235"/>
                  <a:gd name="connsiteY185" fmla="*/ 1320824 h 2244882"/>
                  <a:gd name="connsiteX186" fmla="*/ 2620733 w 6213235"/>
                  <a:gd name="connsiteY186" fmla="*/ 1339930 h 2244882"/>
                  <a:gd name="connsiteX187" fmla="*/ 2779766 w 6213235"/>
                  <a:gd name="connsiteY187" fmla="*/ 1339930 h 2244882"/>
                  <a:gd name="connsiteX188" fmla="*/ 2779766 w 6213235"/>
                  <a:gd name="connsiteY188" fmla="*/ 1360286 h 2244882"/>
                  <a:gd name="connsiteX189" fmla="*/ 2868158 w 6213235"/>
                  <a:gd name="connsiteY189" fmla="*/ 1360286 h 2244882"/>
                  <a:gd name="connsiteX190" fmla="*/ 2868158 w 6213235"/>
                  <a:gd name="connsiteY190" fmla="*/ 1381178 h 2244882"/>
                  <a:gd name="connsiteX191" fmla="*/ 2885728 w 6213235"/>
                  <a:gd name="connsiteY191" fmla="*/ 1381178 h 2244882"/>
                  <a:gd name="connsiteX192" fmla="*/ 2885728 w 6213235"/>
                  <a:gd name="connsiteY192" fmla="*/ 1401891 h 2244882"/>
                  <a:gd name="connsiteX193" fmla="*/ 2891645 w 6213235"/>
                  <a:gd name="connsiteY193" fmla="*/ 1401891 h 2244882"/>
                  <a:gd name="connsiteX194" fmla="*/ 2891645 w 6213235"/>
                  <a:gd name="connsiteY194" fmla="*/ 1422783 h 2244882"/>
                  <a:gd name="connsiteX195" fmla="*/ 2903299 w 6213235"/>
                  <a:gd name="connsiteY195" fmla="*/ 1422783 h 2244882"/>
                  <a:gd name="connsiteX196" fmla="*/ 2903299 w 6213235"/>
                  <a:gd name="connsiteY196" fmla="*/ 1444032 h 2244882"/>
                  <a:gd name="connsiteX197" fmla="*/ 2950453 w 6213235"/>
                  <a:gd name="connsiteY197" fmla="*/ 1444032 h 2244882"/>
                  <a:gd name="connsiteX198" fmla="*/ 2950453 w 6213235"/>
                  <a:gd name="connsiteY198" fmla="*/ 1465281 h 2244882"/>
                  <a:gd name="connsiteX199" fmla="*/ 2974120 w 6213235"/>
                  <a:gd name="connsiteY199" fmla="*/ 1465281 h 2244882"/>
                  <a:gd name="connsiteX200" fmla="*/ 2974120 w 6213235"/>
                  <a:gd name="connsiteY200" fmla="*/ 1486530 h 2244882"/>
                  <a:gd name="connsiteX201" fmla="*/ 3156641 w 6213235"/>
                  <a:gd name="connsiteY201" fmla="*/ 1486530 h 2244882"/>
                  <a:gd name="connsiteX202" fmla="*/ 3156641 w 6213235"/>
                  <a:gd name="connsiteY202" fmla="*/ 1509028 h 2244882"/>
                  <a:gd name="connsiteX203" fmla="*/ 3162557 w 6213235"/>
                  <a:gd name="connsiteY203" fmla="*/ 1509028 h 2244882"/>
                  <a:gd name="connsiteX204" fmla="*/ 3162557 w 6213235"/>
                  <a:gd name="connsiteY204" fmla="*/ 1531170 h 2244882"/>
                  <a:gd name="connsiteX205" fmla="*/ 3168474 w 6213235"/>
                  <a:gd name="connsiteY205" fmla="*/ 1531170 h 2244882"/>
                  <a:gd name="connsiteX206" fmla="*/ 3168474 w 6213235"/>
                  <a:gd name="connsiteY206" fmla="*/ 1553669 h 2244882"/>
                  <a:gd name="connsiteX207" fmla="*/ 3250949 w 6213235"/>
                  <a:gd name="connsiteY207" fmla="*/ 1553669 h 2244882"/>
                  <a:gd name="connsiteX208" fmla="*/ 3250949 w 6213235"/>
                  <a:gd name="connsiteY208" fmla="*/ 1575989 h 2244882"/>
                  <a:gd name="connsiteX209" fmla="*/ 3262603 w 6213235"/>
                  <a:gd name="connsiteY209" fmla="*/ 1575989 h 2244882"/>
                  <a:gd name="connsiteX210" fmla="*/ 3262603 w 6213235"/>
                  <a:gd name="connsiteY210" fmla="*/ 1598310 h 2244882"/>
                  <a:gd name="connsiteX211" fmla="*/ 3268520 w 6213235"/>
                  <a:gd name="connsiteY211" fmla="*/ 1598310 h 2244882"/>
                  <a:gd name="connsiteX212" fmla="*/ 3268520 w 6213235"/>
                  <a:gd name="connsiteY212" fmla="*/ 1620630 h 2244882"/>
                  <a:gd name="connsiteX213" fmla="*/ 3280353 w 6213235"/>
                  <a:gd name="connsiteY213" fmla="*/ 1620630 h 2244882"/>
                  <a:gd name="connsiteX214" fmla="*/ 3280353 w 6213235"/>
                  <a:gd name="connsiteY214" fmla="*/ 1643129 h 2244882"/>
                  <a:gd name="connsiteX215" fmla="*/ 3327507 w 6213235"/>
                  <a:gd name="connsiteY215" fmla="*/ 1643129 h 2244882"/>
                  <a:gd name="connsiteX216" fmla="*/ 3327507 w 6213235"/>
                  <a:gd name="connsiteY216" fmla="*/ 1665449 h 2244882"/>
                  <a:gd name="connsiteX217" fmla="*/ 3339161 w 6213235"/>
                  <a:gd name="connsiteY217" fmla="*/ 1665449 h 2244882"/>
                  <a:gd name="connsiteX218" fmla="*/ 3339161 w 6213235"/>
                  <a:gd name="connsiteY218" fmla="*/ 1687769 h 2244882"/>
                  <a:gd name="connsiteX219" fmla="*/ 3345078 w 6213235"/>
                  <a:gd name="connsiteY219" fmla="*/ 1687769 h 2244882"/>
                  <a:gd name="connsiteX220" fmla="*/ 3345078 w 6213235"/>
                  <a:gd name="connsiteY220" fmla="*/ 1710089 h 2244882"/>
                  <a:gd name="connsiteX221" fmla="*/ 3356911 w 6213235"/>
                  <a:gd name="connsiteY221" fmla="*/ 1710089 h 2244882"/>
                  <a:gd name="connsiteX222" fmla="*/ 3356911 w 6213235"/>
                  <a:gd name="connsiteY222" fmla="*/ 1732410 h 2244882"/>
                  <a:gd name="connsiteX223" fmla="*/ 3380399 w 6213235"/>
                  <a:gd name="connsiteY223" fmla="*/ 1732410 h 2244882"/>
                  <a:gd name="connsiteX224" fmla="*/ 3380399 w 6213235"/>
                  <a:gd name="connsiteY224" fmla="*/ 1754908 h 2244882"/>
                  <a:gd name="connsiteX225" fmla="*/ 3392232 w 6213235"/>
                  <a:gd name="connsiteY225" fmla="*/ 1754908 h 2244882"/>
                  <a:gd name="connsiteX226" fmla="*/ 3392232 w 6213235"/>
                  <a:gd name="connsiteY226" fmla="*/ 1777229 h 2244882"/>
                  <a:gd name="connsiteX227" fmla="*/ 3686812 w 6213235"/>
                  <a:gd name="connsiteY227" fmla="*/ 1777229 h 2244882"/>
                  <a:gd name="connsiteX228" fmla="*/ 3686812 w 6213235"/>
                  <a:gd name="connsiteY228" fmla="*/ 1804906 h 2244882"/>
                  <a:gd name="connsiteX229" fmla="*/ 3733786 w 6213235"/>
                  <a:gd name="connsiteY229" fmla="*/ 1804906 h 2244882"/>
                  <a:gd name="connsiteX230" fmla="*/ 3733786 w 6213235"/>
                  <a:gd name="connsiteY230" fmla="*/ 1832583 h 2244882"/>
                  <a:gd name="connsiteX231" fmla="*/ 3792595 w 6213235"/>
                  <a:gd name="connsiteY231" fmla="*/ 1832583 h 2244882"/>
                  <a:gd name="connsiteX232" fmla="*/ 3792595 w 6213235"/>
                  <a:gd name="connsiteY232" fmla="*/ 1861867 h 2244882"/>
                  <a:gd name="connsiteX233" fmla="*/ 3839928 w 6213235"/>
                  <a:gd name="connsiteY233" fmla="*/ 1861867 h 2244882"/>
                  <a:gd name="connsiteX234" fmla="*/ 3839928 w 6213235"/>
                  <a:gd name="connsiteY234" fmla="*/ 1891151 h 2244882"/>
                  <a:gd name="connsiteX235" fmla="*/ 3851582 w 6213235"/>
                  <a:gd name="connsiteY235" fmla="*/ 1891151 h 2244882"/>
                  <a:gd name="connsiteX236" fmla="*/ 3851582 w 6213235"/>
                  <a:gd name="connsiteY236" fmla="*/ 1920257 h 2244882"/>
                  <a:gd name="connsiteX237" fmla="*/ 4057590 w 6213235"/>
                  <a:gd name="connsiteY237" fmla="*/ 1920257 h 2244882"/>
                  <a:gd name="connsiteX238" fmla="*/ 4057590 w 6213235"/>
                  <a:gd name="connsiteY238" fmla="*/ 1956684 h 2244882"/>
                  <a:gd name="connsiteX239" fmla="*/ 4199053 w 6213235"/>
                  <a:gd name="connsiteY239" fmla="*/ 1956684 h 2244882"/>
                  <a:gd name="connsiteX240" fmla="*/ 4199053 w 6213235"/>
                  <a:gd name="connsiteY240" fmla="*/ 1993289 h 2244882"/>
                  <a:gd name="connsiteX241" fmla="*/ 4210707 w 6213235"/>
                  <a:gd name="connsiteY241" fmla="*/ 1993289 h 2244882"/>
                  <a:gd name="connsiteX242" fmla="*/ 4210707 w 6213235"/>
                  <a:gd name="connsiteY242" fmla="*/ 2029894 h 2244882"/>
                  <a:gd name="connsiteX243" fmla="*/ 4334420 w 6213235"/>
                  <a:gd name="connsiteY243" fmla="*/ 2029894 h 2244882"/>
                  <a:gd name="connsiteX244" fmla="*/ 4334420 w 6213235"/>
                  <a:gd name="connsiteY244" fmla="*/ 2066321 h 2244882"/>
                  <a:gd name="connsiteX245" fmla="*/ 4381574 w 6213235"/>
                  <a:gd name="connsiteY245" fmla="*/ 2066321 h 2244882"/>
                  <a:gd name="connsiteX246" fmla="*/ 4381574 w 6213235"/>
                  <a:gd name="connsiteY246" fmla="*/ 2102748 h 2244882"/>
                  <a:gd name="connsiteX247" fmla="*/ 4587582 w 6213235"/>
                  <a:gd name="connsiteY247" fmla="*/ 2102748 h 2244882"/>
                  <a:gd name="connsiteX248" fmla="*/ 4587582 w 6213235"/>
                  <a:gd name="connsiteY248" fmla="*/ 2145424 h 2244882"/>
                  <a:gd name="connsiteX249" fmla="*/ 4605511 w 6213235"/>
                  <a:gd name="connsiteY249" fmla="*/ 2145424 h 2244882"/>
                  <a:gd name="connsiteX250" fmla="*/ 4605511 w 6213235"/>
                  <a:gd name="connsiteY250" fmla="*/ 2188100 h 2244882"/>
                  <a:gd name="connsiteX251" fmla="*/ 6048286 w 6213235"/>
                  <a:gd name="connsiteY251" fmla="*/ 2188100 h 2244882"/>
                  <a:gd name="connsiteX252" fmla="*/ 6048286 w 6213235"/>
                  <a:gd name="connsiteY252" fmla="*/ 2244883 h 2244882"/>
                  <a:gd name="connsiteX253" fmla="*/ 6213236 w 6213235"/>
                  <a:gd name="connsiteY253" fmla="*/ 2244883 h 224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6213235" h="2244882">
                    <a:moveTo>
                      <a:pt x="0" y="0"/>
                    </a:moveTo>
                    <a:lnTo>
                      <a:pt x="41238" y="0"/>
                    </a:lnTo>
                    <a:lnTo>
                      <a:pt x="41238" y="9821"/>
                    </a:lnTo>
                    <a:lnTo>
                      <a:pt x="53071" y="9821"/>
                    </a:lnTo>
                    <a:lnTo>
                      <a:pt x="53071" y="19463"/>
                    </a:lnTo>
                    <a:lnTo>
                      <a:pt x="58808" y="19463"/>
                    </a:lnTo>
                    <a:lnTo>
                      <a:pt x="58808" y="29284"/>
                    </a:lnTo>
                    <a:lnTo>
                      <a:pt x="76558" y="29284"/>
                    </a:lnTo>
                    <a:lnTo>
                      <a:pt x="76558" y="39105"/>
                    </a:lnTo>
                    <a:lnTo>
                      <a:pt x="82475" y="39105"/>
                    </a:lnTo>
                    <a:lnTo>
                      <a:pt x="82475" y="48926"/>
                    </a:lnTo>
                    <a:lnTo>
                      <a:pt x="135367" y="48926"/>
                    </a:lnTo>
                    <a:lnTo>
                      <a:pt x="135367" y="58925"/>
                    </a:lnTo>
                    <a:lnTo>
                      <a:pt x="200271" y="58925"/>
                    </a:lnTo>
                    <a:lnTo>
                      <a:pt x="200271" y="79282"/>
                    </a:lnTo>
                    <a:lnTo>
                      <a:pt x="253162" y="79282"/>
                    </a:lnTo>
                    <a:lnTo>
                      <a:pt x="253162" y="89460"/>
                    </a:lnTo>
                    <a:lnTo>
                      <a:pt x="353387" y="89460"/>
                    </a:lnTo>
                    <a:lnTo>
                      <a:pt x="353387" y="99638"/>
                    </a:lnTo>
                    <a:lnTo>
                      <a:pt x="371138" y="99638"/>
                    </a:lnTo>
                    <a:lnTo>
                      <a:pt x="371138" y="109994"/>
                    </a:lnTo>
                    <a:lnTo>
                      <a:pt x="376875" y="109994"/>
                    </a:lnTo>
                    <a:lnTo>
                      <a:pt x="376875" y="120351"/>
                    </a:lnTo>
                    <a:lnTo>
                      <a:pt x="400362" y="120351"/>
                    </a:lnTo>
                    <a:lnTo>
                      <a:pt x="400362" y="140886"/>
                    </a:lnTo>
                    <a:lnTo>
                      <a:pt x="412196" y="140886"/>
                    </a:lnTo>
                    <a:lnTo>
                      <a:pt x="412196" y="151242"/>
                    </a:lnTo>
                    <a:lnTo>
                      <a:pt x="418112" y="151242"/>
                    </a:lnTo>
                    <a:lnTo>
                      <a:pt x="418112" y="161599"/>
                    </a:lnTo>
                    <a:lnTo>
                      <a:pt x="435862" y="161599"/>
                    </a:lnTo>
                    <a:lnTo>
                      <a:pt x="435862" y="182312"/>
                    </a:lnTo>
                    <a:lnTo>
                      <a:pt x="465267" y="182312"/>
                    </a:lnTo>
                    <a:lnTo>
                      <a:pt x="465267" y="192847"/>
                    </a:lnTo>
                    <a:lnTo>
                      <a:pt x="535908" y="192847"/>
                    </a:lnTo>
                    <a:lnTo>
                      <a:pt x="535908" y="203382"/>
                    </a:lnTo>
                    <a:lnTo>
                      <a:pt x="541825" y="203382"/>
                    </a:lnTo>
                    <a:lnTo>
                      <a:pt x="541825" y="213917"/>
                    </a:lnTo>
                    <a:lnTo>
                      <a:pt x="553479" y="213917"/>
                    </a:lnTo>
                    <a:lnTo>
                      <a:pt x="553479" y="224631"/>
                    </a:lnTo>
                    <a:lnTo>
                      <a:pt x="559396" y="224631"/>
                    </a:lnTo>
                    <a:lnTo>
                      <a:pt x="559396" y="235166"/>
                    </a:lnTo>
                    <a:lnTo>
                      <a:pt x="588979" y="235166"/>
                    </a:lnTo>
                    <a:lnTo>
                      <a:pt x="588979" y="245880"/>
                    </a:lnTo>
                    <a:lnTo>
                      <a:pt x="600812" y="245880"/>
                    </a:lnTo>
                    <a:lnTo>
                      <a:pt x="600812" y="267486"/>
                    </a:lnTo>
                    <a:lnTo>
                      <a:pt x="606550" y="267486"/>
                    </a:lnTo>
                    <a:lnTo>
                      <a:pt x="606550" y="278200"/>
                    </a:lnTo>
                    <a:lnTo>
                      <a:pt x="630037" y="278200"/>
                    </a:lnTo>
                    <a:lnTo>
                      <a:pt x="630037" y="288914"/>
                    </a:lnTo>
                    <a:lnTo>
                      <a:pt x="641871" y="288914"/>
                    </a:lnTo>
                    <a:lnTo>
                      <a:pt x="641871" y="299627"/>
                    </a:lnTo>
                    <a:lnTo>
                      <a:pt x="659621" y="299627"/>
                    </a:lnTo>
                    <a:lnTo>
                      <a:pt x="659621" y="310520"/>
                    </a:lnTo>
                    <a:lnTo>
                      <a:pt x="677371" y="310520"/>
                    </a:lnTo>
                    <a:lnTo>
                      <a:pt x="677371" y="321233"/>
                    </a:lnTo>
                    <a:lnTo>
                      <a:pt x="689025" y="321233"/>
                    </a:lnTo>
                    <a:lnTo>
                      <a:pt x="689025" y="331947"/>
                    </a:lnTo>
                    <a:lnTo>
                      <a:pt x="700858" y="331947"/>
                    </a:lnTo>
                    <a:lnTo>
                      <a:pt x="700858" y="342839"/>
                    </a:lnTo>
                    <a:lnTo>
                      <a:pt x="712512" y="342839"/>
                    </a:lnTo>
                    <a:lnTo>
                      <a:pt x="712512" y="364624"/>
                    </a:lnTo>
                    <a:lnTo>
                      <a:pt x="789071" y="364624"/>
                    </a:lnTo>
                    <a:lnTo>
                      <a:pt x="789071" y="386766"/>
                    </a:lnTo>
                    <a:lnTo>
                      <a:pt x="794987" y="386766"/>
                    </a:lnTo>
                    <a:lnTo>
                      <a:pt x="794987" y="409264"/>
                    </a:lnTo>
                    <a:lnTo>
                      <a:pt x="800904" y="409264"/>
                    </a:lnTo>
                    <a:lnTo>
                      <a:pt x="800904" y="431585"/>
                    </a:lnTo>
                    <a:lnTo>
                      <a:pt x="818654" y="431585"/>
                    </a:lnTo>
                    <a:lnTo>
                      <a:pt x="818654" y="454441"/>
                    </a:lnTo>
                    <a:lnTo>
                      <a:pt x="830487" y="454441"/>
                    </a:lnTo>
                    <a:lnTo>
                      <a:pt x="830487" y="465869"/>
                    </a:lnTo>
                    <a:lnTo>
                      <a:pt x="853975" y="465869"/>
                    </a:lnTo>
                    <a:lnTo>
                      <a:pt x="853975" y="477297"/>
                    </a:lnTo>
                    <a:lnTo>
                      <a:pt x="871546" y="477297"/>
                    </a:lnTo>
                    <a:lnTo>
                      <a:pt x="871546" y="488725"/>
                    </a:lnTo>
                    <a:lnTo>
                      <a:pt x="889296" y="488725"/>
                    </a:lnTo>
                    <a:lnTo>
                      <a:pt x="889296" y="500331"/>
                    </a:lnTo>
                    <a:lnTo>
                      <a:pt x="930533" y="500331"/>
                    </a:lnTo>
                    <a:lnTo>
                      <a:pt x="930533" y="511759"/>
                    </a:lnTo>
                    <a:lnTo>
                      <a:pt x="954020" y="511759"/>
                    </a:lnTo>
                    <a:lnTo>
                      <a:pt x="954020" y="534972"/>
                    </a:lnTo>
                    <a:lnTo>
                      <a:pt x="971771" y="534972"/>
                    </a:lnTo>
                    <a:lnTo>
                      <a:pt x="971771" y="546400"/>
                    </a:lnTo>
                    <a:lnTo>
                      <a:pt x="1001175" y="546400"/>
                    </a:lnTo>
                    <a:lnTo>
                      <a:pt x="1001175" y="558007"/>
                    </a:lnTo>
                    <a:lnTo>
                      <a:pt x="1018745" y="558007"/>
                    </a:lnTo>
                    <a:lnTo>
                      <a:pt x="1018745" y="569792"/>
                    </a:lnTo>
                    <a:lnTo>
                      <a:pt x="1042412" y="569792"/>
                    </a:lnTo>
                    <a:lnTo>
                      <a:pt x="1042412" y="581398"/>
                    </a:lnTo>
                    <a:lnTo>
                      <a:pt x="1048329" y="581398"/>
                    </a:lnTo>
                    <a:lnTo>
                      <a:pt x="1048329" y="593005"/>
                    </a:lnTo>
                    <a:lnTo>
                      <a:pt x="1065900" y="593005"/>
                    </a:lnTo>
                    <a:lnTo>
                      <a:pt x="1065900" y="604790"/>
                    </a:lnTo>
                    <a:lnTo>
                      <a:pt x="1077733" y="604790"/>
                    </a:lnTo>
                    <a:lnTo>
                      <a:pt x="1077733" y="616396"/>
                    </a:lnTo>
                    <a:lnTo>
                      <a:pt x="1124887" y="616396"/>
                    </a:lnTo>
                    <a:lnTo>
                      <a:pt x="1124887" y="628360"/>
                    </a:lnTo>
                    <a:lnTo>
                      <a:pt x="1130804" y="628360"/>
                    </a:lnTo>
                    <a:lnTo>
                      <a:pt x="1130804" y="651930"/>
                    </a:lnTo>
                    <a:lnTo>
                      <a:pt x="1148375" y="651930"/>
                    </a:lnTo>
                    <a:lnTo>
                      <a:pt x="1148375" y="663894"/>
                    </a:lnTo>
                    <a:lnTo>
                      <a:pt x="1171862" y="663894"/>
                    </a:lnTo>
                    <a:lnTo>
                      <a:pt x="1171862" y="675858"/>
                    </a:lnTo>
                    <a:lnTo>
                      <a:pt x="1195529" y="675858"/>
                    </a:lnTo>
                    <a:lnTo>
                      <a:pt x="1195529" y="687643"/>
                    </a:lnTo>
                    <a:lnTo>
                      <a:pt x="1207362" y="687643"/>
                    </a:lnTo>
                    <a:lnTo>
                      <a:pt x="1207362" y="699606"/>
                    </a:lnTo>
                    <a:lnTo>
                      <a:pt x="1213279" y="699606"/>
                    </a:lnTo>
                    <a:lnTo>
                      <a:pt x="1213279" y="711570"/>
                    </a:lnTo>
                    <a:lnTo>
                      <a:pt x="1230850" y="711570"/>
                    </a:lnTo>
                    <a:lnTo>
                      <a:pt x="1230850" y="723534"/>
                    </a:lnTo>
                    <a:lnTo>
                      <a:pt x="1248420" y="723534"/>
                    </a:lnTo>
                    <a:lnTo>
                      <a:pt x="1248420" y="735676"/>
                    </a:lnTo>
                    <a:lnTo>
                      <a:pt x="1307408" y="735676"/>
                    </a:lnTo>
                    <a:lnTo>
                      <a:pt x="1307408" y="748175"/>
                    </a:lnTo>
                    <a:lnTo>
                      <a:pt x="1319062" y="748175"/>
                    </a:lnTo>
                    <a:lnTo>
                      <a:pt x="1319062" y="760853"/>
                    </a:lnTo>
                    <a:lnTo>
                      <a:pt x="1336991" y="760853"/>
                    </a:lnTo>
                    <a:lnTo>
                      <a:pt x="1336991" y="773710"/>
                    </a:lnTo>
                    <a:lnTo>
                      <a:pt x="1348646" y="773710"/>
                    </a:lnTo>
                    <a:lnTo>
                      <a:pt x="1348646" y="786566"/>
                    </a:lnTo>
                    <a:lnTo>
                      <a:pt x="1372133" y="786566"/>
                    </a:lnTo>
                    <a:lnTo>
                      <a:pt x="1372133" y="799423"/>
                    </a:lnTo>
                    <a:lnTo>
                      <a:pt x="1460524" y="799423"/>
                    </a:lnTo>
                    <a:lnTo>
                      <a:pt x="1460524" y="812636"/>
                    </a:lnTo>
                    <a:lnTo>
                      <a:pt x="1519512" y="812636"/>
                    </a:lnTo>
                    <a:lnTo>
                      <a:pt x="1519512" y="825671"/>
                    </a:lnTo>
                    <a:lnTo>
                      <a:pt x="1537083" y="825671"/>
                    </a:lnTo>
                    <a:lnTo>
                      <a:pt x="1537083" y="839063"/>
                    </a:lnTo>
                    <a:lnTo>
                      <a:pt x="1554654" y="839063"/>
                    </a:lnTo>
                    <a:lnTo>
                      <a:pt x="1554654" y="879240"/>
                    </a:lnTo>
                    <a:lnTo>
                      <a:pt x="1601808" y="879240"/>
                    </a:lnTo>
                    <a:lnTo>
                      <a:pt x="1601808" y="892632"/>
                    </a:lnTo>
                    <a:lnTo>
                      <a:pt x="1625295" y="892632"/>
                    </a:lnTo>
                    <a:lnTo>
                      <a:pt x="1625295" y="906024"/>
                    </a:lnTo>
                    <a:lnTo>
                      <a:pt x="1637129" y="906024"/>
                    </a:lnTo>
                    <a:lnTo>
                      <a:pt x="1637129" y="919595"/>
                    </a:lnTo>
                    <a:lnTo>
                      <a:pt x="1654879" y="919595"/>
                    </a:lnTo>
                    <a:lnTo>
                      <a:pt x="1654879" y="946736"/>
                    </a:lnTo>
                    <a:lnTo>
                      <a:pt x="1719783" y="946736"/>
                    </a:lnTo>
                    <a:lnTo>
                      <a:pt x="1719783" y="960486"/>
                    </a:lnTo>
                    <a:lnTo>
                      <a:pt x="1725520" y="960486"/>
                    </a:lnTo>
                    <a:lnTo>
                      <a:pt x="1725520" y="974413"/>
                    </a:lnTo>
                    <a:lnTo>
                      <a:pt x="1731437" y="974413"/>
                    </a:lnTo>
                    <a:lnTo>
                      <a:pt x="1731437" y="1002091"/>
                    </a:lnTo>
                    <a:lnTo>
                      <a:pt x="1766758" y="1002091"/>
                    </a:lnTo>
                    <a:lnTo>
                      <a:pt x="1766758" y="1016018"/>
                    </a:lnTo>
                    <a:lnTo>
                      <a:pt x="1772674" y="1016018"/>
                    </a:lnTo>
                    <a:lnTo>
                      <a:pt x="1772674" y="1030303"/>
                    </a:lnTo>
                    <a:lnTo>
                      <a:pt x="1802079" y="1030303"/>
                    </a:lnTo>
                    <a:lnTo>
                      <a:pt x="1802079" y="1044410"/>
                    </a:lnTo>
                    <a:lnTo>
                      <a:pt x="1872899" y="1044410"/>
                    </a:lnTo>
                    <a:lnTo>
                      <a:pt x="1872899" y="1058695"/>
                    </a:lnTo>
                    <a:lnTo>
                      <a:pt x="1884554" y="1058695"/>
                    </a:lnTo>
                    <a:lnTo>
                      <a:pt x="1884554" y="1072980"/>
                    </a:lnTo>
                    <a:lnTo>
                      <a:pt x="1925791" y="1072980"/>
                    </a:lnTo>
                    <a:lnTo>
                      <a:pt x="1925791" y="1087265"/>
                    </a:lnTo>
                    <a:lnTo>
                      <a:pt x="1937445" y="1087265"/>
                    </a:lnTo>
                    <a:lnTo>
                      <a:pt x="1937445" y="1101728"/>
                    </a:lnTo>
                    <a:lnTo>
                      <a:pt x="1972945" y="1101728"/>
                    </a:lnTo>
                    <a:lnTo>
                      <a:pt x="1972945" y="1131013"/>
                    </a:lnTo>
                    <a:lnTo>
                      <a:pt x="1978862" y="1131013"/>
                    </a:lnTo>
                    <a:lnTo>
                      <a:pt x="1978862" y="1145655"/>
                    </a:lnTo>
                    <a:lnTo>
                      <a:pt x="1984599" y="1145655"/>
                    </a:lnTo>
                    <a:lnTo>
                      <a:pt x="1984599" y="1160297"/>
                    </a:lnTo>
                    <a:lnTo>
                      <a:pt x="1996433" y="1160297"/>
                    </a:lnTo>
                    <a:lnTo>
                      <a:pt x="1996433" y="1174939"/>
                    </a:lnTo>
                    <a:lnTo>
                      <a:pt x="2049504" y="1174939"/>
                    </a:lnTo>
                    <a:lnTo>
                      <a:pt x="2049504" y="1189938"/>
                    </a:lnTo>
                    <a:lnTo>
                      <a:pt x="2061158" y="1189938"/>
                    </a:lnTo>
                    <a:lnTo>
                      <a:pt x="2061158" y="1204937"/>
                    </a:lnTo>
                    <a:lnTo>
                      <a:pt x="2179133" y="1204937"/>
                    </a:lnTo>
                    <a:lnTo>
                      <a:pt x="2179133" y="1220115"/>
                    </a:lnTo>
                    <a:lnTo>
                      <a:pt x="2249774" y="1220115"/>
                    </a:lnTo>
                    <a:lnTo>
                      <a:pt x="2249774" y="1236007"/>
                    </a:lnTo>
                    <a:lnTo>
                      <a:pt x="2261428" y="1236007"/>
                    </a:lnTo>
                    <a:lnTo>
                      <a:pt x="2261428" y="1251899"/>
                    </a:lnTo>
                    <a:lnTo>
                      <a:pt x="2408808" y="1251899"/>
                    </a:lnTo>
                    <a:lnTo>
                      <a:pt x="2408808" y="1268862"/>
                    </a:lnTo>
                    <a:lnTo>
                      <a:pt x="2414545" y="1268862"/>
                    </a:lnTo>
                    <a:lnTo>
                      <a:pt x="2414545" y="1285826"/>
                    </a:lnTo>
                    <a:lnTo>
                      <a:pt x="2443949" y="1285826"/>
                    </a:lnTo>
                    <a:lnTo>
                      <a:pt x="2443949" y="1302968"/>
                    </a:lnTo>
                    <a:lnTo>
                      <a:pt x="2491103" y="1302968"/>
                    </a:lnTo>
                    <a:lnTo>
                      <a:pt x="2491103" y="1320824"/>
                    </a:lnTo>
                    <a:lnTo>
                      <a:pt x="2620733" y="1320824"/>
                    </a:lnTo>
                    <a:lnTo>
                      <a:pt x="2620733" y="1339930"/>
                    </a:lnTo>
                    <a:lnTo>
                      <a:pt x="2779766" y="1339930"/>
                    </a:lnTo>
                    <a:lnTo>
                      <a:pt x="2779766" y="1360286"/>
                    </a:lnTo>
                    <a:lnTo>
                      <a:pt x="2868158" y="1360286"/>
                    </a:lnTo>
                    <a:lnTo>
                      <a:pt x="2868158" y="1381178"/>
                    </a:lnTo>
                    <a:lnTo>
                      <a:pt x="2885728" y="1381178"/>
                    </a:lnTo>
                    <a:lnTo>
                      <a:pt x="2885728" y="1401891"/>
                    </a:lnTo>
                    <a:lnTo>
                      <a:pt x="2891645" y="1401891"/>
                    </a:lnTo>
                    <a:lnTo>
                      <a:pt x="2891645" y="1422783"/>
                    </a:lnTo>
                    <a:lnTo>
                      <a:pt x="2903299" y="1422783"/>
                    </a:lnTo>
                    <a:lnTo>
                      <a:pt x="2903299" y="1444032"/>
                    </a:lnTo>
                    <a:lnTo>
                      <a:pt x="2950453" y="1444032"/>
                    </a:lnTo>
                    <a:lnTo>
                      <a:pt x="2950453" y="1465281"/>
                    </a:lnTo>
                    <a:lnTo>
                      <a:pt x="2974120" y="1465281"/>
                    </a:lnTo>
                    <a:lnTo>
                      <a:pt x="2974120" y="1486530"/>
                    </a:lnTo>
                    <a:lnTo>
                      <a:pt x="3156641" y="1486530"/>
                    </a:lnTo>
                    <a:lnTo>
                      <a:pt x="3156641" y="1509028"/>
                    </a:lnTo>
                    <a:lnTo>
                      <a:pt x="3162557" y="1509028"/>
                    </a:lnTo>
                    <a:lnTo>
                      <a:pt x="3162557" y="1531170"/>
                    </a:lnTo>
                    <a:lnTo>
                      <a:pt x="3168474" y="1531170"/>
                    </a:lnTo>
                    <a:lnTo>
                      <a:pt x="3168474" y="1553669"/>
                    </a:lnTo>
                    <a:lnTo>
                      <a:pt x="3250949" y="1553669"/>
                    </a:lnTo>
                    <a:lnTo>
                      <a:pt x="3250949" y="1575989"/>
                    </a:lnTo>
                    <a:lnTo>
                      <a:pt x="3262603" y="1575989"/>
                    </a:lnTo>
                    <a:lnTo>
                      <a:pt x="3262603" y="1598310"/>
                    </a:lnTo>
                    <a:lnTo>
                      <a:pt x="3268520" y="1598310"/>
                    </a:lnTo>
                    <a:lnTo>
                      <a:pt x="3268520" y="1620630"/>
                    </a:lnTo>
                    <a:lnTo>
                      <a:pt x="3280353" y="1620630"/>
                    </a:lnTo>
                    <a:lnTo>
                      <a:pt x="3280353" y="1643129"/>
                    </a:lnTo>
                    <a:lnTo>
                      <a:pt x="3327507" y="1643129"/>
                    </a:lnTo>
                    <a:lnTo>
                      <a:pt x="3327507" y="1665449"/>
                    </a:lnTo>
                    <a:lnTo>
                      <a:pt x="3339161" y="1665449"/>
                    </a:lnTo>
                    <a:lnTo>
                      <a:pt x="3339161" y="1687769"/>
                    </a:lnTo>
                    <a:lnTo>
                      <a:pt x="3345078" y="1687769"/>
                    </a:lnTo>
                    <a:lnTo>
                      <a:pt x="3345078" y="1710089"/>
                    </a:lnTo>
                    <a:lnTo>
                      <a:pt x="3356911" y="1710089"/>
                    </a:lnTo>
                    <a:lnTo>
                      <a:pt x="3356911" y="1732410"/>
                    </a:lnTo>
                    <a:lnTo>
                      <a:pt x="3380399" y="1732410"/>
                    </a:lnTo>
                    <a:lnTo>
                      <a:pt x="3380399" y="1754908"/>
                    </a:lnTo>
                    <a:lnTo>
                      <a:pt x="3392232" y="1754908"/>
                    </a:lnTo>
                    <a:lnTo>
                      <a:pt x="3392232" y="1777229"/>
                    </a:lnTo>
                    <a:lnTo>
                      <a:pt x="3686812" y="1777229"/>
                    </a:lnTo>
                    <a:lnTo>
                      <a:pt x="3686812" y="1804906"/>
                    </a:lnTo>
                    <a:lnTo>
                      <a:pt x="3733786" y="1804906"/>
                    </a:lnTo>
                    <a:lnTo>
                      <a:pt x="3733786" y="1832583"/>
                    </a:lnTo>
                    <a:lnTo>
                      <a:pt x="3792595" y="1832583"/>
                    </a:lnTo>
                    <a:lnTo>
                      <a:pt x="3792595" y="1861867"/>
                    </a:lnTo>
                    <a:lnTo>
                      <a:pt x="3839928" y="1861867"/>
                    </a:lnTo>
                    <a:lnTo>
                      <a:pt x="3839928" y="1891151"/>
                    </a:lnTo>
                    <a:lnTo>
                      <a:pt x="3851582" y="1891151"/>
                    </a:lnTo>
                    <a:lnTo>
                      <a:pt x="3851582" y="1920257"/>
                    </a:lnTo>
                    <a:lnTo>
                      <a:pt x="4057590" y="1920257"/>
                    </a:lnTo>
                    <a:lnTo>
                      <a:pt x="4057590" y="1956684"/>
                    </a:lnTo>
                    <a:lnTo>
                      <a:pt x="4199053" y="1956684"/>
                    </a:lnTo>
                    <a:lnTo>
                      <a:pt x="4199053" y="1993289"/>
                    </a:lnTo>
                    <a:lnTo>
                      <a:pt x="4210707" y="1993289"/>
                    </a:lnTo>
                    <a:lnTo>
                      <a:pt x="4210707" y="2029894"/>
                    </a:lnTo>
                    <a:lnTo>
                      <a:pt x="4334420" y="2029894"/>
                    </a:lnTo>
                    <a:lnTo>
                      <a:pt x="4334420" y="2066321"/>
                    </a:lnTo>
                    <a:lnTo>
                      <a:pt x="4381574" y="2066321"/>
                    </a:lnTo>
                    <a:lnTo>
                      <a:pt x="4381574" y="2102748"/>
                    </a:lnTo>
                    <a:lnTo>
                      <a:pt x="4587582" y="2102748"/>
                    </a:lnTo>
                    <a:lnTo>
                      <a:pt x="4587582" y="2145424"/>
                    </a:lnTo>
                    <a:lnTo>
                      <a:pt x="4605511" y="2145424"/>
                    </a:lnTo>
                    <a:lnTo>
                      <a:pt x="4605511" y="2188100"/>
                    </a:lnTo>
                    <a:lnTo>
                      <a:pt x="6048286" y="2188100"/>
                    </a:lnTo>
                    <a:lnTo>
                      <a:pt x="6048286" y="2244883"/>
                    </a:lnTo>
                    <a:lnTo>
                      <a:pt x="6213236" y="2244883"/>
                    </a:lnTo>
                  </a:path>
                </a:pathLst>
              </a:custGeom>
              <a:noFill/>
              <a:ln w="19050" cap="flat">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1" name="Freeform 261"/>
              <p:cNvSpPr/>
              <p:nvPr/>
            </p:nvSpPr>
            <p:spPr>
              <a:xfrm>
                <a:off x="9097192" y="3920580"/>
                <a:ext cx="3047" cy="4285"/>
              </a:xfrm>
              <a:custGeom>
                <a:avLst/>
                <a:gdLst>
                  <a:gd name="connsiteX0" fmla="*/ 3048 w 3047"/>
                  <a:gd name="connsiteY0" fmla="*/ 4286 h 4285"/>
                  <a:gd name="connsiteX1" fmla="*/ 0 w 3047"/>
                  <a:gd name="connsiteY1" fmla="*/ 0 h 4285"/>
                </a:gdLst>
                <a:ahLst/>
                <a:cxnLst>
                  <a:cxn ang="0">
                    <a:pos x="connsiteX0" y="connsiteY0"/>
                  </a:cxn>
                  <a:cxn ang="0">
                    <a:pos x="connsiteX1" y="connsiteY1"/>
                  </a:cxn>
                </a:cxnLst>
                <a:rect l="l" t="t" r="r" b="b"/>
                <a:pathLst>
                  <a:path w="3047" h="4285">
                    <a:moveTo>
                      <a:pt x="3048" y="4286"/>
                    </a:moveTo>
                    <a:lnTo>
                      <a:pt x="0" y="0"/>
                    </a:lnTo>
                  </a:path>
                </a:pathLst>
              </a:custGeom>
              <a:ln w="8960" cap="flat">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2" name="Freeform 262"/>
              <p:cNvSpPr/>
              <p:nvPr/>
            </p:nvSpPr>
            <p:spPr>
              <a:xfrm>
                <a:off x="2937028" y="166302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3" name="Freeform 263"/>
              <p:cNvSpPr/>
              <p:nvPr/>
            </p:nvSpPr>
            <p:spPr>
              <a:xfrm>
                <a:off x="2904755" y="169516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4" name="Freeform 264"/>
              <p:cNvSpPr/>
              <p:nvPr/>
            </p:nvSpPr>
            <p:spPr>
              <a:xfrm>
                <a:off x="2937028" y="166302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5" name="Freeform 265"/>
              <p:cNvSpPr/>
              <p:nvPr/>
            </p:nvSpPr>
            <p:spPr>
              <a:xfrm>
                <a:off x="2910492" y="170498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6" name="Freeform 266"/>
              <p:cNvSpPr/>
              <p:nvPr/>
            </p:nvSpPr>
            <p:spPr>
              <a:xfrm>
                <a:off x="2942765" y="16728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7" name="Freeform 267"/>
              <p:cNvSpPr/>
              <p:nvPr/>
            </p:nvSpPr>
            <p:spPr>
              <a:xfrm>
                <a:off x="2945992" y="172462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8" name="Freeform 268"/>
              <p:cNvSpPr/>
              <p:nvPr/>
            </p:nvSpPr>
            <p:spPr>
              <a:xfrm>
                <a:off x="2978086" y="169266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59" name="Freeform 269"/>
              <p:cNvSpPr/>
              <p:nvPr/>
            </p:nvSpPr>
            <p:spPr>
              <a:xfrm>
                <a:off x="2957646" y="172462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0" name="Freeform 270"/>
              <p:cNvSpPr/>
              <p:nvPr/>
            </p:nvSpPr>
            <p:spPr>
              <a:xfrm>
                <a:off x="2989919" y="169266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1" name="Freeform 271"/>
              <p:cNvSpPr/>
              <p:nvPr/>
            </p:nvSpPr>
            <p:spPr>
              <a:xfrm>
                <a:off x="3013586" y="169266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2" name="Freeform 272"/>
              <p:cNvSpPr/>
              <p:nvPr/>
            </p:nvSpPr>
            <p:spPr>
              <a:xfrm>
                <a:off x="2981313" y="172462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3" name="Freeform 273"/>
              <p:cNvSpPr/>
              <p:nvPr/>
            </p:nvSpPr>
            <p:spPr>
              <a:xfrm>
                <a:off x="3013586" y="169266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4" name="Freeform 274"/>
              <p:cNvSpPr/>
              <p:nvPr/>
            </p:nvSpPr>
            <p:spPr>
              <a:xfrm>
                <a:off x="3028288" y="173462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5" name="Freeform 275"/>
              <p:cNvSpPr/>
              <p:nvPr/>
            </p:nvSpPr>
            <p:spPr>
              <a:xfrm>
                <a:off x="3060561" y="1702660"/>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6" name="Freeform 276"/>
              <p:cNvSpPr/>
              <p:nvPr/>
            </p:nvSpPr>
            <p:spPr>
              <a:xfrm>
                <a:off x="3063788" y="175497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7" name="Freeform 277"/>
              <p:cNvSpPr/>
              <p:nvPr/>
            </p:nvSpPr>
            <p:spPr>
              <a:xfrm>
                <a:off x="3095882" y="172283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8" name="Freeform 278"/>
              <p:cNvSpPr/>
              <p:nvPr/>
            </p:nvSpPr>
            <p:spPr>
              <a:xfrm>
                <a:off x="3110763" y="176515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69" name="Freeform 279"/>
              <p:cNvSpPr/>
              <p:nvPr/>
            </p:nvSpPr>
            <p:spPr>
              <a:xfrm>
                <a:off x="3143036" y="173301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0" name="Freeform 280"/>
              <p:cNvSpPr/>
              <p:nvPr/>
            </p:nvSpPr>
            <p:spPr>
              <a:xfrm>
                <a:off x="3128513" y="176515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1" name="Freeform 281"/>
              <p:cNvSpPr/>
              <p:nvPr/>
            </p:nvSpPr>
            <p:spPr>
              <a:xfrm>
                <a:off x="3160786" y="173301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2" name="Freeform 282"/>
              <p:cNvSpPr/>
              <p:nvPr/>
            </p:nvSpPr>
            <p:spPr>
              <a:xfrm>
                <a:off x="3157917" y="176515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3" name="Freeform 283"/>
              <p:cNvSpPr/>
              <p:nvPr/>
            </p:nvSpPr>
            <p:spPr>
              <a:xfrm>
                <a:off x="3190190" y="173301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4" name="Freeform 284"/>
              <p:cNvSpPr/>
              <p:nvPr/>
            </p:nvSpPr>
            <p:spPr>
              <a:xfrm>
                <a:off x="3163834" y="176515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5" name="Freeform 285"/>
              <p:cNvSpPr/>
              <p:nvPr/>
            </p:nvSpPr>
            <p:spPr>
              <a:xfrm>
                <a:off x="3196107" y="173301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6" name="Freeform 286"/>
              <p:cNvSpPr/>
              <p:nvPr/>
            </p:nvSpPr>
            <p:spPr>
              <a:xfrm>
                <a:off x="3269796" y="183729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7" name="Freeform 287"/>
              <p:cNvSpPr/>
              <p:nvPr/>
            </p:nvSpPr>
            <p:spPr>
              <a:xfrm>
                <a:off x="3302069" y="180515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8" name="Freeform 288"/>
              <p:cNvSpPr/>
              <p:nvPr/>
            </p:nvSpPr>
            <p:spPr>
              <a:xfrm>
                <a:off x="3269796" y="183729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79" name="Freeform 289"/>
              <p:cNvSpPr/>
              <p:nvPr/>
            </p:nvSpPr>
            <p:spPr>
              <a:xfrm>
                <a:off x="3302069" y="180515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0" name="Freeform 290"/>
              <p:cNvSpPr/>
              <p:nvPr/>
            </p:nvSpPr>
            <p:spPr>
              <a:xfrm>
                <a:off x="3316951" y="18685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1" name="Freeform 291"/>
              <p:cNvSpPr/>
              <p:nvPr/>
            </p:nvSpPr>
            <p:spPr>
              <a:xfrm>
                <a:off x="3349223" y="183640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2" name="Freeform 292"/>
              <p:cNvSpPr/>
              <p:nvPr/>
            </p:nvSpPr>
            <p:spPr>
              <a:xfrm>
                <a:off x="3322867" y="18685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3" name="Freeform 293"/>
              <p:cNvSpPr/>
              <p:nvPr/>
            </p:nvSpPr>
            <p:spPr>
              <a:xfrm>
                <a:off x="3355140" y="183640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4" name="Freeform 294"/>
              <p:cNvSpPr/>
              <p:nvPr/>
            </p:nvSpPr>
            <p:spPr>
              <a:xfrm>
                <a:off x="3358188" y="18685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5" name="Freeform 295"/>
              <p:cNvSpPr/>
              <p:nvPr/>
            </p:nvSpPr>
            <p:spPr>
              <a:xfrm>
                <a:off x="3390461" y="183640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6" name="Freeform 296"/>
              <p:cNvSpPr/>
              <p:nvPr/>
            </p:nvSpPr>
            <p:spPr>
              <a:xfrm>
                <a:off x="3393509" y="188961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7" name="Freeform 297"/>
              <p:cNvSpPr/>
              <p:nvPr/>
            </p:nvSpPr>
            <p:spPr>
              <a:xfrm>
                <a:off x="3425782" y="185747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8" name="Freeform 298"/>
              <p:cNvSpPr/>
              <p:nvPr/>
            </p:nvSpPr>
            <p:spPr>
              <a:xfrm>
                <a:off x="3393509" y="188961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89" name="Freeform 299"/>
              <p:cNvSpPr/>
              <p:nvPr/>
            </p:nvSpPr>
            <p:spPr>
              <a:xfrm>
                <a:off x="3425782" y="185747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0" name="Freeform 300"/>
              <p:cNvSpPr/>
              <p:nvPr/>
            </p:nvSpPr>
            <p:spPr>
              <a:xfrm>
                <a:off x="3422913" y="191086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1" name="Freeform 301"/>
              <p:cNvSpPr/>
              <p:nvPr/>
            </p:nvSpPr>
            <p:spPr>
              <a:xfrm>
                <a:off x="3455186" y="187872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2" name="Freeform 302"/>
              <p:cNvSpPr/>
              <p:nvPr/>
            </p:nvSpPr>
            <p:spPr>
              <a:xfrm>
                <a:off x="3487638" y="196461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3" name="Freeform 303"/>
              <p:cNvSpPr/>
              <p:nvPr/>
            </p:nvSpPr>
            <p:spPr>
              <a:xfrm>
                <a:off x="3519911" y="193247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4" name="Freeform 304"/>
              <p:cNvSpPr/>
              <p:nvPr/>
            </p:nvSpPr>
            <p:spPr>
              <a:xfrm>
                <a:off x="3540709" y="2007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5" name="Freeform 305"/>
              <p:cNvSpPr/>
              <p:nvPr/>
            </p:nvSpPr>
            <p:spPr>
              <a:xfrm>
                <a:off x="3572982" y="1975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6" name="Freeform 306"/>
              <p:cNvSpPr/>
              <p:nvPr/>
            </p:nvSpPr>
            <p:spPr>
              <a:xfrm>
                <a:off x="3576030"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7" name="Freeform 307"/>
              <p:cNvSpPr/>
              <p:nvPr/>
            </p:nvSpPr>
            <p:spPr>
              <a:xfrm>
                <a:off x="3608302"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8" name="Freeform 308"/>
              <p:cNvSpPr/>
              <p:nvPr/>
            </p:nvSpPr>
            <p:spPr>
              <a:xfrm>
                <a:off x="3581946"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999" name="Freeform 309"/>
              <p:cNvSpPr/>
              <p:nvPr/>
            </p:nvSpPr>
            <p:spPr>
              <a:xfrm>
                <a:off x="3614219"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0" name="Freeform 310"/>
              <p:cNvSpPr/>
              <p:nvPr/>
            </p:nvSpPr>
            <p:spPr>
              <a:xfrm>
                <a:off x="3611350"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1" name="Freeform 311"/>
              <p:cNvSpPr/>
              <p:nvPr/>
            </p:nvSpPr>
            <p:spPr>
              <a:xfrm>
                <a:off x="3643623"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2" name="Freeform 312"/>
              <p:cNvSpPr/>
              <p:nvPr/>
            </p:nvSpPr>
            <p:spPr>
              <a:xfrm>
                <a:off x="3611350"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3" name="Freeform 313"/>
              <p:cNvSpPr/>
              <p:nvPr/>
            </p:nvSpPr>
            <p:spPr>
              <a:xfrm>
                <a:off x="3643623"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4" name="Freeform 314"/>
              <p:cNvSpPr/>
              <p:nvPr/>
            </p:nvSpPr>
            <p:spPr>
              <a:xfrm>
                <a:off x="3617267" y="204032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5" name="Freeform 315"/>
              <p:cNvSpPr/>
              <p:nvPr/>
            </p:nvSpPr>
            <p:spPr>
              <a:xfrm>
                <a:off x="3649540" y="20081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6" name="Freeform 316"/>
              <p:cNvSpPr/>
              <p:nvPr/>
            </p:nvSpPr>
            <p:spPr>
              <a:xfrm>
                <a:off x="3640754" y="206246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7" name="Freeform 317"/>
              <p:cNvSpPr/>
              <p:nvPr/>
            </p:nvSpPr>
            <p:spPr>
              <a:xfrm>
                <a:off x="3673027" y="203032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8" name="Freeform 318"/>
              <p:cNvSpPr/>
              <p:nvPr/>
            </p:nvSpPr>
            <p:spPr>
              <a:xfrm>
                <a:off x="3652588" y="210728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09" name="Freeform 319"/>
              <p:cNvSpPr/>
              <p:nvPr/>
            </p:nvSpPr>
            <p:spPr>
              <a:xfrm>
                <a:off x="3684861" y="2075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0" name="Freeform 320"/>
              <p:cNvSpPr/>
              <p:nvPr/>
            </p:nvSpPr>
            <p:spPr>
              <a:xfrm>
                <a:off x="3652588" y="210728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1" name="Freeform 321"/>
              <p:cNvSpPr/>
              <p:nvPr/>
            </p:nvSpPr>
            <p:spPr>
              <a:xfrm>
                <a:off x="3684861" y="2075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2" name="Freeform 322"/>
              <p:cNvSpPr/>
              <p:nvPr/>
            </p:nvSpPr>
            <p:spPr>
              <a:xfrm>
                <a:off x="3658505" y="210728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3" name="Freeform 323"/>
              <p:cNvSpPr/>
              <p:nvPr/>
            </p:nvSpPr>
            <p:spPr>
              <a:xfrm>
                <a:off x="3690777" y="2075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4" name="Freeform 324"/>
              <p:cNvSpPr/>
              <p:nvPr/>
            </p:nvSpPr>
            <p:spPr>
              <a:xfrm>
                <a:off x="3687909" y="214156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5" name="Freeform 325"/>
              <p:cNvSpPr/>
              <p:nvPr/>
            </p:nvSpPr>
            <p:spPr>
              <a:xfrm>
                <a:off x="3720181" y="210942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6" name="Freeform 326"/>
              <p:cNvSpPr/>
              <p:nvPr/>
            </p:nvSpPr>
            <p:spPr>
              <a:xfrm>
                <a:off x="3723229" y="21644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7" name="Freeform 327"/>
              <p:cNvSpPr/>
              <p:nvPr/>
            </p:nvSpPr>
            <p:spPr>
              <a:xfrm>
                <a:off x="3755502" y="213228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8" name="Freeform 328"/>
              <p:cNvSpPr/>
              <p:nvPr/>
            </p:nvSpPr>
            <p:spPr>
              <a:xfrm>
                <a:off x="3858775" y="223370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19" name="Freeform 329"/>
              <p:cNvSpPr/>
              <p:nvPr/>
            </p:nvSpPr>
            <p:spPr>
              <a:xfrm>
                <a:off x="3891048" y="220156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0" name="Freeform 330"/>
              <p:cNvSpPr/>
              <p:nvPr/>
            </p:nvSpPr>
            <p:spPr>
              <a:xfrm>
                <a:off x="3864692" y="223370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1" name="Freeform 331"/>
              <p:cNvSpPr/>
              <p:nvPr/>
            </p:nvSpPr>
            <p:spPr>
              <a:xfrm>
                <a:off x="3896786" y="220156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2" name="Freeform 332"/>
              <p:cNvSpPr/>
              <p:nvPr/>
            </p:nvSpPr>
            <p:spPr>
              <a:xfrm>
                <a:off x="3958821" y="229209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3" name="Freeform 333"/>
              <p:cNvSpPr/>
              <p:nvPr/>
            </p:nvSpPr>
            <p:spPr>
              <a:xfrm>
                <a:off x="3991094" y="225995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4" name="Freeform 334"/>
              <p:cNvSpPr/>
              <p:nvPr/>
            </p:nvSpPr>
            <p:spPr>
              <a:xfrm>
                <a:off x="3964738" y="229209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5" name="Freeform 335"/>
              <p:cNvSpPr/>
              <p:nvPr/>
            </p:nvSpPr>
            <p:spPr>
              <a:xfrm>
                <a:off x="3997011" y="225995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6" name="Freeform 336"/>
              <p:cNvSpPr/>
              <p:nvPr/>
            </p:nvSpPr>
            <p:spPr>
              <a:xfrm>
                <a:off x="4011892" y="233959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7" name="Freeform 337"/>
              <p:cNvSpPr/>
              <p:nvPr/>
            </p:nvSpPr>
            <p:spPr>
              <a:xfrm>
                <a:off x="4044165" y="230745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8" name="Freeform 338"/>
              <p:cNvSpPr/>
              <p:nvPr/>
            </p:nvSpPr>
            <p:spPr>
              <a:xfrm>
                <a:off x="4094367" y="239923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29" name="Freeform 339"/>
              <p:cNvSpPr/>
              <p:nvPr/>
            </p:nvSpPr>
            <p:spPr>
              <a:xfrm>
                <a:off x="4126460" y="236709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0" name="Freeform 340"/>
              <p:cNvSpPr/>
              <p:nvPr/>
            </p:nvSpPr>
            <p:spPr>
              <a:xfrm>
                <a:off x="4094367" y="239923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1" name="Freeform 341"/>
              <p:cNvSpPr/>
              <p:nvPr/>
            </p:nvSpPr>
            <p:spPr>
              <a:xfrm>
                <a:off x="4126460" y="236709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2" name="Freeform 342"/>
              <p:cNvSpPr/>
              <p:nvPr/>
            </p:nvSpPr>
            <p:spPr>
              <a:xfrm>
                <a:off x="4100104"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3" name="Freeform 343"/>
              <p:cNvSpPr/>
              <p:nvPr/>
            </p:nvSpPr>
            <p:spPr>
              <a:xfrm>
                <a:off x="4132377"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4" name="Freeform 344"/>
              <p:cNvSpPr/>
              <p:nvPr/>
            </p:nvSpPr>
            <p:spPr>
              <a:xfrm>
                <a:off x="4106021"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5" name="Freeform 345"/>
              <p:cNvSpPr/>
              <p:nvPr/>
            </p:nvSpPr>
            <p:spPr>
              <a:xfrm>
                <a:off x="4138294"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6" name="Freeform 346"/>
              <p:cNvSpPr/>
              <p:nvPr/>
            </p:nvSpPr>
            <p:spPr>
              <a:xfrm>
                <a:off x="4135604"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7" name="Freeform 347"/>
              <p:cNvSpPr/>
              <p:nvPr/>
            </p:nvSpPr>
            <p:spPr>
              <a:xfrm>
                <a:off x="4167877"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8" name="Freeform 348"/>
              <p:cNvSpPr/>
              <p:nvPr/>
            </p:nvSpPr>
            <p:spPr>
              <a:xfrm>
                <a:off x="4135604"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39" name="Freeform 349"/>
              <p:cNvSpPr/>
              <p:nvPr/>
            </p:nvSpPr>
            <p:spPr>
              <a:xfrm>
                <a:off x="4167877"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0" name="Freeform 350"/>
              <p:cNvSpPr/>
              <p:nvPr/>
            </p:nvSpPr>
            <p:spPr>
              <a:xfrm>
                <a:off x="4147258" y="24113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1" name="Freeform 351"/>
              <p:cNvSpPr/>
              <p:nvPr/>
            </p:nvSpPr>
            <p:spPr>
              <a:xfrm>
                <a:off x="4179531" y="237923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2" name="Freeform 352"/>
              <p:cNvSpPr/>
              <p:nvPr/>
            </p:nvSpPr>
            <p:spPr>
              <a:xfrm>
                <a:off x="4170925" y="243655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3" name="Freeform 353"/>
              <p:cNvSpPr/>
              <p:nvPr/>
            </p:nvSpPr>
            <p:spPr>
              <a:xfrm>
                <a:off x="4203019" y="240441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4" name="Freeform 354"/>
              <p:cNvSpPr/>
              <p:nvPr/>
            </p:nvSpPr>
            <p:spPr>
              <a:xfrm>
                <a:off x="4176663" y="243655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5" name="Freeform 355"/>
              <p:cNvSpPr/>
              <p:nvPr/>
            </p:nvSpPr>
            <p:spPr>
              <a:xfrm>
                <a:off x="4208935" y="240441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6" name="Freeform 356"/>
              <p:cNvSpPr/>
              <p:nvPr/>
            </p:nvSpPr>
            <p:spPr>
              <a:xfrm>
                <a:off x="4182579" y="243655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7" name="Freeform 357"/>
              <p:cNvSpPr/>
              <p:nvPr/>
            </p:nvSpPr>
            <p:spPr>
              <a:xfrm>
                <a:off x="4214852" y="240441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8" name="Freeform 358"/>
              <p:cNvSpPr/>
              <p:nvPr/>
            </p:nvSpPr>
            <p:spPr>
              <a:xfrm>
                <a:off x="4223817" y="247512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49" name="Freeform 359"/>
              <p:cNvSpPr/>
              <p:nvPr/>
            </p:nvSpPr>
            <p:spPr>
              <a:xfrm>
                <a:off x="4256090" y="244297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0" name="Freeform 360"/>
              <p:cNvSpPr/>
              <p:nvPr/>
            </p:nvSpPr>
            <p:spPr>
              <a:xfrm>
                <a:off x="4276888" y="247512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1" name="Freeform 361"/>
              <p:cNvSpPr/>
              <p:nvPr/>
            </p:nvSpPr>
            <p:spPr>
              <a:xfrm>
                <a:off x="4309160" y="244297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2" name="Freeform 362"/>
              <p:cNvSpPr/>
              <p:nvPr/>
            </p:nvSpPr>
            <p:spPr>
              <a:xfrm>
                <a:off x="4312208" y="248833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3" name="Freeform 363"/>
              <p:cNvSpPr/>
              <p:nvPr/>
            </p:nvSpPr>
            <p:spPr>
              <a:xfrm>
                <a:off x="4344481" y="245619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4" name="Freeform 364"/>
              <p:cNvSpPr/>
              <p:nvPr/>
            </p:nvSpPr>
            <p:spPr>
              <a:xfrm>
                <a:off x="4382850" y="250136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5" name="Freeform 365"/>
              <p:cNvSpPr/>
              <p:nvPr/>
            </p:nvSpPr>
            <p:spPr>
              <a:xfrm>
                <a:off x="4415123" y="2469406"/>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6" name="Freeform 366"/>
              <p:cNvSpPr/>
              <p:nvPr/>
            </p:nvSpPr>
            <p:spPr>
              <a:xfrm>
                <a:off x="4447754" y="2554937"/>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7" name="Freeform 367"/>
              <p:cNvSpPr/>
              <p:nvPr/>
            </p:nvSpPr>
            <p:spPr>
              <a:xfrm>
                <a:off x="4480027" y="2522796"/>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8" name="Freeform 368"/>
              <p:cNvSpPr/>
              <p:nvPr/>
            </p:nvSpPr>
            <p:spPr>
              <a:xfrm>
                <a:off x="4482896" y="25817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59" name="Freeform 369"/>
              <p:cNvSpPr/>
              <p:nvPr/>
            </p:nvSpPr>
            <p:spPr>
              <a:xfrm>
                <a:off x="4515169" y="254958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0" name="Freeform 370"/>
              <p:cNvSpPr/>
              <p:nvPr/>
            </p:nvSpPr>
            <p:spPr>
              <a:xfrm>
                <a:off x="4524313" y="262243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1" name="Freeform 371"/>
              <p:cNvSpPr/>
              <p:nvPr/>
            </p:nvSpPr>
            <p:spPr>
              <a:xfrm>
                <a:off x="4556585" y="259029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2" name="Freeform 372"/>
              <p:cNvSpPr/>
              <p:nvPr/>
            </p:nvSpPr>
            <p:spPr>
              <a:xfrm>
                <a:off x="4535967" y="262243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3" name="Freeform 373"/>
              <p:cNvSpPr/>
              <p:nvPr/>
            </p:nvSpPr>
            <p:spPr>
              <a:xfrm>
                <a:off x="4568240" y="259029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4" name="Freeform 374"/>
              <p:cNvSpPr/>
              <p:nvPr/>
            </p:nvSpPr>
            <p:spPr>
              <a:xfrm>
                <a:off x="4589038" y="267778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5" name="Freeform 375"/>
              <p:cNvSpPr/>
              <p:nvPr/>
            </p:nvSpPr>
            <p:spPr>
              <a:xfrm>
                <a:off x="4621310" y="264564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6" name="Freeform 376"/>
              <p:cNvSpPr/>
              <p:nvPr/>
            </p:nvSpPr>
            <p:spPr>
              <a:xfrm>
                <a:off x="4618442" y="269171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7" name="Freeform 377"/>
              <p:cNvSpPr/>
              <p:nvPr/>
            </p:nvSpPr>
            <p:spPr>
              <a:xfrm>
                <a:off x="4650714" y="265957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8" name="Freeform 378"/>
              <p:cNvSpPr/>
              <p:nvPr/>
            </p:nvSpPr>
            <p:spPr>
              <a:xfrm>
                <a:off x="4677429" y="2720107"/>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69" name="Freeform 379"/>
              <p:cNvSpPr/>
              <p:nvPr/>
            </p:nvSpPr>
            <p:spPr>
              <a:xfrm>
                <a:off x="4709702" y="268796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0" name="Freeform 380"/>
              <p:cNvSpPr/>
              <p:nvPr/>
            </p:nvSpPr>
            <p:spPr>
              <a:xfrm>
                <a:off x="4759725" y="274867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1" name="Freeform 381"/>
              <p:cNvSpPr/>
              <p:nvPr/>
            </p:nvSpPr>
            <p:spPr>
              <a:xfrm>
                <a:off x="4791998" y="271653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2" name="Freeform 382"/>
              <p:cNvSpPr/>
              <p:nvPr/>
            </p:nvSpPr>
            <p:spPr>
              <a:xfrm>
                <a:off x="4812796" y="277742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3" name="Freeform 383"/>
              <p:cNvSpPr/>
              <p:nvPr/>
            </p:nvSpPr>
            <p:spPr>
              <a:xfrm>
                <a:off x="4845069" y="27452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4" name="Freeform 384"/>
              <p:cNvSpPr/>
              <p:nvPr/>
            </p:nvSpPr>
            <p:spPr>
              <a:xfrm>
                <a:off x="4836283" y="283599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5" name="Freeform 385"/>
              <p:cNvSpPr/>
              <p:nvPr/>
            </p:nvSpPr>
            <p:spPr>
              <a:xfrm>
                <a:off x="4868556" y="280385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6" name="Freeform 386"/>
              <p:cNvSpPr/>
              <p:nvPr/>
            </p:nvSpPr>
            <p:spPr>
              <a:xfrm>
                <a:off x="4854033" y="285063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7" name="Freeform 387"/>
              <p:cNvSpPr/>
              <p:nvPr/>
            </p:nvSpPr>
            <p:spPr>
              <a:xfrm>
                <a:off x="4886306" y="281849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8" name="Freeform 388"/>
              <p:cNvSpPr/>
              <p:nvPr/>
            </p:nvSpPr>
            <p:spPr>
              <a:xfrm>
                <a:off x="5001233" y="288063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79" name="Freeform 389"/>
              <p:cNvSpPr/>
              <p:nvPr/>
            </p:nvSpPr>
            <p:spPr>
              <a:xfrm>
                <a:off x="5033506" y="284849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0" name="Freeform 390"/>
              <p:cNvSpPr/>
              <p:nvPr/>
            </p:nvSpPr>
            <p:spPr>
              <a:xfrm>
                <a:off x="5030817" y="28958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1" name="Freeform 391"/>
              <p:cNvSpPr/>
              <p:nvPr/>
            </p:nvSpPr>
            <p:spPr>
              <a:xfrm>
                <a:off x="5063089" y="286367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2" name="Freeform 392"/>
              <p:cNvSpPr/>
              <p:nvPr/>
            </p:nvSpPr>
            <p:spPr>
              <a:xfrm>
                <a:off x="5083708" y="28958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3" name="Freeform 393"/>
              <p:cNvSpPr/>
              <p:nvPr/>
            </p:nvSpPr>
            <p:spPr>
              <a:xfrm>
                <a:off x="5115981" y="286367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4" name="Freeform 394"/>
              <p:cNvSpPr/>
              <p:nvPr/>
            </p:nvSpPr>
            <p:spPr>
              <a:xfrm>
                <a:off x="5095362" y="28958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5" name="Freeform 395"/>
              <p:cNvSpPr/>
              <p:nvPr/>
            </p:nvSpPr>
            <p:spPr>
              <a:xfrm>
                <a:off x="5127635" y="286367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6" name="Freeform 396"/>
              <p:cNvSpPr/>
              <p:nvPr/>
            </p:nvSpPr>
            <p:spPr>
              <a:xfrm>
                <a:off x="5119029"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7" name="Freeform 397"/>
              <p:cNvSpPr/>
              <p:nvPr/>
            </p:nvSpPr>
            <p:spPr>
              <a:xfrm>
                <a:off x="5151302"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8" name="Freeform 398"/>
              <p:cNvSpPr/>
              <p:nvPr/>
            </p:nvSpPr>
            <p:spPr>
              <a:xfrm>
                <a:off x="5178017"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89" name="Freeform 399"/>
              <p:cNvSpPr/>
              <p:nvPr/>
            </p:nvSpPr>
            <p:spPr>
              <a:xfrm>
                <a:off x="5210289"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0" name="Freeform 400"/>
              <p:cNvSpPr/>
              <p:nvPr/>
            </p:nvSpPr>
            <p:spPr>
              <a:xfrm>
                <a:off x="5207421"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1" name="Freeform 401"/>
              <p:cNvSpPr/>
              <p:nvPr/>
            </p:nvSpPr>
            <p:spPr>
              <a:xfrm>
                <a:off x="5239693"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2" name="Freeform 402"/>
              <p:cNvSpPr/>
              <p:nvPr/>
            </p:nvSpPr>
            <p:spPr>
              <a:xfrm>
                <a:off x="5207421"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3" name="Freeform 403"/>
              <p:cNvSpPr/>
              <p:nvPr/>
            </p:nvSpPr>
            <p:spPr>
              <a:xfrm>
                <a:off x="5239693"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4" name="Freeform 404"/>
              <p:cNvSpPr/>
              <p:nvPr/>
            </p:nvSpPr>
            <p:spPr>
              <a:xfrm>
                <a:off x="5219075" y="292759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5" name="Freeform 405"/>
              <p:cNvSpPr/>
              <p:nvPr/>
            </p:nvSpPr>
            <p:spPr>
              <a:xfrm>
                <a:off x="5251348" y="289545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6" name="Freeform 406"/>
              <p:cNvSpPr/>
              <p:nvPr/>
            </p:nvSpPr>
            <p:spPr>
              <a:xfrm>
                <a:off x="5331133" y="297866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7" name="Freeform 407"/>
              <p:cNvSpPr/>
              <p:nvPr/>
            </p:nvSpPr>
            <p:spPr>
              <a:xfrm>
                <a:off x="5363406" y="294652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8" name="Freeform 408"/>
              <p:cNvSpPr/>
              <p:nvPr/>
            </p:nvSpPr>
            <p:spPr>
              <a:xfrm>
                <a:off x="5337050" y="297866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099" name="Freeform 409"/>
              <p:cNvSpPr/>
              <p:nvPr/>
            </p:nvSpPr>
            <p:spPr>
              <a:xfrm>
                <a:off x="5369323" y="294652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0" name="Freeform 410"/>
              <p:cNvSpPr/>
              <p:nvPr/>
            </p:nvSpPr>
            <p:spPr>
              <a:xfrm>
                <a:off x="5337050" y="297866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1" name="Freeform 411"/>
              <p:cNvSpPr/>
              <p:nvPr/>
            </p:nvSpPr>
            <p:spPr>
              <a:xfrm>
                <a:off x="5369323" y="294652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2" name="Freeform 412"/>
              <p:cNvSpPr/>
              <p:nvPr/>
            </p:nvSpPr>
            <p:spPr>
              <a:xfrm>
                <a:off x="5407691" y="29965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3" name="Freeform 413"/>
              <p:cNvSpPr/>
              <p:nvPr/>
            </p:nvSpPr>
            <p:spPr>
              <a:xfrm>
                <a:off x="5439964" y="29643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4" name="Freeform 414"/>
              <p:cNvSpPr/>
              <p:nvPr/>
            </p:nvSpPr>
            <p:spPr>
              <a:xfrm>
                <a:off x="5413608" y="29965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5" name="Freeform 415"/>
              <p:cNvSpPr/>
              <p:nvPr/>
            </p:nvSpPr>
            <p:spPr>
              <a:xfrm>
                <a:off x="5445881" y="29643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6" name="Freeform 416"/>
              <p:cNvSpPr/>
              <p:nvPr/>
            </p:nvSpPr>
            <p:spPr>
              <a:xfrm>
                <a:off x="5413608" y="29965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7" name="Freeform 417"/>
              <p:cNvSpPr/>
              <p:nvPr/>
            </p:nvSpPr>
            <p:spPr>
              <a:xfrm>
                <a:off x="5445881" y="29643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8" name="Freeform 418"/>
              <p:cNvSpPr/>
              <p:nvPr/>
            </p:nvSpPr>
            <p:spPr>
              <a:xfrm>
                <a:off x="5437096" y="299652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09" name="Freeform 419"/>
              <p:cNvSpPr/>
              <p:nvPr/>
            </p:nvSpPr>
            <p:spPr>
              <a:xfrm>
                <a:off x="5469368" y="296438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0" name="Freeform 420"/>
              <p:cNvSpPr/>
              <p:nvPr/>
            </p:nvSpPr>
            <p:spPr>
              <a:xfrm>
                <a:off x="5496083" y="3015628"/>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1" name="Freeform 421"/>
              <p:cNvSpPr/>
              <p:nvPr/>
            </p:nvSpPr>
            <p:spPr>
              <a:xfrm>
                <a:off x="5528177" y="298348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2" name="Freeform 422"/>
              <p:cNvSpPr/>
              <p:nvPr/>
            </p:nvSpPr>
            <p:spPr>
              <a:xfrm>
                <a:off x="5578379" y="301562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3" name="Freeform 423"/>
              <p:cNvSpPr/>
              <p:nvPr/>
            </p:nvSpPr>
            <p:spPr>
              <a:xfrm>
                <a:off x="5610652" y="298348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4" name="Freeform 424"/>
              <p:cNvSpPr/>
              <p:nvPr/>
            </p:nvSpPr>
            <p:spPr>
              <a:xfrm>
                <a:off x="5596129" y="301562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5" name="Freeform 425"/>
              <p:cNvSpPr/>
              <p:nvPr/>
            </p:nvSpPr>
            <p:spPr>
              <a:xfrm>
                <a:off x="5628402" y="298348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6" name="Freeform 426"/>
              <p:cNvSpPr/>
              <p:nvPr/>
            </p:nvSpPr>
            <p:spPr>
              <a:xfrm>
                <a:off x="5637366" y="303598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7" name="Freeform 427"/>
              <p:cNvSpPr/>
              <p:nvPr/>
            </p:nvSpPr>
            <p:spPr>
              <a:xfrm>
                <a:off x="5669639" y="300384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8" name="Freeform 428"/>
              <p:cNvSpPr/>
              <p:nvPr/>
            </p:nvSpPr>
            <p:spPr>
              <a:xfrm>
                <a:off x="5743329" y="309848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19" name="Freeform 429"/>
              <p:cNvSpPr/>
              <p:nvPr/>
            </p:nvSpPr>
            <p:spPr>
              <a:xfrm>
                <a:off x="5775602" y="30663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0" name="Freeform 430"/>
              <p:cNvSpPr/>
              <p:nvPr/>
            </p:nvSpPr>
            <p:spPr>
              <a:xfrm>
                <a:off x="5925850" y="3162227"/>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1" name="Freeform 431"/>
              <p:cNvSpPr/>
              <p:nvPr/>
            </p:nvSpPr>
            <p:spPr>
              <a:xfrm>
                <a:off x="5958122" y="313008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2" name="Freeform 432"/>
              <p:cNvSpPr/>
              <p:nvPr/>
            </p:nvSpPr>
            <p:spPr>
              <a:xfrm>
                <a:off x="5949516" y="316222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3" name="Freeform 433"/>
              <p:cNvSpPr/>
              <p:nvPr/>
            </p:nvSpPr>
            <p:spPr>
              <a:xfrm>
                <a:off x="5981789" y="313008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4" name="Freeform 434"/>
              <p:cNvSpPr/>
              <p:nvPr/>
            </p:nvSpPr>
            <p:spPr>
              <a:xfrm>
                <a:off x="6379283" y="345292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5" name="Freeform 435"/>
              <p:cNvSpPr/>
              <p:nvPr/>
            </p:nvSpPr>
            <p:spPr>
              <a:xfrm>
                <a:off x="6411555"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6" name="Freeform 436"/>
              <p:cNvSpPr/>
              <p:nvPr/>
            </p:nvSpPr>
            <p:spPr>
              <a:xfrm>
                <a:off x="6461937" y="3452926"/>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7" name="Freeform 437"/>
              <p:cNvSpPr/>
              <p:nvPr/>
            </p:nvSpPr>
            <p:spPr>
              <a:xfrm>
                <a:off x="6494210"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8" name="Freeform 438"/>
              <p:cNvSpPr/>
              <p:nvPr/>
            </p:nvSpPr>
            <p:spPr>
              <a:xfrm>
                <a:off x="6467674" y="345292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29" name="Freeform 439"/>
              <p:cNvSpPr/>
              <p:nvPr/>
            </p:nvSpPr>
            <p:spPr>
              <a:xfrm>
                <a:off x="6499947"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0" name="Freeform 440"/>
              <p:cNvSpPr/>
              <p:nvPr/>
            </p:nvSpPr>
            <p:spPr>
              <a:xfrm>
                <a:off x="6514829" y="345292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1" name="Freeform 441"/>
              <p:cNvSpPr/>
              <p:nvPr/>
            </p:nvSpPr>
            <p:spPr>
              <a:xfrm>
                <a:off x="6547101"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2" name="Freeform 442"/>
              <p:cNvSpPr/>
              <p:nvPr/>
            </p:nvSpPr>
            <p:spPr>
              <a:xfrm>
                <a:off x="6526483" y="345292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3" name="Freeform 443"/>
              <p:cNvSpPr/>
              <p:nvPr/>
            </p:nvSpPr>
            <p:spPr>
              <a:xfrm>
                <a:off x="6558755" y="342078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4" name="Freeform 444"/>
              <p:cNvSpPr/>
              <p:nvPr/>
            </p:nvSpPr>
            <p:spPr>
              <a:xfrm>
                <a:off x="6597124" y="3508281"/>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5" name="Freeform 445"/>
              <p:cNvSpPr/>
              <p:nvPr/>
            </p:nvSpPr>
            <p:spPr>
              <a:xfrm>
                <a:off x="6629397" y="34761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6" name="Freeform 446"/>
              <p:cNvSpPr/>
              <p:nvPr/>
            </p:nvSpPr>
            <p:spPr>
              <a:xfrm>
                <a:off x="6721016" y="3595955"/>
                <a:ext cx="64366" cy="17856"/>
              </a:xfrm>
              <a:custGeom>
                <a:avLst/>
                <a:gdLst>
                  <a:gd name="connsiteX0" fmla="*/ 0 w 64366"/>
                  <a:gd name="connsiteY0" fmla="*/ 0 h 17856"/>
                  <a:gd name="connsiteX1" fmla="*/ 64367 w 64366"/>
                  <a:gd name="connsiteY1" fmla="*/ 0 h 17856"/>
                </a:gdLst>
                <a:ahLst/>
                <a:cxnLst>
                  <a:cxn ang="0">
                    <a:pos x="connsiteX0" y="connsiteY0"/>
                  </a:cxn>
                  <a:cxn ang="0">
                    <a:pos x="connsiteX1" y="connsiteY1"/>
                  </a:cxn>
                </a:cxnLst>
                <a:rect l="l" t="t" r="r" b="b"/>
                <a:pathLst>
                  <a:path w="64366" h="17856">
                    <a:moveTo>
                      <a:pt x="0" y="0"/>
                    </a:moveTo>
                    <a:lnTo>
                      <a:pt x="64367"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7" name="Freeform 447"/>
              <p:cNvSpPr/>
              <p:nvPr/>
            </p:nvSpPr>
            <p:spPr>
              <a:xfrm>
                <a:off x="6753109" y="356381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8" name="Freeform 448"/>
              <p:cNvSpPr/>
              <p:nvPr/>
            </p:nvSpPr>
            <p:spPr>
              <a:xfrm>
                <a:off x="6856383" y="359595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39" name="Freeform 449"/>
              <p:cNvSpPr/>
              <p:nvPr/>
            </p:nvSpPr>
            <p:spPr>
              <a:xfrm>
                <a:off x="6888655" y="356381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0" name="Freeform 450"/>
              <p:cNvSpPr/>
              <p:nvPr/>
            </p:nvSpPr>
            <p:spPr>
              <a:xfrm>
                <a:off x="6874133" y="3595955"/>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1" name="Freeform 451"/>
              <p:cNvSpPr/>
              <p:nvPr/>
            </p:nvSpPr>
            <p:spPr>
              <a:xfrm>
                <a:off x="6906226" y="356381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2" name="Freeform 452"/>
              <p:cNvSpPr/>
              <p:nvPr/>
            </p:nvSpPr>
            <p:spPr>
              <a:xfrm>
                <a:off x="7386374" y="37784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3" name="Freeform 453"/>
              <p:cNvSpPr/>
              <p:nvPr/>
            </p:nvSpPr>
            <p:spPr>
              <a:xfrm>
                <a:off x="7418647" y="374630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4" name="Freeform 454"/>
              <p:cNvSpPr/>
              <p:nvPr/>
            </p:nvSpPr>
            <p:spPr>
              <a:xfrm>
                <a:off x="8140303" y="38637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5" name="Freeform 455"/>
              <p:cNvSpPr/>
              <p:nvPr/>
            </p:nvSpPr>
            <p:spPr>
              <a:xfrm>
                <a:off x="8172576" y="383165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6" name="Freeform 456"/>
              <p:cNvSpPr/>
              <p:nvPr/>
            </p:nvSpPr>
            <p:spPr>
              <a:xfrm>
                <a:off x="9000015" y="392058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7" name="Freeform 457"/>
              <p:cNvSpPr/>
              <p:nvPr/>
            </p:nvSpPr>
            <p:spPr>
              <a:xfrm>
                <a:off x="9032288" y="3888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8" name="Freeform 458"/>
              <p:cNvSpPr/>
              <p:nvPr/>
            </p:nvSpPr>
            <p:spPr>
              <a:xfrm>
                <a:off x="9064919" y="392058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2149" name="Freeform 459"/>
              <p:cNvSpPr/>
              <p:nvPr/>
            </p:nvSpPr>
            <p:spPr>
              <a:xfrm>
                <a:off x="9097192" y="3888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grpSp>
      </p:grpSp>
      <p:grpSp>
        <p:nvGrpSpPr>
          <p:cNvPr id="1244" name="Graphic 2"/>
          <p:cNvGrpSpPr/>
          <p:nvPr/>
        </p:nvGrpSpPr>
        <p:grpSpPr>
          <a:xfrm>
            <a:off x="1835732" y="3207695"/>
            <a:ext cx="3253802" cy="1283470"/>
            <a:chOff x="2857601" y="1643556"/>
            <a:chExt cx="7166897" cy="1890258"/>
          </a:xfrm>
          <a:noFill/>
        </p:grpSpPr>
        <p:sp>
          <p:nvSpPr>
            <p:cNvPr id="1245" name="Freeform 461"/>
            <p:cNvSpPr/>
            <p:nvPr/>
          </p:nvSpPr>
          <p:spPr>
            <a:xfrm>
              <a:off x="2887005"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46" name="Freeform 462"/>
            <p:cNvSpPr/>
            <p:nvPr/>
          </p:nvSpPr>
          <p:spPr>
            <a:xfrm>
              <a:off x="291927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47" name="Freeform 463"/>
            <p:cNvSpPr/>
            <p:nvPr/>
          </p:nvSpPr>
          <p:spPr>
            <a:xfrm>
              <a:off x="2892922"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48" name="Freeform 464"/>
            <p:cNvSpPr/>
            <p:nvPr/>
          </p:nvSpPr>
          <p:spPr>
            <a:xfrm>
              <a:off x="2925194"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49" name="Freeform 465"/>
            <p:cNvSpPr/>
            <p:nvPr/>
          </p:nvSpPr>
          <p:spPr>
            <a:xfrm>
              <a:off x="2940076"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0" name="Freeform 466"/>
            <p:cNvSpPr/>
            <p:nvPr/>
          </p:nvSpPr>
          <p:spPr>
            <a:xfrm>
              <a:off x="297234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1" name="Freeform 467"/>
            <p:cNvSpPr/>
            <p:nvPr/>
          </p:nvSpPr>
          <p:spPr>
            <a:xfrm>
              <a:off x="2940076"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2" name="Freeform 468"/>
            <p:cNvSpPr/>
            <p:nvPr/>
          </p:nvSpPr>
          <p:spPr>
            <a:xfrm>
              <a:off x="297234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3" name="Freeform 469"/>
            <p:cNvSpPr/>
            <p:nvPr/>
          </p:nvSpPr>
          <p:spPr>
            <a:xfrm>
              <a:off x="2981313"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4" name="Freeform 470"/>
            <p:cNvSpPr/>
            <p:nvPr/>
          </p:nvSpPr>
          <p:spPr>
            <a:xfrm>
              <a:off x="3013586"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5" name="Freeform 471"/>
            <p:cNvSpPr/>
            <p:nvPr/>
          </p:nvSpPr>
          <p:spPr>
            <a:xfrm>
              <a:off x="2981313"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6" name="Freeform 472"/>
            <p:cNvSpPr/>
            <p:nvPr/>
          </p:nvSpPr>
          <p:spPr>
            <a:xfrm>
              <a:off x="3013586"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7" name="Freeform 473"/>
            <p:cNvSpPr/>
            <p:nvPr/>
          </p:nvSpPr>
          <p:spPr>
            <a:xfrm>
              <a:off x="2987051"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8" name="Freeform 474"/>
            <p:cNvSpPr/>
            <p:nvPr/>
          </p:nvSpPr>
          <p:spPr>
            <a:xfrm>
              <a:off x="3019323"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59" name="Freeform 475"/>
            <p:cNvSpPr/>
            <p:nvPr/>
          </p:nvSpPr>
          <p:spPr>
            <a:xfrm>
              <a:off x="3004801"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0" name="Freeform 476"/>
            <p:cNvSpPr/>
            <p:nvPr/>
          </p:nvSpPr>
          <p:spPr>
            <a:xfrm>
              <a:off x="3037073"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1" name="Freeform 477"/>
            <p:cNvSpPr/>
            <p:nvPr/>
          </p:nvSpPr>
          <p:spPr>
            <a:xfrm>
              <a:off x="3016634"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2" name="Freeform 478"/>
            <p:cNvSpPr/>
            <p:nvPr/>
          </p:nvSpPr>
          <p:spPr>
            <a:xfrm>
              <a:off x="3048907"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3" name="Freeform 479"/>
            <p:cNvSpPr/>
            <p:nvPr/>
          </p:nvSpPr>
          <p:spPr>
            <a:xfrm>
              <a:off x="3346355" y="180497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4" name="Freeform 480"/>
            <p:cNvSpPr/>
            <p:nvPr/>
          </p:nvSpPr>
          <p:spPr>
            <a:xfrm>
              <a:off x="3378627" y="177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5" name="Freeform 481"/>
            <p:cNvSpPr/>
            <p:nvPr/>
          </p:nvSpPr>
          <p:spPr>
            <a:xfrm>
              <a:off x="3364105" y="180497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6" name="Freeform 482"/>
            <p:cNvSpPr/>
            <p:nvPr/>
          </p:nvSpPr>
          <p:spPr>
            <a:xfrm>
              <a:off x="3396378" y="177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7" name="Freeform 483"/>
            <p:cNvSpPr/>
            <p:nvPr/>
          </p:nvSpPr>
          <p:spPr>
            <a:xfrm>
              <a:off x="3370021" y="180497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8" name="Freeform 484"/>
            <p:cNvSpPr/>
            <p:nvPr/>
          </p:nvSpPr>
          <p:spPr>
            <a:xfrm>
              <a:off x="3402294" y="177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69" name="Freeform 485"/>
            <p:cNvSpPr/>
            <p:nvPr/>
          </p:nvSpPr>
          <p:spPr>
            <a:xfrm>
              <a:off x="3381675" y="181497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0" name="Freeform 486"/>
            <p:cNvSpPr/>
            <p:nvPr/>
          </p:nvSpPr>
          <p:spPr>
            <a:xfrm>
              <a:off x="3413948" y="178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1" name="Freeform 487"/>
            <p:cNvSpPr/>
            <p:nvPr/>
          </p:nvSpPr>
          <p:spPr>
            <a:xfrm>
              <a:off x="3411080" y="181497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2" name="Freeform 488"/>
            <p:cNvSpPr/>
            <p:nvPr/>
          </p:nvSpPr>
          <p:spPr>
            <a:xfrm>
              <a:off x="3443352" y="178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3" name="Freeform 489"/>
            <p:cNvSpPr/>
            <p:nvPr/>
          </p:nvSpPr>
          <p:spPr>
            <a:xfrm>
              <a:off x="3493555" y="185568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4" name="Freeform 490"/>
            <p:cNvSpPr/>
            <p:nvPr/>
          </p:nvSpPr>
          <p:spPr>
            <a:xfrm>
              <a:off x="3525827" y="182354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5" name="Freeform 491"/>
            <p:cNvSpPr/>
            <p:nvPr/>
          </p:nvSpPr>
          <p:spPr>
            <a:xfrm>
              <a:off x="3499471" y="186586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6" name="Freeform 492"/>
            <p:cNvSpPr/>
            <p:nvPr/>
          </p:nvSpPr>
          <p:spPr>
            <a:xfrm>
              <a:off x="3531744" y="183372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7" name="Freeform 493"/>
            <p:cNvSpPr/>
            <p:nvPr/>
          </p:nvSpPr>
          <p:spPr>
            <a:xfrm>
              <a:off x="3517221" y="187622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8" name="Freeform 494"/>
            <p:cNvSpPr/>
            <p:nvPr/>
          </p:nvSpPr>
          <p:spPr>
            <a:xfrm>
              <a:off x="3549494" y="184408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79" name="Freeform 495"/>
            <p:cNvSpPr/>
            <p:nvPr/>
          </p:nvSpPr>
          <p:spPr>
            <a:xfrm>
              <a:off x="3529055" y="187622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0" name="Freeform 496"/>
            <p:cNvSpPr/>
            <p:nvPr/>
          </p:nvSpPr>
          <p:spPr>
            <a:xfrm>
              <a:off x="3561327" y="184408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1" name="Freeform 497"/>
            <p:cNvSpPr/>
            <p:nvPr/>
          </p:nvSpPr>
          <p:spPr>
            <a:xfrm>
              <a:off x="3599696" y="190729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2" name="Freeform 498"/>
            <p:cNvSpPr/>
            <p:nvPr/>
          </p:nvSpPr>
          <p:spPr>
            <a:xfrm>
              <a:off x="3631969" y="187515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3" name="Freeform 499"/>
            <p:cNvSpPr/>
            <p:nvPr/>
          </p:nvSpPr>
          <p:spPr>
            <a:xfrm>
              <a:off x="3611350" y="192818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4" name="Freeform 500"/>
            <p:cNvSpPr/>
            <p:nvPr/>
          </p:nvSpPr>
          <p:spPr>
            <a:xfrm>
              <a:off x="3643623" y="189604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5" name="Freeform 501"/>
            <p:cNvSpPr/>
            <p:nvPr/>
          </p:nvSpPr>
          <p:spPr>
            <a:xfrm>
              <a:off x="3617267" y="192818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6" name="Freeform 502"/>
            <p:cNvSpPr/>
            <p:nvPr/>
          </p:nvSpPr>
          <p:spPr>
            <a:xfrm>
              <a:off x="3649540" y="189604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7" name="Freeform 503"/>
            <p:cNvSpPr/>
            <p:nvPr/>
          </p:nvSpPr>
          <p:spPr>
            <a:xfrm>
              <a:off x="3852859" y="2054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8" name="Freeform 504"/>
            <p:cNvSpPr/>
            <p:nvPr/>
          </p:nvSpPr>
          <p:spPr>
            <a:xfrm>
              <a:off x="3885131" y="202246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89" name="Freeform 505"/>
            <p:cNvSpPr/>
            <p:nvPr/>
          </p:nvSpPr>
          <p:spPr>
            <a:xfrm>
              <a:off x="3900013" y="206514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0" name="Freeform 506"/>
            <p:cNvSpPr/>
            <p:nvPr/>
          </p:nvSpPr>
          <p:spPr>
            <a:xfrm>
              <a:off x="3932286" y="203300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1" name="Freeform 507"/>
            <p:cNvSpPr/>
            <p:nvPr/>
          </p:nvSpPr>
          <p:spPr>
            <a:xfrm>
              <a:off x="3970654" y="211835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2" name="Freeform 508"/>
            <p:cNvSpPr/>
            <p:nvPr/>
          </p:nvSpPr>
          <p:spPr>
            <a:xfrm>
              <a:off x="4002927" y="208621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3" name="Freeform 509"/>
            <p:cNvSpPr/>
            <p:nvPr/>
          </p:nvSpPr>
          <p:spPr>
            <a:xfrm>
              <a:off x="4029463" y="215049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4" name="Freeform 510"/>
            <p:cNvSpPr/>
            <p:nvPr/>
          </p:nvSpPr>
          <p:spPr>
            <a:xfrm>
              <a:off x="4061736" y="211835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5" name="Freeform 511"/>
            <p:cNvSpPr/>
            <p:nvPr/>
          </p:nvSpPr>
          <p:spPr>
            <a:xfrm>
              <a:off x="4053129" y="216120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6" name="Freeform 512"/>
            <p:cNvSpPr/>
            <p:nvPr/>
          </p:nvSpPr>
          <p:spPr>
            <a:xfrm>
              <a:off x="4085402" y="212906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7" name="Freeform 513"/>
            <p:cNvSpPr/>
            <p:nvPr/>
          </p:nvSpPr>
          <p:spPr>
            <a:xfrm>
              <a:off x="4059046" y="217210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8" name="Freeform 514"/>
            <p:cNvSpPr/>
            <p:nvPr/>
          </p:nvSpPr>
          <p:spPr>
            <a:xfrm>
              <a:off x="4091319" y="213995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299" name="Freeform 515"/>
            <p:cNvSpPr/>
            <p:nvPr/>
          </p:nvSpPr>
          <p:spPr>
            <a:xfrm>
              <a:off x="4059046" y="217210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0" name="Freeform 516"/>
            <p:cNvSpPr/>
            <p:nvPr/>
          </p:nvSpPr>
          <p:spPr>
            <a:xfrm>
              <a:off x="4091319" y="213995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1" name="Freeform 517"/>
            <p:cNvSpPr/>
            <p:nvPr/>
          </p:nvSpPr>
          <p:spPr>
            <a:xfrm>
              <a:off x="4064963" y="2172100"/>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2" name="Freeform 518"/>
            <p:cNvSpPr/>
            <p:nvPr/>
          </p:nvSpPr>
          <p:spPr>
            <a:xfrm>
              <a:off x="4097236" y="213995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3" name="Freeform 519"/>
            <p:cNvSpPr/>
            <p:nvPr/>
          </p:nvSpPr>
          <p:spPr>
            <a:xfrm>
              <a:off x="4106021" y="218299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4" name="Freeform 520"/>
            <p:cNvSpPr/>
            <p:nvPr/>
          </p:nvSpPr>
          <p:spPr>
            <a:xfrm>
              <a:off x="4138294" y="215085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5" name="Freeform 521"/>
            <p:cNvSpPr/>
            <p:nvPr/>
          </p:nvSpPr>
          <p:spPr>
            <a:xfrm>
              <a:off x="4135604" y="218299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6" name="Freeform 522"/>
            <p:cNvSpPr/>
            <p:nvPr/>
          </p:nvSpPr>
          <p:spPr>
            <a:xfrm>
              <a:off x="4167877" y="215085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7" name="Freeform 523"/>
            <p:cNvSpPr/>
            <p:nvPr/>
          </p:nvSpPr>
          <p:spPr>
            <a:xfrm>
              <a:off x="4182579"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8" name="Freeform 524"/>
            <p:cNvSpPr/>
            <p:nvPr/>
          </p:nvSpPr>
          <p:spPr>
            <a:xfrm>
              <a:off x="42148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09" name="Freeform 525"/>
            <p:cNvSpPr/>
            <p:nvPr/>
          </p:nvSpPr>
          <p:spPr>
            <a:xfrm>
              <a:off x="4188675"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0" name="Freeform 526"/>
            <p:cNvSpPr/>
            <p:nvPr/>
          </p:nvSpPr>
          <p:spPr>
            <a:xfrm>
              <a:off x="4220948"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1" name="Freeform 527"/>
            <p:cNvSpPr/>
            <p:nvPr/>
          </p:nvSpPr>
          <p:spPr>
            <a:xfrm>
              <a:off x="4200329"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2" name="Freeform 528"/>
            <p:cNvSpPr/>
            <p:nvPr/>
          </p:nvSpPr>
          <p:spPr>
            <a:xfrm>
              <a:off x="423260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3" name="Freeform 529"/>
            <p:cNvSpPr/>
            <p:nvPr/>
          </p:nvSpPr>
          <p:spPr>
            <a:xfrm>
              <a:off x="4212163"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4" name="Freeform 530"/>
            <p:cNvSpPr/>
            <p:nvPr/>
          </p:nvSpPr>
          <p:spPr>
            <a:xfrm>
              <a:off x="4244436"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5" name="Freeform 531"/>
            <p:cNvSpPr/>
            <p:nvPr/>
          </p:nvSpPr>
          <p:spPr>
            <a:xfrm>
              <a:off x="4212163"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6" name="Freeform 532"/>
            <p:cNvSpPr/>
            <p:nvPr/>
          </p:nvSpPr>
          <p:spPr>
            <a:xfrm>
              <a:off x="4244436"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7" name="Freeform 533"/>
            <p:cNvSpPr/>
            <p:nvPr/>
          </p:nvSpPr>
          <p:spPr>
            <a:xfrm>
              <a:off x="4218079" y="220531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8" name="Freeform 534"/>
            <p:cNvSpPr/>
            <p:nvPr/>
          </p:nvSpPr>
          <p:spPr>
            <a:xfrm>
              <a:off x="42503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19" name="Freeform 535"/>
            <p:cNvSpPr/>
            <p:nvPr/>
          </p:nvSpPr>
          <p:spPr>
            <a:xfrm>
              <a:off x="4218079" y="220531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0" name="Freeform 536"/>
            <p:cNvSpPr/>
            <p:nvPr/>
          </p:nvSpPr>
          <p:spPr>
            <a:xfrm>
              <a:off x="42503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1" name="Freeform 537"/>
            <p:cNvSpPr/>
            <p:nvPr/>
          </p:nvSpPr>
          <p:spPr>
            <a:xfrm>
              <a:off x="4218079" y="220531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2" name="Freeform 538"/>
            <p:cNvSpPr/>
            <p:nvPr/>
          </p:nvSpPr>
          <p:spPr>
            <a:xfrm>
              <a:off x="42503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3" name="Freeform 539"/>
            <p:cNvSpPr/>
            <p:nvPr/>
          </p:nvSpPr>
          <p:spPr>
            <a:xfrm>
              <a:off x="4218079" y="220531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4" name="Freeform 540"/>
            <p:cNvSpPr/>
            <p:nvPr/>
          </p:nvSpPr>
          <p:spPr>
            <a:xfrm>
              <a:off x="42503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5" name="Freeform 541"/>
            <p:cNvSpPr/>
            <p:nvPr/>
          </p:nvSpPr>
          <p:spPr>
            <a:xfrm>
              <a:off x="4259138" y="222906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6" name="Freeform 542"/>
            <p:cNvSpPr/>
            <p:nvPr/>
          </p:nvSpPr>
          <p:spPr>
            <a:xfrm>
              <a:off x="4291410" y="219692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7" name="Freeform 543"/>
            <p:cNvSpPr/>
            <p:nvPr/>
          </p:nvSpPr>
          <p:spPr>
            <a:xfrm>
              <a:off x="4288721" y="224084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8" name="Freeform 544"/>
            <p:cNvSpPr/>
            <p:nvPr/>
          </p:nvSpPr>
          <p:spPr>
            <a:xfrm>
              <a:off x="4320994" y="220870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29" name="Freeform 545"/>
            <p:cNvSpPr/>
            <p:nvPr/>
          </p:nvSpPr>
          <p:spPr>
            <a:xfrm>
              <a:off x="4318125" y="227673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0" name="Freeform 546"/>
            <p:cNvSpPr/>
            <p:nvPr/>
          </p:nvSpPr>
          <p:spPr>
            <a:xfrm>
              <a:off x="4350398" y="224459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1" name="Freeform 547"/>
            <p:cNvSpPr/>
            <p:nvPr/>
          </p:nvSpPr>
          <p:spPr>
            <a:xfrm>
              <a:off x="4324042" y="2276738"/>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2" name="Freeform 548"/>
            <p:cNvSpPr/>
            <p:nvPr/>
          </p:nvSpPr>
          <p:spPr>
            <a:xfrm>
              <a:off x="4356135" y="224459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3" name="Freeform 549"/>
            <p:cNvSpPr/>
            <p:nvPr/>
          </p:nvSpPr>
          <p:spPr>
            <a:xfrm>
              <a:off x="4347529" y="228888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4" name="Freeform 550"/>
            <p:cNvSpPr/>
            <p:nvPr/>
          </p:nvSpPr>
          <p:spPr>
            <a:xfrm>
              <a:off x="4379802" y="22567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5" name="Freeform 551"/>
            <p:cNvSpPr/>
            <p:nvPr/>
          </p:nvSpPr>
          <p:spPr>
            <a:xfrm>
              <a:off x="4394683" y="231334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6" name="Freeform 552"/>
            <p:cNvSpPr/>
            <p:nvPr/>
          </p:nvSpPr>
          <p:spPr>
            <a:xfrm>
              <a:off x="4426956" y="2281202"/>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7" name="Freeform 553"/>
            <p:cNvSpPr/>
            <p:nvPr/>
          </p:nvSpPr>
          <p:spPr>
            <a:xfrm>
              <a:off x="4406338" y="232548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8" name="Freeform 554"/>
            <p:cNvSpPr/>
            <p:nvPr/>
          </p:nvSpPr>
          <p:spPr>
            <a:xfrm>
              <a:off x="4438610" y="229334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39" name="Freeform 555"/>
            <p:cNvSpPr/>
            <p:nvPr/>
          </p:nvSpPr>
          <p:spPr>
            <a:xfrm>
              <a:off x="4482896"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0" name="Freeform 556"/>
            <p:cNvSpPr/>
            <p:nvPr/>
          </p:nvSpPr>
          <p:spPr>
            <a:xfrm>
              <a:off x="4515169"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1" name="Freeform 557"/>
            <p:cNvSpPr/>
            <p:nvPr/>
          </p:nvSpPr>
          <p:spPr>
            <a:xfrm>
              <a:off x="4482896"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2" name="Freeform 558"/>
            <p:cNvSpPr/>
            <p:nvPr/>
          </p:nvSpPr>
          <p:spPr>
            <a:xfrm>
              <a:off x="4515169"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3" name="Freeform 559"/>
            <p:cNvSpPr/>
            <p:nvPr/>
          </p:nvSpPr>
          <p:spPr>
            <a:xfrm>
              <a:off x="4482896"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4" name="Freeform 560"/>
            <p:cNvSpPr/>
            <p:nvPr/>
          </p:nvSpPr>
          <p:spPr>
            <a:xfrm>
              <a:off x="4515169"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5" name="Freeform 561"/>
            <p:cNvSpPr/>
            <p:nvPr/>
          </p:nvSpPr>
          <p:spPr>
            <a:xfrm>
              <a:off x="4512479"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6" name="Freeform 562"/>
            <p:cNvSpPr/>
            <p:nvPr/>
          </p:nvSpPr>
          <p:spPr>
            <a:xfrm>
              <a:off x="4544752"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7" name="Freeform 563"/>
            <p:cNvSpPr/>
            <p:nvPr/>
          </p:nvSpPr>
          <p:spPr>
            <a:xfrm>
              <a:off x="4512479"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8" name="Freeform 564"/>
            <p:cNvSpPr/>
            <p:nvPr/>
          </p:nvSpPr>
          <p:spPr>
            <a:xfrm>
              <a:off x="4544752"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49" name="Freeform 565"/>
            <p:cNvSpPr/>
            <p:nvPr/>
          </p:nvSpPr>
          <p:spPr>
            <a:xfrm>
              <a:off x="4518396"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0" name="Freeform 566"/>
            <p:cNvSpPr/>
            <p:nvPr/>
          </p:nvSpPr>
          <p:spPr>
            <a:xfrm>
              <a:off x="4550669"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1" name="Freeform 567"/>
            <p:cNvSpPr/>
            <p:nvPr/>
          </p:nvSpPr>
          <p:spPr>
            <a:xfrm>
              <a:off x="4547800" y="241280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2" name="Freeform 568"/>
            <p:cNvSpPr/>
            <p:nvPr/>
          </p:nvSpPr>
          <p:spPr>
            <a:xfrm>
              <a:off x="4580073" y="238066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3" name="Freeform 569"/>
            <p:cNvSpPr/>
            <p:nvPr/>
          </p:nvSpPr>
          <p:spPr>
            <a:xfrm>
              <a:off x="4565371" y="242583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4" name="Freeform 570"/>
            <p:cNvSpPr/>
            <p:nvPr/>
          </p:nvSpPr>
          <p:spPr>
            <a:xfrm>
              <a:off x="4597644" y="239387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5" name="Freeform 571"/>
            <p:cNvSpPr/>
            <p:nvPr/>
          </p:nvSpPr>
          <p:spPr>
            <a:xfrm>
              <a:off x="4630275" y="245226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6" name="Freeform 572"/>
            <p:cNvSpPr/>
            <p:nvPr/>
          </p:nvSpPr>
          <p:spPr>
            <a:xfrm>
              <a:off x="4662369" y="242012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7" name="Freeform 573"/>
            <p:cNvSpPr/>
            <p:nvPr/>
          </p:nvSpPr>
          <p:spPr>
            <a:xfrm>
              <a:off x="4665596" y="247887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8" name="Freeform 574"/>
            <p:cNvSpPr/>
            <p:nvPr/>
          </p:nvSpPr>
          <p:spPr>
            <a:xfrm>
              <a:off x="4697869" y="244672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59" name="Freeform 575"/>
            <p:cNvSpPr/>
            <p:nvPr/>
          </p:nvSpPr>
          <p:spPr>
            <a:xfrm>
              <a:off x="4706833" y="2492262"/>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0" name="Freeform 576"/>
            <p:cNvSpPr/>
            <p:nvPr/>
          </p:nvSpPr>
          <p:spPr>
            <a:xfrm>
              <a:off x="4738927" y="246012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1" name="Freeform 577"/>
            <p:cNvSpPr/>
            <p:nvPr/>
          </p:nvSpPr>
          <p:spPr>
            <a:xfrm>
              <a:off x="4736237" y="250565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2" name="Freeform 578"/>
            <p:cNvSpPr/>
            <p:nvPr/>
          </p:nvSpPr>
          <p:spPr>
            <a:xfrm>
              <a:off x="4768510" y="2473692"/>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3" name="Freeform 579"/>
            <p:cNvSpPr/>
            <p:nvPr/>
          </p:nvSpPr>
          <p:spPr>
            <a:xfrm>
              <a:off x="4830546" y="251940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4" name="Freeform 580"/>
            <p:cNvSpPr/>
            <p:nvPr/>
          </p:nvSpPr>
          <p:spPr>
            <a:xfrm>
              <a:off x="4862819" y="248726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5" name="Freeform 581"/>
            <p:cNvSpPr/>
            <p:nvPr/>
          </p:nvSpPr>
          <p:spPr>
            <a:xfrm>
              <a:off x="4842200" y="253315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6" name="Freeform 582"/>
            <p:cNvSpPr/>
            <p:nvPr/>
          </p:nvSpPr>
          <p:spPr>
            <a:xfrm>
              <a:off x="4874473" y="250101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7" name="Freeform 583"/>
            <p:cNvSpPr/>
            <p:nvPr/>
          </p:nvSpPr>
          <p:spPr>
            <a:xfrm>
              <a:off x="4871783" y="254708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8" name="Freeform 584"/>
            <p:cNvSpPr/>
            <p:nvPr/>
          </p:nvSpPr>
          <p:spPr>
            <a:xfrm>
              <a:off x="4904056" y="251494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69" name="Freeform 585"/>
            <p:cNvSpPr/>
            <p:nvPr/>
          </p:nvSpPr>
          <p:spPr>
            <a:xfrm>
              <a:off x="4883617" y="254708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0" name="Freeform 586"/>
            <p:cNvSpPr/>
            <p:nvPr/>
          </p:nvSpPr>
          <p:spPr>
            <a:xfrm>
              <a:off x="4915710" y="251494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1" name="Freeform 587"/>
            <p:cNvSpPr/>
            <p:nvPr/>
          </p:nvSpPr>
          <p:spPr>
            <a:xfrm>
              <a:off x="4895271" y="256136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2" name="Freeform 588"/>
            <p:cNvSpPr/>
            <p:nvPr/>
          </p:nvSpPr>
          <p:spPr>
            <a:xfrm>
              <a:off x="4927544" y="252922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3" name="Freeform 589"/>
            <p:cNvSpPr/>
            <p:nvPr/>
          </p:nvSpPr>
          <p:spPr>
            <a:xfrm>
              <a:off x="4960175" y="263279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4" name="Freeform 590"/>
            <p:cNvSpPr/>
            <p:nvPr/>
          </p:nvSpPr>
          <p:spPr>
            <a:xfrm>
              <a:off x="4992269" y="260064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5" name="Freeform 591"/>
            <p:cNvSpPr/>
            <p:nvPr/>
          </p:nvSpPr>
          <p:spPr>
            <a:xfrm>
              <a:off x="5013067" y="267600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6" name="Freeform 592"/>
            <p:cNvSpPr/>
            <p:nvPr/>
          </p:nvSpPr>
          <p:spPr>
            <a:xfrm>
              <a:off x="5045160" y="2644040"/>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7" name="Freeform 593"/>
            <p:cNvSpPr/>
            <p:nvPr/>
          </p:nvSpPr>
          <p:spPr>
            <a:xfrm>
              <a:off x="5054304" y="2690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8" name="Freeform 594"/>
            <p:cNvSpPr/>
            <p:nvPr/>
          </p:nvSpPr>
          <p:spPr>
            <a:xfrm>
              <a:off x="5086577" y="2658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79" name="Freeform 595"/>
            <p:cNvSpPr/>
            <p:nvPr/>
          </p:nvSpPr>
          <p:spPr>
            <a:xfrm>
              <a:off x="5065958" y="2690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0" name="Freeform 596"/>
            <p:cNvSpPr/>
            <p:nvPr/>
          </p:nvSpPr>
          <p:spPr>
            <a:xfrm>
              <a:off x="5098231" y="2658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1" name="Freeform 597"/>
            <p:cNvSpPr/>
            <p:nvPr/>
          </p:nvSpPr>
          <p:spPr>
            <a:xfrm>
              <a:off x="5077791" y="2690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2" name="Freeform 598"/>
            <p:cNvSpPr/>
            <p:nvPr/>
          </p:nvSpPr>
          <p:spPr>
            <a:xfrm>
              <a:off x="5110064" y="2658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3" name="Freeform 599"/>
            <p:cNvSpPr/>
            <p:nvPr/>
          </p:nvSpPr>
          <p:spPr>
            <a:xfrm>
              <a:off x="5077791" y="2690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4" name="Freeform 600"/>
            <p:cNvSpPr/>
            <p:nvPr/>
          </p:nvSpPr>
          <p:spPr>
            <a:xfrm>
              <a:off x="5110064" y="2658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5" name="Freeform 601"/>
            <p:cNvSpPr/>
            <p:nvPr/>
          </p:nvSpPr>
          <p:spPr>
            <a:xfrm>
              <a:off x="5095362" y="270600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6" name="Freeform 602"/>
            <p:cNvSpPr/>
            <p:nvPr/>
          </p:nvSpPr>
          <p:spPr>
            <a:xfrm>
              <a:off x="5127635" y="2673860"/>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7" name="Freeform 603"/>
            <p:cNvSpPr/>
            <p:nvPr/>
          </p:nvSpPr>
          <p:spPr>
            <a:xfrm>
              <a:off x="5207421" y="272153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8" name="Freeform 604"/>
            <p:cNvSpPr/>
            <p:nvPr/>
          </p:nvSpPr>
          <p:spPr>
            <a:xfrm>
              <a:off x="5239693" y="268939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89" name="Freeform 605"/>
            <p:cNvSpPr/>
            <p:nvPr/>
          </p:nvSpPr>
          <p:spPr>
            <a:xfrm>
              <a:off x="5283979" y="273707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0" name="Freeform 606"/>
            <p:cNvSpPr/>
            <p:nvPr/>
          </p:nvSpPr>
          <p:spPr>
            <a:xfrm>
              <a:off x="5316252" y="270493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1" name="Freeform 607"/>
            <p:cNvSpPr/>
            <p:nvPr/>
          </p:nvSpPr>
          <p:spPr>
            <a:xfrm>
              <a:off x="5289896" y="273707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2" name="Freeform 608"/>
            <p:cNvSpPr/>
            <p:nvPr/>
          </p:nvSpPr>
          <p:spPr>
            <a:xfrm>
              <a:off x="5322168" y="270493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3" name="Freeform 609"/>
            <p:cNvSpPr/>
            <p:nvPr/>
          </p:nvSpPr>
          <p:spPr>
            <a:xfrm>
              <a:off x="5307466" y="276903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4" name="Freeform 610"/>
            <p:cNvSpPr/>
            <p:nvPr/>
          </p:nvSpPr>
          <p:spPr>
            <a:xfrm>
              <a:off x="5339739" y="273689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5" name="Freeform 611"/>
            <p:cNvSpPr/>
            <p:nvPr/>
          </p:nvSpPr>
          <p:spPr>
            <a:xfrm>
              <a:off x="5342967" y="278528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6" name="Freeform 612"/>
            <p:cNvSpPr/>
            <p:nvPr/>
          </p:nvSpPr>
          <p:spPr>
            <a:xfrm>
              <a:off x="5375060" y="2753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7" name="Freeform 613"/>
            <p:cNvSpPr/>
            <p:nvPr/>
          </p:nvSpPr>
          <p:spPr>
            <a:xfrm>
              <a:off x="5360537" y="278528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8" name="Freeform 614"/>
            <p:cNvSpPr/>
            <p:nvPr/>
          </p:nvSpPr>
          <p:spPr>
            <a:xfrm>
              <a:off x="5392810" y="2753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399" name="Freeform 615"/>
            <p:cNvSpPr/>
            <p:nvPr/>
          </p:nvSpPr>
          <p:spPr>
            <a:xfrm>
              <a:off x="5372191" y="278528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0" name="Freeform 616"/>
            <p:cNvSpPr/>
            <p:nvPr/>
          </p:nvSpPr>
          <p:spPr>
            <a:xfrm>
              <a:off x="5404464" y="2753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1" name="Freeform 617"/>
            <p:cNvSpPr/>
            <p:nvPr/>
          </p:nvSpPr>
          <p:spPr>
            <a:xfrm>
              <a:off x="5419525" y="2802246"/>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2" name="Freeform 618"/>
            <p:cNvSpPr/>
            <p:nvPr/>
          </p:nvSpPr>
          <p:spPr>
            <a:xfrm>
              <a:off x="5451618" y="277010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3" name="Freeform 619"/>
            <p:cNvSpPr/>
            <p:nvPr/>
          </p:nvSpPr>
          <p:spPr>
            <a:xfrm>
              <a:off x="5431179" y="283635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4" name="Freeform 620"/>
            <p:cNvSpPr/>
            <p:nvPr/>
          </p:nvSpPr>
          <p:spPr>
            <a:xfrm>
              <a:off x="5463452" y="280421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5" name="Freeform 621"/>
            <p:cNvSpPr/>
            <p:nvPr/>
          </p:nvSpPr>
          <p:spPr>
            <a:xfrm>
              <a:off x="5466500" y="285367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6" name="Freeform 622"/>
            <p:cNvSpPr/>
            <p:nvPr/>
          </p:nvSpPr>
          <p:spPr>
            <a:xfrm>
              <a:off x="5498773" y="282153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7" name="Freeform 623"/>
            <p:cNvSpPr/>
            <p:nvPr/>
          </p:nvSpPr>
          <p:spPr>
            <a:xfrm>
              <a:off x="5560808" y="288902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8" name="Freeform 624"/>
            <p:cNvSpPr/>
            <p:nvPr/>
          </p:nvSpPr>
          <p:spPr>
            <a:xfrm>
              <a:off x="5593081" y="285688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09" name="Freeform 625"/>
            <p:cNvSpPr/>
            <p:nvPr/>
          </p:nvSpPr>
          <p:spPr>
            <a:xfrm>
              <a:off x="5643283" y="290688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0" name="Freeform 626"/>
            <p:cNvSpPr/>
            <p:nvPr/>
          </p:nvSpPr>
          <p:spPr>
            <a:xfrm>
              <a:off x="5675556" y="287492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1" name="Freeform 627"/>
            <p:cNvSpPr/>
            <p:nvPr/>
          </p:nvSpPr>
          <p:spPr>
            <a:xfrm>
              <a:off x="5743329" y="297955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2" name="Freeform 628"/>
            <p:cNvSpPr/>
            <p:nvPr/>
          </p:nvSpPr>
          <p:spPr>
            <a:xfrm>
              <a:off x="5775602" y="2947596"/>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3" name="Freeform 629"/>
            <p:cNvSpPr/>
            <p:nvPr/>
          </p:nvSpPr>
          <p:spPr>
            <a:xfrm>
              <a:off x="5784566" y="299812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4" name="Freeform 630"/>
            <p:cNvSpPr/>
            <p:nvPr/>
          </p:nvSpPr>
          <p:spPr>
            <a:xfrm>
              <a:off x="5816839" y="296598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5" name="Freeform 631"/>
            <p:cNvSpPr/>
            <p:nvPr/>
          </p:nvSpPr>
          <p:spPr>
            <a:xfrm>
              <a:off x="5867041" y="3035805"/>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6" name="Freeform 632"/>
            <p:cNvSpPr/>
            <p:nvPr/>
          </p:nvSpPr>
          <p:spPr>
            <a:xfrm>
              <a:off x="5899314" y="300366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7" name="Freeform 633"/>
            <p:cNvSpPr/>
            <p:nvPr/>
          </p:nvSpPr>
          <p:spPr>
            <a:xfrm>
              <a:off x="5955433" y="3035805"/>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8" name="Freeform 634"/>
            <p:cNvSpPr/>
            <p:nvPr/>
          </p:nvSpPr>
          <p:spPr>
            <a:xfrm>
              <a:off x="5987526" y="300366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19" name="Freeform 635"/>
            <p:cNvSpPr/>
            <p:nvPr/>
          </p:nvSpPr>
          <p:spPr>
            <a:xfrm>
              <a:off x="5955433" y="3035805"/>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0" name="Freeform 636"/>
            <p:cNvSpPr/>
            <p:nvPr/>
          </p:nvSpPr>
          <p:spPr>
            <a:xfrm>
              <a:off x="5987526" y="300366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1" name="Freeform 637"/>
            <p:cNvSpPr/>
            <p:nvPr/>
          </p:nvSpPr>
          <p:spPr>
            <a:xfrm>
              <a:off x="5961170" y="3035805"/>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2" name="Freeform 638"/>
            <p:cNvSpPr/>
            <p:nvPr/>
          </p:nvSpPr>
          <p:spPr>
            <a:xfrm>
              <a:off x="5993443" y="300366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3" name="Freeform 639"/>
            <p:cNvSpPr/>
            <p:nvPr/>
          </p:nvSpPr>
          <p:spPr>
            <a:xfrm>
              <a:off x="6037729" y="307651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4" name="Freeform 640"/>
            <p:cNvSpPr/>
            <p:nvPr/>
          </p:nvSpPr>
          <p:spPr>
            <a:xfrm>
              <a:off x="6070001" y="304437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5" name="Freeform 641"/>
            <p:cNvSpPr/>
            <p:nvPr/>
          </p:nvSpPr>
          <p:spPr>
            <a:xfrm>
              <a:off x="6132037" y="3118122"/>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6" name="Freeform 642"/>
            <p:cNvSpPr/>
            <p:nvPr/>
          </p:nvSpPr>
          <p:spPr>
            <a:xfrm>
              <a:off x="6164310" y="308598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7" name="Freeform 643"/>
            <p:cNvSpPr/>
            <p:nvPr/>
          </p:nvSpPr>
          <p:spPr>
            <a:xfrm>
              <a:off x="6214333" y="313955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8" name="Freeform 644"/>
            <p:cNvSpPr/>
            <p:nvPr/>
          </p:nvSpPr>
          <p:spPr>
            <a:xfrm>
              <a:off x="6246605" y="310740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29" name="Freeform 645"/>
            <p:cNvSpPr/>
            <p:nvPr/>
          </p:nvSpPr>
          <p:spPr>
            <a:xfrm>
              <a:off x="6338224" y="316133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0" name="Freeform 646"/>
            <p:cNvSpPr/>
            <p:nvPr/>
          </p:nvSpPr>
          <p:spPr>
            <a:xfrm>
              <a:off x="6370318" y="3129193"/>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1" name="Freeform 647"/>
            <p:cNvSpPr/>
            <p:nvPr/>
          </p:nvSpPr>
          <p:spPr>
            <a:xfrm>
              <a:off x="6397033" y="318365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2" name="Freeform 648"/>
            <p:cNvSpPr/>
            <p:nvPr/>
          </p:nvSpPr>
          <p:spPr>
            <a:xfrm>
              <a:off x="6429306" y="315151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3" name="Freeform 649"/>
            <p:cNvSpPr/>
            <p:nvPr/>
          </p:nvSpPr>
          <p:spPr>
            <a:xfrm>
              <a:off x="6432354" y="3206689"/>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4" name="Freeform 650"/>
            <p:cNvSpPr/>
            <p:nvPr/>
          </p:nvSpPr>
          <p:spPr>
            <a:xfrm>
              <a:off x="6464626" y="317454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5" name="Freeform 651"/>
            <p:cNvSpPr/>
            <p:nvPr/>
          </p:nvSpPr>
          <p:spPr>
            <a:xfrm>
              <a:off x="6432354" y="3206689"/>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6" name="Freeform 652"/>
            <p:cNvSpPr/>
            <p:nvPr/>
          </p:nvSpPr>
          <p:spPr>
            <a:xfrm>
              <a:off x="6464626" y="317454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7" name="Freeform 653"/>
            <p:cNvSpPr/>
            <p:nvPr/>
          </p:nvSpPr>
          <p:spPr>
            <a:xfrm>
              <a:off x="6479508" y="3206689"/>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8" name="Freeform 654"/>
            <p:cNvSpPr/>
            <p:nvPr/>
          </p:nvSpPr>
          <p:spPr>
            <a:xfrm>
              <a:off x="6511781" y="317454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39" name="Freeform 655"/>
            <p:cNvSpPr/>
            <p:nvPr/>
          </p:nvSpPr>
          <p:spPr>
            <a:xfrm>
              <a:off x="6520566" y="320668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0" name="Freeform 656"/>
            <p:cNvSpPr/>
            <p:nvPr/>
          </p:nvSpPr>
          <p:spPr>
            <a:xfrm>
              <a:off x="6552839" y="317454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1" name="Freeform 657"/>
            <p:cNvSpPr/>
            <p:nvPr/>
          </p:nvSpPr>
          <p:spPr>
            <a:xfrm>
              <a:off x="6567899" y="323258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2" name="Freeform 658"/>
            <p:cNvSpPr/>
            <p:nvPr/>
          </p:nvSpPr>
          <p:spPr>
            <a:xfrm>
              <a:off x="6599993" y="3200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3" name="Freeform 659"/>
            <p:cNvSpPr/>
            <p:nvPr/>
          </p:nvSpPr>
          <p:spPr>
            <a:xfrm>
              <a:off x="6815145" y="3232581"/>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4" name="Freeform 660"/>
            <p:cNvSpPr/>
            <p:nvPr/>
          </p:nvSpPr>
          <p:spPr>
            <a:xfrm>
              <a:off x="6847418" y="3200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5" name="Freeform 661"/>
            <p:cNvSpPr/>
            <p:nvPr/>
          </p:nvSpPr>
          <p:spPr>
            <a:xfrm>
              <a:off x="6856383" y="323258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6" name="Freeform 662"/>
            <p:cNvSpPr/>
            <p:nvPr/>
          </p:nvSpPr>
          <p:spPr>
            <a:xfrm>
              <a:off x="6888655" y="3200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7" name="Freeform 663"/>
            <p:cNvSpPr/>
            <p:nvPr/>
          </p:nvSpPr>
          <p:spPr>
            <a:xfrm>
              <a:off x="6944774" y="331846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8" name="Freeform 664"/>
            <p:cNvSpPr/>
            <p:nvPr/>
          </p:nvSpPr>
          <p:spPr>
            <a:xfrm>
              <a:off x="6977047" y="328632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49" name="Freeform 665"/>
            <p:cNvSpPr/>
            <p:nvPr/>
          </p:nvSpPr>
          <p:spPr>
            <a:xfrm>
              <a:off x="6985832" y="331846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0" name="Freeform 666"/>
            <p:cNvSpPr/>
            <p:nvPr/>
          </p:nvSpPr>
          <p:spPr>
            <a:xfrm>
              <a:off x="7018105" y="328632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1" name="Freeform 667"/>
            <p:cNvSpPr/>
            <p:nvPr/>
          </p:nvSpPr>
          <p:spPr>
            <a:xfrm>
              <a:off x="7038903" y="334953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2" name="Freeform 668"/>
            <p:cNvSpPr/>
            <p:nvPr/>
          </p:nvSpPr>
          <p:spPr>
            <a:xfrm>
              <a:off x="7071176" y="331739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3" name="Freeform 669"/>
            <p:cNvSpPr/>
            <p:nvPr/>
          </p:nvSpPr>
          <p:spPr>
            <a:xfrm>
              <a:off x="7209770" y="3349539"/>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4" name="Freeform 670"/>
            <p:cNvSpPr/>
            <p:nvPr/>
          </p:nvSpPr>
          <p:spPr>
            <a:xfrm>
              <a:off x="7241863" y="331739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5" name="Freeform 671"/>
            <p:cNvSpPr/>
            <p:nvPr/>
          </p:nvSpPr>
          <p:spPr>
            <a:xfrm>
              <a:off x="7209770" y="3349539"/>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6" name="Freeform 672"/>
            <p:cNvSpPr/>
            <p:nvPr/>
          </p:nvSpPr>
          <p:spPr>
            <a:xfrm>
              <a:off x="7241863" y="331739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7" name="Freeform 673"/>
            <p:cNvSpPr/>
            <p:nvPr/>
          </p:nvSpPr>
          <p:spPr>
            <a:xfrm>
              <a:off x="7239174" y="3349539"/>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8" name="Freeform 674"/>
            <p:cNvSpPr/>
            <p:nvPr/>
          </p:nvSpPr>
          <p:spPr>
            <a:xfrm>
              <a:off x="7271447" y="331739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59" name="Freeform 675"/>
            <p:cNvSpPr/>
            <p:nvPr/>
          </p:nvSpPr>
          <p:spPr>
            <a:xfrm>
              <a:off x="7474766" y="3425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0" name="Freeform 676"/>
            <p:cNvSpPr/>
            <p:nvPr/>
          </p:nvSpPr>
          <p:spPr>
            <a:xfrm>
              <a:off x="7507038"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1" name="Freeform 677"/>
            <p:cNvSpPr/>
            <p:nvPr/>
          </p:nvSpPr>
          <p:spPr>
            <a:xfrm>
              <a:off x="7516003" y="3425606"/>
              <a:ext cx="64366" cy="17856"/>
            </a:xfrm>
            <a:custGeom>
              <a:avLst/>
              <a:gdLst>
                <a:gd name="connsiteX0" fmla="*/ 0 w 64366"/>
                <a:gd name="connsiteY0" fmla="*/ 0 h 17856"/>
                <a:gd name="connsiteX1" fmla="*/ 64367 w 64366"/>
                <a:gd name="connsiteY1" fmla="*/ 0 h 17856"/>
              </a:gdLst>
              <a:ahLst/>
              <a:cxnLst>
                <a:cxn ang="0">
                  <a:pos x="connsiteX0" y="connsiteY0"/>
                </a:cxn>
                <a:cxn ang="0">
                  <a:pos x="connsiteX1" y="connsiteY1"/>
                </a:cxn>
              </a:cxnLst>
              <a:rect l="l" t="t" r="r" b="b"/>
              <a:pathLst>
                <a:path w="64366" h="17856">
                  <a:moveTo>
                    <a:pt x="0" y="0"/>
                  </a:moveTo>
                  <a:lnTo>
                    <a:pt x="64367"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2" name="Freeform 678"/>
            <p:cNvSpPr/>
            <p:nvPr/>
          </p:nvSpPr>
          <p:spPr>
            <a:xfrm>
              <a:off x="7548097"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3" name="Freeform 679"/>
            <p:cNvSpPr/>
            <p:nvPr/>
          </p:nvSpPr>
          <p:spPr>
            <a:xfrm>
              <a:off x="7527836" y="342560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4" name="Freeform 680"/>
            <p:cNvSpPr/>
            <p:nvPr/>
          </p:nvSpPr>
          <p:spPr>
            <a:xfrm>
              <a:off x="7560109"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5" name="Freeform 681"/>
            <p:cNvSpPr/>
            <p:nvPr/>
          </p:nvSpPr>
          <p:spPr>
            <a:xfrm>
              <a:off x="7592561" y="3425606"/>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6" name="Freeform 682"/>
            <p:cNvSpPr/>
            <p:nvPr/>
          </p:nvSpPr>
          <p:spPr>
            <a:xfrm>
              <a:off x="7624655"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7" name="Freeform 683"/>
            <p:cNvSpPr/>
            <p:nvPr/>
          </p:nvSpPr>
          <p:spPr>
            <a:xfrm>
              <a:off x="7710357" y="3425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8" name="Freeform 684"/>
            <p:cNvSpPr/>
            <p:nvPr/>
          </p:nvSpPr>
          <p:spPr>
            <a:xfrm>
              <a:off x="7742630"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69" name="Freeform 685"/>
            <p:cNvSpPr/>
            <p:nvPr/>
          </p:nvSpPr>
          <p:spPr>
            <a:xfrm>
              <a:off x="7739761" y="3425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0" name="Freeform 686"/>
            <p:cNvSpPr/>
            <p:nvPr/>
          </p:nvSpPr>
          <p:spPr>
            <a:xfrm>
              <a:off x="7772034"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1" name="Freeform 687"/>
            <p:cNvSpPr/>
            <p:nvPr/>
          </p:nvSpPr>
          <p:spPr>
            <a:xfrm>
              <a:off x="7763428" y="3425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2" name="Freeform 688"/>
            <p:cNvSpPr/>
            <p:nvPr/>
          </p:nvSpPr>
          <p:spPr>
            <a:xfrm>
              <a:off x="7795701"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3" name="Freeform 689"/>
            <p:cNvSpPr/>
            <p:nvPr/>
          </p:nvSpPr>
          <p:spPr>
            <a:xfrm>
              <a:off x="7780999" y="342560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4" name="Freeform 690"/>
            <p:cNvSpPr/>
            <p:nvPr/>
          </p:nvSpPr>
          <p:spPr>
            <a:xfrm>
              <a:off x="7813272"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5" name="Freeform 691"/>
            <p:cNvSpPr/>
            <p:nvPr/>
          </p:nvSpPr>
          <p:spPr>
            <a:xfrm>
              <a:off x="7857557" y="35016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6" name="Freeform 692"/>
            <p:cNvSpPr/>
            <p:nvPr/>
          </p:nvSpPr>
          <p:spPr>
            <a:xfrm>
              <a:off x="7889830"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7" name="Freeform 693"/>
            <p:cNvSpPr/>
            <p:nvPr/>
          </p:nvSpPr>
          <p:spPr>
            <a:xfrm>
              <a:off x="7886961" y="3501674"/>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8" name="Freeform 694"/>
            <p:cNvSpPr/>
            <p:nvPr/>
          </p:nvSpPr>
          <p:spPr>
            <a:xfrm>
              <a:off x="7919234"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79" name="Freeform 695"/>
            <p:cNvSpPr/>
            <p:nvPr/>
          </p:nvSpPr>
          <p:spPr>
            <a:xfrm>
              <a:off x="7957603" y="35016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0" name="Freeform 696"/>
            <p:cNvSpPr/>
            <p:nvPr/>
          </p:nvSpPr>
          <p:spPr>
            <a:xfrm>
              <a:off x="7989876"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1" name="Freeform 697"/>
            <p:cNvSpPr/>
            <p:nvPr/>
          </p:nvSpPr>
          <p:spPr>
            <a:xfrm>
              <a:off x="8063745" y="35016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2" name="Freeform 698"/>
            <p:cNvSpPr/>
            <p:nvPr/>
          </p:nvSpPr>
          <p:spPr>
            <a:xfrm>
              <a:off x="8096017"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3" name="Freeform 699"/>
            <p:cNvSpPr/>
            <p:nvPr/>
          </p:nvSpPr>
          <p:spPr>
            <a:xfrm>
              <a:off x="8087232" y="35016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4" name="Freeform 700"/>
            <p:cNvSpPr/>
            <p:nvPr/>
          </p:nvSpPr>
          <p:spPr>
            <a:xfrm>
              <a:off x="8119505"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5" name="Freeform 701"/>
            <p:cNvSpPr/>
            <p:nvPr/>
          </p:nvSpPr>
          <p:spPr>
            <a:xfrm>
              <a:off x="8729103" y="3501674"/>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6" name="Freeform 702"/>
            <p:cNvSpPr/>
            <p:nvPr/>
          </p:nvSpPr>
          <p:spPr>
            <a:xfrm>
              <a:off x="8761375"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7" name="Freeform 703"/>
            <p:cNvSpPr/>
            <p:nvPr/>
          </p:nvSpPr>
          <p:spPr>
            <a:xfrm>
              <a:off x="9960131" y="350167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8" name="Freeform 704"/>
            <p:cNvSpPr/>
            <p:nvPr/>
          </p:nvSpPr>
          <p:spPr>
            <a:xfrm>
              <a:off x="9992404"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89" name="Freeform 705"/>
            <p:cNvSpPr/>
            <p:nvPr/>
          </p:nvSpPr>
          <p:spPr>
            <a:xfrm>
              <a:off x="2857601"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0" name="Freeform 706"/>
            <p:cNvSpPr/>
            <p:nvPr/>
          </p:nvSpPr>
          <p:spPr>
            <a:xfrm>
              <a:off x="2889874"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1" name="Freeform 707"/>
            <p:cNvSpPr/>
            <p:nvPr/>
          </p:nvSpPr>
          <p:spPr>
            <a:xfrm>
              <a:off x="2857601"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2" name="Freeform 708"/>
            <p:cNvSpPr/>
            <p:nvPr/>
          </p:nvSpPr>
          <p:spPr>
            <a:xfrm>
              <a:off x="2889874"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3" name="Freeform 709"/>
            <p:cNvSpPr/>
            <p:nvPr/>
          </p:nvSpPr>
          <p:spPr>
            <a:xfrm>
              <a:off x="2863517"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4" name="Freeform 710"/>
            <p:cNvSpPr/>
            <p:nvPr/>
          </p:nvSpPr>
          <p:spPr>
            <a:xfrm>
              <a:off x="2895790"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5" name="Freeform 711"/>
            <p:cNvSpPr/>
            <p:nvPr/>
          </p:nvSpPr>
          <p:spPr>
            <a:xfrm>
              <a:off x="2869434" y="1675698"/>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6" name="Freeform 712"/>
            <p:cNvSpPr/>
            <p:nvPr/>
          </p:nvSpPr>
          <p:spPr>
            <a:xfrm>
              <a:off x="290152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7" name="Freeform 713"/>
            <p:cNvSpPr/>
            <p:nvPr/>
          </p:nvSpPr>
          <p:spPr>
            <a:xfrm>
              <a:off x="2887005"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8" name="Freeform 714"/>
            <p:cNvSpPr/>
            <p:nvPr/>
          </p:nvSpPr>
          <p:spPr>
            <a:xfrm>
              <a:off x="291927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499" name="Freeform 715"/>
            <p:cNvSpPr/>
            <p:nvPr/>
          </p:nvSpPr>
          <p:spPr>
            <a:xfrm>
              <a:off x="2883957" y="1675698"/>
              <a:ext cx="7108447" cy="1825976"/>
            </a:xfrm>
            <a:custGeom>
              <a:avLst/>
              <a:gdLst>
                <a:gd name="connsiteX0" fmla="*/ 0 w 7108447"/>
                <a:gd name="connsiteY0" fmla="*/ 0 h 1825976"/>
                <a:gd name="connsiteX1" fmla="*/ 100046 w 7108447"/>
                <a:gd name="connsiteY1" fmla="*/ 0 h 1825976"/>
                <a:gd name="connsiteX2" fmla="*/ 100046 w 7108447"/>
                <a:gd name="connsiteY2" fmla="*/ 9821 h 1825976"/>
                <a:gd name="connsiteX3" fmla="*/ 194354 w 7108447"/>
                <a:gd name="connsiteY3" fmla="*/ 9821 h 1825976"/>
                <a:gd name="connsiteX4" fmla="*/ 194354 w 7108447"/>
                <a:gd name="connsiteY4" fmla="*/ 19820 h 1825976"/>
                <a:gd name="connsiteX5" fmla="*/ 229675 w 7108447"/>
                <a:gd name="connsiteY5" fmla="*/ 19820 h 1825976"/>
                <a:gd name="connsiteX6" fmla="*/ 229675 w 7108447"/>
                <a:gd name="connsiteY6" fmla="*/ 29820 h 1825976"/>
                <a:gd name="connsiteX7" fmla="*/ 241508 w 7108447"/>
                <a:gd name="connsiteY7" fmla="*/ 29820 h 1825976"/>
                <a:gd name="connsiteX8" fmla="*/ 241508 w 7108447"/>
                <a:gd name="connsiteY8" fmla="*/ 39641 h 1825976"/>
                <a:gd name="connsiteX9" fmla="*/ 288662 w 7108447"/>
                <a:gd name="connsiteY9" fmla="*/ 39641 h 1825976"/>
                <a:gd name="connsiteX10" fmla="*/ 288662 w 7108447"/>
                <a:gd name="connsiteY10" fmla="*/ 49640 h 1825976"/>
                <a:gd name="connsiteX11" fmla="*/ 318067 w 7108447"/>
                <a:gd name="connsiteY11" fmla="*/ 49640 h 1825976"/>
                <a:gd name="connsiteX12" fmla="*/ 318067 w 7108447"/>
                <a:gd name="connsiteY12" fmla="*/ 59640 h 1825976"/>
                <a:gd name="connsiteX13" fmla="*/ 371138 w 7108447"/>
                <a:gd name="connsiteY13" fmla="*/ 59640 h 1825976"/>
                <a:gd name="connsiteX14" fmla="*/ 371138 w 7108447"/>
                <a:gd name="connsiteY14" fmla="*/ 79460 h 1825976"/>
                <a:gd name="connsiteX15" fmla="*/ 412196 w 7108447"/>
                <a:gd name="connsiteY15" fmla="*/ 79460 h 1825976"/>
                <a:gd name="connsiteX16" fmla="*/ 412196 w 7108447"/>
                <a:gd name="connsiteY16" fmla="*/ 89460 h 1825976"/>
                <a:gd name="connsiteX17" fmla="*/ 418112 w 7108447"/>
                <a:gd name="connsiteY17" fmla="*/ 89460 h 1825976"/>
                <a:gd name="connsiteX18" fmla="*/ 418112 w 7108447"/>
                <a:gd name="connsiteY18" fmla="*/ 99459 h 1825976"/>
                <a:gd name="connsiteX19" fmla="*/ 441779 w 7108447"/>
                <a:gd name="connsiteY19" fmla="*/ 99459 h 1825976"/>
                <a:gd name="connsiteX20" fmla="*/ 441779 w 7108447"/>
                <a:gd name="connsiteY20" fmla="*/ 109280 h 1825976"/>
                <a:gd name="connsiteX21" fmla="*/ 471183 w 7108447"/>
                <a:gd name="connsiteY21" fmla="*/ 109280 h 1825976"/>
                <a:gd name="connsiteX22" fmla="*/ 471183 w 7108447"/>
                <a:gd name="connsiteY22" fmla="*/ 119279 h 1825976"/>
                <a:gd name="connsiteX23" fmla="*/ 476921 w 7108447"/>
                <a:gd name="connsiteY23" fmla="*/ 119279 h 1825976"/>
                <a:gd name="connsiteX24" fmla="*/ 476921 w 7108447"/>
                <a:gd name="connsiteY24" fmla="*/ 129279 h 1825976"/>
                <a:gd name="connsiteX25" fmla="*/ 524254 w 7108447"/>
                <a:gd name="connsiteY25" fmla="*/ 129279 h 1825976"/>
                <a:gd name="connsiteX26" fmla="*/ 524254 w 7108447"/>
                <a:gd name="connsiteY26" fmla="*/ 139278 h 1825976"/>
                <a:gd name="connsiteX27" fmla="*/ 571229 w 7108447"/>
                <a:gd name="connsiteY27" fmla="*/ 139278 h 1825976"/>
                <a:gd name="connsiteX28" fmla="*/ 571229 w 7108447"/>
                <a:gd name="connsiteY28" fmla="*/ 149456 h 1825976"/>
                <a:gd name="connsiteX29" fmla="*/ 577146 w 7108447"/>
                <a:gd name="connsiteY29" fmla="*/ 149456 h 1825976"/>
                <a:gd name="connsiteX30" fmla="*/ 577146 w 7108447"/>
                <a:gd name="connsiteY30" fmla="*/ 159635 h 1825976"/>
                <a:gd name="connsiteX31" fmla="*/ 583062 w 7108447"/>
                <a:gd name="connsiteY31" fmla="*/ 159635 h 1825976"/>
                <a:gd name="connsiteX32" fmla="*/ 583062 w 7108447"/>
                <a:gd name="connsiteY32" fmla="*/ 169813 h 1825976"/>
                <a:gd name="connsiteX33" fmla="*/ 606550 w 7108447"/>
                <a:gd name="connsiteY33" fmla="*/ 169813 h 1825976"/>
                <a:gd name="connsiteX34" fmla="*/ 606550 w 7108447"/>
                <a:gd name="connsiteY34" fmla="*/ 179991 h 1825976"/>
                <a:gd name="connsiteX35" fmla="*/ 647787 w 7108447"/>
                <a:gd name="connsiteY35" fmla="*/ 179991 h 1825976"/>
                <a:gd name="connsiteX36" fmla="*/ 647787 w 7108447"/>
                <a:gd name="connsiteY36" fmla="*/ 190169 h 1825976"/>
                <a:gd name="connsiteX37" fmla="*/ 659621 w 7108447"/>
                <a:gd name="connsiteY37" fmla="*/ 190169 h 1825976"/>
                <a:gd name="connsiteX38" fmla="*/ 659621 w 7108447"/>
                <a:gd name="connsiteY38" fmla="*/ 200525 h 1825976"/>
                <a:gd name="connsiteX39" fmla="*/ 683108 w 7108447"/>
                <a:gd name="connsiteY39" fmla="*/ 200525 h 1825976"/>
                <a:gd name="connsiteX40" fmla="*/ 683108 w 7108447"/>
                <a:gd name="connsiteY40" fmla="*/ 210882 h 1825976"/>
                <a:gd name="connsiteX41" fmla="*/ 700858 w 7108447"/>
                <a:gd name="connsiteY41" fmla="*/ 210882 h 1825976"/>
                <a:gd name="connsiteX42" fmla="*/ 700858 w 7108447"/>
                <a:gd name="connsiteY42" fmla="*/ 221238 h 1825976"/>
                <a:gd name="connsiteX43" fmla="*/ 736179 w 7108447"/>
                <a:gd name="connsiteY43" fmla="*/ 221238 h 1825976"/>
                <a:gd name="connsiteX44" fmla="*/ 736179 w 7108447"/>
                <a:gd name="connsiteY44" fmla="*/ 231595 h 1825976"/>
                <a:gd name="connsiteX45" fmla="*/ 753929 w 7108447"/>
                <a:gd name="connsiteY45" fmla="*/ 231595 h 1825976"/>
                <a:gd name="connsiteX46" fmla="*/ 753929 w 7108447"/>
                <a:gd name="connsiteY46" fmla="*/ 252487 h 1825976"/>
                <a:gd name="connsiteX47" fmla="*/ 777417 w 7108447"/>
                <a:gd name="connsiteY47" fmla="*/ 252487 h 1825976"/>
                <a:gd name="connsiteX48" fmla="*/ 777417 w 7108447"/>
                <a:gd name="connsiteY48" fmla="*/ 263022 h 1825976"/>
                <a:gd name="connsiteX49" fmla="*/ 783154 w 7108447"/>
                <a:gd name="connsiteY49" fmla="*/ 263022 h 1825976"/>
                <a:gd name="connsiteX50" fmla="*/ 783154 w 7108447"/>
                <a:gd name="connsiteY50" fmla="*/ 273557 h 1825976"/>
                <a:gd name="connsiteX51" fmla="*/ 800904 w 7108447"/>
                <a:gd name="connsiteY51" fmla="*/ 273557 h 1825976"/>
                <a:gd name="connsiteX52" fmla="*/ 800904 w 7108447"/>
                <a:gd name="connsiteY52" fmla="*/ 284092 h 1825976"/>
                <a:gd name="connsiteX53" fmla="*/ 812737 w 7108447"/>
                <a:gd name="connsiteY53" fmla="*/ 284092 h 1825976"/>
                <a:gd name="connsiteX54" fmla="*/ 812737 w 7108447"/>
                <a:gd name="connsiteY54" fmla="*/ 294627 h 1825976"/>
                <a:gd name="connsiteX55" fmla="*/ 818654 w 7108447"/>
                <a:gd name="connsiteY55" fmla="*/ 294627 h 1825976"/>
                <a:gd name="connsiteX56" fmla="*/ 818654 w 7108447"/>
                <a:gd name="connsiteY56" fmla="*/ 305163 h 1825976"/>
                <a:gd name="connsiteX57" fmla="*/ 842142 w 7108447"/>
                <a:gd name="connsiteY57" fmla="*/ 305163 h 1825976"/>
                <a:gd name="connsiteX58" fmla="*/ 842142 w 7108447"/>
                <a:gd name="connsiteY58" fmla="*/ 315698 h 1825976"/>
                <a:gd name="connsiteX59" fmla="*/ 859712 w 7108447"/>
                <a:gd name="connsiteY59" fmla="*/ 315698 h 1825976"/>
                <a:gd name="connsiteX60" fmla="*/ 859712 w 7108447"/>
                <a:gd name="connsiteY60" fmla="*/ 326233 h 1825976"/>
                <a:gd name="connsiteX61" fmla="*/ 907046 w 7108447"/>
                <a:gd name="connsiteY61" fmla="*/ 326233 h 1825976"/>
                <a:gd name="connsiteX62" fmla="*/ 907046 w 7108447"/>
                <a:gd name="connsiteY62" fmla="*/ 336768 h 1825976"/>
                <a:gd name="connsiteX63" fmla="*/ 918700 w 7108447"/>
                <a:gd name="connsiteY63" fmla="*/ 336768 h 1825976"/>
                <a:gd name="connsiteX64" fmla="*/ 918700 w 7108447"/>
                <a:gd name="connsiteY64" fmla="*/ 347303 h 1825976"/>
                <a:gd name="connsiteX65" fmla="*/ 924616 w 7108447"/>
                <a:gd name="connsiteY65" fmla="*/ 347303 h 1825976"/>
                <a:gd name="connsiteX66" fmla="*/ 924616 w 7108447"/>
                <a:gd name="connsiteY66" fmla="*/ 357838 h 1825976"/>
                <a:gd name="connsiteX67" fmla="*/ 948104 w 7108447"/>
                <a:gd name="connsiteY67" fmla="*/ 357838 h 1825976"/>
                <a:gd name="connsiteX68" fmla="*/ 948104 w 7108447"/>
                <a:gd name="connsiteY68" fmla="*/ 368195 h 1825976"/>
                <a:gd name="connsiteX69" fmla="*/ 995258 w 7108447"/>
                <a:gd name="connsiteY69" fmla="*/ 368195 h 1825976"/>
                <a:gd name="connsiteX70" fmla="*/ 995258 w 7108447"/>
                <a:gd name="connsiteY70" fmla="*/ 378909 h 1825976"/>
                <a:gd name="connsiteX71" fmla="*/ 1018745 w 7108447"/>
                <a:gd name="connsiteY71" fmla="*/ 378909 h 1825976"/>
                <a:gd name="connsiteX72" fmla="*/ 1018745 w 7108447"/>
                <a:gd name="connsiteY72" fmla="*/ 389444 h 1825976"/>
                <a:gd name="connsiteX73" fmla="*/ 1095304 w 7108447"/>
                <a:gd name="connsiteY73" fmla="*/ 389444 h 1825976"/>
                <a:gd name="connsiteX74" fmla="*/ 1095304 w 7108447"/>
                <a:gd name="connsiteY74" fmla="*/ 410693 h 1825976"/>
                <a:gd name="connsiteX75" fmla="*/ 1107137 w 7108447"/>
                <a:gd name="connsiteY75" fmla="*/ 410693 h 1825976"/>
                <a:gd name="connsiteX76" fmla="*/ 1107137 w 7108447"/>
                <a:gd name="connsiteY76" fmla="*/ 421407 h 1825976"/>
                <a:gd name="connsiteX77" fmla="*/ 1118970 w 7108447"/>
                <a:gd name="connsiteY77" fmla="*/ 421407 h 1825976"/>
                <a:gd name="connsiteX78" fmla="*/ 1118970 w 7108447"/>
                <a:gd name="connsiteY78" fmla="*/ 442655 h 1825976"/>
                <a:gd name="connsiteX79" fmla="*/ 1124887 w 7108447"/>
                <a:gd name="connsiteY79" fmla="*/ 442655 h 1825976"/>
                <a:gd name="connsiteX80" fmla="*/ 1124887 w 7108447"/>
                <a:gd name="connsiteY80" fmla="*/ 453369 h 1825976"/>
                <a:gd name="connsiteX81" fmla="*/ 1130804 w 7108447"/>
                <a:gd name="connsiteY81" fmla="*/ 453369 h 1825976"/>
                <a:gd name="connsiteX82" fmla="*/ 1130804 w 7108447"/>
                <a:gd name="connsiteY82" fmla="*/ 464083 h 1825976"/>
                <a:gd name="connsiteX83" fmla="*/ 1165945 w 7108447"/>
                <a:gd name="connsiteY83" fmla="*/ 464083 h 1825976"/>
                <a:gd name="connsiteX84" fmla="*/ 1165945 w 7108447"/>
                <a:gd name="connsiteY84" fmla="*/ 474797 h 1825976"/>
                <a:gd name="connsiteX85" fmla="*/ 1189612 w 7108447"/>
                <a:gd name="connsiteY85" fmla="*/ 474797 h 1825976"/>
                <a:gd name="connsiteX86" fmla="*/ 1189612 w 7108447"/>
                <a:gd name="connsiteY86" fmla="*/ 485510 h 1825976"/>
                <a:gd name="connsiteX87" fmla="*/ 1207362 w 7108447"/>
                <a:gd name="connsiteY87" fmla="*/ 485510 h 1825976"/>
                <a:gd name="connsiteX88" fmla="*/ 1207362 w 7108447"/>
                <a:gd name="connsiteY88" fmla="*/ 496403 h 1825976"/>
                <a:gd name="connsiteX89" fmla="*/ 1248420 w 7108447"/>
                <a:gd name="connsiteY89" fmla="*/ 496403 h 1825976"/>
                <a:gd name="connsiteX90" fmla="*/ 1248420 w 7108447"/>
                <a:gd name="connsiteY90" fmla="*/ 507295 h 1825976"/>
                <a:gd name="connsiteX91" fmla="*/ 1307408 w 7108447"/>
                <a:gd name="connsiteY91" fmla="*/ 507295 h 1825976"/>
                <a:gd name="connsiteX92" fmla="*/ 1307408 w 7108447"/>
                <a:gd name="connsiteY92" fmla="*/ 518544 h 1825976"/>
                <a:gd name="connsiteX93" fmla="*/ 1324979 w 7108447"/>
                <a:gd name="connsiteY93" fmla="*/ 518544 h 1825976"/>
                <a:gd name="connsiteX94" fmla="*/ 1324979 w 7108447"/>
                <a:gd name="connsiteY94" fmla="*/ 529615 h 1825976"/>
                <a:gd name="connsiteX95" fmla="*/ 1395620 w 7108447"/>
                <a:gd name="connsiteY95" fmla="*/ 529615 h 1825976"/>
                <a:gd name="connsiteX96" fmla="*/ 1395620 w 7108447"/>
                <a:gd name="connsiteY96" fmla="*/ 541400 h 1825976"/>
                <a:gd name="connsiteX97" fmla="*/ 1407454 w 7108447"/>
                <a:gd name="connsiteY97" fmla="*/ 541400 h 1825976"/>
                <a:gd name="connsiteX98" fmla="*/ 1407454 w 7108447"/>
                <a:gd name="connsiteY98" fmla="*/ 553364 h 1825976"/>
                <a:gd name="connsiteX99" fmla="*/ 1419287 w 7108447"/>
                <a:gd name="connsiteY99" fmla="*/ 553364 h 1825976"/>
                <a:gd name="connsiteX100" fmla="*/ 1419287 w 7108447"/>
                <a:gd name="connsiteY100" fmla="*/ 565149 h 1825976"/>
                <a:gd name="connsiteX101" fmla="*/ 1454608 w 7108447"/>
                <a:gd name="connsiteY101" fmla="*/ 565149 h 1825976"/>
                <a:gd name="connsiteX102" fmla="*/ 1454608 w 7108447"/>
                <a:gd name="connsiteY102" fmla="*/ 589076 h 1825976"/>
                <a:gd name="connsiteX103" fmla="*/ 1466441 w 7108447"/>
                <a:gd name="connsiteY103" fmla="*/ 589076 h 1825976"/>
                <a:gd name="connsiteX104" fmla="*/ 1466441 w 7108447"/>
                <a:gd name="connsiteY104" fmla="*/ 601040 h 1825976"/>
                <a:gd name="connsiteX105" fmla="*/ 1490108 w 7108447"/>
                <a:gd name="connsiteY105" fmla="*/ 601040 h 1825976"/>
                <a:gd name="connsiteX106" fmla="*/ 1490108 w 7108447"/>
                <a:gd name="connsiteY106" fmla="*/ 613182 h 1825976"/>
                <a:gd name="connsiteX107" fmla="*/ 1513595 w 7108447"/>
                <a:gd name="connsiteY107" fmla="*/ 613182 h 1825976"/>
                <a:gd name="connsiteX108" fmla="*/ 1513595 w 7108447"/>
                <a:gd name="connsiteY108" fmla="*/ 625325 h 1825976"/>
                <a:gd name="connsiteX109" fmla="*/ 1543000 w 7108447"/>
                <a:gd name="connsiteY109" fmla="*/ 625325 h 1825976"/>
                <a:gd name="connsiteX110" fmla="*/ 1543000 w 7108447"/>
                <a:gd name="connsiteY110" fmla="*/ 637645 h 1825976"/>
                <a:gd name="connsiteX111" fmla="*/ 1548737 w 7108447"/>
                <a:gd name="connsiteY111" fmla="*/ 637645 h 1825976"/>
                <a:gd name="connsiteX112" fmla="*/ 1548737 w 7108447"/>
                <a:gd name="connsiteY112" fmla="*/ 649788 h 1825976"/>
                <a:gd name="connsiteX113" fmla="*/ 1560570 w 7108447"/>
                <a:gd name="connsiteY113" fmla="*/ 649788 h 1825976"/>
                <a:gd name="connsiteX114" fmla="*/ 1560570 w 7108447"/>
                <a:gd name="connsiteY114" fmla="*/ 674608 h 1825976"/>
                <a:gd name="connsiteX115" fmla="*/ 1578320 w 7108447"/>
                <a:gd name="connsiteY115" fmla="*/ 674608 h 1825976"/>
                <a:gd name="connsiteX116" fmla="*/ 1578320 w 7108447"/>
                <a:gd name="connsiteY116" fmla="*/ 699428 h 1825976"/>
                <a:gd name="connsiteX117" fmla="*/ 1613641 w 7108447"/>
                <a:gd name="connsiteY117" fmla="*/ 699428 h 1825976"/>
                <a:gd name="connsiteX118" fmla="*/ 1613641 w 7108447"/>
                <a:gd name="connsiteY118" fmla="*/ 711749 h 1825976"/>
                <a:gd name="connsiteX119" fmla="*/ 1625295 w 7108447"/>
                <a:gd name="connsiteY119" fmla="*/ 711749 h 1825976"/>
                <a:gd name="connsiteX120" fmla="*/ 1625295 w 7108447"/>
                <a:gd name="connsiteY120" fmla="*/ 724069 h 1825976"/>
                <a:gd name="connsiteX121" fmla="*/ 1684283 w 7108447"/>
                <a:gd name="connsiteY121" fmla="*/ 724069 h 1825976"/>
                <a:gd name="connsiteX122" fmla="*/ 1684283 w 7108447"/>
                <a:gd name="connsiteY122" fmla="*/ 737104 h 1825976"/>
                <a:gd name="connsiteX123" fmla="*/ 1701854 w 7108447"/>
                <a:gd name="connsiteY123" fmla="*/ 737104 h 1825976"/>
                <a:gd name="connsiteX124" fmla="*/ 1701854 w 7108447"/>
                <a:gd name="connsiteY124" fmla="*/ 750139 h 1825976"/>
                <a:gd name="connsiteX125" fmla="*/ 1731437 w 7108447"/>
                <a:gd name="connsiteY125" fmla="*/ 750139 h 1825976"/>
                <a:gd name="connsiteX126" fmla="*/ 1731437 w 7108447"/>
                <a:gd name="connsiteY126" fmla="*/ 763353 h 1825976"/>
                <a:gd name="connsiteX127" fmla="*/ 1778412 w 7108447"/>
                <a:gd name="connsiteY127" fmla="*/ 763353 h 1825976"/>
                <a:gd name="connsiteX128" fmla="*/ 1778412 w 7108447"/>
                <a:gd name="connsiteY128" fmla="*/ 776567 h 1825976"/>
                <a:gd name="connsiteX129" fmla="*/ 1807995 w 7108447"/>
                <a:gd name="connsiteY129" fmla="*/ 776567 h 1825976"/>
                <a:gd name="connsiteX130" fmla="*/ 1807995 w 7108447"/>
                <a:gd name="connsiteY130" fmla="*/ 789959 h 1825976"/>
                <a:gd name="connsiteX131" fmla="*/ 1813912 w 7108447"/>
                <a:gd name="connsiteY131" fmla="*/ 789959 h 1825976"/>
                <a:gd name="connsiteX132" fmla="*/ 1813912 w 7108447"/>
                <a:gd name="connsiteY132" fmla="*/ 803172 h 1825976"/>
                <a:gd name="connsiteX133" fmla="*/ 1831483 w 7108447"/>
                <a:gd name="connsiteY133" fmla="*/ 803172 h 1825976"/>
                <a:gd name="connsiteX134" fmla="*/ 1831483 w 7108447"/>
                <a:gd name="connsiteY134" fmla="*/ 816565 h 1825976"/>
                <a:gd name="connsiteX135" fmla="*/ 1884554 w 7108447"/>
                <a:gd name="connsiteY135" fmla="*/ 816565 h 1825976"/>
                <a:gd name="connsiteX136" fmla="*/ 1884554 w 7108447"/>
                <a:gd name="connsiteY136" fmla="*/ 829957 h 1825976"/>
                <a:gd name="connsiteX137" fmla="*/ 1890470 w 7108447"/>
                <a:gd name="connsiteY137" fmla="*/ 829957 h 1825976"/>
                <a:gd name="connsiteX138" fmla="*/ 1890470 w 7108447"/>
                <a:gd name="connsiteY138" fmla="*/ 843706 h 1825976"/>
                <a:gd name="connsiteX139" fmla="*/ 1984599 w 7108447"/>
                <a:gd name="connsiteY139" fmla="*/ 843706 h 1825976"/>
                <a:gd name="connsiteX140" fmla="*/ 1984599 w 7108447"/>
                <a:gd name="connsiteY140" fmla="*/ 857455 h 1825976"/>
                <a:gd name="connsiteX141" fmla="*/ 1996433 w 7108447"/>
                <a:gd name="connsiteY141" fmla="*/ 857455 h 1825976"/>
                <a:gd name="connsiteX142" fmla="*/ 1996433 w 7108447"/>
                <a:gd name="connsiteY142" fmla="*/ 871383 h 1825976"/>
                <a:gd name="connsiteX143" fmla="*/ 2037670 w 7108447"/>
                <a:gd name="connsiteY143" fmla="*/ 871383 h 1825976"/>
                <a:gd name="connsiteX144" fmla="*/ 2037670 w 7108447"/>
                <a:gd name="connsiteY144" fmla="*/ 885668 h 1825976"/>
                <a:gd name="connsiteX145" fmla="*/ 2055420 w 7108447"/>
                <a:gd name="connsiteY145" fmla="*/ 885668 h 1825976"/>
                <a:gd name="connsiteX146" fmla="*/ 2055420 w 7108447"/>
                <a:gd name="connsiteY146" fmla="*/ 914059 h 1825976"/>
                <a:gd name="connsiteX147" fmla="*/ 2061158 w 7108447"/>
                <a:gd name="connsiteY147" fmla="*/ 914059 h 1825976"/>
                <a:gd name="connsiteX148" fmla="*/ 2061158 w 7108447"/>
                <a:gd name="connsiteY148" fmla="*/ 928344 h 1825976"/>
                <a:gd name="connsiteX149" fmla="*/ 2072991 w 7108447"/>
                <a:gd name="connsiteY149" fmla="*/ 928344 h 1825976"/>
                <a:gd name="connsiteX150" fmla="*/ 2072991 w 7108447"/>
                <a:gd name="connsiteY150" fmla="*/ 942629 h 1825976"/>
                <a:gd name="connsiteX151" fmla="*/ 2102574 w 7108447"/>
                <a:gd name="connsiteY151" fmla="*/ 942629 h 1825976"/>
                <a:gd name="connsiteX152" fmla="*/ 2102574 w 7108447"/>
                <a:gd name="connsiteY152" fmla="*/ 957093 h 1825976"/>
                <a:gd name="connsiteX153" fmla="*/ 2131978 w 7108447"/>
                <a:gd name="connsiteY153" fmla="*/ 957093 h 1825976"/>
                <a:gd name="connsiteX154" fmla="*/ 2131978 w 7108447"/>
                <a:gd name="connsiteY154" fmla="*/ 971557 h 1825976"/>
                <a:gd name="connsiteX155" fmla="*/ 2137716 w 7108447"/>
                <a:gd name="connsiteY155" fmla="*/ 971557 h 1825976"/>
                <a:gd name="connsiteX156" fmla="*/ 2137716 w 7108447"/>
                <a:gd name="connsiteY156" fmla="*/ 986020 h 1825976"/>
                <a:gd name="connsiteX157" fmla="*/ 2143633 w 7108447"/>
                <a:gd name="connsiteY157" fmla="*/ 986020 h 1825976"/>
                <a:gd name="connsiteX158" fmla="*/ 2143633 w 7108447"/>
                <a:gd name="connsiteY158" fmla="*/ 1000305 h 1825976"/>
                <a:gd name="connsiteX159" fmla="*/ 2173216 w 7108447"/>
                <a:gd name="connsiteY159" fmla="*/ 1000305 h 1825976"/>
                <a:gd name="connsiteX160" fmla="*/ 2173216 w 7108447"/>
                <a:gd name="connsiteY160" fmla="*/ 1014947 h 1825976"/>
                <a:gd name="connsiteX161" fmla="*/ 2243678 w 7108447"/>
                <a:gd name="connsiteY161" fmla="*/ 1014947 h 1825976"/>
                <a:gd name="connsiteX162" fmla="*/ 2243678 w 7108447"/>
                <a:gd name="connsiteY162" fmla="*/ 1030303 h 1825976"/>
                <a:gd name="connsiteX163" fmla="*/ 2355737 w 7108447"/>
                <a:gd name="connsiteY163" fmla="*/ 1030303 h 1825976"/>
                <a:gd name="connsiteX164" fmla="*/ 2355737 w 7108447"/>
                <a:gd name="connsiteY164" fmla="*/ 1045838 h 1825976"/>
                <a:gd name="connsiteX165" fmla="*/ 2420462 w 7108447"/>
                <a:gd name="connsiteY165" fmla="*/ 1045838 h 1825976"/>
                <a:gd name="connsiteX166" fmla="*/ 2420462 w 7108447"/>
                <a:gd name="connsiteY166" fmla="*/ 1061373 h 1825976"/>
                <a:gd name="connsiteX167" fmla="*/ 2443949 w 7108447"/>
                <a:gd name="connsiteY167" fmla="*/ 1061373 h 1825976"/>
                <a:gd name="connsiteX168" fmla="*/ 2443949 w 7108447"/>
                <a:gd name="connsiteY168" fmla="*/ 1077265 h 1825976"/>
                <a:gd name="connsiteX169" fmla="*/ 2449866 w 7108447"/>
                <a:gd name="connsiteY169" fmla="*/ 1077265 h 1825976"/>
                <a:gd name="connsiteX170" fmla="*/ 2449866 w 7108447"/>
                <a:gd name="connsiteY170" fmla="*/ 1093336 h 1825976"/>
                <a:gd name="connsiteX171" fmla="*/ 2491103 w 7108447"/>
                <a:gd name="connsiteY171" fmla="*/ 1093336 h 1825976"/>
                <a:gd name="connsiteX172" fmla="*/ 2491103 w 7108447"/>
                <a:gd name="connsiteY172" fmla="*/ 1109585 h 1825976"/>
                <a:gd name="connsiteX173" fmla="*/ 2538258 w 7108447"/>
                <a:gd name="connsiteY173" fmla="*/ 1109585 h 1825976"/>
                <a:gd name="connsiteX174" fmla="*/ 2538258 w 7108447"/>
                <a:gd name="connsiteY174" fmla="*/ 1126548 h 1825976"/>
                <a:gd name="connsiteX175" fmla="*/ 2573578 w 7108447"/>
                <a:gd name="connsiteY175" fmla="*/ 1126548 h 1825976"/>
                <a:gd name="connsiteX176" fmla="*/ 2573578 w 7108447"/>
                <a:gd name="connsiteY176" fmla="*/ 1143512 h 1825976"/>
                <a:gd name="connsiteX177" fmla="*/ 2579495 w 7108447"/>
                <a:gd name="connsiteY177" fmla="*/ 1143512 h 1825976"/>
                <a:gd name="connsiteX178" fmla="*/ 2579495 w 7108447"/>
                <a:gd name="connsiteY178" fmla="*/ 1160654 h 1825976"/>
                <a:gd name="connsiteX179" fmla="*/ 2585412 w 7108447"/>
                <a:gd name="connsiteY179" fmla="*/ 1160654 h 1825976"/>
                <a:gd name="connsiteX180" fmla="*/ 2585412 w 7108447"/>
                <a:gd name="connsiteY180" fmla="*/ 1177974 h 1825976"/>
                <a:gd name="connsiteX181" fmla="*/ 2632566 w 7108447"/>
                <a:gd name="connsiteY181" fmla="*/ 1177974 h 1825976"/>
                <a:gd name="connsiteX182" fmla="*/ 2632566 w 7108447"/>
                <a:gd name="connsiteY182" fmla="*/ 1195652 h 1825976"/>
                <a:gd name="connsiteX183" fmla="*/ 2650137 w 7108447"/>
                <a:gd name="connsiteY183" fmla="*/ 1195652 h 1825976"/>
                <a:gd name="connsiteX184" fmla="*/ 2650137 w 7108447"/>
                <a:gd name="connsiteY184" fmla="*/ 1213330 h 1825976"/>
                <a:gd name="connsiteX185" fmla="*/ 2744445 w 7108447"/>
                <a:gd name="connsiteY185" fmla="*/ 1213330 h 1825976"/>
                <a:gd name="connsiteX186" fmla="*/ 2744445 w 7108447"/>
                <a:gd name="connsiteY186" fmla="*/ 1231186 h 1825976"/>
                <a:gd name="connsiteX187" fmla="*/ 2809170 w 7108447"/>
                <a:gd name="connsiteY187" fmla="*/ 1231186 h 1825976"/>
                <a:gd name="connsiteX188" fmla="*/ 2809170 w 7108447"/>
                <a:gd name="connsiteY188" fmla="*/ 1249399 h 1825976"/>
                <a:gd name="connsiteX189" fmla="*/ 2850407 w 7108447"/>
                <a:gd name="connsiteY189" fmla="*/ 1249399 h 1825976"/>
                <a:gd name="connsiteX190" fmla="*/ 2850407 w 7108447"/>
                <a:gd name="connsiteY190" fmla="*/ 1267613 h 1825976"/>
                <a:gd name="connsiteX191" fmla="*/ 2868158 w 7108447"/>
                <a:gd name="connsiteY191" fmla="*/ 1267613 h 1825976"/>
                <a:gd name="connsiteX192" fmla="*/ 2868158 w 7108447"/>
                <a:gd name="connsiteY192" fmla="*/ 1285826 h 1825976"/>
                <a:gd name="connsiteX193" fmla="*/ 2873895 w 7108447"/>
                <a:gd name="connsiteY193" fmla="*/ 1285826 h 1825976"/>
                <a:gd name="connsiteX194" fmla="*/ 2873895 w 7108447"/>
                <a:gd name="connsiteY194" fmla="*/ 1303861 h 1825976"/>
                <a:gd name="connsiteX195" fmla="*/ 2921049 w 7108447"/>
                <a:gd name="connsiteY195" fmla="*/ 1303861 h 1825976"/>
                <a:gd name="connsiteX196" fmla="*/ 2921049 w 7108447"/>
                <a:gd name="connsiteY196" fmla="*/ 1322431 h 1825976"/>
                <a:gd name="connsiteX197" fmla="*/ 2944716 w 7108447"/>
                <a:gd name="connsiteY197" fmla="*/ 1322431 h 1825976"/>
                <a:gd name="connsiteX198" fmla="*/ 2944716 w 7108447"/>
                <a:gd name="connsiteY198" fmla="*/ 1341180 h 1825976"/>
                <a:gd name="connsiteX199" fmla="*/ 2968203 w 7108447"/>
                <a:gd name="connsiteY199" fmla="*/ 1341180 h 1825976"/>
                <a:gd name="connsiteX200" fmla="*/ 2968203 w 7108447"/>
                <a:gd name="connsiteY200" fmla="*/ 1360108 h 1825976"/>
                <a:gd name="connsiteX201" fmla="*/ 3138891 w 7108447"/>
                <a:gd name="connsiteY201" fmla="*/ 1360108 h 1825976"/>
                <a:gd name="connsiteX202" fmla="*/ 3138891 w 7108447"/>
                <a:gd name="connsiteY202" fmla="*/ 1380464 h 1825976"/>
                <a:gd name="connsiteX203" fmla="*/ 3168474 w 7108447"/>
                <a:gd name="connsiteY203" fmla="*/ 1380464 h 1825976"/>
                <a:gd name="connsiteX204" fmla="*/ 3168474 w 7108447"/>
                <a:gd name="connsiteY204" fmla="*/ 1400820 h 1825976"/>
                <a:gd name="connsiteX205" fmla="*/ 3221365 w 7108447"/>
                <a:gd name="connsiteY205" fmla="*/ 1400820 h 1825976"/>
                <a:gd name="connsiteX206" fmla="*/ 3221365 w 7108447"/>
                <a:gd name="connsiteY206" fmla="*/ 1421712 h 1825976"/>
                <a:gd name="connsiteX207" fmla="*/ 3239116 w 7108447"/>
                <a:gd name="connsiteY207" fmla="*/ 1421712 h 1825976"/>
                <a:gd name="connsiteX208" fmla="*/ 3239116 w 7108447"/>
                <a:gd name="connsiteY208" fmla="*/ 1442425 h 1825976"/>
                <a:gd name="connsiteX209" fmla="*/ 3362649 w 7108447"/>
                <a:gd name="connsiteY209" fmla="*/ 1442425 h 1825976"/>
                <a:gd name="connsiteX210" fmla="*/ 3362649 w 7108447"/>
                <a:gd name="connsiteY210" fmla="*/ 1463852 h 1825976"/>
                <a:gd name="connsiteX211" fmla="*/ 3486361 w 7108447"/>
                <a:gd name="connsiteY211" fmla="*/ 1463852 h 1825976"/>
                <a:gd name="connsiteX212" fmla="*/ 3486361 w 7108447"/>
                <a:gd name="connsiteY212" fmla="*/ 1485637 h 1825976"/>
                <a:gd name="connsiteX213" fmla="*/ 3504112 w 7108447"/>
                <a:gd name="connsiteY213" fmla="*/ 1485637 h 1825976"/>
                <a:gd name="connsiteX214" fmla="*/ 3504112 w 7108447"/>
                <a:gd name="connsiteY214" fmla="*/ 1507957 h 1825976"/>
                <a:gd name="connsiteX215" fmla="*/ 3557182 w 7108447"/>
                <a:gd name="connsiteY215" fmla="*/ 1507957 h 1825976"/>
                <a:gd name="connsiteX216" fmla="*/ 3557182 w 7108447"/>
                <a:gd name="connsiteY216" fmla="*/ 1530992 h 1825976"/>
                <a:gd name="connsiteX217" fmla="*/ 3674799 w 7108447"/>
                <a:gd name="connsiteY217" fmla="*/ 1530992 h 1825976"/>
                <a:gd name="connsiteX218" fmla="*/ 3674799 w 7108447"/>
                <a:gd name="connsiteY218" fmla="*/ 1556883 h 1825976"/>
                <a:gd name="connsiteX219" fmla="*/ 4010616 w 7108447"/>
                <a:gd name="connsiteY219" fmla="*/ 1556883 h 1825976"/>
                <a:gd name="connsiteX220" fmla="*/ 4010616 w 7108447"/>
                <a:gd name="connsiteY220" fmla="*/ 1585453 h 1825976"/>
                <a:gd name="connsiteX221" fmla="*/ 4022269 w 7108447"/>
                <a:gd name="connsiteY221" fmla="*/ 1585453 h 1825976"/>
                <a:gd name="connsiteX222" fmla="*/ 4022269 w 7108447"/>
                <a:gd name="connsiteY222" fmla="*/ 1614023 h 1825976"/>
                <a:gd name="connsiteX223" fmla="*/ 4040019 w 7108447"/>
                <a:gd name="connsiteY223" fmla="*/ 1614023 h 1825976"/>
                <a:gd name="connsiteX224" fmla="*/ 4040019 w 7108447"/>
                <a:gd name="connsiteY224" fmla="*/ 1642771 h 1825976"/>
                <a:gd name="connsiteX225" fmla="*/ 4181303 w 7108447"/>
                <a:gd name="connsiteY225" fmla="*/ 1642771 h 1825976"/>
                <a:gd name="connsiteX226" fmla="*/ 4181303 w 7108447"/>
                <a:gd name="connsiteY226" fmla="*/ 1673841 h 1825976"/>
                <a:gd name="connsiteX227" fmla="*/ 4464048 w 7108447"/>
                <a:gd name="connsiteY227" fmla="*/ 1673841 h 1825976"/>
                <a:gd name="connsiteX228" fmla="*/ 4464048 w 7108447"/>
                <a:gd name="connsiteY228" fmla="*/ 1711875 h 1825976"/>
                <a:gd name="connsiteX229" fmla="*/ 4593678 w 7108447"/>
                <a:gd name="connsiteY229" fmla="*/ 1711875 h 1825976"/>
                <a:gd name="connsiteX230" fmla="*/ 4593678 w 7108447"/>
                <a:gd name="connsiteY230" fmla="*/ 1749909 h 1825976"/>
                <a:gd name="connsiteX231" fmla="*/ 4946886 w 7108447"/>
                <a:gd name="connsiteY231" fmla="*/ 1749909 h 1825976"/>
                <a:gd name="connsiteX232" fmla="*/ 4946886 w 7108447"/>
                <a:gd name="connsiteY232" fmla="*/ 1825976 h 1825976"/>
                <a:gd name="connsiteX233" fmla="*/ 7108448 w 7108447"/>
                <a:gd name="connsiteY233" fmla="*/ 1825976 h 182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7108447" h="1825976">
                  <a:moveTo>
                    <a:pt x="0" y="0"/>
                  </a:moveTo>
                  <a:lnTo>
                    <a:pt x="100046" y="0"/>
                  </a:lnTo>
                  <a:lnTo>
                    <a:pt x="100046" y="9821"/>
                  </a:lnTo>
                  <a:lnTo>
                    <a:pt x="194354" y="9821"/>
                  </a:lnTo>
                  <a:lnTo>
                    <a:pt x="194354" y="19820"/>
                  </a:lnTo>
                  <a:lnTo>
                    <a:pt x="229675" y="19820"/>
                  </a:lnTo>
                  <a:lnTo>
                    <a:pt x="229675" y="29820"/>
                  </a:lnTo>
                  <a:lnTo>
                    <a:pt x="241508" y="29820"/>
                  </a:lnTo>
                  <a:lnTo>
                    <a:pt x="241508" y="39641"/>
                  </a:lnTo>
                  <a:lnTo>
                    <a:pt x="288662" y="39641"/>
                  </a:lnTo>
                  <a:lnTo>
                    <a:pt x="288662" y="49640"/>
                  </a:lnTo>
                  <a:lnTo>
                    <a:pt x="318067" y="49640"/>
                  </a:lnTo>
                  <a:lnTo>
                    <a:pt x="318067" y="59640"/>
                  </a:lnTo>
                  <a:lnTo>
                    <a:pt x="371138" y="59640"/>
                  </a:lnTo>
                  <a:lnTo>
                    <a:pt x="371138" y="79460"/>
                  </a:lnTo>
                  <a:lnTo>
                    <a:pt x="412196" y="79460"/>
                  </a:lnTo>
                  <a:lnTo>
                    <a:pt x="412196" y="89460"/>
                  </a:lnTo>
                  <a:lnTo>
                    <a:pt x="418112" y="89460"/>
                  </a:lnTo>
                  <a:lnTo>
                    <a:pt x="418112" y="99459"/>
                  </a:lnTo>
                  <a:lnTo>
                    <a:pt x="441779" y="99459"/>
                  </a:lnTo>
                  <a:lnTo>
                    <a:pt x="441779" y="109280"/>
                  </a:lnTo>
                  <a:lnTo>
                    <a:pt x="471183" y="109280"/>
                  </a:lnTo>
                  <a:lnTo>
                    <a:pt x="471183" y="119279"/>
                  </a:lnTo>
                  <a:lnTo>
                    <a:pt x="476921" y="119279"/>
                  </a:lnTo>
                  <a:lnTo>
                    <a:pt x="476921" y="129279"/>
                  </a:lnTo>
                  <a:lnTo>
                    <a:pt x="524254" y="129279"/>
                  </a:lnTo>
                  <a:lnTo>
                    <a:pt x="524254" y="139278"/>
                  </a:lnTo>
                  <a:lnTo>
                    <a:pt x="571229" y="139278"/>
                  </a:lnTo>
                  <a:lnTo>
                    <a:pt x="571229" y="149456"/>
                  </a:lnTo>
                  <a:lnTo>
                    <a:pt x="577146" y="149456"/>
                  </a:lnTo>
                  <a:lnTo>
                    <a:pt x="577146" y="159635"/>
                  </a:lnTo>
                  <a:lnTo>
                    <a:pt x="583062" y="159635"/>
                  </a:lnTo>
                  <a:lnTo>
                    <a:pt x="583062" y="169813"/>
                  </a:lnTo>
                  <a:lnTo>
                    <a:pt x="606550" y="169813"/>
                  </a:lnTo>
                  <a:lnTo>
                    <a:pt x="606550" y="179991"/>
                  </a:lnTo>
                  <a:lnTo>
                    <a:pt x="647787" y="179991"/>
                  </a:lnTo>
                  <a:lnTo>
                    <a:pt x="647787" y="190169"/>
                  </a:lnTo>
                  <a:lnTo>
                    <a:pt x="659621" y="190169"/>
                  </a:lnTo>
                  <a:lnTo>
                    <a:pt x="659621" y="200525"/>
                  </a:lnTo>
                  <a:lnTo>
                    <a:pt x="683108" y="200525"/>
                  </a:lnTo>
                  <a:lnTo>
                    <a:pt x="683108" y="210882"/>
                  </a:lnTo>
                  <a:lnTo>
                    <a:pt x="700858" y="210882"/>
                  </a:lnTo>
                  <a:lnTo>
                    <a:pt x="700858" y="221238"/>
                  </a:lnTo>
                  <a:lnTo>
                    <a:pt x="736179" y="221238"/>
                  </a:lnTo>
                  <a:lnTo>
                    <a:pt x="736179" y="231595"/>
                  </a:lnTo>
                  <a:lnTo>
                    <a:pt x="753929" y="231595"/>
                  </a:lnTo>
                  <a:lnTo>
                    <a:pt x="753929" y="252487"/>
                  </a:lnTo>
                  <a:lnTo>
                    <a:pt x="777417" y="252487"/>
                  </a:lnTo>
                  <a:lnTo>
                    <a:pt x="777417" y="263022"/>
                  </a:lnTo>
                  <a:lnTo>
                    <a:pt x="783154" y="263022"/>
                  </a:lnTo>
                  <a:lnTo>
                    <a:pt x="783154" y="273557"/>
                  </a:lnTo>
                  <a:lnTo>
                    <a:pt x="800904" y="273557"/>
                  </a:lnTo>
                  <a:lnTo>
                    <a:pt x="800904" y="284092"/>
                  </a:lnTo>
                  <a:lnTo>
                    <a:pt x="812737" y="284092"/>
                  </a:lnTo>
                  <a:lnTo>
                    <a:pt x="812737" y="294627"/>
                  </a:lnTo>
                  <a:lnTo>
                    <a:pt x="818654" y="294627"/>
                  </a:lnTo>
                  <a:lnTo>
                    <a:pt x="818654" y="305163"/>
                  </a:lnTo>
                  <a:lnTo>
                    <a:pt x="842142" y="305163"/>
                  </a:lnTo>
                  <a:lnTo>
                    <a:pt x="842142" y="315698"/>
                  </a:lnTo>
                  <a:lnTo>
                    <a:pt x="859712" y="315698"/>
                  </a:lnTo>
                  <a:lnTo>
                    <a:pt x="859712" y="326233"/>
                  </a:lnTo>
                  <a:lnTo>
                    <a:pt x="907046" y="326233"/>
                  </a:lnTo>
                  <a:lnTo>
                    <a:pt x="907046" y="336768"/>
                  </a:lnTo>
                  <a:lnTo>
                    <a:pt x="918700" y="336768"/>
                  </a:lnTo>
                  <a:lnTo>
                    <a:pt x="918700" y="347303"/>
                  </a:lnTo>
                  <a:lnTo>
                    <a:pt x="924616" y="347303"/>
                  </a:lnTo>
                  <a:lnTo>
                    <a:pt x="924616" y="357838"/>
                  </a:lnTo>
                  <a:lnTo>
                    <a:pt x="948104" y="357838"/>
                  </a:lnTo>
                  <a:lnTo>
                    <a:pt x="948104" y="368195"/>
                  </a:lnTo>
                  <a:lnTo>
                    <a:pt x="995258" y="368195"/>
                  </a:lnTo>
                  <a:lnTo>
                    <a:pt x="995258" y="378909"/>
                  </a:lnTo>
                  <a:lnTo>
                    <a:pt x="1018745" y="378909"/>
                  </a:lnTo>
                  <a:lnTo>
                    <a:pt x="1018745" y="389444"/>
                  </a:lnTo>
                  <a:lnTo>
                    <a:pt x="1095304" y="389444"/>
                  </a:lnTo>
                  <a:lnTo>
                    <a:pt x="1095304" y="410693"/>
                  </a:lnTo>
                  <a:lnTo>
                    <a:pt x="1107137" y="410693"/>
                  </a:lnTo>
                  <a:lnTo>
                    <a:pt x="1107137" y="421407"/>
                  </a:lnTo>
                  <a:lnTo>
                    <a:pt x="1118970" y="421407"/>
                  </a:lnTo>
                  <a:lnTo>
                    <a:pt x="1118970" y="442655"/>
                  </a:lnTo>
                  <a:lnTo>
                    <a:pt x="1124887" y="442655"/>
                  </a:lnTo>
                  <a:lnTo>
                    <a:pt x="1124887" y="453369"/>
                  </a:lnTo>
                  <a:lnTo>
                    <a:pt x="1130804" y="453369"/>
                  </a:lnTo>
                  <a:lnTo>
                    <a:pt x="1130804" y="464083"/>
                  </a:lnTo>
                  <a:lnTo>
                    <a:pt x="1165945" y="464083"/>
                  </a:lnTo>
                  <a:lnTo>
                    <a:pt x="1165945" y="474797"/>
                  </a:lnTo>
                  <a:lnTo>
                    <a:pt x="1189612" y="474797"/>
                  </a:lnTo>
                  <a:lnTo>
                    <a:pt x="1189612" y="485510"/>
                  </a:lnTo>
                  <a:lnTo>
                    <a:pt x="1207362" y="485510"/>
                  </a:lnTo>
                  <a:lnTo>
                    <a:pt x="1207362" y="496403"/>
                  </a:lnTo>
                  <a:lnTo>
                    <a:pt x="1248420" y="496403"/>
                  </a:lnTo>
                  <a:lnTo>
                    <a:pt x="1248420" y="507295"/>
                  </a:lnTo>
                  <a:lnTo>
                    <a:pt x="1307408" y="507295"/>
                  </a:lnTo>
                  <a:lnTo>
                    <a:pt x="1307408" y="518544"/>
                  </a:lnTo>
                  <a:lnTo>
                    <a:pt x="1324979" y="518544"/>
                  </a:lnTo>
                  <a:lnTo>
                    <a:pt x="1324979" y="529615"/>
                  </a:lnTo>
                  <a:lnTo>
                    <a:pt x="1395620" y="529615"/>
                  </a:lnTo>
                  <a:lnTo>
                    <a:pt x="1395620" y="541400"/>
                  </a:lnTo>
                  <a:lnTo>
                    <a:pt x="1407454" y="541400"/>
                  </a:lnTo>
                  <a:lnTo>
                    <a:pt x="1407454" y="553364"/>
                  </a:lnTo>
                  <a:lnTo>
                    <a:pt x="1419287" y="553364"/>
                  </a:lnTo>
                  <a:lnTo>
                    <a:pt x="1419287" y="565149"/>
                  </a:lnTo>
                  <a:lnTo>
                    <a:pt x="1454608" y="565149"/>
                  </a:lnTo>
                  <a:lnTo>
                    <a:pt x="1454608" y="589076"/>
                  </a:lnTo>
                  <a:lnTo>
                    <a:pt x="1466441" y="589076"/>
                  </a:lnTo>
                  <a:lnTo>
                    <a:pt x="1466441" y="601040"/>
                  </a:lnTo>
                  <a:lnTo>
                    <a:pt x="1490108" y="601040"/>
                  </a:lnTo>
                  <a:lnTo>
                    <a:pt x="1490108" y="613182"/>
                  </a:lnTo>
                  <a:lnTo>
                    <a:pt x="1513595" y="613182"/>
                  </a:lnTo>
                  <a:lnTo>
                    <a:pt x="1513595" y="625325"/>
                  </a:lnTo>
                  <a:lnTo>
                    <a:pt x="1543000" y="625325"/>
                  </a:lnTo>
                  <a:lnTo>
                    <a:pt x="1543000" y="637645"/>
                  </a:lnTo>
                  <a:lnTo>
                    <a:pt x="1548737" y="637645"/>
                  </a:lnTo>
                  <a:lnTo>
                    <a:pt x="1548737" y="649788"/>
                  </a:lnTo>
                  <a:lnTo>
                    <a:pt x="1560570" y="649788"/>
                  </a:lnTo>
                  <a:lnTo>
                    <a:pt x="1560570" y="674608"/>
                  </a:lnTo>
                  <a:lnTo>
                    <a:pt x="1578320" y="674608"/>
                  </a:lnTo>
                  <a:lnTo>
                    <a:pt x="1578320" y="699428"/>
                  </a:lnTo>
                  <a:lnTo>
                    <a:pt x="1613641" y="699428"/>
                  </a:lnTo>
                  <a:lnTo>
                    <a:pt x="1613641" y="711749"/>
                  </a:lnTo>
                  <a:lnTo>
                    <a:pt x="1625295" y="711749"/>
                  </a:lnTo>
                  <a:lnTo>
                    <a:pt x="1625295" y="724069"/>
                  </a:lnTo>
                  <a:lnTo>
                    <a:pt x="1684283" y="724069"/>
                  </a:lnTo>
                  <a:lnTo>
                    <a:pt x="1684283" y="737104"/>
                  </a:lnTo>
                  <a:lnTo>
                    <a:pt x="1701854" y="737104"/>
                  </a:lnTo>
                  <a:lnTo>
                    <a:pt x="1701854" y="750139"/>
                  </a:lnTo>
                  <a:lnTo>
                    <a:pt x="1731437" y="750139"/>
                  </a:lnTo>
                  <a:lnTo>
                    <a:pt x="1731437" y="763353"/>
                  </a:lnTo>
                  <a:lnTo>
                    <a:pt x="1778412" y="763353"/>
                  </a:lnTo>
                  <a:lnTo>
                    <a:pt x="1778412" y="776567"/>
                  </a:lnTo>
                  <a:lnTo>
                    <a:pt x="1807995" y="776567"/>
                  </a:lnTo>
                  <a:lnTo>
                    <a:pt x="1807995" y="789959"/>
                  </a:lnTo>
                  <a:lnTo>
                    <a:pt x="1813912" y="789959"/>
                  </a:lnTo>
                  <a:lnTo>
                    <a:pt x="1813912" y="803172"/>
                  </a:lnTo>
                  <a:lnTo>
                    <a:pt x="1831483" y="803172"/>
                  </a:lnTo>
                  <a:lnTo>
                    <a:pt x="1831483" y="816565"/>
                  </a:lnTo>
                  <a:lnTo>
                    <a:pt x="1884554" y="816565"/>
                  </a:lnTo>
                  <a:lnTo>
                    <a:pt x="1884554" y="829957"/>
                  </a:lnTo>
                  <a:lnTo>
                    <a:pt x="1890470" y="829957"/>
                  </a:lnTo>
                  <a:lnTo>
                    <a:pt x="1890470" y="843706"/>
                  </a:lnTo>
                  <a:lnTo>
                    <a:pt x="1984599" y="843706"/>
                  </a:lnTo>
                  <a:lnTo>
                    <a:pt x="1984599" y="857455"/>
                  </a:lnTo>
                  <a:lnTo>
                    <a:pt x="1996433" y="857455"/>
                  </a:lnTo>
                  <a:lnTo>
                    <a:pt x="1996433" y="871383"/>
                  </a:lnTo>
                  <a:lnTo>
                    <a:pt x="2037670" y="871383"/>
                  </a:lnTo>
                  <a:lnTo>
                    <a:pt x="2037670" y="885668"/>
                  </a:lnTo>
                  <a:lnTo>
                    <a:pt x="2055420" y="885668"/>
                  </a:lnTo>
                  <a:lnTo>
                    <a:pt x="2055420" y="914059"/>
                  </a:lnTo>
                  <a:lnTo>
                    <a:pt x="2061158" y="914059"/>
                  </a:lnTo>
                  <a:lnTo>
                    <a:pt x="2061158" y="928344"/>
                  </a:lnTo>
                  <a:lnTo>
                    <a:pt x="2072991" y="928344"/>
                  </a:lnTo>
                  <a:lnTo>
                    <a:pt x="2072991" y="942629"/>
                  </a:lnTo>
                  <a:lnTo>
                    <a:pt x="2102574" y="942629"/>
                  </a:lnTo>
                  <a:lnTo>
                    <a:pt x="2102574" y="957093"/>
                  </a:lnTo>
                  <a:lnTo>
                    <a:pt x="2131978" y="957093"/>
                  </a:lnTo>
                  <a:lnTo>
                    <a:pt x="2131978" y="971557"/>
                  </a:lnTo>
                  <a:lnTo>
                    <a:pt x="2137716" y="971557"/>
                  </a:lnTo>
                  <a:lnTo>
                    <a:pt x="2137716" y="986020"/>
                  </a:lnTo>
                  <a:lnTo>
                    <a:pt x="2143633" y="986020"/>
                  </a:lnTo>
                  <a:lnTo>
                    <a:pt x="2143633" y="1000305"/>
                  </a:lnTo>
                  <a:lnTo>
                    <a:pt x="2173216" y="1000305"/>
                  </a:lnTo>
                  <a:lnTo>
                    <a:pt x="2173216" y="1014947"/>
                  </a:lnTo>
                  <a:lnTo>
                    <a:pt x="2243678" y="1014947"/>
                  </a:lnTo>
                  <a:lnTo>
                    <a:pt x="2243678" y="1030303"/>
                  </a:lnTo>
                  <a:lnTo>
                    <a:pt x="2355737" y="1030303"/>
                  </a:lnTo>
                  <a:lnTo>
                    <a:pt x="2355737" y="1045838"/>
                  </a:lnTo>
                  <a:lnTo>
                    <a:pt x="2420462" y="1045838"/>
                  </a:lnTo>
                  <a:lnTo>
                    <a:pt x="2420462" y="1061373"/>
                  </a:lnTo>
                  <a:lnTo>
                    <a:pt x="2443949" y="1061373"/>
                  </a:lnTo>
                  <a:lnTo>
                    <a:pt x="2443949" y="1077265"/>
                  </a:lnTo>
                  <a:lnTo>
                    <a:pt x="2449866" y="1077265"/>
                  </a:lnTo>
                  <a:lnTo>
                    <a:pt x="2449866" y="1093336"/>
                  </a:lnTo>
                  <a:lnTo>
                    <a:pt x="2491103" y="1093336"/>
                  </a:lnTo>
                  <a:lnTo>
                    <a:pt x="2491103" y="1109585"/>
                  </a:lnTo>
                  <a:lnTo>
                    <a:pt x="2538258" y="1109585"/>
                  </a:lnTo>
                  <a:lnTo>
                    <a:pt x="2538258" y="1126548"/>
                  </a:lnTo>
                  <a:lnTo>
                    <a:pt x="2573578" y="1126548"/>
                  </a:lnTo>
                  <a:lnTo>
                    <a:pt x="2573578" y="1143512"/>
                  </a:lnTo>
                  <a:lnTo>
                    <a:pt x="2579495" y="1143512"/>
                  </a:lnTo>
                  <a:lnTo>
                    <a:pt x="2579495" y="1160654"/>
                  </a:lnTo>
                  <a:lnTo>
                    <a:pt x="2585412" y="1160654"/>
                  </a:lnTo>
                  <a:lnTo>
                    <a:pt x="2585412" y="1177974"/>
                  </a:lnTo>
                  <a:lnTo>
                    <a:pt x="2632566" y="1177974"/>
                  </a:lnTo>
                  <a:lnTo>
                    <a:pt x="2632566" y="1195652"/>
                  </a:lnTo>
                  <a:lnTo>
                    <a:pt x="2650137" y="1195652"/>
                  </a:lnTo>
                  <a:lnTo>
                    <a:pt x="2650137" y="1213330"/>
                  </a:lnTo>
                  <a:lnTo>
                    <a:pt x="2744445" y="1213330"/>
                  </a:lnTo>
                  <a:lnTo>
                    <a:pt x="2744445" y="1231186"/>
                  </a:lnTo>
                  <a:lnTo>
                    <a:pt x="2809170" y="1231186"/>
                  </a:lnTo>
                  <a:lnTo>
                    <a:pt x="2809170" y="1249399"/>
                  </a:lnTo>
                  <a:lnTo>
                    <a:pt x="2850407" y="1249399"/>
                  </a:lnTo>
                  <a:lnTo>
                    <a:pt x="2850407" y="1267613"/>
                  </a:lnTo>
                  <a:lnTo>
                    <a:pt x="2868158" y="1267613"/>
                  </a:lnTo>
                  <a:lnTo>
                    <a:pt x="2868158" y="1285826"/>
                  </a:lnTo>
                  <a:lnTo>
                    <a:pt x="2873895" y="1285826"/>
                  </a:lnTo>
                  <a:lnTo>
                    <a:pt x="2873895" y="1303861"/>
                  </a:lnTo>
                  <a:lnTo>
                    <a:pt x="2921049" y="1303861"/>
                  </a:lnTo>
                  <a:lnTo>
                    <a:pt x="2921049" y="1322431"/>
                  </a:lnTo>
                  <a:lnTo>
                    <a:pt x="2944716" y="1322431"/>
                  </a:lnTo>
                  <a:lnTo>
                    <a:pt x="2944716" y="1341180"/>
                  </a:lnTo>
                  <a:lnTo>
                    <a:pt x="2968203" y="1341180"/>
                  </a:lnTo>
                  <a:lnTo>
                    <a:pt x="2968203" y="1360108"/>
                  </a:lnTo>
                  <a:lnTo>
                    <a:pt x="3138891" y="1360108"/>
                  </a:lnTo>
                  <a:lnTo>
                    <a:pt x="3138891" y="1380464"/>
                  </a:lnTo>
                  <a:lnTo>
                    <a:pt x="3168474" y="1380464"/>
                  </a:lnTo>
                  <a:lnTo>
                    <a:pt x="3168474" y="1400820"/>
                  </a:lnTo>
                  <a:lnTo>
                    <a:pt x="3221365" y="1400820"/>
                  </a:lnTo>
                  <a:lnTo>
                    <a:pt x="3221365" y="1421712"/>
                  </a:lnTo>
                  <a:lnTo>
                    <a:pt x="3239116" y="1421712"/>
                  </a:lnTo>
                  <a:lnTo>
                    <a:pt x="3239116" y="1442425"/>
                  </a:lnTo>
                  <a:lnTo>
                    <a:pt x="3362649" y="1442425"/>
                  </a:lnTo>
                  <a:lnTo>
                    <a:pt x="3362649" y="1463852"/>
                  </a:lnTo>
                  <a:lnTo>
                    <a:pt x="3486361" y="1463852"/>
                  </a:lnTo>
                  <a:lnTo>
                    <a:pt x="3486361" y="1485637"/>
                  </a:lnTo>
                  <a:lnTo>
                    <a:pt x="3504112" y="1485637"/>
                  </a:lnTo>
                  <a:lnTo>
                    <a:pt x="3504112" y="1507957"/>
                  </a:lnTo>
                  <a:lnTo>
                    <a:pt x="3557182" y="1507957"/>
                  </a:lnTo>
                  <a:lnTo>
                    <a:pt x="3557182" y="1530992"/>
                  </a:lnTo>
                  <a:lnTo>
                    <a:pt x="3674799" y="1530992"/>
                  </a:lnTo>
                  <a:lnTo>
                    <a:pt x="3674799" y="1556883"/>
                  </a:lnTo>
                  <a:lnTo>
                    <a:pt x="4010616" y="1556883"/>
                  </a:lnTo>
                  <a:lnTo>
                    <a:pt x="4010616" y="1585453"/>
                  </a:lnTo>
                  <a:lnTo>
                    <a:pt x="4022269" y="1585453"/>
                  </a:lnTo>
                  <a:lnTo>
                    <a:pt x="4022269" y="1614023"/>
                  </a:lnTo>
                  <a:lnTo>
                    <a:pt x="4040019" y="1614023"/>
                  </a:lnTo>
                  <a:lnTo>
                    <a:pt x="4040019" y="1642771"/>
                  </a:lnTo>
                  <a:lnTo>
                    <a:pt x="4181303" y="1642771"/>
                  </a:lnTo>
                  <a:lnTo>
                    <a:pt x="4181303" y="1673841"/>
                  </a:lnTo>
                  <a:lnTo>
                    <a:pt x="4464048" y="1673841"/>
                  </a:lnTo>
                  <a:lnTo>
                    <a:pt x="4464048" y="1711875"/>
                  </a:lnTo>
                  <a:lnTo>
                    <a:pt x="4593678" y="1711875"/>
                  </a:lnTo>
                  <a:lnTo>
                    <a:pt x="4593678" y="1749909"/>
                  </a:lnTo>
                  <a:lnTo>
                    <a:pt x="4946886" y="1749909"/>
                  </a:lnTo>
                  <a:lnTo>
                    <a:pt x="4946886" y="1825976"/>
                  </a:lnTo>
                  <a:lnTo>
                    <a:pt x="7108448" y="1825976"/>
                  </a:lnTo>
                </a:path>
              </a:pathLst>
            </a:custGeom>
            <a:noFill/>
            <a:ln w="19050" cap="flat">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0" name="Freeform 716"/>
            <p:cNvSpPr/>
            <p:nvPr/>
          </p:nvSpPr>
          <p:spPr>
            <a:xfrm>
              <a:off x="2887005"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1" name="Freeform 717"/>
            <p:cNvSpPr/>
            <p:nvPr/>
          </p:nvSpPr>
          <p:spPr>
            <a:xfrm>
              <a:off x="291927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2" name="Freeform 718"/>
            <p:cNvSpPr/>
            <p:nvPr/>
          </p:nvSpPr>
          <p:spPr>
            <a:xfrm>
              <a:off x="2892922"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3" name="Freeform 719"/>
            <p:cNvSpPr/>
            <p:nvPr/>
          </p:nvSpPr>
          <p:spPr>
            <a:xfrm>
              <a:off x="2925194"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4" name="Freeform 720"/>
            <p:cNvSpPr/>
            <p:nvPr/>
          </p:nvSpPr>
          <p:spPr>
            <a:xfrm>
              <a:off x="2940076"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5" name="Freeform 721"/>
            <p:cNvSpPr/>
            <p:nvPr/>
          </p:nvSpPr>
          <p:spPr>
            <a:xfrm>
              <a:off x="297234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6" name="Freeform 722"/>
            <p:cNvSpPr/>
            <p:nvPr/>
          </p:nvSpPr>
          <p:spPr>
            <a:xfrm>
              <a:off x="2940076"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7" name="Freeform 723"/>
            <p:cNvSpPr/>
            <p:nvPr/>
          </p:nvSpPr>
          <p:spPr>
            <a:xfrm>
              <a:off x="297234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8" name="Freeform 724"/>
            <p:cNvSpPr/>
            <p:nvPr/>
          </p:nvSpPr>
          <p:spPr>
            <a:xfrm>
              <a:off x="2981313"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09" name="Freeform 725"/>
            <p:cNvSpPr/>
            <p:nvPr/>
          </p:nvSpPr>
          <p:spPr>
            <a:xfrm>
              <a:off x="3013586"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0" name="Freeform 726"/>
            <p:cNvSpPr/>
            <p:nvPr/>
          </p:nvSpPr>
          <p:spPr>
            <a:xfrm>
              <a:off x="2981313"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1" name="Freeform 727"/>
            <p:cNvSpPr/>
            <p:nvPr/>
          </p:nvSpPr>
          <p:spPr>
            <a:xfrm>
              <a:off x="3013586"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2" name="Freeform 728"/>
            <p:cNvSpPr/>
            <p:nvPr/>
          </p:nvSpPr>
          <p:spPr>
            <a:xfrm>
              <a:off x="2987051"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3" name="Freeform 729"/>
            <p:cNvSpPr/>
            <p:nvPr/>
          </p:nvSpPr>
          <p:spPr>
            <a:xfrm>
              <a:off x="3019323"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4" name="Freeform 730"/>
            <p:cNvSpPr/>
            <p:nvPr/>
          </p:nvSpPr>
          <p:spPr>
            <a:xfrm>
              <a:off x="3004801"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5" name="Freeform 731"/>
            <p:cNvSpPr/>
            <p:nvPr/>
          </p:nvSpPr>
          <p:spPr>
            <a:xfrm>
              <a:off x="3037073"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6" name="Freeform 732"/>
            <p:cNvSpPr/>
            <p:nvPr/>
          </p:nvSpPr>
          <p:spPr>
            <a:xfrm>
              <a:off x="3016634" y="168551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7" name="Freeform 733"/>
            <p:cNvSpPr/>
            <p:nvPr/>
          </p:nvSpPr>
          <p:spPr>
            <a:xfrm>
              <a:off x="3048907" y="165337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8" name="Freeform 734"/>
            <p:cNvSpPr/>
            <p:nvPr/>
          </p:nvSpPr>
          <p:spPr>
            <a:xfrm>
              <a:off x="3346355" y="180497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19" name="Freeform 735"/>
            <p:cNvSpPr/>
            <p:nvPr/>
          </p:nvSpPr>
          <p:spPr>
            <a:xfrm>
              <a:off x="3378627" y="177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0" name="Freeform 736"/>
            <p:cNvSpPr/>
            <p:nvPr/>
          </p:nvSpPr>
          <p:spPr>
            <a:xfrm>
              <a:off x="3364105" y="180497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1" name="Freeform 737"/>
            <p:cNvSpPr/>
            <p:nvPr/>
          </p:nvSpPr>
          <p:spPr>
            <a:xfrm>
              <a:off x="3396378" y="177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2" name="Freeform 738"/>
            <p:cNvSpPr/>
            <p:nvPr/>
          </p:nvSpPr>
          <p:spPr>
            <a:xfrm>
              <a:off x="3370021" y="180497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3" name="Freeform 739"/>
            <p:cNvSpPr/>
            <p:nvPr/>
          </p:nvSpPr>
          <p:spPr>
            <a:xfrm>
              <a:off x="3402294" y="177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4" name="Freeform 740"/>
            <p:cNvSpPr/>
            <p:nvPr/>
          </p:nvSpPr>
          <p:spPr>
            <a:xfrm>
              <a:off x="3381675" y="181497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5" name="Freeform 741"/>
            <p:cNvSpPr/>
            <p:nvPr/>
          </p:nvSpPr>
          <p:spPr>
            <a:xfrm>
              <a:off x="3413948" y="178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6" name="Freeform 742"/>
            <p:cNvSpPr/>
            <p:nvPr/>
          </p:nvSpPr>
          <p:spPr>
            <a:xfrm>
              <a:off x="3411080" y="181497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7" name="Freeform 743"/>
            <p:cNvSpPr/>
            <p:nvPr/>
          </p:nvSpPr>
          <p:spPr>
            <a:xfrm>
              <a:off x="3443352" y="178283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8" name="Freeform 744"/>
            <p:cNvSpPr/>
            <p:nvPr/>
          </p:nvSpPr>
          <p:spPr>
            <a:xfrm>
              <a:off x="3493555" y="185568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29" name="Freeform 745"/>
            <p:cNvSpPr/>
            <p:nvPr/>
          </p:nvSpPr>
          <p:spPr>
            <a:xfrm>
              <a:off x="3525827" y="182354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0" name="Freeform 746"/>
            <p:cNvSpPr/>
            <p:nvPr/>
          </p:nvSpPr>
          <p:spPr>
            <a:xfrm>
              <a:off x="3499471" y="186586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1" name="Freeform 747"/>
            <p:cNvSpPr/>
            <p:nvPr/>
          </p:nvSpPr>
          <p:spPr>
            <a:xfrm>
              <a:off x="3531744" y="183372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2" name="Freeform 748"/>
            <p:cNvSpPr/>
            <p:nvPr/>
          </p:nvSpPr>
          <p:spPr>
            <a:xfrm>
              <a:off x="3517221" y="187622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3" name="Freeform 749"/>
            <p:cNvSpPr/>
            <p:nvPr/>
          </p:nvSpPr>
          <p:spPr>
            <a:xfrm>
              <a:off x="3549494" y="184408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4" name="Freeform 750"/>
            <p:cNvSpPr/>
            <p:nvPr/>
          </p:nvSpPr>
          <p:spPr>
            <a:xfrm>
              <a:off x="3529055" y="187622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5" name="Freeform 751"/>
            <p:cNvSpPr/>
            <p:nvPr/>
          </p:nvSpPr>
          <p:spPr>
            <a:xfrm>
              <a:off x="3561327" y="184408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6" name="Freeform 752"/>
            <p:cNvSpPr/>
            <p:nvPr/>
          </p:nvSpPr>
          <p:spPr>
            <a:xfrm>
              <a:off x="3599696" y="190729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7" name="Freeform 753"/>
            <p:cNvSpPr/>
            <p:nvPr/>
          </p:nvSpPr>
          <p:spPr>
            <a:xfrm>
              <a:off x="3631969" y="187515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8" name="Freeform 754"/>
            <p:cNvSpPr/>
            <p:nvPr/>
          </p:nvSpPr>
          <p:spPr>
            <a:xfrm>
              <a:off x="3611350" y="192818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39" name="Freeform 755"/>
            <p:cNvSpPr/>
            <p:nvPr/>
          </p:nvSpPr>
          <p:spPr>
            <a:xfrm>
              <a:off x="3643623" y="189604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0" name="Freeform 756"/>
            <p:cNvSpPr/>
            <p:nvPr/>
          </p:nvSpPr>
          <p:spPr>
            <a:xfrm>
              <a:off x="3617267" y="192818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1" name="Freeform 757"/>
            <p:cNvSpPr/>
            <p:nvPr/>
          </p:nvSpPr>
          <p:spPr>
            <a:xfrm>
              <a:off x="3649540" y="189604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2" name="Freeform 758"/>
            <p:cNvSpPr/>
            <p:nvPr/>
          </p:nvSpPr>
          <p:spPr>
            <a:xfrm>
              <a:off x="3852859" y="2054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3" name="Freeform 759"/>
            <p:cNvSpPr/>
            <p:nvPr/>
          </p:nvSpPr>
          <p:spPr>
            <a:xfrm>
              <a:off x="3885131" y="202246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4" name="Freeform 760"/>
            <p:cNvSpPr/>
            <p:nvPr/>
          </p:nvSpPr>
          <p:spPr>
            <a:xfrm>
              <a:off x="3900013" y="206514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5" name="Freeform 761"/>
            <p:cNvSpPr/>
            <p:nvPr/>
          </p:nvSpPr>
          <p:spPr>
            <a:xfrm>
              <a:off x="3932286" y="203300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6" name="Freeform 762"/>
            <p:cNvSpPr/>
            <p:nvPr/>
          </p:nvSpPr>
          <p:spPr>
            <a:xfrm>
              <a:off x="3970654" y="211835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7" name="Freeform 763"/>
            <p:cNvSpPr/>
            <p:nvPr/>
          </p:nvSpPr>
          <p:spPr>
            <a:xfrm>
              <a:off x="4002927" y="208621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8" name="Freeform 764"/>
            <p:cNvSpPr/>
            <p:nvPr/>
          </p:nvSpPr>
          <p:spPr>
            <a:xfrm>
              <a:off x="4029463" y="215049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49" name="Freeform 765"/>
            <p:cNvSpPr/>
            <p:nvPr/>
          </p:nvSpPr>
          <p:spPr>
            <a:xfrm>
              <a:off x="4061736" y="211835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0" name="Freeform 766"/>
            <p:cNvSpPr/>
            <p:nvPr/>
          </p:nvSpPr>
          <p:spPr>
            <a:xfrm>
              <a:off x="4053129" y="216120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1" name="Freeform 767"/>
            <p:cNvSpPr/>
            <p:nvPr/>
          </p:nvSpPr>
          <p:spPr>
            <a:xfrm>
              <a:off x="4085402" y="212906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2" name="Freeform 768"/>
            <p:cNvSpPr/>
            <p:nvPr/>
          </p:nvSpPr>
          <p:spPr>
            <a:xfrm>
              <a:off x="4059046" y="217210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3" name="Freeform 769"/>
            <p:cNvSpPr/>
            <p:nvPr/>
          </p:nvSpPr>
          <p:spPr>
            <a:xfrm>
              <a:off x="4091319" y="213995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4" name="Freeform 770"/>
            <p:cNvSpPr/>
            <p:nvPr/>
          </p:nvSpPr>
          <p:spPr>
            <a:xfrm>
              <a:off x="4059046" y="217210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5" name="Freeform 771"/>
            <p:cNvSpPr/>
            <p:nvPr/>
          </p:nvSpPr>
          <p:spPr>
            <a:xfrm>
              <a:off x="4091319" y="213995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6" name="Freeform 772"/>
            <p:cNvSpPr/>
            <p:nvPr/>
          </p:nvSpPr>
          <p:spPr>
            <a:xfrm>
              <a:off x="4064963" y="2172100"/>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7" name="Freeform 773"/>
            <p:cNvSpPr/>
            <p:nvPr/>
          </p:nvSpPr>
          <p:spPr>
            <a:xfrm>
              <a:off x="4097236" y="213995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8" name="Freeform 774"/>
            <p:cNvSpPr/>
            <p:nvPr/>
          </p:nvSpPr>
          <p:spPr>
            <a:xfrm>
              <a:off x="4106021" y="218299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59" name="Freeform 775"/>
            <p:cNvSpPr/>
            <p:nvPr/>
          </p:nvSpPr>
          <p:spPr>
            <a:xfrm>
              <a:off x="4138294" y="215085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0" name="Freeform 776"/>
            <p:cNvSpPr/>
            <p:nvPr/>
          </p:nvSpPr>
          <p:spPr>
            <a:xfrm>
              <a:off x="4135604" y="218299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1" name="Freeform 777"/>
            <p:cNvSpPr/>
            <p:nvPr/>
          </p:nvSpPr>
          <p:spPr>
            <a:xfrm>
              <a:off x="4167877" y="215085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2" name="Freeform 778"/>
            <p:cNvSpPr/>
            <p:nvPr/>
          </p:nvSpPr>
          <p:spPr>
            <a:xfrm>
              <a:off x="4182579"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3" name="Freeform 779"/>
            <p:cNvSpPr/>
            <p:nvPr/>
          </p:nvSpPr>
          <p:spPr>
            <a:xfrm>
              <a:off x="42148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4" name="Freeform 780"/>
            <p:cNvSpPr/>
            <p:nvPr/>
          </p:nvSpPr>
          <p:spPr>
            <a:xfrm>
              <a:off x="4188675"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5" name="Freeform 781"/>
            <p:cNvSpPr/>
            <p:nvPr/>
          </p:nvSpPr>
          <p:spPr>
            <a:xfrm>
              <a:off x="4220948"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6" name="Freeform 782"/>
            <p:cNvSpPr/>
            <p:nvPr/>
          </p:nvSpPr>
          <p:spPr>
            <a:xfrm>
              <a:off x="4200329"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7" name="Freeform 783"/>
            <p:cNvSpPr/>
            <p:nvPr/>
          </p:nvSpPr>
          <p:spPr>
            <a:xfrm>
              <a:off x="423260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8" name="Freeform 784"/>
            <p:cNvSpPr/>
            <p:nvPr/>
          </p:nvSpPr>
          <p:spPr>
            <a:xfrm>
              <a:off x="4212163"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69" name="Freeform 785"/>
            <p:cNvSpPr/>
            <p:nvPr/>
          </p:nvSpPr>
          <p:spPr>
            <a:xfrm>
              <a:off x="4244436"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0" name="Freeform 786"/>
            <p:cNvSpPr/>
            <p:nvPr/>
          </p:nvSpPr>
          <p:spPr>
            <a:xfrm>
              <a:off x="4212163" y="220531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1" name="Freeform 787"/>
            <p:cNvSpPr/>
            <p:nvPr/>
          </p:nvSpPr>
          <p:spPr>
            <a:xfrm>
              <a:off x="4244436"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2" name="Freeform 788"/>
            <p:cNvSpPr/>
            <p:nvPr/>
          </p:nvSpPr>
          <p:spPr>
            <a:xfrm>
              <a:off x="4218079" y="220531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3" name="Freeform 789"/>
            <p:cNvSpPr/>
            <p:nvPr/>
          </p:nvSpPr>
          <p:spPr>
            <a:xfrm>
              <a:off x="42503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4" name="Freeform 790"/>
            <p:cNvSpPr/>
            <p:nvPr/>
          </p:nvSpPr>
          <p:spPr>
            <a:xfrm>
              <a:off x="4218079" y="220531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5" name="Freeform 791"/>
            <p:cNvSpPr/>
            <p:nvPr/>
          </p:nvSpPr>
          <p:spPr>
            <a:xfrm>
              <a:off x="42503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6" name="Freeform 792"/>
            <p:cNvSpPr/>
            <p:nvPr/>
          </p:nvSpPr>
          <p:spPr>
            <a:xfrm>
              <a:off x="4218079" y="220531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7" name="Freeform 793"/>
            <p:cNvSpPr/>
            <p:nvPr/>
          </p:nvSpPr>
          <p:spPr>
            <a:xfrm>
              <a:off x="42503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8" name="Freeform 794"/>
            <p:cNvSpPr/>
            <p:nvPr/>
          </p:nvSpPr>
          <p:spPr>
            <a:xfrm>
              <a:off x="4218079" y="220531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79" name="Freeform 795"/>
            <p:cNvSpPr/>
            <p:nvPr/>
          </p:nvSpPr>
          <p:spPr>
            <a:xfrm>
              <a:off x="4250352" y="217317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0" name="Freeform 796"/>
            <p:cNvSpPr/>
            <p:nvPr/>
          </p:nvSpPr>
          <p:spPr>
            <a:xfrm>
              <a:off x="4259138" y="222906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1" name="Freeform 797"/>
            <p:cNvSpPr/>
            <p:nvPr/>
          </p:nvSpPr>
          <p:spPr>
            <a:xfrm>
              <a:off x="4291410" y="219692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2" name="Freeform 798"/>
            <p:cNvSpPr/>
            <p:nvPr/>
          </p:nvSpPr>
          <p:spPr>
            <a:xfrm>
              <a:off x="4288721" y="224084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3" name="Freeform 799"/>
            <p:cNvSpPr/>
            <p:nvPr/>
          </p:nvSpPr>
          <p:spPr>
            <a:xfrm>
              <a:off x="4320994" y="220870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4" name="Freeform 800"/>
            <p:cNvSpPr/>
            <p:nvPr/>
          </p:nvSpPr>
          <p:spPr>
            <a:xfrm>
              <a:off x="4318125" y="227673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5" name="Freeform 801"/>
            <p:cNvSpPr/>
            <p:nvPr/>
          </p:nvSpPr>
          <p:spPr>
            <a:xfrm>
              <a:off x="4350398" y="224459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6" name="Freeform 802"/>
            <p:cNvSpPr/>
            <p:nvPr/>
          </p:nvSpPr>
          <p:spPr>
            <a:xfrm>
              <a:off x="4324042" y="2276738"/>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7" name="Freeform 803"/>
            <p:cNvSpPr/>
            <p:nvPr/>
          </p:nvSpPr>
          <p:spPr>
            <a:xfrm>
              <a:off x="4356135" y="224459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8" name="Freeform 804"/>
            <p:cNvSpPr/>
            <p:nvPr/>
          </p:nvSpPr>
          <p:spPr>
            <a:xfrm>
              <a:off x="4347529" y="228888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89" name="Freeform 805"/>
            <p:cNvSpPr/>
            <p:nvPr/>
          </p:nvSpPr>
          <p:spPr>
            <a:xfrm>
              <a:off x="4379802" y="22567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0" name="Freeform 806"/>
            <p:cNvSpPr/>
            <p:nvPr/>
          </p:nvSpPr>
          <p:spPr>
            <a:xfrm>
              <a:off x="4394683" y="231334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1" name="Freeform 807"/>
            <p:cNvSpPr/>
            <p:nvPr/>
          </p:nvSpPr>
          <p:spPr>
            <a:xfrm>
              <a:off x="4426956" y="2281202"/>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2" name="Freeform 808"/>
            <p:cNvSpPr/>
            <p:nvPr/>
          </p:nvSpPr>
          <p:spPr>
            <a:xfrm>
              <a:off x="4406338" y="232548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3" name="Freeform 809"/>
            <p:cNvSpPr/>
            <p:nvPr/>
          </p:nvSpPr>
          <p:spPr>
            <a:xfrm>
              <a:off x="4438610" y="229334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4" name="Freeform 810"/>
            <p:cNvSpPr/>
            <p:nvPr/>
          </p:nvSpPr>
          <p:spPr>
            <a:xfrm>
              <a:off x="4482896"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5" name="Freeform 811"/>
            <p:cNvSpPr/>
            <p:nvPr/>
          </p:nvSpPr>
          <p:spPr>
            <a:xfrm>
              <a:off x="4515169"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6" name="Freeform 812"/>
            <p:cNvSpPr/>
            <p:nvPr/>
          </p:nvSpPr>
          <p:spPr>
            <a:xfrm>
              <a:off x="4482896"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7" name="Freeform 813"/>
            <p:cNvSpPr/>
            <p:nvPr/>
          </p:nvSpPr>
          <p:spPr>
            <a:xfrm>
              <a:off x="4515169"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8" name="Freeform 814"/>
            <p:cNvSpPr/>
            <p:nvPr/>
          </p:nvSpPr>
          <p:spPr>
            <a:xfrm>
              <a:off x="4482896"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599" name="Freeform 815"/>
            <p:cNvSpPr/>
            <p:nvPr/>
          </p:nvSpPr>
          <p:spPr>
            <a:xfrm>
              <a:off x="4515169"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0" name="Freeform 816"/>
            <p:cNvSpPr/>
            <p:nvPr/>
          </p:nvSpPr>
          <p:spPr>
            <a:xfrm>
              <a:off x="4512479"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1" name="Freeform 817"/>
            <p:cNvSpPr/>
            <p:nvPr/>
          </p:nvSpPr>
          <p:spPr>
            <a:xfrm>
              <a:off x="4544752"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2" name="Freeform 818"/>
            <p:cNvSpPr/>
            <p:nvPr/>
          </p:nvSpPr>
          <p:spPr>
            <a:xfrm>
              <a:off x="4512479"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3" name="Freeform 819"/>
            <p:cNvSpPr/>
            <p:nvPr/>
          </p:nvSpPr>
          <p:spPr>
            <a:xfrm>
              <a:off x="4544752"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4" name="Freeform 820"/>
            <p:cNvSpPr/>
            <p:nvPr/>
          </p:nvSpPr>
          <p:spPr>
            <a:xfrm>
              <a:off x="4518396" y="239976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5" name="Freeform 821"/>
            <p:cNvSpPr/>
            <p:nvPr/>
          </p:nvSpPr>
          <p:spPr>
            <a:xfrm>
              <a:off x="4550669" y="236762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6" name="Freeform 822"/>
            <p:cNvSpPr/>
            <p:nvPr/>
          </p:nvSpPr>
          <p:spPr>
            <a:xfrm>
              <a:off x="4547800" y="241280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7" name="Freeform 823"/>
            <p:cNvSpPr/>
            <p:nvPr/>
          </p:nvSpPr>
          <p:spPr>
            <a:xfrm>
              <a:off x="4580073" y="238066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8" name="Freeform 824"/>
            <p:cNvSpPr/>
            <p:nvPr/>
          </p:nvSpPr>
          <p:spPr>
            <a:xfrm>
              <a:off x="4565371" y="242583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09" name="Freeform 825"/>
            <p:cNvSpPr/>
            <p:nvPr/>
          </p:nvSpPr>
          <p:spPr>
            <a:xfrm>
              <a:off x="4597644" y="239387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0" name="Freeform 826"/>
            <p:cNvSpPr/>
            <p:nvPr/>
          </p:nvSpPr>
          <p:spPr>
            <a:xfrm>
              <a:off x="4630275" y="245226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1" name="Freeform 827"/>
            <p:cNvSpPr/>
            <p:nvPr/>
          </p:nvSpPr>
          <p:spPr>
            <a:xfrm>
              <a:off x="4662369" y="242012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2" name="Freeform 828"/>
            <p:cNvSpPr/>
            <p:nvPr/>
          </p:nvSpPr>
          <p:spPr>
            <a:xfrm>
              <a:off x="4665596" y="247887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3" name="Freeform 829"/>
            <p:cNvSpPr/>
            <p:nvPr/>
          </p:nvSpPr>
          <p:spPr>
            <a:xfrm>
              <a:off x="4697869" y="244672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4" name="Freeform 830"/>
            <p:cNvSpPr/>
            <p:nvPr/>
          </p:nvSpPr>
          <p:spPr>
            <a:xfrm>
              <a:off x="4706833" y="2492262"/>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5" name="Freeform 831"/>
            <p:cNvSpPr/>
            <p:nvPr/>
          </p:nvSpPr>
          <p:spPr>
            <a:xfrm>
              <a:off x="4738927" y="246012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6" name="Freeform 832"/>
            <p:cNvSpPr/>
            <p:nvPr/>
          </p:nvSpPr>
          <p:spPr>
            <a:xfrm>
              <a:off x="4736237" y="250565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7" name="Freeform 833"/>
            <p:cNvSpPr/>
            <p:nvPr/>
          </p:nvSpPr>
          <p:spPr>
            <a:xfrm>
              <a:off x="4768510" y="2473692"/>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8" name="Freeform 834"/>
            <p:cNvSpPr/>
            <p:nvPr/>
          </p:nvSpPr>
          <p:spPr>
            <a:xfrm>
              <a:off x="4830546" y="251940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19" name="Freeform 835"/>
            <p:cNvSpPr/>
            <p:nvPr/>
          </p:nvSpPr>
          <p:spPr>
            <a:xfrm>
              <a:off x="4862819" y="248726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0" name="Freeform 836"/>
            <p:cNvSpPr/>
            <p:nvPr/>
          </p:nvSpPr>
          <p:spPr>
            <a:xfrm>
              <a:off x="4842200" y="253315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1" name="Freeform 837"/>
            <p:cNvSpPr/>
            <p:nvPr/>
          </p:nvSpPr>
          <p:spPr>
            <a:xfrm>
              <a:off x="4874473" y="250101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2" name="Freeform 838"/>
            <p:cNvSpPr/>
            <p:nvPr/>
          </p:nvSpPr>
          <p:spPr>
            <a:xfrm>
              <a:off x="4871783" y="254708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3" name="Freeform 839"/>
            <p:cNvSpPr/>
            <p:nvPr/>
          </p:nvSpPr>
          <p:spPr>
            <a:xfrm>
              <a:off x="4904056" y="251494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4" name="Freeform 840"/>
            <p:cNvSpPr/>
            <p:nvPr/>
          </p:nvSpPr>
          <p:spPr>
            <a:xfrm>
              <a:off x="4883617" y="254708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5" name="Freeform 841"/>
            <p:cNvSpPr/>
            <p:nvPr/>
          </p:nvSpPr>
          <p:spPr>
            <a:xfrm>
              <a:off x="4915710" y="251494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6" name="Freeform 842"/>
            <p:cNvSpPr/>
            <p:nvPr/>
          </p:nvSpPr>
          <p:spPr>
            <a:xfrm>
              <a:off x="4895271" y="256136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7" name="Freeform 843"/>
            <p:cNvSpPr/>
            <p:nvPr/>
          </p:nvSpPr>
          <p:spPr>
            <a:xfrm>
              <a:off x="4927544" y="252922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8" name="Freeform 844"/>
            <p:cNvSpPr/>
            <p:nvPr/>
          </p:nvSpPr>
          <p:spPr>
            <a:xfrm>
              <a:off x="4960175" y="263279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29" name="Freeform 845"/>
            <p:cNvSpPr/>
            <p:nvPr/>
          </p:nvSpPr>
          <p:spPr>
            <a:xfrm>
              <a:off x="4992269" y="260064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0" name="Freeform 846"/>
            <p:cNvSpPr/>
            <p:nvPr/>
          </p:nvSpPr>
          <p:spPr>
            <a:xfrm>
              <a:off x="5013067" y="267600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1" name="Freeform 847"/>
            <p:cNvSpPr/>
            <p:nvPr/>
          </p:nvSpPr>
          <p:spPr>
            <a:xfrm>
              <a:off x="5045160" y="2644040"/>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2" name="Freeform 848"/>
            <p:cNvSpPr/>
            <p:nvPr/>
          </p:nvSpPr>
          <p:spPr>
            <a:xfrm>
              <a:off x="5054304" y="2690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3" name="Freeform 849"/>
            <p:cNvSpPr/>
            <p:nvPr/>
          </p:nvSpPr>
          <p:spPr>
            <a:xfrm>
              <a:off x="5086577" y="2658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4" name="Freeform 850"/>
            <p:cNvSpPr/>
            <p:nvPr/>
          </p:nvSpPr>
          <p:spPr>
            <a:xfrm>
              <a:off x="5065958" y="2690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5" name="Freeform 851"/>
            <p:cNvSpPr/>
            <p:nvPr/>
          </p:nvSpPr>
          <p:spPr>
            <a:xfrm>
              <a:off x="5098231" y="2658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6" name="Freeform 852"/>
            <p:cNvSpPr/>
            <p:nvPr/>
          </p:nvSpPr>
          <p:spPr>
            <a:xfrm>
              <a:off x="5077791" y="2690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7" name="Freeform 853"/>
            <p:cNvSpPr/>
            <p:nvPr/>
          </p:nvSpPr>
          <p:spPr>
            <a:xfrm>
              <a:off x="5110064" y="2658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8" name="Freeform 854"/>
            <p:cNvSpPr/>
            <p:nvPr/>
          </p:nvSpPr>
          <p:spPr>
            <a:xfrm>
              <a:off x="5077791" y="269064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39" name="Freeform 855"/>
            <p:cNvSpPr/>
            <p:nvPr/>
          </p:nvSpPr>
          <p:spPr>
            <a:xfrm>
              <a:off x="5110064" y="265850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0" name="Freeform 856"/>
            <p:cNvSpPr/>
            <p:nvPr/>
          </p:nvSpPr>
          <p:spPr>
            <a:xfrm>
              <a:off x="5095362" y="270600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1" name="Freeform 857"/>
            <p:cNvSpPr/>
            <p:nvPr/>
          </p:nvSpPr>
          <p:spPr>
            <a:xfrm>
              <a:off x="5127635" y="2673860"/>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2" name="Freeform 858"/>
            <p:cNvSpPr/>
            <p:nvPr/>
          </p:nvSpPr>
          <p:spPr>
            <a:xfrm>
              <a:off x="5207421" y="272153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3" name="Freeform 859"/>
            <p:cNvSpPr/>
            <p:nvPr/>
          </p:nvSpPr>
          <p:spPr>
            <a:xfrm>
              <a:off x="5239693" y="2689395"/>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4" name="Freeform 860"/>
            <p:cNvSpPr/>
            <p:nvPr/>
          </p:nvSpPr>
          <p:spPr>
            <a:xfrm>
              <a:off x="5283979" y="273707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5" name="Freeform 861"/>
            <p:cNvSpPr/>
            <p:nvPr/>
          </p:nvSpPr>
          <p:spPr>
            <a:xfrm>
              <a:off x="5316252" y="270493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6" name="Freeform 862"/>
            <p:cNvSpPr/>
            <p:nvPr/>
          </p:nvSpPr>
          <p:spPr>
            <a:xfrm>
              <a:off x="5289896" y="273707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7" name="Freeform 863"/>
            <p:cNvSpPr/>
            <p:nvPr/>
          </p:nvSpPr>
          <p:spPr>
            <a:xfrm>
              <a:off x="5322168" y="270493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8" name="Freeform 864"/>
            <p:cNvSpPr/>
            <p:nvPr/>
          </p:nvSpPr>
          <p:spPr>
            <a:xfrm>
              <a:off x="5307466" y="276903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49" name="Freeform 865"/>
            <p:cNvSpPr/>
            <p:nvPr/>
          </p:nvSpPr>
          <p:spPr>
            <a:xfrm>
              <a:off x="5339739" y="2736892"/>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0" name="Freeform 866"/>
            <p:cNvSpPr/>
            <p:nvPr/>
          </p:nvSpPr>
          <p:spPr>
            <a:xfrm>
              <a:off x="5342967" y="2785283"/>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1" name="Freeform 867"/>
            <p:cNvSpPr/>
            <p:nvPr/>
          </p:nvSpPr>
          <p:spPr>
            <a:xfrm>
              <a:off x="5375060" y="2753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2" name="Freeform 868"/>
            <p:cNvSpPr/>
            <p:nvPr/>
          </p:nvSpPr>
          <p:spPr>
            <a:xfrm>
              <a:off x="5360537" y="278528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3" name="Freeform 869"/>
            <p:cNvSpPr/>
            <p:nvPr/>
          </p:nvSpPr>
          <p:spPr>
            <a:xfrm>
              <a:off x="5392810" y="2753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4" name="Freeform 870"/>
            <p:cNvSpPr/>
            <p:nvPr/>
          </p:nvSpPr>
          <p:spPr>
            <a:xfrm>
              <a:off x="5372191" y="278528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5" name="Freeform 871"/>
            <p:cNvSpPr/>
            <p:nvPr/>
          </p:nvSpPr>
          <p:spPr>
            <a:xfrm>
              <a:off x="5404464" y="275314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6" name="Freeform 872"/>
            <p:cNvSpPr/>
            <p:nvPr/>
          </p:nvSpPr>
          <p:spPr>
            <a:xfrm>
              <a:off x="5419525" y="2802246"/>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7" name="Freeform 873"/>
            <p:cNvSpPr/>
            <p:nvPr/>
          </p:nvSpPr>
          <p:spPr>
            <a:xfrm>
              <a:off x="5451618" y="2770105"/>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8" name="Freeform 874"/>
            <p:cNvSpPr/>
            <p:nvPr/>
          </p:nvSpPr>
          <p:spPr>
            <a:xfrm>
              <a:off x="5431179" y="283635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59" name="Freeform 875"/>
            <p:cNvSpPr/>
            <p:nvPr/>
          </p:nvSpPr>
          <p:spPr>
            <a:xfrm>
              <a:off x="5463452" y="2804210"/>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0" name="Freeform 876"/>
            <p:cNvSpPr/>
            <p:nvPr/>
          </p:nvSpPr>
          <p:spPr>
            <a:xfrm>
              <a:off x="5466500" y="2853672"/>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1" name="Freeform 877"/>
            <p:cNvSpPr/>
            <p:nvPr/>
          </p:nvSpPr>
          <p:spPr>
            <a:xfrm>
              <a:off x="5498773" y="282153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2" name="Freeform 878"/>
            <p:cNvSpPr/>
            <p:nvPr/>
          </p:nvSpPr>
          <p:spPr>
            <a:xfrm>
              <a:off x="5560808" y="288902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3" name="Freeform 879"/>
            <p:cNvSpPr/>
            <p:nvPr/>
          </p:nvSpPr>
          <p:spPr>
            <a:xfrm>
              <a:off x="5593081" y="285688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4" name="Freeform 880"/>
            <p:cNvSpPr/>
            <p:nvPr/>
          </p:nvSpPr>
          <p:spPr>
            <a:xfrm>
              <a:off x="5643283" y="2906883"/>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5" name="Freeform 881"/>
            <p:cNvSpPr/>
            <p:nvPr/>
          </p:nvSpPr>
          <p:spPr>
            <a:xfrm>
              <a:off x="5675556" y="2874921"/>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6" name="Freeform 882"/>
            <p:cNvSpPr/>
            <p:nvPr/>
          </p:nvSpPr>
          <p:spPr>
            <a:xfrm>
              <a:off x="5743329" y="297955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7" name="Freeform 883"/>
            <p:cNvSpPr/>
            <p:nvPr/>
          </p:nvSpPr>
          <p:spPr>
            <a:xfrm>
              <a:off x="5775602" y="2947596"/>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8" name="Freeform 884"/>
            <p:cNvSpPr/>
            <p:nvPr/>
          </p:nvSpPr>
          <p:spPr>
            <a:xfrm>
              <a:off x="5784566" y="299812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69" name="Freeform 885"/>
            <p:cNvSpPr/>
            <p:nvPr/>
          </p:nvSpPr>
          <p:spPr>
            <a:xfrm>
              <a:off x="5816839" y="2965987"/>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0" name="Freeform 886"/>
            <p:cNvSpPr/>
            <p:nvPr/>
          </p:nvSpPr>
          <p:spPr>
            <a:xfrm>
              <a:off x="5867041" y="3035805"/>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1" name="Freeform 887"/>
            <p:cNvSpPr/>
            <p:nvPr/>
          </p:nvSpPr>
          <p:spPr>
            <a:xfrm>
              <a:off x="5899314" y="300366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2" name="Freeform 888"/>
            <p:cNvSpPr/>
            <p:nvPr/>
          </p:nvSpPr>
          <p:spPr>
            <a:xfrm>
              <a:off x="5955433" y="3035805"/>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3" name="Freeform 889"/>
            <p:cNvSpPr/>
            <p:nvPr/>
          </p:nvSpPr>
          <p:spPr>
            <a:xfrm>
              <a:off x="5987526" y="300366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4" name="Freeform 890"/>
            <p:cNvSpPr/>
            <p:nvPr/>
          </p:nvSpPr>
          <p:spPr>
            <a:xfrm>
              <a:off x="5955433" y="3035805"/>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5" name="Freeform 891"/>
            <p:cNvSpPr/>
            <p:nvPr/>
          </p:nvSpPr>
          <p:spPr>
            <a:xfrm>
              <a:off x="5987526" y="300366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635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6" name="Freeform 892"/>
            <p:cNvSpPr/>
            <p:nvPr/>
          </p:nvSpPr>
          <p:spPr>
            <a:xfrm>
              <a:off x="5961170" y="3035805"/>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7" name="Freeform 893"/>
            <p:cNvSpPr/>
            <p:nvPr/>
          </p:nvSpPr>
          <p:spPr>
            <a:xfrm>
              <a:off x="5993443" y="3003664"/>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8" name="Freeform 894"/>
            <p:cNvSpPr/>
            <p:nvPr/>
          </p:nvSpPr>
          <p:spPr>
            <a:xfrm>
              <a:off x="6037729" y="3076517"/>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79" name="Freeform 895"/>
            <p:cNvSpPr/>
            <p:nvPr/>
          </p:nvSpPr>
          <p:spPr>
            <a:xfrm>
              <a:off x="6070001" y="304437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0" name="Freeform 896"/>
            <p:cNvSpPr/>
            <p:nvPr/>
          </p:nvSpPr>
          <p:spPr>
            <a:xfrm>
              <a:off x="6132037" y="3118122"/>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1" name="Freeform 897"/>
            <p:cNvSpPr/>
            <p:nvPr/>
          </p:nvSpPr>
          <p:spPr>
            <a:xfrm>
              <a:off x="6164310" y="3085981"/>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2" name="Freeform 898"/>
            <p:cNvSpPr/>
            <p:nvPr/>
          </p:nvSpPr>
          <p:spPr>
            <a:xfrm>
              <a:off x="6214333" y="3139550"/>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3" name="Freeform 899"/>
            <p:cNvSpPr/>
            <p:nvPr/>
          </p:nvSpPr>
          <p:spPr>
            <a:xfrm>
              <a:off x="6246605" y="310740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4" name="Freeform 900"/>
            <p:cNvSpPr/>
            <p:nvPr/>
          </p:nvSpPr>
          <p:spPr>
            <a:xfrm>
              <a:off x="6338224" y="316133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5" name="Freeform 901"/>
            <p:cNvSpPr/>
            <p:nvPr/>
          </p:nvSpPr>
          <p:spPr>
            <a:xfrm>
              <a:off x="6370318" y="3129193"/>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6" name="Freeform 902"/>
            <p:cNvSpPr/>
            <p:nvPr/>
          </p:nvSpPr>
          <p:spPr>
            <a:xfrm>
              <a:off x="6397033" y="3183655"/>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7" name="Freeform 903"/>
            <p:cNvSpPr/>
            <p:nvPr/>
          </p:nvSpPr>
          <p:spPr>
            <a:xfrm>
              <a:off x="6429306" y="315151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8" name="Freeform 904"/>
            <p:cNvSpPr/>
            <p:nvPr/>
          </p:nvSpPr>
          <p:spPr>
            <a:xfrm>
              <a:off x="6432354" y="3206689"/>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89" name="Freeform 905"/>
            <p:cNvSpPr/>
            <p:nvPr/>
          </p:nvSpPr>
          <p:spPr>
            <a:xfrm>
              <a:off x="6464626" y="317454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0" name="Freeform 906"/>
            <p:cNvSpPr/>
            <p:nvPr/>
          </p:nvSpPr>
          <p:spPr>
            <a:xfrm>
              <a:off x="6432354" y="3206689"/>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1" name="Freeform 907"/>
            <p:cNvSpPr/>
            <p:nvPr/>
          </p:nvSpPr>
          <p:spPr>
            <a:xfrm>
              <a:off x="6464626" y="317454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2" name="Freeform 908"/>
            <p:cNvSpPr/>
            <p:nvPr/>
          </p:nvSpPr>
          <p:spPr>
            <a:xfrm>
              <a:off x="6479508" y="3206689"/>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3" name="Freeform 909"/>
            <p:cNvSpPr/>
            <p:nvPr/>
          </p:nvSpPr>
          <p:spPr>
            <a:xfrm>
              <a:off x="6511781" y="317454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4" name="Freeform 910"/>
            <p:cNvSpPr/>
            <p:nvPr/>
          </p:nvSpPr>
          <p:spPr>
            <a:xfrm>
              <a:off x="6520566" y="320668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5" name="Freeform 911"/>
            <p:cNvSpPr/>
            <p:nvPr/>
          </p:nvSpPr>
          <p:spPr>
            <a:xfrm>
              <a:off x="6552839" y="317454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6" name="Freeform 912"/>
            <p:cNvSpPr/>
            <p:nvPr/>
          </p:nvSpPr>
          <p:spPr>
            <a:xfrm>
              <a:off x="6567899" y="3232581"/>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7" name="Freeform 913"/>
            <p:cNvSpPr/>
            <p:nvPr/>
          </p:nvSpPr>
          <p:spPr>
            <a:xfrm>
              <a:off x="6599993" y="3200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8" name="Freeform 914"/>
            <p:cNvSpPr/>
            <p:nvPr/>
          </p:nvSpPr>
          <p:spPr>
            <a:xfrm>
              <a:off x="6815145" y="3232581"/>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699" name="Freeform 915"/>
            <p:cNvSpPr/>
            <p:nvPr/>
          </p:nvSpPr>
          <p:spPr>
            <a:xfrm>
              <a:off x="6847418" y="3200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0" name="Freeform 916"/>
            <p:cNvSpPr/>
            <p:nvPr/>
          </p:nvSpPr>
          <p:spPr>
            <a:xfrm>
              <a:off x="6856383" y="3232581"/>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1" name="Freeform 917"/>
            <p:cNvSpPr/>
            <p:nvPr/>
          </p:nvSpPr>
          <p:spPr>
            <a:xfrm>
              <a:off x="6888655" y="3200439"/>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2" name="Freeform 918"/>
            <p:cNvSpPr/>
            <p:nvPr/>
          </p:nvSpPr>
          <p:spPr>
            <a:xfrm>
              <a:off x="6944774" y="331846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3" name="Freeform 919"/>
            <p:cNvSpPr/>
            <p:nvPr/>
          </p:nvSpPr>
          <p:spPr>
            <a:xfrm>
              <a:off x="6977047" y="328632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4" name="Freeform 920"/>
            <p:cNvSpPr/>
            <p:nvPr/>
          </p:nvSpPr>
          <p:spPr>
            <a:xfrm>
              <a:off x="6985832" y="331846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5" name="Freeform 921"/>
            <p:cNvSpPr/>
            <p:nvPr/>
          </p:nvSpPr>
          <p:spPr>
            <a:xfrm>
              <a:off x="7018105" y="328632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6" name="Freeform 922"/>
            <p:cNvSpPr/>
            <p:nvPr/>
          </p:nvSpPr>
          <p:spPr>
            <a:xfrm>
              <a:off x="7038903" y="3349539"/>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7" name="Freeform 923"/>
            <p:cNvSpPr/>
            <p:nvPr/>
          </p:nvSpPr>
          <p:spPr>
            <a:xfrm>
              <a:off x="7071176" y="331739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8" name="Freeform 924"/>
            <p:cNvSpPr/>
            <p:nvPr/>
          </p:nvSpPr>
          <p:spPr>
            <a:xfrm>
              <a:off x="7209770" y="3349539"/>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09" name="Freeform 925"/>
            <p:cNvSpPr/>
            <p:nvPr/>
          </p:nvSpPr>
          <p:spPr>
            <a:xfrm>
              <a:off x="7241863" y="331739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0" name="Freeform 926"/>
            <p:cNvSpPr/>
            <p:nvPr/>
          </p:nvSpPr>
          <p:spPr>
            <a:xfrm>
              <a:off x="7209770" y="3349539"/>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1" name="Freeform 927"/>
            <p:cNvSpPr/>
            <p:nvPr/>
          </p:nvSpPr>
          <p:spPr>
            <a:xfrm>
              <a:off x="7241863" y="331739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2" name="Freeform 928"/>
            <p:cNvSpPr/>
            <p:nvPr/>
          </p:nvSpPr>
          <p:spPr>
            <a:xfrm>
              <a:off x="7239174" y="3349539"/>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3" name="Freeform 929"/>
            <p:cNvSpPr/>
            <p:nvPr/>
          </p:nvSpPr>
          <p:spPr>
            <a:xfrm>
              <a:off x="7271447" y="3317398"/>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4" name="Freeform 930"/>
            <p:cNvSpPr/>
            <p:nvPr/>
          </p:nvSpPr>
          <p:spPr>
            <a:xfrm>
              <a:off x="7474766" y="3425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5" name="Freeform 931"/>
            <p:cNvSpPr/>
            <p:nvPr/>
          </p:nvSpPr>
          <p:spPr>
            <a:xfrm>
              <a:off x="7507038"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6" name="Freeform 932"/>
            <p:cNvSpPr/>
            <p:nvPr/>
          </p:nvSpPr>
          <p:spPr>
            <a:xfrm>
              <a:off x="7516003" y="3425606"/>
              <a:ext cx="64366" cy="17856"/>
            </a:xfrm>
            <a:custGeom>
              <a:avLst/>
              <a:gdLst>
                <a:gd name="connsiteX0" fmla="*/ 0 w 64366"/>
                <a:gd name="connsiteY0" fmla="*/ 0 h 17856"/>
                <a:gd name="connsiteX1" fmla="*/ 64367 w 64366"/>
                <a:gd name="connsiteY1" fmla="*/ 0 h 17856"/>
              </a:gdLst>
              <a:ahLst/>
              <a:cxnLst>
                <a:cxn ang="0">
                  <a:pos x="connsiteX0" y="connsiteY0"/>
                </a:cxn>
                <a:cxn ang="0">
                  <a:pos x="connsiteX1" y="connsiteY1"/>
                </a:cxn>
              </a:cxnLst>
              <a:rect l="l" t="t" r="r" b="b"/>
              <a:pathLst>
                <a:path w="64366" h="17856">
                  <a:moveTo>
                    <a:pt x="0" y="0"/>
                  </a:moveTo>
                  <a:lnTo>
                    <a:pt x="64367"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7" name="Freeform 933"/>
            <p:cNvSpPr/>
            <p:nvPr/>
          </p:nvSpPr>
          <p:spPr>
            <a:xfrm>
              <a:off x="7548097"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8" name="Freeform 934"/>
            <p:cNvSpPr/>
            <p:nvPr/>
          </p:nvSpPr>
          <p:spPr>
            <a:xfrm>
              <a:off x="7527836" y="342560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19" name="Freeform 935"/>
            <p:cNvSpPr/>
            <p:nvPr/>
          </p:nvSpPr>
          <p:spPr>
            <a:xfrm>
              <a:off x="7560109"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0" name="Freeform 936"/>
            <p:cNvSpPr/>
            <p:nvPr/>
          </p:nvSpPr>
          <p:spPr>
            <a:xfrm>
              <a:off x="7592561" y="3425606"/>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1" name="Freeform 937"/>
            <p:cNvSpPr/>
            <p:nvPr/>
          </p:nvSpPr>
          <p:spPr>
            <a:xfrm>
              <a:off x="7624655"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2" name="Freeform 938"/>
            <p:cNvSpPr/>
            <p:nvPr/>
          </p:nvSpPr>
          <p:spPr>
            <a:xfrm>
              <a:off x="7710357" y="3425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3" name="Freeform 939"/>
            <p:cNvSpPr/>
            <p:nvPr/>
          </p:nvSpPr>
          <p:spPr>
            <a:xfrm>
              <a:off x="7742630"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4" name="Freeform 940"/>
            <p:cNvSpPr/>
            <p:nvPr/>
          </p:nvSpPr>
          <p:spPr>
            <a:xfrm>
              <a:off x="7739761" y="3425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5" name="Freeform 941"/>
            <p:cNvSpPr/>
            <p:nvPr/>
          </p:nvSpPr>
          <p:spPr>
            <a:xfrm>
              <a:off x="7772034"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6" name="Freeform 942"/>
            <p:cNvSpPr/>
            <p:nvPr/>
          </p:nvSpPr>
          <p:spPr>
            <a:xfrm>
              <a:off x="7763428" y="3425606"/>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7" name="Freeform 943"/>
            <p:cNvSpPr/>
            <p:nvPr/>
          </p:nvSpPr>
          <p:spPr>
            <a:xfrm>
              <a:off x="7795701"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8" name="Freeform 944"/>
            <p:cNvSpPr/>
            <p:nvPr/>
          </p:nvSpPr>
          <p:spPr>
            <a:xfrm>
              <a:off x="7780999" y="3425606"/>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29" name="Freeform 945"/>
            <p:cNvSpPr/>
            <p:nvPr/>
          </p:nvSpPr>
          <p:spPr>
            <a:xfrm>
              <a:off x="7813272" y="3393644"/>
              <a:ext cx="17929" cy="64103"/>
            </a:xfrm>
            <a:custGeom>
              <a:avLst/>
              <a:gdLst>
                <a:gd name="connsiteX0" fmla="*/ 0 w 17929"/>
                <a:gd name="connsiteY0" fmla="*/ 0 h 64103"/>
                <a:gd name="connsiteX1" fmla="*/ 0 w 17929"/>
                <a:gd name="connsiteY1" fmla="*/ 64104 h 64103"/>
              </a:gdLst>
              <a:ahLst/>
              <a:cxnLst>
                <a:cxn ang="0">
                  <a:pos x="connsiteX0" y="connsiteY0"/>
                </a:cxn>
                <a:cxn ang="0">
                  <a:pos x="connsiteX1" y="connsiteY1"/>
                </a:cxn>
              </a:cxnLst>
              <a:rect l="l" t="t" r="r" b="b"/>
              <a:pathLst>
                <a:path w="17929" h="64103">
                  <a:moveTo>
                    <a:pt x="0" y="0"/>
                  </a:moveTo>
                  <a:lnTo>
                    <a:pt x="0" y="64104"/>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0" name="Freeform 946"/>
            <p:cNvSpPr/>
            <p:nvPr/>
          </p:nvSpPr>
          <p:spPr>
            <a:xfrm>
              <a:off x="7857557" y="35016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1" name="Freeform 947"/>
            <p:cNvSpPr/>
            <p:nvPr/>
          </p:nvSpPr>
          <p:spPr>
            <a:xfrm>
              <a:off x="7889830"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2" name="Freeform 948"/>
            <p:cNvSpPr/>
            <p:nvPr/>
          </p:nvSpPr>
          <p:spPr>
            <a:xfrm>
              <a:off x="7886961" y="3501674"/>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3" name="Freeform 949"/>
            <p:cNvSpPr/>
            <p:nvPr/>
          </p:nvSpPr>
          <p:spPr>
            <a:xfrm>
              <a:off x="7919234"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4" name="Freeform 950"/>
            <p:cNvSpPr/>
            <p:nvPr/>
          </p:nvSpPr>
          <p:spPr>
            <a:xfrm>
              <a:off x="7957603" y="35016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5" name="Freeform 951"/>
            <p:cNvSpPr/>
            <p:nvPr/>
          </p:nvSpPr>
          <p:spPr>
            <a:xfrm>
              <a:off x="7989876"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6" name="Freeform 952"/>
            <p:cNvSpPr/>
            <p:nvPr/>
          </p:nvSpPr>
          <p:spPr>
            <a:xfrm>
              <a:off x="8063745" y="35016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7" name="Freeform 953"/>
            <p:cNvSpPr/>
            <p:nvPr/>
          </p:nvSpPr>
          <p:spPr>
            <a:xfrm>
              <a:off x="8096017"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8" name="Freeform 954"/>
            <p:cNvSpPr/>
            <p:nvPr/>
          </p:nvSpPr>
          <p:spPr>
            <a:xfrm>
              <a:off x="8087232" y="3501674"/>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39" name="Freeform 955"/>
            <p:cNvSpPr/>
            <p:nvPr/>
          </p:nvSpPr>
          <p:spPr>
            <a:xfrm>
              <a:off x="8119505"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0" name="Freeform 956"/>
            <p:cNvSpPr/>
            <p:nvPr/>
          </p:nvSpPr>
          <p:spPr>
            <a:xfrm>
              <a:off x="8729103" y="3501674"/>
              <a:ext cx="64545" cy="17856"/>
            </a:xfrm>
            <a:custGeom>
              <a:avLst/>
              <a:gdLst>
                <a:gd name="connsiteX0" fmla="*/ 0 w 64545"/>
                <a:gd name="connsiteY0" fmla="*/ 0 h 17856"/>
                <a:gd name="connsiteX1" fmla="*/ 64545 w 64545"/>
                <a:gd name="connsiteY1" fmla="*/ 0 h 17856"/>
              </a:gdLst>
              <a:ahLst/>
              <a:cxnLst>
                <a:cxn ang="0">
                  <a:pos x="connsiteX0" y="connsiteY0"/>
                </a:cxn>
                <a:cxn ang="0">
                  <a:pos x="connsiteX1" y="connsiteY1"/>
                </a:cxn>
              </a:cxnLst>
              <a:rect l="l" t="t" r="r" b="b"/>
              <a:pathLst>
                <a:path w="64545" h="17856">
                  <a:moveTo>
                    <a:pt x="0" y="0"/>
                  </a:moveTo>
                  <a:lnTo>
                    <a:pt x="64545" y="0"/>
                  </a:lnTo>
                </a:path>
              </a:pathLst>
            </a:custGeom>
            <a:ln w="635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1" name="Freeform 957"/>
            <p:cNvSpPr/>
            <p:nvPr/>
          </p:nvSpPr>
          <p:spPr>
            <a:xfrm>
              <a:off x="8761375"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2" name="Freeform 958"/>
            <p:cNvSpPr/>
            <p:nvPr/>
          </p:nvSpPr>
          <p:spPr>
            <a:xfrm>
              <a:off x="9960131" y="3501674"/>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3" name="Freeform 959"/>
            <p:cNvSpPr/>
            <p:nvPr/>
          </p:nvSpPr>
          <p:spPr>
            <a:xfrm>
              <a:off x="9992404" y="3469533"/>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4" name="Freeform 960"/>
            <p:cNvSpPr/>
            <p:nvPr/>
          </p:nvSpPr>
          <p:spPr>
            <a:xfrm>
              <a:off x="2857601"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5" name="Freeform 961"/>
            <p:cNvSpPr/>
            <p:nvPr/>
          </p:nvSpPr>
          <p:spPr>
            <a:xfrm>
              <a:off x="2889874"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6" name="Freeform 962"/>
            <p:cNvSpPr/>
            <p:nvPr/>
          </p:nvSpPr>
          <p:spPr>
            <a:xfrm>
              <a:off x="2857601"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7" name="Freeform 963"/>
            <p:cNvSpPr/>
            <p:nvPr/>
          </p:nvSpPr>
          <p:spPr>
            <a:xfrm>
              <a:off x="2889874"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8" name="Freeform 964"/>
            <p:cNvSpPr/>
            <p:nvPr/>
          </p:nvSpPr>
          <p:spPr>
            <a:xfrm>
              <a:off x="2863517"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49" name="Freeform 965"/>
            <p:cNvSpPr/>
            <p:nvPr/>
          </p:nvSpPr>
          <p:spPr>
            <a:xfrm>
              <a:off x="2895790"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50" name="Freeform 966"/>
            <p:cNvSpPr/>
            <p:nvPr/>
          </p:nvSpPr>
          <p:spPr>
            <a:xfrm>
              <a:off x="2869434" y="1675698"/>
              <a:ext cx="64366" cy="17856"/>
            </a:xfrm>
            <a:custGeom>
              <a:avLst/>
              <a:gdLst>
                <a:gd name="connsiteX0" fmla="*/ 0 w 64366"/>
                <a:gd name="connsiteY0" fmla="*/ 0 h 17856"/>
                <a:gd name="connsiteX1" fmla="*/ 64366 w 64366"/>
                <a:gd name="connsiteY1" fmla="*/ 0 h 17856"/>
              </a:gdLst>
              <a:ahLst/>
              <a:cxnLst>
                <a:cxn ang="0">
                  <a:pos x="connsiteX0" y="connsiteY0"/>
                </a:cxn>
                <a:cxn ang="0">
                  <a:pos x="connsiteX1" y="connsiteY1"/>
                </a:cxn>
              </a:cxnLst>
              <a:rect l="l" t="t" r="r" b="b"/>
              <a:pathLst>
                <a:path w="64366" h="17856">
                  <a:moveTo>
                    <a:pt x="0" y="0"/>
                  </a:moveTo>
                  <a:lnTo>
                    <a:pt x="6436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51" name="Freeform 967"/>
            <p:cNvSpPr/>
            <p:nvPr/>
          </p:nvSpPr>
          <p:spPr>
            <a:xfrm>
              <a:off x="290152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52" name="Freeform 968"/>
            <p:cNvSpPr/>
            <p:nvPr/>
          </p:nvSpPr>
          <p:spPr>
            <a:xfrm>
              <a:off x="2887005" y="1675698"/>
              <a:ext cx="64545" cy="17856"/>
            </a:xfrm>
            <a:custGeom>
              <a:avLst/>
              <a:gdLst>
                <a:gd name="connsiteX0" fmla="*/ 0 w 64545"/>
                <a:gd name="connsiteY0" fmla="*/ 0 h 17856"/>
                <a:gd name="connsiteX1" fmla="*/ 64546 w 64545"/>
                <a:gd name="connsiteY1" fmla="*/ 0 h 17856"/>
              </a:gdLst>
              <a:ahLst/>
              <a:cxnLst>
                <a:cxn ang="0">
                  <a:pos x="connsiteX0" y="connsiteY0"/>
                </a:cxn>
                <a:cxn ang="0">
                  <a:pos x="connsiteX1" y="connsiteY1"/>
                </a:cxn>
              </a:cxnLst>
              <a:rect l="l" t="t" r="r" b="b"/>
              <a:pathLst>
                <a:path w="64545" h="17856">
                  <a:moveTo>
                    <a:pt x="0" y="0"/>
                  </a:moveTo>
                  <a:lnTo>
                    <a:pt x="64546" y="0"/>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sp>
          <p:nvSpPr>
            <p:cNvPr id="1753" name="Freeform 969"/>
            <p:cNvSpPr/>
            <p:nvPr/>
          </p:nvSpPr>
          <p:spPr>
            <a:xfrm>
              <a:off x="2919278" y="1643556"/>
              <a:ext cx="17929" cy="64282"/>
            </a:xfrm>
            <a:custGeom>
              <a:avLst/>
              <a:gdLst>
                <a:gd name="connsiteX0" fmla="*/ 0 w 17929"/>
                <a:gd name="connsiteY0" fmla="*/ 0 h 64282"/>
                <a:gd name="connsiteX1" fmla="*/ 0 w 17929"/>
                <a:gd name="connsiteY1" fmla="*/ 64282 h 64282"/>
              </a:gdLst>
              <a:ahLst/>
              <a:cxnLst>
                <a:cxn ang="0">
                  <a:pos x="connsiteX0" y="connsiteY0"/>
                </a:cxn>
                <a:cxn ang="0">
                  <a:pos x="connsiteX1" y="connsiteY1"/>
                </a:cxn>
              </a:cxnLst>
              <a:rect l="l" t="t" r="r" b="b"/>
              <a:pathLst>
                <a:path w="17929" h="64282">
                  <a:moveTo>
                    <a:pt x="0" y="0"/>
                  </a:moveTo>
                  <a:lnTo>
                    <a:pt x="0" y="64282"/>
                  </a:lnTo>
                </a:path>
              </a:pathLst>
            </a:custGeom>
            <a:ln w="8960" cap="sq">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031" b="0" i="0" u="none" strike="noStrike" kern="1200" cap="none" spc="0" normalizeH="0" baseline="0" noProof="0">
                <a:ln>
                  <a:noFill/>
                </a:ln>
                <a:solidFill>
                  <a:prstClr val="black"/>
                </a:solidFill>
                <a:effectLst/>
                <a:uLnTx/>
                <a:uFillTx/>
                <a:latin typeface="Arial"/>
                <a:ea typeface="微软雅黑"/>
                <a:cs typeface="+mn-cs"/>
              </a:endParaRPr>
            </a:p>
          </p:txBody>
        </p:sp>
      </p:grpSp>
      <p:sp>
        <p:nvSpPr>
          <p:cNvPr id="1180" name="TextBox 973"/>
          <p:cNvSpPr txBox="1"/>
          <p:nvPr/>
        </p:nvSpPr>
        <p:spPr>
          <a:xfrm rot="16200000">
            <a:off x="906359" y="3916584"/>
            <a:ext cx="1189749" cy="236668"/>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OS</a:t>
            </a:r>
            <a:r>
              <a:rPr kumimoji="0" lang="zh-CN" altLang="en-US" sz="938"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 </a:t>
            </a:r>
            <a:r>
              <a:rPr kumimoji="0" lang="en-US" altLang="zh-CN" sz="938"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Probability</a:t>
            </a:r>
            <a:r>
              <a:rPr kumimoji="0" lang="en-US" sz="938"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 %</a:t>
            </a:r>
          </a:p>
        </p:txBody>
      </p:sp>
      <p:sp>
        <p:nvSpPr>
          <p:cNvPr id="1181" name="TextBox 974"/>
          <p:cNvSpPr txBox="1"/>
          <p:nvPr/>
        </p:nvSpPr>
        <p:spPr>
          <a:xfrm>
            <a:off x="1506219" y="3145279"/>
            <a:ext cx="343364" cy="207749"/>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100</a:t>
            </a:r>
          </a:p>
        </p:txBody>
      </p:sp>
      <p:sp>
        <p:nvSpPr>
          <p:cNvPr id="1182" name="TextBox 975"/>
          <p:cNvSpPr txBox="1"/>
          <p:nvPr/>
        </p:nvSpPr>
        <p:spPr>
          <a:xfrm>
            <a:off x="1554643" y="3465479"/>
            <a:ext cx="290464" cy="207749"/>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80</a:t>
            </a:r>
          </a:p>
        </p:txBody>
      </p:sp>
      <p:sp>
        <p:nvSpPr>
          <p:cNvPr id="1183" name="TextBox 976"/>
          <p:cNvSpPr txBox="1"/>
          <p:nvPr/>
        </p:nvSpPr>
        <p:spPr>
          <a:xfrm>
            <a:off x="1554643" y="3787377"/>
            <a:ext cx="290464" cy="207749"/>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60</a:t>
            </a:r>
          </a:p>
        </p:txBody>
      </p:sp>
      <p:sp>
        <p:nvSpPr>
          <p:cNvPr id="1184" name="TextBox 977"/>
          <p:cNvSpPr txBox="1"/>
          <p:nvPr/>
        </p:nvSpPr>
        <p:spPr>
          <a:xfrm>
            <a:off x="1554643" y="4104181"/>
            <a:ext cx="290464" cy="207749"/>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40</a:t>
            </a:r>
          </a:p>
        </p:txBody>
      </p:sp>
      <p:sp>
        <p:nvSpPr>
          <p:cNvPr id="1185" name="TextBox 978"/>
          <p:cNvSpPr txBox="1"/>
          <p:nvPr/>
        </p:nvSpPr>
        <p:spPr>
          <a:xfrm>
            <a:off x="1554643" y="4424382"/>
            <a:ext cx="290464" cy="207749"/>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20</a:t>
            </a:r>
          </a:p>
        </p:txBody>
      </p:sp>
      <p:sp>
        <p:nvSpPr>
          <p:cNvPr id="1186" name="TextBox 979"/>
          <p:cNvSpPr txBox="1"/>
          <p:nvPr/>
        </p:nvSpPr>
        <p:spPr>
          <a:xfrm>
            <a:off x="1611769" y="4737791"/>
            <a:ext cx="237566" cy="207749"/>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0</a:t>
            </a:r>
          </a:p>
        </p:txBody>
      </p:sp>
      <p:sp>
        <p:nvSpPr>
          <p:cNvPr id="1187" name="TextBox 980"/>
          <p:cNvSpPr txBox="1"/>
          <p:nvPr/>
        </p:nvSpPr>
        <p:spPr>
          <a:xfrm>
            <a:off x="3099073" y="5010808"/>
            <a:ext cx="936475" cy="22224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844"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Time</a:t>
            </a:r>
            <a:r>
              <a:rPr kumimoji="0" lang="zh-CN" altLang="en-US" sz="844"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a:t>
            </a:r>
            <a:r>
              <a:rPr kumimoji="0" lang="en-US" altLang="zh-CN" sz="844"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months</a:t>
            </a:r>
            <a:endParaRPr kumimoji="0" lang="en-US" sz="844"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endParaRPr>
          </a:p>
        </p:txBody>
      </p:sp>
      <p:sp>
        <p:nvSpPr>
          <p:cNvPr id="1188" name="TextBox 981"/>
          <p:cNvSpPr txBox="1"/>
          <p:nvPr/>
        </p:nvSpPr>
        <p:spPr>
          <a:xfrm>
            <a:off x="1730329" y="4875886"/>
            <a:ext cx="237566"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0</a:t>
            </a:r>
          </a:p>
        </p:txBody>
      </p:sp>
      <p:sp>
        <p:nvSpPr>
          <p:cNvPr id="1189" name="TextBox 982"/>
          <p:cNvSpPr txBox="1"/>
          <p:nvPr/>
        </p:nvSpPr>
        <p:spPr>
          <a:xfrm>
            <a:off x="1098307" y="5004375"/>
            <a:ext cx="702436" cy="178960"/>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altLang="zh-CN" sz="563"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Patients at risk</a:t>
            </a:r>
            <a:endParaRPr kumimoji="0" lang="en-US" sz="563"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endParaRPr>
          </a:p>
        </p:txBody>
      </p:sp>
      <p:sp>
        <p:nvSpPr>
          <p:cNvPr id="1191" name="TextBox 984"/>
          <p:cNvSpPr txBox="1"/>
          <p:nvPr/>
        </p:nvSpPr>
        <p:spPr>
          <a:xfrm>
            <a:off x="2674507" y="3164886"/>
            <a:ext cx="1636126" cy="607398"/>
          </a:xfrm>
          <a:prstGeom prst="rect">
            <a:avLst/>
          </a:prstGeom>
          <a:noFill/>
        </p:spPr>
        <p:txBody>
          <a:bodyPr wrap="square" lIns="0" tIns="0" rIns="0" bIns="0" rtlCol="0">
            <a:no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984" b="1" i="0" u="none" strike="noStrike" kern="1200" cap="none" spc="0" normalizeH="0" baseline="0" noProof="0">
                <a:ln>
                  <a:noFill/>
                </a:ln>
                <a:solidFill>
                  <a:srgbClr val="262929"/>
                </a:solidFill>
                <a:effectLst/>
                <a:uLnTx/>
                <a:uFillTx/>
                <a:latin typeface="Arial" panose="020B0604020202020204"/>
                <a:ea typeface="微软雅黑"/>
                <a:cs typeface="Arial" panose="020B0604020202020204"/>
                <a:sym typeface="Arial" panose="020B0604020202020204"/>
                <a:rtl val="0"/>
              </a:rPr>
              <a:t>T-</a:t>
            </a:r>
            <a:r>
              <a:rPr kumimoji="0" lang="en-US" altLang="zh-CN" sz="984" b="1" i="0" u="none" strike="noStrike" kern="1200" cap="none" spc="0" normalizeH="0" baseline="0" noProof="0" err="1">
                <a:ln>
                  <a:noFill/>
                </a:ln>
                <a:solidFill>
                  <a:srgbClr val="262929"/>
                </a:solidFill>
                <a:effectLst/>
                <a:uLnTx/>
                <a:uFillTx/>
                <a:latin typeface="Arial" panose="020B0604020202020204"/>
                <a:ea typeface="微软雅黑"/>
                <a:cs typeface="Arial" panose="020B0604020202020204"/>
                <a:sym typeface="Arial" panose="020B0604020202020204"/>
                <a:rtl val="0"/>
              </a:rPr>
              <a:t>DXd</a:t>
            </a:r>
            <a:r>
              <a:rPr kumimoji="0" lang="en-US" altLang="zh-CN" sz="984" b="1" i="0" u="none" strike="noStrike" kern="1200" cap="none" spc="0" normalizeH="0" baseline="0" noProof="0">
                <a:ln>
                  <a:noFill/>
                </a:ln>
                <a:solidFill>
                  <a:srgbClr val="262929"/>
                </a:solidFill>
                <a:effectLst/>
                <a:uLnTx/>
                <a:uFillTx/>
                <a:latin typeface="Arial" panose="020B0604020202020204"/>
                <a:ea typeface="微软雅黑"/>
                <a:cs typeface="Arial" panose="020B0604020202020204"/>
                <a:sym typeface="Arial" panose="020B0604020202020204"/>
                <a:rtl val="0"/>
              </a:rPr>
              <a:t> </a:t>
            </a:r>
            <a:r>
              <a:rPr kumimoji="0" lang="en-US" sz="984" b="1" i="0" u="none" strike="noStrike" kern="1200" cap="none" spc="0" normalizeH="0" baseline="0" noProof="0">
                <a:ln>
                  <a:noFill/>
                </a:ln>
                <a:solidFill>
                  <a:srgbClr val="262929"/>
                </a:solidFill>
                <a:effectLst/>
                <a:uLnTx/>
                <a:uFillTx/>
                <a:latin typeface="Arial" panose="020B0604020202020204"/>
                <a:ea typeface="微软雅黑"/>
                <a:cs typeface="Arial" panose="020B0604020202020204"/>
                <a:sym typeface="Arial" panose="020B0604020202020204"/>
                <a:rtl val="0"/>
              </a:rPr>
              <a:t>mOS:</a:t>
            </a:r>
            <a:r>
              <a:rPr kumimoji="0" lang="en-US" sz="1031" b="1" i="0" u="none" strike="noStrike" kern="1200" cap="none" spc="0" normalizeH="0" baseline="0" noProof="0">
                <a:ln>
                  <a:noFill/>
                </a:ln>
                <a:solidFill>
                  <a:srgbClr val="262929"/>
                </a:solidFill>
                <a:effectLst/>
                <a:uLnTx/>
                <a:uFillTx/>
                <a:latin typeface="Arial" panose="020B0604020202020204"/>
                <a:ea typeface="微软雅黑"/>
                <a:cs typeface="Arial" panose="020B0604020202020204"/>
                <a:sym typeface="Arial" panose="020B0604020202020204"/>
                <a:rtl val="0"/>
              </a:rPr>
              <a:t>14.7</a:t>
            </a:r>
            <a:r>
              <a:rPr kumimoji="0" lang="zh-CN" altLang="en-US" sz="1031" b="1" i="0" u="none" strike="noStrike" kern="1200" cap="none" spc="0" normalizeH="0" baseline="0" noProof="0">
                <a:ln>
                  <a:noFill/>
                </a:ln>
                <a:solidFill>
                  <a:srgbClr val="262929"/>
                </a:solidFill>
                <a:effectLst/>
                <a:uLnTx/>
                <a:uFillTx/>
                <a:latin typeface="Arial" panose="020B0604020202020204"/>
                <a:ea typeface="微软雅黑"/>
                <a:cs typeface="Arial" panose="020B0604020202020204"/>
                <a:sym typeface="Arial" panose="020B0604020202020204"/>
                <a:rtl val="0"/>
              </a:rPr>
              <a:t> </a:t>
            </a:r>
            <a:r>
              <a:rPr kumimoji="0" lang="en-US" altLang="zh-CN" sz="1031" b="1" i="0" u="none" strike="noStrike" kern="1200" cap="none" spc="0" normalizeH="0" baseline="0" noProof="0">
                <a:ln>
                  <a:noFill/>
                </a:ln>
                <a:solidFill>
                  <a:srgbClr val="262929"/>
                </a:solidFill>
                <a:effectLst/>
                <a:uLnTx/>
                <a:uFillTx/>
                <a:latin typeface="Arial" panose="020B0604020202020204"/>
                <a:ea typeface="微软雅黑"/>
                <a:cs typeface="Arial" panose="020B0604020202020204"/>
                <a:sym typeface="Arial" panose="020B0604020202020204"/>
                <a:rtl val="0"/>
              </a:rPr>
              <a:t>month</a:t>
            </a:r>
            <a:endParaRPr kumimoji="0" lang="zh-CN" altLang="en-US" sz="1031" b="1" i="0" u="none" strike="noStrike" kern="1200" cap="none" spc="0" normalizeH="0" baseline="0" noProof="0">
              <a:ln>
                <a:noFill/>
              </a:ln>
              <a:solidFill>
                <a:srgbClr val="262929"/>
              </a:solidFill>
              <a:effectLst/>
              <a:uLnTx/>
              <a:uFillTx/>
              <a:latin typeface="Arial" panose="020B0604020202020204"/>
              <a:ea typeface="微软雅黑"/>
              <a:cs typeface="Arial" panose="020B0604020202020204"/>
              <a:sym typeface="Arial" panose="020B0604020202020204"/>
              <a:rtl val="0"/>
            </a:endParaRPr>
          </a:p>
        </p:txBody>
      </p:sp>
      <p:sp>
        <p:nvSpPr>
          <p:cNvPr id="1192" name="TextBox 985"/>
          <p:cNvSpPr txBox="1"/>
          <p:nvPr/>
        </p:nvSpPr>
        <p:spPr>
          <a:xfrm>
            <a:off x="2316981" y="4217008"/>
            <a:ext cx="404375" cy="339012"/>
          </a:xfrm>
          <a:prstGeom prst="rect">
            <a:avLst/>
          </a:prstGeom>
          <a:noFill/>
        </p:spPr>
        <p:txBody>
          <a:bodyPr wrap="square" lIns="0" tIns="0" rIns="0" bIns="0" rtlCol="0">
            <a:no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563" b="0" i="0" u="none" strike="noStrike" kern="1200" cap="none" spc="0" normalizeH="0" baseline="0" noProof="0">
                <a:ln>
                  <a:noFill/>
                </a:ln>
                <a:solidFill>
                  <a:srgbClr val="FFFFFF"/>
                </a:solidFill>
                <a:effectLst/>
                <a:uLnTx/>
                <a:uFillTx/>
                <a:latin typeface="Arial" panose="020B0604020202020204"/>
                <a:ea typeface="微软雅黑"/>
                <a:cs typeface="Arial" panose="020B0604020202020204"/>
                <a:sym typeface="Arial" panose="020B0604020202020204"/>
                <a:rtl val="0"/>
              </a:rPr>
              <a:t>RAM +PTX </a:t>
            </a:r>
            <a:r>
              <a:rPr kumimoji="0" lang="en-US" sz="563" b="0" i="0" u="none" strike="noStrike" kern="1200" cap="none" spc="0" normalizeH="0" baseline="0" noProof="0" err="1">
                <a:ln>
                  <a:noFill/>
                </a:ln>
                <a:solidFill>
                  <a:srgbClr val="FFFFFF"/>
                </a:solidFill>
                <a:effectLst/>
                <a:uLnTx/>
                <a:uFillTx/>
                <a:latin typeface="Arial" panose="020B0604020202020204"/>
                <a:ea typeface="微软雅黑"/>
                <a:cs typeface="Arial" panose="020B0604020202020204"/>
                <a:sym typeface="Arial" panose="020B0604020202020204"/>
                <a:rtl val="0"/>
              </a:rPr>
              <a:t>mOS</a:t>
            </a:r>
            <a:r>
              <a:rPr kumimoji="0" lang="en-US" sz="563" b="0" i="0" u="none" strike="noStrike" kern="1200" cap="none" spc="0" normalizeH="0" baseline="0" noProof="0">
                <a:ln>
                  <a:noFill/>
                </a:ln>
                <a:solidFill>
                  <a:srgbClr val="FFFFFF"/>
                </a:solidFill>
                <a:effectLst/>
                <a:uLnTx/>
                <a:uFillTx/>
                <a:latin typeface="Arial" panose="020B0604020202020204"/>
                <a:ea typeface="微软雅黑"/>
                <a:cs typeface="Arial" panose="020B0604020202020204"/>
                <a:sym typeface="Arial" panose="020B0604020202020204"/>
                <a:rtl val="0"/>
              </a:rPr>
              <a:t>:</a:t>
            </a:r>
          </a:p>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563" b="0" i="0" u="none" strike="noStrike" kern="1200" cap="none" spc="0" normalizeH="0" baseline="0" noProof="0">
                <a:ln>
                  <a:noFill/>
                </a:ln>
                <a:solidFill>
                  <a:srgbClr val="FFFFFF"/>
                </a:solidFill>
                <a:effectLst/>
                <a:uLnTx/>
                <a:uFillTx/>
                <a:latin typeface="Arial" panose="020B0604020202020204"/>
                <a:ea typeface="微软雅黑"/>
                <a:cs typeface="Arial" panose="020B0604020202020204"/>
                <a:sym typeface="Arial" panose="020B0604020202020204"/>
                <a:rtl val="0"/>
              </a:rPr>
              <a:t>11.4 </a:t>
            </a:r>
            <a:r>
              <a:rPr kumimoji="0" lang="en-US" altLang="zh-CN" sz="563" b="0" i="0" u="none" strike="noStrike" kern="1200" cap="none" spc="0" normalizeH="0" baseline="0" noProof="0">
                <a:ln>
                  <a:noFill/>
                </a:ln>
                <a:solidFill>
                  <a:srgbClr val="FFFFFF"/>
                </a:solidFill>
                <a:effectLst/>
                <a:uLnTx/>
                <a:uFillTx/>
                <a:latin typeface="Arial" panose="020B0604020202020204"/>
                <a:ea typeface="微软雅黑"/>
                <a:cs typeface="Arial" panose="020B0604020202020204"/>
                <a:sym typeface="Arial" panose="020B0604020202020204"/>
                <a:rtl val="0"/>
              </a:rPr>
              <a:t>months</a:t>
            </a:r>
            <a:endParaRPr kumimoji="0" lang="zh-CN" altLang="en-US" sz="563" b="0" i="0" u="none" strike="noStrike" kern="1200" cap="none" spc="0" normalizeH="0" baseline="0" noProof="0">
              <a:ln>
                <a:noFill/>
              </a:ln>
              <a:solidFill>
                <a:srgbClr val="FFFFFF"/>
              </a:solidFill>
              <a:effectLst/>
              <a:uLnTx/>
              <a:uFillTx/>
              <a:latin typeface="Arial" panose="020B0604020202020204"/>
              <a:ea typeface="微软雅黑"/>
              <a:cs typeface="Arial" panose="020B0604020202020204"/>
              <a:sym typeface="Arial" panose="020B0604020202020204"/>
              <a:rtl val="0"/>
            </a:endParaRPr>
          </a:p>
        </p:txBody>
      </p:sp>
      <p:sp>
        <p:nvSpPr>
          <p:cNvPr id="1193" name="TextBox 986"/>
          <p:cNvSpPr txBox="1"/>
          <p:nvPr/>
        </p:nvSpPr>
        <p:spPr>
          <a:xfrm>
            <a:off x="4350927" y="3140967"/>
            <a:ext cx="998991" cy="46750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HR</a:t>
            </a:r>
            <a:r>
              <a:rPr kumimoji="0" lang="zh-CN" altLang="en-US" sz="938" b="1"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a:t>
            </a:r>
            <a:r>
              <a:rPr kumimoji="0" lang="en-US" sz="938" b="1"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0.70</a:t>
            </a:r>
          </a:p>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95% CI</a:t>
            </a:r>
            <a:r>
              <a:rPr kumimoji="0" lang="zh-CN" alt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a:t>
            </a: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0.55-0.90</a:t>
            </a:r>
          </a:p>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P</a:t>
            </a:r>
            <a:r>
              <a:rPr kumimoji="0" lang="zh-CN" alt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 </a:t>
            </a:r>
            <a:r>
              <a:rPr kumimoji="0" lang="en-US" altLang="zh-CN"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Value</a:t>
            </a:r>
            <a:r>
              <a:rPr kumimoji="0" lang="en-US" altLang="zh-CN" sz="750" b="0" i="0" u="none" strike="noStrike" kern="1200" cap="none" spc="0" normalizeH="0" baseline="30000" noProof="0">
                <a:ln>
                  <a:noFill/>
                </a:ln>
                <a:solidFill>
                  <a:prstClr val="black"/>
                </a:solidFill>
                <a:effectLst/>
                <a:uLnTx/>
                <a:uFillTx/>
                <a:latin typeface="Arial" panose="020B0604020202020204"/>
                <a:ea typeface="微软雅黑" panose="020B0503020204020204" pitchFamily="34" charset="-122"/>
                <a:cs typeface="Arial" panose="020B0604020202020204"/>
                <a:sym typeface="Arial" panose="020B0604020202020204"/>
                <a:rtl val="0"/>
              </a:rPr>
              <a:t>a</a:t>
            </a: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=0.0</a:t>
            </a: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044</a:t>
            </a:r>
          </a:p>
        </p:txBody>
      </p:sp>
      <p:grpSp>
        <p:nvGrpSpPr>
          <p:cNvPr id="2207" name="组合 2206"/>
          <p:cNvGrpSpPr/>
          <p:nvPr/>
        </p:nvGrpSpPr>
        <p:grpSpPr>
          <a:xfrm>
            <a:off x="1338759" y="5212631"/>
            <a:ext cx="4046544" cy="211035"/>
            <a:chOff x="1022269" y="5184982"/>
            <a:chExt cx="4315751" cy="225074"/>
          </a:xfrm>
        </p:grpSpPr>
        <p:sp>
          <p:nvSpPr>
            <p:cNvPr id="1190" name="TextBox 983"/>
            <p:cNvSpPr txBox="1"/>
            <p:nvPr/>
          </p:nvSpPr>
          <p:spPr>
            <a:xfrm>
              <a:off x="1022269" y="5184982"/>
              <a:ext cx="492721" cy="221570"/>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altLang="zh-CN"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T-</a:t>
              </a:r>
              <a:r>
                <a:rPr kumimoji="0" lang="en-US" altLang="zh-CN" sz="750" b="0" i="0" u="none" strike="noStrike" kern="1200" cap="none" spc="0" normalizeH="0" baseline="0" noProof="0" err="1">
                  <a:ln>
                    <a:noFill/>
                  </a:ln>
                  <a:solidFill>
                    <a:srgbClr val="4F81BD"/>
                  </a:solidFill>
                  <a:effectLst/>
                  <a:uLnTx/>
                  <a:uFillTx/>
                  <a:latin typeface="Arial" panose="020B0604020202020204"/>
                  <a:ea typeface="微软雅黑"/>
                  <a:cs typeface="Arial" panose="020B0604020202020204"/>
                  <a:sym typeface="Arial" panose="020B0604020202020204"/>
                  <a:rtl val="0"/>
                </a:rPr>
                <a:t>DXd</a:t>
              </a:r>
              <a:endPar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endParaRPr>
            </a:p>
          </p:txBody>
        </p:sp>
        <p:sp>
          <p:nvSpPr>
            <p:cNvPr id="1194" name="TextBox 987"/>
            <p:cNvSpPr txBox="1"/>
            <p:nvPr/>
          </p:nvSpPr>
          <p:spPr>
            <a:xfrm>
              <a:off x="1381717" y="5188477"/>
              <a:ext cx="366207"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246</a:t>
              </a:r>
            </a:p>
          </p:txBody>
        </p:sp>
        <p:sp>
          <p:nvSpPr>
            <p:cNvPr id="1196" name="TextBox 989"/>
            <p:cNvSpPr txBox="1"/>
            <p:nvPr/>
          </p:nvSpPr>
          <p:spPr>
            <a:xfrm>
              <a:off x="1642163" y="5188476"/>
              <a:ext cx="366207"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219</a:t>
              </a:r>
            </a:p>
          </p:txBody>
        </p:sp>
        <p:sp>
          <p:nvSpPr>
            <p:cNvPr id="1198" name="TextBox 991"/>
            <p:cNvSpPr txBox="1"/>
            <p:nvPr/>
          </p:nvSpPr>
          <p:spPr>
            <a:xfrm>
              <a:off x="1902521" y="5188476"/>
              <a:ext cx="366207"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185</a:t>
              </a:r>
            </a:p>
          </p:txBody>
        </p:sp>
        <p:sp>
          <p:nvSpPr>
            <p:cNvPr id="1200" name="TextBox 993"/>
            <p:cNvSpPr txBox="1"/>
            <p:nvPr/>
          </p:nvSpPr>
          <p:spPr>
            <a:xfrm>
              <a:off x="2162967" y="5188476"/>
              <a:ext cx="366207"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134</a:t>
              </a:r>
            </a:p>
          </p:txBody>
        </p:sp>
        <p:sp>
          <p:nvSpPr>
            <p:cNvPr id="1202" name="TextBox 995"/>
            <p:cNvSpPr txBox="1"/>
            <p:nvPr/>
          </p:nvSpPr>
          <p:spPr>
            <a:xfrm>
              <a:off x="2456924" y="5188476"/>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94</a:t>
              </a:r>
            </a:p>
          </p:txBody>
        </p:sp>
        <p:sp>
          <p:nvSpPr>
            <p:cNvPr id="1204" name="TextBox 997"/>
            <p:cNvSpPr txBox="1"/>
            <p:nvPr/>
          </p:nvSpPr>
          <p:spPr>
            <a:xfrm>
              <a:off x="2714765" y="5188476"/>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65</a:t>
              </a:r>
            </a:p>
          </p:txBody>
        </p:sp>
        <p:sp>
          <p:nvSpPr>
            <p:cNvPr id="1206" name="TextBox 999"/>
            <p:cNvSpPr txBox="1"/>
            <p:nvPr/>
          </p:nvSpPr>
          <p:spPr>
            <a:xfrm>
              <a:off x="2975125" y="5188476"/>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45</a:t>
              </a:r>
            </a:p>
          </p:txBody>
        </p:sp>
        <p:sp>
          <p:nvSpPr>
            <p:cNvPr id="1208" name="TextBox 1001"/>
            <p:cNvSpPr txBox="1"/>
            <p:nvPr/>
          </p:nvSpPr>
          <p:spPr>
            <a:xfrm>
              <a:off x="3235570" y="5188476"/>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30</a:t>
              </a:r>
            </a:p>
          </p:txBody>
        </p:sp>
        <p:sp>
          <p:nvSpPr>
            <p:cNvPr id="1210" name="TextBox 1003"/>
            <p:cNvSpPr txBox="1"/>
            <p:nvPr/>
          </p:nvSpPr>
          <p:spPr>
            <a:xfrm>
              <a:off x="3495583" y="5188476"/>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21</a:t>
              </a:r>
            </a:p>
          </p:txBody>
        </p:sp>
        <p:sp>
          <p:nvSpPr>
            <p:cNvPr id="1212" name="TextBox 1005"/>
            <p:cNvSpPr txBox="1"/>
            <p:nvPr/>
          </p:nvSpPr>
          <p:spPr>
            <a:xfrm>
              <a:off x="3753944" y="5188476"/>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12</a:t>
              </a:r>
            </a:p>
          </p:txBody>
        </p:sp>
        <p:sp>
          <p:nvSpPr>
            <p:cNvPr id="1214" name="TextBox 1007"/>
            <p:cNvSpPr txBox="1"/>
            <p:nvPr/>
          </p:nvSpPr>
          <p:spPr>
            <a:xfrm>
              <a:off x="4043127" y="5188476"/>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2</a:t>
              </a:r>
            </a:p>
          </p:txBody>
        </p:sp>
        <p:sp>
          <p:nvSpPr>
            <p:cNvPr id="1216" name="TextBox 1009"/>
            <p:cNvSpPr txBox="1"/>
            <p:nvPr/>
          </p:nvSpPr>
          <p:spPr>
            <a:xfrm>
              <a:off x="4302880" y="5188476"/>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a:t>
              </a:r>
            </a:p>
          </p:txBody>
        </p:sp>
        <p:sp>
          <p:nvSpPr>
            <p:cNvPr id="1218" name="TextBox 1011"/>
            <p:cNvSpPr txBox="1"/>
            <p:nvPr/>
          </p:nvSpPr>
          <p:spPr>
            <a:xfrm>
              <a:off x="4568100" y="5188484"/>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a:t>
              </a:r>
            </a:p>
          </p:txBody>
        </p:sp>
        <p:sp>
          <p:nvSpPr>
            <p:cNvPr id="1220" name="TextBox 1013"/>
            <p:cNvSpPr txBox="1"/>
            <p:nvPr/>
          </p:nvSpPr>
          <p:spPr>
            <a:xfrm>
              <a:off x="4825941" y="5188486"/>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a:t>
              </a:r>
            </a:p>
          </p:txBody>
        </p:sp>
        <p:sp>
          <p:nvSpPr>
            <p:cNvPr id="1221" name="TextBox 1014"/>
            <p:cNvSpPr txBox="1"/>
            <p:nvPr/>
          </p:nvSpPr>
          <p:spPr>
            <a:xfrm>
              <a:off x="5084649" y="5188486"/>
              <a:ext cx="253371"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0</a:t>
              </a:r>
            </a:p>
          </p:txBody>
        </p:sp>
      </p:grpSp>
      <p:grpSp>
        <p:nvGrpSpPr>
          <p:cNvPr id="2208" name="组合 2207"/>
          <p:cNvGrpSpPr/>
          <p:nvPr/>
        </p:nvGrpSpPr>
        <p:grpSpPr>
          <a:xfrm>
            <a:off x="1295082" y="5376824"/>
            <a:ext cx="3605891" cy="207749"/>
            <a:chOff x="975688" y="5360102"/>
            <a:chExt cx="3845782" cy="221569"/>
          </a:xfrm>
        </p:grpSpPr>
        <p:sp>
          <p:nvSpPr>
            <p:cNvPr id="1195" name="TextBox 988"/>
            <p:cNvSpPr txBox="1"/>
            <p:nvPr/>
          </p:nvSpPr>
          <p:spPr>
            <a:xfrm>
              <a:off x="1381716" y="5360102"/>
              <a:ext cx="366207"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248</a:t>
              </a:r>
            </a:p>
          </p:txBody>
        </p:sp>
        <p:sp>
          <p:nvSpPr>
            <p:cNvPr id="1197" name="TextBox 990"/>
            <p:cNvSpPr txBox="1"/>
            <p:nvPr/>
          </p:nvSpPr>
          <p:spPr>
            <a:xfrm>
              <a:off x="1642162" y="5360102"/>
              <a:ext cx="366207"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204</a:t>
              </a:r>
            </a:p>
          </p:txBody>
        </p:sp>
        <p:sp>
          <p:nvSpPr>
            <p:cNvPr id="1199" name="TextBox 992"/>
            <p:cNvSpPr txBox="1"/>
            <p:nvPr/>
          </p:nvSpPr>
          <p:spPr>
            <a:xfrm>
              <a:off x="1902521" y="5360102"/>
              <a:ext cx="366207"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150</a:t>
              </a:r>
            </a:p>
          </p:txBody>
        </p:sp>
        <p:sp>
          <p:nvSpPr>
            <p:cNvPr id="1201" name="TextBox 994"/>
            <p:cNvSpPr txBox="1"/>
            <p:nvPr/>
          </p:nvSpPr>
          <p:spPr>
            <a:xfrm>
              <a:off x="2162968" y="5360102"/>
              <a:ext cx="366207"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109</a:t>
              </a:r>
            </a:p>
          </p:txBody>
        </p:sp>
        <p:sp>
          <p:nvSpPr>
            <p:cNvPr id="1203" name="TextBox 996"/>
            <p:cNvSpPr txBox="1"/>
            <p:nvPr/>
          </p:nvSpPr>
          <p:spPr>
            <a:xfrm>
              <a:off x="2456924" y="5360102"/>
              <a:ext cx="309789"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76</a:t>
              </a:r>
            </a:p>
          </p:txBody>
        </p:sp>
        <p:sp>
          <p:nvSpPr>
            <p:cNvPr id="1205" name="TextBox 998"/>
            <p:cNvSpPr txBox="1"/>
            <p:nvPr/>
          </p:nvSpPr>
          <p:spPr>
            <a:xfrm>
              <a:off x="2714766" y="5360102"/>
              <a:ext cx="309789"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52</a:t>
              </a:r>
            </a:p>
          </p:txBody>
        </p:sp>
        <p:sp>
          <p:nvSpPr>
            <p:cNvPr id="1207" name="TextBox 1000"/>
            <p:cNvSpPr txBox="1"/>
            <p:nvPr/>
          </p:nvSpPr>
          <p:spPr>
            <a:xfrm>
              <a:off x="2975125" y="5360102"/>
              <a:ext cx="309789"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36</a:t>
              </a:r>
            </a:p>
          </p:txBody>
        </p:sp>
        <p:sp>
          <p:nvSpPr>
            <p:cNvPr id="1209" name="TextBox 1002"/>
            <p:cNvSpPr txBox="1"/>
            <p:nvPr/>
          </p:nvSpPr>
          <p:spPr>
            <a:xfrm>
              <a:off x="3235570" y="5360102"/>
              <a:ext cx="309789"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18</a:t>
              </a:r>
            </a:p>
          </p:txBody>
        </p:sp>
        <p:sp>
          <p:nvSpPr>
            <p:cNvPr id="1211" name="TextBox 1004"/>
            <p:cNvSpPr txBox="1"/>
            <p:nvPr/>
          </p:nvSpPr>
          <p:spPr>
            <a:xfrm>
              <a:off x="3524233" y="5360102"/>
              <a:ext cx="253371"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9</a:t>
              </a:r>
            </a:p>
          </p:txBody>
        </p:sp>
        <p:sp>
          <p:nvSpPr>
            <p:cNvPr id="1213" name="TextBox 1006"/>
            <p:cNvSpPr txBox="1"/>
            <p:nvPr/>
          </p:nvSpPr>
          <p:spPr>
            <a:xfrm>
              <a:off x="3782681" y="5360102"/>
              <a:ext cx="253371"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4</a:t>
              </a:r>
            </a:p>
          </p:txBody>
        </p:sp>
        <p:sp>
          <p:nvSpPr>
            <p:cNvPr id="1215" name="TextBox 1008"/>
            <p:cNvSpPr txBox="1"/>
            <p:nvPr/>
          </p:nvSpPr>
          <p:spPr>
            <a:xfrm>
              <a:off x="4043127" y="5360102"/>
              <a:ext cx="253371"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3</a:t>
              </a:r>
            </a:p>
          </p:txBody>
        </p:sp>
        <p:sp>
          <p:nvSpPr>
            <p:cNvPr id="1217" name="TextBox 1010"/>
            <p:cNvSpPr txBox="1"/>
            <p:nvPr/>
          </p:nvSpPr>
          <p:spPr>
            <a:xfrm>
              <a:off x="4302880" y="5360102"/>
              <a:ext cx="253371"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3</a:t>
              </a:r>
            </a:p>
          </p:txBody>
        </p:sp>
        <p:sp>
          <p:nvSpPr>
            <p:cNvPr id="1219" name="TextBox 1012"/>
            <p:cNvSpPr txBox="1"/>
            <p:nvPr/>
          </p:nvSpPr>
          <p:spPr>
            <a:xfrm>
              <a:off x="4568099" y="5360102"/>
              <a:ext cx="253371" cy="22156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0</a:t>
              </a:r>
            </a:p>
          </p:txBody>
        </p:sp>
        <p:sp>
          <p:nvSpPr>
            <p:cNvPr id="1222" name="TextBox 1015"/>
            <p:cNvSpPr txBox="1"/>
            <p:nvPr/>
          </p:nvSpPr>
          <p:spPr>
            <a:xfrm>
              <a:off x="975688" y="5375532"/>
              <a:ext cx="564526" cy="190865"/>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altLang="zh-CN" sz="563"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RAM+PTX</a:t>
              </a:r>
              <a:endParaRPr kumimoji="0" lang="en-US" sz="563" b="0" i="0" u="none" strike="noStrike" kern="1200" cap="none" spc="0" normalizeH="0" baseline="0" noProof="0">
                <a:ln>
                  <a:noFill/>
                </a:ln>
                <a:solidFill>
                  <a:srgbClr val="FF0000"/>
                </a:solidFill>
                <a:effectLst/>
                <a:uLnTx/>
                <a:uFillTx/>
                <a:latin typeface="Arial" panose="020B0604020202020204"/>
                <a:ea typeface="微软雅黑"/>
                <a:cs typeface="Arial" panose="020B0604020202020204"/>
                <a:sym typeface="Arial" panose="020B0604020202020204"/>
                <a:rtl val="0"/>
              </a:endParaRPr>
            </a:p>
          </p:txBody>
        </p:sp>
      </p:grpSp>
      <p:sp>
        <p:nvSpPr>
          <p:cNvPr id="1223" name="TextBox 1016"/>
          <p:cNvSpPr txBox="1"/>
          <p:nvPr/>
        </p:nvSpPr>
        <p:spPr>
          <a:xfrm>
            <a:off x="1972087" y="4875886"/>
            <a:ext cx="237566"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3</a:t>
            </a:r>
          </a:p>
        </p:txBody>
      </p:sp>
      <p:sp>
        <p:nvSpPr>
          <p:cNvPr id="1224" name="TextBox 1017"/>
          <p:cNvSpPr txBox="1"/>
          <p:nvPr/>
        </p:nvSpPr>
        <p:spPr>
          <a:xfrm>
            <a:off x="2216205" y="4875886"/>
            <a:ext cx="237566"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6</a:t>
            </a:r>
          </a:p>
        </p:txBody>
      </p:sp>
      <p:sp>
        <p:nvSpPr>
          <p:cNvPr id="1225" name="TextBox 1018"/>
          <p:cNvSpPr txBox="1"/>
          <p:nvPr/>
        </p:nvSpPr>
        <p:spPr>
          <a:xfrm>
            <a:off x="2460406" y="4875886"/>
            <a:ext cx="237566"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9</a:t>
            </a:r>
          </a:p>
        </p:txBody>
      </p:sp>
      <p:sp>
        <p:nvSpPr>
          <p:cNvPr id="1226" name="TextBox 1019"/>
          <p:cNvSpPr txBox="1"/>
          <p:nvPr/>
        </p:nvSpPr>
        <p:spPr>
          <a:xfrm>
            <a:off x="2680840" y="4875886"/>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12</a:t>
            </a:r>
          </a:p>
        </p:txBody>
      </p:sp>
      <p:sp>
        <p:nvSpPr>
          <p:cNvPr id="1227" name="TextBox 1020"/>
          <p:cNvSpPr txBox="1"/>
          <p:nvPr/>
        </p:nvSpPr>
        <p:spPr>
          <a:xfrm>
            <a:off x="2922516" y="4875886"/>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15</a:t>
            </a:r>
          </a:p>
        </p:txBody>
      </p:sp>
      <p:sp>
        <p:nvSpPr>
          <p:cNvPr id="1228" name="TextBox 1021"/>
          <p:cNvSpPr txBox="1"/>
          <p:nvPr/>
        </p:nvSpPr>
        <p:spPr>
          <a:xfrm>
            <a:off x="3166717" y="4875886"/>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18</a:t>
            </a:r>
          </a:p>
        </p:txBody>
      </p:sp>
      <p:sp>
        <p:nvSpPr>
          <p:cNvPr id="1229" name="TextBox 1022"/>
          <p:cNvSpPr txBox="1"/>
          <p:nvPr/>
        </p:nvSpPr>
        <p:spPr>
          <a:xfrm>
            <a:off x="3410835" y="4875886"/>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21</a:t>
            </a:r>
          </a:p>
        </p:txBody>
      </p:sp>
      <p:sp>
        <p:nvSpPr>
          <p:cNvPr id="1230" name="TextBox 1023"/>
          <p:cNvSpPr txBox="1"/>
          <p:nvPr/>
        </p:nvSpPr>
        <p:spPr>
          <a:xfrm>
            <a:off x="3654629" y="4874311"/>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24</a:t>
            </a:r>
          </a:p>
        </p:txBody>
      </p:sp>
      <p:sp>
        <p:nvSpPr>
          <p:cNvPr id="1231" name="TextBox 1024"/>
          <p:cNvSpPr txBox="1"/>
          <p:nvPr/>
        </p:nvSpPr>
        <p:spPr>
          <a:xfrm>
            <a:off x="3896385" y="4874311"/>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27</a:t>
            </a:r>
          </a:p>
        </p:txBody>
      </p:sp>
      <p:sp>
        <p:nvSpPr>
          <p:cNvPr id="1232" name="TextBox 1025"/>
          <p:cNvSpPr txBox="1"/>
          <p:nvPr/>
        </p:nvSpPr>
        <p:spPr>
          <a:xfrm>
            <a:off x="4140503" y="4874311"/>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30</a:t>
            </a:r>
          </a:p>
        </p:txBody>
      </p:sp>
      <p:sp>
        <p:nvSpPr>
          <p:cNvPr id="1233" name="TextBox 1026"/>
          <p:cNvSpPr txBox="1"/>
          <p:nvPr/>
        </p:nvSpPr>
        <p:spPr>
          <a:xfrm>
            <a:off x="4384705" y="4874311"/>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33</a:t>
            </a:r>
          </a:p>
        </p:txBody>
      </p:sp>
      <p:sp>
        <p:nvSpPr>
          <p:cNvPr id="1234" name="TextBox 1027"/>
          <p:cNvSpPr txBox="1"/>
          <p:nvPr/>
        </p:nvSpPr>
        <p:spPr>
          <a:xfrm>
            <a:off x="4633381" y="4874311"/>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36</a:t>
            </a:r>
          </a:p>
        </p:txBody>
      </p:sp>
      <p:sp>
        <p:nvSpPr>
          <p:cNvPr id="1235" name="TextBox 1028"/>
          <p:cNvSpPr txBox="1"/>
          <p:nvPr/>
        </p:nvSpPr>
        <p:spPr>
          <a:xfrm>
            <a:off x="4875139" y="4874311"/>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39</a:t>
            </a:r>
          </a:p>
        </p:txBody>
      </p:sp>
      <p:sp>
        <p:nvSpPr>
          <p:cNvPr id="1236" name="TextBox 1029"/>
          <p:cNvSpPr txBox="1"/>
          <p:nvPr/>
        </p:nvSpPr>
        <p:spPr>
          <a:xfrm>
            <a:off x="5119257" y="4874311"/>
            <a:ext cx="290465"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42</a:t>
            </a:r>
          </a:p>
        </p:txBody>
      </p:sp>
      <p:sp>
        <p:nvSpPr>
          <p:cNvPr id="1237" name="TextBox 1030"/>
          <p:cNvSpPr txBox="1"/>
          <p:nvPr/>
        </p:nvSpPr>
        <p:spPr>
          <a:xfrm>
            <a:off x="2201561" y="3265266"/>
            <a:ext cx="455574"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83.5%</a:t>
            </a:r>
          </a:p>
        </p:txBody>
      </p:sp>
      <p:sp>
        <p:nvSpPr>
          <p:cNvPr id="1238" name="TextBox 1031"/>
          <p:cNvSpPr txBox="1"/>
          <p:nvPr/>
        </p:nvSpPr>
        <p:spPr>
          <a:xfrm>
            <a:off x="1963732" y="3659329"/>
            <a:ext cx="455574"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74.4%</a:t>
            </a:r>
          </a:p>
        </p:txBody>
      </p:sp>
      <p:sp>
        <p:nvSpPr>
          <p:cNvPr id="1239" name="TextBox 1032"/>
          <p:cNvSpPr txBox="1"/>
          <p:nvPr/>
        </p:nvSpPr>
        <p:spPr>
          <a:xfrm>
            <a:off x="2714533" y="4141279"/>
            <a:ext cx="455574"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48.9%</a:t>
            </a:r>
          </a:p>
        </p:txBody>
      </p:sp>
      <p:sp>
        <p:nvSpPr>
          <p:cNvPr id="1240" name="TextBox 1033"/>
          <p:cNvSpPr txBox="1"/>
          <p:nvPr/>
        </p:nvSpPr>
        <p:spPr>
          <a:xfrm>
            <a:off x="2670264" y="3625845"/>
            <a:ext cx="455574"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57.6%</a:t>
            </a:r>
          </a:p>
        </p:txBody>
      </p:sp>
      <p:sp>
        <p:nvSpPr>
          <p:cNvPr id="1241" name="TextBox 1034"/>
          <p:cNvSpPr txBox="1"/>
          <p:nvPr/>
        </p:nvSpPr>
        <p:spPr>
          <a:xfrm>
            <a:off x="3681430" y="4155954"/>
            <a:ext cx="455574"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29.0%</a:t>
            </a:r>
          </a:p>
        </p:txBody>
      </p:sp>
      <p:sp>
        <p:nvSpPr>
          <p:cNvPr id="1242" name="TextBox 1035"/>
          <p:cNvSpPr txBox="1"/>
          <p:nvPr/>
        </p:nvSpPr>
        <p:spPr>
          <a:xfrm>
            <a:off x="3462446" y="4605826"/>
            <a:ext cx="455574" cy="207749"/>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13.9%</a:t>
            </a:r>
          </a:p>
        </p:txBody>
      </p:sp>
      <p:sp>
        <p:nvSpPr>
          <p:cNvPr id="1179" name="TextBox 7"/>
          <p:cNvSpPr txBox="1"/>
          <p:nvPr/>
        </p:nvSpPr>
        <p:spPr>
          <a:xfrm>
            <a:off x="3046412" y="3367877"/>
            <a:ext cx="967174" cy="236668"/>
          </a:xfrm>
          <a:prstGeom prst="rect">
            <a:avLst/>
          </a:prstGeom>
          <a:noFill/>
        </p:spPr>
        <p:txBody>
          <a:bodyPr wrap="square" rtlCol="0">
            <a:spAutoFit/>
          </a:bodyPr>
          <a:lstStyle/>
          <a:p>
            <a:pPr marL="0" marR="0" lvl="0" indent="0" algn="l" defTabSz="857470" rtl="0" eaLnBrk="1" fontAlgn="auto" latinLnBrk="0" hangingPunct="1">
              <a:lnSpc>
                <a:spcPct val="100000"/>
              </a:lnSpc>
              <a:spcBef>
                <a:spcPts val="0"/>
              </a:spcBef>
              <a:spcAft>
                <a:spcPts val="0"/>
              </a:spcAft>
              <a:buClrTx/>
              <a:buSzTx/>
              <a:buFontTx/>
              <a:buNone/>
              <a:tabLst/>
              <a:defRPr/>
            </a:pPr>
            <a:r>
              <a:rPr kumimoji="0" lang="el-GR" sz="938" b="1" i="0" u="none" strike="noStrike" kern="0" cap="none" spc="0" normalizeH="0" baseline="0" noProof="0">
                <a:ln>
                  <a:noFill/>
                </a:ln>
                <a:solidFill>
                  <a:srgbClr val="000000"/>
                </a:solidFill>
                <a:effectLst/>
                <a:uLnTx/>
                <a:uFillTx/>
                <a:latin typeface="Arial" panose="020B0604020202020204" pitchFamily="34" charset="0"/>
                <a:ea typeface="微软雅黑"/>
                <a:cs typeface="Arial" panose="020B0604020202020204" pitchFamily="34" charset="0"/>
                <a:sym typeface="Helvetica-Bold"/>
                <a:rtl val="0"/>
              </a:rPr>
              <a:t>Δ </a:t>
            </a:r>
            <a:r>
              <a:rPr kumimoji="0" lang="en-US" sz="938" b="1" i="0" u="none" strike="noStrike" kern="1200" cap="none" spc="0" normalizeH="0" baseline="0" noProof="0">
                <a:ln>
                  <a:noFill/>
                </a:ln>
                <a:solidFill>
                  <a:prstClr val="black"/>
                </a:solidFill>
                <a:effectLst/>
                <a:uLnTx/>
                <a:uFillTx/>
                <a:latin typeface="Arial"/>
                <a:ea typeface="微软雅黑"/>
                <a:cs typeface="+mn-cs"/>
              </a:rPr>
              <a:t>3.3 </a:t>
            </a:r>
            <a:r>
              <a:rPr kumimoji="0" lang="en-US" altLang="zh-CN" sz="938" b="1" i="0" u="none" strike="noStrike" kern="1200" cap="none" spc="0" normalizeH="0" baseline="0" noProof="0">
                <a:ln>
                  <a:noFill/>
                </a:ln>
                <a:solidFill>
                  <a:prstClr val="black"/>
                </a:solidFill>
                <a:effectLst/>
                <a:uLnTx/>
                <a:uFillTx/>
                <a:latin typeface="Arial"/>
                <a:ea typeface="微软雅黑"/>
                <a:cs typeface="+mn-cs"/>
              </a:rPr>
              <a:t>month</a:t>
            </a:r>
            <a:endParaRPr kumimoji="0" lang="en-US" sz="938" b="1" i="0" u="none" strike="noStrike" kern="1200" cap="none" spc="0" normalizeH="0" baseline="0" noProof="0">
              <a:ln>
                <a:noFill/>
              </a:ln>
              <a:solidFill>
                <a:prstClr val="black"/>
              </a:solidFill>
              <a:effectLst/>
              <a:uLnTx/>
              <a:uFillTx/>
              <a:latin typeface="Arial"/>
              <a:ea typeface="微软雅黑"/>
              <a:cs typeface="+mn-cs"/>
            </a:endParaRPr>
          </a:p>
        </p:txBody>
      </p:sp>
      <p:sp>
        <p:nvSpPr>
          <p:cNvPr id="2206" name="矩形 2205"/>
          <p:cNvSpPr/>
          <p:nvPr/>
        </p:nvSpPr>
        <p:spPr>
          <a:xfrm>
            <a:off x="990573" y="5795190"/>
            <a:ext cx="9484400" cy="351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l" defTabSz="857470" rtl="0" eaLnBrk="1" fontAlgn="auto" latinLnBrk="0" hangingPunct="1">
              <a:lnSpc>
                <a:spcPct val="90000"/>
              </a:lnSpc>
              <a:spcBef>
                <a:spcPts val="0"/>
              </a:spcBef>
              <a:spcAft>
                <a:spcPts val="563"/>
              </a:spcAft>
              <a:buClrTx/>
              <a:buSzTx/>
              <a:buFontTx/>
              <a:buNone/>
              <a:tabLst/>
              <a:defRPr/>
            </a:pPr>
            <a:r>
              <a:rPr kumimoji="0" lang="en-US" altLang="zh-CN" sz="938" b="0" i="0" u="none" strike="noStrike" kern="1200" cap="none" spc="0" normalizeH="0" baseline="0" noProof="0">
                <a:ln>
                  <a:noFill/>
                </a:ln>
                <a:solidFill>
                  <a:srgbClr val="262929"/>
                </a:solidFill>
                <a:effectLst/>
                <a:uLnTx/>
                <a:uFillTx/>
                <a:latin typeface="Arial"/>
                <a:ea typeface="微软雅黑"/>
                <a:cs typeface="+mn-cs"/>
              </a:rPr>
              <a:t>At DCO (October 24, 2024), the median duration of OS follow-up was 16.8 months for T-</a:t>
            </a:r>
            <a:r>
              <a:rPr kumimoji="0" lang="en-US" altLang="zh-CN" sz="938" b="0" i="0" u="none" strike="noStrike" kern="1200" cap="none" spc="0" normalizeH="0" baseline="0" noProof="0" err="1">
                <a:ln>
                  <a:noFill/>
                </a:ln>
                <a:solidFill>
                  <a:srgbClr val="262929"/>
                </a:solidFill>
                <a:effectLst/>
                <a:uLnTx/>
                <a:uFillTx/>
                <a:latin typeface="Arial"/>
                <a:ea typeface="微软雅黑"/>
                <a:cs typeface="+mn-cs"/>
              </a:rPr>
              <a:t>DXd</a:t>
            </a:r>
            <a:r>
              <a:rPr kumimoji="0" lang="en-US" altLang="zh-CN" sz="938" b="0" i="0" u="none" strike="noStrike" kern="1200" cap="none" spc="0" normalizeH="0" baseline="0" noProof="0">
                <a:ln>
                  <a:noFill/>
                </a:ln>
                <a:solidFill>
                  <a:srgbClr val="262929"/>
                </a:solidFill>
                <a:effectLst/>
                <a:uLnTx/>
                <a:uFillTx/>
                <a:latin typeface="Arial"/>
                <a:ea typeface="微软雅黑"/>
                <a:cs typeface="+mn-cs"/>
              </a:rPr>
              <a:t> and 14.4 months for RAM + PTX</a:t>
            </a:r>
            <a:endParaRPr kumimoji="0" lang="zh-CN" altLang="en-US" sz="100" b="0" i="0" u="none" strike="noStrike" kern="1200" cap="none" spc="0" normalizeH="0" baseline="0" noProof="0">
              <a:ln>
                <a:noFill/>
              </a:ln>
              <a:solidFill>
                <a:srgbClr val="262929"/>
              </a:solidFill>
              <a:effectLst/>
              <a:uLnTx/>
              <a:uFillTx/>
              <a:latin typeface="Arial"/>
              <a:ea typeface="微软雅黑"/>
              <a:cs typeface="+mn-cs"/>
            </a:endParaRPr>
          </a:p>
        </p:txBody>
      </p:sp>
      <p:sp>
        <p:nvSpPr>
          <p:cNvPr id="2" name="矩形: 圆角 5">
            <a:extLst>
              <a:ext uri="{FF2B5EF4-FFF2-40B4-BE49-F238E27FC236}">
                <a16:creationId xmlns:a16="http://schemas.microsoft.com/office/drawing/2014/main" id="{7D9065FC-7491-2297-ACC9-CC83C5E1C1AF}"/>
              </a:ext>
            </a:extLst>
          </p:cNvPr>
          <p:cNvSpPr/>
          <p:nvPr/>
        </p:nvSpPr>
        <p:spPr>
          <a:xfrm>
            <a:off x="7283674" y="1276148"/>
            <a:ext cx="2296792" cy="279704"/>
          </a:xfrm>
          <a:prstGeom prst="roundRect">
            <a:avLst>
              <a:gd name="adj" fmla="val 6790"/>
            </a:avLst>
          </a:prstGeom>
          <a:solidFill>
            <a:srgbClr val="4F81BD"/>
          </a:solidFill>
          <a:ln w="9525" cap="flat" cmpd="sng" algn="ctr">
            <a:noFill/>
            <a:prstDash val="solid"/>
          </a:ln>
          <a:effectLst>
            <a:outerShdw blurRad="63500" sx="102000" sy="102000" algn="ctr" rotWithShape="0">
              <a:schemeClr val="accent1">
                <a:lumMod val="75000"/>
                <a:alpha val="40000"/>
              </a:schemeClr>
            </a:outerShdw>
          </a:effectLst>
        </p:spPr>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PFS</a:t>
            </a:r>
            <a:endParaRPr kumimoji="0" lang="zh-CN" altLang="en-US" sz="1500"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endParaRPr>
          </a:p>
        </p:txBody>
      </p:sp>
      <p:sp>
        <p:nvSpPr>
          <p:cNvPr id="9" name="矩形: 圆角 5">
            <a:extLst>
              <a:ext uri="{FF2B5EF4-FFF2-40B4-BE49-F238E27FC236}">
                <a16:creationId xmlns:a16="http://schemas.microsoft.com/office/drawing/2014/main" id="{946DB3D6-1B27-1747-D292-DF92B8CAD062}"/>
              </a:ext>
            </a:extLst>
          </p:cNvPr>
          <p:cNvSpPr/>
          <p:nvPr/>
        </p:nvSpPr>
        <p:spPr>
          <a:xfrm>
            <a:off x="1919352" y="1251012"/>
            <a:ext cx="2296792" cy="315034"/>
          </a:xfrm>
          <a:prstGeom prst="roundRect">
            <a:avLst>
              <a:gd name="adj" fmla="val 6790"/>
            </a:avLst>
          </a:prstGeom>
          <a:solidFill>
            <a:srgbClr val="4F81BD"/>
          </a:solidFill>
          <a:ln w="9525" cap="flat" cmpd="sng" algn="ctr">
            <a:noFill/>
            <a:prstDash val="solid"/>
          </a:ln>
          <a:effectLst>
            <a:outerShdw blurRad="63500" sx="102000" sy="102000" algn="ctr" rotWithShape="0">
              <a:schemeClr val="accent1">
                <a:lumMod val="75000"/>
                <a:alpha val="40000"/>
              </a:schemeClr>
            </a:outerShdw>
          </a:effectLst>
        </p:spPr>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OS</a:t>
            </a:r>
            <a:endParaRPr kumimoji="0" lang="zh-CN" altLang="en-US" sz="1500"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endParaRPr>
          </a:p>
        </p:txBody>
      </p:sp>
      <p:sp>
        <p:nvSpPr>
          <p:cNvPr id="2922" name="矩形: 圆角 2921">
            <a:extLst>
              <a:ext uri="{FF2B5EF4-FFF2-40B4-BE49-F238E27FC236}">
                <a16:creationId xmlns:a16="http://schemas.microsoft.com/office/drawing/2014/main" id="{66375408-0601-AE92-329B-839AEE591F8F}"/>
              </a:ext>
            </a:extLst>
          </p:cNvPr>
          <p:cNvSpPr/>
          <p:nvPr/>
        </p:nvSpPr>
        <p:spPr>
          <a:xfrm>
            <a:off x="5998033" y="2388141"/>
            <a:ext cx="4808164" cy="3376834"/>
          </a:xfrm>
          <a:prstGeom prst="roundRect">
            <a:avLst>
              <a:gd name="adj" fmla="val 1306"/>
            </a:avLst>
          </a:prstGeom>
          <a:solidFill>
            <a:schemeClr val="accent5">
              <a:lumMod val="20000"/>
              <a:lumOff val="80000"/>
              <a:alpha val="12000"/>
            </a:schemeClr>
          </a:solidFill>
          <a:ln>
            <a:solidFill>
              <a:schemeClr val="accent5"/>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2923" name="矩形: 圆角 2922">
            <a:extLst>
              <a:ext uri="{FF2B5EF4-FFF2-40B4-BE49-F238E27FC236}">
                <a16:creationId xmlns:a16="http://schemas.microsoft.com/office/drawing/2014/main" id="{455924B5-6DFB-8C36-27CB-E554B8B1A145}"/>
              </a:ext>
            </a:extLst>
          </p:cNvPr>
          <p:cNvSpPr/>
          <p:nvPr/>
        </p:nvSpPr>
        <p:spPr>
          <a:xfrm>
            <a:off x="6917985" y="2469790"/>
            <a:ext cx="2867381" cy="381880"/>
          </a:xfrm>
          <a:prstGeom prst="roundRect">
            <a:avLst>
              <a:gd name="adj" fmla="val 50000"/>
            </a:avLst>
          </a:prstGeom>
          <a:solidFill>
            <a:srgbClr val="4F81BD"/>
          </a:solidFill>
          <a:ln w="9525" cap="flat" cmpd="sng" algn="ctr">
            <a:noFill/>
            <a:prstDash val="solid"/>
          </a:ln>
          <a:effectLst>
            <a:outerShdw blurRad="63500" sx="102000" sy="102000" algn="ctr" rotWithShape="0">
              <a:schemeClr val="accent1">
                <a:lumMod val="75000"/>
                <a:alpha val="40000"/>
              </a:schemeClr>
            </a:outerShdw>
          </a:effectLst>
        </p:spPr>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rPr>
              <a:t>Key Secondary endpoint</a:t>
            </a:r>
            <a:r>
              <a:rPr kumimoji="0" lang="zh-CN" altLang="en-US"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rPr>
              <a:t>：</a:t>
            </a:r>
            <a:r>
              <a:rPr kumimoji="0" lang="en-US" altLang="zh-CN"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rPr>
              <a:t>PFS</a:t>
            </a:r>
            <a:r>
              <a:rPr kumimoji="0" lang="zh-CN" altLang="en-US"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rPr>
              <a:t>（</a:t>
            </a:r>
            <a:r>
              <a:rPr kumimoji="0" lang="en-US" altLang="zh-CN"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rPr>
              <a:t>INV</a:t>
            </a:r>
            <a:r>
              <a:rPr kumimoji="0" lang="zh-CN" altLang="en-US"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rPr>
              <a:t>）</a:t>
            </a:r>
            <a:endParaRPr kumimoji="0" lang="en-US" altLang="zh-CN" sz="1125" b="1" i="0" u="none" strike="noStrike" kern="1200" cap="none" spc="0" normalizeH="0" baseline="0" noProof="0">
              <a:ln>
                <a:noFill/>
              </a:ln>
              <a:solidFill>
                <a:srgbClr val="FFFFFF"/>
              </a:solidFill>
              <a:effectLst/>
              <a:uLnTx/>
              <a:uFillTx/>
              <a:latin typeface="微软雅黑"/>
              <a:ea typeface="微软雅黑"/>
              <a:cs typeface="+mn-cs"/>
              <a:sym typeface="微软雅黑" panose="020B0503020204020204" pitchFamily="34" charset="-122"/>
            </a:endParaRPr>
          </a:p>
        </p:txBody>
      </p:sp>
      <p:grpSp>
        <p:nvGrpSpPr>
          <p:cNvPr id="2924" name="组合 2923">
            <a:extLst>
              <a:ext uri="{FF2B5EF4-FFF2-40B4-BE49-F238E27FC236}">
                <a16:creationId xmlns:a16="http://schemas.microsoft.com/office/drawing/2014/main" id="{EB33B840-5595-3CAB-604F-65ACD2D0C29E}"/>
              </a:ext>
            </a:extLst>
          </p:cNvPr>
          <p:cNvGrpSpPr/>
          <p:nvPr/>
        </p:nvGrpSpPr>
        <p:grpSpPr>
          <a:xfrm>
            <a:off x="6176602" y="5153510"/>
            <a:ext cx="4187256" cy="537712"/>
            <a:chOff x="844663" y="5099068"/>
            <a:chExt cx="4465824" cy="573484"/>
          </a:xfrm>
        </p:grpSpPr>
        <p:sp>
          <p:nvSpPr>
            <p:cNvPr id="2925" name="TextBox 775">
              <a:extLst>
                <a:ext uri="{FF2B5EF4-FFF2-40B4-BE49-F238E27FC236}">
                  <a16:creationId xmlns:a16="http://schemas.microsoft.com/office/drawing/2014/main" id="{CD7EDE29-8F0D-E6C8-54CC-F4774F0AD944}"/>
                </a:ext>
              </a:extLst>
            </p:cNvPr>
            <p:cNvSpPr txBox="1"/>
            <p:nvPr/>
          </p:nvSpPr>
          <p:spPr>
            <a:xfrm>
              <a:off x="844663" y="5099068"/>
              <a:ext cx="749167" cy="190866"/>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altLang="zh-CN" sz="563"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Patients at risk</a:t>
              </a:r>
            </a:p>
          </p:txBody>
        </p:sp>
        <p:grpSp>
          <p:nvGrpSpPr>
            <p:cNvPr id="2926" name="组合 2925">
              <a:extLst>
                <a:ext uri="{FF2B5EF4-FFF2-40B4-BE49-F238E27FC236}">
                  <a16:creationId xmlns:a16="http://schemas.microsoft.com/office/drawing/2014/main" id="{9E40D3BB-AD6A-C59F-0C37-108A9F205229}"/>
                </a:ext>
              </a:extLst>
            </p:cNvPr>
            <p:cNvGrpSpPr/>
            <p:nvPr/>
          </p:nvGrpSpPr>
          <p:grpSpPr>
            <a:xfrm>
              <a:off x="1101109" y="5279888"/>
              <a:ext cx="3914261" cy="221571"/>
              <a:chOff x="1101109" y="5279888"/>
              <a:chExt cx="3914261" cy="221571"/>
            </a:xfrm>
          </p:grpSpPr>
          <p:sp>
            <p:nvSpPr>
              <p:cNvPr id="2941" name="TextBox 776">
                <a:extLst>
                  <a:ext uri="{FF2B5EF4-FFF2-40B4-BE49-F238E27FC236}">
                    <a16:creationId xmlns:a16="http://schemas.microsoft.com/office/drawing/2014/main" id="{3C7D1692-91BC-23B5-D571-EBBACB04CD65}"/>
                  </a:ext>
                </a:extLst>
              </p:cNvPr>
              <p:cNvSpPr txBox="1"/>
              <p:nvPr/>
            </p:nvSpPr>
            <p:spPr>
              <a:xfrm>
                <a:off x="1101109" y="5279888"/>
                <a:ext cx="492721" cy="221571"/>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altLang="zh-CN" sz="750" b="0" i="0" u="none" strike="noStrike" kern="1200" cap="none" spc="0" normalizeH="0" baseline="0" noProof="0">
                    <a:ln>
                      <a:noFill/>
                    </a:ln>
                    <a:solidFill>
                      <a:srgbClr val="4F81BD"/>
                    </a:solidFill>
                    <a:effectLst/>
                    <a:uLnTx/>
                    <a:uFillTx/>
                    <a:latin typeface="Arial"/>
                    <a:ea typeface="微软雅黑"/>
                    <a:cs typeface="Arial" panose="020B0604020202020204"/>
                    <a:sym typeface="Arial" panose="020B0604020202020204"/>
                    <a:rtl val="0"/>
                  </a:rPr>
                  <a:t>T-</a:t>
                </a:r>
                <a:r>
                  <a:rPr kumimoji="0" lang="en-US" altLang="zh-CN" sz="750" b="0" i="0" u="none" strike="noStrike" kern="1200" cap="none" spc="0" normalizeH="0" baseline="0" noProof="0" err="1">
                    <a:ln>
                      <a:noFill/>
                    </a:ln>
                    <a:solidFill>
                      <a:srgbClr val="4F81BD"/>
                    </a:solidFill>
                    <a:effectLst/>
                    <a:uLnTx/>
                    <a:uFillTx/>
                    <a:latin typeface="Arial"/>
                    <a:ea typeface="微软雅黑"/>
                    <a:cs typeface="Arial" panose="020B0604020202020204"/>
                    <a:sym typeface="Arial" panose="020B0604020202020204"/>
                    <a:rtl val="0"/>
                  </a:rPr>
                  <a:t>DXd</a:t>
                </a:r>
                <a:endParaRPr kumimoji="0" lang="en-US" altLang="zh-CN" sz="750" b="0" i="0" u="none" strike="noStrike" kern="1200" cap="none" spc="0" normalizeH="0" baseline="0" noProof="0">
                  <a:ln>
                    <a:noFill/>
                  </a:ln>
                  <a:solidFill>
                    <a:srgbClr val="4F81BD"/>
                  </a:solidFill>
                  <a:effectLst/>
                  <a:uLnTx/>
                  <a:uFillTx/>
                  <a:latin typeface="Arial"/>
                  <a:ea typeface="微软雅黑"/>
                  <a:cs typeface="Arial" panose="020B0604020202020204"/>
                  <a:sym typeface="Arial" panose="020B0604020202020204"/>
                  <a:rtl val="0"/>
                </a:endParaRPr>
              </a:p>
            </p:txBody>
          </p:sp>
          <p:sp>
            <p:nvSpPr>
              <p:cNvPr id="2942" name="TextBox 777">
                <a:extLst>
                  <a:ext uri="{FF2B5EF4-FFF2-40B4-BE49-F238E27FC236}">
                    <a16:creationId xmlns:a16="http://schemas.microsoft.com/office/drawing/2014/main" id="{93F36146-5459-40C2-A8F3-9599DDC1664B}"/>
                  </a:ext>
                </a:extLst>
              </p:cNvPr>
              <p:cNvSpPr txBox="1"/>
              <p:nvPr/>
            </p:nvSpPr>
            <p:spPr>
              <a:xfrm>
                <a:off x="1461440" y="5279888"/>
                <a:ext cx="366207"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246</a:t>
                </a:r>
              </a:p>
            </p:txBody>
          </p:sp>
          <p:sp>
            <p:nvSpPr>
              <p:cNvPr id="2943" name="TextBox 779">
                <a:extLst>
                  <a:ext uri="{FF2B5EF4-FFF2-40B4-BE49-F238E27FC236}">
                    <a16:creationId xmlns:a16="http://schemas.microsoft.com/office/drawing/2014/main" id="{AAE8FE73-2BB9-3821-0A98-82A7B6B0B012}"/>
                  </a:ext>
                </a:extLst>
              </p:cNvPr>
              <p:cNvSpPr txBox="1"/>
              <p:nvPr/>
            </p:nvSpPr>
            <p:spPr>
              <a:xfrm>
                <a:off x="1755696" y="5279888"/>
                <a:ext cx="366207"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173</a:t>
                </a:r>
              </a:p>
            </p:txBody>
          </p:sp>
          <p:sp>
            <p:nvSpPr>
              <p:cNvPr id="2944" name="TextBox 781">
                <a:extLst>
                  <a:ext uri="{FF2B5EF4-FFF2-40B4-BE49-F238E27FC236}">
                    <a16:creationId xmlns:a16="http://schemas.microsoft.com/office/drawing/2014/main" id="{0C2FB91A-2E61-4EAD-E879-CBC990B222C0}"/>
                  </a:ext>
                </a:extLst>
              </p:cNvPr>
              <p:cNvSpPr txBox="1"/>
              <p:nvPr/>
            </p:nvSpPr>
            <p:spPr>
              <a:xfrm>
                <a:off x="2050899" y="5279888"/>
                <a:ext cx="366207"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102</a:t>
                </a:r>
              </a:p>
            </p:txBody>
          </p:sp>
          <p:sp>
            <p:nvSpPr>
              <p:cNvPr id="2945" name="TextBox 783">
                <a:extLst>
                  <a:ext uri="{FF2B5EF4-FFF2-40B4-BE49-F238E27FC236}">
                    <a16:creationId xmlns:a16="http://schemas.microsoft.com/office/drawing/2014/main" id="{812DB711-31AE-4A76-1CB8-337840DFB49E}"/>
                  </a:ext>
                </a:extLst>
              </p:cNvPr>
              <p:cNvSpPr txBox="1"/>
              <p:nvPr/>
            </p:nvSpPr>
            <p:spPr>
              <a:xfrm>
                <a:off x="2371301" y="5279888"/>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51</a:t>
                </a:r>
              </a:p>
            </p:txBody>
          </p:sp>
          <p:sp>
            <p:nvSpPr>
              <p:cNvPr id="2946" name="TextBox 785">
                <a:extLst>
                  <a:ext uri="{FF2B5EF4-FFF2-40B4-BE49-F238E27FC236}">
                    <a16:creationId xmlns:a16="http://schemas.microsoft.com/office/drawing/2014/main" id="{8A530DED-865A-814B-B164-CAC6C4060758}"/>
                  </a:ext>
                </a:extLst>
              </p:cNvPr>
              <p:cNvSpPr txBox="1"/>
              <p:nvPr/>
            </p:nvSpPr>
            <p:spPr>
              <a:xfrm>
                <a:off x="2666419" y="5279888"/>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30</a:t>
                </a:r>
              </a:p>
            </p:txBody>
          </p:sp>
          <p:sp>
            <p:nvSpPr>
              <p:cNvPr id="2947" name="TextBox 787">
                <a:extLst>
                  <a:ext uri="{FF2B5EF4-FFF2-40B4-BE49-F238E27FC236}">
                    <a16:creationId xmlns:a16="http://schemas.microsoft.com/office/drawing/2014/main" id="{CC66A786-5161-7E25-0771-37F6AE9FDBCA}"/>
                  </a:ext>
                </a:extLst>
              </p:cNvPr>
              <p:cNvSpPr txBox="1"/>
              <p:nvPr/>
            </p:nvSpPr>
            <p:spPr>
              <a:xfrm>
                <a:off x="2959643" y="5279888"/>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17</a:t>
                </a:r>
              </a:p>
            </p:txBody>
          </p:sp>
          <p:sp>
            <p:nvSpPr>
              <p:cNvPr id="2948" name="TextBox 789">
                <a:extLst>
                  <a:ext uri="{FF2B5EF4-FFF2-40B4-BE49-F238E27FC236}">
                    <a16:creationId xmlns:a16="http://schemas.microsoft.com/office/drawing/2014/main" id="{831AD081-8E83-FA08-016A-D2F628575633}"/>
                  </a:ext>
                </a:extLst>
              </p:cNvPr>
              <p:cNvSpPr txBox="1"/>
              <p:nvPr/>
            </p:nvSpPr>
            <p:spPr>
              <a:xfrm>
                <a:off x="3256740" y="5279888"/>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10</a:t>
                </a:r>
              </a:p>
            </p:txBody>
          </p:sp>
          <p:sp>
            <p:nvSpPr>
              <p:cNvPr id="2949" name="TextBox 791">
                <a:extLst>
                  <a:ext uri="{FF2B5EF4-FFF2-40B4-BE49-F238E27FC236}">
                    <a16:creationId xmlns:a16="http://schemas.microsoft.com/office/drawing/2014/main" id="{183B5518-13DC-3305-06DD-FF62AFAA1C91}"/>
                  </a:ext>
                </a:extLst>
              </p:cNvPr>
              <p:cNvSpPr txBox="1"/>
              <p:nvPr/>
            </p:nvSpPr>
            <p:spPr>
              <a:xfrm>
                <a:off x="3586608" y="5279888"/>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7</a:t>
                </a:r>
              </a:p>
            </p:txBody>
          </p:sp>
          <p:sp>
            <p:nvSpPr>
              <p:cNvPr id="2950" name="TextBox 793">
                <a:extLst>
                  <a:ext uri="{FF2B5EF4-FFF2-40B4-BE49-F238E27FC236}">
                    <a16:creationId xmlns:a16="http://schemas.microsoft.com/office/drawing/2014/main" id="{2B93C146-F7F4-767B-B4B5-CB1A77EAA7A8}"/>
                  </a:ext>
                </a:extLst>
              </p:cNvPr>
              <p:cNvSpPr txBox="1"/>
              <p:nvPr/>
            </p:nvSpPr>
            <p:spPr>
              <a:xfrm>
                <a:off x="3875787" y="5279888"/>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4</a:t>
                </a:r>
              </a:p>
            </p:txBody>
          </p:sp>
          <p:sp>
            <p:nvSpPr>
              <p:cNvPr id="2951" name="TextBox 795">
                <a:extLst>
                  <a:ext uri="{FF2B5EF4-FFF2-40B4-BE49-F238E27FC236}">
                    <a16:creationId xmlns:a16="http://schemas.microsoft.com/office/drawing/2014/main" id="{2D0C8260-7493-AD3A-85F3-F0632E761D35}"/>
                  </a:ext>
                </a:extLst>
              </p:cNvPr>
              <p:cNvSpPr txBox="1"/>
              <p:nvPr/>
            </p:nvSpPr>
            <p:spPr>
              <a:xfrm>
                <a:off x="4171766" y="5279888"/>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2</a:t>
                </a:r>
              </a:p>
            </p:txBody>
          </p:sp>
          <p:sp>
            <p:nvSpPr>
              <p:cNvPr id="2952" name="TextBox 797">
                <a:extLst>
                  <a:ext uri="{FF2B5EF4-FFF2-40B4-BE49-F238E27FC236}">
                    <a16:creationId xmlns:a16="http://schemas.microsoft.com/office/drawing/2014/main" id="{BC3B6042-1EBB-54E3-3C16-6F54B98EAFA3}"/>
                  </a:ext>
                </a:extLst>
              </p:cNvPr>
              <p:cNvSpPr txBox="1"/>
              <p:nvPr/>
            </p:nvSpPr>
            <p:spPr>
              <a:xfrm>
                <a:off x="4463615" y="5279888"/>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1</a:t>
                </a:r>
              </a:p>
            </p:txBody>
          </p:sp>
          <p:sp>
            <p:nvSpPr>
              <p:cNvPr id="2953" name="TextBox 799">
                <a:extLst>
                  <a:ext uri="{FF2B5EF4-FFF2-40B4-BE49-F238E27FC236}">
                    <a16:creationId xmlns:a16="http://schemas.microsoft.com/office/drawing/2014/main" id="{B773091A-89B8-C914-F0B3-EC3533A19E59}"/>
                  </a:ext>
                </a:extLst>
              </p:cNvPr>
              <p:cNvSpPr txBox="1"/>
              <p:nvPr/>
            </p:nvSpPr>
            <p:spPr>
              <a:xfrm>
                <a:off x="4761999" y="5279888"/>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F81BD"/>
                    </a:solidFill>
                    <a:effectLst/>
                    <a:uLnTx/>
                    <a:uFillTx/>
                    <a:latin typeface="Arial" panose="020B0604020202020204"/>
                    <a:ea typeface="微软雅黑"/>
                    <a:cs typeface="Arial" panose="020B0604020202020204"/>
                    <a:sym typeface="Arial" panose="020B0604020202020204"/>
                    <a:rtl val="0"/>
                  </a:rPr>
                  <a:t>0</a:t>
                </a:r>
              </a:p>
            </p:txBody>
          </p:sp>
        </p:grpSp>
        <p:grpSp>
          <p:nvGrpSpPr>
            <p:cNvPr id="2927" name="组合 2926">
              <a:extLst>
                <a:ext uri="{FF2B5EF4-FFF2-40B4-BE49-F238E27FC236}">
                  <a16:creationId xmlns:a16="http://schemas.microsoft.com/office/drawing/2014/main" id="{711B8EF7-CE09-CDEE-F741-58C9FFF4B38C}"/>
                </a:ext>
              </a:extLst>
            </p:cNvPr>
            <p:cNvGrpSpPr/>
            <p:nvPr/>
          </p:nvGrpSpPr>
          <p:grpSpPr>
            <a:xfrm>
              <a:off x="1461438" y="5450981"/>
              <a:ext cx="3849049" cy="221571"/>
              <a:chOff x="1461438" y="5412881"/>
              <a:chExt cx="3849049" cy="221571"/>
            </a:xfrm>
          </p:grpSpPr>
          <p:sp>
            <p:nvSpPr>
              <p:cNvPr id="2928" name="TextBox 778">
                <a:extLst>
                  <a:ext uri="{FF2B5EF4-FFF2-40B4-BE49-F238E27FC236}">
                    <a16:creationId xmlns:a16="http://schemas.microsoft.com/office/drawing/2014/main" id="{0D2AA355-CF5D-004A-DCA7-4AC8DE133F07}"/>
                  </a:ext>
                </a:extLst>
              </p:cNvPr>
              <p:cNvSpPr txBox="1"/>
              <p:nvPr/>
            </p:nvSpPr>
            <p:spPr>
              <a:xfrm>
                <a:off x="1461438" y="5412881"/>
                <a:ext cx="366207" cy="221571"/>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248</a:t>
                </a:r>
              </a:p>
            </p:txBody>
          </p:sp>
          <p:sp>
            <p:nvSpPr>
              <p:cNvPr id="2929" name="TextBox 780">
                <a:extLst>
                  <a:ext uri="{FF2B5EF4-FFF2-40B4-BE49-F238E27FC236}">
                    <a16:creationId xmlns:a16="http://schemas.microsoft.com/office/drawing/2014/main" id="{1DB1C3AD-FD06-5933-F358-FC7818CF5017}"/>
                  </a:ext>
                </a:extLst>
              </p:cNvPr>
              <p:cNvSpPr txBox="1"/>
              <p:nvPr/>
            </p:nvSpPr>
            <p:spPr>
              <a:xfrm>
                <a:off x="1755694" y="5412881"/>
                <a:ext cx="366207"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144</a:t>
                </a:r>
              </a:p>
            </p:txBody>
          </p:sp>
          <p:sp>
            <p:nvSpPr>
              <p:cNvPr id="2930" name="TextBox 782">
                <a:extLst>
                  <a:ext uri="{FF2B5EF4-FFF2-40B4-BE49-F238E27FC236}">
                    <a16:creationId xmlns:a16="http://schemas.microsoft.com/office/drawing/2014/main" id="{8DBE6F3C-0B66-46BC-07DB-0590FCACBC2C}"/>
                  </a:ext>
                </a:extLst>
              </p:cNvPr>
              <p:cNvSpPr txBox="1"/>
              <p:nvPr/>
            </p:nvSpPr>
            <p:spPr>
              <a:xfrm>
                <a:off x="2076182" y="5412881"/>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68</a:t>
                </a:r>
              </a:p>
            </p:txBody>
          </p:sp>
          <p:sp>
            <p:nvSpPr>
              <p:cNvPr id="2931" name="TextBox 784">
                <a:extLst>
                  <a:ext uri="{FF2B5EF4-FFF2-40B4-BE49-F238E27FC236}">
                    <a16:creationId xmlns:a16="http://schemas.microsoft.com/office/drawing/2014/main" id="{9F32AB11-716F-DF16-3191-5427365A6C5E}"/>
                  </a:ext>
                </a:extLst>
              </p:cNvPr>
              <p:cNvSpPr txBox="1"/>
              <p:nvPr/>
            </p:nvSpPr>
            <p:spPr>
              <a:xfrm>
                <a:off x="2371300" y="5412881"/>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25</a:t>
                </a:r>
              </a:p>
            </p:txBody>
          </p:sp>
          <p:sp>
            <p:nvSpPr>
              <p:cNvPr id="2932" name="TextBox 786">
                <a:extLst>
                  <a:ext uri="{FF2B5EF4-FFF2-40B4-BE49-F238E27FC236}">
                    <a16:creationId xmlns:a16="http://schemas.microsoft.com/office/drawing/2014/main" id="{329B63A9-8950-7FBE-B9CC-C0D4334D91C4}"/>
                  </a:ext>
                </a:extLst>
              </p:cNvPr>
              <p:cNvSpPr txBox="1"/>
              <p:nvPr/>
            </p:nvSpPr>
            <p:spPr>
              <a:xfrm>
                <a:off x="2666419" y="5412881"/>
                <a:ext cx="309789"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14</a:t>
                </a:r>
              </a:p>
            </p:txBody>
          </p:sp>
          <p:sp>
            <p:nvSpPr>
              <p:cNvPr id="2933" name="TextBox 788">
                <a:extLst>
                  <a:ext uri="{FF2B5EF4-FFF2-40B4-BE49-F238E27FC236}">
                    <a16:creationId xmlns:a16="http://schemas.microsoft.com/office/drawing/2014/main" id="{3E0238E4-41A6-E72A-EB32-D7E5301152D0}"/>
                  </a:ext>
                </a:extLst>
              </p:cNvPr>
              <p:cNvSpPr txBox="1"/>
              <p:nvPr/>
            </p:nvSpPr>
            <p:spPr>
              <a:xfrm>
                <a:off x="2989317" y="5412881"/>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6</a:t>
                </a:r>
              </a:p>
            </p:txBody>
          </p:sp>
          <p:sp>
            <p:nvSpPr>
              <p:cNvPr id="2934" name="TextBox 790">
                <a:extLst>
                  <a:ext uri="{FF2B5EF4-FFF2-40B4-BE49-F238E27FC236}">
                    <a16:creationId xmlns:a16="http://schemas.microsoft.com/office/drawing/2014/main" id="{D2289533-84AD-B3AF-01E3-95D17432E483}"/>
                  </a:ext>
                </a:extLst>
              </p:cNvPr>
              <p:cNvSpPr txBox="1"/>
              <p:nvPr/>
            </p:nvSpPr>
            <p:spPr>
              <a:xfrm>
                <a:off x="3286327" y="5412881"/>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5</a:t>
                </a:r>
              </a:p>
            </p:txBody>
          </p:sp>
          <p:sp>
            <p:nvSpPr>
              <p:cNvPr id="2935" name="TextBox 792">
                <a:extLst>
                  <a:ext uri="{FF2B5EF4-FFF2-40B4-BE49-F238E27FC236}">
                    <a16:creationId xmlns:a16="http://schemas.microsoft.com/office/drawing/2014/main" id="{DDC7ADFA-2F72-95FE-B161-F10E59127708}"/>
                  </a:ext>
                </a:extLst>
              </p:cNvPr>
              <p:cNvSpPr txBox="1"/>
              <p:nvPr/>
            </p:nvSpPr>
            <p:spPr>
              <a:xfrm>
                <a:off x="3586607" y="5412881"/>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3</a:t>
                </a:r>
              </a:p>
            </p:txBody>
          </p:sp>
          <p:sp>
            <p:nvSpPr>
              <p:cNvPr id="2936" name="TextBox 794">
                <a:extLst>
                  <a:ext uri="{FF2B5EF4-FFF2-40B4-BE49-F238E27FC236}">
                    <a16:creationId xmlns:a16="http://schemas.microsoft.com/office/drawing/2014/main" id="{A949FFF5-8933-4142-1B25-2F2CF9676578}"/>
                  </a:ext>
                </a:extLst>
              </p:cNvPr>
              <p:cNvSpPr txBox="1"/>
              <p:nvPr/>
            </p:nvSpPr>
            <p:spPr>
              <a:xfrm>
                <a:off x="3875787" y="5412881"/>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1</a:t>
                </a:r>
              </a:p>
            </p:txBody>
          </p:sp>
          <p:sp>
            <p:nvSpPr>
              <p:cNvPr id="2937" name="TextBox 796">
                <a:extLst>
                  <a:ext uri="{FF2B5EF4-FFF2-40B4-BE49-F238E27FC236}">
                    <a16:creationId xmlns:a16="http://schemas.microsoft.com/office/drawing/2014/main" id="{63126C21-A8FC-EDA6-B4E5-36E944342BB6}"/>
                  </a:ext>
                </a:extLst>
              </p:cNvPr>
              <p:cNvSpPr txBox="1"/>
              <p:nvPr/>
            </p:nvSpPr>
            <p:spPr>
              <a:xfrm>
                <a:off x="4171765" y="5412881"/>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1</a:t>
                </a:r>
              </a:p>
            </p:txBody>
          </p:sp>
          <p:sp>
            <p:nvSpPr>
              <p:cNvPr id="2938" name="TextBox 798">
                <a:extLst>
                  <a:ext uri="{FF2B5EF4-FFF2-40B4-BE49-F238E27FC236}">
                    <a16:creationId xmlns:a16="http://schemas.microsoft.com/office/drawing/2014/main" id="{D2BC7F8A-4B59-D77A-CC01-F3844DDC6D65}"/>
                  </a:ext>
                </a:extLst>
              </p:cNvPr>
              <p:cNvSpPr txBox="1"/>
              <p:nvPr/>
            </p:nvSpPr>
            <p:spPr>
              <a:xfrm>
                <a:off x="4463614" y="5412881"/>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1</a:t>
                </a:r>
              </a:p>
            </p:txBody>
          </p:sp>
          <p:sp>
            <p:nvSpPr>
              <p:cNvPr id="2939" name="TextBox 800">
                <a:extLst>
                  <a:ext uri="{FF2B5EF4-FFF2-40B4-BE49-F238E27FC236}">
                    <a16:creationId xmlns:a16="http://schemas.microsoft.com/office/drawing/2014/main" id="{6F4E5BB3-E9D2-3623-A574-AA6DBE5BEDB1}"/>
                  </a:ext>
                </a:extLst>
              </p:cNvPr>
              <p:cNvSpPr txBox="1"/>
              <p:nvPr/>
            </p:nvSpPr>
            <p:spPr>
              <a:xfrm>
                <a:off x="4761999" y="5412881"/>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1</a:t>
                </a:r>
              </a:p>
            </p:txBody>
          </p:sp>
          <p:sp>
            <p:nvSpPr>
              <p:cNvPr id="2940" name="TextBox 801">
                <a:extLst>
                  <a:ext uri="{FF2B5EF4-FFF2-40B4-BE49-F238E27FC236}">
                    <a16:creationId xmlns:a16="http://schemas.microsoft.com/office/drawing/2014/main" id="{CAB68EE7-3C5E-5A99-ECBD-F4892037D825}"/>
                  </a:ext>
                </a:extLst>
              </p:cNvPr>
              <p:cNvSpPr txBox="1"/>
              <p:nvPr/>
            </p:nvSpPr>
            <p:spPr>
              <a:xfrm>
                <a:off x="5057116" y="5412881"/>
                <a:ext cx="253371" cy="221570"/>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srgbClr val="4D4F53"/>
                    </a:solidFill>
                    <a:effectLst/>
                    <a:uLnTx/>
                    <a:uFillTx/>
                    <a:latin typeface="Arial" panose="020B0604020202020204"/>
                    <a:ea typeface="微软雅黑"/>
                    <a:cs typeface="Arial" panose="020B0604020202020204"/>
                    <a:sym typeface="Arial" panose="020B0604020202020204"/>
                    <a:rtl val="0"/>
                  </a:rPr>
                  <a:t>0</a:t>
                </a:r>
              </a:p>
            </p:txBody>
          </p:sp>
        </p:grpSp>
      </p:grpSp>
      <p:grpSp>
        <p:nvGrpSpPr>
          <p:cNvPr id="2954" name="组合 2953">
            <a:extLst>
              <a:ext uri="{FF2B5EF4-FFF2-40B4-BE49-F238E27FC236}">
                <a16:creationId xmlns:a16="http://schemas.microsoft.com/office/drawing/2014/main" id="{96AF4555-DA67-4EDD-3643-51302E291B14}"/>
              </a:ext>
            </a:extLst>
          </p:cNvPr>
          <p:cNvGrpSpPr/>
          <p:nvPr/>
        </p:nvGrpSpPr>
        <p:grpSpPr>
          <a:xfrm>
            <a:off x="6364185" y="2996034"/>
            <a:ext cx="4093937" cy="2032335"/>
            <a:chOff x="1044725" y="2820931"/>
            <a:chExt cx="4366298" cy="2408608"/>
          </a:xfrm>
        </p:grpSpPr>
        <p:sp>
          <p:nvSpPr>
            <p:cNvPr id="2955" name="Freeform 4">
              <a:extLst>
                <a:ext uri="{FF2B5EF4-FFF2-40B4-BE49-F238E27FC236}">
                  <a16:creationId xmlns:a16="http://schemas.microsoft.com/office/drawing/2014/main" id="{7EBA1342-7F7C-199B-6433-FFA0C1166BF5}"/>
                </a:ext>
              </a:extLst>
            </p:cNvPr>
            <p:cNvSpPr/>
            <p:nvPr/>
          </p:nvSpPr>
          <p:spPr>
            <a:xfrm>
              <a:off x="1643078" y="3899984"/>
              <a:ext cx="652612" cy="14968"/>
            </a:xfrm>
            <a:custGeom>
              <a:avLst/>
              <a:gdLst>
                <a:gd name="connsiteX0" fmla="*/ 1359941 w 1359940"/>
                <a:gd name="connsiteY0" fmla="*/ 0 h 17856"/>
                <a:gd name="connsiteX1" fmla="*/ 0 w 1359940"/>
                <a:gd name="connsiteY1" fmla="*/ 0 h 17856"/>
              </a:gdLst>
              <a:ahLst/>
              <a:cxnLst>
                <a:cxn ang="0">
                  <a:pos x="connsiteX0" y="connsiteY0"/>
                </a:cxn>
                <a:cxn ang="0">
                  <a:pos x="connsiteX1" y="connsiteY1"/>
                </a:cxn>
              </a:cxnLst>
              <a:rect l="l" t="t" r="r" b="b"/>
              <a:pathLst>
                <a:path w="1359940" h="17856">
                  <a:moveTo>
                    <a:pt x="1359941" y="0"/>
                  </a:moveTo>
                  <a:lnTo>
                    <a:pt x="0" y="0"/>
                  </a:lnTo>
                </a:path>
              </a:pathLst>
            </a:custGeom>
            <a:ln w="8960" cap="flat">
              <a:solidFill>
                <a:srgbClr val="BCBDBC"/>
              </a:solidFill>
              <a:custDash>
                <a:ds d="150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56" name="Freeform 5">
              <a:extLst>
                <a:ext uri="{FF2B5EF4-FFF2-40B4-BE49-F238E27FC236}">
                  <a16:creationId xmlns:a16="http://schemas.microsoft.com/office/drawing/2014/main" id="{986D18F5-2A05-CE47-E906-25B8DFFFC865}"/>
                </a:ext>
              </a:extLst>
            </p:cNvPr>
            <p:cNvSpPr/>
            <p:nvPr/>
          </p:nvSpPr>
          <p:spPr>
            <a:xfrm>
              <a:off x="2189776" y="3900733"/>
              <a:ext cx="8604" cy="987321"/>
            </a:xfrm>
            <a:custGeom>
              <a:avLst/>
              <a:gdLst>
                <a:gd name="connsiteX0" fmla="*/ 0 w 17929"/>
                <a:gd name="connsiteY0" fmla="*/ 1177796 h 1177795"/>
                <a:gd name="connsiteX1" fmla="*/ 0 w 17929"/>
                <a:gd name="connsiteY1" fmla="*/ 0 h 1177795"/>
              </a:gdLst>
              <a:ahLst/>
              <a:cxnLst>
                <a:cxn ang="0">
                  <a:pos x="connsiteX0" y="connsiteY0"/>
                </a:cxn>
                <a:cxn ang="0">
                  <a:pos x="connsiteX1" y="connsiteY1"/>
                </a:cxn>
              </a:cxnLst>
              <a:rect l="l" t="t" r="r" b="b"/>
              <a:pathLst>
                <a:path w="17929" h="1177795">
                  <a:moveTo>
                    <a:pt x="0" y="1177796"/>
                  </a:moveTo>
                  <a:lnTo>
                    <a:pt x="0" y="0"/>
                  </a:lnTo>
                </a:path>
              </a:pathLst>
            </a:custGeom>
            <a:ln w="8960" cap="flat">
              <a:solidFill>
                <a:srgbClr val="BCBDBC"/>
              </a:solidFill>
              <a:custDash>
                <a:ds d="150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57" name="Freeform 6">
              <a:extLst>
                <a:ext uri="{FF2B5EF4-FFF2-40B4-BE49-F238E27FC236}">
                  <a16:creationId xmlns:a16="http://schemas.microsoft.com/office/drawing/2014/main" id="{B8E4A85F-9C10-F1DF-39FC-E2DC3AA25142}"/>
                </a:ext>
              </a:extLst>
            </p:cNvPr>
            <p:cNvSpPr/>
            <p:nvPr/>
          </p:nvSpPr>
          <p:spPr>
            <a:xfrm>
              <a:off x="2229698" y="3849540"/>
              <a:ext cx="8604" cy="1021299"/>
            </a:xfrm>
            <a:custGeom>
              <a:avLst/>
              <a:gdLst>
                <a:gd name="connsiteX0" fmla="*/ 0 w 17929"/>
                <a:gd name="connsiteY0" fmla="*/ 1218329 h 1218329"/>
                <a:gd name="connsiteX1" fmla="*/ 0 w 17929"/>
                <a:gd name="connsiteY1" fmla="*/ 0 h 1218329"/>
              </a:gdLst>
              <a:ahLst/>
              <a:cxnLst>
                <a:cxn ang="0">
                  <a:pos x="connsiteX0" y="connsiteY0"/>
                </a:cxn>
                <a:cxn ang="0">
                  <a:pos x="connsiteX1" y="connsiteY1"/>
                </a:cxn>
              </a:cxnLst>
              <a:rect l="l" t="t" r="r" b="b"/>
              <a:pathLst>
                <a:path w="17929" h="1218329">
                  <a:moveTo>
                    <a:pt x="0" y="1218329"/>
                  </a:moveTo>
                  <a:lnTo>
                    <a:pt x="0" y="0"/>
                  </a:lnTo>
                </a:path>
              </a:pathLst>
            </a:custGeom>
            <a:ln w="8960" cap="flat">
              <a:solidFill>
                <a:srgbClr val="000000"/>
              </a:solidFill>
              <a:custDash>
                <a:ds d="450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58" name="Freeform 7">
              <a:extLst>
                <a:ext uri="{FF2B5EF4-FFF2-40B4-BE49-F238E27FC236}">
                  <a16:creationId xmlns:a16="http://schemas.microsoft.com/office/drawing/2014/main" id="{310105F4-4DF8-81C9-0510-494BF283FC4A}"/>
                </a:ext>
              </a:extLst>
            </p:cNvPr>
            <p:cNvSpPr/>
            <p:nvPr/>
          </p:nvSpPr>
          <p:spPr>
            <a:xfrm>
              <a:off x="2818642" y="4431216"/>
              <a:ext cx="8604" cy="456838"/>
            </a:xfrm>
            <a:custGeom>
              <a:avLst/>
              <a:gdLst>
                <a:gd name="connsiteX0" fmla="*/ 0 w 17929"/>
                <a:gd name="connsiteY0" fmla="*/ 544972 h 544971"/>
                <a:gd name="connsiteX1" fmla="*/ 0 w 17929"/>
                <a:gd name="connsiteY1" fmla="*/ 0 h 544971"/>
              </a:gdLst>
              <a:ahLst/>
              <a:cxnLst>
                <a:cxn ang="0">
                  <a:pos x="connsiteX0" y="connsiteY0"/>
                </a:cxn>
                <a:cxn ang="0">
                  <a:pos x="connsiteX1" y="connsiteY1"/>
                </a:cxn>
              </a:cxnLst>
              <a:rect l="l" t="t" r="r" b="b"/>
              <a:pathLst>
                <a:path w="17929" h="544971">
                  <a:moveTo>
                    <a:pt x="0" y="544972"/>
                  </a:moveTo>
                  <a:lnTo>
                    <a:pt x="0" y="0"/>
                  </a:lnTo>
                </a:path>
              </a:pathLst>
            </a:custGeom>
            <a:ln w="8960" cap="flat">
              <a:solidFill>
                <a:srgbClr val="000000"/>
              </a:solidFill>
              <a:custDash>
                <a:ds d="450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59" name="Freeform 8">
              <a:extLst>
                <a:ext uri="{FF2B5EF4-FFF2-40B4-BE49-F238E27FC236}">
                  <a16:creationId xmlns:a16="http://schemas.microsoft.com/office/drawing/2014/main" id="{0D8B1088-6DA3-13B3-E393-E4E5A51A9375}"/>
                </a:ext>
              </a:extLst>
            </p:cNvPr>
            <p:cNvSpPr/>
            <p:nvPr/>
          </p:nvSpPr>
          <p:spPr>
            <a:xfrm>
              <a:off x="2298014" y="3896391"/>
              <a:ext cx="8604" cy="991661"/>
            </a:xfrm>
            <a:custGeom>
              <a:avLst/>
              <a:gdLst>
                <a:gd name="connsiteX0" fmla="*/ 0 w 17929"/>
                <a:gd name="connsiteY0" fmla="*/ 1182974 h 1182973"/>
                <a:gd name="connsiteX1" fmla="*/ 0 w 17929"/>
                <a:gd name="connsiteY1" fmla="*/ 0 h 1182973"/>
              </a:gdLst>
              <a:ahLst/>
              <a:cxnLst>
                <a:cxn ang="0">
                  <a:pos x="connsiteX0" y="connsiteY0"/>
                </a:cxn>
                <a:cxn ang="0">
                  <a:pos x="connsiteX1" y="connsiteY1"/>
                </a:cxn>
              </a:cxnLst>
              <a:rect l="l" t="t" r="r" b="b"/>
              <a:pathLst>
                <a:path w="17929" h="1182973">
                  <a:moveTo>
                    <a:pt x="0" y="1182974"/>
                  </a:moveTo>
                  <a:lnTo>
                    <a:pt x="0" y="0"/>
                  </a:lnTo>
                </a:path>
              </a:pathLst>
            </a:custGeom>
            <a:ln w="8960" cap="flat">
              <a:solidFill>
                <a:srgbClr val="BCBDBC"/>
              </a:solidFill>
              <a:custDash>
                <a:ds d="150000" sp="150000"/>
              </a:custDash>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60" name="Freeform 9">
              <a:extLst>
                <a:ext uri="{FF2B5EF4-FFF2-40B4-BE49-F238E27FC236}">
                  <a16:creationId xmlns:a16="http://schemas.microsoft.com/office/drawing/2014/main" id="{3A99F6B1-AF21-2439-2E11-E6A8413DDA13}"/>
                </a:ext>
              </a:extLst>
            </p:cNvPr>
            <p:cNvSpPr/>
            <p:nvPr/>
          </p:nvSpPr>
          <p:spPr>
            <a:xfrm>
              <a:off x="2401956" y="3348709"/>
              <a:ext cx="396299" cy="499498"/>
            </a:xfrm>
            <a:custGeom>
              <a:avLst/>
              <a:gdLst>
                <a:gd name="connsiteX0" fmla="*/ 0 w 825825"/>
                <a:gd name="connsiteY0" fmla="*/ 0 h 595861"/>
                <a:gd name="connsiteX1" fmla="*/ 825826 w 825825"/>
                <a:gd name="connsiteY1" fmla="*/ 0 h 595861"/>
                <a:gd name="connsiteX2" fmla="*/ 825826 w 825825"/>
                <a:gd name="connsiteY2" fmla="*/ 595862 h 595861"/>
                <a:gd name="connsiteX3" fmla="*/ 0 w 825825"/>
                <a:gd name="connsiteY3" fmla="*/ 595862 h 595861"/>
              </a:gdLst>
              <a:ahLst/>
              <a:cxnLst>
                <a:cxn ang="0">
                  <a:pos x="connsiteX0" y="connsiteY0"/>
                </a:cxn>
                <a:cxn ang="0">
                  <a:pos x="connsiteX1" y="connsiteY1"/>
                </a:cxn>
                <a:cxn ang="0">
                  <a:pos x="connsiteX2" y="connsiteY2"/>
                </a:cxn>
                <a:cxn ang="0">
                  <a:pos x="connsiteX3" y="connsiteY3"/>
                </a:cxn>
              </a:cxnLst>
              <a:rect l="l" t="t" r="r" b="b"/>
              <a:pathLst>
                <a:path w="825825" h="595861">
                  <a:moveTo>
                    <a:pt x="0" y="0"/>
                  </a:moveTo>
                  <a:lnTo>
                    <a:pt x="825826" y="0"/>
                  </a:lnTo>
                  <a:lnTo>
                    <a:pt x="825826" y="595862"/>
                  </a:lnTo>
                  <a:lnTo>
                    <a:pt x="0" y="595862"/>
                  </a:lnTo>
                  <a:close/>
                </a:path>
              </a:pathLst>
            </a:custGeom>
            <a:noFill/>
            <a:ln w="17919" cap="flat">
              <a:no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srgbClr val="4F81BD"/>
                </a:solidFill>
                <a:effectLst/>
                <a:uLnTx/>
                <a:uFillTx/>
                <a:latin typeface="Arial"/>
                <a:ea typeface="微软雅黑"/>
                <a:cs typeface="+mn-cs"/>
              </a:endParaRPr>
            </a:p>
          </p:txBody>
        </p:sp>
        <p:grpSp>
          <p:nvGrpSpPr>
            <p:cNvPr id="2961" name="Graphic 1">
              <a:extLst>
                <a:ext uri="{FF2B5EF4-FFF2-40B4-BE49-F238E27FC236}">
                  <a16:creationId xmlns:a16="http://schemas.microsoft.com/office/drawing/2014/main" id="{F2C784A7-D6CB-D58E-C2F2-0E6DA47E9455}"/>
                </a:ext>
              </a:extLst>
            </p:cNvPr>
            <p:cNvGrpSpPr/>
            <p:nvPr/>
          </p:nvGrpSpPr>
          <p:grpSpPr>
            <a:xfrm>
              <a:off x="1605737" y="2844556"/>
              <a:ext cx="3805286" cy="2097683"/>
              <a:chOff x="2813315" y="1595880"/>
              <a:chExt cx="7929610" cy="2502369"/>
            </a:xfrm>
            <a:noFill/>
          </p:grpSpPr>
          <p:sp>
            <p:nvSpPr>
              <p:cNvPr id="3682" name="Freeform 12">
                <a:extLst>
                  <a:ext uri="{FF2B5EF4-FFF2-40B4-BE49-F238E27FC236}">
                    <a16:creationId xmlns:a16="http://schemas.microsoft.com/office/drawing/2014/main" id="{4BB28DE6-91A6-DB43-332E-D1813749D636}"/>
                  </a:ext>
                </a:extLst>
              </p:cNvPr>
              <p:cNvSpPr/>
              <p:nvPr/>
            </p:nvSpPr>
            <p:spPr>
              <a:xfrm>
                <a:off x="2881984" y="1595880"/>
                <a:ext cx="7860941" cy="2434158"/>
              </a:xfrm>
              <a:custGeom>
                <a:avLst/>
                <a:gdLst>
                  <a:gd name="connsiteX0" fmla="*/ 0 w 7860941"/>
                  <a:gd name="connsiteY0" fmla="*/ 0 h 2434158"/>
                  <a:gd name="connsiteX1" fmla="*/ 0 w 7860941"/>
                  <a:gd name="connsiteY1" fmla="*/ 2434159 h 2434158"/>
                  <a:gd name="connsiteX2" fmla="*/ 7860941 w 7860941"/>
                  <a:gd name="connsiteY2" fmla="*/ 2434159 h 2434158"/>
                </a:gdLst>
                <a:ahLst/>
                <a:cxnLst>
                  <a:cxn ang="0">
                    <a:pos x="connsiteX0" y="connsiteY0"/>
                  </a:cxn>
                  <a:cxn ang="0">
                    <a:pos x="connsiteX1" y="connsiteY1"/>
                  </a:cxn>
                  <a:cxn ang="0">
                    <a:pos x="connsiteX2" y="connsiteY2"/>
                  </a:cxn>
                </a:cxnLst>
                <a:rect l="l" t="t" r="r" b="b"/>
                <a:pathLst>
                  <a:path w="7860941" h="2434158">
                    <a:moveTo>
                      <a:pt x="0" y="0"/>
                    </a:moveTo>
                    <a:lnTo>
                      <a:pt x="0" y="2434159"/>
                    </a:lnTo>
                    <a:lnTo>
                      <a:pt x="7860941" y="2434159"/>
                    </a:lnTo>
                  </a:path>
                </a:pathLst>
              </a:custGeom>
              <a:noFill/>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83" name="Freeform 13">
                <a:extLst>
                  <a:ext uri="{FF2B5EF4-FFF2-40B4-BE49-F238E27FC236}">
                    <a16:creationId xmlns:a16="http://schemas.microsoft.com/office/drawing/2014/main" id="{3FBE7584-6B5A-25AE-CC95-3E731C9A9301}"/>
                  </a:ext>
                </a:extLst>
              </p:cNvPr>
              <p:cNvSpPr/>
              <p:nvPr/>
            </p:nvSpPr>
            <p:spPr>
              <a:xfrm>
                <a:off x="2882164"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84" name="Freeform 14">
                <a:extLst>
                  <a:ext uri="{FF2B5EF4-FFF2-40B4-BE49-F238E27FC236}">
                    <a16:creationId xmlns:a16="http://schemas.microsoft.com/office/drawing/2014/main" id="{56A3D853-AF41-7414-9A6C-B362937B68D6}"/>
                  </a:ext>
                </a:extLst>
              </p:cNvPr>
              <p:cNvSpPr/>
              <p:nvPr/>
            </p:nvSpPr>
            <p:spPr>
              <a:xfrm>
                <a:off x="3497319"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85" name="Freeform 15">
                <a:extLst>
                  <a:ext uri="{FF2B5EF4-FFF2-40B4-BE49-F238E27FC236}">
                    <a16:creationId xmlns:a16="http://schemas.microsoft.com/office/drawing/2014/main" id="{9CFDB2D7-71D6-CBCF-30F0-0FC3FAC4E6F2}"/>
                  </a:ext>
                </a:extLst>
              </p:cNvPr>
              <p:cNvSpPr/>
              <p:nvPr/>
            </p:nvSpPr>
            <p:spPr>
              <a:xfrm>
                <a:off x="4112296"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86" name="Freeform 16">
                <a:extLst>
                  <a:ext uri="{FF2B5EF4-FFF2-40B4-BE49-F238E27FC236}">
                    <a16:creationId xmlns:a16="http://schemas.microsoft.com/office/drawing/2014/main" id="{2BDC26EC-CAB9-54D3-6CC9-42545C8A5962}"/>
                  </a:ext>
                </a:extLst>
              </p:cNvPr>
              <p:cNvSpPr/>
              <p:nvPr/>
            </p:nvSpPr>
            <p:spPr>
              <a:xfrm>
                <a:off x="4727272"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87" name="Freeform 17">
                <a:extLst>
                  <a:ext uri="{FF2B5EF4-FFF2-40B4-BE49-F238E27FC236}">
                    <a16:creationId xmlns:a16="http://schemas.microsoft.com/office/drawing/2014/main" id="{EDAD0D86-5BFA-BE77-F24D-116626180FA4}"/>
                  </a:ext>
                </a:extLst>
              </p:cNvPr>
              <p:cNvSpPr/>
              <p:nvPr/>
            </p:nvSpPr>
            <p:spPr>
              <a:xfrm>
                <a:off x="5342249"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88" name="Freeform 18">
                <a:extLst>
                  <a:ext uri="{FF2B5EF4-FFF2-40B4-BE49-F238E27FC236}">
                    <a16:creationId xmlns:a16="http://schemas.microsoft.com/office/drawing/2014/main" id="{9554953D-F325-1379-9505-205C268EBA83}"/>
                  </a:ext>
                </a:extLst>
              </p:cNvPr>
              <p:cNvSpPr/>
              <p:nvPr/>
            </p:nvSpPr>
            <p:spPr>
              <a:xfrm>
                <a:off x="5957405"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89" name="Freeform 19">
                <a:extLst>
                  <a:ext uri="{FF2B5EF4-FFF2-40B4-BE49-F238E27FC236}">
                    <a16:creationId xmlns:a16="http://schemas.microsoft.com/office/drawing/2014/main" id="{42E3B160-BE74-E638-7C92-D89A62F79AB6}"/>
                  </a:ext>
                </a:extLst>
              </p:cNvPr>
              <p:cNvSpPr/>
              <p:nvPr/>
            </p:nvSpPr>
            <p:spPr>
              <a:xfrm>
                <a:off x="6572202"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0" name="Freeform 20">
                <a:extLst>
                  <a:ext uri="{FF2B5EF4-FFF2-40B4-BE49-F238E27FC236}">
                    <a16:creationId xmlns:a16="http://schemas.microsoft.com/office/drawing/2014/main" id="{83DC269A-DF36-CA9D-02CF-A0231D58E824}"/>
                  </a:ext>
                </a:extLst>
              </p:cNvPr>
              <p:cNvSpPr/>
              <p:nvPr/>
            </p:nvSpPr>
            <p:spPr>
              <a:xfrm>
                <a:off x="7187358"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1" name="Freeform 21">
                <a:extLst>
                  <a:ext uri="{FF2B5EF4-FFF2-40B4-BE49-F238E27FC236}">
                    <a16:creationId xmlns:a16="http://schemas.microsoft.com/office/drawing/2014/main" id="{145510EA-FDE8-CADC-8A7A-F62A4A0A3E4E}"/>
                  </a:ext>
                </a:extLst>
              </p:cNvPr>
              <p:cNvSpPr/>
              <p:nvPr/>
            </p:nvSpPr>
            <p:spPr>
              <a:xfrm>
                <a:off x="7802334"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2" name="Freeform 22">
                <a:extLst>
                  <a:ext uri="{FF2B5EF4-FFF2-40B4-BE49-F238E27FC236}">
                    <a16:creationId xmlns:a16="http://schemas.microsoft.com/office/drawing/2014/main" id="{8B87F50A-2124-8621-A4F9-A3285F5FAAB4}"/>
                  </a:ext>
                </a:extLst>
              </p:cNvPr>
              <p:cNvSpPr/>
              <p:nvPr/>
            </p:nvSpPr>
            <p:spPr>
              <a:xfrm>
                <a:off x="8417311"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3" name="Freeform 23">
                <a:extLst>
                  <a:ext uri="{FF2B5EF4-FFF2-40B4-BE49-F238E27FC236}">
                    <a16:creationId xmlns:a16="http://schemas.microsoft.com/office/drawing/2014/main" id="{00553395-FFD9-1F93-F4AF-58284D1F0526}"/>
                  </a:ext>
                </a:extLst>
              </p:cNvPr>
              <p:cNvSpPr/>
              <p:nvPr/>
            </p:nvSpPr>
            <p:spPr>
              <a:xfrm>
                <a:off x="9032287"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4" name="Freeform 24">
                <a:extLst>
                  <a:ext uri="{FF2B5EF4-FFF2-40B4-BE49-F238E27FC236}">
                    <a16:creationId xmlns:a16="http://schemas.microsoft.com/office/drawing/2014/main" id="{8FF311ED-2E62-7BFE-857C-0B692E013BE3}"/>
                  </a:ext>
                </a:extLst>
              </p:cNvPr>
              <p:cNvSpPr/>
              <p:nvPr/>
            </p:nvSpPr>
            <p:spPr>
              <a:xfrm>
                <a:off x="9647264"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5" name="Freeform 25">
                <a:extLst>
                  <a:ext uri="{FF2B5EF4-FFF2-40B4-BE49-F238E27FC236}">
                    <a16:creationId xmlns:a16="http://schemas.microsoft.com/office/drawing/2014/main" id="{CCD84720-0FE0-6E88-5396-ABC0C53BDED6}"/>
                  </a:ext>
                </a:extLst>
              </p:cNvPr>
              <p:cNvSpPr/>
              <p:nvPr/>
            </p:nvSpPr>
            <p:spPr>
              <a:xfrm>
                <a:off x="10262240"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6" name="Freeform 26">
                <a:extLst>
                  <a:ext uri="{FF2B5EF4-FFF2-40B4-BE49-F238E27FC236}">
                    <a16:creationId xmlns:a16="http://schemas.microsoft.com/office/drawing/2014/main" id="{9E967E2C-422F-7949-FDFC-2F11E1B6255B}"/>
                  </a:ext>
                </a:extLst>
              </p:cNvPr>
              <p:cNvSpPr/>
              <p:nvPr/>
            </p:nvSpPr>
            <p:spPr>
              <a:xfrm>
                <a:off x="2813315" y="4028611"/>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7" name="Freeform 27">
                <a:extLst>
                  <a:ext uri="{FF2B5EF4-FFF2-40B4-BE49-F238E27FC236}">
                    <a16:creationId xmlns:a16="http://schemas.microsoft.com/office/drawing/2014/main" id="{2F8DA504-825E-D297-9F4D-B3D49703AA74}"/>
                  </a:ext>
                </a:extLst>
              </p:cNvPr>
              <p:cNvSpPr/>
              <p:nvPr/>
            </p:nvSpPr>
            <p:spPr>
              <a:xfrm>
                <a:off x="2813315" y="3559528"/>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8" name="Freeform 28">
                <a:extLst>
                  <a:ext uri="{FF2B5EF4-FFF2-40B4-BE49-F238E27FC236}">
                    <a16:creationId xmlns:a16="http://schemas.microsoft.com/office/drawing/2014/main" id="{80DECB15-24DF-C25B-7947-F7BF9B9A75EE}"/>
                  </a:ext>
                </a:extLst>
              </p:cNvPr>
              <p:cNvSpPr/>
              <p:nvPr/>
            </p:nvSpPr>
            <p:spPr>
              <a:xfrm>
                <a:off x="2813315" y="3090624"/>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99" name="Freeform 29">
                <a:extLst>
                  <a:ext uri="{FF2B5EF4-FFF2-40B4-BE49-F238E27FC236}">
                    <a16:creationId xmlns:a16="http://schemas.microsoft.com/office/drawing/2014/main" id="{63D0F866-B2D3-6EAD-4BCC-81656958C60D}"/>
                  </a:ext>
                </a:extLst>
              </p:cNvPr>
              <p:cNvSpPr/>
              <p:nvPr/>
            </p:nvSpPr>
            <p:spPr>
              <a:xfrm>
                <a:off x="2813315" y="2621363"/>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0" name="Freeform 30">
                <a:extLst>
                  <a:ext uri="{FF2B5EF4-FFF2-40B4-BE49-F238E27FC236}">
                    <a16:creationId xmlns:a16="http://schemas.microsoft.com/office/drawing/2014/main" id="{C87CA10E-B66E-1048-E1A7-38A7367D565A}"/>
                  </a:ext>
                </a:extLst>
              </p:cNvPr>
              <p:cNvSpPr/>
              <p:nvPr/>
            </p:nvSpPr>
            <p:spPr>
              <a:xfrm>
                <a:off x="2813315" y="2152458"/>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1" name="Freeform 31">
                <a:extLst>
                  <a:ext uri="{FF2B5EF4-FFF2-40B4-BE49-F238E27FC236}">
                    <a16:creationId xmlns:a16="http://schemas.microsoft.com/office/drawing/2014/main" id="{3C528C5F-85CE-19CB-E0BF-6409777B3626}"/>
                  </a:ext>
                </a:extLst>
              </p:cNvPr>
              <p:cNvSpPr/>
              <p:nvPr/>
            </p:nvSpPr>
            <p:spPr>
              <a:xfrm>
                <a:off x="2813315" y="1683197"/>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2" name="Freeform 32">
                <a:extLst>
                  <a:ext uri="{FF2B5EF4-FFF2-40B4-BE49-F238E27FC236}">
                    <a16:creationId xmlns:a16="http://schemas.microsoft.com/office/drawing/2014/main" id="{9AF2176F-0702-4FB0-CC06-56312B810D38}"/>
                  </a:ext>
                </a:extLst>
              </p:cNvPr>
              <p:cNvSpPr/>
              <p:nvPr/>
            </p:nvSpPr>
            <p:spPr>
              <a:xfrm>
                <a:off x="2882164"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3" name="Freeform 33">
                <a:extLst>
                  <a:ext uri="{FF2B5EF4-FFF2-40B4-BE49-F238E27FC236}">
                    <a16:creationId xmlns:a16="http://schemas.microsoft.com/office/drawing/2014/main" id="{645C5A89-7E21-136E-E686-0F8C72CDD2B2}"/>
                  </a:ext>
                </a:extLst>
              </p:cNvPr>
              <p:cNvSpPr/>
              <p:nvPr/>
            </p:nvSpPr>
            <p:spPr>
              <a:xfrm>
                <a:off x="3497319"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4" name="Freeform 34">
                <a:extLst>
                  <a:ext uri="{FF2B5EF4-FFF2-40B4-BE49-F238E27FC236}">
                    <a16:creationId xmlns:a16="http://schemas.microsoft.com/office/drawing/2014/main" id="{F996CCCF-178A-3FF3-B84E-FFC781FC05E7}"/>
                  </a:ext>
                </a:extLst>
              </p:cNvPr>
              <p:cNvSpPr/>
              <p:nvPr/>
            </p:nvSpPr>
            <p:spPr>
              <a:xfrm>
                <a:off x="4112296"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5" name="Freeform 35">
                <a:extLst>
                  <a:ext uri="{FF2B5EF4-FFF2-40B4-BE49-F238E27FC236}">
                    <a16:creationId xmlns:a16="http://schemas.microsoft.com/office/drawing/2014/main" id="{9E507285-B228-020A-F70C-433E670E3B1F}"/>
                  </a:ext>
                </a:extLst>
              </p:cNvPr>
              <p:cNvSpPr/>
              <p:nvPr/>
            </p:nvSpPr>
            <p:spPr>
              <a:xfrm>
                <a:off x="4727272"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6" name="Freeform 36">
                <a:extLst>
                  <a:ext uri="{FF2B5EF4-FFF2-40B4-BE49-F238E27FC236}">
                    <a16:creationId xmlns:a16="http://schemas.microsoft.com/office/drawing/2014/main" id="{F0151B6F-DD1E-B7B4-9B5D-39455502E4C7}"/>
                  </a:ext>
                </a:extLst>
              </p:cNvPr>
              <p:cNvSpPr/>
              <p:nvPr/>
            </p:nvSpPr>
            <p:spPr>
              <a:xfrm>
                <a:off x="5342249"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7" name="Freeform 37">
                <a:extLst>
                  <a:ext uri="{FF2B5EF4-FFF2-40B4-BE49-F238E27FC236}">
                    <a16:creationId xmlns:a16="http://schemas.microsoft.com/office/drawing/2014/main" id="{2CB4C143-0A4E-B947-33FD-5E5873A841DD}"/>
                  </a:ext>
                </a:extLst>
              </p:cNvPr>
              <p:cNvSpPr/>
              <p:nvPr/>
            </p:nvSpPr>
            <p:spPr>
              <a:xfrm>
                <a:off x="5957405"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8" name="Freeform 38">
                <a:extLst>
                  <a:ext uri="{FF2B5EF4-FFF2-40B4-BE49-F238E27FC236}">
                    <a16:creationId xmlns:a16="http://schemas.microsoft.com/office/drawing/2014/main" id="{164E6F98-3B37-6B0C-7F3E-6E0B13796E36}"/>
                  </a:ext>
                </a:extLst>
              </p:cNvPr>
              <p:cNvSpPr/>
              <p:nvPr/>
            </p:nvSpPr>
            <p:spPr>
              <a:xfrm>
                <a:off x="6572202"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09" name="Freeform 39">
                <a:extLst>
                  <a:ext uri="{FF2B5EF4-FFF2-40B4-BE49-F238E27FC236}">
                    <a16:creationId xmlns:a16="http://schemas.microsoft.com/office/drawing/2014/main" id="{6EDE2F5C-0478-1247-07BC-FC81BCF56284}"/>
                  </a:ext>
                </a:extLst>
              </p:cNvPr>
              <p:cNvSpPr/>
              <p:nvPr/>
            </p:nvSpPr>
            <p:spPr>
              <a:xfrm>
                <a:off x="7187358"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0" name="Freeform 40">
                <a:extLst>
                  <a:ext uri="{FF2B5EF4-FFF2-40B4-BE49-F238E27FC236}">
                    <a16:creationId xmlns:a16="http://schemas.microsoft.com/office/drawing/2014/main" id="{104FDB68-4BFA-DB7D-A5E0-0256E015C137}"/>
                  </a:ext>
                </a:extLst>
              </p:cNvPr>
              <p:cNvSpPr/>
              <p:nvPr/>
            </p:nvSpPr>
            <p:spPr>
              <a:xfrm>
                <a:off x="7802334"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1" name="Freeform 41">
                <a:extLst>
                  <a:ext uri="{FF2B5EF4-FFF2-40B4-BE49-F238E27FC236}">
                    <a16:creationId xmlns:a16="http://schemas.microsoft.com/office/drawing/2014/main" id="{ABD81EEC-2FE4-3D02-F909-9D3F0A2766CE}"/>
                  </a:ext>
                </a:extLst>
              </p:cNvPr>
              <p:cNvSpPr/>
              <p:nvPr/>
            </p:nvSpPr>
            <p:spPr>
              <a:xfrm>
                <a:off x="8417311"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2" name="Freeform 42">
                <a:extLst>
                  <a:ext uri="{FF2B5EF4-FFF2-40B4-BE49-F238E27FC236}">
                    <a16:creationId xmlns:a16="http://schemas.microsoft.com/office/drawing/2014/main" id="{DF88B4B5-DBB1-A01D-48EB-CEDD614AF479}"/>
                  </a:ext>
                </a:extLst>
              </p:cNvPr>
              <p:cNvSpPr/>
              <p:nvPr/>
            </p:nvSpPr>
            <p:spPr>
              <a:xfrm>
                <a:off x="9032287"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3" name="Freeform 43">
                <a:extLst>
                  <a:ext uri="{FF2B5EF4-FFF2-40B4-BE49-F238E27FC236}">
                    <a16:creationId xmlns:a16="http://schemas.microsoft.com/office/drawing/2014/main" id="{A5882459-FB43-7C8B-BA77-185F6BEE8451}"/>
                  </a:ext>
                </a:extLst>
              </p:cNvPr>
              <p:cNvSpPr/>
              <p:nvPr/>
            </p:nvSpPr>
            <p:spPr>
              <a:xfrm>
                <a:off x="9647264"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4" name="Freeform 44">
                <a:extLst>
                  <a:ext uri="{FF2B5EF4-FFF2-40B4-BE49-F238E27FC236}">
                    <a16:creationId xmlns:a16="http://schemas.microsoft.com/office/drawing/2014/main" id="{6CC4E3E7-1640-AE82-5158-AB82193033A4}"/>
                  </a:ext>
                </a:extLst>
              </p:cNvPr>
              <p:cNvSpPr/>
              <p:nvPr/>
            </p:nvSpPr>
            <p:spPr>
              <a:xfrm>
                <a:off x="10262240" y="4030039"/>
                <a:ext cx="17929" cy="68210"/>
              </a:xfrm>
              <a:custGeom>
                <a:avLst/>
                <a:gdLst>
                  <a:gd name="connsiteX0" fmla="*/ 0 w 17929"/>
                  <a:gd name="connsiteY0" fmla="*/ 0 h 68210"/>
                  <a:gd name="connsiteX1" fmla="*/ 0 w 17929"/>
                  <a:gd name="connsiteY1" fmla="*/ 68211 h 68210"/>
                </a:gdLst>
                <a:ahLst/>
                <a:cxnLst>
                  <a:cxn ang="0">
                    <a:pos x="connsiteX0" y="connsiteY0"/>
                  </a:cxn>
                  <a:cxn ang="0">
                    <a:pos x="connsiteX1" y="connsiteY1"/>
                  </a:cxn>
                </a:cxnLst>
                <a:rect l="l" t="t" r="r" b="b"/>
                <a:pathLst>
                  <a:path w="17929" h="68210">
                    <a:moveTo>
                      <a:pt x="0" y="0"/>
                    </a:moveTo>
                    <a:lnTo>
                      <a:pt x="0" y="68211"/>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5" name="Freeform 45">
                <a:extLst>
                  <a:ext uri="{FF2B5EF4-FFF2-40B4-BE49-F238E27FC236}">
                    <a16:creationId xmlns:a16="http://schemas.microsoft.com/office/drawing/2014/main" id="{0F472E00-FC5B-AE02-C6EE-C75D85CD13B4}"/>
                  </a:ext>
                </a:extLst>
              </p:cNvPr>
              <p:cNvSpPr/>
              <p:nvPr/>
            </p:nvSpPr>
            <p:spPr>
              <a:xfrm>
                <a:off x="2813315" y="4028611"/>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6" name="Freeform 46">
                <a:extLst>
                  <a:ext uri="{FF2B5EF4-FFF2-40B4-BE49-F238E27FC236}">
                    <a16:creationId xmlns:a16="http://schemas.microsoft.com/office/drawing/2014/main" id="{C64D25C3-AAD8-99F7-F593-8E4920FDCD8D}"/>
                  </a:ext>
                </a:extLst>
              </p:cNvPr>
              <p:cNvSpPr/>
              <p:nvPr/>
            </p:nvSpPr>
            <p:spPr>
              <a:xfrm>
                <a:off x="2813315" y="3559528"/>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7" name="Freeform 47">
                <a:extLst>
                  <a:ext uri="{FF2B5EF4-FFF2-40B4-BE49-F238E27FC236}">
                    <a16:creationId xmlns:a16="http://schemas.microsoft.com/office/drawing/2014/main" id="{E4C52951-D1F6-6389-2B69-55D4B2BD7D83}"/>
                  </a:ext>
                </a:extLst>
              </p:cNvPr>
              <p:cNvSpPr/>
              <p:nvPr/>
            </p:nvSpPr>
            <p:spPr>
              <a:xfrm>
                <a:off x="2813315" y="3090624"/>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8" name="Freeform 48">
                <a:extLst>
                  <a:ext uri="{FF2B5EF4-FFF2-40B4-BE49-F238E27FC236}">
                    <a16:creationId xmlns:a16="http://schemas.microsoft.com/office/drawing/2014/main" id="{CE61522A-6792-B94F-77A9-9D008027BFE6}"/>
                  </a:ext>
                </a:extLst>
              </p:cNvPr>
              <p:cNvSpPr/>
              <p:nvPr/>
            </p:nvSpPr>
            <p:spPr>
              <a:xfrm>
                <a:off x="2813315" y="2621363"/>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19" name="Freeform 49">
                <a:extLst>
                  <a:ext uri="{FF2B5EF4-FFF2-40B4-BE49-F238E27FC236}">
                    <a16:creationId xmlns:a16="http://schemas.microsoft.com/office/drawing/2014/main" id="{E5C245EB-4DA3-91DF-0263-EBD87D5E9D83}"/>
                  </a:ext>
                </a:extLst>
              </p:cNvPr>
              <p:cNvSpPr/>
              <p:nvPr/>
            </p:nvSpPr>
            <p:spPr>
              <a:xfrm>
                <a:off x="2813315" y="2152458"/>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720" name="Freeform 50">
                <a:extLst>
                  <a:ext uri="{FF2B5EF4-FFF2-40B4-BE49-F238E27FC236}">
                    <a16:creationId xmlns:a16="http://schemas.microsoft.com/office/drawing/2014/main" id="{039F6304-F140-DF69-2188-EBE02981737B}"/>
                  </a:ext>
                </a:extLst>
              </p:cNvPr>
              <p:cNvSpPr/>
              <p:nvPr/>
            </p:nvSpPr>
            <p:spPr>
              <a:xfrm>
                <a:off x="2813315" y="1683197"/>
                <a:ext cx="68669" cy="17856"/>
              </a:xfrm>
              <a:custGeom>
                <a:avLst/>
                <a:gdLst>
                  <a:gd name="connsiteX0" fmla="*/ 68669 w 68669"/>
                  <a:gd name="connsiteY0" fmla="*/ 0 h 17856"/>
                  <a:gd name="connsiteX1" fmla="*/ 0 w 68669"/>
                  <a:gd name="connsiteY1" fmla="*/ 0 h 17856"/>
                </a:gdLst>
                <a:ahLst/>
                <a:cxnLst>
                  <a:cxn ang="0">
                    <a:pos x="connsiteX0" y="connsiteY0"/>
                  </a:cxn>
                  <a:cxn ang="0">
                    <a:pos x="connsiteX1" y="connsiteY1"/>
                  </a:cxn>
                </a:cxnLst>
                <a:rect l="l" t="t" r="r" b="b"/>
                <a:pathLst>
                  <a:path w="68669" h="17856">
                    <a:moveTo>
                      <a:pt x="68669" y="0"/>
                    </a:moveTo>
                    <a:lnTo>
                      <a:pt x="0" y="0"/>
                    </a:lnTo>
                  </a:path>
                </a:pathLst>
              </a:custGeom>
              <a:ln w="17919" cap="flat">
                <a:solidFill>
                  <a:srgbClr val="000000"/>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grpSp>
        <p:sp>
          <p:nvSpPr>
            <p:cNvPr id="2962" name="Freeform 53">
              <a:extLst>
                <a:ext uri="{FF2B5EF4-FFF2-40B4-BE49-F238E27FC236}">
                  <a16:creationId xmlns:a16="http://schemas.microsoft.com/office/drawing/2014/main" id="{DB683246-675D-964E-104D-7157F705B00D}"/>
                </a:ext>
              </a:extLst>
            </p:cNvPr>
            <p:cNvSpPr/>
            <p:nvPr/>
          </p:nvSpPr>
          <p:spPr>
            <a:xfrm>
              <a:off x="1641192" y="2917351"/>
              <a:ext cx="2986530" cy="1966154"/>
            </a:xfrm>
            <a:custGeom>
              <a:avLst/>
              <a:gdLst>
                <a:gd name="connsiteX0" fmla="*/ 0 w 6223454"/>
                <a:gd name="connsiteY0" fmla="*/ 0 h 2345413"/>
                <a:gd name="connsiteX1" fmla="*/ 114568 w 6223454"/>
                <a:gd name="connsiteY1" fmla="*/ 0 h 2345413"/>
                <a:gd name="connsiteX2" fmla="*/ 114568 w 6223454"/>
                <a:gd name="connsiteY2" fmla="*/ 10178 h 2345413"/>
                <a:gd name="connsiteX3" fmla="*/ 154910 w 6223454"/>
                <a:gd name="connsiteY3" fmla="*/ 10178 h 2345413"/>
                <a:gd name="connsiteX4" fmla="*/ 154910 w 6223454"/>
                <a:gd name="connsiteY4" fmla="*/ 20178 h 2345413"/>
                <a:gd name="connsiteX5" fmla="*/ 195430 w 6223454"/>
                <a:gd name="connsiteY5" fmla="*/ 20178 h 2345413"/>
                <a:gd name="connsiteX6" fmla="*/ 195430 w 6223454"/>
                <a:gd name="connsiteY6" fmla="*/ 30177 h 2345413"/>
                <a:gd name="connsiteX7" fmla="*/ 222324 w 6223454"/>
                <a:gd name="connsiteY7" fmla="*/ 30177 h 2345413"/>
                <a:gd name="connsiteX8" fmla="*/ 222324 w 6223454"/>
                <a:gd name="connsiteY8" fmla="*/ 40176 h 2345413"/>
                <a:gd name="connsiteX9" fmla="*/ 256031 w 6223454"/>
                <a:gd name="connsiteY9" fmla="*/ 40176 h 2345413"/>
                <a:gd name="connsiteX10" fmla="*/ 256031 w 6223454"/>
                <a:gd name="connsiteY10" fmla="*/ 50176 h 2345413"/>
                <a:gd name="connsiteX11" fmla="*/ 262844 w 6223454"/>
                <a:gd name="connsiteY11" fmla="*/ 50176 h 2345413"/>
                <a:gd name="connsiteX12" fmla="*/ 262844 w 6223454"/>
                <a:gd name="connsiteY12" fmla="*/ 60175 h 2345413"/>
                <a:gd name="connsiteX13" fmla="*/ 276112 w 6223454"/>
                <a:gd name="connsiteY13" fmla="*/ 60175 h 2345413"/>
                <a:gd name="connsiteX14" fmla="*/ 276112 w 6223454"/>
                <a:gd name="connsiteY14" fmla="*/ 70175 h 2345413"/>
                <a:gd name="connsiteX15" fmla="*/ 283104 w 6223454"/>
                <a:gd name="connsiteY15" fmla="*/ 70175 h 2345413"/>
                <a:gd name="connsiteX16" fmla="*/ 283104 w 6223454"/>
                <a:gd name="connsiteY16" fmla="*/ 100530 h 2345413"/>
                <a:gd name="connsiteX17" fmla="*/ 289738 w 6223454"/>
                <a:gd name="connsiteY17" fmla="*/ 100530 h 2345413"/>
                <a:gd name="connsiteX18" fmla="*/ 289738 w 6223454"/>
                <a:gd name="connsiteY18" fmla="*/ 120708 h 2345413"/>
                <a:gd name="connsiteX19" fmla="*/ 296372 w 6223454"/>
                <a:gd name="connsiteY19" fmla="*/ 120708 h 2345413"/>
                <a:gd name="connsiteX20" fmla="*/ 296372 w 6223454"/>
                <a:gd name="connsiteY20" fmla="*/ 130529 h 2345413"/>
                <a:gd name="connsiteX21" fmla="*/ 303185 w 6223454"/>
                <a:gd name="connsiteY21" fmla="*/ 130529 h 2345413"/>
                <a:gd name="connsiteX22" fmla="*/ 303185 w 6223454"/>
                <a:gd name="connsiteY22" fmla="*/ 150706 h 2345413"/>
                <a:gd name="connsiteX23" fmla="*/ 316632 w 6223454"/>
                <a:gd name="connsiteY23" fmla="*/ 150706 h 2345413"/>
                <a:gd name="connsiteX24" fmla="*/ 316632 w 6223454"/>
                <a:gd name="connsiteY24" fmla="*/ 160884 h 2345413"/>
                <a:gd name="connsiteX25" fmla="*/ 330079 w 6223454"/>
                <a:gd name="connsiteY25" fmla="*/ 160884 h 2345413"/>
                <a:gd name="connsiteX26" fmla="*/ 330079 w 6223454"/>
                <a:gd name="connsiteY26" fmla="*/ 170884 h 2345413"/>
                <a:gd name="connsiteX27" fmla="*/ 451461 w 6223454"/>
                <a:gd name="connsiteY27" fmla="*/ 170884 h 2345413"/>
                <a:gd name="connsiteX28" fmla="*/ 451461 w 6223454"/>
                <a:gd name="connsiteY28" fmla="*/ 191240 h 2345413"/>
                <a:gd name="connsiteX29" fmla="*/ 484989 w 6223454"/>
                <a:gd name="connsiteY29" fmla="*/ 191240 h 2345413"/>
                <a:gd name="connsiteX30" fmla="*/ 484989 w 6223454"/>
                <a:gd name="connsiteY30" fmla="*/ 201240 h 2345413"/>
                <a:gd name="connsiteX31" fmla="*/ 498436 w 6223454"/>
                <a:gd name="connsiteY31" fmla="*/ 201240 h 2345413"/>
                <a:gd name="connsiteX32" fmla="*/ 498436 w 6223454"/>
                <a:gd name="connsiteY32" fmla="*/ 211418 h 2345413"/>
                <a:gd name="connsiteX33" fmla="*/ 505249 w 6223454"/>
                <a:gd name="connsiteY33" fmla="*/ 211418 h 2345413"/>
                <a:gd name="connsiteX34" fmla="*/ 505249 w 6223454"/>
                <a:gd name="connsiteY34" fmla="*/ 221417 h 2345413"/>
                <a:gd name="connsiteX35" fmla="*/ 532143 w 6223454"/>
                <a:gd name="connsiteY35" fmla="*/ 221417 h 2345413"/>
                <a:gd name="connsiteX36" fmla="*/ 532143 w 6223454"/>
                <a:gd name="connsiteY36" fmla="*/ 262129 h 2345413"/>
                <a:gd name="connsiteX37" fmla="*/ 538956 w 6223454"/>
                <a:gd name="connsiteY37" fmla="*/ 262129 h 2345413"/>
                <a:gd name="connsiteX38" fmla="*/ 538956 w 6223454"/>
                <a:gd name="connsiteY38" fmla="*/ 282485 h 2345413"/>
                <a:gd name="connsiteX39" fmla="*/ 545590 w 6223454"/>
                <a:gd name="connsiteY39" fmla="*/ 282485 h 2345413"/>
                <a:gd name="connsiteX40" fmla="*/ 545590 w 6223454"/>
                <a:gd name="connsiteY40" fmla="*/ 302841 h 2345413"/>
                <a:gd name="connsiteX41" fmla="*/ 559037 w 6223454"/>
                <a:gd name="connsiteY41" fmla="*/ 302841 h 2345413"/>
                <a:gd name="connsiteX42" fmla="*/ 559037 w 6223454"/>
                <a:gd name="connsiteY42" fmla="*/ 313198 h 2345413"/>
                <a:gd name="connsiteX43" fmla="*/ 572663 w 6223454"/>
                <a:gd name="connsiteY43" fmla="*/ 313198 h 2345413"/>
                <a:gd name="connsiteX44" fmla="*/ 572663 w 6223454"/>
                <a:gd name="connsiteY44" fmla="*/ 366052 h 2345413"/>
                <a:gd name="connsiteX45" fmla="*/ 579297 w 6223454"/>
                <a:gd name="connsiteY45" fmla="*/ 366052 h 2345413"/>
                <a:gd name="connsiteX46" fmla="*/ 579297 w 6223454"/>
                <a:gd name="connsiteY46" fmla="*/ 398194 h 2345413"/>
                <a:gd name="connsiteX47" fmla="*/ 585931 w 6223454"/>
                <a:gd name="connsiteY47" fmla="*/ 398194 h 2345413"/>
                <a:gd name="connsiteX48" fmla="*/ 585931 w 6223454"/>
                <a:gd name="connsiteY48" fmla="*/ 409086 h 2345413"/>
                <a:gd name="connsiteX49" fmla="*/ 592923 w 6223454"/>
                <a:gd name="connsiteY49" fmla="*/ 409086 h 2345413"/>
                <a:gd name="connsiteX50" fmla="*/ 592923 w 6223454"/>
                <a:gd name="connsiteY50" fmla="*/ 430692 h 2345413"/>
                <a:gd name="connsiteX51" fmla="*/ 599557 w 6223454"/>
                <a:gd name="connsiteY51" fmla="*/ 430692 h 2345413"/>
                <a:gd name="connsiteX52" fmla="*/ 599557 w 6223454"/>
                <a:gd name="connsiteY52" fmla="*/ 452298 h 2345413"/>
                <a:gd name="connsiteX53" fmla="*/ 606191 w 6223454"/>
                <a:gd name="connsiteY53" fmla="*/ 452298 h 2345413"/>
                <a:gd name="connsiteX54" fmla="*/ 606191 w 6223454"/>
                <a:gd name="connsiteY54" fmla="*/ 463190 h 2345413"/>
                <a:gd name="connsiteX55" fmla="*/ 619817 w 6223454"/>
                <a:gd name="connsiteY55" fmla="*/ 463190 h 2345413"/>
                <a:gd name="connsiteX56" fmla="*/ 619817 w 6223454"/>
                <a:gd name="connsiteY56" fmla="*/ 474261 h 2345413"/>
                <a:gd name="connsiteX57" fmla="*/ 646532 w 6223454"/>
                <a:gd name="connsiteY57" fmla="*/ 474261 h 2345413"/>
                <a:gd name="connsiteX58" fmla="*/ 646532 w 6223454"/>
                <a:gd name="connsiteY58" fmla="*/ 485153 h 2345413"/>
                <a:gd name="connsiteX59" fmla="*/ 660158 w 6223454"/>
                <a:gd name="connsiteY59" fmla="*/ 485153 h 2345413"/>
                <a:gd name="connsiteX60" fmla="*/ 660158 w 6223454"/>
                <a:gd name="connsiteY60" fmla="*/ 506938 h 2345413"/>
                <a:gd name="connsiteX61" fmla="*/ 673605 w 6223454"/>
                <a:gd name="connsiteY61" fmla="*/ 506938 h 2345413"/>
                <a:gd name="connsiteX62" fmla="*/ 673605 w 6223454"/>
                <a:gd name="connsiteY62" fmla="*/ 528901 h 2345413"/>
                <a:gd name="connsiteX63" fmla="*/ 727394 w 6223454"/>
                <a:gd name="connsiteY63" fmla="*/ 528901 h 2345413"/>
                <a:gd name="connsiteX64" fmla="*/ 727394 w 6223454"/>
                <a:gd name="connsiteY64" fmla="*/ 539793 h 2345413"/>
                <a:gd name="connsiteX65" fmla="*/ 754288 w 6223454"/>
                <a:gd name="connsiteY65" fmla="*/ 539793 h 2345413"/>
                <a:gd name="connsiteX66" fmla="*/ 754288 w 6223454"/>
                <a:gd name="connsiteY66" fmla="*/ 550686 h 2345413"/>
                <a:gd name="connsiteX67" fmla="*/ 781361 w 6223454"/>
                <a:gd name="connsiteY67" fmla="*/ 550686 h 2345413"/>
                <a:gd name="connsiteX68" fmla="*/ 781361 w 6223454"/>
                <a:gd name="connsiteY68" fmla="*/ 561578 h 2345413"/>
                <a:gd name="connsiteX69" fmla="*/ 788174 w 6223454"/>
                <a:gd name="connsiteY69" fmla="*/ 561578 h 2345413"/>
                <a:gd name="connsiteX70" fmla="*/ 788174 w 6223454"/>
                <a:gd name="connsiteY70" fmla="*/ 572649 h 2345413"/>
                <a:gd name="connsiteX71" fmla="*/ 794808 w 6223454"/>
                <a:gd name="connsiteY71" fmla="*/ 572649 h 2345413"/>
                <a:gd name="connsiteX72" fmla="*/ 794808 w 6223454"/>
                <a:gd name="connsiteY72" fmla="*/ 583541 h 2345413"/>
                <a:gd name="connsiteX73" fmla="*/ 801621 w 6223454"/>
                <a:gd name="connsiteY73" fmla="*/ 583541 h 2345413"/>
                <a:gd name="connsiteX74" fmla="*/ 801621 w 6223454"/>
                <a:gd name="connsiteY74" fmla="*/ 594433 h 2345413"/>
                <a:gd name="connsiteX75" fmla="*/ 808255 w 6223454"/>
                <a:gd name="connsiteY75" fmla="*/ 594433 h 2345413"/>
                <a:gd name="connsiteX76" fmla="*/ 808255 w 6223454"/>
                <a:gd name="connsiteY76" fmla="*/ 605504 h 2345413"/>
                <a:gd name="connsiteX77" fmla="*/ 815068 w 6223454"/>
                <a:gd name="connsiteY77" fmla="*/ 605504 h 2345413"/>
                <a:gd name="connsiteX78" fmla="*/ 815068 w 6223454"/>
                <a:gd name="connsiteY78" fmla="*/ 627467 h 2345413"/>
                <a:gd name="connsiteX79" fmla="*/ 821881 w 6223454"/>
                <a:gd name="connsiteY79" fmla="*/ 627467 h 2345413"/>
                <a:gd name="connsiteX80" fmla="*/ 821881 w 6223454"/>
                <a:gd name="connsiteY80" fmla="*/ 649252 h 2345413"/>
                <a:gd name="connsiteX81" fmla="*/ 835149 w 6223454"/>
                <a:gd name="connsiteY81" fmla="*/ 649252 h 2345413"/>
                <a:gd name="connsiteX82" fmla="*/ 835149 w 6223454"/>
                <a:gd name="connsiteY82" fmla="*/ 682286 h 2345413"/>
                <a:gd name="connsiteX83" fmla="*/ 855409 w 6223454"/>
                <a:gd name="connsiteY83" fmla="*/ 682286 h 2345413"/>
                <a:gd name="connsiteX84" fmla="*/ 855409 w 6223454"/>
                <a:gd name="connsiteY84" fmla="*/ 727284 h 2345413"/>
                <a:gd name="connsiteX85" fmla="*/ 862222 w 6223454"/>
                <a:gd name="connsiteY85" fmla="*/ 727284 h 2345413"/>
                <a:gd name="connsiteX86" fmla="*/ 862222 w 6223454"/>
                <a:gd name="connsiteY86" fmla="*/ 738533 h 2345413"/>
                <a:gd name="connsiteX87" fmla="*/ 868856 w 6223454"/>
                <a:gd name="connsiteY87" fmla="*/ 738533 h 2345413"/>
                <a:gd name="connsiteX88" fmla="*/ 868856 w 6223454"/>
                <a:gd name="connsiteY88" fmla="*/ 749961 h 2345413"/>
                <a:gd name="connsiteX89" fmla="*/ 875669 w 6223454"/>
                <a:gd name="connsiteY89" fmla="*/ 749961 h 2345413"/>
                <a:gd name="connsiteX90" fmla="*/ 875669 w 6223454"/>
                <a:gd name="connsiteY90" fmla="*/ 772460 h 2345413"/>
                <a:gd name="connsiteX91" fmla="*/ 882482 w 6223454"/>
                <a:gd name="connsiteY91" fmla="*/ 772460 h 2345413"/>
                <a:gd name="connsiteX92" fmla="*/ 882482 w 6223454"/>
                <a:gd name="connsiteY92" fmla="*/ 783888 h 2345413"/>
                <a:gd name="connsiteX93" fmla="*/ 889116 w 6223454"/>
                <a:gd name="connsiteY93" fmla="*/ 783888 h 2345413"/>
                <a:gd name="connsiteX94" fmla="*/ 889116 w 6223454"/>
                <a:gd name="connsiteY94" fmla="*/ 795316 h 2345413"/>
                <a:gd name="connsiteX95" fmla="*/ 895750 w 6223454"/>
                <a:gd name="connsiteY95" fmla="*/ 795316 h 2345413"/>
                <a:gd name="connsiteX96" fmla="*/ 895750 w 6223454"/>
                <a:gd name="connsiteY96" fmla="*/ 818172 h 2345413"/>
                <a:gd name="connsiteX97" fmla="*/ 902563 w 6223454"/>
                <a:gd name="connsiteY97" fmla="*/ 818172 h 2345413"/>
                <a:gd name="connsiteX98" fmla="*/ 902563 w 6223454"/>
                <a:gd name="connsiteY98" fmla="*/ 852277 h 2345413"/>
                <a:gd name="connsiteX99" fmla="*/ 1037213 w 6223454"/>
                <a:gd name="connsiteY99" fmla="*/ 852277 h 2345413"/>
                <a:gd name="connsiteX100" fmla="*/ 1037213 w 6223454"/>
                <a:gd name="connsiteY100" fmla="*/ 863705 h 2345413"/>
                <a:gd name="connsiteX101" fmla="*/ 1050839 w 6223454"/>
                <a:gd name="connsiteY101" fmla="*/ 863705 h 2345413"/>
                <a:gd name="connsiteX102" fmla="*/ 1050839 w 6223454"/>
                <a:gd name="connsiteY102" fmla="*/ 874954 h 2345413"/>
                <a:gd name="connsiteX103" fmla="*/ 1084367 w 6223454"/>
                <a:gd name="connsiteY103" fmla="*/ 874954 h 2345413"/>
                <a:gd name="connsiteX104" fmla="*/ 1084367 w 6223454"/>
                <a:gd name="connsiteY104" fmla="*/ 886561 h 2345413"/>
                <a:gd name="connsiteX105" fmla="*/ 1091180 w 6223454"/>
                <a:gd name="connsiteY105" fmla="*/ 886561 h 2345413"/>
                <a:gd name="connsiteX106" fmla="*/ 1091180 w 6223454"/>
                <a:gd name="connsiteY106" fmla="*/ 897810 h 2345413"/>
                <a:gd name="connsiteX107" fmla="*/ 1097993 w 6223454"/>
                <a:gd name="connsiteY107" fmla="*/ 897810 h 2345413"/>
                <a:gd name="connsiteX108" fmla="*/ 1097993 w 6223454"/>
                <a:gd name="connsiteY108" fmla="*/ 932094 h 2345413"/>
                <a:gd name="connsiteX109" fmla="*/ 1138334 w 6223454"/>
                <a:gd name="connsiteY109" fmla="*/ 932094 h 2345413"/>
                <a:gd name="connsiteX110" fmla="*/ 1138334 w 6223454"/>
                <a:gd name="connsiteY110" fmla="*/ 967271 h 2345413"/>
                <a:gd name="connsiteX111" fmla="*/ 1144968 w 6223454"/>
                <a:gd name="connsiteY111" fmla="*/ 967271 h 2345413"/>
                <a:gd name="connsiteX112" fmla="*/ 1144968 w 6223454"/>
                <a:gd name="connsiteY112" fmla="*/ 1026554 h 2345413"/>
                <a:gd name="connsiteX113" fmla="*/ 1158594 w 6223454"/>
                <a:gd name="connsiteY113" fmla="*/ 1026554 h 2345413"/>
                <a:gd name="connsiteX114" fmla="*/ 1158594 w 6223454"/>
                <a:gd name="connsiteY114" fmla="*/ 1050660 h 2345413"/>
                <a:gd name="connsiteX115" fmla="*/ 1165228 w 6223454"/>
                <a:gd name="connsiteY115" fmla="*/ 1050660 h 2345413"/>
                <a:gd name="connsiteX116" fmla="*/ 1165228 w 6223454"/>
                <a:gd name="connsiteY116" fmla="*/ 1062802 h 2345413"/>
                <a:gd name="connsiteX117" fmla="*/ 1172041 w 6223454"/>
                <a:gd name="connsiteY117" fmla="*/ 1062802 h 2345413"/>
                <a:gd name="connsiteX118" fmla="*/ 1172041 w 6223454"/>
                <a:gd name="connsiteY118" fmla="*/ 1074944 h 2345413"/>
                <a:gd name="connsiteX119" fmla="*/ 1178675 w 6223454"/>
                <a:gd name="connsiteY119" fmla="*/ 1074944 h 2345413"/>
                <a:gd name="connsiteX120" fmla="*/ 1178675 w 6223454"/>
                <a:gd name="connsiteY120" fmla="*/ 1087086 h 2345413"/>
                <a:gd name="connsiteX121" fmla="*/ 1185488 w 6223454"/>
                <a:gd name="connsiteY121" fmla="*/ 1087086 h 2345413"/>
                <a:gd name="connsiteX122" fmla="*/ 1185488 w 6223454"/>
                <a:gd name="connsiteY122" fmla="*/ 1099050 h 2345413"/>
                <a:gd name="connsiteX123" fmla="*/ 1205569 w 6223454"/>
                <a:gd name="connsiteY123" fmla="*/ 1099050 h 2345413"/>
                <a:gd name="connsiteX124" fmla="*/ 1205569 w 6223454"/>
                <a:gd name="connsiteY124" fmla="*/ 1111371 h 2345413"/>
                <a:gd name="connsiteX125" fmla="*/ 1300057 w 6223454"/>
                <a:gd name="connsiteY125" fmla="*/ 1111371 h 2345413"/>
                <a:gd name="connsiteX126" fmla="*/ 1300057 w 6223454"/>
                <a:gd name="connsiteY126" fmla="*/ 1123334 h 2345413"/>
                <a:gd name="connsiteX127" fmla="*/ 1320317 w 6223454"/>
                <a:gd name="connsiteY127" fmla="*/ 1123334 h 2345413"/>
                <a:gd name="connsiteX128" fmla="*/ 1320317 w 6223454"/>
                <a:gd name="connsiteY128" fmla="*/ 1135477 h 2345413"/>
                <a:gd name="connsiteX129" fmla="*/ 1347032 w 6223454"/>
                <a:gd name="connsiteY129" fmla="*/ 1135477 h 2345413"/>
                <a:gd name="connsiteX130" fmla="*/ 1347032 w 6223454"/>
                <a:gd name="connsiteY130" fmla="*/ 1147440 h 2345413"/>
                <a:gd name="connsiteX131" fmla="*/ 1373926 w 6223454"/>
                <a:gd name="connsiteY131" fmla="*/ 1147440 h 2345413"/>
                <a:gd name="connsiteX132" fmla="*/ 1373926 w 6223454"/>
                <a:gd name="connsiteY132" fmla="*/ 1171725 h 2345413"/>
                <a:gd name="connsiteX133" fmla="*/ 1380918 w 6223454"/>
                <a:gd name="connsiteY133" fmla="*/ 1171725 h 2345413"/>
                <a:gd name="connsiteX134" fmla="*/ 1380918 w 6223454"/>
                <a:gd name="connsiteY134" fmla="*/ 1183867 h 2345413"/>
                <a:gd name="connsiteX135" fmla="*/ 1387552 w 6223454"/>
                <a:gd name="connsiteY135" fmla="*/ 1183867 h 2345413"/>
                <a:gd name="connsiteX136" fmla="*/ 1387552 w 6223454"/>
                <a:gd name="connsiteY136" fmla="*/ 1207973 h 2345413"/>
                <a:gd name="connsiteX137" fmla="*/ 1400999 w 6223454"/>
                <a:gd name="connsiteY137" fmla="*/ 1207973 h 2345413"/>
                <a:gd name="connsiteX138" fmla="*/ 1400999 w 6223454"/>
                <a:gd name="connsiteY138" fmla="*/ 1232257 h 2345413"/>
                <a:gd name="connsiteX139" fmla="*/ 1414446 w 6223454"/>
                <a:gd name="connsiteY139" fmla="*/ 1232257 h 2345413"/>
                <a:gd name="connsiteX140" fmla="*/ 1414446 w 6223454"/>
                <a:gd name="connsiteY140" fmla="*/ 1256899 h 2345413"/>
                <a:gd name="connsiteX141" fmla="*/ 1421259 w 6223454"/>
                <a:gd name="connsiteY141" fmla="*/ 1256899 h 2345413"/>
                <a:gd name="connsiteX142" fmla="*/ 1421259 w 6223454"/>
                <a:gd name="connsiteY142" fmla="*/ 1294040 h 2345413"/>
                <a:gd name="connsiteX143" fmla="*/ 1427893 w 6223454"/>
                <a:gd name="connsiteY143" fmla="*/ 1294040 h 2345413"/>
                <a:gd name="connsiteX144" fmla="*/ 1427893 w 6223454"/>
                <a:gd name="connsiteY144" fmla="*/ 1306539 h 2345413"/>
                <a:gd name="connsiteX145" fmla="*/ 1434706 w 6223454"/>
                <a:gd name="connsiteY145" fmla="*/ 1306539 h 2345413"/>
                <a:gd name="connsiteX146" fmla="*/ 1434706 w 6223454"/>
                <a:gd name="connsiteY146" fmla="*/ 1319396 h 2345413"/>
                <a:gd name="connsiteX147" fmla="*/ 1448153 w 6223454"/>
                <a:gd name="connsiteY147" fmla="*/ 1319396 h 2345413"/>
                <a:gd name="connsiteX148" fmla="*/ 1448153 w 6223454"/>
                <a:gd name="connsiteY148" fmla="*/ 1332431 h 2345413"/>
                <a:gd name="connsiteX149" fmla="*/ 1454787 w 6223454"/>
                <a:gd name="connsiteY149" fmla="*/ 1332431 h 2345413"/>
                <a:gd name="connsiteX150" fmla="*/ 1454787 w 6223454"/>
                <a:gd name="connsiteY150" fmla="*/ 1345644 h 2345413"/>
                <a:gd name="connsiteX151" fmla="*/ 1468413 w 6223454"/>
                <a:gd name="connsiteY151" fmla="*/ 1345644 h 2345413"/>
                <a:gd name="connsiteX152" fmla="*/ 1468413 w 6223454"/>
                <a:gd name="connsiteY152" fmla="*/ 1358858 h 2345413"/>
                <a:gd name="connsiteX153" fmla="*/ 1481860 w 6223454"/>
                <a:gd name="connsiteY153" fmla="*/ 1358858 h 2345413"/>
                <a:gd name="connsiteX154" fmla="*/ 1481860 w 6223454"/>
                <a:gd name="connsiteY154" fmla="*/ 1372786 h 2345413"/>
                <a:gd name="connsiteX155" fmla="*/ 1515567 w 6223454"/>
                <a:gd name="connsiteY155" fmla="*/ 1372786 h 2345413"/>
                <a:gd name="connsiteX156" fmla="*/ 1515567 w 6223454"/>
                <a:gd name="connsiteY156" fmla="*/ 1386892 h 2345413"/>
                <a:gd name="connsiteX157" fmla="*/ 1535648 w 6223454"/>
                <a:gd name="connsiteY157" fmla="*/ 1386892 h 2345413"/>
                <a:gd name="connsiteX158" fmla="*/ 1535648 w 6223454"/>
                <a:gd name="connsiteY158" fmla="*/ 1400998 h 2345413"/>
                <a:gd name="connsiteX159" fmla="*/ 1596249 w 6223454"/>
                <a:gd name="connsiteY159" fmla="*/ 1400998 h 2345413"/>
                <a:gd name="connsiteX160" fmla="*/ 1596249 w 6223454"/>
                <a:gd name="connsiteY160" fmla="*/ 1415283 h 2345413"/>
                <a:gd name="connsiteX161" fmla="*/ 1609876 w 6223454"/>
                <a:gd name="connsiteY161" fmla="*/ 1415283 h 2345413"/>
                <a:gd name="connsiteX162" fmla="*/ 1609876 w 6223454"/>
                <a:gd name="connsiteY162" fmla="*/ 1429568 h 2345413"/>
                <a:gd name="connsiteX163" fmla="*/ 1630136 w 6223454"/>
                <a:gd name="connsiteY163" fmla="*/ 1429568 h 2345413"/>
                <a:gd name="connsiteX164" fmla="*/ 1630136 w 6223454"/>
                <a:gd name="connsiteY164" fmla="*/ 1444032 h 2345413"/>
                <a:gd name="connsiteX165" fmla="*/ 1657030 w 6223454"/>
                <a:gd name="connsiteY165" fmla="*/ 1444032 h 2345413"/>
                <a:gd name="connsiteX166" fmla="*/ 1657030 w 6223454"/>
                <a:gd name="connsiteY166" fmla="*/ 1458138 h 2345413"/>
                <a:gd name="connsiteX167" fmla="*/ 1704005 w 6223454"/>
                <a:gd name="connsiteY167" fmla="*/ 1458138 h 2345413"/>
                <a:gd name="connsiteX168" fmla="*/ 1704005 w 6223454"/>
                <a:gd name="connsiteY168" fmla="*/ 1473138 h 2345413"/>
                <a:gd name="connsiteX169" fmla="*/ 1710818 w 6223454"/>
                <a:gd name="connsiteY169" fmla="*/ 1473138 h 2345413"/>
                <a:gd name="connsiteX170" fmla="*/ 1710818 w 6223454"/>
                <a:gd name="connsiteY170" fmla="*/ 1503136 h 2345413"/>
                <a:gd name="connsiteX171" fmla="*/ 1731078 w 6223454"/>
                <a:gd name="connsiteY171" fmla="*/ 1503136 h 2345413"/>
                <a:gd name="connsiteX172" fmla="*/ 1731078 w 6223454"/>
                <a:gd name="connsiteY172" fmla="*/ 1518135 h 2345413"/>
                <a:gd name="connsiteX173" fmla="*/ 1771419 w 6223454"/>
                <a:gd name="connsiteY173" fmla="*/ 1518135 h 2345413"/>
                <a:gd name="connsiteX174" fmla="*/ 1771419 w 6223454"/>
                <a:gd name="connsiteY174" fmla="*/ 1533134 h 2345413"/>
                <a:gd name="connsiteX175" fmla="*/ 1784866 w 6223454"/>
                <a:gd name="connsiteY175" fmla="*/ 1533134 h 2345413"/>
                <a:gd name="connsiteX176" fmla="*/ 1784866 w 6223454"/>
                <a:gd name="connsiteY176" fmla="*/ 1563311 h 2345413"/>
                <a:gd name="connsiteX177" fmla="*/ 1953223 w 6223454"/>
                <a:gd name="connsiteY177" fmla="*/ 1563311 h 2345413"/>
                <a:gd name="connsiteX178" fmla="*/ 1953223 w 6223454"/>
                <a:gd name="connsiteY178" fmla="*/ 1578668 h 2345413"/>
                <a:gd name="connsiteX179" fmla="*/ 1960036 w 6223454"/>
                <a:gd name="connsiteY179" fmla="*/ 1578668 h 2345413"/>
                <a:gd name="connsiteX180" fmla="*/ 1960036 w 6223454"/>
                <a:gd name="connsiteY180" fmla="*/ 1593845 h 2345413"/>
                <a:gd name="connsiteX181" fmla="*/ 1973483 w 6223454"/>
                <a:gd name="connsiteY181" fmla="*/ 1593845 h 2345413"/>
                <a:gd name="connsiteX182" fmla="*/ 1973483 w 6223454"/>
                <a:gd name="connsiteY182" fmla="*/ 1609202 h 2345413"/>
                <a:gd name="connsiteX183" fmla="*/ 1980296 w 6223454"/>
                <a:gd name="connsiteY183" fmla="*/ 1609202 h 2345413"/>
                <a:gd name="connsiteX184" fmla="*/ 1980296 w 6223454"/>
                <a:gd name="connsiteY184" fmla="*/ 1624558 h 2345413"/>
                <a:gd name="connsiteX185" fmla="*/ 2060978 w 6223454"/>
                <a:gd name="connsiteY185" fmla="*/ 1624558 h 2345413"/>
                <a:gd name="connsiteX186" fmla="*/ 2060978 w 6223454"/>
                <a:gd name="connsiteY186" fmla="*/ 1640629 h 2345413"/>
                <a:gd name="connsiteX187" fmla="*/ 2088051 w 6223454"/>
                <a:gd name="connsiteY187" fmla="*/ 1640629 h 2345413"/>
                <a:gd name="connsiteX188" fmla="*/ 2088051 w 6223454"/>
                <a:gd name="connsiteY188" fmla="*/ 1656699 h 2345413"/>
                <a:gd name="connsiteX189" fmla="*/ 2121579 w 6223454"/>
                <a:gd name="connsiteY189" fmla="*/ 1656699 h 2345413"/>
                <a:gd name="connsiteX190" fmla="*/ 2121579 w 6223454"/>
                <a:gd name="connsiteY190" fmla="*/ 1672770 h 2345413"/>
                <a:gd name="connsiteX191" fmla="*/ 2175547 w 6223454"/>
                <a:gd name="connsiteY191" fmla="*/ 1672770 h 2345413"/>
                <a:gd name="connsiteX192" fmla="*/ 2175547 w 6223454"/>
                <a:gd name="connsiteY192" fmla="*/ 1688840 h 2345413"/>
                <a:gd name="connsiteX193" fmla="*/ 2182181 w 6223454"/>
                <a:gd name="connsiteY193" fmla="*/ 1688840 h 2345413"/>
                <a:gd name="connsiteX194" fmla="*/ 2182181 w 6223454"/>
                <a:gd name="connsiteY194" fmla="*/ 1704733 h 2345413"/>
                <a:gd name="connsiteX195" fmla="*/ 2229514 w 6223454"/>
                <a:gd name="connsiteY195" fmla="*/ 1704733 h 2345413"/>
                <a:gd name="connsiteX196" fmla="*/ 2229514 w 6223454"/>
                <a:gd name="connsiteY196" fmla="*/ 1736695 h 2345413"/>
                <a:gd name="connsiteX197" fmla="*/ 2263042 w 6223454"/>
                <a:gd name="connsiteY197" fmla="*/ 1736695 h 2345413"/>
                <a:gd name="connsiteX198" fmla="*/ 2263042 w 6223454"/>
                <a:gd name="connsiteY198" fmla="*/ 1753659 h 2345413"/>
                <a:gd name="connsiteX199" fmla="*/ 2289936 w 6223454"/>
                <a:gd name="connsiteY199" fmla="*/ 1753659 h 2345413"/>
                <a:gd name="connsiteX200" fmla="*/ 2289936 w 6223454"/>
                <a:gd name="connsiteY200" fmla="*/ 1771515 h 2345413"/>
                <a:gd name="connsiteX201" fmla="*/ 2296749 w 6223454"/>
                <a:gd name="connsiteY201" fmla="*/ 1771515 h 2345413"/>
                <a:gd name="connsiteX202" fmla="*/ 2296749 w 6223454"/>
                <a:gd name="connsiteY202" fmla="*/ 1789550 h 2345413"/>
                <a:gd name="connsiteX203" fmla="*/ 2303562 w 6223454"/>
                <a:gd name="connsiteY203" fmla="*/ 1789550 h 2345413"/>
                <a:gd name="connsiteX204" fmla="*/ 2303562 w 6223454"/>
                <a:gd name="connsiteY204" fmla="*/ 1807406 h 2345413"/>
                <a:gd name="connsiteX205" fmla="*/ 2505626 w 6223454"/>
                <a:gd name="connsiteY205" fmla="*/ 1807406 h 2345413"/>
                <a:gd name="connsiteX206" fmla="*/ 2505626 w 6223454"/>
                <a:gd name="connsiteY206" fmla="*/ 1825441 h 2345413"/>
                <a:gd name="connsiteX207" fmla="*/ 2552780 w 6223454"/>
                <a:gd name="connsiteY207" fmla="*/ 1825441 h 2345413"/>
                <a:gd name="connsiteX208" fmla="*/ 2552780 w 6223454"/>
                <a:gd name="connsiteY208" fmla="*/ 1844011 h 2345413"/>
                <a:gd name="connsiteX209" fmla="*/ 2673982 w 6223454"/>
                <a:gd name="connsiteY209" fmla="*/ 1844011 h 2345413"/>
                <a:gd name="connsiteX210" fmla="*/ 2673982 w 6223454"/>
                <a:gd name="connsiteY210" fmla="*/ 1862581 h 2345413"/>
                <a:gd name="connsiteX211" fmla="*/ 2848973 w 6223454"/>
                <a:gd name="connsiteY211" fmla="*/ 1862581 h 2345413"/>
                <a:gd name="connsiteX212" fmla="*/ 2848973 w 6223454"/>
                <a:gd name="connsiteY212" fmla="*/ 1883652 h 2345413"/>
                <a:gd name="connsiteX213" fmla="*/ 2876046 w 6223454"/>
                <a:gd name="connsiteY213" fmla="*/ 1883652 h 2345413"/>
                <a:gd name="connsiteX214" fmla="*/ 2876046 w 6223454"/>
                <a:gd name="connsiteY214" fmla="*/ 1927578 h 2345413"/>
                <a:gd name="connsiteX215" fmla="*/ 3010696 w 6223454"/>
                <a:gd name="connsiteY215" fmla="*/ 1927578 h 2345413"/>
                <a:gd name="connsiteX216" fmla="*/ 3010696 w 6223454"/>
                <a:gd name="connsiteY216" fmla="*/ 1950791 h 2345413"/>
                <a:gd name="connsiteX217" fmla="*/ 3118451 w 6223454"/>
                <a:gd name="connsiteY217" fmla="*/ 1950791 h 2345413"/>
                <a:gd name="connsiteX218" fmla="*/ 3118451 w 6223454"/>
                <a:gd name="connsiteY218" fmla="*/ 1974004 h 2345413"/>
                <a:gd name="connsiteX219" fmla="*/ 3125264 w 6223454"/>
                <a:gd name="connsiteY219" fmla="*/ 1974004 h 2345413"/>
                <a:gd name="connsiteX220" fmla="*/ 3125264 w 6223454"/>
                <a:gd name="connsiteY220" fmla="*/ 1997217 h 2345413"/>
                <a:gd name="connsiteX221" fmla="*/ 3212759 w 6223454"/>
                <a:gd name="connsiteY221" fmla="*/ 1997217 h 2345413"/>
                <a:gd name="connsiteX222" fmla="*/ 3212759 w 6223454"/>
                <a:gd name="connsiteY222" fmla="*/ 2020430 h 2345413"/>
                <a:gd name="connsiteX223" fmla="*/ 3401376 w 6223454"/>
                <a:gd name="connsiteY223" fmla="*/ 2020430 h 2345413"/>
                <a:gd name="connsiteX224" fmla="*/ 3401376 w 6223454"/>
                <a:gd name="connsiteY224" fmla="*/ 2045429 h 2345413"/>
                <a:gd name="connsiteX225" fmla="*/ 3583179 w 6223454"/>
                <a:gd name="connsiteY225" fmla="*/ 2045429 h 2345413"/>
                <a:gd name="connsiteX226" fmla="*/ 3583179 w 6223454"/>
                <a:gd name="connsiteY226" fmla="*/ 2070428 h 2345413"/>
                <a:gd name="connsiteX227" fmla="*/ 3657228 w 6223454"/>
                <a:gd name="connsiteY227" fmla="*/ 2070428 h 2345413"/>
                <a:gd name="connsiteX228" fmla="*/ 3657228 w 6223454"/>
                <a:gd name="connsiteY228" fmla="*/ 2095426 h 2345413"/>
                <a:gd name="connsiteX229" fmla="*/ 4303760 w 6223454"/>
                <a:gd name="connsiteY229" fmla="*/ 2095426 h 2345413"/>
                <a:gd name="connsiteX230" fmla="*/ 4303760 w 6223454"/>
                <a:gd name="connsiteY230" fmla="*/ 2126675 h 2345413"/>
                <a:gd name="connsiteX231" fmla="*/ 6223454 w 6223454"/>
                <a:gd name="connsiteY231" fmla="*/ 2126675 h 2345413"/>
                <a:gd name="connsiteX232" fmla="*/ 6223454 w 6223454"/>
                <a:gd name="connsiteY232" fmla="*/ 2345414 h 234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6223454" h="2345413">
                  <a:moveTo>
                    <a:pt x="0" y="0"/>
                  </a:moveTo>
                  <a:lnTo>
                    <a:pt x="114568" y="0"/>
                  </a:lnTo>
                  <a:lnTo>
                    <a:pt x="114568" y="10178"/>
                  </a:lnTo>
                  <a:lnTo>
                    <a:pt x="154910" y="10178"/>
                  </a:lnTo>
                  <a:lnTo>
                    <a:pt x="154910" y="20178"/>
                  </a:lnTo>
                  <a:lnTo>
                    <a:pt x="195430" y="20178"/>
                  </a:lnTo>
                  <a:lnTo>
                    <a:pt x="195430" y="30177"/>
                  </a:lnTo>
                  <a:lnTo>
                    <a:pt x="222324" y="30177"/>
                  </a:lnTo>
                  <a:lnTo>
                    <a:pt x="222324" y="40176"/>
                  </a:lnTo>
                  <a:lnTo>
                    <a:pt x="256031" y="40176"/>
                  </a:lnTo>
                  <a:lnTo>
                    <a:pt x="256031" y="50176"/>
                  </a:lnTo>
                  <a:lnTo>
                    <a:pt x="262844" y="50176"/>
                  </a:lnTo>
                  <a:lnTo>
                    <a:pt x="262844" y="60175"/>
                  </a:lnTo>
                  <a:lnTo>
                    <a:pt x="276112" y="60175"/>
                  </a:lnTo>
                  <a:lnTo>
                    <a:pt x="276112" y="70175"/>
                  </a:lnTo>
                  <a:lnTo>
                    <a:pt x="283104" y="70175"/>
                  </a:lnTo>
                  <a:lnTo>
                    <a:pt x="283104" y="100530"/>
                  </a:lnTo>
                  <a:lnTo>
                    <a:pt x="289738" y="100530"/>
                  </a:lnTo>
                  <a:lnTo>
                    <a:pt x="289738" y="120708"/>
                  </a:lnTo>
                  <a:lnTo>
                    <a:pt x="296372" y="120708"/>
                  </a:lnTo>
                  <a:lnTo>
                    <a:pt x="296372" y="130529"/>
                  </a:lnTo>
                  <a:lnTo>
                    <a:pt x="303185" y="130529"/>
                  </a:lnTo>
                  <a:lnTo>
                    <a:pt x="303185" y="150706"/>
                  </a:lnTo>
                  <a:lnTo>
                    <a:pt x="316632" y="150706"/>
                  </a:lnTo>
                  <a:lnTo>
                    <a:pt x="316632" y="160884"/>
                  </a:lnTo>
                  <a:lnTo>
                    <a:pt x="330079" y="160884"/>
                  </a:lnTo>
                  <a:lnTo>
                    <a:pt x="330079" y="170884"/>
                  </a:lnTo>
                  <a:lnTo>
                    <a:pt x="451461" y="170884"/>
                  </a:lnTo>
                  <a:lnTo>
                    <a:pt x="451461" y="191240"/>
                  </a:lnTo>
                  <a:lnTo>
                    <a:pt x="484989" y="191240"/>
                  </a:lnTo>
                  <a:lnTo>
                    <a:pt x="484989" y="201240"/>
                  </a:lnTo>
                  <a:lnTo>
                    <a:pt x="498436" y="201240"/>
                  </a:lnTo>
                  <a:lnTo>
                    <a:pt x="498436" y="211418"/>
                  </a:lnTo>
                  <a:lnTo>
                    <a:pt x="505249" y="211418"/>
                  </a:lnTo>
                  <a:lnTo>
                    <a:pt x="505249" y="221417"/>
                  </a:lnTo>
                  <a:lnTo>
                    <a:pt x="532143" y="221417"/>
                  </a:lnTo>
                  <a:lnTo>
                    <a:pt x="532143" y="262129"/>
                  </a:lnTo>
                  <a:lnTo>
                    <a:pt x="538956" y="262129"/>
                  </a:lnTo>
                  <a:lnTo>
                    <a:pt x="538956" y="282485"/>
                  </a:lnTo>
                  <a:lnTo>
                    <a:pt x="545590" y="282485"/>
                  </a:lnTo>
                  <a:lnTo>
                    <a:pt x="545590" y="302841"/>
                  </a:lnTo>
                  <a:lnTo>
                    <a:pt x="559037" y="302841"/>
                  </a:lnTo>
                  <a:lnTo>
                    <a:pt x="559037" y="313198"/>
                  </a:lnTo>
                  <a:lnTo>
                    <a:pt x="572663" y="313198"/>
                  </a:lnTo>
                  <a:lnTo>
                    <a:pt x="572663" y="366052"/>
                  </a:lnTo>
                  <a:lnTo>
                    <a:pt x="579297" y="366052"/>
                  </a:lnTo>
                  <a:lnTo>
                    <a:pt x="579297" y="398194"/>
                  </a:lnTo>
                  <a:lnTo>
                    <a:pt x="585931" y="398194"/>
                  </a:lnTo>
                  <a:lnTo>
                    <a:pt x="585931" y="409086"/>
                  </a:lnTo>
                  <a:lnTo>
                    <a:pt x="592923" y="409086"/>
                  </a:lnTo>
                  <a:lnTo>
                    <a:pt x="592923" y="430692"/>
                  </a:lnTo>
                  <a:lnTo>
                    <a:pt x="599557" y="430692"/>
                  </a:lnTo>
                  <a:lnTo>
                    <a:pt x="599557" y="452298"/>
                  </a:lnTo>
                  <a:lnTo>
                    <a:pt x="606191" y="452298"/>
                  </a:lnTo>
                  <a:lnTo>
                    <a:pt x="606191" y="463190"/>
                  </a:lnTo>
                  <a:lnTo>
                    <a:pt x="619817" y="463190"/>
                  </a:lnTo>
                  <a:lnTo>
                    <a:pt x="619817" y="474261"/>
                  </a:lnTo>
                  <a:lnTo>
                    <a:pt x="646532" y="474261"/>
                  </a:lnTo>
                  <a:lnTo>
                    <a:pt x="646532" y="485153"/>
                  </a:lnTo>
                  <a:lnTo>
                    <a:pt x="660158" y="485153"/>
                  </a:lnTo>
                  <a:lnTo>
                    <a:pt x="660158" y="506938"/>
                  </a:lnTo>
                  <a:lnTo>
                    <a:pt x="673605" y="506938"/>
                  </a:lnTo>
                  <a:lnTo>
                    <a:pt x="673605" y="528901"/>
                  </a:lnTo>
                  <a:lnTo>
                    <a:pt x="727394" y="528901"/>
                  </a:lnTo>
                  <a:lnTo>
                    <a:pt x="727394" y="539793"/>
                  </a:lnTo>
                  <a:lnTo>
                    <a:pt x="754288" y="539793"/>
                  </a:lnTo>
                  <a:lnTo>
                    <a:pt x="754288" y="550686"/>
                  </a:lnTo>
                  <a:lnTo>
                    <a:pt x="781361" y="550686"/>
                  </a:lnTo>
                  <a:lnTo>
                    <a:pt x="781361" y="561578"/>
                  </a:lnTo>
                  <a:lnTo>
                    <a:pt x="788174" y="561578"/>
                  </a:lnTo>
                  <a:lnTo>
                    <a:pt x="788174" y="572649"/>
                  </a:lnTo>
                  <a:lnTo>
                    <a:pt x="794808" y="572649"/>
                  </a:lnTo>
                  <a:lnTo>
                    <a:pt x="794808" y="583541"/>
                  </a:lnTo>
                  <a:lnTo>
                    <a:pt x="801621" y="583541"/>
                  </a:lnTo>
                  <a:lnTo>
                    <a:pt x="801621" y="594433"/>
                  </a:lnTo>
                  <a:lnTo>
                    <a:pt x="808255" y="594433"/>
                  </a:lnTo>
                  <a:lnTo>
                    <a:pt x="808255" y="605504"/>
                  </a:lnTo>
                  <a:lnTo>
                    <a:pt x="815068" y="605504"/>
                  </a:lnTo>
                  <a:lnTo>
                    <a:pt x="815068" y="627467"/>
                  </a:lnTo>
                  <a:lnTo>
                    <a:pt x="821881" y="627467"/>
                  </a:lnTo>
                  <a:lnTo>
                    <a:pt x="821881" y="649252"/>
                  </a:lnTo>
                  <a:lnTo>
                    <a:pt x="835149" y="649252"/>
                  </a:lnTo>
                  <a:lnTo>
                    <a:pt x="835149" y="682286"/>
                  </a:lnTo>
                  <a:lnTo>
                    <a:pt x="855409" y="682286"/>
                  </a:lnTo>
                  <a:lnTo>
                    <a:pt x="855409" y="727284"/>
                  </a:lnTo>
                  <a:lnTo>
                    <a:pt x="862222" y="727284"/>
                  </a:lnTo>
                  <a:lnTo>
                    <a:pt x="862222" y="738533"/>
                  </a:lnTo>
                  <a:lnTo>
                    <a:pt x="868856" y="738533"/>
                  </a:lnTo>
                  <a:lnTo>
                    <a:pt x="868856" y="749961"/>
                  </a:lnTo>
                  <a:lnTo>
                    <a:pt x="875669" y="749961"/>
                  </a:lnTo>
                  <a:lnTo>
                    <a:pt x="875669" y="772460"/>
                  </a:lnTo>
                  <a:lnTo>
                    <a:pt x="882482" y="772460"/>
                  </a:lnTo>
                  <a:lnTo>
                    <a:pt x="882482" y="783888"/>
                  </a:lnTo>
                  <a:lnTo>
                    <a:pt x="889116" y="783888"/>
                  </a:lnTo>
                  <a:lnTo>
                    <a:pt x="889116" y="795316"/>
                  </a:lnTo>
                  <a:lnTo>
                    <a:pt x="895750" y="795316"/>
                  </a:lnTo>
                  <a:lnTo>
                    <a:pt x="895750" y="818172"/>
                  </a:lnTo>
                  <a:lnTo>
                    <a:pt x="902563" y="818172"/>
                  </a:lnTo>
                  <a:lnTo>
                    <a:pt x="902563" y="852277"/>
                  </a:lnTo>
                  <a:lnTo>
                    <a:pt x="1037213" y="852277"/>
                  </a:lnTo>
                  <a:lnTo>
                    <a:pt x="1037213" y="863705"/>
                  </a:lnTo>
                  <a:lnTo>
                    <a:pt x="1050839" y="863705"/>
                  </a:lnTo>
                  <a:lnTo>
                    <a:pt x="1050839" y="874954"/>
                  </a:lnTo>
                  <a:lnTo>
                    <a:pt x="1084367" y="874954"/>
                  </a:lnTo>
                  <a:lnTo>
                    <a:pt x="1084367" y="886561"/>
                  </a:lnTo>
                  <a:lnTo>
                    <a:pt x="1091180" y="886561"/>
                  </a:lnTo>
                  <a:lnTo>
                    <a:pt x="1091180" y="897810"/>
                  </a:lnTo>
                  <a:lnTo>
                    <a:pt x="1097993" y="897810"/>
                  </a:lnTo>
                  <a:lnTo>
                    <a:pt x="1097993" y="932094"/>
                  </a:lnTo>
                  <a:lnTo>
                    <a:pt x="1138334" y="932094"/>
                  </a:lnTo>
                  <a:lnTo>
                    <a:pt x="1138334" y="967271"/>
                  </a:lnTo>
                  <a:lnTo>
                    <a:pt x="1144968" y="967271"/>
                  </a:lnTo>
                  <a:lnTo>
                    <a:pt x="1144968" y="1026554"/>
                  </a:lnTo>
                  <a:lnTo>
                    <a:pt x="1158594" y="1026554"/>
                  </a:lnTo>
                  <a:lnTo>
                    <a:pt x="1158594" y="1050660"/>
                  </a:lnTo>
                  <a:lnTo>
                    <a:pt x="1165228" y="1050660"/>
                  </a:lnTo>
                  <a:lnTo>
                    <a:pt x="1165228" y="1062802"/>
                  </a:lnTo>
                  <a:lnTo>
                    <a:pt x="1172041" y="1062802"/>
                  </a:lnTo>
                  <a:lnTo>
                    <a:pt x="1172041" y="1074944"/>
                  </a:lnTo>
                  <a:lnTo>
                    <a:pt x="1178675" y="1074944"/>
                  </a:lnTo>
                  <a:lnTo>
                    <a:pt x="1178675" y="1087086"/>
                  </a:lnTo>
                  <a:lnTo>
                    <a:pt x="1185488" y="1087086"/>
                  </a:lnTo>
                  <a:lnTo>
                    <a:pt x="1185488" y="1099050"/>
                  </a:lnTo>
                  <a:lnTo>
                    <a:pt x="1205569" y="1099050"/>
                  </a:lnTo>
                  <a:lnTo>
                    <a:pt x="1205569" y="1111371"/>
                  </a:lnTo>
                  <a:lnTo>
                    <a:pt x="1300057" y="1111371"/>
                  </a:lnTo>
                  <a:lnTo>
                    <a:pt x="1300057" y="1123334"/>
                  </a:lnTo>
                  <a:lnTo>
                    <a:pt x="1320317" y="1123334"/>
                  </a:lnTo>
                  <a:lnTo>
                    <a:pt x="1320317" y="1135477"/>
                  </a:lnTo>
                  <a:lnTo>
                    <a:pt x="1347032" y="1135477"/>
                  </a:lnTo>
                  <a:lnTo>
                    <a:pt x="1347032" y="1147440"/>
                  </a:lnTo>
                  <a:lnTo>
                    <a:pt x="1373926" y="1147440"/>
                  </a:lnTo>
                  <a:lnTo>
                    <a:pt x="1373926" y="1171725"/>
                  </a:lnTo>
                  <a:lnTo>
                    <a:pt x="1380918" y="1171725"/>
                  </a:lnTo>
                  <a:lnTo>
                    <a:pt x="1380918" y="1183867"/>
                  </a:lnTo>
                  <a:lnTo>
                    <a:pt x="1387552" y="1183867"/>
                  </a:lnTo>
                  <a:lnTo>
                    <a:pt x="1387552" y="1207973"/>
                  </a:lnTo>
                  <a:lnTo>
                    <a:pt x="1400999" y="1207973"/>
                  </a:lnTo>
                  <a:lnTo>
                    <a:pt x="1400999" y="1232257"/>
                  </a:lnTo>
                  <a:lnTo>
                    <a:pt x="1414446" y="1232257"/>
                  </a:lnTo>
                  <a:lnTo>
                    <a:pt x="1414446" y="1256899"/>
                  </a:lnTo>
                  <a:lnTo>
                    <a:pt x="1421259" y="1256899"/>
                  </a:lnTo>
                  <a:lnTo>
                    <a:pt x="1421259" y="1294040"/>
                  </a:lnTo>
                  <a:lnTo>
                    <a:pt x="1427893" y="1294040"/>
                  </a:lnTo>
                  <a:lnTo>
                    <a:pt x="1427893" y="1306539"/>
                  </a:lnTo>
                  <a:lnTo>
                    <a:pt x="1434706" y="1306539"/>
                  </a:lnTo>
                  <a:lnTo>
                    <a:pt x="1434706" y="1319396"/>
                  </a:lnTo>
                  <a:lnTo>
                    <a:pt x="1448153" y="1319396"/>
                  </a:lnTo>
                  <a:lnTo>
                    <a:pt x="1448153" y="1332431"/>
                  </a:lnTo>
                  <a:lnTo>
                    <a:pt x="1454787" y="1332431"/>
                  </a:lnTo>
                  <a:lnTo>
                    <a:pt x="1454787" y="1345644"/>
                  </a:lnTo>
                  <a:lnTo>
                    <a:pt x="1468413" y="1345644"/>
                  </a:lnTo>
                  <a:lnTo>
                    <a:pt x="1468413" y="1358858"/>
                  </a:lnTo>
                  <a:lnTo>
                    <a:pt x="1481860" y="1358858"/>
                  </a:lnTo>
                  <a:lnTo>
                    <a:pt x="1481860" y="1372786"/>
                  </a:lnTo>
                  <a:lnTo>
                    <a:pt x="1515567" y="1372786"/>
                  </a:lnTo>
                  <a:lnTo>
                    <a:pt x="1515567" y="1386892"/>
                  </a:lnTo>
                  <a:lnTo>
                    <a:pt x="1535648" y="1386892"/>
                  </a:lnTo>
                  <a:lnTo>
                    <a:pt x="1535648" y="1400998"/>
                  </a:lnTo>
                  <a:lnTo>
                    <a:pt x="1596249" y="1400998"/>
                  </a:lnTo>
                  <a:lnTo>
                    <a:pt x="1596249" y="1415283"/>
                  </a:lnTo>
                  <a:lnTo>
                    <a:pt x="1609876" y="1415283"/>
                  </a:lnTo>
                  <a:lnTo>
                    <a:pt x="1609876" y="1429568"/>
                  </a:lnTo>
                  <a:lnTo>
                    <a:pt x="1630136" y="1429568"/>
                  </a:lnTo>
                  <a:lnTo>
                    <a:pt x="1630136" y="1444032"/>
                  </a:lnTo>
                  <a:lnTo>
                    <a:pt x="1657030" y="1444032"/>
                  </a:lnTo>
                  <a:lnTo>
                    <a:pt x="1657030" y="1458138"/>
                  </a:lnTo>
                  <a:lnTo>
                    <a:pt x="1704005" y="1458138"/>
                  </a:lnTo>
                  <a:lnTo>
                    <a:pt x="1704005" y="1473138"/>
                  </a:lnTo>
                  <a:lnTo>
                    <a:pt x="1710818" y="1473138"/>
                  </a:lnTo>
                  <a:lnTo>
                    <a:pt x="1710818" y="1503136"/>
                  </a:lnTo>
                  <a:lnTo>
                    <a:pt x="1731078" y="1503136"/>
                  </a:lnTo>
                  <a:lnTo>
                    <a:pt x="1731078" y="1518135"/>
                  </a:lnTo>
                  <a:lnTo>
                    <a:pt x="1771419" y="1518135"/>
                  </a:lnTo>
                  <a:lnTo>
                    <a:pt x="1771419" y="1533134"/>
                  </a:lnTo>
                  <a:lnTo>
                    <a:pt x="1784866" y="1533134"/>
                  </a:lnTo>
                  <a:lnTo>
                    <a:pt x="1784866" y="1563311"/>
                  </a:lnTo>
                  <a:lnTo>
                    <a:pt x="1953223" y="1563311"/>
                  </a:lnTo>
                  <a:lnTo>
                    <a:pt x="1953223" y="1578668"/>
                  </a:lnTo>
                  <a:lnTo>
                    <a:pt x="1960036" y="1578668"/>
                  </a:lnTo>
                  <a:lnTo>
                    <a:pt x="1960036" y="1593845"/>
                  </a:lnTo>
                  <a:lnTo>
                    <a:pt x="1973483" y="1593845"/>
                  </a:lnTo>
                  <a:lnTo>
                    <a:pt x="1973483" y="1609202"/>
                  </a:lnTo>
                  <a:lnTo>
                    <a:pt x="1980296" y="1609202"/>
                  </a:lnTo>
                  <a:lnTo>
                    <a:pt x="1980296" y="1624558"/>
                  </a:lnTo>
                  <a:lnTo>
                    <a:pt x="2060978" y="1624558"/>
                  </a:lnTo>
                  <a:lnTo>
                    <a:pt x="2060978" y="1640629"/>
                  </a:lnTo>
                  <a:lnTo>
                    <a:pt x="2088051" y="1640629"/>
                  </a:lnTo>
                  <a:lnTo>
                    <a:pt x="2088051" y="1656699"/>
                  </a:lnTo>
                  <a:lnTo>
                    <a:pt x="2121579" y="1656699"/>
                  </a:lnTo>
                  <a:lnTo>
                    <a:pt x="2121579" y="1672770"/>
                  </a:lnTo>
                  <a:lnTo>
                    <a:pt x="2175547" y="1672770"/>
                  </a:lnTo>
                  <a:lnTo>
                    <a:pt x="2175547" y="1688840"/>
                  </a:lnTo>
                  <a:lnTo>
                    <a:pt x="2182181" y="1688840"/>
                  </a:lnTo>
                  <a:lnTo>
                    <a:pt x="2182181" y="1704733"/>
                  </a:lnTo>
                  <a:lnTo>
                    <a:pt x="2229514" y="1704733"/>
                  </a:lnTo>
                  <a:lnTo>
                    <a:pt x="2229514" y="1736695"/>
                  </a:lnTo>
                  <a:lnTo>
                    <a:pt x="2263042" y="1736695"/>
                  </a:lnTo>
                  <a:lnTo>
                    <a:pt x="2263042" y="1753659"/>
                  </a:lnTo>
                  <a:lnTo>
                    <a:pt x="2289936" y="1753659"/>
                  </a:lnTo>
                  <a:lnTo>
                    <a:pt x="2289936" y="1771515"/>
                  </a:lnTo>
                  <a:lnTo>
                    <a:pt x="2296749" y="1771515"/>
                  </a:lnTo>
                  <a:lnTo>
                    <a:pt x="2296749" y="1789550"/>
                  </a:lnTo>
                  <a:lnTo>
                    <a:pt x="2303562" y="1789550"/>
                  </a:lnTo>
                  <a:lnTo>
                    <a:pt x="2303562" y="1807406"/>
                  </a:lnTo>
                  <a:lnTo>
                    <a:pt x="2505626" y="1807406"/>
                  </a:lnTo>
                  <a:lnTo>
                    <a:pt x="2505626" y="1825441"/>
                  </a:lnTo>
                  <a:lnTo>
                    <a:pt x="2552780" y="1825441"/>
                  </a:lnTo>
                  <a:lnTo>
                    <a:pt x="2552780" y="1844011"/>
                  </a:lnTo>
                  <a:lnTo>
                    <a:pt x="2673982" y="1844011"/>
                  </a:lnTo>
                  <a:lnTo>
                    <a:pt x="2673982" y="1862581"/>
                  </a:lnTo>
                  <a:lnTo>
                    <a:pt x="2848973" y="1862581"/>
                  </a:lnTo>
                  <a:lnTo>
                    <a:pt x="2848973" y="1883652"/>
                  </a:lnTo>
                  <a:lnTo>
                    <a:pt x="2876046" y="1883652"/>
                  </a:lnTo>
                  <a:lnTo>
                    <a:pt x="2876046" y="1927578"/>
                  </a:lnTo>
                  <a:lnTo>
                    <a:pt x="3010696" y="1927578"/>
                  </a:lnTo>
                  <a:lnTo>
                    <a:pt x="3010696" y="1950791"/>
                  </a:lnTo>
                  <a:lnTo>
                    <a:pt x="3118451" y="1950791"/>
                  </a:lnTo>
                  <a:lnTo>
                    <a:pt x="3118451" y="1974004"/>
                  </a:lnTo>
                  <a:lnTo>
                    <a:pt x="3125264" y="1974004"/>
                  </a:lnTo>
                  <a:lnTo>
                    <a:pt x="3125264" y="1997217"/>
                  </a:lnTo>
                  <a:lnTo>
                    <a:pt x="3212759" y="1997217"/>
                  </a:lnTo>
                  <a:lnTo>
                    <a:pt x="3212759" y="2020430"/>
                  </a:lnTo>
                  <a:lnTo>
                    <a:pt x="3401376" y="2020430"/>
                  </a:lnTo>
                  <a:lnTo>
                    <a:pt x="3401376" y="2045429"/>
                  </a:lnTo>
                  <a:lnTo>
                    <a:pt x="3583179" y="2045429"/>
                  </a:lnTo>
                  <a:lnTo>
                    <a:pt x="3583179" y="2070428"/>
                  </a:lnTo>
                  <a:lnTo>
                    <a:pt x="3657228" y="2070428"/>
                  </a:lnTo>
                  <a:lnTo>
                    <a:pt x="3657228" y="2095426"/>
                  </a:lnTo>
                  <a:lnTo>
                    <a:pt x="4303760" y="2095426"/>
                  </a:lnTo>
                  <a:lnTo>
                    <a:pt x="4303760" y="2126675"/>
                  </a:lnTo>
                  <a:lnTo>
                    <a:pt x="6223454" y="2126675"/>
                  </a:lnTo>
                  <a:lnTo>
                    <a:pt x="6223454" y="2345414"/>
                  </a:lnTo>
                </a:path>
              </a:pathLst>
            </a:custGeom>
            <a:noFill/>
            <a:ln w="19050" cap="flat">
              <a:solidFill>
                <a:srgbClr val="4F81BD"/>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63" name="Freeform 54">
              <a:extLst>
                <a:ext uri="{FF2B5EF4-FFF2-40B4-BE49-F238E27FC236}">
                  <a16:creationId xmlns:a16="http://schemas.microsoft.com/office/drawing/2014/main" id="{AF6872A6-6E0A-B452-8065-2849E52CE890}"/>
                </a:ext>
              </a:extLst>
            </p:cNvPr>
            <p:cNvSpPr/>
            <p:nvPr/>
          </p:nvSpPr>
          <p:spPr>
            <a:xfrm>
              <a:off x="1758378" y="297617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64" name="Freeform 55">
              <a:extLst>
                <a:ext uri="{FF2B5EF4-FFF2-40B4-BE49-F238E27FC236}">
                  <a16:creationId xmlns:a16="http://schemas.microsoft.com/office/drawing/2014/main" id="{2ED5EA64-B51A-BAAC-7DBA-E065F633FD49}"/>
                </a:ext>
              </a:extLst>
            </p:cNvPr>
            <p:cNvSpPr/>
            <p:nvPr/>
          </p:nvSpPr>
          <p:spPr>
            <a:xfrm>
              <a:off x="1773693" y="294938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65" name="Freeform 56">
              <a:extLst>
                <a:ext uri="{FF2B5EF4-FFF2-40B4-BE49-F238E27FC236}">
                  <a16:creationId xmlns:a16="http://schemas.microsoft.com/office/drawing/2014/main" id="{F44A3A22-FAA1-36BE-1D7C-B164E0A249FD}"/>
                </a:ext>
              </a:extLst>
            </p:cNvPr>
            <p:cNvSpPr/>
            <p:nvPr/>
          </p:nvSpPr>
          <p:spPr>
            <a:xfrm>
              <a:off x="1784190" y="306060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66" name="Freeform 57">
              <a:extLst>
                <a:ext uri="{FF2B5EF4-FFF2-40B4-BE49-F238E27FC236}">
                  <a16:creationId xmlns:a16="http://schemas.microsoft.com/office/drawing/2014/main" id="{6A1DB4D5-F276-8A74-AF2E-16F8D194B47A}"/>
                </a:ext>
              </a:extLst>
            </p:cNvPr>
            <p:cNvSpPr/>
            <p:nvPr/>
          </p:nvSpPr>
          <p:spPr>
            <a:xfrm>
              <a:off x="1799591" y="303380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67" name="Freeform 58">
              <a:extLst>
                <a:ext uri="{FF2B5EF4-FFF2-40B4-BE49-F238E27FC236}">
                  <a16:creationId xmlns:a16="http://schemas.microsoft.com/office/drawing/2014/main" id="{9C59F25B-4715-8C33-B832-6C8039F8A014}"/>
                </a:ext>
              </a:extLst>
            </p:cNvPr>
            <p:cNvSpPr/>
            <p:nvPr/>
          </p:nvSpPr>
          <p:spPr>
            <a:xfrm>
              <a:off x="1877973" y="3102964"/>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68" name="Freeform 59">
              <a:extLst>
                <a:ext uri="{FF2B5EF4-FFF2-40B4-BE49-F238E27FC236}">
                  <a16:creationId xmlns:a16="http://schemas.microsoft.com/office/drawing/2014/main" id="{2A822864-78C6-728F-FCA2-BDDED188B3B8}"/>
                </a:ext>
              </a:extLst>
            </p:cNvPr>
            <p:cNvSpPr/>
            <p:nvPr/>
          </p:nvSpPr>
          <p:spPr>
            <a:xfrm>
              <a:off x="1893288" y="307617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69" name="Freeform 60">
              <a:extLst>
                <a:ext uri="{FF2B5EF4-FFF2-40B4-BE49-F238E27FC236}">
                  <a16:creationId xmlns:a16="http://schemas.microsoft.com/office/drawing/2014/main" id="{6145B919-1818-E6E6-7D61-183018E33090}"/>
                </a:ext>
              </a:extLst>
            </p:cNvPr>
            <p:cNvSpPr/>
            <p:nvPr/>
          </p:nvSpPr>
          <p:spPr>
            <a:xfrm>
              <a:off x="1887610"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0" name="Freeform 61">
              <a:extLst>
                <a:ext uri="{FF2B5EF4-FFF2-40B4-BE49-F238E27FC236}">
                  <a16:creationId xmlns:a16="http://schemas.microsoft.com/office/drawing/2014/main" id="{4E0DF2D2-3908-1377-CD00-B183BE382D66}"/>
                </a:ext>
              </a:extLst>
            </p:cNvPr>
            <p:cNvSpPr/>
            <p:nvPr/>
          </p:nvSpPr>
          <p:spPr>
            <a:xfrm>
              <a:off x="1903011"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1" name="Freeform 62">
              <a:extLst>
                <a:ext uri="{FF2B5EF4-FFF2-40B4-BE49-F238E27FC236}">
                  <a16:creationId xmlns:a16="http://schemas.microsoft.com/office/drawing/2014/main" id="{8440E83C-8BCB-A919-E78C-527D60930220}"/>
                </a:ext>
              </a:extLst>
            </p:cNvPr>
            <p:cNvSpPr/>
            <p:nvPr/>
          </p:nvSpPr>
          <p:spPr>
            <a:xfrm>
              <a:off x="1887610"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2" name="Freeform 63">
              <a:extLst>
                <a:ext uri="{FF2B5EF4-FFF2-40B4-BE49-F238E27FC236}">
                  <a16:creationId xmlns:a16="http://schemas.microsoft.com/office/drawing/2014/main" id="{A580E03D-A579-0129-DD8B-570E33165958}"/>
                </a:ext>
              </a:extLst>
            </p:cNvPr>
            <p:cNvSpPr/>
            <p:nvPr/>
          </p:nvSpPr>
          <p:spPr>
            <a:xfrm>
              <a:off x="1903011"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3" name="Freeform 64">
              <a:extLst>
                <a:ext uri="{FF2B5EF4-FFF2-40B4-BE49-F238E27FC236}">
                  <a16:creationId xmlns:a16="http://schemas.microsoft.com/office/drawing/2014/main" id="{F69DD431-04FC-2D84-F2B9-B1CD58469E88}"/>
                </a:ext>
              </a:extLst>
            </p:cNvPr>
            <p:cNvSpPr/>
            <p:nvPr/>
          </p:nvSpPr>
          <p:spPr>
            <a:xfrm>
              <a:off x="1890879"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4" name="Freeform 65">
              <a:extLst>
                <a:ext uri="{FF2B5EF4-FFF2-40B4-BE49-F238E27FC236}">
                  <a16:creationId xmlns:a16="http://schemas.microsoft.com/office/drawing/2014/main" id="{3A6F27F1-0B37-D450-0456-62DCF0E3225D}"/>
                </a:ext>
              </a:extLst>
            </p:cNvPr>
            <p:cNvSpPr/>
            <p:nvPr/>
          </p:nvSpPr>
          <p:spPr>
            <a:xfrm>
              <a:off x="1906280"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5" name="Freeform 66">
              <a:extLst>
                <a:ext uri="{FF2B5EF4-FFF2-40B4-BE49-F238E27FC236}">
                  <a16:creationId xmlns:a16="http://schemas.microsoft.com/office/drawing/2014/main" id="{0B36163F-ADD4-C73F-718D-398F568B6CF3}"/>
                </a:ext>
              </a:extLst>
            </p:cNvPr>
            <p:cNvSpPr/>
            <p:nvPr/>
          </p:nvSpPr>
          <p:spPr>
            <a:xfrm>
              <a:off x="1890879"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6" name="Freeform 67">
              <a:extLst>
                <a:ext uri="{FF2B5EF4-FFF2-40B4-BE49-F238E27FC236}">
                  <a16:creationId xmlns:a16="http://schemas.microsoft.com/office/drawing/2014/main" id="{F9ECB690-2F21-5539-6AC4-A4F729A2F493}"/>
                </a:ext>
              </a:extLst>
            </p:cNvPr>
            <p:cNvSpPr/>
            <p:nvPr/>
          </p:nvSpPr>
          <p:spPr>
            <a:xfrm>
              <a:off x="1906280"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7" name="Freeform 68">
              <a:extLst>
                <a:ext uri="{FF2B5EF4-FFF2-40B4-BE49-F238E27FC236}">
                  <a16:creationId xmlns:a16="http://schemas.microsoft.com/office/drawing/2014/main" id="{3F9FA80F-3860-D90C-6BF6-37EC42C2924C}"/>
                </a:ext>
              </a:extLst>
            </p:cNvPr>
            <p:cNvSpPr/>
            <p:nvPr/>
          </p:nvSpPr>
          <p:spPr>
            <a:xfrm>
              <a:off x="1890879"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8" name="Freeform 69">
              <a:extLst>
                <a:ext uri="{FF2B5EF4-FFF2-40B4-BE49-F238E27FC236}">
                  <a16:creationId xmlns:a16="http://schemas.microsoft.com/office/drawing/2014/main" id="{9BEB18AE-5449-E020-7319-4EE72C669741}"/>
                </a:ext>
              </a:extLst>
            </p:cNvPr>
            <p:cNvSpPr/>
            <p:nvPr/>
          </p:nvSpPr>
          <p:spPr>
            <a:xfrm>
              <a:off x="1906280"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79" name="Freeform 70">
              <a:extLst>
                <a:ext uri="{FF2B5EF4-FFF2-40B4-BE49-F238E27FC236}">
                  <a16:creationId xmlns:a16="http://schemas.microsoft.com/office/drawing/2014/main" id="{A30195A9-4D85-DE4E-D804-FBA0B1DADB7F}"/>
                </a:ext>
              </a:extLst>
            </p:cNvPr>
            <p:cNvSpPr/>
            <p:nvPr/>
          </p:nvSpPr>
          <p:spPr>
            <a:xfrm>
              <a:off x="1894063" y="317990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0" name="Freeform 71">
              <a:extLst>
                <a:ext uri="{FF2B5EF4-FFF2-40B4-BE49-F238E27FC236}">
                  <a16:creationId xmlns:a16="http://schemas.microsoft.com/office/drawing/2014/main" id="{FE85D17E-4263-C1DE-E239-D648D4FAF56E}"/>
                </a:ext>
              </a:extLst>
            </p:cNvPr>
            <p:cNvSpPr/>
            <p:nvPr/>
          </p:nvSpPr>
          <p:spPr>
            <a:xfrm>
              <a:off x="1909464" y="315311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1" name="Freeform 72">
              <a:extLst>
                <a:ext uri="{FF2B5EF4-FFF2-40B4-BE49-F238E27FC236}">
                  <a16:creationId xmlns:a16="http://schemas.microsoft.com/office/drawing/2014/main" id="{910004BE-6464-215C-C5A7-8A2BF3E897E1}"/>
                </a:ext>
              </a:extLst>
            </p:cNvPr>
            <p:cNvSpPr/>
            <p:nvPr/>
          </p:nvSpPr>
          <p:spPr>
            <a:xfrm>
              <a:off x="1897332" y="317990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2" name="Freeform 73">
              <a:extLst>
                <a:ext uri="{FF2B5EF4-FFF2-40B4-BE49-F238E27FC236}">
                  <a16:creationId xmlns:a16="http://schemas.microsoft.com/office/drawing/2014/main" id="{9B0C659F-9A64-438E-E7CD-ACB5B2B8E03B}"/>
                </a:ext>
              </a:extLst>
            </p:cNvPr>
            <p:cNvSpPr/>
            <p:nvPr/>
          </p:nvSpPr>
          <p:spPr>
            <a:xfrm>
              <a:off x="1912733" y="315311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3" name="Freeform 74">
              <a:extLst>
                <a:ext uri="{FF2B5EF4-FFF2-40B4-BE49-F238E27FC236}">
                  <a16:creationId xmlns:a16="http://schemas.microsoft.com/office/drawing/2014/main" id="{C540FE9E-BBC7-4157-755E-FE8D31E43B32}"/>
                </a:ext>
              </a:extLst>
            </p:cNvPr>
            <p:cNvSpPr/>
            <p:nvPr/>
          </p:nvSpPr>
          <p:spPr>
            <a:xfrm>
              <a:off x="1897332" y="317990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4" name="Freeform 75">
              <a:extLst>
                <a:ext uri="{FF2B5EF4-FFF2-40B4-BE49-F238E27FC236}">
                  <a16:creationId xmlns:a16="http://schemas.microsoft.com/office/drawing/2014/main" id="{D1D07D97-F6EB-FC7D-66D6-77AF1F16AA56}"/>
                </a:ext>
              </a:extLst>
            </p:cNvPr>
            <p:cNvSpPr/>
            <p:nvPr/>
          </p:nvSpPr>
          <p:spPr>
            <a:xfrm>
              <a:off x="1912733" y="315311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5" name="Freeform 76">
              <a:extLst>
                <a:ext uri="{FF2B5EF4-FFF2-40B4-BE49-F238E27FC236}">
                  <a16:creationId xmlns:a16="http://schemas.microsoft.com/office/drawing/2014/main" id="{9B81F9CC-4AEF-1ED6-72A9-86FEDC0C9126}"/>
                </a:ext>
              </a:extLst>
            </p:cNvPr>
            <p:cNvSpPr/>
            <p:nvPr/>
          </p:nvSpPr>
          <p:spPr>
            <a:xfrm>
              <a:off x="1900602" y="32242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6" name="Freeform 77">
              <a:extLst>
                <a:ext uri="{FF2B5EF4-FFF2-40B4-BE49-F238E27FC236}">
                  <a16:creationId xmlns:a16="http://schemas.microsoft.com/office/drawing/2014/main" id="{753981AC-6E18-9128-AE83-436B618D4846}"/>
                </a:ext>
              </a:extLst>
            </p:cNvPr>
            <p:cNvSpPr/>
            <p:nvPr/>
          </p:nvSpPr>
          <p:spPr>
            <a:xfrm>
              <a:off x="1916003" y="31975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7" name="Freeform 78">
              <a:extLst>
                <a:ext uri="{FF2B5EF4-FFF2-40B4-BE49-F238E27FC236}">
                  <a16:creationId xmlns:a16="http://schemas.microsoft.com/office/drawing/2014/main" id="{AC7FFEE2-4633-DA52-E65E-F51E646B4AAE}"/>
                </a:ext>
              </a:extLst>
            </p:cNvPr>
            <p:cNvSpPr/>
            <p:nvPr/>
          </p:nvSpPr>
          <p:spPr>
            <a:xfrm>
              <a:off x="1900602" y="32242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8" name="Freeform 79">
              <a:extLst>
                <a:ext uri="{FF2B5EF4-FFF2-40B4-BE49-F238E27FC236}">
                  <a16:creationId xmlns:a16="http://schemas.microsoft.com/office/drawing/2014/main" id="{4E1E4B98-79DB-CF65-4499-A424287D8EAF}"/>
                </a:ext>
              </a:extLst>
            </p:cNvPr>
            <p:cNvSpPr/>
            <p:nvPr/>
          </p:nvSpPr>
          <p:spPr>
            <a:xfrm>
              <a:off x="1916003" y="31975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89" name="Freeform 80">
              <a:extLst>
                <a:ext uri="{FF2B5EF4-FFF2-40B4-BE49-F238E27FC236}">
                  <a16:creationId xmlns:a16="http://schemas.microsoft.com/office/drawing/2014/main" id="{ABB3C0D1-F12D-7630-0E50-68C9CC7B523F}"/>
                </a:ext>
              </a:extLst>
            </p:cNvPr>
            <p:cNvSpPr/>
            <p:nvPr/>
          </p:nvSpPr>
          <p:spPr>
            <a:xfrm>
              <a:off x="1903785" y="325115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0" name="Freeform 81">
              <a:extLst>
                <a:ext uri="{FF2B5EF4-FFF2-40B4-BE49-F238E27FC236}">
                  <a16:creationId xmlns:a16="http://schemas.microsoft.com/office/drawing/2014/main" id="{ED250FAC-081F-B476-C2D5-E2D546B2BDBE}"/>
                </a:ext>
              </a:extLst>
            </p:cNvPr>
            <p:cNvSpPr/>
            <p:nvPr/>
          </p:nvSpPr>
          <p:spPr>
            <a:xfrm>
              <a:off x="1919186" y="322436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1" name="Freeform 82">
              <a:extLst>
                <a:ext uri="{FF2B5EF4-FFF2-40B4-BE49-F238E27FC236}">
                  <a16:creationId xmlns:a16="http://schemas.microsoft.com/office/drawing/2014/main" id="{05605DF7-9DB0-6176-E618-F57F6257EC18}"/>
                </a:ext>
              </a:extLst>
            </p:cNvPr>
            <p:cNvSpPr/>
            <p:nvPr/>
          </p:nvSpPr>
          <p:spPr>
            <a:xfrm>
              <a:off x="1906969" y="326028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2" name="Freeform 83">
              <a:extLst>
                <a:ext uri="{FF2B5EF4-FFF2-40B4-BE49-F238E27FC236}">
                  <a16:creationId xmlns:a16="http://schemas.microsoft.com/office/drawing/2014/main" id="{63DB8A0D-DBED-DB4E-2C5E-FEBABE4FB0F3}"/>
                </a:ext>
              </a:extLst>
            </p:cNvPr>
            <p:cNvSpPr/>
            <p:nvPr/>
          </p:nvSpPr>
          <p:spPr>
            <a:xfrm>
              <a:off x="1922370" y="323349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3" name="Freeform 84">
              <a:extLst>
                <a:ext uri="{FF2B5EF4-FFF2-40B4-BE49-F238E27FC236}">
                  <a16:creationId xmlns:a16="http://schemas.microsoft.com/office/drawing/2014/main" id="{4CEB0AF1-AD57-EF5F-3D5C-D9C030261E2A}"/>
                </a:ext>
              </a:extLst>
            </p:cNvPr>
            <p:cNvSpPr/>
            <p:nvPr/>
          </p:nvSpPr>
          <p:spPr>
            <a:xfrm>
              <a:off x="1910325" y="327839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4" name="Freeform 85">
              <a:extLst>
                <a:ext uri="{FF2B5EF4-FFF2-40B4-BE49-F238E27FC236}">
                  <a16:creationId xmlns:a16="http://schemas.microsoft.com/office/drawing/2014/main" id="{89451011-6992-0F44-2F6B-B5E9771E1B15}"/>
                </a:ext>
              </a:extLst>
            </p:cNvPr>
            <p:cNvSpPr/>
            <p:nvPr/>
          </p:nvSpPr>
          <p:spPr>
            <a:xfrm>
              <a:off x="1925726" y="3251605"/>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5" name="Freeform 86">
              <a:extLst>
                <a:ext uri="{FF2B5EF4-FFF2-40B4-BE49-F238E27FC236}">
                  <a16:creationId xmlns:a16="http://schemas.microsoft.com/office/drawing/2014/main" id="{0FC2E7E0-7557-F48E-1C43-EFA933198ACB}"/>
                </a:ext>
              </a:extLst>
            </p:cNvPr>
            <p:cNvSpPr/>
            <p:nvPr/>
          </p:nvSpPr>
          <p:spPr>
            <a:xfrm>
              <a:off x="1923231" y="331492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6" name="Freeform 87">
              <a:extLst>
                <a:ext uri="{FF2B5EF4-FFF2-40B4-BE49-F238E27FC236}">
                  <a16:creationId xmlns:a16="http://schemas.microsoft.com/office/drawing/2014/main" id="{3E40B449-D2CA-67E4-5D0A-A00CC91C1F3B}"/>
                </a:ext>
              </a:extLst>
            </p:cNvPr>
            <p:cNvSpPr/>
            <p:nvPr/>
          </p:nvSpPr>
          <p:spPr>
            <a:xfrm>
              <a:off x="1938632" y="328812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7" name="Freeform 88">
              <a:extLst>
                <a:ext uri="{FF2B5EF4-FFF2-40B4-BE49-F238E27FC236}">
                  <a16:creationId xmlns:a16="http://schemas.microsoft.com/office/drawing/2014/main" id="{CE8DFF4A-E29E-0EE7-2D43-F4CF6E41A0BF}"/>
                </a:ext>
              </a:extLst>
            </p:cNvPr>
            <p:cNvSpPr/>
            <p:nvPr/>
          </p:nvSpPr>
          <p:spPr>
            <a:xfrm>
              <a:off x="2023381" y="346161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8" name="Freeform 89">
              <a:extLst>
                <a:ext uri="{FF2B5EF4-FFF2-40B4-BE49-F238E27FC236}">
                  <a16:creationId xmlns:a16="http://schemas.microsoft.com/office/drawing/2014/main" id="{A32946E9-C625-0E1F-CD97-742C1BF51802}"/>
                </a:ext>
              </a:extLst>
            </p:cNvPr>
            <p:cNvSpPr/>
            <p:nvPr/>
          </p:nvSpPr>
          <p:spPr>
            <a:xfrm>
              <a:off x="2038782" y="34348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2999" name="Freeform 90">
              <a:extLst>
                <a:ext uri="{FF2B5EF4-FFF2-40B4-BE49-F238E27FC236}">
                  <a16:creationId xmlns:a16="http://schemas.microsoft.com/office/drawing/2014/main" id="{0C5B5AC8-9B8C-8075-37EF-500AA632244E}"/>
                </a:ext>
              </a:extLst>
            </p:cNvPr>
            <p:cNvSpPr/>
            <p:nvPr/>
          </p:nvSpPr>
          <p:spPr>
            <a:xfrm>
              <a:off x="2029834" y="348931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0" name="Freeform 91">
              <a:extLst>
                <a:ext uri="{FF2B5EF4-FFF2-40B4-BE49-F238E27FC236}">
                  <a16:creationId xmlns:a16="http://schemas.microsoft.com/office/drawing/2014/main" id="{6542C7BA-651A-37D6-C7E2-17C1216AA3A8}"/>
                </a:ext>
              </a:extLst>
            </p:cNvPr>
            <p:cNvSpPr/>
            <p:nvPr/>
          </p:nvSpPr>
          <p:spPr>
            <a:xfrm>
              <a:off x="2045235" y="346251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1" name="Freeform 92">
              <a:extLst>
                <a:ext uri="{FF2B5EF4-FFF2-40B4-BE49-F238E27FC236}">
                  <a16:creationId xmlns:a16="http://schemas.microsoft.com/office/drawing/2014/main" id="{35D9DC37-1508-7C27-C44A-33180B03DCEE}"/>
                </a:ext>
              </a:extLst>
            </p:cNvPr>
            <p:cNvSpPr/>
            <p:nvPr/>
          </p:nvSpPr>
          <p:spPr>
            <a:xfrm>
              <a:off x="2029834" y="348931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2" name="Freeform 93">
              <a:extLst>
                <a:ext uri="{FF2B5EF4-FFF2-40B4-BE49-F238E27FC236}">
                  <a16:creationId xmlns:a16="http://schemas.microsoft.com/office/drawing/2014/main" id="{E37E9DE6-3C11-A3FF-48C5-E1A7FF7C16BE}"/>
                </a:ext>
              </a:extLst>
            </p:cNvPr>
            <p:cNvSpPr/>
            <p:nvPr/>
          </p:nvSpPr>
          <p:spPr>
            <a:xfrm>
              <a:off x="2045235" y="346251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3" name="Freeform 94">
              <a:extLst>
                <a:ext uri="{FF2B5EF4-FFF2-40B4-BE49-F238E27FC236}">
                  <a16:creationId xmlns:a16="http://schemas.microsoft.com/office/drawing/2014/main" id="{E55A8288-76D7-4450-6A45-A67A22EACABE}"/>
                </a:ext>
              </a:extLst>
            </p:cNvPr>
            <p:cNvSpPr/>
            <p:nvPr/>
          </p:nvSpPr>
          <p:spPr>
            <a:xfrm>
              <a:off x="2033103" y="348931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4" name="Freeform 95">
              <a:extLst>
                <a:ext uri="{FF2B5EF4-FFF2-40B4-BE49-F238E27FC236}">
                  <a16:creationId xmlns:a16="http://schemas.microsoft.com/office/drawing/2014/main" id="{D7E23409-7C9C-66E7-0725-A8CD6950B040}"/>
                </a:ext>
              </a:extLst>
            </p:cNvPr>
            <p:cNvSpPr/>
            <p:nvPr/>
          </p:nvSpPr>
          <p:spPr>
            <a:xfrm>
              <a:off x="2048504" y="346251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5" name="Freeform 96">
              <a:extLst>
                <a:ext uri="{FF2B5EF4-FFF2-40B4-BE49-F238E27FC236}">
                  <a16:creationId xmlns:a16="http://schemas.microsoft.com/office/drawing/2014/main" id="{E7D44932-26D3-EEED-8D15-4435FE0AA68C}"/>
                </a:ext>
              </a:extLst>
            </p:cNvPr>
            <p:cNvSpPr/>
            <p:nvPr/>
          </p:nvSpPr>
          <p:spPr>
            <a:xfrm>
              <a:off x="2051688" y="350023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6" name="Freeform 97">
              <a:extLst>
                <a:ext uri="{FF2B5EF4-FFF2-40B4-BE49-F238E27FC236}">
                  <a16:creationId xmlns:a16="http://schemas.microsoft.com/office/drawing/2014/main" id="{7C9E6A02-5799-D508-C5E6-6F49B09BB357}"/>
                </a:ext>
              </a:extLst>
            </p:cNvPr>
            <p:cNvSpPr/>
            <p:nvPr/>
          </p:nvSpPr>
          <p:spPr>
            <a:xfrm>
              <a:off x="2046009" y="356490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7" name="Freeform 98">
              <a:extLst>
                <a:ext uri="{FF2B5EF4-FFF2-40B4-BE49-F238E27FC236}">
                  <a16:creationId xmlns:a16="http://schemas.microsoft.com/office/drawing/2014/main" id="{1BA449F3-8F26-FC28-B525-C95CFDEF67B8}"/>
                </a:ext>
              </a:extLst>
            </p:cNvPr>
            <p:cNvSpPr/>
            <p:nvPr/>
          </p:nvSpPr>
          <p:spPr>
            <a:xfrm>
              <a:off x="2061410" y="353810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8" name="Freeform 99">
              <a:extLst>
                <a:ext uri="{FF2B5EF4-FFF2-40B4-BE49-F238E27FC236}">
                  <a16:creationId xmlns:a16="http://schemas.microsoft.com/office/drawing/2014/main" id="{00BA3346-61C0-EE26-994B-18EAD5EAA8C5}"/>
                </a:ext>
              </a:extLst>
            </p:cNvPr>
            <p:cNvSpPr/>
            <p:nvPr/>
          </p:nvSpPr>
          <p:spPr>
            <a:xfrm>
              <a:off x="2152699" y="369872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09" name="Freeform 100">
              <a:extLst>
                <a:ext uri="{FF2B5EF4-FFF2-40B4-BE49-F238E27FC236}">
                  <a16:creationId xmlns:a16="http://schemas.microsoft.com/office/drawing/2014/main" id="{F7CA8CF6-86D8-8DD0-61F9-6F76F5F525C9}"/>
                </a:ext>
              </a:extLst>
            </p:cNvPr>
            <p:cNvSpPr/>
            <p:nvPr/>
          </p:nvSpPr>
          <p:spPr>
            <a:xfrm>
              <a:off x="2168100" y="367193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0" name="Freeform 101">
              <a:extLst>
                <a:ext uri="{FF2B5EF4-FFF2-40B4-BE49-F238E27FC236}">
                  <a16:creationId xmlns:a16="http://schemas.microsoft.com/office/drawing/2014/main" id="{64073CE6-E7AF-D5E1-FD17-4DCE5D27AF9C}"/>
                </a:ext>
              </a:extLst>
            </p:cNvPr>
            <p:cNvSpPr/>
            <p:nvPr/>
          </p:nvSpPr>
          <p:spPr>
            <a:xfrm>
              <a:off x="2165605" y="369872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1" name="Freeform 102">
              <a:extLst>
                <a:ext uri="{FF2B5EF4-FFF2-40B4-BE49-F238E27FC236}">
                  <a16:creationId xmlns:a16="http://schemas.microsoft.com/office/drawing/2014/main" id="{22EB7DDA-6DEA-1C9F-A1B1-BB5E7F696408}"/>
                </a:ext>
              </a:extLst>
            </p:cNvPr>
            <p:cNvSpPr/>
            <p:nvPr/>
          </p:nvSpPr>
          <p:spPr>
            <a:xfrm>
              <a:off x="2181006" y="367193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2" name="Freeform 103">
              <a:extLst>
                <a:ext uri="{FF2B5EF4-FFF2-40B4-BE49-F238E27FC236}">
                  <a16:creationId xmlns:a16="http://schemas.microsoft.com/office/drawing/2014/main" id="{75676809-7589-5390-14F8-C7075ED28CA9}"/>
                </a:ext>
              </a:extLst>
            </p:cNvPr>
            <p:cNvSpPr/>
            <p:nvPr/>
          </p:nvSpPr>
          <p:spPr>
            <a:xfrm>
              <a:off x="2165605" y="369872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3" name="Freeform 104">
              <a:extLst>
                <a:ext uri="{FF2B5EF4-FFF2-40B4-BE49-F238E27FC236}">
                  <a16:creationId xmlns:a16="http://schemas.microsoft.com/office/drawing/2014/main" id="{EB520DEE-452C-C9E1-60A5-F8845B6B619D}"/>
                </a:ext>
              </a:extLst>
            </p:cNvPr>
            <p:cNvSpPr/>
            <p:nvPr/>
          </p:nvSpPr>
          <p:spPr>
            <a:xfrm>
              <a:off x="2181006" y="367193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4" name="Freeform 105">
              <a:extLst>
                <a:ext uri="{FF2B5EF4-FFF2-40B4-BE49-F238E27FC236}">
                  <a16:creationId xmlns:a16="http://schemas.microsoft.com/office/drawing/2014/main" id="{A5D181EF-59CB-B5B7-D82E-BFD3B6D8E4B5}"/>
                </a:ext>
              </a:extLst>
            </p:cNvPr>
            <p:cNvSpPr/>
            <p:nvPr/>
          </p:nvSpPr>
          <p:spPr>
            <a:xfrm>
              <a:off x="2172058" y="37282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5" name="Freeform 106">
              <a:extLst>
                <a:ext uri="{FF2B5EF4-FFF2-40B4-BE49-F238E27FC236}">
                  <a16:creationId xmlns:a16="http://schemas.microsoft.com/office/drawing/2014/main" id="{40657C95-9B51-0399-EF91-AA6674BA67EC}"/>
                </a:ext>
              </a:extLst>
            </p:cNvPr>
            <p:cNvSpPr/>
            <p:nvPr/>
          </p:nvSpPr>
          <p:spPr>
            <a:xfrm>
              <a:off x="2187459" y="3701418"/>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6" name="Freeform 107">
              <a:extLst>
                <a:ext uri="{FF2B5EF4-FFF2-40B4-BE49-F238E27FC236}">
                  <a16:creationId xmlns:a16="http://schemas.microsoft.com/office/drawing/2014/main" id="{FA2239ED-DCC2-272E-6242-ED1434A03729}"/>
                </a:ext>
              </a:extLst>
            </p:cNvPr>
            <p:cNvSpPr/>
            <p:nvPr/>
          </p:nvSpPr>
          <p:spPr>
            <a:xfrm>
              <a:off x="2172058" y="37282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7" name="Freeform 108">
              <a:extLst>
                <a:ext uri="{FF2B5EF4-FFF2-40B4-BE49-F238E27FC236}">
                  <a16:creationId xmlns:a16="http://schemas.microsoft.com/office/drawing/2014/main" id="{768E65FA-8346-F99D-CE96-AEB77A1BEDF5}"/>
                </a:ext>
              </a:extLst>
            </p:cNvPr>
            <p:cNvSpPr/>
            <p:nvPr/>
          </p:nvSpPr>
          <p:spPr>
            <a:xfrm>
              <a:off x="2187459" y="3701418"/>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8" name="Freeform 109">
              <a:extLst>
                <a:ext uri="{FF2B5EF4-FFF2-40B4-BE49-F238E27FC236}">
                  <a16:creationId xmlns:a16="http://schemas.microsoft.com/office/drawing/2014/main" id="{906D36CB-FC61-8316-C872-1FD4AAEA4E20}"/>
                </a:ext>
              </a:extLst>
            </p:cNvPr>
            <p:cNvSpPr/>
            <p:nvPr/>
          </p:nvSpPr>
          <p:spPr>
            <a:xfrm>
              <a:off x="2175241" y="377790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19" name="Freeform 110">
              <a:extLst>
                <a:ext uri="{FF2B5EF4-FFF2-40B4-BE49-F238E27FC236}">
                  <a16:creationId xmlns:a16="http://schemas.microsoft.com/office/drawing/2014/main" id="{E7177AA5-C3E0-AF3B-90F7-1B5AED32223C}"/>
                </a:ext>
              </a:extLst>
            </p:cNvPr>
            <p:cNvSpPr/>
            <p:nvPr/>
          </p:nvSpPr>
          <p:spPr>
            <a:xfrm>
              <a:off x="2190642" y="375111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0" name="Freeform 111">
              <a:extLst>
                <a:ext uri="{FF2B5EF4-FFF2-40B4-BE49-F238E27FC236}">
                  <a16:creationId xmlns:a16="http://schemas.microsoft.com/office/drawing/2014/main" id="{024A041F-C776-55C4-34F2-B7A6231A476C}"/>
                </a:ext>
              </a:extLst>
            </p:cNvPr>
            <p:cNvSpPr/>
            <p:nvPr/>
          </p:nvSpPr>
          <p:spPr>
            <a:xfrm>
              <a:off x="2178597" y="377790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1" name="Freeform 112">
              <a:extLst>
                <a:ext uri="{FF2B5EF4-FFF2-40B4-BE49-F238E27FC236}">
                  <a16:creationId xmlns:a16="http://schemas.microsoft.com/office/drawing/2014/main" id="{46F224DA-466F-1387-EE49-90EB4BBE8915}"/>
                </a:ext>
              </a:extLst>
            </p:cNvPr>
            <p:cNvSpPr/>
            <p:nvPr/>
          </p:nvSpPr>
          <p:spPr>
            <a:xfrm>
              <a:off x="2193912" y="375111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2" name="Freeform 113">
              <a:extLst>
                <a:ext uri="{FF2B5EF4-FFF2-40B4-BE49-F238E27FC236}">
                  <a16:creationId xmlns:a16="http://schemas.microsoft.com/office/drawing/2014/main" id="{F2BC4B84-057D-6CC0-62D5-56C73940051F}"/>
                </a:ext>
              </a:extLst>
            </p:cNvPr>
            <p:cNvSpPr/>
            <p:nvPr/>
          </p:nvSpPr>
          <p:spPr>
            <a:xfrm>
              <a:off x="2298106" y="39503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3" name="Freeform 114">
              <a:extLst>
                <a:ext uri="{FF2B5EF4-FFF2-40B4-BE49-F238E27FC236}">
                  <a16:creationId xmlns:a16="http://schemas.microsoft.com/office/drawing/2014/main" id="{70504CA1-30F9-A01B-EDE0-7A06E52BD632}"/>
                </a:ext>
              </a:extLst>
            </p:cNvPr>
            <p:cNvSpPr/>
            <p:nvPr/>
          </p:nvSpPr>
          <p:spPr>
            <a:xfrm>
              <a:off x="2313507" y="39235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4" name="Freeform 115">
              <a:extLst>
                <a:ext uri="{FF2B5EF4-FFF2-40B4-BE49-F238E27FC236}">
                  <a16:creationId xmlns:a16="http://schemas.microsoft.com/office/drawing/2014/main" id="{640498B0-2BAE-F7B2-6E21-1A3AE25BD2A2}"/>
                </a:ext>
              </a:extLst>
            </p:cNvPr>
            <p:cNvSpPr/>
            <p:nvPr/>
          </p:nvSpPr>
          <p:spPr>
            <a:xfrm>
              <a:off x="2298106" y="39503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5" name="Freeform 116">
              <a:extLst>
                <a:ext uri="{FF2B5EF4-FFF2-40B4-BE49-F238E27FC236}">
                  <a16:creationId xmlns:a16="http://schemas.microsoft.com/office/drawing/2014/main" id="{F373FDDB-974C-2A69-30B6-BEF2577367DC}"/>
                </a:ext>
              </a:extLst>
            </p:cNvPr>
            <p:cNvSpPr/>
            <p:nvPr/>
          </p:nvSpPr>
          <p:spPr>
            <a:xfrm>
              <a:off x="2313507" y="39235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6" name="Freeform 117">
              <a:extLst>
                <a:ext uri="{FF2B5EF4-FFF2-40B4-BE49-F238E27FC236}">
                  <a16:creationId xmlns:a16="http://schemas.microsoft.com/office/drawing/2014/main" id="{8F74805C-573C-1C25-10C5-7D2CFDA97B0A}"/>
                </a:ext>
              </a:extLst>
            </p:cNvPr>
            <p:cNvSpPr/>
            <p:nvPr/>
          </p:nvSpPr>
          <p:spPr>
            <a:xfrm>
              <a:off x="2307828" y="400214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7" name="Freeform 118">
              <a:extLst>
                <a:ext uri="{FF2B5EF4-FFF2-40B4-BE49-F238E27FC236}">
                  <a16:creationId xmlns:a16="http://schemas.microsoft.com/office/drawing/2014/main" id="{99147E43-80AC-F1E8-FCD6-98A50EC33E87}"/>
                </a:ext>
              </a:extLst>
            </p:cNvPr>
            <p:cNvSpPr/>
            <p:nvPr/>
          </p:nvSpPr>
          <p:spPr>
            <a:xfrm>
              <a:off x="2323230" y="397534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8" name="Freeform 119">
              <a:extLst>
                <a:ext uri="{FF2B5EF4-FFF2-40B4-BE49-F238E27FC236}">
                  <a16:creationId xmlns:a16="http://schemas.microsoft.com/office/drawing/2014/main" id="{3E94B031-EEB9-AA75-7FE5-485297148608}"/>
                </a:ext>
              </a:extLst>
            </p:cNvPr>
            <p:cNvSpPr/>
            <p:nvPr/>
          </p:nvSpPr>
          <p:spPr>
            <a:xfrm>
              <a:off x="2311012" y="40126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29" name="Freeform 120">
              <a:extLst>
                <a:ext uri="{FF2B5EF4-FFF2-40B4-BE49-F238E27FC236}">
                  <a16:creationId xmlns:a16="http://schemas.microsoft.com/office/drawing/2014/main" id="{CABCE6D5-DB55-5083-A624-EA9CB1393A98}"/>
                </a:ext>
              </a:extLst>
            </p:cNvPr>
            <p:cNvSpPr/>
            <p:nvPr/>
          </p:nvSpPr>
          <p:spPr>
            <a:xfrm>
              <a:off x="2326413" y="3985826"/>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0" name="Freeform 121">
              <a:extLst>
                <a:ext uri="{FF2B5EF4-FFF2-40B4-BE49-F238E27FC236}">
                  <a16:creationId xmlns:a16="http://schemas.microsoft.com/office/drawing/2014/main" id="{C1C19F26-F6E8-41FE-3DD2-33CFC70B1193}"/>
                </a:ext>
              </a:extLst>
            </p:cNvPr>
            <p:cNvSpPr/>
            <p:nvPr/>
          </p:nvSpPr>
          <p:spPr>
            <a:xfrm>
              <a:off x="2314281" y="402339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1" name="Freeform 122">
              <a:extLst>
                <a:ext uri="{FF2B5EF4-FFF2-40B4-BE49-F238E27FC236}">
                  <a16:creationId xmlns:a16="http://schemas.microsoft.com/office/drawing/2014/main" id="{4BDD5349-8824-2D55-EA8A-799D31A7A097}"/>
                </a:ext>
              </a:extLst>
            </p:cNvPr>
            <p:cNvSpPr/>
            <p:nvPr/>
          </p:nvSpPr>
          <p:spPr>
            <a:xfrm>
              <a:off x="2329683" y="3996603"/>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2" name="Freeform 123">
              <a:extLst>
                <a:ext uri="{FF2B5EF4-FFF2-40B4-BE49-F238E27FC236}">
                  <a16:creationId xmlns:a16="http://schemas.microsoft.com/office/drawing/2014/main" id="{BBBE2B35-3D9A-342C-8211-C501F3B76A71}"/>
                </a:ext>
              </a:extLst>
            </p:cNvPr>
            <p:cNvSpPr/>
            <p:nvPr/>
          </p:nvSpPr>
          <p:spPr>
            <a:xfrm>
              <a:off x="2317551" y="402339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3" name="Freeform 124">
              <a:extLst>
                <a:ext uri="{FF2B5EF4-FFF2-40B4-BE49-F238E27FC236}">
                  <a16:creationId xmlns:a16="http://schemas.microsoft.com/office/drawing/2014/main" id="{EC471528-9124-E82B-5E87-4AF5886BA416}"/>
                </a:ext>
              </a:extLst>
            </p:cNvPr>
            <p:cNvSpPr/>
            <p:nvPr/>
          </p:nvSpPr>
          <p:spPr>
            <a:xfrm>
              <a:off x="2332952" y="3996603"/>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4" name="Freeform 125">
              <a:extLst>
                <a:ext uri="{FF2B5EF4-FFF2-40B4-BE49-F238E27FC236}">
                  <a16:creationId xmlns:a16="http://schemas.microsoft.com/office/drawing/2014/main" id="{918EBDCD-51D5-5F49-95B5-6F68512C813F}"/>
                </a:ext>
              </a:extLst>
            </p:cNvPr>
            <p:cNvSpPr/>
            <p:nvPr/>
          </p:nvSpPr>
          <p:spPr>
            <a:xfrm>
              <a:off x="2317551" y="402339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5" name="Freeform 126">
              <a:extLst>
                <a:ext uri="{FF2B5EF4-FFF2-40B4-BE49-F238E27FC236}">
                  <a16:creationId xmlns:a16="http://schemas.microsoft.com/office/drawing/2014/main" id="{B3F4D83F-B39E-266A-CBBC-A72CC129D685}"/>
                </a:ext>
              </a:extLst>
            </p:cNvPr>
            <p:cNvSpPr/>
            <p:nvPr/>
          </p:nvSpPr>
          <p:spPr>
            <a:xfrm>
              <a:off x="2332952" y="3996603"/>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6" name="Freeform 127">
              <a:extLst>
                <a:ext uri="{FF2B5EF4-FFF2-40B4-BE49-F238E27FC236}">
                  <a16:creationId xmlns:a16="http://schemas.microsoft.com/office/drawing/2014/main" id="{4F6818CC-4CBC-EA91-3FF0-8689E4E9C0CE}"/>
                </a:ext>
              </a:extLst>
            </p:cNvPr>
            <p:cNvSpPr/>
            <p:nvPr/>
          </p:nvSpPr>
          <p:spPr>
            <a:xfrm>
              <a:off x="2327274" y="4045401"/>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7" name="Freeform 128">
              <a:extLst>
                <a:ext uri="{FF2B5EF4-FFF2-40B4-BE49-F238E27FC236}">
                  <a16:creationId xmlns:a16="http://schemas.microsoft.com/office/drawing/2014/main" id="{8D9E8831-0112-02FA-B64D-D7B42314F71E}"/>
                </a:ext>
              </a:extLst>
            </p:cNvPr>
            <p:cNvSpPr/>
            <p:nvPr/>
          </p:nvSpPr>
          <p:spPr>
            <a:xfrm>
              <a:off x="2342589" y="401860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8" name="Freeform 129">
              <a:extLst>
                <a:ext uri="{FF2B5EF4-FFF2-40B4-BE49-F238E27FC236}">
                  <a16:creationId xmlns:a16="http://schemas.microsoft.com/office/drawing/2014/main" id="{0EFFEC51-67FE-F0C8-4D42-B5893F16ACF2}"/>
                </a:ext>
              </a:extLst>
            </p:cNvPr>
            <p:cNvSpPr/>
            <p:nvPr/>
          </p:nvSpPr>
          <p:spPr>
            <a:xfrm>
              <a:off x="2330457" y="40564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39" name="Freeform 130">
              <a:extLst>
                <a:ext uri="{FF2B5EF4-FFF2-40B4-BE49-F238E27FC236}">
                  <a16:creationId xmlns:a16="http://schemas.microsoft.com/office/drawing/2014/main" id="{1B5C64D1-D9D2-89B3-3016-B327D74A1B56}"/>
                </a:ext>
              </a:extLst>
            </p:cNvPr>
            <p:cNvSpPr/>
            <p:nvPr/>
          </p:nvSpPr>
          <p:spPr>
            <a:xfrm>
              <a:off x="2345858" y="402983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0" name="Freeform 131">
              <a:extLst>
                <a:ext uri="{FF2B5EF4-FFF2-40B4-BE49-F238E27FC236}">
                  <a16:creationId xmlns:a16="http://schemas.microsoft.com/office/drawing/2014/main" id="{7F6CDA27-5996-AD71-2595-8539CED8A472}"/>
                </a:ext>
              </a:extLst>
            </p:cNvPr>
            <p:cNvSpPr/>
            <p:nvPr/>
          </p:nvSpPr>
          <p:spPr>
            <a:xfrm>
              <a:off x="2330457" y="40564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1" name="Freeform 132">
              <a:extLst>
                <a:ext uri="{FF2B5EF4-FFF2-40B4-BE49-F238E27FC236}">
                  <a16:creationId xmlns:a16="http://schemas.microsoft.com/office/drawing/2014/main" id="{1D80BFE4-C026-A6CC-EB24-E6D27D4FF974}"/>
                </a:ext>
              </a:extLst>
            </p:cNvPr>
            <p:cNvSpPr/>
            <p:nvPr/>
          </p:nvSpPr>
          <p:spPr>
            <a:xfrm>
              <a:off x="2345858" y="402983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2" name="Freeform 133">
              <a:extLst>
                <a:ext uri="{FF2B5EF4-FFF2-40B4-BE49-F238E27FC236}">
                  <a16:creationId xmlns:a16="http://schemas.microsoft.com/office/drawing/2014/main" id="{AA2DE9FD-53AD-1ACD-65F3-990E820CF0C1}"/>
                </a:ext>
              </a:extLst>
            </p:cNvPr>
            <p:cNvSpPr/>
            <p:nvPr/>
          </p:nvSpPr>
          <p:spPr>
            <a:xfrm>
              <a:off x="2330457" y="40564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3" name="Freeform 134">
              <a:extLst>
                <a:ext uri="{FF2B5EF4-FFF2-40B4-BE49-F238E27FC236}">
                  <a16:creationId xmlns:a16="http://schemas.microsoft.com/office/drawing/2014/main" id="{17D0C68A-EFA7-62CE-28AA-4E5AE65BB750}"/>
                </a:ext>
              </a:extLst>
            </p:cNvPr>
            <p:cNvSpPr/>
            <p:nvPr/>
          </p:nvSpPr>
          <p:spPr>
            <a:xfrm>
              <a:off x="2345858" y="402983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4" name="Freeform 135">
              <a:extLst>
                <a:ext uri="{FF2B5EF4-FFF2-40B4-BE49-F238E27FC236}">
                  <a16:creationId xmlns:a16="http://schemas.microsoft.com/office/drawing/2014/main" id="{37BA9976-666E-E1B4-4AEB-ED26A20B5C11}"/>
                </a:ext>
              </a:extLst>
            </p:cNvPr>
            <p:cNvSpPr/>
            <p:nvPr/>
          </p:nvSpPr>
          <p:spPr>
            <a:xfrm>
              <a:off x="2349816" y="406815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5" name="Freeform 136">
              <a:extLst>
                <a:ext uri="{FF2B5EF4-FFF2-40B4-BE49-F238E27FC236}">
                  <a16:creationId xmlns:a16="http://schemas.microsoft.com/office/drawing/2014/main" id="{072AB9DF-1C56-89DF-EF02-5C483DD0C106}"/>
                </a:ext>
              </a:extLst>
            </p:cNvPr>
            <p:cNvSpPr/>
            <p:nvPr/>
          </p:nvSpPr>
          <p:spPr>
            <a:xfrm>
              <a:off x="2365217" y="404136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6" name="Freeform 137">
              <a:extLst>
                <a:ext uri="{FF2B5EF4-FFF2-40B4-BE49-F238E27FC236}">
                  <a16:creationId xmlns:a16="http://schemas.microsoft.com/office/drawing/2014/main" id="{8E41A170-6B8E-D3B0-2242-5375B3BC27C9}"/>
                </a:ext>
              </a:extLst>
            </p:cNvPr>
            <p:cNvSpPr/>
            <p:nvPr/>
          </p:nvSpPr>
          <p:spPr>
            <a:xfrm>
              <a:off x="2378898" y="409180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7" name="Freeform 138">
              <a:extLst>
                <a:ext uri="{FF2B5EF4-FFF2-40B4-BE49-F238E27FC236}">
                  <a16:creationId xmlns:a16="http://schemas.microsoft.com/office/drawing/2014/main" id="{0F09476E-181D-D801-7999-DA2E595808A4}"/>
                </a:ext>
              </a:extLst>
            </p:cNvPr>
            <p:cNvSpPr/>
            <p:nvPr/>
          </p:nvSpPr>
          <p:spPr>
            <a:xfrm>
              <a:off x="2394299" y="406501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8" name="Freeform 139">
              <a:extLst>
                <a:ext uri="{FF2B5EF4-FFF2-40B4-BE49-F238E27FC236}">
                  <a16:creationId xmlns:a16="http://schemas.microsoft.com/office/drawing/2014/main" id="{279940CA-65DC-3204-1CCA-2C8AE78BD7FC}"/>
                </a:ext>
              </a:extLst>
            </p:cNvPr>
            <p:cNvSpPr/>
            <p:nvPr/>
          </p:nvSpPr>
          <p:spPr>
            <a:xfrm>
              <a:off x="2437146" y="4139705"/>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49" name="Freeform 140">
              <a:extLst>
                <a:ext uri="{FF2B5EF4-FFF2-40B4-BE49-F238E27FC236}">
                  <a16:creationId xmlns:a16="http://schemas.microsoft.com/office/drawing/2014/main" id="{3B7C21B3-A46B-6B55-FA11-6540849DE9D7}"/>
                </a:ext>
              </a:extLst>
            </p:cNvPr>
            <p:cNvSpPr/>
            <p:nvPr/>
          </p:nvSpPr>
          <p:spPr>
            <a:xfrm>
              <a:off x="2452462" y="411291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0" name="Freeform 141">
              <a:extLst>
                <a:ext uri="{FF2B5EF4-FFF2-40B4-BE49-F238E27FC236}">
                  <a16:creationId xmlns:a16="http://schemas.microsoft.com/office/drawing/2014/main" id="{72E258F2-8E5E-2A95-DB51-DE6B1409438E}"/>
                </a:ext>
              </a:extLst>
            </p:cNvPr>
            <p:cNvSpPr/>
            <p:nvPr/>
          </p:nvSpPr>
          <p:spPr>
            <a:xfrm>
              <a:off x="2440330" y="413970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1" name="Freeform 142">
              <a:extLst>
                <a:ext uri="{FF2B5EF4-FFF2-40B4-BE49-F238E27FC236}">
                  <a16:creationId xmlns:a16="http://schemas.microsoft.com/office/drawing/2014/main" id="{CCFB56A3-54E1-D98A-25CA-9795CD6294BA}"/>
                </a:ext>
              </a:extLst>
            </p:cNvPr>
            <p:cNvSpPr/>
            <p:nvPr/>
          </p:nvSpPr>
          <p:spPr>
            <a:xfrm>
              <a:off x="2455731" y="411291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2" name="Freeform 143">
              <a:extLst>
                <a:ext uri="{FF2B5EF4-FFF2-40B4-BE49-F238E27FC236}">
                  <a16:creationId xmlns:a16="http://schemas.microsoft.com/office/drawing/2014/main" id="{CA5D5660-C7F0-44ED-106C-DBCA6D8B8173}"/>
                </a:ext>
              </a:extLst>
            </p:cNvPr>
            <p:cNvSpPr/>
            <p:nvPr/>
          </p:nvSpPr>
          <p:spPr>
            <a:xfrm>
              <a:off x="2443514" y="41522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3" name="Freeform 144">
              <a:extLst>
                <a:ext uri="{FF2B5EF4-FFF2-40B4-BE49-F238E27FC236}">
                  <a16:creationId xmlns:a16="http://schemas.microsoft.com/office/drawing/2014/main" id="{6F9A5B5A-7730-3B3C-F033-7FE042124E2F}"/>
                </a:ext>
              </a:extLst>
            </p:cNvPr>
            <p:cNvSpPr/>
            <p:nvPr/>
          </p:nvSpPr>
          <p:spPr>
            <a:xfrm>
              <a:off x="2458915" y="412548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4" name="Freeform 145">
              <a:extLst>
                <a:ext uri="{FF2B5EF4-FFF2-40B4-BE49-F238E27FC236}">
                  <a16:creationId xmlns:a16="http://schemas.microsoft.com/office/drawing/2014/main" id="{3BA6FED3-6073-867A-2C7F-D3EFEC1A88FE}"/>
                </a:ext>
              </a:extLst>
            </p:cNvPr>
            <p:cNvSpPr/>
            <p:nvPr/>
          </p:nvSpPr>
          <p:spPr>
            <a:xfrm>
              <a:off x="2498493" y="422787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5" name="Freeform 146">
              <a:extLst>
                <a:ext uri="{FF2B5EF4-FFF2-40B4-BE49-F238E27FC236}">
                  <a16:creationId xmlns:a16="http://schemas.microsoft.com/office/drawing/2014/main" id="{56D7BFC2-24AE-CA5D-EC38-3CC073511183}"/>
                </a:ext>
              </a:extLst>
            </p:cNvPr>
            <p:cNvSpPr/>
            <p:nvPr/>
          </p:nvSpPr>
          <p:spPr>
            <a:xfrm>
              <a:off x="2513894" y="420107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6" name="Freeform 147">
              <a:extLst>
                <a:ext uri="{FF2B5EF4-FFF2-40B4-BE49-F238E27FC236}">
                  <a16:creationId xmlns:a16="http://schemas.microsoft.com/office/drawing/2014/main" id="{5F826A93-C75B-3145-CF8E-8A2E1A1CCE9B}"/>
                </a:ext>
              </a:extLst>
            </p:cNvPr>
            <p:cNvSpPr/>
            <p:nvPr/>
          </p:nvSpPr>
          <p:spPr>
            <a:xfrm>
              <a:off x="2592190" y="42792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7" name="Freeform 148">
              <a:extLst>
                <a:ext uri="{FF2B5EF4-FFF2-40B4-BE49-F238E27FC236}">
                  <a16:creationId xmlns:a16="http://schemas.microsoft.com/office/drawing/2014/main" id="{D2AC47B6-B4FB-49C5-DBDE-6F461AE1764C}"/>
                </a:ext>
              </a:extLst>
            </p:cNvPr>
            <p:cNvSpPr/>
            <p:nvPr/>
          </p:nvSpPr>
          <p:spPr>
            <a:xfrm>
              <a:off x="2607592" y="425242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8" name="Freeform 149">
              <a:extLst>
                <a:ext uri="{FF2B5EF4-FFF2-40B4-BE49-F238E27FC236}">
                  <a16:creationId xmlns:a16="http://schemas.microsoft.com/office/drawing/2014/main" id="{0AC427EE-9A57-D22B-D458-DCD8C08EAC66}"/>
                </a:ext>
              </a:extLst>
            </p:cNvPr>
            <p:cNvSpPr/>
            <p:nvPr/>
          </p:nvSpPr>
          <p:spPr>
            <a:xfrm>
              <a:off x="2601913" y="42792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59" name="Freeform 150">
              <a:extLst>
                <a:ext uri="{FF2B5EF4-FFF2-40B4-BE49-F238E27FC236}">
                  <a16:creationId xmlns:a16="http://schemas.microsoft.com/office/drawing/2014/main" id="{DB3BDE97-13CC-5732-D52E-43E909B13537}"/>
                </a:ext>
              </a:extLst>
            </p:cNvPr>
            <p:cNvSpPr/>
            <p:nvPr/>
          </p:nvSpPr>
          <p:spPr>
            <a:xfrm>
              <a:off x="2617314" y="425242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0" name="Freeform 151">
              <a:extLst>
                <a:ext uri="{FF2B5EF4-FFF2-40B4-BE49-F238E27FC236}">
                  <a16:creationId xmlns:a16="http://schemas.microsoft.com/office/drawing/2014/main" id="{3BDA991D-253F-F808-43E1-1CBC0BF25C01}"/>
                </a:ext>
              </a:extLst>
            </p:cNvPr>
            <p:cNvSpPr/>
            <p:nvPr/>
          </p:nvSpPr>
          <p:spPr>
            <a:xfrm>
              <a:off x="2695696" y="437321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1" name="Freeform 152">
              <a:extLst>
                <a:ext uri="{FF2B5EF4-FFF2-40B4-BE49-F238E27FC236}">
                  <a16:creationId xmlns:a16="http://schemas.microsoft.com/office/drawing/2014/main" id="{D4BD5E29-0FAA-A75F-4F3A-D4FFFDCCF5C3}"/>
                </a:ext>
              </a:extLst>
            </p:cNvPr>
            <p:cNvSpPr/>
            <p:nvPr/>
          </p:nvSpPr>
          <p:spPr>
            <a:xfrm>
              <a:off x="2711098" y="434657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2" name="Freeform 153">
              <a:extLst>
                <a:ext uri="{FF2B5EF4-FFF2-40B4-BE49-F238E27FC236}">
                  <a16:creationId xmlns:a16="http://schemas.microsoft.com/office/drawing/2014/main" id="{A6DCDA06-B078-1440-B544-463D335EA773}"/>
                </a:ext>
              </a:extLst>
            </p:cNvPr>
            <p:cNvSpPr/>
            <p:nvPr/>
          </p:nvSpPr>
          <p:spPr>
            <a:xfrm>
              <a:off x="2702064" y="43732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3" name="Freeform 154">
              <a:extLst>
                <a:ext uri="{FF2B5EF4-FFF2-40B4-BE49-F238E27FC236}">
                  <a16:creationId xmlns:a16="http://schemas.microsoft.com/office/drawing/2014/main" id="{0431DF40-148C-B9A4-BC2B-404C9BA35BB2}"/>
                </a:ext>
              </a:extLst>
            </p:cNvPr>
            <p:cNvSpPr/>
            <p:nvPr/>
          </p:nvSpPr>
          <p:spPr>
            <a:xfrm>
              <a:off x="2717465" y="434657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4" name="Freeform 155">
              <a:extLst>
                <a:ext uri="{FF2B5EF4-FFF2-40B4-BE49-F238E27FC236}">
                  <a16:creationId xmlns:a16="http://schemas.microsoft.com/office/drawing/2014/main" id="{D5E51DC0-1E84-D883-F6F1-BEC6786EDAD8}"/>
                </a:ext>
              </a:extLst>
            </p:cNvPr>
            <p:cNvSpPr/>
            <p:nvPr/>
          </p:nvSpPr>
          <p:spPr>
            <a:xfrm>
              <a:off x="2715055" y="438743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5" name="Freeform 156">
              <a:extLst>
                <a:ext uri="{FF2B5EF4-FFF2-40B4-BE49-F238E27FC236}">
                  <a16:creationId xmlns:a16="http://schemas.microsoft.com/office/drawing/2014/main" id="{7CFC274E-C5EB-F71F-22CC-787F06AB2163}"/>
                </a:ext>
              </a:extLst>
            </p:cNvPr>
            <p:cNvSpPr/>
            <p:nvPr/>
          </p:nvSpPr>
          <p:spPr>
            <a:xfrm>
              <a:off x="2730457" y="436064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6" name="Freeform 157">
              <a:extLst>
                <a:ext uri="{FF2B5EF4-FFF2-40B4-BE49-F238E27FC236}">
                  <a16:creationId xmlns:a16="http://schemas.microsoft.com/office/drawing/2014/main" id="{DDBADAC3-6F56-8266-3ED2-7E7933399F00}"/>
                </a:ext>
              </a:extLst>
            </p:cNvPr>
            <p:cNvSpPr/>
            <p:nvPr/>
          </p:nvSpPr>
          <p:spPr>
            <a:xfrm>
              <a:off x="2721508" y="438743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7" name="Freeform 158">
              <a:extLst>
                <a:ext uri="{FF2B5EF4-FFF2-40B4-BE49-F238E27FC236}">
                  <a16:creationId xmlns:a16="http://schemas.microsoft.com/office/drawing/2014/main" id="{B8BAB4F7-9C4D-B3C5-1077-C93750AF0CE5}"/>
                </a:ext>
              </a:extLst>
            </p:cNvPr>
            <p:cNvSpPr/>
            <p:nvPr/>
          </p:nvSpPr>
          <p:spPr>
            <a:xfrm>
              <a:off x="2736910" y="436064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8" name="Freeform 159">
              <a:extLst>
                <a:ext uri="{FF2B5EF4-FFF2-40B4-BE49-F238E27FC236}">
                  <a16:creationId xmlns:a16="http://schemas.microsoft.com/office/drawing/2014/main" id="{A82DBE23-D12B-7CD0-BE00-0E0CDA13D1BB}"/>
                </a:ext>
              </a:extLst>
            </p:cNvPr>
            <p:cNvSpPr/>
            <p:nvPr/>
          </p:nvSpPr>
          <p:spPr>
            <a:xfrm>
              <a:off x="2831381" y="44476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69" name="Freeform 160">
              <a:extLst>
                <a:ext uri="{FF2B5EF4-FFF2-40B4-BE49-F238E27FC236}">
                  <a16:creationId xmlns:a16="http://schemas.microsoft.com/office/drawing/2014/main" id="{2F29DEC9-5FE2-EB37-0495-50C635B98C15}"/>
                </a:ext>
              </a:extLst>
            </p:cNvPr>
            <p:cNvSpPr/>
            <p:nvPr/>
          </p:nvSpPr>
          <p:spPr>
            <a:xfrm>
              <a:off x="2846782" y="442082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0" name="Freeform 161">
              <a:extLst>
                <a:ext uri="{FF2B5EF4-FFF2-40B4-BE49-F238E27FC236}">
                  <a16:creationId xmlns:a16="http://schemas.microsoft.com/office/drawing/2014/main" id="{D387BDCB-A13F-53B6-8B8A-B1E3633CE7AB}"/>
                </a:ext>
              </a:extLst>
            </p:cNvPr>
            <p:cNvSpPr/>
            <p:nvPr/>
          </p:nvSpPr>
          <p:spPr>
            <a:xfrm>
              <a:off x="2970336" y="44787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1" name="Freeform 162">
              <a:extLst>
                <a:ext uri="{FF2B5EF4-FFF2-40B4-BE49-F238E27FC236}">
                  <a16:creationId xmlns:a16="http://schemas.microsoft.com/office/drawing/2014/main" id="{AA66ABEA-CB76-A5D0-C71D-0F8BC051B9A2}"/>
                </a:ext>
              </a:extLst>
            </p:cNvPr>
            <p:cNvSpPr/>
            <p:nvPr/>
          </p:nvSpPr>
          <p:spPr>
            <a:xfrm>
              <a:off x="2985737" y="44519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2" name="Freeform 163">
              <a:extLst>
                <a:ext uri="{FF2B5EF4-FFF2-40B4-BE49-F238E27FC236}">
                  <a16:creationId xmlns:a16="http://schemas.microsoft.com/office/drawing/2014/main" id="{E41614A2-DA8B-6D5D-92FD-F617AE6482A3}"/>
                </a:ext>
              </a:extLst>
            </p:cNvPr>
            <p:cNvSpPr/>
            <p:nvPr/>
          </p:nvSpPr>
          <p:spPr>
            <a:xfrm>
              <a:off x="2970336" y="44787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3" name="Freeform 164">
              <a:extLst>
                <a:ext uri="{FF2B5EF4-FFF2-40B4-BE49-F238E27FC236}">
                  <a16:creationId xmlns:a16="http://schemas.microsoft.com/office/drawing/2014/main" id="{D6329E32-BC84-A396-6C60-96D3ED0B45A5}"/>
                </a:ext>
              </a:extLst>
            </p:cNvPr>
            <p:cNvSpPr/>
            <p:nvPr/>
          </p:nvSpPr>
          <p:spPr>
            <a:xfrm>
              <a:off x="2985737" y="44519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4" name="Freeform 165">
              <a:extLst>
                <a:ext uri="{FF2B5EF4-FFF2-40B4-BE49-F238E27FC236}">
                  <a16:creationId xmlns:a16="http://schemas.microsoft.com/office/drawing/2014/main" id="{DFD50B84-7A77-6F6C-EADE-D25A2005829D}"/>
                </a:ext>
              </a:extLst>
            </p:cNvPr>
            <p:cNvSpPr/>
            <p:nvPr/>
          </p:nvSpPr>
          <p:spPr>
            <a:xfrm>
              <a:off x="2986597" y="44787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5" name="Freeform 166">
              <a:extLst>
                <a:ext uri="{FF2B5EF4-FFF2-40B4-BE49-F238E27FC236}">
                  <a16:creationId xmlns:a16="http://schemas.microsoft.com/office/drawing/2014/main" id="{BB0F9330-A92A-7185-3FE7-1C72E89596E6}"/>
                </a:ext>
              </a:extLst>
            </p:cNvPr>
            <p:cNvSpPr/>
            <p:nvPr/>
          </p:nvSpPr>
          <p:spPr>
            <a:xfrm>
              <a:off x="3001999" y="44519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6" name="Freeform 167">
              <a:extLst>
                <a:ext uri="{FF2B5EF4-FFF2-40B4-BE49-F238E27FC236}">
                  <a16:creationId xmlns:a16="http://schemas.microsoft.com/office/drawing/2014/main" id="{032DA1BF-EB70-BB80-A7EC-2EE6DDAB49EF}"/>
                </a:ext>
              </a:extLst>
            </p:cNvPr>
            <p:cNvSpPr/>
            <p:nvPr/>
          </p:nvSpPr>
          <p:spPr>
            <a:xfrm>
              <a:off x="2992964" y="44964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7" name="Freeform 168">
              <a:extLst>
                <a:ext uri="{FF2B5EF4-FFF2-40B4-BE49-F238E27FC236}">
                  <a16:creationId xmlns:a16="http://schemas.microsoft.com/office/drawing/2014/main" id="{8D9AFBCC-19A8-B55E-CE30-DD1143740290}"/>
                </a:ext>
              </a:extLst>
            </p:cNvPr>
            <p:cNvSpPr/>
            <p:nvPr/>
          </p:nvSpPr>
          <p:spPr>
            <a:xfrm>
              <a:off x="3008365" y="446961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8" name="Freeform 169">
              <a:extLst>
                <a:ext uri="{FF2B5EF4-FFF2-40B4-BE49-F238E27FC236}">
                  <a16:creationId xmlns:a16="http://schemas.microsoft.com/office/drawing/2014/main" id="{F413F187-967C-535A-B4C9-2034603943FF}"/>
                </a:ext>
              </a:extLst>
            </p:cNvPr>
            <p:cNvSpPr/>
            <p:nvPr/>
          </p:nvSpPr>
          <p:spPr>
            <a:xfrm>
              <a:off x="3038221" y="453323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79" name="Freeform 170">
              <a:extLst>
                <a:ext uri="{FF2B5EF4-FFF2-40B4-BE49-F238E27FC236}">
                  <a16:creationId xmlns:a16="http://schemas.microsoft.com/office/drawing/2014/main" id="{FA3232B4-7F8C-066C-E1AE-88661C6283D1}"/>
                </a:ext>
              </a:extLst>
            </p:cNvPr>
            <p:cNvSpPr/>
            <p:nvPr/>
          </p:nvSpPr>
          <p:spPr>
            <a:xfrm>
              <a:off x="3053622" y="450644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0" name="Freeform 171">
              <a:extLst>
                <a:ext uri="{FF2B5EF4-FFF2-40B4-BE49-F238E27FC236}">
                  <a16:creationId xmlns:a16="http://schemas.microsoft.com/office/drawing/2014/main" id="{659B87A4-D408-D83E-CA18-7AA54671029B}"/>
                </a:ext>
              </a:extLst>
            </p:cNvPr>
            <p:cNvSpPr/>
            <p:nvPr/>
          </p:nvSpPr>
          <p:spPr>
            <a:xfrm>
              <a:off x="3254870" y="4611074"/>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1" name="Freeform 172">
              <a:extLst>
                <a:ext uri="{FF2B5EF4-FFF2-40B4-BE49-F238E27FC236}">
                  <a16:creationId xmlns:a16="http://schemas.microsoft.com/office/drawing/2014/main" id="{73E5F03A-719C-8E0B-5E90-D55F134F61C0}"/>
                </a:ext>
              </a:extLst>
            </p:cNvPr>
            <p:cNvSpPr/>
            <p:nvPr/>
          </p:nvSpPr>
          <p:spPr>
            <a:xfrm>
              <a:off x="3270271" y="458427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2" name="Freeform 173">
              <a:extLst>
                <a:ext uri="{FF2B5EF4-FFF2-40B4-BE49-F238E27FC236}">
                  <a16:creationId xmlns:a16="http://schemas.microsoft.com/office/drawing/2014/main" id="{093614CA-9BE4-56A1-1F3A-3E3F65F29ACE}"/>
                </a:ext>
              </a:extLst>
            </p:cNvPr>
            <p:cNvSpPr/>
            <p:nvPr/>
          </p:nvSpPr>
          <p:spPr>
            <a:xfrm>
              <a:off x="3555407" y="467394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3" name="Freeform 174">
              <a:extLst>
                <a:ext uri="{FF2B5EF4-FFF2-40B4-BE49-F238E27FC236}">
                  <a16:creationId xmlns:a16="http://schemas.microsoft.com/office/drawing/2014/main" id="{11F4895A-4194-9B51-96E2-8BCC72F3C62A}"/>
                </a:ext>
              </a:extLst>
            </p:cNvPr>
            <p:cNvSpPr/>
            <p:nvPr/>
          </p:nvSpPr>
          <p:spPr>
            <a:xfrm>
              <a:off x="3570808" y="464714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4" name="Freeform 175">
              <a:extLst>
                <a:ext uri="{FF2B5EF4-FFF2-40B4-BE49-F238E27FC236}">
                  <a16:creationId xmlns:a16="http://schemas.microsoft.com/office/drawing/2014/main" id="{BE681FAD-C168-79EE-31E2-478E3298ECFD}"/>
                </a:ext>
              </a:extLst>
            </p:cNvPr>
            <p:cNvSpPr/>
            <p:nvPr/>
          </p:nvSpPr>
          <p:spPr>
            <a:xfrm>
              <a:off x="3665280" y="467394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5" name="Freeform 176">
              <a:extLst>
                <a:ext uri="{FF2B5EF4-FFF2-40B4-BE49-F238E27FC236}">
                  <a16:creationId xmlns:a16="http://schemas.microsoft.com/office/drawing/2014/main" id="{9EC58670-FA4B-7985-7A48-312E32045708}"/>
                </a:ext>
              </a:extLst>
            </p:cNvPr>
            <p:cNvSpPr/>
            <p:nvPr/>
          </p:nvSpPr>
          <p:spPr>
            <a:xfrm>
              <a:off x="3680681" y="464714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6" name="Freeform 177">
              <a:extLst>
                <a:ext uri="{FF2B5EF4-FFF2-40B4-BE49-F238E27FC236}">
                  <a16:creationId xmlns:a16="http://schemas.microsoft.com/office/drawing/2014/main" id="{FF16CCC0-05DE-0A9D-E811-D07C68E982A5}"/>
                </a:ext>
              </a:extLst>
            </p:cNvPr>
            <p:cNvSpPr/>
            <p:nvPr/>
          </p:nvSpPr>
          <p:spPr>
            <a:xfrm>
              <a:off x="3775153"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7" name="Freeform 178">
              <a:extLst>
                <a:ext uri="{FF2B5EF4-FFF2-40B4-BE49-F238E27FC236}">
                  <a16:creationId xmlns:a16="http://schemas.microsoft.com/office/drawing/2014/main" id="{5DA020F8-5E66-E1C5-36A0-60B95BFD7EF0}"/>
                </a:ext>
              </a:extLst>
            </p:cNvPr>
            <p:cNvSpPr/>
            <p:nvPr/>
          </p:nvSpPr>
          <p:spPr>
            <a:xfrm>
              <a:off x="3790554"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8" name="Freeform 179">
              <a:extLst>
                <a:ext uri="{FF2B5EF4-FFF2-40B4-BE49-F238E27FC236}">
                  <a16:creationId xmlns:a16="http://schemas.microsoft.com/office/drawing/2014/main" id="{5A94EFB3-B13C-671A-868C-1B678F6A6970}"/>
                </a:ext>
              </a:extLst>
            </p:cNvPr>
            <p:cNvSpPr/>
            <p:nvPr/>
          </p:nvSpPr>
          <p:spPr>
            <a:xfrm>
              <a:off x="3791329"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89" name="Freeform 180">
              <a:extLst>
                <a:ext uri="{FF2B5EF4-FFF2-40B4-BE49-F238E27FC236}">
                  <a16:creationId xmlns:a16="http://schemas.microsoft.com/office/drawing/2014/main" id="{2DEC9903-CB42-59AA-A52F-AF29070BED41}"/>
                </a:ext>
              </a:extLst>
            </p:cNvPr>
            <p:cNvSpPr/>
            <p:nvPr/>
          </p:nvSpPr>
          <p:spPr>
            <a:xfrm>
              <a:off x="3806730"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0" name="Freeform 181">
              <a:extLst>
                <a:ext uri="{FF2B5EF4-FFF2-40B4-BE49-F238E27FC236}">
                  <a16:creationId xmlns:a16="http://schemas.microsoft.com/office/drawing/2014/main" id="{AF18B41C-CB29-47D2-B372-2631930A0778}"/>
                </a:ext>
              </a:extLst>
            </p:cNvPr>
            <p:cNvSpPr/>
            <p:nvPr/>
          </p:nvSpPr>
          <p:spPr>
            <a:xfrm>
              <a:off x="3801051" y="470013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1" name="Freeform 182">
              <a:extLst>
                <a:ext uri="{FF2B5EF4-FFF2-40B4-BE49-F238E27FC236}">
                  <a16:creationId xmlns:a16="http://schemas.microsoft.com/office/drawing/2014/main" id="{618A4D90-4918-580F-222B-1C9AEFA208DA}"/>
                </a:ext>
              </a:extLst>
            </p:cNvPr>
            <p:cNvSpPr/>
            <p:nvPr/>
          </p:nvSpPr>
          <p:spPr>
            <a:xfrm>
              <a:off x="3816452"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2" name="Freeform 183">
              <a:extLst>
                <a:ext uri="{FF2B5EF4-FFF2-40B4-BE49-F238E27FC236}">
                  <a16:creationId xmlns:a16="http://schemas.microsoft.com/office/drawing/2014/main" id="{F90C5BFD-9432-C23C-C107-FFA9926D5FC1}"/>
                </a:ext>
              </a:extLst>
            </p:cNvPr>
            <p:cNvSpPr/>
            <p:nvPr/>
          </p:nvSpPr>
          <p:spPr>
            <a:xfrm>
              <a:off x="4001438"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3" name="Freeform 184">
              <a:extLst>
                <a:ext uri="{FF2B5EF4-FFF2-40B4-BE49-F238E27FC236}">
                  <a16:creationId xmlns:a16="http://schemas.microsoft.com/office/drawing/2014/main" id="{6B6967AE-9F02-0B52-E8D8-8C90348E9A23}"/>
                </a:ext>
              </a:extLst>
            </p:cNvPr>
            <p:cNvSpPr/>
            <p:nvPr/>
          </p:nvSpPr>
          <p:spPr>
            <a:xfrm>
              <a:off x="4016839"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4" name="Freeform 185">
              <a:extLst>
                <a:ext uri="{FF2B5EF4-FFF2-40B4-BE49-F238E27FC236}">
                  <a16:creationId xmlns:a16="http://schemas.microsoft.com/office/drawing/2014/main" id="{DEE170E4-45C3-6878-4B54-8B473ED38094}"/>
                </a:ext>
              </a:extLst>
            </p:cNvPr>
            <p:cNvSpPr/>
            <p:nvPr/>
          </p:nvSpPr>
          <p:spPr>
            <a:xfrm>
              <a:off x="4056331"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5" name="Freeform 186">
              <a:extLst>
                <a:ext uri="{FF2B5EF4-FFF2-40B4-BE49-F238E27FC236}">
                  <a16:creationId xmlns:a16="http://schemas.microsoft.com/office/drawing/2014/main" id="{7FC7CE7C-F498-4286-3E18-AFC5A49C8064}"/>
                </a:ext>
              </a:extLst>
            </p:cNvPr>
            <p:cNvSpPr/>
            <p:nvPr/>
          </p:nvSpPr>
          <p:spPr>
            <a:xfrm>
              <a:off x="4071733"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6" name="Freeform 187">
              <a:extLst>
                <a:ext uri="{FF2B5EF4-FFF2-40B4-BE49-F238E27FC236}">
                  <a16:creationId xmlns:a16="http://schemas.microsoft.com/office/drawing/2014/main" id="{331F550F-9CE5-E545-D619-8B9493DA708D}"/>
                </a:ext>
              </a:extLst>
            </p:cNvPr>
            <p:cNvSpPr/>
            <p:nvPr/>
          </p:nvSpPr>
          <p:spPr>
            <a:xfrm>
              <a:off x="4331143"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7" name="Freeform 188">
              <a:extLst>
                <a:ext uri="{FF2B5EF4-FFF2-40B4-BE49-F238E27FC236}">
                  <a16:creationId xmlns:a16="http://schemas.microsoft.com/office/drawing/2014/main" id="{D452E37A-1B69-9135-808A-B2143E268EAB}"/>
                </a:ext>
              </a:extLst>
            </p:cNvPr>
            <p:cNvSpPr/>
            <p:nvPr/>
          </p:nvSpPr>
          <p:spPr>
            <a:xfrm>
              <a:off x="4346544"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8" name="Freeform 189">
              <a:extLst>
                <a:ext uri="{FF2B5EF4-FFF2-40B4-BE49-F238E27FC236}">
                  <a16:creationId xmlns:a16="http://schemas.microsoft.com/office/drawing/2014/main" id="{F7D1EAF8-770C-88EF-B9A6-DA274B0D5719}"/>
                </a:ext>
              </a:extLst>
            </p:cNvPr>
            <p:cNvSpPr/>
            <p:nvPr/>
          </p:nvSpPr>
          <p:spPr>
            <a:xfrm>
              <a:off x="1758378" y="297617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099" name="Freeform 190">
              <a:extLst>
                <a:ext uri="{FF2B5EF4-FFF2-40B4-BE49-F238E27FC236}">
                  <a16:creationId xmlns:a16="http://schemas.microsoft.com/office/drawing/2014/main" id="{ADAC6421-74DF-532D-5C30-B6C51D72AD86}"/>
                </a:ext>
              </a:extLst>
            </p:cNvPr>
            <p:cNvSpPr/>
            <p:nvPr/>
          </p:nvSpPr>
          <p:spPr>
            <a:xfrm>
              <a:off x="1773693" y="294938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0" name="Freeform 191">
              <a:extLst>
                <a:ext uri="{FF2B5EF4-FFF2-40B4-BE49-F238E27FC236}">
                  <a16:creationId xmlns:a16="http://schemas.microsoft.com/office/drawing/2014/main" id="{4657B6CE-640C-2844-8D28-B8B64D114384}"/>
                </a:ext>
              </a:extLst>
            </p:cNvPr>
            <p:cNvSpPr/>
            <p:nvPr/>
          </p:nvSpPr>
          <p:spPr>
            <a:xfrm>
              <a:off x="1784190" y="306060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1" name="Freeform 192">
              <a:extLst>
                <a:ext uri="{FF2B5EF4-FFF2-40B4-BE49-F238E27FC236}">
                  <a16:creationId xmlns:a16="http://schemas.microsoft.com/office/drawing/2014/main" id="{0746EFE1-6AC5-214E-1111-7F5CFE516FE8}"/>
                </a:ext>
              </a:extLst>
            </p:cNvPr>
            <p:cNvSpPr/>
            <p:nvPr/>
          </p:nvSpPr>
          <p:spPr>
            <a:xfrm>
              <a:off x="1799591" y="303380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2" name="Freeform 193">
              <a:extLst>
                <a:ext uri="{FF2B5EF4-FFF2-40B4-BE49-F238E27FC236}">
                  <a16:creationId xmlns:a16="http://schemas.microsoft.com/office/drawing/2014/main" id="{880A75A9-749B-D439-B1E8-A54AC4278B0E}"/>
                </a:ext>
              </a:extLst>
            </p:cNvPr>
            <p:cNvSpPr/>
            <p:nvPr/>
          </p:nvSpPr>
          <p:spPr>
            <a:xfrm>
              <a:off x="1877973" y="3102964"/>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3" name="Freeform 194">
              <a:extLst>
                <a:ext uri="{FF2B5EF4-FFF2-40B4-BE49-F238E27FC236}">
                  <a16:creationId xmlns:a16="http://schemas.microsoft.com/office/drawing/2014/main" id="{80C2571C-99DB-69A8-E9FE-C4C972040924}"/>
                </a:ext>
              </a:extLst>
            </p:cNvPr>
            <p:cNvSpPr/>
            <p:nvPr/>
          </p:nvSpPr>
          <p:spPr>
            <a:xfrm>
              <a:off x="1893288" y="307617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4" name="Freeform 195">
              <a:extLst>
                <a:ext uri="{FF2B5EF4-FFF2-40B4-BE49-F238E27FC236}">
                  <a16:creationId xmlns:a16="http://schemas.microsoft.com/office/drawing/2014/main" id="{BA0A8A1C-AAAD-AC3B-9FDF-AC94D4009A5A}"/>
                </a:ext>
              </a:extLst>
            </p:cNvPr>
            <p:cNvSpPr/>
            <p:nvPr/>
          </p:nvSpPr>
          <p:spPr>
            <a:xfrm>
              <a:off x="1887610"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5" name="Freeform 196">
              <a:extLst>
                <a:ext uri="{FF2B5EF4-FFF2-40B4-BE49-F238E27FC236}">
                  <a16:creationId xmlns:a16="http://schemas.microsoft.com/office/drawing/2014/main" id="{38F35EA0-76F7-55D8-12C7-8CEC0B274840}"/>
                </a:ext>
              </a:extLst>
            </p:cNvPr>
            <p:cNvSpPr/>
            <p:nvPr/>
          </p:nvSpPr>
          <p:spPr>
            <a:xfrm>
              <a:off x="1903011"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6" name="Freeform 197">
              <a:extLst>
                <a:ext uri="{FF2B5EF4-FFF2-40B4-BE49-F238E27FC236}">
                  <a16:creationId xmlns:a16="http://schemas.microsoft.com/office/drawing/2014/main" id="{16EDA73D-3F76-D550-97A6-D4DA9E366D95}"/>
                </a:ext>
              </a:extLst>
            </p:cNvPr>
            <p:cNvSpPr/>
            <p:nvPr/>
          </p:nvSpPr>
          <p:spPr>
            <a:xfrm>
              <a:off x="1887610"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7" name="Freeform 198">
              <a:extLst>
                <a:ext uri="{FF2B5EF4-FFF2-40B4-BE49-F238E27FC236}">
                  <a16:creationId xmlns:a16="http://schemas.microsoft.com/office/drawing/2014/main" id="{5A1913A7-5435-CE15-5B57-2B167C70EBBC}"/>
                </a:ext>
              </a:extLst>
            </p:cNvPr>
            <p:cNvSpPr/>
            <p:nvPr/>
          </p:nvSpPr>
          <p:spPr>
            <a:xfrm>
              <a:off x="1903011"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8" name="Freeform 199">
              <a:extLst>
                <a:ext uri="{FF2B5EF4-FFF2-40B4-BE49-F238E27FC236}">
                  <a16:creationId xmlns:a16="http://schemas.microsoft.com/office/drawing/2014/main" id="{8EFE7945-D6F2-65DD-6BCB-BAB593116E43}"/>
                </a:ext>
              </a:extLst>
            </p:cNvPr>
            <p:cNvSpPr/>
            <p:nvPr/>
          </p:nvSpPr>
          <p:spPr>
            <a:xfrm>
              <a:off x="1890879"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09" name="Freeform 200">
              <a:extLst>
                <a:ext uri="{FF2B5EF4-FFF2-40B4-BE49-F238E27FC236}">
                  <a16:creationId xmlns:a16="http://schemas.microsoft.com/office/drawing/2014/main" id="{79A5686A-78BC-780C-E25A-B52BCA713D27}"/>
                </a:ext>
              </a:extLst>
            </p:cNvPr>
            <p:cNvSpPr/>
            <p:nvPr/>
          </p:nvSpPr>
          <p:spPr>
            <a:xfrm>
              <a:off x="1906280"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0" name="Freeform 201">
              <a:extLst>
                <a:ext uri="{FF2B5EF4-FFF2-40B4-BE49-F238E27FC236}">
                  <a16:creationId xmlns:a16="http://schemas.microsoft.com/office/drawing/2014/main" id="{4DC5531A-8481-E4DD-D891-F068F21EECEF}"/>
                </a:ext>
              </a:extLst>
            </p:cNvPr>
            <p:cNvSpPr/>
            <p:nvPr/>
          </p:nvSpPr>
          <p:spPr>
            <a:xfrm>
              <a:off x="1890879"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1" name="Freeform 202">
              <a:extLst>
                <a:ext uri="{FF2B5EF4-FFF2-40B4-BE49-F238E27FC236}">
                  <a16:creationId xmlns:a16="http://schemas.microsoft.com/office/drawing/2014/main" id="{4FB30CEF-38E6-6C02-67BF-B0AC39A637A3}"/>
                </a:ext>
              </a:extLst>
            </p:cNvPr>
            <p:cNvSpPr/>
            <p:nvPr/>
          </p:nvSpPr>
          <p:spPr>
            <a:xfrm>
              <a:off x="1906280"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2" name="Freeform 203">
              <a:extLst>
                <a:ext uri="{FF2B5EF4-FFF2-40B4-BE49-F238E27FC236}">
                  <a16:creationId xmlns:a16="http://schemas.microsoft.com/office/drawing/2014/main" id="{9EC0BD29-C027-81EB-649C-D1767CDBD482}"/>
                </a:ext>
              </a:extLst>
            </p:cNvPr>
            <p:cNvSpPr/>
            <p:nvPr/>
          </p:nvSpPr>
          <p:spPr>
            <a:xfrm>
              <a:off x="1890879" y="317122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3" name="Freeform 204">
              <a:extLst>
                <a:ext uri="{FF2B5EF4-FFF2-40B4-BE49-F238E27FC236}">
                  <a16:creationId xmlns:a16="http://schemas.microsoft.com/office/drawing/2014/main" id="{37FA4982-401B-E5BB-B253-910856169BB9}"/>
                </a:ext>
              </a:extLst>
            </p:cNvPr>
            <p:cNvSpPr/>
            <p:nvPr/>
          </p:nvSpPr>
          <p:spPr>
            <a:xfrm>
              <a:off x="1906280" y="314442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4" name="Freeform 205">
              <a:extLst>
                <a:ext uri="{FF2B5EF4-FFF2-40B4-BE49-F238E27FC236}">
                  <a16:creationId xmlns:a16="http://schemas.microsoft.com/office/drawing/2014/main" id="{17877E14-DCD8-C903-7557-5B1DA9A95DEE}"/>
                </a:ext>
              </a:extLst>
            </p:cNvPr>
            <p:cNvSpPr/>
            <p:nvPr/>
          </p:nvSpPr>
          <p:spPr>
            <a:xfrm>
              <a:off x="1894063" y="317990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5" name="Freeform 206">
              <a:extLst>
                <a:ext uri="{FF2B5EF4-FFF2-40B4-BE49-F238E27FC236}">
                  <a16:creationId xmlns:a16="http://schemas.microsoft.com/office/drawing/2014/main" id="{B51156DA-72B1-0825-7719-4BA6230B9BEE}"/>
                </a:ext>
              </a:extLst>
            </p:cNvPr>
            <p:cNvSpPr/>
            <p:nvPr/>
          </p:nvSpPr>
          <p:spPr>
            <a:xfrm>
              <a:off x="1909464" y="315311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6" name="Freeform 207">
              <a:extLst>
                <a:ext uri="{FF2B5EF4-FFF2-40B4-BE49-F238E27FC236}">
                  <a16:creationId xmlns:a16="http://schemas.microsoft.com/office/drawing/2014/main" id="{51103A74-3145-23D1-042B-7FD2E8715FBB}"/>
                </a:ext>
              </a:extLst>
            </p:cNvPr>
            <p:cNvSpPr/>
            <p:nvPr/>
          </p:nvSpPr>
          <p:spPr>
            <a:xfrm>
              <a:off x="1897332" y="317990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7" name="Freeform 208">
              <a:extLst>
                <a:ext uri="{FF2B5EF4-FFF2-40B4-BE49-F238E27FC236}">
                  <a16:creationId xmlns:a16="http://schemas.microsoft.com/office/drawing/2014/main" id="{022EB34C-5BCC-5FF1-7230-84AAFBE046CB}"/>
                </a:ext>
              </a:extLst>
            </p:cNvPr>
            <p:cNvSpPr/>
            <p:nvPr/>
          </p:nvSpPr>
          <p:spPr>
            <a:xfrm>
              <a:off x="1912733" y="315311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8" name="Freeform 209">
              <a:extLst>
                <a:ext uri="{FF2B5EF4-FFF2-40B4-BE49-F238E27FC236}">
                  <a16:creationId xmlns:a16="http://schemas.microsoft.com/office/drawing/2014/main" id="{3D0F0408-7A0A-4297-36A9-9FE9DFC7A2B1}"/>
                </a:ext>
              </a:extLst>
            </p:cNvPr>
            <p:cNvSpPr/>
            <p:nvPr/>
          </p:nvSpPr>
          <p:spPr>
            <a:xfrm>
              <a:off x="1897332" y="317990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19" name="Freeform 210">
              <a:extLst>
                <a:ext uri="{FF2B5EF4-FFF2-40B4-BE49-F238E27FC236}">
                  <a16:creationId xmlns:a16="http://schemas.microsoft.com/office/drawing/2014/main" id="{6D23DA65-217D-220F-8FAE-E39F7A89A7A1}"/>
                </a:ext>
              </a:extLst>
            </p:cNvPr>
            <p:cNvSpPr/>
            <p:nvPr/>
          </p:nvSpPr>
          <p:spPr>
            <a:xfrm>
              <a:off x="1912733" y="315311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0" name="Freeform 211">
              <a:extLst>
                <a:ext uri="{FF2B5EF4-FFF2-40B4-BE49-F238E27FC236}">
                  <a16:creationId xmlns:a16="http://schemas.microsoft.com/office/drawing/2014/main" id="{272AFAC0-62AB-32B9-5ED5-9FCD8CC3F754}"/>
                </a:ext>
              </a:extLst>
            </p:cNvPr>
            <p:cNvSpPr/>
            <p:nvPr/>
          </p:nvSpPr>
          <p:spPr>
            <a:xfrm>
              <a:off x="1900602" y="32242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1" name="Freeform 212">
              <a:extLst>
                <a:ext uri="{FF2B5EF4-FFF2-40B4-BE49-F238E27FC236}">
                  <a16:creationId xmlns:a16="http://schemas.microsoft.com/office/drawing/2014/main" id="{C5DB7F94-2EEB-4A6B-29D1-5FEC739550C2}"/>
                </a:ext>
              </a:extLst>
            </p:cNvPr>
            <p:cNvSpPr/>
            <p:nvPr/>
          </p:nvSpPr>
          <p:spPr>
            <a:xfrm>
              <a:off x="1916003" y="31975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2" name="Freeform 213">
              <a:extLst>
                <a:ext uri="{FF2B5EF4-FFF2-40B4-BE49-F238E27FC236}">
                  <a16:creationId xmlns:a16="http://schemas.microsoft.com/office/drawing/2014/main" id="{991E218A-53AA-AF53-3B2A-1C4ED9228944}"/>
                </a:ext>
              </a:extLst>
            </p:cNvPr>
            <p:cNvSpPr/>
            <p:nvPr/>
          </p:nvSpPr>
          <p:spPr>
            <a:xfrm>
              <a:off x="1900602" y="32242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3" name="Freeform 214">
              <a:extLst>
                <a:ext uri="{FF2B5EF4-FFF2-40B4-BE49-F238E27FC236}">
                  <a16:creationId xmlns:a16="http://schemas.microsoft.com/office/drawing/2014/main" id="{51EA3B60-1EE0-73EB-3BF5-1E46F5FABA48}"/>
                </a:ext>
              </a:extLst>
            </p:cNvPr>
            <p:cNvSpPr/>
            <p:nvPr/>
          </p:nvSpPr>
          <p:spPr>
            <a:xfrm>
              <a:off x="1916003" y="31975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4" name="Freeform 215">
              <a:extLst>
                <a:ext uri="{FF2B5EF4-FFF2-40B4-BE49-F238E27FC236}">
                  <a16:creationId xmlns:a16="http://schemas.microsoft.com/office/drawing/2014/main" id="{B8E262D5-F4D1-9A2A-A292-7EE211F412D1}"/>
                </a:ext>
              </a:extLst>
            </p:cNvPr>
            <p:cNvSpPr/>
            <p:nvPr/>
          </p:nvSpPr>
          <p:spPr>
            <a:xfrm>
              <a:off x="1903785" y="325115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5" name="Freeform 216">
              <a:extLst>
                <a:ext uri="{FF2B5EF4-FFF2-40B4-BE49-F238E27FC236}">
                  <a16:creationId xmlns:a16="http://schemas.microsoft.com/office/drawing/2014/main" id="{D7265D83-1DAE-F7B5-E09E-4DBF461308B9}"/>
                </a:ext>
              </a:extLst>
            </p:cNvPr>
            <p:cNvSpPr/>
            <p:nvPr/>
          </p:nvSpPr>
          <p:spPr>
            <a:xfrm>
              <a:off x="1919186" y="322436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6" name="Freeform 217">
              <a:extLst>
                <a:ext uri="{FF2B5EF4-FFF2-40B4-BE49-F238E27FC236}">
                  <a16:creationId xmlns:a16="http://schemas.microsoft.com/office/drawing/2014/main" id="{26CBC98E-E846-7515-DB8A-9A2A1CB646ED}"/>
                </a:ext>
              </a:extLst>
            </p:cNvPr>
            <p:cNvSpPr/>
            <p:nvPr/>
          </p:nvSpPr>
          <p:spPr>
            <a:xfrm>
              <a:off x="1906969" y="326028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7" name="Freeform 218">
              <a:extLst>
                <a:ext uri="{FF2B5EF4-FFF2-40B4-BE49-F238E27FC236}">
                  <a16:creationId xmlns:a16="http://schemas.microsoft.com/office/drawing/2014/main" id="{CD4C780C-4749-CC05-B404-F5FBDBE3EA85}"/>
                </a:ext>
              </a:extLst>
            </p:cNvPr>
            <p:cNvSpPr/>
            <p:nvPr/>
          </p:nvSpPr>
          <p:spPr>
            <a:xfrm>
              <a:off x="1922370" y="323349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8" name="Freeform 219">
              <a:extLst>
                <a:ext uri="{FF2B5EF4-FFF2-40B4-BE49-F238E27FC236}">
                  <a16:creationId xmlns:a16="http://schemas.microsoft.com/office/drawing/2014/main" id="{0B238D44-CADE-A15A-E056-D5A92351B2F1}"/>
                </a:ext>
              </a:extLst>
            </p:cNvPr>
            <p:cNvSpPr/>
            <p:nvPr/>
          </p:nvSpPr>
          <p:spPr>
            <a:xfrm>
              <a:off x="1910325" y="327839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29" name="Freeform 220">
              <a:extLst>
                <a:ext uri="{FF2B5EF4-FFF2-40B4-BE49-F238E27FC236}">
                  <a16:creationId xmlns:a16="http://schemas.microsoft.com/office/drawing/2014/main" id="{E5F56231-B365-2E9F-9508-418F48EBF670}"/>
                </a:ext>
              </a:extLst>
            </p:cNvPr>
            <p:cNvSpPr/>
            <p:nvPr/>
          </p:nvSpPr>
          <p:spPr>
            <a:xfrm>
              <a:off x="1925726" y="3251605"/>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0" name="Freeform 221">
              <a:extLst>
                <a:ext uri="{FF2B5EF4-FFF2-40B4-BE49-F238E27FC236}">
                  <a16:creationId xmlns:a16="http://schemas.microsoft.com/office/drawing/2014/main" id="{DD916B1C-8A33-8144-1382-229B68934817}"/>
                </a:ext>
              </a:extLst>
            </p:cNvPr>
            <p:cNvSpPr/>
            <p:nvPr/>
          </p:nvSpPr>
          <p:spPr>
            <a:xfrm>
              <a:off x="1923231" y="331492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1" name="Freeform 222">
              <a:extLst>
                <a:ext uri="{FF2B5EF4-FFF2-40B4-BE49-F238E27FC236}">
                  <a16:creationId xmlns:a16="http://schemas.microsoft.com/office/drawing/2014/main" id="{A746236F-EF00-C128-1156-18512FD10890}"/>
                </a:ext>
              </a:extLst>
            </p:cNvPr>
            <p:cNvSpPr/>
            <p:nvPr/>
          </p:nvSpPr>
          <p:spPr>
            <a:xfrm>
              <a:off x="1938632" y="328812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2" name="Freeform 223">
              <a:extLst>
                <a:ext uri="{FF2B5EF4-FFF2-40B4-BE49-F238E27FC236}">
                  <a16:creationId xmlns:a16="http://schemas.microsoft.com/office/drawing/2014/main" id="{C8301B22-78CE-29F8-7BEE-81AFDCB01F78}"/>
                </a:ext>
              </a:extLst>
            </p:cNvPr>
            <p:cNvSpPr/>
            <p:nvPr/>
          </p:nvSpPr>
          <p:spPr>
            <a:xfrm>
              <a:off x="2023381" y="346161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3" name="Freeform 224">
              <a:extLst>
                <a:ext uri="{FF2B5EF4-FFF2-40B4-BE49-F238E27FC236}">
                  <a16:creationId xmlns:a16="http://schemas.microsoft.com/office/drawing/2014/main" id="{A02C64FF-9F24-6466-D2BC-0F11ABABA0CA}"/>
                </a:ext>
              </a:extLst>
            </p:cNvPr>
            <p:cNvSpPr/>
            <p:nvPr/>
          </p:nvSpPr>
          <p:spPr>
            <a:xfrm>
              <a:off x="2038782" y="34348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4" name="Freeform 225">
              <a:extLst>
                <a:ext uri="{FF2B5EF4-FFF2-40B4-BE49-F238E27FC236}">
                  <a16:creationId xmlns:a16="http://schemas.microsoft.com/office/drawing/2014/main" id="{41FDC157-F075-2A19-01E0-1BA65B87410A}"/>
                </a:ext>
              </a:extLst>
            </p:cNvPr>
            <p:cNvSpPr/>
            <p:nvPr/>
          </p:nvSpPr>
          <p:spPr>
            <a:xfrm>
              <a:off x="2029834" y="348931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5" name="Freeform 226">
              <a:extLst>
                <a:ext uri="{FF2B5EF4-FFF2-40B4-BE49-F238E27FC236}">
                  <a16:creationId xmlns:a16="http://schemas.microsoft.com/office/drawing/2014/main" id="{F78EBDAD-0F79-FCD8-004C-013E52B1FCE3}"/>
                </a:ext>
              </a:extLst>
            </p:cNvPr>
            <p:cNvSpPr/>
            <p:nvPr/>
          </p:nvSpPr>
          <p:spPr>
            <a:xfrm>
              <a:off x="2045235" y="346251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6" name="Freeform 227">
              <a:extLst>
                <a:ext uri="{FF2B5EF4-FFF2-40B4-BE49-F238E27FC236}">
                  <a16:creationId xmlns:a16="http://schemas.microsoft.com/office/drawing/2014/main" id="{3071F712-1FBE-4CC4-D121-3FD23FDD5CA0}"/>
                </a:ext>
              </a:extLst>
            </p:cNvPr>
            <p:cNvSpPr/>
            <p:nvPr/>
          </p:nvSpPr>
          <p:spPr>
            <a:xfrm>
              <a:off x="2029834" y="348931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7" name="Freeform 228">
              <a:extLst>
                <a:ext uri="{FF2B5EF4-FFF2-40B4-BE49-F238E27FC236}">
                  <a16:creationId xmlns:a16="http://schemas.microsoft.com/office/drawing/2014/main" id="{0DFF2AC7-5174-6ED8-A849-21755C117501}"/>
                </a:ext>
              </a:extLst>
            </p:cNvPr>
            <p:cNvSpPr/>
            <p:nvPr/>
          </p:nvSpPr>
          <p:spPr>
            <a:xfrm>
              <a:off x="2045235" y="346251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8" name="Freeform 229">
              <a:extLst>
                <a:ext uri="{FF2B5EF4-FFF2-40B4-BE49-F238E27FC236}">
                  <a16:creationId xmlns:a16="http://schemas.microsoft.com/office/drawing/2014/main" id="{E296F879-2333-CEE1-C8DF-6B8DE95FF147}"/>
                </a:ext>
              </a:extLst>
            </p:cNvPr>
            <p:cNvSpPr/>
            <p:nvPr/>
          </p:nvSpPr>
          <p:spPr>
            <a:xfrm>
              <a:off x="2033103" y="348931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39" name="Freeform 230">
              <a:extLst>
                <a:ext uri="{FF2B5EF4-FFF2-40B4-BE49-F238E27FC236}">
                  <a16:creationId xmlns:a16="http://schemas.microsoft.com/office/drawing/2014/main" id="{51DEC2E4-6ADC-A26C-E18C-5C40880BE7C0}"/>
                </a:ext>
              </a:extLst>
            </p:cNvPr>
            <p:cNvSpPr/>
            <p:nvPr/>
          </p:nvSpPr>
          <p:spPr>
            <a:xfrm>
              <a:off x="2048504" y="346251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0" name="Freeform 231">
              <a:extLst>
                <a:ext uri="{FF2B5EF4-FFF2-40B4-BE49-F238E27FC236}">
                  <a16:creationId xmlns:a16="http://schemas.microsoft.com/office/drawing/2014/main" id="{76C6D4C3-3034-04F2-341C-02CBE05AF022}"/>
                </a:ext>
              </a:extLst>
            </p:cNvPr>
            <p:cNvSpPr/>
            <p:nvPr/>
          </p:nvSpPr>
          <p:spPr>
            <a:xfrm>
              <a:off x="2036287" y="352703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1" name="Freeform 232">
              <a:extLst>
                <a:ext uri="{FF2B5EF4-FFF2-40B4-BE49-F238E27FC236}">
                  <a16:creationId xmlns:a16="http://schemas.microsoft.com/office/drawing/2014/main" id="{745F47EF-DA2C-E183-0B24-596C55D695F9}"/>
                </a:ext>
              </a:extLst>
            </p:cNvPr>
            <p:cNvSpPr/>
            <p:nvPr/>
          </p:nvSpPr>
          <p:spPr>
            <a:xfrm>
              <a:off x="2051688" y="350023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2" name="Freeform 233">
              <a:extLst>
                <a:ext uri="{FF2B5EF4-FFF2-40B4-BE49-F238E27FC236}">
                  <a16:creationId xmlns:a16="http://schemas.microsoft.com/office/drawing/2014/main" id="{57A95C73-8B02-79D2-240F-83BA4403BDF3}"/>
                </a:ext>
              </a:extLst>
            </p:cNvPr>
            <p:cNvSpPr/>
            <p:nvPr/>
          </p:nvSpPr>
          <p:spPr>
            <a:xfrm>
              <a:off x="2046009" y="356490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3" name="Freeform 234">
              <a:extLst>
                <a:ext uri="{FF2B5EF4-FFF2-40B4-BE49-F238E27FC236}">
                  <a16:creationId xmlns:a16="http://schemas.microsoft.com/office/drawing/2014/main" id="{67D51FEA-625B-43D4-3A98-E26DE863962F}"/>
                </a:ext>
              </a:extLst>
            </p:cNvPr>
            <p:cNvSpPr/>
            <p:nvPr/>
          </p:nvSpPr>
          <p:spPr>
            <a:xfrm>
              <a:off x="2061410" y="353810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4" name="Freeform 235">
              <a:extLst>
                <a:ext uri="{FF2B5EF4-FFF2-40B4-BE49-F238E27FC236}">
                  <a16:creationId xmlns:a16="http://schemas.microsoft.com/office/drawing/2014/main" id="{D687DBCF-2CF1-895B-781A-FF08182DA6AF}"/>
                </a:ext>
              </a:extLst>
            </p:cNvPr>
            <p:cNvSpPr/>
            <p:nvPr/>
          </p:nvSpPr>
          <p:spPr>
            <a:xfrm>
              <a:off x="2152699" y="369872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5" name="Freeform 236">
              <a:extLst>
                <a:ext uri="{FF2B5EF4-FFF2-40B4-BE49-F238E27FC236}">
                  <a16:creationId xmlns:a16="http://schemas.microsoft.com/office/drawing/2014/main" id="{0EDD6265-E725-60EA-5CB5-D01C2D989395}"/>
                </a:ext>
              </a:extLst>
            </p:cNvPr>
            <p:cNvSpPr/>
            <p:nvPr/>
          </p:nvSpPr>
          <p:spPr>
            <a:xfrm>
              <a:off x="2168100" y="367193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6" name="Freeform 237">
              <a:extLst>
                <a:ext uri="{FF2B5EF4-FFF2-40B4-BE49-F238E27FC236}">
                  <a16:creationId xmlns:a16="http://schemas.microsoft.com/office/drawing/2014/main" id="{5C1C3522-9474-8699-0F04-9CE83ACD9906}"/>
                </a:ext>
              </a:extLst>
            </p:cNvPr>
            <p:cNvSpPr/>
            <p:nvPr/>
          </p:nvSpPr>
          <p:spPr>
            <a:xfrm>
              <a:off x="2165605" y="369872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7" name="Freeform 238">
              <a:extLst>
                <a:ext uri="{FF2B5EF4-FFF2-40B4-BE49-F238E27FC236}">
                  <a16:creationId xmlns:a16="http://schemas.microsoft.com/office/drawing/2014/main" id="{0A5D8ECD-7194-20EB-D5E6-B34E24EDEB3F}"/>
                </a:ext>
              </a:extLst>
            </p:cNvPr>
            <p:cNvSpPr/>
            <p:nvPr/>
          </p:nvSpPr>
          <p:spPr>
            <a:xfrm>
              <a:off x="2181006" y="367193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8" name="Freeform 239">
              <a:extLst>
                <a:ext uri="{FF2B5EF4-FFF2-40B4-BE49-F238E27FC236}">
                  <a16:creationId xmlns:a16="http://schemas.microsoft.com/office/drawing/2014/main" id="{E5B0594A-73A2-2665-79B0-7D3E41FB3F60}"/>
                </a:ext>
              </a:extLst>
            </p:cNvPr>
            <p:cNvSpPr/>
            <p:nvPr/>
          </p:nvSpPr>
          <p:spPr>
            <a:xfrm>
              <a:off x="2165605" y="369872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49" name="Freeform 240">
              <a:extLst>
                <a:ext uri="{FF2B5EF4-FFF2-40B4-BE49-F238E27FC236}">
                  <a16:creationId xmlns:a16="http://schemas.microsoft.com/office/drawing/2014/main" id="{B058F5EF-4E2C-27A7-F321-452FC4DFF1BE}"/>
                </a:ext>
              </a:extLst>
            </p:cNvPr>
            <p:cNvSpPr/>
            <p:nvPr/>
          </p:nvSpPr>
          <p:spPr>
            <a:xfrm>
              <a:off x="2181006" y="367193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0" name="Freeform 241">
              <a:extLst>
                <a:ext uri="{FF2B5EF4-FFF2-40B4-BE49-F238E27FC236}">
                  <a16:creationId xmlns:a16="http://schemas.microsoft.com/office/drawing/2014/main" id="{00E81CC1-72F9-6312-4D33-C481EC25FACB}"/>
                </a:ext>
              </a:extLst>
            </p:cNvPr>
            <p:cNvSpPr/>
            <p:nvPr/>
          </p:nvSpPr>
          <p:spPr>
            <a:xfrm>
              <a:off x="2172058" y="37282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1" name="Freeform 242">
              <a:extLst>
                <a:ext uri="{FF2B5EF4-FFF2-40B4-BE49-F238E27FC236}">
                  <a16:creationId xmlns:a16="http://schemas.microsoft.com/office/drawing/2014/main" id="{F80C3FCA-3E63-DAA3-C278-8DDFA9960CE2}"/>
                </a:ext>
              </a:extLst>
            </p:cNvPr>
            <p:cNvSpPr/>
            <p:nvPr/>
          </p:nvSpPr>
          <p:spPr>
            <a:xfrm>
              <a:off x="2187459" y="3701418"/>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2" name="Freeform 243">
              <a:extLst>
                <a:ext uri="{FF2B5EF4-FFF2-40B4-BE49-F238E27FC236}">
                  <a16:creationId xmlns:a16="http://schemas.microsoft.com/office/drawing/2014/main" id="{4767062F-7E3F-2799-ECD9-6DB81205BD41}"/>
                </a:ext>
              </a:extLst>
            </p:cNvPr>
            <p:cNvSpPr/>
            <p:nvPr/>
          </p:nvSpPr>
          <p:spPr>
            <a:xfrm>
              <a:off x="2172058" y="37282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3" name="Freeform 244">
              <a:extLst>
                <a:ext uri="{FF2B5EF4-FFF2-40B4-BE49-F238E27FC236}">
                  <a16:creationId xmlns:a16="http://schemas.microsoft.com/office/drawing/2014/main" id="{406C88FB-319F-70D3-D752-B0F5F03E8834}"/>
                </a:ext>
              </a:extLst>
            </p:cNvPr>
            <p:cNvSpPr/>
            <p:nvPr/>
          </p:nvSpPr>
          <p:spPr>
            <a:xfrm>
              <a:off x="2187459" y="3701418"/>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4" name="Freeform 245">
              <a:extLst>
                <a:ext uri="{FF2B5EF4-FFF2-40B4-BE49-F238E27FC236}">
                  <a16:creationId xmlns:a16="http://schemas.microsoft.com/office/drawing/2014/main" id="{58A46FD5-659B-B86E-1143-F7B488338099}"/>
                </a:ext>
              </a:extLst>
            </p:cNvPr>
            <p:cNvSpPr/>
            <p:nvPr/>
          </p:nvSpPr>
          <p:spPr>
            <a:xfrm>
              <a:off x="2175241" y="377790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5" name="Freeform 246">
              <a:extLst>
                <a:ext uri="{FF2B5EF4-FFF2-40B4-BE49-F238E27FC236}">
                  <a16:creationId xmlns:a16="http://schemas.microsoft.com/office/drawing/2014/main" id="{BA34B28C-3F6A-F036-13BE-D29EA97D1F1D}"/>
                </a:ext>
              </a:extLst>
            </p:cNvPr>
            <p:cNvSpPr/>
            <p:nvPr/>
          </p:nvSpPr>
          <p:spPr>
            <a:xfrm>
              <a:off x="2190642" y="375111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6" name="Freeform 247">
              <a:extLst>
                <a:ext uri="{FF2B5EF4-FFF2-40B4-BE49-F238E27FC236}">
                  <a16:creationId xmlns:a16="http://schemas.microsoft.com/office/drawing/2014/main" id="{AD01C485-B591-BF8C-8BAB-8758E77F04D0}"/>
                </a:ext>
              </a:extLst>
            </p:cNvPr>
            <p:cNvSpPr/>
            <p:nvPr/>
          </p:nvSpPr>
          <p:spPr>
            <a:xfrm>
              <a:off x="2178597" y="377790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7" name="Freeform 248">
              <a:extLst>
                <a:ext uri="{FF2B5EF4-FFF2-40B4-BE49-F238E27FC236}">
                  <a16:creationId xmlns:a16="http://schemas.microsoft.com/office/drawing/2014/main" id="{DAB992CB-9E9E-D417-05C1-37AFAD5BC8F4}"/>
                </a:ext>
              </a:extLst>
            </p:cNvPr>
            <p:cNvSpPr/>
            <p:nvPr/>
          </p:nvSpPr>
          <p:spPr>
            <a:xfrm>
              <a:off x="2193912" y="375111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8" name="Freeform 249">
              <a:extLst>
                <a:ext uri="{FF2B5EF4-FFF2-40B4-BE49-F238E27FC236}">
                  <a16:creationId xmlns:a16="http://schemas.microsoft.com/office/drawing/2014/main" id="{134823FE-D05F-2016-1431-3D6FC128E113}"/>
                </a:ext>
              </a:extLst>
            </p:cNvPr>
            <p:cNvSpPr/>
            <p:nvPr/>
          </p:nvSpPr>
          <p:spPr>
            <a:xfrm>
              <a:off x="2298106" y="39503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59" name="Freeform 250">
              <a:extLst>
                <a:ext uri="{FF2B5EF4-FFF2-40B4-BE49-F238E27FC236}">
                  <a16:creationId xmlns:a16="http://schemas.microsoft.com/office/drawing/2014/main" id="{79B49112-CAB8-876C-124A-BFBE4C0D44D2}"/>
                </a:ext>
              </a:extLst>
            </p:cNvPr>
            <p:cNvSpPr/>
            <p:nvPr/>
          </p:nvSpPr>
          <p:spPr>
            <a:xfrm>
              <a:off x="2313507" y="39235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0" name="Freeform 251">
              <a:extLst>
                <a:ext uri="{FF2B5EF4-FFF2-40B4-BE49-F238E27FC236}">
                  <a16:creationId xmlns:a16="http://schemas.microsoft.com/office/drawing/2014/main" id="{CDD42D73-F12A-5C5A-0A22-2ED867EE3A00}"/>
                </a:ext>
              </a:extLst>
            </p:cNvPr>
            <p:cNvSpPr/>
            <p:nvPr/>
          </p:nvSpPr>
          <p:spPr>
            <a:xfrm>
              <a:off x="2298106" y="39503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1" name="Freeform 252">
              <a:extLst>
                <a:ext uri="{FF2B5EF4-FFF2-40B4-BE49-F238E27FC236}">
                  <a16:creationId xmlns:a16="http://schemas.microsoft.com/office/drawing/2014/main" id="{0EBCBE36-79C8-DE98-2974-9E083EA61A93}"/>
                </a:ext>
              </a:extLst>
            </p:cNvPr>
            <p:cNvSpPr/>
            <p:nvPr/>
          </p:nvSpPr>
          <p:spPr>
            <a:xfrm>
              <a:off x="2313507" y="39235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2" name="Freeform 253">
              <a:extLst>
                <a:ext uri="{FF2B5EF4-FFF2-40B4-BE49-F238E27FC236}">
                  <a16:creationId xmlns:a16="http://schemas.microsoft.com/office/drawing/2014/main" id="{E98DE733-3300-23FE-CD3D-A4E787A89A56}"/>
                </a:ext>
              </a:extLst>
            </p:cNvPr>
            <p:cNvSpPr/>
            <p:nvPr/>
          </p:nvSpPr>
          <p:spPr>
            <a:xfrm>
              <a:off x="2307828" y="400214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3" name="Freeform 254">
              <a:extLst>
                <a:ext uri="{FF2B5EF4-FFF2-40B4-BE49-F238E27FC236}">
                  <a16:creationId xmlns:a16="http://schemas.microsoft.com/office/drawing/2014/main" id="{FC7ED67E-5E90-7B2C-B25D-D22C243F4D77}"/>
                </a:ext>
              </a:extLst>
            </p:cNvPr>
            <p:cNvSpPr/>
            <p:nvPr/>
          </p:nvSpPr>
          <p:spPr>
            <a:xfrm>
              <a:off x="2323230" y="397534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4" name="Freeform 255">
              <a:extLst>
                <a:ext uri="{FF2B5EF4-FFF2-40B4-BE49-F238E27FC236}">
                  <a16:creationId xmlns:a16="http://schemas.microsoft.com/office/drawing/2014/main" id="{93C03DC8-5A5E-1DC9-DB5A-FD48AD90A48D}"/>
                </a:ext>
              </a:extLst>
            </p:cNvPr>
            <p:cNvSpPr/>
            <p:nvPr/>
          </p:nvSpPr>
          <p:spPr>
            <a:xfrm>
              <a:off x="2311012" y="40126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5" name="Freeform 256">
              <a:extLst>
                <a:ext uri="{FF2B5EF4-FFF2-40B4-BE49-F238E27FC236}">
                  <a16:creationId xmlns:a16="http://schemas.microsoft.com/office/drawing/2014/main" id="{C5F11934-0070-7F9E-DA03-2235C4E30AFC}"/>
                </a:ext>
              </a:extLst>
            </p:cNvPr>
            <p:cNvSpPr/>
            <p:nvPr/>
          </p:nvSpPr>
          <p:spPr>
            <a:xfrm>
              <a:off x="2326413" y="3985826"/>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6" name="Freeform 257">
              <a:extLst>
                <a:ext uri="{FF2B5EF4-FFF2-40B4-BE49-F238E27FC236}">
                  <a16:creationId xmlns:a16="http://schemas.microsoft.com/office/drawing/2014/main" id="{573EAA98-788A-DFB9-DCA9-17097FA5AB3C}"/>
                </a:ext>
              </a:extLst>
            </p:cNvPr>
            <p:cNvSpPr/>
            <p:nvPr/>
          </p:nvSpPr>
          <p:spPr>
            <a:xfrm>
              <a:off x="2314281" y="402339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7" name="Freeform 258">
              <a:extLst>
                <a:ext uri="{FF2B5EF4-FFF2-40B4-BE49-F238E27FC236}">
                  <a16:creationId xmlns:a16="http://schemas.microsoft.com/office/drawing/2014/main" id="{069A9BEB-CDCE-9AB4-7433-5F89240721A4}"/>
                </a:ext>
              </a:extLst>
            </p:cNvPr>
            <p:cNvSpPr/>
            <p:nvPr/>
          </p:nvSpPr>
          <p:spPr>
            <a:xfrm>
              <a:off x="2329683" y="3996603"/>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8" name="Freeform 259">
              <a:extLst>
                <a:ext uri="{FF2B5EF4-FFF2-40B4-BE49-F238E27FC236}">
                  <a16:creationId xmlns:a16="http://schemas.microsoft.com/office/drawing/2014/main" id="{D51AFCB1-2CC8-55DA-DB91-E795F2E30999}"/>
                </a:ext>
              </a:extLst>
            </p:cNvPr>
            <p:cNvSpPr/>
            <p:nvPr/>
          </p:nvSpPr>
          <p:spPr>
            <a:xfrm>
              <a:off x="2317551" y="402339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69" name="Freeform 260">
              <a:extLst>
                <a:ext uri="{FF2B5EF4-FFF2-40B4-BE49-F238E27FC236}">
                  <a16:creationId xmlns:a16="http://schemas.microsoft.com/office/drawing/2014/main" id="{B06E402F-1806-7996-0153-8AA56B57C215}"/>
                </a:ext>
              </a:extLst>
            </p:cNvPr>
            <p:cNvSpPr/>
            <p:nvPr/>
          </p:nvSpPr>
          <p:spPr>
            <a:xfrm>
              <a:off x="2332952" y="3996603"/>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0" name="Freeform 261">
              <a:extLst>
                <a:ext uri="{FF2B5EF4-FFF2-40B4-BE49-F238E27FC236}">
                  <a16:creationId xmlns:a16="http://schemas.microsoft.com/office/drawing/2014/main" id="{38D04F9E-6FB0-69CC-63D5-1995EA4F00AC}"/>
                </a:ext>
              </a:extLst>
            </p:cNvPr>
            <p:cNvSpPr/>
            <p:nvPr/>
          </p:nvSpPr>
          <p:spPr>
            <a:xfrm>
              <a:off x="2317551" y="402339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1" name="Freeform 262">
              <a:extLst>
                <a:ext uri="{FF2B5EF4-FFF2-40B4-BE49-F238E27FC236}">
                  <a16:creationId xmlns:a16="http://schemas.microsoft.com/office/drawing/2014/main" id="{A77F7E72-9890-9298-A815-EEA712812B9C}"/>
                </a:ext>
              </a:extLst>
            </p:cNvPr>
            <p:cNvSpPr/>
            <p:nvPr/>
          </p:nvSpPr>
          <p:spPr>
            <a:xfrm>
              <a:off x="2332952" y="3996603"/>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2" name="Freeform 263">
              <a:extLst>
                <a:ext uri="{FF2B5EF4-FFF2-40B4-BE49-F238E27FC236}">
                  <a16:creationId xmlns:a16="http://schemas.microsoft.com/office/drawing/2014/main" id="{D6D878C8-78A1-3D20-FB9F-3141DDA6F758}"/>
                </a:ext>
              </a:extLst>
            </p:cNvPr>
            <p:cNvSpPr/>
            <p:nvPr/>
          </p:nvSpPr>
          <p:spPr>
            <a:xfrm>
              <a:off x="2327274" y="4045401"/>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3" name="Freeform 264">
              <a:extLst>
                <a:ext uri="{FF2B5EF4-FFF2-40B4-BE49-F238E27FC236}">
                  <a16:creationId xmlns:a16="http://schemas.microsoft.com/office/drawing/2014/main" id="{2D4B8A10-5CD8-133E-85A2-87D3F328B470}"/>
                </a:ext>
              </a:extLst>
            </p:cNvPr>
            <p:cNvSpPr/>
            <p:nvPr/>
          </p:nvSpPr>
          <p:spPr>
            <a:xfrm>
              <a:off x="2342589" y="401860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4" name="Freeform 265">
              <a:extLst>
                <a:ext uri="{FF2B5EF4-FFF2-40B4-BE49-F238E27FC236}">
                  <a16:creationId xmlns:a16="http://schemas.microsoft.com/office/drawing/2014/main" id="{78E69CC9-2162-1B5B-65C8-AC4FCF524B29}"/>
                </a:ext>
              </a:extLst>
            </p:cNvPr>
            <p:cNvSpPr/>
            <p:nvPr/>
          </p:nvSpPr>
          <p:spPr>
            <a:xfrm>
              <a:off x="2330457" y="40564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5" name="Freeform 266">
              <a:extLst>
                <a:ext uri="{FF2B5EF4-FFF2-40B4-BE49-F238E27FC236}">
                  <a16:creationId xmlns:a16="http://schemas.microsoft.com/office/drawing/2014/main" id="{2DC525A1-36AD-9D53-2CD3-7D961B2EED43}"/>
                </a:ext>
              </a:extLst>
            </p:cNvPr>
            <p:cNvSpPr/>
            <p:nvPr/>
          </p:nvSpPr>
          <p:spPr>
            <a:xfrm>
              <a:off x="2345858" y="402983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6" name="Freeform 267">
              <a:extLst>
                <a:ext uri="{FF2B5EF4-FFF2-40B4-BE49-F238E27FC236}">
                  <a16:creationId xmlns:a16="http://schemas.microsoft.com/office/drawing/2014/main" id="{A4268A4D-6EEC-B7F1-D093-71B2D9113341}"/>
                </a:ext>
              </a:extLst>
            </p:cNvPr>
            <p:cNvSpPr/>
            <p:nvPr/>
          </p:nvSpPr>
          <p:spPr>
            <a:xfrm>
              <a:off x="2330457" y="40564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7" name="Freeform 268">
              <a:extLst>
                <a:ext uri="{FF2B5EF4-FFF2-40B4-BE49-F238E27FC236}">
                  <a16:creationId xmlns:a16="http://schemas.microsoft.com/office/drawing/2014/main" id="{CCD9844E-E18C-48F2-8EA6-B5826CA91EBC}"/>
                </a:ext>
              </a:extLst>
            </p:cNvPr>
            <p:cNvSpPr/>
            <p:nvPr/>
          </p:nvSpPr>
          <p:spPr>
            <a:xfrm>
              <a:off x="2345858" y="402983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8" name="Freeform 269">
              <a:extLst>
                <a:ext uri="{FF2B5EF4-FFF2-40B4-BE49-F238E27FC236}">
                  <a16:creationId xmlns:a16="http://schemas.microsoft.com/office/drawing/2014/main" id="{4FE2B66D-FB04-3B55-9C3D-3551E6ADFCE8}"/>
                </a:ext>
              </a:extLst>
            </p:cNvPr>
            <p:cNvSpPr/>
            <p:nvPr/>
          </p:nvSpPr>
          <p:spPr>
            <a:xfrm>
              <a:off x="2330457" y="40564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79" name="Freeform 270">
              <a:extLst>
                <a:ext uri="{FF2B5EF4-FFF2-40B4-BE49-F238E27FC236}">
                  <a16:creationId xmlns:a16="http://schemas.microsoft.com/office/drawing/2014/main" id="{6E71865A-441E-972D-6A7C-DED1868C90B6}"/>
                </a:ext>
              </a:extLst>
            </p:cNvPr>
            <p:cNvSpPr/>
            <p:nvPr/>
          </p:nvSpPr>
          <p:spPr>
            <a:xfrm>
              <a:off x="2345858" y="402983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0" name="Freeform 271">
              <a:extLst>
                <a:ext uri="{FF2B5EF4-FFF2-40B4-BE49-F238E27FC236}">
                  <a16:creationId xmlns:a16="http://schemas.microsoft.com/office/drawing/2014/main" id="{C32AC146-DA6F-7F4A-A7C9-C69C51F64898}"/>
                </a:ext>
              </a:extLst>
            </p:cNvPr>
            <p:cNvSpPr/>
            <p:nvPr/>
          </p:nvSpPr>
          <p:spPr>
            <a:xfrm>
              <a:off x="2349816" y="406815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1" name="Freeform 272">
              <a:extLst>
                <a:ext uri="{FF2B5EF4-FFF2-40B4-BE49-F238E27FC236}">
                  <a16:creationId xmlns:a16="http://schemas.microsoft.com/office/drawing/2014/main" id="{814822C1-9B79-688C-0BE7-480BD62A3768}"/>
                </a:ext>
              </a:extLst>
            </p:cNvPr>
            <p:cNvSpPr/>
            <p:nvPr/>
          </p:nvSpPr>
          <p:spPr>
            <a:xfrm>
              <a:off x="2365217" y="404136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2" name="Freeform 273">
              <a:extLst>
                <a:ext uri="{FF2B5EF4-FFF2-40B4-BE49-F238E27FC236}">
                  <a16:creationId xmlns:a16="http://schemas.microsoft.com/office/drawing/2014/main" id="{9F4A0414-3FA3-41B6-FFE3-0B21310389AD}"/>
                </a:ext>
              </a:extLst>
            </p:cNvPr>
            <p:cNvSpPr/>
            <p:nvPr/>
          </p:nvSpPr>
          <p:spPr>
            <a:xfrm>
              <a:off x="2378898" y="409180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3" name="Freeform 274">
              <a:extLst>
                <a:ext uri="{FF2B5EF4-FFF2-40B4-BE49-F238E27FC236}">
                  <a16:creationId xmlns:a16="http://schemas.microsoft.com/office/drawing/2014/main" id="{F6663ECD-BEFF-775A-3F83-136E32BC517B}"/>
                </a:ext>
              </a:extLst>
            </p:cNvPr>
            <p:cNvSpPr/>
            <p:nvPr/>
          </p:nvSpPr>
          <p:spPr>
            <a:xfrm>
              <a:off x="2394299" y="406501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4" name="Freeform 275">
              <a:extLst>
                <a:ext uri="{FF2B5EF4-FFF2-40B4-BE49-F238E27FC236}">
                  <a16:creationId xmlns:a16="http://schemas.microsoft.com/office/drawing/2014/main" id="{35A7F168-F84D-22CC-316B-54B5C608DDDD}"/>
                </a:ext>
              </a:extLst>
            </p:cNvPr>
            <p:cNvSpPr/>
            <p:nvPr/>
          </p:nvSpPr>
          <p:spPr>
            <a:xfrm>
              <a:off x="2437146" y="4139705"/>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5" name="Freeform 276">
              <a:extLst>
                <a:ext uri="{FF2B5EF4-FFF2-40B4-BE49-F238E27FC236}">
                  <a16:creationId xmlns:a16="http://schemas.microsoft.com/office/drawing/2014/main" id="{31EF5667-7773-B486-EC1A-4C364FB3D505}"/>
                </a:ext>
              </a:extLst>
            </p:cNvPr>
            <p:cNvSpPr/>
            <p:nvPr/>
          </p:nvSpPr>
          <p:spPr>
            <a:xfrm>
              <a:off x="2452462" y="411291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6" name="Freeform 277">
              <a:extLst>
                <a:ext uri="{FF2B5EF4-FFF2-40B4-BE49-F238E27FC236}">
                  <a16:creationId xmlns:a16="http://schemas.microsoft.com/office/drawing/2014/main" id="{FD1377A9-09FB-30BC-1945-07D6C71632BC}"/>
                </a:ext>
              </a:extLst>
            </p:cNvPr>
            <p:cNvSpPr/>
            <p:nvPr/>
          </p:nvSpPr>
          <p:spPr>
            <a:xfrm>
              <a:off x="2440330" y="413970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7" name="Freeform 278">
              <a:extLst>
                <a:ext uri="{FF2B5EF4-FFF2-40B4-BE49-F238E27FC236}">
                  <a16:creationId xmlns:a16="http://schemas.microsoft.com/office/drawing/2014/main" id="{70E2BC16-1FA7-623A-3443-9DFA8EC0651F}"/>
                </a:ext>
              </a:extLst>
            </p:cNvPr>
            <p:cNvSpPr/>
            <p:nvPr/>
          </p:nvSpPr>
          <p:spPr>
            <a:xfrm>
              <a:off x="2455731" y="411291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8" name="Freeform 279">
              <a:extLst>
                <a:ext uri="{FF2B5EF4-FFF2-40B4-BE49-F238E27FC236}">
                  <a16:creationId xmlns:a16="http://schemas.microsoft.com/office/drawing/2014/main" id="{31B59CD5-BD20-C626-F4FF-BBFE29A32866}"/>
                </a:ext>
              </a:extLst>
            </p:cNvPr>
            <p:cNvSpPr/>
            <p:nvPr/>
          </p:nvSpPr>
          <p:spPr>
            <a:xfrm>
              <a:off x="2443514" y="41522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89" name="Freeform 280">
              <a:extLst>
                <a:ext uri="{FF2B5EF4-FFF2-40B4-BE49-F238E27FC236}">
                  <a16:creationId xmlns:a16="http://schemas.microsoft.com/office/drawing/2014/main" id="{84AFA60C-FA8A-6461-95ED-501BB04EE835}"/>
                </a:ext>
              </a:extLst>
            </p:cNvPr>
            <p:cNvSpPr/>
            <p:nvPr/>
          </p:nvSpPr>
          <p:spPr>
            <a:xfrm>
              <a:off x="2458915" y="412548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0" name="Freeform 281">
              <a:extLst>
                <a:ext uri="{FF2B5EF4-FFF2-40B4-BE49-F238E27FC236}">
                  <a16:creationId xmlns:a16="http://schemas.microsoft.com/office/drawing/2014/main" id="{202A74B6-1036-A400-1DCE-E362E5FDB52A}"/>
                </a:ext>
              </a:extLst>
            </p:cNvPr>
            <p:cNvSpPr/>
            <p:nvPr/>
          </p:nvSpPr>
          <p:spPr>
            <a:xfrm>
              <a:off x="2498493" y="422787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1" name="Freeform 282">
              <a:extLst>
                <a:ext uri="{FF2B5EF4-FFF2-40B4-BE49-F238E27FC236}">
                  <a16:creationId xmlns:a16="http://schemas.microsoft.com/office/drawing/2014/main" id="{BF02B980-2A83-1E41-588E-85F2AA40855F}"/>
                </a:ext>
              </a:extLst>
            </p:cNvPr>
            <p:cNvSpPr/>
            <p:nvPr/>
          </p:nvSpPr>
          <p:spPr>
            <a:xfrm>
              <a:off x="2513894" y="420107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2" name="Freeform 283">
              <a:extLst>
                <a:ext uri="{FF2B5EF4-FFF2-40B4-BE49-F238E27FC236}">
                  <a16:creationId xmlns:a16="http://schemas.microsoft.com/office/drawing/2014/main" id="{CD3099A8-3F41-7C18-B1F6-7618EE320310}"/>
                </a:ext>
              </a:extLst>
            </p:cNvPr>
            <p:cNvSpPr/>
            <p:nvPr/>
          </p:nvSpPr>
          <p:spPr>
            <a:xfrm>
              <a:off x="2592190" y="42792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3" name="Freeform 284">
              <a:extLst>
                <a:ext uri="{FF2B5EF4-FFF2-40B4-BE49-F238E27FC236}">
                  <a16:creationId xmlns:a16="http://schemas.microsoft.com/office/drawing/2014/main" id="{9F8D74EE-19F8-E785-0B1C-AE6D1A259A72}"/>
                </a:ext>
              </a:extLst>
            </p:cNvPr>
            <p:cNvSpPr/>
            <p:nvPr/>
          </p:nvSpPr>
          <p:spPr>
            <a:xfrm>
              <a:off x="2607592" y="425242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4" name="Freeform 285">
              <a:extLst>
                <a:ext uri="{FF2B5EF4-FFF2-40B4-BE49-F238E27FC236}">
                  <a16:creationId xmlns:a16="http://schemas.microsoft.com/office/drawing/2014/main" id="{118F6A97-663A-9C01-F4BE-4CC14BD4940C}"/>
                </a:ext>
              </a:extLst>
            </p:cNvPr>
            <p:cNvSpPr/>
            <p:nvPr/>
          </p:nvSpPr>
          <p:spPr>
            <a:xfrm>
              <a:off x="2601913" y="42792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5" name="Freeform 286">
              <a:extLst>
                <a:ext uri="{FF2B5EF4-FFF2-40B4-BE49-F238E27FC236}">
                  <a16:creationId xmlns:a16="http://schemas.microsoft.com/office/drawing/2014/main" id="{2F7A1FBE-EDA0-E5A8-76F6-FD421EDAEBCD}"/>
                </a:ext>
              </a:extLst>
            </p:cNvPr>
            <p:cNvSpPr/>
            <p:nvPr/>
          </p:nvSpPr>
          <p:spPr>
            <a:xfrm>
              <a:off x="2617314" y="425242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6" name="Freeform 287">
              <a:extLst>
                <a:ext uri="{FF2B5EF4-FFF2-40B4-BE49-F238E27FC236}">
                  <a16:creationId xmlns:a16="http://schemas.microsoft.com/office/drawing/2014/main" id="{A3D1E2D3-F969-8445-3923-8270950EE3B2}"/>
                </a:ext>
              </a:extLst>
            </p:cNvPr>
            <p:cNvSpPr/>
            <p:nvPr/>
          </p:nvSpPr>
          <p:spPr>
            <a:xfrm>
              <a:off x="2695696" y="437321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7" name="Freeform 288">
              <a:extLst>
                <a:ext uri="{FF2B5EF4-FFF2-40B4-BE49-F238E27FC236}">
                  <a16:creationId xmlns:a16="http://schemas.microsoft.com/office/drawing/2014/main" id="{FE04C638-1C61-A67B-B1B3-8666E96085C3}"/>
                </a:ext>
              </a:extLst>
            </p:cNvPr>
            <p:cNvSpPr/>
            <p:nvPr/>
          </p:nvSpPr>
          <p:spPr>
            <a:xfrm>
              <a:off x="2711098" y="434657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8" name="Freeform 289">
              <a:extLst>
                <a:ext uri="{FF2B5EF4-FFF2-40B4-BE49-F238E27FC236}">
                  <a16:creationId xmlns:a16="http://schemas.microsoft.com/office/drawing/2014/main" id="{19974EE5-604C-5E65-1DD2-BFB64654604D}"/>
                </a:ext>
              </a:extLst>
            </p:cNvPr>
            <p:cNvSpPr/>
            <p:nvPr/>
          </p:nvSpPr>
          <p:spPr>
            <a:xfrm>
              <a:off x="2702064" y="43732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199" name="Freeform 290">
              <a:extLst>
                <a:ext uri="{FF2B5EF4-FFF2-40B4-BE49-F238E27FC236}">
                  <a16:creationId xmlns:a16="http://schemas.microsoft.com/office/drawing/2014/main" id="{5D77621F-2A30-2CFE-B1A5-EE1EE5AC7E30}"/>
                </a:ext>
              </a:extLst>
            </p:cNvPr>
            <p:cNvSpPr/>
            <p:nvPr/>
          </p:nvSpPr>
          <p:spPr>
            <a:xfrm>
              <a:off x="2717465" y="4346574"/>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0" name="Freeform 291">
              <a:extLst>
                <a:ext uri="{FF2B5EF4-FFF2-40B4-BE49-F238E27FC236}">
                  <a16:creationId xmlns:a16="http://schemas.microsoft.com/office/drawing/2014/main" id="{D7C7DBA5-3705-B7E4-7FAA-C17BB67F6169}"/>
                </a:ext>
              </a:extLst>
            </p:cNvPr>
            <p:cNvSpPr/>
            <p:nvPr/>
          </p:nvSpPr>
          <p:spPr>
            <a:xfrm>
              <a:off x="2715055" y="4387439"/>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1" name="Freeform 292">
              <a:extLst>
                <a:ext uri="{FF2B5EF4-FFF2-40B4-BE49-F238E27FC236}">
                  <a16:creationId xmlns:a16="http://schemas.microsoft.com/office/drawing/2014/main" id="{AF746BAB-415F-A890-EBDB-39D2FFAE245A}"/>
                </a:ext>
              </a:extLst>
            </p:cNvPr>
            <p:cNvSpPr/>
            <p:nvPr/>
          </p:nvSpPr>
          <p:spPr>
            <a:xfrm>
              <a:off x="2730457" y="436064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2" name="Freeform 293">
              <a:extLst>
                <a:ext uri="{FF2B5EF4-FFF2-40B4-BE49-F238E27FC236}">
                  <a16:creationId xmlns:a16="http://schemas.microsoft.com/office/drawing/2014/main" id="{0F1B5E8F-0893-B111-D6CF-E5BB1C0333A2}"/>
                </a:ext>
              </a:extLst>
            </p:cNvPr>
            <p:cNvSpPr/>
            <p:nvPr/>
          </p:nvSpPr>
          <p:spPr>
            <a:xfrm>
              <a:off x="2721508" y="438743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3" name="Freeform 294">
              <a:extLst>
                <a:ext uri="{FF2B5EF4-FFF2-40B4-BE49-F238E27FC236}">
                  <a16:creationId xmlns:a16="http://schemas.microsoft.com/office/drawing/2014/main" id="{7207232F-155C-003E-4F47-69327ECF7817}"/>
                </a:ext>
              </a:extLst>
            </p:cNvPr>
            <p:cNvSpPr/>
            <p:nvPr/>
          </p:nvSpPr>
          <p:spPr>
            <a:xfrm>
              <a:off x="2736910" y="436064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4" name="Freeform 295">
              <a:extLst>
                <a:ext uri="{FF2B5EF4-FFF2-40B4-BE49-F238E27FC236}">
                  <a16:creationId xmlns:a16="http://schemas.microsoft.com/office/drawing/2014/main" id="{C26D6CF3-3001-C943-296A-AE8198D431F8}"/>
                </a:ext>
              </a:extLst>
            </p:cNvPr>
            <p:cNvSpPr/>
            <p:nvPr/>
          </p:nvSpPr>
          <p:spPr>
            <a:xfrm>
              <a:off x="2831381" y="44476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5" name="Freeform 296">
              <a:extLst>
                <a:ext uri="{FF2B5EF4-FFF2-40B4-BE49-F238E27FC236}">
                  <a16:creationId xmlns:a16="http://schemas.microsoft.com/office/drawing/2014/main" id="{7AB8E719-F96F-E48A-F685-65F798E5824C}"/>
                </a:ext>
              </a:extLst>
            </p:cNvPr>
            <p:cNvSpPr/>
            <p:nvPr/>
          </p:nvSpPr>
          <p:spPr>
            <a:xfrm>
              <a:off x="2846782" y="442082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6" name="Freeform 297">
              <a:extLst>
                <a:ext uri="{FF2B5EF4-FFF2-40B4-BE49-F238E27FC236}">
                  <a16:creationId xmlns:a16="http://schemas.microsoft.com/office/drawing/2014/main" id="{55E16419-A49F-DC2C-6DA6-0AA15F2624DF}"/>
                </a:ext>
              </a:extLst>
            </p:cNvPr>
            <p:cNvSpPr/>
            <p:nvPr/>
          </p:nvSpPr>
          <p:spPr>
            <a:xfrm>
              <a:off x="2970336" y="44787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7" name="Freeform 298">
              <a:extLst>
                <a:ext uri="{FF2B5EF4-FFF2-40B4-BE49-F238E27FC236}">
                  <a16:creationId xmlns:a16="http://schemas.microsoft.com/office/drawing/2014/main" id="{E842464E-E8B4-BD6F-AC36-66F1B669F04A}"/>
                </a:ext>
              </a:extLst>
            </p:cNvPr>
            <p:cNvSpPr/>
            <p:nvPr/>
          </p:nvSpPr>
          <p:spPr>
            <a:xfrm>
              <a:off x="2985737" y="44519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8" name="Freeform 299">
              <a:extLst>
                <a:ext uri="{FF2B5EF4-FFF2-40B4-BE49-F238E27FC236}">
                  <a16:creationId xmlns:a16="http://schemas.microsoft.com/office/drawing/2014/main" id="{CCFB59AC-332D-89D7-BEDE-34E63285BB98}"/>
                </a:ext>
              </a:extLst>
            </p:cNvPr>
            <p:cNvSpPr/>
            <p:nvPr/>
          </p:nvSpPr>
          <p:spPr>
            <a:xfrm>
              <a:off x="2970336" y="44787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09" name="Freeform 300">
              <a:extLst>
                <a:ext uri="{FF2B5EF4-FFF2-40B4-BE49-F238E27FC236}">
                  <a16:creationId xmlns:a16="http://schemas.microsoft.com/office/drawing/2014/main" id="{83BAE8D3-C202-D524-DE2E-4BFC642FC620}"/>
                </a:ext>
              </a:extLst>
            </p:cNvPr>
            <p:cNvSpPr/>
            <p:nvPr/>
          </p:nvSpPr>
          <p:spPr>
            <a:xfrm>
              <a:off x="2985737" y="44519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0" name="Freeform 301">
              <a:extLst>
                <a:ext uri="{FF2B5EF4-FFF2-40B4-BE49-F238E27FC236}">
                  <a16:creationId xmlns:a16="http://schemas.microsoft.com/office/drawing/2014/main" id="{6F5A1F17-941E-CA21-5F41-2D0596B56FF1}"/>
                </a:ext>
              </a:extLst>
            </p:cNvPr>
            <p:cNvSpPr/>
            <p:nvPr/>
          </p:nvSpPr>
          <p:spPr>
            <a:xfrm>
              <a:off x="2986597" y="447874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1" name="Freeform 302">
              <a:extLst>
                <a:ext uri="{FF2B5EF4-FFF2-40B4-BE49-F238E27FC236}">
                  <a16:creationId xmlns:a16="http://schemas.microsoft.com/office/drawing/2014/main" id="{052A1148-7775-B2AD-FE53-C038C10874DB}"/>
                </a:ext>
              </a:extLst>
            </p:cNvPr>
            <p:cNvSpPr/>
            <p:nvPr/>
          </p:nvSpPr>
          <p:spPr>
            <a:xfrm>
              <a:off x="3001999" y="445195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2" name="Freeform 303">
              <a:extLst>
                <a:ext uri="{FF2B5EF4-FFF2-40B4-BE49-F238E27FC236}">
                  <a16:creationId xmlns:a16="http://schemas.microsoft.com/office/drawing/2014/main" id="{982A5F2F-33B5-B843-76AF-9DAE90FF7381}"/>
                </a:ext>
              </a:extLst>
            </p:cNvPr>
            <p:cNvSpPr/>
            <p:nvPr/>
          </p:nvSpPr>
          <p:spPr>
            <a:xfrm>
              <a:off x="2992964" y="44964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3" name="Freeform 304">
              <a:extLst>
                <a:ext uri="{FF2B5EF4-FFF2-40B4-BE49-F238E27FC236}">
                  <a16:creationId xmlns:a16="http://schemas.microsoft.com/office/drawing/2014/main" id="{91685D6C-8906-0C1E-7477-F5E55A8913ED}"/>
                </a:ext>
              </a:extLst>
            </p:cNvPr>
            <p:cNvSpPr/>
            <p:nvPr/>
          </p:nvSpPr>
          <p:spPr>
            <a:xfrm>
              <a:off x="3008365" y="446961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4" name="Freeform 305">
              <a:extLst>
                <a:ext uri="{FF2B5EF4-FFF2-40B4-BE49-F238E27FC236}">
                  <a16:creationId xmlns:a16="http://schemas.microsoft.com/office/drawing/2014/main" id="{FEB05988-C62E-8101-8AAC-24CCECB3DFA0}"/>
                </a:ext>
              </a:extLst>
            </p:cNvPr>
            <p:cNvSpPr/>
            <p:nvPr/>
          </p:nvSpPr>
          <p:spPr>
            <a:xfrm>
              <a:off x="3038221" y="453323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5" name="Freeform 306">
              <a:extLst>
                <a:ext uri="{FF2B5EF4-FFF2-40B4-BE49-F238E27FC236}">
                  <a16:creationId xmlns:a16="http://schemas.microsoft.com/office/drawing/2014/main" id="{F597D57C-A5FF-3324-2454-9C6DAD18DDDC}"/>
                </a:ext>
              </a:extLst>
            </p:cNvPr>
            <p:cNvSpPr/>
            <p:nvPr/>
          </p:nvSpPr>
          <p:spPr>
            <a:xfrm>
              <a:off x="3053622" y="450644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6" name="Freeform 307">
              <a:extLst>
                <a:ext uri="{FF2B5EF4-FFF2-40B4-BE49-F238E27FC236}">
                  <a16:creationId xmlns:a16="http://schemas.microsoft.com/office/drawing/2014/main" id="{856ED850-4F03-B950-48FC-0575EB82D8D5}"/>
                </a:ext>
              </a:extLst>
            </p:cNvPr>
            <p:cNvSpPr/>
            <p:nvPr/>
          </p:nvSpPr>
          <p:spPr>
            <a:xfrm>
              <a:off x="3254870" y="4611074"/>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7" name="Freeform 308">
              <a:extLst>
                <a:ext uri="{FF2B5EF4-FFF2-40B4-BE49-F238E27FC236}">
                  <a16:creationId xmlns:a16="http://schemas.microsoft.com/office/drawing/2014/main" id="{D0906123-D9DA-9752-D3BB-1B8AF0DE3723}"/>
                </a:ext>
              </a:extLst>
            </p:cNvPr>
            <p:cNvSpPr/>
            <p:nvPr/>
          </p:nvSpPr>
          <p:spPr>
            <a:xfrm>
              <a:off x="3270271" y="458427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8" name="Freeform 309">
              <a:extLst>
                <a:ext uri="{FF2B5EF4-FFF2-40B4-BE49-F238E27FC236}">
                  <a16:creationId xmlns:a16="http://schemas.microsoft.com/office/drawing/2014/main" id="{5C2DA249-AB57-4B8F-92C3-B299ECA5BBDF}"/>
                </a:ext>
              </a:extLst>
            </p:cNvPr>
            <p:cNvSpPr/>
            <p:nvPr/>
          </p:nvSpPr>
          <p:spPr>
            <a:xfrm>
              <a:off x="3555407" y="467394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19" name="Freeform 310">
              <a:extLst>
                <a:ext uri="{FF2B5EF4-FFF2-40B4-BE49-F238E27FC236}">
                  <a16:creationId xmlns:a16="http://schemas.microsoft.com/office/drawing/2014/main" id="{63C31056-D9C0-E549-D501-DF9AA4A81381}"/>
                </a:ext>
              </a:extLst>
            </p:cNvPr>
            <p:cNvSpPr/>
            <p:nvPr/>
          </p:nvSpPr>
          <p:spPr>
            <a:xfrm>
              <a:off x="3570808" y="464714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0" name="Freeform 311">
              <a:extLst>
                <a:ext uri="{FF2B5EF4-FFF2-40B4-BE49-F238E27FC236}">
                  <a16:creationId xmlns:a16="http://schemas.microsoft.com/office/drawing/2014/main" id="{CAFA15CA-91C0-692C-5410-154F423B3487}"/>
                </a:ext>
              </a:extLst>
            </p:cNvPr>
            <p:cNvSpPr/>
            <p:nvPr/>
          </p:nvSpPr>
          <p:spPr>
            <a:xfrm>
              <a:off x="3665280" y="467394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1" name="Freeform 312">
              <a:extLst>
                <a:ext uri="{FF2B5EF4-FFF2-40B4-BE49-F238E27FC236}">
                  <a16:creationId xmlns:a16="http://schemas.microsoft.com/office/drawing/2014/main" id="{918FA6C2-8D9A-28AE-4507-459E0DCCA183}"/>
                </a:ext>
              </a:extLst>
            </p:cNvPr>
            <p:cNvSpPr/>
            <p:nvPr/>
          </p:nvSpPr>
          <p:spPr>
            <a:xfrm>
              <a:off x="3680681" y="464714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2" name="Freeform 313">
              <a:extLst>
                <a:ext uri="{FF2B5EF4-FFF2-40B4-BE49-F238E27FC236}">
                  <a16:creationId xmlns:a16="http://schemas.microsoft.com/office/drawing/2014/main" id="{47024D01-6EAB-08A0-3F6E-B43EDBB0EA3D}"/>
                </a:ext>
              </a:extLst>
            </p:cNvPr>
            <p:cNvSpPr/>
            <p:nvPr/>
          </p:nvSpPr>
          <p:spPr>
            <a:xfrm>
              <a:off x="3775153"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3" name="Freeform 314">
              <a:extLst>
                <a:ext uri="{FF2B5EF4-FFF2-40B4-BE49-F238E27FC236}">
                  <a16:creationId xmlns:a16="http://schemas.microsoft.com/office/drawing/2014/main" id="{F61FFC2B-024A-9009-EE5C-1F3232DF4407}"/>
                </a:ext>
              </a:extLst>
            </p:cNvPr>
            <p:cNvSpPr/>
            <p:nvPr/>
          </p:nvSpPr>
          <p:spPr>
            <a:xfrm>
              <a:off x="3790554"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4" name="Freeform 315">
              <a:extLst>
                <a:ext uri="{FF2B5EF4-FFF2-40B4-BE49-F238E27FC236}">
                  <a16:creationId xmlns:a16="http://schemas.microsoft.com/office/drawing/2014/main" id="{C9F0E029-A992-1F0D-DF8C-EAB86671DED1}"/>
                </a:ext>
              </a:extLst>
            </p:cNvPr>
            <p:cNvSpPr/>
            <p:nvPr/>
          </p:nvSpPr>
          <p:spPr>
            <a:xfrm>
              <a:off x="3791329"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5" name="Freeform 316">
              <a:extLst>
                <a:ext uri="{FF2B5EF4-FFF2-40B4-BE49-F238E27FC236}">
                  <a16:creationId xmlns:a16="http://schemas.microsoft.com/office/drawing/2014/main" id="{49D02EC4-C90E-22B0-4DDA-D9BE222B2757}"/>
                </a:ext>
              </a:extLst>
            </p:cNvPr>
            <p:cNvSpPr/>
            <p:nvPr/>
          </p:nvSpPr>
          <p:spPr>
            <a:xfrm>
              <a:off x="3806730"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6" name="Freeform 317">
              <a:extLst>
                <a:ext uri="{FF2B5EF4-FFF2-40B4-BE49-F238E27FC236}">
                  <a16:creationId xmlns:a16="http://schemas.microsoft.com/office/drawing/2014/main" id="{78ED8356-7A25-B6AA-E883-ECAAE44A06AB}"/>
                </a:ext>
              </a:extLst>
            </p:cNvPr>
            <p:cNvSpPr/>
            <p:nvPr/>
          </p:nvSpPr>
          <p:spPr>
            <a:xfrm>
              <a:off x="3801051" y="470013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7" name="Freeform 318">
              <a:extLst>
                <a:ext uri="{FF2B5EF4-FFF2-40B4-BE49-F238E27FC236}">
                  <a16:creationId xmlns:a16="http://schemas.microsoft.com/office/drawing/2014/main" id="{87475720-DABA-4330-E2EE-D71B9E27F659}"/>
                </a:ext>
              </a:extLst>
            </p:cNvPr>
            <p:cNvSpPr/>
            <p:nvPr/>
          </p:nvSpPr>
          <p:spPr>
            <a:xfrm>
              <a:off x="3816452"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8" name="Freeform 319">
              <a:extLst>
                <a:ext uri="{FF2B5EF4-FFF2-40B4-BE49-F238E27FC236}">
                  <a16:creationId xmlns:a16="http://schemas.microsoft.com/office/drawing/2014/main" id="{E6FB1C67-4127-04F8-9C20-85F8D6E18FD6}"/>
                </a:ext>
              </a:extLst>
            </p:cNvPr>
            <p:cNvSpPr/>
            <p:nvPr/>
          </p:nvSpPr>
          <p:spPr>
            <a:xfrm>
              <a:off x="4001438"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29" name="Freeform 320">
              <a:extLst>
                <a:ext uri="{FF2B5EF4-FFF2-40B4-BE49-F238E27FC236}">
                  <a16:creationId xmlns:a16="http://schemas.microsoft.com/office/drawing/2014/main" id="{4CBA9290-F417-0510-C433-6127D86E1C77}"/>
                </a:ext>
              </a:extLst>
            </p:cNvPr>
            <p:cNvSpPr/>
            <p:nvPr/>
          </p:nvSpPr>
          <p:spPr>
            <a:xfrm>
              <a:off x="4016839"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0" name="Freeform 321">
              <a:extLst>
                <a:ext uri="{FF2B5EF4-FFF2-40B4-BE49-F238E27FC236}">
                  <a16:creationId xmlns:a16="http://schemas.microsoft.com/office/drawing/2014/main" id="{123B8662-F745-9B8F-9B31-42CDEB946614}"/>
                </a:ext>
              </a:extLst>
            </p:cNvPr>
            <p:cNvSpPr/>
            <p:nvPr/>
          </p:nvSpPr>
          <p:spPr>
            <a:xfrm>
              <a:off x="4056331"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1" name="Freeform 322">
              <a:extLst>
                <a:ext uri="{FF2B5EF4-FFF2-40B4-BE49-F238E27FC236}">
                  <a16:creationId xmlns:a16="http://schemas.microsoft.com/office/drawing/2014/main" id="{E73B7957-17CB-0311-5D93-018516329432}"/>
                </a:ext>
              </a:extLst>
            </p:cNvPr>
            <p:cNvSpPr/>
            <p:nvPr/>
          </p:nvSpPr>
          <p:spPr>
            <a:xfrm>
              <a:off x="4071733"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2" name="Freeform 323">
              <a:extLst>
                <a:ext uri="{FF2B5EF4-FFF2-40B4-BE49-F238E27FC236}">
                  <a16:creationId xmlns:a16="http://schemas.microsoft.com/office/drawing/2014/main" id="{71D2EA47-3A3B-AB34-BB84-FFF0CF816AE0}"/>
                </a:ext>
              </a:extLst>
            </p:cNvPr>
            <p:cNvSpPr/>
            <p:nvPr/>
          </p:nvSpPr>
          <p:spPr>
            <a:xfrm>
              <a:off x="4331143" y="470013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3" name="Freeform 324">
              <a:extLst>
                <a:ext uri="{FF2B5EF4-FFF2-40B4-BE49-F238E27FC236}">
                  <a16:creationId xmlns:a16="http://schemas.microsoft.com/office/drawing/2014/main" id="{3A67DF42-B175-6383-B80A-132C8E15B204}"/>
                </a:ext>
              </a:extLst>
            </p:cNvPr>
            <p:cNvSpPr/>
            <p:nvPr/>
          </p:nvSpPr>
          <p:spPr>
            <a:xfrm>
              <a:off x="4346544" y="46733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023F88"/>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4" name="Freeform 326">
              <a:extLst>
                <a:ext uri="{FF2B5EF4-FFF2-40B4-BE49-F238E27FC236}">
                  <a16:creationId xmlns:a16="http://schemas.microsoft.com/office/drawing/2014/main" id="{126FFC6F-82CD-4D37-6647-4CB03B710DBB}"/>
                </a:ext>
              </a:extLst>
            </p:cNvPr>
            <p:cNvSpPr/>
            <p:nvPr/>
          </p:nvSpPr>
          <p:spPr>
            <a:xfrm>
              <a:off x="1641192" y="2917351"/>
              <a:ext cx="3251533" cy="1891160"/>
            </a:xfrm>
            <a:custGeom>
              <a:avLst/>
              <a:gdLst>
                <a:gd name="connsiteX0" fmla="*/ 0 w 6775678"/>
                <a:gd name="connsiteY0" fmla="*/ 0 h 2255953"/>
                <a:gd name="connsiteX1" fmla="*/ 47154 w 6775678"/>
                <a:gd name="connsiteY1" fmla="*/ 0 h 2255953"/>
                <a:gd name="connsiteX2" fmla="*/ 47154 w 6775678"/>
                <a:gd name="connsiteY2" fmla="*/ 10714 h 2255953"/>
                <a:gd name="connsiteX3" fmla="*/ 60780 w 6775678"/>
                <a:gd name="connsiteY3" fmla="*/ 10714 h 2255953"/>
                <a:gd name="connsiteX4" fmla="*/ 60780 w 6775678"/>
                <a:gd name="connsiteY4" fmla="*/ 21427 h 2255953"/>
                <a:gd name="connsiteX5" fmla="*/ 67414 w 6775678"/>
                <a:gd name="connsiteY5" fmla="*/ 21427 h 2255953"/>
                <a:gd name="connsiteX6" fmla="*/ 67414 w 6775678"/>
                <a:gd name="connsiteY6" fmla="*/ 31963 h 2255953"/>
                <a:gd name="connsiteX7" fmla="*/ 87674 w 6775678"/>
                <a:gd name="connsiteY7" fmla="*/ 31963 h 2255953"/>
                <a:gd name="connsiteX8" fmla="*/ 87674 w 6775678"/>
                <a:gd name="connsiteY8" fmla="*/ 42676 h 2255953"/>
                <a:gd name="connsiteX9" fmla="*/ 94308 w 6775678"/>
                <a:gd name="connsiteY9" fmla="*/ 42676 h 2255953"/>
                <a:gd name="connsiteX10" fmla="*/ 94308 w 6775678"/>
                <a:gd name="connsiteY10" fmla="*/ 53390 h 2255953"/>
                <a:gd name="connsiteX11" fmla="*/ 148276 w 6775678"/>
                <a:gd name="connsiteY11" fmla="*/ 53390 h 2255953"/>
                <a:gd name="connsiteX12" fmla="*/ 148276 w 6775678"/>
                <a:gd name="connsiteY12" fmla="*/ 63925 h 2255953"/>
                <a:gd name="connsiteX13" fmla="*/ 154910 w 6775678"/>
                <a:gd name="connsiteY13" fmla="*/ 63925 h 2255953"/>
                <a:gd name="connsiteX14" fmla="*/ 154910 w 6775678"/>
                <a:gd name="connsiteY14" fmla="*/ 74818 h 2255953"/>
                <a:gd name="connsiteX15" fmla="*/ 229137 w 6775678"/>
                <a:gd name="connsiteY15" fmla="*/ 74818 h 2255953"/>
                <a:gd name="connsiteX16" fmla="*/ 229137 w 6775678"/>
                <a:gd name="connsiteY16" fmla="*/ 85353 h 2255953"/>
                <a:gd name="connsiteX17" fmla="*/ 262844 w 6775678"/>
                <a:gd name="connsiteY17" fmla="*/ 85353 h 2255953"/>
                <a:gd name="connsiteX18" fmla="*/ 262844 w 6775678"/>
                <a:gd name="connsiteY18" fmla="*/ 96066 h 2255953"/>
                <a:gd name="connsiteX19" fmla="*/ 269478 w 6775678"/>
                <a:gd name="connsiteY19" fmla="*/ 96066 h 2255953"/>
                <a:gd name="connsiteX20" fmla="*/ 269478 w 6775678"/>
                <a:gd name="connsiteY20" fmla="*/ 106780 h 2255953"/>
                <a:gd name="connsiteX21" fmla="*/ 276112 w 6775678"/>
                <a:gd name="connsiteY21" fmla="*/ 106780 h 2255953"/>
                <a:gd name="connsiteX22" fmla="*/ 276112 w 6775678"/>
                <a:gd name="connsiteY22" fmla="*/ 139278 h 2255953"/>
                <a:gd name="connsiteX23" fmla="*/ 289738 w 6775678"/>
                <a:gd name="connsiteY23" fmla="*/ 139278 h 2255953"/>
                <a:gd name="connsiteX24" fmla="*/ 289738 w 6775678"/>
                <a:gd name="connsiteY24" fmla="*/ 216060 h 2255953"/>
                <a:gd name="connsiteX25" fmla="*/ 296372 w 6775678"/>
                <a:gd name="connsiteY25" fmla="*/ 216060 h 2255953"/>
                <a:gd name="connsiteX26" fmla="*/ 296372 w 6775678"/>
                <a:gd name="connsiteY26" fmla="*/ 248916 h 2255953"/>
                <a:gd name="connsiteX27" fmla="*/ 309819 w 6775678"/>
                <a:gd name="connsiteY27" fmla="*/ 248916 h 2255953"/>
                <a:gd name="connsiteX28" fmla="*/ 309819 w 6775678"/>
                <a:gd name="connsiteY28" fmla="*/ 260165 h 2255953"/>
                <a:gd name="connsiteX29" fmla="*/ 323445 w 6775678"/>
                <a:gd name="connsiteY29" fmla="*/ 260165 h 2255953"/>
                <a:gd name="connsiteX30" fmla="*/ 323445 w 6775678"/>
                <a:gd name="connsiteY30" fmla="*/ 294270 h 2255953"/>
                <a:gd name="connsiteX31" fmla="*/ 330079 w 6775678"/>
                <a:gd name="connsiteY31" fmla="*/ 294270 h 2255953"/>
                <a:gd name="connsiteX32" fmla="*/ 330079 w 6775678"/>
                <a:gd name="connsiteY32" fmla="*/ 305698 h 2255953"/>
                <a:gd name="connsiteX33" fmla="*/ 336713 w 6775678"/>
                <a:gd name="connsiteY33" fmla="*/ 305698 h 2255953"/>
                <a:gd name="connsiteX34" fmla="*/ 336713 w 6775678"/>
                <a:gd name="connsiteY34" fmla="*/ 316948 h 2255953"/>
                <a:gd name="connsiteX35" fmla="*/ 343705 w 6775678"/>
                <a:gd name="connsiteY35" fmla="*/ 316948 h 2255953"/>
                <a:gd name="connsiteX36" fmla="*/ 343705 w 6775678"/>
                <a:gd name="connsiteY36" fmla="*/ 328554 h 2255953"/>
                <a:gd name="connsiteX37" fmla="*/ 377233 w 6775678"/>
                <a:gd name="connsiteY37" fmla="*/ 328554 h 2255953"/>
                <a:gd name="connsiteX38" fmla="*/ 377233 w 6775678"/>
                <a:gd name="connsiteY38" fmla="*/ 339982 h 2255953"/>
                <a:gd name="connsiteX39" fmla="*/ 424388 w 6775678"/>
                <a:gd name="connsiteY39" fmla="*/ 339982 h 2255953"/>
                <a:gd name="connsiteX40" fmla="*/ 424388 w 6775678"/>
                <a:gd name="connsiteY40" fmla="*/ 351410 h 2255953"/>
                <a:gd name="connsiteX41" fmla="*/ 431201 w 6775678"/>
                <a:gd name="connsiteY41" fmla="*/ 351410 h 2255953"/>
                <a:gd name="connsiteX42" fmla="*/ 431201 w 6775678"/>
                <a:gd name="connsiteY42" fmla="*/ 362838 h 2255953"/>
                <a:gd name="connsiteX43" fmla="*/ 458095 w 6775678"/>
                <a:gd name="connsiteY43" fmla="*/ 362838 h 2255953"/>
                <a:gd name="connsiteX44" fmla="*/ 458095 w 6775678"/>
                <a:gd name="connsiteY44" fmla="*/ 374445 h 2255953"/>
                <a:gd name="connsiteX45" fmla="*/ 471542 w 6775678"/>
                <a:gd name="connsiteY45" fmla="*/ 374445 h 2255953"/>
                <a:gd name="connsiteX46" fmla="*/ 471542 w 6775678"/>
                <a:gd name="connsiteY46" fmla="*/ 386230 h 2255953"/>
                <a:gd name="connsiteX47" fmla="*/ 478176 w 6775678"/>
                <a:gd name="connsiteY47" fmla="*/ 386230 h 2255953"/>
                <a:gd name="connsiteX48" fmla="*/ 478176 w 6775678"/>
                <a:gd name="connsiteY48" fmla="*/ 397836 h 2255953"/>
                <a:gd name="connsiteX49" fmla="*/ 491802 w 6775678"/>
                <a:gd name="connsiteY49" fmla="*/ 397836 h 2255953"/>
                <a:gd name="connsiteX50" fmla="*/ 491802 w 6775678"/>
                <a:gd name="connsiteY50" fmla="*/ 409622 h 2255953"/>
                <a:gd name="connsiteX51" fmla="*/ 498436 w 6775678"/>
                <a:gd name="connsiteY51" fmla="*/ 409622 h 2255953"/>
                <a:gd name="connsiteX52" fmla="*/ 498436 w 6775678"/>
                <a:gd name="connsiteY52" fmla="*/ 444441 h 2255953"/>
                <a:gd name="connsiteX53" fmla="*/ 525330 w 6775678"/>
                <a:gd name="connsiteY53" fmla="*/ 444441 h 2255953"/>
                <a:gd name="connsiteX54" fmla="*/ 525330 w 6775678"/>
                <a:gd name="connsiteY54" fmla="*/ 456226 h 2255953"/>
                <a:gd name="connsiteX55" fmla="*/ 532143 w 6775678"/>
                <a:gd name="connsiteY55" fmla="*/ 456226 h 2255953"/>
                <a:gd name="connsiteX56" fmla="*/ 532143 w 6775678"/>
                <a:gd name="connsiteY56" fmla="*/ 467833 h 2255953"/>
                <a:gd name="connsiteX57" fmla="*/ 545590 w 6775678"/>
                <a:gd name="connsiteY57" fmla="*/ 467833 h 2255953"/>
                <a:gd name="connsiteX58" fmla="*/ 545590 w 6775678"/>
                <a:gd name="connsiteY58" fmla="*/ 479618 h 2255953"/>
                <a:gd name="connsiteX59" fmla="*/ 559037 w 6775678"/>
                <a:gd name="connsiteY59" fmla="*/ 479618 h 2255953"/>
                <a:gd name="connsiteX60" fmla="*/ 559037 w 6775678"/>
                <a:gd name="connsiteY60" fmla="*/ 491581 h 2255953"/>
                <a:gd name="connsiteX61" fmla="*/ 565850 w 6775678"/>
                <a:gd name="connsiteY61" fmla="*/ 491581 h 2255953"/>
                <a:gd name="connsiteX62" fmla="*/ 565850 w 6775678"/>
                <a:gd name="connsiteY62" fmla="*/ 503367 h 2255953"/>
                <a:gd name="connsiteX63" fmla="*/ 572663 w 6775678"/>
                <a:gd name="connsiteY63" fmla="*/ 503367 h 2255953"/>
                <a:gd name="connsiteX64" fmla="*/ 572663 w 6775678"/>
                <a:gd name="connsiteY64" fmla="*/ 515152 h 2255953"/>
                <a:gd name="connsiteX65" fmla="*/ 579297 w 6775678"/>
                <a:gd name="connsiteY65" fmla="*/ 515152 h 2255953"/>
                <a:gd name="connsiteX66" fmla="*/ 579297 w 6775678"/>
                <a:gd name="connsiteY66" fmla="*/ 527294 h 2255953"/>
                <a:gd name="connsiteX67" fmla="*/ 585931 w 6775678"/>
                <a:gd name="connsiteY67" fmla="*/ 527294 h 2255953"/>
                <a:gd name="connsiteX68" fmla="*/ 585931 w 6775678"/>
                <a:gd name="connsiteY68" fmla="*/ 551578 h 2255953"/>
                <a:gd name="connsiteX69" fmla="*/ 599557 w 6775678"/>
                <a:gd name="connsiteY69" fmla="*/ 551578 h 2255953"/>
                <a:gd name="connsiteX70" fmla="*/ 599557 w 6775678"/>
                <a:gd name="connsiteY70" fmla="*/ 563721 h 2255953"/>
                <a:gd name="connsiteX71" fmla="*/ 619817 w 6775678"/>
                <a:gd name="connsiteY71" fmla="*/ 563721 h 2255953"/>
                <a:gd name="connsiteX72" fmla="*/ 619817 w 6775678"/>
                <a:gd name="connsiteY72" fmla="*/ 600862 h 2255953"/>
                <a:gd name="connsiteX73" fmla="*/ 626451 w 6775678"/>
                <a:gd name="connsiteY73" fmla="*/ 600862 h 2255953"/>
                <a:gd name="connsiteX74" fmla="*/ 626451 w 6775678"/>
                <a:gd name="connsiteY74" fmla="*/ 613361 h 2255953"/>
                <a:gd name="connsiteX75" fmla="*/ 666792 w 6775678"/>
                <a:gd name="connsiteY75" fmla="*/ 613361 h 2255953"/>
                <a:gd name="connsiteX76" fmla="*/ 666792 w 6775678"/>
                <a:gd name="connsiteY76" fmla="*/ 625682 h 2255953"/>
                <a:gd name="connsiteX77" fmla="*/ 673605 w 6775678"/>
                <a:gd name="connsiteY77" fmla="*/ 625682 h 2255953"/>
                <a:gd name="connsiteX78" fmla="*/ 673605 w 6775678"/>
                <a:gd name="connsiteY78" fmla="*/ 638002 h 2255953"/>
                <a:gd name="connsiteX79" fmla="*/ 687053 w 6775678"/>
                <a:gd name="connsiteY79" fmla="*/ 638002 h 2255953"/>
                <a:gd name="connsiteX80" fmla="*/ 687053 w 6775678"/>
                <a:gd name="connsiteY80" fmla="*/ 650323 h 2255953"/>
                <a:gd name="connsiteX81" fmla="*/ 707313 w 6775678"/>
                <a:gd name="connsiteY81" fmla="*/ 650323 h 2255953"/>
                <a:gd name="connsiteX82" fmla="*/ 707313 w 6775678"/>
                <a:gd name="connsiteY82" fmla="*/ 662823 h 2255953"/>
                <a:gd name="connsiteX83" fmla="*/ 734207 w 6775678"/>
                <a:gd name="connsiteY83" fmla="*/ 662823 h 2255953"/>
                <a:gd name="connsiteX84" fmla="*/ 734207 w 6775678"/>
                <a:gd name="connsiteY84" fmla="*/ 675322 h 2255953"/>
                <a:gd name="connsiteX85" fmla="*/ 774548 w 6775678"/>
                <a:gd name="connsiteY85" fmla="*/ 675322 h 2255953"/>
                <a:gd name="connsiteX86" fmla="*/ 774548 w 6775678"/>
                <a:gd name="connsiteY86" fmla="*/ 687821 h 2255953"/>
                <a:gd name="connsiteX87" fmla="*/ 808255 w 6775678"/>
                <a:gd name="connsiteY87" fmla="*/ 687821 h 2255953"/>
                <a:gd name="connsiteX88" fmla="*/ 808255 w 6775678"/>
                <a:gd name="connsiteY88" fmla="*/ 700321 h 2255953"/>
                <a:gd name="connsiteX89" fmla="*/ 815068 w 6775678"/>
                <a:gd name="connsiteY89" fmla="*/ 700321 h 2255953"/>
                <a:gd name="connsiteX90" fmla="*/ 815068 w 6775678"/>
                <a:gd name="connsiteY90" fmla="*/ 725141 h 2255953"/>
                <a:gd name="connsiteX91" fmla="*/ 828515 w 6775678"/>
                <a:gd name="connsiteY91" fmla="*/ 725141 h 2255953"/>
                <a:gd name="connsiteX92" fmla="*/ 828515 w 6775678"/>
                <a:gd name="connsiteY92" fmla="*/ 737640 h 2255953"/>
                <a:gd name="connsiteX93" fmla="*/ 841962 w 6775678"/>
                <a:gd name="connsiteY93" fmla="*/ 737640 h 2255953"/>
                <a:gd name="connsiteX94" fmla="*/ 841962 w 6775678"/>
                <a:gd name="connsiteY94" fmla="*/ 750318 h 2255953"/>
                <a:gd name="connsiteX95" fmla="*/ 848775 w 6775678"/>
                <a:gd name="connsiteY95" fmla="*/ 750318 h 2255953"/>
                <a:gd name="connsiteX96" fmla="*/ 848775 w 6775678"/>
                <a:gd name="connsiteY96" fmla="*/ 775852 h 2255953"/>
                <a:gd name="connsiteX97" fmla="*/ 855409 w 6775678"/>
                <a:gd name="connsiteY97" fmla="*/ 775852 h 2255953"/>
                <a:gd name="connsiteX98" fmla="*/ 855409 w 6775678"/>
                <a:gd name="connsiteY98" fmla="*/ 827278 h 2255953"/>
                <a:gd name="connsiteX99" fmla="*/ 862222 w 6775678"/>
                <a:gd name="connsiteY99" fmla="*/ 827278 h 2255953"/>
                <a:gd name="connsiteX100" fmla="*/ 862222 w 6775678"/>
                <a:gd name="connsiteY100" fmla="*/ 853527 h 2255953"/>
                <a:gd name="connsiteX101" fmla="*/ 868856 w 6775678"/>
                <a:gd name="connsiteY101" fmla="*/ 853527 h 2255953"/>
                <a:gd name="connsiteX102" fmla="*/ 868856 w 6775678"/>
                <a:gd name="connsiteY102" fmla="*/ 867276 h 2255953"/>
                <a:gd name="connsiteX103" fmla="*/ 875669 w 6775678"/>
                <a:gd name="connsiteY103" fmla="*/ 867276 h 2255953"/>
                <a:gd name="connsiteX104" fmla="*/ 875669 w 6775678"/>
                <a:gd name="connsiteY104" fmla="*/ 881204 h 2255953"/>
                <a:gd name="connsiteX105" fmla="*/ 889116 w 6775678"/>
                <a:gd name="connsiteY105" fmla="*/ 881204 h 2255953"/>
                <a:gd name="connsiteX106" fmla="*/ 889116 w 6775678"/>
                <a:gd name="connsiteY106" fmla="*/ 894953 h 2255953"/>
                <a:gd name="connsiteX107" fmla="*/ 895750 w 6775678"/>
                <a:gd name="connsiteY107" fmla="*/ 894953 h 2255953"/>
                <a:gd name="connsiteX108" fmla="*/ 895750 w 6775678"/>
                <a:gd name="connsiteY108" fmla="*/ 908703 h 2255953"/>
                <a:gd name="connsiteX109" fmla="*/ 902563 w 6775678"/>
                <a:gd name="connsiteY109" fmla="*/ 908703 h 2255953"/>
                <a:gd name="connsiteX110" fmla="*/ 902563 w 6775678"/>
                <a:gd name="connsiteY110" fmla="*/ 936380 h 2255953"/>
                <a:gd name="connsiteX111" fmla="*/ 909376 w 6775678"/>
                <a:gd name="connsiteY111" fmla="*/ 936380 h 2255953"/>
                <a:gd name="connsiteX112" fmla="*/ 909376 w 6775678"/>
                <a:gd name="connsiteY112" fmla="*/ 964057 h 2255953"/>
                <a:gd name="connsiteX113" fmla="*/ 976611 w 6775678"/>
                <a:gd name="connsiteY113" fmla="*/ 964057 h 2255953"/>
                <a:gd name="connsiteX114" fmla="*/ 976611 w 6775678"/>
                <a:gd name="connsiteY114" fmla="*/ 977806 h 2255953"/>
                <a:gd name="connsiteX115" fmla="*/ 983425 w 6775678"/>
                <a:gd name="connsiteY115" fmla="*/ 977806 h 2255953"/>
                <a:gd name="connsiteX116" fmla="*/ 983425 w 6775678"/>
                <a:gd name="connsiteY116" fmla="*/ 991555 h 2255953"/>
                <a:gd name="connsiteX117" fmla="*/ 996872 w 6775678"/>
                <a:gd name="connsiteY117" fmla="*/ 991555 h 2255953"/>
                <a:gd name="connsiteX118" fmla="*/ 996872 w 6775678"/>
                <a:gd name="connsiteY118" fmla="*/ 1005305 h 2255953"/>
                <a:gd name="connsiteX119" fmla="*/ 1030579 w 6775678"/>
                <a:gd name="connsiteY119" fmla="*/ 1005305 h 2255953"/>
                <a:gd name="connsiteX120" fmla="*/ 1030579 w 6775678"/>
                <a:gd name="connsiteY120" fmla="*/ 1032982 h 2255953"/>
                <a:gd name="connsiteX121" fmla="*/ 1050839 w 6775678"/>
                <a:gd name="connsiteY121" fmla="*/ 1032982 h 2255953"/>
                <a:gd name="connsiteX122" fmla="*/ 1050839 w 6775678"/>
                <a:gd name="connsiteY122" fmla="*/ 1046910 h 2255953"/>
                <a:gd name="connsiteX123" fmla="*/ 1091180 w 6775678"/>
                <a:gd name="connsiteY123" fmla="*/ 1046910 h 2255953"/>
                <a:gd name="connsiteX124" fmla="*/ 1091180 w 6775678"/>
                <a:gd name="connsiteY124" fmla="*/ 1074587 h 2255953"/>
                <a:gd name="connsiteX125" fmla="*/ 1104627 w 6775678"/>
                <a:gd name="connsiteY125" fmla="*/ 1074587 h 2255953"/>
                <a:gd name="connsiteX126" fmla="*/ 1104627 w 6775678"/>
                <a:gd name="connsiteY126" fmla="*/ 1102264 h 2255953"/>
                <a:gd name="connsiteX127" fmla="*/ 1111440 w 6775678"/>
                <a:gd name="connsiteY127" fmla="*/ 1102264 h 2255953"/>
                <a:gd name="connsiteX128" fmla="*/ 1111440 w 6775678"/>
                <a:gd name="connsiteY128" fmla="*/ 1116013 h 2255953"/>
                <a:gd name="connsiteX129" fmla="*/ 1118074 w 6775678"/>
                <a:gd name="connsiteY129" fmla="*/ 1116013 h 2255953"/>
                <a:gd name="connsiteX130" fmla="*/ 1118074 w 6775678"/>
                <a:gd name="connsiteY130" fmla="*/ 1129763 h 2255953"/>
                <a:gd name="connsiteX131" fmla="*/ 1124887 w 6775678"/>
                <a:gd name="connsiteY131" fmla="*/ 1129763 h 2255953"/>
                <a:gd name="connsiteX132" fmla="*/ 1124887 w 6775678"/>
                <a:gd name="connsiteY132" fmla="*/ 1143512 h 2255953"/>
                <a:gd name="connsiteX133" fmla="*/ 1131700 w 6775678"/>
                <a:gd name="connsiteY133" fmla="*/ 1143512 h 2255953"/>
                <a:gd name="connsiteX134" fmla="*/ 1131700 w 6775678"/>
                <a:gd name="connsiteY134" fmla="*/ 1157618 h 2255953"/>
                <a:gd name="connsiteX135" fmla="*/ 1138334 w 6775678"/>
                <a:gd name="connsiteY135" fmla="*/ 1157618 h 2255953"/>
                <a:gd name="connsiteX136" fmla="*/ 1138334 w 6775678"/>
                <a:gd name="connsiteY136" fmla="*/ 1213508 h 2255953"/>
                <a:gd name="connsiteX137" fmla="*/ 1144968 w 6775678"/>
                <a:gd name="connsiteY137" fmla="*/ 1213508 h 2255953"/>
                <a:gd name="connsiteX138" fmla="*/ 1144968 w 6775678"/>
                <a:gd name="connsiteY138" fmla="*/ 1256363 h 2255953"/>
                <a:gd name="connsiteX139" fmla="*/ 1151781 w 6775678"/>
                <a:gd name="connsiteY139" fmla="*/ 1256363 h 2255953"/>
                <a:gd name="connsiteX140" fmla="*/ 1151781 w 6775678"/>
                <a:gd name="connsiteY140" fmla="*/ 1299397 h 2255953"/>
                <a:gd name="connsiteX141" fmla="*/ 1172041 w 6775678"/>
                <a:gd name="connsiteY141" fmla="*/ 1299397 h 2255953"/>
                <a:gd name="connsiteX142" fmla="*/ 1172041 w 6775678"/>
                <a:gd name="connsiteY142" fmla="*/ 1313860 h 2255953"/>
                <a:gd name="connsiteX143" fmla="*/ 1178675 w 6775678"/>
                <a:gd name="connsiteY143" fmla="*/ 1313860 h 2255953"/>
                <a:gd name="connsiteX144" fmla="*/ 1178675 w 6775678"/>
                <a:gd name="connsiteY144" fmla="*/ 1328145 h 2255953"/>
                <a:gd name="connsiteX145" fmla="*/ 1198935 w 6775678"/>
                <a:gd name="connsiteY145" fmla="*/ 1328145 h 2255953"/>
                <a:gd name="connsiteX146" fmla="*/ 1198935 w 6775678"/>
                <a:gd name="connsiteY146" fmla="*/ 1356894 h 2255953"/>
                <a:gd name="connsiteX147" fmla="*/ 1205569 w 6775678"/>
                <a:gd name="connsiteY147" fmla="*/ 1356894 h 2255953"/>
                <a:gd name="connsiteX148" fmla="*/ 1205569 w 6775678"/>
                <a:gd name="connsiteY148" fmla="*/ 1371178 h 2255953"/>
                <a:gd name="connsiteX149" fmla="*/ 1232642 w 6775678"/>
                <a:gd name="connsiteY149" fmla="*/ 1371178 h 2255953"/>
                <a:gd name="connsiteX150" fmla="*/ 1232642 w 6775678"/>
                <a:gd name="connsiteY150" fmla="*/ 1385463 h 2255953"/>
                <a:gd name="connsiteX151" fmla="*/ 1246089 w 6775678"/>
                <a:gd name="connsiteY151" fmla="*/ 1385463 h 2255953"/>
                <a:gd name="connsiteX152" fmla="*/ 1246089 w 6775678"/>
                <a:gd name="connsiteY152" fmla="*/ 1399749 h 2255953"/>
                <a:gd name="connsiteX153" fmla="*/ 1320317 w 6775678"/>
                <a:gd name="connsiteY153" fmla="*/ 1399749 h 2255953"/>
                <a:gd name="connsiteX154" fmla="*/ 1320317 w 6775678"/>
                <a:gd name="connsiteY154" fmla="*/ 1414033 h 2255953"/>
                <a:gd name="connsiteX155" fmla="*/ 1340398 w 6775678"/>
                <a:gd name="connsiteY155" fmla="*/ 1414033 h 2255953"/>
                <a:gd name="connsiteX156" fmla="*/ 1340398 w 6775678"/>
                <a:gd name="connsiteY156" fmla="*/ 1442782 h 2255953"/>
                <a:gd name="connsiteX157" fmla="*/ 1353845 w 6775678"/>
                <a:gd name="connsiteY157" fmla="*/ 1442782 h 2255953"/>
                <a:gd name="connsiteX158" fmla="*/ 1353845 w 6775678"/>
                <a:gd name="connsiteY158" fmla="*/ 1457245 h 2255953"/>
                <a:gd name="connsiteX159" fmla="*/ 1367292 w 6775678"/>
                <a:gd name="connsiteY159" fmla="*/ 1457245 h 2255953"/>
                <a:gd name="connsiteX160" fmla="*/ 1367292 w 6775678"/>
                <a:gd name="connsiteY160" fmla="*/ 1471888 h 2255953"/>
                <a:gd name="connsiteX161" fmla="*/ 1387552 w 6775678"/>
                <a:gd name="connsiteY161" fmla="*/ 1471888 h 2255953"/>
                <a:gd name="connsiteX162" fmla="*/ 1387552 w 6775678"/>
                <a:gd name="connsiteY162" fmla="*/ 1486708 h 2255953"/>
                <a:gd name="connsiteX163" fmla="*/ 1400999 w 6775678"/>
                <a:gd name="connsiteY163" fmla="*/ 1486708 h 2255953"/>
                <a:gd name="connsiteX164" fmla="*/ 1400999 w 6775678"/>
                <a:gd name="connsiteY164" fmla="*/ 1501529 h 2255953"/>
                <a:gd name="connsiteX165" fmla="*/ 1421259 w 6775678"/>
                <a:gd name="connsiteY165" fmla="*/ 1501529 h 2255953"/>
                <a:gd name="connsiteX166" fmla="*/ 1421259 w 6775678"/>
                <a:gd name="connsiteY166" fmla="*/ 1532777 h 2255953"/>
                <a:gd name="connsiteX167" fmla="*/ 1427893 w 6775678"/>
                <a:gd name="connsiteY167" fmla="*/ 1532777 h 2255953"/>
                <a:gd name="connsiteX168" fmla="*/ 1427893 w 6775678"/>
                <a:gd name="connsiteY168" fmla="*/ 1581346 h 2255953"/>
                <a:gd name="connsiteX169" fmla="*/ 1454787 w 6775678"/>
                <a:gd name="connsiteY169" fmla="*/ 1581346 h 2255953"/>
                <a:gd name="connsiteX170" fmla="*/ 1454787 w 6775678"/>
                <a:gd name="connsiteY170" fmla="*/ 1598488 h 2255953"/>
                <a:gd name="connsiteX171" fmla="*/ 1461600 w 6775678"/>
                <a:gd name="connsiteY171" fmla="*/ 1598488 h 2255953"/>
                <a:gd name="connsiteX172" fmla="*/ 1461600 w 6775678"/>
                <a:gd name="connsiteY172" fmla="*/ 1615451 h 2255953"/>
                <a:gd name="connsiteX173" fmla="*/ 1609876 w 6775678"/>
                <a:gd name="connsiteY173" fmla="*/ 1615451 h 2255953"/>
                <a:gd name="connsiteX174" fmla="*/ 1609876 w 6775678"/>
                <a:gd name="connsiteY174" fmla="*/ 1632772 h 2255953"/>
                <a:gd name="connsiteX175" fmla="*/ 1630136 w 6775678"/>
                <a:gd name="connsiteY175" fmla="*/ 1632772 h 2255953"/>
                <a:gd name="connsiteX176" fmla="*/ 1630136 w 6775678"/>
                <a:gd name="connsiteY176" fmla="*/ 1650093 h 2255953"/>
                <a:gd name="connsiteX177" fmla="*/ 1650217 w 6775678"/>
                <a:gd name="connsiteY177" fmla="*/ 1650093 h 2255953"/>
                <a:gd name="connsiteX178" fmla="*/ 1650217 w 6775678"/>
                <a:gd name="connsiteY178" fmla="*/ 1684912 h 2255953"/>
                <a:gd name="connsiteX179" fmla="*/ 1657030 w 6775678"/>
                <a:gd name="connsiteY179" fmla="*/ 1684912 h 2255953"/>
                <a:gd name="connsiteX180" fmla="*/ 1657030 w 6775678"/>
                <a:gd name="connsiteY180" fmla="*/ 1702411 h 2255953"/>
                <a:gd name="connsiteX181" fmla="*/ 1663664 w 6775678"/>
                <a:gd name="connsiteY181" fmla="*/ 1702411 h 2255953"/>
                <a:gd name="connsiteX182" fmla="*/ 1663664 w 6775678"/>
                <a:gd name="connsiteY182" fmla="*/ 1720089 h 2255953"/>
                <a:gd name="connsiteX183" fmla="*/ 1683924 w 6775678"/>
                <a:gd name="connsiteY183" fmla="*/ 1720089 h 2255953"/>
                <a:gd name="connsiteX184" fmla="*/ 1683924 w 6775678"/>
                <a:gd name="connsiteY184" fmla="*/ 1738124 h 2255953"/>
                <a:gd name="connsiteX185" fmla="*/ 1704005 w 6775678"/>
                <a:gd name="connsiteY185" fmla="*/ 1738124 h 2255953"/>
                <a:gd name="connsiteX186" fmla="*/ 1704005 w 6775678"/>
                <a:gd name="connsiteY186" fmla="*/ 1773836 h 2255953"/>
                <a:gd name="connsiteX187" fmla="*/ 1710818 w 6775678"/>
                <a:gd name="connsiteY187" fmla="*/ 1773836 h 2255953"/>
                <a:gd name="connsiteX188" fmla="*/ 1710818 w 6775678"/>
                <a:gd name="connsiteY188" fmla="*/ 1792228 h 2255953"/>
                <a:gd name="connsiteX189" fmla="*/ 1731078 w 6775678"/>
                <a:gd name="connsiteY189" fmla="*/ 1792228 h 2255953"/>
                <a:gd name="connsiteX190" fmla="*/ 1731078 w 6775678"/>
                <a:gd name="connsiteY190" fmla="*/ 1810798 h 2255953"/>
                <a:gd name="connsiteX191" fmla="*/ 1751159 w 6775678"/>
                <a:gd name="connsiteY191" fmla="*/ 1810798 h 2255953"/>
                <a:gd name="connsiteX192" fmla="*/ 1751159 w 6775678"/>
                <a:gd name="connsiteY192" fmla="*/ 1829190 h 2255953"/>
                <a:gd name="connsiteX193" fmla="*/ 1757972 w 6775678"/>
                <a:gd name="connsiteY193" fmla="*/ 1829190 h 2255953"/>
                <a:gd name="connsiteX194" fmla="*/ 1757972 w 6775678"/>
                <a:gd name="connsiteY194" fmla="*/ 1848296 h 2255953"/>
                <a:gd name="connsiteX195" fmla="*/ 1778232 w 6775678"/>
                <a:gd name="connsiteY195" fmla="*/ 1848296 h 2255953"/>
                <a:gd name="connsiteX196" fmla="*/ 1778232 w 6775678"/>
                <a:gd name="connsiteY196" fmla="*/ 1867403 h 2255953"/>
                <a:gd name="connsiteX197" fmla="*/ 1993743 w 6775678"/>
                <a:gd name="connsiteY197" fmla="*/ 1867403 h 2255953"/>
                <a:gd name="connsiteX198" fmla="*/ 1993743 w 6775678"/>
                <a:gd name="connsiteY198" fmla="*/ 1886509 h 2255953"/>
                <a:gd name="connsiteX199" fmla="*/ 2007190 w 6775678"/>
                <a:gd name="connsiteY199" fmla="*/ 1886509 h 2255953"/>
                <a:gd name="connsiteX200" fmla="*/ 2007190 w 6775678"/>
                <a:gd name="connsiteY200" fmla="*/ 1905615 h 2255953"/>
                <a:gd name="connsiteX201" fmla="*/ 2020637 w 6775678"/>
                <a:gd name="connsiteY201" fmla="*/ 1905615 h 2255953"/>
                <a:gd name="connsiteX202" fmla="*/ 2020637 w 6775678"/>
                <a:gd name="connsiteY202" fmla="*/ 1924721 h 2255953"/>
                <a:gd name="connsiteX203" fmla="*/ 2034084 w 6775678"/>
                <a:gd name="connsiteY203" fmla="*/ 1924721 h 2255953"/>
                <a:gd name="connsiteX204" fmla="*/ 2034084 w 6775678"/>
                <a:gd name="connsiteY204" fmla="*/ 1944006 h 2255953"/>
                <a:gd name="connsiteX205" fmla="*/ 2054344 w 6775678"/>
                <a:gd name="connsiteY205" fmla="*/ 1944006 h 2255953"/>
                <a:gd name="connsiteX206" fmla="*/ 2054344 w 6775678"/>
                <a:gd name="connsiteY206" fmla="*/ 1962933 h 2255953"/>
                <a:gd name="connsiteX207" fmla="*/ 2263042 w 6775678"/>
                <a:gd name="connsiteY207" fmla="*/ 1962933 h 2255953"/>
                <a:gd name="connsiteX208" fmla="*/ 2263042 w 6775678"/>
                <a:gd name="connsiteY208" fmla="*/ 1984182 h 2255953"/>
                <a:gd name="connsiteX209" fmla="*/ 2269855 w 6775678"/>
                <a:gd name="connsiteY209" fmla="*/ 1984182 h 2255953"/>
                <a:gd name="connsiteX210" fmla="*/ 2269855 w 6775678"/>
                <a:gd name="connsiteY210" fmla="*/ 2005610 h 2255953"/>
                <a:gd name="connsiteX211" fmla="*/ 2317009 w 6775678"/>
                <a:gd name="connsiteY211" fmla="*/ 2005610 h 2255953"/>
                <a:gd name="connsiteX212" fmla="*/ 2317009 w 6775678"/>
                <a:gd name="connsiteY212" fmla="*/ 2026680 h 2255953"/>
                <a:gd name="connsiteX213" fmla="*/ 2545967 w 6775678"/>
                <a:gd name="connsiteY213" fmla="*/ 2026680 h 2255953"/>
                <a:gd name="connsiteX214" fmla="*/ 2545967 w 6775678"/>
                <a:gd name="connsiteY214" fmla="*/ 2049536 h 2255953"/>
                <a:gd name="connsiteX215" fmla="*/ 2566227 w 6775678"/>
                <a:gd name="connsiteY215" fmla="*/ 2049536 h 2255953"/>
                <a:gd name="connsiteX216" fmla="*/ 2566227 w 6775678"/>
                <a:gd name="connsiteY216" fmla="*/ 2095069 h 2255953"/>
                <a:gd name="connsiteX217" fmla="*/ 2620015 w 6775678"/>
                <a:gd name="connsiteY217" fmla="*/ 2095069 h 2255953"/>
                <a:gd name="connsiteX218" fmla="*/ 2620015 w 6775678"/>
                <a:gd name="connsiteY218" fmla="*/ 2140603 h 2255953"/>
                <a:gd name="connsiteX219" fmla="*/ 2842339 w 6775678"/>
                <a:gd name="connsiteY219" fmla="*/ 2140603 h 2255953"/>
                <a:gd name="connsiteX220" fmla="*/ 2842339 w 6775678"/>
                <a:gd name="connsiteY220" fmla="*/ 2166137 h 2255953"/>
                <a:gd name="connsiteX221" fmla="*/ 3967047 w 6775678"/>
                <a:gd name="connsiteY221" fmla="*/ 2166137 h 2255953"/>
                <a:gd name="connsiteX222" fmla="*/ 3967047 w 6775678"/>
                <a:gd name="connsiteY222" fmla="*/ 2210956 h 2255953"/>
                <a:gd name="connsiteX223" fmla="*/ 4532897 w 6775678"/>
                <a:gd name="connsiteY223" fmla="*/ 2210956 h 2255953"/>
                <a:gd name="connsiteX224" fmla="*/ 4532897 w 6775678"/>
                <a:gd name="connsiteY224" fmla="*/ 2255954 h 2255953"/>
                <a:gd name="connsiteX225" fmla="*/ 6775678 w 6775678"/>
                <a:gd name="connsiteY225" fmla="*/ 2255954 h 225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6775678" h="2255953">
                  <a:moveTo>
                    <a:pt x="0" y="0"/>
                  </a:moveTo>
                  <a:lnTo>
                    <a:pt x="47154" y="0"/>
                  </a:lnTo>
                  <a:lnTo>
                    <a:pt x="47154" y="10714"/>
                  </a:lnTo>
                  <a:lnTo>
                    <a:pt x="60780" y="10714"/>
                  </a:lnTo>
                  <a:lnTo>
                    <a:pt x="60780" y="21427"/>
                  </a:lnTo>
                  <a:lnTo>
                    <a:pt x="67414" y="21427"/>
                  </a:lnTo>
                  <a:lnTo>
                    <a:pt x="67414" y="31963"/>
                  </a:lnTo>
                  <a:lnTo>
                    <a:pt x="87674" y="31963"/>
                  </a:lnTo>
                  <a:lnTo>
                    <a:pt x="87674" y="42676"/>
                  </a:lnTo>
                  <a:lnTo>
                    <a:pt x="94308" y="42676"/>
                  </a:lnTo>
                  <a:lnTo>
                    <a:pt x="94308" y="53390"/>
                  </a:lnTo>
                  <a:lnTo>
                    <a:pt x="148276" y="53390"/>
                  </a:lnTo>
                  <a:lnTo>
                    <a:pt x="148276" y="63925"/>
                  </a:lnTo>
                  <a:lnTo>
                    <a:pt x="154910" y="63925"/>
                  </a:lnTo>
                  <a:lnTo>
                    <a:pt x="154910" y="74818"/>
                  </a:lnTo>
                  <a:lnTo>
                    <a:pt x="229137" y="74818"/>
                  </a:lnTo>
                  <a:lnTo>
                    <a:pt x="229137" y="85353"/>
                  </a:lnTo>
                  <a:lnTo>
                    <a:pt x="262844" y="85353"/>
                  </a:lnTo>
                  <a:lnTo>
                    <a:pt x="262844" y="96066"/>
                  </a:lnTo>
                  <a:lnTo>
                    <a:pt x="269478" y="96066"/>
                  </a:lnTo>
                  <a:lnTo>
                    <a:pt x="269478" y="106780"/>
                  </a:lnTo>
                  <a:lnTo>
                    <a:pt x="276112" y="106780"/>
                  </a:lnTo>
                  <a:lnTo>
                    <a:pt x="276112" y="139278"/>
                  </a:lnTo>
                  <a:lnTo>
                    <a:pt x="289738" y="139278"/>
                  </a:lnTo>
                  <a:lnTo>
                    <a:pt x="289738" y="216060"/>
                  </a:lnTo>
                  <a:lnTo>
                    <a:pt x="296372" y="216060"/>
                  </a:lnTo>
                  <a:lnTo>
                    <a:pt x="296372" y="248916"/>
                  </a:lnTo>
                  <a:lnTo>
                    <a:pt x="309819" y="248916"/>
                  </a:lnTo>
                  <a:lnTo>
                    <a:pt x="309819" y="260165"/>
                  </a:lnTo>
                  <a:lnTo>
                    <a:pt x="323445" y="260165"/>
                  </a:lnTo>
                  <a:lnTo>
                    <a:pt x="323445" y="294270"/>
                  </a:lnTo>
                  <a:lnTo>
                    <a:pt x="330079" y="294270"/>
                  </a:lnTo>
                  <a:lnTo>
                    <a:pt x="330079" y="305698"/>
                  </a:lnTo>
                  <a:lnTo>
                    <a:pt x="336713" y="305698"/>
                  </a:lnTo>
                  <a:lnTo>
                    <a:pt x="336713" y="316948"/>
                  </a:lnTo>
                  <a:lnTo>
                    <a:pt x="343705" y="316948"/>
                  </a:lnTo>
                  <a:lnTo>
                    <a:pt x="343705" y="328554"/>
                  </a:lnTo>
                  <a:lnTo>
                    <a:pt x="377233" y="328554"/>
                  </a:lnTo>
                  <a:lnTo>
                    <a:pt x="377233" y="339982"/>
                  </a:lnTo>
                  <a:lnTo>
                    <a:pt x="424388" y="339982"/>
                  </a:lnTo>
                  <a:lnTo>
                    <a:pt x="424388" y="351410"/>
                  </a:lnTo>
                  <a:lnTo>
                    <a:pt x="431201" y="351410"/>
                  </a:lnTo>
                  <a:lnTo>
                    <a:pt x="431201" y="362838"/>
                  </a:lnTo>
                  <a:lnTo>
                    <a:pt x="458095" y="362838"/>
                  </a:lnTo>
                  <a:lnTo>
                    <a:pt x="458095" y="374445"/>
                  </a:lnTo>
                  <a:lnTo>
                    <a:pt x="471542" y="374445"/>
                  </a:lnTo>
                  <a:lnTo>
                    <a:pt x="471542" y="386230"/>
                  </a:lnTo>
                  <a:lnTo>
                    <a:pt x="478176" y="386230"/>
                  </a:lnTo>
                  <a:lnTo>
                    <a:pt x="478176" y="397836"/>
                  </a:lnTo>
                  <a:lnTo>
                    <a:pt x="491802" y="397836"/>
                  </a:lnTo>
                  <a:lnTo>
                    <a:pt x="491802" y="409622"/>
                  </a:lnTo>
                  <a:lnTo>
                    <a:pt x="498436" y="409622"/>
                  </a:lnTo>
                  <a:lnTo>
                    <a:pt x="498436" y="444441"/>
                  </a:lnTo>
                  <a:lnTo>
                    <a:pt x="525330" y="444441"/>
                  </a:lnTo>
                  <a:lnTo>
                    <a:pt x="525330" y="456226"/>
                  </a:lnTo>
                  <a:lnTo>
                    <a:pt x="532143" y="456226"/>
                  </a:lnTo>
                  <a:lnTo>
                    <a:pt x="532143" y="467833"/>
                  </a:lnTo>
                  <a:lnTo>
                    <a:pt x="545590" y="467833"/>
                  </a:lnTo>
                  <a:lnTo>
                    <a:pt x="545590" y="479618"/>
                  </a:lnTo>
                  <a:lnTo>
                    <a:pt x="559037" y="479618"/>
                  </a:lnTo>
                  <a:lnTo>
                    <a:pt x="559037" y="491581"/>
                  </a:lnTo>
                  <a:lnTo>
                    <a:pt x="565850" y="491581"/>
                  </a:lnTo>
                  <a:lnTo>
                    <a:pt x="565850" y="503367"/>
                  </a:lnTo>
                  <a:lnTo>
                    <a:pt x="572663" y="503367"/>
                  </a:lnTo>
                  <a:lnTo>
                    <a:pt x="572663" y="515152"/>
                  </a:lnTo>
                  <a:lnTo>
                    <a:pt x="579297" y="515152"/>
                  </a:lnTo>
                  <a:lnTo>
                    <a:pt x="579297" y="527294"/>
                  </a:lnTo>
                  <a:lnTo>
                    <a:pt x="585931" y="527294"/>
                  </a:lnTo>
                  <a:lnTo>
                    <a:pt x="585931" y="551578"/>
                  </a:lnTo>
                  <a:lnTo>
                    <a:pt x="599557" y="551578"/>
                  </a:lnTo>
                  <a:lnTo>
                    <a:pt x="599557" y="563721"/>
                  </a:lnTo>
                  <a:lnTo>
                    <a:pt x="619817" y="563721"/>
                  </a:lnTo>
                  <a:lnTo>
                    <a:pt x="619817" y="600862"/>
                  </a:lnTo>
                  <a:lnTo>
                    <a:pt x="626451" y="600862"/>
                  </a:lnTo>
                  <a:lnTo>
                    <a:pt x="626451" y="613361"/>
                  </a:lnTo>
                  <a:lnTo>
                    <a:pt x="666792" y="613361"/>
                  </a:lnTo>
                  <a:lnTo>
                    <a:pt x="666792" y="625682"/>
                  </a:lnTo>
                  <a:lnTo>
                    <a:pt x="673605" y="625682"/>
                  </a:lnTo>
                  <a:lnTo>
                    <a:pt x="673605" y="638002"/>
                  </a:lnTo>
                  <a:lnTo>
                    <a:pt x="687053" y="638002"/>
                  </a:lnTo>
                  <a:lnTo>
                    <a:pt x="687053" y="650323"/>
                  </a:lnTo>
                  <a:lnTo>
                    <a:pt x="707313" y="650323"/>
                  </a:lnTo>
                  <a:lnTo>
                    <a:pt x="707313" y="662823"/>
                  </a:lnTo>
                  <a:lnTo>
                    <a:pt x="734207" y="662823"/>
                  </a:lnTo>
                  <a:lnTo>
                    <a:pt x="734207" y="675322"/>
                  </a:lnTo>
                  <a:lnTo>
                    <a:pt x="774548" y="675322"/>
                  </a:lnTo>
                  <a:lnTo>
                    <a:pt x="774548" y="687821"/>
                  </a:lnTo>
                  <a:lnTo>
                    <a:pt x="808255" y="687821"/>
                  </a:lnTo>
                  <a:lnTo>
                    <a:pt x="808255" y="700321"/>
                  </a:lnTo>
                  <a:lnTo>
                    <a:pt x="815068" y="700321"/>
                  </a:lnTo>
                  <a:lnTo>
                    <a:pt x="815068" y="725141"/>
                  </a:lnTo>
                  <a:lnTo>
                    <a:pt x="828515" y="725141"/>
                  </a:lnTo>
                  <a:lnTo>
                    <a:pt x="828515" y="737640"/>
                  </a:lnTo>
                  <a:lnTo>
                    <a:pt x="841962" y="737640"/>
                  </a:lnTo>
                  <a:lnTo>
                    <a:pt x="841962" y="750318"/>
                  </a:lnTo>
                  <a:lnTo>
                    <a:pt x="848775" y="750318"/>
                  </a:lnTo>
                  <a:lnTo>
                    <a:pt x="848775" y="775852"/>
                  </a:lnTo>
                  <a:lnTo>
                    <a:pt x="855409" y="775852"/>
                  </a:lnTo>
                  <a:lnTo>
                    <a:pt x="855409" y="827278"/>
                  </a:lnTo>
                  <a:lnTo>
                    <a:pt x="862222" y="827278"/>
                  </a:lnTo>
                  <a:lnTo>
                    <a:pt x="862222" y="853527"/>
                  </a:lnTo>
                  <a:lnTo>
                    <a:pt x="868856" y="853527"/>
                  </a:lnTo>
                  <a:lnTo>
                    <a:pt x="868856" y="867276"/>
                  </a:lnTo>
                  <a:lnTo>
                    <a:pt x="875669" y="867276"/>
                  </a:lnTo>
                  <a:lnTo>
                    <a:pt x="875669" y="881204"/>
                  </a:lnTo>
                  <a:lnTo>
                    <a:pt x="889116" y="881204"/>
                  </a:lnTo>
                  <a:lnTo>
                    <a:pt x="889116" y="894953"/>
                  </a:lnTo>
                  <a:lnTo>
                    <a:pt x="895750" y="894953"/>
                  </a:lnTo>
                  <a:lnTo>
                    <a:pt x="895750" y="908703"/>
                  </a:lnTo>
                  <a:lnTo>
                    <a:pt x="902563" y="908703"/>
                  </a:lnTo>
                  <a:lnTo>
                    <a:pt x="902563" y="936380"/>
                  </a:lnTo>
                  <a:lnTo>
                    <a:pt x="909376" y="936380"/>
                  </a:lnTo>
                  <a:lnTo>
                    <a:pt x="909376" y="964057"/>
                  </a:lnTo>
                  <a:lnTo>
                    <a:pt x="976611" y="964057"/>
                  </a:lnTo>
                  <a:lnTo>
                    <a:pt x="976611" y="977806"/>
                  </a:lnTo>
                  <a:lnTo>
                    <a:pt x="983425" y="977806"/>
                  </a:lnTo>
                  <a:lnTo>
                    <a:pt x="983425" y="991555"/>
                  </a:lnTo>
                  <a:lnTo>
                    <a:pt x="996872" y="991555"/>
                  </a:lnTo>
                  <a:lnTo>
                    <a:pt x="996872" y="1005305"/>
                  </a:lnTo>
                  <a:lnTo>
                    <a:pt x="1030579" y="1005305"/>
                  </a:lnTo>
                  <a:lnTo>
                    <a:pt x="1030579" y="1032982"/>
                  </a:lnTo>
                  <a:lnTo>
                    <a:pt x="1050839" y="1032982"/>
                  </a:lnTo>
                  <a:lnTo>
                    <a:pt x="1050839" y="1046910"/>
                  </a:lnTo>
                  <a:lnTo>
                    <a:pt x="1091180" y="1046910"/>
                  </a:lnTo>
                  <a:lnTo>
                    <a:pt x="1091180" y="1074587"/>
                  </a:lnTo>
                  <a:lnTo>
                    <a:pt x="1104627" y="1074587"/>
                  </a:lnTo>
                  <a:lnTo>
                    <a:pt x="1104627" y="1102264"/>
                  </a:lnTo>
                  <a:lnTo>
                    <a:pt x="1111440" y="1102264"/>
                  </a:lnTo>
                  <a:lnTo>
                    <a:pt x="1111440" y="1116013"/>
                  </a:lnTo>
                  <a:lnTo>
                    <a:pt x="1118074" y="1116013"/>
                  </a:lnTo>
                  <a:lnTo>
                    <a:pt x="1118074" y="1129763"/>
                  </a:lnTo>
                  <a:lnTo>
                    <a:pt x="1124887" y="1129763"/>
                  </a:lnTo>
                  <a:lnTo>
                    <a:pt x="1124887" y="1143512"/>
                  </a:lnTo>
                  <a:lnTo>
                    <a:pt x="1131700" y="1143512"/>
                  </a:lnTo>
                  <a:lnTo>
                    <a:pt x="1131700" y="1157618"/>
                  </a:lnTo>
                  <a:lnTo>
                    <a:pt x="1138334" y="1157618"/>
                  </a:lnTo>
                  <a:lnTo>
                    <a:pt x="1138334" y="1213508"/>
                  </a:lnTo>
                  <a:lnTo>
                    <a:pt x="1144968" y="1213508"/>
                  </a:lnTo>
                  <a:lnTo>
                    <a:pt x="1144968" y="1256363"/>
                  </a:lnTo>
                  <a:lnTo>
                    <a:pt x="1151781" y="1256363"/>
                  </a:lnTo>
                  <a:lnTo>
                    <a:pt x="1151781" y="1299397"/>
                  </a:lnTo>
                  <a:lnTo>
                    <a:pt x="1172041" y="1299397"/>
                  </a:lnTo>
                  <a:lnTo>
                    <a:pt x="1172041" y="1313860"/>
                  </a:lnTo>
                  <a:lnTo>
                    <a:pt x="1178675" y="1313860"/>
                  </a:lnTo>
                  <a:lnTo>
                    <a:pt x="1178675" y="1328145"/>
                  </a:lnTo>
                  <a:lnTo>
                    <a:pt x="1198935" y="1328145"/>
                  </a:lnTo>
                  <a:lnTo>
                    <a:pt x="1198935" y="1356894"/>
                  </a:lnTo>
                  <a:lnTo>
                    <a:pt x="1205569" y="1356894"/>
                  </a:lnTo>
                  <a:lnTo>
                    <a:pt x="1205569" y="1371178"/>
                  </a:lnTo>
                  <a:lnTo>
                    <a:pt x="1232642" y="1371178"/>
                  </a:lnTo>
                  <a:lnTo>
                    <a:pt x="1232642" y="1385463"/>
                  </a:lnTo>
                  <a:lnTo>
                    <a:pt x="1246089" y="1385463"/>
                  </a:lnTo>
                  <a:lnTo>
                    <a:pt x="1246089" y="1399749"/>
                  </a:lnTo>
                  <a:lnTo>
                    <a:pt x="1320317" y="1399749"/>
                  </a:lnTo>
                  <a:lnTo>
                    <a:pt x="1320317" y="1414033"/>
                  </a:lnTo>
                  <a:lnTo>
                    <a:pt x="1340398" y="1414033"/>
                  </a:lnTo>
                  <a:lnTo>
                    <a:pt x="1340398" y="1442782"/>
                  </a:lnTo>
                  <a:lnTo>
                    <a:pt x="1353845" y="1442782"/>
                  </a:lnTo>
                  <a:lnTo>
                    <a:pt x="1353845" y="1457245"/>
                  </a:lnTo>
                  <a:lnTo>
                    <a:pt x="1367292" y="1457245"/>
                  </a:lnTo>
                  <a:lnTo>
                    <a:pt x="1367292" y="1471888"/>
                  </a:lnTo>
                  <a:lnTo>
                    <a:pt x="1387552" y="1471888"/>
                  </a:lnTo>
                  <a:lnTo>
                    <a:pt x="1387552" y="1486708"/>
                  </a:lnTo>
                  <a:lnTo>
                    <a:pt x="1400999" y="1486708"/>
                  </a:lnTo>
                  <a:lnTo>
                    <a:pt x="1400999" y="1501529"/>
                  </a:lnTo>
                  <a:lnTo>
                    <a:pt x="1421259" y="1501529"/>
                  </a:lnTo>
                  <a:lnTo>
                    <a:pt x="1421259" y="1532777"/>
                  </a:lnTo>
                  <a:lnTo>
                    <a:pt x="1427893" y="1532777"/>
                  </a:lnTo>
                  <a:lnTo>
                    <a:pt x="1427893" y="1581346"/>
                  </a:lnTo>
                  <a:lnTo>
                    <a:pt x="1454787" y="1581346"/>
                  </a:lnTo>
                  <a:lnTo>
                    <a:pt x="1454787" y="1598488"/>
                  </a:lnTo>
                  <a:lnTo>
                    <a:pt x="1461600" y="1598488"/>
                  </a:lnTo>
                  <a:lnTo>
                    <a:pt x="1461600" y="1615451"/>
                  </a:lnTo>
                  <a:lnTo>
                    <a:pt x="1609876" y="1615451"/>
                  </a:lnTo>
                  <a:lnTo>
                    <a:pt x="1609876" y="1632772"/>
                  </a:lnTo>
                  <a:lnTo>
                    <a:pt x="1630136" y="1632772"/>
                  </a:lnTo>
                  <a:lnTo>
                    <a:pt x="1630136" y="1650093"/>
                  </a:lnTo>
                  <a:lnTo>
                    <a:pt x="1650217" y="1650093"/>
                  </a:lnTo>
                  <a:lnTo>
                    <a:pt x="1650217" y="1684912"/>
                  </a:lnTo>
                  <a:lnTo>
                    <a:pt x="1657030" y="1684912"/>
                  </a:lnTo>
                  <a:lnTo>
                    <a:pt x="1657030" y="1702411"/>
                  </a:lnTo>
                  <a:lnTo>
                    <a:pt x="1663664" y="1702411"/>
                  </a:lnTo>
                  <a:lnTo>
                    <a:pt x="1663664" y="1720089"/>
                  </a:lnTo>
                  <a:lnTo>
                    <a:pt x="1683924" y="1720089"/>
                  </a:lnTo>
                  <a:lnTo>
                    <a:pt x="1683924" y="1738124"/>
                  </a:lnTo>
                  <a:lnTo>
                    <a:pt x="1704005" y="1738124"/>
                  </a:lnTo>
                  <a:lnTo>
                    <a:pt x="1704005" y="1773836"/>
                  </a:lnTo>
                  <a:lnTo>
                    <a:pt x="1710818" y="1773836"/>
                  </a:lnTo>
                  <a:lnTo>
                    <a:pt x="1710818" y="1792228"/>
                  </a:lnTo>
                  <a:lnTo>
                    <a:pt x="1731078" y="1792228"/>
                  </a:lnTo>
                  <a:lnTo>
                    <a:pt x="1731078" y="1810798"/>
                  </a:lnTo>
                  <a:lnTo>
                    <a:pt x="1751159" y="1810798"/>
                  </a:lnTo>
                  <a:lnTo>
                    <a:pt x="1751159" y="1829190"/>
                  </a:lnTo>
                  <a:lnTo>
                    <a:pt x="1757972" y="1829190"/>
                  </a:lnTo>
                  <a:lnTo>
                    <a:pt x="1757972" y="1848296"/>
                  </a:lnTo>
                  <a:lnTo>
                    <a:pt x="1778232" y="1848296"/>
                  </a:lnTo>
                  <a:lnTo>
                    <a:pt x="1778232" y="1867403"/>
                  </a:lnTo>
                  <a:lnTo>
                    <a:pt x="1993743" y="1867403"/>
                  </a:lnTo>
                  <a:lnTo>
                    <a:pt x="1993743" y="1886509"/>
                  </a:lnTo>
                  <a:lnTo>
                    <a:pt x="2007190" y="1886509"/>
                  </a:lnTo>
                  <a:lnTo>
                    <a:pt x="2007190" y="1905615"/>
                  </a:lnTo>
                  <a:lnTo>
                    <a:pt x="2020637" y="1905615"/>
                  </a:lnTo>
                  <a:lnTo>
                    <a:pt x="2020637" y="1924721"/>
                  </a:lnTo>
                  <a:lnTo>
                    <a:pt x="2034084" y="1924721"/>
                  </a:lnTo>
                  <a:lnTo>
                    <a:pt x="2034084" y="1944006"/>
                  </a:lnTo>
                  <a:lnTo>
                    <a:pt x="2054344" y="1944006"/>
                  </a:lnTo>
                  <a:lnTo>
                    <a:pt x="2054344" y="1962933"/>
                  </a:lnTo>
                  <a:lnTo>
                    <a:pt x="2263042" y="1962933"/>
                  </a:lnTo>
                  <a:lnTo>
                    <a:pt x="2263042" y="1984182"/>
                  </a:lnTo>
                  <a:lnTo>
                    <a:pt x="2269855" y="1984182"/>
                  </a:lnTo>
                  <a:lnTo>
                    <a:pt x="2269855" y="2005610"/>
                  </a:lnTo>
                  <a:lnTo>
                    <a:pt x="2317009" y="2005610"/>
                  </a:lnTo>
                  <a:lnTo>
                    <a:pt x="2317009" y="2026680"/>
                  </a:lnTo>
                  <a:lnTo>
                    <a:pt x="2545967" y="2026680"/>
                  </a:lnTo>
                  <a:lnTo>
                    <a:pt x="2545967" y="2049536"/>
                  </a:lnTo>
                  <a:lnTo>
                    <a:pt x="2566227" y="2049536"/>
                  </a:lnTo>
                  <a:lnTo>
                    <a:pt x="2566227" y="2095069"/>
                  </a:lnTo>
                  <a:lnTo>
                    <a:pt x="2620015" y="2095069"/>
                  </a:lnTo>
                  <a:lnTo>
                    <a:pt x="2620015" y="2140603"/>
                  </a:lnTo>
                  <a:lnTo>
                    <a:pt x="2842339" y="2140603"/>
                  </a:lnTo>
                  <a:lnTo>
                    <a:pt x="2842339" y="2166137"/>
                  </a:lnTo>
                  <a:lnTo>
                    <a:pt x="3967047" y="2166137"/>
                  </a:lnTo>
                  <a:lnTo>
                    <a:pt x="3967047" y="2210956"/>
                  </a:lnTo>
                  <a:lnTo>
                    <a:pt x="4532897" y="2210956"/>
                  </a:lnTo>
                  <a:lnTo>
                    <a:pt x="4532897" y="2255954"/>
                  </a:lnTo>
                  <a:lnTo>
                    <a:pt x="6775678" y="2255954"/>
                  </a:lnTo>
                </a:path>
              </a:pathLst>
            </a:custGeom>
            <a:noFill/>
            <a:ln w="19050" cap="flat">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5" name="Freeform 327">
              <a:extLst>
                <a:ext uri="{FF2B5EF4-FFF2-40B4-BE49-F238E27FC236}">
                  <a16:creationId xmlns:a16="http://schemas.microsoft.com/office/drawing/2014/main" id="{C0E674BE-9EE4-DB2B-23E0-30A4FEB7BE62}"/>
                </a:ext>
              </a:extLst>
            </p:cNvPr>
            <p:cNvSpPr/>
            <p:nvPr/>
          </p:nvSpPr>
          <p:spPr>
            <a:xfrm>
              <a:off x="4892726" y="4808512"/>
              <a:ext cx="2409" cy="1796"/>
            </a:xfrm>
            <a:custGeom>
              <a:avLst/>
              <a:gdLst>
                <a:gd name="connsiteX0" fmla="*/ 5020 w 5020"/>
                <a:gd name="connsiteY0" fmla="*/ 2143 h 2142"/>
                <a:gd name="connsiteX1" fmla="*/ 0 w 5020"/>
                <a:gd name="connsiteY1" fmla="*/ 0 h 2142"/>
              </a:gdLst>
              <a:ahLst/>
              <a:cxnLst>
                <a:cxn ang="0">
                  <a:pos x="connsiteX0" y="connsiteY0"/>
                </a:cxn>
                <a:cxn ang="0">
                  <a:pos x="connsiteX1" y="connsiteY1"/>
                </a:cxn>
              </a:cxnLst>
              <a:rect l="l" t="t" r="r" b="b"/>
              <a:pathLst>
                <a:path w="5020" h="2142">
                  <a:moveTo>
                    <a:pt x="5020" y="2143"/>
                  </a:moveTo>
                  <a:lnTo>
                    <a:pt x="0" y="0"/>
                  </a:lnTo>
                </a:path>
              </a:pathLst>
            </a:custGeom>
            <a:ln w="6350" cap="flat">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6" name="Freeform 328">
              <a:extLst>
                <a:ext uri="{FF2B5EF4-FFF2-40B4-BE49-F238E27FC236}">
                  <a16:creationId xmlns:a16="http://schemas.microsoft.com/office/drawing/2014/main" id="{E5B4A8FA-B3FA-9593-FF88-17F357E8107C}"/>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7" name="Freeform 329">
              <a:extLst>
                <a:ext uri="{FF2B5EF4-FFF2-40B4-BE49-F238E27FC236}">
                  <a16:creationId xmlns:a16="http://schemas.microsoft.com/office/drawing/2014/main" id="{E61CD24C-F183-991A-9202-53AF0BDB1E89}"/>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8" name="Freeform 330">
              <a:extLst>
                <a:ext uri="{FF2B5EF4-FFF2-40B4-BE49-F238E27FC236}">
                  <a16:creationId xmlns:a16="http://schemas.microsoft.com/office/drawing/2014/main" id="{58F56237-741A-6997-28B9-875E0CBA538F}"/>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39" name="Freeform 331">
              <a:extLst>
                <a:ext uri="{FF2B5EF4-FFF2-40B4-BE49-F238E27FC236}">
                  <a16:creationId xmlns:a16="http://schemas.microsoft.com/office/drawing/2014/main" id="{A1E246BE-ABC3-4F56-C791-A1CFA26C4B26}"/>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0" name="Freeform 332">
              <a:extLst>
                <a:ext uri="{FF2B5EF4-FFF2-40B4-BE49-F238E27FC236}">
                  <a16:creationId xmlns:a16="http://schemas.microsoft.com/office/drawing/2014/main" id="{12D06BCE-C6A1-3583-E28C-C7DBDE98026C}"/>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1" name="Freeform 333">
              <a:extLst>
                <a:ext uri="{FF2B5EF4-FFF2-40B4-BE49-F238E27FC236}">
                  <a16:creationId xmlns:a16="http://schemas.microsoft.com/office/drawing/2014/main" id="{528D67B5-F052-89E6-97BA-7930DE99C1A1}"/>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2" name="Freeform 334">
              <a:extLst>
                <a:ext uri="{FF2B5EF4-FFF2-40B4-BE49-F238E27FC236}">
                  <a16:creationId xmlns:a16="http://schemas.microsoft.com/office/drawing/2014/main" id="{771A56CD-49FB-5D9A-60A9-431146882702}"/>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3" name="Freeform 335">
              <a:extLst>
                <a:ext uri="{FF2B5EF4-FFF2-40B4-BE49-F238E27FC236}">
                  <a16:creationId xmlns:a16="http://schemas.microsoft.com/office/drawing/2014/main" id="{FD0731E8-E2BD-1D07-6CAE-BA0AD83F46F9}"/>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4" name="Freeform 336">
              <a:extLst>
                <a:ext uri="{FF2B5EF4-FFF2-40B4-BE49-F238E27FC236}">
                  <a16:creationId xmlns:a16="http://schemas.microsoft.com/office/drawing/2014/main" id="{84D71046-D7BB-5370-1291-7119EEB369D3}"/>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5" name="Freeform 337">
              <a:extLst>
                <a:ext uri="{FF2B5EF4-FFF2-40B4-BE49-F238E27FC236}">
                  <a16:creationId xmlns:a16="http://schemas.microsoft.com/office/drawing/2014/main" id="{9933F7B2-4CC3-092E-AFD9-AA5BBFC8E19B}"/>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6" name="Freeform 338">
              <a:extLst>
                <a:ext uri="{FF2B5EF4-FFF2-40B4-BE49-F238E27FC236}">
                  <a16:creationId xmlns:a16="http://schemas.microsoft.com/office/drawing/2014/main" id="{47AF0AD3-37FB-06AB-C60B-4C5D2377BC2E}"/>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7" name="Freeform 339">
              <a:extLst>
                <a:ext uri="{FF2B5EF4-FFF2-40B4-BE49-F238E27FC236}">
                  <a16:creationId xmlns:a16="http://schemas.microsoft.com/office/drawing/2014/main" id="{B47B4093-5F6A-7E9D-AD0E-8EB965473F59}"/>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8" name="Freeform 340">
              <a:extLst>
                <a:ext uri="{FF2B5EF4-FFF2-40B4-BE49-F238E27FC236}">
                  <a16:creationId xmlns:a16="http://schemas.microsoft.com/office/drawing/2014/main" id="{35737984-9E0F-7A67-93ED-C6F255F955E8}"/>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49" name="Freeform 341">
              <a:extLst>
                <a:ext uri="{FF2B5EF4-FFF2-40B4-BE49-F238E27FC236}">
                  <a16:creationId xmlns:a16="http://schemas.microsoft.com/office/drawing/2014/main" id="{19D469FC-66EF-8A22-413E-DF22815FF8C4}"/>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0" name="Freeform 342">
              <a:extLst>
                <a:ext uri="{FF2B5EF4-FFF2-40B4-BE49-F238E27FC236}">
                  <a16:creationId xmlns:a16="http://schemas.microsoft.com/office/drawing/2014/main" id="{BC758032-5766-E5E3-720D-45EE47DEA22E}"/>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1" name="Freeform 343">
              <a:extLst>
                <a:ext uri="{FF2B5EF4-FFF2-40B4-BE49-F238E27FC236}">
                  <a16:creationId xmlns:a16="http://schemas.microsoft.com/office/drawing/2014/main" id="{6332B7AE-7C25-A9BA-6506-E1DD8FC69490}"/>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2" name="Freeform 344">
              <a:extLst>
                <a:ext uri="{FF2B5EF4-FFF2-40B4-BE49-F238E27FC236}">
                  <a16:creationId xmlns:a16="http://schemas.microsoft.com/office/drawing/2014/main" id="{A9286880-A617-801F-AAC5-A107FD64EFA4}"/>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3" name="Freeform 345">
              <a:extLst>
                <a:ext uri="{FF2B5EF4-FFF2-40B4-BE49-F238E27FC236}">
                  <a16:creationId xmlns:a16="http://schemas.microsoft.com/office/drawing/2014/main" id="{2083695A-B94D-F1D6-C925-756A7FA91D3D}"/>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4" name="Freeform 346">
              <a:extLst>
                <a:ext uri="{FF2B5EF4-FFF2-40B4-BE49-F238E27FC236}">
                  <a16:creationId xmlns:a16="http://schemas.microsoft.com/office/drawing/2014/main" id="{DAE16EED-F898-FB39-50F6-F062DBF1763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5" name="Freeform 347">
              <a:extLst>
                <a:ext uri="{FF2B5EF4-FFF2-40B4-BE49-F238E27FC236}">
                  <a16:creationId xmlns:a16="http://schemas.microsoft.com/office/drawing/2014/main" id="{E12D926D-5336-3E0A-177F-8A2BF8A1BFD9}"/>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6" name="Freeform 348">
              <a:extLst>
                <a:ext uri="{FF2B5EF4-FFF2-40B4-BE49-F238E27FC236}">
                  <a16:creationId xmlns:a16="http://schemas.microsoft.com/office/drawing/2014/main" id="{243BBA5F-6584-1ED1-2AA1-D1A6013610BF}"/>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7" name="Freeform 349">
              <a:extLst>
                <a:ext uri="{FF2B5EF4-FFF2-40B4-BE49-F238E27FC236}">
                  <a16:creationId xmlns:a16="http://schemas.microsoft.com/office/drawing/2014/main" id="{05CFEFF0-C1B3-D80D-3456-22C47BD5AAE4}"/>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8" name="Freeform 350">
              <a:extLst>
                <a:ext uri="{FF2B5EF4-FFF2-40B4-BE49-F238E27FC236}">
                  <a16:creationId xmlns:a16="http://schemas.microsoft.com/office/drawing/2014/main" id="{3F78B7E7-84FF-03C9-8802-23F7F5C491DC}"/>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59" name="Freeform 351">
              <a:extLst>
                <a:ext uri="{FF2B5EF4-FFF2-40B4-BE49-F238E27FC236}">
                  <a16:creationId xmlns:a16="http://schemas.microsoft.com/office/drawing/2014/main" id="{1F0BA0F0-7813-3D72-A18D-96586473648D}"/>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0" name="Freeform 352">
              <a:extLst>
                <a:ext uri="{FF2B5EF4-FFF2-40B4-BE49-F238E27FC236}">
                  <a16:creationId xmlns:a16="http://schemas.microsoft.com/office/drawing/2014/main" id="{61B32118-62C6-85C9-9026-386E02E58A71}"/>
                </a:ext>
              </a:extLst>
            </p:cNvPr>
            <p:cNvSpPr/>
            <p:nvPr/>
          </p:nvSpPr>
          <p:spPr>
            <a:xfrm>
              <a:off x="2036287" y="352703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1" name="Freeform 353">
              <a:extLst>
                <a:ext uri="{FF2B5EF4-FFF2-40B4-BE49-F238E27FC236}">
                  <a16:creationId xmlns:a16="http://schemas.microsoft.com/office/drawing/2014/main" id="{432BB960-640E-0F1B-A646-A3DA837F0B0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2" name="Freeform 354">
              <a:extLst>
                <a:ext uri="{FF2B5EF4-FFF2-40B4-BE49-F238E27FC236}">
                  <a16:creationId xmlns:a16="http://schemas.microsoft.com/office/drawing/2014/main" id="{9DA3A6BB-143F-F583-ABDC-B896B8CBA595}"/>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3" name="Freeform 355">
              <a:extLst>
                <a:ext uri="{FF2B5EF4-FFF2-40B4-BE49-F238E27FC236}">
                  <a16:creationId xmlns:a16="http://schemas.microsoft.com/office/drawing/2014/main" id="{519686BE-05A6-999C-93D1-DFFC1854A2FF}"/>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4" name="Freeform 356">
              <a:extLst>
                <a:ext uri="{FF2B5EF4-FFF2-40B4-BE49-F238E27FC236}">
                  <a16:creationId xmlns:a16="http://schemas.microsoft.com/office/drawing/2014/main" id="{4A2E8C78-760C-C477-2F49-442EBD8FD1BA}"/>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5" name="Freeform 357">
              <a:extLst>
                <a:ext uri="{FF2B5EF4-FFF2-40B4-BE49-F238E27FC236}">
                  <a16:creationId xmlns:a16="http://schemas.microsoft.com/office/drawing/2014/main" id="{75557B1E-5283-9F27-A8BD-6EEFFE05F2E6}"/>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6" name="Freeform 358">
              <a:extLst>
                <a:ext uri="{FF2B5EF4-FFF2-40B4-BE49-F238E27FC236}">
                  <a16:creationId xmlns:a16="http://schemas.microsoft.com/office/drawing/2014/main" id="{6C7CE0D0-EB89-371B-88E2-11416B1CD201}"/>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7" name="Freeform 359">
              <a:extLst>
                <a:ext uri="{FF2B5EF4-FFF2-40B4-BE49-F238E27FC236}">
                  <a16:creationId xmlns:a16="http://schemas.microsoft.com/office/drawing/2014/main" id="{2D599857-1887-4844-0685-9D9AD7DB4374}"/>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8" name="Freeform 360">
              <a:extLst>
                <a:ext uri="{FF2B5EF4-FFF2-40B4-BE49-F238E27FC236}">
                  <a16:creationId xmlns:a16="http://schemas.microsoft.com/office/drawing/2014/main" id="{F7579E7F-A702-BBB9-85F6-E5363E02CAE5}"/>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69" name="Freeform 361">
              <a:extLst>
                <a:ext uri="{FF2B5EF4-FFF2-40B4-BE49-F238E27FC236}">
                  <a16:creationId xmlns:a16="http://schemas.microsoft.com/office/drawing/2014/main" id="{FA5D56DE-064D-BEE5-98B0-86E33B4C9EB4}"/>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0" name="Freeform 362">
              <a:extLst>
                <a:ext uri="{FF2B5EF4-FFF2-40B4-BE49-F238E27FC236}">
                  <a16:creationId xmlns:a16="http://schemas.microsoft.com/office/drawing/2014/main" id="{8D78DBB6-1ABC-9E03-5BEF-BBFAF03D2B80}"/>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1" name="Freeform 363">
              <a:extLst>
                <a:ext uri="{FF2B5EF4-FFF2-40B4-BE49-F238E27FC236}">
                  <a16:creationId xmlns:a16="http://schemas.microsoft.com/office/drawing/2014/main" id="{87B640FE-6C57-3119-3DA4-4B0E96921BCE}"/>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2" name="Freeform 364">
              <a:extLst>
                <a:ext uri="{FF2B5EF4-FFF2-40B4-BE49-F238E27FC236}">
                  <a16:creationId xmlns:a16="http://schemas.microsoft.com/office/drawing/2014/main" id="{778E140C-924E-DCA1-B06B-291C44FCAC3C}"/>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3" name="Freeform 365">
              <a:extLst>
                <a:ext uri="{FF2B5EF4-FFF2-40B4-BE49-F238E27FC236}">
                  <a16:creationId xmlns:a16="http://schemas.microsoft.com/office/drawing/2014/main" id="{94A67E42-4D8D-AC7C-7E05-0FC2F0D6384F}"/>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4" name="Freeform 366">
              <a:extLst>
                <a:ext uri="{FF2B5EF4-FFF2-40B4-BE49-F238E27FC236}">
                  <a16:creationId xmlns:a16="http://schemas.microsoft.com/office/drawing/2014/main" id="{82257FF2-06C5-E716-73CC-F621F6B75267}"/>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5" name="Freeform 367">
              <a:extLst>
                <a:ext uri="{FF2B5EF4-FFF2-40B4-BE49-F238E27FC236}">
                  <a16:creationId xmlns:a16="http://schemas.microsoft.com/office/drawing/2014/main" id="{05D67381-6B66-2A8D-4DF7-01B20F28FCEC}"/>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6" name="Freeform 368">
              <a:extLst>
                <a:ext uri="{FF2B5EF4-FFF2-40B4-BE49-F238E27FC236}">
                  <a16:creationId xmlns:a16="http://schemas.microsoft.com/office/drawing/2014/main" id="{45CBADC6-95C7-A219-76A6-6A8D2C9B7116}"/>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7" name="Freeform 369">
              <a:extLst>
                <a:ext uri="{FF2B5EF4-FFF2-40B4-BE49-F238E27FC236}">
                  <a16:creationId xmlns:a16="http://schemas.microsoft.com/office/drawing/2014/main" id="{0669C80F-1112-D496-6964-DAF6E26DAAA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8" name="Freeform 370">
              <a:extLst>
                <a:ext uri="{FF2B5EF4-FFF2-40B4-BE49-F238E27FC236}">
                  <a16:creationId xmlns:a16="http://schemas.microsoft.com/office/drawing/2014/main" id="{2FB83CD2-CC57-54EA-A486-8ED71F74531C}"/>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79" name="Freeform 371">
              <a:extLst>
                <a:ext uri="{FF2B5EF4-FFF2-40B4-BE49-F238E27FC236}">
                  <a16:creationId xmlns:a16="http://schemas.microsoft.com/office/drawing/2014/main" id="{9E80A0A1-686C-1DD6-48AE-3C1FC1D76D27}"/>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0" name="Freeform 372">
              <a:extLst>
                <a:ext uri="{FF2B5EF4-FFF2-40B4-BE49-F238E27FC236}">
                  <a16:creationId xmlns:a16="http://schemas.microsoft.com/office/drawing/2014/main" id="{518784EF-363E-B562-CF63-BC00A03681A6}"/>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1" name="Freeform 373">
              <a:extLst>
                <a:ext uri="{FF2B5EF4-FFF2-40B4-BE49-F238E27FC236}">
                  <a16:creationId xmlns:a16="http://schemas.microsoft.com/office/drawing/2014/main" id="{3EF550AC-6BC9-7DF3-4C5F-2C90C52059A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2" name="Freeform 374">
              <a:extLst>
                <a:ext uri="{FF2B5EF4-FFF2-40B4-BE49-F238E27FC236}">
                  <a16:creationId xmlns:a16="http://schemas.microsoft.com/office/drawing/2014/main" id="{E75C3102-5730-2671-48A4-0C0DA2C45F6B}"/>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3" name="Freeform 375">
              <a:extLst>
                <a:ext uri="{FF2B5EF4-FFF2-40B4-BE49-F238E27FC236}">
                  <a16:creationId xmlns:a16="http://schemas.microsoft.com/office/drawing/2014/main" id="{6F423DCB-F7A9-8CF6-127E-54E9D2F939D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4" name="Freeform 376">
              <a:extLst>
                <a:ext uri="{FF2B5EF4-FFF2-40B4-BE49-F238E27FC236}">
                  <a16:creationId xmlns:a16="http://schemas.microsoft.com/office/drawing/2014/main" id="{AEFDB1DF-38D1-F835-0BE6-1B9E2EF971C0}"/>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5" name="Freeform 377">
              <a:extLst>
                <a:ext uri="{FF2B5EF4-FFF2-40B4-BE49-F238E27FC236}">
                  <a16:creationId xmlns:a16="http://schemas.microsoft.com/office/drawing/2014/main" id="{BAFDFE7F-C992-54AC-6A4F-4AB418B28A46}"/>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6" name="Freeform 378">
              <a:extLst>
                <a:ext uri="{FF2B5EF4-FFF2-40B4-BE49-F238E27FC236}">
                  <a16:creationId xmlns:a16="http://schemas.microsoft.com/office/drawing/2014/main" id="{4C9757B6-C0E3-0BB5-946C-F247CEB35920}"/>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7" name="Freeform 379">
              <a:extLst>
                <a:ext uri="{FF2B5EF4-FFF2-40B4-BE49-F238E27FC236}">
                  <a16:creationId xmlns:a16="http://schemas.microsoft.com/office/drawing/2014/main" id="{385EB149-709B-52DB-6AAE-8BEAB75D6B8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8" name="Freeform 380">
              <a:extLst>
                <a:ext uri="{FF2B5EF4-FFF2-40B4-BE49-F238E27FC236}">
                  <a16:creationId xmlns:a16="http://schemas.microsoft.com/office/drawing/2014/main" id="{9A2C6609-656D-36A5-E878-8D7A4AA3ADF8}"/>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89" name="Freeform 381">
              <a:extLst>
                <a:ext uri="{FF2B5EF4-FFF2-40B4-BE49-F238E27FC236}">
                  <a16:creationId xmlns:a16="http://schemas.microsoft.com/office/drawing/2014/main" id="{05FC2768-77EC-C863-726A-72EB3AD3C43F}"/>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0" name="Freeform 382">
              <a:extLst>
                <a:ext uri="{FF2B5EF4-FFF2-40B4-BE49-F238E27FC236}">
                  <a16:creationId xmlns:a16="http://schemas.microsoft.com/office/drawing/2014/main" id="{35E8472D-23FC-DF97-CFD6-243CECED12F0}"/>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1" name="Freeform 383">
              <a:extLst>
                <a:ext uri="{FF2B5EF4-FFF2-40B4-BE49-F238E27FC236}">
                  <a16:creationId xmlns:a16="http://schemas.microsoft.com/office/drawing/2014/main" id="{384FC278-A53D-9E8F-9262-D1AB2A944B59}"/>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2" name="Freeform 384">
              <a:extLst>
                <a:ext uri="{FF2B5EF4-FFF2-40B4-BE49-F238E27FC236}">
                  <a16:creationId xmlns:a16="http://schemas.microsoft.com/office/drawing/2014/main" id="{D4AE6C41-0FF4-552A-F4F4-213B3602706B}"/>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3" name="Freeform 385">
              <a:extLst>
                <a:ext uri="{FF2B5EF4-FFF2-40B4-BE49-F238E27FC236}">
                  <a16:creationId xmlns:a16="http://schemas.microsoft.com/office/drawing/2014/main" id="{60883811-ADD9-34EB-3D9E-78AE6301C2CC}"/>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4" name="Freeform 386">
              <a:extLst>
                <a:ext uri="{FF2B5EF4-FFF2-40B4-BE49-F238E27FC236}">
                  <a16:creationId xmlns:a16="http://schemas.microsoft.com/office/drawing/2014/main" id="{C3E4743E-9D33-2387-A4E0-560DEB74E9C2}"/>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5" name="Freeform 387">
              <a:extLst>
                <a:ext uri="{FF2B5EF4-FFF2-40B4-BE49-F238E27FC236}">
                  <a16:creationId xmlns:a16="http://schemas.microsoft.com/office/drawing/2014/main" id="{5C19E2B4-5939-9C12-8143-D220D79B59EF}"/>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6" name="Freeform 388">
              <a:extLst>
                <a:ext uri="{FF2B5EF4-FFF2-40B4-BE49-F238E27FC236}">
                  <a16:creationId xmlns:a16="http://schemas.microsoft.com/office/drawing/2014/main" id="{285BD357-B419-F5B3-E93E-BEF5F97245B9}"/>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7" name="Freeform 389">
              <a:extLst>
                <a:ext uri="{FF2B5EF4-FFF2-40B4-BE49-F238E27FC236}">
                  <a16:creationId xmlns:a16="http://schemas.microsoft.com/office/drawing/2014/main" id="{2C58471F-9E74-F35B-E504-5EE12931F863}"/>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8" name="Freeform 390">
              <a:extLst>
                <a:ext uri="{FF2B5EF4-FFF2-40B4-BE49-F238E27FC236}">
                  <a16:creationId xmlns:a16="http://schemas.microsoft.com/office/drawing/2014/main" id="{FF49E9FA-483E-7ECA-6DF6-E5E565533828}"/>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299" name="Freeform 391">
              <a:extLst>
                <a:ext uri="{FF2B5EF4-FFF2-40B4-BE49-F238E27FC236}">
                  <a16:creationId xmlns:a16="http://schemas.microsoft.com/office/drawing/2014/main" id="{43893C0B-7135-0536-2AC5-78B06507487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0" name="Freeform 392">
              <a:extLst>
                <a:ext uri="{FF2B5EF4-FFF2-40B4-BE49-F238E27FC236}">
                  <a16:creationId xmlns:a16="http://schemas.microsoft.com/office/drawing/2014/main" id="{4C638088-5A03-FB89-21CF-9CA3C5DFFF49}"/>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1" name="Freeform 393">
              <a:extLst>
                <a:ext uri="{FF2B5EF4-FFF2-40B4-BE49-F238E27FC236}">
                  <a16:creationId xmlns:a16="http://schemas.microsoft.com/office/drawing/2014/main" id="{CE0BC7EF-2FE7-EE50-D5C6-3C2D256CEBC4}"/>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2" name="Freeform 394">
              <a:extLst>
                <a:ext uri="{FF2B5EF4-FFF2-40B4-BE49-F238E27FC236}">
                  <a16:creationId xmlns:a16="http://schemas.microsoft.com/office/drawing/2014/main" id="{393E3B02-A02F-E67D-8504-26ADA26D5E9E}"/>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3" name="Freeform 395">
              <a:extLst>
                <a:ext uri="{FF2B5EF4-FFF2-40B4-BE49-F238E27FC236}">
                  <a16:creationId xmlns:a16="http://schemas.microsoft.com/office/drawing/2014/main" id="{2CD46CEC-A610-C90D-9481-DB0B8716C4B8}"/>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4" name="Freeform 396">
              <a:extLst>
                <a:ext uri="{FF2B5EF4-FFF2-40B4-BE49-F238E27FC236}">
                  <a16:creationId xmlns:a16="http://schemas.microsoft.com/office/drawing/2014/main" id="{F8C75ADD-F33A-E4F7-320B-D37F3C18FBD4}"/>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5" name="Freeform 397">
              <a:extLst>
                <a:ext uri="{FF2B5EF4-FFF2-40B4-BE49-F238E27FC236}">
                  <a16:creationId xmlns:a16="http://schemas.microsoft.com/office/drawing/2014/main" id="{CD343BCB-FB2C-2843-3626-D4CA2379CB33}"/>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6" name="Freeform 398">
              <a:extLst>
                <a:ext uri="{FF2B5EF4-FFF2-40B4-BE49-F238E27FC236}">
                  <a16:creationId xmlns:a16="http://schemas.microsoft.com/office/drawing/2014/main" id="{2597650C-615F-C5D2-C82E-F9B76ECE91CC}"/>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7" name="Freeform 399">
              <a:extLst>
                <a:ext uri="{FF2B5EF4-FFF2-40B4-BE49-F238E27FC236}">
                  <a16:creationId xmlns:a16="http://schemas.microsoft.com/office/drawing/2014/main" id="{7199BE51-0578-BCE0-4A1C-C1568FD7314C}"/>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8" name="Freeform 400">
              <a:extLst>
                <a:ext uri="{FF2B5EF4-FFF2-40B4-BE49-F238E27FC236}">
                  <a16:creationId xmlns:a16="http://schemas.microsoft.com/office/drawing/2014/main" id="{FEE8F291-7EE4-08EC-01BF-E7B51D15CB43}"/>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09" name="Freeform 401">
              <a:extLst>
                <a:ext uri="{FF2B5EF4-FFF2-40B4-BE49-F238E27FC236}">
                  <a16:creationId xmlns:a16="http://schemas.microsoft.com/office/drawing/2014/main" id="{1EBA00BA-C49E-71C0-AD83-00828C9AC3A9}"/>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0" name="Freeform 402">
              <a:extLst>
                <a:ext uri="{FF2B5EF4-FFF2-40B4-BE49-F238E27FC236}">
                  <a16:creationId xmlns:a16="http://schemas.microsoft.com/office/drawing/2014/main" id="{CEB3C233-2DC2-55DB-CF25-4BDF7598F2D5}"/>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1" name="Freeform 403">
              <a:extLst>
                <a:ext uri="{FF2B5EF4-FFF2-40B4-BE49-F238E27FC236}">
                  <a16:creationId xmlns:a16="http://schemas.microsoft.com/office/drawing/2014/main" id="{B746588E-E177-48F3-1F0B-4D43C6477C7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2" name="Freeform 404">
              <a:extLst>
                <a:ext uri="{FF2B5EF4-FFF2-40B4-BE49-F238E27FC236}">
                  <a16:creationId xmlns:a16="http://schemas.microsoft.com/office/drawing/2014/main" id="{0860E267-6C5F-B732-59F2-401A63854A90}"/>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3" name="Freeform 405">
              <a:extLst>
                <a:ext uri="{FF2B5EF4-FFF2-40B4-BE49-F238E27FC236}">
                  <a16:creationId xmlns:a16="http://schemas.microsoft.com/office/drawing/2014/main" id="{D6B496ED-DF25-DF16-4EB3-CA177AA5930D}"/>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4" name="Freeform 406">
              <a:extLst>
                <a:ext uri="{FF2B5EF4-FFF2-40B4-BE49-F238E27FC236}">
                  <a16:creationId xmlns:a16="http://schemas.microsoft.com/office/drawing/2014/main" id="{8F3543F3-DDE0-9067-F783-1FD793994117}"/>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5" name="Freeform 407">
              <a:extLst>
                <a:ext uri="{FF2B5EF4-FFF2-40B4-BE49-F238E27FC236}">
                  <a16:creationId xmlns:a16="http://schemas.microsoft.com/office/drawing/2014/main" id="{FBE2ADC9-D1DC-8287-473B-BCBD6BE59B27}"/>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6" name="Freeform 408">
              <a:extLst>
                <a:ext uri="{FF2B5EF4-FFF2-40B4-BE49-F238E27FC236}">
                  <a16:creationId xmlns:a16="http://schemas.microsoft.com/office/drawing/2014/main" id="{A1B7B411-07D0-DE6B-1984-12D1647020D9}"/>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7" name="Freeform 409">
              <a:extLst>
                <a:ext uri="{FF2B5EF4-FFF2-40B4-BE49-F238E27FC236}">
                  <a16:creationId xmlns:a16="http://schemas.microsoft.com/office/drawing/2014/main" id="{798B6822-DE4F-97D2-0422-713371345541}"/>
                </a:ext>
              </a:extLst>
            </p:cNvPr>
            <p:cNvSpPr/>
            <p:nvPr/>
          </p:nvSpPr>
          <p:spPr>
            <a:xfrm>
              <a:off x="1703398" y="298007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8" name="Freeform 410">
              <a:extLst>
                <a:ext uri="{FF2B5EF4-FFF2-40B4-BE49-F238E27FC236}">
                  <a16:creationId xmlns:a16="http://schemas.microsoft.com/office/drawing/2014/main" id="{8F16B673-DB99-CDBE-9F96-A4D5F8563E9D}"/>
                </a:ext>
              </a:extLst>
            </p:cNvPr>
            <p:cNvSpPr/>
            <p:nvPr/>
          </p:nvSpPr>
          <p:spPr>
            <a:xfrm>
              <a:off x="1718800" y="2953276"/>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19" name="Freeform 411">
              <a:extLst>
                <a:ext uri="{FF2B5EF4-FFF2-40B4-BE49-F238E27FC236}">
                  <a16:creationId xmlns:a16="http://schemas.microsoft.com/office/drawing/2014/main" id="{6A6963F2-56F3-A9F0-E174-7C0932AA378C}"/>
                </a:ext>
              </a:extLst>
            </p:cNvPr>
            <p:cNvSpPr/>
            <p:nvPr/>
          </p:nvSpPr>
          <p:spPr>
            <a:xfrm>
              <a:off x="1755108" y="300686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0" name="Freeform 412">
              <a:extLst>
                <a:ext uri="{FF2B5EF4-FFF2-40B4-BE49-F238E27FC236}">
                  <a16:creationId xmlns:a16="http://schemas.microsoft.com/office/drawing/2014/main" id="{94C1795F-148B-6845-8B51-F385B4DF1CA9}"/>
                </a:ext>
              </a:extLst>
            </p:cNvPr>
            <p:cNvSpPr/>
            <p:nvPr/>
          </p:nvSpPr>
          <p:spPr>
            <a:xfrm>
              <a:off x="1770510" y="2980220"/>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1" name="Freeform 413">
              <a:extLst>
                <a:ext uri="{FF2B5EF4-FFF2-40B4-BE49-F238E27FC236}">
                  <a16:creationId xmlns:a16="http://schemas.microsoft.com/office/drawing/2014/main" id="{863421D8-9BE6-EAD8-D9C5-B56AF98AE39C}"/>
                </a:ext>
              </a:extLst>
            </p:cNvPr>
            <p:cNvSpPr/>
            <p:nvPr/>
          </p:nvSpPr>
          <p:spPr>
            <a:xfrm>
              <a:off x="1755108" y="300686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2" name="Freeform 414">
              <a:extLst>
                <a:ext uri="{FF2B5EF4-FFF2-40B4-BE49-F238E27FC236}">
                  <a16:creationId xmlns:a16="http://schemas.microsoft.com/office/drawing/2014/main" id="{A45BE576-E5EF-16EC-2ED8-52C5C1FD8ED6}"/>
                </a:ext>
              </a:extLst>
            </p:cNvPr>
            <p:cNvSpPr/>
            <p:nvPr/>
          </p:nvSpPr>
          <p:spPr>
            <a:xfrm>
              <a:off x="1770510" y="2980220"/>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3" name="Freeform 415">
              <a:extLst>
                <a:ext uri="{FF2B5EF4-FFF2-40B4-BE49-F238E27FC236}">
                  <a16:creationId xmlns:a16="http://schemas.microsoft.com/office/drawing/2014/main" id="{B270F4C0-8EFE-8126-2920-EF4AB486D658}"/>
                </a:ext>
              </a:extLst>
            </p:cNvPr>
            <p:cNvSpPr/>
            <p:nvPr/>
          </p:nvSpPr>
          <p:spPr>
            <a:xfrm>
              <a:off x="1758378" y="303410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4" name="Freeform 416">
              <a:extLst>
                <a:ext uri="{FF2B5EF4-FFF2-40B4-BE49-F238E27FC236}">
                  <a16:creationId xmlns:a16="http://schemas.microsoft.com/office/drawing/2014/main" id="{F2606115-659B-D636-762E-3E2C40BEFE63}"/>
                </a:ext>
              </a:extLst>
            </p:cNvPr>
            <p:cNvSpPr/>
            <p:nvPr/>
          </p:nvSpPr>
          <p:spPr>
            <a:xfrm>
              <a:off x="1773693" y="300731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5" name="Freeform 417">
              <a:extLst>
                <a:ext uri="{FF2B5EF4-FFF2-40B4-BE49-F238E27FC236}">
                  <a16:creationId xmlns:a16="http://schemas.microsoft.com/office/drawing/2014/main" id="{5AA89147-6D5F-B167-6574-A8800E6C413F}"/>
                </a:ext>
              </a:extLst>
            </p:cNvPr>
            <p:cNvSpPr/>
            <p:nvPr/>
          </p:nvSpPr>
          <p:spPr>
            <a:xfrm>
              <a:off x="1761648" y="303410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6" name="Freeform 418">
              <a:extLst>
                <a:ext uri="{FF2B5EF4-FFF2-40B4-BE49-F238E27FC236}">
                  <a16:creationId xmlns:a16="http://schemas.microsoft.com/office/drawing/2014/main" id="{0364BC9E-22B3-9C81-6764-9FCD9FEFB6E9}"/>
                </a:ext>
              </a:extLst>
            </p:cNvPr>
            <p:cNvSpPr/>
            <p:nvPr/>
          </p:nvSpPr>
          <p:spPr>
            <a:xfrm>
              <a:off x="1777049" y="300731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7" name="Freeform 419">
              <a:extLst>
                <a:ext uri="{FF2B5EF4-FFF2-40B4-BE49-F238E27FC236}">
                  <a16:creationId xmlns:a16="http://schemas.microsoft.com/office/drawing/2014/main" id="{3D678B84-2EE1-F14A-8E36-78E3F36FD6BE}"/>
                </a:ext>
              </a:extLst>
            </p:cNvPr>
            <p:cNvSpPr/>
            <p:nvPr/>
          </p:nvSpPr>
          <p:spPr>
            <a:xfrm>
              <a:off x="1761648" y="303410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8" name="Freeform 420">
              <a:extLst>
                <a:ext uri="{FF2B5EF4-FFF2-40B4-BE49-F238E27FC236}">
                  <a16:creationId xmlns:a16="http://schemas.microsoft.com/office/drawing/2014/main" id="{14EB2B77-DCAC-1BDB-6BB1-F9857F3551FB}"/>
                </a:ext>
              </a:extLst>
            </p:cNvPr>
            <p:cNvSpPr/>
            <p:nvPr/>
          </p:nvSpPr>
          <p:spPr>
            <a:xfrm>
              <a:off x="1777049" y="300731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29" name="Freeform 421">
              <a:extLst>
                <a:ext uri="{FF2B5EF4-FFF2-40B4-BE49-F238E27FC236}">
                  <a16:creationId xmlns:a16="http://schemas.microsoft.com/office/drawing/2014/main" id="{A08ED7E1-3644-02D7-6877-AD2C7AE9ECB3}"/>
                </a:ext>
              </a:extLst>
            </p:cNvPr>
            <p:cNvSpPr/>
            <p:nvPr/>
          </p:nvSpPr>
          <p:spPr>
            <a:xfrm>
              <a:off x="1768015" y="312601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0" name="Freeform 422">
              <a:extLst>
                <a:ext uri="{FF2B5EF4-FFF2-40B4-BE49-F238E27FC236}">
                  <a16:creationId xmlns:a16="http://schemas.microsoft.com/office/drawing/2014/main" id="{09DD80F5-4E7A-C3F5-1959-5D9328862A7E}"/>
                </a:ext>
              </a:extLst>
            </p:cNvPr>
            <p:cNvSpPr/>
            <p:nvPr/>
          </p:nvSpPr>
          <p:spPr>
            <a:xfrm>
              <a:off x="1783416" y="3099372"/>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1" name="Freeform 423">
              <a:extLst>
                <a:ext uri="{FF2B5EF4-FFF2-40B4-BE49-F238E27FC236}">
                  <a16:creationId xmlns:a16="http://schemas.microsoft.com/office/drawing/2014/main" id="{646B3140-93D0-2828-B884-30FDDFA6D180}"/>
                </a:ext>
              </a:extLst>
            </p:cNvPr>
            <p:cNvSpPr/>
            <p:nvPr/>
          </p:nvSpPr>
          <p:spPr>
            <a:xfrm>
              <a:off x="1768015" y="312601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2" name="Freeform 424">
              <a:extLst>
                <a:ext uri="{FF2B5EF4-FFF2-40B4-BE49-F238E27FC236}">
                  <a16:creationId xmlns:a16="http://schemas.microsoft.com/office/drawing/2014/main" id="{CF5D0F3D-F9F4-0B79-19FB-1CF741C0023D}"/>
                </a:ext>
              </a:extLst>
            </p:cNvPr>
            <p:cNvSpPr/>
            <p:nvPr/>
          </p:nvSpPr>
          <p:spPr>
            <a:xfrm>
              <a:off x="1783416" y="3099372"/>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3" name="Freeform 425">
              <a:extLst>
                <a:ext uri="{FF2B5EF4-FFF2-40B4-BE49-F238E27FC236}">
                  <a16:creationId xmlns:a16="http://schemas.microsoft.com/office/drawing/2014/main" id="{3158BCB9-E8F6-E5CD-A344-3016930E148F}"/>
                </a:ext>
              </a:extLst>
            </p:cNvPr>
            <p:cNvSpPr/>
            <p:nvPr/>
          </p:nvSpPr>
          <p:spPr>
            <a:xfrm>
              <a:off x="1771284" y="312601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4" name="Freeform 426">
              <a:extLst>
                <a:ext uri="{FF2B5EF4-FFF2-40B4-BE49-F238E27FC236}">
                  <a16:creationId xmlns:a16="http://schemas.microsoft.com/office/drawing/2014/main" id="{E92ED009-8721-BCAF-ADDD-55E31B541907}"/>
                </a:ext>
              </a:extLst>
            </p:cNvPr>
            <p:cNvSpPr/>
            <p:nvPr/>
          </p:nvSpPr>
          <p:spPr>
            <a:xfrm>
              <a:off x="1786685" y="3099372"/>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5" name="Freeform 427">
              <a:extLst>
                <a:ext uri="{FF2B5EF4-FFF2-40B4-BE49-F238E27FC236}">
                  <a16:creationId xmlns:a16="http://schemas.microsoft.com/office/drawing/2014/main" id="{4EACC539-3F90-7879-CC30-AD6D412570CC}"/>
                </a:ext>
              </a:extLst>
            </p:cNvPr>
            <p:cNvSpPr/>
            <p:nvPr/>
          </p:nvSpPr>
          <p:spPr>
            <a:xfrm>
              <a:off x="1771284" y="312601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6" name="Freeform 428">
              <a:extLst>
                <a:ext uri="{FF2B5EF4-FFF2-40B4-BE49-F238E27FC236}">
                  <a16:creationId xmlns:a16="http://schemas.microsoft.com/office/drawing/2014/main" id="{EC56B5C2-81B0-5401-83A5-06CA53E1CF28}"/>
                </a:ext>
              </a:extLst>
            </p:cNvPr>
            <p:cNvSpPr/>
            <p:nvPr/>
          </p:nvSpPr>
          <p:spPr>
            <a:xfrm>
              <a:off x="1786685" y="3099372"/>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7" name="Freeform 429">
              <a:extLst>
                <a:ext uri="{FF2B5EF4-FFF2-40B4-BE49-F238E27FC236}">
                  <a16:creationId xmlns:a16="http://schemas.microsoft.com/office/drawing/2014/main" id="{B62BD435-AF18-0E8F-D6F6-AD57156733BE}"/>
                </a:ext>
              </a:extLst>
            </p:cNvPr>
            <p:cNvSpPr/>
            <p:nvPr/>
          </p:nvSpPr>
          <p:spPr>
            <a:xfrm>
              <a:off x="1777737" y="313544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8" name="Freeform 430">
              <a:extLst>
                <a:ext uri="{FF2B5EF4-FFF2-40B4-BE49-F238E27FC236}">
                  <a16:creationId xmlns:a16="http://schemas.microsoft.com/office/drawing/2014/main" id="{6BF438A7-9973-49DC-99BD-EC3D5F3540C1}"/>
                </a:ext>
              </a:extLst>
            </p:cNvPr>
            <p:cNvSpPr/>
            <p:nvPr/>
          </p:nvSpPr>
          <p:spPr>
            <a:xfrm>
              <a:off x="1793138" y="310865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39" name="Freeform 431">
              <a:extLst>
                <a:ext uri="{FF2B5EF4-FFF2-40B4-BE49-F238E27FC236}">
                  <a16:creationId xmlns:a16="http://schemas.microsoft.com/office/drawing/2014/main" id="{BC25A865-4377-7F70-EB85-4BF2352E89B0}"/>
                </a:ext>
              </a:extLst>
            </p:cNvPr>
            <p:cNvSpPr/>
            <p:nvPr/>
          </p:nvSpPr>
          <p:spPr>
            <a:xfrm>
              <a:off x="1777737" y="313544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0" name="Freeform 432">
              <a:extLst>
                <a:ext uri="{FF2B5EF4-FFF2-40B4-BE49-F238E27FC236}">
                  <a16:creationId xmlns:a16="http://schemas.microsoft.com/office/drawing/2014/main" id="{92E6EF7F-5DF9-E7A0-E8E2-787EB6D629F1}"/>
                </a:ext>
              </a:extLst>
            </p:cNvPr>
            <p:cNvSpPr/>
            <p:nvPr/>
          </p:nvSpPr>
          <p:spPr>
            <a:xfrm>
              <a:off x="1793138" y="310865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1" name="Freeform 433">
              <a:extLst>
                <a:ext uri="{FF2B5EF4-FFF2-40B4-BE49-F238E27FC236}">
                  <a16:creationId xmlns:a16="http://schemas.microsoft.com/office/drawing/2014/main" id="{F104B14D-1D71-37BD-DB44-E1F10B177186}"/>
                </a:ext>
              </a:extLst>
            </p:cNvPr>
            <p:cNvSpPr/>
            <p:nvPr/>
          </p:nvSpPr>
          <p:spPr>
            <a:xfrm>
              <a:off x="1781007" y="316403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2" name="Freeform 434">
              <a:extLst>
                <a:ext uri="{FF2B5EF4-FFF2-40B4-BE49-F238E27FC236}">
                  <a16:creationId xmlns:a16="http://schemas.microsoft.com/office/drawing/2014/main" id="{2550E7DC-51FE-D350-ACA6-D72D8AEB0242}"/>
                </a:ext>
              </a:extLst>
            </p:cNvPr>
            <p:cNvSpPr/>
            <p:nvPr/>
          </p:nvSpPr>
          <p:spPr>
            <a:xfrm>
              <a:off x="1796408" y="31372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3" name="Freeform 435">
              <a:extLst>
                <a:ext uri="{FF2B5EF4-FFF2-40B4-BE49-F238E27FC236}">
                  <a16:creationId xmlns:a16="http://schemas.microsoft.com/office/drawing/2014/main" id="{BCE21929-67B3-FAB9-20B0-F547944A3E60}"/>
                </a:ext>
              </a:extLst>
            </p:cNvPr>
            <p:cNvSpPr/>
            <p:nvPr/>
          </p:nvSpPr>
          <p:spPr>
            <a:xfrm>
              <a:off x="1787373" y="318304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4" name="Freeform 436">
              <a:extLst>
                <a:ext uri="{FF2B5EF4-FFF2-40B4-BE49-F238E27FC236}">
                  <a16:creationId xmlns:a16="http://schemas.microsoft.com/office/drawing/2014/main" id="{E3F6FF71-E0FF-0F42-1307-B9E1F334033A}"/>
                </a:ext>
              </a:extLst>
            </p:cNvPr>
            <p:cNvSpPr/>
            <p:nvPr/>
          </p:nvSpPr>
          <p:spPr>
            <a:xfrm>
              <a:off x="1802775" y="315625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5" name="Freeform 437">
              <a:extLst>
                <a:ext uri="{FF2B5EF4-FFF2-40B4-BE49-F238E27FC236}">
                  <a16:creationId xmlns:a16="http://schemas.microsoft.com/office/drawing/2014/main" id="{95A57965-CF16-E721-0531-549B6698228B}"/>
                </a:ext>
              </a:extLst>
            </p:cNvPr>
            <p:cNvSpPr/>
            <p:nvPr/>
          </p:nvSpPr>
          <p:spPr>
            <a:xfrm>
              <a:off x="1835900" y="322151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6" name="Freeform 438">
              <a:extLst>
                <a:ext uri="{FF2B5EF4-FFF2-40B4-BE49-F238E27FC236}">
                  <a16:creationId xmlns:a16="http://schemas.microsoft.com/office/drawing/2014/main" id="{B0433ADA-D705-7D94-FAF0-5A0C7CD55123}"/>
                </a:ext>
              </a:extLst>
            </p:cNvPr>
            <p:cNvSpPr/>
            <p:nvPr/>
          </p:nvSpPr>
          <p:spPr>
            <a:xfrm>
              <a:off x="1851301" y="31947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7" name="Freeform 439">
              <a:extLst>
                <a:ext uri="{FF2B5EF4-FFF2-40B4-BE49-F238E27FC236}">
                  <a16:creationId xmlns:a16="http://schemas.microsoft.com/office/drawing/2014/main" id="{2358A428-1D0C-1C47-A197-40BA4EC87D98}"/>
                </a:ext>
              </a:extLst>
            </p:cNvPr>
            <p:cNvSpPr/>
            <p:nvPr/>
          </p:nvSpPr>
          <p:spPr>
            <a:xfrm>
              <a:off x="1839169" y="3221517"/>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8" name="Freeform 440">
              <a:extLst>
                <a:ext uri="{FF2B5EF4-FFF2-40B4-BE49-F238E27FC236}">
                  <a16:creationId xmlns:a16="http://schemas.microsoft.com/office/drawing/2014/main" id="{D1CAE82B-A15C-487E-5A24-7646C6C0ED64}"/>
                </a:ext>
              </a:extLst>
            </p:cNvPr>
            <p:cNvSpPr/>
            <p:nvPr/>
          </p:nvSpPr>
          <p:spPr>
            <a:xfrm>
              <a:off x="1854570" y="31947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49" name="Freeform 441">
              <a:extLst>
                <a:ext uri="{FF2B5EF4-FFF2-40B4-BE49-F238E27FC236}">
                  <a16:creationId xmlns:a16="http://schemas.microsoft.com/office/drawing/2014/main" id="{20F6448C-4DD6-ADA9-3E47-A551F46D7CD2}"/>
                </a:ext>
              </a:extLst>
            </p:cNvPr>
            <p:cNvSpPr/>
            <p:nvPr/>
          </p:nvSpPr>
          <p:spPr>
            <a:xfrm>
              <a:off x="1842439" y="322151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0" name="Freeform 442">
              <a:extLst>
                <a:ext uri="{FF2B5EF4-FFF2-40B4-BE49-F238E27FC236}">
                  <a16:creationId xmlns:a16="http://schemas.microsoft.com/office/drawing/2014/main" id="{CE917F0F-D1D8-2182-9A17-FCEF6645BD69}"/>
                </a:ext>
              </a:extLst>
            </p:cNvPr>
            <p:cNvSpPr/>
            <p:nvPr/>
          </p:nvSpPr>
          <p:spPr>
            <a:xfrm>
              <a:off x="1857840" y="31947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1" name="Freeform 443">
              <a:extLst>
                <a:ext uri="{FF2B5EF4-FFF2-40B4-BE49-F238E27FC236}">
                  <a16:creationId xmlns:a16="http://schemas.microsoft.com/office/drawing/2014/main" id="{03BC0E1D-D4EA-98C4-8B5D-7B5AD275CB4C}"/>
                </a:ext>
              </a:extLst>
            </p:cNvPr>
            <p:cNvSpPr/>
            <p:nvPr/>
          </p:nvSpPr>
          <p:spPr>
            <a:xfrm>
              <a:off x="1884426" y="330953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2" name="Freeform 444">
              <a:extLst>
                <a:ext uri="{FF2B5EF4-FFF2-40B4-BE49-F238E27FC236}">
                  <a16:creationId xmlns:a16="http://schemas.microsoft.com/office/drawing/2014/main" id="{D3946BF8-5027-FE81-FD80-CEE94A53FFA8}"/>
                </a:ext>
              </a:extLst>
            </p:cNvPr>
            <p:cNvSpPr/>
            <p:nvPr/>
          </p:nvSpPr>
          <p:spPr>
            <a:xfrm>
              <a:off x="1899827" y="328274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3" name="Freeform 445">
              <a:extLst>
                <a:ext uri="{FF2B5EF4-FFF2-40B4-BE49-F238E27FC236}">
                  <a16:creationId xmlns:a16="http://schemas.microsoft.com/office/drawing/2014/main" id="{C9FF40BA-EF22-737C-D662-FCBB37876037}"/>
                </a:ext>
              </a:extLst>
            </p:cNvPr>
            <p:cNvSpPr/>
            <p:nvPr/>
          </p:nvSpPr>
          <p:spPr>
            <a:xfrm>
              <a:off x="1887610" y="33194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4" name="Freeform 446">
              <a:extLst>
                <a:ext uri="{FF2B5EF4-FFF2-40B4-BE49-F238E27FC236}">
                  <a16:creationId xmlns:a16="http://schemas.microsoft.com/office/drawing/2014/main" id="{D1D1F9F7-CB64-26AD-2EEB-7D0A43D1BDB2}"/>
                </a:ext>
              </a:extLst>
            </p:cNvPr>
            <p:cNvSpPr/>
            <p:nvPr/>
          </p:nvSpPr>
          <p:spPr>
            <a:xfrm>
              <a:off x="1903011" y="329261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5" name="Freeform 447">
              <a:extLst>
                <a:ext uri="{FF2B5EF4-FFF2-40B4-BE49-F238E27FC236}">
                  <a16:creationId xmlns:a16="http://schemas.microsoft.com/office/drawing/2014/main" id="{F702713E-0A88-649B-F88D-EC14146CF5CD}"/>
                </a:ext>
              </a:extLst>
            </p:cNvPr>
            <p:cNvSpPr/>
            <p:nvPr/>
          </p:nvSpPr>
          <p:spPr>
            <a:xfrm>
              <a:off x="1887610" y="33194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6" name="Freeform 448">
              <a:extLst>
                <a:ext uri="{FF2B5EF4-FFF2-40B4-BE49-F238E27FC236}">
                  <a16:creationId xmlns:a16="http://schemas.microsoft.com/office/drawing/2014/main" id="{EE588056-465D-B916-A4F4-1C4CC39F316D}"/>
                </a:ext>
              </a:extLst>
            </p:cNvPr>
            <p:cNvSpPr/>
            <p:nvPr/>
          </p:nvSpPr>
          <p:spPr>
            <a:xfrm>
              <a:off x="1903011" y="329261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7" name="Freeform 449">
              <a:extLst>
                <a:ext uri="{FF2B5EF4-FFF2-40B4-BE49-F238E27FC236}">
                  <a16:creationId xmlns:a16="http://schemas.microsoft.com/office/drawing/2014/main" id="{DA908C4F-999A-C576-3401-0A36514CCB6A}"/>
                </a:ext>
              </a:extLst>
            </p:cNvPr>
            <p:cNvSpPr/>
            <p:nvPr/>
          </p:nvSpPr>
          <p:spPr>
            <a:xfrm>
              <a:off x="1900602" y="334920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8" name="Freeform 450">
              <a:extLst>
                <a:ext uri="{FF2B5EF4-FFF2-40B4-BE49-F238E27FC236}">
                  <a16:creationId xmlns:a16="http://schemas.microsoft.com/office/drawing/2014/main" id="{EC888A87-2CEA-3FC6-202B-F413C11F81D9}"/>
                </a:ext>
              </a:extLst>
            </p:cNvPr>
            <p:cNvSpPr/>
            <p:nvPr/>
          </p:nvSpPr>
          <p:spPr>
            <a:xfrm>
              <a:off x="1916003" y="332255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59" name="Freeform 451">
              <a:extLst>
                <a:ext uri="{FF2B5EF4-FFF2-40B4-BE49-F238E27FC236}">
                  <a16:creationId xmlns:a16="http://schemas.microsoft.com/office/drawing/2014/main" id="{97488742-E1E2-F7BD-3405-02CE22DEA6F0}"/>
                </a:ext>
              </a:extLst>
            </p:cNvPr>
            <p:cNvSpPr/>
            <p:nvPr/>
          </p:nvSpPr>
          <p:spPr>
            <a:xfrm>
              <a:off x="1900602" y="334920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0" name="Freeform 452">
              <a:extLst>
                <a:ext uri="{FF2B5EF4-FFF2-40B4-BE49-F238E27FC236}">
                  <a16:creationId xmlns:a16="http://schemas.microsoft.com/office/drawing/2014/main" id="{ECCAEC4D-63B7-594D-EA01-771507580B02}"/>
                </a:ext>
              </a:extLst>
            </p:cNvPr>
            <p:cNvSpPr/>
            <p:nvPr/>
          </p:nvSpPr>
          <p:spPr>
            <a:xfrm>
              <a:off x="1916003" y="332255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1" name="Freeform 453">
              <a:extLst>
                <a:ext uri="{FF2B5EF4-FFF2-40B4-BE49-F238E27FC236}">
                  <a16:creationId xmlns:a16="http://schemas.microsoft.com/office/drawing/2014/main" id="{A1148C8F-E247-0932-94BC-A45A444C4DF4}"/>
                </a:ext>
              </a:extLst>
            </p:cNvPr>
            <p:cNvSpPr/>
            <p:nvPr/>
          </p:nvSpPr>
          <p:spPr>
            <a:xfrm>
              <a:off x="1900602" y="334920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2" name="Freeform 454">
              <a:extLst>
                <a:ext uri="{FF2B5EF4-FFF2-40B4-BE49-F238E27FC236}">
                  <a16:creationId xmlns:a16="http://schemas.microsoft.com/office/drawing/2014/main" id="{DFB65CAB-1098-384A-B864-60E5252E6CB7}"/>
                </a:ext>
              </a:extLst>
            </p:cNvPr>
            <p:cNvSpPr/>
            <p:nvPr/>
          </p:nvSpPr>
          <p:spPr>
            <a:xfrm>
              <a:off x="1916003" y="332255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3" name="Freeform 455">
              <a:extLst>
                <a:ext uri="{FF2B5EF4-FFF2-40B4-BE49-F238E27FC236}">
                  <a16:creationId xmlns:a16="http://schemas.microsoft.com/office/drawing/2014/main" id="{93650DC4-6A8D-0F84-098E-68A060CA3B6F}"/>
                </a:ext>
              </a:extLst>
            </p:cNvPr>
            <p:cNvSpPr/>
            <p:nvPr/>
          </p:nvSpPr>
          <p:spPr>
            <a:xfrm>
              <a:off x="1910325" y="337973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4" name="Freeform 456">
              <a:extLst>
                <a:ext uri="{FF2B5EF4-FFF2-40B4-BE49-F238E27FC236}">
                  <a16:creationId xmlns:a16="http://schemas.microsoft.com/office/drawing/2014/main" id="{D8D1B5C1-AF10-BFDF-0B69-A3F24A8C1F12}"/>
                </a:ext>
              </a:extLst>
            </p:cNvPr>
            <p:cNvSpPr/>
            <p:nvPr/>
          </p:nvSpPr>
          <p:spPr>
            <a:xfrm>
              <a:off x="1925726" y="335294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5" name="Freeform 457">
              <a:extLst>
                <a:ext uri="{FF2B5EF4-FFF2-40B4-BE49-F238E27FC236}">
                  <a16:creationId xmlns:a16="http://schemas.microsoft.com/office/drawing/2014/main" id="{AFE55DF7-D05E-8811-8722-67EAE3655804}"/>
                </a:ext>
              </a:extLst>
            </p:cNvPr>
            <p:cNvSpPr/>
            <p:nvPr/>
          </p:nvSpPr>
          <p:spPr>
            <a:xfrm>
              <a:off x="1913508" y="338991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6" name="Freeform 458">
              <a:extLst>
                <a:ext uri="{FF2B5EF4-FFF2-40B4-BE49-F238E27FC236}">
                  <a16:creationId xmlns:a16="http://schemas.microsoft.com/office/drawing/2014/main" id="{6C69B777-0B5D-6B94-AA6F-243395273C33}"/>
                </a:ext>
              </a:extLst>
            </p:cNvPr>
            <p:cNvSpPr/>
            <p:nvPr/>
          </p:nvSpPr>
          <p:spPr>
            <a:xfrm>
              <a:off x="1928909" y="33631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7" name="Freeform 459">
              <a:extLst>
                <a:ext uri="{FF2B5EF4-FFF2-40B4-BE49-F238E27FC236}">
                  <a16:creationId xmlns:a16="http://schemas.microsoft.com/office/drawing/2014/main" id="{B078740D-B60A-F690-351C-24263EF61717}"/>
                </a:ext>
              </a:extLst>
            </p:cNvPr>
            <p:cNvSpPr/>
            <p:nvPr/>
          </p:nvSpPr>
          <p:spPr>
            <a:xfrm>
              <a:off x="1919961" y="338991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8" name="Freeform 460">
              <a:extLst>
                <a:ext uri="{FF2B5EF4-FFF2-40B4-BE49-F238E27FC236}">
                  <a16:creationId xmlns:a16="http://schemas.microsoft.com/office/drawing/2014/main" id="{4C036249-E46E-526C-0CDD-7869D75FA6F6}"/>
                </a:ext>
              </a:extLst>
            </p:cNvPr>
            <p:cNvSpPr/>
            <p:nvPr/>
          </p:nvSpPr>
          <p:spPr>
            <a:xfrm>
              <a:off x="1935362" y="33631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69" name="Freeform 461">
              <a:extLst>
                <a:ext uri="{FF2B5EF4-FFF2-40B4-BE49-F238E27FC236}">
                  <a16:creationId xmlns:a16="http://schemas.microsoft.com/office/drawing/2014/main" id="{1F8157FD-049F-9331-D552-3BE7F2D4BF3F}"/>
                </a:ext>
              </a:extLst>
            </p:cNvPr>
            <p:cNvSpPr/>
            <p:nvPr/>
          </p:nvSpPr>
          <p:spPr>
            <a:xfrm>
              <a:off x="1968487" y="3472994"/>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0" name="Freeform 462">
              <a:extLst>
                <a:ext uri="{FF2B5EF4-FFF2-40B4-BE49-F238E27FC236}">
                  <a16:creationId xmlns:a16="http://schemas.microsoft.com/office/drawing/2014/main" id="{61FF1560-8A08-DDE0-7A32-71DEFE1E0744}"/>
                </a:ext>
              </a:extLst>
            </p:cNvPr>
            <p:cNvSpPr/>
            <p:nvPr/>
          </p:nvSpPr>
          <p:spPr>
            <a:xfrm>
              <a:off x="1983803" y="344619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1" name="Freeform 463">
              <a:extLst>
                <a:ext uri="{FF2B5EF4-FFF2-40B4-BE49-F238E27FC236}">
                  <a16:creationId xmlns:a16="http://schemas.microsoft.com/office/drawing/2014/main" id="{319F0473-52DB-F28A-FB37-D1D4E4E79478}"/>
                </a:ext>
              </a:extLst>
            </p:cNvPr>
            <p:cNvSpPr/>
            <p:nvPr/>
          </p:nvSpPr>
          <p:spPr>
            <a:xfrm>
              <a:off x="2020197" y="352523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2" name="Freeform 464">
              <a:extLst>
                <a:ext uri="{FF2B5EF4-FFF2-40B4-BE49-F238E27FC236}">
                  <a16:creationId xmlns:a16="http://schemas.microsoft.com/office/drawing/2014/main" id="{33C5713A-B7E1-2CA7-93EF-D7B28DC95F57}"/>
                </a:ext>
              </a:extLst>
            </p:cNvPr>
            <p:cNvSpPr/>
            <p:nvPr/>
          </p:nvSpPr>
          <p:spPr>
            <a:xfrm>
              <a:off x="2035599" y="349844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3" name="Freeform 465">
              <a:extLst>
                <a:ext uri="{FF2B5EF4-FFF2-40B4-BE49-F238E27FC236}">
                  <a16:creationId xmlns:a16="http://schemas.microsoft.com/office/drawing/2014/main" id="{F68D8DFE-E73F-963B-B87A-BE2B184679DE}"/>
                </a:ext>
              </a:extLst>
            </p:cNvPr>
            <p:cNvSpPr/>
            <p:nvPr/>
          </p:nvSpPr>
          <p:spPr>
            <a:xfrm>
              <a:off x="2026564" y="353571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4" name="Freeform 466">
              <a:extLst>
                <a:ext uri="{FF2B5EF4-FFF2-40B4-BE49-F238E27FC236}">
                  <a16:creationId xmlns:a16="http://schemas.microsoft.com/office/drawing/2014/main" id="{107AB50C-4D38-22F5-4862-80EEFCEE913E}"/>
                </a:ext>
              </a:extLst>
            </p:cNvPr>
            <p:cNvSpPr/>
            <p:nvPr/>
          </p:nvSpPr>
          <p:spPr>
            <a:xfrm>
              <a:off x="2041966" y="3509068"/>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5" name="Freeform 467">
              <a:extLst>
                <a:ext uri="{FF2B5EF4-FFF2-40B4-BE49-F238E27FC236}">
                  <a16:creationId xmlns:a16="http://schemas.microsoft.com/office/drawing/2014/main" id="{9F342A95-9839-893C-7F4E-BC90A3E41F86}"/>
                </a:ext>
              </a:extLst>
            </p:cNvPr>
            <p:cNvSpPr/>
            <p:nvPr/>
          </p:nvSpPr>
          <p:spPr>
            <a:xfrm>
              <a:off x="2029834" y="354634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6" name="Freeform 468">
              <a:extLst>
                <a:ext uri="{FF2B5EF4-FFF2-40B4-BE49-F238E27FC236}">
                  <a16:creationId xmlns:a16="http://schemas.microsoft.com/office/drawing/2014/main" id="{255B680C-94C3-3D5B-23B5-7F65E2D3A773}"/>
                </a:ext>
              </a:extLst>
            </p:cNvPr>
            <p:cNvSpPr/>
            <p:nvPr/>
          </p:nvSpPr>
          <p:spPr>
            <a:xfrm>
              <a:off x="2045235" y="351954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7" name="Freeform 469">
              <a:extLst>
                <a:ext uri="{FF2B5EF4-FFF2-40B4-BE49-F238E27FC236}">
                  <a16:creationId xmlns:a16="http://schemas.microsoft.com/office/drawing/2014/main" id="{6A0AD78D-1416-0C98-5C88-7B14085A9039}"/>
                </a:ext>
              </a:extLst>
            </p:cNvPr>
            <p:cNvSpPr/>
            <p:nvPr/>
          </p:nvSpPr>
          <p:spPr>
            <a:xfrm>
              <a:off x="2033103" y="356774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8" name="Freeform 470">
              <a:extLst>
                <a:ext uri="{FF2B5EF4-FFF2-40B4-BE49-F238E27FC236}">
                  <a16:creationId xmlns:a16="http://schemas.microsoft.com/office/drawing/2014/main" id="{3F563147-E9E2-8EB6-4644-7632EAA47B49}"/>
                </a:ext>
              </a:extLst>
            </p:cNvPr>
            <p:cNvSpPr/>
            <p:nvPr/>
          </p:nvSpPr>
          <p:spPr>
            <a:xfrm>
              <a:off x="2048505" y="354095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79" name="Freeform 471">
              <a:extLst>
                <a:ext uri="{FF2B5EF4-FFF2-40B4-BE49-F238E27FC236}">
                  <a16:creationId xmlns:a16="http://schemas.microsoft.com/office/drawing/2014/main" id="{B7FC4CAF-F088-BF58-01EC-53771A976236}"/>
                </a:ext>
              </a:extLst>
            </p:cNvPr>
            <p:cNvSpPr/>
            <p:nvPr/>
          </p:nvSpPr>
          <p:spPr>
            <a:xfrm>
              <a:off x="2036287" y="361085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0" name="Freeform 472">
              <a:extLst>
                <a:ext uri="{FF2B5EF4-FFF2-40B4-BE49-F238E27FC236}">
                  <a16:creationId xmlns:a16="http://schemas.microsoft.com/office/drawing/2014/main" id="{F95B70AE-4E94-B16A-D65E-7A5DE16B0286}"/>
                </a:ext>
              </a:extLst>
            </p:cNvPr>
            <p:cNvSpPr/>
            <p:nvPr/>
          </p:nvSpPr>
          <p:spPr>
            <a:xfrm>
              <a:off x="2051688" y="358406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1" name="Freeform 473">
              <a:extLst>
                <a:ext uri="{FF2B5EF4-FFF2-40B4-BE49-F238E27FC236}">
                  <a16:creationId xmlns:a16="http://schemas.microsoft.com/office/drawing/2014/main" id="{400487E8-88B9-B869-1BD9-5C9FDE1A42C6}"/>
                </a:ext>
              </a:extLst>
            </p:cNvPr>
            <p:cNvSpPr/>
            <p:nvPr/>
          </p:nvSpPr>
          <p:spPr>
            <a:xfrm>
              <a:off x="2036287" y="361085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2" name="Freeform 474">
              <a:extLst>
                <a:ext uri="{FF2B5EF4-FFF2-40B4-BE49-F238E27FC236}">
                  <a16:creationId xmlns:a16="http://schemas.microsoft.com/office/drawing/2014/main" id="{24F7744B-C354-FD0F-1AFF-334BC2572D48}"/>
                </a:ext>
              </a:extLst>
            </p:cNvPr>
            <p:cNvSpPr/>
            <p:nvPr/>
          </p:nvSpPr>
          <p:spPr>
            <a:xfrm>
              <a:off x="2051688" y="358406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3" name="Freeform 475">
              <a:extLst>
                <a:ext uri="{FF2B5EF4-FFF2-40B4-BE49-F238E27FC236}">
                  <a16:creationId xmlns:a16="http://schemas.microsoft.com/office/drawing/2014/main" id="{CE3DF0A1-DC18-4C2B-D6B3-EC47242FCD44}"/>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4" name="Freeform 476">
              <a:extLst>
                <a:ext uri="{FF2B5EF4-FFF2-40B4-BE49-F238E27FC236}">
                  <a16:creationId xmlns:a16="http://schemas.microsoft.com/office/drawing/2014/main" id="{C017ABE3-E9B2-7581-2D93-473C7EF4C964}"/>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5" name="Freeform 477">
              <a:extLst>
                <a:ext uri="{FF2B5EF4-FFF2-40B4-BE49-F238E27FC236}">
                  <a16:creationId xmlns:a16="http://schemas.microsoft.com/office/drawing/2014/main" id="{ACCF41AA-8123-0D78-7A4E-12954420794E}"/>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6" name="Freeform 478">
              <a:extLst>
                <a:ext uri="{FF2B5EF4-FFF2-40B4-BE49-F238E27FC236}">
                  <a16:creationId xmlns:a16="http://schemas.microsoft.com/office/drawing/2014/main" id="{7DF6240B-A330-C2C8-E721-3971F6E395EB}"/>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7" name="Freeform 479">
              <a:extLst>
                <a:ext uri="{FF2B5EF4-FFF2-40B4-BE49-F238E27FC236}">
                  <a16:creationId xmlns:a16="http://schemas.microsoft.com/office/drawing/2014/main" id="{C56D5305-3FFD-7B4A-7FC5-0E2CE953365F}"/>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8" name="Freeform 480">
              <a:extLst>
                <a:ext uri="{FF2B5EF4-FFF2-40B4-BE49-F238E27FC236}">
                  <a16:creationId xmlns:a16="http://schemas.microsoft.com/office/drawing/2014/main" id="{66C1BC91-4D46-B898-0A28-2CF5F86481D5}"/>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89" name="Freeform 481">
              <a:extLst>
                <a:ext uri="{FF2B5EF4-FFF2-40B4-BE49-F238E27FC236}">
                  <a16:creationId xmlns:a16="http://schemas.microsoft.com/office/drawing/2014/main" id="{9868A3D8-8EFD-F553-3740-7F75B76FF57B}"/>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0" name="Freeform 482">
              <a:extLst>
                <a:ext uri="{FF2B5EF4-FFF2-40B4-BE49-F238E27FC236}">
                  <a16:creationId xmlns:a16="http://schemas.microsoft.com/office/drawing/2014/main" id="{2D9E6C83-8707-8107-92A9-93248DD77772}"/>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1" name="Freeform 483">
              <a:extLst>
                <a:ext uri="{FF2B5EF4-FFF2-40B4-BE49-F238E27FC236}">
                  <a16:creationId xmlns:a16="http://schemas.microsoft.com/office/drawing/2014/main" id="{9CA7AF6E-458F-ABEA-A628-6CC52C5967F5}"/>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2" name="Freeform 484">
              <a:extLst>
                <a:ext uri="{FF2B5EF4-FFF2-40B4-BE49-F238E27FC236}">
                  <a16:creationId xmlns:a16="http://schemas.microsoft.com/office/drawing/2014/main" id="{C98D80A2-50C8-8894-7745-B01785ADE90D}"/>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3" name="Freeform 485">
              <a:extLst>
                <a:ext uri="{FF2B5EF4-FFF2-40B4-BE49-F238E27FC236}">
                  <a16:creationId xmlns:a16="http://schemas.microsoft.com/office/drawing/2014/main" id="{8D4B612D-CE7E-9F18-397D-1B19654B1A6F}"/>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4" name="Freeform 486">
              <a:extLst>
                <a:ext uri="{FF2B5EF4-FFF2-40B4-BE49-F238E27FC236}">
                  <a16:creationId xmlns:a16="http://schemas.microsoft.com/office/drawing/2014/main" id="{00FB74F7-1EB9-2B18-F7B9-F94B42009E8D}"/>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5" name="Freeform 487">
              <a:extLst>
                <a:ext uri="{FF2B5EF4-FFF2-40B4-BE49-F238E27FC236}">
                  <a16:creationId xmlns:a16="http://schemas.microsoft.com/office/drawing/2014/main" id="{FEAA2A57-CE25-EC6E-ED2A-6CC40EF4E531}"/>
                </a:ext>
              </a:extLst>
            </p:cNvPr>
            <p:cNvSpPr/>
            <p:nvPr/>
          </p:nvSpPr>
          <p:spPr>
            <a:xfrm>
              <a:off x="2165605" y="387595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6" name="Freeform 488">
              <a:extLst>
                <a:ext uri="{FF2B5EF4-FFF2-40B4-BE49-F238E27FC236}">
                  <a16:creationId xmlns:a16="http://schemas.microsoft.com/office/drawing/2014/main" id="{40D85832-0728-0C2F-2A39-B3EEAF43C643}"/>
                </a:ext>
              </a:extLst>
            </p:cNvPr>
            <p:cNvSpPr/>
            <p:nvPr/>
          </p:nvSpPr>
          <p:spPr>
            <a:xfrm>
              <a:off x="2181006" y="384916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7" name="Freeform 489">
              <a:extLst>
                <a:ext uri="{FF2B5EF4-FFF2-40B4-BE49-F238E27FC236}">
                  <a16:creationId xmlns:a16="http://schemas.microsoft.com/office/drawing/2014/main" id="{55996673-160E-8104-762F-B60978D7DF02}"/>
                </a:ext>
              </a:extLst>
            </p:cNvPr>
            <p:cNvSpPr/>
            <p:nvPr/>
          </p:nvSpPr>
          <p:spPr>
            <a:xfrm>
              <a:off x="2172058" y="393463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8" name="Freeform 490">
              <a:extLst>
                <a:ext uri="{FF2B5EF4-FFF2-40B4-BE49-F238E27FC236}">
                  <a16:creationId xmlns:a16="http://schemas.microsoft.com/office/drawing/2014/main" id="{52604A42-B0E1-FFB3-CC96-1EE8B56B3A6A}"/>
                </a:ext>
              </a:extLst>
            </p:cNvPr>
            <p:cNvSpPr/>
            <p:nvPr/>
          </p:nvSpPr>
          <p:spPr>
            <a:xfrm>
              <a:off x="2187459" y="390783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399" name="Freeform 491">
              <a:extLst>
                <a:ext uri="{FF2B5EF4-FFF2-40B4-BE49-F238E27FC236}">
                  <a16:creationId xmlns:a16="http://schemas.microsoft.com/office/drawing/2014/main" id="{1461D315-5388-87B4-E5DC-A8F8677B44C3}"/>
                </a:ext>
              </a:extLst>
            </p:cNvPr>
            <p:cNvSpPr/>
            <p:nvPr/>
          </p:nvSpPr>
          <p:spPr>
            <a:xfrm>
              <a:off x="2172058" y="393463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0" name="Freeform 492">
              <a:extLst>
                <a:ext uri="{FF2B5EF4-FFF2-40B4-BE49-F238E27FC236}">
                  <a16:creationId xmlns:a16="http://schemas.microsoft.com/office/drawing/2014/main" id="{A307C5D0-044A-59CB-A825-1B81B76C9D7E}"/>
                </a:ext>
              </a:extLst>
            </p:cNvPr>
            <p:cNvSpPr/>
            <p:nvPr/>
          </p:nvSpPr>
          <p:spPr>
            <a:xfrm>
              <a:off x="2187459" y="390783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1" name="Freeform 493">
              <a:extLst>
                <a:ext uri="{FF2B5EF4-FFF2-40B4-BE49-F238E27FC236}">
                  <a16:creationId xmlns:a16="http://schemas.microsoft.com/office/drawing/2014/main" id="{8D23EB70-AD18-6F24-7C80-1F405974737F}"/>
                </a:ext>
              </a:extLst>
            </p:cNvPr>
            <p:cNvSpPr/>
            <p:nvPr/>
          </p:nvSpPr>
          <p:spPr>
            <a:xfrm>
              <a:off x="2269025" y="412683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2" name="Freeform 494">
              <a:extLst>
                <a:ext uri="{FF2B5EF4-FFF2-40B4-BE49-F238E27FC236}">
                  <a16:creationId xmlns:a16="http://schemas.microsoft.com/office/drawing/2014/main" id="{6CFEB731-0493-7C48-F9B4-404924BA743D}"/>
                </a:ext>
              </a:extLst>
            </p:cNvPr>
            <p:cNvSpPr/>
            <p:nvPr/>
          </p:nvSpPr>
          <p:spPr>
            <a:xfrm>
              <a:off x="2284426" y="410003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3" name="Freeform 495">
              <a:extLst>
                <a:ext uri="{FF2B5EF4-FFF2-40B4-BE49-F238E27FC236}">
                  <a16:creationId xmlns:a16="http://schemas.microsoft.com/office/drawing/2014/main" id="{1AF06C65-B85E-9F12-5B39-0995DC10EE3F}"/>
                </a:ext>
              </a:extLst>
            </p:cNvPr>
            <p:cNvSpPr/>
            <p:nvPr/>
          </p:nvSpPr>
          <p:spPr>
            <a:xfrm>
              <a:off x="2288469" y="4151231"/>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4" name="Freeform 496">
              <a:extLst>
                <a:ext uri="{FF2B5EF4-FFF2-40B4-BE49-F238E27FC236}">
                  <a16:creationId xmlns:a16="http://schemas.microsoft.com/office/drawing/2014/main" id="{1EE46552-3C66-2F47-5F15-A5694978BA93}"/>
                </a:ext>
              </a:extLst>
            </p:cNvPr>
            <p:cNvSpPr/>
            <p:nvPr/>
          </p:nvSpPr>
          <p:spPr>
            <a:xfrm>
              <a:off x="2303871" y="412443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5" name="Freeform 497">
              <a:extLst>
                <a:ext uri="{FF2B5EF4-FFF2-40B4-BE49-F238E27FC236}">
                  <a16:creationId xmlns:a16="http://schemas.microsoft.com/office/drawing/2014/main" id="{109B674F-14F9-0842-EB86-B7FB62519BFB}"/>
                </a:ext>
              </a:extLst>
            </p:cNvPr>
            <p:cNvSpPr/>
            <p:nvPr/>
          </p:nvSpPr>
          <p:spPr>
            <a:xfrm>
              <a:off x="2298106" y="41760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6" name="Freeform 498">
              <a:extLst>
                <a:ext uri="{FF2B5EF4-FFF2-40B4-BE49-F238E27FC236}">
                  <a16:creationId xmlns:a16="http://schemas.microsoft.com/office/drawing/2014/main" id="{ABF12BF6-75EB-42C0-0A71-CC2748FC31F7}"/>
                </a:ext>
              </a:extLst>
            </p:cNvPr>
            <p:cNvSpPr/>
            <p:nvPr/>
          </p:nvSpPr>
          <p:spPr>
            <a:xfrm>
              <a:off x="2313508" y="414928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7" name="Freeform 499">
              <a:extLst>
                <a:ext uri="{FF2B5EF4-FFF2-40B4-BE49-F238E27FC236}">
                  <a16:creationId xmlns:a16="http://schemas.microsoft.com/office/drawing/2014/main" id="{D58B0E6F-BEBD-4DC4-2DE2-133B8EDBF615}"/>
                </a:ext>
              </a:extLst>
            </p:cNvPr>
            <p:cNvSpPr/>
            <p:nvPr/>
          </p:nvSpPr>
          <p:spPr>
            <a:xfrm>
              <a:off x="2301375" y="41760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8" name="Freeform 500">
              <a:extLst>
                <a:ext uri="{FF2B5EF4-FFF2-40B4-BE49-F238E27FC236}">
                  <a16:creationId xmlns:a16="http://schemas.microsoft.com/office/drawing/2014/main" id="{CF97269B-B5E7-CB88-F787-8A38E279867A}"/>
                </a:ext>
              </a:extLst>
            </p:cNvPr>
            <p:cNvSpPr/>
            <p:nvPr/>
          </p:nvSpPr>
          <p:spPr>
            <a:xfrm>
              <a:off x="2316777" y="414928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09" name="Freeform 501">
              <a:extLst>
                <a:ext uri="{FF2B5EF4-FFF2-40B4-BE49-F238E27FC236}">
                  <a16:creationId xmlns:a16="http://schemas.microsoft.com/office/drawing/2014/main" id="{38729809-9AC5-6721-1B32-3DDD52D3AD95}"/>
                </a:ext>
              </a:extLst>
            </p:cNvPr>
            <p:cNvSpPr/>
            <p:nvPr/>
          </p:nvSpPr>
          <p:spPr>
            <a:xfrm>
              <a:off x="2304559" y="41760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0" name="Freeform 502">
              <a:extLst>
                <a:ext uri="{FF2B5EF4-FFF2-40B4-BE49-F238E27FC236}">
                  <a16:creationId xmlns:a16="http://schemas.microsoft.com/office/drawing/2014/main" id="{DA0E4A44-4F09-5EB3-0E98-3A947B5D4855}"/>
                </a:ext>
              </a:extLst>
            </p:cNvPr>
            <p:cNvSpPr/>
            <p:nvPr/>
          </p:nvSpPr>
          <p:spPr>
            <a:xfrm>
              <a:off x="2319961" y="414928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1" name="Freeform 503">
              <a:extLst>
                <a:ext uri="{FF2B5EF4-FFF2-40B4-BE49-F238E27FC236}">
                  <a16:creationId xmlns:a16="http://schemas.microsoft.com/office/drawing/2014/main" id="{CD09E0AA-AEAB-AC69-FFFD-BF1E893F1F89}"/>
                </a:ext>
              </a:extLst>
            </p:cNvPr>
            <p:cNvSpPr/>
            <p:nvPr/>
          </p:nvSpPr>
          <p:spPr>
            <a:xfrm>
              <a:off x="2307828" y="420227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2" name="Freeform 504">
              <a:extLst>
                <a:ext uri="{FF2B5EF4-FFF2-40B4-BE49-F238E27FC236}">
                  <a16:creationId xmlns:a16="http://schemas.microsoft.com/office/drawing/2014/main" id="{CBCE459B-C484-47C3-769D-55CE78E84C64}"/>
                </a:ext>
              </a:extLst>
            </p:cNvPr>
            <p:cNvSpPr/>
            <p:nvPr/>
          </p:nvSpPr>
          <p:spPr>
            <a:xfrm>
              <a:off x="2323230" y="417548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3" name="Freeform 505">
              <a:extLst>
                <a:ext uri="{FF2B5EF4-FFF2-40B4-BE49-F238E27FC236}">
                  <a16:creationId xmlns:a16="http://schemas.microsoft.com/office/drawing/2014/main" id="{EAA58F15-EEBA-F6C2-E83E-561BDAE73BAB}"/>
                </a:ext>
              </a:extLst>
            </p:cNvPr>
            <p:cNvSpPr/>
            <p:nvPr/>
          </p:nvSpPr>
          <p:spPr>
            <a:xfrm>
              <a:off x="2307828" y="420227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4" name="Freeform 506">
              <a:extLst>
                <a:ext uri="{FF2B5EF4-FFF2-40B4-BE49-F238E27FC236}">
                  <a16:creationId xmlns:a16="http://schemas.microsoft.com/office/drawing/2014/main" id="{4B5ED6DE-8956-4192-7FB9-7655E21909FC}"/>
                </a:ext>
              </a:extLst>
            </p:cNvPr>
            <p:cNvSpPr/>
            <p:nvPr/>
          </p:nvSpPr>
          <p:spPr>
            <a:xfrm>
              <a:off x="2323230" y="417548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5" name="Freeform 507">
              <a:extLst>
                <a:ext uri="{FF2B5EF4-FFF2-40B4-BE49-F238E27FC236}">
                  <a16:creationId xmlns:a16="http://schemas.microsoft.com/office/drawing/2014/main" id="{996A1A40-8011-344B-997F-065E81E81E82}"/>
                </a:ext>
              </a:extLst>
            </p:cNvPr>
            <p:cNvSpPr/>
            <p:nvPr/>
          </p:nvSpPr>
          <p:spPr>
            <a:xfrm>
              <a:off x="2314281" y="424298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6" name="Freeform 508">
              <a:extLst>
                <a:ext uri="{FF2B5EF4-FFF2-40B4-BE49-F238E27FC236}">
                  <a16:creationId xmlns:a16="http://schemas.microsoft.com/office/drawing/2014/main" id="{4F5E6A26-B198-CFD7-A1BF-2FF1616A93D2}"/>
                </a:ext>
              </a:extLst>
            </p:cNvPr>
            <p:cNvSpPr/>
            <p:nvPr/>
          </p:nvSpPr>
          <p:spPr>
            <a:xfrm>
              <a:off x="2329683" y="4216345"/>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7" name="Freeform 509">
              <a:extLst>
                <a:ext uri="{FF2B5EF4-FFF2-40B4-BE49-F238E27FC236}">
                  <a16:creationId xmlns:a16="http://schemas.microsoft.com/office/drawing/2014/main" id="{F4E84D65-626A-4A20-741F-FCFCE176D3E2}"/>
                </a:ext>
              </a:extLst>
            </p:cNvPr>
            <p:cNvSpPr/>
            <p:nvPr/>
          </p:nvSpPr>
          <p:spPr>
            <a:xfrm>
              <a:off x="2320734" y="424298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8" name="Freeform 510">
              <a:extLst>
                <a:ext uri="{FF2B5EF4-FFF2-40B4-BE49-F238E27FC236}">
                  <a16:creationId xmlns:a16="http://schemas.microsoft.com/office/drawing/2014/main" id="{1BF0498E-D1F7-39C1-79A5-FD073DD116DF}"/>
                </a:ext>
              </a:extLst>
            </p:cNvPr>
            <p:cNvSpPr/>
            <p:nvPr/>
          </p:nvSpPr>
          <p:spPr>
            <a:xfrm>
              <a:off x="2336136" y="4216345"/>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19" name="Freeform 511">
              <a:extLst>
                <a:ext uri="{FF2B5EF4-FFF2-40B4-BE49-F238E27FC236}">
                  <a16:creationId xmlns:a16="http://schemas.microsoft.com/office/drawing/2014/main" id="{C73C7D92-1695-D52C-3F2B-BA61D31A503F}"/>
                </a:ext>
              </a:extLst>
            </p:cNvPr>
            <p:cNvSpPr/>
            <p:nvPr/>
          </p:nvSpPr>
          <p:spPr>
            <a:xfrm>
              <a:off x="2333640" y="427158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0" name="Freeform 512">
              <a:extLst>
                <a:ext uri="{FF2B5EF4-FFF2-40B4-BE49-F238E27FC236}">
                  <a16:creationId xmlns:a16="http://schemas.microsoft.com/office/drawing/2014/main" id="{2FCAA99E-EE2C-FB8B-422A-47512690AFBC}"/>
                </a:ext>
              </a:extLst>
            </p:cNvPr>
            <p:cNvSpPr/>
            <p:nvPr/>
          </p:nvSpPr>
          <p:spPr>
            <a:xfrm>
              <a:off x="2349042" y="4244786"/>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1" name="Freeform 513">
              <a:extLst>
                <a:ext uri="{FF2B5EF4-FFF2-40B4-BE49-F238E27FC236}">
                  <a16:creationId xmlns:a16="http://schemas.microsoft.com/office/drawing/2014/main" id="{82DC5E3F-8E77-DF70-ECD2-05E0E9B35CB6}"/>
                </a:ext>
              </a:extLst>
            </p:cNvPr>
            <p:cNvSpPr/>
            <p:nvPr/>
          </p:nvSpPr>
          <p:spPr>
            <a:xfrm>
              <a:off x="2420971" y="434447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2" name="Freeform 514">
              <a:extLst>
                <a:ext uri="{FF2B5EF4-FFF2-40B4-BE49-F238E27FC236}">
                  <a16:creationId xmlns:a16="http://schemas.microsoft.com/office/drawing/2014/main" id="{FEBB1792-70E0-4E59-C621-83668287E90A}"/>
                </a:ext>
              </a:extLst>
            </p:cNvPr>
            <p:cNvSpPr/>
            <p:nvPr/>
          </p:nvSpPr>
          <p:spPr>
            <a:xfrm>
              <a:off x="2436373" y="431768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3" name="Freeform 515">
              <a:extLst>
                <a:ext uri="{FF2B5EF4-FFF2-40B4-BE49-F238E27FC236}">
                  <a16:creationId xmlns:a16="http://schemas.microsoft.com/office/drawing/2014/main" id="{9E2C28E0-577B-097F-265B-89F65F318F00}"/>
                </a:ext>
              </a:extLst>
            </p:cNvPr>
            <p:cNvSpPr/>
            <p:nvPr/>
          </p:nvSpPr>
          <p:spPr>
            <a:xfrm>
              <a:off x="2443514" y="440435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4" name="Freeform 516">
              <a:extLst>
                <a:ext uri="{FF2B5EF4-FFF2-40B4-BE49-F238E27FC236}">
                  <a16:creationId xmlns:a16="http://schemas.microsoft.com/office/drawing/2014/main" id="{03738710-3645-DACA-17ED-32949DA2E8DB}"/>
                </a:ext>
              </a:extLst>
            </p:cNvPr>
            <p:cNvSpPr/>
            <p:nvPr/>
          </p:nvSpPr>
          <p:spPr>
            <a:xfrm>
              <a:off x="2458915" y="437756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5" name="Freeform 517">
              <a:extLst>
                <a:ext uri="{FF2B5EF4-FFF2-40B4-BE49-F238E27FC236}">
                  <a16:creationId xmlns:a16="http://schemas.microsoft.com/office/drawing/2014/main" id="{5B0BD64F-871C-C4DB-8CB2-B6AAA6F3A3BD}"/>
                </a:ext>
              </a:extLst>
            </p:cNvPr>
            <p:cNvSpPr/>
            <p:nvPr/>
          </p:nvSpPr>
          <p:spPr>
            <a:xfrm>
              <a:off x="2466228" y="445075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6" name="Freeform 518">
              <a:extLst>
                <a:ext uri="{FF2B5EF4-FFF2-40B4-BE49-F238E27FC236}">
                  <a16:creationId xmlns:a16="http://schemas.microsoft.com/office/drawing/2014/main" id="{40E8E5C6-FD74-3158-0239-926D48D927AC}"/>
                </a:ext>
              </a:extLst>
            </p:cNvPr>
            <p:cNvSpPr/>
            <p:nvPr/>
          </p:nvSpPr>
          <p:spPr>
            <a:xfrm>
              <a:off x="2481544" y="442396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7" name="Freeform 519">
              <a:extLst>
                <a:ext uri="{FF2B5EF4-FFF2-40B4-BE49-F238E27FC236}">
                  <a16:creationId xmlns:a16="http://schemas.microsoft.com/office/drawing/2014/main" id="{0199FF7B-A035-885D-F30B-45DF65858C84}"/>
                </a:ext>
              </a:extLst>
            </p:cNvPr>
            <p:cNvSpPr/>
            <p:nvPr/>
          </p:nvSpPr>
          <p:spPr>
            <a:xfrm>
              <a:off x="2692427" y="456287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8" name="Freeform 520">
              <a:extLst>
                <a:ext uri="{FF2B5EF4-FFF2-40B4-BE49-F238E27FC236}">
                  <a16:creationId xmlns:a16="http://schemas.microsoft.com/office/drawing/2014/main" id="{921E22F9-DC14-91CA-9333-705CE2750502}"/>
                </a:ext>
              </a:extLst>
            </p:cNvPr>
            <p:cNvSpPr/>
            <p:nvPr/>
          </p:nvSpPr>
          <p:spPr>
            <a:xfrm>
              <a:off x="2707828" y="453607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29" name="Freeform 521">
              <a:extLst>
                <a:ext uri="{FF2B5EF4-FFF2-40B4-BE49-F238E27FC236}">
                  <a16:creationId xmlns:a16="http://schemas.microsoft.com/office/drawing/2014/main" id="{341691B7-38FA-ED14-36C3-874AB1522141}"/>
                </a:ext>
              </a:extLst>
            </p:cNvPr>
            <p:cNvSpPr/>
            <p:nvPr/>
          </p:nvSpPr>
          <p:spPr>
            <a:xfrm>
              <a:off x="2695697" y="4562874"/>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0" name="Freeform 522">
              <a:extLst>
                <a:ext uri="{FF2B5EF4-FFF2-40B4-BE49-F238E27FC236}">
                  <a16:creationId xmlns:a16="http://schemas.microsoft.com/office/drawing/2014/main" id="{128BBDF1-8FDE-97F1-D2A6-7A10338451C9}"/>
                </a:ext>
              </a:extLst>
            </p:cNvPr>
            <p:cNvSpPr/>
            <p:nvPr/>
          </p:nvSpPr>
          <p:spPr>
            <a:xfrm>
              <a:off x="2711098" y="453607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1" name="Freeform 523">
              <a:extLst>
                <a:ext uri="{FF2B5EF4-FFF2-40B4-BE49-F238E27FC236}">
                  <a16:creationId xmlns:a16="http://schemas.microsoft.com/office/drawing/2014/main" id="{22F2F0AC-FB4A-7E79-B028-2750F9944BE0}"/>
                </a:ext>
              </a:extLst>
            </p:cNvPr>
            <p:cNvSpPr/>
            <p:nvPr/>
          </p:nvSpPr>
          <p:spPr>
            <a:xfrm>
              <a:off x="2782855" y="46163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2" name="Freeform 524">
              <a:extLst>
                <a:ext uri="{FF2B5EF4-FFF2-40B4-BE49-F238E27FC236}">
                  <a16:creationId xmlns:a16="http://schemas.microsoft.com/office/drawing/2014/main" id="{AFB89959-516C-B194-1E6E-5880030E252A}"/>
                </a:ext>
              </a:extLst>
            </p:cNvPr>
            <p:cNvSpPr/>
            <p:nvPr/>
          </p:nvSpPr>
          <p:spPr>
            <a:xfrm>
              <a:off x="2798256" y="458951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3" name="Freeform 525">
              <a:extLst>
                <a:ext uri="{FF2B5EF4-FFF2-40B4-BE49-F238E27FC236}">
                  <a16:creationId xmlns:a16="http://schemas.microsoft.com/office/drawing/2014/main" id="{BB12E23F-BE38-58F9-2DBE-09EE7AD43664}"/>
                </a:ext>
              </a:extLst>
            </p:cNvPr>
            <p:cNvSpPr/>
            <p:nvPr/>
          </p:nvSpPr>
          <p:spPr>
            <a:xfrm>
              <a:off x="2980059" y="47118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4" name="Freeform 526">
              <a:extLst>
                <a:ext uri="{FF2B5EF4-FFF2-40B4-BE49-F238E27FC236}">
                  <a16:creationId xmlns:a16="http://schemas.microsoft.com/office/drawing/2014/main" id="{071EDA99-BA43-EDBC-E2BC-2AACF5196190}"/>
                </a:ext>
              </a:extLst>
            </p:cNvPr>
            <p:cNvSpPr/>
            <p:nvPr/>
          </p:nvSpPr>
          <p:spPr>
            <a:xfrm>
              <a:off x="2995459" y="468501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5" name="Freeform 527">
              <a:extLst>
                <a:ext uri="{FF2B5EF4-FFF2-40B4-BE49-F238E27FC236}">
                  <a16:creationId xmlns:a16="http://schemas.microsoft.com/office/drawing/2014/main" id="{93442F6B-547A-CB54-BAED-E02663A01002}"/>
                </a:ext>
              </a:extLst>
            </p:cNvPr>
            <p:cNvSpPr/>
            <p:nvPr/>
          </p:nvSpPr>
          <p:spPr>
            <a:xfrm>
              <a:off x="2989781" y="47332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6" name="Freeform 528">
              <a:extLst>
                <a:ext uri="{FF2B5EF4-FFF2-40B4-BE49-F238E27FC236}">
                  <a16:creationId xmlns:a16="http://schemas.microsoft.com/office/drawing/2014/main" id="{8EAD4ED6-9E15-1443-02FA-A1BD242AE364}"/>
                </a:ext>
              </a:extLst>
            </p:cNvPr>
            <p:cNvSpPr/>
            <p:nvPr/>
          </p:nvSpPr>
          <p:spPr>
            <a:xfrm>
              <a:off x="3005182" y="470642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7" name="Freeform 529">
              <a:extLst>
                <a:ext uri="{FF2B5EF4-FFF2-40B4-BE49-F238E27FC236}">
                  <a16:creationId xmlns:a16="http://schemas.microsoft.com/office/drawing/2014/main" id="{A4AEBA52-B06F-1F8B-07A3-0DC7CDC23EA5}"/>
                </a:ext>
              </a:extLst>
            </p:cNvPr>
            <p:cNvSpPr/>
            <p:nvPr/>
          </p:nvSpPr>
          <p:spPr>
            <a:xfrm>
              <a:off x="3238609" y="47332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8" name="Freeform 530">
              <a:extLst>
                <a:ext uri="{FF2B5EF4-FFF2-40B4-BE49-F238E27FC236}">
                  <a16:creationId xmlns:a16="http://schemas.microsoft.com/office/drawing/2014/main" id="{B37D45B8-43BD-CAA3-6624-622C4CD7F02B}"/>
                </a:ext>
              </a:extLst>
            </p:cNvPr>
            <p:cNvSpPr/>
            <p:nvPr/>
          </p:nvSpPr>
          <p:spPr>
            <a:xfrm>
              <a:off x="3254009" y="470642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39" name="Freeform 531">
              <a:extLst>
                <a:ext uri="{FF2B5EF4-FFF2-40B4-BE49-F238E27FC236}">
                  <a16:creationId xmlns:a16="http://schemas.microsoft.com/office/drawing/2014/main" id="{63241548-73FD-1E60-B8AB-45D4F2CA4FD2}"/>
                </a:ext>
              </a:extLst>
            </p:cNvPr>
            <p:cNvSpPr/>
            <p:nvPr/>
          </p:nvSpPr>
          <p:spPr>
            <a:xfrm>
              <a:off x="3519787" y="47332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0" name="Freeform 532">
              <a:extLst>
                <a:ext uri="{FF2B5EF4-FFF2-40B4-BE49-F238E27FC236}">
                  <a16:creationId xmlns:a16="http://schemas.microsoft.com/office/drawing/2014/main" id="{DD3028F2-B137-25F9-8163-1E3ED7C21F2B}"/>
                </a:ext>
              </a:extLst>
            </p:cNvPr>
            <p:cNvSpPr/>
            <p:nvPr/>
          </p:nvSpPr>
          <p:spPr>
            <a:xfrm>
              <a:off x="3535188" y="470642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1" name="Freeform 533">
              <a:extLst>
                <a:ext uri="{FF2B5EF4-FFF2-40B4-BE49-F238E27FC236}">
                  <a16:creationId xmlns:a16="http://schemas.microsoft.com/office/drawing/2014/main" id="{06E5A545-D7BB-165C-61AB-E245214AB913}"/>
                </a:ext>
              </a:extLst>
            </p:cNvPr>
            <p:cNvSpPr/>
            <p:nvPr/>
          </p:nvSpPr>
          <p:spPr>
            <a:xfrm>
              <a:off x="3949728" y="4808512"/>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2" name="Freeform 534">
              <a:extLst>
                <a:ext uri="{FF2B5EF4-FFF2-40B4-BE49-F238E27FC236}">
                  <a16:creationId xmlns:a16="http://schemas.microsoft.com/office/drawing/2014/main" id="{FB9B2CDB-E693-E1CE-AF19-931736D6ED0E}"/>
                </a:ext>
              </a:extLst>
            </p:cNvPr>
            <p:cNvSpPr/>
            <p:nvPr/>
          </p:nvSpPr>
          <p:spPr>
            <a:xfrm>
              <a:off x="3965043" y="478171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3" name="Freeform 535">
              <a:extLst>
                <a:ext uri="{FF2B5EF4-FFF2-40B4-BE49-F238E27FC236}">
                  <a16:creationId xmlns:a16="http://schemas.microsoft.com/office/drawing/2014/main" id="{E139CFD1-C293-7B10-981F-92F7FC4F7221}"/>
                </a:ext>
              </a:extLst>
            </p:cNvPr>
            <p:cNvSpPr/>
            <p:nvPr/>
          </p:nvSpPr>
          <p:spPr>
            <a:xfrm>
              <a:off x="4877324" y="48085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4" name="Freeform 536">
              <a:extLst>
                <a:ext uri="{FF2B5EF4-FFF2-40B4-BE49-F238E27FC236}">
                  <a16:creationId xmlns:a16="http://schemas.microsoft.com/office/drawing/2014/main" id="{2B0E1E03-C543-5A10-26A6-1D542BB166FA}"/>
                </a:ext>
              </a:extLst>
            </p:cNvPr>
            <p:cNvSpPr/>
            <p:nvPr/>
          </p:nvSpPr>
          <p:spPr>
            <a:xfrm>
              <a:off x="4892726" y="478171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5" name="Freeform 537">
              <a:extLst>
                <a:ext uri="{FF2B5EF4-FFF2-40B4-BE49-F238E27FC236}">
                  <a16:creationId xmlns:a16="http://schemas.microsoft.com/office/drawing/2014/main" id="{4B121994-4C12-55FB-9A3A-45E72754CF06}"/>
                </a:ext>
              </a:extLst>
            </p:cNvPr>
            <p:cNvSpPr/>
            <p:nvPr/>
          </p:nvSpPr>
          <p:spPr>
            <a:xfrm>
              <a:off x="4892726" y="4808512"/>
              <a:ext cx="2409" cy="1796"/>
            </a:xfrm>
            <a:custGeom>
              <a:avLst/>
              <a:gdLst>
                <a:gd name="connsiteX0" fmla="*/ 5020 w 5020"/>
                <a:gd name="connsiteY0" fmla="*/ 2143 h 2142"/>
                <a:gd name="connsiteX1" fmla="*/ 0 w 5020"/>
                <a:gd name="connsiteY1" fmla="*/ 0 h 2142"/>
              </a:gdLst>
              <a:ahLst/>
              <a:cxnLst>
                <a:cxn ang="0">
                  <a:pos x="connsiteX0" y="connsiteY0"/>
                </a:cxn>
                <a:cxn ang="0">
                  <a:pos x="connsiteX1" y="connsiteY1"/>
                </a:cxn>
              </a:cxnLst>
              <a:rect l="l" t="t" r="r" b="b"/>
              <a:pathLst>
                <a:path w="5020" h="2142">
                  <a:moveTo>
                    <a:pt x="5020" y="2143"/>
                  </a:moveTo>
                  <a:lnTo>
                    <a:pt x="0" y="0"/>
                  </a:lnTo>
                </a:path>
              </a:pathLst>
            </a:custGeom>
            <a:ln w="6350" cap="flat">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6" name="Freeform 538">
              <a:extLst>
                <a:ext uri="{FF2B5EF4-FFF2-40B4-BE49-F238E27FC236}">
                  <a16:creationId xmlns:a16="http://schemas.microsoft.com/office/drawing/2014/main" id="{882095DA-7118-C703-3D0F-20C1874917A9}"/>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7" name="Freeform 539">
              <a:extLst>
                <a:ext uri="{FF2B5EF4-FFF2-40B4-BE49-F238E27FC236}">
                  <a16:creationId xmlns:a16="http://schemas.microsoft.com/office/drawing/2014/main" id="{97A9C9E2-4AB0-08A0-04E5-1701914BBB7D}"/>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8" name="Freeform 540">
              <a:extLst>
                <a:ext uri="{FF2B5EF4-FFF2-40B4-BE49-F238E27FC236}">
                  <a16:creationId xmlns:a16="http://schemas.microsoft.com/office/drawing/2014/main" id="{6D94133C-F6FE-EF91-B3E0-AD86B1FE700D}"/>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49" name="Freeform 541">
              <a:extLst>
                <a:ext uri="{FF2B5EF4-FFF2-40B4-BE49-F238E27FC236}">
                  <a16:creationId xmlns:a16="http://schemas.microsoft.com/office/drawing/2014/main" id="{4922A08A-E068-101E-02FC-54BE7A7B5BA6}"/>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0" name="Freeform 542">
              <a:extLst>
                <a:ext uri="{FF2B5EF4-FFF2-40B4-BE49-F238E27FC236}">
                  <a16:creationId xmlns:a16="http://schemas.microsoft.com/office/drawing/2014/main" id="{61343C9C-8647-D7D1-6D9D-560C9B19DC8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1" name="Freeform 543">
              <a:extLst>
                <a:ext uri="{FF2B5EF4-FFF2-40B4-BE49-F238E27FC236}">
                  <a16:creationId xmlns:a16="http://schemas.microsoft.com/office/drawing/2014/main" id="{50031101-7BE3-DEF8-5CE4-D2166599A883}"/>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2" name="Freeform 544">
              <a:extLst>
                <a:ext uri="{FF2B5EF4-FFF2-40B4-BE49-F238E27FC236}">
                  <a16:creationId xmlns:a16="http://schemas.microsoft.com/office/drawing/2014/main" id="{254AC2C4-222F-E2A8-622C-D6FF29557D68}"/>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3" name="Freeform 545">
              <a:extLst>
                <a:ext uri="{FF2B5EF4-FFF2-40B4-BE49-F238E27FC236}">
                  <a16:creationId xmlns:a16="http://schemas.microsoft.com/office/drawing/2014/main" id="{63C33453-2FEE-3C69-F219-0113BCD7A10E}"/>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4" name="Freeform 546">
              <a:extLst>
                <a:ext uri="{FF2B5EF4-FFF2-40B4-BE49-F238E27FC236}">
                  <a16:creationId xmlns:a16="http://schemas.microsoft.com/office/drawing/2014/main" id="{B52DBF31-0AED-746E-7820-CC100A906D86}"/>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5" name="Freeform 547">
              <a:extLst>
                <a:ext uri="{FF2B5EF4-FFF2-40B4-BE49-F238E27FC236}">
                  <a16:creationId xmlns:a16="http://schemas.microsoft.com/office/drawing/2014/main" id="{42ABF597-9DBE-E675-5E6D-50127D85D109}"/>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6" name="Freeform 548">
              <a:extLst>
                <a:ext uri="{FF2B5EF4-FFF2-40B4-BE49-F238E27FC236}">
                  <a16:creationId xmlns:a16="http://schemas.microsoft.com/office/drawing/2014/main" id="{0C6911E8-86E3-E33D-6A69-E2E10AB751FA}"/>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7" name="Freeform 549">
              <a:extLst>
                <a:ext uri="{FF2B5EF4-FFF2-40B4-BE49-F238E27FC236}">
                  <a16:creationId xmlns:a16="http://schemas.microsoft.com/office/drawing/2014/main" id="{19756D01-8F3D-2280-ADCE-BA8993D81DA6}"/>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8" name="Freeform 550">
              <a:extLst>
                <a:ext uri="{FF2B5EF4-FFF2-40B4-BE49-F238E27FC236}">
                  <a16:creationId xmlns:a16="http://schemas.microsoft.com/office/drawing/2014/main" id="{8075F66B-07FC-41F7-AB66-B64D3A313413}"/>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59" name="Freeform 551">
              <a:extLst>
                <a:ext uri="{FF2B5EF4-FFF2-40B4-BE49-F238E27FC236}">
                  <a16:creationId xmlns:a16="http://schemas.microsoft.com/office/drawing/2014/main" id="{C2024601-8E1E-BD82-FFA0-B4B7F8DCA8D1}"/>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0" name="Freeform 552">
              <a:extLst>
                <a:ext uri="{FF2B5EF4-FFF2-40B4-BE49-F238E27FC236}">
                  <a16:creationId xmlns:a16="http://schemas.microsoft.com/office/drawing/2014/main" id="{0ED26A44-456D-E93F-4CBD-6F7E1741D53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1" name="Freeform 553">
              <a:extLst>
                <a:ext uri="{FF2B5EF4-FFF2-40B4-BE49-F238E27FC236}">
                  <a16:creationId xmlns:a16="http://schemas.microsoft.com/office/drawing/2014/main" id="{D6CE2ABA-AD82-D853-CAE9-A50F6A86758B}"/>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2" name="Freeform 554">
              <a:extLst>
                <a:ext uri="{FF2B5EF4-FFF2-40B4-BE49-F238E27FC236}">
                  <a16:creationId xmlns:a16="http://schemas.microsoft.com/office/drawing/2014/main" id="{8732451A-246A-1CB6-4E2B-7735DAD7E307}"/>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3" name="Freeform 555">
              <a:extLst>
                <a:ext uri="{FF2B5EF4-FFF2-40B4-BE49-F238E27FC236}">
                  <a16:creationId xmlns:a16="http://schemas.microsoft.com/office/drawing/2014/main" id="{3DB69EF6-B8B8-8A40-F6A8-F951E1E677AE}"/>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4" name="Freeform 556">
              <a:extLst>
                <a:ext uri="{FF2B5EF4-FFF2-40B4-BE49-F238E27FC236}">
                  <a16:creationId xmlns:a16="http://schemas.microsoft.com/office/drawing/2014/main" id="{95DD99D0-BAA0-4BD9-5E35-BAE8280DC37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5" name="Freeform 557">
              <a:extLst>
                <a:ext uri="{FF2B5EF4-FFF2-40B4-BE49-F238E27FC236}">
                  <a16:creationId xmlns:a16="http://schemas.microsoft.com/office/drawing/2014/main" id="{6D62EF9F-37EF-054C-92A0-EAF5BD6C4CD6}"/>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6" name="Freeform 558">
              <a:extLst>
                <a:ext uri="{FF2B5EF4-FFF2-40B4-BE49-F238E27FC236}">
                  <a16:creationId xmlns:a16="http://schemas.microsoft.com/office/drawing/2014/main" id="{2D75E71F-6CBA-7281-A66F-CA998B6635F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7" name="Freeform 559">
              <a:extLst>
                <a:ext uri="{FF2B5EF4-FFF2-40B4-BE49-F238E27FC236}">
                  <a16:creationId xmlns:a16="http://schemas.microsoft.com/office/drawing/2014/main" id="{4DD8E883-6803-CED5-09EF-7AD94CA8D436}"/>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8" name="Freeform 560">
              <a:extLst>
                <a:ext uri="{FF2B5EF4-FFF2-40B4-BE49-F238E27FC236}">
                  <a16:creationId xmlns:a16="http://schemas.microsoft.com/office/drawing/2014/main" id="{654935EA-94C8-BF55-9BE5-160E60AF7A2C}"/>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69" name="Freeform 561">
              <a:extLst>
                <a:ext uri="{FF2B5EF4-FFF2-40B4-BE49-F238E27FC236}">
                  <a16:creationId xmlns:a16="http://schemas.microsoft.com/office/drawing/2014/main" id="{AA9B8A52-A903-AD19-F46C-B1BC5751601A}"/>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0" name="Freeform 562">
              <a:extLst>
                <a:ext uri="{FF2B5EF4-FFF2-40B4-BE49-F238E27FC236}">
                  <a16:creationId xmlns:a16="http://schemas.microsoft.com/office/drawing/2014/main" id="{5E1EDFB1-01D9-4940-A2A4-0762CBA93296}"/>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1" name="Freeform 563">
              <a:extLst>
                <a:ext uri="{FF2B5EF4-FFF2-40B4-BE49-F238E27FC236}">
                  <a16:creationId xmlns:a16="http://schemas.microsoft.com/office/drawing/2014/main" id="{F02FD98A-787D-1DF7-1993-49D301C5D4DD}"/>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2" name="Freeform 564">
              <a:extLst>
                <a:ext uri="{FF2B5EF4-FFF2-40B4-BE49-F238E27FC236}">
                  <a16:creationId xmlns:a16="http://schemas.microsoft.com/office/drawing/2014/main" id="{F68237C6-2500-1A0D-770A-A7B5C30ED8C1}"/>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3" name="Freeform 565">
              <a:extLst>
                <a:ext uri="{FF2B5EF4-FFF2-40B4-BE49-F238E27FC236}">
                  <a16:creationId xmlns:a16="http://schemas.microsoft.com/office/drawing/2014/main" id="{A5CDDB12-6F07-90A4-F799-2AF163060C83}"/>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4" name="Freeform 566">
              <a:extLst>
                <a:ext uri="{FF2B5EF4-FFF2-40B4-BE49-F238E27FC236}">
                  <a16:creationId xmlns:a16="http://schemas.microsoft.com/office/drawing/2014/main" id="{4729B7B3-ECDF-3C45-1581-E08F3706C48F}"/>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5" name="Freeform 567">
              <a:extLst>
                <a:ext uri="{FF2B5EF4-FFF2-40B4-BE49-F238E27FC236}">
                  <a16:creationId xmlns:a16="http://schemas.microsoft.com/office/drawing/2014/main" id="{6B117914-3870-2DB9-992F-337EA92D5A8D}"/>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6" name="Freeform 568">
              <a:extLst>
                <a:ext uri="{FF2B5EF4-FFF2-40B4-BE49-F238E27FC236}">
                  <a16:creationId xmlns:a16="http://schemas.microsoft.com/office/drawing/2014/main" id="{15FB1C8B-892D-2DA4-43F1-E8F182C65FB2}"/>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7" name="Freeform 569">
              <a:extLst>
                <a:ext uri="{FF2B5EF4-FFF2-40B4-BE49-F238E27FC236}">
                  <a16:creationId xmlns:a16="http://schemas.microsoft.com/office/drawing/2014/main" id="{BD9F41D3-53EA-E319-8475-E34710545DBB}"/>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8" name="Freeform 570">
              <a:extLst>
                <a:ext uri="{FF2B5EF4-FFF2-40B4-BE49-F238E27FC236}">
                  <a16:creationId xmlns:a16="http://schemas.microsoft.com/office/drawing/2014/main" id="{1D09226F-3A78-DA51-E162-84F153E76C1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79" name="Freeform 571">
              <a:extLst>
                <a:ext uri="{FF2B5EF4-FFF2-40B4-BE49-F238E27FC236}">
                  <a16:creationId xmlns:a16="http://schemas.microsoft.com/office/drawing/2014/main" id="{85C8E0B3-0C60-7821-7DCB-838D1C620751}"/>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0" name="Freeform 572">
              <a:extLst>
                <a:ext uri="{FF2B5EF4-FFF2-40B4-BE49-F238E27FC236}">
                  <a16:creationId xmlns:a16="http://schemas.microsoft.com/office/drawing/2014/main" id="{E7CBB3A8-C374-5A01-F719-CE5CA81902D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1" name="Freeform 573">
              <a:extLst>
                <a:ext uri="{FF2B5EF4-FFF2-40B4-BE49-F238E27FC236}">
                  <a16:creationId xmlns:a16="http://schemas.microsoft.com/office/drawing/2014/main" id="{3AF6BEB5-F66A-A325-8D2A-9510EC4504D2}"/>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2" name="Freeform 574">
              <a:extLst>
                <a:ext uri="{FF2B5EF4-FFF2-40B4-BE49-F238E27FC236}">
                  <a16:creationId xmlns:a16="http://schemas.microsoft.com/office/drawing/2014/main" id="{ABC7DD4F-F9AC-86F3-EF36-2B38C7697A23}"/>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3" name="Freeform 575">
              <a:extLst>
                <a:ext uri="{FF2B5EF4-FFF2-40B4-BE49-F238E27FC236}">
                  <a16:creationId xmlns:a16="http://schemas.microsoft.com/office/drawing/2014/main" id="{55DCFC43-F0AB-42FF-63F9-3FDDC155478A}"/>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4" name="Freeform 576">
              <a:extLst>
                <a:ext uri="{FF2B5EF4-FFF2-40B4-BE49-F238E27FC236}">
                  <a16:creationId xmlns:a16="http://schemas.microsoft.com/office/drawing/2014/main" id="{DF4E2134-AB39-A7FA-D717-5B7753E019F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5" name="Freeform 577">
              <a:extLst>
                <a:ext uri="{FF2B5EF4-FFF2-40B4-BE49-F238E27FC236}">
                  <a16:creationId xmlns:a16="http://schemas.microsoft.com/office/drawing/2014/main" id="{281BDB6D-5941-9EA4-79C1-53A12D8FD251}"/>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6" name="Freeform 578">
              <a:extLst>
                <a:ext uri="{FF2B5EF4-FFF2-40B4-BE49-F238E27FC236}">
                  <a16:creationId xmlns:a16="http://schemas.microsoft.com/office/drawing/2014/main" id="{3ECE1AA2-EC75-3FDB-5081-2025FFF18B8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7" name="Freeform 579">
              <a:extLst>
                <a:ext uri="{FF2B5EF4-FFF2-40B4-BE49-F238E27FC236}">
                  <a16:creationId xmlns:a16="http://schemas.microsoft.com/office/drawing/2014/main" id="{C6F90CFD-7E51-95D6-B1C7-A906929FC22D}"/>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8" name="Freeform 580">
              <a:extLst>
                <a:ext uri="{FF2B5EF4-FFF2-40B4-BE49-F238E27FC236}">
                  <a16:creationId xmlns:a16="http://schemas.microsoft.com/office/drawing/2014/main" id="{F0CFB2BC-5557-10B5-4493-7B3A428357BA}"/>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89" name="Freeform 581">
              <a:extLst>
                <a:ext uri="{FF2B5EF4-FFF2-40B4-BE49-F238E27FC236}">
                  <a16:creationId xmlns:a16="http://schemas.microsoft.com/office/drawing/2014/main" id="{F3DB930A-B1F5-5AA2-DE0A-705AC5619D5B}"/>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0" name="Freeform 582">
              <a:extLst>
                <a:ext uri="{FF2B5EF4-FFF2-40B4-BE49-F238E27FC236}">
                  <a16:creationId xmlns:a16="http://schemas.microsoft.com/office/drawing/2014/main" id="{F3C967BC-6825-9B9E-0B7E-4F9D1D042AF2}"/>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1" name="Freeform 583">
              <a:extLst>
                <a:ext uri="{FF2B5EF4-FFF2-40B4-BE49-F238E27FC236}">
                  <a16:creationId xmlns:a16="http://schemas.microsoft.com/office/drawing/2014/main" id="{FF150C3D-6395-764B-AF3C-C5E3B53EE392}"/>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2" name="Freeform 584">
              <a:extLst>
                <a:ext uri="{FF2B5EF4-FFF2-40B4-BE49-F238E27FC236}">
                  <a16:creationId xmlns:a16="http://schemas.microsoft.com/office/drawing/2014/main" id="{7F95903B-C234-B921-4F2E-E39DBA337718}"/>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3" name="Freeform 585">
              <a:extLst>
                <a:ext uri="{FF2B5EF4-FFF2-40B4-BE49-F238E27FC236}">
                  <a16:creationId xmlns:a16="http://schemas.microsoft.com/office/drawing/2014/main" id="{F9E52BA3-F5AA-0785-B8E9-884650B8A0CA}"/>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4" name="Freeform 586">
              <a:extLst>
                <a:ext uri="{FF2B5EF4-FFF2-40B4-BE49-F238E27FC236}">
                  <a16:creationId xmlns:a16="http://schemas.microsoft.com/office/drawing/2014/main" id="{8926EF64-76A2-D862-EFFF-C6B708B2BD69}"/>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5" name="Freeform 587">
              <a:extLst>
                <a:ext uri="{FF2B5EF4-FFF2-40B4-BE49-F238E27FC236}">
                  <a16:creationId xmlns:a16="http://schemas.microsoft.com/office/drawing/2014/main" id="{F351357A-E87B-9202-969A-24B709BBA7DC}"/>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6" name="Freeform 588">
              <a:extLst>
                <a:ext uri="{FF2B5EF4-FFF2-40B4-BE49-F238E27FC236}">
                  <a16:creationId xmlns:a16="http://schemas.microsoft.com/office/drawing/2014/main" id="{67014F5D-13AC-A19B-7D0D-C2035A5F1D37}"/>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7" name="Freeform 589">
              <a:extLst>
                <a:ext uri="{FF2B5EF4-FFF2-40B4-BE49-F238E27FC236}">
                  <a16:creationId xmlns:a16="http://schemas.microsoft.com/office/drawing/2014/main" id="{7CA7F3A3-125F-8EAC-87A9-096281E8C9E3}"/>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8" name="Freeform 590">
              <a:extLst>
                <a:ext uri="{FF2B5EF4-FFF2-40B4-BE49-F238E27FC236}">
                  <a16:creationId xmlns:a16="http://schemas.microsoft.com/office/drawing/2014/main" id="{9E961626-E20C-1406-5FB9-4818755E584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499" name="Freeform 591">
              <a:extLst>
                <a:ext uri="{FF2B5EF4-FFF2-40B4-BE49-F238E27FC236}">
                  <a16:creationId xmlns:a16="http://schemas.microsoft.com/office/drawing/2014/main" id="{FD376D6A-C7DD-CEDB-B43D-FD3E3B34698E}"/>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0" name="Freeform 592">
              <a:extLst>
                <a:ext uri="{FF2B5EF4-FFF2-40B4-BE49-F238E27FC236}">
                  <a16:creationId xmlns:a16="http://schemas.microsoft.com/office/drawing/2014/main" id="{F16228E3-4275-03FF-54DC-E395BB330FC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1" name="Freeform 593">
              <a:extLst>
                <a:ext uri="{FF2B5EF4-FFF2-40B4-BE49-F238E27FC236}">
                  <a16:creationId xmlns:a16="http://schemas.microsoft.com/office/drawing/2014/main" id="{2A5F5ACD-8FCF-73CD-DADB-D152AEBCE000}"/>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2" name="Freeform 594">
              <a:extLst>
                <a:ext uri="{FF2B5EF4-FFF2-40B4-BE49-F238E27FC236}">
                  <a16:creationId xmlns:a16="http://schemas.microsoft.com/office/drawing/2014/main" id="{EB5691CD-6455-F4EE-C05E-D6A82AD28E9F}"/>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3" name="Freeform 595">
              <a:extLst>
                <a:ext uri="{FF2B5EF4-FFF2-40B4-BE49-F238E27FC236}">
                  <a16:creationId xmlns:a16="http://schemas.microsoft.com/office/drawing/2014/main" id="{D1EF9B91-3D69-E2D2-8CBF-9E47EC1F7E13}"/>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4" name="Freeform 596">
              <a:extLst>
                <a:ext uri="{FF2B5EF4-FFF2-40B4-BE49-F238E27FC236}">
                  <a16:creationId xmlns:a16="http://schemas.microsoft.com/office/drawing/2014/main" id="{AC855EE5-4313-5C01-346D-9FC53BA6E266}"/>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5" name="Freeform 597">
              <a:extLst>
                <a:ext uri="{FF2B5EF4-FFF2-40B4-BE49-F238E27FC236}">
                  <a16:creationId xmlns:a16="http://schemas.microsoft.com/office/drawing/2014/main" id="{A4618581-24AE-FF9C-BC6C-AB09E9DF0A37}"/>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6" name="Freeform 598">
              <a:extLst>
                <a:ext uri="{FF2B5EF4-FFF2-40B4-BE49-F238E27FC236}">
                  <a16:creationId xmlns:a16="http://schemas.microsoft.com/office/drawing/2014/main" id="{7FC3B7A3-8A72-0DEE-424D-F869965C6533}"/>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7" name="Freeform 599">
              <a:extLst>
                <a:ext uri="{FF2B5EF4-FFF2-40B4-BE49-F238E27FC236}">
                  <a16:creationId xmlns:a16="http://schemas.microsoft.com/office/drawing/2014/main" id="{5C9C936D-0DF4-462A-20D1-B9C16CA2D232}"/>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8" name="Freeform 600">
              <a:extLst>
                <a:ext uri="{FF2B5EF4-FFF2-40B4-BE49-F238E27FC236}">
                  <a16:creationId xmlns:a16="http://schemas.microsoft.com/office/drawing/2014/main" id="{7A9A88E4-E44A-917B-772E-B70FE17895D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09" name="Freeform 601">
              <a:extLst>
                <a:ext uri="{FF2B5EF4-FFF2-40B4-BE49-F238E27FC236}">
                  <a16:creationId xmlns:a16="http://schemas.microsoft.com/office/drawing/2014/main" id="{45EF9D6E-3CF2-8815-B0D6-611EF94FA5B5}"/>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0" name="Freeform 602">
              <a:extLst>
                <a:ext uri="{FF2B5EF4-FFF2-40B4-BE49-F238E27FC236}">
                  <a16:creationId xmlns:a16="http://schemas.microsoft.com/office/drawing/2014/main" id="{9B88E37A-2257-AFFD-8B26-C7251BDEDBC0}"/>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1" name="Freeform 603">
              <a:extLst>
                <a:ext uri="{FF2B5EF4-FFF2-40B4-BE49-F238E27FC236}">
                  <a16:creationId xmlns:a16="http://schemas.microsoft.com/office/drawing/2014/main" id="{7387F36D-C4A0-389A-8C3E-18099DD625D6}"/>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2" name="Freeform 604">
              <a:extLst>
                <a:ext uri="{FF2B5EF4-FFF2-40B4-BE49-F238E27FC236}">
                  <a16:creationId xmlns:a16="http://schemas.microsoft.com/office/drawing/2014/main" id="{E0CE8D4C-6DAB-2AA9-5FFA-84207E07241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3" name="Freeform 605">
              <a:extLst>
                <a:ext uri="{FF2B5EF4-FFF2-40B4-BE49-F238E27FC236}">
                  <a16:creationId xmlns:a16="http://schemas.microsoft.com/office/drawing/2014/main" id="{40B33780-7FC3-6781-71F3-E009C7F25169}"/>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4" name="Freeform 606">
              <a:extLst>
                <a:ext uri="{FF2B5EF4-FFF2-40B4-BE49-F238E27FC236}">
                  <a16:creationId xmlns:a16="http://schemas.microsoft.com/office/drawing/2014/main" id="{5232476E-8CC9-1E91-EAC4-16EED4581BE6}"/>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5" name="Freeform 607">
              <a:extLst>
                <a:ext uri="{FF2B5EF4-FFF2-40B4-BE49-F238E27FC236}">
                  <a16:creationId xmlns:a16="http://schemas.microsoft.com/office/drawing/2014/main" id="{8DA45F0D-ECA0-805B-89CF-D4123F044507}"/>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6" name="Freeform 608">
              <a:extLst>
                <a:ext uri="{FF2B5EF4-FFF2-40B4-BE49-F238E27FC236}">
                  <a16:creationId xmlns:a16="http://schemas.microsoft.com/office/drawing/2014/main" id="{ECBF6FC0-4497-C783-8C68-209ACD2A338A}"/>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7" name="Freeform 609">
              <a:extLst>
                <a:ext uri="{FF2B5EF4-FFF2-40B4-BE49-F238E27FC236}">
                  <a16:creationId xmlns:a16="http://schemas.microsoft.com/office/drawing/2014/main" id="{3F317C7F-A324-ACF0-5D41-99B09496C640}"/>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8" name="Freeform 610">
              <a:extLst>
                <a:ext uri="{FF2B5EF4-FFF2-40B4-BE49-F238E27FC236}">
                  <a16:creationId xmlns:a16="http://schemas.microsoft.com/office/drawing/2014/main" id="{84FB9BAC-955D-3364-42A5-E03CC4FCC763}"/>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19" name="Freeform 611">
              <a:extLst>
                <a:ext uri="{FF2B5EF4-FFF2-40B4-BE49-F238E27FC236}">
                  <a16:creationId xmlns:a16="http://schemas.microsoft.com/office/drawing/2014/main" id="{41DCCE02-DEAA-EDD8-ED7D-69CE6B71DAF2}"/>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0" name="Freeform 612">
              <a:extLst>
                <a:ext uri="{FF2B5EF4-FFF2-40B4-BE49-F238E27FC236}">
                  <a16:creationId xmlns:a16="http://schemas.microsoft.com/office/drawing/2014/main" id="{A3B99C29-A33A-C92D-B789-BAE08D67A4DB}"/>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1" name="Freeform 613">
              <a:extLst>
                <a:ext uri="{FF2B5EF4-FFF2-40B4-BE49-F238E27FC236}">
                  <a16:creationId xmlns:a16="http://schemas.microsoft.com/office/drawing/2014/main" id="{97F0F591-E648-C544-4B5B-CB32AC029087}"/>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2" name="Freeform 614">
              <a:extLst>
                <a:ext uri="{FF2B5EF4-FFF2-40B4-BE49-F238E27FC236}">
                  <a16:creationId xmlns:a16="http://schemas.microsoft.com/office/drawing/2014/main" id="{6F9B3F43-7727-E522-A255-E5A5FA149D7E}"/>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3" name="Freeform 615">
              <a:extLst>
                <a:ext uri="{FF2B5EF4-FFF2-40B4-BE49-F238E27FC236}">
                  <a16:creationId xmlns:a16="http://schemas.microsoft.com/office/drawing/2014/main" id="{04E498A4-4C85-4398-05C6-DEA7700289D4}"/>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4" name="Freeform 616">
              <a:extLst>
                <a:ext uri="{FF2B5EF4-FFF2-40B4-BE49-F238E27FC236}">
                  <a16:creationId xmlns:a16="http://schemas.microsoft.com/office/drawing/2014/main" id="{38D4021C-6F57-CF7C-A0EE-40BB486E99B8}"/>
                </a:ext>
              </a:extLst>
            </p:cNvPr>
            <p:cNvSpPr/>
            <p:nvPr/>
          </p:nvSpPr>
          <p:spPr>
            <a:xfrm>
              <a:off x="1629060" y="291735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5" name="Freeform 617">
              <a:extLst>
                <a:ext uri="{FF2B5EF4-FFF2-40B4-BE49-F238E27FC236}">
                  <a16:creationId xmlns:a16="http://schemas.microsoft.com/office/drawing/2014/main" id="{7E439502-1FC4-7570-20A4-D793BE3367D0}"/>
                </a:ext>
              </a:extLst>
            </p:cNvPr>
            <p:cNvSpPr/>
            <p:nvPr/>
          </p:nvSpPr>
          <p:spPr>
            <a:xfrm>
              <a:off x="1644461" y="2890706"/>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6" name="Freeform 618">
              <a:extLst>
                <a:ext uri="{FF2B5EF4-FFF2-40B4-BE49-F238E27FC236}">
                  <a16:creationId xmlns:a16="http://schemas.microsoft.com/office/drawing/2014/main" id="{A39391D3-3181-EDBE-8F2C-987931CE930E}"/>
                </a:ext>
              </a:extLst>
            </p:cNvPr>
            <p:cNvSpPr/>
            <p:nvPr/>
          </p:nvSpPr>
          <p:spPr>
            <a:xfrm>
              <a:off x="1703398" y="298007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7" name="Freeform 619">
              <a:extLst>
                <a:ext uri="{FF2B5EF4-FFF2-40B4-BE49-F238E27FC236}">
                  <a16:creationId xmlns:a16="http://schemas.microsoft.com/office/drawing/2014/main" id="{2AC8FCB8-4650-4A09-5424-793C756E2CFE}"/>
                </a:ext>
              </a:extLst>
            </p:cNvPr>
            <p:cNvSpPr/>
            <p:nvPr/>
          </p:nvSpPr>
          <p:spPr>
            <a:xfrm>
              <a:off x="1718800" y="2953276"/>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8" name="Freeform 620">
              <a:extLst>
                <a:ext uri="{FF2B5EF4-FFF2-40B4-BE49-F238E27FC236}">
                  <a16:creationId xmlns:a16="http://schemas.microsoft.com/office/drawing/2014/main" id="{D9E0AF53-F6FF-7B8C-F3E3-1AC4824D931B}"/>
                </a:ext>
              </a:extLst>
            </p:cNvPr>
            <p:cNvSpPr/>
            <p:nvPr/>
          </p:nvSpPr>
          <p:spPr>
            <a:xfrm>
              <a:off x="1755108" y="300686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29" name="Freeform 621">
              <a:extLst>
                <a:ext uri="{FF2B5EF4-FFF2-40B4-BE49-F238E27FC236}">
                  <a16:creationId xmlns:a16="http://schemas.microsoft.com/office/drawing/2014/main" id="{E9CB38F5-DEB6-D852-EBEC-439146D5C73D}"/>
                </a:ext>
              </a:extLst>
            </p:cNvPr>
            <p:cNvSpPr/>
            <p:nvPr/>
          </p:nvSpPr>
          <p:spPr>
            <a:xfrm>
              <a:off x="1770510" y="2980220"/>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0" name="Freeform 622">
              <a:extLst>
                <a:ext uri="{FF2B5EF4-FFF2-40B4-BE49-F238E27FC236}">
                  <a16:creationId xmlns:a16="http://schemas.microsoft.com/office/drawing/2014/main" id="{A9813018-D10F-9801-3DDB-BE14B292236F}"/>
                </a:ext>
              </a:extLst>
            </p:cNvPr>
            <p:cNvSpPr/>
            <p:nvPr/>
          </p:nvSpPr>
          <p:spPr>
            <a:xfrm>
              <a:off x="1755108" y="300686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1" name="Freeform 623">
              <a:extLst>
                <a:ext uri="{FF2B5EF4-FFF2-40B4-BE49-F238E27FC236}">
                  <a16:creationId xmlns:a16="http://schemas.microsoft.com/office/drawing/2014/main" id="{36115BAA-4238-6D7A-0BBE-1D641964CA10}"/>
                </a:ext>
              </a:extLst>
            </p:cNvPr>
            <p:cNvSpPr/>
            <p:nvPr/>
          </p:nvSpPr>
          <p:spPr>
            <a:xfrm>
              <a:off x="1770510" y="2980220"/>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2" name="Freeform 624">
              <a:extLst>
                <a:ext uri="{FF2B5EF4-FFF2-40B4-BE49-F238E27FC236}">
                  <a16:creationId xmlns:a16="http://schemas.microsoft.com/office/drawing/2014/main" id="{F2E13868-9643-3076-DFC5-6829BE692C10}"/>
                </a:ext>
              </a:extLst>
            </p:cNvPr>
            <p:cNvSpPr/>
            <p:nvPr/>
          </p:nvSpPr>
          <p:spPr>
            <a:xfrm>
              <a:off x="1758378" y="303410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3" name="Freeform 625">
              <a:extLst>
                <a:ext uri="{FF2B5EF4-FFF2-40B4-BE49-F238E27FC236}">
                  <a16:creationId xmlns:a16="http://schemas.microsoft.com/office/drawing/2014/main" id="{85E8928B-8ADF-733B-9EFC-096AF49A51E9}"/>
                </a:ext>
              </a:extLst>
            </p:cNvPr>
            <p:cNvSpPr/>
            <p:nvPr/>
          </p:nvSpPr>
          <p:spPr>
            <a:xfrm>
              <a:off x="1773693" y="300731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4" name="Freeform 626">
              <a:extLst>
                <a:ext uri="{FF2B5EF4-FFF2-40B4-BE49-F238E27FC236}">
                  <a16:creationId xmlns:a16="http://schemas.microsoft.com/office/drawing/2014/main" id="{C266247C-3EA8-1508-7317-D68E27EBC102}"/>
                </a:ext>
              </a:extLst>
            </p:cNvPr>
            <p:cNvSpPr/>
            <p:nvPr/>
          </p:nvSpPr>
          <p:spPr>
            <a:xfrm>
              <a:off x="1761648" y="303410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5" name="Freeform 627">
              <a:extLst>
                <a:ext uri="{FF2B5EF4-FFF2-40B4-BE49-F238E27FC236}">
                  <a16:creationId xmlns:a16="http://schemas.microsoft.com/office/drawing/2014/main" id="{32104B28-3EAB-133D-5C5B-B5148A4BD2F3}"/>
                </a:ext>
              </a:extLst>
            </p:cNvPr>
            <p:cNvSpPr/>
            <p:nvPr/>
          </p:nvSpPr>
          <p:spPr>
            <a:xfrm>
              <a:off x="1777049" y="300731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6" name="Freeform 628">
              <a:extLst>
                <a:ext uri="{FF2B5EF4-FFF2-40B4-BE49-F238E27FC236}">
                  <a16:creationId xmlns:a16="http://schemas.microsoft.com/office/drawing/2014/main" id="{DCC64A96-321B-B5FC-4A72-9BFDD872EB5A}"/>
                </a:ext>
              </a:extLst>
            </p:cNvPr>
            <p:cNvSpPr/>
            <p:nvPr/>
          </p:nvSpPr>
          <p:spPr>
            <a:xfrm>
              <a:off x="1761648" y="303410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7" name="Freeform 629">
              <a:extLst>
                <a:ext uri="{FF2B5EF4-FFF2-40B4-BE49-F238E27FC236}">
                  <a16:creationId xmlns:a16="http://schemas.microsoft.com/office/drawing/2014/main" id="{5A89FBE1-2818-185A-6203-17D9CC9658DE}"/>
                </a:ext>
              </a:extLst>
            </p:cNvPr>
            <p:cNvSpPr/>
            <p:nvPr/>
          </p:nvSpPr>
          <p:spPr>
            <a:xfrm>
              <a:off x="1777049" y="300731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8" name="Freeform 630">
              <a:extLst>
                <a:ext uri="{FF2B5EF4-FFF2-40B4-BE49-F238E27FC236}">
                  <a16:creationId xmlns:a16="http://schemas.microsoft.com/office/drawing/2014/main" id="{E58D01C8-68BB-F2A6-DB30-F2502BE39502}"/>
                </a:ext>
              </a:extLst>
            </p:cNvPr>
            <p:cNvSpPr/>
            <p:nvPr/>
          </p:nvSpPr>
          <p:spPr>
            <a:xfrm>
              <a:off x="1768015" y="312601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39" name="Freeform 631">
              <a:extLst>
                <a:ext uri="{FF2B5EF4-FFF2-40B4-BE49-F238E27FC236}">
                  <a16:creationId xmlns:a16="http://schemas.microsoft.com/office/drawing/2014/main" id="{6320017D-4794-8AED-06E6-64FE71A4F203}"/>
                </a:ext>
              </a:extLst>
            </p:cNvPr>
            <p:cNvSpPr/>
            <p:nvPr/>
          </p:nvSpPr>
          <p:spPr>
            <a:xfrm>
              <a:off x="1783416" y="3099372"/>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0" name="Freeform 632">
              <a:extLst>
                <a:ext uri="{FF2B5EF4-FFF2-40B4-BE49-F238E27FC236}">
                  <a16:creationId xmlns:a16="http://schemas.microsoft.com/office/drawing/2014/main" id="{DCEA3A68-2CD1-B3C5-E9EF-4E9966F2CE0F}"/>
                </a:ext>
              </a:extLst>
            </p:cNvPr>
            <p:cNvSpPr/>
            <p:nvPr/>
          </p:nvSpPr>
          <p:spPr>
            <a:xfrm>
              <a:off x="1768015" y="312601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1" name="Freeform 633">
              <a:extLst>
                <a:ext uri="{FF2B5EF4-FFF2-40B4-BE49-F238E27FC236}">
                  <a16:creationId xmlns:a16="http://schemas.microsoft.com/office/drawing/2014/main" id="{9ED1456C-ECBC-F609-CF0C-30D164408EAC}"/>
                </a:ext>
              </a:extLst>
            </p:cNvPr>
            <p:cNvSpPr/>
            <p:nvPr/>
          </p:nvSpPr>
          <p:spPr>
            <a:xfrm>
              <a:off x="1783416" y="3099372"/>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2" name="Freeform 634">
              <a:extLst>
                <a:ext uri="{FF2B5EF4-FFF2-40B4-BE49-F238E27FC236}">
                  <a16:creationId xmlns:a16="http://schemas.microsoft.com/office/drawing/2014/main" id="{03F10B9A-35F0-C5F1-895B-79626D18D416}"/>
                </a:ext>
              </a:extLst>
            </p:cNvPr>
            <p:cNvSpPr/>
            <p:nvPr/>
          </p:nvSpPr>
          <p:spPr>
            <a:xfrm>
              <a:off x="1771284" y="312601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3" name="Freeform 635">
              <a:extLst>
                <a:ext uri="{FF2B5EF4-FFF2-40B4-BE49-F238E27FC236}">
                  <a16:creationId xmlns:a16="http://schemas.microsoft.com/office/drawing/2014/main" id="{00E4C043-D0A5-61D2-379A-A2E2DDE58C43}"/>
                </a:ext>
              </a:extLst>
            </p:cNvPr>
            <p:cNvSpPr/>
            <p:nvPr/>
          </p:nvSpPr>
          <p:spPr>
            <a:xfrm>
              <a:off x="1786685" y="3099372"/>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4" name="Freeform 636">
              <a:extLst>
                <a:ext uri="{FF2B5EF4-FFF2-40B4-BE49-F238E27FC236}">
                  <a16:creationId xmlns:a16="http://schemas.microsoft.com/office/drawing/2014/main" id="{5098F182-31A3-3013-ABDB-95780D7C627F}"/>
                </a:ext>
              </a:extLst>
            </p:cNvPr>
            <p:cNvSpPr/>
            <p:nvPr/>
          </p:nvSpPr>
          <p:spPr>
            <a:xfrm>
              <a:off x="1771284" y="312601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5" name="Freeform 637">
              <a:extLst>
                <a:ext uri="{FF2B5EF4-FFF2-40B4-BE49-F238E27FC236}">
                  <a16:creationId xmlns:a16="http://schemas.microsoft.com/office/drawing/2014/main" id="{500CD14A-C3E3-05FF-CA21-06742B50BA7B}"/>
                </a:ext>
              </a:extLst>
            </p:cNvPr>
            <p:cNvSpPr/>
            <p:nvPr/>
          </p:nvSpPr>
          <p:spPr>
            <a:xfrm>
              <a:off x="1786685" y="3099372"/>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6" name="Freeform 638">
              <a:extLst>
                <a:ext uri="{FF2B5EF4-FFF2-40B4-BE49-F238E27FC236}">
                  <a16:creationId xmlns:a16="http://schemas.microsoft.com/office/drawing/2014/main" id="{82B32E15-97A7-1C55-F728-9ED05C646C8E}"/>
                </a:ext>
              </a:extLst>
            </p:cNvPr>
            <p:cNvSpPr/>
            <p:nvPr/>
          </p:nvSpPr>
          <p:spPr>
            <a:xfrm>
              <a:off x="1777737" y="313544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7" name="Freeform 639">
              <a:extLst>
                <a:ext uri="{FF2B5EF4-FFF2-40B4-BE49-F238E27FC236}">
                  <a16:creationId xmlns:a16="http://schemas.microsoft.com/office/drawing/2014/main" id="{4EB028A5-4D28-CAD5-A15A-5F15AB3B3CAA}"/>
                </a:ext>
              </a:extLst>
            </p:cNvPr>
            <p:cNvSpPr/>
            <p:nvPr/>
          </p:nvSpPr>
          <p:spPr>
            <a:xfrm>
              <a:off x="1793138" y="310865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8" name="Freeform 640">
              <a:extLst>
                <a:ext uri="{FF2B5EF4-FFF2-40B4-BE49-F238E27FC236}">
                  <a16:creationId xmlns:a16="http://schemas.microsoft.com/office/drawing/2014/main" id="{9F1B96FE-6421-8681-43DF-A5FA0439FE52}"/>
                </a:ext>
              </a:extLst>
            </p:cNvPr>
            <p:cNvSpPr/>
            <p:nvPr/>
          </p:nvSpPr>
          <p:spPr>
            <a:xfrm>
              <a:off x="1777737" y="313544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49" name="Freeform 641">
              <a:extLst>
                <a:ext uri="{FF2B5EF4-FFF2-40B4-BE49-F238E27FC236}">
                  <a16:creationId xmlns:a16="http://schemas.microsoft.com/office/drawing/2014/main" id="{5A3CF846-8CBB-6B4F-1D86-344B79A7873A}"/>
                </a:ext>
              </a:extLst>
            </p:cNvPr>
            <p:cNvSpPr/>
            <p:nvPr/>
          </p:nvSpPr>
          <p:spPr>
            <a:xfrm>
              <a:off x="1793138" y="310865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0" name="Freeform 642">
              <a:extLst>
                <a:ext uri="{FF2B5EF4-FFF2-40B4-BE49-F238E27FC236}">
                  <a16:creationId xmlns:a16="http://schemas.microsoft.com/office/drawing/2014/main" id="{53ED3DEE-A986-5D05-3F4E-EE3B39CBF18D}"/>
                </a:ext>
              </a:extLst>
            </p:cNvPr>
            <p:cNvSpPr/>
            <p:nvPr/>
          </p:nvSpPr>
          <p:spPr>
            <a:xfrm>
              <a:off x="1781007" y="316403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1" name="Freeform 643">
              <a:extLst>
                <a:ext uri="{FF2B5EF4-FFF2-40B4-BE49-F238E27FC236}">
                  <a16:creationId xmlns:a16="http://schemas.microsoft.com/office/drawing/2014/main" id="{634E4A6A-5451-1EAC-D37B-8C4C5B1B8249}"/>
                </a:ext>
              </a:extLst>
            </p:cNvPr>
            <p:cNvSpPr/>
            <p:nvPr/>
          </p:nvSpPr>
          <p:spPr>
            <a:xfrm>
              <a:off x="1796408" y="313724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2" name="Freeform 644">
              <a:extLst>
                <a:ext uri="{FF2B5EF4-FFF2-40B4-BE49-F238E27FC236}">
                  <a16:creationId xmlns:a16="http://schemas.microsoft.com/office/drawing/2014/main" id="{679B6EFB-A039-BCD5-D217-DFF77B7C57F3}"/>
                </a:ext>
              </a:extLst>
            </p:cNvPr>
            <p:cNvSpPr/>
            <p:nvPr/>
          </p:nvSpPr>
          <p:spPr>
            <a:xfrm>
              <a:off x="1787373" y="318304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3" name="Freeform 645">
              <a:extLst>
                <a:ext uri="{FF2B5EF4-FFF2-40B4-BE49-F238E27FC236}">
                  <a16:creationId xmlns:a16="http://schemas.microsoft.com/office/drawing/2014/main" id="{881916DA-79B8-B938-C526-1A6D8ED5A592}"/>
                </a:ext>
              </a:extLst>
            </p:cNvPr>
            <p:cNvSpPr/>
            <p:nvPr/>
          </p:nvSpPr>
          <p:spPr>
            <a:xfrm>
              <a:off x="1802775" y="315625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4" name="Freeform 646">
              <a:extLst>
                <a:ext uri="{FF2B5EF4-FFF2-40B4-BE49-F238E27FC236}">
                  <a16:creationId xmlns:a16="http://schemas.microsoft.com/office/drawing/2014/main" id="{97C2E43E-7896-1C62-C178-B5C6561E31BB}"/>
                </a:ext>
              </a:extLst>
            </p:cNvPr>
            <p:cNvSpPr/>
            <p:nvPr/>
          </p:nvSpPr>
          <p:spPr>
            <a:xfrm>
              <a:off x="1835900" y="322151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5" name="Freeform 647">
              <a:extLst>
                <a:ext uri="{FF2B5EF4-FFF2-40B4-BE49-F238E27FC236}">
                  <a16:creationId xmlns:a16="http://schemas.microsoft.com/office/drawing/2014/main" id="{290C6BE1-F1DF-48D5-25C9-FB2F3B40C1B0}"/>
                </a:ext>
              </a:extLst>
            </p:cNvPr>
            <p:cNvSpPr/>
            <p:nvPr/>
          </p:nvSpPr>
          <p:spPr>
            <a:xfrm>
              <a:off x="1851301" y="31947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6" name="Freeform 648">
              <a:extLst>
                <a:ext uri="{FF2B5EF4-FFF2-40B4-BE49-F238E27FC236}">
                  <a16:creationId xmlns:a16="http://schemas.microsoft.com/office/drawing/2014/main" id="{66AFDA3D-F6B5-8110-0B6C-E3485C8AC799}"/>
                </a:ext>
              </a:extLst>
            </p:cNvPr>
            <p:cNvSpPr/>
            <p:nvPr/>
          </p:nvSpPr>
          <p:spPr>
            <a:xfrm>
              <a:off x="1839169" y="3221517"/>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7" name="Freeform 649">
              <a:extLst>
                <a:ext uri="{FF2B5EF4-FFF2-40B4-BE49-F238E27FC236}">
                  <a16:creationId xmlns:a16="http://schemas.microsoft.com/office/drawing/2014/main" id="{01ABC4DD-B1DB-3C86-822E-1B712387DCF4}"/>
                </a:ext>
              </a:extLst>
            </p:cNvPr>
            <p:cNvSpPr/>
            <p:nvPr/>
          </p:nvSpPr>
          <p:spPr>
            <a:xfrm>
              <a:off x="1854570" y="31947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8" name="Freeform 650">
              <a:extLst>
                <a:ext uri="{FF2B5EF4-FFF2-40B4-BE49-F238E27FC236}">
                  <a16:creationId xmlns:a16="http://schemas.microsoft.com/office/drawing/2014/main" id="{A124708C-AD83-7ADB-E0CA-2732A5D7BAF0}"/>
                </a:ext>
              </a:extLst>
            </p:cNvPr>
            <p:cNvSpPr/>
            <p:nvPr/>
          </p:nvSpPr>
          <p:spPr>
            <a:xfrm>
              <a:off x="1842439" y="322151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59" name="Freeform 651">
              <a:extLst>
                <a:ext uri="{FF2B5EF4-FFF2-40B4-BE49-F238E27FC236}">
                  <a16:creationId xmlns:a16="http://schemas.microsoft.com/office/drawing/2014/main" id="{91638E03-694B-DA51-0454-689FD10E4982}"/>
                </a:ext>
              </a:extLst>
            </p:cNvPr>
            <p:cNvSpPr/>
            <p:nvPr/>
          </p:nvSpPr>
          <p:spPr>
            <a:xfrm>
              <a:off x="1857840" y="31947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0" name="Freeform 652">
              <a:extLst>
                <a:ext uri="{FF2B5EF4-FFF2-40B4-BE49-F238E27FC236}">
                  <a16:creationId xmlns:a16="http://schemas.microsoft.com/office/drawing/2014/main" id="{D10A48BE-1E17-14B9-43CD-1D39FFC626A0}"/>
                </a:ext>
              </a:extLst>
            </p:cNvPr>
            <p:cNvSpPr/>
            <p:nvPr/>
          </p:nvSpPr>
          <p:spPr>
            <a:xfrm>
              <a:off x="1884426" y="330953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1" name="Freeform 653">
              <a:extLst>
                <a:ext uri="{FF2B5EF4-FFF2-40B4-BE49-F238E27FC236}">
                  <a16:creationId xmlns:a16="http://schemas.microsoft.com/office/drawing/2014/main" id="{E5CAF8FC-BD9A-908C-9375-B6B8187FCDEF}"/>
                </a:ext>
              </a:extLst>
            </p:cNvPr>
            <p:cNvSpPr/>
            <p:nvPr/>
          </p:nvSpPr>
          <p:spPr>
            <a:xfrm>
              <a:off x="1899827" y="328274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2" name="Freeform 654">
              <a:extLst>
                <a:ext uri="{FF2B5EF4-FFF2-40B4-BE49-F238E27FC236}">
                  <a16:creationId xmlns:a16="http://schemas.microsoft.com/office/drawing/2014/main" id="{007DEFBB-1EFE-DC6A-1FDC-9F8ABF2C821D}"/>
                </a:ext>
              </a:extLst>
            </p:cNvPr>
            <p:cNvSpPr/>
            <p:nvPr/>
          </p:nvSpPr>
          <p:spPr>
            <a:xfrm>
              <a:off x="1887610" y="33194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3" name="Freeform 655">
              <a:extLst>
                <a:ext uri="{FF2B5EF4-FFF2-40B4-BE49-F238E27FC236}">
                  <a16:creationId xmlns:a16="http://schemas.microsoft.com/office/drawing/2014/main" id="{82FAB3D5-77A0-02E9-5F4C-0BFD0923650A}"/>
                </a:ext>
              </a:extLst>
            </p:cNvPr>
            <p:cNvSpPr/>
            <p:nvPr/>
          </p:nvSpPr>
          <p:spPr>
            <a:xfrm>
              <a:off x="1903011" y="329261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4" name="Freeform 656">
              <a:extLst>
                <a:ext uri="{FF2B5EF4-FFF2-40B4-BE49-F238E27FC236}">
                  <a16:creationId xmlns:a16="http://schemas.microsoft.com/office/drawing/2014/main" id="{CBCE7D5C-7151-214D-61B9-2B3A7AF12424}"/>
                </a:ext>
              </a:extLst>
            </p:cNvPr>
            <p:cNvSpPr/>
            <p:nvPr/>
          </p:nvSpPr>
          <p:spPr>
            <a:xfrm>
              <a:off x="1887610" y="33194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5" name="Freeform 657">
              <a:extLst>
                <a:ext uri="{FF2B5EF4-FFF2-40B4-BE49-F238E27FC236}">
                  <a16:creationId xmlns:a16="http://schemas.microsoft.com/office/drawing/2014/main" id="{1CA4849C-B769-D014-0C29-F8F11473045E}"/>
                </a:ext>
              </a:extLst>
            </p:cNvPr>
            <p:cNvSpPr/>
            <p:nvPr/>
          </p:nvSpPr>
          <p:spPr>
            <a:xfrm>
              <a:off x="1903011" y="329261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6" name="Freeform 658">
              <a:extLst>
                <a:ext uri="{FF2B5EF4-FFF2-40B4-BE49-F238E27FC236}">
                  <a16:creationId xmlns:a16="http://schemas.microsoft.com/office/drawing/2014/main" id="{B553EDE7-1306-D0B1-4F83-1DB51920D49B}"/>
                </a:ext>
              </a:extLst>
            </p:cNvPr>
            <p:cNvSpPr/>
            <p:nvPr/>
          </p:nvSpPr>
          <p:spPr>
            <a:xfrm>
              <a:off x="1900602" y="334920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7" name="Freeform 659">
              <a:extLst>
                <a:ext uri="{FF2B5EF4-FFF2-40B4-BE49-F238E27FC236}">
                  <a16:creationId xmlns:a16="http://schemas.microsoft.com/office/drawing/2014/main" id="{149A1442-A3C4-AEDC-740F-85FC16528B72}"/>
                </a:ext>
              </a:extLst>
            </p:cNvPr>
            <p:cNvSpPr/>
            <p:nvPr/>
          </p:nvSpPr>
          <p:spPr>
            <a:xfrm>
              <a:off x="1916003" y="332255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8" name="Freeform 660">
              <a:extLst>
                <a:ext uri="{FF2B5EF4-FFF2-40B4-BE49-F238E27FC236}">
                  <a16:creationId xmlns:a16="http://schemas.microsoft.com/office/drawing/2014/main" id="{8FFFA51D-F071-F85D-F188-5C2C03D8FB84}"/>
                </a:ext>
              </a:extLst>
            </p:cNvPr>
            <p:cNvSpPr/>
            <p:nvPr/>
          </p:nvSpPr>
          <p:spPr>
            <a:xfrm>
              <a:off x="1900602" y="334920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69" name="Freeform 661">
              <a:extLst>
                <a:ext uri="{FF2B5EF4-FFF2-40B4-BE49-F238E27FC236}">
                  <a16:creationId xmlns:a16="http://schemas.microsoft.com/office/drawing/2014/main" id="{54E5CC6A-6824-70DC-E74D-13AC0D44AF01}"/>
                </a:ext>
              </a:extLst>
            </p:cNvPr>
            <p:cNvSpPr/>
            <p:nvPr/>
          </p:nvSpPr>
          <p:spPr>
            <a:xfrm>
              <a:off x="1916003" y="332255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0" name="Freeform 662">
              <a:extLst>
                <a:ext uri="{FF2B5EF4-FFF2-40B4-BE49-F238E27FC236}">
                  <a16:creationId xmlns:a16="http://schemas.microsoft.com/office/drawing/2014/main" id="{B7405FF5-6EAC-9098-554A-45605AC51031}"/>
                </a:ext>
              </a:extLst>
            </p:cNvPr>
            <p:cNvSpPr/>
            <p:nvPr/>
          </p:nvSpPr>
          <p:spPr>
            <a:xfrm>
              <a:off x="1900602" y="334920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1" name="Freeform 663">
              <a:extLst>
                <a:ext uri="{FF2B5EF4-FFF2-40B4-BE49-F238E27FC236}">
                  <a16:creationId xmlns:a16="http://schemas.microsoft.com/office/drawing/2014/main" id="{EC343DB7-48B2-DDE4-AAEF-B1FB1A8F681E}"/>
                </a:ext>
              </a:extLst>
            </p:cNvPr>
            <p:cNvSpPr/>
            <p:nvPr/>
          </p:nvSpPr>
          <p:spPr>
            <a:xfrm>
              <a:off x="1916003" y="332255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2" name="Freeform 664">
              <a:extLst>
                <a:ext uri="{FF2B5EF4-FFF2-40B4-BE49-F238E27FC236}">
                  <a16:creationId xmlns:a16="http://schemas.microsoft.com/office/drawing/2014/main" id="{04F40ABB-B975-619D-5A33-38358B3FDDB2}"/>
                </a:ext>
              </a:extLst>
            </p:cNvPr>
            <p:cNvSpPr/>
            <p:nvPr/>
          </p:nvSpPr>
          <p:spPr>
            <a:xfrm>
              <a:off x="1910325" y="337973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3" name="Freeform 665">
              <a:extLst>
                <a:ext uri="{FF2B5EF4-FFF2-40B4-BE49-F238E27FC236}">
                  <a16:creationId xmlns:a16="http://schemas.microsoft.com/office/drawing/2014/main" id="{A7A4290A-7D01-A1A6-8DCD-34B8D012F81A}"/>
                </a:ext>
              </a:extLst>
            </p:cNvPr>
            <p:cNvSpPr/>
            <p:nvPr/>
          </p:nvSpPr>
          <p:spPr>
            <a:xfrm>
              <a:off x="1925726" y="335294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4" name="Freeform 666">
              <a:extLst>
                <a:ext uri="{FF2B5EF4-FFF2-40B4-BE49-F238E27FC236}">
                  <a16:creationId xmlns:a16="http://schemas.microsoft.com/office/drawing/2014/main" id="{5C72784A-132E-CEE8-8D64-EE50877438BD}"/>
                </a:ext>
              </a:extLst>
            </p:cNvPr>
            <p:cNvSpPr/>
            <p:nvPr/>
          </p:nvSpPr>
          <p:spPr>
            <a:xfrm>
              <a:off x="1913508" y="338991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5" name="Freeform 667">
              <a:extLst>
                <a:ext uri="{FF2B5EF4-FFF2-40B4-BE49-F238E27FC236}">
                  <a16:creationId xmlns:a16="http://schemas.microsoft.com/office/drawing/2014/main" id="{2940377D-F872-FA70-339F-55EDC5F51832}"/>
                </a:ext>
              </a:extLst>
            </p:cNvPr>
            <p:cNvSpPr/>
            <p:nvPr/>
          </p:nvSpPr>
          <p:spPr>
            <a:xfrm>
              <a:off x="1928909" y="33631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6" name="Freeform 668">
              <a:extLst>
                <a:ext uri="{FF2B5EF4-FFF2-40B4-BE49-F238E27FC236}">
                  <a16:creationId xmlns:a16="http://schemas.microsoft.com/office/drawing/2014/main" id="{619E69B8-12D3-7E0C-A638-0A5E1A4278E2}"/>
                </a:ext>
              </a:extLst>
            </p:cNvPr>
            <p:cNvSpPr/>
            <p:nvPr/>
          </p:nvSpPr>
          <p:spPr>
            <a:xfrm>
              <a:off x="1919961" y="338991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7" name="Freeform 669">
              <a:extLst>
                <a:ext uri="{FF2B5EF4-FFF2-40B4-BE49-F238E27FC236}">
                  <a16:creationId xmlns:a16="http://schemas.microsoft.com/office/drawing/2014/main" id="{06832044-7A1E-00A4-CE38-08C1E31FF40E}"/>
                </a:ext>
              </a:extLst>
            </p:cNvPr>
            <p:cNvSpPr/>
            <p:nvPr/>
          </p:nvSpPr>
          <p:spPr>
            <a:xfrm>
              <a:off x="1935362" y="336312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8" name="Freeform 670">
              <a:extLst>
                <a:ext uri="{FF2B5EF4-FFF2-40B4-BE49-F238E27FC236}">
                  <a16:creationId xmlns:a16="http://schemas.microsoft.com/office/drawing/2014/main" id="{B2AB58D7-70BE-A684-FB50-C338A0644395}"/>
                </a:ext>
              </a:extLst>
            </p:cNvPr>
            <p:cNvSpPr/>
            <p:nvPr/>
          </p:nvSpPr>
          <p:spPr>
            <a:xfrm>
              <a:off x="1968487" y="3472994"/>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79" name="Freeform 671">
              <a:extLst>
                <a:ext uri="{FF2B5EF4-FFF2-40B4-BE49-F238E27FC236}">
                  <a16:creationId xmlns:a16="http://schemas.microsoft.com/office/drawing/2014/main" id="{28D55CEF-2DE6-C384-ACEC-D64B813BFA1F}"/>
                </a:ext>
              </a:extLst>
            </p:cNvPr>
            <p:cNvSpPr/>
            <p:nvPr/>
          </p:nvSpPr>
          <p:spPr>
            <a:xfrm>
              <a:off x="1983803" y="344619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0" name="Freeform 672">
              <a:extLst>
                <a:ext uri="{FF2B5EF4-FFF2-40B4-BE49-F238E27FC236}">
                  <a16:creationId xmlns:a16="http://schemas.microsoft.com/office/drawing/2014/main" id="{21C6855D-2DEB-84C3-03FC-D8F76B14208E}"/>
                </a:ext>
              </a:extLst>
            </p:cNvPr>
            <p:cNvSpPr/>
            <p:nvPr/>
          </p:nvSpPr>
          <p:spPr>
            <a:xfrm>
              <a:off x="2020197" y="3525235"/>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1" name="Freeform 673">
              <a:extLst>
                <a:ext uri="{FF2B5EF4-FFF2-40B4-BE49-F238E27FC236}">
                  <a16:creationId xmlns:a16="http://schemas.microsoft.com/office/drawing/2014/main" id="{A038C9FA-8DBD-125F-A438-EED1CC99642D}"/>
                </a:ext>
              </a:extLst>
            </p:cNvPr>
            <p:cNvSpPr/>
            <p:nvPr/>
          </p:nvSpPr>
          <p:spPr>
            <a:xfrm>
              <a:off x="2035599" y="349844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2" name="Freeform 674">
              <a:extLst>
                <a:ext uri="{FF2B5EF4-FFF2-40B4-BE49-F238E27FC236}">
                  <a16:creationId xmlns:a16="http://schemas.microsoft.com/office/drawing/2014/main" id="{27323A05-4AE4-CD4F-8314-F5EB8CA5D0EC}"/>
                </a:ext>
              </a:extLst>
            </p:cNvPr>
            <p:cNvSpPr/>
            <p:nvPr/>
          </p:nvSpPr>
          <p:spPr>
            <a:xfrm>
              <a:off x="2026564" y="353571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3" name="Freeform 675">
              <a:extLst>
                <a:ext uri="{FF2B5EF4-FFF2-40B4-BE49-F238E27FC236}">
                  <a16:creationId xmlns:a16="http://schemas.microsoft.com/office/drawing/2014/main" id="{E9AE523C-650F-43D0-80A6-9EA2845F7E88}"/>
                </a:ext>
              </a:extLst>
            </p:cNvPr>
            <p:cNvSpPr/>
            <p:nvPr/>
          </p:nvSpPr>
          <p:spPr>
            <a:xfrm>
              <a:off x="2041966" y="3509068"/>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4" name="Freeform 676">
              <a:extLst>
                <a:ext uri="{FF2B5EF4-FFF2-40B4-BE49-F238E27FC236}">
                  <a16:creationId xmlns:a16="http://schemas.microsoft.com/office/drawing/2014/main" id="{C13068E6-A4EE-588D-B1C3-765D08597192}"/>
                </a:ext>
              </a:extLst>
            </p:cNvPr>
            <p:cNvSpPr/>
            <p:nvPr/>
          </p:nvSpPr>
          <p:spPr>
            <a:xfrm>
              <a:off x="2029834" y="354634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5" name="Freeform 677">
              <a:extLst>
                <a:ext uri="{FF2B5EF4-FFF2-40B4-BE49-F238E27FC236}">
                  <a16:creationId xmlns:a16="http://schemas.microsoft.com/office/drawing/2014/main" id="{2FCF4701-D377-B3DC-4053-FE552FB76144}"/>
                </a:ext>
              </a:extLst>
            </p:cNvPr>
            <p:cNvSpPr/>
            <p:nvPr/>
          </p:nvSpPr>
          <p:spPr>
            <a:xfrm>
              <a:off x="2045235" y="351954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6" name="Freeform 678">
              <a:extLst>
                <a:ext uri="{FF2B5EF4-FFF2-40B4-BE49-F238E27FC236}">
                  <a16:creationId xmlns:a16="http://schemas.microsoft.com/office/drawing/2014/main" id="{D9778705-6F97-6FF5-FB36-E91B1C820E13}"/>
                </a:ext>
              </a:extLst>
            </p:cNvPr>
            <p:cNvSpPr/>
            <p:nvPr/>
          </p:nvSpPr>
          <p:spPr>
            <a:xfrm>
              <a:off x="2033103" y="3567747"/>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7" name="Freeform 679">
              <a:extLst>
                <a:ext uri="{FF2B5EF4-FFF2-40B4-BE49-F238E27FC236}">
                  <a16:creationId xmlns:a16="http://schemas.microsoft.com/office/drawing/2014/main" id="{1CA53195-8968-829E-9AC4-F89E528C6E4D}"/>
                </a:ext>
              </a:extLst>
            </p:cNvPr>
            <p:cNvSpPr/>
            <p:nvPr/>
          </p:nvSpPr>
          <p:spPr>
            <a:xfrm>
              <a:off x="2048505" y="354095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8" name="Freeform 680">
              <a:extLst>
                <a:ext uri="{FF2B5EF4-FFF2-40B4-BE49-F238E27FC236}">
                  <a16:creationId xmlns:a16="http://schemas.microsoft.com/office/drawing/2014/main" id="{0236D8D1-D6F3-B722-98CE-3D4CB2F96AD4}"/>
                </a:ext>
              </a:extLst>
            </p:cNvPr>
            <p:cNvSpPr/>
            <p:nvPr/>
          </p:nvSpPr>
          <p:spPr>
            <a:xfrm>
              <a:off x="2036287" y="361085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89" name="Freeform 681">
              <a:extLst>
                <a:ext uri="{FF2B5EF4-FFF2-40B4-BE49-F238E27FC236}">
                  <a16:creationId xmlns:a16="http://schemas.microsoft.com/office/drawing/2014/main" id="{4174E9E5-CA45-4FB6-D72B-C8D638A51C44}"/>
                </a:ext>
              </a:extLst>
            </p:cNvPr>
            <p:cNvSpPr/>
            <p:nvPr/>
          </p:nvSpPr>
          <p:spPr>
            <a:xfrm>
              <a:off x="2051688" y="358406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0" name="Freeform 682">
              <a:extLst>
                <a:ext uri="{FF2B5EF4-FFF2-40B4-BE49-F238E27FC236}">
                  <a16:creationId xmlns:a16="http://schemas.microsoft.com/office/drawing/2014/main" id="{D479E16B-F187-5253-CEF9-B483EFD72117}"/>
                </a:ext>
              </a:extLst>
            </p:cNvPr>
            <p:cNvSpPr/>
            <p:nvPr/>
          </p:nvSpPr>
          <p:spPr>
            <a:xfrm>
              <a:off x="2036287" y="3610856"/>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1" name="Freeform 683">
              <a:extLst>
                <a:ext uri="{FF2B5EF4-FFF2-40B4-BE49-F238E27FC236}">
                  <a16:creationId xmlns:a16="http://schemas.microsoft.com/office/drawing/2014/main" id="{BF8E6810-81B5-B736-8026-08BF34E050AB}"/>
                </a:ext>
              </a:extLst>
            </p:cNvPr>
            <p:cNvSpPr/>
            <p:nvPr/>
          </p:nvSpPr>
          <p:spPr>
            <a:xfrm>
              <a:off x="2051688" y="3584062"/>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2" name="Freeform 684">
              <a:extLst>
                <a:ext uri="{FF2B5EF4-FFF2-40B4-BE49-F238E27FC236}">
                  <a16:creationId xmlns:a16="http://schemas.microsoft.com/office/drawing/2014/main" id="{CD4E90F6-DF34-20DD-BF5D-841315CEAC14}"/>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3" name="Freeform 685">
              <a:extLst>
                <a:ext uri="{FF2B5EF4-FFF2-40B4-BE49-F238E27FC236}">
                  <a16:creationId xmlns:a16="http://schemas.microsoft.com/office/drawing/2014/main" id="{0DE38BC1-DF3E-457C-D86C-2A267F5A520C}"/>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4" name="Freeform 686">
              <a:extLst>
                <a:ext uri="{FF2B5EF4-FFF2-40B4-BE49-F238E27FC236}">
                  <a16:creationId xmlns:a16="http://schemas.microsoft.com/office/drawing/2014/main" id="{84E875C9-B18C-C469-E1DE-E100CA870DD2}"/>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5" name="Freeform 687">
              <a:extLst>
                <a:ext uri="{FF2B5EF4-FFF2-40B4-BE49-F238E27FC236}">
                  <a16:creationId xmlns:a16="http://schemas.microsoft.com/office/drawing/2014/main" id="{07B1B00A-E54E-3E33-B367-25015A563619}"/>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6" name="Freeform 688">
              <a:extLst>
                <a:ext uri="{FF2B5EF4-FFF2-40B4-BE49-F238E27FC236}">
                  <a16:creationId xmlns:a16="http://schemas.microsoft.com/office/drawing/2014/main" id="{26A22C42-5395-C34E-26BD-80CB7A50EC23}"/>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7" name="Freeform 689">
              <a:extLst>
                <a:ext uri="{FF2B5EF4-FFF2-40B4-BE49-F238E27FC236}">
                  <a16:creationId xmlns:a16="http://schemas.microsoft.com/office/drawing/2014/main" id="{35BA417E-BD54-60E6-4EA2-2603CFCAB027}"/>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8" name="Freeform 690">
              <a:extLst>
                <a:ext uri="{FF2B5EF4-FFF2-40B4-BE49-F238E27FC236}">
                  <a16:creationId xmlns:a16="http://schemas.microsoft.com/office/drawing/2014/main" id="{60044DF0-CF66-8EED-4054-2C50D4FEB665}"/>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599" name="Freeform 691">
              <a:extLst>
                <a:ext uri="{FF2B5EF4-FFF2-40B4-BE49-F238E27FC236}">
                  <a16:creationId xmlns:a16="http://schemas.microsoft.com/office/drawing/2014/main" id="{08028F54-E630-1691-DC4F-D578F0583D05}"/>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0" name="Freeform 692">
              <a:extLst>
                <a:ext uri="{FF2B5EF4-FFF2-40B4-BE49-F238E27FC236}">
                  <a16:creationId xmlns:a16="http://schemas.microsoft.com/office/drawing/2014/main" id="{02927D17-0E72-3354-7780-27E875C77E1A}"/>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1" name="Freeform 693">
              <a:extLst>
                <a:ext uri="{FF2B5EF4-FFF2-40B4-BE49-F238E27FC236}">
                  <a16:creationId xmlns:a16="http://schemas.microsoft.com/office/drawing/2014/main" id="{9B213CA7-8789-AF3D-5ED4-4B69CBF15D10}"/>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2" name="Freeform 694">
              <a:extLst>
                <a:ext uri="{FF2B5EF4-FFF2-40B4-BE49-F238E27FC236}">
                  <a16:creationId xmlns:a16="http://schemas.microsoft.com/office/drawing/2014/main" id="{053D8F98-0DC6-B886-CBD9-B7638AC53D66}"/>
                </a:ext>
              </a:extLst>
            </p:cNvPr>
            <p:cNvSpPr/>
            <p:nvPr/>
          </p:nvSpPr>
          <p:spPr>
            <a:xfrm>
              <a:off x="2039556" y="3632860"/>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3" name="Freeform 695">
              <a:extLst>
                <a:ext uri="{FF2B5EF4-FFF2-40B4-BE49-F238E27FC236}">
                  <a16:creationId xmlns:a16="http://schemas.microsoft.com/office/drawing/2014/main" id="{FA75DF13-7B3E-6AB9-D9E7-8967D20B2358}"/>
                </a:ext>
              </a:extLst>
            </p:cNvPr>
            <p:cNvSpPr/>
            <p:nvPr/>
          </p:nvSpPr>
          <p:spPr>
            <a:xfrm>
              <a:off x="2054958" y="360606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4" name="Freeform 696">
              <a:extLst>
                <a:ext uri="{FF2B5EF4-FFF2-40B4-BE49-F238E27FC236}">
                  <a16:creationId xmlns:a16="http://schemas.microsoft.com/office/drawing/2014/main" id="{B7F02879-D31A-F426-D4D6-0F06535EFE27}"/>
                </a:ext>
              </a:extLst>
            </p:cNvPr>
            <p:cNvSpPr/>
            <p:nvPr/>
          </p:nvSpPr>
          <p:spPr>
            <a:xfrm>
              <a:off x="2165605" y="387595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5" name="Freeform 697">
              <a:extLst>
                <a:ext uri="{FF2B5EF4-FFF2-40B4-BE49-F238E27FC236}">
                  <a16:creationId xmlns:a16="http://schemas.microsoft.com/office/drawing/2014/main" id="{7FB954FA-5DE8-7B75-DE10-05832DEA92E2}"/>
                </a:ext>
              </a:extLst>
            </p:cNvPr>
            <p:cNvSpPr/>
            <p:nvPr/>
          </p:nvSpPr>
          <p:spPr>
            <a:xfrm>
              <a:off x="2181006" y="384916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6" name="Freeform 698">
              <a:extLst>
                <a:ext uri="{FF2B5EF4-FFF2-40B4-BE49-F238E27FC236}">
                  <a16:creationId xmlns:a16="http://schemas.microsoft.com/office/drawing/2014/main" id="{B300AF59-B8E5-ED49-370A-AFD9432896B2}"/>
                </a:ext>
              </a:extLst>
            </p:cNvPr>
            <p:cNvSpPr/>
            <p:nvPr/>
          </p:nvSpPr>
          <p:spPr>
            <a:xfrm>
              <a:off x="2172058" y="393463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7" name="Freeform 699">
              <a:extLst>
                <a:ext uri="{FF2B5EF4-FFF2-40B4-BE49-F238E27FC236}">
                  <a16:creationId xmlns:a16="http://schemas.microsoft.com/office/drawing/2014/main" id="{353D1518-2965-1A1A-6CD6-9A8DF9B1B1D7}"/>
                </a:ext>
              </a:extLst>
            </p:cNvPr>
            <p:cNvSpPr/>
            <p:nvPr/>
          </p:nvSpPr>
          <p:spPr>
            <a:xfrm>
              <a:off x="2187459" y="390783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8" name="Freeform 700">
              <a:extLst>
                <a:ext uri="{FF2B5EF4-FFF2-40B4-BE49-F238E27FC236}">
                  <a16:creationId xmlns:a16="http://schemas.microsoft.com/office/drawing/2014/main" id="{08DA72BF-4A94-59E6-1730-B1B3497FE472}"/>
                </a:ext>
              </a:extLst>
            </p:cNvPr>
            <p:cNvSpPr/>
            <p:nvPr/>
          </p:nvSpPr>
          <p:spPr>
            <a:xfrm>
              <a:off x="2172058" y="393463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09" name="Freeform 701">
              <a:extLst>
                <a:ext uri="{FF2B5EF4-FFF2-40B4-BE49-F238E27FC236}">
                  <a16:creationId xmlns:a16="http://schemas.microsoft.com/office/drawing/2014/main" id="{836E604E-E2F1-5BEF-4743-BB4D024512F7}"/>
                </a:ext>
              </a:extLst>
            </p:cNvPr>
            <p:cNvSpPr/>
            <p:nvPr/>
          </p:nvSpPr>
          <p:spPr>
            <a:xfrm>
              <a:off x="2187459" y="390783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0" name="Freeform 702">
              <a:extLst>
                <a:ext uri="{FF2B5EF4-FFF2-40B4-BE49-F238E27FC236}">
                  <a16:creationId xmlns:a16="http://schemas.microsoft.com/office/drawing/2014/main" id="{29A39464-3CB3-998C-423A-62BC8F64D36F}"/>
                </a:ext>
              </a:extLst>
            </p:cNvPr>
            <p:cNvSpPr/>
            <p:nvPr/>
          </p:nvSpPr>
          <p:spPr>
            <a:xfrm>
              <a:off x="2269025" y="412683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1" name="Freeform 703">
              <a:extLst>
                <a:ext uri="{FF2B5EF4-FFF2-40B4-BE49-F238E27FC236}">
                  <a16:creationId xmlns:a16="http://schemas.microsoft.com/office/drawing/2014/main" id="{E72C6F5F-073E-8435-FF5F-B689CEB27AB4}"/>
                </a:ext>
              </a:extLst>
            </p:cNvPr>
            <p:cNvSpPr/>
            <p:nvPr/>
          </p:nvSpPr>
          <p:spPr>
            <a:xfrm>
              <a:off x="2284426" y="410003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2" name="Freeform 704">
              <a:extLst>
                <a:ext uri="{FF2B5EF4-FFF2-40B4-BE49-F238E27FC236}">
                  <a16:creationId xmlns:a16="http://schemas.microsoft.com/office/drawing/2014/main" id="{BC4ABB5F-9922-C38B-A736-B0050D1B549B}"/>
                </a:ext>
              </a:extLst>
            </p:cNvPr>
            <p:cNvSpPr/>
            <p:nvPr/>
          </p:nvSpPr>
          <p:spPr>
            <a:xfrm>
              <a:off x="2288469" y="4151231"/>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3" name="Freeform 705">
              <a:extLst>
                <a:ext uri="{FF2B5EF4-FFF2-40B4-BE49-F238E27FC236}">
                  <a16:creationId xmlns:a16="http://schemas.microsoft.com/office/drawing/2014/main" id="{C1F3BB70-2269-C50E-BA1B-3A4A0CB140DC}"/>
                </a:ext>
              </a:extLst>
            </p:cNvPr>
            <p:cNvSpPr/>
            <p:nvPr/>
          </p:nvSpPr>
          <p:spPr>
            <a:xfrm>
              <a:off x="2303871" y="4124437"/>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4" name="Freeform 706">
              <a:extLst>
                <a:ext uri="{FF2B5EF4-FFF2-40B4-BE49-F238E27FC236}">
                  <a16:creationId xmlns:a16="http://schemas.microsoft.com/office/drawing/2014/main" id="{A6D32757-B9B6-D7AA-CB51-10735F540CF4}"/>
                </a:ext>
              </a:extLst>
            </p:cNvPr>
            <p:cNvSpPr/>
            <p:nvPr/>
          </p:nvSpPr>
          <p:spPr>
            <a:xfrm>
              <a:off x="2298106" y="41760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5" name="Freeform 707">
              <a:extLst>
                <a:ext uri="{FF2B5EF4-FFF2-40B4-BE49-F238E27FC236}">
                  <a16:creationId xmlns:a16="http://schemas.microsoft.com/office/drawing/2014/main" id="{E655ABA8-5AC9-857D-F27A-10F42F64179A}"/>
                </a:ext>
              </a:extLst>
            </p:cNvPr>
            <p:cNvSpPr/>
            <p:nvPr/>
          </p:nvSpPr>
          <p:spPr>
            <a:xfrm>
              <a:off x="2313508" y="414928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6" name="Freeform 708">
              <a:extLst>
                <a:ext uri="{FF2B5EF4-FFF2-40B4-BE49-F238E27FC236}">
                  <a16:creationId xmlns:a16="http://schemas.microsoft.com/office/drawing/2014/main" id="{C82645A0-D078-0C2C-4135-4E6A7229C07A}"/>
                </a:ext>
              </a:extLst>
            </p:cNvPr>
            <p:cNvSpPr/>
            <p:nvPr/>
          </p:nvSpPr>
          <p:spPr>
            <a:xfrm>
              <a:off x="2301375" y="41760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7" name="Freeform 709">
              <a:extLst>
                <a:ext uri="{FF2B5EF4-FFF2-40B4-BE49-F238E27FC236}">
                  <a16:creationId xmlns:a16="http://schemas.microsoft.com/office/drawing/2014/main" id="{43BC9D3D-B49C-6415-28AA-638073788956}"/>
                </a:ext>
              </a:extLst>
            </p:cNvPr>
            <p:cNvSpPr/>
            <p:nvPr/>
          </p:nvSpPr>
          <p:spPr>
            <a:xfrm>
              <a:off x="2316777" y="414928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8" name="Freeform 710">
              <a:extLst>
                <a:ext uri="{FF2B5EF4-FFF2-40B4-BE49-F238E27FC236}">
                  <a16:creationId xmlns:a16="http://schemas.microsoft.com/office/drawing/2014/main" id="{481F7DF0-36FD-FB03-28B4-6448D4F09296}"/>
                </a:ext>
              </a:extLst>
            </p:cNvPr>
            <p:cNvSpPr/>
            <p:nvPr/>
          </p:nvSpPr>
          <p:spPr>
            <a:xfrm>
              <a:off x="2304559" y="417607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19" name="Freeform 711">
              <a:extLst>
                <a:ext uri="{FF2B5EF4-FFF2-40B4-BE49-F238E27FC236}">
                  <a16:creationId xmlns:a16="http://schemas.microsoft.com/office/drawing/2014/main" id="{49043D2D-3F59-6147-AB51-6C73F8CBFB08}"/>
                </a:ext>
              </a:extLst>
            </p:cNvPr>
            <p:cNvSpPr/>
            <p:nvPr/>
          </p:nvSpPr>
          <p:spPr>
            <a:xfrm>
              <a:off x="2319961" y="414928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0" name="Freeform 712">
              <a:extLst>
                <a:ext uri="{FF2B5EF4-FFF2-40B4-BE49-F238E27FC236}">
                  <a16:creationId xmlns:a16="http://schemas.microsoft.com/office/drawing/2014/main" id="{5EA1EA68-E04E-1799-0C5C-F5053CC507B5}"/>
                </a:ext>
              </a:extLst>
            </p:cNvPr>
            <p:cNvSpPr/>
            <p:nvPr/>
          </p:nvSpPr>
          <p:spPr>
            <a:xfrm>
              <a:off x="2307828" y="420227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1" name="Freeform 713">
              <a:extLst>
                <a:ext uri="{FF2B5EF4-FFF2-40B4-BE49-F238E27FC236}">
                  <a16:creationId xmlns:a16="http://schemas.microsoft.com/office/drawing/2014/main" id="{2B97F926-2404-0AE2-932C-B19C5D03E346}"/>
                </a:ext>
              </a:extLst>
            </p:cNvPr>
            <p:cNvSpPr/>
            <p:nvPr/>
          </p:nvSpPr>
          <p:spPr>
            <a:xfrm>
              <a:off x="2323230" y="417548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2" name="Freeform 714">
              <a:extLst>
                <a:ext uri="{FF2B5EF4-FFF2-40B4-BE49-F238E27FC236}">
                  <a16:creationId xmlns:a16="http://schemas.microsoft.com/office/drawing/2014/main" id="{2693257C-7456-B7D9-15FD-6C18D09481E1}"/>
                </a:ext>
              </a:extLst>
            </p:cNvPr>
            <p:cNvSpPr/>
            <p:nvPr/>
          </p:nvSpPr>
          <p:spPr>
            <a:xfrm>
              <a:off x="2307828" y="420227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3" name="Freeform 715">
              <a:extLst>
                <a:ext uri="{FF2B5EF4-FFF2-40B4-BE49-F238E27FC236}">
                  <a16:creationId xmlns:a16="http://schemas.microsoft.com/office/drawing/2014/main" id="{AC63B9DE-ED32-862A-65FE-512C5342B723}"/>
                </a:ext>
              </a:extLst>
            </p:cNvPr>
            <p:cNvSpPr/>
            <p:nvPr/>
          </p:nvSpPr>
          <p:spPr>
            <a:xfrm>
              <a:off x="2323230" y="4175481"/>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4" name="Freeform 716">
              <a:extLst>
                <a:ext uri="{FF2B5EF4-FFF2-40B4-BE49-F238E27FC236}">
                  <a16:creationId xmlns:a16="http://schemas.microsoft.com/office/drawing/2014/main" id="{AF312C9E-C8A9-34CC-FDD0-5D89B6FBB0E7}"/>
                </a:ext>
              </a:extLst>
            </p:cNvPr>
            <p:cNvSpPr/>
            <p:nvPr/>
          </p:nvSpPr>
          <p:spPr>
            <a:xfrm>
              <a:off x="2314281" y="424298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5" name="Freeform 717">
              <a:extLst>
                <a:ext uri="{FF2B5EF4-FFF2-40B4-BE49-F238E27FC236}">
                  <a16:creationId xmlns:a16="http://schemas.microsoft.com/office/drawing/2014/main" id="{D0336844-7A20-D4C3-2325-AF7C0D9AE8FD}"/>
                </a:ext>
              </a:extLst>
            </p:cNvPr>
            <p:cNvSpPr/>
            <p:nvPr/>
          </p:nvSpPr>
          <p:spPr>
            <a:xfrm>
              <a:off x="2329683" y="4216345"/>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6" name="Freeform 718">
              <a:extLst>
                <a:ext uri="{FF2B5EF4-FFF2-40B4-BE49-F238E27FC236}">
                  <a16:creationId xmlns:a16="http://schemas.microsoft.com/office/drawing/2014/main" id="{6E913DC6-72E9-F499-5F20-1908AD85C723}"/>
                </a:ext>
              </a:extLst>
            </p:cNvPr>
            <p:cNvSpPr/>
            <p:nvPr/>
          </p:nvSpPr>
          <p:spPr>
            <a:xfrm>
              <a:off x="2320734" y="424298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7" name="Freeform 719">
              <a:extLst>
                <a:ext uri="{FF2B5EF4-FFF2-40B4-BE49-F238E27FC236}">
                  <a16:creationId xmlns:a16="http://schemas.microsoft.com/office/drawing/2014/main" id="{338D8EA1-9A79-D59A-C3B6-69B4E31EE689}"/>
                </a:ext>
              </a:extLst>
            </p:cNvPr>
            <p:cNvSpPr/>
            <p:nvPr/>
          </p:nvSpPr>
          <p:spPr>
            <a:xfrm>
              <a:off x="2336136" y="4216345"/>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8" name="Freeform 720">
              <a:extLst>
                <a:ext uri="{FF2B5EF4-FFF2-40B4-BE49-F238E27FC236}">
                  <a16:creationId xmlns:a16="http://schemas.microsoft.com/office/drawing/2014/main" id="{B20B487F-E46F-8850-26A6-BF204B771ABB}"/>
                </a:ext>
              </a:extLst>
            </p:cNvPr>
            <p:cNvSpPr/>
            <p:nvPr/>
          </p:nvSpPr>
          <p:spPr>
            <a:xfrm>
              <a:off x="2333640" y="4271581"/>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29" name="Freeform 721">
              <a:extLst>
                <a:ext uri="{FF2B5EF4-FFF2-40B4-BE49-F238E27FC236}">
                  <a16:creationId xmlns:a16="http://schemas.microsoft.com/office/drawing/2014/main" id="{FCFECD6E-EE90-E38B-9FBB-472FF0E2A21C}"/>
                </a:ext>
              </a:extLst>
            </p:cNvPr>
            <p:cNvSpPr/>
            <p:nvPr/>
          </p:nvSpPr>
          <p:spPr>
            <a:xfrm>
              <a:off x="2349042" y="4244786"/>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0" name="Freeform 722">
              <a:extLst>
                <a:ext uri="{FF2B5EF4-FFF2-40B4-BE49-F238E27FC236}">
                  <a16:creationId xmlns:a16="http://schemas.microsoft.com/office/drawing/2014/main" id="{C3108671-C3CC-AF64-5A4D-423A361FE90F}"/>
                </a:ext>
              </a:extLst>
            </p:cNvPr>
            <p:cNvSpPr/>
            <p:nvPr/>
          </p:nvSpPr>
          <p:spPr>
            <a:xfrm>
              <a:off x="2420971" y="4344478"/>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1" name="Freeform 723">
              <a:extLst>
                <a:ext uri="{FF2B5EF4-FFF2-40B4-BE49-F238E27FC236}">
                  <a16:creationId xmlns:a16="http://schemas.microsoft.com/office/drawing/2014/main" id="{F0AE228F-EB4F-C238-F202-6BE6138518AF}"/>
                </a:ext>
              </a:extLst>
            </p:cNvPr>
            <p:cNvSpPr/>
            <p:nvPr/>
          </p:nvSpPr>
          <p:spPr>
            <a:xfrm>
              <a:off x="2436373" y="4317684"/>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2" name="Freeform 724">
              <a:extLst>
                <a:ext uri="{FF2B5EF4-FFF2-40B4-BE49-F238E27FC236}">
                  <a16:creationId xmlns:a16="http://schemas.microsoft.com/office/drawing/2014/main" id="{6B3498F9-35D5-97B1-3501-66EB061F12B1}"/>
                </a:ext>
              </a:extLst>
            </p:cNvPr>
            <p:cNvSpPr/>
            <p:nvPr/>
          </p:nvSpPr>
          <p:spPr>
            <a:xfrm>
              <a:off x="2443514" y="4404353"/>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3" name="Freeform 725">
              <a:extLst>
                <a:ext uri="{FF2B5EF4-FFF2-40B4-BE49-F238E27FC236}">
                  <a16:creationId xmlns:a16="http://schemas.microsoft.com/office/drawing/2014/main" id="{8E5B0DD2-D29A-ADF8-F2BE-70700D01481A}"/>
                </a:ext>
              </a:extLst>
            </p:cNvPr>
            <p:cNvSpPr/>
            <p:nvPr/>
          </p:nvSpPr>
          <p:spPr>
            <a:xfrm>
              <a:off x="2458915" y="4377560"/>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4" name="Freeform 726">
              <a:extLst>
                <a:ext uri="{FF2B5EF4-FFF2-40B4-BE49-F238E27FC236}">
                  <a16:creationId xmlns:a16="http://schemas.microsoft.com/office/drawing/2014/main" id="{F600CBA0-F799-7E66-043C-D67B28ADBFFC}"/>
                </a:ext>
              </a:extLst>
            </p:cNvPr>
            <p:cNvSpPr/>
            <p:nvPr/>
          </p:nvSpPr>
          <p:spPr>
            <a:xfrm>
              <a:off x="2466228" y="4450758"/>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5" name="Freeform 727">
              <a:extLst>
                <a:ext uri="{FF2B5EF4-FFF2-40B4-BE49-F238E27FC236}">
                  <a16:creationId xmlns:a16="http://schemas.microsoft.com/office/drawing/2014/main" id="{960C8B8A-2483-FD6B-0FB1-4C47BE56C4CA}"/>
                </a:ext>
              </a:extLst>
            </p:cNvPr>
            <p:cNvSpPr/>
            <p:nvPr/>
          </p:nvSpPr>
          <p:spPr>
            <a:xfrm>
              <a:off x="2481544" y="4423963"/>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6" name="Freeform 728">
              <a:extLst>
                <a:ext uri="{FF2B5EF4-FFF2-40B4-BE49-F238E27FC236}">
                  <a16:creationId xmlns:a16="http://schemas.microsoft.com/office/drawing/2014/main" id="{2A82208F-BE8A-026D-DD44-EE8622CF5FAE}"/>
                </a:ext>
              </a:extLst>
            </p:cNvPr>
            <p:cNvSpPr/>
            <p:nvPr/>
          </p:nvSpPr>
          <p:spPr>
            <a:xfrm>
              <a:off x="2692427" y="456287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7" name="Freeform 729">
              <a:extLst>
                <a:ext uri="{FF2B5EF4-FFF2-40B4-BE49-F238E27FC236}">
                  <a16:creationId xmlns:a16="http://schemas.microsoft.com/office/drawing/2014/main" id="{48516291-7612-B128-6569-1D9D670CA1AA}"/>
                </a:ext>
              </a:extLst>
            </p:cNvPr>
            <p:cNvSpPr/>
            <p:nvPr/>
          </p:nvSpPr>
          <p:spPr>
            <a:xfrm>
              <a:off x="2707828" y="453607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8" name="Freeform 730">
              <a:extLst>
                <a:ext uri="{FF2B5EF4-FFF2-40B4-BE49-F238E27FC236}">
                  <a16:creationId xmlns:a16="http://schemas.microsoft.com/office/drawing/2014/main" id="{D62DDC63-420C-7A67-C7EE-96C164B10180}"/>
                </a:ext>
              </a:extLst>
            </p:cNvPr>
            <p:cNvSpPr/>
            <p:nvPr/>
          </p:nvSpPr>
          <p:spPr>
            <a:xfrm>
              <a:off x="2695697" y="4562874"/>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39" name="Freeform 731">
              <a:extLst>
                <a:ext uri="{FF2B5EF4-FFF2-40B4-BE49-F238E27FC236}">
                  <a16:creationId xmlns:a16="http://schemas.microsoft.com/office/drawing/2014/main" id="{5E8C88E9-CE7D-E739-BE76-BD1AD0BFDB36}"/>
                </a:ext>
              </a:extLst>
            </p:cNvPr>
            <p:cNvSpPr/>
            <p:nvPr/>
          </p:nvSpPr>
          <p:spPr>
            <a:xfrm>
              <a:off x="2711098" y="453607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0" name="Freeform 732">
              <a:extLst>
                <a:ext uri="{FF2B5EF4-FFF2-40B4-BE49-F238E27FC236}">
                  <a16:creationId xmlns:a16="http://schemas.microsoft.com/office/drawing/2014/main" id="{E45547F3-D07B-7B1D-31A2-7296C16D62E2}"/>
                </a:ext>
              </a:extLst>
            </p:cNvPr>
            <p:cNvSpPr/>
            <p:nvPr/>
          </p:nvSpPr>
          <p:spPr>
            <a:xfrm>
              <a:off x="2782855" y="46163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1" name="Freeform 733">
              <a:extLst>
                <a:ext uri="{FF2B5EF4-FFF2-40B4-BE49-F238E27FC236}">
                  <a16:creationId xmlns:a16="http://schemas.microsoft.com/office/drawing/2014/main" id="{482CF4B5-B477-2373-3FA1-F016570A0C2F}"/>
                </a:ext>
              </a:extLst>
            </p:cNvPr>
            <p:cNvSpPr/>
            <p:nvPr/>
          </p:nvSpPr>
          <p:spPr>
            <a:xfrm>
              <a:off x="2798256" y="4589518"/>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2" name="Freeform 734">
              <a:extLst>
                <a:ext uri="{FF2B5EF4-FFF2-40B4-BE49-F238E27FC236}">
                  <a16:creationId xmlns:a16="http://schemas.microsoft.com/office/drawing/2014/main" id="{125B9C7E-DE68-EC04-A439-01108D83CAC1}"/>
                </a:ext>
              </a:extLst>
            </p:cNvPr>
            <p:cNvSpPr/>
            <p:nvPr/>
          </p:nvSpPr>
          <p:spPr>
            <a:xfrm>
              <a:off x="2980059" y="4711814"/>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3" name="Freeform 735">
              <a:extLst>
                <a:ext uri="{FF2B5EF4-FFF2-40B4-BE49-F238E27FC236}">
                  <a16:creationId xmlns:a16="http://schemas.microsoft.com/office/drawing/2014/main" id="{054D1CEF-000E-5279-C5D7-437F310A7D1B}"/>
                </a:ext>
              </a:extLst>
            </p:cNvPr>
            <p:cNvSpPr/>
            <p:nvPr/>
          </p:nvSpPr>
          <p:spPr>
            <a:xfrm>
              <a:off x="2995459" y="4685019"/>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4" name="Freeform 736">
              <a:extLst>
                <a:ext uri="{FF2B5EF4-FFF2-40B4-BE49-F238E27FC236}">
                  <a16:creationId xmlns:a16="http://schemas.microsoft.com/office/drawing/2014/main" id="{ED592B35-8530-7763-9032-DE724F8B5FE8}"/>
                </a:ext>
              </a:extLst>
            </p:cNvPr>
            <p:cNvSpPr/>
            <p:nvPr/>
          </p:nvSpPr>
          <p:spPr>
            <a:xfrm>
              <a:off x="2989781" y="47332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5" name="Freeform 737">
              <a:extLst>
                <a:ext uri="{FF2B5EF4-FFF2-40B4-BE49-F238E27FC236}">
                  <a16:creationId xmlns:a16="http://schemas.microsoft.com/office/drawing/2014/main" id="{CA436E4E-F60C-D337-DEAC-542637FE3498}"/>
                </a:ext>
              </a:extLst>
            </p:cNvPr>
            <p:cNvSpPr/>
            <p:nvPr/>
          </p:nvSpPr>
          <p:spPr>
            <a:xfrm>
              <a:off x="3005182" y="470642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6" name="Freeform 738">
              <a:extLst>
                <a:ext uri="{FF2B5EF4-FFF2-40B4-BE49-F238E27FC236}">
                  <a16:creationId xmlns:a16="http://schemas.microsoft.com/office/drawing/2014/main" id="{EEEB6481-AF33-9F77-9691-C697C92F2802}"/>
                </a:ext>
              </a:extLst>
            </p:cNvPr>
            <p:cNvSpPr/>
            <p:nvPr/>
          </p:nvSpPr>
          <p:spPr>
            <a:xfrm>
              <a:off x="3238609" y="47332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7" name="Freeform 739">
              <a:extLst>
                <a:ext uri="{FF2B5EF4-FFF2-40B4-BE49-F238E27FC236}">
                  <a16:creationId xmlns:a16="http://schemas.microsoft.com/office/drawing/2014/main" id="{288629AC-B260-3EAB-AF3D-95E933267C89}"/>
                </a:ext>
              </a:extLst>
            </p:cNvPr>
            <p:cNvSpPr/>
            <p:nvPr/>
          </p:nvSpPr>
          <p:spPr>
            <a:xfrm>
              <a:off x="3254009" y="470642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8" name="Freeform 740">
              <a:extLst>
                <a:ext uri="{FF2B5EF4-FFF2-40B4-BE49-F238E27FC236}">
                  <a16:creationId xmlns:a16="http://schemas.microsoft.com/office/drawing/2014/main" id="{C3B6F32D-4B89-5C22-59EF-42D2C7209DF0}"/>
                </a:ext>
              </a:extLst>
            </p:cNvPr>
            <p:cNvSpPr/>
            <p:nvPr/>
          </p:nvSpPr>
          <p:spPr>
            <a:xfrm>
              <a:off x="3519787" y="4733219"/>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49" name="Freeform 741">
              <a:extLst>
                <a:ext uri="{FF2B5EF4-FFF2-40B4-BE49-F238E27FC236}">
                  <a16:creationId xmlns:a16="http://schemas.microsoft.com/office/drawing/2014/main" id="{5E19E506-2C74-2448-048C-5B5E7A8A81EC}"/>
                </a:ext>
              </a:extLst>
            </p:cNvPr>
            <p:cNvSpPr/>
            <p:nvPr/>
          </p:nvSpPr>
          <p:spPr>
            <a:xfrm>
              <a:off x="3535188" y="4706425"/>
              <a:ext cx="8604" cy="53588"/>
            </a:xfrm>
            <a:custGeom>
              <a:avLst/>
              <a:gdLst>
                <a:gd name="connsiteX0" fmla="*/ 0 w 17929"/>
                <a:gd name="connsiteY0" fmla="*/ 0 h 63925"/>
                <a:gd name="connsiteX1" fmla="*/ 0 w 17929"/>
                <a:gd name="connsiteY1" fmla="*/ 63925 h 63925"/>
              </a:gdLst>
              <a:ahLst/>
              <a:cxnLst>
                <a:cxn ang="0">
                  <a:pos x="connsiteX0" y="connsiteY0"/>
                </a:cxn>
                <a:cxn ang="0">
                  <a:pos x="connsiteX1" y="connsiteY1"/>
                </a:cxn>
              </a:cxnLst>
              <a:rect l="l" t="t" r="r" b="b"/>
              <a:pathLst>
                <a:path w="17929" h="63925">
                  <a:moveTo>
                    <a:pt x="0" y="0"/>
                  </a:moveTo>
                  <a:lnTo>
                    <a:pt x="0" y="63925"/>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50" name="Freeform 742">
              <a:extLst>
                <a:ext uri="{FF2B5EF4-FFF2-40B4-BE49-F238E27FC236}">
                  <a16:creationId xmlns:a16="http://schemas.microsoft.com/office/drawing/2014/main" id="{24E61D83-2822-2522-379B-5DA706D61B61}"/>
                </a:ext>
              </a:extLst>
            </p:cNvPr>
            <p:cNvSpPr/>
            <p:nvPr/>
          </p:nvSpPr>
          <p:spPr>
            <a:xfrm>
              <a:off x="3949728" y="4808512"/>
              <a:ext cx="30716" cy="14968"/>
            </a:xfrm>
            <a:custGeom>
              <a:avLst/>
              <a:gdLst>
                <a:gd name="connsiteX0" fmla="*/ 0 w 64007"/>
                <a:gd name="connsiteY0" fmla="*/ 0 h 17856"/>
                <a:gd name="connsiteX1" fmla="*/ 64008 w 64007"/>
                <a:gd name="connsiteY1" fmla="*/ 0 h 17856"/>
              </a:gdLst>
              <a:ahLst/>
              <a:cxnLst>
                <a:cxn ang="0">
                  <a:pos x="connsiteX0" y="connsiteY0"/>
                </a:cxn>
                <a:cxn ang="0">
                  <a:pos x="connsiteX1" y="connsiteY1"/>
                </a:cxn>
              </a:cxnLst>
              <a:rect l="l" t="t" r="r" b="b"/>
              <a:pathLst>
                <a:path w="64007" h="17856">
                  <a:moveTo>
                    <a:pt x="0" y="0"/>
                  </a:moveTo>
                  <a:lnTo>
                    <a:pt x="64008"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51" name="Freeform 743">
              <a:extLst>
                <a:ext uri="{FF2B5EF4-FFF2-40B4-BE49-F238E27FC236}">
                  <a16:creationId xmlns:a16="http://schemas.microsoft.com/office/drawing/2014/main" id="{24C9703D-38B0-B806-1E7C-C5F6503E0A26}"/>
                </a:ext>
              </a:extLst>
            </p:cNvPr>
            <p:cNvSpPr/>
            <p:nvPr/>
          </p:nvSpPr>
          <p:spPr>
            <a:xfrm>
              <a:off x="3965043" y="478171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52" name="Freeform 744">
              <a:extLst>
                <a:ext uri="{FF2B5EF4-FFF2-40B4-BE49-F238E27FC236}">
                  <a16:creationId xmlns:a16="http://schemas.microsoft.com/office/drawing/2014/main" id="{3C1E02BC-8758-1EDD-14F5-D97CA1CE768A}"/>
                </a:ext>
              </a:extLst>
            </p:cNvPr>
            <p:cNvSpPr/>
            <p:nvPr/>
          </p:nvSpPr>
          <p:spPr>
            <a:xfrm>
              <a:off x="4877324" y="4808512"/>
              <a:ext cx="30802" cy="14968"/>
            </a:xfrm>
            <a:custGeom>
              <a:avLst/>
              <a:gdLst>
                <a:gd name="connsiteX0" fmla="*/ 0 w 64187"/>
                <a:gd name="connsiteY0" fmla="*/ 0 h 17856"/>
                <a:gd name="connsiteX1" fmla="*/ 64187 w 64187"/>
                <a:gd name="connsiteY1" fmla="*/ 0 h 17856"/>
              </a:gdLst>
              <a:ahLst/>
              <a:cxnLst>
                <a:cxn ang="0">
                  <a:pos x="connsiteX0" y="connsiteY0"/>
                </a:cxn>
                <a:cxn ang="0">
                  <a:pos x="connsiteX1" y="connsiteY1"/>
                </a:cxn>
              </a:cxnLst>
              <a:rect l="l" t="t" r="r" b="b"/>
              <a:pathLst>
                <a:path w="64187" h="17856">
                  <a:moveTo>
                    <a:pt x="0" y="0"/>
                  </a:moveTo>
                  <a:lnTo>
                    <a:pt x="64187" y="0"/>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53" name="Freeform 745">
              <a:extLst>
                <a:ext uri="{FF2B5EF4-FFF2-40B4-BE49-F238E27FC236}">
                  <a16:creationId xmlns:a16="http://schemas.microsoft.com/office/drawing/2014/main" id="{CC69DBA1-A731-A150-F08A-1DD7C623E6AA}"/>
                </a:ext>
              </a:extLst>
            </p:cNvPr>
            <p:cNvSpPr/>
            <p:nvPr/>
          </p:nvSpPr>
          <p:spPr>
            <a:xfrm>
              <a:off x="4892726" y="4781717"/>
              <a:ext cx="8604" cy="53438"/>
            </a:xfrm>
            <a:custGeom>
              <a:avLst/>
              <a:gdLst>
                <a:gd name="connsiteX0" fmla="*/ 0 w 17929"/>
                <a:gd name="connsiteY0" fmla="*/ 0 h 63746"/>
                <a:gd name="connsiteX1" fmla="*/ 0 w 17929"/>
                <a:gd name="connsiteY1" fmla="*/ 63747 h 63746"/>
              </a:gdLst>
              <a:ahLst/>
              <a:cxnLst>
                <a:cxn ang="0">
                  <a:pos x="connsiteX0" y="connsiteY0"/>
                </a:cxn>
                <a:cxn ang="0">
                  <a:pos x="connsiteX1" y="connsiteY1"/>
                </a:cxn>
              </a:cxnLst>
              <a:rect l="l" t="t" r="r" b="b"/>
              <a:pathLst>
                <a:path w="17929" h="63746">
                  <a:moveTo>
                    <a:pt x="0" y="0"/>
                  </a:moveTo>
                  <a:lnTo>
                    <a:pt x="0" y="63747"/>
                  </a:lnTo>
                </a:path>
              </a:pathLst>
            </a:custGeom>
            <a:ln w="6350" cap="sq">
              <a:solidFill>
                <a:srgbClr val="4D4F53"/>
              </a:solidFill>
              <a:prstDash val="solid"/>
              <a:miter/>
            </a:ln>
          </p:spPr>
          <p:txBody>
            <a:bodyPr rtlCol="0" anchor="ctr"/>
            <a:lstStyle/>
            <a:p>
              <a:pPr marL="0" marR="0" lvl="0" indent="0" algn="l" defTabSz="857470" rtl="0" eaLnBrk="1" fontAlgn="auto" latinLnBrk="0" hangingPunct="1">
                <a:lnSpc>
                  <a:spcPct val="100000"/>
                </a:lnSpc>
                <a:spcBef>
                  <a:spcPts val="0"/>
                </a:spcBef>
                <a:spcAft>
                  <a:spcPts val="0"/>
                </a:spcAft>
                <a:buClrTx/>
                <a:buSzTx/>
                <a:buFontTx/>
                <a:buNone/>
                <a:tabLst/>
                <a:defRPr/>
              </a:pPr>
              <a:endParaRPr kumimoji="0" lang="en-US" sz="1313" b="0" i="0" u="none" strike="noStrike" kern="1200" cap="none" spc="0" normalizeH="0" baseline="0" noProof="0">
                <a:ln>
                  <a:noFill/>
                </a:ln>
                <a:solidFill>
                  <a:prstClr val="black"/>
                </a:solidFill>
                <a:effectLst/>
                <a:uLnTx/>
                <a:uFillTx/>
                <a:latin typeface="Arial"/>
                <a:ea typeface="微软雅黑"/>
                <a:cs typeface="+mn-cs"/>
              </a:endParaRPr>
            </a:p>
          </p:txBody>
        </p:sp>
        <p:sp>
          <p:nvSpPr>
            <p:cNvPr id="3654" name="TextBox 751">
              <a:extLst>
                <a:ext uri="{FF2B5EF4-FFF2-40B4-BE49-F238E27FC236}">
                  <a16:creationId xmlns:a16="http://schemas.microsoft.com/office/drawing/2014/main" id="{D2F69DBC-2BAA-1A9F-A8EA-054D101F1885}"/>
                </a:ext>
              </a:extLst>
            </p:cNvPr>
            <p:cNvSpPr txBox="1"/>
            <p:nvPr/>
          </p:nvSpPr>
          <p:spPr>
            <a:xfrm>
              <a:off x="1231020" y="2820931"/>
              <a:ext cx="412367" cy="280485"/>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100</a:t>
              </a:r>
            </a:p>
          </p:txBody>
        </p:sp>
        <p:sp>
          <p:nvSpPr>
            <p:cNvPr id="3655" name="TextBox 752">
              <a:extLst>
                <a:ext uri="{FF2B5EF4-FFF2-40B4-BE49-F238E27FC236}">
                  <a16:creationId xmlns:a16="http://schemas.microsoft.com/office/drawing/2014/main" id="{923F3054-17ED-B83B-3E39-B6575DD8A3D3}"/>
                </a:ext>
              </a:extLst>
            </p:cNvPr>
            <p:cNvSpPr txBox="1"/>
            <p:nvPr/>
          </p:nvSpPr>
          <p:spPr>
            <a:xfrm>
              <a:off x="1300693" y="3204583"/>
              <a:ext cx="340562" cy="280485"/>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80</a:t>
              </a:r>
            </a:p>
          </p:txBody>
        </p:sp>
        <p:sp>
          <p:nvSpPr>
            <p:cNvPr id="3656" name="TextBox 753">
              <a:extLst>
                <a:ext uri="{FF2B5EF4-FFF2-40B4-BE49-F238E27FC236}">
                  <a16:creationId xmlns:a16="http://schemas.microsoft.com/office/drawing/2014/main" id="{A84E4994-47FC-CEA0-8006-180A1358C117}"/>
                </a:ext>
              </a:extLst>
            </p:cNvPr>
            <p:cNvSpPr txBox="1"/>
            <p:nvPr/>
          </p:nvSpPr>
          <p:spPr>
            <a:xfrm>
              <a:off x="1300693" y="3600209"/>
              <a:ext cx="340562" cy="280485"/>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60</a:t>
              </a:r>
            </a:p>
          </p:txBody>
        </p:sp>
        <p:sp>
          <p:nvSpPr>
            <p:cNvPr id="3657" name="TextBox 754">
              <a:extLst>
                <a:ext uri="{FF2B5EF4-FFF2-40B4-BE49-F238E27FC236}">
                  <a16:creationId xmlns:a16="http://schemas.microsoft.com/office/drawing/2014/main" id="{AB27CA59-51A7-99C7-7E05-ABD6A578EB65}"/>
                </a:ext>
              </a:extLst>
            </p:cNvPr>
            <p:cNvSpPr txBox="1"/>
            <p:nvPr/>
          </p:nvSpPr>
          <p:spPr>
            <a:xfrm>
              <a:off x="1300693" y="3988053"/>
              <a:ext cx="340562" cy="280485"/>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40</a:t>
              </a:r>
            </a:p>
          </p:txBody>
        </p:sp>
        <p:sp>
          <p:nvSpPr>
            <p:cNvPr id="3658" name="TextBox 755">
              <a:extLst>
                <a:ext uri="{FF2B5EF4-FFF2-40B4-BE49-F238E27FC236}">
                  <a16:creationId xmlns:a16="http://schemas.microsoft.com/office/drawing/2014/main" id="{81DEC96F-B139-5078-08D5-ACA4ED7F27C5}"/>
                </a:ext>
              </a:extLst>
            </p:cNvPr>
            <p:cNvSpPr txBox="1"/>
            <p:nvPr/>
          </p:nvSpPr>
          <p:spPr>
            <a:xfrm>
              <a:off x="2468509" y="4629318"/>
              <a:ext cx="485882" cy="246212"/>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13.6%</a:t>
              </a:r>
            </a:p>
          </p:txBody>
        </p:sp>
        <p:sp>
          <p:nvSpPr>
            <p:cNvPr id="3659" name="TextBox 756">
              <a:extLst>
                <a:ext uri="{FF2B5EF4-FFF2-40B4-BE49-F238E27FC236}">
                  <a16:creationId xmlns:a16="http://schemas.microsoft.com/office/drawing/2014/main" id="{8D255D3D-472C-C173-27FC-EA8C3230592B}"/>
                </a:ext>
              </a:extLst>
            </p:cNvPr>
            <p:cNvSpPr txBox="1"/>
            <p:nvPr/>
          </p:nvSpPr>
          <p:spPr>
            <a:xfrm>
              <a:off x="2661785" y="4230347"/>
              <a:ext cx="485882" cy="246212"/>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Arial" panose="020B0604020202020204"/>
                  <a:ea typeface="微软雅黑"/>
                  <a:cs typeface="Arial" panose="020B0604020202020204"/>
                  <a:sym typeface="Arial" panose="020B0604020202020204"/>
                  <a:rtl val="0"/>
                </a:rPr>
                <a:t>22.9%</a:t>
              </a:r>
            </a:p>
          </p:txBody>
        </p:sp>
        <p:sp>
          <p:nvSpPr>
            <p:cNvPr id="3660" name="TextBox 757">
              <a:extLst>
                <a:ext uri="{FF2B5EF4-FFF2-40B4-BE49-F238E27FC236}">
                  <a16:creationId xmlns:a16="http://schemas.microsoft.com/office/drawing/2014/main" id="{9D5B651A-26BA-920B-EABC-89D61C03D08E}"/>
                </a:ext>
              </a:extLst>
            </p:cNvPr>
            <p:cNvSpPr txBox="1"/>
            <p:nvPr/>
          </p:nvSpPr>
          <p:spPr>
            <a:xfrm>
              <a:off x="2124043" y="3654228"/>
              <a:ext cx="485882" cy="246212"/>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Arial" panose="020B0604020202020204"/>
                  <a:ea typeface="微软雅黑"/>
                  <a:cs typeface="Arial" panose="020B0604020202020204"/>
                  <a:sym typeface="Arial" panose="020B0604020202020204"/>
                  <a:rtl val="0"/>
                </a:rPr>
                <a:t>52.6%</a:t>
              </a:r>
            </a:p>
          </p:txBody>
        </p:sp>
        <p:sp>
          <p:nvSpPr>
            <p:cNvPr id="3661" name="TextBox 758">
              <a:extLst>
                <a:ext uri="{FF2B5EF4-FFF2-40B4-BE49-F238E27FC236}">
                  <a16:creationId xmlns:a16="http://schemas.microsoft.com/office/drawing/2014/main" id="{ED7B7196-C69A-5273-9A37-57CCBB2381E1}"/>
                </a:ext>
              </a:extLst>
            </p:cNvPr>
            <p:cNvSpPr txBox="1"/>
            <p:nvPr/>
          </p:nvSpPr>
          <p:spPr>
            <a:xfrm>
              <a:off x="1843701" y="4062517"/>
              <a:ext cx="455792" cy="246212"/>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55" normalizeH="0" baseline="0" noProof="0" dirty="0">
                  <a:ln>
                    <a:noFill/>
                  </a:ln>
                  <a:solidFill>
                    <a:prstClr val="black"/>
                  </a:solidFill>
                  <a:effectLst/>
                  <a:uLnTx/>
                  <a:uFillTx/>
                  <a:latin typeface="Arial" panose="020B0604020202020204"/>
                  <a:ea typeface="微软雅黑"/>
                  <a:cs typeface="Arial" panose="020B0604020202020204"/>
                  <a:sym typeface="Arial" panose="020B0604020202020204"/>
                  <a:rtl val="0"/>
                </a:rPr>
                <a:t>41.5</a:t>
              </a:r>
              <a:r>
                <a:rPr kumimoji="0" lang="en-US" sz="750" b="0" i="0" u="none" strike="noStrike" kern="1200" cap="none" spc="0" normalizeH="0" baseline="0" noProof="0" dirty="0">
                  <a:ln>
                    <a:noFill/>
                  </a:ln>
                  <a:solidFill>
                    <a:prstClr val="black"/>
                  </a:solidFill>
                  <a:effectLst/>
                  <a:uLnTx/>
                  <a:uFillTx/>
                  <a:latin typeface="Arial" panose="020B0604020202020204"/>
                  <a:ea typeface="微软雅黑"/>
                  <a:cs typeface="Arial" panose="020B0604020202020204"/>
                  <a:sym typeface="Arial" panose="020B0604020202020204"/>
                  <a:rtl val="0"/>
                </a:rPr>
                <a:t>%</a:t>
              </a:r>
            </a:p>
          </p:txBody>
        </p:sp>
        <p:sp>
          <p:nvSpPr>
            <p:cNvPr id="3662" name="TextBox 759">
              <a:extLst>
                <a:ext uri="{FF2B5EF4-FFF2-40B4-BE49-F238E27FC236}">
                  <a16:creationId xmlns:a16="http://schemas.microsoft.com/office/drawing/2014/main" id="{77A9AB83-FD62-2419-B2E3-822CF6000560}"/>
                </a:ext>
              </a:extLst>
            </p:cNvPr>
            <p:cNvSpPr txBox="1"/>
            <p:nvPr/>
          </p:nvSpPr>
          <p:spPr>
            <a:xfrm>
              <a:off x="1300693" y="4389816"/>
              <a:ext cx="340562" cy="280485"/>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20</a:t>
              </a:r>
            </a:p>
          </p:txBody>
        </p:sp>
        <p:sp>
          <p:nvSpPr>
            <p:cNvPr id="3663" name="TextBox 760">
              <a:extLst>
                <a:ext uri="{FF2B5EF4-FFF2-40B4-BE49-F238E27FC236}">
                  <a16:creationId xmlns:a16="http://schemas.microsoft.com/office/drawing/2014/main" id="{7683C184-ABF0-00A2-AE5C-1519A74C91E7}"/>
                </a:ext>
              </a:extLst>
            </p:cNvPr>
            <p:cNvSpPr txBox="1"/>
            <p:nvPr/>
          </p:nvSpPr>
          <p:spPr>
            <a:xfrm>
              <a:off x="1373010" y="4771672"/>
              <a:ext cx="268756" cy="280485"/>
            </a:xfrm>
            <a:prstGeom prst="rect">
              <a:avLst/>
            </a:prstGeom>
            <a:noFill/>
          </p:spPr>
          <p:txBody>
            <a:bodyPr wrap="non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0</a:t>
              </a:r>
            </a:p>
          </p:txBody>
        </p:sp>
        <p:sp>
          <p:nvSpPr>
            <p:cNvPr id="3664" name="TextBox 761">
              <a:extLst>
                <a:ext uri="{FF2B5EF4-FFF2-40B4-BE49-F238E27FC236}">
                  <a16:creationId xmlns:a16="http://schemas.microsoft.com/office/drawing/2014/main" id="{7EA383BE-ABEC-CF95-F946-8344B30376D0}"/>
                </a:ext>
              </a:extLst>
            </p:cNvPr>
            <p:cNvSpPr txBox="1"/>
            <p:nvPr/>
          </p:nvSpPr>
          <p:spPr>
            <a:xfrm>
              <a:off x="1507412" y="4949054"/>
              <a:ext cx="268758"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0</a:t>
              </a:r>
            </a:p>
          </p:txBody>
        </p:sp>
        <p:sp>
          <p:nvSpPr>
            <p:cNvPr id="3665" name="TextBox 762">
              <a:extLst>
                <a:ext uri="{FF2B5EF4-FFF2-40B4-BE49-F238E27FC236}">
                  <a16:creationId xmlns:a16="http://schemas.microsoft.com/office/drawing/2014/main" id="{9A7087CC-2B8F-2F6A-A930-8E5A6A3FDBE5}"/>
                </a:ext>
              </a:extLst>
            </p:cNvPr>
            <p:cNvSpPr txBox="1"/>
            <p:nvPr/>
          </p:nvSpPr>
          <p:spPr>
            <a:xfrm>
              <a:off x="1802529" y="4949054"/>
              <a:ext cx="268758"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3</a:t>
              </a:r>
            </a:p>
          </p:txBody>
        </p:sp>
        <p:sp>
          <p:nvSpPr>
            <p:cNvPr id="3666" name="TextBox 763">
              <a:extLst>
                <a:ext uri="{FF2B5EF4-FFF2-40B4-BE49-F238E27FC236}">
                  <a16:creationId xmlns:a16="http://schemas.microsoft.com/office/drawing/2014/main" id="{4547176E-668C-B0F4-3C49-C7A9C423DA3F}"/>
                </a:ext>
              </a:extLst>
            </p:cNvPr>
            <p:cNvSpPr txBox="1"/>
            <p:nvPr/>
          </p:nvSpPr>
          <p:spPr>
            <a:xfrm>
              <a:off x="2097732" y="4949054"/>
              <a:ext cx="268758"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6</a:t>
              </a:r>
            </a:p>
          </p:txBody>
        </p:sp>
        <p:sp>
          <p:nvSpPr>
            <p:cNvPr id="3667" name="TextBox 764">
              <a:extLst>
                <a:ext uri="{FF2B5EF4-FFF2-40B4-BE49-F238E27FC236}">
                  <a16:creationId xmlns:a16="http://schemas.microsoft.com/office/drawing/2014/main" id="{7FA93F19-7E88-60A6-4B13-0AEB0DABC9BD}"/>
                </a:ext>
              </a:extLst>
            </p:cNvPr>
            <p:cNvSpPr txBox="1"/>
            <p:nvPr/>
          </p:nvSpPr>
          <p:spPr>
            <a:xfrm>
              <a:off x="2395430" y="4949054"/>
              <a:ext cx="268758"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9</a:t>
              </a:r>
            </a:p>
          </p:txBody>
        </p:sp>
        <p:sp>
          <p:nvSpPr>
            <p:cNvPr id="3668" name="TextBox 765">
              <a:extLst>
                <a:ext uri="{FF2B5EF4-FFF2-40B4-BE49-F238E27FC236}">
                  <a16:creationId xmlns:a16="http://schemas.microsoft.com/office/drawing/2014/main" id="{6314E467-F6B5-AEB7-0A30-4063B3CA28DB}"/>
                </a:ext>
              </a:extLst>
            </p:cNvPr>
            <p:cNvSpPr txBox="1"/>
            <p:nvPr/>
          </p:nvSpPr>
          <p:spPr>
            <a:xfrm>
              <a:off x="2650085" y="4949054"/>
              <a:ext cx="340562"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12</a:t>
              </a:r>
            </a:p>
          </p:txBody>
        </p:sp>
        <p:sp>
          <p:nvSpPr>
            <p:cNvPr id="3669" name="TextBox 766">
              <a:extLst>
                <a:ext uri="{FF2B5EF4-FFF2-40B4-BE49-F238E27FC236}">
                  <a16:creationId xmlns:a16="http://schemas.microsoft.com/office/drawing/2014/main" id="{5E62ECEE-30EB-F6CD-B064-0CEA98E96CE9}"/>
                </a:ext>
              </a:extLst>
            </p:cNvPr>
            <p:cNvSpPr txBox="1"/>
            <p:nvPr/>
          </p:nvSpPr>
          <p:spPr>
            <a:xfrm>
              <a:off x="2945288" y="4949054"/>
              <a:ext cx="340562"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15</a:t>
              </a:r>
            </a:p>
          </p:txBody>
        </p:sp>
        <p:sp>
          <p:nvSpPr>
            <p:cNvPr id="3670" name="TextBox 767">
              <a:extLst>
                <a:ext uri="{FF2B5EF4-FFF2-40B4-BE49-F238E27FC236}">
                  <a16:creationId xmlns:a16="http://schemas.microsoft.com/office/drawing/2014/main" id="{5E11B44A-F6B7-8755-2007-DD795054481C}"/>
                </a:ext>
              </a:extLst>
            </p:cNvPr>
            <p:cNvSpPr txBox="1"/>
            <p:nvPr/>
          </p:nvSpPr>
          <p:spPr>
            <a:xfrm>
              <a:off x="3240319" y="4949054"/>
              <a:ext cx="340562"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18</a:t>
              </a:r>
            </a:p>
          </p:txBody>
        </p:sp>
        <p:sp>
          <p:nvSpPr>
            <p:cNvPr id="3671" name="TextBox 768">
              <a:extLst>
                <a:ext uri="{FF2B5EF4-FFF2-40B4-BE49-F238E27FC236}">
                  <a16:creationId xmlns:a16="http://schemas.microsoft.com/office/drawing/2014/main" id="{AD557571-766D-3649-81FC-E41646D07F87}"/>
                </a:ext>
              </a:extLst>
            </p:cNvPr>
            <p:cNvSpPr txBox="1"/>
            <p:nvPr/>
          </p:nvSpPr>
          <p:spPr>
            <a:xfrm>
              <a:off x="3541802" y="4947108"/>
              <a:ext cx="340562"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21</a:t>
              </a:r>
            </a:p>
          </p:txBody>
        </p:sp>
        <p:sp>
          <p:nvSpPr>
            <p:cNvPr id="3672" name="TextBox 769">
              <a:extLst>
                <a:ext uri="{FF2B5EF4-FFF2-40B4-BE49-F238E27FC236}">
                  <a16:creationId xmlns:a16="http://schemas.microsoft.com/office/drawing/2014/main" id="{B7053B0F-6E42-CF09-1671-30E36FA308DA}"/>
                </a:ext>
              </a:extLst>
            </p:cNvPr>
            <p:cNvSpPr txBox="1"/>
            <p:nvPr/>
          </p:nvSpPr>
          <p:spPr>
            <a:xfrm>
              <a:off x="3830641" y="4946957"/>
              <a:ext cx="340562"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24</a:t>
              </a:r>
            </a:p>
          </p:txBody>
        </p:sp>
        <p:sp>
          <p:nvSpPr>
            <p:cNvPr id="3673" name="TextBox 770">
              <a:extLst>
                <a:ext uri="{FF2B5EF4-FFF2-40B4-BE49-F238E27FC236}">
                  <a16:creationId xmlns:a16="http://schemas.microsoft.com/office/drawing/2014/main" id="{69F41184-5FBC-6B1D-E935-DD09B764F057}"/>
                </a:ext>
              </a:extLst>
            </p:cNvPr>
            <p:cNvSpPr txBox="1"/>
            <p:nvPr/>
          </p:nvSpPr>
          <p:spPr>
            <a:xfrm>
              <a:off x="4125758" y="4946957"/>
              <a:ext cx="340562"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27</a:t>
              </a:r>
            </a:p>
          </p:txBody>
        </p:sp>
        <p:sp>
          <p:nvSpPr>
            <p:cNvPr id="3674" name="TextBox 771">
              <a:extLst>
                <a:ext uri="{FF2B5EF4-FFF2-40B4-BE49-F238E27FC236}">
                  <a16:creationId xmlns:a16="http://schemas.microsoft.com/office/drawing/2014/main" id="{0E31B75F-9A36-00E0-D97B-7124BA96B569}"/>
                </a:ext>
              </a:extLst>
            </p:cNvPr>
            <p:cNvSpPr txBox="1"/>
            <p:nvPr/>
          </p:nvSpPr>
          <p:spPr>
            <a:xfrm>
              <a:off x="4417606" y="4946957"/>
              <a:ext cx="340562"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30</a:t>
              </a:r>
            </a:p>
          </p:txBody>
        </p:sp>
        <p:sp>
          <p:nvSpPr>
            <p:cNvPr id="3675" name="TextBox 772">
              <a:extLst>
                <a:ext uri="{FF2B5EF4-FFF2-40B4-BE49-F238E27FC236}">
                  <a16:creationId xmlns:a16="http://schemas.microsoft.com/office/drawing/2014/main" id="{16B89BF4-FE01-7791-2CED-7F7B79A4A5B1}"/>
                </a:ext>
              </a:extLst>
            </p:cNvPr>
            <p:cNvSpPr txBox="1"/>
            <p:nvPr/>
          </p:nvSpPr>
          <p:spPr>
            <a:xfrm>
              <a:off x="4715992" y="4946957"/>
              <a:ext cx="340562"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33</a:t>
              </a:r>
            </a:p>
          </p:txBody>
        </p:sp>
        <p:sp>
          <p:nvSpPr>
            <p:cNvPr id="3676" name="TextBox 773">
              <a:extLst>
                <a:ext uri="{FF2B5EF4-FFF2-40B4-BE49-F238E27FC236}">
                  <a16:creationId xmlns:a16="http://schemas.microsoft.com/office/drawing/2014/main" id="{8E3D86F6-5A6D-1F84-D97A-BA4D12272C02}"/>
                </a:ext>
              </a:extLst>
            </p:cNvPr>
            <p:cNvSpPr txBox="1"/>
            <p:nvPr/>
          </p:nvSpPr>
          <p:spPr>
            <a:xfrm>
              <a:off x="5011110" y="4946957"/>
              <a:ext cx="340562" cy="280485"/>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938" b="0"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36</a:t>
              </a:r>
            </a:p>
          </p:txBody>
        </p:sp>
        <p:sp>
          <p:nvSpPr>
            <p:cNvPr id="3678" name="TextBox 803">
              <a:extLst>
                <a:ext uri="{FF2B5EF4-FFF2-40B4-BE49-F238E27FC236}">
                  <a16:creationId xmlns:a16="http://schemas.microsoft.com/office/drawing/2014/main" id="{5739EA72-ED3F-192D-0A8B-3BE8B115830F}"/>
                </a:ext>
              </a:extLst>
            </p:cNvPr>
            <p:cNvSpPr txBox="1"/>
            <p:nvPr/>
          </p:nvSpPr>
          <p:spPr>
            <a:xfrm rot="16200000">
              <a:off x="322511" y="3749485"/>
              <a:ext cx="1712090" cy="267662"/>
            </a:xfrm>
            <a:prstGeom prst="rect">
              <a:avLst/>
            </a:prstGeom>
            <a:noFill/>
          </p:spPr>
          <p:txBody>
            <a:bodyPr wrap="non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1031"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PFS</a:t>
              </a:r>
              <a:r>
                <a:rPr kumimoji="0" lang="en-US" altLang="zh-CN" sz="1031" b="1" i="0" u="none" strike="noStrike" kern="1200" cap="none" spc="0" normalizeH="0" baseline="0" noProof="0">
                  <a:ln>
                    <a:noFill/>
                  </a:ln>
                  <a:solidFill>
                    <a:srgbClr val="000000"/>
                  </a:solidFill>
                  <a:effectLst/>
                  <a:uLnTx/>
                  <a:uFillTx/>
                  <a:latin typeface="Arial"/>
                  <a:ea typeface="微软雅黑"/>
                  <a:cs typeface="Arial" panose="020B0604020202020204"/>
                  <a:sym typeface="Arial" panose="020B0604020202020204"/>
                  <a:rtl val="0"/>
                </a:rPr>
                <a:t> Probability </a:t>
              </a:r>
              <a:r>
                <a:rPr kumimoji="0" lang="zh-CN" altLang="en-US" sz="1031"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a:t>
              </a:r>
              <a:r>
                <a:rPr kumimoji="0" lang="en-US" sz="1031"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a:t>
              </a:r>
            </a:p>
          </p:txBody>
        </p:sp>
        <p:sp>
          <p:nvSpPr>
            <p:cNvPr id="3679" name="TextBox 804">
              <a:extLst>
                <a:ext uri="{FF2B5EF4-FFF2-40B4-BE49-F238E27FC236}">
                  <a16:creationId xmlns:a16="http://schemas.microsoft.com/office/drawing/2014/main" id="{71420801-E97E-BF95-EBB2-B1696242F58F}"/>
                </a:ext>
              </a:extLst>
            </p:cNvPr>
            <p:cNvSpPr txBox="1"/>
            <p:nvPr/>
          </p:nvSpPr>
          <p:spPr>
            <a:xfrm>
              <a:off x="2405253" y="3304667"/>
              <a:ext cx="669611" cy="284970"/>
            </a:xfrm>
            <a:prstGeom prst="rect">
              <a:avLst/>
            </a:prstGeom>
            <a:noFill/>
          </p:spPr>
          <p:txBody>
            <a:bodyPr wrap="square" lIns="0" tIns="0" rIns="0" bIns="0" rtlCol="0">
              <a:no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4F81BD"/>
                  </a:solidFill>
                  <a:effectLst/>
                  <a:uLnTx/>
                  <a:uFillTx/>
                  <a:latin typeface="Arial" panose="020B0604020202020204"/>
                  <a:ea typeface="微软雅黑"/>
                  <a:cs typeface="Arial" panose="020B0604020202020204"/>
                  <a:sym typeface="Arial" panose="020B0604020202020204"/>
                  <a:rtl val="0"/>
                </a:rPr>
                <a:t>T-DXd</a:t>
              </a:r>
            </a:p>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err="1">
                  <a:ln>
                    <a:noFill/>
                  </a:ln>
                  <a:solidFill>
                    <a:srgbClr val="4F81BD"/>
                  </a:solidFill>
                  <a:effectLst/>
                  <a:uLnTx/>
                  <a:uFillTx/>
                  <a:latin typeface="Arial" panose="020B0604020202020204"/>
                  <a:ea typeface="微软雅黑"/>
                  <a:cs typeface="Arial" panose="020B0604020202020204"/>
                  <a:sym typeface="Arial" panose="020B0604020202020204"/>
                  <a:rtl val="0"/>
                </a:rPr>
                <a:t>mPFS</a:t>
              </a:r>
              <a:r>
                <a:rPr kumimoji="0" lang="en-US" sz="750" b="0" i="0" u="none" strike="noStrike" kern="1200" cap="none" spc="0" normalizeH="0" baseline="0" noProof="0" dirty="0">
                  <a:ln>
                    <a:noFill/>
                  </a:ln>
                  <a:solidFill>
                    <a:srgbClr val="4F81BD"/>
                  </a:solidFill>
                  <a:effectLst/>
                  <a:uLnTx/>
                  <a:uFillTx/>
                  <a:latin typeface="Arial" panose="020B0604020202020204"/>
                  <a:ea typeface="微软雅黑"/>
                  <a:cs typeface="Arial" panose="020B0604020202020204"/>
                  <a:sym typeface="Arial" panose="020B0604020202020204"/>
                  <a:rtl val="0"/>
                </a:rPr>
                <a:t>: </a:t>
              </a:r>
            </a:p>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844" b="1" i="0" u="none" strike="noStrike" kern="1200" cap="none" spc="0" normalizeH="0" baseline="0" noProof="0" dirty="0">
                  <a:ln>
                    <a:noFill/>
                  </a:ln>
                  <a:solidFill>
                    <a:srgbClr val="4F81BD"/>
                  </a:solidFill>
                  <a:effectLst/>
                  <a:uLnTx/>
                  <a:uFillTx/>
                  <a:latin typeface="Arial" panose="020B0604020202020204"/>
                  <a:ea typeface="微软雅黑"/>
                  <a:cs typeface="Arial" panose="020B0604020202020204"/>
                  <a:sym typeface="Arial" panose="020B0604020202020204"/>
                  <a:rtl val="0"/>
                </a:rPr>
                <a:t>6.7</a:t>
              </a:r>
              <a:r>
                <a:rPr kumimoji="0" lang="en-US" altLang="zh-CN" sz="844" b="1" i="0" u="none" strike="noStrike" kern="1200" cap="none" spc="0" normalizeH="0" baseline="0" noProof="0" dirty="0">
                  <a:ln>
                    <a:noFill/>
                  </a:ln>
                  <a:solidFill>
                    <a:srgbClr val="4F81BD"/>
                  </a:solidFill>
                  <a:effectLst/>
                  <a:uLnTx/>
                  <a:uFillTx/>
                  <a:latin typeface="Arial" panose="020B0604020202020204"/>
                  <a:ea typeface="微软雅黑"/>
                  <a:cs typeface="Arial" panose="020B0604020202020204"/>
                  <a:sym typeface="Arial" panose="020B0604020202020204"/>
                  <a:rtl val="0"/>
                </a:rPr>
                <a:t>month</a:t>
              </a:r>
              <a:endParaRPr kumimoji="0" lang="en-US" sz="844" b="1" i="0" u="none" strike="noStrike" kern="1200" cap="none" spc="0" normalizeH="0" baseline="0" noProof="0" dirty="0">
                <a:ln>
                  <a:noFill/>
                </a:ln>
                <a:solidFill>
                  <a:srgbClr val="4F81BD"/>
                </a:solidFill>
                <a:effectLst/>
                <a:uLnTx/>
                <a:uFillTx/>
                <a:latin typeface="Arial" panose="020B0604020202020204"/>
                <a:ea typeface="微软雅黑"/>
                <a:cs typeface="Arial" panose="020B0604020202020204"/>
                <a:sym typeface="Arial" panose="020B0604020202020204"/>
                <a:rtl val="0"/>
              </a:endParaRPr>
            </a:p>
          </p:txBody>
        </p:sp>
        <p:sp>
          <p:nvSpPr>
            <p:cNvPr id="3680" name="TextBox 805">
              <a:extLst>
                <a:ext uri="{FF2B5EF4-FFF2-40B4-BE49-F238E27FC236}">
                  <a16:creationId xmlns:a16="http://schemas.microsoft.com/office/drawing/2014/main" id="{EB26AF22-E80D-BF69-0B89-0E97F513050C}"/>
                </a:ext>
              </a:extLst>
            </p:cNvPr>
            <p:cNvSpPr txBox="1"/>
            <p:nvPr/>
          </p:nvSpPr>
          <p:spPr>
            <a:xfrm>
              <a:off x="1676295" y="4310181"/>
              <a:ext cx="530032" cy="422776"/>
            </a:xfrm>
            <a:prstGeom prst="rect">
              <a:avLst/>
            </a:prstGeom>
            <a:noFill/>
          </p:spPr>
          <p:txBody>
            <a:bodyPr wrap="square" lIns="0" tIns="0" rIns="0" bIns="0" rtlCol="0">
              <a:no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lumMod val="85000"/>
                      <a:lumOff val="15000"/>
                    </a:prstClr>
                  </a:solidFill>
                  <a:effectLst/>
                  <a:uLnTx/>
                  <a:uFillTx/>
                  <a:latin typeface="Arial" panose="020B0604020202020204"/>
                  <a:ea typeface="微软雅黑"/>
                  <a:cs typeface="Arial" panose="020B0604020202020204"/>
                  <a:sym typeface="Arial" panose="020B0604020202020204"/>
                  <a:rtl val="0"/>
                </a:rPr>
                <a:t>RAM+PTX</a:t>
              </a:r>
            </a:p>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err="1">
                  <a:ln>
                    <a:noFill/>
                  </a:ln>
                  <a:solidFill>
                    <a:prstClr val="black">
                      <a:lumMod val="85000"/>
                      <a:lumOff val="15000"/>
                    </a:prstClr>
                  </a:solidFill>
                  <a:effectLst/>
                  <a:uLnTx/>
                  <a:uFillTx/>
                  <a:latin typeface="Arial" panose="020B0604020202020204"/>
                  <a:ea typeface="微软雅黑"/>
                  <a:cs typeface="Arial" panose="020B0604020202020204"/>
                  <a:sym typeface="Arial" panose="020B0604020202020204"/>
                  <a:rtl val="0"/>
                </a:rPr>
                <a:t>mPFS</a:t>
              </a:r>
              <a:r>
                <a:rPr kumimoji="0" lang="en-US" sz="750" b="0" i="0" u="none" strike="noStrike" kern="1200" cap="none" spc="0" normalizeH="0" baseline="0" noProof="0" dirty="0">
                  <a:ln>
                    <a:noFill/>
                  </a:ln>
                  <a:solidFill>
                    <a:prstClr val="black">
                      <a:lumMod val="85000"/>
                      <a:lumOff val="15000"/>
                    </a:prstClr>
                  </a:solidFill>
                  <a:effectLst/>
                  <a:uLnTx/>
                  <a:uFillTx/>
                  <a:latin typeface="Arial" panose="020B0604020202020204"/>
                  <a:ea typeface="微软雅黑"/>
                  <a:cs typeface="Arial" panose="020B0604020202020204"/>
                  <a:sym typeface="Arial" panose="020B0604020202020204"/>
                  <a:rtl val="0"/>
                </a:rPr>
                <a:t>:</a:t>
              </a:r>
            </a:p>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lumMod val="85000"/>
                      <a:lumOff val="15000"/>
                    </a:prstClr>
                  </a:solidFill>
                  <a:effectLst/>
                  <a:uLnTx/>
                  <a:uFillTx/>
                  <a:latin typeface="Arial" panose="020B0604020202020204"/>
                  <a:ea typeface="微软雅黑"/>
                  <a:cs typeface="Arial" panose="020B0604020202020204"/>
                  <a:sym typeface="Arial" panose="020B0604020202020204"/>
                  <a:rtl val="0"/>
                </a:rPr>
                <a:t>5.6 </a:t>
              </a:r>
              <a:r>
                <a:rPr kumimoji="0" lang="en-US" altLang="zh-CN" sz="750" b="0" i="0" u="none" strike="noStrike" kern="1200" cap="none" spc="0" normalizeH="0" baseline="0" noProof="0" dirty="0">
                  <a:ln>
                    <a:noFill/>
                  </a:ln>
                  <a:solidFill>
                    <a:prstClr val="black">
                      <a:lumMod val="85000"/>
                      <a:lumOff val="15000"/>
                    </a:prstClr>
                  </a:solidFill>
                  <a:effectLst/>
                  <a:uLnTx/>
                  <a:uFillTx/>
                  <a:latin typeface="Arial" panose="020B0604020202020204"/>
                  <a:ea typeface="微软雅黑"/>
                  <a:cs typeface="Arial" panose="020B0604020202020204"/>
                  <a:sym typeface="Arial" panose="020B0604020202020204"/>
                  <a:rtl val="0"/>
                </a:rPr>
                <a:t>month</a:t>
              </a:r>
              <a:endParaRPr kumimoji="0" lang="en-US" sz="750" b="0" i="0" u="none" strike="noStrike" kern="1200" cap="none" spc="0" normalizeH="0" baseline="0" noProof="0" dirty="0">
                <a:ln>
                  <a:noFill/>
                </a:ln>
                <a:solidFill>
                  <a:prstClr val="black">
                    <a:lumMod val="85000"/>
                    <a:lumOff val="15000"/>
                  </a:prstClr>
                </a:solidFill>
                <a:effectLst/>
                <a:uLnTx/>
                <a:uFillTx/>
                <a:latin typeface="Arial" panose="020B0604020202020204"/>
                <a:ea typeface="微软雅黑"/>
                <a:cs typeface="Arial" panose="020B0604020202020204"/>
                <a:sym typeface="Arial" panose="020B0604020202020204"/>
                <a:rtl val="0"/>
              </a:endParaRPr>
            </a:p>
          </p:txBody>
        </p:sp>
        <p:sp>
          <p:nvSpPr>
            <p:cNvPr id="3681" name="TextBox 806">
              <a:extLst>
                <a:ext uri="{FF2B5EF4-FFF2-40B4-BE49-F238E27FC236}">
                  <a16:creationId xmlns:a16="http://schemas.microsoft.com/office/drawing/2014/main" id="{BCD6142E-1C66-31C9-AAAB-803A162ABF3F}"/>
                </a:ext>
              </a:extLst>
            </p:cNvPr>
            <p:cNvSpPr txBox="1"/>
            <p:nvPr/>
          </p:nvSpPr>
          <p:spPr>
            <a:xfrm>
              <a:off x="3629229" y="2942473"/>
              <a:ext cx="1065452" cy="639622"/>
            </a:xfrm>
            <a:prstGeom prst="rect">
              <a:avLst/>
            </a:prstGeom>
            <a:noFill/>
          </p:spPr>
          <p:txBody>
            <a:bodyPr wrap="none" rtlCol="0">
              <a:spAutoFit/>
            </a:bodyPr>
            <a:lstStyle/>
            <a:p>
              <a:pPr marL="0" marR="0" lvl="0" indent="0" algn="ctr" defTabSz="857470" rtl="0" eaLnBrk="1" fontAlgn="auto" latinLnBrk="0" hangingPunct="1">
                <a:lnSpc>
                  <a:spcPct val="150000"/>
                </a:lnSpc>
                <a:spcBef>
                  <a:spcPts val="0"/>
                </a:spcBef>
                <a:spcAft>
                  <a:spcPts val="0"/>
                </a:spcAft>
                <a:buClrTx/>
                <a:buSzTx/>
                <a:buFontTx/>
                <a:buNone/>
                <a:tabLst/>
                <a:defRPr/>
              </a:pPr>
              <a:r>
                <a:rPr kumimoji="0" lang="en-US" sz="938"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HR</a:t>
              </a:r>
              <a:r>
                <a:rPr kumimoji="0" lang="zh-CN" altLang="en-US" sz="938" b="1"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a:t>
              </a:r>
              <a:r>
                <a:rPr kumimoji="0" lang="en-US" sz="938" b="1"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0.74</a:t>
              </a:r>
            </a:p>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95% CI</a:t>
              </a:r>
              <a:r>
                <a:rPr kumimoji="0" lang="zh-CN" alt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a:t>
              </a: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0.59-0.92</a:t>
              </a:r>
            </a:p>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P</a:t>
              </a:r>
              <a:r>
                <a:rPr kumimoji="0" lang="zh-CN" alt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 </a:t>
              </a:r>
              <a:r>
                <a:rPr kumimoji="0" lang="en-US" altLang="zh-CN"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Value</a:t>
              </a:r>
              <a:r>
                <a:rPr kumimoji="0" lang="en-US" sz="750" b="0" i="0" u="none" strike="noStrike" kern="1200" cap="none" spc="0" normalizeH="0" baseline="0" noProof="0">
                  <a:ln>
                    <a:noFill/>
                  </a:ln>
                  <a:solidFill>
                    <a:prstClr val="black"/>
                  </a:solidFill>
                  <a:effectLst/>
                  <a:uLnTx/>
                  <a:uFillTx/>
                  <a:latin typeface="Arial" panose="020B0604020202020204"/>
                  <a:ea typeface="微软雅黑"/>
                  <a:cs typeface="Arial" panose="020B0604020202020204"/>
                  <a:sym typeface="Arial" panose="020B0604020202020204"/>
                  <a:rtl val="0"/>
                </a:rPr>
                <a:t>=0.0074</a:t>
              </a:r>
            </a:p>
          </p:txBody>
        </p:sp>
      </p:grpSp>
      <p:sp>
        <p:nvSpPr>
          <p:cNvPr id="3721" name="TextBox 1015">
            <a:extLst>
              <a:ext uri="{FF2B5EF4-FFF2-40B4-BE49-F238E27FC236}">
                <a16:creationId xmlns:a16="http://schemas.microsoft.com/office/drawing/2014/main" id="{D3D1BF13-7975-A555-2F89-AF88456D2C67}"/>
              </a:ext>
            </a:extLst>
          </p:cNvPr>
          <p:cNvSpPr txBox="1"/>
          <p:nvPr/>
        </p:nvSpPr>
        <p:spPr>
          <a:xfrm>
            <a:off x="6087702" y="5491919"/>
            <a:ext cx="792387" cy="178960"/>
          </a:xfrm>
          <a:prstGeom prst="rect">
            <a:avLst/>
          </a:prstGeom>
          <a:noFill/>
        </p:spPr>
        <p:txBody>
          <a:bodyPr wrap="square" rtlCol="0">
            <a:spAutoFit/>
          </a:bodyPr>
          <a:lstStyle/>
          <a:p>
            <a:pPr marL="0" marR="0" lvl="0" indent="0" algn="r" defTabSz="857470" rtl="0" eaLnBrk="1" fontAlgn="auto" latinLnBrk="0" hangingPunct="1">
              <a:lnSpc>
                <a:spcPct val="100000"/>
              </a:lnSpc>
              <a:spcBef>
                <a:spcPts val="0"/>
              </a:spcBef>
              <a:spcAft>
                <a:spcPts val="0"/>
              </a:spcAft>
              <a:buClrTx/>
              <a:buSzTx/>
              <a:buFontTx/>
              <a:buNone/>
              <a:tabLst/>
              <a:defRPr/>
            </a:pPr>
            <a:r>
              <a:rPr kumimoji="0" lang="en-US" altLang="zh-CN" sz="563" b="0" i="0" u="none" strike="noStrike" kern="1200" cap="none" spc="0" normalizeH="0" baseline="0" noProof="0">
                <a:ln>
                  <a:noFill/>
                </a:ln>
                <a:solidFill>
                  <a:srgbClr val="4D4F53"/>
                </a:solidFill>
                <a:effectLst/>
                <a:uLnTx/>
                <a:uFillTx/>
                <a:latin typeface="Arial"/>
                <a:ea typeface="微软雅黑"/>
                <a:cs typeface="Arial" panose="020B0604020202020204"/>
                <a:sym typeface="Arial" panose="020B0604020202020204"/>
                <a:rtl val="0"/>
              </a:rPr>
              <a:t>RAM+PTX</a:t>
            </a:r>
            <a:endParaRPr kumimoji="0" lang="en-US" altLang="zh-CN" sz="563" b="0" i="0" u="none" strike="noStrike" kern="1200" cap="none" spc="0" normalizeH="0" baseline="0" noProof="0">
              <a:ln>
                <a:noFill/>
              </a:ln>
              <a:solidFill>
                <a:srgbClr val="FF0000"/>
              </a:solidFill>
              <a:effectLst/>
              <a:uLnTx/>
              <a:uFillTx/>
              <a:latin typeface="Arial"/>
              <a:ea typeface="微软雅黑"/>
              <a:cs typeface="Arial" panose="020B0604020202020204"/>
              <a:sym typeface="Arial" panose="020B0604020202020204"/>
              <a:rtl val="0"/>
            </a:endParaRPr>
          </a:p>
        </p:txBody>
      </p:sp>
      <p:sp>
        <p:nvSpPr>
          <p:cNvPr id="3723" name="矩形 3722">
            <a:extLst>
              <a:ext uri="{FF2B5EF4-FFF2-40B4-BE49-F238E27FC236}">
                <a16:creationId xmlns:a16="http://schemas.microsoft.com/office/drawing/2014/main" id="{4DBFF9AA-3255-146F-D464-09C569074BFE}"/>
              </a:ext>
            </a:extLst>
          </p:cNvPr>
          <p:cNvSpPr/>
          <p:nvPr/>
        </p:nvSpPr>
        <p:spPr>
          <a:xfrm>
            <a:off x="3478670" y="4071083"/>
            <a:ext cx="652057" cy="739461"/>
          </a:xfrm>
          <a:prstGeom prst="rect">
            <a:avLst/>
          </a:prstGeom>
          <a:noFill/>
          <a:ln>
            <a:solidFill>
              <a:srgbClr val="EA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3724" name="矩形 3723">
            <a:extLst>
              <a:ext uri="{FF2B5EF4-FFF2-40B4-BE49-F238E27FC236}">
                <a16:creationId xmlns:a16="http://schemas.microsoft.com/office/drawing/2014/main" id="{7BF8F92C-F408-2A29-7A1A-3C4857E9570E}"/>
              </a:ext>
            </a:extLst>
          </p:cNvPr>
          <p:cNvSpPr/>
          <p:nvPr/>
        </p:nvSpPr>
        <p:spPr>
          <a:xfrm>
            <a:off x="4285735" y="3827850"/>
            <a:ext cx="1136624" cy="536373"/>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1125" b="0" i="0" u="none" strike="noStrike" kern="1200" cap="none" spc="0" normalizeH="0" baseline="0" noProof="0">
                <a:ln>
                  <a:noFill/>
                </a:ln>
                <a:solidFill>
                  <a:prstClr val="white"/>
                </a:solidFill>
                <a:effectLst/>
                <a:uLnTx/>
                <a:uFillTx/>
                <a:latin typeface="Arial"/>
                <a:ea typeface="微软雅黑"/>
                <a:cs typeface="+mn-cs"/>
              </a:rPr>
              <a:t>2-Years OS rate doubled</a:t>
            </a:r>
            <a:endParaRPr kumimoji="0" lang="zh-CN" altLang="en-US" sz="1125" b="0" i="0" u="none" strike="noStrike" kern="1200" cap="none" spc="0" normalizeH="0" baseline="0" noProof="0">
              <a:ln>
                <a:noFill/>
              </a:ln>
              <a:solidFill>
                <a:prstClr val="white"/>
              </a:solidFill>
              <a:effectLst/>
              <a:uLnTx/>
              <a:uFillTx/>
              <a:latin typeface="Arial"/>
              <a:ea typeface="微软雅黑"/>
              <a:cs typeface="+mn-cs"/>
            </a:endParaRPr>
          </a:p>
        </p:txBody>
      </p:sp>
      <p:sp>
        <p:nvSpPr>
          <p:cNvPr id="3725" name="星形: 五角 3724">
            <a:extLst>
              <a:ext uri="{FF2B5EF4-FFF2-40B4-BE49-F238E27FC236}">
                <a16:creationId xmlns:a16="http://schemas.microsoft.com/office/drawing/2014/main" id="{8C727A43-8D19-C8C5-F9B5-5462DCCDFE12}"/>
              </a:ext>
            </a:extLst>
          </p:cNvPr>
          <p:cNvSpPr/>
          <p:nvPr/>
        </p:nvSpPr>
        <p:spPr>
          <a:xfrm>
            <a:off x="4149573" y="3694246"/>
            <a:ext cx="313479" cy="268025"/>
          </a:xfrm>
          <a:prstGeom prst="star5">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57470" rtl="0" eaLnBrk="1" fontAlgn="auto" latinLnBrk="0" hangingPunct="1">
              <a:lnSpc>
                <a:spcPct val="100000"/>
              </a:lnSpc>
              <a:spcBef>
                <a:spcPts val="0"/>
              </a:spcBef>
              <a:spcAft>
                <a:spcPts val="0"/>
              </a:spcAft>
              <a:buClrTx/>
              <a:buSzTx/>
              <a:buFontTx/>
              <a:buNone/>
              <a:tabLst/>
              <a:defRPr/>
            </a:pPr>
            <a:endParaRPr kumimoji="0" lang="zh-CN" altLang="en-US" sz="1688" b="0" i="0" u="none" strike="noStrike" kern="1200" cap="none" spc="0" normalizeH="0" baseline="0" noProof="0">
              <a:ln>
                <a:noFill/>
              </a:ln>
              <a:solidFill>
                <a:prstClr val="white"/>
              </a:solidFill>
              <a:effectLst/>
              <a:uLnTx/>
              <a:uFillTx/>
              <a:latin typeface="Arial"/>
              <a:ea typeface="微软雅黑"/>
              <a:cs typeface="+mn-cs"/>
            </a:endParaRPr>
          </a:p>
        </p:txBody>
      </p:sp>
      <p:sp>
        <p:nvSpPr>
          <p:cNvPr id="3726" name="文本框 3725">
            <a:extLst>
              <a:ext uri="{FF2B5EF4-FFF2-40B4-BE49-F238E27FC236}">
                <a16:creationId xmlns:a16="http://schemas.microsoft.com/office/drawing/2014/main" id="{B4812543-E439-A6AF-2A5F-30AEFD45BD0D}"/>
              </a:ext>
            </a:extLst>
          </p:cNvPr>
          <p:cNvSpPr txBox="1"/>
          <p:nvPr/>
        </p:nvSpPr>
        <p:spPr>
          <a:xfrm>
            <a:off x="6554610" y="1723598"/>
            <a:ext cx="3754920" cy="546688"/>
          </a:xfrm>
          <a:prstGeom prst="rect">
            <a:avLst/>
          </a:prstGeom>
          <a:noFill/>
        </p:spPr>
        <p:txBody>
          <a:bodyPr wrap="square" rtlCol="0">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984" b="0" i="0" u="none" strike="noStrike" kern="1200" cap="none" spc="0" normalizeH="0" baseline="0" noProof="0">
                <a:ln>
                  <a:noFill/>
                </a:ln>
                <a:solidFill>
                  <a:prstClr val="black"/>
                </a:solidFill>
                <a:effectLst/>
                <a:uLnTx/>
                <a:uFillTx/>
                <a:latin typeface="Arial"/>
                <a:ea typeface="微软雅黑"/>
                <a:cs typeface="+mn-cs"/>
              </a:rPr>
              <a:t>T-</a:t>
            </a:r>
            <a:r>
              <a:rPr kumimoji="0" lang="en-US" altLang="zh-CN" sz="984" b="0" i="0" u="none" strike="noStrike" kern="1200" cap="none" spc="0" normalizeH="0" baseline="0" noProof="0" err="1">
                <a:ln>
                  <a:noFill/>
                </a:ln>
                <a:solidFill>
                  <a:prstClr val="black"/>
                </a:solidFill>
                <a:effectLst/>
                <a:uLnTx/>
                <a:uFillTx/>
                <a:latin typeface="Arial"/>
                <a:ea typeface="微软雅黑"/>
                <a:cs typeface="+mn-cs"/>
              </a:rPr>
              <a:t>DXd</a:t>
            </a:r>
            <a:r>
              <a:rPr kumimoji="0" lang="en-US" altLang="zh-CN" sz="984" b="0" i="0" u="none" strike="noStrike" kern="1200" cap="none" spc="0" normalizeH="0" baseline="0" noProof="0">
                <a:ln>
                  <a:noFill/>
                </a:ln>
                <a:solidFill>
                  <a:prstClr val="black"/>
                </a:solidFill>
                <a:effectLst/>
                <a:uLnTx/>
                <a:uFillTx/>
                <a:latin typeface="Arial"/>
                <a:ea typeface="微软雅黑"/>
                <a:cs typeface="+mn-cs"/>
              </a:rPr>
              <a:t> demonstrated a statistically significant improvement in PFS compared with RAM + PTX in HER2+ GC/GEJA, showing a 26% reduction in risk of progression or death</a:t>
            </a:r>
            <a:endParaRPr kumimoji="0" lang="zh-CN" altLang="en-US" sz="984" b="0" i="0" u="none" strike="noStrike" kern="1200" cap="none" spc="0" normalizeH="0" baseline="0" noProof="0">
              <a:ln>
                <a:noFill/>
              </a:ln>
              <a:solidFill>
                <a:prstClr val="black"/>
              </a:solidFill>
              <a:effectLst/>
              <a:uLnTx/>
              <a:uFillTx/>
              <a:latin typeface="Arial"/>
              <a:ea typeface="微软雅黑"/>
              <a:cs typeface="+mn-cs"/>
            </a:endParaRPr>
          </a:p>
        </p:txBody>
      </p:sp>
      <p:sp>
        <p:nvSpPr>
          <p:cNvPr id="3728" name="文本框 3727">
            <a:extLst>
              <a:ext uri="{FF2B5EF4-FFF2-40B4-BE49-F238E27FC236}">
                <a16:creationId xmlns:a16="http://schemas.microsoft.com/office/drawing/2014/main" id="{C74B225D-E3DF-7B64-1BE4-028732F89C69}"/>
              </a:ext>
            </a:extLst>
          </p:cNvPr>
          <p:cNvSpPr txBox="1"/>
          <p:nvPr/>
        </p:nvSpPr>
        <p:spPr>
          <a:xfrm>
            <a:off x="5785235" y="5017417"/>
            <a:ext cx="5742161" cy="222240"/>
          </a:xfrm>
          <a:prstGeom prst="rect">
            <a:avLst/>
          </a:prstGeom>
          <a:noFill/>
        </p:spPr>
        <p:txBody>
          <a:bodyPr wrap="square">
            <a:spAutoFit/>
          </a:bodyPr>
          <a:lstStyle/>
          <a:p>
            <a:pPr marL="0" marR="0" lvl="0" indent="0" algn="ctr" defTabSz="857470" rtl="0" eaLnBrk="1" fontAlgn="auto" latinLnBrk="0" hangingPunct="1">
              <a:lnSpc>
                <a:spcPct val="100000"/>
              </a:lnSpc>
              <a:spcBef>
                <a:spcPts val="0"/>
              </a:spcBef>
              <a:spcAft>
                <a:spcPts val="0"/>
              </a:spcAft>
              <a:buClrTx/>
              <a:buSzTx/>
              <a:buFontTx/>
              <a:buNone/>
              <a:tabLst/>
              <a:defRPr/>
            </a:pPr>
            <a:r>
              <a:rPr kumimoji="0" lang="en-US" altLang="zh-CN" sz="844"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Time</a:t>
            </a:r>
            <a:r>
              <a:rPr kumimoji="0" lang="zh-CN" altLang="en-US" sz="844"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a:t>
            </a:r>
            <a:r>
              <a:rPr kumimoji="0" lang="en-US" altLang="zh-CN" sz="844" b="1" i="0" u="none" strike="noStrike" kern="1200" cap="none" spc="0" normalizeH="0" baseline="0" noProof="0">
                <a:ln>
                  <a:noFill/>
                </a:ln>
                <a:solidFill>
                  <a:srgbClr val="000000"/>
                </a:solidFill>
                <a:effectLst/>
                <a:uLnTx/>
                <a:uFillTx/>
                <a:latin typeface="Arial" panose="020B0604020202020204"/>
                <a:ea typeface="微软雅黑"/>
                <a:cs typeface="Arial" panose="020B0604020202020204"/>
                <a:sym typeface="Arial" panose="020B0604020202020204"/>
                <a:rtl val="0"/>
              </a:rPr>
              <a:t>months</a:t>
            </a:r>
          </a:p>
        </p:txBody>
      </p:sp>
      <p:sp>
        <p:nvSpPr>
          <p:cNvPr id="11" name="Text Placeholder 4">
            <a:extLst>
              <a:ext uri="{FF2B5EF4-FFF2-40B4-BE49-F238E27FC236}">
                <a16:creationId xmlns:a16="http://schemas.microsoft.com/office/drawing/2014/main" id="{BF92FD90-8A02-4EAD-0EF6-3F27CCEE1B0D}"/>
              </a:ext>
            </a:extLst>
          </p:cNvPr>
          <p:cNvSpPr txBox="1">
            <a:spLocks/>
          </p:cNvSpPr>
          <p:nvPr/>
        </p:nvSpPr>
        <p:spPr>
          <a:xfrm>
            <a:off x="3221678" y="6378726"/>
            <a:ext cx="1427960" cy="200516"/>
          </a:xfrm>
          <a:prstGeom prst="rect">
            <a:avLst/>
          </a:prstGeom>
        </p:spPr>
        <p:txBody>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9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Kohei Shitara, MD</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928595D1-0FED-A5E4-5B07-6DCE8A4A1DAF}"/>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07876" y="1322024"/>
            <a:ext cx="10976248" cy="4210656"/>
          </a:xfrm>
          <a:prstGeom prst="rect">
            <a:avLst/>
          </a:prstGeom>
        </p:spPr>
      </p:pic>
      <p:sp>
        <p:nvSpPr>
          <p:cNvPr id="8" name="标题 2">
            <a:extLst>
              <a:ext uri="{FF2B5EF4-FFF2-40B4-BE49-F238E27FC236}">
                <a16:creationId xmlns:a16="http://schemas.microsoft.com/office/drawing/2014/main" id="{D667CCEE-39C6-AB95-C51C-7493A2AAF864}"/>
              </a:ext>
            </a:extLst>
          </p:cNvPr>
          <p:cNvSpPr>
            <a:spLocks noGrp="1"/>
          </p:cNvSpPr>
          <p:nvPr>
            <p:ph type="title"/>
          </p:nvPr>
        </p:nvSpPr>
        <p:spPr>
          <a:xfrm>
            <a:off x="559594" y="327381"/>
            <a:ext cx="4551849" cy="631113"/>
          </a:xfrm>
        </p:spPr>
        <p:txBody>
          <a:bodyPr vert="horz"/>
          <a:lstStyle/>
          <a:p>
            <a:r>
              <a:rPr lang="en-US" altLang="zh-CN" sz="2251" b="1" kern="1200">
                <a:solidFill>
                  <a:srgbClr val="4F81BD"/>
                </a:solidFill>
                <a:latin typeface="微软雅黑" panose="020B0503020204020204" pitchFamily="34" charset="-122"/>
                <a:ea typeface="微软雅黑" panose="020B0503020204020204" pitchFamily="34" charset="-122"/>
              </a:rPr>
              <a:t>Confirmed ORR and DCR</a:t>
            </a:r>
            <a:endParaRPr lang="zh-CN" altLang="en-US" sz="2251" b="1" kern="1200">
              <a:solidFill>
                <a:srgbClr val="4F81BD"/>
              </a:solidFill>
              <a:latin typeface="微软雅黑" panose="020B0503020204020204" pitchFamily="34" charset="-122"/>
              <a:ea typeface="微软雅黑" panose="020B0503020204020204" pitchFamily="34" charset="-122"/>
            </a:endParaRPr>
          </a:p>
        </p:txBody>
      </p:sp>
      <p:sp>
        <p:nvSpPr>
          <p:cNvPr id="2" name="Text Placeholder 4">
            <a:extLst>
              <a:ext uri="{FF2B5EF4-FFF2-40B4-BE49-F238E27FC236}">
                <a16:creationId xmlns:a16="http://schemas.microsoft.com/office/drawing/2014/main" id="{0B0AB72E-E7E0-73DC-DF34-F28CCA23B731}"/>
              </a:ext>
            </a:extLst>
          </p:cNvPr>
          <p:cNvSpPr txBox="1">
            <a:spLocks/>
          </p:cNvSpPr>
          <p:nvPr/>
        </p:nvSpPr>
        <p:spPr>
          <a:xfrm>
            <a:off x="3221678" y="6378726"/>
            <a:ext cx="1427960" cy="200516"/>
          </a:xfrm>
          <a:prstGeom prst="rect">
            <a:avLst/>
          </a:prstGeom>
        </p:spPr>
        <p:txBody>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9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Kohei Shitara, MD</a:t>
            </a:r>
          </a:p>
        </p:txBody>
      </p:sp>
      <p:pic>
        <p:nvPicPr>
          <p:cNvPr id="2050" name="Picture 2">
            <a:extLst>
              <a:ext uri="{FF2B5EF4-FFF2-40B4-BE49-F238E27FC236}">
                <a16:creationId xmlns:a16="http://schemas.microsoft.com/office/drawing/2014/main" id="{AD96E433-AA4C-B135-95CE-B8CF6926646B}"/>
              </a:ext>
            </a:extLst>
          </p:cNvPr>
          <p:cNvPicPr>
            <a:picLocks noChangeAspect="1" noChangeArrowheads="1"/>
          </p:cNvPicPr>
          <p:nvPr/>
        </p:nvPicPr>
        <p:blipFill rotWithShape="1">
          <a:blip r:embed="rId5">
            <a:extLst>
              <a:ext uri="{28A0092B-C50C-407E-A947-70E740481C1C}">
                <a14:useLocalDpi xmlns:a14="http://schemas.microsoft.com/office/drawing/2010/main"/>
              </a:ext>
            </a:extLst>
          </a:blip>
          <a:srcRect/>
          <a:stretch>
            <a:fillRect/>
          </a:stretch>
        </p:blipFill>
        <p:spPr bwMode="auto">
          <a:xfrm>
            <a:off x="0" y="1322024"/>
            <a:ext cx="12192000" cy="42106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676624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B71B91FB-5A4F-CE32-7D23-EC4156B06D56}"/>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a:stretch>
            <a:fillRect/>
          </a:stretch>
        </p:blipFill>
        <p:spPr bwMode="auto">
          <a:xfrm>
            <a:off x="0" y="1686350"/>
            <a:ext cx="12192000" cy="4288979"/>
          </a:xfrm>
          <a:prstGeom prst="rect">
            <a:avLst/>
          </a:prstGeom>
          <a:noFill/>
          <a:extLst>
            <a:ext uri="{909E8E84-426E-40DD-AFC4-6F175D3DCCD1}">
              <a14:hiddenFill xmlns:a14="http://schemas.microsoft.com/office/drawing/2010/main">
                <a:solidFill>
                  <a:srgbClr val="FFFFFF"/>
                </a:solidFill>
              </a14:hiddenFill>
            </a:ext>
          </a:extLst>
        </p:spPr>
      </p:pic>
      <p:sp>
        <p:nvSpPr>
          <p:cNvPr id="7" name="文本框 6">
            <a:extLst>
              <a:ext uri="{FF2B5EF4-FFF2-40B4-BE49-F238E27FC236}">
                <a16:creationId xmlns:a16="http://schemas.microsoft.com/office/drawing/2014/main" id="{E37AC6FB-9072-F97A-80C0-79B789E6D5C2}"/>
              </a:ext>
            </a:extLst>
          </p:cNvPr>
          <p:cNvSpPr txBox="1"/>
          <p:nvPr/>
        </p:nvSpPr>
        <p:spPr>
          <a:xfrm>
            <a:off x="826567" y="925068"/>
            <a:ext cx="9848406" cy="669671"/>
          </a:xfrm>
          <a:prstGeom prst="rect">
            <a:avLst/>
          </a:prstGeom>
          <a:noFill/>
        </p:spPr>
        <p:txBody>
          <a:bodyPr wrap="square">
            <a:spAutoFit/>
          </a:bodyPr>
          <a:lstStyle/>
          <a:p>
            <a:pPr marL="0" marR="0" lvl="0" indent="0" algn="l" defTabSz="428671" rtl="0" eaLnBrk="0" fontAlgn="base" latinLnBrk="0" hangingPunct="0">
              <a:lnSpc>
                <a:spcPct val="100000"/>
              </a:lnSpc>
              <a:spcBef>
                <a:spcPct val="0"/>
              </a:spcBef>
              <a:spcAft>
                <a:spcPct val="0"/>
              </a:spcAft>
              <a:buClrTx/>
              <a:buSzTx/>
              <a:buFontTx/>
              <a:buNone/>
              <a:tabLst/>
              <a:defRPr/>
            </a:pPr>
            <a:r>
              <a:rPr kumimoji="0" lang="en-US" altLang="zh-CN" sz="1876" b="0" i="0" u="none" strike="noStrike" kern="1200" cap="none" spc="0" normalizeH="0" baseline="0" noProof="0" dirty="0">
                <a:ln>
                  <a:noFill/>
                </a:ln>
                <a:solidFill>
                  <a:srgbClr val="4F81BD"/>
                </a:solidFill>
                <a:effectLst/>
                <a:uLnTx/>
                <a:uFillTx/>
                <a:latin typeface="微软雅黑" panose="020B0503020204020204" pitchFamily="34" charset="-122"/>
                <a:ea typeface="微软雅黑" panose="020B0503020204020204" pitchFamily="34" charset="-122"/>
                <a:cs typeface="+mn-cs"/>
              </a:rPr>
              <a:t>The safety profile of trastuzumab deruxtecan 6.4 mg/kg was consistent with previous safety data, with no new safety signals identified</a:t>
            </a:r>
            <a:endParaRPr kumimoji="0" lang="zh-CN" altLang="en-US" sz="1876" b="0" i="0" u="none" strike="noStrike" kern="1200" cap="none" spc="0" normalizeH="0" baseline="0" noProof="0" dirty="0">
              <a:ln>
                <a:noFill/>
              </a:ln>
              <a:solidFill>
                <a:srgbClr val="4F81BD"/>
              </a:solidFill>
              <a:effectLst/>
              <a:uLnTx/>
              <a:uFillTx/>
              <a:latin typeface="微软雅黑" panose="020B0503020204020204" pitchFamily="34" charset="-122"/>
              <a:ea typeface="微软雅黑" panose="020B0503020204020204" pitchFamily="34" charset="-122"/>
              <a:cs typeface="+mn-cs"/>
            </a:endParaRPr>
          </a:p>
        </p:txBody>
      </p:sp>
      <p:sp>
        <p:nvSpPr>
          <p:cNvPr id="8" name="文本框 7">
            <a:extLst>
              <a:ext uri="{FF2B5EF4-FFF2-40B4-BE49-F238E27FC236}">
                <a16:creationId xmlns:a16="http://schemas.microsoft.com/office/drawing/2014/main" id="{3BF0D5B4-AF1E-CF04-336C-6071059938ED}"/>
              </a:ext>
            </a:extLst>
          </p:cNvPr>
          <p:cNvSpPr txBox="1"/>
          <p:nvPr/>
        </p:nvSpPr>
        <p:spPr>
          <a:xfrm>
            <a:off x="809625" y="352349"/>
            <a:ext cx="3178969" cy="438710"/>
          </a:xfrm>
          <a:prstGeom prst="rect">
            <a:avLst/>
          </a:prstGeom>
          <a:noFill/>
        </p:spPr>
        <p:txBody>
          <a:bodyPr wrap="square" rtlCol="0">
            <a:spAutoFit/>
          </a:bodyPr>
          <a:lstStyle/>
          <a:p>
            <a:pPr marL="0" marR="0" lvl="0" indent="0" algn="l" defTabSz="428671" rtl="0" eaLnBrk="0" fontAlgn="base" latinLnBrk="0" hangingPunct="0">
              <a:lnSpc>
                <a:spcPct val="100000"/>
              </a:lnSpc>
              <a:spcBef>
                <a:spcPct val="0"/>
              </a:spcBef>
              <a:spcAft>
                <a:spcPct val="0"/>
              </a:spcAft>
              <a:buClrTx/>
              <a:buSzTx/>
              <a:buFontTx/>
              <a:buNone/>
              <a:tabLst/>
              <a:defRPr/>
            </a:pPr>
            <a:r>
              <a:rPr kumimoji="0" lang="en-US" altLang="zh-CN" sz="2251" b="1" i="0" u="none" strike="noStrike" kern="1200" cap="none" spc="0" normalizeH="0" baseline="0" noProof="0">
                <a:ln>
                  <a:noFill/>
                </a:ln>
                <a:solidFill>
                  <a:srgbClr val="4F81BD"/>
                </a:solidFill>
                <a:effectLst/>
                <a:uLnTx/>
                <a:uFillTx/>
                <a:latin typeface="微软雅黑" panose="020B0503020204020204" pitchFamily="34" charset="-122"/>
                <a:ea typeface="微软雅黑" panose="020B0503020204020204" pitchFamily="34" charset="-122"/>
                <a:cs typeface="+mn-cs"/>
              </a:rPr>
              <a:t>Safety analysis:</a:t>
            </a:r>
            <a:endParaRPr kumimoji="0" lang="zh-CN" altLang="en-US" sz="2251" b="1" i="0" u="none" strike="noStrike" kern="1200" cap="none" spc="0" normalizeH="0" baseline="0" noProof="0">
              <a:ln>
                <a:noFill/>
              </a:ln>
              <a:solidFill>
                <a:srgbClr val="4F81BD"/>
              </a:solidFill>
              <a:effectLst/>
              <a:uLnTx/>
              <a:uFillTx/>
              <a:latin typeface="微软雅黑" panose="020B0503020204020204" pitchFamily="34" charset="-122"/>
              <a:ea typeface="微软雅黑" panose="020B0503020204020204" pitchFamily="34" charset="-122"/>
              <a:cs typeface="+mn-cs"/>
            </a:endParaRPr>
          </a:p>
        </p:txBody>
      </p:sp>
      <p:sp>
        <p:nvSpPr>
          <p:cNvPr id="4" name="Text Placeholder 4">
            <a:extLst>
              <a:ext uri="{FF2B5EF4-FFF2-40B4-BE49-F238E27FC236}">
                <a16:creationId xmlns:a16="http://schemas.microsoft.com/office/drawing/2014/main" id="{7C69A792-F927-1302-E27D-BBBABC5B136E}"/>
              </a:ext>
            </a:extLst>
          </p:cNvPr>
          <p:cNvSpPr txBox="1">
            <a:spLocks/>
          </p:cNvSpPr>
          <p:nvPr/>
        </p:nvSpPr>
        <p:spPr>
          <a:xfrm>
            <a:off x="3221678" y="6378726"/>
            <a:ext cx="1427960" cy="200516"/>
          </a:xfrm>
          <a:prstGeom prst="rect">
            <a:avLst/>
          </a:prstGeom>
        </p:spPr>
        <p:txBody>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9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Kohei Shitara, MD</a:t>
            </a:r>
          </a:p>
        </p:txBody>
      </p:sp>
    </p:spTree>
    <p:extLst>
      <p:ext uri="{BB962C8B-B14F-4D97-AF65-F5344CB8AC3E}">
        <p14:creationId xmlns:p14="http://schemas.microsoft.com/office/powerpoint/2010/main" val="3375914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5.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9D3C82E3-C69D-F95D-1731-F36814294F43}"/>
            </a:ext>
          </a:extLst>
        </p:cNvPr>
        <p:cNvGrpSpPr/>
        <p:nvPr/>
      </p:nvGrpSpPr>
      <p:grpSpPr>
        <a:xfrm>
          <a:off x="0" y="0"/>
          <a:ext cx="0" cy="0"/>
          <a:chOff x="0" y="0"/>
          <a:chExt cx="0" cy="0"/>
        </a:xfrm>
      </p:grpSpPr>
      <p:pic>
        <p:nvPicPr>
          <p:cNvPr id="4098" name="Picture 2">
            <a:extLst>
              <a:ext uri="{FF2B5EF4-FFF2-40B4-BE49-F238E27FC236}">
                <a16:creationId xmlns:a16="http://schemas.microsoft.com/office/drawing/2014/main" id="{647EC24C-8A6B-DABA-80E8-827FEF81AF18}"/>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a:stretch>
            <a:fillRect/>
          </a:stretch>
        </p:blipFill>
        <p:spPr bwMode="auto">
          <a:xfrm>
            <a:off x="1029260" y="2061123"/>
            <a:ext cx="10556813" cy="429561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8C16A8F7-15E6-965B-4155-58CC470994A6}"/>
              </a:ext>
            </a:extLst>
          </p:cNvPr>
          <p:cNvSpPr txBox="1">
            <a:spLocks/>
          </p:cNvSpPr>
          <p:nvPr/>
        </p:nvSpPr>
        <p:spPr>
          <a:xfrm>
            <a:off x="491331" y="263323"/>
            <a:ext cx="10239828" cy="99976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7CBA"/>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Helvetica" panose="020B0604020202020204" pitchFamily="34" charset="0"/>
                <a:ea typeface="+mj-ea"/>
                <a:cs typeface="Helvetica" panose="020B0604020202020204" pitchFamily="34" charset="0"/>
              </a:rPr>
              <a:t>DESTINY-Gastric05: T-DXd plus chemo +/- anti-PD1</a:t>
            </a:r>
            <a:endParaRPr kumimoji="0" lang="en-US" sz="4400" b="1" i="0" u="none" strike="noStrike" kern="1200" cap="none" spc="0" normalizeH="0" baseline="0" noProof="0" dirty="0">
              <a:ln>
                <a:noFill/>
              </a:ln>
              <a:solidFill>
                <a:srgbClr val="007CBA"/>
              </a:solidFill>
              <a:effectLst/>
              <a:uLnTx/>
              <a:uFillTx/>
              <a:latin typeface="Calibri" panose="020F0502020204030204"/>
              <a:ea typeface="+mj-ea"/>
              <a:cs typeface="+mj-cs"/>
            </a:endParaRPr>
          </a:p>
        </p:txBody>
      </p:sp>
      <p:sp>
        <p:nvSpPr>
          <p:cNvPr id="6" name="TextBox 12">
            <a:extLst>
              <a:ext uri="{FF2B5EF4-FFF2-40B4-BE49-F238E27FC236}">
                <a16:creationId xmlns:a16="http://schemas.microsoft.com/office/drawing/2014/main" id="{BE1EDB7E-17B9-6657-335B-2B7ED18B4022}"/>
              </a:ext>
            </a:extLst>
          </p:cNvPr>
          <p:cNvSpPr txBox="1"/>
          <p:nvPr/>
        </p:nvSpPr>
        <p:spPr>
          <a:xfrm>
            <a:off x="9719765" y="6594677"/>
            <a:ext cx="2329797" cy="246221"/>
          </a:xfrm>
          <a:prstGeom prst="rect">
            <a:avLst/>
          </a:prstGeom>
          <a:noFill/>
        </p:spPr>
        <p:txBody>
          <a:bodyPr wrap="square" lIns="91440" tIns="45720" rIns="91440" bIns="4572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Shitara K &amp; Janjigian Y, ASCO 2025</a:t>
            </a:r>
          </a:p>
        </p:txBody>
      </p:sp>
    </p:spTree>
    <p:extLst>
      <p:ext uri="{BB962C8B-B14F-4D97-AF65-F5344CB8AC3E}">
        <p14:creationId xmlns:p14="http://schemas.microsoft.com/office/powerpoint/2010/main" val="28378677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65C8F1-DF67-43E1-C058-476D8262C1AB}"/>
            </a:ext>
          </a:extLst>
        </p:cNvPr>
        <p:cNvGrpSpPr/>
        <p:nvPr/>
      </p:nvGrpSpPr>
      <p:grpSpPr>
        <a:xfrm>
          <a:off x="0" y="0"/>
          <a:ext cx="0" cy="0"/>
          <a:chOff x="0" y="0"/>
          <a:chExt cx="0" cy="0"/>
        </a:xfrm>
      </p:grpSpPr>
      <p:sp>
        <p:nvSpPr>
          <p:cNvPr id="5" name="Title 1">
            <a:extLst>
              <a:ext uri="{FF2B5EF4-FFF2-40B4-BE49-F238E27FC236}">
                <a16:creationId xmlns:a16="http://schemas.microsoft.com/office/drawing/2014/main" id="{DD210E9A-8F8C-AC31-EDBC-4560C5012BCF}"/>
              </a:ext>
            </a:extLst>
          </p:cNvPr>
          <p:cNvSpPr txBox="1">
            <a:spLocks/>
          </p:cNvSpPr>
          <p:nvPr/>
        </p:nvSpPr>
        <p:spPr>
          <a:xfrm>
            <a:off x="464418" y="400145"/>
            <a:ext cx="11376025" cy="1007427"/>
          </a:xfrm>
          <a:prstGeom prst="rect">
            <a:avLst/>
          </a:prstGeom>
        </p:spPr>
        <p:txBody>
          <a:bodyPr vert="horz" lIns="0" tIns="0" rIns="0" bIns="0" rtlCol="0" anchor="t">
            <a:normAutofit fontScale="97500"/>
          </a:bodyPr>
          <a:lstStyle>
            <a:defPPr>
              <a:defRPr lang="en-US"/>
            </a:defPPr>
            <a:lvl1pPr>
              <a:lnSpc>
                <a:spcPct val="100000"/>
              </a:lnSpc>
              <a:spcBef>
                <a:spcPct val="0"/>
              </a:spcBef>
              <a:buNone/>
              <a:defRPr sz="3300" b="1">
                <a:solidFill>
                  <a:schemeClr val="accent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2800" b="1" i="0" u="none" strike="noStrike" kern="1200" cap="none" spc="0" normalizeH="0" baseline="0" noProof="0">
                <a:ln>
                  <a:noFill/>
                </a:ln>
                <a:solidFill>
                  <a:srgbClr val="3F4444"/>
                </a:solidFill>
                <a:effectLst/>
                <a:uLnTx/>
                <a:uFillTx/>
                <a:latin typeface="Calisto MT"/>
                <a:ea typeface="+mj-ea"/>
                <a:cs typeface="+mj-cs"/>
              </a:rPr>
              <a:t>ARTEMIDE-Gastric01: study design</a:t>
            </a:r>
            <a:r>
              <a:rPr kumimoji="0" lang="en-GB" sz="2800" b="1" i="0" u="none" strike="noStrike" kern="1200" cap="none" spc="0" normalizeH="0" baseline="30000" noProof="0">
                <a:ln>
                  <a:noFill/>
                </a:ln>
                <a:solidFill>
                  <a:srgbClr val="3F4444"/>
                </a:solidFill>
                <a:effectLst/>
                <a:uLnTx/>
                <a:uFillTx/>
                <a:latin typeface="Calisto MT"/>
                <a:ea typeface="+mj-ea"/>
                <a:cs typeface="+mj-cs"/>
              </a:rPr>
              <a:t>1,2</a:t>
            </a:r>
            <a:br>
              <a:rPr kumimoji="0" lang="en-GB" sz="3600" b="0" i="0" u="none" strike="noStrike" kern="1200" cap="none" spc="0" normalizeH="0" baseline="0" noProof="0">
                <a:ln>
                  <a:noFill/>
                </a:ln>
                <a:solidFill>
                  <a:srgbClr val="830051"/>
                </a:solidFill>
                <a:effectLst/>
                <a:uLnTx/>
                <a:uFillTx/>
                <a:latin typeface="Calisto MT"/>
                <a:ea typeface="+mj-ea"/>
                <a:cs typeface="+mj-cs"/>
              </a:rPr>
            </a:br>
            <a:r>
              <a:rPr kumimoji="0" lang="en-GB" sz="1800" b="0" i="0" u="none" strike="noStrike" kern="1200" cap="none" spc="0" normalizeH="0" baseline="0" noProof="0">
                <a:ln>
                  <a:noFill/>
                </a:ln>
                <a:solidFill>
                  <a:srgbClr val="003865"/>
                </a:solidFill>
                <a:effectLst/>
                <a:uLnTx/>
                <a:uFillTx/>
                <a:latin typeface="HelveticaNeueLT Pro 55 Roman"/>
                <a:ea typeface="+mj-ea"/>
                <a:cs typeface="+mj-cs"/>
              </a:rPr>
              <a:t>1L rilvegostomig +</a:t>
            </a:r>
            <a:r>
              <a:rPr kumimoji="0" lang="en-GB" sz="1800" b="0" i="0" u="none" strike="noStrike" kern="1200" cap="none" spc="0" normalizeH="0" baseline="0" noProof="0">
                <a:ln>
                  <a:noFill/>
                </a:ln>
                <a:solidFill>
                  <a:srgbClr val="003865"/>
                </a:solidFill>
                <a:effectLst/>
                <a:uLnTx/>
                <a:uFillTx/>
                <a:latin typeface="Calisto MT"/>
                <a:ea typeface="+mj-ea"/>
                <a:cs typeface="+mj-cs"/>
              </a:rPr>
              <a:t> </a:t>
            </a:r>
            <a:r>
              <a:rPr kumimoji="0" lang="en-GB" sz="1800" b="0" i="0" u="none" strike="noStrike" kern="1200" cap="none" spc="0" normalizeH="0" baseline="0" noProof="0">
                <a:ln>
                  <a:noFill/>
                </a:ln>
                <a:solidFill>
                  <a:srgbClr val="003865"/>
                </a:solidFill>
                <a:effectLst/>
                <a:uLnTx/>
                <a:uFillTx/>
                <a:latin typeface="HelveticaNeueLT Pro 55 Roman"/>
                <a:ea typeface="+mj-ea"/>
                <a:cs typeface="+mj-cs"/>
              </a:rPr>
              <a:t>T-DXd + fluoropyrimidine in HER2+ / PD-L1 CPS ≥1 GC / GEJC</a:t>
            </a:r>
            <a:endParaRPr kumimoji="0" lang="en-GB" sz="2100" b="0" i="0" u="none" strike="noStrike" kern="1200" cap="none" spc="0" normalizeH="0" baseline="0" noProof="0">
              <a:ln>
                <a:noFill/>
              </a:ln>
              <a:solidFill>
                <a:srgbClr val="003865"/>
              </a:solidFill>
              <a:effectLst/>
              <a:uLnTx/>
              <a:uFillTx/>
              <a:latin typeface="HelveticaNeueLT Pro 55 Roman"/>
              <a:ea typeface="+mj-ea"/>
              <a:cs typeface="+mj-cs"/>
            </a:endParaRPr>
          </a:p>
        </p:txBody>
      </p:sp>
      <p:graphicFrame>
        <p:nvGraphicFramePr>
          <p:cNvPr id="16" name="Table 15">
            <a:extLst>
              <a:ext uri="{FF2B5EF4-FFF2-40B4-BE49-F238E27FC236}">
                <a16:creationId xmlns:a16="http://schemas.microsoft.com/office/drawing/2014/main" id="{F48DE6CD-8BDA-0F14-90F2-0D36CE40AC6D}"/>
              </a:ext>
            </a:extLst>
          </p:cNvPr>
          <p:cNvGraphicFramePr>
            <a:graphicFrameLocks noGrp="1"/>
          </p:cNvGraphicFramePr>
          <p:nvPr/>
        </p:nvGraphicFramePr>
        <p:xfrm>
          <a:off x="354013" y="3429000"/>
          <a:ext cx="11482388" cy="2487000"/>
        </p:xfrm>
        <a:graphic>
          <a:graphicData uri="http://schemas.openxmlformats.org/drawingml/2006/table">
            <a:tbl>
              <a:tblPr firstRow="1" bandRow="1">
                <a:tableStyleId>{5C22544A-7EE6-4342-B048-85BDC9FD1C3A}</a:tableStyleId>
              </a:tblPr>
              <a:tblGrid>
                <a:gridCol w="2135539">
                  <a:extLst>
                    <a:ext uri="{9D8B030D-6E8A-4147-A177-3AD203B41FA5}">
                      <a16:colId xmlns:a16="http://schemas.microsoft.com/office/drawing/2014/main" val="2881879691"/>
                    </a:ext>
                  </a:extLst>
                </a:gridCol>
                <a:gridCol w="9346849">
                  <a:extLst>
                    <a:ext uri="{9D8B030D-6E8A-4147-A177-3AD203B41FA5}">
                      <a16:colId xmlns:a16="http://schemas.microsoft.com/office/drawing/2014/main" val="4216390944"/>
                    </a:ext>
                  </a:extLst>
                </a:gridCol>
              </a:tblGrid>
              <a:tr h="1340379">
                <a:tc>
                  <a:txBody>
                    <a:bodyPr/>
                    <a:lstStyle/>
                    <a:p>
                      <a:pPr fontAlgn="base"/>
                      <a:r>
                        <a:rPr lang="en-GB" sz="1400" b="1" noProof="0">
                          <a:solidFill>
                            <a:schemeClr val="bg1"/>
                          </a:solidFill>
                          <a:effectLst/>
                          <a:latin typeface="+mn-lt"/>
                        </a:rPr>
                        <a:t>Study design</a:t>
                      </a:r>
                    </a:p>
                  </a:txBody>
                  <a:tcPr anchor="ctr">
                    <a:lnL w="16002" cap="flat" cmpd="sng" algn="ctr">
                      <a:solidFill>
                        <a:srgbClr val="003865"/>
                      </a:solidFill>
                      <a:prstDash val="solid"/>
                      <a:round/>
                      <a:headEnd type="none" w="med" len="med"/>
                      <a:tailEnd type="none" w="med" len="med"/>
                    </a:lnL>
                    <a:lnR w="12700" cap="flat" cmpd="sng" algn="ctr">
                      <a:solidFill>
                        <a:srgbClr val="FFFFFF"/>
                      </a:solidFill>
                      <a:prstDash val="solid"/>
                      <a:round/>
                      <a:headEnd type="none" w="med" len="med"/>
                      <a:tailEnd type="none" w="med" len="med"/>
                    </a:lnR>
                    <a:lnT w="16002" cap="flat" cmpd="sng" algn="ctr">
                      <a:solidFill>
                        <a:srgbClr val="003865"/>
                      </a:solidFill>
                      <a:prstDash val="solid"/>
                      <a:round/>
                      <a:headEnd type="none" w="med" len="med"/>
                      <a:tailEnd type="none" w="med" len="med"/>
                    </a:lnT>
                    <a:lnB w="10668" cap="flat" cmpd="sng" algn="ctr">
                      <a:solidFill>
                        <a:srgbClr val="FFFFFF"/>
                      </a:solidFill>
                      <a:prstDash val="solid"/>
                      <a:round/>
                      <a:headEnd type="none" w="med" len="med"/>
                      <a:tailEnd type="none" w="med" len="med"/>
                    </a:lnB>
                    <a:solidFill>
                      <a:srgbClr val="384F8E"/>
                    </a:solidFill>
                  </a:tcPr>
                </a:tc>
                <a:tc>
                  <a:txBody>
                    <a:bodyPr/>
                    <a:lstStyle/>
                    <a:p>
                      <a:pPr marL="285750" lvl="1" indent="-285750" fontAlgn="base">
                        <a:buFont typeface="Arial" panose="020B0604020202020204" pitchFamily="34" charset="0"/>
                        <a:buChar char="•"/>
                      </a:pPr>
                      <a:r>
                        <a:rPr lang="en-GB" sz="1200" b="0" noProof="0">
                          <a:solidFill>
                            <a:schemeClr val="accent2"/>
                          </a:solidFill>
                          <a:effectLst/>
                          <a:latin typeface="+mn-lt"/>
                        </a:rPr>
                        <a:t>Phase 3, randomised global study, N=~840</a:t>
                      </a:r>
                    </a:p>
                    <a:p>
                      <a:pPr marL="285750" lvl="1" indent="-285750" fontAlgn="base">
                        <a:buFont typeface="Arial" panose="020B0604020202020204" pitchFamily="34" charset="0"/>
                        <a:buChar char="•"/>
                      </a:pPr>
                      <a:r>
                        <a:rPr lang="en-GB" sz="1200" b="0" noProof="0">
                          <a:solidFill>
                            <a:schemeClr val="accent2"/>
                          </a:solidFill>
                          <a:effectLst/>
                          <a:latin typeface="+mn-lt"/>
                        </a:rPr>
                        <a:t>Testing of HER2 and PD-L1 for participant selection</a:t>
                      </a:r>
                    </a:p>
                    <a:p>
                      <a:pPr marL="285750" lvl="1" indent="-285750" fontAlgn="base">
                        <a:buFont typeface="Arial" panose="020B0604020202020204" pitchFamily="34" charset="0"/>
                        <a:buChar char="•"/>
                      </a:pPr>
                      <a:r>
                        <a:rPr lang="en-US" sz="1200" b="0">
                          <a:solidFill>
                            <a:schemeClr val="accent2"/>
                          </a:solidFill>
                        </a:rPr>
                        <a:t>Arm A: </a:t>
                      </a:r>
                      <a:r>
                        <a:rPr lang="en-US" sz="1200" b="0" err="1">
                          <a:solidFill>
                            <a:schemeClr val="accent2"/>
                          </a:solidFill>
                        </a:rPr>
                        <a:t>Rilvegostomig</a:t>
                      </a:r>
                      <a:r>
                        <a:rPr lang="en-US" sz="1200" b="0">
                          <a:solidFill>
                            <a:schemeClr val="accent2"/>
                          </a:solidFill>
                        </a:rPr>
                        <a:t> IV Q3W plus T-DXd 5.4 mg/kg IV Q3W plus fluoropyrimidine*</a:t>
                      </a:r>
                    </a:p>
                    <a:p>
                      <a:pPr marL="285750" lvl="1" indent="-285750" fontAlgn="base">
                        <a:buFont typeface="Arial" panose="020B0604020202020204" pitchFamily="34" charset="0"/>
                        <a:buChar char="•"/>
                      </a:pPr>
                      <a:r>
                        <a:rPr lang="en-US" sz="1200" b="0">
                          <a:solidFill>
                            <a:schemeClr val="accent2"/>
                          </a:solidFill>
                        </a:rPr>
                        <a:t>Arm B: Pembrolizumab 200 mg IV Q3W plus trastuzumab 6 mg/kg IV Q3W plus platinum-based chemotherapy</a:t>
                      </a:r>
                      <a:r>
                        <a:rPr lang="en-US" sz="1200" b="0" baseline="30000">
                          <a:solidFill>
                            <a:schemeClr val="accent2"/>
                          </a:solidFill>
                        </a:rPr>
                        <a:t>†</a:t>
                      </a:r>
                    </a:p>
                    <a:p>
                      <a:pPr marL="285750" lvl="1" indent="-285750" fontAlgn="base">
                        <a:buFont typeface="Arial" panose="020B0604020202020204" pitchFamily="34" charset="0"/>
                        <a:buChar char="•"/>
                      </a:pPr>
                      <a:r>
                        <a:rPr lang="en-US" sz="1200" b="0">
                          <a:solidFill>
                            <a:schemeClr val="accent2"/>
                          </a:solidFill>
                        </a:rPr>
                        <a:t>Arm C: </a:t>
                      </a:r>
                      <a:r>
                        <a:rPr lang="en-US" sz="1200" b="0" err="1">
                          <a:solidFill>
                            <a:schemeClr val="accent2"/>
                          </a:solidFill>
                        </a:rPr>
                        <a:t>Rilvegostomig</a:t>
                      </a:r>
                      <a:r>
                        <a:rPr lang="en-US" sz="1200" b="0">
                          <a:solidFill>
                            <a:schemeClr val="accent2"/>
                          </a:solidFill>
                        </a:rPr>
                        <a:t> IV Q3W plus trastuzumab 6 mg/kg IV Q3W plus platinum-based chemotherapy</a:t>
                      </a:r>
                      <a:r>
                        <a:rPr lang="en-US" sz="1200" b="0" baseline="30000">
                          <a:solidFill>
                            <a:schemeClr val="accent2"/>
                          </a:solidFill>
                        </a:rPr>
                        <a:t>†</a:t>
                      </a:r>
                      <a:endParaRPr lang="en-GB" sz="1200" b="0" noProof="0">
                        <a:solidFill>
                          <a:schemeClr val="accent2"/>
                        </a:solidFill>
                        <a:effectLst/>
                        <a:latin typeface="+mn-lt"/>
                      </a:endParaRPr>
                    </a:p>
                  </a:txBody>
                  <a:tcPr anchor="ctr">
                    <a:lnL w="12700" cap="flat" cmpd="sng" algn="ctr">
                      <a:solidFill>
                        <a:srgbClr val="FFFFFF"/>
                      </a:solidFill>
                      <a:prstDash val="solid"/>
                      <a:round/>
                      <a:headEnd type="none" w="med" len="med"/>
                      <a:tailEnd type="none" w="med" len="med"/>
                    </a:lnL>
                    <a:lnR w="16002" cap="flat" cmpd="sng" algn="ctr">
                      <a:solidFill>
                        <a:srgbClr val="003865"/>
                      </a:solidFill>
                      <a:prstDash val="solid"/>
                      <a:round/>
                      <a:headEnd type="none" w="med" len="med"/>
                      <a:tailEnd type="none" w="med" len="med"/>
                    </a:lnR>
                    <a:lnT w="16002" cap="flat" cmpd="sng" algn="ctr">
                      <a:solidFill>
                        <a:srgbClr val="003865"/>
                      </a:solidFill>
                      <a:prstDash val="solid"/>
                      <a:round/>
                      <a:headEnd type="none" w="med" len="med"/>
                      <a:tailEnd type="none" w="med" len="med"/>
                    </a:lnT>
                    <a:lnB w="10668" cap="flat" cmpd="sng" algn="ctr">
                      <a:solidFill>
                        <a:srgbClr val="003865"/>
                      </a:solidFill>
                      <a:prstDash val="solid"/>
                      <a:round/>
                      <a:headEnd type="none" w="med" len="med"/>
                      <a:tailEnd type="none" w="med" len="med"/>
                    </a:lnB>
                    <a:noFill/>
                  </a:tcPr>
                </a:tc>
                <a:extLst>
                  <a:ext uri="{0D108BD9-81ED-4DB2-BD59-A6C34878D82A}">
                    <a16:rowId xmlns:a16="http://schemas.microsoft.com/office/drawing/2014/main" val="943203282"/>
                  </a:ext>
                </a:extLst>
              </a:tr>
              <a:tr h="1146621">
                <a:tc>
                  <a:txBody>
                    <a:bodyPr/>
                    <a:lstStyle/>
                    <a:p>
                      <a:pPr fontAlgn="base"/>
                      <a:r>
                        <a:rPr lang="en-GB" sz="1400" b="1" noProof="0">
                          <a:solidFill>
                            <a:srgbClr val="FFFFFF"/>
                          </a:solidFill>
                          <a:effectLst/>
                          <a:latin typeface="+mn-lt"/>
                        </a:rPr>
                        <a:t>Endpoints </a:t>
                      </a:r>
                      <a:endParaRPr lang="en-GB" sz="1400" noProof="0">
                        <a:solidFill>
                          <a:srgbClr val="3F4444"/>
                        </a:solidFill>
                        <a:effectLst/>
                        <a:latin typeface="+mn-lt"/>
                      </a:endParaRPr>
                    </a:p>
                  </a:txBody>
                  <a:tcPr anchor="ctr">
                    <a:lnL w="16002" cap="flat" cmpd="sng" algn="ctr">
                      <a:solidFill>
                        <a:srgbClr val="003865"/>
                      </a:solidFill>
                      <a:prstDash val="solid"/>
                      <a:round/>
                      <a:headEnd type="none" w="med" len="med"/>
                      <a:tailEnd type="none" w="med" len="med"/>
                    </a:lnL>
                    <a:lnR w="12700" cap="flat" cmpd="sng" algn="ctr">
                      <a:solidFill>
                        <a:srgbClr val="FFFFFF"/>
                      </a:solidFill>
                      <a:prstDash val="solid"/>
                      <a:round/>
                      <a:headEnd type="none" w="med" len="med"/>
                      <a:tailEnd type="none" w="med" len="med"/>
                    </a:lnR>
                    <a:lnT w="10668" cap="flat" cmpd="sng" algn="ctr">
                      <a:solidFill>
                        <a:srgbClr val="FFFFFF"/>
                      </a:solidFill>
                      <a:prstDash val="solid"/>
                      <a:round/>
                      <a:headEnd type="none" w="med" len="med"/>
                      <a:tailEnd type="none" w="med" len="med"/>
                    </a:lnT>
                    <a:lnB w="10668" cap="flat" cmpd="sng" algn="ctr">
                      <a:solidFill>
                        <a:srgbClr val="FFFFFF"/>
                      </a:solidFill>
                      <a:prstDash val="solid"/>
                      <a:round/>
                      <a:headEnd type="none" w="med" len="med"/>
                      <a:tailEnd type="none" w="med" len="med"/>
                    </a:lnB>
                    <a:solidFill>
                      <a:srgbClr val="384F8E"/>
                    </a:solidFill>
                  </a:tcPr>
                </a:tc>
                <a:tc>
                  <a:txBody>
                    <a:bodyPr/>
                    <a:lstStyle/>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GB" sz="1200" noProof="0">
                          <a:solidFill>
                            <a:schemeClr val="accent2"/>
                          </a:solidFill>
                          <a:effectLst/>
                          <a:latin typeface="+mn-lt"/>
                        </a:rPr>
                        <a:t>Primary endpoint (Arm A vs Arm B): PFS (BICR), OS </a:t>
                      </a:r>
                    </a:p>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GB" sz="1200" noProof="0">
                          <a:solidFill>
                            <a:schemeClr val="accent2"/>
                          </a:solidFill>
                          <a:effectLst/>
                          <a:latin typeface="+mn-lt"/>
                        </a:rPr>
                        <a:t>Key secondary endpoints (Arm C vs Arm B): PFS (BICR), OS</a:t>
                      </a:r>
                    </a:p>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GB" sz="1200" noProof="0">
                          <a:solidFill>
                            <a:schemeClr val="accent2"/>
                          </a:solidFill>
                          <a:effectLst/>
                          <a:latin typeface="+mn-lt"/>
                        </a:rPr>
                        <a:t>Secondary endpoints: </a:t>
                      </a:r>
                      <a:r>
                        <a:rPr lang="en-US" sz="1200" kern="1200">
                          <a:solidFill>
                            <a:schemeClr val="accent2"/>
                          </a:solidFill>
                          <a:effectLst/>
                          <a:latin typeface="+mn-lt"/>
                          <a:ea typeface="+mn-ea"/>
                          <a:cs typeface="+mn-cs"/>
                        </a:rPr>
                        <a:t>PFS (investigator), ORR (investigator), and </a:t>
                      </a:r>
                      <a:r>
                        <a:rPr lang="en-US" sz="1200" kern="1200" err="1">
                          <a:solidFill>
                            <a:schemeClr val="accent2"/>
                          </a:solidFill>
                          <a:effectLst/>
                          <a:latin typeface="+mn-lt"/>
                          <a:ea typeface="+mn-ea"/>
                          <a:cs typeface="+mn-cs"/>
                        </a:rPr>
                        <a:t>DoR</a:t>
                      </a:r>
                      <a:r>
                        <a:rPr lang="en-US" sz="1200" kern="1200">
                          <a:solidFill>
                            <a:schemeClr val="accent2"/>
                          </a:solidFill>
                          <a:effectLst/>
                          <a:latin typeface="+mn-lt"/>
                          <a:ea typeface="+mn-ea"/>
                          <a:cs typeface="+mn-cs"/>
                        </a:rPr>
                        <a:t> (investigator), safety and tolerability, PK, immunogenicity, and PROs</a:t>
                      </a:r>
                      <a:endParaRPr lang="en-GB" sz="1200" kern="1200" noProof="0">
                        <a:solidFill>
                          <a:schemeClr val="accent2"/>
                        </a:solidFill>
                        <a:effectLst/>
                        <a:latin typeface="+mn-lt"/>
                        <a:ea typeface="+mn-ea"/>
                        <a:cs typeface="+mn-cs"/>
                      </a:endParaRPr>
                    </a:p>
                  </a:txBody>
                  <a:tcPr anchor="ctr">
                    <a:lnL w="12700" cap="flat" cmpd="sng" algn="ctr">
                      <a:solidFill>
                        <a:srgbClr val="FFFFFF"/>
                      </a:solidFill>
                      <a:prstDash val="solid"/>
                      <a:round/>
                      <a:headEnd type="none" w="med" len="med"/>
                      <a:tailEnd type="none" w="med" len="med"/>
                    </a:lnL>
                    <a:lnR w="16002" cap="flat" cmpd="sng" algn="ctr">
                      <a:solidFill>
                        <a:srgbClr val="003865"/>
                      </a:solidFill>
                      <a:prstDash val="solid"/>
                      <a:round/>
                      <a:headEnd type="none" w="med" len="med"/>
                      <a:tailEnd type="none" w="med" len="med"/>
                    </a:lnR>
                    <a:lnT w="10668" cap="flat" cmpd="sng" algn="ctr">
                      <a:solidFill>
                        <a:srgbClr val="003865"/>
                      </a:solidFill>
                      <a:prstDash val="solid"/>
                      <a:round/>
                      <a:headEnd type="none" w="med" len="med"/>
                      <a:tailEnd type="none" w="med" len="med"/>
                    </a:lnT>
                    <a:lnB w="10668" cap="flat" cmpd="sng" algn="ctr">
                      <a:solidFill>
                        <a:srgbClr val="003865"/>
                      </a:solidFill>
                      <a:prstDash val="solid"/>
                      <a:round/>
                      <a:headEnd type="none" w="med" len="med"/>
                      <a:tailEnd type="none" w="med" len="med"/>
                    </a:lnB>
                    <a:noFill/>
                  </a:tcPr>
                </a:tc>
                <a:extLst>
                  <a:ext uri="{0D108BD9-81ED-4DB2-BD59-A6C34878D82A}">
                    <a16:rowId xmlns:a16="http://schemas.microsoft.com/office/drawing/2014/main" val="883737287"/>
                  </a:ext>
                </a:extLst>
              </a:tr>
            </a:tbl>
          </a:graphicData>
        </a:graphic>
      </p:graphicFrame>
      <p:grpSp>
        <p:nvGrpSpPr>
          <p:cNvPr id="27" name="Group 26">
            <a:extLst>
              <a:ext uri="{FF2B5EF4-FFF2-40B4-BE49-F238E27FC236}">
                <a16:creationId xmlns:a16="http://schemas.microsoft.com/office/drawing/2014/main" id="{559BE08B-348B-A0F6-7102-D6CFFCEFACFC}"/>
              </a:ext>
            </a:extLst>
          </p:cNvPr>
          <p:cNvGrpSpPr/>
          <p:nvPr/>
        </p:nvGrpSpPr>
        <p:grpSpPr>
          <a:xfrm>
            <a:off x="354013" y="1460500"/>
            <a:ext cx="11482388" cy="1758140"/>
            <a:chOff x="122975" y="1419566"/>
            <a:chExt cx="9495043" cy="1280775"/>
          </a:xfrm>
        </p:grpSpPr>
        <p:grpSp>
          <p:nvGrpSpPr>
            <p:cNvPr id="6" name="Group 5">
              <a:extLst>
                <a:ext uri="{FF2B5EF4-FFF2-40B4-BE49-F238E27FC236}">
                  <a16:creationId xmlns:a16="http://schemas.microsoft.com/office/drawing/2014/main" id="{ED491D07-10B1-9AA6-81B4-51D5D8E97D71}"/>
                </a:ext>
              </a:extLst>
            </p:cNvPr>
            <p:cNvGrpSpPr/>
            <p:nvPr/>
          </p:nvGrpSpPr>
          <p:grpSpPr>
            <a:xfrm>
              <a:off x="122975" y="1419566"/>
              <a:ext cx="9495043" cy="1280774"/>
              <a:chOff x="-412191" y="1921627"/>
              <a:chExt cx="9235589" cy="1280774"/>
            </a:xfrm>
          </p:grpSpPr>
          <p:sp>
            <p:nvSpPr>
              <p:cNvPr id="7" name="Pentagon 1">
                <a:extLst>
                  <a:ext uri="{FF2B5EF4-FFF2-40B4-BE49-F238E27FC236}">
                    <a16:creationId xmlns:a16="http://schemas.microsoft.com/office/drawing/2014/main" id="{C0FADE34-E19A-D49F-2EA5-563C4E2C4620}"/>
                  </a:ext>
                </a:extLst>
              </p:cNvPr>
              <p:cNvSpPr>
                <a:spLocks noChangeAspect="1"/>
              </p:cNvSpPr>
              <p:nvPr/>
            </p:nvSpPr>
            <p:spPr bwMode="auto">
              <a:xfrm>
                <a:off x="-412191" y="1921627"/>
                <a:ext cx="3017412" cy="1280774"/>
              </a:xfrm>
              <a:prstGeom prst="homePlate">
                <a:avLst>
                  <a:gd name="adj" fmla="val 14405"/>
                </a:avLst>
              </a:prstGeom>
              <a:solidFill>
                <a:srgbClr val="384F8E"/>
              </a:solidFill>
              <a:ln w="9525" cap="flat" cmpd="sng" algn="ctr">
                <a:noFill/>
                <a:prstDash val="solid"/>
                <a:round/>
                <a:headEnd type="none" w="med" len="med"/>
                <a:tailEnd type="none" w="med" len="med"/>
              </a:ln>
              <a:effectLst/>
            </p:spPr>
            <p:txBody>
              <a:bodyPr vert="horz" wrap="square" lIns="60512" tIns="30256" rIns="60512" bIns="30256" numCol="1" rtlCol="0" anchor="ctr" anchorCtr="0" compatLnSpc="1">
                <a:prstTxWarp prst="textNoShape">
                  <a:avLst/>
                </a:prstTxWarp>
              </a:bodyPr>
              <a:lstStyle/>
              <a:p>
                <a:pPr marL="171450" marR="0" lvl="0" indent="-171450" algn="l" defTabSz="806867" rtl="0" eaLnBrk="1" fontAlgn="auto" latinLnBrk="0" hangingPunct="1">
                  <a:lnSpc>
                    <a:spcPct val="100000"/>
                  </a:lnSpc>
                  <a:spcBef>
                    <a:spcPts val="0"/>
                  </a:spcBef>
                  <a:spcAft>
                    <a:spcPts val="0"/>
                  </a:spcAft>
                  <a:buClr>
                    <a:prstClr val="white"/>
                  </a:buClr>
                  <a:buSzPct val="100000"/>
                  <a:buFont typeface="Arial"/>
                  <a:buChar char="•"/>
                  <a:tabLst/>
                  <a:defRPr/>
                </a:pPr>
                <a:r>
                  <a:rPr kumimoji="0" lang="en-GB" sz="1300" b="0" i="0" u="none" strike="noStrike" kern="1200" cap="none" spc="0" normalizeH="0" baseline="0" noProof="0">
                    <a:ln>
                      <a:noFill/>
                    </a:ln>
                    <a:solidFill>
                      <a:srgbClr val="FFFFFF"/>
                    </a:solidFill>
                    <a:effectLst/>
                    <a:uLnTx/>
                    <a:uFillTx/>
                    <a:latin typeface="HelveticaNeueLT Pro 55 Roman"/>
                    <a:ea typeface="+mn-ea"/>
                    <a:cs typeface="Arial"/>
                  </a:rPr>
                  <a:t>Histologically confirmed locally advanced or metastatic GC / GEJC</a:t>
                </a:r>
              </a:p>
              <a:p>
                <a:pPr marL="171450" marR="0" lvl="0" indent="-171450" algn="l" defTabSz="806867" rtl="0" eaLnBrk="1" fontAlgn="auto" latinLnBrk="0" hangingPunct="1">
                  <a:lnSpc>
                    <a:spcPct val="100000"/>
                  </a:lnSpc>
                  <a:spcBef>
                    <a:spcPts val="0"/>
                  </a:spcBef>
                  <a:spcAft>
                    <a:spcPts val="0"/>
                  </a:spcAft>
                  <a:buClr>
                    <a:prstClr val="white"/>
                  </a:buClr>
                  <a:buSzPct val="100000"/>
                  <a:buFont typeface="Arial"/>
                  <a:buChar char="•"/>
                  <a:tabLst/>
                  <a:defRPr/>
                </a:pPr>
                <a:r>
                  <a:rPr kumimoji="0" lang="en-GB" sz="1300" b="0" i="0" u="none" strike="noStrike" kern="1200" cap="none" spc="0" normalizeH="0" baseline="0" noProof="0">
                    <a:ln>
                      <a:noFill/>
                    </a:ln>
                    <a:solidFill>
                      <a:srgbClr val="FFFFFF"/>
                    </a:solidFill>
                    <a:effectLst/>
                    <a:uLnTx/>
                    <a:uFillTx/>
                    <a:latin typeface="HelveticaNeueLT Pro 55 Roman"/>
                    <a:ea typeface="+mn-ea"/>
                    <a:cs typeface="Arial"/>
                  </a:rPr>
                  <a:t>No prior systemic treatment</a:t>
                </a:r>
              </a:p>
              <a:p>
                <a:pPr marL="171450" marR="0" lvl="0" indent="-171450" algn="l" defTabSz="806867" rtl="0" eaLnBrk="1" fontAlgn="auto" latinLnBrk="0" hangingPunct="1">
                  <a:lnSpc>
                    <a:spcPct val="100000"/>
                  </a:lnSpc>
                  <a:spcBef>
                    <a:spcPts val="0"/>
                  </a:spcBef>
                  <a:spcAft>
                    <a:spcPts val="0"/>
                  </a:spcAft>
                  <a:buClr>
                    <a:prstClr val="white"/>
                  </a:buClr>
                  <a:buSzPct val="100000"/>
                  <a:buFont typeface="Arial"/>
                  <a:buChar char="•"/>
                  <a:tabLst/>
                  <a:defRPr/>
                </a:pPr>
                <a:r>
                  <a:rPr kumimoji="0" lang="en-GB" sz="1300" b="0" i="0" u="none" strike="noStrike" kern="1200" cap="none" spc="0" normalizeH="0" baseline="0" noProof="0">
                    <a:ln>
                      <a:noFill/>
                    </a:ln>
                    <a:solidFill>
                      <a:srgbClr val="FFFFFF"/>
                    </a:solidFill>
                    <a:effectLst/>
                    <a:uLnTx/>
                    <a:uFillTx/>
                    <a:latin typeface="HelveticaNeueLT Pro 55 Roman"/>
                    <a:ea typeface="+mn-ea"/>
                    <a:cs typeface="Arial"/>
                  </a:rPr>
                  <a:t>HER2+ (IHC 3+ or IHC 2+ / ISH+)</a:t>
                </a:r>
              </a:p>
              <a:p>
                <a:pPr marL="171450" marR="0" lvl="0" indent="-171450" algn="l" defTabSz="806867" rtl="0" eaLnBrk="1" fontAlgn="auto" latinLnBrk="0" hangingPunct="1">
                  <a:lnSpc>
                    <a:spcPct val="100000"/>
                  </a:lnSpc>
                  <a:spcBef>
                    <a:spcPts val="0"/>
                  </a:spcBef>
                  <a:spcAft>
                    <a:spcPts val="0"/>
                  </a:spcAft>
                  <a:buClr>
                    <a:prstClr val="white"/>
                  </a:buClr>
                  <a:buSzPct val="100000"/>
                  <a:buFont typeface="Arial"/>
                  <a:buChar char="•"/>
                  <a:tabLst/>
                  <a:defRPr/>
                </a:pPr>
                <a:r>
                  <a:rPr kumimoji="0" lang="en-GB" sz="1300" b="0" i="0" u="none" strike="noStrike" kern="1200" cap="none" spc="0" normalizeH="0" baseline="0" noProof="0">
                    <a:ln>
                      <a:noFill/>
                    </a:ln>
                    <a:solidFill>
                      <a:srgbClr val="FFFFFF"/>
                    </a:solidFill>
                    <a:effectLst/>
                    <a:uLnTx/>
                    <a:uFillTx/>
                    <a:latin typeface="HelveticaNeueLT Pro 55 Roman"/>
                    <a:ea typeface="+mn-ea"/>
                    <a:cs typeface="Arial"/>
                  </a:rPr>
                  <a:t>PD-L1 CPS ≥ 1</a:t>
                </a:r>
              </a:p>
              <a:p>
                <a:pPr marL="171450" marR="0" lvl="0" indent="-171450" algn="l" defTabSz="806867" rtl="0" eaLnBrk="1" fontAlgn="auto" latinLnBrk="0" hangingPunct="1">
                  <a:lnSpc>
                    <a:spcPct val="100000"/>
                  </a:lnSpc>
                  <a:spcBef>
                    <a:spcPts val="0"/>
                  </a:spcBef>
                  <a:spcAft>
                    <a:spcPts val="0"/>
                  </a:spcAft>
                  <a:buClr>
                    <a:prstClr val="white"/>
                  </a:buClr>
                  <a:buSzPct val="100000"/>
                  <a:buFont typeface="Arial"/>
                  <a:buChar char="•"/>
                  <a:tabLst/>
                  <a:defRPr/>
                </a:pPr>
                <a:r>
                  <a:rPr kumimoji="0" lang="en-GB" sz="1300" b="0" i="0" u="none" strike="noStrike" kern="1200" cap="none" spc="0" normalizeH="0" baseline="0" noProof="0">
                    <a:ln>
                      <a:noFill/>
                    </a:ln>
                    <a:solidFill>
                      <a:srgbClr val="FFFFFF"/>
                    </a:solidFill>
                    <a:effectLst/>
                    <a:uLnTx/>
                    <a:uFillTx/>
                    <a:latin typeface="HelveticaNeueLT Pro 55 Roman"/>
                    <a:ea typeface="+mn-ea"/>
                    <a:cs typeface="Arial"/>
                  </a:rPr>
                  <a:t>WHO or ECOG PS 0 or 1</a:t>
                </a:r>
              </a:p>
            </p:txBody>
          </p:sp>
          <p:cxnSp>
            <p:nvCxnSpPr>
              <p:cNvPr id="8" name="Connector: Elbow 7">
                <a:extLst>
                  <a:ext uri="{FF2B5EF4-FFF2-40B4-BE49-F238E27FC236}">
                    <a16:creationId xmlns:a16="http://schemas.microsoft.com/office/drawing/2014/main" id="{7E185B44-28F4-1EDB-4811-5BD7332D2272}"/>
                  </a:ext>
                </a:extLst>
              </p:cNvPr>
              <p:cNvCxnSpPr>
                <a:cxnSpLocks/>
                <a:stCxn id="7" idx="3"/>
                <a:endCxn id="15" idx="1"/>
              </p:cNvCxnSpPr>
              <p:nvPr/>
            </p:nvCxnSpPr>
            <p:spPr>
              <a:xfrm>
                <a:off x="2605221" y="2562014"/>
                <a:ext cx="1509579" cy="4021"/>
              </a:xfrm>
              <a:prstGeom prst="bentConnector3">
                <a:avLst>
                  <a:gd name="adj1" fmla="val 50000"/>
                </a:avLst>
              </a:prstGeom>
              <a:ln w="19050">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Connector: Elbow 8">
                <a:extLst>
                  <a:ext uri="{FF2B5EF4-FFF2-40B4-BE49-F238E27FC236}">
                    <a16:creationId xmlns:a16="http://schemas.microsoft.com/office/drawing/2014/main" id="{33EE6CB0-BD03-91A2-B08F-4E83C45EAABD}"/>
                  </a:ext>
                </a:extLst>
              </p:cNvPr>
              <p:cNvCxnSpPr>
                <a:cxnSpLocks/>
                <a:stCxn id="7" idx="3"/>
                <a:endCxn id="14" idx="1"/>
              </p:cNvCxnSpPr>
              <p:nvPr/>
            </p:nvCxnSpPr>
            <p:spPr>
              <a:xfrm flipV="1">
                <a:off x="2605221" y="2119304"/>
                <a:ext cx="1509580" cy="442710"/>
              </a:xfrm>
              <a:prstGeom prst="bentConnector3">
                <a:avLst>
                  <a:gd name="adj1" fmla="val 50000"/>
                </a:avLst>
              </a:prstGeom>
              <a:ln w="19050">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DB286533-CB49-E94C-B4D4-8B698AAC1B17}"/>
                  </a:ext>
                </a:extLst>
              </p:cNvPr>
              <p:cNvSpPr>
                <a:spLocks noChangeAspect="1"/>
              </p:cNvSpPr>
              <p:nvPr/>
            </p:nvSpPr>
            <p:spPr bwMode="auto">
              <a:xfrm>
                <a:off x="7022612" y="1921627"/>
                <a:ext cx="1800786" cy="1280774"/>
              </a:xfrm>
              <a:prstGeom prst="rect">
                <a:avLst/>
              </a:prstGeom>
              <a:solidFill>
                <a:srgbClr val="384F8E">
                  <a:alpha val="10196"/>
                </a:srgbClr>
              </a:solidFill>
              <a:ln w="9525" cap="flat" cmpd="sng" algn="ctr">
                <a:solidFill>
                  <a:srgbClr val="384F8E"/>
                </a:solidFill>
                <a:prstDash val="solid"/>
                <a:round/>
                <a:headEnd type="none" w="med" len="med"/>
                <a:tailEnd type="none" w="med" len="med"/>
              </a:ln>
              <a:effectLst/>
            </p:spPr>
            <p:txBody>
              <a:bodyPr vert="horz" wrap="square" lIns="60512" tIns="30256" rIns="60512" bIns="30256" numCol="1" rtlCol="0" anchor="ctr" anchorCtr="0" compatLnSpc="1">
                <a:prstTxWarp prst="textNoShape">
                  <a:avLst/>
                </a:prstTxWarp>
              </a:bodyPr>
              <a:lstStyle/>
              <a:p>
                <a:pPr marL="0" marR="0" lvl="0" indent="0" algn="ctr" defTabSz="806826"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a:ln>
                      <a:noFill/>
                    </a:ln>
                    <a:solidFill>
                      <a:srgbClr val="384F8E"/>
                    </a:solidFill>
                    <a:effectLst/>
                    <a:uLnTx/>
                    <a:uFillTx/>
                    <a:latin typeface="HelveticaNeueLT Pro 55 Roman"/>
                    <a:ea typeface="+mn-ea"/>
                    <a:cs typeface="+mn-cs"/>
                  </a:rPr>
                  <a:t>Primary endpoints</a:t>
                </a:r>
              </a:p>
              <a:p>
                <a:pPr marL="0" marR="0" lvl="0" indent="0" algn="ctr" defTabSz="806826" rtl="0" eaLnBrk="1" fontAlgn="base" latinLnBrk="0" hangingPunct="1">
                  <a:lnSpc>
                    <a:spcPct val="90000"/>
                  </a:lnSpc>
                  <a:spcBef>
                    <a:spcPct val="0"/>
                  </a:spcBef>
                  <a:spcAft>
                    <a:spcPct val="0"/>
                  </a:spcAft>
                  <a:buClrTx/>
                  <a:buSzTx/>
                  <a:buFontTx/>
                  <a:buNone/>
                  <a:tabLst/>
                  <a:defRPr/>
                </a:pPr>
                <a:endParaRPr kumimoji="0" lang="en-GB" sz="1400" b="1" i="0" u="none" strike="noStrike" kern="1200" cap="none" spc="0" normalizeH="0" baseline="0" noProof="0">
                  <a:ln>
                    <a:noFill/>
                  </a:ln>
                  <a:solidFill>
                    <a:srgbClr val="3C1053"/>
                  </a:solidFill>
                  <a:effectLst/>
                  <a:uLnTx/>
                  <a:uFillTx/>
                  <a:latin typeface="HelveticaNeueLT Pro 55 Roman"/>
                  <a:ea typeface="+mn-ea"/>
                  <a:cs typeface="+mn-cs"/>
                </a:endParaRPr>
              </a:p>
              <a:p>
                <a:pPr marL="0" marR="0" lvl="0" indent="0" algn="ctr" defTabSz="806826" rtl="0" eaLnBrk="1" fontAlgn="base" latinLnBrk="0" hangingPunct="1">
                  <a:lnSpc>
                    <a:spcPct val="90000"/>
                  </a:lnSpc>
                  <a:spcBef>
                    <a:spcPct val="0"/>
                  </a:spcBef>
                  <a:spcAft>
                    <a:spcPct val="0"/>
                  </a:spcAft>
                  <a:buClrTx/>
                  <a:buSzTx/>
                  <a:buFontTx/>
                  <a:buNone/>
                  <a:tabLst/>
                  <a:defRPr/>
                </a:pPr>
                <a:r>
                  <a:rPr kumimoji="0" lang="en-GB" sz="1400" b="0" i="0" u="none" strike="noStrike" kern="1200" cap="none" spc="0" normalizeH="0" baseline="0" noProof="0">
                    <a:ln>
                      <a:noFill/>
                    </a:ln>
                    <a:solidFill>
                      <a:srgbClr val="3F4444"/>
                    </a:solidFill>
                    <a:effectLst/>
                    <a:uLnTx/>
                    <a:uFillTx/>
                    <a:latin typeface="HelveticaNeueLT Pro 55 Roman"/>
                    <a:ea typeface="+mn-ea"/>
                    <a:cs typeface="+mn-cs"/>
                  </a:rPr>
                  <a:t>PFS, OS (Arm A vs Arm B)</a:t>
                </a:r>
                <a:br>
                  <a:rPr kumimoji="0" lang="en-GB" sz="1400" b="0" i="0" u="none" strike="noStrike" kern="1200" cap="none" spc="0" normalizeH="0" baseline="0" noProof="0">
                    <a:ln>
                      <a:noFill/>
                    </a:ln>
                    <a:solidFill>
                      <a:srgbClr val="3F4444"/>
                    </a:solidFill>
                    <a:effectLst/>
                    <a:uLnTx/>
                    <a:uFillTx/>
                    <a:latin typeface="HelveticaNeueLT Pro 55 Roman"/>
                    <a:ea typeface="+mn-ea"/>
                    <a:cs typeface="+mn-cs"/>
                  </a:rPr>
                </a:br>
                <a:endParaRPr kumimoji="0" lang="en-GB" sz="1400" b="0" i="0" u="none" strike="noStrike" kern="1200" cap="none" spc="0" normalizeH="0" baseline="0" noProof="0">
                  <a:ln>
                    <a:noFill/>
                  </a:ln>
                  <a:solidFill>
                    <a:srgbClr val="3F4444"/>
                  </a:solidFill>
                  <a:effectLst/>
                  <a:uLnTx/>
                  <a:uFillTx/>
                  <a:latin typeface="HelveticaNeueLT Pro 55 Roman"/>
                  <a:ea typeface="+mn-ea"/>
                  <a:cs typeface="+mn-cs"/>
                </a:endParaRPr>
              </a:p>
            </p:txBody>
          </p:sp>
          <p:sp>
            <p:nvSpPr>
              <p:cNvPr id="11" name="TextBox 10">
                <a:extLst>
                  <a:ext uri="{FF2B5EF4-FFF2-40B4-BE49-F238E27FC236}">
                    <a16:creationId xmlns:a16="http://schemas.microsoft.com/office/drawing/2014/main" id="{1BE0FB09-B337-EFEA-967B-111A50D62E61}"/>
                  </a:ext>
                </a:extLst>
              </p:cNvPr>
              <p:cNvSpPr txBox="1"/>
              <p:nvPr/>
            </p:nvSpPr>
            <p:spPr>
              <a:xfrm>
                <a:off x="2603180" y="2358883"/>
                <a:ext cx="586907" cy="188336"/>
              </a:xfrm>
              <a:prstGeom prst="rect">
                <a:avLst/>
              </a:prstGeom>
              <a:noFill/>
            </p:spPr>
            <p:txBody>
              <a:bodyPr wrap="none" lIns="91440" tIns="45720" rIns="91440" bIns="45720" rtlCol="0" anchor="t">
                <a:spAutoFit/>
              </a:bodyPr>
              <a:lstStyle>
                <a:defPPr>
                  <a:defRPr lang="en-US"/>
                </a:defPPr>
                <a:lvl1pPr marR="0" lvl="0" indent="0" defTabSz="914377" fontAlgn="auto">
                  <a:lnSpc>
                    <a:spcPct val="90000"/>
                  </a:lnSpc>
                  <a:spcBef>
                    <a:spcPts val="0"/>
                  </a:spcBef>
                  <a:spcAft>
                    <a:spcPts val="600"/>
                  </a:spcAft>
                  <a:buClrTx/>
                  <a:buSzTx/>
                  <a:buFontTx/>
                  <a:buNone/>
                  <a:tabLst/>
                  <a:defRPr kumimoji="0" sz="1200" b="1" i="0" u="none" strike="noStrike" cap="none" spc="0" normalizeH="0" baseline="0">
                    <a:ln>
                      <a:noFill/>
                    </a:ln>
                    <a:effectLst/>
                    <a:uLnTx/>
                    <a:uFillTx/>
                    <a:latin typeface="Calibri"/>
                  </a:defRPr>
                </a:lvl1pPr>
              </a:lstStyle>
              <a:p>
                <a:pPr marL="0" marR="0" lvl="0" indent="0" algn="l" defTabSz="914377" rtl="0" eaLnBrk="1" fontAlgn="auto" latinLnBrk="0" hangingPunct="1">
                  <a:lnSpc>
                    <a:spcPct val="9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F4444"/>
                    </a:solidFill>
                    <a:effectLst/>
                    <a:uLnTx/>
                    <a:uFillTx/>
                    <a:latin typeface="HelveticaNeueLT Pro 55 Roman"/>
                    <a:ea typeface="+mn-ea"/>
                    <a:cs typeface="+mn-cs"/>
                  </a:rPr>
                  <a:t>N=~840</a:t>
                </a:r>
              </a:p>
            </p:txBody>
          </p:sp>
          <p:grpSp>
            <p:nvGrpSpPr>
              <p:cNvPr id="12" name="Group 11">
                <a:extLst>
                  <a:ext uri="{FF2B5EF4-FFF2-40B4-BE49-F238E27FC236}">
                    <a16:creationId xmlns:a16="http://schemas.microsoft.com/office/drawing/2014/main" id="{F7E6B1D7-95B4-7F7E-028E-8A626E277CA4}"/>
                  </a:ext>
                </a:extLst>
              </p:cNvPr>
              <p:cNvGrpSpPr/>
              <p:nvPr/>
            </p:nvGrpSpPr>
            <p:grpSpPr>
              <a:xfrm>
                <a:off x="4114801" y="1921628"/>
                <a:ext cx="2772371" cy="838974"/>
                <a:chOff x="4114801" y="1604384"/>
                <a:chExt cx="2772371" cy="838974"/>
              </a:xfrm>
            </p:grpSpPr>
            <p:sp>
              <p:nvSpPr>
                <p:cNvPr id="14" name="Rounded Rectangle 2">
                  <a:extLst>
                    <a:ext uri="{FF2B5EF4-FFF2-40B4-BE49-F238E27FC236}">
                      <a16:creationId xmlns:a16="http://schemas.microsoft.com/office/drawing/2014/main" id="{0552FF87-77F4-772E-BF6C-630C71CE1DC0}"/>
                    </a:ext>
                  </a:extLst>
                </p:cNvPr>
                <p:cNvSpPr>
                  <a:spLocks noChangeAspect="1"/>
                </p:cNvSpPr>
                <p:nvPr/>
              </p:nvSpPr>
              <p:spPr bwMode="auto">
                <a:xfrm>
                  <a:off x="4114802" y="1604384"/>
                  <a:ext cx="2772370" cy="395353"/>
                </a:xfrm>
                <a:prstGeom prst="roundRect">
                  <a:avLst/>
                </a:prstGeom>
                <a:solidFill>
                  <a:srgbClr val="504F8E"/>
                </a:solidFill>
                <a:ln w="9525" cap="flat" cmpd="sng" algn="ctr">
                  <a:noFill/>
                  <a:prstDash val="solid"/>
                  <a:round/>
                  <a:headEnd type="none" w="med" len="med"/>
                  <a:tailEnd type="none" w="med" len="med"/>
                </a:ln>
                <a:effectLst/>
              </p:spPr>
              <p:txBody>
                <a:bodyPr vert="horz" wrap="square" lIns="60512" tIns="30256" rIns="60512" bIns="30256" numCol="1" rtlCol="0" anchor="ctr" anchorCtr="0" compatLnSpc="1">
                  <a:prstTxWarp prst="textNoShape">
                    <a:avLst/>
                  </a:prstTxWarp>
                </a:bodyPr>
                <a:lstStyle/>
                <a:p>
                  <a:pPr marL="0" marR="0" lvl="0" indent="0" algn="ctr" defTabSz="806826" rtl="0" eaLnBrk="1" fontAlgn="auto"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a:ln>
                        <a:noFill/>
                      </a:ln>
                      <a:solidFill>
                        <a:srgbClr val="FFFFFF"/>
                      </a:solidFill>
                      <a:effectLst/>
                      <a:uLnTx/>
                      <a:uFillTx/>
                      <a:latin typeface="HelveticaNeueLT Pro 55 Roman"/>
                      <a:ea typeface="+mn-ea"/>
                      <a:cs typeface="+mn-cs"/>
                    </a:rPr>
                    <a:t>Arm A</a:t>
                  </a:r>
                  <a:br>
                    <a:rPr kumimoji="0" lang="en-GB" sz="1200" b="1" i="0" u="none" strike="noStrike" kern="1200" cap="none" spc="0" normalizeH="0" baseline="0" noProof="0">
                      <a:ln>
                        <a:noFill/>
                      </a:ln>
                      <a:solidFill>
                        <a:srgbClr val="FFFFFF"/>
                      </a:solidFill>
                      <a:effectLst/>
                      <a:uLnTx/>
                      <a:uFillTx/>
                      <a:latin typeface="HelveticaNeueLT Pro 55 Roman"/>
                      <a:ea typeface="+mn-ea"/>
                      <a:cs typeface="+mn-cs"/>
                    </a:rPr>
                  </a:br>
                  <a:r>
                    <a:rPr kumimoji="0" lang="en-GB" sz="1200" b="1" i="0" u="none" strike="noStrike" kern="1200" cap="none" spc="0" normalizeH="0" baseline="0" noProof="0">
                      <a:ln>
                        <a:noFill/>
                      </a:ln>
                      <a:solidFill>
                        <a:srgbClr val="FFFFFF"/>
                      </a:solidFill>
                      <a:effectLst/>
                      <a:uLnTx/>
                      <a:uFillTx/>
                      <a:latin typeface="HelveticaNeueLT Pro 55 Roman"/>
                      <a:ea typeface="+mn-ea"/>
                      <a:cs typeface="+mn-cs"/>
                    </a:rPr>
                    <a:t>Rilvegostomig + T-DXd + 5-FU / capecitabine </a:t>
                  </a:r>
                </a:p>
              </p:txBody>
            </p:sp>
            <p:sp>
              <p:nvSpPr>
                <p:cNvPr id="15" name="Rounded Rectangle 2">
                  <a:extLst>
                    <a:ext uri="{FF2B5EF4-FFF2-40B4-BE49-F238E27FC236}">
                      <a16:creationId xmlns:a16="http://schemas.microsoft.com/office/drawing/2014/main" id="{7CB208A6-974E-CA7E-16C9-1AB1C134A45E}"/>
                    </a:ext>
                  </a:extLst>
                </p:cNvPr>
                <p:cNvSpPr>
                  <a:spLocks noChangeAspect="1"/>
                </p:cNvSpPr>
                <p:nvPr/>
              </p:nvSpPr>
              <p:spPr bwMode="auto">
                <a:xfrm>
                  <a:off x="4114801" y="2054225"/>
                  <a:ext cx="2772369" cy="389133"/>
                </a:xfrm>
                <a:prstGeom prst="roundRect">
                  <a:avLst/>
                </a:prstGeom>
                <a:solidFill>
                  <a:srgbClr val="AC8EC0"/>
                </a:solidFill>
                <a:ln w="9525" cap="flat" cmpd="sng" algn="ctr">
                  <a:noFill/>
                  <a:prstDash val="solid"/>
                  <a:round/>
                  <a:headEnd type="none" w="med" len="med"/>
                  <a:tailEnd type="none" w="med" len="med"/>
                </a:ln>
                <a:effectLst/>
              </p:spPr>
              <p:txBody>
                <a:bodyPr vert="horz" wrap="square" lIns="60512" tIns="30256" rIns="60512" bIns="30256" numCol="1" rtlCol="0" anchor="ctr" anchorCtr="0" compatLnSpc="1">
                  <a:prstTxWarp prst="textNoShape">
                    <a:avLst/>
                  </a:prstTxWarp>
                </a:bodyPr>
                <a:lstStyle/>
                <a:p>
                  <a:pPr marL="0" marR="0" lvl="0" indent="0" algn="ctr" defTabSz="806826" rtl="0" eaLnBrk="1" fontAlgn="auto"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a:ln>
                        <a:noFill/>
                      </a:ln>
                      <a:solidFill>
                        <a:srgbClr val="FFFFFF"/>
                      </a:solidFill>
                      <a:effectLst/>
                      <a:uLnTx/>
                      <a:uFillTx/>
                      <a:latin typeface="HelveticaNeueLT Pro 55 Roman"/>
                      <a:ea typeface="+mn-ea"/>
                      <a:cs typeface="Calibri"/>
                    </a:rPr>
                    <a:t> </a:t>
                  </a:r>
                  <a:r>
                    <a:rPr kumimoji="0" lang="en-GB" sz="1200" b="0" i="0" u="none" strike="noStrike" kern="1200" cap="none" spc="0" normalizeH="0" baseline="0" noProof="0">
                      <a:ln>
                        <a:noFill/>
                      </a:ln>
                      <a:solidFill>
                        <a:srgbClr val="FFFFFF"/>
                      </a:solidFill>
                      <a:effectLst/>
                      <a:uLnTx/>
                      <a:uFillTx/>
                      <a:latin typeface="HelveticaNeueLT Pro 55 Roman"/>
                      <a:ea typeface="+mn-ea"/>
                      <a:cs typeface="Calibri"/>
                    </a:rPr>
                    <a:t> </a:t>
                  </a:r>
                  <a:r>
                    <a:rPr kumimoji="0" lang="en-GB" sz="1200" b="1" i="0" u="none" strike="noStrike" kern="1200" cap="none" spc="0" normalizeH="0" baseline="0" noProof="0">
                      <a:ln>
                        <a:noFill/>
                      </a:ln>
                      <a:solidFill>
                        <a:srgbClr val="FFFFFF"/>
                      </a:solidFill>
                      <a:effectLst/>
                      <a:uLnTx/>
                      <a:uFillTx/>
                      <a:latin typeface="HelveticaNeueLT Pro 55 Roman"/>
                      <a:ea typeface="+mn-ea"/>
                      <a:cs typeface="Calibri"/>
                    </a:rPr>
                    <a:t>Arm B</a:t>
                  </a:r>
                  <a:br>
                    <a:rPr kumimoji="0" lang="en-GB" sz="1200" b="0" i="0" u="none" strike="noStrike" kern="1200" cap="none" spc="0" normalizeH="0" baseline="0" noProof="0">
                      <a:ln>
                        <a:noFill/>
                      </a:ln>
                      <a:solidFill>
                        <a:srgbClr val="FFFFFF"/>
                      </a:solidFill>
                      <a:effectLst/>
                      <a:uLnTx/>
                      <a:uFillTx/>
                      <a:latin typeface="HelveticaNeueLT Pro 55 Roman"/>
                      <a:ea typeface="+mn-ea"/>
                      <a:cs typeface="Calibri"/>
                    </a:rPr>
                  </a:br>
                  <a:r>
                    <a:rPr kumimoji="0" lang="en-GB" sz="1200" b="1" i="0" u="none" strike="noStrike" kern="1200" cap="none" spc="0" normalizeH="0" baseline="0" noProof="0">
                      <a:ln>
                        <a:noFill/>
                      </a:ln>
                      <a:solidFill>
                        <a:srgbClr val="FFFFFF"/>
                      </a:solidFill>
                      <a:effectLst/>
                      <a:uLnTx/>
                      <a:uFillTx/>
                      <a:latin typeface="HelveticaNeueLT Pro 55 Roman"/>
                      <a:ea typeface="+mn-ea"/>
                      <a:cs typeface="Calibri"/>
                    </a:rPr>
                    <a:t>Pembrolizumab + trastuzumab + </a:t>
                  </a:r>
                  <a:br>
                    <a:rPr kumimoji="0" lang="en-GB" sz="1200" b="1" i="0" u="none" strike="noStrike" kern="1200" cap="none" spc="0" normalizeH="0" baseline="0" noProof="0">
                      <a:ln>
                        <a:noFill/>
                      </a:ln>
                      <a:solidFill>
                        <a:srgbClr val="FFFFFF"/>
                      </a:solidFill>
                      <a:effectLst/>
                      <a:uLnTx/>
                      <a:uFillTx/>
                      <a:latin typeface="HelveticaNeueLT Pro 55 Roman"/>
                      <a:ea typeface="+mn-ea"/>
                      <a:cs typeface="Calibri"/>
                    </a:rPr>
                  </a:br>
                  <a:r>
                    <a:rPr kumimoji="0" lang="en-GB" sz="1200" b="1" i="0" u="none" strike="noStrike" kern="1200" cap="none" spc="0" normalizeH="0" baseline="0" noProof="0">
                      <a:ln>
                        <a:noFill/>
                      </a:ln>
                      <a:solidFill>
                        <a:srgbClr val="FFFFFF"/>
                      </a:solidFill>
                      <a:effectLst/>
                      <a:uLnTx/>
                      <a:uFillTx/>
                      <a:latin typeface="HelveticaNeueLT Pro 55 Roman"/>
                      <a:ea typeface="+mn-ea"/>
                      <a:cs typeface="Calibri"/>
                    </a:rPr>
                    <a:t>5-FU + cisplatin / CAPOX  </a:t>
                  </a:r>
                </a:p>
              </p:txBody>
            </p:sp>
          </p:grpSp>
          <p:sp>
            <p:nvSpPr>
              <p:cNvPr id="13" name="Oval 12">
                <a:extLst>
                  <a:ext uri="{FF2B5EF4-FFF2-40B4-BE49-F238E27FC236}">
                    <a16:creationId xmlns:a16="http://schemas.microsoft.com/office/drawing/2014/main" id="{9CA788A4-0303-45EA-4FA9-007F2CEE5126}"/>
                  </a:ext>
                </a:extLst>
              </p:cNvPr>
              <p:cNvSpPr/>
              <p:nvPr/>
            </p:nvSpPr>
            <p:spPr>
              <a:xfrm>
                <a:off x="3115717" y="2325092"/>
                <a:ext cx="488144" cy="443767"/>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C1053"/>
                    </a:solidFill>
                    <a:effectLst/>
                    <a:uLnTx/>
                    <a:uFillTx/>
                    <a:latin typeface="HelveticaNeueLT Pro 55 Roman"/>
                    <a:ea typeface="+mn-ea"/>
                    <a:cs typeface="+mn-cs"/>
                  </a:rPr>
                  <a:t>R</a:t>
                </a:r>
                <a:br>
                  <a:rPr kumimoji="0" lang="en-GB" sz="800" b="1" i="0" u="none" strike="noStrike" kern="1200" cap="none" spc="0" normalizeH="0" baseline="0" noProof="0">
                    <a:ln>
                      <a:noFill/>
                    </a:ln>
                    <a:solidFill>
                      <a:srgbClr val="3C1053"/>
                    </a:solidFill>
                    <a:effectLst/>
                    <a:uLnTx/>
                    <a:uFillTx/>
                    <a:latin typeface="Calibri"/>
                    <a:ea typeface="+mn-ea"/>
                    <a:cs typeface="+mn-cs"/>
                  </a:rPr>
                </a:br>
                <a:r>
                  <a:rPr kumimoji="0" lang="en-GB" sz="1000" b="1" i="0" u="none" strike="noStrike" kern="1200" cap="none" spc="0" normalizeH="0" baseline="0" noProof="0">
                    <a:ln>
                      <a:noFill/>
                    </a:ln>
                    <a:solidFill>
                      <a:srgbClr val="3C1053"/>
                    </a:solidFill>
                    <a:effectLst/>
                    <a:uLnTx/>
                    <a:uFillTx/>
                    <a:latin typeface="HelveticaNeueLT Pro 55 Roman"/>
                    <a:ea typeface="+mn-ea"/>
                    <a:cs typeface="+mn-cs"/>
                  </a:rPr>
                  <a:t>1:1:1</a:t>
                </a:r>
                <a:endParaRPr kumimoji="0" lang="en-GB" sz="700" b="1" i="0" u="none" strike="noStrike" kern="1200" cap="none" spc="0" normalizeH="0" baseline="0" noProof="0">
                  <a:ln>
                    <a:noFill/>
                  </a:ln>
                  <a:solidFill>
                    <a:srgbClr val="3C1053"/>
                  </a:solidFill>
                  <a:effectLst/>
                  <a:uLnTx/>
                  <a:uFillTx/>
                  <a:latin typeface="HelveticaNeueLT Pro 55 Roman"/>
                  <a:ea typeface="+mn-ea"/>
                  <a:cs typeface="+mn-cs"/>
                </a:endParaRPr>
              </a:p>
            </p:txBody>
          </p:sp>
        </p:grpSp>
        <p:sp>
          <p:nvSpPr>
            <p:cNvPr id="17" name="Rounded Rectangle 2">
              <a:extLst>
                <a:ext uri="{FF2B5EF4-FFF2-40B4-BE49-F238E27FC236}">
                  <a16:creationId xmlns:a16="http://schemas.microsoft.com/office/drawing/2014/main" id="{D722A36A-EC94-CA3E-87C8-16C280977B6A}"/>
                </a:ext>
              </a:extLst>
            </p:cNvPr>
            <p:cNvSpPr>
              <a:spLocks noChangeAspect="1"/>
            </p:cNvSpPr>
            <p:nvPr/>
          </p:nvSpPr>
          <p:spPr bwMode="auto">
            <a:xfrm>
              <a:off x="4777143" y="2311208"/>
              <a:ext cx="2850253" cy="389133"/>
            </a:xfrm>
            <a:prstGeom prst="roundRect">
              <a:avLst/>
            </a:prstGeom>
            <a:solidFill>
              <a:srgbClr val="4C68B8"/>
            </a:solidFill>
            <a:ln w="9525" cap="flat" cmpd="sng" algn="ctr">
              <a:noFill/>
              <a:prstDash val="solid"/>
              <a:round/>
              <a:headEnd type="none" w="med" len="med"/>
              <a:tailEnd type="none" w="med" len="med"/>
            </a:ln>
            <a:effectLst/>
          </p:spPr>
          <p:txBody>
            <a:bodyPr vert="horz" wrap="square" lIns="60512" tIns="30256" rIns="60512" bIns="30256" numCol="1" rtlCol="0" anchor="ctr" anchorCtr="0" compatLnSpc="1">
              <a:prstTxWarp prst="textNoShape">
                <a:avLst/>
              </a:prstTxWarp>
            </a:bodyPr>
            <a:lstStyle/>
            <a:p>
              <a:pPr marL="0" marR="0" lvl="0" indent="0" algn="ctr" defTabSz="806826" rtl="0" eaLnBrk="1" fontAlgn="auto"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HelveticaNeueLT Pro 55 Roman"/>
                  <a:ea typeface="+mn-ea"/>
                  <a:cs typeface="Calibri"/>
                </a:rPr>
                <a:t> </a:t>
              </a:r>
              <a:r>
                <a:rPr kumimoji="0" lang="en-GB" sz="1200" b="1" i="0" u="none" strike="noStrike" kern="1200" cap="none" spc="0" normalizeH="0" baseline="0" noProof="0" dirty="0">
                  <a:ln>
                    <a:noFill/>
                  </a:ln>
                  <a:solidFill>
                    <a:srgbClr val="FFFFFF"/>
                  </a:solidFill>
                  <a:effectLst/>
                  <a:uLnTx/>
                  <a:uFillTx/>
                  <a:latin typeface="HelveticaNeueLT Pro 55 Roman"/>
                  <a:ea typeface="+mn-ea"/>
                  <a:cs typeface="Calibri"/>
                </a:rPr>
                <a:t> Arm C</a:t>
              </a:r>
              <a:br>
                <a:rPr kumimoji="0" lang="en-GB" sz="1200" b="0" i="0" u="none" strike="noStrike" kern="1200" cap="none" spc="0" normalizeH="0" baseline="0" noProof="0" dirty="0">
                  <a:ln>
                    <a:noFill/>
                  </a:ln>
                  <a:solidFill>
                    <a:srgbClr val="FFFFFF"/>
                  </a:solidFill>
                  <a:effectLst/>
                  <a:uLnTx/>
                  <a:uFillTx/>
                  <a:latin typeface="HelveticaNeueLT Pro 55 Roman"/>
                  <a:ea typeface="+mn-ea"/>
                  <a:cs typeface="Calibri"/>
                </a:rPr>
              </a:br>
              <a:r>
                <a:rPr kumimoji="0" lang="en-GB" sz="1200" b="1" i="0" u="none" strike="noStrike" kern="1200" cap="none" spc="0" normalizeH="0" baseline="0" noProof="0" dirty="0">
                  <a:ln>
                    <a:noFill/>
                  </a:ln>
                  <a:solidFill>
                    <a:srgbClr val="FFFFFF"/>
                  </a:solidFill>
                  <a:effectLst/>
                  <a:uLnTx/>
                  <a:uFillTx/>
                  <a:latin typeface="HelveticaNeueLT Pro 55 Roman"/>
                  <a:ea typeface="+mn-ea"/>
                  <a:cs typeface="+mn-cs"/>
                </a:rPr>
                <a:t>Rilvegostomig + trastuzumab+ 5-FU + cisplatin / CAPOX</a:t>
              </a:r>
              <a:endParaRPr kumimoji="0" lang="en-GB" sz="1200" b="0" i="0" u="none" strike="noStrike" kern="1200" cap="none" spc="0" normalizeH="0" baseline="0" noProof="0" dirty="0">
                <a:ln>
                  <a:noFill/>
                </a:ln>
                <a:solidFill>
                  <a:srgbClr val="FFFFFF"/>
                </a:solidFill>
                <a:effectLst/>
                <a:uLnTx/>
                <a:uFillTx/>
                <a:latin typeface="HelveticaNeueLT Pro 55 Roman"/>
                <a:ea typeface="+mn-ea"/>
                <a:cs typeface="Calibri"/>
              </a:endParaRPr>
            </a:p>
          </p:txBody>
        </p:sp>
      </p:grpSp>
      <p:cxnSp>
        <p:nvCxnSpPr>
          <p:cNvPr id="19" name="Connector: Elbow 18">
            <a:extLst>
              <a:ext uri="{FF2B5EF4-FFF2-40B4-BE49-F238E27FC236}">
                <a16:creationId xmlns:a16="http://schemas.microsoft.com/office/drawing/2014/main" id="{09772670-A090-1DA6-E7A3-A747DC34D307}"/>
              </a:ext>
            </a:extLst>
          </p:cNvPr>
          <p:cNvCxnSpPr>
            <a:cxnSpLocks/>
            <a:stCxn id="13" idx="4"/>
            <a:endCxn id="17" idx="1"/>
          </p:cNvCxnSpPr>
          <p:nvPr/>
        </p:nvCxnSpPr>
        <p:spPr>
          <a:xfrm rot="16200000" flipH="1">
            <a:off x="5348947" y="2318188"/>
            <a:ext cx="328047" cy="938688"/>
          </a:xfrm>
          <a:prstGeom prst="bentConnector2">
            <a:avLst/>
          </a:prstGeom>
          <a:ln w="19050">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8" name="Text Placeholder 8">
            <a:extLst>
              <a:ext uri="{FF2B5EF4-FFF2-40B4-BE49-F238E27FC236}">
                <a16:creationId xmlns:a16="http://schemas.microsoft.com/office/drawing/2014/main" id="{EC894DBB-9608-252C-A668-D9BE19A8E914}"/>
              </a:ext>
            </a:extLst>
          </p:cNvPr>
          <p:cNvSpPr txBox="1">
            <a:spLocks/>
          </p:cNvSpPr>
          <p:nvPr/>
        </p:nvSpPr>
        <p:spPr>
          <a:xfrm>
            <a:off x="356400" y="6368925"/>
            <a:ext cx="11631510" cy="365125"/>
          </a:xfrm>
        </p:spPr>
        <p:txBody>
          <a:bodyPr lIns="0" tIns="0" rIns="0" bIns="0" anchor="b"/>
          <a:lstStyle>
            <a:lvl1pPr marL="228600" indent="-228600" algn="l" defTabSz="914400" rtl="0" eaLnBrk="1" latinLnBrk="0" hangingPunct="1">
              <a:lnSpc>
                <a:spcPct val="90000"/>
              </a:lnSpc>
              <a:spcBef>
                <a:spcPts val="1000"/>
              </a:spcBef>
              <a:buFont typeface="Arial" panose="020B0604020202020204" pitchFamily="34" charset="0"/>
              <a:buChar char="•"/>
              <a:defRPr sz="1800" kern="1200">
                <a:solidFill>
                  <a:srgbClr val="3F4444"/>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rgbClr val="3F4444"/>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400" kern="1200">
                <a:solidFill>
                  <a:srgbClr val="3F4444"/>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200" kern="1200">
                <a:solidFill>
                  <a:srgbClr val="3F4444"/>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rgbClr val="3F4444"/>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rPr>
              <a:t>*</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 Investigator’s choice of capecitabine 750 mg/m</a:t>
            </a:r>
            <a:r>
              <a:rPr kumimoji="0" lang="en-US" sz="800" b="0" i="0" u="none" strike="noStrike" kern="1200" cap="none" spc="0" normalizeH="0" baseline="30000" noProof="0" dirty="0">
                <a:ln>
                  <a:noFill/>
                </a:ln>
                <a:solidFill>
                  <a:srgbClr val="3F4444"/>
                </a:solidFill>
                <a:effectLst/>
                <a:uLnTx/>
                <a:uFillTx/>
                <a:latin typeface="HelveticaNeueLT Pro 55 Roman"/>
                <a:ea typeface="+mn-ea"/>
                <a:cs typeface="+mn-cs"/>
              </a:rPr>
              <a:t>2</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 PO BID for 14 days Q3W, OR 5-FU 600 mg/m</a:t>
            </a:r>
            <a:r>
              <a:rPr kumimoji="0" lang="en-US" sz="800" b="0" i="0" u="none" strike="noStrike" kern="1200" cap="none" spc="0" normalizeH="0" baseline="30000" noProof="0" dirty="0">
                <a:ln>
                  <a:noFill/>
                </a:ln>
                <a:solidFill>
                  <a:srgbClr val="3F4444"/>
                </a:solidFill>
                <a:effectLst/>
                <a:uLnTx/>
                <a:uFillTx/>
                <a:latin typeface="HelveticaNeueLT Pro 55 Roman"/>
                <a:ea typeface="+mn-ea"/>
                <a:cs typeface="+mn-cs"/>
              </a:rPr>
              <a:t>2</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/day IV Q3W. </a:t>
            </a:r>
            <a:r>
              <a:rPr kumimoji="0" lang="en-US" sz="800" b="0" i="0" u="none" strike="noStrike" kern="1200" cap="none" spc="0" normalizeH="0" baseline="30000" noProof="0" dirty="0">
                <a:ln>
                  <a:noFill/>
                </a:ln>
                <a:solidFill>
                  <a:srgbClr val="3F4444"/>
                </a:solidFill>
                <a:effectLst/>
                <a:uLnTx/>
                <a:uFillTx/>
                <a:latin typeface="HelveticaNeueLT Pro 55 Roman"/>
                <a:ea typeface="+mn-ea"/>
                <a:cs typeface="+mn-cs"/>
              </a:rPr>
              <a:t>†</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Investigator’s choice of cisplatin 80 mg/m</a:t>
            </a:r>
            <a:r>
              <a:rPr kumimoji="0" lang="en-US" sz="800" b="0" i="0" u="none" strike="noStrike" kern="1200" cap="none" spc="0" normalizeH="0" baseline="30000" noProof="0" dirty="0">
                <a:ln>
                  <a:noFill/>
                </a:ln>
                <a:solidFill>
                  <a:srgbClr val="3F4444"/>
                </a:solidFill>
                <a:effectLst/>
                <a:uLnTx/>
                <a:uFillTx/>
                <a:latin typeface="HelveticaNeueLT Pro 55 Roman"/>
                <a:ea typeface="+mn-ea"/>
                <a:cs typeface="+mn-cs"/>
              </a:rPr>
              <a:t>2</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 IV (up to 6 cycles) plus 5-FU 800 mg/m</a:t>
            </a:r>
            <a:r>
              <a:rPr kumimoji="0" lang="en-US" sz="800" b="0" i="0" u="none" strike="noStrike" kern="1200" cap="none" spc="0" normalizeH="0" baseline="30000" noProof="0" dirty="0">
                <a:ln>
                  <a:noFill/>
                </a:ln>
                <a:solidFill>
                  <a:srgbClr val="3F4444"/>
                </a:solidFill>
                <a:effectLst/>
                <a:uLnTx/>
                <a:uFillTx/>
                <a:latin typeface="HelveticaNeueLT Pro 55 Roman"/>
                <a:ea typeface="+mn-ea"/>
                <a:cs typeface="+mn-cs"/>
              </a:rPr>
              <a:t>2</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/day IV Q3W, OR oxaliplatin 130 mg/m</a:t>
            </a:r>
            <a:r>
              <a:rPr kumimoji="0" lang="en-US" sz="800" b="0" i="0" u="none" strike="noStrike" kern="1200" cap="none" spc="0" normalizeH="0" baseline="30000" noProof="0" dirty="0">
                <a:ln>
                  <a:noFill/>
                </a:ln>
                <a:solidFill>
                  <a:srgbClr val="3F4444"/>
                </a:solidFill>
                <a:effectLst/>
                <a:uLnTx/>
                <a:uFillTx/>
                <a:latin typeface="HelveticaNeueLT Pro 55 Roman"/>
                <a:ea typeface="+mn-ea"/>
                <a:cs typeface="+mn-cs"/>
              </a:rPr>
              <a:t>2</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 IV (up to 8 cycles) plus capecitabine 1000 mg/m</a:t>
            </a:r>
            <a:r>
              <a:rPr kumimoji="0" lang="en-US" sz="800" b="0" i="0" u="none" strike="noStrike" kern="1200" cap="none" spc="0" normalizeH="0" baseline="30000" noProof="0" dirty="0">
                <a:ln>
                  <a:noFill/>
                </a:ln>
                <a:solidFill>
                  <a:srgbClr val="3F4444"/>
                </a:solidFill>
                <a:effectLst/>
                <a:uLnTx/>
                <a:uFillTx/>
                <a:latin typeface="HelveticaNeueLT Pro 55 Roman"/>
                <a:ea typeface="+mn-ea"/>
                <a:cs typeface="+mn-cs"/>
              </a:rPr>
              <a:t>2</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 PO BID for 14 days Q3W.</a:t>
            </a:r>
            <a:endPar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rPr>
              <a:t>1L, first-line; 5-FU, 5-fluorouracil; BICR, blinded independent central review; BID, twice daily; CAPOX, capecitabine and oxaliplatin; CPS, combined positive score; </a:t>
            </a:r>
            <a:r>
              <a:rPr kumimoji="0" lang="en-GB" sz="800" b="0" i="0" u="none" strike="noStrike" kern="1200" cap="none" spc="0" normalizeH="0" baseline="0" noProof="0" dirty="0" err="1">
                <a:ln>
                  <a:noFill/>
                </a:ln>
                <a:solidFill>
                  <a:srgbClr val="3F4444"/>
                </a:solidFill>
                <a:effectLst/>
                <a:uLnTx/>
                <a:uFillTx/>
                <a:latin typeface="HelveticaNeueLT Pro 55 Roman"/>
                <a:ea typeface="+mn-ea"/>
                <a:cs typeface="+mn-cs"/>
              </a:rPr>
              <a:t>DoR</a:t>
            </a:r>
            <a:r>
              <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rPr>
              <a:t>, duration of response; ECOG PS, Eastern Cooperative Oncology Group performance status; GC, gastric cancer; GEJC, gastroesophageal junction cancer; HER2, human epidermal growth factor receptor 2; IHC, immunohistochemistry; ISH, </a:t>
            </a:r>
            <a:r>
              <a:rPr kumimoji="0" lang="en-GB" sz="800" b="0" i="1" u="none" strike="noStrike" kern="1200" cap="none" spc="0" normalizeH="0" baseline="0" noProof="0" dirty="0">
                <a:ln>
                  <a:noFill/>
                </a:ln>
                <a:solidFill>
                  <a:srgbClr val="3F4444"/>
                </a:solidFill>
                <a:effectLst/>
                <a:uLnTx/>
                <a:uFillTx/>
                <a:latin typeface="HelveticaNeueLT Pro 55 Roman"/>
                <a:ea typeface="+mn-ea"/>
                <a:cs typeface="+mn-cs"/>
              </a:rPr>
              <a:t>in situ</a:t>
            </a:r>
            <a:r>
              <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rPr>
              <a:t> hybridisation; IV, intravenous; ORR, objective response rate; </a:t>
            </a:r>
            <a:br>
              <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rPr>
            </a:br>
            <a:r>
              <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rPr>
              <a:t>OS, overall survival; PD-L1, programmed cell death ligand-1; PFS, progression-free survival; PK, pharmacokinetics; PO, orally; PRO, patient-reported outcome; Q3W, once every 3 weeks; R, randomised; T-DXd, trastuzumab deruxtecan; WHO, World Health Organisation.</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rPr>
              <a:t>1. </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Xu R-H, et al. Presented at</a:t>
            </a:r>
            <a:r>
              <a:rPr kumimoji="0" lang="en-US" sz="800" b="0" i="1" u="none" strike="noStrike" kern="1200" cap="none" spc="0" normalizeH="0" baseline="0" noProof="0" dirty="0">
                <a:ln>
                  <a:noFill/>
                </a:ln>
                <a:solidFill>
                  <a:srgbClr val="3F4444"/>
                </a:solidFill>
                <a:effectLst/>
                <a:uLnTx/>
                <a:uFillTx/>
                <a:latin typeface="HelveticaNeueLT Pro 55 Roman"/>
                <a:ea typeface="+mn-ea"/>
                <a:cs typeface="+mn-cs"/>
              </a:rPr>
              <a:t>:</a:t>
            </a:r>
            <a:r>
              <a:rPr kumimoji="0" lang="en-US" sz="800" b="0" i="0" u="none" strike="noStrike" kern="1200" cap="none" spc="0" normalizeH="0" baseline="0" noProof="0" dirty="0">
                <a:ln>
                  <a:noFill/>
                </a:ln>
                <a:solidFill>
                  <a:srgbClr val="3F4444"/>
                </a:solidFill>
                <a:effectLst/>
                <a:uLnTx/>
                <a:uFillTx/>
                <a:latin typeface="HelveticaNeueLT Pro 55 Roman"/>
                <a:ea typeface="+mn-ea"/>
                <a:cs typeface="+mn-cs"/>
              </a:rPr>
              <a:t> ASCO Annual Meeting; May 30–June 3, 2025; Chicago, IL, USA. Abstract TPS4204. </a:t>
            </a:r>
            <a:r>
              <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rPr>
              <a:t>2. NIH. NCT06764875. https://</a:t>
            </a:r>
            <a:r>
              <a:rPr kumimoji="0" lang="en-GB" sz="800" b="0" i="0" u="none" strike="noStrike" kern="1200" cap="none" spc="0" normalizeH="0" baseline="0" noProof="0" dirty="0" err="1">
                <a:ln>
                  <a:noFill/>
                </a:ln>
                <a:solidFill>
                  <a:srgbClr val="3F4444"/>
                </a:solidFill>
                <a:effectLst/>
                <a:uLnTx/>
                <a:uFillTx/>
                <a:latin typeface="HelveticaNeueLT Pro 55 Roman"/>
                <a:ea typeface="+mn-ea"/>
                <a:cs typeface="+mn-cs"/>
              </a:rPr>
              <a:t>www.clinicaltrials.gov</a:t>
            </a:r>
            <a:r>
              <a:rPr kumimoji="0" lang="en-GB" sz="800" b="0" i="0" u="none" strike="noStrike" kern="1200" cap="none" spc="0" normalizeH="0" baseline="0" noProof="0" dirty="0">
                <a:ln>
                  <a:noFill/>
                </a:ln>
                <a:solidFill>
                  <a:srgbClr val="3F4444"/>
                </a:solidFill>
                <a:effectLst/>
                <a:uLnTx/>
                <a:uFillTx/>
                <a:latin typeface="HelveticaNeueLT Pro 55 Roman"/>
                <a:ea typeface="+mn-ea"/>
                <a:cs typeface="+mn-cs"/>
              </a:rPr>
              <a:t>/study/NCT06764875. Accessed 26 September 2025. </a:t>
            </a:r>
            <a:endParaRPr kumimoji="0" lang="en-GB" sz="800" b="0" i="0" u="none" strike="noStrike" kern="1200" cap="none" spc="0" normalizeH="0" baseline="0" noProof="0" dirty="0">
              <a:ln>
                <a:noFill/>
              </a:ln>
              <a:solidFill>
                <a:srgbClr val="3F4444"/>
              </a:solidFill>
              <a:effectLst/>
              <a:highlight>
                <a:srgbClr val="00FFFF"/>
              </a:highlight>
              <a:uLnTx/>
              <a:uFillTx/>
              <a:latin typeface="HelveticaNeueLT Pro 55 Roman"/>
              <a:ea typeface="+mn-ea"/>
              <a:cs typeface="+mn-cs"/>
            </a:endParaRPr>
          </a:p>
        </p:txBody>
      </p:sp>
    </p:spTree>
    <p:extLst>
      <p:ext uri="{BB962C8B-B14F-4D97-AF65-F5344CB8AC3E}">
        <p14:creationId xmlns:p14="http://schemas.microsoft.com/office/powerpoint/2010/main" val="2170824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22DC13-D841-0138-CD2D-01B9A1D1152C}"/>
            </a:ext>
          </a:extLst>
        </p:cNvPr>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079274E3-2A40-8664-ED3B-41D4AB275C22}"/>
              </a:ext>
            </a:extLst>
          </p:cNvPr>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377" rtl="0" eaLnBrk="1" fontAlgn="auto" latinLnBrk="0" hangingPunct="1">
                <a:lnSpc>
                  <a:spcPct val="100000"/>
                </a:lnSpc>
                <a:spcBef>
                  <a:spcPts val="0"/>
                </a:spcBef>
                <a:spcAft>
                  <a:spcPts val="0"/>
                </a:spcAft>
                <a:buClrTx/>
                <a:buSzTx/>
                <a:buFontTx/>
                <a:buNone/>
                <a:tabLst/>
                <a:defRPr/>
              </a:pPr>
              <a:t>187</a:t>
            </a:fld>
            <a:endParaRPr kumimoji="0" lang="en-US" sz="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 Placeholder 4">
            <a:extLst>
              <a:ext uri="{FF2B5EF4-FFF2-40B4-BE49-F238E27FC236}">
                <a16:creationId xmlns:a16="http://schemas.microsoft.com/office/drawing/2014/main" id="{2F84423D-09C7-0C70-D429-463C559DC579}"/>
              </a:ext>
            </a:extLst>
          </p:cNvPr>
          <p:cNvSpPr>
            <a:spLocks noGrp="1"/>
          </p:cNvSpPr>
          <p:nvPr>
            <p:ph type="body" sz="quarter" idx="15"/>
          </p:nvPr>
        </p:nvSpPr>
        <p:spPr/>
        <p:txBody>
          <a:bodyPr/>
          <a:lstStyle/>
          <a:p>
            <a:pPr>
              <a:lnSpc>
                <a:spcPct val="100000"/>
              </a:lnSpc>
              <a:buClr>
                <a:prstClr val="white"/>
              </a:buClr>
              <a:defRPr/>
            </a:pPr>
            <a:r>
              <a:rPr lang="en-US">
                <a:latin typeface="Arial" panose="020B0604020202020204" pitchFamily="34" charset="0"/>
                <a:cs typeface="Arial" panose="020B0604020202020204" pitchFamily="34" charset="0"/>
              </a:rPr>
              <a:t>Yelena Y. </a:t>
            </a:r>
            <a:r>
              <a:rPr lang="en-US" err="1">
                <a:latin typeface="Arial" panose="020B0604020202020204" pitchFamily="34" charset="0"/>
                <a:cs typeface="Arial" panose="020B0604020202020204" pitchFamily="34" charset="0"/>
              </a:rPr>
              <a:t>Janjigian</a:t>
            </a:r>
            <a:r>
              <a:rPr lang="en-US">
                <a:latin typeface="Arial" panose="020B0604020202020204" pitchFamily="34" charset="0"/>
                <a:cs typeface="Arial" panose="020B0604020202020204" pitchFamily="34" charset="0"/>
              </a:rPr>
              <a:t>, MD</a:t>
            </a:r>
          </a:p>
        </p:txBody>
      </p:sp>
      <p:sp>
        <p:nvSpPr>
          <p:cNvPr id="4" name="Text Placeholder 5">
            <a:extLst>
              <a:ext uri="{FF2B5EF4-FFF2-40B4-BE49-F238E27FC236}">
                <a16:creationId xmlns:a16="http://schemas.microsoft.com/office/drawing/2014/main" id="{4CF7AED2-DDB4-3157-B9F8-0651CB4AF0D8}"/>
              </a:ext>
            </a:extLst>
          </p:cNvPr>
          <p:cNvSpPr txBox="1">
            <a:spLocks/>
          </p:cNvSpPr>
          <p:nvPr/>
        </p:nvSpPr>
        <p:spPr>
          <a:xfrm>
            <a:off x="725173" y="5594817"/>
            <a:ext cx="10742929" cy="577952"/>
          </a:xfrm>
          <a:prstGeom prst="rect">
            <a:avLst/>
          </a:prstGeom>
        </p:spPr>
        <p:txBody>
          <a:bodyPr vert="horz" lIns="0" tIns="0" rIns="0" bIns="0" rtlCol="0" anchor="b" anchorCtr="0">
            <a:noAutofit/>
          </a:bodyPr>
          <a:lstStyle>
            <a:lvl1pPr marL="0" indent="0" algn="l" defTabSz="914400" rtl="0" eaLnBrk="1" latinLnBrk="0" hangingPunct="1">
              <a:lnSpc>
                <a:spcPct val="100000"/>
              </a:lnSpc>
              <a:spcBef>
                <a:spcPts val="0"/>
              </a:spcBef>
              <a:buClr>
                <a:srgbClr val="008764"/>
              </a:buClr>
              <a:buFontTx/>
              <a:buNone/>
              <a:defRPr lang="en-US" sz="1000" kern="120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900" kern="120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900" kern="120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900" kern="120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900" kern="120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
                <a:srgbClr val="008764"/>
              </a:buClr>
              <a:buSzTx/>
              <a:buFontTx/>
              <a:buNone/>
              <a:tabLst/>
              <a:defRPr/>
            </a:pPr>
            <a:r>
              <a:rPr kumimoji="0" lang="en-US"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FLOT, 5-fluorouracil, leucovorin, oxaliplatin, and docetaxel; GEJ, gastroesophageal junction.</a:t>
            </a:r>
          </a:p>
        </p:txBody>
      </p:sp>
      <p:pic>
        <p:nvPicPr>
          <p:cNvPr id="6" name="Picture 5">
            <a:extLst>
              <a:ext uri="{FF2B5EF4-FFF2-40B4-BE49-F238E27FC236}">
                <a16:creationId xmlns:a16="http://schemas.microsoft.com/office/drawing/2014/main" id="{345A0287-8333-2194-9996-CE576D2F5FFC}"/>
              </a:ext>
            </a:extLst>
          </p:cNvPr>
          <p:cNvPicPr>
            <a:picLocks noChangeAspect="1"/>
          </p:cNvPicPr>
          <p:nvPr/>
        </p:nvPicPr>
        <p:blipFill>
          <a:blip r:embed="rId3"/>
          <a:stretch>
            <a:fillRect/>
          </a:stretch>
        </p:blipFill>
        <p:spPr>
          <a:xfrm>
            <a:off x="0" y="1"/>
            <a:ext cx="13444435" cy="6858000"/>
          </a:xfrm>
          <a:prstGeom prst="rect">
            <a:avLst/>
          </a:prstGeom>
        </p:spPr>
      </p:pic>
      <p:sp>
        <p:nvSpPr>
          <p:cNvPr id="7" name="Content Placeholder 3">
            <a:extLst>
              <a:ext uri="{FF2B5EF4-FFF2-40B4-BE49-F238E27FC236}">
                <a16:creationId xmlns:a16="http://schemas.microsoft.com/office/drawing/2014/main" id="{92E148B3-9568-C34E-BB4A-92F660968464}"/>
              </a:ext>
            </a:extLst>
          </p:cNvPr>
          <p:cNvSpPr txBox="1">
            <a:spLocks/>
          </p:cNvSpPr>
          <p:nvPr/>
        </p:nvSpPr>
        <p:spPr>
          <a:xfrm>
            <a:off x="570909" y="5283286"/>
            <a:ext cx="11359151" cy="1541529"/>
          </a:xfrm>
          <a:prstGeom prst="rect">
            <a:avLst/>
          </a:prstGeom>
          <a:solidFill>
            <a:schemeClr val="tx2">
              <a:lumMod val="10000"/>
              <a:lumOff val="90000"/>
            </a:schemeClr>
          </a:solidFill>
          <a:ln w="57150">
            <a:noFill/>
          </a:ln>
        </p:spPr>
        <p:txBody>
          <a:bodyPr vert="horz" lIns="91440" tIns="45720" rIns="91440" bIns="45720" rtlCol="0">
            <a:noAutofit/>
          </a:bodyPr>
          <a:lstStyle>
            <a:lvl1pPr marL="342900" indent="-342900" algn="l" defTabSz="914400" rtl="0" eaLnBrk="1" latinLnBrk="0" hangingPunct="1">
              <a:lnSpc>
                <a:spcPct val="100000"/>
              </a:lnSpc>
              <a:spcBef>
                <a:spcPts val="1000"/>
              </a:spcBef>
              <a:buClr>
                <a:schemeClr val="bg1"/>
              </a:buClr>
              <a:buFont typeface="Arial" panose="020B0604020202020204" pitchFamily="34" charset="0"/>
              <a:buChar char="•"/>
              <a:defRPr lang="en-US" sz="2400" kern="1200" dirty="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chemeClr val="bg1"/>
              </a:buClr>
              <a:buFont typeface="Wingdings" panose="05000000000000000000" pitchFamily="2" charset="2"/>
              <a:buChar char="§"/>
              <a:defRPr lang="en-US" sz="2400" kern="1200" dirty="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chemeClr val="bg1"/>
              </a:buClr>
              <a:buFont typeface="Courier New" panose="02070309020205020404" pitchFamily="49" charset="0"/>
              <a:buChar char="o"/>
              <a:defRPr lang="en-US" sz="1800" kern="1200" dirty="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chemeClr val="bg1"/>
              </a:buClr>
              <a:buFont typeface="Arial" panose="020B0604020202020204" pitchFamily="34" charset="0"/>
              <a:buChar char="•"/>
              <a:defRPr lang="en-US" sz="1800" kern="1200" dirty="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chemeClr val="bg1"/>
              </a:buClr>
              <a:buFont typeface="Arial" panose="020B0604020202020204" pitchFamily="34" charset="0"/>
              <a:buChar char="•"/>
              <a:defRPr lang="en-US" sz="1800" kern="1200" dirty="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1000"/>
              </a:spcBef>
              <a:spcAft>
                <a:spcPts val="0"/>
              </a:spcAft>
              <a:buClr>
                <a:prstClr val="white"/>
              </a:buClr>
              <a:buSzTx/>
              <a:buFont typeface="Arial" panose="020B0604020202020204" pitchFamily="34" charset="0"/>
              <a:buNone/>
              <a:tabLst/>
              <a:defRPr/>
            </a:pPr>
            <a:r>
              <a:rPr kumimoji="0" lang="en-US" sz="2667"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Key Takeaway: </a:t>
            </a:r>
          </a:p>
          <a:p>
            <a:pPr marL="0" marR="0" lvl="0" indent="0" algn="ctr" defTabSz="914377" rtl="0" eaLnBrk="1" fontAlgn="auto" latinLnBrk="0" hangingPunct="1">
              <a:lnSpc>
                <a:spcPct val="100000"/>
              </a:lnSpc>
              <a:spcBef>
                <a:spcPts val="1000"/>
              </a:spcBef>
              <a:spcAft>
                <a:spcPts val="0"/>
              </a:spcAft>
              <a:buClr>
                <a:prstClr val="white"/>
              </a:buClr>
              <a:buSzTx/>
              <a:buFont typeface="Arial" panose="020B0604020202020204" pitchFamily="34" charset="0"/>
              <a:buNone/>
              <a:tabLst/>
              <a:defRPr/>
            </a:pPr>
            <a:r>
              <a:rPr kumimoji="0" lang="en-US" sz="2667"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first definitive evidence that neoadjuvant chemo immunotherapy improves cure in localized GEC</a:t>
            </a:r>
          </a:p>
        </p:txBody>
      </p:sp>
      <p:sp>
        <p:nvSpPr>
          <p:cNvPr id="13" name="TextBox 12">
            <a:extLst>
              <a:ext uri="{FF2B5EF4-FFF2-40B4-BE49-F238E27FC236}">
                <a16:creationId xmlns:a16="http://schemas.microsoft.com/office/drawing/2014/main" id="{6F071A87-ABCE-DB13-30F7-25F2278AF13A}"/>
              </a:ext>
            </a:extLst>
          </p:cNvPr>
          <p:cNvSpPr txBox="1"/>
          <p:nvPr/>
        </p:nvSpPr>
        <p:spPr>
          <a:xfrm>
            <a:off x="233951" y="197440"/>
            <a:ext cx="6875584" cy="769441"/>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D7D31">
                    <a:lumMod val="75000"/>
                  </a:srgbClr>
                </a:solidFill>
                <a:effectLst/>
                <a:uLnTx/>
                <a:uFillTx/>
                <a:latin typeface="Arial" panose="020B0604020202020204"/>
                <a:ea typeface="+mn-ea"/>
                <a:cs typeface="+mn-cs"/>
              </a:rPr>
              <a:t>MATTERHORN </a:t>
            </a:r>
          </a:p>
        </p:txBody>
      </p:sp>
    </p:spTree>
    <p:extLst>
      <p:ext uri="{BB962C8B-B14F-4D97-AF65-F5344CB8AC3E}">
        <p14:creationId xmlns:p14="http://schemas.microsoft.com/office/powerpoint/2010/main" val="19061326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graph of green and grey bars&#10;&#10;AI-generated content may be incorrect.">
            <a:extLst>
              <a:ext uri="{FF2B5EF4-FFF2-40B4-BE49-F238E27FC236}">
                <a16:creationId xmlns:a16="http://schemas.microsoft.com/office/drawing/2014/main" id="{1743CF73-BC78-3EA4-A2B5-B053AF73E43B}"/>
              </a:ext>
            </a:extLst>
          </p:cNvPr>
          <p:cNvPicPr>
            <a:picLocks noChangeAspect="1"/>
          </p:cNvPicPr>
          <p:nvPr/>
        </p:nvPicPr>
        <p:blipFill>
          <a:blip r:embed="rId3">
            <a:extLst>
              <a:ext uri="{28A0092B-C50C-407E-A947-70E740481C1C}">
                <a14:useLocalDpi xmlns:a14="http://schemas.microsoft.com/office/drawing/2010/main"/>
              </a:ext>
            </a:extLst>
          </a:blip>
          <a:srcRect b="-176"/>
          <a:stretch>
            <a:fillRect/>
          </a:stretch>
        </p:blipFill>
        <p:spPr>
          <a:xfrm>
            <a:off x="5055827" y="1077383"/>
            <a:ext cx="3847172" cy="4123623"/>
          </a:xfrm>
          <a:prstGeom prst="rect">
            <a:avLst/>
          </a:prstGeom>
        </p:spPr>
      </p:pic>
      <p:pic>
        <p:nvPicPr>
          <p:cNvPr id="7" name="Picture 6">
            <a:extLst>
              <a:ext uri="{FF2B5EF4-FFF2-40B4-BE49-F238E27FC236}">
                <a16:creationId xmlns:a16="http://schemas.microsoft.com/office/drawing/2014/main" id="{E175FE02-363C-F390-A11C-1648416197D3}"/>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9542271" y="3021202"/>
            <a:ext cx="2181459" cy="1791567"/>
          </a:xfrm>
          <a:prstGeom prst="rect">
            <a:avLst/>
          </a:prstGeom>
        </p:spPr>
      </p:pic>
      <p:pic>
        <p:nvPicPr>
          <p:cNvPr id="8" name="Picture 7" descr="A close up of a human body&#10;&#10;AI-generated content may be incorrect.">
            <a:extLst>
              <a:ext uri="{FF2B5EF4-FFF2-40B4-BE49-F238E27FC236}">
                <a16:creationId xmlns:a16="http://schemas.microsoft.com/office/drawing/2014/main" id="{354772D6-7AE8-4F0D-828A-861DAA9710FA}"/>
              </a:ext>
            </a:extLst>
          </p:cNvPr>
          <p:cNvPicPr>
            <a:picLocks noChangeAspect="1"/>
          </p:cNvPicPr>
          <p:nvPr/>
        </p:nvPicPr>
        <p:blipFill rotWithShape="1">
          <a:blip r:embed="rId5">
            <a:extLst>
              <a:ext uri="{28A0092B-C50C-407E-A947-70E740481C1C}">
                <a14:useLocalDpi xmlns:a14="http://schemas.microsoft.com/office/drawing/2010/main"/>
              </a:ext>
            </a:extLst>
          </a:blip>
          <a:srcRect/>
          <a:stretch/>
        </p:blipFill>
        <p:spPr>
          <a:xfrm>
            <a:off x="9542271" y="1200626"/>
            <a:ext cx="2181459" cy="1791565"/>
          </a:xfrm>
          <a:prstGeom prst="rect">
            <a:avLst/>
          </a:prstGeom>
        </p:spPr>
      </p:pic>
      <p:sp>
        <p:nvSpPr>
          <p:cNvPr id="9" name="TextBox 8">
            <a:extLst>
              <a:ext uri="{FF2B5EF4-FFF2-40B4-BE49-F238E27FC236}">
                <a16:creationId xmlns:a16="http://schemas.microsoft.com/office/drawing/2014/main" id="{0DE4344A-0E21-EE79-D1E6-423566C8F028}"/>
              </a:ext>
            </a:extLst>
          </p:cNvPr>
          <p:cNvSpPr txBox="1"/>
          <p:nvPr/>
        </p:nvSpPr>
        <p:spPr>
          <a:xfrm>
            <a:off x="9035997" y="1201598"/>
            <a:ext cx="2024475" cy="27699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Obstructing tumor</a:t>
            </a:r>
          </a:p>
        </p:txBody>
      </p:sp>
      <p:sp>
        <p:nvSpPr>
          <p:cNvPr id="10" name="TextBox 9">
            <a:extLst>
              <a:ext uri="{FF2B5EF4-FFF2-40B4-BE49-F238E27FC236}">
                <a16:creationId xmlns:a16="http://schemas.microsoft.com/office/drawing/2014/main" id="{B090C979-5EE5-6559-8AD6-AF4931545F95}"/>
              </a:ext>
            </a:extLst>
          </p:cNvPr>
          <p:cNvSpPr txBox="1"/>
          <p:nvPr/>
        </p:nvSpPr>
        <p:spPr>
          <a:xfrm>
            <a:off x="9071120" y="2993164"/>
            <a:ext cx="1950765" cy="27699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No residual tumor</a:t>
            </a:r>
          </a:p>
        </p:txBody>
      </p:sp>
      <p:sp>
        <p:nvSpPr>
          <p:cNvPr id="11" name="Title 1">
            <a:extLst>
              <a:ext uri="{FF2B5EF4-FFF2-40B4-BE49-F238E27FC236}">
                <a16:creationId xmlns:a16="http://schemas.microsoft.com/office/drawing/2014/main" id="{70E3F5AC-6CC2-3E80-DA19-440DB6E07F18}"/>
              </a:ext>
            </a:extLst>
          </p:cNvPr>
          <p:cNvSpPr txBox="1">
            <a:spLocks/>
          </p:cNvSpPr>
          <p:nvPr/>
        </p:nvSpPr>
        <p:spPr>
          <a:xfrm>
            <a:off x="0" y="0"/>
            <a:ext cx="11004803" cy="622179"/>
          </a:xfrm>
          <a:prstGeom prst="rect">
            <a:avLst/>
          </a:prstGeom>
        </p:spPr>
        <p:txBody>
          <a:bodyPr vert="horz" lIns="121920" tIns="60960" rIns="121920" bIns="60960" rtlCol="0" anchor="b">
            <a:normAutofit/>
          </a:bodyPr>
          <a:lstStyle>
            <a:lvl1pPr algn="ctr" defTabSz="685800" rtl="0" eaLnBrk="1" latinLnBrk="0" hangingPunct="1">
              <a:lnSpc>
                <a:spcPct val="90000"/>
              </a:lnSpc>
              <a:spcBef>
                <a:spcPct val="0"/>
              </a:spcBef>
              <a:buNone/>
              <a:defRPr sz="4500" kern="1200">
                <a:solidFill>
                  <a:schemeClr val="tx1"/>
                </a:solidFill>
                <a:latin typeface="+mj-lt"/>
                <a:ea typeface="+mj-ea"/>
                <a:cs typeface="+mj-cs"/>
              </a:defRPr>
            </a:lvl1pPr>
          </a:lstStyle>
          <a:p>
            <a:pPr marL="0" marR="0" lvl="0" indent="0" algn="ctr" defTabSz="685800" rtl="0" eaLnBrk="1" fontAlgn="auto" latinLnBrk="0" hangingPunct="1">
              <a:lnSpc>
                <a:spcPct val="90000"/>
              </a:lnSpc>
              <a:spcBef>
                <a:spcPct val="0"/>
              </a:spcBef>
              <a:spcAft>
                <a:spcPts val="0"/>
              </a:spcAft>
              <a:buClrTx/>
              <a:buSzTx/>
              <a:buFontTx/>
              <a:buNone/>
              <a:tabLst/>
              <a:defRPr/>
            </a:pPr>
            <a:r>
              <a:rPr kumimoji="0" lang="en-US" sz="2667" b="1" i="0" u="none" strike="noStrike" kern="1200" cap="none" spc="0" normalizeH="0" baseline="0" noProof="0" dirty="0" err="1">
                <a:ln>
                  <a:noFill/>
                </a:ln>
                <a:solidFill>
                  <a:prstClr val="black"/>
                </a:solidFill>
                <a:effectLst/>
                <a:uLnTx/>
                <a:uFillTx/>
                <a:latin typeface="Arial"/>
                <a:ea typeface="+mj-ea"/>
                <a:cs typeface="Arial"/>
              </a:rPr>
              <a:t>Pembro</a:t>
            </a:r>
            <a:r>
              <a:rPr kumimoji="0" lang="en-US" sz="2667" b="1" i="0" u="none" strike="noStrike" kern="1200" cap="none" spc="0" normalizeH="0" baseline="0" noProof="0" dirty="0">
                <a:ln>
                  <a:noFill/>
                </a:ln>
                <a:solidFill>
                  <a:prstClr val="black"/>
                </a:solidFill>
                <a:effectLst/>
                <a:uLnTx/>
                <a:uFillTx/>
                <a:latin typeface="Arial"/>
                <a:ea typeface="+mj-ea"/>
                <a:cs typeface="Arial"/>
              </a:rPr>
              <a:t> + trastuzumab + FLOT enables organ preservation</a:t>
            </a:r>
          </a:p>
        </p:txBody>
      </p:sp>
      <p:sp>
        <p:nvSpPr>
          <p:cNvPr id="12" name="TextBox 11">
            <a:extLst>
              <a:ext uri="{FF2B5EF4-FFF2-40B4-BE49-F238E27FC236}">
                <a16:creationId xmlns:a16="http://schemas.microsoft.com/office/drawing/2014/main" id="{CCA834B8-904F-7A28-1BF1-A6CB3AF0B990}"/>
              </a:ext>
            </a:extLst>
          </p:cNvPr>
          <p:cNvSpPr txBox="1"/>
          <p:nvPr/>
        </p:nvSpPr>
        <p:spPr>
          <a:xfrm>
            <a:off x="1972352" y="770415"/>
            <a:ext cx="2833281" cy="369332"/>
          </a:xfrm>
          <a:prstGeom prst="rect">
            <a:avLst/>
          </a:prstGeom>
          <a:noFill/>
        </p:spPr>
        <p:txBody>
          <a:bodyPr wrap="square" lIns="121920" tIns="60960" rIns="121920" bIns="609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err="1">
                <a:ln>
                  <a:noFill/>
                </a:ln>
                <a:solidFill>
                  <a:prstClr val="black"/>
                </a:solidFill>
                <a:effectLst/>
                <a:uLnTx/>
                <a:uFillTx/>
                <a:latin typeface="Arial"/>
                <a:ea typeface="+mn-ea"/>
                <a:cs typeface="Arial"/>
              </a:rPr>
              <a:t>Pembro</a:t>
            </a:r>
            <a:r>
              <a:rPr kumimoji="0" lang="en-US" sz="1600" b="1" i="0" u="none" strike="noStrike" kern="1200" cap="none" spc="0" normalizeH="0" baseline="0" noProof="0">
                <a:ln>
                  <a:noFill/>
                </a:ln>
                <a:solidFill>
                  <a:prstClr val="black"/>
                </a:solidFill>
                <a:effectLst/>
                <a:uLnTx/>
                <a:uFillTx/>
                <a:latin typeface="Arial"/>
                <a:ea typeface="+mn-ea"/>
                <a:cs typeface="Arial"/>
              </a:rPr>
              <a:t>/</a:t>
            </a:r>
            <a:r>
              <a:rPr kumimoji="0" lang="en-US" sz="1600" b="1" i="0" u="none" strike="noStrike" kern="1200" cap="none" spc="0" normalizeH="0" baseline="0" noProof="0" err="1">
                <a:ln>
                  <a:noFill/>
                </a:ln>
                <a:solidFill>
                  <a:prstClr val="black"/>
                </a:solidFill>
                <a:effectLst/>
                <a:uLnTx/>
                <a:uFillTx/>
                <a:latin typeface="Arial"/>
                <a:ea typeface="+mn-ea"/>
                <a:cs typeface="Arial"/>
              </a:rPr>
              <a:t>Tras</a:t>
            </a:r>
            <a:r>
              <a:rPr kumimoji="0" lang="en-US" sz="1600" b="1" i="0" u="none" strike="noStrike" kern="1200" cap="none" spc="0" normalizeH="0" baseline="0" noProof="0">
                <a:ln>
                  <a:noFill/>
                </a:ln>
                <a:solidFill>
                  <a:prstClr val="black"/>
                </a:solidFill>
                <a:effectLst/>
                <a:uLnTx/>
                <a:uFillTx/>
                <a:latin typeface="Arial"/>
                <a:ea typeface="+mn-ea"/>
                <a:cs typeface="Arial"/>
              </a:rPr>
              <a:t> - </a:t>
            </a:r>
            <a:r>
              <a:rPr kumimoji="0" lang="en-US" sz="1600" b="1" i="0" u="none" strike="noStrike" kern="1200" cap="none" spc="0" normalizeH="0" baseline="0" noProof="0" err="1">
                <a:ln>
                  <a:noFill/>
                </a:ln>
                <a:solidFill>
                  <a:prstClr val="black"/>
                </a:solidFill>
                <a:effectLst/>
                <a:uLnTx/>
                <a:uFillTx/>
                <a:latin typeface="Arial"/>
                <a:ea typeface="+mn-ea"/>
                <a:cs typeface="Arial"/>
              </a:rPr>
              <a:t>CapeOx</a:t>
            </a:r>
            <a:endPar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endParaRPr>
          </a:p>
        </p:txBody>
      </p:sp>
      <p:sp>
        <p:nvSpPr>
          <p:cNvPr id="13" name="TextBox 12">
            <a:extLst>
              <a:ext uri="{FF2B5EF4-FFF2-40B4-BE49-F238E27FC236}">
                <a16:creationId xmlns:a16="http://schemas.microsoft.com/office/drawing/2014/main" id="{33F10939-617A-A870-033F-79B98721CB05}"/>
              </a:ext>
            </a:extLst>
          </p:cNvPr>
          <p:cNvSpPr txBox="1"/>
          <p:nvPr/>
        </p:nvSpPr>
        <p:spPr>
          <a:xfrm>
            <a:off x="6308018" y="757226"/>
            <a:ext cx="2208169" cy="369332"/>
          </a:xfrm>
          <a:prstGeom prst="rect">
            <a:avLst/>
          </a:prstGeom>
          <a:noFill/>
        </p:spPr>
        <p:txBody>
          <a:bodyPr wrap="none" lIns="121920" tIns="60960" rIns="121920" bIns="609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err="1">
                <a:ln>
                  <a:noFill/>
                </a:ln>
                <a:solidFill>
                  <a:prstClr val="black"/>
                </a:solidFill>
                <a:effectLst/>
                <a:uLnTx/>
                <a:uFillTx/>
                <a:latin typeface="Arial"/>
                <a:ea typeface="+mn-ea"/>
                <a:cs typeface="Arial"/>
              </a:rPr>
              <a:t>Pembro</a:t>
            </a:r>
            <a:r>
              <a:rPr kumimoji="0" lang="en-US" sz="1600" b="1" i="0" u="none" strike="noStrike" kern="1200" cap="none" spc="0" normalizeH="0" baseline="0" noProof="0">
                <a:ln>
                  <a:noFill/>
                </a:ln>
                <a:solidFill>
                  <a:prstClr val="black"/>
                </a:solidFill>
                <a:effectLst/>
                <a:uLnTx/>
                <a:uFillTx/>
                <a:latin typeface="Arial"/>
                <a:ea typeface="+mn-ea"/>
                <a:cs typeface="Arial"/>
              </a:rPr>
              <a:t>/</a:t>
            </a:r>
            <a:r>
              <a:rPr kumimoji="0" lang="en-US" sz="1600" b="1" i="0" u="none" strike="noStrike" kern="1200" cap="none" spc="0" normalizeH="0" baseline="0" noProof="0" err="1">
                <a:ln>
                  <a:noFill/>
                </a:ln>
                <a:solidFill>
                  <a:prstClr val="black"/>
                </a:solidFill>
                <a:effectLst/>
                <a:uLnTx/>
                <a:uFillTx/>
                <a:latin typeface="Arial"/>
                <a:ea typeface="+mn-ea"/>
                <a:cs typeface="Arial"/>
              </a:rPr>
              <a:t>Tras</a:t>
            </a:r>
            <a:r>
              <a:rPr kumimoji="0" lang="en-US" sz="1600" b="1" i="0" u="none" strike="noStrike" kern="1200" cap="none" spc="0" normalizeH="0" baseline="0" noProof="0">
                <a:ln>
                  <a:noFill/>
                </a:ln>
                <a:solidFill>
                  <a:prstClr val="black"/>
                </a:solidFill>
                <a:effectLst/>
                <a:uLnTx/>
                <a:uFillTx/>
                <a:latin typeface="Arial"/>
                <a:ea typeface="+mn-ea"/>
                <a:cs typeface="Arial"/>
              </a:rPr>
              <a:t> - FLOT</a:t>
            </a:r>
          </a:p>
        </p:txBody>
      </p:sp>
      <p:pic>
        <p:nvPicPr>
          <p:cNvPr id="14" name="Picture 13" descr="A graph with green and grey bars&#10;&#10;AI-generated content may be incorrect.">
            <a:extLst>
              <a:ext uri="{FF2B5EF4-FFF2-40B4-BE49-F238E27FC236}">
                <a16:creationId xmlns:a16="http://schemas.microsoft.com/office/drawing/2014/main" id="{1BD089B5-78C6-38B3-F23F-C1D14A2ED484}"/>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a:xfrm>
            <a:off x="657361" y="1124248"/>
            <a:ext cx="4273369" cy="3790024"/>
          </a:xfrm>
          <a:prstGeom prst="rect">
            <a:avLst/>
          </a:prstGeom>
        </p:spPr>
      </p:pic>
      <p:sp>
        <p:nvSpPr>
          <p:cNvPr id="15" name="TextBox 14">
            <a:extLst>
              <a:ext uri="{FF2B5EF4-FFF2-40B4-BE49-F238E27FC236}">
                <a16:creationId xmlns:a16="http://schemas.microsoft.com/office/drawing/2014/main" id="{B644F490-7485-9514-582B-D036ECFE99E0}"/>
              </a:ext>
            </a:extLst>
          </p:cNvPr>
          <p:cNvSpPr txBox="1"/>
          <p:nvPr/>
        </p:nvSpPr>
        <p:spPr>
          <a:xfrm>
            <a:off x="182395" y="5291607"/>
            <a:ext cx="10822408" cy="95430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PD-1 + HER2 targeting can generate clinical complete responses</a:t>
            </a:r>
            <a:b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Durable disease-free survival observed in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cCR</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patients</a:t>
            </a:r>
            <a:b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Prospective non-operative management strategies under investigation</a:t>
            </a:r>
          </a:p>
        </p:txBody>
      </p:sp>
      <p:sp>
        <p:nvSpPr>
          <p:cNvPr id="16" name="TextBox 15">
            <a:extLst>
              <a:ext uri="{FF2B5EF4-FFF2-40B4-BE49-F238E27FC236}">
                <a16:creationId xmlns:a16="http://schemas.microsoft.com/office/drawing/2014/main" id="{3570BF19-E08E-83F4-7695-DFAB06ED0BE8}"/>
              </a:ext>
            </a:extLst>
          </p:cNvPr>
          <p:cNvSpPr txBox="1"/>
          <p:nvPr/>
        </p:nvSpPr>
        <p:spPr>
          <a:xfrm>
            <a:off x="1970479" y="4960643"/>
            <a:ext cx="2579075" cy="461665"/>
          </a:xfrm>
          <a:prstGeom prst="rect">
            <a:avLst/>
          </a:prstGeom>
          <a:noFill/>
        </p:spPr>
        <p:txBody>
          <a:bodyPr wrap="square" lIns="121920" tIns="60960" rIns="121920" bIns="6096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err="1">
                <a:ln>
                  <a:noFill/>
                </a:ln>
                <a:solidFill>
                  <a:prstClr val="black"/>
                </a:solidFill>
                <a:effectLst/>
                <a:uLnTx/>
                <a:uFillTx/>
                <a:latin typeface="Calibri" panose="020F0502020204030204"/>
                <a:ea typeface="+mn-ea"/>
                <a:cs typeface="+mn-cs"/>
              </a:rPr>
              <a:t>cCR</a:t>
            </a:r>
            <a:r>
              <a:rPr kumimoji="0" lang="en-US" sz="2200" b="1" i="1" u="none" strike="noStrike" kern="1200" cap="none" spc="0" normalizeH="0" baseline="0" noProof="0" dirty="0">
                <a:ln>
                  <a:noFill/>
                </a:ln>
                <a:solidFill>
                  <a:prstClr val="black"/>
                </a:solidFill>
                <a:effectLst/>
                <a:uLnTx/>
                <a:uFillTx/>
                <a:latin typeface="Calibri" panose="020F0502020204030204"/>
                <a:ea typeface="+mn-ea"/>
                <a:cs typeface="+mn-cs"/>
              </a:rPr>
              <a:t> 25% (3/12) </a:t>
            </a:r>
          </a:p>
        </p:txBody>
      </p:sp>
      <p:sp>
        <p:nvSpPr>
          <p:cNvPr id="17" name="TextBox 16">
            <a:extLst>
              <a:ext uri="{FF2B5EF4-FFF2-40B4-BE49-F238E27FC236}">
                <a16:creationId xmlns:a16="http://schemas.microsoft.com/office/drawing/2014/main" id="{884340D0-E23F-FFF5-1CCF-8BEC8B68B3A5}"/>
              </a:ext>
            </a:extLst>
          </p:cNvPr>
          <p:cNvSpPr txBox="1"/>
          <p:nvPr/>
        </p:nvSpPr>
        <p:spPr>
          <a:xfrm>
            <a:off x="6122399" y="4960643"/>
            <a:ext cx="2579075" cy="461665"/>
          </a:xfrm>
          <a:prstGeom prst="rect">
            <a:avLst/>
          </a:prstGeom>
          <a:noFill/>
        </p:spPr>
        <p:txBody>
          <a:bodyPr wrap="square" lIns="121920" tIns="60960" rIns="121920" bIns="6096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err="1">
                <a:ln>
                  <a:noFill/>
                </a:ln>
                <a:solidFill>
                  <a:srgbClr val="FF8E00"/>
                </a:solidFill>
                <a:effectLst/>
                <a:uLnTx/>
                <a:uFillTx/>
                <a:latin typeface="Calibri" panose="020F0502020204030204"/>
                <a:ea typeface="+mn-ea"/>
                <a:cs typeface="+mn-cs"/>
              </a:rPr>
              <a:t>cCR</a:t>
            </a:r>
            <a:r>
              <a:rPr kumimoji="0" lang="en-US" sz="2200" b="1" i="1" u="none" strike="noStrike" kern="1200" cap="none" spc="0" normalizeH="0" baseline="0" noProof="0" dirty="0">
                <a:ln>
                  <a:noFill/>
                </a:ln>
                <a:solidFill>
                  <a:srgbClr val="FF8E00"/>
                </a:solidFill>
                <a:effectLst/>
                <a:uLnTx/>
                <a:uFillTx/>
                <a:latin typeface="Calibri" panose="020F0502020204030204"/>
                <a:ea typeface="+mn-ea"/>
                <a:cs typeface="+mn-cs"/>
              </a:rPr>
              <a:t> 83% (5/6) </a:t>
            </a:r>
          </a:p>
        </p:txBody>
      </p:sp>
    </p:spTree>
    <p:extLst>
      <p:ext uri="{BB962C8B-B14F-4D97-AF65-F5344CB8AC3E}">
        <p14:creationId xmlns:p14="http://schemas.microsoft.com/office/powerpoint/2010/main" val="8180425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737509-DE11-40D3-C8D3-8D30D01A0613}"/>
            </a:ext>
          </a:extLst>
        </p:cNvPr>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0118861-0FEE-DA44-C37F-AEA9B7B230AD}"/>
              </a:ext>
            </a:extLst>
          </p:cNvPr>
          <p:cNvSpPr>
            <a:spLocks noGrp="1"/>
          </p:cNvSpPr>
          <p:nvPr>
            <p:ph idx="1"/>
          </p:nvPr>
        </p:nvSpPr>
        <p:spPr>
          <a:xfrm>
            <a:off x="502534" y="1451458"/>
            <a:ext cx="10910104" cy="4541718"/>
          </a:xfrm>
        </p:spPr>
        <p:txBody>
          <a:bodyPr>
            <a:normAutofit/>
          </a:bodyPr>
          <a:lstStyle/>
          <a:p>
            <a:r>
              <a:rPr lang="en-US" sz="1800" b="1" dirty="0">
                <a:latin typeface="Arial" panose="020B0604020202020204" pitchFamily="34" charset="0"/>
                <a:cs typeface="Arial" panose="020B0604020202020204" pitchFamily="34" charset="0"/>
              </a:rPr>
              <a:t>HER2-positive gastroesophageal cancer therapy is </a:t>
            </a:r>
            <a:r>
              <a:rPr lang="en-US" sz="1800" b="1">
                <a:latin typeface="Arial" panose="020B0604020202020204" pitchFamily="34" charset="0"/>
                <a:cs typeface="Arial" panose="020B0604020202020204" pitchFamily="34" charset="0"/>
              </a:rPr>
              <a:t>rapidly evolving.</a:t>
            </a:r>
            <a:endParaRPr lang="en-US" sz="1800" b="1" dirty="0">
              <a:latin typeface="Arial" panose="020B0604020202020204" pitchFamily="34" charset="0"/>
              <a:cs typeface="Arial" panose="020B0604020202020204" pitchFamily="34" charset="0"/>
            </a:endParaRPr>
          </a:p>
          <a:p>
            <a:r>
              <a:rPr lang="en-US" sz="1800" b="1" dirty="0">
                <a:latin typeface="Arial" panose="020B0604020202020204" pitchFamily="34" charset="0"/>
                <a:cs typeface="Arial" panose="020B0604020202020204" pitchFamily="34" charset="0"/>
              </a:rPr>
              <a:t>Checkpoint inhibition plus trastuzumab and chemotherapy has improved response depth and outcomes in the first-line setting (KEYNOTE-811).</a:t>
            </a:r>
          </a:p>
          <a:p>
            <a:r>
              <a:rPr lang="en-US" sz="1800" b="1" dirty="0">
                <a:latin typeface="Arial" panose="020B0604020202020204" pitchFamily="34" charset="0"/>
                <a:cs typeface="Arial" panose="020B0604020202020204" pitchFamily="34" charset="0"/>
              </a:rPr>
              <a:t>Next-generation HER2 targeting (e.g., zanidatamab combinations) demonstrates meaningful improvements in PFS and OS versus trastuzumab-based therapy.</a:t>
            </a:r>
          </a:p>
          <a:p>
            <a:r>
              <a:rPr lang="en-US" sz="1800" b="1" dirty="0">
                <a:latin typeface="Arial" panose="020B0604020202020204" pitchFamily="34" charset="0"/>
                <a:cs typeface="Arial" panose="020B0604020202020204" pitchFamily="34" charset="0"/>
              </a:rPr>
              <a:t>Antibody–drug conjugates such as trastuzumab deruxtecan have transformed second-line treatment and are moving earlier in therapy.</a:t>
            </a:r>
          </a:p>
          <a:p>
            <a:r>
              <a:rPr lang="en-US" sz="1800" b="1" dirty="0">
                <a:latin typeface="Arial" panose="020B0604020202020204" pitchFamily="34" charset="0"/>
                <a:cs typeface="Arial" panose="020B0604020202020204" pitchFamily="34" charset="0"/>
              </a:rPr>
              <a:t>Novel combinations integrating HER2 targeting and immunotherapy are redefining first-line treatment strategies.</a:t>
            </a:r>
          </a:p>
          <a:p>
            <a:r>
              <a:rPr lang="en-US" sz="1800" b="1" dirty="0">
                <a:latin typeface="Arial" panose="020B0604020202020204" pitchFamily="34" charset="0"/>
                <a:cs typeface="Arial" panose="020B0604020202020204" pitchFamily="34" charset="0"/>
              </a:rPr>
              <a:t>Increasingly effective systemic therapy raises the possibility of greater cure rates and organ-preserving approaches in localized GEC.</a:t>
            </a:r>
          </a:p>
        </p:txBody>
      </p:sp>
      <p:sp>
        <p:nvSpPr>
          <p:cNvPr id="4" name="TextBox 3">
            <a:extLst>
              <a:ext uri="{FF2B5EF4-FFF2-40B4-BE49-F238E27FC236}">
                <a16:creationId xmlns:a16="http://schemas.microsoft.com/office/drawing/2014/main" id="{2E92797C-8026-098E-9874-666E0EE0B5FB}"/>
              </a:ext>
            </a:extLst>
          </p:cNvPr>
          <p:cNvSpPr txBox="1"/>
          <p:nvPr/>
        </p:nvSpPr>
        <p:spPr>
          <a:xfrm>
            <a:off x="502534" y="335666"/>
            <a:ext cx="3121367"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Conclusions </a:t>
            </a:r>
          </a:p>
        </p:txBody>
      </p:sp>
    </p:spTree>
    <p:extLst>
      <p:ext uri="{BB962C8B-B14F-4D97-AF65-F5344CB8AC3E}">
        <p14:creationId xmlns:p14="http://schemas.microsoft.com/office/powerpoint/2010/main" val="40119084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31CFEA-7B24-2563-1722-20EE68492B42}"/>
              </a:ext>
            </a:extLst>
          </p:cNvPr>
          <p:cNvSpPr>
            <a:spLocks noGrp="1"/>
          </p:cNvSpPr>
          <p:nvPr>
            <p:ph type="title"/>
          </p:nvPr>
        </p:nvSpPr>
        <p:spPr>
          <a:xfrm>
            <a:off x="0" y="146304"/>
            <a:ext cx="12192000" cy="1271335"/>
          </a:xfrm>
        </p:spPr>
        <p:txBody>
          <a:bodyPr/>
          <a:lstStyle/>
          <a:p>
            <a:pPr>
              <a:lnSpc>
                <a:spcPct val="100000"/>
              </a:lnSpc>
              <a:spcAft>
                <a:spcPts val="3186"/>
              </a:spcAft>
            </a:pPr>
            <a:r>
              <a:rPr lang="en-US" sz="2800" i="1" spc="-1" dirty="0">
                <a:latin typeface="Arial"/>
              </a:rPr>
              <a:t>Rucaparib maintenance for newly diagnosed advanced ovarian cancer: 5 years follow-up from ATHENA-MONO/GOG-3020/ENGOT-ov45 study</a:t>
            </a:r>
            <a:r>
              <a:rPr lang="en-US" sz="2800" spc="-1" dirty="0">
                <a:latin typeface="Arial"/>
              </a:rPr>
              <a:t> </a:t>
            </a:r>
            <a:br>
              <a:rPr lang="en-US" sz="6600" spc="-1" dirty="0">
                <a:latin typeface="Arial"/>
              </a:rPr>
            </a:br>
            <a:r>
              <a:rPr lang="en-US" sz="1800" i="1" spc="-1" dirty="0">
                <a:latin typeface="Arial"/>
              </a:rPr>
              <a:t>R.S. Kristeleit, et. al. </a:t>
            </a:r>
            <a:r>
              <a:rPr lang="en-US" sz="1800" spc="-1" dirty="0">
                <a:latin typeface="Arial"/>
              </a:rPr>
              <a:t> </a:t>
            </a:r>
            <a:r>
              <a:rPr lang="en-US" sz="1800" i="1" spc="-1" dirty="0">
                <a:latin typeface="Arial"/>
              </a:rPr>
              <a:t>Annals of Oncology</a:t>
            </a:r>
            <a:r>
              <a:rPr lang="en-US" sz="1800" spc="-1" dirty="0">
                <a:latin typeface="Arial"/>
              </a:rPr>
              <a:t> Feb 2026</a:t>
            </a:r>
            <a:endParaRPr lang="en-US" sz="1800" dirty="0"/>
          </a:p>
        </p:txBody>
      </p:sp>
      <p:pic>
        <p:nvPicPr>
          <p:cNvPr id="3" name="Main graphic">
            <a:extLst>
              <a:ext uri="{FF2B5EF4-FFF2-40B4-BE49-F238E27FC236}">
                <a16:creationId xmlns:a16="http://schemas.microsoft.com/office/drawing/2014/main" id="{A1B2419B-6536-7FA4-B5AA-0896D431D99E}"/>
              </a:ext>
            </a:extLst>
          </p:cNvPr>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b="50955"/>
          <a:stretch>
            <a:fillRect/>
          </a:stretch>
        </p:blipFill>
        <p:spPr>
          <a:xfrm>
            <a:off x="158491" y="1941514"/>
            <a:ext cx="5318384" cy="3811586"/>
          </a:xfrm>
          <a:prstGeom prst="rect">
            <a:avLst/>
          </a:prstGeom>
          <a:ln>
            <a:noFill/>
          </a:ln>
        </p:spPr>
      </p:pic>
      <p:pic>
        <p:nvPicPr>
          <p:cNvPr id="4" name="Main graphic">
            <a:extLst>
              <a:ext uri="{FF2B5EF4-FFF2-40B4-BE49-F238E27FC236}">
                <a16:creationId xmlns:a16="http://schemas.microsoft.com/office/drawing/2014/main" id="{E06D2FD0-F69E-7FFE-67A3-E3CF28E978C4}"/>
              </a:ext>
            </a:extLst>
          </p:cNvPr>
          <p:cNvPicPr/>
          <p:nvPr/>
        </p:nvPicPr>
        <p:blipFill>
          <a:blip r:embed="rId3">
            <a:extLst>
              <a:ext uri="{BEBA8EAE-BF5A-486C-A8C5-ECC9F3942E4B}">
                <a14:imgProps xmlns:a14="http://schemas.microsoft.com/office/drawing/2010/main">
                  <a14:imgLayer r:embed="rId5">
                    <a14:imgEffect>
                      <a14:sharpenSoften amount="25000"/>
                    </a14:imgEffect>
                  </a14:imgLayer>
                </a14:imgProps>
              </a:ext>
            </a:extLst>
          </a:blip>
          <a:srcRect t="49719"/>
          <a:stretch>
            <a:fillRect/>
          </a:stretch>
        </p:blipFill>
        <p:spPr>
          <a:xfrm>
            <a:off x="5705475" y="1714500"/>
            <a:ext cx="6229349" cy="3943350"/>
          </a:xfrm>
          <a:prstGeom prst="rect">
            <a:avLst/>
          </a:prstGeom>
          <a:ln>
            <a:noFill/>
          </a:ln>
        </p:spPr>
      </p:pic>
    </p:spTree>
    <p:extLst>
      <p:ext uri="{BB962C8B-B14F-4D97-AF65-F5344CB8AC3E}">
        <p14:creationId xmlns:p14="http://schemas.microsoft.com/office/powerpoint/2010/main" val="25028959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C49B74-9BBD-3390-302E-7EBA3456D1F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EE21DF4-02CE-279B-2989-2BF71B1DB0BA}"/>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25296388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2286" y="332656"/>
            <a:ext cx="10358967" cy="5832648"/>
          </a:xfrm>
        </p:spPr>
        <p:txBody>
          <a:bodyPr/>
          <a:lstStyle/>
          <a:p>
            <a:pPr>
              <a:lnSpc>
                <a:spcPts val="3640"/>
              </a:lnSpc>
            </a:pPr>
            <a:r>
              <a:rPr lang="en-US" sz="4400" i="1" dirty="0"/>
              <a:t>We are taking a short break!</a:t>
            </a:r>
            <a:br>
              <a:rPr lang="en-US" sz="4400" dirty="0"/>
            </a:br>
            <a:r>
              <a:rPr lang="en-US" dirty="0"/>
              <a:t> </a:t>
            </a:r>
            <a:br>
              <a:rPr lang="en-US" dirty="0"/>
            </a:br>
            <a:r>
              <a:rPr lang="en-US" sz="3200" dirty="0"/>
              <a:t>The program </a:t>
            </a:r>
            <a:r>
              <a:rPr lang="en-US" sz="3200" dirty="0">
                <a:solidFill>
                  <a:srgbClr val="3232FD"/>
                </a:solidFill>
              </a:rPr>
              <a:t>will resume at 1:20 PM ET</a:t>
            </a:r>
            <a:br>
              <a:rPr lang="en-US" sz="3200" dirty="0"/>
            </a:br>
            <a:r>
              <a:rPr lang="en-US" dirty="0"/>
              <a:t> </a:t>
            </a:r>
            <a:br>
              <a:rPr lang="en-US" dirty="0"/>
            </a:br>
            <a:r>
              <a:rPr lang="en-US" sz="4400" i="1" dirty="0"/>
              <a:t>Up Next…</a:t>
            </a:r>
            <a:br>
              <a:rPr lang="en-US" sz="4400" dirty="0"/>
            </a:br>
            <a:r>
              <a:rPr lang="en-US" dirty="0"/>
              <a:t> </a:t>
            </a:r>
            <a:br>
              <a:rPr lang="en-US" dirty="0"/>
            </a:br>
            <a:r>
              <a:rPr lang="en-US" sz="3200" dirty="0"/>
              <a:t>Drs Mrinal Gounder and Richard F Riedel</a:t>
            </a:r>
            <a:br>
              <a:rPr lang="en-US" dirty="0"/>
            </a:br>
            <a:r>
              <a:rPr lang="en-US" sz="3200" dirty="0"/>
              <a:t>discuss the management of desmoid tumors </a:t>
            </a:r>
            <a:br>
              <a:rPr lang="en-US" sz="3200" dirty="0"/>
            </a:br>
            <a:r>
              <a:rPr lang="en-US" sz="3200" dirty="0"/>
              <a:t>and soft tissue sarcoma </a:t>
            </a:r>
          </a:p>
        </p:txBody>
      </p:sp>
    </p:spTree>
    <p:extLst>
      <p:ext uri="{BB962C8B-B14F-4D97-AF65-F5344CB8AC3E}">
        <p14:creationId xmlns:p14="http://schemas.microsoft.com/office/powerpoint/2010/main" val="4253037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7B5F52-FFC2-BB68-2477-08F00D7BAA6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4DC4FFB-3A0C-B5FA-52B4-A973579A9ABA}"/>
              </a:ext>
            </a:extLst>
          </p:cNvPr>
          <p:cNvSpPr>
            <a:spLocks noGrp="1"/>
          </p:cNvSpPr>
          <p:nvPr>
            <p:ph type="title"/>
          </p:nvPr>
        </p:nvSpPr>
        <p:spPr>
          <a:xfrm>
            <a:off x="838200" y="1"/>
            <a:ext cx="10515600" cy="1144588"/>
          </a:xfrm>
        </p:spPr>
        <p:txBody>
          <a:bodyPr>
            <a:normAutofit/>
          </a:bodyPr>
          <a:lstStyle/>
          <a:p>
            <a:r>
              <a:rPr lang="en-US" sz="3000" dirty="0"/>
              <a:t>Faculty</a:t>
            </a:r>
          </a:p>
        </p:txBody>
      </p:sp>
      <p:sp>
        <p:nvSpPr>
          <p:cNvPr id="3" name="Text Box 7">
            <a:extLst>
              <a:ext uri="{FF2B5EF4-FFF2-40B4-BE49-F238E27FC236}">
                <a16:creationId xmlns:a16="http://schemas.microsoft.com/office/drawing/2014/main" id="{8EB98597-BF41-5BB4-C42D-F50E83F0DBB0}"/>
              </a:ext>
            </a:extLst>
          </p:cNvPr>
          <p:cNvSpPr txBox="1">
            <a:spLocks noChangeArrowheads="1"/>
          </p:cNvSpPr>
          <p:nvPr/>
        </p:nvSpPr>
        <p:spPr bwMode="auto">
          <a:xfrm>
            <a:off x="2324486" y="1653363"/>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Deborah K Armstrong,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The Sidney Kimmel Comprehensive </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Baltimore, Maryland</a:t>
            </a:r>
          </a:p>
          <a:p>
            <a:pPr marL="0" marR="0" lvl="0" indent="0" algn="l" defTabSz="455613"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5" name="Picture 4">
            <a:extLst>
              <a:ext uri="{FF2B5EF4-FFF2-40B4-BE49-F238E27FC236}">
                <a16:creationId xmlns:a16="http://schemas.microsoft.com/office/drawing/2014/main" id="{243EF487-BF10-4810-29AD-587C34F84CBC}"/>
              </a:ext>
            </a:extLst>
          </p:cNvPr>
          <p:cNvPicPr>
            <a:picLocks noChangeAspect="1"/>
          </p:cNvPicPr>
          <p:nvPr/>
        </p:nvPicPr>
        <p:blipFill>
          <a:blip r:embed="rId4"/>
          <a:srcRect/>
          <a:stretch/>
        </p:blipFill>
        <p:spPr>
          <a:xfrm>
            <a:off x="1002847" y="4083960"/>
            <a:ext cx="1261872" cy="1261872"/>
          </a:xfrm>
          <a:prstGeom prst="rect">
            <a:avLst/>
          </a:prstGeom>
        </p:spPr>
      </p:pic>
      <p:sp>
        <p:nvSpPr>
          <p:cNvPr id="6" name="Text Box 7">
            <a:extLst>
              <a:ext uri="{FF2B5EF4-FFF2-40B4-BE49-F238E27FC236}">
                <a16:creationId xmlns:a16="http://schemas.microsoft.com/office/drawing/2014/main" id="{62801659-95AB-BDD6-9E59-C272C994B27B}"/>
              </a:ext>
            </a:extLst>
          </p:cNvPr>
          <p:cNvSpPr txBox="1">
            <a:spLocks noChangeArrowheads="1"/>
          </p:cNvSpPr>
          <p:nvPr/>
        </p:nvSpPr>
        <p:spPr bwMode="auto">
          <a:xfrm>
            <a:off x="2324486" y="4083960"/>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David M O’Malley,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The Ohio State University and The James Comprehensive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Columbus, Ohio</a:t>
            </a:r>
          </a:p>
        </p:txBody>
      </p:sp>
      <p:sp>
        <p:nvSpPr>
          <p:cNvPr id="10" name="Text Box 9">
            <a:extLst>
              <a:ext uri="{FF2B5EF4-FFF2-40B4-BE49-F238E27FC236}">
                <a16:creationId xmlns:a16="http://schemas.microsoft.com/office/drawing/2014/main" id="{788DB1F2-65CB-BC8A-F00B-6D873B0DC354}"/>
              </a:ext>
            </a:extLst>
          </p:cNvPr>
          <p:cNvSpPr txBox="1">
            <a:spLocks noChangeArrowheads="1"/>
          </p:cNvSpPr>
          <p:nvPr/>
        </p:nvSpPr>
        <p:spPr bwMode="auto">
          <a:xfrm>
            <a:off x="7546372" y="4083960"/>
            <a:ext cx="38404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800" b="1" i="0" u="none" strike="noStrike" kern="1200" cap="none" spc="0" normalizeH="0" baseline="0" noProof="0" dirty="0">
                <a:ln>
                  <a:noFill/>
                </a:ln>
                <a:solidFill>
                  <a:srgbClr val="0432FF"/>
                </a:solidFill>
                <a:effectLst/>
                <a:uLnTx/>
                <a:uFillTx/>
                <a:latin typeface="Calibri" pitchFamily="-72" charset="0"/>
                <a:ea typeface="MS PGothic" charset="0"/>
                <a:cs typeface="+mn-cs"/>
              </a:rPr>
              <a:t>Co-Moderator</a:t>
            </a:r>
            <a:b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Sunil Gandhi,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Florida Cancer </a:t>
            </a:r>
            <a:r>
              <a:rPr kumimoji="0" lang="en-US" sz="1600" b="0" i="0" u="none" strike="noStrike" kern="1200" cap="none" spc="0" normalizeH="0" baseline="0" noProof="0">
                <a:ln>
                  <a:noFill/>
                </a:ln>
                <a:solidFill>
                  <a:srgbClr val="000000"/>
                </a:solidFill>
                <a:effectLst/>
                <a:uLnTx/>
                <a:uFillTx/>
                <a:latin typeface="Calibri" pitchFamily="-72" charset="0"/>
                <a:ea typeface="MS PGothic" charset="0"/>
                <a:cs typeface="+mn-cs"/>
              </a:rPr>
              <a:t>Specialists </a:t>
            </a:r>
            <a:br>
              <a:rPr kumimoji="0" lang="en-US" sz="1600" b="0" i="0" u="none" strike="noStrike" kern="1200" cap="none" spc="0" normalizeH="0" baseline="0" noProof="0">
                <a:ln>
                  <a:noFill/>
                </a:ln>
                <a:solidFill>
                  <a:srgbClr val="000000"/>
                </a:solidFill>
                <a:effectLst/>
                <a:uLnTx/>
                <a:uFillTx/>
                <a:latin typeface="Calibri" pitchFamily="-72" charset="0"/>
                <a:ea typeface="MS PGothic" charset="0"/>
                <a:cs typeface="+mn-cs"/>
              </a:rPr>
            </a:br>
            <a:r>
              <a:rPr kumimoji="0" lang="en-US" sz="1600" b="0" i="0" u="none" strike="noStrike" kern="1200" cap="none" spc="0" normalizeH="0" baseline="0" noProof="0">
                <a:ln>
                  <a:noFill/>
                </a:ln>
                <a:solidFill>
                  <a:srgbClr val="000000"/>
                </a:solidFill>
                <a:effectLst/>
                <a:uLnTx/>
                <a:uFillTx/>
                <a:latin typeface="Calibri" pitchFamily="-72" charset="0"/>
                <a:ea typeface="MS PGothic" charset="0"/>
                <a:cs typeface="+mn-cs"/>
              </a:rPr>
              <a:t>&amp; Research </a:t>
            </a: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Institute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Lecanto, Florida</a:t>
            </a:r>
          </a:p>
        </p:txBody>
      </p:sp>
      <p:sp>
        <p:nvSpPr>
          <p:cNvPr id="9" name="Text Box 7">
            <a:extLst>
              <a:ext uri="{FF2B5EF4-FFF2-40B4-BE49-F238E27FC236}">
                <a16:creationId xmlns:a16="http://schemas.microsoft.com/office/drawing/2014/main" id="{4C9FB56B-EFE6-0914-36EE-2BA4084795E4}"/>
              </a:ext>
            </a:extLst>
          </p:cNvPr>
          <p:cNvSpPr txBox="1">
            <a:spLocks noChangeArrowheads="1"/>
          </p:cNvSpPr>
          <p:nvPr/>
        </p:nvSpPr>
        <p:spPr bwMode="auto">
          <a:xfrm>
            <a:off x="7546372" y="1653363"/>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2000" b="1" i="0" u="none" strike="noStrike" kern="1200" cap="none" spc="0" normalizeH="0" baseline="0" noProof="0" dirty="0">
                <a:ln>
                  <a:noFill/>
                </a:ln>
                <a:solidFill>
                  <a:srgbClr val="0432FF"/>
                </a:solidFill>
                <a:effectLst/>
                <a:uLnTx/>
                <a:uFillTx/>
                <a:latin typeface="Calibri" pitchFamily="-72" charset="0"/>
                <a:ea typeface="MS PGothic" charset="0"/>
                <a:cs typeface="+mn-cs"/>
              </a:rPr>
              <a:t>Moderator</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t>Neil Love,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Research To Practice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Miami, Florida</a:t>
            </a:r>
          </a:p>
        </p:txBody>
      </p:sp>
      <p:pic>
        <p:nvPicPr>
          <p:cNvPr id="12" name="Picture 11">
            <a:extLst>
              <a:ext uri="{FF2B5EF4-FFF2-40B4-BE49-F238E27FC236}">
                <a16:creationId xmlns:a16="http://schemas.microsoft.com/office/drawing/2014/main" id="{F094304A-F254-77FE-6122-19AE5780369F}"/>
              </a:ext>
            </a:extLst>
          </p:cNvPr>
          <p:cNvPicPr>
            <a:picLocks noChangeAspect="1"/>
          </p:cNvPicPr>
          <p:nvPr/>
        </p:nvPicPr>
        <p:blipFill>
          <a:blip r:embed="rId5"/>
          <a:srcRect/>
          <a:stretch/>
        </p:blipFill>
        <p:spPr>
          <a:xfrm>
            <a:off x="6224733" y="4083960"/>
            <a:ext cx="1261872" cy="1261872"/>
          </a:xfrm>
          <a:prstGeom prst="rect">
            <a:avLst/>
          </a:prstGeom>
        </p:spPr>
      </p:pic>
      <p:pic>
        <p:nvPicPr>
          <p:cNvPr id="13" name="Picture 12">
            <a:extLst>
              <a:ext uri="{FF2B5EF4-FFF2-40B4-BE49-F238E27FC236}">
                <a16:creationId xmlns:a16="http://schemas.microsoft.com/office/drawing/2014/main" id="{A6CFD623-78FF-6303-76E2-A1BD5AA19B3A}"/>
              </a:ext>
            </a:extLst>
          </p:cNvPr>
          <p:cNvPicPr>
            <a:picLocks noChangeAspect="1"/>
          </p:cNvPicPr>
          <p:nvPr/>
        </p:nvPicPr>
        <p:blipFill>
          <a:blip r:embed="rId6">
            <a:extLst>
              <a:ext uri="{28A0092B-C50C-407E-A947-70E740481C1C}">
                <a14:useLocalDpi xmlns:a14="http://schemas.microsoft.com/office/drawing/2010/main"/>
              </a:ext>
            </a:extLst>
          </a:blip>
          <a:srcRect/>
          <a:stretch/>
        </p:blipFill>
        <p:spPr>
          <a:xfrm>
            <a:off x="6224733" y="1653363"/>
            <a:ext cx="1261872" cy="1261872"/>
          </a:xfrm>
          <a:prstGeom prst="rect">
            <a:avLst/>
          </a:prstGeom>
        </p:spPr>
      </p:pic>
      <p:pic>
        <p:nvPicPr>
          <p:cNvPr id="4" name="Picture 3">
            <a:extLst>
              <a:ext uri="{FF2B5EF4-FFF2-40B4-BE49-F238E27FC236}">
                <a16:creationId xmlns:a16="http://schemas.microsoft.com/office/drawing/2014/main" id="{B7FF7E32-A6F7-09D0-549C-C3067196719E}"/>
              </a:ext>
            </a:extLst>
          </p:cNvPr>
          <p:cNvPicPr>
            <a:picLocks noChangeAspect="1"/>
          </p:cNvPicPr>
          <p:nvPr/>
        </p:nvPicPr>
        <p:blipFill>
          <a:blip r:embed="rId7"/>
          <a:srcRect/>
          <a:stretch/>
        </p:blipFill>
        <p:spPr>
          <a:xfrm>
            <a:off x="1002847" y="1653363"/>
            <a:ext cx="1261872" cy="1261872"/>
          </a:xfrm>
          <a:prstGeom prst="rect">
            <a:avLst/>
          </a:prstGeom>
        </p:spPr>
      </p:pic>
    </p:spTree>
    <p:custDataLst>
      <p:tags r:id="rId1"/>
    </p:custDataLst>
    <p:extLst>
      <p:ext uri="{BB962C8B-B14F-4D97-AF65-F5344CB8AC3E}">
        <p14:creationId xmlns:p14="http://schemas.microsoft.com/office/powerpoint/2010/main" val="32115806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9077B780-84AB-4D80-AE64-8DBDA5B28809}"/>
              </a:ext>
            </a:extLst>
          </p:cNvPr>
          <p:cNvSpPr txBox="1">
            <a:spLocks/>
          </p:cNvSpPr>
          <p:nvPr/>
        </p:nvSpPr>
        <p:spPr>
          <a:xfrm>
            <a:off x="152400" y="76201"/>
            <a:ext cx="11988800" cy="800815"/>
          </a:xfrm>
          <a:prstGeom prst="rect">
            <a:avLst/>
          </a:prstGeom>
        </p:spPr>
        <p:txBody>
          <a:bodyPr vert="horz" lIns="121920" tIns="60960" rIns="121920" bIns="60960" rtlCol="0" anchor="ctr">
            <a:normAutofit fontScale="550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1219170" rtl="0" eaLnBrk="1" fontAlgn="auto" latinLnBrk="0" hangingPunct="1">
              <a:lnSpc>
                <a:spcPct val="100000"/>
              </a:lnSpc>
              <a:spcBef>
                <a:spcPct val="0"/>
              </a:spcBef>
              <a:spcAft>
                <a:spcPts val="0"/>
              </a:spcAft>
              <a:buClrTx/>
              <a:buSzTx/>
              <a:buFontTx/>
              <a:buNone/>
              <a:tabLst/>
              <a:defRPr/>
            </a:pPr>
            <a:r>
              <a:rPr kumimoji="0" lang="en-US" sz="5867" b="0" i="0" u="none" strike="noStrike" kern="1200" cap="none" spc="0" normalizeH="0" baseline="0" noProof="0" dirty="0">
                <a:ln>
                  <a:noFill/>
                </a:ln>
                <a:solidFill>
                  <a:sysClr val="windowText" lastClr="000000"/>
                </a:solidFill>
                <a:effectLst/>
                <a:uLnTx/>
                <a:uFillTx/>
                <a:latin typeface="Calibri"/>
                <a:ea typeface="+mj-ea"/>
                <a:cs typeface="+mj-cs"/>
              </a:rPr>
              <a:t>PARP inhibitor maintenance after initial therapy of ovarian cancer</a:t>
            </a:r>
          </a:p>
        </p:txBody>
      </p:sp>
      <p:graphicFrame>
        <p:nvGraphicFramePr>
          <p:cNvPr id="6" name="Table 5">
            <a:extLst>
              <a:ext uri="{FF2B5EF4-FFF2-40B4-BE49-F238E27FC236}">
                <a16:creationId xmlns:a16="http://schemas.microsoft.com/office/drawing/2014/main" id="{387D4418-F46E-46DE-9689-F6B0948BD149}"/>
              </a:ext>
            </a:extLst>
          </p:cNvPr>
          <p:cNvGraphicFramePr>
            <a:graphicFrameLocks noGrp="1"/>
          </p:cNvGraphicFramePr>
          <p:nvPr/>
        </p:nvGraphicFramePr>
        <p:xfrm>
          <a:off x="152400" y="762000"/>
          <a:ext cx="11988800" cy="5387661"/>
        </p:xfrm>
        <a:graphic>
          <a:graphicData uri="http://schemas.openxmlformats.org/drawingml/2006/table">
            <a:tbl>
              <a:tblPr firstRow="1" bandRow="1"/>
              <a:tblGrid>
                <a:gridCol w="1168400">
                  <a:extLst>
                    <a:ext uri="{9D8B030D-6E8A-4147-A177-3AD203B41FA5}">
                      <a16:colId xmlns:a16="http://schemas.microsoft.com/office/drawing/2014/main" val="20000"/>
                    </a:ext>
                  </a:extLst>
                </a:gridCol>
                <a:gridCol w="1727200">
                  <a:extLst>
                    <a:ext uri="{9D8B030D-6E8A-4147-A177-3AD203B41FA5}">
                      <a16:colId xmlns:a16="http://schemas.microsoft.com/office/drawing/2014/main" val="20001"/>
                    </a:ext>
                  </a:extLst>
                </a:gridCol>
                <a:gridCol w="1930400">
                  <a:extLst>
                    <a:ext uri="{9D8B030D-6E8A-4147-A177-3AD203B41FA5}">
                      <a16:colId xmlns:a16="http://schemas.microsoft.com/office/drawing/2014/main" val="20002"/>
                    </a:ext>
                  </a:extLst>
                </a:gridCol>
                <a:gridCol w="2205080">
                  <a:extLst>
                    <a:ext uri="{9D8B030D-6E8A-4147-A177-3AD203B41FA5}">
                      <a16:colId xmlns:a16="http://schemas.microsoft.com/office/drawing/2014/main" val="20003"/>
                    </a:ext>
                  </a:extLst>
                </a:gridCol>
                <a:gridCol w="2747920">
                  <a:extLst>
                    <a:ext uri="{9D8B030D-6E8A-4147-A177-3AD203B41FA5}">
                      <a16:colId xmlns:a16="http://schemas.microsoft.com/office/drawing/2014/main" val="20004"/>
                    </a:ext>
                  </a:extLst>
                </a:gridCol>
                <a:gridCol w="2209800">
                  <a:extLst>
                    <a:ext uri="{9D8B030D-6E8A-4147-A177-3AD203B41FA5}">
                      <a16:colId xmlns:a16="http://schemas.microsoft.com/office/drawing/2014/main" val="3680544389"/>
                    </a:ext>
                  </a:extLst>
                </a:gridCol>
              </a:tblGrid>
              <a:tr h="754701">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endParaRPr lang="en-US" sz="1600" dirty="0"/>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US" sz="1600" dirty="0"/>
                        <a:t>SOLO-1</a:t>
                      </a:r>
                      <a:r>
                        <a:rPr lang="en-US" sz="1600" baseline="30000" dirty="0"/>
                        <a:t>1,6</a:t>
                      </a:r>
                      <a:endParaRPr lang="en-US" sz="1600" dirty="0"/>
                    </a:p>
                    <a:p>
                      <a:pPr algn="ctr"/>
                      <a:r>
                        <a:rPr lang="en-US" sz="1600" dirty="0"/>
                        <a:t>(N=391)</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US" sz="1600" dirty="0"/>
                        <a:t>PRIMA</a:t>
                      </a:r>
                      <a:r>
                        <a:rPr lang="en-US" sz="1600" baseline="30000" dirty="0"/>
                        <a:t>2,8</a:t>
                      </a:r>
                      <a:endParaRPr lang="en-US" sz="1600" dirty="0"/>
                    </a:p>
                    <a:p>
                      <a:pPr algn="ctr"/>
                      <a:r>
                        <a:rPr lang="en-US" sz="1600" dirty="0"/>
                        <a:t>(N=733)</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US" sz="1600" dirty="0"/>
                        <a:t>PAOLA-1</a:t>
                      </a:r>
                      <a:r>
                        <a:rPr lang="en-US" sz="1600" baseline="30000" dirty="0"/>
                        <a:t>3,7</a:t>
                      </a:r>
                      <a:endParaRPr lang="en-US" sz="1600" dirty="0"/>
                    </a:p>
                    <a:p>
                      <a:pPr algn="ctr"/>
                      <a:r>
                        <a:rPr lang="en-US" sz="1600" dirty="0"/>
                        <a:t>(N=806)</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US" sz="1600" dirty="0"/>
                        <a:t>VELIA</a:t>
                      </a:r>
                      <a:r>
                        <a:rPr lang="en-US" sz="1600" baseline="30000" dirty="0"/>
                        <a:t>4</a:t>
                      </a:r>
                      <a:endParaRPr lang="en-US" sz="1600" dirty="0"/>
                    </a:p>
                    <a:p>
                      <a:pPr algn="ctr"/>
                      <a:r>
                        <a:rPr lang="en-US" sz="1600" dirty="0"/>
                        <a:t>(N=1140)</a:t>
                      </a:r>
                    </a:p>
                  </a:txBody>
                  <a:tcPr marL="121920" marR="121920" marT="60960" marB="6096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p>
                      <a:pPr algn="ctr"/>
                      <a:r>
                        <a:rPr lang="en-US" sz="1600" b="1" dirty="0">
                          <a:solidFill>
                            <a:schemeClr val="bg1"/>
                          </a:solidFill>
                          <a:latin typeface="Calibri" panose="020F0502020204030204" pitchFamily="34" charset="0"/>
                          <a:cs typeface="Calibri" panose="020F0502020204030204" pitchFamily="34" charset="0"/>
                        </a:rPr>
                        <a:t>ATHENA-MONO</a:t>
                      </a:r>
                      <a:r>
                        <a:rPr lang="en-US" sz="1600" baseline="30000" dirty="0">
                          <a:solidFill>
                            <a:schemeClr val="bg1"/>
                          </a:solidFill>
                        </a:rPr>
                        <a:t>5,9,10</a:t>
                      </a:r>
                      <a:endParaRPr lang="en-US" sz="1600" b="1" dirty="0">
                        <a:solidFill>
                          <a:schemeClr val="bg1"/>
                        </a:solidFill>
                        <a:latin typeface="Calibri" panose="020F0502020204030204" pitchFamily="34" charset="0"/>
                        <a:cs typeface="Calibri" panose="020F0502020204030204" pitchFamily="34" charset="0"/>
                      </a:endParaRPr>
                    </a:p>
                    <a:p>
                      <a:pPr algn="ctr"/>
                      <a:r>
                        <a:rPr lang="en-US" sz="1600" b="1" dirty="0">
                          <a:solidFill>
                            <a:schemeClr val="bg1"/>
                          </a:solidFill>
                          <a:latin typeface="Calibri" panose="020F0502020204030204" pitchFamily="34" charset="0"/>
                          <a:cs typeface="Calibri" panose="020F0502020204030204" pitchFamily="34" charset="0"/>
                        </a:rPr>
                        <a:t>(N=538)</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540699">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dirty="0"/>
                        <a:t>PARP inhibitor</a:t>
                      </a:r>
                    </a:p>
                  </a:txBody>
                  <a:tcPr marL="121920" marR="121920" marT="60960" marB="6096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dirty="0"/>
                        <a:t>Olaparib</a:t>
                      </a:r>
                    </a:p>
                  </a:txBody>
                  <a:tcPr marL="121920" marR="121920" marT="60960" marB="6096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dirty="0"/>
                        <a:t>Niraparib</a:t>
                      </a:r>
                    </a:p>
                  </a:txBody>
                  <a:tcPr marL="121920" marR="121920" marT="60960" marB="6096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dirty="0"/>
                        <a:t>Olaparib</a:t>
                      </a:r>
                    </a:p>
                  </a:txBody>
                  <a:tcPr marL="121920" marR="121920" marT="60960" marB="6096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dirty="0"/>
                        <a:t>Veliparib</a:t>
                      </a:r>
                    </a:p>
                  </a:txBody>
                  <a:tcPr marL="121920" marR="121920" marT="60960" marB="6096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r>
                        <a:rPr lang="en-US" sz="1600" dirty="0">
                          <a:latin typeface="Calibri" panose="020F0502020204030204" pitchFamily="34" charset="0"/>
                          <a:cs typeface="Calibri" panose="020F0502020204030204" pitchFamily="34" charset="0"/>
                        </a:rPr>
                        <a:t>Rucaparib</a:t>
                      </a:r>
                    </a:p>
                  </a:txBody>
                  <a:tcPr marL="121920" marR="121920" marT="60960" marB="60960">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693099">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dirty="0"/>
                        <a:t>Arms</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228600" indent="-228600">
                        <a:buFont typeface="+mj-lt"/>
                        <a:buAutoNum type="arabicPeriod"/>
                      </a:pPr>
                      <a:r>
                        <a:rPr lang="en-US" sz="1600" dirty="0"/>
                        <a:t>Placebo</a:t>
                      </a:r>
                    </a:p>
                    <a:p>
                      <a:pPr marL="228600" marR="0" lvl="0" indent="-228600" algn="l" defTabSz="685800" rtl="0" eaLnBrk="1" fontAlgn="auto" latinLnBrk="0" hangingPunct="1">
                        <a:lnSpc>
                          <a:spcPct val="100000"/>
                        </a:lnSpc>
                        <a:spcBef>
                          <a:spcPts val="0"/>
                        </a:spcBef>
                        <a:spcAft>
                          <a:spcPts val="0"/>
                        </a:spcAft>
                        <a:buClrTx/>
                        <a:buSzTx/>
                        <a:buFont typeface="+mj-lt"/>
                        <a:buAutoNum type="arabicPeriod"/>
                        <a:tabLst/>
                        <a:defRPr/>
                      </a:pPr>
                      <a:r>
                        <a:rPr lang="en-US" sz="1600" dirty="0" err="1"/>
                        <a:t>Olaparib</a:t>
                      </a:r>
                      <a:endParaRPr lang="en-US" sz="1600" dirty="0"/>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228600" indent="-228600">
                        <a:buFont typeface="+mj-lt"/>
                        <a:buAutoNum type="arabicPeriod"/>
                      </a:pPr>
                      <a:r>
                        <a:rPr lang="en-US" sz="1600" dirty="0"/>
                        <a:t>Placebo</a:t>
                      </a:r>
                    </a:p>
                    <a:p>
                      <a:pPr marL="228600" marR="0" lvl="0" indent="-228600" algn="l" defTabSz="685800" rtl="0" eaLnBrk="1" fontAlgn="auto" latinLnBrk="0" hangingPunct="1">
                        <a:lnSpc>
                          <a:spcPct val="100000"/>
                        </a:lnSpc>
                        <a:spcBef>
                          <a:spcPts val="0"/>
                        </a:spcBef>
                        <a:spcAft>
                          <a:spcPts val="0"/>
                        </a:spcAft>
                        <a:buClrTx/>
                        <a:buSzTx/>
                        <a:buFont typeface="+mj-lt"/>
                        <a:buAutoNum type="arabicPeriod"/>
                        <a:tabLst/>
                        <a:defRPr/>
                      </a:pPr>
                      <a:r>
                        <a:rPr lang="en-US" sz="1600" dirty="0"/>
                        <a:t>Niraparib</a:t>
                      </a:r>
                    </a:p>
                    <a:p>
                      <a:pPr marL="0" indent="0">
                        <a:buFont typeface="+mj-lt"/>
                        <a:buNone/>
                      </a:pPr>
                      <a:endParaRPr lang="en-US" sz="1600" dirty="0"/>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228600" indent="-228600">
                        <a:buFont typeface="+mj-lt"/>
                        <a:buAutoNum type="arabicPeriod"/>
                      </a:pPr>
                      <a:r>
                        <a:rPr lang="en-US" sz="1600" dirty="0"/>
                        <a:t>Bev</a:t>
                      </a:r>
                      <a:r>
                        <a:rPr lang="en-US" sz="1600" baseline="0" dirty="0"/>
                        <a:t>/placebo</a:t>
                      </a:r>
                    </a:p>
                    <a:p>
                      <a:pPr marL="228600" marR="0" lvl="0" indent="-228600" algn="l" defTabSz="685800" rtl="0" eaLnBrk="1" fontAlgn="auto" latinLnBrk="0" hangingPunct="1">
                        <a:lnSpc>
                          <a:spcPct val="100000"/>
                        </a:lnSpc>
                        <a:spcBef>
                          <a:spcPts val="0"/>
                        </a:spcBef>
                        <a:spcAft>
                          <a:spcPts val="0"/>
                        </a:spcAft>
                        <a:buClrTx/>
                        <a:buSzTx/>
                        <a:buFont typeface="+mj-lt"/>
                        <a:buAutoNum type="arabicPeriod"/>
                        <a:tabLst/>
                        <a:defRPr/>
                      </a:pPr>
                      <a:r>
                        <a:rPr lang="en-US" sz="1600" dirty="0"/>
                        <a:t>Bev/</a:t>
                      </a:r>
                      <a:r>
                        <a:rPr lang="en-US" sz="1600" dirty="0" err="1"/>
                        <a:t>olaparib</a:t>
                      </a:r>
                      <a:endParaRPr lang="en-US" sz="1600" dirty="0"/>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228600" marR="0" lvl="0" indent="-228600" algn="l" defTabSz="685800" rtl="0" eaLnBrk="1" fontAlgn="auto" latinLnBrk="0" hangingPunct="1">
                        <a:lnSpc>
                          <a:spcPct val="100000"/>
                        </a:lnSpc>
                        <a:spcBef>
                          <a:spcPts val="0"/>
                        </a:spcBef>
                        <a:spcAft>
                          <a:spcPts val="0"/>
                        </a:spcAft>
                        <a:buClrTx/>
                        <a:buSzTx/>
                        <a:buFont typeface="+mj-lt"/>
                        <a:buAutoNum type="arabicPeriod"/>
                        <a:tabLst/>
                        <a:defRPr/>
                      </a:pPr>
                      <a:r>
                        <a:rPr lang="en-US" sz="1600" dirty="0"/>
                        <a:t>Chemo/</a:t>
                      </a:r>
                      <a:r>
                        <a:rPr lang="en-US" sz="1600" dirty="0" err="1"/>
                        <a:t>placebo</a:t>
                      </a:r>
                      <a:r>
                        <a:rPr lang="en-US" sz="1600" baseline="0" dirty="0" err="1">
                          <a:sym typeface="Wingdings" panose="05000000000000000000" pitchFamily="2" charset="2"/>
                        </a:rPr>
                        <a:t></a:t>
                      </a:r>
                      <a:r>
                        <a:rPr lang="en-US" sz="1600" dirty="0" err="1"/>
                        <a:t>placebo</a:t>
                      </a:r>
                      <a:endParaRPr lang="en-US" sz="1600" dirty="0"/>
                    </a:p>
                    <a:p>
                      <a:pPr marL="228600" marR="0" lvl="0" indent="-228600" algn="l" defTabSz="685800" rtl="0" eaLnBrk="1" fontAlgn="auto" latinLnBrk="0" hangingPunct="1">
                        <a:lnSpc>
                          <a:spcPct val="100000"/>
                        </a:lnSpc>
                        <a:spcBef>
                          <a:spcPts val="0"/>
                        </a:spcBef>
                        <a:spcAft>
                          <a:spcPts val="0"/>
                        </a:spcAft>
                        <a:buClrTx/>
                        <a:buSzTx/>
                        <a:buFont typeface="+mj-lt"/>
                        <a:buAutoNum type="arabicPeriod"/>
                        <a:tabLst/>
                        <a:defRPr/>
                      </a:pPr>
                      <a:r>
                        <a:rPr lang="en-US" sz="1600" dirty="0"/>
                        <a:t>Chemo/</a:t>
                      </a:r>
                      <a:r>
                        <a:rPr lang="en-US" sz="1600" dirty="0" err="1"/>
                        <a:t>veliparib</a:t>
                      </a:r>
                      <a:r>
                        <a:rPr lang="en-US" sz="1600" baseline="0" dirty="0" err="1">
                          <a:sym typeface="Wingdings" panose="05000000000000000000" pitchFamily="2" charset="2"/>
                        </a:rPr>
                        <a:t></a:t>
                      </a:r>
                      <a:r>
                        <a:rPr lang="en-US" sz="1600" dirty="0" err="1"/>
                        <a:t>placebo</a:t>
                      </a:r>
                      <a:endParaRPr lang="en-US" sz="1600" dirty="0"/>
                    </a:p>
                    <a:p>
                      <a:pPr marL="228600" indent="-228600">
                        <a:buFont typeface="+mj-lt"/>
                        <a:buAutoNum type="arabicPeriod"/>
                      </a:pPr>
                      <a:r>
                        <a:rPr lang="en-US" sz="1600" dirty="0"/>
                        <a:t>Chemo/</a:t>
                      </a:r>
                      <a:r>
                        <a:rPr lang="en-US" sz="1600" dirty="0" err="1"/>
                        <a:t>veliparib</a:t>
                      </a:r>
                      <a:r>
                        <a:rPr lang="en-US" sz="1600" baseline="0" dirty="0" err="1">
                          <a:sym typeface="Wingdings" panose="05000000000000000000" pitchFamily="2" charset="2"/>
                        </a:rPr>
                        <a:t></a:t>
                      </a:r>
                      <a:r>
                        <a:rPr lang="en-US" sz="1600" dirty="0" err="1"/>
                        <a:t>veliparib</a:t>
                      </a:r>
                      <a:endParaRPr lang="en-US" sz="1600" dirty="0"/>
                    </a:p>
                  </a:txBody>
                  <a:tcPr marL="121920" marR="121920" marT="60960" marB="6096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marL="228600" indent="-228600">
                        <a:buFont typeface="+mj-lt"/>
                        <a:buAutoNum type="arabicPeriod"/>
                      </a:pPr>
                      <a:r>
                        <a:rPr lang="en-US" sz="1600" dirty="0">
                          <a:latin typeface="Calibri" panose="020F0502020204030204" pitchFamily="34" charset="0"/>
                          <a:cs typeface="Calibri" panose="020F0502020204030204" pitchFamily="34" charset="0"/>
                        </a:rPr>
                        <a:t>Placebo</a:t>
                      </a:r>
                    </a:p>
                    <a:p>
                      <a:pPr marL="228600" marR="0" lvl="0" indent="-228600" algn="l" defTabSz="914377" rtl="0" eaLnBrk="1" fontAlgn="auto" latinLnBrk="0" hangingPunct="1">
                        <a:lnSpc>
                          <a:spcPct val="100000"/>
                        </a:lnSpc>
                        <a:spcBef>
                          <a:spcPts val="0"/>
                        </a:spcBef>
                        <a:spcAft>
                          <a:spcPts val="0"/>
                        </a:spcAft>
                        <a:buClrTx/>
                        <a:buSzTx/>
                        <a:buFont typeface="+mj-lt"/>
                        <a:buAutoNum type="arabicPeriod"/>
                        <a:tabLst/>
                        <a:defRPr/>
                      </a:pPr>
                      <a:r>
                        <a:rPr lang="en-US" sz="1600" dirty="0">
                          <a:latin typeface="Calibri" panose="020F0502020204030204" pitchFamily="34" charset="0"/>
                          <a:cs typeface="Calibri" panose="020F0502020204030204" pitchFamily="34" charset="0"/>
                        </a:rPr>
                        <a:t>Rucaparib</a:t>
                      </a:r>
                    </a:p>
                  </a:txBody>
                  <a:tcPr marL="121920" marR="121920" marT="60960" marB="60960">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73059">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dirty="0"/>
                        <a:t>Population</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dirty="0"/>
                        <a:t>HGS/endometrioid </a:t>
                      </a:r>
                      <a:r>
                        <a:rPr lang="en-US" sz="1600" u="sng" dirty="0"/>
                        <a:t>and</a:t>
                      </a:r>
                      <a:r>
                        <a:rPr lang="en-US" sz="1600" dirty="0"/>
                        <a:t> BRCAmt</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dirty="0"/>
                        <a:t>HGS/endometrioid</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dirty="0"/>
                        <a:t>HGS/endometrioid </a:t>
                      </a:r>
                      <a:r>
                        <a:rPr lang="en-US" sz="1600" u="sng" dirty="0"/>
                        <a:t>or</a:t>
                      </a:r>
                      <a:r>
                        <a:rPr lang="en-US" sz="1600" dirty="0"/>
                        <a:t> BRCAmt</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dirty="0"/>
                        <a:t>HGS</a:t>
                      </a:r>
                    </a:p>
                  </a:txBody>
                  <a:tcPr marL="121920" marR="121920" marT="60960" marB="6096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r>
                        <a:rPr lang="en-US" sz="1600" dirty="0">
                          <a:latin typeface="Calibri" panose="020F0502020204030204" pitchFamily="34" charset="0"/>
                          <a:cs typeface="Calibri" panose="020F0502020204030204" pitchFamily="34" charset="0"/>
                        </a:rPr>
                        <a:t>HG Ovarian</a:t>
                      </a:r>
                    </a:p>
                  </a:txBody>
                  <a:tcPr marL="121920" marR="121920" marT="60960" marB="60960">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982659">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dirty="0"/>
                        <a:t>Primary endpoint</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u="sng" dirty="0"/>
                        <a:t>PFS</a:t>
                      </a:r>
                      <a:r>
                        <a:rPr lang="en-US" sz="1600" dirty="0"/>
                        <a:t> (investigator)</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u="sng" dirty="0"/>
                        <a:t>PFS</a:t>
                      </a:r>
                      <a:r>
                        <a:rPr lang="en-US" sz="1600" dirty="0"/>
                        <a:t> (BICR)</a:t>
                      </a:r>
                    </a:p>
                    <a:p>
                      <a:endParaRPr lang="en-US" sz="1600" dirty="0"/>
                    </a:p>
                    <a:p>
                      <a:r>
                        <a:rPr lang="en-US" sz="1600" dirty="0"/>
                        <a:t>Hierarchical:</a:t>
                      </a:r>
                      <a:r>
                        <a:rPr lang="en-US" sz="1600" baseline="0" dirty="0"/>
                        <a:t> </a:t>
                      </a:r>
                    </a:p>
                    <a:p>
                      <a:r>
                        <a:rPr lang="en-US" sz="1600" baseline="0" dirty="0"/>
                        <a:t>   HRD</a:t>
                      </a:r>
                      <a:r>
                        <a:rPr lang="en-US" sz="1600" baseline="0" dirty="0">
                          <a:sym typeface="Wingdings" panose="05000000000000000000" pitchFamily="2" charset="2"/>
                        </a:rPr>
                        <a:t></a:t>
                      </a:r>
                      <a:r>
                        <a:rPr lang="en-US" sz="1600" baseline="0" dirty="0"/>
                        <a:t>ITT</a:t>
                      </a:r>
                      <a:endParaRPr lang="en-US" sz="1600" dirty="0"/>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u="sng" dirty="0"/>
                        <a:t>PFS</a:t>
                      </a:r>
                      <a:r>
                        <a:rPr lang="en-US" sz="1600" dirty="0"/>
                        <a:t> (investigator)</a:t>
                      </a:r>
                    </a:p>
                    <a:p>
                      <a:endParaRPr lang="en-US" sz="1600" dirty="0"/>
                    </a:p>
                    <a:p>
                      <a:r>
                        <a:rPr lang="en-US" sz="1600" dirty="0"/>
                        <a:t>Predefined subgroups</a:t>
                      </a:r>
                      <a:r>
                        <a:rPr lang="en-US" sz="1600" baseline="0" dirty="0"/>
                        <a:t>: tBRCA status and HRD</a:t>
                      </a:r>
                      <a:endParaRPr lang="en-US" sz="1600" dirty="0"/>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u="sng" dirty="0"/>
                        <a:t>PFS</a:t>
                      </a:r>
                      <a:r>
                        <a:rPr lang="en-US" sz="1600" dirty="0"/>
                        <a:t> (investigator)</a:t>
                      </a:r>
                    </a:p>
                    <a:p>
                      <a:endParaRPr lang="en-US" sz="1600" dirty="0"/>
                    </a:p>
                    <a:p>
                      <a:r>
                        <a:rPr lang="en-US" sz="1600" dirty="0"/>
                        <a:t>Hierarchical:</a:t>
                      </a:r>
                      <a:r>
                        <a:rPr lang="en-US" sz="1600" baseline="0" dirty="0"/>
                        <a:t> </a:t>
                      </a:r>
                    </a:p>
                    <a:p>
                      <a:r>
                        <a:rPr lang="en-US" sz="1600" baseline="0" dirty="0"/>
                        <a:t>   BRCAmt</a:t>
                      </a:r>
                      <a:r>
                        <a:rPr lang="en-US" sz="1600" baseline="0" dirty="0">
                          <a:sym typeface="Wingdings" panose="05000000000000000000" pitchFamily="2" charset="2"/>
                        </a:rPr>
                        <a:t></a:t>
                      </a:r>
                      <a:r>
                        <a:rPr lang="en-US" sz="1600" baseline="0" dirty="0"/>
                        <a:t>HRD</a:t>
                      </a:r>
                      <a:r>
                        <a:rPr lang="en-US" sz="1600" baseline="0" dirty="0">
                          <a:sym typeface="Wingdings" panose="05000000000000000000" pitchFamily="2" charset="2"/>
                        </a:rPr>
                        <a:t></a:t>
                      </a:r>
                      <a:r>
                        <a:rPr lang="en-US" sz="1600" baseline="0" dirty="0"/>
                        <a:t>ITT</a:t>
                      </a:r>
                      <a:endParaRPr lang="en-US" sz="1600" dirty="0"/>
                    </a:p>
                  </a:txBody>
                  <a:tcPr marL="121920" marR="121920" marT="60960" marB="6096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600" b="1" u="sng" dirty="0">
                          <a:latin typeface="Calibri" panose="020F0502020204030204" pitchFamily="34" charset="0"/>
                          <a:cs typeface="Calibri" panose="020F0502020204030204" pitchFamily="34" charset="0"/>
                        </a:rPr>
                        <a:t>PFS</a:t>
                      </a:r>
                      <a:r>
                        <a:rPr lang="en-US" sz="1600" dirty="0">
                          <a:latin typeface="Calibri" panose="020F0502020204030204" pitchFamily="34" charset="0"/>
                          <a:cs typeface="Calibri" panose="020F0502020204030204" pitchFamily="34" charset="0"/>
                        </a:rPr>
                        <a:t> (investigator)</a:t>
                      </a:r>
                    </a:p>
                    <a:p>
                      <a:endParaRPr lang="en-US" sz="1600" dirty="0">
                        <a:latin typeface="Calibri" panose="020F0502020204030204" pitchFamily="34" charset="0"/>
                        <a:cs typeface="Calibri" panose="020F0502020204030204" pitchFamily="34" charset="0"/>
                      </a:endParaRPr>
                    </a:p>
                    <a:p>
                      <a:pPr marL="0" marR="0" lvl="0" indent="0" algn="l" defTabSz="914377" rtl="0" eaLnBrk="1" fontAlgn="auto" latinLnBrk="0" hangingPunct="1">
                        <a:lnSpc>
                          <a:spcPct val="100000"/>
                        </a:lnSpc>
                        <a:spcBef>
                          <a:spcPts val="0"/>
                        </a:spcBef>
                        <a:spcAft>
                          <a:spcPts val="0"/>
                        </a:spcAft>
                        <a:buClrTx/>
                        <a:buSzTx/>
                        <a:buFontTx/>
                        <a:buNone/>
                        <a:tabLst/>
                        <a:defRPr/>
                      </a:pPr>
                      <a:r>
                        <a:rPr lang="en-US" sz="1600" dirty="0">
                          <a:latin typeface="Calibri" panose="020F0502020204030204" pitchFamily="34" charset="0"/>
                          <a:cs typeface="Calibri" panose="020F0502020204030204" pitchFamily="34" charset="0"/>
                        </a:rPr>
                        <a:t>Predefined subgroups</a:t>
                      </a:r>
                      <a:r>
                        <a:rPr lang="en-US" sz="1600" baseline="0" dirty="0">
                          <a:latin typeface="Calibri" panose="020F0502020204030204" pitchFamily="34" charset="0"/>
                          <a:cs typeface="Calibri" panose="020F0502020204030204" pitchFamily="34" charset="0"/>
                        </a:rPr>
                        <a:t>: ITT, HRD positive</a:t>
                      </a:r>
                      <a:endParaRPr lang="en-US" sz="1600" dirty="0">
                        <a:latin typeface="Calibri" panose="020F0502020204030204" pitchFamily="34" charset="0"/>
                        <a:cs typeface="Calibri" panose="020F0502020204030204" pitchFamily="34" charset="0"/>
                      </a:endParaRPr>
                    </a:p>
                  </a:txBody>
                  <a:tcPr marL="121920" marR="121920" marT="60960" marB="60960">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494979">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dirty="0"/>
                        <a:t>PFS Outcome</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dirty="0"/>
                        <a:t>HR 0.30</a:t>
                      </a:r>
                    </a:p>
                    <a:p>
                      <a:r>
                        <a:rPr lang="en-US" sz="1600" dirty="0"/>
                        <a:t>(13.8mos vs NR)</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dirty="0"/>
                        <a:t>HR 0.62</a:t>
                      </a:r>
                    </a:p>
                    <a:p>
                      <a:r>
                        <a:rPr lang="en-US" sz="1600" dirty="0"/>
                        <a:t>(8.2 vs 13.8 mos)</a:t>
                      </a:r>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dirty="0"/>
                        <a:t>HR 0.59</a:t>
                      </a:r>
                    </a:p>
                    <a:p>
                      <a:r>
                        <a:rPr lang="en-US" sz="1600" dirty="0"/>
                        <a:t>(16.6 vs 22.1</a:t>
                      </a:r>
                      <a:r>
                        <a:rPr lang="en-US" sz="1600" baseline="0" dirty="0"/>
                        <a:t> mos)</a:t>
                      </a:r>
                      <a:endParaRPr lang="en-US" sz="1600" dirty="0"/>
                    </a:p>
                  </a:txBody>
                  <a:tcPr marL="121920" marR="121920" marT="60960" marB="6096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600" b="1" dirty="0"/>
                        <a:t>HR 0.68 </a:t>
                      </a:r>
                      <a:r>
                        <a:rPr lang="en-US" sz="1600" dirty="0"/>
                        <a:t>(Arm 1 vs 3)</a:t>
                      </a:r>
                    </a:p>
                    <a:p>
                      <a:r>
                        <a:rPr lang="en-US" sz="1600" dirty="0"/>
                        <a:t>(17.3 vs 23.5 mos)</a:t>
                      </a:r>
                    </a:p>
                  </a:txBody>
                  <a:tcPr marL="121920" marR="121920" marT="60960" marB="6096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r>
                        <a:rPr lang="en-US" sz="1600" b="1" dirty="0">
                          <a:latin typeface="Calibri" panose="020F0502020204030204" pitchFamily="34" charset="0"/>
                          <a:cs typeface="Calibri" panose="020F0502020204030204" pitchFamily="34" charset="0"/>
                        </a:rPr>
                        <a:t>HR 0.66</a:t>
                      </a:r>
                    </a:p>
                    <a:p>
                      <a:r>
                        <a:rPr lang="en-US" sz="1600" dirty="0">
                          <a:latin typeface="Calibri" panose="020F0502020204030204" pitchFamily="34" charset="0"/>
                          <a:cs typeface="Calibri" panose="020F0502020204030204" pitchFamily="34" charset="0"/>
                        </a:rPr>
                        <a:t>(8.2 vs 13.8 </a:t>
                      </a:r>
                      <a:r>
                        <a:rPr lang="en-US" sz="1600" dirty="0" err="1">
                          <a:latin typeface="Calibri" panose="020F0502020204030204" pitchFamily="34" charset="0"/>
                          <a:cs typeface="Calibri" panose="020F0502020204030204" pitchFamily="34" charset="0"/>
                        </a:rPr>
                        <a:t>mos</a:t>
                      </a:r>
                      <a:r>
                        <a:rPr lang="en-US" sz="1600" dirty="0">
                          <a:latin typeface="Calibri" panose="020F0502020204030204" pitchFamily="34" charset="0"/>
                          <a:cs typeface="Calibri" panose="020F0502020204030204" pitchFamily="34" charset="0"/>
                        </a:rPr>
                        <a:t>)</a:t>
                      </a:r>
                    </a:p>
                  </a:txBody>
                  <a:tcPr marL="121920" marR="121920" marT="60960" marB="60960">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754701">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600" b="1" dirty="0">
                          <a:latin typeface="Calibri" panose="020F0502020204030204" pitchFamily="34" charset="0"/>
                          <a:cs typeface="Calibri" panose="020F0502020204030204" pitchFamily="34" charset="0"/>
                        </a:rPr>
                        <a:t>OS Outcome</a:t>
                      </a:r>
                    </a:p>
                  </a:txBody>
                  <a:tcPr marL="121920" marR="121920" marT="60960" marB="6096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5E9F3"/>
                    </a:solidFill>
                  </a:tcPr>
                </a:tc>
                <a:tc>
                  <a:txBody>
                    <a:bodyPr/>
                    <a:lstStyle/>
                    <a:p>
                      <a:r>
                        <a:rPr lang="en-US" sz="1600" b="1" dirty="0">
                          <a:latin typeface="Calibri" panose="020F0502020204030204" pitchFamily="34" charset="0"/>
                          <a:cs typeface="Calibri" panose="020F0502020204030204" pitchFamily="34" charset="0"/>
                        </a:rPr>
                        <a:t>HR 0.55</a:t>
                      </a:r>
                      <a:r>
                        <a:rPr lang="en-US" sz="1600" b="0" baseline="30000" dirty="0">
                          <a:latin typeface="Calibri" panose="020F0502020204030204" pitchFamily="34" charset="0"/>
                          <a:cs typeface="Calibri" panose="020F0502020204030204" pitchFamily="34" charset="0"/>
                        </a:rPr>
                        <a:t>6</a:t>
                      </a:r>
                      <a:r>
                        <a:rPr lang="en-US" sz="1600" b="1" baseline="0" dirty="0">
                          <a:latin typeface="Calibri" panose="020F0502020204030204" pitchFamily="34" charset="0"/>
                          <a:cs typeface="Calibri" panose="020F0502020204030204" pitchFamily="34" charset="0"/>
                        </a:rPr>
                        <a:t> </a:t>
                      </a:r>
                      <a:r>
                        <a:rPr lang="en-US" sz="1600" b="0" baseline="0" dirty="0">
                          <a:latin typeface="Calibri" panose="020F0502020204030204" pitchFamily="34" charset="0"/>
                          <a:cs typeface="Calibri" panose="020F0502020204030204" pitchFamily="34" charset="0"/>
                        </a:rPr>
                        <a:t>(NS) </a:t>
                      </a:r>
                      <a:r>
                        <a:rPr lang="en-US" sz="1600" dirty="0">
                          <a:latin typeface="Calibri" panose="020F0502020204030204" pitchFamily="34" charset="0"/>
                          <a:cs typeface="Calibri" panose="020F0502020204030204" pitchFamily="34" charset="0"/>
                        </a:rPr>
                        <a:t>(75.2mos vs NR)</a:t>
                      </a:r>
                    </a:p>
                    <a:p>
                      <a:r>
                        <a:rPr lang="en-US" sz="1600" b="0" baseline="0" dirty="0">
                          <a:latin typeface="Calibri" panose="020F0502020204030204" pitchFamily="34" charset="0"/>
                          <a:cs typeface="Calibri" panose="020F0502020204030204" pitchFamily="34" charset="0"/>
                        </a:rPr>
                        <a:t>p=0.0004</a:t>
                      </a:r>
                      <a:endParaRPr lang="en-US" sz="1600" dirty="0">
                        <a:latin typeface="Calibri" panose="020F0502020204030204" pitchFamily="34" charset="0"/>
                        <a:cs typeface="Calibri" panose="020F0502020204030204" pitchFamily="34" charset="0"/>
                      </a:endParaRPr>
                    </a:p>
                  </a:txBody>
                  <a:tcPr marL="121920" marR="121920" marT="60960" marB="6096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5E9F3"/>
                    </a:solidFill>
                  </a:tcPr>
                </a:tc>
                <a:tc>
                  <a:txBody>
                    <a:bodyPr/>
                    <a:lstStyle/>
                    <a:p>
                      <a:r>
                        <a:rPr lang="en-US" sz="1600" b="1" dirty="0">
                          <a:latin typeface="Calibri" panose="020F0502020204030204" pitchFamily="34" charset="0"/>
                          <a:cs typeface="Calibri" panose="020F0502020204030204" pitchFamily="34" charset="0"/>
                        </a:rPr>
                        <a:t>HR 1.01</a:t>
                      </a:r>
                      <a:r>
                        <a:rPr lang="en-US" sz="1600" b="0" i="0" kern="1200" baseline="30000" dirty="0">
                          <a:solidFill>
                            <a:schemeClr val="tx1"/>
                          </a:solidFill>
                          <a:effectLst/>
                          <a:latin typeface="Calibri" panose="020F0502020204030204" pitchFamily="34" charset="0"/>
                          <a:ea typeface="+mn-ea"/>
                          <a:cs typeface="Calibri" panose="020F0502020204030204" pitchFamily="34" charset="0"/>
                        </a:rPr>
                        <a:t>8</a:t>
                      </a:r>
                      <a:r>
                        <a:rPr lang="en-US" sz="1600" b="0" i="0" kern="1200" dirty="0">
                          <a:solidFill>
                            <a:schemeClr val="tx1"/>
                          </a:solidFill>
                          <a:effectLst/>
                          <a:latin typeface="Calibri" panose="020F0502020204030204" pitchFamily="34" charset="0"/>
                          <a:ea typeface="+mn-ea"/>
                          <a:cs typeface="Calibri" panose="020F0502020204030204" pitchFamily="34" charset="0"/>
                        </a:rPr>
                        <a:t> (NS)</a:t>
                      </a:r>
                      <a:endParaRPr lang="en-US" sz="1600" dirty="0">
                        <a:latin typeface="Calibri" panose="020F0502020204030204" pitchFamily="34" charset="0"/>
                        <a:cs typeface="Calibri" panose="020F0502020204030204" pitchFamily="34" charset="0"/>
                      </a:endParaRPr>
                    </a:p>
                    <a:p>
                      <a:r>
                        <a:rPr lang="en-US" sz="1600" dirty="0">
                          <a:latin typeface="Calibri" panose="020F0502020204030204" pitchFamily="34" charset="0"/>
                          <a:cs typeface="Calibri" panose="020F0502020204030204" pitchFamily="34" charset="0"/>
                        </a:rPr>
                        <a:t>(46.6m vs 48.8m)</a:t>
                      </a:r>
                    </a:p>
                  </a:txBody>
                  <a:tcPr marL="121920" marR="121920" marT="60960" marB="6096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5E9F3"/>
                    </a:solidFill>
                  </a:tcPr>
                </a:tc>
                <a:tc>
                  <a:txBody>
                    <a:bodyPr/>
                    <a:lstStyle/>
                    <a:p>
                      <a:r>
                        <a:rPr lang="en-US" sz="1600" b="1" i="0" kern="1200" dirty="0">
                          <a:solidFill>
                            <a:schemeClr val="tx1"/>
                          </a:solidFill>
                          <a:effectLst/>
                          <a:latin typeface="Calibri" panose="020F0502020204030204" pitchFamily="34" charset="0"/>
                          <a:ea typeface="+mn-ea"/>
                          <a:cs typeface="Calibri" panose="020F0502020204030204" pitchFamily="34" charset="0"/>
                        </a:rPr>
                        <a:t>HR 0.92</a:t>
                      </a:r>
                      <a:r>
                        <a:rPr lang="en-US" sz="1600" baseline="30000" dirty="0">
                          <a:solidFill>
                            <a:srgbClr val="000000"/>
                          </a:solidFill>
                        </a:rPr>
                        <a:t>7</a:t>
                      </a:r>
                      <a:r>
                        <a:rPr lang="en-US" sz="1600" b="0" i="0" kern="1200" dirty="0">
                          <a:solidFill>
                            <a:schemeClr val="tx1"/>
                          </a:solidFill>
                          <a:effectLst/>
                          <a:latin typeface="Calibri" panose="020F0502020204030204" pitchFamily="34" charset="0"/>
                          <a:ea typeface="+mn-ea"/>
                          <a:cs typeface="Calibri" panose="020F0502020204030204" pitchFamily="34" charset="0"/>
                        </a:rPr>
                        <a:t> (NS)</a:t>
                      </a:r>
                    </a:p>
                    <a:p>
                      <a:r>
                        <a:rPr lang="en-US" sz="1600" b="0" i="0" kern="1200" dirty="0">
                          <a:solidFill>
                            <a:schemeClr val="tx1"/>
                          </a:solidFill>
                          <a:effectLst/>
                          <a:latin typeface="Calibri" panose="020F0502020204030204" pitchFamily="34" charset="0"/>
                          <a:ea typeface="+mn-ea"/>
                          <a:cs typeface="Calibri" panose="020F0502020204030204" pitchFamily="34" charset="0"/>
                        </a:rPr>
                        <a:t>(51.6 vs 56.5mos)</a:t>
                      </a:r>
                      <a:endParaRPr lang="en-US" sz="1600" dirty="0">
                        <a:latin typeface="Calibri" panose="020F0502020204030204" pitchFamily="34" charset="0"/>
                        <a:cs typeface="Calibri" panose="020F0502020204030204" pitchFamily="34" charset="0"/>
                      </a:endParaRPr>
                    </a:p>
                  </a:txBody>
                  <a:tcPr marL="121920" marR="121920" marT="60960" marB="6096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5E9F3"/>
                    </a:solidFill>
                  </a:tcPr>
                </a:tc>
                <a:tc>
                  <a:txBody>
                    <a:bodyPr/>
                    <a:lstStyle/>
                    <a:p>
                      <a:endParaRPr lang="en-US" sz="1600" dirty="0"/>
                    </a:p>
                  </a:txBody>
                  <a:tcPr marL="121920" marR="121920" marT="60960" marB="6096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5E9F3"/>
                    </a:solidFill>
                  </a:tcPr>
                </a:tc>
                <a:tc>
                  <a:txBody>
                    <a:bodyPr/>
                    <a:lstStyle/>
                    <a:p>
                      <a:r>
                        <a:rPr lang="en-US" sz="1600" b="1" i="0" kern="1200" dirty="0">
                          <a:solidFill>
                            <a:schemeClr val="tx1"/>
                          </a:solidFill>
                          <a:effectLst/>
                          <a:latin typeface="Calibri" panose="020F0502020204030204" pitchFamily="34" charset="0"/>
                          <a:ea typeface="+mn-ea"/>
                          <a:cs typeface="Calibri" panose="020F0502020204030204" pitchFamily="34" charset="0"/>
                        </a:rPr>
                        <a:t>HR 0.83</a:t>
                      </a:r>
                      <a:r>
                        <a:rPr lang="en-US" sz="1600" b="1" i="0" kern="1200" baseline="30000" dirty="0">
                          <a:solidFill>
                            <a:srgbClr val="000000"/>
                          </a:solidFill>
                          <a:effectLst/>
                          <a:latin typeface="Calibri" panose="020F0502020204030204" pitchFamily="34" charset="0"/>
                          <a:ea typeface="+mn-ea"/>
                          <a:cs typeface="Calibri" panose="020F0502020204030204" pitchFamily="34" charset="0"/>
                        </a:rPr>
                        <a:t>10</a:t>
                      </a:r>
                      <a:r>
                        <a:rPr lang="en-US" sz="1600" b="0" i="0" kern="1200" dirty="0">
                          <a:solidFill>
                            <a:schemeClr val="tx1"/>
                          </a:solidFill>
                          <a:effectLst/>
                          <a:latin typeface="Calibri" panose="020F0502020204030204" pitchFamily="34" charset="0"/>
                          <a:ea typeface="+mn-ea"/>
                          <a:cs typeface="Calibri" panose="020F0502020204030204" pitchFamily="34" charset="0"/>
                        </a:rPr>
                        <a:t> (NS)</a:t>
                      </a:r>
                    </a:p>
                    <a:p>
                      <a:r>
                        <a:rPr lang="en-US" sz="1600" b="0" i="0" kern="1200" dirty="0">
                          <a:solidFill>
                            <a:schemeClr val="tx1"/>
                          </a:solidFill>
                          <a:effectLst/>
                          <a:latin typeface="Calibri" panose="020F0502020204030204" pitchFamily="34" charset="0"/>
                          <a:ea typeface="+mn-ea"/>
                          <a:cs typeface="Calibri" panose="020F0502020204030204" pitchFamily="34" charset="0"/>
                        </a:rPr>
                        <a:t>(46.2 </a:t>
                      </a:r>
                      <a:r>
                        <a:rPr lang="en-US" sz="1600" b="0" i="0" kern="1200" dirty="0" err="1">
                          <a:solidFill>
                            <a:schemeClr val="tx1"/>
                          </a:solidFill>
                          <a:effectLst/>
                          <a:latin typeface="Calibri" panose="020F0502020204030204" pitchFamily="34" charset="0"/>
                          <a:ea typeface="+mn-ea"/>
                          <a:cs typeface="Calibri" panose="020F0502020204030204" pitchFamily="34" charset="0"/>
                        </a:rPr>
                        <a:t>mos</a:t>
                      </a:r>
                      <a:r>
                        <a:rPr lang="en-US" sz="1600" b="0" i="0" kern="1200" dirty="0">
                          <a:solidFill>
                            <a:schemeClr val="tx1"/>
                          </a:solidFill>
                          <a:effectLst/>
                          <a:latin typeface="Calibri" panose="020F0502020204030204" pitchFamily="34" charset="0"/>
                          <a:ea typeface="+mn-ea"/>
                          <a:cs typeface="Calibri" panose="020F0502020204030204" pitchFamily="34" charset="0"/>
                        </a:rPr>
                        <a:t> vs NR)</a:t>
                      </a:r>
                      <a:endParaRPr lang="en-US" sz="1600" dirty="0">
                        <a:latin typeface="Calibri" panose="020F0502020204030204" pitchFamily="34" charset="0"/>
                        <a:cs typeface="Calibri" panose="020F0502020204030204" pitchFamily="34" charset="0"/>
                      </a:endParaRPr>
                    </a:p>
                    <a:p>
                      <a:endParaRPr lang="en-US" sz="1600" dirty="0">
                        <a:latin typeface="Calibri" panose="020F0502020204030204" pitchFamily="34" charset="0"/>
                        <a:cs typeface="Calibri" panose="020F0502020204030204" pitchFamily="34" charset="0"/>
                      </a:endParaRPr>
                    </a:p>
                  </a:txBody>
                  <a:tcPr marL="121920" marR="121920" marT="60960" marB="6096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5E9F3"/>
                    </a:solidFill>
                  </a:tcPr>
                </a:tc>
                <a:extLst>
                  <a:ext uri="{0D108BD9-81ED-4DB2-BD59-A6C34878D82A}">
                    <a16:rowId xmlns:a16="http://schemas.microsoft.com/office/drawing/2014/main" val="1880153518"/>
                  </a:ext>
                </a:extLst>
              </a:tr>
            </a:tbl>
          </a:graphicData>
        </a:graphic>
      </p:graphicFrame>
      <p:sp>
        <p:nvSpPr>
          <p:cNvPr id="8" name="TextBox 7">
            <a:extLst>
              <a:ext uri="{FF2B5EF4-FFF2-40B4-BE49-F238E27FC236}">
                <a16:creationId xmlns:a16="http://schemas.microsoft.com/office/drawing/2014/main" id="{65F1CEA5-D281-413A-B0F1-8B374E299B31}"/>
              </a:ext>
            </a:extLst>
          </p:cNvPr>
          <p:cNvSpPr txBox="1"/>
          <p:nvPr/>
        </p:nvSpPr>
        <p:spPr>
          <a:xfrm>
            <a:off x="228600" y="6310865"/>
            <a:ext cx="119126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1</a:t>
            </a:r>
            <a:r>
              <a:rPr kumimoji="0" lang="en-US" sz="1400" b="0" i="0" u="none" strike="noStrike" kern="1200" cap="none" spc="0" normalizeH="0" baseline="0" noProof="0" dirty="0">
                <a:ln>
                  <a:noFill/>
                </a:ln>
                <a:solidFill>
                  <a:prstClr val="black"/>
                </a:solidFill>
                <a:effectLst/>
                <a:uLnTx/>
                <a:uFillTx/>
                <a:latin typeface="Calibri"/>
                <a:ea typeface="+mn-ea"/>
                <a:cs typeface="+mn-cs"/>
              </a:rPr>
              <a:t>Moore NEJM 2018, </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2</a:t>
            </a:r>
            <a:r>
              <a:rPr kumimoji="0" lang="en-US" sz="1400" b="0" i="0" u="none" strike="noStrike" kern="1200" cap="none" spc="0" normalizeH="0" baseline="0" noProof="0" dirty="0">
                <a:ln>
                  <a:noFill/>
                </a:ln>
                <a:solidFill>
                  <a:prstClr val="black"/>
                </a:solidFill>
                <a:effectLst/>
                <a:uLnTx/>
                <a:uFillTx/>
                <a:latin typeface="Calibri"/>
                <a:ea typeface="+mn-ea"/>
                <a:cs typeface="+mn-cs"/>
              </a:rPr>
              <a:t>Gonzalez-Martin NEJM 2019, ESMO 2022, </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3</a:t>
            </a:r>
            <a:r>
              <a:rPr kumimoji="0" lang="en-US" sz="1400" b="0" i="0" u="none" strike="noStrike" kern="1200" cap="none" spc="0" normalizeH="0" baseline="0" noProof="0" dirty="0">
                <a:ln>
                  <a:noFill/>
                </a:ln>
                <a:solidFill>
                  <a:prstClr val="black"/>
                </a:solidFill>
                <a:effectLst/>
                <a:uLnTx/>
                <a:uFillTx/>
                <a:latin typeface="Calibri"/>
                <a:ea typeface="+mn-ea"/>
                <a:cs typeface="+mn-cs"/>
              </a:rPr>
              <a:t>Ray-Coquard NEJM 2019, </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4</a:t>
            </a:r>
            <a:r>
              <a:rPr kumimoji="0" lang="en-US" sz="1400" b="0" i="0" u="none" strike="noStrike" kern="1200" cap="none" spc="0" normalizeH="0" baseline="0" noProof="0" dirty="0">
                <a:ln>
                  <a:noFill/>
                </a:ln>
                <a:solidFill>
                  <a:prstClr val="black"/>
                </a:solidFill>
                <a:effectLst/>
                <a:uLnTx/>
                <a:uFillTx/>
                <a:latin typeface="Calibri"/>
                <a:ea typeface="+mn-ea"/>
                <a:cs typeface="+mn-cs"/>
              </a:rPr>
              <a:t>Coleman NEJM 2019. </a:t>
            </a:r>
            <a:r>
              <a:rPr kumimoji="0" lang="en-US" sz="1400" b="0" i="0" u="none" strike="noStrike" kern="1200" cap="none" spc="0" normalizeH="0" baseline="30000" noProof="0" dirty="0">
                <a:ln>
                  <a:noFill/>
                </a:ln>
                <a:solidFill>
                  <a:srgbClr val="000000"/>
                </a:solidFill>
                <a:effectLst/>
                <a:uLnTx/>
                <a:uFillTx/>
                <a:latin typeface="Calibri"/>
                <a:ea typeface="+mn-ea"/>
                <a:cs typeface="+mn-cs"/>
              </a:rPr>
              <a:t>5</a:t>
            </a:r>
            <a:r>
              <a:rPr kumimoji="0" lang="en-US" sz="1400" b="0" i="0" u="none" strike="noStrike" kern="1200" cap="none" spc="0" normalizeH="0" baseline="0" noProof="0" dirty="0">
                <a:ln>
                  <a:noFill/>
                </a:ln>
                <a:solidFill>
                  <a:prstClr val="black"/>
                </a:solidFill>
                <a:effectLst/>
                <a:uLnTx/>
                <a:uFillTx/>
                <a:latin typeface="Calibri"/>
                <a:ea typeface="+mn-ea"/>
                <a:cs typeface="+mn-cs"/>
              </a:rPr>
              <a:t>Monk J Clin Oncol 2022, </a:t>
            </a:r>
            <a:r>
              <a:rPr kumimoji="0" lang="en-US" sz="1400" b="0" i="0" u="none" strike="noStrike" kern="1200" cap="none" spc="0" normalizeH="0" baseline="30000" noProof="0" dirty="0">
                <a:ln>
                  <a:noFill/>
                </a:ln>
                <a:solidFill>
                  <a:srgbClr val="000000"/>
                </a:solidFill>
                <a:effectLst/>
                <a:uLnTx/>
                <a:uFillTx/>
                <a:latin typeface="Calibri"/>
                <a:ea typeface="+mn-ea"/>
                <a:cs typeface="+mn-cs"/>
              </a:rPr>
              <a:t>6</a:t>
            </a:r>
            <a:r>
              <a:rPr kumimoji="0" lang="en-US" sz="1400" b="0" i="0" u="none" strike="noStrike" kern="1200" cap="none" spc="0" normalizeH="0" baseline="0" noProof="0" dirty="0">
                <a:ln>
                  <a:noFill/>
                </a:ln>
                <a:solidFill>
                  <a:prstClr val="black"/>
                </a:solidFill>
                <a:effectLst/>
                <a:uLnTx/>
                <a:uFillTx/>
                <a:latin typeface="Calibri"/>
                <a:ea typeface="+mn-ea"/>
                <a:cs typeface="+mn-cs"/>
              </a:rPr>
              <a:t>DiSIlvestro JCO 2022, </a:t>
            </a:r>
            <a:r>
              <a:rPr kumimoji="0" lang="en-US" sz="1400" b="0" i="0" u="none" strike="noStrike" kern="1200" cap="none" spc="0" normalizeH="0" baseline="30000" noProof="0" dirty="0">
                <a:ln>
                  <a:noFill/>
                </a:ln>
                <a:solidFill>
                  <a:srgbClr val="000000"/>
                </a:solidFill>
                <a:effectLst/>
                <a:uLnTx/>
                <a:uFillTx/>
                <a:latin typeface="Calibri"/>
                <a:ea typeface="+mn-ea"/>
                <a:cs typeface="+mn-cs"/>
              </a:rPr>
              <a:t>7</a:t>
            </a:r>
            <a:r>
              <a:rPr kumimoji="0" lang="en-US" sz="1400" b="0" i="0" u="none" strike="noStrike" kern="1200" cap="none" spc="0" normalizeH="0" baseline="0" noProof="0" dirty="0">
                <a:ln>
                  <a:noFill/>
                </a:ln>
                <a:solidFill>
                  <a:prstClr val="black"/>
                </a:solidFill>
                <a:effectLst/>
                <a:uLnTx/>
                <a:uFillTx/>
                <a:latin typeface="Calibri"/>
                <a:ea typeface="+mn-ea"/>
                <a:cs typeface="+mn-cs"/>
              </a:rPr>
              <a:t>Ray-Coquard ESMO 2022, </a:t>
            </a:r>
            <a:r>
              <a:rPr kumimoji="0" lang="en-US" sz="1400" b="0" i="0" u="none" strike="noStrike" kern="1200" cap="none" spc="0" normalizeH="0" baseline="30000" noProof="0" dirty="0">
                <a:ln>
                  <a:noFill/>
                </a:ln>
                <a:solidFill>
                  <a:prstClr val="black"/>
                </a:solidFill>
                <a:effectLst/>
                <a:uLnTx/>
                <a:uFillTx/>
                <a:latin typeface="Calibri"/>
                <a:ea typeface="+mn-ea"/>
                <a:cs typeface="+mn-cs"/>
              </a:rPr>
              <a:t>8</a:t>
            </a:r>
            <a:r>
              <a:rPr kumimoji="0" lang="en-US" sz="1400" b="0" i="0" u="none" strike="noStrike" kern="1200" cap="none" spc="0" normalizeH="0" baseline="0" noProof="0" dirty="0">
                <a:ln>
                  <a:noFill/>
                </a:ln>
                <a:solidFill>
                  <a:prstClr val="black"/>
                </a:solidFill>
                <a:effectLst/>
                <a:uLnTx/>
                <a:uFillTx/>
                <a:latin typeface="Calibri"/>
                <a:ea typeface="+mn-ea"/>
                <a:cs typeface="+mn-cs"/>
              </a:rPr>
              <a:t>Monk Ann Oncol 2024, </a:t>
            </a:r>
            <a:r>
              <a:rPr kumimoji="0" lang="en-US" sz="1400" b="0" i="0" u="none" strike="noStrike" kern="1200" cap="none" spc="0" normalizeH="0" baseline="30000" noProof="0" dirty="0">
                <a:ln>
                  <a:noFill/>
                </a:ln>
                <a:solidFill>
                  <a:srgbClr val="000000"/>
                </a:solidFill>
                <a:effectLst/>
                <a:uLnTx/>
                <a:uFillTx/>
                <a:latin typeface="Calibri"/>
                <a:ea typeface="+mn-ea"/>
                <a:cs typeface="+mn-cs"/>
              </a:rPr>
              <a:t>9</a:t>
            </a:r>
            <a:r>
              <a:rPr kumimoji="0" lang="en-US" sz="1400" b="0" i="0" u="none" strike="noStrike" kern="1200" cap="none" spc="0" normalizeH="0" baseline="0" noProof="0" dirty="0">
                <a:ln>
                  <a:noFill/>
                </a:ln>
                <a:solidFill>
                  <a:prstClr val="black"/>
                </a:solidFill>
                <a:effectLst/>
                <a:uLnTx/>
                <a:uFillTx/>
                <a:latin typeface="Calibri"/>
                <a:ea typeface="+mn-ea"/>
                <a:cs typeface="+mn-cs"/>
              </a:rPr>
              <a:t>Monk Ann Oncol 2024 </a:t>
            </a:r>
            <a:r>
              <a:rPr kumimoji="0" lang="en-US" sz="1400" b="0" i="0" u="none" strike="noStrike" kern="1200" cap="none" spc="0" normalizeH="0" baseline="30000" noProof="0" dirty="0">
                <a:ln>
                  <a:noFill/>
                </a:ln>
                <a:solidFill>
                  <a:srgbClr val="000000"/>
                </a:solidFill>
                <a:effectLst/>
                <a:uLnTx/>
                <a:uFillTx/>
                <a:latin typeface="Calibri"/>
                <a:ea typeface="+mn-ea"/>
                <a:cs typeface="+mn-cs"/>
              </a:rPr>
              <a:t>10</a:t>
            </a:r>
            <a:r>
              <a:rPr kumimoji="0" lang="en-US" sz="1400" b="0" i="0" u="none" strike="noStrike" kern="1200" cap="none" spc="0" normalizeH="0" baseline="0" noProof="0" dirty="0">
                <a:ln>
                  <a:noFill/>
                </a:ln>
                <a:solidFill>
                  <a:prstClr val="black"/>
                </a:solidFill>
                <a:effectLst/>
                <a:uLnTx/>
                <a:uFillTx/>
                <a:latin typeface="Calibri"/>
                <a:ea typeface="+mn-ea"/>
                <a:cs typeface="+mn-cs"/>
              </a:rPr>
              <a:t>Kristeleit Ann Oncol 2026</a:t>
            </a:r>
          </a:p>
        </p:txBody>
      </p:sp>
      <p:sp>
        <p:nvSpPr>
          <p:cNvPr id="7" name="Rectangle 6">
            <a:extLst>
              <a:ext uri="{FF2B5EF4-FFF2-40B4-BE49-F238E27FC236}">
                <a16:creationId xmlns:a16="http://schemas.microsoft.com/office/drawing/2014/main" id="{DBD70204-D36C-4169-B838-CB398DB340CE}"/>
              </a:ext>
            </a:extLst>
          </p:cNvPr>
          <p:cNvSpPr/>
          <p:nvPr/>
        </p:nvSpPr>
        <p:spPr>
          <a:xfrm>
            <a:off x="152400" y="5257800"/>
            <a:ext cx="11988800" cy="867937"/>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0999049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F90EE3-34C4-0CBD-93C9-22362B16E33D}"/>
              </a:ext>
            </a:extLst>
          </p:cNvPr>
          <p:cNvSpPr>
            <a:spLocks noGrp="1"/>
          </p:cNvSpPr>
          <p:nvPr>
            <p:ph type="title"/>
          </p:nvPr>
        </p:nvSpPr>
        <p:spPr>
          <a:xfrm>
            <a:off x="188976" y="91759"/>
            <a:ext cx="11814048" cy="758633"/>
          </a:xfrm>
        </p:spPr>
        <p:txBody>
          <a:bodyPr/>
          <a:lstStyle/>
          <a:p>
            <a:r>
              <a:rPr lang="en-US" dirty="0"/>
              <a:t>NCCN Guidelines: First line Maintenance for CR/PR</a:t>
            </a:r>
          </a:p>
        </p:txBody>
      </p:sp>
      <p:sp>
        <p:nvSpPr>
          <p:cNvPr id="3" name="Content Placeholder 2">
            <a:extLst>
              <a:ext uri="{FF2B5EF4-FFF2-40B4-BE49-F238E27FC236}">
                <a16:creationId xmlns:a16="http://schemas.microsoft.com/office/drawing/2014/main" id="{E1A961DF-6AC9-600F-2DEF-A60D71FC0763}"/>
              </a:ext>
            </a:extLst>
          </p:cNvPr>
          <p:cNvSpPr>
            <a:spLocks noGrp="1"/>
          </p:cNvSpPr>
          <p:nvPr>
            <p:ph idx="1"/>
          </p:nvPr>
        </p:nvSpPr>
        <p:spPr>
          <a:xfrm>
            <a:off x="609600" y="978408"/>
            <a:ext cx="11085576" cy="5714999"/>
          </a:xfrm>
        </p:spPr>
        <p:txBody>
          <a:bodyPr/>
          <a:lstStyle/>
          <a:p>
            <a:r>
              <a:rPr lang="en-US" dirty="0"/>
              <a:t>Germline or somatic BRCA mutation or HR deficient</a:t>
            </a:r>
          </a:p>
          <a:p>
            <a:pPr lvl="1"/>
            <a:r>
              <a:rPr lang="en-US" dirty="0"/>
              <a:t>If bevacizumab not used during primary chemotherapy</a:t>
            </a:r>
          </a:p>
          <a:p>
            <a:pPr lvl="2"/>
            <a:r>
              <a:rPr lang="en-US" dirty="0"/>
              <a:t>Olaparib, Niraparib or Rucaparib</a:t>
            </a:r>
          </a:p>
          <a:p>
            <a:pPr lvl="1"/>
            <a:r>
              <a:rPr lang="en-US" dirty="0"/>
              <a:t>If bevacizumab used during primary chemotherapy</a:t>
            </a:r>
          </a:p>
          <a:p>
            <a:pPr lvl="2"/>
            <a:r>
              <a:rPr lang="en-US" dirty="0"/>
              <a:t>Olaparib and bevacizumab </a:t>
            </a:r>
          </a:p>
          <a:p>
            <a:pPr lvl="3"/>
            <a:r>
              <a:rPr lang="en-US" dirty="0"/>
              <a:t>Niraparib and bevacizumab if olaparib intolerant</a:t>
            </a:r>
          </a:p>
          <a:p>
            <a:pPr lvl="2"/>
            <a:r>
              <a:rPr lang="en-US" dirty="0"/>
              <a:t>Olaparib, Niraparib or Rucaparib without bevacizumab</a:t>
            </a:r>
          </a:p>
          <a:p>
            <a:r>
              <a:rPr lang="en-US" dirty="0"/>
              <a:t>HR Proficient</a:t>
            </a:r>
          </a:p>
          <a:p>
            <a:pPr lvl="1"/>
            <a:r>
              <a:rPr lang="en-US" dirty="0"/>
              <a:t>If bevacizumab used during primary chemotherapy</a:t>
            </a:r>
          </a:p>
          <a:p>
            <a:pPr lvl="2"/>
            <a:r>
              <a:rPr lang="en-US" dirty="0"/>
              <a:t>Bevacizumab</a:t>
            </a:r>
          </a:p>
          <a:p>
            <a:pPr lvl="1"/>
            <a:r>
              <a:rPr lang="en-US" dirty="0"/>
              <a:t>If bevacizumab not used during primary chemotherapy</a:t>
            </a:r>
          </a:p>
          <a:p>
            <a:pPr lvl="2"/>
            <a:r>
              <a:rPr lang="en-US" dirty="0"/>
              <a:t>Observe</a:t>
            </a:r>
          </a:p>
          <a:p>
            <a:pPr lvl="1"/>
            <a:endParaRPr lang="en-US" dirty="0"/>
          </a:p>
          <a:p>
            <a:pPr lvl="1"/>
            <a:endParaRPr lang="en-US" dirty="0"/>
          </a:p>
        </p:txBody>
      </p:sp>
      <p:sp>
        <p:nvSpPr>
          <p:cNvPr id="4" name="TextBox 3">
            <a:extLst>
              <a:ext uri="{FF2B5EF4-FFF2-40B4-BE49-F238E27FC236}">
                <a16:creationId xmlns:a16="http://schemas.microsoft.com/office/drawing/2014/main" id="{169BB82C-C4A2-5B97-CF9D-4EDC2047DBBA}"/>
              </a:ext>
            </a:extLst>
          </p:cNvPr>
          <p:cNvSpPr txBox="1"/>
          <p:nvPr/>
        </p:nvSpPr>
        <p:spPr>
          <a:xfrm>
            <a:off x="8568109" y="6482869"/>
            <a:ext cx="3434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Courtesy of Deborah K Armstrong, MD </a:t>
            </a:r>
          </a:p>
        </p:txBody>
      </p:sp>
    </p:spTree>
    <p:extLst>
      <p:ext uri="{BB962C8B-B14F-4D97-AF65-F5344CB8AC3E}">
        <p14:creationId xmlns:p14="http://schemas.microsoft.com/office/powerpoint/2010/main" val="17964538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5618" y="208873"/>
            <a:ext cx="10060763" cy="691659"/>
          </a:xfrm>
        </p:spPr>
        <p:txBody>
          <a:bodyPr>
            <a:normAutofit/>
          </a:bodyPr>
          <a:lstStyle/>
          <a:p>
            <a:pPr algn="ctr"/>
            <a:r>
              <a:rPr lang="en-US" dirty="0"/>
              <a:t>PARP Inhibitors in Ovarian Cancer</a:t>
            </a:r>
          </a:p>
        </p:txBody>
      </p:sp>
      <p:graphicFrame>
        <p:nvGraphicFramePr>
          <p:cNvPr id="5" name="Diagram 4">
            <a:extLst>
              <a:ext uri="{FF2B5EF4-FFF2-40B4-BE49-F238E27FC236}">
                <a16:creationId xmlns:a16="http://schemas.microsoft.com/office/drawing/2014/main" id="{9F445816-585F-E248-903D-00CED11F8720}"/>
              </a:ext>
            </a:extLst>
          </p:cNvPr>
          <p:cNvGraphicFramePr/>
          <p:nvPr/>
        </p:nvGraphicFramePr>
        <p:xfrm>
          <a:off x="2609757" y="365551"/>
          <a:ext cx="8795754" cy="30822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a:extLst>
              <a:ext uri="{FF2B5EF4-FFF2-40B4-BE49-F238E27FC236}">
                <a16:creationId xmlns:a16="http://schemas.microsoft.com/office/drawing/2014/main" id="{4BC15319-DD5A-564F-9A27-BA39408D82D8}"/>
              </a:ext>
            </a:extLst>
          </p:cNvPr>
          <p:cNvSpPr txBox="1"/>
          <p:nvPr/>
        </p:nvSpPr>
        <p:spPr>
          <a:xfrm>
            <a:off x="572762" y="2556650"/>
            <a:ext cx="1124923" cy="741998"/>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2111" b="0" i="0" u="none" strike="noStrike" kern="1200" cap="none" spc="0" normalizeH="0" baseline="0" noProof="0" dirty="0">
                <a:ln>
                  <a:noFill/>
                </a:ln>
                <a:solidFill>
                  <a:prstClr val="black"/>
                </a:solidFill>
                <a:effectLst/>
                <a:uLnTx/>
                <a:uFillTx/>
                <a:latin typeface="Calibri" panose="020F0502020204030204"/>
                <a:ea typeface="+mn-ea"/>
                <a:cs typeface="+mn-cs"/>
              </a:rPr>
              <a:t>BRCA</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2111" b="0" i="0" u="none" strike="noStrike" kern="1200" cap="none" spc="0" normalizeH="0" baseline="0" noProof="0" dirty="0">
                <a:ln>
                  <a:noFill/>
                </a:ln>
                <a:solidFill>
                  <a:prstClr val="black"/>
                </a:solidFill>
                <a:effectLst/>
                <a:uLnTx/>
                <a:uFillTx/>
                <a:latin typeface="Calibri" panose="020F0502020204030204"/>
                <a:ea typeface="+mn-ea"/>
                <a:cs typeface="+mn-cs"/>
              </a:rPr>
              <a:t>mutated</a:t>
            </a:r>
          </a:p>
        </p:txBody>
      </p:sp>
      <p:sp>
        <p:nvSpPr>
          <p:cNvPr id="7" name="TextBox 6">
            <a:extLst>
              <a:ext uri="{FF2B5EF4-FFF2-40B4-BE49-F238E27FC236}">
                <a16:creationId xmlns:a16="http://schemas.microsoft.com/office/drawing/2014/main" id="{17782719-FB57-4E44-9577-C8F84145ADC8}"/>
              </a:ext>
            </a:extLst>
          </p:cNvPr>
          <p:cNvSpPr txBox="1"/>
          <p:nvPr/>
        </p:nvSpPr>
        <p:spPr>
          <a:xfrm>
            <a:off x="550114" y="4032236"/>
            <a:ext cx="1361463" cy="417165"/>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2111" b="0" i="0" u="none" strike="noStrike" kern="1200" cap="none" spc="0" normalizeH="0" baseline="0" noProof="0" dirty="0">
                <a:ln>
                  <a:noFill/>
                </a:ln>
                <a:solidFill>
                  <a:prstClr val="black"/>
                </a:solidFill>
                <a:effectLst/>
                <a:uLnTx/>
                <a:uFillTx/>
                <a:latin typeface="Calibri" panose="020F0502020204030204"/>
                <a:ea typeface="+mn-ea"/>
                <a:cs typeface="+mn-cs"/>
              </a:rPr>
              <a:t>All Comers</a:t>
            </a:r>
          </a:p>
        </p:txBody>
      </p:sp>
      <p:sp>
        <p:nvSpPr>
          <p:cNvPr id="8" name="TextBox 7">
            <a:extLst>
              <a:ext uri="{FF2B5EF4-FFF2-40B4-BE49-F238E27FC236}">
                <a16:creationId xmlns:a16="http://schemas.microsoft.com/office/drawing/2014/main" id="{14AF671A-9A1A-0348-BC43-B95E4B729FF1}"/>
              </a:ext>
            </a:extLst>
          </p:cNvPr>
          <p:cNvSpPr txBox="1"/>
          <p:nvPr/>
        </p:nvSpPr>
        <p:spPr>
          <a:xfrm>
            <a:off x="2522248" y="2670537"/>
            <a:ext cx="1474314" cy="308674"/>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SOLO-1 (olaparib)</a:t>
            </a:r>
          </a:p>
        </p:txBody>
      </p:sp>
      <p:sp>
        <p:nvSpPr>
          <p:cNvPr id="9" name="TextBox 8">
            <a:extLst>
              <a:ext uri="{FF2B5EF4-FFF2-40B4-BE49-F238E27FC236}">
                <a16:creationId xmlns:a16="http://schemas.microsoft.com/office/drawing/2014/main" id="{DA613FE2-7D9D-6C47-B9F0-5081B186BB94}"/>
              </a:ext>
            </a:extLst>
          </p:cNvPr>
          <p:cNvSpPr txBox="1"/>
          <p:nvPr/>
        </p:nvSpPr>
        <p:spPr>
          <a:xfrm>
            <a:off x="2492767" y="3825033"/>
            <a:ext cx="2195281" cy="987578"/>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PAOLA-1 (olaparib/</a:t>
            </a:r>
            <a:r>
              <a:rPr kumimoji="0" lang="en-US" sz="1406" b="0" i="0" u="none" strike="noStrike" kern="1200" cap="none" spc="0" normalizeH="0" baseline="0" noProof="0" dirty="0" err="1">
                <a:ln>
                  <a:noFill/>
                </a:ln>
                <a:solidFill>
                  <a:prstClr val="black"/>
                </a:solidFill>
                <a:effectLst/>
                <a:highlight>
                  <a:srgbClr val="C0C0C0"/>
                </a:highlight>
                <a:uLnTx/>
                <a:uFillTx/>
                <a:latin typeface="Calibri" panose="020F0502020204030204"/>
                <a:ea typeface="+mn-ea"/>
                <a:cs typeface="+mn-cs"/>
              </a:rPr>
              <a:t>bev</a:t>
            </a: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 </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VELIA (veliparib)</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PRIMA (niraparib) </a:t>
            </a:r>
            <a:r>
              <a:rPr kumimoji="0" lang="en-US" sz="1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 +</a:t>
            </a:r>
            <a:endParaRPr kumimoji="0" lang="en-US" sz="1400"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endParaRP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ATHENA-MONO (rucaparib)</a:t>
            </a:r>
          </a:p>
        </p:txBody>
      </p:sp>
      <p:sp>
        <p:nvSpPr>
          <p:cNvPr id="10" name="TextBox 9">
            <a:extLst>
              <a:ext uri="{FF2B5EF4-FFF2-40B4-BE49-F238E27FC236}">
                <a16:creationId xmlns:a16="http://schemas.microsoft.com/office/drawing/2014/main" id="{D6F27204-A80A-FA4D-B3F3-97424F9FD04B}"/>
              </a:ext>
            </a:extLst>
          </p:cNvPr>
          <p:cNvSpPr txBox="1"/>
          <p:nvPr/>
        </p:nvSpPr>
        <p:spPr>
          <a:xfrm>
            <a:off x="6864299" y="3810369"/>
            <a:ext cx="2490362" cy="957698"/>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AVANOVA2 (niraparib+/-</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bev</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GY-004 (</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olaparib</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 +/- </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cedirinib</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l" defTabSz="804084" rtl="0" eaLnBrk="1" fontAlgn="auto" latinLnBrk="0" hangingPunct="1">
              <a:lnSpc>
                <a:spcPct val="100000"/>
              </a:lnSpc>
              <a:spcBef>
                <a:spcPts val="0"/>
              </a:spcBef>
              <a:spcAft>
                <a:spcPts val="0"/>
              </a:spcAft>
              <a:buClrTx/>
              <a:buSzTx/>
              <a:buFontTx/>
              <a:buNone/>
              <a:tabLst/>
              <a:defRPr/>
            </a:pPr>
            <a:endPar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804084" rtl="0" eaLnBrk="1" fontAlgn="auto" latinLnBrk="0" hangingPunct="1">
              <a:lnSpc>
                <a:spcPct val="100000"/>
              </a:lnSpc>
              <a:spcBef>
                <a:spcPts val="0"/>
              </a:spcBef>
              <a:spcAft>
                <a:spcPts val="0"/>
              </a:spcAft>
              <a:buClrTx/>
              <a:buSzTx/>
              <a:buFontTx/>
              <a:buNone/>
              <a:tabLst/>
              <a:defRPr/>
            </a:pPr>
            <a:endPar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9A75644E-C9AC-3745-A675-7927951F7AAC}"/>
              </a:ext>
            </a:extLst>
          </p:cNvPr>
          <p:cNvSpPr txBox="1"/>
          <p:nvPr/>
        </p:nvSpPr>
        <p:spPr>
          <a:xfrm>
            <a:off x="4877766" y="2674180"/>
            <a:ext cx="1474314" cy="308674"/>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SOLO-2 (olaparib)</a:t>
            </a:r>
          </a:p>
        </p:txBody>
      </p:sp>
      <p:sp>
        <p:nvSpPr>
          <p:cNvPr id="13" name="TextBox 12">
            <a:extLst>
              <a:ext uri="{FF2B5EF4-FFF2-40B4-BE49-F238E27FC236}">
                <a16:creationId xmlns:a16="http://schemas.microsoft.com/office/drawing/2014/main" id="{7ECA1707-5A35-E24E-8343-FA8604BABD56}"/>
              </a:ext>
            </a:extLst>
          </p:cNvPr>
          <p:cNvSpPr txBox="1"/>
          <p:nvPr/>
        </p:nvSpPr>
        <p:spPr>
          <a:xfrm>
            <a:off x="4815331" y="3825691"/>
            <a:ext cx="1574598" cy="741357"/>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Study 19 (olaparib)</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NOVA (niraparib</a:t>
            </a:r>
            <a:r>
              <a:rPr kumimoji="0" lang="en-US" sz="1759" b="0" i="0" u="none" strike="noStrike" kern="1200" cap="none" spc="0" normalizeH="0" baseline="30000" noProof="0" dirty="0">
                <a:ln>
                  <a:noFill/>
                </a:ln>
                <a:solidFill>
                  <a:prstClr val="black"/>
                </a:solidFill>
                <a:effectLst/>
                <a:highlight>
                  <a:srgbClr val="C0C0C0"/>
                </a:highlight>
                <a:uLnTx/>
                <a:uFillTx/>
                <a:latin typeface="Calibri" panose="020F0502020204030204"/>
                <a:ea typeface="+mn-ea"/>
                <a:cs typeface="+mn-cs"/>
              </a:rPr>
              <a:t>@</a:t>
            </a: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ARIEL3 (rucaparib) </a:t>
            </a:r>
          </a:p>
        </p:txBody>
      </p:sp>
      <p:sp>
        <p:nvSpPr>
          <p:cNvPr id="15" name="TextBox 14">
            <a:extLst>
              <a:ext uri="{FF2B5EF4-FFF2-40B4-BE49-F238E27FC236}">
                <a16:creationId xmlns:a16="http://schemas.microsoft.com/office/drawing/2014/main" id="{09E128F0-ACB1-3940-B924-6D2352440D7F}"/>
              </a:ext>
            </a:extLst>
          </p:cNvPr>
          <p:cNvSpPr txBox="1"/>
          <p:nvPr/>
        </p:nvSpPr>
        <p:spPr>
          <a:xfrm>
            <a:off x="2118313" y="2662735"/>
            <a:ext cx="386014" cy="335926"/>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Calibri" panose="020F0502020204030204"/>
                <a:ea typeface="+mn-ea"/>
                <a:cs typeface="+mn-cs"/>
              </a:rPr>
              <a:t>III</a:t>
            </a:r>
          </a:p>
        </p:txBody>
      </p:sp>
      <p:sp>
        <p:nvSpPr>
          <p:cNvPr id="17" name="TextBox 16">
            <a:extLst>
              <a:ext uri="{FF2B5EF4-FFF2-40B4-BE49-F238E27FC236}">
                <a16:creationId xmlns:a16="http://schemas.microsoft.com/office/drawing/2014/main" id="{0DA0AA67-8697-3144-BCE4-F3A58E48B939}"/>
              </a:ext>
            </a:extLst>
          </p:cNvPr>
          <p:cNvSpPr txBox="1"/>
          <p:nvPr/>
        </p:nvSpPr>
        <p:spPr>
          <a:xfrm>
            <a:off x="6898485" y="2994078"/>
            <a:ext cx="1824859" cy="741613"/>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Study 42 (</a:t>
            </a:r>
            <a:r>
              <a:rPr kumimoji="0" lang="en-US" sz="1406" b="0" i="0" u="none" strike="noStrike" kern="1200" cap="none" spc="0" normalizeH="0" baseline="0" noProof="0" dirty="0" err="1">
                <a:ln>
                  <a:noFill/>
                </a:ln>
                <a:solidFill>
                  <a:prstClr val="black"/>
                </a:solidFill>
                <a:effectLst/>
                <a:highlight>
                  <a:srgbClr val="C0C0C0"/>
                </a:highlight>
                <a:uLnTx/>
                <a:uFillTx/>
                <a:latin typeface="Calibri" panose="020F0502020204030204"/>
                <a:ea typeface="+mn-ea"/>
                <a:cs typeface="+mn-cs"/>
              </a:rPr>
              <a:t>olaparib</a:t>
            </a:r>
            <a:r>
              <a:rPr kumimoji="0" lang="en-US" sz="1759" b="0" i="0" u="none" strike="noStrike" kern="1200" cap="none" spc="0" normalizeH="0" baseline="30000" noProof="0" dirty="0">
                <a:ln>
                  <a:noFill/>
                </a:ln>
                <a:solidFill>
                  <a:prstClr val="black"/>
                </a:solidFill>
                <a:effectLst/>
                <a:highlight>
                  <a:srgbClr val="C0C0C0"/>
                </a:highlight>
                <a:uLnTx/>
                <a:uFillTx/>
                <a:latin typeface="Calibri" panose="020F0502020204030204"/>
                <a:ea typeface="+mn-ea"/>
                <a:cs typeface="+mn-cs"/>
              </a:rPr>
              <a:t>¥</a:t>
            </a: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ARIEL2 (rucaparib</a:t>
            </a:r>
            <a:r>
              <a:rPr kumimoji="0" lang="en-US" sz="1406" b="0" i="0" u="none" strike="noStrike" kern="1200" cap="none" spc="0" normalizeH="0" baseline="30000" noProof="0" dirty="0">
                <a:ln>
                  <a:noFill/>
                </a:ln>
                <a:solidFill>
                  <a:prstClr val="black"/>
                </a:solidFill>
                <a:effectLst/>
                <a:highlight>
                  <a:srgbClr val="C0C0C0"/>
                </a:highlight>
                <a:uLnTx/>
                <a:uFillTx/>
                <a:latin typeface="Calibri" panose="020F0502020204030204"/>
                <a:ea typeface="+mn-ea"/>
                <a:cs typeface="+mn-cs"/>
              </a:rPr>
              <a:t>#</a:t>
            </a: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QUADRA (niraparib*</a:t>
            </a:r>
            <a:r>
              <a:rPr kumimoji="0" lang="en-US" sz="2111" b="0" i="0" u="none" strike="noStrike" kern="1200" cap="none" spc="0" normalizeH="0" baseline="30000" noProof="0" dirty="0">
                <a:ln>
                  <a:noFill/>
                </a:ln>
                <a:solidFill>
                  <a:prstClr val="black"/>
                </a:solidFill>
                <a:effectLst/>
                <a:highlight>
                  <a:srgbClr val="C0C0C0"/>
                </a:highlight>
                <a:uLnTx/>
                <a:uFillTx/>
                <a:latin typeface="Calibri" panose="020F0502020204030204"/>
                <a:ea typeface="+mn-ea"/>
                <a:cs typeface="+mn-cs"/>
              </a:rPr>
              <a:t>¤</a:t>
            </a:r>
            <a:r>
              <a:rPr kumimoji="0" lang="en-US" sz="1406"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a:t>
            </a:r>
          </a:p>
        </p:txBody>
      </p:sp>
      <p:sp>
        <p:nvSpPr>
          <p:cNvPr id="18" name="TextBox 17">
            <a:extLst>
              <a:ext uri="{FF2B5EF4-FFF2-40B4-BE49-F238E27FC236}">
                <a16:creationId xmlns:a16="http://schemas.microsoft.com/office/drawing/2014/main" id="{10DE227C-40FC-7844-8A82-6266CE5AD276}"/>
              </a:ext>
            </a:extLst>
          </p:cNvPr>
          <p:cNvSpPr txBox="1"/>
          <p:nvPr/>
        </p:nvSpPr>
        <p:spPr>
          <a:xfrm>
            <a:off x="2141728" y="2980541"/>
            <a:ext cx="386014" cy="335926"/>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Calibri" panose="020F0502020204030204"/>
                <a:ea typeface="+mn-ea"/>
                <a:cs typeface="+mn-cs"/>
              </a:rPr>
              <a:t>II</a:t>
            </a:r>
          </a:p>
        </p:txBody>
      </p:sp>
      <p:sp>
        <p:nvSpPr>
          <p:cNvPr id="19" name="TextBox 18">
            <a:extLst>
              <a:ext uri="{FF2B5EF4-FFF2-40B4-BE49-F238E27FC236}">
                <a16:creationId xmlns:a16="http://schemas.microsoft.com/office/drawing/2014/main" id="{7A700197-CC4B-6542-B725-AA25A422B59C}"/>
              </a:ext>
            </a:extLst>
          </p:cNvPr>
          <p:cNvSpPr txBox="1"/>
          <p:nvPr/>
        </p:nvSpPr>
        <p:spPr>
          <a:xfrm>
            <a:off x="2085314" y="4091855"/>
            <a:ext cx="386014" cy="335926"/>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Calibri" panose="020F0502020204030204"/>
                <a:ea typeface="+mn-ea"/>
                <a:cs typeface="+mn-cs"/>
              </a:rPr>
              <a:t>III</a:t>
            </a:r>
          </a:p>
        </p:txBody>
      </p:sp>
      <p:sp>
        <p:nvSpPr>
          <p:cNvPr id="20" name="TextBox 19">
            <a:extLst>
              <a:ext uri="{FF2B5EF4-FFF2-40B4-BE49-F238E27FC236}">
                <a16:creationId xmlns:a16="http://schemas.microsoft.com/office/drawing/2014/main" id="{C9498233-F70E-FC4B-967B-C68E32F337C1}"/>
              </a:ext>
            </a:extLst>
          </p:cNvPr>
          <p:cNvSpPr txBox="1"/>
          <p:nvPr/>
        </p:nvSpPr>
        <p:spPr>
          <a:xfrm>
            <a:off x="2115083" y="4727700"/>
            <a:ext cx="386014" cy="335926"/>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Calibri" panose="020F0502020204030204"/>
                <a:ea typeface="+mn-ea"/>
                <a:cs typeface="+mn-cs"/>
              </a:rPr>
              <a:t>II</a:t>
            </a:r>
          </a:p>
        </p:txBody>
      </p:sp>
      <p:sp>
        <p:nvSpPr>
          <p:cNvPr id="21" name="TextBox 20">
            <a:extLst>
              <a:ext uri="{FF2B5EF4-FFF2-40B4-BE49-F238E27FC236}">
                <a16:creationId xmlns:a16="http://schemas.microsoft.com/office/drawing/2014/main" id="{7488F1F6-1A56-2647-BD50-C4C94031C9ED}"/>
              </a:ext>
            </a:extLst>
          </p:cNvPr>
          <p:cNvSpPr txBox="1"/>
          <p:nvPr/>
        </p:nvSpPr>
        <p:spPr>
          <a:xfrm>
            <a:off x="6917241" y="4736797"/>
            <a:ext cx="2241447" cy="957698"/>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LIGHT study (olaparib)</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ARIEL2/Study 10 (rucaparib)</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CLIO (</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olaparib</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 vs. chemo)</a:t>
            </a:r>
          </a:p>
          <a:p>
            <a:pPr marL="0" marR="0" lvl="0" indent="0" algn="l" defTabSz="804084" rtl="0" eaLnBrk="1" fontAlgn="auto" latinLnBrk="0" hangingPunct="1">
              <a:lnSpc>
                <a:spcPct val="100000"/>
              </a:lnSpc>
              <a:spcBef>
                <a:spcPts val="0"/>
              </a:spcBef>
              <a:spcAft>
                <a:spcPts val="0"/>
              </a:spcAft>
              <a:buClrTx/>
              <a:buSzTx/>
              <a:buFontTx/>
              <a:buNone/>
              <a:tabLst/>
              <a:defRPr/>
            </a:pPr>
            <a:endPar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3D532541-65FC-B848-A773-09BBA7659894}"/>
              </a:ext>
            </a:extLst>
          </p:cNvPr>
          <p:cNvSpPr txBox="1"/>
          <p:nvPr/>
        </p:nvSpPr>
        <p:spPr>
          <a:xfrm>
            <a:off x="619633" y="1643901"/>
            <a:ext cx="1312090" cy="400110"/>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dirty="0">
                <a:ln>
                  <a:noFill/>
                </a:ln>
                <a:solidFill>
                  <a:prstClr val="black"/>
                </a:solidFill>
                <a:effectLst/>
                <a:uLnTx/>
                <a:uFillTx/>
                <a:latin typeface="Calibri" panose="020F0502020204030204"/>
                <a:ea typeface="+mn-ea"/>
                <a:cs typeface="+mn-cs"/>
              </a:rPr>
              <a:t>Population</a:t>
            </a:r>
          </a:p>
        </p:txBody>
      </p:sp>
      <p:sp>
        <p:nvSpPr>
          <p:cNvPr id="23" name="TextBox 22">
            <a:extLst>
              <a:ext uri="{FF2B5EF4-FFF2-40B4-BE49-F238E27FC236}">
                <a16:creationId xmlns:a16="http://schemas.microsoft.com/office/drawing/2014/main" id="{B30F3C5C-09C4-454A-9829-89DAFB9DD818}"/>
              </a:ext>
            </a:extLst>
          </p:cNvPr>
          <p:cNvSpPr txBox="1"/>
          <p:nvPr/>
        </p:nvSpPr>
        <p:spPr>
          <a:xfrm>
            <a:off x="1958452" y="2402310"/>
            <a:ext cx="675185" cy="335926"/>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Calibri" panose="020F0502020204030204"/>
                <a:ea typeface="+mn-ea"/>
                <a:cs typeface="+mn-cs"/>
              </a:rPr>
              <a:t>Phase</a:t>
            </a:r>
          </a:p>
        </p:txBody>
      </p:sp>
      <p:cxnSp>
        <p:nvCxnSpPr>
          <p:cNvPr id="26" name="Straight Connector 25">
            <a:extLst>
              <a:ext uri="{FF2B5EF4-FFF2-40B4-BE49-F238E27FC236}">
                <a16:creationId xmlns:a16="http://schemas.microsoft.com/office/drawing/2014/main" id="{25EC791D-7A62-D248-8A87-8A565BDBB536}"/>
              </a:ext>
            </a:extLst>
          </p:cNvPr>
          <p:cNvCxnSpPr>
            <a:cxnSpLocks/>
          </p:cNvCxnSpPr>
          <p:nvPr/>
        </p:nvCxnSpPr>
        <p:spPr>
          <a:xfrm>
            <a:off x="572762" y="3742480"/>
            <a:ext cx="10746186" cy="0"/>
          </a:xfrm>
          <a:prstGeom prst="line">
            <a:avLst/>
          </a:prstGeom>
          <a:ln w="47625"/>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70E07F20-2692-544A-86D0-7DDB7BBEB46C}"/>
              </a:ext>
            </a:extLst>
          </p:cNvPr>
          <p:cNvSpPr txBox="1"/>
          <p:nvPr/>
        </p:nvSpPr>
        <p:spPr>
          <a:xfrm>
            <a:off x="2492768" y="4746852"/>
            <a:ext cx="1905458" cy="308674"/>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OVARIO (niraparib/bev)</a:t>
            </a:r>
          </a:p>
        </p:txBody>
      </p:sp>
      <p:sp>
        <p:nvSpPr>
          <p:cNvPr id="31" name="TextBox 30">
            <a:extLst>
              <a:ext uri="{FF2B5EF4-FFF2-40B4-BE49-F238E27FC236}">
                <a16:creationId xmlns:a16="http://schemas.microsoft.com/office/drawing/2014/main" id="{C581925C-595F-884A-96F0-7F58DD9B6047}"/>
              </a:ext>
            </a:extLst>
          </p:cNvPr>
          <p:cNvSpPr txBox="1"/>
          <p:nvPr/>
        </p:nvSpPr>
        <p:spPr>
          <a:xfrm>
            <a:off x="4583099" y="895795"/>
            <a:ext cx="3981924" cy="461665"/>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Ovarian Cancer Clinical Setting</a:t>
            </a:r>
          </a:p>
        </p:txBody>
      </p:sp>
      <p:sp>
        <p:nvSpPr>
          <p:cNvPr id="30" name="TextBox 29">
            <a:extLst>
              <a:ext uri="{FF2B5EF4-FFF2-40B4-BE49-F238E27FC236}">
                <a16:creationId xmlns:a16="http://schemas.microsoft.com/office/drawing/2014/main" id="{C23FF08E-FD72-45AB-AB40-C0B922D87EDA}"/>
              </a:ext>
            </a:extLst>
          </p:cNvPr>
          <p:cNvSpPr txBox="1"/>
          <p:nvPr/>
        </p:nvSpPr>
        <p:spPr>
          <a:xfrm>
            <a:off x="6896710" y="2435207"/>
            <a:ext cx="3168624" cy="525016"/>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	   ARIEL4 (rucaparib v chemo)</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SOLO-3 (</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olaparib</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 vs chemo)</a:t>
            </a:r>
          </a:p>
        </p:txBody>
      </p:sp>
      <p:sp>
        <p:nvSpPr>
          <p:cNvPr id="4" name="TextBox 3">
            <a:extLst>
              <a:ext uri="{FF2B5EF4-FFF2-40B4-BE49-F238E27FC236}">
                <a16:creationId xmlns:a16="http://schemas.microsoft.com/office/drawing/2014/main" id="{E789EEF3-36D8-4A14-B2BD-918106CE1108}"/>
              </a:ext>
            </a:extLst>
          </p:cNvPr>
          <p:cNvSpPr txBox="1"/>
          <p:nvPr/>
        </p:nvSpPr>
        <p:spPr>
          <a:xfrm>
            <a:off x="520312" y="3321478"/>
            <a:ext cx="1479892" cy="308674"/>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BRCAm</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 or HRD)</a:t>
            </a:r>
          </a:p>
        </p:txBody>
      </p:sp>
      <p:cxnSp>
        <p:nvCxnSpPr>
          <p:cNvPr id="35" name="Straight Connector 34">
            <a:extLst>
              <a:ext uri="{FF2B5EF4-FFF2-40B4-BE49-F238E27FC236}">
                <a16:creationId xmlns:a16="http://schemas.microsoft.com/office/drawing/2014/main" id="{A2E3C77E-9D6A-4334-A8E1-66038100FF09}"/>
              </a:ext>
            </a:extLst>
          </p:cNvPr>
          <p:cNvCxnSpPr>
            <a:cxnSpLocks/>
          </p:cNvCxnSpPr>
          <p:nvPr/>
        </p:nvCxnSpPr>
        <p:spPr>
          <a:xfrm>
            <a:off x="2033051" y="3002337"/>
            <a:ext cx="928719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286E6C3D-9538-4FEF-8EF8-EFE3747662E4}"/>
              </a:ext>
            </a:extLst>
          </p:cNvPr>
          <p:cNvCxnSpPr>
            <a:cxnSpLocks/>
          </p:cNvCxnSpPr>
          <p:nvPr/>
        </p:nvCxnSpPr>
        <p:spPr>
          <a:xfrm>
            <a:off x="2076058" y="4736796"/>
            <a:ext cx="9251995" cy="5984"/>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016A59A6-916C-48C7-9F5D-FF679C1C83D0}"/>
              </a:ext>
            </a:extLst>
          </p:cNvPr>
          <p:cNvSpPr txBox="1"/>
          <p:nvPr/>
        </p:nvSpPr>
        <p:spPr>
          <a:xfrm>
            <a:off x="9215484" y="2987930"/>
            <a:ext cx="1735090" cy="741357"/>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endPar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804084" rtl="0" eaLnBrk="1" fontAlgn="auto" latinLnBrk="0" hangingPunct="1">
              <a:lnSpc>
                <a:spcPct val="100000"/>
              </a:lnSpc>
              <a:spcBef>
                <a:spcPts val="0"/>
              </a:spcBef>
              <a:spcAft>
                <a:spcPts val="0"/>
              </a:spcAft>
              <a:buClrTx/>
              <a:buSzTx/>
              <a:buFontTx/>
              <a:buNone/>
              <a:tabLst/>
              <a:defRPr/>
            </a:pPr>
            <a:endPar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6" b="0" i="0" u="none" strike="sngStrike" kern="1200" cap="none" spc="0" normalizeH="0" baseline="0" noProof="0" dirty="0">
                <a:ln>
                  <a:noFill/>
                </a:ln>
                <a:solidFill>
                  <a:prstClr val="black"/>
                </a:solidFill>
                <a:effectLst/>
                <a:uLnTx/>
                <a:uFillTx/>
                <a:latin typeface="Calibri" panose="020F0502020204030204"/>
                <a:ea typeface="+mn-ea"/>
                <a:cs typeface="+mn-cs"/>
              </a:rPr>
              <a:t>QUADRA (niraparib*)</a:t>
            </a:r>
          </a:p>
        </p:txBody>
      </p:sp>
      <p:sp>
        <p:nvSpPr>
          <p:cNvPr id="29" name="TextBox 28">
            <a:extLst>
              <a:ext uri="{FF2B5EF4-FFF2-40B4-BE49-F238E27FC236}">
                <a16:creationId xmlns:a16="http://schemas.microsoft.com/office/drawing/2014/main" id="{0E6D3120-89A9-4D31-B027-656FB5A8ECF4}"/>
              </a:ext>
            </a:extLst>
          </p:cNvPr>
          <p:cNvSpPr txBox="1"/>
          <p:nvPr/>
        </p:nvSpPr>
        <p:spPr>
          <a:xfrm>
            <a:off x="4753781" y="4727464"/>
            <a:ext cx="2065630" cy="525016"/>
          </a:xfrm>
          <a:prstGeom prst="rect">
            <a:avLst/>
          </a:prstGeom>
          <a:noFill/>
        </p:spPr>
        <p:txBody>
          <a:bodyPr wrap="none" rtlCol="0">
            <a:spAutoFit/>
          </a:bodyPr>
          <a:lstStyle/>
          <a:p>
            <a:pPr marL="0" marR="0" lvl="0" indent="0" algn="ctr"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MEDIOLA (</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olaparib</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durva</a:t>
            </a:r>
            <a:endPar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804084" rtl="0" eaLnBrk="1" fontAlgn="auto" latinLnBrk="0" hangingPunct="1">
              <a:lnSpc>
                <a:spcPct val="100000"/>
              </a:lnSpc>
              <a:spcBef>
                <a:spcPts val="0"/>
              </a:spcBef>
              <a:spcAft>
                <a:spcPts val="0"/>
              </a:spcAft>
              <a:buClrTx/>
              <a:buSzTx/>
              <a:buFontTx/>
              <a:buNone/>
              <a:tabLst/>
              <a:defRPr/>
            </a:pP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    or </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olaparib</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durva</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1406" b="0" i="0" u="none" strike="noStrike" kern="1200" cap="none" spc="0" normalizeH="0" baseline="0" noProof="0" dirty="0" err="1">
                <a:ln>
                  <a:noFill/>
                </a:ln>
                <a:solidFill>
                  <a:prstClr val="black"/>
                </a:solidFill>
                <a:effectLst/>
                <a:uLnTx/>
                <a:uFillTx/>
                <a:latin typeface="Calibri" panose="020F0502020204030204"/>
                <a:ea typeface="+mn-ea"/>
                <a:cs typeface="+mn-cs"/>
              </a:rPr>
              <a:t>bev</a:t>
            </a:r>
            <a:r>
              <a:rPr kumimoji="0" lang="en-US" sz="1406"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33" name="TextBox 32">
            <a:extLst>
              <a:ext uri="{FF2B5EF4-FFF2-40B4-BE49-F238E27FC236}">
                <a16:creationId xmlns:a16="http://schemas.microsoft.com/office/drawing/2014/main" id="{08A47F60-3C6F-4E63-8912-C7328F1FA539}"/>
              </a:ext>
            </a:extLst>
          </p:cNvPr>
          <p:cNvSpPr txBox="1"/>
          <p:nvPr/>
        </p:nvSpPr>
        <p:spPr>
          <a:xfrm>
            <a:off x="8398533" y="3217921"/>
            <a:ext cx="757014" cy="281744"/>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231"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XXX</a:t>
            </a:r>
          </a:p>
        </p:txBody>
      </p:sp>
      <p:sp>
        <p:nvSpPr>
          <p:cNvPr id="34" name="TextBox 33">
            <a:extLst>
              <a:ext uri="{FF2B5EF4-FFF2-40B4-BE49-F238E27FC236}">
                <a16:creationId xmlns:a16="http://schemas.microsoft.com/office/drawing/2014/main" id="{4D202787-A8AC-4A5D-803A-487D51A64A02}"/>
              </a:ext>
            </a:extLst>
          </p:cNvPr>
          <p:cNvSpPr txBox="1"/>
          <p:nvPr/>
        </p:nvSpPr>
        <p:spPr>
          <a:xfrm>
            <a:off x="6253862" y="4058868"/>
            <a:ext cx="757014" cy="307777"/>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l-GR" sz="1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 ≠</a:t>
            </a:r>
            <a:endParaRPr kumimoji="0" lang="en-US" sz="1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40" name="TextBox 39">
            <a:extLst>
              <a:ext uri="{FF2B5EF4-FFF2-40B4-BE49-F238E27FC236}">
                <a16:creationId xmlns:a16="http://schemas.microsoft.com/office/drawing/2014/main" id="{1EABA846-87D8-415F-B59E-B2D8F76EF4EF}"/>
              </a:ext>
            </a:extLst>
          </p:cNvPr>
          <p:cNvSpPr txBox="1"/>
          <p:nvPr/>
        </p:nvSpPr>
        <p:spPr>
          <a:xfrm>
            <a:off x="8406858" y="2993621"/>
            <a:ext cx="757014" cy="281744"/>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231"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XXX</a:t>
            </a:r>
          </a:p>
        </p:txBody>
      </p:sp>
      <p:sp>
        <p:nvSpPr>
          <p:cNvPr id="37" name="TextBox 36">
            <a:extLst>
              <a:ext uri="{FF2B5EF4-FFF2-40B4-BE49-F238E27FC236}">
                <a16:creationId xmlns:a16="http://schemas.microsoft.com/office/drawing/2014/main" id="{4E21BF66-362C-4C68-8608-10CADA753CE8}"/>
              </a:ext>
            </a:extLst>
          </p:cNvPr>
          <p:cNvSpPr txBox="1"/>
          <p:nvPr/>
        </p:nvSpPr>
        <p:spPr>
          <a:xfrm>
            <a:off x="8565023" y="3439472"/>
            <a:ext cx="757014" cy="281744"/>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231"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XXX</a:t>
            </a:r>
          </a:p>
        </p:txBody>
      </p:sp>
      <p:sp>
        <p:nvSpPr>
          <p:cNvPr id="42" name="TextBox 41">
            <a:extLst>
              <a:ext uri="{FF2B5EF4-FFF2-40B4-BE49-F238E27FC236}">
                <a16:creationId xmlns:a16="http://schemas.microsoft.com/office/drawing/2014/main" id="{748D4A04-D98B-4340-AFC3-C53A32454B5D}"/>
              </a:ext>
            </a:extLst>
          </p:cNvPr>
          <p:cNvSpPr txBox="1"/>
          <p:nvPr/>
        </p:nvSpPr>
        <p:spPr>
          <a:xfrm>
            <a:off x="689267" y="574295"/>
            <a:ext cx="1453924" cy="369332"/>
          </a:xfrm>
          <a:prstGeom prst="rect">
            <a:avLst/>
          </a:prstGeom>
          <a:noFill/>
        </p:spPr>
        <p:txBody>
          <a:bodyPr wrap="non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highlight>
                  <a:srgbClr val="C0C0C0"/>
                </a:highlight>
                <a:uLnTx/>
                <a:uFillTx/>
                <a:latin typeface="Calibri" panose="020F0502020204030204"/>
                <a:ea typeface="+mn-ea"/>
                <a:cs typeface="+mn-cs"/>
              </a:rPr>
              <a:t>FDA Approval</a:t>
            </a:r>
          </a:p>
        </p:txBody>
      </p:sp>
      <p:sp>
        <p:nvSpPr>
          <p:cNvPr id="43" name="TextBox 42">
            <a:extLst>
              <a:ext uri="{FF2B5EF4-FFF2-40B4-BE49-F238E27FC236}">
                <a16:creationId xmlns:a16="http://schemas.microsoft.com/office/drawing/2014/main" id="{C0A4B747-F6CC-49BE-934C-9C42AC8613B3}"/>
              </a:ext>
            </a:extLst>
          </p:cNvPr>
          <p:cNvSpPr txBox="1"/>
          <p:nvPr/>
        </p:nvSpPr>
        <p:spPr>
          <a:xfrm>
            <a:off x="158568" y="5214099"/>
            <a:ext cx="5690072" cy="1492716"/>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rPr>
              <a:t>XXX </a:t>
            </a: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rPr>
              <a:t>Withdrawal of FDA approval:</a:t>
            </a:r>
            <a:endParaRPr kumimoji="0" lang="en-US" sz="1300" b="0" i="0"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endParaRP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30000" noProof="0" dirty="0">
                <a:ln>
                  <a:noFill/>
                </a:ln>
                <a:solidFill>
                  <a:prstClr val="black"/>
                </a:solidFill>
                <a:effectLst/>
                <a:uLnTx/>
                <a:uFillTx/>
                <a:latin typeface="Calibri" panose="020F0502020204030204"/>
                <a:ea typeface="+mn-ea"/>
                <a:cs typeface="+mn-cs"/>
              </a:rPr>
              <a:t>#</a:t>
            </a: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rPr>
              <a:t>Inferior OS in ARIEL4, rucaparib withdrawal by company (6/10/22)</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30000" noProof="0" dirty="0">
                <a:ln>
                  <a:noFill/>
                </a:ln>
                <a:solidFill>
                  <a:prstClr val="black"/>
                </a:solidFill>
                <a:effectLst/>
                <a:uLnTx/>
                <a:uFillTx/>
                <a:latin typeface="Calibri" panose="020F0502020204030204"/>
                <a:ea typeface="+mn-ea"/>
                <a:cs typeface="+mn-cs"/>
              </a:rPr>
              <a:t>¥</a:t>
            </a: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rPr>
              <a:t>SOLO-3 Inferior OS, </a:t>
            </a:r>
            <a:r>
              <a:rPr kumimoji="0" lang="en-US" sz="1300" b="0" i="0" u="none" strike="noStrike" kern="1200" cap="none" spc="0" normalizeH="0" baseline="0" noProof="0" dirty="0" err="1">
                <a:ln>
                  <a:noFill/>
                </a:ln>
                <a:solidFill>
                  <a:prstClr val="black"/>
                </a:solidFill>
                <a:effectLst/>
                <a:uLnTx/>
                <a:uFillTx/>
                <a:latin typeface="Calibri" panose="020F0502020204030204"/>
                <a:ea typeface="+mn-ea"/>
                <a:cs typeface="+mn-cs"/>
              </a:rPr>
              <a:t>olaparib</a:t>
            </a: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rPr>
              <a:t> withdrawal by company (8/26/22)</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rPr>
              <a:t>      -Company requiring reconsent for SOLO-3, Study 42 and LIGHT</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30000" noProof="0" dirty="0">
                <a:ln>
                  <a:noFill/>
                </a:ln>
                <a:solidFill>
                  <a:prstClr val="black"/>
                </a:solidFill>
                <a:effectLst/>
                <a:uLnTx/>
                <a:uFillTx/>
                <a:latin typeface="Calibri" panose="020F0502020204030204"/>
                <a:ea typeface="+mn-ea"/>
                <a:cs typeface="+mn-cs"/>
              </a:rPr>
              <a:t>¤</a:t>
            </a: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rPr>
              <a:t>QUADRA single arm w/o comparator, niraparib withdrawal by company: (9/6/22)</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rPr>
              <a:t>XXX </a:t>
            </a: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rPr>
              <a:t>NCCN Change from Category 2A to Category 3</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8/25/2022 ASCO Guidelines Update: </a:t>
            </a:r>
            <a:r>
              <a:rPr kumimoji="0" lang="en-US" sz="1300" b="0" i="0" u="none" strike="noStrike" kern="1200" cap="none" spc="0" normalizeH="0" baseline="0" noProof="0" dirty="0" err="1">
                <a:ln>
                  <a:noFill/>
                </a:ln>
                <a:solidFill>
                  <a:prstClr val="black"/>
                </a:solidFill>
                <a:effectLst/>
                <a:uLnTx/>
                <a:uFillTx/>
                <a:latin typeface="Calibri" panose="020F0502020204030204"/>
                <a:ea typeface="+mn-ea"/>
                <a:cs typeface="Arial" panose="020B0604020202020204" pitchFamily="34" charset="0"/>
              </a:rPr>
              <a:t>PARPi</a:t>
            </a: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Calibri" panose="020F0502020204030204"/>
                <a:ea typeface="+mn-ea"/>
                <a:cs typeface="Arial" panose="020B0604020202020204" pitchFamily="34" charset="0"/>
              </a:rPr>
              <a:t>monoRx</a:t>
            </a:r>
            <a:r>
              <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should not be offered</a:t>
            </a:r>
          </a:p>
        </p:txBody>
      </p:sp>
      <p:sp>
        <p:nvSpPr>
          <p:cNvPr id="44" name="Rectangle 54">
            <a:extLst>
              <a:ext uri="{FF2B5EF4-FFF2-40B4-BE49-F238E27FC236}">
                <a16:creationId xmlns:a16="http://schemas.microsoft.com/office/drawing/2014/main" id="{5706D97C-C330-4149-A68E-F81ABB4AD05A}"/>
              </a:ext>
            </a:extLst>
          </p:cNvPr>
          <p:cNvSpPr>
            <a:spLocks noChangeArrowheads="1"/>
          </p:cNvSpPr>
          <p:nvPr/>
        </p:nvSpPr>
        <p:spPr bwMode="auto">
          <a:xfrm>
            <a:off x="152400" y="5257800"/>
            <a:ext cx="5644889" cy="1553378"/>
          </a:xfrm>
          <a:prstGeom prst="rect">
            <a:avLst/>
          </a:prstGeom>
          <a:noFill/>
          <a:ln w="4445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4267"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 name="Rectangle 54">
            <a:extLst>
              <a:ext uri="{FF2B5EF4-FFF2-40B4-BE49-F238E27FC236}">
                <a16:creationId xmlns:a16="http://schemas.microsoft.com/office/drawing/2014/main" id="{64C740C4-7B59-4E1C-A3C6-006653421E5B}"/>
              </a:ext>
            </a:extLst>
          </p:cNvPr>
          <p:cNvSpPr>
            <a:spLocks noChangeArrowheads="1"/>
          </p:cNvSpPr>
          <p:nvPr/>
        </p:nvSpPr>
        <p:spPr bwMode="auto">
          <a:xfrm>
            <a:off x="5946470" y="5601517"/>
            <a:ext cx="6086962" cy="1193724"/>
          </a:xfrm>
          <a:prstGeom prst="rect">
            <a:avLst/>
          </a:prstGeom>
          <a:noFill/>
          <a:ln w="4445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4267"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 name="TextBox 45">
            <a:extLst>
              <a:ext uri="{FF2B5EF4-FFF2-40B4-BE49-F238E27FC236}">
                <a16:creationId xmlns:a16="http://schemas.microsoft.com/office/drawing/2014/main" id="{AB173410-81CA-4AD0-BF5E-90972113A13E}"/>
              </a:ext>
            </a:extLst>
          </p:cNvPr>
          <p:cNvSpPr txBox="1"/>
          <p:nvPr/>
        </p:nvSpPr>
        <p:spPr>
          <a:xfrm>
            <a:off x="5946470" y="5576229"/>
            <a:ext cx="6086962" cy="1169551"/>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30000" noProof="0" dirty="0">
                <a:ln>
                  <a:noFill/>
                </a:ln>
                <a:solidFill>
                  <a:prstClr val="black"/>
                </a:solidFill>
                <a:effectLst/>
                <a:uLnTx/>
                <a:uFillTx/>
                <a:latin typeface="Calibri" panose="020F0502020204030204"/>
                <a:ea typeface="+mn-ea"/>
                <a:cs typeface="+mn-cs"/>
              </a:rPr>
              <a:t>@</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Notice of Inferior OS from NOVA trial (5/2022)</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l-GR" sz="1400" b="1" i="0"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rPr>
              <a:t>Δ Δ Δ</a:t>
            </a:r>
            <a:r>
              <a:rPr kumimoji="0" lang="en-US" sz="1400" b="1" i="0"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rPr>
              <a:t>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11/2022 rucaparib FDA approval restricted to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BRCAmut</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(g/s) patients only</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l-GR" sz="1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 ≠</a:t>
            </a:r>
            <a:r>
              <a:rPr kumimoji="0" lang="en-US" sz="1400" b="1" i="0"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rPr>
              <a:t>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12/2022 niraparib FDA approval restricted to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gBRCAmut</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patients only</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 +</a:t>
            </a: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rPr>
              <a:t>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6</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/2025 niraparib FDA approval restricted to HRD or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BRCAmut</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patients only</a:t>
            </a:r>
          </a:p>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 #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9/12/2023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olaparib</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FDA approval restricted to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BRCAmut</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(g/s) patients only</a:t>
            </a:r>
          </a:p>
        </p:txBody>
      </p:sp>
      <p:sp>
        <p:nvSpPr>
          <p:cNvPr id="39" name="TextBox 38">
            <a:extLst>
              <a:ext uri="{FF2B5EF4-FFF2-40B4-BE49-F238E27FC236}">
                <a16:creationId xmlns:a16="http://schemas.microsoft.com/office/drawing/2014/main" id="{1C0EFFCA-A90C-4A26-8C13-3244752807FC}"/>
              </a:ext>
            </a:extLst>
          </p:cNvPr>
          <p:cNvSpPr txBox="1"/>
          <p:nvPr/>
        </p:nvSpPr>
        <p:spPr>
          <a:xfrm>
            <a:off x="6248400" y="4264223"/>
            <a:ext cx="757014" cy="307777"/>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l-GR" sz="1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Δ Δ Δ</a:t>
            </a:r>
            <a:endParaRPr kumimoji="0" lang="en-US" sz="1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41" name="Rectangle 54">
            <a:extLst>
              <a:ext uri="{FF2B5EF4-FFF2-40B4-BE49-F238E27FC236}">
                <a16:creationId xmlns:a16="http://schemas.microsoft.com/office/drawing/2014/main" id="{ED91CBA3-1931-409D-A13B-77AE69F560DE}"/>
              </a:ext>
            </a:extLst>
          </p:cNvPr>
          <p:cNvSpPr>
            <a:spLocks noChangeArrowheads="1"/>
          </p:cNvSpPr>
          <p:nvPr/>
        </p:nvSpPr>
        <p:spPr bwMode="auto">
          <a:xfrm>
            <a:off x="4865948" y="3820740"/>
            <a:ext cx="1998351" cy="728358"/>
          </a:xfrm>
          <a:prstGeom prst="rect">
            <a:avLst/>
          </a:prstGeom>
          <a:noFill/>
          <a:ln w="38100" algn="ctr">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428671" rtl="0" eaLnBrk="0" fontAlgn="base" latinLnBrk="0" hangingPunct="0">
              <a:lnSpc>
                <a:spcPct val="100000"/>
              </a:lnSpc>
              <a:spcBef>
                <a:spcPct val="0"/>
              </a:spcBef>
              <a:spcAft>
                <a:spcPct val="0"/>
              </a:spcAft>
              <a:buClrTx/>
              <a:buSzTx/>
              <a:buFontTx/>
              <a:buNone/>
              <a:tabLst/>
              <a:defRPr/>
            </a:pPr>
            <a:endParaRPr kumimoji="0" lang="en-US" altLang="en-US" sz="938"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cxnSp>
        <p:nvCxnSpPr>
          <p:cNvPr id="47" name="Straight Arrow Connector 46">
            <a:extLst>
              <a:ext uri="{FF2B5EF4-FFF2-40B4-BE49-F238E27FC236}">
                <a16:creationId xmlns:a16="http://schemas.microsoft.com/office/drawing/2014/main" id="{01B1B5A4-2202-45EB-AC13-980D8DF90D1B}"/>
              </a:ext>
            </a:extLst>
          </p:cNvPr>
          <p:cNvCxnSpPr>
            <a:cxnSpLocks/>
          </p:cNvCxnSpPr>
          <p:nvPr/>
        </p:nvCxnSpPr>
        <p:spPr>
          <a:xfrm flipV="1">
            <a:off x="5827055" y="3188858"/>
            <a:ext cx="0" cy="636175"/>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9A8EFA8D-C66D-4B6C-BCA8-460E7A7C88D5}"/>
              </a:ext>
            </a:extLst>
          </p:cNvPr>
          <p:cNvSpPr txBox="1"/>
          <p:nvPr/>
        </p:nvSpPr>
        <p:spPr>
          <a:xfrm>
            <a:off x="6248400" y="3810000"/>
            <a:ext cx="757014" cy="307777"/>
          </a:xfrm>
          <a:prstGeom prst="rect">
            <a:avLst/>
          </a:prstGeom>
          <a:noFill/>
        </p:spPr>
        <p:txBody>
          <a:bodyPr wrap="square" rtlCol="0">
            <a:spAutoFit/>
          </a:bodyPr>
          <a:lstStyle/>
          <a:p>
            <a:pPr marL="0" marR="0" lvl="0" indent="0" algn="l" defTabSz="8040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 #</a:t>
            </a:r>
          </a:p>
        </p:txBody>
      </p:sp>
      <p:cxnSp>
        <p:nvCxnSpPr>
          <p:cNvPr id="49" name="Straight Arrow Connector 48">
            <a:extLst>
              <a:ext uri="{FF2B5EF4-FFF2-40B4-BE49-F238E27FC236}">
                <a16:creationId xmlns:a16="http://schemas.microsoft.com/office/drawing/2014/main" id="{EB835D88-4928-43BE-B883-886356186D0E}"/>
              </a:ext>
            </a:extLst>
          </p:cNvPr>
          <p:cNvCxnSpPr>
            <a:cxnSpLocks/>
          </p:cNvCxnSpPr>
          <p:nvPr/>
        </p:nvCxnSpPr>
        <p:spPr>
          <a:xfrm flipV="1">
            <a:off x="4419600" y="3188858"/>
            <a:ext cx="0" cy="1075365"/>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54">
            <a:extLst>
              <a:ext uri="{FF2B5EF4-FFF2-40B4-BE49-F238E27FC236}">
                <a16:creationId xmlns:a16="http://schemas.microsoft.com/office/drawing/2014/main" id="{B6980DFC-AB7B-41C5-99EE-77FDB71BA4A7}"/>
              </a:ext>
            </a:extLst>
          </p:cNvPr>
          <p:cNvSpPr>
            <a:spLocks noChangeArrowheads="1"/>
          </p:cNvSpPr>
          <p:nvPr/>
        </p:nvSpPr>
        <p:spPr bwMode="auto">
          <a:xfrm>
            <a:off x="2514600" y="4286448"/>
            <a:ext cx="2132979" cy="258368"/>
          </a:xfrm>
          <a:prstGeom prst="rect">
            <a:avLst/>
          </a:prstGeom>
          <a:noFill/>
          <a:ln w="38100" algn="ctr">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428671" rtl="0" eaLnBrk="0" fontAlgn="base" latinLnBrk="0" hangingPunct="0">
              <a:lnSpc>
                <a:spcPct val="100000"/>
              </a:lnSpc>
              <a:spcBef>
                <a:spcPct val="0"/>
              </a:spcBef>
              <a:spcAft>
                <a:spcPct val="0"/>
              </a:spcAft>
              <a:buClrTx/>
              <a:buSzTx/>
              <a:buFontTx/>
              <a:buNone/>
              <a:tabLst/>
              <a:defRPr/>
            </a:pPr>
            <a:endParaRPr kumimoji="0" lang="en-US" altLang="en-US" sz="938"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B43B15CB-F271-975B-48E5-F9A8849D82A7}"/>
              </a:ext>
            </a:extLst>
          </p:cNvPr>
          <p:cNvSpPr txBox="1"/>
          <p:nvPr/>
        </p:nvSpPr>
        <p:spPr>
          <a:xfrm>
            <a:off x="8840979" y="-16732"/>
            <a:ext cx="3434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Courtesy of Deborah K Armstrong, MD </a:t>
            </a:r>
          </a:p>
        </p:txBody>
      </p:sp>
    </p:spTree>
    <p:extLst>
      <p:ext uri="{BB962C8B-B14F-4D97-AF65-F5344CB8AC3E}">
        <p14:creationId xmlns:p14="http://schemas.microsoft.com/office/powerpoint/2010/main" val="40443714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nvPr>
        </p:nvGraphicFramePr>
        <p:xfrm>
          <a:off x="304800" y="650671"/>
          <a:ext cx="10265925" cy="5750129"/>
        </p:xfrm>
        <a:graphic>
          <a:graphicData uri="http://schemas.openxmlformats.org/drawingml/2006/table">
            <a:tbl>
              <a:tblPr firstRow="1" bandRow="1">
                <a:tableStyleId>{2D5ABB26-0587-4C30-8999-92F81FD0307C}</a:tableStyleId>
              </a:tblPr>
              <a:tblGrid>
                <a:gridCol w="1828800">
                  <a:extLst>
                    <a:ext uri="{9D8B030D-6E8A-4147-A177-3AD203B41FA5}">
                      <a16:colId xmlns:a16="http://schemas.microsoft.com/office/drawing/2014/main" val="459264233"/>
                    </a:ext>
                  </a:extLst>
                </a:gridCol>
                <a:gridCol w="1143000">
                  <a:extLst>
                    <a:ext uri="{9D8B030D-6E8A-4147-A177-3AD203B41FA5}">
                      <a16:colId xmlns:a16="http://schemas.microsoft.com/office/drawing/2014/main" val="522216183"/>
                    </a:ext>
                  </a:extLst>
                </a:gridCol>
                <a:gridCol w="1295400">
                  <a:extLst>
                    <a:ext uri="{9D8B030D-6E8A-4147-A177-3AD203B41FA5}">
                      <a16:colId xmlns:a16="http://schemas.microsoft.com/office/drawing/2014/main" val="3526620999"/>
                    </a:ext>
                  </a:extLst>
                </a:gridCol>
                <a:gridCol w="2417325">
                  <a:extLst>
                    <a:ext uri="{9D8B030D-6E8A-4147-A177-3AD203B41FA5}">
                      <a16:colId xmlns:a16="http://schemas.microsoft.com/office/drawing/2014/main" val="2194250338"/>
                    </a:ext>
                  </a:extLst>
                </a:gridCol>
                <a:gridCol w="1621276">
                  <a:extLst>
                    <a:ext uri="{9D8B030D-6E8A-4147-A177-3AD203B41FA5}">
                      <a16:colId xmlns:a16="http://schemas.microsoft.com/office/drawing/2014/main" val="648731678"/>
                    </a:ext>
                  </a:extLst>
                </a:gridCol>
                <a:gridCol w="1960124">
                  <a:extLst>
                    <a:ext uri="{9D8B030D-6E8A-4147-A177-3AD203B41FA5}">
                      <a16:colId xmlns:a16="http://schemas.microsoft.com/office/drawing/2014/main" val="2920401657"/>
                    </a:ext>
                  </a:extLst>
                </a:gridCol>
              </a:tblGrid>
              <a:tr h="309723">
                <a:tc>
                  <a:txBody>
                    <a:bodyPr/>
                    <a:lstStyle/>
                    <a:p>
                      <a:endParaRPr lang="en-US" sz="1600" b="1" dirty="0"/>
                    </a:p>
                  </a:txBody>
                  <a:tcPr marL="68580" marR="68580" marT="34290" marB="34290">
                    <a:lnT w="19050" cap="flat" cmpd="sng" algn="ctr">
                      <a:solidFill>
                        <a:schemeClr val="tx1"/>
                      </a:solidFill>
                      <a:prstDash val="solid"/>
                      <a:round/>
                      <a:headEnd type="none" w="med" len="med"/>
                      <a:tailEnd type="none" w="med" len="med"/>
                    </a:lnT>
                  </a:tcPr>
                </a:tc>
                <a:tc>
                  <a:txBody>
                    <a:bodyPr/>
                    <a:lstStyle/>
                    <a:p>
                      <a:endParaRPr lang="en-US" sz="1600" b="1" dirty="0"/>
                    </a:p>
                  </a:txBody>
                  <a:tcPr marL="68580" marR="68580" marT="34290" marB="34290">
                    <a:lnT w="19050" cap="flat" cmpd="sng" algn="ctr">
                      <a:solidFill>
                        <a:schemeClr val="tx1"/>
                      </a:solidFill>
                      <a:prstDash val="solid"/>
                      <a:round/>
                      <a:headEnd type="none" w="med" len="med"/>
                      <a:tailEnd type="none" w="med" len="med"/>
                    </a:lnT>
                  </a:tcPr>
                </a:tc>
                <a:tc>
                  <a:txBody>
                    <a:bodyPr/>
                    <a:lstStyle/>
                    <a:p>
                      <a:endParaRPr lang="en-US" sz="1600" b="1" dirty="0"/>
                    </a:p>
                  </a:txBody>
                  <a:tcPr marL="68580" marR="68580" marT="34290" marB="34290">
                    <a:lnT w="19050" cap="flat" cmpd="sng" algn="ctr">
                      <a:solidFill>
                        <a:schemeClr val="tx1"/>
                      </a:solidFill>
                      <a:prstDash val="solid"/>
                      <a:round/>
                      <a:headEnd type="none" w="med" len="med"/>
                      <a:tailEnd type="none" w="med" len="med"/>
                    </a:lnT>
                  </a:tcPr>
                </a:tc>
                <a:tc>
                  <a:txBody>
                    <a:bodyPr/>
                    <a:lstStyle/>
                    <a:p>
                      <a:r>
                        <a:rPr lang="en-US" sz="1600" b="1" dirty="0" err="1"/>
                        <a:t>PARPi</a:t>
                      </a:r>
                      <a:r>
                        <a:rPr lang="en-US" sz="1600" b="1" baseline="0" dirty="0"/>
                        <a:t> </a:t>
                      </a:r>
                      <a:endParaRPr lang="en-US" sz="1600" b="1" dirty="0"/>
                    </a:p>
                  </a:txBody>
                  <a:tcPr marL="68580" marR="68580" marT="34290" marB="34290">
                    <a:lnT w="19050" cap="flat" cmpd="sng" algn="ctr">
                      <a:solidFill>
                        <a:schemeClr val="tx1"/>
                      </a:solidFill>
                      <a:prstDash val="solid"/>
                      <a:round/>
                      <a:headEnd type="none" w="med" len="med"/>
                      <a:tailEnd type="none" w="med" len="med"/>
                    </a:lnT>
                  </a:tcPr>
                </a:tc>
                <a:tc gridSpan="2">
                  <a:txBody>
                    <a:bodyPr/>
                    <a:lstStyle/>
                    <a:p>
                      <a:pPr algn="ctr"/>
                      <a:r>
                        <a:rPr lang="en-US" sz="1600" b="1" dirty="0"/>
                        <a:t>MDS/AML</a:t>
                      </a:r>
                      <a:r>
                        <a:rPr lang="en-US" sz="1600" b="1" baseline="0" dirty="0"/>
                        <a:t> Events by arm</a:t>
                      </a:r>
                      <a:endParaRPr lang="en-US" sz="1600" b="1" dirty="0"/>
                    </a:p>
                  </a:txBody>
                  <a:tcPr marL="68580" marR="68580" marT="34290" marB="34290">
                    <a:lnT w="19050" cap="flat" cmpd="sng" algn="ctr">
                      <a:solidFill>
                        <a:schemeClr val="tx1"/>
                      </a:solidFill>
                      <a:prstDash val="solid"/>
                      <a:round/>
                      <a:headEnd type="none" w="med" len="med"/>
                      <a:tailEnd type="none" w="med" len="med"/>
                    </a:lnT>
                  </a:tcPr>
                </a:tc>
                <a:tc hMerge="1">
                  <a:txBody>
                    <a:bodyPr/>
                    <a:lstStyle/>
                    <a:p>
                      <a:endParaRPr lang="en-US" dirty="0"/>
                    </a:p>
                  </a:txBody>
                  <a:tcPr/>
                </a:tc>
                <a:extLst>
                  <a:ext uri="{0D108BD9-81ED-4DB2-BD59-A6C34878D82A}">
                    <a16:rowId xmlns:a16="http://schemas.microsoft.com/office/drawing/2014/main" val="3468154188"/>
                  </a:ext>
                </a:extLst>
              </a:tr>
              <a:tr h="305464">
                <a:tc>
                  <a:txBody>
                    <a:bodyPr/>
                    <a:lstStyle/>
                    <a:p>
                      <a:r>
                        <a:rPr lang="en-US" sz="1600" b="1" dirty="0"/>
                        <a:t>Trial</a:t>
                      </a:r>
                    </a:p>
                  </a:txBody>
                  <a:tcPr marL="68580" marR="68580" marT="34290" marB="34290">
                    <a:lnB w="19050" cap="flat" cmpd="sng" algn="ctr">
                      <a:solidFill>
                        <a:schemeClr val="tx1"/>
                      </a:solidFill>
                      <a:prstDash val="solid"/>
                      <a:round/>
                      <a:headEnd type="none" w="med" len="med"/>
                      <a:tailEnd type="none" w="med" len="med"/>
                    </a:lnB>
                  </a:tcPr>
                </a:tc>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lang="en-US" sz="1600" b="1" baseline="0" dirty="0"/>
                        <a:t>Setting</a:t>
                      </a:r>
                      <a:endParaRPr lang="en-US" sz="1600" b="1" dirty="0"/>
                    </a:p>
                  </a:txBody>
                  <a:tcPr marL="68580" marR="68580" marT="34290" marB="34290">
                    <a:lnB w="19050" cap="flat" cmpd="sng" algn="ctr">
                      <a:solidFill>
                        <a:schemeClr val="tx1"/>
                      </a:solidFill>
                      <a:prstDash val="solid"/>
                      <a:round/>
                      <a:headEnd type="none" w="med" len="med"/>
                      <a:tailEnd type="none" w="med" len="med"/>
                    </a:lnB>
                  </a:tcPr>
                </a:tc>
                <a:tc>
                  <a:txBody>
                    <a:bodyPr/>
                    <a:lstStyle/>
                    <a:p>
                      <a:r>
                        <a:rPr lang="en-US" sz="1600" b="1" dirty="0"/>
                        <a:t>Agent</a:t>
                      </a:r>
                    </a:p>
                  </a:txBody>
                  <a:tcPr marL="68580" marR="68580" marT="34290" marB="34290">
                    <a:lnB w="19050" cap="flat" cmpd="sng" algn="ctr">
                      <a:solidFill>
                        <a:schemeClr val="tx1"/>
                      </a:solidFill>
                      <a:prstDash val="solid"/>
                      <a:round/>
                      <a:headEnd type="none" w="med" len="med"/>
                      <a:tailEnd type="none" w="med" len="med"/>
                    </a:lnB>
                  </a:tcPr>
                </a:tc>
                <a:tc>
                  <a:txBody>
                    <a:bodyPr/>
                    <a:lstStyle/>
                    <a:p>
                      <a:r>
                        <a:rPr lang="en-US" sz="1600" b="1" dirty="0"/>
                        <a:t>Duration</a:t>
                      </a:r>
                    </a:p>
                  </a:txBody>
                  <a:tcPr marL="68580" marR="68580" marT="34290" marB="34290">
                    <a:lnB w="19050" cap="flat" cmpd="sng" algn="ctr">
                      <a:solidFill>
                        <a:schemeClr val="tx1"/>
                      </a:solidFill>
                      <a:prstDash val="solid"/>
                      <a:round/>
                      <a:headEnd type="none" w="med" len="med"/>
                      <a:tailEnd type="none" w="med" len="med"/>
                    </a:lnB>
                  </a:tcPr>
                </a:tc>
                <a:tc>
                  <a:txBody>
                    <a:bodyPr/>
                    <a:lstStyle/>
                    <a:p>
                      <a:pPr algn="ctr"/>
                      <a:r>
                        <a:rPr lang="en-US" sz="1600" b="1" dirty="0" err="1"/>
                        <a:t>PARPi</a:t>
                      </a:r>
                      <a:r>
                        <a:rPr lang="en-US" sz="1600" b="1" dirty="0"/>
                        <a:t>, n</a:t>
                      </a:r>
                      <a:r>
                        <a:rPr lang="en-US" sz="1600" b="1" baseline="0" dirty="0"/>
                        <a:t> (%)</a:t>
                      </a:r>
                      <a:endParaRPr lang="en-US" sz="1600" b="1" dirty="0"/>
                    </a:p>
                  </a:txBody>
                  <a:tcPr marL="68580" marR="68580" marT="34290" marB="34290">
                    <a:lnB w="19050" cap="flat" cmpd="sng" algn="ctr">
                      <a:solidFill>
                        <a:schemeClr val="tx1"/>
                      </a:solidFill>
                      <a:prstDash val="solid"/>
                      <a:round/>
                      <a:headEnd type="none" w="med" len="med"/>
                      <a:tailEnd type="none" w="med" len="med"/>
                    </a:lnB>
                  </a:tcPr>
                </a:tc>
                <a:tc>
                  <a:txBody>
                    <a:bodyPr/>
                    <a:lstStyle/>
                    <a:p>
                      <a:pPr algn="ctr"/>
                      <a:r>
                        <a:rPr lang="en-US" sz="1600" b="1" dirty="0"/>
                        <a:t>Comparator</a:t>
                      </a:r>
                      <a:r>
                        <a:rPr lang="en-US" sz="1600" b="1" baseline="0" dirty="0"/>
                        <a:t>, n (%)</a:t>
                      </a:r>
                      <a:endParaRPr lang="en-US" sz="1600" b="1" dirty="0"/>
                    </a:p>
                  </a:txBody>
                  <a:tcPr marL="68580" marR="68580" marT="34290" marB="34290">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92311666"/>
                  </a:ext>
                </a:extLst>
              </a:tr>
              <a:tr h="133262">
                <a:tc>
                  <a:txBody>
                    <a:bodyPr/>
                    <a:lstStyle/>
                    <a:p>
                      <a:r>
                        <a:rPr lang="en-US" sz="1600" b="1" dirty="0"/>
                        <a:t>SOLO1</a:t>
                      </a:r>
                      <a:r>
                        <a:rPr lang="en-US" sz="1600" b="1" baseline="30000" dirty="0"/>
                        <a:t>4</a:t>
                      </a:r>
                    </a:p>
                  </a:txBody>
                  <a:tcPr marL="68580" marR="68580" marT="34290" marB="34290">
                    <a:lnT w="19050" cap="flat" cmpd="sng" algn="ctr">
                      <a:solidFill>
                        <a:schemeClr val="tx1"/>
                      </a:solidFill>
                      <a:prstDash val="solid"/>
                      <a:round/>
                      <a:headEnd type="none" w="med" len="med"/>
                      <a:tailEnd type="none" w="med" len="med"/>
                    </a:lnT>
                  </a:tcPr>
                </a:tc>
                <a:tc>
                  <a:txBody>
                    <a:bodyPr/>
                    <a:lstStyle/>
                    <a:p>
                      <a:r>
                        <a:rPr lang="en-US" sz="1600" b="1" dirty="0"/>
                        <a:t>1L </a:t>
                      </a:r>
                      <a:r>
                        <a:rPr lang="en-US" sz="1600" b="1" dirty="0" err="1"/>
                        <a:t>maint</a:t>
                      </a:r>
                      <a:endParaRPr lang="en-US" sz="1600" b="1" dirty="0"/>
                    </a:p>
                  </a:txBody>
                  <a:tcPr marL="68580" marR="68580" marT="34290" marB="34290">
                    <a:lnT w="19050" cap="flat" cmpd="sng" algn="ctr">
                      <a:solidFill>
                        <a:schemeClr val="tx1"/>
                      </a:solidFill>
                      <a:prstDash val="solid"/>
                      <a:round/>
                      <a:headEnd type="none" w="med" len="med"/>
                      <a:tailEnd type="none" w="med" len="med"/>
                    </a:lnT>
                  </a:tcPr>
                </a:tc>
                <a:tc>
                  <a:txBody>
                    <a:bodyPr/>
                    <a:lstStyle/>
                    <a:p>
                      <a:r>
                        <a:rPr lang="en-US" sz="1600" b="1" dirty="0"/>
                        <a:t>Olaparib</a:t>
                      </a:r>
                    </a:p>
                  </a:txBody>
                  <a:tcPr marL="68580" marR="68580" marT="34290" marB="34290">
                    <a:lnT w="19050" cap="flat" cmpd="sng" algn="ctr">
                      <a:solidFill>
                        <a:schemeClr val="tx1"/>
                      </a:solidFill>
                      <a:prstDash val="solid"/>
                      <a:round/>
                      <a:headEnd type="none" w="med" len="med"/>
                      <a:tailEnd type="none" w="med" len="med"/>
                    </a:lnT>
                  </a:tcPr>
                </a:tc>
                <a:tc>
                  <a:txBody>
                    <a:bodyPr/>
                    <a:lstStyle/>
                    <a:p>
                      <a:r>
                        <a:rPr lang="en-US" sz="1600" b="1" dirty="0"/>
                        <a:t>2 years</a:t>
                      </a:r>
                    </a:p>
                  </a:txBody>
                  <a:tcPr marL="68580" marR="68580" marT="34290" marB="34290">
                    <a:lnT w="19050" cap="flat" cmpd="sng" algn="ctr">
                      <a:solidFill>
                        <a:schemeClr val="tx1"/>
                      </a:solidFill>
                      <a:prstDash val="solid"/>
                      <a:round/>
                      <a:headEnd type="none" w="med" len="med"/>
                      <a:tailEnd type="none" w="med" len="med"/>
                    </a:lnT>
                  </a:tcPr>
                </a:tc>
                <a:tc>
                  <a:txBody>
                    <a:bodyPr/>
                    <a:lstStyle/>
                    <a:p>
                      <a:pPr algn="l"/>
                      <a:r>
                        <a:rPr lang="en-US" sz="1600" b="1" dirty="0"/>
                        <a:t>4/260 (1.5)</a:t>
                      </a:r>
                    </a:p>
                  </a:txBody>
                  <a:tcPr marL="68580" marR="68580" marT="34290" marB="34290">
                    <a:lnT w="19050" cap="flat" cmpd="sng" algn="ctr">
                      <a:solidFill>
                        <a:schemeClr val="tx1"/>
                      </a:solidFill>
                      <a:prstDash val="solid"/>
                      <a:round/>
                      <a:headEnd type="none" w="med" len="med"/>
                      <a:tailEnd type="none" w="med" len="med"/>
                    </a:lnT>
                  </a:tcPr>
                </a:tc>
                <a:tc>
                  <a:txBody>
                    <a:bodyPr/>
                    <a:lstStyle/>
                    <a:p>
                      <a:pPr algn="l"/>
                      <a:r>
                        <a:rPr lang="en-US" sz="1600" b="1" dirty="0"/>
                        <a:t>1/130 (0.8)</a:t>
                      </a:r>
                    </a:p>
                  </a:txBody>
                  <a:tcPr marL="68580" marR="68580" marT="34290" marB="34290">
                    <a:lnT w="1905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944920421"/>
                  </a:ext>
                </a:extLst>
              </a:tr>
              <a:tr h="156122">
                <a:tc>
                  <a:txBody>
                    <a:bodyPr/>
                    <a:lstStyle/>
                    <a:p>
                      <a:r>
                        <a:rPr lang="en-US" sz="1600" b="1" dirty="0"/>
                        <a:t>PRIMA</a:t>
                      </a:r>
                      <a:r>
                        <a:rPr lang="en-US" sz="1600" b="1" baseline="30000" dirty="0"/>
                        <a:t>6 (2019)</a:t>
                      </a:r>
                    </a:p>
                  </a:txBody>
                  <a:tcPr marL="68580" marR="68580" marT="34290" marB="34290"/>
                </a:tc>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lang="en-US" sz="1600" b="1" dirty="0"/>
                        <a:t>1L </a:t>
                      </a:r>
                      <a:r>
                        <a:rPr lang="en-US" sz="1600" b="1" dirty="0" err="1"/>
                        <a:t>maint</a:t>
                      </a:r>
                      <a:endParaRPr lang="en-US" sz="1600" b="1" dirty="0"/>
                    </a:p>
                  </a:txBody>
                  <a:tcPr marL="68580" marR="68580" marT="34290" marB="34290"/>
                </a:tc>
                <a:tc>
                  <a:txBody>
                    <a:bodyPr/>
                    <a:lstStyle/>
                    <a:p>
                      <a:r>
                        <a:rPr lang="en-US" sz="1600" b="1" dirty="0"/>
                        <a:t>Niraparib</a:t>
                      </a:r>
                    </a:p>
                  </a:txBody>
                  <a:tcPr marL="68580" marR="68580" marT="34290" marB="34290"/>
                </a:tc>
                <a:tc>
                  <a:txBody>
                    <a:bodyPr/>
                    <a:lstStyle/>
                    <a:p>
                      <a:r>
                        <a:rPr lang="en-US" sz="1600" b="1" dirty="0"/>
                        <a:t>3 years</a:t>
                      </a:r>
                    </a:p>
                  </a:txBody>
                  <a:tcPr marL="68580" marR="68580" marT="34290" marB="34290"/>
                </a:tc>
                <a:tc>
                  <a:txBody>
                    <a:bodyPr/>
                    <a:lstStyle/>
                    <a:p>
                      <a:pPr algn="l"/>
                      <a:r>
                        <a:rPr lang="en-US" sz="1600" b="1" dirty="0"/>
                        <a:t>1/484 (0.2)</a:t>
                      </a:r>
                    </a:p>
                  </a:txBody>
                  <a:tcPr marL="68580" marR="68580" marT="34290" marB="34290"/>
                </a:tc>
                <a:tc>
                  <a:txBody>
                    <a:bodyPr/>
                    <a:lstStyle/>
                    <a:p>
                      <a:pPr algn="l"/>
                      <a:r>
                        <a:rPr lang="en-US" sz="1600" b="1" dirty="0"/>
                        <a:t>0/244</a:t>
                      </a:r>
                    </a:p>
                  </a:txBody>
                  <a:tcPr marL="68580" marR="68580" marT="34290" marB="34290"/>
                </a:tc>
                <a:extLst>
                  <a:ext uri="{0D108BD9-81ED-4DB2-BD59-A6C34878D82A}">
                    <a16:rowId xmlns:a16="http://schemas.microsoft.com/office/drawing/2014/main" val="101244379"/>
                  </a:ext>
                </a:extLst>
              </a:tr>
              <a:tr h="178982">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lang="en-US" sz="1600" b="1" dirty="0"/>
                        <a:t>     PRIMA</a:t>
                      </a:r>
                      <a:r>
                        <a:rPr lang="en-US" sz="1600" b="1" baseline="30000" dirty="0"/>
                        <a:t>11 (2024)</a:t>
                      </a:r>
                    </a:p>
                  </a:txBody>
                  <a:tcPr marL="68580" marR="68580" marT="34290" marB="34290"/>
                </a:tc>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pPr algn="l"/>
                      <a:r>
                        <a:rPr lang="en-US" sz="1600" b="1" dirty="0"/>
                        <a:t>   11/484 (2.3%)</a:t>
                      </a:r>
                    </a:p>
                  </a:txBody>
                  <a:tcPr marL="68580" marR="68580" marT="34290" marB="34290"/>
                </a:tc>
                <a:tc>
                  <a:txBody>
                    <a:bodyPr/>
                    <a:lstStyle/>
                    <a:p>
                      <a:pPr algn="l"/>
                      <a:r>
                        <a:rPr lang="en-US" sz="1600" b="1" dirty="0"/>
                        <a:t>   4/244 (1.6%)</a:t>
                      </a:r>
                    </a:p>
                  </a:txBody>
                  <a:tcPr marL="68580" marR="68580" marT="34290" marB="34290"/>
                </a:tc>
                <a:extLst>
                  <a:ext uri="{0D108BD9-81ED-4DB2-BD59-A6C34878D82A}">
                    <a16:rowId xmlns:a16="http://schemas.microsoft.com/office/drawing/2014/main" val="281499004"/>
                  </a:ext>
                </a:extLst>
              </a:tr>
              <a:tr h="178982">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lang="en-US" sz="1600" b="1" baseline="0" dirty="0"/>
                        <a:t>          </a:t>
                      </a:r>
                      <a:r>
                        <a:rPr lang="en-US" sz="1600" b="1" i="1" baseline="0" dirty="0" err="1"/>
                        <a:t>BRCA</a:t>
                      </a:r>
                      <a:r>
                        <a:rPr lang="en-US" sz="1600" b="1" baseline="0" dirty="0" err="1"/>
                        <a:t>m</a:t>
                      </a:r>
                      <a:endParaRPr lang="en-US" sz="1600" b="1" baseline="0" dirty="0"/>
                    </a:p>
                  </a:txBody>
                  <a:tcPr marL="68580" marR="68580" marT="34290" marB="34290"/>
                </a:tc>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pPr algn="l"/>
                      <a:r>
                        <a:rPr lang="en-US" sz="1600" b="1" dirty="0"/>
                        <a:t>       6/142 (4%)</a:t>
                      </a:r>
                    </a:p>
                  </a:txBody>
                  <a:tcPr marL="68580" marR="68580" marT="34290" marB="34290"/>
                </a:tc>
                <a:tc>
                  <a:txBody>
                    <a:bodyPr/>
                    <a:lstStyle/>
                    <a:p>
                      <a:pPr algn="l"/>
                      <a:r>
                        <a:rPr lang="en-US" sz="1600" b="1" dirty="0"/>
                        <a:t>      1/71 (1.4%)</a:t>
                      </a:r>
                    </a:p>
                  </a:txBody>
                  <a:tcPr marL="68580" marR="68580" marT="34290" marB="34290"/>
                </a:tc>
                <a:extLst>
                  <a:ext uri="{0D108BD9-81ED-4DB2-BD59-A6C34878D82A}">
                    <a16:rowId xmlns:a16="http://schemas.microsoft.com/office/drawing/2014/main" val="168513443"/>
                  </a:ext>
                </a:extLst>
              </a:tr>
              <a:tr h="178982">
                <a:tc>
                  <a:txBody>
                    <a:bodyPr/>
                    <a:lstStyle/>
                    <a:p>
                      <a:r>
                        <a:rPr lang="en-US" sz="1600" b="1" dirty="0"/>
                        <a:t>PAOLA1</a:t>
                      </a:r>
                      <a:r>
                        <a:rPr lang="en-US" sz="1600" b="1" baseline="30000" dirty="0"/>
                        <a:t>5</a:t>
                      </a:r>
                    </a:p>
                  </a:txBody>
                  <a:tcPr marL="68580" marR="68580" marT="34290" marB="34290"/>
                </a:tc>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lang="en-US" sz="1600" b="1" dirty="0"/>
                        <a:t>1L </a:t>
                      </a:r>
                      <a:r>
                        <a:rPr lang="en-US" sz="1600" b="1" dirty="0" err="1"/>
                        <a:t>maint</a:t>
                      </a:r>
                      <a:endParaRPr lang="en-US" sz="1600" b="1" dirty="0"/>
                    </a:p>
                  </a:txBody>
                  <a:tcPr marL="68580" marR="68580" marT="34290" marB="34290"/>
                </a:tc>
                <a:tc>
                  <a:txBody>
                    <a:bodyPr/>
                    <a:lstStyle/>
                    <a:p>
                      <a:r>
                        <a:rPr lang="en-US" sz="1600" b="1" dirty="0"/>
                        <a:t>Olaparib</a:t>
                      </a:r>
                    </a:p>
                  </a:txBody>
                  <a:tcPr marL="68580" marR="68580" marT="34290" marB="34290"/>
                </a:tc>
                <a:tc>
                  <a:txBody>
                    <a:bodyPr/>
                    <a:lstStyle/>
                    <a:p>
                      <a:r>
                        <a:rPr lang="en-US" sz="1600" b="1" dirty="0"/>
                        <a:t>2 years</a:t>
                      </a:r>
                    </a:p>
                  </a:txBody>
                  <a:tcPr marL="68580" marR="68580" marT="34290" marB="34290"/>
                </a:tc>
                <a:tc>
                  <a:txBody>
                    <a:bodyPr/>
                    <a:lstStyle/>
                    <a:p>
                      <a:pPr algn="l"/>
                      <a:r>
                        <a:rPr lang="en-US" sz="1600" b="1" dirty="0"/>
                        <a:t>6/535 (1)</a:t>
                      </a:r>
                    </a:p>
                  </a:txBody>
                  <a:tcPr marL="68580" marR="68580" marT="34290" marB="34290"/>
                </a:tc>
                <a:tc>
                  <a:txBody>
                    <a:bodyPr/>
                    <a:lstStyle/>
                    <a:p>
                      <a:pPr algn="l"/>
                      <a:r>
                        <a:rPr lang="en-US" sz="1600" b="1" dirty="0"/>
                        <a:t>1/267 (0.4)</a:t>
                      </a:r>
                    </a:p>
                  </a:txBody>
                  <a:tcPr marL="68580" marR="68580" marT="34290" marB="34290"/>
                </a:tc>
                <a:extLst>
                  <a:ext uri="{0D108BD9-81ED-4DB2-BD59-A6C34878D82A}">
                    <a16:rowId xmlns:a16="http://schemas.microsoft.com/office/drawing/2014/main" val="1273950601"/>
                  </a:ext>
                </a:extLst>
              </a:tr>
              <a:tr h="438989">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lang="en-US" sz="1600" b="1" dirty="0"/>
                        <a:t>ATHENA MONO</a:t>
                      </a:r>
                      <a:r>
                        <a:rPr lang="en-US" sz="1600" b="1" baseline="30000" dirty="0"/>
                        <a:t>9</a:t>
                      </a:r>
                    </a:p>
                  </a:txBody>
                  <a:tcPr marL="68580" marR="68580" marT="34290" marB="34290"/>
                </a:tc>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lang="en-US" sz="1600" b="1" dirty="0"/>
                        <a:t>1L </a:t>
                      </a:r>
                      <a:r>
                        <a:rPr lang="en-US" sz="1600" b="1" dirty="0" err="1"/>
                        <a:t>maint</a:t>
                      </a:r>
                      <a:endParaRPr lang="en-US" sz="1600" b="1" dirty="0"/>
                    </a:p>
                  </a:txBody>
                  <a:tcPr marL="68580" marR="68580" marT="34290" marB="34290"/>
                </a:tc>
                <a:tc>
                  <a:txBody>
                    <a:bodyPr/>
                    <a:lstStyle/>
                    <a:p>
                      <a:r>
                        <a:rPr lang="en-US" sz="1600" b="1" dirty="0"/>
                        <a:t>Rucaparib</a:t>
                      </a:r>
                    </a:p>
                  </a:txBody>
                  <a:tcPr marL="68580" marR="68580" marT="34290" marB="34290"/>
                </a:tc>
                <a:tc>
                  <a:txBody>
                    <a:bodyPr/>
                    <a:lstStyle/>
                    <a:p>
                      <a:r>
                        <a:rPr lang="en-US" sz="1600" b="1" dirty="0"/>
                        <a:t>2 years</a:t>
                      </a:r>
                    </a:p>
                  </a:txBody>
                  <a:tcPr marL="68580" marR="68580" marT="34290" marB="34290"/>
                </a:tc>
                <a:tc>
                  <a:txBody>
                    <a:bodyPr/>
                    <a:lstStyle/>
                    <a:p>
                      <a:pPr algn="l"/>
                      <a:r>
                        <a:rPr lang="en-US" sz="1600" b="1" dirty="0"/>
                        <a:t>2/425 (0.5)</a:t>
                      </a:r>
                    </a:p>
                  </a:txBody>
                  <a:tcPr marL="68580" marR="68580" marT="34290" marB="34290"/>
                </a:tc>
                <a:tc>
                  <a:txBody>
                    <a:bodyPr/>
                    <a:lstStyle/>
                    <a:p>
                      <a:pPr algn="l"/>
                      <a:r>
                        <a:rPr lang="en-US" sz="1600" b="1" dirty="0"/>
                        <a:t>0/110</a:t>
                      </a:r>
                    </a:p>
                  </a:txBody>
                  <a:tcPr marL="68580" marR="68580" marT="34290" marB="34290"/>
                </a:tc>
                <a:extLst>
                  <a:ext uri="{0D108BD9-81ED-4DB2-BD59-A6C34878D82A}">
                    <a16:rowId xmlns:a16="http://schemas.microsoft.com/office/drawing/2014/main" val="1053001525"/>
                  </a:ext>
                </a:extLst>
              </a:tr>
              <a:tr h="243226">
                <a:tc>
                  <a:txBody>
                    <a:bodyPr/>
                    <a:lstStyle/>
                    <a:p>
                      <a:r>
                        <a:rPr lang="en-US" sz="1600" b="1" dirty="0"/>
                        <a:t>Study19</a:t>
                      </a:r>
                      <a:r>
                        <a:rPr lang="en-US" sz="1600" b="1" baseline="30000" dirty="0"/>
                        <a:t>8</a:t>
                      </a:r>
                    </a:p>
                  </a:txBody>
                  <a:tcPr marL="68580" marR="68580" marT="34290" marB="34290"/>
                </a:tc>
                <a:tc>
                  <a:txBody>
                    <a:bodyPr/>
                    <a:lstStyle/>
                    <a:p>
                      <a:r>
                        <a:rPr lang="en-US" sz="1600" b="1" dirty="0"/>
                        <a:t>PS </a:t>
                      </a:r>
                      <a:r>
                        <a:rPr lang="en-US" sz="1600" b="1" dirty="0" err="1"/>
                        <a:t>maint</a:t>
                      </a:r>
                      <a:endParaRPr lang="en-US" sz="1600" b="1" dirty="0"/>
                    </a:p>
                  </a:txBody>
                  <a:tcPr marL="68580" marR="68580" marT="34290" marB="34290"/>
                </a:tc>
                <a:tc>
                  <a:txBody>
                    <a:bodyPr/>
                    <a:lstStyle/>
                    <a:p>
                      <a:r>
                        <a:rPr lang="en-US" sz="1600" b="1" dirty="0"/>
                        <a:t>Olaparib</a:t>
                      </a:r>
                    </a:p>
                  </a:txBody>
                  <a:tcPr marL="68580" marR="68580" marT="34290" marB="34290"/>
                </a:tc>
                <a:tc>
                  <a:txBody>
                    <a:bodyPr/>
                    <a:lstStyle/>
                    <a:p>
                      <a:r>
                        <a:rPr lang="en-US" sz="1600" b="1" dirty="0"/>
                        <a:t>UDP, 18% &gt;3yrs</a:t>
                      </a:r>
                    </a:p>
                  </a:txBody>
                  <a:tcPr marL="68580" marR="68580" marT="34290" marB="34290"/>
                </a:tc>
                <a:tc>
                  <a:txBody>
                    <a:bodyPr/>
                    <a:lstStyle/>
                    <a:p>
                      <a:pPr algn="l"/>
                      <a:r>
                        <a:rPr lang="en-US" sz="1600" b="1" dirty="0"/>
                        <a:t>2/136 (1.5)</a:t>
                      </a:r>
                    </a:p>
                  </a:txBody>
                  <a:tcPr marL="68580" marR="68580" marT="34290" marB="34290"/>
                </a:tc>
                <a:tc>
                  <a:txBody>
                    <a:bodyPr/>
                    <a:lstStyle/>
                    <a:p>
                      <a:pPr algn="l"/>
                      <a:r>
                        <a:rPr lang="en-US" sz="1600" b="1" dirty="0"/>
                        <a:t>1/129 (&lt;1)</a:t>
                      </a:r>
                    </a:p>
                  </a:txBody>
                  <a:tcPr marL="68580" marR="68580" marT="34290" marB="34290"/>
                </a:tc>
                <a:extLst>
                  <a:ext uri="{0D108BD9-81ED-4DB2-BD59-A6C34878D82A}">
                    <a16:rowId xmlns:a16="http://schemas.microsoft.com/office/drawing/2014/main" val="2505069178"/>
                  </a:ext>
                </a:extLst>
              </a:tr>
              <a:tr h="266086">
                <a:tc>
                  <a:txBody>
                    <a:bodyPr/>
                    <a:lstStyle/>
                    <a:p>
                      <a:r>
                        <a:rPr lang="en-US" sz="1600" b="1" dirty="0"/>
                        <a:t>SOLO2</a:t>
                      </a:r>
                      <a:r>
                        <a:rPr lang="en-US" sz="1600" b="1" baseline="30000" dirty="0"/>
                        <a:t>2</a:t>
                      </a:r>
                    </a:p>
                  </a:txBody>
                  <a:tcPr marL="68580" marR="68580" marT="34290" marB="34290"/>
                </a:tc>
                <a:tc>
                  <a:txBody>
                    <a:bodyPr/>
                    <a:lstStyle/>
                    <a:p>
                      <a:r>
                        <a:rPr lang="en-US" sz="1600" b="1" dirty="0"/>
                        <a:t>PS </a:t>
                      </a:r>
                      <a:r>
                        <a:rPr lang="en-US" sz="1600" b="1" dirty="0" err="1"/>
                        <a:t>maint</a:t>
                      </a:r>
                      <a:endParaRPr lang="en-US" sz="1600" b="1" dirty="0"/>
                    </a:p>
                  </a:txBody>
                  <a:tcPr marL="68580" marR="68580" marT="34290" marB="34290"/>
                </a:tc>
                <a:tc>
                  <a:txBody>
                    <a:bodyPr/>
                    <a:lstStyle/>
                    <a:p>
                      <a:r>
                        <a:rPr lang="en-US" sz="1600" b="1" dirty="0"/>
                        <a:t>Olaparib</a:t>
                      </a:r>
                    </a:p>
                  </a:txBody>
                  <a:tcPr marL="68580" marR="68580" marT="34290" marB="34290"/>
                </a:tc>
                <a:tc>
                  <a:txBody>
                    <a:bodyPr/>
                    <a:lstStyle/>
                    <a:p>
                      <a:r>
                        <a:rPr lang="en-US" sz="1600" b="1" dirty="0"/>
                        <a:t>UDP, mean 29.1 </a:t>
                      </a:r>
                      <a:r>
                        <a:rPr lang="en-US" sz="1600" b="1" dirty="0" err="1"/>
                        <a:t>mos</a:t>
                      </a:r>
                      <a:endParaRPr lang="en-US" sz="1600" b="1" dirty="0"/>
                    </a:p>
                  </a:txBody>
                  <a:tcPr marL="68580" marR="68580" marT="34290" marB="34290"/>
                </a:tc>
                <a:tc>
                  <a:txBody>
                    <a:bodyPr/>
                    <a:lstStyle/>
                    <a:p>
                      <a:pPr algn="l"/>
                      <a:r>
                        <a:rPr lang="en-US" sz="1600" b="1" dirty="0">
                          <a:highlight>
                            <a:srgbClr val="FFFF00"/>
                          </a:highlight>
                        </a:rPr>
                        <a:t>16/195 (8)</a:t>
                      </a:r>
                    </a:p>
                  </a:txBody>
                  <a:tcPr marL="68580" marR="68580" marT="34290" marB="34290"/>
                </a:tc>
                <a:tc>
                  <a:txBody>
                    <a:bodyPr/>
                    <a:lstStyle/>
                    <a:p>
                      <a:pPr algn="l"/>
                      <a:r>
                        <a:rPr lang="en-US" sz="1600" b="1" dirty="0">
                          <a:highlight>
                            <a:srgbClr val="FFFF00"/>
                          </a:highlight>
                        </a:rPr>
                        <a:t>4/99 (4)</a:t>
                      </a:r>
                    </a:p>
                  </a:txBody>
                  <a:tcPr marL="68580" marR="68580" marT="34290" marB="34290"/>
                </a:tc>
                <a:extLst>
                  <a:ext uri="{0D108BD9-81ED-4DB2-BD59-A6C34878D82A}">
                    <a16:rowId xmlns:a16="http://schemas.microsoft.com/office/drawing/2014/main" val="1875100603"/>
                  </a:ext>
                </a:extLst>
              </a:tr>
              <a:tr h="212746">
                <a:tc>
                  <a:txBody>
                    <a:bodyPr/>
                    <a:lstStyle/>
                    <a:p>
                      <a:r>
                        <a:rPr lang="en-US" sz="1600" b="1" dirty="0"/>
                        <a:t>NOVA</a:t>
                      </a:r>
                      <a:r>
                        <a:rPr lang="en-US" sz="1600" b="1" baseline="30000" dirty="0"/>
                        <a:t>3</a:t>
                      </a:r>
                    </a:p>
                  </a:txBody>
                  <a:tcPr marL="68580" marR="68580" marT="34290" marB="34290"/>
                </a:tc>
                <a:tc>
                  <a:txBody>
                    <a:bodyPr/>
                    <a:lstStyle/>
                    <a:p>
                      <a:r>
                        <a:rPr lang="en-US" sz="1600" b="1" dirty="0"/>
                        <a:t>PS </a:t>
                      </a:r>
                      <a:r>
                        <a:rPr lang="en-US" sz="1600" b="1" dirty="0" err="1"/>
                        <a:t>maint</a:t>
                      </a:r>
                      <a:endParaRPr lang="en-US" sz="1600" b="1" dirty="0"/>
                    </a:p>
                  </a:txBody>
                  <a:tcPr marL="68580" marR="68580" marT="34290" marB="34290"/>
                </a:tc>
                <a:tc>
                  <a:txBody>
                    <a:bodyPr/>
                    <a:lstStyle/>
                    <a:p>
                      <a:r>
                        <a:rPr lang="en-US" sz="1600" b="1" dirty="0"/>
                        <a:t>Niraparib</a:t>
                      </a:r>
                    </a:p>
                  </a:txBody>
                  <a:tcPr marL="68580" marR="68580" marT="34290" marB="34290"/>
                </a:tc>
                <a:tc>
                  <a:txBody>
                    <a:bodyPr/>
                    <a:lstStyle/>
                    <a:p>
                      <a:r>
                        <a:rPr lang="en-US" sz="1600" b="1" dirty="0"/>
                        <a:t>UDP</a:t>
                      </a:r>
                    </a:p>
                  </a:txBody>
                  <a:tcPr marL="68580" marR="68580" marT="34290" marB="34290"/>
                </a:tc>
                <a:tc>
                  <a:txBody>
                    <a:bodyPr/>
                    <a:lstStyle/>
                    <a:p>
                      <a:pPr algn="l"/>
                      <a:r>
                        <a:rPr lang="en-US" sz="1600" b="1" dirty="0"/>
                        <a:t>13/367 (3.5)</a:t>
                      </a:r>
                    </a:p>
                  </a:txBody>
                  <a:tcPr marL="68580" marR="68580" marT="34290" marB="34290"/>
                </a:tc>
                <a:tc>
                  <a:txBody>
                    <a:bodyPr/>
                    <a:lstStyle/>
                    <a:p>
                      <a:pPr algn="l"/>
                      <a:r>
                        <a:rPr lang="en-US" sz="1600" b="1" dirty="0"/>
                        <a:t>3/179 (1.7)</a:t>
                      </a:r>
                    </a:p>
                  </a:txBody>
                  <a:tcPr marL="68580" marR="68580" marT="34290" marB="34290"/>
                </a:tc>
                <a:extLst>
                  <a:ext uri="{0D108BD9-81ED-4DB2-BD59-A6C34878D82A}">
                    <a16:rowId xmlns:a16="http://schemas.microsoft.com/office/drawing/2014/main" val="740256959"/>
                  </a:ext>
                </a:extLst>
              </a:tr>
              <a:tr h="159406">
                <a:tc>
                  <a:txBody>
                    <a:bodyPr/>
                    <a:lstStyle/>
                    <a:p>
                      <a:r>
                        <a:rPr lang="en-US" sz="1600" b="1" dirty="0"/>
                        <a:t>    </a:t>
                      </a:r>
                      <a:r>
                        <a:rPr lang="en-US" sz="1600" b="1" dirty="0" err="1"/>
                        <a:t>g</a:t>
                      </a:r>
                      <a:r>
                        <a:rPr lang="en-US" sz="1600" b="1" i="1" dirty="0" err="1"/>
                        <a:t>BRCA</a:t>
                      </a:r>
                      <a:r>
                        <a:rPr lang="en-US" sz="1600" b="1" dirty="0" err="1"/>
                        <a:t>m</a:t>
                      </a:r>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pPr algn="l"/>
                      <a:r>
                        <a:rPr lang="en-US" sz="1600" b="1" dirty="0"/>
                        <a:t>     </a:t>
                      </a:r>
                      <a:r>
                        <a:rPr lang="en-US" sz="1600" b="1" dirty="0">
                          <a:highlight>
                            <a:srgbClr val="FFFF00"/>
                          </a:highlight>
                        </a:rPr>
                        <a:t>9/136 (6.6)</a:t>
                      </a:r>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dirty="0"/>
                        <a:t>     </a:t>
                      </a:r>
                      <a:r>
                        <a:rPr lang="en-US" sz="1600" b="1" dirty="0">
                          <a:highlight>
                            <a:srgbClr val="FFFF00"/>
                          </a:highlight>
                        </a:rPr>
                        <a:t>2/65 (3.1)</a:t>
                      </a:r>
                    </a:p>
                  </a:txBody>
                  <a:tcPr marL="68580" marR="68580" marT="34290" marB="34290"/>
                </a:tc>
                <a:extLst>
                  <a:ext uri="{0D108BD9-81ED-4DB2-BD59-A6C34878D82A}">
                    <a16:rowId xmlns:a16="http://schemas.microsoft.com/office/drawing/2014/main" val="276253776"/>
                  </a:ext>
                </a:extLst>
              </a:tr>
              <a:tr h="106066">
                <a:tc>
                  <a:txBody>
                    <a:bodyPr/>
                    <a:lstStyle/>
                    <a:p>
                      <a:r>
                        <a:rPr lang="en-US" sz="1600" b="1" dirty="0"/>
                        <a:t>    non-</a:t>
                      </a:r>
                      <a:r>
                        <a:rPr lang="en-US" sz="1600" b="1" dirty="0" err="1"/>
                        <a:t>g</a:t>
                      </a:r>
                      <a:r>
                        <a:rPr lang="en-US" sz="1600" b="1" i="1" dirty="0" err="1"/>
                        <a:t>BRCA</a:t>
                      </a:r>
                      <a:r>
                        <a:rPr lang="en-US" sz="1600" b="1" dirty="0" err="1"/>
                        <a:t>m</a:t>
                      </a:r>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dirty="0"/>
                        <a:t>     4/231 (1.7)</a:t>
                      </a:r>
                    </a:p>
                  </a:txBody>
                  <a:tcPr marL="68580" marR="68580" marT="34290" marB="34290"/>
                </a:tc>
                <a:tc>
                  <a:txBody>
                    <a:bodyPr/>
                    <a:lstStyle/>
                    <a:p>
                      <a:pPr algn="l"/>
                      <a:r>
                        <a:rPr lang="en-US" sz="1600" b="1" dirty="0"/>
                        <a:t>     1/114 (0.9)</a:t>
                      </a:r>
                    </a:p>
                  </a:txBody>
                  <a:tcPr marL="68580" marR="68580" marT="34290" marB="34290"/>
                </a:tc>
                <a:extLst>
                  <a:ext uri="{0D108BD9-81ED-4DB2-BD59-A6C34878D82A}">
                    <a16:rowId xmlns:a16="http://schemas.microsoft.com/office/drawing/2014/main" val="490493519"/>
                  </a:ext>
                </a:extLst>
              </a:tr>
              <a:tr h="205126">
                <a:tc>
                  <a:txBody>
                    <a:bodyPr/>
                    <a:lstStyle/>
                    <a:p>
                      <a:r>
                        <a:rPr lang="en-US" sz="1600" b="1" dirty="0"/>
                        <a:t>ARIEL3</a:t>
                      </a:r>
                      <a:r>
                        <a:rPr lang="en-US" sz="1600" b="1" baseline="30000" dirty="0"/>
                        <a:t>7</a:t>
                      </a:r>
                    </a:p>
                  </a:txBody>
                  <a:tcPr marL="68580" marR="68580" marT="34290" marB="34290"/>
                </a:tc>
                <a:tc>
                  <a:txBody>
                    <a:bodyPr/>
                    <a:lstStyle/>
                    <a:p>
                      <a:r>
                        <a:rPr lang="en-US" sz="1600" b="1" dirty="0"/>
                        <a:t>PS </a:t>
                      </a:r>
                      <a:r>
                        <a:rPr lang="en-US" sz="1600" b="1" dirty="0" err="1"/>
                        <a:t>maint</a:t>
                      </a:r>
                      <a:endParaRPr lang="en-US" sz="1600" b="1" dirty="0"/>
                    </a:p>
                  </a:txBody>
                  <a:tcPr marL="68580" marR="68580" marT="34290" marB="34290"/>
                </a:tc>
                <a:tc>
                  <a:txBody>
                    <a:bodyPr/>
                    <a:lstStyle/>
                    <a:p>
                      <a:r>
                        <a:rPr lang="en-US" sz="1600" b="1" dirty="0"/>
                        <a:t>Rucaparib</a:t>
                      </a:r>
                    </a:p>
                  </a:txBody>
                  <a:tcPr marL="68580" marR="68580" marT="34290" marB="34290"/>
                </a:tc>
                <a:tc>
                  <a:txBody>
                    <a:bodyPr/>
                    <a:lstStyle/>
                    <a:p>
                      <a:r>
                        <a:rPr lang="en-US" sz="1600" b="1" dirty="0"/>
                        <a:t>UDP, median 8.3 </a:t>
                      </a:r>
                      <a:r>
                        <a:rPr lang="en-US" sz="1600" b="1" dirty="0" err="1"/>
                        <a:t>mos</a:t>
                      </a:r>
                      <a:endParaRPr lang="en-US" sz="1600" b="1" dirty="0"/>
                    </a:p>
                  </a:txBody>
                  <a:tcPr marL="68580" marR="68580" marT="34290" marB="34290"/>
                </a:tc>
                <a:tc>
                  <a:txBody>
                    <a:bodyPr/>
                    <a:lstStyle/>
                    <a:p>
                      <a:pPr algn="l"/>
                      <a:r>
                        <a:rPr lang="en-US" sz="1600" b="1" dirty="0"/>
                        <a:t>14/372 (3.8)</a:t>
                      </a:r>
                    </a:p>
                  </a:txBody>
                  <a:tcPr marL="68580" marR="68580" marT="34290" marB="34290"/>
                </a:tc>
                <a:tc>
                  <a:txBody>
                    <a:bodyPr/>
                    <a:lstStyle/>
                    <a:p>
                      <a:pPr algn="l"/>
                      <a:r>
                        <a:rPr lang="en-US" sz="1600" b="1" dirty="0"/>
                        <a:t>6/189 (3.2)</a:t>
                      </a:r>
                    </a:p>
                  </a:txBody>
                  <a:tcPr marL="68580" marR="68580" marT="34290" marB="34290"/>
                </a:tc>
                <a:extLst>
                  <a:ext uri="{0D108BD9-81ED-4DB2-BD59-A6C34878D82A}">
                    <a16:rowId xmlns:a16="http://schemas.microsoft.com/office/drawing/2014/main" val="2090527600"/>
                  </a:ext>
                </a:extLst>
              </a:tr>
              <a:tr h="205126">
                <a:tc>
                  <a:txBody>
                    <a:bodyPr/>
                    <a:lstStyle/>
                    <a:p>
                      <a:r>
                        <a:rPr lang="en-US" sz="1600" b="1" dirty="0"/>
                        <a:t>    </a:t>
                      </a:r>
                      <a:r>
                        <a:rPr lang="en-US" sz="1600" b="1" dirty="0" err="1"/>
                        <a:t>PARPi</a:t>
                      </a:r>
                      <a:r>
                        <a:rPr lang="en-US" sz="1600" b="1" dirty="0"/>
                        <a:t> </a:t>
                      </a:r>
                      <a:r>
                        <a:rPr lang="en-US" sz="1600" b="1" u="sng" dirty="0"/>
                        <a:t>&gt;</a:t>
                      </a:r>
                      <a:r>
                        <a:rPr lang="en-US" sz="1600" b="1" dirty="0"/>
                        <a:t>24m</a:t>
                      </a:r>
                      <a:r>
                        <a:rPr lang="en-US" sz="1600" b="1" baseline="30000" dirty="0"/>
                        <a:t>10</a:t>
                      </a:r>
                      <a:endParaRPr lang="en-US" sz="1600" b="0" baseline="0"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lang="en-US" sz="1600" dirty="0">
                          <a:latin typeface="+mn-lt"/>
                        </a:rPr>
                        <a:t>     </a:t>
                      </a:r>
                      <a:r>
                        <a:rPr lang="en-US" sz="1600" b="1" dirty="0">
                          <a:highlight>
                            <a:srgbClr val="00FFFF"/>
                          </a:highlight>
                          <a:latin typeface="+mn-lt"/>
                        </a:rPr>
                        <a:t>9/79 </a:t>
                      </a:r>
                      <a:r>
                        <a:rPr lang="en-US" sz="1600" b="1">
                          <a:highlight>
                            <a:srgbClr val="00FFFF"/>
                          </a:highlight>
                          <a:latin typeface="+mn-lt"/>
                        </a:rPr>
                        <a:t>(11.4)</a:t>
                      </a:r>
                      <a:endParaRPr lang="en-US" sz="1600" b="1" dirty="0">
                        <a:highlight>
                          <a:srgbClr val="00FFFF"/>
                        </a:highlight>
                        <a:latin typeface="+mn-lt"/>
                      </a:endParaRPr>
                    </a:p>
                  </a:txBody>
                  <a:tcPr marL="68580" marR="68580" marT="34290" marB="34290"/>
                </a:tc>
                <a:tc>
                  <a:txBody>
                    <a:bodyPr/>
                    <a:lstStyle/>
                    <a:p>
                      <a:pPr algn="l"/>
                      <a:r>
                        <a:rPr lang="en-US" sz="1600" b="1" dirty="0"/>
                        <a:t>     </a:t>
                      </a:r>
                    </a:p>
                  </a:txBody>
                  <a:tcPr marL="68580" marR="68580" marT="34290" marB="34290"/>
                </a:tc>
                <a:extLst>
                  <a:ext uri="{0D108BD9-81ED-4DB2-BD59-A6C34878D82A}">
                    <a16:rowId xmlns:a16="http://schemas.microsoft.com/office/drawing/2014/main" val="3437772951"/>
                  </a:ext>
                </a:extLst>
              </a:tr>
              <a:tr h="205126">
                <a:tc>
                  <a:txBody>
                    <a:bodyPr/>
                    <a:lstStyle/>
                    <a:p>
                      <a:r>
                        <a:rPr lang="en-US" sz="1600" b="1" dirty="0"/>
                        <a:t>    non-</a:t>
                      </a:r>
                      <a:r>
                        <a:rPr lang="en-US" sz="1600" b="1" i="1" dirty="0" err="1"/>
                        <a:t>BRCA</a:t>
                      </a:r>
                      <a:r>
                        <a:rPr lang="en-US" sz="1600" b="1" dirty="0" err="1"/>
                        <a:t>m</a:t>
                      </a:r>
                      <a:endParaRPr lang="en-US" sz="1600" b="1" baseline="30000"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pPr algn="l"/>
                      <a:r>
                        <a:rPr lang="en-US" sz="1600" b="1" dirty="0"/>
                        <a:t>     5/245 (2.0)</a:t>
                      </a:r>
                    </a:p>
                  </a:txBody>
                  <a:tcPr marL="68580" marR="68580" marT="34290" marB="34290"/>
                </a:tc>
                <a:tc>
                  <a:txBody>
                    <a:bodyPr/>
                    <a:lstStyle/>
                    <a:p>
                      <a:pPr algn="l"/>
                      <a:r>
                        <a:rPr lang="en-US" sz="1600" b="1" dirty="0"/>
                        <a:t>     1/123 (0.8)</a:t>
                      </a:r>
                    </a:p>
                  </a:txBody>
                  <a:tcPr marL="68580" marR="68580" marT="34290" marB="34290"/>
                </a:tc>
                <a:extLst>
                  <a:ext uri="{0D108BD9-81ED-4DB2-BD59-A6C34878D82A}">
                    <a16:rowId xmlns:a16="http://schemas.microsoft.com/office/drawing/2014/main" val="2843322652"/>
                  </a:ext>
                </a:extLst>
              </a:tr>
              <a:tr h="205126">
                <a:tc>
                  <a:txBody>
                    <a:bodyPr/>
                    <a:lstStyle/>
                    <a:p>
                      <a:r>
                        <a:rPr lang="en-US" sz="1600" b="1" dirty="0"/>
                        <a:t>    </a:t>
                      </a:r>
                      <a:r>
                        <a:rPr lang="en-US" sz="1600" b="1" i="1" dirty="0" err="1"/>
                        <a:t>BRCA</a:t>
                      </a:r>
                      <a:r>
                        <a:rPr lang="en-US" sz="1600" b="1" dirty="0" err="1"/>
                        <a:t>m</a:t>
                      </a:r>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pPr algn="l"/>
                      <a:r>
                        <a:rPr lang="en-US" sz="1600" b="1" dirty="0"/>
                        <a:t>     </a:t>
                      </a:r>
                      <a:r>
                        <a:rPr lang="en-US" sz="1600" b="1" dirty="0">
                          <a:highlight>
                            <a:srgbClr val="FFFF00"/>
                          </a:highlight>
                        </a:rPr>
                        <a:t>9/130 (6.9)</a:t>
                      </a:r>
                    </a:p>
                  </a:txBody>
                  <a:tcPr marL="68580" marR="68580" marT="34290" marB="34290"/>
                </a:tc>
                <a:tc>
                  <a:txBody>
                    <a:bodyPr/>
                    <a:lstStyle/>
                    <a:p>
                      <a:pPr algn="l"/>
                      <a:r>
                        <a:rPr lang="en-US" sz="1600" b="1" dirty="0"/>
                        <a:t>     </a:t>
                      </a:r>
                      <a:r>
                        <a:rPr lang="en-US" sz="1600" b="1" dirty="0">
                          <a:highlight>
                            <a:srgbClr val="FFFF00"/>
                          </a:highlight>
                        </a:rPr>
                        <a:t>3/63 (4.8)</a:t>
                      </a:r>
                    </a:p>
                  </a:txBody>
                  <a:tcPr marL="68580" marR="68580" marT="34290" marB="34290"/>
                </a:tc>
                <a:extLst>
                  <a:ext uri="{0D108BD9-81ED-4DB2-BD59-A6C34878D82A}">
                    <a16:rowId xmlns:a16="http://schemas.microsoft.com/office/drawing/2014/main" val="1322304578"/>
                  </a:ext>
                </a:extLst>
              </a:tr>
              <a:tr h="205126">
                <a:tc gridSpan="2">
                  <a:txBody>
                    <a:bodyPr/>
                    <a:lstStyle/>
                    <a:p>
                      <a:r>
                        <a:rPr lang="en-US" sz="1600" b="1" dirty="0"/>
                        <a:t>         </a:t>
                      </a:r>
                      <a:r>
                        <a:rPr lang="en-US" sz="1600" b="1" dirty="0" err="1"/>
                        <a:t>PARPi</a:t>
                      </a:r>
                      <a:r>
                        <a:rPr lang="en-US" sz="1600" b="1" dirty="0"/>
                        <a:t> </a:t>
                      </a:r>
                      <a:r>
                        <a:rPr lang="en-US" sz="1600" b="1" u="sng" dirty="0"/>
                        <a:t>&gt;</a:t>
                      </a:r>
                      <a:r>
                        <a:rPr lang="en-US" sz="1600" b="1" dirty="0"/>
                        <a:t>24 </a:t>
                      </a:r>
                      <a:r>
                        <a:rPr lang="en-US" sz="1600" b="1" dirty="0" err="1"/>
                        <a:t>mos</a:t>
                      </a:r>
                      <a:endParaRPr lang="en-US" sz="1600" b="1" dirty="0"/>
                    </a:p>
                  </a:txBody>
                  <a:tcPr marL="68580" marR="68580" marT="34290" marB="34290"/>
                </a:tc>
                <a:tc hMerge="1">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endParaRPr lang="en-US" sz="1600" b="1" dirty="0"/>
                    </a:p>
                  </a:txBody>
                  <a:tcPr marL="68580" marR="68580" marT="34290" marB="34290"/>
                </a:tc>
                <a:tc>
                  <a:txBody>
                    <a:bodyPr/>
                    <a:lstStyle/>
                    <a:p>
                      <a:pPr algn="l"/>
                      <a:r>
                        <a:rPr lang="en-US" sz="1600" b="1" dirty="0"/>
                        <a:t>        </a:t>
                      </a:r>
                      <a:r>
                        <a:rPr lang="en-US" sz="1600" b="1" dirty="0">
                          <a:highlight>
                            <a:srgbClr val="00FFFF"/>
                          </a:highlight>
                        </a:rPr>
                        <a:t>7/46 (15.2)</a:t>
                      </a:r>
                    </a:p>
                  </a:txBody>
                  <a:tcPr marL="68580" marR="68580" marT="34290" marB="34290"/>
                </a:tc>
                <a:tc>
                  <a:txBody>
                    <a:bodyPr/>
                    <a:lstStyle/>
                    <a:p>
                      <a:pPr algn="l"/>
                      <a:r>
                        <a:rPr lang="en-US" sz="1600" b="1" dirty="0"/>
                        <a:t>         </a:t>
                      </a:r>
                      <a:endParaRPr lang="en-US" sz="1600" b="1" dirty="0">
                        <a:highlight>
                          <a:srgbClr val="00FFFF"/>
                        </a:highlight>
                      </a:endParaRPr>
                    </a:p>
                  </a:txBody>
                  <a:tcPr marL="68580" marR="68580" marT="34290" marB="34290"/>
                </a:tc>
                <a:extLst>
                  <a:ext uri="{0D108BD9-81ED-4DB2-BD59-A6C34878D82A}">
                    <a16:rowId xmlns:a16="http://schemas.microsoft.com/office/drawing/2014/main" val="3258515431"/>
                  </a:ext>
                </a:extLst>
              </a:tr>
            </a:tbl>
          </a:graphicData>
        </a:graphic>
      </p:graphicFrame>
      <p:sp>
        <p:nvSpPr>
          <p:cNvPr id="3" name="Title 2"/>
          <p:cNvSpPr>
            <a:spLocks noGrp="1"/>
          </p:cNvSpPr>
          <p:nvPr>
            <p:ph type="title"/>
          </p:nvPr>
        </p:nvSpPr>
        <p:spPr>
          <a:xfrm>
            <a:off x="114300" y="266694"/>
            <a:ext cx="9715500" cy="307777"/>
          </a:xfrm>
        </p:spPr>
        <p:txBody>
          <a:bodyPr anchor="ctr">
            <a:normAutofit fontScale="90000"/>
          </a:bodyPr>
          <a:lstStyle/>
          <a:p>
            <a:r>
              <a:rPr lang="en-US" sz="2400" dirty="0"/>
              <a:t>MDS/AML in Ovarian Cancer PARP Inhibitor Maintenance Trials</a:t>
            </a:r>
          </a:p>
        </p:txBody>
      </p:sp>
      <p:sp>
        <p:nvSpPr>
          <p:cNvPr id="2" name="Rectangle 1">
            <a:extLst>
              <a:ext uri="{FF2B5EF4-FFF2-40B4-BE49-F238E27FC236}">
                <a16:creationId xmlns:a16="http://schemas.microsoft.com/office/drawing/2014/main" id="{D3287C97-805B-429F-9E09-3EECA81B215B}"/>
              </a:ext>
            </a:extLst>
          </p:cNvPr>
          <p:cNvSpPr/>
          <p:nvPr/>
        </p:nvSpPr>
        <p:spPr>
          <a:xfrm>
            <a:off x="152400" y="6364069"/>
            <a:ext cx="12039600" cy="430887"/>
          </a:xfrm>
          <a:prstGeom prst="rect">
            <a:avLst/>
          </a:prstGeom>
        </p:spPr>
        <p:txBody>
          <a:bodyPr wrap="square">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2</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Poveda A, et al. Lancet Oncol 2021, </a:t>
            </a: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3</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Matulonis U. et al. SGO 2021, </a:t>
            </a: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4</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DiSilvestro P, et al. J Clin Oncol 2022, </a:t>
            </a: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5</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Ray-Coquard I et al. NEJM Dec 2019, </a:t>
            </a: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6</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Gonzalez-Martin A et al. NEJM 2019, </a:t>
            </a: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7</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Coleman RL et al. IGCS 2022, </a:t>
            </a: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8</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Lederman J et al. Lancet 2016 17: 1579-89, </a:t>
            </a: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9</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Monk B et al. J Clin Oncol 2022, </a:t>
            </a: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10</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O’Malley et al. Gyn </a:t>
            </a:r>
            <a:r>
              <a:rPr kumimoji="0" lang="en-US" sz="1100" b="0" i="0" u="none" strike="noStrike" kern="1200" cap="none" spc="0" normalizeH="0" baseline="0" noProof="0" dirty="0" err="1">
                <a:ln>
                  <a:noFill/>
                </a:ln>
                <a:solidFill>
                  <a:srgbClr val="000000"/>
                </a:solidFill>
                <a:effectLst/>
                <a:uLnTx/>
                <a:uFillTx/>
                <a:latin typeface="Segoe UI" panose="020B0502040204020203" pitchFamily="34" charset="0"/>
                <a:ea typeface="+mn-ea"/>
                <a:cs typeface="+mn-cs"/>
              </a:rPr>
              <a:t>Onc</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 10/2022, </a:t>
            </a:r>
            <a:r>
              <a:rPr kumimoji="0" lang="en-US" sz="11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11</a:t>
            </a:r>
            <a:r>
              <a:rPr kumimoji="0" lang="en-US" sz="11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Monk BJ et al. Ann Oncol Nov 2024 </a:t>
            </a:r>
            <a:endParaRPr kumimoji="0" lang="en-US" sz="11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6" name="Straight Connector 5">
            <a:extLst>
              <a:ext uri="{FF2B5EF4-FFF2-40B4-BE49-F238E27FC236}">
                <a16:creationId xmlns:a16="http://schemas.microsoft.com/office/drawing/2014/main" id="{E3A07C37-30C7-489F-81CE-AFAF70913F33}"/>
              </a:ext>
            </a:extLst>
          </p:cNvPr>
          <p:cNvCxnSpPr>
            <a:cxnSpLocks/>
          </p:cNvCxnSpPr>
          <p:nvPr/>
        </p:nvCxnSpPr>
        <p:spPr bwMode="auto">
          <a:xfrm>
            <a:off x="304800" y="3200400"/>
            <a:ext cx="10265925" cy="0"/>
          </a:xfrm>
          <a:prstGeom prst="line">
            <a:avLst/>
          </a:prstGeom>
          <a:solidFill>
            <a:schemeClr val="accent1"/>
          </a:solidFill>
          <a:ln w="47625" cap="flat" cmpd="sng" algn="ctr">
            <a:solidFill>
              <a:srgbClr val="C00000"/>
            </a:solidFill>
            <a:prstDash val="solid"/>
            <a:round/>
            <a:headEnd type="none" w="med" len="med"/>
            <a:tailEnd type="none" w="med" len="med"/>
          </a:ln>
          <a:effectLst/>
        </p:spPr>
      </p:cxnSp>
    </p:spTree>
    <p:extLst>
      <p:ext uri="{BB962C8B-B14F-4D97-AF65-F5344CB8AC3E}">
        <p14:creationId xmlns:p14="http://schemas.microsoft.com/office/powerpoint/2010/main" val="39478063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D2D46E-615A-0047-A39D-6C7389E141FA}"/>
              </a:ext>
            </a:extLst>
          </p:cNvPr>
          <p:cNvSpPr>
            <a:spLocks noGrp="1"/>
          </p:cNvSpPr>
          <p:nvPr>
            <p:ph type="title"/>
          </p:nvPr>
        </p:nvSpPr>
        <p:spPr/>
        <p:txBody>
          <a:bodyPr/>
          <a:lstStyle/>
          <a:p>
            <a:r>
              <a:rPr lang="en-US" dirty="0"/>
              <a:t>Rationale for FR</a:t>
            </a:r>
            <a:r>
              <a:rPr lang="el-GR" dirty="0"/>
              <a:t>α</a:t>
            </a:r>
            <a:r>
              <a:rPr lang="en-US" dirty="0"/>
              <a:t> Targeting in Ovarian Cancer</a:t>
            </a:r>
          </a:p>
        </p:txBody>
      </p:sp>
      <p:sp>
        <p:nvSpPr>
          <p:cNvPr id="3" name="Content Placeholder 2">
            <a:extLst>
              <a:ext uri="{FF2B5EF4-FFF2-40B4-BE49-F238E27FC236}">
                <a16:creationId xmlns:a16="http://schemas.microsoft.com/office/drawing/2014/main" id="{C012DE7C-CFB6-D94D-9038-CBE28733D999}"/>
              </a:ext>
            </a:extLst>
          </p:cNvPr>
          <p:cNvSpPr>
            <a:spLocks noGrp="1"/>
          </p:cNvSpPr>
          <p:nvPr>
            <p:ph idx="1"/>
          </p:nvPr>
        </p:nvSpPr>
        <p:spPr/>
        <p:txBody>
          <a:bodyPr/>
          <a:lstStyle/>
          <a:p>
            <a:r>
              <a:rPr lang="en-US" altLang="en-US" dirty="0"/>
              <a:t>Limited normal tissue distribution: choroid plexus, proximal renal tubules, placenta, endometrium</a:t>
            </a:r>
          </a:p>
          <a:p>
            <a:r>
              <a:rPr lang="en-US" altLang="en-US" dirty="0"/>
              <a:t>High level FR</a:t>
            </a:r>
            <a:r>
              <a:rPr lang="el-GR" altLang="en-US" dirty="0"/>
              <a:t>α</a:t>
            </a:r>
            <a:r>
              <a:rPr lang="en-US" altLang="en-US" dirty="0"/>
              <a:t> expression in ovarian cancer</a:t>
            </a:r>
          </a:p>
          <a:p>
            <a:pPr lvl="1"/>
            <a:r>
              <a:rPr lang="en-US" altLang="en-US" dirty="0"/>
              <a:t>Increased in more advanced stages</a:t>
            </a:r>
          </a:p>
          <a:p>
            <a:pPr lvl="1"/>
            <a:r>
              <a:rPr lang="en-US" altLang="en-US" dirty="0"/>
              <a:t>Expression correlates with more malignant phenotype</a:t>
            </a:r>
          </a:p>
          <a:p>
            <a:pPr lvl="1"/>
            <a:r>
              <a:rPr lang="en-US" altLang="en-US" dirty="0"/>
              <a:t>Expression maintained on metastatic foci</a:t>
            </a:r>
          </a:p>
          <a:p>
            <a:r>
              <a:rPr lang="en-US" altLang="en-US" dirty="0"/>
              <a:t>Alternate cellular folate uptake by reduced folate carrier (RFC) circumvents folate deficiency</a:t>
            </a:r>
          </a:p>
          <a:p>
            <a:endParaRPr lang="en-US" dirty="0"/>
          </a:p>
        </p:txBody>
      </p:sp>
      <p:sp>
        <p:nvSpPr>
          <p:cNvPr id="4" name="TextBox 3">
            <a:extLst>
              <a:ext uri="{FF2B5EF4-FFF2-40B4-BE49-F238E27FC236}">
                <a16:creationId xmlns:a16="http://schemas.microsoft.com/office/drawing/2014/main" id="{C673D700-732A-CCC4-AA60-6B46B6204CE6}"/>
              </a:ext>
            </a:extLst>
          </p:cNvPr>
          <p:cNvSpPr txBox="1"/>
          <p:nvPr/>
        </p:nvSpPr>
        <p:spPr>
          <a:xfrm>
            <a:off x="8444372" y="6408307"/>
            <a:ext cx="3434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a:ea typeface="+mn-ea"/>
                <a:cs typeface="+mn-cs"/>
              </a:rPr>
              <a:t>Courtesy of Deborah K Armstrong, MD </a:t>
            </a:r>
          </a:p>
        </p:txBody>
      </p:sp>
    </p:spTree>
    <p:extLst>
      <p:ext uri="{BB962C8B-B14F-4D97-AF65-F5344CB8AC3E}">
        <p14:creationId xmlns:p14="http://schemas.microsoft.com/office/powerpoint/2010/main" val="3496615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D2D46E-615A-0047-A39D-6C7389E141FA}"/>
              </a:ext>
            </a:extLst>
          </p:cNvPr>
          <p:cNvSpPr>
            <a:spLocks noGrp="1"/>
          </p:cNvSpPr>
          <p:nvPr>
            <p:ph type="title"/>
          </p:nvPr>
        </p:nvSpPr>
        <p:spPr>
          <a:xfrm>
            <a:off x="746760" y="468941"/>
            <a:ext cx="10515600" cy="835378"/>
          </a:xfrm>
        </p:spPr>
        <p:txBody>
          <a:bodyPr>
            <a:normAutofit/>
          </a:bodyPr>
          <a:lstStyle/>
          <a:p>
            <a:r>
              <a:rPr lang="en-US" dirty="0"/>
              <a:t>FR</a:t>
            </a:r>
            <a:r>
              <a:rPr lang="el-GR" dirty="0"/>
              <a:t>α</a:t>
            </a:r>
            <a:r>
              <a:rPr lang="en-US" dirty="0"/>
              <a:t> targeting agents</a:t>
            </a:r>
          </a:p>
        </p:txBody>
      </p:sp>
      <p:sp>
        <p:nvSpPr>
          <p:cNvPr id="3" name="Content Placeholder 2">
            <a:extLst>
              <a:ext uri="{FF2B5EF4-FFF2-40B4-BE49-F238E27FC236}">
                <a16:creationId xmlns:a16="http://schemas.microsoft.com/office/drawing/2014/main" id="{C012DE7C-CFB6-D94D-9038-CBE28733D999}"/>
              </a:ext>
            </a:extLst>
          </p:cNvPr>
          <p:cNvSpPr>
            <a:spLocks noGrp="1"/>
          </p:cNvSpPr>
          <p:nvPr>
            <p:ph idx="1"/>
          </p:nvPr>
        </p:nvSpPr>
        <p:spPr>
          <a:xfrm>
            <a:off x="746760" y="1526177"/>
            <a:ext cx="10515600" cy="5062266"/>
          </a:xfrm>
        </p:spPr>
        <p:txBody>
          <a:bodyPr>
            <a:normAutofit fontScale="92500" lnSpcReduction="10000"/>
          </a:bodyPr>
          <a:lstStyle/>
          <a:p>
            <a:r>
              <a:rPr lang="en-US" dirty="0"/>
              <a:t>Anti-FR</a:t>
            </a:r>
            <a:r>
              <a:rPr lang="el-GR" dirty="0"/>
              <a:t>α</a:t>
            </a:r>
            <a:r>
              <a:rPr lang="en-US" dirty="0"/>
              <a:t> antibodies</a:t>
            </a:r>
          </a:p>
          <a:p>
            <a:pPr lvl="1"/>
            <a:r>
              <a:rPr lang="en-US" dirty="0" err="1"/>
              <a:t>Farletuzumab</a:t>
            </a:r>
            <a:endParaRPr lang="en-US" dirty="0"/>
          </a:p>
          <a:p>
            <a:r>
              <a:rPr lang="en-US" dirty="0"/>
              <a:t>Antibody drug conjugates</a:t>
            </a:r>
          </a:p>
          <a:p>
            <a:pPr lvl="1"/>
            <a:r>
              <a:rPr lang="en-US" dirty="0" err="1"/>
              <a:t>Vintafolide</a:t>
            </a:r>
            <a:r>
              <a:rPr lang="en-US" dirty="0"/>
              <a:t> (EC145)</a:t>
            </a:r>
          </a:p>
          <a:p>
            <a:pPr lvl="1"/>
            <a:r>
              <a:rPr lang="en-US" dirty="0"/>
              <a:t>STRO-02/</a:t>
            </a:r>
            <a:r>
              <a:rPr lang="en-US" dirty="0" err="1"/>
              <a:t>Luveltamab</a:t>
            </a:r>
            <a:r>
              <a:rPr lang="en-US" dirty="0"/>
              <a:t> </a:t>
            </a:r>
            <a:r>
              <a:rPr lang="en-US" dirty="0" err="1"/>
              <a:t>tazevibulin</a:t>
            </a:r>
            <a:endParaRPr lang="en-US" dirty="0"/>
          </a:p>
          <a:p>
            <a:pPr lvl="1"/>
            <a:r>
              <a:rPr lang="en-US" dirty="0"/>
              <a:t>MORAB-002/</a:t>
            </a:r>
            <a:r>
              <a:rPr lang="en-US" dirty="0" err="1"/>
              <a:t>Farletuzumab</a:t>
            </a:r>
            <a:r>
              <a:rPr lang="en-US" dirty="0"/>
              <a:t> </a:t>
            </a:r>
            <a:r>
              <a:rPr lang="en-US" dirty="0" err="1"/>
              <a:t>ecteribulin</a:t>
            </a:r>
            <a:endParaRPr lang="en-US" dirty="0"/>
          </a:p>
          <a:p>
            <a:pPr lvl="1"/>
            <a:r>
              <a:rPr lang="en-US" dirty="0" err="1"/>
              <a:t>Mirvetuximab</a:t>
            </a:r>
            <a:r>
              <a:rPr lang="en-US" dirty="0"/>
              <a:t> </a:t>
            </a:r>
            <a:r>
              <a:rPr lang="en-US" dirty="0" err="1"/>
              <a:t>soravtansine</a:t>
            </a:r>
            <a:r>
              <a:rPr lang="en-US" dirty="0"/>
              <a:t> (MIRV)</a:t>
            </a:r>
            <a:r>
              <a:rPr lang="en-US" b="1" dirty="0">
                <a:latin typeface="Arial" panose="020B0604020202020204" pitchFamily="34" charset="0"/>
                <a:ea typeface="Calibri" panose="020F0502020204030204" pitchFamily="34" charset="0"/>
                <a:cs typeface="Arial" panose="020B0604020202020204" pitchFamily="34" charset="0"/>
              </a:rPr>
              <a:t> </a:t>
            </a:r>
          </a:p>
          <a:p>
            <a:pPr lvl="1"/>
            <a:r>
              <a:rPr lang="en-US" dirty="0" err="1"/>
              <a:t>Rinatabart</a:t>
            </a:r>
            <a:r>
              <a:rPr lang="en-US" dirty="0"/>
              <a:t> </a:t>
            </a:r>
            <a:r>
              <a:rPr lang="en-US" dirty="0" err="1"/>
              <a:t>sesutecan</a:t>
            </a:r>
            <a:r>
              <a:rPr lang="en-US" dirty="0"/>
              <a:t> (Rina-S, </a:t>
            </a:r>
            <a:r>
              <a:rPr lang="en-US" dirty="0" err="1"/>
              <a:t>exatecan</a:t>
            </a:r>
            <a:r>
              <a:rPr lang="en-US" dirty="0"/>
              <a:t> payload)</a:t>
            </a:r>
          </a:p>
          <a:p>
            <a:pPr lvl="1"/>
            <a:r>
              <a:rPr lang="en-US" dirty="0" err="1"/>
              <a:t>Torvutatug</a:t>
            </a:r>
            <a:r>
              <a:rPr lang="en-US" dirty="0"/>
              <a:t> </a:t>
            </a:r>
            <a:r>
              <a:rPr lang="en-US" dirty="0" err="1"/>
              <a:t>samrotecan</a:t>
            </a:r>
            <a:r>
              <a:rPr lang="en-US" dirty="0"/>
              <a:t> (</a:t>
            </a:r>
            <a:r>
              <a:rPr lang="en-US" dirty="0" err="1"/>
              <a:t>exatecan</a:t>
            </a:r>
            <a:r>
              <a:rPr lang="en-US" dirty="0"/>
              <a:t> payload)</a:t>
            </a:r>
          </a:p>
          <a:p>
            <a:pPr lvl="1"/>
            <a:endParaRPr lang="en-US" dirty="0"/>
          </a:p>
          <a:p>
            <a:r>
              <a:rPr lang="en-US" dirty="0"/>
              <a:t>Immune FR</a:t>
            </a:r>
            <a:r>
              <a:rPr lang="el-GR" dirty="0"/>
              <a:t>α</a:t>
            </a:r>
            <a:r>
              <a:rPr lang="en-US" dirty="0"/>
              <a:t> approaches</a:t>
            </a:r>
          </a:p>
          <a:p>
            <a:pPr lvl="1"/>
            <a:r>
              <a:rPr lang="en-US" dirty="0"/>
              <a:t>Vaccines targeting FR</a:t>
            </a:r>
            <a:r>
              <a:rPr lang="el-GR" dirty="0"/>
              <a:t>α</a:t>
            </a:r>
            <a:endParaRPr lang="en-US" dirty="0"/>
          </a:p>
          <a:p>
            <a:pPr lvl="1"/>
            <a:r>
              <a:rPr lang="en-US" dirty="0"/>
              <a:t>Chimeric antigen receptor (CAR) T cells</a:t>
            </a:r>
          </a:p>
          <a:p>
            <a:r>
              <a:rPr lang="en-US" dirty="0"/>
              <a:t>In contrast, anti-folate drugs such as pemetrexed and MTX enter via the reduced folate carrier</a:t>
            </a:r>
          </a:p>
          <a:p>
            <a:endParaRPr lang="en-US" dirty="0"/>
          </a:p>
        </p:txBody>
      </p:sp>
      <p:sp>
        <p:nvSpPr>
          <p:cNvPr id="4" name="TextBox 3">
            <a:extLst>
              <a:ext uri="{FF2B5EF4-FFF2-40B4-BE49-F238E27FC236}">
                <a16:creationId xmlns:a16="http://schemas.microsoft.com/office/drawing/2014/main" id="{4D1454FA-201B-B32F-A629-E629BD7581EB}"/>
              </a:ext>
            </a:extLst>
          </p:cNvPr>
          <p:cNvSpPr txBox="1"/>
          <p:nvPr/>
        </p:nvSpPr>
        <p:spPr>
          <a:xfrm>
            <a:off x="8477423" y="6433126"/>
            <a:ext cx="3434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a:ea typeface="+mn-ea"/>
                <a:cs typeface="+mn-cs"/>
              </a:rPr>
              <a:t>Courtesy of Deborah K Armstrong, MD </a:t>
            </a:r>
          </a:p>
        </p:txBody>
      </p:sp>
    </p:spTree>
    <p:extLst>
      <p:ext uri="{BB962C8B-B14F-4D97-AF65-F5344CB8AC3E}">
        <p14:creationId xmlns:p14="http://schemas.microsoft.com/office/powerpoint/2010/main" val="3187113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0C53A2-5806-81EA-2940-9D94BD091E9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DE63025-DB53-CDA3-143D-15CCBDE50C09}"/>
              </a:ext>
            </a:extLst>
          </p:cNvPr>
          <p:cNvSpPr>
            <a:spLocks noGrp="1"/>
          </p:cNvSpPr>
          <p:nvPr>
            <p:ph type="title"/>
          </p:nvPr>
        </p:nvSpPr>
        <p:spPr>
          <a:xfrm>
            <a:off x="178605" y="239792"/>
            <a:ext cx="10709366" cy="970894"/>
          </a:xfrm>
        </p:spPr>
        <p:txBody>
          <a:bodyPr anchor="t">
            <a:normAutofit fontScale="90000"/>
          </a:bodyPr>
          <a:lstStyle/>
          <a:p>
            <a:r>
              <a:rPr lang="en-US" sz="3200" dirty="0" err="1"/>
              <a:t>Mirvetuximab</a:t>
            </a:r>
            <a:r>
              <a:rPr lang="en-US" sz="3200" dirty="0"/>
              <a:t> </a:t>
            </a:r>
            <a:r>
              <a:rPr lang="en-US" sz="3200" dirty="0" err="1"/>
              <a:t>Soravtansine</a:t>
            </a:r>
            <a:r>
              <a:rPr lang="en-US" sz="3200" dirty="0"/>
              <a:t> in FR</a:t>
            </a:r>
            <a:r>
              <a:rPr lang="el-GR" sz="3200" dirty="0"/>
              <a:t>α-</a:t>
            </a:r>
            <a:r>
              <a:rPr lang="en-US" sz="3200" dirty="0"/>
              <a:t>Positive, </a:t>
            </a:r>
            <a:br>
              <a:rPr lang="en-US" sz="3200" dirty="0"/>
            </a:br>
            <a:r>
              <a:rPr lang="en-US" sz="3200" dirty="0"/>
              <a:t>Platinum-Resistant Ovarian Cancer</a:t>
            </a:r>
            <a:r>
              <a:rPr lang="en-US" sz="1400" dirty="0"/>
              <a:t> 		</a:t>
            </a:r>
            <a:r>
              <a:rPr lang="en-US" sz="1400" dirty="0">
                <a:solidFill>
                  <a:schemeClr val="tx1"/>
                </a:solidFill>
              </a:rPr>
              <a:t>Van Gorp T et al. SGO 2025</a:t>
            </a:r>
            <a:endParaRPr lang="en-US" sz="3200" strike="sngStrike" dirty="0">
              <a:solidFill>
                <a:schemeClr val="tx1"/>
              </a:solidFill>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7306423F-4177-7BFB-8C50-3AB200D29D3F}"/>
              </a:ext>
            </a:extLst>
          </p:cNvPr>
          <p:cNvSpPr/>
          <p:nvPr/>
        </p:nvSpPr>
        <p:spPr bwMode="auto">
          <a:xfrm>
            <a:off x="10752463" y="1210686"/>
            <a:ext cx="814979" cy="36472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n-ea"/>
              <a:cs typeface="+mn-cs"/>
            </a:endParaRPr>
          </a:p>
        </p:txBody>
      </p:sp>
      <p:pic>
        <p:nvPicPr>
          <p:cNvPr id="11" name="Picture 10" descr="A graph of a patient&#10;&#10;AI-generated content may be incorrect.">
            <a:extLst>
              <a:ext uri="{FF2B5EF4-FFF2-40B4-BE49-F238E27FC236}">
                <a16:creationId xmlns:a16="http://schemas.microsoft.com/office/drawing/2014/main" id="{01894B2F-723F-4A53-EC95-06461236F03D}"/>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624558" y="1297683"/>
            <a:ext cx="10810950" cy="5401426"/>
          </a:xfrm>
          <a:prstGeom prst="rect">
            <a:avLst/>
          </a:prstGeom>
        </p:spPr>
      </p:pic>
      <p:sp>
        <p:nvSpPr>
          <p:cNvPr id="12" name="Rectangle 11">
            <a:extLst>
              <a:ext uri="{FF2B5EF4-FFF2-40B4-BE49-F238E27FC236}">
                <a16:creationId xmlns:a16="http://schemas.microsoft.com/office/drawing/2014/main" id="{4154AAE0-D283-457B-841E-AB53B5EC7759}"/>
              </a:ext>
            </a:extLst>
          </p:cNvPr>
          <p:cNvSpPr/>
          <p:nvPr/>
        </p:nvSpPr>
        <p:spPr bwMode="auto">
          <a:xfrm>
            <a:off x="10546449" y="1210686"/>
            <a:ext cx="889059" cy="6401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n-ea"/>
              <a:cs typeface="+mn-cs"/>
            </a:endParaRPr>
          </a:p>
        </p:txBody>
      </p:sp>
    </p:spTree>
    <p:extLst>
      <p:ext uri="{BB962C8B-B14F-4D97-AF65-F5344CB8AC3E}">
        <p14:creationId xmlns:p14="http://schemas.microsoft.com/office/powerpoint/2010/main" val="27647800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C967B1-DC56-9620-8B08-1460DBFFF82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9F8D2E6-66E9-FBC2-235D-6E4EB6332B65}"/>
              </a:ext>
            </a:extLst>
          </p:cNvPr>
          <p:cNvSpPr>
            <a:spLocks noGrp="1"/>
          </p:cNvSpPr>
          <p:nvPr>
            <p:ph type="title"/>
          </p:nvPr>
        </p:nvSpPr>
        <p:spPr>
          <a:xfrm>
            <a:off x="178605" y="239792"/>
            <a:ext cx="10709366" cy="970894"/>
          </a:xfrm>
        </p:spPr>
        <p:txBody>
          <a:bodyPr anchor="t">
            <a:normAutofit fontScale="90000"/>
          </a:bodyPr>
          <a:lstStyle/>
          <a:p>
            <a:r>
              <a:rPr lang="en-US" sz="3200" dirty="0" err="1"/>
              <a:t>Mirvetuximab</a:t>
            </a:r>
            <a:r>
              <a:rPr lang="en-US" sz="3200" dirty="0"/>
              <a:t> </a:t>
            </a:r>
            <a:r>
              <a:rPr lang="en-US" sz="3200" dirty="0" err="1"/>
              <a:t>Soravtansine</a:t>
            </a:r>
            <a:r>
              <a:rPr lang="en-US" sz="3200" dirty="0"/>
              <a:t> in FR</a:t>
            </a:r>
            <a:r>
              <a:rPr lang="el-GR" sz="3200" dirty="0"/>
              <a:t>α-</a:t>
            </a:r>
            <a:r>
              <a:rPr lang="en-US" sz="3200" dirty="0"/>
              <a:t>Positive, </a:t>
            </a:r>
            <a:br>
              <a:rPr lang="en-US" sz="3200" dirty="0"/>
            </a:br>
            <a:r>
              <a:rPr lang="en-US" sz="3200" dirty="0"/>
              <a:t>Platinum-Resistant Ovarian Cancer</a:t>
            </a:r>
            <a:r>
              <a:rPr lang="en-US" sz="1400" dirty="0"/>
              <a:t> 		</a:t>
            </a:r>
            <a:r>
              <a:rPr lang="en-US" sz="1400" dirty="0">
                <a:solidFill>
                  <a:schemeClr val="tx1"/>
                </a:solidFill>
              </a:rPr>
              <a:t>Van Gorp T et al. SGO 2025</a:t>
            </a:r>
            <a:endParaRPr lang="en-US" sz="3200" strike="sngStrike" dirty="0">
              <a:solidFill>
                <a:schemeClr val="tx1"/>
              </a:solidFill>
              <a:latin typeface="Arial" panose="020B0604020202020204" pitchFamily="34" charset="0"/>
              <a:cs typeface="Arial" panose="020B0604020202020204" pitchFamily="34" charset="0"/>
            </a:endParaRPr>
          </a:p>
        </p:txBody>
      </p:sp>
      <p:pic>
        <p:nvPicPr>
          <p:cNvPr id="5" name="Picture 4" descr="A graph of a patient&#10;&#10;AI-generated content may be incorrect.">
            <a:extLst>
              <a:ext uri="{FF2B5EF4-FFF2-40B4-BE49-F238E27FC236}">
                <a16:creationId xmlns:a16="http://schemas.microsoft.com/office/drawing/2014/main" id="{EF40472E-1E77-DE31-17A0-82E50720B6ED}"/>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688559" y="1210687"/>
            <a:ext cx="10878883" cy="5308370"/>
          </a:xfrm>
          <a:prstGeom prst="rect">
            <a:avLst/>
          </a:prstGeom>
        </p:spPr>
      </p:pic>
      <p:sp>
        <p:nvSpPr>
          <p:cNvPr id="7" name="Rectangle 6">
            <a:extLst>
              <a:ext uri="{FF2B5EF4-FFF2-40B4-BE49-F238E27FC236}">
                <a16:creationId xmlns:a16="http://schemas.microsoft.com/office/drawing/2014/main" id="{5DDA47D3-A0E4-8D09-0BEB-58E7B314358A}"/>
              </a:ext>
            </a:extLst>
          </p:cNvPr>
          <p:cNvSpPr/>
          <p:nvPr/>
        </p:nvSpPr>
        <p:spPr bwMode="auto">
          <a:xfrm>
            <a:off x="10752463" y="1210686"/>
            <a:ext cx="814979" cy="36472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n-ea"/>
              <a:cs typeface="+mn-cs"/>
            </a:endParaRPr>
          </a:p>
        </p:txBody>
      </p:sp>
    </p:spTree>
    <p:extLst>
      <p:ext uri="{BB962C8B-B14F-4D97-AF65-F5344CB8AC3E}">
        <p14:creationId xmlns:p14="http://schemas.microsoft.com/office/powerpoint/2010/main" val="10608738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7AA55A-2E59-C819-BDD4-811D442E0F91}"/>
            </a:ext>
          </a:extLst>
        </p:cNvPr>
        <p:cNvGrpSpPr/>
        <p:nvPr/>
      </p:nvGrpSpPr>
      <p:grpSpPr>
        <a:xfrm>
          <a:off x="0" y="0"/>
          <a:ext cx="0" cy="0"/>
          <a:chOff x="0" y="0"/>
          <a:chExt cx="0" cy="0"/>
        </a:xfrm>
      </p:grpSpPr>
      <p:graphicFrame>
        <p:nvGraphicFramePr>
          <p:cNvPr id="23" name="Chart 22">
            <a:extLst>
              <a:ext uri="{FF2B5EF4-FFF2-40B4-BE49-F238E27FC236}">
                <a16:creationId xmlns:a16="http://schemas.microsoft.com/office/drawing/2014/main" id="{25CC4E17-5C3E-E76F-936B-2727E47A128F}"/>
              </a:ext>
            </a:extLst>
          </p:cNvPr>
          <p:cNvGraphicFramePr>
            <a:graphicFrameLocks/>
          </p:cNvGraphicFramePr>
          <p:nvPr/>
        </p:nvGraphicFramePr>
        <p:xfrm>
          <a:off x="3899739" y="2312313"/>
          <a:ext cx="7481454" cy="376586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a:extLst>
              <a:ext uri="{FF2B5EF4-FFF2-40B4-BE49-F238E27FC236}">
                <a16:creationId xmlns:a16="http://schemas.microsoft.com/office/drawing/2014/main" id="{8177E9F5-7218-4467-A2F6-B5F98C847F04}"/>
              </a:ext>
            </a:extLst>
          </p:cNvPr>
          <p:cNvGraphicFramePr>
            <a:graphicFrameLocks/>
          </p:cNvGraphicFramePr>
          <p:nvPr/>
        </p:nvGraphicFramePr>
        <p:xfrm>
          <a:off x="1002720" y="2300687"/>
          <a:ext cx="3995064" cy="3855175"/>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a:extLst>
              <a:ext uri="{FF2B5EF4-FFF2-40B4-BE49-F238E27FC236}">
                <a16:creationId xmlns:a16="http://schemas.microsoft.com/office/drawing/2014/main" id="{472D358A-E024-4B0E-36FE-0C2CC2BEE0E0}"/>
              </a:ext>
            </a:extLst>
          </p:cNvPr>
          <p:cNvSpPr>
            <a:spLocks noGrp="1"/>
          </p:cNvSpPr>
          <p:nvPr>
            <p:ph type="title"/>
          </p:nvPr>
        </p:nvSpPr>
        <p:spPr>
          <a:xfrm>
            <a:off x="178605" y="239792"/>
            <a:ext cx="10709366" cy="970894"/>
          </a:xfrm>
        </p:spPr>
        <p:txBody>
          <a:bodyPr anchor="t">
            <a:normAutofit fontScale="90000"/>
          </a:bodyPr>
          <a:lstStyle/>
          <a:p>
            <a:r>
              <a:rPr lang="en-US" sz="3200" dirty="0" err="1"/>
              <a:t>Mirvetuximab</a:t>
            </a:r>
            <a:r>
              <a:rPr lang="en-US" sz="3200" dirty="0"/>
              <a:t> </a:t>
            </a:r>
            <a:r>
              <a:rPr lang="en-US" sz="3200" dirty="0" err="1"/>
              <a:t>Soravtansine</a:t>
            </a:r>
            <a:r>
              <a:rPr lang="en-US" sz="3200" dirty="0"/>
              <a:t> in FR</a:t>
            </a:r>
            <a:r>
              <a:rPr lang="el-GR" sz="3200" dirty="0"/>
              <a:t>α-</a:t>
            </a:r>
            <a:r>
              <a:rPr lang="en-US" sz="3200" dirty="0"/>
              <a:t>Positive, Platinum-Resistant Ovarian Cancer</a:t>
            </a:r>
            <a:r>
              <a:rPr lang="en-US" sz="1400" dirty="0"/>
              <a:t> 			Matulonis U et al. SGO 2022</a:t>
            </a:r>
            <a:endParaRPr lang="en-US" sz="3200" strike="sngStrike" dirty="0">
              <a:solidFill>
                <a:schemeClr val="tx1"/>
              </a:solidFill>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D9EAA2FD-C386-2C0A-FE2F-5F58656B8447}"/>
              </a:ext>
            </a:extLst>
          </p:cNvPr>
          <p:cNvSpPr txBox="1"/>
          <p:nvPr/>
        </p:nvSpPr>
        <p:spPr>
          <a:xfrm>
            <a:off x="2754768" y="6028670"/>
            <a:ext cx="7741782" cy="707886"/>
          </a:xfrm>
          <a:prstGeom prst="rect">
            <a:avLst/>
          </a:prstGeom>
          <a:noFill/>
        </p:spPr>
        <p:txBody>
          <a:bodyPr wrap="square" rtlCol="0" anchor="b">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denominator for the percentage is the number of patients in the investigator-assessed population in each analysis. Patients without at least 1 postbaseline RECIST assessment were treated as not evaluable. </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*95% exact CI is estimated by Clopper-Pearson method (Clopper-Pearson exact CI). </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S Mincho" panose="02020609040205080304" pitchFamily="49" charset="-128"/>
                <a:cs typeface="Arial" panose="020B0604020202020204" pitchFamily="34" charset="0"/>
              </a:rPr>
              <a:t>†</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Prior PARPi exposure was uncertain for 4 patients in the </a:t>
            </a:r>
            <a:b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investigator-assessed population.</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CI, confidence interval; ORR, objective response rate; PARPi, poly ADP-ribose polymerase inhibitor; RECIST, Response Evaluation Criteria in Solid Tumors.</a:t>
            </a:r>
          </a:p>
        </p:txBody>
      </p:sp>
      <p:sp>
        <p:nvSpPr>
          <p:cNvPr id="19" name="TextBox 18">
            <a:extLst>
              <a:ext uri="{FF2B5EF4-FFF2-40B4-BE49-F238E27FC236}">
                <a16:creationId xmlns:a16="http://schemas.microsoft.com/office/drawing/2014/main" id="{32086EC3-3011-B86F-7F63-86DF3DDA4F1B}"/>
              </a:ext>
            </a:extLst>
          </p:cNvPr>
          <p:cNvSpPr txBox="1"/>
          <p:nvPr/>
        </p:nvSpPr>
        <p:spPr>
          <a:xfrm>
            <a:off x="5590106" y="1360429"/>
            <a:ext cx="3633172" cy="369332"/>
          </a:xfrm>
          <a:prstGeom prst="rect">
            <a:avLst/>
          </a:prstGeom>
          <a:solidFill>
            <a:schemeClr val="bg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Subgroups ORR (%)</a:t>
            </a:r>
          </a:p>
        </p:txBody>
      </p:sp>
      <p:sp>
        <p:nvSpPr>
          <p:cNvPr id="20" name="TextBox 19">
            <a:extLst>
              <a:ext uri="{FF2B5EF4-FFF2-40B4-BE49-F238E27FC236}">
                <a16:creationId xmlns:a16="http://schemas.microsoft.com/office/drawing/2014/main" id="{93A0752F-9779-CB55-BE48-02B38779C974}"/>
              </a:ext>
            </a:extLst>
          </p:cNvPr>
          <p:cNvSpPr txBox="1"/>
          <p:nvPr/>
        </p:nvSpPr>
        <p:spPr>
          <a:xfrm>
            <a:off x="4613306" y="1653336"/>
            <a:ext cx="2518299"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Number of prior lines </a:t>
            </a:r>
            <a:br>
              <a:rPr kumimoji="0" lang="en-US" sz="1600" b="0"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br>
            <a:r>
              <a:rPr kumimoji="0" lang="en-US" sz="1600" b="0"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of therapy</a:t>
            </a:r>
          </a:p>
        </p:txBody>
      </p:sp>
      <p:sp>
        <p:nvSpPr>
          <p:cNvPr id="22" name="TextBox 21">
            <a:extLst>
              <a:ext uri="{FF2B5EF4-FFF2-40B4-BE49-F238E27FC236}">
                <a16:creationId xmlns:a16="http://schemas.microsoft.com/office/drawing/2014/main" id="{569E6ECA-4836-B40F-44E8-07ADD8FD4983}"/>
              </a:ext>
            </a:extLst>
          </p:cNvPr>
          <p:cNvSpPr txBox="1"/>
          <p:nvPr/>
        </p:nvSpPr>
        <p:spPr>
          <a:xfrm>
            <a:off x="7852314" y="1644314"/>
            <a:ext cx="1999335"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Prior exposure </a:t>
            </a:r>
            <a:br>
              <a:rPr kumimoji="0" lang="en-US" sz="1600" b="0"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br>
            <a:r>
              <a:rPr kumimoji="0" lang="en-US" sz="1600" b="0"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to PARPi</a:t>
            </a:r>
            <a:r>
              <a:rPr kumimoji="0" lang="en-US" sz="1600" b="0" i="1" u="none" strike="noStrike" kern="1200" cap="none" spc="0" normalizeH="0" baseline="30000" noProof="0" dirty="0">
                <a:ln>
                  <a:noFill/>
                </a:ln>
                <a:solidFill>
                  <a:srgbClr val="4472C4"/>
                </a:solidFill>
                <a:effectLst/>
                <a:uLnTx/>
                <a:uFillTx/>
                <a:latin typeface="Arial" panose="020B0604020202020204" pitchFamily="34" charset="0"/>
                <a:ea typeface="MS Mincho" panose="02020609040205080304" pitchFamily="49" charset="-128"/>
                <a:cs typeface="Arial" panose="020B0604020202020204" pitchFamily="34" charset="0"/>
              </a:rPr>
              <a:t>†</a:t>
            </a:r>
            <a:endParaRPr kumimoji="0" lang="en-US" sz="1600" b="0"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EC322A92-0E96-09E0-7215-6D9E27E83155}"/>
              </a:ext>
            </a:extLst>
          </p:cNvPr>
          <p:cNvSpPr txBox="1"/>
          <p:nvPr/>
        </p:nvSpPr>
        <p:spPr>
          <a:xfrm>
            <a:off x="5091683" y="2821038"/>
            <a:ext cx="988291"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(22.4, 49.9)*</a:t>
            </a:r>
          </a:p>
        </p:txBody>
      </p:sp>
      <p:sp>
        <p:nvSpPr>
          <p:cNvPr id="18" name="TextBox 17">
            <a:extLst>
              <a:ext uri="{FF2B5EF4-FFF2-40B4-BE49-F238E27FC236}">
                <a16:creationId xmlns:a16="http://schemas.microsoft.com/office/drawing/2014/main" id="{871B2471-DB11-6F6E-2212-4F7C64A48695}"/>
              </a:ext>
            </a:extLst>
          </p:cNvPr>
          <p:cNvSpPr txBox="1"/>
          <p:nvPr/>
        </p:nvSpPr>
        <p:spPr>
          <a:xfrm>
            <a:off x="5953685" y="3001202"/>
            <a:ext cx="988291"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(18.3, 44.3)*</a:t>
            </a:r>
          </a:p>
        </p:txBody>
      </p:sp>
      <p:sp>
        <p:nvSpPr>
          <p:cNvPr id="21" name="TextBox 20">
            <a:extLst>
              <a:ext uri="{FF2B5EF4-FFF2-40B4-BE49-F238E27FC236}">
                <a16:creationId xmlns:a16="http://schemas.microsoft.com/office/drawing/2014/main" id="{D317DD37-7FD5-72DF-4F76-D838B8214740}"/>
              </a:ext>
            </a:extLst>
          </p:cNvPr>
          <p:cNvSpPr txBox="1"/>
          <p:nvPr/>
        </p:nvSpPr>
        <p:spPr>
          <a:xfrm>
            <a:off x="7952398" y="2679899"/>
            <a:ext cx="988291"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(24.7, 52.8)*</a:t>
            </a:r>
          </a:p>
        </p:txBody>
      </p:sp>
      <p:sp>
        <p:nvSpPr>
          <p:cNvPr id="29" name="TextBox 28">
            <a:extLst>
              <a:ext uri="{FF2B5EF4-FFF2-40B4-BE49-F238E27FC236}">
                <a16:creationId xmlns:a16="http://schemas.microsoft.com/office/drawing/2014/main" id="{6DD7FAD8-86BC-30B5-5D10-B8DB632FEA7B}"/>
              </a:ext>
            </a:extLst>
          </p:cNvPr>
          <p:cNvSpPr txBox="1"/>
          <p:nvPr/>
        </p:nvSpPr>
        <p:spPr>
          <a:xfrm>
            <a:off x="8750749" y="3084871"/>
            <a:ext cx="988291"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(15.9, 41.7)*</a:t>
            </a:r>
          </a:p>
        </p:txBody>
      </p:sp>
      <p:sp>
        <p:nvSpPr>
          <p:cNvPr id="25" name="TextBox 24">
            <a:extLst>
              <a:ext uri="{FF2B5EF4-FFF2-40B4-BE49-F238E27FC236}">
                <a16:creationId xmlns:a16="http://schemas.microsoft.com/office/drawing/2014/main" id="{7561A348-7EC0-B7D8-AEBF-318F485C3A19}"/>
              </a:ext>
            </a:extLst>
          </p:cNvPr>
          <p:cNvSpPr txBox="1"/>
          <p:nvPr/>
        </p:nvSpPr>
        <p:spPr>
          <a:xfrm>
            <a:off x="4945847" y="2173942"/>
            <a:ext cx="1174883" cy="3077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1–2 lines</a:t>
            </a:r>
          </a:p>
        </p:txBody>
      </p:sp>
      <p:sp>
        <p:nvSpPr>
          <p:cNvPr id="30" name="TextBox 29">
            <a:extLst>
              <a:ext uri="{FF2B5EF4-FFF2-40B4-BE49-F238E27FC236}">
                <a16:creationId xmlns:a16="http://schemas.microsoft.com/office/drawing/2014/main" id="{DC3DA9B0-A42B-7BA6-2B4C-BF20BB046092}"/>
              </a:ext>
            </a:extLst>
          </p:cNvPr>
          <p:cNvSpPr txBox="1"/>
          <p:nvPr/>
        </p:nvSpPr>
        <p:spPr>
          <a:xfrm>
            <a:off x="5952152" y="2173942"/>
            <a:ext cx="912686" cy="3077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3 lines</a:t>
            </a:r>
          </a:p>
        </p:txBody>
      </p:sp>
      <p:sp>
        <p:nvSpPr>
          <p:cNvPr id="31" name="TextBox 30">
            <a:extLst>
              <a:ext uri="{FF2B5EF4-FFF2-40B4-BE49-F238E27FC236}">
                <a16:creationId xmlns:a16="http://schemas.microsoft.com/office/drawing/2014/main" id="{9028FE16-67D1-2244-058D-F81132947D07}"/>
              </a:ext>
            </a:extLst>
          </p:cNvPr>
          <p:cNvSpPr txBox="1"/>
          <p:nvPr/>
        </p:nvSpPr>
        <p:spPr>
          <a:xfrm>
            <a:off x="8052941" y="2173942"/>
            <a:ext cx="669638" cy="3077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Yes</a:t>
            </a:r>
          </a:p>
        </p:txBody>
      </p:sp>
      <p:sp>
        <p:nvSpPr>
          <p:cNvPr id="32" name="TextBox 31">
            <a:extLst>
              <a:ext uri="{FF2B5EF4-FFF2-40B4-BE49-F238E27FC236}">
                <a16:creationId xmlns:a16="http://schemas.microsoft.com/office/drawing/2014/main" id="{A6BFB545-EE08-B55A-CD8D-FEE917E993E8}"/>
              </a:ext>
            </a:extLst>
          </p:cNvPr>
          <p:cNvSpPr txBox="1"/>
          <p:nvPr/>
        </p:nvSpPr>
        <p:spPr>
          <a:xfrm>
            <a:off x="8875039" y="2173942"/>
            <a:ext cx="669638" cy="3077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No</a:t>
            </a:r>
          </a:p>
        </p:txBody>
      </p:sp>
      <p:sp>
        <p:nvSpPr>
          <p:cNvPr id="26" name="TextBox 25">
            <a:extLst>
              <a:ext uri="{FF2B5EF4-FFF2-40B4-BE49-F238E27FC236}">
                <a16:creationId xmlns:a16="http://schemas.microsoft.com/office/drawing/2014/main" id="{031110ED-D9A6-622A-4B90-914FCF8287CE}"/>
              </a:ext>
            </a:extLst>
          </p:cNvPr>
          <p:cNvSpPr txBox="1"/>
          <p:nvPr/>
        </p:nvSpPr>
        <p:spPr>
          <a:xfrm>
            <a:off x="2327654" y="3201203"/>
            <a:ext cx="988291"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(23.6, 42.2)*</a:t>
            </a:r>
          </a:p>
        </p:txBody>
      </p:sp>
      <p:graphicFrame>
        <p:nvGraphicFramePr>
          <p:cNvPr id="33" name="Table 20">
            <a:extLst>
              <a:ext uri="{FF2B5EF4-FFF2-40B4-BE49-F238E27FC236}">
                <a16:creationId xmlns:a16="http://schemas.microsoft.com/office/drawing/2014/main" id="{920FC089-3120-DDCC-7FE7-B8D96F8D8EE1}"/>
              </a:ext>
            </a:extLst>
          </p:cNvPr>
          <p:cNvGraphicFramePr>
            <a:graphicFrameLocks noGrp="1"/>
          </p:cNvGraphicFramePr>
          <p:nvPr/>
        </p:nvGraphicFramePr>
        <p:xfrm>
          <a:off x="2497013" y="5766939"/>
          <a:ext cx="669638" cy="296334"/>
        </p:xfrm>
        <a:graphic>
          <a:graphicData uri="http://schemas.openxmlformats.org/drawingml/2006/table">
            <a:tbl>
              <a:tblPr firstRow="1" bandRow="1">
                <a:tableStyleId>{5940675A-B579-460E-94D1-54222C63F5DA}</a:tableStyleId>
              </a:tblPr>
              <a:tblGrid>
                <a:gridCol w="669638">
                  <a:extLst>
                    <a:ext uri="{9D8B030D-6E8A-4147-A177-3AD203B41FA5}">
                      <a16:colId xmlns:a16="http://schemas.microsoft.com/office/drawing/2014/main" val="2060340099"/>
                    </a:ext>
                  </a:extLst>
                </a:gridCol>
              </a:tblGrid>
              <a:tr h="296334">
                <a:tc>
                  <a:txBody>
                    <a:bodyPr/>
                    <a:lstStyle/>
                    <a:p>
                      <a:pPr algn="ctr"/>
                      <a:r>
                        <a:rPr lang="en-US" sz="1200" dirty="0">
                          <a:latin typeface="Arial" panose="020B0604020202020204" pitchFamily="34" charset="0"/>
                          <a:cs typeface="Arial" panose="020B0604020202020204" pitchFamily="34" charset="0"/>
                        </a:rPr>
                        <a:t>N=105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8678993"/>
                  </a:ext>
                </a:extLst>
              </a:tr>
            </a:tbl>
          </a:graphicData>
        </a:graphic>
      </p:graphicFrame>
      <p:sp>
        <p:nvSpPr>
          <p:cNvPr id="34" name="TextBox 33">
            <a:extLst>
              <a:ext uri="{FF2B5EF4-FFF2-40B4-BE49-F238E27FC236}">
                <a16:creationId xmlns:a16="http://schemas.microsoft.com/office/drawing/2014/main" id="{6AFCA2AF-C70A-F8A7-F8C4-2C87DD1135D6}"/>
              </a:ext>
            </a:extLst>
          </p:cNvPr>
          <p:cNvSpPr txBox="1"/>
          <p:nvPr/>
        </p:nvSpPr>
        <p:spPr>
          <a:xfrm>
            <a:off x="1727958" y="1360429"/>
            <a:ext cx="2463364" cy="646331"/>
          </a:xfrm>
          <a:prstGeom prst="rect">
            <a:avLst/>
          </a:prstGeom>
          <a:noFill/>
        </p:spPr>
        <p:txBody>
          <a:bodyPr wrap="square" rtlCol="0">
            <a:spAutoFit/>
          </a:bodyPr>
          <a:lstStyle>
            <a:defPPr>
              <a:defRPr lang="en-US"/>
            </a:defPPr>
            <a:lvl1pPr algn="ctr">
              <a:defRPr b="1">
                <a:latin typeface="Trebuchet MS" panose="020B0603020202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Overall population</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ORR</a:t>
            </a:r>
          </a:p>
        </p:txBody>
      </p:sp>
      <p:cxnSp>
        <p:nvCxnSpPr>
          <p:cNvPr id="36" name="Straight Connector 35">
            <a:extLst>
              <a:ext uri="{FF2B5EF4-FFF2-40B4-BE49-F238E27FC236}">
                <a16:creationId xmlns:a16="http://schemas.microsoft.com/office/drawing/2014/main" id="{D383C185-0BD3-B040-7452-22E3EA606C70}"/>
              </a:ext>
            </a:extLst>
          </p:cNvPr>
          <p:cNvCxnSpPr>
            <a:cxnSpLocks/>
          </p:cNvCxnSpPr>
          <p:nvPr/>
        </p:nvCxnSpPr>
        <p:spPr>
          <a:xfrm>
            <a:off x="7392444" y="1730169"/>
            <a:ext cx="0" cy="40493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38" name="Table 20">
            <a:extLst>
              <a:ext uri="{FF2B5EF4-FFF2-40B4-BE49-F238E27FC236}">
                <a16:creationId xmlns:a16="http://schemas.microsoft.com/office/drawing/2014/main" id="{CBB09E7F-6C64-D04B-BCB3-D92288501DF7}"/>
              </a:ext>
            </a:extLst>
          </p:cNvPr>
          <p:cNvGraphicFramePr>
            <a:graphicFrameLocks noGrp="1"/>
          </p:cNvGraphicFramePr>
          <p:nvPr/>
        </p:nvGraphicFramePr>
        <p:xfrm>
          <a:off x="5223133" y="5766939"/>
          <a:ext cx="669638" cy="296334"/>
        </p:xfrm>
        <a:graphic>
          <a:graphicData uri="http://schemas.openxmlformats.org/drawingml/2006/table">
            <a:tbl>
              <a:tblPr firstRow="1" bandRow="1">
                <a:tableStyleId>{5940675A-B579-460E-94D1-54222C63F5DA}</a:tableStyleId>
              </a:tblPr>
              <a:tblGrid>
                <a:gridCol w="669638">
                  <a:extLst>
                    <a:ext uri="{9D8B030D-6E8A-4147-A177-3AD203B41FA5}">
                      <a16:colId xmlns:a16="http://schemas.microsoft.com/office/drawing/2014/main" val="2060340099"/>
                    </a:ext>
                  </a:extLst>
                </a:gridCol>
              </a:tblGrid>
              <a:tr h="296334">
                <a:tc>
                  <a:txBody>
                    <a:bodyPr/>
                    <a:lstStyle/>
                    <a:p>
                      <a:pPr algn="ctr"/>
                      <a:r>
                        <a:rPr lang="en-US" sz="1200" dirty="0">
                          <a:latin typeface="Arial" panose="020B0604020202020204" pitchFamily="34" charset="0"/>
                          <a:cs typeface="Arial" panose="020B0604020202020204" pitchFamily="34" charset="0"/>
                        </a:rPr>
                        <a:t>N=51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8678993"/>
                  </a:ext>
                </a:extLst>
              </a:tr>
            </a:tbl>
          </a:graphicData>
        </a:graphic>
      </p:graphicFrame>
      <p:graphicFrame>
        <p:nvGraphicFramePr>
          <p:cNvPr id="40" name="Table 20">
            <a:extLst>
              <a:ext uri="{FF2B5EF4-FFF2-40B4-BE49-F238E27FC236}">
                <a16:creationId xmlns:a16="http://schemas.microsoft.com/office/drawing/2014/main" id="{E146CAFC-BBBB-A4DF-7743-07DCCF672AE1}"/>
              </a:ext>
            </a:extLst>
          </p:cNvPr>
          <p:cNvGraphicFramePr>
            <a:graphicFrameLocks noGrp="1"/>
          </p:cNvGraphicFramePr>
          <p:nvPr/>
        </p:nvGraphicFramePr>
        <p:xfrm>
          <a:off x="6059363" y="5766939"/>
          <a:ext cx="669638" cy="296334"/>
        </p:xfrm>
        <a:graphic>
          <a:graphicData uri="http://schemas.openxmlformats.org/drawingml/2006/table">
            <a:tbl>
              <a:tblPr firstRow="1" bandRow="1">
                <a:tableStyleId>{5940675A-B579-460E-94D1-54222C63F5DA}</a:tableStyleId>
              </a:tblPr>
              <a:tblGrid>
                <a:gridCol w="669638">
                  <a:extLst>
                    <a:ext uri="{9D8B030D-6E8A-4147-A177-3AD203B41FA5}">
                      <a16:colId xmlns:a16="http://schemas.microsoft.com/office/drawing/2014/main" val="2060340099"/>
                    </a:ext>
                  </a:extLst>
                </a:gridCol>
              </a:tblGrid>
              <a:tr h="296334">
                <a:tc>
                  <a:txBody>
                    <a:bodyPr/>
                    <a:lstStyle/>
                    <a:p>
                      <a:pPr algn="ctr"/>
                      <a:r>
                        <a:rPr lang="en-US" sz="1200" dirty="0">
                          <a:latin typeface="Arial" panose="020B0604020202020204" pitchFamily="34" charset="0"/>
                          <a:cs typeface="Arial" panose="020B0604020202020204" pitchFamily="34" charset="0"/>
                        </a:rPr>
                        <a:t>N=53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8678993"/>
                  </a:ext>
                </a:extLst>
              </a:tr>
            </a:tbl>
          </a:graphicData>
        </a:graphic>
      </p:graphicFrame>
      <p:graphicFrame>
        <p:nvGraphicFramePr>
          <p:cNvPr id="41" name="Table 20">
            <a:extLst>
              <a:ext uri="{FF2B5EF4-FFF2-40B4-BE49-F238E27FC236}">
                <a16:creationId xmlns:a16="http://schemas.microsoft.com/office/drawing/2014/main" id="{170D1FD9-9014-C5D7-ED01-FF415CCFCFF6}"/>
              </a:ext>
            </a:extLst>
          </p:cNvPr>
          <p:cNvGraphicFramePr>
            <a:graphicFrameLocks noGrp="1"/>
          </p:cNvGraphicFramePr>
          <p:nvPr/>
        </p:nvGraphicFramePr>
        <p:xfrm>
          <a:off x="8098223" y="5766939"/>
          <a:ext cx="669638" cy="296334"/>
        </p:xfrm>
        <a:graphic>
          <a:graphicData uri="http://schemas.openxmlformats.org/drawingml/2006/table">
            <a:tbl>
              <a:tblPr firstRow="1" bandRow="1">
                <a:tableStyleId>{5940675A-B579-460E-94D1-54222C63F5DA}</a:tableStyleId>
              </a:tblPr>
              <a:tblGrid>
                <a:gridCol w="669638">
                  <a:extLst>
                    <a:ext uri="{9D8B030D-6E8A-4147-A177-3AD203B41FA5}">
                      <a16:colId xmlns:a16="http://schemas.microsoft.com/office/drawing/2014/main" val="2060340099"/>
                    </a:ext>
                  </a:extLst>
                </a:gridCol>
              </a:tblGrid>
              <a:tr h="296334">
                <a:tc>
                  <a:txBody>
                    <a:bodyPr/>
                    <a:lstStyle/>
                    <a:p>
                      <a:pPr algn="ctr"/>
                      <a:r>
                        <a:rPr lang="en-US" sz="1200" dirty="0">
                          <a:latin typeface="Arial" panose="020B0604020202020204" pitchFamily="34" charset="0"/>
                          <a:cs typeface="Arial" panose="020B0604020202020204" pitchFamily="34" charset="0"/>
                        </a:rPr>
                        <a:t>N=50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8678993"/>
                  </a:ext>
                </a:extLst>
              </a:tr>
            </a:tbl>
          </a:graphicData>
        </a:graphic>
      </p:graphicFrame>
      <p:graphicFrame>
        <p:nvGraphicFramePr>
          <p:cNvPr id="42" name="Table 20">
            <a:extLst>
              <a:ext uri="{FF2B5EF4-FFF2-40B4-BE49-F238E27FC236}">
                <a16:creationId xmlns:a16="http://schemas.microsoft.com/office/drawing/2014/main" id="{76EDF2AF-F41B-4176-13E4-14A27372373D}"/>
              </a:ext>
            </a:extLst>
          </p:cNvPr>
          <p:cNvGraphicFramePr>
            <a:graphicFrameLocks noGrp="1"/>
          </p:cNvGraphicFramePr>
          <p:nvPr/>
        </p:nvGraphicFramePr>
        <p:xfrm>
          <a:off x="8929563" y="5766939"/>
          <a:ext cx="669638" cy="296334"/>
        </p:xfrm>
        <a:graphic>
          <a:graphicData uri="http://schemas.openxmlformats.org/drawingml/2006/table">
            <a:tbl>
              <a:tblPr firstRow="1" bandRow="1">
                <a:tableStyleId>{5940675A-B579-460E-94D1-54222C63F5DA}</a:tableStyleId>
              </a:tblPr>
              <a:tblGrid>
                <a:gridCol w="669638">
                  <a:extLst>
                    <a:ext uri="{9D8B030D-6E8A-4147-A177-3AD203B41FA5}">
                      <a16:colId xmlns:a16="http://schemas.microsoft.com/office/drawing/2014/main" val="2060340099"/>
                    </a:ext>
                  </a:extLst>
                </a:gridCol>
              </a:tblGrid>
              <a:tr h="296334">
                <a:tc>
                  <a:txBody>
                    <a:bodyPr/>
                    <a:lstStyle/>
                    <a:p>
                      <a:pPr algn="ctr"/>
                      <a:r>
                        <a:rPr lang="en-US" sz="1200" dirty="0">
                          <a:latin typeface="Arial" panose="020B0604020202020204" pitchFamily="34" charset="0"/>
                          <a:cs typeface="Arial" panose="020B0604020202020204" pitchFamily="34" charset="0"/>
                        </a:rPr>
                        <a:t>N=51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8678993"/>
                  </a:ext>
                </a:extLst>
              </a:tr>
            </a:tbl>
          </a:graphicData>
        </a:graphic>
      </p:graphicFrame>
    </p:spTree>
    <p:extLst>
      <p:ext uri="{BB962C8B-B14F-4D97-AF65-F5344CB8AC3E}">
        <p14:creationId xmlns:p14="http://schemas.microsoft.com/office/powerpoint/2010/main" val="38647170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B68BB5-A2A4-1136-8CE4-313C5E016D9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EE77496-1CD4-CD23-7BF3-81DB5AFB8662}"/>
              </a:ext>
            </a:extLst>
          </p:cNvPr>
          <p:cNvSpPr>
            <a:spLocks noGrp="1"/>
          </p:cNvSpPr>
          <p:nvPr>
            <p:ph type="title"/>
          </p:nvPr>
        </p:nvSpPr>
        <p:spPr/>
        <p:txBody>
          <a:bodyPr/>
          <a:lstStyle/>
          <a:p>
            <a:r>
              <a:rPr lang="en-US" dirty="0" err="1"/>
              <a:t>Mirvetuximab</a:t>
            </a:r>
            <a:r>
              <a:rPr lang="en-US" dirty="0"/>
              <a:t> in PSOC, FRA </a:t>
            </a:r>
            <a:r>
              <a:rPr lang="en-US" u="sng" dirty="0"/>
              <a:t>&gt;</a:t>
            </a:r>
            <a:r>
              <a:rPr lang="en-US" dirty="0"/>
              <a:t>75%. PICCOLO Trial</a:t>
            </a:r>
            <a:br>
              <a:rPr lang="en-US" dirty="0"/>
            </a:br>
            <a:r>
              <a:rPr lang="en-US" sz="2000" dirty="0"/>
              <a:t>Alvarez Secord A. et al. Ann Oncol 2025</a:t>
            </a:r>
          </a:p>
        </p:txBody>
      </p:sp>
      <p:sp>
        <p:nvSpPr>
          <p:cNvPr id="7" name="TextBox 6">
            <a:extLst>
              <a:ext uri="{FF2B5EF4-FFF2-40B4-BE49-F238E27FC236}">
                <a16:creationId xmlns:a16="http://schemas.microsoft.com/office/drawing/2014/main" id="{4FA9ED26-D4DC-3DCF-54D7-7D9226F3E78B}"/>
              </a:ext>
            </a:extLst>
          </p:cNvPr>
          <p:cNvSpPr txBox="1"/>
          <p:nvPr/>
        </p:nvSpPr>
        <p:spPr>
          <a:xfrm>
            <a:off x="8504682" y="1586002"/>
            <a:ext cx="3467616" cy="34163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ORR 52%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sng"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Arial"/>
                <a:ea typeface="+mn-ea"/>
                <a:cs typeface="+mn-cs"/>
              </a:rPr>
              <a:t>Subgroup</a:t>
            </a:r>
            <a:r>
              <a:rPr kumimoji="0" lang="en-US" sz="1800" b="0" i="0" u="none" strike="noStrike" kern="1200" cap="none" spc="0" normalizeH="0" baseline="0" noProof="0" dirty="0">
                <a:ln>
                  <a:noFill/>
                </a:ln>
                <a:solidFill>
                  <a:srgbClr val="000000"/>
                </a:solidFill>
                <a:effectLst/>
                <a:uLnTx/>
                <a:uFillTx/>
                <a:latin typeface="Arial"/>
                <a:ea typeface="+mn-ea"/>
                <a:cs typeface="+mn-cs"/>
              </a:rPr>
              <a:t>		</a:t>
            </a:r>
            <a:r>
              <a:rPr kumimoji="0" lang="en-US" sz="1800" b="0" i="0" u="sng" strike="noStrike" kern="1200" cap="none" spc="0" normalizeH="0" baseline="0" noProof="0" dirty="0">
                <a:ln>
                  <a:noFill/>
                </a:ln>
                <a:solidFill>
                  <a:srgbClr val="000000"/>
                </a:solidFill>
                <a:effectLst/>
                <a:uLnTx/>
                <a:uFillTx/>
                <a:latin typeface="Arial"/>
                <a:ea typeface="+mn-ea"/>
                <a:cs typeface="+mn-cs"/>
              </a:rPr>
              <a:t>ORR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1-2 prior lines of therapy	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3 prior lines of therapy	50%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Arial"/>
                <a:ea typeface="+mn-ea"/>
                <a:cs typeface="+mn-cs"/>
              </a:rPr>
              <a:t>&gt;</a:t>
            </a:r>
            <a:r>
              <a:rPr kumimoji="0" lang="en-US" sz="1800" b="0" i="0" u="none" strike="noStrike" kern="1200" cap="none" spc="0" normalizeH="0" baseline="0" noProof="0" dirty="0">
                <a:ln>
                  <a:noFill/>
                </a:ln>
                <a:solidFill>
                  <a:srgbClr val="000000"/>
                </a:solidFill>
                <a:effectLst/>
                <a:uLnTx/>
                <a:uFillTx/>
                <a:latin typeface="Arial"/>
                <a:ea typeface="+mn-ea"/>
                <a:cs typeface="+mn-cs"/>
              </a:rPr>
              <a:t>4 prior lines of therapy	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Prior Bev		49%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No prior Bev		57%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PFI </a:t>
            </a:r>
            <a:r>
              <a:rPr kumimoji="0" lang="en-US" sz="1800" b="0" i="0" u="sng" strike="noStrike" kern="1200" cap="none" spc="0" normalizeH="0" baseline="0" noProof="0" dirty="0">
                <a:ln>
                  <a:noFill/>
                </a:ln>
                <a:solidFill>
                  <a:srgbClr val="000000"/>
                </a:solidFill>
                <a:effectLst/>
                <a:uLnTx/>
                <a:uFillTx/>
                <a:latin typeface="Arial"/>
                <a:ea typeface="+mn-ea"/>
                <a:cs typeface="+mn-cs"/>
              </a:rPr>
              <a:t>&lt;</a:t>
            </a:r>
            <a:r>
              <a:rPr kumimoji="0" lang="en-US" sz="1800" b="0" i="0" u="none" strike="noStrike" kern="1200" cap="none" spc="0" normalizeH="0" baseline="0" noProof="0" dirty="0">
                <a:ln>
                  <a:noFill/>
                </a:ln>
                <a:solidFill>
                  <a:srgbClr val="000000"/>
                </a:solidFill>
                <a:effectLst/>
                <a:uLnTx/>
                <a:uFillTx/>
                <a:latin typeface="Arial"/>
                <a:ea typeface="+mn-ea"/>
                <a:cs typeface="+mn-cs"/>
              </a:rPr>
              <a:t>12 months		42%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PFI &gt;12 months		65%</a:t>
            </a:r>
          </a:p>
        </p:txBody>
      </p:sp>
      <p:pic>
        <p:nvPicPr>
          <p:cNvPr id="3074" name="Picture 2">
            <a:extLst>
              <a:ext uri="{FF2B5EF4-FFF2-40B4-BE49-F238E27FC236}">
                <a16:creationId xmlns:a16="http://schemas.microsoft.com/office/drawing/2014/main" id="{D7B9BF92-3629-9912-DF98-F179062E520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137160" y="1325880"/>
            <a:ext cx="8243590" cy="43128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14653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0D781B-62B7-953A-18CA-8658EAF01A40}"/>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E8CCA249-0258-92C8-6A16-65B38B08C970}"/>
              </a:ext>
            </a:extLst>
          </p:cNvPr>
          <p:cNvSpPr/>
          <p:nvPr/>
        </p:nvSpPr>
        <p:spPr bwMode="auto">
          <a:xfrm>
            <a:off x="684426" y="1349812"/>
            <a:ext cx="10731324" cy="1154236"/>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DDAF86A8-C14A-4A61-BC16-29C084096C45}"/>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3: Ovarian Cancer</a:t>
            </a:r>
          </a:p>
        </p:txBody>
      </p:sp>
      <p:sp>
        <p:nvSpPr>
          <p:cNvPr id="7" name="Content Placeholder 6">
            <a:extLst>
              <a:ext uri="{FF2B5EF4-FFF2-40B4-BE49-F238E27FC236}">
                <a16:creationId xmlns:a16="http://schemas.microsoft.com/office/drawing/2014/main" id="{E11C40E8-DD74-9607-8DF5-9DE5947DE3E7}"/>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solidFill>
                  <a:schemeClr val="bg1"/>
                </a:solidFill>
              </a:rPr>
              <a:t>PARP Inhibitors and Strategies Targeting Folate Receptor Alpha (FR</a:t>
            </a:r>
            <a:r>
              <a:rPr lang="el-GR" sz="3000" dirty="0">
                <a:solidFill>
                  <a:schemeClr val="bg1"/>
                </a:solidFill>
              </a:rPr>
              <a:t>α) </a:t>
            </a:r>
            <a:r>
              <a:rPr lang="en-US" sz="3000" dirty="0">
                <a:solidFill>
                  <a:schemeClr val="bg1"/>
                </a:solidFill>
              </a:rPr>
              <a:t>in Advanced OC — </a:t>
            </a:r>
            <a:r>
              <a:rPr lang="en-US" sz="3000" b="0" dirty="0">
                <a:solidFill>
                  <a:schemeClr val="bg1"/>
                </a:solidFill>
              </a:rPr>
              <a:t>Dr Armstrong</a:t>
            </a:r>
          </a:p>
          <a:p>
            <a:pPr>
              <a:lnSpc>
                <a:spcPct val="100000"/>
              </a:lnSpc>
              <a:spcBef>
                <a:spcPts val="3000"/>
              </a:spcBef>
            </a:pPr>
            <a:r>
              <a:rPr lang="en-US" sz="3000" dirty="0"/>
              <a:t>Other Novel Agents and Strategies for the Treatment of Advanced OC — </a:t>
            </a:r>
            <a:r>
              <a:rPr lang="en-US" sz="3000" b="0" dirty="0"/>
              <a:t>Dr O’Malley</a:t>
            </a:r>
          </a:p>
        </p:txBody>
      </p:sp>
    </p:spTree>
    <p:extLst>
      <p:ext uri="{BB962C8B-B14F-4D97-AF65-F5344CB8AC3E}">
        <p14:creationId xmlns:p14="http://schemas.microsoft.com/office/powerpoint/2010/main" val="1326551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3D9-E278-65B8-80E8-022D56770A14}"/>
              </a:ext>
            </a:extLst>
          </p:cNvPr>
          <p:cNvSpPr>
            <a:spLocks noGrp="1"/>
          </p:cNvSpPr>
          <p:nvPr>
            <p:ph type="ctrTitle"/>
          </p:nvPr>
        </p:nvSpPr>
        <p:spPr>
          <a:xfrm>
            <a:off x="152400" y="365632"/>
            <a:ext cx="11887200" cy="841376"/>
          </a:xfrm>
        </p:spPr>
        <p:txBody>
          <a:bodyPr>
            <a:normAutofit fontScale="90000"/>
          </a:bodyPr>
          <a:lstStyle/>
          <a:p>
            <a:r>
              <a:rPr lang="en-US" sz="2800" dirty="0" err="1"/>
              <a:t>Mirvetuximab</a:t>
            </a:r>
            <a:r>
              <a:rPr lang="en-US" sz="2800" dirty="0"/>
              <a:t> </a:t>
            </a:r>
            <a:r>
              <a:rPr lang="en-US" sz="2800" dirty="0" err="1"/>
              <a:t>Soravtansine</a:t>
            </a:r>
            <a:r>
              <a:rPr lang="en-US" sz="2800" dirty="0"/>
              <a:t> Plus Carboplatin in  Folate Receptor Alpha-Expressing Recurrent  Platinum-Sensitive Ovarian Cancer</a:t>
            </a:r>
            <a:br>
              <a:rPr lang="en-US" sz="2800" dirty="0"/>
            </a:br>
            <a:r>
              <a:rPr lang="en-US" sz="2800" dirty="0"/>
              <a:t>Konecny, GE et al. SGO 2026</a:t>
            </a:r>
          </a:p>
        </p:txBody>
      </p:sp>
      <p:pic>
        <p:nvPicPr>
          <p:cNvPr id="5" name="Picture 4">
            <a:extLst>
              <a:ext uri="{FF2B5EF4-FFF2-40B4-BE49-F238E27FC236}">
                <a16:creationId xmlns:a16="http://schemas.microsoft.com/office/drawing/2014/main" id="{49C4AC76-87FE-C17C-CB7D-41083F1A9C84}"/>
              </a:ext>
            </a:extLst>
          </p:cNvPr>
          <p:cNvPicPr>
            <a:picLocks noChangeAspect="1"/>
          </p:cNvPicPr>
          <p:nvPr/>
        </p:nvPicPr>
        <p:blipFill>
          <a:blip r:embed="rId2"/>
          <a:srcRect l="3984" t="20495" r="25000" b="16804"/>
          <a:stretch>
            <a:fillRect/>
          </a:stretch>
        </p:blipFill>
        <p:spPr>
          <a:xfrm>
            <a:off x="171052" y="1207008"/>
            <a:ext cx="10674394" cy="5065776"/>
          </a:xfrm>
          <a:prstGeom prst="rect">
            <a:avLst/>
          </a:prstGeom>
        </p:spPr>
      </p:pic>
      <p:sp>
        <p:nvSpPr>
          <p:cNvPr id="6" name="TextBox 5">
            <a:extLst>
              <a:ext uri="{FF2B5EF4-FFF2-40B4-BE49-F238E27FC236}">
                <a16:creationId xmlns:a16="http://schemas.microsoft.com/office/drawing/2014/main" id="{34DFD7BA-28CD-A534-F4F5-C0D61B1F3E77}"/>
              </a:ext>
            </a:extLst>
          </p:cNvPr>
          <p:cNvSpPr txBox="1"/>
          <p:nvPr/>
        </p:nvSpPr>
        <p:spPr>
          <a:xfrm>
            <a:off x="8997696" y="3295181"/>
            <a:ext cx="2949846" cy="17543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FR</a:t>
            </a:r>
            <a:r>
              <a:rPr kumimoji="0" lang="el-GR" sz="1800" b="0" i="0" u="none" strike="noStrike" kern="1200" cap="none" spc="0" normalizeH="0" baseline="0" noProof="0" dirty="0">
                <a:ln>
                  <a:noFill/>
                </a:ln>
                <a:solidFill>
                  <a:prstClr val="black"/>
                </a:solidFill>
                <a:effectLst/>
                <a:uLnTx/>
                <a:uFillTx/>
                <a:latin typeface="Aptos" panose="02110004020202020204"/>
                <a:ea typeface="+mn-ea"/>
                <a:cs typeface="+mn-cs"/>
              </a:rPr>
              <a:t>α</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800" b="0" i="0" u="sng" strike="noStrike" kern="1200" cap="none" spc="0" normalizeH="0" baseline="0" noProof="0" dirty="0">
                <a:ln>
                  <a:noFill/>
                </a:ln>
                <a:solidFill>
                  <a:prstClr val="black"/>
                </a:solidFill>
                <a:effectLst/>
                <a:uLnTx/>
                <a:uFillTx/>
                <a:latin typeface="Aptos" panose="02110004020202020204"/>
                <a:ea typeface="+mn-ea"/>
                <a:cs typeface="+mn-cs"/>
              </a:rPr>
              <a:t>&gt;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25% n=125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FR</a:t>
            </a:r>
            <a:r>
              <a:rPr kumimoji="0" lang="el-GR" sz="1800" b="0" i="0" u="none" strike="noStrike" kern="1200" cap="none" spc="0" normalizeH="0" baseline="0" noProof="0" dirty="0">
                <a:ln>
                  <a:noFill/>
                </a:ln>
                <a:solidFill>
                  <a:prstClr val="black"/>
                </a:solidFill>
                <a:effectLst/>
                <a:uLnTx/>
                <a:uFillTx/>
                <a:latin typeface="Aptos" panose="02110004020202020204"/>
                <a:ea typeface="+mn-ea"/>
                <a:cs typeface="+mn-cs"/>
              </a:rPr>
              <a:t>α</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800" b="0" i="0" u="sng" strike="noStrike" kern="1200" cap="none" spc="0" normalizeH="0" baseline="0" noProof="0" dirty="0">
                <a:ln>
                  <a:noFill/>
                </a:ln>
                <a:solidFill>
                  <a:prstClr val="black"/>
                </a:solidFill>
                <a:effectLst/>
                <a:uLnTx/>
                <a:uFillTx/>
                <a:latin typeface="Aptos" panose="02110004020202020204"/>
                <a:ea typeface="+mn-ea"/>
                <a:cs typeface="+mn-cs"/>
              </a:rPr>
              <a:t>&gt;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50% n=102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ORR FR</a:t>
            </a:r>
            <a:r>
              <a:rPr kumimoji="0" lang="el-GR" sz="1800" b="0" i="0" u="none" strike="noStrike" kern="1200" cap="none" spc="0" normalizeH="0" baseline="0" noProof="0" dirty="0">
                <a:ln>
                  <a:noFill/>
                </a:ln>
                <a:solidFill>
                  <a:prstClr val="black"/>
                </a:solidFill>
                <a:effectLst/>
                <a:uLnTx/>
                <a:uFillTx/>
                <a:latin typeface="Aptos" panose="02110004020202020204"/>
                <a:ea typeface="+mn-ea"/>
                <a:cs typeface="+mn-cs"/>
              </a:rPr>
              <a:t>α</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800" b="0" i="0" u="sng" strike="noStrike" kern="1200" cap="none" spc="0" normalizeH="0" baseline="0" noProof="0" dirty="0">
                <a:ln>
                  <a:noFill/>
                </a:ln>
                <a:solidFill>
                  <a:prstClr val="black"/>
                </a:solidFill>
                <a:effectLst/>
                <a:uLnTx/>
                <a:uFillTx/>
                <a:latin typeface="Aptos" panose="02110004020202020204"/>
                <a:ea typeface="+mn-ea"/>
                <a:cs typeface="+mn-cs"/>
              </a:rPr>
              <a:t>&gt;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25% 	62.4%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ORR FR</a:t>
            </a:r>
            <a:r>
              <a:rPr kumimoji="0" lang="el-GR" sz="1800" b="0" i="0" u="none" strike="noStrike" kern="1200" cap="none" spc="0" normalizeH="0" baseline="0" noProof="0" dirty="0">
                <a:ln>
                  <a:noFill/>
                </a:ln>
                <a:solidFill>
                  <a:prstClr val="black"/>
                </a:solidFill>
                <a:effectLst/>
                <a:uLnTx/>
                <a:uFillTx/>
                <a:latin typeface="Aptos" panose="02110004020202020204"/>
                <a:ea typeface="+mn-ea"/>
                <a:cs typeface="+mn-cs"/>
              </a:rPr>
              <a:t>α</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800" b="0" i="0" u="sng" strike="noStrike" kern="1200" cap="none" spc="0" normalizeH="0" baseline="0" noProof="0" dirty="0">
                <a:ln>
                  <a:noFill/>
                </a:ln>
                <a:solidFill>
                  <a:prstClr val="black"/>
                </a:solidFill>
                <a:effectLst/>
                <a:uLnTx/>
                <a:uFillTx/>
                <a:latin typeface="Aptos" panose="02110004020202020204"/>
                <a:ea typeface="+mn-ea"/>
                <a:cs typeface="+mn-cs"/>
              </a:rPr>
              <a:t>&gt;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50%	62.7%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mPFS</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FR</a:t>
            </a:r>
            <a:r>
              <a:rPr kumimoji="0" lang="el-GR" sz="1800" b="0" i="0" u="none" strike="noStrike" kern="1200" cap="none" spc="0" normalizeH="0" baseline="0" noProof="0" dirty="0">
                <a:ln>
                  <a:noFill/>
                </a:ln>
                <a:solidFill>
                  <a:prstClr val="black"/>
                </a:solidFill>
                <a:effectLst/>
                <a:uLnTx/>
                <a:uFillTx/>
                <a:latin typeface="Aptos" panose="02110004020202020204"/>
                <a:ea typeface="+mn-ea"/>
                <a:cs typeface="+mn-cs"/>
              </a:rPr>
              <a:t>α</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800" b="0" i="0" u="sng" strike="noStrike" kern="1200" cap="none" spc="0" normalizeH="0" baseline="0" noProof="0" dirty="0">
                <a:ln>
                  <a:noFill/>
                </a:ln>
                <a:solidFill>
                  <a:prstClr val="black"/>
                </a:solidFill>
                <a:effectLst/>
                <a:uLnTx/>
                <a:uFillTx/>
                <a:latin typeface="Aptos" panose="02110004020202020204"/>
                <a:ea typeface="+mn-ea"/>
                <a:cs typeface="+mn-cs"/>
              </a:rPr>
              <a:t>&gt;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25%	11.0 </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mos</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mPFS</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FR</a:t>
            </a:r>
            <a:r>
              <a:rPr kumimoji="0" lang="el-GR" sz="1800" b="0" i="0" u="none" strike="noStrike" kern="1200" cap="none" spc="0" normalizeH="0" baseline="0" noProof="0" dirty="0">
                <a:ln>
                  <a:noFill/>
                </a:ln>
                <a:solidFill>
                  <a:prstClr val="black"/>
                </a:solidFill>
                <a:effectLst/>
                <a:uLnTx/>
                <a:uFillTx/>
                <a:latin typeface="Aptos" panose="02110004020202020204"/>
                <a:ea typeface="+mn-ea"/>
                <a:cs typeface="+mn-cs"/>
              </a:rPr>
              <a:t>α</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800" b="0" i="0" u="sng" strike="noStrike" kern="1200" cap="none" spc="0" normalizeH="0" baseline="0" noProof="0" dirty="0">
                <a:ln>
                  <a:noFill/>
                </a:ln>
                <a:solidFill>
                  <a:prstClr val="black"/>
                </a:solidFill>
                <a:effectLst/>
                <a:uLnTx/>
                <a:uFillTx/>
                <a:latin typeface="Aptos" panose="02110004020202020204"/>
                <a:ea typeface="+mn-ea"/>
                <a:cs typeface="+mn-cs"/>
              </a:rPr>
              <a:t>&gt;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50%	11.0 </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mos</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657958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3170DB-B1AE-2051-F15D-31CDA0148D41}"/>
              </a:ext>
            </a:extLst>
          </p:cNvPr>
          <p:cNvSpPr>
            <a:spLocks noGrp="1"/>
          </p:cNvSpPr>
          <p:nvPr>
            <p:ph type="title"/>
          </p:nvPr>
        </p:nvSpPr>
        <p:spPr/>
        <p:txBody>
          <a:bodyPr/>
          <a:lstStyle/>
          <a:p>
            <a:r>
              <a:rPr lang="en-US" dirty="0" err="1"/>
              <a:t>Mirvetuximab</a:t>
            </a:r>
            <a:r>
              <a:rPr lang="en-US" dirty="0"/>
              <a:t> and Bevacizumab in PROC</a:t>
            </a:r>
            <a:br>
              <a:rPr lang="en-US" dirty="0"/>
            </a:br>
            <a:r>
              <a:rPr lang="en-US" dirty="0"/>
              <a:t>Gilbert L. et al. Gyn </a:t>
            </a:r>
            <a:r>
              <a:rPr lang="en-US" dirty="0" err="1"/>
              <a:t>Onc</a:t>
            </a:r>
            <a:r>
              <a:rPr lang="en-US" dirty="0"/>
              <a:t> 2023</a:t>
            </a:r>
          </a:p>
        </p:txBody>
      </p:sp>
      <p:pic>
        <p:nvPicPr>
          <p:cNvPr id="6" name="Picture 5">
            <a:extLst>
              <a:ext uri="{FF2B5EF4-FFF2-40B4-BE49-F238E27FC236}">
                <a16:creationId xmlns:a16="http://schemas.microsoft.com/office/drawing/2014/main" id="{F613BEF8-0ACF-B63D-3F35-E77B9EC7B504}"/>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l="30000" t="42151" r="43750" b="27035"/>
          <a:stretch>
            <a:fillRect/>
          </a:stretch>
        </p:blipFill>
        <p:spPr>
          <a:xfrm>
            <a:off x="291861" y="1499616"/>
            <a:ext cx="7695449" cy="4855463"/>
          </a:xfrm>
          <a:prstGeom prst="rect">
            <a:avLst/>
          </a:prstGeom>
        </p:spPr>
      </p:pic>
      <p:sp>
        <p:nvSpPr>
          <p:cNvPr id="7" name="TextBox 6">
            <a:extLst>
              <a:ext uri="{FF2B5EF4-FFF2-40B4-BE49-F238E27FC236}">
                <a16:creationId xmlns:a16="http://schemas.microsoft.com/office/drawing/2014/main" id="{8118A5F6-D4B4-2BD0-5EFF-1EC44E247FFD}"/>
              </a:ext>
            </a:extLst>
          </p:cNvPr>
          <p:cNvSpPr txBox="1"/>
          <p:nvPr/>
        </p:nvSpPr>
        <p:spPr>
          <a:xfrm>
            <a:off x="8504682" y="2573554"/>
            <a:ext cx="3467616" cy="230832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Arial"/>
                <a:ea typeface="+mn-ea"/>
                <a:cs typeface="+mn-cs"/>
              </a:rPr>
              <a:t>Subgroup</a:t>
            </a:r>
            <a:r>
              <a:rPr kumimoji="0" lang="en-US" sz="1800" b="0" i="0" u="none" strike="noStrike" kern="1200" cap="none" spc="0" normalizeH="0" baseline="0" noProof="0" dirty="0">
                <a:ln>
                  <a:noFill/>
                </a:ln>
                <a:solidFill>
                  <a:srgbClr val="000000"/>
                </a:solidFill>
                <a:effectLst/>
                <a:uLnTx/>
                <a:uFillTx/>
                <a:latin typeface="Arial"/>
                <a:ea typeface="+mn-ea"/>
                <a:cs typeface="+mn-cs"/>
              </a:rPr>
              <a:t>		</a:t>
            </a:r>
            <a:r>
              <a:rPr kumimoji="0" lang="en-US" sz="1800" b="0" i="0" u="sng" strike="noStrike" kern="1200" cap="none" spc="0" normalizeH="0" baseline="0" noProof="0" dirty="0">
                <a:ln>
                  <a:noFill/>
                </a:ln>
                <a:solidFill>
                  <a:srgbClr val="000000"/>
                </a:solidFill>
                <a:effectLst/>
                <a:uLnTx/>
                <a:uFillTx/>
                <a:latin typeface="Arial"/>
                <a:ea typeface="+mn-ea"/>
                <a:cs typeface="+mn-cs"/>
              </a:rPr>
              <a:t>ORR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FR</a:t>
            </a:r>
            <a:r>
              <a:rPr kumimoji="0" lang="el-GR" sz="1800" b="0" i="0" u="none" strike="noStrike" kern="1200" cap="none" spc="0" normalizeH="0" baseline="0" noProof="0" dirty="0">
                <a:ln>
                  <a:noFill/>
                </a:ln>
                <a:solidFill>
                  <a:srgbClr val="000000"/>
                </a:solidFill>
                <a:effectLst/>
                <a:uLnTx/>
                <a:uFillTx/>
                <a:latin typeface="Arial"/>
                <a:ea typeface="+mn-ea"/>
                <a:cs typeface="+mn-cs"/>
              </a:rPr>
              <a:t>α ≥ 75% (</a:t>
            </a:r>
            <a:r>
              <a:rPr kumimoji="0" lang="en-US" sz="1800" b="0" i="0" u="none" strike="noStrike" kern="1200" cap="none" spc="0" normalizeH="0" baseline="0" noProof="0" dirty="0">
                <a:ln>
                  <a:noFill/>
                </a:ln>
                <a:solidFill>
                  <a:srgbClr val="000000"/>
                </a:solidFill>
                <a:effectLst/>
                <a:uLnTx/>
                <a:uFillTx/>
                <a:latin typeface="Arial"/>
                <a:ea typeface="+mn-ea"/>
                <a:cs typeface="+mn-cs"/>
              </a:rPr>
              <a:t>n = 44)	48%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FR</a:t>
            </a:r>
            <a:r>
              <a:rPr kumimoji="0" lang="el-GR" sz="1800" b="0" i="0" u="none" strike="noStrike" kern="1200" cap="none" spc="0" normalizeH="0" baseline="0" noProof="0" dirty="0">
                <a:ln>
                  <a:noFill/>
                </a:ln>
                <a:solidFill>
                  <a:srgbClr val="000000"/>
                </a:solidFill>
                <a:effectLst/>
                <a:uLnTx/>
                <a:uFillTx/>
                <a:latin typeface="Arial"/>
                <a:ea typeface="+mn-ea"/>
                <a:cs typeface="+mn-cs"/>
              </a:rPr>
              <a:t>α 50–74% (</a:t>
            </a:r>
            <a:r>
              <a:rPr kumimoji="0" lang="en-US" sz="1800" b="0" i="0" u="none" strike="noStrike" kern="1200" cap="none" spc="0" normalizeH="0" baseline="0" noProof="0" dirty="0">
                <a:ln>
                  <a:noFill/>
                </a:ln>
                <a:solidFill>
                  <a:srgbClr val="000000"/>
                </a:solidFill>
                <a:effectLst/>
                <a:uLnTx/>
                <a:uFillTx/>
                <a:latin typeface="Arial"/>
                <a:ea typeface="+mn-ea"/>
                <a:cs typeface="+mn-cs"/>
              </a:rPr>
              <a:t>n = 39)	41%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FR</a:t>
            </a:r>
            <a:r>
              <a:rPr kumimoji="0" lang="el-GR" sz="1800" b="0" i="0" u="none" strike="noStrike" kern="1200" cap="none" spc="0" normalizeH="0" baseline="0" noProof="0" dirty="0">
                <a:ln>
                  <a:noFill/>
                </a:ln>
                <a:solidFill>
                  <a:srgbClr val="000000"/>
                </a:solidFill>
                <a:effectLst/>
                <a:uLnTx/>
                <a:uFillTx/>
                <a:latin typeface="Arial"/>
                <a:ea typeface="+mn-ea"/>
                <a:cs typeface="+mn-cs"/>
              </a:rPr>
              <a:t>α 25–49% (</a:t>
            </a:r>
            <a:r>
              <a:rPr kumimoji="0" lang="en-US" sz="1800" b="0" i="0" u="none" strike="noStrike" kern="1200" cap="none" spc="0" normalizeH="0" baseline="0" noProof="0" dirty="0">
                <a:ln>
                  <a:noFill/>
                </a:ln>
                <a:solidFill>
                  <a:srgbClr val="000000"/>
                </a:solidFill>
                <a:effectLst/>
                <a:uLnTx/>
                <a:uFillTx/>
                <a:latin typeface="Arial"/>
                <a:ea typeface="+mn-ea"/>
                <a:cs typeface="+mn-cs"/>
              </a:rPr>
              <a:t>n = 11)	36%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BEV-naïve (n = 39)	56%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BEV-pretreated (n = 55)	35%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NCCN listed for FRA </a:t>
            </a:r>
            <a:r>
              <a:rPr kumimoji="0" lang="en-US" sz="1800" b="0" i="0" u="sng" strike="noStrike" kern="1200" cap="none" spc="0" normalizeH="0" baseline="0" noProof="0" dirty="0">
                <a:ln>
                  <a:noFill/>
                </a:ln>
                <a:solidFill>
                  <a:srgbClr val="000000"/>
                </a:solidFill>
                <a:effectLst/>
                <a:uLnTx/>
                <a:uFillTx/>
                <a:latin typeface="Arial"/>
                <a:ea typeface="+mn-ea"/>
                <a:cs typeface="+mn-cs"/>
              </a:rPr>
              <a:t>&gt;</a:t>
            </a:r>
            <a:r>
              <a:rPr kumimoji="0" lang="en-US" sz="1800" b="0" i="0" u="none" strike="noStrike" kern="1200" cap="none" spc="0" normalizeH="0" baseline="0" noProof="0" dirty="0">
                <a:ln>
                  <a:noFill/>
                </a:ln>
                <a:solidFill>
                  <a:srgbClr val="000000"/>
                </a:solidFill>
                <a:effectLst/>
                <a:uLnTx/>
                <a:uFillTx/>
                <a:latin typeface="Arial"/>
                <a:ea typeface="+mn-ea"/>
                <a:cs typeface="+mn-cs"/>
              </a:rPr>
              <a:t>25%</a:t>
            </a:r>
          </a:p>
        </p:txBody>
      </p:sp>
    </p:spTree>
    <p:extLst>
      <p:ext uri="{BB962C8B-B14F-4D97-AF65-F5344CB8AC3E}">
        <p14:creationId xmlns:p14="http://schemas.microsoft.com/office/powerpoint/2010/main" val="2380925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828CE75-9768-2B34-2A61-77E76073F42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l="24975" t="25860" r="12025" b="1953"/>
          <a:stretch>
            <a:fillRect/>
          </a:stretch>
        </p:blipFill>
        <p:spPr>
          <a:xfrm>
            <a:off x="976849" y="837722"/>
            <a:ext cx="9434091" cy="5810202"/>
          </a:xfrm>
          <a:prstGeom prst="rect">
            <a:avLst/>
          </a:prstGeom>
        </p:spPr>
      </p:pic>
      <p:sp>
        <p:nvSpPr>
          <p:cNvPr id="2" name="TextBox 1">
            <a:extLst>
              <a:ext uri="{FF2B5EF4-FFF2-40B4-BE49-F238E27FC236}">
                <a16:creationId xmlns:a16="http://schemas.microsoft.com/office/drawing/2014/main" id="{83086DCF-C7C1-0C41-7545-8F110B3ECE34}"/>
              </a:ext>
            </a:extLst>
          </p:cNvPr>
          <p:cNvSpPr txBox="1"/>
          <p:nvPr/>
        </p:nvSpPr>
        <p:spPr>
          <a:xfrm>
            <a:off x="0" y="210076"/>
            <a:ext cx="3434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a:ea typeface="+mn-ea"/>
                <a:cs typeface="+mn-cs"/>
              </a:rPr>
              <a:t>Courtesy of Deborah K Armstrong, MD </a:t>
            </a:r>
          </a:p>
        </p:txBody>
      </p:sp>
      <p:sp>
        <p:nvSpPr>
          <p:cNvPr id="3" name="TextBox 2">
            <a:extLst>
              <a:ext uri="{FF2B5EF4-FFF2-40B4-BE49-F238E27FC236}">
                <a16:creationId xmlns:a16="http://schemas.microsoft.com/office/drawing/2014/main" id="{7BB9AD7F-3ED3-24DC-80F2-D8D656AE9693}"/>
              </a:ext>
            </a:extLst>
          </p:cNvPr>
          <p:cNvSpPr txBox="1"/>
          <p:nvPr/>
        </p:nvSpPr>
        <p:spPr>
          <a:xfrm>
            <a:off x="2287793" y="5973661"/>
            <a:ext cx="175709" cy="242371"/>
          </a:xfrm>
          <a:prstGeom prst="rect">
            <a:avLst/>
          </a:prstGeom>
          <a:solidFill>
            <a:srgbClr val="F1F2F2"/>
          </a:solid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Arial"/>
                <a:ea typeface="+mn-ea"/>
                <a:cs typeface="+mn-cs"/>
              </a:rPr>
              <a:t>tx</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11643472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E828C9-7A93-C411-E637-829A1FD4CE3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2109AB8-F522-AB1E-D1B7-90C2FB07441E}"/>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13447305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B0FD7E-F102-BCDE-4CA4-0F7A05DCACCA}"/>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4583BE57-2502-B9FD-E515-00301D09EDA2}"/>
              </a:ext>
            </a:extLst>
          </p:cNvPr>
          <p:cNvSpPr/>
          <p:nvPr/>
        </p:nvSpPr>
        <p:spPr bwMode="auto">
          <a:xfrm>
            <a:off x="684426" y="2608874"/>
            <a:ext cx="10731324" cy="1154236"/>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73368160-8703-6C68-2AF4-5C63E507A4B0}"/>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3: Ovarian Cancer</a:t>
            </a:r>
          </a:p>
        </p:txBody>
      </p:sp>
      <p:sp>
        <p:nvSpPr>
          <p:cNvPr id="7" name="Content Placeholder 6">
            <a:extLst>
              <a:ext uri="{FF2B5EF4-FFF2-40B4-BE49-F238E27FC236}">
                <a16:creationId xmlns:a16="http://schemas.microsoft.com/office/drawing/2014/main" id="{E7D9E57F-B4B8-26CE-E6FA-F29A127ED361}"/>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t>PARP Inhibitors and Strategies Targeting Folate Receptor Alpha (FR</a:t>
            </a:r>
            <a:r>
              <a:rPr lang="el-GR" sz="3000" dirty="0"/>
              <a:t>α) </a:t>
            </a:r>
            <a:r>
              <a:rPr lang="en-US" sz="3000" dirty="0"/>
              <a:t>in Advanced OC — </a:t>
            </a:r>
            <a:r>
              <a:rPr lang="en-US" sz="3000" b="0" dirty="0"/>
              <a:t>Dr Armstrong</a:t>
            </a:r>
          </a:p>
          <a:p>
            <a:pPr>
              <a:lnSpc>
                <a:spcPct val="100000"/>
              </a:lnSpc>
              <a:spcBef>
                <a:spcPts val="3000"/>
              </a:spcBef>
            </a:pPr>
            <a:r>
              <a:rPr lang="en-US" sz="3000" dirty="0">
                <a:solidFill>
                  <a:schemeClr val="bg1"/>
                </a:solidFill>
              </a:rPr>
              <a:t>Other Novel Agents and Strategies for the Treatment of Advanced OC — </a:t>
            </a:r>
            <a:r>
              <a:rPr lang="en-US" sz="3000" b="0" dirty="0">
                <a:solidFill>
                  <a:schemeClr val="bg1"/>
                </a:solidFill>
              </a:rPr>
              <a:t>Dr O’Malley</a:t>
            </a:r>
          </a:p>
        </p:txBody>
      </p:sp>
    </p:spTree>
    <p:extLst>
      <p:ext uri="{BB962C8B-B14F-4D97-AF65-F5344CB8AC3E}">
        <p14:creationId xmlns:p14="http://schemas.microsoft.com/office/powerpoint/2010/main" val="39149027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sz="quarter"/>
          </p:nvPr>
        </p:nvSpPr>
        <p:spPr>
          <a:xfrm>
            <a:off x="397042" y="0"/>
            <a:ext cx="7868653" cy="1572608"/>
          </a:xfrm>
        </p:spPr>
        <p:txBody>
          <a:bodyPr anchor="t">
            <a:normAutofit/>
          </a:bodyPr>
          <a:lstStyle/>
          <a:p>
            <a:pPr algn="ctr"/>
            <a:r>
              <a:rPr lang="en-US" b="1" dirty="0"/>
              <a:t>Other Novel Agents and Strategies for Advanced OC Treatment</a:t>
            </a:r>
            <a:br>
              <a:rPr lang="en-US" dirty="0"/>
            </a:br>
            <a:endParaRPr lang="en-US" b="1" cap="all" dirty="0">
              <a:solidFill>
                <a:srgbClr val="FF0000"/>
              </a:solidFill>
            </a:endParaRPr>
          </a:p>
        </p:txBody>
      </p:sp>
      <p:sp>
        <p:nvSpPr>
          <p:cNvPr id="6" name="Subtitle 5"/>
          <p:cNvSpPr>
            <a:spLocks noGrp="1"/>
          </p:cNvSpPr>
          <p:nvPr>
            <p:ph type="body" sz="quarter" idx="10"/>
          </p:nvPr>
        </p:nvSpPr>
        <p:spPr>
          <a:xfrm>
            <a:off x="158754" y="1080481"/>
            <a:ext cx="4267200" cy="790575"/>
          </a:xfrm>
        </p:spPr>
        <p:txBody>
          <a:bodyPr>
            <a:noAutofit/>
          </a:bodyPr>
          <a:lstStyle/>
          <a:p>
            <a:pPr>
              <a:lnSpc>
                <a:spcPct val="90000"/>
              </a:lnSpc>
            </a:pPr>
            <a:r>
              <a:rPr lang="en-US" sz="2000" dirty="0">
                <a:solidFill>
                  <a:schemeClr val="tx1"/>
                </a:solidFill>
              </a:rPr>
              <a:t>David O’Malley, MD</a:t>
            </a:r>
            <a:br>
              <a:rPr lang="en-US" sz="2000" dirty="0">
                <a:solidFill>
                  <a:schemeClr val="accent6">
                    <a:lumMod val="50000"/>
                  </a:schemeClr>
                </a:solidFill>
              </a:rPr>
            </a:br>
            <a:r>
              <a:rPr lang="en-US" sz="1600" dirty="0">
                <a:solidFill>
                  <a:schemeClr val="tx1"/>
                </a:solidFill>
              </a:rPr>
              <a:t>Director &amp; Professor, </a:t>
            </a:r>
          </a:p>
          <a:p>
            <a:pPr>
              <a:lnSpc>
                <a:spcPct val="90000"/>
              </a:lnSpc>
            </a:pPr>
            <a:r>
              <a:rPr lang="en-US" sz="1600" dirty="0">
                <a:solidFill>
                  <a:schemeClr val="tx1"/>
                </a:solidFill>
              </a:rPr>
              <a:t>Division of Gyn Oncology in OB/Gyn </a:t>
            </a:r>
          </a:p>
          <a:p>
            <a:pPr>
              <a:lnSpc>
                <a:spcPct val="90000"/>
              </a:lnSpc>
            </a:pPr>
            <a:r>
              <a:rPr lang="en-US" sz="1600" dirty="0">
                <a:solidFill>
                  <a:schemeClr val="tx1"/>
                </a:solidFill>
              </a:rPr>
              <a:t>John G. </a:t>
            </a:r>
            <a:r>
              <a:rPr lang="en-US" sz="1600" dirty="0" err="1">
                <a:solidFill>
                  <a:schemeClr val="tx1"/>
                </a:solidFill>
              </a:rPr>
              <a:t>Boutselis</a:t>
            </a:r>
            <a:r>
              <a:rPr lang="en-US" sz="1600" dirty="0">
                <a:solidFill>
                  <a:schemeClr val="tx1"/>
                </a:solidFill>
              </a:rPr>
              <a:t> Chair in Gynecologic Oncology </a:t>
            </a:r>
          </a:p>
          <a:p>
            <a:pPr>
              <a:lnSpc>
                <a:spcPct val="90000"/>
              </a:lnSpc>
            </a:pPr>
            <a:r>
              <a:rPr lang="en-US" sz="1600" dirty="0">
                <a:solidFill>
                  <a:schemeClr val="tx1"/>
                </a:solidFill>
              </a:rPr>
              <a:t>Co-Director, Gyn Oncology Phase I Program</a:t>
            </a:r>
          </a:p>
          <a:p>
            <a:pPr>
              <a:lnSpc>
                <a:spcPct val="90000"/>
              </a:lnSpc>
            </a:pPr>
            <a:endParaRPr lang="en-US" sz="1600" dirty="0">
              <a:solidFill>
                <a:schemeClr val="tx1"/>
              </a:solidFill>
            </a:endParaRPr>
          </a:p>
          <a:p>
            <a:pPr>
              <a:lnSpc>
                <a:spcPct val="90000"/>
              </a:lnSpc>
            </a:pPr>
            <a:r>
              <a:rPr lang="en-US" sz="1600" dirty="0">
                <a:solidFill>
                  <a:schemeClr val="tx1"/>
                </a:solidFill>
              </a:rPr>
              <a:t>Ovarian Cancer Portfolio Lead, GOG-P</a:t>
            </a:r>
          </a:p>
          <a:p>
            <a:pPr>
              <a:lnSpc>
                <a:spcPct val="90000"/>
              </a:lnSpc>
            </a:pPr>
            <a:r>
              <a:rPr lang="en-US" sz="1600" dirty="0">
                <a:solidFill>
                  <a:schemeClr val="tx1"/>
                </a:solidFill>
              </a:rPr>
              <a:t>BOD, GOG Foundation</a:t>
            </a:r>
            <a:br>
              <a:rPr lang="en-US" sz="300" dirty="0">
                <a:solidFill>
                  <a:schemeClr val="tx1"/>
                </a:solidFill>
              </a:rPr>
            </a:br>
            <a:br>
              <a:rPr lang="en-US" sz="300" dirty="0">
                <a:solidFill>
                  <a:schemeClr val="tx1"/>
                </a:solidFill>
              </a:rPr>
            </a:br>
            <a:endParaRPr lang="en-US" sz="300" dirty="0">
              <a:solidFill>
                <a:schemeClr val="tx1"/>
              </a:solidFill>
            </a:endParaRPr>
          </a:p>
        </p:txBody>
      </p:sp>
    </p:spTree>
    <p:extLst>
      <p:ext uri="{BB962C8B-B14F-4D97-AF65-F5344CB8AC3E}">
        <p14:creationId xmlns:p14="http://schemas.microsoft.com/office/powerpoint/2010/main" val="25770522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913A326-B1FD-909A-626B-0327639AA593}"/>
              </a:ext>
            </a:extLst>
          </p:cNvPr>
          <p:cNvSpPr>
            <a:spLocks noGrp="1"/>
          </p:cNvSpPr>
          <p:nvPr>
            <p:ph type="body" sz="quarter" idx="14"/>
          </p:nvPr>
        </p:nvSpPr>
        <p:spPr/>
        <p:txBody>
          <a:bodyPr/>
          <a:lstStyle/>
          <a:p>
            <a:r>
              <a:rPr lang="en-US" dirty="0"/>
              <a:t>Disclosures</a:t>
            </a:r>
          </a:p>
        </p:txBody>
      </p:sp>
      <p:graphicFrame>
        <p:nvGraphicFramePr>
          <p:cNvPr id="5" name="Table 4">
            <a:extLst>
              <a:ext uri="{FF2B5EF4-FFF2-40B4-BE49-F238E27FC236}">
                <a16:creationId xmlns:a16="http://schemas.microsoft.com/office/drawing/2014/main" id="{5E53AD9B-7674-E75B-2112-A67510FC5282}"/>
              </a:ext>
            </a:extLst>
          </p:cNvPr>
          <p:cNvGraphicFramePr>
            <a:graphicFrameLocks noGrp="1"/>
          </p:cNvGraphicFramePr>
          <p:nvPr/>
        </p:nvGraphicFramePr>
        <p:xfrm>
          <a:off x="926709" y="1533041"/>
          <a:ext cx="10426699" cy="4628768"/>
        </p:xfrm>
        <a:graphic>
          <a:graphicData uri="http://schemas.openxmlformats.org/drawingml/2006/table">
            <a:tbl>
              <a:tblPr firstRow="1" bandRow="1">
                <a:tableStyleId>{5C22544A-7EE6-4342-B048-85BDC9FD1C3A}</a:tableStyleId>
              </a:tblPr>
              <a:tblGrid>
                <a:gridCol w="3213818">
                  <a:extLst>
                    <a:ext uri="{9D8B030D-6E8A-4147-A177-3AD203B41FA5}">
                      <a16:colId xmlns:a16="http://schemas.microsoft.com/office/drawing/2014/main" val="211451889"/>
                    </a:ext>
                  </a:extLst>
                </a:gridCol>
                <a:gridCol w="7212881">
                  <a:extLst>
                    <a:ext uri="{9D8B030D-6E8A-4147-A177-3AD203B41FA5}">
                      <a16:colId xmlns:a16="http://schemas.microsoft.com/office/drawing/2014/main" val="3646812833"/>
                    </a:ext>
                  </a:extLst>
                </a:gridCol>
              </a:tblGrid>
              <a:tr h="1074897">
                <a:tc>
                  <a:txBody>
                    <a:bodyPr/>
                    <a:lstStyle/>
                    <a:p>
                      <a:r>
                        <a:rPr lang="en-US" sz="1600" b="1" dirty="0">
                          <a:solidFill>
                            <a:schemeClr val="tx1"/>
                          </a:solidFill>
                          <a:latin typeface="Arial" panose="020B0604020202020204" pitchFamily="34" charset="0"/>
                          <a:cs typeface="Arial" panose="020B0604020202020204" pitchFamily="34" charset="0"/>
                        </a:rPr>
                        <a:t>Consulting Agreements — Personal Fees (Consult and/or Advisory Boards)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600" b="0" dirty="0">
                          <a:solidFill>
                            <a:schemeClr val="tx1"/>
                          </a:solidFill>
                          <a:latin typeface="Arial" panose="020B0604020202020204" pitchFamily="34" charset="0"/>
                          <a:cs typeface="Arial" panose="020B0604020202020204" pitchFamily="34" charset="0"/>
                        </a:rPr>
                        <a:t>AbbVie Inc, AstraZeneca Pharmaceuticals LP, </a:t>
                      </a:r>
                      <a:r>
                        <a:rPr lang="en-US" sz="1600" b="0" dirty="0" err="1">
                          <a:solidFill>
                            <a:schemeClr val="tx1"/>
                          </a:solidFill>
                          <a:latin typeface="Arial" panose="020B0604020202020204" pitchFamily="34" charset="0"/>
                          <a:cs typeface="Arial" panose="020B0604020202020204" pitchFamily="34" charset="0"/>
                        </a:rPr>
                        <a:t>BeOne</a:t>
                      </a:r>
                      <a:r>
                        <a:rPr lang="en-US" sz="1600" b="0" dirty="0">
                          <a:solidFill>
                            <a:schemeClr val="tx1"/>
                          </a:solidFill>
                          <a:latin typeface="Arial" panose="020B0604020202020204" pitchFamily="34" charset="0"/>
                          <a:cs typeface="Arial" panose="020B0604020202020204" pitchFamily="34" charset="0"/>
                        </a:rPr>
                        <a:t>, </a:t>
                      </a:r>
                      <a:r>
                        <a:rPr lang="en-US" sz="1600" b="0" dirty="0" err="1">
                          <a:solidFill>
                            <a:schemeClr val="tx1"/>
                          </a:solidFill>
                          <a:latin typeface="Arial" panose="020B0604020202020204" pitchFamily="34" charset="0"/>
                          <a:cs typeface="Arial" panose="020B0604020202020204" pitchFamily="34" charset="0"/>
                        </a:rPr>
                        <a:t>Corcept</a:t>
                      </a:r>
                      <a:r>
                        <a:rPr lang="en-US" sz="1600" b="0" dirty="0">
                          <a:solidFill>
                            <a:schemeClr val="tx1"/>
                          </a:solidFill>
                          <a:latin typeface="Arial" panose="020B0604020202020204" pitchFamily="34" charset="0"/>
                          <a:cs typeface="Arial" panose="020B0604020202020204" pitchFamily="34" charset="0"/>
                        </a:rPr>
                        <a:t> Therapeutics Inc, Daiichi Sankyo Inc, Duality Biologics, Genmab US Inc, </a:t>
                      </a:r>
                      <a:r>
                        <a:rPr lang="en-US" sz="1600" b="0">
                          <a:solidFill>
                            <a:schemeClr val="tx1"/>
                          </a:solidFill>
                          <a:latin typeface="Arial" panose="020B0604020202020204" pitchFamily="34" charset="0"/>
                          <a:cs typeface="Arial" panose="020B0604020202020204" pitchFamily="34" charset="0"/>
                        </a:rPr>
                        <a:t>GSK, Lilly</a:t>
                      </a:r>
                      <a:r>
                        <a:rPr lang="en-US" sz="1600" b="0" dirty="0">
                          <a:solidFill>
                            <a:schemeClr val="tx1"/>
                          </a:solidFill>
                          <a:latin typeface="Arial" panose="020B0604020202020204" pitchFamily="34" charset="0"/>
                          <a:cs typeface="Arial" panose="020B0604020202020204" pitchFamily="34" charset="0"/>
                        </a:rPr>
                        <a:t>, Merck, MSD, </a:t>
                      </a:r>
                      <a:r>
                        <a:rPr lang="en-US" sz="1600" b="0" dirty="0" err="1">
                          <a:solidFill>
                            <a:schemeClr val="tx1"/>
                          </a:solidFill>
                          <a:latin typeface="Arial" panose="020B0604020202020204" pitchFamily="34" charset="0"/>
                          <a:cs typeface="Arial" panose="020B0604020202020204" pitchFamily="34" charset="0"/>
                        </a:rPr>
                        <a:t>Novocure</a:t>
                      </a:r>
                      <a:r>
                        <a:rPr lang="en-US" sz="1600" b="0" dirty="0">
                          <a:solidFill>
                            <a:schemeClr val="tx1"/>
                          </a:solidFill>
                          <a:latin typeface="Arial" panose="020B0604020202020204" pitchFamily="34" charset="0"/>
                          <a:cs typeface="Arial" panose="020B0604020202020204" pitchFamily="34" charset="0"/>
                        </a:rPr>
                        <a:t> Inc, Pfizer Inc, Regeneron Pharmaceuticals Inc, </a:t>
                      </a:r>
                      <a:r>
                        <a:rPr lang="en-US" sz="1600" b="0" dirty="0" err="1">
                          <a:solidFill>
                            <a:schemeClr val="tx1"/>
                          </a:solidFill>
                          <a:latin typeface="Arial" panose="020B0604020202020204" pitchFamily="34" charset="0"/>
                          <a:cs typeface="Arial" panose="020B0604020202020204" pitchFamily="34" charset="0"/>
                        </a:rPr>
                        <a:t>Verastem</a:t>
                      </a:r>
                      <a:r>
                        <a:rPr lang="en-US" sz="1600" b="0" dirty="0">
                          <a:solidFill>
                            <a:schemeClr val="tx1"/>
                          </a:solidFill>
                          <a:latin typeface="Arial" panose="020B0604020202020204" pitchFamily="34" charset="0"/>
                          <a:cs typeface="Arial" panose="020B0604020202020204" pitchFamily="34" charset="0"/>
                        </a:rPr>
                        <a:t> Inc, </a:t>
                      </a:r>
                      <a:r>
                        <a:rPr lang="en-US" sz="1600" b="0" dirty="0" err="1">
                          <a:solidFill>
                            <a:schemeClr val="tx1"/>
                          </a:solidFill>
                          <a:latin typeface="Arial" panose="020B0604020202020204" pitchFamily="34" charset="0"/>
                          <a:cs typeface="Arial" panose="020B0604020202020204" pitchFamily="34" charset="0"/>
                        </a:rPr>
                        <a:t>Zentalis</a:t>
                      </a:r>
                      <a:r>
                        <a:rPr lang="en-US" sz="1600" b="0" dirty="0">
                          <a:solidFill>
                            <a:schemeClr val="tx1"/>
                          </a:solidFill>
                          <a:latin typeface="Arial" panose="020B0604020202020204" pitchFamily="34" charset="0"/>
                          <a:cs typeface="Arial" panose="020B0604020202020204" pitchFamily="34" charset="0"/>
                        </a:rPr>
                        <a:t> Pharmaceuticals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8577496"/>
                  </a:ext>
                </a:extLst>
              </a:tr>
              <a:tr h="2888787">
                <a:tc>
                  <a:txBody>
                    <a:bodyPr/>
                    <a:lstStyle/>
                    <a:p>
                      <a:r>
                        <a:rPr lang="en-US" sz="1600" b="1" dirty="0">
                          <a:solidFill>
                            <a:schemeClr val="tx1"/>
                          </a:solidFill>
                          <a:latin typeface="Arial" panose="020B0604020202020204" pitchFamily="34" charset="0"/>
                          <a:cs typeface="Arial" panose="020B0604020202020204" pitchFamily="34" charset="0"/>
                        </a:rPr>
                        <a:t>Contracted Research (Institution Received Funds </a:t>
                      </a:r>
                      <a:br>
                        <a:rPr lang="en-US" sz="1600" b="1" dirty="0">
                          <a:solidFill>
                            <a:schemeClr val="tx1"/>
                          </a:solidFill>
                          <a:latin typeface="Arial" panose="020B0604020202020204" pitchFamily="34" charset="0"/>
                          <a:cs typeface="Arial" panose="020B0604020202020204" pitchFamily="34" charset="0"/>
                        </a:rPr>
                      </a:br>
                      <a:r>
                        <a:rPr lang="en-US" sz="1600" b="1" dirty="0">
                          <a:solidFill>
                            <a:schemeClr val="tx1"/>
                          </a:solidFill>
                          <a:latin typeface="Arial" panose="020B0604020202020204" pitchFamily="34" charset="0"/>
                          <a:cs typeface="Arial" panose="020B0604020202020204" pitchFamily="34" charset="0"/>
                        </a:rPr>
                        <a:t>for Research)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600" b="0" dirty="0">
                          <a:solidFill>
                            <a:schemeClr val="tx1"/>
                          </a:solidFill>
                          <a:latin typeface="Arial" panose="020B0604020202020204" pitchFamily="34" charset="0"/>
                          <a:cs typeface="Arial" panose="020B0604020202020204" pitchFamily="34" charset="0"/>
                        </a:rPr>
                        <a:t>AbbVie Inc, </a:t>
                      </a:r>
                      <a:r>
                        <a:rPr lang="en-US" sz="1600" b="0" dirty="0" err="1">
                          <a:solidFill>
                            <a:schemeClr val="tx1"/>
                          </a:solidFill>
                          <a:latin typeface="Arial" panose="020B0604020202020204" pitchFamily="34" charset="0"/>
                          <a:cs typeface="Arial" panose="020B0604020202020204" pitchFamily="34" charset="0"/>
                        </a:rPr>
                        <a:t>Advaxis</a:t>
                      </a:r>
                      <a:r>
                        <a:rPr lang="en-US" sz="1600" b="0" dirty="0">
                          <a:solidFill>
                            <a:schemeClr val="tx1"/>
                          </a:solidFill>
                          <a:latin typeface="Arial" panose="020B0604020202020204" pitchFamily="34" charset="0"/>
                          <a:cs typeface="Arial" panose="020B0604020202020204" pitchFamily="34" charset="0"/>
                        </a:rPr>
                        <a:t> Inc, Agenus Inc, Alkermes, </a:t>
                      </a:r>
                      <a:r>
                        <a:rPr lang="en-US" sz="1600" b="0" dirty="0" err="1">
                          <a:solidFill>
                            <a:schemeClr val="tx1"/>
                          </a:solidFill>
                          <a:latin typeface="Arial" panose="020B0604020202020204" pitchFamily="34" charset="0"/>
                          <a:cs typeface="Arial" panose="020B0604020202020204" pitchFamily="34" charset="0"/>
                        </a:rPr>
                        <a:t>Aravive</a:t>
                      </a:r>
                      <a:r>
                        <a:rPr lang="en-US" sz="1600" b="0" dirty="0">
                          <a:solidFill>
                            <a:schemeClr val="tx1"/>
                          </a:solidFill>
                          <a:latin typeface="Arial" panose="020B0604020202020204" pitchFamily="34" charset="0"/>
                          <a:cs typeface="Arial" panose="020B0604020202020204" pitchFamily="34" charset="0"/>
                        </a:rPr>
                        <a:t> Inc, Arcus Biosciences, AstraZeneca Pharmaceuticals LP, </a:t>
                      </a:r>
                      <a:r>
                        <a:rPr lang="en-US" sz="1600" b="0" dirty="0" err="1">
                          <a:solidFill>
                            <a:schemeClr val="tx1"/>
                          </a:solidFill>
                          <a:latin typeface="Arial" panose="020B0604020202020204" pitchFamily="34" charset="0"/>
                          <a:cs typeface="Arial" panose="020B0604020202020204" pitchFamily="34" charset="0"/>
                        </a:rPr>
                        <a:t>BeOne</a:t>
                      </a:r>
                      <a:r>
                        <a:rPr lang="en-US" sz="1600" b="0" dirty="0">
                          <a:solidFill>
                            <a:schemeClr val="tx1"/>
                          </a:solidFill>
                          <a:latin typeface="Arial" panose="020B0604020202020204" pitchFamily="34" charset="0"/>
                          <a:cs typeface="Arial" panose="020B0604020202020204" pitchFamily="34" charset="0"/>
                        </a:rPr>
                        <a:t>, Bristol Myers Squibb, </a:t>
                      </a:r>
                      <a:r>
                        <a:rPr lang="en-US" sz="1600" b="0" dirty="0" err="1">
                          <a:solidFill>
                            <a:schemeClr val="tx1"/>
                          </a:solidFill>
                          <a:latin typeface="Arial" panose="020B0604020202020204" pitchFamily="34" charset="0"/>
                          <a:cs typeface="Arial" panose="020B0604020202020204" pitchFamily="34" charset="0"/>
                        </a:rPr>
                        <a:t>Deciphera</a:t>
                      </a:r>
                      <a:r>
                        <a:rPr lang="en-US" sz="1600" b="0" dirty="0">
                          <a:solidFill>
                            <a:schemeClr val="tx1"/>
                          </a:solidFill>
                          <a:latin typeface="Arial" panose="020B0604020202020204" pitchFamily="34" charset="0"/>
                          <a:cs typeface="Arial" panose="020B0604020202020204" pitchFamily="34" charset="0"/>
                        </a:rPr>
                        <a:t> Pharmaceuticals Inc, Eisai Inc, EMD Serono Inc, Exelixis Inc, F Hoffmann-La Roche Ltd, Genentech, a member of the Roche Group, Genmab US Inc, GSK, </a:t>
                      </a:r>
                      <a:r>
                        <a:rPr lang="en-US" sz="1600" b="0" dirty="0" err="1">
                          <a:solidFill>
                            <a:schemeClr val="tx1"/>
                          </a:solidFill>
                          <a:latin typeface="Arial" panose="020B0604020202020204" pitchFamily="34" charset="0"/>
                          <a:cs typeface="Arial" panose="020B0604020202020204" pitchFamily="34" charset="0"/>
                        </a:rPr>
                        <a:t>ImmunoGen</a:t>
                      </a:r>
                      <a:r>
                        <a:rPr lang="en-US" sz="1600" b="0" dirty="0">
                          <a:solidFill>
                            <a:schemeClr val="tx1"/>
                          </a:solidFill>
                          <a:latin typeface="Arial" panose="020B0604020202020204" pitchFamily="34" charset="0"/>
                          <a:cs typeface="Arial" panose="020B0604020202020204" pitchFamily="34" charset="0"/>
                        </a:rPr>
                        <a:t> Inc, Incyte Corporation, </a:t>
                      </a:r>
                      <a:r>
                        <a:rPr lang="en-US" sz="1600" b="0" dirty="0" err="1">
                          <a:solidFill>
                            <a:schemeClr val="tx1"/>
                          </a:solidFill>
                          <a:latin typeface="Arial" panose="020B0604020202020204" pitchFamily="34" charset="0"/>
                          <a:cs typeface="Arial" panose="020B0604020202020204" pitchFamily="34" charset="0"/>
                        </a:rPr>
                        <a:t>Iovance</a:t>
                      </a:r>
                      <a:r>
                        <a:rPr lang="en-US" sz="1600" b="0" dirty="0">
                          <a:solidFill>
                            <a:schemeClr val="tx1"/>
                          </a:solidFill>
                          <a:latin typeface="Arial" panose="020B0604020202020204" pitchFamily="34" charset="0"/>
                          <a:cs typeface="Arial" panose="020B0604020202020204" pitchFamily="34" charset="0"/>
                        </a:rPr>
                        <a:t> Biotherapeutics, </a:t>
                      </a:r>
                      <a:r>
                        <a:rPr lang="en-US" sz="1600" b="0" dirty="0" err="1">
                          <a:solidFill>
                            <a:schemeClr val="tx1"/>
                          </a:solidFill>
                          <a:latin typeface="Arial" panose="020B0604020202020204" pitchFamily="34" charset="0"/>
                          <a:cs typeface="Arial" panose="020B0604020202020204" pitchFamily="34" charset="0"/>
                        </a:rPr>
                        <a:t>Karyopharm</a:t>
                      </a:r>
                      <a:r>
                        <a:rPr lang="en-US" sz="1600" b="0" dirty="0">
                          <a:solidFill>
                            <a:schemeClr val="tx1"/>
                          </a:solidFill>
                          <a:latin typeface="Arial" panose="020B0604020202020204" pitchFamily="34" charset="0"/>
                          <a:cs typeface="Arial" panose="020B0604020202020204" pitchFamily="34" charset="0"/>
                        </a:rPr>
                        <a:t> Therapeutics, Leap Therapeutics Inc, Merck, Mersana Therapeutics Inc, MSD, Novartis, </a:t>
                      </a:r>
                      <a:r>
                        <a:rPr lang="en-US" sz="1600" b="0" dirty="0" err="1">
                          <a:solidFill>
                            <a:schemeClr val="tx1"/>
                          </a:solidFill>
                          <a:latin typeface="Arial" panose="020B0604020202020204" pitchFamily="34" charset="0"/>
                          <a:cs typeface="Arial" panose="020B0604020202020204" pitchFamily="34" charset="0"/>
                        </a:rPr>
                        <a:t>Novocure</a:t>
                      </a:r>
                      <a:r>
                        <a:rPr lang="en-US" sz="1600" b="0" dirty="0">
                          <a:solidFill>
                            <a:schemeClr val="tx1"/>
                          </a:solidFill>
                          <a:latin typeface="Arial" panose="020B0604020202020204" pitchFamily="34" charset="0"/>
                          <a:cs typeface="Arial" panose="020B0604020202020204" pitchFamily="34" charset="0"/>
                        </a:rPr>
                        <a:t> Inc, OncoC4, </a:t>
                      </a:r>
                      <a:r>
                        <a:rPr lang="en-US" sz="1600" b="0" dirty="0" err="1">
                          <a:solidFill>
                            <a:schemeClr val="tx1"/>
                          </a:solidFill>
                          <a:latin typeface="Arial" panose="020B0604020202020204" pitchFamily="34" charset="0"/>
                          <a:cs typeface="Arial" panose="020B0604020202020204" pitchFamily="34" charset="0"/>
                        </a:rPr>
                        <a:t>OncoQuest</a:t>
                      </a:r>
                      <a:r>
                        <a:rPr lang="en-US" sz="1600" b="0" dirty="0">
                          <a:solidFill>
                            <a:schemeClr val="tx1"/>
                          </a:solidFill>
                          <a:latin typeface="Arial" panose="020B0604020202020204" pitchFamily="34" charset="0"/>
                          <a:cs typeface="Arial" panose="020B0604020202020204" pitchFamily="34" charset="0"/>
                        </a:rPr>
                        <a:t> Inc, Pfizer Inc, </a:t>
                      </a:r>
                      <a:r>
                        <a:rPr lang="en-US" sz="1600" b="0" dirty="0" err="1">
                          <a:solidFill>
                            <a:schemeClr val="tx1"/>
                          </a:solidFill>
                          <a:latin typeface="Arial" panose="020B0604020202020204" pitchFamily="34" charset="0"/>
                          <a:cs typeface="Arial" panose="020B0604020202020204" pitchFamily="34" charset="0"/>
                        </a:rPr>
                        <a:t>pharmaand</a:t>
                      </a:r>
                      <a:r>
                        <a:rPr lang="en-US" sz="1600" b="0" dirty="0">
                          <a:solidFill>
                            <a:schemeClr val="tx1"/>
                          </a:solidFill>
                          <a:latin typeface="Arial" panose="020B0604020202020204" pitchFamily="34" charset="0"/>
                          <a:cs typeface="Arial" panose="020B0604020202020204" pitchFamily="34" charset="0"/>
                        </a:rPr>
                        <a:t> GmbH, Predictive Oncology Inc, Prelude Therapeutics, Regeneron Pharmaceuticals Inc, </a:t>
                      </a:r>
                      <a:r>
                        <a:rPr lang="en-US" sz="1600" b="0" dirty="0" err="1">
                          <a:solidFill>
                            <a:schemeClr val="tx1"/>
                          </a:solidFill>
                          <a:latin typeface="Arial" panose="020B0604020202020204" pitchFamily="34" charset="0"/>
                          <a:cs typeface="Arial" panose="020B0604020202020204" pitchFamily="34" charset="0"/>
                        </a:rPr>
                        <a:t>Seagen</a:t>
                      </a:r>
                      <a:r>
                        <a:rPr lang="en-US" sz="1600" b="0" dirty="0">
                          <a:solidFill>
                            <a:schemeClr val="tx1"/>
                          </a:solidFill>
                          <a:latin typeface="Arial" panose="020B0604020202020204" pitchFamily="34" charset="0"/>
                          <a:cs typeface="Arial" panose="020B0604020202020204" pitchFamily="34" charset="0"/>
                        </a:rPr>
                        <a:t> Inc, Sumitomo Pharma America, Sutro Biopharma, </a:t>
                      </a:r>
                      <a:r>
                        <a:rPr lang="en-US" sz="1600" b="0" dirty="0" err="1">
                          <a:solidFill>
                            <a:schemeClr val="tx1"/>
                          </a:solidFill>
                          <a:latin typeface="Arial" panose="020B0604020202020204" pitchFamily="34" charset="0"/>
                          <a:cs typeface="Arial" panose="020B0604020202020204" pitchFamily="34" charset="0"/>
                        </a:rPr>
                        <a:t>Tesaro</a:t>
                      </a:r>
                      <a:r>
                        <a:rPr lang="en-US" sz="1600" b="0" dirty="0">
                          <a:solidFill>
                            <a:schemeClr val="tx1"/>
                          </a:solidFill>
                          <a:latin typeface="Arial" panose="020B0604020202020204" pitchFamily="34" charset="0"/>
                          <a:cs typeface="Arial" panose="020B0604020202020204" pitchFamily="34" charset="0"/>
                        </a:rPr>
                        <a:t>, A GSK Company, </a:t>
                      </a:r>
                      <a:r>
                        <a:rPr lang="en-US" sz="1600" b="0" dirty="0" err="1">
                          <a:solidFill>
                            <a:schemeClr val="tx1"/>
                          </a:solidFill>
                          <a:latin typeface="Arial" panose="020B0604020202020204" pitchFamily="34" charset="0"/>
                          <a:cs typeface="Arial" panose="020B0604020202020204" pitchFamily="34" charset="0"/>
                        </a:rPr>
                        <a:t>Verastem</a:t>
                      </a:r>
                      <a:r>
                        <a:rPr lang="en-US" sz="1600" b="0" dirty="0">
                          <a:solidFill>
                            <a:schemeClr val="tx1"/>
                          </a:solidFill>
                          <a:latin typeface="Arial" panose="020B0604020202020204" pitchFamily="34" charset="0"/>
                          <a:cs typeface="Arial" panose="020B0604020202020204" pitchFamily="34" charset="0"/>
                        </a:rPr>
                        <a:t>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2936531"/>
                  </a:ext>
                </a:extLst>
              </a:tr>
              <a:tr h="665084">
                <a:tc>
                  <a:txBody>
                    <a:bodyPr/>
                    <a:lstStyle/>
                    <a:p>
                      <a:r>
                        <a:rPr lang="en-US" sz="1600" b="1" dirty="0">
                          <a:solidFill>
                            <a:schemeClr val="tx1"/>
                          </a:solidFill>
                          <a:latin typeface="Arial" panose="020B0604020202020204" pitchFamily="34" charset="0"/>
                          <a:cs typeface="Arial" panose="020B0604020202020204" pitchFamily="34" charset="0"/>
                        </a:rPr>
                        <a:t>Data and Safety Monitoring Boards/Committees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600" b="0" dirty="0">
                          <a:solidFill>
                            <a:schemeClr val="tx1"/>
                          </a:solidFill>
                          <a:latin typeface="Arial" panose="020B0604020202020204" pitchFamily="34" charset="0"/>
                          <a:cs typeface="Arial" panose="020B0604020202020204" pitchFamily="34" charset="0"/>
                        </a:rPr>
                        <a:t>Frantz Viral Therapeutics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8488339"/>
                  </a:ext>
                </a:extLst>
              </a:tr>
            </a:tbl>
          </a:graphicData>
        </a:graphic>
      </p:graphicFrame>
    </p:spTree>
    <p:extLst>
      <p:ext uri="{BB962C8B-B14F-4D97-AF65-F5344CB8AC3E}">
        <p14:creationId xmlns:p14="http://schemas.microsoft.com/office/powerpoint/2010/main" val="33525449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BF5CD5BF-1C7E-79ED-4901-712D9ED06310}"/>
              </a:ext>
            </a:extLst>
          </p:cNvPr>
          <p:cNvSpPr>
            <a:spLocks noGrp="1"/>
          </p:cNvSpPr>
          <p:nvPr>
            <p:ph sz="half" idx="13"/>
          </p:nvPr>
        </p:nvSpPr>
        <p:spPr/>
        <p:txBody>
          <a:bodyPr>
            <a:normAutofit/>
          </a:bodyPr>
          <a:lstStyle/>
          <a:p>
            <a:pPr fontAlgn="base"/>
            <a:r>
              <a:rPr lang="en-US" dirty="0">
                <a:solidFill>
                  <a:schemeClr val="tx1"/>
                </a:solidFill>
              </a:rPr>
              <a:t>ROSELLA (nab-paclitaxel +/- </a:t>
            </a:r>
            <a:r>
              <a:rPr lang="en-US" dirty="0" err="1">
                <a:solidFill>
                  <a:schemeClr val="tx1"/>
                </a:solidFill>
              </a:rPr>
              <a:t>relacorilant</a:t>
            </a:r>
            <a:r>
              <a:rPr lang="en-US" dirty="0">
                <a:solidFill>
                  <a:schemeClr val="tx1"/>
                </a:solidFill>
              </a:rPr>
              <a:t>)</a:t>
            </a:r>
          </a:p>
          <a:p>
            <a:pPr fontAlgn="base"/>
            <a:r>
              <a:rPr lang="en-US" dirty="0">
                <a:solidFill>
                  <a:schemeClr val="tx1"/>
                </a:solidFill>
              </a:rPr>
              <a:t>KEYNOTE-B96 (paclitaxel +/- Bev +/- </a:t>
            </a:r>
            <a:r>
              <a:rPr lang="en-US" dirty="0" err="1">
                <a:solidFill>
                  <a:schemeClr val="tx1"/>
                </a:solidFill>
              </a:rPr>
              <a:t>pembro</a:t>
            </a:r>
            <a:r>
              <a:rPr lang="en-US" dirty="0">
                <a:solidFill>
                  <a:schemeClr val="tx1"/>
                </a:solidFill>
              </a:rPr>
              <a:t>)</a:t>
            </a:r>
          </a:p>
          <a:p>
            <a:pPr fontAlgn="base"/>
            <a:r>
              <a:rPr lang="en-US" dirty="0">
                <a:solidFill>
                  <a:schemeClr val="tx1"/>
                </a:solidFill>
              </a:rPr>
              <a:t>DESTINY-PanTumor02 (T-</a:t>
            </a:r>
            <a:r>
              <a:rPr lang="en-US" dirty="0" err="1">
                <a:solidFill>
                  <a:schemeClr val="tx1"/>
                </a:solidFill>
              </a:rPr>
              <a:t>DXd</a:t>
            </a:r>
            <a:r>
              <a:rPr lang="en-US" dirty="0">
                <a:solidFill>
                  <a:schemeClr val="tx1"/>
                </a:solidFill>
              </a:rPr>
              <a:t>) </a:t>
            </a:r>
          </a:p>
          <a:p>
            <a:pPr fontAlgn="base"/>
            <a:r>
              <a:rPr lang="en-US" dirty="0" err="1">
                <a:solidFill>
                  <a:schemeClr val="tx1"/>
                </a:solidFill>
              </a:rPr>
              <a:t>Raludotatug</a:t>
            </a:r>
            <a:r>
              <a:rPr lang="en-US" dirty="0">
                <a:solidFill>
                  <a:schemeClr val="tx1"/>
                </a:solidFill>
              </a:rPr>
              <a:t> Deruxtecan (R-</a:t>
            </a:r>
            <a:r>
              <a:rPr lang="en-US" dirty="0" err="1">
                <a:solidFill>
                  <a:schemeClr val="tx1"/>
                </a:solidFill>
              </a:rPr>
              <a:t>DXd</a:t>
            </a:r>
            <a:r>
              <a:rPr lang="en-US" dirty="0">
                <a:solidFill>
                  <a:schemeClr val="tx1"/>
                </a:solidFill>
              </a:rPr>
              <a:t>)</a:t>
            </a:r>
          </a:p>
          <a:p>
            <a:pPr fontAlgn="base"/>
            <a:r>
              <a:rPr lang="en-US" dirty="0">
                <a:solidFill>
                  <a:schemeClr val="tx1"/>
                </a:solidFill>
              </a:rPr>
              <a:t>Other promising novel agents</a:t>
            </a:r>
          </a:p>
        </p:txBody>
      </p:sp>
      <p:sp>
        <p:nvSpPr>
          <p:cNvPr id="3" name="Text Placeholder 2">
            <a:extLst>
              <a:ext uri="{FF2B5EF4-FFF2-40B4-BE49-F238E27FC236}">
                <a16:creationId xmlns:a16="http://schemas.microsoft.com/office/drawing/2014/main" id="{8C764C0C-1BD5-2A31-59B3-CB5614FDF040}"/>
              </a:ext>
            </a:extLst>
          </p:cNvPr>
          <p:cNvSpPr>
            <a:spLocks noGrp="1"/>
          </p:cNvSpPr>
          <p:nvPr>
            <p:ph type="body" sz="quarter" idx="14"/>
          </p:nvPr>
        </p:nvSpPr>
        <p:spPr/>
        <p:txBody>
          <a:bodyPr/>
          <a:lstStyle/>
          <a:p>
            <a:r>
              <a:rPr lang="en-US" dirty="0"/>
              <a:t>Strategies for Advanced OC Treatment</a:t>
            </a:r>
          </a:p>
        </p:txBody>
      </p:sp>
    </p:spTree>
    <p:extLst>
      <p:ext uri="{BB962C8B-B14F-4D97-AF65-F5344CB8AC3E}">
        <p14:creationId xmlns:p14="http://schemas.microsoft.com/office/powerpoint/2010/main" val="1054929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D42F68-0653-F212-DFFB-2F8450B782B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5E99B97-E234-66F6-D3A6-C95F899A0CF5}"/>
              </a:ext>
            </a:extLst>
          </p:cNvPr>
          <p:cNvSpPr>
            <a:spLocks noGrp="1"/>
          </p:cNvSpPr>
          <p:nvPr>
            <p:ph type="title"/>
          </p:nvPr>
        </p:nvSpPr>
        <p:spPr>
          <a:xfrm>
            <a:off x="838200" y="365126"/>
            <a:ext cx="10515600" cy="928125"/>
          </a:xfrm>
        </p:spPr>
        <p:txBody>
          <a:bodyPr>
            <a:normAutofit/>
          </a:bodyPr>
          <a:lstStyle/>
          <a:p>
            <a:r>
              <a:rPr lang="en-US" sz="3200" b="1">
                <a:solidFill>
                  <a:schemeClr val="tx1"/>
                </a:solidFill>
              </a:rPr>
              <a:t>Background</a:t>
            </a:r>
          </a:p>
        </p:txBody>
      </p:sp>
      <p:sp>
        <p:nvSpPr>
          <p:cNvPr id="4" name="TextBox 3">
            <a:extLst>
              <a:ext uri="{FF2B5EF4-FFF2-40B4-BE49-F238E27FC236}">
                <a16:creationId xmlns:a16="http://schemas.microsoft.com/office/drawing/2014/main" id="{865AB5F5-F366-0BF8-2EFD-8893070ED394}"/>
              </a:ext>
            </a:extLst>
          </p:cNvPr>
          <p:cNvSpPr txBox="1"/>
          <p:nvPr/>
        </p:nvSpPr>
        <p:spPr>
          <a:xfrm>
            <a:off x="302462" y="6124680"/>
            <a:ext cx="641283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1. Martorana, et al. </a:t>
            </a:r>
            <a:r>
              <a:rPr kumimoji="0" lang="en-US" sz="800" b="0" i="1"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Int J </a:t>
            </a:r>
            <a:r>
              <a:rPr kumimoji="0" lang="en-US" sz="800" b="0" i="1" u="none" strike="noStrike" kern="0" cap="none" spc="0" normalizeH="0" baseline="0" noProof="0" dirty="0" err="1">
                <a:ln>
                  <a:noFill/>
                </a:ln>
                <a:solidFill>
                  <a:srgbClr val="002557"/>
                </a:solidFill>
                <a:effectLst/>
                <a:uLnTx/>
                <a:uFillTx/>
                <a:latin typeface="Arial" panose="020B0604020202020204" pitchFamily="34" charset="0"/>
                <a:ea typeface="Lato"/>
                <a:cs typeface="Arial" panose="020B0604020202020204" pitchFamily="34" charset="0"/>
                <a:sym typeface="Lato"/>
              </a:rPr>
              <a:t>Gynecol</a:t>
            </a:r>
            <a:r>
              <a:rPr kumimoji="0" lang="en-US" sz="800" b="0" i="1"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Cancer</a:t>
            </a:r>
            <a: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2025;35(1):100009. 2. Veneris, et al. </a:t>
            </a:r>
            <a:r>
              <a:rPr kumimoji="0" lang="it-IT" sz="800" b="0" i="1" u="none" strike="noStrike" kern="0" cap="none" spc="0" normalizeH="0" baseline="0" noProof="0" dirty="0" err="1">
                <a:ln>
                  <a:noFill/>
                </a:ln>
                <a:solidFill>
                  <a:srgbClr val="002557"/>
                </a:solidFill>
                <a:effectLst/>
                <a:uLnTx/>
                <a:uFillTx/>
                <a:latin typeface="Arial" panose="020B0604020202020204" pitchFamily="34" charset="0"/>
                <a:ea typeface="Lato"/>
                <a:cs typeface="Arial" panose="020B0604020202020204" pitchFamily="34" charset="0"/>
                <a:sym typeface="Lato"/>
              </a:rPr>
              <a:t>Gynecol</a:t>
            </a:r>
            <a:r>
              <a:rPr kumimoji="0" lang="it-IT" sz="800" b="0" i="1"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a:t>
            </a:r>
            <a:r>
              <a:rPr kumimoji="0" lang="it-IT" sz="800" b="0" i="1" u="none" strike="noStrike" kern="0" cap="none" spc="0" normalizeH="0" baseline="0" noProof="0" dirty="0" err="1">
                <a:ln>
                  <a:noFill/>
                </a:ln>
                <a:solidFill>
                  <a:srgbClr val="002557"/>
                </a:solidFill>
                <a:effectLst/>
                <a:uLnTx/>
                <a:uFillTx/>
                <a:latin typeface="Arial" panose="020B0604020202020204" pitchFamily="34" charset="0"/>
                <a:ea typeface="Lato"/>
                <a:cs typeface="Arial" panose="020B0604020202020204" pitchFamily="34" charset="0"/>
                <a:sym typeface="Lato"/>
              </a:rPr>
              <a:t>Oncol</a:t>
            </a:r>
            <a:r>
              <a:rPr kumimoji="0" lang="it-IT"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2017;146(1):153-60. </a:t>
            </a:r>
            <a:br>
              <a:rPr kumimoji="0" lang="it-IT"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br>
            <a: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3. Greenstein, et al. </a:t>
            </a:r>
            <a:r>
              <a:rPr kumimoji="0" lang="en-US" sz="800" b="0" i="1" u="none" strike="noStrike" kern="0" cap="none" spc="0" normalizeH="0" baseline="0" noProof="0" dirty="0" err="1">
                <a:ln>
                  <a:noFill/>
                </a:ln>
                <a:solidFill>
                  <a:srgbClr val="002557"/>
                </a:solidFill>
                <a:effectLst/>
                <a:uLnTx/>
                <a:uFillTx/>
                <a:latin typeface="Arial" panose="020B0604020202020204" pitchFamily="34" charset="0"/>
                <a:ea typeface="Lato"/>
                <a:cs typeface="Arial" panose="020B0604020202020204" pitchFamily="34" charset="0"/>
                <a:sym typeface="Lato"/>
              </a:rPr>
              <a:t>Oncotarget</a:t>
            </a:r>
            <a: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2021;12(13):1243-55. 4. </a:t>
            </a:r>
            <a:r>
              <a:rPr kumimoji="0" lang="en-US" sz="800" b="0" i="0" u="none" strike="noStrike" kern="0" cap="none" spc="0" normalizeH="0" baseline="0" noProof="0" dirty="0" err="1">
                <a:ln>
                  <a:noFill/>
                </a:ln>
                <a:solidFill>
                  <a:srgbClr val="002557"/>
                </a:solidFill>
                <a:effectLst/>
                <a:uLnTx/>
                <a:uFillTx/>
                <a:latin typeface="Arial" panose="020B0604020202020204" pitchFamily="34" charset="0"/>
                <a:ea typeface="Lato"/>
                <a:cs typeface="Arial" panose="020B0604020202020204" pitchFamily="34" charset="0"/>
                <a:sym typeface="Lato"/>
              </a:rPr>
              <a:t>Melhelm</a:t>
            </a:r>
            <a: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et al. </a:t>
            </a:r>
            <a:r>
              <a:rPr kumimoji="0" lang="en-US" sz="800" b="0" i="1"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Clin Cancer Res</a:t>
            </a:r>
            <a: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2009;15(9):3196-3204. </a:t>
            </a:r>
            <a:b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br>
            <a: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5. Stringer-Reasor, et al. </a:t>
            </a:r>
            <a:r>
              <a:rPr kumimoji="0" lang="it-IT" sz="800" b="0" i="1" u="none" strike="noStrike" kern="0" cap="none" spc="0" normalizeH="0" baseline="0" noProof="0" dirty="0" err="1">
                <a:ln>
                  <a:noFill/>
                </a:ln>
                <a:solidFill>
                  <a:srgbClr val="002557"/>
                </a:solidFill>
                <a:effectLst/>
                <a:uLnTx/>
                <a:uFillTx/>
                <a:latin typeface="Arial" panose="020B0604020202020204" pitchFamily="34" charset="0"/>
                <a:ea typeface="Lato"/>
                <a:cs typeface="Arial" panose="020B0604020202020204" pitchFamily="34" charset="0"/>
                <a:sym typeface="Lato"/>
              </a:rPr>
              <a:t>Gynecol</a:t>
            </a:r>
            <a:r>
              <a:rPr kumimoji="0" lang="it-IT" sz="800" b="0" i="1"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a:t>
            </a:r>
            <a:r>
              <a:rPr kumimoji="0" lang="it-IT" sz="800" b="0" i="1" u="none" strike="noStrike" kern="0" cap="none" spc="0" normalizeH="0" baseline="0" noProof="0" dirty="0" err="1">
                <a:ln>
                  <a:noFill/>
                </a:ln>
                <a:solidFill>
                  <a:srgbClr val="002557"/>
                </a:solidFill>
                <a:effectLst/>
                <a:uLnTx/>
                <a:uFillTx/>
                <a:latin typeface="Arial" panose="020B0604020202020204" pitchFamily="34" charset="0"/>
                <a:ea typeface="Lato"/>
                <a:cs typeface="Arial" panose="020B0604020202020204" pitchFamily="34" charset="0"/>
                <a:sym typeface="Lato"/>
              </a:rPr>
              <a:t>Oncol</a:t>
            </a:r>
            <a:r>
              <a:rPr kumimoji="0" lang="it-IT"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2015;138(3):656-62. </a:t>
            </a:r>
            <a: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6</a:t>
            </a:r>
            <a:r>
              <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Munster, et al. </a:t>
            </a:r>
            <a:r>
              <a:rPr kumimoji="0" lang="fr-FR" sz="800" b="0" i="1"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Clin Cancer </a:t>
            </a:r>
            <a:r>
              <a:rPr kumimoji="0" lang="fr-FR" sz="800" b="0" i="1" u="none" strike="noStrike" kern="0" cap="none" spc="0" normalizeH="0" baseline="0" noProof="0" dirty="0" err="1">
                <a:ln>
                  <a:noFill/>
                </a:ln>
                <a:solidFill>
                  <a:srgbClr val="002557"/>
                </a:solidFill>
                <a:effectLst/>
                <a:uLnTx/>
                <a:uFillTx/>
                <a:latin typeface="Arial" panose="020B0604020202020204" pitchFamily="34" charset="0"/>
                <a:ea typeface="Lato"/>
                <a:cs typeface="Arial" panose="020B0604020202020204" pitchFamily="34" charset="0"/>
                <a:sym typeface="Lato"/>
              </a:rPr>
              <a:t>Res</a:t>
            </a:r>
            <a:r>
              <a:rPr kumimoji="0" lang="fr-FR"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rPr>
              <a:t>. 2022;28(15):3214-24. </a:t>
            </a:r>
            <a:endParaRPr kumimoji="0" lang="en-US" sz="800" b="0" i="0" u="none" strike="noStrike" kern="0" cap="none" spc="0" normalizeH="0" baseline="0" noProof="0" dirty="0">
              <a:ln>
                <a:noFill/>
              </a:ln>
              <a:solidFill>
                <a:srgbClr val="002557"/>
              </a:solidFill>
              <a:effectLst/>
              <a:uLnTx/>
              <a:uFillTx/>
              <a:latin typeface="Arial" panose="020B0604020202020204" pitchFamily="34" charset="0"/>
              <a:ea typeface="Lato"/>
              <a:cs typeface="Arial" panose="020B0604020202020204" pitchFamily="34" charset="0"/>
              <a:sym typeface="Lato"/>
            </a:endParaRPr>
          </a:p>
        </p:txBody>
      </p:sp>
      <p:grpSp>
        <p:nvGrpSpPr>
          <p:cNvPr id="66" name="Group 65">
            <a:extLst>
              <a:ext uri="{FF2B5EF4-FFF2-40B4-BE49-F238E27FC236}">
                <a16:creationId xmlns:a16="http://schemas.microsoft.com/office/drawing/2014/main" id="{658ACE9B-B7AC-279C-1120-5B30CF70C24A}"/>
              </a:ext>
            </a:extLst>
          </p:cNvPr>
          <p:cNvGrpSpPr/>
          <p:nvPr/>
        </p:nvGrpSpPr>
        <p:grpSpPr>
          <a:xfrm>
            <a:off x="6854066" y="365126"/>
            <a:ext cx="4157485" cy="6127748"/>
            <a:chOff x="7721212" y="823071"/>
            <a:chExt cx="3820416" cy="5630939"/>
          </a:xfrm>
        </p:grpSpPr>
        <p:sp>
          <p:nvSpPr>
            <p:cNvPr id="67" name="Rectangle 66">
              <a:hlinkClick r:id="" action="ppaction://noaction"/>
              <a:extLst>
                <a:ext uri="{FF2B5EF4-FFF2-40B4-BE49-F238E27FC236}">
                  <a16:creationId xmlns:a16="http://schemas.microsoft.com/office/drawing/2014/main" id="{FE8F609E-5DED-226A-AD97-47C3874633CE}"/>
                </a:ext>
              </a:extLst>
            </p:cNvPr>
            <p:cNvSpPr/>
            <p:nvPr/>
          </p:nvSpPr>
          <p:spPr>
            <a:xfrm>
              <a:off x="7791667" y="933224"/>
              <a:ext cx="3562097" cy="27040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Narrow" panose="020B0606020202030204" pitchFamily="34" charset="0"/>
                <a:ea typeface="+mn-ea"/>
                <a:cs typeface="+mn-cs"/>
                <a:sym typeface="Arial"/>
              </a:endParaRPr>
            </a:p>
          </p:txBody>
        </p:sp>
        <p:sp>
          <p:nvSpPr>
            <p:cNvPr id="68" name="Title 5">
              <a:extLst>
                <a:ext uri="{FF2B5EF4-FFF2-40B4-BE49-F238E27FC236}">
                  <a16:creationId xmlns:a16="http://schemas.microsoft.com/office/drawing/2014/main" id="{7A8E1B96-0178-A5E8-6193-6BA1135BF2DD}"/>
                </a:ext>
              </a:extLst>
            </p:cNvPr>
            <p:cNvSpPr txBox="1">
              <a:spLocks/>
            </p:cNvSpPr>
            <p:nvPr/>
          </p:nvSpPr>
          <p:spPr>
            <a:xfrm>
              <a:off x="7915586" y="823071"/>
              <a:ext cx="27432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800" b="1" kern="1200">
                  <a:solidFill>
                    <a:srgbClr val="7030A0"/>
                  </a:solidFill>
                  <a:latin typeface="Calibri" panose="020F0502020204030204" pitchFamily="34" charset="0"/>
                  <a:ea typeface="+mj-ea"/>
                  <a:cs typeface="Calibri" panose="020F0502020204030204" pitchFamily="34" charset="0"/>
                </a:defRPr>
              </a:lvl1pPr>
            </a:lstStyle>
            <a:p>
              <a:pPr marL="0" marR="0" lvl="0" indent="0" algn="l" defTabSz="914446" rtl="0" eaLnBrk="1" fontAlgn="auto" latinLnBrk="0" hangingPunct="1">
                <a:lnSpc>
                  <a:spcPct val="90000"/>
                </a:lnSpc>
                <a:spcBef>
                  <a:spcPct val="0"/>
                </a:spcBef>
                <a:spcAft>
                  <a:spcPts val="0"/>
                </a:spcAft>
                <a:buClrTx/>
                <a:buSzTx/>
                <a:buFontTx/>
                <a:buNone/>
                <a:tabLst/>
                <a:defRPr/>
              </a:pPr>
              <a:r>
                <a:rPr kumimoji="0" lang="en-US" sz="800" b="1" i="0" u="none" strike="noStrike" kern="1200" cap="none" spc="0" normalizeH="0" baseline="0" noProof="0">
                  <a:ln>
                    <a:noFill/>
                  </a:ln>
                  <a:solidFill>
                    <a:srgbClr val="7030A0"/>
                  </a:solidFill>
                  <a:effectLst/>
                  <a:uLnTx/>
                  <a:uFillTx/>
                  <a:latin typeface="Arial Narrow" panose="020B0606020202030204" pitchFamily="34" charset="0"/>
                  <a:ea typeface="+mj-ea"/>
                  <a:cs typeface="Calibri" panose="020F0502020204030204" pitchFamily="34" charset="0"/>
                  <a:sym typeface="Arial"/>
                </a:rPr>
                <a:t>Relacorilant MOA</a:t>
              </a:r>
            </a:p>
          </p:txBody>
        </p:sp>
        <p:pic>
          <p:nvPicPr>
            <p:cNvPr id="69" name="Picture 68">
              <a:extLst>
                <a:ext uri="{FF2B5EF4-FFF2-40B4-BE49-F238E27FC236}">
                  <a16:creationId xmlns:a16="http://schemas.microsoft.com/office/drawing/2014/main" id="{D15D8FE8-A01C-5659-F4C9-9AFAF7B4960E}"/>
                </a:ext>
              </a:extLst>
            </p:cNvPr>
            <p:cNvPicPr>
              <a:picLocks/>
            </p:cNvPicPr>
            <p:nvPr/>
          </p:nvPicPr>
          <p:blipFill>
            <a:blip r:embed="rId3" cstate="email">
              <a:duotone>
                <a:schemeClr val="accent4">
                  <a:shade val="45000"/>
                  <a:satMod val="135000"/>
                </a:schemeClr>
                <a:prstClr val="white"/>
              </a:duotone>
              <a:extLst>
                <a:ext uri="{28A0092B-C50C-407E-A947-70E740481C1C}">
                  <a14:useLocalDpi xmlns:a14="http://schemas.microsoft.com/office/drawing/2010/main"/>
                </a:ext>
              </a:extLst>
            </a:blip>
            <a:srcRect t="14160" b="10145"/>
            <a:stretch/>
          </p:blipFill>
          <p:spPr>
            <a:xfrm flipH="1">
              <a:off x="7790123" y="899284"/>
              <a:ext cx="3741196" cy="3574618"/>
            </a:xfrm>
            <a:prstGeom prst="roundRect">
              <a:avLst>
                <a:gd name="adj" fmla="val 7339"/>
              </a:avLst>
            </a:prstGeom>
            <a:ln w="0">
              <a:noFill/>
            </a:ln>
            <a:effectLst>
              <a:outerShdw blurRad="63500" sx="102000" sy="102000" algn="ctr" rotWithShape="0">
                <a:prstClr val="black">
                  <a:alpha val="40000"/>
                </a:prstClr>
              </a:outerShdw>
            </a:effectLst>
          </p:spPr>
        </p:pic>
        <p:sp>
          <p:nvSpPr>
            <p:cNvPr id="70" name="Arc 69">
              <a:extLst>
                <a:ext uri="{FF2B5EF4-FFF2-40B4-BE49-F238E27FC236}">
                  <a16:creationId xmlns:a16="http://schemas.microsoft.com/office/drawing/2014/main" id="{3075E968-01C0-EB7B-19F7-13D5586428ED}"/>
                </a:ext>
              </a:extLst>
            </p:cNvPr>
            <p:cNvSpPr/>
            <p:nvPr/>
          </p:nvSpPr>
          <p:spPr>
            <a:xfrm rot="16676633" flipV="1">
              <a:off x="8742422" y="1733739"/>
              <a:ext cx="2562990" cy="2657062"/>
            </a:xfrm>
            <a:prstGeom prst="arc">
              <a:avLst>
                <a:gd name="adj1" fmla="val 6305806"/>
                <a:gd name="adj2" fmla="val 7082335"/>
              </a:avLst>
            </a:prstGeom>
            <a:noFill/>
            <a:ln w="25400" cap="rnd" cmpd="sng" algn="ctr">
              <a:solidFill>
                <a:schemeClr val="tx1"/>
              </a:solidFill>
              <a:prstDash val="solid"/>
              <a:headEnd type="none"/>
              <a:tailEnd type="arrow"/>
            </a:ln>
            <a:effectLst/>
          </p:spPr>
          <p:txBody>
            <a:bodyPr rtlCol="0" anchor="ctr"/>
            <a:lstStyle/>
            <a:p>
              <a:pPr marL="0" marR="0" lvl="0" indent="0" algn="ctr" defTabSz="914446" rtl="0" eaLnBrk="1" fontAlgn="auto" latinLnBrk="0" hangingPunct="1">
                <a:lnSpc>
                  <a:spcPct val="100000"/>
                </a:lnSpc>
                <a:spcBef>
                  <a:spcPts val="0"/>
                </a:spcBef>
                <a:spcAft>
                  <a:spcPts val="0"/>
                </a:spcAft>
                <a:buClr>
                  <a:srgbClr val="000000"/>
                </a:buClr>
                <a:buSzTx/>
                <a:buFontTx/>
                <a:buNone/>
                <a:tabLst/>
                <a:defRPr/>
              </a:pPr>
              <a:endParaRPr kumimoji="0" lang="en-US" sz="900" b="0" i="0" u="none" strike="noStrike" kern="0" cap="none" spc="0" normalizeH="0" baseline="0" noProof="0">
                <a:ln>
                  <a:noFill/>
                </a:ln>
                <a:solidFill>
                  <a:srgbClr val="000000"/>
                </a:solidFill>
                <a:effectLst/>
                <a:uLnTx/>
                <a:uFillTx/>
                <a:latin typeface="Arial Narrow" panose="020B0606020202030204" pitchFamily="34" charset="0"/>
                <a:ea typeface="Lato Light" panose="020F0502020204030203" pitchFamily="34" charset="0"/>
                <a:cs typeface="Calibri" panose="020F0502020204030204" pitchFamily="34" charset="0"/>
                <a:sym typeface="Arial"/>
              </a:endParaRPr>
            </a:p>
          </p:txBody>
        </p:sp>
        <p:sp>
          <p:nvSpPr>
            <p:cNvPr id="71" name="Arc 70">
              <a:extLst>
                <a:ext uri="{FF2B5EF4-FFF2-40B4-BE49-F238E27FC236}">
                  <a16:creationId xmlns:a16="http://schemas.microsoft.com/office/drawing/2014/main" id="{85800C82-80E6-93F9-F2C3-E6AEF726EFFE}"/>
                </a:ext>
              </a:extLst>
            </p:cNvPr>
            <p:cNvSpPr/>
            <p:nvPr/>
          </p:nvSpPr>
          <p:spPr>
            <a:xfrm rot="13575629" flipV="1">
              <a:off x="8677100" y="2290033"/>
              <a:ext cx="2009525" cy="1754645"/>
            </a:xfrm>
            <a:prstGeom prst="arc">
              <a:avLst>
                <a:gd name="adj1" fmla="val 18256045"/>
                <a:gd name="adj2" fmla="val 1171108"/>
              </a:avLst>
            </a:prstGeom>
            <a:noFill/>
            <a:ln w="25400" cap="rnd" cmpd="sng" algn="ctr">
              <a:solidFill>
                <a:schemeClr val="tx1"/>
              </a:solidFill>
              <a:prstDash val="solid"/>
              <a:headEnd type="none"/>
              <a:tailEnd type="arrow"/>
            </a:ln>
            <a:effectLst/>
          </p:spPr>
          <p:txBody>
            <a:bodyPr rtlCol="0" anchor="ctr"/>
            <a:lstStyle/>
            <a:p>
              <a:pPr marL="0" marR="0" lvl="0" indent="0" algn="ctr" defTabSz="914446" rtl="0" eaLnBrk="1" fontAlgn="auto" latinLnBrk="0" hangingPunct="1">
                <a:lnSpc>
                  <a:spcPct val="100000"/>
                </a:lnSpc>
                <a:spcBef>
                  <a:spcPts val="0"/>
                </a:spcBef>
                <a:spcAft>
                  <a:spcPts val="0"/>
                </a:spcAft>
                <a:buClr>
                  <a:srgbClr val="000000"/>
                </a:buClr>
                <a:buSzTx/>
                <a:buFontTx/>
                <a:buNone/>
                <a:tabLst/>
                <a:defRPr/>
              </a:pPr>
              <a:endParaRPr kumimoji="0" lang="en-US" sz="900" b="0" i="0" u="none" strike="noStrike" kern="0" cap="none" spc="0" normalizeH="0" baseline="0" noProof="0">
                <a:ln>
                  <a:noFill/>
                </a:ln>
                <a:solidFill>
                  <a:srgbClr val="000000"/>
                </a:solidFill>
                <a:effectLst/>
                <a:uLnTx/>
                <a:uFillTx/>
                <a:latin typeface="Arial Narrow" panose="020B0606020202030204" pitchFamily="34" charset="0"/>
                <a:ea typeface="Lato Light" panose="020F0502020204030203" pitchFamily="34" charset="0"/>
                <a:cs typeface="Calibri" panose="020F0502020204030204" pitchFamily="34" charset="0"/>
                <a:sym typeface="Arial"/>
              </a:endParaRPr>
            </a:p>
          </p:txBody>
        </p:sp>
        <p:sp>
          <p:nvSpPr>
            <p:cNvPr id="72" name="Arc 71">
              <a:extLst>
                <a:ext uri="{FF2B5EF4-FFF2-40B4-BE49-F238E27FC236}">
                  <a16:creationId xmlns:a16="http://schemas.microsoft.com/office/drawing/2014/main" id="{AFDC2B4A-00E2-D432-D64E-996A27E3F3B9}"/>
                </a:ext>
              </a:extLst>
            </p:cNvPr>
            <p:cNvSpPr/>
            <p:nvPr/>
          </p:nvSpPr>
          <p:spPr>
            <a:xfrm rot="6450162" flipH="1" flipV="1">
              <a:off x="8001866" y="828516"/>
              <a:ext cx="1569646" cy="1590248"/>
            </a:xfrm>
            <a:prstGeom prst="arc">
              <a:avLst>
                <a:gd name="adj1" fmla="val 7828712"/>
                <a:gd name="adj2" fmla="val 11096916"/>
              </a:avLst>
            </a:prstGeom>
            <a:noFill/>
            <a:ln w="25400" cap="rnd" cmpd="sng" algn="ctr">
              <a:solidFill>
                <a:schemeClr val="tx1"/>
              </a:solidFill>
              <a:prstDash val="solid"/>
              <a:headEnd type="none"/>
              <a:tailEnd type="arrow"/>
            </a:ln>
            <a:effectLst/>
          </p:spPr>
          <p:txBody>
            <a:bodyPr rtlCol="0" anchor="ctr"/>
            <a:lstStyle/>
            <a:p>
              <a:pPr marL="0" marR="0" lvl="0" indent="0" algn="ctr" defTabSz="914446" rtl="0" eaLnBrk="1" fontAlgn="auto" latinLnBrk="0" hangingPunct="1">
                <a:lnSpc>
                  <a:spcPct val="100000"/>
                </a:lnSpc>
                <a:spcBef>
                  <a:spcPts val="0"/>
                </a:spcBef>
                <a:spcAft>
                  <a:spcPts val="0"/>
                </a:spcAft>
                <a:buClr>
                  <a:srgbClr val="000000"/>
                </a:buClr>
                <a:buSzTx/>
                <a:buFontTx/>
                <a:buNone/>
                <a:tabLst/>
                <a:defRPr/>
              </a:pPr>
              <a:endParaRPr kumimoji="0" lang="en-US" sz="900" b="0" i="0" u="none" strike="noStrike" kern="0" cap="none" spc="0" normalizeH="0" baseline="0" noProof="0">
                <a:ln>
                  <a:noFill/>
                </a:ln>
                <a:solidFill>
                  <a:srgbClr val="000000"/>
                </a:solidFill>
                <a:effectLst/>
                <a:uLnTx/>
                <a:uFillTx/>
                <a:latin typeface="Arial Narrow" panose="020B0606020202030204" pitchFamily="34" charset="0"/>
                <a:ea typeface="Lato Light" panose="020F0502020204030203" pitchFamily="34" charset="0"/>
                <a:cs typeface="Calibri" panose="020F0502020204030204" pitchFamily="34" charset="0"/>
                <a:sym typeface="Arial"/>
              </a:endParaRPr>
            </a:p>
          </p:txBody>
        </p:sp>
        <p:pic>
          <p:nvPicPr>
            <p:cNvPr id="73" name="Picture 72">
              <a:extLst>
                <a:ext uri="{FF2B5EF4-FFF2-40B4-BE49-F238E27FC236}">
                  <a16:creationId xmlns:a16="http://schemas.microsoft.com/office/drawing/2014/main" id="{C0DE97DD-7F68-A953-A32D-B8ED52272527}"/>
                </a:ext>
              </a:extLst>
            </p:cNvPr>
            <p:cNvPicPr>
              <a:picLocks noChangeAspect="1"/>
            </p:cNvPicPr>
            <p:nvPr/>
          </p:nvPicPr>
          <p:blipFill>
            <a:blip r:embed="rId4" cstate="email">
              <a:extLst>
                <a:ext uri="{BEBA8EAE-BF5A-486C-A8C5-ECC9F3942E4B}">
                  <a14:imgProps xmlns:a14="http://schemas.microsoft.com/office/drawing/2010/main">
                    <a14:imgLayer r:embed="rId5">
                      <a14:imgEffect>
                        <a14:saturation sat="110000"/>
                      </a14:imgEffect>
                      <a14:imgEffect>
                        <a14:brightnessContrast bright="10000"/>
                      </a14:imgEffect>
                    </a14:imgLayer>
                  </a14:imgProps>
                </a:ext>
                <a:ext uri="{28A0092B-C50C-407E-A947-70E740481C1C}">
                  <a14:useLocalDpi xmlns:a14="http://schemas.microsoft.com/office/drawing/2010/main"/>
                </a:ext>
              </a:extLst>
            </a:blip>
            <a:srcRect/>
            <a:stretch/>
          </p:blipFill>
          <p:spPr>
            <a:xfrm>
              <a:off x="9767240" y="2515965"/>
              <a:ext cx="195207" cy="195207"/>
            </a:xfrm>
            <a:prstGeom prst="rect">
              <a:avLst/>
            </a:prstGeom>
          </p:spPr>
        </p:pic>
        <p:pic>
          <p:nvPicPr>
            <p:cNvPr id="74" name="Picture 73">
              <a:extLst>
                <a:ext uri="{FF2B5EF4-FFF2-40B4-BE49-F238E27FC236}">
                  <a16:creationId xmlns:a16="http://schemas.microsoft.com/office/drawing/2014/main" id="{4814E3F0-A123-8370-E505-64D7E595305F}"/>
                </a:ext>
              </a:extLst>
            </p:cNvPr>
            <p:cNvPicPr>
              <a:picLocks noChangeAspect="1"/>
            </p:cNvPicPr>
            <p:nvPr/>
          </p:nvPicPr>
          <p:blipFill>
            <a:blip r:embed="rId6" cstate="email">
              <a:extLst>
                <a:ext uri="{28A0092B-C50C-407E-A947-70E740481C1C}">
                  <a14:useLocalDpi xmlns:a14="http://schemas.microsoft.com/office/drawing/2010/main"/>
                </a:ext>
              </a:extLst>
            </a:blip>
            <a:srcRect/>
            <a:stretch/>
          </p:blipFill>
          <p:spPr>
            <a:xfrm>
              <a:off x="9867854" y="2252573"/>
              <a:ext cx="425278" cy="410614"/>
            </a:xfrm>
            <a:prstGeom prst="rect">
              <a:avLst/>
            </a:prstGeom>
          </p:spPr>
        </p:pic>
        <p:pic>
          <p:nvPicPr>
            <p:cNvPr id="75" name="Picture 74">
              <a:extLst>
                <a:ext uri="{FF2B5EF4-FFF2-40B4-BE49-F238E27FC236}">
                  <a16:creationId xmlns:a16="http://schemas.microsoft.com/office/drawing/2014/main" id="{F49E2B43-CC4D-A987-9076-5B2FBE48896E}"/>
                </a:ext>
              </a:extLst>
            </p:cNvPr>
            <p:cNvPicPr>
              <a:picLocks noChangeAspect="1"/>
            </p:cNvPicPr>
            <p:nvPr/>
          </p:nvPicPr>
          <p:blipFill>
            <a:blip r:embed="rId4" cstate="email">
              <a:extLst>
                <a:ext uri="{BEBA8EAE-BF5A-486C-A8C5-ECC9F3942E4B}">
                  <a14:imgProps xmlns:a14="http://schemas.microsoft.com/office/drawing/2010/main">
                    <a14:imgLayer r:embed="rId5">
                      <a14:imgEffect>
                        <a14:saturation sat="110000"/>
                      </a14:imgEffect>
                      <a14:imgEffect>
                        <a14:brightnessContrast bright="10000"/>
                      </a14:imgEffect>
                    </a14:imgLayer>
                  </a14:imgProps>
                </a:ext>
                <a:ext uri="{28A0092B-C50C-407E-A947-70E740481C1C}">
                  <a14:useLocalDpi xmlns:a14="http://schemas.microsoft.com/office/drawing/2010/main"/>
                </a:ext>
              </a:extLst>
            </a:blip>
            <a:srcRect/>
            <a:stretch/>
          </p:blipFill>
          <p:spPr>
            <a:xfrm>
              <a:off x="8243369" y="2229719"/>
              <a:ext cx="195207" cy="195207"/>
            </a:xfrm>
            <a:prstGeom prst="rect">
              <a:avLst/>
            </a:prstGeom>
          </p:spPr>
        </p:pic>
        <p:pic>
          <p:nvPicPr>
            <p:cNvPr id="76" name="Picture 75">
              <a:extLst>
                <a:ext uri="{FF2B5EF4-FFF2-40B4-BE49-F238E27FC236}">
                  <a16:creationId xmlns:a16="http://schemas.microsoft.com/office/drawing/2014/main" id="{E7EDBE0F-46C7-58A4-A7A8-DF3721441425}"/>
                </a:ext>
              </a:extLst>
            </p:cNvPr>
            <p:cNvPicPr>
              <a:picLocks noChangeAspect="1"/>
            </p:cNvPicPr>
            <p:nvPr/>
          </p:nvPicPr>
          <p:blipFill>
            <a:blip r:embed="rId7" cstate="email">
              <a:extLst>
                <a:ext uri="{28A0092B-C50C-407E-A947-70E740481C1C}">
                  <a14:useLocalDpi xmlns:a14="http://schemas.microsoft.com/office/drawing/2010/main"/>
                </a:ext>
              </a:extLst>
            </a:blip>
            <a:srcRect/>
            <a:stretch/>
          </p:blipFill>
          <p:spPr>
            <a:xfrm>
              <a:off x="8491922" y="2772745"/>
              <a:ext cx="445390" cy="347253"/>
            </a:xfrm>
            <a:prstGeom prst="rect">
              <a:avLst/>
            </a:prstGeom>
          </p:spPr>
        </p:pic>
        <p:sp>
          <p:nvSpPr>
            <p:cNvPr id="77" name="正方形/長方形 2">
              <a:hlinkClick r:id="" action="ppaction://noaction"/>
              <a:extLst>
                <a:ext uri="{FF2B5EF4-FFF2-40B4-BE49-F238E27FC236}">
                  <a16:creationId xmlns:a16="http://schemas.microsoft.com/office/drawing/2014/main" id="{D621E799-DD1E-1A15-7FFC-1C5914E1D460}"/>
                </a:ext>
              </a:extLst>
            </p:cNvPr>
            <p:cNvSpPr/>
            <p:nvPr/>
          </p:nvSpPr>
          <p:spPr>
            <a:xfrm flipH="1">
              <a:off x="7779189" y="890808"/>
              <a:ext cx="3762439" cy="445262"/>
            </a:xfrm>
            <a:prstGeom prst="round2SameRect">
              <a:avLst>
                <a:gd name="adj1" fmla="val 50000"/>
                <a:gd name="adj2" fmla="val 0"/>
              </a:avLst>
            </a:prstGeom>
            <a:solidFill>
              <a:srgbClr val="002557"/>
            </a:solidFill>
            <a:ln w="19050" cap="flat" cmpd="sng" algn="ctr">
              <a:noFill/>
              <a:prstDash val="solid"/>
            </a:ln>
            <a:effectLst/>
          </p:spPr>
          <p:txBody>
            <a:bodyPr wrap="none" tIns="0" rtlCol="0" anchor="ctr">
              <a:no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 normalizeH="0" baseline="0" noProof="0">
                  <a:ln>
                    <a:noFill/>
                  </a:ln>
                  <a:solidFill>
                    <a:prstClr val="white"/>
                  </a:solidFill>
                  <a:effectLst/>
                  <a:uLnTx/>
                  <a:uFillTx/>
                  <a:latin typeface="Arial" panose="020B0604020202020204" pitchFamily="34" charset="0"/>
                  <a:ea typeface="Lato Light" panose="020F0502020204030203" pitchFamily="34" charset="0"/>
                  <a:cs typeface="Arial" panose="020B0604020202020204" pitchFamily="34" charset="0"/>
                  <a:sym typeface="Arial"/>
                </a:rPr>
                <a:t>Relacorilant Mechanism of Action</a:t>
              </a:r>
            </a:p>
          </p:txBody>
        </p:sp>
        <p:sp>
          <p:nvSpPr>
            <p:cNvPr id="78" name="テキスト ボックス 154">
              <a:extLst>
                <a:ext uri="{FF2B5EF4-FFF2-40B4-BE49-F238E27FC236}">
                  <a16:creationId xmlns:a16="http://schemas.microsoft.com/office/drawing/2014/main" id="{9190A21B-3367-3F64-5A81-12318B509DAE}"/>
                </a:ext>
              </a:extLst>
            </p:cNvPr>
            <p:cNvSpPr txBox="1"/>
            <p:nvPr/>
          </p:nvSpPr>
          <p:spPr>
            <a:xfrm flipH="1">
              <a:off x="10298833" y="1456373"/>
              <a:ext cx="804831" cy="276999"/>
            </a:xfrm>
            <a:prstGeom prst="rect">
              <a:avLst/>
            </a:prstGeom>
            <a:noFill/>
          </p:spPr>
          <p:txBody>
            <a:bodyPr wrap="square" rtlCol="0">
              <a:spAutoFit/>
            </a:body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srgbClr val="DCBB16"/>
                  </a:solidFill>
                  <a:effectLst/>
                  <a:uLnTx/>
                  <a:uFillTx/>
                  <a:latin typeface="Arial" panose="020B0604020202020204" pitchFamily="34" charset="0"/>
                  <a:ea typeface="Lato Light" panose="020F0502020204030203" pitchFamily="34" charset="0"/>
                  <a:cs typeface="Arial" panose="020B0604020202020204" pitchFamily="34" charset="0"/>
                  <a:sym typeface="Arial"/>
                </a:rPr>
                <a:t>Cortisol</a:t>
              </a:r>
              <a:endParaRPr kumimoji="1" lang="en-US" altLang="ja-JP" sz="900" b="1" i="0" u="none" strike="noStrike" kern="1200" cap="none" spc="0" normalizeH="0" baseline="0" noProof="0">
                <a:ln>
                  <a:noFill/>
                </a:ln>
                <a:solidFill>
                  <a:srgbClr val="DCBB16"/>
                </a:solidFill>
                <a:effectLst/>
                <a:uLnTx/>
                <a:uFillTx/>
                <a:latin typeface="Arial" panose="020B0604020202020204" pitchFamily="34" charset="0"/>
                <a:ea typeface="Lato Light" panose="020F0502020204030203" pitchFamily="34" charset="0"/>
                <a:cs typeface="Arial" panose="020B0604020202020204" pitchFamily="34" charset="0"/>
                <a:sym typeface="Arial"/>
              </a:endParaRPr>
            </a:p>
          </p:txBody>
        </p:sp>
        <p:sp>
          <p:nvSpPr>
            <p:cNvPr id="79" name="テキスト ボックス 154">
              <a:extLst>
                <a:ext uri="{FF2B5EF4-FFF2-40B4-BE49-F238E27FC236}">
                  <a16:creationId xmlns:a16="http://schemas.microsoft.com/office/drawing/2014/main" id="{40CD9047-7E97-BC77-5C93-E0FA9C1873C0}"/>
                </a:ext>
              </a:extLst>
            </p:cNvPr>
            <p:cNvSpPr txBox="1"/>
            <p:nvPr/>
          </p:nvSpPr>
          <p:spPr>
            <a:xfrm flipH="1">
              <a:off x="10589009" y="4031488"/>
              <a:ext cx="869542" cy="369332"/>
            </a:xfrm>
            <a:prstGeom prst="rect">
              <a:avLst/>
            </a:prstGeom>
            <a:noFill/>
          </p:spPr>
          <p:txBody>
            <a:bodyPr wrap="square" rtlCol="0">
              <a:spAutoFit/>
            </a:body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lumMod val="95000"/>
                      <a:lumOff val="5000"/>
                    </a:prstClr>
                  </a:solidFill>
                  <a:effectLst/>
                  <a:uLnTx/>
                  <a:uFillTx/>
                  <a:latin typeface="Arial" panose="020B0604020202020204" pitchFamily="34" charset="0"/>
                  <a:ea typeface="Lato Light" panose="020F0502020204030203" pitchFamily="34" charset="0"/>
                  <a:cs typeface="Arial" panose="020B0604020202020204" pitchFamily="34" charset="0"/>
                  <a:sym typeface="Arial"/>
                </a:rPr>
                <a:t>Tumor</a:t>
              </a:r>
              <a:br>
                <a:rPr kumimoji="1" lang="en-US" altLang="ja-JP" sz="900" b="1" i="0" u="none" strike="noStrike" kern="1200" cap="none" spc="0" normalizeH="0" baseline="0" noProof="0">
                  <a:ln>
                    <a:noFill/>
                  </a:ln>
                  <a:solidFill>
                    <a:prstClr val="black">
                      <a:lumMod val="95000"/>
                      <a:lumOff val="5000"/>
                    </a:prstClr>
                  </a:solidFill>
                  <a:effectLst/>
                  <a:uLnTx/>
                  <a:uFillTx/>
                  <a:latin typeface="Arial" panose="020B0604020202020204" pitchFamily="34" charset="0"/>
                  <a:ea typeface="Lato Light" panose="020F0502020204030203" pitchFamily="34" charset="0"/>
                  <a:cs typeface="Arial" panose="020B0604020202020204" pitchFamily="34" charset="0"/>
                  <a:sym typeface="Arial"/>
                </a:rPr>
              </a:br>
              <a:r>
                <a:rPr kumimoji="1" lang="en-US" altLang="ja-JP" sz="900" b="1" i="0" u="none" strike="noStrike" kern="1200" cap="none" spc="0" normalizeH="0" baseline="0" noProof="0">
                  <a:ln>
                    <a:noFill/>
                  </a:ln>
                  <a:solidFill>
                    <a:prstClr val="black">
                      <a:lumMod val="95000"/>
                      <a:lumOff val="5000"/>
                    </a:prstClr>
                  </a:solidFill>
                  <a:effectLst/>
                  <a:uLnTx/>
                  <a:uFillTx/>
                  <a:latin typeface="Arial" panose="020B0604020202020204" pitchFamily="34" charset="0"/>
                  <a:ea typeface="Lato Light" panose="020F0502020204030203" pitchFamily="34" charset="0"/>
                  <a:cs typeface="Arial" panose="020B0604020202020204" pitchFamily="34" charset="0"/>
                  <a:sym typeface="Arial"/>
                </a:rPr>
                <a:t>Cell</a:t>
              </a:r>
            </a:p>
          </p:txBody>
        </p:sp>
        <p:grpSp>
          <p:nvGrpSpPr>
            <p:cNvPr id="80" name="Group 79">
              <a:extLst>
                <a:ext uri="{FF2B5EF4-FFF2-40B4-BE49-F238E27FC236}">
                  <a16:creationId xmlns:a16="http://schemas.microsoft.com/office/drawing/2014/main" id="{45481498-8963-45E0-42AD-9FC00B9DA976}"/>
                </a:ext>
              </a:extLst>
            </p:cNvPr>
            <p:cNvGrpSpPr/>
            <p:nvPr/>
          </p:nvGrpSpPr>
          <p:grpSpPr>
            <a:xfrm>
              <a:off x="8506205" y="3563646"/>
              <a:ext cx="1371744" cy="808632"/>
              <a:chOff x="932409" y="4563684"/>
              <a:chExt cx="1267670" cy="747281"/>
            </a:xfrm>
          </p:grpSpPr>
          <p:pic>
            <p:nvPicPr>
              <p:cNvPr id="118" name="Picture 117">
                <a:extLst>
                  <a:ext uri="{FF2B5EF4-FFF2-40B4-BE49-F238E27FC236}">
                    <a16:creationId xmlns:a16="http://schemas.microsoft.com/office/drawing/2014/main" id="{D3A484AF-F96B-7FFB-1670-B123CFDDA3DA}"/>
                  </a:ext>
                </a:extLst>
              </p:cNvPr>
              <p:cNvPicPr>
                <a:picLocks noChangeAspect="1"/>
              </p:cNvPicPr>
              <p:nvPr/>
            </p:nvPicPr>
            <p:blipFill>
              <a:blip r:embed="rId8" cstate="email">
                <a:extLst>
                  <a:ext uri="{28A0092B-C50C-407E-A947-70E740481C1C}">
                    <a14:useLocalDpi xmlns:a14="http://schemas.microsoft.com/office/drawing/2010/main"/>
                  </a:ext>
                </a:extLst>
              </a:blip>
              <a:srcRect/>
              <a:stretch/>
            </p:blipFill>
            <p:spPr>
              <a:xfrm>
                <a:off x="1121968" y="4565944"/>
                <a:ext cx="659963" cy="290625"/>
              </a:xfrm>
              <a:prstGeom prst="rect">
                <a:avLst/>
              </a:prstGeom>
            </p:spPr>
          </p:pic>
          <p:grpSp>
            <p:nvGrpSpPr>
              <p:cNvPr id="119" name="Group 118">
                <a:extLst>
                  <a:ext uri="{FF2B5EF4-FFF2-40B4-BE49-F238E27FC236}">
                    <a16:creationId xmlns:a16="http://schemas.microsoft.com/office/drawing/2014/main" id="{EEBEB4EE-71BD-A145-63AB-B2F6DAE1961D}"/>
                  </a:ext>
                </a:extLst>
              </p:cNvPr>
              <p:cNvGrpSpPr/>
              <p:nvPr/>
            </p:nvGrpSpPr>
            <p:grpSpPr>
              <a:xfrm>
                <a:off x="932409" y="4715695"/>
                <a:ext cx="1267670" cy="595270"/>
                <a:chOff x="934604" y="3709393"/>
                <a:chExt cx="1267670" cy="595270"/>
              </a:xfrm>
            </p:grpSpPr>
            <p:pic>
              <p:nvPicPr>
                <p:cNvPr id="121" name="Picture 120">
                  <a:extLst>
                    <a:ext uri="{FF2B5EF4-FFF2-40B4-BE49-F238E27FC236}">
                      <a16:creationId xmlns:a16="http://schemas.microsoft.com/office/drawing/2014/main" id="{E6BCF3B5-DE86-BE39-C2FB-440B3340CADE}"/>
                    </a:ext>
                  </a:extLst>
                </p:cNvPr>
                <p:cNvPicPr>
                  <a:picLocks noChangeAspect="1"/>
                </p:cNvPicPr>
                <p:nvPr/>
              </p:nvPicPr>
              <p:blipFill>
                <a:blip r:embed="rId9" cstate="email">
                  <a:extLst>
                    <a:ext uri="{BEBA8EAE-BF5A-486C-A8C5-ECC9F3942E4B}">
                      <a14:imgProps xmlns:a14="http://schemas.microsoft.com/office/drawing/2010/main">
                        <a14:imgLayer r:embed="rId10">
                          <a14:imgEffect>
                            <a14:brightnessContrast bright="30000"/>
                          </a14:imgEffect>
                        </a14:imgLayer>
                      </a14:imgProps>
                    </a:ext>
                    <a:ext uri="{28A0092B-C50C-407E-A947-70E740481C1C}">
                      <a14:useLocalDpi xmlns:a14="http://schemas.microsoft.com/office/drawing/2010/main"/>
                    </a:ext>
                  </a:extLst>
                </a:blip>
                <a:srcRect/>
                <a:stretch/>
              </p:blipFill>
              <p:spPr>
                <a:xfrm>
                  <a:off x="934604" y="4082481"/>
                  <a:ext cx="1267670" cy="172082"/>
                </a:xfrm>
                <a:prstGeom prst="rect">
                  <a:avLst/>
                </a:prstGeom>
              </p:spPr>
            </p:pic>
            <p:pic>
              <p:nvPicPr>
                <p:cNvPr id="122" name="Picture 121">
                  <a:extLst>
                    <a:ext uri="{FF2B5EF4-FFF2-40B4-BE49-F238E27FC236}">
                      <a16:creationId xmlns:a16="http://schemas.microsoft.com/office/drawing/2014/main" id="{0ABD0BCF-7DFD-6D7B-54B0-67648B2D587F}"/>
                    </a:ext>
                  </a:extLst>
                </p:cNvPr>
                <p:cNvPicPr>
                  <a:picLocks noChangeAspect="1"/>
                </p:cNvPicPr>
                <p:nvPr/>
              </p:nvPicPr>
              <p:blipFill>
                <a:blip r:embed="rId11" cstate="email">
                  <a:extLst>
                    <a:ext uri="{28A0092B-C50C-407E-A947-70E740481C1C}">
                      <a14:useLocalDpi xmlns:a14="http://schemas.microsoft.com/office/drawing/2010/main"/>
                    </a:ext>
                  </a:extLst>
                </a:blip>
                <a:srcRect/>
                <a:stretch/>
              </p:blipFill>
              <p:spPr>
                <a:xfrm>
                  <a:off x="1114131" y="3960712"/>
                  <a:ext cx="694271" cy="343951"/>
                </a:xfrm>
                <a:prstGeom prst="rect">
                  <a:avLst/>
                </a:prstGeom>
              </p:spPr>
            </p:pic>
            <p:pic>
              <p:nvPicPr>
                <p:cNvPr id="123" name="Picture 122">
                  <a:extLst>
                    <a:ext uri="{FF2B5EF4-FFF2-40B4-BE49-F238E27FC236}">
                      <a16:creationId xmlns:a16="http://schemas.microsoft.com/office/drawing/2014/main" id="{17305595-26FA-DD2D-0DE4-2904899D05AE}"/>
                    </a:ext>
                  </a:extLst>
                </p:cNvPr>
                <p:cNvPicPr>
                  <a:picLocks noChangeAspect="1"/>
                </p:cNvPicPr>
                <p:nvPr/>
              </p:nvPicPr>
              <p:blipFill>
                <a:blip r:embed="rId7" cstate="email">
                  <a:extLst>
                    <a:ext uri="{28A0092B-C50C-407E-A947-70E740481C1C}">
                      <a14:useLocalDpi xmlns:a14="http://schemas.microsoft.com/office/drawing/2010/main"/>
                    </a:ext>
                  </a:extLst>
                </a:blip>
                <a:srcRect/>
                <a:stretch/>
              </p:blipFill>
              <p:spPr>
                <a:xfrm>
                  <a:off x="1043861" y="3709393"/>
                  <a:ext cx="411598" cy="320907"/>
                </a:xfrm>
                <a:prstGeom prst="rect">
                  <a:avLst/>
                </a:prstGeom>
              </p:spPr>
            </p:pic>
            <p:pic>
              <p:nvPicPr>
                <p:cNvPr id="124" name="Picture 123">
                  <a:extLst>
                    <a:ext uri="{FF2B5EF4-FFF2-40B4-BE49-F238E27FC236}">
                      <a16:creationId xmlns:a16="http://schemas.microsoft.com/office/drawing/2014/main" id="{C1BDA741-5C33-D025-9B9A-1AE7ADE16A42}"/>
                    </a:ext>
                  </a:extLst>
                </p:cNvPr>
                <p:cNvPicPr>
                  <a:picLocks noChangeAspect="1"/>
                </p:cNvPicPr>
                <p:nvPr/>
              </p:nvPicPr>
              <p:blipFill>
                <a:blip r:embed="rId7" cstate="email">
                  <a:extLst>
                    <a:ext uri="{28A0092B-C50C-407E-A947-70E740481C1C}">
                      <a14:useLocalDpi xmlns:a14="http://schemas.microsoft.com/office/drawing/2010/main"/>
                    </a:ext>
                  </a:extLst>
                </a:blip>
                <a:srcRect/>
                <a:stretch/>
              </p:blipFill>
              <p:spPr>
                <a:xfrm>
                  <a:off x="1471750" y="3709393"/>
                  <a:ext cx="411598" cy="320907"/>
                </a:xfrm>
                <a:prstGeom prst="rect">
                  <a:avLst/>
                </a:prstGeom>
              </p:spPr>
            </p:pic>
          </p:grpSp>
          <p:sp>
            <p:nvSpPr>
              <p:cNvPr id="120" name="テキスト ボックス 154">
                <a:extLst>
                  <a:ext uri="{FF2B5EF4-FFF2-40B4-BE49-F238E27FC236}">
                    <a16:creationId xmlns:a16="http://schemas.microsoft.com/office/drawing/2014/main" id="{AAD694B4-1E6B-69D2-6825-74A964D2CC68}"/>
                  </a:ext>
                </a:extLst>
              </p:cNvPr>
              <p:cNvSpPr txBox="1"/>
              <p:nvPr/>
            </p:nvSpPr>
            <p:spPr>
              <a:xfrm flipH="1">
                <a:off x="1119762" y="4563684"/>
                <a:ext cx="672836" cy="199098"/>
              </a:xfrm>
              <a:prstGeom prst="rect">
                <a:avLst/>
              </a:prstGeom>
              <a:noFill/>
            </p:spPr>
            <p:txBody>
              <a:bodyPr wrap="square" lIns="0" rIns="0" rtlCol="0">
                <a:spAutoFit/>
              </a:body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srgbClr val="FFFFFF"/>
                    </a:solidFill>
                    <a:effectLst/>
                    <a:uLnTx/>
                    <a:uFillTx/>
                    <a:latin typeface="Arial" panose="020B0604020202020204" pitchFamily="34" charset="0"/>
                    <a:ea typeface="Lato Light" panose="020F0502020204030203" pitchFamily="34" charset="0"/>
                    <a:cs typeface="Arial" panose="020B0604020202020204" pitchFamily="34" charset="0"/>
                    <a:sym typeface="Arial"/>
                  </a:rPr>
                  <a:t>Co-regulators</a:t>
                </a:r>
              </a:p>
            </p:txBody>
          </p:sp>
        </p:grpSp>
        <p:pic>
          <p:nvPicPr>
            <p:cNvPr id="81" name="Picture 80">
              <a:extLst>
                <a:ext uri="{FF2B5EF4-FFF2-40B4-BE49-F238E27FC236}">
                  <a16:creationId xmlns:a16="http://schemas.microsoft.com/office/drawing/2014/main" id="{BB80BC33-4E31-A260-17E0-F70D518035A8}"/>
                </a:ext>
              </a:extLst>
            </p:cNvPr>
            <p:cNvPicPr>
              <a:picLocks noChangeAspect="1"/>
            </p:cNvPicPr>
            <p:nvPr/>
          </p:nvPicPr>
          <p:blipFill>
            <a:blip r:embed="rId12" cstate="email">
              <a:extLst>
                <a:ext uri="{28A0092B-C50C-407E-A947-70E740481C1C}">
                  <a14:useLocalDpi xmlns:a14="http://schemas.microsoft.com/office/drawing/2010/main"/>
                </a:ext>
              </a:extLst>
            </a:blip>
            <a:srcRect/>
            <a:stretch/>
          </p:blipFill>
          <p:spPr>
            <a:xfrm>
              <a:off x="10217766" y="1871824"/>
              <a:ext cx="239761" cy="239761"/>
            </a:xfrm>
            <a:prstGeom prst="rect">
              <a:avLst/>
            </a:prstGeom>
          </p:spPr>
        </p:pic>
        <p:pic>
          <p:nvPicPr>
            <p:cNvPr id="82" name="Picture 81">
              <a:extLst>
                <a:ext uri="{FF2B5EF4-FFF2-40B4-BE49-F238E27FC236}">
                  <a16:creationId xmlns:a16="http://schemas.microsoft.com/office/drawing/2014/main" id="{C99F7FB8-400D-2B61-55B2-F27478148B13}"/>
                </a:ext>
              </a:extLst>
            </p:cNvPr>
            <p:cNvPicPr>
              <a:picLocks noChangeAspect="1"/>
            </p:cNvPicPr>
            <p:nvPr/>
          </p:nvPicPr>
          <p:blipFill>
            <a:blip r:embed="rId12" cstate="email">
              <a:extLst>
                <a:ext uri="{28A0092B-C50C-407E-A947-70E740481C1C}">
                  <a14:useLocalDpi xmlns:a14="http://schemas.microsoft.com/office/drawing/2010/main"/>
                </a:ext>
              </a:extLst>
            </a:blip>
            <a:srcRect/>
            <a:stretch/>
          </p:blipFill>
          <p:spPr>
            <a:xfrm>
              <a:off x="9871695" y="1790164"/>
              <a:ext cx="239761" cy="239761"/>
            </a:xfrm>
            <a:prstGeom prst="rect">
              <a:avLst/>
            </a:prstGeom>
          </p:spPr>
        </p:pic>
        <p:pic>
          <p:nvPicPr>
            <p:cNvPr id="83" name="Picture 82">
              <a:extLst>
                <a:ext uri="{FF2B5EF4-FFF2-40B4-BE49-F238E27FC236}">
                  <a16:creationId xmlns:a16="http://schemas.microsoft.com/office/drawing/2014/main" id="{D9ED0E47-F434-CD81-6937-4FDE71D4C451}"/>
                </a:ext>
              </a:extLst>
            </p:cNvPr>
            <p:cNvPicPr>
              <a:picLocks noChangeAspect="1"/>
            </p:cNvPicPr>
            <p:nvPr/>
          </p:nvPicPr>
          <p:blipFill>
            <a:blip r:embed="rId12" cstate="email">
              <a:extLst>
                <a:ext uri="{28A0092B-C50C-407E-A947-70E740481C1C}">
                  <a14:useLocalDpi xmlns:a14="http://schemas.microsoft.com/office/drawing/2010/main"/>
                </a:ext>
              </a:extLst>
            </a:blip>
            <a:srcRect/>
            <a:stretch/>
          </p:blipFill>
          <p:spPr>
            <a:xfrm>
              <a:off x="10154703" y="1482409"/>
              <a:ext cx="202282" cy="202282"/>
            </a:xfrm>
            <a:prstGeom prst="rect">
              <a:avLst/>
            </a:prstGeom>
          </p:spPr>
        </p:pic>
        <p:pic>
          <p:nvPicPr>
            <p:cNvPr id="84" name="Picture 83">
              <a:extLst>
                <a:ext uri="{FF2B5EF4-FFF2-40B4-BE49-F238E27FC236}">
                  <a16:creationId xmlns:a16="http://schemas.microsoft.com/office/drawing/2014/main" id="{69CEBA80-E528-EFC7-D4F8-37F181683722}"/>
                </a:ext>
              </a:extLst>
            </p:cNvPr>
            <p:cNvPicPr>
              <a:picLocks noChangeAspect="1"/>
            </p:cNvPicPr>
            <p:nvPr/>
          </p:nvPicPr>
          <p:blipFill>
            <a:blip r:embed="rId13" cstate="email">
              <a:extLst>
                <a:ext uri="{28A0092B-C50C-407E-A947-70E740481C1C}">
                  <a14:useLocalDpi xmlns:a14="http://schemas.microsoft.com/office/drawing/2010/main"/>
                </a:ext>
              </a:extLst>
            </a:blip>
            <a:srcRect/>
            <a:stretch/>
          </p:blipFill>
          <p:spPr>
            <a:xfrm>
              <a:off x="9150122" y="1439504"/>
              <a:ext cx="160023" cy="160023"/>
            </a:xfrm>
            <a:prstGeom prst="rect">
              <a:avLst/>
            </a:prstGeom>
          </p:spPr>
        </p:pic>
        <p:sp>
          <p:nvSpPr>
            <p:cNvPr id="85" name="テキスト ボックス 154">
              <a:hlinkClick r:id="" action="ppaction://noaction"/>
              <a:extLst>
                <a:ext uri="{FF2B5EF4-FFF2-40B4-BE49-F238E27FC236}">
                  <a16:creationId xmlns:a16="http://schemas.microsoft.com/office/drawing/2014/main" id="{79FD97E0-43FB-4514-05E6-0ED63B594C46}"/>
                </a:ext>
              </a:extLst>
            </p:cNvPr>
            <p:cNvSpPr txBox="1"/>
            <p:nvPr/>
          </p:nvSpPr>
          <p:spPr>
            <a:xfrm flipH="1">
              <a:off x="8011292" y="1421652"/>
              <a:ext cx="1006642" cy="461665"/>
            </a:xfrm>
            <a:prstGeom prst="rect">
              <a:avLst/>
            </a:prstGeom>
            <a:noFill/>
          </p:spPr>
          <p:txBody>
            <a:bodyPr wrap="square" rtlCol="0">
              <a:spAutoFit/>
            </a:body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srgbClr val="77F1F1">
                      <a:lumMod val="50000"/>
                    </a:srgbClr>
                  </a:solidFill>
                  <a:effectLst/>
                  <a:uLnTx/>
                  <a:uFillTx/>
                  <a:latin typeface="Arial" panose="020B0604020202020204" pitchFamily="34" charset="0"/>
                  <a:ea typeface="Lato Light" panose="020F0502020204030203" pitchFamily="34" charset="0"/>
                  <a:cs typeface="Arial" panose="020B0604020202020204" pitchFamily="34" charset="0"/>
                  <a:sym typeface="Arial"/>
                </a:rPr>
                <a:t>Relacorilant</a:t>
              </a:r>
            </a:p>
          </p:txBody>
        </p:sp>
        <p:pic>
          <p:nvPicPr>
            <p:cNvPr id="86" name="Picture 85">
              <a:extLst>
                <a:ext uri="{FF2B5EF4-FFF2-40B4-BE49-F238E27FC236}">
                  <a16:creationId xmlns:a16="http://schemas.microsoft.com/office/drawing/2014/main" id="{C138DCA3-0FA5-EE6B-4A75-E9BB59516055}"/>
                </a:ext>
              </a:extLst>
            </p:cNvPr>
            <p:cNvPicPr>
              <a:picLocks noChangeAspect="1"/>
            </p:cNvPicPr>
            <p:nvPr/>
          </p:nvPicPr>
          <p:blipFill>
            <a:blip r:embed="rId13" cstate="email">
              <a:extLst>
                <a:ext uri="{28A0092B-C50C-407E-A947-70E740481C1C}">
                  <a14:useLocalDpi xmlns:a14="http://schemas.microsoft.com/office/drawing/2010/main"/>
                </a:ext>
              </a:extLst>
            </a:blip>
            <a:srcRect/>
            <a:stretch/>
          </p:blipFill>
          <p:spPr>
            <a:xfrm>
              <a:off x="8946723" y="1615385"/>
              <a:ext cx="181329" cy="181329"/>
            </a:xfrm>
            <a:prstGeom prst="rect">
              <a:avLst/>
            </a:prstGeom>
          </p:spPr>
        </p:pic>
        <p:pic>
          <p:nvPicPr>
            <p:cNvPr id="87" name="Picture 86">
              <a:extLst>
                <a:ext uri="{FF2B5EF4-FFF2-40B4-BE49-F238E27FC236}">
                  <a16:creationId xmlns:a16="http://schemas.microsoft.com/office/drawing/2014/main" id="{551EEDBA-52A2-7856-C23B-D275113C150C}"/>
                </a:ext>
              </a:extLst>
            </p:cNvPr>
            <p:cNvPicPr>
              <a:picLocks noChangeAspect="1"/>
            </p:cNvPicPr>
            <p:nvPr/>
          </p:nvPicPr>
          <p:blipFill>
            <a:blip r:embed="rId13" cstate="email">
              <a:extLst>
                <a:ext uri="{28A0092B-C50C-407E-A947-70E740481C1C}">
                  <a14:useLocalDpi xmlns:a14="http://schemas.microsoft.com/office/drawing/2010/main"/>
                </a:ext>
              </a:extLst>
            </a:blip>
            <a:srcRect/>
            <a:stretch/>
          </p:blipFill>
          <p:spPr>
            <a:xfrm>
              <a:off x="9374182" y="1879859"/>
              <a:ext cx="226595" cy="226595"/>
            </a:xfrm>
            <a:prstGeom prst="rect">
              <a:avLst/>
            </a:prstGeom>
          </p:spPr>
        </p:pic>
        <p:pic>
          <p:nvPicPr>
            <p:cNvPr id="88" name="Picture 87">
              <a:extLst>
                <a:ext uri="{FF2B5EF4-FFF2-40B4-BE49-F238E27FC236}">
                  <a16:creationId xmlns:a16="http://schemas.microsoft.com/office/drawing/2014/main" id="{2AC43E7A-63E7-A02B-645E-16E522E48563}"/>
                </a:ext>
              </a:extLst>
            </p:cNvPr>
            <p:cNvPicPr>
              <a:picLocks noChangeAspect="1"/>
            </p:cNvPicPr>
            <p:nvPr/>
          </p:nvPicPr>
          <p:blipFill>
            <a:blip r:embed="rId14" cstate="email">
              <a:extLst>
                <a:ext uri="{BEBA8EAE-BF5A-486C-A8C5-ECC9F3942E4B}">
                  <a14:imgProps xmlns:a14="http://schemas.microsoft.com/office/drawing/2010/main">
                    <a14:imgLayer r:embed="rId15">
                      <a14:imgEffect>
                        <a14:saturation sat="0"/>
                      </a14:imgEffect>
                    </a14:imgLayer>
                  </a14:imgProps>
                </a:ext>
                <a:ext uri="{28A0092B-C50C-407E-A947-70E740481C1C}">
                  <a14:useLocalDpi xmlns:a14="http://schemas.microsoft.com/office/drawing/2010/main"/>
                </a:ext>
              </a:extLst>
            </a:blip>
            <a:srcRect/>
            <a:stretch/>
          </p:blipFill>
          <p:spPr>
            <a:xfrm>
              <a:off x="9918639" y="3722503"/>
              <a:ext cx="654739" cy="285591"/>
            </a:xfrm>
            <a:prstGeom prst="rect">
              <a:avLst/>
            </a:prstGeom>
          </p:spPr>
        </p:pic>
        <p:sp>
          <p:nvSpPr>
            <p:cNvPr id="89" name="テキスト ボックス 186">
              <a:extLst>
                <a:ext uri="{FF2B5EF4-FFF2-40B4-BE49-F238E27FC236}">
                  <a16:creationId xmlns:a16="http://schemas.microsoft.com/office/drawing/2014/main" id="{A06E95BD-AAAB-FA82-2478-21A16B3B7030}"/>
                </a:ext>
              </a:extLst>
            </p:cNvPr>
            <p:cNvSpPr txBox="1"/>
            <p:nvPr/>
          </p:nvSpPr>
          <p:spPr>
            <a:xfrm>
              <a:off x="10054722" y="3755859"/>
              <a:ext cx="450719" cy="194758"/>
            </a:xfrm>
            <a:prstGeom prst="roundRect">
              <a:avLst>
                <a:gd name="adj" fmla="val 50000"/>
              </a:avLst>
            </a:prstGeom>
            <a:noFill/>
            <a:ln>
              <a:noFill/>
            </a:ln>
            <a:effectLst/>
            <a:scene3d>
              <a:camera prst="orthographicFront"/>
              <a:lightRig rig="threePt" dir="t"/>
            </a:scene3d>
            <a:sp3d>
              <a:bevelT w="25400" h="254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1" sz="1100" b="1" i="0" u="none" strike="noStrike" cap="none" spc="0" normalizeH="0" baseline="0">
                  <a:ln>
                    <a:noFill/>
                  </a:ln>
                  <a:solidFill>
                    <a:prstClr val="white"/>
                  </a:solidFill>
                  <a:effectLst/>
                  <a:uLnTx/>
                  <a:uFillTx/>
                  <a:latin typeface="Calibri" panose="020F0502020204030204"/>
                  <a:ea typeface="Meiryo UI" panose="020B0604030504040204"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a:ln>
                    <a:noFill/>
                  </a:ln>
                  <a:solidFill>
                    <a:prstClr val="white"/>
                  </a:solidFill>
                  <a:effectLst>
                    <a:outerShdw blurRad="50800" dist="38100" dir="2700000" algn="tl" rotWithShape="0">
                      <a:prstClr val="black">
                        <a:alpha val="40000"/>
                      </a:prstClr>
                    </a:outerShdw>
                  </a:effectLst>
                  <a:uLnTx/>
                  <a:uFillTx/>
                  <a:latin typeface="Arial Narrow" panose="020B0606020202030204" pitchFamily="34" charset="0"/>
                  <a:ea typeface="Lato Light" panose="020F0502020204030203" pitchFamily="34" charset="0"/>
                  <a:cs typeface="Calibri" panose="020F0502020204030204" pitchFamily="34" charset="0"/>
                  <a:sym typeface="Arial"/>
                </a:rPr>
                <a:t>DUSP1</a:t>
              </a:r>
              <a:endParaRPr kumimoji="1" lang="ja-JP" altLang="en-US" sz="1100" b="1" i="0" u="none" strike="noStrike" kern="1200" cap="none" spc="0" normalizeH="0" baseline="0" noProof="0">
                <a:ln>
                  <a:noFill/>
                </a:ln>
                <a:solidFill>
                  <a:prstClr val="white"/>
                </a:solidFill>
                <a:effectLst>
                  <a:outerShdw blurRad="50800" dist="38100" dir="2700000" algn="tl" rotWithShape="0">
                    <a:prstClr val="black">
                      <a:alpha val="40000"/>
                    </a:prstClr>
                  </a:outerShdw>
                </a:effectLst>
                <a:uLnTx/>
                <a:uFillTx/>
                <a:latin typeface="Arial Narrow" panose="020B0606020202030204" pitchFamily="34" charset="0"/>
                <a:ea typeface="Meiryo UI" panose="020B0604030504040204" pitchFamily="50" charset="-128"/>
                <a:cs typeface="Calibri" panose="020F0502020204030204" pitchFamily="34" charset="0"/>
                <a:sym typeface="Arial"/>
              </a:endParaRPr>
            </a:p>
          </p:txBody>
        </p:sp>
        <p:grpSp>
          <p:nvGrpSpPr>
            <p:cNvPr id="90" name="Group 89">
              <a:extLst>
                <a:ext uri="{FF2B5EF4-FFF2-40B4-BE49-F238E27FC236}">
                  <a16:creationId xmlns:a16="http://schemas.microsoft.com/office/drawing/2014/main" id="{954703F8-987A-27E0-38C0-D9B70ECBDAA7}"/>
                </a:ext>
              </a:extLst>
            </p:cNvPr>
            <p:cNvGrpSpPr/>
            <p:nvPr/>
          </p:nvGrpSpPr>
          <p:grpSpPr>
            <a:xfrm>
              <a:off x="9921294" y="3422356"/>
              <a:ext cx="654739" cy="285590"/>
              <a:chOff x="2418248" y="3370675"/>
              <a:chExt cx="694273" cy="290625"/>
            </a:xfrm>
          </p:grpSpPr>
          <p:pic>
            <p:nvPicPr>
              <p:cNvPr id="116" name="Picture 115">
                <a:extLst>
                  <a:ext uri="{FF2B5EF4-FFF2-40B4-BE49-F238E27FC236}">
                    <a16:creationId xmlns:a16="http://schemas.microsoft.com/office/drawing/2014/main" id="{E1D05441-7DD7-AA80-43CA-9FD999B18418}"/>
                  </a:ext>
                </a:extLst>
              </p:cNvPr>
              <p:cNvPicPr>
                <a:picLocks noChangeAspect="1"/>
              </p:cNvPicPr>
              <p:nvPr/>
            </p:nvPicPr>
            <p:blipFill>
              <a:blip r:embed="rId16" cstate="email">
                <a:duotone>
                  <a:prstClr val="black"/>
                  <a:schemeClr val="tx2">
                    <a:tint val="45000"/>
                    <a:satMod val="400000"/>
                  </a:schemeClr>
                </a:duotone>
                <a:extLst>
                  <a:ext uri="{28A0092B-C50C-407E-A947-70E740481C1C}">
                    <a14:useLocalDpi xmlns:a14="http://schemas.microsoft.com/office/drawing/2010/main"/>
                  </a:ext>
                </a:extLst>
              </a:blip>
              <a:srcRect/>
              <a:stretch/>
            </p:blipFill>
            <p:spPr>
              <a:xfrm>
                <a:off x="2418248" y="3370675"/>
                <a:ext cx="694273" cy="290625"/>
              </a:xfrm>
              <a:prstGeom prst="rect">
                <a:avLst/>
              </a:prstGeom>
            </p:spPr>
          </p:pic>
          <p:sp>
            <p:nvSpPr>
              <p:cNvPr id="117" name="テキスト ボックス 186">
                <a:extLst>
                  <a:ext uri="{FF2B5EF4-FFF2-40B4-BE49-F238E27FC236}">
                    <a16:creationId xmlns:a16="http://schemas.microsoft.com/office/drawing/2014/main" id="{F7B547CD-883A-3487-655C-0A686D38F7E3}"/>
                  </a:ext>
                </a:extLst>
              </p:cNvPr>
              <p:cNvSpPr txBox="1"/>
              <p:nvPr/>
            </p:nvSpPr>
            <p:spPr>
              <a:xfrm>
                <a:off x="2536692" y="3403322"/>
                <a:ext cx="477933" cy="198191"/>
              </a:xfrm>
              <a:prstGeom prst="roundRect">
                <a:avLst>
                  <a:gd name="adj" fmla="val 50000"/>
                </a:avLst>
              </a:prstGeom>
              <a:noFill/>
              <a:ln>
                <a:noFill/>
              </a:ln>
              <a:effectLst/>
              <a:scene3d>
                <a:camera prst="orthographicFront"/>
                <a:lightRig rig="threePt" dir="t"/>
              </a:scene3d>
              <a:sp3d>
                <a:bevelT w="25400" h="254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1" sz="1100" b="1" i="0" u="none" strike="noStrike" cap="none" spc="0" normalizeH="0" baseline="0">
                    <a:ln>
                      <a:noFill/>
                    </a:ln>
                    <a:solidFill>
                      <a:prstClr val="white"/>
                    </a:solidFill>
                    <a:effectLst/>
                    <a:uLnTx/>
                    <a:uFillTx/>
                    <a:latin typeface="Calibri" panose="020F0502020204030204"/>
                    <a:ea typeface="Meiryo UI" panose="020B0604030504040204"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a:ln>
                      <a:noFill/>
                    </a:ln>
                    <a:solidFill>
                      <a:prstClr val="white"/>
                    </a:solidFill>
                    <a:effectLst>
                      <a:outerShdw blurRad="50800" dist="38100" dir="2700000" algn="tl" rotWithShape="0">
                        <a:prstClr val="black">
                          <a:alpha val="40000"/>
                        </a:prstClr>
                      </a:outerShdw>
                    </a:effectLst>
                    <a:uLnTx/>
                    <a:uFillTx/>
                    <a:latin typeface="Arial Narrow" panose="020B0606020202030204" pitchFamily="34" charset="0"/>
                    <a:ea typeface="Lato Light" panose="020F0502020204030203" pitchFamily="34" charset="0"/>
                    <a:cs typeface="Calibri" panose="020F0502020204030204" pitchFamily="34" charset="0"/>
                    <a:sym typeface="Arial"/>
                  </a:rPr>
                  <a:t>SGK1</a:t>
                </a:r>
                <a:endParaRPr kumimoji="1" lang="ja-JP" altLang="en-US" sz="1100" b="1" i="0" u="none" strike="noStrike" kern="1200" cap="none" spc="0" normalizeH="0" baseline="0" noProof="0">
                  <a:ln>
                    <a:noFill/>
                  </a:ln>
                  <a:solidFill>
                    <a:prstClr val="white"/>
                  </a:solidFill>
                  <a:effectLst>
                    <a:outerShdw blurRad="50800" dist="38100" dir="2700000" algn="tl" rotWithShape="0">
                      <a:prstClr val="black">
                        <a:alpha val="40000"/>
                      </a:prstClr>
                    </a:outerShdw>
                  </a:effectLst>
                  <a:uLnTx/>
                  <a:uFillTx/>
                  <a:latin typeface="Arial Narrow" panose="020B0606020202030204" pitchFamily="34" charset="0"/>
                  <a:ea typeface="Meiryo UI" panose="020B0604030504040204" pitchFamily="50" charset="-128"/>
                  <a:cs typeface="Calibri" panose="020F0502020204030204" pitchFamily="34" charset="0"/>
                  <a:sym typeface="Arial"/>
                </a:endParaRPr>
              </a:p>
            </p:txBody>
          </p:sp>
        </p:grpSp>
        <p:sp>
          <p:nvSpPr>
            <p:cNvPr id="91" name="Freeform 48">
              <a:extLst>
                <a:ext uri="{FF2B5EF4-FFF2-40B4-BE49-F238E27FC236}">
                  <a16:creationId xmlns:a16="http://schemas.microsoft.com/office/drawing/2014/main" id="{9ACBE438-E3E8-6D13-C24E-ECFBF083FC11}"/>
                </a:ext>
              </a:extLst>
            </p:cNvPr>
            <p:cNvSpPr/>
            <p:nvPr/>
          </p:nvSpPr>
          <p:spPr bwMode="auto">
            <a:xfrm>
              <a:off x="9662417" y="3575906"/>
              <a:ext cx="229074" cy="555426"/>
            </a:xfrm>
            <a:custGeom>
              <a:avLst/>
              <a:gdLst>
                <a:gd name="connsiteX0" fmla="*/ 0 w 303196"/>
                <a:gd name="connsiteY0" fmla="*/ 149192 h 149192"/>
                <a:gd name="connsiteX1" fmla="*/ 0 w 303196"/>
                <a:gd name="connsiteY1" fmla="*/ 0 h 149192"/>
                <a:gd name="connsiteX2" fmla="*/ 303196 w 303196"/>
                <a:gd name="connsiteY2" fmla="*/ 0 h 149192"/>
                <a:gd name="connsiteX3" fmla="*/ 303196 w 303196"/>
                <a:gd name="connsiteY3" fmla="*/ 0 h 149192"/>
              </a:gdLst>
              <a:ahLst/>
              <a:cxnLst>
                <a:cxn ang="0">
                  <a:pos x="connsiteX0" y="connsiteY0"/>
                </a:cxn>
                <a:cxn ang="0">
                  <a:pos x="connsiteX1" y="connsiteY1"/>
                </a:cxn>
                <a:cxn ang="0">
                  <a:pos x="connsiteX2" y="connsiteY2"/>
                </a:cxn>
                <a:cxn ang="0">
                  <a:pos x="connsiteX3" y="connsiteY3"/>
                </a:cxn>
              </a:cxnLst>
              <a:rect l="l" t="t" r="r" b="b"/>
              <a:pathLst>
                <a:path w="303196" h="149192">
                  <a:moveTo>
                    <a:pt x="0" y="149192"/>
                  </a:moveTo>
                  <a:lnTo>
                    <a:pt x="0" y="0"/>
                  </a:lnTo>
                  <a:lnTo>
                    <a:pt x="303196" y="0"/>
                  </a:lnTo>
                  <a:lnTo>
                    <a:pt x="303196" y="0"/>
                  </a:lnTo>
                </a:path>
              </a:pathLst>
            </a:custGeom>
            <a:noFill/>
            <a:ln w="25400" cap="flat" cmpd="sng" algn="ctr">
              <a:solidFill>
                <a:schemeClr val="bg1">
                  <a:lumMod val="65000"/>
                </a:schemeClr>
              </a:solidFill>
              <a:prstDash val="sysDash"/>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46" rtl="0" eaLnBrk="1" fontAlgn="base" latinLnBrk="0" hangingPunct="1">
                <a:lnSpc>
                  <a:spcPct val="100000"/>
                </a:lnSpc>
                <a:spcBef>
                  <a:spcPct val="0"/>
                </a:spcBef>
                <a:spcAft>
                  <a:spcPct val="0"/>
                </a:spcAft>
                <a:buClrTx/>
                <a:buSzTx/>
                <a:buFontTx/>
                <a:buNone/>
                <a:tabLst/>
                <a:defRPr/>
              </a:pPr>
              <a:endParaRPr kumimoji="1" lang="en-US" sz="900" b="0" i="0" u="none" strike="noStrike" kern="1200" cap="none" spc="0" normalizeH="0" baseline="0" noProof="0">
                <a:ln>
                  <a:noFill/>
                </a:ln>
                <a:solidFill>
                  <a:prstClr val="black"/>
                </a:solidFill>
                <a:effectLst/>
                <a:uLnTx/>
                <a:uFillTx/>
                <a:latin typeface="Arial Narrow" panose="020B0606020202030204" pitchFamily="34" charset="0"/>
                <a:ea typeface="Lato Light" panose="020F0502020204030203" pitchFamily="34" charset="0"/>
                <a:cs typeface="Calibri" panose="020F0502020204030204" pitchFamily="34" charset="0"/>
                <a:sym typeface="Arial"/>
              </a:endParaRPr>
            </a:p>
          </p:txBody>
        </p:sp>
        <p:cxnSp>
          <p:nvCxnSpPr>
            <p:cNvPr id="92" name="Straight Arrow Connector 91">
              <a:extLst>
                <a:ext uri="{FF2B5EF4-FFF2-40B4-BE49-F238E27FC236}">
                  <a16:creationId xmlns:a16="http://schemas.microsoft.com/office/drawing/2014/main" id="{B40CED35-221D-8732-D7CA-E6E2BE5B96B7}"/>
                </a:ext>
              </a:extLst>
            </p:cNvPr>
            <p:cNvCxnSpPr/>
            <p:nvPr/>
          </p:nvCxnSpPr>
          <p:spPr>
            <a:xfrm>
              <a:off x="10644009" y="3475967"/>
              <a:ext cx="0" cy="493072"/>
            </a:xfrm>
            <a:prstGeom prst="straightConnector1">
              <a:avLst/>
            </a:prstGeom>
            <a:ln w="28575">
              <a:solidFill>
                <a:srgbClr val="C00000"/>
              </a:solidFill>
              <a:tailEnd type="triangle"/>
            </a:ln>
          </p:spPr>
          <p:style>
            <a:lnRef idx="2">
              <a:schemeClr val="accent1"/>
            </a:lnRef>
            <a:fillRef idx="0">
              <a:schemeClr val="accent1"/>
            </a:fillRef>
            <a:effectRef idx="1">
              <a:schemeClr val="accent1"/>
            </a:effectRef>
            <a:fontRef idx="minor">
              <a:schemeClr val="tx1"/>
            </a:fontRef>
          </p:style>
        </p:cxnSp>
        <p:sp>
          <p:nvSpPr>
            <p:cNvPr id="93" name="Oval 92">
              <a:hlinkClick r:id="" action="ppaction://noaction"/>
              <a:extLst>
                <a:ext uri="{FF2B5EF4-FFF2-40B4-BE49-F238E27FC236}">
                  <a16:creationId xmlns:a16="http://schemas.microsoft.com/office/drawing/2014/main" id="{2045C97D-A43E-2CC7-275C-4093AEE6D564}"/>
                </a:ext>
              </a:extLst>
            </p:cNvPr>
            <p:cNvSpPr/>
            <p:nvPr/>
          </p:nvSpPr>
          <p:spPr>
            <a:xfrm>
              <a:off x="9720441" y="3343041"/>
              <a:ext cx="1134872" cy="400349"/>
            </a:xfrm>
            <a:prstGeom prst="ellips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sp>
          <p:nvSpPr>
            <p:cNvPr id="94" name="Oval 93">
              <a:hlinkClick r:id="" action="ppaction://noaction"/>
              <a:extLst>
                <a:ext uri="{FF2B5EF4-FFF2-40B4-BE49-F238E27FC236}">
                  <a16:creationId xmlns:a16="http://schemas.microsoft.com/office/drawing/2014/main" id="{6989902D-4BDF-CF27-08FC-68F417DDC521}"/>
                </a:ext>
              </a:extLst>
            </p:cNvPr>
            <p:cNvSpPr/>
            <p:nvPr/>
          </p:nvSpPr>
          <p:spPr>
            <a:xfrm>
              <a:off x="9759670" y="3725052"/>
              <a:ext cx="1134872" cy="400349"/>
            </a:xfrm>
            <a:prstGeom prst="ellips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sp>
          <p:nvSpPr>
            <p:cNvPr id="95" name="テキスト ボックス 154">
              <a:extLst>
                <a:ext uri="{FF2B5EF4-FFF2-40B4-BE49-F238E27FC236}">
                  <a16:creationId xmlns:a16="http://schemas.microsoft.com/office/drawing/2014/main" id="{94E563EA-6C62-1B34-A886-76C1B47BEB39}"/>
                </a:ext>
              </a:extLst>
            </p:cNvPr>
            <p:cNvSpPr txBox="1"/>
            <p:nvPr/>
          </p:nvSpPr>
          <p:spPr>
            <a:xfrm flipH="1">
              <a:off x="10259171" y="2414768"/>
              <a:ext cx="1282457" cy="461665"/>
            </a:xfrm>
            <a:prstGeom prst="rect">
              <a:avLst/>
            </a:prstGeom>
            <a:noFill/>
          </p:spPr>
          <p:txBody>
            <a:bodyPr wrap="square" rtlCol="0">
              <a:spAutoFit/>
            </a:body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srgbClr val="C44BB3"/>
                  </a:solidFill>
                  <a:effectLst/>
                  <a:uLnTx/>
                  <a:uFillTx/>
                  <a:latin typeface="Arial" panose="020B0604020202020204" pitchFamily="34" charset="0"/>
                  <a:ea typeface="Lato Light" panose="020F0502020204030203" pitchFamily="34" charset="0"/>
                  <a:cs typeface="Arial" panose="020B0604020202020204" pitchFamily="34" charset="0"/>
                  <a:sym typeface="Arial"/>
                </a:rPr>
                <a:t>Glucocorticoid Receptor</a:t>
              </a:r>
            </a:p>
          </p:txBody>
        </p:sp>
        <p:pic>
          <p:nvPicPr>
            <p:cNvPr id="96" name="Picture 95">
              <a:hlinkClick r:id="" action="ppaction://noaction"/>
              <a:extLst>
                <a:ext uri="{FF2B5EF4-FFF2-40B4-BE49-F238E27FC236}">
                  <a16:creationId xmlns:a16="http://schemas.microsoft.com/office/drawing/2014/main" id="{528C4A1A-BD29-6ABB-264C-C81B80450960}"/>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7779303" y="4679718"/>
              <a:ext cx="3748324" cy="1774292"/>
            </a:xfrm>
            <a:prstGeom prst="roundRect">
              <a:avLst>
                <a:gd name="adj" fmla="val 16024"/>
              </a:avLst>
            </a:prstGeom>
            <a:solidFill>
              <a:srgbClr val="FFFFFF"/>
            </a:solidFill>
            <a:ln w="12700">
              <a:noFill/>
            </a:ln>
            <a:effectLst>
              <a:outerShdw blurRad="63500" sx="102000" sy="102000" algn="ctr" rotWithShape="0">
                <a:prstClr val="black">
                  <a:alpha val="40000"/>
                </a:prstClr>
              </a:outerShdw>
            </a:effectLst>
          </p:spPr>
        </p:pic>
        <p:pic>
          <p:nvPicPr>
            <p:cNvPr id="97" name="Picture 96">
              <a:extLst>
                <a:ext uri="{FF2B5EF4-FFF2-40B4-BE49-F238E27FC236}">
                  <a16:creationId xmlns:a16="http://schemas.microsoft.com/office/drawing/2014/main" id="{DD605BD2-0CEB-EE11-BB3B-E297BA97ABC6}"/>
                </a:ext>
              </a:extLst>
            </p:cNvPr>
            <p:cNvPicPr>
              <a:picLocks noChangeAspect="1"/>
            </p:cNvPicPr>
            <p:nvPr/>
          </p:nvPicPr>
          <p:blipFill>
            <a:blip r:embed="rId18" cstate="email">
              <a:extLst>
                <a:ext uri="{28A0092B-C50C-407E-A947-70E740481C1C}">
                  <a14:useLocalDpi xmlns:a14="http://schemas.microsoft.com/office/drawing/2010/main"/>
                </a:ext>
              </a:extLst>
            </a:blip>
            <a:srcRect/>
            <a:stretch/>
          </p:blipFill>
          <p:spPr>
            <a:xfrm>
              <a:off x="7917821" y="4878676"/>
              <a:ext cx="837640" cy="499510"/>
            </a:xfrm>
            <a:prstGeom prst="rect">
              <a:avLst/>
            </a:prstGeom>
            <a:ln>
              <a:noFill/>
            </a:ln>
          </p:spPr>
        </p:pic>
        <p:sp>
          <p:nvSpPr>
            <p:cNvPr id="98" name="正方形/長方形 2">
              <a:extLst>
                <a:ext uri="{FF2B5EF4-FFF2-40B4-BE49-F238E27FC236}">
                  <a16:creationId xmlns:a16="http://schemas.microsoft.com/office/drawing/2014/main" id="{8FE68511-1DE1-807B-2470-08F3D5252B9B}"/>
                </a:ext>
              </a:extLst>
            </p:cNvPr>
            <p:cNvSpPr/>
            <p:nvPr/>
          </p:nvSpPr>
          <p:spPr>
            <a:xfrm rot="10800000" flipH="1">
              <a:off x="7779189" y="6008742"/>
              <a:ext cx="3748438" cy="445262"/>
            </a:xfrm>
            <a:prstGeom prst="round2SameRect">
              <a:avLst>
                <a:gd name="adj1" fmla="val 50000"/>
                <a:gd name="adj2" fmla="val 0"/>
              </a:avLst>
            </a:prstGeom>
            <a:solidFill>
              <a:srgbClr val="002557"/>
            </a:solidFill>
            <a:ln w="19050" cap="flat" cmpd="sng" algn="ctr">
              <a:solidFill>
                <a:srgbClr val="002557"/>
              </a:solidFill>
              <a:prstDash val="solid"/>
            </a:ln>
            <a:effectLst/>
          </p:spPr>
          <p:txBody>
            <a:bodyPr wrap="none" tIns="0" rtlCol="0" anchor="ctr">
              <a:no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30000" noProof="0">
                <a:ln>
                  <a:noFill/>
                </a:ln>
                <a:solidFill>
                  <a:prstClr val="white"/>
                </a:solidFill>
                <a:effectLst/>
                <a:uLnTx/>
                <a:uFillTx/>
                <a:latin typeface="Arial Narrow" panose="020B0606020202030204" pitchFamily="34" charset="0"/>
                <a:ea typeface="Lato Light" panose="020F0502020204030203" pitchFamily="34" charset="0"/>
                <a:cs typeface="Calibri" panose="020F0502020204030204" pitchFamily="34" charset="0"/>
                <a:sym typeface="Arial"/>
              </a:endParaRPr>
            </a:p>
          </p:txBody>
        </p:sp>
        <p:cxnSp>
          <p:nvCxnSpPr>
            <p:cNvPr id="99" name="Straight Arrow Connector 98">
              <a:extLst>
                <a:ext uri="{FF2B5EF4-FFF2-40B4-BE49-F238E27FC236}">
                  <a16:creationId xmlns:a16="http://schemas.microsoft.com/office/drawing/2014/main" id="{7BC3EE9F-A787-01EB-91A8-F28F0DDE015E}"/>
                </a:ext>
              </a:extLst>
            </p:cNvPr>
            <p:cNvCxnSpPr>
              <a:cxnSpLocks/>
            </p:cNvCxnSpPr>
            <p:nvPr/>
          </p:nvCxnSpPr>
          <p:spPr bwMode="auto">
            <a:xfrm>
              <a:off x="9575471" y="2850167"/>
              <a:ext cx="398774" cy="0"/>
            </a:xfrm>
            <a:prstGeom prst="straightConnector1">
              <a:avLst/>
            </a:prstGeom>
            <a:ln w="25400" cap="rnd" cmpd="sng">
              <a:noFill/>
              <a:prstDash val="solid"/>
              <a:headEnd type="none" w="med" len="sm"/>
              <a:tailEnd type="arrow" w="lg" len="med"/>
            </a:ln>
            <a:effectLst/>
          </p:spPr>
          <p:style>
            <a:lnRef idx="2">
              <a:schemeClr val="accent2"/>
            </a:lnRef>
            <a:fillRef idx="0">
              <a:schemeClr val="accent2"/>
            </a:fillRef>
            <a:effectRef idx="1">
              <a:schemeClr val="accent2"/>
            </a:effectRef>
            <a:fontRef idx="minor">
              <a:schemeClr val="tx1"/>
            </a:fontRef>
          </p:style>
        </p:cxnSp>
        <p:grpSp>
          <p:nvGrpSpPr>
            <p:cNvPr id="100" name="Group 99">
              <a:extLst>
                <a:ext uri="{FF2B5EF4-FFF2-40B4-BE49-F238E27FC236}">
                  <a16:creationId xmlns:a16="http://schemas.microsoft.com/office/drawing/2014/main" id="{AC71D72A-E0F0-3F1C-D602-405B0C69CABE}"/>
                </a:ext>
              </a:extLst>
            </p:cNvPr>
            <p:cNvGrpSpPr/>
            <p:nvPr/>
          </p:nvGrpSpPr>
          <p:grpSpPr>
            <a:xfrm>
              <a:off x="10455412" y="4973772"/>
              <a:ext cx="910873" cy="420741"/>
              <a:chOff x="10135748" y="5185644"/>
              <a:chExt cx="910873" cy="420741"/>
            </a:xfrm>
          </p:grpSpPr>
          <p:pic>
            <p:nvPicPr>
              <p:cNvPr id="111" name="Picture 110">
                <a:extLst>
                  <a:ext uri="{FF2B5EF4-FFF2-40B4-BE49-F238E27FC236}">
                    <a16:creationId xmlns:a16="http://schemas.microsoft.com/office/drawing/2014/main" id="{E96775FF-1A23-BEEF-8D3D-62B1E6746835}"/>
                  </a:ext>
                </a:extLst>
              </p:cNvPr>
              <p:cNvPicPr>
                <a:picLocks noChangeAspect="1"/>
              </p:cNvPicPr>
              <p:nvPr/>
            </p:nvPicPr>
            <p:blipFill>
              <a:blip r:embed="rId19" cstate="email">
                <a:extLst>
                  <a:ext uri="{28A0092B-C50C-407E-A947-70E740481C1C}">
                    <a14:useLocalDpi xmlns:a14="http://schemas.microsoft.com/office/drawing/2010/main"/>
                  </a:ext>
                </a:extLst>
              </a:blip>
              <a:srcRect/>
              <a:stretch/>
            </p:blipFill>
            <p:spPr>
              <a:xfrm rot="2010820">
                <a:off x="10135748" y="5202028"/>
                <a:ext cx="692477" cy="323762"/>
              </a:xfrm>
              <a:prstGeom prst="rect">
                <a:avLst/>
              </a:prstGeom>
              <a:ln>
                <a:noFill/>
              </a:ln>
            </p:spPr>
          </p:pic>
          <p:pic>
            <p:nvPicPr>
              <p:cNvPr id="112" name="Picture 111">
                <a:extLst>
                  <a:ext uri="{FF2B5EF4-FFF2-40B4-BE49-F238E27FC236}">
                    <a16:creationId xmlns:a16="http://schemas.microsoft.com/office/drawing/2014/main" id="{FABEC2EB-0C9D-4B76-A3CB-6ACAA0C3D5C1}"/>
                  </a:ext>
                </a:extLst>
              </p:cNvPr>
              <p:cNvPicPr>
                <a:picLocks noChangeAspect="1"/>
              </p:cNvPicPr>
              <p:nvPr/>
            </p:nvPicPr>
            <p:blipFill>
              <a:blip r:embed="rId20" cstate="email">
                <a:extLst>
                  <a:ext uri="{BEBA8EAE-BF5A-486C-A8C5-ECC9F3942E4B}">
                    <a14:imgProps xmlns:a14="http://schemas.microsoft.com/office/drawing/2010/main">
                      <a14:imgLayer r:embed="rId21">
                        <a14:imgEffect>
                          <a14:brightnessContrast bright="9000"/>
                        </a14:imgEffect>
                      </a14:imgLayer>
                    </a14:imgProps>
                  </a:ext>
                  <a:ext uri="{28A0092B-C50C-407E-A947-70E740481C1C}">
                    <a14:useLocalDpi xmlns:a14="http://schemas.microsoft.com/office/drawing/2010/main"/>
                  </a:ext>
                </a:extLst>
              </a:blip>
              <a:srcRect/>
              <a:stretch/>
            </p:blipFill>
            <p:spPr>
              <a:xfrm>
                <a:off x="10484081" y="5185644"/>
                <a:ext cx="475915" cy="198917"/>
              </a:xfrm>
              <a:prstGeom prst="rect">
                <a:avLst/>
              </a:prstGeom>
              <a:ln>
                <a:noFill/>
              </a:ln>
            </p:spPr>
          </p:pic>
          <p:pic>
            <p:nvPicPr>
              <p:cNvPr id="113" name="Picture 112">
                <a:extLst>
                  <a:ext uri="{FF2B5EF4-FFF2-40B4-BE49-F238E27FC236}">
                    <a16:creationId xmlns:a16="http://schemas.microsoft.com/office/drawing/2014/main" id="{C50DF374-99D3-6496-B159-0900D9192F6F}"/>
                  </a:ext>
                </a:extLst>
              </p:cNvPr>
              <p:cNvPicPr>
                <a:picLocks noChangeAspect="1"/>
              </p:cNvPicPr>
              <p:nvPr/>
            </p:nvPicPr>
            <p:blipFill>
              <a:blip r:embed="rId22" cstate="email">
                <a:extLst>
                  <a:ext uri="{BEBA8EAE-BF5A-486C-A8C5-ECC9F3942E4B}">
                    <a14:imgProps xmlns:a14="http://schemas.microsoft.com/office/drawing/2010/main">
                      <a14:imgLayer r:embed="rId21">
                        <a14:imgEffect>
                          <a14:saturation sat="256000"/>
                        </a14:imgEffect>
                        <a14:imgEffect>
                          <a14:brightnessContrast bright="-36000"/>
                        </a14:imgEffect>
                      </a14:imgLayer>
                    </a14:imgProps>
                  </a:ext>
                  <a:ext uri="{28A0092B-C50C-407E-A947-70E740481C1C}">
                    <a14:useLocalDpi xmlns:a14="http://schemas.microsoft.com/office/drawing/2010/main"/>
                  </a:ext>
                </a:extLst>
              </a:blip>
              <a:srcRect/>
              <a:stretch/>
            </p:blipFill>
            <p:spPr>
              <a:xfrm>
                <a:off x="10570706" y="5407468"/>
                <a:ext cx="475915" cy="198917"/>
              </a:xfrm>
              <a:prstGeom prst="rect">
                <a:avLst/>
              </a:prstGeom>
              <a:ln>
                <a:noFill/>
              </a:ln>
            </p:spPr>
          </p:pic>
          <p:sp>
            <p:nvSpPr>
              <p:cNvPr id="114" name="テキスト ボックス 186">
                <a:extLst>
                  <a:ext uri="{FF2B5EF4-FFF2-40B4-BE49-F238E27FC236}">
                    <a16:creationId xmlns:a16="http://schemas.microsoft.com/office/drawing/2014/main" id="{F21D58E3-DFEC-68BC-FC79-E9D3C66A025E}"/>
                  </a:ext>
                </a:extLst>
              </p:cNvPr>
              <p:cNvSpPr txBox="1"/>
              <p:nvPr/>
            </p:nvSpPr>
            <p:spPr>
              <a:xfrm>
                <a:off x="10520866" y="5207202"/>
                <a:ext cx="436008" cy="145753"/>
              </a:xfrm>
              <a:prstGeom prst="roundRect">
                <a:avLst>
                  <a:gd name="adj" fmla="val 50000"/>
                </a:avLst>
              </a:prstGeom>
              <a:noFill/>
              <a:ln>
                <a:noFill/>
              </a:ln>
              <a:effectLst/>
              <a:scene3d>
                <a:camera prst="orthographicFront"/>
                <a:lightRig rig="threePt" dir="t"/>
              </a:scene3d>
              <a:sp3d>
                <a:bevelT w="25400" h="254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1" sz="1100" b="1" i="0" u="none" strike="noStrike" cap="none" spc="0" normalizeH="0" baseline="0">
                    <a:ln>
                      <a:noFill/>
                    </a:ln>
                    <a:solidFill>
                      <a:prstClr val="white"/>
                    </a:solidFill>
                    <a:effectLst/>
                    <a:uLnTx/>
                    <a:uFillTx/>
                    <a:latin typeface="Calibri" panose="020F0502020204030204"/>
                    <a:ea typeface="Meiryo UI" panose="020B0604030504040204"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950" b="1" i="0" u="none" strike="noStrike" kern="1200" cap="none" spc="0" normalizeH="0" baseline="0" noProof="0">
                    <a:ln>
                      <a:noFill/>
                    </a:ln>
                    <a:solidFill>
                      <a:prstClr val="white"/>
                    </a:solidFill>
                    <a:effectLst>
                      <a:outerShdw blurRad="50800" dist="38100" dir="2700000" algn="tl" rotWithShape="0">
                        <a:prstClr val="black">
                          <a:alpha val="40000"/>
                        </a:prstClr>
                      </a:outerShdw>
                    </a:effectLst>
                    <a:uLnTx/>
                    <a:uFillTx/>
                    <a:latin typeface="Arial" panose="020B0604020202020204" pitchFamily="34" charset="0"/>
                    <a:ea typeface="Lato Light" panose="020F0502020204030203" pitchFamily="34" charset="0"/>
                    <a:cs typeface="Arial" panose="020B0604020202020204" pitchFamily="34" charset="0"/>
                    <a:sym typeface="Arial"/>
                  </a:rPr>
                  <a:t>BAX</a:t>
                </a:r>
              </a:p>
            </p:txBody>
          </p:sp>
          <p:sp>
            <p:nvSpPr>
              <p:cNvPr id="115" name="テキスト ボックス 186">
                <a:extLst>
                  <a:ext uri="{FF2B5EF4-FFF2-40B4-BE49-F238E27FC236}">
                    <a16:creationId xmlns:a16="http://schemas.microsoft.com/office/drawing/2014/main" id="{75D6F58E-7C46-39DC-4A41-E48ADA8BFBE7}"/>
                  </a:ext>
                </a:extLst>
              </p:cNvPr>
              <p:cNvSpPr txBox="1"/>
              <p:nvPr/>
            </p:nvSpPr>
            <p:spPr>
              <a:xfrm>
                <a:off x="10598819" y="5430434"/>
                <a:ext cx="436008" cy="145753"/>
              </a:xfrm>
              <a:prstGeom prst="roundRect">
                <a:avLst>
                  <a:gd name="adj" fmla="val 50000"/>
                </a:avLst>
              </a:prstGeom>
              <a:noFill/>
              <a:ln>
                <a:noFill/>
              </a:ln>
              <a:effectLst/>
              <a:scene3d>
                <a:camera prst="orthographicFront"/>
                <a:lightRig rig="threePt" dir="t"/>
              </a:scene3d>
              <a:sp3d>
                <a:bevelT w="25400" h="254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1" sz="1100" b="1" i="0" u="none" strike="noStrike" cap="none" spc="0" normalizeH="0" baseline="0">
                    <a:ln>
                      <a:noFill/>
                    </a:ln>
                    <a:solidFill>
                      <a:prstClr val="white"/>
                    </a:solidFill>
                    <a:effectLst/>
                    <a:uLnTx/>
                    <a:uFillTx/>
                    <a:latin typeface="Calibri" panose="020F0502020204030204"/>
                    <a:ea typeface="Meiryo UI" panose="020B0604030504040204"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950" b="1" i="0" u="none" strike="noStrike" kern="1200" cap="none" spc="0" normalizeH="0" baseline="0" noProof="0">
                    <a:ln>
                      <a:noFill/>
                    </a:ln>
                    <a:solidFill>
                      <a:prstClr val="white"/>
                    </a:solidFill>
                    <a:effectLst>
                      <a:outerShdw blurRad="50800" dist="38100" dir="2700000" algn="tl" rotWithShape="0">
                        <a:prstClr val="black">
                          <a:alpha val="40000"/>
                        </a:prstClr>
                      </a:outerShdw>
                    </a:effectLst>
                    <a:uLnTx/>
                    <a:uFillTx/>
                    <a:latin typeface="Arial" panose="020B0604020202020204" pitchFamily="34" charset="0"/>
                    <a:ea typeface="Lato Light" panose="020F0502020204030203" pitchFamily="34" charset="0"/>
                    <a:cs typeface="Arial" panose="020B0604020202020204" pitchFamily="34" charset="0"/>
                    <a:sym typeface="Arial"/>
                  </a:rPr>
                  <a:t>BAK</a:t>
                </a:r>
              </a:p>
            </p:txBody>
          </p:sp>
        </p:grpSp>
        <p:pic>
          <p:nvPicPr>
            <p:cNvPr id="101" name="Picture 100">
              <a:extLst>
                <a:ext uri="{FF2B5EF4-FFF2-40B4-BE49-F238E27FC236}">
                  <a16:creationId xmlns:a16="http://schemas.microsoft.com/office/drawing/2014/main" id="{A5DDF9AB-0619-D6D7-2BD5-57F320F74EF4}"/>
                </a:ext>
              </a:extLst>
            </p:cNvPr>
            <p:cNvPicPr>
              <a:picLocks noChangeAspect="1"/>
            </p:cNvPicPr>
            <p:nvPr/>
          </p:nvPicPr>
          <p:blipFill>
            <a:blip r:embed="rId23" cstate="email">
              <a:extLst>
                <a:ext uri="{BEBA8EAE-BF5A-486C-A8C5-ECC9F3942E4B}">
                  <a14:imgProps xmlns:a14="http://schemas.microsoft.com/office/drawing/2010/main">
                    <a14:imgLayer r:embed="rId24">
                      <a14:imgEffect>
                        <a14:brightnessContrast bright="5000"/>
                      </a14:imgEffect>
                    </a14:imgLayer>
                  </a14:imgProps>
                </a:ext>
                <a:ext uri="{28A0092B-C50C-407E-A947-70E740481C1C}">
                  <a14:useLocalDpi xmlns:a14="http://schemas.microsoft.com/office/drawing/2010/main"/>
                </a:ext>
              </a:extLst>
            </a:blip>
            <a:srcRect/>
            <a:stretch/>
          </p:blipFill>
          <p:spPr>
            <a:xfrm>
              <a:off x="9287186" y="4814746"/>
              <a:ext cx="761214" cy="720226"/>
            </a:xfrm>
            <a:prstGeom prst="rect">
              <a:avLst/>
            </a:prstGeom>
            <a:ln>
              <a:noFill/>
            </a:ln>
          </p:spPr>
        </p:pic>
        <p:sp>
          <p:nvSpPr>
            <p:cNvPr id="102" name="TextBox 101">
              <a:extLst>
                <a:ext uri="{FF2B5EF4-FFF2-40B4-BE49-F238E27FC236}">
                  <a16:creationId xmlns:a16="http://schemas.microsoft.com/office/drawing/2014/main" id="{872295B3-69BE-80CB-4D0B-9C218A919097}"/>
                </a:ext>
              </a:extLst>
            </p:cNvPr>
            <p:cNvSpPr txBox="1"/>
            <p:nvPr/>
          </p:nvSpPr>
          <p:spPr>
            <a:xfrm>
              <a:off x="8047649" y="6065507"/>
              <a:ext cx="326191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Pro-apoptotic Synergy with Taxanes</a:t>
              </a:r>
            </a:p>
          </p:txBody>
        </p:sp>
        <p:sp>
          <p:nvSpPr>
            <p:cNvPr id="103" name="TextBox 102">
              <a:extLst>
                <a:ext uri="{FF2B5EF4-FFF2-40B4-BE49-F238E27FC236}">
                  <a16:creationId xmlns:a16="http://schemas.microsoft.com/office/drawing/2014/main" id="{769B0FC9-1269-5478-D6EE-87553ED06BAA}"/>
                </a:ext>
              </a:extLst>
            </p:cNvPr>
            <p:cNvSpPr txBox="1"/>
            <p:nvPr/>
          </p:nvSpPr>
          <p:spPr>
            <a:xfrm>
              <a:off x="10296083" y="5604229"/>
              <a:ext cx="1185365" cy="369332"/>
            </a:xfrm>
            <a:prstGeom prst="rect">
              <a:avLst/>
            </a:prstGeom>
            <a:noFill/>
            <a:ln>
              <a:noFill/>
            </a:ln>
          </p:spPr>
          <p:txBody>
            <a:bodyPr wrap="square">
              <a:spAutoFit/>
            </a:bodyPr>
            <a:lstStyle/>
            <a:p>
              <a:pPr marL="0" marR="0" lvl="0" indent="0" algn="ctr" defTabSz="457223" rtl="0" eaLnBrk="1" fontAlgn="auto" latinLnBrk="0" hangingPunct="1">
                <a:lnSpc>
                  <a:spcPct val="90000"/>
                </a:lnSpc>
                <a:spcBef>
                  <a:spcPts val="0"/>
                </a:spcBef>
                <a:spcAft>
                  <a:spcPts val="0"/>
                </a:spcAft>
                <a:buClrTx/>
                <a:buSzTx/>
                <a:buFontTx/>
                <a:buNone/>
                <a:tabLst/>
                <a:defRPr/>
              </a:pPr>
              <a:r>
                <a:rPr kumimoji="1" lang="en-US" sz="1000" b="1" i="0" u="none" strike="noStrike" kern="1200" cap="none" spc="0" normalizeH="0" baseline="0" noProof="0">
                  <a:ln>
                    <a:noFill/>
                  </a:ln>
                  <a:solidFill>
                    <a:prstClr val="black">
                      <a:lumMod val="95000"/>
                      <a:lumOff val="5000"/>
                    </a:prstClr>
                  </a:solidFill>
                  <a:effectLst/>
                  <a:uLnTx/>
                  <a:uFillTx/>
                  <a:latin typeface="Arial" panose="020B0604020202020204" pitchFamily="34" charset="0"/>
                  <a:ea typeface="Lato Light" panose="020F0502020204030203" pitchFamily="34" charset="0"/>
                  <a:cs typeface="Arial" panose="020B0604020202020204" pitchFamily="34" charset="0"/>
                  <a:sym typeface="Arial"/>
                </a:rPr>
                <a:t>Pro-apoptotic BCL2 Proteins</a:t>
              </a:r>
            </a:p>
          </p:txBody>
        </p:sp>
        <p:sp>
          <p:nvSpPr>
            <p:cNvPr id="104" name="TextBox 103">
              <a:extLst>
                <a:ext uri="{FF2B5EF4-FFF2-40B4-BE49-F238E27FC236}">
                  <a16:creationId xmlns:a16="http://schemas.microsoft.com/office/drawing/2014/main" id="{D9840560-56D1-A7C8-3984-A1B2F0405E54}"/>
                </a:ext>
              </a:extLst>
            </p:cNvPr>
            <p:cNvSpPr txBox="1"/>
            <p:nvPr/>
          </p:nvSpPr>
          <p:spPr>
            <a:xfrm>
              <a:off x="7721212" y="5444918"/>
              <a:ext cx="1185365" cy="507831"/>
            </a:xfrm>
            <a:prstGeom prst="rect">
              <a:avLst/>
            </a:prstGeom>
            <a:noFill/>
            <a:ln>
              <a:noFill/>
            </a:ln>
          </p:spPr>
          <p:txBody>
            <a:bodyPr wrap="square">
              <a:spAutoFit/>
            </a:bodyPr>
            <a:lstStyle/>
            <a:p>
              <a:pPr marL="0" marR="0" lvl="0" indent="0" algn="ctr" defTabSz="457223" rtl="0" eaLnBrk="1" fontAlgn="auto" latinLnBrk="0" hangingPunct="1">
                <a:lnSpc>
                  <a:spcPct val="90000"/>
                </a:lnSpc>
                <a:spcBef>
                  <a:spcPts val="0"/>
                </a:spcBef>
                <a:spcAft>
                  <a:spcPts val="0"/>
                </a:spcAft>
                <a:buClrTx/>
                <a:buSzTx/>
                <a:buFontTx/>
                <a:buNone/>
                <a:tabLst/>
                <a:defRPr/>
              </a:pPr>
              <a:r>
                <a:rPr kumimoji="1" lang="en-US" sz="1000" b="1" i="0" u="none" strike="noStrike" kern="1200" cap="none" spc="0" normalizeH="0" baseline="0" noProof="0">
                  <a:ln>
                    <a:noFill/>
                  </a:ln>
                  <a:solidFill>
                    <a:prstClr val="black">
                      <a:lumMod val="95000"/>
                      <a:lumOff val="5000"/>
                    </a:prstClr>
                  </a:solidFill>
                  <a:effectLst/>
                  <a:uLnTx/>
                  <a:uFillTx/>
                  <a:latin typeface="Arial" panose="020B0604020202020204" pitchFamily="34" charset="0"/>
                  <a:ea typeface="Lato Light" panose="020F0502020204030203" pitchFamily="34" charset="0"/>
                  <a:cs typeface="Arial" panose="020B0604020202020204" pitchFamily="34" charset="0"/>
                  <a:sym typeface="Arial"/>
                </a:rPr>
                <a:t>Taxane-induced </a:t>
              </a:r>
              <a:r>
                <a:rPr kumimoji="1" lang="en-US" sz="1000" b="1" i="0" u="none" strike="noStrike" kern="1200" cap="none" spc="0" normalizeH="0" baseline="0" noProof="0" err="1">
                  <a:ln>
                    <a:noFill/>
                  </a:ln>
                  <a:solidFill>
                    <a:prstClr val="black">
                      <a:lumMod val="95000"/>
                      <a:lumOff val="5000"/>
                    </a:prstClr>
                  </a:solidFill>
                  <a:effectLst/>
                  <a:uLnTx/>
                  <a:uFillTx/>
                  <a:latin typeface="Arial" panose="020B0604020202020204" pitchFamily="34" charset="0"/>
                  <a:ea typeface="Lato Light" panose="020F0502020204030203" pitchFamily="34" charset="0"/>
                  <a:cs typeface="Arial" panose="020B0604020202020204" pitchFamily="34" charset="0"/>
                  <a:sym typeface="Arial"/>
                </a:rPr>
                <a:t>Microtubul</a:t>
              </a:r>
              <a:r>
                <a:rPr kumimoji="1" lang="en-US" sz="1000" b="1" i="0" u="none" strike="noStrike" kern="1200" cap="none" spc="0" normalizeH="0" baseline="0" noProof="0">
                  <a:ln>
                    <a:noFill/>
                  </a:ln>
                  <a:solidFill>
                    <a:prstClr val="black">
                      <a:lumMod val="95000"/>
                      <a:lumOff val="5000"/>
                    </a:prstClr>
                  </a:solidFill>
                  <a:effectLst/>
                  <a:uLnTx/>
                  <a:uFillTx/>
                  <a:latin typeface="Arial" panose="020B0604020202020204" pitchFamily="34" charset="0"/>
                  <a:ea typeface="Lato Light" panose="020F0502020204030203" pitchFamily="34" charset="0"/>
                  <a:cs typeface="Arial" panose="020B0604020202020204" pitchFamily="34" charset="0"/>
                  <a:sym typeface="Arial"/>
                </a:rPr>
                <a:t>e Disruption</a:t>
              </a:r>
            </a:p>
          </p:txBody>
        </p:sp>
        <p:sp>
          <p:nvSpPr>
            <p:cNvPr id="105" name="TextBox 104">
              <a:extLst>
                <a:ext uri="{FF2B5EF4-FFF2-40B4-BE49-F238E27FC236}">
                  <a16:creationId xmlns:a16="http://schemas.microsoft.com/office/drawing/2014/main" id="{74F61815-F483-1EE8-9BF2-2815C38D0D2E}"/>
                </a:ext>
              </a:extLst>
            </p:cNvPr>
            <p:cNvSpPr txBox="1"/>
            <p:nvPr/>
          </p:nvSpPr>
          <p:spPr>
            <a:xfrm>
              <a:off x="9065083" y="5588880"/>
              <a:ext cx="1185365" cy="369332"/>
            </a:xfrm>
            <a:prstGeom prst="rect">
              <a:avLst/>
            </a:prstGeom>
            <a:noFill/>
            <a:ln>
              <a:noFill/>
            </a:ln>
          </p:spPr>
          <p:txBody>
            <a:bodyPr wrap="square">
              <a:spAutoFit/>
            </a:bodyPr>
            <a:lstStyle/>
            <a:p>
              <a:pPr marL="0" marR="0" lvl="0" indent="0" algn="ctr" defTabSz="457223" rtl="0" eaLnBrk="1" fontAlgn="auto" latinLnBrk="0" hangingPunct="1">
                <a:lnSpc>
                  <a:spcPct val="90000"/>
                </a:lnSpc>
                <a:spcBef>
                  <a:spcPts val="0"/>
                </a:spcBef>
                <a:spcAft>
                  <a:spcPts val="0"/>
                </a:spcAft>
                <a:buClrTx/>
                <a:buSzTx/>
                <a:buFontTx/>
                <a:buNone/>
                <a:tabLst/>
                <a:defRPr/>
              </a:pPr>
              <a:r>
                <a:rPr kumimoji="1" lang="en-US" sz="1000" b="1" i="0" u="none" strike="noStrike" kern="1200" cap="none" spc="0" normalizeH="0" baseline="0" noProof="0">
                  <a:ln>
                    <a:noFill/>
                  </a:ln>
                  <a:solidFill>
                    <a:prstClr val="black">
                      <a:lumMod val="95000"/>
                      <a:lumOff val="5000"/>
                    </a:prstClr>
                  </a:solidFill>
                  <a:effectLst/>
                  <a:uLnTx/>
                  <a:uFillTx/>
                  <a:latin typeface="Arial" panose="020B0604020202020204" pitchFamily="34" charset="0"/>
                  <a:ea typeface="Lato Light" panose="020F0502020204030203" pitchFamily="34" charset="0"/>
                  <a:cs typeface="Arial" panose="020B0604020202020204" pitchFamily="34" charset="0"/>
                  <a:sym typeface="Arial"/>
                </a:rPr>
                <a:t>Apoptotic Cell Death</a:t>
              </a:r>
            </a:p>
          </p:txBody>
        </p:sp>
        <p:sp>
          <p:nvSpPr>
            <p:cNvPr id="106" name="Arrow: Left 105">
              <a:extLst>
                <a:ext uri="{FF2B5EF4-FFF2-40B4-BE49-F238E27FC236}">
                  <a16:creationId xmlns:a16="http://schemas.microsoft.com/office/drawing/2014/main" id="{AFBCB243-2574-1D1D-5992-1CA7D7ED65AB}"/>
                </a:ext>
              </a:extLst>
            </p:cNvPr>
            <p:cNvSpPr/>
            <p:nvPr/>
          </p:nvSpPr>
          <p:spPr>
            <a:xfrm>
              <a:off x="10007646" y="5119910"/>
              <a:ext cx="415946" cy="231133"/>
            </a:xfrm>
            <a:prstGeom prst="leftArrow">
              <a:avLst/>
            </a:prstGeom>
            <a:solidFill>
              <a:schemeClr val="tx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Narrow" panose="020B0606020202030204" pitchFamily="34" charset="0"/>
                <a:ea typeface="+mn-ea"/>
                <a:cs typeface="+mn-cs"/>
              </a:endParaRPr>
            </a:p>
          </p:txBody>
        </p:sp>
        <p:sp>
          <p:nvSpPr>
            <p:cNvPr id="107" name="Arrow: Left 106">
              <a:extLst>
                <a:ext uri="{FF2B5EF4-FFF2-40B4-BE49-F238E27FC236}">
                  <a16:creationId xmlns:a16="http://schemas.microsoft.com/office/drawing/2014/main" id="{12539574-0AA4-F240-4618-2C2D97333CA2}"/>
                </a:ext>
              </a:extLst>
            </p:cNvPr>
            <p:cNvSpPr/>
            <p:nvPr/>
          </p:nvSpPr>
          <p:spPr>
            <a:xfrm rot="10800000">
              <a:off x="8783573" y="5103905"/>
              <a:ext cx="422633" cy="235552"/>
            </a:xfrm>
            <a:prstGeom prst="leftArrow">
              <a:avLst/>
            </a:prstGeom>
            <a:solidFill>
              <a:schemeClr val="tx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Narrow" panose="020B0606020202030204" pitchFamily="34" charset="0"/>
                <a:ea typeface="+mn-ea"/>
                <a:cs typeface="+mn-cs"/>
              </a:endParaRPr>
            </a:p>
          </p:txBody>
        </p:sp>
        <p:sp>
          <p:nvSpPr>
            <p:cNvPr id="108" name="Arrow: Left 107">
              <a:extLst>
                <a:ext uri="{FF2B5EF4-FFF2-40B4-BE49-F238E27FC236}">
                  <a16:creationId xmlns:a16="http://schemas.microsoft.com/office/drawing/2014/main" id="{BE708916-D090-71F3-5A20-B47277A3E49B}"/>
                </a:ext>
              </a:extLst>
            </p:cNvPr>
            <p:cNvSpPr/>
            <p:nvPr/>
          </p:nvSpPr>
          <p:spPr>
            <a:xfrm rot="16200000">
              <a:off x="9779468" y="4479837"/>
              <a:ext cx="979420" cy="199657"/>
            </a:xfrm>
            <a:prstGeom prst="leftArrow">
              <a:avLst/>
            </a:prstGeom>
            <a:solidFill>
              <a:srgbClr val="00255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Narrow" panose="020B0606020202030204" pitchFamily="34" charset="0"/>
                <a:ea typeface="+mn-ea"/>
                <a:cs typeface="+mn-cs"/>
              </a:endParaRPr>
            </a:p>
          </p:txBody>
        </p:sp>
        <p:sp>
          <p:nvSpPr>
            <p:cNvPr id="109" name="テキスト ボックス 154">
              <a:extLst>
                <a:ext uri="{FF2B5EF4-FFF2-40B4-BE49-F238E27FC236}">
                  <a16:creationId xmlns:a16="http://schemas.microsoft.com/office/drawing/2014/main" id="{C70FD055-E6F9-EF34-C734-9502D903AE12}"/>
                </a:ext>
              </a:extLst>
            </p:cNvPr>
            <p:cNvSpPr txBox="1"/>
            <p:nvPr/>
          </p:nvSpPr>
          <p:spPr>
            <a:xfrm flipH="1">
              <a:off x="8729659" y="4032892"/>
              <a:ext cx="728075" cy="338554"/>
            </a:xfrm>
            <a:prstGeom prst="rect">
              <a:avLst/>
            </a:prstGeom>
            <a:noFill/>
          </p:spPr>
          <p:txBody>
            <a:bodyPr wrap="square" lIns="0" rIns="0" rtlCol="0">
              <a:spAutoFit/>
            </a:body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srgbClr val="FFFFFF"/>
                  </a:solidFill>
                  <a:effectLst/>
                  <a:uLnTx/>
                  <a:uFillTx/>
                  <a:latin typeface="Arial" panose="020B0604020202020204" pitchFamily="34" charset="0"/>
                  <a:ea typeface="Lato Light" panose="020F0502020204030203" pitchFamily="34" charset="0"/>
                  <a:cs typeface="Arial" panose="020B0604020202020204" pitchFamily="34" charset="0"/>
                  <a:sym typeface="Arial"/>
                </a:rPr>
                <a:t>GR Response Element</a:t>
              </a:r>
            </a:p>
          </p:txBody>
        </p:sp>
        <p:sp>
          <p:nvSpPr>
            <p:cNvPr id="110" name="テキスト ボックス 154">
              <a:extLst>
                <a:ext uri="{FF2B5EF4-FFF2-40B4-BE49-F238E27FC236}">
                  <a16:creationId xmlns:a16="http://schemas.microsoft.com/office/drawing/2014/main" id="{88BDE974-13FA-65E5-8934-B09C9E6221DD}"/>
                </a:ext>
              </a:extLst>
            </p:cNvPr>
            <p:cNvSpPr txBox="1"/>
            <p:nvPr/>
          </p:nvSpPr>
          <p:spPr>
            <a:xfrm flipH="1">
              <a:off x="7851908" y="2385892"/>
              <a:ext cx="869542" cy="338554"/>
            </a:xfrm>
            <a:prstGeom prst="rect">
              <a:avLst/>
            </a:prstGeom>
            <a:noFill/>
          </p:spPr>
          <p:txBody>
            <a:bodyPr wrap="square" rtlCol="0">
              <a:spAutoFit/>
            </a:bodyP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lumMod val="95000"/>
                      <a:lumOff val="5000"/>
                    </a:prstClr>
                  </a:solidFill>
                  <a:effectLst/>
                  <a:uLnTx/>
                  <a:uFillTx/>
                  <a:latin typeface="Arial" panose="020B0604020202020204" pitchFamily="34" charset="0"/>
                  <a:ea typeface="Lato Light" panose="020F0502020204030203" pitchFamily="34" charset="0"/>
                  <a:cs typeface="Arial" panose="020B0604020202020204" pitchFamily="34" charset="0"/>
                  <a:sym typeface="Arial"/>
                </a:rPr>
                <a:t>Multiprotein Complex</a:t>
              </a:r>
            </a:p>
          </p:txBody>
        </p:sp>
      </p:grpSp>
      <p:sp>
        <p:nvSpPr>
          <p:cNvPr id="6" name="TextBox 5">
            <a:extLst>
              <a:ext uri="{FF2B5EF4-FFF2-40B4-BE49-F238E27FC236}">
                <a16:creationId xmlns:a16="http://schemas.microsoft.com/office/drawing/2014/main" id="{6563131E-5625-E658-A673-046E7290F86A}"/>
              </a:ext>
            </a:extLst>
          </p:cNvPr>
          <p:cNvSpPr txBox="1"/>
          <p:nvPr/>
        </p:nvSpPr>
        <p:spPr>
          <a:xfrm>
            <a:off x="619293" y="1409802"/>
            <a:ext cx="6096000" cy="3447675"/>
          </a:xfrm>
          <a:prstGeom prst="rect">
            <a:avLst/>
          </a:prstGeom>
          <a:noFill/>
        </p:spPr>
        <p:txBody>
          <a:bodyPr wrap="square">
            <a:spAutoFit/>
          </a:bodyPr>
          <a:lstStyle/>
          <a:p>
            <a:pPr marL="190510" marR="0" lvl="0" indent="-190510" algn="l" defTabSz="914400" rtl="0" eaLnBrk="1" fontAlgn="auto" latinLnBrk="0" hangingPunct="1">
              <a:lnSpc>
                <a:spcPct val="100000"/>
              </a:lnSpc>
              <a:spcBef>
                <a:spcPts val="0"/>
              </a:spcBef>
              <a:spcAft>
                <a:spcPts val="2000"/>
              </a:spcAft>
              <a:buClrTx/>
              <a:buSzTx/>
              <a:buFont typeface="Arial" panose="020B0604020202020204" pitchFamily="34" charset="0"/>
              <a:buChar char="•"/>
              <a:tabLst/>
              <a:defRPr/>
            </a:pPr>
            <a:r>
              <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Patients with platinum-resistant ovarian cancer have an overall survival of ~1 year and need new treatments</a:t>
            </a:r>
            <a:r>
              <a:rPr kumimoji="0" lang="en-US" sz="1867"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1</a:t>
            </a:r>
          </a:p>
          <a:p>
            <a:pPr marL="190510" marR="0" lvl="0" indent="-190510" algn="l" defTabSz="914400" rtl="0" eaLnBrk="1" fontAlgn="auto" latinLnBrk="0" hangingPunct="1">
              <a:lnSpc>
                <a:spcPct val="100000"/>
              </a:lnSpc>
              <a:spcBef>
                <a:spcPts val="0"/>
              </a:spcBef>
              <a:spcAft>
                <a:spcPts val="2000"/>
              </a:spcAft>
              <a:buClrTx/>
              <a:buSzTx/>
              <a:buFont typeface="Arial" panose="020B0604020202020204" pitchFamily="34" charset="0"/>
              <a:buChar char="•"/>
              <a:tabLst/>
              <a:defRPr/>
            </a:pPr>
            <a:r>
              <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Ovarian cancers express the glucocorticoid receptor (GR), a marker of poor prognosis</a:t>
            </a:r>
            <a:r>
              <a:rPr kumimoji="0" lang="en-US" sz="1867"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2</a:t>
            </a:r>
          </a:p>
          <a:p>
            <a:pPr marL="190510" marR="0" lvl="0" indent="-190510" algn="l" defTabSz="914400" rtl="0" eaLnBrk="1" fontAlgn="auto" latinLnBrk="0" hangingPunct="1">
              <a:lnSpc>
                <a:spcPct val="100000"/>
              </a:lnSpc>
              <a:spcBef>
                <a:spcPts val="0"/>
              </a:spcBef>
              <a:spcAft>
                <a:spcPts val="2000"/>
              </a:spcAft>
              <a:buClrTx/>
              <a:buSzTx/>
              <a:buFont typeface="Arial" panose="020B0604020202020204" pitchFamily="34" charset="0"/>
              <a:buChar char="•"/>
              <a:tabLst/>
              <a:defRPr/>
            </a:pPr>
            <a:r>
              <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GR signaling reduces sensitivity to chemotherapy</a:t>
            </a:r>
            <a:r>
              <a:rPr kumimoji="0" lang="en-US" sz="1867"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3,4</a:t>
            </a:r>
          </a:p>
          <a:p>
            <a:pPr marL="190510" marR="0" lvl="0" indent="-190510" algn="l" defTabSz="914400" rtl="0" eaLnBrk="1" fontAlgn="auto" latinLnBrk="0" hangingPunct="1">
              <a:lnSpc>
                <a:spcPct val="100000"/>
              </a:lnSpc>
              <a:spcBef>
                <a:spcPts val="0"/>
              </a:spcBef>
              <a:spcAft>
                <a:spcPts val="2000"/>
              </a:spcAft>
              <a:buClrTx/>
              <a:buSzTx/>
              <a:buFont typeface="Arial" panose="020B0604020202020204" pitchFamily="34" charset="0"/>
              <a:buChar char="•"/>
              <a:tabLst/>
              <a:defRPr/>
            </a:pPr>
            <a:r>
              <a:rPr kumimoji="0" lang="en-US" sz="18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Relacorilant is a novel, selective GR antagonist (SGRA) that restores the sensitivity of cancers to cytotoxic chemotherapy</a:t>
            </a:r>
            <a:r>
              <a:rPr kumimoji="0" lang="en-US" sz="1867"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3,5,6</a:t>
            </a:r>
          </a:p>
        </p:txBody>
      </p:sp>
      <p:sp>
        <p:nvSpPr>
          <p:cNvPr id="3" name="Text Placeholder 6">
            <a:extLst>
              <a:ext uri="{FF2B5EF4-FFF2-40B4-BE49-F238E27FC236}">
                <a16:creationId xmlns:a16="http://schemas.microsoft.com/office/drawing/2014/main" id="{D7A45268-55AB-1339-2305-AD1D8C9F0A7D}"/>
              </a:ext>
            </a:extLst>
          </p:cNvPr>
          <p:cNvSpPr txBox="1">
            <a:spLocks/>
          </p:cNvSpPr>
          <p:nvPr/>
        </p:nvSpPr>
        <p:spPr>
          <a:xfrm>
            <a:off x="243681" y="6586345"/>
            <a:ext cx="3901440" cy="18756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Presented By: Alexander B. </a:t>
            </a:r>
            <a:r>
              <a:rPr kumimoji="0" lang="en-US" sz="933"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Olawaiye</a:t>
            </a: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MD, SGO 2026</a:t>
            </a:r>
          </a:p>
        </p:txBody>
      </p:sp>
    </p:spTree>
    <p:extLst>
      <p:ext uri="{BB962C8B-B14F-4D97-AF65-F5344CB8AC3E}">
        <p14:creationId xmlns:p14="http://schemas.microsoft.com/office/powerpoint/2010/main" val="35902717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779CE899-01CC-77DF-B620-C8DDA857FD61}"/>
              </a:ext>
            </a:extLst>
          </p:cNvPr>
          <p:cNvSpPr>
            <a:spLocks noGrp="1"/>
          </p:cNvSpPr>
          <p:nvPr>
            <p:ph type="body" sz="quarter" idx="15"/>
          </p:nvPr>
        </p:nvSpPr>
        <p:spPr>
          <a:xfrm>
            <a:off x="457200" y="5928568"/>
            <a:ext cx="8322880" cy="311576"/>
          </a:xfrm>
        </p:spPr>
        <p:txBody>
          <a:bodyPr vert="horz" lIns="91440" tIns="45720" rIns="91440" bIns="45720" rtlCol="0" anchor="b" anchorCtr="0">
            <a:noAutofit/>
          </a:bodyPr>
          <a:lstStyle/>
          <a:p>
            <a:pPr>
              <a:spcAft>
                <a:spcPts val="300"/>
              </a:spcAft>
            </a:pPr>
            <a:r>
              <a:rPr lang="en-US" sz="800"/>
              <a:t>CA, cancer antigen; CBR, clinical benefit rate; </a:t>
            </a:r>
            <a:r>
              <a:rPr lang="en-US" sz="800" err="1"/>
              <a:t>DoR</a:t>
            </a:r>
            <a:r>
              <a:rPr lang="en-US" sz="800"/>
              <a:t>, duration of response; ECOG, Eastern Cooperative Oncology Group; GCIG, Gynecologic Cancer Intergroup; IV, intravenous; ORR, objective response rate; PO, by mouth; RECIST, Response Evaluation Criteria in Solid Tumors.</a:t>
            </a:r>
          </a:p>
        </p:txBody>
      </p:sp>
      <p:grpSp>
        <p:nvGrpSpPr>
          <p:cNvPr id="192" name="Group 191">
            <a:extLst>
              <a:ext uri="{FF2B5EF4-FFF2-40B4-BE49-F238E27FC236}">
                <a16:creationId xmlns:a16="http://schemas.microsoft.com/office/drawing/2014/main" id="{7E3AF3A2-E96A-0E54-0811-D4277637CD89}"/>
              </a:ext>
            </a:extLst>
          </p:cNvPr>
          <p:cNvGrpSpPr/>
          <p:nvPr/>
        </p:nvGrpSpPr>
        <p:grpSpPr>
          <a:xfrm>
            <a:off x="2930424" y="1636505"/>
            <a:ext cx="5978446" cy="2269388"/>
            <a:chOff x="3169070" y="2431226"/>
            <a:chExt cx="5978446" cy="2269388"/>
          </a:xfrm>
        </p:grpSpPr>
        <p:grpSp>
          <p:nvGrpSpPr>
            <p:cNvPr id="71" name="object 35">
              <a:extLst>
                <a:ext uri="{FF2B5EF4-FFF2-40B4-BE49-F238E27FC236}">
                  <a16:creationId xmlns:a16="http://schemas.microsoft.com/office/drawing/2014/main" id="{EDC098CB-6477-AD17-ECD3-5229BE75F9B3}"/>
                </a:ext>
              </a:extLst>
            </p:cNvPr>
            <p:cNvGrpSpPr/>
            <p:nvPr/>
          </p:nvGrpSpPr>
          <p:grpSpPr>
            <a:xfrm>
              <a:off x="4582444" y="2530471"/>
              <a:ext cx="173643" cy="71976"/>
              <a:chOff x="5779057" y="4724446"/>
              <a:chExt cx="490220" cy="203200"/>
            </a:xfrm>
          </p:grpSpPr>
          <p:pic>
            <p:nvPicPr>
              <p:cNvPr id="72" name="object 36">
                <a:extLst>
                  <a:ext uri="{FF2B5EF4-FFF2-40B4-BE49-F238E27FC236}">
                    <a16:creationId xmlns:a16="http://schemas.microsoft.com/office/drawing/2014/main" id="{760F1EAD-3E8D-6C78-E5F3-36FBEDFDA0C8}"/>
                  </a:ext>
                </a:extLst>
              </p:cNvPr>
              <p:cNvPicPr/>
              <p:nvPr/>
            </p:nvPicPr>
            <p:blipFill>
              <a:blip r:embed="rId3" cstate="print"/>
              <a:stretch>
                <a:fillRect/>
              </a:stretch>
            </p:blipFill>
            <p:spPr>
              <a:xfrm>
                <a:off x="5779057" y="4724446"/>
                <a:ext cx="234615" cy="203192"/>
              </a:xfrm>
              <a:prstGeom prst="rect">
                <a:avLst/>
              </a:prstGeom>
            </p:spPr>
          </p:pic>
          <p:pic>
            <p:nvPicPr>
              <p:cNvPr id="73" name="object 37">
                <a:extLst>
                  <a:ext uri="{FF2B5EF4-FFF2-40B4-BE49-F238E27FC236}">
                    <a16:creationId xmlns:a16="http://schemas.microsoft.com/office/drawing/2014/main" id="{81E3FE69-AE58-2D2F-6133-18E6413D42FA}"/>
                  </a:ext>
                </a:extLst>
              </p:cNvPr>
              <p:cNvPicPr/>
              <p:nvPr/>
            </p:nvPicPr>
            <p:blipFill>
              <a:blip r:embed="rId4" cstate="print"/>
              <a:stretch>
                <a:fillRect/>
              </a:stretch>
            </p:blipFill>
            <p:spPr>
              <a:xfrm>
                <a:off x="6034353" y="4724446"/>
                <a:ext cx="234615" cy="203192"/>
              </a:xfrm>
              <a:prstGeom prst="rect">
                <a:avLst/>
              </a:prstGeom>
            </p:spPr>
          </p:pic>
        </p:grpSp>
        <p:grpSp>
          <p:nvGrpSpPr>
            <p:cNvPr id="74" name="object 38">
              <a:extLst>
                <a:ext uri="{FF2B5EF4-FFF2-40B4-BE49-F238E27FC236}">
                  <a16:creationId xmlns:a16="http://schemas.microsoft.com/office/drawing/2014/main" id="{4EE7C75F-6A3D-DFCC-0E38-9B7BE47C087C}"/>
                </a:ext>
              </a:extLst>
            </p:cNvPr>
            <p:cNvGrpSpPr/>
            <p:nvPr/>
          </p:nvGrpSpPr>
          <p:grpSpPr>
            <a:xfrm>
              <a:off x="5125021" y="2530471"/>
              <a:ext cx="261589" cy="71976"/>
              <a:chOff x="7310831" y="4724446"/>
              <a:chExt cx="738505" cy="203200"/>
            </a:xfrm>
          </p:grpSpPr>
          <p:pic>
            <p:nvPicPr>
              <p:cNvPr id="75" name="object 39">
                <a:extLst>
                  <a:ext uri="{FF2B5EF4-FFF2-40B4-BE49-F238E27FC236}">
                    <a16:creationId xmlns:a16="http://schemas.microsoft.com/office/drawing/2014/main" id="{895B3033-86C5-3F35-CE3A-5617872971BB}"/>
                  </a:ext>
                </a:extLst>
              </p:cNvPr>
              <p:cNvPicPr/>
              <p:nvPr/>
            </p:nvPicPr>
            <p:blipFill>
              <a:blip r:embed="rId5" cstate="print"/>
              <a:stretch>
                <a:fillRect/>
              </a:stretch>
            </p:blipFill>
            <p:spPr>
              <a:xfrm>
                <a:off x="7310831" y="4724446"/>
                <a:ext cx="483059" cy="203192"/>
              </a:xfrm>
              <a:prstGeom prst="rect">
                <a:avLst/>
              </a:prstGeom>
            </p:spPr>
          </p:pic>
          <p:pic>
            <p:nvPicPr>
              <p:cNvPr id="77" name="object 40">
                <a:extLst>
                  <a:ext uri="{FF2B5EF4-FFF2-40B4-BE49-F238E27FC236}">
                    <a16:creationId xmlns:a16="http://schemas.microsoft.com/office/drawing/2014/main" id="{7216AC77-C914-13B6-F040-E7D4660523B4}"/>
                  </a:ext>
                </a:extLst>
              </p:cNvPr>
              <p:cNvPicPr/>
              <p:nvPr/>
            </p:nvPicPr>
            <p:blipFill>
              <a:blip r:embed="rId4" cstate="print"/>
              <a:stretch>
                <a:fillRect/>
              </a:stretch>
            </p:blipFill>
            <p:spPr>
              <a:xfrm>
                <a:off x="7814570" y="4724446"/>
                <a:ext cx="234615" cy="203192"/>
              </a:xfrm>
              <a:prstGeom prst="rect">
                <a:avLst/>
              </a:prstGeom>
            </p:spPr>
          </p:pic>
        </p:grpSp>
        <p:grpSp>
          <p:nvGrpSpPr>
            <p:cNvPr id="78" name="object 41">
              <a:extLst>
                <a:ext uri="{FF2B5EF4-FFF2-40B4-BE49-F238E27FC236}">
                  <a16:creationId xmlns:a16="http://schemas.microsoft.com/office/drawing/2014/main" id="{C7D050F5-DBF1-EC72-4B81-9FFFA6FE47C6}"/>
                </a:ext>
              </a:extLst>
            </p:cNvPr>
            <p:cNvGrpSpPr/>
            <p:nvPr/>
          </p:nvGrpSpPr>
          <p:grpSpPr>
            <a:xfrm>
              <a:off x="5755597" y="2530471"/>
              <a:ext cx="259340" cy="71976"/>
              <a:chOff x="9091041" y="4724446"/>
              <a:chExt cx="732155" cy="203200"/>
            </a:xfrm>
          </p:grpSpPr>
          <p:pic>
            <p:nvPicPr>
              <p:cNvPr id="79" name="object 42">
                <a:extLst>
                  <a:ext uri="{FF2B5EF4-FFF2-40B4-BE49-F238E27FC236}">
                    <a16:creationId xmlns:a16="http://schemas.microsoft.com/office/drawing/2014/main" id="{CE46E1EF-C305-A66E-DB97-AD6BBBEE08C6}"/>
                  </a:ext>
                </a:extLst>
              </p:cNvPr>
              <p:cNvPicPr/>
              <p:nvPr/>
            </p:nvPicPr>
            <p:blipFill>
              <a:blip r:embed="rId6" cstate="print"/>
              <a:stretch>
                <a:fillRect/>
              </a:stretch>
            </p:blipFill>
            <p:spPr>
              <a:xfrm>
                <a:off x="9091041" y="4724446"/>
                <a:ext cx="476283" cy="203192"/>
              </a:xfrm>
              <a:prstGeom prst="rect">
                <a:avLst/>
              </a:prstGeom>
            </p:spPr>
          </p:pic>
          <p:pic>
            <p:nvPicPr>
              <p:cNvPr id="80" name="object 43">
                <a:extLst>
                  <a:ext uri="{FF2B5EF4-FFF2-40B4-BE49-F238E27FC236}">
                    <a16:creationId xmlns:a16="http://schemas.microsoft.com/office/drawing/2014/main" id="{BD7CBF9B-6144-FE02-FCE1-2A91C23D2D1C}"/>
                  </a:ext>
                </a:extLst>
              </p:cNvPr>
              <p:cNvPicPr/>
              <p:nvPr/>
            </p:nvPicPr>
            <p:blipFill>
              <a:blip r:embed="rId4" cstate="print"/>
              <a:stretch>
                <a:fillRect/>
              </a:stretch>
            </p:blipFill>
            <p:spPr>
              <a:xfrm>
                <a:off x="9588003" y="4724446"/>
                <a:ext cx="234615" cy="203192"/>
              </a:xfrm>
              <a:prstGeom prst="rect">
                <a:avLst/>
              </a:prstGeom>
            </p:spPr>
          </p:pic>
        </p:grpSp>
        <p:pic>
          <p:nvPicPr>
            <p:cNvPr id="81" name="object 44">
              <a:extLst>
                <a:ext uri="{FF2B5EF4-FFF2-40B4-BE49-F238E27FC236}">
                  <a16:creationId xmlns:a16="http://schemas.microsoft.com/office/drawing/2014/main" id="{6CA7EB71-6096-19D3-A70B-58122E190512}"/>
                </a:ext>
              </a:extLst>
            </p:cNvPr>
            <p:cNvPicPr/>
            <p:nvPr/>
          </p:nvPicPr>
          <p:blipFill>
            <a:blip r:embed="rId4" cstate="print"/>
            <a:stretch>
              <a:fillRect/>
            </a:stretch>
          </p:blipFill>
          <p:spPr>
            <a:xfrm>
              <a:off x="6961264" y="2530471"/>
              <a:ext cx="83106" cy="71974"/>
            </a:xfrm>
            <a:prstGeom prst="rect">
              <a:avLst/>
            </a:prstGeom>
          </p:spPr>
        </p:pic>
        <p:grpSp>
          <p:nvGrpSpPr>
            <p:cNvPr id="82" name="object 45">
              <a:extLst>
                <a:ext uri="{FF2B5EF4-FFF2-40B4-BE49-F238E27FC236}">
                  <a16:creationId xmlns:a16="http://schemas.microsoft.com/office/drawing/2014/main" id="{3183127D-8A68-2813-D97A-3E4E441C90BA}"/>
                </a:ext>
              </a:extLst>
            </p:cNvPr>
            <p:cNvGrpSpPr/>
            <p:nvPr/>
          </p:nvGrpSpPr>
          <p:grpSpPr>
            <a:xfrm>
              <a:off x="4561525" y="2698288"/>
              <a:ext cx="2488808" cy="131582"/>
              <a:chOff x="5719999" y="5198217"/>
              <a:chExt cx="7026275" cy="371475"/>
            </a:xfrm>
          </p:grpSpPr>
          <p:sp>
            <p:nvSpPr>
              <p:cNvPr id="83" name="object 46">
                <a:extLst>
                  <a:ext uri="{FF2B5EF4-FFF2-40B4-BE49-F238E27FC236}">
                    <a16:creationId xmlns:a16="http://schemas.microsoft.com/office/drawing/2014/main" id="{79DD4B20-7A87-0E95-C432-A490CE1764F7}"/>
                  </a:ext>
                </a:extLst>
              </p:cNvPr>
              <p:cNvSpPr/>
              <p:nvPr/>
            </p:nvSpPr>
            <p:spPr>
              <a:xfrm>
                <a:off x="7480451" y="5206154"/>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84" name="object 47">
                <a:extLst>
                  <a:ext uri="{FF2B5EF4-FFF2-40B4-BE49-F238E27FC236}">
                    <a16:creationId xmlns:a16="http://schemas.microsoft.com/office/drawing/2014/main" id="{45B12B0F-41AC-C2B5-4A11-864B4B612173}"/>
                  </a:ext>
                </a:extLst>
              </p:cNvPr>
              <p:cNvSpPr/>
              <p:nvPr/>
            </p:nvSpPr>
            <p:spPr>
              <a:xfrm>
                <a:off x="9232962" y="5206154"/>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85" name="object 48">
                <a:extLst>
                  <a:ext uri="{FF2B5EF4-FFF2-40B4-BE49-F238E27FC236}">
                    <a16:creationId xmlns:a16="http://schemas.microsoft.com/office/drawing/2014/main" id="{8F260E2A-4630-4220-392B-5EC1DAB3271A}"/>
                  </a:ext>
                </a:extLst>
              </p:cNvPr>
              <p:cNvSpPr/>
              <p:nvPr/>
            </p:nvSpPr>
            <p:spPr>
              <a:xfrm>
                <a:off x="5727936" y="5423075"/>
                <a:ext cx="7010400" cy="0"/>
              </a:xfrm>
              <a:custGeom>
                <a:avLst/>
                <a:gdLst/>
                <a:ahLst/>
                <a:cxnLst/>
                <a:rect l="l" t="t" r="r" b="b"/>
                <a:pathLst>
                  <a:path w="7010400">
                    <a:moveTo>
                      <a:pt x="7010048" y="0"/>
                    </a:moveTo>
                    <a:lnTo>
                      <a:pt x="0" y="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86" name="object 49">
              <a:extLst>
                <a:ext uri="{FF2B5EF4-FFF2-40B4-BE49-F238E27FC236}">
                  <a16:creationId xmlns:a16="http://schemas.microsoft.com/office/drawing/2014/main" id="{1E7054AB-5209-B2BD-DAD4-69A02E69D64D}"/>
                </a:ext>
              </a:extLst>
            </p:cNvPr>
            <p:cNvSpPr txBox="1"/>
            <p:nvPr/>
          </p:nvSpPr>
          <p:spPr>
            <a:xfrm>
              <a:off x="5196872" y="2823407"/>
              <a:ext cx="62754" cy="127880"/>
            </a:xfrm>
            <a:prstGeom prst="rect">
              <a:avLst/>
            </a:prstGeom>
          </p:spPr>
          <p:txBody>
            <a:bodyPr vert="horz" wrap="square" lIns="0" tIns="4723" rIns="0" bIns="0" rtlCol="0">
              <a:spAutoFit/>
            </a:bodyPr>
            <a:lstStyle/>
            <a:p>
              <a:pPr marL="4498" marR="0" lvl="0" indent="0" algn="l" defTabSz="914446" rtl="0" eaLnBrk="1" fontAlgn="auto" latinLnBrk="0" hangingPunct="1">
                <a:lnSpc>
                  <a:spcPct val="100000"/>
                </a:lnSpc>
                <a:spcBef>
                  <a:spcPts val="37"/>
                </a:spcBef>
                <a:spcAft>
                  <a:spcPts val="0"/>
                </a:spcAft>
                <a:buClr>
                  <a:srgbClr val="000000"/>
                </a:buClr>
                <a:buSzTx/>
                <a:buFontTx/>
                <a:buNone/>
                <a:tabLst/>
                <a:defRPr/>
              </a:pPr>
              <a:r>
                <a:rPr kumimoji="0" sz="800" b="0" i="0" u="none" strike="noStrike" kern="0" cap="none" spc="-19"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8</a:t>
              </a:r>
              <a:endPar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87" name="object 50">
              <a:extLst>
                <a:ext uri="{FF2B5EF4-FFF2-40B4-BE49-F238E27FC236}">
                  <a16:creationId xmlns:a16="http://schemas.microsoft.com/office/drawing/2014/main" id="{2BD018AB-408E-E437-17FC-3290EB22106D}"/>
                </a:ext>
              </a:extLst>
            </p:cNvPr>
            <p:cNvSpPr txBox="1"/>
            <p:nvPr/>
          </p:nvSpPr>
          <p:spPr>
            <a:xfrm>
              <a:off x="5816133" y="2823407"/>
              <a:ext cx="116512" cy="127880"/>
            </a:xfrm>
            <a:prstGeom prst="rect">
              <a:avLst/>
            </a:prstGeom>
          </p:spPr>
          <p:txBody>
            <a:bodyPr vert="horz" wrap="square" lIns="0" tIns="4723" rIns="0" bIns="0" rtlCol="0">
              <a:spAutoFit/>
            </a:bodyPr>
            <a:lstStyle/>
            <a:p>
              <a:pPr marL="4498" marR="0" lvl="0" indent="0" algn="l" defTabSz="914446" rtl="0" eaLnBrk="1" fontAlgn="auto" latinLnBrk="0" hangingPunct="1">
                <a:lnSpc>
                  <a:spcPct val="100000"/>
                </a:lnSpc>
                <a:spcBef>
                  <a:spcPts val="37"/>
                </a:spcBef>
                <a:spcAft>
                  <a:spcPts val="0"/>
                </a:spcAft>
                <a:buClr>
                  <a:srgbClr val="000000"/>
                </a:buClr>
                <a:buSzTx/>
                <a:buFontTx/>
                <a:buNone/>
                <a:tabLst/>
                <a:defRPr/>
              </a:pPr>
              <a:r>
                <a:rPr kumimoji="0" sz="800" b="0" i="0" u="none" strike="noStrike" kern="0" cap="none" spc="-28"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15</a:t>
              </a:r>
              <a:endPar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88" name="object 51">
              <a:extLst>
                <a:ext uri="{FF2B5EF4-FFF2-40B4-BE49-F238E27FC236}">
                  <a16:creationId xmlns:a16="http://schemas.microsoft.com/office/drawing/2014/main" id="{70EE5CCD-E1F5-44DB-87DB-09361CF75B98}"/>
                </a:ext>
              </a:extLst>
            </p:cNvPr>
            <p:cNvSpPr txBox="1"/>
            <p:nvPr/>
          </p:nvSpPr>
          <p:spPr>
            <a:xfrm>
              <a:off x="6931726" y="2823407"/>
              <a:ext cx="116512" cy="127880"/>
            </a:xfrm>
            <a:prstGeom prst="rect">
              <a:avLst/>
            </a:prstGeom>
          </p:spPr>
          <p:txBody>
            <a:bodyPr vert="horz" wrap="square" lIns="0" tIns="4723" rIns="0" bIns="0" rtlCol="0">
              <a:spAutoFit/>
            </a:bodyPr>
            <a:lstStyle/>
            <a:p>
              <a:pPr marL="4498" marR="0" lvl="0" indent="0" algn="l" defTabSz="914446" rtl="0" eaLnBrk="1" fontAlgn="auto" latinLnBrk="0" hangingPunct="1">
                <a:lnSpc>
                  <a:spcPct val="100000"/>
                </a:lnSpc>
                <a:spcBef>
                  <a:spcPts val="37"/>
                </a:spcBef>
                <a:spcAft>
                  <a:spcPts val="0"/>
                </a:spcAft>
                <a:buClr>
                  <a:srgbClr val="000000"/>
                </a:buClr>
                <a:buSzTx/>
                <a:buFontTx/>
                <a:buNone/>
                <a:tabLst/>
                <a:defRPr/>
              </a:pPr>
              <a:r>
                <a:rPr kumimoji="0" sz="800" b="0" i="0" u="none" strike="noStrike" kern="0" cap="none" spc="-28"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28</a:t>
              </a:r>
              <a:endPar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89" name="object 52">
              <a:extLst>
                <a:ext uri="{FF2B5EF4-FFF2-40B4-BE49-F238E27FC236}">
                  <a16:creationId xmlns:a16="http://schemas.microsoft.com/office/drawing/2014/main" id="{3D3D4C5B-580C-1C7E-6949-A97CA60CE048}"/>
                </a:ext>
              </a:extLst>
            </p:cNvPr>
            <p:cNvSpPr/>
            <p:nvPr/>
          </p:nvSpPr>
          <p:spPr>
            <a:xfrm>
              <a:off x="4587727" y="2678097"/>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90" name="object 53">
              <a:extLst>
                <a:ext uri="{FF2B5EF4-FFF2-40B4-BE49-F238E27FC236}">
                  <a16:creationId xmlns:a16="http://schemas.microsoft.com/office/drawing/2014/main" id="{1D311382-7FEF-8A14-D269-9F10E0E50A9E}"/>
                </a:ext>
              </a:extLst>
            </p:cNvPr>
            <p:cNvSpPr/>
            <p:nvPr/>
          </p:nvSpPr>
          <p:spPr>
            <a:xfrm>
              <a:off x="5212908" y="2678097"/>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91" name="object 54">
              <a:extLst>
                <a:ext uri="{FF2B5EF4-FFF2-40B4-BE49-F238E27FC236}">
                  <a16:creationId xmlns:a16="http://schemas.microsoft.com/office/drawing/2014/main" id="{69F86D6F-99A6-7240-DEF9-3F9BCF7DB052}"/>
                </a:ext>
              </a:extLst>
            </p:cNvPr>
            <p:cNvSpPr/>
            <p:nvPr/>
          </p:nvSpPr>
          <p:spPr>
            <a:xfrm>
              <a:off x="5834645" y="2678097"/>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92" name="object 55">
              <a:extLst>
                <a:ext uri="{FF2B5EF4-FFF2-40B4-BE49-F238E27FC236}">
                  <a16:creationId xmlns:a16="http://schemas.microsoft.com/office/drawing/2014/main" id="{25FAB923-A17A-F77B-A986-1F3DC80AF700}"/>
                </a:ext>
              </a:extLst>
            </p:cNvPr>
            <p:cNvGrpSpPr/>
            <p:nvPr/>
          </p:nvGrpSpPr>
          <p:grpSpPr>
            <a:xfrm>
              <a:off x="4562594" y="2710272"/>
              <a:ext cx="2487684" cy="125959"/>
              <a:chOff x="5723019" y="5232050"/>
              <a:chExt cx="7023100" cy="355600"/>
            </a:xfrm>
          </p:grpSpPr>
          <p:sp>
            <p:nvSpPr>
              <p:cNvPr id="93" name="object 56">
                <a:extLst>
                  <a:ext uri="{FF2B5EF4-FFF2-40B4-BE49-F238E27FC236}">
                    <a16:creationId xmlns:a16="http://schemas.microsoft.com/office/drawing/2014/main" id="{AA88D6A2-2C17-1FA9-FEC0-28F630DBB4C5}"/>
                  </a:ext>
                </a:extLst>
              </p:cNvPr>
              <p:cNvSpPr/>
              <p:nvPr/>
            </p:nvSpPr>
            <p:spPr>
              <a:xfrm>
                <a:off x="5730775" y="5232059"/>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97" name="object 57">
                <a:extLst>
                  <a:ext uri="{FF2B5EF4-FFF2-40B4-BE49-F238E27FC236}">
                    <a16:creationId xmlns:a16="http://schemas.microsoft.com/office/drawing/2014/main" id="{2068C320-CCBF-4B47-BA83-7C579C05B03F}"/>
                  </a:ext>
                </a:extLst>
              </p:cNvPr>
              <p:cNvSpPr/>
              <p:nvPr/>
            </p:nvSpPr>
            <p:spPr>
              <a:xfrm>
                <a:off x="12737984" y="523205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99" name="object 58">
              <a:extLst>
                <a:ext uri="{FF2B5EF4-FFF2-40B4-BE49-F238E27FC236}">
                  <a16:creationId xmlns:a16="http://schemas.microsoft.com/office/drawing/2014/main" id="{1CA31BF0-17BE-D633-B44E-AACF3E8050EE}"/>
                </a:ext>
              </a:extLst>
            </p:cNvPr>
            <p:cNvSpPr txBox="1"/>
            <p:nvPr/>
          </p:nvSpPr>
          <p:spPr>
            <a:xfrm>
              <a:off x="4278941" y="2823407"/>
              <a:ext cx="361681" cy="127880"/>
            </a:xfrm>
            <a:prstGeom prst="rect">
              <a:avLst/>
            </a:prstGeom>
          </p:spPr>
          <p:txBody>
            <a:bodyPr vert="horz" wrap="square" lIns="0" tIns="4723" rIns="0" bIns="0" rtlCol="0">
              <a:spAutoFit/>
            </a:bodyPr>
            <a:lstStyle/>
            <a:p>
              <a:pPr marL="4498" marR="0" lvl="0" indent="0" algn="l" defTabSz="914446" rtl="0" eaLnBrk="1" fontAlgn="auto" latinLnBrk="0" hangingPunct="1">
                <a:lnSpc>
                  <a:spcPct val="100000"/>
                </a:lnSpc>
                <a:spcBef>
                  <a:spcPts val="37"/>
                </a:spcBef>
                <a:spcAft>
                  <a:spcPts val="0"/>
                </a:spcAft>
                <a:buClr>
                  <a:srgbClr val="000000"/>
                </a:buClr>
                <a:buSzTx/>
                <a:buFontTx/>
                <a:buNone/>
                <a:tabLst>
                  <a:tab pos="303429" algn="l"/>
                </a:tabLst>
                <a:defRPr/>
              </a:pPr>
              <a:r>
                <a:rPr kumimoji="0" sz="800" b="0" i="0" u="none" strike="noStrike" kern="0" cap="none" spc="-9"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DAY</a:t>
              </a:r>
              <a:r>
                <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800" b="0" i="0" u="none" strike="noStrike" kern="0" cap="none" spc="-19"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1</a:t>
              </a:r>
              <a:endPar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100" name="object 59">
              <a:extLst>
                <a:ext uri="{FF2B5EF4-FFF2-40B4-BE49-F238E27FC236}">
                  <a16:creationId xmlns:a16="http://schemas.microsoft.com/office/drawing/2014/main" id="{74D03EB3-3761-9B28-4661-4951580679E1}"/>
                </a:ext>
              </a:extLst>
            </p:cNvPr>
            <p:cNvSpPr txBox="1"/>
            <p:nvPr/>
          </p:nvSpPr>
          <p:spPr>
            <a:xfrm>
              <a:off x="7524590" y="2431226"/>
              <a:ext cx="1561965" cy="362497"/>
            </a:xfrm>
            <a:prstGeom prst="rect">
              <a:avLst/>
            </a:prstGeom>
          </p:spPr>
          <p:txBody>
            <a:bodyPr vert="horz" wrap="square" lIns="0" tIns="28791" rIns="0" bIns="0" rtlCol="0">
              <a:spAutoFit/>
            </a:bodyPr>
            <a:lstStyle/>
            <a:p>
              <a:pPr marL="13496" marR="0" lvl="0" indent="0" algn="l" defTabSz="914446" rtl="0" eaLnBrk="1" fontAlgn="auto" latinLnBrk="0" hangingPunct="1">
                <a:lnSpc>
                  <a:spcPct val="100000"/>
                </a:lnSpc>
                <a:spcBef>
                  <a:spcPts val="227"/>
                </a:spcBef>
                <a:spcAft>
                  <a:spcPts val="0"/>
                </a:spcAft>
                <a:buClr>
                  <a:srgbClr val="000000"/>
                </a:buClr>
                <a:buSzTx/>
                <a:buFontTx/>
                <a:buNone/>
                <a:tabLst/>
                <a:defRPr/>
              </a:pPr>
              <a:r>
                <a:rPr kumimoji="0" lang="en-US" sz="1000" b="0" i="0" u="none" strike="noStrike" kern="0" cap="none" spc="-39" normalizeH="0" baseline="0" noProof="0" err="1">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R</a:t>
              </a:r>
              <a:r>
                <a:rPr kumimoji="0" sz="1000" b="0" i="0" u="none" strike="noStrike" kern="0" cap="none" spc="-39" normalizeH="0" baseline="0" noProof="0" err="1">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elacorilant</a:t>
              </a:r>
              <a:r>
                <a:rPr kumimoji="0" sz="1000" b="0" i="0" u="none" strike="noStrike" kern="0" cap="none" spc="7"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000" b="0" i="0" u="none" strike="noStrike" kern="0" cap="none" spc="0"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(150</a:t>
              </a:r>
              <a:r>
                <a:rPr kumimoji="0" sz="1000" b="0" i="0" u="none" strike="noStrike" kern="0" cap="none" spc="-76"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000" b="0" i="0" u="none" strike="noStrike" kern="0" cap="none" spc="-23"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mg</a:t>
              </a:r>
              <a:r>
                <a:rPr kumimoji="0" lang="en-US" sz="1000" b="0" i="0" u="none" strike="noStrike" kern="0" cap="none" spc="-74"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PO</a:t>
              </a:r>
              <a:r>
                <a:rPr kumimoji="0" sz="1000" b="0" i="0" u="none" strike="noStrike" kern="0" cap="none" spc="-4"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endParaRPr kumimoji="0" sz="1000" b="0" i="0" u="none" strike="noStrike" kern="0" cap="none" spc="0"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a:p>
              <a:pPr marL="13496" marR="0" lvl="0" indent="0" algn="l" defTabSz="914446" rtl="0" eaLnBrk="1" fontAlgn="auto" latinLnBrk="0" hangingPunct="1">
                <a:lnSpc>
                  <a:spcPct val="100000"/>
                </a:lnSpc>
                <a:spcBef>
                  <a:spcPts val="193"/>
                </a:spcBef>
                <a:spcAft>
                  <a:spcPts val="0"/>
                </a:spcAft>
                <a:buClr>
                  <a:srgbClr val="000000"/>
                </a:buClr>
                <a:buSzTx/>
                <a:buFontTx/>
                <a:buNone/>
                <a:tabLst/>
                <a:defRPr/>
              </a:pPr>
              <a:r>
                <a:rPr kumimoji="0" lang="en-US" sz="1000" b="0" i="0" u="none" strike="noStrike" kern="0" cap="none" spc="-67"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N</a:t>
              </a:r>
              <a:r>
                <a:rPr kumimoji="0" sz="1000" b="0" i="0" u="none" strike="noStrike" kern="0" cap="none" spc="-67"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ab-</a:t>
              </a:r>
              <a:r>
                <a:rPr kumimoji="0" sz="1000" b="0" i="0" u="none" strike="noStrike" kern="0" cap="none" spc="-55"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paclitaxel</a:t>
              </a:r>
              <a:r>
                <a:rPr kumimoji="0" sz="1000" b="0" i="0" u="none" strike="noStrike" kern="0" cap="none" spc="-50"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000" b="0" i="0" u="none" strike="noStrike" kern="0" cap="none" spc="-7"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(80</a:t>
              </a:r>
              <a:r>
                <a:rPr kumimoji="0" sz="1000" b="0" i="0" u="none" strike="noStrike" kern="0" cap="none" spc="-87"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000" b="0" i="0" u="none" strike="noStrike" kern="0" cap="none" spc="0"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mg</a:t>
              </a:r>
              <a:r>
                <a:rPr kumimoji="0" lang="en-US" sz="1000" b="0" i="0" u="none" strike="noStrike" kern="0" cap="none" spc="0"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r>
                <a:rPr kumimoji="0" lang="en-US" sz="1000" b="0" i="0" u="none" strike="noStrike" kern="0" cap="none" spc="-11"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m</a:t>
              </a:r>
              <a:r>
                <a:rPr kumimoji="0" lang="en-US" sz="1000" b="0" i="0" u="none" strike="noStrike" kern="0" cap="none" spc="-16" normalizeH="0" baseline="32407"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2</a:t>
              </a:r>
              <a:r>
                <a:rPr kumimoji="0" lang="en-US" sz="1000" b="0" i="0" u="none" strike="noStrike" kern="0" cap="none" spc="18"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IV</a:t>
              </a:r>
              <a:r>
                <a:rPr kumimoji="0" lang="en-US" sz="1000" b="0" i="0" u="none" strike="noStrike" kern="0" cap="none" spc="-23"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endParaRPr kumimoji="0" sz="1000" b="0" i="0" u="none" strike="noStrike" kern="0" cap="none" spc="0"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grpSp>
          <p:nvGrpSpPr>
            <p:cNvPr id="101" name="object 60">
              <a:extLst>
                <a:ext uri="{FF2B5EF4-FFF2-40B4-BE49-F238E27FC236}">
                  <a16:creationId xmlns:a16="http://schemas.microsoft.com/office/drawing/2014/main" id="{608A42A9-2A83-0370-F780-AF686E73B5C1}"/>
                </a:ext>
              </a:extLst>
            </p:cNvPr>
            <p:cNvGrpSpPr/>
            <p:nvPr/>
          </p:nvGrpSpPr>
          <p:grpSpPr>
            <a:xfrm>
              <a:off x="4554477" y="4450954"/>
              <a:ext cx="2488808" cy="131582"/>
              <a:chOff x="5700102" y="10146252"/>
              <a:chExt cx="7026275" cy="371475"/>
            </a:xfrm>
          </p:grpSpPr>
          <p:sp>
            <p:nvSpPr>
              <p:cNvPr id="102" name="object 61">
                <a:extLst>
                  <a:ext uri="{FF2B5EF4-FFF2-40B4-BE49-F238E27FC236}">
                    <a16:creationId xmlns:a16="http://schemas.microsoft.com/office/drawing/2014/main" id="{13939ABF-51CA-8BEC-00DF-85DFCF37355B}"/>
                  </a:ext>
                </a:extLst>
              </p:cNvPr>
              <p:cNvSpPr/>
              <p:nvPr/>
            </p:nvSpPr>
            <p:spPr>
              <a:xfrm>
                <a:off x="7460554" y="1015419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03" name="object 62">
                <a:extLst>
                  <a:ext uri="{FF2B5EF4-FFF2-40B4-BE49-F238E27FC236}">
                    <a16:creationId xmlns:a16="http://schemas.microsoft.com/office/drawing/2014/main" id="{BE7C00CF-1B04-9617-3802-7F8F5ECEE478}"/>
                  </a:ext>
                </a:extLst>
              </p:cNvPr>
              <p:cNvSpPr/>
              <p:nvPr/>
            </p:nvSpPr>
            <p:spPr>
              <a:xfrm>
                <a:off x="9213064" y="1015419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04" name="object 63">
                <a:extLst>
                  <a:ext uri="{FF2B5EF4-FFF2-40B4-BE49-F238E27FC236}">
                    <a16:creationId xmlns:a16="http://schemas.microsoft.com/office/drawing/2014/main" id="{BE3DED2A-A6E1-5DAC-E1C9-B52A39291774}"/>
                  </a:ext>
                </a:extLst>
              </p:cNvPr>
              <p:cNvSpPr/>
              <p:nvPr/>
            </p:nvSpPr>
            <p:spPr>
              <a:xfrm>
                <a:off x="5708039" y="10362118"/>
                <a:ext cx="7010400" cy="0"/>
              </a:xfrm>
              <a:custGeom>
                <a:avLst/>
                <a:gdLst/>
                <a:ahLst/>
                <a:cxnLst/>
                <a:rect l="l" t="t" r="r" b="b"/>
                <a:pathLst>
                  <a:path w="7010400">
                    <a:moveTo>
                      <a:pt x="7010048" y="0"/>
                    </a:moveTo>
                    <a:lnTo>
                      <a:pt x="0" y="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05" name="object 64">
              <a:extLst>
                <a:ext uri="{FF2B5EF4-FFF2-40B4-BE49-F238E27FC236}">
                  <a16:creationId xmlns:a16="http://schemas.microsoft.com/office/drawing/2014/main" id="{5C7EBB08-E01E-D4B7-9A50-F24D57645FF0}"/>
                </a:ext>
              </a:extLst>
            </p:cNvPr>
            <p:cNvSpPr txBox="1"/>
            <p:nvPr/>
          </p:nvSpPr>
          <p:spPr>
            <a:xfrm>
              <a:off x="5186697" y="4572734"/>
              <a:ext cx="62754" cy="127880"/>
            </a:xfrm>
            <a:prstGeom prst="rect">
              <a:avLst/>
            </a:prstGeom>
          </p:spPr>
          <p:txBody>
            <a:bodyPr vert="horz" wrap="square" lIns="0" tIns="4723" rIns="0" bIns="0" rtlCol="0">
              <a:spAutoFit/>
            </a:bodyPr>
            <a:lstStyle/>
            <a:p>
              <a:pPr marL="4498" marR="0" lvl="0" indent="0" algn="l" defTabSz="914446" rtl="0" eaLnBrk="1" fontAlgn="auto" latinLnBrk="0" hangingPunct="1">
                <a:lnSpc>
                  <a:spcPct val="100000"/>
                </a:lnSpc>
                <a:spcBef>
                  <a:spcPts val="37"/>
                </a:spcBef>
                <a:spcAft>
                  <a:spcPts val="0"/>
                </a:spcAft>
                <a:buClr>
                  <a:srgbClr val="000000"/>
                </a:buClr>
                <a:buSzTx/>
                <a:buFontTx/>
                <a:buNone/>
                <a:tabLst/>
                <a:defRPr/>
              </a:pPr>
              <a:r>
                <a:rPr kumimoji="0" sz="800" b="0" i="0" u="none" strike="noStrike" kern="0" cap="none" spc="-19"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8</a:t>
              </a:r>
              <a:endPar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106" name="object 65">
              <a:extLst>
                <a:ext uri="{FF2B5EF4-FFF2-40B4-BE49-F238E27FC236}">
                  <a16:creationId xmlns:a16="http://schemas.microsoft.com/office/drawing/2014/main" id="{DF3F9688-BA6C-EA9F-7029-CCEF877D214A}"/>
                </a:ext>
              </a:extLst>
            </p:cNvPr>
            <p:cNvSpPr txBox="1"/>
            <p:nvPr/>
          </p:nvSpPr>
          <p:spPr>
            <a:xfrm>
              <a:off x="5805865" y="4572734"/>
              <a:ext cx="116512" cy="127880"/>
            </a:xfrm>
            <a:prstGeom prst="rect">
              <a:avLst/>
            </a:prstGeom>
          </p:spPr>
          <p:txBody>
            <a:bodyPr vert="horz" wrap="square" lIns="0" tIns="4723" rIns="0" bIns="0" rtlCol="0">
              <a:spAutoFit/>
            </a:bodyPr>
            <a:lstStyle/>
            <a:p>
              <a:pPr marL="4498" marR="0" lvl="0" indent="0" algn="l" defTabSz="914446" rtl="0" eaLnBrk="1" fontAlgn="auto" latinLnBrk="0" hangingPunct="1">
                <a:lnSpc>
                  <a:spcPct val="100000"/>
                </a:lnSpc>
                <a:spcBef>
                  <a:spcPts val="37"/>
                </a:spcBef>
                <a:spcAft>
                  <a:spcPts val="0"/>
                </a:spcAft>
                <a:buClr>
                  <a:srgbClr val="000000"/>
                </a:buClr>
                <a:buSzTx/>
                <a:buFontTx/>
                <a:buNone/>
                <a:tabLst/>
                <a:defRPr/>
              </a:pPr>
              <a:r>
                <a:rPr kumimoji="0" sz="800" b="0" i="0" u="none" strike="noStrike" kern="0" cap="none" spc="-28"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15</a:t>
              </a:r>
              <a:endPar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107" name="object 66">
              <a:extLst>
                <a:ext uri="{FF2B5EF4-FFF2-40B4-BE49-F238E27FC236}">
                  <a16:creationId xmlns:a16="http://schemas.microsoft.com/office/drawing/2014/main" id="{825283B9-1F3E-B5EE-452F-014211769B97}"/>
                </a:ext>
              </a:extLst>
            </p:cNvPr>
            <p:cNvSpPr txBox="1"/>
            <p:nvPr/>
          </p:nvSpPr>
          <p:spPr>
            <a:xfrm>
              <a:off x="4278941" y="4572734"/>
              <a:ext cx="351560" cy="127880"/>
            </a:xfrm>
            <a:prstGeom prst="rect">
              <a:avLst/>
            </a:prstGeom>
          </p:spPr>
          <p:txBody>
            <a:bodyPr vert="horz" wrap="square" lIns="0" tIns="4723" rIns="0" bIns="0" rtlCol="0">
              <a:spAutoFit/>
            </a:bodyPr>
            <a:lstStyle/>
            <a:p>
              <a:pPr marL="4498" marR="0" lvl="0" indent="0" algn="l" defTabSz="914446" rtl="0" eaLnBrk="1" fontAlgn="auto" latinLnBrk="0" hangingPunct="1">
                <a:lnSpc>
                  <a:spcPct val="100000"/>
                </a:lnSpc>
                <a:spcBef>
                  <a:spcPts val="37"/>
                </a:spcBef>
                <a:spcAft>
                  <a:spcPts val="0"/>
                </a:spcAft>
                <a:buClr>
                  <a:srgbClr val="000000"/>
                </a:buClr>
                <a:buSzTx/>
                <a:buFontTx/>
                <a:buNone/>
                <a:tabLst>
                  <a:tab pos="293082" algn="l"/>
                </a:tabLst>
                <a:defRPr/>
              </a:pPr>
              <a:r>
                <a:rPr kumimoji="0" sz="800" b="0" i="0" u="none" strike="noStrike" kern="0" cap="none" spc="-9"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DAY</a:t>
              </a:r>
              <a:r>
                <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800" b="0" i="0" u="none" strike="noStrike" kern="0" cap="none" spc="-18"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1</a:t>
              </a:r>
              <a:endPar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108" name="object 67">
              <a:extLst>
                <a:ext uri="{FF2B5EF4-FFF2-40B4-BE49-F238E27FC236}">
                  <a16:creationId xmlns:a16="http://schemas.microsoft.com/office/drawing/2014/main" id="{D1C6DADD-269D-B938-4FD4-6B4D9D326F1B}"/>
                </a:ext>
              </a:extLst>
            </p:cNvPr>
            <p:cNvSpPr txBox="1"/>
            <p:nvPr/>
          </p:nvSpPr>
          <p:spPr>
            <a:xfrm>
              <a:off x="6926732" y="4572734"/>
              <a:ext cx="116512" cy="127880"/>
            </a:xfrm>
            <a:prstGeom prst="rect">
              <a:avLst/>
            </a:prstGeom>
          </p:spPr>
          <p:txBody>
            <a:bodyPr vert="horz" wrap="square" lIns="0" tIns="4723" rIns="0" bIns="0" rtlCol="0">
              <a:spAutoFit/>
            </a:bodyPr>
            <a:lstStyle/>
            <a:p>
              <a:pPr marL="4498" marR="0" lvl="0" indent="0" algn="l" defTabSz="914446" rtl="0" eaLnBrk="1" fontAlgn="auto" latinLnBrk="0" hangingPunct="1">
                <a:lnSpc>
                  <a:spcPct val="100000"/>
                </a:lnSpc>
                <a:spcBef>
                  <a:spcPts val="37"/>
                </a:spcBef>
                <a:spcAft>
                  <a:spcPts val="0"/>
                </a:spcAft>
                <a:buClr>
                  <a:srgbClr val="000000"/>
                </a:buClr>
                <a:buSzTx/>
                <a:buFontTx/>
                <a:buNone/>
                <a:tabLst/>
                <a:defRPr/>
              </a:pPr>
              <a:r>
                <a:rPr kumimoji="0" sz="800" b="0" i="0" u="none" strike="noStrike" kern="0" cap="none" spc="-28"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28</a:t>
              </a:r>
              <a:endParaRPr kumimoji="0" sz="8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109" name="object 68">
              <a:extLst>
                <a:ext uri="{FF2B5EF4-FFF2-40B4-BE49-F238E27FC236}">
                  <a16:creationId xmlns:a16="http://schemas.microsoft.com/office/drawing/2014/main" id="{E57B6C45-8F85-067A-47FE-EE84D8C03E6C}"/>
                </a:ext>
              </a:extLst>
            </p:cNvPr>
            <p:cNvSpPr/>
            <p:nvPr/>
          </p:nvSpPr>
          <p:spPr>
            <a:xfrm>
              <a:off x="4580679" y="4414800"/>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10" name="object 69">
              <a:extLst>
                <a:ext uri="{FF2B5EF4-FFF2-40B4-BE49-F238E27FC236}">
                  <a16:creationId xmlns:a16="http://schemas.microsoft.com/office/drawing/2014/main" id="{C2A6123F-8813-C22C-3AE4-F08767B75DAA}"/>
                </a:ext>
              </a:extLst>
            </p:cNvPr>
            <p:cNvSpPr/>
            <p:nvPr/>
          </p:nvSpPr>
          <p:spPr>
            <a:xfrm>
              <a:off x="5205862" y="4414800"/>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11" name="object 70">
              <a:extLst>
                <a:ext uri="{FF2B5EF4-FFF2-40B4-BE49-F238E27FC236}">
                  <a16:creationId xmlns:a16="http://schemas.microsoft.com/office/drawing/2014/main" id="{903FFF76-9EC2-0BDD-4451-C403065C3179}"/>
                </a:ext>
              </a:extLst>
            </p:cNvPr>
            <p:cNvSpPr/>
            <p:nvPr/>
          </p:nvSpPr>
          <p:spPr>
            <a:xfrm>
              <a:off x="5827597" y="4414800"/>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112" name="object 71">
              <a:extLst>
                <a:ext uri="{FF2B5EF4-FFF2-40B4-BE49-F238E27FC236}">
                  <a16:creationId xmlns:a16="http://schemas.microsoft.com/office/drawing/2014/main" id="{C46EC4D4-DCB2-9710-970B-748C4BED1D11}"/>
                </a:ext>
              </a:extLst>
            </p:cNvPr>
            <p:cNvGrpSpPr/>
            <p:nvPr/>
          </p:nvGrpSpPr>
          <p:grpSpPr>
            <a:xfrm>
              <a:off x="4555546" y="4451144"/>
              <a:ext cx="2487684" cy="139454"/>
              <a:chOff x="5703121" y="10146790"/>
              <a:chExt cx="7023100" cy="393700"/>
            </a:xfrm>
          </p:grpSpPr>
          <p:sp>
            <p:nvSpPr>
              <p:cNvPr id="113" name="object 72">
                <a:extLst>
                  <a:ext uri="{FF2B5EF4-FFF2-40B4-BE49-F238E27FC236}">
                    <a16:creationId xmlns:a16="http://schemas.microsoft.com/office/drawing/2014/main" id="{A60DE457-C2BA-36AD-4B10-3635765765B4}"/>
                  </a:ext>
                </a:extLst>
              </p:cNvPr>
              <p:cNvSpPr/>
              <p:nvPr/>
            </p:nvSpPr>
            <p:spPr>
              <a:xfrm>
                <a:off x="5710877" y="1014679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14" name="object 73">
                <a:extLst>
                  <a:ext uri="{FF2B5EF4-FFF2-40B4-BE49-F238E27FC236}">
                    <a16:creationId xmlns:a16="http://schemas.microsoft.com/office/drawing/2014/main" id="{9C64DCE9-0CC5-9D0A-2F68-A30558C59FD8}"/>
                  </a:ext>
                </a:extLst>
              </p:cNvPr>
              <p:cNvSpPr/>
              <p:nvPr/>
            </p:nvSpPr>
            <p:spPr>
              <a:xfrm>
                <a:off x="12718088" y="10184327"/>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15" name="object 74">
              <a:extLst>
                <a:ext uri="{FF2B5EF4-FFF2-40B4-BE49-F238E27FC236}">
                  <a16:creationId xmlns:a16="http://schemas.microsoft.com/office/drawing/2014/main" id="{198E746C-81F1-DA46-55FB-9DD8E92928F1}"/>
                </a:ext>
              </a:extLst>
            </p:cNvPr>
            <p:cNvSpPr txBox="1"/>
            <p:nvPr/>
          </p:nvSpPr>
          <p:spPr>
            <a:xfrm>
              <a:off x="7524590" y="4368209"/>
              <a:ext cx="1622926" cy="159793"/>
            </a:xfrm>
            <a:prstGeom prst="rect">
              <a:avLst/>
            </a:prstGeom>
          </p:spPr>
          <p:txBody>
            <a:bodyPr vert="horz" wrap="square" lIns="0" tIns="5848" rIns="0" bIns="0" rtlCol="0">
              <a:spAutoFit/>
            </a:bodyPr>
            <a:lstStyle/>
            <a:p>
              <a:pPr marL="13496" marR="0" lvl="0" indent="0" algn="l" defTabSz="914446" rtl="0" eaLnBrk="1" fontAlgn="auto" latinLnBrk="0" hangingPunct="1">
                <a:lnSpc>
                  <a:spcPct val="100000"/>
                </a:lnSpc>
                <a:spcBef>
                  <a:spcPts val="46"/>
                </a:spcBef>
                <a:spcAft>
                  <a:spcPts val="0"/>
                </a:spcAft>
                <a:buClr>
                  <a:srgbClr val="000000"/>
                </a:buClr>
                <a:buSzTx/>
                <a:buFontTx/>
                <a:buNone/>
                <a:tabLst/>
                <a:defRPr/>
              </a:pPr>
              <a:r>
                <a:rPr kumimoji="0" lang="en-US" sz="1000" b="0" i="0" u="none" strike="noStrike" kern="0" cap="none" spc="-67"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N</a:t>
              </a:r>
              <a:r>
                <a:rPr kumimoji="0" sz="1000" b="0" i="0" u="none" strike="noStrike" kern="0" cap="none" spc="-67"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ab-</a:t>
              </a:r>
              <a:r>
                <a:rPr kumimoji="0" sz="1000" b="0" i="0" u="none" strike="noStrike" kern="0" cap="none" spc="-55"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paclitaxel</a:t>
              </a:r>
              <a:r>
                <a:rPr kumimoji="0" sz="1000" b="0" i="0" u="none" strike="noStrike" kern="0" cap="none" spc="-43"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000" b="0" i="0" u="none" strike="noStrike" kern="0" cap="none" spc="0"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(100</a:t>
              </a:r>
              <a:r>
                <a:rPr kumimoji="0" sz="1000" b="0" i="0" u="none" strike="noStrike" kern="0" cap="none" spc="-83"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000" b="0" i="0" u="none" strike="noStrike" kern="0" cap="none" spc="-11"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mg/m</a:t>
              </a:r>
              <a:r>
                <a:rPr kumimoji="0" sz="1000" b="0" i="0" u="none" strike="noStrike" kern="0" cap="none" spc="-16" normalizeH="0" baseline="32407"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2</a:t>
              </a:r>
              <a:r>
                <a:rPr kumimoji="0" sz="1000" b="0" i="0" u="none" strike="noStrike" kern="0" cap="none" spc="18"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lang="en-US" sz="1000" b="0" i="0" u="none" strike="noStrike" kern="0" cap="none" spc="18"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IV</a:t>
              </a:r>
              <a:r>
                <a:rPr kumimoji="0" sz="1000" b="0" i="0" u="none" strike="noStrike" kern="0" cap="none" spc="-25"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endParaRPr kumimoji="0" sz="1000" b="0" i="0" u="none" strike="noStrike" kern="0" cap="none" spc="0"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grpSp>
          <p:nvGrpSpPr>
            <p:cNvPr id="116" name="object 75">
              <a:extLst>
                <a:ext uri="{FF2B5EF4-FFF2-40B4-BE49-F238E27FC236}">
                  <a16:creationId xmlns:a16="http://schemas.microsoft.com/office/drawing/2014/main" id="{E69741FD-949D-0EE5-C8FA-6FE4224270DF}"/>
                </a:ext>
              </a:extLst>
            </p:cNvPr>
            <p:cNvGrpSpPr/>
            <p:nvPr/>
          </p:nvGrpSpPr>
          <p:grpSpPr>
            <a:xfrm>
              <a:off x="3169070" y="3009398"/>
              <a:ext cx="5783302" cy="1223374"/>
              <a:chOff x="1788892" y="6076526"/>
              <a:chExt cx="16327119" cy="3453765"/>
            </a:xfrm>
          </p:grpSpPr>
          <p:pic>
            <p:nvPicPr>
              <p:cNvPr id="117" name="object 76">
                <a:extLst>
                  <a:ext uri="{FF2B5EF4-FFF2-40B4-BE49-F238E27FC236}">
                    <a16:creationId xmlns:a16="http://schemas.microsoft.com/office/drawing/2014/main" id="{E21F528A-0A06-7062-D541-5713203D884A}"/>
                  </a:ext>
                </a:extLst>
              </p:cNvPr>
              <p:cNvPicPr/>
              <p:nvPr/>
            </p:nvPicPr>
            <p:blipFill>
              <a:blip r:embed="rId7" cstate="print"/>
              <a:stretch>
                <a:fillRect/>
              </a:stretch>
            </p:blipFill>
            <p:spPr>
              <a:xfrm>
                <a:off x="1788892" y="6076526"/>
                <a:ext cx="16326514" cy="3453685"/>
              </a:xfrm>
              <a:prstGeom prst="rect">
                <a:avLst/>
              </a:prstGeom>
            </p:spPr>
          </p:pic>
          <p:sp>
            <p:nvSpPr>
              <p:cNvPr id="118" name="object 77">
                <a:extLst>
                  <a:ext uri="{FF2B5EF4-FFF2-40B4-BE49-F238E27FC236}">
                    <a16:creationId xmlns:a16="http://schemas.microsoft.com/office/drawing/2014/main" id="{8D1C18D6-DCD5-AD7F-3B48-B10963A6F76D}"/>
                  </a:ext>
                </a:extLst>
              </p:cNvPr>
              <p:cNvSpPr/>
              <p:nvPr/>
            </p:nvSpPr>
            <p:spPr>
              <a:xfrm>
                <a:off x="4183298" y="7802958"/>
                <a:ext cx="11003280" cy="1601470"/>
              </a:xfrm>
              <a:custGeom>
                <a:avLst/>
                <a:gdLst/>
                <a:ahLst/>
                <a:cxnLst/>
                <a:rect l="l" t="t" r="r" b="b"/>
                <a:pathLst>
                  <a:path w="11003280" h="1601470">
                    <a:moveTo>
                      <a:pt x="11002992" y="0"/>
                    </a:moveTo>
                    <a:lnTo>
                      <a:pt x="10358234" y="0"/>
                    </a:lnTo>
                    <a:lnTo>
                      <a:pt x="9249866" y="1073723"/>
                    </a:lnTo>
                    <a:lnTo>
                      <a:pt x="9216858" y="1098537"/>
                    </a:lnTo>
                    <a:lnTo>
                      <a:pt x="9176133" y="1119971"/>
                    </a:lnTo>
                    <a:lnTo>
                      <a:pt x="9129936" y="1137866"/>
                    </a:lnTo>
                    <a:lnTo>
                      <a:pt x="9080510" y="1152063"/>
                    </a:lnTo>
                    <a:lnTo>
                      <a:pt x="9030100" y="1162400"/>
                    </a:lnTo>
                    <a:lnTo>
                      <a:pt x="8980950" y="1168720"/>
                    </a:lnTo>
                    <a:lnTo>
                      <a:pt x="8935305" y="1170862"/>
                    </a:lnTo>
                    <a:lnTo>
                      <a:pt x="2099218" y="1170862"/>
                    </a:lnTo>
                    <a:lnTo>
                      <a:pt x="2052877" y="1168720"/>
                    </a:lnTo>
                    <a:lnTo>
                      <a:pt x="2002978" y="1162400"/>
                    </a:lnTo>
                    <a:lnTo>
                      <a:pt x="1951799" y="1152063"/>
                    </a:lnTo>
                    <a:lnTo>
                      <a:pt x="1901619" y="1137866"/>
                    </a:lnTo>
                    <a:lnTo>
                      <a:pt x="1854717" y="1119971"/>
                    </a:lnTo>
                    <a:lnTo>
                      <a:pt x="1813371" y="1098537"/>
                    </a:lnTo>
                    <a:lnTo>
                      <a:pt x="1779859" y="1073723"/>
                    </a:lnTo>
                    <a:lnTo>
                      <a:pt x="654598" y="0"/>
                    </a:lnTo>
                    <a:lnTo>
                      <a:pt x="0" y="0"/>
                    </a:lnTo>
                    <a:lnTo>
                      <a:pt x="1476301" y="1492414"/>
                    </a:lnTo>
                    <a:lnTo>
                      <a:pt x="1510696" y="1520156"/>
                    </a:lnTo>
                    <a:lnTo>
                      <a:pt x="1548687" y="1544116"/>
                    </a:lnTo>
                    <a:lnTo>
                      <a:pt x="1589788" y="1564116"/>
                    </a:lnTo>
                    <a:lnTo>
                      <a:pt x="1633513" y="1579979"/>
                    </a:lnTo>
                    <a:lnTo>
                      <a:pt x="1679377" y="1591528"/>
                    </a:lnTo>
                    <a:lnTo>
                      <a:pt x="1726892" y="1598587"/>
                    </a:lnTo>
                    <a:lnTo>
                      <a:pt x="1775572" y="1600980"/>
                    </a:lnTo>
                    <a:lnTo>
                      <a:pt x="9254096" y="1600980"/>
                    </a:lnTo>
                    <a:lnTo>
                      <a:pt x="9309936" y="1597730"/>
                    </a:lnTo>
                    <a:lnTo>
                      <a:pt x="9364105" y="1588168"/>
                    </a:lnTo>
                    <a:lnTo>
                      <a:pt x="9415844" y="1572575"/>
                    </a:lnTo>
                    <a:lnTo>
                      <a:pt x="9464392" y="1551231"/>
                    </a:lnTo>
                    <a:lnTo>
                      <a:pt x="9508986" y="1524417"/>
                    </a:lnTo>
                    <a:lnTo>
                      <a:pt x="9548868" y="1492414"/>
                    </a:lnTo>
                    <a:lnTo>
                      <a:pt x="11002992" y="0"/>
                    </a:lnTo>
                    <a:close/>
                  </a:path>
                </a:pathLst>
              </a:custGeom>
              <a:solidFill>
                <a:srgbClr val="8C317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19" name="object 78">
                <a:extLst>
                  <a:ext uri="{FF2B5EF4-FFF2-40B4-BE49-F238E27FC236}">
                    <a16:creationId xmlns:a16="http://schemas.microsoft.com/office/drawing/2014/main" id="{8E52BCE4-BBE4-1880-2F5E-0D4F8F5F75BD}"/>
                  </a:ext>
                </a:extLst>
              </p:cNvPr>
              <p:cNvSpPr/>
              <p:nvPr/>
            </p:nvSpPr>
            <p:spPr>
              <a:xfrm>
                <a:off x="4183298" y="6201983"/>
                <a:ext cx="11003280" cy="1601470"/>
              </a:xfrm>
              <a:custGeom>
                <a:avLst/>
                <a:gdLst/>
                <a:ahLst/>
                <a:cxnLst/>
                <a:rect l="l" t="t" r="r" b="b"/>
                <a:pathLst>
                  <a:path w="11003280" h="1601470">
                    <a:moveTo>
                      <a:pt x="9374410" y="0"/>
                    </a:moveTo>
                    <a:lnTo>
                      <a:pt x="1653417" y="0"/>
                    </a:lnTo>
                    <a:lnTo>
                      <a:pt x="1599541" y="3248"/>
                    </a:lnTo>
                    <a:lnTo>
                      <a:pt x="1547276" y="12808"/>
                    </a:lnTo>
                    <a:lnTo>
                      <a:pt x="1497356" y="28399"/>
                    </a:lnTo>
                    <a:lnTo>
                      <a:pt x="1450514" y="49740"/>
                    </a:lnTo>
                    <a:lnTo>
                      <a:pt x="1407486" y="76553"/>
                    </a:lnTo>
                    <a:lnTo>
                      <a:pt x="1369007" y="108555"/>
                    </a:lnTo>
                    <a:lnTo>
                      <a:pt x="0" y="1600980"/>
                    </a:lnTo>
                    <a:lnTo>
                      <a:pt x="654598" y="1600980"/>
                    </a:lnTo>
                    <a:lnTo>
                      <a:pt x="1654885" y="527256"/>
                    </a:lnTo>
                    <a:lnTo>
                      <a:pt x="1686876" y="502439"/>
                    </a:lnTo>
                    <a:lnTo>
                      <a:pt x="1726542" y="481002"/>
                    </a:lnTo>
                    <a:lnTo>
                      <a:pt x="1771624" y="463106"/>
                    </a:lnTo>
                    <a:lnTo>
                      <a:pt x="1819868" y="448910"/>
                    </a:lnTo>
                    <a:lnTo>
                      <a:pt x="1869015" y="438573"/>
                    </a:lnTo>
                    <a:lnTo>
                      <a:pt x="1916808" y="432254"/>
                    </a:lnTo>
                    <a:lnTo>
                      <a:pt x="1960992" y="430112"/>
                    </a:lnTo>
                    <a:lnTo>
                      <a:pt x="9071458" y="430112"/>
                    </a:lnTo>
                    <a:lnTo>
                      <a:pt x="9114978" y="432254"/>
                    </a:lnTo>
                    <a:lnTo>
                      <a:pt x="9162054" y="438573"/>
                    </a:lnTo>
                    <a:lnTo>
                      <a:pt x="9210462" y="448910"/>
                    </a:lnTo>
                    <a:lnTo>
                      <a:pt x="9257981" y="463106"/>
                    </a:lnTo>
                    <a:lnTo>
                      <a:pt x="9302388" y="481002"/>
                    </a:lnTo>
                    <a:lnTo>
                      <a:pt x="9341459" y="502439"/>
                    </a:lnTo>
                    <a:lnTo>
                      <a:pt x="9372973" y="527256"/>
                    </a:lnTo>
                    <a:lnTo>
                      <a:pt x="10358234" y="1600980"/>
                    </a:lnTo>
                    <a:lnTo>
                      <a:pt x="11002992" y="1600980"/>
                    </a:lnTo>
                    <a:lnTo>
                      <a:pt x="9654549" y="108555"/>
                    </a:lnTo>
                    <a:lnTo>
                      <a:pt x="9616648" y="76553"/>
                    </a:lnTo>
                    <a:lnTo>
                      <a:pt x="9574268" y="49740"/>
                    </a:lnTo>
                    <a:lnTo>
                      <a:pt x="9528130" y="28399"/>
                    </a:lnTo>
                    <a:lnTo>
                      <a:pt x="9478960" y="12808"/>
                    </a:lnTo>
                    <a:lnTo>
                      <a:pt x="9427479" y="3248"/>
                    </a:lnTo>
                    <a:lnTo>
                      <a:pt x="9374410" y="0"/>
                    </a:lnTo>
                    <a:close/>
                  </a:path>
                </a:pathLst>
              </a:custGeom>
              <a:solidFill>
                <a:srgbClr val="156168"/>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20" name="object 79">
                <a:extLst>
                  <a:ext uri="{FF2B5EF4-FFF2-40B4-BE49-F238E27FC236}">
                    <a16:creationId xmlns:a16="http://schemas.microsoft.com/office/drawing/2014/main" id="{5FAC2A27-6314-FCCC-11EA-0FA22616725B}"/>
                  </a:ext>
                </a:extLst>
              </p:cNvPr>
              <p:cNvSpPr/>
              <p:nvPr/>
            </p:nvSpPr>
            <p:spPr>
              <a:xfrm>
                <a:off x="1914232" y="7415216"/>
                <a:ext cx="16099790" cy="789940"/>
              </a:xfrm>
              <a:custGeom>
                <a:avLst/>
                <a:gdLst/>
                <a:ahLst/>
                <a:cxnLst/>
                <a:rect l="l" t="t" r="r" b="b"/>
                <a:pathLst>
                  <a:path w="16099790" h="789940">
                    <a:moveTo>
                      <a:pt x="2923654" y="387743"/>
                    </a:moveTo>
                    <a:lnTo>
                      <a:pt x="2471242" y="143840"/>
                    </a:lnTo>
                    <a:lnTo>
                      <a:pt x="0" y="143840"/>
                    </a:lnTo>
                    <a:lnTo>
                      <a:pt x="0" y="617588"/>
                    </a:lnTo>
                    <a:lnTo>
                      <a:pt x="2474506" y="617588"/>
                    </a:lnTo>
                    <a:lnTo>
                      <a:pt x="2923654" y="387743"/>
                    </a:lnTo>
                    <a:close/>
                  </a:path>
                  <a:path w="16099790" h="789940">
                    <a:moveTo>
                      <a:pt x="16099193" y="394779"/>
                    </a:moveTo>
                    <a:lnTo>
                      <a:pt x="15569299" y="0"/>
                    </a:lnTo>
                    <a:lnTo>
                      <a:pt x="15569299" y="157911"/>
                    </a:lnTo>
                    <a:lnTo>
                      <a:pt x="13084391" y="157899"/>
                    </a:lnTo>
                    <a:lnTo>
                      <a:pt x="12627293" y="387743"/>
                    </a:lnTo>
                    <a:lnTo>
                      <a:pt x="13054140" y="631647"/>
                    </a:lnTo>
                    <a:lnTo>
                      <a:pt x="15569299" y="631647"/>
                    </a:lnTo>
                    <a:lnTo>
                      <a:pt x="15569299" y="789571"/>
                    </a:lnTo>
                    <a:lnTo>
                      <a:pt x="16099193" y="394779"/>
                    </a:lnTo>
                    <a:close/>
                  </a:path>
                </a:pathLst>
              </a:custGeom>
              <a:solidFill>
                <a:srgbClr val="BFBEBF"/>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21" name="object 80">
              <a:extLst>
                <a:ext uri="{FF2B5EF4-FFF2-40B4-BE49-F238E27FC236}">
                  <a16:creationId xmlns:a16="http://schemas.microsoft.com/office/drawing/2014/main" id="{8AA96388-D029-D2CA-2F63-8EFC8F3081C1}"/>
                </a:ext>
              </a:extLst>
            </p:cNvPr>
            <p:cNvSpPr txBox="1"/>
            <p:nvPr/>
          </p:nvSpPr>
          <p:spPr>
            <a:xfrm>
              <a:off x="4383767" y="3241964"/>
              <a:ext cx="2641983" cy="754790"/>
            </a:xfrm>
            <a:prstGeom prst="rect">
              <a:avLst/>
            </a:prstGeom>
          </p:spPr>
          <p:txBody>
            <a:bodyPr vert="horz" wrap="square" lIns="0" tIns="15970" rIns="0" bIns="0" rtlCol="0">
              <a:spAutoFit/>
            </a:bodyPr>
            <a:lstStyle/>
            <a:p>
              <a:pPr marL="490794" marR="0" lvl="0" indent="0" algn="ctr" defTabSz="914446" rtl="0" eaLnBrk="1" fontAlgn="auto" latinLnBrk="0" hangingPunct="1">
                <a:lnSpc>
                  <a:spcPct val="100000"/>
                </a:lnSpc>
                <a:spcBef>
                  <a:spcPts val="126"/>
                </a:spcBef>
                <a:spcAft>
                  <a:spcPts val="0"/>
                </a:spcAft>
                <a:buClr>
                  <a:srgbClr val="000000"/>
                </a:buClr>
                <a:buSzTx/>
                <a:buFontTx/>
                <a:buNone/>
                <a:tabLst/>
                <a:defRPr/>
              </a:pPr>
              <a:r>
                <a:rPr kumimoji="0" lang="en-US" sz="1275" b="0" i="0" u="none" strike="noStrike" kern="0" cap="none" spc="-23" normalizeH="0" baseline="0" noProof="0" err="1">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R</a:t>
              </a:r>
              <a:r>
                <a:rPr kumimoji="0" sz="1275" b="0" i="0" u="none" strike="noStrike" kern="0" cap="none" spc="-23" normalizeH="0" baseline="0" noProof="0" err="1">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elacorilant</a:t>
              </a:r>
              <a:r>
                <a:rPr kumimoji="0" sz="1275" b="0" i="0" u="none" strike="noStrike" kern="0" cap="none" spc="-80"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275" b="0" i="0" u="none" strike="noStrike" kern="0" cap="none" spc="-305"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r>
                <a:rPr kumimoji="0" sz="1275" b="0" i="0" u="none" strike="noStrike" kern="0" cap="none" spc="-99"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lang="en-US" sz="1275" b="0" i="0" u="none" strike="noStrike" kern="0" cap="none" spc="-99"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lang="en-US" sz="1275" b="0" i="0" u="none" strike="noStrike" kern="0" cap="none" spc="-62"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N</a:t>
              </a:r>
              <a:r>
                <a:rPr kumimoji="0" sz="1275" b="0" i="0" u="none" strike="noStrike" kern="0" cap="none" spc="-62"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ab-</a:t>
              </a:r>
              <a:r>
                <a:rPr kumimoji="0" sz="1275" b="0" i="0" u="none" strike="noStrike" kern="0" cap="none" spc="-39"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paclitaxel</a:t>
              </a:r>
              <a:endParaRPr kumimoji="0" sz="1275" b="0" i="0" u="none" strike="noStrike" kern="0" cap="none" spc="0"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a:p>
              <a:pPr marL="3175" marR="1938657" lvl="0" indent="-3175" algn="ctr" defTabSz="914446" rtl="0" eaLnBrk="1" fontAlgn="auto" latinLnBrk="0" hangingPunct="1">
                <a:lnSpc>
                  <a:spcPts val="808"/>
                </a:lnSpc>
                <a:spcBef>
                  <a:spcPts val="214"/>
                </a:spcBef>
                <a:spcAft>
                  <a:spcPts val="0"/>
                </a:spcAft>
                <a:buClr>
                  <a:srgbClr val="000000"/>
                </a:buClr>
                <a:buSzTx/>
                <a:buFontTx/>
                <a:buNone/>
                <a:tabLst/>
                <a:defRPr/>
              </a:pPr>
              <a:r>
                <a:rPr kumimoji="0" sz="797" b="0" i="0" u="none" strike="noStrike" kern="0" cap="none" spc="-43"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Open-</a:t>
              </a:r>
              <a:r>
                <a:rPr kumimoji="0" sz="797" b="0" i="0" u="none" strike="noStrike" kern="0" cap="none" spc="-4"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label </a:t>
              </a:r>
              <a:r>
                <a:rPr kumimoji="0" lang="en-US" sz="797" b="0" i="0" u="none" strike="noStrike" kern="0" cap="none" spc="-46"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r</a:t>
              </a:r>
              <a:r>
                <a:rPr kumimoji="0" sz="797" b="0" i="0" u="none" strike="noStrike" kern="0" cap="none" spc="-46"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andomization </a:t>
              </a:r>
              <a:r>
                <a:rPr kumimoji="0" sz="797" b="0" i="0" u="none" strike="noStrike" kern="0" cap="none" spc="-9"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1:1</a:t>
              </a:r>
              <a:endParaRPr kumimoji="0" sz="797"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a:p>
              <a:pPr marL="474149" marR="0" lvl="0" indent="0" algn="ctr" defTabSz="914446" rtl="0" eaLnBrk="1" fontAlgn="auto" latinLnBrk="0" hangingPunct="1">
                <a:lnSpc>
                  <a:spcPct val="100000"/>
                </a:lnSpc>
                <a:spcBef>
                  <a:spcPts val="64"/>
                </a:spcBef>
                <a:spcAft>
                  <a:spcPts val="0"/>
                </a:spcAft>
                <a:buClr>
                  <a:srgbClr val="000000"/>
                </a:buClr>
                <a:buSzTx/>
                <a:buFontTx/>
                <a:buNone/>
                <a:tabLst/>
                <a:defRPr/>
              </a:pPr>
              <a:r>
                <a:rPr kumimoji="0" lang="en-US" sz="1275" b="0" i="0" u="none" strike="noStrike" kern="0" cap="none" spc="-62"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N</a:t>
              </a:r>
              <a:r>
                <a:rPr kumimoji="0" sz="1275" b="0" i="0" u="none" strike="noStrike" kern="0" cap="none" spc="-62"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ab-</a:t>
              </a:r>
              <a:r>
                <a:rPr kumimoji="0" sz="1275" b="0" i="0" u="none" strike="noStrike" kern="0" cap="none" spc="-12"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paclitaxel</a:t>
              </a:r>
              <a:endParaRPr kumimoji="0" sz="1275" b="0" i="0" u="none" strike="noStrike" kern="0" cap="none" spc="0" normalizeH="0" baseline="0" noProof="0">
                <a:ln>
                  <a:noFill/>
                </a:ln>
                <a:solidFill>
                  <a:srgbClr val="8C317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122" name="object 81">
              <a:extLst>
                <a:ext uri="{FF2B5EF4-FFF2-40B4-BE49-F238E27FC236}">
                  <a16:creationId xmlns:a16="http://schemas.microsoft.com/office/drawing/2014/main" id="{26AB4C67-8660-F987-B6F8-D3151AE73F70}"/>
                </a:ext>
              </a:extLst>
            </p:cNvPr>
            <p:cNvSpPr txBox="1"/>
            <p:nvPr/>
          </p:nvSpPr>
          <p:spPr>
            <a:xfrm>
              <a:off x="3360000" y="3497374"/>
              <a:ext cx="619897" cy="361575"/>
            </a:xfrm>
            <a:prstGeom prst="rect">
              <a:avLst/>
            </a:prstGeom>
          </p:spPr>
          <p:txBody>
            <a:bodyPr vert="horz" wrap="square" lIns="0" tIns="53532" rIns="0" bIns="0" rtlCol="0">
              <a:spAutoFit/>
            </a:bodyPr>
            <a:lstStyle/>
            <a:p>
              <a:pPr marL="4498" marR="0" lvl="0" indent="0" algn="l" defTabSz="914446" rtl="0" eaLnBrk="1" fontAlgn="auto" latinLnBrk="0" hangingPunct="1">
                <a:lnSpc>
                  <a:spcPct val="100000"/>
                </a:lnSpc>
                <a:spcBef>
                  <a:spcPts val="421"/>
                </a:spcBef>
                <a:spcAft>
                  <a:spcPts val="0"/>
                </a:spcAft>
                <a:buClr>
                  <a:srgbClr val="000000"/>
                </a:buClr>
                <a:buSzTx/>
                <a:buFontTx/>
                <a:buNone/>
                <a:tabLst/>
                <a:defRPr/>
              </a:pPr>
              <a:r>
                <a:rPr kumimoji="0" sz="868" b="0" i="0" u="none" strike="noStrike" kern="0" cap="none" spc="-48"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SCREENING</a:t>
              </a:r>
              <a:endParaRPr kumimoji="0" sz="868"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a:p>
              <a:pPr marL="16645" marR="0" lvl="0" indent="0" algn="l" defTabSz="914446" rtl="0" eaLnBrk="1" fontAlgn="auto" latinLnBrk="0" hangingPunct="1">
                <a:lnSpc>
                  <a:spcPct val="100000"/>
                </a:lnSpc>
                <a:spcBef>
                  <a:spcPts val="360"/>
                </a:spcBef>
                <a:spcAft>
                  <a:spcPts val="0"/>
                </a:spcAft>
                <a:buClr>
                  <a:srgbClr val="000000"/>
                </a:buClr>
                <a:buSzTx/>
                <a:buFontTx/>
                <a:buNone/>
                <a:tabLst/>
                <a:defRPr/>
              </a:pPr>
              <a:r>
                <a:rPr kumimoji="0" sz="797" b="0" i="0" u="none" strike="noStrike" kern="0" cap="none" spc="-43"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Day</a:t>
              </a:r>
              <a:r>
                <a:rPr kumimoji="0" sz="797" b="0" i="0" u="none" strike="noStrike" kern="0" cap="none" spc="-72"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797" b="0" i="0" u="none" strike="noStrike" kern="0" cap="none" spc="-4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r>
                <a:rPr kumimoji="0" sz="797" b="0" i="0" u="none" strike="noStrike" kern="0" cap="none" spc="-58"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28</a:t>
              </a:r>
              <a:r>
                <a:rPr kumimoji="0" sz="797" b="0" i="0" u="none" strike="noStrike" kern="0" cap="none" spc="-72"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797" b="0" i="0" u="none" strike="noStrike" kern="0" cap="none" spc="-37"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to</a:t>
              </a:r>
              <a:r>
                <a:rPr kumimoji="0" sz="797" b="0" i="0" u="none" strike="noStrike" kern="0" cap="none" spc="-71"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797" b="0" i="0" u="none" strike="noStrike" kern="0" cap="none" spc="-48"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r>
                <a:rPr kumimoji="0" sz="797" b="0" i="0" u="none" strike="noStrike" kern="0" cap="none" spc="-18"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1</a:t>
              </a:r>
              <a:endParaRPr kumimoji="0" sz="797"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123" name="object 82">
              <a:extLst>
                <a:ext uri="{FF2B5EF4-FFF2-40B4-BE49-F238E27FC236}">
                  <a16:creationId xmlns:a16="http://schemas.microsoft.com/office/drawing/2014/main" id="{189722CC-FDB6-A555-D1C5-5D7D3B165396}"/>
                </a:ext>
              </a:extLst>
            </p:cNvPr>
            <p:cNvSpPr txBox="1"/>
            <p:nvPr/>
          </p:nvSpPr>
          <p:spPr>
            <a:xfrm>
              <a:off x="7964799" y="3551663"/>
              <a:ext cx="657459" cy="137878"/>
            </a:xfrm>
            <a:prstGeom prst="rect">
              <a:avLst/>
            </a:prstGeom>
          </p:spPr>
          <p:txBody>
            <a:bodyPr vert="horz" wrap="square" lIns="0" tIns="4274" rIns="0" bIns="0" rtlCol="0">
              <a:spAutoFit/>
            </a:bodyPr>
            <a:lstStyle/>
            <a:p>
              <a:pPr marL="4498" marR="0" lvl="0" indent="0" algn="l" defTabSz="914446" rtl="0" eaLnBrk="1" fontAlgn="auto" latinLnBrk="0" hangingPunct="1">
                <a:lnSpc>
                  <a:spcPct val="100000"/>
                </a:lnSpc>
                <a:spcBef>
                  <a:spcPts val="34"/>
                </a:spcBef>
                <a:spcAft>
                  <a:spcPts val="0"/>
                </a:spcAft>
                <a:buClr>
                  <a:srgbClr val="000000"/>
                </a:buClr>
                <a:buSzTx/>
                <a:buFontTx/>
                <a:buNone/>
                <a:tabLst/>
                <a:defRPr/>
              </a:pPr>
              <a:r>
                <a:rPr kumimoji="0" sz="868" b="0" i="0" u="none" strike="noStrike" kern="0" cap="none" spc="-25"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FOLLOW-</a:t>
              </a:r>
              <a:r>
                <a:rPr kumimoji="0" sz="868" b="0" i="0" u="none" strike="noStrike" kern="0" cap="none" spc="-23"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UP</a:t>
              </a:r>
              <a:endParaRPr kumimoji="0" sz="868"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grpSp>
          <p:nvGrpSpPr>
            <p:cNvPr id="124" name="object 83">
              <a:extLst>
                <a:ext uri="{FF2B5EF4-FFF2-40B4-BE49-F238E27FC236}">
                  <a16:creationId xmlns:a16="http://schemas.microsoft.com/office/drawing/2014/main" id="{71684C37-D231-49D4-55BA-9D539A2B8E8F}"/>
                </a:ext>
              </a:extLst>
            </p:cNvPr>
            <p:cNvGrpSpPr/>
            <p:nvPr/>
          </p:nvGrpSpPr>
          <p:grpSpPr>
            <a:xfrm>
              <a:off x="7079444" y="2710272"/>
              <a:ext cx="374052" cy="125959"/>
              <a:chOff x="12828458" y="5232050"/>
              <a:chExt cx="1056005" cy="355600"/>
            </a:xfrm>
          </p:grpSpPr>
          <p:sp>
            <p:nvSpPr>
              <p:cNvPr id="125" name="object 84">
                <a:extLst>
                  <a:ext uri="{FF2B5EF4-FFF2-40B4-BE49-F238E27FC236}">
                    <a16:creationId xmlns:a16="http://schemas.microsoft.com/office/drawing/2014/main" id="{BA9769E0-5863-6044-A059-8E81DCB3BFC7}"/>
                  </a:ext>
                </a:extLst>
              </p:cNvPr>
              <p:cNvSpPr/>
              <p:nvPr/>
            </p:nvSpPr>
            <p:spPr>
              <a:xfrm>
                <a:off x="12836214" y="5411596"/>
                <a:ext cx="1040130" cy="0"/>
              </a:xfrm>
              <a:custGeom>
                <a:avLst/>
                <a:gdLst/>
                <a:ahLst/>
                <a:cxnLst/>
                <a:rect l="l" t="t" r="r" b="b"/>
                <a:pathLst>
                  <a:path w="1040130">
                    <a:moveTo>
                      <a:pt x="0" y="0"/>
                    </a:moveTo>
                    <a:lnTo>
                      <a:pt x="1039999" y="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26" name="object 85">
                <a:extLst>
                  <a:ext uri="{FF2B5EF4-FFF2-40B4-BE49-F238E27FC236}">
                    <a16:creationId xmlns:a16="http://schemas.microsoft.com/office/drawing/2014/main" id="{57954606-CE63-763C-C190-C0FC033B7F8B}"/>
                  </a:ext>
                </a:extLst>
              </p:cNvPr>
              <p:cNvSpPr/>
              <p:nvPr/>
            </p:nvSpPr>
            <p:spPr>
              <a:xfrm>
                <a:off x="12836214" y="523205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27" name="object 86">
                <a:extLst>
                  <a:ext uri="{FF2B5EF4-FFF2-40B4-BE49-F238E27FC236}">
                    <a16:creationId xmlns:a16="http://schemas.microsoft.com/office/drawing/2014/main" id="{CEDE0677-E8BF-955D-04F0-172F7A5B7A57}"/>
                  </a:ext>
                </a:extLst>
              </p:cNvPr>
              <p:cNvSpPr/>
              <p:nvPr/>
            </p:nvSpPr>
            <p:spPr>
              <a:xfrm>
                <a:off x="13876214" y="523205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pic>
          <p:nvPicPr>
            <p:cNvPr id="128" name="object 87">
              <a:extLst>
                <a:ext uri="{FF2B5EF4-FFF2-40B4-BE49-F238E27FC236}">
                  <a16:creationId xmlns:a16="http://schemas.microsoft.com/office/drawing/2014/main" id="{12AD9218-F52F-AB0D-7538-45063EA8CDE9}"/>
                </a:ext>
              </a:extLst>
            </p:cNvPr>
            <p:cNvPicPr/>
            <p:nvPr/>
          </p:nvPicPr>
          <p:blipFill>
            <a:blip r:embed="rId4" cstate="print"/>
            <a:stretch>
              <a:fillRect/>
            </a:stretch>
          </p:blipFill>
          <p:spPr>
            <a:xfrm>
              <a:off x="7224831" y="2530471"/>
              <a:ext cx="83104" cy="71974"/>
            </a:xfrm>
            <a:prstGeom prst="rect">
              <a:avLst/>
            </a:prstGeom>
          </p:spPr>
        </p:pic>
        <p:sp>
          <p:nvSpPr>
            <p:cNvPr id="129" name="object 88">
              <a:extLst>
                <a:ext uri="{FF2B5EF4-FFF2-40B4-BE49-F238E27FC236}">
                  <a16:creationId xmlns:a16="http://schemas.microsoft.com/office/drawing/2014/main" id="{41AA5200-DACF-1F25-DE0A-1CB2C472C140}"/>
                </a:ext>
              </a:extLst>
            </p:cNvPr>
            <p:cNvSpPr/>
            <p:nvPr/>
          </p:nvSpPr>
          <p:spPr>
            <a:xfrm>
              <a:off x="7230395" y="2678097"/>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130" name="object 89">
              <a:extLst>
                <a:ext uri="{FF2B5EF4-FFF2-40B4-BE49-F238E27FC236}">
                  <a16:creationId xmlns:a16="http://schemas.microsoft.com/office/drawing/2014/main" id="{81C7BCE0-21DD-AD12-8A74-C31A573CB85C}"/>
                </a:ext>
              </a:extLst>
            </p:cNvPr>
            <p:cNvGrpSpPr/>
            <p:nvPr/>
          </p:nvGrpSpPr>
          <p:grpSpPr>
            <a:xfrm>
              <a:off x="7079444" y="4464440"/>
              <a:ext cx="374052" cy="125959"/>
              <a:chOff x="12828458" y="10184327"/>
              <a:chExt cx="1056005" cy="355600"/>
            </a:xfrm>
          </p:grpSpPr>
          <p:sp>
            <p:nvSpPr>
              <p:cNvPr id="131" name="object 90">
                <a:extLst>
                  <a:ext uri="{FF2B5EF4-FFF2-40B4-BE49-F238E27FC236}">
                    <a16:creationId xmlns:a16="http://schemas.microsoft.com/office/drawing/2014/main" id="{9CF24F9B-04EF-AACA-8B87-7764910A9B3E}"/>
                  </a:ext>
                </a:extLst>
              </p:cNvPr>
              <p:cNvSpPr/>
              <p:nvPr/>
            </p:nvSpPr>
            <p:spPr>
              <a:xfrm>
                <a:off x="12836214" y="10362118"/>
                <a:ext cx="1040130" cy="0"/>
              </a:xfrm>
              <a:custGeom>
                <a:avLst/>
                <a:gdLst/>
                <a:ahLst/>
                <a:cxnLst/>
                <a:rect l="l" t="t" r="r" b="b"/>
                <a:pathLst>
                  <a:path w="1040130">
                    <a:moveTo>
                      <a:pt x="0" y="0"/>
                    </a:moveTo>
                    <a:lnTo>
                      <a:pt x="1039999" y="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32" name="object 91">
                <a:extLst>
                  <a:ext uri="{FF2B5EF4-FFF2-40B4-BE49-F238E27FC236}">
                    <a16:creationId xmlns:a16="http://schemas.microsoft.com/office/drawing/2014/main" id="{3467B33A-20A1-53C5-A99C-28AC6BB82220}"/>
                  </a:ext>
                </a:extLst>
              </p:cNvPr>
              <p:cNvSpPr/>
              <p:nvPr/>
            </p:nvSpPr>
            <p:spPr>
              <a:xfrm>
                <a:off x="12836214" y="10184327"/>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33" name="object 92">
                <a:extLst>
                  <a:ext uri="{FF2B5EF4-FFF2-40B4-BE49-F238E27FC236}">
                    <a16:creationId xmlns:a16="http://schemas.microsoft.com/office/drawing/2014/main" id="{2B895C4C-CE6B-C099-EE8D-0F3FCBE3370D}"/>
                  </a:ext>
                </a:extLst>
              </p:cNvPr>
              <p:cNvSpPr/>
              <p:nvPr/>
            </p:nvSpPr>
            <p:spPr>
              <a:xfrm>
                <a:off x="13876214" y="10184327"/>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34" name="object 93">
              <a:extLst>
                <a:ext uri="{FF2B5EF4-FFF2-40B4-BE49-F238E27FC236}">
                  <a16:creationId xmlns:a16="http://schemas.microsoft.com/office/drawing/2014/main" id="{3E61A711-6A40-3ECB-A97D-CE6FD832BBF8}"/>
                </a:ext>
              </a:extLst>
            </p:cNvPr>
            <p:cNvSpPr/>
            <p:nvPr/>
          </p:nvSpPr>
          <p:spPr>
            <a:xfrm>
              <a:off x="7230395" y="4426544"/>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35" name="object 94">
              <a:extLst>
                <a:ext uri="{FF2B5EF4-FFF2-40B4-BE49-F238E27FC236}">
                  <a16:creationId xmlns:a16="http://schemas.microsoft.com/office/drawing/2014/main" id="{E6FEFEE2-A4E5-6450-E151-2F427D32BCDC}"/>
                </a:ext>
              </a:extLst>
            </p:cNvPr>
            <p:cNvSpPr txBox="1"/>
            <p:nvPr/>
          </p:nvSpPr>
          <p:spPr>
            <a:xfrm>
              <a:off x="7312745" y="2478934"/>
              <a:ext cx="83104" cy="143950"/>
            </a:xfrm>
            <a:prstGeom prst="rect">
              <a:avLst/>
            </a:prstGeom>
          </p:spPr>
          <p:txBody>
            <a:bodyPr vert="horz" wrap="square" lIns="0" tIns="5398" rIns="0" bIns="0" rtlCol="0">
              <a:spAutoFit/>
            </a:bodyPr>
            <a:lstStyle/>
            <a:p>
              <a:pPr marL="4498" marR="0" lvl="0" indent="0" algn="l" defTabSz="914446" rtl="0" eaLnBrk="1" fontAlgn="auto" latinLnBrk="0" hangingPunct="1">
                <a:lnSpc>
                  <a:spcPct val="100000"/>
                </a:lnSpc>
                <a:spcBef>
                  <a:spcPts val="43"/>
                </a:spcBef>
                <a:spcAft>
                  <a:spcPts val="0"/>
                </a:spcAft>
                <a:buClr>
                  <a:srgbClr val="000000"/>
                </a:buClr>
                <a:buSzTx/>
                <a:buFontTx/>
                <a:buNone/>
                <a:tabLst/>
                <a:defRPr/>
              </a:pPr>
              <a:r>
                <a:rPr kumimoji="0" sz="900" b="0" i="0" u="none" strike="noStrike" kern="0" cap="none" spc="-131"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endParaRPr kumimoji="0" sz="9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sp>
          <p:nvSpPr>
            <p:cNvPr id="136" name="object 95">
              <a:extLst>
                <a:ext uri="{FF2B5EF4-FFF2-40B4-BE49-F238E27FC236}">
                  <a16:creationId xmlns:a16="http://schemas.microsoft.com/office/drawing/2014/main" id="{0D602E7B-3B74-F419-3833-FA16420401E7}"/>
                </a:ext>
              </a:extLst>
            </p:cNvPr>
            <p:cNvSpPr txBox="1"/>
            <p:nvPr/>
          </p:nvSpPr>
          <p:spPr>
            <a:xfrm>
              <a:off x="7298973" y="4329540"/>
              <a:ext cx="128888" cy="143950"/>
            </a:xfrm>
            <a:prstGeom prst="rect">
              <a:avLst/>
            </a:prstGeom>
          </p:spPr>
          <p:txBody>
            <a:bodyPr vert="horz" wrap="square" lIns="0" tIns="5398" rIns="0" bIns="0" rtlCol="0">
              <a:spAutoFit/>
            </a:bodyPr>
            <a:lstStyle/>
            <a:p>
              <a:pPr marL="4498" marR="0" lvl="0" indent="0" algn="l" defTabSz="914446" rtl="0" eaLnBrk="1" fontAlgn="auto" latinLnBrk="0" hangingPunct="1">
                <a:lnSpc>
                  <a:spcPct val="100000"/>
                </a:lnSpc>
                <a:spcBef>
                  <a:spcPts val="43"/>
                </a:spcBef>
                <a:spcAft>
                  <a:spcPts val="0"/>
                </a:spcAft>
                <a:buClr>
                  <a:srgbClr val="000000"/>
                </a:buClr>
                <a:buSzTx/>
                <a:buFontTx/>
                <a:buNone/>
                <a:tabLst/>
                <a:defRPr/>
              </a:pPr>
              <a:r>
                <a:rPr kumimoji="0" sz="900" b="0" i="0" u="none" strike="noStrike" kern="0" cap="none" spc="-131"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endParaRPr kumimoji="0" sz="9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p:txBody>
        </p:sp>
      </p:grpSp>
      <p:sp>
        <p:nvSpPr>
          <p:cNvPr id="194" name="object 18">
            <a:extLst>
              <a:ext uri="{FF2B5EF4-FFF2-40B4-BE49-F238E27FC236}">
                <a16:creationId xmlns:a16="http://schemas.microsoft.com/office/drawing/2014/main" id="{3166C2C8-48B5-C5AD-1B83-0EAEA9BCC32E}"/>
              </a:ext>
            </a:extLst>
          </p:cNvPr>
          <p:cNvSpPr/>
          <p:nvPr/>
        </p:nvSpPr>
        <p:spPr>
          <a:xfrm>
            <a:off x="470443" y="1738075"/>
            <a:ext cx="2328323" cy="3195015"/>
          </a:xfrm>
          <a:custGeom>
            <a:avLst/>
            <a:gdLst/>
            <a:ahLst/>
            <a:cxnLst/>
            <a:rect l="l" t="t" r="r" b="b"/>
            <a:pathLst>
              <a:path w="8113395" h="3266440">
                <a:moveTo>
                  <a:pt x="8113023" y="0"/>
                </a:moveTo>
                <a:lnTo>
                  <a:pt x="0" y="0"/>
                </a:lnTo>
                <a:lnTo>
                  <a:pt x="0" y="3266171"/>
                </a:lnTo>
                <a:lnTo>
                  <a:pt x="8113023" y="3266171"/>
                </a:lnTo>
                <a:lnTo>
                  <a:pt x="8113023" y="0"/>
                </a:lnTo>
                <a:close/>
              </a:path>
            </a:pathLst>
          </a:custGeom>
          <a:ln w="28575">
            <a:solidFill>
              <a:srgbClr val="002557"/>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202" name="Group 201">
            <a:extLst>
              <a:ext uri="{FF2B5EF4-FFF2-40B4-BE49-F238E27FC236}">
                <a16:creationId xmlns:a16="http://schemas.microsoft.com/office/drawing/2014/main" id="{D5BE76C0-1B92-430B-23D0-45996AF11A2D}"/>
              </a:ext>
            </a:extLst>
          </p:cNvPr>
          <p:cNvGrpSpPr/>
          <p:nvPr/>
        </p:nvGrpSpPr>
        <p:grpSpPr>
          <a:xfrm>
            <a:off x="313808" y="1581284"/>
            <a:ext cx="306574" cy="353809"/>
            <a:chOff x="584255" y="2617030"/>
            <a:chExt cx="306574" cy="353809"/>
          </a:xfrm>
        </p:grpSpPr>
        <p:sp>
          <p:nvSpPr>
            <p:cNvPr id="195" name="object 19">
              <a:extLst>
                <a:ext uri="{FF2B5EF4-FFF2-40B4-BE49-F238E27FC236}">
                  <a16:creationId xmlns:a16="http://schemas.microsoft.com/office/drawing/2014/main" id="{2D42BCD5-715D-C81C-7F35-DB6678A51FAA}"/>
                </a:ext>
              </a:extLst>
            </p:cNvPr>
            <p:cNvSpPr/>
            <p:nvPr/>
          </p:nvSpPr>
          <p:spPr>
            <a:xfrm>
              <a:off x="584255" y="2617030"/>
              <a:ext cx="306574" cy="353809"/>
            </a:xfrm>
            <a:custGeom>
              <a:avLst/>
              <a:gdLst/>
              <a:ahLst/>
              <a:cxnLst/>
              <a:rect l="l" t="t" r="r" b="b"/>
              <a:pathLst>
                <a:path w="865505" h="998854">
                  <a:moveTo>
                    <a:pt x="432512" y="0"/>
                  </a:moveTo>
                  <a:lnTo>
                    <a:pt x="0" y="249708"/>
                  </a:lnTo>
                  <a:lnTo>
                    <a:pt x="0" y="749131"/>
                  </a:lnTo>
                  <a:lnTo>
                    <a:pt x="432512" y="998834"/>
                  </a:lnTo>
                  <a:lnTo>
                    <a:pt x="865019" y="749131"/>
                  </a:lnTo>
                  <a:lnTo>
                    <a:pt x="865019" y="249708"/>
                  </a:lnTo>
                  <a:lnTo>
                    <a:pt x="432512" y="0"/>
                  </a:lnTo>
                  <a:close/>
                </a:path>
              </a:pathLst>
            </a:custGeom>
            <a:solidFill>
              <a:srgbClr val="00255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pic>
          <p:nvPicPr>
            <p:cNvPr id="196" name="object 20">
              <a:extLst>
                <a:ext uri="{FF2B5EF4-FFF2-40B4-BE49-F238E27FC236}">
                  <a16:creationId xmlns:a16="http://schemas.microsoft.com/office/drawing/2014/main" id="{1CB0B9BF-04DA-E99B-28C9-372BD25A6A93}"/>
                </a:ext>
              </a:extLst>
            </p:cNvPr>
            <p:cNvPicPr/>
            <p:nvPr/>
          </p:nvPicPr>
          <p:blipFill>
            <a:blip r:embed="rId8" cstate="print"/>
            <a:stretch>
              <a:fillRect/>
            </a:stretch>
          </p:blipFill>
          <p:spPr>
            <a:xfrm>
              <a:off x="709816" y="2695618"/>
              <a:ext cx="102078" cy="116001"/>
            </a:xfrm>
            <a:prstGeom prst="rect">
              <a:avLst/>
            </a:prstGeom>
          </p:spPr>
        </p:pic>
        <p:sp>
          <p:nvSpPr>
            <p:cNvPr id="197" name="object 21">
              <a:extLst>
                <a:ext uri="{FF2B5EF4-FFF2-40B4-BE49-F238E27FC236}">
                  <a16:creationId xmlns:a16="http://schemas.microsoft.com/office/drawing/2014/main" id="{5F468CAB-7DBC-474B-A637-D77CA86999EB}"/>
                </a:ext>
              </a:extLst>
            </p:cNvPr>
            <p:cNvSpPr/>
            <p:nvPr/>
          </p:nvSpPr>
          <p:spPr>
            <a:xfrm>
              <a:off x="733449" y="2810480"/>
              <a:ext cx="110214" cy="50608"/>
            </a:xfrm>
            <a:custGeom>
              <a:avLst/>
              <a:gdLst/>
              <a:ahLst/>
              <a:cxnLst/>
              <a:rect l="l" t="t" r="r" b="b"/>
              <a:pathLst>
                <a:path w="311150" h="142875">
                  <a:moveTo>
                    <a:pt x="184639" y="0"/>
                  </a:moveTo>
                  <a:lnTo>
                    <a:pt x="101818" y="0"/>
                  </a:lnTo>
                  <a:lnTo>
                    <a:pt x="73881" y="3101"/>
                  </a:lnTo>
                  <a:lnTo>
                    <a:pt x="47699" y="12136"/>
                  </a:lnTo>
                  <a:lnTo>
                    <a:pt x="24128" y="26698"/>
                  </a:lnTo>
                  <a:lnTo>
                    <a:pt x="4028" y="46382"/>
                  </a:lnTo>
                  <a:lnTo>
                    <a:pt x="0" y="51309"/>
                  </a:lnTo>
                  <a:lnTo>
                    <a:pt x="723" y="58569"/>
                  </a:lnTo>
                  <a:lnTo>
                    <a:pt x="10579" y="66641"/>
                  </a:lnTo>
                  <a:lnTo>
                    <a:pt x="17834" y="65896"/>
                  </a:lnTo>
                  <a:lnTo>
                    <a:pt x="21867" y="60979"/>
                  </a:lnTo>
                  <a:lnTo>
                    <a:pt x="38304" y="44879"/>
                  </a:lnTo>
                  <a:lnTo>
                    <a:pt x="57575" y="32968"/>
                  </a:lnTo>
                  <a:lnTo>
                    <a:pt x="78979" y="25578"/>
                  </a:lnTo>
                  <a:lnTo>
                    <a:pt x="101818" y="23041"/>
                  </a:lnTo>
                  <a:lnTo>
                    <a:pt x="184639" y="23041"/>
                  </a:lnTo>
                  <a:lnTo>
                    <a:pt x="223258" y="30538"/>
                  </a:lnTo>
                  <a:lnTo>
                    <a:pt x="255265" y="51061"/>
                  </a:lnTo>
                  <a:lnTo>
                    <a:pt x="277705" y="81654"/>
                  </a:lnTo>
                  <a:lnTo>
                    <a:pt x="287626" y="119362"/>
                  </a:lnTo>
                  <a:lnTo>
                    <a:pt x="32519" y="119362"/>
                  </a:lnTo>
                  <a:lnTo>
                    <a:pt x="27363" y="124518"/>
                  </a:lnTo>
                  <a:lnTo>
                    <a:pt x="27363" y="137243"/>
                  </a:lnTo>
                  <a:lnTo>
                    <a:pt x="32519" y="142404"/>
                  </a:lnTo>
                  <a:lnTo>
                    <a:pt x="299374" y="142404"/>
                  </a:lnTo>
                  <a:lnTo>
                    <a:pt x="305739" y="142404"/>
                  </a:lnTo>
                  <a:lnTo>
                    <a:pt x="310899" y="137243"/>
                  </a:lnTo>
                  <a:lnTo>
                    <a:pt x="310899" y="126260"/>
                  </a:lnTo>
                  <a:lnTo>
                    <a:pt x="300961" y="77159"/>
                  </a:lnTo>
                  <a:lnTo>
                    <a:pt x="273875" y="37021"/>
                  </a:lnTo>
                  <a:lnTo>
                    <a:pt x="233736" y="9937"/>
                  </a:lnTo>
                  <a:lnTo>
                    <a:pt x="184639" y="0"/>
                  </a:lnTo>
                  <a:close/>
                </a:path>
              </a:pathLst>
            </a:custGeom>
            <a:solidFill>
              <a:srgbClr val="FFFFFF"/>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pic>
          <p:nvPicPr>
            <p:cNvPr id="198" name="object 22">
              <a:extLst>
                <a:ext uri="{FF2B5EF4-FFF2-40B4-BE49-F238E27FC236}">
                  <a16:creationId xmlns:a16="http://schemas.microsoft.com/office/drawing/2014/main" id="{38C3153D-C4FC-5D19-61C1-A3DFAD3E9091}"/>
                </a:ext>
              </a:extLst>
            </p:cNvPr>
            <p:cNvPicPr/>
            <p:nvPr/>
          </p:nvPicPr>
          <p:blipFill>
            <a:blip r:embed="rId9" cstate="print"/>
            <a:stretch>
              <a:fillRect/>
            </a:stretch>
          </p:blipFill>
          <p:spPr>
            <a:xfrm>
              <a:off x="663020" y="2742142"/>
              <a:ext cx="55423" cy="69477"/>
            </a:xfrm>
            <a:prstGeom prst="rect">
              <a:avLst/>
            </a:prstGeom>
          </p:spPr>
        </p:pic>
        <p:sp>
          <p:nvSpPr>
            <p:cNvPr id="199" name="object 23">
              <a:extLst>
                <a:ext uri="{FF2B5EF4-FFF2-40B4-BE49-F238E27FC236}">
                  <a16:creationId xmlns:a16="http://schemas.microsoft.com/office/drawing/2014/main" id="{2931930B-C3C8-6E5F-FC9F-FC91E9B9EBA3}"/>
                </a:ext>
              </a:extLst>
            </p:cNvPr>
            <p:cNvSpPr/>
            <p:nvPr/>
          </p:nvSpPr>
          <p:spPr>
            <a:xfrm>
              <a:off x="631340" y="2810478"/>
              <a:ext cx="118986" cy="50608"/>
            </a:xfrm>
            <a:custGeom>
              <a:avLst/>
              <a:gdLst/>
              <a:ahLst/>
              <a:cxnLst/>
              <a:rect l="l" t="t" r="r" b="b"/>
              <a:pathLst>
                <a:path w="335914" h="142875">
                  <a:moveTo>
                    <a:pt x="209081" y="0"/>
                  </a:moveTo>
                  <a:lnTo>
                    <a:pt x="126260" y="0"/>
                  </a:lnTo>
                  <a:lnTo>
                    <a:pt x="77161" y="9938"/>
                  </a:lnTo>
                  <a:lnTo>
                    <a:pt x="37022" y="37025"/>
                  </a:lnTo>
                  <a:lnTo>
                    <a:pt x="9937" y="77166"/>
                  </a:lnTo>
                  <a:lnTo>
                    <a:pt x="0" y="126265"/>
                  </a:lnTo>
                  <a:lnTo>
                    <a:pt x="0" y="137248"/>
                  </a:lnTo>
                  <a:lnTo>
                    <a:pt x="5155" y="142404"/>
                  </a:lnTo>
                  <a:lnTo>
                    <a:pt x="330181" y="142404"/>
                  </a:lnTo>
                  <a:lnTo>
                    <a:pt x="335342" y="137248"/>
                  </a:lnTo>
                  <a:lnTo>
                    <a:pt x="335342" y="126265"/>
                  </a:lnTo>
                  <a:lnTo>
                    <a:pt x="333945" y="119362"/>
                  </a:lnTo>
                  <a:lnTo>
                    <a:pt x="23273" y="119362"/>
                  </a:lnTo>
                  <a:lnTo>
                    <a:pt x="33193" y="81655"/>
                  </a:lnTo>
                  <a:lnTo>
                    <a:pt x="55632" y="51066"/>
                  </a:lnTo>
                  <a:lnTo>
                    <a:pt x="87639" y="30547"/>
                  </a:lnTo>
                  <a:lnTo>
                    <a:pt x="126260" y="23051"/>
                  </a:lnTo>
                  <a:lnTo>
                    <a:pt x="277609" y="23051"/>
                  </a:lnTo>
                  <a:lnTo>
                    <a:pt x="258178" y="9938"/>
                  </a:lnTo>
                  <a:lnTo>
                    <a:pt x="209081" y="0"/>
                  </a:lnTo>
                  <a:close/>
                </a:path>
                <a:path w="335914" h="142875">
                  <a:moveTo>
                    <a:pt x="277609" y="23051"/>
                  </a:moveTo>
                  <a:lnTo>
                    <a:pt x="209081" y="23051"/>
                  </a:lnTo>
                  <a:lnTo>
                    <a:pt x="247701" y="30547"/>
                  </a:lnTo>
                  <a:lnTo>
                    <a:pt x="279709" y="51066"/>
                  </a:lnTo>
                  <a:lnTo>
                    <a:pt x="302150" y="81655"/>
                  </a:lnTo>
                  <a:lnTo>
                    <a:pt x="312068" y="119362"/>
                  </a:lnTo>
                  <a:lnTo>
                    <a:pt x="333945" y="119362"/>
                  </a:lnTo>
                  <a:lnTo>
                    <a:pt x="325403" y="77166"/>
                  </a:lnTo>
                  <a:lnTo>
                    <a:pt x="298317" y="37025"/>
                  </a:lnTo>
                  <a:lnTo>
                    <a:pt x="277609" y="23051"/>
                  </a:lnTo>
                  <a:close/>
                </a:path>
              </a:pathLst>
            </a:custGeom>
            <a:solidFill>
              <a:srgbClr val="FFFFFF"/>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49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200" name="object 32">
            <a:extLst>
              <a:ext uri="{FF2B5EF4-FFF2-40B4-BE49-F238E27FC236}">
                <a16:creationId xmlns:a16="http://schemas.microsoft.com/office/drawing/2014/main" id="{F3F79B8A-BAD0-7870-3B7B-773A3EC9DB25}"/>
              </a:ext>
            </a:extLst>
          </p:cNvPr>
          <p:cNvSpPr txBox="1"/>
          <p:nvPr/>
        </p:nvSpPr>
        <p:spPr>
          <a:xfrm>
            <a:off x="536151" y="1978530"/>
            <a:ext cx="2067713" cy="2802779"/>
          </a:xfrm>
          <a:prstGeom prst="rect">
            <a:avLst/>
          </a:prstGeom>
        </p:spPr>
        <p:txBody>
          <a:bodyPr vert="horz" wrap="square" lIns="0" tIns="4723" rIns="0" bIns="0" rtlCol="0">
            <a:spAutoFit/>
          </a:bodyPr>
          <a:lstStyle/>
          <a:p>
            <a:pPr marL="10797" marR="0" lvl="0" indent="0" algn="l" defTabSz="914446" rtl="0" eaLnBrk="1" fontAlgn="auto" latinLnBrk="0" hangingPunct="1">
              <a:lnSpc>
                <a:spcPts val="1356"/>
              </a:lnSpc>
              <a:spcBef>
                <a:spcPts val="37"/>
              </a:spcBef>
              <a:spcAft>
                <a:spcPts val="0"/>
              </a:spcAft>
              <a:buClr>
                <a:srgbClr val="000000"/>
              </a:buClr>
              <a:buSzTx/>
              <a:buFontTx/>
              <a:buNone/>
              <a:tabLst/>
              <a:defRPr/>
            </a:pPr>
            <a:r>
              <a:rPr kumimoji="0" lang="en-US" sz="1600" b="1" i="0" u="none" strike="noStrike" kern="0" cap="none" spc="-51"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a:t>
            </a:r>
            <a:r>
              <a:rPr kumimoji="0" sz="1600" b="1" i="0" u="none" strike="noStrike" kern="0" cap="none" spc="-48"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opulation</a:t>
            </a:r>
            <a:endParaRPr kumimoji="0" sz="400" b="1"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a:p>
            <a:pPr marL="174634" marR="143955" lvl="0" indent="-153996"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174634" algn="l"/>
              </a:tabLst>
              <a:defRPr/>
            </a:pPr>
            <a:r>
              <a:rPr kumimoji="0" lang="en-US"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Epithelial ovarian, primary peritoneal, or fallopian tube cancer</a:t>
            </a:r>
          </a:p>
          <a:p>
            <a:pPr marL="174634" marR="143955" lvl="0" indent="-153996"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174634" algn="l"/>
              </a:tabLst>
              <a:defRPr/>
            </a:pPr>
            <a:r>
              <a:rPr kumimoji="0" lang="en-US"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ECOG performance status 0 or 1</a:t>
            </a:r>
          </a:p>
          <a:p>
            <a:pPr marL="174634" marR="143955" lvl="0" indent="-153996"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174634" algn="l"/>
              </a:tabLst>
              <a:defRPr/>
            </a:pPr>
            <a:r>
              <a:rPr kumimoji="0"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Progression</a:t>
            </a:r>
            <a:r>
              <a:rPr kumimoji="0" sz="1100" b="0" i="0" u="none" strike="noStrike" kern="0" cap="none" spc="-16"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100" b="0" i="0" u="none" strike="noStrike" kern="0" cap="none" spc="-35"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&lt;6</a:t>
            </a:r>
            <a:r>
              <a:rPr kumimoji="0" sz="1100" b="0" i="0" u="none" strike="noStrike" kern="0" cap="none" spc="-16"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months</a:t>
            </a:r>
            <a:r>
              <a:rPr kumimoji="0" sz="1100" b="0" i="0" u="none" strike="noStrike" kern="0" cap="none" spc="-14"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100" b="0" i="0" u="none" strike="noStrike" kern="0" cap="none" spc="-4"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after</a:t>
            </a:r>
            <a:r>
              <a:rPr kumimoji="0" lang="en-US" sz="1100" b="0" i="0" u="none" strike="noStrike" kern="0" cap="none" spc="-4"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the </a:t>
            </a:r>
            <a:r>
              <a:rPr kumimoji="0"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last</a:t>
            </a:r>
            <a:r>
              <a:rPr kumimoji="0" sz="1100" b="0" i="0" u="none" strike="noStrike" kern="0" cap="none" spc="-39"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dose</a:t>
            </a:r>
            <a:r>
              <a:rPr kumimoji="0" sz="1100" b="0" i="0" u="none" strike="noStrike" kern="0" cap="none" spc="-39"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of</a:t>
            </a:r>
            <a:r>
              <a:rPr kumimoji="0" sz="1100" b="0" i="0" u="none" strike="noStrike" kern="0" cap="none" spc="-39"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platinum</a:t>
            </a:r>
            <a:r>
              <a:rPr kumimoji="0" lang="en-US"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therapy</a:t>
            </a:r>
            <a:r>
              <a:rPr kumimoji="0" sz="1100" b="0" i="0" u="none" strike="noStrike" kern="0" cap="none" spc="-35"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sz="1100" b="0" i="0" u="none" strike="noStrike" kern="0" cap="none" spc="-9"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(exclud</a:t>
            </a:r>
            <a:r>
              <a:rPr kumimoji="0" lang="en-US" sz="1100" b="0" i="0" u="none" strike="noStrike" kern="0" cap="none" spc="-9"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ing</a:t>
            </a:r>
            <a:r>
              <a:rPr kumimoji="0" sz="1100" b="0" i="0" u="none" strike="noStrike" kern="0" cap="none" spc="-35"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a:t>
            </a:r>
            <a:r>
              <a:rPr kumimoji="0" lang="en-US" sz="1100" b="0" i="0" u="none" strike="noStrike" kern="0" cap="none" spc="-4"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no response to, or progression in &lt;1 month of primary platinum</a:t>
            </a:r>
            <a:r>
              <a:rPr kumimoji="0" sz="1100" b="0" i="0" u="none" strike="noStrike" kern="0" cap="none" spc="-4"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a:t>
            </a:r>
            <a:endParaRPr kumimoji="0" lang="en-US" sz="1100" b="0" i="0" u="none" strike="noStrike" kern="0" cap="none" spc="-4"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a:p>
            <a:pPr marL="174634" marR="143955" lvl="0" indent="-153996"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174634" algn="l"/>
              </a:tabLst>
              <a:defRPr/>
            </a:pPr>
            <a:r>
              <a:rPr kumimoji="0" lang="en-US"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1–3 prior lines of therapy</a:t>
            </a:r>
          </a:p>
          <a:p>
            <a:pPr marL="174634" marR="143955" lvl="0" indent="-153996"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174634" algn="l"/>
              </a:tabLst>
              <a:defRPr/>
            </a:pPr>
            <a:r>
              <a:rPr kumimoji="0" lang="en-US" sz="1100" b="0" i="0" u="none" strike="noStrike" kern="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Prior bevacizumab required</a:t>
            </a:r>
          </a:p>
        </p:txBody>
      </p:sp>
      <p:sp>
        <p:nvSpPr>
          <p:cNvPr id="205" name="object 25">
            <a:extLst>
              <a:ext uri="{FF2B5EF4-FFF2-40B4-BE49-F238E27FC236}">
                <a16:creationId xmlns:a16="http://schemas.microsoft.com/office/drawing/2014/main" id="{93FCF593-2570-1E15-1E78-303626DF4842}"/>
              </a:ext>
            </a:extLst>
          </p:cNvPr>
          <p:cNvSpPr/>
          <p:nvPr/>
        </p:nvSpPr>
        <p:spPr>
          <a:xfrm>
            <a:off x="9166110" y="1724934"/>
            <a:ext cx="2823475" cy="3232804"/>
          </a:xfrm>
          <a:custGeom>
            <a:avLst/>
            <a:gdLst/>
            <a:ahLst/>
            <a:cxnLst/>
            <a:rect l="l" t="t" r="r" b="b"/>
            <a:pathLst>
              <a:path w="8126094" h="3266440">
                <a:moveTo>
                  <a:pt x="0" y="3266171"/>
                </a:moveTo>
                <a:lnTo>
                  <a:pt x="8125541" y="3266171"/>
                </a:lnTo>
                <a:lnTo>
                  <a:pt x="8125541" y="0"/>
                </a:lnTo>
                <a:lnTo>
                  <a:pt x="0" y="0"/>
                </a:lnTo>
                <a:lnTo>
                  <a:pt x="0" y="3266171"/>
                </a:lnTo>
                <a:close/>
              </a:path>
            </a:pathLst>
          </a:custGeom>
          <a:solidFill>
            <a:srgbClr val="002557">
              <a:alpha val="18039"/>
            </a:srgbClr>
          </a:solidFill>
          <a:ln w="28575">
            <a:solidFill>
              <a:srgbClr val="002557"/>
            </a:solidFill>
          </a:ln>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70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215" name="Group 214">
            <a:extLst>
              <a:ext uri="{FF2B5EF4-FFF2-40B4-BE49-F238E27FC236}">
                <a16:creationId xmlns:a16="http://schemas.microsoft.com/office/drawing/2014/main" id="{31EE3715-FADF-CE7E-B7B0-000A37081564}"/>
              </a:ext>
            </a:extLst>
          </p:cNvPr>
          <p:cNvGrpSpPr/>
          <p:nvPr/>
        </p:nvGrpSpPr>
        <p:grpSpPr>
          <a:xfrm>
            <a:off x="9013016" y="1558665"/>
            <a:ext cx="306574" cy="353809"/>
            <a:chOff x="-4406749" y="6221916"/>
            <a:chExt cx="306574" cy="353809"/>
          </a:xfrm>
        </p:grpSpPr>
        <p:sp>
          <p:nvSpPr>
            <p:cNvPr id="206" name="object 26">
              <a:extLst>
                <a:ext uri="{FF2B5EF4-FFF2-40B4-BE49-F238E27FC236}">
                  <a16:creationId xmlns:a16="http://schemas.microsoft.com/office/drawing/2014/main" id="{51382ABD-D4D8-1324-2D90-8EACFA186591}"/>
                </a:ext>
              </a:extLst>
            </p:cNvPr>
            <p:cNvSpPr/>
            <p:nvPr/>
          </p:nvSpPr>
          <p:spPr>
            <a:xfrm>
              <a:off x="-4406749" y="6221916"/>
              <a:ext cx="306574" cy="353809"/>
            </a:xfrm>
            <a:custGeom>
              <a:avLst/>
              <a:gdLst/>
              <a:ahLst/>
              <a:cxnLst/>
              <a:rect l="l" t="t" r="r" b="b"/>
              <a:pathLst>
                <a:path w="865504" h="998854">
                  <a:moveTo>
                    <a:pt x="432512" y="0"/>
                  </a:moveTo>
                  <a:lnTo>
                    <a:pt x="0" y="249708"/>
                  </a:lnTo>
                  <a:lnTo>
                    <a:pt x="0" y="749131"/>
                  </a:lnTo>
                  <a:lnTo>
                    <a:pt x="432512" y="998834"/>
                  </a:lnTo>
                  <a:lnTo>
                    <a:pt x="865019" y="749131"/>
                  </a:lnTo>
                  <a:lnTo>
                    <a:pt x="865019" y="249708"/>
                  </a:lnTo>
                  <a:lnTo>
                    <a:pt x="432512" y="0"/>
                  </a:lnTo>
                  <a:close/>
                </a:path>
              </a:pathLst>
            </a:custGeom>
            <a:solidFill>
              <a:srgbClr val="002557"/>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70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207" name="object 27">
              <a:extLst>
                <a:ext uri="{FF2B5EF4-FFF2-40B4-BE49-F238E27FC236}">
                  <a16:creationId xmlns:a16="http://schemas.microsoft.com/office/drawing/2014/main" id="{DBCC34AC-4F49-F732-82A8-3BD22C4478AB}"/>
                </a:ext>
              </a:extLst>
            </p:cNvPr>
            <p:cNvSpPr/>
            <p:nvPr/>
          </p:nvSpPr>
          <p:spPr>
            <a:xfrm>
              <a:off x="-4318225" y="6337980"/>
              <a:ext cx="121685" cy="121460"/>
            </a:xfrm>
            <a:custGeom>
              <a:avLst/>
              <a:gdLst/>
              <a:ahLst/>
              <a:cxnLst/>
              <a:rect l="l" t="t" r="r" b="b"/>
              <a:pathLst>
                <a:path w="343534" h="342900">
                  <a:moveTo>
                    <a:pt x="336195" y="0"/>
                  </a:moveTo>
                  <a:lnTo>
                    <a:pt x="330259" y="0"/>
                  </a:lnTo>
                  <a:lnTo>
                    <a:pt x="0" y="330264"/>
                  </a:lnTo>
                  <a:lnTo>
                    <a:pt x="0" y="336195"/>
                  </a:lnTo>
                  <a:lnTo>
                    <a:pt x="5481" y="341676"/>
                  </a:lnTo>
                  <a:lnTo>
                    <a:pt x="7880" y="342591"/>
                  </a:lnTo>
                  <a:lnTo>
                    <a:pt x="10274" y="342591"/>
                  </a:lnTo>
                  <a:lnTo>
                    <a:pt x="12668" y="342591"/>
                  </a:lnTo>
                  <a:lnTo>
                    <a:pt x="15067" y="341676"/>
                  </a:lnTo>
                  <a:lnTo>
                    <a:pt x="343501" y="13232"/>
                  </a:lnTo>
                  <a:lnTo>
                    <a:pt x="343501" y="7311"/>
                  </a:lnTo>
                  <a:lnTo>
                    <a:pt x="336195" y="0"/>
                  </a:lnTo>
                  <a:close/>
                </a:path>
              </a:pathLst>
            </a:custGeom>
            <a:solidFill>
              <a:srgbClr val="FFFFFF"/>
            </a:solidFill>
          </p:spPr>
          <p:txBody>
            <a:bodyPr wrap="square" lIns="0" tIns="0" rIns="0" bIns="0" rtlCol="0"/>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sz="70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pic>
          <p:nvPicPr>
            <p:cNvPr id="208" name="object 28">
              <a:extLst>
                <a:ext uri="{FF2B5EF4-FFF2-40B4-BE49-F238E27FC236}">
                  <a16:creationId xmlns:a16="http://schemas.microsoft.com/office/drawing/2014/main" id="{FB8D1B29-48CE-E59D-B0F1-66350F5ECE1E}"/>
                </a:ext>
              </a:extLst>
            </p:cNvPr>
            <p:cNvPicPr/>
            <p:nvPr/>
          </p:nvPicPr>
          <p:blipFill>
            <a:blip r:embed="rId10" cstate="print"/>
            <a:stretch>
              <a:fillRect/>
            </a:stretch>
          </p:blipFill>
          <p:spPr>
            <a:xfrm>
              <a:off x="-4206033" y="6312615"/>
              <a:ext cx="34845" cy="34849"/>
            </a:xfrm>
            <a:prstGeom prst="rect">
              <a:avLst/>
            </a:prstGeom>
          </p:spPr>
        </p:pic>
        <p:pic>
          <p:nvPicPr>
            <p:cNvPr id="209" name="object 29">
              <a:extLst>
                <a:ext uri="{FF2B5EF4-FFF2-40B4-BE49-F238E27FC236}">
                  <a16:creationId xmlns:a16="http://schemas.microsoft.com/office/drawing/2014/main" id="{0E404168-5614-E12A-03D2-26509CA0A4FD}"/>
                </a:ext>
              </a:extLst>
            </p:cNvPr>
            <p:cNvPicPr/>
            <p:nvPr/>
          </p:nvPicPr>
          <p:blipFill>
            <a:blip r:embed="rId11" cstate="print"/>
            <a:stretch>
              <a:fillRect/>
            </a:stretch>
          </p:blipFill>
          <p:spPr>
            <a:xfrm>
              <a:off x="-4343588" y="6450171"/>
              <a:ext cx="34845" cy="34849"/>
            </a:xfrm>
            <a:prstGeom prst="rect">
              <a:avLst/>
            </a:prstGeom>
          </p:spPr>
        </p:pic>
      </p:grpSp>
      <p:sp>
        <p:nvSpPr>
          <p:cNvPr id="214" name="object 32">
            <a:extLst>
              <a:ext uri="{FF2B5EF4-FFF2-40B4-BE49-F238E27FC236}">
                <a16:creationId xmlns:a16="http://schemas.microsoft.com/office/drawing/2014/main" id="{2C6D5E46-BFE1-B24F-A3B5-4D3C302D7B7E}"/>
              </a:ext>
            </a:extLst>
          </p:cNvPr>
          <p:cNvSpPr txBox="1"/>
          <p:nvPr/>
        </p:nvSpPr>
        <p:spPr>
          <a:xfrm>
            <a:off x="9270728" y="1985968"/>
            <a:ext cx="2718857" cy="2766744"/>
          </a:xfrm>
          <a:prstGeom prst="rect">
            <a:avLst/>
          </a:prstGeom>
        </p:spPr>
        <p:txBody>
          <a:bodyPr vert="horz" wrap="square" lIns="0" tIns="4723" rIns="0" bIns="0" rtlCol="0">
            <a:spAutoFit/>
          </a:bodyPr>
          <a:lstStyle/>
          <a:p>
            <a:pPr marL="10797" marR="0" lvl="0" indent="0" algn="l" defTabSz="914446" rtl="0" eaLnBrk="1" fontAlgn="auto" latinLnBrk="0" hangingPunct="1">
              <a:lnSpc>
                <a:spcPts val="1356"/>
              </a:lnSpc>
              <a:spcBef>
                <a:spcPts val="600"/>
              </a:spcBef>
              <a:spcAft>
                <a:spcPts val="0"/>
              </a:spcAft>
              <a:buClr>
                <a:srgbClr val="000000"/>
              </a:buClr>
              <a:buSzTx/>
              <a:buFontTx/>
              <a:buNone/>
              <a:tabLst/>
              <a:defRPr/>
            </a:pPr>
            <a:r>
              <a:rPr kumimoji="0" lang="en-US" sz="1600" b="1"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Dual Primary Endpoints</a:t>
            </a:r>
            <a:endParaRPr kumimoji="0" sz="1600" b="1"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endParaRPr>
          </a:p>
          <a:p>
            <a:pPr marL="230200" marR="143955" lvl="0" indent="-155583"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55566" algn="l"/>
              </a:tabLst>
              <a:defRPr/>
            </a:pPr>
            <a:r>
              <a:rPr kumimoji="0" lang="en-US" sz="11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Progression-free survival (PFS) by RECIST v1.1 per blinded independent central review</a:t>
            </a:r>
          </a:p>
          <a:p>
            <a:pPr marL="230200" marR="143955" lvl="0" indent="-155583"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55566" algn="l"/>
              </a:tabLst>
              <a:defRPr/>
            </a:pPr>
            <a:r>
              <a:rPr kumimoji="0" lang="en-US" sz="11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Overall survival (OS)</a:t>
            </a:r>
          </a:p>
          <a:p>
            <a:pPr marL="20468" marR="143955" lvl="0" indent="0" algn="l" defTabSz="914446" rtl="0" eaLnBrk="1" fontAlgn="auto" latinLnBrk="0" hangingPunct="1">
              <a:lnSpc>
                <a:spcPct val="101800"/>
              </a:lnSpc>
              <a:spcBef>
                <a:spcPts val="583"/>
              </a:spcBef>
              <a:spcAft>
                <a:spcPts val="0"/>
              </a:spcAft>
              <a:buClr>
                <a:srgbClr val="000000"/>
              </a:buClr>
              <a:buSzTx/>
              <a:buFontTx/>
              <a:buNone/>
              <a:tabLst>
                <a:tab pos="73552" algn="l"/>
              </a:tabLst>
              <a:defRPr/>
            </a:pPr>
            <a:r>
              <a:rPr kumimoji="0" lang="en-US" sz="1600" b="1"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Secondary Endpoints</a:t>
            </a:r>
          </a:p>
          <a:p>
            <a:pPr marL="230200" marR="143955" lvl="0" indent="-155583" algn="l" defTabSz="914400" rtl="0" eaLnBrk="1" fontAlgn="auto" latinLnBrk="0" hangingPunct="1">
              <a:lnSpc>
                <a:spcPct val="101800"/>
              </a:lnSpc>
              <a:spcBef>
                <a:spcPts val="583"/>
              </a:spcBef>
              <a:spcAft>
                <a:spcPts val="0"/>
              </a:spcAft>
              <a:buClr>
                <a:srgbClr val="000000"/>
              </a:buClr>
              <a:buSzTx/>
              <a:buFont typeface="Wingdings" pitchFamily="2" charset="2"/>
              <a:buChar char="§"/>
              <a:tabLst>
                <a:tab pos="73552" algn="l"/>
              </a:tabLst>
              <a:defRPr/>
            </a:pPr>
            <a:r>
              <a:rPr kumimoji="0" lang="en-US" sz="11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PFS by RECIST v1.1 per Investigator</a:t>
            </a:r>
          </a:p>
          <a:p>
            <a:pPr marL="230200" marR="143955" lvl="0" indent="-155583"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73552" algn="l"/>
              </a:tabLst>
              <a:defRPr/>
            </a:pPr>
            <a:r>
              <a:rPr kumimoji="0" lang="en-US" sz="11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ORR, </a:t>
            </a:r>
            <a:r>
              <a:rPr kumimoji="0" lang="en-US" sz="1100" b="0" i="0" u="none" strike="noStrike" kern="0" cap="none" spc="0" normalizeH="0" baseline="0" noProof="0" err="1">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DoR</a:t>
            </a:r>
            <a:r>
              <a:rPr kumimoji="0" lang="en-US" sz="11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 CBR (RECIST v1.1)</a:t>
            </a:r>
          </a:p>
          <a:p>
            <a:pPr marL="230200" marR="143955" lvl="0" indent="-155583"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73552" algn="l"/>
              </a:tabLst>
              <a:defRPr/>
            </a:pPr>
            <a:r>
              <a:rPr kumimoji="0" lang="en-US" sz="11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Response by CA-125 GCIG criteria</a:t>
            </a:r>
          </a:p>
          <a:p>
            <a:pPr marL="230200" marR="143955" lvl="0" indent="-155583"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73552" algn="l"/>
              </a:tabLst>
              <a:defRPr/>
            </a:pPr>
            <a:r>
              <a:rPr kumimoji="0" lang="en-US" sz="11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Combined response (RECIST v1.1 and CA-125 GCIG criteria)</a:t>
            </a:r>
          </a:p>
          <a:p>
            <a:pPr marL="230200" marR="143955" lvl="0" indent="-155583" algn="l" defTabSz="914446" rtl="0" eaLnBrk="1" fontAlgn="auto" latinLnBrk="0" hangingPunct="1">
              <a:lnSpc>
                <a:spcPct val="101800"/>
              </a:lnSpc>
              <a:spcBef>
                <a:spcPts val="583"/>
              </a:spcBef>
              <a:spcAft>
                <a:spcPts val="0"/>
              </a:spcAft>
              <a:buClr>
                <a:srgbClr val="000000"/>
              </a:buClr>
              <a:buSzTx/>
              <a:buFont typeface="Wingdings" pitchFamily="2" charset="2"/>
              <a:buChar char="§"/>
              <a:tabLst>
                <a:tab pos="73552" algn="l"/>
              </a:tabLst>
              <a:defRPr/>
            </a:pPr>
            <a:r>
              <a:rPr kumimoji="0" lang="en-US" sz="1100" b="0" i="0" u="none" strike="noStrike" kern="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Safety</a:t>
            </a:r>
          </a:p>
        </p:txBody>
      </p:sp>
      <p:sp>
        <p:nvSpPr>
          <p:cNvPr id="8" name="Text Placeholder 4">
            <a:extLst>
              <a:ext uri="{FF2B5EF4-FFF2-40B4-BE49-F238E27FC236}">
                <a16:creationId xmlns:a16="http://schemas.microsoft.com/office/drawing/2014/main" id="{0885922B-8068-AF31-1873-3C88BE6B7407}"/>
              </a:ext>
            </a:extLst>
          </p:cNvPr>
          <p:cNvSpPr txBox="1">
            <a:spLocks/>
          </p:cNvSpPr>
          <p:nvPr/>
        </p:nvSpPr>
        <p:spPr>
          <a:xfrm>
            <a:off x="3881460" y="3943455"/>
            <a:ext cx="938566" cy="217093"/>
          </a:xfrm>
          <a:prstGeom prst="rect">
            <a:avLst/>
          </a:prstGeom>
        </p:spPr>
        <p:txBody>
          <a:bodyPr vert="horz" lIns="91440" tIns="45720" rIns="91440" bIns="45720" rtlCol="0" anchor="b">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Tx/>
              <a:buSzPct val="120000"/>
              <a:buFont typeface="Arial" panose="020B0604020202020204" pitchFamily="34" charset="0"/>
              <a:buNone/>
              <a:defRPr lang="en-US" sz="700" b="0" i="0" u="none" strike="noStrike" cap="none" dirty="0" smtClean="0">
                <a:solidFill>
                  <a:srgbClr val="888888"/>
                </a:solidFill>
                <a:latin typeface="Lato"/>
                <a:ea typeface="Lato"/>
                <a:cs typeface="Lato"/>
                <a:sym typeface="Lato"/>
              </a:defRPr>
            </a:lvl1pPr>
            <a:lvl2pPr marL="227013" marR="0" lvl="1" indent="0" algn="l" rtl="0" eaLnBrk="1" hangingPunct="1">
              <a:lnSpc>
                <a:spcPct val="100000"/>
              </a:lnSpc>
              <a:spcBef>
                <a:spcPts val="0"/>
              </a:spcBef>
              <a:spcAft>
                <a:spcPts val="0"/>
              </a:spcAft>
              <a:buClrTx/>
              <a:buSzPct val="100000"/>
              <a:buFontTx/>
              <a:buNone/>
              <a:defRPr sz="800" b="0" i="0" u="none" strike="noStrike" cap="none">
                <a:solidFill>
                  <a:srgbClr val="000000"/>
                </a:solidFill>
                <a:latin typeface="+mn-lt"/>
                <a:ea typeface="Arial"/>
                <a:cs typeface="Arial"/>
                <a:sym typeface="Arial"/>
              </a:defRPr>
            </a:lvl2pPr>
            <a:lvl3pPr marL="461962" marR="0" lvl="2" indent="0" algn="l" rtl="0" eaLnBrk="1" hangingPunct="1">
              <a:lnSpc>
                <a:spcPct val="100000"/>
              </a:lnSpc>
              <a:spcBef>
                <a:spcPts val="0"/>
              </a:spcBef>
              <a:spcAft>
                <a:spcPts val="0"/>
              </a:spcAft>
              <a:buClrTx/>
              <a:buFontTx/>
              <a:buNone/>
              <a:defRPr sz="800" b="0" i="0" u="none" strike="noStrike" cap="none">
                <a:solidFill>
                  <a:srgbClr val="000000"/>
                </a:solidFill>
                <a:latin typeface="+mn-lt"/>
                <a:ea typeface="Arial"/>
                <a:cs typeface="Arial"/>
                <a:sym typeface="Arial"/>
              </a:defRPr>
            </a:lvl3pPr>
            <a:lvl4pPr marL="461962" marR="0" lvl="3"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4pPr>
            <a:lvl5pPr marL="461962" marR="0" lvl="4"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5pPr>
            <a:lvl6pPr marL="342900" marR="0" lvl="5" indent="-342900" algn="l" rtl="0" eaLnBrk="1" hangingPunct="1">
              <a:lnSpc>
                <a:spcPct val="100000"/>
              </a:lnSpc>
              <a:spcBef>
                <a:spcPts val="0"/>
              </a:spcBef>
              <a:spcAft>
                <a:spcPts val="0"/>
              </a:spcAft>
              <a:buClr>
                <a:schemeClr val="tx1">
                  <a:lumMod val="50000"/>
                  <a:lumOff val="50000"/>
                </a:schemeClr>
              </a:buClr>
              <a:buFont typeface="Arial" panose="020B0604020202020204" pitchFamily="34" charset="0"/>
              <a:buChar char="•"/>
              <a:defRPr sz="1400" b="0" i="0" u="none" strike="noStrike" cap="none">
                <a:solidFill>
                  <a:srgbClr val="000000"/>
                </a:solidFill>
                <a:latin typeface="+mn-lt"/>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90000"/>
              </a:lnSpc>
              <a:spcBef>
                <a:spcPts val="0"/>
              </a:spcBef>
              <a:spcAft>
                <a:spcPts val="300"/>
              </a:spcAft>
              <a:buClrTx/>
              <a:buSzPct val="120000"/>
              <a:buFont typeface="Arial" panose="020B0604020202020204" pitchFamily="34" charset="0"/>
              <a:buNone/>
              <a:tabLst/>
              <a:defRPr/>
            </a:pPr>
            <a:r>
              <a:rPr kumimoji="0" lang="en-US" sz="800" b="0" i="0" u="none" strike="noStrike" kern="0" cap="none" spc="0" normalizeH="0" baseline="0" noProof="0">
                <a:ln>
                  <a:noFill/>
                </a:ln>
                <a:solidFill>
                  <a:srgbClr val="002557"/>
                </a:solidFill>
                <a:effectLst/>
                <a:uLnTx/>
                <a:uFillTx/>
                <a:latin typeface="Arial" panose="020B0604020202020204" pitchFamily="34" charset="0"/>
                <a:ea typeface="Lato"/>
                <a:cs typeface="Arial" panose="020B0604020202020204" pitchFamily="34" charset="0"/>
                <a:sym typeface="Lato"/>
              </a:rPr>
              <a:t>*Ongoing cycles</a:t>
            </a:r>
          </a:p>
        </p:txBody>
      </p:sp>
      <p:sp>
        <p:nvSpPr>
          <p:cNvPr id="11" name="TextBox 10">
            <a:extLst>
              <a:ext uri="{FF2B5EF4-FFF2-40B4-BE49-F238E27FC236}">
                <a16:creationId xmlns:a16="http://schemas.microsoft.com/office/drawing/2014/main" id="{78A9CC3A-C2FC-4DF7-67B0-822B8AF594ED}"/>
              </a:ext>
            </a:extLst>
          </p:cNvPr>
          <p:cNvSpPr txBox="1"/>
          <p:nvPr/>
        </p:nvSpPr>
        <p:spPr>
          <a:xfrm>
            <a:off x="374976" y="4973002"/>
            <a:ext cx="2420479" cy="307777"/>
          </a:xfrm>
          <a:prstGeom prst="rect">
            <a:avLst/>
          </a:prstGeom>
          <a:noFill/>
        </p:spPr>
        <p:txBody>
          <a:bodyPr wrap="square">
            <a:spAutoFit/>
          </a:bodyPr>
          <a:lstStyle/>
          <a:p>
            <a:pPr marL="0" marR="0" lvl="0" indent="0" algn="ctr" defTabSz="914446" rtl="0" eaLnBrk="1" fontAlgn="auto" latinLnBrk="0" hangingPunct="1">
              <a:lnSpc>
                <a:spcPct val="100000"/>
              </a:lnSpc>
              <a:spcBef>
                <a:spcPts val="0"/>
              </a:spcBef>
              <a:spcAft>
                <a:spcPts val="0"/>
              </a:spcAft>
              <a:buClr>
                <a:srgbClr val="000000"/>
              </a:buClr>
              <a:buSzTx/>
              <a:buFontTx/>
              <a:buNone/>
              <a:tabLst/>
              <a:defRPr/>
            </a:pPr>
            <a:r>
              <a:rPr kumimoji="0" lang="en-US" sz="1400"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hlinkClick r:id="rId12">
                  <a:extLst>
                    <a:ext uri="{A12FA001-AC4F-418D-AE19-62706E023703}">
                      <ahyp:hlinkClr xmlns:ahyp="http://schemas.microsoft.com/office/drawing/2018/hyperlinkcolor" val="tx"/>
                    </a:ext>
                  </a:extLst>
                </a:hlinkClick>
              </a:rPr>
              <a:t>NCT05257408</a:t>
            </a:r>
            <a:endParaRPr kumimoji="0" lang="en-US" sz="1400"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endParaRPr>
          </a:p>
        </p:txBody>
      </p:sp>
      <p:sp>
        <p:nvSpPr>
          <p:cNvPr id="12" name="Content Placeholder 2">
            <a:extLst>
              <a:ext uri="{FF2B5EF4-FFF2-40B4-BE49-F238E27FC236}">
                <a16:creationId xmlns:a16="http://schemas.microsoft.com/office/drawing/2014/main" id="{2B75FD97-BE66-D109-A11A-9735913BF096}"/>
              </a:ext>
            </a:extLst>
          </p:cNvPr>
          <p:cNvSpPr txBox="1">
            <a:spLocks/>
          </p:cNvSpPr>
          <p:nvPr/>
        </p:nvSpPr>
        <p:spPr>
          <a:xfrm>
            <a:off x="3047679" y="4251483"/>
            <a:ext cx="5581683" cy="725265"/>
          </a:xfrm>
          <a:prstGeom prst="rect">
            <a:avLst/>
          </a:prstGeom>
          <a:solidFill>
            <a:srgbClr val="F2F2F2"/>
          </a:solidFill>
          <a:ln w="9525" cap="flat" cmpd="sng" algn="ctr">
            <a:solidFill>
              <a:srgbClr val="D0CECE"/>
            </a:solidFill>
            <a:prstDash val="solid"/>
            <a:miter lim="800000"/>
          </a:ln>
          <a:effectLst/>
        </p:spPr>
        <p:txBody>
          <a:bodyPr vert="horz" wrap="square" lIns="91440" tIns="91440" rIns="91440" bIns="91440" rtlCol="0" anchor="ctr">
            <a:noAutofit/>
          </a:bodyPr>
          <a:lstStyle>
            <a:lvl1pPr marL="230188" indent="-230188" algn="l" defTabSz="457200" rtl="0" eaLnBrk="1" latinLnBrk="0" hangingPunct="1">
              <a:lnSpc>
                <a:spcPct val="95000"/>
              </a:lnSpc>
              <a:spcBef>
                <a:spcPts val="0"/>
              </a:spcBef>
              <a:spcAft>
                <a:spcPts val="1200"/>
              </a:spcAft>
              <a:buClr>
                <a:schemeClr val="accent1"/>
              </a:buClr>
              <a:buFont typeface="Lato" panose="020F0502020204030203" pitchFamily="34" charset="0"/>
              <a:buChar char="•"/>
              <a:defRPr sz="2400" kern="1200">
                <a:solidFill>
                  <a:schemeClr val="tx2"/>
                </a:solidFill>
                <a:latin typeface="+mn-lt"/>
                <a:ea typeface="+mn-ea"/>
                <a:cs typeface="+mn-cs"/>
              </a:defRPr>
            </a:lvl1pPr>
            <a:lvl2pPr marL="514350" indent="-284163" algn="l" defTabSz="457200" rtl="0" eaLnBrk="1" latinLnBrk="0" hangingPunct="1">
              <a:lnSpc>
                <a:spcPct val="95000"/>
              </a:lnSpc>
              <a:spcBef>
                <a:spcPts val="0"/>
              </a:spcBef>
              <a:spcAft>
                <a:spcPts val="1200"/>
              </a:spcAft>
              <a:buClr>
                <a:schemeClr val="accent1"/>
              </a:buClr>
              <a:buFont typeface="Lato" panose="020F0502020204030203" pitchFamily="34" charset="0"/>
              <a:buChar char="—"/>
              <a:defRPr sz="2400" kern="1200">
                <a:solidFill>
                  <a:schemeClr val="tx2"/>
                </a:solidFill>
                <a:latin typeface="+mn-lt"/>
                <a:ea typeface="+mn-ea"/>
                <a:cs typeface="+mn-cs"/>
              </a:defRPr>
            </a:lvl2pPr>
            <a:lvl3pPr marL="684213" indent="-169863" algn="l" defTabSz="457200" rtl="0" eaLnBrk="1" latinLnBrk="0" hangingPunct="1">
              <a:lnSpc>
                <a:spcPct val="95000"/>
              </a:lnSpc>
              <a:spcBef>
                <a:spcPts val="0"/>
              </a:spcBef>
              <a:spcAft>
                <a:spcPts val="1200"/>
              </a:spcAft>
              <a:buClr>
                <a:schemeClr val="accent1"/>
              </a:buClr>
              <a:buFont typeface="Wingdings" charset="2"/>
              <a:buChar char="§"/>
              <a:defRPr sz="1800" kern="1200">
                <a:solidFill>
                  <a:schemeClr val="tx2"/>
                </a:solidFill>
                <a:latin typeface="+mn-lt"/>
                <a:ea typeface="+mn-ea"/>
                <a:cs typeface="+mn-cs"/>
              </a:defRPr>
            </a:lvl3pPr>
            <a:lvl4pPr marL="914400" indent="-230188" algn="l" defTabSz="457200" rtl="0" eaLnBrk="1" latinLnBrk="0" hangingPunct="1">
              <a:lnSpc>
                <a:spcPct val="95000"/>
              </a:lnSpc>
              <a:spcBef>
                <a:spcPts val="0"/>
              </a:spcBef>
              <a:spcAft>
                <a:spcPts val="1200"/>
              </a:spcAft>
              <a:buClr>
                <a:schemeClr val="accent1"/>
              </a:buClr>
              <a:buFont typeface="Lato" panose="020F0502020204030203" pitchFamily="34" charset="0"/>
              <a:buChar char="–"/>
              <a:defRPr sz="1600" kern="1200">
                <a:solidFill>
                  <a:schemeClr val="tx2"/>
                </a:solidFill>
                <a:latin typeface="+mn-lt"/>
                <a:ea typeface="+mn-ea"/>
                <a:cs typeface="+mn-cs"/>
              </a:defRPr>
            </a:lvl4pPr>
            <a:lvl5pPr marL="1146175" indent="-231775" algn="l" defTabSz="457200" rtl="0" eaLnBrk="1" latinLnBrk="0" hangingPunct="1">
              <a:lnSpc>
                <a:spcPct val="95000"/>
              </a:lnSpc>
              <a:spcBef>
                <a:spcPts val="0"/>
              </a:spcBef>
              <a:spcAft>
                <a:spcPts val="1200"/>
              </a:spcAft>
              <a:buClr>
                <a:schemeClr val="accent1"/>
              </a:buClr>
              <a:buFont typeface="Lato" panose="020F0502020204030203" pitchFamily="34" charset="0"/>
              <a:buChar char="»"/>
              <a:defRPr sz="1400" kern="1200">
                <a:solidFill>
                  <a:schemeClr val="tx2"/>
                </a:solidFill>
                <a:latin typeface="+mn-lt"/>
                <a:ea typeface="+mn-ea"/>
                <a:cs typeface="+mn-cs"/>
              </a:defRPr>
            </a:lvl5pPr>
            <a:lvl6pPr marL="2514600" indent="-228600" algn="l" defTabSz="457200" rtl="0" eaLnBrk="1" latinLnBrk="0" hangingPunct="1">
              <a:spcBef>
                <a:spcPct val="20000"/>
              </a:spcBef>
              <a:buFont typeface="Lato" panose="020F0502020204030203" pitchFamily="34" charset="0"/>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Lato" panose="020F0502020204030203" pitchFamily="34" charset="0"/>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Lato" panose="020F0502020204030203" pitchFamily="34" charset="0"/>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Lato" panose="020F0502020204030203" pitchFamily="34" charset="0"/>
              <a:buChar char="•"/>
              <a:defRPr sz="2000" kern="1200">
                <a:solidFill>
                  <a:schemeClr val="tx1"/>
                </a:solidFill>
                <a:latin typeface="+mn-lt"/>
                <a:ea typeface="+mn-ea"/>
                <a:cs typeface="+mn-cs"/>
              </a:defRPr>
            </a:lvl9pPr>
          </a:lstStyle>
          <a:p>
            <a:pPr marL="346093" marR="0" lvl="0" indent="-230200" algn="l" defTabSz="609616" rtl="0" eaLnBrk="1" fontAlgn="auto" latinLnBrk="0" hangingPunct="1">
              <a:lnSpc>
                <a:spcPct val="95000"/>
              </a:lnSpc>
              <a:spcBef>
                <a:spcPts val="0"/>
              </a:spcBef>
              <a:spcAft>
                <a:spcPts val="0"/>
              </a:spcAft>
              <a:buClr>
                <a:srgbClr val="000000">
                  <a:lumMod val="75000"/>
                  <a:lumOff val="25000"/>
                </a:srgbClr>
              </a:buClr>
              <a:buSzPct val="70000"/>
              <a:buFont typeface="Lato" panose="020F0502020204030203" pitchFamily="34" charset="0"/>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Stratification Factors</a:t>
            </a:r>
          </a:p>
          <a:p>
            <a:pPr marL="346093" marR="0" lvl="0" indent="-230200" algn="l" defTabSz="609616" rtl="0" eaLnBrk="1" fontAlgn="auto" latinLnBrk="0" hangingPunct="1">
              <a:lnSpc>
                <a:spcPct val="95000"/>
              </a:lnSpc>
              <a:spcBef>
                <a:spcPts val="0"/>
              </a:spcBef>
              <a:spcAft>
                <a:spcPts val="0"/>
              </a:spcAft>
              <a:buClr>
                <a:srgbClr val="000000">
                  <a:lumMod val="75000"/>
                  <a:lumOff val="25000"/>
                </a:srgbClr>
              </a:buClr>
              <a:buSzPct val="70000"/>
              <a:buFont typeface="Lato" panose="020F0502020204030203" pitchFamily="34" charset="0"/>
              <a:buChar char="►"/>
              <a:tabLst/>
              <a:defRPr/>
            </a:pPr>
            <a:r>
              <a:rPr kumimoji="0" lang="en-US" sz="1200" b="0" i="0" u="none" strike="noStrike" kern="120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Prior lines of therapy (1 vs &gt;1)</a:t>
            </a:r>
          </a:p>
          <a:p>
            <a:pPr marL="346093" marR="0" lvl="0" indent="-230200" algn="l" defTabSz="609616" rtl="0" eaLnBrk="1" fontAlgn="auto" latinLnBrk="0" hangingPunct="1">
              <a:lnSpc>
                <a:spcPct val="95000"/>
              </a:lnSpc>
              <a:spcBef>
                <a:spcPts val="0"/>
              </a:spcBef>
              <a:spcAft>
                <a:spcPts val="0"/>
              </a:spcAft>
              <a:buClr>
                <a:srgbClr val="000000">
                  <a:lumMod val="75000"/>
                  <a:lumOff val="25000"/>
                </a:srgbClr>
              </a:buClr>
              <a:buSzPct val="70000"/>
              <a:buFont typeface="Lato" panose="020F0502020204030203" pitchFamily="34" charset="0"/>
              <a:buChar char="►"/>
              <a:tabLst/>
              <a:defRPr/>
            </a:pPr>
            <a:r>
              <a:rPr kumimoji="0" lang="en-US" sz="1200" b="0" i="0" u="none" strike="noStrike" kern="1200" cap="none" spc="0" normalizeH="0" baseline="0" noProof="0" dirty="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sym typeface="Lato" panose="020F0502020204030203" pitchFamily="34" charset="0"/>
              </a:rPr>
              <a:t>Region (North America vs Europe vs Korea, Australia, &amp; Latin America)</a:t>
            </a:r>
          </a:p>
        </p:txBody>
      </p:sp>
      <p:sp>
        <p:nvSpPr>
          <p:cNvPr id="3" name="TextBox 2">
            <a:extLst>
              <a:ext uri="{FF2B5EF4-FFF2-40B4-BE49-F238E27FC236}">
                <a16:creationId xmlns:a16="http://schemas.microsoft.com/office/drawing/2014/main" id="{191798E6-BABF-62E7-A4EC-0CA9C3658008}"/>
              </a:ext>
            </a:extLst>
          </p:cNvPr>
          <p:cNvSpPr txBox="1"/>
          <p:nvPr/>
        </p:nvSpPr>
        <p:spPr>
          <a:xfrm>
            <a:off x="9162382" y="5031231"/>
            <a:ext cx="2823475" cy="900246"/>
          </a:xfrm>
          <a:prstGeom prst="rect">
            <a:avLst/>
          </a:prstGeom>
        </p:spPr>
        <p:txBody>
          <a:bodyPr wrap="square" rtlCol="0">
            <a:spAutoFit/>
          </a:bodyPr>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r>
              <a:rPr kumimoji="0" lang="en-US" sz="1050"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rPr>
              <a:t>First patient enrolled: Jan 5, 2023</a:t>
            </a:r>
          </a:p>
          <a:p>
            <a:pPr marL="0" marR="0" lvl="0" indent="0" algn="l" defTabSz="914446" rtl="0" eaLnBrk="1" fontAlgn="auto" latinLnBrk="0" hangingPunct="1">
              <a:lnSpc>
                <a:spcPct val="100000"/>
              </a:lnSpc>
              <a:spcBef>
                <a:spcPts val="0"/>
              </a:spcBef>
              <a:spcAft>
                <a:spcPts val="0"/>
              </a:spcAft>
              <a:buClr>
                <a:srgbClr val="000000"/>
              </a:buClr>
              <a:buSzTx/>
              <a:buFontTx/>
              <a:buNone/>
              <a:tabLst/>
              <a:defRPr/>
            </a:pPr>
            <a:r>
              <a:rPr kumimoji="0" lang="en-US" sz="1050"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rPr>
              <a:t>Last patient enrolled: Apr 8, 2024</a:t>
            </a:r>
          </a:p>
          <a:p>
            <a:pPr marL="0" marR="0" lvl="0" indent="0" algn="l" defTabSz="914446" rtl="0" eaLnBrk="1" fontAlgn="auto" latinLnBrk="0" hangingPunct="1">
              <a:lnSpc>
                <a:spcPct val="100000"/>
              </a:lnSpc>
              <a:spcBef>
                <a:spcPts val="0"/>
              </a:spcBef>
              <a:spcAft>
                <a:spcPts val="0"/>
              </a:spcAft>
              <a:buClr>
                <a:srgbClr val="000000"/>
              </a:buClr>
              <a:buSzTx/>
              <a:buFontTx/>
              <a:buNone/>
              <a:tabLst/>
              <a:defRPr/>
            </a:pPr>
            <a:r>
              <a:rPr kumimoji="0" lang="en-US" sz="1050"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rPr>
              <a:t>Primary results data cutoff: Feb 24, 2025</a:t>
            </a:r>
          </a:p>
          <a:p>
            <a:pPr marL="0" marR="0" lvl="0" indent="0" algn="l" defTabSz="914446" rtl="0" eaLnBrk="1" fontAlgn="auto" latinLnBrk="0" hangingPunct="1">
              <a:lnSpc>
                <a:spcPct val="100000"/>
              </a:lnSpc>
              <a:spcBef>
                <a:spcPts val="0"/>
              </a:spcBef>
              <a:spcAft>
                <a:spcPts val="0"/>
              </a:spcAft>
              <a:buClr>
                <a:srgbClr val="000000"/>
              </a:buClr>
              <a:buSzTx/>
              <a:buFontTx/>
              <a:buNone/>
              <a:tabLst/>
              <a:defRPr/>
            </a:pPr>
            <a:r>
              <a:rPr kumimoji="0" lang="en-US" sz="1050"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rPr>
              <a:t>Final OS data cutoff: Jan 8, 2026</a:t>
            </a:r>
          </a:p>
          <a:p>
            <a:pPr marL="0" marR="0" lvl="0" indent="0" algn="l" defTabSz="914446" rtl="0" eaLnBrk="1" fontAlgn="auto" latinLnBrk="0" hangingPunct="1">
              <a:lnSpc>
                <a:spcPct val="100000"/>
              </a:lnSpc>
              <a:spcBef>
                <a:spcPts val="0"/>
              </a:spcBef>
              <a:spcAft>
                <a:spcPts val="0"/>
              </a:spcAft>
              <a:buClr>
                <a:srgbClr val="000000"/>
              </a:buClr>
              <a:buSzTx/>
              <a:buFontTx/>
              <a:buNone/>
              <a:tabLst/>
              <a:defRPr/>
            </a:pPr>
            <a:r>
              <a:rPr kumimoji="0" lang="en-US" sz="1050"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rPr>
              <a:t>Conducted at 117 sites in 14 countries.</a:t>
            </a:r>
          </a:p>
        </p:txBody>
      </p:sp>
      <p:sp>
        <p:nvSpPr>
          <p:cNvPr id="4" name="Rectangle 3">
            <a:extLst>
              <a:ext uri="{FF2B5EF4-FFF2-40B4-BE49-F238E27FC236}">
                <a16:creationId xmlns:a16="http://schemas.microsoft.com/office/drawing/2014/main" id="{25BA8089-4F52-EB08-A92A-2170B575E8F8}"/>
              </a:ext>
            </a:extLst>
          </p:cNvPr>
          <p:cNvSpPr/>
          <p:nvPr/>
        </p:nvSpPr>
        <p:spPr>
          <a:xfrm>
            <a:off x="7393033" y="2922152"/>
            <a:ext cx="1323696" cy="61885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tIns="9144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prstClr val="black">
                  <a:lumMod val="75000"/>
                  <a:lumOff val="25000"/>
                </a:prstClr>
              </a:buClr>
              <a:buSzTx/>
              <a:buFontTx/>
              <a:buNone/>
              <a:tabLst/>
              <a:defRPr/>
            </a:pPr>
            <a:r>
              <a:rPr kumimoji="0" lang="en-US" sz="900" b="0" i="0" u="none" strike="noStrike" kern="1200" cap="none" spc="0" normalizeH="0" baseline="0" noProof="0">
                <a:ln>
                  <a:noFill/>
                </a:ln>
                <a:solidFill>
                  <a:srgbClr val="002557"/>
                </a:solidFill>
                <a:effectLst/>
                <a:uLnTx/>
                <a:uFillTx/>
                <a:latin typeface="Arial" panose="020B0604020202020204" pitchFamily="34" charset="0"/>
                <a:ea typeface="Lato" panose="020F0502020204030203" pitchFamily="34" charset="0"/>
                <a:cs typeface="Arial" panose="020B0604020202020204" pitchFamily="34" charset="0"/>
              </a:rPr>
              <a:t>Treatment to progression or unmanageable toxicity</a:t>
            </a:r>
          </a:p>
        </p:txBody>
      </p:sp>
      <p:sp>
        <p:nvSpPr>
          <p:cNvPr id="7" name="TextBox 6">
            <a:extLst>
              <a:ext uri="{FF2B5EF4-FFF2-40B4-BE49-F238E27FC236}">
                <a16:creationId xmlns:a16="http://schemas.microsoft.com/office/drawing/2014/main" id="{4EF5DE01-1A93-7C7A-2747-09AC5696AFF2}"/>
              </a:ext>
            </a:extLst>
          </p:cNvPr>
          <p:cNvSpPr txBox="1"/>
          <p:nvPr/>
        </p:nvSpPr>
        <p:spPr>
          <a:xfrm>
            <a:off x="3213219" y="2508696"/>
            <a:ext cx="1046748" cy="220573"/>
          </a:xfrm>
          <a:prstGeom prst="rect">
            <a:avLst/>
          </a:prstGeom>
          <a:noFill/>
        </p:spPr>
        <p:txBody>
          <a:bodyPr wrap="square">
            <a:spAutoFit/>
          </a:bodyPr>
          <a:lstStyle/>
          <a:p>
            <a:pPr marL="0" marR="0" lvl="0" indent="0" algn="ctr" defTabSz="914446" rtl="0" eaLnBrk="1" fontAlgn="auto" latinLnBrk="0" hangingPunct="1">
              <a:lnSpc>
                <a:spcPts val="974"/>
              </a:lnSpc>
              <a:spcBef>
                <a:spcPts val="300"/>
              </a:spcBef>
              <a:spcAft>
                <a:spcPts val="0"/>
              </a:spcAft>
              <a:buClr>
                <a:srgbClr val="000000"/>
              </a:buClr>
              <a:buSzTx/>
              <a:buFontTx/>
              <a:buNone/>
              <a:tabLst/>
              <a:defRPr/>
            </a:pPr>
            <a:r>
              <a:rPr kumimoji="0" lang="en-US" sz="900" b="1" i="0" u="none" strike="noStrike" kern="0" cap="none" spc="-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N=381</a:t>
            </a:r>
            <a:endParaRPr kumimoji="0" lang="en-US" sz="900" b="1"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6" name="Title 1">
            <a:extLst>
              <a:ext uri="{FF2B5EF4-FFF2-40B4-BE49-F238E27FC236}">
                <a16:creationId xmlns:a16="http://schemas.microsoft.com/office/drawing/2014/main" id="{AA1C2634-3274-F6A7-199D-E796E34CF025}"/>
              </a:ext>
            </a:extLst>
          </p:cNvPr>
          <p:cNvSpPr txBox="1">
            <a:spLocks/>
          </p:cNvSpPr>
          <p:nvPr/>
        </p:nvSpPr>
        <p:spPr>
          <a:xfrm>
            <a:off x="809413" y="379697"/>
            <a:ext cx="10972800" cy="89761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ROSELLA | Study Schema </a:t>
            </a:r>
          </a:p>
        </p:txBody>
      </p:sp>
      <p:sp>
        <p:nvSpPr>
          <p:cNvPr id="6" name="Text Placeholder 6">
            <a:extLst>
              <a:ext uri="{FF2B5EF4-FFF2-40B4-BE49-F238E27FC236}">
                <a16:creationId xmlns:a16="http://schemas.microsoft.com/office/drawing/2014/main" id="{57FB23B1-C7A5-38A8-C4CE-07C497DD1142}"/>
              </a:ext>
            </a:extLst>
          </p:cNvPr>
          <p:cNvSpPr txBox="1">
            <a:spLocks/>
          </p:cNvSpPr>
          <p:nvPr/>
        </p:nvSpPr>
        <p:spPr>
          <a:xfrm>
            <a:off x="243681" y="6586345"/>
            <a:ext cx="3901440" cy="18756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Presented By: Alexander B. </a:t>
            </a:r>
            <a:r>
              <a:rPr kumimoji="0" lang="en-US" sz="933"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Olawaiye</a:t>
            </a: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MD, SGO 2026</a:t>
            </a:r>
          </a:p>
        </p:txBody>
      </p:sp>
    </p:spTree>
    <p:extLst>
      <p:ext uri="{BB962C8B-B14F-4D97-AF65-F5344CB8AC3E}">
        <p14:creationId xmlns:p14="http://schemas.microsoft.com/office/powerpoint/2010/main" val="32233424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21D820-004A-626E-CB80-DB578C70EEE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39BC0FB-B50E-4BAD-13A0-D62F1F0C79A8}"/>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38558566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147AC-22E6-4A83-0E54-2709750FC272}"/>
              </a:ext>
            </a:extLst>
          </p:cNvPr>
          <p:cNvSpPr>
            <a:spLocks noGrp="1"/>
          </p:cNvSpPr>
          <p:nvPr>
            <p:ph type="title" idx="4294967295"/>
          </p:nvPr>
        </p:nvSpPr>
        <p:spPr>
          <a:xfrm>
            <a:off x="290945" y="116023"/>
            <a:ext cx="11107882" cy="777875"/>
          </a:xfrm>
        </p:spPr>
        <p:txBody>
          <a:bodyPr>
            <a:normAutofit/>
          </a:bodyPr>
          <a:lstStyle/>
          <a:p>
            <a:r>
              <a:rPr lang="en-US" b="1" dirty="0"/>
              <a:t>ROSELLA - Demographics</a:t>
            </a:r>
          </a:p>
        </p:txBody>
      </p:sp>
      <p:graphicFrame>
        <p:nvGraphicFramePr>
          <p:cNvPr id="7" name="Table 6">
            <a:extLst>
              <a:ext uri="{FF2B5EF4-FFF2-40B4-BE49-F238E27FC236}">
                <a16:creationId xmlns:a16="http://schemas.microsoft.com/office/drawing/2014/main" id="{DE6D92E1-F3F0-188E-6974-F90FA40A58FD}"/>
              </a:ext>
            </a:extLst>
          </p:cNvPr>
          <p:cNvGraphicFramePr>
            <a:graphicFrameLocks noGrp="1"/>
          </p:cNvGraphicFramePr>
          <p:nvPr/>
        </p:nvGraphicFramePr>
        <p:xfrm>
          <a:off x="663418" y="893898"/>
          <a:ext cx="10084054" cy="5090697"/>
        </p:xfrm>
        <a:graphic>
          <a:graphicData uri="http://schemas.openxmlformats.org/drawingml/2006/table">
            <a:tbl>
              <a:tblPr firstRow="1" bandRow="1">
                <a:tableStyleId>{5940675A-B579-460E-94D1-54222C63F5DA}</a:tableStyleId>
              </a:tblPr>
              <a:tblGrid>
                <a:gridCol w="2560320">
                  <a:extLst>
                    <a:ext uri="{9D8B030D-6E8A-4147-A177-3AD203B41FA5}">
                      <a16:colId xmlns:a16="http://schemas.microsoft.com/office/drawing/2014/main" val="2706910499"/>
                    </a:ext>
                  </a:extLst>
                </a:gridCol>
                <a:gridCol w="2324100">
                  <a:extLst>
                    <a:ext uri="{9D8B030D-6E8A-4147-A177-3AD203B41FA5}">
                      <a16:colId xmlns:a16="http://schemas.microsoft.com/office/drawing/2014/main" val="2905534961"/>
                    </a:ext>
                  </a:extLst>
                </a:gridCol>
                <a:gridCol w="3005074">
                  <a:extLst>
                    <a:ext uri="{9D8B030D-6E8A-4147-A177-3AD203B41FA5}">
                      <a16:colId xmlns:a16="http://schemas.microsoft.com/office/drawing/2014/main" val="3340891562"/>
                    </a:ext>
                  </a:extLst>
                </a:gridCol>
                <a:gridCol w="2194560">
                  <a:extLst>
                    <a:ext uri="{9D8B030D-6E8A-4147-A177-3AD203B41FA5}">
                      <a16:colId xmlns:a16="http://schemas.microsoft.com/office/drawing/2014/main" val="1986841803"/>
                    </a:ext>
                  </a:extLst>
                </a:gridCol>
              </a:tblGrid>
              <a:tr h="267843">
                <a:tc gridSpan="2">
                  <a:txBody>
                    <a:bodyPr/>
                    <a:lstStyle/>
                    <a:p>
                      <a:pPr algn="ctr"/>
                      <a:endParaRPr lang="en-US" sz="1100">
                        <a:latin typeface="Arial" panose="020B0604020202020204" pitchFamily="34" charset="0"/>
                        <a:cs typeface="Arial" panose="020B0604020202020204" pitchFamily="34" charset="0"/>
                      </a:endParaRPr>
                    </a:p>
                  </a:txBody>
                  <a:tcPr marL="45720" marR="45720" anchor="ctr">
                    <a:lnL w="12700" cmpd="sng">
                      <a:noFill/>
                    </a:lnL>
                    <a:lnR w="19050" cap="flat" cmpd="sng" algn="ctr">
                      <a:solidFill>
                        <a:schemeClr val="bg1"/>
                      </a:solidFill>
                      <a:prstDash val="solid"/>
                      <a:round/>
                      <a:headEnd type="none" w="med" len="med"/>
                      <a:tailEnd type="none" w="med" len="med"/>
                    </a:lnR>
                    <a:lnT w="12700" cmpd="sng">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sz="1200"/>
                    </a:p>
                  </a:txBody>
                  <a:tcPr/>
                </a:tc>
                <a:tc>
                  <a:txBody>
                    <a:bodyPr/>
                    <a:lstStyle/>
                    <a:p>
                      <a:pPr algn="ctr"/>
                      <a:r>
                        <a:rPr lang="en-US" sz="1100" b="1">
                          <a:solidFill>
                            <a:schemeClr val="bg1"/>
                          </a:solidFill>
                          <a:latin typeface="Arial" panose="020B0604020202020204" pitchFamily="34" charset="0"/>
                          <a:cs typeface="Arial" panose="020B0604020202020204" pitchFamily="34" charset="0"/>
                        </a:rPr>
                        <a:t>Relacorilant + Nab-paclitaxel </a:t>
                      </a:r>
                      <a:r>
                        <a:rPr lang="en-US" sz="1100" b="0">
                          <a:solidFill>
                            <a:schemeClr val="bg1"/>
                          </a:solidFill>
                          <a:latin typeface="Arial" panose="020B0604020202020204" pitchFamily="34" charset="0"/>
                          <a:cs typeface="Arial" panose="020B0604020202020204" pitchFamily="34" charset="0"/>
                        </a:rPr>
                        <a:t>(N=188)</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56168"/>
                    </a:solidFill>
                  </a:tcPr>
                </a:tc>
                <a:tc>
                  <a:txBody>
                    <a:bodyPr/>
                    <a:lstStyle/>
                    <a:p>
                      <a:pPr algn="ctr"/>
                      <a:r>
                        <a:rPr lang="en-US" sz="1100" b="1">
                          <a:solidFill>
                            <a:schemeClr val="bg1"/>
                          </a:solidFill>
                          <a:latin typeface="Arial" panose="020B0604020202020204" pitchFamily="34" charset="0"/>
                          <a:cs typeface="Arial" panose="020B0604020202020204" pitchFamily="34" charset="0"/>
                        </a:rPr>
                        <a:t>Nab-paclitaxel (</a:t>
                      </a:r>
                      <a:r>
                        <a:rPr lang="en-US" sz="1100">
                          <a:solidFill>
                            <a:schemeClr val="bg1"/>
                          </a:solidFill>
                          <a:latin typeface="Arial" panose="020B0604020202020204" pitchFamily="34" charset="0"/>
                          <a:cs typeface="Arial" panose="020B0604020202020204" pitchFamily="34" charset="0"/>
                        </a:rPr>
                        <a:t>N=193)</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8C3177"/>
                    </a:solidFill>
                  </a:tcPr>
                </a:tc>
                <a:extLst>
                  <a:ext uri="{0D108BD9-81ED-4DB2-BD59-A6C34878D82A}">
                    <a16:rowId xmlns:a16="http://schemas.microsoft.com/office/drawing/2014/main" val="3457531373"/>
                  </a:ext>
                </a:extLst>
              </a:tr>
              <a:tr h="257923">
                <a:tc gridSpan="2">
                  <a:txBody>
                    <a:bodyPr/>
                    <a:lstStyle/>
                    <a:p>
                      <a:pPr marL="55563" indent="0" algn="l"/>
                      <a:r>
                        <a:rPr lang="en-US" sz="1100" b="1">
                          <a:solidFill>
                            <a:srgbClr val="002557"/>
                          </a:solidFill>
                          <a:latin typeface="Arial" panose="020B0604020202020204" pitchFamily="34" charset="0"/>
                          <a:cs typeface="Arial" panose="020B0604020202020204" pitchFamily="34" charset="0"/>
                        </a:rPr>
                        <a:t>Age</a:t>
                      </a:r>
                      <a:r>
                        <a:rPr lang="en-US" sz="1100">
                          <a:solidFill>
                            <a:srgbClr val="002557"/>
                          </a:solidFill>
                          <a:latin typeface="Arial" panose="020B0604020202020204" pitchFamily="34" charset="0"/>
                          <a:cs typeface="Arial" panose="020B0604020202020204" pitchFamily="34" charset="0"/>
                        </a:rPr>
                        <a:t>, median (range), years</a:t>
                      </a: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a:endParaRPr lang="en-US" sz="1050"/>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b="1">
                          <a:solidFill>
                            <a:srgbClr val="156168"/>
                          </a:solidFill>
                          <a:latin typeface="Arial" panose="020B0604020202020204" pitchFamily="34" charset="0"/>
                          <a:cs typeface="Arial" panose="020B0604020202020204" pitchFamily="34" charset="0"/>
                        </a:rPr>
                        <a:t>61</a:t>
                      </a:r>
                      <a:r>
                        <a:rPr lang="en-US" sz="1100">
                          <a:solidFill>
                            <a:srgbClr val="156168"/>
                          </a:solidFill>
                          <a:latin typeface="Arial" panose="020B0604020202020204" pitchFamily="34" charset="0"/>
                          <a:cs typeface="Arial" panose="020B0604020202020204" pitchFamily="34" charset="0"/>
                        </a:rPr>
                        <a:t> (26–85)</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100" b="1">
                          <a:solidFill>
                            <a:srgbClr val="8C3177"/>
                          </a:solidFill>
                          <a:latin typeface="Arial" panose="020B0604020202020204" pitchFamily="34" charset="0"/>
                          <a:cs typeface="Arial" panose="020B0604020202020204" pitchFamily="34" charset="0"/>
                        </a:rPr>
                        <a:t>62</a:t>
                      </a:r>
                      <a:r>
                        <a:rPr lang="en-US" sz="1100">
                          <a:solidFill>
                            <a:srgbClr val="8C3177"/>
                          </a:solidFill>
                          <a:latin typeface="Arial" panose="020B0604020202020204" pitchFamily="34" charset="0"/>
                          <a:cs typeface="Arial" panose="020B0604020202020204" pitchFamily="34" charset="0"/>
                        </a:rPr>
                        <a:t> (33–86)</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07222284"/>
                  </a:ext>
                </a:extLst>
              </a:tr>
              <a:tr h="213283">
                <a:tc rowSpan="4">
                  <a:txBody>
                    <a:bodyPr/>
                    <a:lstStyle/>
                    <a:p>
                      <a:pPr marL="55563" indent="0" algn="l"/>
                      <a:r>
                        <a:rPr lang="en-US" sz="1100" b="1">
                          <a:solidFill>
                            <a:srgbClr val="002557"/>
                          </a:solidFill>
                          <a:latin typeface="Arial" panose="020B0604020202020204" pitchFamily="34" charset="0"/>
                          <a:cs typeface="Arial" panose="020B0604020202020204" pitchFamily="34" charset="0"/>
                        </a:rPr>
                        <a:t>Race</a:t>
                      </a:r>
                      <a:r>
                        <a:rPr lang="en-US" sz="1100">
                          <a:solidFill>
                            <a:srgbClr val="002557"/>
                          </a:solidFill>
                          <a:latin typeface="Arial" panose="020B0604020202020204" pitchFamily="34" charset="0"/>
                          <a:cs typeface="Arial" panose="020B0604020202020204" pitchFamily="34" charset="0"/>
                        </a:rPr>
                        <a:t>, n (%)</a:t>
                      </a: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l"/>
                      <a:r>
                        <a:rPr lang="en-US" sz="1100">
                          <a:solidFill>
                            <a:srgbClr val="002557"/>
                          </a:solidFill>
                          <a:latin typeface="Arial" panose="020B0604020202020204" pitchFamily="34" charset="0"/>
                          <a:cs typeface="Arial" panose="020B0604020202020204" pitchFamily="34" charset="0"/>
                        </a:rPr>
                        <a:t>White</a:t>
                      </a:r>
                    </a:p>
                  </a:txBody>
                  <a:tcPr marL="45720" marR="45720" marB="0"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136 </a:t>
                      </a:r>
                      <a:r>
                        <a:rPr lang="en-US" sz="1100" b="1">
                          <a:solidFill>
                            <a:srgbClr val="156168"/>
                          </a:solidFill>
                          <a:latin typeface="Arial" panose="020B0604020202020204" pitchFamily="34" charset="0"/>
                          <a:cs typeface="Arial" panose="020B0604020202020204" pitchFamily="34" charset="0"/>
                        </a:rPr>
                        <a:t>(72.3)</a:t>
                      </a:r>
                    </a:p>
                  </a:txBody>
                  <a:tcPr marL="45720" marR="45720" marB="0"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135 </a:t>
                      </a:r>
                      <a:r>
                        <a:rPr lang="en-US" sz="1100" b="1">
                          <a:solidFill>
                            <a:srgbClr val="8C3177"/>
                          </a:solidFill>
                          <a:latin typeface="Arial" panose="020B0604020202020204" pitchFamily="34" charset="0"/>
                          <a:cs typeface="Arial" panose="020B0604020202020204" pitchFamily="34" charset="0"/>
                        </a:rPr>
                        <a:t>(69.9)</a:t>
                      </a:r>
                    </a:p>
                  </a:txBody>
                  <a:tcPr marL="45720" marR="45720" marB="0"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518912602"/>
                  </a:ext>
                </a:extLst>
              </a:tr>
              <a:tr h="168642">
                <a:tc vMerge="1">
                  <a:txBody>
                    <a:bodyPr/>
                    <a:lstStyle/>
                    <a:p>
                      <a:pPr algn="l"/>
                      <a:endParaRPr lang="en-US" sz="1050"/>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r>
                        <a:rPr lang="en-US" sz="1100">
                          <a:solidFill>
                            <a:srgbClr val="002557"/>
                          </a:solidFill>
                          <a:latin typeface="Arial" panose="020B0604020202020204" pitchFamily="34" charset="0"/>
                          <a:cs typeface="Arial" panose="020B0604020202020204" pitchFamily="34" charset="0"/>
                        </a:rPr>
                        <a:t>Black or African-American</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3 </a:t>
                      </a:r>
                      <a:r>
                        <a:rPr lang="en-US" sz="1100" b="1">
                          <a:solidFill>
                            <a:srgbClr val="156168"/>
                          </a:solidFill>
                          <a:latin typeface="Arial" panose="020B0604020202020204" pitchFamily="34" charset="0"/>
                          <a:cs typeface="Arial" panose="020B0604020202020204" pitchFamily="34" charset="0"/>
                        </a:rPr>
                        <a:t>(1.6)</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2 </a:t>
                      </a:r>
                      <a:r>
                        <a:rPr lang="en-US" sz="1100" b="1">
                          <a:solidFill>
                            <a:srgbClr val="8C3177"/>
                          </a:solidFill>
                          <a:latin typeface="Arial" panose="020B0604020202020204" pitchFamily="34" charset="0"/>
                          <a:cs typeface="Arial" panose="020B0604020202020204" pitchFamily="34" charset="0"/>
                        </a:rPr>
                        <a:t>(1.0)</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336654387"/>
                  </a:ext>
                </a:extLst>
              </a:tr>
              <a:tr h="168642">
                <a:tc vMerge="1">
                  <a:txBody>
                    <a:bodyPr/>
                    <a:lstStyle/>
                    <a:p>
                      <a:pPr algn="l"/>
                      <a:endParaRPr lang="en-US" sz="1050"/>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r>
                        <a:rPr lang="en-US" sz="1100">
                          <a:solidFill>
                            <a:srgbClr val="002557"/>
                          </a:solidFill>
                          <a:latin typeface="Arial" panose="020B0604020202020204" pitchFamily="34" charset="0"/>
                          <a:cs typeface="Arial" panose="020B0604020202020204" pitchFamily="34" charset="0"/>
                        </a:rPr>
                        <a:t>Asian (92% Korean)</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22 </a:t>
                      </a:r>
                      <a:r>
                        <a:rPr lang="en-US" sz="1100" b="1">
                          <a:solidFill>
                            <a:srgbClr val="156168"/>
                          </a:solidFill>
                          <a:latin typeface="Arial" panose="020B0604020202020204" pitchFamily="34" charset="0"/>
                          <a:cs typeface="Arial" panose="020B0604020202020204" pitchFamily="34" charset="0"/>
                        </a:rPr>
                        <a:t>(11.7)</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26 </a:t>
                      </a:r>
                      <a:r>
                        <a:rPr lang="en-US" sz="1100" b="1">
                          <a:solidFill>
                            <a:srgbClr val="8C3177"/>
                          </a:solidFill>
                          <a:latin typeface="Arial" panose="020B0604020202020204" pitchFamily="34" charset="0"/>
                          <a:cs typeface="Arial" panose="020B0604020202020204" pitchFamily="34" charset="0"/>
                        </a:rPr>
                        <a:t>(13.5)</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199842212"/>
                  </a:ext>
                </a:extLst>
              </a:tr>
              <a:tr h="213283">
                <a:tc vMerge="1">
                  <a:txBody>
                    <a:bodyPr/>
                    <a:lstStyle/>
                    <a:p>
                      <a:pPr algn="l"/>
                      <a:endParaRPr lang="en-US" sz="1050"/>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r>
                        <a:rPr lang="en-US" sz="1100">
                          <a:solidFill>
                            <a:srgbClr val="002557"/>
                          </a:solidFill>
                          <a:latin typeface="Arial" panose="020B0604020202020204" pitchFamily="34" charset="0"/>
                          <a:cs typeface="Arial" panose="020B0604020202020204" pitchFamily="34" charset="0"/>
                        </a:rPr>
                        <a:t>Other / Not Reported</a:t>
                      </a:r>
                    </a:p>
                  </a:txBody>
                  <a:tcPr marL="45720" marR="45720" marT="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27 </a:t>
                      </a:r>
                      <a:r>
                        <a:rPr lang="en-US" sz="1100" b="1">
                          <a:solidFill>
                            <a:srgbClr val="156168"/>
                          </a:solidFill>
                          <a:latin typeface="Arial" panose="020B0604020202020204" pitchFamily="34" charset="0"/>
                          <a:cs typeface="Arial" panose="020B0604020202020204" pitchFamily="34" charset="0"/>
                        </a:rPr>
                        <a:t>(14.4)</a:t>
                      </a:r>
                    </a:p>
                  </a:txBody>
                  <a:tcPr marL="45720" marR="45720" marT="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30 </a:t>
                      </a:r>
                      <a:r>
                        <a:rPr lang="en-US" sz="1100" b="1">
                          <a:solidFill>
                            <a:srgbClr val="8C3177"/>
                          </a:solidFill>
                          <a:latin typeface="Arial" panose="020B0604020202020204" pitchFamily="34" charset="0"/>
                          <a:cs typeface="Arial" panose="020B0604020202020204" pitchFamily="34" charset="0"/>
                        </a:rPr>
                        <a:t>(15.5)</a:t>
                      </a:r>
                    </a:p>
                  </a:txBody>
                  <a:tcPr marL="45720" marR="45720" marT="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962412971"/>
                  </a:ext>
                </a:extLst>
              </a:tr>
              <a:tr h="257923">
                <a:tc>
                  <a:txBody>
                    <a:bodyPr/>
                    <a:lstStyle/>
                    <a:p>
                      <a:pPr marL="55563" indent="0" algn="l"/>
                      <a:r>
                        <a:rPr lang="en-US" sz="1100" b="1">
                          <a:solidFill>
                            <a:srgbClr val="002557"/>
                          </a:solidFill>
                          <a:latin typeface="Arial" panose="020B0604020202020204" pitchFamily="34" charset="0"/>
                          <a:cs typeface="Arial" panose="020B0604020202020204" pitchFamily="34" charset="0"/>
                        </a:rPr>
                        <a:t>Ethnicity</a:t>
                      </a:r>
                      <a:r>
                        <a:rPr lang="en-US" sz="1100">
                          <a:solidFill>
                            <a:srgbClr val="002557"/>
                          </a:solidFill>
                          <a:latin typeface="Arial" panose="020B0604020202020204" pitchFamily="34" charset="0"/>
                          <a:cs typeface="Arial" panose="020B0604020202020204" pitchFamily="34" charset="0"/>
                        </a:rPr>
                        <a:t>, n (%)</a:t>
                      </a: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100">
                          <a:solidFill>
                            <a:srgbClr val="002557"/>
                          </a:solidFill>
                          <a:latin typeface="Arial" panose="020B0604020202020204" pitchFamily="34" charset="0"/>
                          <a:cs typeface="Arial" panose="020B0604020202020204" pitchFamily="34" charset="0"/>
                        </a:rPr>
                        <a:t>Hispanic</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156168"/>
                          </a:solidFill>
                          <a:latin typeface="Arial" panose="020B0604020202020204" pitchFamily="34" charset="0"/>
                          <a:cs typeface="Arial" panose="020B0604020202020204" pitchFamily="34" charset="0"/>
                        </a:rPr>
                        <a:t>16 </a:t>
                      </a:r>
                      <a:r>
                        <a:rPr lang="en-US" sz="1100" b="1">
                          <a:solidFill>
                            <a:srgbClr val="156168"/>
                          </a:solidFill>
                          <a:latin typeface="Arial" panose="020B0604020202020204" pitchFamily="34" charset="0"/>
                          <a:cs typeface="Arial" panose="020B0604020202020204" pitchFamily="34" charset="0"/>
                        </a:rPr>
                        <a:t>(8.5)</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8C3177"/>
                          </a:solidFill>
                          <a:latin typeface="Arial" panose="020B0604020202020204" pitchFamily="34" charset="0"/>
                          <a:cs typeface="Arial" panose="020B0604020202020204" pitchFamily="34" charset="0"/>
                        </a:rPr>
                        <a:t>17 </a:t>
                      </a:r>
                      <a:r>
                        <a:rPr lang="en-US" sz="1100" b="1">
                          <a:solidFill>
                            <a:srgbClr val="8C3177"/>
                          </a:solidFill>
                          <a:latin typeface="Arial" panose="020B0604020202020204" pitchFamily="34" charset="0"/>
                          <a:cs typeface="Arial" panose="020B0604020202020204" pitchFamily="34" charset="0"/>
                        </a:rPr>
                        <a:t>(8.8)</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2111193"/>
                  </a:ext>
                </a:extLst>
              </a:tr>
              <a:tr h="213283">
                <a:tc rowSpan="3">
                  <a:txBody>
                    <a:bodyPr/>
                    <a:lstStyle/>
                    <a:p>
                      <a:pPr marL="55563" indent="0" algn="l"/>
                      <a:r>
                        <a:rPr lang="en-US" sz="1100" b="1">
                          <a:solidFill>
                            <a:srgbClr val="002557"/>
                          </a:solidFill>
                          <a:latin typeface="Arial" panose="020B0604020202020204" pitchFamily="34" charset="0"/>
                          <a:cs typeface="Arial" panose="020B0604020202020204" pitchFamily="34" charset="0"/>
                        </a:rPr>
                        <a:t>Region</a:t>
                      </a: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l"/>
                      <a:r>
                        <a:rPr lang="en-US" sz="1100">
                          <a:solidFill>
                            <a:srgbClr val="002557"/>
                          </a:solidFill>
                          <a:latin typeface="Arial" panose="020B0604020202020204" pitchFamily="34" charset="0"/>
                          <a:cs typeface="Arial" panose="020B0604020202020204" pitchFamily="34" charset="0"/>
                        </a:rPr>
                        <a:t>North America</a:t>
                      </a:r>
                    </a:p>
                  </a:txBody>
                  <a:tcPr marL="45720" marR="45720" marB="0"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45 </a:t>
                      </a:r>
                      <a:r>
                        <a:rPr lang="en-US" sz="1100" b="1">
                          <a:solidFill>
                            <a:srgbClr val="156168"/>
                          </a:solidFill>
                          <a:latin typeface="Arial" panose="020B0604020202020204" pitchFamily="34" charset="0"/>
                          <a:cs typeface="Arial" panose="020B0604020202020204" pitchFamily="34" charset="0"/>
                        </a:rPr>
                        <a:t>(23.9)</a:t>
                      </a:r>
                    </a:p>
                  </a:txBody>
                  <a:tcPr marL="45720" marR="45720" marB="0"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45 </a:t>
                      </a:r>
                      <a:r>
                        <a:rPr lang="en-US" sz="1100" b="1">
                          <a:solidFill>
                            <a:srgbClr val="8C3177"/>
                          </a:solidFill>
                          <a:latin typeface="Arial" panose="020B0604020202020204" pitchFamily="34" charset="0"/>
                          <a:cs typeface="Arial" panose="020B0604020202020204" pitchFamily="34" charset="0"/>
                        </a:rPr>
                        <a:t>(23.3)</a:t>
                      </a:r>
                    </a:p>
                  </a:txBody>
                  <a:tcPr marL="45720" marR="45720" marB="0"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672157531"/>
                  </a:ext>
                </a:extLst>
              </a:tr>
              <a:tr h="168642">
                <a:tc vMerge="1">
                  <a:txBody>
                    <a:bodyPr/>
                    <a:lstStyle/>
                    <a:p>
                      <a:pPr algn="l"/>
                      <a:endParaRPr lang="en-US" sz="1050"/>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100">
                          <a:solidFill>
                            <a:srgbClr val="002557"/>
                          </a:solidFill>
                          <a:latin typeface="Arial" panose="020B0604020202020204" pitchFamily="34" charset="0"/>
                          <a:cs typeface="Arial" panose="020B0604020202020204" pitchFamily="34" charset="0"/>
                        </a:rPr>
                        <a:t>Europe</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107 </a:t>
                      </a:r>
                      <a:r>
                        <a:rPr lang="en-US" sz="1100" b="1">
                          <a:solidFill>
                            <a:srgbClr val="156168"/>
                          </a:solidFill>
                          <a:latin typeface="Arial" panose="020B0604020202020204" pitchFamily="34" charset="0"/>
                          <a:cs typeface="Arial" panose="020B0604020202020204" pitchFamily="34" charset="0"/>
                        </a:rPr>
                        <a:t>(56.9)</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109 </a:t>
                      </a:r>
                      <a:r>
                        <a:rPr lang="en-US" sz="1100" b="1">
                          <a:solidFill>
                            <a:srgbClr val="8C3177"/>
                          </a:solidFill>
                          <a:latin typeface="Arial" panose="020B0604020202020204" pitchFamily="34" charset="0"/>
                          <a:cs typeface="Arial" panose="020B0604020202020204" pitchFamily="34" charset="0"/>
                        </a:rPr>
                        <a:t>(56.5)</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501498642"/>
                  </a:ext>
                </a:extLst>
              </a:tr>
              <a:tr h="208280">
                <a:tc vMerge="1">
                  <a:txBody>
                    <a:bodyPr/>
                    <a:lstStyle/>
                    <a:p>
                      <a:pPr algn="l"/>
                      <a:endParaRPr lang="en-US" sz="1050"/>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100" dirty="0">
                          <a:solidFill>
                            <a:srgbClr val="002557"/>
                          </a:solidFill>
                          <a:latin typeface="Arial" panose="020B0604020202020204" pitchFamily="34" charset="0"/>
                          <a:cs typeface="Arial" panose="020B0604020202020204" pitchFamily="34" charset="0"/>
                        </a:rPr>
                        <a:t>Korea, Australia, and Latin America</a:t>
                      </a:r>
                    </a:p>
                  </a:txBody>
                  <a:tcPr marL="45720" marR="45720" marT="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36 </a:t>
                      </a:r>
                      <a:r>
                        <a:rPr lang="en-US" sz="1100" b="1">
                          <a:solidFill>
                            <a:srgbClr val="156168"/>
                          </a:solidFill>
                          <a:latin typeface="Arial" panose="020B0604020202020204" pitchFamily="34" charset="0"/>
                          <a:cs typeface="Arial" panose="020B0604020202020204" pitchFamily="34" charset="0"/>
                        </a:rPr>
                        <a:t>(19.1)</a:t>
                      </a:r>
                    </a:p>
                  </a:txBody>
                  <a:tcPr marL="45720" marR="45720" marT="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39 </a:t>
                      </a:r>
                      <a:r>
                        <a:rPr lang="en-US" sz="1100" b="1">
                          <a:solidFill>
                            <a:srgbClr val="8C3177"/>
                          </a:solidFill>
                          <a:latin typeface="Arial" panose="020B0604020202020204" pitchFamily="34" charset="0"/>
                          <a:cs typeface="Arial" panose="020B0604020202020204" pitchFamily="34" charset="0"/>
                        </a:rPr>
                        <a:t>(20.2)</a:t>
                      </a:r>
                    </a:p>
                  </a:txBody>
                  <a:tcPr marL="45720" marR="45720" marT="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561671934"/>
                  </a:ext>
                </a:extLst>
              </a:tr>
              <a:tr h="257923">
                <a:tc>
                  <a:txBody>
                    <a:bodyPr/>
                    <a:lstStyle/>
                    <a:p>
                      <a:pPr marL="55563" indent="0" algn="l"/>
                      <a:r>
                        <a:rPr lang="en-US" sz="1100" b="1">
                          <a:solidFill>
                            <a:srgbClr val="002557"/>
                          </a:solidFill>
                          <a:latin typeface="Arial" panose="020B0604020202020204" pitchFamily="34" charset="0"/>
                          <a:cs typeface="Arial" panose="020B0604020202020204" pitchFamily="34" charset="0"/>
                        </a:rPr>
                        <a:t>ECOG Performance Status</a:t>
                      </a:r>
                      <a:r>
                        <a:rPr lang="en-US" sz="1100">
                          <a:solidFill>
                            <a:srgbClr val="002557"/>
                          </a:solidFill>
                          <a:latin typeface="Arial" panose="020B0604020202020204" pitchFamily="34" charset="0"/>
                          <a:cs typeface="Arial" panose="020B0604020202020204" pitchFamily="34" charset="0"/>
                        </a:rPr>
                        <a:t>, n (%)</a:t>
                      </a:r>
                      <a:r>
                        <a:rPr lang="en-US" sz="1100" baseline="0">
                          <a:solidFill>
                            <a:srgbClr val="002557"/>
                          </a:solidFill>
                          <a:latin typeface="Arial" panose="020B0604020202020204" pitchFamily="34" charset="0"/>
                          <a:cs typeface="Arial" panose="020B0604020202020204" pitchFamily="34" charset="0"/>
                        </a:rPr>
                        <a:t>*</a:t>
                      </a:r>
                      <a:endParaRPr lang="en-US" sz="1100">
                        <a:solidFill>
                          <a:srgbClr val="002557"/>
                        </a:solidFill>
                        <a:latin typeface="Arial" panose="020B0604020202020204" pitchFamily="34" charset="0"/>
                        <a:cs typeface="Arial" panose="020B0604020202020204" pitchFamily="34" charset="0"/>
                      </a:endParaRP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100">
                          <a:solidFill>
                            <a:srgbClr val="002557"/>
                          </a:solidFill>
                          <a:latin typeface="Arial" panose="020B0604020202020204" pitchFamily="34" charset="0"/>
                          <a:cs typeface="Arial" panose="020B0604020202020204" pitchFamily="34" charset="0"/>
                        </a:rPr>
                        <a:t>1 or 2</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156168"/>
                          </a:solidFill>
                          <a:latin typeface="Arial" panose="020B0604020202020204" pitchFamily="34" charset="0"/>
                          <a:cs typeface="Arial" panose="020B0604020202020204" pitchFamily="34" charset="0"/>
                        </a:rPr>
                        <a:t>53 </a:t>
                      </a:r>
                      <a:r>
                        <a:rPr lang="en-US" sz="1100" b="1">
                          <a:solidFill>
                            <a:srgbClr val="156168"/>
                          </a:solidFill>
                          <a:latin typeface="Arial" panose="020B0604020202020204" pitchFamily="34" charset="0"/>
                          <a:cs typeface="Arial" panose="020B0604020202020204" pitchFamily="34" charset="0"/>
                        </a:rPr>
                        <a:t>(28.2)</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8C3177"/>
                          </a:solidFill>
                          <a:latin typeface="Arial" panose="020B0604020202020204" pitchFamily="34" charset="0"/>
                          <a:cs typeface="Arial" panose="020B0604020202020204" pitchFamily="34" charset="0"/>
                        </a:rPr>
                        <a:t>63 </a:t>
                      </a:r>
                      <a:r>
                        <a:rPr lang="en-US" sz="1100" b="1">
                          <a:solidFill>
                            <a:srgbClr val="8C3177"/>
                          </a:solidFill>
                          <a:latin typeface="Arial" panose="020B0604020202020204" pitchFamily="34" charset="0"/>
                          <a:cs typeface="Arial" panose="020B0604020202020204" pitchFamily="34" charset="0"/>
                        </a:rPr>
                        <a:t>(32.6)</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09308058"/>
                  </a:ext>
                </a:extLst>
              </a:tr>
              <a:tr h="257923">
                <a:tc>
                  <a:txBody>
                    <a:bodyPr/>
                    <a:lstStyle/>
                    <a:p>
                      <a:pPr marL="55563" indent="0" algn="l"/>
                      <a:r>
                        <a:rPr lang="en-US" sz="1100" b="1">
                          <a:solidFill>
                            <a:srgbClr val="002557"/>
                          </a:solidFill>
                          <a:latin typeface="Arial" panose="020B0604020202020204" pitchFamily="34" charset="0"/>
                          <a:cs typeface="Arial" panose="020B0604020202020204" pitchFamily="34" charset="0"/>
                        </a:rPr>
                        <a:t>BRCA1/2 Mutation</a:t>
                      </a:r>
                      <a:r>
                        <a:rPr lang="en-US" sz="1100">
                          <a:solidFill>
                            <a:srgbClr val="002557"/>
                          </a:solidFill>
                          <a:latin typeface="Arial" panose="020B0604020202020204" pitchFamily="34" charset="0"/>
                          <a:cs typeface="Arial" panose="020B0604020202020204" pitchFamily="34" charset="0"/>
                        </a:rPr>
                        <a:t>, n (%)</a:t>
                      </a: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l"/>
                      <a:r>
                        <a:rPr lang="en-US" sz="1100">
                          <a:solidFill>
                            <a:srgbClr val="002557"/>
                          </a:solidFill>
                          <a:latin typeface="Arial" panose="020B0604020202020204" pitchFamily="34" charset="0"/>
                          <a:cs typeface="Arial" panose="020B0604020202020204" pitchFamily="34" charset="0"/>
                        </a:rPr>
                        <a:t>Yes</a:t>
                      </a:r>
                    </a:p>
                  </a:txBody>
                  <a:tcPr marL="45720" marR="457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23 </a:t>
                      </a:r>
                      <a:r>
                        <a:rPr lang="en-US" sz="1100" b="1">
                          <a:solidFill>
                            <a:srgbClr val="156168"/>
                          </a:solidFill>
                          <a:latin typeface="Arial" panose="020B0604020202020204" pitchFamily="34" charset="0"/>
                          <a:cs typeface="Arial" panose="020B0604020202020204" pitchFamily="34" charset="0"/>
                        </a:rPr>
                        <a:t>(12.2)</a:t>
                      </a:r>
                    </a:p>
                  </a:txBody>
                  <a:tcPr marL="45720" marR="457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24 </a:t>
                      </a:r>
                      <a:r>
                        <a:rPr lang="en-US" sz="1100" b="1">
                          <a:solidFill>
                            <a:srgbClr val="8C3177"/>
                          </a:solidFill>
                          <a:latin typeface="Arial" panose="020B0604020202020204" pitchFamily="34" charset="0"/>
                          <a:cs typeface="Arial" panose="020B0604020202020204" pitchFamily="34" charset="0"/>
                        </a:rPr>
                        <a:t>(12.4)</a:t>
                      </a:r>
                    </a:p>
                  </a:txBody>
                  <a:tcPr marL="45720" marR="457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505321728"/>
                  </a:ext>
                </a:extLst>
              </a:tr>
              <a:tr h="213283">
                <a:tc rowSpan="3">
                  <a:txBody>
                    <a:bodyPr/>
                    <a:lstStyle/>
                    <a:p>
                      <a:pPr marL="55563" indent="0" algn="l"/>
                      <a:r>
                        <a:rPr lang="en-US" sz="1100" b="1">
                          <a:solidFill>
                            <a:srgbClr val="002557"/>
                          </a:solidFill>
                          <a:latin typeface="Arial" panose="020B0604020202020204" pitchFamily="34" charset="0"/>
                          <a:cs typeface="Arial" panose="020B0604020202020204" pitchFamily="34" charset="0"/>
                        </a:rPr>
                        <a:t>Prior Lines of Therapy</a:t>
                      </a:r>
                      <a:r>
                        <a:rPr lang="en-US" sz="1100">
                          <a:solidFill>
                            <a:srgbClr val="002557"/>
                          </a:solidFill>
                          <a:latin typeface="Arial" panose="020B0604020202020204" pitchFamily="34" charset="0"/>
                          <a:cs typeface="Arial" panose="020B0604020202020204" pitchFamily="34" charset="0"/>
                        </a:rPr>
                        <a:t>, n (%)</a:t>
                      </a:r>
                      <a:endParaRPr lang="en-US" sz="1100" baseline="30000">
                        <a:solidFill>
                          <a:srgbClr val="002557"/>
                        </a:solidFill>
                        <a:latin typeface="Arial" panose="020B0604020202020204" pitchFamily="34" charset="0"/>
                        <a:cs typeface="Arial" panose="020B0604020202020204" pitchFamily="34" charset="0"/>
                      </a:endParaRP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100">
                          <a:solidFill>
                            <a:srgbClr val="002557"/>
                          </a:solidFill>
                          <a:latin typeface="Arial" panose="020B0604020202020204" pitchFamily="34" charset="0"/>
                          <a:cs typeface="Arial" panose="020B0604020202020204" pitchFamily="34" charset="0"/>
                        </a:rPr>
                        <a:t>1</a:t>
                      </a:r>
                    </a:p>
                  </a:txBody>
                  <a:tcPr marL="45720" marR="457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156168"/>
                          </a:solidFill>
                          <a:latin typeface="Arial" panose="020B0604020202020204" pitchFamily="34" charset="0"/>
                          <a:cs typeface="Arial" panose="020B0604020202020204" pitchFamily="34" charset="0"/>
                        </a:rPr>
                        <a:t>15 </a:t>
                      </a:r>
                      <a:r>
                        <a:rPr lang="en-US" sz="1100" b="1">
                          <a:solidFill>
                            <a:srgbClr val="156168"/>
                          </a:solidFill>
                          <a:latin typeface="Arial" panose="020B0604020202020204" pitchFamily="34" charset="0"/>
                          <a:cs typeface="Arial" panose="020B0604020202020204" pitchFamily="34" charset="0"/>
                        </a:rPr>
                        <a:t>(8.0)</a:t>
                      </a:r>
                    </a:p>
                  </a:txBody>
                  <a:tcPr marL="45720" marR="457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8C3177"/>
                          </a:solidFill>
                          <a:latin typeface="Arial" panose="020B0604020202020204" pitchFamily="34" charset="0"/>
                          <a:cs typeface="Arial" panose="020B0604020202020204" pitchFamily="34" charset="0"/>
                        </a:rPr>
                        <a:t>18 </a:t>
                      </a:r>
                      <a:r>
                        <a:rPr lang="en-US" sz="1100" b="1">
                          <a:solidFill>
                            <a:srgbClr val="8C3177"/>
                          </a:solidFill>
                          <a:latin typeface="Arial" panose="020B0604020202020204" pitchFamily="34" charset="0"/>
                          <a:cs typeface="Arial" panose="020B0604020202020204" pitchFamily="34" charset="0"/>
                        </a:rPr>
                        <a:t>(9.3)</a:t>
                      </a:r>
                    </a:p>
                  </a:txBody>
                  <a:tcPr marL="45720" marR="457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97532798"/>
                  </a:ext>
                </a:extLst>
              </a:tr>
              <a:tr h="168642">
                <a:tc vMerge="1">
                  <a:txBody>
                    <a:bodyPr/>
                    <a:lstStyle/>
                    <a:p>
                      <a:pPr algn="l"/>
                      <a:endParaRPr lang="en-US" sz="1050"/>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100">
                          <a:solidFill>
                            <a:srgbClr val="002557"/>
                          </a:solidFill>
                          <a:latin typeface="Arial" panose="020B0604020202020204" pitchFamily="34" charset="0"/>
                          <a:cs typeface="Arial" panose="020B0604020202020204" pitchFamily="34" charset="0"/>
                        </a:rPr>
                        <a:t>2</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156168"/>
                          </a:solidFill>
                          <a:latin typeface="Arial" panose="020B0604020202020204" pitchFamily="34" charset="0"/>
                          <a:cs typeface="Arial" panose="020B0604020202020204" pitchFamily="34" charset="0"/>
                        </a:rPr>
                        <a:t>92 </a:t>
                      </a:r>
                      <a:r>
                        <a:rPr lang="en-US" sz="1100" b="1">
                          <a:solidFill>
                            <a:srgbClr val="156168"/>
                          </a:solidFill>
                          <a:latin typeface="Arial" panose="020B0604020202020204" pitchFamily="34" charset="0"/>
                          <a:cs typeface="Arial" panose="020B0604020202020204" pitchFamily="34" charset="0"/>
                        </a:rPr>
                        <a:t>(48.9)</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8C3177"/>
                          </a:solidFill>
                          <a:latin typeface="Arial" panose="020B0604020202020204" pitchFamily="34" charset="0"/>
                          <a:cs typeface="Arial" panose="020B0604020202020204" pitchFamily="34" charset="0"/>
                        </a:rPr>
                        <a:t>89 </a:t>
                      </a:r>
                      <a:r>
                        <a:rPr lang="en-US" sz="1100" b="1">
                          <a:solidFill>
                            <a:srgbClr val="8C3177"/>
                          </a:solidFill>
                          <a:latin typeface="Arial" panose="020B0604020202020204" pitchFamily="34" charset="0"/>
                          <a:cs typeface="Arial" panose="020B0604020202020204" pitchFamily="34" charset="0"/>
                        </a:rPr>
                        <a:t>(46.1)</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33750212"/>
                  </a:ext>
                </a:extLst>
              </a:tr>
              <a:tr h="213283">
                <a:tc vMerge="1">
                  <a:txBody>
                    <a:bodyPr/>
                    <a:lstStyle/>
                    <a:p>
                      <a:pPr algn="l"/>
                      <a:endParaRPr lang="en-US" sz="1050"/>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100">
                          <a:solidFill>
                            <a:srgbClr val="002557"/>
                          </a:solidFill>
                          <a:latin typeface="Arial" panose="020B0604020202020204" pitchFamily="34" charset="0"/>
                          <a:cs typeface="Arial" panose="020B0604020202020204" pitchFamily="34" charset="0"/>
                        </a:rPr>
                        <a:t>3</a:t>
                      </a:r>
                    </a:p>
                  </a:txBody>
                  <a:tcPr marL="45720" marR="45720" marT="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156168"/>
                          </a:solidFill>
                          <a:latin typeface="Arial" panose="020B0604020202020204" pitchFamily="34" charset="0"/>
                          <a:cs typeface="Arial" panose="020B0604020202020204" pitchFamily="34" charset="0"/>
                        </a:rPr>
                        <a:t>81 </a:t>
                      </a:r>
                      <a:r>
                        <a:rPr lang="en-US" sz="1100" b="1">
                          <a:solidFill>
                            <a:srgbClr val="156168"/>
                          </a:solidFill>
                          <a:latin typeface="Arial" panose="020B0604020202020204" pitchFamily="34" charset="0"/>
                          <a:cs typeface="Arial" panose="020B0604020202020204" pitchFamily="34" charset="0"/>
                        </a:rPr>
                        <a:t>(43.1)</a:t>
                      </a:r>
                    </a:p>
                  </a:txBody>
                  <a:tcPr marL="45720" marR="45720" marT="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8C3177"/>
                          </a:solidFill>
                          <a:latin typeface="Arial" panose="020B0604020202020204" pitchFamily="34" charset="0"/>
                          <a:cs typeface="Arial" panose="020B0604020202020204" pitchFamily="34" charset="0"/>
                        </a:rPr>
                        <a:t>86 </a:t>
                      </a:r>
                      <a:r>
                        <a:rPr lang="en-US" sz="1100" b="1">
                          <a:solidFill>
                            <a:srgbClr val="8C3177"/>
                          </a:solidFill>
                          <a:latin typeface="Arial" panose="020B0604020202020204" pitchFamily="34" charset="0"/>
                          <a:cs typeface="Arial" panose="020B0604020202020204" pitchFamily="34" charset="0"/>
                        </a:rPr>
                        <a:t>(44.6)</a:t>
                      </a:r>
                    </a:p>
                  </a:txBody>
                  <a:tcPr marL="45720" marR="45720" marT="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22118123"/>
                  </a:ext>
                </a:extLst>
              </a:tr>
              <a:tr h="257923">
                <a:tc>
                  <a:txBody>
                    <a:bodyPr/>
                    <a:lstStyle/>
                    <a:p>
                      <a:pPr marL="55563" indent="0" algn="l"/>
                      <a:r>
                        <a:rPr lang="en-US" sz="1100" b="1">
                          <a:solidFill>
                            <a:srgbClr val="002557"/>
                          </a:solidFill>
                          <a:latin typeface="Arial" panose="020B0604020202020204" pitchFamily="34" charset="0"/>
                          <a:cs typeface="Arial" panose="020B0604020202020204" pitchFamily="34" charset="0"/>
                        </a:rPr>
                        <a:t>Primary Platinum Refractory</a:t>
                      </a:r>
                      <a:r>
                        <a:rPr lang="en-US" sz="1100">
                          <a:solidFill>
                            <a:srgbClr val="002557"/>
                          </a:solidFill>
                          <a:latin typeface="Arial" panose="020B0604020202020204" pitchFamily="34" charset="0"/>
                          <a:cs typeface="Arial" panose="020B0604020202020204" pitchFamily="34" charset="0"/>
                        </a:rPr>
                        <a:t>, n (%)</a:t>
                      </a:r>
                      <a:r>
                        <a:rPr lang="en-US" sz="1100" baseline="30000">
                          <a:solidFill>
                            <a:srgbClr val="002557"/>
                          </a:solidFill>
                          <a:latin typeface="Arial" panose="020B0604020202020204" pitchFamily="34" charset="0"/>
                          <a:cs typeface="Arial" panose="020B0604020202020204" pitchFamily="34" charset="0"/>
                        </a:rPr>
                        <a:t>†</a:t>
                      </a:r>
                      <a:endParaRPr lang="en-US" sz="1100" baseline="0">
                        <a:solidFill>
                          <a:srgbClr val="002557"/>
                        </a:solidFill>
                        <a:latin typeface="Arial" panose="020B0604020202020204" pitchFamily="34" charset="0"/>
                        <a:cs typeface="Arial" panose="020B0604020202020204" pitchFamily="34" charset="0"/>
                      </a:endParaRP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l"/>
                      <a:r>
                        <a:rPr lang="en-US" sz="1100">
                          <a:solidFill>
                            <a:srgbClr val="002557"/>
                          </a:solidFill>
                          <a:latin typeface="Arial" panose="020B0604020202020204" pitchFamily="34" charset="0"/>
                          <a:cs typeface="Arial" panose="020B0604020202020204" pitchFamily="34" charset="0"/>
                        </a:rPr>
                        <a:t>Yes</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13 </a:t>
                      </a:r>
                      <a:r>
                        <a:rPr lang="en-US" sz="1100" b="1">
                          <a:solidFill>
                            <a:srgbClr val="156168"/>
                          </a:solidFill>
                          <a:latin typeface="Arial" panose="020B0604020202020204" pitchFamily="34" charset="0"/>
                          <a:cs typeface="Arial" panose="020B0604020202020204" pitchFamily="34" charset="0"/>
                        </a:rPr>
                        <a:t>(6.9)</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13 </a:t>
                      </a:r>
                      <a:r>
                        <a:rPr lang="en-US" sz="1100" b="1">
                          <a:solidFill>
                            <a:srgbClr val="8C3177"/>
                          </a:solidFill>
                          <a:latin typeface="Arial" panose="020B0604020202020204" pitchFamily="34" charset="0"/>
                          <a:cs typeface="Arial" panose="020B0604020202020204" pitchFamily="34" charset="0"/>
                        </a:rPr>
                        <a:t>(6.7)</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96961807"/>
                  </a:ext>
                </a:extLst>
              </a:tr>
              <a:tr h="426565">
                <a:tc>
                  <a:txBody>
                    <a:bodyPr/>
                    <a:lstStyle/>
                    <a:p>
                      <a:pPr marL="55563" indent="0" algn="l"/>
                      <a:r>
                        <a:rPr lang="en-US" sz="1100" b="1">
                          <a:solidFill>
                            <a:srgbClr val="002557"/>
                          </a:solidFill>
                          <a:latin typeface="Arial" panose="020B0604020202020204" pitchFamily="34" charset="0"/>
                          <a:cs typeface="Arial" panose="020B0604020202020204" pitchFamily="34" charset="0"/>
                        </a:rPr>
                        <a:t>Prior Lines of Therapy in the Platinum-resistant Setting</a:t>
                      </a:r>
                      <a:r>
                        <a:rPr lang="en-US" sz="1100" b="0">
                          <a:solidFill>
                            <a:srgbClr val="002557"/>
                          </a:solidFill>
                          <a:latin typeface="Arial" panose="020B0604020202020204" pitchFamily="34" charset="0"/>
                          <a:cs typeface="Arial" panose="020B0604020202020204" pitchFamily="34" charset="0"/>
                        </a:rPr>
                        <a:t>, n (%)</a:t>
                      </a:r>
                      <a:endParaRPr lang="en-US" sz="1100">
                        <a:solidFill>
                          <a:srgbClr val="002557"/>
                        </a:solidFill>
                        <a:latin typeface="Arial" panose="020B0604020202020204" pitchFamily="34" charset="0"/>
                        <a:cs typeface="Arial" panose="020B0604020202020204" pitchFamily="34" charset="0"/>
                      </a:endParaRP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100" dirty="0">
                          <a:solidFill>
                            <a:srgbClr val="002557"/>
                          </a:solidFill>
                          <a:latin typeface="Arial" panose="020B0604020202020204" pitchFamily="34" charset="0"/>
                          <a:cs typeface="Arial" panose="020B0604020202020204" pitchFamily="34" charset="0"/>
                        </a:rPr>
                        <a:t>≥1</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156168"/>
                          </a:solidFill>
                          <a:latin typeface="Arial" panose="020B0604020202020204" pitchFamily="34" charset="0"/>
                          <a:cs typeface="Arial" panose="020B0604020202020204" pitchFamily="34" charset="0"/>
                        </a:rPr>
                        <a:t>67 </a:t>
                      </a:r>
                      <a:r>
                        <a:rPr lang="en-US" sz="1100" b="1">
                          <a:solidFill>
                            <a:srgbClr val="156168"/>
                          </a:solidFill>
                          <a:latin typeface="Arial" panose="020B0604020202020204" pitchFamily="34" charset="0"/>
                          <a:cs typeface="Arial" panose="020B0604020202020204" pitchFamily="34" charset="0"/>
                        </a:rPr>
                        <a:t>(35.6)</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100">
                          <a:solidFill>
                            <a:srgbClr val="8C3177"/>
                          </a:solidFill>
                          <a:latin typeface="Arial" panose="020B0604020202020204" pitchFamily="34" charset="0"/>
                          <a:cs typeface="Arial" panose="020B0604020202020204" pitchFamily="34" charset="0"/>
                        </a:rPr>
                        <a:t>82 </a:t>
                      </a:r>
                      <a:r>
                        <a:rPr lang="en-US" sz="1100" b="1">
                          <a:solidFill>
                            <a:srgbClr val="8C3177"/>
                          </a:solidFill>
                          <a:latin typeface="Arial" panose="020B0604020202020204" pitchFamily="34" charset="0"/>
                          <a:cs typeface="Arial" panose="020B0604020202020204" pitchFamily="34" charset="0"/>
                        </a:rPr>
                        <a:t>(42.5)</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08797066"/>
                  </a:ext>
                </a:extLst>
              </a:tr>
              <a:tr h="426565">
                <a:tc>
                  <a:txBody>
                    <a:bodyPr/>
                    <a:lstStyle/>
                    <a:p>
                      <a:pPr marL="55563" indent="0" algn="l"/>
                      <a:r>
                        <a:rPr lang="en-US" sz="1100" b="1">
                          <a:solidFill>
                            <a:srgbClr val="002557"/>
                          </a:solidFill>
                          <a:latin typeface="Arial" panose="020B0604020202020204" pitchFamily="34" charset="0"/>
                          <a:cs typeface="Arial" panose="020B0604020202020204" pitchFamily="34" charset="0"/>
                        </a:rPr>
                        <a:t>Prior Taxane in the Platinum-resistant Setting</a:t>
                      </a:r>
                      <a:r>
                        <a:rPr lang="en-US" sz="1100" b="0">
                          <a:solidFill>
                            <a:srgbClr val="002557"/>
                          </a:solidFill>
                          <a:latin typeface="Arial" panose="020B0604020202020204" pitchFamily="34" charset="0"/>
                          <a:cs typeface="Arial" panose="020B0604020202020204" pitchFamily="34" charset="0"/>
                        </a:rPr>
                        <a:t>, n (%)</a:t>
                      </a:r>
                      <a:endParaRPr lang="en-US" sz="1100">
                        <a:solidFill>
                          <a:srgbClr val="002557"/>
                        </a:solidFill>
                        <a:latin typeface="Arial" panose="020B0604020202020204" pitchFamily="34" charset="0"/>
                        <a:cs typeface="Arial" panose="020B0604020202020204" pitchFamily="34" charset="0"/>
                      </a:endParaRP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100">
                          <a:solidFill>
                            <a:srgbClr val="002557"/>
                          </a:solidFill>
                          <a:latin typeface="Arial" panose="020B0604020202020204" pitchFamily="34" charset="0"/>
                          <a:cs typeface="Arial" panose="020B0604020202020204" pitchFamily="34" charset="0"/>
                        </a:rPr>
                        <a:t>Yes</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156168"/>
                          </a:solidFill>
                          <a:latin typeface="Arial" panose="020B0604020202020204" pitchFamily="34" charset="0"/>
                          <a:cs typeface="Arial" panose="020B0604020202020204" pitchFamily="34" charset="0"/>
                        </a:rPr>
                        <a:t>8 </a:t>
                      </a:r>
                      <a:r>
                        <a:rPr lang="en-US" sz="1100" b="1">
                          <a:solidFill>
                            <a:srgbClr val="156168"/>
                          </a:solidFill>
                          <a:latin typeface="Arial" panose="020B0604020202020204" pitchFamily="34" charset="0"/>
                          <a:cs typeface="Arial" panose="020B0604020202020204" pitchFamily="34" charset="0"/>
                        </a:rPr>
                        <a:t>(4.3)</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n-US" sz="1100">
                          <a:solidFill>
                            <a:srgbClr val="8C3177"/>
                          </a:solidFill>
                          <a:latin typeface="Arial" panose="020B0604020202020204" pitchFamily="34" charset="0"/>
                          <a:cs typeface="Arial" panose="020B0604020202020204" pitchFamily="34" charset="0"/>
                        </a:rPr>
                        <a:t>7 </a:t>
                      </a:r>
                      <a:r>
                        <a:rPr lang="en-US" sz="1100" b="1">
                          <a:solidFill>
                            <a:srgbClr val="8C3177"/>
                          </a:solidFill>
                          <a:latin typeface="Arial" panose="020B0604020202020204" pitchFamily="34" charset="0"/>
                          <a:cs typeface="Arial" panose="020B0604020202020204" pitchFamily="34" charset="0"/>
                        </a:rPr>
                        <a:t>(3.6)</a:t>
                      </a: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846535541"/>
                  </a:ext>
                </a:extLst>
              </a:tr>
              <a:tr h="213283">
                <a:tc rowSpan="4">
                  <a:txBody>
                    <a:bodyPr/>
                    <a:lstStyle/>
                    <a:p>
                      <a:pPr marL="55563" indent="0" algn="l"/>
                      <a:r>
                        <a:rPr lang="en-US" sz="1100" b="1" dirty="0">
                          <a:solidFill>
                            <a:srgbClr val="002557"/>
                          </a:solidFill>
                          <a:latin typeface="Arial" panose="020B0604020202020204" pitchFamily="34" charset="0"/>
                          <a:cs typeface="Arial" panose="020B0604020202020204" pitchFamily="34" charset="0"/>
                        </a:rPr>
                        <a:t>Prior Therapies</a:t>
                      </a:r>
                      <a:r>
                        <a:rPr lang="en-US" sz="1100" dirty="0">
                          <a:solidFill>
                            <a:srgbClr val="002557"/>
                          </a:solidFill>
                          <a:latin typeface="Arial" panose="020B0604020202020204" pitchFamily="34" charset="0"/>
                          <a:cs typeface="Arial" panose="020B0604020202020204" pitchFamily="34" charset="0"/>
                        </a:rPr>
                        <a:t>, n (%)</a:t>
                      </a:r>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100">
                          <a:solidFill>
                            <a:srgbClr val="002557"/>
                          </a:solidFill>
                          <a:latin typeface="Arial" panose="020B0604020202020204" pitchFamily="34" charset="0"/>
                          <a:cs typeface="Arial" panose="020B0604020202020204" pitchFamily="34" charset="0"/>
                        </a:rPr>
                        <a:t>Bevacizumab</a:t>
                      </a:r>
                    </a:p>
                  </a:txBody>
                  <a:tcPr marL="45720" marR="457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a:solidFill>
                            <a:srgbClr val="156168"/>
                          </a:solidFill>
                          <a:latin typeface="Arial" panose="020B0604020202020204" pitchFamily="34" charset="0"/>
                          <a:cs typeface="Arial" panose="020B0604020202020204" pitchFamily="34" charset="0"/>
                        </a:rPr>
                        <a:t>188 </a:t>
                      </a:r>
                      <a:r>
                        <a:rPr lang="en-US" sz="1100" b="1">
                          <a:solidFill>
                            <a:srgbClr val="156168"/>
                          </a:solidFill>
                          <a:latin typeface="Arial" panose="020B0604020202020204" pitchFamily="34" charset="0"/>
                          <a:cs typeface="Arial" panose="020B0604020202020204" pitchFamily="34" charset="0"/>
                        </a:rPr>
                        <a:t>(100)</a:t>
                      </a:r>
                    </a:p>
                  </a:txBody>
                  <a:tcPr marL="45720" marR="457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a:solidFill>
                            <a:srgbClr val="8C3177"/>
                          </a:solidFill>
                          <a:latin typeface="Arial" panose="020B0604020202020204" pitchFamily="34" charset="0"/>
                          <a:cs typeface="Arial" panose="020B0604020202020204" pitchFamily="34" charset="0"/>
                        </a:rPr>
                        <a:t>193 </a:t>
                      </a:r>
                      <a:r>
                        <a:rPr lang="en-US" sz="1100" b="1">
                          <a:solidFill>
                            <a:srgbClr val="8C3177"/>
                          </a:solidFill>
                          <a:latin typeface="Arial" panose="020B0604020202020204" pitchFamily="34" charset="0"/>
                          <a:cs typeface="Arial" panose="020B0604020202020204" pitchFamily="34" charset="0"/>
                        </a:rPr>
                        <a:t>(100)</a:t>
                      </a:r>
                    </a:p>
                  </a:txBody>
                  <a:tcPr marL="45720" marR="4572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1625258"/>
                  </a:ext>
                </a:extLst>
              </a:tr>
              <a:tr h="168642">
                <a:tc vMerge="1">
                  <a:txBody>
                    <a:bodyPr/>
                    <a:lstStyle/>
                    <a:p>
                      <a:pPr marL="55563" indent="0" algn="l"/>
                      <a:endParaRPr lang="en-US" sz="1050"/>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100">
                          <a:solidFill>
                            <a:srgbClr val="002557"/>
                          </a:solidFill>
                          <a:latin typeface="Arial" panose="020B0604020202020204" pitchFamily="34" charset="0"/>
                          <a:cs typeface="Arial" panose="020B0604020202020204" pitchFamily="34" charset="0"/>
                        </a:rPr>
                        <a:t>Taxanes</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a:solidFill>
                            <a:srgbClr val="156168"/>
                          </a:solidFill>
                          <a:latin typeface="Arial" panose="020B0604020202020204" pitchFamily="34" charset="0"/>
                          <a:cs typeface="Arial" panose="020B0604020202020204" pitchFamily="34" charset="0"/>
                        </a:rPr>
                        <a:t>187 </a:t>
                      </a:r>
                      <a:r>
                        <a:rPr lang="en-US" sz="1100" b="1">
                          <a:solidFill>
                            <a:srgbClr val="156168"/>
                          </a:solidFill>
                          <a:latin typeface="Arial" panose="020B0604020202020204" pitchFamily="34" charset="0"/>
                          <a:cs typeface="Arial" panose="020B0604020202020204" pitchFamily="34" charset="0"/>
                        </a:rPr>
                        <a:t>(99.5)</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a:solidFill>
                            <a:srgbClr val="8C3177"/>
                          </a:solidFill>
                          <a:latin typeface="Arial" panose="020B0604020202020204" pitchFamily="34" charset="0"/>
                          <a:cs typeface="Arial" panose="020B0604020202020204" pitchFamily="34" charset="0"/>
                        </a:rPr>
                        <a:t>192 </a:t>
                      </a:r>
                      <a:r>
                        <a:rPr lang="en-US" sz="1100" b="1">
                          <a:solidFill>
                            <a:srgbClr val="8C3177"/>
                          </a:solidFill>
                          <a:latin typeface="Arial" panose="020B0604020202020204" pitchFamily="34" charset="0"/>
                          <a:cs typeface="Arial" panose="020B0604020202020204" pitchFamily="34" charset="0"/>
                        </a:rPr>
                        <a:t>(99.5)</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1453593"/>
                  </a:ext>
                </a:extLst>
              </a:tr>
              <a:tr h="168642">
                <a:tc vMerge="1">
                  <a:txBody>
                    <a:bodyPr/>
                    <a:lstStyle/>
                    <a:p>
                      <a:endParaRPr lang="en-US"/>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100">
                          <a:solidFill>
                            <a:srgbClr val="002557"/>
                          </a:solidFill>
                          <a:latin typeface="Arial" panose="020B0604020202020204" pitchFamily="34" charset="0"/>
                          <a:cs typeface="Arial" panose="020B0604020202020204" pitchFamily="34" charset="0"/>
                        </a:rPr>
                        <a:t>Pegylated Liposomal Doxorubicin</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a:solidFill>
                            <a:srgbClr val="156168"/>
                          </a:solidFill>
                          <a:latin typeface="Arial" panose="020B0604020202020204" pitchFamily="34" charset="0"/>
                          <a:cs typeface="Arial" panose="020B0604020202020204" pitchFamily="34" charset="0"/>
                        </a:rPr>
                        <a:t>121 </a:t>
                      </a:r>
                      <a:r>
                        <a:rPr lang="en-US" sz="1100" b="1">
                          <a:solidFill>
                            <a:srgbClr val="156168"/>
                          </a:solidFill>
                          <a:latin typeface="Arial" panose="020B0604020202020204" pitchFamily="34" charset="0"/>
                          <a:cs typeface="Arial" panose="020B0604020202020204" pitchFamily="34" charset="0"/>
                        </a:rPr>
                        <a:t>(64.4)</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a:solidFill>
                            <a:srgbClr val="8C3177"/>
                          </a:solidFill>
                          <a:latin typeface="Arial" panose="020B0604020202020204" pitchFamily="34" charset="0"/>
                          <a:cs typeface="Arial" panose="020B0604020202020204" pitchFamily="34" charset="0"/>
                        </a:rPr>
                        <a:t>125 </a:t>
                      </a:r>
                      <a:r>
                        <a:rPr lang="en-US" sz="1100" b="1">
                          <a:solidFill>
                            <a:srgbClr val="8C3177"/>
                          </a:solidFill>
                          <a:latin typeface="Arial" panose="020B0604020202020204" pitchFamily="34" charset="0"/>
                          <a:cs typeface="Arial" panose="020B0604020202020204" pitchFamily="34" charset="0"/>
                        </a:rPr>
                        <a:t>(64.8)</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94136447"/>
                  </a:ext>
                </a:extLst>
              </a:tr>
              <a:tr h="168642">
                <a:tc vMerge="1">
                  <a:txBody>
                    <a:bodyPr/>
                    <a:lstStyle/>
                    <a:p>
                      <a:pPr marL="55563" indent="0" algn="l"/>
                      <a:endParaRPr lang="en-US" sz="1050"/>
                    </a:p>
                  </a:txBody>
                  <a:tcPr marL="45720" marR="45720"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100">
                          <a:solidFill>
                            <a:srgbClr val="002557"/>
                          </a:solidFill>
                          <a:latin typeface="Arial" panose="020B0604020202020204" pitchFamily="34" charset="0"/>
                          <a:cs typeface="Arial" panose="020B0604020202020204" pitchFamily="34" charset="0"/>
                        </a:rPr>
                        <a:t>PARP Inhibitor</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a:solidFill>
                            <a:srgbClr val="156168"/>
                          </a:solidFill>
                          <a:latin typeface="Arial" panose="020B0604020202020204" pitchFamily="34" charset="0"/>
                          <a:cs typeface="Arial" panose="020B0604020202020204" pitchFamily="34" charset="0"/>
                        </a:rPr>
                        <a:t>114 </a:t>
                      </a:r>
                      <a:r>
                        <a:rPr lang="en-US" sz="1100" b="1">
                          <a:solidFill>
                            <a:srgbClr val="156168"/>
                          </a:solidFill>
                          <a:latin typeface="Arial" panose="020B0604020202020204" pitchFamily="34" charset="0"/>
                          <a:cs typeface="Arial" panose="020B0604020202020204" pitchFamily="34" charset="0"/>
                        </a:rPr>
                        <a:t>(60.6)</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dirty="0">
                          <a:solidFill>
                            <a:srgbClr val="8C3177"/>
                          </a:solidFill>
                          <a:latin typeface="Arial" panose="020B0604020202020204" pitchFamily="34" charset="0"/>
                          <a:cs typeface="Arial" panose="020B0604020202020204" pitchFamily="34" charset="0"/>
                        </a:rPr>
                        <a:t>120 </a:t>
                      </a:r>
                      <a:r>
                        <a:rPr lang="en-US" sz="1100" b="1" dirty="0">
                          <a:solidFill>
                            <a:srgbClr val="8C3177"/>
                          </a:solidFill>
                          <a:latin typeface="Arial" panose="020B0604020202020204" pitchFamily="34" charset="0"/>
                          <a:cs typeface="Arial" panose="020B0604020202020204" pitchFamily="34" charset="0"/>
                        </a:rPr>
                        <a:t>(62.2)</a:t>
                      </a:r>
                    </a:p>
                  </a:txBody>
                  <a:tcPr marL="45720" marR="4572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3620709"/>
                  </a:ext>
                </a:extLst>
              </a:tr>
            </a:tbl>
          </a:graphicData>
        </a:graphic>
      </p:graphicFrame>
      <p:sp>
        <p:nvSpPr>
          <p:cNvPr id="4" name="Text Placeholder 4">
            <a:extLst>
              <a:ext uri="{FF2B5EF4-FFF2-40B4-BE49-F238E27FC236}">
                <a16:creationId xmlns:a16="http://schemas.microsoft.com/office/drawing/2014/main" id="{8A80E9B5-0160-9165-A9CC-6EAEAAA81BC9}"/>
              </a:ext>
            </a:extLst>
          </p:cNvPr>
          <p:cNvSpPr txBox="1">
            <a:spLocks/>
          </p:cNvSpPr>
          <p:nvPr/>
        </p:nvSpPr>
        <p:spPr>
          <a:xfrm>
            <a:off x="552562" y="6170626"/>
            <a:ext cx="9749723" cy="276999"/>
          </a:xfrm>
          <a:prstGeom prst="rect">
            <a:avLst/>
          </a:prstGeom>
        </p:spPr>
        <p:txBody>
          <a:bodyPr vert="horz" lIns="91440" tIns="45720" rIns="91440" bIns="45720" rtlCol="0" anchor="b">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Tx/>
              <a:buSzPct val="120000"/>
              <a:buFont typeface="Arial" panose="020B0604020202020204" pitchFamily="34" charset="0"/>
              <a:buNone/>
              <a:defRPr lang="en-US" sz="700" b="0" i="0" u="none" strike="noStrike" cap="none" dirty="0" smtClean="0">
                <a:solidFill>
                  <a:srgbClr val="888888"/>
                </a:solidFill>
                <a:latin typeface="Lato"/>
                <a:ea typeface="Lato"/>
                <a:cs typeface="Lato"/>
                <a:sym typeface="Lato"/>
              </a:defRPr>
            </a:lvl1pPr>
            <a:lvl2pPr marL="227013" marR="0" lvl="1" indent="0" algn="l" rtl="0" eaLnBrk="1" hangingPunct="1">
              <a:lnSpc>
                <a:spcPct val="100000"/>
              </a:lnSpc>
              <a:spcBef>
                <a:spcPts val="0"/>
              </a:spcBef>
              <a:spcAft>
                <a:spcPts val="0"/>
              </a:spcAft>
              <a:buClrTx/>
              <a:buSzPct val="100000"/>
              <a:buFontTx/>
              <a:buNone/>
              <a:defRPr sz="800" b="0" i="0" u="none" strike="noStrike" cap="none">
                <a:solidFill>
                  <a:srgbClr val="000000"/>
                </a:solidFill>
                <a:latin typeface="+mn-lt"/>
                <a:ea typeface="Arial"/>
                <a:cs typeface="Arial"/>
                <a:sym typeface="Arial"/>
              </a:defRPr>
            </a:lvl2pPr>
            <a:lvl3pPr marL="461962" marR="0" lvl="2" indent="0" algn="l" rtl="0" eaLnBrk="1" hangingPunct="1">
              <a:lnSpc>
                <a:spcPct val="100000"/>
              </a:lnSpc>
              <a:spcBef>
                <a:spcPts val="0"/>
              </a:spcBef>
              <a:spcAft>
                <a:spcPts val="0"/>
              </a:spcAft>
              <a:buClrTx/>
              <a:buFontTx/>
              <a:buNone/>
              <a:defRPr sz="800" b="0" i="0" u="none" strike="noStrike" cap="none">
                <a:solidFill>
                  <a:srgbClr val="000000"/>
                </a:solidFill>
                <a:latin typeface="+mn-lt"/>
                <a:ea typeface="Arial"/>
                <a:cs typeface="Arial"/>
                <a:sym typeface="Arial"/>
              </a:defRPr>
            </a:lvl3pPr>
            <a:lvl4pPr marL="461962" marR="0" lvl="3"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4pPr>
            <a:lvl5pPr marL="461962" marR="0" lvl="4"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5pPr>
            <a:lvl6pPr marL="342900" marR="0" lvl="5" indent="-342900" algn="l" rtl="0" eaLnBrk="1" hangingPunct="1">
              <a:lnSpc>
                <a:spcPct val="100000"/>
              </a:lnSpc>
              <a:spcBef>
                <a:spcPts val="0"/>
              </a:spcBef>
              <a:spcAft>
                <a:spcPts val="0"/>
              </a:spcAft>
              <a:buClr>
                <a:schemeClr val="tx1">
                  <a:lumMod val="50000"/>
                  <a:lumOff val="50000"/>
                </a:schemeClr>
              </a:buClr>
              <a:buFont typeface="Arial" panose="020B0604020202020204" pitchFamily="34" charset="0"/>
              <a:buChar char="•"/>
              <a:defRPr sz="1400" b="0" i="0" u="none" strike="noStrike" cap="none">
                <a:solidFill>
                  <a:srgbClr val="000000"/>
                </a:solidFill>
                <a:latin typeface="+mn-lt"/>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75000"/>
              </a:lnSpc>
              <a:spcBef>
                <a:spcPts val="0"/>
              </a:spcBef>
              <a:spcAft>
                <a:spcPts val="300"/>
              </a:spcAft>
              <a:buClrTx/>
              <a:buSzPct val="120000"/>
              <a:buFont typeface="Arial" panose="020B0604020202020204" pitchFamily="34" charset="0"/>
              <a:buNone/>
              <a:tabLst/>
              <a:defRPr/>
            </a:pPr>
            <a:r>
              <a:rPr kumimoji="0" lang="en-US" sz="733" b="0" i="0" u="none" strike="noStrike" kern="0" cap="none" spc="0" normalizeH="0" baseline="0" noProof="0">
                <a:ln>
                  <a:noFill/>
                </a:ln>
                <a:solidFill>
                  <a:srgbClr val="002557"/>
                </a:solidFill>
                <a:effectLst/>
                <a:uLnTx/>
                <a:uFillTx/>
                <a:latin typeface="Arial" panose="020B0604020202020204" pitchFamily="34" charset="0"/>
                <a:ea typeface="Lato"/>
                <a:cs typeface="Arial" panose="020B0604020202020204" pitchFamily="34" charset="0"/>
                <a:sym typeface="Lato"/>
              </a:rPr>
              <a:t>*In the nab-paclitaxel monotherapy arm, 1 patient had an ECOG performance status of 2. </a:t>
            </a:r>
            <a:r>
              <a:rPr kumimoji="0" lang="en-US" sz="733" b="0" i="0" u="none" strike="noStrike" kern="0" cap="none" spc="0" normalizeH="0" baseline="30000" noProof="0">
                <a:ln>
                  <a:noFill/>
                </a:ln>
                <a:solidFill>
                  <a:srgbClr val="002557"/>
                </a:solidFill>
                <a:effectLst/>
                <a:uLnTx/>
                <a:uFillTx/>
                <a:latin typeface="Arial" panose="020B0604020202020204" pitchFamily="34" charset="0"/>
                <a:ea typeface="Lato"/>
                <a:cs typeface="Arial" panose="020B0604020202020204" pitchFamily="34" charset="0"/>
                <a:sym typeface="Lato"/>
              </a:rPr>
              <a:t>†</a:t>
            </a:r>
            <a:r>
              <a:rPr kumimoji="0" lang="en-US" sz="733" b="0" i="0" u="none" strike="noStrike" kern="0" cap="none" spc="0" normalizeH="0" baseline="0" noProof="0">
                <a:ln>
                  <a:noFill/>
                </a:ln>
                <a:solidFill>
                  <a:srgbClr val="002557"/>
                </a:solidFill>
                <a:effectLst/>
                <a:uLnTx/>
                <a:uFillTx/>
                <a:latin typeface="Arial" panose="020B0604020202020204" pitchFamily="34" charset="0"/>
                <a:ea typeface="Lato"/>
                <a:cs typeface="Arial" panose="020B0604020202020204" pitchFamily="34" charset="0"/>
                <a:sym typeface="Lato"/>
              </a:rPr>
              <a:t>Progressed within 3 months of the last dose of platinum from their first line platinum regimen. 97% of patients had high-grade serous carcinoma; 8 patients had high-grade endometrioid carcinoma and 2 patients had carcinosarcoma. BRCA, Breast Cancer Gene; ECOG, Eastern Cooperative Oncology Group; PARP, poly(ADP-ribose) polymerase.</a:t>
            </a:r>
          </a:p>
        </p:txBody>
      </p:sp>
      <p:sp>
        <p:nvSpPr>
          <p:cNvPr id="9" name="TextBox 8">
            <a:extLst>
              <a:ext uri="{FF2B5EF4-FFF2-40B4-BE49-F238E27FC236}">
                <a16:creationId xmlns:a16="http://schemas.microsoft.com/office/drawing/2014/main" id="{4049B8AD-3566-29E2-AED2-C94244A80824}"/>
              </a:ext>
            </a:extLst>
          </p:cNvPr>
          <p:cNvSpPr txBox="1"/>
          <p:nvPr/>
        </p:nvSpPr>
        <p:spPr>
          <a:xfrm>
            <a:off x="9826138" y="6173836"/>
            <a:ext cx="2130320" cy="256545"/>
          </a:xfrm>
          <a:prstGeom prst="rect">
            <a:avLst/>
          </a:prstGeom>
          <a:noFill/>
        </p:spPr>
        <p:txBody>
          <a:bodyPr wrap="square">
            <a:spAutoFit/>
          </a:bodyPr>
          <a:lstStyle/>
          <a:p>
            <a:pPr marL="0" marR="0" lvl="0" indent="0" algn="r" defTabSz="914446"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rPr>
              <a:t>Data cutoff: Feb 24, 2025</a:t>
            </a:r>
          </a:p>
        </p:txBody>
      </p:sp>
      <p:sp>
        <p:nvSpPr>
          <p:cNvPr id="3" name="Text Placeholder 6">
            <a:extLst>
              <a:ext uri="{FF2B5EF4-FFF2-40B4-BE49-F238E27FC236}">
                <a16:creationId xmlns:a16="http://schemas.microsoft.com/office/drawing/2014/main" id="{DB94958C-7CCD-C9E1-D7F0-B14356726A88}"/>
              </a:ext>
            </a:extLst>
          </p:cNvPr>
          <p:cNvSpPr txBox="1">
            <a:spLocks/>
          </p:cNvSpPr>
          <p:nvPr/>
        </p:nvSpPr>
        <p:spPr>
          <a:xfrm>
            <a:off x="454311" y="6645275"/>
            <a:ext cx="3901440" cy="18756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Presented By: Alexander B. </a:t>
            </a:r>
            <a:r>
              <a:rPr kumimoji="0" lang="en-US" sz="933"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Olawaiye</a:t>
            </a: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MD, SGO 2026</a:t>
            </a:r>
          </a:p>
        </p:txBody>
      </p:sp>
    </p:spTree>
    <p:extLst>
      <p:ext uri="{BB962C8B-B14F-4D97-AF65-F5344CB8AC3E}">
        <p14:creationId xmlns:p14="http://schemas.microsoft.com/office/powerpoint/2010/main" val="38349222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26EDB8-87E9-7A87-478E-E47AA5B1F53F}"/>
            </a:ext>
          </a:extLst>
        </p:cNvPr>
        <p:cNvGrpSpPr/>
        <p:nvPr/>
      </p:nvGrpSpPr>
      <p:grpSpPr>
        <a:xfrm>
          <a:off x="0" y="0"/>
          <a:ext cx="0" cy="0"/>
          <a:chOff x="0" y="0"/>
          <a:chExt cx="0" cy="0"/>
        </a:xfrm>
      </p:grpSpPr>
      <p:pic>
        <p:nvPicPr>
          <p:cNvPr id="25" name="Picture 24">
            <a:extLst>
              <a:ext uri="{FF2B5EF4-FFF2-40B4-BE49-F238E27FC236}">
                <a16:creationId xmlns:a16="http://schemas.microsoft.com/office/drawing/2014/main" id="{6C3BFCA6-F4B5-F9E7-02F5-712D2ED36F1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568242" y="1222527"/>
            <a:ext cx="9692640" cy="4716828"/>
          </a:xfrm>
          <a:prstGeom prst="rect">
            <a:avLst/>
          </a:prstGeom>
        </p:spPr>
      </p:pic>
      <p:graphicFrame>
        <p:nvGraphicFramePr>
          <p:cNvPr id="26" name="Table 25">
            <a:extLst>
              <a:ext uri="{FF2B5EF4-FFF2-40B4-BE49-F238E27FC236}">
                <a16:creationId xmlns:a16="http://schemas.microsoft.com/office/drawing/2014/main" id="{C4ECD931-0440-1AEE-59F6-921C98CD0B47}"/>
              </a:ext>
            </a:extLst>
          </p:cNvPr>
          <p:cNvGraphicFramePr>
            <a:graphicFrameLocks noGrp="1"/>
          </p:cNvGraphicFramePr>
          <p:nvPr/>
        </p:nvGraphicFramePr>
        <p:xfrm>
          <a:off x="7122061" y="1306053"/>
          <a:ext cx="4123233" cy="1844040"/>
        </p:xfrm>
        <a:graphic>
          <a:graphicData uri="http://schemas.openxmlformats.org/drawingml/2006/table">
            <a:tbl>
              <a:tblPr firstRow="1" bandRow="1">
                <a:tableStyleId>{5940675A-B579-460E-94D1-54222C63F5DA}</a:tableStyleId>
              </a:tblPr>
              <a:tblGrid>
                <a:gridCol w="1312650">
                  <a:extLst>
                    <a:ext uri="{9D8B030D-6E8A-4147-A177-3AD203B41FA5}">
                      <a16:colId xmlns:a16="http://schemas.microsoft.com/office/drawing/2014/main" val="2706910499"/>
                    </a:ext>
                  </a:extLst>
                </a:gridCol>
                <a:gridCol w="1461175">
                  <a:extLst>
                    <a:ext uri="{9D8B030D-6E8A-4147-A177-3AD203B41FA5}">
                      <a16:colId xmlns:a16="http://schemas.microsoft.com/office/drawing/2014/main" val="3340891562"/>
                    </a:ext>
                  </a:extLst>
                </a:gridCol>
                <a:gridCol w="1349408">
                  <a:extLst>
                    <a:ext uri="{9D8B030D-6E8A-4147-A177-3AD203B41FA5}">
                      <a16:colId xmlns:a16="http://schemas.microsoft.com/office/drawing/2014/main" val="1986841803"/>
                    </a:ext>
                  </a:extLst>
                </a:gridCol>
              </a:tblGrid>
              <a:tr h="603504">
                <a:tc>
                  <a:txBody>
                    <a:bodyPr/>
                    <a:lstStyle/>
                    <a:p>
                      <a:pPr algn="ctr"/>
                      <a:endParaRPr lang="en-US" sz="1200">
                        <a:latin typeface="Arial" panose="020B0604020202020204" pitchFamily="34" charset="0"/>
                        <a:cs typeface="Arial" panose="020B0604020202020204" pitchFamily="34" charset="0"/>
                      </a:endParaRP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bg1"/>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b="1">
                          <a:solidFill>
                            <a:schemeClr val="bg1"/>
                          </a:solidFill>
                          <a:latin typeface="Arial" panose="020B0604020202020204" pitchFamily="34" charset="0"/>
                          <a:cs typeface="Arial" panose="020B0604020202020204" pitchFamily="34" charset="0"/>
                        </a:rPr>
                        <a:t>Relacorilant +</a:t>
                      </a:r>
                      <a:br>
                        <a:rPr lang="en-US" sz="1200" b="1">
                          <a:solidFill>
                            <a:schemeClr val="bg1"/>
                          </a:solidFill>
                          <a:latin typeface="Arial" panose="020B0604020202020204" pitchFamily="34" charset="0"/>
                          <a:cs typeface="Arial" panose="020B0604020202020204" pitchFamily="34" charset="0"/>
                        </a:rPr>
                      </a:br>
                      <a:r>
                        <a:rPr lang="en-US" sz="1200" b="1">
                          <a:solidFill>
                            <a:schemeClr val="bg1"/>
                          </a:solidFill>
                          <a:latin typeface="Arial" panose="020B0604020202020204" pitchFamily="34" charset="0"/>
                          <a:cs typeface="Arial" panose="020B0604020202020204" pitchFamily="34" charset="0"/>
                        </a:rPr>
                        <a:t>Nab-paclitaxel</a:t>
                      </a:r>
                      <a:br>
                        <a:rPr lang="en-US" sz="1200" b="1">
                          <a:solidFill>
                            <a:schemeClr val="bg1"/>
                          </a:solidFill>
                          <a:latin typeface="Arial" panose="020B0604020202020204" pitchFamily="34" charset="0"/>
                          <a:cs typeface="Arial" panose="020B0604020202020204" pitchFamily="34" charset="0"/>
                        </a:rPr>
                      </a:br>
                      <a:r>
                        <a:rPr lang="en-US" sz="1200" b="0">
                          <a:solidFill>
                            <a:schemeClr val="bg1"/>
                          </a:solidFill>
                          <a:latin typeface="Arial" panose="020B0604020202020204" pitchFamily="34" charset="0"/>
                          <a:cs typeface="Arial" panose="020B0604020202020204" pitchFamily="34" charset="0"/>
                        </a:rPr>
                        <a:t>N=188</a:t>
                      </a:r>
                    </a:p>
                  </a:txBody>
                  <a:tcPr marL="45720" marR="45720" marT="27432" marB="2743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56168"/>
                    </a:solidFill>
                  </a:tcPr>
                </a:tc>
                <a:tc>
                  <a:txBody>
                    <a:bodyPr/>
                    <a:lstStyle/>
                    <a:p>
                      <a:pPr algn="ctr"/>
                      <a:r>
                        <a:rPr lang="en-US" sz="1200" b="1">
                          <a:solidFill>
                            <a:schemeClr val="bg1"/>
                          </a:solidFill>
                          <a:latin typeface="Arial" panose="020B0604020202020204" pitchFamily="34" charset="0"/>
                          <a:cs typeface="Arial" panose="020B0604020202020204" pitchFamily="34" charset="0"/>
                        </a:rPr>
                        <a:t>Nab-paclitaxel</a:t>
                      </a:r>
                    </a:p>
                    <a:p>
                      <a:pPr algn="ctr"/>
                      <a:r>
                        <a:rPr lang="en-US" sz="1200">
                          <a:solidFill>
                            <a:schemeClr val="bg1"/>
                          </a:solidFill>
                          <a:latin typeface="Arial" panose="020B0604020202020204" pitchFamily="34" charset="0"/>
                          <a:cs typeface="Arial" panose="020B0604020202020204" pitchFamily="34" charset="0"/>
                        </a:rPr>
                        <a:t>N=193</a:t>
                      </a:r>
                    </a:p>
                  </a:txBody>
                  <a:tcPr marL="45720" marR="45720" marT="27432" marB="27432"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C3177"/>
                    </a:solidFill>
                  </a:tcPr>
                </a:tc>
                <a:extLst>
                  <a:ext uri="{0D108BD9-81ED-4DB2-BD59-A6C34878D82A}">
                    <a16:rowId xmlns:a16="http://schemas.microsoft.com/office/drawing/2014/main" val="3457531373"/>
                  </a:ext>
                </a:extLst>
              </a:tr>
              <a:tr h="237744">
                <a:tc>
                  <a:txBody>
                    <a:bodyPr/>
                    <a:lstStyle/>
                    <a:p>
                      <a:pPr marL="55563" indent="0" algn="l"/>
                      <a:r>
                        <a:rPr lang="en-US" sz="1200" b="1">
                          <a:solidFill>
                            <a:srgbClr val="002557"/>
                          </a:solidFill>
                          <a:latin typeface="Arial" panose="020B0604020202020204" pitchFamily="34" charset="0"/>
                          <a:cs typeface="Arial" panose="020B0604020202020204" pitchFamily="34" charset="0"/>
                        </a:rPr>
                        <a:t>Events</a:t>
                      </a:r>
                      <a:r>
                        <a:rPr lang="en-US" sz="1200">
                          <a:solidFill>
                            <a:srgbClr val="002557"/>
                          </a:solidFill>
                          <a:latin typeface="Arial" panose="020B0604020202020204" pitchFamily="34" charset="0"/>
                          <a:cs typeface="Arial" panose="020B0604020202020204" pitchFamily="34" charset="0"/>
                        </a:rPr>
                        <a:t>, n (%)</a:t>
                      </a: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a:solidFill>
                            <a:srgbClr val="156168"/>
                          </a:solidFill>
                          <a:latin typeface="Arial" panose="020B0604020202020204" pitchFamily="34" charset="0"/>
                          <a:cs typeface="Arial" panose="020B0604020202020204" pitchFamily="34" charset="0"/>
                        </a:rPr>
                        <a:t>113 (60.1)</a:t>
                      </a:r>
                    </a:p>
                  </a:txBody>
                  <a:tcPr marL="45720" marR="45720" marT="27432" marB="2743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a:solidFill>
                            <a:srgbClr val="8C3177"/>
                          </a:solidFill>
                          <a:latin typeface="Arial" panose="020B0604020202020204" pitchFamily="34" charset="0"/>
                          <a:cs typeface="Arial" panose="020B0604020202020204" pitchFamily="34" charset="0"/>
                        </a:rPr>
                        <a:t>121 (62.7)</a:t>
                      </a:r>
                    </a:p>
                  </a:txBody>
                  <a:tcPr marL="45720" marR="45720" marT="27432" marB="27432"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07222284"/>
                  </a:ext>
                </a:extLst>
              </a:tr>
              <a:tr h="420624">
                <a:tc>
                  <a:txBody>
                    <a:bodyPr/>
                    <a:lstStyle/>
                    <a:p>
                      <a:pPr marL="55563" indent="0" algn="l"/>
                      <a:r>
                        <a:rPr lang="en-US" sz="1200" b="1">
                          <a:solidFill>
                            <a:srgbClr val="002557"/>
                          </a:solidFill>
                          <a:latin typeface="Arial" panose="020B0604020202020204" pitchFamily="34" charset="0"/>
                          <a:cs typeface="Arial" panose="020B0604020202020204" pitchFamily="34" charset="0"/>
                        </a:rPr>
                        <a:t>Median PFS</a:t>
                      </a:r>
                      <a:r>
                        <a:rPr lang="en-US" sz="1200">
                          <a:solidFill>
                            <a:srgbClr val="002557"/>
                          </a:solidFill>
                          <a:latin typeface="Arial" panose="020B0604020202020204" pitchFamily="34" charset="0"/>
                          <a:cs typeface="Arial" panose="020B0604020202020204" pitchFamily="34" charset="0"/>
                        </a:rPr>
                        <a:t>, m </a:t>
                      </a:r>
                      <a:br>
                        <a:rPr lang="en-US" sz="1200">
                          <a:solidFill>
                            <a:srgbClr val="002557"/>
                          </a:solidFill>
                          <a:latin typeface="Arial" panose="020B0604020202020204" pitchFamily="34" charset="0"/>
                          <a:cs typeface="Arial" panose="020B0604020202020204" pitchFamily="34" charset="0"/>
                        </a:rPr>
                      </a:br>
                      <a:r>
                        <a:rPr lang="en-US" sz="1200">
                          <a:solidFill>
                            <a:srgbClr val="002557"/>
                          </a:solidFill>
                          <a:latin typeface="Arial" panose="020B0604020202020204" pitchFamily="34" charset="0"/>
                          <a:cs typeface="Arial" panose="020B0604020202020204" pitchFamily="34" charset="0"/>
                        </a:rPr>
                        <a:t>(95% CI)</a:t>
                      </a: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b="1">
                          <a:solidFill>
                            <a:srgbClr val="156168"/>
                          </a:solidFill>
                          <a:latin typeface="Arial" panose="020B0604020202020204" pitchFamily="34" charset="0"/>
                          <a:cs typeface="Arial" panose="020B0604020202020204" pitchFamily="34" charset="0"/>
                        </a:rPr>
                        <a:t>6.5</a:t>
                      </a:r>
                      <a:r>
                        <a:rPr lang="en-US" sz="1200">
                          <a:solidFill>
                            <a:srgbClr val="156168"/>
                          </a:solidFill>
                          <a:latin typeface="Arial" panose="020B0604020202020204" pitchFamily="34" charset="0"/>
                          <a:cs typeface="Arial" panose="020B0604020202020204" pitchFamily="34" charset="0"/>
                        </a:rPr>
                        <a:t> (5.6–7.4)</a:t>
                      </a:r>
                    </a:p>
                  </a:txBody>
                  <a:tcPr marL="45720" marR="45720" marT="27432" marB="2743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b="1">
                          <a:solidFill>
                            <a:srgbClr val="8C3177"/>
                          </a:solidFill>
                          <a:latin typeface="Arial" panose="020B0604020202020204" pitchFamily="34" charset="0"/>
                          <a:cs typeface="Arial" panose="020B0604020202020204" pitchFamily="34" charset="0"/>
                        </a:rPr>
                        <a:t>5.5</a:t>
                      </a:r>
                      <a:r>
                        <a:rPr lang="en-US" sz="1200">
                          <a:solidFill>
                            <a:srgbClr val="8C3177"/>
                          </a:solidFill>
                          <a:latin typeface="Arial" panose="020B0604020202020204" pitchFamily="34" charset="0"/>
                          <a:cs typeface="Arial" panose="020B0604020202020204" pitchFamily="34" charset="0"/>
                        </a:rPr>
                        <a:t> (3.9–5.9)</a:t>
                      </a:r>
                    </a:p>
                  </a:txBody>
                  <a:tcPr marL="45720" marR="45720" marT="27432" marB="27432"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5226786"/>
                  </a:ext>
                </a:extLst>
              </a:tr>
              <a:tr h="339344">
                <a:tc>
                  <a:txBody>
                    <a:bodyPr/>
                    <a:lstStyle/>
                    <a:p>
                      <a:pPr marL="55563" indent="0" algn="l"/>
                      <a:r>
                        <a:rPr lang="en-US" sz="1200" b="1">
                          <a:solidFill>
                            <a:srgbClr val="002557"/>
                          </a:solidFill>
                          <a:latin typeface="Arial" panose="020B0604020202020204" pitchFamily="34" charset="0"/>
                          <a:cs typeface="Arial" panose="020B0604020202020204" pitchFamily="34" charset="0"/>
                        </a:rPr>
                        <a:t>HR</a:t>
                      </a:r>
                      <a:r>
                        <a:rPr lang="en-US" sz="1200">
                          <a:solidFill>
                            <a:srgbClr val="002557"/>
                          </a:solidFill>
                          <a:latin typeface="Arial" panose="020B0604020202020204" pitchFamily="34" charset="0"/>
                          <a:cs typeface="Arial" panose="020B0604020202020204" pitchFamily="34" charset="0"/>
                        </a:rPr>
                        <a:t> (95% CI)</a:t>
                      </a: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900" b="1">
                          <a:solidFill>
                            <a:srgbClr val="156168"/>
                          </a:solidFill>
                          <a:latin typeface="Arial"/>
                          <a:cs typeface="Arial"/>
                        </a:rPr>
                        <a:t>0.70</a:t>
                      </a:r>
                      <a:r>
                        <a:rPr lang="en-US" sz="1600">
                          <a:solidFill>
                            <a:srgbClr val="156168"/>
                          </a:solidFill>
                          <a:latin typeface="Arial"/>
                          <a:cs typeface="Arial"/>
                        </a:rPr>
                        <a:t> </a:t>
                      </a:r>
                      <a:r>
                        <a:rPr lang="en-US" sz="1200">
                          <a:solidFill>
                            <a:srgbClr val="156168"/>
                          </a:solidFill>
                          <a:latin typeface="Arial"/>
                          <a:cs typeface="Arial"/>
                        </a:rPr>
                        <a:t>(0.54–0.91)</a:t>
                      </a:r>
                    </a:p>
                  </a:txBody>
                  <a:tcPr marL="45720" marR="45720" marT="27432" marB="27432"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lang="en-US" sz="1050">
                        <a:solidFill>
                          <a:srgbClr val="8C3177"/>
                        </a:solidFill>
                      </a:endParaRPr>
                    </a:p>
                  </a:txBody>
                  <a:tcPr marL="45720" marR="45720" anchor="ctr">
                    <a:lnL w="19050" cap="flat" cmpd="sng" algn="ctr">
                      <a:solidFill>
                        <a:schemeClr val="bg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31926542"/>
                  </a:ext>
                </a:extLst>
              </a:tr>
              <a:tr h="237744">
                <a:tc>
                  <a:txBody>
                    <a:bodyPr/>
                    <a:lstStyle/>
                    <a:p>
                      <a:pPr marL="55563" indent="0" algn="l"/>
                      <a:r>
                        <a:rPr lang="en-US" sz="1200" b="1">
                          <a:solidFill>
                            <a:srgbClr val="002557"/>
                          </a:solidFill>
                          <a:latin typeface="Arial" panose="020B0604020202020204" pitchFamily="34" charset="0"/>
                          <a:cs typeface="Arial" panose="020B0604020202020204" pitchFamily="34" charset="0"/>
                        </a:rPr>
                        <a:t>P-value</a:t>
                      </a:r>
                      <a:endParaRPr lang="en-US" sz="1200">
                        <a:solidFill>
                          <a:srgbClr val="002557"/>
                        </a:solidFill>
                        <a:latin typeface="Arial" panose="020B0604020202020204" pitchFamily="34" charset="0"/>
                        <a:cs typeface="Arial" panose="020B0604020202020204" pitchFamily="34" charset="0"/>
                      </a:endParaRP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rgbClr val="002557"/>
                          </a:solidFill>
                          <a:latin typeface="Arial" panose="020B0604020202020204" pitchFamily="34" charset="0"/>
                          <a:cs typeface="Arial" panose="020B0604020202020204" pitchFamily="34" charset="0"/>
                        </a:rPr>
                        <a:t>0.0076</a:t>
                      </a:r>
                      <a:endParaRPr lang="en-US" sz="1200">
                        <a:solidFill>
                          <a:srgbClr val="002557"/>
                        </a:solidFill>
                        <a:latin typeface="Arial" panose="020B0604020202020204" pitchFamily="34" charset="0"/>
                        <a:cs typeface="Arial" panose="020B0604020202020204" pitchFamily="34" charset="0"/>
                      </a:endParaRPr>
                    </a:p>
                  </a:txBody>
                  <a:tcPr marL="45720" marR="45720" marT="27432" marB="27432"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a16="http://schemas.microsoft.com/office/drawing/2014/main" val="3177828993"/>
                  </a:ext>
                </a:extLst>
              </a:tr>
            </a:tbl>
          </a:graphicData>
        </a:graphic>
      </p:graphicFrame>
      <p:sp>
        <p:nvSpPr>
          <p:cNvPr id="2" name="Title 1">
            <a:extLst>
              <a:ext uri="{FF2B5EF4-FFF2-40B4-BE49-F238E27FC236}">
                <a16:creationId xmlns:a16="http://schemas.microsoft.com/office/drawing/2014/main" id="{47D24AC1-2795-F030-DE25-96FE244AF43E}"/>
              </a:ext>
            </a:extLst>
          </p:cNvPr>
          <p:cNvSpPr>
            <a:spLocks noGrp="1"/>
          </p:cNvSpPr>
          <p:nvPr>
            <p:ph type="title"/>
          </p:nvPr>
        </p:nvSpPr>
        <p:spPr>
          <a:xfrm>
            <a:off x="457201" y="119158"/>
            <a:ext cx="10683594" cy="940349"/>
          </a:xfrm>
        </p:spPr>
        <p:txBody>
          <a:bodyPr>
            <a:noAutofit/>
          </a:bodyPr>
          <a:lstStyle/>
          <a:p>
            <a:pPr>
              <a:lnSpc>
                <a:spcPct val="100000"/>
              </a:lnSpc>
            </a:pPr>
            <a:r>
              <a:rPr lang="en-US" sz="2667" b="1" dirty="0"/>
              <a:t>ROSELLA | Progression-Free Survival – BICR (Primary Analysis) </a:t>
            </a:r>
          </a:p>
        </p:txBody>
      </p:sp>
      <p:grpSp>
        <p:nvGrpSpPr>
          <p:cNvPr id="7" name="Group 6">
            <a:extLst>
              <a:ext uri="{FF2B5EF4-FFF2-40B4-BE49-F238E27FC236}">
                <a16:creationId xmlns:a16="http://schemas.microsoft.com/office/drawing/2014/main" id="{EE37097B-9311-A788-C74A-F34884E9DDD9}"/>
              </a:ext>
            </a:extLst>
          </p:cNvPr>
          <p:cNvGrpSpPr/>
          <p:nvPr/>
        </p:nvGrpSpPr>
        <p:grpSpPr>
          <a:xfrm>
            <a:off x="4451356" y="2184894"/>
            <a:ext cx="702436" cy="2491381"/>
            <a:chOff x="4441731" y="2184893"/>
            <a:chExt cx="1053655" cy="2491380"/>
          </a:xfrm>
        </p:grpSpPr>
        <p:cxnSp>
          <p:nvCxnSpPr>
            <p:cNvPr id="8" name="Straight Connector 7">
              <a:extLst>
                <a:ext uri="{FF2B5EF4-FFF2-40B4-BE49-F238E27FC236}">
                  <a16:creationId xmlns:a16="http://schemas.microsoft.com/office/drawing/2014/main" id="{D349AA61-107E-A830-84FC-DEC1D6B0C314}"/>
                </a:ext>
              </a:extLst>
            </p:cNvPr>
            <p:cNvCxnSpPr>
              <a:cxnSpLocks/>
            </p:cNvCxnSpPr>
            <p:nvPr/>
          </p:nvCxnSpPr>
          <p:spPr>
            <a:xfrm flipV="1">
              <a:off x="4965285" y="2415726"/>
              <a:ext cx="0" cy="2260547"/>
            </a:xfrm>
            <a:prstGeom prst="line">
              <a:avLst/>
            </a:prstGeom>
            <a:ln w="12700">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11" name="Rectangle: Rounded Corners 10">
              <a:extLst>
                <a:ext uri="{FF2B5EF4-FFF2-40B4-BE49-F238E27FC236}">
                  <a16:creationId xmlns:a16="http://schemas.microsoft.com/office/drawing/2014/main" id="{F953E20E-99F7-87ED-68DE-5A2312169DC5}"/>
                </a:ext>
              </a:extLst>
            </p:cNvPr>
            <p:cNvSpPr/>
            <p:nvPr/>
          </p:nvSpPr>
          <p:spPr>
            <a:xfrm>
              <a:off x="4753993" y="2532342"/>
              <a:ext cx="701167" cy="260987"/>
            </a:xfrm>
            <a:prstGeom prst="roundRect">
              <a:avLst/>
            </a:prstGeom>
            <a:solidFill>
              <a:srgbClr val="156168"/>
            </a:solidFill>
            <a:ln>
              <a:noFill/>
            </a:ln>
          </p:spPr>
          <p:style>
            <a:lnRef idx="2">
              <a:schemeClr val="accent1">
                <a:shade val="15000"/>
              </a:schemeClr>
            </a:lnRef>
            <a:fillRef idx="1">
              <a:schemeClr val="accent1"/>
            </a:fillRef>
            <a:effectRef idx="0">
              <a:schemeClr val="accent1"/>
            </a:effectRef>
            <a:fontRef idx="minor">
              <a:schemeClr val="lt1"/>
            </a:fontRef>
          </p:style>
          <p:txBody>
            <a:bodyPr tIns="91440" rtlCol="0" anchor="t"/>
            <a:lstStyle/>
            <a:p>
              <a:pPr marL="0" marR="0" lvl="0" indent="0" algn="ctr" defTabSz="914400" rtl="0" eaLnBrk="1" fontAlgn="auto" latinLnBrk="0" hangingPunct="1">
                <a:lnSpc>
                  <a:spcPct val="100000"/>
                </a:lnSpc>
                <a:spcBef>
                  <a:spcPts val="0"/>
                </a:spcBef>
                <a:spcAft>
                  <a:spcPts val="0"/>
                </a:spcAft>
                <a:buClr>
                  <a:prstClr val="black">
                    <a:lumMod val="75000"/>
                    <a:lumOff val="25000"/>
                  </a:prstClr>
                </a:buClr>
                <a:buSzTx/>
                <a:buFontTx/>
                <a:buNone/>
                <a:tabLst/>
                <a:defRPr/>
              </a:pPr>
              <a:endParaRPr kumimoji="0" lang="en-US" sz="1000" b="1" i="0" u="none" strike="noStrike" kern="1200" cap="none" spc="0" normalizeH="0" baseline="0" noProof="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endParaRPr>
            </a:p>
          </p:txBody>
        </p:sp>
        <p:sp>
          <p:nvSpPr>
            <p:cNvPr id="12" name="Rectangle: Rounded Corners 11">
              <a:extLst>
                <a:ext uri="{FF2B5EF4-FFF2-40B4-BE49-F238E27FC236}">
                  <a16:creationId xmlns:a16="http://schemas.microsoft.com/office/drawing/2014/main" id="{3106C029-3467-A572-2240-F7D80C232B8A}"/>
                </a:ext>
              </a:extLst>
            </p:cNvPr>
            <p:cNvSpPr/>
            <p:nvPr/>
          </p:nvSpPr>
          <p:spPr>
            <a:xfrm>
              <a:off x="4573059" y="3543555"/>
              <a:ext cx="715671" cy="260987"/>
            </a:xfrm>
            <a:prstGeom prst="roundRect">
              <a:avLst/>
            </a:prstGeom>
            <a:solidFill>
              <a:srgbClr val="8C3177"/>
            </a:solidFill>
            <a:ln>
              <a:noFill/>
            </a:ln>
          </p:spPr>
          <p:style>
            <a:lnRef idx="2">
              <a:schemeClr val="accent1">
                <a:shade val="15000"/>
              </a:schemeClr>
            </a:lnRef>
            <a:fillRef idx="1">
              <a:schemeClr val="accent1"/>
            </a:fillRef>
            <a:effectRef idx="0">
              <a:schemeClr val="accent1"/>
            </a:effectRef>
            <a:fontRef idx="minor">
              <a:schemeClr val="lt1"/>
            </a:fontRef>
          </p:style>
          <p:txBody>
            <a:bodyPr tIns="91440" rtlCol="0" anchor="t"/>
            <a:lstStyle/>
            <a:p>
              <a:pPr marL="0" marR="0" lvl="0" indent="0" algn="ctr" defTabSz="914400" rtl="0" eaLnBrk="1" fontAlgn="auto" latinLnBrk="0" hangingPunct="1">
                <a:lnSpc>
                  <a:spcPct val="100000"/>
                </a:lnSpc>
                <a:spcBef>
                  <a:spcPts val="0"/>
                </a:spcBef>
                <a:spcAft>
                  <a:spcPts val="0"/>
                </a:spcAft>
                <a:buClr>
                  <a:prstClr val="black">
                    <a:lumMod val="75000"/>
                    <a:lumOff val="25000"/>
                  </a:prstClr>
                </a:buClr>
                <a:buSzTx/>
                <a:buFontTx/>
                <a:buNone/>
                <a:tabLst/>
                <a:defRPr/>
              </a:pPr>
              <a:endParaRPr kumimoji="0" lang="en-US" sz="1000" b="1" i="0" u="none" strike="noStrike" kern="1200" cap="none" spc="0" normalizeH="0" baseline="0" noProof="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endParaRPr>
            </a:p>
          </p:txBody>
        </p:sp>
        <p:sp>
          <p:nvSpPr>
            <p:cNvPr id="13" name="TextBox 12">
              <a:extLst>
                <a:ext uri="{FF2B5EF4-FFF2-40B4-BE49-F238E27FC236}">
                  <a16:creationId xmlns:a16="http://schemas.microsoft.com/office/drawing/2014/main" id="{AB937FB8-0221-A54C-157D-91DD5475C607}"/>
                </a:ext>
              </a:extLst>
            </p:cNvPr>
            <p:cNvSpPr txBox="1"/>
            <p:nvPr/>
          </p:nvSpPr>
          <p:spPr>
            <a:xfrm>
              <a:off x="4441731" y="2184893"/>
              <a:ext cx="1053655" cy="261610"/>
            </a:xfrm>
            <a:prstGeom prst="rect">
              <a:avLst/>
            </a:prstGeom>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6m PFS</a:t>
              </a:r>
            </a:p>
          </p:txBody>
        </p:sp>
        <p:sp>
          <p:nvSpPr>
            <p:cNvPr id="14" name="TextBox 13">
              <a:extLst>
                <a:ext uri="{FF2B5EF4-FFF2-40B4-BE49-F238E27FC236}">
                  <a16:creationId xmlns:a16="http://schemas.microsoft.com/office/drawing/2014/main" id="{01EFD78F-6BA2-0053-6563-D57FE8D69E57}"/>
                </a:ext>
              </a:extLst>
            </p:cNvPr>
            <p:cNvSpPr txBox="1"/>
            <p:nvPr/>
          </p:nvSpPr>
          <p:spPr>
            <a:xfrm>
              <a:off x="4814813" y="2532342"/>
              <a:ext cx="640348" cy="461665"/>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52%</a:t>
              </a:r>
            </a:p>
          </p:txBody>
        </p:sp>
        <p:sp>
          <p:nvSpPr>
            <p:cNvPr id="15" name="TextBox 14">
              <a:extLst>
                <a:ext uri="{FF2B5EF4-FFF2-40B4-BE49-F238E27FC236}">
                  <a16:creationId xmlns:a16="http://schemas.microsoft.com/office/drawing/2014/main" id="{73D3C1A6-0E9B-15E4-BBA3-16159949AC44}"/>
                </a:ext>
              </a:extLst>
            </p:cNvPr>
            <p:cNvSpPr txBox="1"/>
            <p:nvPr/>
          </p:nvSpPr>
          <p:spPr>
            <a:xfrm>
              <a:off x="4603121" y="3543555"/>
              <a:ext cx="701167" cy="461665"/>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42%</a:t>
              </a:r>
            </a:p>
          </p:txBody>
        </p:sp>
      </p:grpSp>
      <p:grpSp>
        <p:nvGrpSpPr>
          <p:cNvPr id="16" name="Group 15">
            <a:extLst>
              <a:ext uri="{FF2B5EF4-FFF2-40B4-BE49-F238E27FC236}">
                <a16:creationId xmlns:a16="http://schemas.microsoft.com/office/drawing/2014/main" id="{F536F72B-E080-29CA-FF08-2D4D7D005758}"/>
              </a:ext>
            </a:extLst>
          </p:cNvPr>
          <p:cNvGrpSpPr/>
          <p:nvPr/>
        </p:nvGrpSpPr>
        <p:grpSpPr>
          <a:xfrm>
            <a:off x="6676172" y="3178276"/>
            <a:ext cx="721471" cy="1644461"/>
            <a:chOff x="6789271" y="3178276"/>
            <a:chExt cx="1082206" cy="1644461"/>
          </a:xfrm>
        </p:grpSpPr>
        <p:cxnSp>
          <p:nvCxnSpPr>
            <p:cNvPr id="17" name="Straight Connector 16">
              <a:extLst>
                <a:ext uri="{FF2B5EF4-FFF2-40B4-BE49-F238E27FC236}">
                  <a16:creationId xmlns:a16="http://schemas.microsoft.com/office/drawing/2014/main" id="{F241190E-8821-81D3-62F2-3BA681A14DEB}"/>
                </a:ext>
              </a:extLst>
            </p:cNvPr>
            <p:cNvCxnSpPr>
              <a:cxnSpLocks/>
            </p:cNvCxnSpPr>
            <p:nvPr/>
          </p:nvCxnSpPr>
          <p:spPr>
            <a:xfrm flipV="1">
              <a:off x="7233568" y="3384550"/>
              <a:ext cx="0" cy="1291723"/>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Rectangle: Rounded Corners 17">
              <a:extLst>
                <a:ext uri="{FF2B5EF4-FFF2-40B4-BE49-F238E27FC236}">
                  <a16:creationId xmlns:a16="http://schemas.microsoft.com/office/drawing/2014/main" id="{EBBFD096-9F80-69EB-97E0-4B520224FBE4}"/>
                </a:ext>
              </a:extLst>
            </p:cNvPr>
            <p:cNvSpPr/>
            <p:nvPr/>
          </p:nvSpPr>
          <p:spPr>
            <a:xfrm>
              <a:off x="7142851" y="3508732"/>
              <a:ext cx="719573" cy="272785"/>
            </a:xfrm>
            <a:prstGeom prst="roundRect">
              <a:avLst/>
            </a:prstGeom>
            <a:solidFill>
              <a:srgbClr val="156168"/>
            </a:solidFill>
            <a:ln>
              <a:noFill/>
            </a:ln>
          </p:spPr>
          <p:style>
            <a:lnRef idx="2">
              <a:schemeClr val="accent1">
                <a:shade val="15000"/>
              </a:schemeClr>
            </a:lnRef>
            <a:fillRef idx="1">
              <a:schemeClr val="accent1"/>
            </a:fillRef>
            <a:effectRef idx="0">
              <a:schemeClr val="accent1"/>
            </a:effectRef>
            <a:fontRef idx="minor">
              <a:schemeClr val="lt1"/>
            </a:fontRef>
          </p:style>
          <p:txBody>
            <a:bodyPr tIns="91440" rtlCol="0" anchor="t"/>
            <a:lstStyle/>
            <a:p>
              <a:pPr marL="0" marR="0" lvl="0" indent="0" algn="ctr" defTabSz="914400" rtl="0" eaLnBrk="1" fontAlgn="auto" latinLnBrk="0" hangingPunct="1">
                <a:lnSpc>
                  <a:spcPct val="100000"/>
                </a:lnSpc>
                <a:spcBef>
                  <a:spcPts val="0"/>
                </a:spcBef>
                <a:spcAft>
                  <a:spcPts val="0"/>
                </a:spcAft>
                <a:buClr>
                  <a:prstClr val="black">
                    <a:lumMod val="75000"/>
                    <a:lumOff val="25000"/>
                  </a:prstClr>
                </a:buClr>
                <a:buSzTx/>
                <a:buFontTx/>
                <a:buNone/>
                <a:tabLst/>
                <a:defRPr/>
              </a:pPr>
              <a:endParaRPr kumimoji="0" lang="en-US" sz="1000" b="1" i="0" u="none" strike="noStrike" kern="1200" cap="none" spc="0" normalizeH="0" baseline="0" noProof="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endParaRPr>
            </a:p>
          </p:txBody>
        </p:sp>
        <p:sp>
          <p:nvSpPr>
            <p:cNvPr id="19" name="Rectangle: Rounded Corners 18">
              <a:extLst>
                <a:ext uri="{FF2B5EF4-FFF2-40B4-BE49-F238E27FC236}">
                  <a16:creationId xmlns:a16="http://schemas.microsoft.com/office/drawing/2014/main" id="{CF1DC9C4-6071-E454-1377-DD68BA0E6ED3}"/>
                </a:ext>
              </a:extLst>
            </p:cNvPr>
            <p:cNvSpPr/>
            <p:nvPr/>
          </p:nvSpPr>
          <p:spPr>
            <a:xfrm>
              <a:off x="6824847" y="4361072"/>
              <a:ext cx="719567" cy="246221"/>
            </a:xfrm>
            <a:prstGeom prst="roundRect">
              <a:avLst/>
            </a:prstGeom>
            <a:solidFill>
              <a:srgbClr val="8C3177"/>
            </a:solidFill>
            <a:ln>
              <a:noFill/>
            </a:ln>
          </p:spPr>
          <p:style>
            <a:lnRef idx="2">
              <a:schemeClr val="accent1">
                <a:shade val="15000"/>
              </a:schemeClr>
            </a:lnRef>
            <a:fillRef idx="1">
              <a:schemeClr val="accent1"/>
            </a:fillRef>
            <a:effectRef idx="0">
              <a:schemeClr val="accent1"/>
            </a:effectRef>
            <a:fontRef idx="minor">
              <a:schemeClr val="lt1"/>
            </a:fontRef>
          </p:style>
          <p:txBody>
            <a:bodyPr tIns="91440" rtlCol="0" anchor="t"/>
            <a:lstStyle/>
            <a:p>
              <a:pPr marL="0" marR="0" lvl="0" indent="0" algn="ctr" defTabSz="914400" rtl="0" eaLnBrk="1" fontAlgn="auto" latinLnBrk="0" hangingPunct="1">
                <a:lnSpc>
                  <a:spcPct val="100000"/>
                </a:lnSpc>
                <a:spcBef>
                  <a:spcPts val="0"/>
                </a:spcBef>
                <a:spcAft>
                  <a:spcPts val="0"/>
                </a:spcAft>
                <a:buClr>
                  <a:prstClr val="black">
                    <a:lumMod val="75000"/>
                    <a:lumOff val="25000"/>
                  </a:prstClr>
                </a:buClr>
                <a:buSzTx/>
                <a:buFontTx/>
                <a:buNone/>
                <a:tabLst/>
                <a:defRPr/>
              </a:pPr>
              <a:endParaRPr kumimoji="0" lang="en-US" sz="1000" b="1" i="0" u="none" strike="noStrike" kern="1200" cap="none" spc="0" normalizeH="0" baseline="0" noProof="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endParaRPr>
            </a:p>
          </p:txBody>
        </p:sp>
        <p:sp>
          <p:nvSpPr>
            <p:cNvPr id="20" name="TextBox 19">
              <a:extLst>
                <a:ext uri="{FF2B5EF4-FFF2-40B4-BE49-F238E27FC236}">
                  <a16:creationId xmlns:a16="http://schemas.microsoft.com/office/drawing/2014/main" id="{68F762EE-4F96-C7E8-E40F-E9FA4C97187C}"/>
                </a:ext>
              </a:extLst>
            </p:cNvPr>
            <p:cNvSpPr txBox="1"/>
            <p:nvPr/>
          </p:nvSpPr>
          <p:spPr>
            <a:xfrm>
              <a:off x="7151903" y="3524289"/>
              <a:ext cx="719574" cy="461665"/>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25%</a:t>
              </a:r>
            </a:p>
          </p:txBody>
        </p:sp>
        <p:sp>
          <p:nvSpPr>
            <p:cNvPr id="22" name="TextBox 21">
              <a:extLst>
                <a:ext uri="{FF2B5EF4-FFF2-40B4-BE49-F238E27FC236}">
                  <a16:creationId xmlns:a16="http://schemas.microsoft.com/office/drawing/2014/main" id="{3D8AF3C8-3331-5D7B-5696-F9CB6B883E3C}"/>
                </a:ext>
              </a:extLst>
            </p:cNvPr>
            <p:cNvSpPr txBox="1"/>
            <p:nvPr/>
          </p:nvSpPr>
          <p:spPr>
            <a:xfrm>
              <a:off x="6873781" y="4361072"/>
              <a:ext cx="719574" cy="461665"/>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13%</a:t>
              </a:r>
            </a:p>
          </p:txBody>
        </p:sp>
        <p:sp>
          <p:nvSpPr>
            <p:cNvPr id="23" name="TextBox 22">
              <a:extLst>
                <a:ext uri="{FF2B5EF4-FFF2-40B4-BE49-F238E27FC236}">
                  <a16:creationId xmlns:a16="http://schemas.microsoft.com/office/drawing/2014/main" id="{380384EF-9D69-5AE8-8D84-378371CF7E62}"/>
                </a:ext>
              </a:extLst>
            </p:cNvPr>
            <p:cNvSpPr txBox="1"/>
            <p:nvPr/>
          </p:nvSpPr>
          <p:spPr>
            <a:xfrm>
              <a:off x="6789271" y="3178276"/>
              <a:ext cx="1073154" cy="430887"/>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12m</a:t>
              </a:r>
              <a:r>
                <a:rPr kumimoji="0" lang="en-US" sz="1100" b="1" i="0" u="none" strike="noStrike" kern="1200" cap="none" spc="0" normalizeH="0" baseline="0" noProof="0">
                  <a:ln>
                    <a:noFill/>
                  </a:ln>
                  <a:solidFill>
                    <a:prstClr val="black"/>
                  </a:solidFill>
                  <a:effectLst/>
                  <a:uLnTx/>
                  <a:uFillTx/>
                  <a:latin typeface="Aptos" panose="02110004020202020204"/>
                  <a:ea typeface="+mn-ea"/>
                  <a:cs typeface="+mn-cs"/>
                </a:rPr>
                <a:t> PFS</a:t>
              </a:r>
            </a:p>
          </p:txBody>
        </p:sp>
      </p:grpSp>
      <p:sp>
        <p:nvSpPr>
          <p:cNvPr id="28" name="TextBox 27">
            <a:extLst>
              <a:ext uri="{FF2B5EF4-FFF2-40B4-BE49-F238E27FC236}">
                <a16:creationId xmlns:a16="http://schemas.microsoft.com/office/drawing/2014/main" id="{E0B821E0-6C8C-8CB6-0B1C-CD955B2A0123}"/>
              </a:ext>
            </a:extLst>
          </p:cNvPr>
          <p:cNvSpPr txBox="1"/>
          <p:nvPr/>
        </p:nvSpPr>
        <p:spPr>
          <a:xfrm>
            <a:off x="9867702" y="5974891"/>
            <a:ext cx="2130320" cy="256545"/>
          </a:xfrm>
          <a:prstGeom prst="rect">
            <a:avLst/>
          </a:prstGeom>
          <a:noFill/>
        </p:spPr>
        <p:txBody>
          <a:bodyPr wrap="square">
            <a:spAutoFit/>
          </a:bodyPr>
          <a:lstStyle/>
          <a:p>
            <a:pPr marL="0" marR="0" lvl="0" indent="0" algn="r" defTabSz="914446"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rPr>
              <a:t>Data cutoff: Feb 24, 2025</a:t>
            </a:r>
          </a:p>
        </p:txBody>
      </p:sp>
      <p:sp>
        <p:nvSpPr>
          <p:cNvPr id="3" name="Text Placeholder 6">
            <a:extLst>
              <a:ext uri="{FF2B5EF4-FFF2-40B4-BE49-F238E27FC236}">
                <a16:creationId xmlns:a16="http://schemas.microsoft.com/office/drawing/2014/main" id="{F19648A7-EC44-F8AD-F23E-6A4D724D68D0}"/>
              </a:ext>
            </a:extLst>
          </p:cNvPr>
          <p:cNvSpPr txBox="1">
            <a:spLocks/>
          </p:cNvSpPr>
          <p:nvPr/>
        </p:nvSpPr>
        <p:spPr>
          <a:xfrm>
            <a:off x="301911" y="6492875"/>
            <a:ext cx="3901440" cy="18756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Presented By: Alexander B. </a:t>
            </a:r>
            <a:r>
              <a:rPr kumimoji="0" lang="en-US" sz="933"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Olawaiye</a:t>
            </a: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MD, SGO 2026</a:t>
            </a:r>
          </a:p>
        </p:txBody>
      </p:sp>
      <p:sp>
        <p:nvSpPr>
          <p:cNvPr id="10" name="TextBox 9">
            <a:extLst>
              <a:ext uri="{FF2B5EF4-FFF2-40B4-BE49-F238E27FC236}">
                <a16:creationId xmlns:a16="http://schemas.microsoft.com/office/drawing/2014/main" id="{5C20CA91-E735-90A9-6CC2-4247BCB92FE3}"/>
              </a:ext>
            </a:extLst>
          </p:cNvPr>
          <p:cNvSpPr txBox="1"/>
          <p:nvPr/>
        </p:nvSpPr>
        <p:spPr>
          <a:xfrm>
            <a:off x="9440609" y="3175350"/>
            <a:ext cx="1963993" cy="379463"/>
          </a:xfrm>
          <a:prstGeom prst="rect">
            <a:avLst/>
          </a:prstGeom>
          <a:noFill/>
        </p:spPr>
        <p:txBody>
          <a:bodyPr wrap="square">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933" b="1"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(2-sided stratified log-rank test)</a:t>
            </a:r>
          </a:p>
        </p:txBody>
      </p:sp>
      <p:sp>
        <p:nvSpPr>
          <p:cNvPr id="9" name="Text Placeholder 4">
            <a:extLst>
              <a:ext uri="{FF2B5EF4-FFF2-40B4-BE49-F238E27FC236}">
                <a16:creationId xmlns:a16="http://schemas.microsoft.com/office/drawing/2014/main" id="{5F919847-F2BA-C655-9DFC-EE052CEDECF1}"/>
              </a:ext>
            </a:extLst>
          </p:cNvPr>
          <p:cNvSpPr txBox="1">
            <a:spLocks/>
          </p:cNvSpPr>
          <p:nvPr/>
        </p:nvSpPr>
        <p:spPr>
          <a:xfrm>
            <a:off x="457201" y="5852160"/>
            <a:ext cx="9803681" cy="416508"/>
          </a:xfrm>
          <a:prstGeom prst="rect">
            <a:avLst/>
          </a:prstGeom>
        </p:spPr>
        <p:txBody>
          <a:bodyPr vert="horz" lIns="91440" tIns="45720" rIns="91440" bIns="45720" rtlCol="0" anchor="b">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Tx/>
              <a:buSzPct val="120000"/>
              <a:buFont typeface="Arial" panose="020B0604020202020204" pitchFamily="34" charset="0"/>
              <a:buNone/>
              <a:defRPr lang="en-US" sz="700" b="0" i="0" u="none" strike="noStrike" cap="none" dirty="0" smtClean="0">
                <a:solidFill>
                  <a:srgbClr val="888888"/>
                </a:solidFill>
                <a:latin typeface="Lato"/>
                <a:ea typeface="Lato"/>
                <a:cs typeface="Lato"/>
                <a:sym typeface="Lato"/>
              </a:defRPr>
            </a:lvl1pPr>
            <a:lvl2pPr marL="227013" marR="0" lvl="1" indent="0" algn="l" rtl="0" eaLnBrk="1" hangingPunct="1">
              <a:lnSpc>
                <a:spcPct val="100000"/>
              </a:lnSpc>
              <a:spcBef>
                <a:spcPts val="0"/>
              </a:spcBef>
              <a:spcAft>
                <a:spcPts val="0"/>
              </a:spcAft>
              <a:buClrTx/>
              <a:buSzPct val="100000"/>
              <a:buFontTx/>
              <a:buNone/>
              <a:defRPr sz="800" b="0" i="0" u="none" strike="noStrike" cap="none">
                <a:solidFill>
                  <a:srgbClr val="000000"/>
                </a:solidFill>
                <a:latin typeface="+mn-lt"/>
                <a:ea typeface="Arial"/>
                <a:cs typeface="Arial"/>
                <a:sym typeface="Arial"/>
              </a:defRPr>
            </a:lvl2pPr>
            <a:lvl3pPr marL="461962" marR="0" lvl="2" indent="0" algn="l" rtl="0" eaLnBrk="1" hangingPunct="1">
              <a:lnSpc>
                <a:spcPct val="100000"/>
              </a:lnSpc>
              <a:spcBef>
                <a:spcPts val="0"/>
              </a:spcBef>
              <a:spcAft>
                <a:spcPts val="0"/>
              </a:spcAft>
              <a:buClrTx/>
              <a:buFontTx/>
              <a:buNone/>
              <a:defRPr sz="800" b="0" i="0" u="none" strike="noStrike" cap="none">
                <a:solidFill>
                  <a:srgbClr val="000000"/>
                </a:solidFill>
                <a:latin typeface="+mn-lt"/>
                <a:ea typeface="Arial"/>
                <a:cs typeface="Arial"/>
                <a:sym typeface="Arial"/>
              </a:defRPr>
            </a:lvl3pPr>
            <a:lvl4pPr marL="461962" marR="0" lvl="3"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4pPr>
            <a:lvl5pPr marL="461962" marR="0" lvl="4"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5pPr>
            <a:lvl6pPr marL="342900" marR="0" lvl="5" indent="-342900" algn="l" rtl="0" eaLnBrk="1" hangingPunct="1">
              <a:lnSpc>
                <a:spcPct val="100000"/>
              </a:lnSpc>
              <a:spcBef>
                <a:spcPts val="0"/>
              </a:spcBef>
              <a:spcAft>
                <a:spcPts val="0"/>
              </a:spcAft>
              <a:buClr>
                <a:schemeClr val="tx1">
                  <a:lumMod val="50000"/>
                  <a:lumOff val="50000"/>
                </a:schemeClr>
              </a:buClr>
              <a:buFont typeface="Arial" panose="020B0604020202020204" pitchFamily="34" charset="0"/>
              <a:buChar char="•"/>
              <a:defRPr sz="1400" b="0" i="0" u="none" strike="noStrike" cap="none">
                <a:solidFill>
                  <a:srgbClr val="000000"/>
                </a:solidFill>
                <a:latin typeface="+mn-lt"/>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75000"/>
              </a:lnSpc>
              <a:spcBef>
                <a:spcPts val="0"/>
              </a:spcBef>
              <a:spcAft>
                <a:spcPts val="300"/>
              </a:spcAft>
              <a:buClrTx/>
              <a:buSzTx/>
              <a:buFont typeface="Arial" panose="020B0604020202020204" pitchFamily="34" charset="0"/>
              <a:buNone/>
              <a:tabLst/>
              <a:defRPr/>
            </a:pPr>
            <a:r>
              <a:rPr kumimoji="0" lang="en-US" sz="800" b="0" i="0" u="none" strike="noStrike" kern="1200" cap="none" spc="0" normalizeH="0" baseline="0" noProof="0">
                <a:ln>
                  <a:noFill/>
                </a:ln>
                <a:solidFill>
                  <a:srgbClr val="002557"/>
                </a:solidFill>
                <a:effectLst/>
                <a:uLnTx/>
                <a:uFillTx/>
                <a:latin typeface="Arial" panose="020B0604020202020204"/>
                <a:ea typeface="Lato"/>
                <a:cs typeface="Lato"/>
                <a:sym typeface="Lato"/>
              </a:rPr>
              <a:t>Median follow-up time: 9.0 months; statistical significance threshold: P≤0.04. </a:t>
            </a:r>
            <a:r>
              <a:rPr kumimoji="0" lang="en-US" sz="800" b="0" i="0" u="none" strike="noStrike" kern="0" cap="none" spc="0" normalizeH="0" baseline="0" noProof="0">
                <a:ln>
                  <a:noFill/>
                </a:ln>
                <a:solidFill>
                  <a:srgbClr val="002557"/>
                </a:solidFill>
                <a:effectLst/>
                <a:uLnTx/>
                <a:uFillTx/>
                <a:latin typeface="Arial" panose="020B0604020202020204"/>
                <a:ea typeface="Lato"/>
                <a:cs typeface="Lato"/>
                <a:sym typeface="Lato"/>
              </a:rPr>
              <a:t>The Kaplan–Meier method was used to estimate the curves, median estimates and the 95% CIs for progression-free survival in each treatment arm. The HR and the associated 95% CI were estimated using a Cox regression model with treatment group as the main effect and stratification factors at randomization as covariates. </a:t>
            </a:r>
            <a:br>
              <a:rPr kumimoji="0" lang="en-US" sz="800" b="0" i="0" u="none" strike="noStrike" kern="0" cap="none" spc="0" normalizeH="0" baseline="0" noProof="0">
                <a:ln>
                  <a:noFill/>
                </a:ln>
                <a:solidFill>
                  <a:srgbClr val="002557"/>
                </a:solidFill>
                <a:effectLst/>
                <a:uLnTx/>
                <a:uFillTx/>
                <a:latin typeface="Arial" panose="020B0604020202020204"/>
                <a:ea typeface="Lato"/>
                <a:cs typeface="Lato"/>
                <a:sym typeface="Lato"/>
              </a:rPr>
            </a:br>
            <a:r>
              <a:rPr kumimoji="0" lang="en-US" sz="800" b="0" i="0" u="none" strike="noStrike" kern="0" cap="none" spc="0" normalizeH="0" baseline="0" noProof="0">
                <a:ln>
                  <a:noFill/>
                </a:ln>
                <a:solidFill>
                  <a:srgbClr val="002557"/>
                </a:solidFill>
                <a:effectLst/>
                <a:uLnTx/>
                <a:uFillTx/>
                <a:latin typeface="Arial" panose="020B0604020202020204"/>
                <a:ea typeface="Lato"/>
                <a:cs typeface="Lato"/>
                <a:sym typeface="Lato"/>
              </a:rPr>
              <a:t>CI, confidence interval; HR, hazard ratio; m, months; PFS, progression-free survival.</a:t>
            </a:r>
          </a:p>
        </p:txBody>
      </p:sp>
    </p:spTree>
    <p:extLst>
      <p:ext uri="{BB962C8B-B14F-4D97-AF65-F5344CB8AC3E}">
        <p14:creationId xmlns:p14="http://schemas.microsoft.com/office/powerpoint/2010/main" val="3107725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EA5FBD-638D-D97E-60B7-7AC172CEE686}"/>
            </a:ext>
          </a:extLst>
        </p:cNvPr>
        <p:cNvGrpSpPr/>
        <p:nvPr/>
      </p:nvGrpSpPr>
      <p:grpSpPr>
        <a:xfrm>
          <a:off x="0" y="0"/>
          <a:ext cx="0" cy="0"/>
          <a:chOff x="0" y="0"/>
          <a:chExt cx="0" cy="0"/>
        </a:xfrm>
      </p:grpSpPr>
      <p:pic>
        <p:nvPicPr>
          <p:cNvPr id="5" name="Picture 4">
            <a:extLst>
              <a:ext uri="{FF2B5EF4-FFF2-40B4-BE49-F238E27FC236}">
                <a16:creationId xmlns:a16="http://schemas.microsoft.com/office/drawing/2014/main" id="{46776100-A461-70F3-71D3-7B01BA4E8172}"/>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584718" y="1089506"/>
            <a:ext cx="10607040" cy="4793040"/>
          </a:xfrm>
          <a:prstGeom prst="rect">
            <a:avLst/>
          </a:prstGeom>
        </p:spPr>
      </p:pic>
      <p:sp>
        <p:nvSpPr>
          <p:cNvPr id="2" name="Title 1">
            <a:extLst>
              <a:ext uri="{FF2B5EF4-FFF2-40B4-BE49-F238E27FC236}">
                <a16:creationId xmlns:a16="http://schemas.microsoft.com/office/drawing/2014/main" id="{ADBA3AAB-7C42-D76A-AB81-89B1E0F1319C}"/>
              </a:ext>
            </a:extLst>
          </p:cNvPr>
          <p:cNvSpPr>
            <a:spLocks noGrp="1"/>
          </p:cNvSpPr>
          <p:nvPr>
            <p:ph type="title" idx="4294967295"/>
          </p:nvPr>
        </p:nvSpPr>
        <p:spPr>
          <a:xfrm>
            <a:off x="457202" y="371319"/>
            <a:ext cx="11587163" cy="474662"/>
          </a:xfrm>
        </p:spPr>
        <p:txBody>
          <a:bodyPr>
            <a:noAutofit/>
          </a:bodyPr>
          <a:lstStyle/>
          <a:p>
            <a:pPr>
              <a:lnSpc>
                <a:spcPct val="100000"/>
              </a:lnSpc>
            </a:pPr>
            <a:r>
              <a:rPr lang="en-US" sz="2667" b="1" dirty="0"/>
              <a:t>ROSELLA | Overall Survival - Final Analysis</a:t>
            </a:r>
          </a:p>
        </p:txBody>
      </p:sp>
      <p:sp>
        <p:nvSpPr>
          <p:cNvPr id="9" name="Text Placeholder 4">
            <a:extLst>
              <a:ext uri="{FF2B5EF4-FFF2-40B4-BE49-F238E27FC236}">
                <a16:creationId xmlns:a16="http://schemas.microsoft.com/office/drawing/2014/main" id="{ABC67EAF-BB9B-E12A-9318-14AA35567BA7}"/>
              </a:ext>
            </a:extLst>
          </p:cNvPr>
          <p:cNvSpPr txBox="1">
            <a:spLocks/>
          </p:cNvSpPr>
          <p:nvPr/>
        </p:nvSpPr>
        <p:spPr>
          <a:xfrm>
            <a:off x="457202" y="5852161"/>
            <a:ext cx="9651999" cy="397189"/>
          </a:xfrm>
          <a:prstGeom prst="rect">
            <a:avLst/>
          </a:prstGeom>
        </p:spPr>
        <p:txBody>
          <a:bodyPr vert="horz" lIns="91440" tIns="45720" rIns="91440" bIns="45720" rtlCol="0" anchor="b">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Tx/>
              <a:buSzPct val="120000"/>
              <a:buFont typeface="Arial" panose="020B0604020202020204" pitchFamily="34" charset="0"/>
              <a:buNone/>
              <a:defRPr lang="en-US" sz="700" b="0" i="0" u="none" strike="noStrike" cap="none" dirty="0" smtClean="0">
                <a:solidFill>
                  <a:srgbClr val="888888"/>
                </a:solidFill>
                <a:latin typeface="Lato"/>
                <a:ea typeface="Lato"/>
                <a:cs typeface="Lato"/>
                <a:sym typeface="Lato"/>
              </a:defRPr>
            </a:lvl1pPr>
            <a:lvl2pPr marL="227013" marR="0" lvl="1" indent="0" algn="l" rtl="0" eaLnBrk="1" hangingPunct="1">
              <a:lnSpc>
                <a:spcPct val="100000"/>
              </a:lnSpc>
              <a:spcBef>
                <a:spcPts val="0"/>
              </a:spcBef>
              <a:spcAft>
                <a:spcPts val="0"/>
              </a:spcAft>
              <a:buClrTx/>
              <a:buSzPct val="100000"/>
              <a:buFontTx/>
              <a:buNone/>
              <a:defRPr sz="800" b="0" i="0" u="none" strike="noStrike" cap="none">
                <a:solidFill>
                  <a:srgbClr val="000000"/>
                </a:solidFill>
                <a:latin typeface="+mn-lt"/>
                <a:ea typeface="Arial"/>
                <a:cs typeface="Arial"/>
                <a:sym typeface="Arial"/>
              </a:defRPr>
            </a:lvl2pPr>
            <a:lvl3pPr marL="461962" marR="0" lvl="2" indent="0" algn="l" rtl="0" eaLnBrk="1" hangingPunct="1">
              <a:lnSpc>
                <a:spcPct val="100000"/>
              </a:lnSpc>
              <a:spcBef>
                <a:spcPts val="0"/>
              </a:spcBef>
              <a:spcAft>
                <a:spcPts val="0"/>
              </a:spcAft>
              <a:buClrTx/>
              <a:buFontTx/>
              <a:buNone/>
              <a:defRPr sz="800" b="0" i="0" u="none" strike="noStrike" cap="none">
                <a:solidFill>
                  <a:srgbClr val="000000"/>
                </a:solidFill>
                <a:latin typeface="+mn-lt"/>
                <a:ea typeface="Arial"/>
                <a:cs typeface="Arial"/>
                <a:sym typeface="Arial"/>
              </a:defRPr>
            </a:lvl3pPr>
            <a:lvl4pPr marL="461962" marR="0" lvl="3"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4pPr>
            <a:lvl5pPr marL="461962" marR="0" lvl="4"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5pPr>
            <a:lvl6pPr marL="342900" marR="0" lvl="5" indent="-342900" algn="l" rtl="0" eaLnBrk="1" hangingPunct="1">
              <a:lnSpc>
                <a:spcPct val="100000"/>
              </a:lnSpc>
              <a:spcBef>
                <a:spcPts val="0"/>
              </a:spcBef>
              <a:spcAft>
                <a:spcPts val="0"/>
              </a:spcAft>
              <a:buClr>
                <a:schemeClr val="tx1">
                  <a:lumMod val="50000"/>
                  <a:lumOff val="50000"/>
                </a:schemeClr>
              </a:buClr>
              <a:buFont typeface="Arial" panose="020B0604020202020204" pitchFamily="34" charset="0"/>
              <a:buChar char="•"/>
              <a:defRPr sz="1400" b="0" i="0" u="none" strike="noStrike" cap="none">
                <a:solidFill>
                  <a:srgbClr val="000000"/>
                </a:solidFill>
                <a:latin typeface="+mn-lt"/>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75000"/>
              </a:lnSpc>
              <a:spcBef>
                <a:spcPts val="0"/>
              </a:spcBef>
              <a:spcAft>
                <a:spcPts val="300"/>
              </a:spcAft>
              <a:buClrTx/>
              <a:buSzPct val="120000"/>
              <a:buFont typeface="Arial" panose="020B0604020202020204" pitchFamily="34" charset="0"/>
              <a:buNone/>
              <a:tabLst/>
              <a:defRPr/>
            </a:pPr>
            <a:r>
              <a:rPr kumimoji="0" lang="en-US" sz="800" b="0" i="0" u="none" strike="noStrike" kern="0" cap="none" spc="0" normalizeH="0" baseline="0" noProof="0">
                <a:ln>
                  <a:noFill/>
                </a:ln>
                <a:solidFill>
                  <a:srgbClr val="002557"/>
                </a:solidFill>
                <a:effectLst/>
                <a:uLnTx/>
                <a:uFillTx/>
                <a:latin typeface="Arial"/>
                <a:ea typeface="Lato"/>
                <a:cs typeface="Arial"/>
                <a:sym typeface="Lato"/>
              </a:rPr>
              <a:t>Median follow-up time: 24.8 months; statistical significance threshold at the final analysis: P≤0.0499. The Kaplan–Meier method was used to estimate the curves, median estimates and the 95% CIs for OS in each treatment arm. The HR and the associated 95% CI were estimated using a Cox regression model with treatment group as the main effect and stratification factors at randomization as covariates. </a:t>
            </a:r>
            <a:br>
              <a:rPr kumimoji="0" lang="en-US" sz="800" b="0" i="0" u="none" strike="noStrike" kern="0" cap="none" spc="0" normalizeH="0" baseline="0" noProof="0">
                <a:ln>
                  <a:noFill/>
                </a:ln>
                <a:solidFill>
                  <a:srgbClr val="888888"/>
                </a:solidFill>
                <a:effectLst/>
                <a:uLnTx/>
                <a:uFillTx/>
                <a:latin typeface="Arial" panose="020B0604020202020204" pitchFamily="34" charset="0"/>
                <a:ea typeface="Lato"/>
                <a:cs typeface="Arial" panose="020B0604020202020204" pitchFamily="34" charset="0"/>
                <a:sym typeface="Lato"/>
              </a:rPr>
            </a:br>
            <a:r>
              <a:rPr kumimoji="0" lang="en-US" sz="800" b="0" i="0" u="none" strike="noStrike" kern="0" cap="none" spc="0" normalizeH="0" baseline="0" noProof="0">
                <a:ln>
                  <a:noFill/>
                </a:ln>
                <a:solidFill>
                  <a:srgbClr val="002557"/>
                </a:solidFill>
                <a:effectLst/>
                <a:uLnTx/>
                <a:uFillTx/>
                <a:latin typeface="Arial"/>
                <a:ea typeface="Lato"/>
                <a:cs typeface="Arial"/>
                <a:sym typeface="Lato"/>
              </a:rPr>
              <a:t>CI, confidence interval; HR, hazard ratio; m, months; OS, overall survival.</a:t>
            </a:r>
          </a:p>
        </p:txBody>
      </p:sp>
      <p:graphicFrame>
        <p:nvGraphicFramePr>
          <p:cNvPr id="7" name="Table 6">
            <a:extLst>
              <a:ext uri="{FF2B5EF4-FFF2-40B4-BE49-F238E27FC236}">
                <a16:creationId xmlns:a16="http://schemas.microsoft.com/office/drawing/2014/main" id="{5AE8F001-A11B-8141-685B-939EAD1DA1DA}"/>
              </a:ext>
            </a:extLst>
          </p:cNvPr>
          <p:cNvGraphicFramePr>
            <a:graphicFrameLocks noGrp="1"/>
          </p:cNvGraphicFramePr>
          <p:nvPr/>
        </p:nvGraphicFramePr>
        <p:xfrm>
          <a:off x="7845707" y="860074"/>
          <a:ext cx="4043991" cy="1868861"/>
        </p:xfrm>
        <a:graphic>
          <a:graphicData uri="http://schemas.openxmlformats.org/drawingml/2006/table">
            <a:tbl>
              <a:tblPr firstRow="1" bandRow="1">
                <a:tableStyleId>{5940675A-B579-460E-94D1-54222C63F5DA}</a:tableStyleId>
              </a:tblPr>
              <a:tblGrid>
                <a:gridCol w="1189891">
                  <a:extLst>
                    <a:ext uri="{9D8B030D-6E8A-4147-A177-3AD203B41FA5}">
                      <a16:colId xmlns:a16="http://schemas.microsoft.com/office/drawing/2014/main" val="2706910499"/>
                    </a:ext>
                  </a:extLst>
                </a:gridCol>
                <a:gridCol w="1492583">
                  <a:extLst>
                    <a:ext uri="{9D8B030D-6E8A-4147-A177-3AD203B41FA5}">
                      <a16:colId xmlns:a16="http://schemas.microsoft.com/office/drawing/2014/main" val="3340891562"/>
                    </a:ext>
                  </a:extLst>
                </a:gridCol>
                <a:gridCol w="1361517">
                  <a:extLst>
                    <a:ext uri="{9D8B030D-6E8A-4147-A177-3AD203B41FA5}">
                      <a16:colId xmlns:a16="http://schemas.microsoft.com/office/drawing/2014/main" val="1986841803"/>
                    </a:ext>
                  </a:extLst>
                </a:gridCol>
              </a:tblGrid>
              <a:tr h="617387">
                <a:tc>
                  <a:txBody>
                    <a:bodyPr/>
                    <a:lstStyle/>
                    <a:p>
                      <a:pPr algn="ctr"/>
                      <a:endParaRPr lang="en-US" sz="1200">
                        <a:latin typeface="Arial" panose="020B0604020202020204" pitchFamily="34" charset="0"/>
                        <a:cs typeface="Arial" panose="020B0604020202020204" pitchFamily="34" charset="0"/>
                      </a:endParaRP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bg1"/>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b="1">
                          <a:solidFill>
                            <a:schemeClr val="bg1"/>
                          </a:solidFill>
                          <a:latin typeface="Arial" panose="020B0604020202020204" pitchFamily="34" charset="0"/>
                          <a:cs typeface="Arial" panose="020B0604020202020204" pitchFamily="34" charset="0"/>
                        </a:rPr>
                        <a:t>Relacorilant +</a:t>
                      </a:r>
                      <a:br>
                        <a:rPr lang="en-US" sz="1200" b="1">
                          <a:solidFill>
                            <a:schemeClr val="bg1"/>
                          </a:solidFill>
                          <a:latin typeface="Arial" panose="020B0604020202020204" pitchFamily="34" charset="0"/>
                          <a:cs typeface="Arial" panose="020B0604020202020204" pitchFamily="34" charset="0"/>
                        </a:rPr>
                      </a:br>
                      <a:r>
                        <a:rPr lang="en-US" sz="1200" b="1">
                          <a:solidFill>
                            <a:schemeClr val="bg1"/>
                          </a:solidFill>
                          <a:latin typeface="Arial" panose="020B0604020202020204" pitchFamily="34" charset="0"/>
                          <a:cs typeface="Arial" panose="020B0604020202020204" pitchFamily="34" charset="0"/>
                        </a:rPr>
                        <a:t>Nab-paclitaxel</a:t>
                      </a:r>
                      <a:br>
                        <a:rPr lang="en-US" sz="1200" b="1">
                          <a:solidFill>
                            <a:schemeClr val="bg1"/>
                          </a:solidFill>
                          <a:latin typeface="Arial" panose="020B0604020202020204" pitchFamily="34" charset="0"/>
                          <a:cs typeface="Arial" panose="020B0604020202020204" pitchFamily="34" charset="0"/>
                        </a:rPr>
                      </a:br>
                      <a:r>
                        <a:rPr lang="en-US" sz="1200" b="0">
                          <a:solidFill>
                            <a:schemeClr val="bg1"/>
                          </a:solidFill>
                          <a:latin typeface="Arial" panose="020B0604020202020204" pitchFamily="34" charset="0"/>
                          <a:cs typeface="Arial" panose="020B0604020202020204" pitchFamily="34" charset="0"/>
                        </a:rPr>
                        <a:t>N=188</a:t>
                      </a:r>
                    </a:p>
                  </a:txBody>
                  <a:tcPr marL="45720" marR="45720" marT="27432" marB="2743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56168"/>
                    </a:solidFill>
                  </a:tcPr>
                </a:tc>
                <a:tc>
                  <a:txBody>
                    <a:bodyPr/>
                    <a:lstStyle/>
                    <a:p>
                      <a:pPr algn="ctr"/>
                      <a:r>
                        <a:rPr lang="en-US" sz="1200" b="1">
                          <a:solidFill>
                            <a:schemeClr val="bg1"/>
                          </a:solidFill>
                          <a:latin typeface="Arial" panose="020B0604020202020204" pitchFamily="34" charset="0"/>
                          <a:cs typeface="Arial" panose="020B0604020202020204" pitchFamily="34" charset="0"/>
                        </a:rPr>
                        <a:t>Nab-paclitaxel</a:t>
                      </a:r>
                    </a:p>
                    <a:p>
                      <a:pPr algn="ctr"/>
                      <a:r>
                        <a:rPr lang="en-US" sz="1200">
                          <a:solidFill>
                            <a:schemeClr val="bg1"/>
                          </a:solidFill>
                          <a:latin typeface="Arial" panose="020B0604020202020204" pitchFamily="34" charset="0"/>
                          <a:cs typeface="Arial" panose="020B0604020202020204" pitchFamily="34" charset="0"/>
                        </a:rPr>
                        <a:t>N=193</a:t>
                      </a:r>
                    </a:p>
                  </a:txBody>
                  <a:tcPr marL="45720" marR="45720" marT="27432" marB="27432"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C3177"/>
                    </a:solidFill>
                  </a:tcPr>
                </a:tc>
                <a:extLst>
                  <a:ext uri="{0D108BD9-81ED-4DB2-BD59-A6C34878D82A}">
                    <a16:rowId xmlns:a16="http://schemas.microsoft.com/office/drawing/2014/main" val="3457531373"/>
                  </a:ext>
                </a:extLst>
              </a:tr>
              <a:tr h="243213">
                <a:tc>
                  <a:txBody>
                    <a:bodyPr/>
                    <a:lstStyle/>
                    <a:p>
                      <a:pPr marL="55563" indent="0" algn="l"/>
                      <a:r>
                        <a:rPr lang="en-US" sz="1200" b="1">
                          <a:solidFill>
                            <a:srgbClr val="002557"/>
                          </a:solidFill>
                          <a:latin typeface="Arial" panose="020B0604020202020204" pitchFamily="34" charset="0"/>
                          <a:cs typeface="Arial" panose="020B0604020202020204" pitchFamily="34" charset="0"/>
                        </a:rPr>
                        <a:t>Events</a:t>
                      </a:r>
                      <a:r>
                        <a:rPr lang="en-US" sz="1200">
                          <a:solidFill>
                            <a:srgbClr val="002557"/>
                          </a:solidFill>
                          <a:latin typeface="Arial" panose="020B0604020202020204" pitchFamily="34" charset="0"/>
                          <a:cs typeface="Arial" panose="020B0604020202020204" pitchFamily="34" charset="0"/>
                        </a:rPr>
                        <a:t>, n (%)</a:t>
                      </a: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a:solidFill>
                            <a:srgbClr val="156168"/>
                          </a:solidFill>
                          <a:latin typeface="Arial" panose="020B0604020202020204" pitchFamily="34" charset="0"/>
                          <a:cs typeface="Arial" panose="020B0604020202020204" pitchFamily="34" charset="0"/>
                        </a:rPr>
                        <a:t>129 (69%)</a:t>
                      </a:r>
                    </a:p>
                  </a:txBody>
                  <a:tcPr marL="45720" marR="45720" marT="27432" marB="2743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a:solidFill>
                            <a:srgbClr val="8C3177"/>
                          </a:solidFill>
                          <a:latin typeface="Arial" panose="020B0604020202020204" pitchFamily="34" charset="0"/>
                          <a:cs typeface="Arial" panose="020B0604020202020204" pitchFamily="34" charset="0"/>
                        </a:rPr>
                        <a:t>159 (82%)</a:t>
                      </a:r>
                    </a:p>
                  </a:txBody>
                  <a:tcPr marL="45720" marR="45720" marT="27432" marB="27432"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7222284"/>
                  </a:ext>
                </a:extLst>
              </a:tr>
              <a:tr h="420624">
                <a:tc>
                  <a:txBody>
                    <a:bodyPr/>
                    <a:lstStyle/>
                    <a:p>
                      <a:pPr marL="55563" indent="0" algn="l"/>
                      <a:r>
                        <a:rPr lang="en-US" sz="1200" b="1">
                          <a:solidFill>
                            <a:srgbClr val="002557"/>
                          </a:solidFill>
                          <a:latin typeface="Arial" panose="020B0604020202020204" pitchFamily="34" charset="0"/>
                          <a:cs typeface="Arial" panose="020B0604020202020204" pitchFamily="34" charset="0"/>
                        </a:rPr>
                        <a:t>Median OS</a:t>
                      </a:r>
                      <a:r>
                        <a:rPr lang="en-US" sz="1200">
                          <a:solidFill>
                            <a:srgbClr val="002557"/>
                          </a:solidFill>
                          <a:latin typeface="Arial" panose="020B0604020202020204" pitchFamily="34" charset="0"/>
                          <a:cs typeface="Arial" panose="020B0604020202020204" pitchFamily="34" charset="0"/>
                        </a:rPr>
                        <a:t>, m (95% CI)</a:t>
                      </a: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r"/>
                      <a:r>
                        <a:rPr lang="en-US" sz="1200" b="1" dirty="0">
                          <a:solidFill>
                            <a:srgbClr val="156168"/>
                          </a:solidFill>
                          <a:latin typeface="Arial" panose="020B0604020202020204" pitchFamily="34" charset="0"/>
                          <a:cs typeface="Arial" panose="020B0604020202020204" pitchFamily="34" charset="0"/>
                        </a:rPr>
                        <a:t>16.0</a:t>
                      </a:r>
                      <a:r>
                        <a:rPr lang="en-US" sz="1200" dirty="0">
                          <a:solidFill>
                            <a:srgbClr val="156168"/>
                          </a:solidFill>
                          <a:latin typeface="Arial" panose="020B0604020202020204" pitchFamily="34" charset="0"/>
                          <a:cs typeface="Arial" panose="020B0604020202020204" pitchFamily="34" charset="0"/>
                        </a:rPr>
                        <a:t> (13.0–18.3)</a:t>
                      </a:r>
                    </a:p>
                  </a:txBody>
                  <a:tcPr marL="45720" marR="45720" marT="27432" marB="2743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lang="en-US" sz="1200" b="1">
                          <a:solidFill>
                            <a:srgbClr val="8C3177"/>
                          </a:solidFill>
                          <a:latin typeface="Arial" panose="020B0604020202020204" pitchFamily="34" charset="0"/>
                          <a:cs typeface="Arial" panose="020B0604020202020204" pitchFamily="34" charset="0"/>
                        </a:rPr>
                        <a:t>11.9</a:t>
                      </a:r>
                      <a:r>
                        <a:rPr lang="en-US" sz="1200">
                          <a:solidFill>
                            <a:srgbClr val="8C3177"/>
                          </a:solidFill>
                          <a:latin typeface="Arial" panose="020B0604020202020204" pitchFamily="34" charset="0"/>
                          <a:cs typeface="Arial" panose="020B0604020202020204" pitchFamily="34" charset="0"/>
                        </a:rPr>
                        <a:t> (10.0–13.8)</a:t>
                      </a:r>
                    </a:p>
                  </a:txBody>
                  <a:tcPr marL="45720" marR="45720" marT="27432" marB="27432"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15226786"/>
                  </a:ext>
                </a:extLst>
              </a:tr>
              <a:tr h="339344">
                <a:tc>
                  <a:txBody>
                    <a:bodyPr/>
                    <a:lstStyle/>
                    <a:p>
                      <a:pPr marL="55563" indent="0" algn="l"/>
                      <a:r>
                        <a:rPr lang="en-US" sz="1200" b="1">
                          <a:solidFill>
                            <a:srgbClr val="002557"/>
                          </a:solidFill>
                          <a:latin typeface="Arial" panose="020B0604020202020204" pitchFamily="34" charset="0"/>
                          <a:cs typeface="Arial" panose="020B0604020202020204" pitchFamily="34" charset="0"/>
                        </a:rPr>
                        <a:t>HR </a:t>
                      </a:r>
                      <a:r>
                        <a:rPr lang="en-US" sz="1200">
                          <a:solidFill>
                            <a:srgbClr val="002557"/>
                          </a:solidFill>
                          <a:latin typeface="Arial" panose="020B0604020202020204" pitchFamily="34" charset="0"/>
                          <a:cs typeface="Arial" panose="020B0604020202020204" pitchFamily="34" charset="0"/>
                        </a:rPr>
                        <a:t>(95% CI)</a:t>
                      </a: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900" b="1">
                          <a:solidFill>
                            <a:srgbClr val="156168"/>
                          </a:solidFill>
                          <a:latin typeface="Arial" panose="020B0604020202020204" pitchFamily="34" charset="0"/>
                          <a:cs typeface="Arial" panose="020B0604020202020204" pitchFamily="34" charset="0"/>
                        </a:rPr>
                        <a:t>0.65</a:t>
                      </a:r>
                      <a:r>
                        <a:rPr lang="en-US" sz="1600">
                          <a:solidFill>
                            <a:srgbClr val="156168"/>
                          </a:solidFill>
                          <a:latin typeface="Arial" panose="020B0604020202020204" pitchFamily="34" charset="0"/>
                          <a:cs typeface="Arial" panose="020B0604020202020204" pitchFamily="34" charset="0"/>
                        </a:rPr>
                        <a:t> </a:t>
                      </a:r>
                      <a:r>
                        <a:rPr lang="en-US" sz="1200">
                          <a:solidFill>
                            <a:srgbClr val="156168"/>
                          </a:solidFill>
                          <a:latin typeface="Arial" panose="020B0604020202020204" pitchFamily="34" charset="0"/>
                          <a:cs typeface="Arial" panose="020B0604020202020204" pitchFamily="34" charset="0"/>
                        </a:rPr>
                        <a:t>(0.51–0.83)</a:t>
                      </a:r>
                    </a:p>
                  </a:txBody>
                  <a:tcPr marL="45720" marR="45720" marT="27432" marB="27432"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lang="en-US" sz="1050">
                        <a:solidFill>
                          <a:srgbClr val="8C3177"/>
                        </a:solidFill>
                      </a:endParaRPr>
                    </a:p>
                  </a:txBody>
                  <a:tcPr marL="45720" marR="45720" anchor="ctr">
                    <a:lnL w="19050" cap="flat" cmpd="sng" algn="ctr">
                      <a:solidFill>
                        <a:schemeClr val="bg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31926542"/>
                  </a:ext>
                </a:extLst>
              </a:tr>
              <a:tr h="243213">
                <a:tc>
                  <a:txBody>
                    <a:bodyPr/>
                    <a:lstStyle/>
                    <a:p>
                      <a:pPr marL="55563" marR="0" lvl="0" indent="0" algn="l" defTabSz="914400" rtl="0" eaLnBrk="1" fontAlgn="auto" latinLnBrk="0" hangingPunct="1">
                        <a:lnSpc>
                          <a:spcPct val="100000"/>
                        </a:lnSpc>
                        <a:spcBef>
                          <a:spcPts val="0"/>
                        </a:spcBef>
                        <a:spcAft>
                          <a:spcPts val="0"/>
                        </a:spcAft>
                        <a:buClrTx/>
                        <a:buSzTx/>
                        <a:buFontTx/>
                        <a:buNone/>
                        <a:tabLst/>
                        <a:defRPr/>
                      </a:pPr>
                      <a:r>
                        <a:rPr lang="en-US" sz="1200" b="1">
                          <a:solidFill>
                            <a:srgbClr val="002557"/>
                          </a:solidFill>
                          <a:latin typeface="Arial" panose="020B0604020202020204" pitchFamily="34" charset="0"/>
                          <a:cs typeface="Arial" panose="020B0604020202020204" pitchFamily="34" charset="0"/>
                        </a:rPr>
                        <a:t>P-value </a:t>
                      </a:r>
                      <a:endParaRPr lang="en-US" sz="1200">
                        <a:solidFill>
                          <a:srgbClr val="002557"/>
                        </a:solidFill>
                        <a:latin typeface="Arial" panose="020B0604020202020204" pitchFamily="34" charset="0"/>
                        <a:cs typeface="Arial" panose="020B0604020202020204" pitchFamily="34" charset="0"/>
                      </a:endParaRPr>
                    </a:p>
                  </a:txBody>
                  <a:tcPr marL="45720" marR="45720" marT="27432" marB="27432"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002557"/>
                          </a:solidFill>
                          <a:latin typeface="Arial" panose="020B0604020202020204" pitchFamily="34" charset="0"/>
                          <a:cs typeface="Arial" panose="020B0604020202020204" pitchFamily="34" charset="0"/>
                        </a:rPr>
                        <a:t>0.0004</a:t>
                      </a:r>
                    </a:p>
                  </a:txBody>
                  <a:tcPr marL="45720" marR="45720" marT="27432" marB="27432"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2099330247"/>
                  </a:ext>
                </a:extLst>
              </a:tr>
            </a:tbl>
          </a:graphicData>
        </a:graphic>
      </p:graphicFrame>
      <p:sp>
        <p:nvSpPr>
          <p:cNvPr id="19" name="TextBox 18">
            <a:extLst>
              <a:ext uri="{FF2B5EF4-FFF2-40B4-BE49-F238E27FC236}">
                <a16:creationId xmlns:a16="http://schemas.microsoft.com/office/drawing/2014/main" id="{234B2FA4-273D-E0DF-A4A3-A1053F924830}"/>
              </a:ext>
            </a:extLst>
          </p:cNvPr>
          <p:cNvSpPr txBox="1"/>
          <p:nvPr/>
        </p:nvSpPr>
        <p:spPr>
          <a:xfrm>
            <a:off x="9867702" y="5974891"/>
            <a:ext cx="2130320" cy="256545"/>
          </a:xfrm>
          <a:prstGeom prst="rect">
            <a:avLst/>
          </a:prstGeom>
          <a:noFill/>
        </p:spPr>
        <p:txBody>
          <a:bodyPr wrap="square">
            <a:spAutoFit/>
          </a:bodyPr>
          <a:lstStyle/>
          <a:p>
            <a:pPr marL="0" marR="0" lvl="0" indent="0" algn="r" defTabSz="914446"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rPr>
              <a:t>Data cutoff: Jan 8, 2026</a:t>
            </a:r>
          </a:p>
        </p:txBody>
      </p:sp>
      <p:sp>
        <p:nvSpPr>
          <p:cNvPr id="3" name="TextBox 2">
            <a:extLst>
              <a:ext uri="{FF2B5EF4-FFF2-40B4-BE49-F238E27FC236}">
                <a16:creationId xmlns:a16="http://schemas.microsoft.com/office/drawing/2014/main" id="{5699ADB1-9432-BA81-AB9A-910B6EBD4C3F}"/>
              </a:ext>
            </a:extLst>
          </p:cNvPr>
          <p:cNvSpPr txBox="1"/>
          <p:nvPr/>
        </p:nvSpPr>
        <p:spPr>
          <a:xfrm>
            <a:off x="10956033" y="3100545"/>
            <a:ext cx="870751" cy="2358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noFill/>
                </a:ln>
                <a:solidFill>
                  <a:srgbClr val="002060"/>
                </a:solidFill>
                <a:effectLst/>
                <a:uLnTx/>
                <a:uFillTx/>
                <a:latin typeface="Aptos" panose="02110004020202020204"/>
                <a:ea typeface="+mn-ea"/>
                <a:cs typeface="+mn-cs"/>
              </a:rPr>
              <a:t>76% maturity</a:t>
            </a:r>
          </a:p>
        </p:txBody>
      </p:sp>
      <p:sp>
        <p:nvSpPr>
          <p:cNvPr id="4" name="Rectangle 3">
            <a:extLst>
              <a:ext uri="{FF2B5EF4-FFF2-40B4-BE49-F238E27FC236}">
                <a16:creationId xmlns:a16="http://schemas.microsoft.com/office/drawing/2014/main" id="{A34C9D3C-519D-3A00-FAE3-9C739D5E7809}"/>
              </a:ext>
            </a:extLst>
          </p:cNvPr>
          <p:cNvSpPr/>
          <p:nvPr/>
        </p:nvSpPr>
        <p:spPr>
          <a:xfrm>
            <a:off x="7782284" y="2933986"/>
            <a:ext cx="3409474" cy="205184"/>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 name="TextBox 17">
            <a:extLst>
              <a:ext uri="{FF2B5EF4-FFF2-40B4-BE49-F238E27FC236}">
                <a16:creationId xmlns:a16="http://schemas.microsoft.com/office/drawing/2014/main" id="{A831B6B6-A690-6289-40F7-0AC8EF2C0605}"/>
              </a:ext>
            </a:extLst>
          </p:cNvPr>
          <p:cNvSpPr txBox="1"/>
          <p:nvPr/>
        </p:nvSpPr>
        <p:spPr>
          <a:xfrm>
            <a:off x="9867702" y="2936423"/>
            <a:ext cx="2176663" cy="235898"/>
          </a:xfrm>
          <a:prstGeom prst="rect">
            <a:avLst/>
          </a:prstGeom>
          <a:noFill/>
        </p:spPr>
        <p:txBody>
          <a:bodyPr wrap="square">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933"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(2-sided stratified log-rank test)</a:t>
            </a:r>
          </a:p>
        </p:txBody>
      </p:sp>
      <p:sp>
        <p:nvSpPr>
          <p:cNvPr id="6" name="Text Placeholder 6">
            <a:extLst>
              <a:ext uri="{FF2B5EF4-FFF2-40B4-BE49-F238E27FC236}">
                <a16:creationId xmlns:a16="http://schemas.microsoft.com/office/drawing/2014/main" id="{8F4F5B59-028F-1072-82ED-1DE860BD4DD2}"/>
              </a:ext>
            </a:extLst>
          </p:cNvPr>
          <p:cNvSpPr txBox="1">
            <a:spLocks/>
          </p:cNvSpPr>
          <p:nvPr/>
        </p:nvSpPr>
        <p:spPr>
          <a:xfrm>
            <a:off x="301911" y="6492875"/>
            <a:ext cx="3901440" cy="18756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Presented By: Alexander B. </a:t>
            </a:r>
            <a:r>
              <a:rPr kumimoji="0" lang="en-US" sz="933"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Olawaiye</a:t>
            </a: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MD, SGO 2026</a:t>
            </a:r>
          </a:p>
        </p:txBody>
      </p:sp>
    </p:spTree>
    <p:extLst>
      <p:ext uri="{BB962C8B-B14F-4D97-AF65-F5344CB8AC3E}">
        <p14:creationId xmlns:p14="http://schemas.microsoft.com/office/powerpoint/2010/main" val="10600763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AF35C-F452-CB57-B3BD-88BD77FD0BBA}"/>
            </a:ext>
          </a:extLst>
        </p:cNvPr>
        <p:cNvGrpSpPr/>
        <p:nvPr/>
      </p:nvGrpSpPr>
      <p:grpSpPr>
        <a:xfrm>
          <a:off x="0" y="0"/>
          <a:ext cx="0" cy="0"/>
          <a:chOff x="0" y="0"/>
          <a:chExt cx="0" cy="0"/>
        </a:xfrm>
      </p:grpSpPr>
      <p:sp>
        <p:nvSpPr>
          <p:cNvPr id="7" name="Title 1">
            <a:extLst>
              <a:ext uri="{FF2B5EF4-FFF2-40B4-BE49-F238E27FC236}">
                <a16:creationId xmlns:a16="http://schemas.microsoft.com/office/drawing/2014/main" id="{F4F89C88-B303-BBE6-CB4C-8F4EDE52392D}"/>
              </a:ext>
            </a:extLst>
          </p:cNvPr>
          <p:cNvSpPr>
            <a:spLocks noGrp="1"/>
          </p:cNvSpPr>
          <p:nvPr>
            <p:ph type="title" idx="4294967295"/>
          </p:nvPr>
        </p:nvSpPr>
        <p:spPr>
          <a:xfrm>
            <a:off x="629920" y="213044"/>
            <a:ext cx="11531600" cy="534987"/>
          </a:xfrm>
        </p:spPr>
        <p:txBody>
          <a:bodyPr>
            <a:normAutofit fontScale="90000"/>
          </a:bodyPr>
          <a:lstStyle/>
          <a:p>
            <a:r>
              <a:rPr lang="en-US" b="1">
                <a:ea typeface="Lato" panose="020F0502020204030203" pitchFamily="34" charset="0"/>
              </a:rPr>
              <a:t>ROSELLA </a:t>
            </a:r>
            <a:r>
              <a:rPr lang="en-US" b="1" spc="-80">
                <a:ea typeface="Lato" panose="020F0502020204030203" pitchFamily="34" charset="0"/>
              </a:rPr>
              <a:t>| Common (&gt;20%) Adverse Events</a:t>
            </a:r>
          </a:p>
        </p:txBody>
      </p:sp>
      <p:sp>
        <p:nvSpPr>
          <p:cNvPr id="10" name="Text Placeholder 4">
            <a:extLst>
              <a:ext uri="{FF2B5EF4-FFF2-40B4-BE49-F238E27FC236}">
                <a16:creationId xmlns:a16="http://schemas.microsoft.com/office/drawing/2014/main" id="{8ECBA2F0-7DED-9578-CC1F-19F3BDA839C3}"/>
              </a:ext>
            </a:extLst>
          </p:cNvPr>
          <p:cNvSpPr txBox="1">
            <a:spLocks/>
          </p:cNvSpPr>
          <p:nvPr/>
        </p:nvSpPr>
        <p:spPr>
          <a:xfrm>
            <a:off x="358096" y="5887888"/>
            <a:ext cx="9639344" cy="433322"/>
          </a:xfrm>
          <a:prstGeom prst="rect">
            <a:avLst/>
          </a:prstGeom>
        </p:spPr>
        <p:txBody>
          <a:bodyPr vert="horz" lIns="91440" tIns="45720" rIns="91440" bIns="45720" rtlCol="0" anchor="b">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Tx/>
              <a:buSzPct val="120000"/>
              <a:buFont typeface="Arial" panose="020B0604020202020204" pitchFamily="34" charset="0"/>
              <a:buNone/>
              <a:defRPr lang="en-US" sz="700" b="0" i="0" u="none" strike="noStrike" cap="none" dirty="0" smtClean="0">
                <a:solidFill>
                  <a:srgbClr val="888888"/>
                </a:solidFill>
                <a:latin typeface="Lato"/>
                <a:ea typeface="Lato"/>
                <a:cs typeface="Lato"/>
                <a:sym typeface="Lato"/>
              </a:defRPr>
            </a:lvl1pPr>
            <a:lvl2pPr marL="227013" marR="0" lvl="1" indent="0" algn="l" rtl="0" eaLnBrk="1" hangingPunct="1">
              <a:lnSpc>
                <a:spcPct val="100000"/>
              </a:lnSpc>
              <a:spcBef>
                <a:spcPts val="0"/>
              </a:spcBef>
              <a:spcAft>
                <a:spcPts val="0"/>
              </a:spcAft>
              <a:buClrTx/>
              <a:buSzPct val="100000"/>
              <a:buFontTx/>
              <a:buNone/>
              <a:defRPr sz="800" b="0" i="0" u="none" strike="noStrike" cap="none">
                <a:solidFill>
                  <a:srgbClr val="000000"/>
                </a:solidFill>
                <a:latin typeface="+mn-lt"/>
                <a:ea typeface="Arial"/>
                <a:cs typeface="Arial"/>
                <a:sym typeface="Arial"/>
              </a:defRPr>
            </a:lvl2pPr>
            <a:lvl3pPr marL="461962" marR="0" lvl="2" indent="0" algn="l" rtl="0" eaLnBrk="1" hangingPunct="1">
              <a:lnSpc>
                <a:spcPct val="100000"/>
              </a:lnSpc>
              <a:spcBef>
                <a:spcPts val="0"/>
              </a:spcBef>
              <a:spcAft>
                <a:spcPts val="0"/>
              </a:spcAft>
              <a:buClrTx/>
              <a:buFontTx/>
              <a:buNone/>
              <a:defRPr sz="800" b="0" i="0" u="none" strike="noStrike" cap="none">
                <a:solidFill>
                  <a:srgbClr val="000000"/>
                </a:solidFill>
                <a:latin typeface="+mn-lt"/>
                <a:ea typeface="Arial"/>
                <a:cs typeface="Arial"/>
                <a:sym typeface="Arial"/>
              </a:defRPr>
            </a:lvl3pPr>
            <a:lvl4pPr marL="461962" marR="0" lvl="3"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4pPr>
            <a:lvl5pPr marL="461962" marR="0" lvl="4"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5pPr>
            <a:lvl6pPr marL="342900" marR="0" lvl="5" indent="-342900" algn="l" rtl="0" eaLnBrk="1" hangingPunct="1">
              <a:lnSpc>
                <a:spcPct val="100000"/>
              </a:lnSpc>
              <a:spcBef>
                <a:spcPts val="0"/>
              </a:spcBef>
              <a:spcAft>
                <a:spcPts val="0"/>
              </a:spcAft>
              <a:buClr>
                <a:schemeClr val="tx1">
                  <a:lumMod val="50000"/>
                  <a:lumOff val="50000"/>
                </a:schemeClr>
              </a:buClr>
              <a:buFont typeface="Arial" panose="020B0604020202020204" pitchFamily="34" charset="0"/>
              <a:buChar char="•"/>
              <a:defRPr sz="1400" b="0" i="0" u="none" strike="noStrike" cap="none">
                <a:solidFill>
                  <a:srgbClr val="000000"/>
                </a:solidFill>
                <a:latin typeface="+mn-lt"/>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80000"/>
              </a:lnSpc>
              <a:spcBef>
                <a:spcPts val="0"/>
              </a:spcBef>
              <a:spcAft>
                <a:spcPts val="0"/>
              </a:spcAft>
              <a:buClrTx/>
              <a:buSzPct val="120000"/>
              <a:buFont typeface="Arial" panose="020B0604020202020204" pitchFamily="34" charset="0"/>
              <a:buNone/>
              <a:tabLst/>
              <a:defRPr/>
            </a:pPr>
            <a:r>
              <a:rPr kumimoji="0" lang="en-US" sz="800" b="0" i="0" u="none" strike="noStrike" kern="0" cap="none" spc="0" normalizeH="0" baseline="0" noProof="0">
                <a:ln>
                  <a:noFill/>
                </a:ln>
                <a:solidFill>
                  <a:srgbClr val="002060"/>
                </a:solidFill>
                <a:effectLst/>
                <a:uLnTx/>
                <a:uFillTx/>
                <a:latin typeface="Arial" panose="020B0604020202020204" pitchFamily="34" charset="0"/>
                <a:ea typeface="Lato"/>
                <a:cs typeface="Arial" panose="020B0604020202020204" pitchFamily="34" charset="0"/>
                <a:sym typeface="Lato"/>
              </a:rPr>
              <a:t>Treatment-emergent adverse events that occurred in &gt;20% of patients. Assessed in the safety population of patients who received at least one dose of study drug, N=378. Combined terms are presented for neutropenia (neutropenia, reduced neutrophil count, and febrile neutropenia), anemia (anemia, reduced hemoglobin, and reduced red blood cell count) and fatigue (fatigue and asthenia). SAEs, serious adverse events. *Comparing the relacorilant combination arm to the nab-paclitaxel monotherapy arm, respectively.</a:t>
            </a:r>
          </a:p>
        </p:txBody>
      </p:sp>
      <p:sp>
        <p:nvSpPr>
          <p:cNvPr id="16" name="Rectangle 15">
            <a:extLst>
              <a:ext uri="{FF2B5EF4-FFF2-40B4-BE49-F238E27FC236}">
                <a16:creationId xmlns:a16="http://schemas.microsoft.com/office/drawing/2014/main" id="{5A06FB57-2416-CD06-C37A-8DB38C219DF3}"/>
              </a:ext>
            </a:extLst>
          </p:cNvPr>
          <p:cNvSpPr/>
          <p:nvPr/>
        </p:nvSpPr>
        <p:spPr>
          <a:xfrm>
            <a:off x="358096" y="5225145"/>
            <a:ext cx="11672865" cy="720560"/>
          </a:xfrm>
          <a:prstGeom prst="rect">
            <a:avLst/>
          </a:prstGeom>
          <a:solidFill>
            <a:srgbClr val="B8CFD1">
              <a:alpha val="18039"/>
            </a:srgbClr>
          </a:solidFill>
          <a:ln w="28575">
            <a:solidFill>
              <a:srgbClr val="156168"/>
            </a:solidFill>
          </a:ln>
        </p:spPr>
        <p:txBody>
          <a:bodyPr wrap="square" lIns="182880" tIns="182880" rIns="182880" bIns="182880"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Arial"/>
              </a:rPr>
              <a:t>When adjusted for duration of exposure, the incidence rates of neutropenia and anemia were similar between study arms.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Arial"/>
              </a:rPr>
              <a:t>Peripheral neuropathy occurred with similar frequency in both arms (19.1% and 17.4%).</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Arial"/>
              </a:rPr>
              <a:t>5 SAEs of febrile neutropenia: 4 (2.1%) vs 1 (0.5%).* 5 SAEs of sepsis: 3 (1.6%) vs 2 (1.1%).*</a:t>
            </a:r>
          </a:p>
        </p:txBody>
      </p:sp>
      <p:sp>
        <p:nvSpPr>
          <p:cNvPr id="74" name="TextBox 73">
            <a:extLst>
              <a:ext uri="{FF2B5EF4-FFF2-40B4-BE49-F238E27FC236}">
                <a16:creationId xmlns:a16="http://schemas.microsoft.com/office/drawing/2014/main" id="{202BD8A8-63E4-EE55-FE01-030067DA401F}"/>
              </a:ext>
            </a:extLst>
          </p:cNvPr>
          <p:cNvSpPr txBox="1"/>
          <p:nvPr/>
        </p:nvSpPr>
        <p:spPr>
          <a:xfrm>
            <a:off x="9867702" y="5974891"/>
            <a:ext cx="2130320" cy="256545"/>
          </a:xfrm>
          <a:prstGeom prst="rect">
            <a:avLst/>
          </a:prstGeom>
          <a:noFill/>
        </p:spPr>
        <p:txBody>
          <a:bodyPr wrap="square">
            <a:spAutoFit/>
          </a:bodyPr>
          <a:lstStyle/>
          <a:p>
            <a:pPr marL="0" marR="0" lvl="0" indent="0" algn="r" defTabSz="914446"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sym typeface="Arial"/>
              </a:rPr>
              <a:t>Data cutoff: Jan 8, 2026</a:t>
            </a:r>
          </a:p>
        </p:txBody>
      </p:sp>
      <p:sp>
        <p:nvSpPr>
          <p:cNvPr id="107" name="Rectangle 106">
            <a:extLst>
              <a:ext uri="{FF2B5EF4-FFF2-40B4-BE49-F238E27FC236}">
                <a16:creationId xmlns:a16="http://schemas.microsoft.com/office/drawing/2014/main" id="{AEF014A8-41C8-F7E9-E040-F9FD443E2B3F}"/>
              </a:ext>
            </a:extLst>
          </p:cNvPr>
          <p:cNvSpPr/>
          <p:nvPr/>
        </p:nvSpPr>
        <p:spPr>
          <a:xfrm>
            <a:off x="1674510" y="826200"/>
            <a:ext cx="322953" cy="37094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3" name="Picture 2">
            <a:extLst>
              <a:ext uri="{FF2B5EF4-FFF2-40B4-BE49-F238E27FC236}">
                <a16:creationId xmlns:a16="http://schemas.microsoft.com/office/drawing/2014/main" id="{ACFD6D08-1EC7-9DC0-ADC9-649B7FEE6A4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884663" y="743240"/>
            <a:ext cx="9781263" cy="4396073"/>
          </a:xfrm>
          <a:prstGeom prst="rect">
            <a:avLst/>
          </a:prstGeom>
        </p:spPr>
      </p:pic>
      <p:sp>
        <p:nvSpPr>
          <p:cNvPr id="2" name="Text Placeholder 6">
            <a:extLst>
              <a:ext uri="{FF2B5EF4-FFF2-40B4-BE49-F238E27FC236}">
                <a16:creationId xmlns:a16="http://schemas.microsoft.com/office/drawing/2014/main" id="{5E729CB1-FD4E-1A13-2D5A-C7B67721B278}"/>
              </a:ext>
            </a:extLst>
          </p:cNvPr>
          <p:cNvSpPr txBox="1">
            <a:spLocks/>
          </p:cNvSpPr>
          <p:nvPr/>
        </p:nvSpPr>
        <p:spPr>
          <a:xfrm>
            <a:off x="301911" y="6492875"/>
            <a:ext cx="3901440" cy="18756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Presented By: Alexander B. </a:t>
            </a:r>
            <a:r>
              <a:rPr kumimoji="0" lang="en-US" sz="933"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Olawaiye</a:t>
            </a: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MD, SGO 2026</a:t>
            </a:r>
          </a:p>
        </p:txBody>
      </p:sp>
    </p:spTree>
    <p:extLst>
      <p:ext uri="{BB962C8B-B14F-4D97-AF65-F5344CB8AC3E}">
        <p14:creationId xmlns:p14="http://schemas.microsoft.com/office/powerpoint/2010/main" val="21640066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1BC95F-E599-61F9-8546-51C8E9F1F28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E702805-570D-66BF-B3D9-7D747814F12C}"/>
              </a:ext>
            </a:extLst>
          </p:cNvPr>
          <p:cNvSpPr>
            <a:spLocks noGrp="1"/>
          </p:cNvSpPr>
          <p:nvPr>
            <p:ph type="title"/>
          </p:nvPr>
        </p:nvSpPr>
        <p:spPr/>
        <p:txBody>
          <a:bodyPr/>
          <a:lstStyle/>
          <a:p>
            <a:pPr>
              <a:lnSpc>
                <a:spcPct val="100000"/>
              </a:lnSpc>
            </a:pPr>
            <a:r>
              <a:rPr lang="en-US">
                <a:solidFill>
                  <a:srgbClr val="404040"/>
                </a:solidFill>
              </a:rPr>
              <a:t>KEYNOTE-B96: Phase 3 Trial of Pembro in PROC</a:t>
            </a:r>
            <a:br>
              <a:rPr lang="en-US">
                <a:highlight>
                  <a:srgbClr val="FFFF00"/>
                </a:highlight>
              </a:rPr>
            </a:br>
            <a:r>
              <a:rPr lang="en-US" sz="2200">
                <a:solidFill>
                  <a:schemeClr val="accent6"/>
                </a:solidFill>
                <a:latin typeface="+mn-lt"/>
              </a:rPr>
              <a:t>Study Design and Patient Characteristics</a:t>
            </a:r>
          </a:p>
        </p:txBody>
      </p:sp>
      <p:sp>
        <p:nvSpPr>
          <p:cNvPr id="5" name="Text Placeholder 4">
            <a:extLst>
              <a:ext uri="{FF2B5EF4-FFF2-40B4-BE49-F238E27FC236}">
                <a16:creationId xmlns:a16="http://schemas.microsoft.com/office/drawing/2014/main" id="{0816B993-5AE4-66C0-C239-6AF6C8FCD5C6}"/>
              </a:ext>
            </a:extLst>
          </p:cNvPr>
          <p:cNvSpPr>
            <a:spLocks noGrp="1"/>
          </p:cNvSpPr>
          <p:nvPr>
            <p:ph type="body" sz="quarter" idx="10"/>
          </p:nvPr>
        </p:nvSpPr>
        <p:spPr/>
        <p:txBody>
          <a:bodyPr/>
          <a:lstStyle/>
          <a:p>
            <a:r>
              <a:rPr lang="en-US" dirty="0"/>
              <a:t>Colombo N, et al. ESMO 2025. Abstract LBA3; Monk B, et al. SGO 2026</a:t>
            </a:r>
          </a:p>
        </p:txBody>
      </p:sp>
      <p:sp>
        <p:nvSpPr>
          <p:cNvPr id="17" name="Rectangle: Rounded Corners 16">
            <a:extLst>
              <a:ext uri="{FF2B5EF4-FFF2-40B4-BE49-F238E27FC236}">
                <a16:creationId xmlns:a16="http://schemas.microsoft.com/office/drawing/2014/main" id="{FA5BA123-37FF-E697-7A46-98834DDCDC42}"/>
              </a:ext>
            </a:extLst>
          </p:cNvPr>
          <p:cNvSpPr/>
          <p:nvPr/>
        </p:nvSpPr>
        <p:spPr>
          <a:xfrm>
            <a:off x="1793154" y="3441827"/>
            <a:ext cx="4086651" cy="717254"/>
          </a:xfrm>
          <a:prstGeom prst="rect">
            <a:avLst/>
          </a:prstGeom>
          <a:solidFill>
            <a:srgbClr val="A0A2A6"/>
          </a:solidFill>
          <a:ln>
            <a:solidFill>
              <a:srgbClr val="A0A2A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Aptos" panose="02110004020202020204"/>
                <a:ea typeface="+mn-ea"/>
                <a:cs typeface="+mn-cs"/>
              </a:rPr>
              <a:t>Pembro + Pac ± Bev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Aptos" panose="02110004020202020204"/>
                <a:ea typeface="+mn-ea"/>
                <a:cs typeface="+mn-cs"/>
              </a:rPr>
              <a:t>Pembro:</a:t>
            </a:r>
            <a:r>
              <a:rPr kumimoji="0" lang="en-US" sz="1050" b="0" i="0" u="none" strike="noStrike" kern="1200" cap="none" spc="0" normalizeH="0" baseline="0" noProof="0">
                <a:ln>
                  <a:noFill/>
                </a:ln>
                <a:solidFill>
                  <a:prstClr val="white"/>
                </a:solidFill>
                <a:effectLst/>
                <a:uLnTx/>
                <a:uFillTx/>
                <a:latin typeface="Aptos" panose="02110004020202020204"/>
                <a:ea typeface="+mn-ea"/>
                <a:cs typeface="+mn-cs"/>
              </a:rPr>
              <a:t> 400 mg (q6w, 18 cycles)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Aptos" panose="02110004020202020204"/>
                <a:ea typeface="+mn-ea"/>
                <a:cs typeface="+mn-cs"/>
              </a:rPr>
              <a:t>Pac: </a:t>
            </a:r>
            <a:r>
              <a:rPr kumimoji="0" lang="en-US" sz="1050" b="0" i="0" u="none" strike="noStrike" kern="1200" cap="none" spc="0" normalizeH="0" baseline="0" noProof="0">
                <a:ln>
                  <a:noFill/>
                </a:ln>
                <a:solidFill>
                  <a:prstClr val="white"/>
                </a:solidFill>
                <a:effectLst/>
                <a:uLnTx/>
                <a:uFillTx/>
                <a:latin typeface="Aptos" panose="02110004020202020204"/>
                <a:ea typeface="+mn-ea"/>
                <a:cs typeface="+mn-cs"/>
              </a:rPr>
              <a:t>80 mg/m² days 1, 8, 15 of each q3w cycle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1050" b="1" i="0" u="none" strike="noStrike" kern="1200" cap="none" spc="0" normalizeH="0" baseline="0" noProof="0">
                <a:ln>
                  <a:noFill/>
                </a:ln>
                <a:solidFill>
                  <a:prstClr val="white"/>
                </a:solidFill>
                <a:effectLst/>
                <a:uLnTx/>
                <a:uFillTx/>
                <a:latin typeface="Aptos" panose="02110004020202020204"/>
                <a:ea typeface="+mn-ea"/>
                <a:cs typeface="+mn-cs"/>
              </a:rPr>
              <a:t>Bev</a:t>
            </a:r>
            <a:r>
              <a:rPr kumimoji="0" lang="en-US" sz="1050" b="0" i="0" u="none" strike="noStrike" kern="1200" cap="none" spc="0" normalizeH="0" baseline="0" noProof="0">
                <a:ln>
                  <a:noFill/>
                </a:ln>
                <a:solidFill>
                  <a:prstClr val="white"/>
                </a:solidFill>
                <a:effectLst/>
                <a:uLnTx/>
                <a:uFillTx/>
                <a:latin typeface="Aptos" panose="02110004020202020204"/>
                <a:ea typeface="+mn-ea"/>
                <a:cs typeface="+mn-cs"/>
              </a:rPr>
              <a:t> 10 mg/kg q2w)</a:t>
            </a:r>
          </a:p>
        </p:txBody>
      </p:sp>
      <p:sp>
        <p:nvSpPr>
          <p:cNvPr id="18" name="Rectangle: Rounded Corners 17">
            <a:extLst>
              <a:ext uri="{FF2B5EF4-FFF2-40B4-BE49-F238E27FC236}">
                <a16:creationId xmlns:a16="http://schemas.microsoft.com/office/drawing/2014/main" id="{4D1A85CB-CDB2-0F7C-DA82-33485FD7A733}"/>
              </a:ext>
            </a:extLst>
          </p:cNvPr>
          <p:cNvSpPr/>
          <p:nvPr/>
        </p:nvSpPr>
        <p:spPr>
          <a:xfrm>
            <a:off x="1793154" y="4407224"/>
            <a:ext cx="4086651" cy="758035"/>
          </a:xfrm>
          <a:prstGeom prst="rect">
            <a:avLst/>
          </a:prstGeom>
          <a:solidFill>
            <a:srgbClr val="404040"/>
          </a:solidFill>
          <a:ln>
            <a:solidFill>
              <a:srgbClr val="40404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Aptos" panose="02110004020202020204"/>
                <a:ea typeface="+mn-ea"/>
                <a:cs typeface="+mn-cs"/>
              </a:rPr>
              <a:t>Pac ± Bev</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Aptos" panose="02110004020202020204"/>
                <a:ea typeface="+mn-ea"/>
                <a:cs typeface="+mn-cs"/>
              </a:rPr>
              <a:t>Placebo:</a:t>
            </a:r>
            <a:r>
              <a:rPr kumimoji="0" lang="en-US" sz="1050" b="0" i="0" u="none" strike="noStrike" kern="1200" cap="none" spc="0" normalizeH="0" baseline="0" noProof="0">
                <a:ln>
                  <a:noFill/>
                </a:ln>
                <a:solidFill>
                  <a:prstClr val="white"/>
                </a:solidFill>
                <a:effectLst/>
                <a:uLnTx/>
                <a:uFillTx/>
                <a:latin typeface="Aptos" panose="02110004020202020204"/>
                <a:ea typeface="+mn-ea"/>
                <a:cs typeface="+mn-cs"/>
              </a:rPr>
              <a:t> (q6w, 18 cycles)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Aptos" panose="02110004020202020204"/>
                <a:ea typeface="+mn-ea"/>
                <a:cs typeface="+mn-cs"/>
              </a:rPr>
              <a:t>Pac:</a:t>
            </a:r>
            <a:r>
              <a:rPr kumimoji="0" lang="en-US" sz="1050" b="0" i="0" u="none" strike="noStrike" kern="1200" cap="none" spc="0" normalizeH="0" baseline="0" noProof="0">
                <a:ln>
                  <a:noFill/>
                </a:ln>
                <a:solidFill>
                  <a:prstClr val="white"/>
                </a:solidFill>
                <a:effectLst/>
                <a:uLnTx/>
                <a:uFillTx/>
                <a:latin typeface="Aptos" panose="02110004020202020204"/>
                <a:ea typeface="+mn-ea"/>
                <a:cs typeface="+mn-cs"/>
              </a:rPr>
              <a:t> 80 mg/m² days 1, 8, 15 of each q3w cycle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1050" b="1" i="0" u="none" strike="noStrike" kern="1200" cap="none" spc="0" normalizeH="0" baseline="0" noProof="0">
                <a:ln>
                  <a:noFill/>
                </a:ln>
                <a:solidFill>
                  <a:prstClr val="white"/>
                </a:solidFill>
                <a:effectLst/>
                <a:uLnTx/>
                <a:uFillTx/>
                <a:latin typeface="Aptos" panose="02110004020202020204"/>
                <a:ea typeface="+mn-ea"/>
                <a:cs typeface="+mn-cs"/>
              </a:rPr>
              <a:t>Bev</a:t>
            </a:r>
            <a:r>
              <a:rPr kumimoji="0" lang="en-US" sz="1050" b="0" i="0" u="none" strike="noStrike" kern="1200" cap="none" spc="0" normalizeH="0" baseline="0" noProof="0">
                <a:ln>
                  <a:noFill/>
                </a:ln>
                <a:solidFill>
                  <a:prstClr val="white"/>
                </a:solidFill>
                <a:effectLst/>
                <a:uLnTx/>
                <a:uFillTx/>
                <a:latin typeface="Aptos" panose="02110004020202020204"/>
                <a:ea typeface="+mn-ea"/>
                <a:cs typeface="+mn-cs"/>
              </a:rPr>
              <a:t> 10 mg/kg q2w)</a:t>
            </a:r>
          </a:p>
        </p:txBody>
      </p:sp>
      <p:sp>
        <p:nvSpPr>
          <p:cNvPr id="19" name="Rectangle 18">
            <a:extLst>
              <a:ext uri="{FF2B5EF4-FFF2-40B4-BE49-F238E27FC236}">
                <a16:creationId xmlns:a16="http://schemas.microsoft.com/office/drawing/2014/main" id="{180FD0BD-23B0-EC1D-283C-AA14B91565A0}"/>
              </a:ext>
            </a:extLst>
          </p:cNvPr>
          <p:cNvSpPr/>
          <p:nvPr/>
        </p:nvSpPr>
        <p:spPr>
          <a:xfrm>
            <a:off x="699493" y="5413401"/>
            <a:ext cx="5180312" cy="553015"/>
          </a:xfrm>
          <a:prstGeom prst="rect">
            <a:avLst/>
          </a:prstGeom>
          <a:solidFill>
            <a:schemeClr val="accent6"/>
          </a:solidFill>
          <a:ln w="12700" cap="flat" cmpd="sng" algn="ctr">
            <a:noFill/>
            <a:prstDash val="solid"/>
            <a:miter lim="800000"/>
          </a:ln>
          <a:effectLst/>
        </p:spPr>
        <p:txBody>
          <a:bodyPr lIns="18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ptos" panose="02110004020202020204"/>
                <a:ea typeface="+mn-ea"/>
                <a:cs typeface="+mn-cs"/>
              </a:rPr>
              <a:t>Primary endpoint: </a:t>
            </a:r>
            <a:r>
              <a:rPr kumimoji="0" lang="en-US" sz="1200" b="0" i="0" u="none" strike="noStrike" kern="0" cap="none" spc="0" normalizeH="0" baseline="0" noProof="0">
                <a:ln>
                  <a:noFill/>
                </a:ln>
                <a:solidFill>
                  <a:srgbClr val="FFFFFF"/>
                </a:solidFill>
                <a:effectLst/>
                <a:uLnTx/>
                <a:uFillTx/>
                <a:latin typeface="Aptos" panose="02110004020202020204"/>
                <a:ea typeface="+mn-ea"/>
                <a:cs typeface="+mn-cs"/>
              </a:rPr>
              <a:t>PFS per RECIST v1.1 by INV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ptos" panose="02110004020202020204"/>
                <a:ea typeface="+mn-ea"/>
                <a:cs typeface="+mn-cs"/>
              </a:rPr>
              <a:t>Secondary endpoint: </a:t>
            </a:r>
            <a:r>
              <a:rPr kumimoji="0" lang="en-US" sz="1200" b="0" i="0" u="none" strike="noStrike" kern="0" cap="none" spc="0" normalizeH="0" baseline="0" noProof="0">
                <a:ln>
                  <a:noFill/>
                </a:ln>
                <a:solidFill>
                  <a:srgbClr val="FFFFFF"/>
                </a:solidFill>
                <a:effectLst/>
                <a:uLnTx/>
                <a:uFillTx/>
                <a:latin typeface="Aptos" panose="02110004020202020204"/>
                <a:ea typeface="+mn-ea"/>
                <a:cs typeface="+mn-cs"/>
              </a:rPr>
              <a:t>OS</a:t>
            </a:r>
          </a:p>
        </p:txBody>
      </p:sp>
      <p:cxnSp>
        <p:nvCxnSpPr>
          <p:cNvPr id="21" name="Connector: Elbow 20">
            <a:extLst>
              <a:ext uri="{FF2B5EF4-FFF2-40B4-BE49-F238E27FC236}">
                <a16:creationId xmlns:a16="http://schemas.microsoft.com/office/drawing/2014/main" id="{FC44F55A-5EB5-F43D-DB30-9A2F694B6868}"/>
              </a:ext>
            </a:extLst>
          </p:cNvPr>
          <p:cNvCxnSpPr>
            <a:cxnSpLocks/>
            <a:stCxn id="24" idx="6"/>
            <a:endCxn id="17" idx="1"/>
          </p:cNvCxnSpPr>
          <p:nvPr/>
        </p:nvCxnSpPr>
        <p:spPr>
          <a:xfrm flipV="1">
            <a:off x="1174721" y="3800454"/>
            <a:ext cx="618433" cy="592617"/>
          </a:xfrm>
          <a:prstGeom prst="bentConnector3">
            <a:avLst>
              <a:gd name="adj1" fmla="val 50000"/>
            </a:avLst>
          </a:prstGeom>
          <a:noFill/>
          <a:ln w="6350" cap="flat" cmpd="sng" algn="ctr">
            <a:solidFill>
              <a:schemeClr val="accent5"/>
            </a:solidFill>
            <a:prstDash val="solid"/>
            <a:miter lim="800000"/>
            <a:tailEnd type="triangle"/>
          </a:ln>
          <a:effectLst/>
        </p:spPr>
      </p:cxnSp>
      <p:cxnSp>
        <p:nvCxnSpPr>
          <p:cNvPr id="22" name="Connector: Elbow 21">
            <a:extLst>
              <a:ext uri="{FF2B5EF4-FFF2-40B4-BE49-F238E27FC236}">
                <a16:creationId xmlns:a16="http://schemas.microsoft.com/office/drawing/2014/main" id="{FE1E4195-92EA-AC86-9F5D-0D95711147B3}"/>
              </a:ext>
            </a:extLst>
          </p:cNvPr>
          <p:cNvCxnSpPr>
            <a:cxnSpLocks/>
            <a:stCxn id="24" idx="6"/>
            <a:endCxn id="18" idx="1"/>
          </p:cNvCxnSpPr>
          <p:nvPr/>
        </p:nvCxnSpPr>
        <p:spPr>
          <a:xfrm>
            <a:off x="1174721" y="4393071"/>
            <a:ext cx="618433" cy="393171"/>
          </a:xfrm>
          <a:prstGeom prst="bentConnector3">
            <a:avLst>
              <a:gd name="adj1" fmla="val 50000"/>
            </a:avLst>
          </a:prstGeom>
          <a:noFill/>
          <a:ln w="6350" cap="flat" cmpd="sng" algn="ctr">
            <a:solidFill>
              <a:schemeClr val="accent5"/>
            </a:solidFill>
            <a:prstDash val="solid"/>
            <a:miter lim="800000"/>
            <a:tailEnd type="triangle"/>
          </a:ln>
          <a:effectLst/>
        </p:spPr>
      </p:cxnSp>
      <p:graphicFrame>
        <p:nvGraphicFramePr>
          <p:cNvPr id="23" name="Table 22">
            <a:extLst>
              <a:ext uri="{FF2B5EF4-FFF2-40B4-BE49-F238E27FC236}">
                <a16:creationId xmlns:a16="http://schemas.microsoft.com/office/drawing/2014/main" id="{3478669C-EE36-5EDD-FDB1-CBA786415BA0}"/>
              </a:ext>
            </a:extLst>
          </p:cNvPr>
          <p:cNvGraphicFramePr>
            <a:graphicFrameLocks noGrp="1"/>
          </p:cNvGraphicFramePr>
          <p:nvPr/>
        </p:nvGraphicFramePr>
        <p:xfrm>
          <a:off x="6312197" y="1493519"/>
          <a:ext cx="5405358" cy="4678560"/>
        </p:xfrm>
        <a:graphic>
          <a:graphicData uri="http://schemas.openxmlformats.org/drawingml/2006/table">
            <a:tbl>
              <a:tblPr firstRow="1" bandRow="1">
                <a:tableStyleId>{B301B821-A1FF-4177-AEE7-76D212191A09}</a:tableStyleId>
              </a:tblPr>
              <a:tblGrid>
                <a:gridCol w="2088000">
                  <a:extLst>
                    <a:ext uri="{9D8B030D-6E8A-4147-A177-3AD203B41FA5}">
                      <a16:colId xmlns:a16="http://schemas.microsoft.com/office/drawing/2014/main" val="760381803"/>
                    </a:ext>
                  </a:extLst>
                </a:gridCol>
                <a:gridCol w="1658679">
                  <a:extLst>
                    <a:ext uri="{9D8B030D-6E8A-4147-A177-3AD203B41FA5}">
                      <a16:colId xmlns:a16="http://schemas.microsoft.com/office/drawing/2014/main" val="2029442822"/>
                    </a:ext>
                  </a:extLst>
                </a:gridCol>
                <a:gridCol w="1658679">
                  <a:extLst>
                    <a:ext uri="{9D8B030D-6E8A-4147-A177-3AD203B41FA5}">
                      <a16:colId xmlns:a16="http://schemas.microsoft.com/office/drawing/2014/main" val="2180354490"/>
                    </a:ext>
                  </a:extLst>
                </a:gridCol>
              </a:tblGrid>
              <a:tr h="468000">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r>
                        <a:rPr lang="en-US" sz="1100">
                          <a:latin typeface="+mn-lt"/>
                        </a:rPr>
                        <a:t>Patient Characteristics</a:t>
                      </a:r>
                    </a:p>
                  </a:txBody>
                  <a:tcPr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pPr algn="ctr"/>
                      <a:r>
                        <a:rPr lang="en-US" sz="1100">
                          <a:latin typeface="+mn-lt"/>
                        </a:rPr>
                        <a:t>Pembro + Pac ± Bev </a:t>
                      </a:r>
                    </a:p>
                    <a:p>
                      <a:pPr algn="ctr"/>
                      <a:r>
                        <a:rPr lang="en-US" sz="1100" baseline="0">
                          <a:latin typeface="+mn-lt"/>
                        </a:rPr>
                        <a:t>(n=322)</a:t>
                      </a:r>
                      <a:endParaRPr lang="en-US" sz="1100" baseline="30000">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A0A2A6"/>
                    </a:solidFill>
                  </a:tcPr>
                </a:tc>
                <a:tc>
                  <a:txBody>
                    <a:bodyPr/>
                    <a:lstStyle/>
                    <a:p>
                      <a:pPr algn="ctr"/>
                      <a:r>
                        <a:rPr lang="en-US" sz="1100">
                          <a:latin typeface="+mn-lt"/>
                        </a:rPr>
                        <a:t>Pac ± Bev </a:t>
                      </a:r>
                    </a:p>
                    <a:p>
                      <a:pPr algn="ctr"/>
                      <a:r>
                        <a:rPr lang="en-US" sz="1100" baseline="0">
                          <a:latin typeface="+mn-lt"/>
                        </a:rPr>
                        <a:t>(n=321)</a:t>
                      </a:r>
                      <a:endParaRPr lang="en-US" sz="1100" baseline="30000">
                        <a:latin typeface="+mn-lt"/>
                      </a:endParaRPr>
                    </a:p>
                  </a:txBody>
                  <a:tcPr anchor="ctr">
                    <a:lnL w="12700" cap="flat" cmpd="sng" algn="ctr">
                      <a:solidFill>
                        <a:schemeClr val="bg1"/>
                      </a:solidFill>
                      <a:prstDash val="solid"/>
                      <a:round/>
                      <a:headEnd type="none" w="med" len="med"/>
                      <a:tailEnd type="none" w="med" len="med"/>
                    </a:lnL>
                    <a:lnR w="12700" cmpd="sng">
                      <a:noFill/>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04040"/>
                    </a:solidFill>
                  </a:tcPr>
                </a:tc>
                <a:extLst>
                  <a:ext uri="{0D108BD9-81ED-4DB2-BD59-A6C34878D82A}">
                    <a16:rowId xmlns:a16="http://schemas.microsoft.com/office/drawing/2014/main" val="785849089"/>
                  </a:ext>
                </a:extLst>
              </a:tr>
              <a:tr h="416138">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100" b="1" u="none" strike="noStrike" kern="1200" baseline="0">
                          <a:solidFill>
                            <a:schemeClr val="tx1"/>
                          </a:solidFill>
                          <a:latin typeface="+mn-lt"/>
                        </a:rPr>
                        <a:t>Median age (range)</a:t>
                      </a:r>
                      <a:r>
                        <a:rPr lang="en-US" sz="1100" b="1" u="none" strike="noStrike" kern="1200" baseline="0">
                          <a:solidFill>
                            <a:schemeClr val="tx1"/>
                          </a:solidFill>
                          <a:latin typeface="Franklin Gothic Book" panose="020B0503020102020204"/>
                          <a:ea typeface="+mn-ea"/>
                          <a:cs typeface="+mn-cs"/>
                        </a:rPr>
                        <a:t>, years </a:t>
                      </a:r>
                      <a:endParaRPr lang="en-US" sz="1100" b="0" i="0" u="none" strike="noStrike" kern="1200" baseline="0">
                        <a:solidFill>
                          <a:schemeClr val="tx1"/>
                        </a:solidFill>
                        <a:latin typeface="+mn-lt"/>
                        <a:ea typeface="+mn-ea"/>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r>
                        <a:rPr lang="es-ES" sz="1100" b="0" i="0" u="none" strike="noStrike" kern="1200" baseline="0">
                          <a:solidFill>
                            <a:schemeClr val="tx1"/>
                          </a:solidFill>
                          <a:latin typeface="+mn-lt"/>
                          <a:ea typeface="+mn-ea"/>
                          <a:cs typeface="+mn-cs"/>
                        </a:rPr>
                        <a:t>62</a:t>
                      </a:r>
                    </a:p>
                    <a:p>
                      <a:pPr algn="ctr"/>
                      <a:r>
                        <a:rPr lang="es-ES" sz="1100" b="0" i="0" u="none" strike="noStrike" kern="1200" baseline="0">
                          <a:solidFill>
                            <a:schemeClr val="tx1"/>
                          </a:solidFill>
                          <a:latin typeface="+mn-lt"/>
                          <a:ea typeface="+mn-ea"/>
                          <a:cs typeface="+mn-cs"/>
                        </a:rPr>
                        <a:t>(37-85)</a:t>
                      </a:r>
                      <a:endParaRPr lang="en-US" sz="1100" b="0" i="0" u="none" strike="noStrike" kern="1200" baseline="0">
                        <a:solidFill>
                          <a:schemeClr val="tx1"/>
                        </a:solidFill>
                        <a:latin typeface="+mn-lt"/>
                        <a:ea typeface="+mn-ea"/>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s-ES" sz="1100" b="0" i="0" u="none" strike="noStrike" kern="1200" baseline="0">
                          <a:solidFill>
                            <a:schemeClr val="tx1"/>
                          </a:solidFill>
                          <a:latin typeface="+mn-lt"/>
                          <a:ea typeface="+mn-ea"/>
                          <a:cs typeface="+mn-cs"/>
                        </a:rPr>
                        <a:t>61</a:t>
                      </a:r>
                    </a:p>
                    <a:p>
                      <a:pPr algn="ctr"/>
                      <a:r>
                        <a:rPr lang="es-ES" sz="1100" b="0" i="0" u="none" strike="noStrike" kern="1200" baseline="0">
                          <a:solidFill>
                            <a:schemeClr val="tx1"/>
                          </a:solidFill>
                          <a:latin typeface="+mn-lt"/>
                          <a:ea typeface="+mn-ea"/>
                          <a:cs typeface="+mn-cs"/>
                        </a:rPr>
                        <a:t>(37-82)</a:t>
                      </a:r>
                      <a:endParaRPr lang="en-US" sz="1100" b="0" i="0" u="none" strike="noStrike" kern="1200" baseline="0">
                        <a:solidFill>
                          <a:schemeClr val="tx1"/>
                        </a:solidFill>
                        <a:latin typeface="+mn-lt"/>
                        <a:ea typeface="+mn-ea"/>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93385635"/>
                  </a:ext>
                </a:extLst>
              </a:tr>
              <a:tr h="579620">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100" b="1" u="none" strike="noStrike" kern="1200" baseline="0">
                          <a:solidFill>
                            <a:schemeClr val="tx1"/>
                          </a:solidFill>
                          <a:latin typeface="+mn-lt"/>
                        </a:rPr>
                        <a:t>Prior LOT, n (%)</a:t>
                      </a:r>
                      <a:endParaRPr lang="en-US" sz="1100" b="0" u="none" strike="noStrike" kern="1200" baseline="0">
                        <a:solidFill>
                          <a:schemeClr val="tx1"/>
                        </a:solidFill>
                        <a:latin typeface="+mn-lt"/>
                      </a:endParaRPr>
                    </a:p>
                    <a:p>
                      <a:pPr marL="119063" indent="0"/>
                      <a:r>
                        <a:rPr lang="en-US" sz="1100" b="0" u="none" strike="noStrike" kern="1200" baseline="0">
                          <a:solidFill>
                            <a:schemeClr val="tx1"/>
                          </a:solidFill>
                          <a:latin typeface="+mn-lt"/>
                        </a:rPr>
                        <a:t>1</a:t>
                      </a:r>
                      <a:br>
                        <a:rPr lang="en-US" sz="1100" b="0" u="none" strike="noStrike" kern="1200" baseline="0">
                          <a:solidFill>
                            <a:schemeClr val="tx1"/>
                          </a:solidFill>
                          <a:latin typeface="+mn-lt"/>
                        </a:rPr>
                      </a:br>
                      <a:r>
                        <a:rPr lang="en-US" sz="1100" b="0" u="none" strike="noStrike" kern="1200" baseline="0">
                          <a:solidFill>
                            <a:schemeClr val="tx1"/>
                          </a:solidFill>
                          <a:latin typeface="+mn-lt"/>
                        </a:rPr>
                        <a:t>2</a:t>
                      </a:r>
                      <a:endParaRPr lang="en-US" sz="1100" b="0" i="0" u="none" strike="noStrike" kern="1200" baseline="0">
                        <a:solidFill>
                          <a:schemeClr val="tx1"/>
                        </a:solidFill>
                        <a:latin typeface="+mn-lt"/>
                        <a:ea typeface="+mn-ea"/>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en-US" sz="1100" b="0" i="0" u="none" strike="noStrike" kern="1200" baseline="0">
                        <a:solidFill>
                          <a:schemeClr val="tx1"/>
                        </a:solidFill>
                        <a:latin typeface="+mn-lt"/>
                        <a:ea typeface="+mn-ea"/>
                        <a:cs typeface="+mn-cs"/>
                      </a:endParaRPr>
                    </a:p>
                    <a:p>
                      <a:pPr algn="ctr"/>
                      <a:r>
                        <a:rPr lang="en-US" sz="1100" b="0" i="0" u="none" strike="noStrike" kern="1200" baseline="0">
                          <a:solidFill>
                            <a:schemeClr val="tx1"/>
                          </a:solidFill>
                          <a:latin typeface="+mn-lt"/>
                          <a:ea typeface="+mn-ea"/>
                          <a:cs typeface="+mn-cs"/>
                        </a:rPr>
                        <a:t>121 (38)</a:t>
                      </a:r>
                    </a:p>
                    <a:p>
                      <a:pPr algn="ctr"/>
                      <a:r>
                        <a:rPr lang="en-US" sz="1100" b="0" i="0" u="none" strike="noStrike" kern="1200" baseline="0">
                          <a:solidFill>
                            <a:schemeClr val="tx1"/>
                          </a:solidFill>
                          <a:latin typeface="+mn-lt"/>
                          <a:ea typeface="+mn-ea"/>
                          <a:cs typeface="+mn-cs"/>
                        </a:rPr>
                        <a:t>200 (62)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br>
                        <a:rPr lang="en-US" sz="1100" b="0" i="0" u="none" strike="noStrike" kern="1200" baseline="0">
                          <a:solidFill>
                            <a:schemeClr val="tx1"/>
                          </a:solidFill>
                          <a:latin typeface="+mn-lt"/>
                          <a:ea typeface="+mn-ea"/>
                          <a:cs typeface="+mn-cs"/>
                        </a:rPr>
                      </a:br>
                      <a:r>
                        <a:rPr lang="en-US" sz="1100" b="0" i="0" u="none" strike="noStrike" kern="1200" baseline="0">
                          <a:solidFill>
                            <a:schemeClr val="tx1"/>
                          </a:solidFill>
                          <a:latin typeface="+mn-lt"/>
                          <a:ea typeface="+mn-ea"/>
                          <a:cs typeface="+mn-cs"/>
                        </a:rPr>
                        <a:t>113 (35)</a:t>
                      </a:r>
                    </a:p>
                    <a:p>
                      <a:pPr algn="ctr"/>
                      <a:r>
                        <a:rPr lang="en-US" sz="1100" b="0" i="0" u="none" strike="noStrike" kern="1200" baseline="0">
                          <a:solidFill>
                            <a:schemeClr val="tx1"/>
                          </a:solidFill>
                          <a:latin typeface="+mn-lt"/>
                          <a:ea typeface="+mn-ea"/>
                          <a:cs typeface="+mn-cs"/>
                        </a:rPr>
                        <a:t>207 (65)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702206849"/>
                  </a:ext>
                </a:extLst>
              </a:tr>
              <a:tr h="877680">
                <a:tc>
                  <a:txBody>
                    <a:bodyPr/>
                    <a:lstStyle/>
                    <a:p>
                      <a:pPr marL="0" indent="0"/>
                      <a:r>
                        <a:rPr lang="en-US" sz="1100" b="1" u="none" strike="noStrike" kern="1200" baseline="0" dirty="0">
                          <a:solidFill>
                            <a:schemeClr val="tx1"/>
                          </a:solidFill>
                          <a:latin typeface="+mn-lt"/>
                          <a:ea typeface="+mn-ea"/>
                          <a:cs typeface="+mn-cs"/>
                        </a:rPr>
                        <a:t>PD-L1 CPS</a:t>
                      </a:r>
                      <a:r>
                        <a:rPr lang="it-IT" sz="1100" b="1" u="none" strike="noStrike" kern="1200" baseline="0" dirty="0">
                          <a:solidFill>
                            <a:schemeClr val="tx1"/>
                          </a:solidFill>
                          <a:latin typeface="+mn-lt"/>
                          <a:ea typeface="+mn-ea"/>
                          <a:cs typeface="+mn-cs"/>
                        </a:rPr>
                        <a:t>, n (%)</a:t>
                      </a:r>
                    </a:p>
                    <a:p>
                      <a:pPr marL="119063" indent="0"/>
                      <a:r>
                        <a:rPr lang="it-IT" sz="1100" b="0" i="0" u="none" strike="noStrike" kern="1200" baseline="0" dirty="0">
                          <a:solidFill>
                            <a:schemeClr val="tx1"/>
                          </a:solidFill>
                          <a:latin typeface="+mn-lt"/>
                          <a:ea typeface="+mn-ea"/>
                          <a:cs typeface="+mn-cs"/>
                        </a:rPr>
                        <a:t>&lt;1</a:t>
                      </a:r>
                    </a:p>
                    <a:p>
                      <a:pPr marL="119063" indent="0"/>
                      <a:r>
                        <a:rPr lang="it-IT" sz="1100" b="0" i="0" u="none" strike="noStrike" kern="1200" baseline="0" dirty="0">
                          <a:solidFill>
                            <a:schemeClr val="tx1"/>
                          </a:solidFill>
                          <a:latin typeface="+mn-lt"/>
                          <a:ea typeface="+mn-ea"/>
                          <a:cs typeface="+mn-cs"/>
                        </a:rPr>
                        <a:t>1 to &lt;10</a:t>
                      </a:r>
                    </a:p>
                    <a:p>
                      <a:pPr marL="119063" indent="0"/>
                      <a:r>
                        <a:rPr lang="it-IT" sz="1100" b="0" i="0" u="none" strike="noStrike" kern="1200" baseline="0" dirty="0">
                          <a:solidFill>
                            <a:schemeClr val="tx1"/>
                          </a:solidFill>
                          <a:latin typeface="+mn-lt"/>
                          <a:ea typeface="+mn-ea"/>
                          <a:cs typeface="+mn-cs"/>
                        </a:rPr>
                        <a:t>≥10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US" sz="1100" b="0" i="0" u="none" strike="noStrike" kern="1200" baseline="0">
                        <a:solidFill>
                          <a:schemeClr val="tx1"/>
                        </a:solidFill>
                        <a:latin typeface="+mn-lt"/>
                        <a:ea typeface="+mn-ea"/>
                        <a:cs typeface="+mn-cs"/>
                      </a:endParaRPr>
                    </a:p>
                    <a:p>
                      <a:pPr algn="ctr"/>
                      <a:r>
                        <a:rPr lang="en-US" sz="1100" b="0" i="0" u="none" strike="noStrike" kern="1200" baseline="0">
                          <a:solidFill>
                            <a:schemeClr val="tx1"/>
                          </a:solidFill>
                          <a:latin typeface="+mn-lt"/>
                          <a:ea typeface="+mn-ea"/>
                          <a:cs typeface="+mn-cs"/>
                        </a:rPr>
                        <a:t>88 (27)</a:t>
                      </a:r>
                    </a:p>
                    <a:p>
                      <a:pPr algn="ctr"/>
                      <a:r>
                        <a:rPr lang="en-US" sz="1100" b="0" i="0" u="none" strike="noStrike" kern="1200" baseline="0">
                          <a:solidFill>
                            <a:schemeClr val="tx1"/>
                          </a:solidFill>
                          <a:latin typeface="+mn-lt"/>
                          <a:ea typeface="+mn-ea"/>
                          <a:cs typeface="+mn-cs"/>
                        </a:rPr>
                        <a:t>133 (41)</a:t>
                      </a:r>
                    </a:p>
                    <a:p>
                      <a:pPr algn="ctr"/>
                      <a:r>
                        <a:rPr lang="en-US" sz="1100" b="0" i="0" u="none" strike="noStrike" kern="1200" baseline="0">
                          <a:solidFill>
                            <a:schemeClr val="tx1"/>
                          </a:solidFill>
                          <a:latin typeface="+mn-lt"/>
                          <a:ea typeface="+mn-ea"/>
                          <a:cs typeface="+mn-cs"/>
                        </a:rPr>
                        <a:t>101 (31)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US" sz="1100" b="0" i="0" u="none" strike="noStrike" kern="1200" baseline="0">
                        <a:solidFill>
                          <a:schemeClr val="tx1"/>
                        </a:solidFill>
                        <a:latin typeface="+mn-lt"/>
                        <a:ea typeface="+mn-ea"/>
                        <a:cs typeface="+mn-cs"/>
                      </a:endParaRPr>
                    </a:p>
                    <a:p>
                      <a:pPr algn="ctr"/>
                      <a:r>
                        <a:rPr lang="en-US" sz="1100" b="0" i="0" u="none" strike="noStrike" kern="1200" baseline="0">
                          <a:solidFill>
                            <a:schemeClr val="tx1"/>
                          </a:solidFill>
                          <a:latin typeface="+mn-lt"/>
                          <a:ea typeface="+mn-ea"/>
                          <a:cs typeface="+mn-cs"/>
                        </a:rPr>
                        <a:t>89 (28)</a:t>
                      </a:r>
                    </a:p>
                    <a:p>
                      <a:pPr algn="ctr"/>
                      <a:r>
                        <a:rPr lang="en-US" sz="1100" b="0" i="0" u="none" strike="noStrike" kern="1200" baseline="0">
                          <a:solidFill>
                            <a:schemeClr val="tx1"/>
                          </a:solidFill>
                          <a:latin typeface="+mn-lt"/>
                          <a:ea typeface="+mn-ea"/>
                          <a:cs typeface="+mn-cs"/>
                        </a:rPr>
                        <a:t>132 (41)</a:t>
                      </a:r>
                    </a:p>
                    <a:p>
                      <a:pPr algn="ctr"/>
                      <a:r>
                        <a:rPr lang="en-US" sz="1100" b="0" i="0" u="none" strike="noStrike" kern="1200" baseline="0">
                          <a:solidFill>
                            <a:schemeClr val="tx1"/>
                          </a:solidFill>
                          <a:latin typeface="+mn-lt"/>
                          <a:ea typeface="+mn-ea"/>
                          <a:cs typeface="+mn-cs"/>
                        </a:rPr>
                        <a:t>100 (31)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860406644"/>
                  </a:ext>
                </a:extLst>
              </a:tr>
              <a:tr h="252655">
                <a:tc>
                  <a:txBody>
                    <a:bodyPr/>
                    <a:lstStyle>
                      <a:lvl1pPr marL="0" algn="l" defTabSz="914400" rtl="0" eaLnBrk="1" latinLnBrk="0" hangingPunct="1">
                        <a:defRPr sz="1800" kern="1200">
                          <a:solidFill>
                            <a:schemeClr val="tx1"/>
                          </a:solidFill>
                          <a:latin typeface="Franklin Gothic Book" panose="020B0503020102020204"/>
                        </a:defRPr>
                      </a:lvl1pPr>
                      <a:lvl2pPr marL="457200" algn="l" defTabSz="914400" rtl="0" eaLnBrk="1" latinLnBrk="0" hangingPunct="1">
                        <a:defRPr sz="1800" kern="1200">
                          <a:solidFill>
                            <a:schemeClr val="tx1"/>
                          </a:solidFill>
                          <a:latin typeface="Franklin Gothic Book" panose="020B0503020102020204"/>
                        </a:defRPr>
                      </a:lvl2pPr>
                      <a:lvl3pPr marL="914400" algn="l" defTabSz="914400" rtl="0" eaLnBrk="1" latinLnBrk="0" hangingPunct="1">
                        <a:defRPr sz="1800" kern="1200">
                          <a:solidFill>
                            <a:schemeClr val="tx1"/>
                          </a:solidFill>
                          <a:latin typeface="Franklin Gothic Book" panose="020B0503020102020204"/>
                        </a:defRPr>
                      </a:lvl3pPr>
                      <a:lvl4pPr marL="1371600" algn="l" defTabSz="914400" rtl="0" eaLnBrk="1" latinLnBrk="0" hangingPunct="1">
                        <a:defRPr sz="1800" kern="1200">
                          <a:solidFill>
                            <a:schemeClr val="tx1"/>
                          </a:solidFill>
                          <a:latin typeface="Franklin Gothic Book" panose="020B0503020102020204"/>
                        </a:defRPr>
                      </a:lvl4pPr>
                      <a:lvl5pPr marL="1828800" algn="l" defTabSz="914400" rtl="0" eaLnBrk="1" latinLnBrk="0" hangingPunct="1">
                        <a:defRPr sz="1800" kern="1200">
                          <a:solidFill>
                            <a:schemeClr val="tx1"/>
                          </a:solidFill>
                          <a:latin typeface="Franklin Gothic Book" panose="020B0503020102020204"/>
                        </a:defRPr>
                      </a:lvl5pPr>
                      <a:lvl6pPr marL="2286000" algn="l" defTabSz="914400" rtl="0" eaLnBrk="1" latinLnBrk="0" hangingPunct="1">
                        <a:defRPr sz="1800" kern="1200">
                          <a:solidFill>
                            <a:schemeClr val="tx1"/>
                          </a:solidFill>
                          <a:latin typeface="Franklin Gothic Book" panose="020B0503020102020204"/>
                        </a:defRPr>
                      </a:lvl6pPr>
                      <a:lvl7pPr marL="2743200" algn="l" defTabSz="914400" rtl="0" eaLnBrk="1" latinLnBrk="0" hangingPunct="1">
                        <a:defRPr sz="1800" kern="1200">
                          <a:solidFill>
                            <a:schemeClr val="tx1"/>
                          </a:solidFill>
                          <a:latin typeface="Franklin Gothic Book" panose="020B0503020102020204"/>
                        </a:defRPr>
                      </a:lvl7pPr>
                      <a:lvl8pPr marL="3200400" algn="l" defTabSz="914400" rtl="0" eaLnBrk="1" latinLnBrk="0" hangingPunct="1">
                        <a:defRPr sz="1800" kern="1200">
                          <a:solidFill>
                            <a:schemeClr val="tx1"/>
                          </a:solidFill>
                          <a:latin typeface="Franklin Gothic Book" panose="020B0503020102020204"/>
                        </a:defRPr>
                      </a:lvl8pPr>
                      <a:lvl9pPr marL="3657600" algn="l" defTabSz="914400" rtl="0" eaLnBrk="1" latinLnBrk="0" hangingPunct="1">
                        <a:defRPr sz="1800" kern="1200">
                          <a:solidFill>
                            <a:schemeClr val="tx1"/>
                          </a:solidFill>
                          <a:latin typeface="Franklin Gothic Book" panose="020B0503020102020204"/>
                        </a:defRPr>
                      </a:lvl9pPr>
                    </a:lstStyle>
                    <a:p>
                      <a:pPr marL="0" indent="0"/>
                      <a:r>
                        <a:rPr lang="en-US" sz="1100" b="1" u="none" strike="noStrike" kern="1200" baseline="0">
                          <a:solidFill>
                            <a:schemeClr val="tx1"/>
                          </a:solidFill>
                          <a:latin typeface="+mn-lt"/>
                        </a:rPr>
                        <a:t>Bev use, n (%)</a:t>
                      </a:r>
                      <a:endParaRPr lang="en-US" sz="1100" b="1" i="0" u="none" strike="noStrike" kern="1200" baseline="0">
                        <a:solidFill>
                          <a:schemeClr val="tx1"/>
                        </a:solidFill>
                        <a:latin typeface="+mn-lt"/>
                        <a:ea typeface="+mn-ea"/>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Franklin Gothic Book" panose="020B0503020102020204"/>
                        </a:defRPr>
                      </a:lvl1pPr>
                      <a:lvl2pPr marL="457200" algn="l" defTabSz="914400" rtl="0" eaLnBrk="1" latinLnBrk="0" hangingPunct="1">
                        <a:defRPr sz="1800" kern="1200">
                          <a:solidFill>
                            <a:schemeClr val="tx1"/>
                          </a:solidFill>
                          <a:latin typeface="Franklin Gothic Book" panose="020B0503020102020204"/>
                        </a:defRPr>
                      </a:lvl2pPr>
                      <a:lvl3pPr marL="914400" algn="l" defTabSz="914400" rtl="0" eaLnBrk="1" latinLnBrk="0" hangingPunct="1">
                        <a:defRPr sz="1800" kern="1200">
                          <a:solidFill>
                            <a:schemeClr val="tx1"/>
                          </a:solidFill>
                          <a:latin typeface="Franklin Gothic Book" panose="020B0503020102020204"/>
                        </a:defRPr>
                      </a:lvl3pPr>
                      <a:lvl4pPr marL="1371600" algn="l" defTabSz="914400" rtl="0" eaLnBrk="1" latinLnBrk="0" hangingPunct="1">
                        <a:defRPr sz="1800" kern="1200">
                          <a:solidFill>
                            <a:schemeClr val="tx1"/>
                          </a:solidFill>
                          <a:latin typeface="Franklin Gothic Book" panose="020B0503020102020204"/>
                        </a:defRPr>
                      </a:lvl4pPr>
                      <a:lvl5pPr marL="1828800" algn="l" defTabSz="914400" rtl="0" eaLnBrk="1" latinLnBrk="0" hangingPunct="1">
                        <a:defRPr sz="1800" kern="1200">
                          <a:solidFill>
                            <a:schemeClr val="tx1"/>
                          </a:solidFill>
                          <a:latin typeface="Franklin Gothic Book" panose="020B0503020102020204"/>
                        </a:defRPr>
                      </a:lvl5pPr>
                      <a:lvl6pPr marL="2286000" algn="l" defTabSz="914400" rtl="0" eaLnBrk="1" latinLnBrk="0" hangingPunct="1">
                        <a:defRPr sz="1800" kern="1200">
                          <a:solidFill>
                            <a:schemeClr val="tx1"/>
                          </a:solidFill>
                          <a:latin typeface="Franklin Gothic Book" panose="020B0503020102020204"/>
                        </a:defRPr>
                      </a:lvl6pPr>
                      <a:lvl7pPr marL="2743200" algn="l" defTabSz="914400" rtl="0" eaLnBrk="1" latinLnBrk="0" hangingPunct="1">
                        <a:defRPr sz="1800" kern="1200">
                          <a:solidFill>
                            <a:schemeClr val="tx1"/>
                          </a:solidFill>
                          <a:latin typeface="Franklin Gothic Book" panose="020B0503020102020204"/>
                        </a:defRPr>
                      </a:lvl7pPr>
                      <a:lvl8pPr marL="3200400" algn="l" defTabSz="914400" rtl="0" eaLnBrk="1" latinLnBrk="0" hangingPunct="1">
                        <a:defRPr sz="1800" kern="1200">
                          <a:solidFill>
                            <a:schemeClr val="tx1"/>
                          </a:solidFill>
                          <a:latin typeface="Franklin Gothic Book" panose="020B0503020102020204"/>
                        </a:defRPr>
                      </a:lvl8pPr>
                      <a:lvl9pPr marL="3657600" algn="l" defTabSz="914400" rtl="0" eaLnBrk="1" latinLnBrk="0" hangingPunct="1">
                        <a:defRPr sz="1800" kern="1200">
                          <a:solidFill>
                            <a:schemeClr val="tx1"/>
                          </a:solidFill>
                          <a:latin typeface="Franklin Gothic Book" panose="020B0503020102020204"/>
                        </a:defRPr>
                      </a:lvl9pPr>
                    </a:lstStyle>
                    <a:p>
                      <a:pPr algn="ctr"/>
                      <a:r>
                        <a:rPr lang="en-US" sz="1100" b="0" i="0" u="none" strike="noStrike" kern="1200" baseline="0">
                          <a:solidFill>
                            <a:schemeClr val="tx1"/>
                          </a:solidFill>
                          <a:latin typeface="+mn-lt"/>
                          <a:ea typeface="+mn-ea"/>
                          <a:cs typeface="+mn-cs"/>
                        </a:rPr>
                        <a:t>235 (73)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100" b="0" i="0" u="none" strike="noStrike" kern="1200" baseline="0">
                          <a:solidFill>
                            <a:schemeClr val="tx1"/>
                          </a:solidFill>
                          <a:latin typeface="+mn-lt"/>
                          <a:ea typeface="+mn-ea"/>
                          <a:cs typeface="+mn-cs"/>
                        </a:rPr>
                        <a:t>236 (74)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422703292"/>
                  </a:ext>
                </a:extLst>
              </a:tr>
              <a:tr h="864000">
                <a:tc>
                  <a:txBody>
                    <a:bodyPr/>
                    <a:lstStyle>
                      <a:lvl1pPr marL="0" algn="l" defTabSz="914400" rtl="0" eaLnBrk="1" latinLnBrk="0" hangingPunct="1">
                        <a:defRPr sz="1800" kern="1200">
                          <a:solidFill>
                            <a:schemeClr val="tx1"/>
                          </a:solidFill>
                          <a:latin typeface="Franklin Gothic Book" panose="020B0503020102020204"/>
                        </a:defRPr>
                      </a:lvl1pPr>
                      <a:lvl2pPr marL="457200" algn="l" defTabSz="914400" rtl="0" eaLnBrk="1" latinLnBrk="0" hangingPunct="1">
                        <a:defRPr sz="1800" kern="1200">
                          <a:solidFill>
                            <a:schemeClr val="tx1"/>
                          </a:solidFill>
                          <a:latin typeface="Franklin Gothic Book" panose="020B0503020102020204"/>
                        </a:defRPr>
                      </a:lvl2pPr>
                      <a:lvl3pPr marL="914400" algn="l" defTabSz="914400" rtl="0" eaLnBrk="1" latinLnBrk="0" hangingPunct="1">
                        <a:defRPr sz="1800" kern="1200">
                          <a:solidFill>
                            <a:schemeClr val="tx1"/>
                          </a:solidFill>
                          <a:latin typeface="Franklin Gothic Book" panose="020B0503020102020204"/>
                        </a:defRPr>
                      </a:lvl3pPr>
                      <a:lvl4pPr marL="1371600" algn="l" defTabSz="914400" rtl="0" eaLnBrk="1" latinLnBrk="0" hangingPunct="1">
                        <a:defRPr sz="1800" kern="1200">
                          <a:solidFill>
                            <a:schemeClr val="tx1"/>
                          </a:solidFill>
                          <a:latin typeface="Franklin Gothic Book" panose="020B0503020102020204"/>
                        </a:defRPr>
                      </a:lvl4pPr>
                      <a:lvl5pPr marL="1828800" algn="l" defTabSz="914400" rtl="0" eaLnBrk="1" latinLnBrk="0" hangingPunct="1">
                        <a:defRPr sz="1800" kern="1200">
                          <a:solidFill>
                            <a:schemeClr val="tx1"/>
                          </a:solidFill>
                          <a:latin typeface="Franklin Gothic Book" panose="020B0503020102020204"/>
                        </a:defRPr>
                      </a:lvl5pPr>
                      <a:lvl6pPr marL="2286000" algn="l" defTabSz="914400" rtl="0" eaLnBrk="1" latinLnBrk="0" hangingPunct="1">
                        <a:defRPr sz="1800" kern="1200">
                          <a:solidFill>
                            <a:schemeClr val="tx1"/>
                          </a:solidFill>
                          <a:latin typeface="Franklin Gothic Book" panose="020B0503020102020204"/>
                        </a:defRPr>
                      </a:lvl6pPr>
                      <a:lvl7pPr marL="2743200" algn="l" defTabSz="914400" rtl="0" eaLnBrk="1" latinLnBrk="0" hangingPunct="1">
                        <a:defRPr sz="1800" kern="1200">
                          <a:solidFill>
                            <a:schemeClr val="tx1"/>
                          </a:solidFill>
                          <a:latin typeface="Franklin Gothic Book" panose="020B0503020102020204"/>
                        </a:defRPr>
                      </a:lvl7pPr>
                      <a:lvl8pPr marL="3200400" algn="l" defTabSz="914400" rtl="0" eaLnBrk="1" latinLnBrk="0" hangingPunct="1">
                        <a:defRPr sz="1800" kern="1200">
                          <a:solidFill>
                            <a:schemeClr val="tx1"/>
                          </a:solidFill>
                          <a:latin typeface="Franklin Gothic Book" panose="020B0503020102020204"/>
                        </a:defRPr>
                      </a:lvl8pPr>
                      <a:lvl9pPr marL="3657600" algn="l" defTabSz="914400" rtl="0" eaLnBrk="1" latinLnBrk="0" hangingPunct="1">
                        <a:defRPr sz="1800" kern="1200">
                          <a:solidFill>
                            <a:schemeClr val="tx1"/>
                          </a:solidFill>
                          <a:latin typeface="Franklin Gothic Book" panose="020B0503020102020204"/>
                        </a:defRPr>
                      </a:lvl9pPr>
                    </a:lstStyle>
                    <a:p>
                      <a:pPr marL="0" indent="0"/>
                      <a:r>
                        <a:rPr lang="en-US" sz="1100" b="1" u="none" strike="noStrike" kern="1200" baseline="0">
                          <a:solidFill>
                            <a:schemeClr val="tx1"/>
                          </a:solidFill>
                          <a:latin typeface="+mn-lt"/>
                        </a:rPr>
                        <a:t>Prior anticancer therapy</a:t>
                      </a:r>
                      <a:r>
                        <a:rPr lang="it-IT" sz="1100" b="1" u="none" strike="noStrike" kern="1200" baseline="0">
                          <a:solidFill>
                            <a:schemeClr val="tx1"/>
                          </a:solidFill>
                          <a:latin typeface="+mn-lt"/>
                        </a:rPr>
                        <a:t>, n (%)</a:t>
                      </a:r>
                    </a:p>
                    <a:p>
                      <a:pPr marL="119063" indent="0"/>
                      <a:r>
                        <a:rPr lang="it-IT" sz="1100" b="0" i="0" u="none" strike="noStrike" kern="1200" baseline="0">
                          <a:solidFill>
                            <a:schemeClr val="tx1"/>
                          </a:solidFill>
                          <a:latin typeface="+mn-lt"/>
                          <a:ea typeface="+mn-ea"/>
                          <a:cs typeface="+mn-cs"/>
                        </a:rPr>
                        <a:t>Anti–PD-1 or PD-L1</a:t>
                      </a:r>
                    </a:p>
                    <a:p>
                      <a:pPr marL="119063" indent="0"/>
                      <a:r>
                        <a:rPr lang="it-IT" sz="1100" b="0" i="0" u="none" strike="noStrike" kern="1200" baseline="0">
                          <a:solidFill>
                            <a:schemeClr val="tx1"/>
                          </a:solidFill>
                          <a:latin typeface="+mn-lt"/>
                          <a:ea typeface="+mn-ea"/>
                          <a:cs typeface="+mn-cs"/>
                        </a:rPr>
                        <a:t>Bev</a:t>
                      </a:r>
                    </a:p>
                    <a:p>
                      <a:pPr marL="119063" indent="0"/>
                      <a:r>
                        <a:rPr lang="it-IT" sz="1100" b="0" i="0" u="none" strike="noStrike" kern="1200" baseline="0">
                          <a:solidFill>
                            <a:schemeClr val="tx1"/>
                          </a:solidFill>
                          <a:latin typeface="+mn-lt"/>
                          <a:ea typeface="+mn-ea"/>
                          <a:cs typeface="+mn-cs"/>
                        </a:rPr>
                        <a:t>PARPi</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Franklin Gothic Book" panose="020B0503020102020204"/>
                        </a:defRPr>
                      </a:lvl1pPr>
                      <a:lvl2pPr marL="457200" algn="l" defTabSz="914400" rtl="0" eaLnBrk="1" latinLnBrk="0" hangingPunct="1">
                        <a:defRPr sz="1800" kern="1200">
                          <a:solidFill>
                            <a:schemeClr val="tx1"/>
                          </a:solidFill>
                          <a:latin typeface="Franklin Gothic Book" panose="020B0503020102020204"/>
                        </a:defRPr>
                      </a:lvl2pPr>
                      <a:lvl3pPr marL="914400" algn="l" defTabSz="914400" rtl="0" eaLnBrk="1" latinLnBrk="0" hangingPunct="1">
                        <a:defRPr sz="1800" kern="1200">
                          <a:solidFill>
                            <a:schemeClr val="tx1"/>
                          </a:solidFill>
                          <a:latin typeface="Franklin Gothic Book" panose="020B0503020102020204"/>
                        </a:defRPr>
                      </a:lvl3pPr>
                      <a:lvl4pPr marL="1371600" algn="l" defTabSz="914400" rtl="0" eaLnBrk="1" latinLnBrk="0" hangingPunct="1">
                        <a:defRPr sz="1800" kern="1200">
                          <a:solidFill>
                            <a:schemeClr val="tx1"/>
                          </a:solidFill>
                          <a:latin typeface="Franklin Gothic Book" panose="020B0503020102020204"/>
                        </a:defRPr>
                      </a:lvl4pPr>
                      <a:lvl5pPr marL="1828800" algn="l" defTabSz="914400" rtl="0" eaLnBrk="1" latinLnBrk="0" hangingPunct="1">
                        <a:defRPr sz="1800" kern="1200">
                          <a:solidFill>
                            <a:schemeClr val="tx1"/>
                          </a:solidFill>
                          <a:latin typeface="Franklin Gothic Book" panose="020B0503020102020204"/>
                        </a:defRPr>
                      </a:lvl5pPr>
                      <a:lvl6pPr marL="2286000" algn="l" defTabSz="914400" rtl="0" eaLnBrk="1" latinLnBrk="0" hangingPunct="1">
                        <a:defRPr sz="1800" kern="1200">
                          <a:solidFill>
                            <a:schemeClr val="tx1"/>
                          </a:solidFill>
                          <a:latin typeface="Franklin Gothic Book" panose="020B0503020102020204"/>
                        </a:defRPr>
                      </a:lvl6pPr>
                      <a:lvl7pPr marL="2743200" algn="l" defTabSz="914400" rtl="0" eaLnBrk="1" latinLnBrk="0" hangingPunct="1">
                        <a:defRPr sz="1800" kern="1200">
                          <a:solidFill>
                            <a:schemeClr val="tx1"/>
                          </a:solidFill>
                          <a:latin typeface="Franklin Gothic Book" panose="020B0503020102020204"/>
                        </a:defRPr>
                      </a:lvl7pPr>
                      <a:lvl8pPr marL="3200400" algn="l" defTabSz="914400" rtl="0" eaLnBrk="1" latinLnBrk="0" hangingPunct="1">
                        <a:defRPr sz="1800" kern="1200">
                          <a:solidFill>
                            <a:schemeClr val="tx1"/>
                          </a:solidFill>
                          <a:latin typeface="Franklin Gothic Book" panose="020B0503020102020204"/>
                        </a:defRPr>
                      </a:lvl8pPr>
                      <a:lvl9pPr marL="3657600" algn="l" defTabSz="914400" rtl="0" eaLnBrk="1" latinLnBrk="0" hangingPunct="1">
                        <a:defRPr sz="1800" kern="1200">
                          <a:solidFill>
                            <a:schemeClr val="tx1"/>
                          </a:solidFill>
                          <a:latin typeface="Franklin Gothic Book" panose="020B0503020102020204"/>
                        </a:defRPr>
                      </a:lvl9pPr>
                    </a:lstStyle>
                    <a:p>
                      <a:pPr algn="ctr"/>
                      <a:endParaRPr lang="it-IT" sz="1100" b="0" i="0" u="none" strike="noStrike" kern="1200" baseline="0">
                        <a:solidFill>
                          <a:schemeClr val="tx1"/>
                        </a:solidFill>
                        <a:latin typeface="+mn-lt"/>
                        <a:ea typeface="+mn-ea"/>
                        <a:cs typeface="+mn-cs"/>
                      </a:endParaRPr>
                    </a:p>
                    <a:p>
                      <a:pPr algn="ctr"/>
                      <a:r>
                        <a:rPr lang="it-IT" sz="1100" b="0" i="0" u="none" strike="noStrike" kern="1200" baseline="0">
                          <a:solidFill>
                            <a:schemeClr val="tx1"/>
                          </a:solidFill>
                          <a:latin typeface="+mn-lt"/>
                          <a:ea typeface="+mn-ea"/>
                          <a:cs typeface="+mn-cs"/>
                        </a:rPr>
                        <a:t>7 (2)</a:t>
                      </a:r>
                    </a:p>
                    <a:p>
                      <a:pPr algn="ctr"/>
                      <a:r>
                        <a:rPr lang="it-IT" sz="1100" b="0" i="0" u="none" strike="noStrike" kern="1200" baseline="0">
                          <a:solidFill>
                            <a:schemeClr val="tx1"/>
                          </a:solidFill>
                          <a:latin typeface="+mn-lt"/>
                          <a:ea typeface="+mn-ea"/>
                          <a:cs typeface="+mn-cs"/>
                        </a:rPr>
                        <a:t>149 (46)</a:t>
                      </a:r>
                    </a:p>
                    <a:p>
                      <a:pPr algn="ctr"/>
                      <a:r>
                        <a:rPr lang="it-IT" sz="1100" b="0" i="0" u="none" strike="noStrike" kern="1200" baseline="0">
                          <a:solidFill>
                            <a:schemeClr val="tx1"/>
                          </a:solidFill>
                          <a:latin typeface="+mn-lt"/>
                          <a:ea typeface="+mn-ea"/>
                          <a:cs typeface="+mn-cs"/>
                        </a:rPr>
                        <a:t>112 (35)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it-IT" sz="1100" b="0" i="0" u="none" strike="noStrike" kern="1200" baseline="0">
                        <a:solidFill>
                          <a:schemeClr val="tx1"/>
                        </a:solidFill>
                        <a:latin typeface="+mn-lt"/>
                        <a:ea typeface="+mn-ea"/>
                        <a:cs typeface="+mn-cs"/>
                      </a:endParaRPr>
                    </a:p>
                    <a:p>
                      <a:pPr algn="ctr"/>
                      <a:r>
                        <a:rPr lang="it-IT" sz="1100" b="0" i="0" u="none" strike="noStrike" kern="1200" baseline="0">
                          <a:solidFill>
                            <a:schemeClr val="tx1"/>
                          </a:solidFill>
                          <a:latin typeface="+mn-lt"/>
                          <a:ea typeface="+mn-ea"/>
                          <a:cs typeface="+mn-cs"/>
                        </a:rPr>
                        <a:t>7 (2)</a:t>
                      </a:r>
                    </a:p>
                    <a:p>
                      <a:pPr algn="ctr"/>
                      <a:r>
                        <a:rPr lang="it-IT" sz="1100" b="0" i="0" u="none" strike="noStrike" kern="1200" baseline="0">
                          <a:solidFill>
                            <a:schemeClr val="tx1"/>
                          </a:solidFill>
                          <a:latin typeface="+mn-lt"/>
                          <a:ea typeface="+mn-ea"/>
                          <a:cs typeface="+mn-cs"/>
                        </a:rPr>
                        <a:t>146 (46)</a:t>
                      </a:r>
                    </a:p>
                    <a:p>
                      <a:pPr algn="ctr"/>
                      <a:r>
                        <a:rPr lang="it-IT" sz="1100" b="0" i="0" u="none" strike="noStrike" kern="1200" baseline="0">
                          <a:solidFill>
                            <a:schemeClr val="tx1"/>
                          </a:solidFill>
                          <a:latin typeface="+mn-lt"/>
                          <a:ea typeface="+mn-ea"/>
                          <a:cs typeface="+mn-cs"/>
                        </a:rPr>
                        <a:t>123 (38)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46809088"/>
                  </a:ext>
                </a:extLst>
              </a:tr>
              <a:tr h="252655">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100" b="1">
                          <a:solidFill>
                            <a:schemeClr val="tx1"/>
                          </a:solidFill>
                          <a:latin typeface="+mn-lt"/>
                        </a:rPr>
                        <a:t>ECOG PS 1, n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ase">
                        <a:buNone/>
                      </a:pPr>
                      <a:r>
                        <a:rPr lang="en-US" sz="1100">
                          <a:solidFill>
                            <a:schemeClr val="tx1"/>
                          </a:solidFill>
                          <a:effectLst/>
                          <a:latin typeface="+mn-lt"/>
                        </a:rPr>
                        <a:t>142 (44)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ase">
                        <a:buNone/>
                      </a:pPr>
                      <a:r>
                        <a:rPr lang="en-US" sz="1100">
                          <a:solidFill>
                            <a:schemeClr val="tx1"/>
                          </a:solidFill>
                          <a:effectLst/>
                          <a:latin typeface="+mn-lt"/>
                        </a:rPr>
                        <a:t>144 (45)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809764825"/>
                  </a:ext>
                </a:extLst>
              </a:tr>
              <a:tr h="864000">
                <a:tc>
                  <a:txBody>
                    <a:bodyPr/>
                    <a:lstStyle/>
                    <a:p>
                      <a:pPr marL="0" indent="0"/>
                      <a:r>
                        <a:rPr lang="en-US" sz="1100" b="1" u="none" strike="noStrike" kern="1200" baseline="0">
                          <a:solidFill>
                            <a:schemeClr val="tx1"/>
                          </a:solidFill>
                          <a:latin typeface="+mn-lt"/>
                          <a:ea typeface="+mn-ea"/>
                          <a:cs typeface="+mn-cs"/>
                        </a:rPr>
                        <a:t>Platinum-free interval</a:t>
                      </a:r>
                      <a:r>
                        <a:rPr lang="it-IT" sz="1100" b="1" u="none" strike="noStrike" kern="1200" baseline="0">
                          <a:solidFill>
                            <a:schemeClr val="tx1"/>
                          </a:solidFill>
                          <a:latin typeface="+mn-lt"/>
                          <a:ea typeface="+mn-ea"/>
                          <a:cs typeface="+mn-cs"/>
                        </a:rPr>
                        <a:t>, n (%)</a:t>
                      </a:r>
                    </a:p>
                    <a:p>
                      <a:pPr marL="119063" indent="0"/>
                      <a:r>
                        <a:rPr lang="it-IT" sz="1100" b="0" i="0" u="none" strike="noStrike" kern="1200" baseline="0">
                          <a:solidFill>
                            <a:schemeClr val="tx1"/>
                          </a:solidFill>
                          <a:latin typeface="+mn-lt"/>
                          <a:ea typeface="+mn-ea"/>
                          <a:cs typeface="+mn-cs"/>
                        </a:rPr>
                        <a:t>&lt;3 months</a:t>
                      </a:r>
                    </a:p>
                    <a:p>
                      <a:pPr marL="119063" indent="0"/>
                      <a:r>
                        <a:rPr lang="it-IT" sz="1100" b="0" i="0" u="none" strike="noStrike" kern="1200" baseline="0">
                          <a:solidFill>
                            <a:schemeClr val="tx1"/>
                          </a:solidFill>
                          <a:latin typeface="+mn-lt"/>
                          <a:ea typeface="+mn-ea"/>
                          <a:cs typeface="+mn-cs"/>
                        </a:rPr>
                        <a:t>≥3 to ≤6 months</a:t>
                      </a:r>
                    </a:p>
                    <a:p>
                      <a:pPr marL="119063" indent="0"/>
                      <a:r>
                        <a:rPr lang="it-IT" sz="1100" b="0" i="0" u="none" strike="noStrike" kern="1200" baseline="0">
                          <a:solidFill>
                            <a:schemeClr val="tx1"/>
                          </a:solidFill>
                          <a:latin typeface="+mn-lt"/>
                          <a:ea typeface="+mn-ea"/>
                          <a:cs typeface="+mn-cs"/>
                        </a:rPr>
                        <a:t>&gt;6 months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ase">
                        <a:buNone/>
                      </a:pPr>
                      <a:endParaRPr lang="en-US" sz="1100">
                        <a:solidFill>
                          <a:schemeClr val="tx1"/>
                        </a:solidFill>
                        <a:effectLst/>
                        <a:latin typeface="+mn-lt"/>
                      </a:endParaRPr>
                    </a:p>
                    <a:p>
                      <a:pPr algn="ctr" fontAlgn="base">
                        <a:buNone/>
                      </a:pPr>
                      <a:r>
                        <a:rPr lang="en-US" sz="1100">
                          <a:solidFill>
                            <a:schemeClr val="tx1"/>
                          </a:solidFill>
                          <a:effectLst/>
                          <a:latin typeface="+mn-lt"/>
                        </a:rPr>
                        <a:t>137 (43)</a:t>
                      </a:r>
                    </a:p>
                    <a:p>
                      <a:pPr algn="ctr" fontAlgn="base">
                        <a:buNone/>
                      </a:pPr>
                      <a:r>
                        <a:rPr lang="en-US" sz="1100">
                          <a:solidFill>
                            <a:schemeClr val="tx1"/>
                          </a:solidFill>
                          <a:effectLst/>
                          <a:latin typeface="+mn-lt"/>
                        </a:rPr>
                        <a:t>183 (57)</a:t>
                      </a:r>
                    </a:p>
                    <a:p>
                      <a:pPr algn="ctr" fontAlgn="base">
                        <a:buNone/>
                      </a:pPr>
                      <a:r>
                        <a:rPr lang="en-US" sz="1100">
                          <a:solidFill>
                            <a:schemeClr val="tx1"/>
                          </a:solidFill>
                          <a:effectLst/>
                          <a:latin typeface="+mn-lt"/>
                        </a:rPr>
                        <a:t>2 (1)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ase">
                        <a:buNone/>
                      </a:pPr>
                      <a:endParaRPr lang="en-US" sz="1100" dirty="0">
                        <a:solidFill>
                          <a:schemeClr val="tx1"/>
                        </a:solidFill>
                        <a:effectLst/>
                        <a:latin typeface="+mn-lt"/>
                      </a:endParaRPr>
                    </a:p>
                    <a:p>
                      <a:pPr algn="ctr" fontAlgn="base">
                        <a:buNone/>
                      </a:pPr>
                      <a:r>
                        <a:rPr lang="en-US" sz="1100" dirty="0">
                          <a:solidFill>
                            <a:schemeClr val="tx1"/>
                          </a:solidFill>
                          <a:effectLst/>
                          <a:latin typeface="+mn-lt"/>
                        </a:rPr>
                        <a:t>162 (51)</a:t>
                      </a:r>
                      <a:br>
                        <a:rPr lang="en-US" sz="1100" dirty="0">
                          <a:solidFill>
                            <a:schemeClr val="tx1"/>
                          </a:solidFill>
                          <a:effectLst/>
                          <a:latin typeface="+mn-lt"/>
                        </a:rPr>
                      </a:br>
                      <a:r>
                        <a:rPr lang="en-US" sz="1100" dirty="0">
                          <a:solidFill>
                            <a:schemeClr val="tx1"/>
                          </a:solidFill>
                          <a:effectLst/>
                          <a:latin typeface="+mn-lt"/>
                        </a:rPr>
                        <a:t>154 (48)</a:t>
                      </a:r>
                    </a:p>
                    <a:p>
                      <a:pPr algn="ctr" fontAlgn="base">
                        <a:buNone/>
                      </a:pPr>
                      <a:r>
                        <a:rPr lang="en-US" sz="1100" dirty="0">
                          <a:solidFill>
                            <a:schemeClr val="tx1"/>
                          </a:solidFill>
                          <a:effectLst/>
                          <a:latin typeface="+mn-lt"/>
                        </a:rPr>
                        <a:t>4 (1)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3184494"/>
                  </a:ext>
                </a:extLst>
              </a:tr>
            </a:tbl>
          </a:graphicData>
        </a:graphic>
      </p:graphicFrame>
      <p:sp>
        <p:nvSpPr>
          <p:cNvPr id="24" name="Oval 23">
            <a:extLst>
              <a:ext uri="{FF2B5EF4-FFF2-40B4-BE49-F238E27FC236}">
                <a16:creationId xmlns:a16="http://schemas.microsoft.com/office/drawing/2014/main" id="{5FA3F938-399A-3F17-4404-9F2F20B545C2}"/>
              </a:ext>
            </a:extLst>
          </p:cNvPr>
          <p:cNvSpPr/>
          <p:nvPr/>
        </p:nvSpPr>
        <p:spPr>
          <a:xfrm>
            <a:off x="531628" y="4081605"/>
            <a:ext cx="643093" cy="622931"/>
          </a:xfrm>
          <a:prstGeom prst="ellipse">
            <a:avLst/>
          </a:prstGeom>
          <a:solidFill>
            <a:schemeClr val="accent5"/>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Aptos" panose="02110004020202020204"/>
                <a:ea typeface="+mn-ea"/>
                <a:cs typeface="+mn-cs"/>
              </a:rPr>
              <a:t>R 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Aptos" panose="02110004020202020204"/>
                <a:ea typeface="+mn-ea"/>
                <a:cs typeface="+mn-cs"/>
              </a:rPr>
              <a:t>N=643</a:t>
            </a:r>
            <a:endParaRPr kumimoji="0" lang="en-US" sz="1000" b="0" i="0" u="none" strike="noStrike" kern="0" cap="none" spc="0" normalizeH="0" baseline="0" noProof="0">
              <a:ln>
                <a:noFill/>
              </a:ln>
              <a:solidFill>
                <a:srgbClr val="FFFFFF"/>
              </a:solidFill>
              <a:effectLst/>
              <a:uLnTx/>
              <a:uFillTx/>
              <a:latin typeface="Aptos" panose="02110004020202020204"/>
              <a:ea typeface="+mn-ea"/>
              <a:cs typeface="+mn-cs"/>
            </a:endParaRPr>
          </a:p>
        </p:txBody>
      </p:sp>
      <p:sp>
        <p:nvSpPr>
          <p:cNvPr id="25" name="TextBox 24">
            <a:extLst>
              <a:ext uri="{FF2B5EF4-FFF2-40B4-BE49-F238E27FC236}">
                <a16:creationId xmlns:a16="http://schemas.microsoft.com/office/drawing/2014/main" id="{A1D98F76-208E-3542-3B5B-C156334FE500}"/>
              </a:ext>
            </a:extLst>
          </p:cNvPr>
          <p:cNvSpPr txBox="1"/>
          <p:nvPr/>
        </p:nvSpPr>
        <p:spPr>
          <a:xfrm>
            <a:off x="699493" y="1493517"/>
            <a:ext cx="5180311" cy="1722761"/>
          </a:xfrm>
          <a:prstGeom prst="roundRect">
            <a:avLst>
              <a:gd name="adj" fmla="val 0"/>
            </a:avLst>
          </a:prstGeom>
          <a:solidFill>
            <a:srgbClr val="0191B6">
              <a:alpha val="10000"/>
            </a:srgbClr>
          </a:solidFill>
          <a:ln w="12700" cap="flat" cmpd="sng" algn="ctr">
            <a:noFill/>
            <a:prstDash val="solid"/>
            <a:miter lim="800000"/>
          </a:ln>
          <a:effectLst/>
        </p:spPr>
        <p:txBody>
          <a:bodyPr wrap="square" lIns="144000" tIns="108000" bIns="36000" rtlCol="0" anchor="t" anchorCtr="0">
            <a:spAutoFit/>
          </a:bodyPr>
          <a:lstStyle/>
          <a:p>
            <a:pPr marL="0" marR="0" lvl="0" indent="0" algn="l" defTabSz="914400" rtl="0" eaLnBrk="1" fontAlgn="auto" latinLnBrk="0" hangingPunct="1">
              <a:lnSpc>
                <a:spcPct val="100000"/>
              </a:lnSpc>
              <a:spcBef>
                <a:spcPts val="400"/>
              </a:spcBef>
              <a:spcAft>
                <a:spcPts val="300"/>
              </a:spcAft>
              <a:buClr>
                <a:srgbClr val="636569"/>
              </a:buClr>
              <a:buSzTx/>
              <a:buFontTx/>
              <a:buNone/>
              <a:tabLst/>
              <a:defRPr/>
            </a:pPr>
            <a:r>
              <a:rPr kumimoji="0" lang="en-US" sz="1600" b="1" i="0" u="none" strike="noStrike" kern="0" cap="none" spc="0" normalizeH="0" baseline="0" noProof="0" dirty="0">
                <a:ln>
                  <a:noFill/>
                </a:ln>
                <a:solidFill>
                  <a:srgbClr val="4EA72E"/>
                </a:solidFill>
                <a:effectLst/>
                <a:uLnTx/>
                <a:uFillTx/>
                <a:latin typeface="Franklin Gothic Book" panose="020B0503020102020204"/>
                <a:ea typeface="+mn-ea"/>
                <a:cs typeface="+mn-cs"/>
              </a:rPr>
              <a:t>Key Eligibility Criteria</a:t>
            </a:r>
          </a:p>
          <a:p>
            <a:pPr marL="171450" marR="0" lvl="0" indent="-171450" algn="l" defTabSz="914400" rtl="0" eaLnBrk="1" fontAlgn="auto" latinLnBrk="0" hangingPunct="1">
              <a:lnSpc>
                <a:spcPct val="100000"/>
              </a:lnSpc>
              <a:spcBef>
                <a:spcPts val="0"/>
              </a:spcBef>
              <a:spcAft>
                <a:spcPts val="0"/>
              </a:spcAft>
              <a:buClr>
                <a:srgbClr val="E97132"/>
              </a:buClr>
              <a:buSzTx/>
              <a:buFont typeface="Wingdings" panose="05000000000000000000" pitchFamily="2" charset="2"/>
              <a:buChar char="§"/>
              <a:tabLst/>
              <a:defRPr/>
            </a:pPr>
            <a:r>
              <a:rPr kumimoji="0" lang="en-US" sz="1200" b="0" i="0" u="none" strike="noStrike" kern="0" cap="none" spc="0" normalizeH="0" baseline="0" noProof="0" dirty="0">
                <a:ln>
                  <a:noFill/>
                </a:ln>
                <a:solidFill>
                  <a:srgbClr val="404040"/>
                </a:solidFill>
                <a:effectLst/>
                <a:uLnTx/>
                <a:uFillTx/>
                <a:latin typeface="Aptos" panose="02110004020202020204"/>
                <a:ea typeface="+mn-ea"/>
                <a:cs typeface="+mn-cs"/>
              </a:rPr>
              <a:t>Histologically confirmed epithelial ovarian, fallopian tube, or primary peritoneal carcinoma</a:t>
            </a:r>
          </a:p>
          <a:p>
            <a:pPr marL="171450" marR="0" lvl="0" indent="-171450" algn="l" defTabSz="914400" rtl="0" eaLnBrk="1" fontAlgn="auto" latinLnBrk="0" hangingPunct="1">
              <a:lnSpc>
                <a:spcPct val="100000"/>
              </a:lnSpc>
              <a:spcBef>
                <a:spcPts val="0"/>
              </a:spcBef>
              <a:spcAft>
                <a:spcPts val="0"/>
              </a:spcAft>
              <a:buClr>
                <a:srgbClr val="E97132"/>
              </a:buClr>
              <a:buSzTx/>
              <a:buFont typeface="Wingdings" panose="05000000000000000000" pitchFamily="2" charset="2"/>
              <a:buChar char="§"/>
              <a:tabLst/>
              <a:defRPr/>
            </a:pPr>
            <a:r>
              <a:rPr kumimoji="0" lang="en-US" sz="1200" b="0" i="0" u="none" strike="noStrike" kern="0" cap="none" spc="0" normalizeH="0" baseline="0" noProof="0" dirty="0">
                <a:ln>
                  <a:noFill/>
                </a:ln>
                <a:solidFill>
                  <a:srgbClr val="404040"/>
                </a:solidFill>
                <a:effectLst/>
                <a:uLnTx/>
                <a:uFillTx/>
                <a:latin typeface="Aptos" panose="02110004020202020204"/>
                <a:ea typeface="+mn-ea"/>
                <a:cs typeface="+mn-cs"/>
              </a:rPr>
              <a:t>1 or 2 prior lines of therapy; at least 1 platinum-based Chemo</a:t>
            </a:r>
          </a:p>
          <a:p>
            <a:pPr marL="171450" marR="0" lvl="0" indent="-171450" algn="l" defTabSz="914400" rtl="0" eaLnBrk="1" fontAlgn="auto" latinLnBrk="0" hangingPunct="1">
              <a:lnSpc>
                <a:spcPct val="100000"/>
              </a:lnSpc>
              <a:spcBef>
                <a:spcPts val="0"/>
              </a:spcBef>
              <a:spcAft>
                <a:spcPts val="0"/>
              </a:spcAft>
              <a:buClr>
                <a:srgbClr val="E97132"/>
              </a:buClr>
              <a:buSzTx/>
              <a:buFont typeface="Wingdings" panose="05000000000000000000" pitchFamily="2" charset="2"/>
              <a:buChar char="§"/>
              <a:tabLst/>
              <a:defRPr/>
            </a:pPr>
            <a:r>
              <a:rPr kumimoji="0" lang="en-US" sz="1200" b="0" i="0" u="none" strike="noStrike" kern="0" cap="none" spc="0" normalizeH="0" baseline="0" noProof="0" dirty="0">
                <a:ln>
                  <a:noFill/>
                </a:ln>
                <a:solidFill>
                  <a:srgbClr val="404040"/>
                </a:solidFill>
                <a:effectLst/>
                <a:uLnTx/>
                <a:uFillTx/>
                <a:latin typeface="Aptos" panose="02110004020202020204"/>
                <a:ea typeface="+mn-ea"/>
                <a:cs typeface="+mn-cs"/>
              </a:rPr>
              <a:t>Prior anti–PD-1 or anti–PD-L1, </a:t>
            </a:r>
            <a:r>
              <a:rPr kumimoji="0" lang="en-US" sz="1200" b="0" i="0" u="none" strike="noStrike" kern="0" cap="none" spc="0" normalizeH="0" baseline="0" noProof="0" dirty="0" err="1">
                <a:ln>
                  <a:noFill/>
                </a:ln>
                <a:solidFill>
                  <a:srgbClr val="404040"/>
                </a:solidFill>
                <a:effectLst/>
                <a:uLnTx/>
                <a:uFillTx/>
                <a:latin typeface="Aptos" panose="02110004020202020204"/>
                <a:ea typeface="+mn-ea"/>
                <a:cs typeface="+mn-cs"/>
              </a:rPr>
              <a:t>PARPi</a:t>
            </a:r>
            <a:r>
              <a:rPr kumimoji="0" lang="en-US" sz="1200" b="0" i="0" u="none" strike="noStrike" kern="0" cap="none" spc="0" normalizeH="0" baseline="0" noProof="0" dirty="0">
                <a:ln>
                  <a:noFill/>
                </a:ln>
                <a:solidFill>
                  <a:srgbClr val="404040"/>
                </a:solidFill>
                <a:effectLst/>
                <a:uLnTx/>
                <a:uFillTx/>
                <a:latin typeface="Aptos" panose="02110004020202020204"/>
                <a:ea typeface="+mn-ea"/>
                <a:cs typeface="+mn-cs"/>
              </a:rPr>
              <a:t> and Bev permitted</a:t>
            </a:r>
          </a:p>
          <a:p>
            <a:pPr marL="171450" marR="0" lvl="0" indent="-171450" algn="l" defTabSz="914400" rtl="0" eaLnBrk="1" fontAlgn="auto" latinLnBrk="0" hangingPunct="1">
              <a:lnSpc>
                <a:spcPct val="100000"/>
              </a:lnSpc>
              <a:spcBef>
                <a:spcPts val="0"/>
              </a:spcBef>
              <a:spcAft>
                <a:spcPts val="0"/>
              </a:spcAft>
              <a:buClr>
                <a:srgbClr val="E97132"/>
              </a:buClr>
              <a:buSzTx/>
              <a:buFont typeface="Wingdings" panose="05000000000000000000" pitchFamily="2" charset="2"/>
              <a:buChar char="§"/>
              <a:tabLst/>
              <a:defRPr/>
            </a:pPr>
            <a:r>
              <a:rPr kumimoji="0" lang="en-US" sz="1200" b="0" i="0" u="none" strike="noStrike" kern="0" cap="none" spc="0" normalizeH="0" baseline="0" noProof="0" dirty="0">
                <a:ln>
                  <a:noFill/>
                </a:ln>
                <a:solidFill>
                  <a:srgbClr val="404040"/>
                </a:solidFill>
                <a:effectLst/>
                <a:uLnTx/>
                <a:uFillTx/>
                <a:latin typeface="Aptos" panose="02110004020202020204"/>
                <a:ea typeface="+mn-ea"/>
                <a:cs typeface="+mn-cs"/>
              </a:rPr>
              <a:t>Radiographic progression within 6 months after the last dose of </a:t>
            </a:r>
            <a:br>
              <a:rPr kumimoji="0" lang="en-US" sz="1200" b="0" i="0" u="none" strike="noStrike" kern="0" cap="none" spc="0" normalizeH="0" baseline="0" noProof="0" dirty="0">
                <a:ln>
                  <a:noFill/>
                </a:ln>
                <a:solidFill>
                  <a:srgbClr val="404040"/>
                </a:solidFill>
                <a:effectLst/>
                <a:uLnTx/>
                <a:uFillTx/>
                <a:latin typeface="Aptos" panose="02110004020202020204"/>
                <a:ea typeface="+mn-ea"/>
                <a:cs typeface="+mn-cs"/>
              </a:rPr>
            </a:br>
            <a:r>
              <a:rPr kumimoji="0" lang="en-US" sz="1200" b="0" i="0" u="none" strike="noStrike" kern="0" cap="none" spc="0" normalizeH="0" baseline="0" noProof="0" dirty="0">
                <a:ln>
                  <a:noFill/>
                </a:ln>
                <a:solidFill>
                  <a:srgbClr val="404040"/>
                </a:solidFill>
                <a:effectLst/>
                <a:uLnTx/>
                <a:uFillTx/>
                <a:latin typeface="Aptos" panose="02110004020202020204"/>
                <a:ea typeface="+mn-ea"/>
                <a:cs typeface="+mn-cs"/>
              </a:rPr>
              <a:t>platinum-based Chemo</a:t>
            </a:r>
          </a:p>
          <a:p>
            <a:pPr marL="171450" marR="0" lvl="0" indent="-171450" algn="l" defTabSz="914400" rtl="0" eaLnBrk="1" fontAlgn="auto" latinLnBrk="0" hangingPunct="1">
              <a:lnSpc>
                <a:spcPct val="100000"/>
              </a:lnSpc>
              <a:spcBef>
                <a:spcPts val="0"/>
              </a:spcBef>
              <a:spcAft>
                <a:spcPts val="0"/>
              </a:spcAft>
              <a:buClr>
                <a:srgbClr val="E97132"/>
              </a:buClr>
              <a:buSzTx/>
              <a:buFont typeface="Wingdings" panose="05000000000000000000" pitchFamily="2" charset="2"/>
              <a:buChar char="§"/>
              <a:tabLst/>
              <a:defRPr/>
            </a:pPr>
            <a:r>
              <a:rPr kumimoji="0" lang="en-US" sz="1200" b="0" i="0" u="none" strike="noStrike" kern="0" cap="none" spc="0" normalizeH="0" baseline="0" noProof="0" dirty="0">
                <a:ln>
                  <a:noFill/>
                </a:ln>
                <a:solidFill>
                  <a:srgbClr val="404040"/>
                </a:solidFill>
                <a:effectLst/>
                <a:uLnTx/>
                <a:uFillTx/>
                <a:latin typeface="Aptos" panose="02110004020202020204"/>
                <a:ea typeface="+mn-ea"/>
                <a:cs typeface="+mn-cs"/>
              </a:rPr>
              <a:t>ECOG PS 0 or 1</a:t>
            </a:r>
          </a:p>
        </p:txBody>
      </p:sp>
    </p:spTree>
    <p:extLst>
      <p:ext uri="{BB962C8B-B14F-4D97-AF65-F5344CB8AC3E}">
        <p14:creationId xmlns:p14="http://schemas.microsoft.com/office/powerpoint/2010/main" val="7282666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02E41F-BB92-460A-5509-30A987E4176B}"/>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7FC67C1B-FD06-8A62-71E9-4DB2630FB98A}"/>
              </a:ext>
            </a:extLst>
          </p:cNvPr>
          <p:cNvSpPr>
            <a:spLocks noGrp="1"/>
          </p:cNvSpPr>
          <p:nvPr>
            <p:ph type="title"/>
          </p:nvPr>
        </p:nvSpPr>
        <p:spPr/>
        <p:txBody>
          <a:bodyPr>
            <a:noAutofit/>
          </a:bodyPr>
          <a:lstStyle/>
          <a:p>
            <a:r>
              <a:rPr lang="en-US" sz="3000" b="1" dirty="0"/>
              <a:t>PFS in CPS ≥1 and ITT Populations at Final Analysis</a:t>
            </a:r>
          </a:p>
        </p:txBody>
      </p:sp>
      <p:sp>
        <p:nvSpPr>
          <p:cNvPr id="5" name="Footer Placeholder 3">
            <a:extLst>
              <a:ext uri="{FF2B5EF4-FFF2-40B4-BE49-F238E27FC236}">
                <a16:creationId xmlns:a16="http://schemas.microsoft.com/office/drawing/2014/main" id="{3DEDEF30-4F0C-EB65-93F2-CDF11A91CA24}"/>
              </a:ext>
            </a:extLst>
          </p:cNvPr>
          <p:cNvSpPr txBox="1">
            <a:spLocks/>
          </p:cNvSpPr>
          <p:nvPr/>
        </p:nvSpPr>
        <p:spPr>
          <a:xfrm>
            <a:off x="-31708" y="6034402"/>
            <a:ext cx="12192001" cy="844487"/>
          </a:xfrm>
          <a:prstGeom prst="rect">
            <a:avLst/>
          </a:prstGeom>
        </p:spPr>
        <p:txBody>
          <a:bodyPr vert="horz" lIns="137160" tIns="0" rIns="137160" bIns="91440" rtlCol="0" anchor="b" anchorCtr="0"/>
          <a:lstStyle>
            <a:defPPr>
              <a:defRPr lang="en-US"/>
            </a:defPPr>
            <a:lvl1pPr marL="0" algn="l" defTabSz="457250" rtl="0" eaLnBrk="1" latinLnBrk="0" hangingPunct="1">
              <a:defRPr sz="1000" kern="1200">
                <a:solidFill>
                  <a:srgbClr val="000000"/>
                </a:solidFill>
                <a:latin typeface="Arial" panose="020B0604020202020204" pitchFamily="34" charset="0"/>
                <a:ea typeface="+mn-ea"/>
                <a:cs typeface="Arial" panose="020B0604020202020204" pitchFamily="34" charset="0"/>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a:lstStyle>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Monk SGO 2026</a:t>
            </a:r>
          </a:p>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Response assessed per RECIST v1.1 by investigator review. </a:t>
            </a:r>
            <a:r>
              <a:rPr kumimoji="0" lang="en-US" sz="10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Hazard ratio (CI) analyzed based on a Cox regression model with treatment as a covariate stratified by the randomization stratification factors. </a:t>
            </a:r>
          </a:p>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cutoff date: September 5, 2025. </a:t>
            </a:r>
          </a:p>
        </p:txBody>
      </p:sp>
      <p:graphicFrame>
        <p:nvGraphicFramePr>
          <p:cNvPr id="8" name="Table 7">
            <a:extLst>
              <a:ext uri="{FF2B5EF4-FFF2-40B4-BE49-F238E27FC236}">
                <a16:creationId xmlns:a16="http://schemas.microsoft.com/office/drawing/2014/main" id="{353FDEE7-DA64-E7F6-31FD-63A0E707A635}"/>
              </a:ext>
            </a:extLst>
          </p:cNvPr>
          <p:cNvGraphicFramePr>
            <a:graphicFrameLocks noGrp="1" noChangeAspect="1"/>
          </p:cNvGraphicFramePr>
          <p:nvPr/>
        </p:nvGraphicFramePr>
        <p:xfrm>
          <a:off x="848234" y="1374507"/>
          <a:ext cx="5013622" cy="914400"/>
        </p:xfrm>
        <a:graphic>
          <a:graphicData uri="http://schemas.openxmlformats.org/drawingml/2006/table">
            <a:tbl>
              <a:tblPr firstRow="1" bandRow="1"/>
              <a:tblGrid>
                <a:gridCol w="1392107">
                  <a:extLst>
                    <a:ext uri="{9D8B030D-6E8A-4147-A177-3AD203B41FA5}">
                      <a16:colId xmlns:a16="http://schemas.microsoft.com/office/drawing/2014/main" val="20000"/>
                    </a:ext>
                  </a:extLst>
                </a:gridCol>
                <a:gridCol w="932340">
                  <a:extLst>
                    <a:ext uri="{9D8B030D-6E8A-4147-A177-3AD203B41FA5}">
                      <a16:colId xmlns:a16="http://schemas.microsoft.com/office/drawing/2014/main" val="20001"/>
                    </a:ext>
                  </a:extLst>
                </a:gridCol>
                <a:gridCol w="1444859">
                  <a:extLst>
                    <a:ext uri="{9D8B030D-6E8A-4147-A177-3AD203B41FA5}">
                      <a16:colId xmlns:a16="http://schemas.microsoft.com/office/drawing/2014/main" val="2263025175"/>
                    </a:ext>
                  </a:extLst>
                </a:gridCol>
                <a:gridCol w="1244316">
                  <a:extLst>
                    <a:ext uri="{9D8B030D-6E8A-4147-A177-3AD203B41FA5}">
                      <a16:colId xmlns:a16="http://schemas.microsoft.com/office/drawing/2014/main" val="3371142220"/>
                    </a:ext>
                  </a:extLst>
                </a:gridCol>
              </a:tblGrid>
              <a:tr h="426720">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solidFill>
                          <a:latin typeface="Arial" panose="020B0604020202020204" pitchFamily="34" charset="0"/>
                          <a:cs typeface="Arial" panose="020B0604020202020204" pitchFamily="34" charset="0"/>
                        </a:rPr>
                        <a:t>CPS ≥1 Population</a:t>
                      </a:r>
                      <a:endParaRPr lang="en-US" sz="1200" b="1" baseline="30000" dirty="0">
                        <a:solidFill>
                          <a:schemeClr val="tx1"/>
                        </a:solidFill>
                        <a:latin typeface="Arial" panose="020B0604020202020204" pitchFamily="34" charset="0"/>
                        <a:cs typeface="Arial" panose="020B0604020202020204" pitchFamily="34" charset="0"/>
                      </a:endParaRP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ct val="100000"/>
                        </a:lnSpc>
                      </a:pPr>
                      <a:r>
                        <a:rPr lang="en-US" sz="1200" b="1" i="0" dirty="0">
                          <a:solidFill>
                            <a:schemeClr val="tx1"/>
                          </a:solidFill>
                          <a:latin typeface="Arial" panose="020B0604020202020204" pitchFamily="34" charset="0"/>
                          <a:cs typeface="Arial" panose="020B0604020202020204" pitchFamily="34" charset="0"/>
                        </a:rPr>
                        <a:t>Events</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p>
                      <a:pPr algn="ctr">
                        <a:lnSpc>
                          <a:spcPct val="100000"/>
                        </a:lnSpc>
                      </a:pPr>
                      <a:r>
                        <a:rPr lang="en-US" sz="1200" b="1" i="0" dirty="0">
                          <a:solidFill>
                            <a:schemeClr val="tx1"/>
                          </a:solidFill>
                          <a:latin typeface="Arial" panose="020B0604020202020204" pitchFamily="34" charset="0"/>
                          <a:cs typeface="Arial" panose="020B0604020202020204" pitchFamily="34" charset="0"/>
                        </a:rPr>
                        <a:t>Median, mo </a:t>
                      </a:r>
                      <a:br>
                        <a:rPr lang="en-US" sz="1200" b="1" i="0" dirty="0">
                          <a:solidFill>
                            <a:schemeClr val="tx1"/>
                          </a:solidFill>
                          <a:latin typeface="Arial" panose="020B0604020202020204" pitchFamily="34" charset="0"/>
                          <a:cs typeface="Arial" panose="020B0604020202020204" pitchFamily="34" charset="0"/>
                        </a:rPr>
                      </a:br>
                      <a:r>
                        <a:rPr lang="en-US" sz="1200" b="1" i="0" dirty="0">
                          <a:solidFill>
                            <a:schemeClr val="tx1"/>
                          </a:solidFill>
                          <a:latin typeface="Arial" panose="020B0604020202020204" pitchFamily="34" charset="0"/>
                          <a:cs typeface="Arial" panose="020B0604020202020204" pitchFamily="34" charset="0"/>
                        </a:rPr>
                        <a:t>(95% CI)</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p>
                      <a:pPr algn="ctr">
                        <a:lnSpc>
                          <a:spcPct val="100000"/>
                        </a:lnSpc>
                      </a:pPr>
                      <a:r>
                        <a:rPr lang="en-US" sz="1200" b="1" i="0" dirty="0">
                          <a:solidFill>
                            <a:schemeClr val="tx1"/>
                          </a:solidFill>
                          <a:latin typeface="Arial" panose="020B0604020202020204" pitchFamily="34" charset="0"/>
                          <a:cs typeface="Arial" panose="020B0604020202020204" pitchFamily="34" charset="0"/>
                        </a:rPr>
                        <a:t>HR</a:t>
                      </a:r>
                      <a:r>
                        <a:rPr lang="en-US" sz="1200" b="1" i="0" baseline="30000" dirty="0">
                          <a:solidFill>
                            <a:schemeClr val="tx1"/>
                          </a:solidFill>
                          <a:latin typeface="Arial" panose="020B0604020202020204" pitchFamily="34" charset="0"/>
                          <a:cs typeface="Arial" panose="020B0604020202020204" pitchFamily="34" charset="0"/>
                        </a:rPr>
                        <a:t>a</a:t>
                      </a:r>
                      <a:br>
                        <a:rPr lang="en-US" sz="1200" b="1" i="0" dirty="0">
                          <a:solidFill>
                            <a:schemeClr val="tx1"/>
                          </a:solidFill>
                          <a:latin typeface="Arial" panose="020B0604020202020204" pitchFamily="34" charset="0"/>
                          <a:cs typeface="Arial" panose="020B0604020202020204" pitchFamily="34" charset="0"/>
                        </a:rPr>
                      </a:br>
                      <a:r>
                        <a:rPr lang="en-US" sz="1200" b="1" i="0" dirty="0">
                          <a:solidFill>
                            <a:schemeClr val="tx1"/>
                          </a:solidFill>
                          <a:latin typeface="Arial" panose="020B0604020202020204" pitchFamily="34" charset="0"/>
                          <a:cs typeface="Arial" panose="020B0604020202020204" pitchFamily="34" charset="0"/>
                        </a:rPr>
                        <a:t>(95% CI)</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extLst>
                  <a:ext uri="{0D108BD9-81ED-4DB2-BD59-A6C34878D82A}">
                    <a16:rowId xmlns:a16="http://schemas.microsoft.com/office/drawing/2014/main" val="10000"/>
                  </a:ext>
                </a:extLst>
              </a:tr>
              <a:tr h="24384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a:lnSpc>
                          <a:spcPct val="100000"/>
                        </a:lnSpc>
                      </a:pPr>
                      <a:r>
                        <a:rPr lang="en-US" sz="1200" b="1" dirty="0">
                          <a:solidFill>
                            <a:srgbClr val="00857C"/>
                          </a:solidFill>
                          <a:latin typeface="Arial" panose="020B0604020202020204" pitchFamily="34" charset="0"/>
                          <a:cs typeface="Arial" panose="020B0604020202020204" pitchFamily="34" charset="0"/>
                        </a:rPr>
                        <a:t>Pembro Arm</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lnSpc>
                          <a:spcPct val="100000"/>
                        </a:lnSpc>
                      </a:pPr>
                      <a:r>
                        <a:rPr lang="en-US" sz="1200" b="1" dirty="0">
                          <a:solidFill>
                            <a:srgbClr val="00857C"/>
                          </a:solidFill>
                          <a:latin typeface="Arial" panose="020B0604020202020204" pitchFamily="34" charset="0"/>
                          <a:cs typeface="Arial" panose="020B0604020202020204" pitchFamily="34" charset="0"/>
                        </a:rPr>
                        <a:t>84.6%</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200" b="1" dirty="0">
                          <a:solidFill>
                            <a:srgbClr val="00857C"/>
                          </a:solidFill>
                          <a:latin typeface="Arial" panose="020B0604020202020204" pitchFamily="34" charset="0"/>
                          <a:cs typeface="Arial" panose="020B0604020202020204" pitchFamily="34" charset="0"/>
                        </a:rPr>
                        <a:t>8.3 (7.0–9.5)</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2">
                  <a:txBody>
                    <a:bodyPr/>
                    <a:lstStyle/>
                    <a:p>
                      <a:pPr algn="ctr">
                        <a:lnSpc>
                          <a:spcPct val="100000"/>
                        </a:lnSpc>
                      </a:pPr>
                      <a:r>
                        <a:rPr lang="en-US" sz="1200" b="1" dirty="0">
                          <a:solidFill>
                            <a:srgbClr val="00857C"/>
                          </a:solidFill>
                          <a:latin typeface="Arial" panose="020B0604020202020204" pitchFamily="34" charset="0"/>
                          <a:cs typeface="Arial" panose="020B0604020202020204" pitchFamily="34" charset="0"/>
                        </a:rPr>
                        <a:t>0.76 </a:t>
                      </a:r>
                      <a:br>
                        <a:rPr lang="en-US" sz="1200" b="1" dirty="0">
                          <a:solidFill>
                            <a:srgbClr val="00857C"/>
                          </a:solidFill>
                          <a:latin typeface="Arial" panose="020B0604020202020204" pitchFamily="34" charset="0"/>
                          <a:cs typeface="Arial" panose="020B0604020202020204" pitchFamily="34" charset="0"/>
                        </a:rPr>
                      </a:br>
                      <a:r>
                        <a:rPr lang="en-US" sz="1200" b="1" dirty="0">
                          <a:solidFill>
                            <a:srgbClr val="00857C"/>
                          </a:solidFill>
                          <a:latin typeface="Arial" panose="020B0604020202020204" pitchFamily="34" charset="0"/>
                          <a:cs typeface="Arial" panose="020B0604020202020204" pitchFamily="34" charset="0"/>
                        </a:rPr>
                        <a:t>(0.62–0.93)</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243840">
                <a:tc>
                  <a:txBody>
                    <a:bodyPr/>
                    <a:lstStyle/>
                    <a:p>
                      <a:pPr algn="l">
                        <a:lnSpc>
                          <a:spcPct val="100000"/>
                        </a:lnSpc>
                      </a:pPr>
                      <a:r>
                        <a:rPr lang="en-US" sz="1200" b="1" dirty="0">
                          <a:solidFill>
                            <a:srgbClr val="610F0F"/>
                          </a:solidFill>
                          <a:latin typeface="Arial" panose="020B0604020202020204" pitchFamily="34" charset="0"/>
                          <a:cs typeface="Arial" panose="020B0604020202020204" pitchFamily="34" charset="0"/>
                        </a:rPr>
                        <a:t>Placebo Arm</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200" b="1" dirty="0">
                          <a:solidFill>
                            <a:srgbClr val="610F0F"/>
                          </a:solidFill>
                          <a:latin typeface="Arial" panose="020B0604020202020204" pitchFamily="34" charset="0"/>
                          <a:cs typeface="Arial" panose="020B0604020202020204" pitchFamily="34" charset="0"/>
                        </a:rPr>
                        <a:t>88.8%</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200" b="1" dirty="0">
                          <a:solidFill>
                            <a:srgbClr val="610F0F"/>
                          </a:solidFill>
                          <a:latin typeface="Arial" panose="020B0604020202020204" pitchFamily="34" charset="0"/>
                          <a:cs typeface="Arial" panose="020B0604020202020204" pitchFamily="34" charset="0"/>
                        </a:rPr>
                        <a:t>7.2 (6.2–8.1)</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algn="ctr">
                        <a:lnSpc>
                          <a:spcPct val="100000"/>
                        </a:lnSpc>
                      </a:pPr>
                      <a:endParaRPr lang="en-US" sz="2400" b="1" dirty="0">
                        <a:solidFill>
                          <a:srgbClr val="610F0F"/>
                        </a:solidFill>
                        <a:latin typeface="Arial" panose="020B0604020202020204" pitchFamily="34" charset="0"/>
                        <a:cs typeface="Arial" panose="020B0604020202020204" pitchFamily="34" charset="0"/>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graphicFrame>
        <p:nvGraphicFramePr>
          <p:cNvPr id="9" name="Table 8">
            <a:extLst>
              <a:ext uri="{FF2B5EF4-FFF2-40B4-BE49-F238E27FC236}">
                <a16:creationId xmlns:a16="http://schemas.microsoft.com/office/drawing/2014/main" id="{83F5EFFD-1FBE-84EC-4D9E-AE28F53D7DCF}"/>
              </a:ext>
            </a:extLst>
          </p:cNvPr>
          <p:cNvGraphicFramePr>
            <a:graphicFrameLocks noGrp="1" noChangeAspect="1"/>
          </p:cNvGraphicFramePr>
          <p:nvPr/>
        </p:nvGraphicFramePr>
        <p:xfrm>
          <a:off x="6330147" y="1366732"/>
          <a:ext cx="5234131" cy="914400"/>
        </p:xfrm>
        <a:graphic>
          <a:graphicData uri="http://schemas.openxmlformats.org/drawingml/2006/table">
            <a:tbl>
              <a:tblPr firstRow="1" bandRow="1"/>
              <a:tblGrid>
                <a:gridCol w="1457386">
                  <a:extLst>
                    <a:ext uri="{9D8B030D-6E8A-4147-A177-3AD203B41FA5}">
                      <a16:colId xmlns:a16="http://schemas.microsoft.com/office/drawing/2014/main" val="20000"/>
                    </a:ext>
                  </a:extLst>
                </a:gridCol>
                <a:gridCol w="801913">
                  <a:extLst>
                    <a:ext uri="{9D8B030D-6E8A-4147-A177-3AD203B41FA5}">
                      <a16:colId xmlns:a16="http://schemas.microsoft.com/office/drawing/2014/main" val="20001"/>
                    </a:ext>
                  </a:extLst>
                </a:gridCol>
                <a:gridCol w="1782741">
                  <a:extLst>
                    <a:ext uri="{9D8B030D-6E8A-4147-A177-3AD203B41FA5}">
                      <a16:colId xmlns:a16="http://schemas.microsoft.com/office/drawing/2014/main" val="2263025175"/>
                    </a:ext>
                  </a:extLst>
                </a:gridCol>
                <a:gridCol w="1192091">
                  <a:extLst>
                    <a:ext uri="{9D8B030D-6E8A-4147-A177-3AD203B41FA5}">
                      <a16:colId xmlns:a16="http://schemas.microsoft.com/office/drawing/2014/main" val="3371142220"/>
                    </a:ext>
                  </a:extLst>
                </a:gridCol>
              </a:tblGrid>
              <a:tr h="426720">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solidFill>
                          <a:latin typeface="Arial" panose="020B0604020202020204" pitchFamily="34" charset="0"/>
                          <a:cs typeface="Arial" panose="020B0604020202020204" pitchFamily="34" charset="0"/>
                        </a:rPr>
                        <a:t>ITT</a:t>
                      </a:r>
                      <a:br>
                        <a:rPr lang="en-US" sz="1200" b="1" dirty="0">
                          <a:solidFill>
                            <a:schemeClr val="tx1"/>
                          </a:solidFill>
                          <a:latin typeface="Arial" panose="020B0604020202020204" pitchFamily="34" charset="0"/>
                          <a:cs typeface="Arial" panose="020B0604020202020204" pitchFamily="34" charset="0"/>
                        </a:rPr>
                      </a:br>
                      <a:r>
                        <a:rPr lang="en-US" sz="1200" b="1" dirty="0">
                          <a:solidFill>
                            <a:schemeClr val="tx1"/>
                          </a:solidFill>
                          <a:latin typeface="Arial" panose="020B0604020202020204" pitchFamily="34" charset="0"/>
                          <a:cs typeface="Arial" panose="020B0604020202020204" pitchFamily="34" charset="0"/>
                        </a:rPr>
                        <a:t>Population</a:t>
                      </a:r>
                      <a:endParaRPr lang="en-US" sz="1200" b="1" baseline="30000" dirty="0">
                        <a:solidFill>
                          <a:schemeClr val="tx1"/>
                        </a:solidFill>
                        <a:latin typeface="Arial" panose="020B0604020202020204" pitchFamily="34" charset="0"/>
                        <a:cs typeface="Arial" panose="020B0604020202020204" pitchFamily="34" charset="0"/>
                      </a:endParaRP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ct val="100000"/>
                        </a:lnSpc>
                      </a:pPr>
                      <a:r>
                        <a:rPr lang="en-US" sz="1200" b="1" i="0" dirty="0">
                          <a:solidFill>
                            <a:schemeClr val="tx1"/>
                          </a:solidFill>
                          <a:latin typeface="Arial" panose="020B0604020202020204" pitchFamily="34" charset="0"/>
                          <a:cs typeface="Arial" panose="020B0604020202020204" pitchFamily="34" charset="0"/>
                        </a:rPr>
                        <a:t>Events</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p>
                      <a:pPr algn="ctr">
                        <a:lnSpc>
                          <a:spcPct val="100000"/>
                        </a:lnSpc>
                      </a:pPr>
                      <a:r>
                        <a:rPr lang="en-US" sz="1200" b="1" i="0" dirty="0">
                          <a:solidFill>
                            <a:schemeClr val="tx1"/>
                          </a:solidFill>
                          <a:latin typeface="Arial" panose="020B0604020202020204" pitchFamily="34" charset="0"/>
                          <a:cs typeface="Arial" panose="020B0604020202020204" pitchFamily="34" charset="0"/>
                        </a:rPr>
                        <a:t>Median, mo </a:t>
                      </a:r>
                      <a:br>
                        <a:rPr lang="en-US" sz="1200" b="1" i="0" dirty="0">
                          <a:solidFill>
                            <a:schemeClr val="tx1"/>
                          </a:solidFill>
                          <a:latin typeface="Arial" panose="020B0604020202020204" pitchFamily="34" charset="0"/>
                          <a:cs typeface="Arial" panose="020B0604020202020204" pitchFamily="34" charset="0"/>
                        </a:rPr>
                      </a:br>
                      <a:r>
                        <a:rPr lang="en-US" sz="1200" b="1" i="0" dirty="0">
                          <a:solidFill>
                            <a:schemeClr val="tx1"/>
                          </a:solidFill>
                          <a:latin typeface="Arial" panose="020B0604020202020204" pitchFamily="34" charset="0"/>
                          <a:cs typeface="Arial" panose="020B0604020202020204" pitchFamily="34" charset="0"/>
                        </a:rPr>
                        <a:t>(95% CI)</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p>
                      <a:pPr algn="ctr">
                        <a:lnSpc>
                          <a:spcPct val="100000"/>
                        </a:lnSpc>
                      </a:pPr>
                      <a:r>
                        <a:rPr lang="en-US" sz="1200" b="1" i="0" dirty="0">
                          <a:solidFill>
                            <a:schemeClr val="tx1"/>
                          </a:solidFill>
                          <a:latin typeface="Arial" panose="020B0604020202020204" pitchFamily="34" charset="0"/>
                          <a:cs typeface="Arial" panose="020B0604020202020204" pitchFamily="34" charset="0"/>
                        </a:rPr>
                        <a:t>HR</a:t>
                      </a:r>
                      <a:r>
                        <a:rPr lang="en-US" sz="1200" b="1" i="0" baseline="30000" dirty="0">
                          <a:solidFill>
                            <a:schemeClr val="tx1"/>
                          </a:solidFill>
                          <a:latin typeface="Arial" panose="020B0604020202020204" pitchFamily="34" charset="0"/>
                          <a:cs typeface="Arial" panose="020B0604020202020204" pitchFamily="34" charset="0"/>
                        </a:rPr>
                        <a:t>a</a:t>
                      </a:r>
                      <a:br>
                        <a:rPr lang="en-US" sz="1200" b="1" i="0" dirty="0">
                          <a:solidFill>
                            <a:schemeClr val="tx1"/>
                          </a:solidFill>
                          <a:latin typeface="Arial" panose="020B0604020202020204" pitchFamily="34" charset="0"/>
                          <a:cs typeface="Arial" panose="020B0604020202020204" pitchFamily="34" charset="0"/>
                        </a:rPr>
                      </a:br>
                      <a:r>
                        <a:rPr lang="en-US" sz="1200" b="1" i="0" dirty="0">
                          <a:solidFill>
                            <a:schemeClr val="tx1"/>
                          </a:solidFill>
                          <a:latin typeface="Arial" panose="020B0604020202020204" pitchFamily="34" charset="0"/>
                          <a:cs typeface="Arial" panose="020B0604020202020204" pitchFamily="34" charset="0"/>
                        </a:rPr>
                        <a:t>(95% CI)</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extLst>
                  <a:ext uri="{0D108BD9-81ED-4DB2-BD59-A6C34878D82A}">
                    <a16:rowId xmlns:a16="http://schemas.microsoft.com/office/drawing/2014/main" val="10000"/>
                  </a:ext>
                </a:extLst>
              </a:tr>
              <a:tr h="24384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a:lnSpc>
                          <a:spcPct val="100000"/>
                        </a:lnSpc>
                      </a:pPr>
                      <a:r>
                        <a:rPr lang="en-US" sz="1200" b="1" dirty="0">
                          <a:solidFill>
                            <a:srgbClr val="00857C"/>
                          </a:solidFill>
                          <a:latin typeface="Arial" panose="020B0604020202020204" pitchFamily="34" charset="0"/>
                          <a:cs typeface="Arial" panose="020B0604020202020204" pitchFamily="34" charset="0"/>
                        </a:rPr>
                        <a:t>Pembro Arm</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lnSpc>
                          <a:spcPct val="100000"/>
                        </a:lnSpc>
                      </a:pPr>
                      <a:r>
                        <a:rPr lang="en-US" sz="1200" b="1" dirty="0">
                          <a:solidFill>
                            <a:srgbClr val="00857C"/>
                          </a:solidFill>
                          <a:latin typeface="Arial" panose="020B0604020202020204" pitchFamily="34" charset="0"/>
                          <a:cs typeface="Arial" panose="020B0604020202020204" pitchFamily="34" charset="0"/>
                        </a:rPr>
                        <a:t>85.7%</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200" b="1" dirty="0">
                          <a:solidFill>
                            <a:srgbClr val="00857C"/>
                          </a:solidFill>
                          <a:latin typeface="Arial" panose="020B0604020202020204" pitchFamily="34" charset="0"/>
                          <a:cs typeface="Arial" panose="020B0604020202020204" pitchFamily="34" charset="0"/>
                        </a:rPr>
                        <a:t>8.3 (7.2–8.6)</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2">
                  <a:txBody>
                    <a:bodyPr/>
                    <a:lstStyle/>
                    <a:p>
                      <a:pPr algn="ctr">
                        <a:lnSpc>
                          <a:spcPct val="100000"/>
                        </a:lnSpc>
                      </a:pPr>
                      <a:r>
                        <a:rPr lang="en-US" sz="1200" b="1" dirty="0">
                          <a:solidFill>
                            <a:srgbClr val="00857C"/>
                          </a:solidFill>
                          <a:latin typeface="Arial" panose="020B0604020202020204" pitchFamily="34" charset="0"/>
                          <a:cs typeface="Arial" panose="020B0604020202020204" pitchFamily="34" charset="0"/>
                        </a:rPr>
                        <a:t>0.73 </a:t>
                      </a:r>
                      <a:br>
                        <a:rPr lang="en-US" sz="1200" b="1" dirty="0">
                          <a:solidFill>
                            <a:srgbClr val="00857C"/>
                          </a:solidFill>
                          <a:latin typeface="Arial" panose="020B0604020202020204" pitchFamily="34" charset="0"/>
                          <a:cs typeface="Arial" panose="020B0604020202020204" pitchFamily="34" charset="0"/>
                        </a:rPr>
                      </a:br>
                      <a:r>
                        <a:rPr lang="en-US" sz="1200" b="1" dirty="0">
                          <a:solidFill>
                            <a:srgbClr val="00857C"/>
                          </a:solidFill>
                          <a:latin typeface="Arial" panose="020B0604020202020204" pitchFamily="34" charset="0"/>
                          <a:cs typeface="Arial" panose="020B0604020202020204" pitchFamily="34" charset="0"/>
                        </a:rPr>
                        <a:t>(0.62–0.87)</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243840">
                <a:tc>
                  <a:txBody>
                    <a:bodyPr/>
                    <a:lstStyle/>
                    <a:p>
                      <a:pPr algn="l">
                        <a:lnSpc>
                          <a:spcPct val="100000"/>
                        </a:lnSpc>
                      </a:pPr>
                      <a:r>
                        <a:rPr lang="en-US" sz="1200" b="1" dirty="0">
                          <a:solidFill>
                            <a:srgbClr val="610F0F"/>
                          </a:solidFill>
                          <a:latin typeface="Arial" panose="020B0604020202020204" pitchFamily="34" charset="0"/>
                          <a:cs typeface="Arial" panose="020B0604020202020204" pitchFamily="34" charset="0"/>
                        </a:rPr>
                        <a:t>Placebo Arm</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200" b="1" dirty="0">
                          <a:solidFill>
                            <a:srgbClr val="610F0F"/>
                          </a:solidFill>
                          <a:latin typeface="Arial" panose="020B0604020202020204" pitchFamily="34" charset="0"/>
                          <a:cs typeface="Arial" panose="020B0604020202020204" pitchFamily="34" charset="0"/>
                        </a:rPr>
                        <a:t>89.1%</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200" b="1" dirty="0">
                          <a:solidFill>
                            <a:srgbClr val="610F0F"/>
                          </a:solidFill>
                          <a:latin typeface="Arial" panose="020B0604020202020204" pitchFamily="34" charset="0"/>
                          <a:cs typeface="Arial" panose="020B0604020202020204" pitchFamily="34" charset="0"/>
                        </a:rPr>
                        <a:t>6.4 (6.2–8.1)</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algn="ctr">
                        <a:lnSpc>
                          <a:spcPct val="100000"/>
                        </a:lnSpc>
                      </a:pPr>
                      <a:endParaRPr lang="en-US" sz="2400" b="1" dirty="0">
                        <a:solidFill>
                          <a:srgbClr val="610F0F"/>
                        </a:solidFill>
                        <a:latin typeface="Arial" panose="020B0604020202020204" pitchFamily="34" charset="0"/>
                        <a:cs typeface="Arial" panose="020B0604020202020204" pitchFamily="34" charset="0"/>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sp>
        <p:nvSpPr>
          <p:cNvPr id="125" name="Rectangle 126">
            <a:extLst>
              <a:ext uri="{FF2B5EF4-FFF2-40B4-BE49-F238E27FC236}">
                <a16:creationId xmlns:a16="http://schemas.microsoft.com/office/drawing/2014/main" id="{8874B2F3-45D1-94F7-A1D0-F8E6424EB4AD}"/>
              </a:ext>
            </a:extLst>
          </p:cNvPr>
          <p:cNvSpPr>
            <a:spLocks noChangeArrowheads="1"/>
          </p:cNvSpPr>
          <p:nvPr/>
        </p:nvSpPr>
        <p:spPr bwMode="auto">
          <a:xfrm rot="16200000">
            <a:off x="4911938" y="3472440"/>
            <a:ext cx="2509831" cy="205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Progression-Free Survival, %</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26" name="Rectangle 125">
            <a:extLst>
              <a:ext uri="{FF2B5EF4-FFF2-40B4-BE49-F238E27FC236}">
                <a16:creationId xmlns:a16="http://schemas.microsoft.com/office/drawing/2014/main" id="{CEC6AD95-855A-6557-F45E-662918865A14}"/>
              </a:ext>
            </a:extLst>
          </p:cNvPr>
          <p:cNvSpPr>
            <a:spLocks noChangeArrowheads="1"/>
          </p:cNvSpPr>
          <p:nvPr/>
        </p:nvSpPr>
        <p:spPr bwMode="auto">
          <a:xfrm>
            <a:off x="8289595" y="5048558"/>
            <a:ext cx="1660784" cy="205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Time, months</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pSp>
        <p:nvGrpSpPr>
          <p:cNvPr id="127" name="Group 126">
            <a:extLst>
              <a:ext uri="{FF2B5EF4-FFF2-40B4-BE49-F238E27FC236}">
                <a16:creationId xmlns:a16="http://schemas.microsoft.com/office/drawing/2014/main" id="{30D8B7FD-FA97-7F6B-D6C9-0DE30EAB6D43}"/>
              </a:ext>
            </a:extLst>
          </p:cNvPr>
          <p:cNvGrpSpPr/>
          <p:nvPr/>
        </p:nvGrpSpPr>
        <p:grpSpPr>
          <a:xfrm>
            <a:off x="6328440" y="5068220"/>
            <a:ext cx="4999375" cy="591226"/>
            <a:chOff x="13533365" y="10515600"/>
            <a:chExt cx="8900406" cy="1293563"/>
          </a:xfrm>
        </p:grpSpPr>
        <p:sp>
          <p:nvSpPr>
            <p:cNvPr id="128" name="Rectangle 129">
              <a:extLst>
                <a:ext uri="{FF2B5EF4-FFF2-40B4-BE49-F238E27FC236}">
                  <a16:creationId xmlns:a16="http://schemas.microsoft.com/office/drawing/2014/main" id="{0F30FA1B-FD7C-B4AB-A8AA-A774DD146A51}"/>
                </a:ext>
              </a:extLst>
            </p:cNvPr>
            <p:cNvSpPr>
              <a:spLocks noChangeArrowheads="1"/>
            </p:cNvSpPr>
            <p:nvPr/>
          </p:nvSpPr>
          <p:spPr bwMode="auto">
            <a:xfrm>
              <a:off x="15026150" y="10894395"/>
              <a:ext cx="505129"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213</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29" name="Rectangle 130">
              <a:extLst>
                <a:ext uri="{FF2B5EF4-FFF2-40B4-BE49-F238E27FC236}">
                  <a16:creationId xmlns:a16="http://schemas.microsoft.com/office/drawing/2014/main" id="{BA43BEF1-3B91-2603-B7FE-972B57AF7CB8}"/>
                </a:ext>
              </a:extLst>
            </p:cNvPr>
            <p:cNvSpPr>
              <a:spLocks noChangeArrowheads="1"/>
            </p:cNvSpPr>
            <p:nvPr/>
          </p:nvSpPr>
          <p:spPr bwMode="auto">
            <a:xfrm>
              <a:off x="16106199" y="10894395"/>
              <a:ext cx="336753"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99</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30" name="Rectangle 131">
              <a:extLst>
                <a:ext uri="{FF2B5EF4-FFF2-40B4-BE49-F238E27FC236}">
                  <a16:creationId xmlns:a16="http://schemas.microsoft.com/office/drawing/2014/main" id="{4AEDA912-4CFC-034A-8089-8D2E9C0D7058}"/>
                </a:ext>
              </a:extLst>
            </p:cNvPr>
            <p:cNvSpPr>
              <a:spLocks noChangeArrowheads="1"/>
            </p:cNvSpPr>
            <p:nvPr/>
          </p:nvSpPr>
          <p:spPr bwMode="auto">
            <a:xfrm>
              <a:off x="17129020" y="10894395"/>
              <a:ext cx="336753"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49</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31" name="Rectangle 132">
              <a:extLst>
                <a:ext uri="{FF2B5EF4-FFF2-40B4-BE49-F238E27FC236}">
                  <a16:creationId xmlns:a16="http://schemas.microsoft.com/office/drawing/2014/main" id="{E9D42379-529E-966B-09E4-5AB94A658F56}"/>
                </a:ext>
              </a:extLst>
            </p:cNvPr>
            <p:cNvSpPr>
              <a:spLocks noChangeArrowheads="1"/>
            </p:cNvSpPr>
            <p:nvPr/>
          </p:nvSpPr>
          <p:spPr bwMode="auto">
            <a:xfrm>
              <a:off x="18142607" y="10894395"/>
              <a:ext cx="336753"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32</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32" name="Rectangle 133">
              <a:extLst>
                <a:ext uri="{FF2B5EF4-FFF2-40B4-BE49-F238E27FC236}">
                  <a16:creationId xmlns:a16="http://schemas.microsoft.com/office/drawing/2014/main" id="{ADE8A757-DA63-8277-4027-B6C90E7787DA}"/>
                </a:ext>
              </a:extLst>
            </p:cNvPr>
            <p:cNvSpPr>
              <a:spLocks noChangeArrowheads="1"/>
            </p:cNvSpPr>
            <p:nvPr/>
          </p:nvSpPr>
          <p:spPr bwMode="auto">
            <a:xfrm>
              <a:off x="14016242" y="11360372"/>
              <a:ext cx="505129"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321</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33" name="Rectangle 134">
              <a:extLst>
                <a:ext uri="{FF2B5EF4-FFF2-40B4-BE49-F238E27FC236}">
                  <a16:creationId xmlns:a16="http://schemas.microsoft.com/office/drawing/2014/main" id="{960B9716-E909-CC82-B487-75C7F8F7EAD5}"/>
                </a:ext>
              </a:extLst>
            </p:cNvPr>
            <p:cNvSpPr>
              <a:spLocks noChangeArrowheads="1"/>
            </p:cNvSpPr>
            <p:nvPr/>
          </p:nvSpPr>
          <p:spPr bwMode="auto">
            <a:xfrm>
              <a:off x="15026150" y="11360372"/>
              <a:ext cx="505129"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184</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34" name="Rectangle 135">
              <a:extLst>
                <a:ext uri="{FF2B5EF4-FFF2-40B4-BE49-F238E27FC236}">
                  <a16:creationId xmlns:a16="http://schemas.microsoft.com/office/drawing/2014/main" id="{F76A4965-BEC7-F13B-06AD-E671C551AFD3}"/>
                </a:ext>
              </a:extLst>
            </p:cNvPr>
            <p:cNvSpPr>
              <a:spLocks noChangeArrowheads="1"/>
            </p:cNvSpPr>
            <p:nvPr/>
          </p:nvSpPr>
          <p:spPr bwMode="auto">
            <a:xfrm>
              <a:off x="16106199" y="11360372"/>
              <a:ext cx="336753"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64</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35" name="Rectangle 136">
              <a:extLst>
                <a:ext uri="{FF2B5EF4-FFF2-40B4-BE49-F238E27FC236}">
                  <a16:creationId xmlns:a16="http://schemas.microsoft.com/office/drawing/2014/main" id="{9421EF25-8B74-2B68-C5A7-7ABE80EF88A0}"/>
                </a:ext>
              </a:extLst>
            </p:cNvPr>
            <p:cNvSpPr>
              <a:spLocks noChangeArrowheads="1"/>
            </p:cNvSpPr>
            <p:nvPr/>
          </p:nvSpPr>
          <p:spPr bwMode="auto">
            <a:xfrm>
              <a:off x="17129020" y="11360372"/>
              <a:ext cx="336753"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25</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36" name="Rectangle 137">
              <a:extLst>
                <a:ext uri="{FF2B5EF4-FFF2-40B4-BE49-F238E27FC236}">
                  <a16:creationId xmlns:a16="http://schemas.microsoft.com/office/drawing/2014/main" id="{6EC9F751-BCF2-8097-958C-54D4CB96C74F}"/>
                </a:ext>
              </a:extLst>
            </p:cNvPr>
            <p:cNvSpPr>
              <a:spLocks noChangeArrowheads="1"/>
            </p:cNvSpPr>
            <p:nvPr/>
          </p:nvSpPr>
          <p:spPr bwMode="auto">
            <a:xfrm>
              <a:off x="18142607" y="11360372"/>
              <a:ext cx="336753"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17</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37" name="Rectangle 138">
              <a:extLst>
                <a:ext uri="{FF2B5EF4-FFF2-40B4-BE49-F238E27FC236}">
                  <a16:creationId xmlns:a16="http://schemas.microsoft.com/office/drawing/2014/main" id="{8D26E71D-AB35-85D1-3EB4-D3A64438589B}"/>
                </a:ext>
              </a:extLst>
            </p:cNvPr>
            <p:cNvSpPr>
              <a:spLocks noChangeArrowheads="1"/>
            </p:cNvSpPr>
            <p:nvPr/>
          </p:nvSpPr>
          <p:spPr bwMode="auto">
            <a:xfrm>
              <a:off x="21198593" y="10894395"/>
              <a:ext cx="168378"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1</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38" name="Rectangle 139">
              <a:extLst>
                <a:ext uri="{FF2B5EF4-FFF2-40B4-BE49-F238E27FC236}">
                  <a16:creationId xmlns:a16="http://schemas.microsoft.com/office/drawing/2014/main" id="{4A86037E-FCCB-693B-B0BB-8F4DC8018174}"/>
                </a:ext>
              </a:extLst>
            </p:cNvPr>
            <p:cNvSpPr>
              <a:spLocks noChangeArrowheads="1"/>
            </p:cNvSpPr>
            <p:nvPr/>
          </p:nvSpPr>
          <p:spPr bwMode="auto">
            <a:xfrm>
              <a:off x="21198593" y="11360372"/>
              <a:ext cx="168378"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0</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39" name="Rectangle 140">
              <a:extLst>
                <a:ext uri="{FF2B5EF4-FFF2-40B4-BE49-F238E27FC236}">
                  <a16:creationId xmlns:a16="http://schemas.microsoft.com/office/drawing/2014/main" id="{75320BF6-21E4-34A7-05F8-CC876D0F246C}"/>
                </a:ext>
              </a:extLst>
            </p:cNvPr>
            <p:cNvSpPr>
              <a:spLocks noChangeArrowheads="1"/>
            </p:cNvSpPr>
            <p:nvPr/>
          </p:nvSpPr>
          <p:spPr bwMode="auto">
            <a:xfrm>
              <a:off x="22265393" y="10894395"/>
              <a:ext cx="168378"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0</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40" name="Rectangle 141">
              <a:extLst>
                <a:ext uri="{FF2B5EF4-FFF2-40B4-BE49-F238E27FC236}">
                  <a16:creationId xmlns:a16="http://schemas.microsoft.com/office/drawing/2014/main" id="{AFD2383E-6AE3-43E9-EF5A-889DE4BB0271}"/>
                </a:ext>
              </a:extLst>
            </p:cNvPr>
            <p:cNvSpPr>
              <a:spLocks noChangeArrowheads="1"/>
            </p:cNvSpPr>
            <p:nvPr/>
          </p:nvSpPr>
          <p:spPr bwMode="auto">
            <a:xfrm>
              <a:off x="22265392" y="11360372"/>
              <a:ext cx="168378"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0</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41" name="Rectangle 127">
              <a:extLst>
                <a:ext uri="{FF2B5EF4-FFF2-40B4-BE49-F238E27FC236}">
                  <a16:creationId xmlns:a16="http://schemas.microsoft.com/office/drawing/2014/main" id="{D560237A-5A02-E3A6-3BE2-B5A70FB41AF5}"/>
                </a:ext>
              </a:extLst>
            </p:cNvPr>
            <p:cNvSpPr>
              <a:spLocks noChangeArrowheads="1"/>
            </p:cNvSpPr>
            <p:nvPr/>
          </p:nvSpPr>
          <p:spPr bwMode="auto">
            <a:xfrm>
              <a:off x="13533365" y="10515600"/>
              <a:ext cx="1475432"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No. at risk</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42" name="Rectangle 128">
              <a:extLst>
                <a:ext uri="{FF2B5EF4-FFF2-40B4-BE49-F238E27FC236}">
                  <a16:creationId xmlns:a16="http://schemas.microsoft.com/office/drawing/2014/main" id="{6AB4E2F9-CC1D-E9CB-70DF-7B7B631F7253}"/>
                </a:ext>
              </a:extLst>
            </p:cNvPr>
            <p:cNvSpPr>
              <a:spLocks noChangeArrowheads="1"/>
            </p:cNvSpPr>
            <p:nvPr/>
          </p:nvSpPr>
          <p:spPr bwMode="auto">
            <a:xfrm>
              <a:off x="14009908" y="10894395"/>
              <a:ext cx="505129"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322</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43" name="Rectangle 132">
              <a:extLst>
                <a:ext uri="{FF2B5EF4-FFF2-40B4-BE49-F238E27FC236}">
                  <a16:creationId xmlns:a16="http://schemas.microsoft.com/office/drawing/2014/main" id="{E1D9A950-49F8-9D1A-E80A-C28C5886C5DA}"/>
                </a:ext>
              </a:extLst>
            </p:cNvPr>
            <p:cNvSpPr>
              <a:spLocks noChangeArrowheads="1"/>
            </p:cNvSpPr>
            <p:nvPr/>
          </p:nvSpPr>
          <p:spPr bwMode="auto">
            <a:xfrm>
              <a:off x="19169682" y="10894395"/>
              <a:ext cx="336753"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14</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44" name="Rectangle 137">
              <a:extLst>
                <a:ext uri="{FF2B5EF4-FFF2-40B4-BE49-F238E27FC236}">
                  <a16:creationId xmlns:a16="http://schemas.microsoft.com/office/drawing/2014/main" id="{C1C80256-8B9B-52D9-5D76-293F1E02B7E7}"/>
                </a:ext>
              </a:extLst>
            </p:cNvPr>
            <p:cNvSpPr>
              <a:spLocks noChangeArrowheads="1"/>
            </p:cNvSpPr>
            <p:nvPr/>
          </p:nvSpPr>
          <p:spPr bwMode="auto">
            <a:xfrm>
              <a:off x="19253869" y="11360372"/>
              <a:ext cx="168378"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7</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45" name="Rectangle 132">
              <a:extLst>
                <a:ext uri="{FF2B5EF4-FFF2-40B4-BE49-F238E27FC236}">
                  <a16:creationId xmlns:a16="http://schemas.microsoft.com/office/drawing/2014/main" id="{28B0CCCD-C40B-4794-A9FD-729785D85F3A}"/>
                </a:ext>
              </a:extLst>
            </p:cNvPr>
            <p:cNvSpPr>
              <a:spLocks noChangeArrowheads="1"/>
            </p:cNvSpPr>
            <p:nvPr/>
          </p:nvSpPr>
          <p:spPr bwMode="auto">
            <a:xfrm>
              <a:off x="20188066" y="10894395"/>
              <a:ext cx="168378"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3</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46" name="Rectangle 137">
              <a:extLst>
                <a:ext uri="{FF2B5EF4-FFF2-40B4-BE49-F238E27FC236}">
                  <a16:creationId xmlns:a16="http://schemas.microsoft.com/office/drawing/2014/main" id="{F03F0474-47AC-9622-093F-6C9D5E5CDB71}"/>
                </a:ext>
              </a:extLst>
            </p:cNvPr>
            <p:cNvSpPr>
              <a:spLocks noChangeArrowheads="1"/>
            </p:cNvSpPr>
            <p:nvPr/>
          </p:nvSpPr>
          <p:spPr bwMode="auto">
            <a:xfrm>
              <a:off x="20188064" y="11360372"/>
              <a:ext cx="168378" cy="44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1</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grpSp>
      <p:grpSp>
        <p:nvGrpSpPr>
          <p:cNvPr id="147" name="Group 146">
            <a:extLst>
              <a:ext uri="{FF2B5EF4-FFF2-40B4-BE49-F238E27FC236}">
                <a16:creationId xmlns:a16="http://schemas.microsoft.com/office/drawing/2014/main" id="{2AC9054B-63C2-954B-46A4-9FD5035BF7CB}"/>
              </a:ext>
            </a:extLst>
          </p:cNvPr>
          <p:cNvGrpSpPr/>
          <p:nvPr/>
        </p:nvGrpSpPr>
        <p:grpSpPr>
          <a:xfrm>
            <a:off x="6096000" y="2103041"/>
            <a:ext cx="5969512" cy="3062496"/>
            <a:chOff x="13168313" y="3149541"/>
            <a:chExt cx="10755312" cy="7302500"/>
          </a:xfrm>
        </p:grpSpPr>
        <p:graphicFrame>
          <p:nvGraphicFramePr>
            <p:cNvPr id="148" name="Object 147">
              <a:extLst>
                <a:ext uri="{FF2B5EF4-FFF2-40B4-BE49-F238E27FC236}">
                  <a16:creationId xmlns:a16="http://schemas.microsoft.com/office/drawing/2014/main" id="{C801028C-EB79-040F-F858-AB494360B4C0}"/>
                </a:ext>
              </a:extLst>
            </p:cNvPr>
            <p:cNvGraphicFramePr>
              <a:graphicFrameLocks/>
            </p:cNvGraphicFramePr>
            <p:nvPr/>
          </p:nvGraphicFramePr>
          <p:xfrm>
            <a:off x="13168313" y="3149541"/>
            <a:ext cx="10755312" cy="7302500"/>
          </p:xfrm>
          <a:graphic>
            <a:graphicData uri="http://schemas.openxmlformats.org/presentationml/2006/ole">
              <mc:AlternateContent xmlns:mc="http://schemas.openxmlformats.org/markup-compatibility/2006">
                <mc:Choice xmlns:v="urn:schemas-microsoft-com:vml" Requires="v">
                  <p:oleObj name="Prism 10" r:id="rId3" imgW="4750550" imgH="3657724" progId="Prism10.Document">
                    <p:embed/>
                  </p:oleObj>
                </mc:Choice>
                <mc:Fallback>
                  <p:oleObj name="Prism 10" r:id="rId3" imgW="4750550" imgH="3657724" progId="Prism10.Document">
                    <p:embed/>
                    <p:pic>
                      <p:nvPicPr>
                        <p:cNvPr id="148" name="Object 147">
                          <a:extLst>
                            <a:ext uri="{FF2B5EF4-FFF2-40B4-BE49-F238E27FC236}">
                              <a16:creationId xmlns:a16="http://schemas.microsoft.com/office/drawing/2014/main" id="{C801028C-EB79-040F-F858-AB494360B4C0}"/>
                            </a:ext>
                          </a:extLst>
                        </p:cNvPr>
                        <p:cNvPicPr/>
                        <p:nvPr/>
                      </p:nvPicPr>
                      <p:blipFill>
                        <a:blip r:embed="rId4"/>
                        <a:stretch>
                          <a:fillRect/>
                        </a:stretch>
                      </p:blipFill>
                      <p:spPr>
                        <a:xfrm>
                          <a:off x="13168313" y="3149541"/>
                          <a:ext cx="10755312" cy="7302500"/>
                        </a:xfrm>
                        <a:prstGeom prst="rect">
                          <a:avLst/>
                        </a:prstGeom>
                      </p:spPr>
                    </p:pic>
                  </p:oleObj>
                </mc:Fallback>
              </mc:AlternateContent>
            </a:graphicData>
          </a:graphic>
        </p:graphicFrame>
        <p:grpSp>
          <p:nvGrpSpPr>
            <p:cNvPr id="149" name="Group 148">
              <a:extLst>
                <a:ext uri="{FF2B5EF4-FFF2-40B4-BE49-F238E27FC236}">
                  <a16:creationId xmlns:a16="http://schemas.microsoft.com/office/drawing/2014/main" id="{F2C43B54-04CA-0D17-B1D6-FEB50661DFF2}"/>
                </a:ext>
              </a:extLst>
            </p:cNvPr>
            <p:cNvGrpSpPr/>
            <p:nvPr/>
          </p:nvGrpSpPr>
          <p:grpSpPr>
            <a:xfrm>
              <a:off x="16295600" y="3914301"/>
              <a:ext cx="2392900" cy="5548130"/>
              <a:chOff x="16396676" y="3914301"/>
              <a:chExt cx="2298872" cy="5548130"/>
            </a:xfrm>
          </p:grpSpPr>
          <p:cxnSp>
            <p:nvCxnSpPr>
              <p:cNvPr id="150" name="Straight Connector 149">
                <a:extLst>
                  <a:ext uri="{FF2B5EF4-FFF2-40B4-BE49-F238E27FC236}">
                    <a16:creationId xmlns:a16="http://schemas.microsoft.com/office/drawing/2014/main" id="{D3857E40-980C-0BAE-C398-E67380DE6BA7}"/>
                  </a:ext>
                </a:extLst>
              </p:cNvPr>
              <p:cNvCxnSpPr/>
              <p:nvPr/>
            </p:nvCxnSpPr>
            <p:spPr>
              <a:xfrm flipV="1">
                <a:off x="16425048" y="3962400"/>
                <a:ext cx="0" cy="5491339"/>
              </a:xfrm>
              <a:prstGeom prst="line">
                <a:avLst/>
              </a:prstGeom>
              <a:ln w="38100" cap="flat" cmpd="sng" algn="ctr">
                <a:solidFill>
                  <a:schemeClr val="tx1"/>
                </a:solidFill>
                <a:prstDash val="dash"/>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a:extLst>
                  <a:ext uri="{FF2B5EF4-FFF2-40B4-BE49-F238E27FC236}">
                    <a16:creationId xmlns:a16="http://schemas.microsoft.com/office/drawing/2014/main" id="{0C3514F5-20B8-F73C-55B1-18BC73F467C0}"/>
                  </a:ext>
                </a:extLst>
              </p:cNvPr>
              <p:cNvCxnSpPr/>
              <p:nvPr/>
            </p:nvCxnSpPr>
            <p:spPr>
              <a:xfrm flipV="1">
                <a:off x="17415648" y="3971092"/>
                <a:ext cx="0" cy="5491339"/>
              </a:xfrm>
              <a:prstGeom prst="line">
                <a:avLst/>
              </a:prstGeom>
              <a:ln w="38100" cap="flat" cmpd="sng" algn="ctr">
                <a:solidFill>
                  <a:schemeClr val="tx1"/>
                </a:solidFill>
                <a:prstDash val="dash"/>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52" name="TextBox 151">
                <a:extLst>
                  <a:ext uri="{FF2B5EF4-FFF2-40B4-BE49-F238E27FC236}">
                    <a16:creationId xmlns:a16="http://schemas.microsoft.com/office/drawing/2014/main" id="{AC8A0BAF-BBC0-088A-0370-128FAC6B2D93}"/>
                  </a:ext>
                </a:extLst>
              </p:cNvPr>
              <p:cNvSpPr txBox="1"/>
              <p:nvPr/>
            </p:nvSpPr>
            <p:spPr>
              <a:xfrm>
                <a:off x="16396676" y="3914301"/>
                <a:ext cx="1274120" cy="1540714"/>
              </a:xfrm>
              <a:prstGeom prst="rect">
                <a:avLst/>
              </a:prstGeom>
              <a:noFill/>
            </p:spPr>
            <p:txBody>
              <a:bodyPr wrap="none" rtlCol="0">
                <a:spAutoFit/>
              </a:bodyPr>
              <a:lstStyle/>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12-mo </a:t>
                </a:r>
              </a:p>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33.7%</a:t>
                </a:r>
                <a:br>
                  <a:rPr kumimoji="0" lang="en-US" sz="1333" b="1" i="0" u="none" strike="noStrike" kern="1200" cap="none" spc="0" normalizeH="0" baseline="0" noProof="0" dirty="0">
                    <a:ln>
                      <a:noFill/>
                    </a:ln>
                    <a:solidFill>
                      <a:srgbClr val="00877C"/>
                    </a:solidFill>
                    <a:effectLst/>
                    <a:uLnTx/>
                    <a:uFillTx/>
                    <a:latin typeface="Arial" panose="020B0604020202020204" pitchFamily="34" charset="0"/>
                    <a:ea typeface="+mn-ea"/>
                    <a:cs typeface="Arial" panose="020B0604020202020204" pitchFamily="34" charset="0"/>
                  </a:rPr>
                </a:br>
                <a:r>
                  <a:rPr kumimoji="0" 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22.5%</a:t>
                </a:r>
              </a:p>
            </p:txBody>
          </p:sp>
          <p:sp>
            <p:nvSpPr>
              <p:cNvPr id="153" name="TextBox 152">
                <a:extLst>
                  <a:ext uri="{FF2B5EF4-FFF2-40B4-BE49-F238E27FC236}">
                    <a16:creationId xmlns:a16="http://schemas.microsoft.com/office/drawing/2014/main" id="{F3011A78-5420-78B6-C9F6-A4478977575D}"/>
                  </a:ext>
                </a:extLst>
              </p:cNvPr>
              <p:cNvSpPr txBox="1"/>
              <p:nvPr/>
            </p:nvSpPr>
            <p:spPr>
              <a:xfrm>
                <a:off x="17421428" y="3914301"/>
                <a:ext cx="1274120" cy="1540714"/>
              </a:xfrm>
              <a:prstGeom prst="rect">
                <a:avLst/>
              </a:prstGeom>
              <a:noFill/>
            </p:spPr>
            <p:txBody>
              <a:bodyPr wrap="none" rtlCol="0">
                <a:spAutoFit/>
              </a:bodyPr>
              <a:lstStyle/>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18-mo </a:t>
                </a:r>
              </a:p>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17.3%</a:t>
                </a:r>
                <a:br>
                  <a:rPr kumimoji="0" lang="en-US" sz="1333" b="1" i="0" u="none" strike="noStrike" kern="1200" cap="none" spc="0" normalizeH="0" baseline="0" noProof="0" dirty="0">
                    <a:ln>
                      <a:noFill/>
                    </a:ln>
                    <a:solidFill>
                      <a:srgbClr val="00877C"/>
                    </a:solidFill>
                    <a:effectLst/>
                    <a:uLnTx/>
                    <a:uFillTx/>
                    <a:latin typeface="Arial" panose="020B0604020202020204" pitchFamily="34" charset="0"/>
                    <a:ea typeface="+mn-ea"/>
                    <a:cs typeface="Arial" panose="020B0604020202020204" pitchFamily="34" charset="0"/>
                  </a:rPr>
                </a:br>
                <a:r>
                  <a:rPr kumimoji="0" 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9.0%</a:t>
                </a:r>
              </a:p>
            </p:txBody>
          </p:sp>
        </p:grpSp>
      </p:grpSp>
      <p:grpSp>
        <p:nvGrpSpPr>
          <p:cNvPr id="154" name="Group 153">
            <a:extLst>
              <a:ext uri="{FF2B5EF4-FFF2-40B4-BE49-F238E27FC236}">
                <a16:creationId xmlns:a16="http://schemas.microsoft.com/office/drawing/2014/main" id="{D044D5F9-86EE-8375-4484-57A2C547B9E1}"/>
              </a:ext>
            </a:extLst>
          </p:cNvPr>
          <p:cNvGrpSpPr/>
          <p:nvPr/>
        </p:nvGrpSpPr>
        <p:grpSpPr>
          <a:xfrm>
            <a:off x="480321" y="2148572"/>
            <a:ext cx="6001251" cy="3036065"/>
            <a:chOff x="-7577836" y="3834254"/>
            <a:chExt cx="10753725" cy="7302500"/>
          </a:xfrm>
        </p:grpSpPr>
        <p:graphicFrame>
          <p:nvGraphicFramePr>
            <p:cNvPr id="155" name="Object 154">
              <a:extLst>
                <a:ext uri="{FF2B5EF4-FFF2-40B4-BE49-F238E27FC236}">
                  <a16:creationId xmlns:a16="http://schemas.microsoft.com/office/drawing/2014/main" id="{4777F760-F720-CAB6-80BD-36A3C9713694}"/>
                </a:ext>
              </a:extLst>
            </p:cNvPr>
            <p:cNvGraphicFramePr>
              <a:graphicFrameLocks/>
            </p:cNvGraphicFramePr>
            <p:nvPr/>
          </p:nvGraphicFramePr>
          <p:xfrm>
            <a:off x="-7577836" y="3834254"/>
            <a:ext cx="10753725" cy="7302500"/>
          </p:xfrm>
          <a:graphic>
            <a:graphicData uri="http://schemas.openxmlformats.org/presentationml/2006/ole">
              <mc:AlternateContent xmlns:mc="http://schemas.openxmlformats.org/markup-compatibility/2006">
                <mc:Choice xmlns:v="urn:schemas-microsoft-com:vml" Requires="v">
                  <p:oleObj name="Prism 10" r:id="rId5" imgW="4750550" imgH="3657724" progId="Prism10.Document">
                    <p:embed/>
                  </p:oleObj>
                </mc:Choice>
                <mc:Fallback>
                  <p:oleObj name="Prism 10" r:id="rId5" imgW="4750550" imgH="3657724" progId="Prism10.Document">
                    <p:embed/>
                    <p:pic>
                      <p:nvPicPr>
                        <p:cNvPr id="155" name="Object 154">
                          <a:extLst>
                            <a:ext uri="{FF2B5EF4-FFF2-40B4-BE49-F238E27FC236}">
                              <a16:creationId xmlns:a16="http://schemas.microsoft.com/office/drawing/2014/main" id="{4777F760-F720-CAB6-80BD-36A3C9713694}"/>
                            </a:ext>
                          </a:extLst>
                        </p:cNvPr>
                        <p:cNvPicPr/>
                        <p:nvPr/>
                      </p:nvPicPr>
                      <p:blipFill>
                        <a:blip r:embed="rId6"/>
                        <a:stretch>
                          <a:fillRect/>
                        </a:stretch>
                      </p:blipFill>
                      <p:spPr>
                        <a:xfrm>
                          <a:off x="-7577836" y="3834254"/>
                          <a:ext cx="10753725" cy="7302500"/>
                        </a:xfrm>
                        <a:prstGeom prst="rect">
                          <a:avLst/>
                        </a:prstGeom>
                      </p:spPr>
                    </p:pic>
                  </p:oleObj>
                </mc:Fallback>
              </mc:AlternateContent>
            </a:graphicData>
          </a:graphic>
        </p:graphicFrame>
        <p:cxnSp>
          <p:nvCxnSpPr>
            <p:cNvPr id="156" name="Straight Connector 155">
              <a:extLst>
                <a:ext uri="{FF2B5EF4-FFF2-40B4-BE49-F238E27FC236}">
                  <a16:creationId xmlns:a16="http://schemas.microsoft.com/office/drawing/2014/main" id="{F714B07E-B160-BAED-BA39-76703878A202}"/>
                </a:ext>
              </a:extLst>
            </p:cNvPr>
            <p:cNvCxnSpPr/>
            <p:nvPr/>
          </p:nvCxnSpPr>
          <p:spPr>
            <a:xfrm flipV="1">
              <a:off x="-4414713" y="4645799"/>
              <a:ext cx="0" cy="5491339"/>
            </a:xfrm>
            <a:prstGeom prst="line">
              <a:avLst/>
            </a:prstGeom>
            <a:ln w="38100" cap="flat" cmpd="sng" algn="ctr">
              <a:solidFill>
                <a:schemeClr val="tx1"/>
              </a:solidFill>
              <a:prstDash val="dash"/>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7" name="Straight Connector 156">
              <a:extLst>
                <a:ext uri="{FF2B5EF4-FFF2-40B4-BE49-F238E27FC236}">
                  <a16:creationId xmlns:a16="http://schemas.microsoft.com/office/drawing/2014/main" id="{87A65B7C-CA91-9C93-89A4-2C275DE9E0BB}"/>
                </a:ext>
              </a:extLst>
            </p:cNvPr>
            <p:cNvCxnSpPr/>
            <p:nvPr/>
          </p:nvCxnSpPr>
          <p:spPr>
            <a:xfrm flipV="1">
              <a:off x="-3389977" y="4654491"/>
              <a:ext cx="0" cy="5491339"/>
            </a:xfrm>
            <a:prstGeom prst="line">
              <a:avLst/>
            </a:prstGeom>
            <a:ln w="38100" cap="flat" cmpd="sng" algn="ctr">
              <a:solidFill>
                <a:schemeClr val="tx1"/>
              </a:solidFill>
              <a:prstDash val="dash"/>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58" name="TextBox 157">
              <a:extLst>
                <a:ext uri="{FF2B5EF4-FFF2-40B4-BE49-F238E27FC236}">
                  <a16:creationId xmlns:a16="http://schemas.microsoft.com/office/drawing/2014/main" id="{105E8FF2-EC67-2456-7475-5AC21A37052E}"/>
                </a:ext>
              </a:extLst>
            </p:cNvPr>
            <p:cNvSpPr txBox="1"/>
            <p:nvPr/>
          </p:nvSpPr>
          <p:spPr>
            <a:xfrm>
              <a:off x="-4443085" y="4650264"/>
              <a:ext cx="1319026" cy="1554127"/>
            </a:xfrm>
            <a:prstGeom prst="rect">
              <a:avLst/>
            </a:prstGeom>
            <a:noFill/>
          </p:spPr>
          <p:txBody>
            <a:bodyPr wrap="none" rtlCol="0">
              <a:spAutoFit/>
            </a:bodyPr>
            <a:lstStyle/>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12-mo </a:t>
              </a:r>
            </a:p>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35.9%</a:t>
              </a:r>
              <a:br>
                <a:rPr kumimoji="0" lang="en-US" sz="1333" b="1" i="0" u="none" strike="noStrike" kern="1200" cap="none" spc="0" normalizeH="0" baseline="0" noProof="0" dirty="0">
                  <a:ln>
                    <a:noFill/>
                  </a:ln>
                  <a:solidFill>
                    <a:srgbClr val="00877C"/>
                  </a:solidFill>
                  <a:effectLst/>
                  <a:uLnTx/>
                  <a:uFillTx/>
                  <a:latin typeface="Arial" panose="020B0604020202020204" pitchFamily="34" charset="0"/>
                  <a:ea typeface="+mn-ea"/>
                  <a:cs typeface="Arial" panose="020B0604020202020204" pitchFamily="34" charset="0"/>
                </a:rPr>
              </a:br>
              <a:r>
                <a:rPr kumimoji="0" 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23.9%</a:t>
              </a:r>
            </a:p>
          </p:txBody>
        </p:sp>
        <p:sp>
          <p:nvSpPr>
            <p:cNvPr id="159" name="TextBox 158">
              <a:extLst>
                <a:ext uri="{FF2B5EF4-FFF2-40B4-BE49-F238E27FC236}">
                  <a16:creationId xmlns:a16="http://schemas.microsoft.com/office/drawing/2014/main" id="{0A54B01B-B763-D415-8BF4-E59A6D1AB8AA}"/>
                </a:ext>
              </a:extLst>
            </p:cNvPr>
            <p:cNvSpPr txBox="1"/>
            <p:nvPr/>
          </p:nvSpPr>
          <p:spPr>
            <a:xfrm>
              <a:off x="-3418333" y="4650264"/>
              <a:ext cx="1319026" cy="1554127"/>
            </a:xfrm>
            <a:prstGeom prst="rect">
              <a:avLst/>
            </a:prstGeom>
            <a:noFill/>
          </p:spPr>
          <p:txBody>
            <a:bodyPr wrap="none" rtlCol="0">
              <a:spAutoFit/>
            </a:bodyPr>
            <a:lstStyle/>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18-mo </a:t>
              </a:r>
            </a:p>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18.7%</a:t>
              </a:r>
              <a:br>
                <a:rPr kumimoji="0" lang="en-US" sz="1333" b="1" i="0" u="none" strike="noStrike" kern="1200" cap="none" spc="0" normalizeH="0" baseline="0" noProof="0" dirty="0">
                  <a:ln>
                    <a:noFill/>
                  </a:ln>
                  <a:solidFill>
                    <a:srgbClr val="00877C"/>
                  </a:solidFill>
                  <a:effectLst/>
                  <a:uLnTx/>
                  <a:uFillTx/>
                  <a:latin typeface="Arial" panose="020B0604020202020204" pitchFamily="34" charset="0"/>
                  <a:ea typeface="+mn-ea"/>
                  <a:cs typeface="Arial" panose="020B0604020202020204" pitchFamily="34" charset="0"/>
                </a:rPr>
              </a:br>
              <a:r>
                <a:rPr kumimoji="0" 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10.5%</a:t>
              </a:r>
            </a:p>
          </p:txBody>
        </p:sp>
      </p:grpSp>
      <p:sp>
        <p:nvSpPr>
          <p:cNvPr id="160" name="Rectangle 125">
            <a:extLst>
              <a:ext uri="{FF2B5EF4-FFF2-40B4-BE49-F238E27FC236}">
                <a16:creationId xmlns:a16="http://schemas.microsoft.com/office/drawing/2014/main" id="{D3D69B6C-08AF-8195-8A39-ABE7D1E332B2}"/>
              </a:ext>
            </a:extLst>
          </p:cNvPr>
          <p:cNvSpPr>
            <a:spLocks noChangeArrowheads="1"/>
          </p:cNvSpPr>
          <p:nvPr/>
        </p:nvSpPr>
        <p:spPr bwMode="auto">
          <a:xfrm>
            <a:off x="2585646" y="5053502"/>
            <a:ext cx="1326133" cy="205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Time, months</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pSp>
        <p:nvGrpSpPr>
          <p:cNvPr id="161" name="Group 160">
            <a:extLst>
              <a:ext uri="{FF2B5EF4-FFF2-40B4-BE49-F238E27FC236}">
                <a16:creationId xmlns:a16="http://schemas.microsoft.com/office/drawing/2014/main" id="{226DF4DB-BF11-FB37-92C5-7253A07F4683}"/>
              </a:ext>
            </a:extLst>
          </p:cNvPr>
          <p:cNvGrpSpPr/>
          <p:nvPr/>
        </p:nvGrpSpPr>
        <p:grpSpPr>
          <a:xfrm>
            <a:off x="722082" y="5079641"/>
            <a:ext cx="4995652" cy="586581"/>
            <a:chOff x="2133600" y="10515600"/>
            <a:chExt cx="8900469" cy="1299028"/>
          </a:xfrm>
        </p:grpSpPr>
        <p:sp>
          <p:nvSpPr>
            <p:cNvPr id="162" name="Rectangle 129">
              <a:extLst>
                <a:ext uri="{FF2B5EF4-FFF2-40B4-BE49-F238E27FC236}">
                  <a16:creationId xmlns:a16="http://schemas.microsoft.com/office/drawing/2014/main" id="{461E7954-3EA4-B6CD-E741-F112049BE01A}"/>
                </a:ext>
              </a:extLst>
            </p:cNvPr>
            <p:cNvSpPr>
              <a:spLocks noChangeArrowheads="1"/>
            </p:cNvSpPr>
            <p:nvPr/>
          </p:nvSpPr>
          <p:spPr bwMode="auto">
            <a:xfrm>
              <a:off x="3626193" y="10894394"/>
              <a:ext cx="505509"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158</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63" name="Rectangle 130">
              <a:extLst>
                <a:ext uri="{FF2B5EF4-FFF2-40B4-BE49-F238E27FC236}">
                  <a16:creationId xmlns:a16="http://schemas.microsoft.com/office/drawing/2014/main" id="{5FB22B07-CA6B-DD9B-31DA-8A5E9DA60EF0}"/>
                </a:ext>
              </a:extLst>
            </p:cNvPr>
            <p:cNvSpPr>
              <a:spLocks noChangeArrowheads="1"/>
            </p:cNvSpPr>
            <p:nvPr/>
          </p:nvSpPr>
          <p:spPr bwMode="auto">
            <a:xfrm>
              <a:off x="4706305" y="10894394"/>
              <a:ext cx="337007"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77</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64" name="Rectangle 131">
              <a:extLst>
                <a:ext uri="{FF2B5EF4-FFF2-40B4-BE49-F238E27FC236}">
                  <a16:creationId xmlns:a16="http://schemas.microsoft.com/office/drawing/2014/main" id="{9FFE78EF-C814-687C-5409-2ECFD99A3C73}"/>
                </a:ext>
              </a:extLst>
            </p:cNvPr>
            <p:cNvSpPr>
              <a:spLocks noChangeArrowheads="1"/>
            </p:cNvSpPr>
            <p:nvPr/>
          </p:nvSpPr>
          <p:spPr bwMode="auto">
            <a:xfrm>
              <a:off x="5729130" y="10894394"/>
              <a:ext cx="337007"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39</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65" name="Rectangle 132">
              <a:extLst>
                <a:ext uri="{FF2B5EF4-FFF2-40B4-BE49-F238E27FC236}">
                  <a16:creationId xmlns:a16="http://schemas.microsoft.com/office/drawing/2014/main" id="{F4689BA0-9ACA-1696-2868-CFA4CBE640EA}"/>
                </a:ext>
              </a:extLst>
            </p:cNvPr>
            <p:cNvSpPr>
              <a:spLocks noChangeArrowheads="1"/>
            </p:cNvSpPr>
            <p:nvPr/>
          </p:nvSpPr>
          <p:spPr bwMode="auto">
            <a:xfrm>
              <a:off x="6742714" y="10894394"/>
              <a:ext cx="337007"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28</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66" name="Rectangle 133">
              <a:extLst>
                <a:ext uri="{FF2B5EF4-FFF2-40B4-BE49-F238E27FC236}">
                  <a16:creationId xmlns:a16="http://schemas.microsoft.com/office/drawing/2014/main" id="{D0394A02-4C3C-9345-6A5B-E375D0484176}"/>
                </a:ext>
              </a:extLst>
            </p:cNvPr>
            <p:cNvSpPr>
              <a:spLocks noChangeArrowheads="1"/>
            </p:cNvSpPr>
            <p:nvPr/>
          </p:nvSpPr>
          <p:spPr bwMode="auto">
            <a:xfrm>
              <a:off x="2616288" y="11360372"/>
              <a:ext cx="505509"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232</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67" name="Rectangle 134">
              <a:extLst>
                <a:ext uri="{FF2B5EF4-FFF2-40B4-BE49-F238E27FC236}">
                  <a16:creationId xmlns:a16="http://schemas.microsoft.com/office/drawing/2014/main" id="{A0904258-F6C7-7CCB-88BE-458CC4C47DA2}"/>
                </a:ext>
              </a:extLst>
            </p:cNvPr>
            <p:cNvSpPr>
              <a:spLocks noChangeArrowheads="1"/>
            </p:cNvSpPr>
            <p:nvPr/>
          </p:nvSpPr>
          <p:spPr bwMode="auto">
            <a:xfrm>
              <a:off x="3626193" y="11360372"/>
              <a:ext cx="505509"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138</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68" name="Rectangle 135">
              <a:extLst>
                <a:ext uri="{FF2B5EF4-FFF2-40B4-BE49-F238E27FC236}">
                  <a16:creationId xmlns:a16="http://schemas.microsoft.com/office/drawing/2014/main" id="{F98923DF-C806-8C75-5617-533B6FB39867}"/>
                </a:ext>
              </a:extLst>
            </p:cNvPr>
            <p:cNvSpPr>
              <a:spLocks noChangeArrowheads="1"/>
            </p:cNvSpPr>
            <p:nvPr/>
          </p:nvSpPr>
          <p:spPr bwMode="auto">
            <a:xfrm>
              <a:off x="4706305" y="11360372"/>
              <a:ext cx="337007"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50</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69" name="Rectangle 136">
              <a:extLst>
                <a:ext uri="{FF2B5EF4-FFF2-40B4-BE49-F238E27FC236}">
                  <a16:creationId xmlns:a16="http://schemas.microsoft.com/office/drawing/2014/main" id="{68FD73EE-BDD8-2154-9C98-3F2E3955A0A5}"/>
                </a:ext>
              </a:extLst>
            </p:cNvPr>
            <p:cNvSpPr>
              <a:spLocks noChangeArrowheads="1"/>
            </p:cNvSpPr>
            <p:nvPr/>
          </p:nvSpPr>
          <p:spPr bwMode="auto">
            <a:xfrm>
              <a:off x="5729130" y="11360372"/>
              <a:ext cx="337007"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22</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70" name="Rectangle 137">
              <a:extLst>
                <a:ext uri="{FF2B5EF4-FFF2-40B4-BE49-F238E27FC236}">
                  <a16:creationId xmlns:a16="http://schemas.microsoft.com/office/drawing/2014/main" id="{8BCDA24E-DCA8-9624-E6AD-D88EDDBBCEAF}"/>
                </a:ext>
              </a:extLst>
            </p:cNvPr>
            <p:cNvSpPr>
              <a:spLocks noChangeArrowheads="1"/>
            </p:cNvSpPr>
            <p:nvPr/>
          </p:nvSpPr>
          <p:spPr bwMode="auto">
            <a:xfrm>
              <a:off x="6742714" y="11360372"/>
              <a:ext cx="337007"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15</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71" name="Rectangle 138">
              <a:extLst>
                <a:ext uri="{FF2B5EF4-FFF2-40B4-BE49-F238E27FC236}">
                  <a16:creationId xmlns:a16="http://schemas.microsoft.com/office/drawing/2014/main" id="{3533DBCF-97B5-3A75-AB84-2B07182BD381}"/>
                </a:ext>
              </a:extLst>
            </p:cNvPr>
            <p:cNvSpPr>
              <a:spLocks noChangeArrowheads="1"/>
            </p:cNvSpPr>
            <p:nvPr/>
          </p:nvSpPr>
          <p:spPr bwMode="auto">
            <a:xfrm>
              <a:off x="9798765" y="10894394"/>
              <a:ext cx="168504"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1</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72" name="Rectangle 139">
              <a:extLst>
                <a:ext uri="{FF2B5EF4-FFF2-40B4-BE49-F238E27FC236}">
                  <a16:creationId xmlns:a16="http://schemas.microsoft.com/office/drawing/2014/main" id="{AADFBC1E-451F-3169-6C23-C8D02AE41DDF}"/>
                </a:ext>
              </a:extLst>
            </p:cNvPr>
            <p:cNvSpPr>
              <a:spLocks noChangeArrowheads="1"/>
            </p:cNvSpPr>
            <p:nvPr/>
          </p:nvSpPr>
          <p:spPr bwMode="auto">
            <a:xfrm>
              <a:off x="9798763" y="11360372"/>
              <a:ext cx="168504"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0</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73" name="Rectangle 140">
              <a:extLst>
                <a:ext uri="{FF2B5EF4-FFF2-40B4-BE49-F238E27FC236}">
                  <a16:creationId xmlns:a16="http://schemas.microsoft.com/office/drawing/2014/main" id="{E1F18E2B-0BAE-F2DF-A226-C9BFC6063CE6}"/>
                </a:ext>
              </a:extLst>
            </p:cNvPr>
            <p:cNvSpPr>
              <a:spLocks noChangeArrowheads="1"/>
            </p:cNvSpPr>
            <p:nvPr/>
          </p:nvSpPr>
          <p:spPr bwMode="auto">
            <a:xfrm>
              <a:off x="10865565" y="10894394"/>
              <a:ext cx="168504"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0</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74" name="Rectangle 141">
              <a:extLst>
                <a:ext uri="{FF2B5EF4-FFF2-40B4-BE49-F238E27FC236}">
                  <a16:creationId xmlns:a16="http://schemas.microsoft.com/office/drawing/2014/main" id="{429BDF70-0302-ECD7-7575-8CB03AEEA1B4}"/>
                </a:ext>
              </a:extLst>
            </p:cNvPr>
            <p:cNvSpPr>
              <a:spLocks noChangeArrowheads="1"/>
            </p:cNvSpPr>
            <p:nvPr/>
          </p:nvSpPr>
          <p:spPr bwMode="auto">
            <a:xfrm>
              <a:off x="10865565" y="11360372"/>
              <a:ext cx="168504"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0</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75" name="Rectangle 127">
              <a:extLst>
                <a:ext uri="{FF2B5EF4-FFF2-40B4-BE49-F238E27FC236}">
                  <a16:creationId xmlns:a16="http://schemas.microsoft.com/office/drawing/2014/main" id="{E26AE623-4354-3EF1-4A5A-E97A4E81A2A5}"/>
                </a:ext>
              </a:extLst>
            </p:cNvPr>
            <p:cNvSpPr>
              <a:spLocks noChangeArrowheads="1"/>
            </p:cNvSpPr>
            <p:nvPr/>
          </p:nvSpPr>
          <p:spPr bwMode="auto">
            <a:xfrm>
              <a:off x="2133600" y="10515600"/>
              <a:ext cx="1476542"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No. at risk</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76" name="Rectangle 128">
              <a:extLst>
                <a:ext uri="{FF2B5EF4-FFF2-40B4-BE49-F238E27FC236}">
                  <a16:creationId xmlns:a16="http://schemas.microsoft.com/office/drawing/2014/main" id="{64B0292E-C6C0-F914-FBC0-4A12416D12B4}"/>
                </a:ext>
              </a:extLst>
            </p:cNvPr>
            <p:cNvSpPr>
              <a:spLocks noChangeArrowheads="1"/>
            </p:cNvSpPr>
            <p:nvPr/>
          </p:nvSpPr>
          <p:spPr bwMode="auto">
            <a:xfrm>
              <a:off x="2609953" y="10894394"/>
              <a:ext cx="505509"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234</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77" name="Rectangle 132">
              <a:extLst>
                <a:ext uri="{FF2B5EF4-FFF2-40B4-BE49-F238E27FC236}">
                  <a16:creationId xmlns:a16="http://schemas.microsoft.com/office/drawing/2014/main" id="{EED26CAF-82CB-DEDD-8A90-E6AC89AF9144}"/>
                </a:ext>
              </a:extLst>
            </p:cNvPr>
            <p:cNvSpPr>
              <a:spLocks noChangeArrowheads="1"/>
            </p:cNvSpPr>
            <p:nvPr/>
          </p:nvSpPr>
          <p:spPr bwMode="auto">
            <a:xfrm>
              <a:off x="7769791" y="10894394"/>
              <a:ext cx="337007"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10</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78" name="Rectangle 137">
              <a:extLst>
                <a:ext uri="{FF2B5EF4-FFF2-40B4-BE49-F238E27FC236}">
                  <a16:creationId xmlns:a16="http://schemas.microsoft.com/office/drawing/2014/main" id="{4A7591F8-A78B-B2AC-3ABA-D508D4AD06E8}"/>
                </a:ext>
              </a:extLst>
            </p:cNvPr>
            <p:cNvSpPr>
              <a:spLocks noChangeArrowheads="1"/>
            </p:cNvSpPr>
            <p:nvPr/>
          </p:nvSpPr>
          <p:spPr bwMode="auto">
            <a:xfrm>
              <a:off x="7854041" y="11360372"/>
              <a:ext cx="168504"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5</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sp>
          <p:nvSpPr>
            <p:cNvPr id="179" name="Rectangle 132">
              <a:extLst>
                <a:ext uri="{FF2B5EF4-FFF2-40B4-BE49-F238E27FC236}">
                  <a16:creationId xmlns:a16="http://schemas.microsoft.com/office/drawing/2014/main" id="{9BCA4F14-8709-1595-A7DE-E03E03ED07B2}"/>
                </a:ext>
              </a:extLst>
            </p:cNvPr>
            <p:cNvSpPr>
              <a:spLocks noChangeArrowheads="1"/>
            </p:cNvSpPr>
            <p:nvPr/>
          </p:nvSpPr>
          <p:spPr bwMode="auto">
            <a:xfrm>
              <a:off x="8788237" y="10894394"/>
              <a:ext cx="168504"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mn-cs"/>
                </a:rPr>
                <a:t>2</a:t>
              </a:r>
              <a:endParaRPr kumimoji="0" lang="en-US" altLang="en-US" sz="1333" b="0" i="0" u="none" strike="noStrike" kern="1200" cap="none" spc="0" normalizeH="0" baseline="0" noProof="0" dirty="0">
                <a:ln>
                  <a:noFill/>
                </a:ln>
                <a:solidFill>
                  <a:srgbClr val="00857C"/>
                </a:solidFill>
                <a:effectLst/>
                <a:uLnTx/>
                <a:uFillTx/>
                <a:latin typeface="Arial" panose="020B0604020202020204" pitchFamily="34" charset="0"/>
                <a:ea typeface="+mn-ea"/>
                <a:cs typeface="+mn-cs"/>
              </a:endParaRPr>
            </a:p>
          </p:txBody>
        </p:sp>
        <p:sp>
          <p:nvSpPr>
            <p:cNvPr id="180" name="Rectangle 137">
              <a:extLst>
                <a:ext uri="{FF2B5EF4-FFF2-40B4-BE49-F238E27FC236}">
                  <a16:creationId xmlns:a16="http://schemas.microsoft.com/office/drawing/2014/main" id="{37CB366D-4B91-793D-6DE0-CC6B815303F0}"/>
                </a:ext>
              </a:extLst>
            </p:cNvPr>
            <p:cNvSpPr>
              <a:spLocks noChangeArrowheads="1"/>
            </p:cNvSpPr>
            <p:nvPr/>
          </p:nvSpPr>
          <p:spPr bwMode="auto">
            <a:xfrm>
              <a:off x="8788237" y="11360372"/>
              <a:ext cx="168504" cy="45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mn-cs"/>
                </a:rPr>
                <a:t>1</a:t>
              </a:r>
              <a:endParaRPr kumimoji="0" lang="en-US" altLang="en-US" sz="1333" b="0" i="0" u="none" strike="noStrike" kern="1200" cap="none" spc="0" normalizeH="0" baseline="0" noProof="0" dirty="0">
                <a:ln>
                  <a:noFill/>
                </a:ln>
                <a:solidFill>
                  <a:srgbClr val="610F0F"/>
                </a:solidFill>
                <a:effectLst/>
                <a:uLnTx/>
                <a:uFillTx/>
                <a:latin typeface="Arial" panose="020B0604020202020204" pitchFamily="34" charset="0"/>
                <a:ea typeface="+mn-ea"/>
                <a:cs typeface="+mn-cs"/>
              </a:endParaRPr>
            </a:p>
          </p:txBody>
        </p:sp>
      </p:grpSp>
      <p:sp>
        <p:nvSpPr>
          <p:cNvPr id="181" name="Rectangle 126">
            <a:extLst>
              <a:ext uri="{FF2B5EF4-FFF2-40B4-BE49-F238E27FC236}">
                <a16:creationId xmlns:a16="http://schemas.microsoft.com/office/drawing/2014/main" id="{6975F96C-AF69-B63F-DDE3-88559120B318}"/>
              </a:ext>
            </a:extLst>
          </p:cNvPr>
          <p:cNvSpPr>
            <a:spLocks noChangeArrowheads="1"/>
          </p:cNvSpPr>
          <p:nvPr/>
        </p:nvSpPr>
        <p:spPr bwMode="auto">
          <a:xfrm rot="16200000">
            <a:off x="-762390" y="3505680"/>
            <a:ext cx="2607451" cy="205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Progression-Free Survival, %</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82" name="TextBox 181">
            <a:extLst>
              <a:ext uri="{FF2B5EF4-FFF2-40B4-BE49-F238E27FC236}">
                <a16:creationId xmlns:a16="http://schemas.microsoft.com/office/drawing/2014/main" id="{61D84123-7849-6AAF-2A4D-02F1DBC3EB1F}"/>
              </a:ext>
            </a:extLst>
          </p:cNvPr>
          <p:cNvSpPr txBox="1"/>
          <p:nvPr/>
        </p:nvSpPr>
        <p:spPr>
          <a:xfrm>
            <a:off x="4798000" y="5683098"/>
            <a:ext cx="2629567" cy="205121"/>
          </a:xfrm>
          <a:prstGeom prst="rect">
            <a:avLst/>
          </a:prstGeom>
          <a:noFill/>
        </p:spPr>
        <p:txBody>
          <a:bodyPr wrap="none" lIns="0" tIns="0" rIns="0" bIns="0" rtlCol="0" anchor="t" anchorCtr="0">
            <a:spAutoFit/>
          </a:bodyPr>
          <a:lstStyle/>
          <a:p>
            <a:pPr marL="0" marR="0" lvl="0" indent="0" algn="ctr" defTabSz="609615" rtl="0" eaLnBrk="1" fontAlgn="auto" latinLnBrk="0" hangingPunct="1">
              <a:lnSpc>
                <a:spcPct val="100000"/>
              </a:lnSpc>
              <a:spcBef>
                <a:spcPts val="0"/>
              </a:spcBef>
              <a:spcAft>
                <a:spcPts val="0"/>
              </a:spcAft>
              <a:buClrTx/>
              <a:buSzTx/>
              <a:buFontTx/>
              <a:buNone/>
              <a:tabLst/>
              <a:defRPr/>
            </a:pPr>
            <a:r>
              <a:rPr kumimoji="0" lang="en-US" sz="1333" b="1" i="0" u="none" strike="noStrike" kern="600" cap="none" spc="21" normalizeH="0" baseline="0" noProof="0" dirty="0">
                <a:ln>
                  <a:noFill/>
                </a:ln>
                <a:solidFill>
                  <a:srgbClr val="000000"/>
                </a:solidFill>
                <a:effectLst/>
                <a:uLnTx/>
                <a:uFillTx/>
                <a:latin typeface="Arial"/>
                <a:ea typeface="+mn-ea"/>
                <a:cs typeface="+mn-cs"/>
              </a:rPr>
              <a:t>Median follow-up: 32.7 months </a:t>
            </a:r>
          </a:p>
        </p:txBody>
      </p:sp>
    </p:spTree>
    <p:extLst>
      <p:ext uri="{BB962C8B-B14F-4D97-AF65-F5344CB8AC3E}">
        <p14:creationId xmlns:p14="http://schemas.microsoft.com/office/powerpoint/2010/main" val="788544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16A18C-2528-EA60-F309-FED8AAF9B568}"/>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7B303ADC-3EA6-EBCD-F851-88A69AD6D0A3}"/>
              </a:ext>
            </a:extLst>
          </p:cNvPr>
          <p:cNvSpPr>
            <a:spLocks noGrp="1"/>
          </p:cNvSpPr>
          <p:nvPr>
            <p:ph type="title"/>
          </p:nvPr>
        </p:nvSpPr>
        <p:spPr/>
        <p:txBody>
          <a:bodyPr>
            <a:normAutofit/>
          </a:bodyPr>
          <a:lstStyle/>
          <a:p>
            <a:r>
              <a:rPr lang="en-US" sz="3334" b="1" dirty="0"/>
              <a:t>OS in CPS ≥1 Population at Final Analysis</a:t>
            </a:r>
          </a:p>
        </p:txBody>
      </p:sp>
      <p:sp>
        <p:nvSpPr>
          <p:cNvPr id="5" name="Footer Placeholder 3">
            <a:extLst>
              <a:ext uri="{FF2B5EF4-FFF2-40B4-BE49-F238E27FC236}">
                <a16:creationId xmlns:a16="http://schemas.microsoft.com/office/drawing/2014/main" id="{E4078ED2-C231-C547-CCF3-7AD0BF496EF9}"/>
              </a:ext>
            </a:extLst>
          </p:cNvPr>
          <p:cNvSpPr txBox="1">
            <a:spLocks/>
          </p:cNvSpPr>
          <p:nvPr/>
        </p:nvSpPr>
        <p:spPr>
          <a:xfrm>
            <a:off x="-1" y="5453815"/>
            <a:ext cx="12192001" cy="844487"/>
          </a:xfrm>
          <a:prstGeom prst="rect">
            <a:avLst/>
          </a:prstGeom>
        </p:spPr>
        <p:txBody>
          <a:bodyPr vert="horz" lIns="137160" tIns="0" rIns="137160" bIns="91440" rtlCol="0" anchor="b" anchorCtr="0"/>
          <a:lstStyle>
            <a:defPPr>
              <a:defRPr lang="en-US"/>
            </a:defPPr>
            <a:lvl1pPr marL="0" algn="l" defTabSz="457250" rtl="0" eaLnBrk="1" latinLnBrk="0" hangingPunct="1">
              <a:defRPr sz="1000" kern="1200">
                <a:solidFill>
                  <a:srgbClr val="000000"/>
                </a:solidFill>
                <a:latin typeface="Arial" panose="020B0604020202020204" pitchFamily="34" charset="0"/>
                <a:ea typeface="+mn-ea"/>
                <a:cs typeface="Arial" panose="020B0604020202020204" pitchFamily="34" charset="0"/>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a:lstStyle>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Hazard ratio (CI) analyzed based on a Cox regression model with treatment as a covariate stratified by the randomization stratification factors. Data cutoff date: September 5, 2025. </a:t>
            </a:r>
          </a:p>
        </p:txBody>
      </p:sp>
      <p:graphicFrame>
        <p:nvGraphicFramePr>
          <p:cNvPr id="9" name="Table 8">
            <a:extLst>
              <a:ext uri="{FF2B5EF4-FFF2-40B4-BE49-F238E27FC236}">
                <a16:creationId xmlns:a16="http://schemas.microsoft.com/office/drawing/2014/main" id="{0ABF398A-8A6D-1F98-D5E4-0C62CE545A24}"/>
              </a:ext>
            </a:extLst>
          </p:cNvPr>
          <p:cNvGraphicFramePr>
            <a:graphicFrameLocks noGrp="1" noChangeAspect="1"/>
          </p:cNvGraphicFramePr>
          <p:nvPr/>
        </p:nvGraphicFramePr>
        <p:xfrm>
          <a:off x="7515621" y="1559064"/>
          <a:ext cx="4296088" cy="1402080"/>
        </p:xfrm>
        <a:graphic>
          <a:graphicData uri="http://schemas.openxmlformats.org/drawingml/2006/table">
            <a:tbl>
              <a:tblPr firstRow="1" bandRow="1"/>
              <a:tblGrid>
                <a:gridCol w="1232609">
                  <a:extLst>
                    <a:ext uri="{9D8B030D-6E8A-4147-A177-3AD203B41FA5}">
                      <a16:colId xmlns:a16="http://schemas.microsoft.com/office/drawing/2014/main" val="20000"/>
                    </a:ext>
                  </a:extLst>
                </a:gridCol>
                <a:gridCol w="844395">
                  <a:extLst>
                    <a:ext uri="{9D8B030D-6E8A-4147-A177-3AD203B41FA5}">
                      <a16:colId xmlns:a16="http://schemas.microsoft.com/office/drawing/2014/main" val="20001"/>
                    </a:ext>
                  </a:extLst>
                </a:gridCol>
                <a:gridCol w="1211525">
                  <a:extLst>
                    <a:ext uri="{9D8B030D-6E8A-4147-A177-3AD203B41FA5}">
                      <a16:colId xmlns:a16="http://schemas.microsoft.com/office/drawing/2014/main" val="2263025175"/>
                    </a:ext>
                  </a:extLst>
                </a:gridCol>
                <a:gridCol w="1007559">
                  <a:extLst>
                    <a:ext uri="{9D8B030D-6E8A-4147-A177-3AD203B41FA5}">
                      <a16:colId xmlns:a16="http://schemas.microsoft.com/office/drawing/2014/main" val="3571271353"/>
                    </a:ext>
                  </a:extLst>
                </a:gridCol>
              </a:tblGrid>
              <a:tr h="467360">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ct val="100000"/>
                        </a:lnSpc>
                      </a:pPr>
                      <a:endParaRPr lang="en-US" sz="1300" b="1" dirty="0">
                        <a:solidFill>
                          <a:schemeClr val="tx1"/>
                        </a:solidFill>
                        <a:latin typeface="Arial" panose="020B0604020202020204" pitchFamily="34" charset="0"/>
                        <a:cs typeface="Arial" panose="020B0604020202020204" pitchFamily="34" charset="0"/>
                      </a:endParaRPr>
                    </a:p>
                  </a:txBody>
                  <a:tcPr marL="60960" marR="60960" marT="30480" marB="3048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ct val="100000"/>
                        </a:lnSpc>
                      </a:pPr>
                      <a:r>
                        <a:rPr lang="en-US" sz="1300" b="1" i="0" dirty="0">
                          <a:solidFill>
                            <a:schemeClr val="tx1"/>
                          </a:solidFill>
                          <a:latin typeface="Arial" panose="020B0604020202020204" pitchFamily="34" charset="0"/>
                          <a:cs typeface="Arial" panose="020B0604020202020204" pitchFamily="34" charset="0"/>
                        </a:rPr>
                        <a:t>Events</a:t>
                      </a:r>
                    </a:p>
                  </a:txBody>
                  <a:tcPr marL="60960" marR="60960" marT="30480" marB="3048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p>
                      <a:pPr algn="ctr">
                        <a:lnSpc>
                          <a:spcPct val="100000"/>
                        </a:lnSpc>
                      </a:pPr>
                      <a:r>
                        <a:rPr lang="en-US" sz="1300" b="1" i="0" dirty="0">
                          <a:solidFill>
                            <a:schemeClr val="tx1"/>
                          </a:solidFill>
                          <a:latin typeface="Arial" panose="020B0604020202020204" pitchFamily="34" charset="0"/>
                          <a:cs typeface="Arial" panose="020B0604020202020204" pitchFamily="34" charset="0"/>
                        </a:rPr>
                        <a:t>Median, mo </a:t>
                      </a:r>
                      <a:br>
                        <a:rPr lang="en-US" sz="1300" b="1" i="0" dirty="0">
                          <a:solidFill>
                            <a:schemeClr val="tx1"/>
                          </a:solidFill>
                          <a:latin typeface="Arial" panose="020B0604020202020204" pitchFamily="34" charset="0"/>
                          <a:cs typeface="Arial" panose="020B0604020202020204" pitchFamily="34" charset="0"/>
                        </a:rPr>
                      </a:br>
                      <a:r>
                        <a:rPr lang="en-US" sz="1300" b="1" i="0" dirty="0">
                          <a:solidFill>
                            <a:schemeClr val="tx1"/>
                          </a:solidFill>
                          <a:latin typeface="Arial" panose="020B0604020202020204" pitchFamily="34" charset="0"/>
                          <a:cs typeface="Arial" panose="020B0604020202020204" pitchFamily="34" charset="0"/>
                        </a:rPr>
                        <a:t>(95% CI)</a:t>
                      </a:r>
                    </a:p>
                  </a:txBody>
                  <a:tcPr marL="60960" marR="60960" marT="30480" marB="3048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p>
                      <a:pPr algn="ctr">
                        <a:lnSpc>
                          <a:spcPct val="100000"/>
                        </a:lnSpc>
                      </a:pPr>
                      <a:r>
                        <a:rPr lang="en-US" sz="1300" b="1" i="0" dirty="0">
                          <a:solidFill>
                            <a:schemeClr val="tx1"/>
                          </a:solidFill>
                          <a:latin typeface="Arial" panose="020B0604020202020204" pitchFamily="34" charset="0"/>
                          <a:cs typeface="Arial" panose="020B0604020202020204" pitchFamily="34" charset="0"/>
                        </a:rPr>
                        <a:t>HR </a:t>
                      </a:r>
                      <a:br>
                        <a:rPr lang="en-US" sz="1300" b="1" i="0" dirty="0">
                          <a:solidFill>
                            <a:schemeClr val="tx1"/>
                          </a:solidFill>
                          <a:latin typeface="Arial" panose="020B0604020202020204" pitchFamily="34" charset="0"/>
                          <a:cs typeface="Arial" panose="020B0604020202020204" pitchFamily="34" charset="0"/>
                        </a:rPr>
                      </a:br>
                      <a:r>
                        <a:rPr lang="en-US" sz="1300" b="1" i="0" dirty="0">
                          <a:solidFill>
                            <a:schemeClr val="tx1"/>
                          </a:solidFill>
                          <a:latin typeface="Arial" panose="020B0604020202020204" pitchFamily="34" charset="0"/>
                          <a:cs typeface="Arial" panose="020B0604020202020204" pitchFamily="34" charset="0"/>
                        </a:rPr>
                        <a:t>(95% CI)</a:t>
                      </a:r>
                    </a:p>
                  </a:txBody>
                  <a:tcPr marL="60960" marR="60960" marT="30480" marB="3048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extLst>
                  <a:ext uri="{0D108BD9-81ED-4DB2-BD59-A6C34878D82A}">
                    <a16:rowId xmlns:a16="http://schemas.microsoft.com/office/drawing/2014/main" val="10000"/>
                  </a:ext>
                </a:extLst>
              </a:tr>
              <a:tr h="46736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a:lnSpc>
                          <a:spcPct val="100000"/>
                        </a:lnSpc>
                      </a:pPr>
                      <a:r>
                        <a:rPr lang="en-US" sz="1300" b="1" dirty="0">
                          <a:solidFill>
                            <a:srgbClr val="00857C"/>
                          </a:solidFill>
                          <a:latin typeface="Arial" panose="020B0604020202020204" pitchFamily="34" charset="0"/>
                          <a:cs typeface="Arial" panose="020B0604020202020204" pitchFamily="34" charset="0"/>
                        </a:rPr>
                        <a:t>Pembro Arm</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lnSpc>
                          <a:spcPct val="100000"/>
                        </a:lnSpc>
                      </a:pPr>
                      <a:r>
                        <a:rPr lang="en-US" sz="1300" b="1" dirty="0">
                          <a:solidFill>
                            <a:srgbClr val="00857C"/>
                          </a:solidFill>
                          <a:latin typeface="Arial" panose="020B0604020202020204" pitchFamily="34" charset="0"/>
                          <a:cs typeface="Arial" panose="020B0604020202020204" pitchFamily="34" charset="0"/>
                        </a:rPr>
                        <a:t>74.4%</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300" b="1" dirty="0">
                          <a:solidFill>
                            <a:srgbClr val="00857C"/>
                          </a:solidFill>
                          <a:latin typeface="Arial" panose="020B0604020202020204" pitchFamily="34" charset="0"/>
                          <a:cs typeface="Arial" panose="020B0604020202020204" pitchFamily="34" charset="0"/>
                        </a:rPr>
                        <a:t>18.2</a:t>
                      </a:r>
                    </a:p>
                    <a:p>
                      <a:pPr algn="ctr">
                        <a:lnSpc>
                          <a:spcPct val="100000"/>
                        </a:lnSpc>
                      </a:pPr>
                      <a:r>
                        <a:rPr lang="en-US" sz="1300" b="1" dirty="0">
                          <a:solidFill>
                            <a:srgbClr val="00857C"/>
                          </a:solidFill>
                          <a:latin typeface="Arial" panose="020B0604020202020204" pitchFamily="34" charset="0"/>
                          <a:cs typeface="Arial" panose="020B0604020202020204" pitchFamily="34" charset="0"/>
                        </a:rPr>
                        <a:t>(15.3–21.3)</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2">
                  <a:txBody>
                    <a:bodyPr/>
                    <a:lstStyle/>
                    <a:p>
                      <a:pPr algn="ctr">
                        <a:lnSpc>
                          <a:spcPct val="100000"/>
                        </a:lnSpc>
                      </a:pPr>
                      <a:endParaRPr lang="en-US" sz="1300" b="1" dirty="0">
                        <a:solidFill>
                          <a:srgbClr val="00857C"/>
                        </a:solidFill>
                        <a:latin typeface="Arial" panose="020B0604020202020204" pitchFamily="34" charset="0"/>
                        <a:cs typeface="Arial" panose="020B0604020202020204" pitchFamily="34" charset="0"/>
                      </a:endParaRPr>
                    </a:p>
                    <a:p>
                      <a:pPr algn="ctr">
                        <a:lnSpc>
                          <a:spcPct val="100000"/>
                        </a:lnSpc>
                      </a:pPr>
                      <a:r>
                        <a:rPr lang="en-US" sz="1300" b="1" dirty="0">
                          <a:solidFill>
                            <a:srgbClr val="00857C"/>
                          </a:solidFill>
                          <a:latin typeface="Arial" panose="020B0604020202020204" pitchFamily="34" charset="0"/>
                          <a:cs typeface="Arial" panose="020B0604020202020204" pitchFamily="34" charset="0"/>
                        </a:rPr>
                        <a:t>0.76 </a:t>
                      </a:r>
                      <a:br>
                        <a:rPr lang="en-US" sz="1300" b="1" dirty="0">
                          <a:solidFill>
                            <a:srgbClr val="00857C"/>
                          </a:solidFill>
                          <a:latin typeface="Arial" panose="020B0604020202020204" pitchFamily="34" charset="0"/>
                          <a:cs typeface="Arial" panose="020B0604020202020204" pitchFamily="34" charset="0"/>
                        </a:rPr>
                      </a:br>
                      <a:r>
                        <a:rPr lang="en-US" sz="1300" b="1" dirty="0">
                          <a:solidFill>
                            <a:srgbClr val="00857C"/>
                          </a:solidFill>
                          <a:latin typeface="Arial" panose="020B0604020202020204" pitchFamily="34" charset="0"/>
                          <a:cs typeface="Arial" panose="020B0604020202020204" pitchFamily="34" charset="0"/>
                        </a:rPr>
                        <a:t>(0.62–0.93)</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467360">
                <a:tc>
                  <a:txBody>
                    <a:bodyPr/>
                    <a:lstStyle/>
                    <a:p>
                      <a:pPr algn="l">
                        <a:lnSpc>
                          <a:spcPct val="100000"/>
                        </a:lnSpc>
                      </a:pPr>
                      <a:r>
                        <a:rPr lang="en-US" sz="1300" b="1" dirty="0">
                          <a:solidFill>
                            <a:srgbClr val="610F0F"/>
                          </a:solidFill>
                          <a:latin typeface="Arial" panose="020B0604020202020204" pitchFamily="34" charset="0"/>
                          <a:cs typeface="Arial" panose="020B0604020202020204" pitchFamily="34" charset="0"/>
                        </a:rPr>
                        <a:t>Placebo Arm</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300" b="1" dirty="0">
                          <a:solidFill>
                            <a:srgbClr val="610F0F"/>
                          </a:solidFill>
                          <a:latin typeface="Arial" panose="020B0604020202020204" pitchFamily="34" charset="0"/>
                          <a:cs typeface="Arial" panose="020B0604020202020204" pitchFamily="34" charset="0"/>
                        </a:rPr>
                        <a:t>82.8%</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300" b="1" dirty="0">
                          <a:solidFill>
                            <a:srgbClr val="610F0F"/>
                          </a:solidFill>
                          <a:latin typeface="Arial" panose="020B0604020202020204" pitchFamily="34" charset="0"/>
                          <a:cs typeface="Arial" panose="020B0604020202020204" pitchFamily="34" charset="0"/>
                        </a:rPr>
                        <a:t>14.0</a:t>
                      </a:r>
                      <a:br>
                        <a:rPr lang="en-US" sz="1300" b="1" dirty="0">
                          <a:solidFill>
                            <a:srgbClr val="610F0F"/>
                          </a:solidFill>
                          <a:latin typeface="Arial" panose="020B0604020202020204" pitchFamily="34" charset="0"/>
                          <a:cs typeface="Arial" panose="020B0604020202020204" pitchFamily="34" charset="0"/>
                        </a:rPr>
                      </a:br>
                      <a:r>
                        <a:rPr lang="en-US" sz="1300" b="1" dirty="0">
                          <a:solidFill>
                            <a:srgbClr val="610F0F"/>
                          </a:solidFill>
                          <a:latin typeface="Arial" panose="020B0604020202020204" pitchFamily="34" charset="0"/>
                          <a:cs typeface="Arial" panose="020B0604020202020204" pitchFamily="34" charset="0"/>
                        </a:rPr>
                        <a:t>(12.5–16.1)</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algn="ctr">
                        <a:lnSpc>
                          <a:spcPct val="100000"/>
                        </a:lnSpc>
                      </a:pPr>
                      <a:endParaRPr lang="en-US" sz="2800" b="1" dirty="0">
                        <a:solidFill>
                          <a:srgbClr val="610F0F"/>
                        </a:solidFill>
                        <a:latin typeface="Arial" panose="020B0604020202020204" pitchFamily="34" charset="0"/>
                        <a:cs typeface="Arial" panose="020B0604020202020204" pitchFamily="34" charset="0"/>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grpSp>
        <p:nvGrpSpPr>
          <p:cNvPr id="58" name="Group 57">
            <a:extLst>
              <a:ext uri="{FF2B5EF4-FFF2-40B4-BE49-F238E27FC236}">
                <a16:creationId xmlns:a16="http://schemas.microsoft.com/office/drawing/2014/main" id="{47F732EB-A6BF-CAC4-FC78-5D6D789B8514}"/>
              </a:ext>
            </a:extLst>
          </p:cNvPr>
          <p:cNvGrpSpPr/>
          <p:nvPr/>
        </p:nvGrpSpPr>
        <p:grpSpPr>
          <a:xfrm>
            <a:off x="653488" y="1438854"/>
            <a:ext cx="9513067" cy="4365625"/>
            <a:chOff x="980232" y="2158281"/>
            <a:chExt cx="14269600" cy="6548437"/>
          </a:xfrm>
        </p:grpSpPr>
        <p:graphicFrame>
          <p:nvGraphicFramePr>
            <p:cNvPr id="11" name="Object 10">
              <a:extLst>
                <a:ext uri="{FF2B5EF4-FFF2-40B4-BE49-F238E27FC236}">
                  <a16:creationId xmlns:a16="http://schemas.microsoft.com/office/drawing/2014/main" id="{60E509B6-E264-B9AE-ED9D-CA5F43C497E0}"/>
                </a:ext>
              </a:extLst>
            </p:cNvPr>
            <p:cNvGraphicFramePr>
              <a:graphicFrameLocks noChangeAspect="1"/>
            </p:cNvGraphicFramePr>
            <p:nvPr/>
          </p:nvGraphicFramePr>
          <p:xfrm>
            <a:off x="1751232" y="2158281"/>
            <a:ext cx="13498600" cy="5463901"/>
          </p:xfrm>
          <a:graphic>
            <a:graphicData uri="http://schemas.openxmlformats.org/presentationml/2006/ole">
              <mc:AlternateContent xmlns:mc="http://schemas.openxmlformats.org/markup-compatibility/2006">
                <mc:Choice xmlns:v="urn:schemas-microsoft-com:vml" Requires="v">
                  <p:oleObj name="Prism 10" r:id="rId3" imgW="6404654" imgH="3409218" progId="Prism10.Document">
                    <p:embed/>
                  </p:oleObj>
                </mc:Choice>
                <mc:Fallback>
                  <p:oleObj name="Prism 10" r:id="rId3" imgW="6404654" imgH="3409218" progId="Prism10.Document">
                    <p:embed/>
                    <p:pic>
                      <p:nvPicPr>
                        <p:cNvPr id="11" name="Object 10">
                          <a:extLst>
                            <a:ext uri="{FF2B5EF4-FFF2-40B4-BE49-F238E27FC236}">
                              <a16:creationId xmlns:a16="http://schemas.microsoft.com/office/drawing/2014/main" id="{60E509B6-E264-B9AE-ED9D-CA5F43C497E0}"/>
                            </a:ext>
                          </a:extLst>
                        </p:cNvPr>
                        <p:cNvPicPr/>
                        <p:nvPr/>
                      </p:nvPicPr>
                      <p:blipFill>
                        <a:blip r:embed="rId4"/>
                        <a:stretch>
                          <a:fillRect/>
                        </a:stretch>
                      </p:blipFill>
                      <p:spPr>
                        <a:xfrm>
                          <a:off x="1751232" y="2158281"/>
                          <a:ext cx="13498600" cy="5463901"/>
                        </a:xfrm>
                        <a:prstGeom prst="rect">
                          <a:avLst/>
                        </a:prstGeom>
                      </p:spPr>
                    </p:pic>
                  </p:oleObj>
                </mc:Fallback>
              </mc:AlternateContent>
            </a:graphicData>
          </a:graphic>
        </p:graphicFrame>
        <p:sp>
          <p:nvSpPr>
            <p:cNvPr id="12" name="Rectangle 125">
              <a:extLst>
                <a:ext uri="{FF2B5EF4-FFF2-40B4-BE49-F238E27FC236}">
                  <a16:creationId xmlns:a16="http://schemas.microsoft.com/office/drawing/2014/main" id="{7ECEB683-4FFC-F4EE-D860-E9423D6AEF58}"/>
                </a:ext>
              </a:extLst>
            </p:cNvPr>
            <p:cNvSpPr>
              <a:spLocks noChangeArrowheads="1"/>
            </p:cNvSpPr>
            <p:nvPr/>
          </p:nvSpPr>
          <p:spPr bwMode="auto">
            <a:xfrm>
              <a:off x="7507822" y="7770131"/>
              <a:ext cx="1664109"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Time, months</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3" name="Rectangle 127">
              <a:extLst>
                <a:ext uri="{FF2B5EF4-FFF2-40B4-BE49-F238E27FC236}">
                  <a16:creationId xmlns:a16="http://schemas.microsoft.com/office/drawing/2014/main" id="{E9B497A0-692C-7E20-7075-108F50EAF3B0}"/>
                </a:ext>
              </a:extLst>
            </p:cNvPr>
            <p:cNvSpPr>
              <a:spLocks noChangeArrowheads="1"/>
            </p:cNvSpPr>
            <p:nvPr/>
          </p:nvSpPr>
          <p:spPr bwMode="auto">
            <a:xfrm>
              <a:off x="980232" y="7820363"/>
              <a:ext cx="1243129"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No. at risk</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4" name="Rectangle 971">
              <a:extLst>
                <a:ext uri="{FF2B5EF4-FFF2-40B4-BE49-F238E27FC236}">
                  <a16:creationId xmlns:a16="http://schemas.microsoft.com/office/drawing/2014/main" id="{40E2CFEC-FCCC-0A58-609F-6E5ABFF0A3EA}"/>
                </a:ext>
              </a:extLst>
            </p:cNvPr>
            <p:cNvSpPr>
              <a:spLocks noChangeArrowheads="1"/>
            </p:cNvSpPr>
            <p:nvPr/>
          </p:nvSpPr>
          <p:spPr bwMode="auto">
            <a:xfrm>
              <a:off x="2099175" y="7476798"/>
              <a:ext cx="141867"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 name="Rectangle 972">
              <a:extLst>
                <a:ext uri="{FF2B5EF4-FFF2-40B4-BE49-F238E27FC236}">
                  <a16:creationId xmlns:a16="http://schemas.microsoft.com/office/drawing/2014/main" id="{4C54C404-19E4-0DCC-CB87-608F7CD2E172}"/>
                </a:ext>
              </a:extLst>
            </p:cNvPr>
            <p:cNvSpPr>
              <a:spLocks noChangeArrowheads="1"/>
            </p:cNvSpPr>
            <p:nvPr/>
          </p:nvSpPr>
          <p:spPr bwMode="auto">
            <a:xfrm>
              <a:off x="3624526" y="7476798"/>
              <a:ext cx="141867"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 name="Rectangle 973">
              <a:extLst>
                <a:ext uri="{FF2B5EF4-FFF2-40B4-BE49-F238E27FC236}">
                  <a16:creationId xmlns:a16="http://schemas.microsoft.com/office/drawing/2014/main" id="{35438DAC-5100-8EDF-1F06-A552E2D72132}"/>
                </a:ext>
              </a:extLst>
            </p:cNvPr>
            <p:cNvSpPr>
              <a:spLocks noChangeArrowheads="1"/>
            </p:cNvSpPr>
            <p:nvPr/>
          </p:nvSpPr>
          <p:spPr bwMode="auto">
            <a:xfrm>
              <a:off x="5111548" y="7508744"/>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Rectangle 974">
              <a:extLst>
                <a:ext uri="{FF2B5EF4-FFF2-40B4-BE49-F238E27FC236}">
                  <a16:creationId xmlns:a16="http://schemas.microsoft.com/office/drawing/2014/main" id="{AD5028CB-967F-F55D-D75C-F2D5B9B20B6F}"/>
                </a:ext>
              </a:extLst>
            </p:cNvPr>
            <p:cNvSpPr>
              <a:spLocks noChangeArrowheads="1"/>
            </p:cNvSpPr>
            <p:nvPr/>
          </p:nvSpPr>
          <p:spPr bwMode="auto">
            <a:xfrm>
              <a:off x="6659553" y="7476798"/>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 name="Rectangle 975">
              <a:extLst>
                <a:ext uri="{FF2B5EF4-FFF2-40B4-BE49-F238E27FC236}">
                  <a16:creationId xmlns:a16="http://schemas.microsoft.com/office/drawing/2014/main" id="{CF94A9F0-28A9-6DFE-07D7-1A00E0C87830}"/>
                </a:ext>
              </a:extLst>
            </p:cNvPr>
            <p:cNvSpPr>
              <a:spLocks noChangeArrowheads="1"/>
            </p:cNvSpPr>
            <p:nvPr/>
          </p:nvSpPr>
          <p:spPr bwMode="auto">
            <a:xfrm>
              <a:off x="8207557" y="7476798"/>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24</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Rectangle 976">
              <a:extLst>
                <a:ext uri="{FF2B5EF4-FFF2-40B4-BE49-F238E27FC236}">
                  <a16:creationId xmlns:a16="http://schemas.microsoft.com/office/drawing/2014/main" id="{BC1F8499-813E-B4CF-5DBA-969D6E2B15A0}"/>
                </a:ext>
              </a:extLst>
            </p:cNvPr>
            <p:cNvSpPr>
              <a:spLocks noChangeArrowheads="1"/>
            </p:cNvSpPr>
            <p:nvPr/>
          </p:nvSpPr>
          <p:spPr bwMode="auto">
            <a:xfrm>
              <a:off x="9757422" y="7476798"/>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Rectangle 977">
              <a:extLst>
                <a:ext uri="{FF2B5EF4-FFF2-40B4-BE49-F238E27FC236}">
                  <a16:creationId xmlns:a16="http://schemas.microsoft.com/office/drawing/2014/main" id="{6B34F550-633F-FA13-F7A8-DEEC8AF5E84E}"/>
                </a:ext>
              </a:extLst>
            </p:cNvPr>
            <p:cNvSpPr>
              <a:spLocks noChangeArrowheads="1"/>
            </p:cNvSpPr>
            <p:nvPr/>
          </p:nvSpPr>
          <p:spPr bwMode="auto">
            <a:xfrm>
              <a:off x="12836538" y="7476798"/>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42</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Rectangle 978">
              <a:extLst>
                <a:ext uri="{FF2B5EF4-FFF2-40B4-BE49-F238E27FC236}">
                  <a16:creationId xmlns:a16="http://schemas.microsoft.com/office/drawing/2014/main" id="{7153323C-1484-847D-564F-3007EE7703AA}"/>
                </a:ext>
              </a:extLst>
            </p:cNvPr>
            <p:cNvSpPr>
              <a:spLocks noChangeArrowheads="1"/>
            </p:cNvSpPr>
            <p:nvPr/>
          </p:nvSpPr>
          <p:spPr bwMode="auto">
            <a:xfrm>
              <a:off x="14395041" y="7476798"/>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48</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 name="Rectangle 980">
              <a:extLst>
                <a:ext uri="{FF2B5EF4-FFF2-40B4-BE49-F238E27FC236}">
                  <a16:creationId xmlns:a16="http://schemas.microsoft.com/office/drawing/2014/main" id="{E398534D-F89C-6C49-5161-E0C812A3833A}"/>
                </a:ext>
              </a:extLst>
            </p:cNvPr>
            <p:cNvSpPr>
              <a:spLocks noChangeArrowheads="1"/>
            </p:cNvSpPr>
            <p:nvPr/>
          </p:nvSpPr>
          <p:spPr bwMode="auto">
            <a:xfrm>
              <a:off x="1774207" y="7124574"/>
              <a:ext cx="141867"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Rectangle 981">
              <a:extLst>
                <a:ext uri="{FF2B5EF4-FFF2-40B4-BE49-F238E27FC236}">
                  <a16:creationId xmlns:a16="http://schemas.microsoft.com/office/drawing/2014/main" id="{9A19E4B3-CEC9-93BF-92A0-8956FCB49E91}"/>
                </a:ext>
              </a:extLst>
            </p:cNvPr>
            <p:cNvSpPr>
              <a:spLocks noChangeArrowheads="1"/>
            </p:cNvSpPr>
            <p:nvPr/>
          </p:nvSpPr>
          <p:spPr bwMode="auto">
            <a:xfrm>
              <a:off x="1642084" y="6664418"/>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 name="Rectangle 982">
              <a:extLst>
                <a:ext uri="{FF2B5EF4-FFF2-40B4-BE49-F238E27FC236}">
                  <a16:creationId xmlns:a16="http://schemas.microsoft.com/office/drawing/2014/main" id="{C1503D4C-A5CF-335F-D39C-1A38D98FC96D}"/>
                </a:ext>
              </a:extLst>
            </p:cNvPr>
            <p:cNvSpPr>
              <a:spLocks noChangeArrowheads="1"/>
            </p:cNvSpPr>
            <p:nvPr/>
          </p:nvSpPr>
          <p:spPr bwMode="auto">
            <a:xfrm>
              <a:off x="1642084" y="6204263"/>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Rectangle 983">
              <a:extLst>
                <a:ext uri="{FF2B5EF4-FFF2-40B4-BE49-F238E27FC236}">
                  <a16:creationId xmlns:a16="http://schemas.microsoft.com/office/drawing/2014/main" id="{2A697480-3594-7BF8-AF50-065B1E91E7D8}"/>
                </a:ext>
              </a:extLst>
            </p:cNvPr>
            <p:cNvSpPr>
              <a:spLocks noChangeArrowheads="1"/>
            </p:cNvSpPr>
            <p:nvPr/>
          </p:nvSpPr>
          <p:spPr bwMode="auto">
            <a:xfrm>
              <a:off x="1642084" y="5744106"/>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 name="Rectangle 984">
              <a:extLst>
                <a:ext uri="{FF2B5EF4-FFF2-40B4-BE49-F238E27FC236}">
                  <a16:creationId xmlns:a16="http://schemas.microsoft.com/office/drawing/2014/main" id="{A1FBCBF6-A651-AC33-71F3-E3E56CD5B794}"/>
                </a:ext>
              </a:extLst>
            </p:cNvPr>
            <p:cNvSpPr>
              <a:spLocks noChangeArrowheads="1"/>
            </p:cNvSpPr>
            <p:nvPr/>
          </p:nvSpPr>
          <p:spPr bwMode="auto">
            <a:xfrm>
              <a:off x="1642084" y="5283951"/>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 name="Rectangle 985">
              <a:extLst>
                <a:ext uri="{FF2B5EF4-FFF2-40B4-BE49-F238E27FC236}">
                  <a16:creationId xmlns:a16="http://schemas.microsoft.com/office/drawing/2014/main" id="{F42DF9C4-F7A5-3527-922A-37DB1FEBCE84}"/>
                </a:ext>
              </a:extLst>
            </p:cNvPr>
            <p:cNvSpPr>
              <a:spLocks noChangeArrowheads="1"/>
            </p:cNvSpPr>
            <p:nvPr/>
          </p:nvSpPr>
          <p:spPr bwMode="auto">
            <a:xfrm>
              <a:off x="1642084" y="4823796"/>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 name="Rectangle 986">
              <a:extLst>
                <a:ext uri="{FF2B5EF4-FFF2-40B4-BE49-F238E27FC236}">
                  <a16:creationId xmlns:a16="http://schemas.microsoft.com/office/drawing/2014/main" id="{86218C71-1D30-0FB1-3B6E-9CBAA881CF19}"/>
                </a:ext>
              </a:extLst>
            </p:cNvPr>
            <p:cNvSpPr>
              <a:spLocks noChangeArrowheads="1"/>
            </p:cNvSpPr>
            <p:nvPr/>
          </p:nvSpPr>
          <p:spPr bwMode="auto">
            <a:xfrm>
              <a:off x="1642084" y="4363641"/>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 name="Rectangle 987">
              <a:extLst>
                <a:ext uri="{FF2B5EF4-FFF2-40B4-BE49-F238E27FC236}">
                  <a16:creationId xmlns:a16="http://schemas.microsoft.com/office/drawing/2014/main" id="{81C41265-8257-3C2A-2C46-05DD95BC298C}"/>
                </a:ext>
              </a:extLst>
            </p:cNvPr>
            <p:cNvSpPr>
              <a:spLocks noChangeArrowheads="1"/>
            </p:cNvSpPr>
            <p:nvPr/>
          </p:nvSpPr>
          <p:spPr bwMode="auto">
            <a:xfrm>
              <a:off x="1642084" y="3903485"/>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 name="Rectangle 988">
              <a:extLst>
                <a:ext uri="{FF2B5EF4-FFF2-40B4-BE49-F238E27FC236}">
                  <a16:creationId xmlns:a16="http://schemas.microsoft.com/office/drawing/2014/main" id="{3CA1ADC2-9879-540D-24E9-37B11DB3AE89}"/>
                </a:ext>
              </a:extLst>
            </p:cNvPr>
            <p:cNvSpPr>
              <a:spLocks noChangeArrowheads="1"/>
            </p:cNvSpPr>
            <p:nvPr/>
          </p:nvSpPr>
          <p:spPr bwMode="auto">
            <a:xfrm>
              <a:off x="1642084" y="3443330"/>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 name="Rectangle 989">
              <a:extLst>
                <a:ext uri="{FF2B5EF4-FFF2-40B4-BE49-F238E27FC236}">
                  <a16:creationId xmlns:a16="http://schemas.microsoft.com/office/drawing/2014/main" id="{01CC2A9A-CA1E-86C6-1088-49A6C4C89BF4}"/>
                </a:ext>
              </a:extLst>
            </p:cNvPr>
            <p:cNvSpPr>
              <a:spLocks noChangeArrowheads="1"/>
            </p:cNvSpPr>
            <p:nvPr/>
          </p:nvSpPr>
          <p:spPr bwMode="auto">
            <a:xfrm>
              <a:off x="1642084" y="2983175"/>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 name="Rectangle 990">
              <a:extLst>
                <a:ext uri="{FF2B5EF4-FFF2-40B4-BE49-F238E27FC236}">
                  <a16:creationId xmlns:a16="http://schemas.microsoft.com/office/drawing/2014/main" id="{890E0951-0840-E457-330D-AED2666FD5CF}"/>
                </a:ext>
              </a:extLst>
            </p:cNvPr>
            <p:cNvSpPr>
              <a:spLocks noChangeArrowheads="1"/>
            </p:cNvSpPr>
            <p:nvPr/>
          </p:nvSpPr>
          <p:spPr bwMode="auto">
            <a:xfrm>
              <a:off x="1509960" y="2523020"/>
              <a:ext cx="4255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 name="Rectangle 1100">
              <a:extLst>
                <a:ext uri="{FF2B5EF4-FFF2-40B4-BE49-F238E27FC236}">
                  <a16:creationId xmlns:a16="http://schemas.microsoft.com/office/drawing/2014/main" id="{A77991AE-0F58-BEC6-6E17-DE09870F4ECA}"/>
                </a:ext>
              </a:extLst>
            </p:cNvPr>
            <p:cNvSpPr>
              <a:spLocks noChangeArrowheads="1"/>
            </p:cNvSpPr>
            <p:nvPr/>
          </p:nvSpPr>
          <p:spPr bwMode="auto">
            <a:xfrm>
              <a:off x="1957309" y="8118372"/>
              <a:ext cx="4255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234</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 name="Rectangle 1101">
              <a:extLst>
                <a:ext uri="{FF2B5EF4-FFF2-40B4-BE49-F238E27FC236}">
                  <a16:creationId xmlns:a16="http://schemas.microsoft.com/office/drawing/2014/main" id="{FBCCBDC2-B574-BD71-9328-7F642EA438BE}"/>
                </a:ext>
              </a:extLst>
            </p:cNvPr>
            <p:cNvSpPr>
              <a:spLocks noChangeArrowheads="1"/>
            </p:cNvSpPr>
            <p:nvPr/>
          </p:nvSpPr>
          <p:spPr bwMode="auto">
            <a:xfrm>
              <a:off x="3482662" y="8118372"/>
              <a:ext cx="4255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207</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 name="Rectangle 1102">
              <a:extLst>
                <a:ext uri="{FF2B5EF4-FFF2-40B4-BE49-F238E27FC236}">
                  <a16:creationId xmlns:a16="http://schemas.microsoft.com/office/drawing/2014/main" id="{8723FEA5-34DB-7B95-64D5-48BC92856A8E}"/>
                </a:ext>
              </a:extLst>
            </p:cNvPr>
            <p:cNvSpPr>
              <a:spLocks noChangeArrowheads="1"/>
            </p:cNvSpPr>
            <p:nvPr/>
          </p:nvSpPr>
          <p:spPr bwMode="auto">
            <a:xfrm>
              <a:off x="5040618" y="8118372"/>
              <a:ext cx="4255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161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 name="Rectangle 1103">
              <a:extLst>
                <a:ext uri="{FF2B5EF4-FFF2-40B4-BE49-F238E27FC236}">
                  <a16:creationId xmlns:a16="http://schemas.microsoft.com/office/drawing/2014/main" id="{FED07BF7-B0CB-2D28-6377-CC3355C27070}"/>
                </a:ext>
              </a:extLst>
            </p:cNvPr>
            <p:cNvSpPr>
              <a:spLocks noChangeArrowheads="1"/>
            </p:cNvSpPr>
            <p:nvPr/>
          </p:nvSpPr>
          <p:spPr bwMode="auto">
            <a:xfrm>
              <a:off x="6598495" y="8118372"/>
              <a:ext cx="4255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120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 name="Rectangle 1104">
              <a:extLst>
                <a:ext uri="{FF2B5EF4-FFF2-40B4-BE49-F238E27FC236}">
                  <a16:creationId xmlns:a16="http://schemas.microsoft.com/office/drawing/2014/main" id="{049204CE-101E-F568-0CDB-7263DDD0A993}"/>
                </a:ext>
              </a:extLst>
            </p:cNvPr>
            <p:cNvSpPr>
              <a:spLocks noChangeArrowheads="1"/>
            </p:cNvSpPr>
            <p:nvPr/>
          </p:nvSpPr>
          <p:spPr bwMode="auto">
            <a:xfrm>
              <a:off x="8207557" y="8118372"/>
              <a:ext cx="28373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83</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8" name="Rectangle 1105">
              <a:extLst>
                <a:ext uri="{FF2B5EF4-FFF2-40B4-BE49-F238E27FC236}">
                  <a16:creationId xmlns:a16="http://schemas.microsoft.com/office/drawing/2014/main" id="{02B802F3-9EE2-EE6B-C07E-9705A0D0D26B}"/>
                </a:ext>
              </a:extLst>
            </p:cNvPr>
            <p:cNvSpPr>
              <a:spLocks noChangeArrowheads="1"/>
            </p:cNvSpPr>
            <p:nvPr/>
          </p:nvSpPr>
          <p:spPr bwMode="auto">
            <a:xfrm>
              <a:off x="1957309" y="8399036"/>
              <a:ext cx="4255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232</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9" name="Rectangle 1106">
              <a:extLst>
                <a:ext uri="{FF2B5EF4-FFF2-40B4-BE49-F238E27FC236}">
                  <a16:creationId xmlns:a16="http://schemas.microsoft.com/office/drawing/2014/main" id="{B1BFD670-ABB8-D3A9-049E-527ABE1E44AB}"/>
                </a:ext>
              </a:extLst>
            </p:cNvPr>
            <p:cNvSpPr>
              <a:spLocks noChangeArrowheads="1"/>
            </p:cNvSpPr>
            <p:nvPr/>
          </p:nvSpPr>
          <p:spPr bwMode="auto">
            <a:xfrm>
              <a:off x="3482662" y="8399035"/>
              <a:ext cx="425598"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200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0" name="Rectangle 1107">
              <a:extLst>
                <a:ext uri="{FF2B5EF4-FFF2-40B4-BE49-F238E27FC236}">
                  <a16:creationId xmlns:a16="http://schemas.microsoft.com/office/drawing/2014/main" id="{758B7599-0EB3-5EB7-E229-16C76D53C200}"/>
                </a:ext>
              </a:extLst>
            </p:cNvPr>
            <p:cNvSpPr>
              <a:spLocks noChangeArrowheads="1"/>
            </p:cNvSpPr>
            <p:nvPr/>
          </p:nvSpPr>
          <p:spPr bwMode="auto">
            <a:xfrm>
              <a:off x="5040618" y="8399035"/>
              <a:ext cx="425598"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137</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1" name="Rectangle 1108">
              <a:extLst>
                <a:ext uri="{FF2B5EF4-FFF2-40B4-BE49-F238E27FC236}">
                  <a16:creationId xmlns:a16="http://schemas.microsoft.com/office/drawing/2014/main" id="{28F4D251-D423-FF76-1EE2-E83DE66B215A}"/>
                </a:ext>
              </a:extLst>
            </p:cNvPr>
            <p:cNvSpPr>
              <a:spLocks noChangeArrowheads="1"/>
            </p:cNvSpPr>
            <p:nvPr/>
          </p:nvSpPr>
          <p:spPr bwMode="auto">
            <a:xfrm>
              <a:off x="6669426" y="8399035"/>
              <a:ext cx="283732"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89</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2" name="Rectangle 1109">
              <a:extLst>
                <a:ext uri="{FF2B5EF4-FFF2-40B4-BE49-F238E27FC236}">
                  <a16:creationId xmlns:a16="http://schemas.microsoft.com/office/drawing/2014/main" id="{C3ADC8FD-87AF-530C-1207-0ED1AF7576D3}"/>
                </a:ext>
              </a:extLst>
            </p:cNvPr>
            <p:cNvSpPr>
              <a:spLocks noChangeArrowheads="1"/>
            </p:cNvSpPr>
            <p:nvPr/>
          </p:nvSpPr>
          <p:spPr bwMode="auto">
            <a:xfrm>
              <a:off x="8207557" y="8399035"/>
              <a:ext cx="283732"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61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3" name="Rectangle 1110">
              <a:extLst>
                <a:ext uri="{FF2B5EF4-FFF2-40B4-BE49-F238E27FC236}">
                  <a16:creationId xmlns:a16="http://schemas.microsoft.com/office/drawing/2014/main" id="{CDCCB364-8F3D-DD42-3175-353FF3FD9873}"/>
                </a:ext>
              </a:extLst>
            </p:cNvPr>
            <p:cNvSpPr>
              <a:spLocks noChangeArrowheads="1"/>
            </p:cNvSpPr>
            <p:nvPr/>
          </p:nvSpPr>
          <p:spPr bwMode="auto">
            <a:xfrm>
              <a:off x="14465974" y="8118372"/>
              <a:ext cx="141867"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1111">
              <a:extLst>
                <a:ext uri="{FF2B5EF4-FFF2-40B4-BE49-F238E27FC236}">
                  <a16:creationId xmlns:a16="http://schemas.microsoft.com/office/drawing/2014/main" id="{38EFE0F6-51DC-4926-7705-DF5A60DA84E1}"/>
                </a:ext>
              </a:extLst>
            </p:cNvPr>
            <p:cNvSpPr>
              <a:spLocks noChangeArrowheads="1"/>
            </p:cNvSpPr>
            <p:nvPr/>
          </p:nvSpPr>
          <p:spPr bwMode="auto">
            <a:xfrm>
              <a:off x="14465974" y="8399035"/>
              <a:ext cx="141867"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5" name="Rectangle 1112">
              <a:extLst>
                <a:ext uri="{FF2B5EF4-FFF2-40B4-BE49-F238E27FC236}">
                  <a16:creationId xmlns:a16="http://schemas.microsoft.com/office/drawing/2014/main" id="{990B9DA6-B5C3-BAAC-6CE7-ED291D374387}"/>
                </a:ext>
              </a:extLst>
            </p:cNvPr>
            <p:cNvSpPr>
              <a:spLocks noChangeArrowheads="1"/>
            </p:cNvSpPr>
            <p:nvPr/>
          </p:nvSpPr>
          <p:spPr bwMode="auto">
            <a:xfrm>
              <a:off x="9757422" y="8118372"/>
              <a:ext cx="283732"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35</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6" name="Rectangle 1113">
              <a:extLst>
                <a:ext uri="{FF2B5EF4-FFF2-40B4-BE49-F238E27FC236}">
                  <a16:creationId xmlns:a16="http://schemas.microsoft.com/office/drawing/2014/main" id="{E5A9CD86-E54E-0C7D-6185-F63F6D1F099A}"/>
                </a:ext>
              </a:extLst>
            </p:cNvPr>
            <p:cNvSpPr>
              <a:spLocks noChangeArrowheads="1"/>
            </p:cNvSpPr>
            <p:nvPr/>
          </p:nvSpPr>
          <p:spPr bwMode="auto">
            <a:xfrm>
              <a:off x="9757422" y="8399035"/>
              <a:ext cx="283732"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29</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Rectangle 1114">
              <a:extLst>
                <a:ext uri="{FF2B5EF4-FFF2-40B4-BE49-F238E27FC236}">
                  <a16:creationId xmlns:a16="http://schemas.microsoft.com/office/drawing/2014/main" id="{FAFEF020-FB18-2282-EBB7-AE48C8EB63E6}"/>
                </a:ext>
              </a:extLst>
            </p:cNvPr>
            <p:cNvSpPr>
              <a:spLocks noChangeArrowheads="1"/>
            </p:cNvSpPr>
            <p:nvPr/>
          </p:nvSpPr>
          <p:spPr bwMode="auto">
            <a:xfrm>
              <a:off x="12907471" y="8118372"/>
              <a:ext cx="141867"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8" name="Rectangle 1115">
              <a:extLst>
                <a:ext uri="{FF2B5EF4-FFF2-40B4-BE49-F238E27FC236}">
                  <a16:creationId xmlns:a16="http://schemas.microsoft.com/office/drawing/2014/main" id="{1A3C1CB6-6432-0348-69A5-55DB3B2DA80B}"/>
                </a:ext>
              </a:extLst>
            </p:cNvPr>
            <p:cNvSpPr>
              <a:spLocks noChangeArrowheads="1"/>
            </p:cNvSpPr>
            <p:nvPr/>
          </p:nvSpPr>
          <p:spPr bwMode="auto">
            <a:xfrm>
              <a:off x="12907471" y="8399035"/>
              <a:ext cx="141867"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TextBox 48">
              <a:extLst>
                <a:ext uri="{FF2B5EF4-FFF2-40B4-BE49-F238E27FC236}">
                  <a16:creationId xmlns:a16="http://schemas.microsoft.com/office/drawing/2014/main" id="{831FF0D1-DD1C-1F76-ACE8-33D69D2C28C5}"/>
                </a:ext>
              </a:extLst>
            </p:cNvPr>
            <p:cNvSpPr txBox="1"/>
            <p:nvPr/>
          </p:nvSpPr>
          <p:spPr>
            <a:xfrm>
              <a:off x="2343124" y="6247345"/>
              <a:ext cx="7622035" cy="877162"/>
            </a:xfrm>
            <a:prstGeom prst="rect">
              <a:avLst/>
            </a:prstGeom>
            <a:noFill/>
          </p:spPr>
          <p:txBody>
            <a:bodyPr wrap="square">
              <a:spAutoFit/>
            </a:bodyPr>
            <a:lstStyle/>
            <a:p>
              <a:pPr marL="0" marR="0" lvl="0" indent="0" algn="l" defTabSz="304849"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20" normalizeH="0" baseline="0" noProof="0" dirty="0">
                  <a:ln>
                    <a:noFill/>
                  </a:ln>
                  <a:solidFill>
                    <a:srgbClr val="000000"/>
                  </a:solidFill>
                  <a:effectLst/>
                  <a:uLnTx/>
                  <a:uFillTx/>
                  <a:latin typeface="Arial"/>
                  <a:ea typeface="+mn-ea"/>
                  <a:cs typeface="+mn-cs"/>
                </a:rPr>
                <a:t>Median follow-up:</a:t>
              </a:r>
            </a:p>
            <a:p>
              <a:pPr marL="0" marR="0" lvl="0" indent="0" algn="l" defTabSz="304849"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20" normalizeH="0" baseline="0" noProof="0" dirty="0">
                  <a:ln>
                    <a:noFill/>
                  </a:ln>
                  <a:solidFill>
                    <a:srgbClr val="000000"/>
                  </a:solidFill>
                  <a:effectLst/>
                  <a:uLnTx/>
                  <a:uFillTx/>
                  <a:latin typeface="Arial"/>
                  <a:ea typeface="+mn-ea"/>
                  <a:cs typeface="+mn-cs"/>
                </a:rPr>
                <a:t>32.7 months</a:t>
              </a:r>
            </a:p>
          </p:txBody>
        </p:sp>
        <p:sp>
          <p:nvSpPr>
            <p:cNvPr id="50" name="TextBox 49">
              <a:extLst>
                <a:ext uri="{FF2B5EF4-FFF2-40B4-BE49-F238E27FC236}">
                  <a16:creationId xmlns:a16="http://schemas.microsoft.com/office/drawing/2014/main" id="{045ACECB-9A8A-A547-5D86-80E2FD8C955C}"/>
                </a:ext>
              </a:extLst>
            </p:cNvPr>
            <p:cNvSpPr txBox="1"/>
            <p:nvPr/>
          </p:nvSpPr>
          <p:spPr>
            <a:xfrm>
              <a:off x="6903159" y="2494342"/>
              <a:ext cx="1147429" cy="969208"/>
            </a:xfrm>
            <a:prstGeom prst="rect">
              <a:avLst/>
            </a:prstGeom>
            <a:noFill/>
          </p:spPr>
          <p:txBody>
            <a:bodyPr wrap="none" rtlCol="0">
              <a:spAutoFit/>
            </a:bodyPr>
            <a:lstStyle/>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18-mo</a:t>
              </a:r>
            </a:p>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51.5%  </a:t>
              </a:r>
              <a:br>
                <a:rPr kumimoji="0" lang="en-US" sz="1333" b="1" i="0" u="none" strike="noStrike" kern="1200" cap="none" spc="0" normalizeH="0" baseline="0" noProof="0" dirty="0">
                  <a:ln>
                    <a:noFill/>
                  </a:ln>
                  <a:solidFill>
                    <a:srgbClr val="00877C"/>
                  </a:solidFill>
                  <a:effectLst/>
                  <a:uLnTx/>
                  <a:uFillTx/>
                  <a:latin typeface="Arial" panose="020B0604020202020204" pitchFamily="34" charset="0"/>
                  <a:ea typeface="+mn-ea"/>
                  <a:cs typeface="Arial" panose="020B0604020202020204" pitchFamily="34" charset="0"/>
                </a:rPr>
              </a:br>
              <a:r>
                <a:rPr kumimoji="0" 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38.9%  </a:t>
              </a:r>
            </a:p>
          </p:txBody>
        </p:sp>
        <p:cxnSp>
          <p:nvCxnSpPr>
            <p:cNvPr id="51" name="Straight Connector 50">
              <a:extLst>
                <a:ext uri="{FF2B5EF4-FFF2-40B4-BE49-F238E27FC236}">
                  <a16:creationId xmlns:a16="http://schemas.microsoft.com/office/drawing/2014/main" id="{2C7037C0-F86B-E026-5315-FE9BCB53C3AE}"/>
                </a:ext>
              </a:extLst>
            </p:cNvPr>
            <p:cNvCxnSpPr>
              <a:cxnSpLocks/>
            </p:cNvCxnSpPr>
            <p:nvPr/>
          </p:nvCxnSpPr>
          <p:spPr>
            <a:xfrm flipV="1">
              <a:off x="6783987" y="2565124"/>
              <a:ext cx="14965" cy="4581886"/>
            </a:xfrm>
            <a:prstGeom prst="line">
              <a:avLst/>
            </a:prstGeom>
            <a:ln w="38100" cap="flat" cmpd="sng" algn="ctr">
              <a:solidFill>
                <a:schemeClr val="tx1"/>
              </a:solidFill>
              <a:prstDash val="dash"/>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52" name="TextBox 51">
              <a:extLst>
                <a:ext uri="{FF2B5EF4-FFF2-40B4-BE49-F238E27FC236}">
                  <a16:creationId xmlns:a16="http://schemas.microsoft.com/office/drawing/2014/main" id="{E93CCA9C-ADFC-28EA-8385-81ABB0876492}"/>
                </a:ext>
              </a:extLst>
            </p:cNvPr>
            <p:cNvSpPr txBox="1"/>
            <p:nvPr/>
          </p:nvSpPr>
          <p:spPr>
            <a:xfrm>
              <a:off x="5403526" y="2494342"/>
              <a:ext cx="1147429" cy="969208"/>
            </a:xfrm>
            <a:prstGeom prst="rect">
              <a:avLst/>
            </a:prstGeom>
            <a:noFill/>
          </p:spPr>
          <p:txBody>
            <a:bodyPr wrap="none" rtlCol="0">
              <a:spAutoFit/>
            </a:bodyPr>
            <a:lstStyle/>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12-mo</a:t>
              </a:r>
            </a:p>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69.1%  </a:t>
              </a:r>
              <a:br>
                <a:rPr kumimoji="0" lang="en-US" sz="1333" b="1" i="0" u="none" strike="noStrike" kern="1200" cap="none" spc="0" normalizeH="0" baseline="0" noProof="0" dirty="0">
                  <a:ln>
                    <a:noFill/>
                  </a:ln>
                  <a:solidFill>
                    <a:srgbClr val="00877C"/>
                  </a:solidFill>
                  <a:effectLst/>
                  <a:uLnTx/>
                  <a:uFillTx/>
                  <a:latin typeface="Arial" panose="020B0604020202020204" pitchFamily="34" charset="0"/>
                  <a:ea typeface="+mn-ea"/>
                  <a:cs typeface="Arial" panose="020B0604020202020204" pitchFamily="34" charset="0"/>
                </a:rPr>
              </a:br>
              <a:r>
                <a:rPr kumimoji="0" 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59.3% </a:t>
              </a:r>
            </a:p>
          </p:txBody>
        </p:sp>
        <p:cxnSp>
          <p:nvCxnSpPr>
            <p:cNvPr id="53" name="Straight Connector 52">
              <a:extLst>
                <a:ext uri="{FF2B5EF4-FFF2-40B4-BE49-F238E27FC236}">
                  <a16:creationId xmlns:a16="http://schemas.microsoft.com/office/drawing/2014/main" id="{4F6244C2-D010-E7F2-226F-DCA8C74644F5}"/>
                </a:ext>
              </a:extLst>
            </p:cNvPr>
            <p:cNvCxnSpPr>
              <a:cxnSpLocks/>
            </p:cNvCxnSpPr>
            <p:nvPr/>
          </p:nvCxnSpPr>
          <p:spPr>
            <a:xfrm flipV="1">
              <a:off x="5240518" y="2574620"/>
              <a:ext cx="14816" cy="4581886"/>
            </a:xfrm>
            <a:prstGeom prst="line">
              <a:avLst/>
            </a:prstGeom>
            <a:ln w="38100" cap="flat" cmpd="sng" algn="ctr">
              <a:solidFill>
                <a:schemeClr val="tx1"/>
              </a:solidFill>
              <a:prstDash val="dash"/>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54" name="Rectangle 976">
              <a:extLst>
                <a:ext uri="{FF2B5EF4-FFF2-40B4-BE49-F238E27FC236}">
                  <a16:creationId xmlns:a16="http://schemas.microsoft.com/office/drawing/2014/main" id="{77D671DC-24AE-3F3C-5B84-71DC2DA377DF}"/>
                </a:ext>
              </a:extLst>
            </p:cNvPr>
            <p:cNvSpPr>
              <a:spLocks noChangeArrowheads="1"/>
            </p:cNvSpPr>
            <p:nvPr/>
          </p:nvSpPr>
          <p:spPr bwMode="auto">
            <a:xfrm>
              <a:off x="11293138" y="7459971"/>
              <a:ext cx="283732"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36</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5" name="Rectangle 1112">
              <a:extLst>
                <a:ext uri="{FF2B5EF4-FFF2-40B4-BE49-F238E27FC236}">
                  <a16:creationId xmlns:a16="http://schemas.microsoft.com/office/drawing/2014/main" id="{AFE3E902-F07D-D69E-E74E-22416188B4E6}"/>
                </a:ext>
              </a:extLst>
            </p:cNvPr>
            <p:cNvSpPr>
              <a:spLocks noChangeArrowheads="1"/>
            </p:cNvSpPr>
            <p:nvPr/>
          </p:nvSpPr>
          <p:spPr bwMode="auto">
            <a:xfrm>
              <a:off x="11300209" y="8118372"/>
              <a:ext cx="269593"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6" name="Rectangle 1113">
              <a:extLst>
                <a:ext uri="{FF2B5EF4-FFF2-40B4-BE49-F238E27FC236}">
                  <a16:creationId xmlns:a16="http://schemas.microsoft.com/office/drawing/2014/main" id="{6C2BB5F3-6D4C-5C6F-D22F-71410B9AAEBF}"/>
                </a:ext>
              </a:extLst>
            </p:cNvPr>
            <p:cNvSpPr>
              <a:spLocks noChangeArrowheads="1"/>
            </p:cNvSpPr>
            <p:nvPr/>
          </p:nvSpPr>
          <p:spPr bwMode="auto">
            <a:xfrm>
              <a:off x="11364073" y="8399035"/>
              <a:ext cx="141867" cy="307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6</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 name="Rectangle 126">
              <a:extLst>
                <a:ext uri="{FF2B5EF4-FFF2-40B4-BE49-F238E27FC236}">
                  <a16:creationId xmlns:a16="http://schemas.microsoft.com/office/drawing/2014/main" id="{6F54C609-908F-BFBE-B8E0-2F0E67835E5A}"/>
                </a:ext>
              </a:extLst>
            </p:cNvPr>
            <p:cNvSpPr>
              <a:spLocks noChangeArrowheads="1"/>
            </p:cNvSpPr>
            <p:nvPr/>
          </p:nvSpPr>
          <p:spPr bwMode="auto">
            <a:xfrm rot="16200000">
              <a:off x="-407113" y="4693417"/>
              <a:ext cx="3224440" cy="430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867"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Overall Survival, %</a:t>
              </a:r>
              <a:endParaRPr kumimoji="0" lang="en-US" altLang="en-US" sz="1867"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pSp>
      <p:sp>
        <p:nvSpPr>
          <p:cNvPr id="2" name="TextBox 1">
            <a:extLst>
              <a:ext uri="{FF2B5EF4-FFF2-40B4-BE49-F238E27FC236}">
                <a16:creationId xmlns:a16="http://schemas.microsoft.com/office/drawing/2014/main" id="{A66DC73C-851A-EC3D-9986-1C3E33456EE8}"/>
              </a:ext>
            </a:extLst>
          </p:cNvPr>
          <p:cNvSpPr txBox="1"/>
          <p:nvPr/>
        </p:nvSpPr>
        <p:spPr>
          <a:xfrm>
            <a:off x="903383" y="6389783"/>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41858EE3-1952-18C9-0ABA-8F509BD0E54B}"/>
              </a:ext>
            </a:extLst>
          </p:cNvPr>
          <p:cNvSpPr txBox="1"/>
          <p:nvPr/>
        </p:nvSpPr>
        <p:spPr>
          <a:xfrm>
            <a:off x="451692" y="6510969"/>
            <a:ext cx="1781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Monk SGO 2026</a:t>
            </a:r>
          </a:p>
        </p:txBody>
      </p:sp>
    </p:spTree>
    <p:extLst>
      <p:ext uri="{BB962C8B-B14F-4D97-AF65-F5344CB8AC3E}">
        <p14:creationId xmlns:p14="http://schemas.microsoft.com/office/powerpoint/2010/main" val="32322117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0329F4-0DF1-D0D8-2604-E592902A428F}"/>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B085AC41-49F4-E503-80FE-4AEDAECAADEF}"/>
              </a:ext>
            </a:extLst>
          </p:cNvPr>
          <p:cNvSpPr>
            <a:spLocks noGrp="1"/>
          </p:cNvSpPr>
          <p:nvPr>
            <p:ph type="title"/>
          </p:nvPr>
        </p:nvSpPr>
        <p:spPr/>
        <p:txBody>
          <a:bodyPr>
            <a:normAutofit/>
          </a:bodyPr>
          <a:lstStyle/>
          <a:p>
            <a:r>
              <a:rPr lang="en-US" sz="3334" b="1" dirty="0"/>
              <a:t>OS in ITT Population at Final Analysis</a:t>
            </a:r>
          </a:p>
        </p:txBody>
      </p:sp>
      <p:sp>
        <p:nvSpPr>
          <p:cNvPr id="5" name="Footer Placeholder 3">
            <a:extLst>
              <a:ext uri="{FF2B5EF4-FFF2-40B4-BE49-F238E27FC236}">
                <a16:creationId xmlns:a16="http://schemas.microsoft.com/office/drawing/2014/main" id="{580F7F2C-D6F8-0B87-D56F-4363F1F277B2}"/>
              </a:ext>
            </a:extLst>
          </p:cNvPr>
          <p:cNvSpPr txBox="1">
            <a:spLocks/>
          </p:cNvSpPr>
          <p:nvPr/>
        </p:nvSpPr>
        <p:spPr>
          <a:xfrm>
            <a:off x="-1" y="5453815"/>
            <a:ext cx="12192001" cy="844487"/>
          </a:xfrm>
          <a:prstGeom prst="rect">
            <a:avLst/>
          </a:prstGeom>
        </p:spPr>
        <p:txBody>
          <a:bodyPr vert="horz" lIns="137160" tIns="0" rIns="137160" bIns="91440" rtlCol="0" anchor="b" anchorCtr="0"/>
          <a:lstStyle>
            <a:defPPr>
              <a:defRPr lang="en-US"/>
            </a:defPPr>
            <a:lvl1pPr marL="0" algn="l" defTabSz="457250" rtl="0" eaLnBrk="1" latinLnBrk="0" hangingPunct="1">
              <a:defRPr sz="1000" kern="1200">
                <a:solidFill>
                  <a:srgbClr val="000000"/>
                </a:solidFill>
                <a:latin typeface="Arial" panose="020B0604020202020204" pitchFamily="34" charset="0"/>
                <a:ea typeface="+mn-ea"/>
                <a:cs typeface="Arial" panose="020B0604020202020204" pitchFamily="34" charset="0"/>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a:lstStyle>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Hazard ratio (CI) analyzed based on a Cox regression model with treatment as a covariate stratified by the randomization stratification factors. The observed p-value crossed the prespecified nominal boundary of 0.0242 at this planned final analysis. Data cutoff date: September 5, 2025. </a:t>
            </a:r>
          </a:p>
        </p:txBody>
      </p:sp>
      <p:graphicFrame>
        <p:nvGraphicFramePr>
          <p:cNvPr id="7" name="Table 6">
            <a:extLst>
              <a:ext uri="{FF2B5EF4-FFF2-40B4-BE49-F238E27FC236}">
                <a16:creationId xmlns:a16="http://schemas.microsoft.com/office/drawing/2014/main" id="{F6D77880-21E4-3045-3E2D-315F1634C8A8}"/>
              </a:ext>
            </a:extLst>
          </p:cNvPr>
          <p:cNvGraphicFramePr>
            <a:graphicFrameLocks noGrp="1" noChangeAspect="1"/>
          </p:cNvGraphicFramePr>
          <p:nvPr/>
        </p:nvGraphicFramePr>
        <p:xfrm>
          <a:off x="8698080" y="1566507"/>
          <a:ext cx="3116094" cy="1639824"/>
        </p:xfrm>
        <a:graphic>
          <a:graphicData uri="http://schemas.openxmlformats.org/drawingml/2006/table">
            <a:tbl>
              <a:tblPr firstRow="1" bandRow="1"/>
              <a:tblGrid>
                <a:gridCol w="1298373">
                  <a:extLst>
                    <a:ext uri="{9D8B030D-6E8A-4147-A177-3AD203B41FA5}">
                      <a16:colId xmlns:a16="http://schemas.microsoft.com/office/drawing/2014/main" val="20000"/>
                    </a:ext>
                  </a:extLst>
                </a:gridCol>
                <a:gridCol w="692465">
                  <a:extLst>
                    <a:ext uri="{9D8B030D-6E8A-4147-A177-3AD203B41FA5}">
                      <a16:colId xmlns:a16="http://schemas.microsoft.com/office/drawing/2014/main" val="20001"/>
                    </a:ext>
                  </a:extLst>
                </a:gridCol>
                <a:gridCol w="1125256">
                  <a:extLst>
                    <a:ext uri="{9D8B030D-6E8A-4147-A177-3AD203B41FA5}">
                      <a16:colId xmlns:a16="http://schemas.microsoft.com/office/drawing/2014/main" val="2263025175"/>
                    </a:ext>
                  </a:extLst>
                </a:gridCol>
              </a:tblGrid>
              <a:tr h="467360">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ct val="100000"/>
                        </a:lnSpc>
                      </a:pPr>
                      <a:endParaRPr lang="en-US" sz="1300" b="1" dirty="0">
                        <a:solidFill>
                          <a:schemeClr val="tx1"/>
                        </a:solidFill>
                        <a:latin typeface="Arial" panose="020B0604020202020204" pitchFamily="34" charset="0"/>
                        <a:cs typeface="Arial" panose="020B0604020202020204" pitchFamily="34" charset="0"/>
                      </a:endParaRPr>
                    </a:p>
                  </a:txBody>
                  <a:tcPr marL="60960" marR="60960" marT="30480" marB="3048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ct val="100000"/>
                        </a:lnSpc>
                      </a:pPr>
                      <a:r>
                        <a:rPr lang="en-US" sz="1300" b="1" i="0" dirty="0">
                          <a:solidFill>
                            <a:schemeClr val="tx1"/>
                          </a:solidFill>
                          <a:latin typeface="Arial" panose="020B0604020202020204" pitchFamily="34" charset="0"/>
                          <a:cs typeface="Arial" panose="020B0604020202020204" pitchFamily="34" charset="0"/>
                        </a:rPr>
                        <a:t>Pts w/ Event</a:t>
                      </a:r>
                    </a:p>
                  </a:txBody>
                  <a:tcPr marL="60960" marR="60960" marT="30480" marB="3048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tc>
                  <a:txBody>
                    <a:bodyPr/>
                    <a:lstStyle/>
                    <a:p>
                      <a:pPr algn="ctr">
                        <a:lnSpc>
                          <a:spcPct val="100000"/>
                        </a:lnSpc>
                      </a:pPr>
                      <a:r>
                        <a:rPr lang="en-US" sz="1300" b="1" i="0" dirty="0">
                          <a:solidFill>
                            <a:schemeClr val="tx1"/>
                          </a:solidFill>
                          <a:latin typeface="Arial" panose="020B0604020202020204" pitchFamily="34" charset="0"/>
                          <a:cs typeface="Arial" panose="020B0604020202020204" pitchFamily="34" charset="0"/>
                        </a:rPr>
                        <a:t>Median, mo </a:t>
                      </a:r>
                      <a:br>
                        <a:rPr lang="en-US" sz="1300" b="1" i="0" dirty="0">
                          <a:solidFill>
                            <a:schemeClr val="tx1"/>
                          </a:solidFill>
                          <a:latin typeface="Arial" panose="020B0604020202020204" pitchFamily="34" charset="0"/>
                          <a:cs typeface="Arial" panose="020B0604020202020204" pitchFamily="34" charset="0"/>
                        </a:rPr>
                      </a:br>
                      <a:r>
                        <a:rPr lang="en-US" sz="1300" b="1" i="0" dirty="0">
                          <a:solidFill>
                            <a:schemeClr val="tx1"/>
                          </a:solidFill>
                          <a:latin typeface="Arial" panose="020B0604020202020204" pitchFamily="34" charset="0"/>
                          <a:cs typeface="Arial" panose="020B0604020202020204" pitchFamily="34" charset="0"/>
                        </a:rPr>
                        <a:t>(95% CI)</a:t>
                      </a:r>
                    </a:p>
                  </a:txBody>
                  <a:tcPr marL="60960" marR="60960" marT="30480" marB="3048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ACACA"/>
                    </a:solidFill>
                  </a:tcPr>
                </a:tc>
                <a:extLst>
                  <a:ext uri="{0D108BD9-81ED-4DB2-BD59-A6C34878D82A}">
                    <a16:rowId xmlns:a16="http://schemas.microsoft.com/office/drawing/2014/main" val="10000"/>
                  </a:ext>
                </a:extLst>
              </a:tr>
              <a:tr h="46736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a:lnSpc>
                          <a:spcPct val="100000"/>
                        </a:lnSpc>
                      </a:pPr>
                      <a:r>
                        <a:rPr lang="en-US" sz="1300" b="1" dirty="0">
                          <a:solidFill>
                            <a:srgbClr val="00857C"/>
                          </a:solidFill>
                          <a:latin typeface="Arial" panose="020B0604020202020204" pitchFamily="34" charset="0"/>
                          <a:cs typeface="Arial" panose="020B0604020202020204" pitchFamily="34" charset="0"/>
                        </a:rPr>
                        <a:t>Pembro Arm</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lnSpc>
                          <a:spcPct val="100000"/>
                        </a:lnSpc>
                      </a:pPr>
                      <a:r>
                        <a:rPr lang="en-US" sz="1300" b="1" dirty="0">
                          <a:solidFill>
                            <a:srgbClr val="00857C"/>
                          </a:solidFill>
                          <a:latin typeface="Arial" panose="020B0604020202020204" pitchFamily="34" charset="0"/>
                          <a:cs typeface="Arial" panose="020B0604020202020204" pitchFamily="34" charset="0"/>
                        </a:rPr>
                        <a:t>76.7%</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300" b="1" dirty="0">
                          <a:solidFill>
                            <a:srgbClr val="00857C"/>
                          </a:solidFill>
                          <a:latin typeface="Arial" panose="020B0604020202020204" pitchFamily="34" charset="0"/>
                          <a:cs typeface="Arial" panose="020B0604020202020204" pitchFamily="34" charset="0"/>
                        </a:rPr>
                        <a:t>17.7</a:t>
                      </a:r>
                    </a:p>
                    <a:p>
                      <a:pPr algn="ctr">
                        <a:lnSpc>
                          <a:spcPct val="100000"/>
                        </a:lnSpc>
                      </a:pPr>
                      <a:r>
                        <a:rPr lang="en-US" sz="1300" b="1" dirty="0">
                          <a:solidFill>
                            <a:srgbClr val="00857C"/>
                          </a:solidFill>
                          <a:latin typeface="Arial" panose="020B0604020202020204" pitchFamily="34" charset="0"/>
                          <a:cs typeface="Arial" panose="020B0604020202020204" pitchFamily="34" charset="0"/>
                        </a:rPr>
                        <a:t>(15.2–19.2)</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467360">
                <a:tc>
                  <a:txBody>
                    <a:bodyPr/>
                    <a:lstStyle/>
                    <a:p>
                      <a:pPr algn="l">
                        <a:lnSpc>
                          <a:spcPct val="100000"/>
                        </a:lnSpc>
                      </a:pPr>
                      <a:r>
                        <a:rPr lang="en-US" sz="1300" b="1" dirty="0">
                          <a:solidFill>
                            <a:srgbClr val="610F0F"/>
                          </a:solidFill>
                          <a:latin typeface="Arial" panose="020B0604020202020204" pitchFamily="34" charset="0"/>
                          <a:cs typeface="Arial" panose="020B0604020202020204" pitchFamily="34" charset="0"/>
                        </a:rPr>
                        <a:t>Placebo Arm</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300" b="1" dirty="0">
                          <a:solidFill>
                            <a:srgbClr val="610F0F"/>
                          </a:solidFill>
                          <a:latin typeface="Arial" panose="020B0604020202020204" pitchFamily="34" charset="0"/>
                          <a:cs typeface="Arial" panose="020B0604020202020204" pitchFamily="34" charset="0"/>
                        </a:rPr>
                        <a:t>82.9%</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0000"/>
                        </a:lnSpc>
                      </a:pPr>
                      <a:r>
                        <a:rPr lang="en-US" sz="1300" b="1" dirty="0">
                          <a:solidFill>
                            <a:srgbClr val="610F0F"/>
                          </a:solidFill>
                          <a:latin typeface="Arial" panose="020B0604020202020204" pitchFamily="34" charset="0"/>
                          <a:cs typeface="Arial" panose="020B0604020202020204" pitchFamily="34" charset="0"/>
                        </a:rPr>
                        <a:t>14.0</a:t>
                      </a:r>
                      <a:br>
                        <a:rPr lang="en-US" sz="1300" b="1" dirty="0">
                          <a:solidFill>
                            <a:srgbClr val="610F0F"/>
                          </a:solidFill>
                          <a:latin typeface="Arial" panose="020B0604020202020204" pitchFamily="34" charset="0"/>
                          <a:cs typeface="Arial" panose="020B0604020202020204" pitchFamily="34" charset="0"/>
                        </a:rPr>
                      </a:br>
                      <a:r>
                        <a:rPr lang="en-US" sz="1300" b="1" dirty="0">
                          <a:solidFill>
                            <a:srgbClr val="610F0F"/>
                          </a:solidFill>
                          <a:latin typeface="Arial" panose="020B0604020202020204" pitchFamily="34" charset="0"/>
                          <a:cs typeface="Arial" panose="020B0604020202020204" pitchFamily="34" charset="0"/>
                        </a:rPr>
                        <a:t>(12.5–15.6)</a:t>
                      </a:r>
                    </a:p>
                  </a:txBody>
                  <a:tcPr marL="60960" marR="60960" marT="3048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37744">
                <a:tc gridSpan="3">
                  <a:txBody>
                    <a:bodyPr/>
                    <a:lstStyle/>
                    <a:p>
                      <a:pPr algn="l">
                        <a:lnSpc>
                          <a:spcPct val="80000"/>
                        </a:lnSpc>
                        <a:spcBef>
                          <a:spcPts val="1200"/>
                        </a:spcBef>
                      </a:pPr>
                      <a:endParaRPr lang="en-US" sz="1200" b="1" dirty="0">
                        <a:solidFill>
                          <a:schemeClr val="tx1"/>
                        </a:solidFill>
                        <a:latin typeface="Arial" panose="020B0604020202020204" pitchFamily="34" charset="0"/>
                        <a:cs typeface="Arial" panose="020B0604020202020204" pitchFamily="34" charset="0"/>
                      </a:endParaRPr>
                    </a:p>
                  </a:txBody>
                  <a:tcPr marL="60960" marR="60960" marT="60960" marB="3048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lnSpc>
                          <a:spcPct val="80000"/>
                        </a:lnSpc>
                      </a:pPr>
                      <a:endParaRPr lang="en-US" sz="1400" b="1" dirty="0">
                        <a:solidFill>
                          <a:srgbClr val="610F0F"/>
                        </a:solidFill>
                        <a:latin typeface="Arial" panose="020B0604020202020204" pitchFamily="34" charset="0"/>
                        <a:cs typeface="Arial" panose="020B0604020202020204" pitchFamily="34" charset="0"/>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lnSpc>
                          <a:spcPct val="80000"/>
                        </a:lnSpc>
                      </a:pPr>
                      <a:endParaRPr lang="en-US" sz="1400" b="1" dirty="0">
                        <a:solidFill>
                          <a:srgbClr val="610F0F"/>
                        </a:solidFill>
                        <a:latin typeface="Arial" panose="020B0604020202020204" pitchFamily="34" charset="0"/>
                        <a:cs typeface="Arial" panose="020B0604020202020204" pitchFamily="34" charset="0"/>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14324174"/>
                  </a:ext>
                </a:extLst>
              </a:tr>
            </a:tbl>
          </a:graphicData>
        </a:graphic>
      </p:graphicFrame>
      <p:grpSp>
        <p:nvGrpSpPr>
          <p:cNvPr id="37" name="Group 36">
            <a:extLst>
              <a:ext uri="{FF2B5EF4-FFF2-40B4-BE49-F238E27FC236}">
                <a16:creationId xmlns:a16="http://schemas.microsoft.com/office/drawing/2014/main" id="{B9ED1DF3-D3A8-B793-7A3A-6C83D0B8F3BA}"/>
              </a:ext>
            </a:extLst>
          </p:cNvPr>
          <p:cNvGrpSpPr/>
          <p:nvPr/>
        </p:nvGrpSpPr>
        <p:grpSpPr>
          <a:xfrm>
            <a:off x="633049" y="1488558"/>
            <a:ext cx="9942802" cy="4270963"/>
            <a:chOff x="864513" y="2247900"/>
            <a:chExt cx="16089987" cy="6063205"/>
          </a:xfrm>
        </p:grpSpPr>
        <p:graphicFrame>
          <p:nvGraphicFramePr>
            <p:cNvPr id="9" name="Object 8">
              <a:extLst>
                <a:ext uri="{FF2B5EF4-FFF2-40B4-BE49-F238E27FC236}">
                  <a16:creationId xmlns:a16="http://schemas.microsoft.com/office/drawing/2014/main" id="{C72892A2-2536-1A75-A997-489D1DAA581C}"/>
                </a:ext>
              </a:extLst>
            </p:cNvPr>
            <p:cNvGraphicFramePr>
              <a:graphicFrameLocks/>
            </p:cNvGraphicFramePr>
            <p:nvPr/>
          </p:nvGraphicFramePr>
          <p:xfrm>
            <a:off x="1170772" y="2247900"/>
            <a:ext cx="15783728" cy="5340328"/>
          </p:xfrm>
          <a:graphic>
            <a:graphicData uri="http://schemas.openxmlformats.org/presentationml/2006/ole">
              <mc:AlternateContent xmlns:mc="http://schemas.openxmlformats.org/markup-compatibility/2006">
                <mc:Choice xmlns:v="urn:schemas-microsoft-com:vml" Requires="v">
                  <p:oleObj name="Prism 10" r:id="rId3" imgW="7217480" imgH="3387609" progId="Prism10.Document">
                    <p:embed/>
                  </p:oleObj>
                </mc:Choice>
                <mc:Fallback>
                  <p:oleObj name="Prism 10" r:id="rId3" imgW="7217480" imgH="3387609" progId="Prism10.Document">
                    <p:embed/>
                    <p:pic>
                      <p:nvPicPr>
                        <p:cNvPr id="9" name="Object 8">
                          <a:extLst>
                            <a:ext uri="{FF2B5EF4-FFF2-40B4-BE49-F238E27FC236}">
                              <a16:creationId xmlns:a16="http://schemas.microsoft.com/office/drawing/2014/main" id="{C72892A2-2536-1A75-A997-489D1DAA581C}"/>
                            </a:ext>
                          </a:extLst>
                        </p:cNvPr>
                        <p:cNvPicPr/>
                        <p:nvPr/>
                      </p:nvPicPr>
                      <p:blipFill>
                        <a:blip r:embed="rId4"/>
                        <a:stretch>
                          <a:fillRect/>
                        </a:stretch>
                      </p:blipFill>
                      <p:spPr>
                        <a:xfrm>
                          <a:off x="1170772" y="2247900"/>
                          <a:ext cx="15783728" cy="5340328"/>
                        </a:xfrm>
                        <a:prstGeom prst="rect">
                          <a:avLst/>
                        </a:prstGeom>
                      </p:spPr>
                    </p:pic>
                  </p:oleObj>
                </mc:Fallback>
              </mc:AlternateContent>
            </a:graphicData>
          </a:graphic>
        </p:graphicFrame>
        <p:sp>
          <p:nvSpPr>
            <p:cNvPr id="10" name="Rectangle: Rounded Corners 9">
              <a:extLst>
                <a:ext uri="{FF2B5EF4-FFF2-40B4-BE49-F238E27FC236}">
                  <a16:creationId xmlns:a16="http://schemas.microsoft.com/office/drawing/2014/main" id="{5C60C789-A161-1B79-1851-1862957C8C73}"/>
                </a:ext>
              </a:extLst>
            </p:cNvPr>
            <p:cNvSpPr/>
            <p:nvPr/>
          </p:nvSpPr>
          <p:spPr>
            <a:xfrm>
              <a:off x="7966799" y="4087729"/>
              <a:ext cx="5647082" cy="830335"/>
            </a:xfrm>
            <a:prstGeom prst="roundRect">
              <a:avLst/>
            </a:prstGeom>
            <a:noFill/>
            <a:ln w="76200" cap="flat" cmpd="sng" algn="ctr">
              <a:solidFill>
                <a:srgbClr val="F58B3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304849" rtl="0" eaLnBrk="1" fontAlgn="auto" latinLnBrk="0" hangingPunct="1">
                <a:lnSpc>
                  <a:spcPct val="100000"/>
                </a:lnSpc>
                <a:spcBef>
                  <a:spcPts val="0"/>
                </a:spcBef>
                <a:spcAft>
                  <a:spcPts val="0"/>
                </a:spcAft>
                <a:buClrTx/>
                <a:buSzTx/>
                <a:buFontTx/>
                <a:buNone/>
                <a:tabLst/>
                <a:defRPr/>
              </a:pPr>
              <a:r>
                <a:rPr kumimoji="0" lang="it-IT" sz="1333" b="1" i="0" u="none" strike="noStrike" kern="600" cap="none" spc="20" normalizeH="0" baseline="0" noProof="0" dirty="0">
                  <a:ln>
                    <a:noFill/>
                  </a:ln>
                  <a:solidFill>
                    <a:srgbClr val="000000"/>
                  </a:solidFill>
                  <a:effectLst/>
                  <a:uLnTx/>
                  <a:uFillTx/>
                  <a:latin typeface="Arial"/>
                  <a:ea typeface="+mn-ea"/>
                  <a:cs typeface="+mn-cs"/>
                </a:rPr>
                <a:t>HR 0.82 (95% CI, 0.69–0.97) </a:t>
              </a:r>
              <a:r>
                <a:rPr kumimoji="0" lang="it-IT" sz="1333" b="1" i="1" u="none" strike="noStrike" kern="600" cap="none" spc="20" normalizeH="0" baseline="0" noProof="0" dirty="0">
                  <a:ln>
                    <a:noFill/>
                  </a:ln>
                  <a:solidFill>
                    <a:srgbClr val="000000"/>
                  </a:solidFill>
                  <a:effectLst/>
                  <a:uLnTx/>
                  <a:uFillTx/>
                  <a:latin typeface="Arial"/>
                  <a:ea typeface="+mn-ea"/>
                  <a:cs typeface="+mn-cs"/>
                </a:rPr>
                <a:t>P</a:t>
              </a:r>
              <a:r>
                <a:rPr kumimoji="0" lang="it-IT" sz="1333" b="1" i="0" u="none" strike="noStrike" kern="600" cap="none" spc="20" normalizeH="0" baseline="0" noProof="0" dirty="0">
                  <a:ln>
                    <a:noFill/>
                  </a:ln>
                  <a:solidFill>
                    <a:srgbClr val="000000"/>
                  </a:solidFill>
                  <a:effectLst/>
                  <a:uLnTx/>
                  <a:uFillTx/>
                  <a:latin typeface="Arial"/>
                  <a:ea typeface="+mn-ea"/>
                  <a:cs typeface="+mn-cs"/>
                </a:rPr>
                <a:t> = 0.0115</a:t>
              </a:r>
              <a:r>
                <a:rPr kumimoji="0" lang="it-IT" sz="1333" b="1" i="0" u="none" strike="noStrike" kern="600" cap="none" spc="20" normalizeH="0" baseline="40000" noProof="0" dirty="0">
                  <a:ln>
                    <a:noFill/>
                  </a:ln>
                  <a:solidFill>
                    <a:srgbClr val="000000"/>
                  </a:solidFill>
                  <a:effectLst/>
                  <a:uLnTx/>
                  <a:uFillTx/>
                  <a:latin typeface="Arial"/>
                  <a:ea typeface="+mn-ea"/>
                  <a:cs typeface="+mn-cs"/>
                </a:rPr>
                <a:t>a</a:t>
              </a:r>
              <a:r>
                <a:rPr kumimoji="0" lang="it-IT" sz="1333" b="1" i="0" u="none" strike="noStrike" kern="600" cap="none" spc="20" normalizeH="0" baseline="0" noProof="0" dirty="0">
                  <a:ln>
                    <a:noFill/>
                  </a:ln>
                  <a:solidFill>
                    <a:srgbClr val="000000"/>
                  </a:solidFill>
                  <a:effectLst/>
                  <a:uLnTx/>
                  <a:uFillTx/>
                  <a:latin typeface="Arial"/>
                  <a:ea typeface="+mn-ea"/>
                  <a:cs typeface="+mn-cs"/>
                </a:rPr>
                <a:t> </a:t>
              </a:r>
            </a:p>
          </p:txBody>
        </p:sp>
        <p:sp>
          <p:nvSpPr>
            <p:cNvPr id="11" name="TextBox 10">
              <a:extLst>
                <a:ext uri="{FF2B5EF4-FFF2-40B4-BE49-F238E27FC236}">
                  <a16:creationId xmlns:a16="http://schemas.microsoft.com/office/drawing/2014/main" id="{6B3E98C4-CF52-7B30-A9D1-1E30A96BA522}"/>
                </a:ext>
              </a:extLst>
            </p:cNvPr>
            <p:cNvSpPr txBox="1"/>
            <p:nvPr/>
          </p:nvSpPr>
          <p:spPr>
            <a:xfrm>
              <a:off x="7258233" y="2467705"/>
              <a:ext cx="1237889" cy="917281"/>
            </a:xfrm>
            <a:prstGeom prst="rect">
              <a:avLst/>
            </a:prstGeom>
            <a:noFill/>
          </p:spPr>
          <p:txBody>
            <a:bodyPr wrap="none" rtlCol="0">
              <a:spAutoFit/>
            </a:bodyPr>
            <a:lstStyle/>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18-mo</a:t>
              </a:r>
            </a:p>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49.1%  </a:t>
              </a:r>
              <a:br>
                <a:rPr kumimoji="0" lang="en-US" sz="1333" b="1" i="0" u="none" strike="noStrike" kern="1200" cap="none" spc="0" normalizeH="0" baseline="0" noProof="0" dirty="0">
                  <a:ln>
                    <a:noFill/>
                  </a:ln>
                  <a:solidFill>
                    <a:srgbClr val="00877C"/>
                  </a:solidFill>
                  <a:effectLst/>
                  <a:uLnTx/>
                  <a:uFillTx/>
                  <a:latin typeface="Arial" panose="020B0604020202020204" pitchFamily="34" charset="0"/>
                  <a:ea typeface="+mn-ea"/>
                  <a:cs typeface="Arial" panose="020B0604020202020204" pitchFamily="34" charset="0"/>
                </a:rPr>
              </a:br>
              <a:r>
                <a:rPr kumimoji="0" 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39.1%  </a:t>
              </a:r>
            </a:p>
          </p:txBody>
        </p:sp>
        <p:cxnSp>
          <p:nvCxnSpPr>
            <p:cNvPr id="12" name="Straight Connector 11">
              <a:extLst>
                <a:ext uri="{FF2B5EF4-FFF2-40B4-BE49-F238E27FC236}">
                  <a16:creationId xmlns:a16="http://schemas.microsoft.com/office/drawing/2014/main" id="{BBA9D763-E8FA-C5D1-E302-459ADBB334D0}"/>
                </a:ext>
              </a:extLst>
            </p:cNvPr>
            <p:cNvCxnSpPr>
              <a:cxnSpLocks/>
            </p:cNvCxnSpPr>
            <p:nvPr/>
          </p:nvCxnSpPr>
          <p:spPr>
            <a:xfrm flipV="1">
              <a:off x="7131190" y="2470084"/>
              <a:ext cx="15250" cy="4438021"/>
            </a:xfrm>
            <a:prstGeom prst="line">
              <a:avLst/>
            </a:prstGeom>
            <a:ln w="38100" cap="flat" cmpd="sng" algn="ctr">
              <a:solidFill>
                <a:schemeClr val="tx1"/>
              </a:solidFill>
              <a:prstDash val="dash"/>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3" name="TextBox 12">
              <a:extLst>
                <a:ext uri="{FF2B5EF4-FFF2-40B4-BE49-F238E27FC236}">
                  <a16:creationId xmlns:a16="http://schemas.microsoft.com/office/drawing/2014/main" id="{2D0EFAD4-7B39-19C6-D411-1EBFC35F3ED5}"/>
                </a:ext>
              </a:extLst>
            </p:cNvPr>
            <p:cNvSpPr txBox="1"/>
            <p:nvPr/>
          </p:nvSpPr>
          <p:spPr>
            <a:xfrm>
              <a:off x="5606678" y="2445414"/>
              <a:ext cx="1237889" cy="917281"/>
            </a:xfrm>
            <a:prstGeom prst="rect">
              <a:avLst/>
            </a:prstGeom>
            <a:noFill/>
          </p:spPr>
          <p:txBody>
            <a:bodyPr wrap="none" rtlCol="0">
              <a:spAutoFit/>
            </a:bodyPr>
            <a:lstStyle/>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12-mo</a:t>
              </a:r>
            </a:p>
            <a:p>
              <a:pPr marL="0" marR="0" lvl="0" indent="0" algn="l" defTabSz="304849" rtl="0" eaLnBrk="1" fontAlgn="auto" latinLnBrk="0" hangingPunct="1">
                <a:lnSpc>
                  <a:spcPct val="9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66.0%  </a:t>
              </a:r>
              <a:br>
                <a:rPr kumimoji="0" lang="en-US" sz="1333" b="1" i="0" u="none" strike="noStrike" kern="1200" cap="none" spc="0" normalizeH="0" baseline="0" noProof="0" dirty="0">
                  <a:ln>
                    <a:noFill/>
                  </a:ln>
                  <a:solidFill>
                    <a:srgbClr val="00877C"/>
                  </a:solidFill>
                  <a:effectLst/>
                  <a:uLnTx/>
                  <a:uFillTx/>
                  <a:latin typeface="Arial" panose="020B0604020202020204" pitchFamily="34" charset="0"/>
                  <a:ea typeface="+mn-ea"/>
                  <a:cs typeface="Arial" panose="020B0604020202020204" pitchFamily="34" charset="0"/>
                </a:rPr>
              </a:br>
              <a:r>
                <a:rPr kumimoji="0" 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59.9% </a:t>
              </a:r>
            </a:p>
          </p:txBody>
        </p:sp>
        <p:cxnSp>
          <p:nvCxnSpPr>
            <p:cNvPr id="14" name="Straight Connector 13">
              <a:extLst>
                <a:ext uri="{FF2B5EF4-FFF2-40B4-BE49-F238E27FC236}">
                  <a16:creationId xmlns:a16="http://schemas.microsoft.com/office/drawing/2014/main" id="{A97A5AE5-6D21-23A8-2C0B-1370858546E8}"/>
                </a:ext>
              </a:extLst>
            </p:cNvPr>
            <p:cNvCxnSpPr>
              <a:cxnSpLocks/>
            </p:cNvCxnSpPr>
            <p:nvPr/>
          </p:nvCxnSpPr>
          <p:spPr>
            <a:xfrm flipV="1">
              <a:off x="5509686" y="2470084"/>
              <a:ext cx="14946" cy="4438021"/>
            </a:xfrm>
            <a:prstGeom prst="line">
              <a:avLst/>
            </a:prstGeom>
            <a:ln w="38100" cap="flat" cmpd="sng" algn="ctr">
              <a:solidFill>
                <a:schemeClr val="tx1"/>
              </a:solidFill>
              <a:prstDash val="dash"/>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5" name="Rectangle 1100">
              <a:extLst>
                <a:ext uri="{FF2B5EF4-FFF2-40B4-BE49-F238E27FC236}">
                  <a16:creationId xmlns:a16="http://schemas.microsoft.com/office/drawing/2014/main" id="{1C679762-3A21-E173-E3D2-017CAFEF82C6}"/>
                </a:ext>
              </a:extLst>
            </p:cNvPr>
            <p:cNvSpPr>
              <a:spLocks noChangeArrowheads="1"/>
            </p:cNvSpPr>
            <p:nvPr/>
          </p:nvSpPr>
          <p:spPr bwMode="auto">
            <a:xfrm>
              <a:off x="1943420" y="7719903"/>
              <a:ext cx="4591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322</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 name="Rectangle 1101">
              <a:extLst>
                <a:ext uri="{FF2B5EF4-FFF2-40B4-BE49-F238E27FC236}">
                  <a16:creationId xmlns:a16="http://schemas.microsoft.com/office/drawing/2014/main" id="{77935552-63C3-78A5-9402-772CC39B1850}"/>
                </a:ext>
              </a:extLst>
            </p:cNvPr>
            <p:cNvSpPr>
              <a:spLocks noChangeArrowheads="1"/>
            </p:cNvSpPr>
            <p:nvPr/>
          </p:nvSpPr>
          <p:spPr bwMode="auto">
            <a:xfrm>
              <a:off x="3594973" y="7719903"/>
              <a:ext cx="4591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277</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Rectangle 1102">
              <a:extLst>
                <a:ext uri="{FF2B5EF4-FFF2-40B4-BE49-F238E27FC236}">
                  <a16:creationId xmlns:a16="http://schemas.microsoft.com/office/drawing/2014/main" id="{C76841E4-98E5-10A3-12CF-45C50FB87E4C}"/>
                </a:ext>
              </a:extLst>
            </p:cNvPr>
            <p:cNvSpPr>
              <a:spLocks noChangeArrowheads="1"/>
            </p:cNvSpPr>
            <p:nvPr/>
          </p:nvSpPr>
          <p:spPr bwMode="auto">
            <a:xfrm>
              <a:off x="5324740" y="7719903"/>
              <a:ext cx="443899"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211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 name="Rectangle 1103">
              <a:extLst>
                <a:ext uri="{FF2B5EF4-FFF2-40B4-BE49-F238E27FC236}">
                  <a16:creationId xmlns:a16="http://schemas.microsoft.com/office/drawing/2014/main" id="{B6202DC8-788D-D958-2A2D-908E6322DFFA}"/>
                </a:ext>
              </a:extLst>
            </p:cNvPr>
            <p:cNvSpPr>
              <a:spLocks noChangeArrowheads="1"/>
            </p:cNvSpPr>
            <p:nvPr/>
          </p:nvSpPr>
          <p:spPr bwMode="auto">
            <a:xfrm>
              <a:off x="6898084" y="7719903"/>
              <a:ext cx="4591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157</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Rectangle 1104">
              <a:extLst>
                <a:ext uri="{FF2B5EF4-FFF2-40B4-BE49-F238E27FC236}">
                  <a16:creationId xmlns:a16="http://schemas.microsoft.com/office/drawing/2014/main" id="{3A00E3C7-5555-1400-F875-1A7D9CFE0B4B}"/>
                </a:ext>
              </a:extLst>
            </p:cNvPr>
            <p:cNvSpPr>
              <a:spLocks noChangeArrowheads="1"/>
            </p:cNvSpPr>
            <p:nvPr/>
          </p:nvSpPr>
          <p:spPr bwMode="auto">
            <a:xfrm>
              <a:off x="8620222" y="7719903"/>
              <a:ext cx="4591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105</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Rectangle 1105">
              <a:extLst>
                <a:ext uri="{FF2B5EF4-FFF2-40B4-BE49-F238E27FC236}">
                  <a16:creationId xmlns:a16="http://schemas.microsoft.com/office/drawing/2014/main" id="{EF49082D-F55C-4FF1-220A-F788CF36CB74}"/>
                </a:ext>
              </a:extLst>
            </p:cNvPr>
            <p:cNvSpPr>
              <a:spLocks noChangeArrowheads="1"/>
            </p:cNvSpPr>
            <p:nvPr/>
          </p:nvSpPr>
          <p:spPr bwMode="auto">
            <a:xfrm>
              <a:off x="1943420" y="8019908"/>
              <a:ext cx="4591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321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Rectangle 1106">
              <a:extLst>
                <a:ext uri="{FF2B5EF4-FFF2-40B4-BE49-F238E27FC236}">
                  <a16:creationId xmlns:a16="http://schemas.microsoft.com/office/drawing/2014/main" id="{6FAE42D2-7140-4110-B906-1C8FF625E00C}"/>
                </a:ext>
              </a:extLst>
            </p:cNvPr>
            <p:cNvSpPr>
              <a:spLocks noChangeArrowheads="1"/>
            </p:cNvSpPr>
            <p:nvPr/>
          </p:nvSpPr>
          <p:spPr bwMode="auto">
            <a:xfrm>
              <a:off x="3594973" y="8019908"/>
              <a:ext cx="4591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271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 name="Rectangle 1107">
              <a:extLst>
                <a:ext uri="{FF2B5EF4-FFF2-40B4-BE49-F238E27FC236}">
                  <a16:creationId xmlns:a16="http://schemas.microsoft.com/office/drawing/2014/main" id="{4480317F-4325-7449-BFDD-29A8603C43D2}"/>
                </a:ext>
              </a:extLst>
            </p:cNvPr>
            <p:cNvSpPr>
              <a:spLocks noChangeArrowheads="1"/>
            </p:cNvSpPr>
            <p:nvPr/>
          </p:nvSpPr>
          <p:spPr bwMode="auto">
            <a:xfrm>
              <a:off x="5317114" y="8019908"/>
              <a:ext cx="4591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191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Rectangle 1108">
              <a:extLst>
                <a:ext uri="{FF2B5EF4-FFF2-40B4-BE49-F238E27FC236}">
                  <a16:creationId xmlns:a16="http://schemas.microsoft.com/office/drawing/2014/main" id="{C548F7A0-D79E-3A5A-1F4A-07B0F79EEFD4}"/>
                </a:ext>
              </a:extLst>
            </p:cNvPr>
            <p:cNvSpPr>
              <a:spLocks noChangeArrowheads="1"/>
            </p:cNvSpPr>
            <p:nvPr/>
          </p:nvSpPr>
          <p:spPr bwMode="auto">
            <a:xfrm>
              <a:off x="6898084" y="8019908"/>
              <a:ext cx="4591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124</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 name="Rectangle 1109">
              <a:extLst>
                <a:ext uri="{FF2B5EF4-FFF2-40B4-BE49-F238E27FC236}">
                  <a16:creationId xmlns:a16="http://schemas.microsoft.com/office/drawing/2014/main" id="{F7C214DD-53A0-D3D2-BE2B-9DEA4F67D4C5}"/>
                </a:ext>
              </a:extLst>
            </p:cNvPr>
            <p:cNvSpPr>
              <a:spLocks noChangeArrowheads="1"/>
            </p:cNvSpPr>
            <p:nvPr/>
          </p:nvSpPr>
          <p:spPr bwMode="auto">
            <a:xfrm>
              <a:off x="8696748" y="8019908"/>
              <a:ext cx="30610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86</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Rectangle 1110">
              <a:extLst>
                <a:ext uri="{FF2B5EF4-FFF2-40B4-BE49-F238E27FC236}">
                  <a16:creationId xmlns:a16="http://schemas.microsoft.com/office/drawing/2014/main" id="{5707AB56-A5F2-B37E-7714-DA0E226E9BFB}"/>
                </a:ext>
              </a:extLst>
            </p:cNvPr>
            <p:cNvSpPr>
              <a:spLocks noChangeArrowheads="1"/>
            </p:cNvSpPr>
            <p:nvPr/>
          </p:nvSpPr>
          <p:spPr bwMode="auto">
            <a:xfrm>
              <a:off x="15419483" y="7719903"/>
              <a:ext cx="1530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 name="Rectangle 1111">
              <a:extLst>
                <a:ext uri="{FF2B5EF4-FFF2-40B4-BE49-F238E27FC236}">
                  <a16:creationId xmlns:a16="http://schemas.microsoft.com/office/drawing/2014/main" id="{E3F71766-E861-6DB0-B324-7F34FB203534}"/>
                </a:ext>
              </a:extLst>
            </p:cNvPr>
            <p:cNvSpPr>
              <a:spLocks noChangeArrowheads="1"/>
            </p:cNvSpPr>
            <p:nvPr/>
          </p:nvSpPr>
          <p:spPr bwMode="auto">
            <a:xfrm>
              <a:off x="15419483" y="8019908"/>
              <a:ext cx="1530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0</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 name="Rectangle 1112">
              <a:extLst>
                <a:ext uri="{FF2B5EF4-FFF2-40B4-BE49-F238E27FC236}">
                  <a16:creationId xmlns:a16="http://schemas.microsoft.com/office/drawing/2014/main" id="{D3F80F44-71B1-903B-42D0-AFA399BF8818}"/>
                </a:ext>
              </a:extLst>
            </p:cNvPr>
            <p:cNvSpPr>
              <a:spLocks noChangeArrowheads="1"/>
            </p:cNvSpPr>
            <p:nvPr/>
          </p:nvSpPr>
          <p:spPr bwMode="auto">
            <a:xfrm>
              <a:off x="10368298" y="7719903"/>
              <a:ext cx="30610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46</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 name="Rectangle 1113">
              <a:extLst>
                <a:ext uri="{FF2B5EF4-FFF2-40B4-BE49-F238E27FC236}">
                  <a16:creationId xmlns:a16="http://schemas.microsoft.com/office/drawing/2014/main" id="{C9D19586-D2D3-6CA3-0CD7-68C06D016E15}"/>
                </a:ext>
              </a:extLst>
            </p:cNvPr>
            <p:cNvSpPr>
              <a:spLocks noChangeArrowheads="1"/>
            </p:cNvSpPr>
            <p:nvPr/>
          </p:nvSpPr>
          <p:spPr bwMode="auto">
            <a:xfrm>
              <a:off x="10368298" y="8019908"/>
              <a:ext cx="30610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36</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 name="Rectangle 1114">
              <a:extLst>
                <a:ext uri="{FF2B5EF4-FFF2-40B4-BE49-F238E27FC236}">
                  <a16:creationId xmlns:a16="http://schemas.microsoft.com/office/drawing/2014/main" id="{28A98389-C66A-B89C-6AAA-852E764D0E36}"/>
                </a:ext>
              </a:extLst>
            </p:cNvPr>
            <p:cNvSpPr>
              <a:spLocks noChangeArrowheads="1"/>
            </p:cNvSpPr>
            <p:nvPr/>
          </p:nvSpPr>
          <p:spPr bwMode="auto">
            <a:xfrm>
              <a:off x="12019854" y="7719903"/>
              <a:ext cx="30610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15</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 name="Rectangle 1115">
              <a:extLst>
                <a:ext uri="{FF2B5EF4-FFF2-40B4-BE49-F238E27FC236}">
                  <a16:creationId xmlns:a16="http://schemas.microsoft.com/office/drawing/2014/main" id="{3F24E085-F411-67F4-E8A9-B09A9C481087}"/>
                </a:ext>
              </a:extLst>
            </p:cNvPr>
            <p:cNvSpPr>
              <a:spLocks noChangeArrowheads="1"/>
            </p:cNvSpPr>
            <p:nvPr/>
          </p:nvSpPr>
          <p:spPr bwMode="auto">
            <a:xfrm>
              <a:off x="12096378" y="8019908"/>
              <a:ext cx="1530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8</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 name="Rectangle 1114">
              <a:extLst>
                <a:ext uri="{FF2B5EF4-FFF2-40B4-BE49-F238E27FC236}">
                  <a16:creationId xmlns:a16="http://schemas.microsoft.com/office/drawing/2014/main" id="{D1E4B088-701C-2A15-4543-4E61486A8227}"/>
                </a:ext>
              </a:extLst>
            </p:cNvPr>
            <p:cNvSpPr>
              <a:spLocks noChangeArrowheads="1"/>
            </p:cNvSpPr>
            <p:nvPr/>
          </p:nvSpPr>
          <p:spPr bwMode="auto">
            <a:xfrm>
              <a:off x="13767930" y="7719903"/>
              <a:ext cx="1530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857C"/>
                  </a:solidFill>
                  <a:effectLst/>
                  <a:uLnTx/>
                  <a:uFillTx/>
                  <a:latin typeface="Arial" panose="020B0604020202020204" pitchFamily="34" charset="0"/>
                  <a:ea typeface="+mn-ea"/>
                  <a:cs typeface="Arial" panose="020B0604020202020204" pitchFamily="34" charset="0"/>
                </a:rPr>
                <a:t>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 name="Rectangle 1115">
              <a:extLst>
                <a:ext uri="{FF2B5EF4-FFF2-40B4-BE49-F238E27FC236}">
                  <a16:creationId xmlns:a16="http://schemas.microsoft.com/office/drawing/2014/main" id="{9B44DB8F-22A2-E80C-70D2-3FECF5ADCE76}"/>
                </a:ext>
              </a:extLst>
            </p:cNvPr>
            <p:cNvSpPr>
              <a:spLocks noChangeArrowheads="1"/>
            </p:cNvSpPr>
            <p:nvPr/>
          </p:nvSpPr>
          <p:spPr bwMode="auto">
            <a:xfrm>
              <a:off x="13767930" y="8019908"/>
              <a:ext cx="153051"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610F0F"/>
                  </a:solidFill>
                  <a:effectLst/>
                  <a:uLnTx/>
                  <a:uFillTx/>
                  <a:latin typeface="Arial" panose="020B0604020202020204" pitchFamily="34" charset="0"/>
                  <a:ea typeface="+mn-ea"/>
                  <a:cs typeface="Arial" panose="020B0604020202020204" pitchFamily="34" charset="0"/>
                </a:rPr>
                <a:t>1</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 name="Rectangle 127">
              <a:extLst>
                <a:ext uri="{FF2B5EF4-FFF2-40B4-BE49-F238E27FC236}">
                  <a16:creationId xmlns:a16="http://schemas.microsoft.com/office/drawing/2014/main" id="{38268595-9D2D-91D6-BAE1-9392FA14F0F0}"/>
                </a:ext>
              </a:extLst>
            </p:cNvPr>
            <p:cNvSpPr>
              <a:spLocks noChangeArrowheads="1"/>
            </p:cNvSpPr>
            <p:nvPr/>
          </p:nvSpPr>
          <p:spPr bwMode="auto">
            <a:xfrm>
              <a:off x="864513" y="7424849"/>
              <a:ext cx="1341134"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No. at risk</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34" name="TextBox 33">
              <a:extLst>
                <a:ext uri="{FF2B5EF4-FFF2-40B4-BE49-F238E27FC236}">
                  <a16:creationId xmlns:a16="http://schemas.microsoft.com/office/drawing/2014/main" id="{93F5B418-C236-A810-FA24-78E57238196E}"/>
                </a:ext>
              </a:extLst>
            </p:cNvPr>
            <p:cNvSpPr txBox="1"/>
            <p:nvPr/>
          </p:nvSpPr>
          <p:spPr>
            <a:xfrm>
              <a:off x="2341274" y="6024436"/>
              <a:ext cx="7688642" cy="830167"/>
            </a:xfrm>
            <a:prstGeom prst="rect">
              <a:avLst/>
            </a:prstGeom>
            <a:noFill/>
          </p:spPr>
          <p:txBody>
            <a:bodyPr wrap="square">
              <a:spAutoFit/>
            </a:bodyPr>
            <a:lstStyle/>
            <a:p>
              <a:pPr marL="0" marR="0" lvl="0" indent="0" algn="l" defTabSz="304849"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20" normalizeH="0" baseline="0" noProof="0" dirty="0">
                  <a:ln>
                    <a:noFill/>
                  </a:ln>
                  <a:solidFill>
                    <a:srgbClr val="000000"/>
                  </a:solidFill>
                  <a:effectLst/>
                  <a:uLnTx/>
                  <a:uFillTx/>
                  <a:latin typeface="Arial"/>
                  <a:ea typeface="+mn-ea"/>
                  <a:cs typeface="+mn-cs"/>
                </a:rPr>
                <a:t>Median follow-up:</a:t>
              </a:r>
            </a:p>
            <a:p>
              <a:pPr marL="0" marR="0" lvl="0" indent="0" algn="l" defTabSz="304849"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20" normalizeH="0" baseline="0" noProof="0" dirty="0">
                  <a:ln>
                    <a:noFill/>
                  </a:ln>
                  <a:solidFill>
                    <a:srgbClr val="000000"/>
                  </a:solidFill>
                  <a:effectLst/>
                  <a:uLnTx/>
                  <a:uFillTx/>
                  <a:latin typeface="Arial"/>
                  <a:ea typeface="+mn-ea"/>
                  <a:cs typeface="+mn-cs"/>
                </a:rPr>
                <a:t>32.7 months</a:t>
              </a:r>
            </a:p>
          </p:txBody>
        </p:sp>
        <p:sp>
          <p:nvSpPr>
            <p:cNvPr id="35" name="Rectangle 125">
              <a:extLst>
                <a:ext uri="{FF2B5EF4-FFF2-40B4-BE49-F238E27FC236}">
                  <a16:creationId xmlns:a16="http://schemas.microsoft.com/office/drawing/2014/main" id="{1C2E8646-F241-9E8A-741F-43F0048D1237}"/>
                </a:ext>
              </a:extLst>
            </p:cNvPr>
            <p:cNvSpPr>
              <a:spLocks noChangeArrowheads="1"/>
            </p:cNvSpPr>
            <p:nvPr/>
          </p:nvSpPr>
          <p:spPr bwMode="auto">
            <a:xfrm>
              <a:off x="7899601" y="7377606"/>
              <a:ext cx="1795302" cy="29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333"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Time, months</a:t>
              </a:r>
              <a:endParaRPr kumimoji="0" lang="en-US" altLang="en-US" sz="1333"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36" name="Rectangle 126">
              <a:extLst>
                <a:ext uri="{FF2B5EF4-FFF2-40B4-BE49-F238E27FC236}">
                  <a16:creationId xmlns:a16="http://schemas.microsoft.com/office/drawing/2014/main" id="{EC9C0F57-2DB7-0146-FFAD-E259DFE7A880}"/>
                </a:ext>
              </a:extLst>
            </p:cNvPr>
            <p:cNvSpPr>
              <a:spLocks noChangeArrowheads="1"/>
            </p:cNvSpPr>
            <p:nvPr/>
          </p:nvSpPr>
          <p:spPr bwMode="auto">
            <a:xfrm rot="16200000">
              <a:off x="-371008" y="4509751"/>
              <a:ext cx="3051684" cy="46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867"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Overall Survival, %</a:t>
              </a:r>
              <a:endParaRPr kumimoji="0" lang="en-US" altLang="en-US" sz="1867"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pSp>
      <p:sp>
        <p:nvSpPr>
          <p:cNvPr id="4" name="TextBox 3">
            <a:extLst>
              <a:ext uri="{FF2B5EF4-FFF2-40B4-BE49-F238E27FC236}">
                <a16:creationId xmlns:a16="http://schemas.microsoft.com/office/drawing/2014/main" id="{B13E3040-19BA-891C-2CD4-98024B6DD7F7}"/>
              </a:ext>
            </a:extLst>
          </p:cNvPr>
          <p:cNvSpPr txBox="1"/>
          <p:nvPr/>
        </p:nvSpPr>
        <p:spPr>
          <a:xfrm>
            <a:off x="107414" y="6515417"/>
            <a:ext cx="609783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Monk SGO 2026</a:t>
            </a:r>
          </a:p>
        </p:txBody>
      </p:sp>
    </p:spTree>
    <p:extLst>
      <p:ext uri="{BB962C8B-B14F-4D97-AF65-F5344CB8AC3E}">
        <p14:creationId xmlns:p14="http://schemas.microsoft.com/office/powerpoint/2010/main" val="27163568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384C50-74E7-10D3-B057-563B36EAD847}"/>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952595A6-0FAC-2B12-466A-7AF06ED5D39C}"/>
              </a:ext>
            </a:extLst>
          </p:cNvPr>
          <p:cNvSpPr>
            <a:spLocks noGrp="1"/>
          </p:cNvSpPr>
          <p:nvPr>
            <p:ph type="title"/>
          </p:nvPr>
        </p:nvSpPr>
        <p:spPr/>
        <p:txBody>
          <a:bodyPr>
            <a:normAutofit fontScale="90000"/>
          </a:bodyPr>
          <a:lstStyle/>
          <a:p>
            <a:r>
              <a:rPr lang="en-US" sz="3334" b="1" dirty="0"/>
              <a:t>FINAL ANALYSIS</a:t>
            </a:r>
            <a:br>
              <a:rPr lang="en-US" sz="3334" b="1" dirty="0"/>
            </a:br>
            <a:r>
              <a:rPr lang="en-US" sz="3334" b="1" dirty="0"/>
              <a:t>ORR ITT Population				ORR CPS ≥1 </a:t>
            </a:r>
          </a:p>
        </p:txBody>
      </p:sp>
      <p:sp>
        <p:nvSpPr>
          <p:cNvPr id="5" name="Footer Placeholder 3">
            <a:extLst>
              <a:ext uri="{FF2B5EF4-FFF2-40B4-BE49-F238E27FC236}">
                <a16:creationId xmlns:a16="http://schemas.microsoft.com/office/drawing/2014/main" id="{9C39DFB6-DAF8-BB2F-FA96-ECBA23D340FD}"/>
              </a:ext>
            </a:extLst>
          </p:cNvPr>
          <p:cNvSpPr txBox="1">
            <a:spLocks/>
          </p:cNvSpPr>
          <p:nvPr/>
        </p:nvSpPr>
        <p:spPr>
          <a:xfrm>
            <a:off x="-1" y="6006957"/>
            <a:ext cx="12192001" cy="844487"/>
          </a:xfrm>
          <a:prstGeom prst="rect">
            <a:avLst/>
          </a:prstGeom>
        </p:spPr>
        <p:txBody>
          <a:bodyPr vert="horz" lIns="137160" tIns="0" rIns="137160" bIns="91440" rtlCol="0" anchor="b" anchorCtr="0"/>
          <a:lstStyle>
            <a:defPPr>
              <a:defRPr lang="en-US"/>
            </a:defPPr>
            <a:lvl1pPr marL="0" algn="l" defTabSz="457250" rtl="0" eaLnBrk="1" latinLnBrk="0" hangingPunct="1">
              <a:defRPr sz="1000" kern="1200">
                <a:solidFill>
                  <a:srgbClr val="000000"/>
                </a:solidFill>
                <a:latin typeface="Arial" panose="020B0604020202020204" pitchFamily="34" charset="0"/>
                <a:ea typeface="+mn-ea"/>
                <a:cs typeface="Arial" panose="020B0604020202020204" pitchFamily="34" charset="0"/>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a:lstStyle>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Response assessed per RECIST v1.1 by investigator review. </a:t>
            </a:r>
            <a:r>
              <a:rPr kumimoji="0" lang="en-US" sz="10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Delta estimated using Miettinen &amp; Nurminen method stratified by the randomization stratification factors. Data cutoff date: September 5, 2025. </a:t>
            </a:r>
          </a:p>
        </p:txBody>
      </p:sp>
      <p:graphicFrame>
        <p:nvGraphicFramePr>
          <p:cNvPr id="7" name="Object 6">
            <a:extLst>
              <a:ext uri="{FF2B5EF4-FFF2-40B4-BE49-F238E27FC236}">
                <a16:creationId xmlns:a16="http://schemas.microsoft.com/office/drawing/2014/main" id="{2A04CCFE-732B-5605-EBAD-1B657A7CDF08}"/>
              </a:ext>
            </a:extLst>
          </p:cNvPr>
          <p:cNvGraphicFramePr>
            <a:graphicFrameLocks/>
          </p:cNvGraphicFramePr>
          <p:nvPr/>
        </p:nvGraphicFramePr>
        <p:xfrm>
          <a:off x="773347" y="1397799"/>
          <a:ext cx="5191587" cy="4265403"/>
        </p:xfrm>
        <a:graphic>
          <a:graphicData uri="http://schemas.openxmlformats.org/presentationml/2006/ole">
            <mc:AlternateContent xmlns:mc="http://schemas.openxmlformats.org/markup-compatibility/2006">
              <mc:Choice xmlns:v="urn:schemas-microsoft-com:vml" Requires="v">
                <p:oleObj name="Prism 10" r:id="rId3" imgW="5287152" imgH="4188231" progId="Prism10.Document">
                  <p:embed/>
                </p:oleObj>
              </mc:Choice>
              <mc:Fallback>
                <p:oleObj name="Prism 10" r:id="rId3" imgW="5287152" imgH="4188231" progId="Prism10.Document">
                  <p:embed/>
                  <p:pic>
                    <p:nvPicPr>
                      <p:cNvPr id="7" name="Object 6">
                        <a:extLst>
                          <a:ext uri="{FF2B5EF4-FFF2-40B4-BE49-F238E27FC236}">
                            <a16:creationId xmlns:a16="http://schemas.microsoft.com/office/drawing/2014/main" id="{2A04CCFE-732B-5605-EBAD-1B657A7CDF08}"/>
                          </a:ext>
                        </a:extLst>
                      </p:cNvPr>
                      <p:cNvPicPr/>
                      <p:nvPr/>
                    </p:nvPicPr>
                    <p:blipFill>
                      <a:blip r:embed="rId4"/>
                      <a:stretch>
                        <a:fillRect/>
                      </a:stretch>
                    </p:blipFill>
                    <p:spPr>
                      <a:xfrm>
                        <a:off x="773347" y="1397799"/>
                        <a:ext cx="5191587" cy="4265403"/>
                      </a:xfrm>
                      <a:prstGeom prst="rect">
                        <a:avLst/>
                      </a:prstGeom>
                    </p:spPr>
                  </p:pic>
                </p:oleObj>
              </mc:Fallback>
            </mc:AlternateContent>
          </a:graphicData>
        </a:graphic>
      </p:graphicFrame>
      <p:sp>
        <p:nvSpPr>
          <p:cNvPr id="8" name="TextBox 7">
            <a:extLst>
              <a:ext uri="{FF2B5EF4-FFF2-40B4-BE49-F238E27FC236}">
                <a16:creationId xmlns:a16="http://schemas.microsoft.com/office/drawing/2014/main" id="{74AD9D0F-3344-B6DE-7596-F0263D3C04F8}"/>
              </a:ext>
            </a:extLst>
          </p:cNvPr>
          <p:cNvSpPr txBox="1"/>
          <p:nvPr/>
        </p:nvSpPr>
        <p:spPr>
          <a:xfrm>
            <a:off x="1964230" y="5570421"/>
            <a:ext cx="1011292"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 = 276 </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1B12D747-0E89-2FE6-89CC-F3DAAA1CEAA8}"/>
              </a:ext>
            </a:extLst>
          </p:cNvPr>
          <p:cNvSpPr txBox="1"/>
          <p:nvPr/>
        </p:nvSpPr>
        <p:spPr>
          <a:xfrm>
            <a:off x="3674456" y="5567349"/>
            <a:ext cx="1011292"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 = 282 </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 name="Rectangle 27">
            <a:extLst>
              <a:ext uri="{FF2B5EF4-FFF2-40B4-BE49-F238E27FC236}">
                <a16:creationId xmlns:a16="http://schemas.microsoft.com/office/drawing/2014/main" id="{713B0A34-0F73-02C5-42CC-BD69F9FCCE75}"/>
              </a:ext>
            </a:extLst>
          </p:cNvPr>
          <p:cNvSpPr>
            <a:spLocks noChangeArrowheads="1"/>
          </p:cNvSpPr>
          <p:nvPr/>
        </p:nvSpPr>
        <p:spPr bwMode="auto">
          <a:xfrm>
            <a:off x="7816282" y="1375651"/>
            <a:ext cx="2313" cy="20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ACD8BF59-87B5-96FC-1211-6462A26DF16F}"/>
              </a:ext>
            </a:extLst>
          </p:cNvPr>
          <p:cNvSpPr txBox="1"/>
          <p:nvPr/>
        </p:nvSpPr>
        <p:spPr>
          <a:xfrm>
            <a:off x="1537540" y="2624131"/>
            <a:ext cx="1887376" cy="492443"/>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50.4%</a:t>
            </a:r>
            <a:b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(95% CI, 44.3–56.4)</a:t>
            </a:r>
          </a:p>
        </p:txBody>
      </p:sp>
      <p:sp>
        <p:nvSpPr>
          <p:cNvPr id="36" name="TextBox 35">
            <a:extLst>
              <a:ext uri="{FF2B5EF4-FFF2-40B4-BE49-F238E27FC236}">
                <a16:creationId xmlns:a16="http://schemas.microsoft.com/office/drawing/2014/main" id="{0BC955C3-9089-7544-F116-2498ABFBBADB}"/>
              </a:ext>
            </a:extLst>
          </p:cNvPr>
          <p:cNvSpPr txBox="1"/>
          <p:nvPr/>
        </p:nvSpPr>
        <p:spPr>
          <a:xfrm>
            <a:off x="3268263" y="2979065"/>
            <a:ext cx="1887376" cy="492443"/>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41.1%</a:t>
            </a:r>
            <a:b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(95% CI, 35.3–47.1)</a:t>
            </a:r>
          </a:p>
        </p:txBody>
      </p:sp>
      <p:sp>
        <p:nvSpPr>
          <p:cNvPr id="37" name="TextBox 36">
            <a:extLst>
              <a:ext uri="{FF2B5EF4-FFF2-40B4-BE49-F238E27FC236}">
                <a16:creationId xmlns:a16="http://schemas.microsoft.com/office/drawing/2014/main" id="{BC186C87-2813-37F9-5038-5DEB0E833897}"/>
              </a:ext>
            </a:extLst>
          </p:cNvPr>
          <p:cNvSpPr txBox="1"/>
          <p:nvPr/>
        </p:nvSpPr>
        <p:spPr>
          <a:xfrm>
            <a:off x="2476310" y="1769126"/>
            <a:ext cx="1770998" cy="492443"/>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l-GR"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Δ</a:t>
            </a:r>
            <a: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8.5</a:t>
            </a:r>
            <a:r>
              <a:rPr kumimoji="0" lang="en-US" sz="1600" b="1" i="0" u="none" strike="noStrike" kern="600" cap="none" spc="2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a:t>
            </a:r>
            <a:b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600" b="1" i="0" u="none" strike="noStrike" kern="600" cap="none" spc="2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(95% CI, 0.6–16.4)</a:t>
            </a:r>
          </a:p>
        </p:txBody>
      </p:sp>
      <p:cxnSp>
        <p:nvCxnSpPr>
          <p:cNvPr id="38" name="Straight Connector 37">
            <a:extLst>
              <a:ext uri="{FF2B5EF4-FFF2-40B4-BE49-F238E27FC236}">
                <a16:creationId xmlns:a16="http://schemas.microsoft.com/office/drawing/2014/main" id="{A084D312-EDE0-B0A5-2B13-0E718CAAEDC0}"/>
              </a:ext>
            </a:extLst>
          </p:cNvPr>
          <p:cNvCxnSpPr>
            <a:cxnSpLocks/>
          </p:cNvCxnSpPr>
          <p:nvPr/>
        </p:nvCxnSpPr>
        <p:spPr>
          <a:xfrm>
            <a:off x="2130203" y="2318861"/>
            <a:ext cx="2458617" cy="0"/>
          </a:xfrm>
          <a:prstGeom prst="line">
            <a:avLst/>
          </a:prstGeom>
          <a:ln w="25400">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39" name="TextBox 38">
            <a:extLst>
              <a:ext uri="{FF2B5EF4-FFF2-40B4-BE49-F238E27FC236}">
                <a16:creationId xmlns:a16="http://schemas.microsoft.com/office/drawing/2014/main" id="{4610D639-CCFB-1B4A-2D2E-5E00E11BE0B9}"/>
              </a:ext>
            </a:extLst>
          </p:cNvPr>
          <p:cNvSpPr txBox="1"/>
          <p:nvPr/>
        </p:nvSpPr>
        <p:spPr>
          <a:xfrm>
            <a:off x="1909454" y="3797110"/>
            <a:ext cx="1171138" cy="205121"/>
          </a:xfrm>
          <a:prstGeom prst="rect">
            <a:avLst/>
          </a:prstGeom>
          <a:noFill/>
        </p:spPr>
        <p:txBody>
          <a:bodyPr wrap="squar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333" b="1" i="0" u="none" strike="noStrike" kern="600" cap="none" spc="2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 41.7%</a:t>
            </a:r>
          </a:p>
        </p:txBody>
      </p:sp>
      <p:sp>
        <p:nvSpPr>
          <p:cNvPr id="40" name="TextBox 39">
            <a:extLst>
              <a:ext uri="{FF2B5EF4-FFF2-40B4-BE49-F238E27FC236}">
                <a16:creationId xmlns:a16="http://schemas.microsoft.com/office/drawing/2014/main" id="{4CB6625E-C948-828A-9E6D-A42402A8F11F}"/>
              </a:ext>
            </a:extLst>
          </p:cNvPr>
          <p:cNvSpPr txBox="1"/>
          <p:nvPr/>
        </p:nvSpPr>
        <p:spPr>
          <a:xfrm>
            <a:off x="1890160" y="5059734"/>
            <a:ext cx="1183221" cy="205121"/>
          </a:xfrm>
          <a:prstGeom prst="rect">
            <a:avLst/>
          </a:prstGeom>
          <a:noFill/>
        </p:spPr>
        <p:txBody>
          <a:bodyPr wrap="squar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333" b="1" i="0" u="none" strike="noStrike" kern="600" cap="none" spc="2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CR: 8.7%</a:t>
            </a:r>
          </a:p>
        </p:txBody>
      </p:sp>
      <p:sp>
        <p:nvSpPr>
          <p:cNvPr id="41" name="TextBox 40">
            <a:extLst>
              <a:ext uri="{FF2B5EF4-FFF2-40B4-BE49-F238E27FC236}">
                <a16:creationId xmlns:a16="http://schemas.microsoft.com/office/drawing/2014/main" id="{07CEEA2A-8A46-F580-A704-102A822C7BEE}"/>
              </a:ext>
            </a:extLst>
          </p:cNvPr>
          <p:cNvSpPr txBox="1"/>
          <p:nvPr/>
        </p:nvSpPr>
        <p:spPr>
          <a:xfrm>
            <a:off x="3834216" y="5087297"/>
            <a:ext cx="762709" cy="205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333" b="1" i="0" u="none" strike="noStrike" kern="600" cap="none" spc="2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CR: 5.7%</a:t>
            </a:r>
          </a:p>
        </p:txBody>
      </p:sp>
      <p:sp>
        <p:nvSpPr>
          <p:cNvPr id="42" name="TextBox 41">
            <a:extLst>
              <a:ext uri="{FF2B5EF4-FFF2-40B4-BE49-F238E27FC236}">
                <a16:creationId xmlns:a16="http://schemas.microsoft.com/office/drawing/2014/main" id="{D4B7EC28-1C52-95D6-899E-2BBD19B0AF2B}"/>
              </a:ext>
            </a:extLst>
          </p:cNvPr>
          <p:cNvSpPr txBox="1"/>
          <p:nvPr/>
        </p:nvSpPr>
        <p:spPr>
          <a:xfrm>
            <a:off x="3790453" y="4126899"/>
            <a:ext cx="850234" cy="205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333" b="1" i="0" u="none" strike="noStrike" kern="600" cap="none" spc="2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 35.5%</a:t>
            </a:r>
          </a:p>
        </p:txBody>
      </p:sp>
      <p:cxnSp>
        <p:nvCxnSpPr>
          <p:cNvPr id="43" name="Straight Connector 42">
            <a:extLst>
              <a:ext uri="{FF2B5EF4-FFF2-40B4-BE49-F238E27FC236}">
                <a16:creationId xmlns:a16="http://schemas.microsoft.com/office/drawing/2014/main" id="{178215CD-382B-A7AA-33A2-3F81958C9336}"/>
              </a:ext>
            </a:extLst>
          </p:cNvPr>
          <p:cNvCxnSpPr>
            <a:cxnSpLocks/>
          </p:cNvCxnSpPr>
          <p:nvPr/>
        </p:nvCxnSpPr>
        <p:spPr>
          <a:xfrm>
            <a:off x="2136781" y="2324250"/>
            <a:ext cx="0" cy="164699"/>
          </a:xfrm>
          <a:prstGeom prst="line">
            <a:avLst/>
          </a:prstGeom>
          <a:ln w="25400">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9572744E-7DF8-0BC1-1830-6D4D4DBB5C7A}"/>
              </a:ext>
            </a:extLst>
          </p:cNvPr>
          <p:cNvCxnSpPr>
            <a:cxnSpLocks/>
          </p:cNvCxnSpPr>
          <p:nvPr/>
        </p:nvCxnSpPr>
        <p:spPr>
          <a:xfrm>
            <a:off x="4588788" y="2313578"/>
            <a:ext cx="0" cy="164699"/>
          </a:xfrm>
          <a:prstGeom prst="line">
            <a:avLst/>
          </a:prstGeom>
          <a:ln w="25400">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46" name="Rectangle 93">
            <a:extLst>
              <a:ext uri="{FF2B5EF4-FFF2-40B4-BE49-F238E27FC236}">
                <a16:creationId xmlns:a16="http://schemas.microsoft.com/office/drawing/2014/main" id="{7B16B803-9821-D2EB-0292-898178699348}"/>
              </a:ext>
            </a:extLst>
          </p:cNvPr>
          <p:cNvSpPr>
            <a:spLocks noChangeArrowheads="1"/>
          </p:cNvSpPr>
          <p:nvPr/>
        </p:nvSpPr>
        <p:spPr bwMode="auto">
          <a:xfrm rot="16200000">
            <a:off x="-858605" y="3289769"/>
            <a:ext cx="3214021" cy="287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US" altLang="en-US" sz="1867"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Objective Response Rate, %</a:t>
            </a:r>
            <a:endParaRPr kumimoji="0" lang="en-US" altLang="en-US" sz="18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B1F46683-68CF-CAFE-608A-9A1608C15D0A}"/>
              </a:ext>
            </a:extLst>
          </p:cNvPr>
          <p:cNvSpPr txBox="1"/>
          <p:nvPr/>
        </p:nvSpPr>
        <p:spPr>
          <a:xfrm>
            <a:off x="56288" y="5793956"/>
            <a:ext cx="1502334" cy="461665"/>
          </a:xfrm>
          <a:prstGeom prst="rect">
            <a:avLst/>
          </a:prstGeom>
          <a:noFill/>
        </p:spPr>
        <p:txBody>
          <a:bodyPr wrap="non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Final Analysis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Monk SGO 2026</a:t>
            </a:r>
          </a:p>
        </p:txBody>
      </p:sp>
      <p:pic>
        <p:nvPicPr>
          <p:cNvPr id="56" name="Picture 55">
            <a:extLst>
              <a:ext uri="{FF2B5EF4-FFF2-40B4-BE49-F238E27FC236}">
                <a16:creationId xmlns:a16="http://schemas.microsoft.com/office/drawing/2014/main" id="{EB817B01-A909-35FF-0985-FE91F7EF0171}"/>
              </a:ext>
            </a:extLst>
          </p:cNvPr>
          <p:cNvPicPr>
            <a:picLocks noChangeAspect="1"/>
          </p:cNvPicPr>
          <p:nvPr/>
        </p:nvPicPr>
        <p:blipFill>
          <a:blip r:embed="rId5"/>
          <a:srcRect b="1604"/>
          <a:stretch>
            <a:fillRect/>
          </a:stretch>
        </p:blipFill>
        <p:spPr>
          <a:xfrm>
            <a:off x="5883502" y="1422223"/>
            <a:ext cx="5189274" cy="4410851"/>
          </a:xfrm>
          <a:prstGeom prst="rect">
            <a:avLst/>
          </a:prstGeom>
        </p:spPr>
      </p:pic>
    </p:spTree>
    <p:extLst>
      <p:ext uri="{BB962C8B-B14F-4D97-AF65-F5344CB8AC3E}">
        <p14:creationId xmlns:p14="http://schemas.microsoft.com/office/powerpoint/2010/main" val="17271279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B53821-D3E7-A4EC-7F9C-D49758B7478D}"/>
            </a:ext>
          </a:extLst>
        </p:cNvPr>
        <p:cNvGrpSpPr/>
        <p:nvPr/>
      </p:nvGrpSpPr>
      <p:grpSpPr>
        <a:xfrm>
          <a:off x="0" y="0"/>
          <a:ext cx="0" cy="0"/>
          <a:chOff x="0" y="0"/>
          <a:chExt cx="0" cy="0"/>
        </a:xfrm>
      </p:grpSpPr>
      <p:grpSp>
        <p:nvGrpSpPr>
          <p:cNvPr id="10" name="Group 9">
            <a:extLst>
              <a:ext uri="{FF2B5EF4-FFF2-40B4-BE49-F238E27FC236}">
                <a16:creationId xmlns:a16="http://schemas.microsoft.com/office/drawing/2014/main" id="{1612367D-C3D2-52C1-A4A5-101AE990CBFC}"/>
              </a:ext>
            </a:extLst>
          </p:cNvPr>
          <p:cNvGrpSpPr>
            <a:grpSpLocks noChangeAspect="1"/>
          </p:cNvGrpSpPr>
          <p:nvPr/>
        </p:nvGrpSpPr>
        <p:grpSpPr>
          <a:xfrm>
            <a:off x="902406" y="1528148"/>
            <a:ext cx="10590724" cy="4373959"/>
            <a:chOff x="42039" y="1238676"/>
            <a:chExt cx="12107917" cy="5000558"/>
          </a:xfrm>
        </p:grpSpPr>
        <p:graphicFrame>
          <p:nvGraphicFramePr>
            <p:cNvPr id="11" name="Content Placeholder 8">
              <a:extLst>
                <a:ext uri="{FF2B5EF4-FFF2-40B4-BE49-F238E27FC236}">
                  <a16:creationId xmlns:a16="http://schemas.microsoft.com/office/drawing/2014/main" id="{1DC1A5A4-3F67-7B06-DAAD-801F06663306}"/>
                </a:ext>
              </a:extLst>
            </p:cNvPr>
            <p:cNvGraphicFramePr>
              <a:graphicFrameLocks/>
            </p:cNvGraphicFramePr>
            <p:nvPr/>
          </p:nvGraphicFramePr>
          <p:xfrm>
            <a:off x="42039" y="1238676"/>
            <a:ext cx="12107917" cy="4674543"/>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a:extLst>
                <a:ext uri="{FF2B5EF4-FFF2-40B4-BE49-F238E27FC236}">
                  <a16:creationId xmlns:a16="http://schemas.microsoft.com/office/drawing/2014/main" id="{C740C146-F772-731A-3B3E-37C77777B7F1}"/>
                </a:ext>
              </a:extLst>
            </p:cNvPr>
            <p:cNvSpPr txBox="1"/>
            <p:nvPr/>
          </p:nvSpPr>
          <p:spPr>
            <a:xfrm>
              <a:off x="1232341" y="2332934"/>
              <a:ext cx="356708"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18.1</a:t>
              </a:r>
            </a:p>
          </p:txBody>
        </p:sp>
        <p:sp>
          <p:nvSpPr>
            <p:cNvPr id="13" name="TextBox 12">
              <a:extLst>
                <a:ext uri="{FF2B5EF4-FFF2-40B4-BE49-F238E27FC236}">
                  <a16:creationId xmlns:a16="http://schemas.microsoft.com/office/drawing/2014/main" id="{ED501EB7-8762-FCDE-B54A-4FF23250E334}"/>
                </a:ext>
              </a:extLst>
            </p:cNvPr>
            <p:cNvSpPr txBox="1"/>
            <p:nvPr/>
          </p:nvSpPr>
          <p:spPr>
            <a:xfrm>
              <a:off x="1737812" y="4463034"/>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6.0</a:t>
              </a:r>
            </a:p>
          </p:txBody>
        </p:sp>
        <p:sp>
          <p:nvSpPr>
            <p:cNvPr id="14" name="TextBox 13">
              <a:extLst>
                <a:ext uri="{FF2B5EF4-FFF2-40B4-BE49-F238E27FC236}">
                  <a16:creationId xmlns:a16="http://schemas.microsoft.com/office/drawing/2014/main" id="{15C2FAD1-BECC-C4A9-DD5E-01284C228D90}"/>
                </a:ext>
              </a:extLst>
            </p:cNvPr>
            <p:cNvSpPr txBox="1"/>
            <p:nvPr/>
          </p:nvSpPr>
          <p:spPr>
            <a:xfrm>
              <a:off x="2654202" y="4473382"/>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5.9</a:t>
              </a:r>
            </a:p>
          </p:txBody>
        </p:sp>
        <p:sp>
          <p:nvSpPr>
            <p:cNvPr id="15" name="TextBox 14">
              <a:extLst>
                <a:ext uri="{FF2B5EF4-FFF2-40B4-BE49-F238E27FC236}">
                  <a16:creationId xmlns:a16="http://schemas.microsoft.com/office/drawing/2014/main" id="{227F7C64-184A-AD8C-7ED8-34755795BD10}"/>
                </a:ext>
              </a:extLst>
            </p:cNvPr>
            <p:cNvSpPr txBox="1"/>
            <p:nvPr/>
          </p:nvSpPr>
          <p:spPr>
            <a:xfrm>
              <a:off x="3091532" y="4686376"/>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4.7</a:t>
              </a:r>
            </a:p>
          </p:txBody>
        </p:sp>
        <p:sp>
          <p:nvSpPr>
            <p:cNvPr id="16" name="TextBox 15">
              <a:extLst>
                <a:ext uri="{FF2B5EF4-FFF2-40B4-BE49-F238E27FC236}">
                  <a16:creationId xmlns:a16="http://schemas.microsoft.com/office/drawing/2014/main" id="{33A26D16-3985-783B-FBC1-EB383DAEE982}"/>
                </a:ext>
              </a:extLst>
            </p:cNvPr>
            <p:cNvSpPr txBox="1"/>
            <p:nvPr/>
          </p:nvSpPr>
          <p:spPr>
            <a:xfrm>
              <a:off x="5353523" y="4694351"/>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4.7</a:t>
              </a:r>
            </a:p>
          </p:txBody>
        </p:sp>
        <p:sp>
          <p:nvSpPr>
            <p:cNvPr id="17" name="TextBox 16">
              <a:extLst>
                <a:ext uri="{FF2B5EF4-FFF2-40B4-BE49-F238E27FC236}">
                  <a16:creationId xmlns:a16="http://schemas.microsoft.com/office/drawing/2014/main" id="{5B3DB581-A9E5-5172-5626-F38D87DE4C7C}"/>
                </a:ext>
              </a:extLst>
            </p:cNvPr>
            <p:cNvSpPr txBox="1"/>
            <p:nvPr/>
          </p:nvSpPr>
          <p:spPr>
            <a:xfrm>
              <a:off x="5846988" y="5535149"/>
              <a:ext cx="101089"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0</a:t>
              </a:r>
            </a:p>
          </p:txBody>
        </p:sp>
        <p:sp>
          <p:nvSpPr>
            <p:cNvPr id="18" name="TextBox 17">
              <a:extLst>
                <a:ext uri="{FF2B5EF4-FFF2-40B4-BE49-F238E27FC236}">
                  <a16:creationId xmlns:a16="http://schemas.microsoft.com/office/drawing/2014/main" id="{BE038C82-4AA4-01A9-D30E-A95A4E461019}"/>
                </a:ext>
              </a:extLst>
            </p:cNvPr>
            <p:cNvSpPr txBox="1"/>
            <p:nvPr/>
          </p:nvSpPr>
          <p:spPr>
            <a:xfrm>
              <a:off x="9414936" y="5120780"/>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2.2</a:t>
              </a:r>
            </a:p>
          </p:txBody>
        </p:sp>
        <p:sp>
          <p:nvSpPr>
            <p:cNvPr id="19" name="TextBox 18">
              <a:extLst>
                <a:ext uri="{FF2B5EF4-FFF2-40B4-BE49-F238E27FC236}">
                  <a16:creationId xmlns:a16="http://schemas.microsoft.com/office/drawing/2014/main" id="{CE62EDAD-9738-4FB1-523C-04C8931C1049}"/>
                </a:ext>
              </a:extLst>
            </p:cNvPr>
            <p:cNvSpPr txBox="1"/>
            <p:nvPr/>
          </p:nvSpPr>
          <p:spPr>
            <a:xfrm>
              <a:off x="9869614" y="5235293"/>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1.6</a:t>
              </a:r>
            </a:p>
          </p:txBody>
        </p:sp>
        <p:sp>
          <p:nvSpPr>
            <p:cNvPr id="20" name="TextBox 19">
              <a:extLst>
                <a:ext uri="{FF2B5EF4-FFF2-40B4-BE49-F238E27FC236}">
                  <a16:creationId xmlns:a16="http://schemas.microsoft.com/office/drawing/2014/main" id="{3AD4F3C4-5C5D-7A00-828F-8A115CC71822}"/>
                </a:ext>
              </a:extLst>
            </p:cNvPr>
            <p:cNvSpPr txBox="1"/>
            <p:nvPr/>
          </p:nvSpPr>
          <p:spPr>
            <a:xfrm>
              <a:off x="3989279" y="4652755"/>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5.0</a:t>
              </a:r>
            </a:p>
          </p:txBody>
        </p:sp>
        <p:sp>
          <p:nvSpPr>
            <p:cNvPr id="21" name="TextBox 20">
              <a:extLst>
                <a:ext uri="{FF2B5EF4-FFF2-40B4-BE49-F238E27FC236}">
                  <a16:creationId xmlns:a16="http://schemas.microsoft.com/office/drawing/2014/main" id="{C7FEC26A-A635-A6C5-DDFB-13384E0DD576}"/>
                </a:ext>
              </a:extLst>
            </p:cNvPr>
            <p:cNvSpPr txBox="1"/>
            <p:nvPr/>
          </p:nvSpPr>
          <p:spPr>
            <a:xfrm>
              <a:off x="4449703" y="5414024"/>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0.6</a:t>
              </a:r>
            </a:p>
          </p:txBody>
        </p:sp>
        <p:sp>
          <p:nvSpPr>
            <p:cNvPr id="22" name="TextBox 21">
              <a:extLst>
                <a:ext uri="{FF2B5EF4-FFF2-40B4-BE49-F238E27FC236}">
                  <a16:creationId xmlns:a16="http://schemas.microsoft.com/office/drawing/2014/main" id="{46600B4F-D2C4-EA76-973B-BFBB2C23EC37}"/>
                </a:ext>
              </a:extLst>
            </p:cNvPr>
            <p:cNvSpPr txBox="1"/>
            <p:nvPr/>
          </p:nvSpPr>
          <p:spPr>
            <a:xfrm>
              <a:off x="8519472" y="5296786"/>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1.3</a:t>
              </a:r>
            </a:p>
          </p:txBody>
        </p:sp>
        <p:sp>
          <p:nvSpPr>
            <p:cNvPr id="23" name="TextBox 22">
              <a:extLst>
                <a:ext uri="{FF2B5EF4-FFF2-40B4-BE49-F238E27FC236}">
                  <a16:creationId xmlns:a16="http://schemas.microsoft.com/office/drawing/2014/main" id="{59C543EB-286F-2A78-D7E1-380FF62328D9}"/>
                </a:ext>
              </a:extLst>
            </p:cNvPr>
            <p:cNvSpPr txBox="1"/>
            <p:nvPr/>
          </p:nvSpPr>
          <p:spPr>
            <a:xfrm>
              <a:off x="6704503" y="4694351"/>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4.7</a:t>
              </a:r>
            </a:p>
          </p:txBody>
        </p:sp>
        <p:sp>
          <p:nvSpPr>
            <p:cNvPr id="24" name="TextBox 23">
              <a:extLst>
                <a:ext uri="{FF2B5EF4-FFF2-40B4-BE49-F238E27FC236}">
                  <a16:creationId xmlns:a16="http://schemas.microsoft.com/office/drawing/2014/main" id="{04454A37-667D-2F0C-93FE-6D4D775845D9}"/>
                </a:ext>
              </a:extLst>
            </p:cNvPr>
            <p:cNvSpPr txBox="1"/>
            <p:nvPr/>
          </p:nvSpPr>
          <p:spPr>
            <a:xfrm>
              <a:off x="7159705" y="5179334"/>
              <a:ext cx="255617" cy="211121"/>
            </a:xfrm>
            <a:prstGeom prst="rect">
              <a:avLst/>
            </a:prstGeom>
            <a:noFill/>
          </p:spPr>
          <p:txBody>
            <a:bodyPr wrap="none" lIns="0" tIns="0" rIns="0" bIns="0" rtlCol="0" anchor="t"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1.9</a:t>
              </a:r>
            </a:p>
          </p:txBody>
        </p:sp>
        <p:sp>
          <p:nvSpPr>
            <p:cNvPr id="25" name="TextBox 24">
              <a:extLst>
                <a:ext uri="{FF2B5EF4-FFF2-40B4-BE49-F238E27FC236}">
                  <a16:creationId xmlns:a16="http://schemas.microsoft.com/office/drawing/2014/main" id="{58257B63-223E-D9E9-D665-C0F3FC60C8E9}"/>
                </a:ext>
              </a:extLst>
            </p:cNvPr>
            <p:cNvSpPr txBox="1"/>
            <p:nvPr/>
          </p:nvSpPr>
          <p:spPr>
            <a:xfrm>
              <a:off x="5211638" y="5822283"/>
              <a:ext cx="1003116" cy="337794"/>
            </a:xfrm>
            <a:prstGeom prst="rect">
              <a:avLst/>
            </a:prstGeom>
            <a:noFill/>
          </p:spPr>
          <p:txBody>
            <a:bodyPr wrap="none" lIns="0" tIns="0" rIns="0" bIns="0" rtlCol="0" anchor="ctr" anchorCtr="0">
              <a:spAutoFit/>
            </a:bodyPr>
            <a:lstStyle/>
            <a:p>
              <a:pPr marL="0" marR="0" lvl="0" indent="0" algn="ctr" defTabSz="304849" rtl="0" eaLnBrk="1" fontAlgn="auto" latinLnBrk="0" hangingPunct="1">
                <a:lnSpc>
                  <a:spcPct val="8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Adrenal</a:t>
              </a:r>
              <a:br>
                <a:rPr kumimoji="0" lang="en-US" sz="1200" b="0" i="0" u="none" strike="noStrike" kern="600" cap="none" spc="27" normalizeH="0" baseline="0" noProof="0" dirty="0">
                  <a:ln>
                    <a:noFill/>
                  </a:ln>
                  <a:solidFill>
                    <a:srgbClr val="000000"/>
                  </a:solidFill>
                  <a:effectLst/>
                  <a:uLnTx/>
                  <a:uFillTx/>
                  <a:latin typeface="Arial"/>
                  <a:ea typeface="+mn-ea"/>
                  <a:cs typeface="+mn-cs"/>
                </a:rPr>
              </a:br>
              <a:r>
                <a:rPr kumimoji="0" lang="en-US" sz="1200" b="0" i="0" u="none" strike="noStrike" kern="600" cap="none" spc="27" normalizeH="0" baseline="0" noProof="0" dirty="0">
                  <a:ln>
                    <a:noFill/>
                  </a:ln>
                  <a:solidFill>
                    <a:srgbClr val="000000"/>
                  </a:solidFill>
                  <a:effectLst/>
                  <a:uLnTx/>
                  <a:uFillTx/>
                  <a:latin typeface="Arial"/>
                  <a:ea typeface="+mn-ea"/>
                  <a:cs typeface="+mn-cs"/>
                </a:rPr>
                <a:t>insufficiency</a:t>
              </a:r>
            </a:p>
          </p:txBody>
        </p:sp>
        <p:sp>
          <p:nvSpPr>
            <p:cNvPr id="26" name="TextBox 25">
              <a:extLst>
                <a:ext uri="{FF2B5EF4-FFF2-40B4-BE49-F238E27FC236}">
                  <a16:creationId xmlns:a16="http://schemas.microsoft.com/office/drawing/2014/main" id="{D00B0828-059F-2B71-545C-97DB60ED4EE8}"/>
                </a:ext>
              </a:extLst>
            </p:cNvPr>
            <p:cNvSpPr txBox="1"/>
            <p:nvPr/>
          </p:nvSpPr>
          <p:spPr>
            <a:xfrm>
              <a:off x="1016022" y="5830219"/>
              <a:ext cx="1263132" cy="211121"/>
            </a:xfrm>
            <a:prstGeom prst="rect">
              <a:avLst/>
            </a:prstGeom>
            <a:noFill/>
          </p:spPr>
          <p:txBody>
            <a:bodyPr wrap="none" lIns="0" tIns="0" rIns="0" bIns="0" rtlCol="0" anchor="ctr"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Hypothyroidism</a:t>
              </a:r>
            </a:p>
          </p:txBody>
        </p:sp>
        <p:sp>
          <p:nvSpPr>
            <p:cNvPr id="27" name="TextBox 26">
              <a:extLst>
                <a:ext uri="{FF2B5EF4-FFF2-40B4-BE49-F238E27FC236}">
                  <a16:creationId xmlns:a16="http://schemas.microsoft.com/office/drawing/2014/main" id="{9E5422BE-06F4-5232-1C88-4BFA1E715417}"/>
                </a:ext>
              </a:extLst>
            </p:cNvPr>
            <p:cNvSpPr txBox="1"/>
            <p:nvPr/>
          </p:nvSpPr>
          <p:spPr>
            <a:xfrm>
              <a:off x="3686753" y="5832864"/>
              <a:ext cx="1325735" cy="168897"/>
            </a:xfrm>
            <a:prstGeom prst="rect">
              <a:avLst/>
            </a:prstGeom>
            <a:noFill/>
          </p:spPr>
          <p:txBody>
            <a:bodyPr wrap="none" lIns="0" tIns="0" rIns="0" bIns="0" rtlCol="0" anchor="ctr" anchorCtr="0">
              <a:spAutoFit/>
            </a:bodyPr>
            <a:lstStyle/>
            <a:p>
              <a:pPr marL="0" marR="0" lvl="0" indent="0" algn="ctr" defTabSz="304849" rtl="0" eaLnBrk="1" fontAlgn="auto" latinLnBrk="0" hangingPunct="1">
                <a:lnSpc>
                  <a:spcPct val="8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Hyperthyroidism</a:t>
              </a:r>
            </a:p>
          </p:txBody>
        </p:sp>
        <p:sp>
          <p:nvSpPr>
            <p:cNvPr id="28" name="TextBox 27">
              <a:extLst>
                <a:ext uri="{FF2B5EF4-FFF2-40B4-BE49-F238E27FC236}">
                  <a16:creationId xmlns:a16="http://schemas.microsoft.com/office/drawing/2014/main" id="{09EBB7D4-BA92-1DC7-C0E4-B05F26454504}"/>
                </a:ext>
              </a:extLst>
            </p:cNvPr>
            <p:cNvSpPr txBox="1"/>
            <p:nvPr/>
          </p:nvSpPr>
          <p:spPr>
            <a:xfrm>
              <a:off x="2618829" y="5816993"/>
              <a:ext cx="746693" cy="422241"/>
            </a:xfrm>
            <a:prstGeom prst="rect">
              <a:avLst/>
            </a:prstGeom>
            <a:noFill/>
          </p:spPr>
          <p:txBody>
            <a:bodyPr wrap="none" lIns="0" tIns="0" rIns="0" bIns="0" rtlCol="0" anchor="ctr"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Infusion</a:t>
              </a:r>
              <a:br>
                <a:rPr kumimoji="0" lang="en-US" sz="1200" b="0" i="0" u="none" strike="noStrike" kern="600" cap="none" spc="27" normalizeH="0" baseline="0" noProof="0" dirty="0">
                  <a:ln>
                    <a:noFill/>
                  </a:ln>
                  <a:solidFill>
                    <a:srgbClr val="000000"/>
                  </a:solidFill>
                  <a:effectLst/>
                  <a:uLnTx/>
                  <a:uFillTx/>
                  <a:latin typeface="Arial"/>
                  <a:ea typeface="+mn-ea"/>
                  <a:cs typeface="+mn-cs"/>
                </a:rPr>
              </a:br>
              <a:r>
                <a:rPr kumimoji="0" lang="en-US" sz="1200" b="0" i="0" u="none" strike="noStrike" kern="600" cap="none" spc="27" normalizeH="0" baseline="0" noProof="0" dirty="0">
                  <a:ln>
                    <a:noFill/>
                  </a:ln>
                  <a:solidFill>
                    <a:srgbClr val="000000"/>
                  </a:solidFill>
                  <a:effectLst/>
                  <a:uLnTx/>
                  <a:uFillTx/>
                  <a:latin typeface="Arial"/>
                  <a:ea typeface="+mn-ea"/>
                  <a:cs typeface="+mn-cs"/>
                </a:rPr>
                <a:t>reactions</a:t>
              </a:r>
            </a:p>
          </p:txBody>
        </p:sp>
        <p:sp>
          <p:nvSpPr>
            <p:cNvPr id="29" name="TextBox 28">
              <a:extLst>
                <a:ext uri="{FF2B5EF4-FFF2-40B4-BE49-F238E27FC236}">
                  <a16:creationId xmlns:a16="http://schemas.microsoft.com/office/drawing/2014/main" id="{091C3863-7B65-0D9F-3155-AB3DBDE787A2}"/>
                </a:ext>
              </a:extLst>
            </p:cNvPr>
            <p:cNvSpPr txBox="1"/>
            <p:nvPr/>
          </p:nvSpPr>
          <p:spPr>
            <a:xfrm>
              <a:off x="6576261" y="5832862"/>
              <a:ext cx="1007516" cy="168897"/>
            </a:xfrm>
            <a:prstGeom prst="rect">
              <a:avLst/>
            </a:prstGeom>
            <a:noFill/>
          </p:spPr>
          <p:txBody>
            <a:bodyPr wrap="none" lIns="0" tIns="0" rIns="0" bIns="0" rtlCol="0" anchor="ctr" anchorCtr="0">
              <a:spAutoFit/>
            </a:bodyPr>
            <a:lstStyle/>
            <a:p>
              <a:pPr marL="0" marR="0" lvl="0" indent="0" algn="ctr" defTabSz="304849" rtl="0" eaLnBrk="1" fontAlgn="auto" latinLnBrk="0" hangingPunct="1">
                <a:lnSpc>
                  <a:spcPct val="8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Pneumonitis</a:t>
              </a:r>
            </a:p>
          </p:txBody>
        </p:sp>
        <p:sp>
          <p:nvSpPr>
            <p:cNvPr id="30" name="TextBox 29">
              <a:extLst>
                <a:ext uri="{FF2B5EF4-FFF2-40B4-BE49-F238E27FC236}">
                  <a16:creationId xmlns:a16="http://schemas.microsoft.com/office/drawing/2014/main" id="{85B2D602-04AA-73C2-F540-B3E48E07D50F}"/>
                </a:ext>
              </a:extLst>
            </p:cNvPr>
            <p:cNvSpPr txBox="1"/>
            <p:nvPr/>
          </p:nvSpPr>
          <p:spPr>
            <a:xfrm>
              <a:off x="10587210" y="5822284"/>
              <a:ext cx="1090670" cy="337793"/>
            </a:xfrm>
            <a:prstGeom prst="rect">
              <a:avLst/>
            </a:prstGeom>
            <a:noFill/>
          </p:spPr>
          <p:txBody>
            <a:bodyPr wrap="square" lIns="0" tIns="0" rIns="0" bIns="0" rtlCol="0" anchor="ctr" anchorCtr="0">
              <a:spAutoFit/>
            </a:bodyPr>
            <a:lstStyle/>
            <a:p>
              <a:pPr marL="0" marR="0" lvl="0" indent="0" algn="ctr" defTabSz="304849" rtl="0" eaLnBrk="1" fontAlgn="auto" latinLnBrk="0" hangingPunct="1">
                <a:lnSpc>
                  <a:spcPct val="8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Severe skin</a:t>
              </a:r>
              <a:br>
                <a:rPr kumimoji="0" lang="en-US" sz="1200" b="0" i="0" u="none" strike="noStrike" kern="600" cap="none" spc="27" normalizeH="0" baseline="0" noProof="0" dirty="0">
                  <a:ln>
                    <a:noFill/>
                  </a:ln>
                  <a:solidFill>
                    <a:srgbClr val="000000"/>
                  </a:solidFill>
                  <a:effectLst/>
                  <a:uLnTx/>
                  <a:uFillTx/>
                  <a:latin typeface="Arial"/>
                  <a:ea typeface="+mn-ea"/>
                  <a:cs typeface="+mn-cs"/>
                </a:rPr>
              </a:br>
              <a:r>
                <a:rPr kumimoji="0" lang="en-US" sz="1200" b="0" i="0" u="none" strike="noStrike" kern="600" cap="none" spc="27" normalizeH="0" baseline="0" noProof="0" dirty="0">
                  <a:ln>
                    <a:noFill/>
                  </a:ln>
                  <a:solidFill>
                    <a:srgbClr val="000000"/>
                  </a:solidFill>
                  <a:effectLst/>
                  <a:uLnTx/>
                  <a:uFillTx/>
                  <a:latin typeface="Arial"/>
                  <a:ea typeface="+mn-ea"/>
                  <a:cs typeface="+mn-cs"/>
                </a:rPr>
                <a:t>reactions</a:t>
              </a:r>
            </a:p>
          </p:txBody>
        </p:sp>
        <p:sp>
          <p:nvSpPr>
            <p:cNvPr id="31" name="TextBox 30">
              <a:extLst>
                <a:ext uri="{FF2B5EF4-FFF2-40B4-BE49-F238E27FC236}">
                  <a16:creationId xmlns:a16="http://schemas.microsoft.com/office/drawing/2014/main" id="{C28B3B3A-098A-7289-8751-AEA9DFDBF708}"/>
                </a:ext>
              </a:extLst>
            </p:cNvPr>
            <p:cNvSpPr txBox="1"/>
            <p:nvPr/>
          </p:nvSpPr>
          <p:spPr>
            <a:xfrm>
              <a:off x="8178461" y="5832862"/>
              <a:ext cx="504197" cy="168897"/>
            </a:xfrm>
            <a:prstGeom prst="rect">
              <a:avLst/>
            </a:prstGeom>
            <a:noFill/>
          </p:spPr>
          <p:txBody>
            <a:bodyPr wrap="none" lIns="0" tIns="0" rIns="0" bIns="0" rtlCol="0" anchor="ctr" anchorCtr="0">
              <a:spAutoFit/>
            </a:bodyPr>
            <a:lstStyle/>
            <a:p>
              <a:pPr marL="0" marR="0" lvl="0" indent="0" algn="ctr" defTabSz="304849" rtl="0" eaLnBrk="1" fontAlgn="auto" latinLnBrk="0" hangingPunct="1">
                <a:lnSpc>
                  <a:spcPct val="8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Colitis</a:t>
              </a:r>
            </a:p>
          </p:txBody>
        </p:sp>
        <p:sp>
          <p:nvSpPr>
            <p:cNvPr id="32" name="TextBox 31">
              <a:extLst>
                <a:ext uri="{FF2B5EF4-FFF2-40B4-BE49-F238E27FC236}">
                  <a16:creationId xmlns:a16="http://schemas.microsoft.com/office/drawing/2014/main" id="{37A774CB-2C62-3E33-E2CD-A2C9D434B9A8}"/>
                </a:ext>
              </a:extLst>
            </p:cNvPr>
            <p:cNvSpPr txBox="1"/>
            <p:nvPr/>
          </p:nvSpPr>
          <p:spPr>
            <a:xfrm>
              <a:off x="9411035" y="5830219"/>
              <a:ext cx="680717" cy="211121"/>
            </a:xfrm>
            <a:prstGeom prst="rect">
              <a:avLst/>
            </a:prstGeom>
            <a:noFill/>
          </p:spPr>
          <p:txBody>
            <a:bodyPr wrap="none" lIns="0" tIns="0" rIns="0" bIns="0" rtlCol="0" anchor="ctr" anchorCtr="0">
              <a:spAutoFit/>
            </a:bodyPr>
            <a:lstStyle/>
            <a:p>
              <a:pPr marL="0" marR="0" lvl="0" indent="0" algn="ctr" defTabSz="304849" rtl="0" eaLnBrk="1" fontAlgn="auto" latinLnBrk="0" hangingPunct="1">
                <a:lnSpc>
                  <a:spcPct val="100000"/>
                </a:lnSpc>
                <a:spcBef>
                  <a:spcPts val="0"/>
                </a:spcBef>
                <a:spcAft>
                  <a:spcPts val="0"/>
                </a:spcAft>
                <a:buClrTx/>
                <a:buSzTx/>
                <a:buFontTx/>
                <a:buNone/>
                <a:tabLst/>
                <a:defRPr/>
              </a:pPr>
              <a:r>
                <a:rPr kumimoji="0" lang="en-US" sz="1200" b="0" i="0" u="none" strike="noStrike" kern="600" cap="none" spc="27" normalizeH="0" baseline="0" noProof="0" dirty="0">
                  <a:ln>
                    <a:noFill/>
                  </a:ln>
                  <a:solidFill>
                    <a:srgbClr val="000000"/>
                  </a:solidFill>
                  <a:effectLst/>
                  <a:uLnTx/>
                  <a:uFillTx/>
                  <a:latin typeface="Arial"/>
                  <a:ea typeface="+mn-ea"/>
                  <a:cs typeface="+mn-cs"/>
                </a:rPr>
                <a:t>Gastritis</a:t>
              </a:r>
            </a:p>
          </p:txBody>
        </p:sp>
      </p:grpSp>
      <p:sp>
        <p:nvSpPr>
          <p:cNvPr id="3" name="Title 2">
            <a:extLst>
              <a:ext uri="{FF2B5EF4-FFF2-40B4-BE49-F238E27FC236}">
                <a16:creationId xmlns:a16="http://schemas.microsoft.com/office/drawing/2014/main" id="{459160A7-E72D-FB86-66A2-9F53069C2586}"/>
              </a:ext>
            </a:extLst>
          </p:cNvPr>
          <p:cNvSpPr>
            <a:spLocks noGrp="1"/>
          </p:cNvSpPr>
          <p:nvPr>
            <p:ph type="title"/>
          </p:nvPr>
        </p:nvSpPr>
        <p:spPr/>
        <p:txBody>
          <a:bodyPr>
            <a:noAutofit/>
          </a:bodyPr>
          <a:lstStyle/>
          <a:p>
            <a:r>
              <a:rPr lang="en-US" sz="3334" b="1" dirty="0"/>
              <a:t>Immune-Mediated AEs and Infusion Reactions, Incidence ≥5 Participants in Either Arm*</a:t>
            </a:r>
          </a:p>
        </p:txBody>
      </p:sp>
      <p:sp>
        <p:nvSpPr>
          <p:cNvPr id="5" name="Footer Placeholder 3">
            <a:extLst>
              <a:ext uri="{FF2B5EF4-FFF2-40B4-BE49-F238E27FC236}">
                <a16:creationId xmlns:a16="http://schemas.microsoft.com/office/drawing/2014/main" id="{9834EC8F-9B22-55CD-342F-7951CD9868D3}"/>
              </a:ext>
            </a:extLst>
          </p:cNvPr>
          <p:cNvSpPr txBox="1">
            <a:spLocks/>
          </p:cNvSpPr>
          <p:nvPr/>
        </p:nvSpPr>
        <p:spPr>
          <a:xfrm>
            <a:off x="-27618" y="5968359"/>
            <a:ext cx="12192001" cy="844487"/>
          </a:xfrm>
          <a:prstGeom prst="rect">
            <a:avLst/>
          </a:prstGeom>
        </p:spPr>
        <p:txBody>
          <a:bodyPr vert="horz" lIns="137160" tIns="0" rIns="137160" bIns="91440" rtlCol="0" anchor="b" anchorCtr="0"/>
          <a:lstStyle>
            <a:defPPr>
              <a:defRPr lang="en-US"/>
            </a:defPPr>
            <a:lvl1pPr marL="0" algn="l" defTabSz="457250" rtl="0" eaLnBrk="1" latinLnBrk="0" hangingPunct="1">
              <a:defRPr sz="1000" kern="1200">
                <a:solidFill>
                  <a:srgbClr val="000000"/>
                </a:solidFill>
                <a:latin typeface="Arial" panose="020B0604020202020204" pitchFamily="34" charset="0"/>
                <a:ea typeface="+mn-ea"/>
                <a:cs typeface="Arial" panose="020B0604020202020204" pitchFamily="34" charset="0"/>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a:lstStyle>
          <a:p>
            <a:pPr marL="0" marR="0" lvl="0" indent="0" algn="l" defTabSz="45725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Events were based on a list of preferred terms intended to capture the known risks of pembrolizumab and considered regardless of attribution to treatment by the investigator. </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cutoff date: September 5, 2025. </a:t>
            </a:r>
          </a:p>
        </p:txBody>
      </p:sp>
      <p:grpSp>
        <p:nvGrpSpPr>
          <p:cNvPr id="68" name="Group 67">
            <a:extLst>
              <a:ext uri="{FF2B5EF4-FFF2-40B4-BE49-F238E27FC236}">
                <a16:creationId xmlns:a16="http://schemas.microsoft.com/office/drawing/2014/main" id="{150F7B5F-558C-52A2-C527-7BF79E90A282}"/>
              </a:ext>
            </a:extLst>
          </p:cNvPr>
          <p:cNvGrpSpPr/>
          <p:nvPr/>
        </p:nvGrpSpPr>
        <p:grpSpPr>
          <a:xfrm>
            <a:off x="9037476" y="1729321"/>
            <a:ext cx="1982848" cy="1195208"/>
            <a:chOff x="13721903" y="2642413"/>
            <a:chExt cx="2974272" cy="1792812"/>
          </a:xfrm>
        </p:grpSpPr>
        <p:sp>
          <p:nvSpPr>
            <p:cNvPr id="69" name="TextBox 20">
              <a:extLst>
                <a:ext uri="{FF2B5EF4-FFF2-40B4-BE49-F238E27FC236}">
                  <a16:creationId xmlns:a16="http://schemas.microsoft.com/office/drawing/2014/main" id="{FF4C3CD0-303A-2444-F51B-8C60CD0657DC}"/>
                </a:ext>
              </a:extLst>
            </p:cNvPr>
            <p:cNvSpPr txBox="1"/>
            <p:nvPr/>
          </p:nvSpPr>
          <p:spPr>
            <a:xfrm>
              <a:off x="15385308" y="3017565"/>
              <a:ext cx="702597" cy="446181"/>
            </a:xfrm>
            <a:prstGeom prst="rect">
              <a:avLst/>
            </a:prstGeom>
            <a:noFill/>
          </p:spPr>
          <p:txBody>
            <a:bodyPr wrap="none" rtlCol="0">
              <a:spAutoFit/>
            </a:bodyPr>
            <a:lstStyle>
              <a:defPPr>
                <a:defRPr lang="en-US"/>
              </a:defPPr>
              <a:lvl1pPr marL="0" indent="0" algn="l" defTabSz="457250" rtl="0" eaLnBrk="1" latinLnBrk="0" hangingPunct="1">
                <a:defRPr sz="1867" kern="1200">
                  <a:solidFill>
                    <a:schemeClr val="tx1"/>
                  </a:solidFill>
                  <a:latin typeface="+mn-lt"/>
                  <a:ea typeface="+mn-ea"/>
                  <a:cs typeface="+mn-cs"/>
                </a:defRPr>
              </a:lvl1pPr>
              <a:lvl2pPr marL="457250" indent="0" algn="l" defTabSz="457250" rtl="0" eaLnBrk="1" latinLnBrk="0" hangingPunct="1">
                <a:defRPr sz="1867" kern="1200">
                  <a:solidFill>
                    <a:schemeClr val="tx1"/>
                  </a:solidFill>
                  <a:latin typeface="+mn-lt"/>
                  <a:ea typeface="+mn-ea"/>
                  <a:cs typeface="+mn-cs"/>
                </a:defRPr>
              </a:lvl2pPr>
              <a:lvl3pPr marL="914498" indent="0" algn="l" defTabSz="457250" rtl="0" eaLnBrk="1" latinLnBrk="0" hangingPunct="1">
                <a:defRPr sz="1867" kern="1200">
                  <a:solidFill>
                    <a:schemeClr val="tx1"/>
                  </a:solidFill>
                  <a:latin typeface="+mn-lt"/>
                  <a:ea typeface="+mn-ea"/>
                  <a:cs typeface="+mn-cs"/>
                </a:defRPr>
              </a:lvl3pPr>
              <a:lvl4pPr marL="1371748" indent="0" algn="l" defTabSz="457250" rtl="0" eaLnBrk="1" latinLnBrk="0" hangingPunct="1">
                <a:defRPr sz="1867" kern="1200">
                  <a:solidFill>
                    <a:schemeClr val="tx1"/>
                  </a:solidFill>
                  <a:latin typeface="+mn-lt"/>
                  <a:ea typeface="+mn-ea"/>
                  <a:cs typeface="+mn-cs"/>
                </a:defRPr>
              </a:lvl4pPr>
              <a:lvl5pPr marL="1828998" indent="0" algn="l" defTabSz="457250" rtl="0" eaLnBrk="1" latinLnBrk="0" hangingPunct="1">
                <a:defRPr sz="1867" kern="1200">
                  <a:solidFill>
                    <a:schemeClr val="tx1"/>
                  </a:solidFill>
                  <a:latin typeface="+mn-lt"/>
                  <a:ea typeface="+mn-ea"/>
                  <a:cs typeface="+mn-cs"/>
                </a:defRPr>
              </a:lvl5pPr>
              <a:lvl6pPr marL="2286248" indent="0" algn="l" defTabSz="457250" rtl="0" eaLnBrk="1" latinLnBrk="0" hangingPunct="1">
                <a:defRPr sz="1867" kern="1200">
                  <a:solidFill>
                    <a:schemeClr val="tx1"/>
                  </a:solidFill>
                  <a:latin typeface="+mn-lt"/>
                  <a:ea typeface="+mn-ea"/>
                  <a:cs typeface="+mn-cs"/>
                </a:defRPr>
              </a:lvl6pPr>
              <a:lvl7pPr marL="2743497" indent="0" algn="l" defTabSz="457250" rtl="0" eaLnBrk="1" latinLnBrk="0" hangingPunct="1">
                <a:defRPr sz="1867" kern="1200">
                  <a:solidFill>
                    <a:schemeClr val="tx1"/>
                  </a:solidFill>
                  <a:latin typeface="+mn-lt"/>
                  <a:ea typeface="+mn-ea"/>
                  <a:cs typeface="+mn-cs"/>
                </a:defRPr>
              </a:lvl7pPr>
              <a:lvl8pPr marL="3200747" indent="0" algn="l" defTabSz="457250" rtl="0" eaLnBrk="1" latinLnBrk="0" hangingPunct="1">
                <a:defRPr sz="1867" kern="1200">
                  <a:solidFill>
                    <a:schemeClr val="tx1"/>
                  </a:solidFill>
                  <a:latin typeface="+mn-lt"/>
                  <a:ea typeface="+mn-ea"/>
                  <a:cs typeface="+mn-cs"/>
                </a:defRPr>
              </a:lvl8pPr>
              <a:lvl9pPr marL="3657997" indent="0" algn="l" defTabSz="457250" rtl="0" eaLnBrk="1" latinLnBrk="0" hangingPunct="1">
                <a:defRPr sz="1867" kern="1200">
                  <a:solidFill>
                    <a:schemeClr val="tx1"/>
                  </a:solidFill>
                  <a:latin typeface="+mn-lt"/>
                  <a:ea typeface="+mn-ea"/>
                  <a:cs typeface="+mn-cs"/>
                </a:defRPr>
              </a:lvl9pPr>
            </a:lstStyle>
            <a:p>
              <a:pPr marL="0" marR="0" lvl="0" indent="0" algn="ctr" defTabSz="40641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1–2</a:t>
              </a:r>
            </a:p>
          </p:txBody>
        </p:sp>
        <p:sp>
          <p:nvSpPr>
            <p:cNvPr id="70" name="TextBox 21">
              <a:extLst>
                <a:ext uri="{FF2B5EF4-FFF2-40B4-BE49-F238E27FC236}">
                  <a16:creationId xmlns:a16="http://schemas.microsoft.com/office/drawing/2014/main" id="{9DD64A40-777D-0F4B-86AA-AC81E16C24B1}"/>
                </a:ext>
              </a:extLst>
            </p:cNvPr>
            <p:cNvSpPr txBox="1"/>
            <p:nvPr/>
          </p:nvSpPr>
          <p:spPr>
            <a:xfrm>
              <a:off x="15587297" y="2642413"/>
              <a:ext cx="1017588" cy="446181"/>
            </a:xfrm>
            <a:prstGeom prst="rect">
              <a:avLst/>
            </a:prstGeom>
            <a:noFill/>
          </p:spPr>
          <p:txBody>
            <a:bodyPr wrap="none" rtlCol="0">
              <a:spAutoFit/>
            </a:bodyPr>
            <a:lstStyle>
              <a:defPPr>
                <a:defRPr lang="en-US"/>
              </a:defPPr>
              <a:lvl1pPr marL="0" indent="0" algn="l" defTabSz="457250" rtl="0" eaLnBrk="1" latinLnBrk="0" hangingPunct="1">
                <a:defRPr sz="1867" kern="1200">
                  <a:solidFill>
                    <a:schemeClr val="tx1"/>
                  </a:solidFill>
                  <a:latin typeface="+mn-lt"/>
                  <a:ea typeface="+mn-ea"/>
                  <a:cs typeface="+mn-cs"/>
                </a:defRPr>
              </a:lvl1pPr>
              <a:lvl2pPr marL="457250" indent="0" algn="l" defTabSz="457250" rtl="0" eaLnBrk="1" latinLnBrk="0" hangingPunct="1">
                <a:defRPr sz="1867" kern="1200">
                  <a:solidFill>
                    <a:schemeClr val="tx1"/>
                  </a:solidFill>
                  <a:latin typeface="+mn-lt"/>
                  <a:ea typeface="+mn-ea"/>
                  <a:cs typeface="+mn-cs"/>
                </a:defRPr>
              </a:lvl2pPr>
              <a:lvl3pPr marL="914498" indent="0" algn="l" defTabSz="457250" rtl="0" eaLnBrk="1" latinLnBrk="0" hangingPunct="1">
                <a:defRPr sz="1867" kern="1200">
                  <a:solidFill>
                    <a:schemeClr val="tx1"/>
                  </a:solidFill>
                  <a:latin typeface="+mn-lt"/>
                  <a:ea typeface="+mn-ea"/>
                  <a:cs typeface="+mn-cs"/>
                </a:defRPr>
              </a:lvl3pPr>
              <a:lvl4pPr marL="1371748" indent="0" algn="l" defTabSz="457250" rtl="0" eaLnBrk="1" latinLnBrk="0" hangingPunct="1">
                <a:defRPr sz="1867" kern="1200">
                  <a:solidFill>
                    <a:schemeClr val="tx1"/>
                  </a:solidFill>
                  <a:latin typeface="+mn-lt"/>
                  <a:ea typeface="+mn-ea"/>
                  <a:cs typeface="+mn-cs"/>
                </a:defRPr>
              </a:lvl4pPr>
              <a:lvl5pPr marL="1828998" indent="0" algn="l" defTabSz="457250" rtl="0" eaLnBrk="1" latinLnBrk="0" hangingPunct="1">
                <a:defRPr sz="1867" kern="1200">
                  <a:solidFill>
                    <a:schemeClr val="tx1"/>
                  </a:solidFill>
                  <a:latin typeface="+mn-lt"/>
                  <a:ea typeface="+mn-ea"/>
                  <a:cs typeface="+mn-cs"/>
                </a:defRPr>
              </a:lvl5pPr>
              <a:lvl6pPr marL="2286248" indent="0" algn="l" defTabSz="457250" rtl="0" eaLnBrk="1" latinLnBrk="0" hangingPunct="1">
                <a:defRPr sz="1867" kern="1200">
                  <a:solidFill>
                    <a:schemeClr val="tx1"/>
                  </a:solidFill>
                  <a:latin typeface="+mn-lt"/>
                  <a:ea typeface="+mn-ea"/>
                  <a:cs typeface="+mn-cs"/>
                </a:defRPr>
              </a:lvl6pPr>
              <a:lvl7pPr marL="2743497" indent="0" algn="l" defTabSz="457250" rtl="0" eaLnBrk="1" latinLnBrk="0" hangingPunct="1">
                <a:defRPr sz="1867" kern="1200">
                  <a:solidFill>
                    <a:schemeClr val="tx1"/>
                  </a:solidFill>
                  <a:latin typeface="+mn-lt"/>
                  <a:ea typeface="+mn-ea"/>
                  <a:cs typeface="+mn-cs"/>
                </a:defRPr>
              </a:lvl7pPr>
              <a:lvl8pPr marL="3200747" indent="0" algn="l" defTabSz="457250" rtl="0" eaLnBrk="1" latinLnBrk="0" hangingPunct="1">
                <a:defRPr sz="1867" kern="1200">
                  <a:solidFill>
                    <a:schemeClr val="tx1"/>
                  </a:solidFill>
                  <a:latin typeface="+mn-lt"/>
                  <a:ea typeface="+mn-ea"/>
                  <a:cs typeface="+mn-cs"/>
                </a:defRPr>
              </a:lvl8pPr>
              <a:lvl9pPr marL="3657997" indent="0" algn="l" defTabSz="457250" rtl="0" eaLnBrk="1" latinLnBrk="0" hangingPunct="1">
                <a:defRPr sz="1867" kern="1200">
                  <a:solidFill>
                    <a:schemeClr val="tx1"/>
                  </a:solidFill>
                  <a:latin typeface="+mn-lt"/>
                  <a:ea typeface="+mn-ea"/>
                  <a:cs typeface="+mn-cs"/>
                </a:defRPr>
              </a:lvl9pPr>
            </a:lstStyle>
            <a:p>
              <a:pPr marL="0" marR="0" lvl="0" indent="0" algn="ctr" defTabSz="40641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Grade</a:t>
              </a:r>
            </a:p>
          </p:txBody>
        </p:sp>
        <p:sp>
          <p:nvSpPr>
            <p:cNvPr id="71" name="TextBox 22">
              <a:extLst>
                <a:ext uri="{FF2B5EF4-FFF2-40B4-BE49-F238E27FC236}">
                  <a16:creationId xmlns:a16="http://schemas.microsoft.com/office/drawing/2014/main" id="{AB044E3A-DBF8-DBD5-7ABC-E4E52EB2B5B1}"/>
                </a:ext>
              </a:extLst>
            </p:cNvPr>
            <p:cNvSpPr txBox="1"/>
            <p:nvPr/>
          </p:nvSpPr>
          <p:spPr>
            <a:xfrm>
              <a:off x="16135445" y="3017565"/>
              <a:ext cx="560730" cy="446181"/>
            </a:xfrm>
            <a:prstGeom prst="rect">
              <a:avLst/>
            </a:prstGeom>
            <a:noFill/>
          </p:spPr>
          <p:txBody>
            <a:bodyPr wrap="none" rtlCol="0">
              <a:spAutoFit/>
            </a:bodyPr>
            <a:lstStyle>
              <a:defPPr>
                <a:defRPr lang="en-US"/>
              </a:defPPr>
              <a:lvl1pPr marL="0" indent="0" algn="l" defTabSz="457250" rtl="0" eaLnBrk="1" latinLnBrk="0" hangingPunct="1">
                <a:defRPr sz="1867" kern="1200">
                  <a:solidFill>
                    <a:schemeClr val="tx1"/>
                  </a:solidFill>
                  <a:latin typeface="+mn-lt"/>
                  <a:ea typeface="+mn-ea"/>
                  <a:cs typeface="+mn-cs"/>
                </a:defRPr>
              </a:lvl1pPr>
              <a:lvl2pPr marL="457250" indent="0" algn="l" defTabSz="457250" rtl="0" eaLnBrk="1" latinLnBrk="0" hangingPunct="1">
                <a:defRPr sz="1867" kern="1200">
                  <a:solidFill>
                    <a:schemeClr val="tx1"/>
                  </a:solidFill>
                  <a:latin typeface="+mn-lt"/>
                  <a:ea typeface="+mn-ea"/>
                  <a:cs typeface="+mn-cs"/>
                </a:defRPr>
              </a:lvl2pPr>
              <a:lvl3pPr marL="914498" indent="0" algn="l" defTabSz="457250" rtl="0" eaLnBrk="1" latinLnBrk="0" hangingPunct="1">
                <a:defRPr sz="1867" kern="1200">
                  <a:solidFill>
                    <a:schemeClr val="tx1"/>
                  </a:solidFill>
                  <a:latin typeface="+mn-lt"/>
                  <a:ea typeface="+mn-ea"/>
                  <a:cs typeface="+mn-cs"/>
                </a:defRPr>
              </a:lvl3pPr>
              <a:lvl4pPr marL="1371748" indent="0" algn="l" defTabSz="457250" rtl="0" eaLnBrk="1" latinLnBrk="0" hangingPunct="1">
                <a:defRPr sz="1867" kern="1200">
                  <a:solidFill>
                    <a:schemeClr val="tx1"/>
                  </a:solidFill>
                  <a:latin typeface="+mn-lt"/>
                  <a:ea typeface="+mn-ea"/>
                  <a:cs typeface="+mn-cs"/>
                </a:defRPr>
              </a:lvl4pPr>
              <a:lvl5pPr marL="1828998" indent="0" algn="l" defTabSz="457250" rtl="0" eaLnBrk="1" latinLnBrk="0" hangingPunct="1">
                <a:defRPr sz="1867" kern="1200">
                  <a:solidFill>
                    <a:schemeClr val="tx1"/>
                  </a:solidFill>
                  <a:latin typeface="+mn-lt"/>
                  <a:ea typeface="+mn-ea"/>
                  <a:cs typeface="+mn-cs"/>
                </a:defRPr>
              </a:lvl5pPr>
              <a:lvl6pPr marL="2286248" indent="0" algn="l" defTabSz="457250" rtl="0" eaLnBrk="1" latinLnBrk="0" hangingPunct="1">
                <a:defRPr sz="1867" kern="1200">
                  <a:solidFill>
                    <a:schemeClr val="tx1"/>
                  </a:solidFill>
                  <a:latin typeface="+mn-lt"/>
                  <a:ea typeface="+mn-ea"/>
                  <a:cs typeface="+mn-cs"/>
                </a:defRPr>
              </a:lvl6pPr>
              <a:lvl7pPr marL="2743497" indent="0" algn="l" defTabSz="457250" rtl="0" eaLnBrk="1" latinLnBrk="0" hangingPunct="1">
                <a:defRPr sz="1867" kern="1200">
                  <a:solidFill>
                    <a:schemeClr val="tx1"/>
                  </a:solidFill>
                  <a:latin typeface="+mn-lt"/>
                  <a:ea typeface="+mn-ea"/>
                  <a:cs typeface="+mn-cs"/>
                </a:defRPr>
              </a:lvl7pPr>
              <a:lvl8pPr marL="3200747" indent="0" algn="l" defTabSz="457250" rtl="0" eaLnBrk="1" latinLnBrk="0" hangingPunct="1">
                <a:defRPr sz="1867" kern="1200">
                  <a:solidFill>
                    <a:schemeClr val="tx1"/>
                  </a:solidFill>
                  <a:latin typeface="+mn-lt"/>
                  <a:ea typeface="+mn-ea"/>
                  <a:cs typeface="+mn-cs"/>
                </a:defRPr>
              </a:lvl8pPr>
              <a:lvl9pPr marL="3657997" indent="0" algn="l" defTabSz="457250" rtl="0" eaLnBrk="1" latinLnBrk="0" hangingPunct="1">
                <a:defRPr sz="1867" kern="1200">
                  <a:solidFill>
                    <a:schemeClr val="tx1"/>
                  </a:solidFill>
                  <a:latin typeface="+mn-lt"/>
                  <a:ea typeface="+mn-ea"/>
                  <a:cs typeface="+mn-cs"/>
                </a:defRPr>
              </a:lvl9pPr>
            </a:lstStyle>
            <a:p>
              <a:pPr marL="0" marR="0" lvl="0" indent="0" algn="ctr" defTabSz="40641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72" name="TextBox 25">
              <a:extLst>
                <a:ext uri="{FF2B5EF4-FFF2-40B4-BE49-F238E27FC236}">
                  <a16:creationId xmlns:a16="http://schemas.microsoft.com/office/drawing/2014/main" id="{D76E5124-2E4E-C403-8EF4-88675C84BA6D}"/>
                </a:ext>
              </a:extLst>
            </p:cNvPr>
            <p:cNvSpPr txBox="1"/>
            <p:nvPr/>
          </p:nvSpPr>
          <p:spPr>
            <a:xfrm>
              <a:off x="13721903" y="3459847"/>
              <a:ext cx="1808765" cy="446181"/>
            </a:xfrm>
            <a:prstGeom prst="rect">
              <a:avLst/>
            </a:prstGeom>
            <a:noFill/>
          </p:spPr>
          <p:txBody>
            <a:bodyPr wrap="none" rtlCol="0">
              <a:spAutoFit/>
            </a:bodyPr>
            <a:lstStyle>
              <a:defPPr>
                <a:defRPr lang="en-US"/>
              </a:defPPr>
              <a:lvl1pPr marL="0" indent="0" algn="l" defTabSz="457250" rtl="0" eaLnBrk="1" latinLnBrk="0" hangingPunct="1">
                <a:defRPr sz="1867" kern="1200">
                  <a:solidFill>
                    <a:schemeClr val="tx1"/>
                  </a:solidFill>
                  <a:latin typeface="+mn-lt"/>
                  <a:ea typeface="+mn-ea"/>
                  <a:cs typeface="+mn-cs"/>
                </a:defRPr>
              </a:lvl1pPr>
              <a:lvl2pPr marL="457250" indent="0" algn="l" defTabSz="457250" rtl="0" eaLnBrk="1" latinLnBrk="0" hangingPunct="1">
                <a:defRPr sz="1867" kern="1200">
                  <a:solidFill>
                    <a:schemeClr val="tx1"/>
                  </a:solidFill>
                  <a:latin typeface="+mn-lt"/>
                  <a:ea typeface="+mn-ea"/>
                  <a:cs typeface="+mn-cs"/>
                </a:defRPr>
              </a:lvl2pPr>
              <a:lvl3pPr marL="914498" indent="0" algn="l" defTabSz="457250" rtl="0" eaLnBrk="1" latinLnBrk="0" hangingPunct="1">
                <a:defRPr sz="1867" kern="1200">
                  <a:solidFill>
                    <a:schemeClr val="tx1"/>
                  </a:solidFill>
                  <a:latin typeface="+mn-lt"/>
                  <a:ea typeface="+mn-ea"/>
                  <a:cs typeface="+mn-cs"/>
                </a:defRPr>
              </a:lvl3pPr>
              <a:lvl4pPr marL="1371748" indent="0" algn="l" defTabSz="457250" rtl="0" eaLnBrk="1" latinLnBrk="0" hangingPunct="1">
                <a:defRPr sz="1867" kern="1200">
                  <a:solidFill>
                    <a:schemeClr val="tx1"/>
                  </a:solidFill>
                  <a:latin typeface="+mn-lt"/>
                  <a:ea typeface="+mn-ea"/>
                  <a:cs typeface="+mn-cs"/>
                </a:defRPr>
              </a:lvl4pPr>
              <a:lvl5pPr marL="1828998" indent="0" algn="l" defTabSz="457250" rtl="0" eaLnBrk="1" latinLnBrk="0" hangingPunct="1">
                <a:defRPr sz="1867" kern="1200">
                  <a:solidFill>
                    <a:schemeClr val="tx1"/>
                  </a:solidFill>
                  <a:latin typeface="+mn-lt"/>
                  <a:ea typeface="+mn-ea"/>
                  <a:cs typeface="+mn-cs"/>
                </a:defRPr>
              </a:lvl5pPr>
              <a:lvl6pPr marL="2286248" indent="0" algn="l" defTabSz="457250" rtl="0" eaLnBrk="1" latinLnBrk="0" hangingPunct="1">
                <a:defRPr sz="1867" kern="1200">
                  <a:solidFill>
                    <a:schemeClr val="tx1"/>
                  </a:solidFill>
                  <a:latin typeface="+mn-lt"/>
                  <a:ea typeface="+mn-ea"/>
                  <a:cs typeface="+mn-cs"/>
                </a:defRPr>
              </a:lvl6pPr>
              <a:lvl7pPr marL="2743497" indent="0" algn="l" defTabSz="457250" rtl="0" eaLnBrk="1" latinLnBrk="0" hangingPunct="1">
                <a:defRPr sz="1867" kern="1200">
                  <a:solidFill>
                    <a:schemeClr val="tx1"/>
                  </a:solidFill>
                  <a:latin typeface="+mn-lt"/>
                  <a:ea typeface="+mn-ea"/>
                  <a:cs typeface="+mn-cs"/>
                </a:defRPr>
              </a:lvl7pPr>
              <a:lvl8pPr marL="3200747" indent="0" algn="l" defTabSz="457250" rtl="0" eaLnBrk="1" latinLnBrk="0" hangingPunct="1">
                <a:defRPr sz="1867" kern="1200">
                  <a:solidFill>
                    <a:schemeClr val="tx1"/>
                  </a:solidFill>
                  <a:latin typeface="+mn-lt"/>
                  <a:ea typeface="+mn-ea"/>
                  <a:cs typeface="+mn-cs"/>
                </a:defRPr>
              </a:lvl8pPr>
              <a:lvl9pPr marL="3657997" indent="0" algn="l" defTabSz="457250" rtl="0" eaLnBrk="1" latinLnBrk="0" hangingPunct="1">
                <a:defRPr sz="1867" kern="1200">
                  <a:solidFill>
                    <a:schemeClr val="tx1"/>
                  </a:solidFill>
                  <a:latin typeface="+mn-lt"/>
                  <a:ea typeface="+mn-ea"/>
                  <a:cs typeface="+mn-cs"/>
                </a:defRPr>
              </a:lvl9pPr>
            </a:lstStyle>
            <a:p>
              <a:pPr marL="0" marR="0" lvl="0" indent="0" algn="l" defTabSz="40641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Pembro Arm</a:t>
              </a:r>
            </a:p>
          </p:txBody>
        </p:sp>
        <p:sp>
          <p:nvSpPr>
            <p:cNvPr id="73" name="TextBox 26">
              <a:extLst>
                <a:ext uri="{FF2B5EF4-FFF2-40B4-BE49-F238E27FC236}">
                  <a16:creationId xmlns:a16="http://schemas.microsoft.com/office/drawing/2014/main" id="{3FF1B016-1614-5F16-4879-B1B3563588DB}"/>
                </a:ext>
              </a:extLst>
            </p:cNvPr>
            <p:cNvSpPr txBox="1"/>
            <p:nvPr/>
          </p:nvSpPr>
          <p:spPr>
            <a:xfrm>
              <a:off x="13721903" y="3989044"/>
              <a:ext cx="1835214" cy="446181"/>
            </a:xfrm>
            <a:prstGeom prst="rect">
              <a:avLst/>
            </a:prstGeom>
            <a:noFill/>
          </p:spPr>
          <p:txBody>
            <a:bodyPr wrap="none" rtlCol="0">
              <a:spAutoFit/>
            </a:bodyPr>
            <a:lstStyle>
              <a:defPPr>
                <a:defRPr lang="en-US"/>
              </a:defPPr>
              <a:lvl1pPr marL="0" indent="0" algn="l" defTabSz="457250" rtl="0" eaLnBrk="1" latinLnBrk="0" hangingPunct="1">
                <a:defRPr sz="1867" kern="1200">
                  <a:solidFill>
                    <a:schemeClr val="tx1"/>
                  </a:solidFill>
                  <a:latin typeface="+mn-lt"/>
                  <a:ea typeface="+mn-ea"/>
                  <a:cs typeface="+mn-cs"/>
                </a:defRPr>
              </a:lvl1pPr>
              <a:lvl2pPr marL="457250" indent="0" algn="l" defTabSz="457250" rtl="0" eaLnBrk="1" latinLnBrk="0" hangingPunct="1">
                <a:defRPr sz="1867" kern="1200">
                  <a:solidFill>
                    <a:schemeClr val="tx1"/>
                  </a:solidFill>
                  <a:latin typeface="+mn-lt"/>
                  <a:ea typeface="+mn-ea"/>
                  <a:cs typeface="+mn-cs"/>
                </a:defRPr>
              </a:lvl2pPr>
              <a:lvl3pPr marL="914498" indent="0" algn="l" defTabSz="457250" rtl="0" eaLnBrk="1" latinLnBrk="0" hangingPunct="1">
                <a:defRPr sz="1867" kern="1200">
                  <a:solidFill>
                    <a:schemeClr val="tx1"/>
                  </a:solidFill>
                  <a:latin typeface="+mn-lt"/>
                  <a:ea typeface="+mn-ea"/>
                  <a:cs typeface="+mn-cs"/>
                </a:defRPr>
              </a:lvl3pPr>
              <a:lvl4pPr marL="1371748" indent="0" algn="l" defTabSz="457250" rtl="0" eaLnBrk="1" latinLnBrk="0" hangingPunct="1">
                <a:defRPr sz="1867" kern="1200">
                  <a:solidFill>
                    <a:schemeClr val="tx1"/>
                  </a:solidFill>
                  <a:latin typeface="+mn-lt"/>
                  <a:ea typeface="+mn-ea"/>
                  <a:cs typeface="+mn-cs"/>
                </a:defRPr>
              </a:lvl4pPr>
              <a:lvl5pPr marL="1828998" indent="0" algn="l" defTabSz="457250" rtl="0" eaLnBrk="1" latinLnBrk="0" hangingPunct="1">
                <a:defRPr sz="1867" kern="1200">
                  <a:solidFill>
                    <a:schemeClr val="tx1"/>
                  </a:solidFill>
                  <a:latin typeface="+mn-lt"/>
                  <a:ea typeface="+mn-ea"/>
                  <a:cs typeface="+mn-cs"/>
                </a:defRPr>
              </a:lvl5pPr>
              <a:lvl6pPr marL="2286248" indent="0" algn="l" defTabSz="457250" rtl="0" eaLnBrk="1" latinLnBrk="0" hangingPunct="1">
                <a:defRPr sz="1867" kern="1200">
                  <a:solidFill>
                    <a:schemeClr val="tx1"/>
                  </a:solidFill>
                  <a:latin typeface="+mn-lt"/>
                  <a:ea typeface="+mn-ea"/>
                  <a:cs typeface="+mn-cs"/>
                </a:defRPr>
              </a:lvl6pPr>
              <a:lvl7pPr marL="2743497" indent="0" algn="l" defTabSz="457250" rtl="0" eaLnBrk="1" latinLnBrk="0" hangingPunct="1">
                <a:defRPr sz="1867" kern="1200">
                  <a:solidFill>
                    <a:schemeClr val="tx1"/>
                  </a:solidFill>
                  <a:latin typeface="+mn-lt"/>
                  <a:ea typeface="+mn-ea"/>
                  <a:cs typeface="+mn-cs"/>
                </a:defRPr>
              </a:lvl7pPr>
              <a:lvl8pPr marL="3200747" indent="0" algn="l" defTabSz="457250" rtl="0" eaLnBrk="1" latinLnBrk="0" hangingPunct="1">
                <a:defRPr sz="1867" kern="1200">
                  <a:solidFill>
                    <a:schemeClr val="tx1"/>
                  </a:solidFill>
                  <a:latin typeface="+mn-lt"/>
                  <a:ea typeface="+mn-ea"/>
                  <a:cs typeface="+mn-cs"/>
                </a:defRPr>
              </a:lvl8pPr>
              <a:lvl9pPr marL="3657997" indent="0" algn="l" defTabSz="457250" rtl="0" eaLnBrk="1" latinLnBrk="0" hangingPunct="1">
                <a:defRPr sz="1867" kern="1200">
                  <a:solidFill>
                    <a:schemeClr val="tx1"/>
                  </a:solidFill>
                  <a:latin typeface="+mn-lt"/>
                  <a:ea typeface="+mn-ea"/>
                  <a:cs typeface="+mn-cs"/>
                </a:defRPr>
              </a:lvl9pPr>
            </a:lstStyle>
            <a:p>
              <a:pPr marL="0" marR="0" lvl="0" indent="0" algn="l" defTabSz="40641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Placebo Arm</a:t>
              </a:r>
            </a:p>
          </p:txBody>
        </p:sp>
        <p:sp>
          <p:nvSpPr>
            <p:cNvPr id="74" name="Rectangle 73">
              <a:extLst>
                <a:ext uri="{FF2B5EF4-FFF2-40B4-BE49-F238E27FC236}">
                  <a16:creationId xmlns:a16="http://schemas.microsoft.com/office/drawing/2014/main" id="{6472DA1E-0134-402C-393B-F3158B505DF6}"/>
                </a:ext>
              </a:extLst>
            </p:cNvPr>
            <p:cNvSpPr/>
            <p:nvPr/>
          </p:nvSpPr>
          <p:spPr>
            <a:xfrm>
              <a:off x="16296764" y="3989064"/>
              <a:ext cx="277097" cy="425886"/>
            </a:xfrm>
            <a:prstGeom prst="rect">
              <a:avLst/>
            </a:prstGeom>
            <a:solidFill>
              <a:srgbClr val="610F0F"/>
            </a:solidFill>
            <a:ln w="6350">
              <a:noFill/>
            </a:ln>
            <a:effectLst/>
          </p:spPr>
          <p:txBody>
            <a:bodyPr wrap="none" rtlCol="0" anchor="ctr">
              <a:spAutoFit/>
            </a:bodyPr>
            <a:lstStyle>
              <a:defPPr>
                <a:defRPr lang="en-US"/>
              </a:defPPr>
              <a:lvl1pPr marL="0" indent="0" algn="l" defTabSz="457250" rtl="0" eaLnBrk="1" latinLnBrk="0" hangingPunct="1">
                <a:defRPr sz="1867" kern="1200">
                  <a:solidFill>
                    <a:schemeClr val="tx1"/>
                  </a:solidFill>
                  <a:latin typeface="+mn-lt"/>
                  <a:ea typeface="+mn-ea"/>
                  <a:cs typeface="+mn-cs"/>
                </a:defRPr>
              </a:lvl1pPr>
              <a:lvl2pPr marL="457250" indent="0" algn="l" defTabSz="457250" rtl="0" eaLnBrk="1" latinLnBrk="0" hangingPunct="1">
                <a:defRPr sz="1867" kern="1200">
                  <a:solidFill>
                    <a:schemeClr val="tx1"/>
                  </a:solidFill>
                  <a:latin typeface="+mn-lt"/>
                  <a:ea typeface="+mn-ea"/>
                  <a:cs typeface="+mn-cs"/>
                </a:defRPr>
              </a:lvl2pPr>
              <a:lvl3pPr marL="914498" indent="0" algn="l" defTabSz="457250" rtl="0" eaLnBrk="1" latinLnBrk="0" hangingPunct="1">
                <a:defRPr sz="1867" kern="1200">
                  <a:solidFill>
                    <a:schemeClr val="tx1"/>
                  </a:solidFill>
                  <a:latin typeface="+mn-lt"/>
                  <a:ea typeface="+mn-ea"/>
                  <a:cs typeface="+mn-cs"/>
                </a:defRPr>
              </a:lvl3pPr>
              <a:lvl4pPr marL="1371748" indent="0" algn="l" defTabSz="457250" rtl="0" eaLnBrk="1" latinLnBrk="0" hangingPunct="1">
                <a:defRPr sz="1867" kern="1200">
                  <a:solidFill>
                    <a:schemeClr val="tx1"/>
                  </a:solidFill>
                  <a:latin typeface="+mn-lt"/>
                  <a:ea typeface="+mn-ea"/>
                  <a:cs typeface="+mn-cs"/>
                </a:defRPr>
              </a:lvl4pPr>
              <a:lvl5pPr marL="1828998" indent="0" algn="l" defTabSz="457250" rtl="0" eaLnBrk="1" latinLnBrk="0" hangingPunct="1">
                <a:defRPr sz="1867" kern="1200">
                  <a:solidFill>
                    <a:schemeClr val="tx1"/>
                  </a:solidFill>
                  <a:latin typeface="+mn-lt"/>
                  <a:ea typeface="+mn-ea"/>
                  <a:cs typeface="+mn-cs"/>
                </a:defRPr>
              </a:lvl5pPr>
              <a:lvl6pPr marL="2286248" indent="0" algn="l" defTabSz="457250" rtl="0" eaLnBrk="1" latinLnBrk="0" hangingPunct="1">
                <a:defRPr sz="1867" kern="1200">
                  <a:solidFill>
                    <a:schemeClr val="tx1"/>
                  </a:solidFill>
                  <a:latin typeface="+mn-lt"/>
                  <a:ea typeface="+mn-ea"/>
                  <a:cs typeface="+mn-cs"/>
                </a:defRPr>
              </a:lvl6pPr>
              <a:lvl7pPr marL="2743497" indent="0" algn="l" defTabSz="457250" rtl="0" eaLnBrk="1" latinLnBrk="0" hangingPunct="1">
                <a:defRPr sz="1867" kern="1200">
                  <a:solidFill>
                    <a:schemeClr val="tx1"/>
                  </a:solidFill>
                  <a:latin typeface="+mn-lt"/>
                  <a:ea typeface="+mn-ea"/>
                  <a:cs typeface="+mn-cs"/>
                </a:defRPr>
              </a:lvl7pPr>
              <a:lvl8pPr marL="3200747" indent="0" algn="l" defTabSz="457250" rtl="0" eaLnBrk="1" latinLnBrk="0" hangingPunct="1">
                <a:defRPr sz="1867" kern="1200">
                  <a:solidFill>
                    <a:schemeClr val="tx1"/>
                  </a:solidFill>
                  <a:latin typeface="+mn-lt"/>
                  <a:ea typeface="+mn-ea"/>
                  <a:cs typeface="+mn-cs"/>
                </a:defRPr>
              </a:lvl8pPr>
              <a:lvl9pPr marL="3657997" indent="0" algn="l" defTabSz="457250" rtl="0" eaLnBrk="1" latinLnBrk="0" hangingPunct="1">
                <a:defRPr sz="1867" kern="1200">
                  <a:solidFill>
                    <a:schemeClr val="tx1"/>
                  </a:solidFill>
                  <a:latin typeface="+mn-lt"/>
                  <a:ea typeface="+mn-ea"/>
                  <a:cs typeface="+mn-cs"/>
                </a:defRPr>
              </a:lvl9pPr>
            </a:lstStyle>
            <a:p>
              <a:pPr marL="0" marR="0" lvl="0" indent="0" algn="ctr" defTabSz="457250" rtl="0" eaLnBrk="1" fontAlgn="auto" latinLnBrk="0" hangingPunct="1">
                <a:lnSpc>
                  <a:spcPct val="100000"/>
                </a:lnSpc>
                <a:spcBef>
                  <a:spcPts val="0"/>
                </a:spcBef>
                <a:spcAft>
                  <a:spcPts val="0"/>
                </a:spcAft>
                <a:buClrTx/>
                <a:buSzTx/>
                <a:buFontTx/>
                <a:buNone/>
                <a:tabLst/>
                <a:defRPr/>
              </a:pPr>
              <a:endParaRPr kumimoji="0" lang="en-US" sz="1245"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5" name="Rectangle 74">
              <a:extLst>
                <a:ext uri="{FF2B5EF4-FFF2-40B4-BE49-F238E27FC236}">
                  <a16:creationId xmlns:a16="http://schemas.microsoft.com/office/drawing/2014/main" id="{F2B49610-7BEB-D99D-1DED-C39663B71F19}"/>
                </a:ext>
              </a:extLst>
            </p:cNvPr>
            <p:cNvSpPr/>
            <p:nvPr/>
          </p:nvSpPr>
          <p:spPr>
            <a:xfrm>
              <a:off x="15597833" y="3989064"/>
              <a:ext cx="277097" cy="425886"/>
            </a:xfrm>
            <a:prstGeom prst="rect">
              <a:avLst/>
            </a:prstGeom>
            <a:solidFill>
              <a:srgbClr val="F09E9E"/>
            </a:solidFill>
            <a:ln w="6350">
              <a:noFill/>
            </a:ln>
            <a:effectLst/>
          </p:spPr>
          <p:txBody>
            <a:bodyPr wrap="none" rtlCol="0" anchor="ctr">
              <a:spAutoFit/>
            </a:bodyPr>
            <a:lstStyle>
              <a:defPPr>
                <a:defRPr lang="en-US"/>
              </a:defPPr>
              <a:lvl1pPr marL="0" indent="0" algn="l" defTabSz="457250" rtl="0" eaLnBrk="1" latinLnBrk="0" hangingPunct="1">
                <a:defRPr sz="1867" kern="1200">
                  <a:solidFill>
                    <a:schemeClr val="tx1"/>
                  </a:solidFill>
                  <a:latin typeface="+mn-lt"/>
                  <a:ea typeface="+mn-ea"/>
                  <a:cs typeface="+mn-cs"/>
                </a:defRPr>
              </a:lvl1pPr>
              <a:lvl2pPr marL="457250" indent="0" algn="l" defTabSz="457250" rtl="0" eaLnBrk="1" latinLnBrk="0" hangingPunct="1">
                <a:defRPr sz="1867" kern="1200">
                  <a:solidFill>
                    <a:schemeClr val="tx1"/>
                  </a:solidFill>
                  <a:latin typeface="+mn-lt"/>
                  <a:ea typeface="+mn-ea"/>
                  <a:cs typeface="+mn-cs"/>
                </a:defRPr>
              </a:lvl2pPr>
              <a:lvl3pPr marL="914498" indent="0" algn="l" defTabSz="457250" rtl="0" eaLnBrk="1" latinLnBrk="0" hangingPunct="1">
                <a:defRPr sz="1867" kern="1200">
                  <a:solidFill>
                    <a:schemeClr val="tx1"/>
                  </a:solidFill>
                  <a:latin typeface="+mn-lt"/>
                  <a:ea typeface="+mn-ea"/>
                  <a:cs typeface="+mn-cs"/>
                </a:defRPr>
              </a:lvl3pPr>
              <a:lvl4pPr marL="1371748" indent="0" algn="l" defTabSz="457250" rtl="0" eaLnBrk="1" latinLnBrk="0" hangingPunct="1">
                <a:defRPr sz="1867" kern="1200">
                  <a:solidFill>
                    <a:schemeClr val="tx1"/>
                  </a:solidFill>
                  <a:latin typeface="+mn-lt"/>
                  <a:ea typeface="+mn-ea"/>
                  <a:cs typeface="+mn-cs"/>
                </a:defRPr>
              </a:lvl4pPr>
              <a:lvl5pPr marL="1828998" indent="0" algn="l" defTabSz="457250" rtl="0" eaLnBrk="1" latinLnBrk="0" hangingPunct="1">
                <a:defRPr sz="1867" kern="1200">
                  <a:solidFill>
                    <a:schemeClr val="tx1"/>
                  </a:solidFill>
                  <a:latin typeface="+mn-lt"/>
                  <a:ea typeface="+mn-ea"/>
                  <a:cs typeface="+mn-cs"/>
                </a:defRPr>
              </a:lvl5pPr>
              <a:lvl6pPr marL="2286248" indent="0" algn="l" defTabSz="457250" rtl="0" eaLnBrk="1" latinLnBrk="0" hangingPunct="1">
                <a:defRPr sz="1867" kern="1200">
                  <a:solidFill>
                    <a:schemeClr val="tx1"/>
                  </a:solidFill>
                  <a:latin typeface="+mn-lt"/>
                  <a:ea typeface="+mn-ea"/>
                  <a:cs typeface="+mn-cs"/>
                </a:defRPr>
              </a:lvl6pPr>
              <a:lvl7pPr marL="2743497" indent="0" algn="l" defTabSz="457250" rtl="0" eaLnBrk="1" latinLnBrk="0" hangingPunct="1">
                <a:defRPr sz="1867" kern="1200">
                  <a:solidFill>
                    <a:schemeClr val="tx1"/>
                  </a:solidFill>
                  <a:latin typeface="+mn-lt"/>
                  <a:ea typeface="+mn-ea"/>
                  <a:cs typeface="+mn-cs"/>
                </a:defRPr>
              </a:lvl7pPr>
              <a:lvl8pPr marL="3200747" indent="0" algn="l" defTabSz="457250" rtl="0" eaLnBrk="1" latinLnBrk="0" hangingPunct="1">
                <a:defRPr sz="1867" kern="1200">
                  <a:solidFill>
                    <a:schemeClr val="tx1"/>
                  </a:solidFill>
                  <a:latin typeface="+mn-lt"/>
                  <a:ea typeface="+mn-ea"/>
                  <a:cs typeface="+mn-cs"/>
                </a:defRPr>
              </a:lvl8pPr>
              <a:lvl9pPr marL="3657997" indent="0" algn="l" defTabSz="457250" rtl="0" eaLnBrk="1" latinLnBrk="0" hangingPunct="1">
                <a:defRPr sz="1867" kern="1200">
                  <a:solidFill>
                    <a:schemeClr val="tx1"/>
                  </a:solidFill>
                  <a:latin typeface="+mn-lt"/>
                  <a:ea typeface="+mn-ea"/>
                  <a:cs typeface="+mn-cs"/>
                </a:defRPr>
              </a:lvl9pPr>
            </a:lstStyle>
            <a:p>
              <a:pPr marL="0" marR="0" lvl="0" indent="0" algn="ctr" defTabSz="457250" rtl="0" eaLnBrk="1" fontAlgn="auto" latinLnBrk="0" hangingPunct="1">
                <a:lnSpc>
                  <a:spcPct val="100000"/>
                </a:lnSpc>
                <a:spcBef>
                  <a:spcPts val="0"/>
                </a:spcBef>
                <a:spcAft>
                  <a:spcPts val="0"/>
                </a:spcAft>
                <a:buClrTx/>
                <a:buSzTx/>
                <a:buFontTx/>
                <a:buNone/>
                <a:tabLst/>
                <a:defRPr/>
              </a:pPr>
              <a:endParaRPr kumimoji="0" lang="en-US" sz="1245"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6" name="Rectangle 75">
              <a:extLst>
                <a:ext uri="{FF2B5EF4-FFF2-40B4-BE49-F238E27FC236}">
                  <a16:creationId xmlns:a16="http://schemas.microsoft.com/office/drawing/2014/main" id="{A966F656-82E8-EACA-21A1-E1954C61AA5F}"/>
                </a:ext>
              </a:extLst>
            </p:cNvPr>
            <p:cNvSpPr/>
            <p:nvPr/>
          </p:nvSpPr>
          <p:spPr>
            <a:xfrm>
              <a:off x="16296764" y="3459867"/>
              <a:ext cx="277097" cy="425886"/>
            </a:xfrm>
            <a:prstGeom prst="rect">
              <a:avLst/>
            </a:prstGeom>
            <a:solidFill>
              <a:srgbClr val="00857C"/>
            </a:solidFill>
            <a:ln w="6350">
              <a:noFill/>
            </a:ln>
            <a:effectLst/>
          </p:spPr>
          <p:txBody>
            <a:bodyPr wrap="none" rtlCol="0" anchor="ctr">
              <a:spAutoFit/>
            </a:bodyPr>
            <a:lstStyle>
              <a:defPPr>
                <a:defRPr lang="en-US"/>
              </a:defPPr>
              <a:lvl1pPr marL="0" indent="0" algn="l" defTabSz="457250" rtl="0" eaLnBrk="1" latinLnBrk="0" hangingPunct="1">
                <a:defRPr sz="1867" kern="1200">
                  <a:solidFill>
                    <a:schemeClr val="tx1"/>
                  </a:solidFill>
                  <a:latin typeface="+mn-lt"/>
                  <a:ea typeface="+mn-ea"/>
                  <a:cs typeface="+mn-cs"/>
                </a:defRPr>
              </a:lvl1pPr>
              <a:lvl2pPr marL="457250" indent="0" algn="l" defTabSz="457250" rtl="0" eaLnBrk="1" latinLnBrk="0" hangingPunct="1">
                <a:defRPr sz="1867" kern="1200">
                  <a:solidFill>
                    <a:schemeClr val="tx1"/>
                  </a:solidFill>
                  <a:latin typeface="+mn-lt"/>
                  <a:ea typeface="+mn-ea"/>
                  <a:cs typeface="+mn-cs"/>
                </a:defRPr>
              </a:lvl2pPr>
              <a:lvl3pPr marL="914498" indent="0" algn="l" defTabSz="457250" rtl="0" eaLnBrk="1" latinLnBrk="0" hangingPunct="1">
                <a:defRPr sz="1867" kern="1200">
                  <a:solidFill>
                    <a:schemeClr val="tx1"/>
                  </a:solidFill>
                  <a:latin typeface="+mn-lt"/>
                  <a:ea typeface="+mn-ea"/>
                  <a:cs typeface="+mn-cs"/>
                </a:defRPr>
              </a:lvl3pPr>
              <a:lvl4pPr marL="1371748" indent="0" algn="l" defTabSz="457250" rtl="0" eaLnBrk="1" latinLnBrk="0" hangingPunct="1">
                <a:defRPr sz="1867" kern="1200">
                  <a:solidFill>
                    <a:schemeClr val="tx1"/>
                  </a:solidFill>
                  <a:latin typeface="+mn-lt"/>
                  <a:ea typeface="+mn-ea"/>
                  <a:cs typeface="+mn-cs"/>
                </a:defRPr>
              </a:lvl4pPr>
              <a:lvl5pPr marL="1828998" indent="0" algn="l" defTabSz="457250" rtl="0" eaLnBrk="1" latinLnBrk="0" hangingPunct="1">
                <a:defRPr sz="1867" kern="1200">
                  <a:solidFill>
                    <a:schemeClr val="tx1"/>
                  </a:solidFill>
                  <a:latin typeface="+mn-lt"/>
                  <a:ea typeface="+mn-ea"/>
                  <a:cs typeface="+mn-cs"/>
                </a:defRPr>
              </a:lvl5pPr>
              <a:lvl6pPr marL="2286248" indent="0" algn="l" defTabSz="457250" rtl="0" eaLnBrk="1" latinLnBrk="0" hangingPunct="1">
                <a:defRPr sz="1867" kern="1200">
                  <a:solidFill>
                    <a:schemeClr val="tx1"/>
                  </a:solidFill>
                  <a:latin typeface="+mn-lt"/>
                  <a:ea typeface="+mn-ea"/>
                  <a:cs typeface="+mn-cs"/>
                </a:defRPr>
              </a:lvl6pPr>
              <a:lvl7pPr marL="2743497" indent="0" algn="l" defTabSz="457250" rtl="0" eaLnBrk="1" latinLnBrk="0" hangingPunct="1">
                <a:defRPr sz="1867" kern="1200">
                  <a:solidFill>
                    <a:schemeClr val="tx1"/>
                  </a:solidFill>
                  <a:latin typeface="+mn-lt"/>
                  <a:ea typeface="+mn-ea"/>
                  <a:cs typeface="+mn-cs"/>
                </a:defRPr>
              </a:lvl7pPr>
              <a:lvl8pPr marL="3200747" indent="0" algn="l" defTabSz="457250" rtl="0" eaLnBrk="1" latinLnBrk="0" hangingPunct="1">
                <a:defRPr sz="1867" kern="1200">
                  <a:solidFill>
                    <a:schemeClr val="tx1"/>
                  </a:solidFill>
                  <a:latin typeface="+mn-lt"/>
                  <a:ea typeface="+mn-ea"/>
                  <a:cs typeface="+mn-cs"/>
                </a:defRPr>
              </a:lvl8pPr>
              <a:lvl9pPr marL="3657997" indent="0" algn="l" defTabSz="457250" rtl="0" eaLnBrk="1" latinLnBrk="0" hangingPunct="1">
                <a:defRPr sz="1867" kern="1200">
                  <a:solidFill>
                    <a:schemeClr val="tx1"/>
                  </a:solidFill>
                  <a:latin typeface="+mn-lt"/>
                  <a:ea typeface="+mn-ea"/>
                  <a:cs typeface="+mn-cs"/>
                </a:defRPr>
              </a:lvl9pPr>
            </a:lstStyle>
            <a:p>
              <a:pPr marL="0" marR="0" lvl="0" indent="0" algn="ctr" defTabSz="457250" rtl="0" eaLnBrk="1" fontAlgn="auto" latinLnBrk="0" hangingPunct="1">
                <a:lnSpc>
                  <a:spcPct val="100000"/>
                </a:lnSpc>
                <a:spcBef>
                  <a:spcPts val="0"/>
                </a:spcBef>
                <a:spcAft>
                  <a:spcPts val="0"/>
                </a:spcAft>
                <a:buClrTx/>
                <a:buSzTx/>
                <a:buFontTx/>
                <a:buNone/>
                <a:tabLst/>
                <a:defRPr/>
              </a:pPr>
              <a:endParaRPr kumimoji="0" lang="en-US" sz="1245"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7" name="Rectangle 76">
              <a:extLst>
                <a:ext uri="{FF2B5EF4-FFF2-40B4-BE49-F238E27FC236}">
                  <a16:creationId xmlns:a16="http://schemas.microsoft.com/office/drawing/2014/main" id="{233A2C70-0BC2-6C66-E4ED-41CB04A5AA01}"/>
                </a:ext>
              </a:extLst>
            </p:cNvPr>
            <p:cNvSpPr/>
            <p:nvPr/>
          </p:nvSpPr>
          <p:spPr>
            <a:xfrm>
              <a:off x="15597833" y="3459867"/>
              <a:ext cx="277097" cy="425886"/>
            </a:xfrm>
            <a:prstGeom prst="rect">
              <a:avLst/>
            </a:prstGeom>
            <a:solidFill>
              <a:srgbClr val="6ECEB2"/>
            </a:solidFill>
            <a:ln w="6350">
              <a:noFill/>
            </a:ln>
            <a:effectLst/>
          </p:spPr>
          <p:txBody>
            <a:bodyPr wrap="none" rtlCol="0" anchor="ctr">
              <a:spAutoFit/>
            </a:bodyPr>
            <a:lstStyle>
              <a:defPPr>
                <a:defRPr lang="en-US"/>
              </a:defPPr>
              <a:lvl1pPr marL="0" indent="0" algn="l" defTabSz="457250" rtl="0" eaLnBrk="1" latinLnBrk="0" hangingPunct="1">
                <a:defRPr sz="1867" kern="1200">
                  <a:solidFill>
                    <a:schemeClr val="tx1"/>
                  </a:solidFill>
                  <a:latin typeface="+mn-lt"/>
                  <a:ea typeface="+mn-ea"/>
                  <a:cs typeface="+mn-cs"/>
                </a:defRPr>
              </a:lvl1pPr>
              <a:lvl2pPr marL="457250" indent="0" algn="l" defTabSz="457250" rtl="0" eaLnBrk="1" latinLnBrk="0" hangingPunct="1">
                <a:defRPr sz="1867" kern="1200">
                  <a:solidFill>
                    <a:schemeClr val="tx1"/>
                  </a:solidFill>
                  <a:latin typeface="+mn-lt"/>
                  <a:ea typeface="+mn-ea"/>
                  <a:cs typeface="+mn-cs"/>
                </a:defRPr>
              </a:lvl2pPr>
              <a:lvl3pPr marL="914498" indent="0" algn="l" defTabSz="457250" rtl="0" eaLnBrk="1" latinLnBrk="0" hangingPunct="1">
                <a:defRPr sz="1867" kern="1200">
                  <a:solidFill>
                    <a:schemeClr val="tx1"/>
                  </a:solidFill>
                  <a:latin typeface="+mn-lt"/>
                  <a:ea typeface="+mn-ea"/>
                  <a:cs typeface="+mn-cs"/>
                </a:defRPr>
              </a:lvl3pPr>
              <a:lvl4pPr marL="1371748" indent="0" algn="l" defTabSz="457250" rtl="0" eaLnBrk="1" latinLnBrk="0" hangingPunct="1">
                <a:defRPr sz="1867" kern="1200">
                  <a:solidFill>
                    <a:schemeClr val="tx1"/>
                  </a:solidFill>
                  <a:latin typeface="+mn-lt"/>
                  <a:ea typeface="+mn-ea"/>
                  <a:cs typeface="+mn-cs"/>
                </a:defRPr>
              </a:lvl4pPr>
              <a:lvl5pPr marL="1828998" indent="0" algn="l" defTabSz="457250" rtl="0" eaLnBrk="1" latinLnBrk="0" hangingPunct="1">
                <a:defRPr sz="1867" kern="1200">
                  <a:solidFill>
                    <a:schemeClr val="tx1"/>
                  </a:solidFill>
                  <a:latin typeface="+mn-lt"/>
                  <a:ea typeface="+mn-ea"/>
                  <a:cs typeface="+mn-cs"/>
                </a:defRPr>
              </a:lvl5pPr>
              <a:lvl6pPr marL="2286248" indent="0" algn="l" defTabSz="457250" rtl="0" eaLnBrk="1" latinLnBrk="0" hangingPunct="1">
                <a:defRPr sz="1867" kern="1200">
                  <a:solidFill>
                    <a:schemeClr val="tx1"/>
                  </a:solidFill>
                  <a:latin typeface="+mn-lt"/>
                  <a:ea typeface="+mn-ea"/>
                  <a:cs typeface="+mn-cs"/>
                </a:defRPr>
              </a:lvl6pPr>
              <a:lvl7pPr marL="2743497" indent="0" algn="l" defTabSz="457250" rtl="0" eaLnBrk="1" latinLnBrk="0" hangingPunct="1">
                <a:defRPr sz="1867" kern="1200">
                  <a:solidFill>
                    <a:schemeClr val="tx1"/>
                  </a:solidFill>
                  <a:latin typeface="+mn-lt"/>
                  <a:ea typeface="+mn-ea"/>
                  <a:cs typeface="+mn-cs"/>
                </a:defRPr>
              </a:lvl7pPr>
              <a:lvl8pPr marL="3200747" indent="0" algn="l" defTabSz="457250" rtl="0" eaLnBrk="1" latinLnBrk="0" hangingPunct="1">
                <a:defRPr sz="1867" kern="1200">
                  <a:solidFill>
                    <a:schemeClr val="tx1"/>
                  </a:solidFill>
                  <a:latin typeface="+mn-lt"/>
                  <a:ea typeface="+mn-ea"/>
                  <a:cs typeface="+mn-cs"/>
                </a:defRPr>
              </a:lvl8pPr>
              <a:lvl9pPr marL="3657997" indent="0" algn="l" defTabSz="457250" rtl="0" eaLnBrk="1" latinLnBrk="0" hangingPunct="1">
                <a:defRPr sz="1867" kern="1200">
                  <a:solidFill>
                    <a:schemeClr val="tx1"/>
                  </a:solidFill>
                  <a:latin typeface="+mn-lt"/>
                  <a:ea typeface="+mn-ea"/>
                  <a:cs typeface="+mn-cs"/>
                </a:defRPr>
              </a:lvl9pPr>
            </a:lstStyle>
            <a:p>
              <a:pPr marL="0" marR="0" lvl="0" indent="0" algn="ctr" defTabSz="457250" rtl="0" eaLnBrk="1" fontAlgn="auto" latinLnBrk="0" hangingPunct="1">
                <a:lnSpc>
                  <a:spcPct val="100000"/>
                </a:lnSpc>
                <a:spcBef>
                  <a:spcPts val="0"/>
                </a:spcBef>
                <a:spcAft>
                  <a:spcPts val="0"/>
                </a:spcAft>
                <a:buClrTx/>
                <a:buSzTx/>
                <a:buFontTx/>
                <a:buNone/>
                <a:tabLst/>
                <a:defRPr/>
              </a:pPr>
              <a:endParaRPr kumimoji="0" lang="en-US" sz="1245"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grpSp>
      <p:sp>
        <p:nvSpPr>
          <p:cNvPr id="2" name="TextBox 1">
            <a:extLst>
              <a:ext uri="{FF2B5EF4-FFF2-40B4-BE49-F238E27FC236}">
                <a16:creationId xmlns:a16="http://schemas.microsoft.com/office/drawing/2014/main" id="{ADB537D8-5A98-1B64-F39B-6FA632875C29}"/>
              </a:ext>
            </a:extLst>
          </p:cNvPr>
          <p:cNvSpPr txBox="1"/>
          <p:nvPr/>
        </p:nvSpPr>
        <p:spPr>
          <a:xfrm>
            <a:off x="56288" y="5650512"/>
            <a:ext cx="1502334" cy="461665"/>
          </a:xfrm>
          <a:prstGeom prst="rect">
            <a:avLst/>
          </a:prstGeom>
          <a:noFill/>
        </p:spPr>
        <p:txBody>
          <a:bodyPr wrap="non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Final Analysis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Monk SGO 2026</a:t>
            </a:r>
          </a:p>
        </p:txBody>
      </p:sp>
      <p:sp>
        <p:nvSpPr>
          <p:cNvPr id="4" name="TextBox 3">
            <a:extLst>
              <a:ext uri="{FF2B5EF4-FFF2-40B4-BE49-F238E27FC236}">
                <a16:creationId xmlns:a16="http://schemas.microsoft.com/office/drawing/2014/main" id="{50B6DCD0-F8E8-CEC2-F98B-7177304D6337}"/>
              </a:ext>
            </a:extLst>
          </p:cNvPr>
          <p:cNvSpPr txBox="1"/>
          <p:nvPr/>
        </p:nvSpPr>
        <p:spPr>
          <a:xfrm rot="16200000">
            <a:off x="-781974" y="3270542"/>
            <a:ext cx="2806314"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black"/>
                </a:solidFill>
                <a:effectLst/>
                <a:uLnTx/>
                <a:uFillTx/>
                <a:latin typeface="Aptos" panose="02110004020202020204"/>
                <a:ea typeface="+mn-ea"/>
                <a:cs typeface="+mn-cs"/>
              </a:rPr>
              <a:t>Incidence, %</a:t>
            </a:r>
          </a:p>
        </p:txBody>
      </p:sp>
    </p:spTree>
    <p:extLst>
      <p:ext uri="{BB962C8B-B14F-4D97-AF65-F5344CB8AC3E}">
        <p14:creationId xmlns:p14="http://schemas.microsoft.com/office/powerpoint/2010/main" val="38216523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304263-7B1A-E511-6FA6-63199BCC813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601F5F9-3845-5DDB-7F77-90DBB646F07B}"/>
              </a:ext>
            </a:extLst>
          </p:cNvPr>
          <p:cNvSpPr>
            <a:spLocks noGrp="1"/>
          </p:cNvSpPr>
          <p:nvPr>
            <p:ph type="title"/>
          </p:nvPr>
        </p:nvSpPr>
        <p:spPr>
          <a:xfrm>
            <a:off x="838200" y="1"/>
            <a:ext cx="10515600" cy="1144588"/>
          </a:xfrm>
        </p:spPr>
        <p:txBody>
          <a:bodyPr>
            <a:normAutofit/>
          </a:bodyPr>
          <a:lstStyle/>
          <a:p>
            <a:r>
              <a:rPr lang="en-US" sz="3200" dirty="0"/>
              <a:t>Module 3: Ovarian Cancer</a:t>
            </a:r>
            <a:endParaRPr lang="en-US" sz="3000" dirty="0">
              <a:solidFill>
                <a:srgbClr val="0070C0"/>
              </a:solidFill>
            </a:endParaRPr>
          </a:p>
        </p:txBody>
      </p:sp>
      <p:sp>
        <p:nvSpPr>
          <p:cNvPr id="7" name="Content Placeholder 6">
            <a:extLst>
              <a:ext uri="{FF2B5EF4-FFF2-40B4-BE49-F238E27FC236}">
                <a16:creationId xmlns:a16="http://schemas.microsoft.com/office/drawing/2014/main" id="{97F152CD-48BF-2251-DFCE-A2EAB2825748}"/>
              </a:ext>
            </a:extLst>
          </p:cNvPr>
          <p:cNvSpPr>
            <a:spLocks noGrp="1"/>
          </p:cNvSpPr>
          <p:nvPr>
            <p:ph idx="1"/>
          </p:nvPr>
        </p:nvSpPr>
        <p:spPr>
          <a:xfrm>
            <a:off x="462987" y="1144587"/>
            <a:ext cx="11262167" cy="5257800"/>
          </a:xfrm>
        </p:spPr>
        <p:txBody>
          <a:bodyPr>
            <a:noAutofit/>
          </a:bodyPr>
          <a:lstStyle/>
          <a:p>
            <a:pPr>
              <a:lnSpc>
                <a:spcPts val="3800"/>
              </a:lnSpc>
              <a:spcBef>
                <a:spcPts val="2000"/>
              </a:spcBef>
              <a:spcAft>
                <a:spcPts val="2000"/>
              </a:spcAft>
            </a:pPr>
            <a:endParaRPr lang="en-US" sz="2800" noProof="0" dirty="0"/>
          </a:p>
          <a:p>
            <a:pPr>
              <a:lnSpc>
                <a:spcPts val="3800"/>
              </a:lnSpc>
              <a:spcBef>
                <a:spcPts val="2000"/>
              </a:spcBef>
              <a:spcAft>
                <a:spcPts val="2000"/>
              </a:spcAft>
            </a:pPr>
            <a:r>
              <a:rPr lang="en-US" sz="3600" noProof="0" dirty="0">
                <a:latin typeface="Calibri" panose="020F0502020204030204" pitchFamily="34" charset="0"/>
                <a:cs typeface="Calibri" panose="020F0502020204030204" pitchFamily="34" charset="0"/>
              </a:rPr>
              <a:t>We would like to do a “best paper or presentation of the year” activity. Please suggest one “paper of the year” and 2 other worthy papers based on the value in treatment of current and future patients</a:t>
            </a:r>
            <a:r>
              <a:rPr lang="en-US" sz="3200" noProof="0" dirty="0"/>
              <a:t>.</a:t>
            </a:r>
            <a:endParaRPr lang="en-US" sz="3200" b="0" noProof="0" dirty="0"/>
          </a:p>
        </p:txBody>
      </p:sp>
    </p:spTree>
    <p:extLst>
      <p:ext uri="{BB962C8B-B14F-4D97-AF65-F5344CB8AC3E}">
        <p14:creationId xmlns:p14="http://schemas.microsoft.com/office/powerpoint/2010/main" val="15662216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3C444C-B329-7003-AF4F-43E6173ED103}"/>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5434397B-F31B-8F02-3646-BAEBDDB3FD18}"/>
              </a:ext>
            </a:extLst>
          </p:cNvPr>
          <p:cNvSpPr>
            <a:spLocks noGrp="1"/>
          </p:cNvSpPr>
          <p:nvPr>
            <p:ph type="title"/>
          </p:nvPr>
        </p:nvSpPr>
        <p:spPr/>
        <p:txBody>
          <a:bodyPr/>
          <a:lstStyle/>
          <a:p>
            <a:r>
              <a:rPr lang="en-US" dirty="0">
                <a:solidFill>
                  <a:schemeClr val="tx1"/>
                </a:solidFill>
              </a:rPr>
              <a:t>ADCs</a:t>
            </a:r>
          </a:p>
        </p:txBody>
      </p:sp>
      <p:pic>
        <p:nvPicPr>
          <p:cNvPr id="2" name="Picture 2" descr="'A feat of engineering': A look inside Ohio State's $1.9-billion ...">
            <a:extLst>
              <a:ext uri="{FF2B5EF4-FFF2-40B4-BE49-F238E27FC236}">
                <a16:creationId xmlns:a16="http://schemas.microsoft.com/office/drawing/2014/main" id="{2BF0F58D-79C3-C5F7-46DA-4396E44A00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3842" y="129435"/>
            <a:ext cx="9769987" cy="58417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51260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07D878-3AB7-444A-B0D8-121216A39149}"/>
              </a:ext>
            </a:extLst>
          </p:cNvPr>
          <p:cNvSpPr>
            <a:spLocks noGrp="1"/>
          </p:cNvSpPr>
          <p:nvPr>
            <p:ph type="title"/>
          </p:nvPr>
        </p:nvSpPr>
        <p:spPr/>
        <p:txBody>
          <a:bodyPr/>
          <a:lstStyle/>
          <a:p>
            <a:r>
              <a:rPr lang="en-US" dirty="0">
                <a:solidFill>
                  <a:srgbClr val="0070C0"/>
                </a:solidFill>
              </a:rPr>
              <a:t>What Is the Incidence of HER2 Expression Across Solid Tumors? </a:t>
            </a:r>
          </a:p>
        </p:txBody>
      </p:sp>
      <p:sp>
        <p:nvSpPr>
          <p:cNvPr id="3" name="Text Placeholder 2">
            <a:extLst>
              <a:ext uri="{FF2B5EF4-FFF2-40B4-BE49-F238E27FC236}">
                <a16:creationId xmlns:a16="http://schemas.microsoft.com/office/drawing/2014/main" id="{BCC78A47-3446-014A-B9C2-28ABD5189E12}"/>
              </a:ext>
            </a:extLst>
          </p:cNvPr>
          <p:cNvSpPr>
            <a:spLocks noGrp="1"/>
          </p:cNvSpPr>
          <p:nvPr>
            <p:ph type="body" sz="quarter" idx="10"/>
          </p:nvPr>
        </p:nvSpPr>
        <p:spPr>
          <a:xfrm>
            <a:off x="339616" y="6590851"/>
            <a:ext cx="5715190" cy="256085"/>
          </a:xfrm>
        </p:spPr>
        <p:txBody>
          <a:bodyPr/>
          <a:lstStyle/>
          <a:p>
            <a:r>
              <a:rPr lang="en-US" dirty="0" err="1">
                <a:solidFill>
                  <a:srgbClr val="002060"/>
                </a:solidFill>
              </a:rPr>
              <a:t>Uzunparmak</a:t>
            </a:r>
            <a:r>
              <a:rPr lang="en-US" dirty="0">
                <a:solidFill>
                  <a:srgbClr val="002060"/>
                </a:solidFill>
              </a:rPr>
              <a:t>, B. et al. </a:t>
            </a:r>
            <a:r>
              <a:rPr lang="en-US" i="1" dirty="0">
                <a:solidFill>
                  <a:srgbClr val="002060"/>
                </a:solidFill>
              </a:rPr>
              <a:t>Ann Oncol</a:t>
            </a:r>
            <a:r>
              <a:rPr lang="en-US" dirty="0">
                <a:solidFill>
                  <a:srgbClr val="002060"/>
                </a:solidFill>
              </a:rPr>
              <a:t>, 2023;34:1035-1046.</a:t>
            </a:r>
          </a:p>
        </p:txBody>
      </p:sp>
      <p:sp>
        <p:nvSpPr>
          <p:cNvPr id="9" name="Text Placeholder 8"/>
          <p:cNvSpPr>
            <a:spLocks noGrp="1"/>
          </p:cNvSpPr>
          <p:nvPr>
            <p:ph type="body" sz="quarter" idx="11"/>
          </p:nvPr>
        </p:nvSpPr>
        <p:spPr>
          <a:xfrm>
            <a:off x="383117" y="6295941"/>
            <a:ext cx="5867703" cy="256032"/>
          </a:xfrm>
        </p:spPr>
        <p:txBody>
          <a:bodyPr>
            <a:normAutofit fontScale="47500" lnSpcReduction="20000"/>
          </a:bodyPr>
          <a:lstStyle/>
          <a:p>
            <a:r>
              <a:rPr lang="en-US" dirty="0">
                <a:solidFill>
                  <a:srgbClr val="002060"/>
                </a:solidFill>
              </a:rPr>
              <a:t>CCA = cholangiocarcinoma; CNS, central nervous system; CUP = cancer of unknown primary; FT = fallopian tube cancer; GEJ = gastroesophageal; GI = gastrointestinal; HCC = hepatocellular carcinoma; HER2 = human epidermal growth factor receptor 2; HN = head and neck; HN-ACC = head and neck-adenoid cystic carcinoma; HNSCC = head and neck squamous cell carcinoma; IHC = immunohistochemistry. *Row percentages were used in the construction of this table.</a:t>
            </a:r>
          </a:p>
        </p:txBody>
      </p:sp>
      <p:sp>
        <p:nvSpPr>
          <p:cNvPr id="10" name="Rectangle 9"/>
          <p:cNvSpPr/>
          <p:nvPr/>
        </p:nvSpPr>
        <p:spPr>
          <a:xfrm>
            <a:off x="382059" y="959980"/>
            <a:ext cx="5716058"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97132"/>
                </a:solidFill>
                <a:effectLst/>
                <a:uLnTx/>
                <a:uFillTx/>
                <a:latin typeface="Aptos" panose="02110004020202020204"/>
                <a:ea typeface="+mn-ea"/>
                <a:cs typeface="+mn-cs"/>
              </a:rPr>
              <a:t>Distribution of HER2 IHC expression levels across cancers</a:t>
            </a:r>
          </a:p>
        </p:txBody>
      </p:sp>
      <p:sp>
        <p:nvSpPr>
          <p:cNvPr id="14" name="Rectangle 13"/>
          <p:cNvSpPr/>
          <p:nvPr/>
        </p:nvSpPr>
        <p:spPr>
          <a:xfrm>
            <a:off x="6250820" y="959980"/>
            <a:ext cx="5563355"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97132"/>
                </a:solidFill>
                <a:effectLst/>
                <a:uLnTx/>
                <a:uFillTx/>
                <a:latin typeface="Aptos" panose="02110004020202020204"/>
                <a:ea typeface="+mn-ea"/>
                <a:cs typeface="+mn-cs"/>
              </a:rPr>
              <a:t>HER2 expression across solid tumors</a:t>
            </a:r>
          </a:p>
        </p:txBody>
      </p:sp>
      <p:graphicFrame>
        <p:nvGraphicFramePr>
          <p:cNvPr id="15" name="Table 14"/>
          <p:cNvGraphicFramePr>
            <a:graphicFrameLocks noGrp="1"/>
          </p:cNvGraphicFramePr>
          <p:nvPr/>
        </p:nvGraphicFramePr>
        <p:xfrm>
          <a:off x="6260495" y="1257300"/>
          <a:ext cx="5802975" cy="5485829"/>
        </p:xfrm>
        <a:graphic>
          <a:graphicData uri="http://schemas.openxmlformats.org/drawingml/2006/table">
            <a:tbl>
              <a:tblPr firstRow="1" bandRow="1">
                <a:tableStyleId>{5C22544A-7EE6-4342-B048-85BDC9FD1C3A}</a:tableStyleId>
              </a:tblPr>
              <a:tblGrid>
                <a:gridCol w="784466">
                  <a:extLst>
                    <a:ext uri="{9D8B030D-6E8A-4147-A177-3AD203B41FA5}">
                      <a16:colId xmlns:a16="http://schemas.microsoft.com/office/drawing/2014/main" val="20000"/>
                    </a:ext>
                  </a:extLst>
                </a:gridCol>
                <a:gridCol w="1174623">
                  <a:extLst>
                    <a:ext uri="{9D8B030D-6E8A-4147-A177-3AD203B41FA5}">
                      <a16:colId xmlns:a16="http://schemas.microsoft.com/office/drawing/2014/main" val="20001"/>
                    </a:ext>
                  </a:extLst>
                </a:gridCol>
                <a:gridCol w="878027">
                  <a:extLst>
                    <a:ext uri="{9D8B030D-6E8A-4147-A177-3AD203B41FA5}">
                      <a16:colId xmlns:a16="http://schemas.microsoft.com/office/drawing/2014/main" val="20002"/>
                    </a:ext>
                  </a:extLst>
                </a:gridCol>
                <a:gridCol w="806251">
                  <a:extLst>
                    <a:ext uri="{9D8B030D-6E8A-4147-A177-3AD203B41FA5}">
                      <a16:colId xmlns:a16="http://schemas.microsoft.com/office/drawing/2014/main" val="20003"/>
                    </a:ext>
                  </a:extLst>
                </a:gridCol>
                <a:gridCol w="748663">
                  <a:extLst>
                    <a:ext uri="{9D8B030D-6E8A-4147-A177-3AD203B41FA5}">
                      <a16:colId xmlns:a16="http://schemas.microsoft.com/office/drawing/2014/main" val="20004"/>
                    </a:ext>
                  </a:extLst>
                </a:gridCol>
                <a:gridCol w="787054">
                  <a:extLst>
                    <a:ext uri="{9D8B030D-6E8A-4147-A177-3AD203B41FA5}">
                      <a16:colId xmlns:a16="http://schemas.microsoft.com/office/drawing/2014/main" val="20005"/>
                    </a:ext>
                  </a:extLst>
                </a:gridCol>
                <a:gridCol w="623891">
                  <a:extLst>
                    <a:ext uri="{9D8B030D-6E8A-4147-A177-3AD203B41FA5}">
                      <a16:colId xmlns:a16="http://schemas.microsoft.com/office/drawing/2014/main" val="20006"/>
                    </a:ext>
                  </a:extLst>
                </a:gridCol>
              </a:tblGrid>
              <a:tr h="170688">
                <a:tc rowSpan="3" gridSpan="2">
                  <a:txBody>
                    <a:bodyPr/>
                    <a:lstStyle/>
                    <a:p>
                      <a:pPr>
                        <a:lnSpc>
                          <a:spcPct val="90000"/>
                        </a:lnSpc>
                      </a:pPr>
                      <a:r>
                        <a:rPr lang="en-US" sz="900" b="1" dirty="0"/>
                        <a:t>Cancer types</a:t>
                      </a:r>
                    </a:p>
                  </a:txBody>
                  <a:tcPr marL="18288" marR="18288" marT="12192" marB="12192"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solidFill>
                  </a:tcPr>
                </a:tc>
                <a:tc rowSpan="3" hMerge="1">
                  <a:txBody>
                    <a:bodyPr/>
                    <a:lstStyle/>
                    <a:p>
                      <a:endParaRPr lang="en-US"/>
                    </a:p>
                  </a:txBody>
                  <a:tcPr/>
                </a:tc>
                <a:tc gridSpan="5">
                  <a:txBody>
                    <a:bodyPr/>
                    <a:lstStyle/>
                    <a:p>
                      <a:pPr algn="ctr">
                        <a:lnSpc>
                          <a:spcPct val="90000"/>
                        </a:lnSpc>
                      </a:pPr>
                      <a:r>
                        <a:rPr lang="en-US" sz="1100" b="1" dirty="0">
                          <a:solidFill>
                            <a:schemeClr val="bg1"/>
                          </a:solidFill>
                        </a:rPr>
                        <a:t>Distribution of HER2 IHC scores across</a:t>
                      </a:r>
                      <a:r>
                        <a:rPr lang="en-US" sz="1100" b="1" baseline="0" dirty="0">
                          <a:solidFill>
                            <a:schemeClr val="bg1"/>
                          </a:solidFill>
                        </a:rPr>
                        <a:t> cancers </a:t>
                      </a:r>
                      <a:endParaRPr lang="en-US" sz="1100" b="1" dirty="0">
                        <a:solidFill>
                          <a:schemeClr val="bg1"/>
                        </a:solidFill>
                      </a:endParaRP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solidFill>
                  </a:tcPr>
                </a:tc>
                <a:tc hMerge="1">
                  <a:txBody>
                    <a:bodyPr/>
                    <a:lstStyle/>
                    <a:p>
                      <a:pPr algn="ctr"/>
                      <a:endParaRPr lang="en-US" sz="1000" b="1">
                        <a:solidFill>
                          <a:schemeClr val="bg1"/>
                        </a:solidFill>
                      </a:endParaRPr>
                    </a:p>
                  </a:txBody>
                  <a:tcPr marL="27432" marR="27432" marT="9144" marB="9144">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solidFill>
                  </a:tcPr>
                </a:tc>
                <a:tc hMerge="1">
                  <a:txBody>
                    <a:bodyPr/>
                    <a:lstStyle/>
                    <a:p>
                      <a:pPr algn="ctr"/>
                      <a:endParaRPr lang="en-US" sz="1000" b="1">
                        <a:solidFill>
                          <a:schemeClr val="bg1"/>
                        </a:solidFill>
                      </a:endParaRPr>
                    </a:p>
                  </a:txBody>
                  <a:tcPr marL="27432" marR="27432" marT="9144" marB="9144">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solidFill>
                  </a:tcPr>
                </a:tc>
                <a:tc hMerge="1">
                  <a:txBody>
                    <a:bodyPr/>
                    <a:lstStyle/>
                    <a:p>
                      <a:pPr algn="ctr"/>
                      <a:endParaRPr lang="en-US" sz="1000" b="1">
                        <a:solidFill>
                          <a:schemeClr val="bg1"/>
                        </a:solidFill>
                      </a:endParaRPr>
                    </a:p>
                  </a:txBody>
                  <a:tcPr marL="27432" marR="27432" marT="9144" marB="9144">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solidFill>
                  </a:tcPr>
                </a:tc>
                <a:tc hMerge="1">
                  <a:txBody>
                    <a:bodyPr/>
                    <a:lstStyle/>
                    <a:p>
                      <a:pPr algn="ctr"/>
                      <a:endParaRPr lang="en-US" sz="1000" b="1" dirty="0">
                        <a:solidFill>
                          <a:schemeClr val="bg1"/>
                        </a:solidFill>
                      </a:endParaRPr>
                    </a:p>
                  </a:txBody>
                  <a:tcPr marL="27432" marR="27432" marT="9144" marB="9144">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152400">
                <a:tc gridSpan="2" vMerge="1">
                  <a:txBody>
                    <a:bodyPr/>
                    <a:lstStyle/>
                    <a:p>
                      <a:endParaRPr lang="en-US"/>
                    </a:p>
                  </a:txBody>
                  <a:tcPr/>
                </a:tc>
                <a:tc hMerge="1" vMerge="1">
                  <a:txBody>
                    <a:bodyPr/>
                    <a:lstStyle/>
                    <a:p>
                      <a:endParaRPr lang="en-US"/>
                    </a:p>
                  </a:txBody>
                  <a:tcPr/>
                </a:tc>
                <a:tc gridSpan="5">
                  <a:txBody>
                    <a:bodyPr/>
                    <a:lstStyle/>
                    <a:p>
                      <a:pPr algn="ctr">
                        <a:lnSpc>
                          <a:spcPct val="90000"/>
                        </a:lnSpc>
                      </a:pPr>
                      <a:r>
                        <a:rPr lang="en-US" sz="900" b="1" dirty="0">
                          <a:solidFill>
                            <a:schemeClr val="bg1"/>
                          </a:solidFill>
                        </a:rPr>
                        <a:t>HER2 IHC expression levels, %</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hMerge="1">
                  <a:txBody>
                    <a:bodyPr/>
                    <a:lstStyle/>
                    <a:p>
                      <a:pPr algn="ctr">
                        <a:lnSpc>
                          <a:spcPct val="90000"/>
                        </a:lnSpc>
                      </a:pPr>
                      <a:endParaRPr lang="en-US" sz="1400" b="1" dirty="0">
                        <a:solidFill>
                          <a:schemeClr val="bg2">
                            <a:lumMod val="10000"/>
                          </a:schemeClr>
                        </a:solidFill>
                      </a:endParaRPr>
                    </a:p>
                  </a:txBody>
                  <a:tcPr marL="27432" marR="27432" marT="18288" marB="18288">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hMerge="1">
                  <a:txBody>
                    <a:bodyPr/>
                    <a:lstStyle/>
                    <a:p>
                      <a:pPr algn="ctr">
                        <a:lnSpc>
                          <a:spcPct val="90000"/>
                        </a:lnSpc>
                      </a:pPr>
                      <a:endParaRPr lang="en-US" sz="1400" b="1" dirty="0">
                        <a:solidFill>
                          <a:schemeClr val="bg2">
                            <a:lumMod val="10000"/>
                          </a:schemeClr>
                        </a:solidFill>
                      </a:endParaRPr>
                    </a:p>
                  </a:txBody>
                  <a:tcPr marL="27432" marR="27432" marT="18288" marB="18288">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hMerge="1">
                  <a:txBody>
                    <a:bodyPr/>
                    <a:lstStyle/>
                    <a:p>
                      <a:pPr algn="ctr">
                        <a:lnSpc>
                          <a:spcPct val="90000"/>
                        </a:lnSpc>
                      </a:pPr>
                      <a:endParaRPr lang="en-US" sz="1400" b="1" dirty="0">
                        <a:solidFill>
                          <a:schemeClr val="bg2">
                            <a:lumMod val="10000"/>
                          </a:schemeClr>
                        </a:solidFill>
                      </a:endParaRPr>
                    </a:p>
                  </a:txBody>
                  <a:tcPr marL="27432" marR="27432" marT="18288" marB="18288">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hMerge="1">
                  <a:txBody>
                    <a:bodyPr/>
                    <a:lstStyle/>
                    <a:p>
                      <a:pPr algn="ctr">
                        <a:lnSpc>
                          <a:spcPct val="90000"/>
                        </a:lnSpc>
                      </a:pPr>
                      <a:endParaRPr lang="en-US" sz="1400" b="1" dirty="0">
                        <a:solidFill>
                          <a:schemeClr val="bg2">
                            <a:lumMod val="10000"/>
                          </a:schemeClr>
                        </a:solidFill>
                      </a:endParaRPr>
                    </a:p>
                  </a:txBody>
                  <a:tcPr marL="27432" marR="27432" marT="18288" marB="18288">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0001"/>
                  </a:ext>
                </a:extLst>
              </a:tr>
              <a:tr h="152400">
                <a:tc gridSpan="2" vMerge="1">
                  <a:txBody>
                    <a:bodyPr/>
                    <a:lstStyle/>
                    <a:p>
                      <a:endParaRPr lang="en-US"/>
                    </a:p>
                  </a:txBody>
                  <a:tcPr/>
                </a:tc>
                <a:tc hMerge="1" vMerge="1">
                  <a:txBody>
                    <a:bodyPr/>
                    <a:lstStyle/>
                    <a:p>
                      <a:endParaRPr lang="en-US"/>
                    </a:p>
                  </a:txBody>
                  <a:tcPr/>
                </a:tc>
                <a:tc>
                  <a:txBody>
                    <a:bodyPr/>
                    <a:lstStyle/>
                    <a:p>
                      <a:pPr algn="ctr">
                        <a:lnSpc>
                          <a:spcPct val="90000"/>
                        </a:lnSpc>
                      </a:pPr>
                      <a:r>
                        <a:rPr lang="en-US" sz="900" b="1" dirty="0">
                          <a:solidFill>
                            <a:schemeClr val="bg1"/>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algn="ctr">
                        <a:lnSpc>
                          <a:spcPct val="90000"/>
                        </a:lnSpc>
                      </a:pPr>
                      <a:r>
                        <a:rPr lang="en-US" sz="900" b="1" dirty="0">
                          <a:solidFill>
                            <a:schemeClr val="bg1"/>
                          </a:solidFill>
                        </a:rPr>
                        <a:t>1+</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algn="ctr">
                        <a:lnSpc>
                          <a:spcPct val="90000"/>
                        </a:lnSpc>
                      </a:pPr>
                      <a:r>
                        <a:rPr lang="en-US" sz="900" b="1" dirty="0">
                          <a:solidFill>
                            <a:schemeClr val="bg1"/>
                          </a:solidFill>
                        </a:rPr>
                        <a:t>2+</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algn="ctr">
                        <a:lnSpc>
                          <a:spcPct val="90000"/>
                        </a:lnSpc>
                      </a:pPr>
                      <a:r>
                        <a:rPr lang="en-US" sz="900" b="1" dirty="0">
                          <a:solidFill>
                            <a:schemeClr val="bg1"/>
                          </a:solidFill>
                        </a:rPr>
                        <a:t>3+</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algn="ctr">
                        <a:lnSpc>
                          <a:spcPct val="90000"/>
                        </a:lnSpc>
                      </a:pPr>
                      <a:r>
                        <a:rPr lang="en-US" sz="900" b="1" dirty="0">
                          <a:solidFill>
                            <a:schemeClr val="bg1"/>
                          </a:solidFill>
                        </a:rPr>
                        <a:t>Total, n</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0002"/>
                  </a:ext>
                </a:extLst>
              </a:tr>
              <a:tr h="280416">
                <a:tc gridSpan="2">
                  <a:txBody>
                    <a:bodyPr/>
                    <a:lstStyle/>
                    <a:p>
                      <a:pPr>
                        <a:lnSpc>
                          <a:spcPct val="90000"/>
                        </a:lnSpc>
                      </a:pPr>
                      <a:r>
                        <a:rPr lang="en-US" sz="900" b="1" dirty="0">
                          <a:solidFill>
                            <a:schemeClr val="bg2">
                              <a:lumMod val="10000"/>
                            </a:schemeClr>
                          </a:solidFill>
                        </a:rPr>
                        <a:t>Breast</a:t>
                      </a:r>
                    </a:p>
                    <a:p>
                      <a:pPr>
                        <a:lnSpc>
                          <a:spcPct val="90000"/>
                        </a:lnSpc>
                      </a:pPr>
                      <a:r>
                        <a:rPr lang="en-US" sz="900" b="1" dirty="0">
                          <a:solidFill>
                            <a:schemeClr val="bg2">
                              <a:lumMod val="10000"/>
                            </a:schemeClr>
                          </a:solidFill>
                        </a:rPr>
                        <a:t>Gastric/GEJ</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hMerge="1">
                  <a:txBody>
                    <a:bodyPr/>
                    <a:lstStyle/>
                    <a:p>
                      <a:endParaRPr lang="en-US"/>
                    </a:p>
                  </a:txBody>
                  <a:tcPr/>
                </a:tc>
                <a:tc>
                  <a:txBody>
                    <a:bodyPr/>
                    <a:lstStyle/>
                    <a:p>
                      <a:pPr algn="ctr">
                        <a:lnSpc>
                          <a:spcPct val="90000"/>
                        </a:lnSpc>
                      </a:pPr>
                      <a:r>
                        <a:rPr lang="en-US" sz="900" b="1" dirty="0">
                          <a:solidFill>
                            <a:srgbClr val="002060"/>
                          </a:solidFill>
                        </a:rPr>
                        <a:t>43</a:t>
                      </a:r>
                    </a:p>
                    <a:p>
                      <a:pPr algn="ctr">
                        <a:lnSpc>
                          <a:spcPct val="90000"/>
                        </a:lnSpc>
                      </a:pPr>
                      <a:r>
                        <a:rPr lang="en-US" sz="900" b="1" dirty="0">
                          <a:solidFill>
                            <a:srgbClr val="002060"/>
                          </a:solidFill>
                        </a:rPr>
                        <a:t>51</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28</a:t>
                      </a:r>
                    </a:p>
                    <a:p>
                      <a:pPr algn="ctr">
                        <a:lnSpc>
                          <a:spcPct val="90000"/>
                        </a:lnSpc>
                      </a:pPr>
                      <a:r>
                        <a:rPr lang="en-US" sz="900" b="1" dirty="0">
                          <a:solidFill>
                            <a:srgbClr val="002060"/>
                          </a:solidFill>
                        </a:rPr>
                        <a:t>21</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19</a:t>
                      </a:r>
                    </a:p>
                    <a:p>
                      <a:pPr algn="ctr">
                        <a:lnSpc>
                          <a:spcPct val="90000"/>
                        </a:lnSpc>
                      </a:pPr>
                      <a:r>
                        <a:rPr lang="en-US" sz="900" b="1" dirty="0">
                          <a:solidFill>
                            <a:srgbClr val="002060"/>
                          </a:solidFill>
                        </a:rPr>
                        <a:t>14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10</a:t>
                      </a:r>
                    </a:p>
                    <a:p>
                      <a:pPr algn="ctr">
                        <a:lnSpc>
                          <a:spcPct val="90000"/>
                        </a:lnSpc>
                      </a:pPr>
                      <a:r>
                        <a:rPr lang="en-US" sz="900" b="1" dirty="0">
                          <a:solidFill>
                            <a:srgbClr val="002060"/>
                          </a:solidFill>
                        </a:rPr>
                        <a:t>14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2611</a:t>
                      </a:r>
                    </a:p>
                    <a:p>
                      <a:pPr algn="ctr">
                        <a:lnSpc>
                          <a:spcPct val="90000"/>
                        </a:lnSpc>
                      </a:pPr>
                      <a:r>
                        <a:rPr lang="en-US" sz="900" b="1" dirty="0">
                          <a:solidFill>
                            <a:srgbClr val="002060"/>
                          </a:solidFill>
                        </a:rPr>
                        <a:t>208</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3"/>
                  </a:ext>
                </a:extLst>
              </a:tr>
              <a:tr h="408432">
                <a:tc>
                  <a:txBody>
                    <a:bodyPr/>
                    <a:lstStyle/>
                    <a:p>
                      <a:pPr marL="0" marR="0" indent="0" algn="l" defTabSz="571433" rtl="0" eaLnBrk="1" fontAlgn="auto" latinLnBrk="0" hangingPunct="1">
                        <a:lnSpc>
                          <a:spcPct val="90000"/>
                        </a:lnSpc>
                        <a:spcBef>
                          <a:spcPts val="0"/>
                        </a:spcBef>
                        <a:spcAft>
                          <a:spcPts val="0"/>
                        </a:spcAft>
                        <a:buClrTx/>
                        <a:buSzTx/>
                        <a:buFontTx/>
                        <a:buNone/>
                        <a:tabLst/>
                        <a:defRPr/>
                      </a:pPr>
                      <a:r>
                        <a:rPr lang="en-US" sz="900" b="1" dirty="0">
                          <a:solidFill>
                            <a:schemeClr val="bg2">
                              <a:lumMod val="10000"/>
                            </a:schemeClr>
                          </a:solidFill>
                        </a:rPr>
                        <a:t>Biliary tract</a:t>
                      </a:r>
                    </a:p>
                    <a:p>
                      <a:pPr marL="0" indent="0">
                        <a:lnSpc>
                          <a:spcPct val="90000"/>
                        </a:lnSpc>
                      </a:pPr>
                      <a:endParaRPr lang="en-US" sz="900" b="1" dirty="0">
                        <a:solidFill>
                          <a:schemeClr val="bg2">
                            <a:lumMod val="10000"/>
                          </a:schemeClr>
                        </a:solidFill>
                      </a:endParaRP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indent="0">
                        <a:lnSpc>
                          <a:spcPct val="90000"/>
                        </a:lnSpc>
                      </a:pPr>
                      <a:r>
                        <a:rPr lang="en-US" sz="900" b="1" dirty="0">
                          <a:solidFill>
                            <a:schemeClr val="bg2">
                              <a:lumMod val="10000"/>
                            </a:schemeClr>
                          </a:solidFill>
                        </a:rPr>
                        <a:t>CCA</a:t>
                      </a:r>
                    </a:p>
                    <a:p>
                      <a:pPr marL="0" indent="0">
                        <a:lnSpc>
                          <a:spcPct val="90000"/>
                        </a:lnSpc>
                      </a:pPr>
                      <a:r>
                        <a:rPr lang="en-US" sz="900" b="1" dirty="0">
                          <a:solidFill>
                            <a:schemeClr val="bg2">
                              <a:lumMod val="10000"/>
                            </a:schemeClr>
                          </a:solidFill>
                        </a:rPr>
                        <a:t>Gallbladder</a:t>
                      </a:r>
                    </a:p>
                    <a:p>
                      <a:pPr marL="0" indent="0">
                        <a:lnSpc>
                          <a:spcPct val="90000"/>
                        </a:lnSpc>
                      </a:pPr>
                      <a:r>
                        <a:rPr lang="en-US" sz="900" b="1" dirty="0" err="1">
                          <a:solidFill>
                            <a:schemeClr val="bg2">
                              <a:lumMod val="10000"/>
                            </a:schemeClr>
                          </a:solidFill>
                        </a:rPr>
                        <a:t>Ampullary</a:t>
                      </a:r>
                      <a:endParaRPr lang="en-US" sz="900" b="1" dirty="0">
                        <a:solidFill>
                          <a:schemeClr val="bg2">
                            <a:lumMod val="10000"/>
                          </a:schemeClr>
                        </a:solidFill>
                      </a:endParaRP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90000"/>
                        </a:lnSpc>
                      </a:pPr>
                      <a:r>
                        <a:rPr lang="en-US" sz="900" b="1" dirty="0">
                          <a:solidFill>
                            <a:schemeClr val="bg1"/>
                          </a:solidFill>
                        </a:rPr>
                        <a:t>55</a:t>
                      </a:r>
                    </a:p>
                    <a:p>
                      <a:pPr algn="ctr">
                        <a:lnSpc>
                          <a:spcPct val="90000"/>
                        </a:lnSpc>
                      </a:pPr>
                      <a:r>
                        <a:rPr lang="en-US" sz="900" b="1" dirty="0">
                          <a:solidFill>
                            <a:schemeClr val="bg1"/>
                          </a:solidFill>
                        </a:rPr>
                        <a:t>46</a:t>
                      </a:r>
                    </a:p>
                    <a:p>
                      <a:pPr algn="ctr">
                        <a:lnSpc>
                          <a:spcPct val="90000"/>
                        </a:lnSpc>
                      </a:pPr>
                      <a:r>
                        <a:rPr lang="en-US" sz="900" b="1" dirty="0">
                          <a:solidFill>
                            <a:schemeClr val="bg1"/>
                          </a:solidFill>
                        </a:rPr>
                        <a:t>50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29</a:t>
                      </a:r>
                    </a:p>
                    <a:p>
                      <a:pPr algn="ctr">
                        <a:lnSpc>
                          <a:spcPct val="90000"/>
                        </a:lnSpc>
                      </a:pPr>
                      <a:r>
                        <a:rPr lang="en-US" sz="900" b="1" dirty="0">
                          <a:solidFill>
                            <a:schemeClr val="bg1"/>
                          </a:solidFill>
                        </a:rPr>
                        <a:t>21</a:t>
                      </a:r>
                    </a:p>
                    <a:p>
                      <a:pPr algn="ctr">
                        <a:lnSpc>
                          <a:spcPct val="90000"/>
                        </a:lnSpc>
                      </a:pPr>
                      <a:r>
                        <a:rPr lang="en-US" sz="900" b="1" dirty="0">
                          <a:solidFill>
                            <a:schemeClr val="bg1"/>
                          </a:solidFill>
                        </a:rPr>
                        <a:t>33</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12</a:t>
                      </a:r>
                    </a:p>
                    <a:p>
                      <a:pPr algn="ctr">
                        <a:lnSpc>
                          <a:spcPct val="90000"/>
                        </a:lnSpc>
                      </a:pPr>
                      <a:r>
                        <a:rPr lang="en-US" sz="900" b="1" dirty="0">
                          <a:solidFill>
                            <a:schemeClr val="bg1"/>
                          </a:solidFill>
                        </a:rPr>
                        <a:t>24</a:t>
                      </a:r>
                    </a:p>
                    <a:p>
                      <a:pPr algn="ctr">
                        <a:lnSpc>
                          <a:spcPct val="90000"/>
                        </a:lnSpc>
                      </a:pPr>
                      <a:r>
                        <a:rPr lang="en-US" sz="900" b="1" dirty="0">
                          <a:solidFill>
                            <a:schemeClr val="bg1"/>
                          </a:solidFill>
                        </a:rPr>
                        <a:t>17</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4</a:t>
                      </a:r>
                    </a:p>
                    <a:p>
                      <a:pPr algn="ctr">
                        <a:lnSpc>
                          <a:spcPct val="90000"/>
                        </a:lnSpc>
                      </a:pPr>
                      <a:r>
                        <a:rPr lang="en-US" sz="900" b="1" dirty="0">
                          <a:solidFill>
                            <a:schemeClr val="bg1"/>
                          </a:solidFill>
                        </a:rPr>
                        <a:t>9</a:t>
                      </a:r>
                    </a:p>
                    <a:p>
                      <a:pPr algn="ctr">
                        <a:lnSpc>
                          <a:spcPct val="90000"/>
                        </a:lnSpc>
                      </a:pPr>
                      <a:r>
                        <a:rPr lang="en-US" sz="900" b="1" dirty="0">
                          <a:solidFill>
                            <a:schemeClr val="bg1"/>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122</a:t>
                      </a:r>
                    </a:p>
                    <a:p>
                      <a:pPr algn="ctr">
                        <a:lnSpc>
                          <a:spcPct val="90000"/>
                        </a:lnSpc>
                      </a:pPr>
                      <a:r>
                        <a:rPr lang="en-US" sz="900" b="1" dirty="0">
                          <a:solidFill>
                            <a:schemeClr val="bg1"/>
                          </a:solidFill>
                        </a:rPr>
                        <a:t>33</a:t>
                      </a:r>
                    </a:p>
                    <a:p>
                      <a:pPr algn="ctr">
                        <a:lnSpc>
                          <a:spcPct val="90000"/>
                        </a:lnSpc>
                      </a:pPr>
                      <a:r>
                        <a:rPr lang="en-US" sz="900" b="1" dirty="0">
                          <a:solidFill>
                            <a:schemeClr val="bg1"/>
                          </a:solidFill>
                        </a:rPr>
                        <a:t>6</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extLst>
                  <a:ext uri="{0D108BD9-81ED-4DB2-BD59-A6C34878D82A}">
                    <a16:rowId xmlns:a16="http://schemas.microsoft.com/office/drawing/2014/main" val="10004"/>
                  </a:ext>
                </a:extLst>
              </a:tr>
              <a:tr h="536448">
                <a:tc>
                  <a:txBody>
                    <a:bodyPr/>
                    <a:lstStyle/>
                    <a:p>
                      <a:pPr marL="0" marR="0" indent="0" algn="l" defTabSz="571433" rtl="0" eaLnBrk="1" fontAlgn="auto" latinLnBrk="0" hangingPunct="1">
                        <a:lnSpc>
                          <a:spcPct val="90000"/>
                        </a:lnSpc>
                        <a:spcBef>
                          <a:spcPts val="0"/>
                        </a:spcBef>
                        <a:spcAft>
                          <a:spcPts val="0"/>
                        </a:spcAft>
                        <a:buClrTx/>
                        <a:buSzTx/>
                        <a:buFontTx/>
                        <a:buNone/>
                        <a:tabLst/>
                        <a:defRPr/>
                      </a:pPr>
                      <a:r>
                        <a:rPr lang="en-US" sz="900" b="1" dirty="0" err="1">
                          <a:solidFill>
                            <a:schemeClr val="bg2">
                              <a:lumMod val="10000"/>
                            </a:schemeClr>
                          </a:solidFill>
                        </a:rPr>
                        <a:t>Gl</a:t>
                      </a:r>
                      <a:r>
                        <a:rPr lang="en-US" sz="900" b="1" dirty="0">
                          <a:solidFill>
                            <a:schemeClr val="bg2">
                              <a:lumMod val="10000"/>
                            </a:schemeClr>
                          </a:solidFill>
                        </a:rPr>
                        <a:t>—lower</a:t>
                      </a:r>
                    </a:p>
                    <a:p>
                      <a:pPr marL="0" indent="0">
                        <a:lnSpc>
                          <a:spcPct val="90000"/>
                        </a:lnSpc>
                      </a:pPr>
                      <a:endParaRPr lang="en-US" sz="900" b="1" dirty="0">
                        <a:solidFill>
                          <a:schemeClr val="bg2">
                            <a:lumMod val="10000"/>
                          </a:schemeClr>
                        </a:solidFill>
                      </a:endParaRP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indent="0">
                        <a:lnSpc>
                          <a:spcPct val="90000"/>
                        </a:lnSpc>
                      </a:pPr>
                      <a:r>
                        <a:rPr lang="en-US" sz="900" b="1" dirty="0">
                          <a:solidFill>
                            <a:schemeClr val="bg2">
                              <a:lumMod val="10000"/>
                            </a:schemeClr>
                          </a:solidFill>
                        </a:rPr>
                        <a:t>Colorectal</a:t>
                      </a:r>
                    </a:p>
                    <a:p>
                      <a:pPr marL="0" indent="0">
                        <a:lnSpc>
                          <a:spcPct val="90000"/>
                        </a:lnSpc>
                      </a:pPr>
                      <a:r>
                        <a:rPr lang="en-US" sz="900" b="1" dirty="0" err="1">
                          <a:solidFill>
                            <a:schemeClr val="bg2">
                              <a:lumMod val="10000"/>
                            </a:schemeClr>
                          </a:solidFill>
                        </a:rPr>
                        <a:t>Appendiceal</a:t>
                      </a:r>
                      <a:endParaRPr lang="en-US" sz="900" b="1" dirty="0">
                        <a:solidFill>
                          <a:schemeClr val="bg2">
                            <a:lumMod val="10000"/>
                          </a:schemeClr>
                        </a:solidFill>
                      </a:endParaRPr>
                    </a:p>
                    <a:p>
                      <a:pPr marL="0" indent="0">
                        <a:lnSpc>
                          <a:spcPct val="90000"/>
                        </a:lnSpc>
                      </a:pPr>
                      <a:r>
                        <a:rPr lang="en-US" sz="900" b="1" dirty="0">
                          <a:solidFill>
                            <a:schemeClr val="bg2">
                              <a:lumMod val="10000"/>
                            </a:schemeClr>
                          </a:solidFill>
                        </a:rPr>
                        <a:t>Small bowel</a:t>
                      </a:r>
                    </a:p>
                    <a:p>
                      <a:pPr marL="0" indent="0">
                        <a:lnSpc>
                          <a:spcPct val="90000"/>
                        </a:lnSpc>
                      </a:pPr>
                      <a:r>
                        <a:rPr lang="en-US" sz="900" b="1" dirty="0">
                          <a:solidFill>
                            <a:schemeClr val="bg2">
                              <a:lumMod val="10000"/>
                            </a:schemeClr>
                          </a:solidFill>
                        </a:rPr>
                        <a:t>Anal</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90000"/>
                        </a:lnSpc>
                      </a:pPr>
                      <a:r>
                        <a:rPr lang="en-US" sz="900" b="1" dirty="0">
                          <a:solidFill>
                            <a:srgbClr val="002060"/>
                          </a:solidFill>
                        </a:rPr>
                        <a:t>68</a:t>
                      </a:r>
                    </a:p>
                    <a:p>
                      <a:pPr algn="ctr">
                        <a:lnSpc>
                          <a:spcPct val="90000"/>
                        </a:lnSpc>
                      </a:pPr>
                      <a:r>
                        <a:rPr lang="en-US" sz="900" b="1" dirty="0">
                          <a:solidFill>
                            <a:srgbClr val="002060"/>
                          </a:solidFill>
                        </a:rPr>
                        <a:t>78</a:t>
                      </a:r>
                    </a:p>
                    <a:p>
                      <a:pPr algn="ctr">
                        <a:lnSpc>
                          <a:spcPct val="90000"/>
                        </a:lnSpc>
                      </a:pPr>
                      <a:r>
                        <a:rPr lang="en-US" sz="900" b="1" dirty="0">
                          <a:solidFill>
                            <a:srgbClr val="002060"/>
                          </a:solidFill>
                        </a:rPr>
                        <a:t>78</a:t>
                      </a:r>
                    </a:p>
                    <a:p>
                      <a:pPr algn="ctr">
                        <a:lnSpc>
                          <a:spcPct val="90000"/>
                        </a:lnSpc>
                      </a:pPr>
                      <a:r>
                        <a:rPr lang="en-US" sz="900" b="1" dirty="0">
                          <a:solidFill>
                            <a:srgbClr val="002060"/>
                          </a:solidFill>
                        </a:rPr>
                        <a:t>100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21</a:t>
                      </a:r>
                    </a:p>
                    <a:p>
                      <a:pPr algn="ctr">
                        <a:lnSpc>
                          <a:spcPct val="90000"/>
                        </a:lnSpc>
                      </a:pPr>
                      <a:r>
                        <a:rPr lang="en-US" sz="900" b="1" dirty="0">
                          <a:solidFill>
                            <a:srgbClr val="002060"/>
                          </a:solidFill>
                        </a:rPr>
                        <a:t>16</a:t>
                      </a:r>
                    </a:p>
                    <a:p>
                      <a:pPr algn="ctr">
                        <a:lnSpc>
                          <a:spcPct val="90000"/>
                        </a:lnSpc>
                      </a:pPr>
                      <a:r>
                        <a:rPr lang="en-US" sz="900" b="1" dirty="0">
                          <a:solidFill>
                            <a:srgbClr val="002060"/>
                          </a:solidFill>
                        </a:rPr>
                        <a:t>4</a:t>
                      </a:r>
                    </a:p>
                    <a:p>
                      <a:pPr algn="ctr">
                        <a:lnSpc>
                          <a:spcPct val="90000"/>
                        </a:lnSpc>
                      </a:pPr>
                      <a:r>
                        <a:rPr lang="en-US" sz="900" b="1" dirty="0">
                          <a:solidFill>
                            <a:srgbClr val="002060"/>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8</a:t>
                      </a:r>
                    </a:p>
                    <a:p>
                      <a:pPr algn="ctr">
                        <a:lnSpc>
                          <a:spcPct val="90000"/>
                        </a:lnSpc>
                      </a:pPr>
                      <a:r>
                        <a:rPr lang="en-US" sz="900" b="1" dirty="0">
                          <a:solidFill>
                            <a:srgbClr val="002060"/>
                          </a:solidFill>
                        </a:rPr>
                        <a:t>6</a:t>
                      </a:r>
                    </a:p>
                    <a:p>
                      <a:pPr algn="ctr">
                        <a:lnSpc>
                          <a:spcPct val="90000"/>
                        </a:lnSpc>
                      </a:pPr>
                      <a:r>
                        <a:rPr lang="en-US" sz="900" b="1" dirty="0">
                          <a:solidFill>
                            <a:srgbClr val="002060"/>
                          </a:solidFill>
                        </a:rPr>
                        <a:t>9</a:t>
                      </a:r>
                    </a:p>
                    <a:p>
                      <a:pPr algn="ctr">
                        <a:lnSpc>
                          <a:spcPct val="90000"/>
                        </a:lnSpc>
                      </a:pPr>
                      <a:r>
                        <a:rPr lang="en-US" sz="900" b="1" dirty="0">
                          <a:solidFill>
                            <a:srgbClr val="002060"/>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3</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9</a:t>
                      </a:r>
                    </a:p>
                    <a:p>
                      <a:pPr algn="ctr">
                        <a:lnSpc>
                          <a:spcPct val="90000"/>
                        </a:lnSpc>
                      </a:pPr>
                      <a:r>
                        <a:rPr lang="en-US" sz="900" b="1" dirty="0">
                          <a:solidFill>
                            <a:srgbClr val="002060"/>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577</a:t>
                      </a:r>
                    </a:p>
                    <a:p>
                      <a:pPr algn="ctr">
                        <a:lnSpc>
                          <a:spcPct val="90000"/>
                        </a:lnSpc>
                      </a:pPr>
                      <a:r>
                        <a:rPr lang="en-US" sz="900" b="1" dirty="0">
                          <a:solidFill>
                            <a:srgbClr val="002060"/>
                          </a:solidFill>
                        </a:rPr>
                        <a:t>50</a:t>
                      </a:r>
                    </a:p>
                    <a:p>
                      <a:pPr algn="ctr">
                        <a:lnSpc>
                          <a:spcPct val="90000"/>
                        </a:lnSpc>
                      </a:pPr>
                      <a:r>
                        <a:rPr lang="en-US" sz="900" b="1" dirty="0">
                          <a:solidFill>
                            <a:srgbClr val="002060"/>
                          </a:solidFill>
                        </a:rPr>
                        <a:t>23</a:t>
                      </a:r>
                    </a:p>
                    <a:p>
                      <a:pPr algn="ctr">
                        <a:lnSpc>
                          <a:spcPct val="90000"/>
                        </a:lnSpc>
                      </a:pPr>
                      <a:r>
                        <a:rPr lang="en-US" sz="900" b="1" dirty="0">
                          <a:solidFill>
                            <a:srgbClr val="002060"/>
                          </a:solidFill>
                        </a:rPr>
                        <a:t>5</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5"/>
                  </a:ext>
                </a:extLst>
              </a:tr>
              <a:tr h="408432">
                <a:tc>
                  <a:txBody>
                    <a:bodyPr/>
                    <a:lstStyle/>
                    <a:p>
                      <a:pPr marL="0" marR="0" indent="0" algn="l" defTabSz="571433" rtl="0" eaLnBrk="1" fontAlgn="auto" latinLnBrk="0" hangingPunct="1">
                        <a:lnSpc>
                          <a:spcPct val="90000"/>
                        </a:lnSpc>
                        <a:spcBef>
                          <a:spcPts val="0"/>
                        </a:spcBef>
                        <a:spcAft>
                          <a:spcPts val="0"/>
                        </a:spcAft>
                        <a:buClrTx/>
                        <a:buSzTx/>
                        <a:buFontTx/>
                        <a:buNone/>
                        <a:tabLst/>
                        <a:defRPr/>
                      </a:pPr>
                      <a:r>
                        <a:rPr lang="en-US" sz="900" b="1" dirty="0" err="1">
                          <a:solidFill>
                            <a:schemeClr val="bg2">
                              <a:lumMod val="10000"/>
                            </a:schemeClr>
                          </a:solidFill>
                        </a:rPr>
                        <a:t>Gl</a:t>
                      </a:r>
                      <a:r>
                        <a:rPr lang="en-US" sz="900" b="1" dirty="0">
                          <a:solidFill>
                            <a:schemeClr val="bg2">
                              <a:lumMod val="10000"/>
                            </a:schemeClr>
                          </a:solidFill>
                        </a:rPr>
                        <a:t>—other</a:t>
                      </a:r>
                    </a:p>
                    <a:p>
                      <a:pPr marL="0" indent="0">
                        <a:lnSpc>
                          <a:spcPct val="90000"/>
                        </a:lnSpc>
                      </a:pPr>
                      <a:endParaRPr lang="en-US" sz="900" b="1" dirty="0">
                        <a:solidFill>
                          <a:schemeClr val="bg2">
                            <a:lumMod val="10000"/>
                          </a:schemeClr>
                        </a:solidFill>
                      </a:endParaRP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indent="0">
                        <a:lnSpc>
                          <a:spcPct val="90000"/>
                        </a:lnSpc>
                      </a:pPr>
                      <a:r>
                        <a:rPr lang="en-US" sz="900" b="1" dirty="0">
                          <a:solidFill>
                            <a:schemeClr val="bg2">
                              <a:lumMod val="10000"/>
                            </a:schemeClr>
                          </a:solidFill>
                        </a:rPr>
                        <a:t>Pancreas</a:t>
                      </a:r>
                    </a:p>
                    <a:p>
                      <a:pPr marL="0" indent="0">
                        <a:lnSpc>
                          <a:spcPct val="90000"/>
                        </a:lnSpc>
                      </a:pPr>
                      <a:r>
                        <a:rPr lang="en-US" sz="900" b="1" dirty="0">
                          <a:solidFill>
                            <a:schemeClr val="bg2">
                              <a:lumMod val="10000"/>
                            </a:schemeClr>
                          </a:solidFill>
                        </a:rPr>
                        <a:t>HCC</a:t>
                      </a:r>
                    </a:p>
                    <a:p>
                      <a:pPr marL="0" indent="0">
                        <a:lnSpc>
                          <a:spcPct val="90000"/>
                        </a:lnSpc>
                      </a:pPr>
                      <a:r>
                        <a:rPr lang="en-US" sz="900" b="1" dirty="0">
                          <a:solidFill>
                            <a:schemeClr val="bg2">
                              <a:lumMod val="10000"/>
                            </a:schemeClr>
                          </a:solidFill>
                        </a:rPr>
                        <a:t>Mixed CCA and HCC</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90000"/>
                        </a:lnSpc>
                      </a:pPr>
                      <a:r>
                        <a:rPr lang="en-US" sz="900" b="1" dirty="0">
                          <a:solidFill>
                            <a:schemeClr val="bg1"/>
                          </a:solidFill>
                        </a:rPr>
                        <a:t>67</a:t>
                      </a:r>
                    </a:p>
                    <a:p>
                      <a:pPr algn="ctr">
                        <a:lnSpc>
                          <a:spcPct val="90000"/>
                        </a:lnSpc>
                      </a:pPr>
                      <a:r>
                        <a:rPr lang="en-US" sz="900" b="1" dirty="0">
                          <a:solidFill>
                            <a:schemeClr val="bg1"/>
                          </a:solidFill>
                        </a:rPr>
                        <a:t>56</a:t>
                      </a:r>
                    </a:p>
                    <a:p>
                      <a:pPr algn="ctr">
                        <a:lnSpc>
                          <a:spcPct val="90000"/>
                        </a:lnSpc>
                      </a:pPr>
                      <a:r>
                        <a:rPr lang="en-US" sz="900" b="1" dirty="0">
                          <a:solidFill>
                            <a:schemeClr val="bg1"/>
                          </a:solidFill>
                        </a:rPr>
                        <a:t>67</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24</a:t>
                      </a:r>
                    </a:p>
                    <a:p>
                      <a:pPr algn="ctr">
                        <a:lnSpc>
                          <a:spcPct val="90000"/>
                        </a:lnSpc>
                      </a:pPr>
                      <a:r>
                        <a:rPr lang="en-US" sz="900" b="1" dirty="0">
                          <a:solidFill>
                            <a:schemeClr val="bg1"/>
                          </a:solidFill>
                        </a:rPr>
                        <a:t>19</a:t>
                      </a:r>
                    </a:p>
                    <a:p>
                      <a:pPr algn="ctr">
                        <a:lnSpc>
                          <a:spcPct val="90000"/>
                        </a:lnSpc>
                      </a:pPr>
                      <a:r>
                        <a:rPr lang="en-US" sz="900" b="1" dirty="0">
                          <a:solidFill>
                            <a:schemeClr val="bg1"/>
                          </a:solidFill>
                        </a:rPr>
                        <a:t>33</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8</a:t>
                      </a:r>
                    </a:p>
                    <a:p>
                      <a:pPr algn="ctr">
                        <a:lnSpc>
                          <a:spcPct val="90000"/>
                        </a:lnSpc>
                      </a:pPr>
                      <a:r>
                        <a:rPr lang="en-US" sz="900" b="1" dirty="0">
                          <a:solidFill>
                            <a:schemeClr val="bg1"/>
                          </a:solidFill>
                        </a:rPr>
                        <a:t>25</a:t>
                      </a:r>
                    </a:p>
                    <a:p>
                      <a:pPr algn="ctr">
                        <a:lnSpc>
                          <a:spcPct val="90000"/>
                        </a:lnSpc>
                      </a:pPr>
                      <a:r>
                        <a:rPr lang="en-US" sz="900" b="1" dirty="0">
                          <a:solidFill>
                            <a:schemeClr val="bg1"/>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2</a:t>
                      </a:r>
                    </a:p>
                    <a:p>
                      <a:pPr algn="ctr">
                        <a:lnSpc>
                          <a:spcPct val="90000"/>
                        </a:lnSpc>
                      </a:pPr>
                      <a:r>
                        <a:rPr lang="en-US" sz="900" b="1" dirty="0">
                          <a:solidFill>
                            <a:schemeClr val="bg1"/>
                          </a:solidFill>
                        </a:rPr>
                        <a:t>0</a:t>
                      </a:r>
                    </a:p>
                    <a:p>
                      <a:pPr algn="ctr">
                        <a:lnSpc>
                          <a:spcPct val="90000"/>
                        </a:lnSpc>
                      </a:pPr>
                      <a:r>
                        <a:rPr lang="en-US" sz="900" b="1" dirty="0">
                          <a:solidFill>
                            <a:schemeClr val="bg1"/>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67</a:t>
                      </a:r>
                    </a:p>
                    <a:p>
                      <a:pPr algn="ctr">
                        <a:lnSpc>
                          <a:spcPct val="90000"/>
                        </a:lnSpc>
                      </a:pPr>
                      <a:r>
                        <a:rPr lang="en-US" sz="900" b="1" dirty="0">
                          <a:solidFill>
                            <a:schemeClr val="bg1"/>
                          </a:solidFill>
                        </a:rPr>
                        <a:t>32</a:t>
                      </a:r>
                    </a:p>
                    <a:p>
                      <a:pPr algn="ctr">
                        <a:lnSpc>
                          <a:spcPct val="90000"/>
                        </a:lnSpc>
                      </a:pPr>
                      <a:r>
                        <a:rPr lang="en-US" sz="900" b="1" dirty="0">
                          <a:solidFill>
                            <a:schemeClr val="bg1"/>
                          </a:solidFill>
                        </a:rPr>
                        <a:t>6</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extLst>
                  <a:ext uri="{0D108BD9-81ED-4DB2-BD59-A6C34878D82A}">
                    <a16:rowId xmlns:a16="http://schemas.microsoft.com/office/drawing/2014/main" val="10006"/>
                  </a:ext>
                </a:extLst>
              </a:tr>
              <a:tr h="792480">
                <a:tc>
                  <a:txBody>
                    <a:bodyPr/>
                    <a:lstStyle/>
                    <a:p>
                      <a:pPr marL="0" indent="0">
                        <a:lnSpc>
                          <a:spcPct val="90000"/>
                        </a:lnSpc>
                      </a:pPr>
                      <a:r>
                        <a:rPr lang="en-US" sz="900" b="1" dirty="0">
                          <a:solidFill>
                            <a:schemeClr val="bg2">
                              <a:lumMod val="10000"/>
                            </a:schemeClr>
                          </a:solidFill>
                        </a:rPr>
                        <a:t>Gynecological</a:t>
                      </a: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indent="0">
                        <a:lnSpc>
                          <a:spcPct val="90000"/>
                        </a:lnSpc>
                      </a:pPr>
                      <a:r>
                        <a:rPr lang="en-US" sz="900" b="1" dirty="0">
                          <a:solidFill>
                            <a:schemeClr val="bg2">
                              <a:lumMod val="10000"/>
                            </a:schemeClr>
                          </a:solidFill>
                        </a:rPr>
                        <a:t>Endometrial</a:t>
                      </a:r>
                    </a:p>
                    <a:p>
                      <a:pPr marL="0" indent="0">
                        <a:lnSpc>
                          <a:spcPct val="90000"/>
                        </a:lnSpc>
                      </a:pPr>
                      <a:r>
                        <a:rPr lang="en-US" sz="900" b="1" dirty="0">
                          <a:solidFill>
                            <a:schemeClr val="bg2">
                              <a:lumMod val="10000"/>
                            </a:schemeClr>
                          </a:solidFill>
                        </a:rPr>
                        <a:t>Ovarian/FT</a:t>
                      </a:r>
                    </a:p>
                    <a:p>
                      <a:pPr marL="0" indent="0">
                        <a:lnSpc>
                          <a:spcPct val="90000"/>
                        </a:lnSpc>
                      </a:pPr>
                      <a:r>
                        <a:rPr lang="en-US" sz="900" b="1" dirty="0">
                          <a:solidFill>
                            <a:schemeClr val="bg2">
                              <a:lumMod val="10000"/>
                            </a:schemeClr>
                          </a:solidFill>
                        </a:rPr>
                        <a:t>Peritoneal</a:t>
                      </a:r>
                    </a:p>
                    <a:p>
                      <a:pPr marL="0" indent="0">
                        <a:lnSpc>
                          <a:spcPct val="90000"/>
                        </a:lnSpc>
                      </a:pPr>
                      <a:r>
                        <a:rPr lang="en-US" sz="900" b="1" dirty="0">
                          <a:solidFill>
                            <a:schemeClr val="bg2">
                              <a:lumMod val="10000"/>
                            </a:schemeClr>
                          </a:solidFill>
                        </a:rPr>
                        <a:t>Cervical</a:t>
                      </a:r>
                    </a:p>
                    <a:p>
                      <a:pPr marL="0" indent="0">
                        <a:lnSpc>
                          <a:spcPct val="90000"/>
                        </a:lnSpc>
                      </a:pPr>
                      <a:r>
                        <a:rPr lang="en-US" sz="900" b="1" dirty="0">
                          <a:solidFill>
                            <a:schemeClr val="bg2">
                              <a:lumMod val="10000"/>
                            </a:schemeClr>
                          </a:solidFill>
                        </a:rPr>
                        <a:t>Vaginal</a:t>
                      </a:r>
                    </a:p>
                    <a:p>
                      <a:pPr marL="0" indent="0">
                        <a:lnSpc>
                          <a:spcPct val="90000"/>
                        </a:lnSpc>
                      </a:pPr>
                      <a:r>
                        <a:rPr lang="en-US" sz="900" b="1" dirty="0">
                          <a:solidFill>
                            <a:schemeClr val="bg2">
                              <a:lumMod val="10000"/>
                            </a:schemeClr>
                          </a:solidFill>
                        </a:rPr>
                        <a:t>Vulvar</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90000"/>
                        </a:lnSpc>
                      </a:pPr>
                      <a:r>
                        <a:rPr lang="en-US" sz="900" b="1" dirty="0">
                          <a:solidFill>
                            <a:srgbClr val="002060"/>
                          </a:solidFill>
                        </a:rPr>
                        <a:t>41</a:t>
                      </a:r>
                    </a:p>
                    <a:p>
                      <a:pPr algn="ctr">
                        <a:lnSpc>
                          <a:spcPct val="90000"/>
                        </a:lnSpc>
                      </a:pPr>
                      <a:r>
                        <a:rPr lang="en-US" sz="900" b="1" dirty="0">
                          <a:solidFill>
                            <a:srgbClr val="002060"/>
                          </a:solidFill>
                        </a:rPr>
                        <a:t>62</a:t>
                      </a:r>
                    </a:p>
                    <a:p>
                      <a:pPr algn="ctr">
                        <a:lnSpc>
                          <a:spcPct val="90000"/>
                        </a:lnSpc>
                      </a:pPr>
                      <a:r>
                        <a:rPr lang="en-US" sz="900" b="1" dirty="0">
                          <a:solidFill>
                            <a:srgbClr val="002060"/>
                          </a:solidFill>
                        </a:rPr>
                        <a:t>71</a:t>
                      </a:r>
                    </a:p>
                    <a:p>
                      <a:pPr algn="ctr">
                        <a:lnSpc>
                          <a:spcPct val="90000"/>
                        </a:lnSpc>
                      </a:pPr>
                      <a:r>
                        <a:rPr lang="en-US" sz="900" b="1" dirty="0">
                          <a:solidFill>
                            <a:srgbClr val="002060"/>
                          </a:solidFill>
                        </a:rPr>
                        <a:t>64</a:t>
                      </a:r>
                    </a:p>
                    <a:p>
                      <a:pPr algn="ctr">
                        <a:lnSpc>
                          <a:spcPct val="90000"/>
                        </a:lnSpc>
                      </a:pPr>
                      <a:r>
                        <a:rPr lang="en-US" sz="900" b="1" dirty="0">
                          <a:solidFill>
                            <a:srgbClr val="002060"/>
                          </a:solidFill>
                        </a:rPr>
                        <a:t>100</a:t>
                      </a:r>
                    </a:p>
                    <a:p>
                      <a:pPr algn="ctr">
                        <a:lnSpc>
                          <a:spcPct val="90000"/>
                        </a:lnSpc>
                      </a:pPr>
                      <a:r>
                        <a:rPr lang="en-US" sz="900" b="1" dirty="0">
                          <a:solidFill>
                            <a:srgbClr val="002060"/>
                          </a:solidFill>
                        </a:rPr>
                        <a:t>29</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8</a:t>
                      </a:r>
                    </a:p>
                    <a:p>
                      <a:pPr algn="ctr">
                        <a:lnSpc>
                          <a:spcPct val="90000"/>
                        </a:lnSpc>
                      </a:pPr>
                      <a:r>
                        <a:rPr lang="en-US" sz="900" b="1" dirty="0">
                          <a:solidFill>
                            <a:srgbClr val="002060"/>
                          </a:solidFill>
                        </a:rPr>
                        <a:t>13</a:t>
                      </a:r>
                    </a:p>
                    <a:p>
                      <a:pPr algn="ctr">
                        <a:lnSpc>
                          <a:spcPct val="90000"/>
                        </a:lnSpc>
                      </a:pPr>
                      <a:r>
                        <a:rPr lang="en-US" sz="900" b="1" dirty="0">
                          <a:solidFill>
                            <a:srgbClr val="002060"/>
                          </a:solidFill>
                        </a:rPr>
                        <a:t>29</a:t>
                      </a:r>
                    </a:p>
                    <a:p>
                      <a:pPr algn="ctr">
                        <a:lnSpc>
                          <a:spcPct val="90000"/>
                        </a:lnSpc>
                      </a:pPr>
                      <a:r>
                        <a:rPr lang="en-US" sz="900" b="1" dirty="0">
                          <a:solidFill>
                            <a:srgbClr val="002060"/>
                          </a:solidFill>
                        </a:rPr>
                        <a:t>7</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14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39</a:t>
                      </a:r>
                    </a:p>
                    <a:p>
                      <a:pPr algn="ctr">
                        <a:lnSpc>
                          <a:spcPct val="90000"/>
                        </a:lnSpc>
                      </a:pPr>
                      <a:r>
                        <a:rPr lang="en-US" sz="900" b="1" dirty="0">
                          <a:solidFill>
                            <a:srgbClr val="002060"/>
                          </a:solidFill>
                        </a:rPr>
                        <a:t>20</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14</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43</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13</a:t>
                      </a:r>
                    </a:p>
                    <a:p>
                      <a:pPr algn="ctr">
                        <a:lnSpc>
                          <a:spcPct val="90000"/>
                        </a:lnSpc>
                      </a:pPr>
                      <a:r>
                        <a:rPr lang="en-US" sz="900" b="1" dirty="0">
                          <a:solidFill>
                            <a:srgbClr val="002060"/>
                          </a:solidFill>
                        </a:rPr>
                        <a:t>5</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14</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14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127</a:t>
                      </a:r>
                    </a:p>
                    <a:p>
                      <a:pPr algn="ctr">
                        <a:lnSpc>
                          <a:spcPct val="90000"/>
                        </a:lnSpc>
                      </a:pPr>
                      <a:r>
                        <a:rPr lang="en-US" sz="900" b="1" dirty="0">
                          <a:solidFill>
                            <a:srgbClr val="002060"/>
                          </a:solidFill>
                        </a:rPr>
                        <a:t>85</a:t>
                      </a:r>
                    </a:p>
                    <a:p>
                      <a:pPr algn="ctr">
                        <a:lnSpc>
                          <a:spcPct val="90000"/>
                        </a:lnSpc>
                      </a:pPr>
                      <a:r>
                        <a:rPr lang="en-US" sz="900" b="1" dirty="0">
                          <a:solidFill>
                            <a:srgbClr val="002060"/>
                          </a:solidFill>
                        </a:rPr>
                        <a:t>14</a:t>
                      </a:r>
                    </a:p>
                    <a:p>
                      <a:pPr algn="ctr">
                        <a:lnSpc>
                          <a:spcPct val="90000"/>
                        </a:lnSpc>
                      </a:pPr>
                      <a:r>
                        <a:rPr lang="en-US" sz="900" b="1" dirty="0">
                          <a:solidFill>
                            <a:srgbClr val="002060"/>
                          </a:solidFill>
                        </a:rPr>
                        <a:t>14</a:t>
                      </a:r>
                    </a:p>
                    <a:p>
                      <a:pPr algn="ctr">
                        <a:lnSpc>
                          <a:spcPct val="90000"/>
                        </a:lnSpc>
                      </a:pPr>
                      <a:r>
                        <a:rPr lang="en-US" sz="900" b="1" dirty="0">
                          <a:solidFill>
                            <a:srgbClr val="002060"/>
                          </a:solidFill>
                        </a:rPr>
                        <a:t>2</a:t>
                      </a:r>
                    </a:p>
                    <a:p>
                      <a:pPr algn="ctr">
                        <a:lnSpc>
                          <a:spcPct val="90000"/>
                        </a:lnSpc>
                      </a:pPr>
                      <a:r>
                        <a:rPr lang="en-US" sz="900" b="1" dirty="0">
                          <a:solidFill>
                            <a:srgbClr val="002060"/>
                          </a:solidFill>
                        </a:rPr>
                        <a:t>7</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7"/>
                  </a:ext>
                </a:extLst>
              </a:tr>
              <a:tr h="536448">
                <a:tc>
                  <a:txBody>
                    <a:bodyPr/>
                    <a:lstStyle/>
                    <a:p>
                      <a:pPr marL="0" marR="0" indent="0" algn="l" defTabSz="571433" rtl="0" eaLnBrk="1" fontAlgn="auto" latinLnBrk="0" hangingPunct="1">
                        <a:lnSpc>
                          <a:spcPct val="90000"/>
                        </a:lnSpc>
                        <a:spcBef>
                          <a:spcPts val="0"/>
                        </a:spcBef>
                        <a:spcAft>
                          <a:spcPts val="0"/>
                        </a:spcAft>
                        <a:buClrTx/>
                        <a:buSzTx/>
                        <a:buFontTx/>
                        <a:buNone/>
                        <a:tabLst/>
                        <a:defRPr/>
                      </a:pPr>
                      <a:r>
                        <a:rPr lang="en-US" sz="900" b="1" dirty="0">
                          <a:solidFill>
                            <a:schemeClr val="bg2">
                              <a:lumMod val="10000"/>
                            </a:schemeClr>
                          </a:solidFill>
                        </a:rPr>
                        <a:t>Head and neck</a:t>
                      </a:r>
                    </a:p>
                    <a:p>
                      <a:pPr marL="0" indent="0">
                        <a:lnSpc>
                          <a:spcPct val="90000"/>
                        </a:lnSpc>
                      </a:pPr>
                      <a:endParaRPr lang="en-US" sz="900" b="1" dirty="0">
                        <a:solidFill>
                          <a:schemeClr val="bg2">
                            <a:lumMod val="10000"/>
                          </a:schemeClr>
                        </a:solidFill>
                      </a:endParaRP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indent="0">
                        <a:lnSpc>
                          <a:spcPct val="90000"/>
                        </a:lnSpc>
                      </a:pPr>
                      <a:r>
                        <a:rPr lang="en-US" sz="900" b="1" dirty="0">
                          <a:solidFill>
                            <a:schemeClr val="bg2">
                              <a:lumMod val="10000"/>
                            </a:schemeClr>
                          </a:solidFill>
                        </a:rPr>
                        <a:t>HN-ACC</a:t>
                      </a:r>
                    </a:p>
                    <a:p>
                      <a:pPr marL="0" indent="0">
                        <a:lnSpc>
                          <a:spcPct val="90000"/>
                        </a:lnSpc>
                      </a:pPr>
                      <a:r>
                        <a:rPr lang="en-US" sz="900" b="1" dirty="0">
                          <a:solidFill>
                            <a:schemeClr val="bg2">
                              <a:lumMod val="10000"/>
                            </a:schemeClr>
                          </a:solidFill>
                        </a:rPr>
                        <a:t>HN-Other</a:t>
                      </a:r>
                    </a:p>
                    <a:p>
                      <a:pPr marL="0" indent="0">
                        <a:lnSpc>
                          <a:spcPct val="90000"/>
                        </a:lnSpc>
                      </a:pPr>
                      <a:r>
                        <a:rPr lang="en-US" sz="900" b="1" dirty="0">
                          <a:solidFill>
                            <a:schemeClr val="bg2">
                              <a:lumMod val="10000"/>
                            </a:schemeClr>
                          </a:solidFill>
                        </a:rPr>
                        <a:t>HN-salivary gland</a:t>
                      </a:r>
                    </a:p>
                    <a:p>
                      <a:pPr marL="0" indent="0">
                        <a:lnSpc>
                          <a:spcPct val="90000"/>
                        </a:lnSpc>
                      </a:pPr>
                      <a:r>
                        <a:rPr lang="en-US" sz="900" b="1" dirty="0">
                          <a:solidFill>
                            <a:schemeClr val="bg2">
                              <a:lumMod val="10000"/>
                            </a:schemeClr>
                          </a:solidFill>
                        </a:rPr>
                        <a:t>HNSCC</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90000"/>
                        </a:lnSpc>
                      </a:pPr>
                      <a:r>
                        <a:rPr lang="en-US" sz="900" b="1" dirty="0">
                          <a:solidFill>
                            <a:schemeClr val="bg1"/>
                          </a:solidFill>
                        </a:rPr>
                        <a:t>90</a:t>
                      </a:r>
                    </a:p>
                    <a:p>
                      <a:pPr algn="ctr">
                        <a:lnSpc>
                          <a:spcPct val="90000"/>
                        </a:lnSpc>
                      </a:pPr>
                      <a:r>
                        <a:rPr lang="en-US" sz="900" b="1" dirty="0">
                          <a:solidFill>
                            <a:schemeClr val="bg1"/>
                          </a:solidFill>
                        </a:rPr>
                        <a:t>54</a:t>
                      </a:r>
                    </a:p>
                    <a:p>
                      <a:pPr algn="ctr">
                        <a:lnSpc>
                          <a:spcPct val="90000"/>
                        </a:lnSpc>
                      </a:pPr>
                      <a:r>
                        <a:rPr lang="en-US" sz="900" b="1" dirty="0">
                          <a:solidFill>
                            <a:schemeClr val="bg1"/>
                          </a:solidFill>
                        </a:rPr>
                        <a:t>38</a:t>
                      </a:r>
                    </a:p>
                    <a:p>
                      <a:pPr algn="ctr">
                        <a:lnSpc>
                          <a:spcPct val="90000"/>
                        </a:lnSpc>
                      </a:pPr>
                      <a:r>
                        <a:rPr lang="en-US" sz="900" b="1" dirty="0">
                          <a:solidFill>
                            <a:schemeClr val="bg1"/>
                          </a:solidFill>
                        </a:rPr>
                        <a:t>70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0</a:t>
                      </a:r>
                    </a:p>
                    <a:p>
                      <a:pPr algn="ctr">
                        <a:lnSpc>
                          <a:spcPct val="90000"/>
                        </a:lnSpc>
                      </a:pPr>
                      <a:r>
                        <a:rPr lang="en-US" sz="900" b="1" dirty="0">
                          <a:solidFill>
                            <a:schemeClr val="bg1"/>
                          </a:solidFill>
                        </a:rPr>
                        <a:t>23</a:t>
                      </a:r>
                    </a:p>
                    <a:p>
                      <a:pPr algn="ctr">
                        <a:lnSpc>
                          <a:spcPct val="90000"/>
                        </a:lnSpc>
                      </a:pPr>
                      <a:r>
                        <a:rPr lang="en-US" sz="900" b="1" dirty="0">
                          <a:solidFill>
                            <a:schemeClr val="bg1"/>
                          </a:solidFill>
                        </a:rPr>
                        <a:t>30</a:t>
                      </a:r>
                    </a:p>
                    <a:p>
                      <a:pPr algn="ctr">
                        <a:lnSpc>
                          <a:spcPct val="90000"/>
                        </a:lnSpc>
                      </a:pPr>
                      <a:r>
                        <a:rPr lang="en-US" sz="900" b="1" dirty="0">
                          <a:solidFill>
                            <a:schemeClr val="bg1"/>
                          </a:solidFill>
                        </a:rPr>
                        <a:t>17</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10</a:t>
                      </a:r>
                    </a:p>
                    <a:p>
                      <a:pPr algn="ctr">
                        <a:lnSpc>
                          <a:spcPct val="90000"/>
                        </a:lnSpc>
                      </a:pPr>
                      <a:r>
                        <a:rPr lang="en-US" sz="900" b="1" dirty="0">
                          <a:solidFill>
                            <a:schemeClr val="bg1"/>
                          </a:solidFill>
                        </a:rPr>
                        <a:t>15</a:t>
                      </a:r>
                    </a:p>
                    <a:p>
                      <a:pPr algn="ctr">
                        <a:lnSpc>
                          <a:spcPct val="90000"/>
                        </a:lnSpc>
                      </a:pPr>
                      <a:r>
                        <a:rPr lang="en-US" sz="900" b="1" dirty="0">
                          <a:solidFill>
                            <a:schemeClr val="bg1"/>
                          </a:solidFill>
                        </a:rPr>
                        <a:t>21</a:t>
                      </a:r>
                    </a:p>
                    <a:p>
                      <a:pPr algn="ctr">
                        <a:lnSpc>
                          <a:spcPct val="90000"/>
                        </a:lnSpc>
                      </a:pPr>
                      <a:r>
                        <a:rPr lang="en-US" sz="900" b="1" dirty="0">
                          <a:solidFill>
                            <a:schemeClr val="bg1"/>
                          </a:solidFill>
                        </a:rPr>
                        <a:t>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0</a:t>
                      </a:r>
                    </a:p>
                    <a:p>
                      <a:pPr algn="ctr">
                        <a:lnSpc>
                          <a:spcPct val="90000"/>
                        </a:lnSpc>
                      </a:pPr>
                      <a:r>
                        <a:rPr lang="en-US" sz="900" b="1" dirty="0">
                          <a:solidFill>
                            <a:schemeClr val="bg1"/>
                          </a:solidFill>
                        </a:rPr>
                        <a:t>8</a:t>
                      </a:r>
                    </a:p>
                    <a:p>
                      <a:pPr algn="ctr">
                        <a:lnSpc>
                          <a:spcPct val="90000"/>
                        </a:lnSpc>
                      </a:pPr>
                      <a:r>
                        <a:rPr lang="en-US" sz="900" b="1" dirty="0">
                          <a:solidFill>
                            <a:schemeClr val="bg1"/>
                          </a:solidFill>
                        </a:rPr>
                        <a:t>13</a:t>
                      </a:r>
                    </a:p>
                    <a:p>
                      <a:pPr algn="ctr">
                        <a:lnSpc>
                          <a:spcPct val="90000"/>
                        </a:lnSpc>
                      </a:pPr>
                      <a:r>
                        <a:rPr lang="en-US" sz="900" b="1" dirty="0">
                          <a:solidFill>
                            <a:schemeClr val="bg1"/>
                          </a:solidFill>
                        </a:rPr>
                        <a:t>9</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10</a:t>
                      </a:r>
                    </a:p>
                    <a:p>
                      <a:pPr algn="ctr">
                        <a:lnSpc>
                          <a:spcPct val="90000"/>
                        </a:lnSpc>
                      </a:pPr>
                      <a:r>
                        <a:rPr lang="en-US" sz="900" b="1" dirty="0">
                          <a:solidFill>
                            <a:schemeClr val="bg1"/>
                          </a:solidFill>
                        </a:rPr>
                        <a:t>13</a:t>
                      </a:r>
                    </a:p>
                    <a:p>
                      <a:pPr algn="ctr">
                        <a:lnSpc>
                          <a:spcPct val="90000"/>
                        </a:lnSpc>
                      </a:pPr>
                      <a:r>
                        <a:rPr lang="en-US" sz="900" b="1" dirty="0">
                          <a:solidFill>
                            <a:schemeClr val="bg1"/>
                          </a:solidFill>
                        </a:rPr>
                        <a:t>48</a:t>
                      </a:r>
                    </a:p>
                    <a:p>
                      <a:pPr algn="ctr">
                        <a:lnSpc>
                          <a:spcPct val="90000"/>
                        </a:lnSpc>
                      </a:pPr>
                      <a:r>
                        <a:rPr lang="en-US" sz="900" b="1" dirty="0">
                          <a:solidFill>
                            <a:schemeClr val="bg1"/>
                          </a:solidFill>
                        </a:rPr>
                        <a:t>23</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extLst>
                  <a:ext uri="{0D108BD9-81ED-4DB2-BD59-A6C34878D82A}">
                    <a16:rowId xmlns:a16="http://schemas.microsoft.com/office/drawing/2014/main" val="10008"/>
                  </a:ext>
                </a:extLst>
              </a:tr>
              <a:tr h="664464">
                <a:tc>
                  <a:txBody>
                    <a:bodyPr/>
                    <a:lstStyle/>
                    <a:p>
                      <a:pPr marL="0" indent="0">
                        <a:lnSpc>
                          <a:spcPct val="90000"/>
                        </a:lnSpc>
                      </a:pPr>
                      <a:r>
                        <a:rPr lang="en-US" sz="900" b="1" dirty="0">
                          <a:solidFill>
                            <a:schemeClr val="bg2">
                              <a:lumMod val="10000"/>
                            </a:schemeClr>
                          </a:solidFill>
                        </a:rPr>
                        <a:t>Genitourinary</a:t>
                      </a: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indent="0">
                        <a:lnSpc>
                          <a:spcPct val="90000"/>
                        </a:lnSpc>
                      </a:pPr>
                      <a:r>
                        <a:rPr lang="en-US" sz="900" b="1" dirty="0">
                          <a:solidFill>
                            <a:schemeClr val="bg2">
                              <a:lumMod val="10000"/>
                            </a:schemeClr>
                          </a:solidFill>
                        </a:rPr>
                        <a:t>Urothelial</a:t>
                      </a:r>
                    </a:p>
                    <a:p>
                      <a:pPr marL="0" indent="0">
                        <a:lnSpc>
                          <a:spcPct val="90000"/>
                        </a:lnSpc>
                      </a:pPr>
                      <a:r>
                        <a:rPr lang="en-US" sz="900" b="1" dirty="0">
                          <a:solidFill>
                            <a:schemeClr val="bg2">
                              <a:lumMod val="10000"/>
                            </a:schemeClr>
                          </a:solidFill>
                        </a:rPr>
                        <a:t>Prostate</a:t>
                      </a:r>
                    </a:p>
                    <a:p>
                      <a:pPr marL="0" indent="0">
                        <a:lnSpc>
                          <a:spcPct val="90000"/>
                        </a:lnSpc>
                      </a:pPr>
                      <a:r>
                        <a:rPr lang="en-US" sz="900" b="1" dirty="0">
                          <a:solidFill>
                            <a:schemeClr val="bg2">
                              <a:lumMod val="10000"/>
                            </a:schemeClr>
                          </a:solidFill>
                        </a:rPr>
                        <a:t>Renal cell</a:t>
                      </a:r>
                    </a:p>
                    <a:p>
                      <a:pPr marL="0" indent="0">
                        <a:lnSpc>
                          <a:spcPct val="90000"/>
                        </a:lnSpc>
                      </a:pPr>
                      <a:r>
                        <a:rPr lang="en-US" sz="900" b="1" dirty="0">
                          <a:solidFill>
                            <a:schemeClr val="bg2">
                              <a:lumMod val="10000"/>
                            </a:schemeClr>
                          </a:solidFill>
                        </a:rPr>
                        <a:t>Germ cell/testicular</a:t>
                      </a:r>
                    </a:p>
                    <a:p>
                      <a:pPr marL="0" indent="0">
                        <a:lnSpc>
                          <a:spcPct val="90000"/>
                        </a:lnSpc>
                      </a:pPr>
                      <a:r>
                        <a:rPr lang="en-US" sz="900" b="1" dirty="0">
                          <a:solidFill>
                            <a:schemeClr val="bg2">
                              <a:lumMod val="10000"/>
                            </a:schemeClr>
                          </a:solidFill>
                        </a:rPr>
                        <a:t>Penile</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90000"/>
                        </a:lnSpc>
                      </a:pPr>
                      <a:r>
                        <a:rPr lang="en-US" sz="900" b="1" dirty="0">
                          <a:solidFill>
                            <a:srgbClr val="002060"/>
                          </a:solidFill>
                        </a:rPr>
                        <a:t>32</a:t>
                      </a:r>
                    </a:p>
                    <a:p>
                      <a:pPr algn="ctr">
                        <a:lnSpc>
                          <a:spcPct val="90000"/>
                        </a:lnSpc>
                      </a:pPr>
                      <a:r>
                        <a:rPr lang="en-US" sz="900" b="1" dirty="0">
                          <a:solidFill>
                            <a:srgbClr val="002060"/>
                          </a:solidFill>
                        </a:rPr>
                        <a:t>87</a:t>
                      </a:r>
                    </a:p>
                    <a:p>
                      <a:pPr algn="ctr">
                        <a:lnSpc>
                          <a:spcPct val="90000"/>
                        </a:lnSpc>
                      </a:pPr>
                      <a:r>
                        <a:rPr lang="en-US" sz="900" b="1" dirty="0">
                          <a:solidFill>
                            <a:srgbClr val="002060"/>
                          </a:solidFill>
                        </a:rPr>
                        <a:t>95</a:t>
                      </a:r>
                    </a:p>
                    <a:p>
                      <a:pPr algn="ctr">
                        <a:lnSpc>
                          <a:spcPct val="90000"/>
                        </a:lnSpc>
                      </a:pPr>
                      <a:r>
                        <a:rPr lang="en-US" sz="900" b="1" dirty="0">
                          <a:solidFill>
                            <a:srgbClr val="002060"/>
                          </a:solidFill>
                        </a:rPr>
                        <a:t>100</a:t>
                      </a:r>
                    </a:p>
                    <a:p>
                      <a:pPr algn="ctr">
                        <a:lnSpc>
                          <a:spcPct val="90000"/>
                        </a:lnSpc>
                      </a:pPr>
                      <a:r>
                        <a:rPr lang="en-US" sz="900" b="1" dirty="0">
                          <a:solidFill>
                            <a:srgbClr val="002060"/>
                          </a:solidFill>
                        </a:rPr>
                        <a:t>100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18</a:t>
                      </a:r>
                    </a:p>
                    <a:p>
                      <a:pPr algn="ctr">
                        <a:lnSpc>
                          <a:spcPct val="90000"/>
                        </a:lnSpc>
                      </a:pPr>
                      <a:r>
                        <a:rPr lang="en-US" sz="900" b="1" dirty="0">
                          <a:solidFill>
                            <a:srgbClr val="002060"/>
                          </a:solidFill>
                        </a:rPr>
                        <a:t>13</a:t>
                      </a:r>
                    </a:p>
                    <a:p>
                      <a:pPr algn="ctr">
                        <a:lnSpc>
                          <a:spcPct val="90000"/>
                        </a:lnSpc>
                      </a:pPr>
                      <a:r>
                        <a:rPr lang="en-US" sz="900" b="1" dirty="0">
                          <a:solidFill>
                            <a:srgbClr val="002060"/>
                          </a:solidFill>
                        </a:rPr>
                        <a:t>5</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28</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21</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0</a:t>
                      </a:r>
                    </a:p>
                    <a:p>
                      <a:pPr algn="ctr">
                        <a:lnSpc>
                          <a:spcPct val="90000"/>
                        </a:lnSpc>
                      </a:pPr>
                      <a:r>
                        <a:rPr lang="en-US" sz="900" b="1" dirty="0">
                          <a:solidFill>
                            <a:srgbClr val="002060"/>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176</a:t>
                      </a:r>
                    </a:p>
                    <a:p>
                      <a:pPr algn="ctr">
                        <a:lnSpc>
                          <a:spcPct val="90000"/>
                        </a:lnSpc>
                      </a:pPr>
                      <a:r>
                        <a:rPr lang="en-US" sz="900" b="1" dirty="0">
                          <a:solidFill>
                            <a:srgbClr val="002060"/>
                          </a:solidFill>
                        </a:rPr>
                        <a:t>31</a:t>
                      </a:r>
                    </a:p>
                    <a:p>
                      <a:pPr algn="ctr">
                        <a:lnSpc>
                          <a:spcPct val="90000"/>
                        </a:lnSpc>
                      </a:pPr>
                      <a:r>
                        <a:rPr lang="en-US" sz="900" b="1" dirty="0">
                          <a:solidFill>
                            <a:srgbClr val="002060"/>
                          </a:solidFill>
                        </a:rPr>
                        <a:t>19</a:t>
                      </a:r>
                    </a:p>
                    <a:p>
                      <a:pPr algn="ctr">
                        <a:lnSpc>
                          <a:spcPct val="90000"/>
                        </a:lnSpc>
                      </a:pPr>
                      <a:r>
                        <a:rPr lang="en-US" sz="900" b="1" dirty="0">
                          <a:solidFill>
                            <a:srgbClr val="002060"/>
                          </a:solidFill>
                        </a:rPr>
                        <a:t>3</a:t>
                      </a:r>
                    </a:p>
                    <a:p>
                      <a:pPr algn="ctr">
                        <a:lnSpc>
                          <a:spcPct val="90000"/>
                        </a:lnSpc>
                      </a:pPr>
                      <a:r>
                        <a:rPr lang="en-US" sz="900" b="1" dirty="0">
                          <a:solidFill>
                            <a:srgbClr val="002060"/>
                          </a:solidFill>
                        </a:rPr>
                        <a:t>1</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9"/>
                  </a:ext>
                </a:extLst>
              </a:tr>
              <a:tr h="280416">
                <a:tc>
                  <a:txBody>
                    <a:bodyPr/>
                    <a:lstStyle/>
                    <a:p>
                      <a:pPr marL="0" indent="0">
                        <a:lnSpc>
                          <a:spcPct val="90000"/>
                        </a:lnSpc>
                      </a:pPr>
                      <a:r>
                        <a:rPr lang="en-US" sz="900" b="1" dirty="0">
                          <a:solidFill>
                            <a:schemeClr val="bg2">
                              <a:lumMod val="10000"/>
                            </a:schemeClr>
                          </a:solidFill>
                        </a:rPr>
                        <a:t>Thoracic</a:t>
                      </a: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indent="0">
                        <a:lnSpc>
                          <a:spcPct val="90000"/>
                        </a:lnSpc>
                      </a:pPr>
                      <a:r>
                        <a:rPr lang="en-US" sz="900" b="1" dirty="0">
                          <a:solidFill>
                            <a:schemeClr val="bg2">
                              <a:lumMod val="10000"/>
                            </a:schemeClr>
                          </a:solidFill>
                        </a:rPr>
                        <a:t>Lung</a:t>
                      </a:r>
                    </a:p>
                    <a:p>
                      <a:pPr marL="0" indent="0">
                        <a:lnSpc>
                          <a:spcPct val="90000"/>
                        </a:lnSpc>
                      </a:pPr>
                      <a:r>
                        <a:rPr lang="en-US" sz="900" b="1" dirty="0" err="1">
                          <a:solidFill>
                            <a:schemeClr val="bg2">
                              <a:lumMod val="10000"/>
                            </a:schemeClr>
                          </a:solidFill>
                        </a:rPr>
                        <a:t>Thymic</a:t>
                      </a:r>
                      <a:endParaRPr lang="en-US" sz="900" b="1" dirty="0">
                        <a:solidFill>
                          <a:schemeClr val="bg2">
                            <a:lumMod val="10000"/>
                          </a:schemeClr>
                        </a:solidFill>
                      </a:endParaRP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90000"/>
                        </a:lnSpc>
                      </a:pPr>
                      <a:r>
                        <a:rPr lang="en-US" sz="900" b="1" dirty="0">
                          <a:solidFill>
                            <a:schemeClr val="bg1"/>
                          </a:solidFill>
                        </a:rPr>
                        <a:t>50</a:t>
                      </a:r>
                    </a:p>
                    <a:p>
                      <a:pPr algn="ctr">
                        <a:lnSpc>
                          <a:spcPct val="90000"/>
                        </a:lnSpc>
                      </a:pPr>
                      <a:r>
                        <a:rPr lang="en-US" sz="900" b="1" dirty="0">
                          <a:solidFill>
                            <a:schemeClr val="bg1"/>
                          </a:solidFill>
                        </a:rPr>
                        <a:t>100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32</a:t>
                      </a:r>
                    </a:p>
                    <a:p>
                      <a:pPr algn="ctr">
                        <a:lnSpc>
                          <a:spcPct val="90000"/>
                        </a:lnSpc>
                      </a:pPr>
                      <a:r>
                        <a:rPr lang="en-US" sz="900" b="1" dirty="0">
                          <a:solidFill>
                            <a:schemeClr val="bg1"/>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15</a:t>
                      </a:r>
                    </a:p>
                    <a:p>
                      <a:pPr algn="ctr">
                        <a:lnSpc>
                          <a:spcPct val="90000"/>
                        </a:lnSpc>
                      </a:pPr>
                      <a:r>
                        <a:rPr lang="en-US" sz="900" b="1" dirty="0">
                          <a:solidFill>
                            <a:schemeClr val="bg1"/>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3</a:t>
                      </a:r>
                    </a:p>
                    <a:p>
                      <a:pPr algn="ctr">
                        <a:lnSpc>
                          <a:spcPct val="90000"/>
                        </a:lnSpc>
                      </a:pPr>
                      <a:r>
                        <a:rPr lang="en-US" sz="900" b="1" dirty="0">
                          <a:solidFill>
                            <a:schemeClr val="bg1"/>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211</a:t>
                      </a:r>
                    </a:p>
                    <a:p>
                      <a:pPr algn="ctr">
                        <a:lnSpc>
                          <a:spcPct val="90000"/>
                        </a:lnSpc>
                      </a:pPr>
                      <a:r>
                        <a:rPr lang="en-US" sz="900" b="1" dirty="0">
                          <a:solidFill>
                            <a:schemeClr val="bg1"/>
                          </a:solidFill>
                        </a:rPr>
                        <a:t>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extLst>
                  <a:ext uri="{0D108BD9-81ED-4DB2-BD59-A6C34878D82A}">
                    <a16:rowId xmlns:a16="http://schemas.microsoft.com/office/drawing/2014/main" val="10010"/>
                  </a:ext>
                </a:extLst>
              </a:tr>
              <a:tr h="280416">
                <a:tc>
                  <a:txBody>
                    <a:bodyPr/>
                    <a:lstStyle/>
                    <a:p>
                      <a:pPr marL="0" indent="0">
                        <a:lnSpc>
                          <a:spcPct val="90000"/>
                        </a:lnSpc>
                      </a:pPr>
                      <a:r>
                        <a:rPr lang="en-US" sz="900" b="1" dirty="0">
                          <a:solidFill>
                            <a:schemeClr val="bg2">
                              <a:lumMod val="10000"/>
                            </a:schemeClr>
                          </a:solidFill>
                        </a:rPr>
                        <a:t>Skin</a:t>
                      </a: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indent="0">
                        <a:lnSpc>
                          <a:spcPct val="90000"/>
                        </a:lnSpc>
                      </a:pPr>
                      <a:r>
                        <a:rPr lang="en-US" sz="900" b="1" dirty="0">
                          <a:solidFill>
                            <a:schemeClr val="bg2">
                              <a:lumMod val="10000"/>
                            </a:schemeClr>
                          </a:solidFill>
                        </a:rPr>
                        <a:t>Melanoma</a:t>
                      </a:r>
                    </a:p>
                    <a:p>
                      <a:pPr marL="0" indent="0">
                        <a:lnSpc>
                          <a:spcPct val="90000"/>
                        </a:lnSpc>
                      </a:pPr>
                      <a:r>
                        <a:rPr lang="en-US" sz="900" b="1" dirty="0">
                          <a:solidFill>
                            <a:schemeClr val="bg2">
                              <a:lumMod val="10000"/>
                            </a:schemeClr>
                          </a:solidFill>
                        </a:rPr>
                        <a:t>Non-melanoma skin</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90000"/>
                        </a:lnSpc>
                      </a:pPr>
                      <a:r>
                        <a:rPr lang="en-US" sz="900" b="1" dirty="0">
                          <a:solidFill>
                            <a:srgbClr val="002060"/>
                          </a:solidFill>
                        </a:rPr>
                        <a:t>100</a:t>
                      </a:r>
                    </a:p>
                    <a:p>
                      <a:pPr algn="ctr">
                        <a:lnSpc>
                          <a:spcPct val="90000"/>
                        </a:lnSpc>
                      </a:pPr>
                      <a:r>
                        <a:rPr lang="en-US" sz="900" b="1" dirty="0">
                          <a:solidFill>
                            <a:srgbClr val="002060"/>
                          </a:solidFill>
                        </a:rPr>
                        <a:t>71</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0</a:t>
                      </a:r>
                    </a:p>
                    <a:p>
                      <a:pPr algn="ctr">
                        <a:lnSpc>
                          <a:spcPct val="90000"/>
                        </a:lnSpc>
                      </a:pPr>
                      <a:r>
                        <a:rPr lang="en-US" sz="900" b="1" dirty="0">
                          <a:solidFill>
                            <a:srgbClr val="002060"/>
                          </a:solidFill>
                        </a:rPr>
                        <a:t>14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0</a:t>
                      </a:r>
                    </a:p>
                    <a:p>
                      <a:pPr algn="ctr">
                        <a:lnSpc>
                          <a:spcPct val="90000"/>
                        </a:lnSpc>
                      </a:pPr>
                      <a:r>
                        <a:rPr lang="en-US" sz="900" b="1" dirty="0">
                          <a:solidFill>
                            <a:srgbClr val="002060"/>
                          </a:solidFill>
                        </a:rPr>
                        <a:t>14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0</a:t>
                      </a:r>
                    </a:p>
                    <a:p>
                      <a:pPr algn="ctr">
                        <a:lnSpc>
                          <a:spcPct val="90000"/>
                        </a:lnSpc>
                      </a:pPr>
                      <a:r>
                        <a:rPr lang="en-US" sz="900" b="1" dirty="0">
                          <a:solidFill>
                            <a:srgbClr val="002060"/>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rgbClr val="002060"/>
                          </a:solidFill>
                        </a:rPr>
                        <a:t>14</a:t>
                      </a:r>
                    </a:p>
                    <a:p>
                      <a:pPr algn="ctr">
                        <a:lnSpc>
                          <a:spcPct val="90000"/>
                        </a:lnSpc>
                      </a:pPr>
                      <a:r>
                        <a:rPr lang="en-US" sz="900" b="1" dirty="0">
                          <a:solidFill>
                            <a:srgbClr val="002060"/>
                          </a:solidFill>
                        </a:rPr>
                        <a:t>7</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11"/>
                  </a:ext>
                </a:extLst>
              </a:tr>
              <a:tr h="664464">
                <a:tc>
                  <a:txBody>
                    <a:bodyPr/>
                    <a:lstStyle/>
                    <a:p>
                      <a:pPr marL="0" indent="0">
                        <a:lnSpc>
                          <a:spcPct val="90000"/>
                        </a:lnSpc>
                      </a:pPr>
                      <a:r>
                        <a:rPr lang="en-US" sz="900" b="1" dirty="0">
                          <a:solidFill>
                            <a:schemeClr val="bg2">
                              <a:lumMod val="10000"/>
                            </a:schemeClr>
                          </a:solidFill>
                        </a:rPr>
                        <a:t>Other</a:t>
                      </a: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indent="0">
                        <a:lnSpc>
                          <a:spcPct val="90000"/>
                        </a:lnSpc>
                      </a:pPr>
                      <a:r>
                        <a:rPr lang="en-US" sz="900" b="1" dirty="0">
                          <a:solidFill>
                            <a:schemeClr val="bg2">
                              <a:lumMod val="10000"/>
                            </a:schemeClr>
                          </a:solidFill>
                        </a:rPr>
                        <a:t>Adrenal</a:t>
                      </a:r>
                    </a:p>
                    <a:p>
                      <a:pPr marL="0" indent="0">
                        <a:lnSpc>
                          <a:spcPct val="90000"/>
                        </a:lnSpc>
                      </a:pPr>
                      <a:r>
                        <a:rPr lang="en-US" sz="900" b="1" dirty="0">
                          <a:solidFill>
                            <a:schemeClr val="bg2">
                              <a:lumMod val="10000"/>
                            </a:schemeClr>
                          </a:solidFill>
                        </a:rPr>
                        <a:t>CUP</a:t>
                      </a:r>
                    </a:p>
                    <a:p>
                      <a:pPr marL="0" indent="0">
                        <a:lnSpc>
                          <a:spcPct val="90000"/>
                        </a:lnSpc>
                      </a:pPr>
                      <a:r>
                        <a:rPr lang="en-US" sz="900" b="1" dirty="0">
                          <a:solidFill>
                            <a:schemeClr val="bg2">
                              <a:lumMod val="10000"/>
                            </a:schemeClr>
                          </a:solidFill>
                        </a:rPr>
                        <a:t>CNS</a:t>
                      </a:r>
                    </a:p>
                    <a:p>
                      <a:pPr marL="0" indent="0">
                        <a:lnSpc>
                          <a:spcPct val="90000"/>
                        </a:lnSpc>
                      </a:pPr>
                      <a:r>
                        <a:rPr lang="en-US" sz="900" b="1" dirty="0">
                          <a:solidFill>
                            <a:schemeClr val="bg2">
                              <a:lumMod val="10000"/>
                            </a:schemeClr>
                          </a:solidFill>
                        </a:rPr>
                        <a:t>Sarcoma</a:t>
                      </a:r>
                    </a:p>
                    <a:p>
                      <a:pPr marL="0" indent="0">
                        <a:lnSpc>
                          <a:spcPct val="90000"/>
                        </a:lnSpc>
                      </a:pPr>
                      <a:r>
                        <a:rPr lang="en-US" sz="900" b="1" dirty="0">
                          <a:solidFill>
                            <a:schemeClr val="bg2">
                              <a:lumMod val="10000"/>
                            </a:schemeClr>
                          </a:solidFill>
                        </a:rPr>
                        <a:t>Thyroid</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90000"/>
                        </a:lnSpc>
                      </a:pPr>
                      <a:r>
                        <a:rPr lang="en-US" sz="900" b="1" dirty="0">
                          <a:solidFill>
                            <a:schemeClr val="bg1"/>
                          </a:solidFill>
                        </a:rPr>
                        <a:t>67</a:t>
                      </a:r>
                    </a:p>
                    <a:p>
                      <a:pPr algn="ctr">
                        <a:lnSpc>
                          <a:spcPct val="90000"/>
                        </a:lnSpc>
                      </a:pPr>
                      <a:r>
                        <a:rPr lang="en-US" sz="900" b="1" dirty="0">
                          <a:solidFill>
                            <a:schemeClr val="bg1"/>
                          </a:solidFill>
                        </a:rPr>
                        <a:t>54</a:t>
                      </a:r>
                    </a:p>
                    <a:p>
                      <a:pPr algn="ctr">
                        <a:lnSpc>
                          <a:spcPct val="90000"/>
                        </a:lnSpc>
                      </a:pPr>
                      <a:r>
                        <a:rPr lang="en-US" sz="900" b="1" dirty="0">
                          <a:solidFill>
                            <a:schemeClr val="bg1"/>
                          </a:solidFill>
                        </a:rPr>
                        <a:t>50</a:t>
                      </a:r>
                    </a:p>
                    <a:p>
                      <a:pPr algn="ctr">
                        <a:lnSpc>
                          <a:spcPct val="90000"/>
                        </a:lnSpc>
                      </a:pPr>
                      <a:r>
                        <a:rPr lang="en-US" sz="900" b="1" dirty="0">
                          <a:solidFill>
                            <a:schemeClr val="bg1"/>
                          </a:solidFill>
                        </a:rPr>
                        <a:t>95</a:t>
                      </a:r>
                    </a:p>
                    <a:p>
                      <a:pPr algn="ctr">
                        <a:lnSpc>
                          <a:spcPct val="90000"/>
                        </a:lnSpc>
                      </a:pPr>
                      <a:r>
                        <a:rPr lang="en-US" sz="900" b="1" dirty="0">
                          <a:solidFill>
                            <a:schemeClr val="bg1"/>
                          </a:solidFill>
                        </a:rPr>
                        <a:t>96</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0</a:t>
                      </a:r>
                    </a:p>
                    <a:p>
                      <a:pPr algn="ctr">
                        <a:lnSpc>
                          <a:spcPct val="90000"/>
                        </a:lnSpc>
                      </a:pPr>
                      <a:r>
                        <a:rPr lang="en-US" sz="900" b="1" dirty="0">
                          <a:solidFill>
                            <a:schemeClr val="bg1"/>
                          </a:solidFill>
                        </a:rPr>
                        <a:t>28</a:t>
                      </a:r>
                    </a:p>
                    <a:p>
                      <a:pPr algn="ctr">
                        <a:lnSpc>
                          <a:spcPct val="90000"/>
                        </a:lnSpc>
                      </a:pPr>
                      <a:r>
                        <a:rPr lang="en-US" sz="900" b="1" dirty="0">
                          <a:solidFill>
                            <a:schemeClr val="bg1"/>
                          </a:solidFill>
                        </a:rPr>
                        <a:t>50</a:t>
                      </a:r>
                    </a:p>
                    <a:p>
                      <a:pPr algn="ctr">
                        <a:lnSpc>
                          <a:spcPct val="90000"/>
                        </a:lnSpc>
                      </a:pPr>
                      <a:r>
                        <a:rPr lang="en-US" sz="900" b="1" dirty="0">
                          <a:solidFill>
                            <a:schemeClr val="bg1"/>
                          </a:solidFill>
                        </a:rPr>
                        <a:t>3</a:t>
                      </a:r>
                    </a:p>
                    <a:p>
                      <a:pPr algn="ctr">
                        <a:lnSpc>
                          <a:spcPct val="90000"/>
                        </a:lnSpc>
                      </a:pPr>
                      <a:r>
                        <a:rPr lang="en-US" sz="900" b="1" dirty="0">
                          <a:solidFill>
                            <a:schemeClr val="bg1"/>
                          </a:solidFill>
                        </a:rPr>
                        <a:t>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33</a:t>
                      </a:r>
                    </a:p>
                    <a:p>
                      <a:pPr algn="ctr">
                        <a:lnSpc>
                          <a:spcPct val="90000"/>
                        </a:lnSpc>
                      </a:pPr>
                      <a:r>
                        <a:rPr lang="en-US" sz="900" b="1" dirty="0">
                          <a:solidFill>
                            <a:schemeClr val="bg1"/>
                          </a:solidFill>
                        </a:rPr>
                        <a:t>15</a:t>
                      </a:r>
                    </a:p>
                    <a:p>
                      <a:pPr algn="ctr">
                        <a:lnSpc>
                          <a:spcPct val="90000"/>
                        </a:lnSpc>
                      </a:pPr>
                      <a:r>
                        <a:rPr lang="en-US" sz="900" b="1" dirty="0">
                          <a:solidFill>
                            <a:schemeClr val="bg1"/>
                          </a:solidFill>
                        </a:rPr>
                        <a:t>0</a:t>
                      </a:r>
                    </a:p>
                    <a:p>
                      <a:pPr algn="ctr">
                        <a:lnSpc>
                          <a:spcPct val="90000"/>
                        </a:lnSpc>
                      </a:pPr>
                      <a:r>
                        <a:rPr lang="en-US" sz="900" b="1" dirty="0">
                          <a:solidFill>
                            <a:schemeClr val="bg1"/>
                          </a:solidFill>
                        </a:rPr>
                        <a:t>3</a:t>
                      </a:r>
                    </a:p>
                    <a:p>
                      <a:pPr algn="ctr">
                        <a:lnSpc>
                          <a:spcPct val="90000"/>
                        </a:lnSpc>
                      </a:pPr>
                      <a:r>
                        <a:rPr lang="en-US" sz="900" b="1" dirty="0">
                          <a:solidFill>
                            <a:schemeClr val="bg1"/>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0</a:t>
                      </a:r>
                    </a:p>
                    <a:p>
                      <a:pPr algn="ctr">
                        <a:lnSpc>
                          <a:spcPct val="90000"/>
                        </a:lnSpc>
                      </a:pPr>
                      <a:r>
                        <a:rPr lang="en-US" sz="900" b="1" dirty="0">
                          <a:solidFill>
                            <a:schemeClr val="bg1"/>
                          </a:solidFill>
                        </a:rPr>
                        <a:t>4</a:t>
                      </a:r>
                    </a:p>
                    <a:p>
                      <a:pPr algn="ctr">
                        <a:lnSpc>
                          <a:spcPct val="90000"/>
                        </a:lnSpc>
                      </a:pPr>
                      <a:r>
                        <a:rPr lang="en-US" sz="900" b="1" dirty="0">
                          <a:solidFill>
                            <a:schemeClr val="bg1"/>
                          </a:solidFill>
                        </a:rPr>
                        <a:t>0</a:t>
                      </a:r>
                    </a:p>
                    <a:p>
                      <a:pPr algn="ctr">
                        <a:lnSpc>
                          <a:spcPct val="90000"/>
                        </a:lnSpc>
                      </a:pPr>
                      <a:r>
                        <a:rPr lang="en-US" sz="900" b="1" dirty="0">
                          <a:solidFill>
                            <a:schemeClr val="bg1"/>
                          </a:solidFill>
                        </a:rPr>
                        <a:t>0</a:t>
                      </a:r>
                    </a:p>
                    <a:p>
                      <a:pPr algn="ctr">
                        <a:lnSpc>
                          <a:spcPct val="90000"/>
                        </a:lnSpc>
                      </a:pPr>
                      <a:r>
                        <a:rPr lang="en-US" sz="900" b="1" dirty="0">
                          <a:solidFill>
                            <a:schemeClr val="bg1"/>
                          </a:solidFill>
                        </a:rPr>
                        <a:t>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ctr">
                        <a:lnSpc>
                          <a:spcPct val="90000"/>
                        </a:lnSpc>
                      </a:pPr>
                      <a:r>
                        <a:rPr lang="en-US" sz="900" b="1" dirty="0">
                          <a:solidFill>
                            <a:schemeClr val="bg1"/>
                          </a:solidFill>
                        </a:rPr>
                        <a:t>3</a:t>
                      </a:r>
                    </a:p>
                    <a:p>
                      <a:pPr algn="ctr">
                        <a:lnSpc>
                          <a:spcPct val="90000"/>
                        </a:lnSpc>
                      </a:pPr>
                      <a:r>
                        <a:rPr lang="en-US" sz="900" b="1" dirty="0">
                          <a:solidFill>
                            <a:schemeClr val="bg1"/>
                          </a:solidFill>
                        </a:rPr>
                        <a:t>54</a:t>
                      </a:r>
                    </a:p>
                    <a:p>
                      <a:pPr algn="ctr">
                        <a:lnSpc>
                          <a:spcPct val="90000"/>
                        </a:lnSpc>
                      </a:pPr>
                      <a:r>
                        <a:rPr lang="en-US" sz="900" b="1" dirty="0">
                          <a:solidFill>
                            <a:schemeClr val="bg1"/>
                          </a:solidFill>
                        </a:rPr>
                        <a:t>2</a:t>
                      </a:r>
                    </a:p>
                    <a:p>
                      <a:pPr algn="ctr">
                        <a:lnSpc>
                          <a:spcPct val="90000"/>
                        </a:lnSpc>
                      </a:pPr>
                      <a:r>
                        <a:rPr lang="en-US" sz="900" b="1" dirty="0">
                          <a:solidFill>
                            <a:schemeClr val="bg1"/>
                          </a:solidFill>
                        </a:rPr>
                        <a:t>37</a:t>
                      </a:r>
                    </a:p>
                    <a:p>
                      <a:pPr algn="ctr">
                        <a:lnSpc>
                          <a:spcPct val="90000"/>
                        </a:lnSpc>
                      </a:pPr>
                      <a:r>
                        <a:rPr lang="en-US" sz="900" b="1" dirty="0">
                          <a:solidFill>
                            <a:schemeClr val="bg1"/>
                          </a:solidFill>
                        </a:rPr>
                        <a:t>56</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2">
                        <a:lumMod val="50000"/>
                      </a:schemeClr>
                    </a:solidFill>
                  </a:tcPr>
                </a:tc>
                <a:extLst>
                  <a:ext uri="{0D108BD9-81ED-4DB2-BD59-A6C34878D82A}">
                    <a16:rowId xmlns:a16="http://schemas.microsoft.com/office/drawing/2014/main" val="10012"/>
                  </a:ext>
                </a:extLst>
              </a:tr>
              <a:tr h="152400">
                <a:tc gridSpan="2">
                  <a:txBody>
                    <a:bodyPr/>
                    <a:lstStyle/>
                    <a:p>
                      <a:pPr marL="0" indent="0">
                        <a:lnSpc>
                          <a:spcPct val="90000"/>
                        </a:lnSpc>
                      </a:pPr>
                      <a:r>
                        <a:rPr lang="en-US" sz="900" b="1" dirty="0">
                          <a:solidFill>
                            <a:schemeClr val="bg2">
                              <a:lumMod val="10000"/>
                            </a:schemeClr>
                          </a:solidFill>
                        </a:rPr>
                        <a:t>Total</a:t>
                      </a:r>
                    </a:p>
                  </a:txBody>
                  <a:tcPr marL="18288" marR="18288" marT="12192" marB="12192"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hMerge="1">
                  <a:txBody>
                    <a:bodyPr/>
                    <a:lstStyle/>
                    <a:p>
                      <a:endParaRPr lang="en-US"/>
                    </a:p>
                  </a:txBody>
                  <a:tcPr/>
                </a:tc>
                <a:tc>
                  <a:txBody>
                    <a:bodyPr/>
                    <a:lstStyle/>
                    <a:p>
                      <a:pPr algn="ctr">
                        <a:lnSpc>
                          <a:spcPct val="90000"/>
                        </a:lnSpc>
                      </a:pPr>
                      <a:r>
                        <a:rPr lang="en-US" sz="900" b="1" dirty="0">
                          <a:solidFill>
                            <a:schemeClr val="bg1"/>
                          </a:solidFill>
                        </a:rPr>
                        <a:t>2361 (50)</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chemeClr val="bg1"/>
                          </a:solidFill>
                        </a:rPr>
                        <a:t>1137 (24)</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chemeClr val="bg1"/>
                          </a:solidFill>
                        </a:rPr>
                        <a:t>796 (17)</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chemeClr val="bg1"/>
                          </a:solidFill>
                        </a:rPr>
                        <a:t>407 (9)</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tc>
                  <a:txBody>
                    <a:bodyPr/>
                    <a:lstStyle/>
                    <a:p>
                      <a:pPr algn="ctr">
                        <a:lnSpc>
                          <a:spcPct val="90000"/>
                        </a:lnSpc>
                      </a:pPr>
                      <a:r>
                        <a:rPr lang="en-US" sz="900" b="1" dirty="0">
                          <a:solidFill>
                            <a:schemeClr val="bg1"/>
                          </a:solidFill>
                        </a:rPr>
                        <a:t>4701</a:t>
                      </a:r>
                    </a:p>
                  </a:txBody>
                  <a:tcPr marL="18288" marR="18288" marT="12192" marB="12192">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13"/>
                  </a:ext>
                </a:extLst>
              </a:tr>
            </a:tbl>
          </a:graphicData>
        </a:graphic>
      </p:graphicFrame>
      <p:grpSp>
        <p:nvGrpSpPr>
          <p:cNvPr id="5232" name="Group 5231"/>
          <p:cNvGrpSpPr/>
          <p:nvPr/>
        </p:nvGrpSpPr>
        <p:grpSpPr>
          <a:xfrm>
            <a:off x="260408" y="1485901"/>
            <a:ext cx="6002584" cy="4111862"/>
            <a:chOff x="390612" y="2228851"/>
            <a:chExt cx="9003876" cy="6167793"/>
          </a:xfrm>
        </p:grpSpPr>
        <p:sp>
          <p:nvSpPr>
            <p:cNvPr id="11" name="Rectangle 10"/>
            <p:cNvSpPr/>
            <p:nvPr/>
          </p:nvSpPr>
          <p:spPr>
            <a:xfrm rot="16200000">
              <a:off x="4329980" y="3332136"/>
              <a:ext cx="1865216" cy="8263800"/>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Urothelial</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HN-salivary gland</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Endometrial</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Breast</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Gallbladder</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Lung</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Gastric/GEJ</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CUP</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HN-Other</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CCA</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HCC</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Ovarian/FT</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Cervical</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Pancreas</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Colorectal</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HNSCC</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Peritoneal</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Appendicular</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Small bowel</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Prostate</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HN-ACC</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Sarcoma</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Renal cell</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Thyroid</a:t>
              </a:r>
            </a:p>
            <a:p>
              <a:pPr marL="0" marR="0" lvl="0" indent="0" algn="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rgbClr val="002060"/>
                  </a:solidFill>
                  <a:effectLst/>
                  <a:uLnTx/>
                  <a:uFillTx/>
                  <a:latin typeface="Aptos" panose="02110004020202020204"/>
                  <a:ea typeface="+mn-ea"/>
                  <a:cs typeface="+mn-cs"/>
                </a:rPr>
                <a:t>Melanoma</a:t>
              </a:r>
            </a:p>
          </p:txBody>
        </p:sp>
        <p:sp>
          <p:nvSpPr>
            <p:cNvPr id="12" name="TextBox 11"/>
            <p:cNvSpPr txBox="1"/>
            <p:nvPr/>
          </p:nvSpPr>
          <p:spPr>
            <a:xfrm rot="16200000">
              <a:off x="-252690" y="4642125"/>
              <a:ext cx="1794435" cy="5078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Aptos" panose="02110004020202020204"/>
                  <a:ea typeface="+mn-ea"/>
                  <a:cs typeface="+mn-cs"/>
                </a:rPr>
                <a:t>Patients (%)</a:t>
              </a:r>
            </a:p>
          </p:txBody>
        </p:sp>
        <p:grpSp>
          <p:nvGrpSpPr>
            <p:cNvPr id="18" name="Group 5"/>
            <p:cNvGrpSpPr>
              <a:grpSpLocks noChangeAspect="1"/>
            </p:cNvGrpSpPr>
            <p:nvPr/>
          </p:nvGrpSpPr>
          <p:grpSpPr bwMode="auto">
            <a:xfrm>
              <a:off x="669925" y="2228851"/>
              <a:ext cx="8550275" cy="4445000"/>
              <a:chOff x="422" y="1404"/>
              <a:chExt cx="5386" cy="2800"/>
            </a:xfrm>
          </p:grpSpPr>
          <p:sp>
            <p:nvSpPr>
              <p:cNvPr id="20" name="Rectangle 6"/>
              <p:cNvSpPr>
                <a:spLocks noChangeArrowheads="1"/>
              </p:cNvSpPr>
              <p:nvPr/>
            </p:nvSpPr>
            <p:spPr bwMode="auto">
              <a:xfrm>
                <a:off x="874"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 name="Rectangle 7"/>
              <p:cNvSpPr>
                <a:spLocks noChangeArrowheads="1"/>
              </p:cNvSpPr>
              <p:nvPr/>
            </p:nvSpPr>
            <p:spPr bwMode="auto">
              <a:xfrm>
                <a:off x="1070"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 name="Rectangle 8"/>
              <p:cNvSpPr>
                <a:spLocks noChangeArrowheads="1"/>
              </p:cNvSpPr>
              <p:nvPr/>
            </p:nvSpPr>
            <p:spPr bwMode="auto">
              <a:xfrm>
                <a:off x="1268"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 name="Rectangle 9"/>
              <p:cNvSpPr>
                <a:spLocks noChangeArrowheads="1"/>
              </p:cNvSpPr>
              <p:nvPr/>
            </p:nvSpPr>
            <p:spPr bwMode="auto">
              <a:xfrm>
                <a:off x="1464"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 name="Rectangle 10"/>
              <p:cNvSpPr>
                <a:spLocks noChangeArrowheads="1"/>
              </p:cNvSpPr>
              <p:nvPr/>
            </p:nvSpPr>
            <p:spPr bwMode="auto">
              <a:xfrm>
                <a:off x="1662"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 name="Rectangle 11"/>
              <p:cNvSpPr>
                <a:spLocks noChangeArrowheads="1"/>
              </p:cNvSpPr>
              <p:nvPr/>
            </p:nvSpPr>
            <p:spPr bwMode="auto">
              <a:xfrm>
                <a:off x="1858"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 name="Rectangle 12"/>
              <p:cNvSpPr>
                <a:spLocks noChangeArrowheads="1"/>
              </p:cNvSpPr>
              <p:nvPr/>
            </p:nvSpPr>
            <p:spPr bwMode="auto">
              <a:xfrm>
                <a:off x="2056"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 name="Rectangle 13"/>
              <p:cNvSpPr>
                <a:spLocks noChangeArrowheads="1"/>
              </p:cNvSpPr>
              <p:nvPr/>
            </p:nvSpPr>
            <p:spPr bwMode="auto">
              <a:xfrm>
                <a:off x="2254"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 name="Rectangle 14"/>
              <p:cNvSpPr>
                <a:spLocks noChangeArrowheads="1"/>
              </p:cNvSpPr>
              <p:nvPr/>
            </p:nvSpPr>
            <p:spPr bwMode="auto">
              <a:xfrm>
                <a:off x="2450"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 name="Rectangle 15"/>
              <p:cNvSpPr>
                <a:spLocks noChangeArrowheads="1"/>
              </p:cNvSpPr>
              <p:nvPr/>
            </p:nvSpPr>
            <p:spPr bwMode="auto">
              <a:xfrm>
                <a:off x="2648"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Rectangle 16"/>
              <p:cNvSpPr>
                <a:spLocks noChangeArrowheads="1"/>
              </p:cNvSpPr>
              <p:nvPr/>
            </p:nvSpPr>
            <p:spPr bwMode="auto">
              <a:xfrm>
                <a:off x="2844"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Rectangle 17"/>
              <p:cNvSpPr>
                <a:spLocks noChangeArrowheads="1"/>
              </p:cNvSpPr>
              <p:nvPr/>
            </p:nvSpPr>
            <p:spPr bwMode="auto">
              <a:xfrm>
                <a:off x="3042"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20" name="Rectangle 18"/>
              <p:cNvSpPr>
                <a:spLocks noChangeArrowheads="1"/>
              </p:cNvSpPr>
              <p:nvPr/>
            </p:nvSpPr>
            <p:spPr bwMode="auto">
              <a:xfrm>
                <a:off x="3238"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21" name="Rectangle 19"/>
              <p:cNvSpPr>
                <a:spLocks noChangeArrowheads="1"/>
              </p:cNvSpPr>
              <p:nvPr/>
            </p:nvSpPr>
            <p:spPr bwMode="auto">
              <a:xfrm>
                <a:off x="3436"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23" name="Rectangle 20"/>
              <p:cNvSpPr>
                <a:spLocks noChangeArrowheads="1"/>
              </p:cNvSpPr>
              <p:nvPr/>
            </p:nvSpPr>
            <p:spPr bwMode="auto">
              <a:xfrm>
                <a:off x="3634"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24" name="Rectangle 21"/>
              <p:cNvSpPr>
                <a:spLocks noChangeArrowheads="1"/>
              </p:cNvSpPr>
              <p:nvPr/>
            </p:nvSpPr>
            <p:spPr bwMode="auto">
              <a:xfrm>
                <a:off x="3830"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25" name="Rectangle 22"/>
              <p:cNvSpPr>
                <a:spLocks noChangeArrowheads="1"/>
              </p:cNvSpPr>
              <p:nvPr/>
            </p:nvSpPr>
            <p:spPr bwMode="auto">
              <a:xfrm>
                <a:off x="4028"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26" name="Rectangle 23"/>
              <p:cNvSpPr>
                <a:spLocks noChangeArrowheads="1"/>
              </p:cNvSpPr>
              <p:nvPr/>
            </p:nvSpPr>
            <p:spPr bwMode="auto">
              <a:xfrm>
                <a:off x="4224"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27" name="Rectangle 24"/>
              <p:cNvSpPr>
                <a:spLocks noChangeArrowheads="1"/>
              </p:cNvSpPr>
              <p:nvPr/>
            </p:nvSpPr>
            <p:spPr bwMode="auto">
              <a:xfrm>
                <a:off x="4422"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28" name="Rectangle 25"/>
              <p:cNvSpPr>
                <a:spLocks noChangeArrowheads="1"/>
              </p:cNvSpPr>
              <p:nvPr/>
            </p:nvSpPr>
            <p:spPr bwMode="auto">
              <a:xfrm>
                <a:off x="4618"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29" name="Rectangle 26"/>
              <p:cNvSpPr>
                <a:spLocks noChangeArrowheads="1"/>
              </p:cNvSpPr>
              <p:nvPr/>
            </p:nvSpPr>
            <p:spPr bwMode="auto">
              <a:xfrm>
                <a:off x="4816"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0" name="Rectangle 27"/>
              <p:cNvSpPr>
                <a:spLocks noChangeArrowheads="1"/>
              </p:cNvSpPr>
              <p:nvPr/>
            </p:nvSpPr>
            <p:spPr bwMode="auto">
              <a:xfrm>
                <a:off x="5012" y="1737"/>
                <a:ext cx="136"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1" name="Rectangle 28"/>
              <p:cNvSpPr>
                <a:spLocks noChangeArrowheads="1"/>
              </p:cNvSpPr>
              <p:nvPr/>
            </p:nvSpPr>
            <p:spPr bwMode="auto">
              <a:xfrm>
                <a:off x="5210"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32" name="Rectangle 29"/>
              <p:cNvSpPr>
                <a:spLocks noChangeArrowheads="1"/>
              </p:cNvSpPr>
              <p:nvPr/>
            </p:nvSpPr>
            <p:spPr bwMode="auto">
              <a:xfrm>
                <a:off x="5408"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3" name="Rectangle 30"/>
              <p:cNvSpPr>
                <a:spLocks noChangeArrowheads="1"/>
              </p:cNvSpPr>
              <p:nvPr/>
            </p:nvSpPr>
            <p:spPr bwMode="auto">
              <a:xfrm>
                <a:off x="5604" y="1737"/>
                <a:ext cx="134" cy="232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4" name="Rectangle 31"/>
              <p:cNvSpPr>
                <a:spLocks noChangeArrowheads="1"/>
              </p:cNvSpPr>
              <p:nvPr/>
            </p:nvSpPr>
            <p:spPr bwMode="auto">
              <a:xfrm>
                <a:off x="874" y="2491"/>
                <a:ext cx="134" cy="935"/>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5" name="Rectangle 32"/>
              <p:cNvSpPr>
                <a:spLocks noChangeArrowheads="1"/>
              </p:cNvSpPr>
              <p:nvPr/>
            </p:nvSpPr>
            <p:spPr bwMode="auto">
              <a:xfrm>
                <a:off x="1070" y="2608"/>
                <a:ext cx="134" cy="799"/>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6" name="Rectangle 33"/>
              <p:cNvSpPr>
                <a:spLocks noChangeArrowheads="1"/>
              </p:cNvSpPr>
              <p:nvPr/>
            </p:nvSpPr>
            <p:spPr bwMode="auto">
              <a:xfrm>
                <a:off x="1268" y="2687"/>
                <a:ext cx="134" cy="967"/>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7" name="Rectangle 34"/>
              <p:cNvSpPr>
                <a:spLocks noChangeArrowheads="1"/>
              </p:cNvSpPr>
              <p:nvPr/>
            </p:nvSpPr>
            <p:spPr bwMode="auto">
              <a:xfrm>
                <a:off x="1464" y="2729"/>
                <a:ext cx="134" cy="659"/>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8" name="Rectangle 35"/>
              <p:cNvSpPr>
                <a:spLocks noChangeArrowheads="1"/>
              </p:cNvSpPr>
              <p:nvPr/>
            </p:nvSpPr>
            <p:spPr bwMode="auto">
              <a:xfrm>
                <a:off x="1662" y="2797"/>
                <a:ext cx="134" cy="602"/>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9" name="Rectangle 36"/>
              <p:cNvSpPr>
                <a:spLocks noChangeArrowheads="1"/>
              </p:cNvSpPr>
              <p:nvPr/>
            </p:nvSpPr>
            <p:spPr bwMode="auto">
              <a:xfrm>
                <a:off x="1858" y="2906"/>
                <a:ext cx="134" cy="822"/>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0" name="Rectangle 37"/>
              <p:cNvSpPr>
                <a:spLocks noChangeArrowheads="1"/>
              </p:cNvSpPr>
              <p:nvPr/>
            </p:nvSpPr>
            <p:spPr bwMode="auto">
              <a:xfrm>
                <a:off x="2056" y="2931"/>
                <a:ext cx="134" cy="602"/>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1" name="Rectangle 38"/>
              <p:cNvSpPr>
                <a:spLocks noChangeArrowheads="1"/>
              </p:cNvSpPr>
              <p:nvPr/>
            </p:nvSpPr>
            <p:spPr bwMode="auto">
              <a:xfrm>
                <a:off x="2254" y="2982"/>
                <a:ext cx="134" cy="697"/>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2" name="Rectangle 39"/>
              <p:cNvSpPr>
                <a:spLocks noChangeArrowheads="1"/>
              </p:cNvSpPr>
              <p:nvPr/>
            </p:nvSpPr>
            <p:spPr bwMode="auto">
              <a:xfrm>
                <a:off x="2450" y="2986"/>
                <a:ext cx="134" cy="596"/>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3" name="Rectangle 40"/>
              <p:cNvSpPr>
                <a:spLocks noChangeArrowheads="1"/>
              </p:cNvSpPr>
              <p:nvPr/>
            </p:nvSpPr>
            <p:spPr bwMode="auto">
              <a:xfrm>
                <a:off x="2648" y="3014"/>
                <a:ext cx="134" cy="725"/>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4" name="Rectangle 41"/>
              <p:cNvSpPr>
                <a:spLocks noChangeArrowheads="1"/>
              </p:cNvSpPr>
              <p:nvPr/>
            </p:nvSpPr>
            <p:spPr bwMode="auto">
              <a:xfrm>
                <a:off x="2844" y="3042"/>
                <a:ext cx="134" cy="542"/>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5" name="Rectangle 42"/>
              <p:cNvSpPr>
                <a:spLocks noChangeArrowheads="1"/>
              </p:cNvSpPr>
              <p:nvPr/>
            </p:nvSpPr>
            <p:spPr bwMode="auto">
              <a:xfrm>
                <a:off x="3042" y="3188"/>
                <a:ext cx="134" cy="528"/>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6" name="Rectangle 43"/>
              <p:cNvSpPr>
                <a:spLocks noChangeArrowheads="1"/>
              </p:cNvSpPr>
              <p:nvPr/>
            </p:nvSpPr>
            <p:spPr bwMode="auto">
              <a:xfrm>
                <a:off x="3238" y="3231"/>
                <a:ext cx="134" cy="621"/>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7" name="Rectangle 44"/>
              <p:cNvSpPr>
                <a:spLocks noChangeArrowheads="1"/>
              </p:cNvSpPr>
              <p:nvPr/>
            </p:nvSpPr>
            <p:spPr bwMode="auto">
              <a:xfrm>
                <a:off x="874" y="2914"/>
                <a:ext cx="134" cy="935"/>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8" name="Rectangle 45"/>
              <p:cNvSpPr>
                <a:spLocks noChangeArrowheads="1"/>
              </p:cNvSpPr>
              <p:nvPr/>
            </p:nvSpPr>
            <p:spPr bwMode="auto">
              <a:xfrm>
                <a:off x="1070" y="3288"/>
                <a:ext cx="134" cy="536"/>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9" name="Rectangle 46"/>
              <p:cNvSpPr>
                <a:spLocks noChangeArrowheads="1"/>
              </p:cNvSpPr>
              <p:nvPr/>
            </p:nvSpPr>
            <p:spPr bwMode="auto">
              <a:xfrm>
                <a:off x="1268" y="2870"/>
                <a:ext cx="134" cy="965"/>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0" name="Rectangle 47"/>
              <p:cNvSpPr>
                <a:spLocks noChangeArrowheads="1"/>
              </p:cNvSpPr>
              <p:nvPr/>
            </p:nvSpPr>
            <p:spPr bwMode="auto">
              <a:xfrm>
                <a:off x="1464" y="3375"/>
                <a:ext cx="134" cy="449"/>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1" name="Rectangle 48"/>
              <p:cNvSpPr>
                <a:spLocks noChangeArrowheads="1"/>
              </p:cNvSpPr>
              <p:nvPr/>
            </p:nvSpPr>
            <p:spPr bwMode="auto">
              <a:xfrm>
                <a:off x="1662" y="3293"/>
                <a:ext cx="134" cy="601"/>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2" name="Rectangle 49"/>
              <p:cNvSpPr>
                <a:spLocks noChangeArrowheads="1"/>
              </p:cNvSpPr>
              <p:nvPr/>
            </p:nvSpPr>
            <p:spPr bwMode="auto">
              <a:xfrm>
                <a:off x="1858" y="3658"/>
                <a:ext cx="134" cy="361"/>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3" name="Rectangle 50"/>
              <p:cNvSpPr>
                <a:spLocks noChangeArrowheads="1"/>
              </p:cNvSpPr>
              <p:nvPr/>
            </p:nvSpPr>
            <p:spPr bwMode="auto">
              <a:xfrm>
                <a:off x="2056" y="3418"/>
                <a:ext cx="134" cy="601"/>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4" name="Rectangle 51"/>
              <p:cNvSpPr>
                <a:spLocks noChangeArrowheads="1"/>
              </p:cNvSpPr>
              <p:nvPr/>
            </p:nvSpPr>
            <p:spPr bwMode="auto">
              <a:xfrm>
                <a:off x="2254" y="3635"/>
                <a:ext cx="134" cy="384"/>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5" name="Rectangle 52"/>
              <p:cNvSpPr>
                <a:spLocks noChangeArrowheads="1"/>
              </p:cNvSpPr>
              <p:nvPr/>
            </p:nvSpPr>
            <p:spPr bwMode="auto">
              <a:xfrm>
                <a:off x="2450" y="3528"/>
                <a:ext cx="134" cy="491"/>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6" name="Rectangle 53"/>
              <p:cNvSpPr>
                <a:spLocks noChangeArrowheads="1"/>
              </p:cNvSpPr>
              <p:nvPr/>
            </p:nvSpPr>
            <p:spPr bwMode="auto">
              <a:xfrm>
                <a:off x="2648" y="3679"/>
                <a:ext cx="134" cy="340"/>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7" name="Rectangle 54"/>
              <p:cNvSpPr>
                <a:spLocks noChangeArrowheads="1"/>
              </p:cNvSpPr>
              <p:nvPr/>
            </p:nvSpPr>
            <p:spPr bwMode="auto">
              <a:xfrm>
                <a:off x="2844" y="3477"/>
                <a:ext cx="134" cy="542"/>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8" name="Rectangle 55"/>
              <p:cNvSpPr>
                <a:spLocks noChangeArrowheads="1"/>
              </p:cNvSpPr>
              <p:nvPr/>
            </p:nvSpPr>
            <p:spPr bwMode="auto">
              <a:xfrm>
                <a:off x="3042" y="3492"/>
                <a:ext cx="134" cy="527"/>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9" name="Rectangle 56"/>
              <p:cNvSpPr>
                <a:spLocks noChangeArrowheads="1"/>
              </p:cNvSpPr>
              <p:nvPr/>
            </p:nvSpPr>
            <p:spPr bwMode="auto">
              <a:xfrm>
                <a:off x="3238" y="3399"/>
                <a:ext cx="134" cy="620"/>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0" name="Rectangle 57"/>
              <p:cNvSpPr>
                <a:spLocks noChangeArrowheads="1"/>
              </p:cNvSpPr>
              <p:nvPr/>
            </p:nvSpPr>
            <p:spPr bwMode="auto">
              <a:xfrm>
                <a:off x="3436" y="3299"/>
                <a:ext cx="134" cy="597"/>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1" name="Rectangle 58"/>
              <p:cNvSpPr>
                <a:spLocks noChangeArrowheads="1"/>
              </p:cNvSpPr>
              <p:nvPr/>
            </p:nvSpPr>
            <p:spPr bwMode="auto">
              <a:xfrm>
                <a:off x="3634" y="3320"/>
                <a:ext cx="134" cy="489"/>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2" name="Rectangle 59"/>
              <p:cNvSpPr>
                <a:spLocks noChangeArrowheads="1"/>
              </p:cNvSpPr>
              <p:nvPr/>
            </p:nvSpPr>
            <p:spPr bwMode="auto">
              <a:xfrm>
                <a:off x="3830" y="3354"/>
                <a:ext cx="134" cy="436"/>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3" name="Rectangle 60"/>
              <p:cNvSpPr>
                <a:spLocks noChangeArrowheads="1"/>
              </p:cNvSpPr>
              <p:nvPr/>
            </p:nvSpPr>
            <p:spPr bwMode="auto">
              <a:xfrm>
                <a:off x="3436" y="3854"/>
                <a:ext cx="134" cy="189"/>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4" name="Rectangle 61"/>
              <p:cNvSpPr>
                <a:spLocks noChangeArrowheads="1"/>
              </p:cNvSpPr>
              <p:nvPr/>
            </p:nvSpPr>
            <p:spPr bwMode="auto">
              <a:xfrm>
                <a:off x="3634" y="3803"/>
                <a:ext cx="134" cy="202"/>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5" name="Rectangle 62"/>
              <p:cNvSpPr>
                <a:spLocks noChangeArrowheads="1"/>
              </p:cNvSpPr>
              <p:nvPr/>
            </p:nvSpPr>
            <p:spPr bwMode="auto">
              <a:xfrm>
                <a:off x="3830" y="3760"/>
                <a:ext cx="134" cy="200"/>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6" name="Rectangle 63"/>
              <p:cNvSpPr>
                <a:spLocks noChangeArrowheads="1"/>
              </p:cNvSpPr>
              <p:nvPr/>
            </p:nvSpPr>
            <p:spPr bwMode="auto">
              <a:xfrm>
                <a:off x="4422" y="3554"/>
                <a:ext cx="134" cy="244"/>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7" name="Rectangle 64"/>
              <p:cNvSpPr>
                <a:spLocks noChangeArrowheads="1"/>
              </p:cNvSpPr>
              <p:nvPr/>
            </p:nvSpPr>
            <p:spPr bwMode="auto">
              <a:xfrm>
                <a:off x="4224" y="3554"/>
                <a:ext cx="134" cy="402"/>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8" name="Rectangle 65"/>
              <p:cNvSpPr>
                <a:spLocks noChangeArrowheads="1"/>
              </p:cNvSpPr>
              <p:nvPr/>
            </p:nvSpPr>
            <p:spPr bwMode="auto">
              <a:xfrm>
                <a:off x="4422" y="3658"/>
                <a:ext cx="134" cy="245"/>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9" name="Rectangle 66"/>
              <p:cNvSpPr>
                <a:spLocks noChangeArrowheads="1"/>
              </p:cNvSpPr>
              <p:nvPr/>
            </p:nvSpPr>
            <p:spPr bwMode="auto">
              <a:xfrm>
                <a:off x="5012" y="3937"/>
                <a:ext cx="136" cy="87"/>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70" name="Rectangle 67"/>
              <p:cNvSpPr>
                <a:spLocks noChangeArrowheads="1"/>
              </p:cNvSpPr>
              <p:nvPr/>
            </p:nvSpPr>
            <p:spPr bwMode="auto">
              <a:xfrm>
                <a:off x="4028" y="3403"/>
                <a:ext cx="134" cy="663"/>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71" name="Freeform 68"/>
              <p:cNvSpPr>
                <a:spLocks/>
              </p:cNvSpPr>
              <p:nvPr/>
            </p:nvSpPr>
            <p:spPr bwMode="auto">
              <a:xfrm>
                <a:off x="810" y="1671"/>
                <a:ext cx="4998" cy="2399"/>
              </a:xfrm>
              <a:custGeom>
                <a:avLst/>
                <a:gdLst>
                  <a:gd name="T0" fmla="*/ 0 w 4998"/>
                  <a:gd name="T1" fmla="*/ 0 h 2399"/>
                  <a:gd name="T2" fmla="*/ 0 w 4998"/>
                  <a:gd name="T3" fmla="*/ 2399 h 2399"/>
                  <a:gd name="T4" fmla="*/ 4998 w 4998"/>
                  <a:gd name="T5" fmla="*/ 2399 h 2399"/>
                </a:gdLst>
                <a:ahLst/>
                <a:cxnLst>
                  <a:cxn ang="0">
                    <a:pos x="T0" y="T1"/>
                  </a:cxn>
                  <a:cxn ang="0">
                    <a:pos x="T2" y="T3"/>
                  </a:cxn>
                  <a:cxn ang="0">
                    <a:pos x="T4" y="T5"/>
                  </a:cxn>
                </a:cxnLst>
                <a:rect l="0" t="0" r="r" b="b"/>
                <a:pathLst>
                  <a:path w="4998" h="2399">
                    <a:moveTo>
                      <a:pt x="0" y="0"/>
                    </a:moveTo>
                    <a:lnTo>
                      <a:pt x="0" y="2399"/>
                    </a:lnTo>
                    <a:lnTo>
                      <a:pt x="4998" y="2399"/>
                    </a:lnTo>
                  </a:path>
                </a:pathLst>
              </a:custGeom>
              <a:noFill/>
              <a:ln w="381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72" name="Rectangle 69"/>
              <p:cNvSpPr>
                <a:spLocks noChangeArrowheads="1"/>
              </p:cNvSpPr>
              <p:nvPr/>
            </p:nvSpPr>
            <p:spPr bwMode="auto">
              <a:xfrm>
                <a:off x="616" y="3952"/>
                <a:ext cx="10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1733" b="1" i="0" u="none" strike="noStrike" kern="1200" cap="none" spc="0" normalizeH="0" baseline="0" noProof="0">
                    <a:ln>
                      <a:noFill/>
                    </a:ln>
                    <a:solidFill>
                      <a:srgbClr val="FFFFFF"/>
                    </a:solidFill>
                    <a:effectLst/>
                    <a:uLnTx/>
                    <a:uFillTx/>
                    <a:latin typeface="Calibri" pitchFamily="34" charset="0"/>
                    <a:ea typeface="+mn-ea"/>
                    <a:cs typeface="Arial" pitchFamily="34" charset="0"/>
                  </a:rPr>
                  <a:t>0</a:t>
                </a:r>
                <a:endParaRPr kumimoji="0" lang="en-US" alt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5173" name="Line 70"/>
              <p:cNvSpPr>
                <a:spLocks noChangeShapeType="1"/>
              </p:cNvSpPr>
              <p:nvPr/>
            </p:nvSpPr>
            <p:spPr bwMode="auto">
              <a:xfrm flipH="1">
                <a:off x="740" y="4070"/>
                <a:ext cx="72" cy="0"/>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74" name="Rectangle 71"/>
              <p:cNvSpPr>
                <a:spLocks noChangeArrowheads="1"/>
              </p:cNvSpPr>
              <p:nvPr/>
            </p:nvSpPr>
            <p:spPr bwMode="auto">
              <a:xfrm>
                <a:off x="520" y="3484"/>
                <a:ext cx="212"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17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20</a:t>
                </a:r>
                <a:endParaRPr kumimoji="0" lang="en-US" alt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5175" name="Line 72"/>
              <p:cNvSpPr>
                <a:spLocks noChangeShapeType="1"/>
              </p:cNvSpPr>
              <p:nvPr/>
            </p:nvSpPr>
            <p:spPr bwMode="auto">
              <a:xfrm flipH="1">
                <a:off x="740" y="3607"/>
                <a:ext cx="72" cy="0"/>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76" name="Rectangle 73"/>
              <p:cNvSpPr>
                <a:spLocks noChangeArrowheads="1"/>
              </p:cNvSpPr>
              <p:nvPr/>
            </p:nvSpPr>
            <p:spPr bwMode="auto">
              <a:xfrm>
                <a:off x="520" y="3017"/>
                <a:ext cx="212"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17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40</a:t>
                </a:r>
                <a:endParaRPr kumimoji="0" lang="en-US" alt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5177" name="Line 74"/>
              <p:cNvSpPr>
                <a:spLocks noChangeShapeType="1"/>
              </p:cNvSpPr>
              <p:nvPr/>
            </p:nvSpPr>
            <p:spPr bwMode="auto">
              <a:xfrm flipH="1">
                <a:off x="740" y="3142"/>
                <a:ext cx="72" cy="0"/>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78" name="Rectangle 75"/>
              <p:cNvSpPr>
                <a:spLocks noChangeArrowheads="1"/>
              </p:cNvSpPr>
              <p:nvPr/>
            </p:nvSpPr>
            <p:spPr bwMode="auto">
              <a:xfrm>
                <a:off x="520" y="2551"/>
                <a:ext cx="212"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17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60</a:t>
                </a:r>
                <a:endParaRPr kumimoji="0" lang="en-US" alt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5179" name="Line 76"/>
              <p:cNvSpPr>
                <a:spLocks noChangeShapeType="1"/>
              </p:cNvSpPr>
              <p:nvPr/>
            </p:nvSpPr>
            <p:spPr bwMode="auto">
              <a:xfrm flipH="1">
                <a:off x="740" y="2674"/>
                <a:ext cx="72" cy="0"/>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80" name="Rectangle 77"/>
              <p:cNvSpPr>
                <a:spLocks noChangeArrowheads="1"/>
              </p:cNvSpPr>
              <p:nvPr/>
            </p:nvSpPr>
            <p:spPr bwMode="auto">
              <a:xfrm>
                <a:off x="520" y="2084"/>
                <a:ext cx="212"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1733" b="1" i="0" u="none" strike="noStrike" kern="1200" cap="none" spc="0" normalizeH="0" baseline="0" noProof="0">
                    <a:ln>
                      <a:noFill/>
                    </a:ln>
                    <a:solidFill>
                      <a:srgbClr val="FFFFFF"/>
                    </a:solidFill>
                    <a:effectLst/>
                    <a:uLnTx/>
                    <a:uFillTx/>
                    <a:latin typeface="Calibri" pitchFamily="34" charset="0"/>
                    <a:ea typeface="+mn-ea"/>
                    <a:cs typeface="Arial" pitchFamily="34" charset="0"/>
                  </a:rPr>
                  <a:t>80</a:t>
                </a:r>
                <a:endParaRPr kumimoji="0" lang="en-US" alt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5181" name="Line 78"/>
              <p:cNvSpPr>
                <a:spLocks noChangeShapeType="1"/>
              </p:cNvSpPr>
              <p:nvPr/>
            </p:nvSpPr>
            <p:spPr bwMode="auto">
              <a:xfrm flipH="1">
                <a:off x="740" y="2206"/>
                <a:ext cx="72" cy="0"/>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82" name="Rectangle 79"/>
              <p:cNvSpPr>
                <a:spLocks noChangeArrowheads="1"/>
              </p:cNvSpPr>
              <p:nvPr/>
            </p:nvSpPr>
            <p:spPr bwMode="auto">
              <a:xfrm>
                <a:off x="422" y="1616"/>
                <a:ext cx="31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17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100</a:t>
                </a:r>
                <a:endParaRPr kumimoji="0" lang="en-US" alt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5183" name="Line 80"/>
              <p:cNvSpPr>
                <a:spLocks noChangeShapeType="1"/>
              </p:cNvSpPr>
              <p:nvPr/>
            </p:nvSpPr>
            <p:spPr bwMode="auto">
              <a:xfrm flipH="1">
                <a:off x="740" y="1739"/>
                <a:ext cx="72" cy="0"/>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84" name="Line 81"/>
              <p:cNvSpPr>
                <a:spLocks noChangeShapeType="1"/>
              </p:cNvSpPr>
              <p:nvPr/>
            </p:nvSpPr>
            <p:spPr bwMode="auto">
              <a:xfrm>
                <a:off x="940"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85" name="Line 82"/>
              <p:cNvSpPr>
                <a:spLocks noChangeShapeType="1"/>
              </p:cNvSpPr>
              <p:nvPr/>
            </p:nvSpPr>
            <p:spPr bwMode="auto">
              <a:xfrm>
                <a:off x="1138"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86" name="Line 83"/>
              <p:cNvSpPr>
                <a:spLocks noChangeShapeType="1"/>
              </p:cNvSpPr>
              <p:nvPr/>
            </p:nvSpPr>
            <p:spPr bwMode="auto">
              <a:xfrm>
                <a:off x="1334"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87" name="Line 84"/>
              <p:cNvSpPr>
                <a:spLocks noChangeShapeType="1"/>
              </p:cNvSpPr>
              <p:nvPr/>
            </p:nvSpPr>
            <p:spPr bwMode="auto">
              <a:xfrm>
                <a:off x="1532"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88" name="Line 85"/>
              <p:cNvSpPr>
                <a:spLocks noChangeShapeType="1"/>
              </p:cNvSpPr>
              <p:nvPr/>
            </p:nvSpPr>
            <p:spPr bwMode="auto">
              <a:xfrm>
                <a:off x="1730"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89" name="Line 86"/>
              <p:cNvSpPr>
                <a:spLocks noChangeShapeType="1"/>
              </p:cNvSpPr>
              <p:nvPr/>
            </p:nvSpPr>
            <p:spPr bwMode="auto">
              <a:xfrm>
                <a:off x="1926"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0" name="Line 87"/>
              <p:cNvSpPr>
                <a:spLocks noChangeShapeType="1"/>
              </p:cNvSpPr>
              <p:nvPr/>
            </p:nvSpPr>
            <p:spPr bwMode="auto">
              <a:xfrm>
                <a:off x="2124"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1" name="Line 88"/>
              <p:cNvSpPr>
                <a:spLocks noChangeShapeType="1"/>
              </p:cNvSpPr>
              <p:nvPr/>
            </p:nvSpPr>
            <p:spPr bwMode="auto">
              <a:xfrm>
                <a:off x="2322"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2" name="Line 89"/>
              <p:cNvSpPr>
                <a:spLocks noChangeShapeType="1"/>
              </p:cNvSpPr>
              <p:nvPr/>
            </p:nvSpPr>
            <p:spPr bwMode="auto">
              <a:xfrm>
                <a:off x="2520"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3" name="Line 90"/>
              <p:cNvSpPr>
                <a:spLocks noChangeShapeType="1"/>
              </p:cNvSpPr>
              <p:nvPr/>
            </p:nvSpPr>
            <p:spPr bwMode="auto">
              <a:xfrm>
                <a:off x="2716"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4" name="Line 91"/>
              <p:cNvSpPr>
                <a:spLocks noChangeShapeType="1"/>
              </p:cNvSpPr>
              <p:nvPr/>
            </p:nvSpPr>
            <p:spPr bwMode="auto">
              <a:xfrm>
                <a:off x="2914"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5" name="Line 92"/>
              <p:cNvSpPr>
                <a:spLocks noChangeShapeType="1"/>
              </p:cNvSpPr>
              <p:nvPr/>
            </p:nvSpPr>
            <p:spPr bwMode="auto">
              <a:xfrm>
                <a:off x="3112"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6" name="Line 93"/>
              <p:cNvSpPr>
                <a:spLocks noChangeShapeType="1"/>
              </p:cNvSpPr>
              <p:nvPr/>
            </p:nvSpPr>
            <p:spPr bwMode="auto">
              <a:xfrm>
                <a:off x="3308"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7" name="Line 94"/>
              <p:cNvSpPr>
                <a:spLocks noChangeShapeType="1"/>
              </p:cNvSpPr>
              <p:nvPr/>
            </p:nvSpPr>
            <p:spPr bwMode="auto">
              <a:xfrm>
                <a:off x="3506"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8" name="Line 95"/>
              <p:cNvSpPr>
                <a:spLocks noChangeShapeType="1"/>
              </p:cNvSpPr>
              <p:nvPr/>
            </p:nvSpPr>
            <p:spPr bwMode="auto">
              <a:xfrm>
                <a:off x="3704"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9" name="Line 96"/>
              <p:cNvSpPr>
                <a:spLocks noChangeShapeType="1"/>
              </p:cNvSpPr>
              <p:nvPr/>
            </p:nvSpPr>
            <p:spPr bwMode="auto">
              <a:xfrm>
                <a:off x="3902"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0" name="Line 97"/>
              <p:cNvSpPr>
                <a:spLocks noChangeShapeType="1"/>
              </p:cNvSpPr>
              <p:nvPr/>
            </p:nvSpPr>
            <p:spPr bwMode="auto">
              <a:xfrm>
                <a:off x="4098"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1" name="Line 98"/>
              <p:cNvSpPr>
                <a:spLocks noChangeShapeType="1"/>
              </p:cNvSpPr>
              <p:nvPr/>
            </p:nvSpPr>
            <p:spPr bwMode="auto">
              <a:xfrm>
                <a:off x="4296"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2" name="Line 99"/>
              <p:cNvSpPr>
                <a:spLocks noChangeShapeType="1"/>
              </p:cNvSpPr>
              <p:nvPr/>
            </p:nvSpPr>
            <p:spPr bwMode="auto">
              <a:xfrm>
                <a:off x="4494"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3" name="Line 100"/>
              <p:cNvSpPr>
                <a:spLocks noChangeShapeType="1"/>
              </p:cNvSpPr>
              <p:nvPr/>
            </p:nvSpPr>
            <p:spPr bwMode="auto">
              <a:xfrm>
                <a:off x="4690"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4" name="Line 101"/>
              <p:cNvSpPr>
                <a:spLocks noChangeShapeType="1"/>
              </p:cNvSpPr>
              <p:nvPr/>
            </p:nvSpPr>
            <p:spPr bwMode="auto">
              <a:xfrm>
                <a:off x="4888"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5" name="Line 102"/>
              <p:cNvSpPr>
                <a:spLocks noChangeShapeType="1"/>
              </p:cNvSpPr>
              <p:nvPr/>
            </p:nvSpPr>
            <p:spPr bwMode="auto">
              <a:xfrm>
                <a:off x="5086"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6" name="Line 103"/>
              <p:cNvSpPr>
                <a:spLocks noChangeShapeType="1"/>
              </p:cNvSpPr>
              <p:nvPr/>
            </p:nvSpPr>
            <p:spPr bwMode="auto">
              <a:xfrm>
                <a:off x="5282"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7" name="Line 104"/>
              <p:cNvSpPr>
                <a:spLocks noChangeShapeType="1"/>
              </p:cNvSpPr>
              <p:nvPr/>
            </p:nvSpPr>
            <p:spPr bwMode="auto">
              <a:xfrm>
                <a:off x="5480"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8" name="Line 105"/>
              <p:cNvSpPr>
                <a:spLocks noChangeShapeType="1"/>
              </p:cNvSpPr>
              <p:nvPr/>
            </p:nvSpPr>
            <p:spPr bwMode="auto">
              <a:xfrm>
                <a:off x="5678" y="4077"/>
                <a:ext cx="0" cy="42"/>
              </a:xfrm>
              <a:prstGeom prst="line">
                <a:avLst/>
              </a:prstGeom>
              <a:noFill/>
              <a:ln w="381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9" name="Rectangle 106"/>
              <p:cNvSpPr>
                <a:spLocks noChangeArrowheads="1"/>
              </p:cNvSpPr>
              <p:nvPr/>
            </p:nvSpPr>
            <p:spPr bwMode="auto">
              <a:xfrm>
                <a:off x="874" y="3560"/>
                <a:ext cx="134" cy="500"/>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0" name="Rectangle 107"/>
              <p:cNvSpPr>
                <a:spLocks noChangeArrowheads="1"/>
              </p:cNvSpPr>
              <p:nvPr/>
            </p:nvSpPr>
            <p:spPr bwMode="auto">
              <a:xfrm>
                <a:off x="1070" y="3773"/>
                <a:ext cx="134" cy="287"/>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1" name="Rectangle 108"/>
              <p:cNvSpPr>
                <a:spLocks noChangeArrowheads="1"/>
              </p:cNvSpPr>
              <p:nvPr/>
            </p:nvSpPr>
            <p:spPr bwMode="auto">
              <a:xfrm>
                <a:off x="1268" y="3769"/>
                <a:ext cx="134" cy="291"/>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2" name="Rectangle 109"/>
              <p:cNvSpPr>
                <a:spLocks noChangeArrowheads="1"/>
              </p:cNvSpPr>
              <p:nvPr/>
            </p:nvSpPr>
            <p:spPr bwMode="auto">
              <a:xfrm>
                <a:off x="1464" y="3820"/>
                <a:ext cx="134" cy="240"/>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3" name="Rectangle 110"/>
              <p:cNvSpPr>
                <a:spLocks noChangeArrowheads="1"/>
              </p:cNvSpPr>
              <p:nvPr/>
            </p:nvSpPr>
            <p:spPr bwMode="auto">
              <a:xfrm>
                <a:off x="1662" y="3849"/>
                <a:ext cx="134" cy="211"/>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4" name="Rectangle 111"/>
              <p:cNvSpPr>
                <a:spLocks noChangeArrowheads="1"/>
              </p:cNvSpPr>
              <p:nvPr/>
            </p:nvSpPr>
            <p:spPr bwMode="auto">
              <a:xfrm>
                <a:off x="1858" y="3996"/>
                <a:ext cx="134" cy="64"/>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5" name="Rectangle 112"/>
              <p:cNvSpPr>
                <a:spLocks noChangeArrowheads="1"/>
              </p:cNvSpPr>
              <p:nvPr/>
            </p:nvSpPr>
            <p:spPr bwMode="auto">
              <a:xfrm>
                <a:off x="2056" y="3739"/>
                <a:ext cx="134" cy="321"/>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6" name="Rectangle 113"/>
              <p:cNvSpPr>
                <a:spLocks noChangeArrowheads="1"/>
              </p:cNvSpPr>
              <p:nvPr/>
            </p:nvSpPr>
            <p:spPr bwMode="auto">
              <a:xfrm>
                <a:off x="2254" y="3977"/>
                <a:ext cx="134" cy="83"/>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7" name="Rectangle 114"/>
              <p:cNvSpPr>
                <a:spLocks noChangeArrowheads="1"/>
              </p:cNvSpPr>
              <p:nvPr/>
            </p:nvSpPr>
            <p:spPr bwMode="auto">
              <a:xfrm>
                <a:off x="2450" y="3883"/>
                <a:ext cx="134" cy="177"/>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8" name="Rectangle 115"/>
              <p:cNvSpPr>
                <a:spLocks noChangeArrowheads="1"/>
              </p:cNvSpPr>
              <p:nvPr/>
            </p:nvSpPr>
            <p:spPr bwMode="auto">
              <a:xfrm>
                <a:off x="2648" y="3968"/>
                <a:ext cx="134" cy="92"/>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9" name="Rectangle 116"/>
              <p:cNvSpPr>
                <a:spLocks noChangeArrowheads="1"/>
              </p:cNvSpPr>
              <p:nvPr/>
            </p:nvSpPr>
            <p:spPr bwMode="auto">
              <a:xfrm>
                <a:off x="2844" y="4002"/>
                <a:ext cx="134" cy="58"/>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0" name="Rectangle 117"/>
              <p:cNvSpPr>
                <a:spLocks noChangeArrowheads="1"/>
              </p:cNvSpPr>
              <p:nvPr/>
            </p:nvSpPr>
            <p:spPr bwMode="auto">
              <a:xfrm>
                <a:off x="3042" y="3954"/>
                <a:ext cx="134" cy="106"/>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1" name="Rectangle 118"/>
              <p:cNvSpPr>
                <a:spLocks noChangeArrowheads="1"/>
              </p:cNvSpPr>
              <p:nvPr/>
            </p:nvSpPr>
            <p:spPr bwMode="auto">
              <a:xfrm>
                <a:off x="3238" y="3728"/>
                <a:ext cx="134" cy="332"/>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2" name="Rectangle 119"/>
              <p:cNvSpPr>
                <a:spLocks noChangeArrowheads="1"/>
              </p:cNvSpPr>
              <p:nvPr/>
            </p:nvSpPr>
            <p:spPr bwMode="auto">
              <a:xfrm>
                <a:off x="3436" y="4028"/>
                <a:ext cx="134" cy="32"/>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3" name="Rectangle 120"/>
              <p:cNvSpPr>
                <a:spLocks noChangeArrowheads="1"/>
              </p:cNvSpPr>
              <p:nvPr/>
            </p:nvSpPr>
            <p:spPr bwMode="auto">
              <a:xfrm>
                <a:off x="3634" y="3985"/>
                <a:ext cx="134" cy="75"/>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4" name="Rectangle 121"/>
              <p:cNvSpPr>
                <a:spLocks noChangeArrowheads="1"/>
              </p:cNvSpPr>
              <p:nvPr/>
            </p:nvSpPr>
            <p:spPr bwMode="auto">
              <a:xfrm>
                <a:off x="3830" y="3860"/>
                <a:ext cx="134" cy="200"/>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5" name="Rectangle 122"/>
              <p:cNvSpPr>
                <a:spLocks noChangeArrowheads="1"/>
              </p:cNvSpPr>
              <p:nvPr/>
            </p:nvSpPr>
            <p:spPr bwMode="auto">
              <a:xfrm>
                <a:off x="4224" y="3922"/>
                <a:ext cx="134" cy="138"/>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6" name="Rectangle 123"/>
              <p:cNvSpPr>
                <a:spLocks noChangeArrowheads="1"/>
              </p:cNvSpPr>
              <p:nvPr/>
            </p:nvSpPr>
            <p:spPr bwMode="auto">
              <a:xfrm>
                <a:off x="4422" y="3860"/>
                <a:ext cx="134" cy="200"/>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7" name="Rectangle 124"/>
              <p:cNvSpPr>
                <a:spLocks noChangeArrowheads="1"/>
              </p:cNvSpPr>
              <p:nvPr/>
            </p:nvSpPr>
            <p:spPr bwMode="auto">
              <a:xfrm>
                <a:off x="4618" y="3764"/>
                <a:ext cx="134" cy="296"/>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8" name="Rectangle 125"/>
              <p:cNvSpPr>
                <a:spLocks noChangeArrowheads="1"/>
              </p:cNvSpPr>
              <p:nvPr/>
            </p:nvSpPr>
            <p:spPr bwMode="auto">
              <a:xfrm>
                <a:off x="4816" y="3830"/>
                <a:ext cx="134" cy="230"/>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9" name="Rectangle 126"/>
              <p:cNvSpPr>
                <a:spLocks noChangeArrowheads="1"/>
              </p:cNvSpPr>
              <p:nvPr/>
            </p:nvSpPr>
            <p:spPr bwMode="auto">
              <a:xfrm>
                <a:off x="5012" y="4002"/>
                <a:ext cx="136" cy="58"/>
              </a:xfrm>
              <a:prstGeom prst="rect">
                <a:avLst/>
              </a:prstGeom>
              <a:solidFill>
                <a:srgbClr val="E46C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30" name="Rectangle 127"/>
              <p:cNvSpPr>
                <a:spLocks noChangeArrowheads="1"/>
              </p:cNvSpPr>
              <p:nvPr/>
            </p:nvSpPr>
            <p:spPr bwMode="auto">
              <a:xfrm>
                <a:off x="5210" y="3941"/>
                <a:ext cx="134" cy="119"/>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31" name="Rectangle 128"/>
              <p:cNvSpPr>
                <a:spLocks noChangeArrowheads="1"/>
              </p:cNvSpPr>
              <p:nvPr/>
            </p:nvSpPr>
            <p:spPr bwMode="auto">
              <a:xfrm>
                <a:off x="5408" y="3979"/>
                <a:ext cx="134" cy="81"/>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Rectangle 79"/>
              <p:cNvSpPr>
                <a:spLocks noChangeArrowheads="1"/>
              </p:cNvSpPr>
              <p:nvPr/>
            </p:nvSpPr>
            <p:spPr bwMode="auto">
              <a:xfrm>
                <a:off x="811" y="1404"/>
                <a:ext cx="9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1200" b="1" i="1" u="none" strike="noStrike" kern="1200" cap="none" spc="0" normalizeH="0" baseline="0" noProof="0" dirty="0">
                    <a:ln>
                      <a:noFill/>
                    </a:ln>
                    <a:solidFill>
                      <a:srgbClr val="FFFFFF"/>
                    </a:solidFill>
                    <a:effectLst/>
                    <a:uLnTx/>
                    <a:uFillTx/>
                    <a:latin typeface="Calibri" pitchFamily="34" charset="0"/>
                    <a:ea typeface="+mn-ea"/>
                    <a:cs typeface="Arial" pitchFamily="34" charset="0"/>
                  </a:rPr>
                  <a:t>N</a:t>
                </a:r>
                <a:endParaRPr kumimoji="0" lang="en-US" altLang="en-US" sz="800" b="0" i="1"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45" name="Rectangle 79"/>
              <p:cNvSpPr>
                <a:spLocks noChangeArrowheads="1"/>
              </p:cNvSpPr>
              <p:nvPr/>
            </p:nvSpPr>
            <p:spPr bwMode="auto">
              <a:xfrm rot="16200000">
                <a:off x="844" y="1549"/>
                <a:ext cx="17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176</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46" name="Rectangle 79"/>
              <p:cNvSpPr>
                <a:spLocks noChangeArrowheads="1"/>
              </p:cNvSpPr>
              <p:nvPr/>
            </p:nvSpPr>
            <p:spPr bwMode="auto">
              <a:xfrm rot="16200000">
                <a:off x="1076"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48</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47" name="Rectangle 79"/>
              <p:cNvSpPr>
                <a:spLocks noChangeArrowheads="1"/>
              </p:cNvSpPr>
              <p:nvPr/>
            </p:nvSpPr>
            <p:spPr bwMode="auto">
              <a:xfrm rot="16200000">
                <a:off x="1241" y="1549"/>
                <a:ext cx="17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127</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48" name="Rectangle 79"/>
              <p:cNvSpPr>
                <a:spLocks noChangeArrowheads="1"/>
              </p:cNvSpPr>
              <p:nvPr/>
            </p:nvSpPr>
            <p:spPr bwMode="auto">
              <a:xfrm rot="16200000">
                <a:off x="1388" y="1506"/>
                <a:ext cx="25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2,611</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49" name="Rectangle 79"/>
              <p:cNvSpPr>
                <a:spLocks noChangeArrowheads="1"/>
              </p:cNvSpPr>
              <p:nvPr/>
            </p:nvSpPr>
            <p:spPr bwMode="auto">
              <a:xfrm rot="16200000">
                <a:off x="1670"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33</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0" name="Rectangle 79"/>
              <p:cNvSpPr>
                <a:spLocks noChangeArrowheads="1"/>
              </p:cNvSpPr>
              <p:nvPr/>
            </p:nvSpPr>
            <p:spPr bwMode="auto">
              <a:xfrm rot="16200000">
                <a:off x="1831" y="1549"/>
                <a:ext cx="17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211</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1" name="Rectangle 79"/>
              <p:cNvSpPr>
                <a:spLocks noChangeArrowheads="1"/>
              </p:cNvSpPr>
              <p:nvPr/>
            </p:nvSpPr>
            <p:spPr bwMode="auto">
              <a:xfrm rot="16200000">
                <a:off x="2034" y="1549"/>
                <a:ext cx="17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208</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2" name="Rectangle 79"/>
              <p:cNvSpPr>
                <a:spLocks noChangeArrowheads="1"/>
              </p:cNvSpPr>
              <p:nvPr/>
            </p:nvSpPr>
            <p:spPr bwMode="auto">
              <a:xfrm rot="16200000">
                <a:off x="2260"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54</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3" name="Rectangle 79"/>
              <p:cNvSpPr>
                <a:spLocks noChangeArrowheads="1"/>
              </p:cNvSpPr>
              <p:nvPr/>
            </p:nvSpPr>
            <p:spPr bwMode="auto">
              <a:xfrm rot="16200000">
                <a:off x="2458"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13</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4" name="Rectangle 79"/>
              <p:cNvSpPr>
                <a:spLocks noChangeArrowheads="1"/>
              </p:cNvSpPr>
              <p:nvPr/>
            </p:nvSpPr>
            <p:spPr bwMode="auto">
              <a:xfrm rot="16200000">
                <a:off x="2628" y="1549"/>
                <a:ext cx="17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122</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5" name="Rectangle 79"/>
              <p:cNvSpPr>
                <a:spLocks noChangeArrowheads="1"/>
              </p:cNvSpPr>
              <p:nvPr/>
            </p:nvSpPr>
            <p:spPr bwMode="auto">
              <a:xfrm rot="16200000">
                <a:off x="2845"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32</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6" name="Rectangle 79"/>
              <p:cNvSpPr>
                <a:spLocks noChangeArrowheads="1"/>
              </p:cNvSpPr>
              <p:nvPr/>
            </p:nvSpPr>
            <p:spPr bwMode="auto">
              <a:xfrm rot="16200000">
                <a:off x="3048"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85</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7" name="Rectangle 79"/>
              <p:cNvSpPr>
                <a:spLocks noChangeArrowheads="1"/>
              </p:cNvSpPr>
              <p:nvPr/>
            </p:nvSpPr>
            <p:spPr bwMode="auto">
              <a:xfrm rot="16200000">
                <a:off x="3241"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14</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8" name="Rectangle 79"/>
              <p:cNvSpPr>
                <a:spLocks noChangeArrowheads="1"/>
              </p:cNvSpPr>
              <p:nvPr/>
            </p:nvSpPr>
            <p:spPr bwMode="auto">
              <a:xfrm rot="16200000">
                <a:off x="3439"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67</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59" name="Rectangle 79"/>
              <p:cNvSpPr>
                <a:spLocks noChangeArrowheads="1"/>
              </p:cNvSpPr>
              <p:nvPr/>
            </p:nvSpPr>
            <p:spPr bwMode="auto">
              <a:xfrm rot="16200000">
                <a:off x="3614" y="1549"/>
                <a:ext cx="17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577</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0" name="Rectangle 79"/>
              <p:cNvSpPr>
                <a:spLocks noChangeArrowheads="1"/>
              </p:cNvSpPr>
              <p:nvPr/>
            </p:nvSpPr>
            <p:spPr bwMode="auto">
              <a:xfrm rot="16200000">
                <a:off x="3822"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23</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1" name="Rectangle 79"/>
              <p:cNvSpPr>
                <a:spLocks noChangeArrowheads="1"/>
              </p:cNvSpPr>
              <p:nvPr/>
            </p:nvSpPr>
            <p:spPr bwMode="auto">
              <a:xfrm rot="16200000">
                <a:off x="4015"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14</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2" name="Rectangle 79"/>
              <p:cNvSpPr>
                <a:spLocks noChangeArrowheads="1"/>
              </p:cNvSpPr>
              <p:nvPr/>
            </p:nvSpPr>
            <p:spPr bwMode="auto">
              <a:xfrm rot="16200000">
                <a:off x="4416"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23</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3" name="Rectangle 79"/>
              <p:cNvSpPr>
                <a:spLocks noChangeArrowheads="1"/>
              </p:cNvSpPr>
              <p:nvPr/>
            </p:nvSpPr>
            <p:spPr bwMode="auto">
              <a:xfrm rot="16200000">
                <a:off x="4222"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50</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4" name="Rectangle 79"/>
              <p:cNvSpPr>
                <a:spLocks noChangeArrowheads="1"/>
              </p:cNvSpPr>
              <p:nvPr/>
            </p:nvSpPr>
            <p:spPr bwMode="auto">
              <a:xfrm rot="16200000">
                <a:off x="4623"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31</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5" name="Rectangle 79"/>
              <p:cNvSpPr>
                <a:spLocks noChangeArrowheads="1"/>
              </p:cNvSpPr>
              <p:nvPr/>
            </p:nvSpPr>
            <p:spPr bwMode="auto">
              <a:xfrm rot="16200000">
                <a:off x="4821"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10</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6" name="Rectangle 79"/>
              <p:cNvSpPr>
                <a:spLocks noChangeArrowheads="1"/>
              </p:cNvSpPr>
              <p:nvPr/>
            </p:nvSpPr>
            <p:spPr bwMode="auto">
              <a:xfrm rot="16200000">
                <a:off x="5015"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37</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7" name="Rectangle 79"/>
              <p:cNvSpPr>
                <a:spLocks noChangeArrowheads="1"/>
              </p:cNvSpPr>
              <p:nvPr/>
            </p:nvSpPr>
            <p:spPr bwMode="auto">
              <a:xfrm rot="16200000">
                <a:off x="5213"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19</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8" name="Rectangle 79"/>
              <p:cNvSpPr>
                <a:spLocks noChangeArrowheads="1"/>
              </p:cNvSpPr>
              <p:nvPr/>
            </p:nvSpPr>
            <p:spPr bwMode="auto">
              <a:xfrm rot="16200000">
                <a:off x="5411"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56</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69" name="Rectangle 79"/>
              <p:cNvSpPr>
                <a:spLocks noChangeArrowheads="1"/>
              </p:cNvSpPr>
              <p:nvPr/>
            </p:nvSpPr>
            <p:spPr bwMode="auto">
              <a:xfrm rot="16200000">
                <a:off x="5600" y="1578"/>
                <a:ext cx="11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marL="457200" fontAlgn="base">
                  <a:spcBef>
                    <a:spcPct val="0"/>
                  </a:spcBef>
                  <a:spcAft>
                    <a:spcPct val="0"/>
                  </a:spcAft>
                  <a:defRPr>
                    <a:solidFill>
                      <a:schemeClr val="tx1"/>
                    </a:solidFill>
                    <a:latin typeface="Arial" pitchFamily="34" charset="0"/>
                    <a:cs typeface="Arial" pitchFamily="34" charset="0"/>
                  </a:defRPr>
                </a:lvl2pPr>
                <a:lvl3pPr marL="914400" fontAlgn="base">
                  <a:spcBef>
                    <a:spcPct val="0"/>
                  </a:spcBef>
                  <a:spcAft>
                    <a:spcPct val="0"/>
                  </a:spcAft>
                  <a:defRPr>
                    <a:solidFill>
                      <a:schemeClr val="tx1"/>
                    </a:solidFill>
                    <a:latin typeface="Arial" pitchFamily="34" charset="0"/>
                    <a:cs typeface="Arial" pitchFamily="34" charset="0"/>
                  </a:defRPr>
                </a:lvl3pPr>
                <a:lvl4pPr marL="1371600" fontAlgn="base">
                  <a:spcBef>
                    <a:spcPct val="0"/>
                  </a:spcBef>
                  <a:spcAft>
                    <a:spcPct val="0"/>
                  </a:spcAft>
                  <a:defRPr>
                    <a:solidFill>
                      <a:schemeClr val="tx1"/>
                    </a:solidFill>
                    <a:latin typeface="Arial" pitchFamily="34" charset="0"/>
                    <a:cs typeface="Arial" pitchFamily="34" charset="0"/>
                  </a:defRPr>
                </a:lvl4pPr>
                <a:lvl5pPr marL="1828800" fontAlgn="base">
                  <a:spcBef>
                    <a:spcPct val="0"/>
                  </a:spcBef>
                  <a:spcAft>
                    <a:spcPct val="0"/>
                  </a:spcAft>
                  <a:defRPr>
                    <a:solidFill>
                      <a:schemeClr val="tx1"/>
                    </a:solidFill>
                    <a:latin typeface="Arial" pitchFamily="34" charset="0"/>
                    <a:cs typeface="Arial" pitchFamily="34" charset="0"/>
                  </a:defRPr>
                </a:lvl5pPr>
                <a:lvl6pPr marL="2286000" fontAlgn="base">
                  <a:spcBef>
                    <a:spcPct val="0"/>
                  </a:spcBef>
                  <a:spcAft>
                    <a:spcPct val="0"/>
                  </a:spcAft>
                  <a:defRPr>
                    <a:solidFill>
                      <a:schemeClr val="tx1"/>
                    </a:solidFill>
                    <a:latin typeface="Arial" pitchFamily="34" charset="0"/>
                    <a:cs typeface="Arial" pitchFamily="34" charset="0"/>
                  </a:defRPr>
                </a:lvl6pPr>
                <a:lvl7pPr marL="2743200" fontAlgn="base">
                  <a:spcBef>
                    <a:spcPct val="0"/>
                  </a:spcBef>
                  <a:spcAft>
                    <a:spcPct val="0"/>
                  </a:spcAft>
                  <a:defRPr>
                    <a:solidFill>
                      <a:schemeClr val="tx1"/>
                    </a:solidFill>
                    <a:latin typeface="Arial" pitchFamily="34" charset="0"/>
                    <a:cs typeface="Arial" pitchFamily="34" charset="0"/>
                  </a:defRPr>
                </a:lvl7pPr>
                <a:lvl8pPr marL="3200400" fontAlgn="base">
                  <a:spcBef>
                    <a:spcPct val="0"/>
                  </a:spcBef>
                  <a:spcAft>
                    <a:spcPct val="0"/>
                  </a:spcAft>
                  <a:defRPr>
                    <a:solidFill>
                      <a:schemeClr val="tx1"/>
                    </a:solidFill>
                    <a:latin typeface="Arial" pitchFamily="34" charset="0"/>
                    <a:cs typeface="Arial" pitchFamily="34" charset="0"/>
                  </a:defRPr>
                </a:lvl8pPr>
                <a:lvl9pPr marL="3657600"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09630" rtl="0" eaLnBrk="1" fontAlgn="base" latinLnBrk="0" hangingPunct="1">
                  <a:lnSpc>
                    <a:spcPct val="100000"/>
                  </a:lnSpc>
                  <a:spcBef>
                    <a:spcPct val="0"/>
                  </a:spcBef>
                  <a:spcAft>
                    <a:spcPct val="0"/>
                  </a:spcAft>
                  <a:buClrTx/>
                  <a:buSzTx/>
                  <a:buFontTx/>
                  <a:buNone/>
                  <a:tabLst/>
                  <a:defRPr/>
                </a:pPr>
                <a:r>
                  <a:rPr kumimoji="0" lang="en-US" altLang="en-US" sz="933" b="1" i="0" u="none" strike="noStrike" kern="1200" cap="none" spc="0" normalizeH="0" baseline="0" noProof="0" dirty="0">
                    <a:ln>
                      <a:noFill/>
                    </a:ln>
                    <a:solidFill>
                      <a:srgbClr val="FFFFFF"/>
                    </a:solidFill>
                    <a:effectLst/>
                    <a:uLnTx/>
                    <a:uFillTx/>
                    <a:latin typeface="Calibri" pitchFamily="34" charset="0"/>
                    <a:ea typeface="+mn-ea"/>
                    <a:cs typeface="Arial" pitchFamily="34" charset="0"/>
                  </a:rPr>
                  <a:t>14</a:t>
                </a:r>
                <a:endParaRPr kumimoji="0" lang="en-US" altLang="en-US" sz="7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grpSp>
        <p:sp>
          <p:nvSpPr>
            <p:cNvPr id="13" name="TextBox 12"/>
            <p:cNvSpPr txBox="1"/>
            <p:nvPr/>
          </p:nvSpPr>
          <p:spPr>
            <a:xfrm>
              <a:off x="5660118" y="2948214"/>
              <a:ext cx="3422091" cy="507831"/>
            </a:xfrm>
            <a:prstGeom prst="rect">
              <a:avLst/>
            </a:prstGeom>
            <a:solidFill>
              <a:schemeClr val="accent2"/>
            </a:solidFill>
            <a:ln w="19050">
              <a:solidFill>
                <a:schemeClr val="bg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B050"/>
                  </a:solidFill>
                  <a:effectLst/>
                  <a:uLnTx/>
                  <a:uFillTx/>
                  <a:latin typeface="Wingdings" panose="05000000000000000000" pitchFamily="2" charset="2"/>
                  <a:ea typeface="+mn-ea"/>
                  <a:cs typeface="+mn-cs"/>
                </a:rPr>
                <a:t>n</a:t>
              </a:r>
              <a:r>
                <a:rPr kumimoji="0" lang="en-US" sz="1600" b="1" i="0" u="none" strike="noStrike" kern="1200" cap="none" spc="0" normalizeH="0" baseline="0" noProof="0" dirty="0">
                  <a:ln>
                    <a:noFill/>
                  </a:ln>
                  <a:solidFill>
                    <a:prstClr val="white"/>
                  </a:solidFill>
                  <a:effectLst/>
                  <a:uLnTx/>
                  <a:uFillTx/>
                  <a:latin typeface="Aptos" panose="02110004020202020204"/>
                  <a:ea typeface="+mn-ea"/>
                  <a:cs typeface="+mn-cs"/>
                </a:rPr>
                <a:t> 3+    </a:t>
              </a:r>
              <a:r>
                <a:rPr kumimoji="0" lang="en-US" sz="1600" b="1" i="0" u="none" strike="noStrike" kern="1200" cap="none" spc="0" normalizeH="0" baseline="0" noProof="0" dirty="0">
                  <a:ln>
                    <a:noFill/>
                  </a:ln>
                  <a:solidFill>
                    <a:srgbClr val="4EA72E">
                      <a:lumMod val="75000"/>
                    </a:srgbClr>
                  </a:solidFill>
                  <a:effectLst/>
                  <a:highlight>
                    <a:srgbClr val="FF0000"/>
                  </a:highlight>
                  <a:uLnTx/>
                  <a:uFillTx/>
                  <a:latin typeface="Wingdings" panose="05000000000000000000" pitchFamily="2" charset="2"/>
                  <a:ea typeface="+mn-ea"/>
                  <a:cs typeface="+mn-cs"/>
                </a:rPr>
                <a:t>n</a:t>
              </a:r>
              <a:r>
                <a:rPr kumimoji="0" lang="en-US" sz="1600" b="1" i="0" u="none" strike="noStrike" kern="1200" cap="none" spc="0" normalizeH="0" baseline="0" noProof="0" dirty="0">
                  <a:ln>
                    <a:noFill/>
                  </a:ln>
                  <a:solidFill>
                    <a:prstClr val="white"/>
                  </a:solidFill>
                  <a:effectLst/>
                  <a:uLnTx/>
                  <a:uFillTx/>
                  <a:latin typeface="Aptos" panose="02110004020202020204"/>
                  <a:ea typeface="+mn-ea"/>
                  <a:cs typeface="+mn-cs"/>
                </a:rPr>
                <a:t> 2+    </a:t>
              </a:r>
              <a:r>
                <a:rPr kumimoji="0" lang="en-US" sz="1600" b="1" i="0" u="none" strike="noStrike" kern="1200" cap="none" spc="0" normalizeH="0" baseline="0" noProof="0" dirty="0">
                  <a:ln>
                    <a:noFill/>
                  </a:ln>
                  <a:solidFill>
                    <a:srgbClr val="92D050"/>
                  </a:solidFill>
                  <a:effectLst/>
                  <a:uLnTx/>
                  <a:uFillTx/>
                  <a:latin typeface="Wingdings" panose="05000000000000000000" pitchFamily="2" charset="2"/>
                  <a:ea typeface="+mn-ea"/>
                  <a:cs typeface="+mn-cs"/>
                </a:rPr>
                <a:t>n</a:t>
              </a:r>
              <a:r>
                <a:rPr kumimoji="0" lang="en-US" sz="1600" b="1" i="0" u="none" strike="noStrike" kern="1200" cap="none" spc="0" normalizeH="0" baseline="0" noProof="0" dirty="0">
                  <a:ln>
                    <a:noFill/>
                  </a:ln>
                  <a:solidFill>
                    <a:prstClr val="white"/>
                  </a:solidFill>
                  <a:effectLst/>
                  <a:uLnTx/>
                  <a:uFillTx/>
                  <a:latin typeface="Aptos" panose="02110004020202020204"/>
                  <a:ea typeface="+mn-ea"/>
                  <a:cs typeface="+mn-cs"/>
                </a:rPr>
                <a:t> 1+    </a:t>
              </a:r>
              <a:r>
                <a:rPr kumimoji="0" lang="en-US" sz="1600" b="1" i="0" u="none" strike="noStrike" kern="1200" cap="none" spc="0" normalizeH="0" baseline="0" noProof="0" dirty="0">
                  <a:ln>
                    <a:noFill/>
                  </a:ln>
                  <a:solidFill>
                    <a:prstClr val="white">
                      <a:lumMod val="75000"/>
                    </a:prstClr>
                  </a:solidFill>
                  <a:effectLst/>
                  <a:uLnTx/>
                  <a:uFillTx/>
                  <a:latin typeface="Wingdings" panose="05000000000000000000" pitchFamily="2" charset="2"/>
                  <a:ea typeface="+mn-ea"/>
                  <a:cs typeface="+mn-cs"/>
                </a:rPr>
                <a:t>n</a:t>
              </a:r>
              <a:r>
                <a:rPr kumimoji="0" lang="en-US" sz="1600" b="1" i="0" u="none" strike="noStrike" kern="1200" cap="none" spc="0" normalizeH="0" baseline="0" noProof="0" dirty="0">
                  <a:ln>
                    <a:noFill/>
                  </a:ln>
                  <a:solidFill>
                    <a:prstClr val="white"/>
                  </a:solidFill>
                  <a:effectLst/>
                  <a:uLnTx/>
                  <a:uFillTx/>
                  <a:latin typeface="Aptos" panose="02110004020202020204"/>
                  <a:ea typeface="+mn-ea"/>
                  <a:cs typeface="+mn-cs"/>
                </a:rPr>
                <a:t> 0</a:t>
              </a:r>
            </a:p>
          </p:txBody>
        </p:sp>
      </p:grpSp>
      <p:sp>
        <p:nvSpPr>
          <p:cNvPr id="4" name="Rectangle 3">
            <a:extLst>
              <a:ext uri="{FF2B5EF4-FFF2-40B4-BE49-F238E27FC236}">
                <a16:creationId xmlns:a16="http://schemas.microsoft.com/office/drawing/2014/main" id="{0E3F4DD5-9B0D-2CAE-BF2B-FBD874B35394}"/>
              </a:ext>
            </a:extLst>
          </p:cNvPr>
          <p:cNvSpPr/>
          <p:nvPr/>
        </p:nvSpPr>
        <p:spPr>
          <a:xfrm>
            <a:off x="6250820" y="3348789"/>
            <a:ext cx="5812650" cy="796491"/>
          </a:xfrm>
          <a:prstGeom prst="rect">
            <a:avLst/>
          </a:prstGeom>
          <a:noFill/>
          <a:ln w="1905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5356861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491EA0-0398-BB44-B846-9F4C103F9506}"/>
              </a:ext>
            </a:extLst>
          </p:cNvPr>
          <p:cNvSpPr>
            <a:spLocks noGrp="1"/>
          </p:cNvSpPr>
          <p:nvPr>
            <p:ph type="title"/>
          </p:nvPr>
        </p:nvSpPr>
        <p:spPr>
          <a:xfrm>
            <a:off x="838200" y="365126"/>
            <a:ext cx="10515600" cy="960336"/>
          </a:xfrm>
        </p:spPr>
        <p:txBody>
          <a:bodyPr>
            <a:normAutofit fontScale="90000"/>
          </a:bodyPr>
          <a:lstStyle/>
          <a:p>
            <a:r>
              <a:rPr lang="en-US" dirty="0"/>
              <a:t>Prevalence of HER2 expression in Ovarian Cancer</a:t>
            </a:r>
          </a:p>
        </p:txBody>
      </p:sp>
      <p:sp>
        <p:nvSpPr>
          <p:cNvPr id="3" name="Content Placeholder 2">
            <a:extLst>
              <a:ext uri="{FF2B5EF4-FFF2-40B4-BE49-F238E27FC236}">
                <a16:creationId xmlns:a16="http://schemas.microsoft.com/office/drawing/2014/main" id="{36621883-E3FC-DD40-BF83-391B2949498F}"/>
              </a:ext>
            </a:extLst>
          </p:cNvPr>
          <p:cNvSpPr>
            <a:spLocks noGrp="1"/>
          </p:cNvSpPr>
          <p:nvPr>
            <p:ph idx="1"/>
          </p:nvPr>
        </p:nvSpPr>
        <p:spPr>
          <a:xfrm>
            <a:off x="762699" y="1531297"/>
            <a:ext cx="10826578" cy="4734826"/>
          </a:xfrm>
        </p:spPr>
        <p:txBody>
          <a:bodyPr>
            <a:normAutofit fontScale="92500" lnSpcReduction="10000"/>
          </a:bodyPr>
          <a:lstStyle/>
          <a:p>
            <a:r>
              <a:rPr lang="en-US" dirty="0"/>
              <a:t>Largest study GINECO study of 320 patients </a:t>
            </a:r>
            <a:r>
              <a:rPr lang="en-US" sz="1800" dirty="0"/>
              <a:t>(</a:t>
            </a:r>
            <a:r>
              <a:rPr lang="en-US" sz="1800" dirty="0" err="1"/>
              <a:t>Tuefferd</a:t>
            </a:r>
            <a:r>
              <a:rPr lang="en-US" sz="1800" dirty="0"/>
              <a:t> M, et al. </a:t>
            </a:r>
            <a:r>
              <a:rPr lang="en-US" sz="1800" dirty="0" err="1"/>
              <a:t>PLoS</a:t>
            </a:r>
            <a:r>
              <a:rPr lang="en-US" sz="1800" dirty="0"/>
              <a:t> One 2007)</a:t>
            </a:r>
          </a:p>
          <a:p>
            <a:pPr lvl="1"/>
            <a:r>
              <a:rPr lang="en-US" dirty="0"/>
              <a:t>Evaluated with IHC and FISH, using breast criteria (complete membrane staining)</a:t>
            </a:r>
          </a:p>
          <a:p>
            <a:pPr lvl="1"/>
            <a:r>
              <a:rPr lang="en-US" dirty="0"/>
              <a:t>HER2 2+ or 3+ was 13%</a:t>
            </a:r>
          </a:p>
          <a:p>
            <a:pPr lvl="1"/>
            <a:r>
              <a:rPr lang="en-US" dirty="0"/>
              <a:t>Potentially under-representation given breast criteria used</a:t>
            </a:r>
          </a:p>
          <a:p>
            <a:pPr lvl="1"/>
            <a:endParaRPr lang="en-US" dirty="0"/>
          </a:p>
          <a:p>
            <a:r>
              <a:rPr lang="en-US" dirty="0"/>
              <a:t>Additional studies estimate up to ~20% prevalence of HER2 2+/3+</a:t>
            </a:r>
          </a:p>
          <a:p>
            <a:pPr lvl="1"/>
            <a:r>
              <a:rPr lang="en-US" dirty="0"/>
              <a:t>Chao WR, et al. </a:t>
            </a:r>
            <a:r>
              <a:rPr lang="en-US" dirty="0" err="1"/>
              <a:t>Virchows</a:t>
            </a:r>
            <a:r>
              <a:rPr lang="en-US" dirty="0"/>
              <a:t> Arch 2022 – HER2 in mucinous ovarian carcinoma</a:t>
            </a:r>
          </a:p>
          <a:p>
            <a:pPr lvl="2"/>
            <a:r>
              <a:rPr lang="en-US" dirty="0"/>
              <a:t>HER2 positive 18.2% by gastric criteria, 14.2% by breast criteria</a:t>
            </a:r>
          </a:p>
          <a:p>
            <a:pPr lvl="1"/>
            <a:r>
              <a:rPr lang="en-US" dirty="0" err="1"/>
              <a:t>Ersoy</a:t>
            </a:r>
            <a:r>
              <a:rPr lang="en-US" dirty="0"/>
              <a:t> E, et al. </a:t>
            </a:r>
            <a:r>
              <a:rPr lang="en-US" dirty="0" err="1"/>
              <a:t>Int</a:t>
            </a:r>
            <a:r>
              <a:rPr lang="en-US" dirty="0"/>
              <a:t> J </a:t>
            </a:r>
            <a:r>
              <a:rPr lang="en-US" dirty="0" err="1"/>
              <a:t>Gynecol</a:t>
            </a:r>
            <a:r>
              <a:rPr lang="en-US" dirty="0"/>
              <a:t> </a:t>
            </a:r>
            <a:r>
              <a:rPr lang="en-US" dirty="0" err="1"/>
              <a:t>Pathol</a:t>
            </a:r>
            <a:r>
              <a:rPr lang="en-US" dirty="0"/>
              <a:t> 2022 – 100 cases high-grade serous carcinoma</a:t>
            </a:r>
          </a:p>
          <a:p>
            <a:pPr lvl="2"/>
            <a:r>
              <a:rPr lang="en-US" dirty="0"/>
              <a:t>81 cases HER2 0/1+ and 18 were 2+ and 1 was 3+</a:t>
            </a:r>
          </a:p>
          <a:p>
            <a:pPr lvl="1"/>
            <a:r>
              <a:rPr lang="en-US" dirty="0"/>
              <a:t>Bookman MA, et al. J </a:t>
            </a:r>
            <a:r>
              <a:rPr lang="en-US" dirty="0" err="1"/>
              <a:t>Clin</a:t>
            </a:r>
            <a:r>
              <a:rPr lang="en-US" dirty="0"/>
              <a:t> Oncol 2003 – phase II GOG study of trastuzumab</a:t>
            </a:r>
          </a:p>
          <a:p>
            <a:pPr lvl="2"/>
            <a:r>
              <a:rPr lang="en-US" dirty="0"/>
              <a:t>Utilized complete membrane staining criteria</a:t>
            </a:r>
          </a:p>
          <a:p>
            <a:pPr lvl="2"/>
            <a:r>
              <a:rPr lang="en-US" dirty="0"/>
              <a:t>11.4% were HER2 2+/3+ and 19% were HER2 1+</a:t>
            </a:r>
          </a:p>
          <a:p>
            <a:pPr marL="0" indent="0">
              <a:buNone/>
            </a:pPr>
            <a:endParaRPr lang="en-US" dirty="0"/>
          </a:p>
          <a:p>
            <a:endParaRPr lang="en-US" dirty="0"/>
          </a:p>
        </p:txBody>
      </p:sp>
    </p:spTree>
    <p:extLst>
      <p:ext uri="{BB962C8B-B14F-4D97-AF65-F5344CB8AC3E}">
        <p14:creationId xmlns:p14="http://schemas.microsoft.com/office/powerpoint/2010/main" val="10059633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2BF138-C661-DB03-365B-69BBAD5BA60E}"/>
              </a:ext>
            </a:extLst>
          </p:cNvPr>
          <p:cNvSpPr>
            <a:spLocks noGrp="1"/>
          </p:cNvSpPr>
          <p:nvPr>
            <p:ph type="title"/>
          </p:nvPr>
        </p:nvSpPr>
        <p:spPr/>
        <p:txBody>
          <a:bodyPr>
            <a:normAutofit fontScale="90000"/>
          </a:bodyPr>
          <a:lstStyle/>
          <a:p>
            <a:r>
              <a:rPr lang="en-US" dirty="0">
                <a:solidFill>
                  <a:schemeClr val="tx1"/>
                </a:solidFill>
              </a:rPr>
              <a:t>Phase 2 DESTINY-PanTumor02 Study of T-</a:t>
            </a:r>
            <a:r>
              <a:rPr lang="en-US" dirty="0" err="1">
                <a:solidFill>
                  <a:schemeClr val="tx1"/>
                </a:solidFill>
              </a:rPr>
              <a:t>DXd</a:t>
            </a:r>
            <a:r>
              <a:rPr lang="en-US" dirty="0">
                <a:solidFill>
                  <a:schemeClr val="tx1"/>
                </a:solidFill>
              </a:rPr>
              <a:t> for  HER2-Expressing Solid Tumors</a:t>
            </a:r>
          </a:p>
        </p:txBody>
      </p:sp>
      <p:sp>
        <p:nvSpPr>
          <p:cNvPr id="3" name="Text Placeholder 2">
            <a:extLst>
              <a:ext uri="{FF2B5EF4-FFF2-40B4-BE49-F238E27FC236}">
                <a16:creationId xmlns:a16="http://schemas.microsoft.com/office/drawing/2014/main" id="{E2D6B660-ED2F-DFC6-1FC7-2E3C1DD64655}"/>
              </a:ext>
            </a:extLst>
          </p:cNvPr>
          <p:cNvSpPr>
            <a:spLocks noGrp="1"/>
          </p:cNvSpPr>
          <p:nvPr>
            <p:ph type="body" sz="quarter" idx="10"/>
          </p:nvPr>
        </p:nvSpPr>
        <p:spPr/>
        <p:txBody>
          <a:bodyPr/>
          <a:lstStyle/>
          <a:p>
            <a:r>
              <a:rPr lang="en-US" dirty="0" err="1"/>
              <a:t>Meric</a:t>
            </a:r>
            <a:r>
              <a:rPr lang="en-US" dirty="0"/>
              <a:t>-Bernstam F, et al. </a:t>
            </a:r>
            <a:r>
              <a:rPr lang="en-US" i="1" dirty="0"/>
              <a:t>J Clin Oncol</a:t>
            </a:r>
            <a:r>
              <a:rPr lang="en-US" dirty="0"/>
              <a:t>. 2024;42:47-58. Clinicaltrials.gov. NCT04482309 (https://clinicaltrials.gov/study/NCT04482309). URLs accessed 1/4/2024. </a:t>
            </a:r>
          </a:p>
        </p:txBody>
      </p:sp>
      <p:sp>
        <p:nvSpPr>
          <p:cNvPr id="4" name="Text Placeholder 3">
            <a:extLst>
              <a:ext uri="{FF2B5EF4-FFF2-40B4-BE49-F238E27FC236}">
                <a16:creationId xmlns:a16="http://schemas.microsoft.com/office/drawing/2014/main" id="{D133C305-29A3-1810-296D-1E5BF8779BFB}"/>
              </a:ext>
            </a:extLst>
          </p:cNvPr>
          <p:cNvSpPr>
            <a:spLocks noGrp="1"/>
          </p:cNvSpPr>
          <p:nvPr>
            <p:ph type="body" sz="quarter" idx="11"/>
          </p:nvPr>
        </p:nvSpPr>
        <p:spPr>
          <a:xfrm>
            <a:off x="0" y="5416578"/>
            <a:ext cx="12191999" cy="1080267"/>
          </a:xfrm>
        </p:spPr>
        <p:txBody>
          <a:bodyPr/>
          <a:lstStyle/>
          <a:p>
            <a:r>
              <a:rPr lang="en-US" sz="933" baseline="30000" dirty="0" err="1">
                <a:solidFill>
                  <a:schemeClr val="tx1"/>
                </a:solidFill>
              </a:rPr>
              <a:t>a</a:t>
            </a:r>
            <a:r>
              <a:rPr lang="en-US" sz="933" dirty="0" err="1">
                <a:solidFill>
                  <a:schemeClr val="tx1"/>
                </a:solidFill>
              </a:rPr>
              <a:t>Other</a:t>
            </a:r>
            <a:r>
              <a:rPr lang="en-US" sz="933" dirty="0">
                <a:solidFill>
                  <a:schemeClr val="tx1"/>
                </a:solidFill>
              </a:rPr>
              <a:t> tumors cohort: Salivary gland cancer (n = 19), malignant neoplasm of unknown primary site (n = 5), extramammary Paget disease (n = 3), cutaneous melanoma (n = 2), oropharyngeal neoplasm (n = 2), adenoid cystic carcinoma, head and neck cancer, lip and/or oral cavity cancer, esophageal adenocarcinoma, intestinal adenocarcinoma, appendiceal adenocarcinoma, esophageal squamous cell carcinoma, testicular cancer, and vulvar carcinoma (all n = 1).</a:t>
            </a:r>
          </a:p>
          <a:p>
            <a:r>
              <a:rPr lang="en-US" sz="933" dirty="0">
                <a:solidFill>
                  <a:schemeClr val="tx1"/>
                </a:solidFill>
              </a:rPr>
              <a:t>2L+ = second-line or beyond; ASCO/CAP = American Society of Clinical Oncology/College of American Pathologists; DCR = disease control rate; DOR = duration of response; ECOG = Eastern Cooperative Oncology Group; IHC = immunohistochemistry; ORR = objective response rate; OS = overall survival; PFS = progression-free survival; PS = performance status; Q3W = every 3 weeks; T-</a:t>
            </a:r>
            <a:r>
              <a:rPr lang="en-US" sz="933" dirty="0" err="1">
                <a:solidFill>
                  <a:schemeClr val="tx1"/>
                </a:solidFill>
              </a:rPr>
              <a:t>DXd</a:t>
            </a:r>
            <a:r>
              <a:rPr lang="en-US" sz="933" dirty="0">
                <a:solidFill>
                  <a:schemeClr val="tx1"/>
                </a:solidFill>
              </a:rPr>
              <a:t> = trastuzumab </a:t>
            </a:r>
            <a:r>
              <a:rPr lang="en-US" sz="933" dirty="0" err="1">
                <a:solidFill>
                  <a:schemeClr val="tx1"/>
                </a:solidFill>
              </a:rPr>
              <a:t>deruxtecan</a:t>
            </a:r>
            <a:r>
              <a:rPr lang="en-US" sz="933" dirty="0">
                <a:solidFill>
                  <a:schemeClr val="tx1"/>
                </a:solidFill>
              </a:rPr>
              <a:t>; WHO = World Health Organization.</a:t>
            </a:r>
          </a:p>
        </p:txBody>
      </p:sp>
      <p:sp>
        <p:nvSpPr>
          <p:cNvPr id="15" name="Rectangle 14"/>
          <p:cNvSpPr/>
          <p:nvPr/>
        </p:nvSpPr>
        <p:spPr>
          <a:xfrm>
            <a:off x="1758846" y="1106310"/>
            <a:ext cx="8674308" cy="7487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srgbClr val="E97132"/>
                </a:solidFill>
                <a:effectLst/>
                <a:uLnTx/>
                <a:uFillTx/>
                <a:latin typeface="Aptos" panose="02110004020202020204"/>
                <a:ea typeface="+mn-ea"/>
                <a:cs typeface="+mn-cs"/>
              </a:rPr>
              <a:t>Tumor types were selected based on epidemiological frequency, </a:t>
            </a:r>
            <a:br>
              <a:rPr kumimoji="0" lang="en-US" sz="2133" b="1" i="0" u="none" strike="noStrike" kern="1200" cap="none" spc="0" normalizeH="0" baseline="0" noProof="0" dirty="0">
                <a:ln>
                  <a:noFill/>
                </a:ln>
                <a:solidFill>
                  <a:srgbClr val="E97132"/>
                </a:solidFill>
                <a:effectLst/>
                <a:uLnTx/>
                <a:uFillTx/>
                <a:latin typeface="Aptos" panose="02110004020202020204"/>
                <a:ea typeface="+mn-ea"/>
                <a:cs typeface="+mn-cs"/>
              </a:rPr>
            </a:br>
            <a:r>
              <a:rPr kumimoji="0" lang="en-US" sz="2133" b="1" i="0" u="none" strike="noStrike" kern="1200" cap="none" spc="0" normalizeH="0" baseline="0" noProof="0" dirty="0">
                <a:ln>
                  <a:noFill/>
                </a:ln>
                <a:solidFill>
                  <a:srgbClr val="E97132"/>
                </a:solidFill>
                <a:effectLst/>
                <a:uLnTx/>
                <a:uFillTx/>
                <a:latin typeface="Aptos" panose="02110004020202020204"/>
                <a:ea typeface="+mn-ea"/>
                <a:cs typeface="+mn-cs"/>
              </a:rPr>
              <a:t>prevalence of HER2 expression, and unmet medical need</a:t>
            </a:r>
          </a:p>
        </p:txBody>
      </p:sp>
      <p:grpSp>
        <p:nvGrpSpPr>
          <p:cNvPr id="47" name="Group 46"/>
          <p:cNvGrpSpPr/>
          <p:nvPr/>
        </p:nvGrpSpPr>
        <p:grpSpPr>
          <a:xfrm>
            <a:off x="382927" y="1937936"/>
            <a:ext cx="11573256" cy="3730923"/>
            <a:chOff x="268292" y="2912609"/>
            <a:chExt cx="17359885" cy="5596385"/>
          </a:xfrm>
        </p:grpSpPr>
        <p:sp>
          <p:nvSpPr>
            <p:cNvPr id="17" name="Rectangle: Rounded Corners 16"/>
            <p:cNvSpPr/>
            <p:nvPr/>
          </p:nvSpPr>
          <p:spPr>
            <a:xfrm>
              <a:off x="268292" y="2912609"/>
              <a:ext cx="5218106" cy="5451307"/>
            </a:xfrm>
            <a:prstGeom prst="roundRect">
              <a:avLst/>
            </a:prstGeom>
            <a:solidFill>
              <a:schemeClr val="bg1">
                <a:lumMod val="50000"/>
              </a:schemeClr>
            </a:solidFill>
            <a:ln w="38100">
              <a:solidFill>
                <a:schemeClr val="bg1"/>
              </a:solidFill>
            </a:ln>
          </p:spPr>
          <p:txBody>
            <a:bodyPr wrap="square">
              <a:spAutoFit/>
            </a:bodyPr>
            <a:lstStyle/>
            <a:p>
              <a:pPr marL="229670" marR="0" lvl="0" indent="-229670"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Advanced solid tumors not eligible for curative therapy</a:t>
              </a:r>
            </a:p>
            <a:p>
              <a:pPr marL="229670" marR="0" lvl="0" indent="-229670"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2L+ patient population</a:t>
              </a:r>
            </a:p>
            <a:p>
              <a:pPr marL="229670" marR="0" lvl="0" indent="-229670"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HER2 expression (IHC 3+ or 2+)</a:t>
              </a:r>
            </a:p>
            <a:p>
              <a:pPr marL="649849" marR="0" lvl="1" indent="-304815" algn="l" defTabSz="914400" rtl="0" eaLnBrk="1" fontAlgn="auto" latinLnBrk="0" hangingPunct="1">
                <a:lnSpc>
                  <a:spcPct val="100000"/>
                </a:lnSpc>
                <a:spcBef>
                  <a:spcPts val="0"/>
                </a:spcBef>
                <a:spcAft>
                  <a:spcPts val="800"/>
                </a:spcAft>
                <a:buClrTx/>
                <a:buSzTx/>
                <a:buFont typeface="Calibri" panose="020F0502020204030204" pitchFamily="34" charset="0"/>
                <a:buChar char="–"/>
                <a:tabLst/>
                <a:defRPr/>
              </a:pP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Local test or central test by </a:t>
              </a:r>
              <a:r>
                <a:rPr kumimoji="0" lang="en-US" sz="1600" b="0" i="0" u="none" strike="noStrike" kern="1200" cap="none" spc="0" normalizeH="0" baseline="0" noProof="0" dirty="0" err="1">
                  <a:ln>
                    <a:noFill/>
                  </a:ln>
                  <a:solidFill>
                    <a:prstClr val="white"/>
                  </a:solidFill>
                  <a:effectLst/>
                  <a:uLnTx/>
                  <a:uFillTx/>
                  <a:latin typeface="Aptos" panose="02110004020202020204"/>
                  <a:ea typeface="+mn-ea"/>
                  <a:cs typeface="+mn-cs"/>
                </a:rPr>
                <a:t>Hercep</a:t>
              </a: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 Test if local test not feasible (ASCO/CAP gastric cancer guidelines)</a:t>
              </a:r>
            </a:p>
            <a:p>
              <a:pPr marL="229670" marR="0" lvl="0" indent="-229670"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Prior HER2-targeting therapy</a:t>
              </a:r>
            </a:p>
            <a:p>
              <a:pPr marL="229670" marR="0" lvl="0" indent="-229670"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ECOG/WHO PS 0–1 restricted     </a:t>
              </a:r>
              <a:b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b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in strenuous activity</a:t>
              </a:r>
            </a:p>
          </p:txBody>
        </p:sp>
        <p:sp>
          <p:nvSpPr>
            <p:cNvPr id="18" name="Rectangle 17"/>
            <p:cNvSpPr/>
            <p:nvPr/>
          </p:nvSpPr>
          <p:spPr>
            <a:xfrm>
              <a:off x="5283693" y="6031777"/>
              <a:ext cx="3687581" cy="247721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n = 40 per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cohort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planned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1333" b="1" i="1" u="none" strike="noStrike" kern="1200" cap="none" spc="0" normalizeH="0" baseline="0" noProof="0" dirty="0">
                  <a:ln>
                    <a:noFill/>
                  </a:ln>
                  <a:solidFill>
                    <a:prstClr val="black"/>
                  </a:solidFill>
                  <a:effectLst/>
                  <a:uLnTx/>
                  <a:uFillTx/>
                  <a:latin typeface="Aptos" panose="02110004020202020204"/>
                  <a:ea typeface="+mn-ea"/>
                  <a:cs typeface="+mn-cs"/>
                </a:rPr>
                <a:t>cohorts with no objective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1" u="none" strike="noStrike" kern="1200" cap="none" spc="0" normalizeH="0" baseline="0" noProof="0" dirty="0">
                  <a:ln>
                    <a:noFill/>
                  </a:ln>
                  <a:solidFill>
                    <a:prstClr val="black"/>
                  </a:solidFill>
                  <a:effectLst/>
                  <a:uLnTx/>
                  <a:uFillTx/>
                  <a:latin typeface="Aptos" panose="02110004020202020204"/>
                  <a:ea typeface="+mn-ea"/>
                  <a:cs typeface="+mn-cs"/>
                </a:rPr>
                <a:t>responses in the first 15 patients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1" u="none" strike="noStrike" kern="1200" cap="none" spc="0" normalizeH="0" baseline="0" noProof="0" dirty="0">
                  <a:ln>
                    <a:noFill/>
                  </a:ln>
                  <a:solidFill>
                    <a:prstClr val="black"/>
                  </a:solidFill>
                  <a:effectLst/>
                  <a:uLnTx/>
                  <a:uFillTx/>
                  <a:latin typeface="Aptos" panose="02110004020202020204"/>
                  <a:ea typeface="+mn-ea"/>
                  <a:cs typeface="+mn-cs"/>
                </a:rPr>
                <a:t>were to be closed</a:t>
              </a:r>
              <a:r>
                <a:rPr kumimoji="0" lang="en-US" sz="1333" b="1" i="0" u="none" strike="noStrike" kern="1200" cap="none" spc="0" normalizeH="0" baseline="0" noProof="0" dirty="0">
                  <a:ln>
                    <a:noFill/>
                  </a:ln>
                  <a:solidFill>
                    <a:prstClr val="black"/>
                  </a:solidFill>
                  <a:effectLst/>
                  <a:uLnTx/>
                  <a:uFillTx/>
                  <a:latin typeface="Aptos" panose="02110004020202020204"/>
                  <a:ea typeface="+mn-ea"/>
                  <a:cs typeface="+mn-cs"/>
                </a:rPr>
                <a:t>)</a:t>
              </a:r>
            </a:p>
          </p:txBody>
        </p:sp>
        <p:sp>
          <p:nvSpPr>
            <p:cNvPr id="19" name="Rectangle 18"/>
            <p:cNvSpPr/>
            <p:nvPr/>
          </p:nvSpPr>
          <p:spPr>
            <a:xfrm>
              <a:off x="13382221" y="3007643"/>
              <a:ext cx="4245956" cy="467868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Aptos" panose="02110004020202020204"/>
                  <a:ea typeface="+mn-ea"/>
                  <a:cs typeface="+mn-cs"/>
                </a:rPr>
                <a:t>Primary endpoint</a:t>
              </a:r>
            </a:p>
            <a:p>
              <a:pPr marL="229670" marR="0" lvl="0" indent="-22967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prstClr val="black"/>
                  </a:solidFill>
                  <a:effectLst/>
                  <a:uLnTx/>
                  <a:uFillTx/>
                  <a:latin typeface="Aptos" panose="02110004020202020204"/>
                  <a:ea typeface="+mn-ea"/>
                  <a:cs typeface="+mn-cs"/>
                </a:rPr>
                <a:t>Confirmed ORR (investigator)</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Aptos" panose="02110004020202020204"/>
                  <a:ea typeface="+mn-ea"/>
                  <a:cs typeface="+mn-cs"/>
                </a:rPr>
                <a:t>Secondary</a:t>
              </a:r>
              <a:r>
                <a:rPr kumimoji="0" lang="en-US" sz="2133"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867" b="1" i="0" u="none" strike="noStrike" kern="1200" cap="none" spc="0" normalizeH="0" baseline="0" noProof="0" dirty="0">
                  <a:ln>
                    <a:noFill/>
                  </a:ln>
                  <a:solidFill>
                    <a:prstClr val="black"/>
                  </a:solidFill>
                  <a:effectLst/>
                  <a:uLnTx/>
                  <a:uFillTx/>
                  <a:latin typeface="Aptos" panose="02110004020202020204"/>
                  <a:ea typeface="+mn-ea"/>
                  <a:cs typeface="+mn-cs"/>
                </a:rPr>
                <a:t>endpoints</a:t>
              </a:r>
            </a:p>
            <a:p>
              <a:pPr marL="229670" marR="0" lvl="0" indent="-22967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prstClr val="black"/>
                  </a:solidFill>
                  <a:effectLst/>
                  <a:uLnTx/>
                  <a:uFillTx/>
                  <a:latin typeface="Aptos" panose="02110004020202020204"/>
                  <a:ea typeface="+mn-ea"/>
                  <a:cs typeface="+mn-cs"/>
                </a:rPr>
                <a:t>DOR</a:t>
              </a:r>
            </a:p>
            <a:p>
              <a:pPr marL="229670" marR="0" lvl="0" indent="-22967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prstClr val="black"/>
                  </a:solidFill>
                  <a:effectLst/>
                  <a:uLnTx/>
                  <a:uFillTx/>
                  <a:latin typeface="Aptos" panose="02110004020202020204"/>
                  <a:ea typeface="+mn-ea"/>
                  <a:cs typeface="+mn-cs"/>
                </a:rPr>
                <a:t>DCR</a:t>
              </a:r>
            </a:p>
            <a:p>
              <a:pPr marL="229670" marR="0" lvl="0" indent="-22967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prstClr val="black"/>
                  </a:solidFill>
                  <a:effectLst/>
                  <a:uLnTx/>
                  <a:uFillTx/>
                  <a:latin typeface="Aptos" panose="02110004020202020204"/>
                  <a:ea typeface="+mn-ea"/>
                  <a:cs typeface="+mn-cs"/>
                </a:rPr>
                <a:t>PFS</a:t>
              </a:r>
            </a:p>
            <a:p>
              <a:pPr marL="229670" marR="0" lvl="0" indent="-22967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prstClr val="black"/>
                  </a:solidFill>
                  <a:effectLst/>
                  <a:uLnTx/>
                  <a:uFillTx/>
                  <a:latin typeface="Aptos" panose="02110004020202020204"/>
                  <a:ea typeface="+mn-ea"/>
                  <a:cs typeface="+mn-cs"/>
                </a:rPr>
                <a:t>OS</a:t>
              </a:r>
            </a:p>
            <a:p>
              <a:pPr marL="229670" marR="0" lvl="0" indent="-22967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prstClr val="black"/>
                  </a:solidFill>
                  <a:effectLst/>
                  <a:uLnTx/>
                  <a:uFillTx/>
                  <a:latin typeface="Aptos" panose="02110004020202020204"/>
                  <a:ea typeface="+mn-ea"/>
                  <a:cs typeface="+mn-cs"/>
                </a:rPr>
                <a:t>Safety</a:t>
              </a:r>
            </a:p>
          </p:txBody>
        </p:sp>
        <p:sp>
          <p:nvSpPr>
            <p:cNvPr id="20" name="Oval 19"/>
            <p:cNvSpPr/>
            <p:nvPr/>
          </p:nvSpPr>
          <p:spPr>
            <a:xfrm>
              <a:off x="6213082" y="4187227"/>
              <a:ext cx="1828800" cy="1828800"/>
            </a:xfrm>
            <a:prstGeom prst="ellipse">
              <a:avLst/>
            </a:prstGeom>
            <a:solidFill>
              <a:schemeClr val="accent1">
                <a:lumMod val="50000"/>
              </a:schemeClr>
            </a:solidFill>
            <a:ln w="28575">
              <a:solidFill>
                <a:schemeClr val="bg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white"/>
                  </a:solidFill>
                  <a:effectLst/>
                  <a:uLnTx/>
                  <a:uFillTx/>
                  <a:latin typeface="Aptos" panose="02110004020202020204"/>
                  <a:ea typeface="+mn-ea"/>
                  <a:cs typeface="+mn-cs"/>
                </a:rPr>
                <a:t>T-</a:t>
              </a:r>
              <a:r>
                <a:rPr kumimoji="0" lang="en-US" sz="2133" b="1" i="0" u="none" strike="noStrike" kern="1200" cap="none" spc="0" normalizeH="0" baseline="0" noProof="0" dirty="0" err="1">
                  <a:ln>
                    <a:noFill/>
                  </a:ln>
                  <a:solidFill>
                    <a:prstClr val="white"/>
                  </a:solidFill>
                  <a:effectLst/>
                  <a:uLnTx/>
                  <a:uFillTx/>
                  <a:latin typeface="Aptos" panose="02110004020202020204"/>
                  <a:ea typeface="+mn-ea"/>
                  <a:cs typeface="+mn-cs"/>
                </a:rPr>
                <a:t>DXd</a:t>
              </a:r>
              <a:endParaRPr kumimoji="0" lang="en-US" sz="2133" b="1" i="0" u="none" strike="noStrike" kern="1200" cap="none" spc="0" normalizeH="0" baseline="0" noProof="0" dirty="0">
                <a:ln>
                  <a:noFill/>
                </a:ln>
                <a:solidFill>
                  <a:prstClr val="white"/>
                </a:solidFill>
                <a:effectLst/>
                <a:uLnTx/>
                <a:uFillTx/>
                <a:latin typeface="Aptos" panose="021100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5.4 mg/kg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Aptos" panose="02110004020202020204"/>
                  <a:ea typeface="+mn-ea"/>
                  <a:cs typeface="+mn-cs"/>
                </a:rPr>
                <a:t>Q3W</a:t>
              </a:r>
              <a:endParaRPr kumimoji="0" lang="en-US" sz="2133"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1" name="Rounded Rectangle 20"/>
            <p:cNvSpPr/>
            <p:nvPr/>
          </p:nvSpPr>
          <p:spPr>
            <a:xfrm>
              <a:off x="9087215" y="3162927"/>
              <a:ext cx="4149100" cy="644577"/>
            </a:xfrm>
            <a:prstGeom prst="roundRect">
              <a:avLst/>
            </a:prstGeom>
            <a:solidFill>
              <a:srgbClr val="00B050"/>
            </a:solidFill>
            <a:ln w="38100">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690068"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ptos" panose="02110004020202020204"/>
                  <a:ea typeface="+mn-ea"/>
                  <a:cs typeface="+mn-cs"/>
                </a:rPr>
                <a:t>Cervical cancer</a:t>
              </a:r>
            </a:p>
          </p:txBody>
        </p:sp>
        <p:sp>
          <p:nvSpPr>
            <p:cNvPr id="22" name="Rounded Rectangle 21"/>
            <p:cNvSpPr/>
            <p:nvPr/>
          </p:nvSpPr>
          <p:spPr>
            <a:xfrm>
              <a:off x="9087215" y="3886515"/>
              <a:ext cx="4149100" cy="644577"/>
            </a:xfrm>
            <a:prstGeom prst="roundRect">
              <a:avLst/>
            </a:prstGeom>
            <a:solidFill>
              <a:srgbClr val="92D050"/>
            </a:solidFill>
            <a:ln w="38100">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690068"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8E8E8">
                      <a:lumMod val="10000"/>
                    </a:srgbClr>
                  </a:solidFill>
                  <a:effectLst/>
                  <a:uLnTx/>
                  <a:uFillTx/>
                  <a:latin typeface="Aptos" panose="02110004020202020204"/>
                  <a:ea typeface="+mn-ea"/>
                  <a:cs typeface="+mn-cs"/>
                </a:rPr>
                <a:t>Endometrial cancer</a:t>
              </a:r>
            </a:p>
          </p:txBody>
        </p:sp>
        <p:sp>
          <p:nvSpPr>
            <p:cNvPr id="23" name="Rounded Rectangle 22"/>
            <p:cNvSpPr/>
            <p:nvPr/>
          </p:nvSpPr>
          <p:spPr>
            <a:xfrm>
              <a:off x="9087215" y="4610103"/>
              <a:ext cx="4149100" cy="644577"/>
            </a:xfrm>
            <a:prstGeom prst="roundRect">
              <a:avLst/>
            </a:prstGeom>
            <a:solidFill>
              <a:srgbClr val="99FF99"/>
            </a:solidFill>
            <a:ln w="38100">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690068"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8E8E8">
                      <a:lumMod val="10000"/>
                    </a:srgbClr>
                  </a:solidFill>
                  <a:effectLst/>
                  <a:uLnTx/>
                  <a:uFillTx/>
                  <a:latin typeface="Aptos" panose="02110004020202020204"/>
                  <a:ea typeface="+mn-ea"/>
                  <a:cs typeface="+mn-cs"/>
                </a:rPr>
                <a:t>Ovarian cancer</a:t>
              </a:r>
            </a:p>
          </p:txBody>
        </p:sp>
        <p:sp>
          <p:nvSpPr>
            <p:cNvPr id="24" name="Rounded Rectangle 23"/>
            <p:cNvSpPr/>
            <p:nvPr/>
          </p:nvSpPr>
          <p:spPr>
            <a:xfrm>
              <a:off x="9087215" y="5333691"/>
              <a:ext cx="4149100" cy="644577"/>
            </a:xfrm>
            <a:prstGeom prst="roundRect">
              <a:avLst/>
            </a:prstGeom>
            <a:solidFill>
              <a:schemeClr val="accent4"/>
            </a:solidFill>
            <a:ln w="38100">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690068"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ptos" panose="02110004020202020204"/>
                  <a:ea typeface="+mn-ea"/>
                  <a:cs typeface="+mn-cs"/>
                </a:rPr>
                <a:t>Biliary tract cancer</a:t>
              </a:r>
            </a:p>
          </p:txBody>
        </p:sp>
        <p:sp>
          <p:nvSpPr>
            <p:cNvPr id="25" name="Rounded Rectangle 24"/>
            <p:cNvSpPr/>
            <p:nvPr/>
          </p:nvSpPr>
          <p:spPr>
            <a:xfrm>
              <a:off x="9087215" y="6057279"/>
              <a:ext cx="4149100" cy="644577"/>
            </a:xfrm>
            <a:prstGeom prst="roundRect">
              <a:avLst/>
            </a:prstGeom>
            <a:solidFill>
              <a:schemeClr val="accent4">
                <a:lumMod val="60000"/>
                <a:lumOff val="40000"/>
              </a:schemeClr>
            </a:solidFill>
            <a:ln w="38100">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690068"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8E8E8">
                      <a:lumMod val="10000"/>
                    </a:srgbClr>
                  </a:solidFill>
                  <a:effectLst/>
                  <a:uLnTx/>
                  <a:uFillTx/>
                  <a:latin typeface="Aptos" panose="02110004020202020204"/>
                  <a:ea typeface="+mn-ea"/>
                  <a:cs typeface="+mn-cs"/>
                </a:rPr>
                <a:t>Pancreatic cancer</a:t>
              </a:r>
            </a:p>
          </p:txBody>
        </p:sp>
        <p:sp>
          <p:nvSpPr>
            <p:cNvPr id="26" name="Rounded Rectangle 25"/>
            <p:cNvSpPr/>
            <p:nvPr/>
          </p:nvSpPr>
          <p:spPr>
            <a:xfrm>
              <a:off x="9087215" y="6780867"/>
              <a:ext cx="4149100" cy="644577"/>
            </a:xfrm>
            <a:prstGeom prst="roundRect">
              <a:avLst/>
            </a:prstGeom>
            <a:solidFill>
              <a:srgbClr val="FFC000"/>
            </a:solidFill>
            <a:ln w="38100">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690068"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8E8E8">
                      <a:lumMod val="10000"/>
                    </a:srgbClr>
                  </a:solidFill>
                  <a:effectLst/>
                  <a:uLnTx/>
                  <a:uFillTx/>
                  <a:latin typeface="Aptos" panose="02110004020202020204"/>
                  <a:ea typeface="+mn-ea"/>
                  <a:cs typeface="+mn-cs"/>
                </a:rPr>
                <a:t>Bladder cancer</a:t>
              </a:r>
            </a:p>
          </p:txBody>
        </p:sp>
        <p:sp>
          <p:nvSpPr>
            <p:cNvPr id="27" name="Rounded Rectangle 26"/>
            <p:cNvSpPr/>
            <p:nvPr/>
          </p:nvSpPr>
          <p:spPr>
            <a:xfrm>
              <a:off x="9087215" y="7504453"/>
              <a:ext cx="4149100" cy="644577"/>
            </a:xfrm>
            <a:prstGeom prst="roundRect">
              <a:avLst/>
            </a:prstGeom>
            <a:solidFill>
              <a:schemeClr val="accent6">
                <a:lumMod val="75000"/>
              </a:schemeClr>
            </a:solidFill>
            <a:ln w="38100">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690068"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ptos" panose="02110004020202020204"/>
                  <a:ea typeface="+mn-ea"/>
                  <a:cs typeface="+mn-cs"/>
                </a:rPr>
                <a:t>Other </a:t>
              </a:r>
              <a:r>
                <a:rPr kumimoji="0" lang="en-US" sz="1200" b="1" i="0" u="none" strike="noStrike" kern="1200" cap="none" spc="0" normalizeH="0" baseline="0" noProof="0" dirty="0" err="1">
                  <a:ln>
                    <a:noFill/>
                  </a:ln>
                  <a:solidFill>
                    <a:prstClr val="white"/>
                  </a:solidFill>
                  <a:effectLst/>
                  <a:uLnTx/>
                  <a:uFillTx/>
                  <a:latin typeface="Aptos" panose="02110004020202020204"/>
                  <a:ea typeface="+mn-ea"/>
                  <a:cs typeface="+mn-cs"/>
                </a:rPr>
                <a:t>tumors</a:t>
              </a:r>
              <a:r>
                <a:rPr kumimoji="0" lang="en-US" sz="1200" b="1" i="0" u="none" strike="noStrike" kern="1200" cap="none" spc="0" normalizeH="0" baseline="30000" noProof="0" dirty="0" err="1">
                  <a:ln>
                    <a:noFill/>
                  </a:ln>
                  <a:solidFill>
                    <a:prstClr val="white"/>
                  </a:solidFill>
                  <a:effectLst/>
                  <a:uLnTx/>
                  <a:uFillTx/>
                  <a:latin typeface="Aptos" panose="02110004020202020204"/>
                  <a:ea typeface="+mn-ea"/>
                  <a:cs typeface="+mn-cs"/>
                </a:rPr>
                <a:t>a</a:t>
              </a:r>
              <a:endParaRPr kumimoji="0" lang="en-US" sz="1200" b="1" i="0" u="none" strike="noStrike" kern="1200" cap="none" spc="0" normalizeH="0" baseline="30000" noProof="0" dirty="0">
                <a:ln>
                  <a:noFill/>
                </a:ln>
                <a:solidFill>
                  <a:prstClr val="white"/>
                </a:solidFill>
                <a:effectLst/>
                <a:uLnTx/>
                <a:uFillTx/>
                <a:latin typeface="Aptos" panose="02110004020202020204"/>
                <a:ea typeface="+mn-ea"/>
                <a:cs typeface="+mn-cs"/>
              </a:endParaRPr>
            </a:p>
          </p:txBody>
        </p:sp>
        <p:cxnSp>
          <p:nvCxnSpPr>
            <p:cNvPr id="29" name="Straight Connector 28"/>
            <p:cNvCxnSpPr>
              <a:stCxn id="20" idx="6"/>
              <a:endCxn id="21" idx="1"/>
            </p:cNvCxnSpPr>
            <p:nvPr/>
          </p:nvCxnSpPr>
          <p:spPr>
            <a:xfrm flipV="1">
              <a:off x="8041882" y="3485216"/>
              <a:ext cx="1045334" cy="1616411"/>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a:stCxn id="20" idx="6"/>
              <a:endCxn id="22" idx="1"/>
            </p:cNvCxnSpPr>
            <p:nvPr/>
          </p:nvCxnSpPr>
          <p:spPr>
            <a:xfrm flipV="1">
              <a:off x="8041882" y="4208804"/>
              <a:ext cx="1045334" cy="892823"/>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p:cNvCxnSpPr>
              <a:endCxn id="23" idx="1"/>
            </p:cNvCxnSpPr>
            <p:nvPr/>
          </p:nvCxnSpPr>
          <p:spPr>
            <a:xfrm flipV="1">
              <a:off x="7869836" y="4932392"/>
              <a:ext cx="1217379" cy="284188"/>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p:cNvCxnSpPr>
              <a:stCxn id="20" idx="6"/>
              <a:endCxn id="24" idx="1"/>
            </p:cNvCxnSpPr>
            <p:nvPr/>
          </p:nvCxnSpPr>
          <p:spPr>
            <a:xfrm>
              <a:off x="8041882" y="5101627"/>
              <a:ext cx="1045334" cy="554352"/>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a:stCxn id="20" idx="6"/>
              <a:endCxn id="25" idx="1"/>
            </p:cNvCxnSpPr>
            <p:nvPr/>
          </p:nvCxnSpPr>
          <p:spPr>
            <a:xfrm>
              <a:off x="8041882" y="5101627"/>
              <a:ext cx="1045334" cy="1277940"/>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a:stCxn id="20" idx="6"/>
              <a:endCxn id="26" idx="1"/>
            </p:cNvCxnSpPr>
            <p:nvPr/>
          </p:nvCxnSpPr>
          <p:spPr>
            <a:xfrm>
              <a:off x="8041882" y="5101627"/>
              <a:ext cx="1045334" cy="2001528"/>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20" idx="6"/>
              <a:endCxn id="27" idx="1"/>
            </p:cNvCxnSpPr>
            <p:nvPr/>
          </p:nvCxnSpPr>
          <p:spPr>
            <a:xfrm>
              <a:off x="8041882" y="5101627"/>
              <a:ext cx="1045334" cy="2725115"/>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32" name="Group 331"/>
          <p:cNvGrpSpPr/>
          <p:nvPr/>
        </p:nvGrpSpPr>
        <p:grpSpPr>
          <a:xfrm>
            <a:off x="6250510" y="3590907"/>
            <a:ext cx="312845" cy="365257"/>
            <a:chOff x="24536493" y="2861124"/>
            <a:chExt cx="716437" cy="836468"/>
          </a:xfrm>
        </p:grpSpPr>
        <p:sp>
          <p:nvSpPr>
            <p:cNvPr id="49" name="Freeform 134"/>
            <p:cNvSpPr>
              <a:spLocks/>
            </p:cNvSpPr>
            <p:nvPr/>
          </p:nvSpPr>
          <p:spPr bwMode="auto">
            <a:xfrm>
              <a:off x="24536493" y="3142448"/>
              <a:ext cx="473871" cy="555144"/>
            </a:xfrm>
            <a:custGeom>
              <a:avLst/>
              <a:gdLst>
                <a:gd name="T0" fmla="*/ 379 w 379"/>
                <a:gd name="T1" fmla="*/ 56 h 444"/>
                <a:gd name="T2" fmla="*/ 379 w 379"/>
                <a:gd name="T3" fmla="*/ 64 h 444"/>
                <a:gd name="T4" fmla="*/ 359 w 379"/>
                <a:gd name="T5" fmla="*/ 48 h 444"/>
                <a:gd name="T6" fmla="*/ 342 w 379"/>
                <a:gd name="T7" fmla="*/ 42 h 444"/>
                <a:gd name="T8" fmla="*/ 303 w 379"/>
                <a:gd name="T9" fmla="*/ 33 h 444"/>
                <a:gd name="T10" fmla="*/ 272 w 379"/>
                <a:gd name="T11" fmla="*/ 39 h 444"/>
                <a:gd name="T12" fmla="*/ 261 w 379"/>
                <a:gd name="T13" fmla="*/ 48 h 444"/>
                <a:gd name="T14" fmla="*/ 258 w 379"/>
                <a:gd name="T15" fmla="*/ 62 h 444"/>
                <a:gd name="T16" fmla="*/ 264 w 379"/>
                <a:gd name="T17" fmla="*/ 78 h 444"/>
                <a:gd name="T18" fmla="*/ 267 w 379"/>
                <a:gd name="T19" fmla="*/ 81 h 444"/>
                <a:gd name="T20" fmla="*/ 286 w 379"/>
                <a:gd name="T21" fmla="*/ 112 h 444"/>
                <a:gd name="T22" fmla="*/ 286 w 379"/>
                <a:gd name="T23" fmla="*/ 121 h 444"/>
                <a:gd name="T24" fmla="*/ 283 w 379"/>
                <a:gd name="T25" fmla="*/ 143 h 444"/>
                <a:gd name="T26" fmla="*/ 272 w 379"/>
                <a:gd name="T27" fmla="*/ 168 h 444"/>
                <a:gd name="T28" fmla="*/ 267 w 379"/>
                <a:gd name="T29" fmla="*/ 205 h 444"/>
                <a:gd name="T30" fmla="*/ 275 w 379"/>
                <a:gd name="T31" fmla="*/ 270 h 444"/>
                <a:gd name="T32" fmla="*/ 278 w 379"/>
                <a:gd name="T33" fmla="*/ 303 h 444"/>
                <a:gd name="T34" fmla="*/ 278 w 379"/>
                <a:gd name="T35" fmla="*/ 334 h 444"/>
                <a:gd name="T36" fmla="*/ 272 w 379"/>
                <a:gd name="T37" fmla="*/ 351 h 444"/>
                <a:gd name="T38" fmla="*/ 267 w 379"/>
                <a:gd name="T39" fmla="*/ 368 h 444"/>
                <a:gd name="T40" fmla="*/ 253 w 379"/>
                <a:gd name="T41" fmla="*/ 393 h 444"/>
                <a:gd name="T42" fmla="*/ 230 w 379"/>
                <a:gd name="T43" fmla="*/ 416 h 444"/>
                <a:gd name="T44" fmla="*/ 210 w 379"/>
                <a:gd name="T45" fmla="*/ 427 h 444"/>
                <a:gd name="T46" fmla="*/ 171 w 379"/>
                <a:gd name="T47" fmla="*/ 441 h 444"/>
                <a:gd name="T48" fmla="*/ 132 w 379"/>
                <a:gd name="T49" fmla="*/ 444 h 444"/>
                <a:gd name="T50" fmla="*/ 93 w 379"/>
                <a:gd name="T51" fmla="*/ 432 h 444"/>
                <a:gd name="T52" fmla="*/ 56 w 379"/>
                <a:gd name="T53" fmla="*/ 413 h 444"/>
                <a:gd name="T54" fmla="*/ 28 w 379"/>
                <a:gd name="T55" fmla="*/ 382 h 444"/>
                <a:gd name="T56" fmla="*/ 8 w 379"/>
                <a:gd name="T57" fmla="*/ 345 h 444"/>
                <a:gd name="T58" fmla="*/ 0 w 379"/>
                <a:gd name="T59" fmla="*/ 306 h 444"/>
                <a:gd name="T60" fmla="*/ 0 w 379"/>
                <a:gd name="T61" fmla="*/ 284 h 444"/>
                <a:gd name="T62" fmla="*/ 11 w 379"/>
                <a:gd name="T63" fmla="*/ 247 h 444"/>
                <a:gd name="T64" fmla="*/ 25 w 379"/>
                <a:gd name="T65" fmla="*/ 211 h 444"/>
                <a:gd name="T66" fmla="*/ 25 w 379"/>
                <a:gd name="T67" fmla="*/ 211 h 444"/>
                <a:gd name="T68" fmla="*/ 48 w 379"/>
                <a:gd name="T69" fmla="*/ 182 h 444"/>
                <a:gd name="T70" fmla="*/ 50 w 379"/>
                <a:gd name="T71" fmla="*/ 177 h 444"/>
                <a:gd name="T72" fmla="*/ 73 w 379"/>
                <a:gd name="T73" fmla="*/ 152 h 444"/>
                <a:gd name="T74" fmla="*/ 112 w 379"/>
                <a:gd name="T75" fmla="*/ 98 h 444"/>
                <a:gd name="T76" fmla="*/ 132 w 379"/>
                <a:gd name="T77" fmla="*/ 70 h 444"/>
                <a:gd name="T78" fmla="*/ 185 w 379"/>
                <a:gd name="T79" fmla="*/ 28 h 444"/>
                <a:gd name="T80" fmla="*/ 247 w 379"/>
                <a:gd name="T81" fmla="*/ 3 h 444"/>
                <a:gd name="T82" fmla="*/ 314 w 379"/>
                <a:gd name="T83" fmla="*/ 0 h 444"/>
                <a:gd name="T84" fmla="*/ 345 w 379"/>
                <a:gd name="T85" fmla="*/ 11 h 444"/>
                <a:gd name="T86" fmla="*/ 376 w 379"/>
                <a:gd name="T87" fmla="*/ 25 h 444"/>
                <a:gd name="T88" fmla="*/ 379 w 379"/>
                <a:gd name="T89" fmla="*/ 56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9" h="444">
                  <a:moveTo>
                    <a:pt x="379" y="56"/>
                  </a:moveTo>
                  <a:lnTo>
                    <a:pt x="379" y="56"/>
                  </a:lnTo>
                  <a:lnTo>
                    <a:pt x="379" y="64"/>
                  </a:lnTo>
                  <a:lnTo>
                    <a:pt x="379" y="64"/>
                  </a:lnTo>
                  <a:lnTo>
                    <a:pt x="371" y="56"/>
                  </a:lnTo>
                  <a:lnTo>
                    <a:pt x="359" y="48"/>
                  </a:lnTo>
                  <a:lnTo>
                    <a:pt x="359" y="48"/>
                  </a:lnTo>
                  <a:lnTo>
                    <a:pt x="342" y="42"/>
                  </a:lnTo>
                  <a:lnTo>
                    <a:pt x="323" y="36"/>
                  </a:lnTo>
                  <a:lnTo>
                    <a:pt x="303" y="33"/>
                  </a:lnTo>
                  <a:lnTo>
                    <a:pt x="286" y="36"/>
                  </a:lnTo>
                  <a:lnTo>
                    <a:pt x="272" y="39"/>
                  </a:lnTo>
                  <a:lnTo>
                    <a:pt x="267" y="45"/>
                  </a:lnTo>
                  <a:lnTo>
                    <a:pt x="261" y="48"/>
                  </a:lnTo>
                  <a:lnTo>
                    <a:pt x="261" y="53"/>
                  </a:lnTo>
                  <a:lnTo>
                    <a:pt x="258" y="62"/>
                  </a:lnTo>
                  <a:lnTo>
                    <a:pt x="261" y="70"/>
                  </a:lnTo>
                  <a:lnTo>
                    <a:pt x="264" y="78"/>
                  </a:lnTo>
                  <a:lnTo>
                    <a:pt x="267" y="81"/>
                  </a:lnTo>
                  <a:lnTo>
                    <a:pt x="267" y="81"/>
                  </a:lnTo>
                  <a:lnTo>
                    <a:pt x="275" y="95"/>
                  </a:lnTo>
                  <a:lnTo>
                    <a:pt x="286" y="112"/>
                  </a:lnTo>
                  <a:lnTo>
                    <a:pt x="286" y="112"/>
                  </a:lnTo>
                  <a:lnTo>
                    <a:pt x="286" y="121"/>
                  </a:lnTo>
                  <a:lnTo>
                    <a:pt x="286" y="129"/>
                  </a:lnTo>
                  <a:lnTo>
                    <a:pt x="283" y="143"/>
                  </a:lnTo>
                  <a:lnTo>
                    <a:pt x="272" y="168"/>
                  </a:lnTo>
                  <a:lnTo>
                    <a:pt x="272" y="168"/>
                  </a:lnTo>
                  <a:lnTo>
                    <a:pt x="269" y="188"/>
                  </a:lnTo>
                  <a:lnTo>
                    <a:pt x="267" y="205"/>
                  </a:lnTo>
                  <a:lnTo>
                    <a:pt x="269" y="239"/>
                  </a:lnTo>
                  <a:lnTo>
                    <a:pt x="275" y="270"/>
                  </a:lnTo>
                  <a:lnTo>
                    <a:pt x="278" y="303"/>
                  </a:lnTo>
                  <a:lnTo>
                    <a:pt x="278" y="303"/>
                  </a:lnTo>
                  <a:lnTo>
                    <a:pt x="278" y="317"/>
                  </a:lnTo>
                  <a:lnTo>
                    <a:pt x="278" y="334"/>
                  </a:lnTo>
                  <a:lnTo>
                    <a:pt x="278" y="334"/>
                  </a:lnTo>
                  <a:lnTo>
                    <a:pt x="272" y="351"/>
                  </a:lnTo>
                  <a:lnTo>
                    <a:pt x="267" y="368"/>
                  </a:lnTo>
                  <a:lnTo>
                    <a:pt x="267" y="368"/>
                  </a:lnTo>
                  <a:lnTo>
                    <a:pt x="261" y="382"/>
                  </a:lnTo>
                  <a:lnTo>
                    <a:pt x="253" y="393"/>
                  </a:lnTo>
                  <a:lnTo>
                    <a:pt x="241" y="404"/>
                  </a:lnTo>
                  <a:lnTo>
                    <a:pt x="230" y="416"/>
                  </a:lnTo>
                  <a:lnTo>
                    <a:pt x="230" y="416"/>
                  </a:lnTo>
                  <a:lnTo>
                    <a:pt x="210" y="427"/>
                  </a:lnTo>
                  <a:lnTo>
                    <a:pt x="191" y="438"/>
                  </a:lnTo>
                  <a:lnTo>
                    <a:pt x="171" y="441"/>
                  </a:lnTo>
                  <a:lnTo>
                    <a:pt x="152" y="444"/>
                  </a:lnTo>
                  <a:lnTo>
                    <a:pt x="132" y="444"/>
                  </a:lnTo>
                  <a:lnTo>
                    <a:pt x="112" y="438"/>
                  </a:lnTo>
                  <a:lnTo>
                    <a:pt x="93" y="432"/>
                  </a:lnTo>
                  <a:lnTo>
                    <a:pt x="73" y="424"/>
                  </a:lnTo>
                  <a:lnTo>
                    <a:pt x="56" y="413"/>
                  </a:lnTo>
                  <a:lnTo>
                    <a:pt x="42" y="399"/>
                  </a:lnTo>
                  <a:lnTo>
                    <a:pt x="28" y="382"/>
                  </a:lnTo>
                  <a:lnTo>
                    <a:pt x="17" y="365"/>
                  </a:lnTo>
                  <a:lnTo>
                    <a:pt x="8" y="345"/>
                  </a:lnTo>
                  <a:lnTo>
                    <a:pt x="3" y="326"/>
                  </a:lnTo>
                  <a:lnTo>
                    <a:pt x="0" y="306"/>
                  </a:lnTo>
                  <a:lnTo>
                    <a:pt x="0" y="284"/>
                  </a:lnTo>
                  <a:lnTo>
                    <a:pt x="0" y="284"/>
                  </a:lnTo>
                  <a:lnTo>
                    <a:pt x="5" y="264"/>
                  </a:lnTo>
                  <a:lnTo>
                    <a:pt x="11" y="247"/>
                  </a:lnTo>
                  <a:lnTo>
                    <a:pt x="17" y="227"/>
                  </a:lnTo>
                  <a:lnTo>
                    <a:pt x="25" y="211"/>
                  </a:lnTo>
                  <a:lnTo>
                    <a:pt x="25" y="211"/>
                  </a:lnTo>
                  <a:lnTo>
                    <a:pt x="25" y="211"/>
                  </a:lnTo>
                  <a:lnTo>
                    <a:pt x="36" y="196"/>
                  </a:lnTo>
                  <a:lnTo>
                    <a:pt x="48" y="182"/>
                  </a:lnTo>
                  <a:lnTo>
                    <a:pt x="48" y="182"/>
                  </a:lnTo>
                  <a:lnTo>
                    <a:pt x="50" y="177"/>
                  </a:lnTo>
                  <a:lnTo>
                    <a:pt x="50" y="177"/>
                  </a:lnTo>
                  <a:lnTo>
                    <a:pt x="73" y="152"/>
                  </a:lnTo>
                  <a:lnTo>
                    <a:pt x="93" y="126"/>
                  </a:lnTo>
                  <a:lnTo>
                    <a:pt x="112" y="98"/>
                  </a:lnTo>
                  <a:lnTo>
                    <a:pt x="132" y="70"/>
                  </a:lnTo>
                  <a:lnTo>
                    <a:pt x="132" y="70"/>
                  </a:lnTo>
                  <a:lnTo>
                    <a:pt x="157" y="48"/>
                  </a:lnTo>
                  <a:lnTo>
                    <a:pt x="185" y="28"/>
                  </a:lnTo>
                  <a:lnTo>
                    <a:pt x="213" y="14"/>
                  </a:lnTo>
                  <a:lnTo>
                    <a:pt x="247" y="3"/>
                  </a:lnTo>
                  <a:lnTo>
                    <a:pt x="281" y="0"/>
                  </a:lnTo>
                  <a:lnTo>
                    <a:pt x="314" y="0"/>
                  </a:lnTo>
                  <a:lnTo>
                    <a:pt x="328" y="5"/>
                  </a:lnTo>
                  <a:lnTo>
                    <a:pt x="345" y="11"/>
                  </a:lnTo>
                  <a:lnTo>
                    <a:pt x="362" y="17"/>
                  </a:lnTo>
                  <a:lnTo>
                    <a:pt x="376" y="25"/>
                  </a:lnTo>
                  <a:lnTo>
                    <a:pt x="376" y="25"/>
                  </a:lnTo>
                  <a:lnTo>
                    <a:pt x="379" y="56"/>
                  </a:lnTo>
                  <a:lnTo>
                    <a:pt x="379" y="56"/>
                  </a:lnTo>
                  <a:close/>
                </a:path>
              </a:pathLst>
            </a:custGeom>
            <a:solidFill>
              <a:srgbClr val="F796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135"/>
            <p:cNvSpPr>
              <a:spLocks/>
            </p:cNvSpPr>
            <p:nvPr/>
          </p:nvSpPr>
          <p:spPr bwMode="auto">
            <a:xfrm>
              <a:off x="24757804" y="2861124"/>
              <a:ext cx="495126" cy="710185"/>
            </a:xfrm>
            <a:custGeom>
              <a:avLst/>
              <a:gdLst>
                <a:gd name="T0" fmla="*/ 309 w 396"/>
                <a:gd name="T1" fmla="*/ 115 h 568"/>
                <a:gd name="T2" fmla="*/ 314 w 396"/>
                <a:gd name="T3" fmla="*/ 146 h 568"/>
                <a:gd name="T4" fmla="*/ 354 w 396"/>
                <a:gd name="T5" fmla="*/ 155 h 568"/>
                <a:gd name="T6" fmla="*/ 382 w 396"/>
                <a:gd name="T7" fmla="*/ 183 h 568"/>
                <a:gd name="T8" fmla="*/ 365 w 396"/>
                <a:gd name="T9" fmla="*/ 205 h 568"/>
                <a:gd name="T10" fmla="*/ 342 w 396"/>
                <a:gd name="T11" fmla="*/ 180 h 568"/>
                <a:gd name="T12" fmla="*/ 309 w 396"/>
                <a:gd name="T13" fmla="*/ 171 h 568"/>
                <a:gd name="T14" fmla="*/ 286 w 396"/>
                <a:gd name="T15" fmla="*/ 180 h 568"/>
                <a:gd name="T16" fmla="*/ 253 w 396"/>
                <a:gd name="T17" fmla="*/ 222 h 568"/>
                <a:gd name="T18" fmla="*/ 241 w 396"/>
                <a:gd name="T19" fmla="*/ 270 h 568"/>
                <a:gd name="T20" fmla="*/ 258 w 396"/>
                <a:gd name="T21" fmla="*/ 362 h 568"/>
                <a:gd name="T22" fmla="*/ 269 w 396"/>
                <a:gd name="T23" fmla="*/ 379 h 568"/>
                <a:gd name="T24" fmla="*/ 323 w 396"/>
                <a:gd name="T25" fmla="*/ 433 h 568"/>
                <a:gd name="T26" fmla="*/ 365 w 396"/>
                <a:gd name="T27" fmla="*/ 500 h 568"/>
                <a:gd name="T28" fmla="*/ 368 w 396"/>
                <a:gd name="T29" fmla="*/ 548 h 568"/>
                <a:gd name="T30" fmla="*/ 306 w 396"/>
                <a:gd name="T31" fmla="*/ 568 h 568"/>
                <a:gd name="T32" fmla="*/ 309 w 396"/>
                <a:gd name="T33" fmla="*/ 514 h 568"/>
                <a:gd name="T34" fmla="*/ 292 w 396"/>
                <a:gd name="T35" fmla="*/ 475 h 568"/>
                <a:gd name="T36" fmla="*/ 236 w 396"/>
                <a:gd name="T37" fmla="*/ 396 h 568"/>
                <a:gd name="T38" fmla="*/ 213 w 396"/>
                <a:gd name="T39" fmla="*/ 332 h 568"/>
                <a:gd name="T40" fmla="*/ 208 w 396"/>
                <a:gd name="T41" fmla="*/ 295 h 568"/>
                <a:gd name="T42" fmla="*/ 202 w 396"/>
                <a:gd name="T43" fmla="*/ 270 h 568"/>
                <a:gd name="T44" fmla="*/ 205 w 396"/>
                <a:gd name="T45" fmla="*/ 256 h 568"/>
                <a:gd name="T46" fmla="*/ 199 w 396"/>
                <a:gd name="T47" fmla="*/ 228 h 568"/>
                <a:gd name="T48" fmla="*/ 179 w 396"/>
                <a:gd name="T49" fmla="*/ 177 h 568"/>
                <a:gd name="T50" fmla="*/ 157 w 396"/>
                <a:gd name="T51" fmla="*/ 157 h 568"/>
                <a:gd name="T52" fmla="*/ 98 w 396"/>
                <a:gd name="T53" fmla="*/ 135 h 568"/>
                <a:gd name="T54" fmla="*/ 36 w 396"/>
                <a:gd name="T55" fmla="*/ 138 h 568"/>
                <a:gd name="T56" fmla="*/ 0 w 396"/>
                <a:gd name="T57" fmla="*/ 118 h 568"/>
                <a:gd name="T58" fmla="*/ 67 w 396"/>
                <a:gd name="T59" fmla="*/ 107 h 568"/>
                <a:gd name="T60" fmla="*/ 87 w 396"/>
                <a:gd name="T61" fmla="*/ 45 h 568"/>
                <a:gd name="T62" fmla="*/ 95 w 396"/>
                <a:gd name="T63" fmla="*/ 107 h 568"/>
                <a:gd name="T64" fmla="*/ 140 w 396"/>
                <a:gd name="T65" fmla="*/ 112 h 568"/>
                <a:gd name="T66" fmla="*/ 194 w 396"/>
                <a:gd name="T67" fmla="*/ 146 h 568"/>
                <a:gd name="T68" fmla="*/ 227 w 396"/>
                <a:gd name="T69" fmla="*/ 199 h 568"/>
                <a:gd name="T70" fmla="*/ 250 w 396"/>
                <a:gd name="T71" fmla="*/ 180 h 568"/>
                <a:gd name="T72" fmla="*/ 269 w 396"/>
                <a:gd name="T73" fmla="*/ 135 h 568"/>
                <a:gd name="T74" fmla="*/ 300 w 396"/>
                <a:gd name="T75" fmla="*/ 59 h 568"/>
                <a:gd name="T76" fmla="*/ 331 w 396"/>
                <a:gd name="T77" fmla="*/ 25 h 568"/>
                <a:gd name="T78" fmla="*/ 382 w 396"/>
                <a:gd name="T79" fmla="*/ 0 h 568"/>
                <a:gd name="T80" fmla="*/ 390 w 396"/>
                <a:gd name="T81" fmla="*/ 25 h 568"/>
                <a:gd name="T82" fmla="*/ 345 w 396"/>
                <a:gd name="T83" fmla="*/ 51 h 568"/>
                <a:gd name="T84" fmla="*/ 348 w 396"/>
                <a:gd name="T85" fmla="*/ 65 h 568"/>
                <a:gd name="T86" fmla="*/ 396 w 396"/>
                <a:gd name="T87" fmla="*/ 53 h 568"/>
                <a:gd name="T88" fmla="*/ 379 w 396"/>
                <a:gd name="T89" fmla="*/ 87 h 568"/>
                <a:gd name="T90" fmla="*/ 320 w 396"/>
                <a:gd name="T91" fmla="*/ 87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6" h="568">
                  <a:moveTo>
                    <a:pt x="320" y="87"/>
                  </a:moveTo>
                  <a:lnTo>
                    <a:pt x="320" y="87"/>
                  </a:lnTo>
                  <a:lnTo>
                    <a:pt x="309" y="115"/>
                  </a:lnTo>
                  <a:lnTo>
                    <a:pt x="300" y="146"/>
                  </a:lnTo>
                  <a:lnTo>
                    <a:pt x="300" y="146"/>
                  </a:lnTo>
                  <a:lnTo>
                    <a:pt x="314" y="146"/>
                  </a:lnTo>
                  <a:lnTo>
                    <a:pt x="328" y="146"/>
                  </a:lnTo>
                  <a:lnTo>
                    <a:pt x="342" y="149"/>
                  </a:lnTo>
                  <a:lnTo>
                    <a:pt x="354" y="155"/>
                  </a:lnTo>
                  <a:lnTo>
                    <a:pt x="365" y="163"/>
                  </a:lnTo>
                  <a:lnTo>
                    <a:pt x="376" y="171"/>
                  </a:lnTo>
                  <a:lnTo>
                    <a:pt x="382" y="183"/>
                  </a:lnTo>
                  <a:lnTo>
                    <a:pt x="390" y="194"/>
                  </a:lnTo>
                  <a:lnTo>
                    <a:pt x="365" y="205"/>
                  </a:lnTo>
                  <a:lnTo>
                    <a:pt x="365" y="205"/>
                  </a:lnTo>
                  <a:lnTo>
                    <a:pt x="359" y="194"/>
                  </a:lnTo>
                  <a:lnTo>
                    <a:pt x="351" y="185"/>
                  </a:lnTo>
                  <a:lnTo>
                    <a:pt x="342" y="180"/>
                  </a:lnTo>
                  <a:lnTo>
                    <a:pt x="331" y="174"/>
                  </a:lnTo>
                  <a:lnTo>
                    <a:pt x="323" y="171"/>
                  </a:lnTo>
                  <a:lnTo>
                    <a:pt x="309" y="171"/>
                  </a:lnTo>
                  <a:lnTo>
                    <a:pt x="297" y="174"/>
                  </a:lnTo>
                  <a:lnTo>
                    <a:pt x="286" y="180"/>
                  </a:lnTo>
                  <a:lnTo>
                    <a:pt x="286" y="180"/>
                  </a:lnTo>
                  <a:lnTo>
                    <a:pt x="278" y="197"/>
                  </a:lnTo>
                  <a:lnTo>
                    <a:pt x="267" y="211"/>
                  </a:lnTo>
                  <a:lnTo>
                    <a:pt x="253" y="222"/>
                  </a:lnTo>
                  <a:lnTo>
                    <a:pt x="236" y="233"/>
                  </a:lnTo>
                  <a:lnTo>
                    <a:pt x="236" y="233"/>
                  </a:lnTo>
                  <a:lnTo>
                    <a:pt x="241" y="270"/>
                  </a:lnTo>
                  <a:lnTo>
                    <a:pt x="244" y="303"/>
                  </a:lnTo>
                  <a:lnTo>
                    <a:pt x="250" y="332"/>
                  </a:lnTo>
                  <a:lnTo>
                    <a:pt x="258" y="362"/>
                  </a:lnTo>
                  <a:lnTo>
                    <a:pt x="258" y="362"/>
                  </a:lnTo>
                  <a:lnTo>
                    <a:pt x="269" y="379"/>
                  </a:lnTo>
                  <a:lnTo>
                    <a:pt x="269" y="379"/>
                  </a:lnTo>
                  <a:lnTo>
                    <a:pt x="283" y="399"/>
                  </a:lnTo>
                  <a:lnTo>
                    <a:pt x="303" y="416"/>
                  </a:lnTo>
                  <a:lnTo>
                    <a:pt x="323" y="433"/>
                  </a:lnTo>
                  <a:lnTo>
                    <a:pt x="340" y="452"/>
                  </a:lnTo>
                  <a:lnTo>
                    <a:pt x="354" y="475"/>
                  </a:lnTo>
                  <a:lnTo>
                    <a:pt x="365" y="500"/>
                  </a:lnTo>
                  <a:lnTo>
                    <a:pt x="368" y="517"/>
                  </a:lnTo>
                  <a:lnTo>
                    <a:pt x="370" y="531"/>
                  </a:lnTo>
                  <a:lnTo>
                    <a:pt x="368" y="548"/>
                  </a:lnTo>
                  <a:lnTo>
                    <a:pt x="365" y="568"/>
                  </a:lnTo>
                  <a:lnTo>
                    <a:pt x="306" y="568"/>
                  </a:lnTo>
                  <a:lnTo>
                    <a:pt x="306" y="568"/>
                  </a:lnTo>
                  <a:lnTo>
                    <a:pt x="309" y="548"/>
                  </a:lnTo>
                  <a:lnTo>
                    <a:pt x="311" y="528"/>
                  </a:lnTo>
                  <a:lnTo>
                    <a:pt x="309" y="514"/>
                  </a:lnTo>
                  <a:lnTo>
                    <a:pt x="306" y="500"/>
                  </a:lnTo>
                  <a:lnTo>
                    <a:pt x="300" y="486"/>
                  </a:lnTo>
                  <a:lnTo>
                    <a:pt x="292" y="475"/>
                  </a:lnTo>
                  <a:lnTo>
                    <a:pt x="275" y="452"/>
                  </a:lnTo>
                  <a:lnTo>
                    <a:pt x="255" y="427"/>
                  </a:lnTo>
                  <a:lnTo>
                    <a:pt x="236" y="396"/>
                  </a:lnTo>
                  <a:lnTo>
                    <a:pt x="227" y="377"/>
                  </a:lnTo>
                  <a:lnTo>
                    <a:pt x="219" y="357"/>
                  </a:lnTo>
                  <a:lnTo>
                    <a:pt x="213" y="332"/>
                  </a:lnTo>
                  <a:lnTo>
                    <a:pt x="208" y="303"/>
                  </a:lnTo>
                  <a:lnTo>
                    <a:pt x="208" y="303"/>
                  </a:lnTo>
                  <a:lnTo>
                    <a:pt x="208" y="295"/>
                  </a:lnTo>
                  <a:lnTo>
                    <a:pt x="202" y="289"/>
                  </a:lnTo>
                  <a:lnTo>
                    <a:pt x="202" y="289"/>
                  </a:lnTo>
                  <a:lnTo>
                    <a:pt x="202" y="270"/>
                  </a:lnTo>
                  <a:lnTo>
                    <a:pt x="199" y="250"/>
                  </a:lnTo>
                  <a:lnTo>
                    <a:pt x="199" y="250"/>
                  </a:lnTo>
                  <a:lnTo>
                    <a:pt x="205" y="256"/>
                  </a:lnTo>
                  <a:lnTo>
                    <a:pt x="205" y="256"/>
                  </a:lnTo>
                  <a:lnTo>
                    <a:pt x="205" y="256"/>
                  </a:lnTo>
                  <a:lnTo>
                    <a:pt x="199" y="228"/>
                  </a:lnTo>
                  <a:lnTo>
                    <a:pt x="191" y="199"/>
                  </a:lnTo>
                  <a:lnTo>
                    <a:pt x="185" y="188"/>
                  </a:lnTo>
                  <a:lnTo>
                    <a:pt x="179" y="177"/>
                  </a:lnTo>
                  <a:lnTo>
                    <a:pt x="168" y="166"/>
                  </a:lnTo>
                  <a:lnTo>
                    <a:pt x="157" y="157"/>
                  </a:lnTo>
                  <a:lnTo>
                    <a:pt x="157" y="157"/>
                  </a:lnTo>
                  <a:lnTo>
                    <a:pt x="140" y="146"/>
                  </a:lnTo>
                  <a:lnTo>
                    <a:pt x="118" y="140"/>
                  </a:lnTo>
                  <a:lnTo>
                    <a:pt x="98" y="135"/>
                  </a:lnTo>
                  <a:lnTo>
                    <a:pt x="76" y="135"/>
                  </a:lnTo>
                  <a:lnTo>
                    <a:pt x="56" y="135"/>
                  </a:lnTo>
                  <a:lnTo>
                    <a:pt x="36" y="138"/>
                  </a:lnTo>
                  <a:lnTo>
                    <a:pt x="0" y="146"/>
                  </a:lnTo>
                  <a:lnTo>
                    <a:pt x="0" y="118"/>
                  </a:lnTo>
                  <a:lnTo>
                    <a:pt x="0" y="118"/>
                  </a:lnTo>
                  <a:lnTo>
                    <a:pt x="33" y="112"/>
                  </a:lnTo>
                  <a:lnTo>
                    <a:pt x="67" y="107"/>
                  </a:lnTo>
                  <a:lnTo>
                    <a:pt x="67" y="107"/>
                  </a:lnTo>
                  <a:lnTo>
                    <a:pt x="62" y="76"/>
                  </a:lnTo>
                  <a:lnTo>
                    <a:pt x="59" y="45"/>
                  </a:lnTo>
                  <a:lnTo>
                    <a:pt x="87" y="45"/>
                  </a:lnTo>
                  <a:lnTo>
                    <a:pt x="87" y="45"/>
                  </a:lnTo>
                  <a:lnTo>
                    <a:pt x="87" y="76"/>
                  </a:lnTo>
                  <a:lnTo>
                    <a:pt x="95" y="107"/>
                  </a:lnTo>
                  <a:lnTo>
                    <a:pt x="95" y="107"/>
                  </a:lnTo>
                  <a:lnTo>
                    <a:pt x="118" y="107"/>
                  </a:lnTo>
                  <a:lnTo>
                    <a:pt x="140" y="112"/>
                  </a:lnTo>
                  <a:lnTo>
                    <a:pt x="160" y="121"/>
                  </a:lnTo>
                  <a:lnTo>
                    <a:pt x="177" y="132"/>
                  </a:lnTo>
                  <a:lnTo>
                    <a:pt x="194" y="146"/>
                  </a:lnTo>
                  <a:lnTo>
                    <a:pt x="208" y="160"/>
                  </a:lnTo>
                  <a:lnTo>
                    <a:pt x="219" y="180"/>
                  </a:lnTo>
                  <a:lnTo>
                    <a:pt x="227" y="199"/>
                  </a:lnTo>
                  <a:lnTo>
                    <a:pt x="227" y="199"/>
                  </a:lnTo>
                  <a:lnTo>
                    <a:pt x="238" y="191"/>
                  </a:lnTo>
                  <a:lnTo>
                    <a:pt x="250" y="180"/>
                  </a:lnTo>
                  <a:lnTo>
                    <a:pt x="250" y="180"/>
                  </a:lnTo>
                  <a:lnTo>
                    <a:pt x="261" y="160"/>
                  </a:lnTo>
                  <a:lnTo>
                    <a:pt x="269" y="135"/>
                  </a:lnTo>
                  <a:lnTo>
                    <a:pt x="278" y="110"/>
                  </a:lnTo>
                  <a:lnTo>
                    <a:pt x="286" y="84"/>
                  </a:lnTo>
                  <a:lnTo>
                    <a:pt x="300" y="59"/>
                  </a:lnTo>
                  <a:lnTo>
                    <a:pt x="309" y="48"/>
                  </a:lnTo>
                  <a:lnTo>
                    <a:pt x="317" y="37"/>
                  </a:lnTo>
                  <a:lnTo>
                    <a:pt x="331" y="25"/>
                  </a:lnTo>
                  <a:lnTo>
                    <a:pt x="345" y="17"/>
                  </a:lnTo>
                  <a:lnTo>
                    <a:pt x="362" y="6"/>
                  </a:lnTo>
                  <a:lnTo>
                    <a:pt x="382" y="0"/>
                  </a:lnTo>
                  <a:lnTo>
                    <a:pt x="387" y="17"/>
                  </a:lnTo>
                  <a:lnTo>
                    <a:pt x="390" y="25"/>
                  </a:lnTo>
                  <a:lnTo>
                    <a:pt x="390" y="25"/>
                  </a:lnTo>
                  <a:lnTo>
                    <a:pt x="373" y="31"/>
                  </a:lnTo>
                  <a:lnTo>
                    <a:pt x="359" y="39"/>
                  </a:lnTo>
                  <a:lnTo>
                    <a:pt x="345" y="51"/>
                  </a:lnTo>
                  <a:lnTo>
                    <a:pt x="334" y="62"/>
                  </a:lnTo>
                  <a:lnTo>
                    <a:pt x="334" y="62"/>
                  </a:lnTo>
                  <a:lnTo>
                    <a:pt x="348" y="65"/>
                  </a:lnTo>
                  <a:lnTo>
                    <a:pt x="365" y="65"/>
                  </a:lnTo>
                  <a:lnTo>
                    <a:pt x="382" y="59"/>
                  </a:lnTo>
                  <a:lnTo>
                    <a:pt x="396" y="53"/>
                  </a:lnTo>
                  <a:lnTo>
                    <a:pt x="396" y="81"/>
                  </a:lnTo>
                  <a:lnTo>
                    <a:pt x="396" y="81"/>
                  </a:lnTo>
                  <a:lnTo>
                    <a:pt x="379" y="87"/>
                  </a:lnTo>
                  <a:lnTo>
                    <a:pt x="359" y="90"/>
                  </a:lnTo>
                  <a:lnTo>
                    <a:pt x="340" y="90"/>
                  </a:lnTo>
                  <a:lnTo>
                    <a:pt x="320" y="87"/>
                  </a:lnTo>
                  <a:lnTo>
                    <a:pt x="320" y="87"/>
                  </a:lnTo>
                  <a:close/>
                </a:path>
              </a:pathLst>
            </a:custGeom>
            <a:solidFill>
              <a:srgbClr val="F796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136"/>
            <p:cNvSpPr>
              <a:spLocks/>
            </p:cNvSpPr>
            <p:nvPr/>
          </p:nvSpPr>
          <p:spPr bwMode="auto">
            <a:xfrm>
              <a:off x="24546498" y="3169953"/>
              <a:ext cx="463868" cy="498880"/>
            </a:xfrm>
            <a:custGeom>
              <a:avLst/>
              <a:gdLst>
                <a:gd name="T0" fmla="*/ 371 w 371"/>
                <a:gd name="T1" fmla="*/ 42 h 399"/>
                <a:gd name="T2" fmla="*/ 351 w 371"/>
                <a:gd name="T3" fmla="*/ 26 h 399"/>
                <a:gd name="T4" fmla="*/ 315 w 371"/>
                <a:gd name="T5" fmla="*/ 14 h 399"/>
                <a:gd name="T6" fmla="*/ 264 w 371"/>
                <a:gd name="T7" fmla="*/ 17 h 399"/>
                <a:gd name="T8" fmla="*/ 253 w 371"/>
                <a:gd name="T9" fmla="*/ 31 h 399"/>
                <a:gd name="T10" fmla="*/ 256 w 371"/>
                <a:gd name="T11" fmla="*/ 56 h 399"/>
                <a:gd name="T12" fmla="*/ 259 w 371"/>
                <a:gd name="T13" fmla="*/ 62 h 399"/>
                <a:gd name="T14" fmla="*/ 270 w 371"/>
                <a:gd name="T15" fmla="*/ 82 h 399"/>
                <a:gd name="T16" fmla="*/ 270 w 371"/>
                <a:gd name="T17" fmla="*/ 107 h 399"/>
                <a:gd name="T18" fmla="*/ 253 w 371"/>
                <a:gd name="T19" fmla="*/ 138 h 399"/>
                <a:gd name="T20" fmla="*/ 239 w 371"/>
                <a:gd name="T21" fmla="*/ 172 h 399"/>
                <a:gd name="T22" fmla="*/ 253 w 371"/>
                <a:gd name="T23" fmla="*/ 242 h 399"/>
                <a:gd name="T24" fmla="*/ 256 w 371"/>
                <a:gd name="T25" fmla="*/ 281 h 399"/>
                <a:gd name="T26" fmla="*/ 250 w 371"/>
                <a:gd name="T27" fmla="*/ 321 h 399"/>
                <a:gd name="T28" fmla="*/ 219 w 371"/>
                <a:gd name="T29" fmla="*/ 371 h 399"/>
                <a:gd name="T30" fmla="*/ 169 w 371"/>
                <a:gd name="T31" fmla="*/ 396 h 399"/>
                <a:gd name="T32" fmla="*/ 129 w 371"/>
                <a:gd name="T33" fmla="*/ 399 h 399"/>
                <a:gd name="T34" fmla="*/ 70 w 371"/>
                <a:gd name="T35" fmla="*/ 382 h 399"/>
                <a:gd name="T36" fmla="*/ 26 w 371"/>
                <a:gd name="T37" fmla="*/ 346 h 399"/>
                <a:gd name="T38" fmla="*/ 6 w 371"/>
                <a:gd name="T39" fmla="*/ 309 h 399"/>
                <a:gd name="T40" fmla="*/ 6 w 371"/>
                <a:gd name="T41" fmla="*/ 217 h 399"/>
                <a:gd name="T42" fmla="*/ 17 w 371"/>
                <a:gd name="T43" fmla="*/ 189 h 399"/>
                <a:gd name="T44" fmla="*/ 40 w 371"/>
                <a:gd name="T45" fmla="*/ 160 h 399"/>
                <a:gd name="T46" fmla="*/ 23 w 371"/>
                <a:gd name="T47" fmla="*/ 205 h 399"/>
                <a:gd name="T48" fmla="*/ 23 w 371"/>
                <a:gd name="T49" fmla="*/ 281 h 399"/>
                <a:gd name="T50" fmla="*/ 40 w 371"/>
                <a:gd name="T51" fmla="*/ 315 h 399"/>
                <a:gd name="T52" fmla="*/ 76 w 371"/>
                <a:gd name="T53" fmla="*/ 349 h 399"/>
                <a:gd name="T54" fmla="*/ 118 w 371"/>
                <a:gd name="T55" fmla="*/ 363 h 399"/>
                <a:gd name="T56" fmla="*/ 149 w 371"/>
                <a:gd name="T57" fmla="*/ 366 h 399"/>
                <a:gd name="T58" fmla="*/ 191 w 371"/>
                <a:gd name="T59" fmla="*/ 343 h 399"/>
                <a:gd name="T60" fmla="*/ 202 w 371"/>
                <a:gd name="T61" fmla="*/ 318 h 399"/>
                <a:gd name="T62" fmla="*/ 202 w 371"/>
                <a:gd name="T63" fmla="*/ 290 h 399"/>
                <a:gd name="T64" fmla="*/ 188 w 371"/>
                <a:gd name="T65" fmla="*/ 245 h 399"/>
                <a:gd name="T66" fmla="*/ 191 w 371"/>
                <a:gd name="T67" fmla="*/ 219 h 399"/>
                <a:gd name="T68" fmla="*/ 208 w 371"/>
                <a:gd name="T69" fmla="*/ 197 h 399"/>
                <a:gd name="T70" fmla="*/ 225 w 371"/>
                <a:gd name="T71" fmla="*/ 163 h 399"/>
                <a:gd name="T72" fmla="*/ 233 w 371"/>
                <a:gd name="T73" fmla="*/ 127 h 399"/>
                <a:gd name="T74" fmla="*/ 233 w 371"/>
                <a:gd name="T75" fmla="*/ 85 h 399"/>
                <a:gd name="T76" fmla="*/ 222 w 371"/>
                <a:gd name="T77" fmla="*/ 54 h 399"/>
                <a:gd name="T78" fmla="*/ 225 w 371"/>
                <a:gd name="T79" fmla="*/ 34 h 399"/>
                <a:gd name="T80" fmla="*/ 250 w 371"/>
                <a:gd name="T81" fmla="*/ 6 h 399"/>
                <a:gd name="T82" fmla="*/ 278 w 371"/>
                <a:gd name="T83" fmla="*/ 0 h 399"/>
                <a:gd name="T84" fmla="*/ 306 w 371"/>
                <a:gd name="T85" fmla="*/ 0 h 399"/>
                <a:gd name="T86" fmla="*/ 348 w 371"/>
                <a:gd name="T87" fmla="*/ 14 h 399"/>
                <a:gd name="T88" fmla="*/ 368 w 371"/>
                <a:gd name="T89" fmla="*/ 3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399">
                  <a:moveTo>
                    <a:pt x="371" y="34"/>
                  </a:moveTo>
                  <a:lnTo>
                    <a:pt x="371" y="34"/>
                  </a:lnTo>
                  <a:lnTo>
                    <a:pt x="371" y="42"/>
                  </a:lnTo>
                  <a:lnTo>
                    <a:pt x="371" y="42"/>
                  </a:lnTo>
                  <a:lnTo>
                    <a:pt x="363" y="34"/>
                  </a:lnTo>
                  <a:lnTo>
                    <a:pt x="351" y="26"/>
                  </a:lnTo>
                  <a:lnTo>
                    <a:pt x="351" y="26"/>
                  </a:lnTo>
                  <a:lnTo>
                    <a:pt x="334" y="20"/>
                  </a:lnTo>
                  <a:lnTo>
                    <a:pt x="315" y="14"/>
                  </a:lnTo>
                  <a:lnTo>
                    <a:pt x="295" y="11"/>
                  </a:lnTo>
                  <a:lnTo>
                    <a:pt x="278" y="14"/>
                  </a:lnTo>
                  <a:lnTo>
                    <a:pt x="264" y="17"/>
                  </a:lnTo>
                  <a:lnTo>
                    <a:pt x="259" y="23"/>
                  </a:lnTo>
                  <a:lnTo>
                    <a:pt x="253" y="26"/>
                  </a:lnTo>
                  <a:lnTo>
                    <a:pt x="253" y="31"/>
                  </a:lnTo>
                  <a:lnTo>
                    <a:pt x="250" y="40"/>
                  </a:lnTo>
                  <a:lnTo>
                    <a:pt x="253" y="48"/>
                  </a:lnTo>
                  <a:lnTo>
                    <a:pt x="256" y="56"/>
                  </a:lnTo>
                  <a:lnTo>
                    <a:pt x="259" y="59"/>
                  </a:lnTo>
                  <a:lnTo>
                    <a:pt x="259" y="59"/>
                  </a:lnTo>
                  <a:lnTo>
                    <a:pt x="259" y="62"/>
                  </a:lnTo>
                  <a:lnTo>
                    <a:pt x="259" y="62"/>
                  </a:lnTo>
                  <a:lnTo>
                    <a:pt x="264" y="70"/>
                  </a:lnTo>
                  <a:lnTo>
                    <a:pt x="270" y="82"/>
                  </a:lnTo>
                  <a:lnTo>
                    <a:pt x="270" y="82"/>
                  </a:lnTo>
                  <a:lnTo>
                    <a:pt x="273" y="93"/>
                  </a:lnTo>
                  <a:lnTo>
                    <a:pt x="270" y="107"/>
                  </a:lnTo>
                  <a:lnTo>
                    <a:pt x="270" y="107"/>
                  </a:lnTo>
                  <a:lnTo>
                    <a:pt x="264" y="124"/>
                  </a:lnTo>
                  <a:lnTo>
                    <a:pt x="253" y="138"/>
                  </a:lnTo>
                  <a:lnTo>
                    <a:pt x="245" y="155"/>
                  </a:lnTo>
                  <a:lnTo>
                    <a:pt x="239" y="172"/>
                  </a:lnTo>
                  <a:lnTo>
                    <a:pt x="239" y="172"/>
                  </a:lnTo>
                  <a:lnTo>
                    <a:pt x="239" y="189"/>
                  </a:lnTo>
                  <a:lnTo>
                    <a:pt x="245" y="208"/>
                  </a:lnTo>
                  <a:lnTo>
                    <a:pt x="253" y="242"/>
                  </a:lnTo>
                  <a:lnTo>
                    <a:pt x="253" y="242"/>
                  </a:lnTo>
                  <a:lnTo>
                    <a:pt x="256" y="262"/>
                  </a:lnTo>
                  <a:lnTo>
                    <a:pt x="256" y="281"/>
                  </a:lnTo>
                  <a:lnTo>
                    <a:pt x="256" y="301"/>
                  </a:lnTo>
                  <a:lnTo>
                    <a:pt x="250" y="321"/>
                  </a:lnTo>
                  <a:lnTo>
                    <a:pt x="250" y="321"/>
                  </a:lnTo>
                  <a:lnTo>
                    <a:pt x="242" y="340"/>
                  </a:lnTo>
                  <a:lnTo>
                    <a:pt x="233" y="357"/>
                  </a:lnTo>
                  <a:lnTo>
                    <a:pt x="219" y="371"/>
                  </a:lnTo>
                  <a:lnTo>
                    <a:pt x="205" y="382"/>
                  </a:lnTo>
                  <a:lnTo>
                    <a:pt x="188" y="391"/>
                  </a:lnTo>
                  <a:lnTo>
                    <a:pt x="169" y="396"/>
                  </a:lnTo>
                  <a:lnTo>
                    <a:pt x="149" y="399"/>
                  </a:lnTo>
                  <a:lnTo>
                    <a:pt x="129" y="399"/>
                  </a:lnTo>
                  <a:lnTo>
                    <a:pt x="129" y="399"/>
                  </a:lnTo>
                  <a:lnTo>
                    <a:pt x="110" y="396"/>
                  </a:lnTo>
                  <a:lnTo>
                    <a:pt x="90" y="391"/>
                  </a:lnTo>
                  <a:lnTo>
                    <a:pt x="70" y="382"/>
                  </a:lnTo>
                  <a:lnTo>
                    <a:pt x="54" y="371"/>
                  </a:lnTo>
                  <a:lnTo>
                    <a:pt x="37" y="360"/>
                  </a:lnTo>
                  <a:lnTo>
                    <a:pt x="26" y="346"/>
                  </a:lnTo>
                  <a:lnTo>
                    <a:pt x="14" y="329"/>
                  </a:lnTo>
                  <a:lnTo>
                    <a:pt x="6" y="309"/>
                  </a:lnTo>
                  <a:lnTo>
                    <a:pt x="6" y="309"/>
                  </a:lnTo>
                  <a:lnTo>
                    <a:pt x="0" y="278"/>
                  </a:lnTo>
                  <a:lnTo>
                    <a:pt x="0" y="248"/>
                  </a:lnTo>
                  <a:lnTo>
                    <a:pt x="6" y="217"/>
                  </a:lnTo>
                  <a:lnTo>
                    <a:pt x="17" y="189"/>
                  </a:lnTo>
                  <a:lnTo>
                    <a:pt x="17" y="189"/>
                  </a:lnTo>
                  <a:lnTo>
                    <a:pt x="17" y="189"/>
                  </a:lnTo>
                  <a:lnTo>
                    <a:pt x="28" y="174"/>
                  </a:lnTo>
                  <a:lnTo>
                    <a:pt x="40" y="160"/>
                  </a:lnTo>
                  <a:lnTo>
                    <a:pt x="40" y="160"/>
                  </a:lnTo>
                  <a:lnTo>
                    <a:pt x="31" y="183"/>
                  </a:lnTo>
                  <a:lnTo>
                    <a:pt x="23" y="205"/>
                  </a:lnTo>
                  <a:lnTo>
                    <a:pt x="23" y="205"/>
                  </a:lnTo>
                  <a:lnTo>
                    <a:pt x="20" y="231"/>
                  </a:lnTo>
                  <a:lnTo>
                    <a:pt x="20" y="256"/>
                  </a:lnTo>
                  <a:lnTo>
                    <a:pt x="23" y="281"/>
                  </a:lnTo>
                  <a:lnTo>
                    <a:pt x="31" y="304"/>
                  </a:lnTo>
                  <a:lnTo>
                    <a:pt x="31" y="304"/>
                  </a:lnTo>
                  <a:lnTo>
                    <a:pt x="40" y="315"/>
                  </a:lnTo>
                  <a:lnTo>
                    <a:pt x="51" y="329"/>
                  </a:lnTo>
                  <a:lnTo>
                    <a:pt x="62" y="337"/>
                  </a:lnTo>
                  <a:lnTo>
                    <a:pt x="76" y="349"/>
                  </a:lnTo>
                  <a:lnTo>
                    <a:pt x="90" y="354"/>
                  </a:lnTo>
                  <a:lnTo>
                    <a:pt x="104" y="360"/>
                  </a:lnTo>
                  <a:lnTo>
                    <a:pt x="118" y="363"/>
                  </a:lnTo>
                  <a:lnTo>
                    <a:pt x="135" y="366"/>
                  </a:lnTo>
                  <a:lnTo>
                    <a:pt x="135" y="366"/>
                  </a:lnTo>
                  <a:lnTo>
                    <a:pt x="149" y="366"/>
                  </a:lnTo>
                  <a:lnTo>
                    <a:pt x="166" y="360"/>
                  </a:lnTo>
                  <a:lnTo>
                    <a:pt x="180" y="354"/>
                  </a:lnTo>
                  <a:lnTo>
                    <a:pt x="191" y="343"/>
                  </a:lnTo>
                  <a:lnTo>
                    <a:pt x="191" y="343"/>
                  </a:lnTo>
                  <a:lnTo>
                    <a:pt x="197" y="332"/>
                  </a:lnTo>
                  <a:lnTo>
                    <a:pt x="202" y="318"/>
                  </a:lnTo>
                  <a:lnTo>
                    <a:pt x="205" y="304"/>
                  </a:lnTo>
                  <a:lnTo>
                    <a:pt x="202" y="290"/>
                  </a:lnTo>
                  <a:lnTo>
                    <a:pt x="202" y="290"/>
                  </a:lnTo>
                  <a:lnTo>
                    <a:pt x="197" y="276"/>
                  </a:lnTo>
                  <a:lnTo>
                    <a:pt x="191" y="259"/>
                  </a:lnTo>
                  <a:lnTo>
                    <a:pt x="188" y="245"/>
                  </a:lnTo>
                  <a:lnTo>
                    <a:pt x="188" y="231"/>
                  </a:lnTo>
                  <a:lnTo>
                    <a:pt x="188" y="231"/>
                  </a:lnTo>
                  <a:lnTo>
                    <a:pt x="191" y="219"/>
                  </a:lnTo>
                  <a:lnTo>
                    <a:pt x="194" y="211"/>
                  </a:lnTo>
                  <a:lnTo>
                    <a:pt x="208" y="197"/>
                  </a:lnTo>
                  <a:lnTo>
                    <a:pt x="208" y="197"/>
                  </a:lnTo>
                  <a:lnTo>
                    <a:pt x="219" y="183"/>
                  </a:lnTo>
                  <a:lnTo>
                    <a:pt x="225" y="163"/>
                  </a:lnTo>
                  <a:lnTo>
                    <a:pt x="225" y="163"/>
                  </a:lnTo>
                  <a:lnTo>
                    <a:pt x="228" y="144"/>
                  </a:lnTo>
                  <a:lnTo>
                    <a:pt x="233" y="127"/>
                  </a:lnTo>
                  <a:lnTo>
                    <a:pt x="233" y="127"/>
                  </a:lnTo>
                  <a:lnTo>
                    <a:pt x="236" y="110"/>
                  </a:lnTo>
                  <a:lnTo>
                    <a:pt x="236" y="99"/>
                  </a:lnTo>
                  <a:lnTo>
                    <a:pt x="233" y="85"/>
                  </a:lnTo>
                  <a:lnTo>
                    <a:pt x="228" y="70"/>
                  </a:lnTo>
                  <a:lnTo>
                    <a:pt x="228" y="70"/>
                  </a:lnTo>
                  <a:lnTo>
                    <a:pt x="222" y="54"/>
                  </a:lnTo>
                  <a:lnTo>
                    <a:pt x="222" y="42"/>
                  </a:lnTo>
                  <a:lnTo>
                    <a:pt x="225" y="34"/>
                  </a:lnTo>
                  <a:lnTo>
                    <a:pt x="225" y="34"/>
                  </a:lnTo>
                  <a:lnTo>
                    <a:pt x="228" y="26"/>
                  </a:lnTo>
                  <a:lnTo>
                    <a:pt x="236" y="17"/>
                  </a:lnTo>
                  <a:lnTo>
                    <a:pt x="250" y="6"/>
                  </a:lnTo>
                  <a:lnTo>
                    <a:pt x="250" y="6"/>
                  </a:lnTo>
                  <a:lnTo>
                    <a:pt x="264" y="3"/>
                  </a:lnTo>
                  <a:lnTo>
                    <a:pt x="278" y="0"/>
                  </a:lnTo>
                  <a:lnTo>
                    <a:pt x="292" y="0"/>
                  </a:lnTo>
                  <a:lnTo>
                    <a:pt x="306" y="0"/>
                  </a:lnTo>
                  <a:lnTo>
                    <a:pt x="306" y="0"/>
                  </a:lnTo>
                  <a:lnTo>
                    <a:pt x="329" y="6"/>
                  </a:lnTo>
                  <a:lnTo>
                    <a:pt x="348" y="14"/>
                  </a:lnTo>
                  <a:lnTo>
                    <a:pt x="348" y="14"/>
                  </a:lnTo>
                  <a:lnTo>
                    <a:pt x="360" y="23"/>
                  </a:lnTo>
                  <a:lnTo>
                    <a:pt x="368" y="31"/>
                  </a:lnTo>
                  <a:lnTo>
                    <a:pt x="368" y="31"/>
                  </a:lnTo>
                  <a:lnTo>
                    <a:pt x="371" y="34"/>
                  </a:lnTo>
                  <a:lnTo>
                    <a:pt x="371" y="34"/>
                  </a:lnTo>
                  <a:close/>
                </a:path>
              </a:pathLst>
            </a:custGeom>
            <a:solidFill>
              <a:srgbClr val="E46C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137"/>
            <p:cNvSpPr>
              <a:spLocks/>
            </p:cNvSpPr>
            <p:nvPr/>
          </p:nvSpPr>
          <p:spPr bwMode="auto">
            <a:xfrm>
              <a:off x="24585275" y="3346246"/>
              <a:ext cx="176296" cy="245063"/>
            </a:xfrm>
            <a:custGeom>
              <a:avLst/>
              <a:gdLst>
                <a:gd name="T0" fmla="*/ 129 w 141"/>
                <a:gd name="T1" fmla="*/ 177 h 196"/>
                <a:gd name="T2" fmla="*/ 129 w 141"/>
                <a:gd name="T3" fmla="*/ 177 h 196"/>
                <a:gd name="T4" fmla="*/ 135 w 141"/>
                <a:gd name="T5" fmla="*/ 168 h 196"/>
                <a:gd name="T6" fmla="*/ 141 w 141"/>
                <a:gd name="T7" fmla="*/ 160 h 196"/>
                <a:gd name="T8" fmla="*/ 141 w 141"/>
                <a:gd name="T9" fmla="*/ 151 h 196"/>
                <a:gd name="T10" fmla="*/ 141 w 141"/>
                <a:gd name="T11" fmla="*/ 143 h 196"/>
                <a:gd name="T12" fmla="*/ 132 w 141"/>
                <a:gd name="T13" fmla="*/ 126 h 196"/>
                <a:gd name="T14" fmla="*/ 121 w 141"/>
                <a:gd name="T15" fmla="*/ 109 h 196"/>
                <a:gd name="T16" fmla="*/ 90 w 141"/>
                <a:gd name="T17" fmla="*/ 76 h 196"/>
                <a:gd name="T18" fmla="*/ 76 w 141"/>
                <a:gd name="T19" fmla="*/ 59 h 196"/>
                <a:gd name="T20" fmla="*/ 73 w 141"/>
                <a:gd name="T21" fmla="*/ 50 h 196"/>
                <a:gd name="T22" fmla="*/ 70 w 141"/>
                <a:gd name="T23" fmla="*/ 42 h 196"/>
                <a:gd name="T24" fmla="*/ 70 w 141"/>
                <a:gd name="T25" fmla="*/ 42 h 196"/>
                <a:gd name="T26" fmla="*/ 68 w 141"/>
                <a:gd name="T27" fmla="*/ 17 h 196"/>
                <a:gd name="T28" fmla="*/ 62 w 141"/>
                <a:gd name="T29" fmla="*/ 5 h 196"/>
                <a:gd name="T30" fmla="*/ 59 w 141"/>
                <a:gd name="T31" fmla="*/ 3 h 196"/>
                <a:gd name="T32" fmla="*/ 54 w 141"/>
                <a:gd name="T33" fmla="*/ 0 h 196"/>
                <a:gd name="T34" fmla="*/ 54 w 141"/>
                <a:gd name="T35" fmla="*/ 0 h 196"/>
                <a:gd name="T36" fmla="*/ 51 w 141"/>
                <a:gd name="T37" fmla="*/ 0 h 196"/>
                <a:gd name="T38" fmla="*/ 45 w 141"/>
                <a:gd name="T39" fmla="*/ 3 h 196"/>
                <a:gd name="T40" fmla="*/ 37 w 141"/>
                <a:gd name="T41" fmla="*/ 11 h 196"/>
                <a:gd name="T42" fmla="*/ 23 w 141"/>
                <a:gd name="T43" fmla="*/ 28 h 196"/>
                <a:gd name="T44" fmla="*/ 23 w 141"/>
                <a:gd name="T45" fmla="*/ 28 h 196"/>
                <a:gd name="T46" fmla="*/ 11 w 141"/>
                <a:gd name="T47" fmla="*/ 48 h 196"/>
                <a:gd name="T48" fmla="*/ 6 w 141"/>
                <a:gd name="T49" fmla="*/ 70 h 196"/>
                <a:gd name="T50" fmla="*/ 0 w 141"/>
                <a:gd name="T51" fmla="*/ 92 h 196"/>
                <a:gd name="T52" fmla="*/ 0 w 141"/>
                <a:gd name="T53" fmla="*/ 115 h 196"/>
                <a:gd name="T54" fmla="*/ 0 w 141"/>
                <a:gd name="T55" fmla="*/ 115 h 196"/>
                <a:gd name="T56" fmla="*/ 6 w 141"/>
                <a:gd name="T57" fmla="*/ 135 h 196"/>
                <a:gd name="T58" fmla="*/ 17 w 141"/>
                <a:gd name="T59" fmla="*/ 154 h 196"/>
                <a:gd name="T60" fmla="*/ 31 w 141"/>
                <a:gd name="T61" fmla="*/ 174 h 196"/>
                <a:gd name="T62" fmla="*/ 48 w 141"/>
                <a:gd name="T63" fmla="*/ 185 h 196"/>
                <a:gd name="T64" fmla="*/ 68 w 141"/>
                <a:gd name="T65" fmla="*/ 194 h 196"/>
                <a:gd name="T66" fmla="*/ 79 w 141"/>
                <a:gd name="T67" fmla="*/ 196 h 196"/>
                <a:gd name="T68" fmla="*/ 87 w 141"/>
                <a:gd name="T69" fmla="*/ 196 h 196"/>
                <a:gd name="T70" fmla="*/ 98 w 141"/>
                <a:gd name="T71" fmla="*/ 194 h 196"/>
                <a:gd name="T72" fmla="*/ 110 w 141"/>
                <a:gd name="T73" fmla="*/ 191 h 196"/>
                <a:gd name="T74" fmla="*/ 118 w 141"/>
                <a:gd name="T75" fmla="*/ 185 h 196"/>
                <a:gd name="T76" fmla="*/ 129 w 141"/>
                <a:gd name="T77" fmla="*/ 177 h 196"/>
                <a:gd name="T78" fmla="*/ 129 w 141"/>
                <a:gd name="T79" fmla="*/ 17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196">
                  <a:moveTo>
                    <a:pt x="129" y="177"/>
                  </a:moveTo>
                  <a:lnTo>
                    <a:pt x="129" y="177"/>
                  </a:lnTo>
                  <a:lnTo>
                    <a:pt x="135" y="168"/>
                  </a:lnTo>
                  <a:lnTo>
                    <a:pt x="141" y="160"/>
                  </a:lnTo>
                  <a:lnTo>
                    <a:pt x="141" y="151"/>
                  </a:lnTo>
                  <a:lnTo>
                    <a:pt x="141" y="143"/>
                  </a:lnTo>
                  <a:lnTo>
                    <a:pt x="132" y="126"/>
                  </a:lnTo>
                  <a:lnTo>
                    <a:pt x="121" y="109"/>
                  </a:lnTo>
                  <a:lnTo>
                    <a:pt x="90" y="76"/>
                  </a:lnTo>
                  <a:lnTo>
                    <a:pt x="76" y="59"/>
                  </a:lnTo>
                  <a:lnTo>
                    <a:pt x="73" y="50"/>
                  </a:lnTo>
                  <a:lnTo>
                    <a:pt x="70" y="42"/>
                  </a:lnTo>
                  <a:lnTo>
                    <a:pt x="70" y="42"/>
                  </a:lnTo>
                  <a:lnTo>
                    <a:pt x="68" y="17"/>
                  </a:lnTo>
                  <a:lnTo>
                    <a:pt x="62" y="5"/>
                  </a:lnTo>
                  <a:lnTo>
                    <a:pt x="59" y="3"/>
                  </a:lnTo>
                  <a:lnTo>
                    <a:pt x="54" y="0"/>
                  </a:lnTo>
                  <a:lnTo>
                    <a:pt x="54" y="0"/>
                  </a:lnTo>
                  <a:lnTo>
                    <a:pt x="51" y="0"/>
                  </a:lnTo>
                  <a:lnTo>
                    <a:pt x="45" y="3"/>
                  </a:lnTo>
                  <a:lnTo>
                    <a:pt x="37" y="11"/>
                  </a:lnTo>
                  <a:lnTo>
                    <a:pt x="23" y="28"/>
                  </a:lnTo>
                  <a:lnTo>
                    <a:pt x="23" y="28"/>
                  </a:lnTo>
                  <a:lnTo>
                    <a:pt x="11" y="48"/>
                  </a:lnTo>
                  <a:lnTo>
                    <a:pt x="6" y="70"/>
                  </a:lnTo>
                  <a:lnTo>
                    <a:pt x="0" y="92"/>
                  </a:lnTo>
                  <a:lnTo>
                    <a:pt x="0" y="115"/>
                  </a:lnTo>
                  <a:lnTo>
                    <a:pt x="0" y="115"/>
                  </a:lnTo>
                  <a:lnTo>
                    <a:pt x="6" y="135"/>
                  </a:lnTo>
                  <a:lnTo>
                    <a:pt x="17" y="154"/>
                  </a:lnTo>
                  <a:lnTo>
                    <a:pt x="31" y="174"/>
                  </a:lnTo>
                  <a:lnTo>
                    <a:pt x="48" y="185"/>
                  </a:lnTo>
                  <a:lnTo>
                    <a:pt x="68" y="194"/>
                  </a:lnTo>
                  <a:lnTo>
                    <a:pt x="79" y="196"/>
                  </a:lnTo>
                  <a:lnTo>
                    <a:pt x="87" y="196"/>
                  </a:lnTo>
                  <a:lnTo>
                    <a:pt x="98" y="194"/>
                  </a:lnTo>
                  <a:lnTo>
                    <a:pt x="110" y="191"/>
                  </a:lnTo>
                  <a:lnTo>
                    <a:pt x="118" y="185"/>
                  </a:lnTo>
                  <a:lnTo>
                    <a:pt x="129" y="177"/>
                  </a:lnTo>
                  <a:lnTo>
                    <a:pt x="129" y="177"/>
                  </a:lnTo>
                  <a:close/>
                </a:path>
              </a:pathLst>
            </a:custGeom>
            <a:solidFill>
              <a:srgbClr val="EA9F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138"/>
            <p:cNvSpPr>
              <a:spLocks/>
            </p:cNvSpPr>
            <p:nvPr/>
          </p:nvSpPr>
          <p:spPr bwMode="auto">
            <a:xfrm>
              <a:off x="24701555" y="3166200"/>
              <a:ext cx="136285" cy="207553"/>
            </a:xfrm>
            <a:custGeom>
              <a:avLst/>
              <a:gdLst>
                <a:gd name="T0" fmla="*/ 109 w 109"/>
                <a:gd name="T1" fmla="*/ 0 h 166"/>
                <a:gd name="T2" fmla="*/ 109 w 109"/>
                <a:gd name="T3" fmla="*/ 0 h 166"/>
                <a:gd name="T4" fmla="*/ 95 w 109"/>
                <a:gd name="T5" fmla="*/ 12 h 166"/>
                <a:gd name="T6" fmla="*/ 84 w 109"/>
                <a:gd name="T7" fmla="*/ 26 h 166"/>
                <a:gd name="T8" fmla="*/ 73 w 109"/>
                <a:gd name="T9" fmla="*/ 40 h 166"/>
                <a:gd name="T10" fmla="*/ 67 w 109"/>
                <a:gd name="T11" fmla="*/ 57 h 166"/>
                <a:gd name="T12" fmla="*/ 67 w 109"/>
                <a:gd name="T13" fmla="*/ 57 h 166"/>
                <a:gd name="T14" fmla="*/ 67 w 109"/>
                <a:gd name="T15" fmla="*/ 68 h 166"/>
                <a:gd name="T16" fmla="*/ 70 w 109"/>
                <a:gd name="T17" fmla="*/ 82 h 166"/>
                <a:gd name="T18" fmla="*/ 78 w 109"/>
                <a:gd name="T19" fmla="*/ 107 h 166"/>
                <a:gd name="T20" fmla="*/ 78 w 109"/>
                <a:gd name="T21" fmla="*/ 107 h 166"/>
                <a:gd name="T22" fmla="*/ 81 w 109"/>
                <a:gd name="T23" fmla="*/ 118 h 166"/>
                <a:gd name="T24" fmla="*/ 84 w 109"/>
                <a:gd name="T25" fmla="*/ 130 h 166"/>
                <a:gd name="T26" fmla="*/ 81 w 109"/>
                <a:gd name="T27" fmla="*/ 141 h 166"/>
                <a:gd name="T28" fmla="*/ 78 w 109"/>
                <a:gd name="T29" fmla="*/ 149 h 166"/>
                <a:gd name="T30" fmla="*/ 73 w 109"/>
                <a:gd name="T31" fmla="*/ 155 h 166"/>
                <a:gd name="T32" fmla="*/ 67 w 109"/>
                <a:gd name="T33" fmla="*/ 161 h 166"/>
                <a:gd name="T34" fmla="*/ 59 w 109"/>
                <a:gd name="T35" fmla="*/ 163 h 166"/>
                <a:gd name="T36" fmla="*/ 50 w 109"/>
                <a:gd name="T37" fmla="*/ 166 h 166"/>
                <a:gd name="T38" fmla="*/ 34 w 109"/>
                <a:gd name="T39" fmla="*/ 163 h 166"/>
                <a:gd name="T40" fmla="*/ 25 w 109"/>
                <a:gd name="T41" fmla="*/ 161 h 166"/>
                <a:gd name="T42" fmla="*/ 20 w 109"/>
                <a:gd name="T43" fmla="*/ 158 h 166"/>
                <a:gd name="T44" fmla="*/ 11 w 109"/>
                <a:gd name="T45" fmla="*/ 152 h 166"/>
                <a:gd name="T46" fmla="*/ 5 w 109"/>
                <a:gd name="T47" fmla="*/ 144 h 166"/>
                <a:gd name="T48" fmla="*/ 3 w 109"/>
                <a:gd name="T49" fmla="*/ 135 h 166"/>
                <a:gd name="T50" fmla="*/ 0 w 109"/>
                <a:gd name="T51" fmla="*/ 124 h 166"/>
                <a:gd name="T52" fmla="*/ 0 w 109"/>
                <a:gd name="T53" fmla="*/ 124 h 166"/>
                <a:gd name="T54" fmla="*/ 3 w 109"/>
                <a:gd name="T55" fmla="*/ 102 h 166"/>
                <a:gd name="T56" fmla="*/ 8 w 109"/>
                <a:gd name="T57" fmla="*/ 82 h 166"/>
                <a:gd name="T58" fmla="*/ 20 w 109"/>
                <a:gd name="T59" fmla="*/ 62 h 166"/>
                <a:gd name="T60" fmla="*/ 34 w 109"/>
                <a:gd name="T61" fmla="*/ 43 h 166"/>
                <a:gd name="T62" fmla="*/ 50 w 109"/>
                <a:gd name="T63" fmla="*/ 29 h 166"/>
                <a:gd name="T64" fmla="*/ 70 w 109"/>
                <a:gd name="T65" fmla="*/ 14 h 166"/>
                <a:gd name="T66" fmla="*/ 90 w 109"/>
                <a:gd name="T67" fmla="*/ 6 h 166"/>
                <a:gd name="T68" fmla="*/ 109 w 109"/>
                <a:gd name="T69" fmla="*/ 0 h 166"/>
                <a:gd name="T70" fmla="*/ 109 w 109"/>
                <a:gd name="T7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166">
                  <a:moveTo>
                    <a:pt x="109" y="0"/>
                  </a:moveTo>
                  <a:lnTo>
                    <a:pt x="109" y="0"/>
                  </a:lnTo>
                  <a:lnTo>
                    <a:pt x="95" y="12"/>
                  </a:lnTo>
                  <a:lnTo>
                    <a:pt x="84" y="26"/>
                  </a:lnTo>
                  <a:lnTo>
                    <a:pt x="73" y="40"/>
                  </a:lnTo>
                  <a:lnTo>
                    <a:pt x="67" y="57"/>
                  </a:lnTo>
                  <a:lnTo>
                    <a:pt x="67" y="57"/>
                  </a:lnTo>
                  <a:lnTo>
                    <a:pt x="67" y="68"/>
                  </a:lnTo>
                  <a:lnTo>
                    <a:pt x="70" y="82"/>
                  </a:lnTo>
                  <a:lnTo>
                    <a:pt x="78" y="107"/>
                  </a:lnTo>
                  <a:lnTo>
                    <a:pt x="78" y="107"/>
                  </a:lnTo>
                  <a:lnTo>
                    <a:pt x="81" y="118"/>
                  </a:lnTo>
                  <a:lnTo>
                    <a:pt x="84" y="130"/>
                  </a:lnTo>
                  <a:lnTo>
                    <a:pt x="81" y="141"/>
                  </a:lnTo>
                  <a:lnTo>
                    <a:pt x="78" y="149"/>
                  </a:lnTo>
                  <a:lnTo>
                    <a:pt x="73" y="155"/>
                  </a:lnTo>
                  <a:lnTo>
                    <a:pt x="67" y="161"/>
                  </a:lnTo>
                  <a:lnTo>
                    <a:pt x="59" y="163"/>
                  </a:lnTo>
                  <a:lnTo>
                    <a:pt x="50" y="166"/>
                  </a:lnTo>
                  <a:lnTo>
                    <a:pt x="34" y="163"/>
                  </a:lnTo>
                  <a:lnTo>
                    <a:pt x="25" y="161"/>
                  </a:lnTo>
                  <a:lnTo>
                    <a:pt x="20" y="158"/>
                  </a:lnTo>
                  <a:lnTo>
                    <a:pt x="11" y="152"/>
                  </a:lnTo>
                  <a:lnTo>
                    <a:pt x="5" y="144"/>
                  </a:lnTo>
                  <a:lnTo>
                    <a:pt x="3" y="135"/>
                  </a:lnTo>
                  <a:lnTo>
                    <a:pt x="0" y="124"/>
                  </a:lnTo>
                  <a:lnTo>
                    <a:pt x="0" y="124"/>
                  </a:lnTo>
                  <a:lnTo>
                    <a:pt x="3" y="102"/>
                  </a:lnTo>
                  <a:lnTo>
                    <a:pt x="8" y="82"/>
                  </a:lnTo>
                  <a:lnTo>
                    <a:pt x="20" y="62"/>
                  </a:lnTo>
                  <a:lnTo>
                    <a:pt x="34" y="43"/>
                  </a:lnTo>
                  <a:lnTo>
                    <a:pt x="50" y="29"/>
                  </a:lnTo>
                  <a:lnTo>
                    <a:pt x="70" y="14"/>
                  </a:lnTo>
                  <a:lnTo>
                    <a:pt x="90" y="6"/>
                  </a:lnTo>
                  <a:lnTo>
                    <a:pt x="109" y="0"/>
                  </a:lnTo>
                  <a:lnTo>
                    <a:pt x="109" y="0"/>
                  </a:lnTo>
                  <a:close/>
                </a:path>
              </a:pathLst>
            </a:custGeom>
            <a:solidFill>
              <a:srgbClr val="EA9F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139"/>
            <p:cNvSpPr>
              <a:spLocks/>
            </p:cNvSpPr>
            <p:nvPr/>
          </p:nvSpPr>
          <p:spPr bwMode="auto">
            <a:xfrm>
              <a:off x="24757819" y="3016161"/>
              <a:ext cx="256315" cy="165043"/>
            </a:xfrm>
            <a:custGeom>
              <a:avLst/>
              <a:gdLst>
                <a:gd name="T0" fmla="*/ 202 w 205"/>
                <a:gd name="T1" fmla="*/ 81 h 132"/>
                <a:gd name="T2" fmla="*/ 202 w 205"/>
                <a:gd name="T3" fmla="*/ 81 h 132"/>
                <a:gd name="T4" fmla="*/ 196 w 205"/>
                <a:gd name="T5" fmla="*/ 59 h 132"/>
                <a:gd name="T6" fmla="*/ 188 w 205"/>
                <a:gd name="T7" fmla="*/ 50 h 132"/>
                <a:gd name="T8" fmla="*/ 179 w 205"/>
                <a:gd name="T9" fmla="*/ 39 h 132"/>
                <a:gd name="T10" fmla="*/ 168 w 205"/>
                <a:gd name="T11" fmla="*/ 31 h 132"/>
                <a:gd name="T12" fmla="*/ 151 w 205"/>
                <a:gd name="T13" fmla="*/ 19 h 132"/>
                <a:gd name="T14" fmla="*/ 135 w 205"/>
                <a:gd name="T15" fmla="*/ 11 h 132"/>
                <a:gd name="T16" fmla="*/ 112 w 205"/>
                <a:gd name="T17" fmla="*/ 2 h 132"/>
                <a:gd name="T18" fmla="*/ 112 w 205"/>
                <a:gd name="T19" fmla="*/ 2 h 132"/>
                <a:gd name="T20" fmla="*/ 95 w 205"/>
                <a:gd name="T21" fmla="*/ 0 h 132"/>
                <a:gd name="T22" fmla="*/ 81 w 205"/>
                <a:gd name="T23" fmla="*/ 0 h 132"/>
                <a:gd name="T24" fmla="*/ 50 w 205"/>
                <a:gd name="T25" fmla="*/ 0 h 132"/>
                <a:gd name="T26" fmla="*/ 22 w 205"/>
                <a:gd name="T27" fmla="*/ 2 h 132"/>
                <a:gd name="T28" fmla="*/ 0 w 205"/>
                <a:gd name="T29" fmla="*/ 11 h 132"/>
                <a:gd name="T30" fmla="*/ 0 w 205"/>
                <a:gd name="T31" fmla="*/ 22 h 132"/>
                <a:gd name="T32" fmla="*/ 0 w 205"/>
                <a:gd name="T33" fmla="*/ 22 h 132"/>
                <a:gd name="T34" fmla="*/ 36 w 205"/>
                <a:gd name="T35" fmla="*/ 14 h 132"/>
                <a:gd name="T36" fmla="*/ 56 w 205"/>
                <a:gd name="T37" fmla="*/ 11 h 132"/>
                <a:gd name="T38" fmla="*/ 76 w 205"/>
                <a:gd name="T39" fmla="*/ 11 h 132"/>
                <a:gd name="T40" fmla="*/ 98 w 205"/>
                <a:gd name="T41" fmla="*/ 11 h 132"/>
                <a:gd name="T42" fmla="*/ 118 w 205"/>
                <a:gd name="T43" fmla="*/ 16 h 132"/>
                <a:gd name="T44" fmla="*/ 140 w 205"/>
                <a:gd name="T45" fmla="*/ 22 h 132"/>
                <a:gd name="T46" fmla="*/ 157 w 205"/>
                <a:gd name="T47" fmla="*/ 33 h 132"/>
                <a:gd name="T48" fmla="*/ 157 w 205"/>
                <a:gd name="T49" fmla="*/ 33 h 132"/>
                <a:gd name="T50" fmla="*/ 168 w 205"/>
                <a:gd name="T51" fmla="*/ 42 h 132"/>
                <a:gd name="T52" fmla="*/ 179 w 205"/>
                <a:gd name="T53" fmla="*/ 53 h 132"/>
                <a:gd name="T54" fmla="*/ 185 w 205"/>
                <a:gd name="T55" fmla="*/ 64 h 132"/>
                <a:gd name="T56" fmla="*/ 191 w 205"/>
                <a:gd name="T57" fmla="*/ 75 h 132"/>
                <a:gd name="T58" fmla="*/ 199 w 205"/>
                <a:gd name="T59" fmla="*/ 104 h 132"/>
                <a:gd name="T60" fmla="*/ 205 w 205"/>
                <a:gd name="T61" fmla="*/ 132 h 132"/>
                <a:gd name="T62" fmla="*/ 205 w 205"/>
                <a:gd name="T63" fmla="*/ 132 h 132"/>
                <a:gd name="T64" fmla="*/ 205 w 205"/>
                <a:gd name="T65" fmla="*/ 115 h 132"/>
                <a:gd name="T66" fmla="*/ 205 w 205"/>
                <a:gd name="T67" fmla="*/ 98 h 132"/>
                <a:gd name="T68" fmla="*/ 202 w 205"/>
                <a:gd name="T69" fmla="*/ 81 h 132"/>
                <a:gd name="T70" fmla="*/ 202 w 205"/>
                <a:gd name="T71" fmla="*/ 8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132">
                  <a:moveTo>
                    <a:pt x="202" y="81"/>
                  </a:moveTo>
                  <a:lnTo>
                    <a:pt x="202" y="81"/>
                  </a:lnTo>
                  <a:lnTo>
                    <a:pt x="196" y="59"/>
                  </a:lnTo>
                  <a:lnTo>
                    <a:pt x="188" y="50"/>
                  </a:lnTo>
                  <a:lnTo>
                    <a:pt x="179" y="39"/>
                  </a:lnTo>
                  <a:lnTo>
                    <a:pt x="168" y="31"/>
                  </a:lnTo>
                  <a:lnTo>
                    <a:pt x="151" y="19"/>
                  </a:lnTo>
                  <a:lnTo>
                    <a:pt x="135" y="11"/>
                  </a:lnTo>
                  <a:lnTo>
                    <a:pt x="112" y="2"/>
                  </a:lnTo>
                  <a:lnTo>
                    <a:pt x="112" y="2"/>
                  </a:lnTo>
                  <a:lnTo>
                    <a:pt x="95" y="0"/>
                  </a:lnTo>
                  <a:lnTo>
                    <a:pt x="81" y="0"/>
                  </a:lnTo>
                  <a:lnTo>
                    <a:pt x="50" y="0"/>
                  </a:lnTo>
                  <a:lnTo>
                    <a:pt x="22" y="2"/>
                  </a:lnTo>
                  <a:lnTo>
                    <a:pt x="0" y="11"/>
                  </a:lnTo>
                  <a:lnTo>
                    <a:pt x="0" y="22"/>
                  </a:lnTo>
                  <a:lnTo>
                    <a:pt x="0" y="22"/>
                  </a:lnTo>
                  <a:lnTo>
                    <a:pt x="36" y="14"/>
                  </a:lnTo>
                  <a:lnTo>
                    <a:pt x="56" y="11"/>
                  </a:lnTo>
                  <a:lnTo>
                    <a:pt x="76" y="11"/>
                  </a:lnTo>
                  <a:lnTo>
                    <a:pt x="98" y="11"/>
                  </a:lnTo>
                  <a:lnTo>
                    <a:pt x="118" y="16"/>
                  </a:lnTo>
                  <a:lnTo>
                    <a:pt x="140" y="22"/>
                  </a:lnTo>
                  <a:lnTo>
                    <a:pt x="157" y="33"/>
                  </a:lnTo>
                  <a:lnTo>
                    <a:pt x="157" y="33"/>
                  </a:lnTo>
                  <a:lnTo>
                    <a:pt x="168" y="42"/>
                  </a:lnTo>
                  <a:lnTo>
                    <a:pt x="179" y="53"/>
                  </a:lnTo>
                  <a:lnTo>
                    <a:pt x="185" y="64"/>
                  </a:lnTo>
                  <a:lnTo>
                    <a:pt x="191" y="75"/>
                  </a:lnTo>
                  <a:lnTo>
                    <a:pt x="199" y="104"/>
                  </a:lnTo>
                  <a:lnTo>
                    <a:pt x="205" y="132"/>
                  </a:lnTo>
                  <a:lnTo>
                    <a:pt x="205" y="132"/>
                  </a:lnTo>
                  <a:lnTo>
                    <a:pt x="205" y="115"/>
                  </a:lnTo>
                  <a:lnTo>
                    <a:pt x="205" y="98"/>
                  </a:lnTo>
                  <a:lnTo>
                    <a:pt x="202" y="81"/>
                  </a:lnTo>
                  <a:lnTo>
                    <a:pt x="202" y="81"/>
                  </a:lnTo>
                  <a:close/>
                </a:path>
              </a:pathLst>
            </a:custGeom>
            <a:solidFill>
              <a:srgbClr val="FAC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140"/>
            <p:cNvSpPr>
              <a:spLocks/>
            </p:cNvSpPr>
            <p:nvPr/>
          </p:nvSpPr>
          <p:spPr bwMode="auto">
            <a:xfrm>
              <a:off x="25070398" y="2861124"/>
              <a:ext cx="171294" cy="225058"/>
            </a:xfrm>
            <a:custGeom>
              <a:avLst/>
              <a:gdLst>
                <a:gd name="T0" fmla="*/ 137 w 137"/>
                <a:gd name="T1" fmla="*/ 17 h 180"/>
                <a:gd name="T2" fmla="*/ 137 w 137"/>
                <a:gd name="T3" fmla="*/ 17 h 180"/>
                <a:gd name="T4" fmla="*/ 109 w 137"/>
                <a:gd name="T5" fmla="*/ 22 h 180"/>
                <a:gd name="T6" fmla="*/ 90 w 137"/>
                <a:gd name="T7" fmla="*/ 34 h 180"/>
                <a:gd name="T8" fmla="*/ 73 w 137"/>
                <a:gd name="T9" fmla="*/ 48 h 180"/>
                <a:gd name="T10" fmla="*/ 61 w 137"/>
                <a:gd name="T11" fmla="*/ 65 h 180"/>
                <a:gd name="T12" fmla="*/ 50 w 137"/>
                <a:gd name="T13" fmla="*/ 81 h 180"/>
                <a:gd name="T14" fmla="*/ 45 w 137"/>
                <a:gd name="T15" fmla="*/ 98 h 180"/>
                <a:gd name="T16" fmla="*/ 36 w 137"/>
                <a:gd name="T17" fmla="*/ 126 h 180"/>
                <a:gd name="T18" fmla="*/ 36 w 137"/>
                <a:gd name="T19" fmla="*/ 126 h 180"/>
                <a:gd name="T20" fmla="*/ 28 w 137"/>
                <a:gd name="T21" fmla="*/ 143 h 180"/>
                <a:gd name="T22" fmla="*/ 19 w 137"/>
                <a:gd name="T23" fmla="*/ 157 h 180"/>
                <a:gd name="T24" fmla="*/ 11 w 137"/>
                <a:gd name="T25" fmla="*/ 171 h 180"/>
                <a:gd name="T26" fmla="*/ 0 w 137"/>
                <a:gd name="T27" fmla="*/ 180 h 180"/>
                <a:gd name="T28" fmla="*/ 0 w 137"/>
                <a:gd name="T29" fmla="*/ 180 h 180"/>
                <a:gd name="T30" fmla="*/ 11 w 137"/>
                <a:gd name="T31" fmla="*/ 160 h 180"/>
                <a:gd name="T32" fmla="*/ 19 w 137"/>
                <a:gd name="T33" fmla="*/ 135 h 180"/>
                <a:gd name="T34" fmla="*/ 28 w 137"/>
                <a:gd name="T35" fmla="*/ 110 h 180"/>
                <a:gd name="T36" fmla="*/ 36 w 137"/>
                <a:gd name="T37" fmla="*/ 84 h 180"/>
                <a:gd name="T38" fmla="*/ 50 w 137"/>
                <a:gd name="T39" fmla="*/ 59 h 180"/>
                <a:gd name="T40" fmla="*/ 59 w 137"/>
                <a:gd name="T41" fmla="*/ 48 h 180"/>
                <a:gd name="T42" fmla="*/ 67 w 137"/>
                <a:gd name="T43" fmla="*/ 37 h 180"/>
                <a:gd name="T44" fmla="*/ 81 w 137"/>
                <a:gd name="T45" fmla="*/ 25 h 180"/>
                <a:gd name="T46" fmla="*/ 95 w 137"/>
                <a:gd name="T47" fmla="*/ 17 h 180"/>
                <a:gd name="T48" fmla="*/ 112 w 137"/>
                <a:gd name="T49" fmla="*/ 6 h 180"/>
                <a:gd name="T50" fmla="*/ 132 w 137"/>
                <a:gd name="T51" fmla="*/ 0 h 180"/>
                <a:gd name="T52" fmla="*/ 137 w 137"/>
                <a:gd name="T53" fmla="*/ 1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7" h="180">
                  <a:moveTo>
                    <a:pt x="137" y="17"/>
                  </a:moveTo>
                  <a:lnTo>
                    <a:pt x="137" y="17"/>
                  </a:lnTo>
                  <a:lnTo>
                    <a:pt x="109" y="22"/>
                  </a:lnTo>
                  <a:lnTo>
                    <a:pt x="90" y="34"/>
                  </a:lnTo>
                  <a:lnTo>
                    <a:pt x="73" y="48"/>
                  </a:lnTo>
                  <a:lnTo>
                    <a:pt x="61" y="65"/>
                  </a:lnTo>
                  <a:lnTo>
                    <a:pt x="50" y="81"/>
                  </a:lnTo>
                  <a:lnTo>
                    <a:pt x="45" y="98"/>
                  </a:lnTo>
                  <a:lnTo>
                    <a:pt x="36" y="126"/>
                  </a:lnTo>
                  <a:lnTo>
                    <a:pt x="36" y="126"/>
                  </a:lnTo>
                  <a:lnTo>
                    <a:pt x="28" y="143"/>
                  </a:lnTo>
                  <a:lnTo>
                    <a:pt x="19" y="157"/>
                  </a:lnTo>
                  <a:lnTo>
                    <a:pt x="11" y="171"/>
                  </a:lnTo>
                  <a:lnTo>
                    <a:pt x="0" y="180"/>
                  </a:lnTo>
                  <a:lnTo>
                    <a:pt x="0" y="180"/>
                  </a:lnTo>
                  <a:lnTo>
                    <a:pt x="11" y="160"/>
                  </a:lnTo>
                  <a:lnTo>
                    <a:pt x="19" y="135"/>
                  </a:lnTo>
                  <a:lnTo>
                    <a:pt x="28" y="110"/>
                  </a:lnTo>
                  <a:lnTo>
                    <a:pt x="36" y="84"/>
                  </a:lnTo>
                  <a:lnTo>
                    <a:pt x="50" y="59"/>
                  </a:lnTo>
                  <a:lnTo>
                    <a:pt x="59" y="48"/>
                  </a:lnTo>
                  <a:lnTo>
                    <a:pt x="67" y="37"/>
                  </a:lnTo>
                  <a:lnTo>
                    <a:pt x="81" y="25"/>
                  </a:lnTo>
                  <a:lnTo>
                    <a:pt x="95" y="17"/>
                  </a:lnTo>
                  <a:lnTo>
                    <a:pt x="112" y="6"/>
                  </a:lnTo>
                  <a:lnTo>
                    <a:pt x="132" y="0"/>
                  </a:lnTo>
                  <a:lnTo>
                    <a:pt x="137" y="17"/>
                  </a:lnTo>
                  <a:close/>
                </a:path>
              </a:pathLst>
            </a:custGeom>
            <a:solidFill>
              <a:srgbClr val="FAC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141"/>
            <p:cNvSpPr>
              <a:spLocks/>
            </p:cNvSpPr>
            <p:nvPr/>
          </p:nvSpPr>
          <p:spPr bwMode="auto">
            <a:xfrm>
              <a:off x="25037890" y="3254971"/>
              <a:ext cx="147538" cy="316333"/>
            </a:xfrm>
            <a:custGeom>
              <a:avLst/>
              <a:gdLst>
                <a:gd name="T0" fmla="*/ 118 w 118"/>
                <a:gd name="T1" fmla="*/ 250 h 253"/>
                <a:gd name="T2" fmla="*/ 118 w 118"/>
                <a:gd name="T3" fmla="*/ 250 h 253"/>
                <a:gd name="T4" fmla="*/ 118 w 118"/>
                <a:gd name="T5" fmla="*/ 253 h 253"/>
                <a:gd name="T6" fmla="*/ 90 w 118"/>
                <a:gd name="T7" fmla="*/ 253 h 253"/>
                <a:gd name="T8" fmla="*/ 90 w 118"/>
                <a:gd name="T9" fmla="*/ 253 h 253"/>
                <a:gd name="T10" fmla="*/ 90 w 118"/>
                <a:gd name="T11" fmla="*/ 244 h 253"/>
                <a:gd name="T12" fmla="*/ 90 w 118"/>
                <a:gd name="T13" fmla="*/ 233 h 253"/>
                <a:gd name="T14" fmla="*/ 93 w 118"/>
                <a:gd name="T15" fmla="*/ 216 h 253"/>
                <a:gd name="T16" fmla="*/ 93 w 118"/>
                <a:gd name="T17" fmla="*/ 216 h 253"/>
                <a:gd name="T18" fmla="*/ 93 w 118"/>
                <a:gd name="T19" fmla="*/ 194 h 253"/>
                <a:gd name="T20" fmla="*/ 87 w 118"/>
                <a:gd name="T21" fmla="*/ 171 h 253"/>
                <a:gd name="T22" fmla="*/ 82 w 118"/>
                <a:gd name="T23" fmla="*/ 151 h 253"/>
                <a:gd name="T24" fmla="*/ 71 w 118"/>
                <a:gd name="T25" fmla="*/ 132 h 253"/>
                <a:gd name="T26" fmla="*/ 71 w 118"/>
                <a:gd name="T27" fmla="*/ 132 h 253"/>
                <a:gd name="T28" fmla="*/ 71 w 118"/>
                <a:gd name="T29" fmla="*/ 132 h 253"/>
                <a:gd name="T30" fmla="*/ 59 w 118"/>
                <a:gd name="T31" fmla="*/ 115 h 253"/>
                <a:gd name="T32" fmla="*/ 48 w 118"/>
                <a:gd name="T33" fmla="*/ 104 h 253"/>
                <a:gd name="T34" fmla="*/ 34 w 118"/>
                <a:gd name="T35" fmla="*/ 90 h 253"/>
                <a:gd name="T36" fmla="*/ 23 w 118"/>
                <a:gd name="T37" fmla="*/ 76 h 253"/>
                <a:gd name="T38" fmla="*/ 23 w 118"/>
                <a:gd name="T39" fmla="*/ 76 h 253"/>
                <a:gd name="T40" fmla="*/ 14 w 118"/>
                <a:gd name="T41" fmla="*/ 59 h 253"/>
                <a:gd name="T42" fmla="*/ 6 w 118"/>
                <a:gd name="T43" fmla="*/ 42 h 253"/>
                <a:gd name="T44" fmla="*/ 3 w 118"/>
                <a:gd name="T45" fmla="*/ 25 h 253"/>
                <a:gd name="T46" fmla="*/ 0 w 118"/>
                <a:gd name="T47" fmla="*/ 5 h 253"/>
                <a:gd name="T48" fmla="*/ 0 w 118"/>
                <a:gd name="T49" fmla="*/ 5 h 253"/>
                <a:gd name="T50" fmla="*/ 0 w 118"/>
                <a:gd name="T51" fmla="*/ 2 h 253"/>
                <a:gd name="T52" fmla="*/ 0 w 118"/>
                <a:gd name="T53" fmla="*/ 0 h 253"/>
                <a:gd name="T54" fmla="*/ 0 w 118"/>
                <a:gd name="T55" fmla="*/ 0 h 253"/>
                <a:gd name="T56" fmla="*/ 6 w 118"/>
                <a:gd name="T57" fmla="*/ 5 h 253"/>
                <a:gd name="T58" fmla="*/ 9 w 118"/>
                <a:gd name="T59" fmla="*/ 17 h 253"/>
                <a:gd name="T60" fmla="*/ 14 w 118"/>
                <a:gd name="T61" fmla="*/ 39 h 253"/>
                <a:gd name="T62" fmla="*/ 14 w 118"/>
                <a:gd name="T63" fmla="*/ 39 h 253"/>
                <a:gd name="T64" fmla="*/ 17 w 118"/>
                <a:gd name="T65" fmla="*/ 47 h 253"/>
                <a:gd name="T66" fmla="*/ 17 w 118"/>
                <a:gd name="T67" fmla="*/ 47 h 253"/>
                <a:gd name="T68" fmla="*/ 26 w 118"/>
                <a:gd name="T69" fmla="*/ 64 h 253"/>
                <a:gd name="T70" fmla="*/ 37 w 118"/>
                <a:gd name="T71" fmla="*/ 76 h 253"/>
                <a:gd name="T72" fmla="*/ 59 w 118"/>
                <a:gd name="T73" fmla="*/ 101 h 253"/>
                <a:gd name="T74" fmla="*/ 59 w 118"/>
                <a:gd name="T75" fmla="*/ 101 h 253"/>
                <a:gd name="T76" fmla="*/ 82 w 118"/>
                <a:gd name="T77" fmla="*/ 126 h 253"/>
                <a:gd name="T78" fmla="*/ 99 w 118"/>
                <a:gd name="T79" fmla="*/ 151 h 253"/>
                <a:gd name="T80" fmla="*/ 99 w 118"/>
                <a:gd name="T81" fmla="*/ 151 h 253"/>
                <a:gd name="T82" fmla="*/ 107 w 118"/>
                <a:gd name="T83" fmla="*/ 174 h 253"/>
                <a:gd name="T84" fmla="*/ 116 w 118"/>
                <a:gd name="T85" fmla="*/ 199 h 253"/>
                <a:gd name="T86" fmla="*/ 118 w 118"/>
                <a:gd name="T87" fmla="*/ 224 h 253"/>
                <a:gd name="T88" fmla="*/ 118 w 118"/>
                <a:gd name="T89" fmla="*/ 250 h 253"/>
                <a:gd name="T90" fmla="*/ 118 w 118"/>
                <a:gd name="T91" fmla="*/ 25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253">
                  <a:moveTo>
                    <a:pt x="118" y="250"/>
                  </a:moveTo>
                  <a:lnTo>
                    <a:pt x="118" y="250"/>
                  </a:lnTo>
                  <a:lnTo>
                    <a:pt x="118" y="253"/>
                  </a:lnTo>
                  <a:lnTo>
                    <a:pt x="90" y="253"/>
                  </a:lnTo>
                  <a:lnTo>
                    <a:pt x="90" y="253"/>
                  </a:lnTo>
                  <a:lnTo>
                    <a:pt x="90" y="244"/>
                  </a:lnTo>
                  <a:lnTo>
                    <a:pt x="90" y="233"/>
                  </a:lnTo>
                  <a:lnTo>
                    <a:pt x="93" y="216"/>
                  </a:lnTo>
                  <a:lnTo>
                    <a:pt x="93" y="216"/>
                  </a:lnTo>
                  <a:lnTo>
                    <a:pt x="93" y="194"/>
                  </a:lnTo>
                  <a:lnTo>
                    <a:pt x="87" y="171"/>
                  </a:lnTo>
                  <a:lnTo>
                    <a:pt x="82" y="151"/>
                  </a:lnTo>
                  <a:lnTo>
                    <a:pt x="71" y="132"/>
                  </a:lnTo>
                  <a:lnTo>
                    <a:pt x="71" y="132"/>
                  </a:lnTo>
                  <a:lnTo>
                    <a:pt x="71" y="132"/>
                  </a:lnTo>
                  <a:lnTo>
                    <a:pt x="59" y="115"/>
                  </a:lnTo>
                  <a:lnTo>
                    <a:pt x="48" y="104"/>
                  </a:lnTo>
                  <a:lnTo>
                    <a:pt x="34" y="90"/>
                  </a:lnTo>
                  <a:lnTo>
                    <a:pt x="23" y="76"/>
                  </a:lnTo>
                  <a:lnTo>
                    <a:pt x="23" y="76"/>
                  </a:lnTo>
                  <a:lnTo>
                    <a:pt x="14" y="59"/>
                  </a:lnTo>
                  <a:lnTo>
                    <a:pt x="6" y="42"/>
                  </a:lnTo>
                  <a:lnTo>
                    <a:pt x="3" y="25"/>
                  </a:lnTo>
                  <a:lnTo>
                    <a:pt x="0" y="5"/>
                  </a:lnTo>
                  <a:lnTo>
                    <a:pt x="0" y="5"/>
                  </a:lnTo>
                  <a:lnTo>
                    <a:pt x="0" y="2"/>
                  </a:lnTo>
                  <a:lnTo>
                    <a:pt x="0" y="0"/>
                  </a:lnTo>
                  <a:lnTo>
                    <a:pt x="0" y="0"/>
                  </a:lnTo>
                  <a:lnTo>
                    <a:pt x="6" y="5"/>
                  </a:lnTo>
                  <a:lnTo>
                    <a:pt x="9" y="17"/>
                  </a:lnTo>
                  <a:lnTo>
                    <a:pt x="14" y="39"/>
                  </a:lnTo>
                  <a:lnTo>
                    <a:pt x="14" y="39"/>
                  </a:lnTo>
                  <a:lnTo>
                    <a:pt x="17" y="47"/>
                  </a:lnTo>
                  <a:lnTo>
                    <a:pt x="17" y="47"/>
                  </a:lnTo>
                  <a:lnTo>
                    <a:pt x="26" y="64"/>
                  </a:lnTo>
                  <a:lnTo>
                    <a:pt x="37" y="76"/>
                  </a:lnTo>
                  <a:lnTo>
                    <a:pt x="59" y="101"/>
                  </a:lnTo>
                  <a:lnTo>
                    <a:pt x="59" y="101"/>
                  </a:lnTo>
                  <a:lnTo>
                    <a:pt x="82" y="126"/>
                  </a:lnTo>
                  <a:lnTo>
                    <a:pt x="99" y="151"/>
                  </a:lnTo>
                  <a:lnTo>
                    <a:pt x="99" y="151"/>
                  </a:lnTo>
                  <a:lnTo>
                    <a:pt x="107" y="174"/>
                  </a:lnTo>
                  <a:lnTo>
                    <a:pt x="116" y="199"/>
                  </a:lnTo>
                  <a:lnTo>
                    <a:pt x="118" y="224"/>
                  </a:lnTo>
                  <a:lnTo>
                    <a:pt x="118" y="250"/>
                  </a:lnTo>
                  <a:lnTo>
                    <a:pt x="118" y="250"/>
                  </a:lnTo>
                  <a:close/>
                </a:path>
              </a:pathLst>
            </a:custGeom>
            <a:solidFill>
              <a:srgbClr val="FAC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142"/>
            <p:cNvSpPr>
              <a:spLocks/>
            </p:cNvSpPr>
            <p:nvPr/>
          </p:nvSpPr>
          <p:spPr bwMode="auto">
            <a:xfrm>
              <a:off x="24616537" y="3412513"/>
              <a:ext cx="91274" cy="141287"/>
            </a:xfrm>
            <a:custGeom>
              <a:avLst/>
              <a:gdLst>
                <a:gd name="T0" fmla="*/ 3 w 73"/>
                <a:gd name="T1" fmla="*/ 28 h 113"/>
                <a:gd name="T2" fmla="*/ 3 w 73"/>
                <a:gd name="T3" fmla="*/ 28 h 113"/>
                <a:gd name="T4" fmla="*/ 3 w 73"/>
                <a:gd name="T5" fmla="*/ 28 h 113"/>
                <a:gd name="T6" fmla="*/ 0 w 73"/>
                <a:gd name="T7" fmla="*/ 42 h 113"/>
                <a:gd name="T8" fmla="*/ 3 w 73"/>
                <a:gd name="T9" fmla="*/ 56 h 113"/>
                <a:gd name="T10" fmla="*/ 6 w 73"/>
                <a:gd name="T11" fmla="*/ 73 h 113"/>
                <a:gd name="T12" fmla="*/ 12 w 73"/>
                <a:gd name="T13" fmla="*/ 87 h 113"/>
                <a:gd name="T14" fmla="*/ 17 w 73"/>
                <a:gd name="T15" fmla="*/ 101 h 113"/>
                <a:gd name="T16" fmla="*/ 29 w 73"/>
                <a:gd name="T17" fmla="*/ 110 h 113"/>
                <a:gd name="T18" fmla="*/ 34 w 73"/>
                <a:gd name="T19" fmla="*/ 113 h 113"/>
                <a:gd name="T20" fmla="*/ 43 w 73"/>
                <a:gd name="T21" fmla="*/ 113 h 113"/>
                <a:gd name="T22" fmla="*/ 48 w 73"/>
                <a:gd name="T23" fmla="*/ 113 h 113"/>
                <a:gd name="T24" fmla="*/ 57 w 73"/>
                <a:gd name="T25" fmla="*/ 110 h 113"/>
                <a:gd name="T26" fmla="*/ 57 w 73"/>
                <a:gd name="T27" fmla="*/ 110 h 113"/>
                <a:gd name="T28" fmla="*/ 65 w 73"/>
                <a:gd name="T29" fmla="*/ 104 h 113"/>
                <a:gd name="T30" fmla="*/ 71 w 73"/>
                <a:gd name="T31" fmla="*/ 96 h 113"/>
                <a:gd name="T32" fmla="*/ 73 w 73"/>
                <a:gd name="T33" fmla="*/ 87 h 113"/>
                <a:gd name="T34" fmla="*/ 73 w 73"/>
                <a:gd name="T35" fmla="*/ 76 h 113"/>
                <a:gd name="T36" fmla="*/ 73 w 73"/>
                <a:gd name="T37" fmla="*/ 76 h 113"/>
                <a:gd name="T38" fmla="*/ 71 w 73"/>
                <a:gd name="T39" fmla="*/ 70 h 113"/>
                <a:gd name="T40" fmla="*/ 65 w 73"/>
                <a:gd name="T41" fmla="*/ 65 h 113"/>
                <a:gd name="T42" fmla="*/ 54 w 73"/>
                <a:gd name="T43" fmla="*/ 56 h 113"/>
                <a:gd name="T44" fmla="*/ 40 w 73"/>
                <a:gd name="T45" fmla="*/ 48 h 113"/>
                <a:gd name="T46" fmla="*/ 37 w 73"/>
                <a:gd name="T47" fmla="*/ 42 h 113"/>
                <a:gd name="T48" fmla="*/ 31 w 73"/>
                <a:gd name="T49" fmla="*/ 37 h 113"/>
                <a:gd name="T50" fmla="*/ 31 w 73"/>
                <a:gd name="T51" fmla="*/ 37 h 113"/>
                <a:gd name="T52" fmla="*/ 31 w 73"/>
                <a:gd name="T53" fmla="*/ 25 h 113"/>
                <a:gd name="T54" fmla="*/ 29 w 73"/>
                <a:gd name="T55" fmla="*/ 14 h 113"/>
                <a:gd name="T56" fmla="*/ 29 w 73"/>
                <a:gd name="T57" fmla="*/ 14 h 113"/>
                <a:gd name="T58" fmla="*/ 26 w 73"/>
                <a:gd name="T59" fmla="*/ 6 h 113"/>
                <a:gd name="T60" fmla="*/ 20 w 73"/>
                <a:gd name="T61" fmla="*/ 3 h 113"/>
                <a:gd name="T62" fmla="*/ 14 w 73"/>
                <a:gd name="T63" fmla="*/ 0 h 113"/>
                <a:gd name="T64" fmla="*/ 6 w 73"/>
                <a:gd name="T65" fmla="*/ 6 h 113"/>
                <a:gd name="T66" fmla="*/ 6 w 73"/>
                <a:gd name="T67" fmla="*/ 6 h 113"/>
                <a:gd name="T68" fmla="*/ 3 w 73"/>
                <a:gd name="T69" fmla="*/ 9 h 113"/>
                <a:gd name="T70" fmla="*/ 3 w 73"/>
                <a:gd name="T71" fmla="*/ 14 h 113"/>
                <a:gd name="T72" fmla="*/ 3 w 73"/>
                <a:gd name="T73" fmla="*/ 28 h 113"/>
                <a:gd name="T74" fmla="*/ 3 w 73"/>
                <a:gd name="T75" fmla="*/ 2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113">
                  <a:moveTo>
                    <a:pt x="3" y="28"/>
                  </a:moveTo>
                  <a:lnTo>
                    <a:pt x="3" y="28"/>
                  </a:lnTo>
                  <a:lnTo>
                    <a:pt x="3" y="28"/>
                  </a:lnTo>
                  <a:lnTo>
                    <a:pt x="0" y="42"/>
                  </a:lnTo>
                  <a:lnTo>
                    <a:pt x="3" y="56"/>
                  </a:lnTo>
                  <a:lnTo>
                    <a:pt x="6" y="73"/>
                  </a:lnTo>
                  <a:lnTo>
                    <a:pt x="12" y="87"/>
                  </a:lnTo>
                  <a:lnTo>
                    <a:pt x="17" y="101"/>
                  </a:lnTo>
                  <a:lnTo>
                    <a:pt x="29" y="110"/>
                  </a:lnTo>
                  <a:lnTo>
                    <a:pt x="34" y="113"/>
                  </a:lnTo>
                  <a:lnTo>
                    <a:pt x="43" y="113"/>
                  </a:lnTo>
                  <a:lnTo>
                    <a:pt x="48" y="113"/>
                  </a:lnTo>
                  <a:lnTo>
                    <a:pt x="57" y="110"/>
                  </a:lnTo>
                  <a:lnTo>
                    <a:pt x="57" y="110"/>
                  </a:lnTo>
                  <a:lnTo>
                    <a:pt x="65" y="104"/>
                  </a:lnTo>
                  <a:lnTo>
                    <a:pt x="71" y="96"/>
                  </a:lnTo>
                  <a:lnTo>
                    <a:pt x="73" y="87"/>
                  </a:lnTo>
                  <a:lnTo>
                    <a:pt x="73" y="76"/>
                  </a:lnTo>
                  <a:lnTo>
                    <a:pt x="73" y="76"/>
                  </a:lnTo>
                  <a:lnTo>
                    <a:pt x="71" y="70"/>
                  </a:lnTo>
                  <a:lnTo>
                    <a:pt x="65" y="65"/>
                  </a:lnTo>
                  <a:lnTo>
                    <a:pt x="54" y="56"/>
                  </a:lnTo>
                  <a:lnTo>
                    <a:pt x="40" y="48"/>
                  </a:lnTo>
                  <a:lnTo>
                    <a:pt x="37" y="42"/>
                  </a:lnTo>
                  <a:lnTo>
                    <a:pt x="31" y="37"/>
                  </a:lnTo>
                  <a:lnTo>
                    <a:pt x="31" y="37"/>
                  </a:lnTo>
                  <a:lnTo>
                    <a:pt x="31" y="25"/>
                  </a:lnTo>
                  <a:lnTo>
                    <a:pt x="29" y="14"/>
                  </a:lnTo>
                  <a:lnTo>
                    <a:pt x="29" y="14"/>
                  </a:lnTo>
                  <a:lnTo>
                    <a:pt x="26" y="6"/>
                  </a:lnTo>
                  <a:lnTo>
                    <a:pt x="20" y="3"/>
                  </a:lnTo>
                  <a:lnTo>
                    <a:pt x="14" y="0"/>
                  </a:lnTo>
                  <a:lnTo>
                    <a:pt x="6" y="6"/>
                  </a:lnTo>
                  <a:lnTo>
                    <a:pt x="6" y="6"/>
                  </a:lnTo>
                  <a:lnTo>
                    <a:pt x="3" y="9"/>
                  </a:lnTo>
                  <a:lnTo>
                    <a:pt x="3" y="14"/>
                  </a:lnTo>
                  <a:lnTo>
                    <a:pt x="3" y="28"/>
                  </a:lnTo>
                  <a:lnTo>
                    <a:pt x="3" y="28"/>
                  </a:lnTo>
                  <a:close/>
                </a:path>
              </a:pathLst>
            </a:custGeom>
            <a:solidFill>
              <a:srgbClr val="FAC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143"/>
            <p:cNvSpPr>
              <a:spLocks/>
            </p:cNvSpPr>
            <p:nvPr/>
          </p:nvSpPr>
          <p:spPr bwMode="auto">
            <a:xfrm>
              <a:off x="24711561" y="3233713"/>
              <a:ext cx="67517" cy="116281"/>
            </a:xfrm>
            <a:custGeom>
              <a:avLst/>
              <a:gdLst>
                <a:gd name="T0" fmla="*/ 42 w 54"/>
                <a:gd name="T1" fmla="*/ 17 h 93"/>
                <a:gd name="T2" fmla="*/ 42 w 54"/>
                <a:gd name="T3" fmla="*/ 17 h 93"/>
                <a:gd name="T4" fmla="*/ 45 w 54"/>
                <a:gd name="T5" fmla="*/ 8 h 93"/>
                <a:gd name="T6" fmla="*/ 45 w 54"/>
                <a:gd name="T7" fmla="*/ 8 h 93"/>
                <a:gd name="T8" fmla="*/ 42 w 54"/>
                <a:gd name="T9" fmla="*/ 3 h 93"/>
                <a:gd name="T10" fmla="*/ 40 w 54"/>
                <a:gd name="T11" fmla="*/ 0 h 93"/>
                <a:gd name="T12" fmla="*/ 37 w 54"/>
                <a:gd name="T13" fmla="*/ 0 h 93"/>
                <a:gd name="T14" fmla="*/ 28 w 54"/>
                <a:gd name="T15" fmla="*/ 3 h 93"/>
                <a:gd name="T16" fmla="*/ 28 w 54"/>
                <a:gd name="T17" fmla="*/ 3 h 93"/>
                <a:gd name="T18" fmla="*/ 17 w 54"/>
                <a:gd name="T19" fmla="*/ 17 h 93"/>
                <a:gd name="T20" fmla="*/ 6 w 54"/>
                <a:gd name="T21" fmla="*/ 36 h 93"/>
                <a:gd name="T22" fmla="*/ 3 w 54"/>
                <a:gd name="T23" fmla="*/ 48 h 93"/>
                <a:gd name="T24" fmla="*/ 0 w 54"/>
                <a:gd name="T25" fmla="*/ 59 h 93"/>
                <a:gd name="T26" fmla="*/ 3 w 54"/>
                <a:gd name="T27" fmla="*/ 67 h 93"/>
                <a:gd name="T28" fmla="*/ 6 w 54"/>
                <a:gd name="T29" fmla="*/ 79 h 93"/>
                <a:gd name="T30" fmla="*/ 6 w 54"/>
                <a:gd name="T31" fmla="*/ 79 h 93"/>
                <a:gd name="T32" fmla="*/ 12 w 54"/>
                <a:gd name="T33" fmla="*/ 84 h 93"/>
                <a:gd name="T34" fmla="*/ 17 w 54"/>
                <a:gd name="T35" fmla="*/ 87 h 93"/>
                <a:gd name="T36" fmla="*/ 28 w 54"/>
                <a:gd name="T37" fmla="*/ 93 h 93"/>
                <a:gd name="T38" fmla="*/ 37 w 54"/>
                <a:gd name="T39" fmla="*/ 93 h 93"/>
                <a:gd name="T40" fmla="*/ 42 w 54"/>
                <a:gd name="T41" fmla="*/ 90 h 93"/>
                <a:gd name="T42" fmla="*/ 48 w 54"/>
                <a:gd name="T43" fmla="*/ 84 h 93"/>
                <a:gd name="T44" fmla="*/ 51 w 54"/>
                <a:gd name="T45" fmla="*/ 79 h 93"/>
                <a:gd name="T46" fmla="*/ 51 w 54"/>
                <a:gd name="T47" fmla="*/ 79 h 93"/>
                <a:gd name="T48" fmla="*/ 54 w 54"/>
                <a:gd name="T49" fmla="*/ 70 h 93"/>
                <a:gd name="T50" fmla="*/ 54 w 54"/>
                <a:gd name="T51" fmla="*/ 62 h 93"/>
                <a:gd name="T52" fmla="*/ 48 w 54"/>
                <a:gd name="T53" fmla="*/ 42 h 93"/>
                <a:gd name="T54" fmla="*/ 48 w 54"/>
                <a:gd name="T55" fmla="*/ 42 h 93"/>
                <a:gd name="T56" fmla="*/ 42 w 54"/>
                <a:gd name="T57" fmla="*/ 34 h 93"/>
                <a:gd name="T58" fmla="*/ 40 w 54"/>
                <a:gd name="T59" fmla="*/ 22 h 93"/>
                <a:gd name="T60" fmla="*/ 40 w 54"/>
                <a:gd name="T61" fmla="*/ 22 h 93"/>
                <a:gd name="T62" fmla="*/ 42 w 54"/>
                <a:gd name="T63" fmla="*/ 17 h 93"/>
                <a:gd name="T64" fmla="*/ 42 w 54"/>
                <a:gd name="T65" fmla="*/ 1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93">
                  <a:moveTo>
                    <a:pt x="42" y="17"/>
                  </a:moveTo>
                  <a:lnTo>
                    <a:pt x="42" y="17"/>
                  </a:lnTo>
                  <a:lnTo>
                    <a:pt x="45" y="8"/>
                  </a:lnTo>
                  <a:lnTo>
                    <a:pt x="45" y="8"/>
                  </a:lnTo>
                  <a:lnTo>
                    <a:pt x="42" y="3"/>
                  </a:lnTo>
                  <a:lnTo>
                    <a:pt x="40" y="0"/>
                  </a:lnTo>
                  <a:lnTo>
                    <a:pt x="37" y="0"/>
                  </a:lnTo>
                  <a:lnTo>
                    <a:pt x="28" y="3"/>
                  </a:lnTo>
                  <a:lnTo>
                    <a:pt x="28" y="3"/>
                  </a:lnTo>
                  <a:lnTo>
                    <a:pt x="17" y="17"/>
                  </a:lnTo>
                  <a:lnTo>
                    <a:pt x="6" y="36"/>
                  </a:lnTo>
                  <a:lnTo>
                    <a:pt x="3" y="48"/>
                  </a:lnTo>
                  <a:lnTo>
                    <a:pt x="0" y="59"/>
                  </a:lnTo>
                  <a:lnTo>
                    <a:pt x="3" y="67"/>
                  </a:lnTo>
                  <a:lnTo>
                    <a:pt x="6" y="79"/>
                  </a:lnTo>
                  <a:lnTo>
                    <a:pt x="6" y="79"/>
                  </a:lnTo>
                  <a:lnTo>
                    <a:pt x="12" y="84"/>
                  </a:lnTo>
                  <a:lnTo>
                    <a:pt x="17" y="87"/>
                  </a:lnTo>
                  <a:lnTo>
                    <a:pt x="28" y="93"/>
                  </a:lnTo>
                  <a:lnTo>
                    <a:pt x="37" y="93"/>
                  </a:lnTo>
                  <a:lnTo>
                    <a:pt x="42" y="90"/>
                  </a:lnTo>
                  <a:lnTo>
                    <a:pt x="48" y="84"/>
                  </a:lnTo>
                  <a:lnTo>
                    <a:pt x="51" y="79"/>
                  </a:lnTo>
                  <a:lnTo>
                    <a:pt x="51" y="79"/>
                  </a:lnTo>
                  <a:lnTo>
                    <a:pt x="54" y="70"/>
                  </a:lnTo>
                  <a:lnTo>
                    <a:pt x="54" y="62"/>
                  </a:lnTo>
                  <a:lnTo>
                    <a:pt x="48" y="42"/>
                  </a:lnTo>
                  <a:lnTo>
                    <a:pt x="48" y="42"/>
                  </a:lnTo>
                  <a:lnTo>
                    <a:pt x="42" y="34"/>
                  </a:lnTo>
                  <a:lnTo>
                    <a:pt x="40" y="22"/>
                  </a:lnTo>
                  <a:lnTo>
                    <a:pt x="40" y="22"/>
                  </a:lnTo>
                  <a:lnTo>
                    <a:pt x="42" y="17"/>
                  </a:lnTo>
                  <a:lnTo>
                    <a:pt x="42" y="17"/>
                  </a:lnTo>
                  <a:close/>
                </a:path>
              </a:pathLst>
            </a:custGeom>
            <a:solidFill>
              <a:srgbClr val="FAC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144"/>
            <p:cNvSpPr>
              <a:spLocks/>
            </p:cNvSpPr>
            <p:nvPr/>
          </p:nvSpPr>
          <p:spPr bwMode="auto">
            <a:xfrm>
              <a:off x="25094207" y="3334991"/>
              <a:ext cx="126282" cy="236311"/>
            </a:xfrm>
            <a:custGeom>
              <a:avLst/>
              <a:gdLst>
                <a:gd name="T0" fmla="*/ 96 w 101"/>
                <a:gd name="T1" fmla="*/ 189 h 189"/>
                <a:gd name="T2" fmla="*/ 85 w 101"/>
                <a:gd name="T3" fmla="*/ 189 h 189"/>
                <a:gd name="T4" fmla="*/ 85 w 101"/>
                <a:gd name="T5" fmla="*/ 189 h 189"/>
                <a:gd name="T6" fmla="*/ 85 w 101"/>
                <a:gd name="T7" fmla="*/ 160 h 189"/>
                <a:gd name="T8" fmla="*/ 79 w 101"/>
                <a:gd name="T9" fmla="*/ 132 h 189"/>
                <a:gd name="T10" fmla="*/ 71 w 101"/>
                <a:gd name="T11" fmla="*/ 104 h 189"/>
                <a:gd name="T12" fmla="*/ 57 w 101"/>
                <a:gd name="T13" fmla="*/ 79 h 189"/>
                <a:gd name="T14" fmla="*/ 57 w 101"/>
                <a:gd name="T15" fmla="*/ 79 h 189"/>
                <a:gd name="T16" fmla="*/ 42 w 101"/>
                <a:gd name="T17" fmla="*/ 59 h 189"/>
                <a:gd name="T18" fmla="*/ 26 w 101"/>
                <a:gd name="T19" fmla="*/ 40 h 189"/>
                <a:gd name="T20" fmla="*/ 12 w 101"/>
                <a:gd name="T21" fmla="*/ 20 h 189"/>
                <a:gd name="T22" fmla="*/ 0 w 101"/>
                <a:gd name="T23" fmla="*/ 0 h 189"/>
                <a:gd name="T24" fmla="*/ 0 w 101"/>
                <a:gd name="T25" fmla="*/ 0 h 189"/>
                <a:gd name="T26" fmla="*/ 14 w 101"/>
                <a:gd name="T27" fmla="*/ 20 h 189"/>
                <a:gd name="T28" fmla="*/ 34 w 101"/>
                <a:gd name="T29" fmla="*/ 37 h 189"/>
                <a:gd name="T30" fmla="*/ 54 w 101"/>
                <a:gd name="T31" fmla="*/ 54 h 189"/>
                <a:gd name="T32" fmla="*/ 71 w 101"/>
                <a:gd name="T33" fmla="*/ 73 h 189"/>
                <a:gd name="T34" fmla="*/ 85 w 101"/>
                <a:gd name="T35" fmla="*/ 96 h 189"/>
                <a:gd name="T36" fmla="*/ 96 w 101"/>
                <a:gd name="T37" fmla="*/ 121 h 189"/>
                <a:gd name="T38" fmla="*/ 99 w 101"/>
                <a:gd name="T39" fmla="*/ 138 h 189"/>
                <a:gd name="T40" fmla="*/ 101 w 101"/>
                <a:gd name="T41" fmla="*/ 152 h 189"/>
                <a:gd name="T42" fmla="*/ 99 w 101"/>
                <a:gd name="T43" fmla="*/ 169 h 189"/>
                <a:gd name="T44" fmla="*/ 96 w 101"/>
                <a:gd name="T45" fmla="*/ 189 h 189"/>
                <a:gd name="T46" fmla="*/ 96 w 101"/>
                <a:gd name="T47"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89">
                  <a:moveTo>
                    <a:pt x="96" y="189"/>
                  </a:moveTo>
                  <a:lnTo>
                    <a:pt x="85" y="189"/>
                  </a:lnTo>
                  <a:lnTo>
                    <a:pt x="85" y="189"/>
                  </a:lnTo>
                  <a:lnTo>
                    <a:pt x="85" y="160"/>
                  </a:lnTo>
                  <a:lnTo>
                    <a:pt x="79" y="132"/>
                  </a:lnTo>
                  <a:lnTo>
                    <a:pt x="71" y="104"/>
                  </a:lnTo>
                  <a:lnTo>
                    <a:pt x="57" y="79"/>
                  </a:lnTo>
                  <a:lnTo>
                    <a:pt x="57" y="79"/>
                  </a:lnTo>
                  <a:lnTo>
                    <a:pt x="42" y="59"/>
                  </a:lnTo>
                  <a:lnTo>
                    <a:pt x="26" y="40"/>
                  </a:lnTo>
                  <a:lnTo>
                    <a:pt x="12" y="20"/>
                  </a:lnTo>
                  <a:lnTo>
                    <a:pt x="0" y="0"/>
                  </a:lnTo>
                  <a:lnTo>
                    <a:pt x="0" y="0"/>
                  </a:lnTo>
                  <a:lnTo>
                    <a:pt x="14" y="20"/>
                  </a:lnTo>
                  <a:lnTo>
                    <a:pt x="34" y="37"/>
                  </a:lnTo>
                  <a:lnTo>
                    <a:pt x="54" y="54"/>
                  </a:lnTo>
                  <a:lnTo>
                    <a:pt x="71" y="73"/>
                  </a:lnTo>
                  <a:lnTo>
                    <a:pt x="85" y="96"/>
                  </a:lnTo>
                  <a:lnTo>
                    <a:pt x="96" y="121"/>
                  </a:lnTo>
                  <a:lnTo>
                    <a:pt x="99" y="138"/>
                  </a:lnTo>
                  <a:lnTo>
                    <a:pt x="101" y="152"/>
                  </a:lnTo>
                  <a:lnTo>
                    <a:pt x="99" y="169"/>
                  </a:lnTo>
                  <a:lnTo>
                    <a:pt x="96" y="189"/>
                  </a:lnTo>
                  <a:lnTo>
                    <a:pt x="96" y="189"/>
                  </a:lnTo>
                  <a:close/>
                </a:path>
              </a:pathLst>
            </a:custGeom>
            <a:solidFill>
              <a:srgbClr val="E46C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68" name="Group 67"/>
          <p:cNvGrpSpPr/>
          <p:nvPr/>
        </p:nvGrpSpPr>
        <p:grpSpPr>
          <a:xfrm>
            <a:off x="6202628" y="4115943"/>
            <a:ext cx="411533" cy="307795"/>
            <a:chOff x="14257325" y="2478091"/>
            <a:chExt cx="1146172" cy="857253"/>
          </a:xfrm>
        </p:grpSpPr>
        <p:sp>
          <p:nvSpPr>
            <p:cNvPr id="69" name="Freeform 9"/>
            <p:cNvSpPr>
              <a:spLocks/>
            </p:cNvSpPr>
            <p:nvPr/>
          </p:nvSpPr>
          <p:spPr bwMode="auto">
            <a:xfrm>
              <a:off x="14257325" y="2517779"/>
              <a:ext cx="290513" cy="581027"/>
            </a:xfrm>
            <a:custGeom>
              <a:avLst/>
              <a:gdLst>
                <a:gd name="T0" fmla="*/ 183 w 183"/>
                <a:gd name="T1" fmla="*/ 0 h 366"/>
                <a:gd name="T2" fmla="*/ 183 w 183"/>
                <a:gd name="T3" fmla="*/ 0 h 366"/>
                <a:gd name="T4" fmla="*/ 183 w 183"/>
                <a:gd name="T5" fmla="*/ 40 h 366"/>
                <a:gd name="T6" fmla="*/ 183 w 183"/>
                <a:gd name="T7" fmla="*/ 40 h 366"/>
                <a:gd name="T8" fmla="*/ 160 w 183"/>
                <a:gd name="T9" fmla="*/ 48 h 366"/>
                <a:gd name="T10" fmla="*/ 138 w 183"/>
                <a:gd name="T11" fmla="*/ 59 h 366"/>
                <a:gd name="T12" fmla="*/ 118 w 183"/>
                <a:gd name="T13" fmla="*/ 73 h 366"/>
                <a:gd name="T14" fmla="*/ 99 w 183"/>
                <a:gd name="T15" fmla="*/ 88 h 366"/>
                <a:gd name="T16" fmla="*/ 99 w 183"/>
                <a:gd name="T17" fmla="*/ 88 h 366"/>
                <a:gd name="T18" fmla="*/ 82 w 183"/>
                <a:gd name="T19" fmla="*/ 102 h 366"/>
                <a:gd name="T20" fmla="*/ 68 w 183"/>
                <a:gd name="T21" fmla="*/ 118 h 366"/>
                <a:gd name="T22" fmla="*/ 54 w 183"/>
                <a:gd name="T23" fmla="*/ 135 h 366"/>
                <a:gd name="T24" fmla="*/ 43 w 183"/>
                <a:gd name="T25" fmla="*/ 152 h 366"/>
                <a:gd name="T26" fmla="*/ 34 w 183"/>
                <a:gd name="T27" fmla="*/ 172 h 366"/>
                <a:gd name="T28" fmla="*/ 28 w 183"/>
                <a:gd name="T29" fmla="*/ 189 h 366"/>
                <a:gd name="T30" fmla="*/ 23 w 183"/>
                <a:gd name="T31" fmla="*/ 208 h 366"/>
                <a:gd name="T32" fmla="*/ 23 w 183"/>
                <a:gd name="T33" fmla="*/ 231 h 366"/>
                <a:gd name="T34" fmla="*/ 23 w 183"/>
                <a:gd name="T35" fmla="*/ 231 h 366"/>
                <a:gd name="T36" fmla="*/ 23 w 183"/>
                <a:gd name="T37" fmla="*/ 265 h 366"/>
                <a:gd name="T38" fmla="*/ 28 w 183"/>
                <a:gd name="T39" fmla="*/ 298 h 366"/>
                <a:gd name="T40" fmla="*/ 37 w 183"/>
                <a:gd name="T41" fmla="*/ 332 h 366"/>
                <a:gd name="T42" fmla="*/ 51 w 183"/>
                <a:gd name="T43" fmla="*/ 366 h 366"/>
                <a:gd name="T44" fmla="*/ 51 w 183"/>
                <a:gd name="T45" fmla="*/ 366 h 366"/>
                <a:gd name="T46" fmla="*/ 40 w 183"/>
                <a:gd name="T47" fmla="*/ 346 h 366"/>
                <a:gd name="T48" fmla="*/ 28 w 183"/>
                <a:gd name="T49" fmla="*/ 326 h 366"/>
                <a:gd name="T50" fmla="*/ 20 w 183"/>
                <a:gd name="T51" fmla="*/ 307 h 366"/>
                <a:gd name="T52" fmla="*/ 12 w 183"/>
                <a:gd name="T53" fmla="*/ 287 h 366"/>
                <a:gd name="T54" fmla="*/ 6 w 183"/>
                <a:gd name="T55" fmla="*/ 265 h 366"/>
                <a:gd name="T56" fmla="*/ 3 w 183"/>
                <a:gd name="T57" fmla="*/ 242 h 366"/>
                <a:gd name="T58" fmla="*/ 0 w 183"/>
                <a:gd name="T59" fmla="*/ 220 h 366"/>
                <a:gd name="T60" fmla="*/ 3 w 183"/>
                <a:gd name="T61" fmla="*/ 197 h 366"/>
                <a:gd name="T62" fmla="*/ 3 w 183"/>
                <a:gd name="T63" fmla="*/ 197 h 366"/>
                <a:gd name="T64" fmla="*/ 3 w 183"/>
                <a:gd name="T65" fmla="*/ 194 h 366"/>
                <a:gd name="T66" fmla="*/ 3 w 183"/>
                <a:gd name="T67" fmla="*/ 194 h 366"/>
                <a:gd name="T68" fmla="*/ 6 w 183"/>
                <a:gd name="T69" fmla="*/ 175 h 366"/>
                <a:gd name="T70" fmla="*/ 9 w 183"/>
                <a:gd name="T71" fmla="*/ 155 h 366"/>
                <a:gd name="T72" fmla="*/ 17 w 183"/>
                <a:gd name="T73" fmla="*/ 138 h 366"/>
                <a:gd name="T74" fmla="*/ 26 w 183"/>
                <a:gd name="T75" fmla="*/ 118 h 366"/>
                <a:gd name="T76" fmla="*/ 37 w 183"/>
                <a:gd name="T77" fmla="*/ 102 h 366"/>
                <a:gd name="T78" fmla="*/ 48 w 183"/>
                <a:gd name="T79" fmla="*/ 85 h 366"/>
                <a:gd name="T80" fmla="*/ 62 w 183"/>
                <a:gd name="T81" fmla="*/ 71 h 366"/>
                <a:gd name="T82" fmla="*/ 79 w 183"/>
                <a:gd name="T83" fmla="*/ 57 h 366"/>
                <a:gd name="T84" fmla="*/ 79 w 183"/>
                <a:gd name="T85" fmla="*/ 57 h 366"/>
                <a:gd name="T86" fmla="*/ 104 w 183"/>
                <a:gd name="T87" fmla="*/ 37 h 366"/>
                <a:gd name="T88" fmla="*/ 135 w 183"/>
                <a:gd name="T89" fmla="*/ 20 h 366"/>
                <a:gd name="T90" fmla="*/ 135 w 183"/>
                <a:gd name="T91" fmla="*/ 20 h 366"/>
                <a:gd name="T92" fmla="*/ 158 w 183"/>
                <a:gd name="T93" fmla="*/ 9 h 366"/>
                <a:gd name="T94" fmla="*/ 183 w 183"/>
                <a:gd name="T9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66">
                  <a:moveTo>
                    <a:pt x="183" y="0"/>
                  </a:moveTo>
                  <a:lnTo>
                    <a:pt x="183" y="0"/>
                  </a:lnTo>
                  <a:lnTo>
                    <a:pt x="183" y="40"/>
                  </a:lnTo>
                  <a:lnTo>
                    <a:pt x="183" y="40"/>
                  </a:lnTo>
                  <a:lnTo>
                    <a:pt x="160" y="48"/>
                  </a:lnTo>
                  <a:lnTo>
                    <a:pt x="138" y="59"/>
                  </a:lnTo>
                  <a:lnTo>
                    <a:pt x="118" y="73"/>
                  </a:lnTo>
                  <a:lnTo>
                    <a:pt x="99" y="88"/>
                  </a:lnTo>
                  <a:lnTo>
                    <a:pt x="99" y="88"/>
                  </a:lnTo>
                  <a:lnTo>
                    <a:pt x="82" y="102"/>
                  </a:lnTo>
                  <a:lnTo>
                    <a:pt x="68" y="118"/>
                  </a:lnTo>
                  <a:lnTo>
                    <a:pt x="54" y="135"/>
                  </a:lnTo>
                  <a:lnTo>
                    <a:pt x="43" y="152"/>
                  </a:lnTo>
                  <a:lnTo>
                    <a:pt x="34" y="172"/>
                  </a:lnTo>
                  <a:lnTo>
                    <a:pt x="28" y="189"/>
                  </a:lnTo>
                  <a:lnTo>
                    <a:pt x="23" y="208"/>
                  </a:lnTo>
                  <a:lnTo>
                    <a:pt x="23" y="231"/>
                  </a:lnTo>
                  <a:lnTo>
                    <a:pt x="23" y="231"/>
                  </a:lnTo>
                  <a:lnTo>
                    <a:pt x="23" y="265"/>
                  </a:lnTo>
                  <a:lnTo>
                    <a:pt x="28" y="298"/>
                  </a:lnTo>
                  <a:lnTo>
                    <a:pt x="37" y="332"/>
                  </a:lnTo>
                  <a:lnTo>
                    <a:pt x="51" y="366"/>
                  </a:lnTo>
                  <a:lnTo>
                    <a:pt x="51" y="366"/>
                  </a:lnTo>
                  <a:lnTo>
                    <a:pt x="40" y="346"/>
                  </a:lnTo>
                  <a:lnTo>
                    <a:pt x="28" y="326"/>
                  </a:lnTo>
                  <a:lnTo>
                    <a:pt x="20" y="307"/>
                  </a:lnTo>
                  <a:lnTo>
                    <a:pt x="12" y="287"/>
                  </a:lnTo>
                  <a:lnTo>
                    <a:pt x="6" y="265"/>
                  </a:lnTo>
                  <a:lnTo>
                    <a:pt x="3" y="242"/>
                  </a:lnTo>
                  <a:lnTo>
                    <a:pt x="0" y="220"/>
                  </a:lnTo>
                  <a:lnTo>
                    <a:pt x="3" y="197"/>
                  </a:lnTo>
                  <a:lnTo>
                    <a:pt x="3" y="197"/>
                  </a:lnTo>
                  <a:lnTo>
                    <a:pt x="3" y="194"/>
                  </a:lnTo>
                  <a:lnTo>
                    <a:pt x="3" y="194"/>
                  </a:lnTo>
                  <a:lnTo>
                    <a:pt x="6" y="175"/>
                  </a:lnTo>
                  <a:lnTo>
                    <a:pt x="9" y="155"/>
                  </a:lnTo>
                  <a:lnTo>
                    <a:pt x="17" y="138"/>
                  </a:lnTo>
                  <a:lnTo>
                    <a:pt x="26" y="118"/>
                  </a:lnTo>
                  <a:lnTo>
                    <a:pt x="37" y="102"/>
                  </a:lnTo>
                  <a:lnTo>
                    <a:pt x="48" y="85"/>
                  </a:lnTo>
                  <a:lnTo>
                    <a:pt x="62" y="71"/>
                  </a:lnTo>
                  <a:lnTo>
                    <a:pt x="79" y="57"/>
                  </a:lnTo>
                  <a:lnTo>
                    <a:pt x="79" y="57"/>
                  </a:lnTo>
                  <a:lnTo>
                    <a:pt x="104" y="37"/>
                  </a:lnTo>
                  <a:lnTo>
                    <a:pt x="135" y="20"/>
                  </a:lnTo>
                  <a:lnTo>
                    <a:pt x="135" y="20"/>
                  </a:lnTo>
                  <a:lnTo>
                    <a:pt x="158" y="9"/>
                  </a:lnTo>
                  <a:lnTo>
                    <a:pt x="183" y="0"/>
                  </a:lnTo>
                  <a:close/>
                </a:path>
              </a:pathLst>
            </a:custGeom>
            <a:solidFill>
              <a:srgbClr val="D87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10"/>
            <p:cNvSpPr>
              <a:spLocks/>
            </p:cNvSpPr>
            <p:nvPr/>
          </p:nvSpPr>
          <p:spPr bwMode="auto">
            <a:xfrm>
              <a:off x="14257325" y="2517779"/>
              <a:ext cx="290513" cy="581027"/>
            </a:xfrm>
            <a:custGeom>
              <a:avLst/>
              <a:gdLst>
                <a:gd name="T0" fmla="*/ 183 w 183"/>
                <a:gd name="T1" fmla="*/ 0 h 366"/>
                <a:gd name="T2" fmla="*/ 183 w 183"/>
                <a:gd name="T3" fmla="*/ 0 h 366"/>
                <a:gd name="T4" fmla="*/ 183 w 183"/>
                <a:gd name="T5" fmla="*/ 40 h 366"/>
                <a:gd name="T6" fmla="*/ 183 w 183"/>
                <a:gd name="T7" fmla="*/ 40 h 366"/>
                <a:gd name="T8" fmla="*/ 160 w 183"/>
                <a:gd name="T9" fmla="*/ 48 h 366"/>
                <a:gd name="T10" fmla="*/ 138 w 183"/>
                <a:gd name="T11" fmla="*/ 59 h 366"/>
                <a:gd name="T12" fmla="*/ 118 w 183"/>
                <a:gd name="T13" fmla="*/ 73 h 366"/>
                <a:gd name="T14" fmla="*/ 99 w 183"/>
                <a:gd name="T15" fmla="*/ 88 h 366"/>
                <a:gd name="T16" fmla="*/ 99 w 183"/>
                <a:gd name="T17" fmla="*/ 88 h 366"/>
                <a:gd name="T18" fmla="*/ 82 w 183"/>
                <a:gd name="T19" fmla="*/ 102 h 366"/>
                <a:gd name="T20" fmla="*/ 68 w 183"/>
                <a:gd name="T21" fmla="*/ 118 h 366"/>
                <a:gd name="T22" fmla="*/ 54 w 183"/>
                <a:gd name="T23" fmla="*/ 135 h 366"/>
                <a:gd name="T24" fmla="*/ 43 w 183"/>
                <a:gd name="T25" fmla="*/ 152 h 366"/>
                <a:gd name="T26" fmla="*/ 34 w 183"/>
                <a:gd name="T27" fmla="*/ 172 h 366"/>
                <a:gd name="T28" fmla="*/ 28 w 183"/>
                <a:gd name="T29" fmla="*/ 189 h 366"/>
                <a:gd name="T30" fmla="*/ 23 w 183"/>
                <a:gd name="T31" fmla="*/ 208 h 366"/>
                <a:gd name="T32" fmla="*/ 23 w 183"/>
                <a:gd name="T33" fmla="*/ 231 h 366"/>
                <a:gd name="T34" fmla="*/ 23 w 183"/>
                <a:gd name="T35" fmla="*/ 231 h 366"/>
                <a:gd name="T36" fmla="*/ 23 w 183"/>
                <a:gd name="T37" fmla="*/ 265 h 366"/>
                <a:gd name="T38" fmla="*/ 28 w 183"/>
                <a:gd name="T39" fmla="*/ 298 h 366"/>
                <a:gd name="T40" fmla="*/ 37 w 183"/>
                <a:gd name="T41" fmla="*/ 332 h 366"/>
                <a:gd name="T42" fmla="*/ 51 w 183"/>
                <a:gd name="T43" fmla="*/ 366 h 366"/>
                <a:gd name="T44" fmla="*/ 51 w 183"/>
                <a:gd name="T45" fmla="*/ 366 h 366"/>
                <a:gd name="T46" fmla="*/ 40 w 183"/>
                <a:gd name="T47" fmla="*/ 346 h 366"/>
                <a:gd name="T48" fmla="*/ 28 w 183"/>
                <a:gd name="T49" fmla="*/ 326 h 366"/>
                <a:gd name="T50" fmla="*/ 20 w 183"/>
                <a:gd name="T51" fmla="*/ 307 h 366"/>
                <a:gd name="T52" fmla="*/ 12 w 183"/>
                <a:gd name="T53" fmla="*/ 287 h 366"/>
                <a:gd name="T54" fmla="*/ 6 w 183"/>
                <a:gd name="T55" fmla="*/ 265 h 366"/>
                <a:gd name="T56" fmla="*/ 3 w 183"/>
                <a:gd name="T57" fmla="*/ 242 h 366"/>
                <a:gd name="T58" fmla="*/ 0 w 183"/>
                <a:gd name="T59" fmla="*/ 220 h 366"/>
                <a:gd name="T60" fmla="*/ 3 w 183"/>
                <a:gd name="T61" fmla="*/ 197 h 366"/>
                <a:gd name="T62" fmla="*/ 3 w 183"/>
                <a:gd name="T63" fmla="*/ 197 h 366"/>
                <a:gd name="T64" fmla="*/ 3 w 183"/>
                <a:gd name="T65" fmla="*/ 194 h 366"/>
                <a:gd name="T66" fmla="*/ 3 w 183"/>
                <a:gd name="T67" fmla="*/ 194 h 366"/>
                <a:gd name="T68" fmla="*/ 6 w 183"/>
                <a:gd name="T69" fmla="*/ 175 h 366"/>
                <a:gd name="T70" fmla="*/ 9 w 183"/>
                <a:gd name="T71" fmla="*/ 155 h 366"/>
                <a:gd name="T72" fmla="*/ 17 w 183"/>
                <a:gd name="T73" fmla="*/ 138 h 366"/>
                <a:gd name="T74" fmla="*/ 26 w 183"/>
                <a:gd name="T75" fmla="*/ 118 h 366"/>
                <a:gd name="T76" fmla="*/ 37 w 183"/>
                <a:gd name="T77" fmla="*/ 102 h 366"/>
                <a:gd name="T78" fmla="*/ 48 w 183"/>
                <a:gd name="T79" fmla="*/ 85 h 366"/>
                <a:gd name="T80" fmla="*/ 62 w 183"/>
                <a:gd name="T81" fmla="*/ 71 h 366"/>
                <a:gd name="T82" fmla="*/ 79 w 183"/>
                <a:gd name="T83" fmla="*/ 57 h 366"/>
                <a:gd name="T84" fmla="*/ 79 w 183"/>
                <a:gd name="T85" fmla="*/ 57 h 366"/>
                <a:gd name="T86" fmla="*/ 104 w 183"/>
                <a:gd name="T87" fmla="*/ 37 h 366"/>
                <a:gd name="T88" fmla="*/ 135 w 183"/>
                <a:gd name="T89" fmla="*/ 20 h 366"/>
                <a:gd name="T90" fmla="*/ 135 w 183"/>
                <a:gd name="T91" fmla="*/ 20 h 366"/>
                <a:gd name="T92" fmla="*/ 158 w 183"/>
                <a:gd name="T93" fmla="*/ 9 h 366"/>
                <a:gd name="T94" fmla="*/ 183 w 183"/>
                <a:gd name="T9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66">
                  <a:moveTo>
                    <a:pt x="183" y="0"/>
                  </a:moveTo>
                  <a:lnTo>
                    <a:pt x="183" y="0"/>
                  </a:lnTo>
                  <a:lnTo>
                    <a:pt x="183" y="40"/>
                  </a:lnTo>
                  <a:lnTo>
                    <a:pt x="183" y="40"/>
                  </a:lnTo>
                  <a:lnTo>
                    <a:pt x="160" y="48"/>
                  </a:lnTo>
                  <a:lnTo>
                    <a:pt x="138" y="59"/>
                  </a:lnTo>
                  <a:lnTo>
                    <a:pt x="118" y="73"/>
                  </a:lnTo>
                  <a:lnTo>
                    <a:pt x="99" y="88"/>
                  </a:lnTo>
                  <a:lnTo>
                    <a:pt x="99" y="88"/>
                  </a:lnTo>
                  <a:lnTo>
                    <a:pt x="82" y="102"/>
                  </a:lnTo>
                  <a:lnTo>
                    <a:pt x="68" y="118"/>
                  </a:lnTo>
                  <a:lnTo>
                    <a:pt x="54" y="135"/>
                  </a:lnTo>
                  <a:lnTo>
                    <a:pt x="43" y="152"/>
                  </a:lnTo>
                  <a:lnTo>
                    <a:pt x="34" y="172"/>
                  </a:lnTo>
                  <a:lnTo>
                    <a:pt x="28" y="189"/>
                  </a:lnTo>
                  <a:lnTo>
                    <a:pt x="23" y="208"/>
                  </a:lnTo>
                  <a:lnTo>
                    <a:pt x="23" y="231"/>
                  </a:lnTo>
                  <a:lnTo>
                    <a:pt x="23" y="231"/>
                  </a:lnTo>
                  <a:lnTo>
                    <a:pt x="23" y="265"/>
                  </a:lnTo>
                  <a:lnTo>
                    <a:pt x="28" y="298"/>
                  </a:lnTo>
                  <a:lnTo>
                    <a:pt x="37" y="332"/>
                  </a:lnTo>
                  <a:lnTo>
                    <a:pt x="51" y="366"/>
                  </a:lnTo>
                  <a:lnTo>
                    <a:pt x="51" y="366"/>
                  </a:lnTo>
                  <a:lnTo>
                    <a:pt x="40" y="346"/>
                  </a:lnTo>
                  <a:lnTo>
                    <a:pt x="28" y="326"/>
                  </a:lnTo>
                  <a:lnTo>
                    <a:pt x="20" y="307"/>
                  </a:lnTo>
                  <a:lnTo>
                    <a:pt x="12" y="287"/>
                  </a:lnTo>
                  <a:lnTo>
                    <a:pt x="6" y="265"/>
                  </a:lnTo>
                  <a:lnTo>
                    <a:pt x="3" y="242"/>
                  </a:lnTo>
                  <a:lnTo>
                    <a:pt x="0" y="220"/>
                  </a:lnTo>
                  <a:lnTo>
                    <a:pt x="3" y="197"/>
                  </a:lnTo>
                  <a:lnTo>
                    <a:pt x="3" y="197"/>
                  </a:lnTo>
                  <a:lnTo>
                    <a:pt x="3" y="194"/>
                  </a:lnTo>
                  <a:lnTo>
                    <a:pt x="3" y="194"/>
                  </a:lnTo>
                  <a:lnTo>
                    <a:pt x="6" y="175"/>
                  </a:lnTo>
                  <a:lnTo>
                    <a:pt x="9" y="155"/>
                  </a:lnTo>
                  <a:lnTo>
                    <a:pt x="17" y="138"/>
                  </a:lnTo>
                  <a:lnTo>
                    <a:pt x="26" y="118"/>
                  </a:lnTo>
                  <a:lnTo>
                    <a:pt x="37" y="102"/>
                  </a:lnTo>
                  <a:lnTo>
                    <a:pt x="48" y="85"/>
                  </a:lnTo>
                  <a:lnTo>
                    <a:pt x="62" y="71"/>
                  </a:lnTo>
                  <a:lnTo>
                    <a:pt x="79" y="57"/>
                  </a:lnTo>
                  <a:lnTo>
                    <a:pt x="79" y="57"/>
                  </a:lnTo>
                  <a:lnTo>
                    <a:pt x="104" y="37"/>
                  </a:lnTo>
                  <a:lnTo>
                    <a:pt x="135" y="20"/>
                  </a:lnTo>
                  <a:lnTo>
                    <a:pt x="135" y="20"/>
                  </a:lnTo>
                  <a:lnTo>
                    <a:pt x="158" y="9"/>
                  </a:lnTo>
                  <a:lnTo>
                    <a:pt x="1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11"/>
            <p:cNvSpPr>
              <a:spLocks/>
            </p:cNvSpPr>
            <p:nvPr/>
          </p:nvSpPr>
          <p:spPr bwMode="auto">
            <a:xfrm>
              <a:off x="14436713" y="2933705"/>
              <a:ext cx="766763" cy="263526"/>
            </a:xfrm>
            <a:custGeom>
              <a:avLst/>
              <a:gdLst>
                <a:gd name="T0" fmla="*/ 283 w 483"/>
                <a:gd name="T1" fmla="*/ 73 h 166"/>
                <a:gd name="T2" fmla="*/ 283 w 483"/>
                <a:gd name="T3" fmla="*/ 73 h 166"/>
                <a:gd name="T4" fmla="*/ 241 w 483"/>
                <a:gd name="T5" fmla="*/ 101 h 166"/>
                <a:gd name="T6" fmla="*/ 219 w 483"/>
                <a:gd name="T7" fmla="*/ 112 h 166"/>
                <a:gd name="T8" fmla="*/ 196 w 483"/>
                <a:gd name="T9" fmla="*/ 121 h 166"/>
                <a:gd name="T10" fmla="*/ 196 w 483"/>
                <a:gd name="T11" fmla="*/ 121 h 166"/>
                <a:gd name="T12" fmla="*/ 177 w 483"/>
                <a:gd name="T13" fmla="*/ 129 h 166"/>
                <a:gd name="T14" fmla="*/ 157 w 483"/>
                <a:gd name="T15" fmla="*/ 132 h 166"/>
                <a:gd name="T16" fmla="*/ 137 w 483"/>
                <a:gd name="T17" fmla="*/ 135 h 166"/>
                <a:gd name="T18" fmla="*/ 118 w 483"/>
                <a:gd name="T19" fmla="*/ 132 h 166"/>
                <a:gd name="T20" fmla="*/ 98 w 483"/>
                <a:gd name="T21" fmla="*/ 129 h 166"/>
                <a:gd name="T22" fmla="*/ 78 w 483"/>
                <a:gd name="T23" fmla="*/ 123 h 166"/>
                <a:gd name="T24" fmla="*/ 59 w 483"/>
                <a:gd name="T25" fmla="*/ 115 h 166"/>
                <a:gd name="T26" fmla="*/ 42 w 483"/>
                <a:gd name="T27" fmla="*/ 101 h 166"/>
                <a:gd name="T28" fmla="*/ 42 w 483"/>
                <a:gd name="T29" fmla="*/ 101 h 166"/>
                <a:gd name="T30" fmla="*/ 19 w 483"/>
                <a:gd name="T31" fmla="*/ 84 h 166"/>
                <a:gd name="T32" fmla="*/ 0 w 483"/>
                <a:gd name="T33" fmla="*/ 64 h 166"/>
                <a:gd name="T34" fmla="*/ 0 w 483"/>
                <a:gd name="T35" fmla="*/ 64 h 166"/>
                <a:gd name="T36" fmla="*/ 11 w 483"/>
                <a:gd name="T37" fmla="*/ 84 h 166"/>
                <a:gd name="T38" fmla="*/ 25 w 483"/>
                <a:gd name="T39" fmla="*/ 101 h 166"/>
                <a:gd name="T40" fmla="*/ 42 w 483"/>
                <a:gd name="T41" fmla="*/ 118 h 166"/>
                <a:gd name="T42" fmla="*/ 62 w 483"/>
                <a:gd name="T43" fmla="*/ 135 h 166"/>
                <a:gd name="T44" fmla="*/ 62 w 483"/>
                <a:gd name="T45" fmla="*/ 135 h 166"/>
                <a:gd name="T46" fmla="*/ 78 w 483"/>
                <a:gd name="T47" fmla="*/ 146 h 166"/>
                <a:gd name="T48" fmla="*/ 98 w 483"/>
                <a:gd name="T49" fmla="*/ 154 h 166"/>
                <a:gd name="T50" fmla="*/ 118 w 483"/>
                <a:gd name="T51" fmla="*/ 160 h 166"/>
                <a:gd name="T52" fmla="*/ 137 w 483"/>
                <a:gd name="T53" fmla="*/ 166 h 166"/>
                <a:gd name="T54" fmla="*/ 157 w 483"/>
                <a:gd name="T55" fmla="*/ 166 h 166"/>
                <a:gd name="T56" fmla="*/ 177 w 483"/>
                <a:gd name="T57" fmla="*/ 163 h 166"/>
                <a:gd name="T58" fmla="*/ 196 w 483"/>
                <a:gd name="T59" fmla="*/ 160 h 166"/>
                <a:gd name="T60" fmla="*/ 216 w 483"/>
                <a:gd name="T61" fmla="*/ 154 h 166"/>
                <a:gd name="T62" fmla="*/ 216 w 483"/>
                <a:gd name="T63" fmla="*/ 154 h 166"/>
                <a:gd name="T64" fmla="*/ 238 w 483"/>
                <a:gd name="T65" fmla="*/ 143 h 166"/>
                <a:gd name="T66" fmla="*/ 261 w 483"/>
                <a:gd name="T67" fmla="*/ 132 h 166"/>
                <a:gd name="T68" fmla="*/ 303 w 483"/>
                <a:gd name="T69" fmla="*/ 104 h 166"/>
                <a:gd name="T70" fmla="*/ 303 w 483"/>
                <a:gd name="T71" fmla="*/ 104 h 166"/>
                <a:gd name="T72" fmla="*/ 342 w 483"/>
                <a:gd name="T73" fmla="*/ 78 h 166"/>
                <a:gd name="T74" fmla="*/ 384 w 483"/>
                <a:gd name="T75" fmla="*/ 56 h 166"/>
                <a:gd name="T76" fmla="*/ 407 w 483"/>
                <a:gd name="T77" fmla="*/ 48 h 166"/>
                <a:gd name="T78" fmla="*/ 432 w 483"/>
                <a:gd name="T79" fmla="*/ 39 h 166"/>
                <a:gd name="T80" fmla="*/ 455 w 483"/>
                <a:gd name="T81" fmla="*/ 33 h 166"/>
                <a:gd name="T82" fmla="*/ 483 w 483"/>
                <a:gd name="T83" fmla="*/ 31 h 166"/>
                <a:gd name="T84" fmla="*/ 483 w 483"/>
                <a:gd name="T85" fmla="*/ 0 h 166"/>
                <a:gd name="T86" fmla="*/ 483 w 483"/>
                <a:gd name="T87" fmla="*/ 0 h 166"/>
                <a:gd name="T88" fmla="*/ 452 w 483"/>
                <a:gd name="T89" fmla="*/ 0 h 166"/>
                <a:gd name="T90" fmla="*/ 424 w 483"/>
                <a:gd name="T91" fmla="*/ 5 h 166"/>
                <a:gd name="T92" fmla="*/ 398 w 483"/>
                <a:gd name="T93" fmla="*/ 14 h 166"/>
                <a:gd name="T94" fmla="*/ 373 w 483"/>
                <a:gd name="T95" fmla="*/ 22 h 166"/>
                <a:gd name="T96" fmla="*/ 351 w 483"/>
                <a:gd name="T97" fmla="*/ 33 h 166"/>
                <a:gd name="T98" fmla="*/ 328 w 483"/>
                <a:gd name="T99" fmla="*/ 45 h 166"/>
                <a:gd name="T100" fmla="*/ 283 w 483"/>
                <a:gd name="T101" fmla="*/ 73 h 166"/>
                <a:gd name="T102" fmla="*/ 283 w 483"/>
                <a:gd name="T103"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3" h="166">
                  <a:moveTo>
                    <a:pt x="283" y="73"/>
                  </a:moveTo>
                  <a:lnTo>
                    <a:pt x="283" y="73"/>
                  </a:lnTo>
                  <a:lnTo>
                    <a:pt x="241" y="101"/>
                  </a:lnTo>
                  <a:lnTo>
                    <a:pt x="219" y="112"/>
                  </a:lnTo>
                  <a:lnTo>
                    <a:pt x="196" y="121"/>
                  </a:lnTo>
                  <a:lnTo>
                    <a:pt x="196" y="121"/>
                  </a:lnTo>
                  <a:lnTo>
                    <a:pt x="177" y="129"/>
                  </a:lnTo>
                  <a:lnTo>
                    <a:pt x="157" y="132"/>
                  </a:lnTo>
                  <a:lnTo>
                    <a:pt x="137" y="135"/>
                  </a:lnTo>
                  <a:lnTo>
                    <a:pt x="118" y="132"/>
                  </a:lnTo>
                  <a:lnTo>
                    <a:pt x="98" y="129"/>
                  </a:lnTo>
                  <a:lnTo>
                    <a:pt x="78" y="123"/>
                  </a:lnTo>
                  <a:lnTo>
                    <a:pt x="59" y="115"/>
                  </a:lnTo>
                  <a:lnTo>
                    <a:pt x="42" y="101"/>
                  </a:lnTo>
                  <a:lnTo>
                    <a:pt x="42" y="101"/>
                  </a:lnTo>
                  <a:lnTo>
                    <a:pt x="19" y="84"/>
                  </a:lnTo>
                  <a:lnTo>
                    <a:pt x="0" y="64"/>
                  </a:lnTo>
                  <a:lnTo>
                    <a:pt x="0" y="64"/>
                  </a:lnTo>
                  <a:lnTo>
                    <a:pt x="11" y="84"/>
                  </a:lnTo>
                  <a:lnTo>
                    <a:pt x="25" y="101"/>
                  </a:lnTo>
                  <a:lnTo>
                    <a:pt x="42" y="118"/>
                  </a:lnTo>
                  <a:lnTo>
                    <a:pt x="62" y="135"/>
                  </a:lnTo>
                  <a:lnTo>
                    <a:pt x="62" y="135"/>
                  </a:lnTo>
                  <a:lnTo>
                    <a:pt x="78" y="146"/>
                  </a:lnTo>
                  <a:lnTo>
                    <a:pt x="98" y="154"/>
                  </a:lnTo>
                  <a:lnTo>
                    <a:pt x="118" y="160"/>
                  </a:lnTo>
                  <a:lnTo>
                    <a:pt x="137" y="166"/>
                  </a:lnTo>
                  <a:lnTo>
                    <a:pt x="157" y="166"/>
                  </a:lnTo>
                  <a:lnTo>
                    <a:pt x="177" y="163"/>
                  </a:lnTo>
                  <a:lnTo>
                    <a:pt x="196" y="160"/>
                  </a:lnTo>
                  <a:lnTo>
                    <a:pt x="216" y="154"/>
                  </a:lnTo>
                  <a:lnTo>
                    <a:pt x="216" y="154"/>
                  </a:lnTo>
                  <a:lnTo>
                    <a:pt x="238" y="143"/>
                  </a:lnTo>
                  <a:lnTo>
                    <a:pt x="261" y="132"/>
                  </a:lnTo>
                  <a:lnTo>
                    <a:pt x="303" y="104"/>
                  </a:lnTo>
                  <a:lnTo>
                    <a:pt x="303" y="104"/>
                  </a:lnTo>
                  <a:lnTo>
                    <a:pt x="342" y="78"/>
                  </a:lnTo>
                  <a:lnTo>
                    <a:pt x="384" y="56"/>
                  </a:lnTo>
                  <a:lnTo>
                    <a:pt x="407" y="48"/>
                  </a:lnTo>
                  <a:lnTo>
                    <a:pt x="432" y="39"/>
                  </a:lnTo>
                  <a:lnTo>
                    <a:pt x="455" y="33"/>
                  </a:lnTo>
                  <a:lnTo>
                    <a:pt x="483" y="31"/>
                  </a:lnTo>
                  <a:lnTo>
                    <a:pt x="483" y="0"/>
                  </a:lnTo>
                  <a:lnTo>
                    <a:pt x="483" y="0"/>
                  </a:lnTo>
                  <a:lnTo>
                    <a:pt x="452" y="0"/>
                  </a:lnTo>
                  <a:lnTo>
                    <a:pt x="424" y="5"/>
                  </a:lnTo>
                  <a:lnTo>
                    <a:pt x="398" y="14"/>
                  </a:lnTo>
                  <a:lnTo>
                    <a:pt x="373" y="22"/>
                  </a:lnTo>
                  <a:lnTo>
                    <a:pt x="351" y="33"/>
                  </a:lnTo>
                  <a:lnTo>
                    <a:pt x="328" y="45"/>
                  </a:lnTo>
                  <a:lnTo>
                    <a:pt x="283" y="73"/>
                  </a:lnTo>
                  <a:lnTo>
                    <a:pt x="283" y="73"/>
                  </a:lnTo>
                  <a:close/>
                </a:path>
              </a:pathLst>
            </a:custGeom>
            <a:solidFill>
              <a:srgbClr val="BC5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12"/>
            <p:cNvSpPr>
              <a:spLocks/>
            </p:cNvSpPr>
            <p:nvPr/>
          </p:nvSpPr>
          <p:spPr bwMode="auto">
            <a:xfrm>
              <a:off x="14293838" y="2581279"/>
              <a:ext cx="909636" cy="682627"/>
            </a:xfrm>
            <a:custGeom>
              <a:avLst/>
              <a:gdLst>
                <a:gd name="T0" fmla="*/ 306 w 573"/>
                <a:gd name="T1" fmla="*/ 376 h 430"/>
                <a:gd name="T2" fmla="*/ 267 w 573"/>
                <a:gd name="T3" fmla="*/ 385 h 430"/>
                <a:gd name="T4" fmla="*/ 227 w 573"/>
                <a:gd name="T5" fmla="*/ 388 h 430"/>
                <a:gd name="T6" fmla="*/ 188 w 573"/>
                <a:gd name="T7" fmla="*/ 376 h 430"/>
                <a:gd name="T8" fmla="*/ 152 w 573"/>
                <a:gd name="T9" fmla="*/ 357 h 430"/>
                <a:gd name="T10" fmla="*/ 132 w 573"/>
                <a:gd name="T11" fmla="*/ 340 h 430"/>
                <a:gd name="T12" fmla="*/ 101 w 573"/>
                <a:gd name="T13" fmla="*/ 306 h 430"/>
                <a:gd name="T14" fmla="*/ 90 w 573"/>
                <a:gd name="T15" fmla="*/ 286 h 430"/>
                <a:gd name="T16" fmla="*/ 73 w 573"/>
                <a:gd name="T17" fmla="*/ 258 h 430"/>
                <a:gd name="T18" fmla="*/ 53 w 573"/>
                <a:gd name="T19" fmla="*/ 196 h 430"/>
                <a:gd name="T20" fmla="*/ 53 w 573"/>
                <a:gd name="T21" fmla="*/ 163 h 430"/>
                <a:gd name="T22" fmla="*/ 59 w 573"/>
                <a:gd name="T23" fmla="*/ 132 h 430"/>
                <a:gd name="T24" fmla="*/ 70 w 573"/>
                <a:gd name="T25" fmla="*/ 109 h 430"/>
                <a:gd name="T26" fmla="*/ 104 w 573"/>
                <a:gd name="T27" fmla="*/ 73 h 430"/>
                <a:gd name="T28" fmla="*/ 129 w 573"/>
                <a:gd name="T29" fmla="*/ 53 h 430"/>
                <a:gd name="T30" fmla="*/ 160 w 573"/>
                <a:gd name="T31" fmla="*/ 39 h 430"/>
                <a:gd name="T32" fmla="*/ 160 w 573"/>
                <a:gd name="T33" fmla="*/ 0 h 430"/>
                <a:gd name="T34" fmla="*/ 137 w 573"/>
                <a:gd name="T35" fmla="*/ 8 h 430"/>
                <a:gd name="T36" fmla="*/ 95 w 573"/>
                <a:gd name="T37" fmla="*/ 33 h 430"/>
                <a:gd name="T38" fmla="*/ 76 w 573"/>
                <a:gd name="T39" fmla="*/ 48 h 430"/>
                <a:gd name="T40" fmla="*/ 45 w 573"/>
                <a:gd name="T41" fmla="*/ 78 h 430"/>
                <a:gd name="T42" fmla="*/ 20 w 573"/>
                <a:gd name="T43" fmla="*/ 112 h 430"/>
                <a:gd name="T44" fmla="*/ 5 w 573"/>
                <a:gd name="T45" fmla="*/ 149 h 430"/>
                <a:gd name="T46" fmla="*/ 0 w 573"/>
                <a:gd name="T47" fmla="*/ 191 h 430"/>
                <a:gd name="T48" fmla="*/ 0 w 573"/>
                <a:gd name="T49" fmla="*/ 225 h 430"/>
                <a:gd name="T50" fmla="*/ 14 w 573"/>
                <a:gd name="T51" fmla="*/ 292 h 430"/>
                <a:gd name="T52" fmla="*/ 28 w 573"/>
                <a:gd name="T53" fmla="*/ 326 h 430"/>
                <a:gd name="T54" fmla="*/ 70 w 573"/>
                <a:gd name="T55" fmla="*/ 371 h 430"/>
                <a:gd name="T56" fmla="*/ 87 w 573"/>
                <a:gd name="T57" fmla="*/ 385 h 430"/>
                <a:gd name="T58" fmla="*/ 154 w 573"/>
                <a:gd name="T59" fmla="*/ 418 h 430"/>
                <a:gd name="T60" fmla="*/ 225 w 573"/>
                <a:gd name="T61" fmla="*/ 430 h 430"/>
                <a:gd name="T62" fmla="*/ 247 w 573"/>
                <a:gd name="T63" fmla="*/ 430 h 430"/>
                <a:gd name="T64" fmla="*/ 292 w 573"/>
                <a:gd name="T65" fmla="*/ 418 h 430"/>
                <a:gd name="T66" fmla="*/ 314 w 573"/>
                <a:gd name="T67" fmla="*/ 413 h 430"/>
                <a:gd name="T68" fmla="*/ 368 w 573"/>
                <a:gd name="T69" fmla="*/ 385 h 430"/>
                <a:gd name="T70" fmla="*/ 413 w 573"/>
                <a:gd name="T71" fmla="*/ 357 h 430"/>
                <a:gd name="T72" fmla="*/ 488 w 573"/>
                <a:gd name="T73" fmla="*/ 312 h 430"/>
                <a:gd name="T74" fmla="*/ 528 w 573"/>
                <a:gd name="T75" fmla="*/ 300 h 430"/>
                <a:gd name="T76" fmla="*/ 570 w 573"/>
                <a:gd name="T77" fmla="*/ 295 h 430"/>
                <a:gd name="T78" fmla="*/ 573 w 573"/>
                <a:gd name="T79" fmla="*/ 253 h 430"/>
                <a:gd name="T80" fmla="*/ 522 w 573"/>
                <a:gd name="T81" fmla="*/ 261 h 430"/>
                <a:gd name="T82" fmla="*/ 474 w 573"/>
                <a:gd name="T83" fmla="*/ 278 h 430"/>
                <a:gd name="T84" fmla="*/ 393 w 573"/>
                <a:gd name="T85" fmla="*/ 326 h 430"/>
                <a:gd name="T86" fmla="*/ 351 w 573"/>
                <a:gd name="T87" fmla="*/ 354 h 430"/>
                <a:gd name="T88" fmla="*/ 306 w 573"/>
                <a:gd name="T89" fmla="*/ 3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3" h="430">
                  <a:moveTo>
                    <a:pt x="306" y="376"/>
                  </a:moveTo>
                  <a:lnTo>
                    <a:pt x="306" y="376"/>
                  </a:lnTo>
                  <a:lnTo>
                    <a:pt x="286" y="382"/>
                  </a:lnTo>
                  <a:lnTo>
                    <a:pt x="267" y="385"/>
                  </a:lnTo>
                  <a:lnTo>
                    <a:pt x="247" y="388"/>
                  </a:lnTo>
                  <a:lnTo>
                    <a:pt x="227" y="388"/>
                  </a:lnTo>
                  <a:lnTo>
                    <a:pt x="208" y="382"/>
                  </a:lnTo>
                  <a:lnTo>
                    <a:pt x="188" y="376"/>
                  </a:lnTo>
                  <a:lnTo>
                    <a:pt x="168" y="368"/>
                  </a:lnTo>
                  <a:lnTo>
                    <a:pt x="152" y="357"/>
                  </a:lnTo>
                  <a:lnTo>
                    <a:pt x="152" y="357"/>
                  </a:lnTo>
                  <a:lnTo>
                    <a:pt x="132" y="340"/>
                  </a:lnTo>
                  <a:lnTo>
                    <a:pt x="115" y="323"/>
                  </a:lnTo>
                  <a:lnTo>
                    <a:pt x="101" y="306"/>
                  </a:lnTo>
                  <a:lnTo>
                    <a:pt x="90" y="286"/>
                  </a:lnTo>
                  <a:lnTo>
                    <a:pt x="90" y="286"/>
                  </a:lnTo>
                  <a:lnTo>
                    <a:pt x="90" y="286"/>
                  </a:lnTo>
                  <a:lnTo>
                    <a:pt x="73" y="258"/>
                  </a:lnTo>
                  <a:lnTo>
                    <a:pt x="59" y="227"/>
                  </a:lnTo>
                  <a:lnTo>
                    <a:pt x="53" y="196"/>
                  </a:lnTo>
                  <a:lnTo>
                    <a:pt x="53" y="163"/>
                  </a:lnTo>
                  <a:lnTo>
                    <a:pt x="53" y="163"/>
                  </a:lnTo>
                  <a:lnTo>
                    <a:pt x="53" y="146"/>
                  </a:lnTo>
                  <a:lnTo>
                    <a:pt x="59" y="132"/>
                  </a:lnTo>
                  <a:lnTo>
                    <a:pt x="64" y="121"/>
                  </a:lnTo>
                  <a:lnTo>
                    <a:pt x="70" y="109"/>
                  </a:lnTo>
                  <a:lnTo>
                    <a:pt x="87" y="87"/>
                  </a:lnTo>
                  <a:lnTo>
                    <a:pt x="104" y="73"/>
                  </a:lnTo>
                  <a:lnTo>
                    <a:pt x="104" y="73"/>
                  </a:lnTo>
                  <a:lnTo>
                    <a:pt x="129" y="53"/>
                  </a:lnTo>
                  <a:lnTo>
                    <a:pt x="160" y="39"/>
                  </a:lnTo>
                  <a:lnTo>
                    <a:pt x="160" y="39"/>
                  </a:lnTo>
                  <a:lnTo>
                    <a:pt x="160" y="3"/>
                  </a:lnTo>
                  <a:lnTo>
                    <a:pt x="160" y="0"/>
                  </a:lnTo>
                  <a:lnTo>
                    <a:pt x="160" y="0"/>
                  </a:lnTo>
                  <a:lnTo>
                    <a:pt x="137" y="8"/>
                  </a:lnTo>
                  <a:lnTo>
                    <a:pt x="115" y="19"/>
                  </a:lnTo>
                  <a:lnTo>
                    <a:pt x="95" y="33"/>
                  </a:lnTo>
                  <a:lnTo>
                    <a:pt x="76" y="48"/>
                  </a:lnTo>
                  <a:lnTo>
                    <a:pt x="76" y="48"/>
                  </a:lnTo>
                  <a:lnTo>
                    <a:pt x="59" y="62"/>
                  </a:lnTo>
                  <a:lnTo>
                    <a:pt x="45" y="78"/>
                  </a:lnTo>
                  <a:lnTo>
                    <a:pt x="31" y="95"/>
                  </a:lnTo>
                  <a:lnTo>
                    <a:pt x="20" y="112"/>
                  </a:lnTo>
                  <a:lnTo>
                    <a:pt x="11" y="132"/>
                  </a:lnTo>
                  <a:lnTo>
                    <a:pt x="5" y="149"/>
                  </a:lnTo>
                  <a:lnTo>
                    <a:pt x="0" y="168"/>
                  </a:lnTo>
                  <a:lnTo>
                    <a:pt x="0" y="191"/>
                  </a:lnTo>
                  <a:lnTo>
                    <a:pt x="0" y="191"/>
                  </a:lnTo>
                  <a:lnTo>
                    <a:pt x="0" y="225"/>
                  </a:lnTo>
                  <a:lnTo>
                    <a:pt x="5" y="258"/>
                  </a:lnTo>
                  <a:lnTo>
                    <a:pt x="14" y="292"/>
                  </a:lnTo>
                  <a:lnTo>
                    <a:pt x="28" y="326"/>
                  </a:lnTo>
                  <a:lnTo>
                    <a:pt x="28" y="326"/>
                  </a:lnTo>
                  <a:lnTo>
                    <a:pt x="56" y="357"/>
                  </a:lnTo>
                  <a:lnTo>
                    <a:pt x="70" y="371"/>
                  </a:lnTo>
                  <a:lnTo>
                    <a:pt x="87" y="385"/>
                  </a:lnTo>
                  <a:lnTo>
                    <a:pt x="87" y="385"/>
                  </a:lnTo>
                  <a:lnTo>
                    <a:pt x="121" y="404"/>
                  </a:lnTo>
                  <a:lnTo>
                    <a:pt x="154" y="418"/>
                  </a:lnTo>
                  <a:lnTo>
                    <a:pt x="191" y="427"/>
                  </a:lnTo>
                  <a:lnTo>
                    <a:pt x="225" y="430"/>
                  </a:lnTo>
                  <a:lnTo>
                    <a:pt x="225" y="430"/>
                  </a:lnTo>
                  <a:lnTo>
                    <a:pt x="247" y="430"/>
                  </a:lnTo>
                  <a:lnTo>
                    <a:pt x="269" y="424"/>
                  </a:lnTo>
                  <a:lnTo>
                    <a:pt x="292" y="418"/>
                  </a:lnTo>
                  <a:lnTo>
                    <a:pt x="314" y="413"/>
                  </a:lnTo>
                  <a:lnTo>
                    <a:pt x="314" y="413"/>
                  </a:lnTo>
                  <a:lnTo>
                    <a:pt x="342" y="399"/>
                  </a:lnTo>
                  <a:lnTo>
                    <a:pt x="368" y="385"/>
                  </a:lnTo>
                  <a:lnTo>
                    <a:pt x="413" y="357"/>
                  </a:lnTo>
                  <a:lnTo>
                    <a:pt x="413" y="357"/>
                  </a:lnTo>
                  <a:lnTo>
                    <a:pt x="452" y="334"/>
                  </a:lnTo>
                  <a:lnTo>
                    <a:pt x="488" y="312"/>
                  </a:lnTo>
                  <a:lnTo>
                    <a:pt x="508" y="306"/>
                  </a:lnTo>
                  <a:lnTo>
                    <a:pt x="528" y="300"/>
                  </a:lnTo>
                  <a:lnTo>
                    <a:pt x="550" y="298"/>
                  </a:lnTo>
                  <a:lnTo>
                    <a:pt x="570" y="295"/>
                  </a:lnTo>
                  <a:lnTo>
                    <a:pt x="573" y="253"/>
                  </a:lnTo>
                  <a:lnTo>
                    <a:pt x="573" y="253"/>
                  </a:lnTo>
                  <a:lnTo>
                    <a:pt x="545" y="255"/>
                  </a:lnTo>
                  <a:lnTo>
                    <a:pt x="522" y="261"/>
                  </a:lnTo>
                  <a:lnTo>
                    <a:pt x="497" y="270"/>
                  </a:lnTo>
                  <a:lnTo>
                    <a:pt x="474" y="278"/>
                  </a:lnTo>
                  <a:lnTo>
                    <a:pt x="432" y="300"/>
                  </a:lnTo>
                  <a:lnTo>
                    <a:pt x="393" y="326"/>
                  </a:lnTo>
                  <a:lnTo>
                    <a:pt x="393" y="326"/>
                  </a:lnTo>
                  <a:lnTo>
                    <a:pt x="351" y="354"/>
                  </a:lnTo>
                  <a:lnTo>
                    <a:pt x="328" y="365"/>
                  </a:lnTo>
                  <a:lnTo>
                    <a:pt x="306" y="376"/>
                  </a:lnTo>
                  <a:close/>
                </a:path>
              </a:pathLst>
            </a:custGeom>
            <a:solidFill>
              <a:srgbClr val="C667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13"/>
            <p:cNvSpPr>
              <a:spLocks/>
            </p:cNvSpPr>
            <p:nvPr/>
          </p:nvSpPr>
          <p:spPr bwMode="auto">
            <a:xfrm>
              <a:off x="14293838" y="2581279"/>
              <a:ext cx="909636" cy="682627"/>
            </a:xfrm>
            <a:custGeom>
              <a:avLst/>
              <a:gdLst>
                <a:gd name="T0" fmla="*/ 306 w 573"/>
                <a:gd name="T1" fmla="*/ 376 h 430"/>
                <a:gd name="T2" fmla="*/ 267 w 573"/>
                <a:gd name="T3" fmla="*/ 385 h 430"/>
                <a:gd name="T4" fmla="*/ 227 w 573"/>
                <a:gd name="T5" fmla="*/ 388 h 430"/>
                <a:gd name="T6" fmla="*/ 188 w 573"/>
                <a:gd name="T7" fmla="*/ 376 h 430"/>
                <a:gd name="T8" fmla="*/ 152 w 573"/>
                <a:gd name="T9" fmla="*/ 357 h 430"/>
                <a:gd name="T10" fmla="*/ 132 w 573"/>
                <a:gd name="T11" fmla="*/ 340 h 430"/>
                <a:gd name="T12" fmla="*/ 101 w 573"/>
                <a:gd name="T13" fmla="*/ 306 h 430"/>
                <a:gd name="T14" fmla="*/ 90 w 573"/>
                <a:gd name="T15" fmla="*/ 286 h 430"/>
                <a:gd name="T16" fmla="*/ 73 w 573"/>
                <a:gd name="T17" fmla="*/ 258 h 430"/>
                <a:gd name="T18" fmla="*/ 53 w 573"/>
                <a:gd name="T19" fmla="*/ 196 h 430"/>
                <a:gd name="T20" fmla="*/ 53 w 573"/>
                <a:gd name="T21" fmla="*/ 163 h 430"/>
                <a:gd name="T22" fmla="*/ 59 w 573"/>
                <a:gd name="T23" fmla="*/ 132 h 430"/>
                <a:gd name="T24" fmla="*/ 70 w 573"/>
                <a:gd name="T25" fmla="*/ 109 h 430"/>
                <a:gd name="T26" fmla="*/ 104 w 573"/>
                <a:gd name="T27" fmla="*/ 73 h 430"/>
                <a:gd name="T28" fmla="*/ 129 w 573"/>
                <a:gd name="T29" fmla="*/ 53 h 430"/>
                <a:gd name="T30" fmla="*/ 160 w 573"/>
                <a:gd name="T31" fmla="*/ 39 h 430"/>
                <a:gd name="T32" fmla="*/ 160 w 573"/>
                <a:gd name="T33" fmla="*/ 0 h 430"/>
                <a:gd name="T34" fmla="*/ 137 w 573"/>
                <a:gd name="T35" fmla="*/ 8 h 430"/>
                <a:gd name="T36" fmla="*/ 95 w 573"/>
                <a:gd name="T37" fmla="*/ 33 h 430"/>
                <a:gd name="T38" fmla="*/ 76 w 573"/>
                <a:gd name="T39" fmla="*/ 48 h 430"/>
                <a:gd name="T40" fmla="*/ 45 w 573"/>
                <a:gd name="T41" fmla="*/ 78 h 430"/>
                <a:gd name="T42" fmla="*/ 20 w 573"/>
                <a:gd name="T43" fmla="*/ 112 h 430"/>
                <a:gd name="T44" fmla="*/ 5 w 573"/>
                <a:gd name="T45" fmla="*/ 149 h 430"/>
                <a:gd name="T46" fmla="*/ 0 w 573"/>
                <a:gd name="T47" fmla="*/ 191 h 430"/>
                <a:gd name="T48" fmla="*/ 0 w 573"/>
                <a:gd name="T49" fmla="*/ 225 h 430"/>
                <a:gd name="T50" fmla="*/ 14 w 573"/>
                <a:gd name="T51" fmla="*/ 292 h 430"/>
                <a:gd name="T52" fmla="*/ 28 w 573"/>
                <a:gd name="T53" fmla="*/ 326 h 430"/>
                <a:gd name="T54" fmla="*/ 70 w 573"/>
                <a:gd name="T55" fmla="*/ 371 h 430"/>
                <a:gd name="T56" fmla="*/ 87 w 573"/>
                <a:gd name="T57" fmla="*/ 385 h 430"/>
                <a:gd name="T58" fmla="*/ 154 w 573"/>
                <a:gd name="T59" fmla="*/ 418 h 430"/>
                <a:gd name="T60" fmla="*/ 225 w 573"/>
                <a:gd name="T61" fmla="*/ 430 h 430"/>
                <a:gd name="T62" fmla="*/ 247 w 573"/>
                <a:gd name="T63" fmla="*/ 430 h 430"/>
                <a:gd name="T64" fmla="*/ 292 w 573"/>
                <a:gd name="T65" fmla="*/ 418 h 430"/>
                <a:gd name="T66" fmla="*/ 314 w 573"/>
                <a:gd name="T67" fmla="*/ 413 h 430"/>
                <a:gd name="T68" fmla="*/ 368 w 573"/>
                <a:gd name="T69" fmla="*/ 385 h 430"/>
                <a:gd name="T70" fmla="*/ 413 w 573"/>
                <a:gd name="T71" fmla="*/ 357 h 430"/>
                <a:gd name="T72" fmla="*/ 488 w 573"/>
                <a:gd name="T73" fmla="*/ 312 h 430"/>
                <a:gd name="T74" fmla="*/ 528 w 573"/>
                <a:gd name="T75" fmla="*/ 300 h 430"/>
                <a:gd name="T76" fmla="*/ 570 w 573"/>
                <a:gd name="T77" fmla="*/ 295 h 430"/>
                <a:gd name="T78" fmla="*/ 573 w 573"/>
                <a:gd name="T79" fmla="*/ 253 h 430"/>
                <a:gd name="T80" fmla="*/ 522 w 573"/>
                <a:gd name="T81" fmla="*/ 261 h 430"/>
                <a:gd name="T82" fmla="*/ 474 w 573"/>
                <a:gd name="T83" fmla="*/ 278 h 430"/>
                <a:gd name="T84" fmla="*/ 393 w 573"/>
                <a:gd name="T85" fmla="*/ 326 h 430"/>
                <a:gd name="T86" fmla="*/ 351 w 573"/>
                <a:gd name="T87" fmla="*/ 354 h 430"/>
                <a:gd name="T88" fmla="*/ 306 w 573"/>
                <a:gd name="T89" fmla="*/ 3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3" h="430">
                  <a:moveTo>
                    <a:pt x="306" y="376"/>
                  </a:moveTo>
                  <a:lnTo>
                    <a:pt x="306" y="376"/>
                  </a:lnTo>
                  <a:lnTo>
                    <a:pt x="286" y="382"/>
                  </a:lnTo>
                  <a:lnTo>
                    <a:pt x="267" y="385"/>
                  </a:lnTo>
                  <a:lnTo>
                    <a:pt x="247" y="388"/>
                  </a:lnTo>
                  <a:lnTo>
                    <a:pt x="227" y="388"/>
                  </a:lnTo>
                  <a:lnTo>
                    <a:pt x="208" y="382"/>
                  </a:lnTo>
                  <a:lnTo>
                    <a:pt x="188" y="376"/>
                  </a:lnTo>
                  <a:lnTo>
                    <a:pt x="168" y="368"/>
                  </a:lnTo>
                  <a:lnTo>
                    <a:pt x="152" y="357"/>
                  </a:lnTo>
                  <a:lnTo>
                    <a:pt x="152" y="357"/>
                  </a:lnTo>
                  <a:lnTo>
                    <a:pt x="132" y="340"/>
                  </a:lnTo>
                  <a:lnTo>
                    <a:pt x="115" y="323"/>
                  </a:lnTo>
                  <a:lnTo>
                    <a:pt x="101" y="306"/>
                  </a:lnTo>
                  <a:lnTo>
                    <a:pt x="90" y="286"/>
                  </a:lnTo>
                  <a:lnTo>
                    <a:pt x="90" y="286"/>
                  </a:lnTo>
                  <a:lnTo>
                    <a:pt x="90" y="286"/>
                  </a:lnTo>
                  <a:lnTo>
                    <a:pt x="73" y="258"/>
                  </a:lnTo>
                  <a:lnTo>
                    <a:pt x="59" y="227"/>
                  </a:lnTo>
                  <a:lnTo>
                    <a:pt x="53" y="196"/>
                  </a:lnTo>
                  <a:lnTo>
                    <a:pt x="53" y="163"/>
                  </a:lnTo>
                  <a:lnTo>
                    <a:pt x="53" y="163"/>
                  </a:lnTo>
                  <a:lnTo>
                    <a:pt x="53" y="146"/>
                  </a:lnTo>
                  <a:lnTo>
                    <a:pt x="59" y="132"/>
                  </a:lnTo>
                  <a:lnTo>
                    <a:pt x="64" y="121"/>
                  </a:lnTo>
                  <a:lnTo>
                    <a:pt x="70" y="109"/>
                  </a:lnTo>
                  <a:lnTo>
                    <a:pt x="87" y="87"/>
                  </a:lnTo>
                  <a:lnTo>
                    <a:pt x="104" y="73"/>
                  </a:lnTo>
                  <a:lnTo>
                    <a:pt x="104" y="73"/>
                  </a:lnTo>
                  <a:lnTo>
                    <a:pt x="129" y="53"/>
                  </a:lnTo>
                  <a:lnTo>
                    <a:pt x="160" y="39"/>
                  </a:lnTo>
                  <a:lnTo>
                    <a:pt x="160" y="39"/>
                  </a:lnTo>
                  <a:lnTo>
                    <a:pt x="160" y="3"/>
                  </a:lnTo>
                  <a:lnTo>
                    <a:pt x="160" y="0"/>
                  </a:lnTo>
                  <a:lnTo>
                    <a:pt x="160" y="0"/>
                  </a:lnTo>
                  <a:lnTo>
                    <a:pt x="137" y="8"/>
                  </a:lnTo>
                  <a:lnTo>
                    <a:pt x="115" y="19"/>
                  </a:lnTo>
                  <a:lnTo>
                    <a:pt x="95" y="33"/>
                  </a:lnTo>
                  <a:lnTo>
                    <a:pt x="76" y="48"/>
                  </a:lnTo>
                  <a:lnTo>
                    <a:pt x="76" y="48"/>
                  </a:lnTo>
                  <a:lnTo>
                    <a:pt x="59" y="62"/>
                  </a:lnTo>
                  <a:lnTo>
                    <a:pt x="45" y="78"/>
                  </a:lnTo>
                  <a:lnTo>
                    <a:pt x="31" y="95"/>
                  </a:lnTo>
                  <a:lnTo>
                    <a:pt x="20" y="112"/>
                  </a:lnTo>
                  <a:lnTo>
                    <a:pt x="11" y="132"/>
                  </a:lnTo>
                  <a:lnTo>
                    <a:pt x="5" y="149"/>
                  </a:lnTo>
                  <a:lnTo>
                    <a:pt x="0" y="168"/>
                  </a:lnTo>
                  <a:lnTo>
                    <a:pt x="0" y="191"/>
                  </a:lnTo>
                  <a:lnTo>
                    <a:pt x="0" y="191"/>
                  </a:lnTo>
                  <a:lnTo>
                    <a:pt x="0" y="225"/>
                  </a:lnTo>
                  <a:lnTo>
                    <a:pt x="5" y="258"/>
                  </a:lnTo>
                  <a:lnTo>
                    <a:pt x="14" y="292"/>
                  </a:lnTo>
                  <a:lnTo>
                    <a:pt x="28" y="326"/>
                  </a:lnTo>
                  <a:lnTo>
                    <a:pt x="28" y="326"/>
                  </a:lnTo>
                  <a:lnTo>
                    <a:pt x="56" y="357"/>
                  </a:lnTo>
                  <a:lnTo>
                    <a:pt x="70" y="371"/>
                  </a:lnTo>
                  <a:lnTo>
                    <a:pt x="87" y="385"/>
                  </a:lnTo>
                  <a:lnTo>
                    <a:pt x="87" y="385"/>
                  </a:lnTo>
                  <a:lnTo>
                    <a:pt x="121" y="404"/>
                  </a:lnTo>
                  <a:lnTo>
                    <a:pt x="154" y="418"/>
                  </a:lnTo>
                  <a:lnTo>
                    <a:pt x="191" y="427"/>
                  </a:lnTo>
                  <a:lnTo>
                    <a:pt x="225" y="430"/>
                  </a:lnTo>
                  <a:lnTo>
                    <a:pt x="225" y="430"/>
                  </a:lnTo>
                  <a:lnTo>
                    <a:pt x="247" y="430"/>
                  </a:lnTo>
                  <a:lnTo>
                    <a:pt x="269" y="424"/>
                  </a:lnTo>
                  <a:lnTo>
                    <a:pt x="292" y="418"/>
                  </a:lnTo>
                  <a:lnTo>
                    <a:pt x="314" y="413"/>
                  </a:lnTo>
                  <a:lnTo>
                    <a:pt x="314" y="413"/>
                  </a:lnTo>
                  <a:lnTo>
                    <a:pt x="342" y="399"/>
                  </a:lnTo>
                  <a:lnTo>
                    <a:pt x="368" y="385"/>
                  </a:lnTo>
                  <a:lnTo>
                    <a:pt x="413" y="357"/>
                  </a:lnTo>
                  <a:lnTo>
                    <a:pt x="413" y="357"/>
                  </a:lnTo>
                  <a:lnTo>
                    <a:pt x="452" y="334"/>
                  </a:lnTo>
                  <a:lnTo>
                    <a:pt x="488" y="312"/>
                  </a:lnTo>
                  <a:lnTo>
                    <a:pt x="508" y="306"/>
                  </a:lnTo>
                  <a:lnTo>
                    <a:pt x="528" y="300"/>
                  </a:lnTo>
                  <a:lnTo>
                    <a:pt x="550" y="298"/>
                  </a:lnTo>
                  <a:lnTo>
                    <a:pt x="570" y="295"/>
                  </a:lnTo>
                  <a:lnTo>
                    <a:pt x="573" y="253"/>
                  </a:lnTo>
                  <a:lnTo>
                    <a:pt x="573" y="253"/>
                  </a:lnTo>
                  <a:lnTo>
                    <a:pt x="545" y="255"/>
                  </a:lnTo>
                  <a:lnTo>
                    <a:pt x="522" y="261"/>
                  </a:lnTo>
                  <a:lnTo>
                    <a:pt x="497" y="270"/>
                  </a:lnTo>
                  <a:lnTo>
                    <a:pt x="474" y="278"/>
                  </a:lnTo>
                  <a:lnTo>
                    <a:pt x="432" y="300"/>
                  </a:lnTo>
                  <a:lnTo>
                    <a:pt x="393" y="326"/>
                  </a:lnTo>
                  <a:lnTo>
                    <a:pt x="393" y="326"/>
                  </a:lnTo>
                  <a:lnTo>
                    <a:pt x="351" y="354"/>
                  </a:lnTo>
                  <a:lnTo>
                    <a:pt x="328" y="365"/>
                  </a:lnTo>
                  <a:lnTo>
                    <a:pt x="306" y="3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14"/>
            <p:cNvSpPr>
              <a:spLocks/>
            </p:cNvSpPr>
            <p:nvPr/>
          </p:nvSpPr>
          <p:spPr bwMode="auto">
            <a:xfrm>
              <a:off x="14604987" y="2478091"/>
              <a:ext cx="303213" cy="857251"/>
            </a:xfrm>
            <a:custGeom>
              <a:avLst/>
              <a:gdLst>
                <a:gd name="T0" fmla="*/ 189 w 191"/>
                <a:gd name="T1" fmla="*/ 540 h 540"/>
                <a:gd name="T2" fmla="*/ 121 w 191"/>
                <a:gd name="T3" fmla="*/ 540 h 540"/>
                <a:gd name="T4" fmla="*/ 121 w 191"/>
                <a:gd name="T5" fmla="*/ 540 h 540"/>
                <a:gd name="T6" fmla="*/ 124 w 191"/>
                <a:gd name="T7" fmla="*/ 506 h 540"/>
                <a:gd name="T8" fmla="*/ 121 w 191"/>
                <a:gd name="T9" fmla="*/ 472 h 540"/>
                <a:gd name="T10" fmla="*/ 116 w 191"/>
                <a:gd name="T11" fmla="*/ 438 h 540"/>
                <a:gd name="T12" fmla="*/ 110 w 191"/>
                <a:gd name="T13" fmla="*/ 405 h 540"/>
                <a:gd name="T14" fmla="*/ 90 w 191"/>
                <a:gd name="T15" fmla="*/ 337 h 540"/>
                <a:gd name="T16" fmla="*/ 65 w 191"/>
                <a:gd name="T17" fmla="*/ 267 h 540"/>
                <a:gd name="T18" fmla="*/ 65 w 191"/>
                <a:gd name="T19" fmla="*/ 267 h 540"/>
                <a:gd name="T20" fmla="*/ 65 w 191"/>
                <a:gd name="T21" fmla="*/ 267 h 540"/>
                <a:gd name="T22" fmla="*/ 43 w 191"/>
                <a:gd name="T23" fmla="*/ 202 h 540"/>
                <a:gd name="T24" fmla="*/ 23 w 191"/>
                <a:gd name="T25" fmla="*/ 135 h 540"/>
                <a:gd name="T26" fmla="*/ 14 w 191"/>
                <a:gd name="T27" fmla="*/ 101 h 540"/>
                <a:gd name="T28" fmla="*/ 6 w 191"/>
                <a:gd name="T29" fmla="*/ 68 h 540"/>
                <a:gd name="T30" fmla="*/ 3 w 191"/>
                <a:gd name="T31" fmla="*/ 34 h 540"/>
                <a:gd name="T32" fmla="*/ 0 w 191"/>
                <a:gd name="T33" fmla="*/ 0 h 540"/>
                <a:gd name="T34" fmla="*/ 68 w 191"/>
                <a:gd name="T35" fmla="*/ 0 h 540"/>
                <a:gd name="T36" fmla="*/ 68 w 191"/>
                <a:gd name="T37" fmla="*/ 0 h 540"/>
                <a:gd name="T38" fmla="*/ 71 w 191"/>
                <a:gd name="T39" fmla="*/ 31 h 540"/>
                <a:gd name="T40" fmla="*/ 73 w 191"/>
                <a:gd name="T41" fmla="*/ 62 h 540"/>
                <a:gd name="T42" fmla="*/ 82 w 191"/>
                <a:gd name="T43" fmla="*/ 93 h 540"/>
                <a:gd name="T44" fmla="*/ 90 w 191"/>
                <a:gd name="T45" fmla="*/ 124 h 540"/>
                <a:gd name="T46" fmla="*/ 110 w 191"/>
                <a:gd name="T47" fmla="*/ 186 h 540"/>
                <a:gd name="T48" fmla="*/ 130 w 191"/>
                <a:gd name="T49" fmla="*/ 247 h 540"/>
                <a:gd name="T50" fmla="*/ 132 w 191"/>
                <a:gd name="T51" fmla="*/ 250 h 540"/>
                <a:gd name="T52" fmla="*/ 132 w 191"/>
                <a:gd name="T53" fmla="*/ 250 h 540"/>
                <a:gd name="T54" fmla="*/ 158 w 191"/>
                <a:gd name="T55" fmla="*/ 323 h 540"/>
                <a:gd name="T56" fmla="*/ 177 w 191"/>
                <a:gd name="T57" fmla="*/ 396 h 540"/>
                <a:gd name="T58" fmla="*/ 183 w 191"/>
                <a:gd name="T59" fmla="*/ 430 h 540"/>
                <a:gd name="T60" fmla="*/ 189 w 191"/>
                <a:gd name="T61" fmla="*/ 467 h 540"/>
                <a:gd name="T62" fmla="*/ 191 w 191"/>
                <a:gd name="T63" fmla="*/ 503 h 540"/>
                <a:gd name="T64" fmla="*/ 189 w 191"/>
                <a:gd name="T65"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540">
                  <a:moveTo>
                    <a:pt x="189" y="540"/>
                  </a:moveTo>
                  <a:lnTo>
                    <a:pt x="121" y="540"/>
                  </a:lnTo>
                  <a:lnTo>
                    <a:pt x="121" y="540"/>
                  </a:lnTo>
                  <a:lnTo>
                    <a:pt x="124" y="506"/>
                  </a:lnTo>
                  <a:lnTo>
                    <a:pt x="121" y="472"/>
                  </a:lnTo>
                  <a:lnTo>
                    <a:pt x="116" y="438"/>
                  </a:lnTo>
                  <a:lnTo>
                    <a:pt x="110" y="405"/>
                  </a:lnTo>
                  <a:lnTo>
                    <a:pt x="90" y="337"/>
                  </a:lnTo>
                  <a:lnTo>
                    <a:pt x="65" y="267"/>
                  </a:lnTo>
                  <a:lnTo>
                    <a:pt x="65" y="267"/>
                  </a:lnTo>
                  <a:lnTo>
                    <a:pt x="65" y="267"/>
                  </a:lnTo>
                  <a:lnTo>
                    <a:pt x="43" y="202"/>
                  </a:lnTo>
                  <a:lnTo>
                    <a:pt x="23" y="135"/>
                  </a:lnTo>
                  <a:lnTo>
                    <a:pt x="14" y="101"/>
                  </a:lnTo>
                  <a:lnTo>
                    <a:pt x="6" y="68"/>
                  </a:lnTo>
                  <a:lnTo>
                    <a:pt x="3" y="34"/>
                  </a:lnTo>
                  <a:lnTo>
                    <a:pt x="0" y="0"/>
                  </a:lnTo>
                  <a:lnTo>
                    <a:pt x="68" y="0"/>
                  </a:lnTo>
                  <a:lnTo>
                    <a:pt x="68" y="0"/>
                  </a:lnTo>
                  <a:lnTo>
                    <a:pt x="71" y="31"/>
                  </a:lnTo>
                  <a:lnTo>
                    <a:pt x="73" y="62"/>
                  </a:lnTo>
                  <a:lnTo>
                    <a:pt x="82" y="93"/>
                  </a:lnTo>
                  <a:lnTo>
                    <a:pt x="90" y="124"/>
                  </a:lnTo>
                  <a:lnTo>
                    <a:pt x="110" y="186"/>
                  </a:lnTo>
                  <a:lnTo>
                    <a:pt x="130" y="247"/>
                  </a:lnTo>
                  <a:lnTo>
                    <a:pt x="132" y="250"/>
                  </a:lnTo>
                  <a:lnTo>
                    <a:pt x="132" y="250"/>
                  </a:lnTo>
                  <a:lnTo>
                    <a:pt x="158" y="323"/>
                  </a:lnTo>
                  <a:lnTo>
                    <a:pt x="177" y="396"/>
                  </a:lnTo>
                  <a:lnTo>
                    <a:pt x="183" y="430"/>
                  </a:lnTo>
                  <a:lnTo>
                    <a:pt x="189" y="467"/>
                  </a:lnTo>
                  <a:lnTo>
                    <a:pt x="191" y="503"/>
                  </a:lnTo>
                  <a:lnTo>
                    <a:pt x="189" y="540"/>
                  </a:lnTo>
                  <a:close/>
                </a:path>
              </a:pathLst>
            </a:custGeom>
            <a:solidFill>
              <a:srgbClr val="14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15"/>
            <p:cNvSpPr>
              <a:spLocks/>
            </p:cNvSpPr>
            <p:nvPr/>
          </p:nvSpPr>
          <p:spPr bwMode="auto">
            <a:xfrm>
              <a:off x="14604987" y="2478091"/>
              <a:ext cx="303213" cy="857251"/>
            </a:xfrm>
            <a:custGeom>
              <a:avLst/>
              <a:gdLst>
                <a:gd name="T0" fmla="*/ 189 w 191"/>
                <a:gd name="T1" fmla="*/ 540 h 540"/>
                <a:gd name="T2" fmla="*/ 121 w 191"/>
                <a:gd name="T3" fmla="*/ 540 h 540"/>
                <a:gd name="T4" fmla="*/ 121 w 191"/>
                <a:gd name="T5" fmla="*/ 540 h 540"/>
                <a:gd name="T6" fmla="*/ 124 w 191"/>
                <a:gd name="T7" fmla="*/ 506 h 540"/>
                <a:gd name="T8" fmla="*/ 121 w 191"/>
                <a:gd name="T9" fmla="*/ 472 h 540"/>
                <a:gd name="T10" fmla="*/ 116 w 191"/>
                <a:gd name="T11" fmla="*/ 438 h 540"/>
                <a:gd name="T12" fmla="*/ 110 w 191"/>
                <a:gd name="T13" fmla="*/ 405 h 540"/>
                <a:gd name="T14" fmla="*/ 90 w 191"/>
                <a:gd name="T15" fmla="*/ 337 h 540"/>
                <a:gd name="T16" fmla="*/ 65 w 191"/>
                <a:gd name="T17" fmla="*/ 267 h 540"/>
                <a:gd name="T18" fmla="*/ 65 w 191"/>
                <a:gd name="T19" fmla="*/ 267 h 540"/>
                <a:gd name="T20" fmla="*/ 65 w 191"/>
                <a:gd name="T21" fmla="*/ 267 h 540"/>
                <a:gd name="T22" fmla="*/ 43 w 191"/>
                <a:gd name="T23" fmla="*/ 202 h 540"/>
                <a:gd name="T24" fmla="*/ 23 w 191"/>
                <a:gd name="T25" fmla="*/ 135 h 540"/>
                <a:gd name="T26" fmla="*/ 14 w 191"/>
                <a:gd name="T27" fmla="*/ 101 h 540"/>
                <a:gd name="T28" fmla="*/ 6 w 191"/>
                <a:gd name="T29" fmla="*/ 68 h 540"/>
                <a:gd name="T30" fmla="*/ 3 w 191"/>
                <a:gd name="T31" fmla="*/ 34 h 540"/>
                <a:gd name="T32" fmla="*/ 0 w 191"/>
                <a:gd name="T33" fmla="*/ 0 h 540"/>
                <a:gd name="T34" fmla="*/ 68 w 191"/>
                <a:gd name="T35" fmla="*/ 0 h 540"/>
                <a:gd name="T36" fmla="*/ 68 w 191"/>
                <a:gd name="T37" fmla="*/ 0 h 540"/>
                <a:gd name="T38" fmla="*/ 71 w 191"/>
                <a:gd name="T39" fmla="*/ 31 h 540"/>
                <a:gd name="T40" fmla="*/ 73 w 191"/>
                <a:gd name="T41" fmla="*/ 62 h 540"/>
                <a:gd name="T42" fmla="*/ 82 w 191"/>
                <a:gd name="T43" fmla="*/ 93 h 540"/>
                <a:gd name="T44" fmla="*/ 90 w 191"/>
                <a:gd name="T45" fmla="*/ 124 h 540"/>
                <a:gd name="T46" fmla="*/ 110 w 191"/>
                <a:gd name="T47" fmla="*/ 186 h 540"/>
                <a:gd name="T48" fmla="*/ 130 w 191"/>
                <a:gd name="T49" fmla="*/ 247 h 540"/>
                <a:gd name="T50" fmla="*/ 132 w 191"/>
                <a:gd name="T51" fmla="*/ 250 h 540"/>
                <a:gd name="T52" fmla="*/ 132 w 191"/>
                <a:gd name="T53" fmla="*/ 250 h 540"/>
                <a:gd name="T54" fmla="*/ 158 w 191"/>
                <a:gd name="T55" fmla="*/ 323 h 540"/>
                <a:gd name="T56" fmla="*/ 177 w 191"/>
                <a:gd name="T57" fmla="*/ 396 h 540"/>
                <a:gd name="T58" fmla="*/ 183 w 191"/>
                <a:gd name="T59" fmla="*/ 430 h 540"/>
                <a:gd name="T60" fmla="*/ 189 w 191"/>
                <a:gd name="T61" fmla="*/ 467 h 540"/>
                <a:gd name="T62" fmla="*/ 191 w 191"/>
                <a:gd name="T63" fmla="*/ 503 h 540"/>
                <a:gd name="T64" fmla="*/ 189 w 191"/>
                <a:gd name="T65"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540">
                  <a:moveTo>
                    <a:pt x="189" y="540"/>
                  </a:moveTo>
                  <a:lnTo>
                    <a:pt x="121" y="540"/>
                  </a:lnTo>
                  <a:lnTo>
                    <a:pt x="121" y="540"/>
                  </a:lnTo>
                  <a:lnTo>
                    <a:pt x="124" y="506"/>
                  </a:lnTo>
                  <a:lnTo>
                    <a:pt x="121" y="472"/>
                  </a:lnTo>
                  <a:lnTo>
                    <a:pt x="116" y="438"/>
                  </a:lnTo>
                  <a:lnTo>
                    <a:pt x="110" y="405"/>
                  </a:lnTo>
                  <a:lnTo>
                    <a:pt x="90" y="337"/>
                  </a:lnTo>
                  <a:lnTo>
                    <a:pt x="65" y="267"/>
                  </a:lnTo>
                  <a:lnTo>
                    <a:pt x="65" y="267"/>
                  </a:lnTo>
                  <a:lnTo>
                    <a:pt x="65" y="267"/>
                  </a:lnTo>
                  <a:lnTo>
                    <a:pt x="43" y="202"/>
                  </a:lnTo>
                  <a:lnTo>
                    <a:pt x="23" y="135"/>
                  </a:lnTo>
                  <a:lnTo>
                    <a:pt x="14" y="101"/>
                  </a:lnTo>
                  <a:lnTo>
                    <a:pt x="6" y="68"/>
                  </a:lnTo>
                  <a:lnTo>
                    <a:pt x="3" y="34"/>
                  </a:lnTo>
                  <a:lnTo>
                    <a:pt x="0" y="0"/>
                  </a:lnTo>
                  <a:lnTo>
                    <a:pt x="68" y="0"/>
                  </a:lnTo>
                  <a:lnTo>
                    <a:pt x="68" y="0"/>
                  </a:lnTo>
                  <a:lnTo>
                    <a:pt x="71" y="31"/>
                  </a:lnTo>
                  <a:lnTo>
                    <a:pt x="73" y="62"/>
                  </a:lnTo>
                  <a:lnTo>
                    <a:pt x="82" y="93"/>
                  </a:lnTo>
                  <a:lnTo>
                    <a:pt x="90" y="124"/>
                  </a:lnTo>
                  <a:lnTo>
                    <a:pt x="110" y="186"/>
                  </a:lnTo>
                  <a:lnTo>
                    <a:pt x="130" y="247"/>
                  </a:lnTo>
                  <a:lnTo>
                    <a:pt x="132" y="250"/>
                  </a:lnTo>
                  <a:lnTo>
                    <a:pt x="132" y="250"/>
                  </a:lnTo>
                  <a:lnTo>
                    <a:pt x="158" y="323"/>
                  </a:lnTo>
                  <a:lnTo>
                    <a:pt x="177" y="396"/>
                  </a:lnTo>
                  <a:lnTo>
                    <a:pt x="183" y="430"/>
                  </a:lnTo>
                  <a:lnTo>
                    <a:pt x="189" y="467"/>
                  </a:lnTo>
                  <a:lnTo>
                    <a:pt x="191" y="503"/>
                  </a:lnTo>
                  <a:lnTo>
                    <a:pt x="189" y="5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16"/>
            <p:cNvSpPr>
              <a:spLocks/>
            </p:cNvSpPr>
            <p:nvPr/>
          </p:nvSpPr>
          <p:spPr bwMode="auto">
            <a:xfrm>
              <a:off x="14855812" y="2478091"/>
              <a:ext cx="187324" cy="857251"/>
            </a:xfrm>
            <a:custGeom>
              <a:avLst/>
              <a:gdLst>
                <a:gd name="T0" fmla="*/ 118 w 118"/>
                <a:gd name="T1" fmla="*/ 540 h 540"/>
                <a:gd name="T2" fmla="*/ 61 w 118"/>
                <a:gd name="T3" fmla="*/ 540 h 540"/>
                <a:gd name="T4" fmla="*/ 61 w 118"/>
                <a:gd name="T5" fmla="*/ 540 h 540"/>
                <a:gd name="T6" fmla="*/ 53 w 118"/>
                <a:gd name="T7" fmla="*/ 517 h 540"/>
                <a:gd name="T8" fmla="*/ 53 w 118"/>
                <a:gd name="T9" fmla="*/ 517 h 540"/>
                <a:gd name="T10" fmla="*/ 33 w 118"/>
                <a:gd name="T11" fmla="*/ 458 h 540"/>
                <a:gd name="T12" fmla="*/ 19 w 118"/>
                <a:gd name="T13" fmla="*/ 399 h 540"/>
                <a:gd name="T14" fmla="*/ 11 w 118"/>
                <a:gd name="T15" fmla="*/ 340 h 540"/>
                <a:gd name="T16" fmla="*/ 3 w 118"/>
                <a:gd name="T17" fmla="*/ 278 h 540"/>
                <a:gd name="T18" fmla="*/ 3 w 118"/>
                <a:gd name="T19" fmla="*/ 278 h 540"/>
                <a:gd name="T20" fmla="*/ 0 w 118"/>
                <a:gd name="T21" fmla="*/ 208 h 540"/>
                <a:gd name="T22" fmla="*/ 3 w 118"/>
                <a:gd name="T23" fmla="*/ 138 h 540"/>
                <a:gd name="T24" fmla="*/ 8 w 118"/>
                <a:gd name="T25" fmla="*/ 70 h 540"/>
                <a:gd name="T26" fmla="*/ 22 w 118"/>
                <a:gd name="T27" fmla="*/ 0 h 540"/>
                <a:gd name="T28" fmla="*/ 76 w 118"/>
                <a:gd name="T29" fmla="*/ 0 h 540"/>
                <a:gd name="T30" fmla="*/ 76 w 118"/>
                <a:gd name="T31" fmla="*/ 0 h 540"/>
                <a:gd name="T32" fmla="*/ 61 w 118"/>
                <a:gd name="T33" fmla="*/ 68 h 540"/>
                <a:gd name="T34" fmla="*/ 56 w 118"/>
                <a:gd name="T35" fmla="*/ 135 h 540"/>
                <a:gd name="T36" fmla="*/ 53 w 118"/>
                <a:gd name="T37" fmla="*/ 205 h 540"/>
                <a:gd name="T38" fmla="*/ 56 w 118"/>
                <a:gd name="T39" fmla="*/ 273 h 540"/>
                <a:gd name="T40" fmla="*/ 64 w 118"/>
                <a:gd name="T41" fmla="*/ 340 h 540"/>
                <a:gd name="T42" fmla="*/ 76 w 118"/>
                <a:gd name="T43" fmla="*/ 408 h 540"/>
                <a:gd name="T44" fmla="*/ 95 w 118"/>
                <a:gd name="T45" fmla="*/ 475 h 540"/>
                <a:gd name="T46" fmla="*/ 118 w 118"/>
                <a:gd name="T4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 h="540">
                  <a:moveTo>
                    <a:pt x="118" y="540"/>
                  </a:moveTo>
                  <a:lnTo>
                    <a:pt x="61" y="540"/>
                  </a:lnTo>
                  <a:lnTo>
                    <a:pt x="61" y="540"/>
                  </a:lnTo>
                  <a:lnTo>
                    <a:pt x="53" y="517"/>
                  </a:lnTo>
                  <a:lnTo>
                    <a:pt x="53" y="517"/>
                  </a:lnTo>
                  <a:lnTo>
                    <a:pt x="33" y="458"/>
                  </a:lnTo>
                  <a:lnTo>
                    <a:pt x="19" y="399"/>
                  </a:lnTo>
                  <a:lnTo>
                    <a:pt x="11" y="340"/>
                  </a:lnTo>
                  <a:lnTo>
                    <a:pt x="3" y="278"/>
                  </a:lnTo>
                  <a:lnTo>
                    <a:pt x="3" y="278"/>
                  </a:lnTo>
                  <a:lnTo>
                    <a:pt x="0" y="208"/>
                  </a:lnTo>
                  <a:lnTo>
                    <a:pt x="3" y="138"/>
                  </a:lnTo>
                  <a:lnTo>
                    <a:pt x="8" y="70"/>
                  </a:lnTo>
                  <a:lnTo>
                    <a:pt x="22" y="0"/>
                  </a:lnTo>
                  <a:lnTo>
                    <a:pt x="76" y="0"/>
                  </a:lnTo>
                  <a:lnTo>
                    <a:pt x="76" y="0"/>
                  </a:lnTo>
                  <a:lnTo>
                    <a:pt x="61" y="68"/>
                  </a:lnTo>
                  <a:lnTo>
                    <a:pt x="56" y="135"/>
                  </a:lnTo>
                  <a:lnTo>
                    <a:pt x="53" y="205"/>
                  </a:lnTo>
                  <a:lnTo>
                    <a:pt x="56" y="273"/>
                  </a:lnTo>
                  <a:lnTo>
                    <a:pt x="64" y="340"/>
                  </a:lnTo>
                  <a:lnTo>
                    <a:pt x="76" y="408"/>
                  </a:lnTo>
                  <a:lnTo>
                    <a:pt x="95" y="475"/>
                  </a:lnTo>
                  <a:lnTo>
                    <a:pt x="118" y="540"/>
                  </a:lnTo>
                  <a:close/>
                </a:path>
              </a:pathLst>
            </a:custGeom>
            <a:solidFill>
              <a:srgbClr val="F42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17"/>
            <p:cNvSpPr>
              <a:spLocks/>
            </p:cNvSpPr>
            <p:nvPr/>
          </p:nvSpPr>
          <p:spPr bwMode="auto">
            <a:xfrm>
              <a:off x="14855812" y="2478091"/>
              <a:ext cx="187324" cy="857251"/>
            </a:xfrm>
            <a:custGeom>
              <a:avLst/>
              <a:gdLst>
                <a:gd name="T0" fmla="*/ 118 w 118"/>
                <a:gd name="T1" fmla="*/ 540 h 540"/>
                <a:gd name="T2" fmla="*/ 61 w 118"/>
                <a:gd name="T3" fmla="*/ 540 h 540"/>
                <a:gd name="T4" fmla="*/ 61 w 118"/>
                <a:gd name="T5" fmla="*/ 540 h 540"/>
                <a:gd name="T6" fmla="*/ 53 w 118"/>
                <a:gd name="T7" fmla="*/ 517 h 540"/>
                <a:gd name="T8" fmla="*/ 53 w 118"/>
                <a:gd name="T9" fmla="*/ 517 h 540"/>
                <a:gd name="T10" fmla="*/ 33 w 118"/>
                <a:gd name="T11" fmla="*/ 458 h 540"/>
                <a:gd name="T12" fmla="*/ 19 w 118"/>
                <a:gd name="T13" fmla="*/ 399 h 540"/>
                <a:gd name="T14" fmla="*/ 11 w 118"/>
                <a:gd name="T15" fmla="*/ 340 h 540"/>
                <a:gd name="T16" fmla="*/ 3 w 118"/>
                <a:gd name="T17" fmla="*/ 278 h 540"/>
                <a:gd name="T18" fmla="*/ 3 w 118"/>
                <a:gd name="T19" fmla="*/ 278 h 540"/>
                <a:gd name="T20" fmla="*/ 0 w 118"/>
                <a:gd name="T21" fmla="*/ 208 h 540"/>
                <a:gd name="T22" fmla="*/ 3 w 118"/>
                <a:gd name="T23" fmla="*/ 138 h 540"/>
                <a:gd name="T24" fmla="*/ 8 w 118"/>
                <a:gd name="T25" fmla="*/ 70 h 540"/>
                <a:gd name="T26" fmla="*/ 22 w 118"/>
                <a:gd name="T27" fmla="*/ 0 h 540"/>
                <a:gd name="T28" fmla="*/ 76 w 118"/>
                <a:gd name="T29" fmla="*/ 0 h 540"/>
                <a:gd name="T30" fmla="*/ 76 w 118"/>
                <a:gd name="T31" fmla="*/ 0 h 540"/>
                <a:gd name="T32" fmla="*/ 61 w 118"/>
                <a:gd name="T33" fmla="*/ 68 h 540"/>
                <a:gd name="T34" fmla="*/ 56 w 118"/>
                <a:gd name="T35" fmla="*/ 135 h 540"/>
                <a:gd name="T36" fmla="*/ 53 w 118"/>
                <a:gd name="T37" fmla="*/ 205 h 540"/>
                <a:gd name="T38" fmla="*/ 56 w 118"/>
                <a:gd name="T39" fmla="*/ 273 h 540"/>
                <a:gd name="T40" fmla="*/ 64 w 118"/>
                <a:gd name="T41" fmla="*/ 340 h 540"/>
                <a:gd name="T42" fmla="*/ 76 w 118"/>
                <a:gd name="T43" fmla="*/ 408 h 540"/>
                <a:gd name="T44" fmla="*/ 95 w 118"/>
                <a:gd name="T45" fmla="*/ 475 h 540"/>
                <a:gd name="T46" fmla="*/ 118 w 118"/>
                <a:gd name="T4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 h="540">
                  <a:moveTo>
                    <a:pt x="118" y="540"/>
                  </a:moveTo>
                  <a:lnTo>
                    <a:pt x="61" y="540"/>
                  </a:lnTo>
                  <a:lnTo>
                    <a:pt x="61" y="540"/>
                  </a:lnTo>
                  <a:lnTo>
                    <a:pt x="53" y="517"/>
                  </a:lnTo>
                  <a:lnTo>
                    <a:pt x="53" y="517"/>
                  </a:lnTo>
                  <a:lnTo>
                    <a:pt x="33" y="458"/>
                  </a:lnTo>
                  <a:lnTo>
                    <a:pt x="19" y="399"/>
                  </a:lnTo>
                  <a:lnTo>
                    <a:pt x="11" y="340"/>
                  </a:lnTo>
                  <a:lnTo>
                    <a:pt x="3" y="278"/>
                  </a:lnTo>
                  <a:lnTo>
                    <a:pt x="3" y="278"/>
                  </a:lnTo>
                  <a:lnTo>
                    <a:pt x="0" y="208"/>
                  </a:lnTo>
                  <a:lnTo>
                    <a:pt x="3" y="138"/>
                  </a:lnTo>
                  <a:lnTo>
                    <a:pt x="8" y="70"/>
                  </a:lnTo>
                  <a:lnTo>
                    <a:pt x="22" y="0"/>
                  </a:lnTo>
                  <a:lnTo>
                    <a:pt x="76" y="0"/>
                  </a:lnTo>
                  <a:lnTo>
                    <a:pt x="76" y="0"/>
                  </a:lnTo>
                  <a:lnTo>
                    <a:pt x="61" y="68"/>
                  </a:lnTo>
                  <a:lnTo>
                    <a:pt x="56" y="135"/>
                  </a:lnTo>
                  <a:lnTo>
                    <a:pt x="53" y="205"/>
                  </a:lnTo>
                  <a:lnTo>
                    <a:pt x="56" y="273"/>
                  </a:lnTo>
                  <a:lnTo>
                    <a:pt x="64" y="340"/>
                  </a:lnTo>
                  <a:lnTo>
                    <a:pt x="76" y="408"/>
                  </a:lnTo>
                  <a:lnTo>
                    <a:pt x="95" y="475"/>
                  </a:lnTo>
                  <a:lnTo>
                    <a:pt x="118" y="5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18"/>
            <p:cNvSpPr>
              <a:spLocks/>
            </p:cNvSpPr>
            <p:nvPr/>
          </p:nvSpPr>
          <p:spPr bwMode="auto">
            <a:xfrm>
              <a:off x="14604987" y="2478091"/>
              <a:ext cx="303213" cy="857251"/>
            </a:xfrm>
            <a:custGeom>
              <a:avLst/>
              <a:gdLst>
                <a:gd name="T0" fmla="*/ 189 w 191"/>
                <a:gd name="T1" fmla="*/ 540 h 540"/>
                <a:gd name="T2" fmla="*/ 121 w 191"/>
                <a:gd name="T3" fmla="*/ 540 h 540"/>
                <a:gd name="T4" fmla="*/ 121 w 191"/>
                <a:gd name="T5" fmla="*/ 540 h 540"/>
                <a:gd name="T6" fmla="*/ 124 w 191"/>
                <a:gd name="T7" fmla="*/ 506 h 540"/>
                <a:gd name="T8" fmla="*/ 121 w 191"/>
                <a:gd name="T9" fmla="*/ 472 h 540"/>
                <a:gd name="T10" fmla="*/ 116 w 191"/>
                <a:gd name="T11" fmla="*/ 438 h 540"/>
                <a:gd name="T12" fmla="*/ 110 w 191"/>
                <a:gd name="T13" fmla="*/ 405 h 540"/>
                <a:gd name="T14" fmla="*/ 90 w 191"/>
                <a:gd name="T15" fmla="*/ 337 h 540"/>
                <a:gd name="T16" fmla="*/ 65 w 191"/>
                <a:gd name="T17" fmla="*/ 267 h 540"/>
                <a:gd name="T18" fmla="*/ 65 w 191"/>
                <a:gd name="T19" fmla="*/ 267 h 540"/>
                <a:gd name="T20" fmla="*/ 65 w 191"/>
                <a:gd name="T21" fmla="*/ 267 h 540"/>
                <a:gd name="T22" fmla="*/ 43 w 191"/>
                <a:gd name="T23" fmla="*/ 202 h 540"/>
                <a:gd name="T24" fmla="*/ 23 w 191"/>
                <a:gd name="T25" fmla="*/ 135 h 540"/>
                <a:gd name="T26" fmla="*/ 14 w 191"/>
                <a:gd name="T27" fmla="*/ 101 h 540"/>
                <a:gd name="T28" fmla="*/ 6 w 191"/>
                <a:gd name="T29" fmla="*/ 68 h 540"/>
                <a:gd name="T30" fmla="*/ 3 w 191"/>
                <a:gd name="T31" fmla="*/ 34 h 540"/>
                <a:gd name="T32" fmla="*/ 0 w 191"/>
                <a:gd name="T33" fmla="*/ 0 h 540"/>
                <a:gd name="T34" fmla="*/ 68 w 191"/>
                <a:gd name="T35" fmla="*/ 0 h 540"/>
                <a:gd name="T36" fmla="*/ 68 w 191"/>
                <a:gd name="T37" fmla="*/ 0 h 540"/>
                <a:gd name="T38" fmla="*/ 71 w 191"/>
                <a:gd name="T39" fmla="*/ 31 h 540"/>
                <a:gd name="T40" fmla="*/ 73 w 191"/>
                <a:gd name="T41" fmla="*/ 62 h 540"/>
                <a:gd name="T42" fmla="*/ 82 w 191"/>
                <a:gd name="T43" fmla="*/ 93 h 540"/>
                <a:gd name="T44" fmla="*/ 90 w 191"/>
                <a:gd name="T45" fmla="*/ 124 h 540"/>
                <a:gd name="T46" fmla="*/ 110 w 191"/>
                <a:gd name="T47" fmla="*/ 186 h 540"/>
                <a:gd name="T48" fmla="*/ 130 w 191"/>
                <a:gd name="T49" fmla="*/ 247 h 540"/>
                <a:gd name="T50" fmla="*/ 132 w 191"/>
                <a:gd name="T51" fmla="*/ 250 h 540"/>
                <a:gd name="T52" fmla="*/ 132 w 191"/>
                <a:gd name="T53" fmla="*/ 250 h 540"/>
                <a:gd name="T54" fmla="*/ 158 w 191"/>
                <a:gd name="T55" fmla="*/ 323 h 540"/>
                <a:gd name="T56" fmla="*/ 177 w 191"/>
                <a:gd name="T57" fmla="*/ 396 h 540"/>
                <a:gd name="T58" fmla="*/ 183 w 191"/>
                <a:gd name="T59" fmla="*/ 430 h 540"/>
                <a:gd name="T60" fmla="*/ 189 w 191"/>
                <a:gd name="T61" fmla="*/ 467 h 540"/>
                <a:gd name="T62" fmla="*/ 191 w 191"/>
                <a:gd name="T63" fmla="*/ 503 h 540"/>
                <a:gd name="T64" fmla="*/ 189 w 191"/>
                <a:gd name="T65"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540">
                  <a:moveTo>
                    <a:pt x="189" y="540"/>
                  </a:moveTo>
                  <a:lnTo>
                    <a:pt x="121" y="540"/>
                  </a:lnTo>
                  <a:lnTo>
                    <a:pt x="121" y="540"/>
                  </a:lnTo>
                  <a:lnTo>
                    <a:pt x="124" y="506"/>
                  </a:lnTo>
                  <a:lnTo>
                    <a:pt x="121" y="472"/>
                  </a:lnTo>
                  <a:lnTo>
                    <a:pt x="116" y="438"/>
                  </a:lnTo>
                  <a:lnTo>
                    <a:pt x="110" y="405"/>
                  </a:lnTo>
                  <a:lnTo>
                    <a:pt x="90" y="337"/>
                  </a:lnTo>
                  <a:lnTo>
                    <a:pt x="65" y="267"/>
                  </a:lnTo>
                  <a:lnTo>
                    <a:pt x="65" y="267"/>
                  </a:lnTo>
                  <a:lnTo>
                    <a:pt x="65" y="267"/>
                  </a:lnTo>
                  <a:lnTo>
                    <a:pt x="43" y="202"/>
                  </a:lnTo>
                  <a:lnTo>
                    <a:pt x="23" y="135"/>
                  </a:lnTo>
                  <a:lnTo>
                    <a:pt x="14" y="101"/>
                  </a:lnTo>
                  <a:lnTo>
                    <a:pt x="6" y="68"/>
                  </a:lnTo>
                  <a:lnTo>
                    <a:pt x="3" y="34"/>
                  </a:lnTo>
                  <a:lnTo>
                    <a:pt x="0" y="0"/>
                  </a:lnTo>
                  <a:lnTo>
                    <a:pt x="68" y="0"/>
                  </a:lnTo>
                  <a:lnTo>
                    <a:pt x="68" y="0"/>
                  </a:lnTo>
                  <a:lnTo>
                    <a:pt x="71" y="31"/>
                  </a:lnTo>
                  <a:lnTo>
                    <a:pt x="73" y="62"/>
                  </a:lnTo>
                  <a:lnTo>
                    <a:pt x="82" y="93"/>
                  </a:lnTo>
                  <a:lnTo>
                    <a:pt x="90" y="124"/>
                  </a:lnTo>
                  <a:lnTo>
                    <a:pt x="110" y="186"/>
                  </a:lnTo>
                  <a:lnTo>
                    <a:pt x="130" y="247"/>
                  </a:lnTo>
                  <a:lnTo>
                    <a:pt x="132" y="250"/>
                  </a:lnTo>
                  <a:lnTo>
                    <a:pt x="132" y="250"/>
                  </a:lnTo>
                  <a:lnTo>
                    <a:pt x="158" y="323"/>
                  </a:lnTo>
                  <a:lnTo>
                    <a:pt x="177" y="396"/>
                  </a:lnTo>
                  <a:lnTo>
                    <a:pt x="183" y="430"/>
                  </a:lnTo>
                  <a:lnTo>
                    <a:pt x="189" y="467"/>
                  </a:lnTo>
                  <a:lnTo>
                    <a:pt x="191" y="503"/>
                  </a:lnTo>
                  <a:lnTo>
                    <a:pt x="189" y="540"/>
                  </a:lnTo>
                  <a:close/>
                </a:path>
              </a:pathLst>
            </a:custGeom>
            <a:solidFill>
              <a:srgbClr val="17C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19"/>
            <p:cNvSpPr>
              <a:spLocks/>
            </p:cNvSpPr>
            <p:nvPr/>
          </p:nvSpPr>
          <p:spPr bwMode="auto">
            <a:xfrm>
              <a:off x="14604987" y="2478091"/>
              <a:ext cx="303213" cy="857251"/>
            </a:xfrm>
            <a:custGeom>
              <a:avLst/>
              <a:gdLst>
                <a:gd name="T0" fmla="*/ 189 w 191"/>
                <a:gd name="T1" fmla="*/ 540 h 540"/>
                <a:gd name="T2" fmla="*/ 121 w 191"/>
                <a:gd name="T3" fmla="*/ 540 h 540"/>
                <a:gd name="T4" fmla="*/ 121 w 191"/>
                <a:gd name="T5" fmla="*/ 540 h 540"/>
                <a:gd name="T6" fmla="*/ 124 w 191"/>
                <a:gd name="T7" fmla="*/ 506 h 540"/>
                <a:gd name="T8" fmla="*/ 121 w 191"/>
                <a:gd name="T9" fmla="*/ 472 h 540"/>
                <a:gd name="T10" fmla="*/ 116 w 191"/>
                <a:gd name="T11" fmla="*/ 438 h 540"/>
                <a:gd name="T12" fmla="*/ 110 w 191"/>
                <a:gd name="T13" fmla="*/ 405 h 540"/>
                <a:gd name="T14" fmla="*/ 90 w 191"/>
                <a:gd name="T15" fmla="*/ 337 h 540"/>
                <a:gd name="T16" fmla="*/ 65 w 191"/>
                <a:gd name="T17" fmla="*/ 267 h 540"/>
                <a:gd name="T18" fmla="*/ 65 w 191"/>
                <a:gd name="T19" fmla="*/ 267 h 540"/>
                <a:gd name="T20" fmla="*/ 65 w 191"/>
                <a:gd name="T21" fmla="*/ 267 h 540"/>
                <a:gd name="T22" fmla="*/ 43 w 191"/>
                <a:gd name="T23" fmla="*/ 202 h 540"/>
                <a:gd name="T24" fmla="*/ 23 w 191"/>
                <a:gd name="T25" fmla="*/ 135 h 540"/>
                <a:gd name="T26" fmla="*/ 14 w 191"/>
                <a:gd name="T27" fmla="*/ 101 h 540"/>
                <a:gd name="T28" fmla="*/ 6 w 191"/>
                <a:gd name="T29" fmla="*/ 68 h 540"/>
                <a:gd name="T30" fmla="*/ 3 w 191"/>
                <a:gd name="T31" fmla="*/ 34 h 540"/>
                <a:gd name="T32" fmla="*/ 0 w 191"/>
                <a:gd name="T33" fmla="*/ 0 h 540"/>
                <a:gd name="T34" fmla="*/ 68 w 191"/>
                <a:gd name="T35" fmla="*/ 0 h 540"/>
                <a:gd name="T36" fmla="*/ 68 w 191"/>
                <a:gd name="T37" fmla="*/ 0 h 540"/>
                <a:gd name="T38" fmla="*/ 71 w 191"/>
                <a:gd name="T39" fmla="*/ 31 h 540"/>
                <a:gd name="T40" fmla="*/ 73 w 191"/>
                <a:gd name="T41" fmla="*/ 62 h 540"/>
                <a:gd name="T42" fmla="*/ 82 w 191"/>
                <a:gd name="T43" fmla="*/ 93 h 540"/>
                <a:gd name="T44" fmla="*/ 90 w 191"/>
                <a:gd name="T45" fmla="*/ 124 h 540"/>
                <a:gd name="T46" fmla="*/ 110 w 191"/>
                <a:gd name="T47" fmla="*/ 186 h 540"/>
                <a:gd name="T48" fmla="*/ 130 w 191"/>
                <a:gd name="T49" fmla="*/ 247 h 540"/>
                <a:gd name="T50" fmla="*/ 132 w 191"/>
                <a:gd name="T51" fmla="*/ 250 h 540"/>
                <a:gd name="T52" fmla="*/ 132 w 191"/>
                <a:gd name="T53" fmla="*/ 250 h 540"/>
                <a:gd name="T54" fmla="*/ 158 w 191"/>
                <a:gd name="T55" fmla="*/ 323 h 540"/>
                <a:gd name="T56" fmla="*/ 177 w 191"/>
                <a:gd name="T57" fmla="*/ 396 h 540"/>
                <a:gd name="T58" fmla="*/ 183 w 191"/>
                <a:gd name="T59" fmla="*/ 430 h 540"/>
                <a:gd name="T60" fmla="*/ 189 w 191"/>
                <a:gd name="T61" fmla="*/ 467 h 540"/>
                <a:gd name="T62" fmla="*/ 191 w 191"/>
                <a:gd name="T63" fmla="*/ 503 h 540"/>
                <a:gd name="T64" fmla="*/ 189 w 191"/>
                <a:gd name="T65"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540">
                  <a:moveTo>
                    <a:pt x="189" y="540"/>
                  </a:moveTo>
                  <a:lnTo>
                    <a:pt x="121" y="540"/>
                  </a:lnTo>
                  <a:lnTo>
                    <a:pt x="121" y="540"/>
                  </a:lnTo>
                  <a:lnTo>
                    <a:pt x="124" y="506"/>
                  </a:lnTo>
                  <a:lnTo>
                    <a:pt x="121" y="472"/>
                  </a:lnTo>
                  <a:lnTo>
                    <a:pt x="116" y="438"/>
                  </a:lnTo>
                  <a:lnTo>
                    <a:pt x="110" y="405"/>
                  </a:lnTo>
                  <a:lnTo>
                    <a:pt x="90" y="337"/>
                  </a:lnTo>
                  <a:lnTo>
                    <a:pt x="65" y="267"/>
                  </a:lnTo>
                  <a:lnTo>
                    <a:pt x="65" y="267"/>
                  </a:lnTo>
                  <a:lnTo>
                    <a:pt x="65" y="267"/>
                  </a:lnTo>
                  <a:lnTo>
                    <a:pt x="43" y="202"/>
                  </a:lnTo>
                  <a:lnTo>
                    <a:pt x="23" y="135"/>
                  </a:lnTo>
                  <a:lnTo>
                    <a:pt x="14" y="101"/>
                  </a:lnTo>
                  <a:lnTo>
                    <a:pt x="6" y="68"/>
                  </a:lnTo>
                  <a:lnTo>
                    <a:pt x="3" y="34"/>
                  </a:lnTo>
                  <a:lnTo>
                    <a:pt x="0" y="0"/>
                  </a:lnTo>
                  <a:lnTo>
                    <a:pt x="68" y="0"/>
                  </a:lnTo>
                  <a:lnTo>
                    <a:pt x="68" y="0"/>
                  </a:lnTo>
                  <a:lnTo>
                    <a:pt x="71" y="31"/>
                  </a:lnTo>
                  <a:lnTo>
                    <a:pt x="73" y="62"/>
                  </a:lnTo>
                  <a:lnTo>
                    <a:pt x="82" y="93"/>
                  </a:lnTo>
                  <a:lnTo>
                    <a:pt x="90" y="124"/>
                  </a:lnTo>
                  <a:lnTo>
                    <a:pt x="110" y="186"/>
                  </a:lnTo>
                  <a:lnTo>
                    <a:pt x="130" y="247"/>
                  </a:lnTo>
                  <a:lnTo>
                    <a:pt x="132" y="250"/>
                  </a:lnTo>
                  <a:lnTo>
                    <a:pt x="132" y="250"/>
                  </a:lnTo>
                  <a:lnTo>
                    <a:pt x="158" y="323"/>
                  </a:lnTo>
                  <a:lnTo>
                    <a:pt x="177" y="396"/>
                  </a:lnTo>
                  <a:lnTo>
                    <a:pt x="183" y="430"/>
                  </a:lnTo>
                  <a:lnTo>
                    <a:pt x="189" y="467"/>
                  </a:lnTo>
                  <a:lnTo>
                    <a:pt x="191" y="503"/>
                  </a:lnTo>
                  <a:lnTo>
                    <a:pt x="189" y="5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20"/>
            <p:cNvSpPr>
              <a:spLocks/>
            </p:cNvSpPr>
            <p:nvPr/>
          </p:nvSpPr>
          <p:spPr bwMode="auto">
            <a:xfrm>
              <a:off x="14855812" y="2478091"/>
              <a:ext cx="187324" cy="857251"/>
            </a:xfrm>
            <a:custGeom>
              <a:avLst/>
              <a:gdLst>
                <a:gd name="T0" fmla="*/ 118 w 118"/>
                <a:gd name="T1" fmla="*/ 540 h 540"/>
                <a:gd name="T2" fmla="*/ 61 w 118"/>
                <a:gd name="T3" fmla="*/ 540 h 540"/>
                <a:gd name="T4" fmla="*/ 61 w 118"/>
                <a:gd name="T5" fmla="*/ 540 h 540"/>
                <a:gd name="T6" fmla="*/ 53 w 118"/>
                <a:gd name="T7" fmla="*/ 517 h 540"/>
                <a:gd name="T8" fmla="*/ 53 w 118"/>
                <a:gd name="T9" fmla="*/ 517 h 540"/>
                <a:gd name="T10" fmla="*/ 33 w 118"/>
                <a:gd name="T11" fmla="*/ 458 h 540"/>
                <a:gd name="T12" fmla="*/ 19 w 118"/>
                <a:gd name="T13" fmla="*/ 399 h 540"/>
                <a:gd name="T14" fmla="*/ 11 w 118"/>
                <a:gd name="T15" fmla="*/ 340 h 540"/>
                <a:gd name="T16" fmla="*/ 3 w 118"/>
                <a:gd name="T17" fmla="*/ 278 h 540"/>
                <a:gd name="T18" fmla="*/ 3 w 118"/>
                <a:gd name="T19" fmla="*/ 278 h 540"/>
                <a:gd name="T20" fmla="*/ 0 w 118"/>
                <a:gd name="T21" fmla="*/ 208 h 540"/>
                <a:gd name="T22" fmla="*/ 3 w 118"/>
                <a:gd name="T23" fmla="*/ 138 h 540"/>
                <a:gd name="T24" fmla="*/ 8 w 118"/>
                <a:gd name="T25" fmla="*/ 70 h 540"/>
                <a:gd name="T26" fmla="*/ 22 w 118"/>
                <a:gd name="T27" fmla="*/ 0 h 540"/>
                <a:gd name="T28" fmla="*/ 76 w 118"/>
                <a:gd name="T29" fmla="*/ 0 h 540"/>
                <a:gd name="T30" fmla="*/ 76 w 118"/>
                <a:gd name="T31" fmla="*/ 0 h 540"/>
                <a:gd name="T32" fmla="*/ 61 w 118"/>
                <a:gd name="T33" fmla="*/ 68 h 540"/>
                <a:gd name="T34" fmla="*/ 56 w 118"/>
                <a:gd name="T35" fmla="*/ 135 h 540"/>
                <a:gd name="T36" fmla="*/ 53 w 118"/>
                <a:gd name="T37" fmla="*/ 205 h 540"/>
                <a:gd name="T38" fmla="*/ 56 w 118"/>
                <a:gd name="T39" fmla="*/ 273 h 540"/>
                <a:gd name="T40" fmla="*/ 64 w 118"/>
                <a:gd name="T41" fmla="*/ 340 h 540"/>
                <a:gd name="T42" fmla="*/ 76 w 118"/>
                <a:gd name="T43" fmla="*/ 408 h 540"/>
                <a:gd name="T44" fmla="*/ 95 w 118"/>
                <a:gd name="T45" fmla="*/ 475 h 540"/>
                <a:gd name="T46" fmla="*/ 118 w 118"/>
                <a:gd name="T4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 h="540">
                  <a:moveTo>
                    <a:pt x="118" y="540"/>
                  </a:moveTo>
                  <a:lnTo>
                    <a:pt x="61" y="540"/>
                  </a:lnTo>
                  <a:lnTo>
                    <a:pt x="61" y="540"/>
                  </a:lnTo>
                  <a:lnTo>
                    <a:pt x="53" y="517"/>
                  </a:lnTo>
                  <a:lnTo>
                    <a:pt x="53" y="517"/>
                  </a:lnTo>
                  <a:lnTo>
                    <a:pt x="33" y="458"/>
                  </a:lnTo>
                  <a:lnTo>
                    <a:pt x="19" y="399"/>
                  </a:lnTo>
                  <a:lnTo>
                    <a:pt x="11" y="340"/>
                  </a:lnTo>
                  <a:lnTo>
                    <a:pt x="3" y="278"/>
                  </a:lnTo>
                  <a:lnTo>
                    <a:pt x="3" y="278"/>
                  </a:lnTo>
                  <a:lnTo>
                    <a:pt x="0" y="208"/>
                  </a:lnTo>
                  <a:lnTo>
                    <a:pt x="3" y="138"/>
                  </a:lnTo>
                  <a:lnTo>
                    <a:pt x="8" y="70"/>
                  </a:lnTo>
                  <a:lnTo>
                    <a:pt x="22" y="0"/>
                  </a:lnTo>
                  <a:lnTo>
                    <a:pt x="76" y="0"/>
                  </a:lnTo>
                  <a:lnTo>
                    <a:pt x="76" y="0"/>
                  </a:lnTo>
                  <a:lnTo>
                    <a:pt x="61" y="68"/>
                  </a:lnTo>
                  <a:lnTo>
                    <a:pt x="56" y="135"/>
                  </a:lnTo>
                  <a:lnTo>
                    <a:pt x="53" y="205"/>
                  </a:lnTo>
                  <a:lnTo>
                    <a:pt x="56" y="273"/>
                  </a:lnTo>
                  <a:lnTo>
                    <a:pt x="64" y="340"/>
                  </a:lnTo>
                  <a:lnTo>
                    <a:pt x="76" y="408"/>
                  </a:lnTo>
                  <a:lnTo>
                    <a:pt x="95" y="475"/>
                  </a:lnTo>
                  <a:lnTo>
                    <a:pt x="118" y="540"/>
                  </a:lnTo>
                  <a:close/>
                </a:path>
              </a:pathLst>
            </a:custGeom>
            <a:solidFill>
              <a:srgbClr val="F42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21"/>
            <p:cNvSpPr>
              <a:spLocks/>
            </p:cNvSpPr>
            <p:nvPr/>
          </p:nvSpPr>
          <p:spPr bwMode="auto">
            <a:xfrm>
              <a:off x="14855812" y="2478091"/>
              <a:ext cx="187324" cy="857251"/>
            </a:xfrm>
            <a:custGeom>
              <a:avLst/>
              <a:gdLst>
                <a:gd name="T0" fmla="*/ 118 w 118"/>
                <a:gd name="T1" fmla="*/ 540 h 540"/>
                <a:gd name="T2" fmla="*/ 61 w 118"/>
                <a:gd name="T3" fmla="*/ 540 h 540"/>
                <a:gd name="T4" fmla="*/ 61 w 118"/>
                <a:gd name="T5" fmla="*/ 540 h 540"/>
                <a:gd name="T6" fmla="*/ 53 w 118"/>
                <a:gd name="T7" fmla="*/ 517 h 540"/>
                <a:gd name="T8" fmla="*/ 53 w 118"/>
                <a:gd name="T9" fmla="*/ 517 h 540"/>
                <a:gd name="T10" fmla="*/ 33 w 118"/>
                <a:gd name="T11" fmla="*/ 458 h 540"/>
                <a:gd name="T12" fmla="*/ 19 w 118"/>
                <a:gd name="T13" fmla="*/ 399 h 540"/>
                <a:gd name="T14" fmla="*/ 11 w 118"/>
                <a:gd name="T15" fmla="*/ 340 h 540"/>
                <a:gd name="T16" fmla="*/ 3 w 118"/>
                <a:gd name="T17" fmla="*/ 278 h 540"/>
                <a:gd name="T18" fmla="*/ 3 w 118"/>
                <a:gd name="T19" fmla="*/ 278 h 540"/>
                <a:gd name="T20" fmla="*/ 0 w 118"/>
                <a:gd name="T21" fmla="*/ 208 h 540"/>
                <a:gd name="T22" fmla="*/ 3 w 118"/>
                <a:gd name="T23" fmla="*/ 138 h 540"/>
                <a:gd name="T24" fmla="*/ 8 w 118"/>
                <a:gd name="T25" fmla="*/ 70 h 540"/>
                <a:gd name="T26" fmla="*/ 22 w 118"/>
                <a:gd name="T27" fmla="*/ 0 h 540"/>
                <a:gd name="T28" fmla="*/ 76 w 118"/>
                <a:gd name="T29" fmla="*/ 0 h 540"/>
                <a:gd name="T30" fmla="*/ 76 w 118"/>
                <a:gd name="T31" fmla="*/ 0 h 540"/>
                <a:gd name="T32" fmla="*/ 61 w 118"/>
                <a:gd name="T33" fmla="*/ 68 h 540"/>
                <a:gd name="T34" fmla="*/ 56 w 118"/>
                <a:gd name="T35" fmla="*/ 135 h 540"/>
                <a:gd name="T36" fmla="*/ 53 w 118"/>
                <a:gd name="T37" fmla="*/ 205 h 540"/>
                <a:gd name="T38" fmla="*/ 56 w 118"/>
                <a:gd name="T39" fmla="*/ 273 h 540"/>
                <a:gd name="T40" fmla="*/ 64 w 118"/>
                <a:gd name="T41" fmla="*/ 340 h 540"/>
                <a:gd name="T42" fmla="*/ 76 w 118"/>
                <a:gd name="T43" fmla="*/ 408 h 540"/>
                <a:gd name="T44" fmla="*/ 95 w 118"/>
                <a:gd name="T45" fmla="*/ 475 h 540"/>
                <a:gd name="T46" fmla="*/ 118 w 118"/>
                <a:gd name="T4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 h="540">
                  <a:moveTo>
                    <a:pt x="118" y="540"/>
                  </a:moveTo>
                  <a:lnTo>
                    <a:pt x="61" y="540"/>
                  </a:lnTo>
                  <a:lnTo>
                    <a:pt x="61" y="540"/>
                  </a:lnTo>
                  <a:lnTo>
                    <a:pt x="53" y="517"/>
                  </a:lnTo>
                  <a:lnTo>
                    <a:pt x="53" y="517"/>
                  </a:lnTo>
                  <a:lnTo>
                    <a:pt x="33" y="458"/>
                  </a:lnTo>
                  <a:lnTo>
                    <a:pt x="19" y="399"/>
                  </a:lnTo>
                  <a:lnTo>
                    <a:pt x="11" y="340"/>
                  </a:lnTo>
                  <a:lnTo>
                    <a:pt x="3" y="278"/>
                  </a:lnTo>
                  <a:lnTo>
                    <a:pt x="3" y="278"/>
                  </a:lnTo>
                  <a:lnTo>
                    <a:pt x="0" y="208"/>
                  </a:lnTo>
                  <a:lnTo>
                    <a:pt x="3" y="138"/>
                  </a:lnTo>
                  <a:lnTo>
                    <a:pt x="8" y="70"/>
                  </a:lnTo>
                  <a:lnTo>
                    <a:pt x="22" y="0"/>
                  </a:lnTo>
                  <a:lnTo>
                    <a:pt x="76" y="0"/>
                  </a:lnTo>
                  <a:lnTo>
                    <a:pt x="76" y="0"/>
                  </a:lnTo>
                  <a:lnTo>
                    <a:pt x="61" y="68"/>
                  </a:lnTo>
                  <a:lnTo>
                    <a:pt x="56" y="135"/>
                  </a:lnTo>
                  <a:lnTo>
                    <a:pt x="53" y="205"/>
                  </a:lnTo>
                  <a:lnTo>
                    <a:pt x="56" y="273"/>
                  </a:lnTo>
                  <a:lnTo>
                    <a:pt x="64" y="340"/>
                  </a:lnTo>
                  <a:lnTo>
                    <a:pt x="76" y="408"/>
                  </a:lnTo>
                  <a:lnTo>
                    <a:pt x="95" y="475"/>
                  </a:lnTo>
                  <a:lnTo>
                    <a:pt x="118" y="5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22"/>
            <p:cNvSpPr>
              <a:spLocks/>
            </p:cNvSpPr>
            <p:nvPr/>
          </p:nvSpPr>
          <p:spPr bwMode="auto">
            <a:xfrm>
              <a:off x="14636738" y="2478091"/>
              <a:ext cx="271463" cy="857251"/>
            </a:xfrm>
            <a:custGeom>
              <a:avLst/>
              <a:gdLst>
                <a:gd name="T0" fmla="*/ 112 w 171"/>
                <a:gd name="T1" fmla="*/ 250 h 540"/>
                <a:gd name="T2" fmla="*/ 112 w 171"/>
                <a:gd name="T3" fmla="*/ 250 h 540"/>
                <a:gd name="T4" fmla="*/ 138 w 171"/>
                <a:gd name="T5" fmla="*/ 323 h 540"/>
                <a:gd name="T6" fmla="*/ 157 w 171"/>
                <a:gd name="T7" fmla="*/ 396 h 540"/>
                <a:gd name="T8" fmla="*/ 163 w 171"/>
                <a:gd name="T9" fmla="*/ 430 h 540"/>
                <a:gd name="T10" fmla="*/ 169 w 171"/>
                <a:gd name="T11" fmla="*/ 467 h 540"/>
                <a:gd name="T12" fmla="*/ 171 w 171"/>
                <a:gd name="T13" fmla="*/ 503 h 540"/>
                <a:gd name="T14" fmla="*/ 169 w 171"/>
                <a:gd name="T15" fmla="*/ 540 h 540"/>
                <a:gd name="T16" fmla="*/ 124 w 171"/>
                <a:gd name="T17" fmla="*/ 540 h 540"/>
                <a:gd name="T18" fmla="*/ 124 w 171"/>
                <a:gd name="T19" fmla="*/ 540 h 540"/>
                <a:gd name="T20" fmla="*/ 124 w 171"/>
                <a:gd name="T21" fmla="*/ 506 h 540"/>
                <a:gd name="T22" fmla="*/ 121 w 171"/>
                <a:gd name="T23" fmla="*/ 472 h 540"/>
                <a:gd name="T24" fmla="*/ 115 w 171"/>
                <a:gd name="T25" fmla="*/ 438 h 540"/>
                <a:gd name="T26" fmla="*/ 107 w 171"/>
                <a:gd name="T27" fmla="*/ 405 h 540"/>
                <a:gd name="T28" fmla="*/ 90 w 171"/>
                <a:gd name="T29" fmla="*/ 337 h 540"/>
                <a:gd name="T30" fmla="*/ 68 w 171"/>
                <a:gd name="T31" fmla="*/ 270 h 540"/>
                <a:gd name="T32" fmla="*/ 65 w 171"/>
                <a:gd name="T33" fmla="*/ 267 h 540"/>
                <a:gd name="T34" fmla="*/ 65 w 171"/>
                <a:gd name="T35" fmla="*/ 267 h 540"/>
                <a:gd name="T36" fmla="*/ 42 w 171"/>
                <a:gd name="T37" fmla="*/ 202 h 540"/>
                <a:gd name="T38" fmla="*/ 23 w 171"/>
                <a:gd name="T39" fmla="*/ 135 h 540"/>
                <a:gd name="T40" fmla="*/ 9 w 171"/>
                <a:gd name="T41" fmla="*/ 68 h 540"/>
                <a:gd name="T42" fmla="*/ 3 w 171"/>
                <a:gd name="T43" fmla="*/ 34 h 540"/>
                <a:gd name="T44" fmla="*/ 0 w 171"/>
                <a:gd name="T45" fmla="*/ 0 h 540"/>
                <a:gd name="T46" fmla="*/ 48 w 171"/>
                <a:gd name="T47" fmla="*/ 0 h 540"/>
                <a:gd name="T48" fmla="*/ 48 w 171"/>
                <a:gd name="T49" fmla="*/ 0 h 540"/>
                <a:gd name="T50" fmla="*/ 51 w 171"/>
                <a:gd name="T51" fmla="*/ 31 h 540"/>
                <a:gd name="T52" fmla="*/ 53 w 171"/>
                <a:gd name="T53" fmla="*/ 62 h 540"/>
                <a:gd name="T54" fmla="*/ 62 w 171"/>
                <a:gd name="T55" fmla="*/ 93 h 540"/>
                <a:gd name="T56" fmla="*/ 70 w 171"/>
                <a:gd name="T57" fmla="*/ 124 h 540"/>
                <a:gd name="T58" fmla="*/ 90 w 171"/>
                <a:gd name="T59" fmla="*/ 186 h 540"/>
                <a:gd name="T60" fmla="*/ 110 w 171"/>
                <a:gd name="T61" fmla="*/ 247 h 540"/>
                <a:gd name="T62" fmla="*/ 112 w 171"/>
                <a:gd name="T63" fmla="*/ 25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 h="540">
                  <a:moveTo>
                    <a:pt x="112" y="250"/>
                  </a:moveTo>
                  <a:lnTo>
                    <a:pt x="112" y="250"/>
                  </a:lnTo>
                  <a:lnTo>
                    <a:pt x="138" y="323"/>
                  </a:lnTo>
                  <a:lnTo>
                    <a:pt x="157" y="396"/>
                  </a:lnTo>
                  <a:lnTo>
                    <a:pt x="163" y="430"/>
                  </a:lnTo>
                  <a:lnTo>
                    <a:pt x="169" y="467"/>
                  </a:lnTo>
                  <a:lnTo>
                    <a:pt x="171" y="503"/>
                  </a:lnTo>
                  <a:lnTo>
                    <a:pt x="169" y="540"/>
                  </a:lnTo>
                  <a:lnTo>
                    <a:pt x="124" y="540"/>
                  </a:lnTo>
                  <a:lnTo>
                    <a:pt x="124" y="540"/>
                  </a:lnTo>
                  <a:lnTo>
                    <a:pt x="124" y="506"/>
                  </a:lnTo>
                  <a:lnTo>
                    <a:pt x="121" y="472"/>
                  </a:lnTo>
                  <a:lnTo>
                    <a:pt x="115" y="438"/>
                  </a:lnTo>
                  <a:lnTo>
                    <a:pt x="107" y="405"/>
                  </a:lnTo>
                  <a:lnTo>
                    <a:pt x="90" y="337"/>
                  </a:lnTo>
                  <a:lnTo>
                    <a:pt x="68" y="270"/>
                  </a:lnTo>
                  <a:lnTo>
                    <a:pt x="65" y="267"/>
                  </a:lnTo>
                  <a:lnTo>
                    <a:pt x="65" y="267"/>
                  </a:lnTo>
                  <a:lnTo>
                    <a:pt x="42" y="202"/>
                  </a:lnTo>
                  <a:lnTo>
                    <a:pt x="23" y="135"/>
                  </a:lnTo>
                  <a:lnTo>
                    <a:pt x="9" y="68"/>
                  </a:lnTo>
                  <a:lnTo>
                    <a:pt x="3" y="34"/>
                  </a:lnTo>
                  <a:lnTo>
                    <a:pt x="0" y="0"/>
                  </a:lnTo>
                  <a:lnTo>
                    <a:pt x="48" y="0"/>
                  </a:lnTo>
                  <a:lnTo>
                    <a:pt x="48" y="0"/>
                  </a:lnTo>
                  <a:lnTo>
                    <a:pt x="51" y="31"/>
                  </a:lnTo>
                  <a:lnTo>
                    <a:pt x="53" y="62"/>
                  </a:lnTo>
                  <a:lnTo>
                    <a:pt x="62" y="93"/>
                  </a:lnTo>
                  <a:lnTo>
                    <a:pt x="70" y="124"/>
                  </a:lnTo>
                  <a:lnTo>
                    <a:pt x="90" y="186"/>
                  </a:lnTo>
                  <a:lnTo>
                    <a:pt x="110" y="247"/>
                  </a:lnTo>
                  <a:lnTo>
                    <a:pt x="112" y="250"/>
                  </a:lnTo>
                  <a:close/>
                </a:path>
              </a:pathLst>
            </a:custGeom>
            <a:solidFill>
              <a:srgbClr val="14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23"/>
            <p:cNvSpPr>
              <a:spLocks/>
            </p:cNvSpPr>
            <p:nvPr/>
          </p:nvSpPr>
          <p:spPr bwMode="auto">
            <a:xfrm>
              <a:off x="14636738" y="2478091"/>
              <a:ext cx="271463" cy="857251"/>
            </a:xfrm>
            <a:custGeom>
              <a:avLst/>
              <a:gdLst>
                <a:gd name="T0" fmla="*/ 112 w 171"/>
                <a:gd name="T1" fmla="*/ 250 h 540"/>
                <a:gd name="T2" fmla="*/ 112 w 171"/>
                <a:gd name="T3" fmla="*/ 250 h 540"/>
                <a:gd name="T4" fmla="*/ 138 w 171"/>
                <a:gd name="T5" fmla="*/ 323 h 540"/>
                <a:gd name="T6" fmla="*/ 157 w 171"/>
                <a:gd name="T7" fmla="*/ 396 h 540"/>
                <a:gd name="T8" fmla="*/ 163 w 171"/>
                <a:gd name="T9" fmla="*/ 430 h 540"/>
                <a:gd name="T10" fmla="*/ 169 w 171"/>
                <a:gd name="T11" fmla="*/ 467 h 540"/>
                <a:gd name="T12" fmla="*/ 171 w 171"/>
                <a:gd name="T13" fmla="*/ 503 h 540"/>
                <a:gd name="T14" fmla="*/ 169 w 171"/>
                <a:gd name="T15" fmla="*/ 540 h 540"/>
                <a:gd name="T16" fmla="*/ 124 w 171"/>
                <a:gd name="T17" fmla="*/ 540 h 540"/>
                <a:gd name="T18" fmla="*/ 124 w 171"/>
                <a:gd name="T19" fmla="*/ 540 h 540"/>
                <a:gd name="T20" fmla="*/ 124 w 171"/>
                <a:gd name="T21" fmla="*/ 506 h 540"/>
                <a:gd name="T22" fmla="*/ 121 w 171"/>
                <a:gd name="T23" fmla="*/ 472 h 540"/>
                <a:gd name="T24" fmla="*/ 115 w 171"/>
                <a:gd name="T25" fmla="*/ 438 h 540"/>
                <a:gd name="T26" fmla="*/ 107 w 171"/>
                <a:gd name="T27" fmla="*/ 405 h 540"/>
                <a:gd name="T28" fmla="*/ 90 w 171"/>
                <a:gd name="T29" fmla="*/ 337 h 540"/>
                <a:gd name="T30" fmla="*/ 68 w 171"/>
                <a:gd name="T31" fmla="*/ 270 h 540"/>
                <a:gd name="T32" fmla="*/ 65 w 171"/>
                <a:gd name="T33" fmla="*/ 267 h 540"/>
                <a:gd name="T34" fmla="*/ 65 w 171"/>
                <a:gd name="T35" fmla="*/ 267 h 540"/>
                <a:gd name="T36" fmla="*/ 42 w 171"/>
                <a:gd name="T37" fmla="*/ 202 h 540"/>
                <a:gd name="T38" fmla="*/ 23 w 171"/>
                <a:gd name="T39" fmla="*/ 135 h 540"/>
                <a:gd name="T40" fmla="*/ 9 w 171"/>
                <a:gd name="T41" fmla="*/ 68 h 540"/>
                <a:gd name="T42" fmla="*/ 3 w 171"/>
                <a:gd name="T43" fmla="*/ 34 h 540"/>
                <a:gd name="T44" fmla="*/ 0 w 171"/>
                <a:gd name="T45" fmla="*/ 0 h 540"/>
                <a:gd name="T46" fmla="*/ 48 w 171"/>
                <a:gd name="T47" fmla="*/ 0 h 540"/>
                <a:gd name="T48" fmla="*/ 48 w 171"/>
                <a:gd name="T49" fmla="*/ 0 h 540"/>
                <a:gd name="T50" fmla="*/ 51 w 171"/>
                <a:gd name="T51" fmla="*/ 31 h 540"/>
                <a:gd name="T52" fmla="*/ 53 w 171"/>
                <a:gd name="T53" fmla="*/ 62 h 540"/>
                <a:gd name="T54" fmla="*/ 62 w 171"/>
                <a:gd name="T55" fmla="*/ 93 h 540"/>
                <a:gd name="T56" fmla="*/ 70 w 171"/>
                <a:gd name="T57" fmla="*/ 124 h 540"/>
                <a:gd name="T58" fmla="*/ 90 w 171"/>
                <a:gd name="T59" fmla="*/ 186 h 540"/>
                <a:gd name="T60" fmla="*/ 110 w 171"/>
                <a:gd name="T61" fmla="*/ 247 h 540"/>
                <a:gd name="T62" fmla="*/ 112 w 171"/>
                <a:gd name="T63" fmla="*/ 25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 h="540">
                  <a:moveTo>
                    <a:pt x="112" y="250"/>
                  </a:moveTo>
                  <a:lnTo>
                    <a:pt x="112" y="250"/>
                  </a:lnTo>
                  <a:lnTo>
                    <a:pt x="138" y="323"/>
                  </a:lnTo>
                  <a:lnTo>
                    <a:pt x="157" y="396"/>
                  </a:lnTo>
                  <a:lnTo>
                    <a:pt x="163" y="430"/>
                  </a:lnTo>
                  <a:lnTo>
                    <a:pt x="169" y="467"/>
                  </a:lnTo>
                  <a:lnTo>
                    <a:pt x="171" y="503"/>
                  </a:lnTo>
                  <a:lnTo>
                    <a:pt x="169" y="540"/>
                  </a:lnTo>
                  <a:lnTo>
                    <a:pt x="124" y="540"/>
                  </a:lnTo>
                  <a:lnTo>
                    <a:pt x="124" y="540"/>
                  </a:lnTo>
                  <a:lnTo>
                    <a:pt x="124" y="506"/>
                  </a:lnTo>
                  <a:lnTo>
                    <a:pt x="121" y="472"/>
                  </a:lnTo>
                  <a:lnTo>
                    <a:pt x="115" y="438"/>
                  </a:lnTo>
                  <a:lnTo>
                    <a:pt x="107" y="405"/>
                  </a:lnTo>
                  <a:lnTo>
                    <a:pt x="90" y="337"/>
                  </a:lnTo>
                  <a:lnTo>
                    <a:pt x="68" y="270"/>
                  </a:lnTo>
                  <a:lnTo>
                    <a:pt x="65" y="267"/>
                  </a:lnTo>
                  <a:lnTo>
                    <a:pt x="65" y="267"/>
                  </a:lnTo>
                  <a:lnTo>
                    <a:pt x="42" y="202"/>
                  </a:lnTo>
                  <a:lnTo>
                    <a:pt x="23" y="135"/>
                  </a:lnTo>
                  <a:lnTo>
                    <a:pt x="9" y="68"/>
                  </a:lnTo>
                  <a:lnTo>
                    <a:pt x="3" y="34"/>
                  </a:lnTo>
                  <a:lnTo>
                    <a:pt x="0" y="0"/>
                  </a:lnTo>
                  <a:lnTo>
                    <a:pt x="48" y="0"/>
                  </a:lnTo>
                  <a:lnTo>
                    <a:pt x="48" y="0"/>
                  </a:lnTo>
                  <a:lnTo>
                    <a:pt x="51" y="31"/>
                  </a:lnTo>
                  <a:lnTo>
                    <a:pt x="53" y="62"/>
                  </a:lnTo>
                  <a:lnTo>
                    <a:pt x="62" y="93"/>
                  </a:lnTo>
                  <a:lnTo>
                    <a:pt x="70" y="124"/>
                  </a:lnTo>
                  <a:lnTo>
                    <a:pt x="90" y="186"/>
                  </a:lnTo>
                  <a:lnTo>
                    <a:pt x="110" y="247"/>
                  </a:lnTo>
                  <a:lnTo>
                    <a:pt x="112" y="2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24"/>
            <p:cNvSpPr>
              <a:spLocks/>
            </p:cNvSpPr>
            <p:nvPr/>
          </p:nvSpPr>
          <p:spPr bwMode="auto">
            <a:xfrm>
              <a:off x="14885975" y="2478091"/>
              <a:ext cx="157163" cy="857251"/>
            </a:xfrm>
            <a:custGeom>
              <a:avLst/>
              <a:gdLst>
                <a:gd name="T0" fmla="*/ 99 w 99"/>
                <a:gd name="T1" fmla="*/ 540 h 540"/>
                <a:gd name="T2" fmla="*/ 57 w 99"/>
                <a:gd name="T3" fmla="*/ 540 h 540"/>
                <a:gd name="T4" fmla="*/ 57 w 99"/>
                <a:gd name="T5" fmla="*/ 540 h 540"/>
                <a:gd name="T6" fmla="*/ 37 w 99"/>
                <a:gd name="T7" fmla="*/ 475 h 540"/>
                <a:gd name="T8" fmla="*/ 23 w 99"/>
                <a:gd name="T9" fmla="*/ 408 h 540"/>
                <a:gd name="T10" fmla="*/ 12 w 99"/>
                <a:gd name="T11" fmla="*/ 340 h 540"/>
                <a:gd name="T12" fmla="*/ 3 w 99"/>
                <a:gd name="T13" fmla="*/ 273 h 540"/>
                <a:gd name="T14" fmla="*/ 0 w 99"/>
                <a:gd name="T15" fmla="*/ 205 h 540"/>
                <a:gd name="T16" fmla="*/ 3 w 99"/>
                <a:gd name="T17" fmla="*/ 135 h 540"/>
                <a:gd name="T18" fmla="*/ 9 w 99"/>
                <a:gd name="T19" fmla="*/ 68 h 540"/>
                <a:gd name="T20" fmla="*/ 20 w 99"/>
                <a:gd name="T21" fmla="*/ 0 h 540"/>
                <a:gd name="T22" fmla="*/ 57 w 99"/>
                <a:gd name="T23" fmla="*/ 0 h 540"/>
                <a:gd name="T24" fmla="*/ 57 w 99"/>
                <a:gd name="T25" fmla="*/ 0 h 540"/>
                <a:gd name="T26" fmla="*/ 42 w 99"/>
                <a:gd name="T27" fmla="*/ 68 h 540"/>
                <a:gd name="T28" fmla="*/ 37 w 99"/>
                <a:gd name="T29" fmla="*/ 135 h 540"/>
                <a:gd name="T30" fmla="*/ 34 w 99"/>
                <a:gd name="T31" fmla="*/ 205 h 540"/>
                <a:gd name="T32" fmla="*/ 37 w 99"/>
                <a:gd name="T33" fmla="*/ 273 h 540"/>
                <a:gd name="T34" fmla="*/ 45 w 99"/>
                <a:gd name="T35" fmla="*/ 340 h 540"/>
                <a:gd name="T36" fmla="*/ 57 w 99"/>
                <a:gd name="T37" fmla="*/ 408 h 540"/>
                <a:gd name="T38" fmla="*/ 76 w 99"/>
                <a:gd name="T39" fmla="*/ 475 h 540"/>
                <a:gd name="T40" fmla="*/ 99 w 99"/>
                <a:gd name="T41"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 h="540">
                  <a:moveTo>
                    <a:pt x="99" y="540"/>
                  </a:moveTo>
                  <a:lnTo>
                    <a:pt x="57" y="540"/>
                  </a:lnTo>
                  <a:lnTo>
                    <a:pt x="57" y="540"/>
                  </a:lnTo>
                  <a:lnTo>
                    <a:pt x="37" y="475"/>
                  </a:lnTo>
                  <a:lnTo>
                    <a:pt x="23" y="408"/>
                  </a:lnTo>
                  <a:lnTo>
                    <a:pt x="12" y="340"/>
                  </a:lnTo>
                  <a:lnTo>
                    <a:pt x="3" y="273"/>
                  </a:lnTo>
                  <a:lnTo>
                    <a:pt x="0" y="205"/>
                  </a:lnTo>
                  <a:lnTo>
                    <a:pt x="3" y="135"/>
                  </a:lnTo>
                  <a:lnTo>
                    <a:pt x="9" y="68"/>
                  </a:lnTo>
                  <a:lnTo>
                    <a:pt x="20" y="0"/>
                  </a:lnTo>
                  <a:lnTo>
                    <a:pt x="57" y="0"/>
                  </a:lnTo>
                  <a:lnTo>
                    <a:pt x="57" y="0"/>
                  </a:lnTo>
                  <a:lnTo>
                    <a:pt x="42" y="68"/>
                  </a:lnTo>
                  <a:lnTo>
                    <a:pt x="37" y="135"/>
                  </a:lnTo>
                  <a:lnTo>
                    <a:pt x="34" y="205"/>
                  </a:lnTo>
                  <a:lnTo>
                    <a:pt x="37" y="273"/>
                  </a:lnTo>
                  <a:lnTo>
                    <a:pt x="45" y="340"/>
                  </a:lnTo>
                  <a:lnTo>
                    <a:pt x="57" y="408"/>
                  </a:lnTo>
                  <a:lnTo>
                    <a:pt x="76" y="475"/>
                  </a:lnTo>
                  <a:lnTo>
                    <a:pt x="99" y="540"/>
                  </a:lnTo>
                  <a:close/>
                </a:path>
              </a:pathLst>
            </a:custGeom>
            <a:solidFill>
              <a:srgbClr val="CC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25"/>
            <p:cNvSpPr>
              <a:spLocks/>
            </p:cNvSpPr>
            <p:nvPr/>
          </p:nvSpPr>
          <p:spPr bwMode="auto">
            <a:xfrm>
              <a:off x="14885975" y="2478093"/>
              <a:ext cx="157163" cy="857251"/>
            </a:xfrm>
            <a:custGeom>
              <a:avLst/>
              <a:gdLst>
                <a:gd name="T0" fmla="*/ 99 w 99"/>
                <a:gd name="T1" fmla="*/ 540 h 540"/>
                <a:gd name="T2" fmla="*/ 57 w 99"/>
                <a:gd name="T3" fmla="*/ 540 h 540"/>
                <a:gd name="T4" fmla="*/ 57 w 99"/>
                <a:gd name="T5" fmla="*/ 540 h 540"/>
                <a:gd name="T6" fmla="*/ 37 w 99"/>
                <a:gd name="T7" fmla="*/ 475 h 540"/>
                <a:gd name="T8" fmla="*/ 23 w 99"/>
                <a:gd name="T9" fmla="*/ 408 h 540"/>
                <a:gd name="T10" fmla="*/ 12 w 99"/>
                <a:gd name="T11" fmla="*/ 340 h 540"/>
                <a:gd name="T12" fmla="*/ 3 w 99"/>
                <a:gd name="T13" fmla="*/ 273 h 540"/>
                <a:gd name="T14" fmla="*/ 0 w 99"/>
                <a:gd name="T15" fmla="*/ 205 h 540"/>
                <a:gd name="T16" fmla="*/ 3 w 99"/>
                <a:gd name="T17" fmla="*/ 135 h 540"/>
                <a:gd name="T18" fmla="*/ 9 w 99"/>
                <a:gd name="T19" fmla="*/ 68 h 540"/>
                <a:gd name="T20" fmla="*/ 20 w 99"/>
                <a:gd name="T21" fmla="*/ 0 h 540"/>
                <a:gd name="T22" fmla="*/ 57 w 99"/>
                <a:gd name="T23" fmla="*/ 0 h 540"/>
                <a:gd name="T24" fmla="*/ 57 w 99"/>
                <a:gd name="T25" fmla="*/ 0 h 540"/>
                <a:gd name="T26" fmla="*/ 42 w 99"/>
                <a:gd name="T27" fmla="*/ 68 h 540"/>
                <a:gd name="T28" fmla="*/ 37 w 99"/>
                <a:gd name="T29" fmla="*/ 135 h 540"/>
                <a:gd name="T30" fmla="*/ 34 w 99"/>
                <a:gd name="T31" fmla="*/ 205 h 540"/>
                <a:gd name="T32" fmla="*/ 37 w 99"/>
                <a:gd name="T33" fmla="*/ 273 h 540"/>
                <a:gd name="T34" fmla="*/ 45 w 99"/>
                <a:gd name="T35" fmla="*/ 340 h 540"/>
                <a:gd name="T36" fmla="*/ 57 w 99"/>
                <a:gd name="T37" fmla="*/ 408 h 540"/>
                <a:gd name="T38" fmla="*/ 76 w 99"/>
                <a:gd name="T39" fmla="*/ 475 h 540"/>
                <a:gd name="T40" fmla="*/ 99 w 99"/>
                <a:gd name="T41"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 h="540">
                  <a:moveTo>
                    <a:pt x="99" y="540"/>
                  </a:moveTo>
                  <a:lnTo>
                    <a:pt x="57" y="540"/>
                  </a:lnTo>
                  <a:lnTo>
                    <a:pt x="57" y="540"/>
                  </a:lnTo>
                  <a:lnTo>
                    <a:pt x="37" y="475"/>
                  </a:lnTo>
                  <a:lnTo>
                    <a:pt x="23" y="408"/>
                  </a:lnTo>
                  <a:lnTo>
                    <a:pt x="12" y="340"/>
                  </a:lnTo>
                  <a:lnTo>
                    <a:pt x="3" y="273"/>
                  </a:lnTo>
                  <a:lnTo>
                    <a:pt x="0" y="205"/>
                  </a:lnTo>
                  <a:lnTo>
                    <a:pt x="3" y="135"/>
                  </a:lnTo>
                  <a:lnTo>
                    <a:pt x="9" y="68"/>
                  </a:lnTo>
                  <a:lnTo>
                    <a:pt x="20" y="0"/>
                  </a:lnTo>
                  <a:lnTo>
                    <a:pt x="57" y="0"/>
                  </a:lnTo>
                  <a:lnTo>
                    <a:pt x="57" y="0"/>
                  </a:lnTo>
                  <a:lnTo>
                    <a:pt x="42" y="68"/>
                  </a:lnTo>
                  <a:lnTo>
                    <a:pt x="37" y="135"/>
                  </a:lnTo>
                  <a:lnTo>
                    <a:pt x="34" y="205"/>
                  </a:lnTo>
                  <a:lnTo>
                    <a:pt x="37" y="273"/>
                  </a:lnTo>
                  <a:lnTo>
                    <a:pt x="45" y="340"/>
                  </a:lnTo>
                  <a:lnTo>
                    <a:pt x="57" y="408"/>
                  </a:lnTo>
                  <a:lnTo>
                    <a:pt x="76" y="475"/>
                  </a:lnTo>
                  <a:lnTo>
                    <a:pt x="99" y="5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26"/>
            <p:cNvSpPr>
              <a:spLocks/>
            </p:cNvSpPr>
            <p:nvPr/>
          </p:nvSpPr>
          <p:spPr bwMode="auto">
            <a:xfrm>
              <a:off x="14422424" y="2514606"/>
              <a:ext cx="981073" cy="579439"/>
            </a:xfrm>
            <a:custGeom>
              <a:avLst/>
              <a:gdLst>
                <a:gd name="T0" fmla="*/ 598 w 618"/>
                <a:gd name="T1" fmla="*/ 112 h 365"/>
                <a:gd name="T2" fmla="*/ 573 w 618"/>
                <a:gd name="T3" fmla="*/ 146 h 365"/>
                <a:gd name="T4" fmla="*/ 542 w 618"/>
                <a:gd name="T5" fmla="*/ 171 h 365"/>
                <a:gd name="T6" fmla="*/ 478 w 618"/>
                <a:gd name="T7" fmla="*/ 210 h 365"/>
                <a:gd name="T8" fmla="*/ 436 w 618"/>
                <a:gd name="T9" fmla="*/ 230 h 365"/>
                <a:gd name="T10" fmla="*/ 407 w 618"/>
                <a:gd name="T11" fmla="*/ 250 h 365"/>
                <a:gd name="T12" fmla="*/ 354 w 618"/>
                <a:gd name="T13" fmla="*/ 292 h 365"/>
                <a:gd name="T14" fmla="*/ 326 w 618"/>
                <a:gd name="T15" fmla="*/ 312 h 365"/>
                <a:gd name="T16" fmla="*/ 284 w 618"/>
                <a:gd name="T17" fmla="*/ 328 h 365"/>
                <a:gd name="T18" fmla="*/ 242 w 618"/>
                <a:gd name="T19" fmla="*/ 342 h 365"/>
                <a:gd name="T20" fmla="*/ 194 w 618"/>
                <a:gd name="T21" fmla="*/ 356 h 365"/>
                <a:gd name="T22" fmla="*/ 141 w 618"/>
                <a:gd name="T23" fmla="*/ 365 h 365"/>
                <a:gd name="T24" fmla="*/ 87 w 618"/>
                <a:gd name="T25" fmla="*/ 359 h 365"/>
                <a:gd name="T26" fmla="*/ 51 w 618"/>
                <a:gd name="T27" fmla="*/ 345 h 365"/>
                <a:gd name="T28" fmla="*/ 42 w 618"/>
                <a:gd name="T29" fmla="*/ 337 h 365"/>
                <a:gd name="T30" fmla="*/ 12 w 618"/>
                <a:gd name="T31" fmla="*/ 295 h 365"/>
                <a:gd name="T32" fmla="*/ 3 w 618"/>
                <a:gd name="T33" fmla="*/ 275 h 365"/>
                <a:gd name="T34" fmla="*/ 0 w 618"/>
                <a:gd name="T35" fmla="*/ 252 h 365"/>
                <a:gd name="T36" fmla="*/ 0 w 618"/>
                <a:gd name="T37" fmla="*/ 227 h 365"/>
                <a:gd name="T38" fmla="*/ 17 w 618"/>
                <a:gd name="T39" fmla="*/ 174 h 365"/>
                <a:gd name="T40" fmla="*/ 51 w 618"/>
                <a:gd name="T41" fmla="*/ 126 h 365"/>
                <a:gd name="T42" fmla="*/ 68 w 618"/>
                <a:gd name="T43" fmla="*/ 115 h 365"/>
                <a:gd name="T44" fmla="*/ 96 w 618"/>
                <a:gd name="T45" fmla="*/ 98 h 365"/>
                <a:gd name="T46" fmla="*/ 138 w 618"/>
                <a:gd name="T47" fmla="*/ 87 h 365"/>
                <a:gd name="T48" fmla="*/ 169 w 618"/>
                <a:gd name="T49" fmla="*/ 87 h 365"/>
                <a:gd name="T50" fmla="*/ 188 w 618"/>
                <a:gd name="T51" fmla="*/ 87 h 365"/>
                <a:gd name="T52" fmla="*/ 287 w 618"/>
                <a:gd name="T53" fmla="*/ 98 h 365"/>
                <a:gd name="T54" fmla="*/ 323 w 618"/>
                <a:gd name="T55" fmla="*/ 92 h 365"/>
                <a:gd name="T56" fmla="*/ 405 w 618"/>
                <a:gd name="T57" fmla="*/ 73 h 365"/>
                <a:gd name="T58" fmla="*/ 481 w 618"/>
                <a:gd name="T59" fmla="*/ 39 h 365"/>
                <a:gd name="T60" fmla="*/ 506 w 618"/>
                <a:gd name="T61" fmla="*/ 25 h 365"/>
                <a:gd name="T62" fmla="*/ 551 w 618"/>
                <a:gd name="T63" fmla="*/ 5 h 365"/>
                <a:gd name="T64" fmla="*/ 579 w 618"/>
                <a:gd name="T65" fmla="*/ 0 h 365"/>
                <a:gd name="T66" fmla="*/ 590 w 618"/>
                <a:gd name="T67" fmla="*/ 5 h 365"/>
                <a:gd name="T68" fmla="*/ 601 w 618"/>
                <a:gd name="T69" fmla="*/ 11 h 365"/>
                <a:gd name="T70" fmla="*/ 607 w 618"/>
                <a:gd name="T71" fmla="*/ 19 h 365"/>
                <a:gd name="T72" fmla="*/ 612 w 618"/>
                <a:gd name="T73" fmla="*/ 28 h 365"/>
                <a:gd name="T74" fmla="*/ 618 w 618"/>
                <a:gd name="T75" fmla="*/ 47 h 365"/>
                <a:gd name="T76" fmla="*/ 607 w 618"/>
                <a:gd name="T77" fmla="*/ 92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8" h="365">
                  <a:moveTo>
                    <a:pt x="598" y="112"/>
                  </a:moveTo>
                  <a:lnTo>
                    <a:pt x="598" y="112"/>
                  </a:lnTo>
                  <a:lnTo>
                    <a:pt x="584" y="129"/>
                  </a:lnTo>
                  <a:lnTo>
                    <a:pt x="573" y="146"/>
                  </a:lnTo>
                  <a:lnTo>
                    <a:pt x="559" y="160"/>
                  </a:lnTo>
                  <a:lnTo>
                    <a:pt x="542" y="171"/>
                  </a:lnTo>
                  <a:lnTo>
                    <a:pt x="511" y="191"/>
                  </a:lnTo>
                  <a:lnTo>
                    <a:pt x="478" y="210"/>
                  </a:lnTo>
                  <a:lnTo>
                    <a:pt x="478" y="210"/>
                  </a:lnTo>
                  <a:lnTo>
                    <a:pt x="436" y="230"/>
                  </a:lnTo>
                  <a:lnTo>
                    <a:pt x="436" y="230"/>
                  </a:lnTo>
                  <a:lnTo>
                    <a:pt x="407" y="250"/>
                  </a:lnTo>
                  <a:lnTo>
                    <a:pt x="379" y="269"/>
                  </a:lnTo>
                  <a:lnTo>
                    <a:pt x="354" y="292"/>
                  </a:lnTo>
                  <a:lnTo>
                    <a:pt x="326" y="312"/>
                  </a:lnTo>
                  <a:lnTo>
                    <a:pt x="326" y="312"/>
                  </a:lnTo>
                  <a:lnTo>
                    <a:pt x="306" y="320"/>
                  </a:lnTo>
                  <a:lnTo>
                    <a:pt x="284" y="328"/>
                  </a:lnTo>
                  <a:lnTo>
                    <a:pt x="242" y="342"/>
                  </a:lnTo>
                  <a:lnTo>
                    <a:pt x="242" y="342"/>
                  </a:lnTo>
                  <a:lnTo>
                    <a:pt x="219" y="351"/>
                  </a:lnTo>
                  <a:lnTo>
                    <a:pt x="194" y="356"/>
                  </a:lnTo>
                  <a:lnTo>
                    <a:pt x="166" y="362"/>
                  </a:lnTo>
                  <a:lnTo>
                    <a:pt x="141" y="365"/>
                  </a:lnTo>
                  <a:lnTo>
                    <a:pt x="113" y="365"/>
                  </a:lnTo>
                  <a:lnTo>
                    <a:pt x="87" y="359"/>
                  </a:lnTo>
                  <a:lnTo>
                    <a:pt x="62" y="351"/>
                  </a:lnTo>
                  <a:lnTo>
                    <a:pt x="51" y="345"/>
                  </a:lnTo>
                  <a:lnTo>
                    <a:pt x="42" y="337"/>
                  </a:lnTo>
                  <a:lnTo>
                    <a:pt x="42" y="337"/>
                  </a:lnTo>
                  <a:lnTo>
                    <a:pt x="23" y="317"/>
                  </a:lnTo>
                  <a:lnTo>
                    <a:pt x="12" y="295"/>
                  </a:lnTo>
                  <a:lnTo>
                    <a:pt x="12" y="295"/>
                  </a:lnTo>
                  <a:lnTo>
                    <a:pt x="3" y="275"/>
                  </a:lnTo>
                  <a:lnTo>
                    <a:pt x="3" y="275"/>
                  </a:lnTo>
                  <a:lnTo>
                    <a:pt x="0" y="252"/>
                  </a:lnTo>
                  <a:lnTo>
                    <a:pt x="0" y="227"/>
                  </a:lnTo>
                  <a:lnTo>
                    <a:pt x="0" y="227"/>
                  </a:lnTo>
                  <a:lnTo>
                    <a:pt x="6" y="199"/>
                  </a:lnTo>
                  <a:lnTo>
                    <a:pt x="17" y="174"/>
                  </a:lnTo>
                  <a:lnTo>
                    <a:pt x="31" y="149"/>
                  </a:lnTo>
                  <a:lnTo>
                    <a:pt x="51" y="126"/>
                  </a:lnTo>
                  <a:lnTo>
                    <a:pt x="51" y="126"/>
                  </a:lnTo>
                  <a:lnTo>
                    <a:pt x="68" y="115"/>
                  </a:lnTo>
                  <a:lnTo>
                    <a:pt x="82" y="106"/>
                  </a:lnTo>
                  <a:lnTo>
                    <a:pt x="96" y="98"/>
                  </a:lnTo>
                  <a:lnTo>
                    <a:pt x="110" y="92"/>
                  </a:lnTo>
                  <a:lnTo>
                    <a:pt x="138" y="87"/>
                  </a:lnTo>
                  <a:lnTo>
                    <a:pt x="169" y="87"/>
                  </a:lnTo>
                  <a:lnTo>
                    <a:pt x="169" y="87"/>
                  </a:lnTo>
                  <a:lnTo>
                    <a:pt x="188" y="87"/>
                  </a:lnTo>
                  <a:lnTo>
                    <a:pt x="188" y="87"/>
                  </a:lnTo>
                  <a:lnTo>
                    <a:pt x="253" y="95"/>
                  </a:lnTo>
                  <a:lnTo>
                    <a:pt x="287" y="98"/>
                  </a:lnTo>
                  <a:lnTo>
                    <a:pt x="323" y="92"/>
                  </a:lnTo>
                  <a:lnTo>
                    <a:pt x="323" y="92"/>
                  </a:lnTo>
                  <a:lnTo>
                    <a:pt x="363" y="84"/>
                  </a:lnTo>
                  <a:lnTo>
                    <a:pt x="405" y="73"/>
                  </a:lnTo>
                  <a:lnTo>
                    <a:pt x="444" y="56"/>
                  </a:lnTo>
                  <a:lnTo>
                    <a:pt x="481" y="39"/>
                  </a:lnTo>
                  <a:lnTo>
                    <a:pt x="481" y="39"/>
                  </a:lnTo>
                  <a:lnTo>
                    <a:pt x="506" y="25"/>
                  </a:lnTo>
                  <a:lnTo>
                    <a:pt x="534" y="11"/>
                  </a:lnTo>
                  <a:lnTo>
                    <a:pt x="551" y="5"/>
                  </a:lnTo>
                  <a:lnTo>
                    <a:pt x="565" y="0"/>
                  </a:lnTo>
                  <a:lnTo>
                    <a:pt x="579" y="0"/>
                  </a:lnTo>
                  <a:lnTo>
                    <a:pt x="590" y="5"/>
                  </a:lnTo>
                  <a:lnTo>
                    <a:pt x="590" y="5"/>
                  </a:lnTo>
                  <a:lnTo>
                    <a:pt x="590" y="5"/>
                  </a:lnTo>
                  <a:lnTo>
                    <a:pt x="601" y="11"/>
                  </a:lnTo>
                  <a:lnTo>
                    <a:pt x="607" y="19"/>
                  </a:lnTo>
                  <a:lnTo>
                    <a:pt x="607" y="19"/>
                  </a:lnTo>
                  <a:lnTo>
                    <a:pt x="612" y="28"/>
                  </a:lnTo>
                  <a:lnTo>
                    <a:pt x="612" y="28"/>
                  </a:lnTo>
                  <a:lnTo>
                    <a:pt x="615" y="39"/>
                  </a:lnTo>
                  <a:lnTo>
                    <a:pt x="618" y="47"/>
                  </a:lnTo>
                  <a:lnTo>
                    <a:pt x="615" y="70"/>
                  </a:lnTo>
                  <a:lnTo>
                    <a:pt x="607" y="92"/>
                  </a:lnTo>
                  <a:lnTo>
                    <a:pt x="598" y="112"/>
                  </a:lnTo>
                  <a:close/>
                </a:path>
              </a:pathLst>
            </a:custGeom>
            <a:solidFill>
              <a:srgbClr val="E58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27"/>
            <p:cNvSpPr>
              <a:spLocks/>
            </p:cNvSpPr>
            <p:nvPr/>
          </p:nvSpPr>
          <p:spPr bwMode="auto">
            <a:xfrm>
              <a:off x="14422422" y="2514606"/>
              <a:ext cx="981073" cy="579439"/>
            </a:xfrm>
            <a:custGeom>
              <a:avLst/>
              <a:gdLst>
                <a:gd name="T0" fmla="*/ 598 w 618"/>
                <a:gd name="T1" fmla="*/ 112 h 365"/>
                <a:gd name="T2" fmla="*/ 573 w 618"/>
                <a:gd name="T3" fmla="*/ 146 h 365"/>
                <a:gd name="T4" fmla="*/ 542 w 618"/>
                <a:gd name="T5" fmla="*/ 171 h 365"/>
                <a:gd name="T6" fmla="*/ 478 w 618"/>
                <a:gd name="T7" fmla="*/ 210 h 365"/>
                <a:gd name="T8" fmla="*/ 436 w 618"/>
                <a:gd name="T9" fmla="*/ 230 h 365"/>
                <a:gd name="T10" fmla="*/ 407 w 618"/>
                <a:gd name="T11" fmla="*/ 250 h 365"/>
                <a:gd name="T12" fmla="*/ 354 w 618"/>
                <a:gd name="T13" fmla="*/ 292 h 365"/>
                <a:gd name="T14" fmla="*/ 326 w 618"/>
                <a:gd name="T15" fmla="*/ 312 h 365"/>
                <a:gd name="T16" fmla="*/ 284 w 618"/>
                <a:gd name="T17" fmla="*/ 328 h 365"/>
                <a:gd name="T18" fmla="*/ 242 w 618"/>
                <a:gd name="T19" fmla="*/ 342 h 365"/>
                <a:gd name="T20" fmla="*/ 194 w 618"/>
                <a:gd name="T21" fmla="*/ 356 h 365"/>
                <a:gd name="T22" fmla="*/ 141 w 618"/>
                <a:gd name="T23" fmla="*/ 365 h 365"/>
                <a:gd name="T24" fmla="*/ 87 w 618"/>
                <a:gd name="T25" fmla="*/ 359 h 365"/>
                <a:gd name="T26" fmla="*/ 51 w 618"/>
                <a:gd name="T27" fmla="*/ 345 h 365"/>
                <a:gd name="T28" fmla="*/ 42 w 618"/>
                <a:gd name="T29" fmla="*/ 337 h 365"/>
                <a:gd name="T30" fmla="*/ 12 w 618"/>
                <a:gd name="T31" fmla="*/ 295 h 365"/>
                <a:gd name="T32" fmla="*/ 3 w 618"/>
                <a:gd name="T33" fmla="*/ 275 h 365"/>
                <a:gd name="T34" fmla="*/ 0 w 618"/>
                <a:gd name="T35" fmla="*/ 252 h 365"/>
                <a:gd name="T36" fmla="*/ 0 w 618"/>
                <a:gd name="T37" fmla="*/ 227 h 365"/>
                <a:gd name="T38" fmla="*/ 17 w 618"/>
                <a:gd name="T39" fmla="*/ 174 h 365"/>
                <a:gd name="T40" fmla="*/ 51 w 618"/>
                <a:gd name="T41" fmla="*/ 126 h 365"/>
                <a:gd name="T42" fmla="*/ 68 w 618"/>
                <a:gd name="T43" fmla="*/ 115 h 365"/>
                <a:gd name="T44" fmla="*/ 96 w 618"/>
                <a:gd name="T45" fmla="*/ 98 h 365"/>
                <a:gd name="T46" fmla="*/ 138 w 618"/>
                <a:gd name="T47" fmla="*/ 87 h 365"/>
                <a:gd name="T48" fmla="*/ 169 w 618"/>
                <a:gd name="T49" fmla="*/ 87 h 365"/>
                <a:gd name="T50" fmla="*/ 188 w 618"/>
                <a:gd name="T51" fmla="*/ 87 h 365"/>
                <a:gd name="T52" fmla="*/ 287 w 618"/>
                <a:gd name="T53" fmla="*/ 98 h 365"/>
                <a:gd name="T54" fmla="*/ 323 w 618"/>
                <a:gd name="T55" fmla="*/ 92 h 365"/>
                <a:gd name="T56" fmla="*/ 405 w 618"/>
                <a:gd name="T57" fmla="*/ 73 h 365"/>
                <a:gd name="T58" fmla="*/ 481 w 618"/>
                <a:gd name="T59" fmla="*/ 39 h 365"/>
                <a:gd name="T60" fmla="*/ 506 w 618"/>
                <a:gd name="T61" fmla="*/ 25 h 365"/>
                <a:gd name="T62" fmla="*/ 551 w 618"/>
                <a:gd name="T63" fmla="*/ 5 h 365"/>
                <a:gd name="T64" fmla="*/ 579 w 618"/>
                <a:gd name="T65" fmla="*/ 0 h 365"/>
                <a:gd name="T66" fmla="*/ 590 w 618"/>
                <a:gd name="T67" fmla="*/ 5 h 365"/>
                <a:gd name="T68" fmla="*/ 601 w 618"/>
                <a:gd name="T69" fmla="*/ 11 h 365"/>
                <a:gd name="T70" fmla="*/ 607 w 618"/>
                <a:gd name="T71" fmla="*/ 19 h 365"/>
                <a:gd name="T72" fmla="*/ 612 w 618"/>
                <a:gd name="T73" fmla="*/ 28 h 365"/>
                <a:gd name="T74" fmla="*/ 618 w 618"/>
                <a:gd name="T75" fmla="*/ 47 h 365"/>
                <a:gd name="T76" fmla="*/ 607 w 618"/>
                <a:gd name="T77" fmla="*/ 92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8" h="365">
                  <a:moveTo>
                    <a:pt x="598" y="112"/>
                  </a:moveTo>
                  <a:lnTo>
                    <a:pt x="598" y="112"/>
                  </a:lnTo>
                  <a:lnTo>
                    <a:pt x="584" y="129"/>
                  </a:lnTo>
                  <a:lnTo>
                    <a:pt x="573" y="146"/>
                  </a:lnTo>
                  <a:lnTo>
                    <a:pt x="559" y="160"/>
                  </a:lnTo>
                  <a:lnTo>
                    <a:pt x="542" y="171"/>
                  </a:lnTo>
                  <a:lnTo>
                    <a:pt x="511" y="191"/>
                  </a:lnTo>
                  <a:lnTo>
                    <a:pt x="478" y="210"/>
                  </a:lnTo>
                  <a:lnTo>
                    <a:pt x="478" y="210"/>
                  </a:lnTo>
                  <a:lnTo>
                    <a:pt x="436" y="230"/>
                  </a:lnTo>
                  <a:lnTo>
                    <a:pt x="436" y="230"/>
                  </a:lnTo>
                  <a:lnTo>
                    <a:pt x="407" y="250"/>
                  </a:lnTo>
                  <a:lnTo>
                    <a:pt x="379" y="269"/>
                  </a:lnTo>
                  <a:lnTo>
                    <a:pt x="354" y="292"/>
                  </a:lnTo>
                  <a:lnTo>
                    <a:pt x="326" y="312"/>
                  </a:lnTo>
                  <a:lnTo>
                    <a:pt x="326" y="312"/>
                  </a:lnTo>
                  <a:lnTo>
                    <a:pt x="306" y="320"/>
                  </a:lnTo>
                  <a:lnTo>
                    <a:pt x="284" y="328"/>
                  </a:lnTo>
                  <a:lnTo>
                    <a:pt x="242" y="342"/>
                  </a:lnTo>
                  <a:lnTo>
                    <a:pt x="242" y="342"/>
                  </a:lnTo>
                  <a:lnTo>
                    <a:pt x="219" y="351"/>
                  </a:lnTo>
                  <a:lnTo>
                    <a:pt x="194" y="356"/>
                  </a:lnTo>
                  <a:lnTo>
                    <a:pt x="166" y="362"/>
                  </a:lnTo>
                  <a:lnTo>
                    <a:pt x="141" y="365"/>
                  </a:lnTo>
                  <a:lnTo>
                    <a:pt x="113" y="365"/>
                  </a:lnTo>
                  <a:lnTo>
                    <a:pt x="87" y="359"/>
                  </a:lnTo>
                  <a:lnTo>
                    <a:pt x="62" y="351"/>
                  </a:lnTo>
                  <a:lnTo>
                    <a:pt x="51" y="345"/>
                  </a:lnTo>
                  <a:lnTo>
                    <a:pt x="42" y="337"/>
                  </a:lnTo>
                  <a:lnTo>
                    <a:pt x="42" y="337"/>
                  </a:lnTo>
                  <a:lnTo>
                    <a:pt x="23" y="317"/>
                  </a:lnTo>
                  <a:lnTo>
                    <a:pt x="12" y="295"/>
                  </a:lnTo>
                  <a:lnTo>
                    <a:pt x="12" y="295"/>
                  </a:lnTo>
                  <a:lnTo>
                    <a:pt x="3" y="275"/>
                  </a:lnTo>
                  <a:lnTo>
                    <a:pt x="3" y="275"/>
                  </a:lnTo>
                  <a:lnTo>
                    <a:pt x="0" y="252"/>
                  </a:lnTo>
                  <a:lnTo>
                    <a:pt x="0" y="227"/>
                  </a:lnTo>
                  <a:lnTo>
                    <a:pt x="0" y="227"/>
                  </a:lnTo>
                  <a:lnTo>
                    <a:pt x="6" y="199"/>
                  </a:lnTo>
                  <a:lnTo>
                    <a:pt x="17" y="174"/>
                  </a:lnTo>
                  <a:lnTo>
                    <a:pt x="31" y="149"/>
                  </a:lnTo>
                  <a:lnTo>
                    <a:pt x="51" y="126"/>
                  </a:lnTo>
                  <a:lnTo>
                    <a:pt x="51" y="126"/>
                  </a:lnTo>
                  <a:lnTo>
                    <a:pt x="68" y="115"/>
                  </a:lnTo>
                  <a:lnTo>
                    <a:pt x="82" y="106"/>
                  </a:lnTo>
                  <a:lnTo>
                    <a:pt x="96" y="98"/>
                  </a:lnTo>
                  <a:lnTo>
                    <a:pt x="110" y="92"/>
                  </a:lnTo>
                  <a:lnTo>
                    <a:pt x="138" y="87"/>
                  </a:lnTo>
                  <a:lnTo>
                    <a:pt x="169" y="87"/>
                  </a:lnTo>
                  <a:lnTo>
                    <a:pt x="169" y="87"/>
                  </a:lnTo>
                  <a:lnTo>
                    <a:pt x="188" y="87"/>
                  </a:lnTo>
                  <a:lnTo>
                    <a:pt x="188" y="87"/>
                  </a:lnTo>
                  <a:lnTo>
                    <a:pt x="253" y="95"/>
                  </a:lnTo>
                  <a:lnTo>
                    <a:pt x="287" y="98"/>
                  </a:lnTo>
                  <a:lnTo>
                    <a:pt x="323" y="92"/>
                  </a:lnTo>
                  <a:lnTo>
                    <a:pt x="323" y="92"/>
                  </a:lnTo>
                  <a:lnTo>
                    <a:pt x="363" y="84"/>
                  </a:lnTo>
                  <a:lnTo>
                    <a:pt x="405" y="73"/>
                  </a:lnTo>
                  <a:lnTo>
                    <a:pt x="444" y="56"/>
                  </a:lnTo>
                  <a:lnTo>
                    <a:pt x="481" y="39"/>
                  </a:lnTo>
                  <a:lnTo>
                    <a:pt x="481" y="39"/>
                  </a:lnTo>
                  <a:lnTo>
                    <a:pt x="506" y="25"/>
                  </a:lnTo>
                  <a:lnTo>
                    <a:pt x="534" y="11"/>
                  </a:lnTo>
                  <a:lnTo>
                    <a:pt x="551" y="5"/>
                  </a:lnTo>
                  <a:lnTo>
                    <a:pt x="565" y="0"/>
                  </a:lnTo>
                  <a:lnTo>
                    <a:pt x="579" y="0"/>
                  </a:lnTo>
                  <a:lnTo>
                    <a:pt x="590" y="5"/>
                  </a:lnTo>
                  <a:lnTo>
                    <a:pt x="590" y="5"/>
                  </a:lnTo>
                  <a:lnTo>
                    <a:pt x="590" y="5"/>
                  </a:lnTo>
                  <a:lnTo>
                    <a:pt x="601" y="11"/>
                  </a:lnTo>
                  <a:lnTo>
                    <a:pt x="607" y="19"/>
                  </a:lnTo>
                  <a:lnTo>
                    <a:pt x="607" y="19"/>
                  </a:lnTo>
                  <a:lnTo>
                    <a:pt x="612" y="28"/>
                  </a:lnTo>
                  <a:lnTo>
                    <a:pt x="612" y="28"/>
                  </a:lnTo>
                  <a:lnTo>
                    <a:pt x="615" y="39"/>
                  </a:lnTo>
                  <a:lnTo>
                    <a:pt x="618" y="47"/>
                  </a:lnTo>
                  <a:lnTo>
                    <a:pt x="615" y="70"/>
                  </a:lnTo>
                  <a:lnTo>
                    <a:pt x="607" y="92"/>
                  </a:lnTo>
                  <a:lnTo>
                    <a:pt x="59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28"/>
            <p:cNvSpPr>
              <a:spLocks/>
            </p:cNvSpPr>
            <p:nvPr/>
          </p:nvSpPr>
          <p:spPr bwMode="auto">
            <a:xfrm>
              <a:off x="14422429" y="2514606"/>
              <a:ext cx="971550" cy="517526"/>
            </a:xfrm>
            <a:custGeom>
              <a:avLst/>
              <a:gdLst>
                <a:gd name="T0" fmla="*/ 612 w 612"/>
                <a:gd name="T1" fmla="*/ 28 h 326"/>
                <a:gd name="T2" fmla="*/ 596 w 612"/>
                <a:gd name="T3" fmla="*/ 70 h 326"/>
                <a:gd name="T4" fmla="*/ 584 w 612"/>
                <a:gd name="T5" fmla="*/ 90 h 326"/>
                <a:gd name="T6" fmla="*/ 556 w 612"/>
                <a:gd name="T7" fmla="*/ 118 h 326"/>
                <a:gd name="T8" fmla="*/ 509 w 612"/>
                <a:gd name="T9" fmla="*/ 151 h 326"/>
                <a:gd name="T10" fmla="*/ 475 w 612"/>
                <a:gd name="T11" fmla="*/ 168 h 326"/>
                <a:gd name="T12" fmla="*/ 433 w 612"/>
                <a:gd name="T13" fmla="*/ 191 h 326"/>
                <a:gd name="T14" fmla="*/ 379 w 612"/>
                <a:gd name="T15" fmla="*/ 230 h 326"/>
                <a:gd name="T16" fmla="*/ 323 w 612"/>
                <a:gd name="T17" fmla="*/ 269 h 326"/>
                <a:gd name="T18" fmla="*/ 304 w 612"/>
                <a:gd name="T19" fmla="*/ 281 h 326"/>
                <a:gd name="T20" fmla="*/ 242 w 612"/>
                <a:gd name="T21" fmla="*/ 303 h 326"/>
                <a:gd name="T22" fmla="*/ 217 w 612"/>
                <a:gd name="T23" fmla="*/ 309 h 326"/>
                <a:gd name="T24" fmla="*/ 166 w 612"/>
                <a:gd name="T25" fmla="*/ 323 h 326"/>
                <a:gd name="T26" fmla="*/ 110 w 612"/>
                <a:gd name="T27" fmla="*/ 326 h 326"/>
                <a:gd name="T28" fmla="*/ 62 w 612"/>
                <a:gd name="T29" fmla="*/ 312 h 326"/>
                <a:gd name="T30" fmla="*/ 40 w 612"/>
                <a:gd name="T31" fmla="*/ 295 h 326"/>
                <a:gd name="T32" fmla="*/ 23 w 612"/>
                <a:gd name="T33" fmla="*/ 275 h 326"/>
                <a:gd name="T34" fmla="*/ 9 w 612"/>
                <a:gd name="T35" fmla="*/ 252 h 326"/>
                <a:gd name="T36" fmla="*/ 0 w 612"/>
                <a:gd name="T37" fmla="*/ 233 h 326"/>
                <a:gd name="T38" fmla="*/ 0 w 612"/>
                <a:gd name="T39" fmla="*/ 227 h 326"/>
                <a:gd name="T40" fmla="*/ 17 w 612"/>
                <a:gd name="T41" fmla="*/ 174 h 326"/>
                <a:gd name="T42" fmla="*/ 51 w 612"/>
                <a:gd name="T43" fmla="*/ 126 h 326"/>
                <a:gd name="T44" fmla="*/ 68 w 612"/>
                <a:gd name="T45" fmla="*/ 115 h 326"/>
                <a:gd name="T46" fmla="*/ 96 w 612"/>
                <a:gd name="T47" fmla="*/ 98 h 326"/>
                <a:gd name="T48" fmla="*/ 138 w 612"/>
                <a:gd name="T49" fmla="*/ 87 h 326"/>
                <a:gd name="T50" fmla="*/ 169 w 612"/>
                <a:gd name="T51" fmla="*/ 87 h 326"/>
                <a:gd name="T52" fmla="*/ 188 w 612"/>
                <a:gd name="T53" fmla="*/ 87 h 326"/>
                <a:gd name="T54" fmla="*/ 287 w 612"/>
                <a:gd name="T55" fmla="*/ 98 h 326"/>
                <a:gd name="T56" fmla="*/ 323 w 612"/>
                <a:gd name="T57" fmla="*/ 92 h 326"/>
                <a:gd name="T58" fmla="*/ 405 w 612"/>
                <a:gd name="T59" fmla="*/ 73 h 326"/>
                <a:gd name="T60" fmla="*/ 481 w 612"/>
                <a:gd name="T61" fmla="*/ 39 h 326"/>
                <a:gd name="T62" fmla="*/ 506 w 612"/>
                <a:gd name="T63" fmla="*/ 25 h 326"/>
                <a:gd name="T64" fmla="*/ 551 w 612"/>
                <a:gd name="T65" fmla="*/ 5 h 326"/>
                <a:gd name="T66" fmla="*/ 579 w 612"/>
                <a:gd name="T67" fmla="*/ 0 h 326"/>
                <a:gd name="T68" fmla="*/ 590 w 612"/>
                <a:gd name="T69" fmla="*/ 5 h 326"/>
                <a:gd name="T70" fmla="*/ 601 w 612"/>
                <a:gd name="T71" fmla="*/ 11 h 326"/>
                <a:gd name="T72" fmla="*/ 607 w 612"/>
                <a:gd name="T73" fmla="*/ 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2" h="326">
                  <a:moveTo>
                    <a:pt x="612" y="28"/>
                  </a:moveTo>
                  <a:lnTo>
                    <a:pt x="612" y="28"/>
                  </a:lnTo>
                  <a:lnTo>
                    <a:pt x="607" y="50"/>
                  </a:lnTo>
                  <a:lnTo>
                    <a:pt x="596" y="70"/>
                  </a:lnTo>
                  <a:lnTo>
                    <a:pt x="596" y="70"/>
                  </a:lnTo>
                  <a:lnTo>
                    <a:pt x="584" y="90"/>
                  </a:lnTo>
                  <a:lnTo>
                    <a:pt x="570" y="106"/>
                  </a:lnTo>
                  <a:lnTo>
                    <a:pt x="556" y="118"/>
                  </a:lnTo>
                  <a:lnTo>
                    <a:pt x="542" y="132"/>
                  </a:lnTo>
                  <a:lnTo>
                    <a:pt x="509" y="151"/>
                  </a:lnTo>
                  <a:lnTo>
                    <a:pt x="475" y="168"/>
                  </a:lnTo>
                  <a:lnTo>
                    <a:pt x="475" y="168"/>
                  </a:lnTo>
                  <a:lnTo>
                    <a:pt x="433" y="191"/>
                  </a:lnTo>
                  <a:lnTo>
                    <a:pt x="433" y="191"/>
                  </a:lnTo>
                  <a:lnTo>
                    <a:pt x="405" y="210"/>
                  </a:lnTo>
                  <a:lnTo>
                    <a:pt x="379" y="230"/>
                  </a:lnTo>
                  <a:lnTo>
                    <a:pt x="351" y="250"/>
                  </a:lnTo>
                  <a:lnTo>
                    <a:pt x="323" y="269"/>
                  </a:lnTo>
                  <a:lnTo>
                    <a:pt x="323" y="269"/>
                  </a:lnTo>
                  <a:lnTo>
                    <a:pt x="304" y="281"/>
                  </a:lnTo>
                  <a:lnTo>
                    <a:pt x="284" y="286"/>
                  </a:lnTo>
                  <a:lnTo>
                    <a:pt x="242" y="303"/>
                  </a:lnTo>
                  <a:lnTo>
                    <a:pt x="242" y="303"/>
                  </a:lnTo>
                  <a:lnTo>
                    <a:pt x="217" y="309"/>
                  </a:lnTo>
                  <a:lnTo>
                    <a:pt x="191" y="317"/>
                  </a:lnTo>
                  <a:lnTo>
                    <a:pt x="166" y="323"/>
                  </a:lnTo>
                  <a:lnTo>
                    <a:pt x="138" y="326"/>
                  </a:lnTo>
                  <a:lnTo>
                    <a:pt x="110" y="326"/>
                  </a:lnTo>
                  <a:lnTo>
                    <a:pt x="85" y="320"/>
                  </a:lnTo>
                  <a:lnTo>
                    <a:pt x="62" y="312"/>
                  </a:lnTo>
                  <a:lnTo>
                    <a:pt x="51" y="303"/>
                  </a:lnTo>
                  <a:lnTo>
                    <a:pt x="40" y="295"/>
                  </a:lnTo>
                  <a:lnTo>
                    <a:pt x="40" y="295"/>
                  </a:lnTo>
                  <a:lnTo>
                    <a:pt x="23" y="275"/>
                  </a:lnTo>
                  <a:lnTo>
                    <a:pt x="9" y="252"/>
                  </a:lnTo>
                  <a:lnTo>
                    <a:pt x="9" y="252"/>
                  </a:lnTo>
                  <a:lnTo>
                    <a:pt x="0" y="233"/>
                  </a:lnTo>
                  <a:lnTo>
                    <a:pt x="0" y="233"/>
                  </a:lnTo>
                  <a:lnTo>
                    <a:pt x="0" y="227"/>
                  </a:lnTo>
                  <a:lnTo>
                    <a:pt x="0" y="227"/>
                  </a:lnTo>
                  <a:lnTo>
                    <a:pt x="6" y="199"/>
                  </a:lnTo>
                  <a:lnTo>
                    <a:pt x="17" y="174"/>
                  </a:lnTo>
                  <a:lnTo>
                    <a:pt x="31" y="149"/>
                  </a:lnTo>
                  <a:lnTo>
                    <a:pt x="51" y="126"/>
                  </a:lnTo>
                  <a:lnTo>
                    <a:pt x="51" y="126"/>
                  </a:lnTo>
                  <a:lnTo>
                    <a:pt x="68" y="115"/>
                  </a:lnTo>
                  <a:lnTo>
                    <a:pt x="82" y="106"/>
                  </a:lnTo>
                  <a:lnTo>
                    <a:pt x="96" y="98"/>
                  </a:lnTo>
                  <a:lnTo>
                    <a:pt x="110" y="92"/>
                  </a:lnTo>
                  <a:lnTo>
                    <a:pt x="138" y="87"/>
                  </a:lnTo>
                  <a:lnTo>
                    <a:pt x="169" y="87"/>
                  </a:lnTo>
                  <a:lnTo>
                    <a:pt x="169" y="87"/>
                  </a:lnTo>
                  <a:lnTo>
                    <a:pt x="188" y="87"/>
                  </a:lnTo>
                  <a:lnTo>
                    <a:pt x="188" y="87"/>
                  </a:lnTo>
                  <a:lnTo>
                    <a:pt x="253" y="95"/>
                  </a:lnTo>
                  <a:lnTo>
                    <a:pt x="287" y="98"/>
                  </a:lnTo>
                  <a:lnTo>
                    <a:pt x="323" y="92"/>
                  </a:lnTo>
                  <a:lnTo>
                    <a:pt x="323" y="92"/>
                  </a:lnTo>
                  <a:lnTo>
                    <a:pt x="363" y="84"/>
                  </a:lnTo>
                  <a:lnTo>
                    <a:pt x="405" y="73"/>
                  </a:lnTo>
                  <a:lnTo>
                    <a:pt x="444" y="56"/>
                  </a:lnTo>
                  <a:lnTo>
                    <a:pt x="481" y="39"/>
                  </a:lnTo>
                  <a:lnTo>
                    <a:pt x="481" y="39"/>
                  </a:lnTo>
                  <a:lnTo>
                    <a:pt x="506" y="25"/>
                  </a:lnTo>
                  <a:lnTo>
                    <a:pt x="534" y="11"/>
                  </a:lnTo>
                  <a:lnTo>
                    <a:pt x="551" y="5"/>
                  </a:lnTo>
                  <a:lnTo>
                    <a:pt x="565" y="0"/>
                  </a:lnTo>
                  <a:lnTo>
                    <a:pt x="579" y="0"/>
                  </a:lnTo>
                  <a:lnTo>
                    <a:pt x="590" y="5"/>
                  </a:lnTo>
                  <a:lnTo>
                    <a:pt x="590" y="5"/>
                  </a:lnTo>
                  <a:lnTo>
                    <a:pt x="590" y="5"/>
                  </a:lnTo>
                  <a:lnTo>
                    <a:pt x="601" y="11"/>
                  </a:lnTo>
                  <a:lnTo>
                    <a:pt x="607" y="19"/>
                  </a:lnTo>
                  <a:lnTo>
                    <a:pt x="607" y="19"/>
                  </a:lnTo>
                  <a:lnTo>
                    <a:pt x="612" y="28"/>
                  </a:lnTo>
                  <a:close/>
                </a:path>
              </a:pathLst>
            </a:custGeom>
            <a:solidFill>
              <a:srgbClr val="F9A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29"/>
            <p:cNvSpPr>
              <a:spLocks/>
            </p:cNvSpPr>
            <p:nvPr/>
          </p:nvSpPr>
          <p:spPr bwMode="auto">
            <a:xfrm>
              <a:off x="14422424" y="2514604"/>
              <a:ext cx="971550" cy="517525"/>
            </a:xfrm>
            <a:custGeom>
              <a:avLst/>
              <a:gdLst>
                <a:gd name="T0" fmla="*/ 612 w 612"/>
                <a:gd name="T1" fmla="*/ 28 h 326"/>
                <a:gd name="T2" fmla="*/ 596 w 612"/>
                <a:gd name="T3" fmla="*/ 70 h 326"/>
                <a:gd name="T4" fmla="*/ 584 w 612"/>
                <a:gd name="T5" fmla="*/ 90 h 326"/>
                <a:gd name="T6" fmla="*/ 556 w 612"/>
                <a:gd name="T7" fmla="*/ 118 h 326"/>
                <a:gd name="T8" fmla="*/ 509 w 612"/>
                <a:gd name="T9" fmla="*/ 151 h 326"/>
                <a:gd name="T10" fmla="*/ 475 w 612"/>
                <a:gd name="T11" fmla="*/ 168 h 326"/>
                <a:gd name="T12" fmla="*/ 433 w 612"/>
                <a:gd name="T13" fmla="*/ 191 h 326"/>
                <a:gd name="T14" fmla="*/ 379 w 612"/>
                <a:gd name="T15" fmla="*/ 230 h 326"/>
                <a:gd name="T16" fmla="*/ 323 w 612"/>
                <a:gd name="T17" fmla="*/ 269 h 326"/>
                <a:gd name="T18" fmla="*/ 304 w 612"/>
                <a:gd name="T19" fmla="*/ 281 h 326"/>
                <a:gd name="T20" fmla="*/ 242 w 612"/>
                <a:gd name="T21" fmla="*/ 303 h 326"/>
                <a:gd name="T22" fmla="*/ 217 w 612"/>
                <a:gd name="T23" fmla="*/ 309 h 326"/>
                <a:gd name="T24" fmla="*/ 166 w 612"/>
                <a:gd name="T25" fmla="*/ 323 h 326"/>
                <a:gd name="T26" fmla="*/ 110 w 612"/>
                <a:gd name="T27" fmla="*/ 326 h 326"/>
                <a:gd name="T28" fmla="*/ 62 w 612"/>
                <a:gd name="T29" fmla="*/ 312 h 326"/>
                <a:gd name="T30" fmla="*/ 40 w 612"/>
                <a:gd name="T31" fmla="*/ 295 h 326"/>
                <a:gd name="T32" fmla="*/ 23 w 612"/>
                <a:gd name="T33" fmla="*/ 275 h 326"/>
                <a:gd name="T34" fmla="*/ 9 w 612"/>
                <a:gd name="T35" fmla="*/ 252 h 326"/>
                <a:gd name="T36" fmla="*/ 0 w 612"/>
                <a:gd name="T37" fmla="*/ 233 h 326"/>
                <a:gd name="T38" fmla="*/ 0 w 612"/>
                <a:gd name="T39" fmla="*/ 227 h 326"/>
                <a:gd name="T40" fmla="*/ 17 w 612"/>
                <a:gd name="T41" fmla="*/ 174 h 326"/>
                <a:gd name="T42" fmla="*/ 51 w 612"/>
                <a:gd name="T43" fmla="*/ 126 h 326"/>
                <a:gd name="T44" fmla="*/ 68 w 612"/>
                <a:gd name="T45" fmla="*/ 115 h 326"/>
                <a:gd name="T46" fmla="*/ 96 w 612"/>
                <a:gd name="T47" fmla="*/ 98 h 326"/>
                <a:gd name="T48" fmla="*/ 138 w 612"/>
                <a:gd name="T49" fmla="*/ 87 h 326"/>
                <a:gd name="T50" fmla="*/ 169 w 612"/>
                <a:gd name="T51" fmla="*/ 87 h 326"/>
                <a:gd name="T52" fmla="*/ 188 w 612"/>
                <a:gd name="T53" fmla="*/ 87 h 326"/>
                <a:gd name="T54" fmla="*/ 287 w 612"/>
                <a:gd name="T55" fmla="*/ 98 h 326"/>
                <a:gd name="T56" fmla="*/ 323 w 612"/>
                <a:gd name="T57" fmla="*/ 92 h 326"/>
                <a:gd name="T58" fmla="*/ 405 w 612"/>
                <a:gd name="T59" fmla="*/ 73 h 326"/>
                <a:gd name="T60" fmla="*/ 481 w 612"/>
                <a:gd name="T61" fmla="*/ 39 h 326"/>
                <a:gd name="T62" fmla="*/ 506 w 612"/>
                <a:gd name="T63" fmla="*/ 25 h 326"/>
                <a:gd name="T64" fmla="*/ 551 w 612"/>
                <a:gd name="T65" fmla="*/ 5 h 326"/>
                <a:gd name="T66" fmla="*/ 579 w 612"/>
                <a:gd name="T67" fmla="*/ 0 h 326"/>
                <a:gd name="T68" fmla="*/ 590 w 612"/>
                <a:gd name="T69" fmla="*/ 5 h 326"/>
                <a:gd name="T70" fmla="*/ 601 w 612"/>
                <a:gd name="T71" fmla="*/ 11 h 326"/>
                <a:gd name="T72" fmla="*/ 607 w 612"/>
                <a:gd name="T73" fmla="*/ 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2" h="326">
                  <a:moveTo>
                    <a:pt x="612" y="28"/>
                  </a:moveTo>
                  <a:lnTo>
                    <a:pt x="612" y="28"/>
                  </a:lnTo>
                  <a:lnTo>
                    <a:pt x="607" y="50"/>
                  </a:lnTo>
                  <a:lnTo>
                    <a:pt x="596" y="70"/>
                  </a:lnTo>
                  <a:lnTo>
                    <a:pt x="596" y="70"/>
                  </a:lnTo>
                  <a:lnTo>
                    <a:pt x="584" y="90"/>
                  </a:lnTo>
                  <a:lnTo>
                    <a:pt x="570" y="106"/>
                  </a:lnTo>
                  <a:lnTo>
                    <a:pt x="556" y="118"/>
                  </a:lnTo>
                  <a:lnTo>
                    <a:pt x="542" y="132"/>
                  </a:lnTo>
                  <a:lnTo>
                    <a:pt x="509" y="151"/>
                  </a:lnTo>
                  <a:lnTo>
                    <a:pt x="475" y="168"/>
                  </a:lnTo>
                  <a:lnTo>
                    <a:pt x="475" y="168"/>
                  </a:lnTo>
                  <a:lnTo>
                    <a:pt x="433" y="191"/>
                  </a:lnTo>
                  <a:lnTo>
                    <a:pt x="433" y="191"/>
                  </a:lnTo>
                  <a:lnTo>
                    <a:pt x="405" y="210"/>
                  </a:lnTo>
                  <a:lnTo>
                    <a:pt x="379" y="230"/>
                  </a:lnTo>
                  <a:lnTo>
                    <a:pt x="351" y="250"/>
                  </a:lnTo>
                  <a:lnTo>
                    <a:pt x="323" y="269"/>
                  </a:lnTo>
                  <a:lnTo>
                    <a:pt x="323" y="269"/>
                  </a:lnTo>
                  <a:lnTo>
                    <a:pt x="304" y="281"/>
                  </a:lnTo>
                  <a:lnTo>
                    <a:pt x="284" y="286"/>
                  </a:lnTo>
                  <a:lnTo>
                    <a:pt x="242" y="303"/>
                  </a:lnTo>
                  <a:lnTo>
                    <a:pt x="242" y="303"/>
                  </a:lnTo>
                  <a:lnTo>
                    <a:pt x="217" y="309"/>
                  </a:lnTo>
                  <a:lnTo>
                    <a:pt x="191" y="317"/>
                  </a:lnTo>
                  <a:lnTo>
                    <a:pt x="166" y="323"/>
                  </a:lnTo>
                  <a:lnTo>
                    <a:pt x="138" y="326"/>
                  </a:lnTo>
                  <a:lnTo>
                    <a:pt x="110" y="326"/>
                  </a:lnTo>
                  <a:lnTo>
                    <a:pt x="85" y="320"/>
                  </a:lnTo>
                  <a:lnTo>
                    <a:pt x="62" y="312"/>
                  </a:lnTo>
                  <a:lnTo>
                    <a:pt x="51" y="303"/>
                  </a:lnTo>
                  <a:lnTo>
                    <a:pt x="40" y="295"/>
                  </a:lnTo>
                  <a:lnTo>
                    <a:pt x="40" y="295"/>
                  </a:lnTo>
                  <a:lnTo>
                    <a:pt x="23" y="275"/>
                  </a:lnTo>
                  <a:lnTo>
                    <a:pt x="9" y="252"/>
                  </a:lnTo>
                  <a:lnTo>
                    <a:pt x="9" y="252"/>
                  </a:lnTo>
                  <a:lnTo>
                    <a:pt x="0" y="233"/>
                  </a:lnTo>
                  <a:lnTo>
                    <a:pt x="0" y="233"/>
                  </a:lnTo>
                  <a:lnTo>
                    <a:pt x="0" y="227"/>
                  </a:lnTo>
                  <a:lnTo>
                    <a:pt x="0" y="227"/>
                  </a:lnTo>
                  <a:lnTo>
                    <a:pt x="6" y="199"/>
                  </a:lnTo>
                  <a:lnTo>
                    <a:pt x="17" y="174"/>
                  </a:lnTo>
                  <a:lnTo>
                    <a:pt x="31" y="149"/>
                  </a:lnTo>
                  <a:lnTo>
                    <a:pt x="51" y="126"/>
                  </a:lnTo>
                  <a:lnTo>
                    <a:pt x="51" y="126"/>
                  </a:lnTo>
                  <a:lnTo>
                    <a:pt x="68" y="115"/>
                  </a:lnTo>
                  <a:lnTo>
                    <a:pt x="82" y="106"/>
                  </a:lnTo>
                  <a:lnTo>
                    <a:pt x="96" y="98"/>
                  </a:lnTo>
                  <a:lnTo>
                    <a:pt x="110" y="92"/>
                  </a:lnTo>
                  <a:lnTo>
                    <a:pt x="138" y="87"/>
                  </a:lnTo>
                  <a:lnTo>
                    <a:pt x="169" y="87"/>
                  </a:lnTo>
                  <a:lnTo>
                    <a:pt x="169" y="87"/>
                  </a:lnTo>
                  <a:lnTo>
                    <a:pt x="188" y="87"/>
                  </a:lnTo>
                  <a:lnTo>
                    <a:pt x="188" y="87"/>
                  </a:lnTo>
                  <a:lnTo>
                    <a:pt x="253" y="95"/>
                  </a:lnTo>
                  <a:lnTo>
                    <a:pt x="287" y="98"/>
                  </a:lnTo>
                  <a:lnTo>
                    <a:pt x="323" y="92"/>
                  </a:lnTo>
                  <a:lnTo>
                    <a:pt x="323" y="92"/>
                  </a:lnTo>
                  <a:lnTo>
                    <a:pt x="363" y="84"/>
                  </a:lnTo>
                  <a:lnTo>
                    <a:pt x="405" y="73"/>
                  </a:lnTo>
                  <a:lnTo>
                    <a:pt x="444" y="56"/>
                  </a:lnTo>
                  <a:lnTo>
                    <a:pt x="481" y="39"/>
                  </a:lnTo>
                  <a:lnTo>
                    <a:pt x="481" y="39"/>
                  </a:lnTo>
                  <a:lnTo>
                    <a:pt x="506" y="25"/>
                  </a:lnTo>
                  <a:lnTo>
                    <a:pt x="534" y="11"/>
                  </a:lnTo>
                  <a:lnTo>
                    <a:pt x="551" y="5"/>
                  </a:lnTo>
                  <a:lnTo>
                    <a:pt x="565" y="0"/>
                  </a:lnTo>
                  <a:lnTo>
                    <a:pt x="579" y="0"/>
                  </a:lnTo>
                  <a:lnTo>
                    <a:pt x="590" y="5"/>
                  </a:lnTo>
                  <a:lnTo>
                    <a:pt x="590" y="5"/>
                  </a:lnTo>
                  <a:lnTo>
                    <a:pt x="590" y="5"/>
                  </a:lnTo>
                  <a:lnTo>
                    <a:pt x="601" y="11"/>
                  </a:lnTo>
                  <a:lnTo>
                    <a:pt x="607" y="19"/>
                  </a:lnTo>
                  <a:lnTo>
                    <a:pt x="607" y="19"/>
                  </a:lnTo>
                  <a:lnTo>
                    <a:pt x="612"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0"/>
            <p:cNvSpPr>
              <a:spLocks/>
            </p:cNvSpPr>
            <p:nvPr/>
          </p:nvSpPr>
          <p:spPr bwMode="auto">
            <a:xfrm>
              <a:off x="14471635" y="2581279"/>
              <a:ext cx="860423" cy="347663"/>
            </a:xfrm>
            <a:custGeom>
              <a:avLst/>
              <a:gdLst>
                <a:gd name="T0" fmla="*/ 523 w 542"/>
                <a:gd name="T1" fmla="*/ 0 h 219"/>
                <a:gd name="T2" fmla="*/ 517 w 542"/>
                <a:gd name="T3" fmla="*/ 0 h 219"/>
                <a:gd name="T4" fmla="*/ 494 w 542"/>
                <a:gd name="T5" fmla="*/ 11 h 219"/>
                <a:gd name="T6" fmla="*/ 441 w 542"/>
                <a:gd name="T7" fmla="*/ 48 h 219"/>
                <a:gd name="T8" fmla="*/ 379 w 542"/>
                <a:gd name="T9" fmla="*/ 73 h 219"/>
                <a:gd name="T10" fmla="*/ 354 w 542"/>
                <a:gd name="T11" fmla="*/ 78 h 219"/>
                <a:gd name="T12" fmla="*/ 273 w 542"/>
                <a:gd name="T13" fmla="*/ 81 h 219"/>
                <a:gd name="T14" fmla="*/ 261 w 542"/>
                <a:gd name="T15" fmla="*/ 84 h 219"/>
                <a:gd name="T16" fmla="*/ 205 w 542"/>
                <a:gd name="T17" fmla="*/ 81 h 219"/>
                <a:gd name="T18" fmla="*/ 146 w 542"/>
                <a:gd name="T19" fmla="*/ 78 h 219"/>
                <a:gd name="T20" fmla="*/ 121 w 542"/>
                <a:gd name="T21" fmla="*/ 78 h 219"/>
                <a:gd name="T22" fmla="*/ 90 w 542"/>
                <a:gd name="T23" fmla="*/ 84 h 219"/>
                <a:gd name="T24" fmla="*/ 45 w 542"/>
                <a:gd name="T25" fmla="*/ 101 h 219"/>
                <a:gd name="T26" fmla="*/ 20 w 542"/>
                <a:gd name="T27" fmla="*/ 118 h 219"/>
                <a:gd name="T28" fmla="*/ 9 w 542"/>
                <a:gd name="T29" fmla="*/ 129 h 219"/>
                <a:gd name="T30" fmla="*/ 0 w 542"/>
                <a:gd name="T31" fmla="*/ 154 h 219"/>
                <a:gd name="T32" fmla="*/ 3 w 542"/>
                <a:gd name="T33" fmla="*/ 182 h 219"/>
                <a:gd name="T34" fmla="*/ 20 w 542"/>
                <a:gd name="T35" fmla="*/ 205 h 219"/>
                <a:gd name="T36" fmla="*/ 42 w 542"/>
                <a:gd name="T37" fmla="*/ 216 h 219"/>
                <a:gd name="T38" fmla="*/ 59 w 542"/>
                <a:gd name="T39" fmla="*/ 219 h 219"/>
                <a:gd name="T40" fmla="*/ 70 w 542"/>
                <a:gd name="T41" fmla="*/ 219 h 219"/>
                <a:gd name="T42" fmla="*/ 110 w 542"/>
                <a:gd name="T43" fmla="*/ 205 h 219"/>
                <a:gd name="T44" fmla="*/ 129 w 542"/>
                <a:gd name="T45" fmla="*/ 196 h 219"/>
                <a:gd name="T46" fmla="*/ 155 w 542"/>
                <a:gd name="T47" fmla="*/ 188 h 219"/>
                <a:gd name="T48" fmla="*/ 225 w 542"/>
                <a:gd name="T49" fmla="*/ 168 h 219"/>
                <a:gd name="T50" fmla="*/ 323 w 542"/>
                <a:gd name="T51" fmla="*/ 149 h 219"/>
                <a:gd name="T52" fmla="*/ 396 w 542"/>
                <a:gd name="T53" fmla="*/ 126 h 219"/>
                <a:gd name="T54" fmla="*/ 461 w 542"/>
                <a:gd name="T55" fmla="*/ 90 h 219"/>
                <a:gd name="T56" fmla="*/ 503 w 542"/>
                <a:gd name="T57" fmla="*/ 64 h 219"/>
                <a:gd name="T58" fmla="*/ 531 w 542"/>
                <a:gd name="T59" fmla="*/ 42 h 219"/>
                <a:gd name="T60" fmla="*/ 539 w 542"/>
                <a:gd name="T61" fmla="*/ 33 h 219"/>
                <a:gd name="T62" fmla="*/ 542 w 542"/>
                <a:gd name="T63" fmla="*/ 19 h 219"/>
                <a:gd name="T64" fmla="*/ 539 w 542"/>
                <a:gd name="T65" fmla="*/ 5 h 219"/>
                <a:gd name="T66" fmla="*/ 531 w 542"/>
                <a:gd name="T6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2" h="219">
                  <a:moveTo>
                    <a:pt x="523" y="0"/>
                  </a:moveTo>
                  <a:lnTo>
                    <a:pt x="523" y="0"/>
                  </a:lnTo>
                  <a:lnTo>
                    <a:pt x="517" y="0"/>
                  </a:lnTo>
                  <a:lnTo>
                    <a:pt x="517" y="0"/>
                  </a:lnTo>
                  <a:lnTo>
                    <a:pt x="506" y="5"/>
                  </a:lnTo>
                  <a:lnTo>
                    <a:pt x="494" y="11"/>
                  </a:lnTo>
                  <a:lnTo>
                    <a:pt x="494" y="11"/>
                  </a:lnTo>
                  <a:lnTo>
                    <a:pt x="441" y="48"/>
                  </a:lnTo>
                  <a:lnTo>
                    <a:pt x="410" y="62"/>
                  </a:lnTo>
                  <a:lnTo>
                    <a:pt x="379" y="73"/>
                  </a:lnTo>
                  <a:lnTo>
                    <a:pt x="379" y="73"/>
                  </a:lnTo>
                  <a:lnTo>
                    <a:pt x="354" y="78"/>
                  </a:lnTo>
                  <a:lnTo>
                    <a:pt x="326" y="81"/>
                  </a:lnTo>
                  <a:lnTo>
                    <a:pt x="273" y="81"/>
                  </a:lnTo>
                  <a:lnTo>
                    <a:pt x="273" y="81"/>
                  </a:lnTo>
                  <a:lnTo>
                    <a:pt x="261" y="84"/>
                  </a:lnTo>
                  <a:lnTo>
                    <a:pt x="261" y="84"/>
                  </a:lnTo>
                  <a:lnTo>
                    <a:pt x="205" y="81"/>
                  </a:lnTo>
                  <a:lnTo>
                    <a:pt x="205" y="81"/>
                  </a:lnTo>
                  <a:lnTo>
                    <a:pt x="146" y="78"/>
                  </a:lnTo>
                  <a:lnTo>
                    <a:pt x="146" y="78"/>
                  </a:lnTo>
                  <a:lnTo>
                    <a:pt x="121" y="78"/>
                  </a:lnTo>
                  <a:lnTo>
                    <a:pt x="121" y="78"/>
                  </a:lnTo>
                  <a:lnTo>
                    <a:pt x="90" y="84"/>
                  </a:lnTo>
                  <a:lnTo>
                    <a:pt x="59" y="92"/>
                  </a:lnTo>
                  <a:lnTo>
                    <a:pt x="45" y="101"/>
                  </a:lnTo>
                  <a:lnTo>
                    <a:pt x="31" y="109"/>
                  </a:lnTo>
                  <a:lnTo>
                    <a:pt x="20" y="118"/>
                  </a:lnTo>
                  <a:lnTo>
                    <a:pt x="9" y="129"/>
                  </a:lnTo>
                  <a:lnTo>
                    <a:pt x="9" y="129"/>
                  </a:lnTo>
                  <a:lnTo>
                    <a:pt x="3" y="143"/>
                  </a:lnTo>
                  <a:lnTo>
                    <a:pt x="0" y="154"/>
                  </a:lnTo>
                  <a:lnTo>
                    <a:pt x="0" y="168"/>
                  </a:lnTo>
                  <a:lnTo>
                    <a:pt x="3" y="182"/>
                  </a:lnTo>
                  <a:lnTo>
                    <a:pt x="11" y="194"/>
                  </a:lnTo>
                  <a:lnTo>
                    <a:pt x="20" y="205"/>
                  </a:lnTo>
                  <a:lnTo>
                    <a:pt x="31" y="213"/>
                  </a:lnTo>
                  <a:lnTo>
                    <a:pt x="42" y="216"/>
                  </a:lnTo>
                  <a:lnTo>
                    <a:pt x="42" y="216"/>
                  </a:lnTo>
                  <a:lnTo>
                    <a:pt x="59" y="219"/>
                  </a:lnTo>
                  <a:lnTo>
                    <a:pt x="59" y="219"/>
                  </a:lnTo>
                  <a:lnTo>
                    <a:pt x="70" y="219"/>
                  </a:lnTo>
                  <a:lnTo>
                    <a:pt x="84" y="216"/>
                  </a:lnTo>
                  <a:lnTo>
                    <a:pt x="110" y="205"/>
                  </a:lnTo>
                  <a:lnTo>
                    <a:pt x="110" y="205"/>
                  </a:lnTo>
                  <a:lnTo>
                    <a:pt x="129" y="196"/>
                  </a:lnTo>
                  <a:lnTo>
                    <a:pt x="129" y="196"/>
                  </a:lnTo>
                  <a:lnTo>
                    <a:pt x="155" y="188"/>
                  </a:lnTo>
                  <a:lnTo>
                    <a:pt x="177" y="180"/>
                  </a:lnTo>
                  <a:lnTo>
                    <a:pt x="225" y="168"/>
                  </a:lnTo>
                  <a:lnTo>
                    <a:pt x="323" y="149"/>
                  </a:lnTo>
                  <a:lnTo>
                    <a:pt x="323" y="149"/>
                  </a:lnTo>
                  <a:lnTo>
                    <a:pt x="360" y="140"/>
                  </a:lnTo>
                  <a:lnTo>
                    <a:pt x="396" y="126"/>
                  </a:lnTo>
                  <a:lnTo>
                    <a:pt x="430" y="109"/>
                  </a:lnTo>
                  <a:lnTo>
                    <a:pt x="461" y="90"/>
                  </a:lnTo>
                  <a:lnTo>
                    <a:pt x="461" y="90"/>
                  </a:lnTo>
                  <a:lnTo>
                    <a:pt x="503" y="64"/>
                  </a:lnTo>
                  <a:lnTo>
                    <a:pt x="523" y="50"/>
                  </a:lnTo>
                  <a:lnTo>
                    <a:pt x="531" y="42"/>
                  </a:lnTo>
                  <a:lnTo>
                    <a:pt x="539" y="33"/>
                  </a:lnTo>
                  <a:lnTo>
                    <a:pt x="539" y="33"/>
                  </a:lnTo>
                  <a:lnTo>
                    <a:pt x="542" y="25"/>
                  </a:lnTo>
                  <a:lnTo>
                    <a:pt x="542" y="19"/>
                  </a:lnTo>
                  <a:lnTo>
                    <a:pt x="542" y="11"/>
                  </a:lnTo>
                  <a:lnTo>
                    <a:pt x="539" y="5"/>
                  </a:lnTo>
                  <a:lnTo>
                    <a:pt x="539" y="5"/>
                  </a:lnTo>
                  <a:lnTo>
                    <a:pt x="531" y="0"/>
                  </a:lnTo>
                  <a:lnTo>
                    <a:pt x="523" y="0"/>
                  </a:lnTo>
                  <a:close/>
                </a:path>
              </a:pathLst>
            </a:custGeom>
            <a:solidFill>
              <a:srgbClr val="FAB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1"/>
            <p:cNvSpPr>
              <a:spLocks/>
            </p:cNvSpPr>
            <p:nvPr/>
          </p:nvSpPr>
          <p:spPr bwMode="auto">
            <a:xfrm>
              <a:off x="14471635" y="2581279"/>
              <a:ext cx="860423" cy="347663"/>
            </a:xfrm>
            <a:custGeom>
              <a:avLst/>
              <a:gdLst>
                <a:gd name="T0" fmla="*/ 523 w 542"/>
                <a:gd name="T1" fmla="*/ 0 h 219"/>
                <a:gd name="T2" fmla="*/ 517 w 542"/>
                <a:gd name="T3" fmla="*/ 0 h 219"/>
                <a:gd name="T4" fmla="*/ 494 w 542"/>
                <a:gd name="T5" fmla="*/ 11 h 219"/>
                <a:gd name="T6" fmla="*/ 441 w 542"/>
                <a:gd name="T7" fmla="*/ 48 h 219"/>
                <a:gd name="T8" fmla="*/ 379 w 542"/>
                <a:gd name="T9" fmla="*/ 73 h 219"/>
                <a:gd name="T10" fmla="*/ 354 w 542"/>
                <a:gd name="T11" fmla="*/ 78 h 219"/>
                <a:gd name="T12" fmla="*/ 273 w 542"/>
                <a:gd name="T13" fmla="*/ 81 h 219"/>
                <a:gd name="T14" fmla="*/ 261 w 542"/>
                <a:gd name="T15" fmla="*/ 84 h 219"/>
                <a:gd name="T16" fmla="*/ 205 w 542"/>
                <a:gd name="T17" fmla="*/ 81 h 219"/>
                <a:gd name="T18" fmla="*/ 146 w 542"/>
                <a:gd name="T19" fmla="*/ 78 h 219"/>
                <a:gd name="T20" fmla="*/ 121 w 542"/>
                <a:gd name="T21" fmla="*/ 78 h 219"/>
                <a:gd name="T22" fmla="*/ 90 w 542"/>
                <a:gd name="T23" fmla="*/ 84 h 219"/>
                <a:gd name="T24" fmla="*/ 45 w 542"/>
                <a:gd name="T25" fmla="*/ 101 h 219"/>
                <a:gd name="T26" fmla="*/ 20 w 542"/>
                <a:gd name="T27" fmla="*/ 118 h 219"/>
                <a:gd name="T28" fmla="*/ 9 w 542"/>
                <a:gd name="T29" fmla="*/ 129 h 219"/>
                <a:gd name="T30" fmla="*/ 0 w 542"/>
                <a:gd name="T31" fmla="*/ 154 h 219"/>
                <a:gd name="T32" fmla="*/ 3 w 542"/>
                <a:gd name="T33" fmla="*/ 182 h 219"/>
                <a:gd name="T34" fmla="*/ 20 w 542"/>
                <a:gd name="T35" fmla="*/ 205 h 219"/>
                <a:gd name="T36" fmla="*/ 42 w 542"/>
                <a:gd name="T37" fmla="*/ 216 h 219"/>
                <a:gd name="T38" fmla="*/ 59 w 542"/>
                <a:gd name="T39" fmla="*/ 219 h 219"/>
                <a:gd name="T40" fmla="*/ 70 w 542"/>
                <a:gd name="T41" fmla="*/ 219 h 219"/>
                <a:gd name="T42" fmla="*/ 110 w 542"/>
                <a:gd name="T43" fmla="*/ 205 h 219"/>
                <a:gd name="T44" fmla="*/ 129 w 542"/>
                <a:gd name="T45" fmla="*/ 196 h 219"/>
                <a:gd name="T46" fmla="*/ 155 w 542"/>
                <a:gd name="T47" fmla="*/ 188 h 219"/>
                <a:gd name="T48" fmla="*/ 225 w 542"/>
                <a:gd name="T49" fmla="*/ 168 h 219"/>
                <a:gd name="T50" fmla="*/ 323 w 542"/>
                <a:gd name="T51" fmla="*/ 149 h 219"/>
                <a:gd name="T52" fmla="*/ 396 w 542"/>
                <a:gd name="T53" fmla="*/ 126 h 219"/>
                <a:gd name="T54" fmla="*/ 461 w 542"/>
                <a:gd name="T55" fmla="*/ 90 h 219"/>
                <a:gd name="T56" fmla="*/ 503 w 542"/>
                <a:gd name="T57" fmla="*/ 64 h 219"/>
                <a:gd name="T58" fmla="*/ 531 w 542"/>
                <a:gd name="T59" fmla="*/ 42 h 219"/>
                <a:gd name="T60" fmla="*/ 539 w 542"/>
                <a:gd name="T61" fmla="*/ 33 h 219"/>
                <a:gd name="T62" fmla="*/ 542 w 542"/>
                <a:gd name="T63" fmla="*/ 19 h 219"/>
                <a:gd name="T64" fmla="*/ 539 w 542"/>
                <a:gd name="T65" fmla="*/ 5 h 219"/>
                <a:gd name="T66" fmla="*/ 531 w 542"/>
                <a:gd name="T6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2" h="219">
                  <a:moveTo>
                    <a:pt x="523" y="0"/>
                  </a:moveTo>
                  <a:lnTo>
                    <a:pt x="523" y="0"/>
                  </a:lnTo>
                  <a:lnTo>
                    <a:pt x="517" y="0"/>
                  </a:lnTo>
                  <a:lnTo>
                    <a:pt x="517" y="0"/>
                  </a:lnTo>
                  <a:lnTo>
                    <a:pt x="506" y="5"/>
                  </a:lnTo>
                  <a:lnTo>
                    <a:pt x="494" y="11"/>
                  </a:lnTo>
                  <a:lnTo>
                    <a:pt x="494" y="11"/>
                  </a:lnTo>
                  <a:lnTo>
                    <a:pt x="441" y="48"/>
                  </a:lnTo>
                  <a:lnTo>
                    <a:pt x="410" y="62"/>
                  </a:lnTo>
                  <a:lnTo>
                    <a:pt x="379" y="73"/>
                  </a:lnTo>
                  <a:lnTo>
                    <a:pt x="379" y="73"/>
                  </a:lnTo>
                  <a:lnTo>
                    <a:pt x="354" y="78"/>
                  </a:lnTo>
                  <a:lnTo>
                    <a:pt x="326" y="81"/>
                  </a:lnTo>
                  <a:lnTo>
                    <a:pt x="273" y="81"/>
                  </a:lnTo>
                  <a:lnTo>
                    <a:pt x="273" y="81"/>
                  </a:lnTo>
                  <a:lnTo>
                    <a:pt x="261" y="84"/>
                  </a:lnTo>
                  <a:lnTo>
                    <a:pt x="261" y="84"/>
                  </a:lnTo>
                  <a:lnTo>
                    <a:pt x="205" y="81"/>
                  </a:lnTo>
                  <a:lnTo>
                    <a:pt x="205" y="81"/>
                  </a:lnTo>
                  <a:lnTo>
                    <a:pt x="146" y="78"/>
                  </a:lnTo>
                  <a:lnTo>
                    <a:pt x="146" y="78"/>
                  </a:lnTo>
                  <a:lnTo>
                    <a:pt x="121" y="78"/>
                  </a:lnTo>
                  <a:lnTo>
                    <a:pt x="121" y="78"/>
                  </a:lnTo>
                  <a:lnTo>
                    <a:pt x="90" y="84"/>
                  </a:lnTo>
                  <a:lnTo>
                    <a:pt x="59" y="92"/>
                  </a:lnTo>
                  <a:lnTo>
                    <a:pt x="45" y="101"/>
                  </a:lnTo>
                  <a:lnTo>
                    <a:pt x="31" y="109"/>
                  </a:lnTo>
                  <a:lnTo>
                    <a:pt x="20" y="118"/>
                  </a:lnTo>
                  <a:lnTo>
                    <a:pt x="9" y="129"/>
                  </a:lnTo>
                  <a:lnTo>
                    <a:pt x="9" y="129"/>
                  </a:lnTo>
                  <a:lnTo>
                    <a:pt x="3" y="143"/>
                  </a:lnTo>
                  <a:lnTo>
                    <a:pt x="0" y="154"/>
                  </a:lnTo>
                  <a:lnTo>
                    <a:pt x="0" y="168"/>
                  </a:lnTo>
                  <a:lnTo>
                    <a:pt x="3" y="182"/>
                  </a:lnTo>
                  <a:lnTo>
                    <a:pt x="11" y="194"/>
                  </a:lnTo>
                  <a:lnTo>
                    <a:pt x="20" y="205"/>
                  </a:lnTo>
                  <a:lnTo>
                    <a:pt x="31" y="213"/>
                  </a:lnTo>
                  <a:lnTo>
                    <a:pt x="42" y="216"/>
                  </a:lnTo>
                  <a:lnTo>
                    <a:pt x="42" y="216"/>
                  </a:lnTo>
                  <a:lnTo>
                    <a:pt x="59" y="219"/>
                  </a:lnTo>
                  <a:lnTo>
                    <a:pt x="59" y="219"/>
                  </a:lnTo>
                  <a:lnTo>
                    <a:pt x="70" y="219"/>
                  </a:lnTo>
                  <a:lnTo>
                    <a:pt x="84" y="216"/>
                  </a:lnTo>
                  <a:lnTo>
                    <a:pt x="110" y="205"/>
                  </a:lnTo>
                  <a:lnTo>
                    <a:pt x="110" y="205"/>
                  </a:lnTo>
                  <a:lnTo>
                    <a:pt x="129" y="196"/>
                  </a:lnTo>
                  <a:lnTo>
                    <a:pt x="129" y="196"/>
                  </a:lnTo>
                  <a:lnTo>
                    <a:pt x="155" y="188"/>
                  </a:lnTo>
                  <a:lnTo>
                    <a:pt x="177" y="180"/>
                  </a:lnTo>
                  <a:lnTo>
                    <a:pt x="225" y="168"/>
                  </a:lnTo>
                  <a:lnTo>
                    <a:pt x="323" y="149"/>
                  </a:lnTo>
                  <a:lnTo>
                    <a:pt x="323" y="149"/>
                  </a:lnTo>
                  <a:lnTo>
                    <a:pt x="360" y="140"/>
                  </a:lnTo>
                  <a:lnTo>
                    <a:pt x="396" y="126"/>
                  </a:lnTo>
                  <a:lnTo>
                    <a:pt x="430" y="109"/>
                  </a:lnTo>
                  <a:lnTo>
                    <a:pt x="461" y="90"/>
                  </a:lnTo>
                  <a:lnTo>
                    <a:pt x="461" y="90"/>
                  </a:lnTo>
                  <a:lnTo>
                    <a:pt x="503" y="64"/>
                  </a:lnTo>
                  <a:lnTo>
                    <a:pt x="523" y="50"/>
                  </a:lnTo>
                  <a:lnTo>
                    <a:pt x="531" y="42"/>
                  </a:lnTo>
                  <a:lnTo>
                    <a:pt x="539" y="33"/>
                  </a:lnTo>
                  <a:lnTo>
                    <a:pt x="539" y="33"/>
                  </a:lnTo>
                  <a:lnTo>
                    <a:pt x="542" y="25"/>
                  </a:lnTo>
                  <a:lnTo>
                    <a:pt x="542" y="19"/>
                  </a:lnTo>
                  <a:lnTo>
                    <a:pt x="542" y="11"/>
                  </a:lnTo>
                  <a:lnTo>
                    <a:pt x="539" y="5"/>
                  </a:lnTo>
                  <a:lnTo>
                    <a:pt x="539" y="5"/>
                  </a:lnTo>
                  <a:lnTo>
                    <a:pt x="531" y="0"/>
                  </a:lnTo>
                  <a:lnTo>
                    <a:pt x="5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
            <p:cNvSpPr>
              <a:spLocks/>
            </p:cNvSpPr>
            <p:nvPr/>
          </p:nvSpPr>
          <p:spPr bwMode="auto">
            <a:xfrm>
              <a:off x="14427186" y="2522542"/>
              <a:ext cx="958850" cy="460376"/>
            </a:xfrm>
            <a:custGeom>
              <a:avLst/>
              <a:gdLst>
                <a:gd name="T0" fmla="*/ 28 w 604"/>
                <a:gd name="T1" fmla="*/ 276 h 290"/>
                <a:gd name="T2" fmla="*/ 59 w 604"/>
                <a:gd name="T3" fmla="*/ 259 h 290"/>
                <a:gd name="T4" fmla="*/ 96 w 604"/>
                <a:gd name="T5" fmla="*/ 267 h 290"/>
                <a:gd name="T6" fmla="*/ 129 w 604"/>
                <a:gd name="T7" fmla="*/ 284 h 290"/>
                <a:gd name="T8" fmla="*/ 138 w 604"/>
                <a:gd name="T9" fmla="*/ 278 h 290"/>
                <a:gd name="T10" fmla="*/ 110 w 604"/>
                <a:gd name="T11" fmla="*/ 259 h 290"/>
                <a:gd name="T12" fmla="*/ 112 w 604"/>
                <a:gd name="T13" fmla="*/ 239 h 290"/>
                <a:gd name="T14" fmla="*/ 163 w 604"/>
                <a:gd name="T15" fmla="*/ 233 h 290"/>
                <a:gd name="T16" fmla="*/ 214 w 604"/>
                <a:gd name="T17" fmla="*/ 256 h 290"/>
                <a:gd name="T18" fmla="*/ 222 w 604"/>
                <a:gd name="T19" fmla="*/ 253 h 290"/>
                <a:gd name="T20" fmla="*/ 222 w 604"/>
                <a:gd name="T21" fmla="*/ 245 h 290"/>
                <a:gd name="T22" fmla="*/ 177 w 604"/>
                <a:gd name="T23" fmla="*/ 225 h 290"/>
                <a:gd name="T24" fmla="*/ 326 w 604"/>
                <a:gd name="T25" fmla="*/ 200 h 290"/>
                <a:gd name="T26" fmla="*/ 385 w 604"/>
                <a:gd name="T27" fmla="*/ 191 h 290"/>
                <a:gd name="T28" fmla="*/ 424 w 604"/>
                <a:gd name="T29" fmla="*/ 205 h 290"/>
                <a:gd name="T30" fmla="*/ 435 w 604"/>
                <a:gd name="T31" fmla="*/ 200 h 290"/>
                <a:gd name="T32" fmla="*/ 430 w 604"/>
                <a:gd name="T33" fmla="*/ 191 h 290"/>
                <a:gd name="T34" fmla="*/ 444 w 604"/>
                <a:gd name="T35" fmla="*/ 169 h 290"/>
                <a:gd name="T36" fmla="*/ 536 w 604"/>
                <a:gd name="T37" fmla="*/ 113 h 290"/>
                <a:gd name="T38" fmla="*/ 567 w 604"/>
                <a:gd name="T39" fmla="*/ 79 h 290"/>
                <a:gd name="T40" fmla="*/ 604 w 604"/>
                <a:gd name="T41" fmla="*/ 14 h 290"/>
                <a:gd name="T42" fmla="*/ 581 w 604"/>
                <a:gd name="T43" fmla="*/ 17 h 290"/>
                <a:gd name="T44" fmla="*/ 562 w 604"/>
                <a:gd name="T45" fmla="*/ 56 h 290"/>
                <a:gd name="T46" fmla="*/ 511 w 604"/>
                <a:gd name="T47" fmla="*/ 110 h 290"/>
                <a:gd name="T48" fmla="*/ 503 w 604"/>
                <a:gd name="T49" fmla="*/ 115 h 290"/>
                <a:gd name="T50" fmla="*/ 522 w 604"/>
                <a:gd name="T51" fmla="*/ 70 h 290"/>
                <a:gd name="T52" fmla="*/ 517 w 604"/>
                <a:gd name="T53" fmla="*/ 65 h 290"/>
                <a:gd name="T54" fmla="*/ 511 w 604"/>
                <a:gd name="T55" fmla="*/ 68 h 290"/>
                <a:gd name="T56" fmla="*/ 489 w 604"/>
                <a:gd name="T57" fmla="*/ 110 h 290"/>
                <a:gd name="T58" fmla="*/ 463 w 604"/>
                <a:gd name="T59" fmla="*/ 138 h 290"/>
                <a:gd name="T60" fmla="*/ 348 w 604"/>
                <a:gd name="T61" fmla="*/ 177 h 290"/>
                <a:gd name="T62" fmla="*/ 295 w 604"/>
                <a:gd name="T63" fmla="*/ 186 h 290"/>
                <a:gd name="T64" fmla="*/ 298 w 604"/>
                <a:gd name="T65" fmla="*/ 183 h 290"/>
                <a:gd name="T66" fmla="*/ 331 w 604"/>
                <a:gd name="T67" fmla="*/ 149 h 290"/>
                <a:gd name="T68" fmla="*/ 329 w 604"/>
                <a:gd name="T69" fmla="*/ 141 h 290"/>
                <a:gd name="T70" fmla="*/ 320 w 604"/>
                <a:gd name="T71" fmla="*/ 144 h 290"/>
                <a:gd name="T72" fmla="*/ 306 w 604"/>
                <a:gd name="T73" fmla="*/ 160 h 290"/>
                <a:gd name="T74" fmla="*/ 287 w 604"/>
                <a:gd name="T75" fmla="*/ 180 h 290"/>
                <a:gd name="T76" fmla="*/ 191 w 604"/>
                <a:gd name="T77" fmla="*/ 200 h 290"/>
                <a:gd name="T78" fmla="*/ 110 w 604"/>
                <a:gd name="T79" fmla="*/ 219 h 290"/>
                <a:gd name="T80" fmla="*/ 155 w 604"/>
                <a:gd name="T81" fmla="*/ 163 h 290"/>
                <a:gd name="T82" fmla="*/ 180 w 604"/>
                <a:gd name="T83" fmla="*/ 104 h 290"/>
                <a:gd name="T84" fmla="*/ 166 w 604"/>
                <a:gd name="T85" fmla="*/ 82 h 290"/>
                <a:gd name="T86" fmla="*/ 155 w 604"/>
                <a:gd name="T87" fmla="*/ 121 h 290"/>
                <a:gd name="T88" fmla="*/ 138 w 604"/>
                <a:gd name="T89" fmla="*/ 158 h 290"/>
                <a:gd name="T90" fmla="*/ 132 w 604"/>
                <a:gd name="T91" fmla="*/ 155 h 290"/>
                <a:gd name="T92" fmla="*/ 126 w 604"/>
                <a:gd name="T93" fmla="*/ 138 h 290"/>
                <a:gd name="T94" fmla="*/ 118 w 604"/>
                <a:gd name="T95" fmla="*/ 144 h 290"/>
                <a:gd name="T96" fmla="*/ 121 w 604"/>
                <a:gd name="T97" fmla="*/ 183 h 290"/>
                <a:gd name="T98" fmla="*/ 96 w 604"/>
                <a:gd name="T99" fmla="*/ 211 h 290"/>
                <a:gd name="T100" fmla="*/ 62 w 604"/>
                <a:gd name="T101" fmla="*/ 236 h 290"/>
                <a:gd name="T102" fmla="*/ 28 w 604"/>
                <a:gd name="T103" fmla="*/ 250 h 290"/>
                <a:gd name="T104" fmla="*/ 20 w 604"/>
                <a:gd name="T105" fmla="*/ 256 h 290"/>
                <a:gd name="T106" fmla="*/ 9 w 604"/>
                <a:gd name="T107"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4" h="290">
                  <a:moveTo>
                    <a:pt x="9" y="290"/>
                  </a:moveTo>
                  <a:lnTo>
                    <a:pt x="9" y="290"/>
                  </a:lnTo>
                  <a:lnTo>
                    <a:pt x="28" y="276"/>
                  </a:lnTo>
                  <a:lnTo>
                    <a:pt x="53" y="262"/>
                  </a:lnTo>
                  <a:lnTo>
                    <a:pt x="53" y="262"/>
                  </a:lnTo>
                  <a:lnTo>
                    <a:pt x="59" y="259"/>
                  </a:lnTo>
                  <a:lnTo>
                    <a:pt x="59" y="259"/>
                  </a:lnTo>
                  <a:lnTo>
                    <a:pt x="79" y="262"/>
                  </a:lnTo>
                  <a:lnTo>
                    <a:pt x="96" y="267"/>
                  </a:lnTo>
                  <a:lnTo>
                    <a:pt x="112" y="276"/>
                  </a:lnTo>
                  <a:lnTo>
                    <a:pt x="129" y="284"/>
                  </a:lnTo>
                  <a:lnTo>
                    <a:pt x="129" y="284"/>
                  </a:lnTo>
                  <a:lnTo>
                    <a:pt x="132" y="287"/>
                  </a:lnTo>
                  <a:lnTo>
                    <a:pt x="138" y="284"/>
                  </a:lnTo>
                  <a:lnTo>
                    <a:pt x="138" y="278"/>
                  </a:lnTo>
                  <a:lnTo>
                    <a:pt x="135" y="273"/>
                  </a:lnTo>
                  <a:lnTo>
                    <a:pt x="135" y="273"/>
                  </a:lnTo>
                  <a:lnTo>
                    <a:pt x="110" y="259"/>
                  </a:lnTo>
                  <a:lnTo>
                    <a:pt x="82" y="250"/>
                  </a:lnTo>
                  <a:lnTo>
                    <a:pt x="82" y="250"/>
                  </a:lnTo>
                  <a:lnTo>
                    <a:pt x="112" y="239"/>
                  </a:lnTo>
                  <a:lnTo>
                    <a:pt x="143" y="231"/>
                  </a:lnTo>
                  <a:lnTo>
                    <a:pt x="143" y="231"/>
                  </a:lnTo>
                  <a:lnTo>
                    <a:pt x="163" y="233"/>
                  </a:lnTo>
                  <a:lnTo>
                    <a:pt x="180" y="239"/>
                  </a:lnTo>
                  <a:lnTo>
                    <a:pt x="197" y="245"/>
                  </a:lnTo>
                  <a:lnTo>
                    <a:pt x="214" y="256"/>
                  </a:lnTo>
                  <a:lnTo>
                    <a:pt x="214" y="256"/>
                  </a:lnTo>
                  <a:lnTo>
                    <a:pt x="219" y="256"/>
                  </a:lnTo>
                  <a:lnTo>
                    <a:pt x="222" y="253"/>
                  </a:lnTo>
                  <a:lnTo>
                    <a:pt x="225" y="247"/>
                  </a:lnTo>
                  <a:lnTo>
                    <a:pt x="222" y="245"/>
                  </a:lnTo>
                  <a:lnTo>
                    <a:pt x="222" y="245"/>
                  </a:lnTo>
                  <a:lnTo>
                    <a:pt x="200" y="231"/>
                  </a:lnTo>
                  <a:lnTo>
                    <a:pt x="177" y="225"/>
                  </a:lnTo>
                  <a:lnTo>
                    <a:pt x="177" y="225"/>
                  </a:lnTo>
                  <a:lnTo>
                    <a:pt x="228" y="217"/>
                  </a:lnTo>
                  <a:lnTo>
                    <a:pt x="275" y="208"/>
                  </a:lnTo>
                  <a:lnTo>
                    <a:pt x="326" y="200"/>
                  </a:lnTo>
                  <a:lnTo>
                    <a:pt x="374" y="191"/>
                  </a:lnTo>
                  <a:lnTo>
                    <a:pt x="374" y="191"/>
                  </a:lnTo>
                  <a:lnTo>
                    <a:pt x="385" y="191"/>
                  </a:lnTo>
                  <a:lnTo>
                    <a:pt x="385" y="191"/>
                  </a:lnTo>
                  <a:lnTo>
                    <a:pt x="404" y="197"/>
                  </a:lnTo>
                  <a:lnTo>
                    <a:pt x="424" y="205"/>
                  </a:lnTo>
                  <a:lnTo>
                    <a:pt x="424" y="205"/>
                  </a:lnTo>
                  <a:lnTo>
                    <a:pt x="430" y="205"/>
                  </a:lnTo>
                  <a:lnTo>
                    <a:pt x="435" y="200"/>
                  </a:lnTo>
                  <a:lnTo>
                    <a:pt x="435" y="197"/>
                  </a:lnTo>
                  <a:lnTo>
                    <a:pt x="430" y="191"/>
                  </a:lnTo>
                  <a:lnTo>
                    <a:pt x="430" y="191"/>
                  </a:lnTo>
                  <a:lnTo>
                    <a:pt x="404" y="183"/>
                  </a:lnTo>
                  <a:lnTo>
                    <a:pt x="404" y="183"/>
                  </a:lnTo>
                  <a:lnTo>
                    <a:pt x="444" y="169"/>
                  </a:lnTo>
                  <a:lnTo>
                    <a:pt x="483" y="149"/>
                  </a:lnTo>
                  <a:lnTo>
                    <a:pt x="520" y="127"/>
                  </a:lnTo>
                  <a:lnTo>
                    <a:pt x="536" y="113"/>
                  </a:lnTo>
                  <a:lnTo>
                    <a:pt x="553" y="99"/>
                  </a:lnTo>
                  <a:lnTo>
                    <a:pt x="553" y="99"/>
                  </a:lnTo>
                  <a:lnTo>
                    <a:pt x="567" y="79"/>
                  </a:lnTo>
                  <a:lnTo>
                    <a:pt x="584" y="59"/>
                  </a:lnTo>
                  <a:lnTo>
                    <a:pt x="595" y="37"/>
                  </a:lnTo>
                  <a:lnTo>
                    <a:pt x="604" y="14"/>
                  </a:lnTo>
                  <a:lnTo>
                    <a:pt x="587" y="0"/>
                  </a:lnTo>
                  <a:lnTo>
                    <a:pt x="587" y="0"/>
                  </a:lnTo>
                  <a:lnTo>
                    <a:pt x="581" y="17"/>
                  </a:lnTo>
                  <a:lnTo>
                    <a:pt x="573" y="37"/>
                  </a:lnTo>
                  <a:lnTo>
                    <a:pt x="573" y="37"/>
                  </a:lnTo>
                  <a:lnTo>
                    <a:pt x="562" y="56"/>
                  </a:lnTo>
                  <a:lnTo>
                    <a:pt x="545" y="76"/>
                  </a:lnTo>
                  <a:lnTo>
                    <a:pt x="528" y="93"/>
                  </a:lnTo>
                  <a:lnTo>
                    <a:pt x="511" y="110"/>
                  </a:lnTo>
                  <a:lnTo>
                    <a:pt x="511" y="110"/>
                  </a:lnTo>
                  <a:lnTo>
                    <a:pt x="503" y="115"/>
                  </a:lnTo>
                  <a:lnTo>
                    <a:pt x="503" y="115"/>
                  </a:lnTo>
                  <a:lnTo>
                    <a:pt x="517" y="93"/>
                  </a:lnTo>
                  <a:lnTo>
                    <a:pt x="520" y="79"/>
                  </a:lnTo>
                  <a:lnTo>
                    <a:pt x="522" y="70"/>
                  </a:lnTo>
                  <a:lnTo>
                    <a:pt x="522" y="70"/>
                  </a:lnTo>
                  <a:lnTo>
                    <a:pt x="520" y="65"/>
                  </a:lnTo>
                  <a:lnTo>
                    <a:pt x="517" y="65"/>
                  </a:lnTo>
                  <a:lnTo>
                    <a:pt x="514" y="65"/>
                  </a:lnTo>
                  <a:lnTo>
                    <a:pt x="511" y="68"/>
                  </a:lnTo>
                  <a:lnTo>
                    <a:pt x="511" y="68"/>
                  </a:lnTo>
                  <a:lnTo>
                    <a:pt x="500" y="87"/>
                  </a:lnTo>
                  <a:lnTo>
                    <a:pt x="489" y="110"/>
                  </a:lnTo>
                  <a:lnTo>
                    <a:pt x="489" y="110"/>
                  </a:lnTo>
                  <a:lnTo>
                    <a:pt x="478" y="124"/>
                  </a:lnTo>
                  <a:lnTo>
                    <a:pt x="463" y="138"/>
                  </a:lnTo>
                  <a:lnTo>
                    <a:pt x="463" y="138"/>
                  </a:lnTo>
                  <a:lnTo>
                    <a:pt x="427" y="155"/>
                  </a:lnTo>
                  <a:lnTo>
                    <a:pt x="388" y="166"/>
                  </a:lnTo>
                  <a:lnTo>
                    <a:pt x="348" y="177"/>
                  </a:lnTo>
                  <a:lnTo>
                    <a:pt x="306" y="183"/>
                  </a:lnTo>
                  <a:lnTo>
                    <a:pt x="306" y="183"/>
                  </a:lnTo>
                  <a:lnTo>
                    <a:pt x="295" y="186"/>
                  </a:lnTo>
                  <a:lnTo>
                    <a:pt x="295" y="186"/>
                  </a:lnTo>
                  <a:lnTo>
                    <a:pt x="298" y="183"/>
                  </a:lnTo>
                  <a:lnTo>
                    <a:pt x="298" y="183"/>
                  </a:lnTo>
                  <a:lnTo>
                    <a:pt x="320" y="166"/>
                  </a:lnTo>
                  <a:lnTo>
                    <a:pt x="329" y="155"/>
                  </a:lnTo>
                  <a:lnTo>
                    <a:pt x="331" y="149"/>
                  </a:lnTo>
                  <a:lnTo>
                    <a:pt x="331" y="144"/>
                  </a:lnTo>
                  <a:lnTo>
                    <a:pt x="331" y="144"/>
                  </a:lnTo>
                  <a:lnTo>
                    <a:pt x="329" y="141"/>
                  </a:lnTo>
                  <a:lnTo>
                    <a:pt x="326" y="138"/>
                  </a:lnTo>
                  <a:lnTo>
                    <a:pt x="326" y="138"/>
                  </a:lnTo>
                  <a:lnTo>
                    <a:pt x="320" y="144"/>
                  </a:lnTo>
                  <a:lnTo>
                    <a:pt x="315" y="149"/>
                  </a:lnTo>
                  <a:lnTo>
                    <a:pt x="315" y="149"/>
                  </a:lnTo>
                  <a:lnTo>
                    <a:pt x="306" y="160"/>
                  </a:lnTo>
                  <a:lnTo>
                    <a:pt x="298" y="172"/>
                  </a:lnTo>
                  <a:lnTo>
                    <a:pt x="298" y="172"/>
                  </a:lnTo>
                  <a:lnTo>
                    <a:pt x="287" y="180"/>
                  </a:lnTo>
                  <a:lnTo>
                    <a:pt x="273" y="188"/>
                  </a:lnTo>
                  <a:lnTo>
                    <a:pt x="273" y="188"/>
                  </a:lnTo>
                  <a:lnTo>
                    <a:pt x="191" y="200"/>
                  </a:lnTo>
                  <a:lnTo>
                    <a:pt x="149" y="208"/>
                  </a:lnTo>
                  <a:lnTo>
                    <a:pt x="110" y="219"/>
                  </a:lnTo>
                  <a:lnTo>
                    <a:pt x="110" y="219"/>
                  </a:lnTo>
                  <a:lnTo>
                    <a:pt x="135" y="194"/>
                  </a:lnTo>
                  <a:lnTo>
                    <a:pt x="155" y="163"/>
                  </a:lnTo>
                  <a:lnTo>
                    <a:pt x="155" y="163"/>
                  </a:lnTo>
                  <a:lnTo>
                    <a:pt x="166" y="144"/>
                  </a:lnTo>
                  <a:lnTo>
                    <a:pt x="171" y="124"/>
                  </a:lnTo>
                  <a:lnTo>
                    <a:pt x="180" y="104"/>
                  </a:lnTo>
                  <a:lnTo>
                    <a:pt x="185" y="82"/>
                  </a:lnTo>
                  <a:lnTo>
                    <a:pt x="185" y="82"/>
                  </a:lnTo>
                  <a:lnTo>
                    <a:pt x="166" y="82"/>
                  </a:lnTo>
                  <a:lnTo>
                    <a:pt x="166" y="82"/>
                  </a:lnTo>
                  <a:lnTo>
                    <a:pt x="160" y="101"/>
                  </a:lnTo>
                  <a:lnTo>
                    <a:pt x="155" y="121"/>
                  </a:lnTo>
                  <a:lnTo>
                    <a:pt x="149" y="141"/>
                  </a:lnTo>
                  <a:lnTo>
                    <a:pt x="138" y="158"/>
                  </a:lnTo>
                  <a:lnTo>
                    <a:pt x="138" y="158"/>
                  </a:lnTo>
                  <a:lnTo>
                    <a:pt x="132" y="166"/>
                  </a:lnTo>
                  <a:lnTo>
                    <a:pt x="132" y="166"/>
                  </a:lnTo>
                  <a:lnTo>
                    <a:pt x="132" y="155"/>
                  </a:lnTo>
                  <a:lnTo>
                    <a:pt x="129" y="141"/>
                  </a:lnTo>
                  <a:lnTo>
                    <a:pt x="129" y="141"/>
                  </a:lnTo>
                  <a:lnTo>
                    <a:pt x="126" y="138"/>
                  </a:lnTo>
                  <a:lnTo>
                    <a:pt x="124" y="138"/>
                  </a:lnTo>
                  <a:lnTo>
                    <a:pt x="121" y="141"/>
                  </a:lnTo>
                  <a:lnTo>
                    <a:pt x="118" y="144"/>
                  </a:lnTo>
                  <a:lnTo>
                    <a:pt x="118" y="144"/>
                  </a:lnTo>
                  <a:lnTo>
                    <a:pt x="124" y="163"/>
                  </a:lnTo>
                  <a:lnTo>
                    <a:pt x="121" y="183"/>
                  </a:lnTo>
                  <a:lnTo>
                    <a:pt x="121" y="183"/>
                  </a:lnTo>
                  <a:lnTo>
                    <a:pt x="110" y="197"/>
                  </a:lnTo>
                  <a:lnTo>
                    <a:pt x="96" y="211"/>
                  </a:lnTo>
                  <a:lnTo>
                    <a:pt x="96" y="211"/>
                  </a:lnTo>
                  <a:lnTo>
                    <a:pt x="79" y="225"/>
                  </a:lnTo>
                  <a:lnTo>
                    <a:pt x="62" y="236"/>
                  </a:lnTo>
                  <a:lnTo>
                    <a:pt x="62" y="236"/>
                  </a:lnTo>
                  <a:lnTo>
                    <a:pt x="31" y="250"/>
                  </a:lnTo>
                  <a:lnTo>
                    <a:pt x="28" y="250"/>
                  </a:lnTo>
                  <a:lnTo>
                    <a:pt x="28" y="253"/>
                  </a:lnTo>
                  <a:lnTo>
                    <a:pt x="28" y="253"/>
                  </a:lnTo>
                  <a:lnTo>
                    <a:pt x="20" y="256"/>
                  </a:lnTo>
                  <a:lnTo>
                    <a:pt x="20" y="256"/>
                  </a:lnTo>
                  <a:lnTo>
                    <a:pt x="0" y="270"/>
                  </a:lnTo>
                  <a:lnTo>
                    <a:pt x="9" y="290"/>
                  </a:lnTo>
                  <a:close/>
                </a:path>
              </a:pathLst>
            </a:custGeom>
            <a:solidFill>
              <a:srgbClr val="D1E9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3" name="Freeform 33"/>
            <p:cNvSpPr>
              <a:spLocks/>
            </p:cNvSpPr>
            <p:nvPr/>
          </p:nvSpPr>
          <p:spPr bwMode="auto">
            <a:xfrm>
              <a:off x="14262086" y="2549530"/>
              <a:ext cx="209549" cy="276225"/>
            </a:xfrm>
            <a:custGeom>
              <a:avLst/>
              <a:gdLst>
                <a:gd name="T0" fmla="*/ 132 w 132"/>
                <a:gd name="T1" fmla="*/ 0 h 174"/>
                <a:gd name="T2" fmla="*/ 132 w 132"/>
                <a:gd name="T3" fmla="*/ 0 h 174"/>
                <a:gd name="T4" fmla="*/ 132 w 132"/>
                <a:gd name="T5" fmla="*/ 0 h 174"/>
                <a:gd name="T6" fmla="*/ 101 w 132"/>
                <a:gd name="T7" fmla="*/ 17 h 174"/>
                <a:gd name="T8" fmla="*/ 76 w 132"/>
                <a:gd name="T9" fmla="*/ 37 h 174"/>
                <a:gd name="T10" fmla="*/ 76 w 132"/>
                <a:gd name="T11" fmla="*/ 37 h 174"/>
                <a:gd name="T12" fmla="*/ 59 w 132"/>
                <a:gd name="T13" fmla="*/ 51 h 174"/>
                <a:gd name="T14" fmla="*/ 45 w 132"/>
                <a:gd name="T15" fmla="*/ 65 h 174"/>
                <a:gd name="T16" fmla="*/ 34 w 132"/>
                <a:gd name="T17" fmla="*/ 82 h 174"/>
                <a:gd name="T18" fmla="*/ 23 w 132"/>
                <a:gd name="T19" fmla="*/ 98 h 174"/>
                <a:gd name="T20" fmla="*/ 14 w 132"/>
                <a:gd name="T21" fmla="*/ 118 h 174"/>
                <a:gd name="T22" fmla="*/ 6 w 132"/>
                <a:gd name="T23" fmla="*/ 135 h 174"/>
                <a:gd name="T24" fmla="*/ 3 w 132"/>
                <a:gd name="T25" fmla="*/ 155 h 174"/>
                <a:gd name="T26" fmla="*/ 0 w 132"/>
                <a:gd name="T27" fmla="*/ 174 h 174"/>
                <a:gd name="T28" fmla="*/ 0 w 132"/>
                <a:gd name="T29" fmla="*/ 174 h 174"/>
                <a:gd name="T30" fmla="*/ 17 w 132"/>
                <a:gd name="T31" fmla="*/ 138 h 174"/>
                <a:gd name="T32" fmla="*/ 40 w 132"/>
                <a:gd name="T33" fmla="*/ 101 h 174"/>
                <a:gd name="T34" fmla="*/ 68 w 132"/>
                <a:gd name="T35" fmla="*/ 73 h 174"/>
                <a:gd name="T36" fmla="*/ 99 w 132"/>
                <a:gd name="T37" fmla="*/ 45 h 174"/>
                <a:gd name="T38" fmla="*/ 99 w 132"/>
                <a:gd name="T39" fmla="*/ 45 h 174"/>
                <a:gd name="T40" fmla="*/ 113 w 132"/>
                <a:gd name="T41" fmla="*/ 34 h 174"/>
                <a:gd name="T42" fmla="*/ 121 w 132"/>
                <a:gd name="T43" fmla="*/ 28 h 174"/>
                <a:gd name="T44" fmla="*/ 127 w 132"/>
                <a:gd name="T45" fmla="*/ 23 h 174"/>
                <a:gd name="T46" fmla="*/ 127 w 132"/>
                <a:gd name="T47" fmla="*/ 23 h 174"/>
                <a:gd name="T48" fmla="*/ 132 w 132"/>
                <a:gd name="T49" fmla="*/ 11 h 174"/>
                <a:gd name="T50" fmla="*/ 132 w 132"/>
                <a:gd name="T5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2" h="174">
                  <a:moveTo>
                    <a:pt x="132" y="0"/>
                  </a:moveTo>
                  <a:lnTo>
                    <a:pt x="132" y="0"/>
                  </a:lnTo>
                  <a:lnTo>
                    <a:pt x="132" y="0"/>
                  </a:lnTo>
                  <a:lnTo>
                    <a:pt x="101" y="17"/>
                  </a:lnTo>
                  <a:lnTo>
                    <a:pt x="76" y="37"/>
                  </a:lnTo>
                  <a:lnTo>
                    <a:pt x="76" y="37"/>
                  </a:lnTo>
                  <a:lnTo>
                    <a:pt x="59" y="51"/>
                  </a:lnTo>
                  <a:lnTo>
                    <a:pt x="45" y="65"/>
                  </a:lnTo>
                  <a:lnTo>
                    <a:pt x="34" y="82"/>
                  </a:lnTo>
                  <a:lnTo>
                    <a:pt x="23" y="98"/>
                  </a:lnTo>
                  <a:lnTo>
                    <a:pt x="14" y="118"/>
                  </a:lnTo>
                  <a:lnTo>
                    <a:pt x="6" y="135"/>
                  </a:lnTo>
                  <a:lnTo>
                    <a:pt x="3" y="155"/>
                  </a:lnTo>
                  <a:lnTo>
                    <a:pt x="0" y="174"/>
                  </a:lnTo>
                  <a:lnTo>
                    <a:pt x="0" y="174"/>
                  </a:lnTo>
                  <a:lnTo>
                    <a:pt x="17" y="138"/>
                  </a:lnTo>
                  <a:lnTo>
                    <a:pt x="40" y="101"/>
                  </a:lnTo>
                  <a:lnTo>
                    <a:pt x="68" y="73"/>
                  </a:lnTo>
                  <a:lnTo>
                    <a:pt x="99" y="45"/>
                  </a:lnTo>
                  <a:lnTo>
                    <a:pt x="99" y="45"/>
                  </a:lnTo>
                  <a:lnTo>
                    <a:pt x="113" y="34"/>
                  </a:lnTo>
                  <a:lnTo>
                    <a:pt x="121" y="28"/>
                  </a:lnTo>
                  <a:lnTo>
                    <a:pt x="127" y="23"/>
                  </a:lnTo>
                  <a:lnTo>
                    <a:pt x="127" y="23"/>
                  </a:lnTo>
                  <a:lnTo>
                    <a:pt x="132" y="11"/>
                  </a:lnTo>
                  <a:lnTo>
                    <a:pt x="132" y="0"/>
                  </a:lnTo>
                  <a:close/>
                </a:path>
              </a:pathLst>
            </a:custGeom>
            <a:solidFill>
              <a:srgbClr val="DC9D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4" name="Freeform 34"/>
            <p:cNvSpPr>
              <a:spLocks/>
            </p:cNvSpPr>
            <p:nvPr/>
          </p:nvSpPr>
          <p:spPr bwMode="auto">
            <a:xfrm>
              <a:off x="14262069" y="2549530"/>
              <a:ext cx="209549" cy="276224"/>
            </a:xfrm>
            <a:custGeom>
              <a:avLst/>
              <a:gdLst>
                <a:gd name="T0" fmla="*/ 132 w 132"/>
                <a:gd name="T1" fmla="*/ 0 h 174"/>
                <a:gd name="T2" fmla="*/ 132 w 132"/>
                <a:gd name="T3" fmla="*/ 0 h 174"/>
                <a:gd name="T4" fmla="*/ 132 w 132"/>
                <a:gd name="T5" fmla="*/ 0 h 174"/>
                <a:gd name="T6" fmla="*/ 101 w 132"/>
                <a:gd name="T7" fmla="*/ 17 h 174"/>
                <a:gd name="T8" fmla="*/ 76 w 132"/>
                <a:gd name="T9" fmla="*/ 37 h 174"/>
                <a:gd name="T10" fmla="*/ 76 w 132"/>
                <a:gd name="T11" fmla="*/ 37 h 174"/>
                <a:gd name="T12" fmla="*/ 59 w 132"/>
                <a:gd name="T13" fmla="*/ 51 h 174"/>
                <a:gd name="T14" fmla="*/ 45 w 132"/>
                <a:gd name="T15" fmla="*/ 65 h 174"/>
                <a:gd name="T16" fmla="*/ 34 w 132"/>
                <a:gd name="T17" fmla="*/ 82 h 174"/>
                <a:gd name="T18" fmla="*/ 23 w 132"/>
                <a:gd name="T19" fmla="*/ 98 h 174"/>
                <a:gd name="T20" fmla="*/ 14 w 132"/>
                <a:gd name="T21" fmla="*/ 118 h 174"/>
                <a:gd name="T22" fmla="*/ 6 w 132"/>
                <a:gd name="T23" fmla="*/ 135 h 174"/>
                <a:gd name="T24" fmla="*/ 3 w 132"/>
                <a:gd name="T25" fmla="*/ 155 h 174"/>
                <a:gd name="T26" fmla="*/ 0 w 132"/>
                <a:gd name="T27" fmla="*/ 174 h 174"/>
                <a:gd name="T28" fmla="*/ 0 w 132"/>
                <a:gd name="T29" fmla="*/ 174 h 174"/>
                <a:gd name="T30" fmla="*/ 17 w 132"/>
                <a:gd name="T31" fmla="*/ 138 h 174"/>
                <a:gd name="T32" fmla="*/ 40 w 132"/>
                <a:gd name="T33" fmla="*/ 101 h 174"/>
                <a:gd name="T34" fmla="*/ 68 w 132"/>
                <a:gd name="T35" fmla="*/ 73 h 174"/>
                <a:gd name="T36" fmla="*/ 99 w 132"/>
                <a:gd name="T37" fmla="*/ 45 h 174"/>
                <a:gd name="T38" fmla="*/ 99 w 132"/>
                <a:gd name="T39" fmla="*/ 45 h 174"/>
                <a:gd name="T40" fmla="*/ 113 w 132"/>
                <a:gd name="T41" fmla="*/ 34 h 174"/>
                <a:gd name="T42" fmla="*/ 121 w 132"/>
                <a:gd name="T43" fmla="*/ 28 h 174"/>
                <a:gd name="T44" fmla="*/ 127 w 132"/>
                <a:gd name="T45" fmla="*/ 23 h 174"/>
                <a:gd name="T46" fmla="*/ 127 w 132"/>
                <a:gd name="T47" fmla="*/ 23 h 174"/>
                <a:gd name="T48" fmla="*/ 132 w 132"/>
                <a:gd name="T49" fmla="*/ 11 h 174"/>
                <a:gd name="T50" fmla="*/ 132 w 132"/>
                <a:gd name="T5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2" h="174">
                  <a:moveTo>
                    <a:pt x="132" y="0"/>
                  </a:moveTo>
                  <a:lnTo>
                    <a:pt x="132" y="0"/>
                  </a:lnTo>
                  <a:lnTo>
                    <a:pt x="132" y="0"/>
                  </a:lnTo>
                  <a:lnTo>
                    <a:pt x="101" y="17"/>
                  </a:lnTo>
                  <a:lnTo>
                    <a:pt x="76" y="37"/>
                  </a:lnTo>
                  <a:lnTo>
                    <a:pt x="76" y="37"/>
                  </a:lnTo>
                  <a:lnTo>
                    <a:pt x="59" y="51"/>
                  </a:lnTo>
                  <a:lnTo>
                    <a:pt x="45" y="65"/>
                  </a:lnTo>
                  <a:lnTo>
                    <a:pt x="34" y="82"/>
                  </a:lnTo>
                  <a:lnTo>
                    <a:pt x="23" y="98"/>
                  </a:lnTo>
                  <a:lnTo>
                    <a:pt x="14" y="118"/>
                  </a:lnTo>
                  <a:lnTo>
                    <a:pt x="6" y="135"/>
                  </a:lnTo>
                  <a:lnTo>
                    <a:pt x="3" y="155"/>
                  </a:lnTo>
                  <a:lnTo>
                    <a:pt x="0" y="174"/>
                  </a:lnTo>
                  <a:lnTo>
                    <a:pt x="0" y="174"/>
                  </a:lnTo>
                  <a:lnTo>
                    <a:pt x="17" y="138"/>
                  </a:lnTo>
                  <a:lnTo>
                    <a:pt x="40" y="101"/>
                  </a:lnTo>
                  <a:lnTo>
                    <a:pt x="68" y="73"/>
                  </a:lnTo>
                  <a:lnTo>
                    <a:pt x="99" y="45"/>
                  </a:lnTo>
                  <a:lnTo>
                    <a:pt x="99" y="45"/>
                  </a:lnTo>
                  <a:lnTo>
                    <a:pt x="113" y="34"/>
                  </a:lnTo>
                  <a:lnTo>
                    <a:pt x="121" y="28"/>
                  </a:lnTo>
                  <a:lnTo>
                    <a:pt x="127" y="23"/>
                  </a:lnTo>
                  <a:lnTo>
                    <a:pt x="127" y="23"/>
                  </a:lnTo>
                  <a:lnTo>
                    <a:pt x="132" y="11"/>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5"/>
            <p:cNvSpPr>
              <a:spLocks/>
            </p:cNvSpPr>
            <p:nvPr/>
          </p:nvSpPr>
          <p:spPr bwMode="auto">
            <a:xfrm>
              <a:off x="14311290" y="2933703"/>
              <a:ext cx="290513" cy="293689"/>
            </a:xfrm>
            <a:custGeom>
              <a:avLst/>
              <a:gdLst>
                <a:gd name="T0" fmla="*/ 9 w 183"/>
                <a:gd name="T1" fmla="*/ 0 h 185"/>
                <a:gd name="T2" fmla="*/ 9 w 183"/>
                <a:gd name="T3" fmla="*/ 0 h 185"/>
                <a:gd name="T4" fmla="*/ 6 w 183"/>
                <a:gd name="T5" fmla="*/ 3 h 185"/>
                <a:gd name="T6" fmla="*/ 6 w 183"/>
                <a:gd name="T7" fmla="*/ 3 h 185"/>
                <a:gd name="T8" fmla="*/ 3 w 183"/>
                <a:gd name="T9" fmla="*/ 5 h 185"/>
                <a:gd name="T10" fmla="*/ 0 w 183"/>
                <a:gd name="T11" fmla="*/ 8 h 185"/>
                <a:gd name="T12" fmla="*/ 0 w 183"/>
                <a:gd name="T13" fmla="*/ 19 h 185"/>
                <a:gd name="T14" fmla="*/ 0 w 183"/>
                <a:gd name="T15" fmla="*/ 19 h 185"/>
                <a:gd name="T16" fmla="*/ 9 w 183"/>
                <a:gd name="T17" fmla="*/ 50 h 185"/>
                <a:gd name="T18" fmla="*/ 23 w 183"/>
                <a:gd name="T19" fmla="*/ 81 h 185"/>
                <a:gd name="T20" fmla="*/ 42 w 183"/>
                <a:gd name="T21" fmla="*/ 109 h 185"/>
                <a:gd name="T22" fmla="*/ 65 w 183"/>
                <a:gd name="T23" fmla="*/ 132 h 185"/>
                <a:gd name="T24" fmla="*/ 65 w 183"/>
                <a:gd name="T25" fmla="*/ 132 h 185"/>
                <a:gd name="T26" fmla="*/ 90 w 183"/>
                <a:gd name="T27" fmla="*/ 154 h 185"/>
                <a:gd name="T28" fmla="*/ 118 w 183"/>
                <a:gd name="T29" fmla="*/ 168 h 185"/>
                <a:gd name="T30" fmla="*/ 149 w 183"/>
                <a:gd name="T31" fmla="*/ 180 h 185"/>
                <a:gd name="T32" fmla="*/ 183 w 183"/>
                <a:gd name="T33" fmla="*/ 185 h 185"/>
                <a:gd name="T34" fmla="*/ 183 w 183"/>
                <a:gd name="T35" fmla="*/ 185 h 185"/>
                <a:gd name="T36" fmla="*/ 157 w 183"/>
                <a:gd name="T37" fmla="*/ 171 h 185"/>
                <a:gd name="T38" fmla="*/ 135 w 183"/>
                <a:gd name="T39" fmla="*/ 151 h 185"/>
                <a:gd name="T40" fmla="*/ 112 w 183"/>
                <a:gd name="T41" fmla="*/ 135 h 185"/>
                <a:gd name="T42" fmla="*/ 93 w 183"/>
                <a:gd name="T43" fmla="*/ 112 h 185"/>
                <a:gd name="T44" fmla="*/ 73 w 183"/>
                <a:gd name="T45" fmla="*/ 90 h 185"/>
                <a:gd name="T46" fmla="*/ 56 w 183"/>
                <a:gd name="T47" fmla="*/ 67 h 185"/>
                <a:gd name="T48" fmla="*/ 39 w 183"/>
                <a:gd name="T49" fmla="*/ 42 h 185"/>
                <a:gd name="T50" fmla="*/ 25 w 183"/>
                <a:gd name="T51" fmla="*/ 17 h 185"/>
                <a:gd name="T52" fmla="*/ 25 w 183"/>
                <a:gd name="T53" fmla="*/ 17 h 185"/>
                <a:gd name="T54" fmla="*/ 20 w 183"/>
                <a:gd name="T55" fmla="*/ 5 h 185"/>
                <a:gd name="T56" fmla="*/ 14 w 183"/>
                <a:gd name="T57" fmla="*/ 3 h 185"/>
                <a:gd name="T58" fmla="*/ 9 w 183"/>
                <a:gd name="T5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3" h="185">
                  <a:moveTo>
                    <a:pt x="9" y="0"/>
                  </a:moveTo>
                  <a:lnTo>
                    <a:pt x="9" y="0"/>
                  </a:lnTo>
                  <a:lnTo>
                    <a:pt x="6" y="3"/>
                  </a:lnTo>
                  <a:lnTo>
                    <a:pt x="6" y="3"/>
                  </a:lnTo>
                  <a:lnTo>
                    <a:pt x="3" y="5"/>
                  </a:lnTo>
                  <a:lnTo>
                    <a:pt x="0" y="8"/>
                  </a:lnTo>
                  <a:lnTo>
                    <a:pt x="0" y="19"/>
                  </a:lnTo>
                  <a:lnTo>
                    <a:pt x="0" y="19"/>
                  </a:lnTo>
                  <a:lnTo>
                    <a:pt x="9" y="50"/>
                  </a:lnTo>
                  <a:lnTo>
                    <a:pt x="23" y="81"/>
                  </a:lnTo>
                  <a:lnTo>
                    <a:pt x="42" y="109"/>
                  </a:lnTo>
                  <a:lnTo>
                    <a:pt x="65" y="132"/>
                  </a:lnTo>
                  <a:lnTo>
                    <a:pt x="65" y="132"/>
                  </a:lnTo>
                  <a:lnTo>
                    <a:pt x="90" y="154"/>
                  </a:lnTo>
                  <a:lnTo>
                    <a:pt x="118" y="168"/>
                  </a:lnTo>
                  <a:lnTo>
                    <a:pt x="149" y="180"/>
                  </a:lnTo>
                  <a:lnTo>
                    <a:pt x="183" y="185"/>
                  </a:lnTo>
                  <a:lnTo>
                    <a:pt x="183" y="185"/>
                  </a:lnTo>
                  <a:lnTo>
                    <a:pt x="157" y="171"/>
                  </a:lnTo>
                  <a:lnTo>
                    <a:pt x="135" y="151"/>
                  </a:lnTo>
                  <a:lnTo>
                    <a:pt x="112" y="135"/>
                  </a:lnTo>
                  <a:lnTo>
                    <a:pt x="93" y="112"/>
                  </a:lnTo>
                  <a:lnTo>
                    <a:pt x="73" y="90"/>
                  </a:lnTo>
                  <a:lnTo>
                    <a:pt x="56" y="67"/>
                  </a:lnTo>
                  <a:lnTo>
                    <a:pt x="39" y="42"/>
                  </a:lnTo>
                  <a:lnTo>
                    <a:pt x="25" y="17"/>
                  </a:lnTo>
                  <a:lnTo>
                    <a:pt x="25" y="17"/>
                  </a:lnTo>
                  <a:lnTo>
                    <a:pt x="20" y="5"/>
                  </a:lnTo>
                  <a:lnTo>
                    <a:pt x="14" y="3"/>
                  </a:lnTo>
                  <a:lnTo>
                    <a:pt x="9" y="0"/>
                  </a:lnTo>
                  <a:close/>
                </a:path>
              </a:pathLst>
            </a:custGeom>
            <a:solidFill>
              <a:srgbClr val="CB8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6"/>
            <p:cNvSpPr>
              <a:spLocks/>
            </p:cNvSpPr>
            <p:nvPr/>
          </p:nvSpPr>
          <p:spPr bwMode="auto">
            <a:xfrm>
              <a:off x="14311314" y="2933701"/>
              <a:ext cx="290513" cy="293689"/>
            </a:xfrm>
            <a:custGeom>
              <a:avLst/>
              <a:gdLst>
                <a:gd name="T0" fmla="*/ 9 w 183"/>
                <a:gd name="T1" fmla="*/ 0 h 185"/>
                <a:gd name="T2" fmla="*/ 9 w 183"/>
                <a:gd name="T3" fmla="*/ 0 h 185"/>
                <a:gd name="T4" fmla="*/ 6 w 183"/>
                <a:gd name="T5" fmla="*/ 3 h 185"/>
                <a:gd name="T6" fmla="*/ 6 w 183"/>
                <a:gd name="T7" fmla="*/ 3 h 185"/>
                <a:gd name="T8" fmla="*/ 3 w 183"/>
                <a:gd name="T9" fmla="*/ 5 h 185"/>
                <a:gd name="T10" fmla="*/ 0 w 183"/>
                <a:gd name="T11" fmla="*/ 8 h 185"/>
                <a:gd name="T12" fmla="*/ 0 w 183"/>
                <a:gd name="T13" fmla="*/ 19 h 185"/>
                <a:gd name="T14" fmla="*/ 0 w 183"/>
                <a:gd name="T15" fmla="*/ 19 h 185"/>
                <a:gd name="T16" fmla="*/ 9 w 183"/>
                <a:gd name="T17" fmla="*/ 50 h 185"/>
                <a:gd name="T18" fmla="*/ 23 w 183"/>
                <a:gd name="T19" fmla="*/ 81 h 185"/>
                <a:gd name="T20" fmla="*/ 42 w 183"/>
                <a:gd name="T21" fmla="*/ 109 h 185"/>
                <a:gd name="T22" fmla="*/ 65 w 183"/>
                <a:gd name="T23" fmla="*/ 132 h 185"/>
                <a:gd name="T24" fmla="*/ 65 w 183"/>
                <a:gd name="T25" fmla="*/ 132 h 185"/>
                <a:gd name="T26" fmla="*/ 90 w 183"/>
                <a:gd name="T27" fmla="*/ 154 h 185"/>
                <a:gd name="T28" fmla="*/ 118 w 183"/>
                <a:gd name="T29" fmla="*/ 168 h 185"/>
                <a:gd name="T30" fmla="*/ 149 w 183"/>
                <a:gd name="T31" fmla="*/ 180 h 185"/>
                <a:gd name="T32" fmla="*/ 183 w 183"/>
                <a:gd name="T33" fmla="*/ 185 h 185"/>
                <a:gd name="T34" fmla="*/ 183 w 183"/>
                <a:gd name="T35" fmla="*/ 185 h 185"/>
                <a:gd name="T36" fmla="*/ 157 w 183"/>
                <a:gd name="T37" fmla="*/ 171 h 185"/>
                <a:gd name="T38" fmla="*/ 135 w 183"/>
                <a:gd name="T39" fmla="*/ 151 h 185"/>
                <a:gd name="T40" fmla="*/ 112 w 183"/>
                <a:gd name="T41" fmla="*/ 135 h 185"/>
                <a:gd name="T42" fmla="*/ 93 w 183"/>
                <a:gd name="T43" fmla="*/ 112 h 185"/>
                <a:gd name="T44" fmla="*/ 73 w 183"/>
                <a:gd name="T45" fmla="*/ 90 h 185"/>
                <a:gd name="T46" fmla="*/ 56 w 183"/>
                <a:gd name="T47" fmla="*/ 67 h 185"/>
                <a:gd name="T48" fmla="*/ 39 w 183"/>
                <a:gd name="T49" fmla="*/ 42 h 185"/>
                <a:gd name="T50" fmla="*/ 25 w 183"/>
                <a:gd name="T51" fmla="*/ 17 h 185"/>
                <a:gd name="T52" fmla="*/ 25 w 183"/>
                <a:gd name="T53" fmla="*/ 17 h 185"/>
                <a:gd name="T54" fmla="*/ 20 w 183"/>
                <a:gd name="T55" fmla="*/ 5 h 185"/>
                <a:gd name="T56" fmla="*/ 14 w 183"/>
                <a:gd name="T57" fmla="*/ 3 h 185"/>
                <a:gd name="T58" fmla="*/ 9 w 183"/>
                <a:gd name="T5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3" h="185">
                  <a:moveTo>
                    <a:pt x="9" y="0"/>
                  </a:moveTo>
                  <a:lnTo>
                    <a:pt x="9" y="0"/>
                  </a:lnTo>
                  <a:lnTo>
                    <a:pt x="6" y="3"/>
                  </a:lnTo>
                  <a:lnTo>
                    <a:pt x="6" y="3"/>
                  </a:lnTo>
                  <a:lnTo>
                    <a:pt x="3" y="5"/>
                  </a:lnTo>
                  <a:lnTo>
                    <a:pt x="0" y="8"/>
                  </a:lnTo>
                  <a:lnTo>
                    <a:pt x="0" y="19"/>
                  </a:lnTo>
                  <a:lnTo>
                    <a:pt x="0" y="19"/>
                  </a:lnTo>
                  <a:lnTo>
                    <a:pt x="9" y="50"/>
                  </a:lnTo>
                  <a:lnTo>
                    <a:pt x="23" y="81"/>
                  </a:lnTo>
                  <a:lnTo>
                    <a:pt x="42" y="109"/>
                  </a:lnTo>
                  <a:lnTo>
                    <a:pt x="65" y="132"/>
                  </a:lnTo>
                  <a:lnTo>
                    <a:pt x="65" y="132"/>
                  </a:lnTo>
                  <a:lnTo>
                    <a:pt x="90" y="154"/>
                  </a:lnTo>
                  <a:lnTo>
                    <a:pt x="118" y="168"/>
                  </a:lnTo>
                  <a:lnTo>
                    <a:pt x="149" y="180"/>
                  </a:lnTo>
                  <a:lnTo>
                    <a:pt x="183" y="185"/>
                  </a:lnTo>
                  <a:lnTo>
                    <a:pt x="183" y="185"/>
                  </a:lnTo>
                  <a:lnTo>
                    <a:pt x="157" y="171"/>
                  </a:lnTo>
                  <a:lnTo>
                    <a:pt x="135" y="151"/>
                  </a:lnTo>
                  <a:lnTo>
                    <a:pt x="112" y="135"/>
                  </a:lnTo>
                  <a:lnTo>
                    <a:pt x="93" y="112"/>
                  </a:lnTo>
                  <a:lnTo>
                    <a:pt x="73" y="90"/>
                  </a:lnTo>
                  <a:lnTo>
                    <a:pt x="56" y="67"/>
                  </a:lnTo>
                  <a:lnTo>
                    <a:pt x="39" y="42"/>
                  </a:lnTo>
                  <a:lnTo>
                    <a:pt x="25" y="17"/>
                  </a:lnTo>
                  <a:lnTo>
                    <a:pt x="25" y="17"/>
                  </a:lnTo>
                  <a:lnTo>
                    <a:pt x="20" y="5"/>
                  </a:lnTo>
                  <a:lnTo>
                    <a:pt x="14" y="3"/>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97" name="Group 96"/>
          <p:cNvGrpSpPr/>
          <p:nvPr/>
        </p:nvGrpSpPr>
        <p:grpSpPr>
          <a:xfrm>
            <a:off x="6169237" y="2173055"/>
            <a:ext cx="470462" cy="336466"/>
            <a:chOff x="4646615" y="2428897"/>
            <a:chExt cx="1516064" cy="1084271"/>
          </a:xfrm>
        </p:grpSpPr>
        <p:sp>
          <p:nvSpPr>
            <p:cNvPr id="98" name="Freeform 37"/>
            <p:cNvSpPr>
              <a:spLocks/>
            </p:cNvSpPr>
            <p:nvPr/>
          </p:nvSpPr>
          <p:spPr bwMode="auto">
            <a:xfrm>
              <a:off x="4646615" y="2563833"/>
              <a:ext cx="334964" cy="168276"/>
            </a:xfrm>
            <a:custGeom>
              <a:avLst/>
              <a:gdLst>
                <a:gd name="T0" fmla="*/ 0 w 211"/>
                <a:gd name="T1" fmla="*/ 81 h 106"/>
                <a:gd name="T2" fmla="*/ 0 w 211"/>
                <a:gd name="T3" fmla="*/ 81 h 106"/>
                <a:gd name="T4" fmla="*/ 6 w 211"/>
                <a:gd name="T5" fmla="*/ 92 h 106"/>
                <a:gd name="T6" fmla="*/ 11 w 211"/>
                <a:gd name="T7" fmla="*/ 101 h 106"/>
                <a:gd name="T8" fmla="*/ 20 w 211"/>
                <a:gd name="T9" fmla="*/ 103 h 106"/>
                <a:gd name="T10" fmla="*/ 31 w 211"/>
                <a:gd name="T11" fmla="*/ 106 h 106"/>
                <a:gd name="T12" fmla="*/ 59 w 211"/>
                <a:gd name="T13" fmla="*/ 106 h 106"/>
                <a:gd name="T14" fmla="*/ 93 w 211"/>
                <a:gd name="T15" fmla="*/ 101 h 106"/>
                <a:gd name="T16" fmla="*/ 93 w 211"/>
                <a:gd name="T17" fmla="*/ 101 h 106"/>
                <a:gd name="T18" fmla="*/ 112 w 211"/>
                <a:gd name="T19" fmla="*/ 98 h 106"/>
                <a:gd name="T20" fmla="*/ 132 w 211"/>
                <a:gd name="T21" fmla="*/ 95 h 106"/>
                <a:gd name="T22" fmla="*/ 171 w 211"/>
                <a:gd name="T23" fmla="*/ 95 h 106"/>
                <a:gd name="T24" fmla="*/ 188 w 211"/>
                <a:gd name="T25" fmla="*/ 92 h 106"/>
                <a:gd name="T26" fmla="*/ 202 w 211"/>
                <a:gd name="T27" fmla="*/ 89 h 106"/>
                <a:gd name="T28" fmla="*/ 208 w 211"/>
                <a:gd name="T29" fmla="*/ 87 h 106"/>
                <a:gd name="T30" fmla="*/ 211 w 211"/>
                <a:gd name="T31" fmla="*/ 81 h 106"/>
                <a:gd name="T32" fmla="*/ 211 w 211"/>
                <a:gd name="T33" fmla="*/ 75 h 106"/>
                <a:gd name="T34" fmla="*/ 211 w 211"/>
                <a:gd name="T35" fmla="*/ 70 h 106"/>
                <a:gd name="T36" fmla="*/ 211 w 211"/>
                <a:gd name="T37" fmla="*/ 70 h 106"/>
                <a:gd name="T38" fmla="*/ 205 w 211"/>
                <a:gd name="T39" fmla="*/ 56 h 106"/>
                <a:gd name="T40" fmla="*/ 194 w 211"/>
                <a:gd name="T41" fmla="*/ 42 h 106"/>
                <a:gd name="T42" fmla="*/ 177 w 211"/>
                <a:gd name="T43" fmla="*/ 30 h 106"/>
                <a:gd name="T44" fmla="*/ 157 w 211"/>
                <a:gd name="T45" fmla="*/ 16 h 106"/>
                <a:gd name="T46" fmla="*/ 138 w 211"/>
                <a:gd name="T47" fmla="*/ 8 h 106"/>
                <a:gd name="T48" fmla="*/ 115 w 211"/>
                <a:gd name="T49" fmla="*/ 2 h 106"/>
                <a:gd name="T50" fmla="*/ 93 w 211"/>
                <a:gd name="T51" fmla="*/ 0 h 106"/>
                <a:gd name="T52" fmla="*/ 73 w 211"/>
                <a:gd name="T53" fmla="*/ 0 h 106"/>
                <a:gd name="T54" fmla="*/ 73 w 211"/>
                <a:gd name="T55" fmla="*/ 0 h 106"/>
                <a:gd name="T56" fmla="*/ 56 w 211"/>
                <a:gd name="T57" fmla="*/ 2 h 106"/>
                <a:gd name="T58" fmla="*/ 42 w 211"/>
                <a:gd name="T59" fmla="*/ 11 h 106"/>
                <a:gd name="T60" fmla="*/ 28 w 211"/>
                <a:gd name="T61" fmla="*/ 19 h 106"/>
                <a:gd name="T62" fmla="*/ 17 w 211"/>
                <a:gd name="T63" fmla="*/ 28 h 106"/>
                <a:gd name="T64" fmla="*/ 8 w 211"/>
                <a:gd name="T65" fmla="*/ 42 h 106"/>
                <a:gd name="T66" fmla="*/ 3 w 211"/>
                <a:gd name="T67" fmla="*/ 53 h 106"/>
                <a:gd name="T68" fmla="*/ 0 w 211"/>
                <a:gd name="T69" fmla="*/ 67 h 106"/>
                <a:gd name="T70" fmla="*/ 0 w 211"/>
                <a:gd name="T71"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6">
                  <a:moveTo>
                    <a:pt x="0" y="81"/>
                  </a:moveTo>
                  <a:lnTo>
                    <a:pt x="0" y="81"/>
                  </a:lnTo>
                  <a:lnTo>
                    <a:pt x="6" y="92"/>
                  </a:lnTo>
                  <a:lnTo>
                    <a:pt x="11" y="101"/>
                  </a:lnTo>
                  <a:lnTo>
                    <a:pt x="20" y="103"/>
                  </a:lnTo>
                  <a:lnTo>
                    <a:pt x="31" y="106"/>
                  </a:lnTo>
                  <a:lnTo>
                    <a:pt x="59" y="106"/>
                  </a:lnTo>
                  <a:lnTo>
                    <a:pt x="93" y="101"/>
                  </a:lnTo>
                  <a:lnTo>
                    <a:pt x="93" y="101"/>
                  </a:lnTo>
                  <a:lnTo>
                    <a:pt x="112" y="98"/>
                  </a:lnTo>
                  <a:lnTo>
                    <a:pt x="132" y="95"/>
                  </a:lnTo>
                  <a:lnTo>
                    <a:pt x="171" y="95"/>
                  </a:lnTo>
                  <a:lnTo>
                    <a:pt x="188" y="92"/>
                  </a:lnTo>
                  <a:lnTo>
                    <a:pt x="202" y="89"/>
                  </a:lnTo>
                  <a:lnTo>
                    <a:pt x="208" y="87"/>
                  </a:lnTo>
                  <a:lnTo>
                    <a:pt x="211" y="81"/>
                  </a:lnTo>
                  <a:lnTo>
                    <a:pt x="211" y="75"/>
                  </a:lnTo>
                  <a:lnTo>
                    <a:pt x="211" y="70"/>
                  </a:lnTo>
                  <a:lnTo>
                    <a:pt x="211" y="70"/>
                  </a:lnTo>
                  <a:lnTo>
                    <a:pt x="205" y="56"/>
                  </a:lnTo>
                  <a:lnTo>
                    <a:pt x="194" y="42"/>
                  </a:lnTo>
                  <a:lnTo>
                    <a:pt x="177" y="30"/>
                  </a:lnTo>
                  <a:lnTo>
                    <a:pt x="157" y="16"/>
                  </a:lnTo>
                  <a:lnTo>
                    <a:pt x="138" y="8"/>
                  </a:lnTo>
                  <a:lnTo>
                    <a:pt x="115" y="2"/>
                  </a:lnTo>
                  <a:lnTo>
                    <a:pt x="93" y="0"/>
                  </a:lnTo>
                  <a:lnTo>
                    <a:pt x="73" y="0"/>
                  </a:lnTo>
                  <a:lnTo>
                    <a:pt x="73" y="0"/>
                  </a:lnTo>
                  <a:lnTo>
                    <a:pt x="56" y="2"/>
                  </a:lnTo>
                  <a:lnTo>
                    <a:pt x="42" y="11"/>
                  </a:lnTo>
                  <a:lnTo>
                    <a:pt x="28" y="19"/>
                  </a:lnTo>
                  <a:lnTo>
                    <a:pt x="17" y="28"/>
                  </a:lnTo>
                  <a:lnTo>
                    <a:pt x="8" y="42"/>
                  </a:lnTo>
                  <a:lnTo>
                    <a:pt x="3" y="53"/>
                  </a:lnTo>
                  <a:lnTo>
                    <a:pt x="0" y="67"/>
                  </a:lnTo>
                  <a:lnTo>
                    <a:pt x="0" y="81"/>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8"/>
            <p:cNvSpPr>
              <a:spLocks/>
            </p:cNvSpPr>
            <p:nvPr/>
          </p:nvSpPr>
          <p:spPr bwMode="auto">
            <a:xfrm>
              <a:off x="4646615" y="2563833"/>
              <a:ext cx="334964" cy="168276"/>
            </a:xfrm>
            <a:custGeom>
              <a:avLst/>
              <a:gdLst>
                <a:gd name="T0" fmla="*/ 0 w 211"/>
                <a:gd name="T1" fmla="*/ 81 h 106"/>
                <a:gd name="T2" fmla="*/ 0 w 211"/>
                <a:gd name="T3" fmla="*/ 81 h 106"/>
                <a:gd name="T4" fmla="*/ 6 w 211"/>
                <a:gd name="T5" fmla="*/ 92 h 106"/>
                <a:gd name="T6" fmla="*/ 11 w 211"/>
                <a:gd name="T7" fmla="*/ 101 h 106"/>
                <a:gd name="T8" fmla="*/ 20 w 211"/>
                <a:gd name="T9" fmla="*/ 103 h 106"/>
                <a:gd name="T10" fmla="*/ 31 w 211"/>
                <a:gd name="T11" fmla="*/ 106 h 106"/>
                <a:gd name="T12" fmla="*/ 59 w 211"/>
                <a:gd name="T13" fmla="*/ 106 h 106"/>
                <a:gd name="T14" fmla="*/ 93 w 211"/>
                <a:gd name="T15" fmla="*/ 101 h 106"/>
                <a:gd name="T16" fmla="*/ 93 w 211"/>
                <a:gd name="T17" fmla="*/ 101 h 106"/>
                <a:gd name="T18" fmla="*/ 112 w 211"/>
                <a:gd name="T19" fmla="*/ 98 h 106"/>
                <a:gd name="T20" fmla="*/ 132 w 211"/>
                <a:gd name="T21" fmla="*/ 95 h 106"/>
                <a:gd name="T22" fmla="*/ 171 w 211"/>
                <a:gd name="T23" fmla="*/ 95 h 106"/>
                <a:gd name="T24" fmla="*/ 188 w 211"/>
                <a:gd name="T25" fmla="*/ 92 h 106"/>
                <a:gd name="T26" fmla="*/ 202 w 211"/>
                <a:gd name="T27" fmla="*/ 89 h 106"/>
                <a:gd name="T28" fmla="*/ 208 w 211"/>
                <a:gd name="T29" fmla="*/ 87 h 106"/>
                <a:gd name="T30" fmla="*/ 211 w 211"/>
                <a:gd name="T31" fmla="*/ 81 h 106"/>
                <a:gd name="T32" fmla="*/ 211 w 211"/>
                <a:gd name="T33" fmla="*/ 75 h 106"/>
                <a:gd name="T34" fmla="*/ 211 w 211"/>
                <a:gd name="T35" fmla="*/ 70 h 106"/>
                <a:gd name="T36" fmla="*/ 211 w 211"/>
                <a:gd name="T37" fmla="*/ 70 h 106"/>
                <a:gd name="T38" fmla="*/ 205 w 211"/>
                <a:gd name="T39" fmla="*/ 56 h 106"/>
                <a:gd name="T40" fmla="*/ 194 w 211"/>
                <a:gd name="T41" fmla="*/ 42 h 106"/>
                <a:gd name="T42" fmla="*/ 177 w 211"/>
                <a:gd name="T43" fmla="*/ 30 h 106"/>
                <a:gd name="T44" fmla="*/ 157 w 211"/>
                <a:gd name="T45" fmla="*/ 16 h 106"/>
                <a:gd name="T46" fmla="*/ 138 w 211"/>
                <a:gd name="T47" fmla="*/ 8 h 106"/>
                <a:gd name="T48" fmla="*/ 115 w 211"/>
                <a:gd name="T49" fmla="*/ 2 h 106"/>
                <a:gd name="T50" fmla="*/ 93 w 211"/>
                <a:gd name="T51" fmla="*/ 0 h 106"/>
                <a:gd name="T52" fmla="*/ 73 w 211"/>
                <a:gd name="T53" fmla="*/ 0 h 106"/>
                <a:gd name="T54" fmla="*/ 73 w 211"/>
                <a:gd name="T55" fmla="*/ 0 h 106"/>
                <a:gd name="T56" fmla="*/ 56 w 211"/>
                <a:gd name="T57" fmla="*/ 2 h 106"/>
                <a:gd name="T58" fmla="*/ 42 w 211"/>
                <a:gd name="T59" fmla="*/ 11 h 106"/>
                <a:gd name="T60" fmla="*/ 28 w 211"/>
                <a:gd name="T61" fmla="*/ 19 h 106"/>
                <a:gd name="T62" fmla="*/ 17 w 211"/>
                <a:gd name="T63" fmla="*/ 28 h 106"/>
                <a:gd name="T64" fmla="*/ 8 w 211"/>
                <a:gd name="T65" fmla="*/ 42 h 106"/>
                <a:gd name="T66" fmla="*/ 3 w 211"/>
                <a:gd name="T67" fmla="*/ 53 h 106"/>
                <a:gd name="T68" fmla="*/ 0 w 211"/>
                <a:gd name="T69" fmla="*/ 67 h 106"/>
                <a:gd name="T70" fmla="*/ 0 w 211"/>
                <a:gd name="T71"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6">
                  <a:moveTo>
                    <a:pt x="0" y="81"/>
                  </a:moveTo>
                  <a:lnTo>
                    <a:pt x="0" y="81"/>
                  </a:lnTo>
                  <a:lnTo>
                    <a:pt x="6" y="92"/>
                  </a:lnTo>
                  <a:lnTo>
                    <a:pt x="11" y="101"/>
                  </a:lnTo>
                  <a:lnTo>
                    <a:pt x="20" y="103"/>
                  </a:lnTo>
                  <a:lnTo>
                    <a:pt x="31" y="106"/>
                  </a:lnTo>
                  <a:lnTo>
                    <a:pt x="59" y="106"/>
                  </a:lnTo>
                  <a:lnTo>
                    <a:pt x="93" y="101"/>
                  </a:lnTo>
                  <a:lnTo>
                    <a:pt x="93" y="101"/>
                  </a:lnTo>
                  <a:lnTo>
                    <a:pt x="112" y="98"/>
                  </a:lnTo>
                  <a:lnTo>
                    <a:pt x="132" y="95"/>
                  </a:lnTo>
                  <a:lnTo>
                    <a:pt x="171" y="95"/>
                  </a:lnTo>
                  <a:lnTo>
                    <a:pt x="188" y="92"/>
                  </a:lnTo>
                  <a:lnTo>
                    <a:pt x="202" y="89"/>
                  </a:lnTo>
                  <a:lnTo>
                    <a:pt x="208" y="87"/>
                  </a:lnTo>
                  <a:lnTo>
                    <a:pt x="211" y="81"/>
                  </a:lnTo>
                  <a:lnTo>
                    <a:pt x="211" y="75"/>
                  </a:lnTo>
                  <a:lnTo>
                    <a:pt x="211" y="70"/>
                  </a:lnTo>
                  <a:lnTo>
                    <a:pt x="211" y="70"/>
                  </a:lnTo>
                  <a:lnTo>
                    <a:pt x="205" y="56"/>
                  </a:lnTo>
                  <a:lnTo>
                    <a:pt x="194" y="42"/>
                  </a:lnTo>
                  <a:lnTo>
                    <a:pt x="177" y="30"/>
                  </a:lnTo>
                  <a:lnTo>
                    <a:pt x="157" y="16"/>
                  </a:lnTo>
                  <a:lnTo>
                    <a:pt x="138" y="8"/>
                  </a:lnTo>
                  <a:lnTo>
                    <a:pt x="115" y="2"/>
                  </a:lnTo>
                  <a:lnTo>
                    <a:pt x="93" y="0"/>
                  </a:lnTo>
                  <a:lnTo>
                    <a:pt x="73" y="0"/>
                  </a:lnTo>
                  <a:lnTo>
                    <a:pt x="73" y="0"/>
                  </a:lnTo>
                  <a:lnTo>
                    <a:pt x="56" y="2"/>
                  </a:lnTo>
                  <a:lnTo>
                    <a:pt x="42" y="11"/>
                  </a:lnTo>
                  <a:lnTo>
                    <a:pt x="28" y="19"/>
                  </a:lnTo>
                  <a:lnTo>
                    <a:pt x="17" y="28"/>
                  </a:lnTo>
                  <a:lnTo>
                    <a:pt x="8" y="42"/>
                  </a:lnTo>
                  <a:lnTo>
                    <a:pt x="3" y="53"/>
                  </a:lnTo>
                  <a:lnTo>
                    <a:pt x="0" y="67"/>
                  </a:lnTo>
                  <a:lnTo>
                    <a:pt x="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9"/>
            <p:cNvSpPr>
              <a:spLocks/>
            </p:cNvSpPr>
            <p:nvPr/>
          </p:nvSpPr>
          <p:spPr bwMode="auto">
            <a:xfrm>
              <a:off x="5827715" y="2559070"/>
              <a:ext cx="334964" cy="173039"/>
            </a:xfrm>
            <a:custGeom>
              <a:avLst/>
              <a:gdLst>
                <a:gd name="T0" fmla="*/ 0 w 211"/>
                <a:gd name="T1" fmla="*/ 73 h 109"/>
                <a:gd name="T2" fmla="*/ 0 w 211"/>
                <a:gd name="T3" fmla="*/ 73 h 109"/>
                <a:gd name="T4" fmla="*/ 0 w 211"/>
                <a:gd name="T5" fmla="*/ 78 h 109"/>
                <a:gd name="T6" fmla="*/ 0 w 211"/>
                <a:gd name="T7" fmla="*/ 84 h 109"/>
                <a:gd name="T8" fmla="*/ 3 w 211"/>
                <a:gd name="T9" fmla="*/ 87 h 109"/>
                <a:gd name="T10" fmla="*/ 9 w 211"/>
                <a:gd name="T11" fmla="*/ 90 h 109"/>
                <a:gd name="T12" fmla="*/ 23 w 211"/>
                <a:gd name="T13" fmla="*/ 95 h 109"/>
                <a:gd name="T14" fmla="*/ 39 w 211"/>
                <a:gd name="T15" fmla="*/ 98 h 109"/>
                <a:gd name="T16" fmla="*/ 79 w 211"/>
                <a:gd name="T17" fmla="*/ 98 h 109"/>
                <a:gd name="T18" fmla="*/ 101 w 211"/>
                <a:gd name="T19" fmla="*/ 98 h 109"/>
                <a:gd name="T20" fmla="*/ 118 w 211"/>
                <a:gd name="T21" fmla="*/ 101 h 109"/>
                <a:gd name="T22" fmla="*/ 118 w 211"/>
                <a:gd name="T23" fmla="*/ 101 h 109"/>
                <a:gd name="T24" fmla="*/ 152 w 211"/>
                <a:gd name="T25" fmla="*/ 106 h 109"/>
                <a:gd name="T26" fmla="*/ 180 w 211"/>
                <a:gd name="T27" fmla="*/ 109 h 109"/>
                <a:gd name="T28" fmla="*/ 191 w 211"/>
                <a:gd name="T29" fmla="*/ 106 h 109"/>
                <a:gd name="T30" fmla="*/ 200 w 211"/>
                <a:gd name="T31" fmla="*/ 101 h 109"/>
                <a:gd name="T32" fmla="*/ 205 w 211"/>
                <a:gd name="T33" fmla="*/ 92 h 109"/>
                <a:gd name="T34" fmla="*/ 211 w 211"/>
                <a:gd name="T35" fmla="*/ 81 h 109"/>
                <a:gd name="T36" fmla="*/ 211 w 211"/>
                <a:gd name="T37" fmla="*/ 81 h 109"/>
                <a:gd name="T38" fmla="*/ 211 w 211"/>
                <a:gd name="T39" fmla="*/ 67 h 109"/>
                <a:gd name="T40" fmla="*/ 208 w 211"/>
                <a:gd name="T41" fmla="*/ 56 h 109"/>
                <a:gd name="T42" fmla="*/ 202 w 211"/>
                <a:gd name="T43" fmla="*/ 42 h 109"/>
                <a:gd name="T44" fmla="*/ 194 w 211"/>
                <a:gd name="T45" fmla="*/ 31 h 109"/>
                <a:gd name="T46" fmla="*/ 183 w 211"/>
                <a:gd name="T47" fmla="*/ 19 h 109"/>
                <a:gd name="T48" fmla="*/ 169 w 211"/>
                <a:gd name="T49" fmla="*/ 11 h 109"/>
                <a:gd name="T50" fmla="*/ 155 w 211"/>
                <a:gd name="T51" fmla="*/ 5 h 109"/>
                <a:gd name="T52" fmla="*/ 138 w 211"/>
                <a:gd name="T53" fmla="*/ 0 h 109"/>
                <a:gd name="T54" fmla="*/ 138 w 211"/>
                <a:gd name="T55" fmla="*/ 0 h 109"/>
                <a:gd name="T56" fmla="*/ 118 w 211"/>
                <a:gd name="T57" fmla="*/ 0 h 109"/>
                <a:gd name="T58" fmla="*/ 96 w 211"/>
                <a:gd name="T59" fmla="*/ 3 h 109"/>
                <a:gd name="T60" fmla="*/ 73 w 211"/>
                <a:gd name="T61" fmla="*/ 11 h 109"/>
                <a:gd name="T62" fmla="*/ 54 w 211"/>
                <a:gd name="T63" fmla="*/ 19 h 109"/>
                <a:gd name="T64" fmla="*/ 34 w 211"/>
                <a:gd name="T65" fmla="*/ 31 h 109"/>
                <a:gd name="T66" fmla="*/ 17 w 211"/>
                <a:gd name="T67" fmla="*/ 45 h 109"/>
                <a:gd name="T68" fmla="*/ 6 w 211"/>
                <a:gd name="T69" fmla="*/ 59 h 109"/>
                <a:gd name="T70" fmla="*/ 0 w 211"/>
                <a:gd name="T71" fmla="*/ 7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9">
                  <a:moveTo>
                    <a:pt x="0" y="73"/>
                  </a:moveTo>
                  <a:lnTo>
                    <a:pt x="0" y="73"/>
                  </a:lnTo>
                  <a:lnTo>
                    <a:pt x="0" y="78"/>
                  </a:lnTo>
                  <a:lnTo>
                    <a:pt x="0" y="84"/>
                  </a:lnTo>
                  <a:lnTo>
                    <a:pt x="3" y="87"/>
                  </a:lnTo>
                  <a:lnTo>
                    <a:pt x="9" y="90"/>
                  </a:lnTo>
                  <a:lnTo>
                    <a:pt x="23" y="95"/>
                  </a:lnTo>
                  <a:lnTo>
                    <a:pt x="39" y="98"/>
                  </a:lnTo>
                  <a:lnTo>
                    <a:pt x="79" y="98"/>
                  </a:lnTo>
                  <a:lnTo>
                    <a:pt x="101" y="98"/>
                  </a:lnTo>
                  <a:lnTo>
                    <a:pt x="118" y="101"/>
                  </a:lnTo>
                  <a:lnTo>
                    <a:pt x="118" y="101"/>
                  </a:lnTo>
                  <a:lnTo>
                    <a:pt x="152" y="106"/>
                  </a:lnTo>
                  <a:lnTo>
                    <a:pt x="180" y="109"/>
                  </a:lnTo>
                  <a:lnTo>
                    <a:pt x="191" y="106"/>
                  </a:lnTo>
                  <a:lnTo>
                    <a:pt x="200" y="101"/>
                  </a:lnTo>
                  <a:lnTo>
                    <a:pt x="205" y="92"/>
                  </a:lnTo>
                  <a:lnTo>
                    <a:pt x="211" y="81"/>
                  </a:lnTo>
                  <a:lnTo>
                    <a:pt x="211" y="81"/>
                  </a:lnTo>
                  <a:lnTo>
                    <a:pt x="211" y="67"/>
                  </a:lnTo>
                  <a:lnTo>
                    <a:pt x="208" y="56"/>
                  </a:lnTo>
                  <a:lnTo>
                    <a:pt x="202" y="42"/>
                  </a:lnTo>
                  <a:lnTo>
                    <a:pt x="194" y="31"/>
                  </a:lnTo>
                  <a:lnTo>
                    <a:pt x="183" y="19"/>
                  </a:lnTo>
                  <a:lnTo>
                    <a:pt x="169" y="11"/>
                  </a:lnTo>
                  <a:lnTo>
                    <a:pt x="155" y="5"/>
                  </a:lnTo>
                  <a:lnTo>
                    <a:pt x="138" y="0"/>
                  </a:lnTo>
                  <a:lnTo>
                    <a:pt x="138" y="0"/>
                  </a:lnTo>
                  <a:lnTo>
                    <a:pt x="118" y="0"/>
                  </a:lnTo>
                  <a:lnTo>
                    <a:pt x="96" y="3"/>
                  </a:lnTo>
                  <a:lnTo>
                    <a:pt x="73" y="11"/>
                  </a:lnTo>
                  <a:lnTo>
                    <a:pt x="54" y="19"/>
                  </a:lnTo>
                  <a:lnTo>
                    <a:pt x="34" y="31"/>
                  </a:lnTo>
                  <a:lnTo>
                    <a:pt x="17" y="45"/>
                  </a:lnTo>
                  <a:lnTo>
                    <a:pt x="6" y="59"/>
                  </a:lnTo>
                  <a:lnTo>
                    <a:pt x="0" y="73"/>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40"/>
            <p:cNvSpPr>
              <a:spLocks/>
            </p:cNvSpPr>
            <p:nvPr/>
          </p:nvSpPr>
          <p:spPr bwMode="auto">
            <a:xfrm>
              <a:off x="5827715" y="2559070"/>
              <a:ext cx="334964" cy="173039"/>
            </a:xfrm>
            <a:custGeom>
              <a:avLst/>
              <a:gdLst>
                <a:gd name="T0" fmla="*/ 0 w 211"/>
                <a:gd name="T1" fmla="*/ 73 h 109"/>
                <a:gd name="T2" fmla="*/ 0 w 211"/>
                <a:gd name="T3" fmla="*/ 73 h 109"/>
                <a:gd name="T4" fmla="*/ 0 w 211"/>
                <a:gd name="T5" fmla="*/ 78 h 109"/>
                <a:gd name="T6" fmla="*/ 0 w 211"/>
                <a:gd name="T7" fmla="*/ 84 h 109"/>
                <a:gd name="T8" fmla="*/ 3 w 211"/>
                <a:gd name="T9" fmla="*/ 87 h 109"/>
                <a:gd name="T10" fmla="*/ 9 w 211"/>
                <a:gd name="T11" fmla="*/ 90 h 109"/>
                <a:gd name="T12" fmla="*/ 23 w 211"/>
                <a:gd name="T13" fmla="*/ 95 h 109"/>
                <a:gd name="T14" fmla="*/ 39 w 211"/>
                <a:gd name="T15" fmla="*/ 98 h 109"/>
                <a:gd name="T16" fmla="*/ 79 w 211"/>
                <a:gd name="T17" fmla="*/ 98 h 109"/>
                <a:gd name="T18" fmla="*/ 101 w 211"/>
                <a:gd name="T19" fmla="*/ 98 h 109"/>
                <a:gd name="T20" fmla="*/ 118 w 211"/>
                <a:gd name="T21" fmla="*/ 101 h 109"/>
                <a:gd name="T22" fmla="*/ 118 w 211"/>
                <a:gd name="T23" fmla="*/ 101 h 109"/>
                <a:gd name="T24" fmla="*/ 152 w 211"/>
                <a:gd name="T25" fmla="*/ 106 h 109"/>
                <a:gd name="T26" fmla="*/ 180 w 211"/>
                <a:gd name="T27" fmla="*/ 109 h 109"/>
                <a:gd name="T28" fmla="*/ 191 w 211"/>
                <a:gd name="T29" fmla="*/ 106 h 109"/>
                <a:gd name="T30" fmla="*/ 200 w 211"/>
                <a:gd name="T31" fmla="*/ 101 h 109"/>
                <a:gd name="T32" fmla="*/ 205 w 211"/>
                <a:gd name="T33" fmla="*/ 92 h 109"/>
                <a:gd name="T34" fmla="*/ 211 w 211"/>
                <a:gd name="T35" fmla="*/ 81 h 109"/>
                <a:gd name="T36" fmla="*/ 211 w 211"/>
                <a:gd name="T37" fmla="*/ 81 h 109"/>
                <a:gd name="T38" fmla="*/ 211 w 211"/>
                <a:gd name="T39" fmla="*/ 67 h 109"/>
                <a:gd name="T40" fmla="*/ 208 w 211"/>
                <a:gd name="T41" fmla="*/ 56 h 109"/>
                <a:gd name="T42" fmla="*/ 202 w 211"/>
                <a:gd name="T43" fmla="*/ 42 h 109"/>
                <a:gd name="T44" fmla="*/ 194 w 211"/>
                <a:gd name="T45" fmla="*/ 31 h 109"/>
                <a:gd name="T46" fmla="*/ 183 w 211"/>
                <a:gd name="T47" fmla="*/ 19 h 109"/>
                <a:gd name="T48" fmla="*/ 169 w 211"/>
                <a:gd name="T49" fmla="*/ 11 h 109"/>
                <a:gd name="T50" fmla="*/ 155 w 211"/>
                <a:gd name="T51" fmla="*/ 5 h 109"/>
                <a:gd name="T52" fmla="*/ 138 w 211"/>
                <a:gd name="T53" fmla="*/ 0 h 109"/>
                <a:gd name="T54" fmla="*/ 138 w 211"/>
                <a:gd name="T55" fmla="*/ 0 h 109"/>
                <a:gd name="T56" fmla="*/ 118 w 211"/>
                <a:gd name="T57" fmla="*/ 0 h 109"/>
                <a:gd name="T58" fmla="*/ 96 w 211"/>
                <a:gd name="T59" fmla="*/ 3 h 109"/>
                <a:gd name="T60" fmla="*/ 73 w 211"/>
                <a:gd name="T61" fmla="*/ 11 h 109"/>
                <a:gd name="T62" fmla="*/ 54 w 211"/>
                <a:gd name="T63" fmla="*/ 19 h 109"/>
                <a:gd name="T64" fmla="*/ 34 w 211"/>
                <a:gd name="T65" fmla="*/ 31 h 109"/>
                <a:gd name="T66" fmla="*/ 17 w 211"/>
                <a:gd name="T67" fmla="*/ 45 h 109"/>
                <a:gd name="T68" fmla="*/ 6 w 211"/>
                <a:gd name="T69" fmla="*/ 59 h 109"/>
                <a:gd name="T70" fmla="*/ 0 w 211"/>
                <a:gd name="T71" fmla="*/ 7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9">
                  <a:moveTo>
                    <a:pt x="0" y="73"/>
                  </a:moveTo>
                  <a:lnTo>
                    <a:pt x="0" y="73"/>
                  </a:lnTo>
                  <a:lnTo>
                    <a:pt x="0" y="78"/>
                  </a:lnTo>
                  <a:lnTo>
                    <a:pt x="0" y="84"/>
                  </a:lnTo>
                  <a:lnTo>
                    <a:pt x="3" y="87"/>
                  </a:lnTo>
                  <a:lnTo>
                    <a:pt x="9" y="90"/>
                  </a:lnTo>
                  <a:lnTo>
                    <a:pt x="23" y="95"/>
                  </a:lnTo>
                  <a:lnTo>
                    <a:pt x="39" y="98"/>
                  </a:lnTo>
                  <a:lnTo>
                    <a:pt x="79" y="98"/>
                  </a:lnTo>
                  <a:lnTo>
                    <a:pt x="101" y="98"/>
                  </a:lnTo>
                  <a:lnTo>
                    <a:pt x="118" y="101"/>
                  </a:lnTo>
                  <a:lnTo>
                    <a:pt x="118" y="101"/>
                  </a:lnTo>
                  <a:lnTo>
                    <a:pt x="152" y="106"/>
                  </a:lnTo>
                  <a:lnTo>
                    <a:pt x="180" y="109"/>
                  </a:lnTo>
                  <a:lnTo>
                    <a:pt x="191" y="106"/>
                  </a:lnTo>
                  <a:lnTo>
                    <a:pt x="200" y="101"/>
                  </a:lnTo>
                  <a:lnTo>
                    <a:pt x="205" y="92"/>
                  </a:lnTo>
                  <a:lnTo>
                    <a:pt x="211" y="81"/>
                  </a:lnTo>
                  <a:lnTo>
                    <a:pt x="211" y="81"/>
                  </a:lnTo>
                  <a:lnTo>
                    <a:pt x="211" y="67"/>
                  </a:lnTo>
                  <a:lnTo>
                    <a:pt x="208" y="56"/>
                  </a:lnTo>
                  <a:lnTo>
                    <a:pt x="202" y="42"/>
                  </a:lnTo>
                  <a:lnTo>
                    <a:pt x="194" y="31"/>
                  </a:lnTo>
                  <a:lnTo>
                    <a:pt x="183" y="19"/>
                  </a:lnTo>
                  <a:lnTo>
                    <a:pt x="169" y="11"/>
                  </a:lnTo>
                  <a:lnTo>
                    <a:pt x="155" y="5"/>
                  </a:lnTo>
                  <a:lnTo>
                    <a:pt x="138" y="0"/>
                  </a:lnTo>
                  <a:lnTo>
                    <a:pt x="138" y="0"/>
                  </a:lnTo>
                  <a:lnTo>
                    <a:pt x="118" y="0"/>
                  </a:lnTo>
                  <a:lnTo>
                    <a:pt x="96" y="3"/>
                  </a:lnTo>
                  <a:lnTo>
                    <a:pt x="73" y="11"/>
                  </a:lnTo>
                  <a:lnTo>
                    <a:pt x="54" y="19"/>
                  </a:lnTo>
                  <a:lnTo>
                    <a:pt x="34" y="31"/>
                  </a:lnTo>
                  <a:lnTo>
                    <a:pt x="17" y="45"/>
                  </a:lnTo>
                  <a:lnTo>
                    <a:pt x="6" y="59"/>
                  </a:lnTo>
                  <a:lnTo>
                    <a:pt x="0" y="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Rectangle 41"/>
            <p:cNvSpPr>
              <a:spLocks noChangeArrowheads="1"/>
            </p:cNvSpPr>
            <p:nvPr/>
          </p:nvSpPr>
          <p:spPr bwMode="auto">
            <a:xfrm>
              <a:off x="5287966" y="3027387"/>
              <a:ext cx="231775" cy="436567"/>
            </a:xfrm>
            <a:prstGeom prst="rect">
              <a:avLst/>
            </a:prstGeom>
            <a:solidFill>
              <a:srgbClr val="E35E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42"/>
            <p:cNvSpPr>
              <a:spLocks/>
            </p:cNvSpPr>
            <p:nvPr/>
          </p:nvSpPr>
          <p:spPr bwMode="auto">
            <a:xfrm>
              <a:off x="5302254" y="3414739"/>
              <a:ext cx="204788" cy="66676"/>
            </a:xfrm>
            <a:custGeom>
              <a:avLst/>
              <a:gdLst>
                <a:gd name="T0" fmla="*/ 129 w 129"/>
                <a:gd name="T1" fmla="*/ 40 h 42"/>
                <a:gd name="T2" fmla="*/ 129 w 129"/>
                <a:gd name="T3" fmla="*/ 40 h 42"/>
                <a:gd name="T4" fmla="*/ 123 w 129"/>
                <a:gd name="T5" fmla="*/ 28 h 42"/>
                <a:gd name="T6" fmla="*/ 109 w 129"/>
                <a:gd name="T7" fmla="*/ 14 h 42"/>
                <a:gd name="T8" fmla="*/ 101 w 129"/>
                <a:gd name="T9" fmla="*/ 9 h 42"/>
                <a:gd name="T10" fmla="*/ 90 w 129"/>
                <a:gd name="T11" fmla="*/ 3 h 42"/>
                <a:gd name="T12" fmla="*/ 78 w 129"/>
                <a:gd name="T13" fmla="*/ 0 h 42"/>
                <a:gd name="T14" fmla="*/ 64 w 129"/>
                <a:gd name="T15" fmla="*/ 0 h 42"/>
                <a:gd name="T16" fmla="*/ 64 w 129"/>
                <a:gd name="T17" fmla="*/ 0 h 42"/>
                <a:gd name="T18" fmla="*/ 50 w 129"/>
                <a:gd name="T19" fmla="*/ 0 h 42"/>
                <a:gd name="T20" fmla="*/ 39 w 129"/>
                <a:gd name="T21" fmla="*/ 3 h 42"/>
                <a:gd name="T22" fmla="*/ 28 w 129"/>
                <a:gd name="T23" fmla="*/ 9 h 42"/>
                <a:gd name="T24" fmla="*/ 19 w 129"/>
                <a:gd name="T25" fmla="*/ 14 h 42"/>
                <a:gd name="T26" fmla="*/ 5 w 129"/>
                <a:gd name="T27" fmla="*/ 28 h 42"/>
                <a:gd name="T28" fmla="*/ 0 w 129"/>
                <a:gd name="T29" fmla="*/ 40 h 42"/>
                <a:gd name="T30" fmla="*/ 0 w 129"/>
                <a:gd name="T31" fmla="*/ 40 h 42"/>
                <a:gd name="T32" fmla="*/ 3 w 129"/>
                <a:gd name="T33" fmla="*/ 42 h 42"/>
                <a:gd name="T34" fmla="*/ 5 w 129"/>
                <a:gd name="T35" fmla="*/ 42 h 42"/>
                <a:gd name="T36" fmla="*/ 19 w 129"/>
                <a:gd name="T37" fmla="*/ 42 h 42"/>
                <a:gd name="T38" fmla="*/ 39 w 129"/>
                <a:gd name="T39" fmla="*/ 37 h 42"/>
                <a:gd name="T40" fmla="*/ 64 w 129"/>
                <a:gd name="T41" fmla="*/ 34 h 42"/>
                <a:gd name="T42" fmla="*/ 64 w 129"/>
                <a:gd name="T43" fmla="*/ 34 h 42"/>
                <a:gd name="T44" fmla="*/ 90 w 129"/>
                <a:gd name="T45" fmla="*/ 37 h 42"/>
                <a:gd name="T46" fmla="*/ 109 w 129"/>
                <a:gd name="T47" fmla="*/ 42 h 42"/>
                <a:gd name="T48" fmla="*/ 123 w 129"/>
                <a:gd name="T49" fmla="*/ 42 h 42"/>
                <a:gd name="T50" fmla="*/ 126 w 129"/>
                <a:gd name="T51" fmla="*/ 42 h 42"/>
                <a:gd name="T52" fmla="*/ 129 w 129"/>
                <a:gd name="T53" fmla="*/ 40 h 42"/>
                <a:gd name="T54" fmla="*/ 129 w 129"/>
                <a:gd name="T55"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9" h="42">
                  <a:moveTo>
                    <a:pt x="129" y="40"/>
                  </a:moveTo>
                  <a:lnTo>
                    <a:pt x="129" y="40"/>
                  </a:lnTo>
                  <a:lnTo>
                    <a:pt x="123" y="28"/>
                  </a:lnTo>
                  <a:lnTo>
                    <a:pt x="109" y="14"/>
                  </a:lnTo>
                  <a:lnTo>
                    <a:pt x="101" y="9"/>
                  </a:lnTo>
                  <a:lnTo>
                    <a:pt x="90" y="3"/>
                  </a:lnTo>
                  <a:lnTo>
                    <a:pt x="78" y="0"/>
                  </a:lnTo>
                  <a:lnTo>
                    <a:pt x="64" y="0"/>
                  </a:lnTo>
                  <a:lnTo>
                    <a:pt x="64" y="0"/>
                  </a:lnTo>
                  <a:lnTo>
                    <a:pt x="50" y="0"/>
                  </a:lnTo>
                  <a:lnTo>
                    <a:pt x="39" y="3"/>
                  </a:lnTo>
                  <a:lnTo>
                    <a:pt x="28" y="9"/>
                  </a:lnTo>
                  <a:lnTo>
                    <a:pt x="19" y="14"/>
                  </a:lnTo>
                  <a:lnTo>
                    <a:pt x="5" y="28"/>
                  </a:lnTo>
                  <a:lnTo>
                    <a:pt x="0" y="40"/>
                  </a:lnTo>
                  <a:lnTo>
                    <a:pt x="0" y="40"/>
                  </a:lnTo>
                  <a:lnTo>
                    <a:pt x="3" y="42"/>
                  </a:lnTo>
                  <a:lnTo>
                    <a:pt x="5" y="42"/>
                  </a:lnTo>
                  <a:lnTo>
                    <a:pt x="19" y="42"/>
                  </a:lnTo>
                  <a:lnTo>
                    <a:pt x="39" y="37"/>
                  </a:lnTo>
                  <a:lnTo>
                    <a:pt x="64" y="34"/>
                  </a:lnTo>
                  <a:lnTo>
                    <a:pt x="64" y="34"/>
                  </a:lnTo>
                  <a:lnTo>
                    <a:pt x="90" y="37"/>
                  </a:lnTo>
                  <a:lnTo>
                    <a:pt x="109" y="42"/>
                  </a:lnTo>
                  <a:lnTo>
                    <a:pt x="123" y="42"/>
                  </a:lnTo>
                  <a:lnTo>
                    <a:pt x="126" y="42"/>
                  </a:lnTo>
                  <a:lnTo>
                    <a:pt x="129" y="40"/>
                  </a:lnTo>
                  <a:lnTo>
                    <a:pt x="129" y="40"/>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43"/>
            <p:cNvSpPr>
              <a:spLocks/>
            </p:cNvSpPr>
            <p:nvPr/>
          </p:nvSpPr>
          <p:spPr bwMode="auto">
            <a:xfrm>
              <a:off x="5243514" y="3040086"/>
              <a:ext cx="76199" cy="473080"/>
            </a:xfrm>
            <a:custGeom>
              <a:avLst/>
              <a:gdLst>
                <a:gd name="T0" fmla="*/ 48 w 48"/>
                <a:gd name="T1" fmla="*/ 284 h 298"/>
                <a:gd name="T2" fmla="*/ 48 w 48"/>
                <a:gd name="T3" fmla="*/ 284 h 298"/>
                <a:gd name="T4" fmla="*/ 48 w 48"/>
                <a:gd name="T5" fmla="*/ 290 h 298"/>
                <a:gd name="T6" fmla="*/ 45 w 48"/>
                <a:gd name="T7" fmla="*/ 292 h 298"/>
                <a:gd name="T8" fmla="*/ 42 w 48"/>
                <a:gd name="T9" fmla="*/ 295 h 298"/>
                <a:gd name="T10" fmla="*/ 37 w 48"/>
                <a:gd name="T11" fmla="*/ 298 h 298"/>
                <a:gd name="T12" fmla="*/ 37 w 48"/>
                <a:gd name="T13" fmla="*/ 298 h 298"/>
                <a:gd name="T14" fmla="*/ 31 w 48"/>
                <a:gd name="T15" fmla="*/ 298 h 298"/>
                <a:gd name="T16" fmla="*/ 28 w 48"/>
                <a:gd name="T17" fmla="*/ 295 h 298"/>
                <a:gd name="T18" fmla="*/ 26 w 48"/>
                <a:gd name="T19" fmla="*/ 290 h 298"/>
                <a:gd name="T20" fmla="*/ 23 w 48"/>
                <a:gd name="T21" fmla="*/ 287 h 298"/>
                <a:gd name="T22" fmla="*/ 0 w 48"/>
                <a:gd name="T23" fmla="*/ 14 h 298"/>
                <a:gd name="T24" fmla="*/ 0 w 48"/>
                <a:gd name="T25" fmla="*/ 14 h 298"/>
                <a:gd name="T26" fmla="*/ 0 w 48"/>
                <a:gd name="T27" fmla="*/ 9 h 298"/>
                <a:gd name="T28" fmla="*/ 3 w 48"/>
                <a:gd name="T29" fmla="*/ 3 h 298"/>
                <a:gd name="T30" fmla="*/ 6 w 48"/>
                <a:gd name="T31" fmla="*/ 0 h 298"/>
                <a:gd name="T32" fmla="*/ 12 w 48"/>
                <a:gd name="T33" fmla="*/ 0 h 298"/>
                <a:gd name="T34" fmla="*/ 12 w 48"/>
                <a:gd name="T35" fmla="*/ 0 h 298"/>
                <a:gd name="T36" fmla="*/ 17 w 48"/>
                <a:gd name="T37" fmla="*/ 0 h 298"/>
                <a:gd name="T38" fmla="*/ 20 w 48"/>
                <a:gd name="T39" fmla="*/ 3 h 298"/>
                <a:gd name="T40" fmla="*/ 23 w 48"/>
                <a:gd name="T41" fmla="*/ 6 h 298"/>
                <a:gd name="T42" fmla="*/ 26 w 48"/>
                <a:gd name="T43" fmla="*/ 11 h 298"/>
                <a:gd name="T44" fmla="*/ 48 w 48"/>
                <a:gd name="T45" fmla="*/ 28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298">
                  <a:moveTo>
                    <a:pt x="48" y="284"/>
                  </a:moveTo>
                  <a:lnTo>
                    <a:pt x="48" y="284"/>
                  </a:lnTo>
                  <a:lnTo>
                    <a:pt x="48" y="290"/>
                  </a:lnTo>
                  <a:lnTo>
                    <a:pt x="45" y="292"/>
                  </a:lnTo>
                  <a:lnTo>
                    <a:pt x="42" y="295"/>
                  </a:lnTo>
                  <a:lnTo>
                    <a:pt x="37" y="298"/>
                  </a:lnTo>
                  <a:lnTo>
                    <a:pt x="37" y="298"/>
                  </a:lnTo>
                  <a:lnTo>
                    <a:pt x="31" y="298"/>
                  </a:lnTo>
                  <a:lnTo>
                    <a:pt x="28" y="295"/>
                  </a:lnTo>
                  <a:lnTo>
                    <a:pt x="26" y="290"/>
                  </a:lnTo>
                  <a:lnTo>
                    <a:pt x="23" y="287"/>
                  </a:lnTo>
                  <a:lnTo>
                    <a:pt x="0" y="14"/>
                  </a:lnTo>
                  <a:lnTo>
                    <a:pt x="0" y="14"/>
                  </a:lnTo>
                  <a:lnTo>
                    <a:pt x="0" y="9"/>
                  </a:lnTo>
                  <a:lnTo>
                    <a:pt x="3" y="3"/>
                  </a:lnTo>
                  <a:lnTo>
                    <a:pt x="6" y="0"/>
                  </a:lnTo>
                  <a:lnTo>
                    <a:pt x="12" y="0"/>
                  </a:lnTo>
                  <a:lnTo>
                    <a:pt x="12" y="0"/>
                  </a:lnTo>
                  <a:lnTo>
                    <a:pt x="17" y="0"/>
                  </a:lnTo>
                  <a:lnTo>
                    <a:pt x="20" y="3"/>
                  </a:lnTo>
                  <a:lnTo>
                    <a:pt x="23" y="6"/>
                  </a:lnTo>
                  <a:lnTo>
                    <a:pt x="26" y="11"/>
                  </a:lnTo>
                  <a:lnTo>
                    <a:pt x="48" y="284"/>
                  </a:lnTo>
                  <a:close/>
                </a:path>
              </a:pathLst>
            </a:custGeom>
            <a:solidFill>
              <a:srgbClr val="F9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44"/>
            <p:cNvSpPr>
              <a:spLocks/>
            </p:cNvSpPr>
            <p:nvPr/>
          </p:nvSpPr>
          <p:spPr bwMode="auto">
            <a:xfrm>
              <a:off x="5489578" y="3040088"/>
              <a:ext cx="79374" cy="473080"/>
            </a:xfrm>
            <a:custGeom>
              <a:avLst/>
              <a:gdLst>
                <a:gd name="T0" fmla="*/ 25 w 50"/>
                <a:gd name="T1" fmla="*/ 287 h 298"/>
                <a:gd name="T2" fmla="*/ 25 w 50"/>
                <a:gd name="T3" fmla="*/ 287 h 298"/>
                <a:gd name="T4" fmla="*/ 22 w 50"/>
                <a:gd name="T5" fmla="*/ 290 h 298"/>
                <a:gd name="T6" fmla="*/ 19 w 50"/>
                <a:gd name="T7" fmla="*/ 295 h 298"/>
                <a:gd name="T8" fmla="*/ 17 w 50"/>
                <a:gd name="T9" fmla="*/ 298 h 298"/>
                <a:gd name="T10" fmla="*/ 11 w 50"/>
                <a:gd name="T11" fmla="*/ 298 h 298"/>
                <a:gd name="T12" fmla="*/ 11 w 50"/>
                <a:gd name="T13" fmla="*/ 298 h 298"/>
                <a:gd name="T14" fmla="*/ 5 w 50"/>
                <a:gd name="T15" fmla="*/ 295 h 298"/>
                <a:gd name="T16" fmla="*/ 3 w 50"/>
                <a:gd name="T17" fmla="*/ 292 h 298"/>
                <a:gd name="T18" fmla="*/ 0 w 50"/>
                <a:gd name="T19" fmla="*/ 290 h 298"/>
                <a:gd name="T20" fmla="*/ 0 w 50"/>
                <a:gd name="T21" fmla="*/ 284 h 298"/>
                <a:gd name="T22" fmla="*/ 22 w 50"/>
                <a:gd name="T23" fmla="*/ 11 h 298"/>
                <a:gd name="T24" fmla="*/ 22 w 50"/>
                <a:gd name="T25" fmla="*/ 11 h 298"/>
                <a:gd name="T26" fmla="*/ 25 w 50"/>
                <a:gd name="T27" fmla="*/ 6 h 298"/>
                <a:gd name="T28" fmla="*/ 28 w 50"/>
                <a:gd name="T29" fmla="*/ 3 h 298"/>
                <a:gd name="T30" fmla="*/ 31 w 50"/>
                <a:gd name="T31" fmla="*/ 0 h 298"/>
                <a:gd name="T32" fmla="*/ 36 w 50"/>
                <a:gd name="T33" fmla="*/ 0 h 298"/>
                <a:gd name="T34" fmla="*/ 36 w 50"/>
                <a:gd name="T35" fmla="*/ 0 h 298"/>
                <a:gd name="T36" fmla="*/ 42 w 50"/>
                <a:gd name="T37" fmla="*/ 0 h 298"/>
                <a:gd name="T38" fmla="*/ 45 w 50"/>
                <a:gd name="T39" fmla="*/ 3 h 298"/>
                <a:gd name="T40" fmla="*/ 47 w 50"/>
                <a:gd name="T41" fmla="*/ 9 h 298"/>
                <a:gd name="T42" fmla="*/ 50 w 50"/>
                <a:gd name="T43" fmla="*/ 14 h 298"/>
                <a:gd name="T44" fmla="*/ 25 w 50"/>
                <a:gd name="T45" fmla="*/ 28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298">
                  <a:moveTo>
                    <a:pt x="25" y="287"/>
                  </a:moveTo>
                  <a:lnTo>
                    <a:pt x="25" y="287"/>
                  </a:lnTo>
                  <a:lnTo>
                    <a:pt x="22" y="290"/>
                  </a:lnTo>
                  <a:lnTo>
                    <a:pt x="19" y="295"/>
                  </a:lnTo>
                  <a:lnTo>
                    <a:pt x="17" y="298"/>
                  </a:lnTo>
                  <a:lnTo>
                    <a:pt x="11" y="298"/>
                  </a:lnTo>
                  <a:lnTo>
                    <a:pt x="11" y="298"/>
                  </a:lnTo>
                  <a:lnTo>
                    <a:pt x="5" y="295"/>
                  </a:lnTo>
                  <a:lnTo>
                    <a:pt x="3" y="292"/>
                  </a:lnTo>
                  <a:lnTo>
                    <a:pt x="0" y="290"/>
                  </a:lnTo>
                  <a:lnTo>
                    <a:pt x="0" y="284"/>
                  </a:lnTo>
                  <a:lnTo>
                    <a:pt x="22" y="11"/>
                  </a:lnTo>
                  <a:lnTo>
                    <a:pt x="22" y="11"/>
                  </a:lnTo>
                  <a:lnTo>
                    <a:pt x="25" y="6"/>
                  </a:lnTo>
                  <a:lnTo>
                    <a:pt x="28" y="3"/>
                  </a:lnTo>
                  <a:lnTo>
                    <a:pt x="31" y="0"/>
                  </a:lnTo>
                  <a:lnTo>
                    <a:pt x="36" y="0"/>
                  </a:lnTo>
                  <a:lnTo>
                    <a:pt x="36" y="0"/>
                  </a:lnTo>
                  <a:lnTo>
                    <a:pt x="42" y="0"/>
                  </a:lnTo>
                  <a:lnTo>
                    <a:pt x="45" y="3"/>
                  </a:lnTo>
                  <a:lnTo>
                    <a:pt x="47" y="9"/>
                  </a:lnTo>
                  <a:lnTo>
                    <a:pt x="50" y="14"/>
                  </a:lnTo>
                  <a:lnTo>
                    <a:pt x="25" y="287"/>
                  </a:lnTo>
                  <a:close/>
                </a:path>
              </a:pathLst>
            </a:custGeom>
            <a:solidFill>
              <a:srgbClr val="F9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45"/>
            <p:cNvSpPr>
              <a:spLocks/>
            </p:cNvSpPr>
            <p:nvPr/>
          </p:nvSpPr>
          <p:spPr bwMode="auto">
            <a:xfrm>
              <a:off x="5119691" y="2455885"/>
              <a:ext cx="569914" cy="781057"/>
            </a:xfrm>
            <a:custGeom>
              <a:avLst/>
              <a:gdLst>
                <a:gd name="T0" fmla="*/ 179 w 359"/>
                <a:gd name="T1" fmla="*/ 0 h 492"/>
                <a:gd name="T2" fmla="*/ 109 w 359"/>
                <a:gd name="T3" fmla="*/ 9 h 492"/>
                <a:gd name="T4" fmla="*/ 53 w 359"/>
                <a:gd name="T5" fmla="*/ 34 h 492"/>
                <a:gd name="T6" fmla="*/ 31 w 359"/>
                <a:gd name="T7" fmla="*/ 53 h 492"/>
                <a:gd name="T8" fmla="*/ 14 w 359"/>
                <a:gd name="T9" fmla="*/ 79 h 492"/>
                <a:gd name="T10" fmla="*/ 5 w 359"/>
                <a:gd name="T11" fmla="*/ 107 h 492"/>
                <a:gd name="T12" fmla="*/ 0 w 359"/>
                <a:gd name="T13" fmla="*/ 143 h 492"/>
                <a:gd name="T14" fmla="*/ 2 w 359"/>
                <a:gd name="T15" fmla="*/ 166 h 492"/>
                <a:gd name="T16" fmla="*/ 19 w 359"/>
                <a:gd name="T17" fmla="*/ 211 h 492"/>
                <a:gd name="T18" fmla="*/ 53 w 359"/>
                <a:gd name="T19" fmla="*/ 281 h 492"/>
                <a:gd name="T20" fmla="*/ 73 w 359"/>
                <a:gd name="T21" fmla="*/ 323 h 492"/>
                <a:gd name="T22" fmla="*/ 75 w 359"/>
                <a:gd name="T23" fmla="*/ 340 h 492"/>
                <a:gd name="T24" fmla="*/ 75 w 359"/>
                <a:gd name="T25" fmla="*/ 360 h 492"/>
                <a:gd name="T26" fmla="*/ 84 w 359"/>
                <a:gd name="T27" fmla="*/ 413 h 492"/>
                <a:gd name="T28" fmla="*/ 109 w 359"/>
                <a:gd name="T29" fmla="*/ 461 h 492"/>
                <a:gd name="T30" fmla="*/ 126 w 359"/>
                <a:gd name="T31" fmla="*/ 481 h 492"/>
                <a:gd name="T32" fmla="*/ 148 w 359"/>
                <a:gd name="T33" fmla="*/ 492 h 492"/>
                <a:gd name="T34" fmla="*/ 154 w 359"/>
                <a:gd name="T35" fmla="*/ 492 h 492"/>
                <a:gd name="T36" fmla="*/ 171 w 359"/>
                <a:gd name="T37" fmla="*/ 483 h 492"/>
                <a:gd name="T38" fmla="*/ 179 w 359"/>
                <a:gd name="T39" fmla="*/ 455 h 492"/>
                <a:gd name="T40" fmla="*/ 182 w 359"/>
                <a:gd name="T41" fmla="*/ 469 h 492"/>
                <a:gd name="T42" fmla="*/ 199 w 359"/>
                <a:gd name="T43" fmla="*/ 489 h 492"/>
                <a:gd name="T44" fmla="*/ 210 w 359"/>
                <a:gd name="T45" fmla="*/ 492 h 492"/>
                <a:gd name="T46" fmla="*/ 222 w 359"/>
                <a:gd name="T47" fmla="*/ 489 h 492"/>
                <a:gd name="T48" fmla="*/ 250 w 359"/>
                <a:gd name="T49" fmla="*/ 461 h 492"/>
                <a:gd name="T50" fmla="*/ 264 w 359"/>
                <a:gd name="T51" fmla="*/ 438 h 492"/>
                <a:gd name="T52" fmla="*/ 280 w 359"/>
                <a:gd name="T53" fmla="*/ 385 h 492"/>
                <a:gd name="T54" fmla="*/ 283 w 359"/>
                <a:gd name="T55" fmla="*/ 360 h 492"/>
                <a:gd name="T56" fmla="*/ 286 w 359"/>
                <a:gd name="T57" fmla="*/ 323 h 492"/>
                <a:gd name="T58" fmla="*/ 295 w 359"/>
                <a:gd name="T59" fmla="*/ 304 h 492"/>
                <a:gd name="T60" fmla="*/ 328 w 359"/>
                <a:gd name="T61" fmla="*/ 236 h 492"/>
                <a:gd name="T62" fmla="*/ 351 w 359"/>
                <a:gd name="T63" fmla="*/ 188 h 492"/>
                <a:gd name="T64" fmla="*/ 359 w 359"/>
                <a:gd name="T65" fmla="*/ 143 h 492"/>
                <a:gd name="T66" fmla="*/ 356 w 359"/>
                <a:gd name="T67" fmla="*/ 124 h 492"/>
                <a:gd name="T68" fmla="*/ 351 w 359"/>
                <a:gd name="T69" fmla="*/ 93 h 492"/>
                <a:gd name="T70" fmla="*/ 337 w 359"/>
                <a:gd name="T71" fmla="*/ 65 h 492"/>
                <a:gd name="T72" fmla="*/ 317 w 359"/>
                <a:gd name="T73" fmla="*/ 45 h 492"/>
                <a:gd name="T74" fmla="*/ 280 w 359"/>
                <a:gd name="T75" fmla="*/ 20 h 492"/>
                <a:gd name="T76" fmla="*/ 216 w 359"/>
                <a:gd name="T77" fmla="*/ 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492">
                  <a:moveTo>
                    <a:pt x="179" y="0"/>
                  </a:moveTo>
                  <a:lnTo>
                    <a:pt x="179" y="0"/>
                  </a:lnTo>
                  <a:lnTo>
                    <a:pt x="143" y="3"/>
                  </a:lnTo>
                  <a:lnTo>
                    <a:pt x="109" y="9"/>
                  </a:lnTo>
                  <a:lnTo>
                    <a:pt x="78" y="20"/>
                  </a:lnTo>
                  <a:lnTo>
                    <a:pt x="53" y="34"/>
                  </a:lnTo>
                  <a:lnTo>
                    <a:pt x="42" y="45"/>
                  </a:lnTo>
                  <a:lnTo>
                    <a:pt x="31" y="53"/>
                  </a:lnTo>
                  <a:lnTo>
                    <a:pt x="22" y="65"/>
                  </a:lnTo>
                  <a:lnTo>
                    <a:pt x="14" y="79"/>
                  </a:lnTo>
                  <a:lnTo>
                    <a:pt x="8" y="93"/>
                  </a:lnTo>
                  <a:lnTo>
                    <a:pt x="5" y="107"/>
                  </a:lnTo>
                  <a:lnTo>
                    <a:pt x="2" y="124"/>
                  </a:lnTo>
                  <a:lnTo>
                    <a:pt x="0" y="143"/>
                  </a:lnTo>
                  <a:lnTo>
                    <a:pt x="0" y="143"/>
                  </a:lnTo>
                  <a:lnTo>
                    <a:pt x="2" y="166"/>
                  </a:lnTo>
                  <a:lnTo>
                    <a:pt x="8" y="188"/>
                  </a:lnTo>
                  <a:lnTo>
                    <a:pt x="19" y="211"/>
                  </a:lnTo>
                  <a:lnTo>
                    <a:pt x="31" y="236"/>
                  </a:lnTo>
                  <a:lnTo>
                    <a:pt x="53" y="281"/>
                  </a:lnTo>
                  <a:lnTo>
                    <a:pt x="64" y="304"/>
                  </a:lnTo>
                  <a:lnTo>
                    <a:pt x="73" y="323"/>
                  </a:lnTo>
                  <a:lnTo>
                    <a:pt x="73" y="323"/>
                  </a:lnTo>
                  <a:lnTo>
                    <a:pt x="75" y="340"/>
                  </a:lnTo>
                  <a:lnTo>
                    <a:pt x="75" y="360"/>
                  </a:lnTo>
                  <a:lnTo>
                    <a:pt x="75" y="360"/>
                  </a:lnTo>
                  <a:lnTo>
                    <a:pt x="78" y="385"/>
                  </a:lnTo>
                  <a:lnTo>
                    <a:pt x="84" y="413"/>
                  </a:lnTo>
                  <a:lnTo>
                    <a:pt x="95" y="438"/>
                  </a:lnTo>
                  <a:lnTo>
                    <a:pt x="109" y="461"/>
                  </a:lnTo>
                  <a:lnTo>
                    <a:pt x="109" y="461"/>
                  </a:lnTo>
                  <a:lnTo>
                    <a:pt x="126" y="481"/>
                  </a:lnTo>
                  <a:lnTo>
                    <a:pt x="137" y="489"/>
                  </a:lnTo>
                  <a:lnTo>
                    <a:pt x="148" y="492"/>
                  </a:lnTo>
                  <a:lnTo>
                    <a:pt x="148" y="492"/>
                  </a:lnTo>
                  <a:lnTo>
                    <a:pt x="154" y="492"/>
                  </a:lnTo>
                  <a:lnTo>
                    <a:pt x="160" y="489"/>
                  </a:lnTo>
                  <a:lnTo>
                    <a:pt x="171" y="483"/>
                  </a:lnTo>
                  <a:lnTo>
                    <a:pt x="177" y="469"/>
                  </a:lnTo>
                  <a:lnTo>
                    <a:pt x="179" y="455"/>
                  </a:lnTo>
                  <a:lnTo>
                    <a:pt x="179" y="455"/>
                  </a:lnTo>
                  <a:lnTo>
                    <a:pt x="182" y="469"/>
                  </a:lnTo>
                  <a:lnTo>
                    <a:pt x="188" y="483"/>
                  </a:lnTo>
                  <a:lnTo>
                    <a:pt x="199" y="489"/>
                  </a:lnTo>
                  <a:lnTo>
                    <a:pt x="205" y="492"/>
                  </a:lnTo>
                  <a:lnTo>
                    <a:pt x="210" y="492"/>
                  </a:lnTo>
                  <a:lnTo>
                    <a:pt x="210" y="492"/>
                  </a:lnTo>
                  <a:lnTo>
                    <a:pt x="222" y="489"/>
                  </a:lnTo>
                  <a:lnTo>
                    <a:pt x="233" y="481"/>
                  </a:lnTo>
                  <a:lnTo>
                    <a:pt x="250" y="461"/>
                  </a:lnTo>
                  <a:lnTo>
                    <a:pt x="250" y="461"/>
                  </a:lnTo>
                  <a:lnTo>
                    <a:pt x="264" y="438"/>
                  </a:lnTo>
                  <a:lnTo>
                    <a:pt x="275" y="413"/>
                  </a:lnTo>
                  <a:lnTo>
                    <a:pt x="280" y="385"/>
                  </a:lnTo>
                  <a:lnTo>
                    <a:pt x="283" y="360"/>
                  </a:lnTo>
                  <a:lnTo>
                    <a:pt x="283" y="360"/>
                  </a:lnTo>
                  <a:lnTo>
                    <a:pt x="283" y="340"/>
                  </a:lnTo>
                  <a:lnTo>
                    <a:pt x="286" y="323"/>
                  </a:lnTo>
                  <a:lnTo>
                    <a:pt x="286" y="323"/>
                  </a:lnTo>
                  <a:lnTo>
                    <a:pt x="295" y="304"/>
                  </a:lnTo>
                  <a:lnTo>
                    <a:pt x="306" y="281"/>
                  </a:lnTo>
                  <a:lnTo>
                    <a:pt x="328" y="236"/>
                  </a:lnTo>
                  <a:lnTo>
                    <a:pt x="339" y="211"/>
                  </a:lnTo>
                  <a:lnTo>
                    <a:pt x="351" y="188"/>
                  </a:lnTo>
                  <a:lnTo>
                    <a:pt x="356" y="166"/>
                  </a:lnTo>
                  <a:lnTo>
                    <a:pt x="359" y="143"/>
                  </a:lnTo>
                  <a:lnTo>
                    <a:pt x="359" y="143"/>
                  </a:lnTo>
                  <a:lnTo>
                    <a:pt x="356" y="124"/>
                  </a:lnTo>
                  <a:lnTo>
                    <a:pt x="353" y="107"/>
                  </a:lnTo>
                  <a:lnTo>
                    <a:pt x="351" y="93"/>
                  </a:lnTo>
                  <a:lnTo>
                    <a:pt x="345" y="79"/>
                  </a:lnTo>
                  <a:lnTo>
                    <a:pt x="337" y="65"/>
                  </a:lnTo>
                  <a:lnTo>
                    <a:pt x="328" y="53"/>
                  </a:lnTo>
                  <a:lnTo>
                    <a:pt x="317" y="45"/>
                  </a:lnTo>
                  <a:lnTo>
                    <a:pt x="306" y="34"/>
                  </a:lnTo>
                  <a:lnTo>
                    <a:pt x="280" y="20"/>
                  </a:lnTo>
                  <a:lnTo>
                    <a:pt x="250" y="9"/>
                  </a:lnTo>
                  <a:lnTo>
                    <a:pt x="216" y="3"/>
                  </a:lnTo>
                  <a:lnTo>
                    <a:pt x="179" y="0"/>
                  </a:lnTo>
                  <a:close/>
                </a:path>
              </a:pathLst>
            </a:custGeom>
            <a:solidFill>
              <a:srgbClr val="F9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46"/>
            <p:cNvSpPr>
              <a:spLocks/>
            </p:cNvSpPr>
            <p:nvPr/>
          </p:nvSpPr>
          <p:spPr bwMode="auto">
            <a:xfrm>
              <a:off x="5119691" y="2455885"/>
              <a:ext cx="569914" cy="781057"/>
            </a:xfrm>
            <a:custGeom>
              <a:avLst/>
              <a:gdLst>
                <a:gd name="T0" fmla="*/ 179 w 359"/>
                <a:gd name="T1" fmla="*/ 0 h 492"/>
                <a:gd name="T2" fmla="*/ 109 w 359"/>
                <a:gd name="T3" fmla="*/ 9 h 492"/>
                <a:gd name="T4" fmla="*/ 53 w 359"/>
                <a:gd name="T5" fmla="*/ 34 h 492"/>
                <a:gd name="T6" fmla="*/ 31 w 359"/>
                <a:gd name="T7" fmla="*/ 53 h 492"/>
                <a:gd name="T8" fmla="*/ 14 w 359"/>
                <a:gd name="T9" fmla="*/ 79 h 492"/>
                <a:gd name="T10" fmla="*/ 5 w 359"/>
                <a:gd name="T11" fmla="*/ 107 h 492"/>
                <a:gd name="T12" fmla="*/ 0 w 359"/>
                <a:gd name="T13" fmla="*/ 143 h 492"/>
                <a:gd name="T14" fmla="*/ 2 w 359"/>
                <a:gd name="T15" fmla="*/ 166 h 492"/>
                <a:gd name="T16" fmla="*/ 19 w 359"/>
                <a:gd name="T17" fmla="*/ 211 h 492"/>
                <a:gd name="T18" fmla="*/ 53 w 359"/>
                <a:gd name="T19" fmla="*/ 281 h 492"/>
                <a:gd name="T20" fmla="*/ 73 w 359"/>
                <a:gd name="T21" fmla="*/ 323 h 492"/>
                <a:gd name="T22" fmla="*/ 75 w 359"/>
                <a:gd name="T23" fmla="*/ 340 h 492"/>
                <a:gd name="T24" fmla="*/ 75 w 359"/>
                <a:gd name="T25" fmla="*/ 360 h 492"/>
                <a:gd name="T26" fmla="*/ 84 w 359"/>
                <a:gd name="T27" fmla="*/ 413 h 492"/>
                <a:gd name="T28" fmla="*/ 109 w 359"/>
                <a:gd name="T29" fmla="*/ 461 h 492"/>
                <a:gd name="T30" fmla="*/ 126 w 359"/>
                <a:gd name="T31" fmla="*/ 481 h 492"/>
                <a:gd name="T32" fmla="*/ 148 w 359"/>
                <a:gd name="T33" fmla="*/ 492 h 492"/>
                <a:gd name="T34" fmla="*/ 154 w 359"/>
                <a:gd name="T35" fmla="*/ 492 h 492"/>
                <a:gd name="T36" fmla="*/ 171 w 359"/>
                <a:gd name="T37" fmla="*/ 483 h 492"/>
                <a:gd name="T38" fmla="*/ 179 w 359"/>
                <a:gd name="T39" fmla="*/ 455 h 492"/>
                <a:gd name="T40" fmla="*/ 182 w 359"/>
                <a:gd name="T41" fmla="*/ 469 h 492"/>
                <a:gd name="T42" fmla="*/ 199 w 359"/>
                <a:gd name="T43" fmla="*/ 489 h 492"/>
                <a:gd name="T44" fmla="*/ 210 w 359"/>
                <a:gd name="T45" fmla="*/ 492 h 492"/>
                <a:gd name="T46" fmla="*/ 222 w 359"/>
                <a:gd name="T47" fmla="*/ 489 h 492"/>
                <a:gd name="T48" fmla="*/ 250 w 359"/>
                <a:gd name="T49" fmla="*/ 461 h 492"/>
                <a:gd name="T50" fmla="*/ 264 w 359"/>
                <a:gd name="T51" fmla="*/ 438 h 492"/>
                <a:gd name="T52" fmla="*/ 280 w 359"/>
                <a:gd name="T53" fmla="*/ 385 h 492"/>
                <a:gd name="T54" fmla="*/ 283 w 359"/>
                <a:gd name="T55" fmla="*/ 360 h 492"/>
                <a:gd name="T56" fmla="*/ 286 w 359"/>
                <a:gd name="T57" fmla="*/ 323 h 492"/>
                <a:gd name="T58" fmla="*/ 295 w 359"/>
                <a:gd name="T59" fmla="*/ 304 h 492"/>
                <a:gd name="T60" fmla="*/ 328 w 359"/>
                <a:gd name="T61" fmla="*/ 236 h 492"/>
                <a:gd name="T62" fmla="*/ 351 w 359"/>
                <a:gd name="T63" fmla="*/ 188 h 492"/>
                <a:gd name="T64" fmla="*/ 359 w 359"/>
                <a:gd name="T65" fmla="*/ 143 h 492"/>
                <a:gd name="T66" fmla="*/ 356 w 359"/>
                <a:gd name="T67" fmla="*/ 124 h 492"/>
                <a:gd name="T68" fmla="*/ 351 w 359"/>
                <a:gd name="T69" fmla="*/ 93 h 492"/>
                <a:gd name="T70" fmla="*/ 337 w 359"/>
                <a:gd name="T71" fmla="*/ 65 h 492"/>
                <a:gd name="T72" fmla="*/ 317 w 359"/>
                <a:gd name="T73" fmla="*/ 45 h 492"/>
                <a:gd name="T74" fmla="*/ 280 w 359"/>
                <a:gd name="T75" fmla="*/ 20 h 492"/>
                <a:gd name="T76" fmla="*/ 216 w 359"/>
                <a:gd name="T77" fmla="*/ 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492">
                  <a:moveTo>
                    <a:pt x="179" y="0"/>
                  </a:moveTo>
                  <a:lnTo>
                    <a:pt x="179" y="0"/>
                  </a:lnTo>
                  <a:lnTo>
                    <a:pt x="143" y="3"/>
                  </a:lnTo>
                  <a:lnTo>
                    <a:pt x="109" y="9"/>
                  </a:lnTo>
                  <a:lnTo>
                    <a:pt x="78" y="20"/>
                  </a:lnTo>
                  <a:lnTo>
                    <a:pt x="53" y="34"/>
                  </a:lnTo>
                  <a:lnTo>
                    <a:pt x="42" y="45"/>
                  </a:lnTo>
                  <a:lnTo>
                    <a:pt x="31" y="53"/>
                  </a:lnTo>
                  <a:lnTo>
                    <a:pt x="22" y="65"/>
                  </a:lnTo>
                  <a:lnTo>
                    <a:pt x="14" y="79"/>
                  </a:lnTo>
                  <a:lnTo>
                    <a:pt x="8" y="93"/>
                  </a:lnTo>
                  <a:lnTo>
                    <a:pt x="5" y="107"/>
                  </a:lnTo>
                  <a:lnTo>
                    <a:pt x="2" y="124"/>
                  </a:lnTo>
                  <a:lnTo>
                    <a:pt x="0" y="143"/>
                  </a:lnTo>
                  <a:lnTo>
                    <a:pt x="0" y="143"/>
                  </a:lnTo>
                  <a:lnTo>
                    <a:pt x="2" y="166"/>
                  </a:lnTo>
                  <a:lnTo>
                    <a:pt x="8" y="188"/>
                  </a:lnTo>
                  <a:lnTo>
                    <a:pt x="19" y="211"/>
                  </a:lnTo>
                  <a:lnTo>
                    <a:pt x="31" y="236"/>
                  </a:lnTo>
                  <a:lnTo>
                    <a:pt x="53" y="281"/>
                  </a:lnTo>
                  <a:lnTo>
                    <a:pt x="64" y="304"/>
                  </a:lnTo>
                  <a:lnTo>
                    <a:pt x="73" y="323"/>
                  </a:lnTo>
                  <a:lnTo>
                    <a:pt x="73" y="323"/>
                  </a:lnTo>
                  <a:lnTo>
                    <a:pt x="75" y="340"/>
                  </a:lnTo>
                  <a:lnTo>
                    <a:pt x="75" y="360"/>
                  </a:lnTo>
                  <a:lnTo>
                    <a:pt x="75" y="360"/>
                  </a:lnTo>
                  <a:lnTo>
                    <a:pt x="78" y="385"/>
                  </a:lnTo>
                  <a:lnTo>
                    <a:pt x="84" y="413"/>
                  </a:lnTo>
                  <a:lnTo>
                    <a:pt x="95" y="438"/>
                  </a:lnTo>
                  <a:lnTo>
                    <a:pt x="109" y="461"/>
                  </a:lnTo>
                  <a:lnTo>
                    <a:pt x="109" y="461"/>
                  </a:lnTo>
                  <a:lnTo>
                    <a:pt x="126" y="481"/>
                  </a:lnTo>
                  <a:lnTo>
                    <a:pt x="137" y="489"/>
                  </a:lnTo>
                  <a:lnTo>
                    <a:pt x="148" y="492"/>
                  </a:lnTo>
                  <a:lnTo>
                    <a:pt x="148" y="492"/>
                  </a:lnTo>
                  <a:lnTo>
                    <a:pt x="154" y="492"/>
                  </a:lnTo>
                  <a:lnTo>
                    <a:pt x="160" y="489"/>
                  </a:lnTo>
                  <a:lnTo>
                    <a:pt x="171" y="483"/>
                  </a:lnTo>
                  <a:lnTo>
                    <a:pt x="177" y="469"/>
                  </a:lnTo>
                  <a:lnTo>
                    <a:pt x="179" y="455"/>
                  </a:lnTo>
                  <a:lnTo>
                    <a:pt x="179" y="455"/>
                  </a:lnTo>
                  <a:lnTo>
                    <a:pt x="182" y="469"/>
                  </a:lnTo>
                  <a:lnTo>
                    <a:pt x="188" y="483"/>
                  </a:lnTo>
                  <a:lnTo>
                    <a:pt x="199" y="489"/>
                  </a:lnTo>
                  <a:lnTo>
                    <a:pt x="205" y="492"/>
                  </a:lnTo>
                  <a:lnTo>
                    <a:pt x="210" y="492"/>
                  </a:lnTo>
                  <a:lnTo>
                    <a:pt x="210" y="492"/>
                  </a:lnTo>
                  <a:lnTo>
                    <a:pt x="222" y="489"/>
                  </a:lnTo>
                  <a:lnTo>
                    <a:pt x="233" y="481"/>
                  </a:lnTo>
                  <a:lnTo>
                    <a:pt x="250" y="461"/>
                  </a:lnTo>
                  <a:lnTo>
                    <a:pt x="250" y="461"/>
                  </a:lnTo>
                  <a:lnTo>
                    <a:pt x="264" y="438"/>
                  </a:lnTo>
                  <a:lnTo>
                    <a:pt x="275" y="413"/>
                  </a:lnTo>
                  <a:lnTo>
                    <a:pt x="280" y="385"/>
                  </a:lnTo>
                  <a:lnTo>
                    <a:pt x="283" y="360"/>
                  </a:lnTo>
                  <a:lnTo>
                    <a:pt x="283" y="360"/>
                  </a:lnTo>
                  <a:lnTo>
                    <a:pt x="283" y="340"/>
                  </a:lnTo>
                  <a:lnTo>
                    <a:pt x="286" y="323"/>
                  </a:lnTo>
                  <a:lnTo>
                    <a:pt x="286" y="323"/>
                  </a:lnTo>
                  <a:lnTo>
                    <a:pt x="295" y="304"/>
                  </a:lnTo>
                  <a:lnTo>
                    <a:pt x="306" y="281"/>
                  </a:lnTo>
                  <a:lnTo>
                    <a:pt x="328" y="236"/>
                  </a:lnTo>
                  <a:lnTo>
                    <a:pt x="339" y="211"/>
                  </a:lnTo>
                  <a:lnTo>
                    <a:pt x="351" y="188"/>
                  </a:lnTo>
                  <a:lnTo>
                    <a:pt x="356" y="166"/>
                  </a:lnTo>
                  <a:lnTo>
                    <a:pt x="359" y="143"/>
                  </a:lnTo>
                  <a:lnTo>
                    <a:pt x="359" y="143"/>
                  </a:lnTo>
                  <a:lnTo>
                    <a:pt x="356" y="124"/>
                  </a:lnTo>
                  <a:lnTo>
                    <a:pt x="353" y="107"/>
                  </a:lnTo>
                  <a:lnTo>
                    <a:pt x="351" y="93"/>
                  </a:lnTo>
                  <a:lnTo>
                    <a:pt x="345" y="79"/>
                  </a:lnTo>
                  <a:lnTo>
                    <a:pt x="337" y="65"/>
                  </a:lnTo>
                  <a:lnTo>
                    <a:pt x="328" y="53"/>
                  </a:lnTo>
                  <a:lnTo>
                    <a:pt x="317" y="45"/>
                  </a:lnTo>
                  <a:lnTo>
                    <a:pt x="306" y="34"/>
                  </a:lnTo>
                  <a:lnTo>
                    <a:pt x="280" y="20"/>
                  </a:lnTo>
                  <a:lnTo>
                    <a:pt x="250" y="9"/>
                  </a:lnTo>
                  <a:lnTo>
                    <a:pt x="216" y="3"/>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47"/>
            <p:cNvSpPr>
              <a:spLocks/>
            </p:cNvSpPr>
            <p:nvPr/>
          </p:nvSpPr>
          <p:spPr bwMode="auto">
            <a:xfrm>
              <a:off x="5078415" y="2571773"/>
              <a:ext cx="650876" cy="388942"/>
            </a:xfrm>
            <a:custGeom>
              <a:avLst/>
              <a:gdLst>
                <a:gd name="T0" fmla="*/ 410 w 410"/>
                <a:gd name="T1" fmla="*/ 9 h 245"/>
                <a:gd name="T2" fmla="*/ 410 w 410"/>
                <a:gd name="T3" fmla="*/ 9 h 245"/>
                <a:gd name="T4" fmla="*/ 408 w 410"/>
                <a:gd name="T5" fmla="*/ 3 h 245"/>
                <a:gd name="T6" fmla="*/ 405 w 410"/>
                <a:gd name="T7" fmla="*/ 0 h 245"/>
                <a:gd name="T8" fmla="*/ 394 w 410"/>
                <a:gd name="T9" fmla="*/ 0 h 245"/>
                <a:gd name="T10" fmla="*/ 374 w 410"/>
                <a:gd name="T11" fmla="*/ 3 h 245"/>
                <a:gd name="T12" fmla="*/ 349 w 410"/>
                <a:gd name="T13" fmla="*/ 9 h 245"/>
                <a:gd name="T14" fmla="*/ 284 w 410"/>
                <a:gd name="T15" fmla="*/ 23 h 245"/>
                <a:gd name="T16" fmla="*/ 248 w 410"/>
                <a:gd name="T17" fmla="*/ 25 h 245"/>
                <a:gd name="T18" fmla="*/ 205 w 410"/>
                <a:gd name="T19" fmla="*/ 28 h 245"/>
                <a:gd name="T20" fmla="*/ 205 w 410"/>
                <a:gd name="T21" fmla="*/ 28 h 245"/>
                <a:gd name="T22" fmla="*/ 163 w 410"/>
                <a:gd name="T23" fmla="*/ 25 h 245"/>
                <a:gd name="T24" fmla="*/ 127 w 410"/>
                <a:gd name="T25" fmla="*/ 23 h 245"/>
                <a:gd name="T26" fmla="*/ 62 w 410"/>
                <a:gd name="T27" fmla="*/ 9 h 245"/>
                <a:gd name="T28" fmla="*/ 37 w 410"/>
                <a:gd name="T29" fmla="*/ 3 h 245"/>
                <a:gd name="T30" fmla="*/ 17 w 410"/>
                <a:gd name="T31" fmla="*/ 0 h 245"/>
                <a:gd name="T32" fmla="*/ 6 w 410"/>
                <a:gd name="T33" fmla="*/ 0 h 245"/>
                <a:gd name="T34" fmla="*/ 3 w 410"/>
                <a:gd name="T35" fmla="*/ 3 h 245"/>
                <a:gd name="T36" fmla="*/ 0 w 410"/>
                <a:gd name="T37" fmla="*/ 9 h 245"/>
                <a:gd name="T38" fmla="*/ 0 w 410"/>
                <a:gd name="T39" fmla="*/ 9 h 245"/>
                <a:gd name="T40" fmla="*/ 3 w 410"/>
                <a:gd name="T41" fmla="*/ 11 h 245"/>
                <a:gd name="T42" fmla="*/ 9 w 410"/>
                <a:gd name="T43" fmla="*/ 17 h 245"/>
                <a:gd name="T44" fmla="*/ 26 w 410"/>
                <a:gd name="T45" fmla="*/ 28 h 245"/>
                <a:gd name="T46" fmla="*/ 82 w 410"/>
                <a:gd name="T47" fmla="*/ 54 h 245"/>
                <a:gd name="T48" fmla="*/ 135 w 410"/>
                <a:gd name="T49" fmla="*/ 76 h 245"/>
                <a:gd name="T50" fmla="*/ 152 w 410"/>
                <a:gd name="T51" fmla="*/ 87 h 245"/>
                <a:gd name="T52" fmla="*/ 158 w 410"/>
                <a:gd name="T53" fmla="*/ 93 h 245"/>
                <a:gd name="T54" fmla="*/ 160 w 410"/>
                <a:gd name="T55" fmla="*/ 96 h 245"/>
                <a:gd name="T56" fmla="*/ 160 w 410"/>
                <a:gd name="T57" fmla="*/ 96 h 245"/>
                <a:gd name="T58" fmla="*/ 160 w 410"/>
                <a:gd name="T59" fmla="*/ 124 h 245"/>
                <a:gd name="T60" fmla="*/ 163 w 410"/>
                <a:gd name="T61" fmla="*/ 152 h 245"/>
                <a:gd name="T62" fmla="*/ 169 w 410"/>
                <a:gd name="T63" fmla="*/ 177 h 245"/>
                <a:gd name="T64" fmla="*/ 174 w 410"/>
                <a:gd name="T65" fmla="*/ 197 h 245"/>
                <a:gd name="T66" fmla="*/ 180 w 410"/>
                <a:gd name="T67" fmla="*/ 216 h 245"/>
                <a:gd name="T68" fmla="*/ 189 w 410"/>
                <a:gd name="T69" fmla="*/ 231 h 245"/>
                <a:gd name="T70" fmla="*/ 197 w 410"/>
                <a:gd name="T71" fmla="*/ 242 h 245"/>
                <a:gd name="T72" fmla="*/ 205 w 410"/>
                <a:gd name="T73" fmla="*/ 245 h 245"/>
                <a:gd name="T74" fmla="*/ 205 w 410"/>
                <a:gd name="T75" fmla="*/ 245 h 245"/>
                <a:gd name="T76" fmla="*/ 214 w 410"/>
                <a:gd name="T77" fmla="*/ 242 h 245"/>
                <a:gd name="T78" fmla="*/ 222 w 410"/>
                <a:gd name="T79" fmla="*/ 231 h 245"/>
                <a:gd name="T80" fmla="*/ 231 w 410"/>
                <a:gd name="T81" fmla="*/ 216 h 245"/>
                <a:gd name="T82" fmla="*/ 236 w 410"/>
                <a:gd name="T83" fmla="*/ 197 h 245"/>
                <a:gd name="T84" fmla="*/ 242 w 410"/>
                <a:gd name="T85" fmla="*/ 177 h 245"/>
                <a:gd name="T86" fmla="*/ 248 w 410"/>
                <a:gd name="T87" fmla="*/ 152 h 245"/>
                <a:gd name="T88" fmla="*/ 250 w 410"/>
                <a:gd name="T89" fmla="*/ 124 h 245"/>
                <a:gd name="T90" fmla="*/ 250 w 410"/>
                <a:gd name="T91" fmla="*/ 96 h 245"/>
                <a:gd name="T92" fmla="*/ 250 w 410"/>
                <a:gd name="T93" fmla="*/ 96 h 245"/>
                <a:gd name="T94" fmla="*/ 253 w 410"/>
                <a:gd name="T95" fmla="*/ 93 h 245"/>
                <a:gd name="T96" fmla="*/ 259 w 410"/>
                <a:gd name="T97" fmla="*/ 87 h 245"/>
                <a:gd name="T98" fmla="*/ 276 w 410"/>
                <a:gd name="T99" fmla="*/ 76 h 245"/>
                <a:gd name="T100" fmla="*/ 329 w 410"/>
                <a:gd name="T101" fmla="*/ 54 h 245"/>
                <a:gd name="T102" fmla="*/ 385 w 410"/>
                <a:gd name="T103" fmla="*/ 28 h 245"/>
                <a:gd name="T104" fmla="*/ 402 w 410"/>
                <a:gd name="T105" fmla="*/ 17 h 245"/>
                <a:gd name="T106" fmla="*/ 408 w 410"/>
                <a:gd name="T107" fmla="*/ 11 h 245"/>
                <a:gd name="T108" fmla="*/ 410 w 410"/>
                <a:gd name="T109" fmla="*/ 9 h 245"/>
                <a:gd name="T110" fmla="*/ 410 w 410"/>
                <a:gd name="T111" fmla="*/ 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 h="245">
                  <a:moveTo>
                    <a:pt x="410" y="9"/>
                  </a:moveTo>
                  <a:lnTo>
                    <a:pt x="410" y="9"/>
                  </a:lnTo>
                  <a:lnTo>
                    <a:pt x="408" y="3"/>
                  </a:lnTo>
                  <a:lnTo>
                    <a:pt x="405" y="0"/>
                  </a:lnTo>
                  <a:lnTo>
                    <a:pt x="394" y="0"/>
                  </a:lnTo>
                  <a:lnTo>
                    <a:pt x="374" y="3"/>
                  </a:lnTo>
                  <a:lnTo>
                    <a:pt x="349" y="9"/>
                  </a:lnTo>
                  <a:lnTo>
                    <a:pt x="284" y="23"/>
                  </a:lnTo>
                  <a:lnTo>
                    <a:pt x="248" y="25"/>
                  </a:lnTo>
                  <a:lnTo>
                    <a:pt x="205" y="28"/>
                  </a:lnTo>
                  <a:lnTo>
                    <a:pt x="205" y="28"/>
                  </a:lnTo>
                  <a:lnTo>
                    <a:pt x="163" y="25"/>
                  </a:lnTo>
                  <a:lnTo>
                    <a:pt x="127" y="23"/>
                  </a:lnTo>
                  <a:lnTo>
                    <a:pt x="62" y="9"/>
                  </a:lnTo>
                  <a:lnTo>
                    <a:pt x="37" y="3"/>
                  </a:lnTo>
                  <a:lnTo>
                    <a:pt x="17" y="0"/>
                  </a:lnTo>
                  <a:lnTo>
                    <a:pt x="6" y="0"/>
                  </a:lnTo>
                  <a:lnTo>
                    <a:pt x="3" y="3"/>
                  </a:lnTo>
                  <a:lnTo>
                    <a:pt x="0" y="9"/>
                  </a:lnTo>
                  <a:lnTo>
                    <a:pt x="0" y="9"/>
                  </a:lnTo>
                  <a:lnTo>
                    <a:pt x="3" y="11"/>
                  </a:lnTo>
                  <a:lnTo>
                    <a:pt x="9" y="17"/>
                  </a:lnTo>
                  <a:lnTo>
                    <a:pt x="26" y="28"/>
                  </a:lnTo>
                  <a:lnTo>
                    <a:pt x="82" y="54"/>
                  </a:lnTo>
                  <a:lnTo>
                    <a:pt x="135" y="76"/>
                  </a:lnTo>
                  <a:lnTo>
                    <a:pt x="152" y="87"/>
                  </a:lnTo>
                  <a:lnTo>
                    <a:pt x="158" y="93"/>
                  </a:lnTo>
                  <a:lnTo>
                    <a:pt x="160" y="96"/>
                  </a:lnTo>
                  <a:lnTo>
                    <a:pt x="160" y="96"/>
                  </a:lnTo>
                  <a:lnTo>
                    <a:pt x="160" y="124"/>
                  </a:lnTo>
                  <a:lnTo>
                    <a:pt x="163" y="152"/>
                  </a:lnTo>
                  <a:lnTo>
                    <a:pt x="169" y="177"/>
                  </a:lnTo>
                  <a:lnTo>
                    <a:pt x="174" y="197"/>
                  </a:lnTo>
                  <a:lnTo>
                    <a:pt x="180" y="216"/>
                  </a:lnTo>
                  <a:lnTo>
                    <a:pt x="189" y="231"/>
                  </a:lnTo>
                  <a:lnTo>
                    <a:pt x="197" y="242"/>
                  </a:lnTo>
                  <a:lnTo>
                    <a:pt x="205" y="245"/>
                  </a:lnTo>
                  <a:lnTo>
                    <a:pt x="205" y="245"/>
                  </a:lnTo>
                  <a:lnTo>
                    <a:pt x="214" y="242"/>
                  </a:lnTo>
                  <a:lnTo>
                    <a:pt x="222" y="231"/>
                  </a:lnTo>
                  <a:lnTo>
                    <a:pt x="231" y="216"/>
                  </a:lnTo>
                  <a:lnTo>
                    <a:pt x="236" y="197"/>
                  </a:lnTo>
                  <a:lnTo>
                    <a:pt x="242" y="177"/>
                  </a:lnTo>
                  <a:lnTo>
                    <a:pt x="248" y="152"/>
                  </a:lnTo>
                  <a:lnTo>
                    <a:pt x="250" y="124"/>
                  </a:lnTo>
                  <a:lnTo>
                    <a:pt x="250" y="96"/>
                  </a:lnTo>
                  <a:lnTo>
                    <a:pt x="250" y="96"/>
                  </a:lnTo>
                  <a:lnTo>
                    <a:pt x="253" y="93"/>
                  </a:lnTo>
                  <a:lnTo>
                    <a:pt x="259" y="87"/>
                  </a:lnTo>
                  <a:lnTo>
                    <a:pt x="276" y="76"/>
                  </a:lnTo>
                  <a:lnTo>
                    <a:pt x="329" y="54"/>
                  </a:lnTo>
                  <a:lnTo>
                    <a:pt x="385" y="28"/>
                  </a:lnTo>
                  <a:lnTo>
                    <a:pt x="402" y="17"/>
                  </a:lnTo>
                  <a:lnTo>
                    <a:pt x="408" y="11"/>
                  </a:lnTo>
                  <a:lnTo>
                    <a:pt x="410" y="9"/>
                  </a:lnTo>
                  <a:lnTo>
                    <a:pt x="410" y="9"/>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48"/>
            <p:cNvSpPr>
              <a:spLocks/>
            </p:cNvSpPr>
            <p:nvPr/>
          </p:nvSpPr>
          <p:spPr bwMode="auto">
            <a:xfrm>
              <a:off x="5381629" y="2928963"/>
              <a:ext cx="49214" cy="280989"/>
            </a:xfrm>
            <a:custGeom>
              <a:avLst/>
              <a:gdLst>
                <a:gd name="T0" fmla="*/ 31 w 31"/>
                <a:gd name="T1" fmla="*/ 87 h 177"/>
                <a:gd name="T2" fmla="*/ 31 w 31"/>
                <a:gd name="T3" fmla="*/ 87 h 177"/>
                <a:gd name="T4" fmla="*/ 28 w 31"/>
                <a:gd name="T5" fmla="*/ 53 h 177"/>
                <a:gd name="T6" fmla="*/ 26 w 31"/>
                <a:gd name="T7" fmla="*/ 25 h 177"/>
                <a:gd name="T8" fmla="*/ 20 w 31"/>
                <a:gd name="T9" fmla="*/ 6 h 177"/>
                <a:gd name="T10" fmla="*/ 17 w 31"/>
                <a:gd name="T11" fmla="*/ 3 h 177"/>
                <a:gd name="T12" fmla="*/ 14 w 31"/>
                <a:gd name="T13" fmla="*/ 0 h 177"/>
                <a:gd name="T14" fmla="*/ 14 w 31"/>
                <a:gd name="T15" fmla="*/ 0 h 177"/>
                <a:gd name="T16" fmla="*/ 12 w 31"/>
                <a:gd name="T17" fmla="*/ 3 h 177"/>
                <a:gd name="T18" fmla="*/ 9 w 31"/>
                <a:gd name="T19" fmla="*/ 6 h 177"/>
                <a:gd name="T20" fmla="*/ 3 w 31"/>
                <a:gd name="T21" fmla="*/ 25 h 177"/>
                <a:gd name="T22" fmla="*/ 0 w 31"/>
                <a:gd name="T23" fmla="*/ 53 h 177"/>
                <a:gd name="T24" fmla="*/ 0 w 31"/>
                <a:gd name="T25" fmla="*/ 87 h 177"/>
                <a:gd name="T26" fmla="*/ 0 w 31"/>
                <a:gd name="T27" fmla="*/ 87 h 177"/>
                <a:gd name="T28" fmla="*/ 0 w 31"/>
                <a:gd name="T29" fmla="*/ 124 h 177"/>
                <a:gd name="T30" fmla="*/ 3 w 31"/>
                <a:gd name="T31" fmla="*/ 149 h 177"/>
                <a:gd name="T32" fmla="*/ 9 w 31"/>
                <a:gd name="T33" fmla="*/ 169 h 177"/>
                <a:gd name="T34" fmla="*/ 12 w 31"/>
                <a:gd name="T35" fmla="*/ 174 h 177"/>
                <a:gd name="T36" fmla="*/ 14 w 31"/>
                <a:gd name="T37" fmla="*/ 177 h 177"/>
                <a:gd name="T38" fmla="*/ 14 w 31"/>
                <a:gd name="T39" fmla="*/ 177 h 177"/>
                <a:gd name="T40" fmla="*/ 17 w 31"/>
                <a:gd name="T41" fmla="*/ 174 h 177"/>
                <a:gd name="T42" fmla="*/ 20 w 31"/>
                <a:gd name="T43" fmla="*/ 169 h 177"/>
                <a:gd name="T44" fmla="*/ 26 w 31"/>
                <a:gd name="T45" fmla="*/ 149 h 177"/>
                <a:gd name="T46" fmla="*/ 28 w 31"/>
                <a:gd name="T47" fmla="*/ 124 h 177"/>
                <a:gd name="T48" fmla="*/ 31 w 31"/>
                <a:gd name="T49" fmla="*/ 87 h 177"/>
                <a:gd name="T50" fmla="*/ 31 w 31"/>
                <a:gd name="T51" fmla="*/ 8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77">
                  <a:moveTo>
                    <a:pt x="31" y="87"/>
                  </a:moveTo>
                  <a:lnTo>
                    <a:pt x="31" y="87"/>
                  </a:lnTo>
                  <a:lnTo>
                    <a:pt x="28" y="53"/>
                  </a:lnTo>
                  <a:lnTo>
                    <a:pt x="26" y="25"/>
                  </a:lnTo>
                  <a:lnTo>
                    <a:pt x="20" y="6"/>
                  </a:lnTo>
                  <a:lnTo>
                    <a:pt x="17" y="3"/>
                  </a:lnTo>
                  <a:lnTo>
                    <a:pt x="14" y="0"/>
                  </a:lnTo>
                  <a:lnTo>
                    <a:pt x="14" y="0"/>
                  </a:lnTo>
                  <a:lnTo>
                    <a:pt x="12" y="3"/>
                  </a:lnTo>
                  <a:lnTo>
                    <a:pt x="9" y="6"/>
                  </a:lnTo>
                  <a:lnTo>
                    <a:pt x="3" y="25"/>
                  </a:lnTo>
                  <a:lnTo>
                    <a:pt x="0" y="53"/>
                  </a:lnTo>
                  <a:lnTo>
                    <a:pt x="0" y="87"/>
                  </a:lnTo>
                  <a:lnTo>
                    <a:pt x="0" y="87"/>
                  </a:lnTo>
                  <a:lnTo>
                    <a:pt x="0" y="124"/>
                  </a:lnTo>
                  <a:lnTo>
                    <a:pt x="3" y="149"/>
                  </a:lnTo>
                  <a:lnTo>
                    <a:pt x="9" y="169"/>
                  </a:lnTo>
                  <a:lnTo>
                    <a:pt x="12" y="174"/>
                  </a:lnTo>
                  <a:lnTo>
                    <a:pt x="14" y="177"/>
                  </a:lnTo>
                  <a:lnTo>
                    <a:pt x="14" y="177"/>
                  </a:lnTo>
                  <a:lnTo>
                    <a:pt x="17" y="174"/>
                  </a:lnTo>
                  <a:lnTo>
                    <a:pt x="20" y="169"/>
                  </a:lnTo>
                  <a:lnTo>
                    <a:pt x="26" y="149"/>
                  </a:lnTo>
                  <a:lnTo>
                    <a:pt x="28" y="124"/>
                  </a:lnTo>
                  <a:lnTo>
                    <a:pt x="31" y="87"/>
                  </a:lnTo>
                  <a:lnTo>
                    <a:pt x="31" y="87"/>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49"/>
            <p:cNvSpPr>
              <a:spLocks/>
            </p:cNvSpPr>
            <p:nvPr/>
          </p:nvSpPr>
          <p:spPr bwMode="auto">
            <a:xfrm>
              <a:off x="5792792" y="2633687"/>
              <a:ext cx="338139" cy="214315"/>
            </a:xfrm>
            <a:custGeom>
              <a:avLst/>
              <a:gdLst>
                <a:gd name="T0" fmla="*/ 213 w 213"/>
                <a:gd name="T1" fmla="*/ 31 h 135"/>
                <a:gd name="T2" fmla="*/ 213 w 213"/>
                <a:gd name="T3" fmla="*/ 31 h 135"/>
                <a:gd name="T4" fmla="*/ 208 w 213"/>
                <a:gd name="T5" fmla="*/ 17 h 135"/>
                <a:gd name="T6" fmla="*/ 202 w 213"/>
                <a:gd name="T7" fmla="*/ 9 h 135"/>
                <a:gd name="T8" fmla="*/ 191 w 213"/>
                <a:gd name="T9" fmla="*/ 0 h 135"/>
                <a:gd name="T10" fmla="*/ 177 w 213"/>
                <a:gd name="T11" fmla="*/ 0 h 135"/>
                <a:gd name="T12" fmla="*/ 160 w 213"/>
                <a:gd name="T13" fmla="*/ 0 h 135"/>
                <a:gd name="T14" fmla="*/ 140 w 213"/>
                <a:gd name="T15" fmla="*/ 0 h 135"/>
                <a:gd name="T16" fmla="*/ 98 w 213"/>
                <a:gd name="T17" fmla="*/ 9 h 135"/>
                <a:gd name="T18" fmla="*/ 98 w 213"/>
                <a:gd name="T19" fmla="*/ 9 h 135"/>
                <a:gd name="T20" fmla="*/ 59 w 213"/>
                <a:gd name="T21" fmla="*/ 15 h 135"/>
                <a:gd name="T22" fmla="*/ 39 w 213"/>
                <a:gd name="T23" fmla="*/ 20 h 135"/>
                <a:gd name="T24" fmla="*/ 25 w 213"/>
                <a:gd name="T25" fmla="*/ 26 h 135"/>
                <a:gd name="T26" fmla="*/ 11 w 213"/>
                <a:gd name="T27" fmla="*/ 34 h 135"/>
                <a:gd name="T28" fmla="*/ 3 w 213"/>
                <a:gd name="T29" fmla="*/ 43 h 135"/>
                <a:gd name="T30" fmla="*/ 0 w 213"/>
                <a:gd name="T31" fmla="*/ 54 h 135"/>
                <a:gd name="T32" fmla="*/ 0 w 213"/>
                <a:gd name="T33" fmla="*/ 71 h 135"/>
                <a:gd name="T34" fmla="*/ 0 w 213"/>
                <a:gd name="T35" fmla="*/ 71 h 135"/>
                <a:gd name="T36" fmla="*/ 5 w 213"/>
                <a:gd name="T37" fmla="*/ 88 h 135"/>
                <a:gd name="T38" fmla="*/ 14 w 213"/>
                <a:gd name="T39" fmla="*/ 102 h 135"/>
                <a:gd name="T40" fmla="*/ 25 w 213"/>
                <a:gd name="T41" fmla="*/ 113 h 135"/>
                <a:gd name="T42" fmla="*/ 42 w 213"/>
                <a:gd name="T43" fmla="*/ 124 h 135"/>
                <a:gd name="T44" fmla="*/ 59 w 213"/>
                <a:gd name="T45" fmla="*/ 130 h 135"/>
                <a:gd name="T46" fmla="*/ 78 w 213"/>
                <a:gd name="T47" fmla="*/ 135 h 135"/>
                <a:gd name="T48" fmla="*/ 101 w 213"/>
                <a:gd name="T49" fmla="*/ 135 h 135"/>
                <a:gd name="T50" fmla="*/ 120 w 213"/>
                <a:gd name="T51" fmla="*/ 133 h 135"/>
                <a:gd name="T52" fmla="*/ 120 w 213"/>
                <a:gd name="T53" fmla="*/ 133 h 135"/>
                <a:gd name="T54" fmla="*/ 143 w 213"/>
                <a:gd name="T55" fmla="*/ 127 h 135"/>
                <a:gd name="T56" fmla="*/ 163 w 213"/>
                <a:gd name="T57" fmla="*/ 118 h 135"/>
                <a:gd name="T58" fmla="*/ 179 w 213"/>
                <a:gd name="T59" fmla="*/ 110 h 135"/>
                <a:gd name="T60" fmla="*/ 193 w 213"/>
                <a:gd name="T61" fmla="*/ 96 h 135"/>
                <a:gd name="T62" fmla="*/ 205 w 213"/>
                <a:gd name="T63" fmla="*/ 82 h 135"/>
                <a:gd name="T64" fmla="*/ 210 w 213"/>
                <a:gd name="T65" fmla="*/ 65 h 135"/>
                <a:gd name="T66" fmla="*/ 213 w 213"/>
                <a:gd name="T67" fmla="*/ 48 h 135"/>
                <a:gd name="T68" fmla="*/ 213 w 213"/>
                <a:gd name="T69"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31"/>
                  </a:moveTo>
                  <a:lnTo>
                    <a:pt x="213" y="31"/>
                  </a:lnTo>
                  <a:lnTo>
                    <a:pt x="208" y="17"/>
                  </a:lnTo>
                  <a:lnTo>
                    <a:pt x="202" y="9"/>
                  </a:lnTo>
                  <a:lnTo>
                    <a:pt x="191" y="0"/>
                  </a:lnTo>
                  <a:lnTo>
                    <a:pt x="177" y="0"/>
                  </a:lnTo>
                  <a:lnTo>
                    <a:pt x="160" y="0"/>
                  </a:lnTo>
                  <a:lnTo>
                    <a:pt x="140" y="0"/>
                  </a:lnTo>
                  <a:lnTo>
                    <a:pt x="98" y="9"/>
                  </a:lnTo>
                  <a:lnTo>
                    <a:pt x="98" y="9"/>
                  </a:lnTo>
                  <a:lnTo>
                    <a:pt x="59" y="15"/>
                  </a:lnTo>
                  <a:lnTo>
                    <a:pt x="39" y="20"/>
                  </a:lnTo>
                  <a:lnTo>
                    <a:pt x="25" y="26"/>
                  </a:lnTo>
                  <a:lnTo>
                    <a:pt x="11" y="34"/>
                  </a:lnTo>
                  <a:lnTo>
                    <a:pt x="3" y="43"/>
                  </a:lnTo>
                  <a:lnTo>
                    <a:pt x="0" y="54"/>
                  </a:lnTo>
                  <a:lnTo>
                    <a:pt x="0" y="71"/>
                  </a:lnTo>
                  <a:lnTo>
                    <a:pt x="0" y="71"/>
                  </a:lnTo>
                  <a:lnTo>
                    <a:pt x="5" y="88"/>
                  </a:lnTo>
                  <a:lnTo>
                    <a:pt x="14" y="102"/>
                  </a:lnTo>
                  <a:lnTo>
                    <a:pt x="25" y="113"/>
                  </a:lnTo>
                  <a:lnTo>
                    <a:pt x="42" y="124"/>
                  </a:lnTo>
                  <a:lnTo>
                    <a:pt x="59" y="130"/>
                  </a:lnTo>
                  <a:lnTo>
                    <a:pt x="78" y="135"/>
                  </a:lnTo>
                  <a:lnTo>
                    <a:pt x="101" y="135"/>
                  </a:lnTo>
                  <a:lnTo>
                    <a:pt x="120" y="133"/>
                  </a:lnTo>
                  <a:lnTo>
                    <a:pt x="120" y="133"/>
                  </a:lnTo>
                  <a:lnTo>
                    <a:pt x="143" y="127"/>
                  </a:lnTo>
                  <a:lnTo>
                    <a:pt x="163" y="118"/>
                  </a:lnTo>
                  <a:lnTo>
                    <a:pt x="179" y="110"/>
                  </a:lnTo>
                  <a:lnTo>
                    <a:pt x="193" y="96"/>
                  </a:lnTo>
                  <a:lnTo>
                    <a:pt x="205" y="82"/>
                  </a:lnTo>
                  <a:lnTo>
                    <a:pt x="210" y="65"/>
                  </a:lnTo>
                  <a:lnTo>
                    <a:pt x="213" y="48"/>
                  </a:lnTo>
                  <a:lnTo>
                    <a:pt x="213" y="31"/>
                  </a:lnTo>
                  <a:close/>
                </a:path>
              </a:pathLst>
            </a:custGeom>
            <a:solidFill>
              <a:srgbClr val="FF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50"/>
            <p:cNvSpPr>
              <a:spLocks/>
            </p:cNvSpPr>
            <p:nvPr/>
          </p:nvSpPr>
          <p:spPr bwMode="auto">
            <a:xfrm>
              <a:off x="5792792" y="2633687"/>
              <a:ext cx="338139" cy="214315"/>
            </a:xfrm>
            <a:custGeom>
              <a:avLst/>
              <a:gdLst>
                <a:gd name="T0" fmla="*/ 213 w 213"/>
                <a:gd name="T1" fmla="*/ 31 h 135"/>
                <a:gd name="T2" fmla="*/ 213 w 213"/>
                <a:gd name="T3" fmla="*/ 31 h 135"/>
                <a:gd name="T4" fmla="*/ 208 w 213"/>
                <a:gd name="T5" fmla="*/ 17 h 135"/>
                <a:gd name="T6" fmla="*/ 202 w 213"/>
                <a:gd name="T7" fmla="*/ 9 h 135"/>
                <a:gd name="T8" fmla="*/ 191 w 213"/>
                <a:gd name="T9" fmla="*/ 0 h 135"/>
                <a:gd name="T10" fmla="*/ 177 w 213"/>
                <a:gd name="T11" fmla="*/ 0 h 135"/>
                <a:gd name="T12" fmla="*/ 160 w 213"/>
                <a:gd name="T13" fmla="*/ 0 h 135"/>
                <a:gd name="T14" fmla="*/ 140 w 213"/>
                <a:gd name="T15" fmla="*/ 0 h 135"/>
                <a:gd name="T16" fmla="*/ 98 w 213"/>
                <a:gd name="T17" fmla="*/ 9 h 135"/>
                <a:gd name="T18" fmla="*/ 98 w 213"/>
                <a:gd name="T19" fmla="*/ 9 h 135"/>
                <a:gd name="T20" fmla="*/ 59 w 213"/>
                <a:gd name="T21" fmla="*/ 15 h 135"/>
                <a:gd name="T22" fmla="*/ 39 w 213"/>
                <a:gd name="T23" fmla="*/ 20 h 135"/>
                <a:gd name="T24" fmla="*/ 25 w 213"/>
                <a:gd name="T25" fmla="*/ 26 h 135"/>
                <a:gd name="T26" fmla="*/ 11 w 213"/>
                <a:gd name="T27" fmla="*/ 34 h 135"/>
                <a:gd name="T28" fmla="*/ 3 w 213"/>
                <a:gd name="T29" fmla="*/ 43 h 135"/>
                <a:gd name="T30" fmla="*/ 0 w 213"/>
                <a:gd name="T31" fmla="*/ 54 h 135"/>
                <a:gd name="T32" fmla="*/ 0 w 213"/>
                <a:gd name="T33" fmla="*/ 71 h 135"/>
                <a:gd name="T34" fmla="*/ 0 w 213"/>
                <a:gd name="T35" fmla="*/ 71 h 135"/>
                <a:gd name="T36" fmla="*/ 5 w 213"/>
                <a:gd name="T37" fmla="*/ 88 h 135"/>
                <a:gd name="T38" fmla="*/ 14 w 213"/>
                <a:gd name="T39" fmla="*/ 102 h 135"/>
                <a:gd name="T40" fmla="*/ 25 w 213"/>
                <a:gd name="T41" fmla="*/ 113 h 135"/>
                <a:gd name="T42" fmla="*/ 42 w 213"/>
                <a:gd name="T43" fmla="*/ 124 h 135"/>
                <a:gd name="T44" fmla="*/ 59 w 213"/>
                <a:gd name="T45" fmla="*/ 130 h 135"/>
                <a:gd name="T46" fmla="*/ 78 w 213"/>
                <a:gd name="T47" fmla="*/ 135 h 135"/>
                <a:gd name="T48" fmla="*/ 101 w 213"/>
                <a:gd name="T49" fmla="*/ 135 h 135"/>
                <a:gd name="T50" fmla="*/ 120 w 213"/>
                <a:gd name="T51" fmla="*/ 133 h 135"/>
                <a:gd name="T52" fmla="*/ 120 w 213"/>
                <a:gd name="T53" fmla="*/ 133 h 135"/>
                <a:gd name="T54" fmla="*/ 143 w 213"/>
                <a:gd name="T55" fmla="*/ 127 h 135"/>
                <a:gd name="T56" fmla="*/ 163 w 213"/>
                <a:gd name="T57" fmla="*/ 118 h 135"/>
                <a:gd name="T58" fmla="*/ 179 w 213"/>
                <a:gd name="T59" fmla="*/ 110 h 135"/>
                <a:gd name="T60" fmla="*/ 193 w 213"/>
                <a:gd name="T61" fmla="*/ 96 h 135"/>
                <a:gd name="T62" fmla="*/ 205 w 213"/>
                <a:gd name="T63" fmla="*/ 82 h 135"/>
                <a:gd name="T64" fmla="*/ 210 w 213"/>
                <a:gd name="T65" fmla="*/ 65 h 135"/>
                <a:gd name="T66" fmla="*/ 213 w 213"/>
                <a:gd name="T67" fmla="*/ 48 h 135"/>
                <a:gd name="T68" fmla="*/ 213 w 213"/>
                <a:gd name="T69"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31"/>
                  </a:moveTo>
                  <a:lnTo>
                    <a:pt x="213" y="31"/>
                  </a:lnTo>
                  <a:lnTo>
                    <a:pt x="208" y="17"/>
                  </a:lnTo>
                  <a:lnTo>
                    <a:pt x="202" y="9"/>
                  </a:lnTo>
                  <a:lnTo>
                    <a:pt x="191" y="0"/>
                  </a:lnTo>
                  <a:lnTo>
                    <a:pt x="177" y="0"/>
                  </a:lnTo>
                  <a:lnTo>
                    <a:pt x="160" y="0"/>
                  </a:lnTo>
                  <a:lnTo>
                    <a:pt x="140" y="0"/>
                  </a:lnTo>
                  <a:lnTo>
                    <a:pt x="98" y="9"/>
                  </a:lnTo>
                  <a:lnTo>
                    <a:pt x="98" y="9"/>
                  </a:lnTo>
                  <a:lnTo>
                    <a:pt x="59" y="15"/>
                  </a:lnTo>
                  <a:lnTo>
                    <a:pt x="39" y="20"/>
                  </a:lnTo>
                  <a:lnTo>
                    <a:pt x="25" y="26"/>
                  </a:lnTo>
                  <a:lnTo>
                    <a:pt x="11" y="34"/>
                  </a:lnTo>
                  <a:lnTo>
                    <a:pt x="3" y="43"/>
                  </a:lnTo>
                  <a:lnTo>
                    <a:pt x="0" y="54"/>
                  </a:lnTo>
                  <a:lnTo>
                    <a:pt x="0" y="71"/>
                  </a:lnTo>
                  <a:lnTo>
                    <a:pt x="0" y="71"/>
                  </a:lnTo>
                  <a:lnTo>
                    <a:pt x="5" y="88"/>
                  </a:lnTo>
                  <a:lnTo>
                    <a:pt x="14" y="102"/>
                  </a:lnTo>
                  <a:lnTo>
                    <a:pt x="25" y="113"/>
                  </a:lnTo>
                  <a:lnTo>
                    <a:pt x="42" y="124"/>
                  </a:lnTo>
                  <a:lnTo>
                    <a:pt x="59" y="130"/>
                  </a:lnTo>
                  <a:lnTo>
                    <a:pt x="78" y="135"/>
                  </a:lnTo>
                  <a:lnTo>
                    <a:pt x="101" y="135"/>
                  </a:lnTo>
                  <a:lnTo>
                    <a:pt x="120" y="133"/>
                  </a:lnTo>
                  <a:lnTo>
                    <a:pt x="120" y="133"/>
                  </a:lnTo>
                  <a:lnTo>
                    <a:pt x="143" y="127"/>
                  </a:lnTo>
                  <a:lnTo>
                    <a:pt x="163" y="118"/>
                  </a:lnTo>
                  <a:lnTo>
                    <a:pt x="179" y="110"/>
                  </a:lnTo>
                  <a:lnTo>
                    <a:pt x="193" y="96"/>
                  </a:lnTo>
                  <a:lnTo>
                    <a:pt x="205" y="82"/>
                  </a:lnTo>
                  <a:lnTo>
                    <a:pt x="210" y="65"/>
                  </a:lnTo>
                  <a:lnTo>
                    <a:pt x="213" y="48"/>
                  </a:lnTo>
                  <a:lnTo>
                    <a:pt x="213"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51"/>
            <p:cNvSpPr>
              <a:spLocks/>
            </p:cNvSpPr>
            <p:nvPr/>
          </p:nvSpPr>
          <p:spPr bwMode="auto">
            <a:xfrm>
              <a:off x="4678365" y="2633687"/>
              <a:ext cx="338139" cy="214315"/>
            </a:xfrm>
            <a:custGeom>
              <a:avLst/>
              <a:gdLst>
                <a:gd name="T0" fmla="*/ 213 w 213"/>
                <a:gd name="T1" fmla="*/ 71 h 135"/>
                <a:gd name="T2" fmla="*/ 213 w 213"/>
                <a:gd name="T3" fmla="*/ 71 h 135"/>
                <a:gd name="T4" fmla="*/ 213 w 213"/>
                <a:gd name="T5" fmla="*/ 57 h 135"/>
                <a:gd name="T6" fmla="*/ 210 w 213"/>
                <a:gd name="T7" fmla="*/ 43 h 135"/>
                <a:gd name="T8" fmla="*/ 202 w 213"/>
                <a:gd name="T9" fmla="*/ 34 h 135"/>
                <a:gd name="T10" fmla="*/ 188 w 213"/>
                <a:gd name="T11" fmla="*/ 26 h 135"/>
                <a:gd name="T12" fmla="*/ 174 w 213"/>
                <a:gd name="T13" fmla="*/ 20 h 135"/>
                <a:gd name="T14" fmla="*/ 154 w 213"/>
                <a:gd name="T15" fmla="*/ 17 h 135"/>
                <a:gd name="T16" fmla="*/ 115 w 213"/>
                <a:gd name="T17" fmla="*/ 9 h 135"/>
                <a:gd name="T18" fmla="*/ 115 w 213"/>
                <a:gd name="T19" fmla="*/ 9 h 135"/>
                <a:gd name="T20" fmla="*/ 73 w 213"/>
                <a:gd name="T21" fmla="*/ 3 h 135"/>
                <a:gd name="T22" fmla="*/ 53 w 213"/>
                <a:gd name="T23" fmla="*/ 0 h 135"/>
                <a:gd name="T24" fmla="*/ 36 w 213"/>
                <a:gd name="T25" fmla="*/ 0 h 135"/>
                <a:gd name="T26" fmla="*/ 22 w 213"/>
                <a:gd name="T27" fmla="*/ 3 h 135"/>
                <a:gd name="T28" fmla="*/ 11 w 213"/>
                <a:gd name="T29" fmla="*/ 9 h 135"/>
                <a:gd name="T30" fmla="*/ 5 w 213"/>
                <a:gd name="T31" fmla="*/ 17 h 135"/>
                <a:gd name="T32" fmla="*/ 0 w 213"/>
                <a:gd name="T33" fmla="*/ 34 h 135"/>
                <a:gd name="T34" fmla="*/ 0 w 213"/>
                <a:gd name="T35" fmla="*/ 34 h 135"/>
                <a:gd name="T36" fmla="*/ 0 w 213"/>
                <a:gd name="T37" fmla="*/ 51 h 135"/>
                <a:gd name="T38" fmla="*/ 2 w 213"/>
                <a:gd name="T39" fmla="*/ 68 h 135"/>
                <a:gd name="T40" fmla="*/ 8 w 213"/>
                <a:gd name="T41" fmla="*/ 82 h 135"/>
                <a:gd name="T42" fmla="*/ 19 w 213"/>
                <a:gd name="T43" fmla="*/ 96 h 135"/>
                <a:gd name="T44" fmla="*/ 33 w 213"/>
                <a:gd name="T45" fmla="*/ 110 h 135"/>
                <a:gd name="T46" fmla="*/ 50 w 213"/>
                <a:gd name="T47" fmla="*/ 121 h 135"/>
                <a:gd name="T48" fmla="*/ 70 w 213"/>
                <a:gd name="T49" fmla="*/ 130 h 135"/>
                <a:gd name="T50" fmla="*/ 92 w 213"/>
                <a:gd name="T51" fmla="*/ 135 h 135"/>
                <a:gd name="T52" fmla="*/ 92 w 213"/>
                <a:gd name="T53" fmla="*/ 135 h 135"/>
                <a:gd name="T54" fmla="*/ 112 w 213"/>
                <a:gd name="T55" fmla="*/ 135 h 135"/>
                <a:gd name="T56" fmla="*/ 134 w 213"/>
                <a:gd name="T57" fmla="*/ 135 h 135"/>
                <a:gd name="T58" fmla="*/ 154 w 213"/>
                <a:gd name="T59" fmla="*/ 130 h 135"/>
                <a:gd name="T60" fmla="*/ 171 w 213"/>
                <a:gd name="T61" fmla="*/ 124 h 135"/>
                <a:gd name="T62" fmla="*/ 188 w 213"/>
                <a:gd name="T63" fmla="*/ 113 h 135"/>
                <a:gd name="T64" fmla="*/ 199 w 213"/>
                <a:gd name="T65" fmla="*/ 102 h 135"/>
                <a:gd name="T66" fmla="*/ 207 w 213"/>
                <a:gd name="T67" fmla="*/ 88 h 135"/>
                <a:gd name="T68" fmla="*/ 213 w 213"/>
                <a:gd name="T69" fmla="*/ 7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71"/>
                  </a:moveTo>
                  <a:lnTo>
                    <a:pt x="213" y="71"/>
                  </a:lnTo>
                  <a:lnTo>
                    <a:pt x="213" y="57"/>
                  </a:lnTo>
                  <a:lnTo>
                    <a:pt x="210" y="43"/>
                  </a:lnTo>
                  <a:lnTo>
                    <a:pt x="202" y="34"/>
                  </a:lnTo>
                  <a:lnTo>
                    <a:pt x="188" y="26"/>
                  </a:lnTo>
                  <a:lnTo>
                    <a:pt x="174" y="20"/>
                  </a:lnTo>
                  <a:lnTo>
                    <a:pt x="154" y="17"/>
                  </a:lnTo>
                  <a:lnTo>
                    <a:pt x="115" y="9"/>
                  </a:lnTo>
                  <a:lnTo>
                    <a:pt x="115" y="9"/>
                  </a:lnTo>
                  <a:lnTo>
                    <a:pt x="73" y="3"/>
                  </a:lnTo>
                  <a:lnTo>
                    <a:pt x="53" y="0"/>
                  </a:lnTo>
                  <a:lnTo>
                    <a:pt x="36" y="0"/>
                  </a:lnTo>
                  <a:lnTo>
                    <a:pt x="22" y="3"/>
                  </a:lnTo>
                  <a:lnTo>
                    <a:pt x="11" y="9"/>
                  </a:lnTo>
                  <a:lnTo>
                    <a:pt x="5" y="17"/>
                  </a:lnTo>
                  <a:lnTo>
                    <a:pt x="0" y="34"/>
                  </a:lnTo>
                  <a:lnTo>
                    <a:pt x="0" y="34"/>
                  </a:lnTo>
                  <a:lnTo>
                    <a:pt x="0" y="51"/>
                  </a:lnTo>
                  <a:lnTo>
                    <a:pt x="2" y="68"/>
                  </a:lnTo>
                  <a:lnTo>
                    <a:pt x="8" y="82"/>
                  </a:lnTo>
                  <a:lnTo>
                    <a:pt x="19" y="96"/>
                  </a:lnTo>
                  <a:lnTo>
                    <a:pt x="33" y="110"/>
                  </a:lnTo>
                  <a:lnTo>
                    <a:pt x="50" y="121"/>
                  </a:lnTo>
                  <a:lnTo>
                    <a:pt x="70" y="130"/>
                  </a:lnTo>
                  <a:lnTo>
                    <a:pt x="92" y="135"/>
                  </a:lnTo>
                  <a:lnTo>
                    <a:pt x="92" y="135"/>
                  </a:lnTo>
                  <a:lnTo>
                    <a:pt x="112" y="135"/>
                  </a:lnTo>
                  <a:lnTo>
                    <a:pt x="134" y="135"/>
                  </a:lnTo>
                  <a:lnTo>
                    <a:pt x="154" y="130"/>
                  </a:lnTo>
                  <a:lnTo>
                    <a:pt x="171" y="124"/>
                  </a:lnTo>
                  <a:lnTo>
                    <a:pt x="188" y="113"/>
                  </a:lnTo>
                  <a:lnTo>
                    <a:pt x="199" y="102"/>
                  </a:lnTo>
                  <a:lnTo>
                    <a:pt x="207" y="88"/>
                  </a:lnTo>
                  <a:lnTo>
                    <a:pt x="213" y="71"/>
                  </a:lnTo>
                  <a:close/>
                </a:path>
              </a:pathLst>
            </a:custGeom>
            <a:solidFill>
              <a:srgbClr val="FF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52"/>
            <p:cNvSpPr>
              <a:spLocks/>
            </p:cNvSpPr>
            <p:nvPr/>
          </p:nvSpPr>
          <p:spPr bwMode="auto">
            <a:xfrm>
              <a:off x="4678367" y="2633689"/>
              <a:ext cx="338139" cy="214315"/>
            </a:xfrm>
            <a:custGeom>
              <a:avLst/>
              <a:gdLst>
                <a:gd name="T0" fmla="*/ 213 w 213"/>
                <a:gd name="T1" fmla="*/ 71 h 135"/>
                <a:gd name="T2" fmla="*/ 213 w 213"/>
                <a:gd name="T3" fmla="*/ 71 h 135"/>
                <a:gd name="T4" fmla="*/ 213 w 213"/>
                <a:gd name="T5" fmla="*/ 57 h 135"/>
                <a:gd name="T6" fmla="*/ 210 w 213"/>
                <a:gd name="T7" fmla="*/ 43 h 135"/>
                <a:gd name="T8" fmla="*/ 202 w 213"/>
                <a:gd name="T9" fmla="*/ 34 h 135"/>
                <a:gd name="T10" fmla="*/ 188 w 213"/>
                <a:gd name="T11" fmla="*/ 26 h 135"/>
                <a:gd name="T12" fmla="*/ 174 w 213"/>
                <a:gd name="T13" fmla="*/ 20 h 135"/>
                <a:gd name="T14" fmla="*/ 154 w 213"/>
                <a:gd name="T15" fmla="*/ 17 h 135"/>
                <a:gd name="T16" fmla="*/ 115 w 213"/>
                <a:gd name="T17" fmla="*/ 9 h 135"/>
                <a:gd name="T18" fmla="*/ 115 w 213"/>
                <a:gd name="T19" fmla="*/ 9 h 135"/>
                <a:gd name="T20" fmla="*/ 73 w 213"/>
                <a:gd name="T21" fmla="*/ 3 h 135"/>
                <a:gd name="T22" fmla="*/ 53 w 213"/>
                <a:gd name="T23" fmla="*/ 0 h 135"/>
                <a:gd name="T24" fmla="*/ 36 w 213"/>
                <a:gd name="T25" fmla="*/ 0 h 135"/>
                <a:gd name="T26" fmla="*/ 22 w 213"/>
                <a:gd name="T27" fmla="*/ 3 h 135"/>
                <a:gd name="T28" fmla="*/ 11 w 213"/>
                <a:gd name="T29" fmla="*/ 9 h 135"/>
                <a:gd name="T30" fmla="*/ 5 w 213"/>
                <a:gd name="T31" fmla="*/ 17 h 135"/>
                <a:gd name="T32" fmla="*/ 0 w 213"/>
                <a:gd name="T33" fmla="*/ 34 h 135"/>
                <a:gd name="T34" fmla="*/ 0 w 213"/>
                <a:gd name="T35" fmla="*/ 34 h 135"/>
                <a:gd name="T36" fmla="*/ 0 w 213"/>
                <a:gd name="T37" fmla="*/ 51 h 135"/>
                <a:gd name="T38" fmla="*/ 2 w 213"/>
                <a:gd name="T39" fmla="*/ 68 h 135"/>
                <a:gd name="T40" fmla="*/ 8 w 213"/>
                <a:gd name="T41" fmla="*/ 82 h 135"/>
                <a:gd name="T42" fmla="*/ 19 w 213"/>
                <a:gd name="T43" fmla="*/ 96 h 135"/>
                <a:gd name="T44" fmla="*/ 33 w 213"/>
                <a:gd name="T45" fmla="*/ 110 h 135"/>
                <a:gd name="T46" fmla="*/ 50 w 213"/>
                <a:gd name="T47" fmla="*/ 121 h 135"/>
                <a:gd name="T48" fmla="*/ 70 w 213"/>
                <a:gd name="T49" fmla="*/ 130 h 135"/>
                <a:gd name="T50" fmla="*/ 92 w 213"/>
                <a:gd name="T51" fmla="*/ 135 h 135"/>
                <a:gd name="T52" fmla="*/ 92 w 213"/>
                <a:gd name="T53" fmla="*/ 135 h 135"/>
                <a:gd name="T54" fmla="*/ 112 w 213"/>
                <a:gd name="T55" fmla="*/ 135 h 135"/>
                <a:gd name="T56" fmla="*/ 134 w 213"/>
                <a:gd name="T57" fmla="*/ 135 h 135"/>
                <a:gd name="T58" fmla="*/ 154 w 213"/>
                <a:gd name="T59" fmla="*/ 130 h 135"/>
                <a:gd name="T60" fmla="*/ 171 w 213"/>
                <a:gd name="T61" fmla="*/ 124 h 135"/>
                <a:gd name="T62" fmla="*/ 188 w 213"/>
                <a:gd name="T63" fmla="*/ 113 h 135"/>
                <a:gd name="T64" fmla="*/ 199 w 213"/>
                <a:gd name="T65" fmla="*/ 102 h 135"/>
                <a:gd name="T66" fmla="*/ 207 w 213"/>
                <a:gd name="T67" fmla="*/ 88 h 135"/>
                <a:gd name="T68" fmla="*/ 213 w 213"/>
                <a:gd name="T69" fmla="*/ 7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71"/>
                  </a:moveTo>
                  <a:lnTo>
                    <a:pt x="213" y="71"/>
                  </a:lnTo>
                  <a:lnTo>
                    <a:pt x="213" y="57"/>
                  </a:lnTo>
                  <a:lnTo>
                    <a:pt x="210" y="43"/>
                  </a:lnTo>
                  <a:lnTo>
                    <a:pt x="202" y="34"/>
                  </a:lnTo>
                  <a:lnTo>
                    <a:pt x="188" y="26"/>
                  </a:lnTo>
                  <a:lnTo>
                    <a:pt x="174" y="20"/>
                  </a:lnTo>
                  <a:lnTo>
                    <a:pt x="154" y="17"/>
                  </a:lnTo>
                  <a:lnTo>
                    <a:pt x="115" y="9"/>
                  </a:lnTo>
                  <a:lnTo>
                    <a:pt x="115" y="9"/>
                  </a:lnTo>
                  <a:lnTo>
                    <a:pt x="73" y="3"/>
                  </a:lnTo>
                  <a:lnTo>
                    <a:pt x="53" y="0"/>
                  </a:lnTo>
                  <a:lnTo>
                    <a:pt x="36" y="0"/>
                  </a:lnTo>
                  <a:lnTo>
                    <a:pt x="22" y="3"/>
                  </a:lnTo>
                  <a:lnTo>
                    <a:pt x="11" y="9"/>
                  </a:lnTo>
                  <a:lnTo>
                    <a:pt x="5" y="17"/>
                  </a:lnTo>
                  <a:lnTo>
                    <a:pt x="0" y="34"/>
                  </a:lnTo>
                  <a:lnTo>
                    <a:pt x="0" y="34"/>
                  </a:lnTo>
                  <a:lnTo>
                    <a:pt x="0" y="51"/>
                  </a:lnTo>
                  <a:lnTo>
                    <a:pt x="2" y="68"/>
                  </a:lnTo>
                  <a:lnTo>
                    <a:pt x="8" y="82"/>
                  </a:lnTo>
                  <a:lnTo>
                    <a:pt x="19" y="96"/>
                  </a:lnTo>
                  <a:lnTo>
                    <a:pt x="33" y="110"/>
                  </a:lnTo>
                  <a:lnTo>
                    <a:pt x="50" y="121"/>
                  </a:lnTo>
                  <a:lnTo>
                    <a:pt x="70" y="130"/>
                  </a:lnTo>
                  <a:lnTo>
                    <a:pt x="92" y="135"/>
                  </a:lnTo>
                  <a:lnTo>
                    <a:pt x="92" y="135"/>
                  </a:lnTo>
                  <a:lnTo>
                    <a:pt x="112" y="135"/>
                  </a:lnTo>
                  <a:lnTo>
                    <a:pt x="134" y="135"/>
                  </a:lnTo>
                  <a:lnTo>
                    <a:pt x="154" y="130"/>
                  </a:lnTo>
                  <a:lnTo>
                    <a:pt x="171" y="124"/>
                  </a:lnTo>
                  <a:lnTo>
                    <a:pt x="188" y="113"/>
                  </a:lnTo>
                  <a:lnTo>
                    <a:pt x="199" y="102"/>
                  </a:lnTo>
                  <a:lnTo>
                    <a:pt x="207" y="88"/>
                  </a:lnTo>
                  <a:lnTo>
                    <a:pt x="213"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53"/>
            <p:cNvSpPr>
              <a:spLocks/>
            </p:cNvSpPr>
            <p:nvPr/>
          </p:nvSpPr>
          <p:spPr bwMode="auto">
            <a:xfrm>
              <a:off x="4740280" y="2428899"/>
              <a:ext cx="468313" cy="214315"/>
            </a:xfrm>
            <a:custGeom>
              <a:avLst/>
              <a:gdLst>
                <a:gd name="T0" fmla="*/ 272 w 295"/>
                <a:gd name="T1" fmla="*/ 135 h 135"/>
                <a:gd name="T2" fmla="*/ 256 w 295"/>
                <a:gd name="T3" fmla="*/ 132 h 135"/>
                <a:gd name="T4" fmla="*/ 194 w 295"/>
                <a:gd name="T5" fmla="*/ 110 h 135"/>
                <a:gd name="T6" fmla="*/ 143 w 295"/>
                <a:gd name="T7" fmla="*/ 79 h 135"/>
                <a:gd name="T8" fmla="*/ 118 w 295"/>
                <a:gd name="T9" fmla="*/ 59 h 135"/>
                <a:gd name="T10" fmla="*/ 90 w 295"/>
                <a:gd name="T11" fmla="*/ 42 h 135"/>
                <a:gd name="T12" fmla="*/ 62 w 295"/>
                <a:gd name="T13" fmla="*/ 42 h 135"/>
                <a:gd name="T14" fmla="*/ 53 w 295"/>
                <a:gd name="T15" fmla="*/ 48 h 135"/>
                <a:gd name="T16" fmla="*/ 42 w 295"/>
                <a:gd name="T17" fmla="*/ 68 h 135"/>
                <a:gd name="T18" fmla="*/ 42 w 295"/>
                <a:gd name="T19" fmla="*/ 85 h 135"/>
                <a:gd name="T20" fmla="*/ 36 w 295"/>
                <a:gd name="T21" fmla="*/ 99 h 135"/>
                <a:gd name="T22" fmla="*/ 22 w 295"/>
                <a:gd name="T23" fmla="*/ 104 h 135"/>
                <a:gd name="T24" fmla="*/ 14 w 295"/>
                <a:gd name="T25" fmla="*/ 101 h 135"/>
                <a:gd name="T26" fmla="*/ 3 w 295"/>
                <a:gd name="T27" fmla="*/ 93 h 135"/>
                <a:gd name="T28" fmla="*/ 0 w 295"/>
                <a:gd name="T29" fmla="*/ 85 h 135"/>
                <a:gd name="T30" fmla="*/ 8 w 295"/>
                <a:gd name="T31" fmla="*/ 45 h 135"/>
                <a:gd name="T32" fmla="*/ 20 w 295"/>
                <a:gd name="T33" fmla="*/ 26 h 135"/>
                <a:gd name="T34" fmla="*/ 36 w 295"/>
                <a:gd name="T35" fmla="*/ 9 h 135"/>
                <a:gd name="T36" fmla="*/ 48 w 295"/>
                <a:gd name="T37" fmla="*/ 3 h 135"/>
                <a:gd name="T38" fmla="*/ 73 w 295"/>
                <a:gd name="T39" fmla="*/ 0 h 135"/>
                <a:gd name="T40" fmla="*/ 98 w 295"/>
                <a:gd name="T41" fmla="*/ 3 h 135"/>
                <a:gd name="T42" fmla="*/ 124 w 295"/>
                <a:gd name="T43" fmla="*/ 11 h 135"/>
                <a:gd name="T44" fmla="*/ 146 w 295"/>
                <a:gd name="T45" fmla="*/ 31 h 135"/>
                <a:gd name="T46" fmla="*/ 168 w 295"/>
                <a:gd name="T47" fmla="*/ 48 h 135"/>
                <a:gd name="T48" fmla="*/ 211 w 295"/>
                <a:gd name="T49" fmla="*/ 73 h 135"/>
                <a:gd name="T50" fmla="*/ 264 w 295"/>
                <a:gd name="T51" fmla="*/ 93 h 135"/>
                <a:gd name="T52" fmla="*/ 275 w 295"/>
                <a:gd name="T53" fmla="*/ 96 h 135"/>
                <a:gd name="T54" fmla="*/ 289 w 295"/>
                <a:gd name="T55" fmla="*/ 101 h 135"/>
                <a:gd name="T56" fmla="*/ 295 w 295"/>
                <a:gd name="T57" fmla="*/ 118 h 135"/>
                <a:gd name="T58" fmla="*/ 292 w 295"/>
                <a:gd name="T59" fmla="*/ 124 h 135"/>
                <a:gd name="T60" fmla="*/ 281 w 295"/>
                <a:gd name="T61" fmla="*/ 132 h 135"/>
                <a:gd name="T62" fmla="*/ 272 w 295"/>
                <a:gd name="T63"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5" h="135">
                  <a:moveTo>
                    <a:pt x="272" y="135"/>
                  </a:moveTo>
                  <a:lnTo>
                    <a:pt x="272" y="135"/>
                  </a:lnTo>
                  <a:lnTo>
                    <a:pt x="272" y="135"/>
                  </a:lnTo>
                  <a:lnTo>
                    <a:pt x="256" y="132"/>
                  </a:lnTo>
                  <a:lnTo>
                    <a:pt x="216" y="121"/>
                  </a:lnTo>
                  <a:lnTo>
                    <a:pt x="194" y="110"/>
                  </a:lnTo>
                  <a:lnTo>
                    <a:pt x="168" y="96"/>
                  </a:lnTo>
                  <a:lnTo>
                    <a:pt x="143" y="79"/>
                  </a:lnTo>
                  <a:lnTo>
                    <a:pt x="118" y="59"/>
                  </a:lnTo>
                  <a:lnTo>
                    <a:pt x="118" y="59"/>
                  </a:lnTo>
                  <a:lnTo>
                    <a:pt x="104" y="48"/>
                  </a:lnTo>
                  <a:lnTo>
                    <a:pt x="90" y="42"/>
                  </a:lnTo>
                  <a:lnTo>
                    <a:pt x="76" y="40"/>
                  </a:lnTo>
                  <a:lnTo>
                    <a:pt x="62" y="42"/>
                  </a:lnTo>
                  <a:lnTo>
                    <a:pt x="62" y="42"/>
                  </a:lnTo>
                  <a:lnTo>
                    <a:pt x="53" y="48"/>
                  </a:lnTo>
                  <a:lnTo>
                    <a:pt x="48" y="56"/>
                  </a:lnTo>
                  <a:lnTo>
                    <a:pt x="42" y="68"/>
                  </a:lnTo>
                  <a:lnTo>
                    <a:pt x="42" y="85"/>
                  </a:lnTo>
                  <a:lnTo>
                    <a:pt x="42" y="85"/>
                  </a:lnTo>
                  <a:lnTo>
                    <a:pt x="39" y="93"/>
                  </a:lnTo>
                  <a:lnTo>
                    <a:pt x="36" y="99"/>
                  </a:lnTo>
                  <a:lnTo>
                    <a:pt x="28" y="101"/>
                  </a:lnTo>
                  <a:lnTo>
                    <a:pt x="22" y="104"/>
                  </a:lnTo>
                  <a:lnTo>
                    <a:pt x="22" y="104"/>
                  </a:lnTo>
                  <a:lnTo>
                    <a:pt x="14" y="101"/>
                  </a:lnTo>
                  <a:lnTo>
                    <a:pt x="8" y="99"/>
                  </a:lnTo>
                  <a:lnTo>
                    <a:pt x="3" y="93"/>
                  </a:lnTo>
                  <a:lnTo>
                    <a:pt x="0" y="85"/>
                  </a:lnTo>
                  <a:lnTo>
                    <a:pt x="0" y="85"/>
                  </a:lnTo>
                  <a:lnTo>
                    <a:pt x="6" y="56"/>
                  </a:lnTo>
                  <a:lnTo>
                    <a:pt x="8" y="45"/>
                  </a:lnTo>
                  <a:lnTo>
                    <a:pt x="14" y="34"/>
                  </a:lnTo>
                  <a:lnTo>
                    <a:pt x="20" y="26"/>
                  </a:lnTo>
                  <a:lnTo>
                    <a:pt x="28" y="17"/>
                  </a:lnTo>
                  <a:lnTo>
                    <a:pt x="36" y="9"/>
                  </a:lnTo>
                  <a:lnTo>
                    <a:pt x="48" y="3"/>
                  </a:lnTo>
                  <a:lnTo>
                    <a:pt x="48" y="3"/>
                  </a:lnTo>
                  <a:lnTo>
                    <a:pt x="59" y="0"/>
                  </a:lnTo>
                  <a:lnTo>
                    <a:pt x="73" y="0"/>
                  </a:lnTo>
                  <a:lnTo>
                    <a:pt x="87" y="0"/>
                  </a:lnTo>
                  <a:lnTo>
                    <a:pt x="98" y="3"/>
                  </a:lnTo>
                  <a:lnTo>
                    <a:pt x="112" y="6"/>
                  </a:lnTo>
                  <a:lnTo>
                    <a:pt x="124" y="11"/>
                  </a:lnTo>
                  <a:lnTo>
                    <a:pt x="135" y="20"/>
                  </a:lnTo>
                  <a:lnTo>
                    <a:pt x="146" y="31"/>
                  </a:lnTo>
                  <a:lnTo>
                    <a:pt x="146" y="31"/>
                  </a:lnTo>
                  <a:lnTo>
                    <a:pt x="168" y="48"/>
                  </a:lnTo>
                  <a:lnTo>
                    <a:pt x="188" y="62"/>
                  </a:lnTo>
                  <a:lnTo>
                    <a:pt x="211" y="73"/>
                  </a:lnTo>
                  <a:lnTo>
                    <a:pt x="230" y="82"/>
                  </a:lnTo>
                  <a:lnTo>
                    <a:pt x="264" y="93"/>
                  </a:lnTo>
                  <a:lnTo>
                    <a:pt x="275" y="96"/>
                  </a:lnTo>
                  <a:lnTo>
                    <a:pt x="275" y="96"/>
                  </a:lnTo>
                  <a:lnTo>
                    <a:pt x="284" y="96"/>
                  </a:lnTo>
                  <a:lnTo>
                    <a:pt x="289" y="101"/>
                  </a:lnTo>
                  <a:lnTo>
                    <a:pt x="292" y="110"/>
                  </a:lnTo>
                  <a:lnTo>
                    <a:pt x="295" y="118"/>
                  </a:lnTo>
                  <a:lnTo>
                    <a:pt x="295" y="118"/>
                  </a:lnTo>
                  <a:lnTo>
                    <a:pt x="292" y="124"/>
                  </a:lnTo>
                  <a:lnTo>
                    <a:pt x="286" y="129"/>
                  </a:lnTo>
                  <a:lnTo>
                    <a:pt x="281" y="132"/>
                  </a:lnTo>
                  <a:lnTo>
                    <a:pt x="272" y="135"/>
                  </a:lnTo>
                  <a:lnTo>
                    <a:pt x="272" y="135"/>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54"/>
            <p:cNvSpPr>
              <a:spLocks/>
            </p:cNvSpPr>
            <p:nvPr/>
          </p:nvSpPr>
          <p:spPr bwMode="auto">
            <a:xfrm>
              <a:off x="5600707" y="2428897"/>
              <a:ext cx="468313" cy="214315"/>
            </a:xfrm>
            <a:custGeom>
              <a:avLst/>
              <a:gdLst>
                <a:gd name="T0" fmla="*/ 22 w 295"/>
                <a:gd name="T1" fmla="*/ 135 h 135"/>
                <a:gd name="T2" fmla="*/ 22 w 295"/>
                <a:gd name="T3" fmla="*/ 135 h 135"/>
                <a:gd name="T4" fmla="*/ 14 w 295"/>
                <a:gd name="T5" fmla="*/ 132 h 135"/>
                <a:gd name="T6" fmla="*/ 8 w 295"/>
                <a:gd name="T7" fmla="*/ 129 h 135"/>
                <a:gd name="T8" fmla="*/ 3 w 295"/>
                <a:gd name="T9" fmla="*/ 124 h 135"/>
                <a:gd name="T10" fmla="*/ 0 w 295"/>
                <a:gd name="T11" fmla="*/ 118 h 135"/>
                <a:gd name="T12" fmla="*/ 0 w 295"/>
                <a:gd name="T13" fmla="*/ 118 h 135"/>
                <a:gd name="T14" fmla="*/ 3 w 295"/>
                <a:gd name="T15" fmla="*/ 110 h 135"/>
                <a:gd name="T16" fmla="*/ 6 w 295"/>
                <a:gd name="T17" fmla="*/ 101 h 135"/>
                <a:gd name="T18" fmla="*/ 11 w 295"/>
                <a:gd name="T19" fmla="*/ 96 h 135"/>
                <a:gd name="T20" fmla="*/ 20 w 295"/>
                <a:gd name="T21" fmla="*/ 96 h 135"/>
                <a:gd name="T22" fmla="*/ 20 w 295"/>
                <a:gd name="T23" fmla="*/ 96 h 135"/>
                <a:gd name="T24" fmla="*/ 31 w 295"/>
                <a:gd name="T25" fmla="*/ 93 h 135"/>
                <a:gd name="T26" fmla="*/ 65 w 295"/>
                <a:gd name="T27" fmla="*/ 82 h 135"/>
                <a:gd name="T28" fmla="*/ 84 w 295"/>
                <a:gd name="T29" fmla="*/ 73 h 135"/>
                <a:gd name="T30" fmla="*/ 107 w 295"/>
                <a:gd name="T31" fmla="*/ 62 h 135"/>
                <a:gd name="T32" fmla="*/ 126 w 295"/>
                <a:gd name="T33" fmla="*/ 48 h 135"/>
                <a:gd name="T34" fmla="*/ 149 w 295"/>
                <a:gd name="T35" fmla="*/ 31 h 135"/>
                <a:gd name="T36" fmla="*/ 149 w 295"/>
                <a:gd name="T37" fmla="*/ 31 h 135"/>
                <a:gd name="T38" fmla="*/ 160 w 295"/>
                <a:gd name="T39" fmla="*/ 20 h 135"/>
                <a:gd name="T40" fmla="*/ 171 w 295"/>
                <a:gd name="T41" fmla="*/ 11 h 135"/>
                <a:gd name="T42" fmla="*/ 182 w 295"/>
                <a:gd name="T43" fmla="*/ 6 h 135"/>
                <a:gd name="T44" fmla="*/ 197 w 295"/>
                <a:gd name="T45" fmla="*/ 3 h 135"/>
                <a:gd name="T46" fmla="*/ 208 w 295"/>
                <a:gd name="T47" fmla="*/ 0 h 135"/>
                <a:gd name="T48" fmla="*/ 222 w 295"/>
                <a:gd name="T49" fmla="*/ 0 h 135"/>
                <a:gd name="T50" fmla="*/ 236 w 295"/>
                <a:gd name="T51" fmla="*/ 0 h 135"/>
                <a:gd name="T52" fmla="*/ 247 w 295"/>
                <a:gd name="T53" fmla="*/ 3 h 135"/>
                <a:gd name="T54" fmla="*/ 247 w 295"/>
                <a:gd name="T55" fmla="*/ 3 h 135"/>
                <a:gd name="T56" fmla="*/ 258 w 295"/>
                <a:gd name="T57" fmla="*/ 9 h 135"/>
                <a:gd name="T58" fmla="*/ 267 w 295"/>
                <a:gd name="T59" fmla="*/ 17 h 135"/>
                <a:gd name="T60" fmla="*/ 275 w 295"/>
                <a:gd name="T61" fmla="*/ 26 h 135"/>
                <a:gd name="T62" fmla="*/ 281 w 295"/>
                <a:gd name="T63" fmla="*/ 34 h 135"/>
                <a:gd name="T64" fmla="*/ 286 w 295"/>
                <a:gd name="T65" fmla="*/ 45 h 135"/>
                <a:gd name="T66" fmla="*/ 289 w 295"/>
                <a:gd name="T67" fmla="*/ 56 h 135"/>
                <a:gd name="T68" fmla="*/ 295 w 295"/>
                <a:gd name="T69" fmla="*/ 85 h 135"/>
                <a:gd name="T70" fmla="*/ 295 w 295"/>
                <a:gd name="T71" fmla="*/ 85 h 135"/>
                <a:gd name="T72" fmla="*/ 292 w 295"/>
                <a:gd name="T73" fmla="*/ 93 h 135"/>
                <a:gd name="T74" fmla="*/ 286 w 295"/>
                <a:gd name="T75" fmla="*/ 99 h 135"/>
                <a:gd name="T76" fmla="*/ 281 w 295"/>
                <a:gd name="T77" fmla="*/ 101 h 135"/>
                <a:gd name="T78" fmla="*/ 272 w 295"/>
                <a:gd name="T79" fmla="*/ 104 h 135"/>
                <a:gd name="T80" fmla="*/ 272 w 295"/>
                <a:gd name="T81" fmla="*/ 104 h 135"/>
                <a:gd name="T82" fmla="*/ 267 w 295"/>
                <a:gd name="T83" fmla="*/ 101 h 135"/>
                <a:gd name="T84" fmla="*/ 258 w 295"/>
                <a:gd name="T85" fmla="*/ 99 h 135"/>
                <a:gd name="T86" fmla="*/ 255 w 295"/>
                <a:gd name="T87" fmla="*/ 93 h 135"/>
                <a:gd name="T88" fmla="*/ 253 w 295"/>
                <a:gd name="T89" fmla="*/ 85 h 135"/>
                <a:gd name="T90" fmla="*/ 253 w 295"/>
                <a:gd name="T91" fmla="*/ 85 h 135"/>
                <a:gd name="T92" fmla="*/ 253 w 295"/>
                <a:gd name="T93" fmla="*/ 68 h 135"/>
                <a:gd name="T94" fmla="*/ 247 w 295"/>
                <a:gd name="T95" fmla="*/ 56 h 135"/>
                <a:gd name="T96" fmla="*/ 241 w 295"/>
                <a:gd name="T97" fmla="*/ 48 h 135"/>
                <a:gd name="T98" fmla="*/ 233 w 295"/>
                <a:gd name="T99" fmla="*/ 42 h 135"/>
                <a:gd name="T100" fmla="*/ 233 w 295"/>
                <a:gd name="T101" fmla="*/ 42 h 135"/>
                <a:gd name="T102" fmla="*/ 219 w 295"/>
                <a:gd name="T103" fmla="*/ 40 h 135"/>
                <a:gd name="T104" fmla="*/ 205 w 295"/>
                <a:gd name="T105" fmla="*/ 42 h 135"/>
                <a:gd name="T106" fmla="*/ 191 w 295"/>
                <a:gd name="T107" fmla="*/ 48 h 135"/>
                <a:gd name="T108" fmla="*/ 177 w 295"/>
                <a:gd name="T109" fmla="*/ 59 h 135"/>
                <a:gd name="T110" fmla="*/ 177 w 295"/>
                <a:gd name="T111" fmla="*/ 59 h 135"/>
                <a:gd name="T112" fmla="*/ 152 w 295"/>
                <a:gd name="T113" fmla="*/ 79 h 135"/>
                <a:gd name="T114" fmla="*/ 126 w 295"/>
                <a:gd name="T115" fmla="*/ 96 h 135"/>
                <a:gd name="T116" fmla="*/ 101 w 295"/>
                <a:gd name="T117" fmla="*/ 110 h 135"/>
                <a:gd name="T118" fmla="*/ 79 w 295"/>
                <a:gd name="T119" fmla="*/ 121 h 135"/>
                <a:gd name="T120" fmla="*/ 39 w 295"/>
                <a:gd name="T121" fmla="*/ 132 h 135"/>
                <a:gd name="T122" fmla="*/ 22 w 295"/>
                <a:gd name="T123" fmla="*/ 135 h 135"/>
                <a:gd name="T124" fmla="*/ 22 w 295"/>
                <a:gd name="T1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5" h="135">
                  <a:moveTo>
                    <a:pt x="22" y="135"/>
                  </a:moveTo>
                  <a:lnTo>
                    <a:pt x="22" y="135"/>
                  </a:lnTo>
                  <a:lnTo>
                    <a:pt x="14" y="132"/>
                  </a:lnTo>
                  <a:lnTo>
                    <a:pt x="8" y="129"/>
                  </a:lnTo>
                  <a:lnTo>
                    <a:pt x="3" y="124"/>
                  </a:lnTo>
                  <a:lnTo>
                    <a:pt x="0" y="118"/>
                  </a:lnTo>
                  <a:lnTo>
                    <a:pt x="0" y="118"/>
                  </a:lnTo>
                  <a:lnTo>
                    <a:pt x="3" y="110"/>
                  </a:lnTo>
                  <a:lnTo>
                    <a:pt x="6" y="101"/>
                  </a:lnTo>
                  <a:lnTo>
                    <a:pt x="11" y="96"/>
                  </a:lnTo>
                  <a:lnTo>
                    <a:pt x="20" y="96"/>
                  </a:lnTo>
                  <a:lnTo>
                    <a:pt x="20" y="96"/>
                  </a:lnTo>
                  <a:lnTo>
                    <a:pt x="31" y="93"/>
                  </a:lnTo>
                  <a:lnTo>
                    <a:pt x="65" y="82"/>
                  </a:lnTo>
                  <a:lnTo>
                    <a:pt x="84" y="73"/>
                  </a:lnTo>
                  <a:lnTo>
                    <a:pt x="107" y="62"/>
                  </a:lnTo>
                  <a:lnTo>
                    <a:pt x="126" y="48"/>
                  </a:lnTo>
                  <a:lnTo>
                    <a:pt x="149" y="31"/>
                  </a:lnTo>
                  <a:lnTo>
                    <a:pt x="149" y="31"/>
                  </a:lnTo>
                  <a:lnTo>
                    <a:pt x="160" y="20"/>
                  </a:lnTo>
                  <a:lnTo>
                    <a:pt x="171" y="11"/>
                  </a:lnTo>
                  <a:lnTo>
                    <a:pt x="182" y="6"/>
                  </a:lnTo>
                  <a:lnTo>
                    <a:pt x="197" y="3"/>
                  </a:lnTo>
                  <a:lnTo>
                    <a:pt x="208" y="0"/>
                  </a:lnTo>
                  <a:lnTo>
                    <a:pt x="222" y="0"/>
                  </a:lnTo>
                  <a:lnTo>
                    <a:pt x="236" y="0"/>
                  </a:lnTo>
                  <a:lnTo>
                    <a:pt x="247" y="3"/>
                  </a:lnTo>
                  <a:lnTo>
                    <a:pt x="247" y="3"/>
                  </a:lnTo>
                  <a:lnTo>
                    <a:pt x="258" y="9"/>
                  </a:lnTo>
                  <a:lnTo>
                    <a:pt x="267" y="17"/>
                  </a:lnTo>
                  <a:lnTo>
                    <a:pt x="275" y="26"/>
                  </a:lnTo>
                  <a:lnTo>
                    <a:pt x="281" y="34"/>
                  </a:lnTo>
                  <a:lnTo>
                    <a:pt x="286" y="45"/>
                  </a:lnTo>
                  <a:lnTo>
                    <a:pt x="289" y="56"/>
                  </a:lnTo>
                  <a:lnTo>
                    <a:pt x="295" y="85"/>
                  </a:lnTo>
                  <a:lnTo>
                    <a:pt x="295" y="85"/>
                  </a:lnTo>
                  <a:lnTo>
                    <a:pt x="292" y="93"/>
                  </a:lnTo>
                  <a:lnTo>
                    <a:pt x="286" y="99"/>
                  </a:lnTo>
                  <a:lnTo>
                    <a:pt x="281" y="101"/>
                  </a:lnTo>
                  <a:lnTo>
                    <a:pt x="272" y="104"/>
                  </a:lnTo>
                  <a:lnTo>
                    <a:pt x="272" y="104"/>
                  </a:lnTo>
                  <a:lnTo>
                    <a:pt x="267" y="101"/>
                  </a:lnTo>
                  <a:lnTo>
                    <a:pt x="258" y="99"/>
                  </a:lnTo>
                  <a:lnTo>
                    <a:pt x="255" y="93"/>
                  </a:lnTo>
                  <a:lnTo>
                    <a:pt x="253" y="85"/>
                  </a:lnTo>
                  <a:lnTo>
                    <a:pt x="253" y="85"/>
                  </a:lnTo>
                  <a:lnTo>
                    <a:pt x="253" y="68"/>
                  </a:lnTo>
                  <a:lnTo>
                    <a:pt x="247" y="56"/>
                  </a:lnTo>
                  <a:lnTo>
                    <a:pt x="241" y="48"/>
                  </a:lnTo>
                  <a:lnTo>
                    <a:pt x="233" y="42"/>
                  </a:lnTo>
                  <a:lnTo>
                    <a:pt x="233" y="42"/>
                  </a:lnTo>
                  <a:lnTo>
                    <a:pt x="219" y="40"/>
                  </a:lnTo>
                  <a:lnTo>
                    <a:pt x="205" y="42"/>
                  </a:lnTo>
                  <a:lnTo>
                    <a:pt x="191" y="48"/>
                  </a:lnTo>
                  <a:lnTo>
                    <a:pt x="177" y="59"/>
                  </a:lnTo>
                  <a:lnTo>
                    <a:pt x="177" y="59"/>
                  </a:lnTo>
                  <a:lnTo>
                    <a:pt x="152" y="79"/>
                  </a:lnTo>
                  <a:lnTo>
                    <a:pt x="126" y="96"/>
                  </a:lnTo>
                  <a:lnTo>
                    <a:pt x="101" y="110"/>
                  </a:lnTo>
                  <a:lnTo>
                    <a:pt x="79" y="121"/>
                  </a:lnTo>
                  <a:lnTo>
                    <a:pt x="39" y="132"/>
                  </a:lnTo>
                  <a:lnTo>
                    <a:pt x="22" y="135"/>
                  </a:lnTo>
                  <a:lnTo>
                    <a:pt x="22" y="135"/>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55"/>
            <p:cNvSpPr>
              <a:spLocks/>
            </p:cNvSpPr>
            <p:nvPr/>
          </p:nvSpPr>
          <p:spPr bwMode="auto">
            <a:xfrm>
              <a:off x="4718057" y="2660674"/>
              <a:ext cx="49214" cy="90489"/>
            </a:xfrm>
            <a:custGeom>
              <a:avLst/>
              <a:gdLst>
                <a:gd name="T0" fmla="*/ 14 w 31"/>
                <a:gd name="T1" fmla="*/ 0 h 57"/>
                <a:gd name="T2" fmla="*/ 14 w 31"/>
                <a:gd name="T3" fmla="*/ 0 h 57"/>
                <a:gd name="T4" fmla="*/ 8 w 31"/>
                <a:gd name="T5" fmla="*/ 3 h 57"/>
                <a:gd name="T6" fmla="*/ 3 w 31"/>
                <a:gd name="T7" fmla="*/ 9 h 57"/>
                <a:gd name="T8" fmla="*/ 0 w 31"/>
                <a:gd name="T9" fmla="*/ 17 h 57"/>
                <a:gd name="T10" fmla="*/ 0 w 31"/>
                <a:gd name="T11" fmla="*/ 28 h 57"/>
                <a:gd name="T12" fmla="*/ 0 w 31"/>
                <a:gd name="T13" fmla="*/ 28 h 57"/>
                <a:gd name="T14" fmla="*/ 0 w 31"/>
                <a:gd name="T15" fmla="*/ 40 h 57"/>
                <a:gd name="T16" fmla="*/ 3 w 31"/>
                <a:gd name="T17" fmla="*/ 48 h 57"/>
                <a:gd name="T18" fmla="*/ 8 w 31"/>
                <a:gd name="T19" fmla="*/ 54 h 57"/>
                <a:gd name="T20" fmla="*/ 14 w 31"/>
                <a:gd name="T21" fmla="*/ 57 h 57"/>
                <a:gd name="T22" fmla="*/ 14 w 31"/>
                <a:gd name="T23" fmla="*/ 57 h 57"/>
                <a:gd name="T24" fmla="*/ 22 w 31"/>
                <a:gd name="T25" fmla="*/ 54 h 57"/>
                <a:gd name="T26" fmla="*/ 28 w 31"/>
                <a:gd name="T27" fmla="*/ 48 h 57"/>
                <a:gd name="T28" fmla="*/ 31 w 31"/>
                <a:gd name="T29" fmla="*/ 40 h 57"/>
                <a:gd name="T30" fmla="*/ 31 w 31"/>
                <a:gd name="T31" fmla="*/ 28 h 57"/>
                <a:gd name="T32" fmla="*/ 31 w 31"/>
                <a:gd name="T33" fmla="*/ 28 h 57"/>
                <a:gd name="T34" fmla="*/ 31 w 31"/>
                <a:gd name="T35" fmla="*/ 17 h 57"/>
                <a:gd name="T36" fmla="*/ 28 w 31"/>
                <a:gd name="T37" fmla="*/ 9 h 57"/>
                <a:gd name="T38" fmla="*/ 22 w 31"/>
                <a:gd name="T39" fmla="*/ 3 h 57"/>
                <a:gd name="T40" fmla="*/ 14 w 31"/>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7">
                  <a:moveTo>
                    <a:pt x="14" y="0"/>
                  </a:moveTo>
                  <a:lnTo>
                    <a:pt x="14" y="0"/>
                  </a:lnTo>
                  <a:lnTo>
                    <a:pt x="8" y="3"/>
                  </a:lnTo>
                  <a:lnTo>
                    <a:pt x="3" y="9"/>
                  </a:lnTo>
                  <a:lnTo>
                    <a:pt x="0" y="17"/>
                  </a:lnTo>
                  <a:lnTo>
                    <a:pt x="0" y="28"/>
                  </a:lnTo>
                  <a:lnTo>
                    <a:pt x="0" y="28"/>
                  </a:lnTo>
                  <a:lnTo>
                    <a:pt x="0" y="40"/>
                  </a:lnTo>
                  <a:lnTo>
                    <a:pt x="3" y="48"/>
                  </a:lnTo>
                  <a:lnTo>
                    <a:pt x="8" y="54"/>
                  </a:lnTo>
                  <a:lnTo>
                    <a:pt x="14" y="57"/>
                  </a:lnTo>
                  <a:lnTo>
                    <a:pt x="14" y="57"/>
                  </a:lnTo>
                  <a:lnTo>
                    <a:pt x="22" y="54"/>
                  </a:lnTo>
                  <a:lnTo>
                    <a:pt x="28" y="48"/>
                  </a:lnTo>
                  <a:lnTo>
                    <a:pt x="31" y="40"/>
                  </a:lnTo>
                  <a:lnTo>
                    <a:pt x="31" y="28"/>
                  </a:lnTo>
                  <a:lnTo>
                    <a:pt x="31" y="28"/>
                  </a:lnTo>
                  <a:lnTo>
                    <a:pt x="31" y="17"/>
                  </a:lnTo>
                  <a:lnTo>
                    <a:pt x="28" y="9"/>
                  </a:lnTo>
                  <a:lnTo>
                    <a:pt x="22" y="3"/>
                  </a:lnTo>
                  <a:lnTo>
                    <a:pt x="14" y="0"/>
                  </a:lnTo>
                  <a:close/>
                </a:path>
              </a:pathLst>
            </a:custGeom>
            <a:solidFill>
              <a:srgbClr val="FFE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56"/>
            <p:cNvSpPr>
              <a:spLocks/>
            </p:cNvSpPr>
            <p:nvPr/>
          </p:nvSpPr>
          <p:spPr bwMode="auto">
            <a:xfrm>
              <a:off x="4718055" y="2660674"/>
              <a:ext cx="49214" cy="90489"/>
            </a:xfrm>
            <a:custGeom>
              <a:avLst/>
              <a:gdLst>
                <a:gd name="T0" fmla="*/ 14 w 31"/>
                <a:gd name="T1" fmla="*/ 0 h 57"/>
                <a:gd name="T2" fmla="*/ 14 w 31"/>
                <a:gd name="T3" fmla="*/ 0 h 57"/>
                <a:gd name="T4" fmla="*/ 8 w 31"/>
                <a:gd name="T5" fmla="*/ 3 h 57"/>
                <a:gd name="T6" fmla="*/ 3 w 31"/>
                <a:gd name="T7" fmla="*/ 9 h 57"/>
                <a:gd name="T8" fmla="*/ 0 w 31"/>
                <a:gd name="T9" fmla="*/ 17 h 57"/>
                <a:gd name="T10" fmla="*/ 0 w 31"/>
                <a:gd name="T11" fmla="*/ 28 h 57"/>
                <a:gd name="T12" fmla="*/ 0 w 31"/>
                <a:gd name="T13" fmla="*/ 28 h 57"/>
                <a:gd name="T14" fmla="*/ 0 w 31"/>
                <a:gd name="T15" fmla="*/ 40 h 57"/>
                <a:gd name="T16" fmla="*/ 3 w 31"/>
                <a:gd name="T17" fmla="*/ 48 h 57"/>
                <a:gd name="T18" fmla="*/ 8 w 31"/>
                <a:gd name="T19" fmla="*/ 54 h 57"/>
                <a:gd name="T20" fmla="*/ 14 w 31"/>
                <a:gd name="T21" fmla="*/ 57 h 57"/>
                <a:gd name="T22" fmla="*/ 14 w 31"/>
                <a:gd name="T23" fmla="*/ 57 h 57"/>
                <a:gd name="T24" fmla="*/ 22 w 31"/>
                <a:gd name="T25" fmla="*/ 54 h 57"/>
                <a:gd name="T26" fmla="*/ 28 w 31"/>
                <a:gd name="T27" fmla="*/ 48 h 57"/>
                <a:gd name="T28" fmla="*/ 31 w 31"/>
                <a:gd name="T29" fmla="*/ 40 h 57"/>
                <a:gd name="T30" fmla="*/ 31 w 31"/>
                <a:gd name="T31" fmla="*/ 28 h 57"/>
                <a:gd name="T32" fmla="*/ 31 w 31"/>
                <a:gd name="T33" fmla="*/ 28 h 57"/>
                <a:gd name="T34" fmla="*/ 31 w 31"/>
                <a:gd name="T35" fmla="*/ 17 h 57"/>
                <a:gd name="T36" fmla="*/ 28 w 31"/>
                <a:gd name="T37" fmla="*/ 9 h 57"/>
                <a:gd name="T38" fmla="*/ 22 w 31"/>
                <a:gd name="T39" fmla="*/ 3 h 57"/>
                <a:gd name="T40" fmla="*/ 14 w 31"/>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7">
                  <a:moveTo>
                    <a:pt x="14" y="0"/>
                  </a:moveTo>
                  <a:lnTo>
                    <a:pt x="14" y="0"/>
                  </a:lnTo>
                  <a:lnTo>
                    <a:pt x="8" y="3"/>
                  </a:lnTo>
                  <a:lnTo>
                    <a:pt x="3" y="9"/>
                  </a:lnTo>
                  <a:lnTo>
                    <a:pt x="0" y="17"/>
                  </a:lnTo>
                  <a:lnTo>
                    <a:pt x="0" y="28"/>
                  </a:lnTo>
                  <a:lnTo>
                    <a:pt x="0" y="28"/>
                  </a:lnTo>
                  <a:lnTo>
                    <a:pt x="0" y="40"/>
                  </a:lnTo>
                  <a:lnTo>
                    <a:pt x="3" y="48"/>
                  </a:lnTo>
                  <a:lnTo>
                    <a:pt x="8" y="54"/>
                  </a:lnTo>
                  <a:lnTo>
                    <a:pt x="14" y="57"/>
                  </a:lnTo>
                  <a:lnTo>
                    <a:pt x="14" y="57"/>
                  </a:lnTo>
                  <a:lnTo>
                    <a:pt x="22" y="54"/>
                  </a:lnTo>
                  <a:lnTo>
                    <a:pt x="28" y="48"/>
                  </a:lnTo>
                  <a:lnTo>
                    <a:pt x="31" y="40"/>
                  </a:lnTo>
                  <a:lnTo>
                    <a:pt x="31" y="28"/>
                  </a:lnTo>
                  <a:lnTo>
                    <a:pt x="31" y="28"/>
                  </a:lnTo>
                  <a:lnTo>
                    <a:pt x="31" y="17"/>
                  </a:lnTo>
                  <a:lnTo>
                    <a:pt x="28" y="9"/>
                  </a:lnTo>
                  <a:lnTo>
                    <a:pt x="22" y="3"/>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57"/>
            <p:cNvSpPr>
              <a:spLocks/>
            </p:cNvSpPr>
            <p:nvPr/>
          </p:nvSpPr>
          <p:spPr bwMode="auto">
            <a:xfrm>
              <a:off x="5832482" y="2687662"/>
              <a:ext cx="53975" cy="88901"/>
            </a:xfrm>
            <a:custGeom>
              <a:avLst/>
              <a:gdLst>
                <a:gd name="T0" fmla="*/ 17 w 34"/>
                <a:gd name="T1" fmla="*/ 0 h 56"/>
                <a:gd name="T2" fmla="*/ 17 w 34"/>
                <a:gd name="T3" fmla="*/ 0 h 56"/>
                <a:gd name="T4" fmla="*/ 11 w 34"/>
                <a:gd name="T5" fmla="*/ 3 h 56"/>
                <a:gd name="T6" fmla="*/ 6 w 34"/>
                <a:gd name="T7" fmla="*/ 9 h 56"/>
                <a:gd name="T8" fmla="*/ 3 w 34"/>
                <a:gd name="T9" fmla="*/ 17 h 56"/>
                <a:gd name="T10" fmla="*/ 0 w 34"/>
                <a:gd name="T11" fmla="*/ 28 h 56"/>
                <a:gd name="T12" fmla="*/ 0 w 34"/>
                <a:gd name="T13" fmla="*/ 28 h 56"/>
                <a:gd name="T14" fmla="*/ 3 w 34"/>
                <a:gd name="T15" fmla="*/ 40 h 56"/>
                <a:gd name="T16" fmla="*/ 6 w 34"/>
                <a:gd name="T17" fmla="*/ 48 h 56"/>
                <a:gd name="T18" fmla="*/ 11 w 34"/>
                <a:gd name="T19" fmla="*/ 54 h 56"/>
                <a:gd name="T20" fmla="*/ 17 w 34"/>
                <a:gd name="T21" fmla="*/ 56 h 56"/>
                <a:gd name="T22" fmla="*/ 17 w 34"/>
                <a:gd name="T23" fmla="*/ 56 h 56"/>
                <a:gd name="T24" fmla="*/ 22 w 34"/>
                <a:gd name="T25" fmla="*/ 54 h 56"/>
                <a:gd name="T26" fmla="*/ 28 w 34"/>
                <a:gd name="T27" fmla="*/ 48 h 56"/>
                <a:gd name="T28" fmla="*/ 34 w 34"/>
                <a:gd name="T29" fmla="*/ 40 h 56"/>
                <a:gd name="T30" fmla="*/ 34 w 34"/>
                <a:gd name="T31" fmla="*/ 28 h 56"/>
                <a:gd name="T32" fmla="*/ 34 w 34"/>
                <a:gd name="T33" fmla="*/ 28 h 56"/>
                <a:gd name="T34" fmla="*/ 34 w 34"/>
                <a:gd name="T35" fmla="*/ 17 h 56"/>
                <a:gd name="T36" fmla="*/ 28 w 34"/>
                <a:gd name="T37" fmla="*/ 9 h 56"/>
                <a:gd name="T38" fmla="*/ 22 w 34"/>
                <a:gd name="T39" fmla="*/ 3 h 56"/>
                <a:gd name="T40" fmla="*/ 17 w 34"/>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6">
                  <a:moveTo>
                    <a:pt x="17" y="0"/>
                  </a:moveTo>
                  <a:lnTo>
                    <a:pt x="17" y="0"/>
                  </a:lnTo>
                  <a:lnTo>
                    <a:pt x="11" y="3"/>
                  </a:lnTo>
                  <a:lnTo>
                    <a:pt x="6" y="9"/>
                  </a:lnTo>
                  <a:lnTo>
                    <a:pt x="3" y="17"/>
                  </a:lnTo>
                  <a:lnTo>
                    <a:pt x="0" y="28"/>
                  </a:lnTo>
                  <a:lnTo>
                    <a:pt x="0" y="28"/>
                  </a:lnTo>
                  <a:lnTo>
                    <a:pt x="3" y="40"/>
                  </a:lnTo>
                  <a:lnTo>
                    <a:pt x="6" y="48"/>
                  </a:lnTo>
                  <a:lnTo>
                    <a:pt x="11" y="54"/>
                  </a:lnTo>
                  <a:lnTo>
                    <a:pt x="17" y="56"/>
                  </a:lnTo>
                  <a:lnTo>
                    <a:pt x="17" y="56"/>
                  </a:lnTo>
                  <a:lnTo>
                    <a:pt x="22" y="54"/>
                  </a:lnTo>
                  <a:lnTo>
                    <a:pt x="28" y="48"/>
                  </a:lnTo>
                  <a:lnTo>
                    <a:pt x="34" y="40"/>
                  </a:lnTo>
                  <a:lnTo>
                    <a:pt x="34" y="28"/>
                  </a:lnTo>
                  <a:lnTo>
                    <a:pt x="34" y="28"/>
                  </a:lnTo>
                  <a:lnTo>
                    <a:pt x="34" y="17"/>
                  </a:lnTo>
                  <a:lnTo>
                    <a:pt x="28" y="9"/>
                  </a:lnTo>
                  <a:lnTo>
                    <a:pt x="22" y="3"/>
                  </a:lnTo>
                  <a:lnTo>
                    <a:pt x="17" y="0"/>
                  </a:lnTo>
                  <a:close/>
                </a:path>
              </a:pathLst>
            </a:custGeom>
            <a:solidFill>
              <a:srgbClr val="FFE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58"/>
            <p:cNvSpPr>
              <a:spLocks/>
            </p:cNvSpPr>
            <p:nvPr/>
          </p:nvSpPr>
          <p:spPr bwMode="auto">
            <a:xfrm>
              <a:off x="5832480" y="2687664"/>
              <a:ext cx="53975" cy="88901"/>
            </a:xfrm>
            <a:custGeom>
              <a:avLst/>
              <a:gdLst>
                <a:gd name="T0" fmla="*/ 17 w 34"/>
                <a:gd name="T1" fmla="*/ 0 h 56"/>
                <a:gd name="T2" fmla="*/ 17 w 34"/>
                <a:gd name="T3" fmla="*/ 0 h 56"/>
                <a:gd name="T4" fmla="*/ 11 w 34"/>
                <a:gd name="T5" fmla="*/ 3 h 56"/>
                <a:gd name="T6" fmla="*/ 6 w 34"/>
                <a:gd name="T7" fmla="*/ 9 h 56"/>
                <a:gd name="T8" fmla="*/ 3 w 34"/>
                <a:gd name="T9" fmla="*/ 17 h 56"/>
                <a:gd name="T10" fmla="*/ 0 w 34"/>
                <a:gd name="T11" fmla="*/ 28 h 56"/>
                <a:gd name="T12" fmla="*/ 0 w 34"/>
                <a:gd name="T13" fmla="*/ 28 h 56"/>
                <a:gd name="T14" fmla="*/ 3 w 34"/>
                <a:gd name="T15" fmla="*/ 40 h 56"/>
                <a:gd name="T16" fmla="*/ 6 w 34"/>
                <a:gd name="T17" fmla="*/ 48 h 56"/>
                <a:gd name="T18" fmla="*/ 11 w 34"/>
                <a:gd name="T19" fmla="*/ 54 h 56"/>
                <a:gd name="T20" fmla="*/ 17 w 34"/>
                <a:gd name="T21" fmla="*/ 56 h 56"/>
                <a:gd name="T22" fmla="*/ 17 w 34"/>
                <a:gd name="T23" fmla="*/ 56 h 56"/>
                <a:gd name="T24" fmla="*/ 22 w 34"/>
                <a:gd name="T25" fmla="*/ 54 h 56"/>
                <a:gd name="T26" fmla="*/ 28 w 34"/>
                <a:gd name="T27" fmla="*/ 48 h 56"/>
                <a:gd name="T28" fmla="*/ 34 w 34"/>
                <a:gd name="T29" fmla="*/ 40 h 56"/>
                <a:gd name="T30" fmla="*/ 34 w 34"/>
                <a:gd name="T31" fmla="*/ 28 h 56"/>
                <a:gd name="T32" fmla="*/ 34 w 34"/>
                <a:gd name="T33" fmla="*/ 28 h 56"/>
                <a:gd name="T34" fmla="*/ 34 w 34"/>
                <a:gd name="T35" fmla="*/ 17 h 56"/>
                <a:gd name="T36" fmla="*/ 28 w 34"/>
                <a:gd name="T37" fmla="*/ 9 h 56"/>
                <a:gd name="T38" fmla="*/ 22 w 34"/>
                <a:gd name="T39" fmla="*/ 3 h 56"/>
                <a:gd name="T40" fmla="*/ 17 w 34"/>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6">
                  <a:moveTo>
                    <a:pt x="17" y="0"/>
                  </a:moveTo>
                  <a:lnTo>
                    <a:pt x="17" y="0"/>
                  </a:lnTo>
                  <a:lnTo>
                    <a:pt x="11" y="3"/>
                  </a:lnTo>
                  <a:lnTo>
                    <a:pt x="6" y="9"/>
                  </a:lnTo>
                  <a:lnTo>
                    <a:pt x="3" y="17"/>
                  </a:lnTo>
                  <a:lnTo>
                    <a:pt x="0" y="28"/>
                  </a:lnTo>
                  <a:lnTo>
                    <a:pt x="0" y="28"/>
                  </a:lnTo>
                  <a:lnTo>
                    <a:pt x="3" y="40"/>
                  </a:lnTo>
                  <a:lnTo>
                    <a:pt x="6" y="48"/>
                  </a:lnTo>
                  <a:lnTo>
                    <a:pt x="11" y="54"/>
                  </a:lnTo>
                  <a:lnTo>
                    <a:pt x="17" y="56"/>
                  </a:lnTo>
                  <a:lnTo>
                    <a:pt x="17" y="56"/>
                  </a:lnTo>
                  <a:lnTo>
                    <a:pt x="22" y="54"/>
                  </a:lnTo>
                  <a:lnTo>
                    <a:pt x="28" y="48"/>
                  </a:lnTo>
                  <a:lnTo>
                    <a:pt x="34" y="40"/>
                  </a:lnTo>
                  <a:lnTo>
                    <a:pt x="34" y="28"/>
                  </a:lnTo>
                  <a:lnTo>
                    <a:pt x="34" y="28"/>
                  </a:lnTo>
                  <a:lnTo>
                    <a:pt x="34" y="17"/>
                  </a:lnTo>
                  <a:lnTo>
                    <a:pt x="28" y="9"/>
                  </a:lnTo>
                  <a:lnTo>
                    <a:pt x="22" y="3"/>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59"/>
            <p:cNvSpPr>
              <a:spLocks/>
            </p:cNvSpPr>
            <p:nvPr/>
          </p:nvSpPr>
          <p:spPr bwMode="auto">
            <a:xfrm>
              <a:off x="5213343" y="2478099"/>
              <a:ext cx="177800" cy="53975"/>
            </a:xfrm>
            <a:custGeom>
              <a:avLst/>
              <a:gdLst>
                <a:gd name="T0" fmla="*/ 95 w 112"/>
                <a:gd name="T1" fmla="*/ 0 h 34"/>
                <a:gd name="T2" fmla="*/ 95 w 112"/>
                <a:gd name="T3" fmla="*/ 0 h 34"/>
                <a:gd name="T4" fmla="*/ 75 w 112"/>
                <a:gd name="T5" fmla="*/ 3 h 34"/>
                <a:gd name="T6" fmla="*/ 53 w 112"/>
                <a:gd name="T7" fmla="*/ 6 h 34"/>
                <a:gd name="T8" fmla="*/ 53 w 112"/>
                <a:gd name="T9" fmla="*/ 6 h 34"/>
                <a:gd name="T10" fmla="*/ 33 w 112"/>
                <a:gd name="T11" fmla="*/ 11 h 34"/>
                <a:gd name="T12" fmla="*/ 16 w 112"/>
                <a:gd name="T13" fmla="*/ 20 h 34"/>
                <a:gd name="T14" fmla="*/ 5 w 112"/>
                <a:gd name="T15" fmla="*/ 25 h 34"/>
                <a:gd name="T16" fmla="*/ 0 w 112"/>
                <a:gd name="T17" fmla="*/ 31 h 34"/>
                <a:gd name="T18" fmla="*/ 0 w 112"/>
                <a:gd name="T19" fmla="*/ 31 h 34"/>
                <a:gd name="T20" fmla="*/ 5 w 112"/>
                <a:gd name="T21" fmla="*/ 34 h 34"/>
                <a:gd name="T22" fmla="*/ 16 w 112"/>
                <a:gd name="T23" fmla="*/ 34 h 34"/>
                <a:gd name="T24" fmla="*/ 16 w 112"/>
                <a:gd name="T25" fmla="*/ 34 h 34"/>
                <a:gd name="T26" fmla="*/ 36 w 112"/>
                <a:gd name="T27" fmla="*/ 34 h 34"/>
                <a:gd name="T28" fmla="*/ 59 w 112"/>
                <a:gd name="T29" fmla="*/ 28 h 34"/>
                <a:gd name="T30" fmla="*/ 59 w 112"/>
                <a:gd name="T31" fmla="*/ 28 h 34"/>
                <a:gd name="T32" fmla="*/ 78 w 112"/>
                <a:gd name="T33" fmla="*/ 23 h 34"/>
                <a:gd name="T34" fmla="*/ 98 w 112"/>
                <a:gd name="T35" fmla="*/ 17 h 34"/>
                <a:gd name="T36" fmla="*/ 106 w 112"/>
                <a:gd name="T37" fmla="*/ 11 h 34"/>
                <a:gd name="T38" fmla="*/ 112 w 112"/>
                <a:gd name="T39" fmla="*/ 6 h 34"/>
                <a:gd name="T40" fmla="*/ 112 w 112"/>
                <a:gd name="T41" fmla="*/ 6 h 34"/>
                <a:gd name="T42" fmla="*/ 106 w 112"/>
                <a:gd name="T43" fmla="*/ 3 h 34"/>
                <a:gd name="T44" fmla="*/ 95 w 112"/>
                <a:gd name="T4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34">
                  <a:moveTo>
                    <a:pt x="95" y="0"/>
                  </a:moveTo>
                  <a:lnTo>
                    <a:pt x="95" y="0"/>
                  </a:lnTo>
                  <a:lnTo>
                    <a:pt x="75" y="3"/>
                  </a:lnTo>
                  <a:lnTo>
                    <a:pt x="53" y="6"/>
                  </a:lnTo>
                  <a:lnTo>
                    <a:pt x="53" y="6"/>
                  </a:lnTo>
                  <a:lnTo>
                    <a:pt x="33" y="11"/>
                  </a:lnTo>
                  <a:lnTo>
                    <a:pt x="16" y="20"/>
                  </a:lnTo>
                  <a:lnTo>
                    <a:pt x="5" y="25"/>
                  </a:lnTo>
                  <a:lnTo>
                    <a:pt x="0" y="31"/>
                  </a:lnTo>
                  <a:lnTo>
                    <a:pt x="0" y="31"/>
                  </a:lnTo>
                  <a:lnTo>
                    <a:pt x="5" y="34"/>
                  </a:lnTo>
                  <a:lnTo>
                    <a:pt x="16" y="34"/>
                  </a:lnTo>
                  <a:lnTo>
                    <a:pt x="16" y="34"/>
                  </a:lnTo>
                  <a:lnTo>
                    <a:pt x="36" y="34"/>
                  </a:lnTo>
                  <a:lnTo>
                    <a:pt x="59" y="28"/>
                  </a:lnTo>
                  <a:lnTo>
                    <a:pt x="59" y="28"/>
                  </a:lnTo>
                  <a:lnTo>
                    <a:pt x="78" y="23"/>
                  </a:lnTo>
                  <a:lnTo>
                    <a:pt x="98" y="17"/>
                  </a:lnTo>
                  <a:lnTo>
                    <a:pt x="106" y="11"/>
                  </a:lnTo>
                  <a:lnTo>
                    <a:pt x="112" y="6"/>
                  </a:lnTo>
                  <a:lnTo>
                    <a:pt x="112" y="6"/>
                  </a:lnTo>
                  <a:lnTo>
                    <a:pt x="106" y="3"/>
                  </a:lnTo>
                  <a:lnTo>
                    <a:pt x="95" y="0"/>
                  </a:lnTo>
                  <a:close/>
                </a:path>
              </a:pathLst>
            </a:custGeom>
            <a:solidFill>
              <a:srgbClr val="FCD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60"/>
            <p:cNvSpPr>
              <a:spLocks/>
            </p:cNvSpPr>
            <p:nvPr/>
          </p:nvSpPr>
          <p:spPr bwMode="auto">
            <a:xfrm>
              <a:off x="5213352" y="2478088"/>
              <a:ext cx="177800" cy="53975"/>
            </a:xfrm>
            <a:custGeom>
              <a:avLst/>
              <a:gdLst>
                <a:gd name="T0" fmla="*/ 95 w 112"/>
                <a:gd name="T1" fmla="*/ 0 h 34"/>
                <a:gd name="T2" fmla="*/ 95 w 112"/>
                <a:gd name="T3" fmla="*/ 0 h 34"/>
                <a:gd name="T4" fmla="*/ 75 w 112"/>
                <a:gd name="T5" fmla="*/ 3 h 34"/>
                <a:gd name="T6" fmla="*/ 53 w 112"/>
                <a:gd name="T7" fmla="*/ 6 h 34"/>
                <a:gd name="T8" fmla="*/ 53 w 112"/>
                <a:gd name="T9" fmla="*/ 6 h 34"/>
                <a:gd name="T10" fmla="*/ 33 w 112"/>
                <a:gd name="T11" fmla="*/ 11 h 34"/>
                <a:gd name="T12" fmla="*/ 16 w 112"/>
                <a:gd name="T13" fmla="*/ 20 h 34"/>
                <a:gd name="T14" fmla="*/ 5 w 112"/>
                <a:gd name="T15" fmla="*/ 25 h 34"/>
                <a:gd name="T16" fmla="*/ 0 w 112"/>
                <a:gd name="T17" fmla="*/ 31 h 34"/>
                <a:gd name="T18" fmla="*/ 0 w 112"/>
                <a:gd name="T19" fmla="*/ 31 h 34"/>
                <a:gd name="T20" fmla="*/ 5 w 112"/>
                <a:gd name="T21" fmla="*/ 34 h 34"/>
                <a:gd name="T22" fmla="*/ 16 w 112"/>
                <a:gd name="T23" fmla="*/ 34 h 34"/>
                <a:gd name="T24" fmla="*/ 16 w 112"/>
                <a:gd name="T25" fmla="*/ 34 h 34"/>
                <a:gd name="T26" fmla="*/ 36 w 112"/>
                <a:gd name="T27" fmla="*/ 34 h 34"/>
                <a:gd name="T28" fmla="*/ 59 w 112"/>
                <a:gd name="T29" fmla="*/ 28 h 34"/>
                <a:gd name="T30" fmla="*/ 59 w 112"/>
                <a:gd name="T31" fmla="*/ 28 h 34"/>
                <a:gd name="T32" fmla="*/ 78 w 112"/>
                <a:gd name="T33" fmla="*/ 23 h 34"/>
                <a:gd name="T34" fmla="*/ 98 w 112"/>
                <a:gd name="T35" fmla="*/ 17 h 34"/>
                <a:gd name="T36" fmla="*/ 106 w 112"/>
                <a:gd name="T37" fmla="*/ 11 h 34"/>
                <a:gd name="T38" fmla="*/ 112 w 112"/>
                <a:gd name="T39" fmla="*/ 6 h 34"/>
                <a:gd name="T40" fmla="*/ 112 w 112"/>
                <a:gd name="T41" fmla="*/ 6 h 34"/>
                <a:gd name="T42" fmla="*/ 106 w 112"/>
                <a:gd name="T43" fmla="*/ 3 h 34"/>
                <a:gd name="T44" fmla="*/ 95 w 112"/>
                <a:gd name="T4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34">
                  <a:moveTo>
                    <a:pt x="95" y="0"/>
                  </a:moveTo>
                  <a:lnTo>
                    <a:pt x="95" y="0"/>
                  </a:lnTo>
                  <a:lnTo>
                    <a:pt x="75" y="3"/>
                  </a:lnTo>
                  <a:lnTo>
                    <a:pt x="53" y="6"/>
                  </a:lnTo>
                  <a:lnTo>
                    <a:pt x="53" y="6"/>
                  </a:lnTo>
                  <a:lnTo>
                    <a:pt x="33" y="11"/>
                  </a:lnTo>
                  <a:lnTo>
                    <a:pt x="16" y="20"/>
                  </a:lnTo>
                  <a:lnTo>
                    <a:pt x="5" y="25"/>
                  </a:lnTo>
                  <a:lnTo>
                    <a:pt x="0" y="31"/>
                  </a:lnTo>
                  <a:lnTo>
                    <a:pt x="0" y="31"/>
                  </a:lnTo>
                  <a:lnTo>
                    <a:pt x="5" y="34"/>
                  </a:lnTo>
                  <a:lnTo>
                    <a:pt x="16" y="34"/>
                  </a:lnTo>
                  <a:lnTo>
                    <a:pt x="16" y="34"/>
                  </a:lnTo>
                  <a:lnTo>
                    <a:pt x="36" y="34"/>
                  </a:lnTo>
                  <a:lnTo>
                    <a:pt x="59" y="28"/>
                  </a:lnTo>
                  <a:lnTo>
                    <a:pt x="59" y="28"/>
                  </a:lnTo>
                  <a:lnTo>
                    <a:pt x="78" y="23"/>
                  </a:lnTo>
                  <a:lnTo>
                    <a:pt x="98" y="17"/>
                  </a:lnTo>
                  <a:lnTo>
                    <a:pt x="106" y="11"/>
                  </a:lnTo>
                  <a:lnTo>
                    <a:pt x="112" y="6"/>
                  </a:lnTo>
                  <a:lnTo>
                    <a:pt x="112" y="6"/>
                  </a:lnTo>
                  <a:lnTo>
                    <a:pt x="106" y="3"/>
                  </a:lnTo>
                  <a:lnTo>
                    <a:pt x="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72" name="Group 171"/>
          <p:cNvGrpSpPr/>
          <p:nvPr/>
        </p:nvGrpSpPr>
        <p:grpSpPr>
          <a:xfrm>
            <a:off x="6234526" y="4557691"/>
            <a:ext cx="308513" cy="364556"/>
            <a:chOff x="10566412" y="2470147"/>
            <a:chExt cx="882653" cy="1042988"/>
          </a:xfrm>
        </p:grpSpPr>
        <p:sp>
          <p:nvSpPr>
            <p:cNvPr id="173" name="Freeform 109"/>
            <p:cNvSpPr>
              <a:spLocks/>
            </p:cNvSpPr>
            <p:nvPr/>
          </p:nvSpPr>
          <p:spPr bwMode="auto">
            <a:xfrm>
              <a:off x="10566416" y="2470147"/>
              <a:ext cx="165100" cy="414337"/>
            </a:xfrm>
            <a:custGeom>
              <a:avLst/>
              <a:gdLst>
                <a:gd name="T0" fmla="*/ 70 w 104"/>
                <a:gd name="T1" fmla="*/ 219 h 261"/>
                <a:gd name="T2" fmla="*/ 70 w 104"/>
                <a:gd name="T3" fmla="*/ 219 h 261"/>
                <a:gd name="T4" fmla="*/ 73 w 104"/>
                <a:gd name="T5" fmla="*/ 230 h 261"/>
                <a:gd name="T6" fmla="*/ 68 w 104"/>
                <a:gd name="T7" fmla="*/ 241 h 261"/>
                <a:gd name="T8" fmla="*/ 68 w 104"/>
                <a:gd name="T9" fmla="*/ 241 h 261"/>
                <a:gd name="T10" fmla="*/ 56 w 104"/>
                <a:gd name="T11" fmla="*/ 252 h 261"/>
                <a:gd name="T12" fmla="*/ 48 w 104"/>
                <a:gd name="T13" fmla="*/ 261 h 261"/>
                <a:gd name="T14" fmla="*/ 48 w 104"/>
                <a:gd name="T15" fmla="*/ 261 h 261"/>
                <a:gd name="T16" fmla="*/ 31 w 104"/>
                <a:gd name="T17" fmla="*/ 238 h 261"/>
                <a:gd name="T18" fmla="*/ 20 w 104"/>
                <a:gd name="T19" fmla="*/ 216 h 261"/>
                <a:gd name="T20" fmla="*/ 11 w 104"/>
                <a:gd name="T21" fmla="*/ 196 h 261"/>
                <a:gd name="T22" fmla="*/ 6 w 104"/>
                <a:gd name="T23" fmla="*/ 177 h 261"/>
                <a:gd name="T24" fmla="*/ 0 w 104"/>
                <a:gd name="T25" fmla="*/ 160 h 261"/>
                <a:gd name="T26" fmla="*/ 0 w 104"/>
                <a:gd name="T27" fmla="*/ 143 h 261"/>
                <a:gd name="T28" fmla="*/ 3 w 104"/>
                <a:gd name="T29" fmla="*/ 126 h 261"/>
                <a:gd name="T30" fmla="*/ 6 w 104"/>
                <a:gd name="T31" fmla="*/ 109 h 261"/>
                <a:gd name="T32" fmla="*/ 17 w 104"/>
                <a:gd name="T33" fmla="*/ 81 h 261"/>
                <a:gd name="T34" fmla="*/ 31 w 104"/>
                <a:gd name="T35" fmla="*/ 53 h 261"/>
                <a:gd name="T36" fmla="*/ 65 w 104"/>
                <a:gd name="T37" fmla="*/ 0 h 261"/>
                <a:gd name="T38" fmla="*/ 65 w 104"/>
                <a:gd name="T39" fmla="*/ 0 h 261"/>
                <a:gd name="T40" fmla="*/ 79 w 104"/>
                <a:gd name="T41" fmla="*/ 8 h 261"/>
                <a:gd name="T42" fmla="*/ 79 w 104"/>
                <a:gd name="T43" fmla="*/ 8 h 261"/>
                <a:gd name="T44" fmla="*/ 93 w 104"/>
                <a:gd name="T45" fmla="*/ 19 h 261"/>
                <a:gd name="T46" fmla="*/ 93 w 104"/>
                <a:gd name="T47" fmla="*/ 19 h 261"/>
                <a:gd name="T48" fmla="*/ 104 w 104"/>
                <a:gd name="T49" fmla="*/ 25 h 261"/>
                <a:gd name="T50" fmla="*/ 104 w 104"/>
                <a:gd name="T51" fmla="*/ 25 h 261"/>
                <a:gd name="T52" fmla="*/ 93 w 104"/>
                <a:gd name="T53" fmla="*/ 42 h 261"/>
                <a:gd name="T54" fmla="*/ 76 w 104"/>
                <a:gd name="T55" fmla="*/ 70 h 261"/>
                <a:gd name="T56" fmla="*/ 68 w 104"/>
                <a:gd name="T57" fmla="*/ 87 h 261"/>
                <a:gd name="T58" fmla="*/ 59 w 104"/>
                <a:gd name="T59" fmla="*/ 106 h 261"/>
                <a:gd name="T60" fmla="*/ 56 w 104"/>
                <a:gd name="T61" fmla="*/ 132 h 261"/>
                <a:gd name="T62" fmla="*/ 56 w 104"/>
                <a:gd name="T63" fmla="*/ 160 h 261"/>
                <a:gd name="T64" fmla="*/ 56 w 104"/>
                <a:gd name="T65" fmla="*/ 160 h 261"/>
                <a:gd name="T66" fmla="*/ 59 w 104"/>
                <a:gd name="T67" fmla="*/ 177 h 261"/>
                <a:gd name="T68" fmla="*/ 62 w 104"/>
                <a:gd name="T69" fmla="*/ 191 h 261"/>
                <a:gd name="T70" fmla="*/ 70 w 104"/>
                <a:gd name="T71" fmla="*/ 21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261">
                  <a:moveTo>
                    <a:pt x="70" y="219"/>
                  </a:moveTo>
                  <a:lnTo>
                    <a:pt x="70" y="219"/>
                  </a:lnTo>
                  <a:lnTo>
                    <a:pt x="73" y="230"/>
                  </a:lnTo>
                  <a:lnTo>
                    <a:pt x="68" y="241"/>
                  </a:lnTo>
                  <a:lnTo>
                    <a:pt x="68" y="241"/>
                  </a:lnTo>
                  <a:lnTo>
                    <a:pt x="56" y="252"/>
                  </a:lnTo>
                  <a:lnTo>
                    <a:pt x="48" y="261"/>
                  </a:lnTo>
                  <a:lnTo>
                    <a:pt x="48" y="261"/>
                  </a:lnTo>
                  <a:lnTo>
                    <a:pt x="31" y="238"/>
                  </a:lnTo>
                  <a:lnTo>
                    <a:pt x="20" y="216"/>
                  </a:lnTo>
                  <a:lnTo>
                    <a:pt x="11" y="196"/>
                  </a:lnTo>
                  <a:lnTo>
                    <a:pt x="6" y="177"/>
                  </a:lnTo>
                  <a:lnTo>
                    <a:pt x="0" y="160"/>
                  </a:lnTo>
                  <a:lnTo>
                    <a:pt x="0" y="143"/>
                  </a:lnTo>
                  <a:lnTo>
                    <a:pt x="3" y="126"/>
                  </a:lnTo>
                  <a:lnTo>
                    <a:pt x="6" y="109"/>
                  </a:lnTo>
                  <a:lnTo>
                    <a:pt x="17" y="81"/>
                  </a:lnTo>
                  <a:lnTo>
                    <a:pt x="31" y="53"/>
                  </a:lnTo>
                  <a:lnTo>
                    <a:pt x="65" y="0"/>
                  </a:lnTo>
                  <a:lnTo>
                    <a:pt x="65" y="0"/>
                  </a:lnTo>
                  <a:lnTo>
                    <a:pt x="79" y="8"/>
                  </a:lnTo>
                  <a:lnTo>
                    <a:pt x="79" y="8"/>
                  </a:lnTo>
                  <a:lnTo>
                    <a:pt x="93" y="19"/>
                  </a:lnTo>
                  <a:lnTo>
                    <a:pt x="93" y="19"/>
                  </a:lnTo>
                  <a:lnTo>
                    <a:pt x="104" y="25"/>
                  </a:lnTo>
                  <a:lnTo>
                    <a:pt x="104" y="25"/>
                  </a:lnTo>
                  <a:lnTo>
                    <a:pt x="93" y="42"/>
                  </a:lnTo>
                  <a:lnTo>
                    <a:pt x="76" y="70"/>
                  </a:lnTo>
                  <a:lnTo>
                    <a:pt x="68" y="87"/>
                  </a:lnTo>
                  <a:lnTo>
                    <a:pt x="59" y="106"/>
                  </a:lnTo>
                  <a:lnTo>
                    <a:pt x="56" y="132"/>
                  </a:lnTo>
                  <a:lnTo>
                    <a:pt x="56" y="160"/>
                  </a:lnTo>
                  <a:lnTo>
                    <a:pt x="56" y="160"/>
                  </a:lnTo>
                  <a:lnTo>
                    <a:pt x="59" y="177"/>
                  </a:lnTo>
                  <a:lnTo>
                    <a:pt x="62" y="191"/>
                  </a:lnTo>
                  <a:lnTo>
                    <a:pt x="70" y="219"/>
                  </a:lnTo>
                  <a:close/>
                </a:path>
              </a:pathLst>
            </a:custGeom>
            <a:solidFill>
              <a:srgbClr val="F9A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4" name="Freeform 110"/>
            <p:cNvSpPr>
              <a:spLocks/>
            </p:cNvSpPr>
            <p:nvPr/>
          </p:nvSpPr>
          <p:spPr bwMode="auto">
            <a:xfrm>
              <a:off x="10566412" y="2470147"/>
              <a:ext cx="165100" cy="414337"/>
            </a:xfrm>
            <a:custGeom>
              <a:avLst/>
              <a:gdLst>
                <a:gd name="T0" fmla="*/ 70 w 104"/>
                <a:gd name="T1" fmla="*/ 219 h 261"/>
                <a:gd name="T2" fmla="*/ 70 w 104"/>
                <a:gd name="T3" fmla="*/ 219 h 261"/>
                <a:gd name="T4" fmla="*/ 73 w 104"/>
                <a:gd name="T5" fmla="*/ 230 h 261"/>
                <a:gd name="T6" fmla="*/ 68 w 104"/>
                <a:gd name="T7" fmla="*/ 241 h 261"/>
                <a:gd name="T8" fmla="*/ 68 w 104"/>
                <a:gd name="T9" fmla="*/ 241 h 261"/>
                <a:gd name="T10" fmla="*/ 56 w 104"/>
                <a:gd name="T11" fmla="*/ 252 h 261"/>
                <a:gd name="T12" fmla="*/ 48 w 104"/>
                <a:gd name="T13" fmla="*/ 261 h 261"/>
                <a:gd name="T14" fmla="*/ 48 w 104"/>
                <a:gd name="T15" fmla="*/ 261 h 261"/>
                <a:gd name="T16" fmla="*/ 31 w 104"/>
                <a:gd name="T17" fmla="*/ 238 h 261"/>
                <a:gd name="T18" fmla="*/ 20 w 104"/>
                <a:gd name="T19" fmla="*/ 216 h 261"/>
                <a:gd name="T20" fmla="*/ 11 w 104"/>
                <a:gd name="T21" fmla="*/ 196 h 261"/>
                <a:gd name="T22" fmla="*/ 6 w 104"/>
                <a:gd name="T23" fmla="*/ 177 h 261"/>
                <a:gd name="T24" fmla="*/ 0 w 104"/>
                <a:gd name="T25" fmla="*/ 160 h 261"/>
                <a:gd name="T26" fmla="*/ 0 w 104"/>
                <a:gd name="T27" fmla="*/ 143 h 261"/>
                <a:gd name="T28" fmla="*/ 3 w 104"/>
                <a:gd name="T29" fmla="*/ 126 h 261"/>
                <a:gd name="T30" fmla="*/ 6 w 104"/>
                <a:gd name="T31" fmla="*/ 109 h 261"/>
                <a:gd name="T32" fmla="*/ 17 w 104"/>
                <a:gd name="T33" fmla="*/ 81 h 261"/>
                <a:gd name="T34" fmla="*/ 31 w 104"/>
                <a:gd name="T35" fmla="*/ 53 h 261"/>
                <a:gd name="T36" fmla="*/ 65 w 104"/>
                <a:gd name="T37" fmla="*/ 0 h 261"/>
                <a:gd name="T38" fmla="*/ 65 w 104"/>
                <a:gd name="T39" fmla="*/ 0 h 261"/>
                <a:gd name="T40" fmla="*/ 79 w 104"/>
                <a:gd name="T41" fmla="*/ 8 h 261"/>
                <a:gd name="T42" fmla="*/ 79 w 104"/>
                <a:gd name="T43" fmla="*/ 8 h 261"/>
                <a:gd name="T44" fmla="*/ 93 w 104"/>
                <a:gd name="T45" fmla="*/ 19 h 261"/>
                <a:gd name="T46" fmla="*/ 93 w 104"/>
                <a:gd name="T47" fmla="*/ 19 h 261"/>
                <a:gd name="T48" fmla="*/ 104 w 104"/>
                <a:gd name="T49" fmla="*/ 25 h 261"/>
                <a:gd name="T50" fmla="*/ 104 w 104"/>
                <a:gd name="T51" fmla="*/ 25 h 261"/>
                <a:gd name="T52" fmla="*/ 93 w 104"/>
                <a:gd name="T53" fmla="*/ 42 h 261"/>
                <a:gd name="T54" fmla="*/ 76 w 104"/>
                <a:gd name="T55" fmla="*/ 70 h 261"/>
                <a:gd name="T56" fmla="*/ 68 w 104"/>
                <a:gd name="T57" fmla="*/ 87 h 261"/>
                <a:gd name="T58" fmla="*/ 59 w 104"/>
                <a:gd name="T59" fmla="*/ 106 h 261"/>
                <a:gd name="T60" fmla="*/ 56 w 104"/>
                <a:gd name="T61" fmla="*/ 132 h 261"/>
                <a:gd name="T62" fmla="*/ 56 w 104"/>
                <a:gd name="T63" fmla="*/ 160 h 261"/>
                <a:gd name="T64" fmla="*/ 56 w 104"/>
                <a:gd name="T65" fmla="*/ 160 h 261"/>
                <a:gd name="T66" fmla="*/ 59 w 104"/>
                <a:gd name="T67" fmla="*/ 177 h 261"/>
                <a:gd name="T68" fmla="*/ 62 w 104"/>
                <a:gd name="T69" fmla="*/ 191 h 261"/>
                <a:gd name="T70" fmla="*/ 70 w 104"/>
                <a:gd name="T71" fmla="*/ 21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261">
                  <a:moveTo>
                    <a:pt x="70" y="219"/>
                  </a:moveTo>
                  <a:lnTo>
                    <a:pt x="70" y="219"/>
                  </a:lnTo>
                  <a:lnTo>
                    <a:pt x="73" y="230"/>
                  </a:lnTo>
                  <a:lnTo>
                    <a:pt x="68" y="241"/>
                  </a:lnTo>
                  <a:lnTo>
                    <a:pt x="68" y="241"/>
                  </a:lnTo>
                  <a:lnTo>
                    <a:pt x="56" y="252"/>
                  </a:lnTo>
                  <a:lnTo>
                    <a:pt x="48" y="261"/>
                  </a:lnTo>
                  <a:lnTo>
                    <a:pt x="48" y="261"/>
                  </a:lnTo>
                  <a:lnTo>
                    <a:pt x="31" y="238"/>
                  </a:lnTo>
                  <a:lnTo>
                    <a:pt x="20" y="216"/>
                  </a:lnTo>
                  <a:lnTo>
                    <a:pt x="11" y="196"/>
                  </a:lnTo>
                  <a:lnTo>
                    <a:pt x="6" y="177"/>
                  </a:lnTo>
                  <a:lnTo>
                    <a:pt x="0" y="160"/>
                  </a:lnTo>
                  <a:lnTo>
                    <a:pt x="0" y="143"/>
                  </a:lnTo>
                  <a:lnTo>
                    <a:pt x="3" y="126"/>
                  </a:lnTo>
                  <a:lnTo>
                    <a:pt x="6" y="109"/>
                  </a:lnTo>
                  <a:lnTo>
                    <a:pt x="17" y="81"/>
                  </a:lnTo>
                  <a:lnTo>
                    <a:pt x="31" y="53"/>
                  </a:lnTo>
                  <a:lnTo>
                    <a:pt x="65" y="0"/>
                  </a:lnTo>
                  <a:lnTo>
                    <a:pt x="65" y="0"/>
                  </a:lnTo>
                  <a:lnTo>
                    <a:pt x="79" y="8"/>
                  </a:lnTo>
                  <a:lnTo>
                    <a:pt x="79" y="8"/>
                  </a:lnTo>
                  <a:lnTo>
                    <a:pt x="93" y="19"/>
                  </a:lnTo>
                  <a:lnTo>
                    <a:pt x="93" y="19"/>
                  </a:lnTo>
                  <a:lnTo>
                    <a:pt x="104" y="25"/>
                  </a:lnTo>
                  <a:lnTo>
                    <a:pt x="104" y="25"/>
                  </a:lnTo>
                  <a:lnTo>
                    <a:pt x="93" y="42"/>
                  </a:lnTo>
                  <a:lnTo>
                    <a:pt x="76" y="70"/>
                  </a:lnTo>
                  <a:lnTo>
                    <a:pt x="68" y="87"/>
                  </a:lnTo>
                  <a:lnTo>
                    <a:pt x="59" y="106"/>
                  </a:lnTo>
                  <a:lnTo>
                    <a:pt x="56" y="132"/>
                  </a:lnTo>
                  <a:lnTo>
                    <a:pt x="56" y="160"/>
                  </a:lnTo>
                  <a:lnTo>
                    <a:pt x="56" y="160"/>
                  </a:lnTo>
                  <a:lnTo>
                    <a:pt x="59" y="177"/>
                  </a:lnTo>
                  <a:lnTo>
                    <a:pt x="62" y="191"/>
                  </a:lnTo>
                  <a:lnTo>
                    <a:pt x="70"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5" name="Freeform 111"/>
            <p:cNvSpPr>
              <a:spLocks/>
            </p:cNvSpPr>
            <p:nvPr/>
          </p:nvSpPr>
          <p:spPr bwMode="auto">
            <a:xfrm>
              <a:off x="10593399" y="2482848"/>
              <a:ext cx="120650" cy="330199"/>
            </a:xfrm>
            <a:custGeom>
              <a:avLst/>
              <a:gdLst>
                <a:gd name="T0" fmla="*/ 62 w 76"/>
                <a:gd name="T1" fmla="*/ 0 h 208"/>
                <a:gd name="T2" fmla="*/ 62 w 76"/>
                <a:gd name="T3" fmla="*/ 0 h 208"/>
                <a:gd name="T4" fmla="*/ 31 w 76"/>
                <a:gd name="T5" fmla="*/ 45 h 208"/>
                <a:gd name="T6" fmla="*/ 20 w 76"/>
                <a:gd name="T7" fmla="*/ 67 h 208"/>
                <a:gd name="T8" fmla="*/ 9 w 76"/>
                <a:gd name="T9" fmla="*/ 93 h 208"/>
                <a:gd name="T10" fmla="*/ 3 w 76"/>
                <a:gd name="T11" fmla="*/ 118 h 208"/>
                <a:gd name="T12" fmla="*/ 0 w 76"/>
                <a:gd name="T13" fmla="*/ 146 h 208"/>
                <a:gd name="T14" fmla="*/ 6 w 76"/>
                <a:gd name="T15" fmla="*/ 177 h 208"/>
                <a:gd name="T16" fmla="*/ 11 w 76"/>
                <a:gd name="T17" fmla="*/ 191 h 208"/>
                <a:gd name="T18" fmla="*/ 17 w 76"/>
                <a:gd name="T19" fmla="*/ 208 h 208"/>
                <a:gd name="T20" fmla="*/ 17 w 76"/>
                <a:gd name="T21" fmla="*/ 208 h 208"/>
                <a:gd name="T22" fmla="*/ 34 w 76"/>
                <a:gd name="T23" fmla="*/ 185 h 208"/>
                <a:gd name="T24" fmla="*/ 34 w 76"/>
                <a:gd name="T25" fmla="*/ 185 h 208"/>
                <a:gd name="T26" fmla="*/ 28 w 76"/>
                <a:gd name="T27" fmla="*/ 171 h 208"/>
                <a:gd name="T28" fmla="*/ 25 w 76"/>
                <a:gd name="T29" fmla="*/ 152 h 208"/>
                <a:gd name="T30" fmla="*/ 25 w 76"/>
                <a:gd name="T31" fmla="*/ 152 h 208"/>
                <a:gd name="T32" fmla="*/ 25 w 76"/>
                <a:gd name="T33" fmla="*/ 129 h 208"/>
                <a:gd name="T34" fmla="*/ 31 w 76"/>
                <a:gd name="T35" fmla="*/ 110 h 208"/>
                <a:gd name="T36" fmla="*/ 37 w 76"/>
                <a:gd name="T37" fmla="*/ 87 h 208"/>
                <a:gd name="T38" fmla="*/ 42 w 76"/>
                <a:gd name="T39" fmla="*/ 70 h 208"/>
                <a:gd name="T40" fmla="*/ 62 w 76"/>
                <a:gd name="T41" fmla="*/ 36 h 208"/>
                <a:gd name="T42" fmla="*/ 76 w 76"/>
                <a:gd name="T43" fmla="*/ 11 h 208"/>
                <a:gd name="T44" fmla="*/ 76 w 76"/>
                <a:gd name="T45" fmla="*/ 11 h 208"/>
                <a:gd name="T46" fmla="*/ 62 w 76"/>
                <a:gd name="T47" fmla="*/ 0 h 208"/>
                <a:gd name="T48" fmla="*/ 62 w 76"/>
                <a:gd name="T4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208">
                  <a:moveTo>
                    <a:pt x="62" y="0"/>
                  </a:moveTo>
                  <a:lnTo>
                    <a:pt x="62" y="0"/>
                  </a:lnTo>
                  <a:lnTo>
                    <a:pt x="31" y="45"/>
                  </a:lnTo>
                  <a:lnTo>
                    <a:pt x="20" y="67"/>
                  </a:lnTo>
                  <a:lnTo>
                    <a:pt x="9" y="93"/>
                  </a:lnTo>
                  <a:lnTo>
                    <a:pt x="3" y="118"/>
                  </a:lnTo>
                  <a:lnTo>
                    <a:pt x="0" y="146"/>
                  </a:lnTo>
                  <a:lnTo>
                    <a:pt x="6" y="177"/>
                  </a:lnTo>
                  <a:lnTo>
                    <a:pt x="11" y="191"/>
                  </a:lnTo>
                  <a:lnTo>
                    <a:pt x="17" y="208"/>
                  </a:lnTo>
                  <a:lnTo>
                    <a:pt x="17" y="208"/>
                  </a:lnTo>
                  <a:lnTo>
                    <a:pt x="34" y="185"/>
                  </a:lnTo>
                  <a:lnTo>
                    <a:pt x="34" y="185"/>
                  </a:lnTo>
                  <a:lnTo>
                    <a:pt x="28" y="171"/>
                  </a:lnTo>
                  <a:lnTo>
                    <a:pt x="25" y="152"/>
                  </a:lnTo>
                  <a:lnTo>
                    <a:pt x="25" y="152"/>
                  </a:lnTo>
                  <a:lnTo>
                    <a:pt x="25" y="129"/>
                  </a:lnTo>
                  <a:lnTo>
                    <a:pt x="31" y="110"/>
                  </a:lnTo>
                  <a:lnTo>
                    <a:pt x="37" y="87"/>
                  </a:lnTo>
                  <a:lnTo>
                    <a:pt x="42" y="70"/>
                  </a:lnTo>
                  <a:lnTo>
                    <a:pt x="62" y="36"/>
                  </a:lnTo>
                  <a:lnTo>
                    <a:pt x="76" y="11"/>
                  </a:lnTo>
                  <a:lnTo>
                    <a:pt x="76" y="11"/>
                  </a:lnTo>
                  <a:lnTo>
                    <a:pt x="62" y="0"/>
                  </a:lnTo>
                  <a:lnTo>
                    <a:pt x="62" y="0"/>
                  </a:lnTo>
                  <a:close/>
                </a:path>
              </a:pathLst>
            </a:custGeom>
            <a:solidFill>
              <a:srgbClr val="FAB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6" name="Freeform 112"/>
            <p:cNvSpPr>
              <a:spLocks/>
            </p:cNvSpPr>
            <p:nvPr/>
          </p:nvSpPr>
          <p:spPr bwMode="auto">
            <a:xfrm>
              <a:off x="10593399" y="2482848"/>
              <a:ext cx="120650" cy="330199"/>
            </a:xfrm>
            <a:custGeom>
              <a:avLst/>
              <a:gdLst>
                <a:gd name="T0" fmla="*/ 62 w 76"/>
                <a:gd name="T1" fmla="*/ 0 h 208"/>
                <a:gd name="T2" fmla="*/ 62 w 76"/>
                <a:gd name="T3" fmla="*/ 0 h 208"/>
                <a:gd name="T4" fmla="*/ 31 w 76"/>
                <a:gd name="T5" fmla="*/ 45 h 208"/>
                <a:gd name="T6" fmla="*/ 20 w 76"/>
                <a:gd name="T7" fmla="*/ 67 h 208"/>
                <a:gd name="T8" fmla="*/ 9 w 76"/>
                <a:gd name="T9" fmla="*/ 93 h 208"/>
                <a:gd name="T10" fmla="*/ 3 w 76"/>
                <a:gd name="T11" fmla="*/ 118 h 208"/>
                <a:gd name="T12" fmla="*/ 0 w 76"/>
                <a:gd name="T13" fmla="*/ 146 h 208"/>
                <a:gd name="T14" fmla="*/ 6 w 76"/>
                <a:gd name="T15" fmla="*/ 177 h 208"/>
                <a:gd name="T16" fmla="*/ 11 w 76"/>
                <a:gd name="T17" fmla="*/ 191 h 208"/>
                <a:gd name="T18" fmla="*/ 17 w 76"/>
                <a:gd name="T19" fmla="*/ 208 h 208"/>
                <a:gd name="T20" fmla="*/ 17 w 76"/>
                <a:gd name="T21" fmla="*/ 208 h 208"/>
                <a:gd name="T22" fmla="*/ 34 w 76"/>
                <a:gd name="T23" fmla="*/ 185 h 208"/>
                <a:gd name="T24" fmla="*/ 34 w 76"/>
                <a:gd name="T25" fmla="*/ 185 h 208"/>
                <a:gd name="T26" fmla="*/ 28 w 76"/>
                <a:gd name="T27" fmla="*/ 171 h 208"/>
                <a:gd name="T28" fmla="*/ 25 w 76"/>
                <a:gd name="T29" fmla="*/ 152 h 208"/>
                <a:gd name="T30" fmla="*/ 25 w 76"/>
                <a:gd name="T31" fmla="*/ 152 h 208"/>
                <a:gd name="T32" fmla="*/ 25 w 76"/>
                <a:gd name="T33" fmla="*/ 129 h 208"/>
                <a:gd name="T34" fmla="*/ 31 w 76"/>
                <a:gd name="T35" fmla="*/ 110 h 208"/>
                <a:gd name="T36" fmla="*/ 37 w 76"/>
                <a:gd name="T37" fmla="*/ 87 h 208"/>
                <a:gd name="T38" fmla="*/ 42 w 76"/>
                <a:gd name="T39" fmla="*/ 70 h 208"/>
                <a:gd name="T40" fmla="*/ 62 w 76"/>
                <a:gd name="T41" fmla="*/ 36 h 208"/>
                <a:gd name="T42" fmla="*/ 76 w 76"/>
                <a:gd name="T43" fmla="*/ 11 h 208"/>
                <a:gd name="T44" fmla="*/ 76 w 76"/>
                <a:gd name="T45" fmla="*/ 11 h 208"/>
                <a:gd name="T46" fmla="*/ 62 w 76"/>
                <a:gd name="T47" fmla="*/ 0 h 208"/>
                <a:gd name="T48" fmla="*/ 62 w 76"/>
                <a:gd name="T4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208">
                  <a:moveTo>
                    <a:pt x="62" y="0"/>
                  </a:moveTo>
                  <a:lnTo>
                    <a:pt x="62" y="0"/>
                  </a:lnTo>
                  <a:lnTo>
                    <a:pt x="31" y="45"/>
                  </a:lnTo>
                  <a:lnTo>
                    <a:pt x="20" y="67"/>
                  </a:lnTo>
                  <a:lnTo>
                    <a:pt x="9" y="93"/>
                  </a:lnTo>
                  <a:lnTo>
                    <a:pt x="3" y="118"/>
                  </a:lnTo>
                  <a:lnTo>
                    <a:pt x="0" y="146"/>
                  </a:lnTo>
                  <a:lnTo>
                    <a:pt x="6" y="177"/>
                  </a:lnTo>
                  <a:lnTo>
                    <a:pt x="11" y="191"/>
                  </a:lnTo>
                  <a:lnTo>
                    <a:pt x="17" y="208"/>
                  </a:lnTo>
                  <a:lnTo>
                    <a:pt x="17" y="208"/>
                  </a:lnTo>
                  <a:lnTo>
                    <a:pt x="34" y="185"/>
                  </a:lnTo>
                  <a:lnTo>
                    <a:pt x="34" y="185"/>
                  </a:lnTo>
                  <a:lnTo>
                    <a:pt x="28" y="171"/>
                  </a:lnTo>
                  <a:lnTo>
                    <a:pt x="25" y="152"/>
                  </a:lnTo>
                  <a:lnTo>
                    <a:pt x="25" y="152"/>
                  </a:lnTo>
                  <a:lnTo>
                    <a:pt x="25" y="129"/>
                  </a:lnTo>
                  <a:lnTo>
                    <a:pt x="31" y="110"/>
                  </a:lnTo>
                  <a:lnTo>
                    <a:pt x="37" y="87"/>
                  </a:lnTo>
                  <a:lnTo>
                    <a:pt x="42" y="70"/>
                  </a:lnTo>
                  <a:lnTo>
                    <a:pt x="62" y="36"/>
                  </a:lnTo>
                  <a:lnTo>
                    <a:pt x="76" y="11"/>
                  </a:lnTo>
                  <a:lnTo>
                    <a:pt x="76" y="11"/>
                  </a:lnTo>
                  <a:lnTo>
                    <a:pt x="62" y="0"/>
                  </a:lnTo>
                  <a:lnTo>
                    <a:pt x="62" y="0"/>
                  </a:lnTo>
                </a:path>
              </a:pathLst>
            </a:custGeom>
            <a:noFill/>
            <a:ln w="9525">
              <a:solidFill>
                <a:schemeClr val="accent6">
                  <a:lumMod val="5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7" name="Freeform 113"/>
            <p:cNvSpPr>
              <a:spLocks/>
            </p:cNvSpPr>
            <p:nvPr/>
          </p:nvSpPr>
          <p:spPr bwMode="auto">
            <a:xfrm>
              <a:off x="11266500" y="2470147"/>
              <a:ext cx="160337" cy="414337"/>
            </a:xfrm>
            <a:custGeom>
              <a:avLst/>
              <a:gdLst>
                <a:gd name="T0" fmla="*/ 56 w 101"/>
                <a:gd name="T1" fmla="*/ 261 h 261"/>
                <a:gd name="T2" fmla="*/ 56 w 101"/>
                <a:gd name="T3" fmla="*/ 261 h 261"/>
                <a:gd name="T4" fmla="*/ 45 w 101"/>
                <a:gd name="T5" fmla="*/ 252 h 261"/>
                <a:gd name="T6" fmla="*/ 34 w 101"/>
                <a:gd name="T7" fmla="*/ 241 h 261"/>
                <a:gd name="T8" fmla="*/ 34 w 101"/>
                <a:gd name="T9" fmla="*/ 241 h 261"/>
                <a:gd name="T10" fmla="*/ 28 w 101"/>
                <a:gd name="T11" fmla="*/ 230 h 261"/>
                <a:gd name="T12" fmla="*/ 31 w 101"/>
                <a:gd name="T13" fmla="*/ 219 h 261"/>
                <a:gd name="T14" fmla="*/ 31 w 101"/>
                <a:gd name="T15" fmla="*/ 219 h 261"/>
                <a:gd name="T16" fmla="*/ 39 w 101"/>
                <a:gd name="T17" fmla="*/ 191 h 261"/>
                <a:gd name="T18" fmla="*/ 45 w 101"/>
                <a:gd name="T19" fmla="*/ 177 h 261"/>
                <a:gd name="T20" fmla="*/ 48 w 101"/>
                <a:gd name="T21" fmla="*/ 160 h 261"/>
                <a:gd name="T22" fmla="*/ 48 w 101"/>
                <a:gd name="T23" fmla="*/ 160 h 261"/>
                <a:gd name="T24" fmla="*/ 48 w 101"/>
                <a:gd name="T25" fmla="*/ 132 h 261"/>
                <a:gd name="T26" fmla="*/ 42 w 101"/>
                <a:gd name="T27" fmla="*/ 106 h 261"/>
                <a:gd name="T28" fmla="*/ 37 w 101"/>
                <a:gd name="T29" fmla="*/ 87 h 261"/>
                <a:gd name="T30" fmla="*/ 28 w 101"/>
                <a:gd name="T31" fmla="*/ 70 h 261"/>
                <a:gd name="T32" fmla="*/ 11 w 101"/>
                <a:gd name="T33" fmla="*/ 42 h 261"/>
                <a:gd name="T34" fmla="*/ 0 w 101"/>
                <a:gd name="T35" fmla="*/ 25 h 261"/>
                <a:gd name="T36" fmla="*/ 0 w 101"/>
                <a:gd name="T37" fmla="*/ 25 h 261"/>
                <a:gd name="T38" fmla="*/ 11 w 101"/>
                <a:gd name="T39" fmla="*/ 16 h 261"/>
                <a:gd name="T40" fmla="*/ 11 w 101"/>
                <a:gd name="T41" fmla="*/ 16 h 261"/>
                <a:gd name="T42" fmla="*/ 28 w 101"/>
                <a:gd name="T43" fmla="*/ 5 h 261"/>
                <a:gd name="T44" fmla="*/ 28 w 101"/>
                <a:gd name="T45" fmla="*/ 5 h 261"/>
                <a:gd name="T46" fmla="*/ 37 w 101"/>
                <a:gd name="T47" fmla="*/ 0 h 261"/>
                <a:gd name="T48" fmla="*/ 37 w 101"/>
                <a:gd name="T49" fmla="*/ 0 h 261"/>
                <a:gd name="T50" fmla="*/ 70 w 101"/>
                <a:gd name="T51" fmla="*/ 53 h 261"/>
                <a:gd name="T52" fmla="*/ 87 w 101"/>
                <a:gd name="T53" fmla="*/ 81 h 261"/>
                <a:gd name="T54" fmla="*/ 98 w 101"/>
                <a:gd name="T55" fmla="*/ 109 h 261"/>
                <a:gd name="T56" fmla="*/ 101 w 101"/>
                <a:gd name="T57" fmla="*/ 126 h 261"/>
                <a:gd name="T58" fmla="*/ 101 w 101"/>
                <a:gd name="T59" fmla="*/ 143 h 261"/>
                <a:gd name="T60" fmla="*/ 101 w 101"/>
                <a:gd name="T61" fmla="*/ 160 h 261"/>
                <a:gd name="T62" fmla="*/ 98 w 101"/>
                <a:gd name="T63" fmla="*/ 177 h 261"/>
                <a:gd name="T64" fmla="*/ 93 w 101"/>
                <a:gd name="T65" fmla="*/ 196 h 261"/>
                <a:gd name="T66" fmla="*/ 84 w 101"/>
                <a:gd name="T67" fmla="*/ 216 h 261"/>
                <a:gd name="T68" fmla="*/ 73 w 101"/>
                <a:gd name="T69" fmla="*/ 238 h 261"/>
                <a:gd name="T70" fmla="*/ 56 w 101"/>
                <a:gd name="T7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1" h="261">
                  <a:moveTo>
                    <a:pt x="56" y="261"/>
                  </a:moveTo>
                  <a:lnTo>
                    <a:pt x="56" y="261"/>
                  </a:lnTo>
                  <a:lnTo>
                    <a:pt x="45" y="252"/>
                  </a:lnTo>
                  <a:lnTo>
                    <a:pt x="34" y="241"/>
                  </a:lnTo>
                  <a:lnTo>
                    <a:pt x="34" y="241"/>
                  </a:lnTo>
                  <a:lnTo>
                    <a:pt x="28" y="230"/>
                  </a:lnTo>
                  <a:lnTo>
                    <a:pt x="31" y="219"/>
                  </a:lnTo>
                  <a:lnTo>
                    <a:pt x="31" y="219"/>
                  </a:lnTo>
                  <a:lnTo>
                    <a:pt x="39" y="191"/>
                  </a:lnTo>
                  <a:lnTo>
                    <a:pt x="45" y="177"/>
                  </a:lnTo>
                  <a:lnTo>
                    <a:pt x="48" y="160"/>
                  </a:lnTo>
                  <a:lnTo>
                    <a:pt x="48" y="160"/>
                  </a:lnTo>
                  <a:lnTo>
                    <a:pt x="48" y="132"/>
                  </a:lnTo>
                  <a:lnTo>
                    <a:pt x="42" y="106"/>
                  </a:lnTo>
                  <a:lnTo>
                    <a:pt x="37" y="87"/>
                  </a:lnTo>
                  <a:lnTo>
                    <a:pt x="28" y="70"/>
                  </a:lnTo>
                  <a:lnTo>
                    <a:pt x="11" y="42"/>
                  </a:lnTo>
                  <a:lnTo>
                    <a:pt x="0" y="25"/>
                  </a:lnTo>
                  <a:lnTo>
                    <a:pt x="0" y="25"/>
                  </a:lnTo>
                  <a:lnTo>
                    <a:pt x="11" y="16"/>
                  </a:lnTo>
                  <a:lnTo>
                    <a:pt x="11" y="16"/>
                  </a:lnTo>
                  <a:lnTo>
                    <a:pt x="28" y="5"/>
                  </a:lnTo>
                  <a:lnTo>
                    <a:pt x="28" y="5"/>
                  </a:lnTo>
                  <a:lnTo>
                    <a:pt x="37" y="0"/>
                  </a:lnTo>
                  <a:lnTo>
                    <a:pt x="37" y="0"/>
                  </a:lnTo>
                  <a:lnTo>
                    <a:pt x="70" y="53"/>
                  </a:lnTo>
                  <a:lnTo>
                    <a:pt x="87" y="81"/>
                  </a:lnTo>
                  <a:lnTo>
                    <a:pt x="98" y="109"/>
                  </a:lnTo>
                  <a:lnTo>
                    <a:pt x="101" y="126"/>
                  </a:lnTo>
                  <a:lnTo>
                    <a:pt x="101" y="143"/>
                  </a:lnTo>
                  <a:lnTo>
                    <a:pt x="101" y="160"/>
                  </a:lnTo>
                  <a:lnTo>
                    <a:pt x="98" y="177"/>
                  </a:lnTo>
                  <a:lnTo>
                    <a:pt x="93" y="196"/>
                  </a:lnTo>
                  <a:lnTo>
                    <a:pt x="84" y="216"/>
                  </a:lnTo>
                  <a:lnTo>
                    <a:pt x="73" y="238"/>
                  </a:lnTo>
                  <a:lnTo>
                    <a:pt x="56" y="261"/>
                  </a:lnTo>
                  <a:close/>
                </a:path>
              </a:pathLst>
            </a:custGeom>
            <a:solidFill>
              <a:srgbClr val="F9A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8" name="Freeform 114"/>
            <p:cNvSpPr>
              <a:spLocks/>
            </p:cNvSpPr>
            <p:nvPr/>
          </p:nvSpPr>
          <p:spPr bwMode="auto">
            <a:xfrm>
              <a:off x="11266500" y="2470149"/>
              <a:ext cx="160337" cy="414337"/>
            </a:xfrm>
            <a:custGeom>
              <a:avLst/>
              <a:gdLst>
                <a:gd name="T0" fmla="*/ 56 w 101"/>
                <a:gd name="T1" fmla="*/ 261 h 261"/>
                <a:gd name="T2" fmla="*/ 56 w 101"/>
                <a:gd name="T3" fmla="*/ 261 h 261"/>
                <a:gd name="T4" fmla="*/ 45 w 101"/>
                <a:gd name="T5" fmla="*/ 252 h 261"/>
                <a:gd name="T6" fmla="*/ 34 w 101"/>
                <a:gd name="T7" fmla="*/ 241 h 261"/>
                <a:gd name="T8" fmla="*/ 34 w 101"/>
                <a:gd name="T9" fmla="*/ 241 h 261"/>
                <a:gd name="T10" fmla="*/ 28 w 101"/>
                <a:gd name="T11" fmla="*/ 230 h 261"/>
                <a:gd name="T12" fmla="*/ 31 w 101"/>
                <a:gd name="T13" fmla="*/ 219 h 261"/>
                <a:gd name="T14" fmla="*/ 31 w 101"/>
                <a:gd name="T15" fmla="*/ 219 h 261"/>
                <a:gd name="T16" fmla="*/ 39 w 101"/>
                <a:gd name="T17" fmla="*/ 191 h 261"/>
                <a:gd name="T18" fmla="*/ 45 w 101"/>
                <a:gd name="T19" fmla="*/ 177 h 261"/>
                <a:gd name="T20" fmla="*/ 48 w 101"/>
                <a:gd name="T21" fmla="*/ 160 h 261"/>
                <a:gd name="T22" fmla="*/ 48 w 101"/>
                <a:gd name="T23" fmla="*/ 160 h 261"/>
                <a:gd name="T24" fmla="*/ 48 w 101"/>
                <a:gd name="T25" fmla="*/ 132 h 261"/>
                <a:gd name="T26" fmla="*/ 42 w 101"/>
                <a:gd name="T27" fmla="*/ 106 h 261"/>
                <a:gd name="T28" fmla="*/ 37 w 101"/>
                <a:gd name="T29" fmla="*/ 87 h 261"/>
                <a:gd name="T30" fmla="*/ 28 w 101"/>
                <a:gd name="T31" fmla="*/ 70 h 261"/>
                <a:gd name="T32" fmla="*/ 11 w 101"/>
                <a:gd name="T33" fmla="*/ 42 h 261"/>
                <a:gd name="T34" fmla="*/ 0 w 101"/>
                <a:gd name="T35" fmla="*/ 25 h 261"/>
                <a:gd name="T36" fmla="*/ 0 w 101"/>
                <a:gd name="T37" fmla="*/ 25 h 261"/>
                <a:gd name="T38" fmla="*/ 11 w 101"/>
                <a:gd name="T39" fmla="*/ 16 h 261"/>
                <a:gd name="T40" fmla="*/ 11 w 101"/>
                <a:gd name="T41" fmla="*/ 16 h 261"/>
                <a:gd name="T42" fmla="*/ 28 w 101"/>
                <a:gd name="T43" fmla="*/ 5 h 261"/>
                <a:gd name="T44" fmla="*/ 28 w 101"/>
                <a:gd name="T45" fmla="*/ 5 h 261"/>
                <a:gd name="T46" fmla="*/ 37 w 101"/>
                <a:gd name="T47" fmla="*/ 0 h 261"/>
                <a:gd name="T48" fmla="*/ 37 w 101"/>
                <a:gd name="T49" fmla="*/ 0 h 261"/>
                <a:gd name="T50" fmla="*/ 70 w 101"/>
                <a:gd name="T51" fmla="*/ 53 h 261"/>
                <a:gd name="T52" fmla="*/ 87 w 101"/>
                <a:gd name="T53" fmla="*/ 81 h 261"/>
                <a:gd name="T54" fmla="*/ 98 w 101"/>
                <a:gd name="T55" fmla="*/ 109 h 261"/>
                <a:gd name="T56" fmla="*/ 101 w 101"/>
                <a:gd name="T57" fmla="*/ 126 h 261"/>
                <a:gd name="T58" fmla="*/ 101 w 101"/>
                <a:gd name="T59" fmla="*/ 143 h 261"/>
                <a:gd name="T60" fmla="*/ 101 w 101"/>
                <a:gd name="T61" fmla="*/ 160 h 261"/>
                <a:gd name="T62" fmla="*/ 98 w 101"/>
                <a:gd name="T63" fmla="*/ 177 h 261"/>
                <a:gd name="T64" fmla="*/ 93 w 101"/>
                <a:gd name="T65" fmla="*/ 196 h 261"/>
                <a:gd name="T66" fmla="*/ 84 w 101"/>
                <a:gd name="T67" fmla="*/ 216 h 261"/>
                <a:gd name="T68" fmla="*/ 73 w 101"/>
                <a:gd name="T69" fmla="*/ 238 h 261"/>
                <a:gd name="T70" fmla="*/ 56 w 101"/>
                <a:gd name="T7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1" h="261">
                  <a:moveTo>
                    <a:pt x="56" y="261"/>
                  </a:moveTo>
                  <a:lnTo>
                    <a:pt x="56" y="261"/>
                  </a:lnTo>
                  <a:lnTo>
                    <a:pt x="45" y="252"/>
                  </a:lnTo>
                  <a:lnTo>
                    <a:pt x="34" y="241"/>
                  </a:lnTo>
                  <a:lnTo>
                    <a:pt x="34" y="241"/>
                  </a:lnTo>
                  <a:lnTo>
                    <a:pt x="28" y="230"/>
                  </a:lnTo>
                  <a:lnTo>
                    <a:pt x="31" y="219"/>
                  </a:lnTo>
                  <a:lnTo>
                    <a:pt x="31" y="219"/>
                  </a:lnTo>
                  <a:lnTo>
                    <a:pt x="39" y="191"/>
                  </a:lnTo>
                  <a:lnTo>
                    <a:pt x="45" y="177"/>
                  </a:lnTo>
                  <a:lnTo>
                    <a:pt x="48" y="160"/>
                  </a:lnTo>
                  <a:lnTo>
                    <a:pt x="48" y="160"/>
                  </a:lnTo>
                  <a:lnTo>
                    <a:pt x="48" y="132"/>
                  </a:lnTo>
                  <a:lnTo>
                    <a:pt x="42" y="106"/>
                  </a:lnTo>
                  <a:lnTo>
                    <a:pt x="37" y="87"/>
                  </a:lnTo>
                  <a:lnTo>
                    <a:pt x="28" y="70"/>
                  </a:lnTo>
                  <a:lnTo>
                    <a:pt x="11" y="42"/>
                  </a:lnTo>
                  <a:lnTo>
                    <a:pt x="0" y="25"/>
                  </a:lnTo>
                  <a:lnTo>
                    <a:pt x="0" y="25"/>
                  </a:lnTo>
                  <a:lnTo>
                    <a:pt x="11" y="16"/>
                  </a:lnTo>
                  <a:lnTo>
                    <a:pt x="11" y="16"/>
                  </a:lnTo>
                  <a:lnTo>
                    <a:pt x="28" y="5"/>
                  </a:lnTo>
                  <a:lnTo>
                    <a:pt x="28" y="5"/>
                  </a:lnTo>
                  <a:lnTo>
                    <a:pt x="37" y="0"/>
                  </a:lnTo>
                  <a:lnTo>
                    <a:pt x="37" y="0"/>
                  </a:lnTo>
                  <a:lnTo>
                    <a:pt x="70" y="53"/>
                  </a:lnTo>
                  <a:lnTo>
                    <a:pt x="87" y="81"/>
                  </a:lnTo>
                  <a:lnTo>
                    <a:pt x="98" y="109"/>
                  </a:lnTo>
                  <a:lnTo>
                    <a:pt x="101" y="126"/>
                  </a:lnTo>
                  <a:lnTo>
                    <a:pt x="101" y="143"/>
                  </a:lnTo>
                  <a:lnTo>
                    <a:pt x="101" y="160"/>
                  </a:lnTo>
                  <a:lnTo>
                    <a:pt x="98" y="177"/>
                  </a:lnTo>
                  <a:lnTo>
                    <a:pt x="93" y="196"/>
                  </a:lnTo>
                  <a:lnTo>
                    <a:pt x="84" y="216"/>
                  </a:lnTo>
                  <a:lnTo>
                    <a:pt x="73" y="238"/>
                  </a:lnTo>
                  <a:lnTo>
                    <a:pt x="56" y="261"/>
                  </a:lnTo>
                </a:path>
              </a:pathLst>
            </a:custGeom>
            <a:noFill/>
            <a:ln w="9525">
              <a:solidFill>
                <a:schemeClr val="accent6">
                  <a:lumMod val="5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9" name="Freeform 115"/>
            <p:cNvSpPr>
              <a:spLocks/>
            </p:cNvSpPr>
            <p:nvPr/>
          </p:nvSpPr>
          <p:spPr bwMode="auto">
            <a:xfrm>
              <a:off x="11283963" y="2478085"/>
              <a:ext cx="120650" cy="312738"/>
            </a:xfrm>
            <a:custGeom>
              <a:avLst/>
              <a:gdLst>
                <a:gd name="T0" fmla="*/ 17 w 76"/>
                <a:gd name="T1" fmla="*/ 0 h 197"/>
                <a:gd name="T2" fmla="*/ 17 w 76"/>
                <a:gd name="T3" fmla="*/ 0 h 197"/>
                <a:gd name="T4" fmla="*/ 17 w 76"/>
                <a:gd name="T5" fmla="*/ 0 h 197"/>
                <a:gd name="T6" fmla="*/ 0 w 76"/>
                <a:gd name="T7" fmla="*/ 11 h 197"/>
                <a:gd name="T8" fmla="*/ 0 w 76"/>
                <a:gd name="T9" fmla="*/ 11 h 197"/>
                <a:gd name="T10" fmla="*/ 20 w 76"/>
                <a:gd name="T11" fmla="*/ 42 h 197"/>
                <a:gd name="T12" fmla="*/ 37 w 76"/>
                <a:gd name="T13" fmla="*/ 79 h 197"/>
                <a:gd name="T14" fmla="*/ 42 w 76"/>
                <a:gd name="T15" fmla="*/ 96 h 197"/>
                <a:gd name="T16" fmla="*/ 45 w 76"/>
                <a:gd name="T17" fmla="*/ 115 h 197"/>
                <a:gd name="T18" fmla="*/ 48 w 76"/>
                <a:gd name="T19" fmla="*/ 135 h 197"/>
                <a:gd name="T20" fmla="*/ 48 w 76"/>
                <a:gd name="T21" fmla="*/ 155 h 197"/>
                <a:gd name="T22" fmla="*/ 48 w 76"/>
                <a:gd name="T23" fmla="*/ 155 h 197"/>
                <a:gd name="T24" fmla="*/ 45 w 76"/>
                <a:gd name="T25" fmla="*/ 174 h 197"/>
                <a:gd name="T26" fmla="*/ 45 w 76"/>
                <a:gd name="T27" fmla="*/ 174 h 197"/>
                <a:gd name="T28" fmla="*/ 65 w 76"/>
                <a:gd name="T29" fmla="*/ 197 h 197"/>
                <a:gd name="T30" fmla="*/ 65 w 76"/>
                <a:gd name="T31" fmla="*/ 197 h 197"/>
                <a:gd name="T32" fmla="*/ 73 w 76"/>
                <a:gd name="T33" fmla="*/ 169 h 197"/>
                <a:gd name="T34" fmla="*/ 76 w 76"/>
                <a:gd name="T35" fmla="*/ 141 h 197"/>
                <a:gd name="T36" fmla="*/ 73 w 76"/>
                <a:gd name="T37" fmla="*/ 115 h 197"/>
                <a:gd name="T38" fmla="*/ 65 w 76"/>
                <a:gd name="T39" fmla="*/ 90 h 197"/>
                <a:gd name="T40" fmla="*/ 57 w 76"/>
                <a:gd name="T41" fmla="*/ 65 h 197"/>
                <a:gd name="T42" fmla="*/ 45 w 76"/>
                <a:gd name="T43" fmla="*/ 42 h 197"/>
                <a:gd name="T44" fmla="*/ 17 w 76"/>
                <a:gd name="T4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 h="197">
                  <a:moveTo>
                    <a:pt x="17" y="0"/>
                  </a:moveTo>
                  <a:lnTo>
                    <a:pt x="17" y="0"/>
                  </a:lnTo>
                  <a:lnTo>
                    <a:pt x="17" y="0"/>
                  </a:lnTo>
                  <a:lnTo>
                    <a:pt x="0" y="11"/>
                  </a:lnTo>
                  <a:lnTo>
                    <a:pt x="0" y="11"/>
                  </a:lnTo>
                  <a:lnTo>
                    <a:pt x="20" y="42"/>
                  </a:lnTo>
                  <a:lnTo>
                    <a:pt x="37" y="79"/>
                  </a:lnTo>
                  <a:lnTo>
                    <a:pt x="42" y="96"/>
                  </a:lnTo>
                  <a:lnTo>
                    <a:pt x="45" y="115"/>
                  </a:lnTo>
                  <a:lnTo>
                    <a:pt x="48" y="135"/>
                  </a:lnTo>
                  <a:lnTo>
                    <a:pt x="48" y="155"/>
                  </a:lnTo>
                  <a:lnTo>
                    <a:pt x="48" y="155"/>
                  </a:lnTo>
                  <a:lnTo>
                    <a:pt x="45" y="174"/>
                  </a:lnTo>
                  <a:lnTo>
                    <a:pt x="45" y="174"/>
                  </a:lnTo>
                  <a:lnTo>
                    <a:pt x="65" y="197"/>
                  </a:lnTo>
                  <a:lnTo>
                    <a:pt x="65" y="197"/>
                  </a:lnTo>
                  <a:lnTo>
                    <a:pt x="73" y="169"/>
                  </a:lnTo>
                  <a:lnTo>
                    <a:pt x="76" y="141"/>
                  </a:lnTo>
                  <a:lnTo>
                    <a:pt x="73" y="115"/>
                  </a:lnTo>
                  <a:lnTo>
                    <a:pt x="65" y="90"/>
                  </a:lnTo>
                  <a:lnTo>
                    <a:pt x="57" y="65"/>
                  </a:lnTo>
                  <a:lnTo>
                    <a:pt x="45" y="42"/>
                  </a:lnTo>
                  <a:lnTo>
                    <a:pt x="17" y="0"/>
                  </a:lnTo>
                  <a:close/>
                </a:path>
              </a:pathLst>
            </a:custGeom>
            <a:solidFill>
              <a:srgbClr val="FAB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0" name="Freeform 116"/>
            <p:cNvSpPr>
              <a:spLocks/>
            </p:cNvSpPr>
            <p:nvPr/>
          </p:nvSpPr>
          <p:spPr bwMode="auto">
            <a:xfrm>
              <a:off x="11283963" y="2478085"/>
              <a:ext cx="120650" cy="312738"/>
            </a:xfrm>
            <a:custGeom>
              <a:avLst/>
              <a:gdLst>
                <a:gd name="T0" fmla="*/ 17 w 76"/>
                <a:gd name="T1" fmla="*/ 0 h 197"/>
                <a:gd name="T2" fmla="*/ 17 w 76"/>
                <a:gd name="T3" fmla="*/ 0 h 197"/>
                <a:gd name="T4" fmla="*/ 17 w 76"/>
                <a:gd name="T5" fmla="*/ 0 h 197"/>
                <a:gd name="T6" fmla="*/ 0 w 76"/>
                <a:gd name="T7" fmla="*/ 11 h 197"/>
                <a:gd name="T8" fmla="*/ 0 w 76"/>
                <a:gd name="T9" fmla="*/ 11 h 197"/>
                <a:gd name="T10" fmla="*/ 20 w 76"/>
                <a:gd name="T11" fmla="*/ 42 h 197"/>
                <a:gd name="T12" fmla="*/ 37 w 76"/>
                <a:gd name="T13" fmla="*/ 79 h 197"/>
                <a:gd name="T14" fmla="*/ 42 w 76"/>
                <a:gd name="T15" fmla="*/ 96 h 197"/>
                <a:gd name="T16" fmla="*/ 45 w 76"/>
                <a:gd name="T17" fmla="*/ 115 h 197"/>
                <a:gd name="T18" fmla="*/ 48 w 76"/>
                <a:gd name="T19" fmla="*/ 135 h 197"/>
                <a:gd name="T20" fmla="*/ 48 w 76"/>
                <a:gd name="T21" fmla="*/ 155 h 197"/>
                <a:gd name="T22" fmla="*/ 48 w 76"/>
                <a:gd name="T23" fmla="*/ 155 h 197"/>
                <a:gd name="T24" fmla="*/ 45 w 76"/>
                <a:gd name="T25" fmla="*/ 174 h 197"/>
                <a:gd name="T26" fmla="*/ 45 w 76"/>
                <a:gd name="T27" fmla="*/ 174 h 197"/>
                <a:gd name="T28" fmla="*/ 65 w 76"/>
                <a:gd name="T29" fmla="*/ 197 h 197"/>
                <a:gd name="T30" fmla="*/ 65 w 76"/>
                <a:gd name="T31" fmla="*/ 197 h 197"/>
                <a:gd name="T32" fmla="*/ 73 w 76"/>
                <a:gd name="T33" fmla="*/ 169 h 197"/>
                <a:gd name="T34" fmla="*/ 76 w 76"/>
                <a:gd name="T35" fmla="*/ 141 h 197"/>
                <a:gd name="T36" fmla="*/ 73 w 76"/>
                <a:gd name="T37" fmla="*/ 115 h 197"/>
                <a:gd name="T38" fmla="*/ 65 w 76"/>
                <a:gd name="T39" fmla="*/ 90 h 197"/>
                <a:gd name="T40" fmla="*/ 57 w 76"/>
                <a:gd name="T41" fmla="*/ 65 h 197"/>
                <a:gd name="T42" fmla="*/ 45 w 76"/>
                <a:gd name="T43" fmla="*/ 42 h 197"/>
                <a:gd name="T44" fmla="*/ 17 w 76"/>
                <a:gd name="T4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 h="197">
                  <a:moveTo>
                    <a:pt x="17" y="0"/>
                  </a:moveTo>
                  <a:lnTo>
                    <a:pt x="17" y="0"/>
                  </a:lnTo>
                  <a:lnTo>
                    <a:pt x="17" y="0"/>
                  </a:lnTo>
                  <a:lnTo>
                    <a:pt x="0" y="11"/>
                  </a:lnTo>
                  <a:lnTo>
                    <a:pt x="0" y="11"/>
                  </a:lnTo>
                  <a:lnTo>
                    <a:pt x="20" y="42"/>
                  </a:lnTo>
                  <a:lnTo>
                    <a:pt x="37" y="79"/>
                  </a:lnTo>
                  <a:lnTo>
                    <a:pt x="42" y="96"/>
                  </a:lnTo>
                  <a:lnTo>
                    <a:pt x="45" y="115"/>
                  </a:lnTo>
                  <a:lnTo>
                    <a:pt x="48" y="135"/>
                  </a:lnTo>
                  <a:lnTo>
                    <a:pt x="48" y="155"/>
                  </a:lnTo>
                  <a:lnTo>
                    <a:pt x="48" y="155"/>
                  </a:lnTo>
                  <a:lnTo>
                    <a:pt x="45" y="174"/>
                  </a:lnTo>
                  <a:lnTo>
                    <a:pt x="45" y="174"/>
                  </a:lnTo>
                  <a:lnTo>
                    <a:pt x="65" y="197"/>
                  </a:lnTo>
                  <a:lnTo>
                    <a:pt x="65" y="197"/>
                  </a:lnTo>
                  <a:lnTo>
                    <a:pt x="73" y="169"/>
                  </a:lnTo>
                  <a:lnTo>
                    <a:pt x="76" y="141"/>
                  </a:lnTo>
                  <a:lnTo>
                    <a:pt x="73" y="115"/>
                  </a:lnTo>
                  <a:lnTo>
                    <a:pt x="65" y="90"/>
                  </a:lnTo>
                  <a:lnTo>
                    <a:pt x="57" y="65"/>
                  </a:lnTo>
                  <a:lnTo>
                    <a:pt x="45" y="42"/>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1" name="Freeform 117"/>
            <p:cNvSpPr>
              <a:spLocks/>
            </p:cNvSpPr>
            <p:nvPr/>
          </p:nvSpPr>
          <p:spPr bwMode="auto">
            <a:xfrm>
              <a:off x="10571173" y="2660648"/>
              <a:ext cx="877888" cy="852487"/>
            </a:xfrm>
            <a:custGeom>
              <a:avLst/>
              <a:gdLst>
                <a:gd name="T0" fmla="*/ 421 w 553"/>
                <a:gd name="T1" fmla="*/ 17 h 537"/>
                <a:gd name="T2" fmla="*/ 348 w 553"/>
                <a:gd name="T3" fmla="*/ 3 h 537"/>
                <a:gd name="T4" fmla="*/ 278 w 553"/>
                <a:gd name="T5" fmla="*/ 0 h 537"/>
                <a:gd name="T6" fmla="*/ 242 w 553"/>
                <a:gd name="T7" fmla="*/ 0 h 537"/>
                <a:gd name="T8" fmla="*/ 169 w 553"/>
                <a:gd name="T9" fmla="*/ 9 h 537"/>
                <a:gd name="T10" fmla="*/ 135 w 553"/>
                <a:gd name="T11" fmla="*/ 17 h 537"/>
                <a:gd name="T12" fmla="*/ 79 w 553"/>
                <a:gd name="T13" fmla="*/ 45 h 537"/>
                <a:gd name="T14" fmla="*/ 39 w 553"/>
                <a:gd name="T15" fmla="*/ 85 h 537"/>
                <a:gd name="T16" fmla="*/ 14 w 553"/>
                <a:gd name="T17" fmla="*/ 132 h 537"/>
                <a:gd name="T18" fmla="*/ 3 w 553"/>
                <a:gd name="T19" fmla="*/ 186 h 537"/>
                <a:gd name="T20" fmla="*/ 6 w 553"/>
                <a:gd name="T21" fmla="*/ 242 h 537"/>
                <a:gd name="T22" fmla="*/ 23 w 553"/>
                <a:gd name="T23" fmla="*/ 295 h 537"/>
                <a:gd name="T24" fmla="*/ 53 w 553"/>
                <a:gd name="T25" fmla="*/ 346 h 537"/>
                <a:gd name="T26" fmla="*/ 96 w 553"/>
                <a:gd name="T27" fmla="*/ 385 h 537"/>
                <a:gd name="T28" fmla="*/ 129 w 553"/>
                <a:gd name="T29" fmla="*/ 405 h 537"/>
                <a:gd name="T30" fmla="*/ 177 w 553"/>
                <a:gd name="T31" fmla="*/ 433 h 537"/>
                <a:gd name="T32" fmla="*/ 202 w 553"/>
                <a:gd name="T33" fmla="*/ 458 h 537"/>
                <a:gd name="T34" fmla="*/ 213 w 553"/>
                <a:gd name="T35" fmla="*/ 475 h 537"/>
                <a:gd name="T36" fmla="*/ 228 w 553"/>
                <a:gd name="T37" fmla="*/ 506 h 537"/>
                <a:gd name="T38" fmla="*/ 233 w 553"/>
                <a:gd name="T39" fmla="*/ 515 h 537"/>
                <a:gd name="T40" fmla="*/ 253 w 553"/>
                <a:gd name="T41" fmla="*/ 531 h 537"/>
                <a:gd name="T42" fmla="*/ 278 w 553"/>
                <a:gd name="T43" fmla="*/ 537 h 537"/>
                <a:gd name="T44" fmla="*/ 289 w 553"/>
                <a:gd name="T45" fmla="*/ 534 h 537"/>
                <a:gd name="T46" fmla="*/ 312 w 553"/>
                <a:gd name="T47" fmla="*/ 523 h 537"/>
                <a:gd name="T48" fmla="*/ 323 w 553"/>
                <a:gd name="T49" fmla="*/ 515 h 537"/>
                <a:gd name="T50" fmla="*/ 331 w 553"/>
                <a:gd name="T51" fmla="*/ 495 h 537"/>
                <a:gd name="T52" fmla="*/ 340 w 553"/>
                <a:gd name="T53" fmla="*/ 475 h 537"/>
                <a:gd name="T54" fmla="*/ 362 w 553"/>
                <a:gd name="T55" fmla="*/ 444 h 537"/>
                <a:gd name="T56" fmla="*/ 393 w 553"/>
                <a:gd name="T57" fmla="*/ 422 h 537"/>
                <a:gd name="T58" fmla="*/ 458 w 553"/>
                <a:gd name="T59" fmla="*/ 385 h 537"/>
                <a:gd name="T60" fmla="*/ 480 w 553"/>
                <a:gd name="T61" fmla="*/ 366 h 537"/>
                <a:gd name="T62" fmla="*/ 520 w 553"/>
                <a:gd name="T63" fmla="*/ 321 h 537"/>
                <a:gd name="T64" fmla="*/ 542 w 553"/>
                <a:gd name="T65" fmla="*/ 270 h 537"/>
                <a:gd name="T66" fmla="*/ 553 w 553"/>
                <a:gd name="T67" fmla="*/ 214 h 537"/>
                <a:gd name="T68" fmla="*/ 548 w 553"/>
                <a:gd name="T69" fmla="*/ 160 h 537"/>
                <a:gd name="T70" fmla="*/ 531 w 553"/>
                <a:gd name="T71" fmla="*/ 107 h 537"/>
                <a:gd name="T72" fmla="*/ 497 w 553"/>
                <a:gd name="T73" fmla="*/ 62 h 537"/>
                <a:gd name="T74" fmla="*/ 449 w 553"/>
                <a:gd name="T75" fmla="*/ 2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3" h="537">
                  <a:moveTo>
                    <a:pt x="421" y="17"/>
                  </a:moveTo>
                  <a:lnTo>
                    <a:pt x="421" y="17"/>
                  </a:lnTo>
                  <a:lnTo>
                    <a:pt x="385" y="9"/>
                  </a:lnTo>
                  <a:lnTo>
                    <a:pt x="348" y="3"/>
                  </a:lnTo>
                  <a:lnTo>
                    <a:pt x="315" y="0"/>
                  </a:lnTo>
                  <a:lnTo>
                    <a:pt x="278" y="0"/>
                  </a:lnTo>
                  <a:lnTo>
                    <a:pt x="278" y="0"/>
                  </a:lnTo>
                  <a:lnTo>
                    <a:pt x="242" y="0"/>
                  </a:lnTo>
                  <a:lnTo>
                    <a:pt x="205" y="3"/>
                  </a:lnTo>
                  <a:lnTo>
                    <a:pt x="169" y="9"/>
                  </a:lnTo>
                  <a:lnTo>
                    <a:pt x="135" y="17"/>
                  </a:lnTo>
                  <a:lnTo>
                    <a:pt x="135" y="17"/>
                  </a:lnTo>
                  <a:lnTo>
                    <a:pt x="104" y="28"/>
                  </a:lnTo>
                  <a:lnTo>
                    <a:pt x="79" y="45"/>
                  </a:lnTo>
                  <a:lnTo>
                    <a:pt x="56" y="62"/>
                  </a:lnTo>
                  <a:lnTo>
                    <a:pt x="39" y="85"/>
                  </a:lnTo>
                  <a:lnTo>
                    <a:pt x="25" y="107"/>
                  </a:lnTo>
                  <a:lnTo>
                    <a:pt x="14" y="132"/>
                  </a:lnTo>
                  <a:lnTo>
                    <a:pt x="6" y="160"/>
                  </a:lnTo>
                  <a:lnTo>
                    <a:pt x="3" y="186"/>
                  </a:lnTo>
                  <a:lnTo>
                    <a:pt x="0" y="214"/>
                  </a:lnTo>
                  <a:lnTo>
                    <a:pt x="6" y="242"/>
                  </a:lnTo>
                  <a:lnTo>
                    <a:pt x="11" y="270"/>
                  </a:lnTo>
                  <a:lnTo>
                    <a:pt x="23" y="295"/>
                  </a:lnTo>
                  <a:lnTo>
                    <a:pt x="34" y="321"/>
                  </a:lnTo>
                  <a:lnTo>
                    <a:pt x="53" y="346"/>
                  </a:lnTo>
                  <a:lnTo>
                    <a:pt x="73" y="366"/>
                  </a:lnTo>
                  <a:lnTo>
                    <a:pt x="96" y="385"/>
                  </a:lnTo>
                  <a:lnTo>
                    <a:pt x="96" y="385"/>
                  </a:lnTo>
                  <a:lnTo>
                    <a:pt x="129" y="405"/>
                  </a:lnTo>
                  <a:lnTo>
                    <a:pt x="163" y="422"/>
                  </a:lnTo>
                  <a:lnTo>
                    <a:pt x="177" y="433"/>
                  </a:lnTo>
                  <a:lnTo>
                    <a:pt x="191" y="444"/>
                  </a:lnTo>
                  <a:lnTo>
                    <a:pt x="202" y="458"/>
                  </a:lnTo>
                  <a:lnTo>
                    <a:pt x="213" y="475"/>
                  </a:lnTo>
                  <a:lnTo>
                    <a:pt x="213" y="475"/>
                  </a:lnTo>
                  <a:lnTo>
                    <a:pt x="222" y="495"/>
                  </a:lnTo>
                  <a:lnTo>
                    <a:pt x="228" y="506"/>
                  </a:lnTo>
                  <a:lnTo>
                    <a:pt x="233" y="515"/>
                  </a:lnTo>
                  <a:lnTo>
                    <a:pt x="233" y="515"/>
                  </a:lnTo>
                  <a:lnTo>
                    <a:pt x="242" y="523"/>
                  </a:lnTo>
                  <a:lnTo>
                    <a:pt x="253" y="531"/>
                  </a:lnTo>
                  <a:lnTo>
                    <a:pt x="264" y="534"/>
                  </a:lnTo>
                  <a:lnTo>
                    <a:pt x="278" y="537"/>
                  </a:lnTo>
                  <a:lnTo>
                    <a:pt x="278" y="537"/>
                  </a:lnTo>
                  <a:lnTo>
                    <a:pt x="289" y="534"/>
                  </a:lnTo>
                  <a:lnTo>
                    <a:pt x="301" y="531"/>
                  </a:lnTo>
                  <a:lnTo>
                    <a:pt x="312" y="523"/>
                  </a:lnTo>
                  <a:lnTo>
                    <a:pt x="323" y="515"/>
                  </a:lnTo>
                  <a:lnTo>
                    <a:pt x="323" y="515"/>
                  </a:lnTo>
                  <a:lnTo>
                    <a:pt x="329" y="506"/>
                  </a:lnTo>
                  <a:lnTo>
                    <a:pt x="331" y="495"/>
                  </a:lnTo>
                  <a:lnTo>
                    <a:pt x="340" y="475"/>
                  </a:lnTo>
                  <a:lnTo>
                    <a:pt x="340" y="475"/>
                  </a:lnTo>
                  <a:lnTo>
                    <a:pt x="351" y="458"/>
                  </a:lnTo>
                  <a:lnTo>
                    <a:pt x="362" y="444"/>
                  </a:lnTo>
                  <a:lnTo>
                    <a:pt x="376" y="433"/>
                  </a:lnTo>
                  <a:lnTo>
                    <a:pt x="393" y="422"/>
                  </a:lnTo>
                  <a:lnTo>
                    <a:pt x="424" y="405"/>
                  </a:lnTo>
                  <a:lnTo>
                    <a:pt x="458" y="385"/>
                  </a:lnTo>
                  <a:lnTo>
                    <a:pt x="458" y="385"/>
                  </a:lnTo>
                  <a:lnTo>
                    <a:pt x="480" y="366"/>
                  </a:lnTo>
                  <a:lnTo>
                    <a:pt x="503" y="346"/>
                  </a:lnTo>
                  <a:lnTo>
                    <a:pt x="520" y="321"/>
                  </a:lnTo>
                  <a:lnTo>
                    <a:pt x="534" y="295"/>
                  </a:lnTo>
                  <a:lnTo>
                    <a:pt x="542" y="270"/>
                  </a:lnTo>
                  <a:lnTo>
                    <a:pt x="550" y="242"/>
                  </a:lnTo>
                  <a:lnTo>
                    <a:pt x="553" y="214"/>
                  </a:lnTo>
                  <a:lnTo>
                    <a:pt x="553" y="186"/>
                  </a:lnTo>
                  <a:lnTo>
                    <a:pt x="548" y="160"/>
                  </a:lnTo>
                  <a:lnTo>
                    <a:pt x="542" y="132"/>
                  </a:lnTo>
                  <a:lnTo>
                    <a:pt x="531" y="107"/>
                  </a:lnTo>
                  <a:lnTo>
                    <a:pt x="517" y="85"/>
                  </a:lnTo>
                  <a:lnTo>
                    <a:pt x="497" y="62"/>
                  </a:lnTo>
                  <a:lnTo>
                    <a:pt x="475" y="45"/>
                  </a:lnTo>
                  <a:lnTo>
                    <a:pt x="449" y="28"/>
                  </a:lnTo>
                  <a:lnTo>
                    <a:pt x="421" y="17"/>
                  </a:lnTo>
                  <a:close/>
                </a:path>
              </a:pathLst>
            </a:custGeom>
            <a:solidFill>
              <a:srgbClr val="C667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2" name="Freeform 118"/>
            <p:cNvSpPr>
              <a:spLocks/>
            </p:cNvSpPr>
            <p:nvPr/>
          </p:nvSpPr>
          <p:spPr bwMode="auto">
            <a:xfrm>
              <a:off x="10571177" y="2660648"/>
              <a:ext cx="877888" cy="852487"/>
            </a:xfrm>
            <a:custGeom>
              <a:avLst/>
              <a:gdLst>
                <a:gd name="T0" fmla="*/ 421 w 553"/>
                <a:gd name="T1" fmla="*/ 17 h 537"/>
                <a:gd name="T2" fmla="*/ 348 w 553"/>
                <a:gd name="T3" fmla="*/ 3 h 537"/>
                <a:gd name="T4" fmla="*/ 278 w 553"/>
                <a:gd name="T5" fmla="*/ 0 h 537"/>
                <a:gd name="T6" fmla="*/ 242 w 553"/>
                <a:gd name="T7" fmla="*/ 0 h 537"/>
                <a:gd name="T8" fmla="*/ 169 w 553"/>
                <a:gd name="T9" fmla="*/ 9 h 537"/>
                <a:gd name="T10" fmla="*/ 135 w 553"/>
                <a:gd name="T11" fmla="*/ 17 h 537"/>
                <a:gd name="T12" fmla="*/ 79 w 553"/>
                <a:gd name="T13" fmla="*/ 45 h 537"/>
                <a:gd name="T14" fmla="*/ 39 w 553"/>
                <a:gd name="T15" fmla="*/ 85 h 537"/>
                <a:gd name="T16" fmla="*/ 14 w 553"/>
                <a:gd name="T17" fmla="*/ 132 h 537"/>
                <a:gd name="T18" fmla="*/ 3 w 553"/>
                <a:gd name="T19" fmla="*/ 186 h 537"/>
                <a:gd name="T20" fmla="*/ 6 w 553"/>
                <a:gd name="T21" fmla="*/ 242 h 537"/>
                <a:gd name="T22" fmla="*/ 23 w 553"/>
                <a:gd name="T23" fmla="*/ 295 h 537"/>
                <a:gd name="T24" fmla="*/ 53 w 553"/>
                <a:gd name="T25" fmla="*/ 346 h 537"/>
                <a:gd name="T26" fmla="*/ 96 w 553"/>
                <a:gd name="T27" fmla="*/ 385 h 537"/>
                <a:gd name="T28" fmla="*/ 129 w 553"/>
                <a:gd name="T29" fmla="*/ 405 h 537"/>
                <a:gd name="T30" fmla="*/ 177 w 553"/>
                <a:gd name="T31" fmla="*/ 433 h 537"/>
                <a:gd name="T32" fmla="*/ 202 w 553"/>
                <a:gd name="T33" fmla="*/ 458 h 537"/>
                <a:gd name="T34" fmla="*/ 213 w 553"/>
                <a:gd name="T35" fmla="*/ 475 h 537"/>
                <a:gd name="T36" fmla="*/ 228 w 553"/>
                <a:gd name="T37" fmla="*/ 506 h 537"/>
                <a:gd name="T38" fmla="*/ 233 w 553"/>
                <a:gd name="T39" fmla="*/ 515 h 537"/>
                <a:gd name="T40" fmla="*/ 253 w 553"/>
                <a:gd name="T41" fmla="*/ 531 h 537"/>
                <a:gd name="T42" fmla="*/ 278 w 553"/>
                <a:gd name="T43" fmla="*/ 537 h 537"/>
                <a:gd name="T44" fmla="*/ 289 w 553"/>
                <a:gd name="T45" fmla="*/ 534 h 537"/>
                <a:gd name="T46" fmla="*/ 312 w 553"/>
                <a:gd name="T47" fmla="*/ 523 h 537"/>
                <a:gd name="T48" fmla="*/ 323 w 553"/>
                <a:gd name="T49" fmla="*/ 515 h 537"/>
                <a:gd name="T50" fmla="*/ 331 w 553"/>
                <a:gd name="T51" fmla="*/ 495 h 537"/>
                <a:gd name="T52" fmla="*/ 340 w 553"/>
                <a:gd name="T53" fmla="*/ 475 h 537"/>
                <a:gd name="T54" fmla="*/ 362 w 553"/>
                <a:gd name="T55" fmla="*/ 444 h 537"/>
                <a:gd name="T56" fmla="*/ 393 w 553"/>
                <a:gd name="T57" fmla="*/ 422 h 537"/>
                <a:gd name="T58" fmla="*/ 458 w 553"/>
                <a:gd name="T59" fmla="*/ 385 h 537"/>
                <a:gd name="T60" fmla="*/ 480 w 553"/>
                <a:gd name="T61" fmla="*/ 366 h 537"/>
                <a:gd name="T62" fmla="*/ 520 w 553"/>
                <a:gd name="T63" fmla="*/ 321 h 537"/>
                <a:gd name="T64" fmla="*/ 542 w 553"/>
                <a:gd name="T65" fmla="*/ 270 h 537"/>
                <a:gd name="T66" fmla="*/ 553 w 553"/>
                <a:gd name="T67" fmla="*/ 214 h 537"/>
                <a:gd name="T68" fmla="*/ 548 w 553"/>
                <a:gd name="T69" fmla="*/ 160 h 537"/>
                <a:gd name="T70" fmla="*/ 531 w 553"/>
                <a:gd name="T71" fmla="*/ 107 h 537"/>
                <a:gd name="T72" fmla="*/ 497 w 553"/>
                <a:gd name="T73" fmla="*/ 62 h 537"/>
                <a:gd name="T74" fmla="*/ 449 w 553"/>
                <a:gd name="T75" fmla="*/ 2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3" h="537">
                  <a:moveTo>
                    <a:pt x="421" y="17"/>
                  </a:moveTo>
                  <a:lnTo>
                    <a:pt x="421" y="17"/>
                  </a:lnTo>
                  <a:lnTo>
                    <a:pt x="385" y="9"/>
                  </a:lnTo>
                  <a:lnTo>
                    <a:pt x="348" y="3"/>
                  </a:lnTo>
                  <a:lnTo>
                    <a:pt x="315" y="0"/>
                  </a:lnTo>
                  <a:lnTo>
                    <a:pt x="278" y="0"/>
                  </a:lnTo>
                  <a:lnTo>
                    <a:pt x="278" y="0"/>
                  </a:lnTo>
                  <a:lnTo>
                    <a:pt x="242" y="0"/>
                  </a:lnTo>
                  <a:lnTo>
                    <a:pt x="205" y="3"/>
                  </a:lnTo>
                  <a:lnTo>
                    <a:pt x="169" y="9"/>
                  </a:lnTo>
                  <a:lnTo>
                    <a:pt x="135" y="17"/>
                  </a:lnTo>
                  <a:lnTo>
                    <a:pt x="135" y="17"/>
                  </a:lnTo>
                  <a:lnTo>
                    <a:pt x="104" y="28"/>
                  </a:lnTo>
                  <a:lnTo>
                    <a:pt x="79" y="45"/>
                  </a:lnTo>
                  <a:lnTo>
                    <a:pt x="56" y="62"/>
                  </a:lnTo>
                  <a:lnTo>
                    <a:pt x="39" y="85"/>
                  </a:lnTo>
                  <a:lnTo>
                    <a:pt x="25" y="107"/>
                  </a:lnTo>
                  <a:lnTo>
                    <a:pt x="14" y="132"/>
                  </a:lnTo>
                  <a:lnTo>
                    <a:pt x="6" y="160"/>
                  </a:lnTo>
                  <a:lnTo>
                    <a:pt x="3" y="186"/>
                  </a:lnTo>
                  <a:lnTo>
                    <a:pt x="0" y="214"/>
                  </a:lnTo>
                  <a:lnTo>
                    <a:pt x="6" y="242"/>
                  </a:lnTo>
                  <a:lnTo>
                    <a:pt x="11" y="270"/>
                  </a:lnTo>
                  <a:lnTo>
                    <a:pt x="23" y="295"/>
                  </a:lnTo>
                  <a:lnTo>
                    <a:pt x="34" y="321"/>
                  </a:lnTo>
                  <a:lnTo>
                    <a:pt x="53" y="346"/>
                  </a:lnTo>
                  <a:lnTo>
                    <a:pt x="73" y="366"/>
                  </a:lnTo>
                  <a:lnTo>
                    <a:pt x="96" y="385"/>
                  </a:lnTo>
                  <a:lnTo>
                    <a:pt x="96" y="385"/>
                  </a:lnTo>
                  <a:lnTo>
                    <a:pt x="129" y="405"/>
                  </a:lnTo>
                  <a:lnTo>
                    <a:pt x="163" y="422"/>
                  </a:lnTo>
                  <a:lnTo>
                    <a:pt x="177" y="433"/>
                  </a:lnTo>
                  <a:lnTo>
                    <a:pt x="191" y="444"/>
                  </a:lnTo>
                  <a:lnTo>
                    <a:pt x="202" y="458"/>
                  </a:lnTo>
                  <a:lnTo>
                    <a:pt x="213" y="475"/>
                  </a:lnTo>
                  <a:lnTo>
                    <a:pt x="213" y="475"/>
                  </a:lnTo>
                  <a:lnTo>
                    <a:pt x="222" y="495"/>
                  </a:lnTo>
                  <a:lnTo>
                    <a:pt x="228" y="506"/>
                  </a:lnTo>
                  <a:lnTo>
                    <a:pt x="233" y="515"/>
                  </a:lnTo>
                  <a:lnTo>
                    <a:pt x="233" y="515"/>
                  </a:lnTo>
                  <a:lnTo>
                    <a:pt x="242" y="523"/>
                  </a:lnTo>
                  <a:lnTo>
                    <a:pt x="253" y="531"/>
                  </a:lnTo>
                  <a:lnTo>
                    <a:pt x="264" y="534"/>
                  </a:lnTo>
                  <a:lnTo>
                    <a:pt x="278" y="537"/>
                  </a:lnTo>
                  <a:lnTo>
                    <a:pt x="278" y="537"/>
                  </a:lnTo>
                  <a:lnTo>
                    <a:pt x="289" y="534"/>
                  </a:lnTo>
                  <a:lnTo>
                    <a:pt x="301" y="531"/>
                  </a:lnTo>
                  <a:lnTo>
                    <a:pt x="312" y="523"/>
                  </a:lnTo>
                  <a:lnTo>
                    <a:pt x="323" y="515"/>
                  </a:lnTo>
                  <a:lnTo>
                    <a:pt x="323" y="515"/>
                  </a:lnTo>
                  <a:lnTo>
                    <a:pt x="329" y="506"/>
                  </a:lnTo>
                  <a:lnTo>
                    <a:pt x="331" y="495"/>
                  </a:lnTo>
                  <a:lnTo>
                    <a:pt x="340" y="475"/>
                  </a:lnTo>
                  <a:lnTo>
                    <a:pt x="340" y="475"/>
                  </a:lnTo>
                  <a:lnTo>
                    <a:pt x="351" y="458"/>
                  </a:lnTo>
                  <a:lnTo>
                    <a:pt x="362" y="444"/>
                  </a:lnTo>
                  <a:lnTo>
                    <a:pt x="376" y="433"/>
                  </a:lnTo>
                  <a:lnTo>
                    <a:pt x="393" y="422"/>
                  </a:lnTo>
                  <a:lnTo>
                    <a:pt x="424" y="405"/>
                  </a:lnTo>
                  <a:lnTo>
                    <a:pt x="458" y="385"/>
                  </a:lnTo>
                  <a:lnTo>
                    <a:pt x="458" y="385"/>
                  </a:lnTo>
                  <a:lnTo>
                    <a:pt x="480" y="366"/>
                  </a:lnTo>
                  <a:lnTo>
                    <a:pt x="503" y="346"/>
                  </a:lnTo>
                  <a:lnTo>
                    <a:pt x="520" y="321"/>
                  </a:lnTo>
                  <a:lnTo>
                    <a:pt x="534" y="295"/>
                  </a:lnTo>
                  <a:lnTo>
                    <a:pt x="542" y="270"/>
                  </a:lnTo>
                  <a:lnTo>
                    <a:pt x="550" y="242"/>
                  </a:lnTo>
                  <a:lnTo>
                    <a:pt x="553" y="214"/>
                  </a:lnTo>
                  <a:lnTo>
                    <a:pt x="553" y="186"/>
                  </a:lnTo>
                  <a:lnTo>
                    <a:pt x="548" y="160"/>
                  </a:lnTo>
                  <a:lnTo>
                    <a:pt x="542" y="132"/>
                  </a:lnTo>
                  <a:lnTo>
                    <a:pt x="531" y="107"/>
                  </a:lnTo>
                  <a:lnTo>
                    <a:pt x="517" y="85"/>
                  </a:lnTo>
                  <a:lnTo>
                    <a:pt x="497" y="62"/>
                  </a:lnTo>
                  <a:lnTo>
                    <a:pt x="475" y="45"/>
                  </a:lnTo>
                  <a:lnTo>
                    <a:pt x="449" y="28"/>
                  </a:lnTo>
                  <a:lnTo>
                    <a:pt x="421"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3" name="Freeform 119"/>
            <p:cNvSpPr>
              <a:spLocks/>
            </p:cNvSpPr>
            <p:nvPr/>
          </p:nvSpPr>
          <p:spPr bwMode="auto">
            <a:xfrm>
              <a:off x="10588635" y="2660648"/>
              <a:ext cx="842963" cy="808037"/>
            </a:xfrm>
            <a:custGeom>
              <a:avLst/>
              <a:gdLst>
                <a:gd name="T0" fmla="*/ 405 w 531"/>
                <a:gd name="T1" fmla="*/ 17 h 509"/>
                <a:gd name="T2" fmla="*/ 337 w 531"/>
                <a:gd name="T3" fmla="*/ 3 h 509"/>
                <a:gd name="T4" fmla="*/ 267 w 531"/>
                <a:gd name="T5" fmla="*/ 0 h 509"/>
                <a:gd name="T6" fmla="*/ 231 w 531"/>
                <a:gd name="T7" fmla="*/ 0 h 509"/>
                <a:gd name="T8" fmla="*/ 160 w 531"/>
                <a:gd name="T9" fmla="*/ 9 h 509"/>
                <a:gd name="T10" fmla="*/ 127 w 531"/>
                <a:gd name="T11" fmla="*/ 17 h 509"/>
                <a:gd name="T12" fmla="*/ 76 w 531"/>
                <a:gd name="T13" fmla="*/ 42 h 509"/>
                <a:gd name="T14" fmla="*/ 37 w 531"/>
                <a:gd name="T15" fmla="*/ 79 h 509"/>
                <a:gd name="T16" fmla="*/ 12 w 531"/>
                <a:gd name="T17" fmla="*/ 127 h 509"/>
                <a:gd name="T18" fmla="*/ 0 w 531"/>
                <a:gd name="T19" fmla="*/ 177 h 509"/>
                <a:gd name="T20" fmla="*/ 3 w 531"/>
                <a:gd name="T21" fmla="*/ 231 h 509"/>
                <a:gd name="T22" fmla="*/ 20 w 531"/>
                <a:gd name="T23" fmla="*/ 281 h 509"/>
                <a:gd name="T24" fmla="*/ 48 w 531"/>
                <a:gd name="T25" fmla="*/ 329 h 509"/>
                <a:gd name="T26" fmla="*/ 93 w 531"/>
                <a:gd name="T27" fmla="*/ 366 h 509"/>
                <a:gd name="T28" fmla="*/ 124 w 531"/>
                <a:gd name="T29" fmla="*/ 385 h 509"/>
                <a:gd name="T30" fmla="*/ 169 w 531"/>
                <a:gd name="T31" fmla="*/ 411 h 509"/>
                <a:gd name="T32" fmla="*/ 194 w 531"/>
                <a:gd name="T33" fmla="*/ 436 h 509"/>
                <a:gd name="T34" fmla="*/ 205 w 531"/>
                <a:gd name="T35" fmla="*/ 450 h 509"/>
                <a:gd name="T36" fmla="*/ 217 w 531"/>
                <a:gd name="T37" fmla="*/ 481 h 509"/>
                <a:gd name="T38" fmla="*/ 222 w 531"/>
                <a:gd name="T39" fmla="*/ 489 h 509"/>
                <a:gd name="T40" fmla="*/ 242 w 531"/>
                <a:gd name="T41" fmla="*/ 506 h 509"/>
                <a:gd name="T42" fmla="*/ 267 w 531"/>
                <a:gd name="T43" fmla="*/ 509 h 509"/>
                <a:gd name="T44" fmla="*/ 278 w 531"/>
                <a:gd name="T45" fmla="*/ 509 h 509"/>
                <a:gd name="T46" fmla="*/ 301 w 531"/>
                <a:gd name="T47" fmla="*/ 498 h 509"/>
                <a:gd name="T48" fmla="*/ 309 w 531"/>
                <a:gd name="T49" fmla="*/ 489 h 509"/>
                <a:gd name="T50" fmla="*/ 320 w 531"/>
                <a:gd name="T51" fmla="*/ 472 h 509"/>
                <a:gd name="T52" fmla="*/ 329 w 531"/>
                <a:gd name="T53" fmla="*/ 450 h 509"/>
                <a:gd name="T54" fmla="*/ 349 w 531"/>
                <a:gd name="T55" fmla="*/ 422 h 509"/>
                <a:gd name="T56" fmla="*/ 377 w 531"/>
                <a:gd name="T57" fmla="*/ 402 h 509"/>
                <a:gd name="T58" fmla="*/ 441 w 531"/>
                <a:gd name="T59" fmla="*/ 366 h 509"/>
                <a:gd name="T60" fmla="*/ 464 w 531"/>
                <a:gd name="T61" fmla="*/ 349 h 509"/>
                <a:gd name="T62" fmla="*/ 500 w 531"/>
                <a:gd name="T63" fmla="*/ 307 h 509"/>
                <a:gd name="T64" fmla="*/ 523 w 531"/>
                <a:gd name="T65" fmla="*/ 256 h 509"/>
                <a:gd name="T66" fmla="*/ 531 w 531"/>
                <a:gd name="T67" fmla="*/ 205 h 509"/>
                <a:gd name="T68" fmla="*/ 528 w 531"/>
                <a:gd name="T69" fmla="*/ 152 h 509"/>
                <a:gd name="T70" fmla="*/ 511 w 531"/>
                <a:gd name="T71" fmla="*/ 101 h 509"/>
                <a:gd name="T72" fmla="*/ 478 w 531"/>
                <a:gd name="T73" fmla="*/ 59 h 509"/>
                <a:gd name="T74" fmla="*/ 433 w 531"/>
                <a:gd name="T75" fmla="*/ 28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1" h="509">
                  <a:moveTo>
                    <a:pt x="405" y="17"/>
                  </a:moveTo>
                  <a:lnTo>
                    <a:pt x="405" y="17"/>
                  </a:lnTo>
                  <a:lnTo>
                    <a:pt x="371" y="9"/>
                  </a:lnTo>
                  <a:lnTo>
                    <a:pt x="337" y="3"/>
                  </a:lnTo>
                  <a:lnTo>
                    <a:pt x="301" y="0"/>
                  </a:lnTo>
                  <a:lnTo>
                    <a:pt x="267" y="0"/>
                  </a:lnTo>
                  <a:lnTo>
                    <a:pt x="267" y="0"/>
                  </a:lnTo>
                  <a:lnTo>
                    <a:pt x="231" y="0"/>
                  </a:lnTo>
                  <a:lnTo>
                    <a:pt x="197" y="3"/>
                  </a:lnTo>
                  <a:lnTo>
                    <a:pt x="160" y="9"/>
                  </a:lnTo>
                  <a:lnTo>
                    <a:pt x="127" y="17"/>
                  </a:lnTo>
                  <a:lnTo>
                    <a:pt x="127" y="17"/>
                  </a:lnTo>
                  <a:lnTo>
                    <a:pt x="99" y="28"/>
                  </a:lnTo>
                  <a:lnTo>
                    <a:pt x="76" y="42"/>
                  </a:lnTo>
                  <a:lnTo>
                    <a:pt x="54" y="59"/>
                  </a:lnTo>
                  <a:lnTo>
                    <a:pt x="37" y="79"/>
                  </a:lnTo>
                  <a:lnTo>
                    <a:pt x="23" y="101"/>
                  </a:lnTo>
                  <a:lnTo>
                    <a:pt x="12" y="127"/>
                  </a:lnTo>
                  <a:lnTo>
                    <a:pt x="3" y="152"/>
                  </a:lnTo>
                  <a:lnTo>
                    <a:pt x="0" y="177"/>
                  </a:lnTo>
                  <a:lnTo>
                    <a:pt x="0" y="205"/>
                  </a:lnTo>
                  <a:lnTo>
                    <a:pt x="3" y="231"/>
                  </a:lnTo>
                  <a:lnTo>
                    <a:pt x="9" y="256"/>
                  </a:lnTo>
                  <a:lnTo>
                    <a:pt x="20" y="281"/>
                  </a:lnTo>
                  <a:lnTo>
                    <a:pt x="31" y="307"/>
                  </a:lnTo>
                  <a:lnTo>
                    <a:pt x="48" y="329"/>
                  </a:lnTo>
                  <a:lnTo>
                    <a:pt x="68" y="349"/>
                  </a:lnTo>
                  <a:lnTo>
                    <a:pt x="93" y="366"/>
                  </a:lnTo>
                  <a:lnTo>
                    <a:pt x="93" y="366"/>
                  </a:lnTo>
                  <a:lnTo>
                    <a:pt x="124" y="385"/>
                  </a:lnTo>
                  <a:lnTo>
                    <a:pt x="155" y="402"/>
                  </a:lnTo>
                  <a:lnTo>
                    <a:pt x="169" y="411"/>
                  </a:lnTo>
                  <a:lnTo>
                    <a:pt x="183" y="422"/>
                  </a:lnTo>
                  <a:lnTo>
                    <a:pt x="194" y="436"/>
                  </a:lnTo>
                  <a:lnTo>
                    <a:pt x="205" y="450"/>
                  </a:lnTo>
                  <a:lnTo>
                    <a:pt x="205" y="450"/>
                  </a:lnTo>
                  <a:lnTo>
                    <a:pt x="214" y="472"/>
                  </a:lnTo>
                  <a:lnTo>
                    <a:pt x="217" y="481"/>
                  </a:lnTo>
                  <a:lnTo>
                    <a:pt x="222" y="489"/>
                  </a:lnTo>
                  <a:lnTo>
                    <a:pt x="222" y="489"/>
                  </a:lnTo>
                  <a:lnTo>
                    <a:pt x="231" y="498"/>
                  </a:lnTo>
                  <a:lnTo>
                    <a:pt x="242" y="506"/>
                  </a:lnTo>
                  <a:lnTo>
                    <a:pt x="253" y="509"/>
                  </a:lnTo>
                  <a:lnTo>
                    <a:pt x="267" y="509"/>
                  </a:lnTo>
                  <a:lnTo>
                    <a:pt x="267" y="509"/>
                  </a:lnTo>
                  <a:lnTo>
                    <a:pt x="278" y="509"/>
                  </a:lnTo>
                  <a:lnTo>
                    <a:pt x="290" y="506"/>
                  </a:lnTo>
                  <a:lnTo>
                    <a:pt x="301" y="498"/>
                  </a:lnTo>
                  <a:lnTo>
                    <a:pt x="309" y="489"/>
                  </a:lnTo>
                  <a:lnTo>
                    <a:pt x="309" y="489"/>
                  </a:lnTo>
                  <a:lnTo>
                    <a:pt x="315" y="481"/>
                  </a:lnTo>
                  <a:lnTo>
                    <a:pt x="320" y="472"/>
                  </a:lnTo>
                  <a:lnTo>
                    <a:pt x="329" y="450"/>
                  </a:lnTo>
                  <a:lnTo>
                    <a:pt x="329" y="450"/>
                  </a:lnTo>
                  <a:lnTo>
                    <a:pt x="337" y="436"/>
                  </a:lnTo>
                  <a:lnTo>
                    <a:pt x="349" y="422"/>
                  </a:lnTo>
                  <a:lnTo>
                    <a:pt x="363" y="411"/>
                  </a:lnTo>
                  <a:lnTo>
                    <a:pt x="377" y="402"/>
                  </a:lnTo>
                  <a:lnTo>
                    <a:pt x="410" y="385"/>
                  </a:lnTo>
                  <a:lnTo>
                    <a:pt x="441" y="366"/>
                  </a:lnTo>
                  <a:lnTo>
                    <a:pt x="441" y="366"/>
                  </a:lnTo>
                  <a:lnTo>
                    <a:pt x="464" y="349"/>
                  </a:lnTo>
                  <a:lnTo>
                    <a:pt x="483" y="329"/>
                  </a:lnTo>
                  <a:lnTo>
                    <a:pt x="500" y="307"/>
                  </a:lnTo>
                  <a:lnTo>
                    <a:pt x="514" y="281"/>
                  </a:lnTo>
                  <a:lnTo>
                    <a:pt x="523" y="256"/>
                  </a:lnTo>
                  <a:lnTo>
                    <a:pt x="528" y="231"/>
                  </a:lnTo>
                  <a:lnTo>
                    <a:pt x="531" y="205"/>
                  </a:lnTo>
                  <a:lnTo>
                    <a:pt x="531" y="177"/>
                  </a:lnTo>
                  <a:lnTo>
                    <a:pt x="528" y="152"/>
                  </a:lnTo>
                  <a:lnTo>
                    <a:pt x="520" y="127"/>
                  </a:lnTo>
                  <a:lnTo>
                    <a:pt x="511" y="101"/>
                  </a:lnTo>
                  <a:lnTo>
                    <a:pt x="497" y="79"/>
                  </a:lnTo>
                  <a:lnTo>
                    <a:pt x="478" y="59"/>
                  </a:lnTo>
                  <a:lnTo>
                    <a:pt x="458" y="42"/>
                  </a:lnTo>
                  <a:lnTo>
                    <a:pt x="433" y="28"/>
                  </a:lnTo>
                  <a:lnTo>
                    <a:pt x="405" y="17"/>
                  </a:lnTo>
                  <a:close/>
                </a:path>
              </a:pathLst>
            </a:custGeom>
            <a:solidFill>
              <a:srgbClr val="D87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4" name="Freeform 120"/>
            <p:cNvSpPr>
              <a:spLocks/>
            </p:cNvSpPr>
            <p:nvPr/>
          </p:nvSpPr>
          <p:spPr bwMode="auto">
            <a:xfrm>
              <a:off x="10588629" y="2660648"/>
              <a:ext cx="842963" cy="808037"/>
            </a:xfrm>
            <a:custGeom>
              <a:avLst/>
              <a:gdLst>
                <a:gd name="T0" fmla="*/ 405 w 531"/>
                <a:gd name="T1" fmla="*/ 17 h 509"/>
                <a:gd name="T2" fmla="*/ 337 w 531"/>
                <a:gd name="T3" fmla="*/ 3 h 509"/>
                <a:gd name="T4" fmla="*/ 267 w 531"/>
                <a:gd name="T5" fmla="*/ 0 h 509"/>
                <a:gd name="T6" fmla="*/ 231 w 531"/>
                <a:gd name="T7" fmla="*/ 0 h 509"/>
                <a:gd name="T8" fmla="*/ 160 w 531"/>
                <a:gd name="T9" fmla="*/ 9 h 509"/>
                <a:gd name="T10" fmla="*/ 127 w 531"/>
                <a:gd name="T11" fmla="*/ 17 h 509"/>
                <a:gd name="T12" fmla="*/ 76 w 531"/>
                <a:gd name="T13" fmla="*/ 42 h 509"/>
                <a:gd name="T14" fmla="*/ 37 w 531"/>
                <a:gd name="T15" fmla="*/ 79 h 509"/>
                <a:gd name="T16" fmla="*/ 12 w 531"/>
                <a:gd name="T17" fmla="*/ 127 h 509"/>
                <a:gd name="T18" fmla="*/ 0 w 531"/>
                <a:gd name="T19" fmla="*/ 177 h 509"/>
                <a:gd name="T20" fmla="*/ 3 w 531"/>
                <a:gd name="T21" fmla="*/ 231 h 509"/>
                <a:gd name="T22" fmla="*/ 20 w 531"/>
                <a:gd name="T23" fmla="*/ 281 h 509"/>
                <a:gd name="T24" fmla="*/ 48 w 531"/>
                <a:gd name="T25" fmla="*/ 329 h 509"/>
                <a:gd name="T26" fmla="*/ 93 w 531"/>
                <a:gd name="T27" fmla="*/ 366 h 509"/>
                <a:gd name="T28" fmla="*/ 124 w 531"/>
                <a:gd name="T29" fmla="*/ 385 h 509"/>
                <a:gd name="T30" fmla="*/ 169 w 531"/>
                <a:gd name="T31" fmla="*/ 411 h 509"/>
                <a:gd name="T32" fmla="*/ 194 w 531"/>
                <a:gd name="T33" fmla="*/ 436 h 509"/>
                <a:gd name="T34" fmla="*/ 205 w 531"/>
                <a:gd name="T35" fmla="*/ 450 h 509"/>
                <a:gd name="T36" fmla="*/ 217 w 531"/>
                <a:gd name="T37" fmla="*/ 481 h 509"/>
                <a:gd name="T38" fmla="*/ 222 w 531"/>
                <a:gd name="T39" fmla="*/ 489 h 509"/>
                <a:gd name="T40" fmla="*/ 242 w 531"/>
                <a:gd name="T41" fmla="*/ 506 h 509"/>
                <a:gd name="T42" fmla="*/ 267 w 531"/>
                <a:gd name="T43" fmla="*/ 509 h 509"/>
                <a:gd name="T44" fmla="*/ 278 w 531"/>
                <a:gd name="T45" fmla="*/ 509 h 509"/>
                <a:gd name="T46" fmla="*/ 301 w 531"/>
                <a:gd name="T47" fmla="*/ 498 h 509"/>
                <a:gd name="T48" fmla="*/ 309 w 531"/>
                <a:gd name="T49" fmla="*/ 489 h 509"/>
                <a:gd name="T50" fmla="*/ 320 w 531"/>
                <a:gd name="T51" fmla="*/ 472 h 509"/>
                <a:gd name="T52" fmla="*/ 329 w 531"/>
                <a:gd name="T53" fmla="*/ 450 h 509"/>
                <a:gd name="T54" fmla="*/ 349 w 531"/>
                <a:gd name="T55" fmla="*/ 422 h 509"/>
                <a:gd name="T56" fmla="*/ 377 w 531"/>
                <a:gd name="T57" fmla="*/ 402 h 509"/>
                <a:gd name="T58" fmla="*/ 441 w 531"/>
                <a:gd name="T59" fmla="*/ 366 h 509"/>
                <a:gd name="T60" fmla="*/ 464 w 531"/>
                <a:gd name="T61" fmla="*/ 349 h 509"/>
                <a:gd name="T62" fmla="*/ 500 w 531"/>
                <a:gd name="T63" fmla="*/ 307 h 509"/>
                <a:gd name="T64" fmla="*/ 523 w 531"/>
                <a:gd name="T65" fmla="*/ 256 h 509"/>
                <a:gd name="T66" fmla="*/ 531 w 531"/>
                <a:gd name="T67" fmla="*/ 205 h 509"/>
                <a:gd name="T68" fmla="*/ 528 w 531"/>
                <a:gd name="T69" fmla="*/ 152 h 509"/>
                <a:gd name="T70" fmla="*/ 511 w 531"/>
                <a:gd name="T71" fmla="*/ 101 h 509"/>
                <a:gd name="T72" fmla="*/ 478 w 531"/>
                <a:gd name="T73" fmla="*/ 59 h 509"/>
                <a:gd name="T74" fmla="*/ 433 w 531"/>
                <a:gd name="T75" fmla="*/ 28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1" h="509">
                  <a:moveTo>
                    <a:pt x="405" y="17"/>
                  </a:moveTo>
                  <a:lnTo>
                    <a:pt x="405" y="17"/>
                  </a:lnTo>
                  <a:lnTo>
                    <a:pt x="371" y="9"/>
                  </a:lnTo>
                  <a:lnTo>
                    <a:pt x="337" y="3"/>
                  </a:lnTo>
                  <a:lnTo>
                    <a:pt x="301" y="0"/>
                  </a:lnTo>
                  <a:lnTo>
                    <a:pt x="267" y="0"/>
                  </a:lnTo>
                  <a:lnTo>
                    <a:pt x="267" y="0"/>
                  </a:lnTo>
                  <a:lnTo>
                    <a:pt x="231" y="0"/>
                  </a:lnTo>
                  <a:lnTo>
                    <a:pt x="197" y="3"/>
                  </a:lnTo>
                  <a:lnTo>
                    <a:pt x="160" y="9"/>
                  </a:lnTo>
                  <a:lnTo>
                    <a:pt x="127" y="17"/>
                  </a:lnTo>
                  <a:lnTo>
                    <a:pt x="127" y="17"/>
                  </a:lnTo>
                  <a:lnTo>
                    <a:pt x="99" y="28"/>
                  </a:lnTo>
                  <a:lnTo>
                    <a:pt x="76" y="42"/>
                  </a:lnTo>
                  <a:lnTo>
                    <a:pt x="54" y="59"/>
                  </a:lnTo>
                  <a:lnTo>
                    <a:pt x="37" y="79"/>
                  </a:lnTo>
                  <a:lnTo>
                    <a:pt x="23" y="101"/>
                  </a:lnTo>
                  <a:lnTo>
                    <a:pt x="12" y="127"/>
                  </a:lnTo>
                  <a:lnTo>
                    <a:pt x="3" y="152"/>
                  </a:lnTo>
                  <a:lnTo>
                    <a:pt x="0" y="177"/>
                  </a:lnTo>
                  <a:lnTo>
                    <a:pt x="0" y="205"/>
                  </a:lnTo>
                  <a:lnTo>
                    <a:pt x="3" y="231"/>
                  </a:lnTo>
                  <a:lnTo>
                    <a:pt x="9" y="256"/>
                  </a:lnTo>
                  <a:lnTo>
                    <a:pt x="20" y="281"/>
                  </a:lnTo>
                  <a:lnTo>
                    <a:pt x="31" y="307"/>
                  </a:lnTo>
                  <a:lnTo>
                    <a:pt x="48" y="329"/>
                  </a:lnTo>
                  <a:lnTo>
                    <a:pt x="68" y="349"/>
                  </a:lnTo>
                  <a:lnTo>
                    <a:pt x="93" y="366"/>
                  </a:lnTo>
                  <a:lnTo>
                    <a:pt x="93" y="366"/>
                  </a:lnTo>
                  <a:lnTo>
                    <a:pt x="124" y="385"/>
                  </a:lnTo>
                  <a:lnTo>
                    <a:pt x="155" y="402"/>
                  </a:lnTo>
                  <a:lnTo>
                    <a:pt x="169" y="411"/>
                  </a:lnTo>
                  <a:lnTo>
                    <a:pt x="183" y="422"/>
                  </a:lnTo>
                  <a:lnTo>
                    <a:pt x="194" y="436"/>
                  </a:lnTo>
                  <a:lnTo>
                    <a:pt x="205" y="450"/>
                  </a:lnTo>
                  <a:lnTo>
                    <a:pt x="205" y="450"/>
                  </a:lnTo>
                  <a:lnTo>
                    <a:pt x="214" y="472"/>
                  </a:lnTo>
                  <a:lnTo>
                    <a:pt x="217" y="481"/>
                  </a:lnTo>
                  <a:lnTo>
                    <a:pt x="222" y="489"/>
                  </a:lnTo>
                  <a:lnTo>
                    <a:pt x="222" y="489"/>
                  </a:lnTo>
                  <a:lnTo>
                    <a:pt x="231" y="498"/>
                  </a:lnTo>
                  <a:lnTo>
                    <a:pt x="242" y="506"/>
                  </a:lnTo>
                  <a:lnTo>
                    <a:pt x="253" y="509"/>
                  </a:lnTo>
                  <a:lnTo>
                    <a:pt x="267" y="509"/>
                  </a:lnTo>
                  <a:lnTo>
                    <a:pt x="267" y="509"/>
                  </a:lnTo>
                  <a:lnTo>
                    <a:pt x="278" y="509"/>
                  </a:lnTo>
                  <a:lnTo>
                    <a:pt x="290" y="506"/>
                  </a:lnTo>
                  <a:lnTo>
                    <a:pt x="301" y="498"/>
                  </a:lnTo>
                  <a:lnTo>
                    <a:pt x="309" y="489"/>
                  </a:lnTo>
                  <a:lnTo>
                    <a:pt x="309" y="489"/>
                  </a:lnTo>
                  <a:lnTo>
                    <a:pt x="315" y="481"/>
                  </a:lnTo>
                  <a:lnTo>
                    <a:pt x="320" y="472"/>
                  </a:lnTo>
                  <a:lnTo>
                    <a:pt x="329" y="450"/>
                  </a:lnTo>
                  <a:lnTo>
                    <a:pt x="329" y="450"/>
                  </a:lnTo>
                  <a:lnTo>
                    <a:pt x="337" y="436"/>
                  </a:lnTo>
                  <a:lnTo>
                    <a:pt x="349" y="422"/>
                  </a:lnTo>
                  <a:lnTo>
                    <a:pt x="363" y="411"/>
                  </a:lnTo>
                  <a:lnTo>
                    <a:pt x="377" y="402"/>
                  </a:lnTo>
                  <a:lnTo>
                    <a:pt x="410" y="385"/>
                  </a:lnTo>
                  <a:lnTo>
                    <a:pt x="441" y="366"/>
                  </a:lnTo>
                  <a:lnTo>
                    <a:pt x="441" y="366"/>
                  </a:lnTo>
                  <a:lnTo>
                    <a:pt x="464" y="349"/>
                  </a:lnTo>
                  <a:lnTo>
                    <a:pt x="483" y="329"/>
                  </a:lnTo>
                  <a:lnTo>
                    <a:pt x="500" y="307"/>
                  </a:lnTo>
                  <a:lnTo>
                    <a:pt x="514" y="281"/>
                  </a:lnTo>
                  <a:lnTo>
                    <a:pt x="523" y="256"/>
                  </a:lnTo>
                  <a:lnTo>
                    <a:pt x="528" y="231"/>
                  </a:lnTo>
                  <a:lnTo>
                    <a:pt x="531" y="205"/>
                  </a:lnTo>
                  <a:lnTo>
                    <a:pt x="531" y="177"/>
                  </a:lnTo>
                  <a:lnTo>
                    <a:pt x="528" y="152"/>
                  </a:lnTo>
                  <a:lnTo>
                    <a:pt x="520" y="127"/>
                  </a:lnTo>
                  <a:lnTo>
                    <a:pt x="511" y="101"/>
                  </a:lnTo>
                  <a:lnTo>
                    <a:pt x="497" y="79"/>
                  </a:lnTo>
                  <a:lnTo>
                    <a:pt x="478" y="59"/>
                  </a:lnTo>
                  <a:lnTo>
                    <a:pt x="458" y="42"/>
                  </a:lnTo>
                  <a:lnTo>
                    <a:pt x="433" y="28"/>
                  </a:lnTo>
                  <a:lnTo>
                    <a:pt x="405"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5" name="Freeform 121"/>
            <p:cNvSpPr>
              <a:spLocks/>
            </p:cNvSpPr>
            <p:nvPr/>
          </p:nvSpPr>
          <p:spPr bwMode="auto">
            <a:xfrm>
              <a:off x="10633077" y="2705098"/>
              <a:ext cx="754062" cy="763587"/>
            </a:xfrm>
            <a:custGeom>
              <a:avLst/>
              <a:gdLst>
                <a:gd name="T0" fmla="*/ 360 w 475"/>
                <a:gd name="T1" fmla="*/ 14 h 481"/>
                <a:gd name="T2" fmla="*/ 301 w 475"/>
                <a:gd name="T3" fmla="*/ 3 h 481"/>
                <a:gd name="T4" fmla="*/ 239 w 475"/>
                <a:gd name="T5" fmla="*/ 0 h 481"/>
                <a:gd name="T6" fmla="*/ 208 w 475"/>
                <a:gd name="T7" fmla="*/ 0 h 481"/>
                <a:gd name="T8" fmla="*/ 146 w 475"/>
                <a:gd name="T9" fmla="*/ 9 h 481"/>
                <a:gd name="T10" fmla="*/ 116 w 475"/>
                <a:gd name="T11" fmla="*/ 14 h 481"/>
                <a:gd name="T12" fmla="*/ 68 w 475"/>
                <a:gd name="T13" fmla="*/ 37 h 481"/>
                <a:gd name="T14" fmla="*/ 34 w 475"/>
                <a:gd name="T15" fmla="*/ 71 h 481"/>
                <a:gd name="T16" fmla="*/ 12 w 475"/>
                <a:gd name="T17" fmla="*/ 113 h 481"/>
                <a:gd name="T18" fmla="*/ 3 w 475"/>
                <a:gd name="T19" fmla="*/ 158 h 481"/>
                <a:gd name="T20" fmla="*/ 3 w 475"/>
                <a:gd name="T21" fmla="*/ 206 h 481"/>
                <a:gd name="T22" fmla="*/ 20 w 475"/>
                <a:gd name="T23" fmla="*/ 251 h 481"/>
                <a:gd name="T24" fmla="*/ 45 w 475"/>
                <a:gd name="T25" fmla="*/ 293 h 481"/>
                <a:gd name="T26" fmla="*/ 85 w 475"/>
                <a:gd name="T27" fmla="*/ 326 h 481"/>
                <a:gd name="T28" fmla="*/ 110 w 475"/>
                <a:gd name="T29" fmla="*/ 340 h 481"/>
                <a:gd name="T30" fmla="*/ 152 w 475"/>
                <a:gd name="T31" fmla="*/ 366 h 481"/>
                <a:gd name="T32" fmla="*/ 174 w 475"/>
                <a:gd name="T33" fmla="*/ 388 h 481"/>
                <a:gd name="T34" fmla="*/ 183 w 475"/>
                <a:gd name="T35" fmla="*/ 402 h 481"/>
                <a:gd name="T36" fmla="*/ 200 w 475"/>
                <a:gd name="T37" fmla="*/ 436 h 481"/>
                <a:gd name="T38" fmla="*/ 217 w 475"/>
                <a:gd name="T39" fmla="*/ 464 h 481"/>
                <a:gd name="T40" fmla="*/ 233 w 475"/>
                <a:gd name="T41" fmla="*/ 481 h 481"/>
                <a:gd name="T42" fmla="*/ 239 w 475"/>
                <a:gd name="T43" fmla="*/ 481 h 481"/>
                <a:gd name="T44" fmla="*/ 250 w 475"/>
                <a:gd name="T45" fmla="*/ 475 h 481"/>
                <a:gd name="T46" fmla="*/ 276 w 475"/>
                <a:gd name="T47" fmla="*/ 436 h 481"/>
                <a:gd name="T48" fmla="*/ 284 w 475"/>
                <a:gd name="T49" fmla="*/ 419 h 481"/>
                <a:gd name="T50" fmla="*/ 292 w 475"/>
                <a:gd name="T51" fmla="*/ 402 h 481"/>
                <a:gd name="T52" fmla="*/ 312 w 475"/>
                <a:gd name="T53" fmla="*/ 374 h 481"/>
                <a:gd name="T54" fmla="*/ 337 w 475"/>
                <a:gd name="T55" fmla="*/ 357 h 481"/>
                <a:gd name="T56" fmla="*/ 394 w 475"/>
                <a:gd name="T57" fmla="*/ 326 h 481"/>
                <a:gd name="T58" fmla="*/ 413 w 475"/>
                <a:gd name="T59" fmla="*/ 310 h 481"/>
                <a:gd name="T60" fmla="*/ 447 w 475"/>
                <a:gd name="T61" fmla="*/ 273 h 481"/>
                <a:gd name="T62" fmla="*/ 467 w 475"/>
                <a:gd name="T63" fmla="*/ 228 h 481"/>
                <a:gd name="T64" fmla="*/ 475 w 475"/>
                <a:gd name="T65" fmla="*/ 183 h 481"/>
                <a:gd name="T66" fmla="*/ 472 w 475"/>
                <a:gd name="T67" fmla="*/ 135 h 481"/>
                <a:gd name="T68" fmla="*/ 455 w 475"/>
                <a:gd name="T69" fmla="*/ 90 h 481"/>
                <a:gd name="T70" fmla="*/ 427 w 475"/>
                <a:gd name="T71" fmla="*/ 54 h 481"/>
                <a:gd name="T72" fmla="*/ 385 w 475"/>
                <a:gd name="T73" fmla="*/ 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5" h="481">
                  <a:moveTo>
                    <a:pt x="360" y="14"/>
                  </a:moveTo>
                  <a:lnTo>
                    <a:pt x="360" y="14"/>
                  </a:lnTo>
                  <a:lnTo>
                    <a:pt x="332" y="9"/>
                  </a:lnTo>
                  <a:lnTo>
                    <a:pt x="301" y="3"/>
                  </a:lnTo>
                  <a:lnTo>
                    <a:pt x="270" y="0"/>
                  </a:lnTo>
                  <a:lnTo>
                    <a:pt x="239" y="0"/>
                  </a:lnTo>
                  <a:lnTo>
                    <a:pt x="239" y="0"/>
                  </a:lnTo>
                  <a:lnTo>
                    <a:pt x="208" y="0"/>
                  </a:lnTo>
                  <a:lnTo>
                    <a:pt x="177" y="3"/>
                  </a:lnTo>
                  <a:lnTo>
                    <a:pt x="146" y="9"/>
                  </a:lnTo>
                  <a:lnTo>
                    <a:pt x="116" y="14"/>
                  </a:lnTo>
                  <a:lnTo>
                    <a:pt x="116" y="14"/>
                  </a:lnTo>
                  <a:lnTo>
                    <a:pt x="90" y="26"/>
                  </a:lnTo>
                  <a:lnTo>
                    <a:pt x="68" y="37"/>
                  </a:lnTo>
                  <a:lnTo>
                    <a:pt x="48" y="54"/>
                  </a:lnTo>
                  <a:lnTo>
                    <a:pt x="34" y="71"/>
                  </a:lnTo>
                  <a:lnTo>
                    <a:pt x="20" y="90"/>
                  </a:lnTo>
                  <a:lnTo>
                    <a:pt x="12" y="113"/>
                  </a:lnTo>
                  <a:lnTo>
                    <a:pt x="6" y="135"/>
                  </a:lnTo>
                  <a:lnTo>
                    <a:pt x="3" y="158"/>
                  </a:lnTo>
                  <a:lnTo>
                    <a:pt x="0" y="183"/>
                  </a:lnTo>
                  <a:lnTo>
                    <a:pt x="3" y="206"/>
                  </a:lnTo>
                  <a:lnTo>
                    <a:pt x="9" y="228"/>
                  </a:lnTo>
                  <a:lnTo>
                    <a:pt x="20" y="251"/>
                  </a:lnTo>
                  <a:lnTo>
                    <a:pt x="31" y="273"/>
                  </a:lnTo>
                  <a:lnTo>
                    <a:pt x="45" y="293"/>
                  </a:lnTo>
                  <a:lnTo>
                    <a:pt x="62" y="310"/>
                  </a:lnTo>
                  <a:lnTo>
                    <a:pt x="85" y="326"/>
                  </a:lnTo>
                  <a:lnTo>
                    <a:pt x="85" y="326"/>
                  </a:lnTo>
                  <a:lnTo>
                    <a:pt x="110" y="340"/>
                  </a:lnTo>
                  <a:lnTo>
                    <a:pt x="141" y="357"/>
                  </a:lnTo>
                  <a:lnTo>
                    <a:pt x="152" y="366"/>
                  </a:lnTo>
                  <a:lnTo>
                    <a:pt x="166" y="374"/>
                  </a:lnTo>
                  <a:lnTo>
                    <a:pt x="174" y="388"/>
                  </a:lnTo>
                  <a:lnTo>
                    <a:pt x="183" y="402"/>
                  </a:lnTo>
                  <a:lnTo>
                    <a:pt x="183" y="402"/>
                  </a:lnTo>
                  <a:lnTo>
                    <a:pt x="191" y="419"/>
                  </a:lnTo>
                  <a:lnTo>
                    <a:pt x="200" y="436"/>
                  </a:lnTo>
                  <a:lnTo>
                    <a:pt x="200" y="436"/>
                  </a:lnTo>
                  <a:lnTo>
                    <a:pt x="217" y="464"/>
                  </a:lnTo>
                  <a:lnTo>
                    <a:pt x="228" y="475"/>
                  </a:lnTo>
                  <a:lnTo>
                    <a:pt x="233" y="481"/>
                  </a:lnTo>
                  <a:lnTo>
                    <a:pt x="239" y="481"/>
                  </a:lnTo>
                  <a:lnTo>
                    <a:pt x="239" y="481"/>
                  </a:lnTo>
                  <a:lnTo>
                    <a:pt x="245" y="481"/>
                  </a:lnTo>
                  <a:lnTo>
                    <a:pt x="250" y="475"/>
                  </a:lnTo>
                  <a:lnTo>
                    <a:pt x="259" y="464"/>
                  </a:lnTo>
                  <a:lnTo>
                    <a:pt x="276" y="436"/>
                  </a:lnTo>
                  <a:lnTo>
                    <a:pt x="276" y="436"/>
                  </a:lnTo>
                  <a:lnTo>
                    <a:pt x="284" y="419"/>
                  </a:lnTo>
                  <a:lnTo>
                    <a:pt x="292" y="402"/>
                  </a:lnTo>
                  <a:lnTo>
                    <a:pt x="292" y="402"/>
                  </a:lnTo>
                  <a:lnTo>
                    <a:pt x="301" y="388"/>
                  </a:lnTo>
                  <a:lnTo>
                    <a:pt x="312" y="374"/>
                  </a:lnTo>
                  <a:lnTo>
                    <a:pt x="323" y="366"/>
                  </a:lnTo>
                  <a:lnTo>
                    <a:pt x="337" y="357"/>
                  </a:lnTo>
                  <a:lnTo>
                    <a:pt x="365" y="340"/>
                  </a:lnTo>
                  <a:lnTo>
                    <a:pt x="394" y="326"/>
                  </a:lnTo>
                  <a:lnTo>
                    <a:pt x="394" y="326"/>
                  </a:lnTo>
                  <a:lnTo>
                    <a:pt x="413" y="310"/>
                  </a:lnTo>
                  <a:lnTo>
                    <a:pt x="430" y="293"/>
                  </a:lnTo>
                  <a:lnTo>
                    <a:pt x="447" y="273"/>
                  </a:lnTo>
                  <a:lnTo>
                    <a:pt x="458" y="251"/>
                  </a:lnTo>
                  <a:lnTo>
                    <a:pt x="467" y="228"/>
                  </a:lnTo>
                  <a:lnTo>
                    <a:pt x="472" y="206"/>
                  </a:lnTo>
                  <a:lnTo>
                    <a:pt x="475" y="183"/>
                  </a:lnTo>
                  <a:lnTo>
                    <a:pt x="475" y="158"/>
                  </a:lnTo>
                  <a:lnTo>
                    <a:pt x="472" y="135"/>
                  </a:lnTo>
                  <a:lnTo>
                    <a:pt x="464" y="113"/>
                  </a:lnTo>
                  <a:lnTo>
                    <a:pt x="455" y="90"/>
                  </a:lnTo>
                  <a:lnTo>
                    <a:pt x="441" y="71"/>
                  </a:lnTo>
                  <a:lnTo>
                    <a:pt x="427" y="54"/>
                  </a:lnTo>
                  <a:lnTo>
                    <a:pt x="408" y="37"/>
                  </a:lnTo>
                  <a:lnTo>
                    <a:pt x="385" y="26"/>
                  </a:lnTo>
                  <a:lnTo>
                    <a:pt x="360" y="14"/>
                  </a:lnTo>
                  <a:close/>
                </a:path>
              </a:pathLst>
            </a:custGeom>
            <a:solidFill>
              <a:srgbClr val="EA8C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6" name="Freeform 122"/>
            <p:cNvSpPr>
              <a:spLocks/>
            </p:cNvSpPr>
            <p:nvPr/>
          </p:nvSpPr>
          <p:spPr bwMode="auto">
            <a:xfrm>
              <a:off x="10633075" y="2705098"/>
              <a:ext cx="754062" cy="763587"/>
            </a:xfrm>
            <a:custGeom>
              <a:avLst/>
              <a:gdLst>
                <a:gd name="T0" fmla="*/ 360 w 475"/>
                <a:gd name="T1" fmla="*/ 14 h 481"/>
                <a:gd name="T2" fmla="*/ 301 w 475"/>
                <a:gd name="T3" fmla="*/ 3 h 481"/>
                <a:gd name="T4" fmla="*/ 239 w 475"/>
                <a:gd name="T5" fmla="*/ 0 h 481"/>
                <a:gd name="T6" fmla="*/ 208 w 475"/>
                <a:gd name="T7" fmla="*/ 0 h 481"/>
                <a:gd name="T8" fmla="*/ 146 w 475"/>
                <a:gd name="T9" fmla="*/ 9 h 481"/>
                <a:gd name="T10" fmla="*/ 116 w 475"/>
                <a:gd name="T11" fmla="*/ 14 h 481"/>
                <a:gd name="T12" fmla="*/ 68 w 475"/>
                <a:gd name="T13" fmla="*/ 37 h 481"/>
                <a:gd name="T14" fmla="*/ 34 w 475"/>
                <a:gd name="T15" fmla="*/ 71 h 481"/>
                <a:gd name="T16" fmla="*/ 12 w 475"/>
                <a:gd name="T17" fmla="*/ 113 h 481"/>
                <a:gd name="T18" fmla="*/ 3 w 475"/>
                <a:gd name="T19" fmla="*/ 158 h 481"/>
                <a:gd name="T20" fmla="*/ 3 w 475"/>
                <a:gd name="T21" fmla="*/ 206 h 481"/>
                <a:gd name="T22" fmla="*/ 20 w 475"/>
                <a:gd name="T23" fmla="*/ 251 h 481"/>
                <a:gd name="T24" fmla="*/ 45 w 475"/>
                <a:gd name="T25" fmla="*/ 293 h 481"/>
                <a:gd name="T26" fmla="*/ 85 w 475"/>
                <a:gd name="T27" fmla="*/ 326 h 481"/>
                <a:gd name="T28" fmla="*/ 110 w 475"/>
                <a:gd name="T29" fmla="*/ 340 h 481"/>
                <a:gd name="T30" fmla="*/ 152 w 475"/>
                <a:gd name="T31" fmla="*/ 366 h 481"/>
                <a:gd name="T32" fmla="*/ 174 w 475"/>
                <a:gd name="T33" fmla="*/ 388 h 481"/>
                <a:gd name="T34" fmla="*/ 183 w 475"/>
                <a:gd name="T35" fmla="*/ 402 h 481"/>
                <a:gd name="T36" fmla="*/ 200 w 475"/>
                <a:gd name="T37" fmla="*/ 436 h 481"/>
                <a:gd name="T38" fmla="*/ 217 w 475"/>
                <a:gd name="T39" fmla="*/ 464 h 481"/>
                <a:gd name="T40" fmla="*/ 233 w 475"/>
                <a:gd name="T41" fmla="*/ 481 h 481"/>
                <a:gd name="T42" fmla="*/ 239 w 475"/>
                <a:gd name="T43" fmla="*/ 481 h 481"/>
                <a:gd name="T44" fmla="*/ 250 w 475"/>
                <a:gd name="T45" fmla="*/ 475 h 481"/>
                <a:gd name="T46" fmla="*/ 276 w 475"/>
                <a:gd name="T47" fmla="*/ 436 h 481"/>
                <a:gd name="T48" fmla="*/ 284 w 475"/>
                <a:gd name="T49" fmla="*/ 419 h 481"/>
                <a:gd name="T50" fmla="*/ 292 w 475"/>
                <a:gd name="T51" fmla="*/ 402 h 481"/>
                <a:gd name="T52" fmla="*/ 312 w 475"/>
                <a:gd name="T53" fmla="*/ 374 h 481"/>
                <a:gd name="T54" fmla="*/ 337 w 475"/>
                <a:gd name="T55" fmla="*/ 357 h 481"/>
                <a:gd name="T56" fmla="*/ 394 w 475"/>
                <a:gd name="T57" fmla="*/ 326 h 481"/>
                <a:gd name="T58" fmla="*/ 413 w 475"/>
                <a:gd name="T59" fmla="*/ 310 h 481"/>
                <a:gd name="T60" fmla="*/ 447 w 475"/>
                <a:gd name="T61" fmla="*/ 273 h 481"/>
                <a:gd name="T62" fmla="*/ 467 w 475"/>
                <a:gd name="T63" fmla="*/ 228 h 481"/>
                <a:gd name="T64" fmla="*/ 475 w 475"/>
                <a:gd name="T65" fmla="*/ 183 h 481"/>
                <a:gd name="T66" fmla="*/ 472 w 475"/>
                <a:gd name="T67" fmla="*/ 135 h 481"/>
                <a:gd name="T68" fmla="*/ 455 w 475"/>
                <a:gd name="T69" fmla="*/ 90 h 481"/>
                <a:gd name="T70" fmla="*/ 427 w 475"/>
                <a:gd name="T71" fmla="*/ 54 h 481"/>
                <a:gd name="T72" fmla="*/ 385 w 475"/>
                <a:gd name="T73" fmla="*/ 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5" h="481">
                  <a:moveTo>
                    <a:pt x="360" y="14"/>
                  </a:moveTo>
                  <a:lnTo>
                    <a:pt x="360" y="14"/>
                  </a:lnTo>
                  <a:lnTo>
                    <a:pt x="332" y="9"/>
                  </a:lnTo>
                  <a:lnTo>
                    <a:pt x="301" y="3"/>
                  </a:lnTo>
                  <a:lnTo>
                    <a:pt x="270" y="0"/>
                  </a:lnTo>
                  <a:lnTo>
                    <a:pt x="239" y="0"/>
                  </a:lnTo>
                  <a:lnTo>
                    <a:pt x="239" y="0"/>
                  </a:lnTo>
                  <a:lnTo>
                    <a:pt x="208" y="0"/>
                  </a:lnTo>
                  <a:lnTo>
                    <a:pt x="177" y="3"/>
                  </a:lnTo>
                  <a:lnTo>
                    <a:pt x="146" y="9"/>
                  </a:lnTo>
                  <a:lnTo>
                    <a:pt x="116" y="14"/>
                  </a:lnTo>
                  <a:lnTo>
                    <a:pt x="116" y="14"/>
                  </a:lnTo>
                  <a:lnTo>
                    <a:pt x="90" y="26"/>
                  </a:lnTo>
                  <a:lnTo>
                    <a:pt x="68" y="37"/>
                  </a:lnTo>
                  <a:lnTo>
                    <a:pt x="48" y="54"/>
                  </a:lnTo>
                  <a:lnTo>
                    <a:pt x="34" y="71"/>
                  </a:lnTo>
                  <a:lnTo>
                    <a:pt x="20" y="90"/>
                  </a:lnTo>
                  <a:lnTo>
                    <a:pt x="12" y="113"/>
                  </a:lnTo>
                  <a:lnTo>
                    <a:pt x="6" y="135"/>
                  </a:lnTo>
                  <a:lnTo>
                    <a:pt x="3" y="158"/>
                  </a:lnTo>
                  <a:lnTo>
                    <a:pt x="0" y="183"/>
                  </a:lnTo>
                  <a:lnTo>
                    <a:pt x="3" y="206"/>
                  </a:lnTo>
                  <a:lnTo>
                    <a:pt x="9" y="228"/>
                  </a:lnTo>
                  <a:lnTo>
                    <a:pt x="20" y="251"/>
                  </a:lnTo>
                  <a:lnTo>
                    <a:pt x="31" y="273"/>
                  </a:lnTo>
                  <a:lnTo>
                    <a:pt x="45" y="293"/>
                  </a:lnTo>
                  <a:lnTo>
                    <a:pt x="62" y="310"/>
                  </a:lnTo>
                  <a:lnTo>
                    <a:pt x="85" y="326"/>
                  </a:lnTo>
                  <a:lnTo>
                    <a:pt x="85" y="326"/>
                  </a:lnTo>
                  <a:lnTo>
                    <a:pt x="110" y="340"/>
                  </a:lnTo>
                  <a:lnTo>
                    <a:pt x="141" y="357"/>
                  </a:lnTo>
                  <a:lnTo>
                    <a:pt x="152" y="366"/>
                  </a:lnTo>
                  <a:lnTo>
                    <a:pt x="166" y="374"/>
                  </a:lnTo>
                  <a:lnTo>
                    <a:pt x="174" y="388"/>
                  </a:lnTo>
                  <a:lnTo>
                    <a:pt x="183" y="402"/>
                  </a:lnTo>
                  <a:lnTo>
                    <a:pt x="183" y="402"/>
                  </a:lnTo>
                  <a:lnTo>
                    <a:pt x="191" y="419"/>
                  </a:lnTo>
                  <a:lnTo>
                    <a:pt x="200" y="436"/>
                  </a:lnTo>
                  <a:lnTo>
                    <a:pt x="200" y="436"/>
                  </a:lnTo>
                  <a:lnTo>
                    <a:pt x="217" y="464"/>
                  </a:lnTo>
                  <a:lnTo>
                    <a:pt x="228" y="475"/>
                  </a:lnTo>
                  <a:lnTo>
                    <a:pt x="233" y="481"/>
                  </a:lnTo>
                  <a:lnTo>
                    <a:pt x="239" y="481"/>
                  </a:lnTo>
                  <a:lnTo>
                    <a:pt x="239" y="481"/>
                  </a:lnTo>
                  <a:lnTo>
                    <a:pt x="245" y="481"/>
                  </a:lnTo>
                  <a:lnTo>
                    <a:pt x="250" y="475"/>
                  </a:lnTo>
                  <a:lnTo>
                    <a:pt x="259" y="464"/>
                  </a:lnTo>
                  <a:lnTo>
                    <a:pt x="276" y="436"/>
                  </a:lnTo>
                  <a:lnTo>
                    <a:pt x="276" y="436"/>
                  </a:lnTo>
                  <a:lnTo>
                    <a:pt x="284" y="419"/>
                  </a:lnTo>
                  <a:lnTo>
                    <a:pt x="292" y="402"/>
                  </a:lnTo>
                  <a:lnTo>
                    <a:pt x="292" y="402"/>
                  </a:lnTo>
                  <a:lnTo>
                    <a:pt x="301" y="388"/>
                  </a:lnTo>
                  <a:lnTo>
                    <a:pt x="312" y="374"/>
                  </a:lnTo>
                  <a:lnTo>
                    <a:pt x="323" y="366"/>
                  </a:lnTo>
                  <a:lnTo>
                    <a:pt x="337" y="357"/>
                  </a:lnTo>
                  <a:lnTo>
                    <a:pt x="365" y="340"/>
                  </a:lnTo>
                  <a:lnTo>
                    <a:pt x="394" y="326"/>
                  </a:lnTo>
                  <a:lnTo>
                    <a:pt x="394" y="326"/>
                  </a:lnTo>
                  <a:lnTo>
                    <a:pt x="413" y="310"/>
                  </a:lnTo>
                  <a:lnTo>
                    <a:pt x="430" y="293"/>
                  </a:lnTo>
                  <a:lnTo>
                    <a:pt x="447" y="273"/>
                  </a:lnTo>
                  <a:lnTo>
                    <a:pt x="458" y="251"/>
                  </a:lnTo>
                  <a:lnTo>
                    <a:pt x="467" y="228"/>
                  </a:lnTo>
                  <a:lnTo>
                    <a:pt x="472" y="206"/>
                  </a:lnTo>
                  <a:lnTo>
                    <a:pt x="475" y="183"/>
                  </a:lnTo>
                  <a:lnTo>
                    <a:pt x="475" y="158"/>
                  </a:lnTo>
                  <a:lnTo>
                    <a:pt x="472" y="135"/>
                  </a:lnTo>
                  <a:lnTo>
                    <a:pt x="464" y="113"/>
                  </a:lnTo>
                  <a:lnTo>
                    <a:pt x="455" y="90"/>
                  </a:lnTo>
                  <a:lnTo>
                    <a:pt x="441" y="71"/>
                  </a:lnTo>
                  <a:lnTo>
                    <a:pt x="427" y="54"/>
                  </a:lnTo>
                  <a:lnTo>
                    <a:pt x="408" y="37"/>
                  </a:lnTo>
                  <a:lnTo>
                    <a:pt x="385" y="26"/>
                  </a:lnTo>
                  <a:lnTo>
                    <a:pt x="36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7" name="Freeform 123"/>
            <p:cNvSpPr>
              <a:spLocks/>
            </p:cNvSpPr>
            <p:nvPr/>
          </p:nvSpPr>
          <p:spPr bwMode="auto">
            <a:xfrm>
              <a:off x="10682288" y="2786060"/>
              <a:ext cx="655638" cy="665162"/>
            </a:xfrm>
            <a:custGeom>
              <a:avLst/>
              <a:gdLst>
                <a:gd name="T0" fmla="*/ 343 w 413"/>
                <a:gd name="T1" fmla="*/ 284 h 419"/>
                <a:gd name="T2" fmla="*/ 292 w 413"/>
                <a:gd name="T3" fmla="*/ 312 h 419"/>
                <a:gd name="T4" fmla="*/ 270 w 413"/>
                <a:gd name="T5" fmla="*/ 326 h 419"/>
                <a:gd name="T6" fmla="*/ 256 w 413"/>
                <a:gd name="T7" fmla="*/ 348 h 419"/>
                <a:gd name="T8" fmla="*/ 247 w 413"/>
                <a:gd name="T9" fmla="*/ 365 h 419"/>
                <a:gd name="T10" fmla="*/ 242 w 413"/>
                <a:gd name="T11" fmla="*/ 379 h 419"/>
                <a:gd name="T12" fmla="*/ 216 w 413"/>
                <a:gd name="T13" fmla="*/ 413 h 419"/>
                <a:gd name="T14" fmla="*/ 208 w 413"/>
                <a:gd name="T15" fmla="*/ 419 h 419"/>
                <a:gd name="T16" fmla="*/ 202 w 413"/>
                <a:gd name="T17" fmla="*/ 416 h 419"/>
                <a:gd name="T18" fmla="*/ 188 w 413"/>
                <a:gd name="T19" fmla="*/ 402 h 419"/>
                <a:gd name="T20" fmla="*/ 174 w 413"/>
                <a:gd name="T21" fmla="*/ 379 h 419"/>
                <a:gd name="T22" fmla="*/ 160 w 413"/>
                <a:gd name="T23" fmla="*/ 348 h 419"/>
                <a:gd name="T24" fmla="*/ 152 w 413"/>
                <a:gd name="T25" fmla="*/ 337 h 419"/>
                <a:gd name="T26" fmla="*/ 132 w 413"/>
                <a:gd name="T27" fmla="*/ 318 h 419"/>
                <a:gd name="T28" fmla="*/ 96 w 413"/>
                <a:gd name="T29" fmla="*/ 298 h 419"/>
                <a:gd name="T30" fmla="*/ 73 w 413"/>
                <a:gd name="T31" fmla="*/ 284 h 419"/>
                <a:gd name="T32" fmla="*/ 37 w 413"/>
                <a:gd name="T33" fmla="*/ 253 h 419"/>
                <a:gd name="T34" fmla="*/ 14 w 413"/>
                <a:gd name="T35" fmla="*/ 216 h 419"/>
                <a:gd name="T36" fmla="*/ 3 w 413"/>
                <a:gd name="T37" fmla="*/ 174 h 419"/>
                <a:gd name="T38" fmla="*/ 0 w 413"/>
                <a:gd name="T39" fmla="*/ 135 h 419"/>
                <a:gd name="T40" fmla="*/ 6 w 413"/>
                <a:gd name="T41" fmla="*/ 115 h 419"/>
                <a:gd name="T42" fmla="*/ 9 w 413"/>
                <a:gd name="T43" fmla="*/ 104 h 419"/>
                <a:gd name="T44" fmla="*/ 14 w 413"/>
                <a:gd name="T45" fmla="*/ 84 h 419"/>
                <a:gd name="T46" fmla="*/ 28 w 413"/>
                <a:gd name="T47" fmla="*/ 62 h 419"/>
                <a:gd name="T48" fmla="*/ 70 w 413"/>
                <a:gd name="T49" fmla="*/ 25 h 419"/>
                <a:gd name="T50" fmla="*/ 101 w 413"/>
                <a:gd name="T51" fmla="*/ 14 h 419"/>
                <a:gd name="T52" fmla="*/ 152 w 413"/>
                <a:gd name="T53" fmla="*/ 3 h 419"/>
                <a:gd name="T54" fmla="*/ 208 w 413"/>
                <a:gd name="T55" fmla="*/ 0 h 419"/>
                <a:gd name="T56" fmla="*/ 233 w 413"/>
                <a:gd name="T57" fmla="*/ 0 h 419"/>
                <a:gd name="T58" fmla="*/ 287 w 413"/>
                <a:gd name="T59" fmla="*/ 6 h 419"/>
                <a:gd name="T60" fmla="*/ 315 w 413"/>
                <a:gd name="T61" fmla="*/ 14 h 419"/>
                <a:gd name="T62" fmla="*/ 343 w 413"/>
                <a:gd name="T63" fmla="*/ 25 h 419"/>
                <a:gd name="T64" fmla="*/ 368 w 413"/>
                <a:gd name="T65" fmla="*/ 45 h 419"/>
                <a:gd name="T66" fmla="*/ 402 w 413"/>
                <a:gd name="T67" fmla="*/ 90 h 419"/>
                <a:gd name="T68" fmla="*/ 407 w 413"/>
                <a:gd name="T69" fmla="*/ 107 h 419"/>
                <a:gd name="T70" fmla="*/ 410 w 413"/>
                <a:gd name="T71" fmla="*/ 115 h 419"/>
                <a:gd name="T72" fmla="*/ 413 w 413"/>
                <a:gd name="T73" fmla="*/ 135 h 419"/>
                <a:gd name="T74" fmla="*/ 413 w 413"/>
                <a:gd name="T75" fmla="*/ 155 h 419"/>
                <a:gd name="T76" fmla="*/ 407 w 413"/>
                <a:gd name="T77" fmla="*/ 197 h 419"/>
                <a:gd name="T78" fmla="*/ 388 w 413"/>
                <a:gd name="T79" fmla="*/ 236 h 419"/>
                <a:gd name="T80" fmla="*/ 360 w 413"/>
                <a:gd name="T81" fmla="*/ 27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9">
                  <a:moveTo>
                    <a:pt x="343" y="284"/>
                  </a:moveTo>
                  <a:lnTo>
                    <a:pt x="343" y="284"/>
                  </a:lnTo>
                  <a:lnTo>
                    <a:pt x="318" y="298"/>
                  </a:lnTo>
                  <a:lnTo>
                    <a:pt x="292" y="312"/>
                  </a:lnTo>
                  <a:lnTo>
                    <a:pt x="281" y="318"/>
                  </a:lnTo>
                  <a:lnTo>
                    <a:pt x="270" y="326"/>
                  </a:lnTo>
                  <a:lnTo>
                    <a:pt x="261" y="337"/>
                  </a:lnTo>
                  <a:lnTo>
                    <a:pt x="256" y="348"/>
                  </a:lnTo>
                  <a:lnTo>
                    <a:pt x="256" y="348"/>
                  </a:lnTo>
                  <a:lnTo>
                    <a:pt x="247" y="365"/>
                  </a:lnTo>
                  <a:lnTo>
                    <a:pt x="242" y="379"/>
                  </a:lnTo>
                  <a:lnTo>
                    <a:pt x="242" y="379"/>
                  </a:lnTo>
                  <a:lnTo>
                    <a:pt x="225" y="402"/>
                  </a:lnTo>
                  <a:lnTo>
                    <a:pt x="216" y="413"/>
                  </a:lnTo>
                  <a:lnTo>
                    <a:pt x="211" y="416"/>
                  </a:lnTo>
                  <a:lnTo>
                    <a:pt x="208" y="419"/>
                  </a:lnTo>
                  <a:lnTo>
                    <a:pt x="208" y="419"/>
                  </a:lnTo>
                  <a:lnTo>
                    <a:pt x="202" y="416"/>
                  </a:lnTo>
                  <a:lnTo>
                    <a:pt x="197" y="413"/>
                  </a:lnTo>
                  <a:lnTo>
                    <a:pt x="188" y="402"/>
                  </a:lnTo>
                  <a:lnTo>
                    <a:pt x="174" y="379"/>
                  </a:lnTo>
                  <a:lnTo>
                    <a:pt x="174" y="379"/>
                  </a:lnTo>
                  <a:lnTo>
                    <a:pt x="166" y="365"/>
                  </a:lnTo>
                  <a:lnTo>
                    <a:pt x="160" y="348"/>
                  </a:lnTo>
                  <a:lnTo>
                    <a:pt x="160" y="348"/>
                  </a:lnTo>
                  <a:lnTo>
                    <a:pt x="152" y="337"/>
                  </a:lnTo>
                  <a:lnTo>
                    <a:pt x="143" y="326"/>
                  </a:lnTo>
                  <a:lnTo>
                    <a:pt x="132" y="318"/>
                  </a:lnTo>
                  <a:lnTo>
                    <a:pt x="121" y="312"/>
                  </a:lnTo>
                  <a:lnTo>
                    <a:pt x="96" y="298"/>
                  </a:lnTo>
                  <a:lnTo>
                    <a:pt x="73" y="284"/>
                  </a:lnTo>
                  <a:lnTo>
                    <a:pt x="73" y="284"/>
                  </a:lnTo>
                  <a:lnTo>
                    <a:pt x="54" y="270"/>
                  </a:lnTo>
                  <a:lnTo>
                    <a:pt x="37" y="253"/>
                  </a:lnTo>
                  <a:lnTo>
                    <a:pt x="26" y="236"/>
                  </a:lnTo>
                  <a:lnTo>
                    <a:pt x="14" y="216"/>
                  </a:lnTo>
                  <a:lnTo>
                    <a:pt x="9" y="197"/>
                  </a:lnTo>
                  <a:lnTo>
                    <a:pt x="3" y="174"/>
                  </a:lnTo>
                  <a:lnTo>
                    <a:pt x="0" y="155"/>
                  </a:lnTo>
                  <a:lnTo>
                    <a:pt x="0" y="135"/>
                  </a:lnTo>
                  <a:lnTo>
                    <a:pt x="0" y="135"/>
                  </a:lnTo>
                  <a:lnTo>
                    <a:pt x="6" y="115"/>
                  </a:lnTo>
                  <a:lnTo>
                    <a:pt x="6" y="115"/>
                  </a:lnTo>
                  <a:lnTo>
                    <a:pt x="9" y="104"/>
                  </a:lnTo>
                  <a:lnTo>
                    <a:pt x="9" y="104"/>
                  </a:lnTo>
                  <a:lnTo>
                    <a:pt x="14" y="84"/>
                  </a:lnTo>
                  <a:lnTo>
                    <a:pt x="14" y="84"/>
                  </a:lnTo>
                  <a:lnTo>
                    <a:pt x="28" y="62"/>
                  </a:lnTo>
                  <a:lnTo>
                    <a:pt x="48" y="42"/>
                  </a:lnTo>
                  <a:lnTo>
                    <a:pt x="70" y="25"/>
                  </a:lnTo>
                  <a:lnTo>
                    <a:pt x="101" y="14"/>
                  </a:lnTo>
                  <a:lnTo>
                    <a:pt x="101" y="14"/>
                  </a:lnTo>
                  <a:lnTo>
                    <a:pt x="127" y="6"/>
                  </a:lnTo>
                  <a:lnTo>
                    <a:pt x="152" y="3"/>
                  </a:lnTo>
                  <a:lnTo>
                    <a:pt x="180" y="0"/>
                  </a:lnTo>
                  <a:lnTo>
                    <a:pt x="208" y="0"/>
                  </a:lnTo>
                  <a:lnTo>
                    <a:pt x="208" y="0"/>
                  </a:lnTo>
                  <a:lnTo>
                    <a:pt x="233" y="0"/>
                  </a:lnTo>
                  <a:lnTo>
                    <a:pt x="261" y="3"/>
                  </a:lnTo>
                  <a:lnTo>
                    <a:pt x="287" y="6"/>
                  </a:lnTo>
                  <a:lnTo>
                    <a:pt x="315" y="14"/>
                  </a:lnTo>
                  <a:lnTo>
                    <a:pt x="315" y="14"/>
                  </a:lnTo>
                  <a:lnTo>
                    <a:pt x="329" y="20"/>
                  </a:lnTo>
                  <a:lnTo>
                    <a:pt x="343" y="25"/>
                  </a:lnTo>
                  <a:lnTo>
                    <a:pt x="357" y="34"/>
                  </a:lnTo>
                  <a:lnTo>
                    <a:pt x="368" y="45"/>
                  </a:lnTo>
                  <a:lnTo>
                    <a:pt x="388" y="65"/>
                  </a:lnTo>
                  <a:lnTo>
                    <a:pt x="402" y="90"/>
                  </a:lnTo>
                  <a:lnTo>
                    <a:pt x="402" y="90"/>
                  </a:lnTo>
                  <a:lnTo>
                    <a:pt x="407" y="107"/>
                  </a:lnTo>
                  <a:lnTo>
                    <a:pt x="407" y="107"/>
                  </a:lnTo>
                  <a:lnTo>
                    <a:pt x="410" y="115"/>
                  </a:lnTo>
                  <a:lnTo>
                    <a:pt x="410" y="115"/>
                  </a:lnTo>
                  <a:lnTo>
                    <a:pt x="413" y="135"/>
                  </a:lnTo>
                  <a:lnTo>
                    <a:pt x="413" y="135"/>
                  </a:lnTo>
                  <a:lnTo>
                    <a:pt x="413" y="155"/>
                  </a:lnTo>
                  <a:lnTo>
                    <a:pt x="410" y="177"/>
                  </a:lnTo>
                  <a:lnTo>
                    <a:pt x="407" y="197"/>
                  </a:lnTo>
                  <a:lnTo>
                    <a:pt x="399" y="216"/>
                  </a:lnTo>
                  <a:lnTo>
                    <a:pt x="388" y="236"/>
                  </a:lnTo>
                  <a:lnTo>
                    <a:pt x="377" y="253"/>
                  </a:lnTo>
                  <a:lnTo>
                    <a:pt x="360" y="270"/>
                  </a:lnTo>
                  <a:lnTo>
                    <a:pt x="343" y="284"/>
                  </a:lnTo>
                  <a:close/>
                </a:path>
              </a:pathLst>
            </a:custGeom>
            <a:solidFill>
              <a:srgbClr val="F9A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8" name="Freeform 124"/>
            <p:cNvSpPr>
              <a:spLocks/>
            </p:cNvSpPr>
            <p:nvPr/>
          </p:nvSpPr>
          <p:spPr bwMode="auto">
            <a:xfrm>
              <a:off x="10682288" y="2786060"/>
              <a:ext cx="655638" cy="665162"/>
            </a:xfrm>
            <a:custGeom>
              <a:avLst/>
              <a:gdLst>
                <a:gd name="T0" fmla="*/ 343 w 413"/>
                <a:gd name="T1" fmla="*/ 284 h 419"/>
                <a:gd name="T2" fmla="*/ 292 w 413"/>
                <a:gd name="T3" fmla="*/ 312 h 419"/>
                <a:gd name="T4" fmla="*/ 270 w 413"/>
                <a:gd name="T5" fmla="*/ 326 h 419"/>
                <a:gd name="T6" fmla="*/ 256 w 413"/>
                <a:gd name="T7" fmla="*/ 348 h 419"/>
                <a:gd name="T8" fmla="*/ 247 w 413"/>
                <a:gd name="T9" fmla="*/ 365 h 419"/>
                <a:gd name="T10" fmla="*/ 242 w 413"/>
                <a:gd name="T11" fmla="*/ 379 h 419"/>
                <a:gd name="T12" fmla="*/ 216 w 413"/>
                <a:gd name="T13" fmla="*/ 413 h 419"/>
                <a:gd name="T14" fmla="*/ 208 w 413"/>
                <a:gd name="T15" fmla="*/ 419 h 419"/>
                <a:gd name="T16" fmla="*/ 202 w 413"/>
                <a:gd name="T17" fmla="*/ 416 h 419"/>
                <a:gd name="T18" fmla="*/ 188 w 413"/>
                <a:gd name="T19" fmla="*/ 402 h 419"/>
                <a:gd name="T20" fmla="*/ 174 w 413"/>
                <a:gd name="T21" fmla="*/ 379 h 419"/>
                <a:gd name="T22" fmla="*/ 160 w 413"/>
                <a:gd name="T23" fmla="*/ 348 h 419"/>
                <a:gd name="T24" fmla="*/ 152 w 413"/>
                <a:gd name="T25" fmla="*/ 337 h 419"/>
                <a:gd name="T26" fmla="*/ 132 w 413"/>
                <a:gd name="T27" fmla="*/ 318 h 419"/>
                <a:gd name="T28" fmla="*/ 96 w 413"/>
                <a:gd name="T29" fmla="*/ 298 h 419"/>
                <a:gd name="T30" fmla="*/ 73 w 413"/>
                <a:gd name="T31" fmla="*/ 284 h 419"/>
                <a:gd name="T32" fmla="*/ 37 w 413"/>
                <a:gd name="T33" fmla="*/ 253 h 419"/>
                <a:gd name="T34" fmla="*/ 14 w 413"/>
                <a:gd name="T35" fmla="*/ 216 h 419"/>
                <a:gd name="T36" fmla="*/ 3 w 413"/>
                <a:gd name="T37" fmla="*/ 174 h 419"/>
                <a:gd name="T38" fmla="*/ 0 w 413"/>
                <a:gd name="T39" fmla="*/ 135 h 419"/>
                <a:gd name="T40" fmla="*/ 6 w 413"/>
                <a:gd name="T41" fmla="*/ 115 h 419"/>
                <a:gd name="T42" fmla="*/ 9 w 413"/>
                <a:gd name="T43" fmla="*/ 104 h 419"/>
                <a:gd name="T44" fmla="*/ 14 w 413"/>
                <a:gd name="T45" fmla="*/ 84 h 419"/>
                <a:gd name="T46" fmla="*/ 28 w 413"/>
                <a:gd name="T47" fmla="*/ 62 h 419"/>
                <a:gd name="T48" fmla="*/ 70 w 413"/>
                <a:gd name="T49" fmla="*/ 25 h 419"/>
                <a:gd name="T50" fmla="*/ 101 w 413"/>
                <a:gd name="T51" fmla="*/ 14 h 419"/>
                <a:gd name="T52" fmla="*/ 152 w 413"/>
                <a:gd name="T53" fmla="*/ 3 h 419"/>
                <a:gd name="T54" fmla="*/ 208 w 413"/>
                <a:gd name="T55" fmla="*/ 0 h 419"/>
                <a:gd name="T56" fmla="*/ 233 w 413"/>
                <a:gd name="T57" fmla="*/ 0 h 419"/>
                <a:gd name="T58" fmla="*/ 287 w 413"/>
                <a:gd name="T59" fmla="*/ 6 h 419"/>
                <a:gd name="T60" fmla="*/ 315 w 413"/>
                <a:gd name="T61" fmla="*/ 14 h 419"/>
                <a:gd name="T62" fmla="*/ 343 w 413"/>
                <a:gd name="T63" fmla="*/ 25 h 419"/>
                <a:gd name="T64" fmla="*/ 368 w 413"/>
                <a:gd name="T65" fmla="*/ 45 h 419"/>
                <a:gd name="T66" fmla="*/ 402 w 413"/>
                <a:gd name="T67" fmla="*/ 90 h 419"/>
                <a:gd name="T68" fmla="*/ 407 w 413"/>
                <a:gd name="T69" fmla="*/ 107 h 419"/>
                <a:gd name="T70" fmla="*/ 410 w 413"/>
                <a:gd name="T71" fmla="*/ 115 h 419"/>
                <a:gd name="T72" fmla="*/ 413 w 413"/>
                <a:gd name="T73" fmla="*/ 135 h 419"/>
                <a:gd name="T74" fmla="*/ 413 w 413"/>
                <a:gd name="T75" fmla="*/ 155 h 419"/>
                <a:gd name="T76" fmla="*/ 407 w 413"/>
                <a:gd name="T77" fmla="*/ 197 h 419"/>
                <a:gd name="T78" fmla="*/ 388 w 413"/>
                <a:gd name="T79" fmla="*/ 236 h 419"/>
                <a:gd name="T80" fmla="*/ 360 w 413"/>
                <a:gd name="T81" fmla="*/ 27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9">
                  <a:moveTo>
                    <a:pt x="343" y="284"/>
                  </a:moveTo>
                  <a:lnTo>
                    <a:pt x="343" y="284"/>
                  </a:lnTo>
                  <a:lnTo>
                    <a:pt x="318" y="298"/>
                  </a:lnTo>
                  <a:lnTo>
                    <a:pt x="292" y="312"/>
                  </a:lnTo>
                  <a:lnTo>
                    <a:pt x="281" y="318"/>
                  </a:lnTo>
                  <a:lnTo>
                    <a:pt x="270" y="326"/>
                  </a:lnTo>
                  <a:lnTo>
                    <a:pt x="261" y="337"/>
                  </a:lnTo>
                  <a:lnTo>
                    <a:pt x="256" y="348"/>
                  </a:lnTo>
                  <a:lnTo>
                    <a:pt x="256" y="348"/>
                  </a:lnTo>
                  <a:lnTo>
                    <a:pt x="247" y="365"/>
                  </a:lnTo>
                  <a:lnTo>
                    <a:pt x="242" y="379"/>
                  </a:lnTo>
                  <a:lnTo>
                    <a:pt x="242" y="379"/>
                  </a:lnTo>
                  <a:lnTo>
                    <a:pt x="225" y="402"/>
                  </a:lnTo>
                  <a:lnTo>
                    <a:pt x="216" y="413"/>
                  </a:lnTo>
                  <a:lnTo>
                    <a:pt x="211" y="416"/>
                  </a:lnTo>
                  <a:lnTo>
                    <a:pt x="208" y="419"/>
                  </a:lnTo>
                  <a:lnTo>
                    <a:pt x="208" y="419"/>
                  </a:lnTo>
                  <a:lnTo>
                    <a:pt x="202" y="416"/>
                  </a:lnTo>
                  <a:lnTo>
                    <a:pt x="197" y="413"/>
                  </a:lnTo>
                  <a:lnTo>
                    <a:pt x="188" y="402"/>
                  </a:lnTo>
                  <a:lnTo>
                    <a:pt x="174" y="379"/>
                  </a:lnTo>
                  <a:lnTo>
                    <a:pt x="174" y="379"/>
                  </a:lnTo>
                  <a:lnTo>
                    <a:pt x="166" y="365"/>
                  </a:lnTo>
                  <a:lnTo>
                    <a:pt x="160" y="348"/>
                  </a:lnTo>
                  <a:lnTo>
                    <a:pt x="160" y="348"/>
                  </a:lnTo>
                  <a:lnTo>
                    <a:pt x="152" y="337"/>
                  </a:lnTo>
                  <a:lnTo>
                    <a:pt x="143" y="326"/>
                  </a:lnTo>
                  <a:lnTo>
                    <a:pt x="132" y="318"/>
                  </a:lnTo>
                  <a:lnTo>
                    <a:pt x="121" y="312"/>
                  </a:lnTo>
                  <a:lnTo>
                    <a:pt x="96" y="298"/>
                  </a:lnTo>
                  <a:lnTo>
                    <a:pt x="73" y="284"/>
                  </a:lnTo>
                  <a:lnTo>
                    <a:pt x="73" y="284"/>
                  </a:lnTo>
                  <a:lnTo>
                    <a:pt x="54" y="270"/>
                  </a:lnTo>
                  <a:lnTo>
                    <a:pt x="37" y="253"/>
                  </a:lnTo>
                  <a:lnTo>
                    <a:pt x="26" y="236"/>
                  </a:lnTo>
                  <a:lnTo>
                    <a:pt x="14" y="216"/>
                  </a:lnTo>
                  <a:lnTo>
                    <a:pt x="9" y="197"/>
                  </a:lnTo>
                  <a:lnTo>
                    <a:pt x="3" y="174"/>
                  </a:lnTo>
                  <a:lnTo>
                    <a:pt x="0" y="155"/>
                  </a:lnTo>
                  <a:lnTo>
                    <a:pt x="0" y="135"/>
                  </a:lnTo>
                  <a:lnTo>
                    <a:pt x="0" y="135"/>
                  </a:lnTo>
                  <a:lnTo>
                    <a:pt x="6" y="115"/>
                  </a:lnTo>
                  <a:lnTo>
                    <a:pt x="6" y="115"/>
                  </a:lnTo>
                  <a:lnTo>
                    <a:pt x="9" y="104"/>
                  </a:lnTo>
                  <a:lnTo>
                    <a:pt x="9" y="104"/>
                  </a:lnTo>
                  <a:lnTo>
                    <a:pt x="14" y="84"/>
                  </a:lnTo>
                  <a:lnTo>
                    <a:pt x="14" y="84"/>
                  </a:lnTo>
                  <a:lnTo>
                    <a:pt x="28" y="62"/>
                  </a:lnTo>
                  <a:lnTo>
                    <a:pt x="48" y="42"/>
                  </a:lnTo>
                  <a:lnTo>
                    <a:pt x="70" y="25"/>
                  </a:lnTo>
                  <a:lnTo>
                    <a:pt x="101" y="14"/>
                  </a:lnTo>
                  <a:lnTo>
                    <a:pt x="101" y="14"/>
                  </a:lnTo>
                  <a:lnTo>
                    <a:pt x="127" y="6"/>
                  </a:lnTo>
                  <a:lnTo>
                    <a:pt x="152" y="3"/>
                  </a:lnTo>
                  <a:lnTo>
                    <a:pt x="180" y="0"/>
                  </a:lnTo>
                  <a:lnTo>
                    <a:pt x="208" y="0"/>
                  </a:lnTo>
                  <a:lnTo>
                    <a:pt x="208" y="0"/>
                  </a:lnTo>
                  <a:lnTo>
                    <a:pt x="233" y="0"/>
                  </a:lnTo>
                  <a:lnTo>
                    <a:pt x="261" y="3"/>
                  </a:lnTo>
                  <a:lnTo>
                    <a:pt x="287" y="6"/>
                  </a:lnTo>
                  <a:lnTo>
                    <a:pt x="315" y="14"/>
                  </a:lnTo>
                  <a:lnTo>
                    <a:pt x="315" y="14"/>
                  </a:lnTo>
                  <a:lnTo>
                    <a:pt x="329" y="20"/>
                  </a:lnTo>
                  <a:lnTo>
                    <a:pt x="343" y="25"/>
                  </a:lnTo>
                  <a:lnTo>
                    <a:pt x="357" y="34"/>
                  </a:lnTo>
                  <a:lnTo>
                    <a:pt x="368" y="45"/>
                  </a:lnTo>
                  <a:lnTo>
                    <a:pt x="388" y="65"/>
                  </a:lnTo>
                  <a:lnTo>
                    <a:pt x="402" y="90"/>
                  </a:lnTo>
                  <a:lnTo>
                    <a:pt x="402" y="90"/>
                  </a:lnTo>
                  <a:lnTo>
                    <a:pt x="407" y="107"/>
                  </a:lnTo>
                  <a:lnTo>
                    <a:pt x="407" y="107"/>
                  </a:lnTo>
                  <a:lnTo>
                    <a:pt x="410" y="115"/>
                  </a:lnTo>
                  <a:lnTo>
                    <a:pt x="410" y="115"/>
                  </a:lnTo>
                  <a:lnTo>
                    <a:pt x="413" y="135"/>
                  </a:lnTo>
                  <a:lnTo>
                    <a:pt x="413" y="135"/>
                  </a:lnTo>
                  <a:lnTo>
                    <a:pt x="413" y="155"/>
                  </a:lnTo>
                  <a:lnTo>
                    <a:pt x="410" y="177"/>
                  </a:lnTo>
                  <a:lnTo>
                    <a:pt x="407" y="197"/>
                  </a:lnTo>
                  <a:lnTo>
                    <a:pt x="399" y="216"/>
                  </a:lnTo>
                  <a:lnTo>
                    <a:pt x="388" y="236"/>
                  </a:lnTo>
                  <a:lnTo>
                    <a:pt x="377" y="253"/>
                  </a:lnTo>
                  <a:lnTo>
                    <a:pt x="360" y="270"/>
                  </a:lnTo>
                  <a:lnTo>
                    <a:pt x="343"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9" name="Freeform 125"/>
            <p:cNvSpPr>
              <a:spLocks/>
            </p:cNvSpPr>
            <p:nvPr/>
          </p:nvSpPr>
          <p:spPr bwMode="auto">
            <a:xfrm>
              <a:off x="10726738" y="2847974"/>
              <a:ext cx="566738" cy="581024"/>
            </a:xfrm>
            <a:custGeom>
              <a:avLst/>
              <a:gdLst>
                <a:gd name="T0" fmla="*/ 188 w 357"/>
                <a:gd name="T1" fmla="*/ 0 h 366"/>
                <a:gd name="T2" fmla="*/ 180 w 357"/>
                <a:gd name="T3" fmla="*/ 0 h 366"/>
                <a:gd name="T4" fmla="*/ 169 w 357"/>
                <a:gd name="T5" fmla="*/ 0 h 366"/>
                <a:gd name="T6" fmla="*/ 107 w 357"/>
                <a:gd name="T7" fmla="*/ 6 h 366"/>
                <a:gd name="T8" fmla="*/ 87 w 357"/>
                <a:gd name="T9" fmla="*/ 9 h 366"/>
                <a:gd name="T10" fmla="*/ 51 w 357"/>
                <a:gd name="T11" fmla="*/ 26 h 366"/>
                <a:gd name="T12" fmla="*/ 26 w 357"/>
                <a:gd name="T13" fmla="*/ 48 h 366"/>
                <a:gd name="T14" fmla="*/ 9 w 357"/>
                <a:gd name="T15" fmla="*/ 73 h 366"/>
                <a:gd name="T16" fmla="*/ 0 w 357"/>
                <a:gd name="T17" fmla="*/ 104 h 366"/>
                <a:gd name="T18" fmla="*/ 3 w 357"/>
                <a:gd name="T19" fmla="*/ 135 h 366"/>
                <a:gd name="T20" fmla="*/ 14 w 357"/>
                <a:gd name="T21" fmla="*/ 166 h 366"/>
                <a:gd name="T22" fmla="*/ 34 w 357"/>
                <a:gd name="T23" fmla="*/ 191 h 366"/>
                <a:gd name="T24" fmla="*/ 62 w 357"/>
                <a:gd name="T25" fmla="*/ 214 h 366"/>
                <a:gd name="T26" fmla="*/ 82 w 357"/>
                <a:gd name="T27" fmla="*/ 225 h 366"/>
                <a:gd name="T28" fmla="*/ 124 w 357"/>
                <a:gd name="T29" fmla="*/ 248 h 366"/>
                <a:gd name="T30" fmla="*/ 138 w 357"/>
                <a:gd name="T31" fmla="*/ 264 h 366"/>
                <a:gd name="T32" fmla="*/ 144 w 357"/>
                <a:gd name="T33" fmla="*/ 276 h 366"/>
                <a:gd name="T34" fmla="*/ 149 w 357"/>
                <a:gd name="T35" fmla="*/ 287 h 366"/>
                <a:gd name="T36" fmla="*/ 163 w 357"/>
                <a:gd name="T37" fmla="*/ 329 h 366"/>
                <a:gd name="T38" fmla="*/ 174 w 357"/>
                <a:gd name="T39" fmla="*/ 363 h 366"/>
                <a:gd name="T40" fmla="*/ 180 w 357"/>
                <a:gd name="T41" fmla="*/ 366 h 366"/>
                <a:gd name="T42" fmla="*/ 180 w 357"/>
                <a:gd name="T43" fmla="*/ 366 h 366"/>
                <a:gd name="T44" fmla="*/ 180 w 357"/>
                <a:gd name="T45" fmla="*/ 366 h 366"/>
                <a:gd name="T46" fmla="*/ 188 w 357"/>
                <a:gd name="T47" fmla="*/ 354 h 366"/>
                <a:gd name="T48" fmla="*/ 203 w 357"/>
                <a:gd name="T49" fmla="*/ 304 h 366"/>
                <a:gd name="T50" fmla="*/ 208 w 357"/>
                <a:gd name="T51" fmla="*/ 287 h 366"/>
                <a:gd name="T52" fmla="*/ 219 w 357"/>
                <a:gd name="T53" fmla="*/ 264 h 366"/>
                <a:gd name="T54" fmla="*/ 228 w 357"/>
                <a:gd name="T55" fmla="*/ 256 h 366"/>
                <a:gd name="T56" fmla="*/ 253 w 357"/>
                <a:gd name="T57" fmla="*/ 236 h 366"/>
                <a:gd name="T58" fmla="*/ 295 w 357"/>
                <a:gd name="T59" fmla="*/ 214 h 366"/>
                <a:gd name="T60" fmla="*/ 312 w 357"/>
                <a:gd name="T61" fmla="*/ 205 h 366"/>
                <a:gd name="T62" fmla="*/ 335 w 357"/>
                <a:gd name="T63" fmla="*/ 180 h 366"/>
                <a:gd name="T64" fmla="*/ 351 w 357"/>
                <a:gd name="T65" fmla="*/ 152 h 366"/>
                <a:gd name="T66" fmla="*/ 357 w 357"/>
                <a:gd name="T67" fmla="*/ 121 h 366"/>
                <a:gd name="T68" fmla="*/ 354 w 357"/>
                <a:gd name="T69" fmla="*/ 90 h 366"/>
                <a:gd name="T70" fmla="*/ 343 w 357"/>
                <a:gd name="T71" fmla="*/ 59 h 366"/>
                <a:gd name="T72" fmla="*/ 320 w 357"/>
                <a:gd name="T73" fmla="*/ 34 h 366"/>
                <a:gd name="T74" fmla="*/ 290 w 357"/>
                <a:gd name="T75" fmla="*/ 17 h 366"/>
                <a:gd name="T76" fmla="*/ 273 w 357"/>
                <a:gd name="T77" fmla="*/ 9 h 366"/>
                <a:gd name="T78" fmla="*/ 231 w 357"/>
                <a:gd name="T79" fmla="*/ 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7" h="366">
                  <a:moveTo>
                    <a:pt x="188" y="0"/>
                  </a:moveTo>
                  <a:lnTo>
                    <a:pt x="188" y="0"/>
                  </a:lnTo>
                  <a:lnTo>
                    <a:pt x="180" y="0"/>
                  </a:lnTo>
                  <a:lnTo>
                    <a:pt x="180" y="0"/>
                  </a:lnTo>
                  <a:lnTo>
                    <a:pt x="169" y="0"/>
                  </a:lnTo>
                  <a:lnTo>
                    <a:pt x="169" y="0"/>
                  </a:lnTo>
                  <a:lnTo>
                    <a:pt x="127" y="3"/>
                  </a:lnTo>
                  <a:lnTo>
                    <a:pt x="107" y="6"/>
                  </a:lnTo>
                  <a:lnTo>
                    <a:pt x="87" y="9"/>
                  </a:lnTo>
                  <a:lnTo>
                    <a:pt x="87" y="9"/>
                  </a:lnTo>
                  <a:lnTo>
                    <a:pt x="68" y="17"/>
                  </a:lnTo>
                  <a:lnTo>
                    <a:pt x="51" y="26"/>
                  </a:lnTo>
                  <a:lnTo>
                    <a:pt x="37" y="34"/>
                  </a:lnTo>
                  <a:lnTo>
                    <a:pt x="26" y="48"/>
                  </a:lnTo>
                  <a:lnTo>
                    <a:pt x="14" y="59"/>
                  </a:lnTo>
                  <a:lnTo>
                    <a:pt x="9" y="73"/>
                  </a:lnTo>
                  <a:lnTo>
                    <a:pt x="3" y="90"/>
                  </a:lnTo>
                  <a:lnTo>
                    <a:pt x="0" y="104"/>
                  </a:lnTo>
                  <a:lnTo>
                    <a:pt x="0" y="121"/>
                  </a:lnTo>
                  <a:lnTo>
                    <a:pt x="3" y="135"/>
                  </a:lnTo>
                  <a:lnTo>
                    <a:pt x="6" y="152"/>
                  </a:lnTo>
                  <a:lnTo>
                    <a:pt x="14" y="166"/>
                  </a:lnTo>
                  <a:lnTo>
                    <a:pt x="23" y="180"/>
                  </a:lnTo>
                  <a:lnTo>
                    <a:pt x="34" y="191"/>
                  </a:lnTo>
                  <a:lnTo>
                    <a:pt x="48" y="205"/>
                  </a:lnTo>
                  <a:lnTo>
                    <a:pt x="62" y="214"/>
                  </a:lnTo>
                  <a:lnTo>
                    <a:pt x="62" y="214"/>
                  </a:lnTo>
                  <a:lnTo>
                    <a:pt x="82" y="225"/>
                  </a:lnTo>
                  <a:lnTo>
                    <a:pt x="104" y="236"/>
                  </a:lnTo>
                  <a:lnTo>
                    <a:pt x="124" y="248"/>
                  </a:lnTo>
                  <a:lnTo>
                    <a:pt x="132" y="256"/>
                  </a:lnTo>
                  <a:lnTo>
                    <a:pt x="138" y="264"/>
                  </a:lnTo>
                  <a:lnTo>
                    <a:pt x="138" y="264"/>
                  </a:lnTo>
                  <a:lnTo>
                    <a:pt x="144" y="276"/>
                  </a:lnTo>
                  <a:lnTo>
                    <a:pt x="149" y="287"/>
                  </a:lnTo>
                  <a:lnTo>
                    <a:pt x="149" y="287"/>
                  </a:lnTo>
                  <a:lnTo>
                    <a:pt x="155" y="304"/>
                  </a:lnTo>
                  <a:lnTo>
                    <a:pt x="163" y="329"/>
                  </a:lnTo>
                  <a:lnTo>
                    <a:pt x="172" y="354"/>
                  </a:lnTo>
                  <a:lnTo>
                    <a:pt x="174" y="363"/>
                  </a:lnTo>
                  <a:lnTo>
                    <a:pt x="180" y="366"/>
                  </a:lnTo>
                  <a:lnTo>
                    <a:pt x="180" y="366"/>
                  </a:lnTo>
                  <a:lnTo>
                    <a:pt x="180" y="366"/>
                  </a:lnTo>
                  <a:lnTo>
                    <a:pt x="180" y="366"/>
                  </a:lnTo>
                  <a:lnTo>
                    <a:pt x="180" y="366"/>
                  </a:lnTo>
                  <a:lnTo>
                    <a:pt x="180" y="366"/>
                  </a:lnTo>
                  <a:lnTo>
                    <a:pt x="183" y="363"/>
                  </a:lnTo>
                  <a:lnTo>
                    <a:pt x="188" y="354"/>
                  </a:lnTo>
                  <a:lnTo>
                    <a:pt x="194" y="329"/>
                  </a:lnTo>
                  <a:lnTo>
                    <a:pt x="203" y="304"/>
                  </a:lnTo>
                  <a:lnTo>
                    <a:pt x="208" y="287"/>
                  </a:lnTo>
                  <a:lnTo>
                    <a:pt x="208" y="287"/>
                  </a:lnTo>
                  <a:lnTo>
                    <a:pt x="214" y="276"/>
                  </a:lnTo>
                  <a:lnTo>
                    <a:pt x="219" y="264"/>
                  </a:lnTo>
                  <a:lnTo>
                    <a:pt x="219" y="264"/>
                  </a:lnTo>
                  <a:lnTo>
                    <a:pt x="228" y="256"/>
                  </a:lnTo>
                  <a:lnTo>
                    <a:pt x="233" y="248"/>
                  </a:lnTo>
                  <a:lnTo>
                    <a:pt x="253" y="236"/>
                  </a:lnTo>
                  <a:lnTo>
                    <a:pt x="276" y="225"/>
                  </a:lnTo>
                  <a:lnTo>
                    <a:pt x="295" y="214"/>
                  </a:lnTo>
                  <a:lnTo>
                    <a:pt x="295" y="214"/>
                  </a:lnTo>
                  <a:lnTo>
                    <a:pt x="312" y="205"/>
                  </a:lnTo>
                  <a:lnTo>
                    <a:pt x="326" y="191"/>
                  </a:lnTo>
                  <a:lnTo>
                    <a:pt x="335" y="180"/>
                  </a:lnTo>
                  <a:lnTo>
                    <a:pt x="346" y="166"/>
                  </a:lnTo>
                  <a:lnTo>
                    <a:pt x="351" y="152"/>
                  </a:lnTo>
                  <a:lnTo>
                    <a:pt x="354" y="135"/>
                  </a:lnTo>
                  <a:lnTo>
                    <a:pt x="357" y="121"/>
                  </a:lnTo>
                  <a:lnTo>
                    <a:pt x="357" y="104"/>
                  </a:lnTo>
                  <a:lnTo>
                    <a:pt x="354" y="90"/>
                  </a:lnTo>
                  <a:lnTo>
                    <a:pt x="351" y="73"/>
                  </a:lnTo>
                  <a:lnTo>
                    <a:pt x="343" y="59"/>
                  </a:lnTo>
                  <a:lnTo>
                    <a:pt x="335" y="48"/>
                  </a:lnTo>
                  <a:lnTo>
                    <a:pt x="320" y="34"/>
                  </a:lnTo>
                  <a:lnTo>
                    <a:pt x="306" y="26"/>
                  </a:lnTo>
                  <a:lnTo>
                    <a:pt x="290" y="17"/>
                  </a:lnTo>
                  <a:lnTo>
                    <a:pt x="273" y="9"/>
                  </a:lnTo>
                  <a:lnTo>
                    <a:pt x="273" y="9"/>
                  </a:lnTo>
                  <a:lnTo>
                    <a:pt x="250" y="6"/>
                  </a:lnTo>
                  <a:lnTo>
                    <a:pt x="231" y="3"/>
                  </a:lnTo>
                  <a:lnTo>
                    <a:pt x="188" y="0"/>
                  </a:lnTo>
                  <a:close/>
                </a:path>
              </a:pathLst>
            </a:custGeom>
            <a:solidFill>
              <a:srgbClr val="FAB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0" name="Freeform 126"/>
            <p:cNvSpPr>
              <a:spLocks/>
            </p:cNvSpPr>
            <p:nvPr/>
          </p:nvSpPr>
          <p:spPr bwMode="auto">
            <a:xfrm>
              <a:off x="10726738" y="2847976"/>
              <a:ext cx="566738" cy="581024"/>
            </a:xfrm>
            <a:custGeom>
              <a:avLst/>
              <a:gdLst>
                <a:gd name="T0" fmla="*/ 188 w 357"/>
                <a:gd name="T1" fmla="*/ 0 h 366"/>
                <a:gd name="T2" fmla="*/ 180 w 357"/>
                <a:gd name="T3" fmla="*/ 0 h 366"/>
                <a:gd name="T4" fmla="*/ 169 w 357"/>
                <a:gd name="T5" fmla="*/ 0 h 366"/>
                <a:gd name="T6" fmla="*/ 107 w 357"/>
                <a:gd name="T7" fmla="*/ 6 h 366"/>
                <a:gd name="T8" fmla="*/ 87 w 357"/>
                <a:gd name="T9" fmla="*/ 9 h 366"/>
                <a:gd name="T10" fmla="*/ 51 w 357"/>
                <a:gd name="T11" fmla="*/ 26 h 366"/>
                <a:gd name="T12" fmla="*/ 26 w 357"/>
                <a:gd name="T13" fmla="*/ 48 h 366"/>
                <a:gd name="T14" fmla="*/ 9 w 357"/>
                <a:gd name="T15" fmla="*/ 73 h 366"/>
                <a:gd name="T16" fmla="*/ 0 w 357"/>
                <a:gd name="T17" fmla="*/ 104 h 366"/>
                <a:gd name="T18" fmla="*/ 3 w 357"/>
                <a:gd name="T19" fmla="*/ 135 h 366"/>
                <a:gd name="T20" fmla="*/ 14 w 357"/>
                <a:gd name="T21" fmla="*/ 166 h 366"/>
                <a:gd name="T22" fmla="*/ 34 w 357"/>
                <a:gd name="T23" fmla="*/ 191 h 366"/>
                <a:gd name="T24" fmla="*/ 62 w 357"/>
                <a:gd name="T25" fmla="*/ 214 h 366"/>
                <a:gd name="T26" fmla="*/ 82 w 357"/>
                <a:gd name="T27" fmla="*/ 225 h 366"/>
                <a:gd name="T28" fmla="*/ 124 w 357"/>
                <a:gd name="T29" fmla="*/ 248 h 366"/>
                <a:gd name="T30" fmla="*/ 138 w 357"/>
                <a:gd name="T31" fmla="*/ 264 h 366"/>
                <a:gd name="T32" fmla="*/ 144 w 357"/>
                <a:gd name="T33" fmla="*/ 276 h 366"/>
                <a:gd name="T34" fmla="*/ 149 w 357"/>
                <a:gd name="T35" fmla="*/ 287 h 366"/>
                <a:gd name="T36" fmla="*/ 163 w 357"/>
                <a:gd name="T37" fmla="*/ 329 h 366"/>
                <a:gd name="T38" fmla="*/ 174 w 357"/>
                <a:gd name="T39" fmla="*/ 363 h 366"/>
                <a:gd name="T40" fmla="*/ 180 w 357"/>
                <a:gd name="T41" fmla="*/ 366 h 366"/>
                <a:gd name="T42" fmla="*/ 180 w 357"/>
                <a:gd name="T43" fmla="*/ 366 h 366"/>
                <a:gd name="T44" fmla="*/ 180 w 357"/>
                <a:gd name="T45" fmla="*/ 366 h 366"/>
                <a:gd name="T46" fmla="*/ 188 w 357"/>
                <a:gd name="T47" fmla="*/ 354 h 366"/>
                <a:gd name="T48" fmla="*/ 203 w 357"/>
                <a:gd name="T49" fmla="*/ 304 h 366"/>
                <a:gd name="T50" fmla="*/ 208 w 357"/>
                <a:gd name="T51" fmla="*/ 287 h 366"/>
                <a:gd name="T52" fmla="*/ 219 w 357"/>
                <a:gd name="T53" fmla="*/ 264 h 366"/>
                <a:gd name="T54" fmla="*/ 228 w 357"/>
                <a:gd name="T55" fmla="*/ 256 h 366"/>
                <a:gd name="T56" fmla="*/ 253 w 357"/>
                <a:gd name="T57" fmla="*/ 236 h 366"/>
                <a:gd name="T58" fmla="*/ 295 w 357"/>
                <a:gd name="T59" fmla="*/ 214 h 366"/>
                <a:gd name="T60" fmla="*/ 312 w 357"/>
                <a:gd name="T61" fmla="*/ 205 h 366"/>
                <a:gd name="T62" fmla="*/ 335 w 357"/>
                <a:gd name="T63" fmla="*/ 180 h 366"/>
                <a:gd name="T64" fmla="*/ 351 w 357"/>
                <a:gd name="T65" fmla="*/ 152 h 366"/>
                <a:gd name="T66" fmla="*/ 357 w 357"/>
                <a:gd name="T67" fmla="*/ 121 h 366"/>
                <a:gd name="T68" fmla="*/ 354 w 357"/>
                <a:gd name="T69" fmla="*/ 90 h 366"/>
                <a:gd name="T70" fmla="*/ 343 w 357"/>
                <a:gd name="T71" fmla="*/ 59 h 366"/>
                <a:gd name="T72" fmla="*/ 320 w 357"/>
                <a:gd name="T73" fmla="*/ 34 h 366"/>
                <a:gd name="T74" fmla="*/ 290 w 357"/>
                <a:gd name="T75" fmla="*/ 17 h 366"/>
                <a:gd name="T76" fmla="*/ 273 w 357"/>
                <a:gd name="T77" fmla="*/ 9 h 366"/>
                <a:gd name="T78" fmla="*/ 231 w 357"/>
                <a:gd name="T79" fmla="*/ 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7" h="366">
                  <a:moveTo>
                    <a:pt x="188" y="0"/>
                  </a:moveTo>
                  <a:lnTo>
                    <a:pt x="188" y="0"/>
                  </a:lnTo>
                  <a:lnTo>
                    <a:pt x="180" y="0"/>
                  </a:lnTo>
                  <a:lnTo>
                    <a:pt x="180" y="0"/>
                  </a:lnTo>
                  <a:lnTo>
                    <a:pt x="169" y="0"/>
                  </a:lnTo>
                  <a:lnTo>
                    <a:pt x="169" y="0"/>
                  </a:lnTo>
                  <a:lnTo>
                    <a:pt x="127" y="3"/>
                  </a:lnTo>
                  <a:lnTo>
                    <a:pt x="107" y="6"/>
                  </a:lnTo>
                  <a:lnTo>
                    <a:pt x="87" y="9"/>
                  </a:lnTo>
                  <a:lnTo>
                    <a:pt x="87" y="9"/>
                  </a:lnTo>
                  <a:lnTo>
                    <a:pt x="68" y="17"/>
                  </a:lnTo>
                  <a:lnTo>
                    <a:pt x="51" y="26"/>
                  </a:lnTo>
                  <a:lnTo>
                    <a:pt x="37" y="34"/>
                  </a:lnTo>
                  <a:lnTo>
                    <a:pt x="26" y="48"/>
                  </a:lnTo>
                  <a:lnTo>
                    <a:pt x="14" y="59"/>
                  </a:lnTo>
                  <a:lnTo>
                    <a:pt x="9" y="73"/>
                  </a:lnTo>
                  <a:lnTo>
                    <a:pt x="3" y="90"/>
                  </a:lnTo>
                  <a:lnTo>
                    <a:pt x="0" y="104"/>
                  </a:lnTo>
                  <a:lnTo>
                    <a:pt x="0" y="121"/>
                  </a:lnTo>
                  <a:lnTo>
                    <a:pt x="3" y="135"/>
                  </a:lnTo>
                  <a:lnTo>
                    <a:pt x="6" y="152"/>
                  </a:lnTo>
                  <a:lnTo>
                    <a:pt x="14" y="166"/>
                  </a:lnTo>
                  <a:lnTo>
                    <a:pt x="23" y="180"/>
                  </a:lnTo>
                  <a:lnTo>
                    <a:pt x="34" y="191"/>
                  </a:lnTo>
                  <a:lnTo>
                    <a:pt x="48" y="205"/>
                  </a:lnTo>
                  <a:lnTo>
                    <a:pt x="62" y="214"/>
                  </a:lnTo>
                  <a:lnTo>
                    <a:pt x="62" y="214"/>
                  </a:lnTo>
                  <a:lnTo>
                    <a:pt x="82" y="225"/>
                  </a:lnTo>
                  <a:lnTo>
                    <a:pt x="104" y="236"/>
                  </a:lnTo>
                  <a:lnTo>
                    <a:pt x="124" y="248"/>
                  </a:lnTo>
                  <a:lnTo>
                    <a:pt x="132" y="256"/>
                  </a:lnTo>
                  <a:lnTo>
                    <a:pt x="138" y="264"/>
                  </a:lnTo>
                  <a:lnTo>
                    <a:pt x="138" y="264"/>
                  </a:lnTo>
                  <a:lnTo>
                    <a:pt x="144" y="276"/>
                  </a:lnTo>
                  <a:lnTo>
                    <a:pt x="149" y="287"/>
                  </a:lnTo>
                  <a:lnTo>
                    <a:pt x="149" y="287"/>
                  </a:lnTo>
                  <a:lnTo>
                    <a:pt x="155" y="304"/>
                  </a:lnTo>
                  <a:lnTo>
                    <a:pt x="163" y="329"/>
                  </a:lnTo>
                  <a:lnTo>
                    <a:pt x="172" y="354"/>
                  </a:lnTo>
                  <a:lnTo>
                    <a:pt x="174" y="363"/>
                  </a:lnTo>
                  <a:lnTo>
                    <a:pt x="180" y="366"/>
                  </a:lnTo>
                  <a:lnTo>
                    <a:pt x="180" y="366"/>
                  </a:lnTo>
                  <a:lnTo>
                    <a:pt x="180" y="366"/>
                  </a:lnTo>
                  <a:lnTo>
                    <a:pt x="180" y="366"/>
                  </a:lnTo>
                  <a:lnTo>
                    <a:pt x="180" y="366"/>
                  </a:lnTo>
                  <a:lnTo>
                    <a:pt x="180" y="366"/>
                  </a:lnTo>
                  <a:lnTo>
                    <a:pt x="183" y="363"/>
                  </a:lnTo>
                  <a:lnTo>
                    <a:pt x="188" y="354"/>
                  </a:lnTo>
                  <a:lnTo>
                    <a:pt x="194" y="329"/>
                  </a:lnTo>
                  <a:lnTo>
                    <a:pt x="203" y="304"/>
                  </a:lnTo>
                  <a:lnTo>
                    <a:pt x="208" y="287"/>
                  </a:lnTo>
                  <a:lnTo>
                    <a:pt x="208" y="287"/>
                  </a:lnTo>
                  <a:lnTo>
                    <a:pt x="214" y="276"/>
                  </a:lnTo>
                  <a:lnTo>
                    <a:pt x="219" y="264"/>
                  </a:lnTo>
                  <a:lnTo>
                    <a:pt x="219" y="264"/>
                  </a:lnTo>
                  <a:lnTo>
                    <a:pt x="228" y="256"/>
                  </a:lnTo>
                  <a:lnTo>
                    <a:pt x="233" y="248"/>
                  </a:lnTo>
                  <a:lnTo>
                    <a:pt x="253" y="236"/>
                  </a:lnTo>
                  <a:lnTo>
                    <a:pt x="276" y="225"/>
                  </a:lnTo>
                  <a:lnTo>
                    <a:pt x="295" y="214"/>
                  </a:lnTo>
                  <a:lnTo>
                    <a:pt x="295" y="214"/>
                  </a:lnTo>
                  <a:lnTo>
                    <a:pt x="312" y="205"/>
                  </a:lnTo>
                  <a:lnTo>
                    <a:pt x="326" y="191"/>
                  </a:lnTo>
                  <a:lnTo>
                    <a:pt x="335" y="180"/>
                  </a:lnTo>
                  <a:lnTo>
                    <a:pt x="346" y="166"/>
                  </a:lnTo>
                  <a:lnTo>
                    <a:pt x="351" y="152"/>
                  </a:lnTo>
                  <a:lnTo>
                    <a:pt x="354" y="135"/>
                  </a:lnTo>
                  <a:lnTo>
                    <a:pt x="357" y="121"/>
                  </a:lnTo>
                  <a:lnTo>
                    <a:pt x="357" y="104"/>
                  </a:lnTo>
                  <a:lnTo>
                    <a:pt x="354" y="90"/>
                  </a:lnTo>
                  <a:lnTo>
                    <a:pt x="351" y="73"/>
                  </a:lnTo>
                  <a:lnTo>
                    <a:pt x="343" y="59"/>
                  </a:lnTo>
                  <a:lnTo>
                    <a:pt x="335" y="48"/>
                  </a:lnTo>
                  <a:lnTo>
                    <a:pt x="320" y="34"/>
                  </a:lnTo>
                  <a:lnTo>
                    <a:pt x="306" y="26"/>
                  </a:lnTo>
                  <a:lnTo>
                    <a:pt x="290" y="17"/>
                  </a:lnTo>
                  <a:lnTo>
                    <a:pt x="273" y="9"/>
                  </a:lnTo>
                  <a:lnTo>
                    <a:pt x="273" y="9"/>
                  </a:lnTo>
                  <a:lnTo>
                    <a:pt x="250" y="6"/>
                  </a:lnTo>
                  <a:lnTo>
                    <a:pt x="231" y="3"/>
                  </a:lnTo>
                  <a:lnTo>
                    <a:pt x="1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1" name="Freeform 127"/>
            <p:cNvSpPr>
              <a:spLocks/>
            </p:cNvSpPr>
            <p:nvPr/>
          </p:nvSpPr>
          <p:spPr bwMode="auto">
            <a:xfrm>
              <a:off x="10682288" y="2914650"/>
              <a:ext cx="655638" cy="130175"/>
            </a:xfrm>
            <a:custGeom>
              <a:avLst/>
              <a:gdLst>
                <a:gd name="T0" fmla="*/ 413 w 413"/>
                <a:gd name="T1" fmla="*/ 54 h 82"/>
                <a:gd name="T2" fmla="*/ 363 w 413"/>
                <a:gd name="T3" fmla="*/ 60 h 82"/>
                <a:gd name="T4" fmla="*/ 354 w 413"/>
                <a:gd name="T5" fmla="*/ 62 h 82"/>
                <a:gd name="T6" fmla="*/ 329 w 413"/>
                <a:gd name="T7" fmla="*/ 74 h 82"/>
                <a:gd name="T8" fmla="*/ 301 w 413"/>
                <a:gd name="T9" fmla="*/ 71 h 82"/>
                <a:gd name="T10" fmla="*/ 292 w 413"/>
                <a:gd name="T11" fmla="*/ 68 h 82"/>
                <a:gd name="T12" fmla="*/ 270 w 413"/>
                <a:gd name="T13" fmla="*/ 48 h 82"/>
                <a:gd name="T14" fmla="*/ 259 w 413"/>
                <a:gd name="T15" fmla="*/ 40 h 82"/>
                <a:gd name="T16" fmla="*/ 250 w 413"/>
                <a:gd name="T17" fmla="*/ 31 h 82"/>
                <a:gd name="T18" fmla="*/ 219 w 413"/>
                <a:gd name="T19" fmla="*/ 26 h 82"/>
                <a:gd name="T20" fmla="*/ 200 w 413"/>
                <a:gd name="T21" fmla="*/ 31 h 82"/>
                <a:gd name="T22" fmla="*/ 169 w 413"/>
                <a:gd name="T23" fmla="*/ 54 h 82"/>
                <a:gd name="T24" fmla="*/ 158 w 413"/>
                <a:gd name="T25" fmla="*/ 68 h 82"/>
                <a:gd name="T26" fmla="*/ 141 w 413"/>
                <a:gd name="T27" fmla="*/ 76 h 82"/>
                <a:gd name="T28" fmla="*/ 118 w 413"/>
                <a:gd name="T29" fmla="*/ 82 h 82"/>
                <a:gd name="T30" fmla="*/ 104 w 413"/>
                <a:gd name="T31" fmla="*/ 82 h 82"/>
                <a:gd name="T32" fmla="*/ 73 w 413"/>
                <a:gd name="T33" fmla="*/ 62 h 82"/>
                <a:gd name="T34" fmla="*/ 62 w 413"/>
                <a:gd name="T35" fmla="*/ 54 h 82"/>
                <a:gd name="T36" fmla="*/ 51 w 413"/>
                <a:gd name="T37" fmla="*/ 48 h 82"/>
                <a:gd name="T38" fmla="*/ 28 w 413"/>
                <a:gd name="T39" fmla="*/ 45 h 82"/>
                <a:gd name="T40" fmla="*/ 0 w 413"/>
                <a:gd name="T41" fmla="*/ 54 h 82"/>
                <a:gd name="T42" fmla="*/ 6 w 413"/>
                <a:gd name="T43" fmla="*/ 34 h 82"/>
                <a:gd name="T44" fmla="*/ 9 w 413"/>
                <a:gd name="T45" fmla="*/ 23 h 82"/>
                <a:gd name="T46" fmla="*/ 20 w 413"/>
                <a:gd name="T47" fmla="*/ 20 h 82"/>
                <a:gd name="T48" fmla="*/ 48 w 413"/>
                <a:gd name="T49" fmla="*/ 20 h 82"/>
                <a:gd name="T50" fmla="*/ 62 w 413"/>
                <a:gd name="T51" fmla="*/ 23 h 82"/>
                <a:gd name="T52" fmla="*/ 90 w 413"/>
                <a:gd name="T53" fmla="*/ 43 h 82"/>
                <a:gd name="T54" fmla="*/ 99 w 413"/>
                <a:gd name="T55" fmla="*/ 51 h 82"/>
                <a:gd name="T56" fmla="*/ 118 w 413"/>
                <a:gd name="T57" fmla="*/ 57 h 82"/>
                <a:gd name="T58" fmla="*/ 132 w 413"/>
                <a:gd name="T59" fmla="*/ 54 h 82"/>
                <a:gd name="T60" fmla="*/ 152 w 413"/>
                <a:gd name="T61" fmla="*/ 37 h 82"/>
                <a:gd name="T62" fmla="*/ 169 w 413"/>
                <a:gd name="T63" fmla="*/ 20 h 82"/>
                <a:gd name="T64" fmla="*/ 188 w 413"/>
                <a:gd name="T65" fmla="*/ 6 h 82"/>
                <a:gd name="T66" fmla="*/ 219 w 413"/>
                <a:gd name="T67" fmla="*/ 0 h 82"/>
                <a:gd name="T68" fmla="*/ 256 w 413"/>
                <a:gd name="T69" fmla="*/ 9 h 82"/>
                <a:gd name="T70" fmla="*/ 267 w 413"/>
                <a:gd name="T71" fmla="*/ 12 h 82"/>
                <a:gd name="T72" fmla="*/ 290 w 413"/>
                <a:gd name="T73" fmla="*/ 31 h 82"/>
                <a:gd name="T74" fmla="*/ 298 w 413"/>
                <a:gd name="T75" fmla="*/ 40 h 82"/>
                <a:gd name="T76" fmla="*/ 309 w 413"/>
                <a:gd name="T77" fmla="*/ 48 h 82"/>
                <a:gd name="T78" fmla="*/ 326 w 413"/>
                <a:gd name="T79" fmla="*/ 45 h 82"/>
                <a:gd name="T80" fmla="*/ 343 w 413"/>
                <a:gd name="T81" fmla="*/ 40 h 82"/>
                <a:gd name="T82" fmla="*/ 354 w 413"/>
                <a:gd name="T83" fmla="*/ 34 h 82"/>
                <a:gd name="T84" fmla="*/ 407 w 413"/>
                <a:gd name="T85" fmla="*/ 26 h 82"/>
                <a:gd name="T86" fmla="*/ 410 w 413"/>
                <a:gd name="T87" fmla="*/ 34 h 82"/>
                <a:gd name="T88" fmla="*/ 413 w 413"/>
                <a:gd name="T89" fmla="*/ 5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3" h="82">
                  <a:moveTo>
                    <a:pt x="413" y="54"/>
                  </a:moveTo>
                  <a:lnTo>
                    <a:pt x="413" y="54"/>
                  </a:lnTo>
                  <a:lnTo>
                    <a:pt x="388" y="54"/>
                  </a:lnTo>
                  <a:lnTo>
                    <a:pt x="363" y="60"/>
                  </a:lnTo>
                  <a:lnTo>
                    <a:pt x="363" y="60"/>
                  </a:lnTo>
                  <a:lnTo>
                    <a:pt x="354" y="62"/>
                  </a:lnTo>
                  <a:lnTo>
                    <a:pt x="354" y="62"/>
                  </a:lnTo>
                  <a:lnTo>
                    <a:pt x="329" y="74"/>
                  </a:lnTo>
                  <a:lnTo>
                    <a:pt x="315" y="74"/>
                  </a:lnTo>
                  <a:lnTo>
                    <a:pt x="301" y="71"/>
                  </a:lnTo>
                  <a:lnTo>
                    <a:pt x="301" y="71"/>
                  </a:lnTo>
                  <a:lnTo>
                    <a:pt x="292" y="68"/>
                  </a:lnTo>
                  <a:lnTo>
                    <a:pt x="284" y="62"/>
                  </a:lnTo>
                  <a:lnTo>
                    <a:pt x="270" y="48"/>
                  </a:lnTo>
                  <a:lnTo>
                    <a:pt x="270" y="48"/>
                  </a:lnTo>
                  <a:lnTo>
                    <a:pt x="259" y="40"/>
                  </a:lnTo>
                  <a:lnTo>
                    <a:pt x="250" y="31"/>
                  </a:lnTo>
                  <a:lnTo>
                    <a:pt x="250" y="31"/>
                  </a:lnTo>
                  <a:lnTo>
                    <a:pt x="233" y="29"/>
                  </a:lnTo>
                  <a:lnTo>
                    <a:pt x="219" y="26"/>
                  </a:lnTo>
                  <a:lnTo>
                    <a:pt x="208" y="29"/>
                  </a:lnTo>
                  <a:lnTo>
                    <a:pt x="200" y="31"/>
                  </a:lnTo>
                  <a:lnTo>
                    <a:pt x="183" y="40"/>
                  </a:lnTo>
                  <a:lnTo>
                    <a:pt x="169" y="54"/>
                  </a:lnTo>
                  <a:lnTo>
                    <a:pt x="169" y="54"/>
                  </a:lnTo>
                  <a:lnTo>
                    <a:pt x="158" y="68"/>
                  </a:lnTo>
                  <a:lnTo>
                    <a:pt x="141" y="76"/>
                  </a:lnTo>
                  <a:lnTo>
                    <a:pt x="141" y="76"/>
                  </a:lnTo>
                  <a:lnTo>
                    <a:pt x="129" y="82"/>
                  </a:lnTo>
                  <a:lnTo>
                    <a:pt x="118" y="82"/>
                  </a:lnTo>
                  <a:lnTo>
                    <a:pt x="118" y="82"/>
                  </a:lnTo>
                  <a:lnTo>
                    <a:pt x="104" y="82"/>
                  </a:lnTo>
                  <a:lnTo>
                    <a:pt x="93" y="76"/>
                  </a:lnTo>
                  <a:lnTo>
                    <a:pt x="73" y="62"/>
                  </a:lnTo>
                  <a:lnTo>
                    <a:pt x="73" y="62"/>
                  </a:lnTo>
                  <a:lnTo>
                    <a:pt x="62" y="54"/>
                  </a:lnTo>
                  <a:lnTo>
                    <a:pt x="51" y="48"/>
                  </a:lnTo>
                  <a:lnTo>
                    <a:pt x="51" y="48"/>
                  </a:lnTo>
                  <a:lnTo>
                    <a:pt x="40" y="45"/>
                  </a:lnTo>
                  <a:lnTo>
                    <a:pt x="28" y="45"/>
                  </a:lnTo>
                  <a:lnTo>
                    <a:pt x="14" y="48"/>
                  </a:lnTo>
                  <a:lnTo>
                    <a:pt x="0" y="54"/>
                  </a:lnTo>
                  <a:lnTo>
                    <a:pt x="0" y="54"/>
                  </a:lnTo>
                  <a:lnTo>
                    <a:pt x="6" y="34"/>
                  </a:lnTo>
                  <a:lnTo>
                    <a:pt x="6" y="34"/>
                  </a:lnTo>
                  <a:lnTo>
                    <a:pt x="9" y="23"/>
                  </a:lnTo>
                  <a:lnTo>
                    <a:pt x="9" y="23"/>
                  </a:lnTo>
                  <a:lnTo>
                    <a:pt x="20" y="20"/>
                  </a:lnTo>
                  <a:lnTo>
                    <a:pt x="34" y="17"/>
                  </a:lnTo>
                  <a:lnTo>
                    <a:pt x="48" y="20"/>
                  </a:lnTo>
                  <a:lnTo>
                    <a:pt x="62" y="23"/>
                  </a:lnTo>
                  <a:lnTo>
                    <a:pt x="62" y="23"/>
                  </a:lnTo>
                  <a:lnTo>
                    <a:pt x="76" y="31"/>
                  </a:lnTo>
                  <a:lnTo>
                    <a:pt x="90" y="43"/>
                  </a:lnTo>
                  <a:lnTo>
                    <a:pt x="90" y="43"/>
                  </a:lnTo>
                  <a:lnTo>
                    <a:pt x="99" y="51"/>
                  </a:lnTo>
                  <a:lnTo>
                    <a:pt x="110" y="57"/>
                  </a:lnTo>
                  <a:lnTo>
                    <a:pt x="118" y="57"/>
                  </a:lnTo>
                  <a:lnTo>
                    <a:pt x="132" y="54"/>
                  </a:lnTo>
                  <a:lnTo>
                    <a:pt x="132" y="54"/>
                  </a:lnTo>
                  <a:lnTo>
                    <a:pt x="141" y="45"/>
                  </a:lnTo>
                  <a:lnTo>
                    <a:pt x="152" y="37"/>
                  </a:lnTo>
                  <a:lnTo>
                    <a:pt x="152" y="37"/>
                  </a:lnTo>
                  <a:lnTo>
                    <a:pt x="169" y="20"/>
                  </a:lnTo>
                  <a:lnTo>
                    <a:pt x="177" y="12"/>
                  </a:lnTo>
                  <a:lnTo>
                    <a:pt x="188" y="6"/>
                  </a:lnTo>
                  <a:lnTo>
                    <a:pt x="202" y="3"/>
                  </a:lnTo>
                  <a:lnTo>
                    <a:pt x="219" y="0"/>
                  </a:lnTo>
                  <a:lnTo>
                    <a:pt x="236" y="3"/>
                  </a:lnTo>
                  <a:lnTo>
                    <a:pt x="256" y="9"/>
                  </a:lnTo>
                  <a:lnTo>
                    <a:pt x="256" y="9"/>
                  </a:lnTo>
                  <a:lnTo>
                    <a:pt x="267" y="12"/>
                  </a:lnTo>
                  <a:lnTo>
                    <a:pt x="275" y="17"/>
                  </a:lnTo>
                  <a:lnTo>
                    <a:pt x="290" y="31"/>
                  </a:lnTo>
                  <a:lnTo>
                    <a:pt x="290" y="31"/>
                  </a:lnTo>
                  <a:lnTo>
                    <a:pt x="298" y="40"/>
                  </a:lnTo>
                  <a:lnTo>
                    <a:pt x="309" y="48"/>
                  </a:lnTo>
                  <a:lnTo>
                    <a:pt x="309" y="48"/>
                  </a:lnTo>
                  <a:lnTo>
                    <a:pt x="318" y="48"/>
                  </a:lnTo>
                  <a:lnTo>
                    <a:pt x="326" y="45"/>
                  </a:lnTo>
                  <a:lnTo>
                    <a:pt x="343" y="40"/>
                  </a:lnTo>
                  <a:lnTo>
                    <a:pt x="343" y="40"/>
                  </a:lnTo>
                  <a:lnTo>
                    <a:pt x="354" y="34"/>
                  </a:lnTo>
                  <a:lnTo>
                    <a:pt x="354" y="34"/>
                  </a:lnTo>
                  <a:lnTo>
                    <a:pt x="379" y="29"/>
                  </a:lnTo>
                  <a:lnTo>
                    <a:pt x="407" y="26"/>
                  </a:lnTo>
                  <a:lnTo>
                    <a:pt x="407" y="26"/>
                  </a:lnTo>
                  <a:lnTo>
                    <a:pt x="410" y="34"/>
                  </a:lnTo>
                  <a:lnTo>
                    <a:pt x="410" y="34"/>
                  </a:lnTo>
                  <a:lnTo>
                    <a:pt x="413" y="54"/>
                  </a:lnTo>
                  <a:lnTo>
                    <a:pt x="413" y="54"/>
                  </a:lnTo>
                  <a:close/>
                </a:path>
              </a:pathLst>
            </a:custGeom>
            <a:solidFill>
              <a:srgbClr val="F9A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2" name="Freeform 128"/>
            <p:cNvSpPr>
              <a:spLocks/>
            </p:cNvSpPr>
            <p:nvPr/>
          </p:nvSpPr>
          <p:spPr bwMode="auto">
            <a:xfrm>
              <a:off x="10691822" y="2889250"/>
              <a:ext cx="641351" cy="128588"/>
            </a:xfrm>
            <a:custGeom>
              <a:avLst/>
              <a:gdLst>
                <a:gd name="T0" fmla="*/ 404 w 404"/>
                <a:gd name="T1" fmla="*/ 50 h 81"/>
                <a:gd name="T2" fmla="*/ 357 w 404"/>
                <a:gd name="T3" fmla="*/ 59 h 81"/>
                <a:gd name="T4" fmla="*/ 348 w 404"/>
                <a:gd name="T5" fmla="*/ 61 h 81"/>
                <a:gd name="T6" fmla="*/ 323 w 404"/>
                <a:gd name="T7" fmla="*/ 70 h 81"/>
                <a:gd name="T8" fmla="*/ 295 w 404"/>
                <a:gd name="T9" fmla="*/ 70 h 81"/>
                <a:gd name="T10" fmla="*/ 286 w 404"/>
                <a:gd name="T11" fmla="*/ 67 h 81"/>
                <a:gd name="T12" fmla="*/ 264 w 404"/>
                <a:gd name="T13" fmla="*/ 47 h 81"/>
                <a:gd name="T14" fmla="*/ 253 w 404"/>
                <a:gd name="T15" fmla="*/ 36 h 81"/>
                <a:gd name="T16" fmla="*/ 244 w 404"/>
                <a:gd name="T17" fmla="*/ 31 h 81"/>
                <a:gd name="T18" fmla="*/ 213 w 404"/>
                <a:gd name="T19" fmla="*/ 25 h 81"/>
                <a:gd name="T20" fmla="*/ 194 w 404"/>
                <a:gd name="T21" fmla="*/ 31 h 81"/>
                <a:gd name="T22" fmla="*/ 163 w 404"/>
                <a:gd name="T23" fmla="*/ 53 h 81"/>
                <a:gd name="T24" fmla="*/ 152 w 404"/>
                <a:gd name="T25" fmla="*/ 67 h 81"/>
                <a:gd name="T26" fmla="*/ 135 w 404"/>
                <a:gd name="T27" fmla="*/ 76 h 81"/>
                <a:gd name="T28" fmla="*/ 112 w 404"/>
                <a:gd name="T29" fmla="*/ 81 h 81"/>
                <a:gd name="T30" fmla="*/ 98 w 404"/>
                <a:gd name="T31" fmla="*/ 81 h 81"/>
                <a:gd name="T32" fmla="*/ 67 w 404"/>
                <a:gd name="T33" fmla="*/ 61 h 81"/>
                <a:gd name="T34" fmla="*/ 56 w 404"/>
                <a:gd name="T35" fmla="*/ 53 h 81"/>
                <a:gd name="T36" fmla="*/ 45 w 404"/>
                <a:gd name="T37" fmla="*/ 47 h 81"/>
                <a:gd name="T38" fmla="*/ 22 w 404"/>
                <a:gd name="T39" fmla="*/ 45 h 81"/>
                <a:gd name="T40" fmla="*/ 0 w 404"/>
                <a:gd name="T41" fmla="*/ 50 h 81"/>
                <a:gd name="T42" fmla="*/ 3 w 404"/>
                <a:gd name="T43" fmla="*/ 39 h 81"/>
                <a:gd name="T44" fmla="*/ 8 w 404"/>
                <a:gd name="T45" fmla="*/ 19 h 81"/>
                <a:gd name="T46" fmla="*/ 34 w 404"/>
                <a:gd name="T47" fmla="*/ 16 h 81"/>
                <a:gd name="T48" fmla="*/ 56 w 404"/>
                <a:gd name="T49" fmla="*/ 22 h 81"/>
                <a:gd name="T50" fmla="*/ 70 w 404"/>
                <a:gd name="T51" fmla="*/ 31 h 81"/>
                <a:gd name="T52" fmla="*/ 84 w 404"/>
                <a:gd name="T53" fmla="*/ 42 h 81"/>
                <a:gd name="T54" fmla="*/ 104 w 404"/>
                <a:gd name="T55" fmla="*/ 53 h 81"/>
                <a:gd name="T56" fmla="*/ 126 w 404"/>
                <a:gd name="T57" fmla="*/ 53 h 81"/>
                <a:gd name="T58" fmla="*/ 135 w 404"/>
                <a:gd name="T59" fmla="*/ 45 h 81"/>
                <a:gd name="T60" fmla="*/ 146 w 404"/>
                <a:gd name="T61" fmla="*/ 36 h 81"/>
                <a:gd name="T62" fmla="*/ 171 w 404"/>
                <a:gd name="T63" fmla="*/ 11 h 81"/>
                <a:gd name="T64" fmla="*/ 196 w 404"/>
                <a:gd name="T65" fmla="*/ 2 h 81"/>
                <a:gd name="T66" fmla="*/ 230 w 404"/>
                <a:gd name="T67" fmla="*/ 0 h 81"/>
                <a:gd name="T68" fmla="*/ 250 w 404"/>
                <a:gd name="T69" fmla="*/ 5 h 81"/>
                <a:gd name="T70" fmla="*/ 269 w 404"/>
                <a:gd name="T71" fmla="*/ 16 h 81"/>
                <a:gd name="T72" fmla="*/ 284 w 404"/>
                <a:gd name="T73" fmla="*/ 31 h 81"/>
                <a:gd name="T74" fmla="*/ 303 w 404"/>
                <a:gd name="T75" fmla="*/ 45 h 81"/>
                <a:gd name="T76" fmla="*/ 312 w 404"/>
                <a:gd name="T77" fmla="*/ 47 h 81"/>
                <a:gd name="T78" fmla="*/ 337 w 404"/>
                <a:gd name="T79" fmla="*/ 39 h 81"/>
                <a:gd name="T80" fmla="*/ 348 w 404"/>
                <a:gd name="T81" fmla="*/ 33 h 81"/>
                <a:gd name="T82" fmla="*/ 371 w 404"/>
                <a:gd name="T83" fmla="*/ 28 h 81"/>
                <a:gd name="T84" fmla="*/ 396 w 404"/>
                <a:gd name="T85" fmla="*/ 25 h 81"/>
                <a:gd name="T86" fmla="*/ 401 w 404"/>
                <a:gd name="T87" fmla="*/ 42 h 81"/>
                <a:gd name="T88" fmla="*/ 404 w 404"/>
                <a:gd name="T89"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4" h="81">
                  <a:moveTo>
                    <a:pt x="404" y="50"/>
                  </a:moveTo>
                  <a:lnTo>
                    <a:pt x="404" y="50"/>
                  </a:lnTo>
                  <a:lnTo>
                    <a:pt x="382" y="53"/>
                  </a:lnTo>
                  <a:lnTo>
                    <a:pt x="357" y="59"/>
                  </a:lnTo>
                  <a:lnTo>
                    <a:pt x="357" y="59"/>
                  </a:lnTo>
                  <a:lnTo>
                    <a:pt x="348" y="61"/>
                  </a:lnTo>
                  <a:lnTo>
                    <a:pt x="348" y="61"/>
                  </a:lnTo>
                  <a:lnTo>
                    <a:pt x="323" y="70"/>
                  </a:lnTo>
                  <a:lnTo>
                    <a:pt x="309" y="73"/>
                  </a:lnTo>
                  <a:lnTo>
                    <a:pt x="295" y="70"/>
                  </a:lnTo>
                  <a:lnTo>
                    <a:pt x="295" y="70"/>
                  </a:lnTo>
                  <a:lnTo>
                    <a:pt x="286" y="67"/>
                  </a:lnTo>
                  <a:lnTo>
                    <a:pt x="278" y="61"/>
                  </a:lnTo>
                  <a:lnTo>
                    <a:pt x="264" y="47"/>
                  </a:lnTo>
                  <a:lnTo>
                    <a:pt x="264" y="47"/>
                  </a:lnTo>
                  <a:lnTo>
                    <a:pt x="253" y="36"/>
                  </a:lnTo>
                  <a:lnTo>
                    <a:pt x="244" y="31"/>
                  </a:lnTo>
                  <a:lnTo>
                    <a:pt x="244" y="31"/>
                  </a:lnTo>
                  <a:lnTo>
                    <a:pt x="227" y="28"/>
                  </a:lnTo>
                  <a:lnTo>
                    <a:pt x="213" y="25"/>
                  </a:lnTo>
                  <a:lnTo>
                    <a:pt x="202" y="28"/>
                  </a:lnTo>
                  <a:lnTo>
                    <a:pt x="194" y="31"/>
                  </a:lnTo>
                  <a:lnTo>
                    <a:pt x="177" y="39"/>
                  </a:lnTo>
                  <a:lnTo>
                    <a:pt x="163" y="53"/>
                  </a:lnTo>
                  <a:lnTo>
                    <a:pt x="163" y="53"/>
                  </a:lnTo>
                  <a:lnTo>
                    <a:pt x="152" y="67"/>
                  </a:lnTo>
                  <a:lnTo>
                    <a:pt x="135" y="76"/>
                  </a:lnTo>
                  <a:lnTo>
                    <a:pt x="135" y="76"/>
                  </a:lnTo>
                  <a:lnTo>
                    <a:pt x="123" y="81"/>
                  </a:lnTo>
                  <a:lnTo>
                    <a:pt x="112" y="81"/>
                  </a:lnTo>
                  <a:lnTo>
                    <a:pt x="112" y="81"/>
                  </a:lnTo>
                  <a:lnTo>
                    <a:pt x="98" y="81"/>
                  </a:lnTo>
                  <a:lnTo>
                    <a:pt x="87" y="76"/>
                  </a:lnTo>
                  <a:lnTo>
                    <a:pt x="67" y="61"/>
                  </a:lnTo>
                  <a:lnTo>
                    <a:pt x="67" y="61"/>
                  </a:lnTo>
                  <a:lnTo>
                    <a:pt x="56" y="53"/>
                  </a:lnTo>
                  <a:lnTo>
                    <a:pt x="45" y="47"/>
                  </a:lnTo>
                  <a:lnTo>
                    <a:pt x="45" y="47"/>
                  </a:lnTo>
                  <a:lnTo>
                    <a:pt x="34" y="45"/>
                  </a:lnTo>
                  <a:lnTo>
                    <a:pt x="22" y="45"/>
                  </a:lnTo>
                  <a:lnTo>
                    <a:pt x="11" y="45"/>
                  </a:lnTo>
                  <a:lnTo>
                    <a:pt x="0" y="50"/>
                  </a:lnTo>
                  <a:lnTo>
                    <a:pt x="0" y="50"/>
                  </a:lnTo>
                  <a:lnTo>
                    <a:pt x="3" y="39"/>
                  </a:lnTo>
                  <a:lnTo>
                    <a:pt x="3" y="39"/>
                  </a:lnTo>
                  <a:lnTo>
                    <a:pt x="8" y="19"/>
                  </a:lnTo>
                  <a:lnTo>
                    <a:pt x="8" y="19"/>
                  </a:lnTo>
                  <a:lnTo>
                    <a:pt x="34" y="16"/>
                  </a:lnTo>
                  <a:lnTo>
                    <a:pt x="45" y="19"/>
                  </a:lnTo>
                  <a:lnTo>
                    <a:pt x="56" y="22"/>
                  </a:lnTo>
                  <a:lnTo>
                    <a:pt x="56" y="22"/>
                  </a:lnTo>
                  <a:lnTo>
                    <a:pt x="70" y="31"/>
                  </a:lnTo>
                  <a:lnTo>
                    <a:pt x="84" y="42"/>
                  </a:lnTo>
                  <a:lnTo>
                    <a:pt x="84" y="42"/>
                  </a:lnTo>
                  <a:lnTo>
                    <a:pt x="93" y="50"/>
                  </a:lnTo>
                  <a:lnTo>
                    <a:pt x="104" y="53"/>
                  </a:lnTo>
                  <a:lnTo>
                    <a:pt x="112" y="56"/>
                  </a:lnTo>
                  <a:lnTo>
                    <a:pt x="126" y="53"/>
                  </a:lnTo>
                  <a:lnTo>
                    <a:pt x="126" y="53"/>
                  </a:lnTo>
                  <a:lnTo>
                    <a:pt x="135" y="45"/>
                  </a:lnTo>
                  <a:lnTo>
                    <a:pt x="146" y="36"/>
                  </a:lnTo>
                  <a:lnTo>
                    <a:pt x="146" y="36"/>
                  </a:lnTo>
                  <a:lnTo>
                    <a:pt x="163" y="19"/>
                  </a:lnTo>
                  <a:lnTo>
                    <a:pt x="171" y="11"/>
                  </a:lnTo>
                  <a:lnTo>
                    <a:pt x="182" y="5"/>
                  </a:lnTo>
                  <a:lnTo>
                    <a:pt x="196" y="2"/>
                  </a:lnTo>
                  <a:lnTo>
                    <a:pt x="213" y="0"/>
                  </a:lnTo>
                  <a:lnTo>
                    <a:pt x="230" y="0"/>
                  </a:lnTo>
                  <a:lnTo>
                    <a:pt x="250" y="5"/>
                  </a:lnTo>
                  <a:lnTo>
                    <a:pt x="250" y="5"/>
                  </a:lnTo>
                  <a:lnTo>
                    <a:pt x="261" y="11"/>
                  </a:lnTo>
                  <a:lnTo>
                    <a:pt x="269" y="16"/>
                  </a:lnTo>
                  <a:lnTo>
                    <a:pt x="284" y="31"/>
                  </a:lnTo>
                  <a:lnTo>
                    <a:pt x="284" y="31"/>
                  </a:lnTo>
                  <a:lnTo>
                    <a:pt x="292" y="39"/>
                  </a:lnTo>
                  <a:lnTo>
                    <a:pt x="303" y="45"/>
                  </a:lnTo>
                  <a:lnTo>
                    <a:pt x="303" y="45"/>
                  </a:lnTo>
                  <a:lnTo>
                    <a:pt x="312" y="47"/>
                  </a:lnTo>
                  <a:lnTo>
                    <a:pt x="320" y="45"/>
                  </a:lnTo>
                  <a:lnTo>
                    <a:pt x="337" y="39"/>
                  </a:lnTo>
                  <a:lnTo>
                    <a:pt x="337" y="39"/>
                  </a:lnTo>
                  <a:lnTo>
                    <a:pt x="348" y="33"/>
                  </a:lnTo>
                  <a:lnTo>
                    <a:pt x="348" y="33"/>
                  </a:lnTo>
                  <a:lnTo>
                    <a:pt x="371" y="28"/>
                  </a:lnTo>
                  <a:lnTo>
                    <a:pt x="396" y="25"/>
                  </a:lnTo>
                  <a:lnTo>
                    <a:pt x="396" y="25"/>
                  </a:lnTo>
                  <a:lnTo>
                    <a:pt x="401" y="42"/>
                  </a:lnTo>
                  <a:lnTo>
                    <a:pt x="401" y="42"/>
                  </a:lnTo>
                  <a:lnTo>
                    <a:pt x="404" y="50"/>
                  </a:lnTo>
                  <a:lnTo>
                    <a:pt x="404" y="50"/>
                  </a:lnTo>
                  <a:close/>
                </a:path>
              </a:pathLst>
            </a:custGeom>
            <a:solidFill>
              <a:srgbClr val="FED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3" name="Freeform 129"/>
            <p:cNvSpPr>
              <a:spLocks/>
            </p:cNvSpPr>
            <p:nvPr/>
          </p:nvSpPr>
          <p:spPr bwMode="auto">
            <a:xfrm>
              <a:off x="10825175" y="3106737"/>
              <a:ext cx="374650" cy="209550"/>
            </a:xfrm>
            <a:custGeom>
              <a:avLst/>
              <a:gdLst>
                <a:gd name="T0" fmla="*/ 129 w 236"/>
                <a:gd name="T1" fmla="*/ 113 h 132"/>
                <a:gd name="T2" fmla="*/ 129 w 236"/>
                <a:gd name="T3" fmla="*/ 113 h 132"/>
                <a:gd name="T4" fmla="*/ 138 w 236"/>
                <a:gd name="T5" fmla="*/ 96 h 132"/>
                <a:gd name="T6" fmla="*/ 146 w 236"/>
                <a:gd name="T7" fmla="*/ 79 h 132"/>
                <a:gd name="T8" fmla="*/ 157 w 236"/>
                <a:gd name="T9" fmla="*/ 62 h 132"/>
                <a:gd name="T10" fmla="*/ 171 w 236"/>
                <a:gd name="T11" fmla="*/ 48 h 132"/>
                <a:gd name="T12" fmla="*/ 171 w 236"/>
                <a:gd name="T13" fmla="*/ 48 h 132"/>
                <a:gd name="T14" fmla="*/ 202 w 236"/>
                <a:gd name="T15" fmla="*/ 20 h 132"/>
                <a:gd name="T16" fmla="*/ 222 w 236"/>
                <a:gd name="T17" fmla="*/ 9 h 132"/>
                <a:gd name="T18" fmla="*/ 230 w 236"/>
                <a:gd name="T19" fmla="*/ 6 h 132"/>
                <a:gd name="T20" fmla="*/ 236 w 236"/>
                <a:gd name="T21" fmla="*/ 3 h 132"/>
                <a:gd name="T22" fmla="*/ 236 w 236"/>
                <a:gd name="T23" fmla="*/ 3 h 132"/>
                <a:gd name="T24" fmla="*/ 216 w 236"/>
                <a:gd name="T25" fmla="*/ 0 h 132"/>
                <a:gd name="T26" fmla="*/ 197 w 236"/>
                <a:gd name="T27" fmla="*/ 0 h 132"/>
                <a:gd name="T28" fmla="*/ 177 w 236"/>
                <a:gd name="T29" fmla="*/ 6 h 132"/>
                <a:gd name="T30" fmla="*/ 157 w 236"/>
                <a:gd name="T31" fmla="*/ 14 h 132"/>
                <a:gd name="T32" fmla="*/ 157 w 236"/>
                <a:gd name="T33" fmla="*/ 14 h 132"/>
                <a:gd name="T34" fmla="*/ 135 w 236"/>
                <a:gd name="T35" fmla="*/ 26 h 132"/>
                <a:gd name="T36" fmla="*/ 124 w 236"/>
                <a:gd name="T37" fmla="*/ 28 h 132"/>
                <a:gd name="T38" fmla="*/ 118 w 236"/>
                <a:gd name="T39" fmla="*/ 28 h 132"/>
                <a:gd name="T40" fmla="*/ 112 w 236"/>
                <a:gd name="T41" fmla="*/ 26 h 132"/>
                <a:gd name="T42" fmla="*/ 112 w 236"/>
                <a:gd name="T43" fmla="*/ 26 h 132"/>
                <a:gd name="T44" fmla="*/ 104 w 236"/>
                <a:gd name="T45" fmla="*/ 20 h 132"/>
                <a:gd name="T46" fmla="*/ 98 w 236"/>
                <a:gd name="T47" fmla="*/ 14 h 132"/>
                <a:gd name="T48" fmla="*/ 93 w 236"/>
                <a:gd name="T49" fmla="*/ 9 h 132"/>
                <a:gd name="T50" fmla="*/ 87 w 236"/>
                <a:gd name="T51" fmla="*/ 6 h 132"/>
                <a:gd name="T52" fmla="*/ 87 w 236"/>
                <a:gd name="T53" fmla="*/ 6 h 132"/>
                <a:gd name="T54" fmla="*/ 79 w 236"/>
                <a:gd name="T55" fmla="*/ 6 h 132"/>
                <a:gd name="T56" fmla="*/ 73 w 236"/>
                <a:gd name="T57" fmla="*/ 9 h 132"/>
                <a:gd name="T58" fmla="*/ 62 w 236"/>
                <a:gd name="T59" fmla="*/ 17 h 132"/>
                <a:gd name="T60" fmla="*/ 62 w 236"/>
                <a:gd name="T61" fmla="*/ 17 h 132"/>
                <a:gd name="T62" fmla="*/ 53 w 236"/>
                <a:gd name="T63" fmla="*/ 20 h 132"/>
                <a:gd name="T64" fmla="*/ 45 w 236"/>
                <a:gd name="T65" fmla="*/ 20 h 132"/>
                <a:gd name="T66" fmla="*/ 28 w 236"/>
                <a:gd name="T67" fmla="*/ 20 h 132"/>
                <a:gd name="T68" fmla="*/ 14 w 236"/>
                <a:gd name="T69" fmla="*/ 12 h 132"/>
                <a:gd name="T70" fmla="*/ 6 w 236"/>
                <a:gd name="T71" fmla="*/ 6 h 132"/>
                <a:gd name="T72" fmla="*/ 0 w 236"/>
                <a:gd name="T73" fmla="*/ 0 h 132"/>
                <a:gd name="T74" fmla="*/ 0 w 236"/>
                <a:gd name="T75" fmla="*/ 0 h 132"/>
                <a:gd name="T76" fmla="*/ 3 w 236"/>
                <a:gd name="T77" fmla="*/ 12 h 132"/>
                <a:gd name="T78" fmla="*/ 6 w 236"/>
                <a:gd name="T79" fmla="*/ 23 h 132"/>
                <a:gd name="T80" fmla="*/ 11 w 236"/>
                <a:gd name="T81" fmla="*/ 31 h 132"/>
                <a:gd name="T82" fmla="*/ 20 w 236"/>
                <a:gd name="T83" fmla="*/ 40 h 132"/>
                <a:gd name="T84" fmla="*/ 37 w 236"/>
                <a:gd name="T85" fmla="*/ 54 h 132"/>
                <a:gd name="T86" fmla="*/ 56 w 236"/>
                <a:gd name="T87" fmla="*/ 65 h 132"/>
                <a:gd name="T88" fmla="*/ 56 w 236"/>
                <a:gd name="T89" fmla="*/ 65 h 132"/>
                <a:gd name="T90" fmla="*/ 73 w 236"/>
                <a:gd name="T91" fmla="*/ 76 h 132"/>
                <a:gd name="T92" fmla="*/ 84 w 236"/>
                <a:gd name="T93" fmla="*/ 90 h 132"/>
                <a:gd name="T94" fmla="*/ 84 w 236"/>
                <a:gd name="T95" fmla="*/ 90 h 132"/>
                <a:gd name="T96" fmla="*/ 90 w 236"/>
                <a:gd name="T97" fmla="*/ 99 h 132"/>
                <a:gd name="T98" fmla="*/ 93 w 236"/>
                <a:gd name="T99" fmla="*/ 107 h 132"/>
                <a:gd name="T100" fmla="*/ 98 w 236"/>
                <a:gd name="T101" fmla="*/ 124 h 132"/>
                <a:gd name="T102" fmla="*/ 98 w 236"/>
                <a:gd name="T103" fmla="*/ 124 h 132"/>
                <a:gd name="T104" fmla="*/ 107 w 236"/>
                <a:gd name="T105" fmla="*/ 132 h 132"/>
                <a:gd name="T106" fmla="*/ 110 w 236"/>
                <a:gd name="T107" fmla="*/ 132 h 132"/>
                <a:gd name="T108" fmla="*/ 115 w 236"/>
                <a:gd name="T109" fmla="*/ 132 h 132"/>
                <a:gd name="T110" fmla="*/ 115 w 236"/>
                <a:gd name="T111" fmla="*/ 132 h 132"/>
                <a:gd name="T112" fmla="*/ 121 w 236"/>
                <a:gd name="T113" fmla="*/ 132 h 132"/>
                <a:gd name="T114" fmla="*/ 124 w 236"/>
                <a:gd name="T115" fmla="*/ 127 h 132"/>
                <a:gd name="T116" fmla="*/ 129 w 236"/>
                <a:gd name="T117" fmla="*/ 113 h 132"/>
                <a:gd name="T118" fmla="*/ 129 w 236"/>
                <a:gd name="T119" fmla="*/ 11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132">
                  <a:moveTo>
                    <a:pt x="129" y="113"/>
                  </a:moveTo>
                  <a:lnTo>
                    <a:pt x="129" y="113"/>
                  </a:lnTo>
                  <a:lnTo>
                    <a:pt x="138" y="96"/>
                  </a:lnTo>
                  <a:lnTo>
                    <a:pt x="146" y="79"/>
                  </a:lnTo>
                  <a:lnTo>
                    <a:pt x="157" y="62"/>
                  </a:lnTo>
                  <a:lnTo>
                    <a:pt x="171" y="48"/>
                  </a:lnTo>
                  <a:lnTo>
                    <a:pt x="171" y="48"/>
                  </a:lnTo>
                  <a:lnTo>
                    <a:pt x="202" y="20"/>
                  </a:lnTo>
                  <a:lnTo>
                    <a:pt x="222" y="9"/>
                  </a:lnTo>
                  <a:lnTo>
                    <a:pt x="230" y="6"/>
                  </a:lnTo>
                  <a:lnTo>
                    <a:pt x="236" y="3"/>
                  </a:lnTo>
                  <a:lnTo>
                    <a:pt x="236" y="3"/>
                  </a:lnTo>
                  <a:lnTo>
                    <a:pt x="216" y="0"/>
                  </a:lnTo>
                  <a:lnTo>
                    <a:pt x="197" y="0"/>
                  </a:lnTo>
                  <a:lnTo>
                    <a:pt x="177" y="6"/>
                  </a:lnTo>
                  <a:lnTo>
                    <a:pt x="157" y="14"/>
                  </a:lnTo>
                  <a:lnTo>
                    <a:pt x="157" y="14"/>
                  </a:lnTo>
                  <a:lnTo>
                    <a:pt x="135" y="26"/>
                  </a:lnTo>
                  <a:lnTo>
                    <a:pt x="124" y="28"/>
                  </a:lnTo>
                  <a:lnTo>
                    <a:pt x="118" y="28"/>
                  </a:lnTo>
                  <a:lnTo>
                    <a:pt x="112" y="26"/>
                  </a:lnTo>
                  <a:lnTo>
                    <a:pt x="112" y="26"/>
                  </a:lnTo>
                  <a:lnTo>
                    <a:pt x="104" y="20"/>
                  </a:lnTo>
                  <a:lnTo>
                    <a:pt x="98" y="14"/>
                  </a:lnTo>
                  <a:lnTo>
                    <a:pt x="93" y="9"/>
                  </a:lnTo>
                  <a:lnTo>
                    <a:pt x="87" y="6"/>
                  </a:lnTo>
                  <a:lnTo>
                    <a:pt x="87" y="6"/>
                  </a:lnTo>
                  <a:lnTo>
                    <a:pt x="79" y="6"/>
                  </a:lnTo>
                  <a:lnTo>
                    <a:pt x="73" y="9"/>
                  </a:lnTo>
                  <a:lnTo>
                    <a:pt x="62" y="17"/>
                  </a:lnTo>
                  <a:lnTo>
                    <a:pt x="62" y="17"/>
                  </a:lnTo>
                  <a:lnTo>
                    <a:pt x="53" y="20"/>
                  </a:lnTo>
                  <a:lnTo>
                    <a:pt x="45" y="20"/>
                  </a:lnTo>
                  <a:lnTo>
                    <a:pt x="28" y="20"/>
                  </a:lnTo>
                  <a:lnTo>
                    <a:pt x="14" y="12"/>
                  </a:lnTo>
                  <a:lnTo>
                    <a:pt x="6" y="6"/>
                  </a:lnTo>
                  <a:lnTo>
                    <a:pt x="0" y="0"/>
                  </a:lnTo>
                  <a:lnTo>
                    <a:pt x="0" y="0"/>
                  </a:lnTo>
                  <a:lnTo>
                    <a:pt x="3" y="12"/>
                  </a:lnTo>
                  <a:lnTo>
                    <a:pt x="6" y="23"/>
                  </a:lnTo>
                  <a:lnTo>
                    <a:pt x="11" y="31"/>
                  </a:lnTo>
                  <a:lnTo>
                    <a:pt x="20" y="40"/>
                  </a:lnTo>
                  <a:lnTo>
                    <a:pt x="37" y="54"/>
                  </a:lnTo>
                  <a:lnTo>
                    <a:pt x="56" y="65"/>
                  </a:lnTo>
                  <a:lnTo>
                    <a:pt x="56" y="65"/>
                  </a:lnTo>
                  <a:lnTo>
                    <a:pt x="73" y="76"/>
                  </a:lnTo>
                  <a:lnTo>
                    <a:pt x="84" y="90"/>
                  </a:lnTo>
                  <a:lnTo>
                    <a:pt x="84" y="90"/>
                  </a:lnTo>
                  <a:lnTo>
                    <a:pt x="90" y="99"/>
                  </a:lnTo>
                  <a:lnTo>
                    <a:pt x="93" y="107"/>
                  </a:lnTo>
                  <a:lnTo>
                    <a:pt x="98" y="124"/>
                  </a:lnTo>
                  <a:lnTo>
                    <a:pt x="98" y="124"/>
                  </a:lnTo>
                  <a:lnTo>
                    <a:pt x="107" y="132"/>
                  </a:lnTo>
                  <a:lnTo>
                    <a:pt x="110" y="132"/>
                  </a:lnTo>
                  <a:lnTo>
                    <a:pt x="115" y="132"/>
                  </a:lnTo>
                  <a:lnTo>
                    <a:pt x="115" y="132"/>
                  </a:lnTo>
                  <a:lnTo>
                    <a:pt x="121" y="132"/>
                  </a:lnTo>
                  <a:lnTo>
                    <a:pt x="124" y="127"/>
                  </a:lnTo>
                  <a:lnTo>
                    <a:pt x="129" y="113"/>
                  </a:lnTo>
                  <a:lnTo>
                    <a:pt x="129" y="113"/>
                  </a:lnTo>
                  <a:close/>
                </a:path>
              </a:pathLst>
            </a:custGeom>
            <a:solidFill>
              <a:srgbClr val="FED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4" name="Freeform 130"/>
            <p:cNvSpPr>
              <a:spLocks/>
            </p:cNvSpPr>
            <p:nvPr/>
          </p:nvSpPr>
          <p:spPr bwMode="auto">
            <a:xfrm>
              <a:off x="10593399" y="2719388"/>
              <a:ext cx="241300" cy="490537"/>
            </a:xfrm>
            <a:custGeom>
              <a:avLst/>
              <a:gdLst>
                <a:gd name="T0" fmla="*/ 143 w 152"/>
                <a:gd name="T1" fmla="*/ 0 h 309"/>
                <a:gd name="T2" fmla="*/ 143 w 152"/>
                <a:gd name="T3" fmla="*/ 0 h 309"/>
                <a:gd name="T4" fmla="*/ 138 w 152"/>
                <a:gd name="T5" fmla="*/ 3 h 309"/>
                <a:gd name="T6" fmla="*/ 138 w 152"/>
                <a:gd name="T7" fmla="*/ 3 h 309"/>
                <a:gd name="T8" fmla="*/ 112 w 152"/>
                <a:gd name="T9" fmla="*/ 8 h 309"/>
                <a:gd name="T10" fmla="*/ 90 w 152"/>
                <a:gd name="T11" fmla="*/ 20 h 309"/>
                <a:gd name="T12" fmla="*/ 70 w 152"/>
                <a:gd name="T13" fmla="*/ 31 h 309"/>
                <a:gd name="T14" fmla="*/ 51 w 152"/>
                <a:gd name="T15" fmla="*/ 48 h 309"/>
                <a:gd name="T16" fmla="*/ 34 w 152"/>
                <a:gd name="T17" fmla="*/ 67 h 309"/>
                <a:gd name="T18" fmla="*/ 20 w 152"/>
                <a:gd name="T19" fmla="*/ 90 h 309"/>
                <a:gd name="T20" fmla="*/ 11 w 152"/>
                <a:gd name="T21" fmla="*/ 112 h 309"/>
                <a:gd name="T22" fmla="*/ 3 w 152"/>
                <a:gd name="T23" fmla="*/ 135 h 309"/>
                <a:gd name="T24" fmla="*/ 3 w 152"/>
                <a:gd name="T25" fmla="*/ 135 h 309"/>
                <a:gd name="T26" fmla="*/ 0 w 152"/>
                <a:gd name="T27" fmla="*/ 160 h 309"/>
                <a:gd name="T28" fmla="*/ 3 w 152"/>
                <a:gd name="T29" fmla="*/ 185 h 309"/>
                <a:gd name="T30" fmla="*/ 9 w 152"/>
                <a:gd name="T31" fmla="*/ 211 h 309"/>
                <a:gd name="T32" fmla="*/ 17 w 152"/>
                <a:gd name="T33" fmla="*/ 233 h 309"/>
                <a:gd name="T34" fmla="*/ 28 w 152"/>
                <a:gd name="T35" fmla="*/ 256 h 309"/>
                <a:gd name="T36" fmla="*/ 45 w 152"/>
                <a:gd name="T37" fmla="*/ 275 h 309"/>
                <a:gd name="T38" fmla="*/ 62 w 152"/>
                <a:gd name="T39" fmla="*/ 292 h 309"/>
                <a:gd name="T40" fmla="*/ 82 w 152"/>
                <a:gd name="T41" fmla="*/ 309 h 309"/>
                <a:gd name="T42" fmla="*/ 82 w 152"/>
                <a:gd name="T43" fmla="*/ 309 h 309"/>
                <a:gd name="T44" fmla="*/ 67 w 152"/>
                <a:gd name="T45" fmla="*/ 286 h 309"/>
                <a:gd name="T46" fmla="*/ 53 w 152"/>
                <a:gd name="T47" fmla="*/ 261 h 309"/>
                <a:gd name="T48" fmla="*/ 53 w 152"/>
                <a:gd name="T49" fmla="*/ 261 h 309"/>
                <a:gd name="T50" fmla="*/ 45 w 152"/>
                <a:gd name="T51" fmla="*/ 244 h 309"/>
                <a:gd name="T52" fmla="*/ 37 w 152"/>
                <a:gd name="T53" fmla="*/ 225 h 309"/>
                <a:gd name="T54" fmla="*/ 31 w 152"/>
                <a:gd name="T55" fmla="*/ 208 h 309"/>
                <a:gd name="T56" fmla="*/ 28 w 152"/>
                <a:gd name="T57" fmla="*/ 188 h 309"/>
                <a:gd name="T58" fmla="*/ 25 w 152"/>
                <a:gd name="T59" fmla="*/ 168 h 309"/>
                <a:gd name="T60" fmla="*/ 28 w 152"/>
                <a:gd name="T61" fmla="*/ 152 h 309"/>
                <a:gd name="T62" fmla="*/ 28 w 152"/>
                <a:gd name="T63" fmla="*/ 132 h 309"/>
                <a:gd name="T64" fmla="*/ 34 w 152"/>
                <a:gd name="T65" fmla="*/ 112 h 309"/>
                <a:gd name="T66" fmla="*/ 39 w 152"/>
                <a:gd name="T67" fmla="*/ 95 h 309"/>
                <a:gd name="T68" fmla="*/ 48 w 152"/>
                <a:gd name="T69" fmla="*/ 79 h 309"/>
                <a:gd name="T70" fmla="*/ 59 w 152"/>
                <a:gd name="T71" fmla="*/ 64 h 309"/>
                <a:gd name="T72" fmla="*/ 70 w 152"/>
                <a:gd name="T73" fmla="*/ 48 h 309"/>
                <a:gd name="T74" fmla="*/ 84 w 152"/>
                <a:gd name="T75" fmla="*/ 36 h 309"/>
                <a:gd name="T76" fmla="*/ 101 w 152"/>
                <a:gd name="T77" fmla="*/ 25 h 309"/>
                <a:gd name="T78" fmla="*/ 121 w 152"/>
                <a:gd name="T79" fmla="*/ 14 h 309"/>
                <a:gd name="T80" fmla="*/ 141 w 152"/>
                <a:gd name="T81" fmla="*/ 5 h 309"/>
                <a:gd name="T82" fmla="*/ 141 w 152"/>
                <a:gd name="T83" fmla="*/ 5 h 309"/>
                <a:gd name="T84" fmla="*/ 152 w 152"/>
                <a:gd name="T85" fmla="*/ 3 h 309"/>
                <a:gd name="T86" fmla="*/ 152 w 152"/>
                <a:gd name="T87" fmla="*/ 3 h 309"/>
                <a:gd name="T88" fmla="*/ 143 w 152"/>
                <a:gd name="T89"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2" h="309">
                  <a:moveTo>
                    <a:pt x="143" y="0"/>
                  </a:moveTo>
                  <a:lnTo>
                    <a:pt x="143" y="0"/>
                  </a:lnTo>
                  <a:lnTo>
                    <a:pt x="138" y="3"/>
                  </a:lnTo>
                  <a:lnTo>
                    <a:pt x="138" y="3"/>
                  </a:lnTo>
                  <a:lnTo>
                    <a:pt x="112" y="8"/>
                  </a:lnTo>
                  <a:lnTo>
                    <a:pt x="90" y="20"/>
                  </a:lnTo>
                  <a:lnTo>
                    <a:pt x="70" y="31"/>
                  </a:lnTo>
                  <a:lnTo>
                    <a:pt x="51" y="48"/>
                  </a:lnTo>
                  <a:lnTo>
                    <a:pt x="34" y="67"/>
                  </a:lnTo>
                  <a:lnTo>
                    <a:pt x="20" y="90"/>
                  </a:lnTo>
                  <a:lnTo>
                    <a:pt x="11" y="112"/>
                  </a:lnTo>
                  <a:lnTo>
                    <a:pt x="3" y="135"/>
                  </a:lnTo>
                  <a:lnTo>
                    <a:pt x="3" y="135"/>
                  </a:lnTo>
                  <a:lnTo>
                    <a:pt x="0" y="160"/>
                  </a:lnTo>
                  <a:lnTo>
                    <a:pt x="3" y="185"/>
                  </a:lnTo>
                  <a:lnTo>
                    <a:pt x="9" y="211"/>
                  </a:lnTo>
                  <a:lnTo>
                    <a:pt x="17" y="233"/>
                  </a:lnTo>
                  <a:lnTo>
                    <a:pt x="28" y="256"/>
                  </a:lnTo>
                  <a:lnTo>
                    <a:pt x="45" y="275"/>
                  </a:lnTo>
                  <a:lnTo>
                    <a:pt x="62" y="292"/>
                  </a:lnTo>
                  <a:lnTo>
                    <a:pt x="82" y="309"/>
                  </a:lnTo>
                  <a:lnTo>
                    <a:pt x="82" y="309"/>
                  </a:lnTo>
                  <a:lnTo>
                    <a:pt x="67" y="286"/>
                  </a:lnTo>
                  <a:lnTo>
                    <a:pt x="53" y="261"/>
                  </a:lnTo>
                  <a:lnTo>
                    <a:pt x="53" y="261"/>
                  </a:lnTo>
                  <a:lnTo>
                    <a:pt x="45" y="244"/>
                  </a:lnTo>
                  <a:lnTo>
                    <a:pt x="37" y="225"/>
                  </a:lnTo>
                  <a:lnTo>
                    <a:pt x="31" y="208"/>
                  </a:lnTo>
                  <a:lnTo>
                    <a:pt x="28" y="188"/>
                  </a:lnTo>
                  <a:lnTo>
                    <a:pt x="25" y="168"/>
                  </a:lnTo>
                  <a:lnTo>
                    <a:pt x="28" y="152"/>
                  </a:lnTo>
                  <a:lnTo>
                    <a:pt x="28" y="132"/>
                  </a:lnTo>
                  <a:lnTo>
                    <a:pt x="34" y="112"/>
                  </a:lnTo>
                  <a:lnTo>
                    <a:pt x="39" y="95"/>
                  </a:lnTo>
                  <a:lnTo>
                    <a:pt x="48" y="79"/>
                  </a:lnTo>
                  <a:lnTo>
                    <a:pt x="59" y="64"/>
                  </a:lnTo>
                  <a:lnTo>
                    <a:pt x="70" y="48"/>
                  </a:lnTo>
                  <a:lnTo>
                    <a:pt x="84" y="36"/>
                  </a:lnTo>
                  <a:lnTo>
                    <a:pt x="101" y="25"/>
                  </a:lnTo>
                  <a:lnTo>
                    <a:pt x="121" y="14"/>
                  </a:lnTo>
                  <a:lnTo>
                    <a:pt x="141" y="5"/>
                  </a:lnTo>
                  <a:lnTo>
                    <a:pt x="141" y="5"/>
                  </a:lnTo>
                  <a:lnTo>
                    <a:pt x="152" y="3"/>
                  </a:lnTo>
                  <a:lnTo>
                    <a:pt x="152" y="3"/>
                  </a:lnTo>
                  <a:lnTo>
                    <a:pt x="143" y="0"/>
                  </a:lnTo>
                  <a:close/>
                </a:path>
              </a:pathLst>
            </a:custGeom>
            <a:solidFill>
              <a:srgbClr val="DC9D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5" name="Freeform 131"/>
            <p:cNvSpPr>
              <a:spLocks/>
            </p:cNvSpPr>
            <p:nvPr/>
          </p:nvSpPr>
          <p:spPr bwMode="auto">
            <a:xfrm>
              <a:off x="10593393" y="2719388"/>
              <a:ext cx="241299" cy="490537"/>
            </a:xfrm>
            <a:custGeom>
              <a:avLst/>
              <a:gdLst>
                <a:gd name="T0" fmla="*/ 143 w 152"/>
                <a:gd name="T1" fmla="*/ 0 h 309"/>
                <a:gd name="T2" fmla="*/ 143 w 152"/>
                <a:gd name="T3" fmla="*/ 0 h 309"/>
                <a:gd name="T4" fmla="*/ 138 w 152"/>
                <a:gd name="T5" fmla="*/ 3 h 309"/>
                <a:gd name="T6" fmla="*/ 138 w 152"/>
                <a:gd name="T7" fmla="*/ 3 h 309"/>
                <a:gd name="T8" fmla="*/ 112 w 152"/>
                <a:gd name="T9" fmla="*/ 8 h 309"/>
                <a:gd name="T10" fmla="*/ 90 w 152"/>
                <a:gd name="T11" fmla="*/ 20 h 309"/>
                <a:gd name="T12" fmla="*/ 70 w 152"/>
                <a:gd name="T13" fmla="*/ 31 h 309"/>
                <a:gd name="T14" fmla="*/ 51 w 152"/>
                <a:gd name="T15" fmla="*/ 48 h 309"/>
                <a:gd name="T16" fmla="*/ 34 w 152"/>
                <a:gd name="T17" fmla="*/ 67 h 309"/>
                <a:gd name="T18" fmla="*/ 20 w 152"/>
                <a:gd name="T19" fmla="*/ 90 h 309"/>
                <a:gd name="T20" fmla="*/ 11 w 152"/>
                <a:gd name="T21" fmla="*/ 112 h 309"/>
                <a:gd name="T22" fmla="*/ 3 w 152"/>
                <a:gd name="T23" fmla="*/ 135 h 309"/>
                <a:gd name="T24" fmla="*/ 3 w 152"/>
                <a:gd name="T25" fmla="*/ 135 h 309"/>
                <a:gd name="T26" fmla="*/ 0 w 152"/>
                <a:gd name="T27" fmla="*/ 160 h 309"/>
                <a:gd name="T28" fmla="*/ 3 w 152"/>
                <a:gd name="T29" fmla="*/ 185 h 309"/>
                <a:gd name="T30" fmla="*/ 9 w 152"/>
                <a:gd name="T31" fmla="*/ 211 h 309"/>
                <a:gd name="T32" fmla="*/ 17 w 152"/>
                <a:gd name="T33" fmla="*/ 233 h 309"/>
                <a:gd name="T34" fmla="*/ 28 w 152"/>
                <a:gd name="T35" fmla="*/ 256 h 309"/>
                <a:gd name="T36" fmla="*/ 45 w 152"/>
                <a:gd name="T37" fmla="*/ 275 h 309"/>
                <a:gd name="T38" fmla="*/ 62 w 152"/>
                <a:gd name="T39" fmla="*/ 292 h 309"/>
                <a:gd name="T40" fmla="*/ 82 w 152"/>
                <a:gd name="T41" fmla="*/ 309 h 309"/>
                <a:gd name="T42" fmla="*/ 82 w 152"/>
                <a:gd name="T43" fmla="*/ 309 h 309"/>
                <a:gd name="T44" fmla="*/ 67 w 152"/>
                <a:gd name="T45" fmla="*/ 286 h 309"/>
                <a:gd name="T46" fmla="*/ 53 w 152"/>
                <a:gd name="T47" fmla="*/ 261 h 309"/>
                <a:gd name="T48" fmla="*/ 53 w 152"/>
                <a:gd name="T49" fmla="*/ 261 h 309"/>
                <a:gd name="T50" fmla="*/ 45 w 152"/>
                <a:gd name="T51" fmla="*/ 244 h 309"/>
                <a:gd name="T52" fmla="*/ 37 w 152"/>
                <a:gd name="T53" fmla="*/ 225 h 309"/>
                <a:gd name="T54" fmla="*/ 31 w 152"/>
                <a:gd name="T55" fmla="*/ 208 h 309"/>
                <a:gd name="T56" fmla="*/ 28 w 152"/>
                <a:gd name="T57" fmla="*/ 188 h 309"/>
                <a:gd name="T58" fmla="*/ 25 w 152"/>
                <a:gd name="T59" fmla="*/ 168 h 309"/>
                <a:gd name="T60" fmla="*/ 28 w 152"/>
                <a:gd name="T61" fmla="*/ 152 h 309"/>
                <a:gd name="T62" fmla="*/ 28 w 152"/>
                <a:gd name="T63" fmla="*/ 132 h 309"/>
                <a:gd name="T64" fmla="*/ 34 w 152"/>
                <a:gd name="T65" fmla="*/ 112 h 309"/>
                <a:gd name="T66" fmla="*/ 39 w 152"/>
                <a:gd name="T67" fmla="*/ 95 h 309"/>
                <a:gd name="T68" fmla="*/ 48 w 152"/>
                <a:gd name="T69" fmla="*/ 79 h 309"/>
                <a:gd name="T70" fmla="*/ 59 w 152"/>
                <a:gd name="T71" fmla="*/ 64 h 309"/>
                <a:gd name="T72" fmla="*/ 70 w 152"/>
                <a:gd name="T73" fmla="*/ 48 h 309"/>
                <a:gd name="T74" fmla="*/ 84 w 152"/>
                <a:gd name="T75" fmla="*/ 36 h 309"/>
                <a:gd name="T76" fmla="*/ 101 w 152"/>
                <a:gd name="T77" fmla="*/ 25 h 309"/>
                <a:gd name="T78" fmla="*/ 121 w 152"/>
                <a:gd name="T79" fmla="*/ 14 h 309"/>
                <a:gd name="T80" fmla="*/ 141 w 152"/>
                <a:gd name="T81" fmla="*/ 5 h 309"/>
                <a:gd name="T82" fmla="*/ 141 w 152"/>
                <a:gd name="T83" fmla="*/ 5 h 309"/>
                <a:gd name="T84" fmla="*/ 152 w 152"/>
                <a:gd name="T85" fmla="*/ 3 h 309"/>
                <a:gd name="T86" fmla="*/ 152 w 152"/>
                <a:gd name="T87" fmla="*/ 3 h 309"/>
                <a:gd name="T88" fmla="*/ 143 w 152"/>
                <a:gd name="T89"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2" h="309">
                  <a:moveTo>
                    <a:pt x="143" y="0"/>
                  </a:moveTo>
                  <a:lnTo>
                    <a:pt x="143" y="0"/>
                  </a:lnTo>
                  <a:lnTo>
                    <a:pt x="138" y="3"/>
                  </a:lnTo>
                  <a:lnTo>
                    <a:pt x="138" y="3"/>
                  </a:lnTo>
                  <a:lnTo>
                    <a:pt x="112" y="8"/>
                  </a:lnTo>
                  <a:lnTo>
                    <a:pt x="90" y="20"/>
                  </a:lnTo>
                  <a:lnTo>
                    <a:pt x="70" y="31"/>
                  </a:lnTo>
                  <a:lnTo>
                    <a:pt x="51" y="48"/>
                  </a:lnTo>
                  <a:lnTo>
                    <a:pt x="34" y="67"/>
                  </a:lnTo>
                  <a:lnTo>
                    <a:pt x="20" y="90"/>
                  </a:lnTo>
                  <a:lnTo>
                    <a:pt x="11" y="112"/>
                  </a:lnTo>
                  <a:lnTo>
                    <a:pt x="3" y="135"/>
                  </a:lnTo>
                  <a:lnTo>
                    <a:pt x="3" y="135"/>
                  </a:lnTo>
                  <a:lnTo>
                    <a:pt x="0" y="160"/>
                  </a:lnTo>
                  <a:lnTo>
                    <a:pt x="3" y="185"/>
                  </a:lnTo>
                  <a:lnTo>
                    <a:pt x="9" y="211"/>
                  </a:lnTo>
                  <a:lnTo>
                    <a:pt x="17" y="233"/>
                  </a:lnTo>
                  <a:lnTo>
                    <a:pt x="28" y="256"/>
                  </a:lnTo>
                  <a:lnTo>
                    <a:pt x="45" y="275"/>
                  </a:lnTo>
                  <a:lnTo>
                    <a:pt x="62" y="292"/>
                  </a:lnTo>
                  <a:lnTo>
                    <a:pt x="82" y="309"/>
                  </a:lnTo>
                  <a:lnTo>
                    <a:pt x="82" y="309"/>
                  </a:lnTo>
                  <a:lnTo>
                    <a:pt x="67" y="286"/>
                  </a:lnTo>
                  <a:lnTo>
                    <a:pt x="53" y="261"/>
                  </a:lnTo>
                  <a:lnTo>
                    <a:pt x="53" y="261"/>
                  </a:lnTo>
                  <a:lnTo>
                    <a:pt x="45" y="244"/>
                  </a:lnTo>
                  <a:lnTo>
                    <a:pt x="37" y="225"/>
                  </a:lnTo>
                  <a:lnTo>
                    <a:pt x="31" y="208"/>
                  </a:lnTo>
                  <a:lnTo>
                    <a:pt x="28" y="188"/>
                  </a:lnTo>
                  <a:lnTo>
                    <a:pt x="25" y="168"/>
                  </a:lnTo>
                  <a:lnTo>
                    <a:pt x="28" y="152"/>
                  </a:lnTo>
                  <a:lnTo>
                    <a:pt x="28" y="132"/>
                  </a:lnTo>
                  <a:lnTo>
                    <a:pt x="34" y="112"/>
                  </a:lnTo>
                  <a:lnTo>
                    <a:pt x="39" y="95"/>
                  </a:lnTo>
                  <a:lnTo>
                    <a:pt x="48" y="79"/>
                  </a:lnTo>
                  <a:lnTo>
                    <a:pt x="59" y="64"/>
                  </a:lnTo>
                  <a:lnTo>
                    <a:pt x="70" y="48"/>
                  </a:lnTo>
                  <a:lnTo>
                    <a:pt x="84" y="36"/>
                  </a:lnTo>
                  <a:lnTo>
                    <a:pt x="101" y="25"/>
                  </a:lnTo>
                  <a:lnTo>
                    <a:pt x="121" y="14"/>
                  </a:lnTo>
                  <a:lnTo>
                    <a:pt x="141" y="5"/>
                  </a:lnTo>
                  <a:lnTo>
                    <a:pt x="141" y="5"/>
                  </a:lnTo>
                  <a:lnTo>
                    <a:pt x="152" y="3"/>
                  </a:lnTo>
                  <a:lnTo>
                    <a:pt x="152" y="3"/>
                  </a:lnTo>
                  <a:lnTo>
                    <a:pt x="1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6" name="Freeform 132"/>
            <p:cNvSpPr>
              <a:spLocks/>
            </p:cNvSpPr>
            <p:nvPr/>
          </p:nvSpPr>
          <p:spPr bwMode="auto">
            <a:xfrm>
              <a:off x="10633077" y="2724151"/>
              <a:ext cx="209550" cy="409575"/>
            </a:xfrm>
            <a:custGeom>
              <a:avLst/>
              <a:gdLst>
                <a:gd name="T0" fmla="*/ 127 w 132"/>
                <a:gd name="T1" fmla="*/ 0 h 258"/>
                <a:gd name="T2" fmla="*/ 127 w 132"/>
                <a:gd name="T3" fmla="*/ 0 h 258"/>
                <a:gd name="T4" fmla="*/ 116 w 132"/>
                <a:gd name="T5" fmla="*/ 2 h 258"/>
                <a:gd name="T6" fmla="*/ 116 w 132"/>
                <a:gd name="T7" fmla="*/ 2 h 258"/>
                <a:gd name="T8" fmla="*/ 96 w 132"/>
                <a:gd name="T9" fmla="*/ 11 h 258"/>
                <a:gd name="T10" fmla="*/ 76 w 132"/>
                <a:gd name="T11" fmla="*/ 22 h 258"/>
                <a:gd name="T12" fmla="*/ 59 w 132"/>
                <a:gd name="T13" fmla="*/ 33 h 258"/>
                <a:gd name="T14" fmla="*/ 45 w 132"/>
                <a:gd name="T15" fmla="*/ 45 h 258"/>
                <a:gd name="T16" fmla="*/ 34 w 132"/>
                <a:gd name="T17" fmla="*/ 61 h 258"/>
                <a:gd name="T18" fmla="*/ 23 w 132"/>
                <a:gd name="T19" fmla="*/ 76 h 258"/>
                <a:gd name="T20" fmla="*/ 14 w 132"/>
                <a:gd name="T21" fmla="*/ 92 h 258"/>
                <a:gd name="T22" fmla="*/ 9 w 132"/>
                <a:gd name="T23" fmla="*/ 109 h 258"/>
                <a:gd name="T24" fmla="*/ 3 w 132"/>
                <a:gd name="T25" fmla="*/ 129 h 258"/>
                <a:gd name="T26" fmla="*/ 3 w 132"/>
                <a:gd name="T27" fmla="*/ 149 h 258"/>
                <a:gd name="T28" fmla="*/ 0 w 132"/>
                <a:gd name="T29" fmla="*/ 165 h 258"/>
                <a:gd name="T30" fmla="*/ 3 w 132"/>
                <a:gd name="T31" fmla="*/ 185 h 258"/>
                <a:gd name="T32" fmla="*/ 6 w 132"/>
                <a:gd name="T33" fmla="*/ 205 h 258"/>
                <a:gd name="T34" fmla="*/ 12 w 132"/>
                <a:gd name="T35" fmla="*/ 222 h 258"/>
                <a:gd name="T36" fmla="*/ 20 w 132"/>
                <a:gd name="T37" fmla="*/ 241 h 258"/>
                <a:gd name="T38" fmla="*/ 28 w 132"/>
                <a:gd name="T39" fmla="*/ 258 h 258"/>
                <a:gd name="T40" fmla="*/ 28 w 132"/>
                <a:gd name="T41" fmla="*/ 258 h 258"/>
                <a:gd name="T42" fmla="*/ 20 w 132"/>
                <a:gd name="T43" fmla="*/ 233 h 258"/>
                <a:gd name="T44" fmla="*/ 17 w 132"/>
                <a:gd name="T45" fmla="*/ 208 h 258"/>
                <a:gd name="T46" fmla="*/ 14 w 132"/>
                <a:gd name="T47" fmla="*/ 182 h 258"/>
                <a:gd name="T48" fmla="*/ 20 w 132"/>
                <a:gd name="T49" fmla="*/ 154 h 258"/>
                <a:gd name="T50" fmla="*/ 20 w 132"/>
                <a:gd name="T51" fmla="*/ 154 h 258"/>
                <a:gd name="T52" fmla="*/ 23 w 132"/>
                <a:gd name="T53" fmla="*/ 137 h 258"/>
                <a:gd name="T54" fmla="*/ 31 w 132"/>
                <a:gd name="T55" fmla="*/ 118 h 258"/>
                <a:gd name="T56" fmla="*/ 40 w 132"/>
                <a:gd name="T57" fmla="*/ 101 h 258"/>
                <a:gd name="T58" fmla="*/ 51 w 132"/>
                <a:gd name="T59" fmla="*/ 84 h 258"/>
                <a:gd name="T60" fmla="*/ 65 w 132"/>
                <a:gd name="T61" fmla="*/ 67 h 258"/>
                <a:gd name="T62" fmla="*/ 79 w 132"/>
                <a:gd name="T63" fmla="*/ 56 h 258"/>
                <a:gd name="T64" fmla="*/ 93 w 132"/>
                <a:gd name="T65" fmla="*/ 42 h 258"/>
                <a:gd name="T66" fmla="*/ 110 w 132"/>
                <a:gd name="T67" fmla="*/ 33 h 258"/>
                <a:gd name="T68" fmla="*/ 110 w 132"/>
                <a:gd name="T69" fmla="*/ 33 h 258"/>
                <a:gd name="T70" fmla="*/ 121 w 132"/>
                <a:gd name="T71" fmla="*/ 28 h 258"/>
                <a:gd name="T72" fmla="*/ 130 w 132"/>
                <a:gd name="T73" fmla="*/ 19 h 258"/>
                <a:gd name="T74" fmla="*/ 130 w 132"/>
                <a:gd name="T75" fmla="*/ 19 h 258"/>
                <a:gd name="T76" fmla="*/ 130 w 132"/>
                <a:gd name="T77" fmla="*/ 14 h 258"/>
                <a:gd name="T78" fmla="*/ 132 w 132"/>
                <a:gd name="T79" fmla="*/ 8 h 258"/>
                <a:gd name="T80" fmla="*/ 130 w 132"/>
                <a:gd name="T81" fmla="*/ 5 h 258"/>
                <a:gd name="T82" fmla="*/ 127 w 132"/>
                <a:gd name="T83" fmla="*/ 0 h 258"/>
                <a:gd name="T84" fmla="*/ 127 w 132"/>
                <a:gd name="T85" fmla="*/ 0 h 258"/>
                <a:gd name="T86" fmla="*/ 127 w 132"/>
                <a:gd name="T8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 h="258">
                  <a:moveTo>
                    <a:pt x="127" y="0"/>
                  </a:moveTo>
                  <a:lnTo>
                    <a:pt x="127" y="0"/>
                  </a:lnTo>
                  <a:lnTo>
                    <a:pt x="116" y="2"/>
                  </a:lnTo>
                  <a:lnTo>
                    <a:pt x="116" y="2"/>
                  </a:lnTo>
                  <a:lnTo>
                    <a:pt x="96" y="11"/>
                  </a:lnTo>
                  <a:lnTo>
                    <a:pt x="76" y="22"/>
                  </a:lnTo>
                  <a:lnTo>
                    <a:pt x="59" y="33"/>
                  </a:lnTo>
                  <a:lnTo>
                    <a:pt x="45" y="45"/>
                  </a:lnTo>
                  <a:lnTo>
                    <a:pt x="34" y="61"/>
                  </a:lnTo>
                  <a:lnTo>
                    <a:pt x="23" y="76"/>
                  </a:lnTo>
                  <a:lnTo>
                    <a:pt x="14" y="92"/>
                  </a:lnTo>
                  <a:lnTo>
                    <a:pt x="9" y="109"/>
                  </a:lnTo>
                  <a:lnTo>
                    <a:pt x="3" y="129"/>
                  </a:lnTo>
                  <a:lnTo>
                    <a:pt x="3" y="149"/>
                  </a:lnTo>
                  <a:lnTo>
                    <a:pt x="0" y="165"/>
                  </a:lnTo>
                  <a:lnTo>
                    <a:pt x="3" y="185"/>
                  </a:lnTo>
                  <a:lnTo>
                    <a:pt x="6" y="205"/>
                  </a:lnTo>
                  <a:lnTo>
                    <a:pt x="12" y="222"/>
                  </a:lnTo>
                  <a:lnTo>
                    <a:pt x="20" y="241"/>
                  </a:lnTo>
                  <a:lnTo>
                    <a:pt x="28" y="258"/>
                  </a:lnTo>
                  <a:lnTo>
                    <a:pt x="28" y="258"/>
                  </a:lnTo>
                  <a:lnTo>
                    <a:pt x="20" y="233"/>
                  </a:lnTo>
                  <a:lnTo>
                    <a:pt x="17" y="208"/>
                  </a:lnTo>
                  <a:lnTo>
                    <a:pt x="14" y="182"/>
                  </a:lnTo>
                  <a:lnTo>
                    <a:pt x="20" y="154"/>
                  </a:lnTo>
                  <a:lnTo>
                    <a:pt x="20" y="154"/>
                  </a:lnTo>
                  <a:lnTo>
                    <a:pt x="23" y="137"/>
                  </a:lnTo>
                  <a:lnTo>
                    <a:pt x="31" y="118"/>
                  </a:lnTo>
                  <a:lnTo>
                    <a:pt x="40" y="101"/>
                  </a:lnTo>
                  <a:lnTo>
                    <a:pt x="51" y="84"/>
                  </a:lnTo>
                  <a:lnTo>
                    <a:pt x="65" y="67"/>
                  </a:lnTo>
                  <a:lnTo>
                    <a:pt x="79" y="56"/>
                  </a:lnTo>
                  <a:lnTo>
                    <a:pt x="93" y="42"/>
                  </a:lnTo>
                  <a:lnTo>
                    <a:pt x="110" y="33"/>
                  </a:lnTo>
                  <a:lnTo>
                    <a:pt x="110" y="33"/>
                  </a:lnTo>
                  <a:lnTo>
                    <a:pt x="121" y="28"/>
                  </a:lnTo>
                  <a:lnTo>
                    <a:pt x="130" y="19"/>
                  </a:lnTo>
                  <a:lnTo>
                    <a:pt x="130" y="19"/>
                  </a:lnTo>
                  <a:lnTo>
                    <a:pt x="130" y="14"/>
                  </a:lnTo>
                  <a:lnTo>
                    <a:pt x="132" y="8"/>
                  </a:lnTo>
                  <a:lnTo>
                    <a:pt x="130" y="5"/>
                  </a:lnTo>
                  <a:lnTo>
                    <a:pt x="127" y="0"/>
                  </a:lnTo>
                  <a:lnTo>
                    <a:pt x="127" y="0"/>
                  </a:lnTo>
                  <a:lnTo>
                    <a:pt x="127" y="0"/>
                  </a:lnTo>
                  <a:close/>
                </a:path>
              </a:pathLst>
            </a:custGeom>
            <a:solidFill>
              <a:srgbClr val="EC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7" name="Freeform 133"/>
            <p:cNvSpPr>
              <a:spLocks/>
            </p:cNvSpPr>
            <p:nvPr/>
          </p:nvSpPr>
          <p:spPr bwMode="auto">
            <a:xfrm>
              <a:off x="10633075" y="2724151"/>
              <a:ext cx="209550" cy="409575"/>
            </a:xfrm>
            <a:custGeom>
              <a:avLst/>
              <a:gdLst>
                <a:gd name="T0" fmla="*/ 127 w 132"/>
                <a:gd name="T1" fmla="*/ 0 h 258"/>
                <a:gd name="T2" fmla="*/ 127 w 132"/>
                <a:gd name="T3" fmla="*/ 0 h 258"/>
                <a:gd name="T4" fmla="*/ 116 w 132"/>
                <a:gd name="T5" fmla="*/ 2 h 258"/>
                <a:gd name="T6" fmla="*/ 116 w 132"/>
                <a:gd name="T7" fmla="*/ 2 h 258"/>
                <a:gd name="T8" fmla="*/ 96 w 132"/>
                <a:gd name="T9" fmla="*/ 11 h 258"/>
                <a:gd name="T10" fmla="*/ 76 w 132"/>
                <a:gd name="T11" fmla="*/ 22 h 258"/>
                <a:gd name="T12" fmla="*/ 59 w 132"/>
                <a:gd name="T13" fmla="*/ 33 h 258"/>
                <a:gd name="T14" fmla="*/ 45 w 132"/>
                <a:gd name="T15" fmla="*/ 45 h 258"/>
                <a:gd name="T16" fmla="*/ 34 w 132"/>
                <a:gd name="T17" fmla="*/ 61 h 258"/>
                <a:gd name="T18" fmla="*/ 23 w 132"/>
                <a:gd name="T19" fmla="*/ 76 h 258"/>
                <a:gd name="T20" fmla="*/ 14 w 132"/>
                <a:gd name="T21" fmla="*/ 92 h 258"/>
                <a:gd name="T22" fmla="*/ 9 w 132"/>
                <a:gd name="T23" fmla="*/ 109 h 258"/>
                <a:gd name="T24" fmla="*/ 3 w 132"/>
                <a:gd name="T25" fmla="*/ 129 h 258"/>
                <a:gd name="T26" fmla="*/ 3 w 132"/>
                <a:gd name="T27" fmla="*/ 149 h 258"/>
                <a:gd name="T28" fmla="*/ 0 w 132"/>
                <a:gd name="T29" fmla="*/ 165 h 258"/>
                <a:gd name="T30" fmla="*/ 3 w 132"/>
                <a:gd name="T31" fmla="*/ 185 h 258"/>
                <a:gd name="T32" fmla="*/ 6 w 132"/>
                <a:gd name="T33" fmla="*/ 205 h 258"/>
                <a:gd name="T34" fmla="*/ 12 w 132"/>
                <a:gd name="T35" fmla="*/ 222 h 258"/>
                <a:gd name="T36" fmla="*/ 20 w 132"/>
                <a:gd name="T37" fmla="*/ 241 h 258"/>
                <a:gd name="T38" fmla="*/ 28 w 132"/>
                <a:gd name="T39" fmla="*/ 258 h 258"/>
                <a:gd name="T40" fmla="*/ 28 w 132"/>
                <a:gd name="T41" fmla="*/ 258 h 258"/>
                <a:gd name="T42" fmla="*/ 20 w 132"/>
                <a:gd name="T43" fmla="*/ 233 h 258"/>
                <a:gd name="T44" fmla="*/ 17 w 132"/>
                <a:gd name="T45" fmla="*/ 208 h 258"/>
                <a:gd name="T46" fmla="*/ 14 w 132"/>
                <a:gd name="T47" fmla="*/ 182 h 258"/>
                <a:gd name="T48" fmla="*/ 20 w 132"/>
                <a:gd name="T49" fmla="*/ 154 h 258"/>
                <a:gd name="T50" fmla="*/ 20 w 132"/>
                <a:gd name="T51" fmla="*/ 154 h 258"/>
                <a:gd name="T52" fmla="*/ 23 w 132"/>
                <a:gd name="T53" fmla="*/ 137 h 258"/>
                <a:gd name="T54" fmla="*/ 31 w 132"/>
                <a:gd name="T55" fmla="*/ 118 h 258"/>
                <a:gd name="T56" fmla="*/ 40 w 132"/>
                <a:gd name="T57" fmla="*/ 101 h 258"/>
                <a:gd name="T58" fmla="*/ 51 w 132"/>
                <a:gd name="T59" fmla="*/ 84 h 258"/>
                <a:gd name="T60" fmla="*/ 65 w 132"/>
                <a:gd name="T61" fmla="*/ 67 h 258"/>
                <a:gd name="T62" fmla="*/ 79 w 132"/>
                <a:gd name="T63" fmla="*/ 56 h 258"/>
                <a:gd name="T64" fmla="*/ 93 w 132"/>
                <a:gd name="T65" fmla="*/ 42 h 258"/>
                <a:gd name="T66" fmla="*/ 110 w 132"/>
                <a:gd name="T67" fmla="*/ 33 h 258"/>
                <a:gd name="T68" fmla="*/ 110 w 132"/>
                <a:gd name="T69" fmla="*/ 33 h 258"/>
                <a:gd name="T70" fmla="*/ 121 w 132"/>
                <a:gd name="T71" fmla="*/ 28 h 258"/>
                <a:gd name="T72" fmla="*/ 130 w 132"/>
                <a:gd name="T73" fmla="*/ 19 h 258"/>
                <a:gd name="T74" fmla="*/ 130 w 132"/>
                <a:gd name="T75" fmla="*/ 19 h 258"/>
                <a:gd name="T76" fmla="*/ 130 w 132"/>
                <a:gd name="T77" fmla="*/ 14 h 258"/>
                <a:gd name="T78" fmla="*/ 132 w 132"/>
                <a:gd name="T79" fmla="*/ 8 h 258"/>
                <a:gd name="T80" fmla="*/ 130 w 132"/>
                <a:gd name="T81" fmla="*/ 5 h 258"/>
                <a:gd name="T82" fmla="*/ 127 w 132"/>
                <a:gd name="T83" fmla="*/ 0 h 258"/>
                <a:gd name="T84" fmla="*/ 127 w 132"/>
                <a:gd name="T85" fmla="*/ 0 h 258"/>
                <a:gd name="T86" fmla="*/ 127 w 132"/>
                <a:gd name="T8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 h="258">
                  <a:moveTo>
                    <a:pt x="127" y="0"/>
                  </a:moveTo>
                  <a:lnTo>
                    <a:pt x="127" y="0"/>
                  </a:lnTo>
                  <a:lnTo>
                    <a:pt x="116" y="2"/>
                  </a:lnTo>
                  <a:lnTo>
                    <a:pt x="116" y="2"/>
                  </a:lnTo>
                  <a:lnTo>
                    <a:pt x="96" y="11"/>
                  </a:lnTo>
                  <a:lnTo>
                    <a:pt x="76" y="22"/>
                  </a:lnTo>
                  <a:lnTo>
                    <a:pt x="59" y="33"/>
                  </a:lnTo>
                  <a:lnTo>
                    <a:pt x="45" y="45"/>
                  </a:lnTo>
                  <a:lnTo>
                    <a:pt x="34" y="61"/>
                  </a:lnTo>
                  <a:lnTo>
                    <a:pt x="23" y="76"/>
                  </a:lnTo>
                  <a:lnTo>
                    <a:pt x="14" y="92"/>
                  </a:lnTo>
                  <a:lnTo>
                    <a:pt x="9" y="109"/>
                  </a:lnTo>
                  <a:lnTo>
                    <a:pt x="3" y="129"/>
                  </a:lnTo>
                  <a:lnTo>
                    <a:pt x="3" y="149"/>
                  </a:lnTo>
                  <a:lnTo>
                    <a:pt x="0" y="165"/>
                  </a:lnTo>
                  <a:lnTo>
                    <a:pt x="3" y="185"/>
                  </a:lnTo>
                  <a:lnTo>
                    <a:pt x="6" y="205"/>
                  </a:lnTo>
                  <a:lnTo>
                    <a:pt x="12" y="222"/>
                  </a:lnTo>
                  <a:lnTo>
                    <a:pt x="20" y="241"/>
                  </a:lnTo>
                  <a:lnTo>
                    <a:pt x="28" y="258"/>
                  </a:lnTo>
                  <a:lnTo>
                    <a:pt x="28" y="258"/>
                  </a:lnTo>
                  <a:lnTo>
                    <a:pt x="20" y="233"/>
                  </a:lnTo>
                  <a:lnTo>
                    <a:pt x="17" y="208"/>
                  </a:lnTo>
                  <a:lnTo>
                    <a:pt x="14" y="182"/>
                  </a:lnTo>
                  <a:lnTo>
                    <a:pt x="20" y="154"/>
                  </a:lnTo>
                  <a:lnTo>
                    <a:pt x="20" y="154"/>
                  </a:lnTo>
                  <a:lnTo>
                    <a:pt x="23" y="137"/>
                  </a:lnTo>
                  <a:lnTo>
                    <a:pt x="31" y="118"/>
                  </a:lnTo>
                  <a:lnTo>
                    <a:pt x="40" y="101"/>
                  </a:lnTo>
                  <a:lnTo>
                    <a:pt x="51" y="84"/>
                  </a:lnTo>
                  <a:lnTo>
                    <a:pt x="65" y="67"/>
                  </a:lnTo>
                  <a:lnTo>
                    <a:pt x="79" y="56"/>
                  </a:lnTo>
                  <a:lnTo>
                    <a:pt x="93" y="42"/>
                  </a:lnTo>
                  <a:lnTo>
                    <a:pt x="110" y="33"/>
                  </a:lnTo>
                  <a:lnTo>
                    <a:pt x="110" y="33"/>
                  </a:lnTo>
                  <a:lnTo>
                    <a:pt x="121" y="28"/>
                  </a:lnTo>
                  <a:lnTo>
                    <a:pt x="130" y="19"/>
                  </a:lnTo>
                  <a:lnTo>
                    <a:pt x="130" y="19"/>
                  </a:lnTo>
                  <a:lnTo>
                    <a:pt x="130" y="14"/>
                  </a:lnTo>
                  <a:lnTo>
                    <a:pt x="132" y="8"/>
                  </a:lnTo>
                  <a:lnTo>
                    <a:pt x="130" y="5"/>
                  </a:lnTo>
                  <a:lnTo>
                    <a:pt x="127" y="0"/>
                  </a:lnTo>
                  <a:lnTo>
                    <a:pt x="127" y="0"/>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98" name="Group 197"/>
          <p:cNvGrpSpPr/>
          <p:nvPr/>
        </p:nvGrpSpPr>
        <p:grpSpPr>
          <a:xfrm>
            <a:off x="6232013" y="5049607"/>
            <a:ext cx="320480" cy="325036"/>
            <a:chOff x="16535525" y="2692404"/>
            <a:chExt cx="334965" cy="339725"/>
          </a:xfrm>
        </p:grpSpPr>
        <p:sp>
          <p:nvSpPr>
            <p:cNvPr id="199" name="Freeform 145"/>
            <p:cNvSpPr>
              <a:spLocks/>
            </p:cNvSpPr>
            <p:nvPr/>
          </p:nvSpPr>
          <p:spPr bwMode="auto">
            <a:xfrm>
              <a:off x="16535525" y="2692404"/>
              <a:ext cx="334965" cy="339725"/>
            </a:xfrm>
            <a:custGeom>
              <a:avLst/>
              <a:gdLst>
                <a:gd name="T0" fmla="*/ 194 w 211"/>
                <a:gd name="T1" fmla="*/ 115 h 214"/>
                <a:gd name="T2" fmla="*/ 205 w 211"/>
                <a:gd name="T3" fmla="*/ 104 h 214"/>
                <a:gd name="T4" fmla="*/ 211 w 211"/>
                <a:gd name="T5" fmla="*/ 90 h 214"/>
                <a:gd name="T6" fmla="*/ 208 w 211"/>
                <a:gd name="T7" fmla="*/ 79 h 214"/>
                <a:gd name="T8" fmla="*/ 194 w 211"/>
                <a:gd name="T9" fmla="*/ 62 h 214"/>
                <a:gd name="T10" fmla="*/ 183 w 211"/>
                <a:gd name="T11" fmla="*/ 53 h 214"/>
                <a:gd name="T12" fmla="*/ 183 w 211"/>
                <a:gd name="T13" fmla="*/ 48 h 214"/>
                <a:gd name="T14" fmla="*/ 180 w 211"/>
                <a:gd name="T15" fmla="*/ 39 h 214"/>
                <a:gd name="T16" fmla="*/ 169 w 211"/>
                <a:gd name="T17" fmla="*/ 20 h 214"/>
                <a:gd name="T18" fmla="*/ 149 w 211"/>
                <a:gd name="T19" fmla="*/ 8 h 214"/>
                <a:gd name="T20" fmla="*/ 135 w 211"/>
                <a:gd name="T21" fmla="*/ 11 h 214"/>
                <a:gd name="T22" fmla="*/ 127 w 211"/>
                <a:gd name="T23" fmla="*/ 20 h 214"/>
                <a:gd name="T24" fmla="*/ 116 w 211"/>
                <a:gd name="T25" fmla="*/ 6 h 214"/>
                <a:gd name="T26" fmla="*/ 99 w 211"/>
                <a:gd name="T27" fmla="*/ 0 h 214"/>
                <a:gd name="T28" fmla="*/ 87 w 211"/>
                <a:gd name="T29" fmla="*/ 3 h 214"/>
                <a:gd name="T30" fmla="*/ 71 w 211"/>
                <a:gd name="T31" fmla="*/ 17 h 214"/>
                <a:gd name="T32" fmla="*/ 68 w 211"/>
                <a:gd name="T33" fmla="*/ 28 h 214"/>
                <a:gd name="T34" fmla="*/ 51 w 211"/>
                <a:gd name="T35" fmla="*/ 22 h 214"/>
                <a:gd name="T36" fmla="*/ 37 w 211"/>
                <a:gd name="T37" fmla="*/ 25 h 214"/>
                <a:gd name="T38" fmla="*/ 20 w 211"/>
                <a:gd name="T39" fmla="*/ 42 h 214"/>
                <a:gd name="T40" fmla="*/ 17 w 211"/>
                <a:gd name="T41" fmla="*/ 56 h 214"/>
                <a:gd name="T42" fmla="*/ 23 w 211"/>
                <a:gd name="T43" fmla="*/ 70 h 214"/>
                <a:gd name="T44" fmla="*/ 14 w 211"/>
                <a:gd name="T45" fmla="*/ 76 h 214"/>
                <a:gd name="T46" fmla="*/ 0 w 211"/>
                <a:gd name="T47" fmla="*/ 90 h 214"/>
                <a:gd name="T48" fmla="*/ 0 w 211"/>
                <a:gd name="T49" fmla="*/ 101 h 214"/>
                <a:gd name="T50" fmla="*/ 6 w 211"/>
                <a:gd name="T51" fmla="*/ 118 h 214"/>
                <a:gd name="T52" fmla="*/ 20 w 211"/>
                <a:gd name="T53" fmla="*/ 132 h 214"/>
                <a:gd name="T54" fmla="*/ 17 w 211"/>
                <a:gd name="T55" fmla="*/ 138 h 214"/>
                <a:gd name="T56" fmla="*/ 20 w 211"/>
                <a:gd name="T57" fmla="*/ 149 h 214"/>
                <a:gd name="T58" fmla="*/ 37 w 211"/>
                <a:gd name="T59" fmla="*/ 166 h 214"/>
                <a:gd name="T60" fmla="*/ 51 w 211"/>
                <a:gd name="T61" fmla="*/ 169 h 214"/>
                <a:gd name="T62" fmla="*/ 54 w 211"/>
                <a:gd name="T63" fmla="*/ 169 h 214"/>
                <a:gd name="T64" fmla="*/ 51 w 211"/>
                <a:gd name="T65" fmla="*/ 180 h 214"/>
                <a:gd name="T66" fmla="*/ 62 w 211"/>
                <a:gd name="T67" fmla="*/ 202 h 214"/>
                <a:gd name="T68" fmla="*/ 85 w 211"/>
                <a:gd name="T69" fmla="*/ 211 h 214"/>
                <a:gd name="T70" fmla="*/ 93 w 211"/>
                <a:gd name="T71" fmla="*/ 211 h 214"/>
                <a:gd name="T72" fmla="*/ 104 w 211"/>
                <a:gd name="T73" fmla="*/ 202 h 214"/>
                <a:gd name="T74" fmla="*/ 110 w 211"/>
                <a:gd name="T75" fmla="*/ 197 h 214"/>
                <a:gd name="T76" fmla="*/ 121 w 211"/>
                <a:gd name="T77" fmla="*/ 211 h 214"/>
                <a:gd name="T78" fmla="*/ 138 w 211"/>
                <a:gd name="T79" fmla="*/ 214 h 214"/>
                <a:gd name="T80" fmla="*/ 152 w 211"/>
                <a:gd name="T81" fmla="*/ 211 h 214"/>
                <a:gd name="T82" fmla="*/ 169 w 211"/>
                <a:gd name="T83" fmla="*/ 194 h 214"/>
                <a:gd name="T84" fmla="*/ 172 w 211"/>
                <a:gd name="T85" fmla="*/ 183 h 214"/>
                <a:gd name="T86" fmla="*/ 169 w 211"/>
                <a:gd name="T87" fmla="*/ 174 h 214"/>
                <a:gd name="T88" fmla="*/ 174 w 211"/>
                <a:gd name="T89" fmla="*/ 174 h 214"/>
                <a:gd name="T90" fmla="*/ 197 w 211"/>
                <a:gd name="T91" fmla="*/ 166 h 214"/>
                <a:gd name="T92" fmla="*/ 205 w 211"/>
                <a:gd name="T93" fmla="*/ 143 h 214"/>
                <a:gd name="T94" fmla="*/ 205 w 211"/>
                <a:gd name="T95" fmla="*/ 135 h 214"/>
                <a:gd name="T96" fmla="*/ 194 w 211"/>
                <a:gd name="T97" fmla="*/ 11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1" h="214">
                  <a:moveTo>
                    <a:pt x="194" y="115"/>
                  </a:moveTo>
                  <a:lnTo>
                    <a:pt x="194" y="115"/>
                  </a:lnTo>
                  <a:lnTo>
                    <a:pt x="200" y="112"/>
                  </a:lnTo>
                  <a:lnTo>
                    <a:pt x="205" y="104"/>
                  </a:lnTo>
                  <a:lnTo>
                    <a:pt x="208" y="98"/>
                  </a:lnTo>
                  <a:lnTo>
                    <a:pt x="211" y="90"/>
                  </a:lnTo>
                  <a:lnTo>
                    <a:pt x="211" y="90"/>
                  </a:lnTo>
                  <a:lnTo>
                    <a:pt x="208" y="79"/>
                  </a:lnTo>
                  <a:lnTo>
                    <a:pt x="203" y="67"/>
                  </a:lnTo>
                  <a:lnTo>
                    <a:pt x="194" y="62"/>
                  </a:lnTo>
                  <a:lnTo>
                    <a:pt x="183" y="56"/>
                  </a:lnTo>
                  <a:lnTo>
                    <a:pt x="183" y="53"/>
                  </a:lnTo>
                  <a:lnTo>
                    <a:pt x="183" y="53"/>
                  </a:lnTo>
                  <a:lnTo>
                    <a:pt x="183" y="48"/>
                  </a:lnTo>
                  <a:lnTo>
                    <a:pt x="180" y="39"/>
                  </a:lnTo>
                  <a:lnTo>
                    <a:pt x="180" y="39"/>
                  </a:lnTo>
                  <a:lnTo>
                    <a:pt x="177" y="28"/>
                  </a:lnTo>
                  <a:lnTo>
                    <a:pt x="169" y="20"/>
                  </a:lnTo>
                  <a:lnTo>
                    <a:pt x="160" y="11"/>
                  </a:lnTo>
                  <a:lnTo>
                    <a:pt x="149" y="8"/>
                  </a:lnTo>
                  <a:lnTo>
                    <a:pt x="149" y="8"/>
                  </a:lnTo>
                  <a:lnTo>
                    <a:pt x="135" y="11"/>
                  </a:lnTo>
                  <a:lnTo>
                    <a:pt x="127" y="20"/>
                  </a:lnTo>
                  <a:lnTo>
                    <a:pt x="127" y="20"/>
                  </a:lnTo>
                  <a:lnTo>
                    <a:pt x="121" y="11"/>
                  </a:lnTo>
                  <a:lnTo>
                    <a:pt x="116" y="6"/>
                  </a:lnTo>
                  <a:lnTo>
                    <a:pt x="107" y="3"/>
                  </a:lnTo>
                  <a:lnTo>
                    <a:pt x="99" y="0"/>
                  </a:lnTo>
                  <a:lnTo>
                    <a:pt x="99" y="0"/>
                  </a:lnTo>
                  <a:lnTo>
                    <a:pt x="87" y="3"/>
                  </a:lnTo>
                  <a:lnTo>
                    <a:pt x="76" y="8"/>
                  </a:lnTo>
                  <a:lnTo>
                    <a:pt x="71" y="17"/>
                  </a:lnTo>
                  <a:lnTo>
                    <a:pt x="68" y="28"/>
                  </a:lnTo>
                  <a:lnTo>
                    <a:pt x="68" y="28"/>
                  </a:lnTo>
                  <a:lnTo>
                    <a:pt x="59" y="25"/>
                  </a:lnTo>
                  <a:lnTo>
                    <a:pt x="51" y="22"/>
                  </a:lnTo>
                  <a:lnTo>
                    <a:pt x="51" y="22"/>
                  </a:lnTo>
                  <a:lnTo>
                    <a:pt x="37" y="25"/>
                  </a:lnTo>
                  <a:lnTo>
                    <a:pt x="28" y="34"/>
                  </a:lnTo>
                  <a:lnTo>
                    <a:pt x="20" y="42"/>
                  </a:lnTo>
                  <a:lnTo>
                    <a:pt x="17" y="56"/>
                  </a:lnTo>
                  <a:lnTo>
                    <a:pt x="17" y="56"/>
                  </a:lnTo>
                  <a:lnTo>
                    <a:pt x="20" y="65"/>
                  </a:lnTo>
                  <a:lnTo>
                    <a:pt x="23" y="70"/>
                  </a:lnTo>
                  <a:lnTo>
                    <a:pt x="23" y="70"/>
                  </a:lnTo>
                  <a:lnTo>
                    <a:pt x="14" y="76"/>
                  </a:lnTo>
                  <a:lnTo>
                    <a:pt x="6" y="81"/>
                  </a:lnTo>
                  <a:lnTo>
                    <a:pt x="0" y="90"/>
                  </a:lnTo>
                  <a:lnTo>
                    <a:pt x="0" y="101"/>
                  </a:lnTo>
                  <a:lnTo>
                    <a:pt x="0" y="101"/>
                  </a:lnTo>
                  <a:lnTo>
                    <a:pt x="0" y="110"/>
                  </a:lnTo>
                  <a:lnTo>
                    <a:pt x="6" y="118"/>
                  </a:lnTo>
                  <a:lnTo>
                    <a:pt x="12" y="126"/>
                  </a:lnTo>
                  <a:lnTo>
                    <a:pt x="20" y="132"/>
                  </a:lnTo>
                  <a:lnTo>
                    <a:pt x="20" y="132"/>
                  </a:lnTo>
                  <a:lnTo>
                    <a:pt x="17" y="138"/>
                  </a:lnTo>
                  <a:lnTo>
                    <a:pt x="17" y="138"/>
                  </a:lnTo>
                  <a:lnTo>
                    <a:pt x="20" y="149"/>
                  </a:lnTo>
                  <a:lnTo>
                    <a:pt x="28" y="160"/>
                  </a:lnTo>
                  <a:lnTo>
                    <a:pt x="37" y="166"/>
                  </a:lnTo>
                  <a:lnTo>
                    <a:pt x="51" y="169"/>
                  </a:lnTo>
                  <a:lnTo>
                    <a:pt x="51" y="169"/>
                  </a:lnTo>
                  <a:lnTo>
                    <a:pt x="54" y="169"/>
                  </a:lnTo>
                  <a:lnTo>
                    <a:pt x="54" y="169"/>
                  </a:lnTo>
                  <a:lnTo>
                    <a:pt x="51" y="180"/>
                  </a:lnTo>
                  <a:lnTo>
                    <a:pt x="51" y="180"/>
                  </a:lnTo>
                  <a:lnTo>
                    <a:pt x="54" y="191"/>
                  </a:lnTo>
                  <a:lnTo>
                    <a:pt x="62" y="202"/>
                  </a:lnTo>
                  <a:lnTo>
                    <a:pt x="71" y="211"/>
                  </a:lnTo>
                  <a:lnTo>
                    <a:pt x="85" y="211"/>
                  </a:lnTo>
                  <a:lnTo>
                    <a:pt x="85" y="211"/>
                  </a:lnTo>
                  <a:lnTo>
                    <a:pt x="93" y="211"/>
                  </a:lnTo>
                  <a:lnTo>
                    <a:pt x="99" y="208"/>
                  </a:lnTo>
                  <a:lnTo>
                    <a:pt x="104" y="202"/>
                  </a:lnTo>
                  <a:lnTo>
                    <a:pt x="110" y="197"/>
                  </a:lnTo>
                  <a:lnTo>
                    <a:pt x="110" y="197"/>
                  </a:lnTo>
                  <a:lnTo>
                    <a:pt x="116" y="205"/>
                  </a:lnTo>
                  <a:lnTo>
                    <a:pt x="121" y="211"/>
                  </a:lnTo>
                  <a:lnTo>
                    <a:pt x="130" y="214"/>
                  </a:lnTo>
                  <a:lnTo>
                    <a:pt x="138" y="214"/>
                  </a:lnTo>
                  <a:lnTo>
                    <a:pt x="138" y="214"/>
                  </a:lnTo>
                  <a:lnTo>
                    <a:pt x="152" y="211"/>
                  </a:lnTo>
                  <a:lnTo>
                    <a:pt x="160" y="205"/>
                  </a:lnTo>
                  <a:lnTo>
                    <a:pt x="169" y="194"/>
                  </a:lnTo>
                  <a:lnTo>
                    <a:pt x="172" y="183"/>
                  </a:lnTo>
                  <a:lnTo>
                    <a:pt x="172" y="183"/>
                  </a:lnTo>
                  <a:lnTo>
                    <a:pt x="169" y="174"/>
                  </a:lnTo>
                  <a:lnTo>
                    <a:pt x="169" y="174"/>
                  </a:lnTo>
                  <a:lnTo>
                    <a:pt x="174" y="174"/>
                  </a:lnTo>
                  <a:lnTo>
                    <a:pt x="174" y="174"/>
                  </a:lnTo>
                  <a:lnTo>
                    <a:pt x="186" y="171"/>
                  </a:lnTo>
                  <a:lnTo>
                    <a:pt x="197" y="166"/>
                  </a:lnTo>
                  <a:lnTo>
                    <a:pt x="205" y="155"/>
                  </a:lnTo>
                  <a:lnTo>
                    <a:pt x="205" y="143"/>
                  </a:lnTo>
                  <a:lnTo>
                    <a:pt x="205" y="143"/>
                  </a:lnTo>
                  <a:lnTo>
                    <a:pt x="205" y="135"/>
                  </a:lnTo>
                  <a:lnTo>
                    <a:pt x="203" y="126"/>
                  </a:lnTo>
                  <a:lnTo>
                    <a:pt x="194" y="115"/>
                  </a:lnTo>
                  <a:lnTo>
                    <a:pt x="194" y="115"/>
                  </a:lnTo>
                  <a:close/>
                </a:path>
              </a:pathLst>
            </a:custGeom>
            <a:solidFill>
              <a:srgbClr val="93C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0" name="Freeform 146"/>
            <p:cNvSpPr>
              <a:spLocks noEditPoints="1"/>
            </p:cNvSpPr>
            <p:nvPr/>
          </p:nvSpPr>
          <p:spPr bwMode="auto">
            <a:xfrm>
              <a:off x="16638712" y="2714625"/>
              <a:ext cx="66675" cy="66675"/>
            </a:xfrm>
            <a:custGeom>
              <a:avLst/>
              <a:gdLst>
                <a:gd name="T0" fmla="*/ 28 w 42"/>
                <a:gd name="T1" fmla="*/ 3 h 42"/>
                <a:gd name="T2" fmla="*/ 28 w 42"/>
                <a:gd name="T3" fmla="*/ 3 h 42"/>
                <a:gd name="T4" fmla="*/ 22 w 42"/>
                <a:gd name="T5" fmla="*/ 0 h 42"/>
                <a:gd name="T6" fmla="*/ 14 w 42"/>
                <a:gd name="T7" fmla="*/ 3 h 42"/>
                <a:gd name="T8" fmla="*/ 8 w 42"/>
                <a:gd name="T9" fmla="*/ 6 h 42"/>
                <a:gd name="T10" fmla="*/ 3 w 42"/>
                <a:gd name="T11" fmla="*/ 11 h 42"/>
                <a:gd name="T12" fmla="*/ 3 w 42"/>
                <a:gd name="T13" fmla="*/ 11 h 42"/>
                <a:gd name="T14" fmla="*/ 0 w 42"/>
                <a:gd name="T15" fmla="*/ 17 h 42"/>
                <a:gd name="T16" fmla="*/ 0 w 42"/>
                <a:gd name="T17" fmla="*/ 25 h 42"/>
                <a:gd name="T18" fmla="*/ 3 w 42"/>
                <a:gd name="T19" fmla="*/ 31 h 42"/>
                <a:gd name="T20" fmla="*/ 8 w 42"/>
                <a:gd name="T21" fmla="*/ 37 h 42"/>
                <a:gd name="T22" fmla="*/ 8 w 42"/>
                <a:gd name="T23" fmla="*/ 37 h 42"/>
                <a:gd name="T24" fmla="*/ 14 w 42"/>
                <a:gd name="T25" fmla="*/ 39 h 42"/>
                <a:gd name="T26" fmla="*/ 22 w 42"/>
                <a:gd name="T27" fmla="*/ 42 h 42"/>
                <a:gd name="T28" fmla="*/ 22 w 42"/>
                <a:gd name="T29" fmla="*/ 42 h 42"/>
                <a:gd name="T30" fmla="*/ 28 w 42"/>
                <a:gd name="T31" fmla="*/ 39 h 42"/>
                <a:gd name="T32" fmla="*/ 34 w 42"/>
                <a:gd name="T33" fmla="*/ 37 h 42"/>
                <a:gd name="T34" fmla="*/ 34 w 42"/>
                <a:gd name="T35" fmla="*/ 37 h 42"/>
                <a:gd name="T36" fmla="*/ 34 w 42"/>
                <a:gd name="T37" fmla="*/ 37 h 42"/>
                <a:gd name="T38" fmla="*/ 39 w 42"/>
                <a:gd name="T39" fmla="*/ 31 h 42"/>
                <a:gd name="T40" fmla="*/ 39 w 42"/>
                <a:gd name="T41" fmla="*/ 31 h 42"/>
                <a:gd name="T42" fmla="*/ 39 w 42"/>
                <a:gd name="T43" fmla="*/ 25 h 42"/>
                <a:gd name="T44" fmla="*/ 42 w 42"/>
                <a:gd name="T45" fmla="*/ 23 h 42"/>
                <a:gd name="T46" fmla="*/ 42 w 42"/>
                <a:gd name="T47" fmla="*/ 23 h 42"/>
                <a:gd name="T48" fmla="*/ 39 w 42"/>
                <a:gd name="T49" fmla="*/ 17 h 42"/>
                <a:gd name="T50" fmla="*/ 36 w 42"/>
                <a:gd name="T51" fmla="*/ 11 h 42"/>
                <a:gd name="T52" fmla="*/ 28 w 42"/>
                <a:gd name="T53" fmla="*/ 3 h 42"/>
                <a:gd name="T54" fmla="*/ 28 w 42"/>
                <a:gd name="T55" fmla="*/ 3 h 42"/>
                <a:gd name="T56" fmla="*/ 14 w 42"/>
                <a:gd name="T57" fmla="*/ 31 h 42"/>
                <a:gd name="T58" fmla="*/ 14 w 42"/>
                <a:gd name="T59" fmla="*/ 31 h 42"/>
                <a:gd name="T60" fmla="*/ 14 w 42"/>
                <a:gd name="T61" fmla="*/ 31 h 42"/>
                <a:gd name="T62" fmla="*/ 14 w 42"/>
                <a:gd name="T63" fmla="*/ 31 h 42"/>
                <a:gd name="T64" fmla="*/ 34 w 42"/>
                <a:gd name="T65" fmla="*/ 37 h 42"/>
                <a:gd name="T66" fmla="*/ 34 w 42"/>
                <a:gd name="T67" fmla="*/ 37 h 42"/>
                <a:gd name="T68" fmla="*/ 34 w 42"/>
                <a:gd name="T69" fmla="*/ 37 h 42"/>
                <a:gd name="T70" fmla="*/ 34 w 42"/>
                <a:gd name="T7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42">
                  <a:moveTo>
                    <a:pt x="28" y="3"/>
                  </a:moveTo>
                  <a:lnTo>
                    <a:pt x="28" y="3"/>
                  </a:lnTo>
                  <a:lnTo>
                    <a:pt x="22" y="0"/>
                  </a:lnTo>
                  <a:lnTo>
                    <a:pt x="14" y="3"/>
                  </a:lnTo>
                  <a:lnTo>
                    <a:pt x="8" y="6"/>
                  </a:lnTo>
                  <a:lnTo>
                    <a:pt x="3" y="11"/>
                  </a:lnTo>
                  <a:lnTo>
                    <a:pt x="3" y="11"/>
                  </a:lnTo>
                  <a:lnTo>
                    <a:pt x="0" y="17"/>
                  </a:lnTo>
                  <a:lnTo>
                    <a:pt x="0" y="25"/>
                  </a:lnTo>
                  <a:lnTo>
                    <a:pt x="3" y="31"/>
                  </a:lnTo>
                  <a:lnTo>
                    <a:pt x="8" y="37"/>
                  </a:lnTo>
                  <a:lnTo>
                    <a:pt x="8" y="37"/>
                  </a:lnTo>
                  <a:lnTo>
                    <a:pt x="14" y="39"/>
                  </a:lnTo>
                  <a:lnTo>
                    <a:pt x="22" y="42"/>
                  </a:lnTo>
                  <a:lnTo>
                    <a:pt x="22" y="42"/>
                  </a:lnTo>
                  <a:lnTo>
                    <a:pt x="28" y="39"/>
                  </a:lnTo>
                  <a:lnTo>
                    <a:pt x="34" y="37"/>
                  </a:lnTo>
                  <a:lnTo>
                    <a:pt x="34" y="37"/>
                  </a:lnTo>
                  <a:lnTo>
                    <a:pt x="34" y="37"/>
                  </a:lnTo>
                  <a:lnTo>
                    <a:pt x="39" y="31"/>
                  </a:lnTo>
                  <a:lnTo>
                    <a:pt x="39" y="31"/>
                  </a:lnTo>
                  <a:lnTo>
                    <a:pt x="39" y="25"/>
                  </a:lnTo>
                  <a:lnTo>
                    <a:pt x="42" y="23"/>
                  </a:lnTo>
                  <a:lnTo>
                    <a:pt x="42" y="23"/>
                  </a:lnTo>
                  <a:lnTo>
                    <a:pt x="39" y="17"/>
                  </a:lnTo>
                  <a:lnTo>
                    <a:pt x="36" y="11"/>
                  </a:lnTo>
                  <a:lnTo>
                    <a:pt x="28" y="3"/>
                  </a:lnTo>
                  <a:lnTo>
                    <a:pt x="28" y="3"/>
                  </a:lnTo>
                  <a:close/>
                  <a:moveTo>
                    <a:pt x="14" y="31"/>
                  </a:moveTo>
                  <a:lnTo>
                    <a:pt x="14" y="31"/>
                  </a:lnTo>
                  <a:lnTo>
                    <a:pt x="14" y="31"/>
                  </a:lnTo>
                  <a:lnTo>
                    <a:pt x="14" y="31"/>
                  </a:lnTo>
                  <a:close/>
                  <a:moveTo>
                    <a:pt x="34" y="37"/>
                  </a:moveTo>
                  <a:lnTo>
                    <a:pt x="34" y="37"/>
                  </a:lnTo>
                  <a:lnTo>
                    <a:pt x="34" y="37"/>
                  </a:lnTo>
                  <a:lnTo>
                    <a:pt x="34" y="37"/>
                  </a:lnTo>
                  <a:close/>
                </a:path>
              </a:pathLst>
            </a:custGeom>
            <a:solidFill>
              <a:srgbClr val="4BA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1" name="Freeform 147"/>
            <p:cNvSpPr>
              <a:spLocks noEditPoints="1"/>
            </p:cNvSpPr>
            <p:nvPr/>
          </p:nvSpPr>
          <p:spPr bwMode="auto">
            <a:xfrm>
              <a:off x="16576812" y="2830512"/>
              <a:ext cx="61913" cy="61913"/>
            </a:xfrm>
            <a:custGeom>
              <a:avLst/>
              <a:gdLst>
                <a:gd name="T0" fmla="*/ 5 w 39"/>
                <a:gd name="T1" fmla="*/ 6 h 39"/>
                <a:gd name="T2" fmla="*/ 5 w 39"/>
                <a:gd name="T3" fmla="*/ 6 h 39"/>
                <a:gd name="T4" fmla="*/ 2 w 39"/>
                <a:gd name="T5" fmla="*/ 11 h 39"/>
                <a:gd name="T6" fmla="*/ 0 w 39"/>
                <a:gd name="T7" fmla="*/ 17 h 39"/>
                <a:gd name="T8" fmla="*/ 0 w 39"/>
                <a:gd name="T9" fmla="*/ 25 h 39"/>
                <a:gd name="T10" fmla="*/ 2 w 39"/>
                <a:gd name="T11" fmla="*/ 31 h 39"/>
                <a:gd name="T12" fmla="*/ 2 w 39"/>
                <a:gd name="T13" fmla="*/ 31 h 39"/>
                <a:gd name="T14" fmla="*/ 8 w 39"/>
                <a:gd name="T15" fmla="*/ 37 h 39"/>
                <a:gd name="T16" fmla="*/ 14 w 39"/>
                <a:gd name="T17" fmla="*/ 39 h 39"/>
                <a:gd name="T18" fmla="*/ 14 w 39"/>
                <a:gd name="T19" fmla="*/ 39 h 39"/>
                <a:gd name="T20" fmla="*/ 19 w 39"/>
                <a:gd name="T21" fmla="*/ 39 h 39"/>
                <a:gd name="T22" fmla="*/ 25 w 39"/>
                <a:gd name="T23" fmla="*/ 39 h 39"/>
                <a:gd name="T24" fmla="*/ 28 w 39"/>
                <a:gd name="T25" fmla="*/ 39 h 39"/>
                <a:gd name="T26" fmla="*/ 28 w 39"/>
                <a:gd name="T27" fmla="*/ 39 h 39"/>
                <a:gd name="T28" fmla="*/ 33 w 39"/>
                <a:gd name="T29" fmla="*/ 37 h 39"/>
                <a:gd name="T30" fmla="*/ 33 w 39"/>
                <a:gd name="T31" fmla="*/ 37 h 39"/>
                <a:gd name="T32" fmla="*/ 36 w 39"/>
                <a:gd name="T33" fmla="*/ 31 h 39"/>
                <a:gd name="T34" fmla="*/ 39 w 39"/>
                <a:gd name="T35" fmla="*/ 28 h 39"/>
                <a:gd name="T36" fmla="*/ 39 w 39"/>
                <a:gd name="T37" fmla="*/ 28 h 39"/>
                <a:gd name="T38" fmla="*/ 39 w 39"/>
                <a:gd name="T39" fmla="*/ 23 h 39"/>
                <a:gd name="T40" fmla="*/ 39 w 39"/>
                <a:gd name="T41" fmla="*/ 17 h 39"/>
                <a:gd name="T42" fmla="*/ 33 w 39"/>
                <a:gd name="T43" fmla="*/ 6 h 39"/>
                <a:gd name="T44" fmla="*/ 33 w 39"/>
                <a:gd name="T45" fmla="*/ 6 h 39"/>
                <a:gd name="T46" fmla="*/ 28 w 39"/>
                <a:gd name="T47" fmla="*/ 3 h 39"/>
                <a:gd name="T48" fmla="*/ 19 w 39"/>
                <a:gd name="T49" fmla="*/ 0 h 39"/>
                <a:gd name="T50" fmla="*/ 14 w 39"/>
                <a:gd name="T51" fmla="*/ 3 h 39"/>
                <a:gd name="T52" fmla="*/ 5 w 39"/>
                <a:gd name="T53" fmla="*/ 6 h 39"/>
                <a:gd name="T54" fmla="*/ 5 w 39"/>
                <a:gd name="T55" fmla="*/ 6 h 39"/>
                <a:gd name="T56" fmla="*/ 11 w 39"/>
                <a:gd name="T57" fmla="*/ 25 h 39"/>
                <a:gd name="T58" fmla="*/ 11 w 39"/>
                <a:gd name="T59" fmla="*/ 28 h 39"/>
                <a:gd name="T60" fmla="*/ 11 w 39"/>
                <a:gd name="T61" fmla="*/ 25 h 39"/>
                <a:gd name="T62" fmla="*/ 11 w 39"/>
                <a:gd name="T63" fmla="*/ 25 h 39"/>
                <a:gd name="T64" fmla="*/ 28 w 39"/>
                <a:gd name="T65" fmla="*/ 39 h 39"/>
                <a:gd name="T66" fmla="*/ 28 w 39"/>
                <a:gd name="T67" fmla="*/ 39 h 39"/>
                <a:gd name="T68" fmla="*/ 28 w 39"/>
                <a:gd name="T69" fmla="*/ 39 h 39"/>
                <a:gd name="T70" fmla="*/ 28 w 39"/>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9">
                  <a:moveTo>
                    <a:pt x="5" y="6"/>
                  </a:moveTo>
                  <a:lnTo>
                    <a:pt x="5" y="6"/>
                  </a:lnTo>
                  <a:lnTo>
                    <a:pt x="2" y="11"/>
                  </a:lnTo>
                  <a:lnTo>
                    <a:pt x="0" y="17"/>
                  </a:lnTo>
                  <a:lnTo>
                    <a:pt x="0" y="25"/>
                  </a:lnTo>
                  <a:lnTo>
                    <a:pt x="2" y="31"/>
                  </a:lnTo>
                  <a:lnTo>
                    <a:pt x="2" y="31"/>
                  </a:lnTo>
                  <a:lnTo>
                    <a:pt x="8" y="37"/>
                  </a:lnTo>
                  <a:lnTo>
                    <a:pt x="14" y="39"/>
                  </a:lnTo>
                  <a:lnTo>
                    <a:pt x="14" y="39"/>
                  </a:lnTo>
                  <a:lnTo>
                    <a:pt x="19" y="39"/>
                  </a:lnTo>
                  <a:lnTo>
                    <a:pt x="25" y="39"/>
                  </a:lnTo>
                  <a:lnTo>
                    <a:pt x="28" y="39"/>
                  </a:lnTo>
                  <a:lnTo>
                    <a:pt x="28" y="39"/>
                  </a:lnTo>
                  <a:lnTo>
                    <a:pt x="33" y="37"/>
                  </a:lnTo>
                  <a:lnTo>
                    <a:pt x="33" y="37"/>
                  </a:lnTo>
                  <a:lnTo>
                    <a:pt x="36" y="31"/>
                  </a:lnTo>
                  <a:lnTo>
                    <a:pt x="39" y="28"/>
                  </a:lnTo>
                  <a:lnTo>
                    <a:pt x="39" y="28"/>
                  </a:lnTo>
                  <a:lnTo>
                    <a:pt x="39" y="23"/>
                  </a:lnTo>
                  <a:lnTo>
                    <a:pt x="39" y="17"/>
                  </a:lnTo>
                  <a:lnTo>
                    <a:pt x="33" y="6"/>
                  </a:lnTo>
                  <a:lnTo>
                    <a:pt x="33" y="6"/>
                  </a:lnTo>
                  <a:lnTo>
                    <a:pt x="28" y="3"/>
                  </a:lnTo>
                  <a:lnTo>
                    <a:pt x="19" y="0"/>
                  </a:lnTo>
                  <a:lnTo>
                    <a:pt x="14" y="3"/>
                  </a:lnTo>
                  <a:lnTo>
                    <a:pt x="5" y="6"/>
                  </a:lnTo>
                  <a:lnTo>
                    <a:pt x="5" y="6"/>
                  </a:lnTo>
                  <a:close/>
                  <a:moveTo>
                    <a:pt x="11" y="25"/>
                  </a:moveTo>
                  <a:lnTo>
                    <a:pt x="11" y="28"/>
                  </a:lnTo>
                  <a:lnTo>
                    <a:pt x="11" y="25"/>
                  </a:lnTo>
                  <a:lnTo>
                    <a:pt x="11" y="25"/>
                  </a:lnTo>
                  <a:close/>
                  <a:moveTo>
                    <a:pt x="28" y="39"/>
                  </a:moveTo>
                  <a:lnTo>
                    <a:pt x="28" y="39"/>
                  </a:lnTo>
                  <a:lnTo>
                    <a:pt x="28" y="39"/>
                  </a:lnTo>
                  <a:lnTo>
                    <a:pt x="28" y="39"/>
                  </a:lnTo>
                  <a:close/>
                </a:path>
              </a:pathLst>
            </a:custGeom>
            <a:solidFill>
              <a:srgbClr val="4BA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2" name="Freeform 148"/>
            <p:cNvSpPr>
              <a:spLocks noEditPoints="1"/>
            </p:cNvSpPr>
            <p:nvPr/>
          </p:nvSpPr>
          <p:spPr bwMode="auto">
            <a:xfrm>
              <a:off x="16629209" y="2879730"/>
              <a:ext cx="63501" cy="61913"/>
            </a:xfrm>
            <a:custGeom>
              <a:avLst/>
              <a:gdLst>
                <a:gd name="T0" fmla="*/ 6 w 40"/>
                <a:gd name="T1" fmla="*/ 6 h 39"/>
                <a:gd name="T2" fmla="*/ 6 w 40"/>
                <a:gd name="T3" fmla="*/ 6 h 39"/>
                <a:gd name="T4" fmla="*/ 3 w 40"/>
                <a:gd name="T5" fmla="*/ 11 h 39"/>
                <a:gd name="T6" fmla="*/ 0 w 40"/>
                <a:gd name="T7" fmla="*/ 17 h 39"/>
                <a:gd name="T8" fmla="*/ 0 w 40"/>
                <a:gd name="T9" fmla="*/ 25 h 39"/>
                <a:gd name="T10" fmla="*/ 0 w 40"/>
                <a:gd name="T11" fmla="*/ 31 h 39"/>
                <a:gd name="T12" fmla="*/ 0 w 40"/>
                <a:gd name="T13" fmla="*/ 31 h 39"/>
                <a:gd name="T14" fmla="*/ 6 w 40"/>
                <a:gd name="T15" fmla="*/ 37 h 39"/>
                <a:gd name="T16" fmla="*/ 14 w 40"/>
                <a:gd name="T17" fmla="*/ 39 h 39"/>
                <a:gd name="T18" fmla="*/ 14 w 40"/>
                <a:gd name="T19" fmla="*/ 39 h 39"/>
                <a:gd name="T20" fmla="*/ 20 w 40"/>
                <a:gd name="T21" fmla="*/ 39 h 39"/>
                <a:gd name="T22" fmla="*/ 26 w 40"/>
                <a:gd name="T23" fmla="*/ 39 h 39"/>
                <a:gd name="T24" fmla="*/ 28 w 40"/>
                <a:gd name="T25" fmla="*/ 39 h 39"/>
                <a:gd name="T26" fmla="*/ 28 w 40"/>
                <a:gd name="T27" fmla="*/ 39 h 39"/>
                <a:gd name="T28" fmla="*/ 34 w 40"/>
                <a:gd name="T29" fmla="*/ 37 h 39"/>
                <a:gd name="T30" fmla="*/ 34 w 40"/>
                <a:gd name="T31" fmla="*/ 37 h 39"/>
                <a:gd name="T32" fmla="*/ 37 w 40"/>
                <a:gd name="T33" fmla="*/ 31 h 39"/>
                <a:gd name="T34" fmla="*/ 40 w 40"/>
                <a:gd name="T35" fmla="*/ 28 h 39"/>
                <a:gd name="T36" fmla="*/ 40 w 40"/>
                <a:gd name="T37" fmla="*/ 28 h 39"/>
                <a:gd name="T38" fmla="*/ 40 w 40"/>
                <a:gd name="T39" fmla="*/ 22 h 39"/>
                <a:gd name="T40" fmla="*/ 40 w 40"/>
                <a:gd name="T41" fmla="*/ 17 h 39"/>
                <a:gd name="T42" fmla="*/ 31 w 40"/>
                <a:gd name="T43" fmla="*/ 6 h 39"/>
                <a:gd name="T44" fmla="*/ 31 w 40"/>
                <a:gd name="T45" fmla="*/ 6 h 39"/>
                <a:gd name="T46" fmla="*/ 26 w 40"/>
                <a:gd name="T47" fmla="*/ 3 h 39"/>
                <a:gd name="T48" fmla="*/ 20 w 40"/>
                <a:gd name="T49" fmla="*/ 0 h 39"/>
                <a:gd name="T50" fmla="*/ 12 w 40"/>
                <a:gd name="T51" fmla="*/ 3 h 39"/>
                <a:gd name="T52" fmla="*/ 6 w 40"/>
                <a:gd name="T53" fmla="*/ 6 h 39"/>
                <a:gd name="T54" fmla="*/ 6 w 40"/>
                <a:gd name="T55" fmla="*/ 6 h 39"/>
                <a:gd name="T56" fmla="*/ 9 w 40"/>
                <a:gd name="T57" fmla="*/ 25 h 39"/>
                <a:gd name="T58" fmla="*/ 9 w 40"/>
                <a:gd name="T59" fmla="*/ 28 h 39"/>
                <a:gd name="T60" fmla="*/ 9 w 40"/>
                <a:gd name="T61" fmla="*/ 25 h 39"/>
                <a:gd name="T62" fmla="*/ 9 w 40"/>
                <a:gd name="T63" fmla="*/ 25 h 39"/>
                <a:gd name="T64" fmla="*/ 26 w 40"/>
                <a:gd name="T65" fmla="*/ 39 h 39"/>
                <a:gd name="T66" fmla="*/ 26 w 40"/>
                <a:gd name="T67" fmla="*/ 39 h 39"/>
                <a:gd name="T68" fmla="*/ 26 w 40"/>
                <a:gd name="T69" fmla="*/ 39 h 39"/>
                <a:gd name="T70" fmla="*/ 26 w 40"/>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39">
                  <a:moveTo>
                    <a:pt x="6" y="6"/>
                  </a:moveTo>
                  <a:lnTo>
                    <a:pt x="6" y="6"/>
                  </a:lnTo>
                  <a:lnTo>
                    <a:pt x="3" y="11"/>
                  </a:lnTo>
                  <a:lnTo>
                    <a:pt x="0" y="17"/>
                  </a:lnTo>
                  <a:lnTo>
                    <a:pt x="0" y="25"/>
                  </a:lnTo>
                  <a:lnTo>
                    <a:pt x="0" y="31"/>
                  </a:lnTo>
                  <a:lnTo>
                    <a:pt x="0" y="31"/>
                  </a:lnTo>
                  <a:lnTo>
                    <a:pt x="6" y="37"/>
                  </a:lnTo>
                  <a:lnTo>
                    <a:pt x="14" y="39"/>
                  </a:lnTo>
                  <a:lnTo>
                    <a:pt x="14" y="39"/>
                  </a:lnTo>
                  <a:lnTo>
                    <a:pt x="20" y="39"/>
                  </a:lnTo>
                  <a:lnTo>
                    <a:pt x="26" y="39"/>
                  </a:lnTo>
                  <a:lnTo>
                    <a:pt x="28" y="39"/>
                  </a:lnTo>
                  <a:lnTo>
                    <a:pt x="28" y="39"/>
                  </a:lnTo>
                  <a:lnTo>
                    <a:pt x="34" y="37"/>
                  </a:lnTo>
                  <a:lnTo>
                    <a:pt x="34" y="37"/>
                  </a:lnTo>
                  <a:lnTo>
                    <a:pt x="37" y="31"/>
                  </a:lnTo>
                  <a:lnTo>
                    <a:pt x="40" y="28"/>
                  </a:lnTo>
                  <a:lnTo>
                    <a:pt x="40" y="28"/>
                  </a:lnTo>
                  <a:lnTo>
                    <a:pt x="40" y="22"/>
                  </a:lnTo>
                  <a:lnTo>
                    <a:pt x="40" y="17"/>
                  </a:lnTo>
                  <a:lnTo>
                    <a:pt x="31" y="6"/>
                  </a:lnTo>
                  <a:lnTo>
                    <a:pt x="31" y="6"/>
                  </a:lnTo>
                  <a:lnTo>
                    <a:pt x="26" y="3"/>
                  </a:lnTo>
                  <a:lnTo>
                    <a:pt x="20" y="0"/>
                  </a:lnTo>
                  <a:lnTo>
                    <a:pt x="12" y="3"/>
                  </a:lnTo>
                  <a:lnTo>
                    <a:pt x="6" y="6"/>
                  </a:lnTo>
                  <a:lnTo>
                    <a:pt x="6" y="6"/>
                  </a:lnTo>
                  <a:close/>
                  <a:moveTo>
                    <a:pt x="9" y="25"/>
                  </a:moveTo>
                  <a:lnTo>
                    <a:pt x="9" y="28"/>
                  </a:lnTo>
                  <a:lnTo>
                    <a:pt x="9" y="25"/>
                  </a:lnTo>
                  <a:lnTo>
                    <a:pt x="9" y="25"/>
                  </a:lnTo>
                  <a:close/>
                  <a:moveTo>
                    <a:pt x="26" y="39"/>
                  </a:moveTo>
                  <a:lnTo>
                    <a:pt x="26" y="39"/>
                  </a:lnTo>
                  <a:lnTo>
                    <a:pt x="26" y="39"/>
                  </a:lnTo>
                  <a:lnTo>
                    <a:pt x="26" y="39"/>
                  </a:lnTo>
                  <a:close/>
                </a:path>
              </a:pathLst>
            </a:custGeom>
            <a:solidFill>
              <a:srgbClr val="4BA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3" name="Freeform 149"/>
            <p:cNvSpPr>
              <a:spLocks noEditPoints="1"/>
            </p:cNvSpPr>
            <p:nvPr/>
          </p:nvSpPr>
          <p:spPr bwMode="auto">
            <a:xfrm>
              <a:off x="16670458" y="2776542"/>
              <a:ext cx="61913" cy="63500"/>
            </a:xfrm>
            <a:custGeom>
              <a:avLst/>
              <a:gdLst>
                <a:gd name="T0" fmla="*/ 5 w 39"/>
                <a:gd name="T1" fmla="*/ 6 h 40"/>
                <a:gd name="T2" fmla="*/ 5 w 39"/>
                <a:gd name="T3" fmla="*/ 6 h 40"/>
                <a:gd name="T4" fmla="*/ 2 w 39"/>
                <a:gd name="T5" fmla="*/ 12 h 40"/>
                <a:gd name="T6" fmla="*/ 0 w 39"/>
                <a:gd name="T7" fmla="*/ 17 h 40"/>
                <a:gd name="T8" fmla="*/ 0 w 39"/>
                <a:gd name="T9" fmla="*/ 23 h 40"/>
                <a:gd name="T10" fmla="*/ 0 w 39"/>
                <a:gd name="T11" fmla="*/ 31 h 40"/>
                <a:gd name="T12" fmla="*/ 0 w 39"/>
                <a:gd name="T13" fmla="*/ 31 h 40"/>
                <a:gd name="T14" fmla="*/ 5 w 39"/>
                <a:gd name="T15" fmla="*/ 37 h 40"/>
                <a:gd name="T16" fmla="*/ 14 w 39"/>
                <a:gd name="T17" fmla="*/ 40 h 40"/>
                <a:gd name="T18" fmla="*/ 14 w 39"/>
                <a:gd name="T19" fmla="*/ 40 h 40"/>
                <a:gd name="T20" fmla="*/ 19 w 39"/>
                <a:gd name="T21" fmla="*/ 40 h 40"/>
                <a:gd name="T22" fmla="*/ 25 w 39"/>
                <a:gd name="T23" fmla="*/ 40 h 40"/>
                <a:gd name="T24" fmla="*/ 28 w 39"/>
                <a:gd name="T25" fmla="*/ 40 h 40"/>
                <a:gd name="T26" fmla="*/ 28 w 39"/>
                <a:gd name="T27" fmla="*/ 40 h 40"/>
                <a:gd name="T28" fmla="*/ 33 w 39"/>
                <a:gd name="T29" fmla="*/ 34 h 40"/>
                <a:gd name="T30" fmla="*/ 33 w 39"/>
                <a:gd name="T31" fmla="*/ 34 h 40"/>
                <a:gd name="T32" fmla="*/ 36 w 39"/>
                <a:gd name="T33" fmla="*/ 31 h 40"/>
                <a:gd name="T34" fmla="*/ 39 w 39"/>
                <a:gd name="T35" fmla="*/ 26 h 40"/>
                <a:gd name="T36" fmla="*/ 39 w 39"/>
                <a:gd name="T37" fmla="*/ 26 h 40"/>
                <a:gd name="T38" fmla="*/ 39 w 39"/>
                <a:gd name="T39" fmla="*/ 20 h 40"/>
                <a:gd name="T40" fmla="*/ 39 w 39"/>
                <a:gd name="T41" fmla="*/ 14 h 40"/>
                <a:gd name="T42" fmla="*/ 31 w 39"/>
                <a:gd name="T43" fmla="*/ 6 h 40"/>
                <a:gd name="T44" fmla="*/ 31 w 39"/>
                <a:gd name="T45" fmla="*/ 6 h 40"/>
                <a:gd name="T46" fmla="*/ 25 w 39"/>
                <a:gd name="T47" fmla="*/ 0 h 40"/>
                <a:gd name="T48" fmla="*/ 19 w 39"/>
                <a:gd name="T49" fmla="*/ 0 h 40"/>
                <a:gd name="T50" fmla="*/ 11 w 39"/>
                <a:gd name="T51" fmla="*/ 0 h 40"/>
                <a:gd name="T52" fmla="*/ 5 w 39"/>
                <a:gd name="T53" fmla="*/ 6 h 40"/>
                <a:gd name="T54" fmla="*/ 5 w 39"/>
                <a:gd name="T55" fmla="*/ 6 h 40"/>
                <a:gd name="T56" fmla="*/ 8 w 39"/>
                <a:gd name="T57" fmla="*/ 26 h 40"/>
                <a:gd name="T58" fmla="*/ 8 w 39"/>
                <a:gd name="T59" fmla="*/ 26 h 40"/>
                <a:gd name="T60" fmla="*/ 8 w 39"/>
                <a:gd name="T61" fmla="*/ 26 h 40"/>
                <a:gd name="T62" fmla="*/ 8 w 39"/>
                <a:gd name="T63" fmla="*/ 26 h 40"/>
                <a:gd name="T64" fmla="*/ 25 w 39"/>
                <a:gd name="T65" fmla="*/ 40 h 40"/>
                <a:gd name="T66" fmla="*/ 25 w 39"/>
                <a:gd name="T67" fmla="*/ 40 h 40"/>
                <a:gd name="T68" fmla="*/ 25 w 39"/>
                <a:gd name="T69" fmla="*/ 40 h 40"/>
                <a:gd name="T70" fmla="*/ 25 w 39"/>
                <a:gd name="T7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40">
                  <a:moveTo>
                    <a:pt x="5" y="6"/>
                  </a:moveTo>
                  <a:lnTo>
                    <a:pt x="5" y="6"/>
                  </a:lnTo>
                  <a:lnTo>
                    <a:pt x="2" y="12"/>
                  </a:lnTo>
                  <a:lnTo>
                    <a:pt x="0" y="17"/>
                  </a:lnTo>
                  <a:lnTo>
                    <a:pt x="0" y="23"/>
                  </a:lnTo>
                  <a:lnTo>
                    <a:pt x="0" y="31"/>
                  </a:lnTo>
                  <a:lnTo>
                    <a:pt x="0" y="31"/>
                  </a:lnTo>
                  <a:lnTo>
                    <a:pt x="5" y="37"/>
                  </a:lnTo>
                  <a:lnTo>
                    <a:pt x="14" y="40"/>
                  </a:lnTo>
                  <a:lnTo>
                    <a:pt x="14" y="40"/>
                  </a:lnTo>
                  <a:lnTo>
                    <a:pt x="19" y="40"/>
                  </a:lnTo>
                  <a:lnTo>
                    <a:pt x="25" y="40"/>
                  </a:lnTo>
                  <a:lnTo>
                    <a:pt x="28" y="40"/>
                  </a:lnTo>
                  <a:lnTo>
                    <a:pt x="28" y="40"/>
                  </a:lnTo>
                  <a:lnTo>
                    <a:pt x="33" y="34"/>
                  </a:lnTo>
                  <a:lnTo>
                    <a:pt x="33" y="34"/>
                  </a:lnTo>
                  <a:lnTo>
                    <a:pt x="36" y="31"/>
                  </a:lnTo>
                  <a:lnTo>
                    <a:pt x="39" y="26"/>
                  </a:lnTo>
                  <a:lnTo>
                    <a:pt x="39" y="26"/>
                  </a:lnTo>
                  <a:lnTo>
                    <a:pt x="39" y="20"/>
                  </a:lnTo>
                  <a:lnTo>
                    <a:pt x="39" y="14"/>
                  </a:lnTo>
                  <a:lnTo>
                    <a:pt x="31" y="6"/>
                  </a:lnTo>
                  <a:lnTo>
                    <a:pt x="31" y="6"/>
                  </a:lnTo>
                  <a:lnTo>
                    <a:pt x="25" y="0"/>
                  </a:lnTo>
                  <a:lnTo>
                    <a:pt x="19" y="0"/>
                  </a:lnTo>
                  <a:lnTo>
                    <a:pt x="11" y="0"/>
                  </a:lnTo>
                  <a:lnTo>
                    <a:pt x="5" y="6"/>
                  </a:lnTo>
                  <a:lnTo>
                    <a:pt x="5" y="6"/>
                  </a:lnTo>
                  <a:close/>
                  <a:moveTo>
                    <a:pt x="8" y="26"/>
                  </a:moveTo>
                  <a:lnTo>
                    <a:pt x="8" y="26"/>
                  </a:lnTo>
                  <a:lnTo>
                    <a:pt x="8" y="26"/>
                  </a:lnTo>
                  <a:lnTo>
                    <a:pt x="8" y="26"/>
                  </a:lnTo>
                  <a:close/>
                  <a:moveTo>
                    <a:pt x="25" y="40"/>
                  </a:moveTo>
                  <a:lnTo>
                    <a:pt x="25" y="40"/>
                  </a:lnTo>
                  <a:lnTo>
                    <a:pt x="25" y="40"/>
                  </a:lnTo>
                  <a:lnTo>
                    <a:pt x="25" y="40"/>
                  </a:lnTo>
                  <a:close/>
                </a:path>
              </a:pathLst>
            </a:custGeom>
            <a:solidFill>
              <a:srgbClr val="4BA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4" name="Freeform 150"/>
            <p:cNvSpPr>
              <a:spLocks noEditPoints="1"/>
            </p:cNvSpPr>
            <p:nvPr/>
          </p:nvSpPr>
          <p:spPr bwMode="auto">
            <a:xfrm>
              <a:off x="16744994" y="2867027"/>
              <a:ext cx="63500" cy="61913"/>
            </a:xfrm>
            <a:custGeom>
              <a:avLst/>
              <a:gdLst>
                <a:gd name="T0" fmla="*/ 6 w 40"/>
                <a:gd name="T1" fmla="*/ 2 h 39"/>
                <a:gd name="T2" fmla="*/ 6 w 40"/>
                <a:gd name="T3" fmla="*/ 2 h 39"/>
                <a:gd name="T4" fmla="*/ 3 w 40"/>
                <a:gd name="T5" fmla="*/ 8 h 39"/>
                <a:gd name="T6" fmla="*/ 0 w 40"/>
                <a:gd name="T7" fmla="*/ 16 h 39"/>
                <a:gd name="T8" fmla="*/ 0 w 40"/>
                <a:gd name="T9" fmla="*/ 22 h 39"/>
                <a:gd name="T10" fmla="*/ 0 w 40"/>
                <a:gd name="T11" fmla="*/ 30 h 39"/>
                <a:gd name="T12" fmla="*/ 0 w 40"/>
                <a:gd name="T13" fmla="*/ 30 h 39"/>
                <a:gd name="T14" fmla="*/ 6 w 40"/>
                <a:gd name="T15" fmla="*/ 36 h 39"/>
                <a:gd name="T16" fmla="*/ 14 w 40"/>
                <a:gd name="T17" fmla="*/ 39 h 39"/>
                <a:gd name="T18" fmla="*/ 14 w 40"/>
                <a:gd name="T19" fmla="*/ 39 h 39"/>
                <a:gd name="T20" fmla="*/ 20 w 40"/>
                <a:gd name="T21" fmla="*/ 39 h 39"/>
                <a:gd name="T22" fmla="*/ 26 w 40"/>
                <a:gd name="T23" fmla="*/ 36 h 39"/>
                <a:gd name="T24" fmla="*/ 28 w 40"/>
                <a:gd name="T25" fmla="*/ 36 h 39"/>
                <a:gd name="T26" fmla="*/ 28 w 40"/>
                <a:gd name="T27" fmla="*/ 36 h 39"/>
                <a:gd name="T28" fmla="*/ 34 w 40"/>
                <a:gd name="T29" fmla="*/ 33 h 39"/>
                <a:gd name="T30" fmla="*/ 34 w 40"/>
                <a:gd name="T31" fmla="*/ 33 h 39"/>
                <a:gd name="T32" fmla="*/ 37 w 40"/>
                <a:gd name="T33" fmla="*/ 30 h 39"/>
                <a:gd name="T34" fmla="*/ 40 w 40"/>
                <a:gd name="T35" fmla="*/ 25 h 39"/>
                <a:gd name="T36" fmla="*/ 40 w 40"/>
                <a:gd name="T37" fmla="*/ 25 h 39"/>
                <a:gd name="T38" fmla="*/ 40 w 40"/>
                <a:gd name="T39" fmla="*/ 19 h 39"/>
                <a:gd name="T40" fmla="*/ 40 w 40"/>
                <a:gd name="T41" fmla="*/ 14 h 39"/>
                <a:gd name="T42" fmla="*/ 31 w 40"/>
                <a:gd name="T43" fmla="*/ 5 h 39"/>
                <a:gd name="T44" fmla="*/ 31 w 40"/>
                <a:gd name="T45" fmla="*/ 5 h 39"/>
                <a:gd name="T46" fmla="*/ 26 w 40"/>
                <a:gd name="T47" fmla="*/ 0 h 39"/>
                <a:gd name="T48" fmla="*/ 20 w 40"/>
                <a:gd name="T49" fmla="*/ 0 h 39"/>
                <a:gd name="T50" fmla="*/ 12 w 40"/>
                <a:gd name="T51" fmla="*/ 0 h 39"/>
                <a:gd name="T52" fmla="*/ 6 w 40"/>
                <a:gd name="T53" fmla="*/ 2 h 39"/>
                <a:gd name="T54" fmla="*/ 6 w 40"/>
                <a:gd name="T55" fmla="*/ 2 h 39"/>
                <a:gd name="T56" fmla="*/ 9 w 40"/>
                <a:gd name="T57" fmla="*/ 25 h 39"/>
                <a:gd name="T58" fmla="*/ 9 w 40"/>
                <a:gd name="T59" fmla="*/ 25 h 39"/>
                <a:gd name="T60" fmla="*/ 9 w 40"/>
                <a:gd name="T61" fmla="*/ 25 h 39"/>
                <a:gd name="T62" fmla="*/ 9 w 40"/>
                <a:gd name="T63" fmla="*/ 25 h 39"/>
                <a:gd name="T64" fmla="*/ 26 w 40"/>
                <a:gd name="T65" fmla="*/ 36 h 39"/>
                <a:gd name="T66" fmla="*/ 26 w 40"/>
                <a:gd name="T67" fmla="*/ 36 h 39"/>
                <a:gd name="T68" fmla="*/ 26 w 40"/>
                <a:gd name="T69" fmla="*/ 36 h 39"/>
                <a:gd name="T70" fmla="*/ 26 w 40"/>
                <a:gd name="T7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39">
                  <a:moveTo>
                    <a:pt x="6" y="2"/>
                  </a:moveTo>
                  <a:lnTo>
                    <a:pt x="6" y="2"/>
                  </a:lnTo>
                  <a:lnTo>
                    <a:pt x="3" y="8"/>
                  </a:lnTo>
                  <a:lnTo>
                    <a:pt x="0" y="16"/>
                  </a:lnTo>
                  <a:lnTo>
                    <a:pt x="0" y="22"/>
                  </a:lnTo>
                  <a:lnTo>
                    <a:pt x="0" y="30"/>
                  </a:lnTo>
                  <a:lnTo>
                    <a:pt x="0" y="30"/>
                  </a:lnTo>
                  <a:lnTo>
                    <a:pt x="6" y="36"/>
                  </a:lnTo>
                  <a:lnTo>
                    <a:pt x="14" y="39"/>
                  </a:lnTo>
                  <a:lnTo>
                    <a:pt x="14" y="39"/>
                  </a:lnTo>
                  <a:lnTo>
                    <a:pt x="20" y="39"/>
                  </a:lnTo>
                  <a:lnTo>
                    <a:pt x="26" y="36"/>
                  </a:lnTo>
                  <a:lnTo>
                    <a:pt x="28" y="36"/>
                  </a:lnTo>
                  <a:lnTo>
                    <a:pt x="28" y="36"/>
                  </a:lnTo>
                  <a:lnTo>
                    <a:pt x="34" y="33"/>
                  </a:lnTo>
                  <a:lnTo>
                    <a:pt x="34" y="33"/>
                  </a:lnTo>
                  <a:lnTo>
                    <a:pt x="37" y="30"/>
                  </a:lnTo>
                  <a:lnTo>
                    <a:pt x="40" y="25"/>
                  </a:lnTo>
                  <a:lnTo>
                    <a:pt x="40" y="25"/>
                  </a:lnTo>
                  <a:lnTo>
                    <a:pt x="40" y="19"/>
                  </a:lnTo>
                  <a:lnTo>
                    <a:pt x="40" y="14"/>
                  </a:lnTo>
                  <a:lnTo>
                    <a:pt x="31" y="5"/>
                  </a:lnTo>
                  <a:lnTo>
                    <a:pt x="31" y="5"/>
                  </a:lnTo>
                  <a:lnTo>
                    <a:pt x="26" y="0"/>
                  </a:lnTo>
                  <a:lnTo>
                    <a:pt x="20" y="0"/>
                  </a:lnTo>
                  <a:lnTo>
                    <a:pt x="12" y="0"/>
                  </a:lnTo>
                  <a:lnTo>
                    <a:pt x="6" y="2"/>
                  </a:lnTo>
                  <a:lnTo>
                    <a:pt x="6" y="2"/>
                  </a:lnTo>
                  <a:close/>
                  <a:moveTo>
                    <a:pt x="9" y="25"/>
                  </a:moveTo>
                  <a:lnTo>
                    <a:pt x="9" y="25"/>
                  </a:lnTo>
                  <a:lnTo>
                    <a:pt x="9" y="25"/>
                  </a:lnTo>
                  <a:lnTo>
                    <a:pt x="9" y="25"/>
                  </a:lnTo>
                  <a:close/>
                  <a:moveTo>
                    <a:pt x="26" y="36"/>
                  </a:moveTo>
                  <a:lnTo>
                    <a:pt x="26" y="36"/>
                  </a:lnTo>
                  <a:lnTo>
                    <a:pt x="26" y="36"/>
                  </a:lnTo>
                  <a:lnTo>
                    <a:pt x="26" y="36"/>
                  </a:lnTo>
                  <a:close/>
                </a:path>
              </a:pathLst>
            </a:custGeom>
            <a:solidFill>
              <a:srgbClr val="4BA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5" name="Freeform 151"/>
            <p:cNvSpPr>
              <a:spLocks noEditPoints="1"/>
            </p:cNvSpPr>
            <p:nvPr/>
          </p:nvSpPr>
          <p:spPr bwMode="auto">
            <a:xfrm>
              <a:off x="16749713" y="2751138"/>
              <a:ext cx="61913" cy="61913"/>
            </a:xfrm>
            <a:custGeom>
              <a:avLst/>
              <a:gdLst>
                <a:gd name="T0" fmla="*/ 34 w 39"/>
                <a:gd name="T1" fmla="*/ 8 h 39"/>
                <a:gd name="T2" fmla="*/ 34 w 39"/>
                <a:gd name="T3" fmla="*/ 8 h 39"/>
                <a:gd name="T4" fmla="*/ 31 w 39"/>
                <a:gd name="T5" fmla="*/ 2 h 39"/>
                <a:gd name="T6" fmla="*/ 23 w 39"/>
                <a:gd name="T7" fmla="*/ 0 h 39"/>
                <a:gd name="T8" fmla="*/ 17 w 39"/>
                <a:gd name="T9" fmla="*/ 0 h 39"/>
                <a:gd name="T10" fmla="*/ 9 w 39"/>
                <a:gd name="T11" fmla="*/ 2 h 39"/>
                <a:gd name="T12" fmla="*/ 9 w 39"/>
                <a:gd name="T13" fmla="*/ 2 h 39"/>
                <a:gd name="T14" fmla="*/ 3 w 39"/>
                <a:gd name="T15" fmla="*/ 8 h 39"/>
                <a:gd name="T16" fmla="*/ 0 w 39"/>
                <a:gd name="T17" fmla="*/ 14 h 39"/>
                <a:gd name="T18" fmla="*/ 0 w 39"/>
                <a:gd name="T19" fmla="*/ 19 h 39"/>
                <a:gd name="T20" fmla="*/ 0 w 39"/>
                <a:gd name="T21" fmla="*/ 28 h 39"/>
                <a:gd name="T22" fmla="*/ 0 w 39"/>
                <a:gd name="T23" fmla="*/ 28 h 39"/>
                <a:gd name="T24" fmla="*/ 6 w 39"/>
                <a:gd name="T25" fmla="*/ 33 h 39"/>
                <a:gd name="T26" fmla="*/ 11 w 39"/>
                <a:gd name="T27" fmla="*/ 39 h 39"/>
                <a:gd name="T28" fmla="*/ 11 w 39"/>
                <a:gd name="T29" fmla="*/ 39 h 39"/>
                <a:gd name="T30" fmla="*/ 17 w 39"/>
                <a:gd name="T31" fmla="*/ 39 h 39"/>
                <a:gd name="T32" fmla="*/ 23 w 39"/>
                <a:gd name="T33" fmla="*/ 39 h 39"/>
                <a:gd name="T34" fmla="*/ 25 w 39"/>
                <a:gd name="T35" fmla="*/ 39 h 39"/>
                <a:gd name="T36" fmla="*/ 25 w 39"/>
                <a:gd name="T37" fmla="*/ 39 h 39"/>
                <a:gd name="T38" fmla="*/ 31 w 39"/>
                <a:gd name="T39" fmla="*/ 36 h 39"/>
                <a:gd name="T40" fmla="*/ 31 w 39"/>
                <a:gd name="T41" fmla="*/ 36 h 39"/>
                <a:gd name="T42" fmla="*/ 34 w 39"/>
                <a:gd name="T43" fmla="*/ 33 h 39"/>
                <a:gd name="T44" fmla="*/ 37 w 39"/>
                <a:gd name="T45" fmla="*/ 30 h 39"/>
                <a:gd name="T46" fmla="*/ 37 w 39"/>
                <a:gd name="T47" fmla="*/ 30 h 39"/>
                <a:gd name="T48" fmla="*/ 39 w 39"/>
                <a:gd name="T49" fmla="*/ 25 h 39"/>
                <a:gd name="T50" fmla="*/ 39 w 39"/>
                <a:gd name="T51" fmla="*/ 19 h 39"/>
                <a:gd name="T52" fmla="*/ 34 w 39"/>
                <a:gd name="T53" fmla="*/ 8 h 39"/>
                <a:gd name="T54" fmla="*/ 34 w 39"/>
                <a:gd name="T55" fmla="*/ 8 h 39"/>
                <a:gd name="T56" fmla="*/ 9 w 39"/>
                <a:gd name="T57" fmla="*/ 25 h 39"/>
                <a:gd name="T58" fmla="*/ 9 w 39"/>
                <a:gd name="T59" fmla="*/ 25 h 39"/>
                <a:gd name="T60" fmla="*/ 9 w 39"/>
                <a:gd name="T61" fmla="*/ 25 h 39"/>
                <a:gd name="T62" fmla="*/ 9 w 39"/>
                <a:gd name="T63" fmla="*/ 25 h 39"/>
                <a:gd name="T64" fmla="*/ 9 w 39"/>
                <a:gd name="T65" fmla="*/ 25 h 39"/>
                <a:gd name="T66" fmla="*/ 23 w 39"/>
                <a:gd name="T67" fmla="*/ 39 h 39"/>
                <a:gd name="T68" fmla="*/ 23 w 39"/>
                <a:gd name="T69" fmla="*/ 39 h 39"/>
                <a:gd name="T70" fmla="*/ 23 w 39"/>
                <a:gd name="T71" fmla="*/ 39 h 39"/>
                <a:gd name="T72" fmla="*/ 23 w 39"/>
                <a:gd name="T7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39">
                  <a:moveTo>
                    <a:pt x="34" y="8"/>
                  </a:moveTo>
                  <a:lnTo>
                    <a:pt x="34" y="8"/>
                  </a:lnTo>
                  <a:lnTo>
                    <a:pt x="31" y="2"/>
                  </a:lnTo>
                  <a:lnTo>
                    <a:pt x="23" y="0"/>
                  </a:lnTo>
                  <a:lnTo>
                    <a:pt x="17" y="0"/>
                  </a:lnTo>
                  <a:lnTo>
                    <a:pt x="9" y="2"/>
                  </a:lnTo>
                  <a:lnTo>
                    <a:pt x="9" y="2"/>
                  </a:lnTo>
                  <a:lnTo>
                    <a:pt x="3" y="8"/>
                  </a:lnTo>
                  <a:lnTo>
                    <a:pt x="0" y="14"/>
                  </a:lnTo>
                  <a:lnTo>
                    <a:pt x="0" y="19"/>
                  </a:lnTo>
                  <a:lnTo>
                    <a:pt x="0" y="28"/>
                  </a:lnTo>
                  <a:lnTo>
                    <a:pt x="0" y="28"/>
                  </a:lnTo>
                  <a:lnTo>
                    <a:pt x="6" y="33"/>
                  </a:lnTo>
                  <a:lnTo>
                    <a:pt x="11" y="39"/>
                  </a:lnTo>
                  <a:lnTo>
                    <a:pt x="11" y="39"/>
                  </a:lnTo>
                  <a:lnTo>
                    <a:pt x="17" y="39"/>
                  </a:lnTo>
                  <a:lnTo>
                    <a:pt x="23" y="39"/>
                  </a:lnTo>
                  <a:lnTo>
                    <a:pt x="25" y="39"/>
                  </a:lnTo>
                  <a:lnTo>
                    <a:pt x="25" y="39"/>
                  </a:lnTo>
                  <a:lnTo>
                    <a:pt x="31" y="36"/>
                  </a:lnTo>
                  <a:lnTo>
                    <a:pt x="31" y="36"/>
                  </a:lnTo>
                  <a:lnTo>
                    <a:pt x="34" y="33"/>
                  </a:lnTo>
                  <a:lnTo>
                    <a:pt x="37" y="30"/>
                  </a:lnTo>
                  <a:lnTo>
                    <a:pt x="37" y="30"/>
                  </a:lnTo>
                  <a:lnTo>
                    <a:pt x="39" y="25"/>
                  </a:lnTo>
                  <a:lnTo>
                    <a:pt x="39" y="19"/>
                  </a:lnTo>
                  <a:lnTo>
                    <a:pt x="34" y="8"/>
                  </a:lnTo>
                  <a:lnTo>
                    <a:pt x="34" y="8"/>
                  </a:lnTo>
                  <a:close/>
                  <a:moveTo>
                    <a:pt x="9" y="25"/>
                  </a:moveTo>
                  <a:lnTo>
                    <a:pt x="9" y="25"/>
                  </a:lnTo>
                  <a:lnTo>
                    <a:pt x="9" y="25"/>
                  </a:lnTo>
                  <a:lnTo>
                    <a:pt x="9" y="25"/>
                  </a:lnTo>
                  <a:lnTo>
                    <a:pt x="9" y="25"/>
                  </a:lnTo>
                  <a:close/>
                  <a:moveTo>
                    <a:pt x="23" y="39"/>
                  </a:moveTo>
                  <a:lnTo>
                    <a:pt x="23" y="39"/>
                  </a:lnTo>
                  <a:lnTo>
                    <a:pt x="23" y="39"/>
                  </a:lnTo>
                  <a:lnTo>
                    <a:pt x="23" y="39"/>
                  </a:lnTo>
                  <a:close/>
                </a:path>
              </a:pathLst>
            </a:custGeom>
            <a:solidFill>
              <a:srgbClr val="4BA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62" name="Group 261"/>
          <p:cNvGrpSpPr/>
          <p:nvPr/>
        </p:nvGrpSpPr>
        <p:grpSpPr>
          <a:xfrm>
            <a:off x="6169237" y="2650575"/>
            <a:ext cx="470462" cy="336466"/>
            <a:chOff x="4646615" y="2428897"/>
            <a:chExt cx="1516064" cy="1084271"/>
          </a:xfrm>
        </p:grpSpPr>
        <p:sp>
          <p:nvSpPr>
            <p:cNvPr id="263" name="Freeform 37"/>
            <p:cNvSpPr>
              <a:spLocks/>
            </p:cNvSpPr>
            <p:nvPr/>
          </p:nvSpPr>
          <p:spPr bwMode="auto">
            <a:xfrm>
              <a:off x="4646615" y="2563833"/>
              <a:ext cx="334964" cy="168276"/>
            </a:xfrm>
            <a:custGeom>
              <a:avLst/>
              <a:gdLst>
                <a:gd name="T0" fmla="*/ 0 w 211"/>
                <a:gd name="T1" fmla="*/ 81 h 106"/>
                <a:gd name="T2" fmla="*/ 0 w 211"/>
                <a:gd name="T3" fmla="*/ 81 h 106"/>
                <a:gd name="T4" fmla="*/ 6 w 211"/>
                <a:gd name="T5" fmla="*/ 92 h 106"/>
                <a:gd name="T6" fmla="*/ 11 w 211"/>
                <a:gd name="T7" fmla="*/ 101 h 106"/>
                <a:gd name="T8" fmla="*/ 20 w 211"/>
                <a:gd name="T9" fmla="*/ 103 h 106"/>
                <a:gd name="T10" fmla="*/ 31 w 211"/>
                <a:gd name="T11" fmla="*/ 106 h 106"/>
                <a:gd name="T12" fmla="*/ 59 w 211"/>
                <a:gd name="T13" fmla="*/ 106 h 106"/>
                <a:gd name="T14" fmla="*/ 93 w 211"/>
                <a:gd name="T15" fmla="*/ 101 h 106"/>
                <a:gd name="T16" fmla="*/ 93 w 211"/>
                <a:gd name="T17" fmla="*/ 101 h 106"/>
                <a:gd name="T18" fmla="*/ 112 w 211"/>
                <a:gd name="T19" fmla="*/ 98 h 106"/>
                <a:gd name="T20" fmla="*/ 132 w 211"/>
                <a:gd name="T21" fmla="*/ 95 h 106"/>
                <a:gd name="T22" fmla="*/ 171 w 211"/>
                <a:gd name="T23" fmla="*/ 95 h 106"/>
                <a:gd name="T24" fmla="*/ 188 w 211"/>
                <a:gd name="T25" fmla="*/ 92 h 106"/>
                <a:gd name="T26" fmla="*/ 202 w 211"/>
                <a:gd name="T27" fmla="*/ 89 h 106"/>
                <a:gd name="T28" fmla="*/ 208 w 211"/>
                <a:gd name="T29" fmla="*/ 87 h 106"/>
                <a:gd name="T30" fmla="*/ 211 w 211"/>
                <a:gd name="T31" fmla="*/ 81 h 106"/>
                <a:gd name="T32" fmla="*/ 211 w 211"/>
                <a:gd name="T33" fmla="*/ 75 h 106"/>
                <a:gd name="T34" fmla="*/ 211 w 211"/>
                <a:gd name="T35" fmla="*/ 70 h 106"/>
                <a:gd name="T36" fmla="*/ 211 w 211"/>
                <a:gd name="T37" fmla="*/ 70 h 106"/>
                <a:gd name="T38" fmla="*/ 205 w 211"/>
                <a:gd name="T39" fmla="*/ 56 h 106"/>
                <a:gd name="T40" fmla="*/ 194 w 211"/>
                <a:gd name="T41" fmla="*/ 42 h 106"/>
                <a:gd name="T42" fmla="*/ 177 w 211"/>
                <a:gd name="T43" fmla="*/ 30 h 106"/>
                <a:gd name="T44" fmla="*/ 157 w 211"/>
                <a:gd name="T45" fmla="*/ 16 h 106"/>
                <a:gd name="T46" fmla="*/ 138 w 211"/>
                <a:gd name="T47" fmla="*/ 8 h 106"/>
                <a:gd name="T48" fmla="*/ 115 w 211"/>
                <a:gd name="T49" fmla="*/ 2 h 106"/>
                <a:gd name="T50" fmla="*/ 93 w 211"/>
                <a:gd name="T51" fmla="*/ 0 h 106"/>
                <a:gd name="T52" fmla="*/ 73 w 211"/>
                <a:gd name="T53" fmla="*/ 0 h 106"/>
                <a:gd name="T54" fmla="*/ 73 w 211"/>
                <a:gd name="T55" fmla="*/ 0 h 106"/>
                <a:gd name="T56" fmla="*/ 56 w 211"/>
                <a:gd name="T57" fmla="*/ 2 h 106"/>
                <a:gd name="T58" fmla="*/ 42 w 211"/>
                <a:gd name="T59" fmla="*/ 11 h 106"/>
                <a:gd name="T60" fmla="*/ 28 w 211"/>
                <a:gd name="T61" fmla="*/ 19 h 106"/>
                <a:gd name="T62" fmla="*/ 17 w 211"/>
                <a:gd name="T63" fmla="*/ 28 h 106"/>
                <a:gd name="T64" fmla="*/ 8 w 211"/>
                <a:gd name="T65" fmla="*/ 42 h 106"/>
                <a:gd name="T66" fmla="*/ 3 w 211"/>
                <a:gd name="T67" fmla="*/ 53 h 106"/>
                <a:gd name="T68" fmla="*/ 0 w 211"/>
                <a:gd name="T69" fmla="*/ 67 h 106"/>
                <a:gd name="T70" fmla="*/ 0 w 211"/>
                <a:gd name="T71"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6">
                  <a:moveTo>
                    <a:pt x="0" y="81"/>
                  </a:moveTo>
                  <a:lnTo>
                    <a:pt x="0" y="81"/>
                  </a:lnTo>
                  <a:lnTo>
                    <a:pt x="6" y="92"/>
                  </a:lnTo>
                  <a:lnTo>
                    <a:pt x="11" y="101"/>
                  </a:lnTo>
                  <a:lnTo>
                    <a:pt x="20" y="103"/>
                  </a:lnTo>
                  <a:lnTo>
                    <a:pt x="31" y="106"/>
                  </a:lnTo>
                  <a:lnTo>
                    <a:pt x="59" y="106"/>
                  </a:lnTo>
                  <a:lnTo>
                    <a:pt x="93" y="101"/>
                  </a:lnTo>
                  <a:lnTo>
                    <a:pt x="93" y="101"/>
                  </a:lnTo>
                  <a:lnTo>
                    <a:pt x="112" y="98"/>
                  </a:lnTo>
                  <a:lnTo>
                    <a:pt x="132" y="95"/>
                  </a:lnTo>
                  <a:lnTo>
                    <a:pt x="171" y="95"/>
                  </a:lnTo>
                  <a:lnTo>
                    <a:pt x="188" y="92"/>
                  </a:lnTo>
                  <a:lnTo>
                    <a:pt x="202" y="89"/>
                  </a:lnTo>
                  <a:lnTo>
                    <a:pt x="208" y="87"/>
                  </a:lnTo>
                  <a:lnTo>
                    <a:pt x="211" y="81"/>
                  </a:lnTo>
                  <a:lnTo>
                    <a:pt x="211" y="75"/>
                  </a:lnTo>
                  <a:lnTo>
                    <a:pt x="211" y="70"/>
                  </a:lnTo>
                  <a:lnTo>
                    <a:pt x="211" y="70"/>
                  </a:lnTo>
                  <a:lnTo>
                    <a:pt x="205" y="56"/>
                  </a:lnTo>
                  <a:lnTo>
                    <a:pt x="194" y="42"/>
                  </a:lnTo>
                  <a:lnTo>
                    <a:pt x="177" y="30"/>
                  </a:lnTo>
                  <a:lnTo>
                    <a:pt x="157" y="16"/>
                  </a:lnTo>
                  <a:lnTo>
                    <a:pt x="138" y="8"/>
                  </a:lnTo>
                  <a:lnTo>
                    <a:pt x="115" y="2"/>
                  </a:lnTo>
                  <a:lnTo>
                    <a:pt x="93" y="0"/>
                  </a:lnTo>
                  <a:lnTo>
                    <a:pt x="73" y="0"/>
                  </a:lnTo>
                  <a:lnTo>
                    <a:pt x="73" y="0"/>
                  </a:lnTo>
                  <a:lnTo>
                    <a:pt x="56" y="2"/>
                  </a:lnTo>
                  <a:lnTo>
                    <a:pt x="42" y="11"/>
                  </a:lnTo>
                  <a:lnTo>
                    <a:pt x="28" y="19"/>
                  </a:lnTo>
                  <a:lnTo>
                    <a:pt x="17" y="28"/>
                  </a:lnTo>
                  <a:lnTo>
                    <a:pt x="8" y="42"/>
                  </a:lnTo>
                  <a:lnTo>
                    <a:pt x="3" y="53"/>
                  </a:lnTo>
                  <a:lnTo>
                    <a:pt x="0" y="67"/>
                  </a:lnTo>
                  <a:lnTo>
                    <a:pt x="0" y="81"/>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4" name="Freeform 38"/>
            <p:cNvSpPr>
              <a:spLocks/>
            </p:cNvSpPr>
            <p:nvPr/>
          </p:nvSpPr>
          <p:spPr bwMode="auto">
            <a:xfrm>
              <a:off x="4646615" y="2563833"/>
              <a:ext cx="334964" cy="168276"/>
            </a:xfrm>
            <a:custGeom>
              <a:avLst/>
              <a:gdLst>
                <a:gd name="T0" fmla="*/ 0 w 211"/>
                <a:gd name="T1" fmla="*/ 81 h 106"/>
                <a:gd name="T2" fmla="*/ 0 w 211"/>
                <a:gd name="T3" fmla="*/ 81 h 106"/>
                <a:gd name="T4" fmla="*/ 6 w 211"/>
                <a:gd name="T5" fmla="*/ 92 h 106"/>
                <a:gd name="T6" fmla="*/ 11 w 211"/>
                <a:gd name="T7" fmla="*/ 101 h 106"/>
                <a:gd name="T8" fmla="*/ 20 w 211"/>
                <a:gd name="T9" fmla="*/ 103 h 106"/>
                <a:gd name="T10" fmla="*/ 31 w 211"/>
                <a:gd name="T11" fmla="*/ 106 h 106"/>
                <a:gd name="T12" fmla="*/ 59 w 211"/>
                <a:gd name="T13" fmla="*/ 106 h 106"/>
                <a:gd name="T14" fmla="*/ 93 w 211"/>
                <a:gd name="T15" fmla="*/ 101 h 106"/>
                <a:gd name="T16" fmla="*/ 93 w 211"/>
                <a:gd name="T17" fmla="*/ 101 h 106"/>
                <a:gd name="T18" fmla="*/ 112 w 211"/>
                <a:gd name="T19" fmla="*/ 98 h 106"/>
                <a:gd name="T20" fmla="*/ 132 w 211"/>
                <a:gd name="T21" fmla="*/ 95 h 106"/>
                <a:gd name="T22" fmla="*/ 171 w 211"/>
                <a:gd name="T23" fmla="*/ 95 h 106"/>
                <a:gd name="T24" fmla="*/ 188 w 211"/>
                <a:gd name="T25" fmla="*/ 92 h 106"/>
                <a:gd name="T26" fmla="*/ 202 w 211"/>
                <a:gd name="T27" fmla="*/ 89 h 106"/>
                <a:gd name="T28" fmla="*/ 208 w 211"/>
                <a:gd name="T29" fmla="*/ 87 h 106"/>
                <a:gd name="T30" fmla="*/ 211 w 211"/>
                <a:gd name="T31" fmla="*/ 81 h 106"/>
                <a:gd name="T32" fmla="*/ 211 w 211"/>
                <a:gd name="T33" fmla="*/ 75 h 106"/>
                <a:gd name="T34" fmla="*/ 211 w 211"/>
                <a:gd name="T35" fmla="*/ 70 h 106"/>
                <a:gd name="T36" fmla="*/ 211 w 211"/>
                <a:gd name="T37" fmla="*/ 70 h 106"/>
                <a:gd name="T38" fmla="*/ 205 w 211"/>
                <a:gd name="T39" fmla="*/ 56 h 106"/>
                <a:gd name="T40" fmla="*/ 194 w 211"/>
                <a:gd name="T41" fmla="*/ 42 h 106"/>
                <a:gd name="T42" fmla="*/ 177 w 211"/>
                <a:gd name="T43" fmla="*/ 30 h 106"/>
                <a:gd name="T44" fmla="*/ 157 w 211"/>
                <a:gd name="T45" fmla="*/ 16 h 106"/>
                <a:gd name="T46" fmla="*/ 138 w 211"/>
                <a:gd name="T47" fmla="*/ 8 h 106"/>
                <a:gd name="T48" fmla="*/ 115 w 211"/>
                <a:gd name="T49" fmla="*/ 2 h 106"/>
                <a:gd name="T50" fmla="*/ 93 w 211"/>
                <a:gd name="T51" fmla="*/ 0 h 106"/>
                <a:gd name="T52" fmla="*/ 73 w 211"/>
                <a:gd name="T53" fmla="*/ 0 h 106"/>
                <a:gd name="T54" fmla="*/ 73 w 211"/>
                <a:gd name="T55" fmla="*/ 0 h 106"/>
                <a:gd name="T56" fmla="*/ 56 w 211"/>
                <a:gd name="T57" fmla="*/ 2 h 106"/>
                <a:gd name="T58" fmla="*/ 42 w 211"/>
                <a:gd name="T59" fmla="*/ 11 h 106"/>
                <a:gd name="T60" fmla="*/ 28 w 211"/>
                <a:gd name="T61" fmla="*/ 19 h 106"/>
                <a:gd name="T62" fmla="*/ 17 w 211"/>
                <a:gd name="T63" fmla="*/ 28 h 106"/>
                <a:gd name="T64" fmla="*/ 8 w 211"/>
                <a:gd name="T65" fmla="*/ 42 h 106"/>
                <a:gd name="T66" fmla="*/ 3 w 211"/>
                <a:gd name="T67" fmla="*/ 53 h 106"/>
                <a:gd name="T68" fmla="*/ 0 w 211"/>
                <a:gd name="T69" fmla="*/ 67 h 106"/>
                <a:gd name="T70" fmla="*/ 0 w 211"/>
                <a:gd name="T71"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6">
                  <a:moveTo>
                    <a:pt x="0" y="81"/>
                  </a:moveTo>
                  <a:lnTo>
                    <a:pt x="0" y="81"/>
                  </a:lnTo>
                  <a:lnTo>
                    <a:pt x="6" y="92"/>
                  </a:lnTo>
                  <a:lnTo>
                    <a:pt x="11" y="101"/>
                  </a:lnTo>
                  <a:lnTo>
                    <a:pt x="20" y="103"/>
                  </a:lnTo>
                  <a:lnTo>
                    <a:pt x="31" y="106"/>
                  </a:lnTo>
                  <a:lnTo>
                    <a:pt x="59" y="106"/>
                  </a:lnTo>
                  <a:lnTo>
                    <a:pt x="93" y="101"/>
                  </a:lnTo>
                  <a:lnTo>
                    <a:pt x="93" y="101"/>
                  </a:lnTo>
                  <a:lnTo>
                    <a:pt x="112" y="98"/>
                  </a:lnTo>
                  <a:lnTo>
                    <a:pt x="132" y="95"/>
                  </a:lnTo>
                  <a:lnTo>
                    <a:pt x="171" y="95"/>
                  </a:lnTo>
                  <a:lnTo>
                    <a:pt x="188" y="92"/>
                  </a:lnTo>
                  <a:lnTo>
                    <a:pt x="202" y="89"/>
                  </a:lnTo>
                  <a:lnTo>
                    <a:pt x="208" y="87"/>
                  </a:lnTo>
                  <a:lnTo>
                    <a:pt x="211" y="81"/>
                  </a:lnTo>
                  <a:lnTo>
                    <a:pt x="211" y="75"/>
                  </a:lnTo>
                  <a:lnTo>
                    <a:pt x="211" y="70"/>
                  </a:lnTo>
                  <a:lnTo>
                    <a:pt x="211" y="70"/>
                  </a:lnTo>
                  <a:lnTo>
                    <a:pt x="205" y="56"/>
                  </a:lnTo>
                  <a:lnTo>
                    <a:pt x="194" y="42"/>
                  </a:lnTo>
                  <a:lnTo>
                    <a:pt x="177" y="30"/>
                  </a:lnTo>
                  <a:lnTo>
                    <a:pt x="157" y="16"/>
                  </a:lnTo>
                  <a:lnTo>
                    <a:pt x="138" y="8"/>
                  </a:lnTo>
                  <a:lnTo>
                    <a:pt x="115" y="2"/>
                  </a:lnTo>
                  <a:lnTo>
                    <a:pt x="93" y="0"/>
                  </a:lnTo>
                  <a:lnTo>
                    <a:pt x="73" y="0"/>
                  </a:lnTo>
                  <a:lnTo>
                    <a:pt x="73" y="0"/>
                  </a:lnTo>
                  <a:lnTo>
                    <a:pt x="56" y="2"/>
                  </a:lnTo>
                  <a:lnTo>
                    <a:pt x="42" y="11"/>
                  </a:lnTo>
                  <a:lnTo>
                    <a:pt x="28" y="19"/>
                  </a:lnTo>
                  <a:lnTo>
                    <a:pt x="17" y="28"/>
                  </a:lnTo>
                  <a:lnTo>
                    <a:pt x="8" y="42"/>
                  </a:lnTo>
                  <a:lnTo>
                    <a:pt x="3" y="53"/>
                  </a:lnTo>
                  <a:lnTo>
                    <a:pt x="0" y="67"/>
                  </a:lnTo>
                  <a:lnTo>
                    <a:pt x="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5" name="Freeform 39"/>
            <p:cNvSpPr>
              <a:spLocks/>
            </p:cNvSpPr>
            <p:nvPr/>
          </p:nvSpPr>
          <p:spPr bwMode="auto">
            <a:xfrm>
              <a:off x="5827715" y="2559070"/>
              <a:ext cx="334964" cy="173039"/>
            </a:xfrm>
            <a:custGeom>
              <a:avLst/>
              <a:gdLst>
                <a:gd name="T0" fmla="*/ 0 w 211"/>
                <a:gd name="T1" fmla="*/ 73 h 109"/>
                <a:gd name="T2" fmla="*/ 0 w 211"/>
                <a:gd name="T3" fmla="*/ 73 h 109"/>
                <a:gd name="T4" fmla="*/ 0 w 211"/>
                <a:gd name="T5" fmla="*/ 78 h 109"/>
                <a:gd name="T6" fmla="*/ 0 w 211"/>
                <a:gd name="T7" fmla="*/ 84 h 109"/>
                <a:gd name="T8" fmla="*/ 3 w 211"/>
                <a:gd name="T9" fmla="*/ 87 h 109"/>
                <a:gd name="T10" fmla="*/ 9 w 211"/>
                <a:gd name="T11" fmla="*/ 90 h 109"/>
                <a:gd name="T12" fmla="*/ 23 w 211"/>
                <a:gd name="T13" fmla="*/ 95 h 109"/>
                <a:gd name="T14" fmla="*/ 39 w 211"/>
                <a:gd name="T15" fmla="*/ 98 h 109"/>
                <a:gd name="T16" fmla="*/ 79 w 211"/>
                <a:gd name="T17" fmla="*/ 98 h 109"/>
                <a:gd name="T18" fmla="*/ 101 w 211"/>
                <a:gd name="T19" fmla="*/ 98 h 109"/>
                <a:gd name="T20" fmla="*/ 118 w 211"/>
                <a:gd name="T21" fmla="*/ 101 h 109"/>
                <a:gd name="T22" fmla="*/ 118 w 211"/>
                <a:gd name="T23" fmla="*/ 101 h 109"/>
                <a:gd name="T24" fmla="*/ 152 w 211"/>
                <a:gd name="T25" fmla="*/ 106 h 109"/>
                <a:gd name="T26" fmla="*/ 180 w 211"/>
                <a:gd name="T27" fmla="*/ 109 h 109"/>
                <a:gd name="T28" fmla="*/ 191 w 211"/>
                <a:gd name="T29" fmla="*/ 106 h 109"/>
                <a:gd name="T30" fmla="*/ 200 w 211"/>
                <a:gd name="T31" fmla="*/ 101 h 109"/>
                <a:gd name="T32" fmla="*/ 205 w 211"/>
                <a:gd name="T33" fmla="*/ 92 h 109"/>
                <a:gd name="T34" fmla="*/ 211 w 211"/>
                <a:gd name="T35" fmla="*/ 81 h 109"/>
                <a:gd name="T36" fmla="*/ 211 w 211"/>
                <a:gd name="T37" fmla="*/ 81 h 109"/>
                <a:gd name="T38" fmla="*/ 211 w 211"/>
                <a:gd name="T39" fmla="*/ 67 h 109"/>
                <a:gd name="T40" fmla="*/ 208 w 211"/>
                <a:gd name="T41" fmla="*/ 56 h 109"/>
                <a:gd name="T42" fmla="*/ 202 w 211"/>
                <a:gd name="T43" fmla="*/ 42 h 109"/>
                <a:gd name="T44" fmla="*/ 194 w 211"/>
                <a:gd name="T45" fmla="*/ 31 h 109"/>
                <a:gd name="T46" fmla="*/ 183 w 211"/>
                <a:gd name="T47" fmla="*/ 19 h 109"/>
                <a:gd name="T48" fmla="*/ 169 w 211"/>
                <a:gd name="T49" fmla="*/ 11 h 109"/>
                <a:gd name="T50" fmla="*/ 155 w 211"/>
                <a:gd name="T51" fmla="*/ 5 h 109"/>
                <a:gd name="T52" fmla="*/ 138 w 211"/>
                <a:gd name="T53" fmla="*/ 0 h 109"/>
                <a:gd name="T54" fmla="*/ 138 w 211"/>
                <a:gd name="T55" fmla="*/ 0 h 109"/>
                <a:gd name="T56" fmla="*/ 118 w 211"/>
                <a:gd name="T57" fmla="*/ 0 h 109"/>
                <a:gd name="T58" fmla="*/ 96 w 211"/>
                <a:gd name="T59" fmla="*/ 3 h 109"/>
                <a:gd name="T60" fmla="*/ 73 w 211"/>
                <a:gd name="T61" fmla="*/ 11 h 109"/>
                <a:gd name="T62" fmla="*/ 54 w 211"/>
                <a:gd name="T63" fmla="*/ 19 h 109"/>
                <a:gd name="T64" fmla="*/ 34 w 211"/>
                <a:gd name="T65" fmla="*/ 31 h 109"/>
                <a:gd name="T66" fmla="*/ 17 w 211"/>
                <a:gd name="T67" fmla="*/ 45 h 109"/>
                <a:gd name="T68" fmla="*/ 6 w 211"/>
                <a:gd name="T69" fmla="*/ 59 h 109"/>
                <a:gd name="T70" fmla="*/ 0 w 211"/>
                <a:gd name="T71" fmla="*/ 7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9">
                  <a:moveTo>
                    <a:pt x="0" y="73"/>
                  </a:moveTo>
                  <a:lnTo>
                    <a:pt x="0" y="73"/>
                  </a:lnTo>
                  <a:lnTo>
                    <a:pt x="0" y="78"/>
                  </a:lnTo>
                  <a:lnTo>
                    <a:pt x="0" y="84"/>
                  </a:lnTo>
                  <a:lnTo>
                    <a:pt x="3" y="87"/>
                  </a:lnTo>
                  <a:lnTo>
                    <a:pt x="9" y="90"/>
                  </a:lnTo>
                  <a:lnTo>
                    <a:pt x="23" y="95"/>
                  </a:lnTo>
                  <a:lnTo>
                    <a:pt x="39" y="98"/>
                  </a:lnTo>
                  <a:lnTo>
                    <a:pt x="79" y="98"/>
                  </a:lnTo>
                  <a:lnTo>
                    <a:pt x="101" y="98"/>
                  </a:lnTo>
                  <a:lnTo>
                    <a:pt x="118" y="101"/>
                  </a:lnTo>
                  <a:lnTo>
                    <a:pt x="118" y="101"/>
                  </a:lnTo>
                  <a:lnTo>
                    <a:pt x="152" y="106"/>
                  </a:lnTo>
                  <a:lnTo>
                    <a:pt x="180" y="109"/>
                  </a:lnTo>
                  <a:lnTo>
                    <a:pt x="191" y="106"/>
                  </a:lnTo>
                  <a:lnTo>
                    <a:pt x="200" y="101"/>
                  </a:lnTo>
                  <a:lnTo>
                    <a:pt x="205" y="92"/>
                  </a:lnTo>
                  <a:lnTo>
                    <a:pt x="211" y="81"/>
                  </a:lnTo>
                  <a:lnTo>
                    <a:pt x="211" y="81"/>
                  </a:lnTo>
                  <a:lnTo>
                    <a:pt x="211" y="67"/>
                  </a:lnTo>
                  <a:lnTo>
                    <a:pt x="208" y="56"/>
                  </a:lnTo>
                  <a:lnTo>
                    <a:pt x="202" y="42"/>
                  </a:lnTo>
                  <a:lnTo>
                    <a:pt x="194" y="31"/>
                  </a:lnTo>
                  <a:lnTo>
                    <a:pt x="183" y="19"/>
                  </a:lnTo>
                  <a:lnTo>
                    <a:pt x="169" y="11"/>
                  </a:lnTo>
                  <a:lnTo>
                    <a:pt x="155" y="5"/>
                  </a:lnTo>
                  <a:lnTo>
                    <a:pt x="138" y="0"/>
                  </a:lnTo>
                  <a:lnTo>
                    <a:pt x="138" y="0"/>
                  </a:lnTo>
                  <a:lnTo>
                    <a:pt x="118" y="0"/>
                  </a:lnTo>
                  <a:lnTo>
                    <a:pt x="96" y="3"/>
                  </a:lnTo>
                  <a:lnTo>
                    <a:pt x="73" y="11"/>
                  </a:lnTo>
                  <a:lnTo>
                    <a:pt x="54" y="19"/>
                  </a:lnTo>
                  <a:lnTo>
                    <a:pt x="34" y="31"/>
                  </a:lnTo>
                  <a:lnTo>
                    <a:pt x="17" y="45"/>
                  </a:lnTo>
                  <a:lnTo>
                    <a:pt x="6" y="59"/>
                  </a:lnTo>
                  <a:lnTo>
                    <a:pt x="0" y="73"/>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6" name="Freeform 40"/>
            <p:cNvSpPr>
              <a:spLocks/>
            </p:cNvSpPr>
            <p:nvPr/>
          </p:nvSpPr>
          <p:spPr bwMode="auto">
            <a:xfrm>
              <a:off x="5827715" y="2559070"/>
              <a:ext cx="334964" cy="173039"/>
            </a:xfrm>
            <a:custGeom>
              <a:avLst/>
              <a:gdLst>
                <a:gd name="T0" fmla="*/ 0 w 211"/>
                <a:gd name="T1" fmla="*/ 73 h 109"/>
                <a:gd name="T2" fmla="*/ 0 w 211"/>
                <a:gd name="T3" fmla="*/ 73 h 109"/>
                <a:gd name="T4" fmla="*/ 0 w 211"/>
                <a:gd name="T5" fmla="*/ 78 h 109"/>
                <a:gd name="T6" fmla="*/ 0 w 211"/>
                <a:gd name="T7" fmla="*/ 84 h 109"/>
                <a:gd name="T8" fmla="*/ 3 w 211"/>
                <a:gd name="T9" fmla="*/ 87 h 109"/>
                <a:gd name="T10" fmla="*/ 9 w 211"/>
                <a:gd name="T11" fmla="*/ 90 h 109"/>
                <a:gd name="T12" fmla="*/ 23 w 211"/>
                <a:gd name="T13" fmla="*/ 95 h 109"/>
                <a:gd name="T14" fmla="*/ 39 w 211"/>
                <a:gd name="T15" fmla="*/ 98 h 109"/>
                <a:gd name="T16" fmla="*/ 79 w 211"/>
                <a:gd name="T17" fmla="*/ 98 h 109"/>
                <a:gd name="T18" fmla="*/ 101 w 211"/>
                <a:gd name="T19" fmla="*/ 98 h 109"/>
                <a:gd name="T20" fmla="*/ 118 w 211"/>
                <a:gd name="T21" fmla="*/ 101 h 109"/>
                <a:gd name="T22" fmla="*/ 118 w 211"/>
                <a:gd name="T23" fmla="*/ 101 h 109"/>
                <a:gd name="T24" fmla="*/ 152 w 211"/>
                <a:gd name="T25" fmla="*/ 106 h 109"/>
                <a:gd name="T26" fmla="*/ 180 w 211"/>
                <a:gd name="T27" fmla="*/ 109 h 109"/>
                <a:gd name="T28" fmla="*/ 191 w 211"/>
                <a:gd name="T29" fmla="*/ 106 h 109"/>
                <a:gd name="T30" fmla="*/ 200 w 211"/>
                <a:gd name="T31" fmla="*/ 101 h 109"/>
                <a:gd name="T32" fmla="*/ 205 w 211"/>
                <a:gd name="T33" fmla="*/ 92 h 109"/>
                <a:gd name="T34" fmla="*/ 211 w 211"/>
                <a:gd name="T35" fmla="*/ 81 h 109"/>
                <a:gd name="T36" fmla="*/ 211 w 211"/>
                <a:gd name="T37" fmla="*/ 81 h 109"/>
                <a:gd name="T38" fmla="*/ 211 w 211"/>
                <a:gd name="T39" fmla="*/ 67 h 109"/>
                <a:gd name="T40" fmla="*/ 208 w 211"/>
                <a:gd name="T41" fmla="*/ 56 h 109"/>
                <a:gd name="T42" fmla="*/ 202 w 211"/>
                <a:gd name="T43" fmla="*/ 42 h 109"/>
                <a:gd name="T44" fmla="*/ 194 w 211"/>
                <a:gd name="T45" fmla="*/ 31 h 109"/>
                <a:gd name="T46" fmla="*/ 183 w 211"/>
                <a:gd name="T47" fmla="*/ 19 h 109"/>
                <a:gd name="T48" fmla="*/ 169 w 211"/>
                <a:gd name="T49" fmla="*/ 11 h 109"/>
                <a:gd name="T50" fmla="*/ 155 w 211"/>
                <a:gd name="T51" fmla="*/ 5 h 109"/>
                <a:gd name="T52" fmla="*/ 138 w 211"/>
                <a:gd name="T53" fmla="*/ 0 h 109"/>
                <a:gd name="T54" fmla="*/ 138 w 211"/>
                <a:gd name="T55" fmla="*/ 0 h 109"/>
                <a:gd name="T56" fmla="*/ 118 w 211"/>
                <a:gd name="T57" fmla="*/ 0 h 109"/>
                <a:gd name="T58" fmla="*/ 96 w 211"/>
                <a:gd name="T59" fmla="*/ 3 h 109"/>
                <a:gd name="T60" fmla="*/ 73 w 211"/>
                <a:gd name="T61" fmla="*/ 11 h 109"/>
                <a:gd name="T62" fmla="*/ 54 w 211"/>
                <a:gd name="T63" fmla="*/ 19 h 109"/>
                <a:gd name="T64" fmla="*/ 34 w 211"/>
                <a:gd name="T65" fmla="*/ 31 h 109"/>
                <a:gd name="T66" fmla="*/ 17 w 211"/>
                <a:gd name="T67" fmla="*/ 45 h 109"/>
                <a:gd name="T68" fmla="*/ 6 w 211"/>
                <a:gd name="T69" fmla="*/ 59 h 109"/>
                <a:gd name="T70" fmla="*/ 0 w 211"/>
                <a:gd name="T71" fmla="*/ 7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9">
                  <a:moveTo>
                    <a:pt x="0" y="73"/>
                  </a:moveTo>
                  <a:lnTo>
                    <a:pt x="0" y="73"/>
                  </a:lnTo>
                  <a:lnTo>
                    <a:pt x="0" y="78"/>
                  </a:lnTo>
                  <a:lnTo>
                    <a:pt x="0" y="84"/>
                  </a:lnTo>
                  <a:lnTo>
                    <a:pt x="3" y="87"/>
                  </a:lnTo>
                  <a:lnTo>
                    <a:pt x="9" y="90"/>
                  </a:lnTo>
                  <a:lnTo>
                    <a:pt x="23" y="95"/>
                  </a:lnTo>
                  <a:lnTo>
                    <a:pt x="39" y="98"/>
                  </a:lnTo>
                  <a:lnTo>
                    <a:pt x="79" y="98"/>
                  </a:lnTo>
                  <a:lnTo>
                    <a:pt x="101" y="98"/>
                  </a:lnTo>
                  <a:lnTo>
                    <a:pt x="118" y="101"/>
                  </a:lnTo>
                  <a:lnTo>
                    <a:pt x="118" y="101"/>
                  </a:lnTo>
                  <a:lnTo>
                    <a:pt x="152" y="106"/>
                  </a:lnTo>
                  <a:lnTo>
                    <a:pt x="180" y="109"/>
                  </a:lnTo>
                  <a:lnTo>
                    <a:pt x="191" y="106"/>
                  </a:lnTo>
                  <a:lnTo>
                    <a:pt x="200" y="101"/>
                  </a:lnTo>
                  <a:lnTo>
                    <a:pt x="205" y="92"/>
                  </a:lnTo>
                  <a:lnTo>
                    <a:pt x="211" y="81"/>
                  </a:lnTo>
                  <a:lnTo>
                    <a:pt x="211" y="81"/>
                  </a:lnTo>
                  <a:lnTo>
                    <a:pt x="211" y="67"/>
                  </a:lnTo>
                  <a:lnTo>
                    <a:pt x="208" y="56"/>
                  </a:lnTo>
                  <a:lnTo>
                    <a:pt x="202" y="42"/>
                  </a:lnTo>
                  <a:lnTo>
                    <a:pt x="194" y="31"/>
                  </a:lnTo>
                  <a:lnTo>
                    <a:pt x="183" y="19"/>
                  </a:lnTo>
                  <a:lnTo>
                    <a:pt x="169" y="11"/>
                  </a:lnTo>
                  <a:lnTo>
                    <a:pt x="155" y="5"/>
                  </a:lnTo>
                  <a:lnTo>
                    <a:pt x="138" y="0"/>
                  </a:lnTo>
                  <a:lnTo>
                    <a:pt x="138" y="0"/>
                  </a:lnTo>
                  <a:lnTo>
                    <a:pt x="118" y="0"/>
                  </a:lnTo>
                  <a:lnTo>
                    <a:pt x="96" y="3"/>
                  </a:lnTo>
                  <a:lnTo>
                    <a:pt x="73" y="11"/>
                  </a:lnTo>
                  <a:lnTo>
                    <a:pt x="54" y="19"/>
                  </a:lnTo>
                  <a:lnTo>
                    <a:pt x="34" y="31"/>
                  </a:lnTo>
                  <a:lnTo>
                    <a:pt x="17" y="45"/>
                  </a:lnTo>
                  <a:lnTo>
                    <a:pt x="6" y="59"/>
                  </a:lnTo>
                  <a:lnTo>
                    <a:pt x="0" y="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7" name="Rectangle 41"/>
            <p:cNvSpPr>
              <a:spLocks noChangeArrowheads="1"/>
            </p:cNvSpPr>
            <p:nvPr/>
          </p:nvSpPr>
          <p:spPr bwMode="auto">
            <a:xfrm>
              <a:off x="5287966" y="3027387"/>
              <a:ext cx="231775" cy="436567"/>
            </a:xfrm>
            <a:prstGeom prst="rect">
              <a:avLst/>
            </a:prstGeom>
            <a:solidFill>
              <a:srgbClr val="E35E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8" name="Freeform 42"/>
            <p:cNvSpPr>
              <a:spLocks/>
            </p:cNvSpPr>
            <p:nvPr/>
          </p:nvSpPr>
          <p:spPr bwMode="auto">
            <a:xfrm>
              <a:off x="5302254" y="3414739"/>
              <a:ext cx="204788" cy="66676"/>
            </a:xfrm>
            <a:custGeom>
              <a:avLst/>
              <a:gdLst>
                <a:gd name="T0" fmla="*/ 129 w 129"/>
                <a:gd name="T1" fmla="*/ 40 h 42"/>
                <a:gd name="T2" fmla="*/ 129 w 129"/>
                <a:gd name="T3" fmla="*/ 40 h 42"/>
                <a:gd name="T4" fmla="*/ 123 w 129"/>
                <a:gd name="T5" fmla="*/ 28 h 42"/>
                <a:gd name="T6" fmla="*/ 109 w 129"/>
                <a:gd name="T7" fmla="*/ 14 h 42"/>
                <a:gd name="T8" fmla="*/ 101 w 129"/>
                <a:gd name="T9" fmla="*/ 9 h 42"/>
                <a:gd name="T10" fmla="*/ 90 w 129"/>
                <a:gd name="T11" fmla="*/ 3 h 42"/>
                <a:gd name="T12" fmla="*/ 78 w 129"/>
                <a:gd name="T13" fmla="*/ 0 h 42"/>
                <a:gd name="T14" fmla="*/ 64 w 129"/>
                <a:gd name="T15" fmla="*/ 0 h 42"/>
                <a:gd name="T16" fmla="*/ 64 w 129"/>
                <a:gd name="T17" fmla="*/ 0 h 42"/>
                <a:gd name="T18" fmla="*/ 50 w 129"/>
                <a:gd name="T19" fmla="*/ 0 h 42"/>
                <a:gd name="T20" fmla="*/ 39 w 129"/>
                <a:gd name="T21" fmla="*/ 3 h 42"/>
                <a:gd name="T22" fmla="*/ 28 w 129"/>
                <a:gd name="T23" fmla="*/ 9 h 42"/>
                <a:gd name="T24" fmla="*/ 19 w 129"/>
                <a:gd name="T25" fmla="*/ 14 h 42"/>
                <a:gd name="T26" fmla="*/ 5 w 129"/>
                <a:gd name="T27" fmla="*/ 28 h 42"/>
                <a:gd name="T28" fmla="*/ 0 w 129"/>
                <a:gd name="T29" fmla="*/ 40 h 42"/>
                <a:gd name="T30" fmla="*/ 0 w 129"/>
                <a:gd name="T31" fmla="*/ 40 h 42"/>
                <a:gd name="T32" fmla="*/ 3 w 129"/>
                <a:gd name="T33" fmla="*/ 42 h 42"/>
                <a:gd name="T34" fmla="*/ 5 w 129"/>
                <a:gd name="T35" fmla="*/ 42 h 42"/>
                <a:gd name="T36" fmla="*/ 19 w 129"/>
                <a:gd name="T37" fmla="*/ 42 h 42"/>
                <a:gd name="T38" fmla="*/ 39 w 129"/>
                <a:gd name="T39" fmla="*/ 37 h 42"/>
                <a:gd name="T40" fmla="*/ 64 w 129"/>
                <a:gd name="T41" fmla="*/ 34 h 42"/>
                <a:gd name="T42" fmla="*/ 64 w 129"/>
                <a:gd name="T43" fmla="*/ 34 h 42"/>
                <a:gd name="T44" fmla="*/ 90 w 129"/>
                <a:gd name="T45" fmla="*/ 37 h 42"/>
                <a:gd name="T46" fmla="*/ 109 w 129"/>
                <a:gd name="T47" fmla="*/ 42 h 42"/>
                <a:gd name="T48" fmla="*/ 123 w 129"/>
                <a:gd name="T49" fmla="*/ 42 h 42"/>
                <a:gd name="T50" fmla="*/ 126 w 129"/>
                <a:gd name="T51" fmla="*/ 42 h 42"/>
                <a:gd name="T52" fmla="*/ 129 w 129"/>
                <a:gd name="T53" fmla="*/ 40 h 42"/>
                <a:gd name="T54" fmla="*/ 129 w 129"/>
                <a:gd name="T55"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9" h="42">
                  <a:moveTo>
                    <a:pt x="129" y="40"/>
                  </a:moveTo>
                  <a:lnTo>
                    <a:pt x="129" y="40"/>
                  </a:lnTo>
                  <a:lnTo>
                    <a:pt x="123" y="28"/>
                  </a:lnTo>
                  <a:lnTo>
                    <a:pt x="109" y="14"/>
                  </a:lnTo>
                  <a:lnTo>
                    <a:pt x="101" y="9"/>
                  </a:lnTo>
                  <a:lnTo>
                    <a:pt x="90" y="3"/>
                  </a:lnTo>
                  <a:lnTo>
                    <a:pt x="78" y="0"/>
                  </a:lnTo>
                  <a:lnTo>
                    <a:pt x="64" y="0"/>
                  </a:lnTo>
                  <a:lnTo>
                    <a:pt x="64" y="0"/>
                  </a:lnTo>
                  <a:lnTo>
                    <a:pt x="50" y="0"/>
                  </a:lnTo>
                  <a:lnTo>
                    <a:pt x="39" y="3"/>
                  </a:lnTo>
                  <a:lnTo>
                    <a:pt x="28" y="9"/>
                  </a:lnTo>
                  <a:lnTo>
                    <a:pt x="19" y="14"/>
                  </a:lnTo>
                  <a:lnTo>
                    <a:pt x="5" y="28"/>
                  </a:lnTo>
                  <a:lnTo>
                    <a:pt x="0" y="40"/>
                  </a:lnTo>
                  <a:lnTo>
                    <a:pt x="0" y="40"/>
                  </a:lnTo>
                  <a:lnTo>
                    <a:pt x="3" y="42"/>
                  </a:lnTo>
                  <a:lnTo>
                    <a:pt x="5" y="42"/>
                  </a:lnTo>
                  <a:lnTo>
                    <a:pt x="19" y="42"/>
                  </a:lnTo>
                  <a:lnTo>
                    <a:pt x="39" y="37"/>
                  </a:lnTo>
                  <a:lnTo>
                    <a:pt x="64" y="34"/>
                  </a:lnTo>
                  <a:lnTo>
                    <a:pt x="64" y="34"/>
                  </a:lnTo>
                  <a:lnTo>
                    <a:pt x="90" y="37"/>
                  </a:lnTo>
                  <a:lnTo>
                    <a:pt x="109" y="42"/>
                  </a:lnTo>
                  <a:lnTo>
                    <a:pt x="123" y="42"/>
                  </a:lnTo>
                  <a:lnTo>
                    <a:pt x="126" y="42"/>
                  </a:lnTo>
                  <a:lnTo>
                    <a:pt x="129" y="40"/>
                  </a:lnTo>
                  <a:lnTo>
                    <a:pt x="129" y="40"/>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9" name="Freeform 43"/>
            <p:cNvSpPr>
              <a:spLocks/>
            </p:cNvSpPr>
            <p:nvPr/>
          </p:nvSpPr>
          <p:spPr bwMode="auto">
            <a:xfrm>
              <a:off x="5243514" y="3040086"/>
              <a:ext cx="76199" cy="473080"/>
            </a:xfrm>
            <a:custGeom>
              <a:avLst/>
              <a:gdLst>
                <a:gd name="T0" fmla="*/ 48 w 48"/>
                <a:gd name="T1" fmla="*/ 284 h 298"/>
                <a:gd name="T2" fmla="*/ 48 w 48"/>
                <a:gd name="T3" fmla="*/ 284 h 298"/>
                <a:gd name="T4" fmla="*/ 48 w 48"/>
                <a:gd name="T5" fmla="*/ 290 h 298"/>
                <a:gd name="T6" fmla="*/ 45 w 48"/>
                <a:gd name="T7" fmla="*/ 292 h 298"/>
                <a:gd name="T8" fmla="*/ 42 w 48"/>
                <a:gd name="T9" fmla="*/ 295 h 298"/>
                <a:gd name="T10" fmla="*/ 37 w 48"/>
                <a:gd name="T11" fmla="*/ 298 h 298"/>
                <a:gd name="T12" fmla="*/ 37 w 48"/>
                <a:gd name="T13" fmla="*/ 298 h 298"/>
                <a:gd name="T14" fmla="*/ 31 w 48"/>
                <a:gd name="T15" fmla="*/ 298 h 298"/>
                <a:gd name="T16" fmla="*/ 28 w 48"/>
                <a:gd name="T17" fmla="*/ 295 h 298"/>
                <a:gd name="T18" fmla="*/ 26 w 48"/>
                <a:gd name="T19" fmla="*/ 290 h 298"/>
                <a:gd name="T20" fmla="*/ 23 w 48"/>
                <a:gd name="T21" fmla="*/ 287 h 298"/>
                <a:gd name="T22" fmla="*/ 0 w 48"/>
                <a:gd name="T23" fmla="*/ 14 h 298"/>
                <a:gd name="T24" fmla="*/ 0 w 48"/>
                <a:gd name="T25" fmla="*/ 14 h 298"/>
                <a:gd name="T26" fmla="*/ 0 w 48"/>
                <a:gd name="T27" fmla="*/ 9 h 298"/>
                <a:gd name="T28" fmla="*/ 3 w 48"/>
                <a:gd name="T29" fmla="*/ 3 h 298"/>
                <a:gd name="T30" fmla="*/ 6 w 48"/>
                <a:gd name="T31" fmla="*/ 0 h 298"/>
                <a:gd name="T32" fmla="*/ 12 w 48"/>
                <a:gd name="T33" fmla="*/ 0 h 298"/>
                <a:gd name="T34" fmla="*/ 12 w 48"/>
                <a:gd name="T35" fmla="*/ 0 h 298"/>
                <a:gd name="T36" fmla="*/ 17 w 48"/>
                <a:gd name="T37" fmla="*/ 0 h 298"/>
                <a:gd name="T38" fmla="*/ 20 w 48"/>
                <a:gd name="T39" fmla="*/ 3 h 298"/>
                <a:gd name="T40" fmla="*/ 23 w 48"/>
                <a:gd name="T41" fmla="*/ 6 h 298"/>
                <a:gd name="T42" fmla="*/ 26 w 48"/>
                <a:gd name="T43" fmla="*/ 11 h 298"/>
                <a:gd name="T44" fmla="*/ 48 w 48"/>
                <a:gd name="T45" fmla="*/ 28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298">
                  <a:moveTo>
                    <a:pt x="48" y="284"/>
                  </a:moveTo>
                  <a:lnTo>
                    <a:pt x="48" y="284"/>
                  </a:lnTo>
                  <a:lnTo>
                    <a:pt x="48" y="290"/>
                  </a:lnTo>
                  <a:lnTo>
                    <a:pt x="45" y="292"/>
                  </a:lnTo>
                  <a:lnTo>
                    <a:pt x="42" y="295"/>
                  </a:lnTo>
                  <a:lnTo>
                    <a:pt x="37" y="298"/>
                  </a:lnTo>
                  <a:lnTo>
                    <a:pt x="37" y="298"/>
                  </a:lnTo>
                  <a:lnTo>
                    <a:pt x="31" y="298"/>
                  </a:lnTo>
                  <a:lnTo>
                    <a:pt x="28" y="295"/>
                  </a:lnTo>
                  <a:lnTo>
                    <a:pt x="26" y="290"/>
                  </a:lnTo>
                  <a:lnTo>
                    <a:pt x="23" y="287"/>
                  </a:lnTo>
                  <a:lnTo>
                    <a:pt x="0" y="14"/>
                  </a:lnTo>
                  <a:lnTo>
                    <a:pt x="0" y="14"/>
                  </a:lnTo>
                  <a:lnTo>
                    <a:pt x="0" y="9"/>
                  </a:lnTo>
                  <a:lnTo>
                    <a:pt x="3" y="3"/>
                  </a:lnTo>
                  <a:lnTo>
                    <a:pt x="6" y="0"/>
                  </a:lnTo>
                  <a:lnTo>
                    <a:pt x="12" y="0"/>
                  </a:lnTo>
                  <a:lnTo>
                    <a:pt x="12" y="0"/>
                  </a:lnTo>
                  <a:lnTo>
                    <a:pt x="17" y="0"/>
                  </a:lnTo>
                  <a:lnTo>
                    <a:pt x="20" y="3"/>
                  </a:lnTo>
                  <a:lnTo>
                    <a:pt x="23" y="6"/>
                  </a:lnTo>
                  <a:lnTo>
                    <a:pt x="26" y="11"/>
                  </a:lnTo>
                  <a:lnTo>
                    <a:pt x="48" y="284"/>
                  </a:lnTo>
                  <a:close/>
                </a:path>
              </a:pathLst>
            </a:custGeom>
            <a:solidFill>
              <a:srgbClr val="F9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0" name="Freeform 44"/>
            <p:cNvSpPr>
              <a:spLocks/>
            </p:cNvSpPr>
            <p:nvPr/>
          </p:nvSpPr>
          <p:spPr bwMode="auto">
            <a:xfrm>
              <a:off x="5489578" y="3040088"/>
              <a:ext cx="79374" cy="473080"/>
            </a:xfrm>
            <a:custGeom>
              <a:avLst/>
              <a:gdLst>
                <a:gd name="T0" fmla="*/ 25 w 50"/>
                <a:gd name="T1" fmla="*/ 287 h 298"/>
                <a:gd name="T2" fmla="*/ 25 w 50"/>
                <a:gd name="T3" fmla="*/ 287 h 298"/>
                <a:gd name="T4" fmla="*/ 22 w 50"/>
                <a:gd name="T5" fmla="*/ 290 h 298"/>
                <a:gd name="T6" fmla="*/ 19 w 50"/>
                <a:gd name="T7" fmla="*/ 295 h 298"/>
                <a:gd name="T8" fmla="*/ 17 w 50"/>
                <a:gd name="T9" fmla="*/ 298 h 298"/>
                <a:gd name="T10" fmla="*/ 11 w 50"/>
                <a:gd name="T11" fmla="*/ 298 h 298"/>
                <a:gd name="T12" fmla="*/ 11 w 50"/>
                <a:gd name="T13" fmla="*/ 298 h 298"/>
                <a:gd name="T14" fmla="*/ 5 w 50"/>
                <a:gd name="T15" fmla="*/ 295 h 298"/>
                <a:gd name="T16" fmla="*/ 3 w 50"/>
                <a:gd name="T17" fmla="*/ 292 h 298"/>
                <a:gd name="T18" fmla="*/ 0 w 50"/>
                <a:gd name="T19" fmla="*/ 290 h 298"/>
                <a:gd name="T20" fmla="*/ 0 w 50"/>
                <a:gd name="T21" fmla="*/ 284 h 298"/>
                <a:gd name="T22" fmla="*/ 22 w 50"/>
                <a:gd name="T23" fmla="*/ 11 h 298"/>
                <a:gd name="T24" fmla="*/ 22 w 50"/>
                <a:gd name="T25" fmla="*/ 11 h 298"/>
                <a:gd name="T26" fmla="*/ 25 w 50"/>
                <a:gd name="T27" fmla="*/ 6 h 298"/>
                <a:gd name="T28" fmla="*/ 28 w 50"/>
                <a:gd name="T29" fmla="*/ 3 h 298"/>
                <a:gd name="T30" fmla="*/ 31 w 50"/>
                <a:gd name="T31" fmla="*/ 0 h 298"/>
                <a:gd name="T32" fmla="*/ 36 w 50"/>
                <a:gd name="T33" fmla="*/ 0 h 298"/>
                <a:gd name="T34" fmla="*/ 36 w 50"/>
                <a:gd name="T35" fmla="*/ 0 h 298"/>
                <a:gd name="T36" fmla="*/ 42 w 50"/>
                <a:gd name="T37" fmla="*/ 0 h 298"/>
                <a:gd name="T38" fmla="*/ 45 w 50"/>
                <a:gd name="T39" fmla="*/ 3 h 298"/>
                <a:gd name="T40" fmla="*/ 47 w 50"/>
                <a:gd name="T41" fmla="*/ 9 h 298"/>
                <a:gd name="T42" fmla="*/ 50 w 50"/>
                <a:gd name="T43" fmla="*/ 14 h 298"/>
                <a:gd name="T44" fmla="*/ 25 w 50"/>
                <a:gd name="T45" fmla="*/ 28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298">
                  <a:moveTo>
                    <a:pt x="25" y="287"/>
                  </a:moveTo>
                  <a:lnTo>
                    <a:pt x="25" y="287"/>
                  </a:lnTo>
                  <a:lnTo>
                    <a:pt x="22" y="290"/>
                  </a:lnTo>
                  <a:lnTo>
                    <a:pt x="19" y="295"/>
                  </a:lnTo>
                  <a:lnTo>
                    <a:pt x="17" y="298"/>
                  </a:lnTo>
                  <a:lnTo>
                    <a:pt x="11" y="298"/>
                  </a:lnTo>
                  <a:lnTo>
                    <a:pt x="11" y="298"/>
                  </a:lnTo>
                  <a:lnTo>
                    <a:pt x="5" y="295"/>
                  </a:lnTo>
                  <a:lnTo>
                    <a:pt x="3" y="292"/>
                  </a:lnTo>
                  <a:lnTo>
                    <a:pt x="0" y="290"/>
                  </a:lnTo>
                  <a:lnTo>
                    <a:pt x="0" y="284"/>
                  </a:lnTo>
                  <a:lnTo>
                    <a:pt x="22" y="11"/>
                  </a:lnTo>
                  <a:lnTo>
                    <a:pt x="22" y="11"/>
                  </a:lnTo>
                  <a:lnTo>
                    <a:pt x="25" y="6"/>
                  </a:lnTo>
                  <a:lnTo>
                    <a:pt x="28" y="3"/>
                  </a:lnTo>
                  <a:lnTo>
                    <a:pt x="31" y="0"/>
                  </a:lnTo>
                  <a:lnTo>
                    <a:pt x="36" y="0"/>
                  </a:lnTo>
                  <a:lnTo>
                    <a:pt x="36" y="0"/>
                  </a:lnTo>
                  <a:lnTo>
                    <a:pt x="42" y="0"/>
                  </a:lnTo>
                  <a:lnTo>
                    <a:pt x="45" y="3"/>
                  </a:lnTo>
                  <a:lnTo>
                    <a:pt x="47" y="9"/>
                  </a:lnTo>
                  <a:lnTo>
                    <a:pt x="50" y="14"/>
                  </a:lnTo>
                  <a:lnTo>
                    <a:pt x="25" y="287"/>
                  </a:lnTo>
                  <a:close/>
                </a:path>
              </a:pathLst>
            </a:custGeom>
            <a:solidFill>
              <a:srgbClr val="F9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1" name="Freeform 45"/>
            <p:cNvSpPr>
              <a:spLocks/>
            </p:cNvSpPr>
            <p:nvPr/>
          </p:nvSpPr>
          <p:spPr bwMode="auto">
            <a:xfrm>
              <a:off x="5119691" y="2455885"/>
              <a:ext cx="569914" cy="781057"/>
            </a:xfrm>
            <a:custGeom>
              <a:avLst/>
              <a:gdLst>
                <a:gd name="T0" fmla="*/ 179 w 359"/>
                <a:gd name="T1" fmla="*/ 0 h 492"/>
                <a:gd name="T2" fmla="*/ 109 w 359"/>
                <a:gd name="T3" fmla="*/ 9 h 492"/>
                <a:gd name="T4" fmla="*/ 53 w 359"/>
                <a:gd name="T5" fmla="*/ 34 h 492"/>
                <a:gd name="T6" fmla="*/ 31 w 359"/>
                <a:gd name="T7" fmla="*/ 53 h 492"/>
                <a:gd name="T8" fmla="*/ 14 w 359"/>
                <a:gd name="T9" fmla="*/ 79 h 492"/>
                <a:gd name="T10" fmla="*/ 5 w 359"/>
                <a:gd name="T11" fmla="*/ 107 h 492"/>
                <a:gd name="T12" fmla="*/ 0 w 359"/>
                <a:gd name="T13" fmla="*/ 143 h 492"/>
                <a:gd name="T14" fmla="*/ 2 w 359"/>
                <a:gd name="T15" fmla="*/ 166 h 492"/>
                <a:gd name="T16" fmla="*/ 19 w 359"/>
                <a:gd name="T17" fmla="*/ 211 h 492"/>
                <a:gd name="T18" fmla="*/ 53 w 359"/>
                <a:gd name="T19" fmla="*/ 281 h 492"/>
                <a:gd name="T20" fmla="*/ 73 w 359"/>
                <a:gd name="T21" fmla="*/ 323 h 492"/>
                <a:gd name="T22" fmla="*/ 75 w 359"/>
                <a:gd name="T23" fmla="*/ 340 h 492"/>
                <a:gd name="T24" fmla="*/ 75 w 359"/>
                <a:gd name="T25" fmla="*/ 360 h 492"/>
                <a:gd name="T26" fmla="*/ 84 w 359"/>
                <a:gd name="T27" fmla="*/ 413 h 492"/>
                <a:gd name="T28" fmla="*/ 109 w 359"/>
                <a:gd name="T29" fmla="*/ 461 h 492"/>
                <a:gd name="T30" fmla="*/ 126 w 359"/>
                <a:gd name="T31" fmla="*/ 481 h 492"/>
                <a:gd name="T32" fmla="*/ 148 w 359"/>
                <a:gd name="T33" fmla="*/ 492 h 492"/>
                <a:gd name="T34" fmla="*/ 154 w 359"/>
                <a:gd name="T35" fmla="*/ 492 h 492"/>
                <a:gd name="T36" fmla="*/ 171 w 359"/>
                <a:gd name="T37" fmla="*/ 483 h 492"/>
                <a:gd name="T38" fmla="*/ 179 w 359"/>
                <a:gd name="T39" fmla="*/ 455 h 492"/>
                <a:gd name="T40" fmla="*/ 182 w 359"/>
                <a:gd name="T41" fmla="*/ 469 h 492"/>
                <a:gd name="T42" fmla="*/ 199 w 359"/>
                <a:gd name="T43" fmla="*/ 489 h 492"/>
                <a:gd name="T44" fmla="*/ 210 w 359"/>
                <a:gd name="T45" fmla="*/ 492 h 492"/>
                <a:gd name="T46" fmla="*/ 222 w 359"/>
                <a:gd name="T47" fmla="*/ 489 h 492"/>
                <a:gd name="T48" fmla="*/ 250 w 359"/>
                <a:gd name="T49" fmla="*/ 461 h 492"/>
                <a:gd name="T50" fmla="*/ 264 w 359"/>
                <a:gd name="T51" fmla="*/ 438 h 492"/>
                <a:gd name="T52" fmla="*/ 280 w 359"/>
                <a:gd name="T53" fmla="*/ 385 h 492"/>
                <a:gd name="T54" fmla="*/ 283 w 359"/>
                <a:gd name="T55" fmla="*/ 360 h 492"/>
                <a:gd name="T56" fmla="*/ 286 w 359"/>
                <a:gd name="T57" fmla="*/ 323 h 492"/>
                <a:gd name="T58" fmla="*/ 295 w 359"/>
                <a:gd name="T59" fmla="*/ 304 h 492"/>
                <a:gd name="T60" fmla="*/ 328 w 359"/>
                <a:gd name="T61" fmla="*/ 236 h 492"/>
                <a:gd name="T62" fmla="*/ 351 w 359"/>
                <a:gd name="T63" fmla="*/ 188 h 492"/>
                <a:gd name="T64" fmla="*/ 359 w 359"/>
                <a:gd name="T65" fmla="*/ 143 h 492"/>
                <a:gd name="T66" fmla="*/ 356 w 359"/>
                <a:gd name="T67" fmla="*/ 124 h 492"/>
                <a:gd name="T68" fmla="*/ 351 w 359"/>
                <a:gd name="T69" fmla="*/ 93 h 492"/>
                <a:gd name="T70" fmla="*/ 337 w 359"/>
                <a:gd name="T71" fmla="*/ 65 h 492"/>
                <a:gd name="T72" fmla="*/ 317 w 359"/>
                <a:gd name="T73" fmla="*/ 45 h 492"/>
                <a:gd name="T74" fmla="*/ 280 w 359"/>
                <a:gd name="T75" fmla="*/ 20 h 492"/>
                <a:gd name="T76" fmla="*/ 216 w 359"/>
                <a:gd name="T77" fmla="*/ 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492">
                  <a:moveTo>
                    <a:pt x="179" y="0"/>
                  </a:moveTo>
                  <a:lnTo>
                    <a:pt x="179" y="0"/>
                  </a:lnTo>
                  <a:lnTo>
                    <a:pt x="143" y="3"/>
                  </a:lnTo>
                  <a:lnTo>
                    <a:pt x="109" y="9"/>
                  </a:lnTo>
                  <a:lnTo>
                    <a:pt x="78" y="20"/>
                  </a:lnTo>
                  <a:lnTo>
                    <a:pt x="53" y="34"/>
                  </a:lnTo>
                  <a:lnTo>
                    <a:pt x="42" y="45"/>
                  </a:lnTo>
                  <a:lnTo>
                    <a:pt x="31" y="53"/>
                  </a:lnTo>
                  <a:lnTo>
                    <a:pt x="22" y="65"/>
                  </a:lnTo>
                  <a:lnTo>
                    <a:pt x="14" y="79"/>
                  </a:lnTo>
                  <a:lnTo>
                    <a:pt x="8" y="93"/>
                  </a:lnTo>
                  <a:lnTo>
                    <a:pt x="5" y="107"/>
                  </a:lnTo>
                  <a:lnTo>
                    <a:pt x="2" y="124"/>
                  </a:lnTo>
                  <a:lnTo>
                    <a:pt x="0" y="143"/>
                  </a:lnTo>
                  <a:lnTo>
                    <a:pt x="0" y="143"/>
                  </a:lnTo>
                  <a:lnTo>
                    <a:pt x="2" y="166"/>
                  </a:lnTo>
                  <a:lnTo>
                    <a:pt x="8" y="188"/>
                  </a:lnTo>
                  <a:lnTo>
                    <a:pt x="19" y="211"/>
                  </a:lnTo>
                  <a:lnTo>
                    <a:pt x="31" y="236"/>
                  </a:lnTo>
                  <a:lnTo>
                    <a:pt x="53" y="281"/>
                  </a:lnTo>
                  <a:lnTo>
                    <a:pt x="64" y="304"/>
                  </a:lnTo>
                  <a:lnTo>
                    <a:pt x="73" y="323"/>
                  </a:lnTo>
                  <a:lnTo>
                    <a:pt x="73" y="323"/>
                  </a:lnTo>
                  <a:lnTo>
                    <a:pt x="75" y="340"/>
                  </a:lnTo>
                  <a:lnTo>
                    <a:pt x="75" y="360"/>
                  </a:lnTo>
                  <a:lnTo>
                    <a:pt x="75" y="360"/>
                  </a:lnTo>
                  <a:lnTo>
                    <a:pt x="78" y="385"/>
                  </a:lnTo>
                  <a:lnTo>
                    <a:pt x="84" y="413"/>
                  </a:lnTo>
                  <a:lnTo>
                    <a:pt x="95" y="438"/>
                  </a:lnTo>
                  <a:lnTo>
                    <a:pt x="109" y="461"/>
                  </a:lnTo>
                  <a:lnTo>
                    <a:pt x="109" y="461"/>
                  </a:lnTo>
                  <a:lnTo>
                    <a:pt x="126" y="481"/>
                  </a:lnTo>
                  <a:lnTo>
                    <a:pt x="137" y="489"/>
                  </a:lnTo>
                  <a:lnTo>
                    <a:pt x="148" y="492"/>
                  </a:lnTo>
                  <a:lnTo>
                    <a:pt x="148" y="492"/>
                  </a:lnTo>
                  <a:lnTo>
                    <a:pt x="154" y="492"/>
                  </a:lnTo>
                  <a:lnTo>
                    <a:pt x="160" y="489"/>
                  </a:lnTo>
                  <a:lnTo>
                    <a:pt x="171" y="483"/>
                  </a:lnTo>
                  <a:lnTo>
                    <a:pt x="177" y="469"/>
                  </a:lnTo>
                  <a:lnTo>
                    <a:pt x="179" y="455"/>
                  </a:lnTo>
                  <a:lnTo>
                    <a:pt x="179" y="455"/>
                  </a:lnTo>
                  <a:lnTo>
                    <a:pt x="182" y="469"/>
                  </a:lnTo>
                  <a:lnTo>
                    <a:pt x="188" y="483"/>
                  </a:lnTo>
                  <a:lnTo>
                    <a:pt x="199" y="489"/>
                  </a:lnTo>
                  <a:lnTo>
                    <a:pt x="205" y="492"/>
                  </a:lnTo>
                  <a:lnTo>
                    <a:pt x="210" y="492"/>
                  </a:lnTo>
                  <a:lnTo>
                    <a:pt x="210" y="492"/>
                  </a:lnTo>
                  <a:lnTo>
                    <a:pt x="222" y="489"/>
                  </a:lnTo>
                  <a:lnTo>
                    <a:pt x="233" y="481"/>
                  </a:lnTo>
                  <a:lnTo>
                    <a:pt x="250" y="461"/>
                  </a:lnTo>
                  <a:lnTo>
                    <a:pt x="250" y="461"/>
                  </a:lnTo>
                  <a:lnTo>
                    <a:pt x="264" y="438"/>
                  </a:lnTo>
                  <a:lnTo>
                    <a:pt x="275" y="413"/>
                  </a:lnTo>
                  <a:lnTo>
                    <a:pt x="280" y="385"/>
                  </a:lnTo>
                  <a:lnTo>
                    <a:pt x="283" y="360"/>
                  </a:lnTo>
                  <a:lnTo>
                    <a:pt x="283" y="360"/>
                  </a:lnTo>
                  <a:lnTo>
                    <a:pt x="283" y="340"/>
                  </a:lnTo>
                  <a:lnTo>
                    <a:pt x="286" y="323"/>
                  </a:lnTo>
                  <a:lnTo>
                    <a:pt x="286" y="323"/>
                  </a:lnTo>
                  <a:lnTo>
                    <a:pt x="295" y="304"/>
                  </a:lnTo>
                  <a:lnTo>
                    <a:pt x="306" y="281"/>
                  </a:lnTo>
                  <a:lnTo>
                    <a:pt x="328" y="236"/>
                  </a:lnTo>
                  <a:lnTo>
                    <a:pt x="339" y="211"/>
                  </a:lnTo>
                  <a:lnTo>
                    <a:pt x="351" y="188"/>
                  </a:lnTo>
                  <a:lnTo>
                    <a:pt x="356" y="166"/>
                  </a:lnTo>
                  <a:lnTo>
                    <a:pt x="359" y="143"/>
                  </a:lnTo>
                  <a:lnTo>
                    <a:pt x="359" y="143"/>
                  </a:lnTo>
                  <a:lnTo>
                    <a:pt x="356" y="124"/>
                  </a:lnTo>
                  <a:lnTo>
                    <a:pt x="353" y="107"/>
                  </a:lnTo>
                  <a:lnTo>
                    <a:pt x="351" y="93"/>
                  </a:lnTo>
                  <a:lnTo>
                    <a:pt x="345" y="79"/>
                  </a:lnTo>
                  <a:lnTo>
                    <a:pt x="337" y="65"/>
                  </a:lnTo>
                  <a:lnTo>
                    <a:pt x="328" y="53"/>
                  </a:lnTo>
                  <a:lnTo>
                    <a:pt x="317" y="45"/>
                  </a:lnTo>
                  <a:lnTo>
                    <a:pt x="306" y="34"/>
                  </a:lnTo>
                  <a:lnTo>
                    <a:pt x="280" y="20"/>
                  </a:lnTo>
                  <a:lnTo>
                    <a:pt x="250" y="9"/>
                  </a:lnTo>
                  <a:lnTo>
                    <a:pt x="216" y="3"/>
                  </a:lnTo>
                  <a:lnTo>
                    <a:pt x="179" y="0"/>
                  </a:lnTo>
                  <a:close/>
                </a:path>
              </a:pathLst>
            </a:custGeom>
            <a:solidFill>
              <a:srgbClr val="F9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2" name="Freeform 46"/>
            <p:cNvSpPr>
              <a:spLocks/>
            </p:cNvSpPr>
            <p:nvPr/>
          </p:nvSpPr>
          <p:spPr bwMode="auto">
            <a:xfrm>
              <a:off x="5119691" y="2455885"/>
              <a:ext cx="569914" cy="781057"/>
            </a:xfrm>
            <a:custGeom>
              <a:avLst/>
              <a:gdLst>
                <a:gd name="T0" fmla="*/ 179 w 359"/>
                <a:gd name="T1" fmla="*/ 0 h 492"/>
                <a:gd name="T2" fmla="*/ 109 w 359"/>
                <a:gd name="T3" fmla="*/ 9 h 492"/>
                <a:gd name="T4" fmla="*/ 53 w 359"/>
                <a:gd name="T5" fmla="*/ 34 h 492"/>
                <a:gd name="T6" fmla="*/ 31 w 359"/>
                <a:gd name="T7" fmla="*/ 53 h 492"/>
                <a:gd name="T8" fmla="*/ 14 w 359"/>
                <a:gd name="T9" fmla="*/ 79 h 492"/>
                <a:gd name="T10" fmla="*/ 5 w 359"/>
                <a:gd name="T11" fmla="*/ 107 h 492"/>
                <a:gd name="T12" fmla="*/ 0 w 359"/>
                <a:gd name="T13" fmla="*/ 143 h 492"/>
                <a:gd name="T14" fmla="*/ 2 w 359"/>
                <a:gd name="T15" fmla="*/ 166 h 492"/>
                <a:gd name="T16" fmla="*/ 19 w 359"/>
                <a:gd name="T17" fmla="*/ 211 h 492"/>
                <a:gd name="T18" fmla="*/ 53 w 359"/>
                <a:gd name="T19" fmla="*/ 281 h 492"/>
                <a:gd name="T20" fmla="*/ 73 w 359"/>
                <a:gd name="T21" fmla="*/ 323 h 492"/>
                <a:gd name="T22" fmla="*/ 75 w 359"/>
                <a:gd name="T23" fmla="*/ 340 h 492"/>
                <a:gd name="T24" fmla="*/ 75 w 359"/>
                <a:gd name="T25" fmla="*/ 360 h 492"/>
                <a:gd name="T26" fmla="*/ 84 w 359"/>
                <a:gd name="T27" fmla="*/ 413 h 492"/>
                <a:gd name="T28" fmla="*/ 109 w 359"/>
                <a:gd name="T29" fmla="*/ 461 h 492"/>
                <a:gd name="T30" fmla="*/ 126 w 359"/>
                <a:gd name="T31" fmla="*/ 481 h 492"/>
                <a:gd name="T32" fmla="*/ 148 w 359"/>
                <a:gd name="T33" fmla="*/ 492 h 492"/>
                <a:gd name="T34" fmla="*/ 154 w 359"/>
                <a:gd name="T35" fmla="*/ 492 h 492"/>
                <a:gd name="T36" fmla="*/ 171 w 359"/>
                <a:gd name="T37" fmla="*/ 483 h 492"/>
                <a:gd name="T38" fmla="*/ 179 w 359"/>
                <a:gd name="T39" fmla="*/ 455 h 492"/>
                <a:gd name="T40" fmla="*/ 182 w 359"/>
                <a:gd name="T41" fmla="*/ 469 h 492"/>
                <a:gd name="T42" fmla="*/ 199 w 359"/>
                <a:gd name="T43" fmla="*/ 489 h 492"/>
                <a:gd name="T44" fmla="*/ 210 w 359"/>
                <a:gd name="T45" fmla="*/ 492 h 492"/>
                <a:gd name="T46" fmla="*/ 222 w 359"/>
                <a:gd name="T47" fmla="*/ 489 h 492"/>
                <a:gd name="T48" fmla="*/ 250 w 359"/>
                <a:gd name="T49" fmla="*/ 461 h 492"/>
                <a:gd name="T50" fmla="*/ 264 w 359"/>
                <a:gd name="T51" fmla="*/ 438 h 492"/>
                <a:gd name="T52" fmla="*/ 280 w 359"/>
                <a:gd name="T53" fmla="*/ 385 h 492"/>
                <a:gd name="T54" fmla="*/ 283 w 359"/>
                <a:gd name="T55" fmla="*/ 360 h 492"/>
                <a:gd name="T56" fmla="*/ 286 w 359"/>
                <a:gd name="T57" fmla="*/ 323 h 492"/>
                <a:gd name="T58" fmla="*/ 295 w 359"/>
                <a:gd name="T59" fmla="*/ 304 h 492"/>
                <a:gd name="T60" fmla="*/ 328 w 359"/>
                <a:gd name="T61" fmla="*/ 236 h 492"/>
                <a:gd name="T62" fmla="*/ 351 w 359"/>
                <a:gd name="T63" fmla="*/ 188 h 492"/>
                <a:gd name="T64" fmla="*/ 359 w 359"/>
                <a:gd name="T65" fmla="*/ 143 h 492"/>
                <a:gd name="T66" fmla="*/ 356 w 359"/>
                <a:gd name="T67" fmla="*/ 124 h 492"/>
                <a:gd name="T68" fmla="*/ 351 w 359"/>
                <a:gd name="T69" fmla="*/ 93 h 492"/>
                <a:gd name="T70" fmla="*/ 337 w 359"/>
                <a:gd name="T71" fmla="*/ 65 h 492"/>
                <a:gd name="T72" fmla="*/ 317 w 359"/>
                <a:gd name="T73" fmla="*/ 45 h 492"/>
                <a:gd name="T74" fmla="*/ 280 w 359"/>
                <a:gd name="T75" fmla="*/ 20 h 492"/>
                <a:gd name="T76" fmla="*/ 216 w 359"/>
                <a:gd name="T77" fmla="*/ 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492">
                  <a:moveTo>
                    <a:pt x="179" y="0"/>
                  </a:moveTo>
                  <a:lnTo>
                    <a:pt x="179" y="0"/>
                  </a:lnTo>
                  <a:lnTo>
                    <a:pt x="143" y="3"/>
                  </a:lnTo>
                  <a:lnTo>
                    <a:pt x="109" y="9"/>
                  </a:lnTo>
                  <a:lnTo>
                    <a:pt x="78" y="20"/>
                  </a:lnTo>
                  <a:lnTo>
                    <a:pt x="53" y="34"/>
                  </a:lnTo>
                  <a:lnTo>
                    <a:pt x="42" y="45"/>
                  </a:lnTo>
                  <a:lnTo>
                    <a:pt x="31" y="53"/>
                  </a:lnTo>
                  <a:lnTo>
                    <a:pt x="22" y="65"/>
                  </a:lnTo>
                  <a:lnTo>
                    <a:pt x="14" y="79"/>
                  </a:lnTo>
                  <a:lnTo>
                    <a:pt x="8" y="93"/>
                  </a:lnTo>
                  <a:lnTo>
                    <a:pt x="5" y="107"/>
                  </a:lnTo>
                  <a:lnTo>
                    <a:pt x="2" y="124"/>
                  </a:lnTo>
                  <a:lnTo>
                    <a:pt x="0" y="143"/>
                  </a:lnTo>
                  <a:lnTo>
                    <a:pt x="0" y="143"/>
                  </a:lnTo>
                  <a:lnTo>
                    <a:pt x="2" y="166"/>
                  </a:lnTo>
                  <a:lnTo>
                    <a:pt x="8" y="188"/>
                  </a:lnTo>
                  <a:lnTo>
                    <a:pt x="19" y="211"/>
                  </a:lnTo>
                  <a:lnTo>
                    <a:pt x="31" y="236"/>
                  </a:lnTo>
                  <a:lnTo>
                    <a:pt x="53" y="281"/>
                  </a:lnTo>
                  <a:lnTo>
                    <a:pt x="64" y="304"/>
                  </a:lnTo>
                  <a:lnTo>
                    <a:pt x="73" y="323"/>
                  </a:lnTo>
                  <a:lnTo>
                    <a:pt x="73" y="323"/>
                  </a:lnTo>
                  <a:lnTo>
                    <a:pt x="75" y="340"/>
                  </a:lnTo>
                  <a:lnTo>
                    <a:pt x="75" y="360"/>
                  </a:lnTo>
                  <a:lnTo>
                    <a:pt x="75" y="360"/>
                  </a:lnTo>
                  <a:lnTo>
                    <a:pt x="78" y="385"/>
                  </a:lnTo>
                  <a:lnTo>
                    <a:pt x="84" y="413"/>
                  </a:lnTo>
                  <a:lnTo>
                    <a:pt x="95" y="438"/>
                  </a:lnTo>
                  <a:lnTo>
                    <a:pt x="109" y="461"/>
                  </a:lnTo>
                  <a:lnTo>
                    <a:pt x="109" y="461"/>
                  </a:lnTo>
                  <a:lnTo>
                    <a:pt x="126" y="481"/>
                  </a:lnTo>
                  <a:lnTo>
                    <a:pt x="137" y="489"/>
                  </a:lnTo>
                  <a:lnTo>
                    <a:pt x="148" y="492"/>
                  </a:lnTo>
                  <a:lnTo>
                    <a:pt x="148" y="492"/>
                  </a:lnTo>
                  <a:lnTo>
                    <a:pt x="154" y="492"/>
                  </a:lnTo>
                  <a:lnTo>
                    <a:pt x="160" y="489"/>
                  </a:lnTo>
                  <a:lnTo>
                    <a:pt x="171" y="483"/>
                  </a:lnTo>
                  <a:lnTo>
                    <a:pt x="177" y="469"/>
                  </a:lnTo>
                  <a:lnTo>
                    <a:pt x="179" y="455"/>
                  </a:lnTo>
                  <a:lnTo>
                    <a:pt x="179" y="455"/>
                  </a:lnTo>
                  <a:lnTo>
                    <a:pt x="182" y="469"/>
                  </a:lnTo>
                  <a:lnTo>
                    <a:pt x="188" y="483"/>
                  </a:lnTo>
                  <a:lnTo>
                    <a:pt x="199" y="489"/>
                  </a:lnTo>
                  <a:lnTo>
                    <a:pt x="205" y="492"/>
                  </a:lnTo>
                  <a:lnTo>
                    <a:pt x="210" y="492"/>
                  </a:lnTo>
                  <a:lnTo>
                    <a:pt x="210" y="492"/>
                  </a:lnTo>
                  <a:lnTo>
                    <a:pt x="222" y="489"/>
                  </a:lnTo>
                  <a:lnTo>
                    <a:pt x="233" y="481"/>
                  </a:lnTo>
                  <a:lnTo>
                    <a:pt x="250" y="461"/>
                  </a:lnTo>
                  <a:lnTo>
                    <a:pt x="250" y="461"/>
                  </a:lnTo>
                  <a:lnTo>
                    <a:pt x="264" y="438"/>
                  </a:lnTo>
                  <a:lnTo>
                    <a:pt x="275" y="413"/>
                  </a:lnTo>
                  <a:lnTo>
                    <a:pt x="280" y="385"/>
                  </a:lnTo>
                  <a:lnTo>
                    <a:pt x="283" y="360"/>
                  </a:lnTo>
                  <a:lnTo>
                    <a:pt x="283" y="360"/>
                  </a:lnTo>
                  <a:lnTo>
                    <a:pt x="283" y="340"/>
                  </a:lnTo>
                  <a:lnTo>
                    <a:pt x="286" y="323"/>
                  </a:lnTo>
                  <a:lnTo>
                    <a:pt x="286" y="323"/>
                  </a:lnTo>
                  <a:lnTo>
                    <a:pt x="295" y="304"/>
                  </a:lnTo>
                  <a:lnTo>
                    <a:pt x="306" y="281"/>
                  </a:lnTo>
                  <a:lnTo>
                    <a:pt x="328" y="236"/>
                  </a:lnTo>
                  <a:lnTo>
                    <a:pt x="339" y="211"/>
                  </a:lnTo>
                  <a:lnTo>
                    <a:pt x="351" y="188"/>
                  </a:lnTo>
                  <a:lnTo>
                    <a:pt x="356" y="166"/>
                  </a:lnTo>
                  <a:lnTo>
                    <a:pt x="359" y="143"/>
                  </a:lnTo>
                  <a:lnTo>
                    <a:pt x="359" y="143"/>
                  </a:lnTo>
                  <a:lnTo>
                    <a:pt x="356" y="124"/>
                  </a:lnTo>
                  <a:lnTo>
                    <a:pt x="353" y="107"/>
                  </a:lnTo>
                  <a:lnTo>
                    <a:pt x="351" y="93"/>
                  </a:lnTo>
                  <a:lnTo>
                    <a:pt x="345" y="79"/>
                  </a:lnTo>
                  <a:lnTo>
                    <a:pt x="337" y="65"/>
                  </a:lnTo>
                  <a:lnTo>
                    <a:pt x="328" y="53"/>
                  </a:lnTo>
                  <a:lnTo>
                    <a:pt x="317" y="45"/>
                  </a:lnTo>
                  <a:lnTo>
                    <a:pt x="306" y="34"/>
                  </a:lnTo>
                  <a:lnTo>
                    <a:pt x="280" y="20"/>
                  </a:lnTo>
                  <a:lnTo>
                    <a:pt x="250" y="9"/>
                  </a:lnTo>
                  <a:lnTo>
                    <a:pt x="216" y="3"/>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3" name="Freeform 47"/>
            <p:cNvSpPr>
              <a:spLocks/>
            </p:cNvSpPr>
            <p:nvPr/>
          </p:nvSpPr>
          <p:spPr bwMode="auto">
            <a:xfrm>
              <a:off x="5078415" y="2571773"/>
              <a:ext cx="650876" cy="388942"/>
            </a:xfrm>
            <a:custGeom>
              <a:avLst/>
              <a:gdLst>
                <a:gd name="T0" fmla="*/ 410 w 410"/>
                <a:gd name="T1" fmla="*/ 9 h 245"/>
                <a:gd name="T2" fmla="*/ 410 w 410"/>
                <a:gd name="T3" fmla="*/ 9 h 245"/>
                <a:gd name="T4" fmla="*/ 408 w 410"/>
                <a:gd name="T5" fmla="*/ 3 h 245"/>
                <a:gd name="T6" fmla="*/ 405 w 410"/>
                <a:gd name="T7" fmla="*/ 0 h 245"/>
                <a:gd name="T8" fmla="*/ 394 w 410"/>
                <a:gd name="T9" fmla="*/ 0 h 245"/>
                <a:gd name="T10" fmla="*/ 374 w 410"/>
                <a:gd name="T11" fmla="*/ 3 h 245"/>
                <a:gd name="T12" fmla="*/ 349 w 410"/>
                <a:gd name="T13" fmla="*/ 9 h 245"/>
                <a:gd name="T14" fmla="*/ 284 w 410"/>
                <a:gd name="T15" fmla="*/ 23 h 245"/>
                <a:gd name="T16" fmla="*/ 248 w 410"/>
                <a:gd name="T17" fmla="*/ 25 h 245"/>
                <a:gd name="T18" fmla="*/ 205 w 410"/>
                <a:gd name="T19" fmla="*/ 28 h 245"/>
                <a:gd name="T20" fmla="*/ 205 w 410"/>
                <a:gd name="T21" fmla="*/ 28 h 245"/>
                <a:gd name="T22" fmla="*/ 163 w 410"/>
                <a:gd name="T23" fmla="*/ 25 h 245"/>
                <a:gd name="T24" fmla="*/ 127 w 410"/>
                <a:gd name="T25" fmla="*/ 23 h 245"/>
                <a:gd name="T26" fmla="*/ 62 w 410"/>
                <a:gd name="T27" fmla="*/ 9 h 245"/>
                <a:gd name="T28" fmla="*/ 37 w 410"/>
                <a:gd name="T29" fmla="*/ 3 h 245"/>
                <a:gd name="T30" fmla="*/ 17 w 410"/>
                <a:gd name="T31" fmla="*/ 0 h 245"/>
                <a:gd name="T32" fmla="*/ 6 w 410"/>
                <a:gd name="T33" fmla="*/ 0 h 245"/>
                <a:gd name="T34" fmla="*/ 3 w 410"/>
                <a:gd name="T35" fmla="*/ 3 h 245"/>
                <a:gd name="T36" fmla="*/ 0 w 410"/>
                <a:gd name="T37" fmla="*/ 9 h 245"/>
                <a:gd name="T38" fmla="*/ 0 w 410"/>
                <a:gd name="T39" fmla="*/ 9 h 245"/>
                <a:gd name="T40" fmla="*/ 3 w 410"/>
                <a:gd name="T41" fmla="*/ 11 h 245"/>
                <a:gd name="T42" fmla="*/ 9 w 410"/>
                <a:gd name="T43" fmla="*/ 17 h 245"/>
                <a:gd name="T44" fmla="*/ 26 w 410"/>
                <a:gd name="T45" fmla="*/ 28 h 245"/>
                <a:gd name="T46" fmla="*/ 82 w 410"/>
                <a:gd name="T47" fmla="*/ 54 h 245"/>
                <a:gd name="T48" fmla="*/ 135 w 410"/>
                <a:gd name="T49" fmla="*/ 76 h 245"/>
                <a:gd name="T50" fmla="*/ 152 w 410"/>
                <a:gd name="T51" fmla="*/ 87 h 245"/>
                <a:gd name="T52" fmla="*/ 158 w 410"/>
                <a:gd name="T53" fmla="*/ 93 h 245"/>
                <a:gd name="T54" fmla="*/ 160 w 410"/>
                <a:gd name="T55" fmla="*/ 96 h 245"/>
                <a:gd name="T56" fmla="*/ 160 w 410"/>
                <a:gd name="T57" fmla="*/ 96 h 245"/>
                <a:gd name="T58" fmla="*/ 160 w 410"/>
                <a:gd name="T59" fmla="*/ 124 h 245"/>
                <a:gd name="T60" fmla="*/ 163 w 410"/>
                <a:gd name="T61" fmla="*/ 152 h 245"/>
                <a:gd name="T62" fmla="*/ 169 w 410"/>
                <a:gd name="T63" fmla="*/ 177 h 245"/>
                <a:gd name="T64" fmla="*/ 174 w 410"/>
                <a:gd name="T65" fmla="*/ 197 h 245"/>
                <a:gd name="T66" fmla="*/ 180 w 410"/>
                <a:gd name="T67" fmla="*/ 216 h 245"/>
                <a:gd name="T68" fmla="*/ 189 w 410"/>
                <a:gd name="T69" fmla="*/ 231 h 245"/>
                <a:gd name="T70" fmla="*/ 197 w 410"/>
                <a:gd name="T71" fmla="*/ 242 h 245"/>
                <a:gd name="T72" fmla="*/ 205 w 410"/>
                <a:gd name="T73" fmla="*/ 245 h 245"/>
                <a:gd name="T74" fmla="*/ 205 w 410"/>
                <a:gd name="T75" fmla="*/ 245 h 245"/>
                <a:gd name="T76" fmla="*/ 214 w 410"/>
                <a:gd name="T77" fmla="*/ 242 h 245"/>
                <a:gd name="T78" fmla="*/ 222 w 410"/>
                <a:gd name="T79" fmla="*/ 231 h 245"/>
                <a:gd name="T80" fmla="*/ 231 w 410"/>
                <a:gd name="T81" fmla="*/ 216 h 245"/>
                <a:gd name="T82" fmla="*/ 236 w 410"/>
                <a:gd name="T83" fmla="*/ 197 h 245"/>
                <a:gd name="T84" fmla="*/ 242 w 410"/>
                <a:gd name="T85" fmla="*/ 177 h 245"/>
                <a:gd name="T86" fmla="*/ 248 w 410"/>
                <a:gd name="T87" fmla="*/ 152 h 245"/>
                <a:gd name="T88" fmla="*/ 250 w 410"/>
                <a:gd name="T89" fmla="*/ 124 h 245"/>
                <a:gd name="T90" fmla="*/ 250 w 410"/>
                <a:gd name="T91" fmla="*/ 96 h 245"/>
                <a:gd name="T92" fmla="*/ 250 w 410"/>
                <a:gd name="T93" fmla="*/ 96 h 245"/>
                <a:gd name="T94" fmla="*/ 253 w 410"/>
                <a:gd name="T95" fmla="*/ 93 h 245"/>
                <a:gd name="T96" fmla="*/ 259 w 410"/>
                <a:gd name="T97" fmla="*/ 87 h 245"/>
                <a:gd name="T98" fmla="*/ 276 w 410"/>
                <a:gd name="T99" fmla="*/ 76 h 245"/>
                <a:gd name="T100" fmla="*/ 329 w 410"/>
                <a:gd name="T101" fmla="*/ 54 h 245"/>
                <a:gd name="T102" fmla="*/ 385 w 410"/>
                <a:gd name="T103" fmla="*/ 28 h 245"/>
                <a:gd name="T104" fmla="*/ 402 w 410"/>
                <a:gd name="T105" fmla="*/ 17 h 245"/>
                <a:gd name="T106" fmla="*/ 408 w 410"/>
                <a:gd name="T107" fmla="*/ 11 h 245"/>
                <a:gd name="T108" fmla="*/ 410 w 410"/>
                <a:gd name="T109" fmla="*/ 9 h 245"/>
                <a:gd name="T110" fmla="*/ 410 w 410"/>
                <a:gd name="T111" fmla="*/ 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 h="245">
                  <a:moveTo>
                    <a:pt x="410" y="9"/>
                  </a:moveTo>
                  <a:lnTo>
                    <a:pt x="410" y="9"/>
                  </a:lnTo>
                  <a:lnTo>
                    <a:pt x="408" y="3"/>
                  </a:lnTo>
                  <a:lnTo>
                    <a:pt x="405" y="0"/>
                  </a:lnTo>
                  <a:lnTo>
                    <a:pt x="394" y="0"/>
                  </a:lnTo>
                  <a:lnTo>
                    <a:pt x="374" y="3"/>
                  </a:lnTo>
                  <a:lnTo>
                    <a:pt x="349" y="9"/>
                  </a:lnTo>
                  <a:lnTo>
                    <a:pt x="284" y="23"/>
                  </a:lnTo>
                  <a:lnTo>
                    <a:pt x="248" y="25"/>
                  </a:lnTo>
                  <a:lnTo>
                    <a:pt x="205" y="28"/>
                  </a:lnTo>
                  <a:lnTo>
                    <a:pt x="205" y="28"/>
                  </a:lnTo>
                  <a:lnTo>
                    <a:pt x="163" y="25"/>
                  </a:lnTo>
                  <a:lnTo>
                    <a:pt x="127" y="23"/>
                  </a:lnTo>
                  <a:lnTo>
                    <a:pt x="62" y="9"/>
                  </a:lnTo>
                  <a:lnTo>
                    <a:pt x="37" y="3"/>
                  </a:lnTo>
                  <a:lnTo>
                    <a:pt x="17" y="0"/>
                  </a:lnTo>
                  <a:lnTo>
                    <a:pt x="6" y="0"/>
                  </a:lnTo>
                  <a:lnTo>
                    <a:pt x="3" y="3"/>
                  </a:lnTo>
                  <a:lnTo>
                    <a:pt x="0" y="9"/>
                  </a:lnTo>
                  <a:lnTo>
                    <a:pt x="0" y="9"/>
                  </a:lnTo>
                  <a:lnTo>
                    <a:pt x="3" y="11"/>
                  </a:lnTo>
                  <a:lnTo>
                    <a:pt x="9" y="17"/>
                  </a:lnTo>
                  <a:lnTo>
                    <a:pt x="26" y="28"/>
                  </a:lnTo>
                  <a:lnTo>
                    <a:pt x="82" y="54"/>
                  </a:lnTo>
                  <a:lnTo>
                    <a:pt x="135" y="76"/>
                  </a:lnTo>
                  <a:lnTo>
                    <a:pt x="152" y="87"/>
                  </a:lnTo>
                  <a:lnTo>
                    <a:pt x="158" y="93"/>
                  </a:lnTo>
                  <a:lnTo>
                    <a:pt x="160" y="96"/>
                  </a:lnTo>
                  <a:lnTo>
                    <a:pt x="160" y="96"/>
                  </a:lnTo>
                  <a:lnTo>
                    <a:pt x="160" y="124"/>
                  </a:lnTo>
                  <a:lnTo>
                    <a:pt x="163" y="152"/>
                  </a:lnTo>
                  <a:lnTo>
                    <a:pt x="169" y="177"/>
                  </a:lnTo>
                  <a:lnTo>
                    <a:pt x="174" y="197"/>
                  </a:lnTo>
                  <a:lnTo>
                    <a:pt x="180" y="216"/>
                  </a:lnTo>
                  <a:lnTo>
                    <a:pt x="189" y="231"/>
                  </a:lnTo>
                  <a:lnTo>
                    <a:pt x="197" y="242"/>
                  </a:lnTo>
                  <a:lnTo>
                    <a:pt x="205" y="245"/>
                  </a:lnTo>
                  <a:lnTo>
                    <a:pt x="205" y="245"/>
                  </a:lnTo>
                  <a:lnTo>
                    <a:pt x="214" y="242"/>
                  </a:lnTo>
                  <a:lnTo>
                    <a:pt x="222" y="231"/>
                  </a:lnTo>
                  <a:lnTo>
                    <a:pt x="231" y="216"/>
                  </a:lnTo>
                  <a:lnTo>
                    <a:pt x="236" y="197"/>
                  </a:lnTo>
                  <a:lnTo>
                    <a:pt x="242" y="177"/>
                  </a:lnTo>
                  <a:lnTo>
                    <a:pt x="248" y="152"/>
                  </a:lnTo>
                  <a:lnTo>
                    <a:pt x="250" y="124"/>
                  </a:lnTo>
                  <a:lnTo>
                    <a:pt x="250" y="96"/>
                  </a:lnTo>
                  <a:lnTo>
                    <a:pt x="250" y="96"/>
                  </a:lnTo>
                  <a:lnTo>
                    <a:pt x="253" y="93"/>
                  </a:lnTo>
                  <a:lnTo>
                    <a:pt x="259" y="87"/>
                  </a:lnTo>
                  <a:lnTo>
                    <a:pt x="276" y="76"/>
                  </a:lnTo>
                  <a:lnTo>
                    <a:pt x="329" y="54"/>
                  </a:lnTo>
                  <a:lnTo>
                    <a:pt x="385" y="28"/>
                  </a:lnTo>
                  <a:lnTo>
                    <a:pt x="402" y="17"/>
                  </a:lnTo>
                  <a:lnTo>
                    <a:pt x="408" y="11"/>
                  </a:lnTo>
                  <a:lnTo>
                    <a:pt x="410" y="9"/>
                  </a:lnTo>
                  <a:lnTo>
                    <a:pt x="410" y="9"/>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4" name="Freeform 48"/>
            <p:cNvSpPr>
              <a:spLocks/>
            </p:cNvSpPr>
            <p:nvPr/>
          </p:nvSpPr>
          <p:spPr bwMode="auto">
            <a:xfrm>
              <a:off x="5381629" y="2928963"/>
              <a:ext cx="49214" cy="280989"/>
            </a:xfrm>
            <a:custGeom>
              <a:avLst/>
              <a:gdLst>
                <a:gd name="T0" fmla="*/ 31 w 31"/>
                <a:gd name="T1" fmla="*/ 87 h 177"/>
                <a:gd name="T2" fmla="*/ 31 w 31"/>
                <a:gd name="T3" fmla="*/ 87 h 177"/>
                <a:gd name="T4" fmla="*/ 28 w 31"/>
                <a:gd name="T5" fmla="*/ 53 h 177"/>
                <a:gd name="T6" fmla="*/ 26 w 31"/>
                <a:gd name="T7" fmla="*/ 25 h 177"/>
                <a:gd name="T8" fmla="*/ 20 w 31"/>
                <a:gd name="T9" fmla="*/ 6 h 177"/>
                <a:gd name="T10" fmla="*/ 17 w 31"/>
                <a:gd name="T11" fmla="*/ 3 h 177"/>
                <a:gd name="T12" fmla="*/ 14 w 31"/>
                <a:gd name="T13" fmla="*/ 0 h 177"/>
                <a:gd name="T14" fmla="*/ 14 w 31"/>
                <a:gd name="T15" fmla="*/ 0 h 177"/>
                <a:gd name="T16" fmla="*/ 12 w 31"/>
                <a:gd name="T17" fmla="*/ 3 h 177"/>
                <a:gd name="T18" fmla="*/ 9 w 31"/>
                <a:gd name="T19" fmla="*/ 6 h 177"/>
                <a:gd name="T20" fmla="*/ 3 w 31"/>
                <a:gd name="T21" fmla="*/ 25 h 177"/>
                <a:gd name="T22" fmla="*/ 0 w 31"/>
                <a:gd name="T23" fmla="*/ 53 h 177"/>
                <a:gd name="T24" fmla="*/ 0 w 31"/>
                <a:gd name="T25" fmla="*/ 87 h 177"/>
                <a:gd name="T26" fmla="*/ 0 w 31"/>
                <a:gd name="T27" fmla="*/ 87 h 177"/>
                <a:gd name="T28" fmla="*/ 0 w 31"/>
                <a:gd name="T29" fmla="*/ 124 h 177"/>
                <a:gd name="T30" fmla="*/ 3 w 31"/>
                <a:gd name="T31" fmla="*/ 149 h 177"/>
                <a:gd name="T32" fmla="*/ 9 w 31"/>
                <a:gd name="T33" fmla="*/ 169 h 177"/>
                <a:gd name="T34" fmla="*/ 12 w 31"/>
                <a:gd name="T35" fmla="*/ 174 h 177"/>
                <a:gd name="T36" fmla="*/ 14 w 31"/>
                <a:gd name="T37" fmla="*/ 177 h 177"/>
                <a:gd name="T38" fmla="*/ 14 w 31"/>
                <a:gd name="T39" fmla="*/ 177 h 177"/>
                <a:gd name="T40" fmla="*/ 17 w 31"/>
                <a:gd name="T41" fmla="*/ 174 h 177"/>
                <a:gd name="T42" fmla="*/ 20 w 31"/>
                <a:gd name="T43" fmla="*/ 169 h 177"/>
                <a:gd name="T44" fmla="*/ 26 w 31"/>
                <a:gd name="T45" fmla="*/ 149 h 177"/>
                <a:gd name="T46" fmla="*/ 28 w 31"/>
                <a:gd name="T47" fmla="*/ 124 h 177"/>
                <a:gd name="T48" fmla="*/ 31 w 31"/>
                <a:gd name="T49" fmla="*/ 87 h 177"/>
                <a:gd name="T50" fmla="*/ 31 w 31"/>
                <a:gd name="T51" fmla="*/ 8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77">
                  <a:moveTo>
                    <a:pt x="31" y="87"/>
                  </a:moveTo>
                  <a:lnTo>
                    <a:pt x="31" y="87"/>
                  </a:lnTo>
                  <a:lnTo>
                    <a:pt x="28" y="53"/>
                  </a:lnTo>
                  <a:lnTo>
                    <a:pt x="26" y="25"/>
                  </a:lnTo>
                  <a:lnTo>
                    <a:pt x="20" y="6"/>
                  </a:lnTo>
                  <a:lnTo>
                    <a:pt x="17" y="3"/>
                  </a:lnTo>
                  <a:lnTo>
                    <a:pt x="14" y="0"/>
                  </a:lnTo>
                  <a:lnTo>
                    <a:pt x="14" y="0"/>
                  </a:lnTo>
                  <a:lnTo>
                    <a:pt x="12" y="3"/>
                  </a:lnTo>
                  <a:lnTo>
                    <a:pt x="9" y="6"/>
                  </a:lnTo>
                  <a:lnTo>
                    <a:pt x="3" y="25"/>
                  </a:lnTo>
                  <a:lnTo>
                    <a:pt x="0" y="53"/>
                  </a:lnTo>
                  <a:lnTo>
                    <a:pt x="0" y="87"/>
                  </a:lnTo>
                  <a:lnTo>
                    <a:pt x="0" y="87"/>
                  </a:lnTo>
                  <a:lnTo>
                    <a:pt x="0" y="124"/>
                  </a:lnTo>
                  <a:lnTo>
                    <a:pt x="3" y="149"/>
                  </a:lnTo>
                  <a:lnTo>
                    <a:pt x="9" y="169"/>
                  </a:lnTo>
                  <a:lnTo>
                    <a:pt x="12" y="174"/>
                  </a:lnTo>
                  <a:lnTo>
                    <a:pt x="14" y="177"/>
                  </a:lnTo>
                  <a:lnTo>
                    <a:pt x="14" y="177"/>
                  </a:lnTo>
                  <a:lnTo>
                    <a:pt x="17" y="174"/>
                  </a:lnTo>
                  <a:lnTo>
                    <a:pt x="20" y="169"/>
                  </a:lnTo>
                  <a:lnTo>
                    <a:pt x="26" y="149"/>
                  </a:lnTo>
                  <a:lnTo>
                    <a:pt x="28" y="124"/>
                  </a:lnTo>
                  <a:lnTo>
                    <a:pt x="31" y="87"/>
                  </a:lnTo>
                  <a:lnTo>
                    <a:pt x="31" y="87"/>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5" name="Freeform 49"/>
            <p:cNvSpPr>
              <a:spLocks/>
            </p:cNvSpPr>
            <p:nvPr/>
          </p:nvSpPr>
          <p:spPr bwMode="auto">
            <a:xfrm>
              <a:off x="5792792" y="2633687"/>
              <a:ext cx="338139" cy="214315"/>
            </a:xfrm>
            <a:custGeom>
              <a:avLst/>
              <a:gdLst>
                <a:gd name="T0" fmla="*/ 213 w 213"/>
                <a:gd name="T1" fmla="*/ 31 h 135"/>
                <a:gd name="T2" fmla="*/ 213 w 213"/>
                <a:gd name="T3" fmla="*/ 31 h 135"/>
                <a:gd name="T4" fmla="*/ 208 w 213"/>
                <a:gd name="T5" fmla="*/ 17 h 135"/>
                <a:gd name="T6" fmla="*/ 202 w 213"/>
                <a:gd name="T7" fmla="*/ 9 h 135"/>
                <a:gd name="T8" fmla="*/ 191 w 213"/>
                <a:gd name="T9" fmla="*/ 0 h 135"/>
                <a:gd name="T10" fmla="*/ 177 w 213"/>
                <a:gd name="T11" fmla="*/ 0 h 135"/>
                <a:gd name="T12" fmla="*/ 160 w 213"/>
                <a:gd name="T13" fmla="*/ 0 h 135"/>
                <a:gd name="T14" fmla="*/ 140 w 213"/>
                <a:gd name="T15" fmla="*/ 0 h 135"/>
                <a:gd name="T16" fmla="*/ 98 w 213"/>
                <a:gd name="T17" fmla="*/ 9 h 135"/>
                <a:gd name="T18" fmla="*/ 98 w 213"/>
                <a:gd name="T19" fmla="*/ 9 h 135"/>
                <a:gd name="T20" fmla="*/ 59 w 213"/>
                <a:gd name="T21" fmla="*/ 15 h 135"/>
                <a:gd name="T22" fmla="*/ 39 w 213"/>
                <a:gd name="T23" fmla="*/ 20 h 135"/>
                <a:gd name="T24" fmla="*/ 25 w 213"/>
                <a:gd name="T25" fmla="*/ 26 h 135"/>
                <a:gd name="T26" fmla="*/ 11 w 213"/>
                <a:gd name="T27" fmla="*/ 34 h 135"/>
                <a:gd name="T28" fmla="*/ 3 w 213"/>
                <a:gd name="T29" fmla="*/ 43 h 135"/>
                <a:gd name="T30" fmla="*/ 0 w 213"/>
                <a:gd name="T31" fmla="*/ 54 h 135"/>
                <a:gd name="T32" fmla="*/ 0 w 213"/>
                <a:gd name="T33" fmla="*/ 71 h 135"/>
                <a:gd name="T34" fmla="*/ 0 w 213"/>
                <a:gd name="T35" fmla="*/ 71 h 135"/>
                <a:gd name="T36" fmla="*/ 5 w 213"/>
                <a:gd name="T37" fmla="*/ 88 h 135"/>
                <a:gd name="T38" fmla="*/ 14 w 213"/>
                <a:gd name="T39" fmla="*/ 102 h 135"/>
                <a:gd name="T40" fmla="*/ 25 w 213"/>
                <a:gd name="T41" fmla="*/ 113 h 135"/>
                <a:gd name="T42" fmla="*/ 42 w 213"/>
                <a:gd name="T43" fmla="*/ 124 h 135"/>
                <a:gd name="T44" fmla="*/ 59 w 213"/>
                <a:gd name="T45" fmla="*/ 130 h 135"/>
                <a:gd name="T46" fmla="*/ 78 w 213"/>
                <a:gd name="T47" fmla="*/ 135 h 135"/>
                <a:gd name="T48" fmla="*/ 101 w 213"/>
                <a:gd name="T49" fmla="*/ 135 h 135"/>
                <a:gd name="T50" fmla="*/ 120 w 213"/>
                <a:gd name="T51" fmla="*/ 133 h 135"/>
                <a:gd name="T52" fmla="*/ 120 w 213"/>
                <a:gd name="T53" fmla="*/ 133 h 135"/>
                <a:gd name="T54" fmla="*/ 143 w 213"/>
                <a:gd name="T55" fmla="*/ 127 h 135"/>
                <a:gd name="T56" fmla="*/ 163 w 213"/>
                <a:gd name="T57" fmla="*/ 118 h 135"/>
                <a:gd name="T58" fmla="*/ 179 w 213"/>
                <a:gd name="T59" fmla="*/ 110 h 135"/>
                <a:gd name="T60" fmla="*/ 193 w 213"/>
                <a:gd name="T61" fmla="*/ 96 h 135"/>
                <a:gd name="T62" fmla="*/ 205 w 213"/>
                <a:gd name="T63" fmla="*/ 82 h 135"/>
                <a:gd name="T64" fmla="*/ 210 w 213"/>
                <a:gd name="T65" fmla="*/ 65 h 135"/>
                <a:gd name="T66" fmla="*/ 213 w 213"/>
                <a:gd name="T67" fmla="*/ 48 h 135"/>
                <a:gd name="T68" fmla="*/ 213 w 213"/>
                <a:gd name="T69"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31"/>
                  </a:moveTo>
                  <a:lnTo>
                    <a:pt x="213" y="31"/>
                  </a:lnTo>
                  <a:lnTo>
                    <a:pt x="208" y="17"/>
                  </a:lnTo>
                  <a:lnTo>
                    <a:pt x="202" y="9"/>
                  </a:lnTo>
                  <a:lnTo>
                    <a:pt x="191" y="0"/>
                  </a:lnTo>
                  <a:lnTo>
                    <a:pt x="177" y="0"/>
                  </a:lnTo>
                  <a:lnTo>
                    <a:pt x="160" y="0"/>
                  </a:lnTo>
                  <a:lnTo>
                    <a:pt x="140" y="0"/>
                  </a:lnTo>
                  <a:lnTo>
                    <a:pt x="98" y="9"/>
                  </a:lnTo>
                  <a:lnTo>
                    <a:pt x="98" y="9"/>
                  </a:lnTo>
                  <a:lnTo>
                    <a:pt x="59" y="15"/>
                  </a:lnTo>
                  <a:lnTo>
                    <a:pt x="39" y="20"/>
                  </a:lnTo>
                  <a:lnTo>
                    <a:pt x="25" y="26"/>
                  </a:lnTo>
                  <a:lnTo>
                    <a:pt x="11" y="34"/>
                  </a:lnTo>
                  <a:lnTo>
                    <a:pt x="3" y="43"/>
                  </a:lnTo>
                  <a:lnTo>
                    <a:pt x="0" y="54"/>
                  </a:lnTo>
                  <a:lnTo>
                    <a:pt x="0" y="71"/>
                  </a:lnTo>
                  <a:lnTo>
                    <a:pt x="0" y="71"/>
                  </a:lnTo>
                  <a:lnTo>
                    <a:pt x="5" y="88"/>
                  </a:lnTo>
                  <a:lnTo>
                    <a:pt x="14" y="102"/>
                  </a:lnTo>
                  <a:lnTo>
                    <a:pt x="25" y="113"/>
                  </a:lnTo>
                  <a:lnTo>
                    <a:pt x="42" y="124"/>
                  </a:lnTo>
                  <a:lnTo>
                    <a:pt x="59" y="130"/>
                  </a:lnTo>
                  <a:lnTo>
                    <a:pt x="78" y="135"/>
                  </a:lnTo>
                  <a:lnTo>
                    <a:pt x="101" y="135"/>
                  </a:lnTo>
                  <a:lnTo>
                    <a:pt x="120" y="133"/>
                  </a:lnTo>
                  <a:lnTo>
                    <a:pt x="120" y="133"/>
                  </a:lnTo>
                  <a:lnTo>
                    <a:pt x="143" y="127"/>
                  </a:lnTo>
                  <a:lnTo>
                    <a:pt x="163" y="118"/>
                  </a:lnTo>
                  <a:lnTo>
                    <a:pt x="179" y="110"/>
                  </a:lnTo>
                  <a:lnTo>
                    <a:pt x="193" y="96"/>
                  </a:lnTo>
                  <a:lnTo>
                    <a:pt x="205" y="82"/>
                  </a:lnTo>
                  <a:lnTo>
                    <a:pt x="210" y="65"/>
                  </a:lnTo>
                  <a:lnTo>
                    <a:pt x="213" y="48"/>
                  </a:lnTo>
                  <a:lnTo>
                    <a:pt x="213" y="31"/>
                  </a:lnTo>
                  <a:close/>
                </a:path>
              </a:pathLst>
            </a:custGeom>
            <a:solidFill>
              <a:srgbClr val="FF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6" name="Freeform 50"/>
            <p:cNvSpPr>
              <a:spLocks/>
            </p:cNvSpPr>
            <p:nvPr/>
          </p:nvSpPr>
          <p:spPr bwMode="auto">
            <a:xfrm>
              <a:off x="5792792" y="2633687"/>
              <a:ext cx="338139" cy="214315"/>
            </a:xfrm>
            <a:custGeom>
              <a:avLst/>
              <a:gdLst>
                <a:gd name="T0" fmla="*/ 213 w 213"/>
                <a:gd name="T1" fmla="*/ 31 h 135"/>
                <a:gd name="T2" fmla="*/ 213 w 213"/>
                <a:gd name="T3" fmla="*/ 31 h 135"/>
                <a:gd name="T4" fmla="*/ 208 w 213"/>
                <a:gd name="T5" fmla="*/ 17 h 135"/>
                <a:gd name="T6" fmla="*/ 202 w 213"/>
                <a:gd name="T7" fmla="*/ 9 h 135"/>
                <a:gd name="T8" fmla="*/ 191 w 213"/>
                <a:gd name="T9" fmla="*/ 0 h 135"/>
                <a:gd name="T10" fmla="*/ 177 w 213"/>
                <a:gd name="T11" fmla="*/ 0 h 135"/>
                <a:gd name="T12" fmla="*/ 160 w 213"/>
                <a:gd name="T13" fmla="*/ 0 h 135"/>
                <a:gd name="T14" fmla="*/ 140 w 213"/>
                <a:gd name="T15" fmla="*/ 0 h 135"/>
                <a:gd name="T16" fmla="*/ 98 w 213"/>
                <a:gd name="T17" fmla="*/ 9 h 135"/>
                <a:gd name="T18" fmla="*/ 98 w 213"/>
                <a:gd name="T19" fmla="*/ 9 h 135"/>
                <a:gd name="T20" fmla="*/ 59 w 213"/>
                <a:gd name="T21" fmla="*/ 15 h 135"/>
                <a:gd name="T22" fmla="*/ 39 w 213"/>
                <a:gd name="T23" fmla="*/ 20 h 135"/>
                <a:gd name="T24" fmla="*/ 25 w 213"/>
                <a:gd name="T25" fmla="*/ 26 h 135"/>
                <a:gd name="T26" fmla="*/ 11 w 213"/>
                <a:gd name="T27" fmla="*/ 34 h 135"/>
                <a:gd name="T28" fmla="*/ 3 w 213"/>
                <a:gd name="T29" fmla="*/ 43 h 135"/>
                <a:gd name="T30" fmla="*/ 0 w 213"/>
                <a:gd name="T31" fmla="*/ 54 h 135"/>
                <a:gd name="T32" fmla="*/ 0 w 213"/>
                <a:gd name="T33" fmla="*/ 71 h 135"/>
                <a:gd name="T34" fmla="*/ 0 w 213"/>
                <a:gd name="T35" fmla="*/ 71 h 135"/>
                <a:gd name="T36" fmla="*/ 5 w 213"/>
                <a:gd name="T37" fmla="*/ 88 h 135"/>
                <a:gd name="T38" fmla="*/ 14 w 213"/>
                <a:gd name="T39" fmla="*/ 102 h 135"/>
                <a:gd name="T40" fmla="*/ 25 w 213"/>
                <a:gd name="T41" fmla="*/ 113 h 135"/>
                <a:gd name="T42" fmla="*/ 42 w 213"/>
                <a:gd name="T43" fmla="*/ 124 h 135"/>
                <a:gd name="T44" fmla="*/ 59 w 213"/>
                <a:gd name="T45" fmla="*/ 130 h 135"/>
                <a:gd name="T46" fmla="*/ 78 w 213"/>
                <a:gd name="T47" fmla="*/ 135 h 135"/>
                <a:gd name="T48" fmla="*/ 101 w 213"/>
                <a:gd name="T49" fmla="*/ 135 h 135"/>
                <a:gd name="T50" fmla="*/ 120 w 213"/>
                <a:gd name="T51" fmla="*/ 133 h 135"/>
                <a:gd name="T52" fmla="*/ 120 w 213"/>
                <a:gd name="T53" fmla="*/ 133 h 135"/>
                <a:gd name="T54" fmla="*/ 143 w 213"/>
                <a:gd name="T55" fmla="*/ 127 h 135"/>
                <a:gd name="T56" fmla="*/ 163 w 213"/>
                <a:gd name="T57" fmla="*/ 118 h 135"/>
                <a:gd name="T58" fmla="*/ 179 w 213"/>
                <a:gd name="T59" fmla="*/ 110 h 135"/>
                <a:gd name="T60" fmla="*/ 193 w 213"/>
                <a:gd name="T61" fmla="*/ 96 h 135"/>
                <a:gd name="T62" fmla="*/ 205 w 213"/>
                <a:gd name="T63" fmla="*/ 82 h 135"/>
                <a:gd name="T64" fmla="*/ 210 w 213"/>
                <a:gd name="T65" fmla="*/ 65 h 135"/>
                <a:gd name="T66" fmla="*/ 213 w 213"/>
                <a:gd name="T67" fmla="*/ 48 h 135"/>
                <a:gd name="T68" fmla="*/ 213 w 213"/>
                <a:gd name="T69"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31"/>
                  </a:moveTo>
                  <a:lnTo>
                    <a:pt x="213" y="31"/>
                  </a:lnTo>
                  <a:lnTo>
                    <a:pt x="208" y="17"/>
                  </a:lnTo>
                  <a:lnTo>
                    <a:pt x="202" y="9"/>
                  </a:lnTo>
                  <a:lnTo>
                    <a:pt x="191" y="0"/>
                  </a:lnTo>
                  <a:lnTo>
                    <a:pt x="177" y="0"/>
                  </a:lnTo>
                  <a:lnTo>
                    <a:pt x="160" y="0"/>
                  </a:lnTo>
                  <a:lnTo>
                    <a:pt x="140" y="0"/>
                  </a:lnTo>
                  <a:lnTo>
                    <a:pt x="98" y="9"/>
                  </a:lnTo>
                  <a:lnTo>
                    <a:pt x="98" y="9"/>
                  </a:lnTo>
                  <a:lnTo>
                    <a:pt x="59" y="15"/>
                  </a:lnTo>
                  <a:lnTo>
                    <a:pt x="39" y="20"/>
                  </a:lnTo>
                  <a:lnTo>
                    <a:pt x="25" y="26"/>
                  </a:lnTo>
                  <a:lnTo>
                    <a:pt x="11" y="34"/>
                  </a:lnTo>
                  <a:lnTo>
                    <a:pt x="3" y="43"/>
                  </a:lnTo>
                  <a:lnTo>
                    <a:pt x="0" y="54"/>
                  </a:lnTo>
                  <a:lnTo>
                    <a:pt x="0" y="71"/>
                  </a:lnTo>
                  <a:lnTo>
                    <a:pt x="0" y="71"/>
                  </a:lnTo>
                  <a:lnTo>
                    <a:pt x="5" y="88"/>
                  </a:lnTo>
                  <a:lnTo>
                    <a:pt x="14" y="102"/>
                  </a:lnTo>
                  <a:lnTo>
                    <a:pt x="25" y="113"/>
                  </a:lnTo>
                  <a:lnTo>
                    <a:pt x="42" y="124"/>
                  </a:lnTo>
                  <a:lnTo>
                    <a:pt x="59" y="130"/>
                  </a:lnTo>
                  <a:lnTo>
                    <a:pt x="78" y="135"/>
                  </a:lnTo>
                  <a:lnTo>
                    <a:pt x="101" y="135"/>
                  </a:lnTo>
                  <a:lnTo>
                    <a:pt x="120" y="133"/>
                  </a:lnTo>
                  <a:lnTo>
                    <a:pt x="120" y="133"/>
                  </a:lnTo>
                  <a:lnTo>
                    <a:pt x="143" y="127"/>
                  </a:lnTo>
                  <a:lnTo>
                    <a:pt x="163" y="118"/>
                  </a:lnTo>
                  <a:lnTo>
                    <a:pt x="179" y="110"/>
                  </a:lnTo>
                  <a:lnTo>
                    <a:pt x="193" y="96"/>
                  </a:lnTo>
                  <a:lnTo>
                    <a:pt x="205" y="82"/>
                  </a:lnTo>
                  <a:lnTo>
                    <a:pt x="210" y="65"/>
                  </a:lnTo>
                  <a:lnTo>
                    <a:pt x="213" y="48"/>
                  </a:lnTo>
                  <a:lnTo>
                    <a:pt x="213"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7" name="Freeform 51"/>
            <p:cNvSpPr>
              <a:spLocks/>
            </p:cNvSpPr>
            <p:nvPr/>
          </p:nvSpPr>
          <p:spPr bwMode="auto">
            <a:xfrm>
              <a:off x="4678365" y="2633687"/>
              <a:ext cx="338139" cy="214315"/>
            </a:xfrm>
            <a:custGeom>
              <a:avLst/>
              <a:gdLst>
                <a:gd name="T0" fmla="*/ 213 w 213"/>
                <a:gd name="T1" fmla="*/ 71 h 135"/>
                <a:gd name="T2" fmla="*/ 213 w 213"/>
                <a:gd name="T3" fmla="*/ 71 h 135"/>
                <a:gd name="T4" fmla="*/ 213 w 213"/>
                <a:gd name="T5" fmla="*/ 57 h 135"/>
                <a:gd name="T6" fmla="*/ 210 w 213"/>
                <a:gd name="T7" fmla="*/ 43 h 135"/>
                <a:gd name="T8" fmla="*/ 202 w 213"/>
                <a:gd name="T9" fmla="*/ 34 h 135"/>
                <a:gd name="T10" fmla="*/ 188 w 213"/>
                <a:gd name="T11" fmla="*/ 26 h 135"/>
                <a:gd name="T12" fmla="*/ 174 w 213"/>
                <a:gd name="T13" fmla="*/ 20 h 135"/>
                <a:gd name="T14" fmla="*/ 154 w 213"/>
                <a:gd name="T15" fmla="*/ 17 h 135"/>
                <a:gd name="T16" fmla="*/ 115 w 213"/>
                <a:gd name="T17" fmla="*/ 9 h 135"/>
                <a:gd name="T18" fmla="*/ 115 w 213"/>
                <a:gd name="T19" fmla="*/ 9 h 135"/>
                <a:gd name="T20" fmla="*/ 73 w 213"/>
                <a:gd name="T21" fmla="*/ 3 h 135"/>
                <a:gd name="T22" fmla="*/ 53 w 213"/>
                <a:gd name="T23" fmla="*/ 0 h 135"/>
                <a:gd name="T24" fmla="*/ 36 w 213"/>
                <a:gd name="T25" fmla="*/ 0 h 135"/>
                <a:gd name="T26" fmla="*/ 22 w 213"/>
                <a:gd name="T27" fmla="*/ 3 h 135"/>
                <a:gd name="T28" fmla="*/ 11 w 213"/>
                <a:gd name="T29" fmla="*/ 9 h 135"/>
                <a:gd name="T30" fmla="*/ 5 w 213"/>
                <a:gd name="T31" fmla="*/ 17 h 135"/>
                <a:gd name="T32" fmla="*/ 0 w 213"/>
                <a:gd name="T33" fmla="*/ 34 h 135"/>
                <a:gd name="T34" fmla="*/ 0 w 213"/>
                <a:gd name="T35" fmla="*/ 34 h 135"/>
                <a:gd name="T36" fmla="*/ 0 w 213"/>
                <a:gd name="T37" fmla="*/ 51 h 135"/>
                <a:gd name="T38" fmla="*/ 2 w 213"/>
                <a:gd name="T39" fmla="*/ 68 h 135"/>
                <a:gd name="T40" fmla="*/ 8 w 213"/>
                <a:gd name="T41" fmla="*/ 82 h 135"/>
                <a:gd name="T42" fmla="*/ 19 w 213"/>
                <a:gd name="T43" fmla="*/ 96 h 135"/>
                <a:gd name="T44" fmla="*/ 33 w 213"/>
                <a:gd name="T45" fmla="*/ 110 h 135"/>
                <a:gd name="T46" fmla="*/ 50 w 213"/>
                <a:gd name="T47" fmla="*/ 121 h 135"/>
                <a:gd name="T48" fmla="*/ 70 w 213"/>
                <a:gd name="T49" fmla="*/ 130 h 135"/>
                <a:gd name="T50" fmla="*/ 92 w 213"/>
                <a:gd name="T51" fmla="*/ 135 h 135"/>
                <a:gd name="T52" fmla="*/ 92 w 213"/>
                <a:gd name="T53" fmla="*/ 135 h 135"/>
                <a:gd name="T54" fmla="*/ 112 w 213"/>
                <a:gd name="T55" fmla="*/ 135 h 135"/>
                <a:gd name="T56" fmla="*/ 134 w 213"/>
                <a:gd name="T57" fmla="*/ 135 h 135"/>
                <a:gd name="T58" fmla="*/ 154 w 213"/>
                <a:gd name="T59" fmla="*/ 130 h 135"/>
                <a:gd name="T60" fmla="*/ 171 w 213"/>
                <a:gd name="T61" fmla="*/ 124 h 135"/>
                <a:gd name="T62" fmla="*/ 188 w 213"/>
                <a:gd name="T63" fmla="*/ 113 h 135"/>
                <a:gd name="T64" fmla="*/ 199 w 213"/>
                <a:gd name="T65" fmla="*/ 102 h 135"/>
                <a:gd name="T66" fmla="*/ 207 w 213"/>
                <a:gd name="T67" fmla="*/ 88 h 135"/>
                <a:gd name="T68" fmla="*/ 213 w 213"/>
                <a:gd name="T69" fmla="*/ 7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71"/>
                  </a:moveTo>
                  <a:lnTo>
                    <a:pt x="213" y="71"/>
                  </a:lnTo>
                  <a:lnTo>
                    <a:pt x="213" y="57"/>
                  </a:lnTo>
                  <a:lnTo>
                    <a:pt x="210" y="43"/>
                  </a:lnTo>
                  <a:lnTo>
                    <a:pt x="202" y="34"/>
                  </a:lnTo>
                  <a:lnTo>
                    <a:pt x="188" y="26"/>
                  </a:lnTo>
                  <a:lnTo>
                    <a:pt x="174" y="20"/>
                  </a:lnTo>
                  <a:lnTo>
                    <a:pt x="154" y="17"/>
                  </a:lnTo>
                  <a:lnTo>
                    <a:pt x="115" y="9"/>
                  </a:lnTo>
                  <a:lnTo>
                    <a:pt x="115" y="9"/>
                  </a:lnTo>
                  <a:lnTo>
                    <a:pt x="73" y="3"/>
                  </a:lnTo>
                  <a:lnTo>
                    <a:pt x="53" y="0"/>
                  </a:lnTo>
                  <a:lnTo>
                    <a:pt x="36" y="0"/>
                  </a:lnTo>
                  <a:lnTo>
                    <a:pt x="22" y="3"/>
                  </a:lnTo>
                  <a:lnTo>
                    <a:pt x="11" y="9"/>
                  </a:lnTo>
                  <a:lnTo>
                    <a:pt x="5" y="17"/>
                  </a:lnTo>
                  <a:lnTo>
                    <a:pt x="0" y="34"/>
                  </a:lnTo>
                  <a:lnTo>
                    <a:pt x="0" y="34"/>
                  </a:lnTo>
                  <a:lnTo>
                    <a:pt x="0" y="51"/>
                  </a:lnTo>
                  <a:lnTo>
                    <a:pt x="2" y="68"/>
                  </a:lnTo>
                  <a:lnTo>
                    <a:pt x="8" y="82"/>
                  </a:lnTo>
                  <a:lnTo>
                    <a:pt x="19" y="96"/>
                  </a:lnTo>
                  <a:lnTo>
                    <a:pt x="33" y="110"/>
                  </a:lnTo>
                  <a:lnTo>
                    <a:pt x="50" y="121"/>
                  </a:lnTo>
                  <a:lnTo>
                    <a:pt x="70" y="130"/>
                  </a:lnTo>
                  <a:lnTo>
                    <a:pt x="92" y="135"/>
                  </a:lnTo>
                  <a:lnTo>
                    <a:pt x="92" y="135"/>
                  </a:lnTo>
                  <a:lnTo>
                    <a:pt x="112" y="135"/>
                  </a:lnTo>
                  <a:lnTo>
                    <a:pt x="134" y="135"/>
                  </a:lnTo>
                  <a:lnTo>
                    <a:pt x="154" y="130"/>
                  </a:lnTo>
                  <a:lnTo>
                    <a:pt x="171" y="124"/>
                  </a:lnTo>
                  <a:lnTo>
                    <a:pt x="188" y="113"/>
                  </a:lnTo>
                  <a:lnTo>
                    <a:pt x="199" y="102"/>
                  </a:lnTo>
                  <a:lnTo>
                    <a:pt x="207" y="88"/>
                  </a:lnTo>
                  <a:lnTo>
                    <a:pt x="213" y="71"/>
                  </a:lnTo>
                  <a:close/>
                </a:path>
              </a:pathLst>
            </a:custGeom>
            <a:solidFill>
              <a:srgbClr val="FF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8" name="Freeform 52"/>
            <p:cNvSpPr>
              <a:spLocks/>
            </p:cNvSpPr>
            <p:nvPr/>
          </p:nvSpPr>
          <p:spPr bwMode="auto">
            <a:xfrm>
              <a:off x="4678367" y="2633689"/>
              <a:ext cx="338139" cy="214315"/>
            </a:xfrm>
            <a:custGeom>
              <a:avLst/>
              <a:gdLst>
                <a:gd name="T0" fmla="*/ 213 w 213"/>
                <a:gd name="T1" fmla="*/ 71 h 135"/>
                <a:gd name="T2" fmla="*/ 213 w 213"/>
                <a:gd name="T3" fmla="*/ 71 h 135"/>
                <a:gd name="T4" fmla="*/ 213 w 213"/>
                <a:gd name="T5" fmla="*/ 57 h 135"/>
                <a:gd name="T6" fmla="*/ 210 w 213"/>
                <a:gd name="T7" fmla="*/ 43 h 135"/>
                <a:gd name="T8" fmla="*/ 202 w 213"/>
                <a:gd name="T9" fmla="*/ 34 h 135"/>
                <a:gd name="T10" fmla="*/ 188 w 213"/>
                <a:gd name="T11" fmla="*/ 26 h 135"/>
                <a:gd name="T12" fmla="*/ 174 w 213"/>
                <a:gd name="T13" fmla="*/ 20 h 135"/>
                <a:gd name="T14" fmla="*/ 154 w 213"/>
                <a:gd name="T15" fmla="*/ 17 h 135"/>
                <a:gd name="T16" fmla="*/ 115 w 213"/>
                <a:gd name="T17" fmla="*/ 9 h 135"/>
                <a:gd name="T18" fmla="*/ 115 w 213"/>
                <a:gd name="T19" fmla="*/ 9 h 135"/>
                <a:gd name="T20" fmla="*/ 73 w 213"/>
                <a:gd name="T21" fmla="*/ 3 h 135"/>
                <a:gd name="T22" fmla="*/ 53 w 213"/>
                <a:gd name="T23" fmla="*/ 0 h 135"/>
                <a:gd name="T24" fmla="*/ 36 w 213"/>
                <a:gd name="T25" fmla="*/ 0 h 135"/>
                <a:gd name="T26" fmla="*/ 22 w 213"/>
                <a:gd name="T27" fmla="*/ 3 h 135"/>
                <a:gd name="T28" fmla="*/ 11 w 213"/>
                <a:gd name="T29" fmla="*/ 9 h 135"/>
                <a:gd name="T30" fmla="*/ 5 w 213"/>
                <a:gd name="T31" fmla="*/ 17 h 135"/>
                <a:gd name="T32" fmla="*/ 0 w 213"/>
                <a:gd name="T33" fmla="*/ 34 h 135"/>
                <a:gd name="T34" fmla="*/ 0 w 213"/>
                <a:gd name="T35" fmla="*/ 34 h 135"/>
                <a:gd name="T36" fmla="*/ 0 w 213"/>
                <a:gd name="T37" fmla="*/ 51 h 135"/>
                <a:gd name="T38" fmla="*/ 2 w 213"/>
                <a:gd name="T39" fmla="*/ 68 h 135"/>
                <a:gd name="T40" fmla="*/ 8 w 213"/>
                <a:gd name="T41" fmla="*/ 82 h 135"/>
                <a:gd name="T42" fmla="*/ 19 w 213"/>
                <a:gd name="T43" fmla="*/ 96 h 135"/>
                <a:gd name="T44" fmla="*/ 33 w 213"/>
                <a:gd name="T45" fmla="*/ 110 h 135"/>
                <a:gd name="T46" fmla="*/ 50 w 213"/>
                <a:gd name="T47" fmla="*/ 121 h 135"/>
                <a:gd name="T48" fmla="*/ 70 w 213"/>
                <a:gd name="T49" fmla="*/ 130 h 135"/>
                <a:gd name="T50" fmla="*/ 92 w 213"/>
                <a:gd name="T51" fmla="*/ 135 h 135"/>
                <a:gd name="T52" fmla="*/ 92 w 213"/>
                <a:gd name="T53" fmla="*/ 135 h 135"/>
                <a:gd name="T54" fmla="*/ 112 w 213"/>
                <a:gd name="T55" fmla="*/ 135 h 135"/>
                <a:gd name="T56" fmla="*/ 134 w 213"/>
                <a:gd name="T57" fmla="*/ 135 h 135"/>
                <a:gd name="T58" fmla="*/ 154 w 213"/>
                <a:gd name="T59" fmla="*/ 130 h 135"/>
                <a:gd name="T60" fmla="*/ 171 w 213"/>
                <a:gd name="T61" fmla="*/ 124 h 135"/>
                <a:gd name="T62" fmla="*/ 188 w 213"/>
                <a:gd name="T63" fmla="*/ 113 h 135"/>
                <a:gd name="T64" fmla="*/ 199 w 213"/>
                <a:gd name="T65" fmla="*/ 102 h 135"/>
                <a:gd name="T66" fmla="*/ 207 w 213"/>
                <a:gd name="T67" fmla="*/ 88 h 135"/>
                <a:gd name="T68" fmla="*/ 213 w 213"/>
                <a:gd name="T69" fmla="*/ 7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71"/>
                  </a:moveTo>
                  <a:lnTo>
                    <a:pt x="213" y="71"/>
                  </a:lnTo>
                  <a:lnTo>
                    <a:pt x="213" y="57"/>
                  </a:lnTo>
                  <a:lnTo>
                    <a:pt x="210" y="43"/>
                  </a:lnTo>
                  <a:lnTo>
                    <a:pt x="202" y="34"/>
                  </a:lnTo>
                  <a:lnTo>
                    <a:pt x="188" y="26"/>
                  </a:lnTo>
                  <a:lnTo>
                    <a:pt x="174" y="20"/>
                  </a:lnTo>
                  <a:lnTo>
                    <a:pt x="154" y="17"/>
                  </a:lnTo>
                  <a:lnTo>
                    <a:pt x="115" y="9"/>
                  </a:lnTo>
                  <a:lnTo>
                    <a:pt x="115" y="9"/>
                  </a:lnTo>
                  <a:lnTo>
                    <a:pt x="73" y="3"/>
                  </a:lnTo>
                  <a:lnTo>
                    <a:pt x="53" y="0"/>
                  </a:lnTo>
                  <a:lnTo>
                    <a:pt x="36" y="0"/>
                  </a:lnTo>
                  <a:lnTo>
                    <a:pt x="22" y="3"/>
                  </a:lnTo>
                  <a:lnTo>
                    <a:pt x="11" y="9"/>
                  </a:lnTo>
                  <a:lnTo>
                    <a:pt x="5" y="17"/>
                  </a:lnTo>
                  <a:lnTo>
                    <a:pt x="0" y="34"/>
                  </a:lnTo>
                  <a:lnTo>
                    <a:pt x="0" y="34"/>
                  </a:lnTo>
                  <a:lnTo>
                    <a:pt x="0" y="51"/>
                  </a:lnTo>
                  <a:lnTo>
                    <a:pt x="2" y="68"/>
                  </a:lnTo>
                  <a:lnTo>
                    <a:pt x="8" y="82"/>
                  </a:lnTo>
                  <a:lnTo>
                    <a:pt x="19" y="96"/>
                  </a:lnTo>
                  <a:lnTo>
                    <a:pt x="33" y="110"/>
                  </a:lnTo>
                  <a:lnTo>
                    <a:pt x="50" y="121"/>
                  </a:lnTo>
                  <a:lnTo>
                    <a:pt x="70" y="130"/>
                  </a:lnTo>
                  <a:lnTo>
                    <a:pt x="92" y="135"/>
                  </a:lnTo>
                  <a:lnTo>
                    <a:pt x="92" y="135"/>
                  </a:lnTo>
                  <a:lnTo>
                    <a:pt x="112" y="135"/>
                  </a:lnTo>
                  <a:lnTo>
                    <a:pt x="134" y="135"/>
                  </a:lnTo>
                  <a:lnTo>
                    <a:pt x="154" y="130"/>
                  </a:lnTo>
                  <a:lnTo>
                    <a:pt x="171" y="124"/>
                  </a:lnTo>
                  <a:lnTo>
                    <a:pt x="188" y="113"/>
                  </a:lnTo>
                  <a:lnTo>
                    <a:pt x="199" y="102"/>
                  </a:lnTo>
                  <a:lnTo>
                    <a:pt x="207" y="88"/>
                  </a:lnTo>
                  <a:lnTo>
                    <a:pt x="213"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9" name="Freeform 53"/>
            <p:cNvSpPr>
              <a:spLocks/>
            </p:cNvSpPr>
            <p:nvPr/>
          </p:nvSpPr>
          <p:spPr bwMode="auto">
            <a:xfrm>
              <a:off x="4740280" y="2428899"/>
              <a:ext cx="468313" cy="214315"/>
            </a:xfrm>
            <a:custGeom>
              <a:avLst/>
              <a:gdLst>
                <a:gd name="T0" fmla="*/ 272 w 295"/>
                <a:gd name="T1" fmla="*/ 135 h 135"/>
                <a:gd name="T2" fmla="*/ 256 w 295"/>
                <a:gd name="T3" fmla="*/ 132 h 135"/>
                <a:gd name="T4" fmla="*/ 194 w 295"/>
                <a:gd name="T5" fmla="*/ 110 h 135"/>
                <a:gd name="T6" fmla="*/ 143 w 295"/>
                <a:gd name="T7" fmla="*/ 79 h 135"/>
                <a:gd name="T8" fmla="*/ 118 w 295"/>
                <a:gd name="T9" fmla="*/ 59 h 135"/>
                <a:gd name="T10" fmla="*/ 90 w 295"/>
                <a:gd name="T11" fmla="*/ 42 h 135"/>
                <a:gd name="T12" fmla="*/ 62 w 295"/>
                <a:gd name="T13" fmla="*/ 42 h 135"/>
                <a:gd name="T14" fmla="*/ 53 w 295"/>
                <a:gd name="T15" fmla="*/ 48 h 135"/>
                <a:gd name="T16" fmla="*/ 42 w 295"/>
                <a:gd name="T17" fmla="*/ 68 h 135"/>
                <a:gd name="T18" fmla="*/ 42 w 295"/>
                <a:gd name="T19" fmla="*/ 85 h 135"/>
                <a:gd name="T20" fmla="*/ 36 w 295"/>
                <a:gd name="T21" fmla="*/ 99 h 135"/>
                <a:gd name="T22" fmla="*/ 22 w 295"/>
                <a:gd name="T23" fmla="*/ 104 h 135"/>
                <a:gd name="T24" fmla="*/ 14 w 295"/>
                <a:gd name="T25" fmla="*/ 101 h 135"/>
                <a:gd name="T26" fmla="*/ 3 w 295"/>
                <a:gd name="T27" fmla="*/ 93 h 135"/>
                <a:gd name="T28" fmla="*/ 0 w 295"/>
                <a:gd name="T29" fmla="*/ 85 h 135"/>
                <a:gd name="T30" fmla="*/ 8 w 295"/>
                <a:gd name="T31" fmla="*/ 45 h 135"/>
                <a:gd name="T32" fmla="*/ 20 w 295"/>
                <a:gd name="T33" fmla="*/ 26 h 135"/>
                <a:gd name="T34" fmla="*/ 36 w 295"/>
                <a:gd name="T35" fmla="*/ 9 h 135"/>
                <a:gd name="T36" fmla="*/ 48 w 295"/>
                <a:gd name="T37" fmla="*/ 3 h 135"/>
                <a:gd name="T38" fmla="*/ 73 w 295"/>
                <a:gd name="T39" fmla="*/ 0 h 135"/>
                <a:gd name="T40" fmla="*/ 98 w 295"/>
                <a:gd name="T41" fmla="*/ 3 h 135"/>
                <a:gd name="T42" fmla="*/ 124 w 295"/>
                <a:gd name="T43" fmla="*/ 11 h 135"/>
                <a:gd name="T44" fmla="*/ 146 w 295"/>
                <a:gd name="T45" fmla="*/ 31 h 135"/>
                <a:gd name="T46" fmla="*/ 168 w 295"/>
                <a:gd name="T47" fmla="*/ 48 h 135"/>
                <a:gd name="T48" fmla="*/ 211 w 295"/>
                <a:gd name="T49" fmla="*/ 73 h 135"/>
                <a:gd name="T50" fmla="*/ 264 w 295"/>
                <a:gd name="T51" fmla="*/ 93 h 135"/>
                <a:gd name="T52" fmla="*/ 275 w 295"/>
                <a:gd name="T53" fmla="*/ 96 h 135"/>
                <a:gd name="T54" fmla="*/ 289 w 295"/>
                <a:gd name="T55" fmla="*/ 101 h 135"/>
                <a:gd name="T56" fmla="*/ 295 w 295"/>
                <a:gd name="T57" fmla="*/ 118 h 135"/>
                <a:gd name="T58" fmla="*/ 292 w 295"/>
                <a:gd name="T59" fmla="*/ 124 h 135"/>
                <a:gd name="T60" fmla="*/ 281 w 295"/>
                <a:gd name="T61" fmla="*/ 132 h 135"/>
                <a:gd name="T62" fmla="*/ 272 w 295"/>
                <a:gd name="T63"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5" h="135">
                  <a:moveTo>
                    <a:pt x="272" y="135"/>
                  </a:moveTo>
                  <a:lnTo>
                    <a:pt x="272" y="135"/>
                  </a:lnTo>
                  <a:lnTo>
                    <a:pt x="272" y="135"/>
                  </a:lnTo>
                  <a:lnTo>
                    <a:pt x="256" y="132"/>
                  </a:lnTo>
                  <a:lnTo>
                    <a:pt x="216" y="121"/>
                  </a:lnTo>
                  <a:lnTo>
                    <a:pt x="194" y="110"/>
                  </a:lnTo>
                  <a:lnTo>
                    <a:pt x="168" y="96"/>
                  </a:lnTo>
                  <a:lnTo>
                    <a:pt x="143" y="79"/>
                  </a:lnTo>
                  <a:lnTo>
                    <a:pt x="118" y="59"/>
                  </a:lnTo>
                  <a:lnTo>
                    <a:pt x="118" y="59"/>
                  </a:lnTo>
                  <a:lnTo>
                    <a:pt x="104" y="48"/>
                  </a:lnTo>
                  <a:lnTo>
                    <a:pt x="90" y="42"/>
                  </a:lnTo>
                  <a:lnTo>
                    <a:pt x="76" y="40"/>
                  </a:lnTo>
                  <a:lnTo>
                    <a:pt x="62" y="42"/>
                  </a:lnTo>
                  <a:lnTo>
                    <a:pt x="62" y="42"/>
                  </a:lnTo>
                  <a:lnTo>
                    <a:pt x="53" y="48"/>
                  </a:lnTo>
                  <a:lnTo>
                    <a:pt x="48" y="56"/>
                  </a:lnTo>
                  <a:lnTo>
                    <a:pt x="42" y="68"/>
                  </a:lnTo>
                  <a:lnTo>
                    <a:pt x="42" y="85"/>
                  </a:lnTo>
                  <a:lnTo>
                    <a:pt x="42" y="85"/>
                  </a:lnTo>
                  <a:lnTo>
                    <a:pt x="39" y="93"/>
                  </a:lnTo>
                  <a:lnTo>
                    <a:pt x="36" y="99"/>
                  </a:lnTo>
                  <a:lnTo>
                    <a:pt x="28" y="101"/>
                  </a:lnTo>
                  <a:lnTo>
                    <a:pt x="22" y="104"/>
                  </a:lnTo>
                  <a:lnTo>
                    <a:pt x="22" y="104"/>
                  </a:lnTo>
                  <a:lnTo>
                    <a:pt x="14" y="101"/>
                  </a:lnTo>
                  <a:lnTo>
                    <a:pt x="8" y="99"/>
                  </a:lnTo>
                  <a:lnTo>
                    <a:pt x="3" y="93"/>
                  </a:lnTo>
                  <a:lnTo>
                    <a:pt x="0" y="85"/>
                  </a:lnTo>
                  <a:lnTo>
                    <a:pt x="0" y="85"/>
                  </a:lnTo>
                  <a:lnTo>
                    <a:pt x="6" y="56"/>
                  </a:lnTo>
                  <a:lnTo>
                    <a:pt x="8" y="45"/>
                  </a:lnTo>
                  <a:lnTo>
                    <a:pt x="14" y="34"/>
                  </a:lnTo>
                  <a:lnTo>
                    <a:pt x="20" y="26"/>
                  </a:lnTo>
                  <a:lnTo>
                    <a:pt x="28" y="17"/>
                  </a:lnTo>
                  <a:lnTo>
                    <a:pt x="36" y="9"/>
                  </a:lnTo>
                  <a:lnTo>
                    <a:pt x="48" y="3"/>
                  </a:lnTo>
                  <a:lnTo>
                    <a:pt x="48" y="3"/>
                  </a:lnTo>
                  <a:lnTo>
                    <a:pt x="59" y="0"/>
                  </a:lnTo>
                  <a:lnTo>
                    <a:pt x="73" y="0"/>
                  </a:lnTo>
                  <a:lnTo>
                    <a:pt x="87" y="0"/>
                  </a:lnTo>
                  <a:lnTo>
                    <a:pt x="98" y="3"/>
                  </a:lnTo>
                  <a:lnTo>
                    <a:pt x="112" y="6"/>
                  </a:lnTo>
                  <a:lnTo>
                    <a:pt x="124" y="11"/>
                  </a:lnTo>
                  <a:lnTo>
                    <a:pt x="135" y="20"/>
                  </a:lnTo>
                  <a:lnTo>
                    <a:pt x="146" y="31"/>
                  </a:lnTo>
                  <a:lnTo>
                    <a:pt x="146" y="31"/>
                  </a:lnTo>
                  <a:lnTo>
                    <a:pt x="168" y="48"/>
                  </a:lnTo>
                  <a:lnTo>
                    <a:pt x="188" y="62"/>
                  </a:lnTo>
                  <a:lnTo>
                    <a:pt x="211" y="73"/>
                  </a:lnTo>
                  <a:lnTo>
                    <a:pt x="230" y="82"/>
                  </a:lnTo>
                  <a:lnTo>
                    <a:pt x="264" y="93"/>
                  </a:lnTo>
                  <a:lnTo>
                    <a:pt x="275" y="96"/>
                  </a:lnTo>
                  <a:lnTo>
                    <a:pt x="275" y="96"/>
                  </a:lnTo>
                  <a:lnTo>
                    <a:pt x="284" y="96"/>
                  </a:lnTo>
                  <a:lnTo>
                    <a:pt x="289" y="101"/>
                  </a:lnTo>
                  <a:lnTo>
                    <a:pt x="292" y="110"/>
                  </a:lnTo>
                  <a:lnTo>
                    <a:pt x="295" y="118"/>
                  </a:lnTo>
                  <a:lnTo>
                    <a:pt x="295" y="118"/>
                  </a:lnTo>
                  <a:lnTo>
                    <a:pt x="292" y="124"/>
                  </a:lnTo>
                  <a:lnTo>
                    <a:pt x="286" y="129"/>
                  </a:lnTo>
                  <a:lnTo>
                    <a:pt x="281" y="132"/>
                  </a:lnTo>
                  <a:lnTo>
                    <a:pt x="272" y="135"/>
                  </a:lnTo>
                  <a:lnTo>
                    <a:pt x="272" y="135"/>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0" name="Freeform 54"/>
            <p:cNvSpPr>
              <a:spLocks/>
            </p:cNvSpPr>
            <p:nvPr/>
          </p:nvSpPr>
          <p:spPr bwMode="auto">
            <a:xfrm>
              <a:off x="5600707" y="2428897"/>
              <a:ext cx="468313" cy="214315"/>
            </a:xfrm>
            <a:custGeom>
              <a:avLst/>
              <a:gdLst>
                <a:gd name="T0" fmla="*/ 22 w 295"/>
                <a:gd name="T1" fmla="*/ 135 h 135"/>
                <a:gd name="T2" fmla="*/ 22 w 295"/>
                <a:gd name="T3" fmla="*/ 135 h 135"/>
                <a:gd name="T4" fmla="*/ 14 w 295"/>
                <a:gd name="T5" fmla="*/ 132 h 135"/>
                <a:gd name="T6" fmla="*/ 8 w 295"/>
                <a:gd name="T7" fmla="*/ 129 h 135"/>
                <a:gd name="T8" fmla="*/ 3 w 295"/>
                <a:gd name="T9" fmla="*/ 124 h 135"/>
                <a:gd name="T10" fmla="*/ 0 w 295"/>
                <a:gd name="T11" fmla="*/ 118 h 135"/>
                <a:gd name="T12" fmla="*/ 0 w 295"/>
                <a:gd name="T13" fmla="*/ 118 h 135"/>
                <a:gd name="T14" fmla="*/ 3 w 295"/>
                <a:gd name="T15" fmla="*/ 110 h 135"/>
                <a:gd name="T16" fmla="*/ 6 w 295"/>
                <a:gd name="T17" fmla="*/ 101 h 135"/>
                <a:gd name="T18" fmla="*/ 11 w 295"/>
                <a:gd name="T19" fmla="*/ 96 h 135"/>
                <a:gd name="T20" fmla="*/ 20 w 295"/>
                <a:gd name="T21" fmla="*/ 96 h 135"/>
                <a:gd name="T22" fmla="*/ 20 w 295"/>
                <a:gd name="T23" fmla="*/ 96 h 135"/>
                <a:gd name="T24" fmla="*/ 31 w 295"/>
                <a:gd name="T25" fmla="*/ 93 h 135"/>
                <a:gd name="T26" fmla="*/ 65 w 295"/>
                <a:gd name="T27" fmla="*/ 82 h 135"/>
                <a:gd name="T28" fmla="*/ 84 w 295"/>
                <a:gd name="T29" fmla="*/ 73 h 135"/>
                <a:gd name="T30" fmla="*/ 107 w 295"/>
                <a:gd name="T31" fmla="*/ 62 h 135"/>
                <a:gd name="T32" fmla="*/ 126 w 295"/>
                <a:gd name="T33" fmla="*/ 48 h 135"/>
                <a:gd name="T34" fmla="*/ 149 w 295"/>
                <a:gd name="T35" fmla="*/ 31 h 135"/>
                <a:gd name="T36" fmla="*/ 149 w 295"/>
                <a:gd name="T37" fmla="*/ 31 h 135"/>
                <a:gd name="T38" fmla="*/ 160 w 295"/>
                <a:gd name="T39" fmla="*/ 20 h 135"/>
                <a:gd name="T40" fmla="*/ 171 w 295"/>
                <a:gd name="T41" fmla="*/ 11 h 135"/>
                <a:gd name="T42" fmla="*/ 182 w 295"/>
                <a:gd name="T43" fmla="*/ 6 h 135"/>
                <a:gd name="T44" fmla="*/ 197 w 295"/>
                <a:gd name="T45" fmla="*/ 3 h 135"/>
                <a:gd name="T46" fmla="*/ 208 w 295"/>
                <a:gd name="T47" fmla="*/ 0 h 135"/>
                <a:gd name="T48" fmla="*/ 222 w 295"/>
                <a:gd name="T49" fmla="*/ 0 h 135"/>
                <a:gd name="T50" fmla="*/ 236 w 295"/>
                <a:gd name="T51" fmla="*/ 0 h 135"/>
                <a:gd name="T52" fmla="*/ 247 w 295"/>
                <a:gd name="T53" fmla="*/ 3 h 135"/>
                <a:gd name="T54" fmla="*/ 247 w 295"/>
                <a:gd name="T55" fmla="*/ 3 h 135"/>
                <a:gd name="T56" fmla="*/ 258 w 295"/>
                <a:gd name="T57" fmla="*/ 9 h 135"/>
                <a:gd name="T58" fmla="*/ 267 w 295"/>
                <a:gd name="T59" fmla="*/ 17 h 135"/>
                <a:gd name="T60" fmla="*/ 275 w 295"/>
                <a:gd name="T61" fmla="*/ 26 h 135"/>
                <a:gd name="T62" fmla="*/ 281 w 295"/>
                <a:gd name="T63" fmla="*/ 34 h 135"/>
                <a:gd name="T64" fmla="*/ 286 w 295"/>
                <a:gd name="T65" fmla="*/ 45 h 135"/>
                <a:gd name="T66" fmla="*/ 289 w 295"/>
                <a:gd name="T67" fmla="*/ 56 h 135"/>
                <a:gd name="T68" fmla="*/ 295 w 295"/>
                <a:gd name="T69" fmla="*/ 85 h 135"/>
                <a:gd name="T70" fmla="*/ 295 w 295"/>
                <a:gd name="T71" fmla="*/ 85 h 135"/>
                <a:gd name="T72" fmla="*/ 292 w 295"/>
                <a:gd name="T73" fmla="*/ 93 h 135"/>
                <a:gd name="T74" fmla="*/ 286 w 295"/>
                <a:gd name="T75" fmla="*/ 99 h 135"/>
                <a:gd name="T76" fmla="*/ 281 w 295"/>
                <a:gd name="T77" fmla="*/ 101 h 135"/>
                <a:gd name="T78" fmla="*/ 272 w 295"/>
                <a:gd name="T79" fmla="*/ 104 h 135"/>
                <a:gd name="T80" fmla="*/ 272 w 295"/>
                <a:gd name="T81" fmla="*/ 104 h 135"/>
                <a:gd name="T82" fmla="*/ 267 w 295"/>
                <a:gd name="T83" fmla="*/ 101 h 135"/>
                <a:gd name="T84" fmla="*/ 258 w 295"/>
                <a:gd name="T85" fmla="*/ 99 h 135"/>
                <a:gd name="T86" fmla="*/ 255 w 295"/>
                <a:gd name="T87" fmla="*/ 93 h 135"/>
                <a:gd name="T88" fmla="*/ 253 w 295"/>
                <a:gd name="T89" fmla="*/ 85 h 135"/>
                <a:gd name="T90" fmla="*/ 253 w 295"/>
                <a:gd name="T91" fmla="*/ 85 h 135"/>
                <a:gd name="T92" fmla="*/ 253 w 295"/>
                <a:gd name="T93" fmla="*/ 68 h 135"/>
                <a:gd name="T94" fmla="*/ 247 w 295"/>
                <a:gd name="T95" fmla="*/ 56 h 135"/>
                <a:gd name="T96" fmla="*/ 241 w 295"/>
                <a:gd name="T97" fmla="*/ 48 h 135"/>
                <a:gd name="T98" fmla="*/ 233 w 295"/>
                <a:gd name="T99" fmla="*/ 42 h 135"/>
                <a:gd name="T100" fmla="*/ 233 w 295"/>
                <a:gd name="T101" fmla="*/ 42 h 135"/>
                <a:gd name="T102" fmla="*/ 219 w 295"/>
                <a:gd name="T103" fmla="*/ 40 h 135"/>
                <a:gd name="T104" fmla="*/ 205 w 295"/>
                <a:gd name="T105" fmla="*/ 42 h 135"/>
                <a:gd name="T106" fmla="*/ 191 w 295"/>
                <a:gd name="T107" fmla="*/ 48 h 135"/>
                <a:gd name="T108" fmla="*/ 177 w 295"/>
                <a:gd name="T109" fmla="*/ 59 h 135"/>
                <a:gd name="T110" fmla="*/ 177 w 295"/>
                <a:gd name="T111" fmla="*/ 59 h 135"/>
                <a:gd name="T112" fmla="*/ 152 w 295"/>
                <a:gd name="T113" fmla="*/ 79 h 135"/>
                <a:gd name="T114" fmla="*/ 126 w 295"/>
                <a:gd name="T115" fmla="*/ 96 h 135"/>
                <a:gd name="T116" fmla="*/ 101 w 295"/>
                <a:gd name="T117" fmla="*/ 110 h 135"/>
                <a:gd name="T118" fmla="*/ 79 w 295"/>
                <a:gd name="T119" fmla="*/ 121 h 135"/>
                <a:gd name="T120" fmla="*/ 39 w 295"/>
                <a:gd name="T121" fmla="*/ 132 h 135"/>
                <a:gd name="T122" fmla="*/ 22 w 295"/>
                <a:gd name="T123" fmla="*/ 135 h 135"/>
                <a:gd name="T124" fmla="*/ 22 w 295"/>
                <a:gd name="T1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5" h="135">
                  <a:moveTo>
                    <a:pt x="22" y="135"/>
                  </a:moveTo>
                  <a:lnTo>
                    <a:pt x="22" y="135"/>
                  </a:lnTo>
                  <a:lnTo>
                    <a:pt x="14" y="132"/>
                  </a:lnTo>
                  <a:lnTo>
                    <a:pt x="8" y="129"/>
                  </a:lnTo>
                  <a:lnTo>
                    <a:pt x="3" y="124"/>
                  </a:lnTo>
                  <a:lnTo>
                    <a:pt x="0" y="118"/>
                  </a:lnTo>
                  <a:lnTo>
                    <a:pt x="0" y="118"/>
                  </a:lnTo>
                  <a:lnTo>
                    <a:pt x="3" y="110"/>
                  </a:lnTo>
                  <a:lnTo>
                    <a:pt x="6" y="101"/>
                  </a:lnTo>
                  <a:lnTo>
                    <a:pt x="11" y="96"/>
                  </a:lnTo>
                  <a:lnTo>
                    <a:pt x="20" y="96"/>
                  </a:lnTo>
                  <a:lnTo>
                    <a:pt x="20" y="96"/>
                  </a:lnTo>
                  <a:lnTo>
                    <a:pt x="31" y="93"/>
                  </a:lnTo>
                  <a:lnTo>
                    <a:pt x="65" y="82"/>
                  </a:lnTo>
                  <a:lnTo>
                    <a:pt x="84" y="73"/>
                  </a:lnTo>
                  <a:lnTo>
                    <a:pt x="107" y="62"/>
                  </a:lnTo>
                  <a:lnTo>
                    <a:pt x="126" y="48"/>
                  </a:lnTo>
                  <a:lnTo>
                    <a:pt x="149" y="31"/>
                  </a:lnTo>
                  <a:lnTo>
                    <a:pt x="149" y="31"/>
                  </a:lnTo>
                  <a:lnTo>
                    <a:pt x="160" y="20"/>
                  </a:lnTo>
                  <a:lnTo>
                    <a:pt x="171" y="11"/>
                  </a:lnTo>
                  <a:lnTo>
                    <a:pt x="182" y="6"/>
                  </a:lnTo>
                  <a:lnTo>
                    <a:pt x="197" y="3"/>
                  </a:lnTo>
                  <a:lnTo>
                    <a:pt x="208" y="0"/>
                  </a:lnTo>
                  <a:lnTo>
                    <a:pt x="222" y="0"/>
                  </a:lnTo>
                  <a:lnTo>
                    <a:pt x="236" y="0"/>
                  </a:lnTo>
                  <a:lnTo>
                    <a:pt x="247" y="3"/>
                  </a:lnTo>
                  <a:lnTo>
                    <a:pt x="247" y="3"/>
                  </a:lnTo>
                  <a:lnTo>
                    <a:pt x="258" y="9"/>
                  </a:lnTo>
                  <a:lnTo>
                    <a:pt x="267" y="17"/>
                  </a:lnTo>
                  <a:lnTo>
                    <a:pt x="275" y="26"/>
                  </a:lnTo>
                  <a:lnTo>
                    <a:pt x="281" y="34"/>
                  </a:lnTo>
                  <a:lnTo>
                    <a:pt x="286" y="45"/>
                  </a:lnTo>
                  <a:lnTo>
                    <a:pt x="289" y="56"/>
                  </a:lnTo>
                  <a:lnTo>
                    <a:pt x="295" y="85"/>
                  </a:lnTo>
                  <a:lnTo>
                    <a:pt x="295" y="85"/>
                  </a:lnTo>
                  <a:lnTo>
                    <a:pt x="292" y="93"/>
                  </a:lnTo>
                  <a:lnTo>
                    <a:pt x="286" y="99"/>
                  </a:lnTo>
                  <a:lnTo>
                    <a:pt x="281" y="101"/>
                  </a:lnTo>
                  <a:lnTo>
                    <a:pt x="272" y="104"/>
                  </a:lnTo>
                  <a:lnTo>
                    <a:pt x="272" y="104"/>
                  </a:lnTo>
                  <a:lnTo>
                    <a:pt x="267" y="101"/>
                  </a:lnTo>
                  <a:lnTo>
                    <a:pt x="258" y="99"/>
                  </a:lnTo>
                  <a:lnTo>
                    <a:pt x="255" y="93"/>
                  </a:lnTo>
                  <a:lnTo>
                    <a:pt x="253" y="85"/>
                  </a:lnTo>
                  <a:lnTo>
                    <a:pt x="253" y="85"/>
                  </a:lnTo>
                  <a:lnTo>
                    <a:pt x="253" y="68"/>
                  </a:lnTo>
                  <a:lnTo>
                    <a:pt x="247" y="56"/>
                  </a:lnTo>
                  <a:lnTo>
                    <a:pt x="241" y="48"/>
                  </a:lnTo>
                  <a:lnTo>
                    <a:pt x="233" y="42"/>
                  </a:lnTo>
                  <a:lnTo>
                    <a:pt x="233" y="42"/>
                  </a:lnTo>
                  <a:lnTo>
                    <a:pt x="219" y="40"/>
                  </a:lnTo>
                  <a:lnTo>
                    <a:pt x="205" y="42"/>
                  </a:lnTo>
                  <a:lnTo>
                    <a:pt x="191" y="48"/>
                  </a:lnTo>
                  <a:lnTo>
                    <a:pt x="177" y="59"/>
                  </a:lnTo>
                  <a:lnTo>
                    <a:pt x="177" y="59"/>
                  </a:lnTo>
                  <a:lnTo>
                    <a:pt x="152" y="79"/>
                  </a:lnTo>
                  <a:lnTo>
                    <a:pt x="126" y="96"/>
                  </a:lnTo>
                  <a:lnTo>
                    <a:pt x="101" y="110"/>
                  </a:lnTo>
                  <a:lnTo>
                    <a:pt x="79" y="121"/>
                  </a:lnTo>
                  <a:lnTo>
                    <a:pt x="39" y="132"/>
                  </a:lnTo>
                  <a:lnTo>
                    <a:pt x="22" y="135"/>
                  </a:lnTo>
                  <a:lnTo>
                    <a:pt x="22" y="135"/>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1" name="Freeform 55"/>
            <p:cNvSpPr>
              <a:spLocks/>
            </p:cNvSpPr>
            <p:nvPr/>
          </p:nvSpPr>
          <p:spPr bwMode="auto">
            <a:xfrm>
              <a:off x="4718057" y="2660674"/>
              <a:ext cx="49214" cy="90489"/>
            </a:xfrm>
            <a:custGeom>
              <a:avLst/>
              <a:gdLst>
                <a:gd name="T0" fmla="*/ 14 w 31"/>
                <a:gd name="T1" fmla="*/ 0 h 57"/>
                <a:gd name="T2" fmla="*/ 14 w 31"/>
                <a:gd name="T3" fmla="*/ 0 h 57"/>
                <a:gd name="T4" fmla="*/ 8 w 31"/>
                <a:gd name="T5" fmla="*/ 3 h 57"/>
                <a:gd name="T6" fmla="*/ 3 w 31"/>
                <a:gd name="T7" fmla="*/ 9 h 57"/>
                <a:gd name="T8" fmla="*/ 0 w 31"/>
                <a:gd name="T9" fmla="*/ 17 h 57"/>
                <a:gd name="T10" fmla="*/ 0 w 31"/>
                <a:gd name="T11" fmla="*/ 28 h 57"/>
                <a:gd name="T12" fmla="*/ 0 w 31"/>
                <a:gd name="T13" fmla="*/ 28 h 57"/>
                <a:gd name="T14" fmla="*/ 0 w 31"/>
                <a:gd name="T15" fmla="*/ 40 h 57"/>
                <a:gd name="T16" fmla="*/ 3 w 31"/>
                <a:gd name="T17" fmla="*/ 48 h 57"/>
                <a:gd name="T18" fmla="*/ 8 w 31"/>
                <a:gd name="T19" fmla="*/ 54 h 57"/>
                <a:gd name="T20" fmla="*/ 14 w 31"/>
                <a:gd name="T21" fmla="*/ 57 h 57"/>
                <a:gd name="T22" fmla="*/ 14 w 31"/>
                <a:gd name="T23" fmla="*/ 57 h 57"/>
                <a:gd name="T24" fmla="*/ 22 w 31"/>
                <a:gd name="T25" fmla="*/ 54 h 57"/>
                <a:gd name="T26" fmla="*/ 28 w 31"/>
                <a:gd name="T27" fmla="*/ 48 h 57"/>
                <a:gd name="T28" fmla="*/ 31 w 31"/>
                <a:gd name="T29" fmla="*/ 40 h 57"/>
                <a:gd name="T30" fmla="*/ 31 w 31"/>
                <a:gd name="T31" fmla="*/ 28 h 57"/>
                <a:gd name="T32" fmla="*/ 31 w 31"/>
                <a:gd name="T33" fmla="*/ 28 h 57"/>
                <a:gd name="T34" fmla="*/ 31 w 31"/>
                <a:gd name="T35" fmla="*/ 17 h 57"/>
                <a:gd name="T36" fmla="*/ 28 w 31"/>
                <a:gd name="T37" fmla="*/ 9 h 57"/>
                <a:gd name="T38" fmla="*/ 22 w 31"/>
                <a:gd name="T39" fmla="*/ 3 h 57"/>
                <a:gd name="T40" fmla="*/ 14 w 31"/>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7">
                  <a:moveTo>
                    <a:pt x="14" y="0"/>
                  </a:moveTo>
                  <a:lnTo>
                    <a:pt x="14" y="0"/>
                  </a:lnTo>
                  <a:lnTo>
                    <a:pt x="8" y="3"/>
                  </a:lnTo>
                  <a:lnTo>
                    <a:pt x="3" y="9"/>
                  </a:lnTo>
                  <a:lnTo>
                    <a:pt x="0" y="17"/>
                  </a:lnTo>
                  <a:lnTo>
                    <a:pt x="0" y="28"/>
                  </a:lnTo>
                  <a:lnTo>
                    <a:pt x="0" y="28"/>
                  </a:lnTo>
                  <a:lnTo>
                    <a:pt x="0" y="40"/>
                  </a:lnTo>
                  <a:lnTo>
                    <a:pt x="3" y="48"/>
                  </a:lnTo>
                  <a:lnTo>
                    <a:pt x="8" y="54"/>
                  </a:lnTo>
                  <a:lnTo>
                    <a:pt x="14" y="57"/>
                  </a:lnTo>
                  <a:lnTo>
                    <a:pt x="14" y="57"/>
                  </a:lnTo>
                  <a:lnTo>
                    <a:pt x="22" y="54"/>
                  </a:lnTo>
                  <a:lnTo>
                    <a:pt x="28" y="48"/>
                  </a:lnTo>
                  <a:lnTo>
                    <a:pt x="31" y="40"/>
                  </a:lnTo>
                  <a:lnTo>
                    <a:pt x="31" y="28"/>
                  </a:lnTo>
                  <a:lnTo>
                    <a:pt x="31" y="28"/>
                  </a:lnTo>
                  <a:lnTo>
                    <a:pt x="31" y="17"/>
                  </a:lnTo>
                  <a:lnTo>
                    <a:pt x="28" y="9"/>
                  </a:lnTo>
                  <a:lnTo>
                    <a:pt x="22" y="3"/>
                  </a:lnTo>
                  <a:lnTo>
                    <a:pt x="14" y="0"/>
                  </a:lnTo>
                  <a:close/>
                </a:path>
              </a:pathLst>
            </a:custGeom>
            <a:solidFill>
              <a:srgbClr val="FFE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2" name="Freeform 56"/>
            <p:cNvSpPr>
              <a:spLocks/>
            </p:cNvSpPr>
            <p:nvPr/>
          </p:nvSpPr>
          <p:spPr bwMode="auto">
            <a:xfrm>
              <a:off x="4718055" y="2660674"/>
              <a:ext cx="49214" cy="90489"/>
            </a:xfrm>
            <a:custGeom>
              <a:avLst/>
              <a:gdLst>
                <a:gd name="T0" fmla="*/ 14 w 31"/>
                <a:gd name="T1" fmla="*/ 0 h 57"/>
                <a:gd name="T2" fmla="*/ 14 w 31"/>
                <a:gd name="T3" fmla="*/ 0 h 57"/>
                <a:gd name="T4" fmla="*/ 8 w 31"/>
                <a:gd name="T5" fmla="*/ 3 h 57"/>
                <a:gd name="T6" fmla="*/ 3 w 31"/>
                <a:gd name="T7" fmla="*/ 9 h 57"/>
                <a:gd name="T8" fmla="*/ 0 w 31"/>
                <a:gd name="T9" fmla="*/ 17 h 57"/>
                <a:gd name="T10" fmla="*/ 0 w 31"/>
                <a:gd name="T11" fmla="*/ 28 h 57"/>
                <a:gd name="T12" fmla="*/ 0 w 31"/>
                <a:gd name="T13" fmla="*/ 28 h 57"/>
                <a:gd name="T14" fmla="*/ 0 w 31"/>
                <a:gd name="T15" fmla="*/ 40 h 57"/>
                <a:gd name="T16" fmla="*/ 3 w 31"/>
                <a:gd name="T17" fmla="*/ 48 h 57"/>
                <a:gd name="T18" fmla="*/ 8 w 31"/>
                <a:gd name="T19" fmla="*/ 54 h 57"/>
                <a:gd name="T20" fmla="*/ 14 w 31"/>
                <a:gd name="T21" fmla="*/ 57 h 57"/>
                <a:gd name="T22" fmla="*/ 14 w 31"/>
                <a:gd name="T23" fmla="*/ 57 h 57"/>
                <a:gd name="T24" fmla="*/ 22 w 31"/>
                <a:gd name="T25" fmla="*/ 54 h 57"/>
                <a:gd name="T26" fmla="*/ 28 w 31"/>
                <a:gd name="T27" fmla="*/ 48 h 57"/>
                <a:gd name="T28" fmla="*/ 31 w 31"/>
                <a:gd name="T29" fmla="*/ 40 h 57"/>
                <a:gd name="T30" fmla="*/ 31 w 31"/>
                <a:gd name="T31" fmla="*/ 28 h 57"/>
                <a:gd name="T32" fmla="*/ 31 w 31"/>
                <a:gd name="T33" fmla="*/ 28 h 57"/>
                <a:gd name="T34" fmla="*/ 31 w 31"/>
                <a:gd name="T35" fmla="*/ 17 h 57"/>
                <a:gd name="T36" fmla="*/ 28 w 31"/>
                <a:gd name="T37" fmla="*/ 9 h 57"/>
                <a:gd name="T38" fmla="*/ 22 w 31"/>
                <a:gd name="T39" fmla="*/ 3 h 57"/>
                <a:gd name="T40" fmla="*/ 14 w 31"/>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7">
                  <a:moveTo>
                    <a:pt x="14" y="0"/>
                  </a:moveTo>
                  <a:lnTo>
                    <a:pt x="14" y="0"/>
                  </a:lnTo>
                  <a:lnTo>
                    <a:pt x="8" y="3"/>
                  </a:lnTo>
                  <a:lnTo>
                    <a:pt x="3" y="9"/>
                  </a:lnTo>
                  <a:lnTo>
                    <a:pt x="0" y="17"/>
                  </a:lnTo>
                  <a:lnTo>
                    <a:pt x="0" y="28"/>
                  </a:lnTo>
                  <a:lnTo>
                    <a:pt x="0" y="28"/>
                  </a:lnTo>
                  <a:lnTo>
                    <a:pt x="0" y="40"/>
                  </a:lnTo>
                  <a:lnTo>
                    <a:pt x="3" y="48"/>
                  </a:lnTo>
                  <a:lnTo>
                    <a:pt x="8" y="54"/>
                  </a:lnTo>
                  <a:lnTo>
                    <a:pt x="14" y="57"/>
                  </a:lnTo>
                  <a:lnTo>
                    <a:pt x="14" y="57"/>
                  </a:lnTo>
                  <a:lnTo>
                    <a:pt x="22" y="54"/>
                  </a:lnTo>
                  <a:lnTo>
                    <a:pt x="28" y="48"/>
                  </a:lnTo>
                  <a:lnTo>
                    <a:pt x="31" y="40"/>
                  </a:lnTo>
                  <a:lnTo>
                    <a:pt x="31" y="28"/>
                  </a:lnTo>
                  <a:lnTo>
                    <a:pt x="31" y="28"/>
                  </a:lnTo>
                  <a:lnTo>
                    <a:pt x="31" y="17"/>
                  </a:lnTo>
                  <a:lnTo>
                    <a:pt x="28" y="9"/>
                  </a:lnTo>
                  <a:lnTo>
                    <a:pt x="22" y="3"/>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3" name="Freeform 57"/>
            <p:cNvSpPr>
              <a:spLocks/>
            </p:cNvSpPr>
            <p:nvPr/>
          </p:nvSpPr>
          <p:spPr bwMode="auto">
            <a:xfrm>
              <a:off x="5832482" y="2687662"/>
              <a:ext cx="53975" cy="88901"/>
            </a:xfrm>
            <a:custGeom>
              <a:avLst/>
              <a:gdLst>
                <a:gd name="T0" fmla="*/ 17 w 34"/>
                <a:gd name="T1" fmla="*/ 0 h 56"/>
                <a:gd name="T2" fmla="*/ 17 w 34"/>
                <a:gd name="T3" fmla="*/ 0 h 56"/>
                <a:gd name="T4" fmla="*/ 11 w 34"/>
                <a:gd name="T5" fmla="*/ 3 h 56"/>
                <a:gd name="T6" fmla="*/ 6 w 34"/>
                <a:gd name="T7" fmla="*/ 9 h 56"/>
                <a:gd name="T8" fmla="*/ 3 w 34"/>
                <a:gd name="T9" fmla="*/ 17 h 56"/>
                <a:gd name="T10" fmla="*/ 0 w 34"/>
                <a:gd name="T11" fmla="*/ 28 h 56"/>
                <a:gd name="T12" fmla="*/ 0 w 34"/>
                <a:gd name="T13" fmla="*/ 28 h 56"/>
                <a:gd name="T14" fmla="*/ 3 w 34"/>
                <a:gd name="T15" fmla="*/ 40 h 56"/>
                <a:gd name="T16" fmla="*/ 6 w 34"/>
                <a:gd name="T17" fmla="*/ 48 h 56"/>
                <a:gd name="T18" fmla="*/ 11 w 34"/>
                <a:gd name="T19" fmla="*/ 54 h 56"/>
                <a:gd name="T20" fmla="*/ 17 w 34"/>
                <a:gd name="T21" fmla="*/ 56 h 56"/>
                <a:gd name="T22" fmla="*/ 17 w 34"/>
                <a:gd name="T23" fmla="*/ 56 h 56"/>
                <a:gd name="T24" fmla="*/ 22 w 34"/>
                <a:gd name="T25" fmla="*/ 54 h 56"/>
                <a:gd name="T26" fmla="*/ 28 w 34"/>
                <a:gd name="T27" fmla="*/ 48 h 56"/>
                <a:gd name="T28" fmla="*/ 34 w 34"/>
                <a:gd name="T29" fmla="*/ 40 h 56"/>
                <a:gd name="T30" fmla="*/ 34 w 34"/>
                <a:gd name="T31" fmla="*/ 28 h 56"/>
                <a:gd name="T32" fmla="*/ 34 w 34"/>
                <a:gd name="T33" fmla="*/ 28 h 56"/>
                <a:gd name="T34" fmla="*/ 34 w 34"/>
                <a:gd name="T35" fmla="*/ 17 h 56"/>
                <a:gd name="T36" fmla="*/ 28 w 34"/>
                <a:gd name="T37" fmla="*/ 9 h 56"/>
                <a:gd name="T38" fmla="*/ 22 w 34"/>
                <a:gd name="T39" fmla="*/ 3 h 56"/>
                <a:gd name="T40" fmla="*/ 17 w 34"/>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6">
                  <a:moveTo>
                    <a:pt x="17" y="0"/>
                  </a:moveTo>
                  <a:lnTo>
                    <a:pt x="17" y="0"/>
                  </a:lnTo>
                  <a:lnTo>
                    <a:pt x="11" y="3"/>
                  </a:lnTo>
                  <a:lnTo>
                    <a:pt x="6" y="9"/>
                  </a:lnTo>
                  <a:lnTo>
                    <a:pt x="3" y="17"/>
                  </a:lnTo>
                  <a:lnTo>
                    <a:pt x="0" y="28"/>
                  </a:lnTo>
                  <a:lnTo>
                    <a:pt x="0" y="28"/>
                  </a:lnTo>
                  <a:lnTo>
                    <a:pt x="3" y="40"/>
                  </a:lnTo>
                  <a:lnTo>
                    <a:pt x="6" y="48"/>
                  </a:lnTo>
                  <a:lnTo>
                    <a:pt x="11" y="54"/>
                  </a:lnTo>
                  <a:lnTo>
                    <a:pt x="17" y="56"/>
                  </a:lnTo>
                  <a:lnTo>
                    <a:pt x="17" y="56"/>
                  </a:lnTo>
                  <a:lnTo>
                    <a:pt x="22" y="54"/>
                  </a:lnTo>
                  <a:lnTo>
                    <a:pt x="28" y="48"/>
                  </a:lnTo>
                  <a:lnTo>
                    <a:pt x="34" y="40"/>
                  </a:lnTo>
                  <a:lnTo>
                    <a:pt x="34" y="28"/>
                  </a:lnTo>
                  <a:lnTo>
                    <a:pt x="34" y="28"/>
                  </a:lnTo>
                  <a:lnTo>
                    <a:pt x="34" y="17"/>
                  </a:lnTo>
                  <a:lnTo>
                    <a:pt x="28" y="9"/>
                  </a:lnTo>
                  <a:lnTo>
                    <a:pt x="22" y="3"/>
                  </a:lnTo>
                  <a:lnTo>
                    <a:pt x="17" y="0"/>
                  </a:lnTo>
                  <a:close/>
                </a:path>
              </a:pathLst>
            </a:custGeom>
            <a:solidFill>
              <a:srgbClr val="FFE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4" name="Freeform 58"/>
            <p:cNvSpPr>
              <a:spLocks/>
            </p:cNvSpPr>
            <p:nvPr/>
          </p:nvSpPr>
          <p:spPr bwMode="auto">
            <a:xfrm>
              <a:off x="5832480" y="2687664"/>
              <a:ext cx="53975" cy="88901"/>
            </a:xfrm>
            <a:custGeom>
              <a:avLst/>
              <a:gdLst>
                <a:gd name="T0" fmla="*/ 17 w 34"/>
                <a:gd name="T1" fmla="*/ 0 h 56"/>
                <a:gd name="T2" fmla="*/ 17 w 34"/>
                <a:gd name="T3" fmla="*/ 0 h 56"/>
                <a:gd name="T4" fmla="*/ 11 w 34"/>
                <a:gd name="T5" fmla="*/ 3 h 56"/>
                <a:gd name="T6" fmla="*/ 6 w 34"/>
                <a:gd name="T7" fmla="*/ 9 h 56"/>
                <a:gd name="T8" fmla="*/ 3 w 34"/>
                <a:gd name="T9" fmla="*/ 17 h 56"/>
                <a:gd name="T10" fmla="*/ 0 w 34"/>
                <a:gd name="T11" fmla="*/ 28 h 56"/>
                <a:gd name="T12" fmla="*/ 0 w 34"/>
                <a:gd name="T13" fmla="*/ 28 h 56"/>
                <a:gd name="T14" fmla="*/ 3 w 34"/>
                <a:gd name="T15" fmla="*/ 40 h 56"/>
                <a:gd name="T16" fmla="*/ 6 w 34"/>
                <a:gd name="T17" fmla="*/ 48 h 56"/>
                <a:gd name="T18" fmla="*/ 11 w 34"/>
                <a:gd name="T19" fmla="*/ 54 h 56"/>
                <a:gd name="T20" fmla="*/ 17 w 34"/>
                <a:gd name="T21" fmla="*/ 56 h 56"/>
                <a:gd name="T22" fmla="*/ 17 w 34"/>
                <a:gd name="T23" fmla="*/ 56 h 56"/>
                <a:gd name="T24" fmla="*/ 22 w 34"/>
                <a:gd name="T25" fmla="*/ 54 h 56"/>
                <a:gd name="T26" fmla="*/ 28 w 34"/>
                <a:gd name="T27" fmla="*/ 48 h 56"/>
                <a:gd name="T28" fmla="*/ 34 w 34"/>
                <a:gd name="T29" fmla="*/ 40 h 56"/>
                <a:gd name="T30" fmla="*/ 34 w 34"/>
                <a:gd name="T31" fmla="*/ 28 h 56"/>
                <a:gd name="T32" fmla="*/ 34 w 34"/>
                <a:gd name="T33" fmla="*/ 28 h 56"/>
                <a:gd name="T34" fmla="*/ 34 w 34"/>
                <a:gd name="T35" fmla="*/ 17 h 56"/>
                <a:gd name="T36" fmla="*/ 28 w 34"/>
                <a:gd name="T37" fmla="*/ 9 h 56"/>
                <a:gd name="T38" fmla="*/ 22 w 34"/>
                <a:gd name="T39" fmla="*/ 3 h 56"/>
                <a:gd name="T40" fmla="*/ 17 w 34"/>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6">
                  <a:moveTo>
                    <a:pt x="17" y="0"/>
                  </a:moveTo>
                  <a:lnTo>
                    <a:pt x="17" y="0"/>
                  </a:lnTo>
                  <a:lnTo>
                    <a:pt x="11" y="3"/>
                  </a:lnTo>
                  <a:lnTo>
                    <a:pt x="6" y="9"/>
                  </a:lnTo>
                  <a:lnTo>
                    <a:pt x="3" y="17"/>
                  </a:lnTo>
                  <a:lnTo>
                    <a:pt x="0" y="28"/>
                  </a:lnTo>
                  <a:lnTo>
                    <a:pt x="0" y="28"/>
                  </a:lnTo>
                  <a:lnTo>
                    <a:pt x="3" y="40"/>
                  </a:lnTo>
                  <a:lnTo>
                    <a:pt x="6" y="48"/>
                  </a:lnTo>
                  <a:lnTo>
                    <a:pt x="11" y="54"/>
                  </a:lnTo>
                  <a:lnTo>
                    <a:pt x="17" y="56"/>
                  </a:lnTo>
                  <a:lnTo>
                    <a:pt x="17" y="56"/>
                  </a:lnTo>
                  <a:lnTo>
                    <a:pt x="22" y="54"/>
                  </a:lnTo>
                  <a:lnTo>
                    <a:pt x="28" y="48"/>
                  </a:lnTo>
                  <a:lnTo>
                    <a:pt x="34" y="40"/>
                  </a:lnTo>
                  <a:lnTo>
                    <a:pt x="34" y="28"/>
                  </a:lnTo>
                  <a:lnTo>
                    <a:pt x="34" y="28"/>
                  </a:lnTo>
                  <a:lnTo>
                    <a:pt x="34" y="17"/>
                  </a:lnTo>
                  <a:lnTo>
                    <a:pt x="28" y="9"/>
                  </a:lnTo>
                  <a:lnTo>
                    <a:pt x="22" y="3"/>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5" name="Freeform 59"/>
            <p:cNvSpPr>
              <a:spLocks/>
            </p:cNvSpPr>
            <p:nvPr/>
          </p:nvSpPr>
          <p:spPr bwMode="auto">
            <a:xfrm>
              <a:off x="5213343" y="2478099"/>
              <a:ext cx="177800" cy="53975"/>
            </a:xfrm>
            <a:custGeom>
              <a:avLst/>
              <a:gdLst>
                <a:gd name="T0" fmla="*/ 95 w 112"/>
                <a:gd name="T1" fmla="*/ 0 h 34"/>
                <a:gd name="T2" fmla="*/ 95 w 112"/>
                <a:gd name="T3" fmla="*/ 0 h 34"/>
                <a:gd name="T4" fmla="*/ 75 w 112"/>
                <a:gd name="T5" fmla="*/ 3 h 34"/>
                <a:gd name="T6" fmla="*/ 53 w 112"/>
                <a:gd name="T7" fmla="*/ 6 h 34"/>
                <a:gd name="T8" fmla="*/ 53 w 112"/>
                <a:gd name="T9" fmla="*/ 6 h 34"/>
                <a:gd name="T10" fmla="*/ 33 w 112"/>
                <a:gd name="T11" fmla="*/ 11 h 34"/>
                <a:gd name="T12" fmla="*/ 16 w 112"/>
                <a:gd name="T13" fmla="*/ 20 h 34"/>
                <a:gd name="T14" fmla="*/ 5 w 112"/>
                <a:gd name="T15" fmla="*/ 25 h 34"/>
                <a:gd name="T16" fmla="*/ 0 w 112"/>
                <a:gd name="T17" fmla="*/ 31 h 34"/>
                <a:gd name="T18" fmla="*/ 0 w 112"/>
                <a:gd name="T19" fmla="*/ 31 h 34"/>
                <a:gd name="T20" fmla="*/ 5 w 112"/>
                <a:gd name="T21" fmla="*/ 34 h 34"/>
                <a:gd name="T22" fmla="*/ 16 w 112"/>
                <a:gd name="T23" fmla="*/ 34 h 34"/>
                <a:gd name="T24" fmla="*/ 16 w 112"/>
                <a:gd name="T25" fmla="*/ 34 h 34"/>
                <a:gd name="T26" fmla="*/ 36 w 112"/>
                <a:gd name="T27" fmla="*/ 34 h 34"/>
                <a:gd name="T28" fmla="*/ 59 w 112"/>
                <a:gd name="T29" fmla="*/ 28 h 34"/>
                <a:gd name="T30" fmla="*/ 59 w 112"/>
                <a:gd name="T31" fmla="*/ 28 h 34"/>
                <a:gd name="T32" fmla="*/ 78 w 112"/>
                <a:gd name="T33" fmla="*/ 23 h 34"/>
                <a:gd name="T34" fmla="*/ 98 w 112"/>
                <a:gd name="T35" fmla="*/ 17 h 34"/>
                <a:gd name="T36" fmla="*/ 106 w 112"/>
                <a:gd name="T37" fmla="*/ 11 h 34"/>
                <a:gd name="T38" fmla="*/ 112 w 112"/>
                <a:gd name="T39" fmla="*/ 6 h 34"/>
                <a:gd name="T40" fmla="*/ 112 w 112"/>
                <a:gd name="T41" fmla="*/ 6 h 34"/>
                <a:gd name="T42" fmla="*/ 106 w 112"/>
                <a:gd name="T43" fmla="*/ 3 h 34"/>
                <a:gd name="T44" fmla="*/ 95 w 112"/>
                <a:gd name="T4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34">
                  <a:moveTo>
                    <a:pt x="95" y="0"/>
                  </a:moveTo>
                  <a:lnTo>
                    <a:pt x="95" y="0"/>
                  </a:lnTo>
                  <a:lnTo>
                    <a:pt x="75" y="3"/>
                  </a:lnTo>
                  <a:lnTo>
                    <a:pt x="53" y="6"/>
                  </a:lnTo>
                  <a:lnTo>
                    <a:pt x="53" y="6"/>
                  </a:lnTo>
                  <a:lnTo>
                    <a:pt x="33" y="11"/>
                  </a:lnTo>
                  <a:lnTo>
                    <a:pt x="16" y="20"/>
                  </a:lnTo>
                  <a:lnTo>
                    <a:pt x="5" y="25"/>
                  </a:lnTo>
                  <a:lnTo>
                    <a:pt x="0" y="31"/>
                  </a:lnTo>
                  <a:lnTo>
                    <a:pt x="0" y="31"/>
                  </a:lnTo>
                  <a:lnTo>
                    <a:pt x="5" y="34"/>
                  </a:lnTo>
                  <a:lnTo>
                    <a:pt x="16" y="34"/>
                  </a:lnTo>
                  <a:lnTo>
                    <a:pt x="16" y="34"/>
                  </a:lnTo>
                  <a:lnTo>
                    <a:pt x="36" y="34"/>
                  </a:lnTo>
                  <a:lnTo>
                    <a:pt x="59" y="28"/>
                  </a:lnTo>
                  <a:lnTo>
                    <a:pt x="59" y="28"/>
                  </a:lnTo>
                  <a:lnTo>
                    <a:pt x="78" y="23"/>
                  </a:lnTo>
                  <a:lnTo>
                    <a:pt x="98" y="17"/>
                  </a:lnTo>
                  <a:lnTo>
                    <a:pt x="106" y="11"/>
                  </a:lnTo>
                  <a:lnTo>
                    <a:pt x="112" y="6"/>
                  </a:lnTo>
                  <a:lnTo>
                    <a:pt x="112" y="6"/>
                  </a:lnTo>
                  <a:lnTo>
                    <a:pt x="106" y="3"/>
                  </a:lnTo>
                  <a:lnTo>
                    <a:pt x="95" y="0"/>
                  </a:lnTo>
                  <a:close/>
                </a:path>
              </a:pathLst>
            </a:custGeom>
            <a:solidFill>
              <a:srgbClr val="FCD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6" name="Freeform 60"/>
            <p:cNvSpPr>
              <a:spLocks/>
            </p:cNvSpPr>
            <p:nvPr/>
          </p:nvSpPr>
          <p:spPr bwMode="auto">
            <a:xfrm>
              <a:off x="5213352" y="2478088"/>
              <a:ext cx="177800" cy="53975"/>
            </a:xfrm>
            <a:custGeom>
              <a:avLst/>
              <a:gdLst>
                <a:gd name="T0" fmla="*/ 95 w 112"/>
                <a:gd name="T1" fmla="*/ 0 h 34"/>
                <a:gd name="T2" fmla="*/ 95 w 112"/>
                <a:gd name="T3" fmla="*/ 0 h 34"/>
                <a:gd name="T4" fmla="*/ 75 w 112"/>
                <a:gd name="T5" fmla="*/ 3 h 34"/>
                <a:gd name="T6" fmla="*/ 53 w 112"/>
                <a:gd name="T7" fmla="*/ 6 h 34"/>
                <a:gd name="T8" fmla="*/ 53 w 112"/>
                <a:gd name="T9" fmla="*/ 6 h 34"/>
                <a:gd name="T10" fmla="*/ 33 w 112"/>
                <a:gd name="T11" fmla="*/ 11 h 34"/>
                <a:gd name="T12" fmla="*/ 16 w 112"/>
                <a:gd name="T13" fmla="*/ 20 h 34"/>
                <a:gd name="T14" fmla="*/ 5 w 112"/>
                <a:gd name="T15" fmla="*/ 25 h 34"/>
                <a:gd name="T16" fmla="*/ 0 w 112"/>
                <a:gd name="T17" fmla="*/ 31 h 34"/>
                <a:gd name="T18" fmla="*/ 0 w 112"/>
                <a:gd name="T19" fmla="*/ 31 h 34"/>
                <a:gd name="T20" fmla="*/ 5 w 112"/>
                <a:gd name="T21" fmla="*/ 34 h 34"/>
                <a:gd name="T22" fmla="*/ 16 w 112"/>
                <a:gd name="T23" fmla="*/ 34 h 34"/>
                <a:gd name="T24" fmla="*/ 16 w 112"/>
                <a:gd name="T25" fmla="*/ 34 h 34"/>
                <a:gd name="T26" fmla="*/ 36 w 112"/>
                <a:gd name="T27" fmla="*/ 34 h 34"/>
                <a:gd name="T28" fmla="*/ 59 w 112"/>
                <a:gd name="T29" fmla="*/ 28 h 34"/>
                <a:gd name="T30" fmla="*/ 59 w 112"/>
                <a:gd name="T31" fmla="*/ 28 h 34"/>
                <a:gd name="T32" fmla="*/ 78 w 112"/>
                <a:gd name="T33" fmla="*/ 23 h 34"/>
                <a:gd name="T34" fmla="*/ 98 w 112"/>
                <a:gd name="T35" fmla="*/ 17 h 34"/>
                <a:gd name="T36" fmla="*/ 106 w 112"/>
                <a:gd name="T37" fmla="*/ 11 h 34"/>
                <a:gd name="T38" fmla="*/ 112 w 112"/>
                <a:gd name="T39" fmla="*/ 6 h 34"/>
                <a:gd name="T40" fmla="*/ 112 w 112"/>
                <a:gd name="T41" fmla="*/ 6 h 34"/>
                <a:gd name="T42" fmla="*/ 106 w 112"/>
                <a:gd name="T43" fmla="*/ 3 h 34"/>
                <a:gd name="T44" fmla="*/ 95 w 112"/>
                <a:gd name="T4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34">
                  <a:moveTo>
                    <a:pt x="95" y="0"/>
                  </a:moveTo>
                  <a:lnTo>
                    <a:pt x="95" y="0"/>
                  </a:lnTo>
                  <a:lnTo>
                    <a:pt x="75" y="3"/>
                  </a:lnTo>
                  <a:lnTo>
                    <a:pt x="53" y="6"/>
                  </a:lnTo>
                  <a:lnTo>
                    <a:pt x="53" y="6"/>
                  </a:lnTo>
                  <a:lnTo>
                    <a:pt x="33" y="11"/>
                  </a:lnTo>
                  <a:lnTo>
                    <a:pt x="16" y="20"/>
                  </a:lnTo>
                  <a:lnTo>
                    <a:pt x="5" y="25"/>
                  </a:lnTo>
                  <a:lnTo>
                    <a:pt x="0" y="31"/>
                  </a:lnTo>
                  <a:lnTo>
                    <a:pt x="0" y="31"/>
                  </a:lnTo>
                  <a:lnTo>
                    <a:pt x="5" y="34"/>
                  </a:lnTo>
                  <a:lnTo>
                    <a:pt x="16" y="34"/>
                  </a:lnTo>
                  <a:lnTo>
                    <a:pt x="16" y="34"/>
                  </a:lnTo>
                  <a:lnTo>
                    <a:pt x="36" y="34"/>
                  </a:lnTo>
                  <a:lnTo>
                    <a:pt x="59" y="28"/>
                  </a:lnTo>
                  <a:lnTo>
                    <a:pt x="59" y="28"/>
                  </a:lnTo>
                  <a:lnTo>
                    <a:pt x="78" y="23"/>
                  </a:lnTo>
                  <a:lnTo>
                    <a:pt x="98" y="17"/>
                  </a:lnTo>
                  <a:lnTo>
                    <a:pt x="106" y="11"/>
                  </a:lnTo>
                  <a:lnTo>
                    <a:pt x="112" y="6"/>
                  </a:lnTo>
                  <a:lnTo>
                    <a:pt x="112" y="6"/>
                  </a:lnTo>
                  <a:lnTo>
                    <a:pt x="106" y="3"/>
                  </a:lnTo>
                  <a:lnTo>
                    <a:pt x="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87" name="Group 286"/>
          <p:cNvGrpSpPr/>
          <p:nvPr/>
        </p:nvGrpSpPr>
        <p:grpSpPr>
          <a:xfrm>
            <a:off x="6169237" y="3143335"/>
            <a:ext cx="470462" cy="336466"/>
            <a:chOff x="4646615" y="2428897"/>
            <a:chExt cx="1516064" cy="1084271"/>
          </a:xfrm>
        </p:grpSpPr>
        <p:sp>
          <p:nvSpPr>
            <p:cNvPr id="288" name="Freeform 37"/>
            <p:cNvSpPr>
              <a:spLocks/>
            </p:cNvSpPr>
            <p:nvPr/>
          </p:nvSpPr>
          <p:spPr bwMode="auto">
            <a:xfrm>
              <a:off x="4646615" y="2563833"/>
              <a:ext cx="334964" cy="168276"/>
            </a:xfrm>
            <a:custGeom>
              <a:avLst/>
              <a:gdLst>
                <a:gd name="T0" fmla="*/ 0 w 211"/>
                <a:gd name="T1" fmla="*/ 81 h 106"/>
                <a:gd name="T2" fmla="*/ 0 w 211"/>
                <a:gd name="T3" fmla="*/ 81 h 106"/>
                <a:gd name="T4" fmla="*/ 6 w 211"/>
                <a:gd name="T5" fmla="*/ 92 h 106"/>
                <a:gd name="T6" fmla="*/ 11 w 211"/>
                <a:gd name="T7" fmla="*/ 101 h 106"/>
                <a:gd name="T8" fmla="*/ 20 w 211"/>
                <a:gd name="T9" fmla="*/ 103 h 106"/>
                <a:gd name="T10" fmla="*/ 31 w 211"/>
                <a:gd name="T11" fmla="*/ 106 h 106"/>
                <a:gd name="T12" fmla="*/ 59 w 211"/>
                <a:gd name="T13" fmla="*/ 106 h 106"/>
                <a:gd name="T14" fmla="*/ 93 w 211"/>
                <a:gd name="T15" fmla="*/ 101 h 106"/>
                <a:gd name="T16" fmla="*/ 93 w 211"/>
                <a:gd name="T17" fmla="*/ 101 h 106"/>
                <a:gd name="T18" fmla="*/ 112 w 211"/>
                <a:gd name="T19" fmla="*/ 98 h 106"/>
                <a:gd name="T20" fmla="*/ 132 w 211"/>
                <a:gd name="T21" fmla="*/ 95 h 106"/>
                <a:gd name="T22" fmla="*/ 171 w 211"/>
                <a:gd name="T23" fmla="*/ 95 h 106"/>
                <a:gd name="T24" fmla="*/ 188 w 211"/>
                <a:gd name="T25" fmla="*/ 92 h 106"/>
                <a:gd name="T26" fmla="*/ 202 w 211"/>
                <a:gd name="T27" fmla="*/ 89 h 106"/>
                <a:gd name="T28" fmla="*/ 208 w 211"/>
                <a:gd name="T29" fmla="*/ 87 h 106"/>
                <a:gd name="T30" fmla="*/ 211 w 211"/>
                <a:gd name="T31" fmla="*/ 81 h 106"/>
                <a:gd name="T32" fmla="*/ 211 w 211"/>
                <a:gd name="T33" fmla="*/ 75 h 106"/>
                <a:gd name="T34" fmla="*/ 211 w 211"/>
                <a:gd name="T35" fmla="*/ 70 h 106"/>
                <a:gd name="T36" fmla="*/ 211 w 211"/>
                <a:gd name="T37" fmla="*/ 70 h 106"/>
                <a:gd name="T38" fmla="*/ 205 w 211"/>
                <a:gd name="T39" fmla="*/ 56 h 106"/>
                <a:gd name="T40" fmla="*/ 194 w 211"/>
                <a:gd name="T41" fmla="*/ 42 h 106"/>
                <a:gd name="T42" fmla="*/ 177 w 211"/>
                <a:gd name="T43" fmla="*/ 30 h 106"/>
                <a:gd name="T44" fmla="*/ 157 w 211"/>
                <a:gd name="T45" fmla="*/ 16 h 106"/>
                <a:gd name="T46" fmla="*/ 138 w 211"/>
                <a:gd name="T47" fmla="*/ 8 h 106"/>
                <a:gd name="T48" fmla="*/ 115 w 211"/>
                <a:gd name="T49" fmla="*/ 2 h 106"/>
                <a:gd name="T50" fmla="*/ 93 w 211"/>
                <a:gd name="T51" fmla="*/ 0 h 106"/>
                <a:gd name="T52" fmla="*/ 73 w 211"/>
                <a:gd name="T53" fmla="*/ 0 h 106"/>
                <a:gd name="T54" fmla="*/ 73 w 211"/>
                <a:gd name="T55" fmla="*/ 0 h 106"/>
                <a:gd name="T56" fmla="*/ 56 w 211"/>
                <a:gd name="T57" fmla="*/ 2 h 106"/>
                <a:gd name="T58" fmla="*/ 42 w 211"/>
                <a:gd name="T59" fmla="*/ 11 h 106"/>
                <a:gd name="T60" fmla="*/ 28 w 211"/>
                <a:gd name="T61" fmla="*/ 19 h 106"/>
                <a:gd name="T62" fmla="*/ 17 w 211"/>
                <a:gd name="T63" fmla="*/ 28 h 106"/>
                <a:gd name="T64" fmla="*/ 8 w 211"/>
                <a:gd name="T65" fmla="*/ 42 h 106"/>
                <a:gd name="T66" fmla="*/ 3 w 211"/>
                <a:gd name="T67" fmla="*/ 53 h 106"/>
                <a:gd name="T68" fmla="*/ 0 w 211"/>
                <a:gd name="T69" fmla="*/ 67 h 106"/>
                <a:gd name="T70" fmla="*/ 0 w 211"/>
                <a:gd name="T71"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6">
                  <a:moveTo>
                    <a:pt x="0" y="81"/>
                  </a:moveTo>
                  <a:lnTo>
                    <a:pt x="0" y="81"/>
                  </a:lnTo>
                  <a:lnTo>
                    <a:pt x="6" y="92"/>
                  </a:lnTo>
                  <a:lnTo>
                    <a:pt x="11" y="101"/>
                  </a:lnTo>
                  <a:lnTo>
                    <a:pt x="20" y="103"/>
                  </a:lnTo>
                  <a:lnTo>
                    <a:pt x="31" y="106"/>
                  </a:lnTo>
                  <a:lnTo>
                    <a:pt x="59" y="106"/>
                  </a:lnTo>
                  <a:lnTo>
                    <a:pt x="93" y="101"/>
                  </a:lnTo>
                  <a:lnTo>
                    <a:pt x="93" y="101"/>
                  </a:lnTo>
                  <a:lnTo>
                    <a:pt x="112" y="98"/>
                  </a:lnTo>
                  <a:lnTo>
                    <a:pt x="132" y="95"/>
                  </a:lnTo>
                  <a:lnTo>
                    <a:pt x="171" y="95"/>
                  </a:lnTo>
                  <a:lnTo>
                    <a:pt x="188" y="92"/>
                  </a:lnTo>
                  <a:lnTo>
                    <a:pt x="202" y="89"/>
                  </a:lnTo>
                  <a:lnTo>
                    <a:pt x="208" y="87"/>
                  </a:lnTo>
                  <a:lnTo>
                    <a:pt x="211" y="81"/>
                  </a:lnTo>
                  <a:lnTo>
                    <a:pt x="211" y="75"/>
                  </a:lnTo>
                  <a:lnTo>
                    <a:pt x="211" y="70"/>
                  </a:lnTo>
                  <a:lnTo>
                    <a:pt x="211" y="70"/>
                  </a:lnTo>
                  <a:lnTo>
                    <a:pt x="205" y="56"/>
                  </a:lnTo>
                  <a:lnTo>
                    <a:pt x="194" y="42"/>
                  </a:lnTo>
                  <a:lnTo>
                    <a:pt x="177" y="30"/>
                  </a:lnTo>
                  <a:lnTo>
                    <a:pt x="157" y="16"/>
                  </a:lnTo>
                  <a:lnTo>
                    <a:pt x="138" y="8"/>
                  </a:lnTo>
                  <a:lnTo>
                    <a:pt x="115" y="2"/>
                  </a:lnTo>
                  <a:lnTo>
                    <a:pt x="93" y="0"/>
                  </a:lnTo>
                  <a:lnTo>
                    <a:pt x="73" y="0"/>
                  </a:lnTo>
                  <a:lnTo>
                    <a:pt x="73" y="0"/>
                  </a:lnTo>
                  <a:lnTo>
                    <a:pt x="56" y="2"/>
                  </a:lnTo>
                  <a:lnTo>
                    <a:pt x="42" y="11"/>
                  </a:lnTo>
                  <a:lnTo>
                    <a:pt x="28" y="19"/>
                  </a:lnTo>
                  <a:lnTo>
                    <a:pt x="17" y="28"/>
                  </a:lnTo>
                  <a:lnTo>
                    <a:pt x="8" y="42"/>
                  </a:lnTo>
                  <a:lnTo>
                    <a:pt x="3" y="53"/>
                  </a:lnTo>
                  <a:lnTo>
                    <a:pt x="0" y="67"/>
                  </a:lnTo>
                  <a:lnTo>
                    <a:pt x="0" y="81"/>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9" name="Freeform 38"/>
            <p:cNvSpPr>
              <a:spLocks/>
            </p:cNvSpPr>
            <p:nvPr/>
          </p:nvSpPr>
          <p:spPr bwMode="auto">
            <a:xfrm>
              <a:off x="4646615" y="2563833"/>
              <a:ext cx="334964" cy="168276"/>
            </a:xfrm>
            <a:custGeom>
              <a:avLst/>
              <a:gdLst>
                <a:gd name="T0" fmla="*/ 0 w 211"/>
                <a:gd name="T1" fmla="*/ 81 h 106"/>
                <a:gd name="T2" fmla="*/ 0 w 211"/>
                <a:gd name="T3" fmla="*/ 81 h 106"/>
                <a:gd name="T4" fmla="*/ 6 w 211"/>
                <a:gd name="T5" fmla="*/ 92 h 106"/>
                <a:gd name="T6" fmla="*/ 11 w 211"/>
                <a:gd name="T7" fmla="*/ 101 h 106"/>
                <a:gd name="T8" fmla="*/ 20 w 211"/>
                <a:gd name="T9" fmla="*/ 103 h 106"/>
                <a:gd name="T10" fmla="*/ 31 w 211"/>
                <a:gd name="T11" fmla="*/ 106 h 106"/>
                <a:gd name="T12" fmla="*/ 59 w 211"/>
                <a:gd name="T13" fmla="*/ 106 h 106"/>
                <a:gd name="T14" fmla="*/ 93 w 211"/>
                <a:gd name="T15" fmla="*/ 101 h 106"/>
                <a:gd name="T16" fmla="*/ 93 w 211"/>
                <a:gd name="T17" fmla="*/ 101 h 106"/>
                <a:gd name="T18" fmla="*/ 112 w 211"/>
                <a:gd name="T19" fmla="*/ 98 h 106"/>
                <a:gd name="T20" fmla="*/ 132 w 211"/>
                <a:gd name="T21" fmla="*/ 95 h 106"/>
                <a:gd name="T22" fmla="*/ 171 w 211"/>
                <a:gd name="T23" fmla="*/ 95 h 106"/>
                <a:gd name="T24" fmla="*/ 188 w 211"/>
                <a:gd name="T25" fmla="*/ 92 h 106"/>
                <a:gd name="T26" fmla="*/ 202 w 211"/>
                <a:gd name="T27" fmla="*/ 89 h 106"/>
                <a:gd name="T28" fmla="*/ 208 w 211"/>
                <a:gd name="T29" fmla="*/ 87 h 106"/>
                <a:gd name="T30" fmla="*/ 211 w 211"/>
                <a:gd name="T31" fmla="*/ 81 h 106"/>
                <a:gd name="T32" fmla="*/ 211 w 211"/>
                <a:gd name="T33" fmla="*/ 75 h 106"/>
                <a:gd name="T34" fmla="*/ 211 w 211"/>
                <a:gd name="T35" fmla="*/ 70 h 106"/>
                <a:gd name="T36" fmla="*/ 211 w 211"/>
                <a:gd name="T37" fmla="*/ 70 h 106"/>
                <a:gd name="T38" fmla="*/ 205 w 211"/>
                <a:gd name="T39" fmla="*/ 56 h 106"/>
                <a:gd name="T40" fmla="*/ 194 w 211"/>
                <a:gd name="T41" fmla="*/ 42 h 106"/>
                <a:gd name="T42" fmla="*/ 177 w 211"/>
                <a:gd name="T43" fmla="*/ 30 h 106"/>
                <a:gd name="T44" fmla="*/ 157 w 211"/>
                <a:gd name="T45" fmla="*/ 16 h 106"/>
                <a:gd name="T46" fmla="*/ 138 w 211"/>
                <a:gd name="T47" fmla="*/ 8 h 106"/>
                <a:gd name="T48" fmla="*/ 115 w 211"/>
                <a:gd name="T49" fmla="*/ 2 h 106"/>
                <a:gd name="T50" fmla="*/ 93 w 211"/>
                <a:gd name="T51" fmla="*/ 0 h 106"/>
                <a:gd name="T52" fmla="*/ 73 w 211"/>
                <a:gd name="T53" fmla="*/ 0 h 106"/>
                <a:gd name="T54" fmla="*/ 73 w 211"/>
                <a:gd name="T55" fmla="*/ 0 h 106"/>
                <a:gd name="T56" fmla="*/ 56 w 211"/>
                <a:gd name="T57" fmla="*/ 2 h 106"/>
                <a:gd name="T58" fmla="*/ 42 w 211"/>
                <a:gd name="T59" fmla="*/ 11 h 106"/>
                <a:gd name="T60" fmla="*/ 28 w 211"/>
                <a:gd name="T61" fmla="*/ 19 h 106"/>
                <a:gd name="T62" fmla="*/ 17 w 211"/>
                <a:gd name="T63" fmla="*/ 28 h 106"/>
                <a:gd name="T64" fmla="*/ 8 w 211"/>
                <a:gd name="T65" fmla="*/ 42 h 106"/>
                <a:gd name="T66" fmla="*/ 3 w 211"/>
                <a:gd name="T67" fmla="*/ 53 h 106"/>
                <a:gd name="T68" fmla="*/ 0 w 211"/>
                <a:gd name="T69" fmla="*/ 67 h 106"/>
                <a:gd name="T70" fmla="*/ 0 w 211"/>
                <a:gd name="T71"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6">
                  <a:moveTo>
                    <a:pt x="0" y="81"/>
                  </a:moveTo>
                  <a:lnTo>
                    <a:pt x="0" y="81"/>
                  </a:lnTo>
                  <a:lnTo>
                    <a:pt x="6" y="92"/>
                  </a:lnTo>
                  <a:lnTo>
                    <a:pt x="11" y="101"/>
                  </a:lnTo>
                  <a:lnTo>
                    <a:pt x="20" y="103"/>
                  </a:lnTo>
                  <a:lnTo>
                    <a:pt x="31" y="106"/>
                  </a:lnTo>
                  <a:lnTo>
                    <a:pt x="59" y="106"/>
                  </a:lnTo>
                  <a:lnTo>
                    <a:pt x="93" y="101"/>
                  </a:lnTo>
                  <a:lnTo>
                    <a:pt x="93" y="101"/>
                  </a:lnTo>
                  <a:lnTo>
                    <a:pt x="112" y="98"/>
                  </a:lnTo>
                  <a:lnTo>
                    <a:pt x="132" y="95"/>
                  </a:lnTo>
                  <a:lnTo>
                    <a:pt x="171" y="95"/>
                  </a:lnTo>
                  <a:lnTo>
                    <a:pt x="188" y="92"/>
                  </a:lnTo>
                  <a:lnTo>
                    <a:pt x="202" y="89"/>
                  </a:lnTo>
                  <a:lnTo>
                    <a:pt x="208" y="87"/>
                  </a:lnTo>
                  <a:lnTo>
                    <a:pt x="211" y="81"/>
                  </a:lnTo>
                  <a:lnTo>
                    <a:pt x="211" y="75"/>
                  </a:lnTo>
                  <a:lnTo>
                    <a:pt x="211" y="70"/>
                  </a:lnTo>
                  <a:lnTo>
                    <a:pt x="211" y="70"/>
                  </a:lnTo>
                  <a:lnTo>
                    <a:pt x="205" y="56"/>
                  </a:lnTo>
                  <a:lnTo>
                    <a:pt x="194" y="42"/>
                  </a:lnTo>
                  <a:lnTo>
                    <a:pt x="177" y="30"/>
                  </a:lnTo>
                  <a:lnTo>
                    <a:pt x="157" y="16"/>
                  </a:lnTo>
                  <a:lnTo>
                    <a:pt x="138" y="8"/>
                  </a:lnTo>
                  <a:lnTo>
                    <a:pt x="115" y="2"/>
                  </a:lnTo>
                  <a:lnTo>
                    <a:pt x="93" y="0"/>
                  </a:lnTo>
                  <a:lnTo>
                    <a:pt x="73" y="0"/>
                  </a:lnTo>
                  <a:lnTo>
                    <a:pt x="73" y="0"/>
                  </a:lnTo>
                  <a:lnTo>
                    <a:pt x="56" y="2"/>
                  </a:lnTo>
                  <a:lnTo>
                    <a:pt x="42" y="11"/>
                  </a:lnTo>
                  <a:lnTo>
                    <a:pt x="28" y="19"/>
                  </a:lnTo>
                  <a:lnTo>
                    <a:pt x="17" y="28"/>
                  </a:lnTo>
                  <a:lnTo>
                    <a:pt x="8" y="42"/>
                  </a:lnTo>
                  <a:lnTo>
                    <a:pt x="3" y="53"/>
                  </a:lnTo>
                  <a:lnTo>
                    <a:pt x="0" y="67"/>
                  </a:lnTo>
                  <a:lnTo>
                    <a:pt x="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0" name="Freeform 39"/>
            <p:cNvSpPr>
              <a:spLocks/>
            </p:cNvSpPr>
            <p:nvPr/>
          </p:nvSpPr>
          <p:spPr bwMode="auto">
            <a:xfrm>
              <a:off x="5827715" y="2559070"/>
              <a:ext cx="334964" cy="173039"/>
            </a:xfrm>
            <a:custGeom>
              <a:avLst/>
              <a:gdLst>
                <a:gd name="T0" fmla="*/ 0 w 211"/>
                <a:gd name="T1" fmla="*/ 73 h 109"/>
                <a:gd name="T2" fmla="*/ 0 w 211"/>
                <a:gd name="T3" fmla="*/ 73 h 109"/>
                <a:gd name="T4" fmla="*/ 0 w 211"/>
                <a:gd name="T5" fmla="*/ 78 h 109"/>
                <a:gd name="T6" fmla="*/ 0 w 211"/>
                <a:gd name="T7" fmla="*/ 84 h 109"/>
                <a:gd name="T8" fmla="*/ 3 w 211"/>
                <a:gd name="T9" fmla="*/ 87 h 109"/>
                <a:gd name="T10" fmla="*/ 9 w 211"/>
                <a:gd name="T11" fmla="*/ 90 h 109"/>
                <a:gd name="T12" fmla="*/ 23 w 211"/>
                <a:gd name="T13" fmla="*/ 95 h 109"/>
                <a:gd name="T14" fmla="*/ 39 w 211"/>
                <a:gd name="T15" fmla="*/ 98 h 109"/>
                <a:gd name="T16" fmla="*/ 79 w 211"/>
                <a:gd name="T17" fmla="*/ 98 h 109"/>
                <a:gd name="T18" fmla="*/ 101 w 211"/>
                <a:gd name="T19" fmla="*/ 98 h 109"/>
                <a:gd name="T20" fmla="*/ 118 w 211"/>
                <a:gd name="T21" fmla="*/ 101 h 109"/>
                <a:gd name="T22" fmla="*/ 118 w 211"/>
                <a:gd name="T23" fmla="*/ 101 h 109"/>
                <a:gd name="T24" fmla="*/ 152 w 211"/>
                <a:gd name="T25" fmla="*/ 106 h 109"/>
                <a:gd name="T26" fmla="*/ 180 w 211"/>
                <a:gd name="T27" fmla="*/ 109 h 109"/>
                <a:gd name="T28" fmla="*/ 191 w 211"/>
                <a:gd name="T29" fmla="*/ 106 h 109"/>
                <a:gd name="T30" fmla="*/ 200 w 211"/>
                <a:gd name="T31" fmla="*/ 101 h 109"/>
                <a:gd name="T32" fmla="*/ 205 w 211"/>
                <a:gd name="T33" fmla="*/ 92 h 109"/>
                <a:gd name="T34" fmla="*/ 211 w 211"/>
                <a:gd name="T35" fmla="*/ 81 h 109"/>
                <a:gd name="T36" fmla="*/ 211 w 211"/>
                <a:gd name="T37" fmla="*/ 81 h 109"/>
                <a:gd name="T38" fmla="*/ 211 w 211"/>
                <a:gd name="T39" fmla="*/ 67 h 109"/>
                <a:gd name="T40" fmla="*/ 208 w 211"/>
                <a:gd name="T41" fmla="*/ 56 h 109"/>
                <a:gd name="T42" fmla="*/ 202 w 211"/>
                <a:gd name="T43" fmla="*/ 42 h 109"/>
                <a:gd name="T44" fmla="*/ 194 w 211"/>
                <a:gd name="T45" fmla="*/ 31 h 109"/>
                <a:gd name="T46" fmla="*/ 183 w 211"/>
                <a:gd name="T47" fmla="*/ 19 h 109"/>
                <a:gd name="T48" fmla="*/ 169 w 211"/>
                <a:gd name="T49" fmla="*/ 11 h 109"/>
                <a:gd name="T50" fmla="*/ 155 w 211"/>
                <a:gd name="T51" fmla="*/ 5 h 109"/>
                <a:gd name="T52" fmla="*/ 138 w 211"/>
                <a:gd name="T53" fmla="*/ 0 h 109"/>
                <a:gd name="T54" fmla="*/ 138 w 211"/>
                <a:gd name="T55" fmla="*/ 0 h 109"/>
                <a:gd name="T56" fmla="*/ 118 w 211"/>
                <a:gd name="T57" fmla="*/ 0 h 109"/>
                <a:gd name="T58" fmla="*/ 96 w 211"/>
                <a:gd name="T59" fmla="*/ 3 h 109"/>
                <a:gd name="T60" fmla="*/ 73 w 211"/>
                <a:gd name="T61" fmla="*/ 11 h 109"/>
                <a:gd name="T62" fmla="*/ 54 w 211"/>
                <a:gd name="T63" fmla="*/ 19 h 109"/>
                <a:gd name="T64" fmla="*/ 34 w 211"/>
                <a:gd name="T65" fmla="*/ 31 h 109"/>
                <a:gd name="T66" fmla="*/ 17 w 211"/>
                <a:gd name="T67" fmla="*/ 45 h 109"/>
                <a:gd name="T68" fmla="*/ 6 w 211"/>
                <a:gd name="T69" fmla="*/ 59 h 109"/>
                <a:gd name="T70" fmla="*/ 0 w 211"/>
                <a:gd name="T71" fmla="*/ 7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9">
                  <a:moveTo>
                    <a:pt x="0" y="73"/>
                  </a:moveTo>
                  <a:lnTo>
                    <a:pt x="0" y="73"/>
                  </a:lnTo>
                  <a:lnTo>
                    <a:pt x="0" y="78"/>
                  </a:lnTo>
                  <a:lnTo>
                    <a:pt x="0" y="84"/>
                  </a:lnTo>
                  <a:lnTo>
                    <a:pt x="3" y="87"/>
                  </a:lnTo>
                  <a:lnTo>
                    <a:pt x="9" y="90"/>
                  </a:lnTo>
                  <a:lnTo>
                    <a:pt x="23" y="95"/>
                  </a:lnTo>
                  <a:lnTo>
                    <a:pt x="39" y="98"/>
                  </a:lnTo>
                  <a:lnTo>
                    <a:pt x="79" y="98"/>
                  </a:lnTo>
                  <a:lnTo>
                    <a:pt x="101" y="98"/>
                  </a:lnTo>
                  <a:lnTo>
                    <a:pt x="118" y="101"/>
                  </a:lnTo>
                  <a:lnTo>
                    <a:pt x="118" y="101"/>
                  </a:lnTo>
                  <a:lnTo>
                    <a:pt x="152" y="106"/>
                  </a:lnTo>
                  <a:lnTo>
                    <a:pt x="180" y="109"/>
                  </a:lnTo>
                  <a:lnTo>
                    <a:pt x="191" y="106"/>
                  </a:lnTo>
                  <a:lnTo>
                    <a:pt x="200" y="101"/>
                  </a:lnTo>
                  <a:lnTo>
                    <a:pt x="205" y="92"/>
                  </a:lnTo>
                  <a:lnTo>
                    <a:pt x="211" y="81"/>
                  </a:lnTo>
                  <a:lnTo>
                    <a:pt x="211" y="81"/>
                  </a:lnTo>
                  <a:lnTo>
                    <a:pt x="211" y="67"/>
                  </a:lnTo>
                  <a:lnTo>
                    <a:pt x="208" y="56"/>
                  </a:lnTo>
                  <a:lnTo>
                    <a:pt x="202" y="42"/>
                  </a:lnTo>
                  <a:lnTo>
                    <a:pt x="194" y="31"/>
                  </a:lnTo>
                  <a:lnTo>
                    <a:pt x="183" y="19"/>
                  </a:lnTo>
                  <a:lnTo>
                    <a:pt x="169" y="11"/>
                  </a:lnTo>
                  <a:lnTo>
                    <a:pt x="155" y="5"/>
                  </a:lnTo>
                  <a:lnTo>
                    <a:pt x="138" y="0"/>
                  </a:lnTo>
                  <a:lnTo>
                    <a:pt x="138" y="0"/>
                  </a:lnTo>
                  <a:lnTo>
                    <a:pt x="118" y="0"/>
                  </a:lnTo>
                  <a:lnTo>
                    <a:pt x="96" y="3"/>
                  </a:lnTo>
                  <a:lnTo>
                    <a:pt x="73" y="11"/>
                  </a:lnTo>
                  <a:lnTo>
                    <a:pt x="54" y="19"/>
                  </a:lnTo>
                  <a:lnTo>
                    <a:pt x="34" y="31"/>
                  </a:lnTo>
                  <a:lnTo>
                    <a:pt x="17" y="45"/>
                  </a:lnTo>
                  <a:lnTo>
                    <a:pt x="6" y="59"/>
                  </a:lnTo>
                  <a:lnTo>
                    <a:pt x="0" y="73"/>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1" name="Freeform 40"/>
            <p:cNvSpPr>
              <a:spLocks/>
            </p:cNvSpPr>
            <p:nvPr/>
          </p:nvSpPr>
          <p:spPr bwMode="auto">
            <a:xfrm>
              <a:off x="5827715" y="2559070"/>
              <a:ext cx="334964" cy="173039"/>
            </a:xfrm>
            <a:custGeom>
              <a:avLst/>
              <a:gdLst>
                <a:gd name="T0" fmla="*/ 0 w 211"/>
                <a:gd name="T1" fmla="*/ 73 h 109"/>
                <a:gd name="T2" fmla="*/ 0 w 211"/>
                <a:gd name="T3" fmla="*/ 73 h 109"/>
                <a:gd name="T4" fmla="*/ 0 w 211"/>
                <a:gd name="T5" fmla="*/ 78 h 109"/>
                <a:gd name="T6" fmla="*/ 0 w 211"/>
                <a:gd name="T7" fmla="*/ 84 h 109"/>
                <a:gd name="T8" fmla="*/ 3 w 211"/>
                <a:gd name="T9" fmla="*/ 87 h 109"/>
                <a:gd name="T10" fmla="*/ 9 w 211"/>
                <a:gd name="T11" fmla="*/ 90 h 109"/>
                <a:gd name="T12" fmla="*/ 23 w 211"/>
                <a:gd name="T13" fmla="*/ 95 h 109"/>
                <a:gd name="T14" fmla="*/ 39 w 211"/>
                <a:gd name="T15" fmla="*/ 98 h 109"/>
                <a:gd name="T16" fmla="*/ 79 w 211"/>
                <a:gd name="T17" fmla="*/ 98 h 109"/>
                <a:gd name="T18" fmla="*/ 101 w 211"/>
                <a:gd name="T19" fmla="*/ 98 h 109"/>
                <a:gd name="T20" fmla="*/ 118 w 211"/>
                <a:gd name="T21" fmla="*/ 101 h 109"/>
                <a:gd name="T22" fmla="*/ 118 w 211"/>
                <a:gd name="T23" fmla="*/ 101 h 109"/>
                <a:gd name="T24" fmla="*/ 152 w 211"/>
                <a:gd name="T25" fmla="*/ 106 h 109"/>
                <a:gd name="T26" fmla="*/ 180 w 211"/>
                <a:gd name="T27" fmla="*/ 109 h 109"/>
                <a:gd name="T28" fmla="*/ 191 w 211"/>
                <a:gd name="T29" fmla="*/ 106 h 109"/>
                <a:gd name="T30" fmla="*/ 200 w 211"/>
                <a:gd name="T31" fmla="*/ 101 h 109"/>
                <a:gd name="T32" fmla="*/ 205 w 211"/>
                <a:gd name="T33" fmla="*/ 92 h 109"/>
                <a:gd name="T34" fmla="*/ 211 w 211"/>
                <a:gd name="T35" fmla="*/ 81 h 109"/>
                <a:gd name="T36" fmla="*/ 211 w 211"/>
                <a:gd name="T37" fmla="*/ 81 h 109"/>
                <a:gd name="T38" fmla="*/ 211 w 211"/>
                <a:gd name="T39" fmla="*/ 67 h 109"/>
                <a:gd name="T40" fmla="*/ 208 w 211"/>
                <a:gd name="T41" fmla="*/ 56 h 109"/>
                <a:gd name="T42" fmla="*/ 202 w 211"/>
                <a:gd name="T43" fmla="*/ 42 h 109"/>
                <a:gd name="T44" fmla="*/ 194 w 211"/>
                <a:gd name="T45" fmla="*/ 31 h 109"/>
                <a:gd name="T46" fmla="*/ 183 w 211"/>
                <a:gd name="T47" fmla="*/ 19 h 109"/>
                <a:gd name="T48" fmla="*/ 169 w 211"/>
                <a:gd name="T49" fmla="*/ 11 h 109"/>
                <a:gd name="T50" fmla="*/ 155 w 211"/>
                <a:gd name="T51" fmla="*/ 5 h 109"/>
                <a:gd name="T52" fmla="*/ 138 w 211"/>
                <a:gd name="T53" fmla="*/ 0 h 109"/>
                <a:gd name="T54" fmla="*/ 138 w 211"/>
                <a:gd name="T55" fmla="*/ 0 h 109"/>
                <a:gd name="T56" fmla="*/ 118 w 211"/>
                <a:gd name="T57" fmla="*/ 0 h 109"/>
                <a:gd name="T58" fmla="*/ 96 w 211"/>
                <a:gd name="T59" fmla="*/ 3 h 109"/>
                <a:gd name="T60" fmla="*/ 73 w 211"/>
                <a:gd name="T61" fmla="*/ 11 h 109"/>
                <a:gd name="T62" fmla="*/ 54 w 211"/>
                <a:gd name="T63" fmla="*/ 19 h 109"/>
                <a:gd name="T64" fmla="*/ 34 w 211"/>
                <a:gd name="T65" fmla="*/ 31 h 109"/>
                <a:gd name="T66" fmla="*/ 17 w 211"/>
                <a:gd name="T67" fmla="*/ 45 h 109"/>
                <a:gd name="T68" fmla="*/ 6 w 211"/>
                <a:gd name="T69" fmla="*/ 59 h 109"/>
                <a:gd name="T70" fmla="*/ 0 w 211"/>
                <a:gd name="T71" fmla="*/ 7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109">
                  <a:moveTo>
                    <a:pt x="0" y="73"/>
                  </a:moveTo>
                  <a:lnTo>
                    <a:pt x="0" y="73"/>
                  </a:lnTo>
                  <a:lnTo>
                    <a:pt x="0" y="78"/>
                  </a:lnTo>
                  <a:lnTo>
                    <a:pt x="0" y="84"/>
                  </a:lnTo>
                  <a:lnTo>
                    <a:pt x="3" y="87"/>
                  </a:lnTo>
                  <a:lnTo>
                    <a:pt x="9" y="90"/>
                  </a:lnTo>
                  <a:lnTo>
                    <a:pt x="23" y="95"/>
                  </a:lnTo>
                  <a:lnTo>
                    <a:pt x="39" y="98"/>
                  </a:lnTo>
                  <a:lnTo>
                    <a:pt x="79" y="98"/>
                  </a:lnTo>
                  <a:lnTo>
                    <a:pt x="101" y="98"/>
                  </a:lnTo>
                  <a:lnTo>
                    <a:pt x="118" y="101"/>
                  </a:lnTo>
                  <a:lnTo>
                    <a:pt x="118" y="101"/>
                  </a:lnTo>
                  <a:lnTo>
                    <a:pt x="152" y="106"/>
                  </a:lnTo>
                  <a:lnTo>
                    <a:pt x="180" y="109"/>
                  </a:lnTo>
                  <a:lnTo>
                    <a:pt x="191" y="106"/>
                  </a:lnTo>
                  <a:lnTo>
                    <a:pt x="200" y="101"/>
                  </a:lnTo>
                  <a:lnTo>
                    <a:pt x="205" y="92"/>
                  </a:lnTo>
                  <a:lnTo>
                    <a:pt x="211" y="81"/>
                  </a:lnTo>
                  <a:lnTo>
                    <a:pt x="211" y="81"/>
                  </a:lnTo>
                  <a:lnTo>
                    <a:pt x="211" y="67"/>
                  </a:lnTo>
                  <a:lnTo>
                    <a:pt x="208" y="56"/>
                  </a:lnTo>
                  <a:lnTo>
                    <a:pt x="202" y="42"/>
                  </a:lnTo>
                  <a:lnTo>
                    <a:pt x="194" y="31"/>
                  </a:lnTo>
                  <a:lnTo>
                    <a:pt x="183" y="19"/>
                  </a:lnTo>
                  <a:lnTo>
                    <a:pt x="169" y="11"/>
                  </a:lnTo>
                  <a:lnTo>
                    <a:pt x="155" y="5"/>
                  </a:lnTo>
                  <a:lnTo>
                    <a:pt x="138" y="0"/>
                  </a:lnTo>
                  <a:lnTo>
                    <a:pt x="138" y="0"/>
                  </a:lnTo>
                  <a:lnTo>
                    <a:pt x="118" y="0"/>
                  </a:lnTo>
                  <a:lnTo>
                    <a:pt x="96" y="3"/>
                  </a:lnTo>
                  <a:lnTo>
                    <a:pt x="73" y="11"/>
                  </a:lnTo>
                  <a:lnTo>
                    <a:pt x="54" y="19"/>
                  </a:lnTo>
                  <a:lnTo>
                    <a:pt x="34" y="31"/>
                  </a:lnTo>
                  <a:lnTo>
                    <a:pt x="17" y="45"/>
                  </a:lnTo>
                  <a:lnTo>
                    <a:pt x="6" y="59"/>
                  </a:lnTo>
                  <a:lnTo>
                    <a:pt x="0" y="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2" name="Rectangle 41"/>
            <p:cNvSpPr>
              <a:spLocks noChangeArrowheads="1"/>
            </p:cNvSpPr>
            <p:nvPr/>
          </p:nvSpPr>
          <p:spPr bwMode="auto">
            <a:xfrm>
              <a:off x="5287966" y="3027387"/>
              <a:ext cx="231775" cy="436567"/>
            </a:xfrm>
            <a:prstGeom prst="rect">
              <a:avLst/>
            </a:prstGeom>
            <a:solidFill>
              <a:srgbClr val="E35E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3" name="Freeform 42"/>
            <p:cNvSpPr>
              <a:spLocks/>
            </p:cNvSpPr>
            <p:nvPr/>
          </p:nvSpPr>
          <p:spPr bwMode="auto">
            <a:xfrm>
              <a:off x="5302254" y="3414739"/>
              <a:ext cx="204788" cy="66676"/>
            </a:xfrm>
            <a:custGeom>
              <a:avLst/>
              <a:gdLst>
                <a:gd name="T0" fmla="*/ 129 w 129"/>
                <a:gd name="T1" fmla="*/ 40 h 42"/>
                <a:gd name="T2" fmla="*/ 129 w 129"/>
                <a:gd name="T3" fmla="*/ 40 h 42"/>
                <a:gd name="T4" fmla="*/ 123 w 129"/>
                <a:gd name="T5" fmla="*/ 28 h 42"/>
                <a:gd name="T6" fmla="*/ 109 w 129"/>
                <a:gd name="T7" fmla="*/ 14 h 42"/>
                <a:gd name="T8" fmla="*/ 101 w 129"/>
                <a:gd name="T9" fmla="*/ 9 h 42"/>
                <a:gd name="T10" fmla="*/ 90 w 129"/>
                <a:gd name="T11" fmla="*/ 3 h 42"/>
                <a:gd name="T12" fmla="*/ 78 w 129"/>
                <a:gd name="T13" fmla="*/ 0 h 42"/>
                <a:gd name="T14" fmla="*/ 64 w 129"/>
                <a:gd name="T15" fmla="*/ 0 h 42"/>
                <a:gd name="T16" fmla="*/ 64 w 129"/>
                <a:gd name="T17" fmla="*/ 0 h 42"/>
                <a:gd name="T18" fmla="*/ 50 w 129"/>
                <a:gd name="T19" fmla="*/ 0 h 42"/>
                <a:gd name="T20" fmla="*/ 39 w 129"/>
                <a:gd name="T21" fmla="*/ 3 h 42"/>
                <a:gd name="T22" fmla="*/ 28 w 129"/>
                <a:gd name="T23" fmla="*/ 9 h 42"/>
                <a:gd name="T24" fmla="*/ 19 w 129"/>
                <a:gd name="T25" fmla="*/ 14 h 42"/>
                <a:gd name="T26" fmla="*/ 5 w 129"/>
                <a:gd name="T27" fmla="*/ 28 h 42"/>
                <a:gd name="T28" fmla="*/ 0 w 129"/>
                <a:gd name="T29" fmla="*/ 40 h 42"/>
                <a:gd name="T30" fmla="*/ 0 w 129"/>
                <a:gd name="T31" fmla="*/ 40 h 42"/>
                <a:gd name="T32" fmla="*/ 3 w 129"/>
                <a:gd name="T33" fmla="*/ 42 h 42"/>
                <a:gd name="T34" fmla="*/ 5 w 129"/>
                <a:gd name="T35" fmla="*/ 42 h 42"/>
                <a:gd name="T36" fmla="*/ 19 w 129"/>
                <a:gd name="T37" fmla="*/ 42 h 42"/>
                <a:gd name="T38" fmla="*/ 39 w 129"/>
                <a:gd name="T39" fmla="*/ 37 h 42"/>
                <a:gd name="T40" fmla="*/ 64 w 129"/>
                <a:gd name="T41" fmla="*/ 34 h 42"/>
                <a:gd name="T42" fmla="*/ 64 w 129"/>
                <a:gd name="T43" fmla="*/ 34 h 42"/>
                <a:gd name="T44" fmla="*/ 90 w 129"/>
                <a:gd name="T45" fmla="*/ 37 h 42"/>
                <a:gd name="T46" fmla="*/ 109 w 129"/>
                <a:gd name="T47" fmla="*/ 42 h 42"/>
                <a:gd name="T48" fmla="*/ 123 w 129"/>
                <a:gd name="T49" fmla="*/ 42 h 42"/>
                <a:gd name="T50" fmla="*/ 126 w 129"/>
                <a:gd name="T51" fmla="*/ 42 h 42"/>
                <a:gd name="T52" fmla="*/ 129 w 129"/>
                <a:gd name="T53" fmla="*/ 40 h 42"/>
                <a:gd name="T54" fmla="*/ 129 w 129"/>
                <a:gd name="T55"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9" h="42">
                  <a:moveTo>
                    <a:pt x="129" y="40"/>
                  </a:moveTo>
                  <a:lnTo>
                    <a:pt x="129" y="40"/>
                  </a:lnTo>
                  <a:lnTo>
                    <a:pt x="123" y="28"/>
                  </a:lnTo>
                  <a:lnTo>
                    <a:pt x="109" y="14"/>
                  </a:lnTo>
                  <a:lnTo>
                    <a:pt x="101" y="9"/>
                  </a:lnTo>
                  <a:lnTo>
                    <a:pt x="90" y="3"/>
                  </a:lnTo>
                  <a:lnTo>
                    <a:pt x="78" y="0"/>
                  </a:lnTo>
                  <a:lnTo>
                    <a:pt x="64" y="0"/>
                  </a:lnTo>
                  <a:lnTo>
                    <a:pt x="64" y="0"/>
                  </a:lnTo>
                  <a:lnTo>
                    <a:pt x="50" y="0"/>
                  </a:lnTo>
                  <a:lnTo>
                    <a:pt x="39" y="3"/>
                  </a:lnTo>
                  <a:lnTo>
                    <a:pt x="28" y="9"/>
                  </a:lnTo>
                  <a:lnTo>
                    <a:pt x="19" y="14"/>
                  </a:lnTo>
                  <a:lnTo>
                    <a:pt x="5" y="28"/>
                  </a:lnTo>
                  <a:lnTo>
                    <a:pt x="0" y="40"/>
                  </a:lnTo>
                  <a:lnTo>
                    <a:pt x="0" y="40"/>
                  </a:lnTo>
                  <a:lnTo>
                    <a:pt x="3" y="42"/>
                  </a:lnTo>
                  <a:lnTo>
                    <a:pt x="5" y="42"/>
                  </a:lnTo>
                  <a:lnTo>
                    <a:pt x="19" y="42"/>
                  </a:lnTo>
                  <a:lnTo>
                    <a:pt x="39" y="37"/>
                  </a:lnTo>
                  <a:lnTo>
                    <a:pt x="64" y="34"/>
                  </a:lnTo>
                  <a:lnTo>
                    <a:pt x="64" y="34"/>
                  </a:lnTo>
                  <a:lnTo>
                    <a:pt x="90" y="37"/>
                  </a:lnTo>
                  <a:lnTo>
                    <a:pt x="109" y="42"/>
                  </a:lnTo>
                  <a:lnTo>
                    <a:pt x="123" y="42"/>
                  </a:lnTo>
                  <a:lnTo>
                    <a:pt x="126" y="42"/>
                  </a:lnTo>
                  <a:lnTo>
                    <a:pt x="129" y="40"/>
                  </a:lnTo>
                  <a:lnTo>
                    <a:pt x="129" y="40"/>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4" name="Freeform 43"/>
            <p:cNvSpPr>
              <a:spLocks/>
            </p:cNvSpPr>
            <p:nvPr/>
          </p:nvSpPr>
          <p:spPr bwMode="auto">
            <a:xfrm>
              <a:off x="5243514" y="3040086"/>
              <a:ext cx="76199" cy="473080"/>
            </a:xfrm>
            <a:custGeom>
              <a:avLst/>
              <a:gdLst>
                <a:gd name="T0" fmla="*/ 48 w 48"/>
                <a:gd name="T1" fmla="*/ 284 h 298"/>
                <a:gd name="T2" fmla="*/ 48 w 48"/>
                <a:gd name="T3" fmla="*/ 284 h 298"/>
                <a:gd name="T4" fmla="*/ 48 w 48"/>
                <a:gd name="T5" fmla="*/ 290 h 298"/>
                <a:gd name="T6" fmla="*/ 45 w 48"/>
                <a:gd name="T7" fmla="*/ 292 h 298"/>
                <a:gd name="T8" fmla="*/ 42 w 48"/>
                <a:gd name="T9" fmla="*/ 295 h 298"/>
                <a:gd name="T10" fmla="*/ 37 w 48"/>
                <a:gd name="T11" fmla="*/ 298 h 298"/>
                <a:gd name="T12" fmla="*/ 37 w 48"/>
                <a:gd name="T13" fmla="*/ 298 h 298"/>
                <a:gd name="T14" fmla="*/ 31 w 48"/>
                <a:gd name="T15" fmla="*/ 298 h 298"/>
                <a:gd name="T16" fmla="*/ 28 w 48"/>
                <a:gd name="T17" fmla="*/ 295 h 298"/>
                <a:gd name="T18" fmla="*/ 26 w 48"/>
                <a:gd name="T19" fmla="*/ 290 h 298"/>
                <a:gd name="T20" fmla="*/ 23 w 48"/>
                <a:gd name="T21" fmla="*/ 287 h 298"/>
                <a:gd name="T22" fmla="*/ 0 w 48"/>
                <a:gd name="T23" fmla="*/ 14 h 298"/>
                <a:gd name="T24" fmla="*/ 0 w 48"/>
                <a:gd name="T25" fmla="*/ 14 h 298"/>
                <a:gd name="T26" fmla="*/ 0 w 48"/>
                <a:gd name="T27" fmla="*/ 9 h 298"/>
                <a:gd name="T28" fmla="*/ 3 w 48"/>
                <a:gd name="T29" fmla="*/ 3 h 298"/>
                <a:gd name="T30" fmla="*/ 6 w 48"/>
                <a:gd name="T31" fmla="*/ 0 h 298"/>
                <a:gd name="T32" fmla="*/ 12 w 48"/>
                <a:gd name="T33" fmla="*/ 0 h 298"/>
                <a:gd name="T34" fmla="*/ 12 w 48"/>
                <a:gd name="T35" fmla="*/ 0 h 298"/>
                <a:gd name="T36" fmla="*/ 17 w 48"/>
                <a:gd name="T37" fmla="*/ 0 h 298"/>
                <a:gd name="T38" fmla="*/ 20 w 48"/>
                <a:gd name="T39" fmla="*/ 3 h 298"/>
                <a:gd name="T40" fmla="*/ 23 w 48"/>
                <a:gd name="T41" fmla="*/ 6 h 298"/>
                <a:gd name="T42" fmla="*/ 26 w 48"/>
                <a:gd name="T43" fmla="*/ 11 h 298"/>
                <a:gd name="T44" fmla="*/ 48 w 48"/>
                <a:gd name="T45" fmla="*/ 28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298">
                  <a:moveTo>
                    <a:pt x="48" y="284"/>
                  </a:moveTo>
                  <a:lnTo>
                    <a:pt x="48" y="284"/>
                  </a:lnTo>
                  <a:lnTo>
                    <a:pt x="48" y="290"/>
                  </a:lnTo>
                  <a:lnTo>
                    <a:pt x="45" y="292"/>
                  </a:lnTo>
                  <a:lnTo>
                    <a:pt x="42" y="295"/>
                  </a:lnTo>
                  <a:lnTo>
                    <a:pt x="37" y="298"/>
                  </a:lnTo>
                  <a:lnTo>
                    <a:pt x="37" y="298"/>
                  </a:lnTo>
                  <a:lnTo>
                    <a:pt x="31" y="298"/>
                  </a:lnTo>
                  <a:lnTo>
                    <a:pt x="28" y="295"/>
                  </a:lnTo>
                  <a:lnTo>
                    <a:pt x="26" y="290"/>
                  </a:lnTo>
                  <a:lnTo>
                    <a:pt x="23" y="287"/>
                  </a:lnTo>
                  <a:lnTo>
                    <a:pt x="0" y="14"/>
                  </a:lnTo>
                  <a:lnTo>
                    <a:pt x="0" y="14"/>
                  </a:lnTo>
                  <a:lnTo>
                    <a:pt x="0" y="9"/>
                  </a:lnTo>
                  <a:lnTo>
                    <a:pt x="3" y="3"/>
                  </a:lnTo>
                  <a:lnTo>
                    <a:pt x="6" y="0"/>
                  </a:lnTo>
                  <a:lnTo>
                    <a:pt x="12" y="0"/>
                  </a:lnTo>
                  <a:lnTo>
                    <a:pt x="12" y="0"/>
                  </a:lnTo>
                  <a:lnTo>
                    <a:pt x="17" y="0"/>
                  </a:lnTo>
                  <a:lnTo>
                    <a:pt x="20" y="3"/>
                  </a:lnTo>
                  <a:lnTo>
                    <a:pt x="23" y="6"/>
                  </a:lnTo>
                  <a:lnTo>
                    <a:pt x="26" y="11"/>
                  </a:lnTo>
                  <a:lnTo>
                    <a:pt x="48" y="284"/>
                  </a:lnTo>
                  <a:close/>
                </a:path>
              </a:pathLst>
            </a:custGeom>
            <a:solidFill>
              <a:srgbClr val="F9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5" name="Freeform 44"/>
            <p:cNvSpPr>
              <a:spLocks/>
            </p:cNvSpPr>
            <p:nvPr/>
          </p:nvSpPr>
          <p:spPr bwMode="auto">
            <a:xfrm>
              <a:off x="5489578" y="3040088"/>
              <a:ext cx="79374" cy="473080"/>
            </a:xfrm>
            <a:custGeom>
              <a:avLst/>
              <a:gdLst>
                <a:gd name="T0" fmla="*/ 25 w 50"/>
                <a:gd name="T1" fmla="*/ 287 h 298"/>
                <a:gd name="T2" fmla="*/ 25 w 50"/>
                <a:gd name="T3" fmla="*/ 287 h 298"/>
                <a:gd name="T4" fmla="*/ 22 w 50"/>
                <a:gd name="T5" fmla="*/ 290 h 298"/>
                <a:gd name="T6" fmla="*/ 19 w 50"/>
                <a:gd name="T7" fmla="*/ 295 h 298"/>
                <a:gd name="T8" fmla="*/ 17 w 50"/>
                <a:gd name="T9" fmla="*/ 298 h 298"/>
                <a:gd name="T10" fmla="*/ 11 w 50"/>
                <a:gd name="T11" fmla="*/ 298 h 298"/>
                <a:gd name="T12" fmla="*/ 11 w 50"/>
                <a:gd name="T13" fmla="*/ 298 h 298"/>
                <a:gd name="T14" fmla="*/ 5 w 50"/>
                <a:gd name="T15" fmla="*/ 295 h 298"/>
                <a:gd name="T16" fmla="*/ 3 w 50"/>
                <a:gd name="T17" fmla="*/ 292 h 298"/>
                <a:gd name="T18" fmla="*/ 0 w 50"/>
                <a:gd name="T19" fmla="*/ 290 h 298"/>
                <a:gd name="T20" fmla="*/ 0 w 50"/>
                <a:gd name="T21" fmla="*/ 284 h 298"/>
                <a:gd name="T22" fmla="*/ 22 w 50"/>
                <a:gd name="T23" fmla="*/ 11 h 298"/>
                <a:gd name="T24" fmla="*/ 22 w 50"/>
                <a:gd name="T25" fmla="*/ 11 h 298"/>
                <a:gd name="T26" fmla="*/ 25 w 50"/>
                <a:gd name="T27" fmla="*/ 6 h 298"/>
                <a:gd name="T28" fmla="*/ 28 w 50"/>
                <a:gd name="T29" fmla="*/ 3 h 298"/>
                <a:gd name="T30" fmla="*/ 31 w 50"/>
                <a:gd name="T31" fmla="*/ 0 h 298"/>
                <a:gd name="T32" fmla="*/ 36 w 50"/>
                <a:gd name="T33" fmla="*/ 0 h 298"/>
                <a:gd name="T34" fmla="*/ 36 w 50"/>
                <a:gd name="T35" fmla="*/ 0 h 298"/>
                <a:gd name="T36" fmla="*/ 42 w 50"/>
                <a:gd name="T37" fmla="*/ 0 h 298"/>
                <a:gd name="T38" fmla="*/ 45 w 50"/>
                <a:gd name="T39" fmla="*/ 3 h 298"/>
                <a:gd name="T40" fmla="*/ 47 w 50"/>
                <a:gd name="T41" fmla="*/ 9 h 298"/>
                <a:gd name="T42" fmla="*/ 50 w 50"/>
                <a:gd name="T43" fmla="*/ 14 h 298"/>
                <a:gd name="T44" fmla="*/ 25 w 50"/>
                <a:gd name="T45" fmla="*/ 28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298">
                  <a:moveTo>
                    <a:pt x="25" y="287"/>
                  </a:moveTo>
                  <a:lnTo>
                    <a:pt x="25" y="287"/>
                  </a:lnTo>
                  <a:lnTo>
                    <a:pt x="22" y="290"/>
                  </a:lnTo>
                  <a:lnTo>
                    <a:pt x="19" y="295"/>
                  </a:lnTo>
                  <a:lnTo>
                    <a:pt x="17" y="298"/>
                  </a:lnTo>
                  <a:lnTo>
                    <a:pt x="11" y="298"/>
                  </a:lnTo>
                  <a:lnTo>
                    <a:pt x="11" y="298"/>
                  </a:lnTo>
                  <a:lnTo>
                    <a:pt x="5" y="295"/>
                  </a:lnTo>
                  <a:lnTo>
                    <a:pt x="3" y="292"/>
                  </a:lnTo>
                  <a:lnTo>
                    <a:pt x="0" y="290"/>
                  </a:lnTo>
                  <a:lnTo>
                    <a:pt x="0" y="284"/>
                  </a:lnTo>
                  <a:lnTo>
                    <a:pt x="22" y="11"/>
                  </a:lnTo>
                  <a:lnTo>
                    <a:pt x="22" y="11"/>
                  </a:lnTo>
                  <a:lnTo>
                    <a:pt x="25" y="6"/>
                  </a:lnTo>
                  <a:lnTo>
                    <a:pt x="28" y="3"/>
                  </a:lnTo>
                  <a:lnTo>
                    <a:pt x="31" y="0"/>
                  </a:lnTo>
                  <a:lnTo>
                    <a:pt x="36" y="0"/>
                  </a:lnTo>
                  <a:lnTo>
                    <a:pt x="36" y="0"/>
                  </a:lnTo>
                  <a:lnTo>
                    <a:pt x="42" y="0"/>
                  </a:lnTo>
                  <a:lnTo>
                    <a:pt x="45" y="3"/>
                  </a:lnTo>
                  <a:lnTo>
                    <a:pt x="47" y="9"/>
                  </a:lnTo>
                  <a:lnTo>
                    <a:pt x="50" y="14"/>
                  </a:lnTo>
                  <a:lnTo>
                    <a:pt x="25" y="287"/>
                  </a:lnTo>
                  <a:close/>
                </a:path>
              </a:pathLst>
            </a:custGeom>
            <a:solidFill>
              <a:srgbClr val="F9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6" name="Freeform 45"/>
            <p:cNvSpPr>
              <a:spLocks/>
            </p:cNvSpPr>
            <p:nvPr/>
          </p:nvSpPr>
          <p:spPr bwMode="auto">
            <a:xfrm>
              <a:off x="5119691" y="2455885"/>
              <a:ext cx="569914" cy="781057"/>
            </a:xfrm>
            <a:custGeom>
              <a:avLst/>
              <a:gdLst>
                <a:gd name="T0" fmla="*/ 179 w 359"/>
                <a:gd name="T1" fmla="*/ 0 h 492"/>
                <a:gd name="T2" fmla="*/ 109 w 359"/>
                <a:gd name="T3" fmla="*/ 9 h 492"/>
                <a:gd name="T4" fmla="*/ 53 w 359"/>
                <a:gd name="T5" fmla="*/ 34 h 492"/>
                <a:gd name="T6" fmla="*/ 31 w 359"/>
                <a:gd name="T7" fmla="*/ 53 h 492"/>
                <a:gd name="T8" fmla="*/ 14 w 359"/>
                <a:gd name="T9" fmla="*/ 79 h 492"/>
                <a:gd name="T10" fmla="*/ 5 w 359"/>
                <a:gd name="T11" fmla="*/ 107 h 492"/>
                <a:gd name="T12" fmla="*/ 0 w 359"/>
                <a:gd name="T13" fmla="*/ 143 h 492"/>
                <a:gd name="T14" fmla="*/ 2 w 359"/>
                <a:gd name="T15" fmla="*/ 166 h 492"/>
                <a:gd name="T16" fmla="*/ 19 w 359"/>
                <a:gd name="T17" fmla="*/ 211 h 492"/>
                <a:gd name="T18" fmla="*/ 53 w 359"/>
                <a:gd name="T19" fmla="*/ 281 h 492"/>
                <a:gd name="T20" fmla="*/ 73 w 359"/>
                <a:gd name="T21" fmla="*/ 323 h 492"/>
                <a:gd name="T22" fmla="*/ 75 w 359"/>
                <a:gd name="T23" fmla="*/ 340 h 492"/>
                <a:gd name="T24" fmla="*/ 75 w 359"/>
                <a:gd name="T25" fmla="*/ 360 h 492"/>
                <a:gd name="T26" fmla="*/ 84 w 359"/>
                <a:gd name="T27" fmla="*/ 413 h 492"/>
                <a:gd name="T28" fmla="*/ 109 w 359"/>
                <a:gd name="T29" fmla="*/ 461 h 492"/>
                <a:gd name="T30" fmla="*/ 126 w 359"/>
                <a:gd name="T31" fmla="*/ 481 h 492"/>
                <a:gd name="T32" fmla="*/ 148 w 359"/>
                <a:gd name="T33" fmla="*/ 492 h 492"/>
                <a:gd name="T34" fmla="*/ 154 w 359"/>
                <a:gd name="T35" fmla="*/ 492 h 492"/>
                <a:gd name="T36" fmla="*/ 171 w 359"/>
                <a:gd name="T37" fmla="*/ 483 h 492"/>
                <a:gd name="T38" fmla="*/ 179 w 359"/>
                <a:gd name="T39" fmla="*/ 455 h 492"/>
                <a:gd name="T40" fmla="*/ 182 w 359"/>
                <a:gd name="T41" fmla="*/ 469 h 492"/>
                <a:gd name="T42" fmla="*/ 199 w 359"/>
                <a:gd name="T43" fmla="*/ 489 h 492"/>
                <a:gd name="T44" fmla="*/ 210 w 359"/>
                <a:gd name="T45" fmla="*/ 492 h 492"/>
                <a:gd name="T46" fmla="*/ 222 w 359"/>
                <a:gd name="T47" fmla="*/ 489 h 492"/>
                <a:gd name="T48" fmla="*/ 250 w 359"/>
                <a:gd name="T49" fmla="*/ 461 h 492"/>
                <a:gd name="T50" fmla="*/ 264 w 359"/>
                <a:gd name="T51" fmla="*/ 438 h 492"/>
                <a:gd name="T52" fmla="*/ 280 w 359"/>
                <a:gd name="T53" fmla="*/ 385 h 492"/>
                <a:gd name="T54" fmla="*/ 283 w 359"/>
                <a:gd name="T55" fmla="*/ 360 h 492"/>
                <a:gd name="T56" fmla="*/ 286 w 359"/>
                <a:gd name="T57" fmla="*/ 323 h 492"/>
                <a:gd name="T58" fmla="*/ 295 w 359"/>
                <a:gd name="T59" fmla="*/ 304 h 492"/>
                <a:gd name="T60" fmla="*/ 328 w 359"/>
                <a:gd name="T61" fmla="*/ 236 h 492"/>
                <a:gd name="T62" fmla="*/ 351 w 359"/>
                <a:gd name="T63" fmla="*/ 188 h 492"/>
                <a:gd name="T64" fmla="*/ 359 w 359"/>
                <a:gd name="T65" fmla="*/ 143 h 492"/>
                <a:gd name="T66" fmla="*/ 356 w 359"/>
                <a:gd name="T67" fmla="*/ 124 h 492"/>
                <a:gd name="T68" fmla="*/ 351 w 359"/>
                <a:gd name="T69" fmla="*/ 93 h 492"/>
                <a:gd name="T70" fmla="*/ 337 w 359"/>
                <a:gd name="T71" fmla="*/ 65 h 492"/>
                <a:gd name="T72" fmla="*/ 317 w 359"/>
                <a:gd name="T73" fmla="*/ 45 h 492"/>
                <a:gd name="T74" fmla="*/ 280 w 359"/>
                <a:gd name="T75" fmla="*/ 20 h 492"/>
                <a:gd name="T76" fmla="*/ 216 w 359"/>
                <a:gd name="T77" fmla="*/ 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492">
                  <a:moveTo>
                    <a:pt x="179" y="0"/>
                  </a:moveTo>
                  <a:lnTo>
                    <a:pt x="179" y="0"/>
                  </a:lnTo>
                  <a:lnTo>
                    <a:pt x="143" y="3"/>
                  </a:lnTo>
                  <a:lnTo>
                    <a:pt x="109" y="9"/>
                  </a:lnTo>
                  <a:lnTo>
                    <a:pt x="78" y="20"/>
                  </a:lnTo>
                  <a:lnTo>
                    <a:pt x="53" y="34"/>
                  </a:lnTo>
                  <a:lnTo>
                    <a:pt x="42" y="45"/>
                  </a:lnTo>
                  <a:lnTo>
                    <a:pt x="31" y="53"/>
                  </a:lnTo>
                  <a:lnTo>
                    <a:pt x="22" y="65"/>
                  </a:lnTo>
                  <a:lnTo>
                    <a:pt x="14" y="79"/>
                  </a:lnTo>
                  <a:lnTo>
                    <a:pt x="8" y="93"/>
                  </a:lnTo>
                  <a:lnTo>
                    <a:pt x="5" y="107"/>
                  </a:lnTo>
                  <a:lnTo>
                    <a:pt x="2" y="124"/>
                  </a:lnTo>
                  <a:lnTo>
                    <a:pt x="0" y="143"/>
                  </a:lnTo>
                  <a:lnTo>
                    <a:pt x="0" y="143"/>
                  </a:lnTo>
                  <a:lnTo>
                    <a:pt x="2" y="166"/>
                  </a:lnTo>
                  <a:lnTo>
                    <a:pt x="8" y="188"/>
                  </a:lnTo>
                  <a:lnTo>
                    <a:pt x="19" y="211"/>
                  </a:lnTo>
                  <a:lnTo>
                    <a:pt x="31" y="236"/>
                  </a:lnTo>
                  <a:lnTo>
                    <a:pt x="53" y="281"/>
                  </a:lnTo>
                  <a:lnTo>
                    <a:pt x="64" y="304"/>
                  </a:lnTo>
                  <a:lnTo>
                    <a:pt x="73" y="323"/>
                  </a:lnTo>
                  <a:lnTo>
                    <a:pt x="73" y="323"/>
                  </a:lnTo>
                  <a:lnTo>
                    <a:pt x="75" y="340"/>
                  </a:lnTo>
                  <a:lnTo>
                    <a:pt x="75" y="360"/>
                  </a:lnTo>
                  <a:lnTo>
                    <a:pt x="75" y="360"/>
                  </a:lnTo>
                  <a:lnTo>
                    <a:pt x="78" y="385"/>
                  </a:lnTo>
                  <a:lnTo>
                    <a:pt x="84" y="413"/>
                  </a:lnTo>
                  <a:lnTo>
                    <a:pt x="95" y="438"/>
                  </a:lnTo>
                  <a:lnTo>
                    <a:pt x="109" y="461"/>
                  </a:lnTo>
                  <a:lnTo>
                    <a:pt x="109" y="461"/>
                  </a:lnTo>
                  <a:lnTo>
                    <a:pt x="126" y="481"/>
                  </a:lnTo>
                  <a:lnTo>
                    <a:pt x="137" y="489"/>
                  </a:lnTo>
                  <a:lnTo>
                    <a:pt x="148" y="492"/>
                  </a:lnTo>
                  <a:lnTo>
                    <a:pt x="148" y="492"/>
                  </a:lnTo>
                  <a:lnTo>
                    <a:pt x="154" y="492"/>
                  </a:lnTo>
                  <a:lnTo>
                    <a:pt x="160" y="489"/>
                  </a:lnTo>
                  <a:lnTo>
                    <a:pt x="171" y="483"/>
                  </a:lnTo>
                  <a:lnTo>
                    <a:pt x="177" y="469"/>
                  </a:lnTo>
                  <a:lnTo>
                    <a:pt x="179" y="455"/>
                  </a:lnTo>
                  <a:lnTo>
                    <a:pt x="179" y="455"/>
                  </a:lnTo>
                  <a:lnTo>
                    <a:pt x="182" y="469"/>
                  </a:lnTo>
                  <a:lnTo>
                    <a:pt x="188" y="483"/>
                  </a:lnTo>
                  <a:lnTo>
                    <a:pt x="199" y="489"/>
                  </a:lnTo>
                  <a:lnTo>
                    <a:pt x="205" y="492"/>
                  </a:lnTo>
                  <a:lnTo>
                    <a:pt x="210" y="492"/>
                  </a:lnTo>
                  <a:lnTo>
                    <a:pt x="210" y="492"/>
                  </a:lnTo>
                  <a:lnTo>
                    <a:pt x="222" y="489"/>
                  </a:lnTo>
                  <a:lnTo>
                    <a:pt x="233" y="481"/>
                  </a:lnTo>
                  <a:lnTo>
                    <a:pt x="250" y="461"/>
                  </a:lnTo>
                  <a:lnTo>
                    <a:pt x="250" y="461"/>
                  </a:lnTo>
                  <a:lnTo>
                    <a:pt x="264" y="438"/>
                  </a:lnTo>
                  <a:lnTo>
                    <a:pt x="275" y="413"/>
                  </a:lnTo>
                  <a:lnTo>
                    <a:pt x="280" y="385"/>
                  </a:lnTo>
                  <a:lnTo>
                    <a:pt x="283" y="360"/>
                  </a:lnTo>
                  <a:lnTo>
                    <a:pt x="283" y="360"/>
                  </a:lnTo>
                  <a:lnTo>
                    <a:pt x="283" y="340"/>
                  </a:lnTo>
                  <a:lnTo>
                    <a:pt x="286" y="323"/>
                  </a:lnTo>
                  <a:lnTo>
                    <a:pt x="286" y="323"/>
                  </a:lnTo>
                  <a:lnTo>
                    <a:pt x="295" y="304"/>
                  </a:lnTo>
                  <a:lnTo>
                    <a:pt x="306" y="281"/>
                  </a:lnTo>
                  <a:lnTo>
                    <a:pt x="328" y="236"/>
                  </a:lnTo>
                  <a:lnTo>
                    <a:pt x="339" y="211"/>
                  </a:lnTo>
                  <a:lnTo>
                    <a:pt x="351" y="188"/>
                  </a:lnTo>
                  <a:lnTo>
                    <a:pt x="356" y="166"/>
                  </a:lnTo>
                  <a:lnTo>
                    <a:pt x="359" y="143"/>
                  </a:lnTo>
                  <a:lnTo>
                    <a:pt x="359" y="143"/>
                  </a:lnTo>
                  <a:lnTo>
                    <a:pt x="356" y="124"/>
                  </a:lnTo>
                  <a:lnTo>
                    <a:pt x="353" y="107"/>
                  </a:lnTo>
                  <a:lnTo>
                    <a:pt x="351" y="93"/>
                  </a:lnTo>
                  <a:lnTo>
                    <a:pt x="345" y="79"/>
                  </a:lnTo>
                  <a:lnTo>
                    <a:pt x="337" y="65"/>
                  </a:lnTo>
                  <a:lnTo>
                    <a:pt x="328" y="53"/>
                  </a:lnTo>
                  <a:lnTo>
                    <a:pt x="317" y="45"/>
                  </a:lnTo>
                  <a:lnTo>
                    <a:pt x="306" y="34"/>
                  </a:lnTo>
                  <a:lnTo>
                    <a:pt x="280" y="20"/>
                  </a:lnTo>
                  <a:lnTo>
                    <a:pt x="250" y="9"/>
                  </a:lnTo>
                  <a:lnTo>
                    <a:pt x="216" y="3"/>
                  </a:lnTo>
                  <a:lnTo>
                    <a:pt x="179" y="0"/>
                  </a:lnTo>
                  <a:close/>
                </a:path>
              </a:pathLst>
            </a:custGeom>
            <a:solidFill>
              <a:srgbClr val="F9A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7" name="Freeform 46"/>
            <p:cNvSpPr>
              <a:spLocks/>
            </p:cNvSpPr>
            <p:nvPr/>
          </p:nvSpPr>
          <p:spPr bwMode="auto">
            <a:xfrm>
              <a:off x="5119691" y="2455885"/>
              <a:ext cx="569914" cy="781057"/>
            </a:xfrm>
            <a:custGeom>
              <a:avLst/>
              <a:gdLst>
                <a:gd name="T0" fmla="*/ 179 w 359"/>
                <a:gd name="T1" fmla="*/ 0 h 492"/>
                <a:gd name="T2" fmla="*/ 109 w 359"/>
                <a:gd name="T3" fmla="*/ 9 h 492"/>
                <a:gd name="T4" fmla="*/ 53 w 359"/>
                <a:gd name="T5" fmla="*/ 34 h 492"/>
                <a:gd name="T6" fmla="*/ 31 w 359"/>
                <a:gd name="T7" fmla="*/ 53 h 492"/>
                <a:gd name="T8" fmla="*/ 14 w 359"/>
                <a:gd name="T9" fmla="*/ 79 h 492"/>
                <a:gd name="T10" fmla="*/ 5 w 359"/>
                <a:gd name="T11" fmla="*/ 107 h 492"/>
                <a:gd name="T12" fmla="*/ 0 w 359"/>
                <a:gd name="T13" fmla="*/ 143 h 492"/>
                <a:gd name="T14" fmla="*/ 2 w 359"/>
                <a:gd name="T15" fmla="*/ 166 h 492"/>
                <a:gd name="T16" fmla="*/ 19 w 359"/>
                <a:gd name="T17" fmla="*/ 211 h 492"/>
                <a:gd name="T18" fmla="*/ 53 w 359"/>
                <a:gd name="T19" fmla="*/ 281 h 492"/>
                <a:gd name="T20" fmla="*/ 73 w 359"/>
                <a:gd name="T21" fmla="*/ 323 h 492"/>
                <a:gd name="T22" fmla="*/ 75 w 359"/>
                <a:gd name="T23" fmla="*/ 340 h 492"/>
                <a:gd name="T24" fmla="*/ 75 w 359"/>
                <a:gd name="T25" fmla="*/ 360 h 492"/>
                <a:gd name="T26" fmla="*/ 84 w 359"/>
                <a:gd name="T27" fmla="*/ 413 h 492"/>
                <a:gd name="T28" fmla="*/ 109 w 359"/>
                <a:gd name="T29" fmla="*/ 461 h 492"/>
                <a:gd name="T30" fmla="*/ 126 w 359"/>
                <a:gd name="T31" fmla="*/ 481 h 492"/>
                <a:gd name="T32" fmla="*/ 148 w 359"/>
                <a:gd name="T33" fmla="*/ 492 h 492"/>
                <a:gd name="T34" fmla="*/ 154 w 359"/>
                <a:gd name="T35" fmla="*/ 492 h 492"/>
                <a:gd name="T36" fmla="*/ 171 w 359"/>
                <a:gd name="T37" fmla="*/ 483 h 492"/>
                <a:gd name="T38" fmla="*/ 179 w 359"/>
                <a:gd name="T39" fmla="*/ 455 h 492"/>
                <a:gd name="T40" fmla="*/ 182 w 359"/>
                <a:gd name="T41" fmla="*/ 469 h 492"/>
                <a:gd name="T42" fmla="*/ 199 w 359"/>
                <a:gd name="T43" fmla="*/ 489 h 492"/>
                <a:gd name="T44" fmla="*/ 210 w 359"/>
                <a:gd name="T45" fmla="*/ 492 h 492"/>
                <a:gd name="T46" fmla="*/ 222 w 359"/>
                <a:gd name="T47" fmla="*/ 489 h 492"/>
                <a:gd name="T48" fmla="*/ 250 w 359"/>
                <a:gd name="T49" fmla="*/ 461 h 492"/>
                <a:gd name="T50" fmla="*/ 264 w 359"/>
                <a:gd name="T51" fmla="*/ 438 h 492"/>
                <a:gd name="T52" fmla="*/ 280 w 359"/>
                <a:gd name="T53" fmla="*/ 385 h 492"/>
                <a:gd name="T54" fmla="*/ 283 w 359"/>
                <a:gd name="T55" fmla="*/ 360 h 492"/>
                <a:gd name="T56" fmla="*/ 286 w 359"/>
                <a:gd name="T57" fmla="*/ 323 h 492"/>
                <a:gd name="T58" fmla="*/ 295 w 359"/>
                <a:gd name="T59" fmla="*/ 304 h 492"/>
                <a:gd name="T60" fmla="*/ 328 w 359"/>
                <a:gd name="T61" fmla="*/ 236 h 492"/>
                <a:gd name="T62" fmla="*/ 351 w 359"/>
                <a:gd name="T63" fmla="*/ 188 h 492"/>
                <a:gd name="T64" fmla="*/ 359 w 359"/>
                <a:gd name="T65" fmla="*/ 143 h 492"/>
                <a:gd name="T66" fmla="*/ 356 w 359"/>
                <a:gd name="T67" fmla="*/ 124 h 492"/>
                <a:gd name="T68" fmla="*/ 351 w 359"/>
                <a:gd name="T69" fmla="*/ 93 h 492"/>
                <a:gd name="T70" fmla="*/ 337 w 359"/>
                <a:gd name="T71" fmla="*/ 65 h 492"/>
                <a:gd name="T72" fmla="*/ 317 w 359"/>
                <a:gd name="T73" fmla="*/ 45 h 492"/>
                <a:gd name="T74" fmla="*/ 280 w 359"/>
                <a:gd name="T75" fmla="*/ 20 h 492"/>
                <a:gd name="T76" fmla="*/ 216 w 359"/>
                <a:gd name="T77" fmla="*/ 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492">
                  <a:moveTo>
                    <a:pt x="179" y="0"/>
                  </a:moveTo>
                  <a:lnTo>
                    <a:pt x="179" y="0"/>
                  </a:lnTo>
                  <a:lnTo>
                    <a:pt x="143" y="3"/>
                  </a:lnTo>
                  <a:lnTo>
                    <a:pt x="109" y="9"/>
                  </a:lnTo>
                  <a:lnTo>
                    <a:pt x="78" y="20"/>
                  </a:lnTo>
                  <a:lnTo>
                    <a:pt x="53" y="34"/>
                  </a:lnTo>
                  <a:lnTo>
                    <a:pt x="42" y="45"/>
                  </a:lnTo>
                  <a:lnTo>
                    <a:pt x="31" y="53"/>
                  </a:lnTo>
                  <a:lnTo>
                    <a:pt x="22" y="65"/>
                  </a:lnTo>
                  <a:lnTo>
                    <a:pt x="14" y="79"/>
                  </a:lnTo>
                  <a:lnTo>
                    <a:pt x="8" y="93"/>
                  </a:lnTo>
                  <a:lnTo>
                    <a:pt x="5" y="107"/>
                  </a:lnTo>
                  <a:lnTo>
                    <a:pt x="2" y="124"/>
                  </a:lnTo>
                  <a:lnTo>
                    <a:pt x="0" y="143"/>
                  </a:lnTo>
                  <a:lnTo>
                    <a:pt x="0" y="143"/>
                  </a:lnTo>
                  <a:lnTo>
                    <a:pt x="2" y="166"/>
                  </a:lnTo>
                  <a:lnTo>
                    <a:pt x="8" y="188"/>
                  </a:lnTo>
                  <a:lnTo>
                    <a:pt x="19" y="211"/>
                  </a:lnTo>
                  <a:lnTo>
                    <a:pt x="31" y="236"/>
                  </a:lnTo>
                  <a:lnTo>
                    <a:pt x="53" y="281"/>
                  </a:lnTo>
                  <a:lnTo>
                    <a:pt x="64" y="304"/>
                  </a:lnTo>
                  <a:lnTo>
                    <a:pt x="73" y="323"/>
                  </a:lnTo>
                  <a:lnTo>
                    <a:pt x="73" y="323"/>
                  </a:lnTo>
                  <a:lnTo>
                    <a:pt x="75" y="340"/>
                  </a:lnTo>
                  <a:lnTo>
                    <a:pt x="75" y="360"/>
                  </a:lnTo>
                  <a:lnTo>
                    <a:pt x="75" y="360"/>
                  </a:lnTo>
                  <a:lnTo>
                    <a:pt x="78" y="385"/>
                  </a:lnTo>
                  <a:lnTo>
                    <a:pt x="84" y="413"/>
                  </a:lnTo>
                  <a:lnTo>
                    <a:pt x="95" y="438"/>
                  </a:lnTo>
                  <a:lnTo>
                    <a:pt x="109" y="461"/>
                  </a:lnTo>
                  <a:lnTo>
                    <a:pt x="109" y="461"/>
                  </a:lnTo>
                  <a:lnTo>
                    <a:pt x="126" y="481"/>
                  </a:lnTo>
                  <a:lnTo>
                    <a:pt x="137" y="489"/>
                  </a:lnTo>
                  <a:lnTo>
                    <a:pt x="148" y="492"/>
                  </a:lnTo>
                  <a:lnTo>
                    <a:pt x="148" y="492"/>
                  </a:lnTo>
                  <a:lnTo>
                    <a:pt x="154" y="492"/>
                  </a:lnTo>
                  <a:lnTo>
                    <a:pt x="160" y="489"/>
                  </a:lnTo>
                  <a:lnTo>
                    <a:pt x="171" y="483"/>
                  </a:lnTo>
                  <a:lnTo>
                    <a:pt x="177" y="469"/>
                  </a:lnTo>
                  <a:lnTo>
                    <a:pt x="179" y="455"/>
                  </a:lnTo>
                  <a:lnTo>
                    <a:pt x="179" y="455"/>
                  </a:lnTo>
                  <a:lnTo>
                    <a:pt x="182" y="469"/>
                  </a:lnTo>
                  <a:lnTo>
                    <a:pt x="188" y="483"/>
                  </a:lnTo>
                  <a:lnTo>
                    <a:pt x="199" y="489"/>
                  </a:lnTo>
                  <a:lnTo>
                    <a:pt x="205" y="492"/>
                  </a:lnTo>
                  <a:lnTo>
                    <a:pt x="210" y="492"/>
                  </a:lnTo>
                  <a:lnTo>
                    <a:pt x="210" y="492"/>
                  </a:lnTo>
                  <a:lnTo>
                    <a:pt x="222" y="489"/>
                  </a:lnTo>
                  <a:lnTo>
                    <a:pt x="233" y="481"/>
                  </a:lnTo>
                  <a:lnTo>
                    <a:pt x="250" y="461"/>
                  </a:lnTo>
                  <a:lnTo>
                    <a:pt x="250" y="461"/>
                  </a:lnTo>
                  <a:lnTo>
                    <a:pt x="264" y="438"/>
                  </a:lnTo>
                  <a:lnTo>
                    <a:pt x="275" y="413"/>
                  </a:lnTo>
                  <a:lnTo>
                    <a:pt x="280" y="385"/>
                  </a:lnTo>
                  <a:lnTo>
                    <a:pt x="283" y="360"/>
                  </a:lnTo>
                  <a:lnTo>
                    <a:pt x="283" y="360"/>
                  </a:lnTo>
                  <a:lnTo>
                    <a:pt x="283" y="340"/>
                  </a:lnTo>
                  <a:lnTo>
                    <a:pt x="286" y="323"/>
                  </a:lnTo>
                  <a:lnTo>
                    <a:pt x="286" y="323"/>
                  </a:lnTo>
                  <a:lnTo>
                    <a:pt x="295" y="304"/>
                  </a:lnTo>
                  <a:lnTo>
                    <a:pt x="306" y="281"/>
                  </a:lnTo>
                  <a:lnTo>
                    <a:pt x="328" y="236"/>
                  </a:lnTo>
                  <a:lnTo>
                    <a:pt x="339" y="211"/>
                  </a:lnTo>
                  <a:lnTo>
                    <a:pt x="351" y="188"/>
                  </a:lnTo>
                  <a:lnTo>
                    <a:pt x="356" y="166"/>
                  </a:lnTo>
                  <a:lnTo>
                    <a:pt x="359" y="143"/>
                  </a:lnTo>
                  <a:lnTo>
                    <a:pt x="359" y="143"/>
                  </a:lnTo>
                  <a:lnTo>
                    <a:pt x="356" y="124"/>
                  </a:lnTo>
                  <a:lnTo>
                    <a:pt x="353" y="107"/>
                  </a:lnTo>
                  <a:lnTo>
                    <a:pt x="351" y="93"/>
                  </a:lnTo>
                  <a:lnTo>
                    <a:pt x="345" y="79"/>
                  </a:lnTo>
                  <a:lnTo>
                    <a:pt x="337" y="65"/>
                  </a:lnTo>
                  <a:lnTo>
                    <a:pt x="328" y="53"/>
                  </a:lnTo>
                  <a:lnTo>
                    <a:pt x="317" y="45"/>
                  </a:lnTo>
                  <a:lnTo>
                    <a:pt x="306" y="34"/>
                  </a:lnTo>
                  <a:lnTo>
                    <a:pt x="280" y="20"/>
                  </a:lnTo>
                  <a:lnTo>
                    <a:pt x="250" y="9"/>
                  </a:lnTo>
                  <a:lnTo>
                    <a:pt x="216" y="3"/>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8" name="Freeform 47"/>
            <p:cNvSpPr>
              <a:spLocks/>
            </p:cNvSpPr>
            <p:nvPr/>
          </p:nvSpPr>
          <p:spPr bwMode="auto">
            <a:xfrm>
              <a:off x="5078415" y="2571773"/>
              <a:ext cx="650876" cy="388942"/>
            </a:xfrm>
            <a:custGeom>
              <a:avLst/>
              <a:gdLst>
                <a:gd name="T0" fmla="*/ 410 w 410"/>
                <a:gd name="T1" fmla="*/ 9 h 245"/>
                <a:gd name="T2" fmla="*/ 410 w 410"/>
                <a:gd name="T3" fmla="*/ 9 h 245"/>
                <a:gd name="T4" fmla="*/ 408 w 410"/>
                <a:gd name="T5" fmla="*/ 3 h 245"/>
                <a:gd name="T6" fmla="*/ 405 w 410"/>
                <a:gd name="T7" fmla="*/ 0 h 245"/>
                <a:gd name="T8" fmla="*/ 394 w 410"/>
                <a:gd name="T9" fmla="*/ 0 h 245"/>
                <a:gd name="T10" fmla="*/ 374 w 410"/>
                <a:gd name="T11" fmla="*/ 3 h 245"/>
                <a:gd name="T12" fmla="*/ 349 w 410"/>
                <a:gd name="T13" fmla="*/ 9 h 245"/>
                <a:gd name="T14" fmla="*/ 284 w 410"/>
                <a:gd name="T15" fmla="*/ 23 h 245"/>
                <a:gd name="T16" fmla="*/ 248 w 410"/>
                <a:gd name="T17" fmla="*/ 25 h 245"/>
                <a:gd name="T18" fmla="*/ 205 w 410"/>
                <a:gd name="T19" fmla="*/ 28 h 245"/>
                <a:gd name="T20" fmla="*/ 205 w 410"/>
                <a:gd name="T21" fmla="*/ 28 h 245"/>
                <a:gd name="T22" fmla="*/ 163 w 410"/>
                <a:gd name="T23" fmla="*/ 25 h 245"/>
                <a:gd name="T24" fmla="*/ 127 w 410"/>
                <a:gd name="T25" fmla="*/ 23 h 245"/>
                <a:gd name="T26" fmla="*/ 62 w 410"/>
                <a:gd name="T27" fmla="*/ 9 h 245"/>
                <a:gd name="T28" fmla="*/ 37 w 410"/>
                <a:gd name="T29" fmla="*/ 3 h 245"/>
                <a:gd name="T30" fmla="*/ 17 w 410"/>
                <a:gd name="T31" fmla="*/ 0 h 245"/>
                <a:gd name="T32" fmla="*/ 6 w 410"/>
                <a:gd name="T33" fmla="*/ 0 h 245"/>
                <a:gd name="T34" fmla="*/ 3 w 410"/>
                <a:gd name="T35" fmla="*/ 3 h 245"/>
                <a:gd name="T36" fmla="*/ 0 w 410"/>
                <a:gd name="T37" fmla="*/ 9 h 245"/>
                <a:gd name="T38" fmla="*/ 0 w 410"/>
                <a:gd name="T39" fmla="*/ 9 h 245"/>
                <a:gd name="T40" fmla="*/ 3 w 410"/>
                <a:gd name="T41" fmla="*/ 11 h 245"/>
                <a:gd name="T42" fmla="*/ 9 w 410"/>
                <a:gd name="T43" fmla="*/ 17 h 245"/>
                <a:gd name="T44" fmla="*/ 26 w 410"/>
                <a:gd name="T45" fmla="*/ 28 h 245"/>
                <a:gd name="T46" fmla="*/ 82 w 410"/>
                <a:gd name="T47" fmla="*/ 54 h 245"/>
                <a:gd name="T48" fmla="*/ 135 w 410"/>
                <a:gd name="T49" fmla="*/ 76 h 245"/>
                <a:gd name="T50" fmla="*/ 152 w 410"/>
                <a:gd name="T51" fmla="*/ 87 h 245"/>
                <a:gd name="T52" fmla="*/ 158 w 410"/>
                <a:gd name="T53" fmla="*/ 93 h 245"/>
                <a:gd name="T54" fmla="*/ 160 w 410"/>
                <a:gd name="T55" fmla="*/ 96 h 245"/>
                <a:gd name="T56" fmla="*/ 160 w 410"/>
                <a:gd name="T57" fmla="*/ 96 h 245"/>
                <a:gd name="T58" fmla="*/ 160 w 410"/>
                <a:gd name="T59" fmla="*/ 124 h 245"/>
                <a:gd name="T60" fmla="*/ 163 w 410"/>
                <a:gd name="T61" fmla="*/ 152 h 245"/>
                <a:gd name="T62" fmla="*/ 169 w 410"/>
                <a:gd name="T63" fmla="*/ 177 h 245"/>
                <a:gd name="T64" fmla="*/ 174 w 410"/>
                <a:gd name="T65" fmla="*/ 197 h 245"/>
                <a:gd name="T66" fmla="*/ 180 w 410"/>
                <a:gd name="T67" fmla="*/ 216 h 245"/>
                <a:gd name="T68" fmla="*/ 189 w 410"/>
                <a:gd name="T69" fmla="*/ 231 h 245"/>
                <a:gd name="T70" fmla="*/ 197 w 410"/>
                <a:gd name="T71" fmla="*/ 242 h 245"/>
                <a:gd name="T72" fmla="*/ 205 w 410"/>
                <a:gd name="T73" fmla="*/ 245 h 245"/>
                <a:gd name="T74" fmla="*/ 205 w 410"/>
                <a:gd name="T75" fmla="*/ 245 h 245"/>
                <a:gd name="T76" fmla="*/ 214 w 410"/>
                <a:gd name="T77" fmla="*/ 242 h 245"/>
                <a:gd name="T78" fmla="*/ 222 w 410"/>
                <a:gd name="T79" fmla="*/ 231 h 245"/>
                <a:gd name="T80" fmla="*/ 231 w 410"/>
                <a:gd name="T81" fmla="*/ 216 h 245"/>
                <a:gd name="T82" fmla="*/ 236 w 410"/>
                <a:gd name="T83" fmla="*/ 197 h 245"/>
                <a:gd name="T84" fmla="*/ 242 w 410"/>
                <a:gd name="T85" fmla="*/ 177 h 245"/>
                <a:gd name="T86" fmla="*/ 248 w 410"/>
                <a:gd name="T87" fmla="*/ 152 h 245"/>
                <a:gd name="T88" fmla="*/ 250 w 410"/>
                <a:gd name="T89" fmla="*/ 124 h 245"/>
                <a:gd name="T90" fmla="*/ 250 w 410"/>
                <a:gd name="T91" fmla="*/ 96 h 245"/>
                <a:gd name="T92" fmla="*/ 250 w 410"/>
                <a:gd name="T93" fmla="*/ 96 h 245"/>
                <a:gd name="T94" fmla="*/ 253 w 410"/>
                <a:gd name="T95" fmla="*/ 93 h 245"/>
                <a:gd name="T96" fmla="*/ 259 w 410"/>
                <a:gd name="T97" fmla="*/ 87 h 245"/>
                <a:gd name="T98" fmla="*/ 276 w 410"/>
                <a:gd name="T99" fmla="*/ 76 h 245"/>
                <a:gd name="T100" fmla="*/ 329 w 410"/>
                <a:gd name="T101" fmla="*/ 54 h 245"/>
                <a:gd name="T102" fmla="*/ 385 w 410"/>
                <a:gd name="T103" fmla="*/ 28 h 245"/>
                <a:gd name="T104" fmla="*/ 402 w 410"/>
                <a:gd name="T105" fmla="*/ 17 h 245"/>
                <a:gd name="T106" fmla="*/ 408 w 410"/>
                <a:gd name="T107" fmla="*/ 11 h 245"/>
                <a:gd name="T108" fmla="*/ 410 w 410"/>
                <a:gd name="T109" fmla="*/ 9 h 245"/>
                <a:gd name="T110" fmla="*/ 410 w 410"/>
                <a:gd name="T111" fmla="*/ 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 h="245">
                  <a:moveTo>
                    <a:pt x="410" y="9"/>
                  </a:moveTo>
                  <a:lnTo>
                    <a:pt x="410" y="9"/>
                  </a:lnTo>
                  <a:lnTo>
                    <a:pt x="408" y="3"/>
                  </a:lnTo>
                  <a:lnTo>
                    <a:pt x="405" y="0"/>
                  </a:lnTo>
                  <a:lnTo>
                    <a:pt x="394" y="0"/>
                  </a:lnTo>
                  <a:lnTo>
                    <a:pt x="374" y="3"/>
                  </a:lnTo>
                  <a:lnTo>
                    <a:pt x="349" y="9"/>
                  </a:lnTo>
                  <a:lnTo>
                    <a:pt x="284" y="23"/>
                  </a:lnTo>
                  <a:lnTo>
                    <a:pt x="248" y="25"/>
                  </a:lnTo>
                  <a:lnTo>
                    <a:pt x="205" y="28"/>
                  </a:lnTo>
                  <a:lnTo>
                    <a:pt x="205" y="28"/>
                  </a:lnTo>
                  <a:lnTo>
                    <a:pt x="163" y="25"/>
                  </a:lnTo>
                  <a:lnTo>
                    <a:pt x="127" y="23"/>
                  </a:lnTo>
                  <a:lnTo>
                    <a:pt x="62" y="9"/>
                  </a:lnTo>
                  <a:lnTo>
                    <a:pt x="37" y="3"/>
                  </a:lnTo>
                  <a:lnTo>
                    <a:pt x="17" y="0"/>
                  </a:lnTo>
                  <a:lnTo>
                    <a:pt x="6" y="0"/>
                  </a:lnTo>
                  <a:lnTo>
                    <a:pt x="3" y="3"/>
                  </a:lnTo>
                  <a:lnTo>
                    <a:pt x="0" y="9"/>
                  </a:lnTo>
                  <a:lnTo>
                    <a:pt x="0" y="9"/>
                  </a:lnTo>
                  <a:lnTo>
                    <a:pt x="3" y="11"/>
                  </a:lnTo>
                  <a:lnTo>
                    <a:pt x="9" y="17"/>
                  </a:lnTo>
                  <a:lnTo>
                    <a:pt x="26" y="28"/>
                  </a:lnTo>
                  <a:lnTo>
                    <a:pt x="82" y="54"/>
                  </a:lnTo>
                  <a:lnTo>
                    <a:pt x="135" y="76"/>
                  </a:lnTo>
                  <a:lnTo>
                    <a:pt x="152" y="87"/>
                  </a:lnTo>
                  <a:lnTo>
                    <a:pt x="158" y="93"/>
                  </a:lnTo>
                  <a:lnTo>
                    <a:pt x="160" y="96"/>
                  </a:lnTo>
                  <a:lnTo>
                    <a:pt x="160" y="96"/>
                  </a:lnTo>
                  <a:lnTo>
                    <a:pt x="160" y="124"/>
                  </a:lnTo>
                  <a:lnTo>
                    <a:pt x="163" y="152"/>
                  </a:lnTo>
                  <a:lnTo>
                    <a:pt x="169" y="177"/>
                  </a:lnTo>
                  <a:lnTo>
                    <a:pt x="174" y="197"/>
                  </a:lnTo>
                  <a:lnTo>
                    <a:pt x="180" y="216"/>
                  </a:lnTo>
                  <a:lnTo>
                    <a:pt x="189" y="231"/>
                  </a:lnTo>
                  <a:lnTo>
                    <a:pt x="197" y="242"/>
                  </a:lnTo>
                  <a:lnTo>
                    <a:pt x="205" y="245"/>
                  </a:lnTo>
                  <a:lnTo>
                    <a:pt x="205" y="245"/>
                  </a:lnTo>
                  <a:lnTo>
                    <a:pt x="214" y="242"/>
                  </a:lnTo>
                  <a:lnTo>
                    <a:pt x="222" y="231"/>
                  </a:lnTo>
                  <a:lnTo>
                    <a:pt x="231" y="216"/>
                  </a:lnTo>
                  <a:lnTo>
                    <a:pt x="236" y="197"/>
                  </a:lnTo>
                  <a:lnTo>
                    <a:pt x="242" y="177"/>
                  </a:lnTo>
                  <a:lnTo>
                    <a:pt x="248" y="152"/>
                  </a:lnTo>
                  <a:lnTo>
                    <a:pt x="250" y="124"/>
                  </a:lnTo>
                  <a:lnTo>
                    <a:pt x="250" y="96"/>
                  </a:lnTo>
                  <a:lnTo>
                    <a:pt x="250" y="96"/>
                  </a:lnTo>
                  <a:lnTo>
                    <a:pt x="253" y="93"/>
                  </a:lnTo>
                  <a:lnTo>
                    <a:pt x="259" y="87"/>
                  </a:lnTo>
                  <a:lnTo>
                    <a:pt x="276" y="76"/>
                  </a:lnTo>
                  <a:lnTo>
                    <a:pt x="329" y="54"/>
                  </a:lnTo>
                  <a:lnTo>
                    <a:pt x="385" y="28"/>
                  </a:lnTo>
                  <a:lnTo>
                    <a:pt x="402" y="17"/>
                  </a:lnTo>
                  <a:lnTo>
                    <a:pt x="408" y="11"/>
                  </a:lnTo>
                  <a:lnTo>
                    <a:pt x="410" y="9"/>
                  </a:lnTo>
                  <a:lnTo>
                    <a:pt x="410" y="9"/>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9" name="Freeform 48"/>
            <p:cNvSpPr>
              <a:spLocks/>
            </p:cNvSpPr>
            <p:nvPr/>
          </p:nvSpPr>
          <p:spPr bwMode="auto">
            <a:xfrm>
              <a:off x="5381629" y="2928963"/>
              <a:ext cx="49214" cy="280989"/>
            </a:xfrm>
            <a:custGeom>
              <a:avLst/>
              <a:gdLst>
                <a:gd name="T0" fmla="*/ 31 w 31"/>
                <a:gd name="T1" fmla="*/ 87 h 177"/>
                <a:gd name="T2" fmla="*/ 31 w 31"/>
                <a:gd name="T3" fmla="*/ 87 h 177"/>
                <a:gd name="T4" fmla="*/ 28 w 31"/>
                <a:gd name="T5" fmla="*/ 53 h 177"/>
                <a:gd name="T6" fmla="*/ 26 w 31"/>
                <a:gd name="T7" fmla="*/ 25 h 177"/>
                <a:gd name="T8" fmla="*/ 20 w 31"/>
                <a:gd name="T9" fmla="*/ 6 h 177"/>
                <a:gd name="T10" fmla="*/ 17 w 31"/>
                <a:gd name="T11" fmla="*/ 3 h 177"/>
                <a:gd name="T12" fmla="*/ 14 w 31"/>
                <a:gd name="T13" fmla="*/ 0 h 177"/>
                <a:gd name="T14" fmla="*/ 14 w 31"/>
                <a:gd name="T15" fmla="*/ 0 h 177"/>
                <a:gd name="T16" fmla="*/ 12 w 31"/>
                <a:gd name="T17" fmla="*/ 3 h 177"/>
                <a:gd name="T18" fmla="*/ 9 w 31"/>
                <a:gd name="T19" fmla="*/ 6 h 177"/>
                <a:gd name="T20" fmla="*/ 3 w 31"/>
                <a:gd name="T21" fmla="*/ 25 h 177"/>
                <a:gd name="T22" fmla="*/ 0 w 31"/>
                <a:gd name="T23" fmla="*/ 53 h 177"/>
                <a:gd name="T24" fmla="*/ 0 w 31"/>
                <a:gd name="T25" fmla="*/ 87 h 177"/>
                <a:gd name="T26" fmla="*/ 0 w 31"/>
                <a:gd name="T27" fmla="*/ 87 h 177"/>
                <a:gd name="T28" fmla="*/ 0 w 31"/>
                <a:gd name="T29" fmla="*/ 124 h 177"/>
                <a:gd name="T30" fmla="*/ 3 w 31"/>
                <a:gd name="T31" fmla="*/ 149 h 177"/>
                <a:gd name="T32" fmla="*/ 9 w 31"/>
                <a:gd name="T33" fmla="*/ 169 h 177"/>
                <a:gd name="T34" fmla="*/ 12 w 31"/>
                <a:gd name="T35" fmla="*/ 174 h 177"/>
                <a:gd name="T36" fmla="*/ 14 w 31"/>
                <a:gd name="T37" fmla="*/ 177 h 177"/>
                <a:gd name="T38" fmla="*/ 14 w 31"/>
                <a:gd name="T39" fmla="*/ 177 h 177"/>
                <a:gd name="T40" fmla="*/ 17 w 31"/>
                <a:gd name="T41" fmla="*/ 174 h 177"/>
                <a:gd name="T42" fmla="*/ 20 w 31"/>
                <a:gd name="T43" fmla="*/ 169 h 177"/>
                <a:gd name="T44" fmla="*/ 26 w 31"/>
                <a:gd name="T45" fmla="*/ 149 h 177"/>
                <a:gd name="T46" fmla="*/ 28 w 31"/>
                <a:gd name="T47" fmla="*/ 124 h 177"/>
                <a:gd name="T48" fmla="*/ 31 w 31"/>
                <a:gd name="T49" fmla="*/ 87 h 177"/>
                <a:gd name="T50" fmla="*/ 31 w 31"/>
                <a:gd name="T51" fmla="*/ 8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77">
                  <a:moveTo>
                    <a:pt x="31" y="87"/>
                  </a:moveTo>
                  <a:lnTo>
                    <a:pt x="31" y="87"/>
                  </a:lnTo>
                  <a:lnTo>
                    <a:pt x="28" y="53"/>
                  </a:lnTo>
                  <a:lnTo>
                    <a:pt x="26" y="25"/>
                  </a:lnTo>
                  <a:lnTo>
                    <a:pt x="20" y="6"/>
                  </a:lnTo>
                  <a:lnTo>
                    <a:pt x="17" y="3"/>
                  </a:lnTo>
                  <a:lnTo>
                    <a:pt x="14" y="0"/>
                  </a:lnTo>
                  <a:lnTo>
                    <a:pt x="14" y="0"/>
                  </a:lnTo>
                  <a:lnTo>
                    <a:pt x="12" y="3"/>
                  </a:lnTo>
                  <a:lnTo>
                    <a:pt x="9" y="6"/>
                  </a:lnTo>
                  <a:lnTo>
                    <a:pt x="3" y="25"/>
                  </a:lnTo>
                  <a:lnTo>
                    <a:pt x="0" y="53"/>
                  </a:lnTo>
                  <a:lnTo>
                    <a:pt x="0" y="87"/>
                  </a:lnTo>
                  <a:lnTo>
                    <a:pt x="0" y="87"/>
                  </a:lnTo>
                  <a:lnTo>
                    <a:pt x="0" y="124"/>
                  </a:lnTo>
                  <a:lnTo>
                    <a:pt x="3" y="149"/>
                  </a:lnTo>
                  <a:lnTo>
                    <a:pt x="9" y="169"/>
                  </a:lnTo>
                  <a:lnTo>
                    <a:pt x="12" y="174"/>
                  </a:lnTo>
                  <a:lnTo>
                    <a:pt x="14" y="177"/>
                  </a:lnTo>
                  <a:lnTo>
                    <a:pt x="14" y="177"/>
                  </a:lnTo>
                  <a:lnTo>
                    <a:pt x="17" y="174"/>
                  </a:lnTo>
                  <a:lnTo>
                    <a:pt x="20" y="169"/>
                  </a:lnTo>
                  <a:lnTo>
                    <a:pt x="26" y="149"/>
                  </a:lnTo>
                  <a:lnTo>
                    <a:pt x="28" y="124"/>
                  </a:lnTo>
                  <a:lnTo>
                    <a:pt x="31" y="87"/>
                  </a:lnTo>
                  <a:lnTo>
                    <a:pt x="31" y="87"/>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0" name="Freeform 49"/>
            <p:cNvSpPr>
              <a:spLocks/>
            </p:cNvSpPr>
            <p:nvPr/>
          </p:nvSpPr>
          <p:spPr bwMode="auto">
            <a:xfrm>
              <a:off x="5792792" y="2633687"/>
              <a:ext cx="338139" cy="214315"/>
            </a:xfrm>
            <a:custGeom>
              <a:avLst/>
              <a:gdLst>
                <a:gd name="T0" fmla="*/ 213 w 213"/>
                <a:gd name="T1" fmla="*/ 31 h 135"/>
                <a:gd name="T2" fmla="*/ 213 w 213"/>
                <a:gd name="T3" fmla="*/ 31 h 135"/>
                <a:gd name="T4" fmla="*/ 208 w 213"/>
                <a:gd name="T5" fmla="*/ 17 h 135"/>
                <a:gd name="T6" fmla="*/ 202 w 213"/>
                <a:gd name="T7" fmla="*/ 9 h 135"/>
                <a:gd name="T8" fmla="*/ 191 w 213"/>
                <a:gd name="T9" fmla="*/ 0 h 135"/>
                <a:gd name="T10" fmla="*/ 177 w 213"/>
                <a:gd name="T11" fmla="*/ 0 h 135"/>
                <a:gd name="T12" fmla="*/ 160 w 213"/>
                <a:gd name="T13" fmla="*/ 0 h 135"/>
                <a:gd name="T14" fmla="*/ 140 w 213"/>
                <a:gd name="T15" fmla="*/ 0 h 135"/>
                <a:gd name="T16" fmla="*/ 98 w 213"/>
                <a:gd name="T17" fmla="*/ 9 h 135"/>
                <a:gd name="T18" fmla="*/ 98 w 213"/>
                <a:gd name="T19" fmla="*/ 9 h 135"/>
                <a:gd name="T20" fmla="*/ 59 w 213"/>
                <a:gd name="T21" fmla="*/ 15 h 135"/>
                <a:gd name="T22" fmla="*/ 39 w 213"/>
                <a:gd name="T23" fmla="*/ 20 h 135"/>
                <a:gd name="T24" fmla="*/ 25 w 213"/>
                <a:gd name="T25" fmla="*/ 26 h 135"/>
                <a:gd name="T26" fmla="*/ 11 w 213"/>
                <a:gd name="T27" fmla="*/ 34 h 135"/>
                <a:gd name="T28" fmla="*/ 3 w 213"/>
                <a:gd name="T29" fmla="*/ 43 h 135"/>
                <a:gd name="T30" fmla="*/ 0 w 213"/>
                <a:gd name="T31" fmla="*/ 54 h 135"/>
                <a:gd name="T32" fmla="*/ 0 w 213"/>
                <a:gd name="T33" fmla="*/ 71 h 135"/>
                <a:gd name="T34" fmla="*/ 0 w 213"/>
                <a:gd name="T35" fmla="*/ 71 h 135"/>
                <a:gd name="T36" fmla="*/ 5 w 213"/>
                <a:gd name="T37" fmla="*/ 88 h 135"/>
                <a:gd name="T38" fmla="*/ 14 w 213"/>
                <a:gd name="T39" fmla="*/ 102 h 135"/>
                <a:gd name="T40" fmla="*/ 25 w 213"/>
                <a:gd name="T41" fmla="*/ 113 h 135"/>
                <a:gd name="T42" fmla="*/ 42 w 213"/>
                <a:gd name="T43" fmla="*/ 124 h 135"/>
                <a:gd name="T44" fmla="*/ 59 w 213"/>
                <a:gd name="T45" fmla="*/ 130 h 135"/>
                <a:gd name="T46" fmla="*/ 78 w 213"/>
                <a:gd name="T47" fmla="*/ 135 h 135"/>
                <a:gd name="T48" fmla="*/ 101 w 213"/>
                <a:gd name="T49" fmla="*/ 135 h 135"/>
                <a:gd name="T50" fmla="*/ 120 w 213"/>
                <a:gd name="T51" fmla="*/ 133 h 135"/>
                <a:gd name="T52" fmla="*/ 120 w 213"/>
                <a:gd name="T53" fmla="*/ 133 h 135"/>
                <a:gd name="T54" fmla="*/ 143 w 213"/>
                <a:gd name="T55" fmla="*/ 127 h 135"/>
                <a:gd name="T56" fmla="*/ 163 w 213"/>
                <a:gd name="T57" fmla="*/ 118 h 135"/>
                <a:gd name="T58" fmla="*/ 179 w 213"/>
                <a:gd name="T59" fmla="*/ 110 h 135"/>
                <a:gd name="T60" fmla="*/ 193 w 213"/>
                <a:gd name="T61" fmla="*/ 96 h 135"/>
                <a:gd name="T62" fmla="*/ 205 w 213"/>
                <a:gd name="T63" fmla="*/ 82 h 135"/>
                <a:gd name="T64" fmla="*/ 210 w 213"/>
                <a:gd name="T65" fmla="*/ 65 h 135"/>
                <a:gd name="T66" fmla="*/ 213 w 213"/>
                <a:gd name="T67" fmla="*/ 48 h 135"/>
                <a:gd name="T68" fmla="*/ 213 w 213"/>
                <a:gd name="T69"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31"/>
                  </a:moveTo>
                  <a:lnTo>
                    <a:pt x="213" y="31"/>
                  </a:lnTo>
                  <a:lnTo>
                    <a:pt x="208" y="17"/>
                  </a:lnTo>
                  <a:lnTo>
                    <a:pt x="202" y="9"/>
                  </a:lnTo>
                  <a:lnTo>
                    <a:pt x="191" y="0"/>
                  </a:lnTo>
                  <a:lnTo>
                    <a:pt x="177" y="0"/>
                  </a:lnTo>
                  <a:lnTo>
                    <a:pt x="160" y="0"/>
                  </a:lnTo>
                  <a:lnTo>
                    <a:pt x="140" y="0"/>
                  </a:lnTo>
                  <a:lnTo>
                    <a:pt x="98" y="9"/>
                  </a:lnTo>
                  <a:lnTo>
                    <a:pt x="98" y="9"/>
                  </a:lnTo>
                  <a:lnTo>
                    <a:pt x="59" y="15"/>
                  </a:lnTo>
                  <a:lnTo>
                    <a:pt x="39" y="20"/>
                  </a:lnTo>
                  <a:lnTo>
                    <a:pt x="25" y="26"/>
                  </a:lnTo>
                  <a:lnTo>
                    <a:pt x="11" y="34"/>
                  </a:lnTo>
                  <a:lnTo>
                    <a:pt x="3" y="43"/>
                  </a:lnTo>
                  <a:lnTo>
                    <a:pt x="0" y="54"/>
                  </a:lnTo>
                  <a:lnTo>
                    <a:pt x="0" y="71"/>
                  </a:lnTo>
                  <a:lnTo>
                    <a:pt x="0" y="71"/>
                  </a:lnTo>
                  <a:lnTo>
                    <a:pt x="5" y="88"/>
                  </a:lnTo>
                  <a:lnTo>
                    <a:pt x="14" y="102"/>
                  </a:lnTo>
                  <a:lnTo>
                    <a:pt x="25" y="113"/>
                  </a:lnTo>
                  <a:lnTo>
                    <a:pt x="42" y="124"/>
                  </a:lnTo>
                  <a:lnTo>
                    <a:pt x="59" y="130"/>
                  </a:lnTo>
                  <a:lnTo>
                    <a:pt x="78" y="135"/>
                  </a:lnTo>
                  <a:lnTo>
                    <a:pt x="101" y="135"/>
                  </a:lnTo>
                  <a:lnTo>
                    <a:pt x="120" y="133"/>
                  </a:lnTo>
                  <a:lnTo>
                    <a:pt x="120" y="133"/>
                  </a:lnTo>
                  <a:lnTo>
                    <a:pt x="143" y="127"/>
                  </a:lnTo>
                  <a:lnTo>
                    <a:pt x="163" y="118"/>
                  </a:lnTo>
                  <a:lnTo>
                    <a:pt x="179" y="110"/>
                  </a:lnTo>
                  <a:lnTo>
                    <a:pt x="193" y="96"/>
                  </a:lnTo>
                  <a:lnTo>
                    <a:pt x="205" y="82"/>
                  </a:lnTo>
                  <a:lnTo>
                    <a:pt x="210" y="65"/>
                  </a:lnTo>
                  <a:lnTo>
                    <a:pt x="213" y="48"/>
                  </a:lnTo>
                  <a:lnTo>
                    <a:pt x="213" y="31"/>
                  </a:lnTo>
                  <a:close/>
                </a:path>
              </a:pathLst>
            </a:custGeom>
            <a:solidFill>
              <a:srgbClr val="FF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1" name="Freeform 50"/>
            <p:cNvSpPr>
              <a:spLocks/>
            </p:cNvSpPr>
            <p:nvPr/>
          </p:nvSpPr>
          <p:spPr bwMode="auto">
            <a:xfrm>
              <a:off x="5792792" y="2633687"/>
              <a:ext cx="338139" cy="214315"/>
            </a:xfrm>
            <a:custGeom>
              <a:avLst/>
              <a:gdLst>
                <a:gd name="T0" fmla="*/ 213 w 213"/>
                <a:gd name="T1" fmla="*/ 31 h 135"/>
                <a:gd name="T2" fmla="*/ 213 w 213"/>
                <a:gd name="T3" fmla="*/ 31 h 135"/>
                <a:gd name="T4" fmla="*/ 208 w 213"/>
                <a:gd name="T5" fmla="*/ 17 h 135"/>
                <a:gd name="T6" fmla="*/ 202 w 213"/>
                <a:gd name="T7" fmla="*/ 9 h 135"/>
                <a:gd name="T8" fmla="*/ 191 w 213"/>
                <a:gd name="T9" fmla="*/ 0 h 135"/>
                <a:gd name="T10" fmla="*/ 177 w 213"/>
                <a:gd name="T11" fmla="*/ 0 h 135"/>
                <a:gd name="T12" fmla="*/ 160 w 213"/>
                <a:gd name="T13" fmla="*/ 0 h 135"/>
                <a:gd name="T14" fmla="*/ 140 w 213"/>
                <a:gd name="T15" fmla="*/ 0 h 135"/>
                <a:gd name="T16" fmla="*/ 98 w 213"/>
                <a:gd name="T17" fmla="*/ 9 h 135"/>
                <a:gd name="T18" fmla="*/ 98 w 213"/>
                <a:gd name="T19" fmla="*/ 9 h 135"/>
                <a:gd name="T20" fmla="*/ 59 w 213"/>
                <a:gd name="T21" fmla="*/ 15 h 135"/>
                <a:gd name="T22" fmla="*/ 39 w 213"/>
                <a:gd name="T23" fmla="*/ 20 h 135"/>
                <a:gd name="T24" fmla="*/ 25 w 213"/>
                <a:gd name="T25" fmla="*/ 26 h 135"/>
                <a:gd name="T26" fmla="*/ 11 w 213"/>
                <a:gd name="T27" fmla="*/ 34 h 135"/>
                <a:gd name="T28" fmla="*/ 3 w 213"/>
                <a:gd name="T29" fmla="*/ 43 h 135"/>
                <a:gd name="T30" fmla="*/ 0 w 213"/>
                <a:gd name="T31" fmla="*/ 54 h 135"/>
                <a:gd name="T32" fmla="*/ 0 w 213"/>
                <a:gd name="T33" fmla="*/ 71 h 135"/>
                <a:gd name="T34" fmla="*/ 0 w 213"/>
                <a:gd name="T35" fmla="*/ 71 h 135"/>
                <a:gd name="T36" fmla="*/ 5 w 213"/>
                <a:gd name="T37" fmla="*/ 88 h 135"/>
                <a:gd name="T38" fmla="*/ 14 w 213"/>
                <a:gd name="T39" fmla="*/ 102 h 135"/>
                <a:gd name="T40" fmla="*/ 25 w 213"/>
                <a:gd name="T41" fmla="*/ 113 h 135"/>
                <a:gd name="T42" fmla="*/ 42 w 213"/>
                <a:gd name="T43" fmla="*/ 124 h 135"/>
                <a:gd name="T44" fmla="*/ 59 w 213"/>
                <a:gd name="T45" fmla="*/ 130 h 135"/>
                <a:gd name="T46" fmla="*/ 78 w 213"/>
                <a:gd name="T47" fmla="*/ 135 h 135"/>
                <a:gd name="T48" fmla="*/ 101 w 213"/>
                <a:gd name="T49" fmla="*/ 135 h 135"/>
                <a:gd name="T50" fmla="*/ 120 w 213"/>
                <a:gd name="T51" fmla="*/ 133 h 135"/>
                <a:gd name="T52" fmla="*/ 120 w 213"/>
                <a:gd name="T53" fmla="*/ 133 h 135"/>
                <a:gd name="T54" fmla="*/ 143 w 213"/>
                <a:gd name="T55" fmla="*/ 127 h 135"/>
                <a:gd name="T56" fmla="*/ 163 w 213"/>
                <a:gd name="T57" fmla="*/ 118 h 135"/>
                <a:gd name="T58" fmla="*/ 179 w 213"/>
                <a:gd name="T59" fmla="*/ 110 h 135"/>
                <a:gd name="T60" fmla="*/ 193 w 213"/>
                <a:gd name="T61" fmla="*/ 96 h 135"/>
                <a:gd name="T62" fmla="*/ 205 w 213"/>
                <a:gd name="T63" fmla="*/ 82 h 135"/>
                <a:gd name="T64" fmla="*/ 210 w 213"/>
                <a:gd name="T65" fmla="*/ 65 h 135"/>
                <a:gd name="T66" fmla="*/ 213 w 213"/>
                <a:gd name="T67" fmla="*/ 48 h 135"/>
                <a:gd name="T68" fmla="*/ 213 w 213"/>
                <a:gd name="T69"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31"/>
                  </a:moveTo>
                  <a:lnTo>
                    <a:pt x="213" y="31"/>
                  </a:lnTo>
                  <a:lnTo>
                    <a:pt x="208" y="17"/>
                  </a:lnTo>
                  <a:lnTo>
                    <a:pt x="202" y="9"/>
                  </a:lnTo>
                  <a:lnTo>
                    <a:pt x="191" y="0"/>
                  </a:lnTo>
                  <a:lnTo>
                    <a:pt x="177" y="0"/>
                  </a:lnTo>
                  <a:lnTo>
                    <a:pt x="160" y="0"/>
                  </a:lnTo>
                  <a:lnTo>
                    <a:pt x="140" y="0"/>
                  </a:lnTo>
                  <a:lnTo>
                    <a:pt x="98" y="9"/>
                  </a:lnTo>
                  <a:lnTo>
                    <a:pt x="98" y="9"/>
                  </a:lnTo>
                  <a:lnTo>
                    <a:pt x="59" y="15"/>
                  </a:lnTo>
                  <a:lnTo>
                    <a:pt x="39" y="20"/>
                  </a:lnTo>
                  <a:lnTo>
                    <a:pt x="25" y="26"/>
                  </a:lnTo>
                  <a:lnTo>
                    <a:pt x="11" y="34"/>
                  </a:lnTo>
                  <a:lnTo>
                    <a:pt x="3" y="43"/>
                  </a:lnTo>
                  <a:lnTo>
                    <a:pt x="0" y="54"/>
                  </a:lnTo>
                  <a:lnTo>
                    <a:pt x="0" y="71"/>
                  </a:lnTo>
                  <a:lnTo>
                    <a:pt x="0" y="71"/>
                  </a:lnTo>
                  <a:lnTo>
                    <a:pt x="5" y="88"/>
                  </a:lnTo>
                  <a:lnTo>
                    <a:pt x="14" y="102"/>
                  </a:lnTo>
                  <a:lnTo>
                    <a:pt x="25" y="113"/>
                  </a:lnTo>
                  <a:lnTo>
                    <a:pt x="42" y="124"/>
                  </a:lnTo>
                  <a:lnTo>
                    <a:pt x="59" y="130"/>
                  </a:lnTo>
                  <a:lnTo>
                    <a:pt x="78" y="135"/>
                  </a:lnTo>
                  <a:lnTo>
                    <a:pt x="101" y="135"/>
                  </a:lnTo>
                  <a:lnTo>
                    <a:pt x="120" y="133"/>
                  </a:lnTo>
                  <a:lnTo>
                    <a:pt x="120" y="133"/>
                  </a:lnTo>
                  <a:lnTo>
                    <a:pt x="143" y="127"/>
                  </a:lnTo>
                  <a:lnTo>
                    <a:pt x="163" y="118"/>
                  </a:lnTo>
                  <a:lnTo>
                    <a:pt x="179" y="110"/>
                  </a:lnTo>
                  <a:lnTo>
                    <a:pt x="193" y="96"/>
                  </a:lnTo>
                  <a:lnTo>
                    <a:pt x="205" y="82"/>
                  </a:lnTo>
                  <a:lnTo>
                    <a:pt x="210" y="65"/>
                  </a:lnTo>
                  <a:lnTo>
                    <a:pt x="213" y="48"/>
                  </a:lnTo>
                  <a:lnTo>
                    <a:pt x="213"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2" name="Freeform 51"/>
            <p:cNvSpPr>
              <a:spLocks/>
            </p:cNvSpPr>
            <p:nvPr/>
          </p:nvSpPr>
          <p:spPr bwMode="auto">
            <a:xfrm>
              <a:off x="4678365" y="2633687"/>
              <a:ext cx="338139" cy="214315"/>
            </a:xfrm>
            <a:custGeom>
              <a:avLst/>
              <a:gdLst>
                <a:gd name="T0" fmla="*/ 213 w 213"/>
                <a:gd name="T1" fmla="*/ 71 h 135"/>
                <a:gd name="T2" fmla="*/ 213 w 213"/>
                <a:gd name="T3" fmla="*/ 71 h 135"/>
                <a:gd name="T4" fmla="*/ 213 w 213"/>
                <a:gd name="T5" fmla="*/ 57 h 135"/>
                <a:gd name="T6" fmla="*/ 210 w 213"/>
                <a:gd name="T7" fmla="*/ 43 h 135"/>
                <a:gd name="T8" fmla="*/ 202 w 213"/>
                <a:gd name="T9" fmla="*/ 34 h 135"/>
                <a:gd name="T10" fmla="*/ 188 w 213"/>
                <a:gd name="T11" fmla="*/ 26 h 135"/>
                <a:gd name="T12" fmla="*/ 174 w 213"/>
                <a:gd name="T13" fmla="*/ 20 h 135"/>
                <a:gd name="T14" fmla="*/ 154 w 213"/>
                <a:gd name="T15" fmla="*/ 17 h 135"/>
                <a:gd name="T16" fmla="*/ 115 w 213"/>
                <a:gd name="T17" fmla="*/ 9 h 135"/>
                <a:gd name="T18" fmla="*/ 115 w 213"/>
                <a:gd name="T19" fmla="*/ 9 h 135"/>
                <a:gd name="T20" fmla="*/ 73 w 213"/>
                <a:gd name="T21" fmla="*/ 3 h 135"/>
                <a:gd name="T22" fmla="*/ 53 w 213"/>
                <a:gd name="T23" fmla="*/ 0 h 135"/>
                <a:gd name="T24" fmla="*/ 36 w 213"/>
                <a:gd name="T25" fmla="*/ 0 h 135"/>
                <a:gd name="T26" fmla="*/ 22 w 213"/>
                <a:gd name="T27" fmla="*/ 3 h 135"/>
                <a:gd name="T28" fmla="*/ 11 w 213"/>
                <a:gd name="T29" fmla="*/ 9 h 135"/>
                <a:gd name="T30" fmla="*/ 5 w 213"/>
                <a:gd name="T31" fmla="*/ 17 h 135"/>
                <a:gd name="T32" fmla="*/ 0 w 213"/>
                <a:gd name="T33" fmla="*/ 34 h 135"/>
                <a:gd name="T34" fmla="*/ 0 w 213"/>
                <a:gd name="T35" fmla="*/ 34 h 135"/>
                <a:gd name="T36" fmla="*/ 0 w 213"/>
                <a:gd name="T37" fmla="*/ 51 h 135"/>
                <a:gd name="T38" fmla="*/ 2 w 213"/>
                <a:gd name="T39" fmla="*/ 68 h 135"/>
                <a:gd name="T40" fmla="*/ 8 w 213"/>
                <a:gd name="T41" fmla="*/ 82 h 135"/>
                <a:gd name="T42" fmla="*/ 19 w 213"/>
                <a:gd name="T43" fmla="*/ 96 h 135"/>
                <a:gd name="T44" fmla="*/ 33 w 213"/>
                <a:gd name="T45" fmla="*/ 110 h 135"/>
                <a:gd name="T46" fmla="*/ 50 w 213"/>
                <a:gd name="T47" fmla="*/ 121 h 135"/>
                <a:gd name="T48" fmla="*/ 70 w 213"/>
                <a:gd name="T49" fmla="*/ 130 h 135"/>
                <a:gd name="T50" fmla="*/ 92 w 213"/>
                <a:gd name="T51" fmla="*/ 135 h 135"/>
                <a:gd name="T52" fmla="*/ 92 w 213"/>
                <a:gd name="T53" fmla="*/ 135 h 135"/>
                <a:gd name="T54" fmla="*/ 112 w 213"/>
                <a:gd name="T55" fmla="*/ 135 h 135"/>
                <a:gd name="T56" fmla="*/ 134 w 213"/>
                <a:gd name="T57" fmla="*/ 135 h 135"/>
                <a:gd name="T58" fmla="*/ 154 w 213"/>
                <a:gd name="T59" fmla="*/ 130 h 135"/>
                <a:gd name="T60" fmla="*/ 171 w 213"/>
                <a:gd name="T61" fmla="*/ 124 h 135"/>
                <a:gd name="T62" fmla="*/ 188 w 213"/>
                <a:gd name="T63" fmla="*/ 113 h 135"/>
                <a:gd name="T64" fmla="*/ 199 w 213"/>
                <a:gd name="T65" fmla="*/ 102 h 135"/>
                <a:gd name="T66" fmla="*/ 207 w 213"/>
                <a:gd name="T67" fmla="*/ 88 h 135"/>
                <a:gd name="T68" fmla="*/ 213 w 213"/>
                <a:gd name="T69" fmla="*/ 7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71"/>
                  </a:moveTo>
                  <a:lnTo>
                    <a:pt x="213" y="71"/>
                  </a:lnTo>
                  <a:lnTo>
                    <a:pt x="213" y="57"/>
                  </a:lnTo>
                  <a:lnTo>
                    <a:pt x="210" y="43"/>
                  </a:lnTo>
                  <a:lnTo>
                    <a:pt x="202" y="34"/>
                  </a:lnTo>
                  <a:lnTo>
                    <a:pt x="188" y="26"/>
                  </a:lnTo>
                  <a:lnTo>
                    <a:pt x="174" y="20"/>
                  </a:lnTo>
                  <a:lnTo>
                    <a:pt x="154" y="17"/>
                  </a:lnTo>
                  <a:lnTo>
                    <a:pt x="115" y="9"/>
                  </a:lnTo>
                  <a:lnTo>
                    <a:pt x="115" y="9"/>
                  </a:lnTo>
                  <a:lnTo>
                    <a:pt x="73" y="3"/>
                  </a:lnTo>
                  <a:lnTo>
                    <a:pt x="53" y="0"/>
                  </a:lnTo>
                  <a:lnTo>
                    <a:pt x="36" y="0"/>
                  </a:lnTo>
                  <a:lnTo>
                    <a:pt x="22" y="3"/>
                  </a:lnTo>
                  <a:lnTo>
                    <a:pt x="11" y="9"/>
                  </a:lnTo>
                  <a:lnTo>
                    <a:pt x="5" y="17"/>
                  </a:lnTo>
                  <a:lnTo>
                    <a:pt x="0" y="34"/>
                  </a:lnTo>
                  <a:lnTo>
                    <a:pt x="0" y="34"/>
                  </a:lnTo>
                  <a:lnTo>
                    <a:pt x="0" y="51"/>
                  </a:lnTo>
                  <a:lnTo>
                    <a:pt x="2" y="68"/>
                  </a:lnTo>
                  <a:lnTo>
                    <a:pt x="8" y="82"/>
                  </a:lnTo>
                  <a:lnTo>
                    <a:pt x="19" y="96"/>
                  </a:lnTo>
                  <a:lnTo>
                    <a:pt x="33" y="110"/>
                  </a:lnTo>
                  <a:lnTo>
                    <a:pt x="50" y="121"/>
                  </a:lnTo>
                  <a:lnTo>
                    <a:pt x="70" y="130"/>
                  </a:lnTo>
                  <a:lnTo>
                    <a:pt x="92" y="135"/>
                  </a:lnTo>
                  <a:lnTo>
                    <a:pt x="92" y="135"/>
                  </a:lnTo>
                  <a:lnTo>
                    <a:pt x="112" y="135"/>
                  </a:lnTo>
                  <a:lnTo>
                    <a:pt x="134" y="135"/>
                  </a:lnTo>
                  <a:lnTo>
                    <a:pt x="154" y="130"/>
                  </a:lnTo>
                  <a:lnTo>
                    <a:pt x="171" y="124"/>
                  </a:lnTo>
                  <a:lnTo>
                    <a:pt x="188" y="113"/>
                  </a:lnTo>
                  <a:lnTo>
                    <a:pt x="199" y="102"/>
                  </a:lnTo>
                  <a:lnTo>
                    <a:pt x="207" y="88"/>
                  </a:lnTo>
                  <a:lnTo>
                    <a:pt x="213" y="71"/>
                  </a:lnTo>
                  <a:close/>
                </a:path>
              </a:pathLst>
            </a:custGeom>
            <a:solidFill>
              <a:srgbClr val="FF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3" name="Freeform 52"/>
            <p:cNvSpPr>
              <a:spLocks/>
            </p:cNvSpPr>
            <p:nvPr/>
          </p:nvSpPr>
          <p:spPr bwMode="auto">
            <a:xfrm>
              <a:off x="4678367" y="2633689"/>
              <a:ext cx="338139" cy="214315"/>
            </a:xfrm>
            <a:custGeom>
              <a:avLst/>
              <a:gdLst>
                <a:gd name="T0" fmla="*/ 213 w 213"/>
                <a:gd name="T1" fmla="*/ 71 h 135"/>
                <a:gd name="T2" fmla="*/ 213 w 213"/>
                <a:gd name="T3" fmla="*/ 71 h 135"/>
                <a:gd name="T4" fmla="*/ 213 w 213"/>
                <a:gd name="T5" fmla="*/ 57 h 135"/>
                <a:gd name="T6" fmla="*/ 210 w 213"/>
                <a:gd name="T7" fmla="*/ 43 h 135"/>
                <a:gd name="T8" fmla="*/ 202 w 213"/>
                <a:gd name="T9" fmla="*/ 34 h 135"/>
                <a:gd name="T10" fmla="*/ 188 w 213"/>
                <a:gd name="T11" fmla="*/ 26 h 135"/>
                <a:gd name="T12" fmla="*/ 174 w 213"/>
                <a:gd name="T13" fmla="*/ 20 h 135"/>
                <a:gd name="T14" fmla="*/ 154 w 213"/>
                <a:gd name="T15" fmla="*/ 17 h 135"/>
                <a:gd name="T16" fmla="*/ 115 w 213"/>
                <a:gd name="T17" fmla="*/ 9 h 135"/>
                <a:gd name="T18" fmla="*/ 115 w 213"/>
                <a:gd name="T19" fmla="*/ 9 h 135"/>
                <a:gd name="T20" fmla="*/ 73 w 213"/>
                <a:gd name="T21" fmla="*/ 3 h 135"/>
                <a:gd name="T22" fmla="*/ 53 w 213"/>
                <a:gd name="T23" fmla="*/ 0 h 135"/>
                <a:gd name="T24" fmla="*/ 36 w 213"/>
                <a:gd name="T25" fmla="*/ 0 h 135"/>
                <a:gd name="T26" fmla="*/ 22 w 213"/>
                <a:gd name="T27" fmla="*/ 3 h 135"/>
                <a:gd name="T28" fmla="*/ 11 w 213"/>
                <a:gd name="T29" fmla="*/ 9 h 135"/>
                <a:gd name="T30" fmla="*/ 5 w 213"/>
                <a:gd name="T31" fmla="*/ 17 h 135"/>
                <a:gd name="T32" fmla="*/ 0 w 213"/>
                <a:gd name="T33" fmla="*/ 34 h 135"/>
                <a:gd name="T34" fmla="*/ 0 w 213"/>
                <a:gd name="T35" fmla="*/ 34 h 135"/>
                <a:gd name="T36" fmla="*/ 0 w 213"/>
                <a:gd name="T37" fmla="*/ 51 h 135"/>
                <a:gd name="T38" fmla="*/ 2 w 213"/>
                <a:gd name="T39" fmla="*/ 68 h 135"/>
                <a:gd name="T40" fmla="*/ 8 w 213"/>
                <a:gd name="T41" fmla="*/ 82 h 135"/>
                <a:gd name="T42" fmla="*/ 19 w 213"/>
                <a:gd name="T43" fmla="*/ 96 h 135"/>
                <a:gd name="T44" fmla="*/ 33 w 213"/>
                <a:gd name="T45" fmla="*/ 110 h 135"/>
                <a:gd name="T46" fmla="*/ 50 w 213"/>
                <a:gd name="T47" fmla="*/ 121 h 135"/>
                <a:gd name="T48" fmla="*/ 70 w 213"/>
                <a:gd name="T49" fmla="*/ 130 h 135"/>
                <a:gd name="T50" fmla="*/ 92 w 213"/>
                <a:gd name="T51" fmla="*/ 135 h 135"/>
                <a:gd name="T52" fmla="*/ 92 w 213"/>
                <a:gd name="T53" fmla="*/ 135 h 135"/>
                <a:gd name="T54" fmla="*/ 112 w 213"/>
                <a:gd name="T55" fmla="*/ 135 h 135"/>
                <a:gd name="T56" fmla="*/ 134 w 213"/>
                <a:gd name="T57" fmla="*/ 135 h 135"/>
                <a:gd name="T58" fmla="*/ 154 w 213"/>
                <a:gd name="T59" fmla="*/ 130 h 135"/>
                <a:gd name="T60" fmla="*/ 171 w 213"/>
                <a:gd name="T61" fmla="*/ 124 h 135"/>
                <a:gd name="T62" fmla="*/ 188 w 213"/>
                <a:gd name="T63" fmla="*/ 113 h 135"/>
                <a:gd name="T64" fmla="*/ 199 w 213"/>
                <a:gd name="T65" fmla="*/ 102 h 135"/>
                <a:gd name="T66" fmla="*/ 207 w 213"/>
                <a:gd name="T67" fmla="*/ 88 h 135"/>
                <a:gd name="T68" fmla="*/ 213 w 213"/>
                <a:gd name="T69" fmla="*/ 7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35">
                  <a:moveTo>
                    <a:pt x="213" y="71"/>
                  </a:moveTo>
                  <a:lnTo>
                    <a:pt x="213" y="71"/>
                  </a:lnTo>
                  <a:lnTo>
                    <a:pt x="213" y="57"/>
                  </a:lnTo>
                  <a:lnTo>
                    <a:pt x="210" y="43"/>
                  </a:lnTo>
                  <a:lnTo>
                    <a:pt x="202" y="34"/>
                  </a:lnTo>
                  <a:lnTo>
                    <a:pt x="188" y="26"/>
                  </a:lnTo>
                  <a:lnTo>
                    <a:pt x="174" y="20"/>
                  </a:lnTo>
                  <a:lnTo>
                    <a:pt x="154" y="17"/>
                  </a:lnTo>
                  <a:lnTo>
                    <a:pt x="115" y="9"/>
                  </a:lnTo>
                  <a:lnTo>
                    <a:pt x="115" y="9"/>
                  </a:lnTo>
                  <a:lnTo>
                    <a:pt x="73" y="3"/>
                  </a:lnTo>
                  <a:lnTo>
                    <a:pt x="53" y="0"/>
                  </a:lnTo>
                  <a:lnTo>
                    <a:pt x="36" y="0"/>
                  </a:lnTo>
                  <a:lnTo>
                    <a:pt x="22" y="3"/>
                  </a:lnTo>
                  <a:lnTo>
                    <a:pt x="11" y="9"/>
                  </a:lnTo>
                  <a:lnTo>
                    <a:pt x="5" y="17"/>
                  </a:lnTo>
                  <a:lnTo>
                    <a:pt x="0" y="34"/>
                  </a:lnTo>
                  <a:lnTo>
                    <a:pt x="0" y="34"/>
                  </a:lnTo>
                  <a:lnTo>
                    <a:pt x="0" y="51"/>
                  </a:lnTo>
                  <a:lnTo>
                    <a:pt x="2" y="68"/>
                  </a:lnTo>
                  <a:lnTo>
                    <a:pt x="8" y="82"/>
                  </a:lnTo>
                  <a:lnTo>
                    <a:pt x="19" y="96"/>
                  </a:lnTo>
                  <a:lnTo>
                    <a:pt x="33" y="110"/>
                  </a:lnTo>
                  <a:lnTo>
                    <a:pt x="50" y="121"/>
                  </a:lnTo>
                  <a:lnTo>
                    <a:pt x="70" y="130"/>
                  </a:lnTo>
                  <a:lnTo>
                    <a:pt x="92" y="135"/>
                  </a:lnTo>
                  <a:lnTo>
                    <a:pt x="92" y="135"/>
                  </a:lnTo>
                  <a:lnTo>
                    <a:pt x="112" y="135"/>
                  </a:lnTo>
                  <a:lnTo>
                    <a:pt x="134" y="135"/>
                  </a:lnTo>
                  <a:lnTo>
                    <a:pt x="154" y="130"/>
                  </a:lnTo>
                  <a:lnTo>
                    <a:pt x="171" y="124"/>
                  </a:lnTo>
                  <a:lnTo>
                    <a:pt x="188" y="113"/>
                  </a:lnTo>
                  <a:lnTo>
                    <a:pt x="199" y="102"/>
                  </a:lnTo>
                  <a:lnTo>
                    <a:pt x="207" y="88"/>
                  </a:lnTo>
                  <a:lnTo>
                    <a:pt x="213"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4" name="Freeform 53"/>
            <p:cNvSpPr>
              <a:spLocks/>
            </p:cNvSpPr>
            <p:nvPr/>
          </p:nvSpPr>
          <p:spPr bwMode="auto">
            <a:xfrm>
              <a:off x="4740280" y="2428899"/>
              <a:ext cx="468313" cy="214315"/>
            </a:xfrm>
            <a:custGeom>
              <a:avLst/>
              <a:gdLst>
                <a:gd name="T0" fmla="*/ 272 w 295"/>
                <a:gd name="T1" fmla="*/ 135 h 135"/>
                <a:gd name="T2" fmla="*/ 256 w 295"/>
                <a:gd name="T3" fmla="*/ 132 h 135"/>
                <a:gd name="T4" fmla="*/ 194 w 295"/>
                <a:gd name="T5" fmla="*/ 110 h 135"/>
                <a:gd name="T6" fmla="*/ 143 w 295"/>
                <a:gd name="T7" fmla="*/ 79 h 135"/>
                <a:gd name="T8" fmla="*/ 118 w 295"/>
                <a:gd name="T9" fmla="*/ 59 h 135"/>
                <a:gd name="T10" fmla="*/ 90 w 295"/>
                <a:gd name="T11" fmla="*/ 42 h 135"/>
                <a:gd name="T12" fmla="*/ 62 w 295"/>
                <a:gd name="T13" fmla="*/ 42 h 135"/>
                <a:gd name="T14" fmla="*/ 53 w 295"/>
                <a:gd name="T15" fmla="*/ 48 h 135"/>
                <a:gd name="T16" fmla="*/ 42 w 295"/>
                <a:gd name="T17" fmla="*/ 68 h 135"/>
                <a:gd name="T18" fmla="*/ 42 w 295"/>
                <a:gd name="T19" fmla="*/ 85 h 135"/>
                <a:gd name="T20" fmla="*/ 36 w 295"/>
                <a:gd name="T21" fmla="*/ 99 h 135"/>
                <a:gd name="T22" fmla="*/ 22 w 295"/>
                <a:gd name="T23" fmla="*/ 104 h 135"/>
                <a:gd name="T24" fmla="*/ 14 w 295"/>
                <a:gd name="T25" fmla="*/ 101 h 135"/>
                <a:gd name="T26" fmla="*/ 3 w 295"/>
                <a:gd name="T27" fmla="*/ 93 h 135"/>
                <a:gd name="T28" fmla="*/ 0 w 295"/>
                <a:gd name="T29" fmla="*/ 85 h 135"/>
                <a:gd name="T30" fmla="*/ 8 w 295"/>
                <a:gd name="T31" fmla="*/ 45 h 135"/>
                <a:gd name="T32" fmla="*/ 20 w 295"/>
                <a:gd name="T33" fmla="*/ 26 h 135"/>
                <a:gd name="T34" fmla="*/ 36 w 295"/>
                <a:gd name="T35" fmla="*/ 9 h 135"/>
                <a:gd name="T36" fmla="*/ 48 w 295"/>
                <a:gd name="T37" fmla="*/ 3 h 135"/>
                <a:gd name="T38" fmla="*/ 73 w 295"/>
                <a:gd name="T39" fmla="*/ 0 h 135"/>
                <a:gd name="T40" fmla="*/ 98 w 295"/>
                <a:gd name="T41" fmla="*/ 3 h 135"/>
                <a:gd name="T42" fmla="*/ 124 w 295"/>
                <a:gd name="T43" fmla="*/ 11 h 135"/>
                <a:gd name="T44" fmla="*/ 146 w 295"/>
                <a:gd name="T45" fmla="*/ 31 h 135"/>
                <a:gd name="T46" fmla="*/ 168 w 295"/>
                <a:gd name="T47" fmla="*/ 48 h 135"/>
                <a:gd name="T48" fmla="*/ 211 w 295"/>
                <a:gd name="T49" fmla="*/ 73 h 135"/>
                <a:gd name="T50" fmla="*/ 264 w 295"/>
                <a:gd name="T51" fmla="*/ 93 h 135"/>
                <a:gd name="T52" fmla="*/ 275 w 295"/>
                <a:gd name="T53" fmla="*/ 96 h 135"/>
                <a:gd name="T54" fmla="*/ 289 w 295"/>
                <a:gd name="T55" fmla="*/ 101 h 135"/>
                <a:gd name="T56" fmla="*/ 295 w 295"/>
                <a:gd name="T57" fmla="*/ 118 h 135"/>
                <a:gd name="T58" fmla="*/ 292 w 295"/>
                <a:gd name="T59" fmla="*/ 124 h 135"/>
                <a:gd name="T60" fmla="*/ 281 w 295"/>
                <a:gd name="T61" fmla="*/ 132 h 135"/>
                <a:gd name="T62" fmla="*/ 272 w 295"/>
                <a:gd name="T63"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5" h="135">
                  <a:moveTo>
                    <a:pt x="272" y="135"/>
                  </a:moveTo>
                  <a:lnTo>
                    <a:pt x="272" y="135"/>
                  </a:lnTo>
                  <a:lnTo>
                    <a:pt x="272" y="135"/>
                  </a:lnTo>
                  <a:lnTo>
                    <a:pt x="256" y="132"/>
                  </a:lnTo>
                  <a:lnTo>
                    <a:pt x="216" y="121"/>
                  </a:lnTo>
                  <a:lnTo>
                    <a:pt x="194" y="110"/>
                  </a:lnTo>
                  <a:lnTo>
                    <a:pt x="168" y="96"/>
                  </a:lnTo>
                  <a:lnTo>
                    <a:pt x="143" y="79"/>
                  </a:lnTo>
                  <a:lnTo>
                    <a:pt x="118" y="59"/>
                  </a:lnTo>
                  <a:lnTo>
                    <a:pt x="118" y="59"/>
                  </a:lnTo>
                  <a:lnTo>
                    <a:pt x="104" y="48"/>
                  </a:lnTo>
                  <a:lnTo>
                    <a:pt x="90" y="42"/>
                  </a:lnTo>
                  <a:lnTo>
                    <a:pt x="76" y="40"/>
                  </a:lnTo>
                  <a:lnTo>
                    <a:pt x="62" y="42"/>
                  </a:lnTo>
                  <a:lnTo>
                    <a:pt x="62" y="42"/>
                  </a:lnTo>
                  <a:lnTo>
                    <a:pt x="53" y="48"/>
                  </a:lnTo>
                  <a:lnTo>
                    <a:pt x="48" y="56"/>
                  </a:lnTo>
                  <a:lnTo>
                    <a:pt x="42" y="68"/>
                  </a:lnTo>
                  <a:lnTo>
                    <a:pt x="42" y="85"/>
                  </a:lnTo>
                  <a:lnTo>
                    <a:pt x="42" y="85"/>
                  </a:lnTo>
                  <a:lnTo>
                    <a:pt x="39" y="93"/>
                  </a:lnTo>
                  <a:lnTo>
                    <a:pt x="36" y="99"/>
                  </a:lnTo>
                  <a:lnTo>
                    <a:pt x="28" y="101"/>
                  </a:lnTo>
                  <a:lnTo>
                    <a:pt x="22" y="104"/>
                  </a:lnTo>
                  <a:lnTo>
                    <a:pt x="22" y="104"/>
                  </a:lnTo>
                  <a:lnTo>
                    <a:pt x="14" y="101"/>
                  </a:lnTo>
                  <a:lnTo>
                    <a:pt x="8" y="99"/>
                  </a:lnTo>
                  <a:lnTo>
                    <a:pt x="3" y="93"/>
                  </a:lnTo>
                  <a:lnTo>
                    <a:pt x="0" y="85"/>
                  </a:lnTo>
                  <a:lnTo>
                    <a:pt x="0" y="85"/>
                  </a:lnTo>
                  <a:lnTo>
                    <a:pt x="6" y="56"/>
                  </a:lnTo>
                  <a:lnTo>
                    <a:pt x="8" y="45"/>
                  </a:lnTo>
                  <a:lnTo>
                    <a:pt x="14" y="34"/>
                  </a:lnTo>
                  <a:lnTo>
                    <a:pt x="20" y="26"/>
                  </a:lnTo>
                  <a:lnTo>
                    <a:pt x="28" y="17"/>
                  </a:lnTo>
                  <a:lnTo>
                    <a:pt x="36" y="9"/>
                  </a:lnTo>
                  <a:lnTo>
                    <a:pt x="48" y="3"/>
                  </a:lnTo>
                  <a:lnTo>
                    <a:pt x="48" y="3"/>
                  </a:lnTo>
                  <a:lnTo>
                    <a:pt x="59" y="0"/>
                  </a:lnTo>
                  <a:lnTo>
                    <a:pt x="73" y="0"/>
                  </a:lnTo>
                  <a:lnTo>
                    <a:pt x="87" y="0"/>
                  </a:lnTo>
                  <a:lnTo>
                    <a:pt x="98" y="3"/>
                  </a:lnTo>
                  <a:lnTo>
                    <a:pt x="112" y="6"/>
                  </a:lnTo>
                  <a:lnTo>
                    <a:pt x="124" y="11"/>
                  </a:lnTo>
                  <a:lnTo>
                    <a:pt x="135" y="20"/>
                  </a:lnTo>
                  <a:lnTo>
                    <a:pt x="146" y="31"/>
                  </a:lnTo>
                  <a:lnTo>
                    <a:pt x="146" y="31"/>
                  </a:lnTo>
                  <a:lnTo>
                    <a:pt x="168" y="48"/>
                  </a:lnTo>
                  <a:lnTo>
                    <a:pt x="188" y="62"/>
                  </a:lnTo>
                  <a:lnTo>
                    <a:pt x="211" y="73"/>
                  </a:lnTo>
                  <a:lnTo>
                    <a:pt x="230" y="82"/>
                  </a:lnTo>
                  <a:lnTo>
                    <a:pt x="264" y="93"/>
                  </a:lnTo>
                  <a:lnTo>
                    <a:pt x="275" y="96"/>
                  </a:lnTo>
                  <a:lnTo>
                    <a:pt x="275" y="96"/>
                  </a:lnTo>
                  <a:lnTo>
                    <a:pt x="284" y="96"/>
                  </a:lnTo>
                  <a:lnTo>
                    <a:pt x="289" y="101"/>
                  </a:lnTo>
                  <a:lnTo>
                    <a:pt x="292" y="110"/>
                  </a:lnTo>
                  <a:lnTo>
                    <a:pt x="295" y="118"/>
                  </a:lnTo>
                  <a:lnTo>
                    <a:pt x="295" y="118"/>
                  </a:lnTo>
                  <a:lnTo>
                    <a:pt x="292" y="124"/>
                  </a:lnTo>
                  <a:lnTo>
                    <a:pt x="286" y="129"/>
                  </a:lnTo>
                  <a:lnTo>
                    <a:pt x="281" y="132"/>
                  </a:lnTo>
                  <a:lnTo>
                    <a:pt x="272" y="135"/>
                  </a:lnTo>
                  <a:lnTo>
                    <a:pt x="272" y="135"/>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5" name="Freeform 54"/>
            <p:cNvSpPr>
              <a:spLocks/>
            </p:cNvSpPr>
            <p:nvPr/>
          </p:nvSpPr>
          <p:spPr bwMode="auto">
            <a:xfrm>
              <a:off x="5600707" y="2428897"/>
              <a:ext cx="468313" cy="214315"/>
            </a:xfrm>
            <a:custGeom>
              <a:avLst/>
              <a:gdLst>
                <a:gd name="T0" fmla="*/ 22 w 295"/>
                <a:gd name="T1" fmla="*/ 135 h 135"/>
                <a:gd name="T2" fmla="*/ 22 w 295"/>
                <a:gd name="T3" fmla="*/ 135 h 135"/>
                <a:gd name="T4" fmla="*/ 14 w 295"/>
                <a:gd name="T5" fmla="*/ 132 h 135"/>
                <a:gd name="T6" fmla="*/ 8 w 295"/>
                <a:gd name="T7" fmla="*/ 129 h 135"/>
                <a:gd name="T8" fmla="*/ 3 w 295"/>
                <a:gd name="T9" fmla="*/ 124 h 135"/>
                <a:gd name="T10" fmla="*/ 0 w 295"/>
                <a:gd name="T11" fmla="*/ 118 h 135"/>
                <a:gd name="T12" fmla="*/ 0 w 295"/>
                <a:gd name="T13" fmla="*/ 118 h 135"/>
                <a:gd name="T14" fmla="*/ 3 w 295"/>
                <a:gd name="T15" fmla="*/ 110 h 135"/>
                <a:gd name="T16" fmla="*/ 6 w 295"/>
                <a:gd name="T17" fmla="*/ 101 h 135"/>
                <a:gd name="T18" fmla="*/ 11 w 295"/>
                <a:gd name="T19" fmla="*/ 96 h 135"/>
                <a:gd name="T20" fmla="*/ 20 w 295"/>
                <a:gd name="T21" fmla="*/ 96 h 135"/>
                <a:gd name="T22" fmla="*/ 20 w 295"/>
                <a:gd name="T23" fmla="*/ 96 h 135"/>
                <a:gd name="T24" fmla="*/ 31 w 295"/>
                <a:gd name="T25" fmla="*/ 93 h 135"/>
                <a:gd name="T26" fmla="*/ 65 w 295"/>
                <a:gd name="T27" fmla="*/ 82 h 135"/>
                <a:gd name="T28" fmla="*/ 84 w 295"/>
                <a:gd name="T29" fmla="*/ 73 h 135"/>
                <a:gd name="T30" fmla="*/ 107 w 295"/>
                <a:gd name="T31" fmla="*/ 62 h 135"/>
                <a:gd name="T32" fmla="*/ 126 w 295"/>
                <a:gd name="T33" fmla="*/ 48 h 135"/>
                <a:gd name="T34" fmla="*/ 149 w 295"/>
                <a:gd name="T35" fmla="*/ 31 h 135"/>
                <a:gd name="T36" fmla="*/ 149 w 295"/>
                <a:gd name="T37" fmla="*/ 31 h 135"/>
                <a:gd name="T38" fmla="*/ 160 w 295"/>
                <a:gd name="T39" fmla="*/ 20 h 135"/>
                <a:gd name="T40" fmla="*/ 171 w 295"/>
                <a:gd name="T41" fmla="*/ 11 h 135"/>
                <a:gd name="T42" fmla="*/ 182 w 295"/>
                <a:gd name="T43" fmla="*/ 6 h 135"/>
                <a:gd name="T44" fmla="*/ 197 w 295"/>
                <a:gd name="T45" fmla="*/ 3 h 135"/>
                <a:gd name="T46" fmla="*/ 208 w 295"/>
                <a:gd name="T47" fmla="*/ 0 h 135"/>
                <a:gd name="T48" fmla="*/ 222 w 295"/>
                <a:gd name="T49" fmla="*/ 0 h 135"/>
                <a:gd name="T50" fmla="*/ 236 w 295"/>
                <a:gd name="T51" fmla="*/ 0 h 135"/>
                <a:gd name="T52" fmla="*/ 247 w 295"/>
                <a:gd name="T53" fmla="*/ 3 h 135"/>
                <a:gd name="T54" fmla="*/ 247 w 295"/>
                <a:gd name="T55" fmla="*/ 3 h 135"/>
                <a:gd name="T56" fmla="*/ 258 w 295"/>
                <a:gd name="T57" fmla="*/ 9 h 135"/>
                <a:gd name="T58" fmla="*/ 267 w 295"/>
                <a:gd name="T59" fmla="*/ 17 h 135"/>
                <a:gd name="T60" fmla="*/ 275 w 295"/>
                <a:gd name="T61" fmla="*/ 26 h 135"/>
                <a:gd name="T62" fmla="*/ 281 w 295"/>
                <a:gd name="T63" fmla="*/ 34 h 135"/>
                <a:gd name="T64" fmla="*/ 286 w 295"/>
                <a:gd name="T65" fmla="*/ 45 h 135"/>
                <a:gd name="T66" fmla="*/ 289 w 295"/>
                <a:gd name="T67" fmla="*/ 56 h 135"/>
                <a:gd name="T68" fmla="*/ 295 w 295"/>
                <a:gd name="T69" fmla="*/ 85 h 135"/>
                <a:gd name="T70" fmla="*/ 295 w 295"/>
                <a:gd name="T71" fmla="*/ 85 h 135"/>
                <a:gd name="T72" fmla="*/ 292 w 295"/>
                <a:gd name="T73" fmla="*/ 93 h 135"/>
                <a:gd name="T74" fmla="*/ 286 w 295"/>
                <a:gd name="T75" fmla="*/ 99 h 135"/>
                <a:gd name="T76" fmla="*/ 281 w 295"/>
                <a:gd name="T77" fmla="*/ 101 h 135"/>
                <a:gd name="T78" fmla="*/ 272 w 295"/>
                <a:gd name="T79" fmla="*/ 104 h 135"/>
                <a:gd name="T80" fmla="*/ 272 w 295"/>
                <a:gd name="T81" fmla="*/ 104 h 135"/>
                <a:gd name="T82" fmla="*/ 267 w 295"/>
                <a:gd name="T83" fmla="*/ 101 h 135"/>
                <a:gd name="T84" fmla="*/ 258 w 295"/>
                <a:gd name="T85" fmla="*/ 99 h 135"/>
                <a:gd name="T86" fmla="*/ 255 w 295"/>
                <a:gd name="T87" fmla="*/ 93 h 135"/>
                <a:gd name="T88" fmla="*/ 253 w 295"/>
                <a:gd name="T89" fmla="*/ 85 h 135"/>
                <a:gd name="T90" fmla="*/ 253 w 295"/>
                <a:gd name="T91" fmla="*/ 85 h 135"/>
                <a:gd name="T92" fmla="*/ 253 w 295"/>
                <a:gd name="T93" fmla="*/ 68 h 135"/>
                <a:gd name="T94" fmla="*/ 247 w 295"/>
                <a:gd name="T95" fmla="*/ 56 h 135"/>
                <a:gd name="T96" fmla="*/ 241 w 295"/>
                <a:gd name="T97" fmla="*/ 48 h 135"/>
                <a:gd name="T98" fmla="*/ 233 w 295"/>
                <a:gd name="T99" fmla="*/ 42 h 135"/>
                <a:gd name="T100" fmla="*/ 233 w 295"/>
                <a:gd name="T101" fmla="*/ 42 h 135"/>
                <a:gd name="T102" fmla="*/ 219 w 295"/>
                <a:gd name="T103" fmla="*/ 40 h 135"/>
                <a:gd name="T104" fmla="*/ 205 w 295"/>
                <a:gd name="T105" fmla="*/ 42 h 135"/>
                <a:gd name="T106" fmla="*/ 191 w 295"/>
                <a:gd name="T107" fmla="*/ 48 h 135"/>
                <a:gd name="T108" fmla="*/ 177 w 295"/>
                <a:gd name="T109" fmla="*/ 59 h 135"/>
                <a:gd name="T110" fmla="*/ 177 w 295"/>
                <a:gd name="T111" fmla="*/ 59 h 135"/>
                <a:gd name="T112" fmla="*/ 152 w 295"/>
                <a:gd name="T113" fmla="*/ 79 h 135"/>
                <a:gd name="T114" fmla="*/ 126 w 295"/>
                <a:gd name="T115" fmla="*/ 96 h 135"/>
                <a:gd name="T116" fmla="*/ 101 w 295"/>
                <a:gd name="T117" fmla="*/ 110 h 135"/>
                <a:gd name="T118" fmla="*/ 79 w 295"/>
                <a:gd name="T119" fmla="*/ 121 h 135"/>
                <a:gd name="T120" fmla="*/ 39 w 295"/>
                <a:gd name="T121" fmla="*/ 132 h 135"/>
                <a:gd name="T122" fmla="*/ 22 w 295"/>
                <a:gd name="T123" fmla="*/ 135 h 135"/>
                <a:gd name="T124" fmla="*/ 22 w 295"/>
                <a:gd name="T1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5" h="135">
                  <a:moveTo>
                    <a:pt x="22" y="135"/>
                  </a:moveTo>
                  <a:lnTo>
                    <a:pt x="22" y="135"/>
                  </a:lnTo>
                  <a:lnTo>
                    <a:pt x="14" y="132"/>
                  </a:lnTo>
                  <a:lnTo>
                    <a:pt x="8" y="129"/>
                  </a:lnTo>
                  <a:lnTo>
                    <a:pt x="3" y="124"/>
                  </a:lnTo>
                  <a:lnTo>
                    <a:pt x="0" y="118"/>
                  </a:lnTo>
                  <a:lnTo>
                    <a:pt x="0" y="118"/>
                  </a:lnTo>
                  <a:lnTo>
                    <a:pt x="3" y="110"/>
                  </a:lnTo>
                  <a:lnTo>
                    <a:pt x="6" y="101"/>
                  </a:lnTo>
                  <a:lnTo>
                    <a:pt x="11" y="96"/>
                  </a:lnTo>
                  <a:lnTo>
                    <a:pt x="20" y="96"/>
                  </a:lnTo>
                  <a:lnTo>
                    <a:pt x="20" y="96"/>
                  </a:lnTo>
                  <a:lnTo>
                    <a:pt x="31" y="93"/>
                  </a:lnTo>
                  <a:lnTo>
                    <a:pt x="65" y="82"/>
                  </a:lnTo>
                  <a:lnTo>
                    <a:pt x="84" y="73"/>
                  </a:lnTo>
                  <a:lnTo>
                    <a:pt x="107" y="62"/>
                  </a:lnTo>
                  <a:lnTo>
                    <a:pt x="126" y="48"/>
                  </a:lnTo>
                  <a:lnTo>
                    <a:pt x="149" y="31"/>
                  </a:lnTo>
                  <a:lnTo>
                    <a:pt x="149" y="31"/>
                  </a:lnTo>
                  <a:lnTo>
                    <a:pt x="160" y="20"/>
                  </a:lnTo>
                  <a:lnTo>
                    <a:pt x="171" y="11"/>
                  </a:lnTo>
                  <a:lnTo>
                    <a:pt x="182" y="6"/>
                  </a:lnTo>
                  <a:lnTo>
                    <a:pt x="197" y="3"/>
                  </a:lnTo>
                  <a:lnTo>
                    <a:pt x="208" y="0"/>
                  </a:lnTo>
                  <a:lnTo>
                    <a:pt x="222" y="0"/>
                  </a:lnTo>
                  <a:lnTo>
                    <a:pt x="236" y="0"/>
                  </a:lnTo>
                  <a:lnTo>
                    <a:pt x="247" y="3"/>
                  </a:lnTo>
                  <a:lnTo>
                    <a:pt x="247" y="3"/>
                  </a:lnTo>
                  <a:lnTo>
                    <a:pt x="258" y="9"/>
                  </a:lnTo>
                  <a:lnTo>
                    <a:pt x="267" y="17"/>
                  </a:lnTo>
                  <a:lnTo>
                    <a:pt x="275" y="26"/>
                  </a:lnTo>
                  <a:lnTo>
                    <a:pt x="281" y="34"/>
                  </a:lnTo>
                  <a:lnTo>
                    <a:pt x="286" y="45"/>
                  </a:lnTo>
                  <a:lnTo>
                    <a:pt x="289" y="56"/>
                  </a:lnTo>
                  <a:lnTo>
                    <a:pt x="295" y="85"/>
                  </a:lnTo>
                  <a:lnTo>
                    <a:pt x="295" y="85"/>
                  </a:lnTo>
                  <a:lnTo>
                    <a:pt x="292" y="93"/>
                  </a:lnTo>
                  <a:lnTo>
                    <a:pt x="286" y="99"/>
                  </a:lnTo>
                  <a:lnTo>
                    <a:pt x="281" y="101"/>
                  </a:lnTo>
                  <a:lnTo>
                    <a:pt x="272" y="104"/>
                  </a:lnTo>
                  <a:lnTo>
                    <a:pt x="272" y="104"/>
                  </a:lnTo>
                  <a:lnTo>
                    <a:pt x="267" y="101"/>
                  </a:lnTo>
                  <a:lnTo>
                    <a:pt x="258" y="99"/>
                  </a:lnTo>
                  <a:lnTo>
                    <a:pt x="255" y="93"/>
                  </a:lnTo>
                  <a:lnTo>
                    <a:pt x="253" y="85"/>
                  </a:lnTo>
                  <a:lnTo>
                    <a:pt x="253" y="85"/>
                  </a:lnTo>
                  <a:lnTo>
                    <a:pt x="253" y="68"/>
                  </a:lnTo>
                  <a:lnTo>
                    <a:pt x="247" y="56"/>
                  </a:lnTo>
                  <a:lnTo>
                    <a:pt x="241" y="48"/>
                  </a:lnTo>
                  <a:lnTo>
                    <a:pt x="233" y="42"/>
                  </a:lnTo>
                  <a:lnTo>
                    <a:pt x="233" y="42"/>
                  </a:lnTo>
                  <a:lnTo>
                    <a:pt x="219" y="40"/>
                  </a:lnTo>
                  <a:lnTo>
                    <a:pt x="205" y="42"/>
                  </a:lnTo>
                  <a:lnTo>
                    <a:pt x="191" y="48"/>
                  </a:lnTo>
                  <a:lnTo>
                    <a:pt x="177" y="59"/>
                  </a:lnTo>
                  <a:lnTo>
                    <a:pt x="177" y="59"/>
                  </a:lnTo>
                  <a:lnTo>
                    <a:pt x="152" y="79"/>
                  </a:lnTo>
                  <a:lnTo>
                    <a:pt x="126" y="96"/>
                  </a:lnTo>
                  <a:lnTo>
                    <a:pt x="101" y="110"/>
                  </a:lnTo>
                  <a:lnTo>
                    <a:pt x="79" y="121"/>
                  </a:lnTo>
                  <a:lnTo>
                    <a:pt x="39" y="132"/>
                  </a:lnTo>
                  <a:lnTo>
                    <a:pt x="22" y="135"/>
                  </a:lnTo>
                  <a:lnTo>
                    <a:pt x="22" y="135"/>
                  </a:lnTo>
                  <a:close/>
                </a:path>
              </a:pathLst>
            </a:custGeom>
            <a:solidFill>
              <a:srgbClr val="E35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6" name="Freeform 55"/>
            <p:cNvSpPr>
              <a:spLocks/>
            </p:cNvSpPr>
            <p:nvPr/>
          </p:nvSpPr>
          <p:spPr bwMode="auto">
            <a:xfrm>
              <a:off x="4718057" y="2660674"/>
              <a:ext cx="49214" cy="90489"/>
            </a:xfrm>
            <a:custGeom>
              <a:avLst/>
              <a:gdLst>
                <a:gd name="T0" fmla="*/ 14 w 31"/>
                <a:gd name="T1" fmla="*/ 0 h 57"/>
                <a:gd name="T2" fmla="*/ 14 w 31"/>
                <a:gd name="T3" fmla="*/ 0 h 57"/>
                <a:gd name="T4" fmla="*/ 8 w 31"/>
                <a:gd name="T5" fmla="*/ 3 h 57"/>
                <a:gd name="T6" fmla="*/ 3 w 31"/>
                <a:gd name="T7" fmla="*/ 9 h 57"/>
                <a:gd name="T8" fmla="*/ 0 w 31"/>
                <a:gd name="T9" fmla="*/ 17 h 57"/>
                <a:gd name="T10" fmla="*/ 0 w 31"/>
                <a:gd name="T11" fmla="*/ 28 h 57"/>
                <a:gd name="T12" fmla="*/ 0 w 31"/>
                <a:gd name="T13" fmla="*/ 28 h 57"/>
                <a:gd name="T14" fmla="*/ 0 w 31"/>
                <a:gd name="T15" fmla="*/ 40 h 57"/>
                <a:gd name="T16" fmla="*/ 3 w 31"/>
                <a:gd name="T17" fmla="*/ 48 h 57"/>
                <a:gd name="T18" fmla="*/ 8 w 31"/>
                <a:gd name="T19" fmla="*/ 54 h 57"/>
                <a:gd name="T20" fmla="*/ 14 w 31"/>
                <a:gd name="T21" fmla="*/ 57 h 57"/>
                <a:gd name="T22" fmla="*/ 14 w 31"/>
                <a:gd name="T23" fmla="*/ 57 h 57"/>
                <a:gd name="T24" fmla="*/ 22 w 31"/>
                <a:gd name="T25" fmla="*/ 54 h 57"/>
                <a:gd name="T26" fmla="*/ 28 w 31"/>
                <a:gd name="T27" fmla="*/ 48 h 57"/>
                <a:gd name="T28" fmla="*/ 31 w 31"/>
                <a:gd name="T29" fmla="*/ 40 h 57"/>
                <a:gd name="T30" fmla="*/ 31 w 31"/>
                <a:gd name="T31" fmla="*/ 28 h 57"/>
                <a:gd name="T32" fmla="*/ 31 w 31"/>
                <a:gd name="T33" fmla="*/ 28 h 57"/>
                <a:gd name="T34" fmla="*/ 31 w 31"/>
                <a:gd name="T35" fmla="*/ 17 h 57"/>
                <a:gd name="T36" fmla="*/ 28 w 31"/>
                <a:gd name="T37" fmla="*/ 9 h 57"/>
                <a:gd name="T38" fmla="*/ 22 w 31"/>
                <a:gd name="T39" fmla="*/ 3 h 57"/>
                <a:gd name="T40" fmla="*/ 14 w 31"/>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7">
                  <a:moveTo>
                    <a:pt x="14" y="0"/>
                  </a:moveTo>
                  <a:lnTo>
                    <a:pt x="14" y="0"/>
                  </a:lnTo>
                  <a:lnTo>
                    <a:pt x="8" y="3"/>
                  </a:lnTo>
                  <a:lnTo>
                    <a:pt x="3" y="9"/>
                  </a:lnTo>
                  <a:lnTo>
                    <a:pt x="0" y="17"/>
                  </a:lnTo>
                  <a:lnTo>
                    <a:pt x="0" y="28"/>
                  </a:lnTo>
                  <a:lnTo>
                    <a:pt x="0" y="28"/>
                  </a:lnTo>
                  <a:lnTo>
                    <a:pt x="0" y="40"/>
                  </a:lnTo>
                  <a:lnTo>
                    <a:pt x="3" y="48"/>
                  </a:lnTo>
                  <a:lnTo>
                    <a:pt x="8" y="54"/>
                  </a:lnTo>
                  <a:lnTo>
                    <a:pt x="14" y="57"/>
                  </a:lnTo>
                  <a:lnTo>
                    <a:pt x="14" y="57"/>
                  </a:lnTo>
                  <a:lnTo>
                    <a:pt x="22" y="54"/>
                  </a:lnTo>
                  <a:lnTo>
                    <a:pt x="28" y="48"/>
                  </a:lnTo>
                  <a:lnTo>
                    <a:pt x="31" y="40"/>
                  </a:lnTo>
                  <a:lnTo>
                    <a:pt x="31" y="28"/>
                  </a:lnTo>
                  <a:lnTo>
                    <a:pt x="31" y="28"/>
                  </a:lnTo>
                  <a:lnTo>
                    <a:pt x="31" y="17"/>
                  </a:lnTo>
                  <a:lnTo>
                    <a:pt x="28" y="9"/>
                  </a:lnTo>
                  <a:lnTo>
                    <a:pt x="22" y="3"/>
                  </a:lnTo>
                  <a:lnTo>
                    <a:pt x="14" y="0"/>
                  </a:lnTo>
                  <a:close/>
                </a:path>
              </a:pathLst>
            </a:custGeom>
            <a:solidFill>
              <a:srgbClr val="FFE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7" name="Freeform 56"/>
            <p:cNvSpPr>
              <a:spLocks/>
            </p:cNvSpPr>
            <p:nvPr/>
          </p:nvSpPr>
          <p:spPr bwMode="auto">
            <a:xfrm>
              <a:off x="4718055" y="2660674"/>
              <a:ext cx="49214" cy="90489"/>
            </a:xfrm>
            <a:custGeom>
              <a:avLst/>
              <a:gdLst>
                <a:gd name="T0" fmla="*/ 14 w 31"/>
                <a:gd name="T1" fmla="*/ 0 h 57"/>
                <a:gd name="T2" fmla="*/ 14 w 31"/>
                <a:gd name="T3" fmla="*/ 0 h 57"/>
                <a:gd name="T4" fmla="*/ 8 w 31"/>
                <a:gd name="T5" fmla="*/ 3 h 57"/>
                <a:gd name="T6" fmla="*/ 3 w 31"/>
                <a:gd name="T7" fmla="*/ 9 h 57"/>
                <a:gd name="T8" fmla="*/ 0 w 31"/>
                <a:gd name="T9" fmla="*/ 17 h 57"/>
                <a:gd name="T10" fmla="*/ 0 w 31"/>
                <a:gd name="T11" fmla="*/ 28 h 57"/>
                <a:gd name="T12" fmla="*/ 0 w 31"/>
                <a:gd name="T13" fmla="*/ 28 h 57"/>
                <a:gd name="T14" fmla="*/ 0 w 31"/>
                <a:gd name="T15" fmla="*/ 40 h 57"/>
                <a:gd name="T16" fmla="*/ 3 w 31"/>
                <a:gd name="T17" fmla="*/ 48 h 57"/>
                <a:gd name="T18" fmla="*/ 8 w 31"/>
                <a:gd name="T19" fmla="*/ 54 h 57"/>
                <a:gd name="T20" fmla="*/ 14 w 31"/>
                <a:gd name="T21" fmla="*/ 57 h 57"/>
                <a:gd name="T22" fmla="*/ 14 w 31"/>
                <a:gd name="T23" fmla="*/ 57 h 57"/>
                <a:gd name="T24" fmla="*/ 22 w 31"/>
                <a:gd name="T25" fmla="*/ 54 h 57"/>
                <a:gd name="T26" fmla="*/ 28 w 31"/>
                <a:gd name="T27" fmla="*/ 48 h 57"/>
                <a:gd name="T28" fmla="*/ 31 w 31"/>
                <a:gd name="T29" fmla="*/ 40 h 57"/>
                <a:gd name="T30" fmla="*/ 31 w 31"/>
                <a:gd name="T31" fmla="*/ 28 h 57"/>
                <a:gd name="T32" fmla="*/ 31 w 31"/>
                <a:gd name="T33" fmla="*/ 28 h 57"/>
                <a:gd name="T34" fmla="*/ 31 w 31"/>
                <a:gd name="T35" fmla="*/ 17 h 57"/>
                <a:gd name="T36" fmla="*/ 28 w 31"/>
                <a:gd name="T37" fmla="*/ 9 h 57"/>
                <a:gd name="T38" fmla="*/ 22 w 31"/>
                <a:gd name="T39" fmla="*/ 3 h 57"/>
                <a:gd name="T40" fmla="*/ 14 w 31"/>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7">
                  <a:moveTo>
                    <a:pt x="14" y="0"/>
                  </a:moveTo>
                  <a:lnTo>
                    <a:pt x="14" y="0"/>
                  </a:lnTo>
                  <a:lnTo>
                    <a:pt x="8" y="3"/>
                  </a:lnTo>
                  <a:lnTo>
                    <a:pt x="3" y="9"/>
                  </a:lnTo>
                  <a:lnTo>
                    <a:pt x="0" y="17"/>
                  </a:lnTo>
                  <a:lnTo>
                    <a:pt x="0" y="28"/>
                  </a:lnTo>
                  <a:lnTo>
                    <a:pt x="0" y="28"/>
                  </a:lnTo>
                  <a:lnTo>
                    <a:pt x="0" y="40"/>
                  </a:lnTo>
                  <a:lnTo>
                    <a:pt x="3" y="48"/>
                  </a:lnTo>
                  <a:lnTo>
                    <a:pt x="8" y="54"/>
                  </a:lnTo>
                  <a:lnTo>
                    <a:pt x="14" y="57"/>
                  </a:lnTo>
                  <a:lnTo>
                    <a:pt x="14" y="57"/>
                  </a:lnTo>
                  <a:lnTo>
                    <a:pt x="22" y="54"/>
                  </a:lnTo>
                  <a:lnTo>
                    <a:pt x="28" y="48"/>
                  </a:lnTo>
                  <a:lnTo>
                    <a:pt x="31" y="40"/>
                  </a:lnTo>
                  <a:lnTo>
                    <a:pt x="31" y="28"/>
                  </a:lnTo>
                  <a:lnTo>
                    <a:pt x="31" y="28"/>
                  </a:lnTo>
                  <a:lnTo>
                    <a:pt x="31" y="17"/>
                  </a:lnTo>
                  <a:lnTo>
                    <a:pt x="28" y="9"/>
                  </a:lnTo>
                  <a:lnTo>
                    <a:pt x="22" y="3"/>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8" name="Freeform 57"/>
            <p:cNvSpPr>
              <a:spLocks/>
            </p:cNvSpPr>
            <p:nvPr/>
          </p:nvSpPr>
          <p:spPr bwMode="auto">
            <a:xfrm>
              <a:off x="5832482" y="2687662"/>
              <a:ext cx="53975" cy="88901"/>
            </a:xfrm>
            <a:custGeom>
              <a:avLst/>
              <a:gdLst>
                <a:gd name="T0" fmla="*/ 17 w 34"/>
                <a:gd name="T1" fmla="*/ 0 h 56"/>
                <a:gd name="T2" fmla="*/ 17 w 34"/>
                <a:gd name="T3" fmla="*/ 0 h 56"/>
                <a:gd name="T4" fmla="*/ 11 w 34"/>
                <a:gd name="T5" fmla="*/ 3 h 56"/>
                <a:gd name="T6" fmla="*/ 6 w 34"/>
                <a:gd name="T7" fmla="*/ 9 h 56"/>
                <a:gd name="T8" fmla="*/ 3 w 34"/>
                <a:gd name="T9" fmla="*/ 17 h 56"/>
                <a:gd name="T10" fmla="*/ 0 w 34"/>
                <a:gd name="T11" fmla="*/ 28 h 56"/>
                <a:gd name="T12" fmla="*/ 0 w 34"/>
                <a:gd name="T13" fmla="*/ 28 h 56"/>
                <a:gd name="T14" fmla="*/ 3 w 34"/>
                <a:gd name="T15" fmla="*/ 40 h 56"/>
                <a:gd name="T16" fmla="*/ 6 w 34"/>
                <a:gd name="T17" fmla="*/ 48 h 56"/>
                <a:gd name="T18" fmla="*/ 11 w 34"/>
                <a:gd name="T19" fmla="*/ 54 h 56"/>
                <a:gd name="T20" fmla="*/ 17 w 34"/>
                <a:gd name="T21" fmla="*/ 56 h 56"/>
                <a:gd name="T22" fmla="*/ 17 w 34"/>
                <a:gd name="T23" fmla="*/ 56 h 56"/>
                <a:gd name="T24" fmla="*/ 22 w 34"/>
                <a:gd name="T25" fmla="*/ 54 h 56"/>
                <a:gd name="T26" fmla="*/ 28 w 34"/>
                <a:gd name="T27" fmla="*/ 48 h 56"/>
                <a:gd name="T28" fmla="*/ 34 w 34"/>
                <a:gd name="T29" fmla="*/ 40 h 56"/>
                <a:gd name="T30" fmla="*/ 34 w 34"/>
                <a:gd name="T31" fmla="*/ 28 h 56"/>
                <a:gd name="T32" fmla="*/ 34 w 34"/>
                <a:gd name="T33" fmla="*/ 28 h 56"/>
                <a:gd name="T34" fmla="*/ 34 w 34"/>
                <a:gd name="T35" fmla="*/ 17 h 56"/>
                <a:gd name="T36" fmla="*/ 28 w 34"/>
                <a:gd name="T37" fmla="*/ 9 h 56"/>
                <a:gd name="T38" fmla="*/ 22 w 34"/>
                <a:gd name="T39" fmla="*/ 3 h 56"/>
                <a:gd name="T40" fmla="*/ 17 w 34"/>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6">
                  <a:moveTo>
                    <a:pt x="17" y="0"/>
                  </a:moveTo>
                  <a:lnTo>
                    <a:pt x="17" y="0"/>
                  </a:lnTo>
                  <a:lnTo>
                    <a:pt x="11" y="3"/>
                  </a:lnTo>
                  <a:lnTo>
                    <a:pt x="6" y="9"/>
                  </a:lnTo>
                  <a:lnTo>
                    <a:pt x="3" y="17"/>
                  </a:lnTo>
                  <a:lnTo>
                    <a:pt x="0" y="28"/>
                  </a:lnTo>
                  <a:lnTo>
                    <a:pt x="0" y="28"/>
                  </a:lnTo>
                  <a:lnTo>
                    <a:pt x="3" y="40"/>
                  </a:lnTo>
                  <a:lnTo>
                    <a:pt x="6" y="48"/>
                  </a:lnTo>
                  <a:lnTo>
                    <a:pt x="11" y="54"/>
                  </a:lnTo>
                  <a:lnTo>
                    <a:pt x="17" y="56"/>
                  </a:lnTo>
                  <a:lnTo>
                    <a:pt x="17" y="56"/>
                  </a:lnTo>
                  <a:lnTo>
                    <a:pt x="22" y="54"/>
                  </a:lnTo>
                  <a:lnTo>
                    <a:pt x="28" y="48"/>
                  </a:lnTo>
                  <a:lnTo>
                    <a:pt x="34" y="40"/>
                  </a:lnTo>
                  <a:lnTo>
                    <a:pt x="34" y="28"/>
                  </a:lnTo>
                  <a:lnTo>
                    <a:pt x="34" y="28"/>
                  </a:lnTo>
                  <a:lnTo>
                    <a:pt x="34" y="17"/>
                  </a:lnTo>
                  <a:lnTo>
                    <a:pt x="28" y="9"/>
                  </a:lnTo>
                  <a:lnTo>
                    <a:pt x="22" y="3"/>
                  </a:lnTo>
                  <a:lnTo>
                    <a:pt x="17" y="0"/>
                  </a:lnTo>
                  <a:close/>
                </a:path>
              </a:pathLst>
            </a:custGeom>
            <a:solidFill>
              <a:srgbClr val="FFE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9" name="Freeform 58"/>
            <p:cNvSpPr>
              <a:spLocks/>
            </p:cNvSpPr>
            <p:nvPr/>
          </p:nvSpPr>
          <p:spPr bwMode="auto">
            <a:xfrm>
              <a:off x="5832480" y="2687664"/>
              <a:ext cx="53975" cy="88901"/>
            </a:xfrm>
            <a:custGeom>
              <a:avLst/>
              <a:gdLst>
                <a:gd name="T0" fmla="*/ 17 w 34"/>
                <a:gd name="T1" fmla="*/ 0 h 56"/>
                <a:gd name="T2" fmla="*/ 17 w 34"/>
                <a:gd name="T3" fmla="*/ 0 h 56"/>
                <a:gd name="T4" fmla="*/ 11 w 34"/>
                <a:gd name="T5" fmla="*/ 3 h 56"/>
                <a:gd name="T6" fmla="*/ 6 w 34"/>
                <a:gd name="T7" fmla="*/ 9 h 56"/>
                <a:gd name="T8" fmla="*/ 3 w 34"/>
                <a:gd name="T9" fmla="*/ 17 h 56"/>
                <a:gd name="T10" fmla="*/ 0 w 34"/>
                <a:gd name="T11" fmla="*/ 28 h 56"/>
                <a:gd name="T12" fmla="*/ 0 w 34"/>
                <a:gd name="T13" fmla="*/ 28 h 56"/>
                <a:gd name="T14" fmla="*/ 3 w 34"/>
                <a:gd name="T15" fmla="*/ 40 h 56"/>
                <a:gd name="T16" fmla="*/ 6 w 34"/>
                <a:gd name="T17" fmla="*/ 48 h 56"/>
                <a:gd name="T18" fmla="*/ 11 w 34"/>
                <a:gd name="T19" fmla="*/ 54 h 56"/>
                <a:gd name="T20" fmla="*/ 17 w 34"/>
                <a:gd name="T21" fmla="*/ 56 h 56"/>
                <a:gd name="T22" fmla="*/ 17 w 34"/>
                <a:gd name="T23" fmla="*/ 56 h 56"/>
                <a:gd name="T24" fmla="*/ 22 w 34"/>
                <a:gd name="T25" fmla="*/ 54 h 56"/>
                <a:gd name="T26" fmla="*/ 28 w 34"/>
                <a:gd name="T27" fmla="*/ 48 h 56"/>
                <a:gd name="T28" fmla="*/ 34 w 34"/>
                <a:gd name="T29" fmla="*/ 40 h 56"/>
                <a:gd name="T30" fmla="*/ 34 w 34"/>
                <a:gd name="T31" fmla="*/ 28 h 56"/>
                <a:gd name="T32" fmla="*/ 34 w 34"/>
                <a:gd name="T33" fmla="*/ 28 h 56"/>
                <a:gd name="T34" fmla="*/ 34 w 34"/>
                <a:gd name="T35" fmla="*/ 17 h 56"/>
                <a:gd name="T36" fmla="*/ 28 w 34"/>
                <a:gd name="T37" fmla="*/ 9 h 56"/>
                <a:gd name="T38" fmla="*/ 22 w 34"/>
                <a:gd name="T39" fmla="*/ 3 h 56"/>
                <a:gd name="T40" fmla="*/ 17 w 34"/>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6">
                  <a:moveTo>
                    <a:pt x="17" y="0"/>
                  </a:moveTo>
                  <a:lnTo>
                    <a:pt x="17" y="0"/>
                  </a:lnTo>
                  <a:lnTo>
                    <a:pt x="11" y="3"/>
                  </a:lnTo>
                  <a:lnTo>
                    <a:pt x="6" y="9"/>
                  </a:lnTo>
                  <a:lnTo>
                    <a:pt x="3" y="17"/>
                  </a:lnTo>
                  <a:lnTo>
                    <a:pt x="0" y="28"/>
                  </a:lnTo>
                  <a:lnTo>
                    <a:pt x="0" y="28"/>
                  </a:lnTo>
                  <a:lnTo>
                    <a:pt x="3" y="40"/>
                  </a:lnTo>
                  <a:lnTo>
                    <a:pt x="6" y="48"/>
                  </a:lnTo>
                  <a:lnTo>
                    <a:pt x="11" y="54"/>
                  </a:lnTo>
                  <a:lnTo>
                    <a:pt x="17" y="56"/>
                  </a:lnTo>
                  <a:lnTo>
                    <a:pt x="17" y="56"/>
                  </a:lnTo>
                  <a:lnTo>
                    <a:pt x="22" y="54"/>
                  </a:lnTo>
                  <a:lnTo>
                    <a:pt x="28" y="48"/>
                  </a:lnTo>
                  <a:lnTo>
                    <a:pt x="34" y="40"/>
                  </a:lnTo>
                  <a:lnTo>
                    <a:pt x="34" y="28"/>
                  </a:lnTo>
                  <a:lnTo>
                    <a:pt x="34" y="28"/>
                  </a:lnTo>
                  <a:lnTo>
                    <a:pt x="34" y="17"/>
                  </a:lnTo>
                  <a:lnTo>
                    <a:pt x="28" y="9"/>
                  </a:lnTo>
                  <a:lnTo>
                    <a:pt x="22" y="3"/>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0" name="Freeform 59"/>
            <p:cNvSpPr>
              <a:spLocks/>
            </p:cNvSpPr>
            <p:nvPr/>
          </p:nvSpPr>
          <p:spPr bwMode="auto">
            <a:xfrm>
              <a:off x="5213343" y="2478099"/>
              <a:ext cx="177800" cy="53975"/>
            </a:xfrm>
            <a:custGeom>
              <a:avLst/>
              <a:gdLst>
                <a:gd name="T0" fmla="*/ 95 w 112"/>
                <a:gd name="T1" fmla="*/ 0 h 34"/>
                <a:gd name="T2" fmla="*/ 95 w 112"/>
                <a:gd name="T3" fmla="*/ 0 h 34"/>
                <a:gd name="T4" fmla="*/ 75 w 112"/>
                <a:gd name="T5" fmla="*/ 3 h 34"/>
                <a:gd name="T6" fmla="*/ 53 w 112"/>
                <a:gd name="T7" fmla="*/ 6 h 34"/>
                <a:gd name="T8" fmla="*/ 53 w 112"/>
                <a:gd name="T9" fmla="*/ 6 h 34"/>
                <a:gd name="T10" fmla="*/ 33 w 112"/>
                <a:gd name="T11" fmla="*/ 11 h 34"/>
                <a:gd name="T12" fmla="*/ 16 w 112"/>
                <a:gd name="T13" fmla="*/ 20 h 34"/>
                <a:gd name="T14" fmla="*/ 5 w 112"/>
                <a:gd name="T15" fmla="*/ 25 h 34"/>
                <a:gd name="T16" fmla="*/ 0 w 112"/>
                <a:gd name="T17" fmla="*/ 31 h 34"/>
                <a:gd name="T18" fmla="*/ 0 w 112"/>
                <a:gd name="T19" fmla="*/ 31 h 34"/>
                <a:gd name="T20" fmla="*/ 5 w 112"/>
                <a:gd name="T21" fmla="*/ 34 h 34"/>
                <a:gd name="T22" fmla="*/ 16 w 112"/>
                <a:gd name="T23" fmla="*/ 34 h 34"/>
                <a:gd name="T24" fmla="*/ 16 w 112"/>
                <a:gd name="T25" fmla="*/ 34 h 34"/>
                <a:gd name="T26" fmla="*/ 36 w 112"/>
                <a:gd name="T27" fmla="*/ 34 h 34"/>
                <a:gd name="T28" fmla="*/ 59 w 112"/>
                <a:gd name="T29" fmla="*/ 28 h 34"/>
                <a:gd name="T30" fmla="*/ 59 w 112"/>
                <a:gd name="T31" fmla="*/ 28 h 34"/>
                <a:gd name="T32" fmla="*/ 78 w 112"/>
                <a:gd name="T33" fmla="*/ 23 h 34"/>
                <a:gd name="T34" fmla="*/ 98 w 112"/>
                <a:gd name="T35" fmla="*/ 17 h 34"/>
                <a:gd name="T36" fmla="*/ 106 w 112"/>
                <a:gd name="T37" fmla="*/ 11 h 34"/>
                <a:gd name="T38" fmla="*/ 112 w 112"/>
                <a:gd name="T39" fmla="*/ 6 h 34"/>
                <a:gd name="T40" fmla="*/ 112 w 112"/>
                <a:gd name="T41" fmla="*/ 6 h 34"/>
                <a:gd name="T42" fmla="*/ 106 w 112"/>
                <a:gd name="T43" fmla="*/ 3 h 34"/>
                <a:gd name="T44" fmla="*/ 95 w 112"/>
                <a:gd name="T4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34">
                  <a:moveTo>
                    <a:pt x="95" y="0"/>
                  </a:moveTo>
                  <a:lnTo>
                    <a:pt x="95" y="0"/>
                  </a:lnTo>
                  <a:lnTo>
                    <a:pt x="75" y="3"/>
                  </a:lnTo>
                  <a:lnTo>
                    <a:pt x="53" y="6"/>
                  </a:lnTo>
                  <a:lnTo>
                    <a:pt x="53" y="6"/>
                  </a:lnTo>
                  <a:lnTo>
                    <a:pt x="33" y="11"/>
                  </a:lnTo>
                  <a:lnTo>
                    <a:pt x="16" y="20"/>
                  </a:lnTo>
                  <a:lnTo>
                    <a:pt x="5" y="25"/>
                  </a:lnTo>
                  <a:lnTo>
                    <a:pt x="0" y="31"/>
                  </a:lnTo>
                  <a:lnTo>
                    <a:pt x="0" y="31"/>
                  </a:lnTo>
                  <a:lnTo>
                    <a:pt x="5" y="34"/>
                  </a:lnTo>
                  <a:lnTo>
                    <a:pt x="16" y="34"/>
                  </a:lnTo>
                  <a:lnTo>
                    <a:pt x="16" y="34"/>
                  </a:lnTo>
                  <a:lnTo>
                    <a:pt x="36" y="34"/>
                  </a:lnTo>
                  <a:lnTo>
                    <a:pt x="59" y="28"/>
                  </a:lnTo>
                  <a:lnTo>
                    <a:pt x="59" y="28"/>
                  </a:lnTo>
                  <a:lnTo>
                    <a:pt x="78" y="23"/>
                  </a:lnTo>
                  <a:lnTo>
                    <a:pt x="98" y="17"/>
                  </a:lnTo>
                  <a:lnTo>
                    <a:pt x="106" y="11"/>
                  </a:lnTo>
                  <a:lnTo>
                    <a:pt x="112" y="6"/>
                  </a:lnTo>
                  <a:lnTo>
                    <a:pt x="112" y="6"/>
                  </a:lnTo>
                  <a:lnTo>
                    <a:pt x="106" y="3"/>
                  </a:lnTo>
                  <a:lnTo>
                    <a:pt x="95" y="0"/>
                  </a:lnTo>
                  <a:close/>
                </a:path>
              </a:pathLst>
            </a:custGeom>
            <a:solidFill>
              <a:srgbClr val="FCD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1" name="Freeform 60"/>
            <p:cNvSpPr>
              <a:spLocks/>
            </p:cNvSpPr>
            <p:nvPr/>
          </p:nvSpPr>
          <p:spPr bwMode="auto">
            <a:xfrm>
              <a:off x="5213352" y="2478088"/>
              <a:ext cx="177800" cy="53975"/>
            </a:xfrm>
            <a:custGeom>
              <a:avLst/>
              <a:gdLst>
                <a:gd name="T0" fmla="*/ 95 w 112"/>
                <a:gd name="T1" fmla="*/ 0 h 34"/>
                <a:gd name="T2" fmla="*/ 95 w 112"/>
                <a:gd name="T3" fmla="*/ 0 h 34"/>
                <a:gd name="T4" fmla="*/ 75 w 112"/>
                <a:gd name="T5" fmla="*/ 3 h 34"/>
                <a:gd name="T6" fmla="*/ 53 w 112"/>
                <a:gd name="T7" fmla="*/ 6 h 34"/>
                <a:gd name="T8" fmla="*/ 53 w 112"/>
                <a:gd name="T9" fmla="*/ 6 h 34"/>
                <a:gd name="T10" fmla="*/ 33 w 112"/>
                <a:gd name="T11" fmla="*/ 11 h 34"/>
                <a:gd name="T12" fmla="*/ 16 w 112"/>
                <a:gd name="T13" fmla="*/ 20 h 34"/>
                <a:gd name="T14" fmla="*/ 5 w 112"/>
                <a:gd name="T15" fmla="*/ 25 h 34"/>
                <a:gd name="T16" fmla="*/ 0 w 112"/>
                <a:gd name="T17" fmla="*/ 31 h 34"/>
                <a:gd name="T18" fmla="*/ 0 w 112"/>
                <a:gd name="T19" fmla="*/ 31 h 34"/>
                <a:gd name="T20" fmla="*/ 5 w 112"/>
                <a:gd name="T21" fmla="*/ 34 h 34"/>
                <a:gd name="T22" fmla="*/ 16 w 112"/>
                <a:gd name="T23" fmla="*/ 34 h 34"/>
                <a:gd name="T24" fmla="*/ 16 w 112"/>
                <a:gd name="T25" fmla="*/ 34 h 34"/>
                <a:gd name="T26" fmla="*/ 36 w 112"/>
                <a:gd name="T27" fmla="*/ 34 h 34"/>
                <a:gd name="T28" fmla="*/ 59 w 112"/>
                <a:gd name="T29" fmla="*/ 28 h 34"/>
                <a:gd name="T30" fmla="*/ 59 w 112"/>
                <a:gd name="T31" fmla="*/ 28 h 34"/>
                <a:gd name="T32" fmla="*/ 78 w 112"/>
                <a:gd name="T33" fmla="*/ 23 h 34"/>
                <a:gd name="T34" fmla="*/ 98 w 112"/>
                <a:gd name="T35" fmla="*/ 17 h 34"/>
                <a:gd name="T36" fmla="*/ 106 w 112"/>
                <a:gd name="T37" fmla="*/ 11 h 34"/>
                <a:gd name="T38" fmla="*/ 112 w 112"/>
                <a:gd name="T39" fmla="*/ 6 h 34"/>
                <a:gd name="T40" fmla="*/ 112 w 112"/>
                <a:gd name="T41" fmla="*/ 6 h 34"/>
                <a:gd name="T42" fmla="*/ 106 w 112"/>
                <a:gd name="T43" fmla="*/ 3 h 34"/>
                <a:gd name="T44" fmla="*/ 95 w 112"/>
                <a:gd name="T4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34">
                  <a:moveTo>
                    <a:pt x="95" y="0"/>
                  </a:moveTo>
                  <a:lnTo>
                    <a:pt x="95" y="0"/>
                  </a:lnTo>
                  <a:lnTo>
                    <a:pt x="75" y="3"/>
                  </a:lnTo>
                  <a:lnTo>
                    <a:pt x="53" y="6"/>
                  </a:lnTo>
                  <a:lnTo>
                    <a:pt x="53" y="6"/>
                  </a:lnTo>
                  <a:lnTo>
                    <a:pt x="33" y="11"/>
                  </a:lnTo>
                  <a:lnTo>
                    <a:pt x="16" y="20"/>
                  </a:lnTo>
                  <a:lnTo>
                    <a:pt x="5" y="25"/>
                  </a:lnTo>
                  <a:lnTo>
                    <a:pt x="0" y="31"/>
                  </a:lnTo>
                  <a:lnTo>
                    <a:pt x="0" y="31"/>
                  </a:lnTo>
                  <a:lnTo>
                    <a:pt x="5" y="34"/>
                  </a:lnTo>
                  <a:lnTo>
                    <a:pt x="16" y="34"/>
                  </a:lnTo>
                  <a:lnTo>
                    <a:pt x="16" y="34"/>
                  </a:lnTo>
                  <a:lnTo>
                    <a:pt x="36" y="34"/>
                  </a:lnTo>
                  <a:lnTo>
                    <a:pt x="59" y="28"/>
                  </a:lnTo>
                  <a:lnTo>
                    <a:pt x="59" y="28"/>
                  </a:lnTo>
                  <a:lnTo>
                    <a:pt x="78" y="23"/>
                  </a:lnTo>
                  <a:lnTo>
                    <a:pt x="98" y="17"/>
                  </a:lnTo>
                  <a:lnTo>
                    <a:pt x="106" y="11"/>
                  </a:lnTo>
                  <a:lnTo>
                    <a:pt x="112" y="6"/>
                  </a:lnTo>
                  <a:lnTo>
                    <a:pt x="112" y="6"/>
                  </a:lnTo>
                  <a:lnTo>
                    <a:pt x="106" y="3"/>
                  </a:lnTo>
                  <a:lnTo>
                    <a:pt x="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5" name="Text Placeholder 6">
            <a:extLst>
              <a:ext uri="{FF2B5EF4-FFF2-40B4-BE49-F238E27FC236}">
                <a16:creationId xmlns:a16="http://schemas.microsoft.com/office/drawing/2014/main" id="{7D4D833F-821F-A904-E505-FC5C277F1286}"/>
              </a:ext>
            </a:extLst>
          </p:cNvPr>
          <p:cNvSpPr txBox="1">
            <a:spLocks/>
          </p:cNvSpPr>
          <p:nvPr/>
        </p:nvSpPr>
        <p:spPr>
          <a:xfrm>
            <a:off x="19249" y="6359763"/>
            <a:ext cx="7459579" cy="555473"/>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tint val="75000"/>
                  </a:prstClr>
                </a:solidFill>
                <a:effectLst/>
                <a:uLnTx/>
                <a:uFillTx/>
                <a:latin typeface="Helvetica Neue" panose="02000503000000020004" pitchFamily="2" charset="0"/>
                <a:ea typeface="Helvetica Neue" panose="02000503000000020004" pitchFamily="2" charset="0"/>
                <a:cs typeface="Helvetica Neue" panose="02000503000000020004" pitchFamily="2" charset="0"/>
              </a:rPr>
              <a:t>Makker, ESMO 2025; Makker SGO 2026 </a:t>
            </a:r>
          </a:p>
        </p:txBody>
      </p:sp>
    </p:spTree>
    <p:extLst>
      <p:ext uri="{BB962C8B-B14F-4D97-AF65-F5344CB8AC3E}">
        <p14:creationId xmlns:p14="http://schemas.microsoft.com/office/powerpoint/2010/main" val="19011490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079384-C9FC-9F04-167B-89BD42DCCD71}"/>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42141B1E-C418-9C00-2241-5AEBD781065E}"/>
              </a:ext>
            </a:extLst>
          </p:cNvPr>
          <p:cNvSpPr txBox="1">
            <a:spLocks/>
          </p:cNvSpPr>
          <p:nvPr/>
        </p:nvSpPr>
        <p:spPr>
          <a:xfrm>
            <a:off x="699911" y="327441"/>
            <a:ext cx="10792178" cy="920998"/>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32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2400" b="1" i="0" u="none" strike="noStrike" kern="1200" cap="none" spc="0" normalizeH="0" baseline="0" noProof="0" dirty="0">
                <a:ln>
                  <a:noFill/>
                </a:ln>
                <a:solidFill>
                  <a:srgbClr val="203864"/>
                </a:solidFill>
                <a:effectLst/>
                <a:uLnTx/>
                <a:uFillTx/>
                <a:latin typeface="FUTURA MEDIUM" panose="020B0602020204020303" pitchFamily="34" charset="-79"/>
                <a:ea typeface="+mj-ea"/>
                <a:cs typeface="FUTURA MEDIUM" panose="020B0602020204020303" pitchFamily="34" charset="-79"/>
              </a:rPr>
              <a:t>DESTINY-PanTumor02: Trastuzumab Deruxtecan for HER2+ Tumors</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2000" b="1" i="0" u="none" strike="noStrike" kern="1200" cap="none" spc="0" normalizeH="0" baseline="0" noProof="0" dirty="0">
                <a:ln>
                  <a:noFill/>
                </a:ln>
                <a:solidFill>
                  <a:srgbClr val="EE7F35"/>
                </a:solidFill>
                <a:effectLst/>
                <a:uLnTx/>
                <a:uFillTx/>
                <a:latin typeface="FUTURA MEDIUM" panose="020B0602020204020303" pitchFamily="34" charset="-79"/>
                <a:ea typeface="+mj-ea"/>
                <a:cs typeface="FUTURA MEDIUM" panose="020B0602020204020303" pitchFamily="34" charset="-79"/>
              </a:rPr>
              <a:t>ORR by Central HER2 IHC Status</a:t>
            </a:r>
            <a:endParaRPr kumimoji="0" lang="en-US" sz="3200" b="1" i="0" u="none" strike="noStrike" kern="1200" cap="none" spc="0" normalizeH="0" baseline="0" noProof="0" dirty="0">
              <a:ln>
                <a:noFill/>
              </a:ln>
              <a:solidFill>
                <a:srgbClr val="EE7F35"/>
              </a:solidFill>
              <a:effectLst/>
              <a:uLnTx/>
              <a:uFillTx/>
              <a:latin typeface="FUTURA MEDIUM" panose="020B0602020204020303" pitchFamily="34" charset="-79"/>
              <a:ea typeface="+mj-ea"/>
              <a:cs typeface="FUTURA MEDIUM" panose="020B0602020204020303" pitchFamily="34" charset="-79"/>
            </a:endParaRPr>
          </a:p>
        </p:txBody>
      </p:sp>
      <p:sp>
        <p:nvSpPr>
          <p:cNvPr id="148" name="Text Placeholder 6">
            <a:extLst>
              <a:ext uri="{FF2B5EF4-FFF2-40B4-BE49-F238E27FC236}">
                <a16:creationId xmlns:a16="http://schemas.microsoft.com/office/drawing/2014/main" id="{241CBA01-4D9B-3D12-697B-4E34AAC76F25}"/>
              </a:ext>
            </a:extLst>
          </p:cNvPr>
          <p:cNvSpPr txBox="1">
            <a:spLocks/>
          </p:cNvSpPr>
          <p:nvPr/>
        </p:nvSpPr>
        <p:spPr>
          <a:xfrm>
            <a:off x="256674" y="6223763"/>
            <a:ext cx="7459579" cy="555473"/>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tint val="75000"/>
                  </a:prstClr>
                </a:solidFill>
                <a:effectLst/>
                <a:uLnTx/>
                <a:uFillTx/>
                <a:latin typeface="Helvetica Neue" panose="02000503000000020004" pitchFamily="2" charset="0"/>
                <a:ea typeface="Helvetica Neue" panose="02000503000000020004" pitchFamily="2" charset="0"/>
                <a:cs typeface="Helvetica Neue" panose="02000503000000020004" pitchFamily="2" charset="0"/>
              </a:rPr>
              <a:t>Makker, ESMO 2025; Makker SGO 2026 </a:t>
            </a:r>
          </a:p>
        </p:txBody>
      </p:sp>
      <p:pic>
        <p:nvPicPr>
          <p:cNvPr id="16" name="Picture 15" descr="A graph of different colored bars&#10;&#10;AI-generated content may be incorrect.">
            <a:extLst>
              <a:ext uri="{FF2B5EF4-FFF2-40B4-BE49-F238E27FC236}">
                <a16:creationId xmlns:a16="http://schemas.microsoft.com/office/drawing/2014/main" id="{4284C14B-025E-258B-318A-22891110B32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t="12137" r="44609"/>
          <a:stretch>
            <a:fillRect/>
          </a:stretch>
        </p:blipFill>
        <p:spPr>
          <a:xfrm>
            <a:off x="2077211" y="1589809"/>
            <a:ext cx="7508508" cy="4436919"/>
          </a:xfrm>
          <a:prstGeom prst="rect">
            <a:avLst/>
          </a:prstGeom>
        </p:spPr>
      </p:pic>
    </p:spTree>
    <p:extLst>
      <p:ext uri="{BB962C8B-B14F-4D97-AF65-F5344CB8AC3E}">
        <p14:creationId xmlns:p14="http://schemas.microsoft.com/office/powerpoint/2010/main" val="98001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4B214D-5ADD-FE04-A282-8C5F5764F682}"/>
              </a:ext>
            </a:extLst>
          </p:cNvPr>
          <p:cNvSpPr>
            <a:spLocks noGrp="1"/>
          </p:cNvSpPr>
          <p:nvPr>
            <p:ph type="title"/>
          </p:nvPr>
        </p:nvSpPr>
        <p:spPr>
          <a:xfrm>
            <a:off x="197426" y="618702"/>
            <a:ext cx="11750733" cy="658368"/>
          </a:xfrm>
        </p:spPr>
        <p:txBody>
          <a:bodyPr>
            <a:normAutofit fontScale="90000"/>
          </a:bodyPr>
          <a:lstStyle/>
          <a:p>
            <a:r>
              <a:rPr lang="en-US" dirty="0"/>
              <a:t>DESTINY-PanTumor02 - Response by HER2 Expression Level (Central) Gyn Cohorts</a:t>
            </a:r>
          </a:p>
        </p:txBody>
      </p:sp>
      <p:pic>
        <p:nvPicPr>
          <p:cNvPr id="3" name="Picture 2">
            <a:extLst>
              <a:ext uri="{FF2B5EF4-FFF2-40B4-BE49-F238E27FC236}">
                <a16:creationId xmlns:a16="http://schemas.microsoft.com/office/drawing/2014/main" id="{1381558A-8563-9544-2538-2A9D5A716F7A}"/>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Layer>
                </a14:imgProps>
              </a:ext>
            </a:extLst>
          </a:blip>
          <a:srcRect l="6907" t="17538" r="5667" b="18177"/>
          <a:stretch/>
        </p:blipFill>
        <p:spPr>
          <a:xfrm>
            <a:off x="441960" y="1699868"/>
            <a:ext cx="10717443" cy="4432893"/>
          </a:xfrm>
          <a:prstGeom prst="rect">
            <a:avLst/>
          </a:prstGeom>
        </p:spPr>
      </p:pic>
      <p:sp>
        <p:nvSpPr>
          <p:cNvPr id="4" name="TextBox 3">
            <a:extLst>
              <a:ext uri="{FF2B5EF4-FFF2-40B4-BE49-F238E27FC236}">
                <a16:creationId xmlns:a16="http://schemas.microsoft.com/office/drawing/2014/main" id="{BB2D5772-4450-F0B4-365D-EC1A8DE5DF7E}"/>
              </a:ext>
            </a:extLst>
          </p:cNvPr>
          <p:cNvSpPr txBox="1"/>
          <p:nvPr/>
        </p:nvSpPr>
        <p:spPr>
          <a:xfrm>
            <a:off x="3192812" y="6432448"/>
            <a:ext cx="580637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
                <a:ea typeface="+mn-ea"/>
                <a:cs typeface="+mn-cs"/>
              </a:rPr>
              <a:t>Lee JY, et al. International Gynecological Cancer Society 2023; November 5-7, 2023; Seoul, Korea. </a:t>
            </a:r>
          </a:p>
        </p:txBody>
      </p:sp>
    </p:spTree>
    <p:extLst>
      <p:ext uri="{BB962C8B-B14F-4D97-AF65-F5344CB8AC3E}">
        <p14:creationId xmlns:p14="http://schemas.microsoft.com/office/powerpoint/2010/main" val="15756430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E7391F-DA42-0672-8241-AE496A4280A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05E015D-83A0-10BC-66F6-83F2ACAC5A9F}"/>
              </a:ext>
            </a:extLst>
          </p:cNvPr>
          <p:cNvSpPr>
            <a:spLocks noGrp="1"/>
          </p:cNvSpPr>
          <p:nvPr>
            <p:ph type="title"/>
          </p:nvPr>
        </p:nvSpPr>
        <p:spPr>
          <a:xfrm>
            <a:off x="165269" y="457201"/>
            <a:ext cx="11712604" cy="866009"/>
          </a:xfrm>
          <a:noFill/>
        </p:spPr>
        <p:txBody>
          <a:bodyPr anchor="ctr">
            <a:normAutofit fontScale="90000"/>
          </a:bodyPr>
          <a:lstStyle/>
          <a:p>
            <a:r>
              <a:rPr lang="en-US" sz="3200" dirty="0"/>
              <a:t>GOG 3112/ENGOT-ov89 </a:t>
            </a:r>
            <a:br>
              <a:rPr lang="en-US" sz="3200" dirty="0"/>
            </a:br>
            <a:r>
              <a:rPr lang="en-US" sz="3200" dirty="0"/>
              <a:t>Phase 3 DESTINY-Ovarian01: T-DXd + Bevacizumab as 1L Maintenance Therapy in HER2-Expressing Ovarian Cancer</a:t>
            </a:r>
          </a:p>
        </p:txBody>
      </p:sp>
      <p:pic>
        <p:nvPicPr>
          <p:cNvPr id="4" name="Picture 3">
            <a:extLst>
              <a:ext uri="{FF2B5EF4-FFF2-40B4-BE49-F238E27FC236}">
                <a16:creationId xmlns:a16="http://schemas.microsoft.com/office/drawing/2014/main" id="{85BDDB80-B548-0E4B-F9E3-64D4C5264504}"/>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t="5911" r="9071" b="34581"/>
          <a:stretch/>
        </p:blipFill>
        <p:spPr>
          <a:xfrm>
            <a:off x="199533" y="1719700"/>
            <a:ext cx="11792933" cy="4476379"/>
          </a:xfrm>
          <a:prstGeom prst="rect">
            <a:avLst/>
          </a:prstGeom>
        </p:spPr>
      </p:pic>
      <p:sp>
        <p:nvSpPr>
          <p:cNvPr id="10" name="TextBox 9">
            <a:extLst>
              <a:ext uri="{FF2B5EF4-FFF2-40B4-BE49-F238E27FC236}">
                <a16:creationId xmlns:a16="http://schemas.microsoft.com/office/drawing/2014/main" id="{4F7A1437-04F9-FB28-C70D-5C664207F018}"/>
              </a:ext>
            </a:extLst>
          </p:cNvPr>
          <p:cNvSpPr txBox="1"/>
          <p:nvPr/>
        </p:nvSpPr>
        <p:spPr>
          <a:xfrm>
            <a:off x="155943" y="6343187"/>
            <a:ext cx="11731256" cy="37965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Aptos" panose="02110004020202020204"/>
                <a:ea typeface="+mn-ea"/>
                <a:cs typeface="+mn-cs"/>
              </a:rPr>
              <a:t>NCT06819007</a:t>
            </a: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20600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39E5D2-EFFD-DF86-190E-DA40D8F42DCB}"/>
              </a:ext>
            </a:extLst>
          </p:cNvPr>
          <p:cNvSpPr>
            <a:spLocks noGrp="1"/>
          </p:cNvSpPr>
          <p:nvPr>
            <p:ph type="title"/>
          </p:nvPr>
        </p:nvSpPr>
        <p:spPr/>
        <p:txBody>
          <a:bodyPr/>
          <a:lstStyle/>
          <a:p>
            <a:r>
              <a:rPr lang="en-US" dirty="0"/>
              <a:t>R-</a:t>
            </a:r>
            <a:r>
              <a:rPr lang="en-US" dirty="0" err="1"/>
              <a:t>DXd</a:t>
            </a:r>
            <a:r>
              <a:rPr lang="en-US" dirty="0"/>
              <a:t>: Mechanistic Effects and Biologic Rationale</a:t>
            </a:r>
          </a:p>
        </p:txBody>
      </p:sp>
      <p:pic>
        <p:nvPicPr>
          <p:cNvPr id="4" name="Picture 3">
            <a:extLst>
              <a:ext uri="{FF2B5EF4-FFF2-40B4-BE49-F238E27FC236}">
                <a16:creationId xmlns:a16="http://schemas.microsoft.com/office/drawing/2014/main" id="{9FC996A4-03DF-2E82-612E-603840B20C02}"/>
              </a:ext>
            </a:extLst>
          </p:cNvPr>
          <p:cNvPicPr>
            <a:picLocks noChangeAspect="1"/>
          </p:cNvPicPr>
          <p:nvPr/>
        </p:nvPicPr>
        <p:blipFill>
          <a:blip r:embed="rId3"/>
          <a:stretch>
            <a:fillRect/>
          </a:stretch>
        </p:blipFill>
        <p:spPr>
          <a:xfrm>
            <a:off x="994212" y="1690688"/>
            <a:ext cx="10203575" cy="4551130"/>
          </a:xfrm>
          <a:prstGeom prst="rect">
            <a:avLst/>
          </a:prstGeom>
        </p:spPr>
      </p:pic>
      <p:sp>
        <p:nvSpPr>
          <p:cNvPr id="5" name="TextBox 4">
            <a:extLst>
              <a:ext uri="{FF2B5EF4-FFF2-40B4-BE49-F238E27FC236}">
                <a16:creationId xmlns:a16="http://schemas.microsoft.com/office/drawing/2014/main" id="{80549A34-E744-8592-7E65-12065B0B9CB1}"/>
              </a:ext>
            </a:extLst>
          </p:cNvPr>
          <p:cNvSpPr txBox="1"/>
          <p:nvPr/>
        </p:nvSpPr>
        <p:spPr>
          <a:xfrm>
            <a:off x="3192812" y="6432448"/>
            <a:ext cx="5806375"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
                <a:ea typeface="+mn-ea"/>
                <a:cs typeface="+mn-cs"/>
              </a:rPr>
              <a:t>Suzuki H et al. Mol Cancer Ther. 2024;23(3):257-271</a:t>
            </a:r>
          </a:p>
        </p:txBody>
      </p:sp>
    </p:spTree>
    <p:extLst>
      <p:ext uri="{BB962C8B-B14F-4D97-AF65-F5344CB8AC3E}">
        <p14:creationId xmlns:p14="http://schemas.microsoft.com/office/powerpoint/2010/main" val="20725592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6AD2F4-827C-3A14-91F2-A9700D98985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DF2D42E-739F-5302-CE44-EABC133EE39D}"/>
              </a:ext>
            </a:extLst>
          </p:cNvPr>
          <p:cNvSpPr>
            <a:spLocks noGrp="1"/>
          </p:cNvSpPr>
          <p:nvPr>
            <p:ph type="title"/>
          </p:nvPr>
        </p:nvSpPr>
        <p:spPr>
          <a:xfrm>
            <a:off x="0" y="327441"/>
            <a:ext cx="12125197" cy="920998"/>
          </a:xfrm>
        </p:spPr>
        <p:txBody>
          <a:bodyPr>
            <a:normAutofit fontScale="90000"/>
          </a:bodyPr>
          <a:lstStyle/>
          <a:p>
            <a:r>
              <a:rPr lang="en-US" dirty="0">
                <a:solidFill>
                  <a:srgbClr val="404040"/>
                </a:solidFill>
              </a:rPr>
              <a:t>REJOICE-Ovarian-01: Phase 2 Dose-Optimization of Cadherin 6-Targeting </a:t>
            </a:r>
            <a:r>
              <a:rPr lang="en-US" dirty="0"/>
              <a:t>R-DXd in </a:t>
            </a:r>
            <a:r>
              <a:rPr lang="en-US" dirty="0">
                <a:solidFill>
                  <a:srgbClr val="404040"/>
                </a:solidFill>
              </a:rPr>
              <a:t>PROC</a:t>
            </a:r>
            <a:r>
              <a:rPr lang="en-US" dirty="0"/>
              <a:t> </a:t>
            </a:r>
            <a:br>
              <a:rPr lang="en-US" dirty="0"/>
            </a:br>
            <a:r>
              <a:rPr lang="en-US" sz="2200" dirty="0">
                <a:solidFill>
                  <a:schemeClr val="accent6"/>
                </a:solidFill>
                <a:latin typeface="+mn-lt"/>
              </a:rPr>
              <a:t>Study Design and Patients</a:t>
            </a:r>
          </a:p>
        </p:txBody>
      </p:sp>
      <p:sp>
        <p:nvSpPr>
          <p:cNvPr id="5" name="Text Placeholder 4">
            <a:extLst>
              <a:ext uri="{FF2B5EF4-FFF2-40B4-BE49-F238E27FC236}">
                <a16:creationId xmlns:a16="http://schemas.microsoft.com/office/drawing/2014/main" id="{7D33DA61-3110-5E3A-68D5-76CF3322597B}"/>
              </a:ext>
            </a:extLst>
          </p:cNvPr>
          <p:cNvSpPr>
            <a:spLocks noGrp="1"/>
          </p:cNvSpPr>
          <p:nvPr>
            <p:ph type="body" sz="quarter" idx="10"/>
          </p:nvPr>
        </p:nvSpPr>
        <p:spPr/>
        <p:txBody>
          <a:bodyPr/>
          <a:lstStyle/>
          <a:p>
            <a:r>
              <a:rPr lang="en-US"/>
              <a:t>Ray-Coquard IL, et al. ESMO 2025. Abstract LBA42.</a:t>
            </a:r>
          </a:p>
        </p:txBody>
      </p:sp>
      <p:sp>
        <p:nvSpPr>
          <p:cNvPr id="3" name="TextBox 2">
            <a:extLst>
              <a:ext uri="{FF2B5EF4-FFF2-40B4-BE49-F238E27FC236}">
                <a16:creationId xmlns:a16="http://schemas.microsoft.com/office/drawing/2014/main" id="{DCA7D51A-44AD-E61D-7D9F-41DFC55441AF}"/>
              </a:ext>
            </a:extLst>
          </p:cNvPr>
          <p:cNvSpPr txBox="1"/>
          <p:nvPr/>
        </p:nvSpPr>
        <p:spPr>
          <a:xfrm>
            <a:off x="699492" y="1364399"/>
            <a:ext cx="4427311" cy="1762328"/>
          </a:xfrm>
          <a:prstGeom prst="roundRect">
            <a:avLst>
              <a:gd name="adj" fmla="val 0"/>
            </a:avLst>
          </a:prstGeom>
          <a:solidFill>
            <a:srgbClr val="0191B6">
              <a:alpha val="10000"/>
            </a:srgbClr>
          </a:solidFill>
          <a:ln w="12700" cap="flat" cmpd="sng" algn="ctr">
            <a:noFill/>
            <a:prstDash val="solid"/>
            <a:miter lim="800000"/>
          </a:ln>
          <a:effectLst/>
        </p:spPr>
        <p:txBody>
          <a:bodyPr wrap="square" lIns="108000" tIns="72000" bIns="36000" rtlCol="0" anchor="t" anchorCtr="0">
            <a:spAutoFit/>
          </a:bodyPr>
          <a:lstStyle/>
          <a:p>
            <a:pPr marL="0" marR="0" lvl="0" indent="0" algn="l" defTabSz="914400" rtl="0" eaLnBrk="1" fontAlgn="auto" latinLnBrk="0" hangingPunct="1">
              <a:lnSpc>
                <a:spcPct val="100000"/>
              </a:lnSpc>
              <a:spcBef>
                <a:spcPts val="400"/>
              </a:spcBef>
              <a:spcAft>
                <a:spcPts val="300"/>
              </a:spcAft>
              <a:buClr>
                <a:srgbClr val="636569"/>
              </a:buClr>
              <a:buSzTx/>
              <a:buFontTx/>
              <a:buNone/>
              <a:tabLst/>
              <a:defRPr/>
            </a:pPr>
            <a:r>
              <a:rPr kumimoji="0" lang="en-US" sz="1600" b="1" i="0" u="none" strike="noStrike" kern="0" cap="none" spc="0" normalizeH="0" baseline="0" noProof="0" dirty="0">
                <a:ln>
                  <a:noFill/>
                </a:ln>
                <a:solidFill>
                  <a:srgbClr val="0191B6"/>
                </a:solidFill>
                <a:effectLst/>
                <a:uLnTx/>
                <a:uFillTx/>
                <a:latin typeface="Franklin Gothic Book" panose="020B0503020102020204"/>
                <a:ea typeface="+mn-ea"/>
                <a:cs typeface="+mn-cs"/>
              </a:rPr>
              <a:t>Key Eligibility Criteria</a:t>
            </a:r>
          </a:p>
          <a:p>
            <a:pPr marL="177750" marR="0" lvl="0" indent="-177750" algn="l" defTabSz="914400" rtl="0" eaLnBrk="1" fontAlgn="auto" latinLnBrk="0" hangingPunct="1">
              <a:lnSpc>
                <a:spcPct val="90000"/>
              </a:lnSpc>
              <a:spcBef>
                <a:spcPts val="400"/>
              </a:spcBef>
              <a:spcAft>
                <a:spcPts val="0"/>
              </a:spcAft>
              <a:buClr>
                <a:srgbClr val="636569"/>
              </a:buClr>
              <a:buSzPct val="85000"/>
              <a:buFont typeface="Wingdings" pitchFamily="2" charset="2"/>
              <a:buChar char="§"/>
              <a:tabLst/>
              <a:defRPr/>
            </a:pPr>
            <a:r>
              <a:rPr kumimoji="0" lang="en-US" sz="1200" b="0" i="0" u="none" strike="noStrike" kern="0" cap="none" spc="0" normalizeH="0" baseline="0" noProof="0" dirty="0">
                <a:ln>
                  <a:noFill/>
                </a:ln>
                <a:solidFill>
                  <a:srgbClr val="404040"/>
                </a:solidFill>
                <a:effectLst/>
                <a:uLnTx/>
                <a:uFillTx/>
                <a:latin typeface="Franklin Gothic Book" panose="020B0503020102020204"/>
                <a:ea typeface="+mn-ea"/>
                <a:cs typeface="+mn-cs"/>
                <a:sym typeface="Symbol" pitchFamily="2" charset="2"/>
              </a:rPr>
              <a:t>High-grade serous/endometrioid OC, primary peritoneal, or fallopian tube cancer</a:t>
            </a:r>
          </a:p>
          <a:p>
            <a:pPr marL="177750" marR="0" lvl="0" indent="-177750" algn="l" defTabSz="914400" rtl="0" eaLnBrk="1" fontAlgn="auto" latinLnBrk="0" hangingPunct="1">
              <a:lnSpc>
                <a:spcPct val="90000"/>
              </a:lnSpc>
              <a:spcBef>
                <a:spcPts val="400"/>
              </a:spcBef>
              <a:spcAft>
                <a:spcPts val="0"/>
              </a:spcAft>
              <a:buClr>
                <a:srgbClr val="636569"/>
              </a:buClr>
              <a:buSzPct val="85000"/>
              <a:buFont typeface="Wingdings" pitchFamily="2" charset="2"/>
              <a:buChar char="§"/>
              <a:tabLst/>
              <a:defRPr/>
            </a:pPr>
            <a:r>
              <a:rPr kumimoji="0" lang="en-US" sz="1200" b="0" i="0" u="none" strike="noStrike" kern="0" cap="none" spc="0" normalizeH="0" baseline="0" noProof="0" dirty="0">
                <a:ln>
                  <a:noFill/>
                </a:ln>
                <a:solidFill>
                  <a:srgbClr val="404040"/>
                </a:solidFill>
                <a:effectLst/>
                <a:uLnTx/>
                <a:uFillTx/>
                <a:latin typeface="Franklin Gothic Book" panose="020B0503020102020204"/>
                <a:ea typeface="+mn-ea"/>
                <a:cs typeface="+mn-cs"/>
                <a:sym typeface="Symbol" pitchFamily="2" charset="2"/>
              </a:rPr>
              <a:t>Platinum-resistant disease with 1-3 prior LOTs, including Bev </a:t>
            </a:r>
            <a:br>
              <a:rPr kumimoji="0" lang="en-US" sz="1200" b="0" i="0" u="none" strike="noStrike" kern="0" cap="none" spc="0" normalizeH="0" baseline="0" noProof="0" dirty="0">
                <a:ln>
                  <a:noFill/>
                </a:ln>
                <a:solidFill>
                  <a:srgbClr val="404040"/>
                </a:solidFill>
                <a:effectLst/>
                <a:uLnTx/>
                <a:uFillTx/>
                <a:latin typeface="Franklin Gothic Book" panose="020B0503020102020204"/>
                <a:ea typeface="+mn-ea"/>
                <a:cs typeface="+mn-cs"/>
                <a:sym typeface="Symbol" pitchFamily="2" charset="2"/>
              </a:rPr>
            </a:br>
            <a:r>
              <a:rPr kumimoji="0" lang="en-US" sz="1200" b="0" i="0" u="none" strike="noStrike" kern="0" cap="none" spc="0" normalizeH="0" baseline="0" noProof="0" dirty="0">
                <a:ln>
                  <a:noFill/>
                </a:ln>
                <a:solidFill>
                  <a:srgbClr val="404040"/>
                </a:solidFill>
                <a:effectLst/>
                <a:uLnTx/>
                <a:uFillTx/>
                <a:latin typeface="Franklin Gothic Book" panose="020B0503020102020204"/>
                <a:ea typeface="+mn-ea"/>
                <a:cs typeface="+mn-cs"/>
                <a:sym typeface="Symbol" pitchFamily="2" charset="2"/>
              </a:rPr>
              <a:t>and Mirv</a:t>
            </a:r>
          </a:p>
          <a:p>
            <a:pPr marL="177750" marR="0" lvl="0" indent="-177750" algn="l" defTabSz="914400" rtl="0" eaLnBrk="1" fontAlgn="auto" latinLnBrk="0" hangingPunct="1">
              <a:lnSpc>
                <a:spcPct val="90000"/>
              </a:lnSpc>
              <a:spcBef>
                <a:spcPts val="400"/>
              </a:spcBef>
              <a:spcAft>
                <a:spcPts val="0"/>
              </a:spcAft>
              <a:buClr>
                <a:srgbClr val="636569"/>
              </a:buClr>
              <a:buSzPct val="85000"/>
              <a:buFont typeface="Wingdings" pitchFamily="2" charset="2"/>
              <a:buChar char="§"/>
              <a:tabLst/>
              <a:defRPr/>
            </a:pPr>
            <a:r>
              <a:rPr kumimoji="0" lang="en-US" sz="1200" b="0" i="0" u="none" strike="noStrike" kern="0" cap="none" spc="0" normalizeH="0" baseline="0" noProof="0" dirty="0">
                <a:ln>
                  <a:noFill/>
                </a:ln>
                <a:solidFill>
                  <a:srgbClr val="404040"/>
                </a:solidFill>
                <a:effectLst/>
                <a:uLnTx/>
                <a:uFillTx/>
                <a:latin typeface="Franklin Gothic Book" panose="020B0503020102020204"/>
                <a:ea typeface="+mn-ea"/>
                <a:cs typeface="+mn-cs"/>
                <a:sym typeface="Symbol" pitchFamily="2" charset="2"/>
              </a:rPr>
              <a:t>ECOG PS 0-1</a:t>
            </a:r>
          </a:p>
          <a:p>
            <a:pPr marL="177750" marR="0" lvl="0" indent="-177750" algn="l" defTabSz="914400" rtl="0" eaLnBrk="1" fontAlgn="auto" latinLnBrk="0" hangingPunct="1">
              <a:lnSpc>
                <a:spcPct val="90000"/>
              </a:lnSpc>
              <a:spcBef>
                <a:spcPts val="400"/>
              </a:spcBef>
              <a:spcAft>
                <a:spcPts val="0"/>
              </a:spcAft>
              <a:buClr>
                <a:srgbClr val="636569"/>
              </a:buClr>
              <a:buSzPct val="85000"/>
              <a:buFont typeface="Wingdings" pitchFamily="2" charset="2"/>
              <a:buChar char="§"/>
              <a:tabLst/>
              <a:defRPr/>
            </a:pPr>
            <a:r>
              <a:rPr kumimoji="0" lang="en-US" sz="1200" b="0" i="0" u="none" strike="noStrike" kern="0" cap="none" spc="0" normalizeH="0" baseline="0" noProof="0" dirty="0">
                <a:ln>
                  <a:noFill/>
                </a:ln>
                <a:solidFill>
                  <a:srgbClr val="404040"/>
                </a:solidFill>
                <a:effectLst/>
                <a:uLnTx/>
                <a:uFillTx/>
                <a:latin typeface="Franklin Gothic Book" panose="020B0503020102020204"/>
                <a:ea typeface="+mn-ea"/>
                <a:cs typeface="+mn-cs"/>
                <a:sym typeface="Symbol" pitchFamily="2" charset="2"/>
              </a:rPr>
              <a:t>No prior CDH6-targeting agents or ADCs with a linked DXd and no selection by tumor CDH6 expression</a:t>
            </a:r>
          </a:p>
        </p:txBody>
      </p:sp>
      <p:sp>
        <p:nvSpPr>
          <p:cNvPr id="6" name="Rectangle 5">
            <a:extLst>
              <a:ext uri="{FF2B5EF4-FFF2-40B4-BE49-F238E27FC236}">
                <a16:creationId xmlns:a16="http://schemas.microsoft.com/office/drawing/2014/main" id="{39D2798D-DEF6-86B2-BFB7-3C4EED01A36C}"/>
              </a:ext>
            </a:extLst>
          </p:cNvPr>
          <p:cNvSpPr/>
          <p:nvPr/>
        </p:nvSpPr>
        <p:spPr>
          <a:xfrm>
            <a:off x="699075" y="5499769"/>
            <a:ext cx="4423518" cy="611755"/>
          </a:xfrm>
          <a:prstGeom prst="rect">
            <a:avLst/>
          </a:prstGeom>
          <a:solidFill>
            <a:srgbClr val="0191B6"/>
          </a:solidFill>
          <a:ln w="12700" cap="flat" cmpd="sng" algn="ctr">
            <a:no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Franklin Gothic Book" panose="020B0503020102020204"/>
                <a:ea typeface="+mn-ea"/>
                <a:cs typeface="+mn-cs"/>
              </a:rPr>
              <a:t>Primary endpoint: </a:t>
            </a:r>
            <a:r>
              <a:rPr kumimoji="0" lang="en-US" sz="1200" b="0" i="0" u="none" strike="noStrike" kern="0" cap="none" spc="0" normalizeH="0" baseline="0" noProof="0" dirty="0">
                <a:ln>
                  <a:noFill/>
                </a:ln>
                <a:solidFill>
                  <a:srgbClr val="FFFFFF"/>
                </a:solidFill>
                <a:effectLst/>
                <a:uLnTx/>
                <a:uFillTx/>
                <a:latin typeface="Franklin Gothic Book" panose="020B0503020102020204"/>
                <a:ea typeface="+mn-ea"/>
                <a:cs typeface="+mn-cs"/>
              </a:rPr>
              <a:t>ORR per BICR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Franklin Gothic Book" panose="020B0503020102020204"/>
                <a:ea typeface="+mn-ea"/>
                <a:cs typeface="+mn-cs"/>
              </a:rPr>
              <a:t>Key secondary endpoints: </a:t>
            </a:r>
            <a:r>
              <a:rPr kumimoji="0" lang="en-US" sz="1200" b="0" i="0" u="none" strike="noStrike" kern="0" cap="none" spc="0" normalizeH="0" baseline="0" noProof="0" dirty="0">
                <a:ln>
                  <a:noFill/>
                </a:ln>
                <a:solidFill>
                  <a:srgbClr val="FFFFFF"/>
                </a:solidFill>
                <a:effectLst/>
                <a:uLnTx/>
                <a:uFillTx/>
                <a:latin typeface="Franklin Gothic Book" panose="020B0503020102020204"/>
                <a:ea typeface="+mn-ea"/>
                <a:cs typeface="+mn-cs"/>
              </a:rPr>
              <a:t>ORR per INV, DOR per BICR and INV</a:t>
            </a:r>
          </a:p>
        </p:txBody>
      </p:sp>
      <p:sp>
        <p:nvSpPr>
          <p:cNvPr id="7" name="Rectangle 6">
            <a:extLst>
              <a:ext uri="{FF2B5EF4-FFF2-40B4-BE49-F238E27FC236}">
                <a16:creationId xmlns:a16="http://schemas.microsoft.com/office/drawing/2014/main" id="{E7888564-BEC7-74A7-0A8B-AA20EFE77E7F}"/>
              </a:ext>
            </a:extLst>
          </p:cNvPr>
          <p:cNvSpPr/>
          <p:nvPr/>
        </p:nvSpPr>
        <p:spPr>
          <a:xfrm>
            <a:off x="2228467" y="4121711"/>
            <a:ext cx="2895451" cy="345544"/>
          </a:xfrm>
          <a:prstGeom prst="rect">
            <a:avLst/>
          </a:prstGeom>
          <a:solidFill>
            <a:schemeClr val="bg1">
              <a:lumMod val="7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0" cap="none" spc="0" normalizeH="0" baseline="0" noProof="0">
                <a:ln>
                  <a:noFill/>
                </a:ln>
                <a:solidFill>
                  <a:srgbClr val="FFFFFF"/>
                </a:solidFill>
                <a:effectLst/>
                <a:uLnTx/>
                <a:uFillTx/>
                <a:latin typeface="Franklin Gothic Book" panose="020B0503020102020204"/>
                <a:ea typeface="+mn-ea"/>
                <a:cs typeface="+mn-cs"/>
              </a:rPr>
              <a:t>4.8 mg/kg</a:t>
            </a:r>
            <a:endParaRPr kumimoji="0" lang="en-US" sz="1200" b="0" i="0" u="none" strike="noStrike" kern="0" cap="none" spc="0" normalizeH="0" baseline="0" noProof="0">
              <a:ln>
                <a:noFill/>
              </a:ln>
              <a:solidFill>
                <a:srgbClr val="FFFFFF"/>
              </a:solidFill>
              <a:effectLst/>
              <a:uLnTx/>
              <a:uFillTx/>
              <a:latin typeface="Franklin Gothic Book" panose="020B0503020102020204"/>
              <a:ea typeface="+mn-ea"/>
              <a:cs typeface="+mn-cs"/>
            </a:endParaRPr>
          </a:p>
        </p:txBody>
      </p:sp>
      <p:sp>
        <p:nvSpPr>
          <p:cNvPr id="8" name="Oval 7">
            <a:extLst>
              <a:ext uri="{FF2B5EF4-FFF2-40B4-BE49-F238E27FC236}">
                <a16:creationId xmlns:a16="http://schemas.microsoft.com/office/drawing/2014/main" id="{088B04AE-6640-BDA2-4AC8-719BDD8D0B8B}"/>
              </a:ext>
            </a:extLst>
          </p:cNvPr>
          <p:cNvSpPr/>
          <p:nvPr/>
        </p:nvSpPr>
        <p:spPr>
          <a:xfrm>
            <a:off x="698500" y="4287630"/>
            <a:ext cx="982800" cy="982800"/>
          </a:xfrm>
          <a:prstGeom prst="ellipse">
            <a:avLst/>
          </a:prstGeom>
          <a:solidFill>
            <a:schemeClr val="accent5"/>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Franklin Gothic Book" panose="020B0503020102020204"/>
                <a:ea typeface="+mn-ea"/>
                <a:cs typeface="+mn-cs"/>
              </a:rPr>
              <a:t>Patients</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FFFFFF"/>
                </a:solidFill>
                <a:effectLst/>
                <a:uLnTx/>
                <a:uFillTx/>
                <a:latin typeface="Franklin Gothic Book" panose="020B0503020102020204"/>
                <a:ea typeface="+mn-ea"/>
                <a:cs typeface="+mn-cs"/>
              </a:rPr>
              <a:t>N~260 Ph 2</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FFFFFF"/>
                </a:solidFill>
                <a:effectLst/>
                <a:uLnTx/>
                <a:uFillTx/>
                <a:latin typeface="Franklin Gothic Book" panose="020B0503020102020204"/>
                <a:ea typeface="+mn-ea"/>
                <a:cs typeface="+mn-cs"/>
              </a:rPr>
              <a:t>N=108 dose optimization</a:t>
            </a:r>
          </a:p>
        </p:txBody>
      </p:sp>
      <p:sp>
        <p:nvSpPr>
          <p:cNvPr id="9" name="Rectangle 8">
            <a:extLst>
              <a:ext uri="{FF2B5EF4-FFF2-40B4-BE49-F238E27FC236}">
                <a16:creationId xmlns:a16="http://schemas.microsoft.com/office/drawing/2014/main" id="{3F5B2E0A-BD9E-98D0-EE1D-4BCFB52B7059}"/>
              </a:ext>
            </a:extLst>
          </p:cNvPr>
          <p:cNvSpPr/>
          <p:nvPr/>
        </p:nvSpPr>
        <p:spPr>
          <a:xfrm>
            <a:off x="2229217" y="5090804"/>
            <a:ext cx="2893376" cy="345543"/>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0" cap="none" spc="0" normalizeH="0" baseline="0" noProof="0">
                <a:ln>
                  <a:noFill/>
                </a:ln>
                <a:solidFill>
                  <a:srgbClr val="FFFFFF"/>
                </a:solidFill>
                <a:effectLst/>
                <a:uLnTx/>
                <a:uFillTx/>
                <a:latin typeface="Franklin Gothic Book" panose="020B0503020102020204"/>
                <a:ea typeface="+mn-ea"/>
                <a:cs typeface="+mn-cs"/>
              </a:rPr>
              <a:t>6.4 mg/kg </a:t>
            </a:r>
            <a:endParaRPr kumimoji="0" lang="en-US" sz="1200" b="0" i="0" u="none" strike="noStrike" kern="0" cap="none" spc="0" normalizeH="0" baseline="0" noProof="0">
              <a:ln>
                <a:noFill/>
              </a:ln>
              <a:solidFill>
                <a:srgbClr val="FFFFFF"/>
              </a:solidFill>
              <a:effectLst/>
              <a:uLnTx/>
              <a:uFillTx/>
              <a:latin typeface="Franklin Gothic Book" panose="020B0503020102020204"/>
              <a:ea typeface="+mn-ea"/>
              <a:cs typeface="+mn-cs"/>
            </a:endParaRPr>
          </a:p>
        </p:txBody>
      </p:sp>
      <p:sp>
        <p:nvSpPr>
          <p:cNvPr id="12" name="TextBox 11">
            <a:extLst>
              <a:ext uri="{FF2B5EF4-FFF2-40B4-BE49-F238E27FC236}">
                <a16:creationId xmlns:a16="http://schemas.microsoft.com/office/drawing/2014/main" id="{9E79F768-5C84-564A-4675-70A04A6DB846}"/>
              </a:ext>
            </a:extLst>
          </p:cNvPr>
          <p:cNvSpPr txBox="1"/>
          <p:nvPr/>
        </p:nvSpPr>
        <p:spPr>
          <a:xfrm>
            <a:off x="1521283" y="4721965"/>
            <a:ext cx="586531"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rgbClr val="404040"/>
                </a:solidFill>
                <a:effectLst/>
                <a:uLnTx/>
                <a:uFillTx/>
                <a:latin typeface="Franklin Gothic Book" panose="020B0503020102020204"/>
                <a:ea typeface="+mn-ea"/>
                <a:cs typeface="+mn-cs"/>
              </a:rPr>
              <a:t>1:1:1</a:t>
            </a:r>
          </a:p>
        </p:txBody>
      </p:sp>
      <p:graphicFrame>
        <p:nvGraphicFramePr>
          <p:cNvPr id="13" name="Table 12">
            <a:extLst>
              <a:ext uri="{FF2B5EF4-FFF2-40B4-BE49-F238E27FC236}">
                <a16:creationId xmlns:a16="http://schemas.microsoft.com/office/drawing/2014/main" id="{81F9577B-2837-9409-5591-A2920A90C9C1}"/>
              </a:ext>
            </a:extLst>
          </p:cNvPr>
          <p:cNvGraphicFramePr>
            <a:graphicFrameLocks noGrp="1"/>
          </p:cNvGraphicFramePr>
          <p:nvPr/>
        </p:nvGraphicFramePr>
        <p:xfrm>
          <a:off x="6646648" y="1372987"/>
          <a:ext cx="4152416" cy="4735072"/>
        </p:xfrm>
        <a:graphic>
          <a:graphicData uri="http://schemas.openxmlformats.org/drawingml/2006/table">
            <a:tbl>
              <a:tblPr firstRow="1" bandRow="1"/>
              <a:tblGrid>
                <a:gridCol w="2678357">
                  <a:extLst>
                    <a:ext uri="{9D8B030D-6E8A-4147-A177-3AD203B41FA5}">
                      <a16:colId xmlns:a16="http://schemas.microsoft.com/office/drawing/2014/main" val="760381803"/>
                    </a:ext>
                  </a:extLst>
                </a:gridCol>
                <a:gridCol w="1474059">
                  <a:extLst>
                    <a:ext uri="{9D8B030D-6E8A-4147-A177-3AD203B41FA5}">
                      <a16:colId xmlns:a16="http://schemas.microsoft.com/office/drawing/2014/main" val="2029442822"/>
                    </a:ext>
                  </a:extLst>
                </a:gridCol>
              </a:tblGrid>
              <a:tr h="814910">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r>
                        <a:rPr lang="en-US" sz="1200" dirty="0"/>
                        <a:t>Patient Characteristics</a:t>
                      </a:r>
                    </a:p>
                  </a:txBody>
                  <a:tcPr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191B6"/>
                    </a:solidFill>
                  </a:tcPr>
                </a:tc>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pPr algn="ctr"/>
                      <a:r>
                        <a:rPr lang="en-US" sz="1200" dirty="0"/>
                        <a:t>R-</a:t>
                      </a:r>
                      <a:r>
                        <a:rPr lang="en-US" sz="1200" dirty="0" err="1"/>
                        <a:t>DXd</a:t>
                      </a:r>
                      <a:r>
                        <a:rPr lang="en-US" sz="1200" dirty="0"/>
                        <a:t> </a:t>
                      </a:r>
                    </a:p>
                    <a:p>
                      <a:pPr algn="ctr"/>
                      <a:r>
                        <a:rPr lang="en-US" sz="1200" dirty="0"/>
                        <a:t>4.8-6.4 mg/</a:t>
                      </a:r>
                      <a:r>
                        <a:rPr lang="en-US" sz="1200" dirty="0" err="1"/>
                        <a:t>kg</a:t>
                      </a:r>
                      <a:r>
                        <a:rPr lang="en-US" sz="1200" baseline="30000" dirty="0" err="1"/>
                        <a:t>a</a:t>
                      </a:r>
                      <a:endParaRPr lang="en-US" sz="1200" baseline="0" dirty="0" err="1"/>
                    </a:p>
                    <a:p>
                      <a:pPr algn="ctr"/>
                      <a:r>
                        <a:rPr lang="en-US" sz="1200" baseline="0" dirty="0"/>
                        <a:t>(N=107)</a:t>
                      </a:r>
                      <a:endParaRPr lang="en-US" sz="1200" dirty="0"/>
                    </a:p>
                  </a:txBody>
                  <a:tcPr anchor="ctr">
                    <a:lnL w="12700" cap="flat" cmpd="sng" algn="ctr">
                      <a:solidFill>
                        <a:schemeClr val="bg1"/>
                      </a:solidFill>
                      <a:prstDash val="solid"/>
                      <a:round/>
                      <a:headEnd type="none" w="med" len="med"/>
                      <a:tailEnd type="none" w="med" len="med"/>
                    </a:lnL>
                    <a:lnR>
                      <a:noFill/>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785849089"/>
                  </a:ext>
                </a:extLst>
              </a:tr>
              <a:tr h="452728">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200" b="1" i="0" u="none" strike="noStrike" kern="1200" baseline="0" dirty="0">
                          <a:solidFill>
                            <a:schemeClr val="dk1"/>
                          </a:solidFill>
                          <a:latin typeface="+mn-lt"/>
                          <a:ea typeface="+mn-ea"/>
                          <a:cs typeface="+mn-cs"/>
                        </a:rPr>
                        <a:t>Median age (range)</a:t>
                      </a:r>
                      <a:r>
                        <a:rPr lang="en-US" sz="1200" b="1" i="0" u="none" strike="noStrike" kern="1200" baseline="0" dirty="0">
                          <a:solidFill>
                            <a:schemeClr val="dk1"/>
                          </a:solidFill>
                          <a:latin typeface="Franklin Gothic Book" panose="020B0503020102020204"/>
                          <a:ea typeface="+mn-ea"/>
                          <a:cs typeface="+mn-cs"/>
                        </a:rPr>
                        <a:t>, years</a:t>
                      </a:r>
                      <a:endParaRPr lang="en-US" sz="1200" b="0" i="0" u="none" strike="noStrike" kern="1200" baseline="0" dirty="0">
                        <a:solidFill>
                          <a:schemeClr val="dk1"/>
                        </a:solidFill>
                        <a:latin typeface="+mn-lt"/>
                        <a:ea typeface="+mn-ea"/>
                        <a:cs typeface="+mn-cs"/>
                      </a:endParaRPr>
                    </a:p>
                  </a:txBody>
                  <a:tcPr>
                    <a:lnL w="12700" cmpd="sng">
                      <a:noFill/>
                    </a:lnL>
                    <a:lnR>
                      <a:noFill/>
                    </a:lnR>
                    <a:lnT w="381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191B6">
                        <a:tint val="20000"/>
                      </a:srgbClr>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r>
                        <a:rPr lang="en-US" sz="1200" b="0" i="0" u="none" strike="noStrike" kern="1200" baseline="0" dirty="0">
                          <a:solidFill>
                            <a:schemeClr val="dk1"/>
                          </a:solidFill>
                          <a:latin typeface="+mn-lt"/>
                          <a:ea typeface="+mn-ea"/>
                          <a:cs typeface="+mn-cs"/>
                        </a:rPr>
                        <a:t>60 </a:t>
                      </a:r>
                    </a:p>
                    <a:p>
                      <a:pPr algn="ctr"/>
                      <a:r>
                        <a:rPr lang="en-US" sz="1200" b="0" i="0" u="none" strike="noStrike" kern="1200" baseline="0" dirty="0">
                          <a:solidFill>
                            <a:schemeClr val="dk1"/>
                          </a:solidFill>
                          <a:latin typeface="+mn-lt"/>
                          <a:ea typeface="+mn-ea"/>
                          <a:cs typeface="+mn-cs"/>
                        </a:rPr>
                        <a:t>(34-81)</a:t>
                      </a:r>
                    </a:p>
                  </a:txBody>
                  <a:tcPr>
                    <a:lnL>
                      <a:noFill/>
                    </a:lnL>
                    <a:lnR>
                      <a:noFill/>
                    </a:lnR>
                    <a:lnT w="381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191B6">
                        <a:tint val="20000"/>
                      </a:srgbClr>
                    </a:solidFill>
                  </a:tcPr>
                </a:tc>
                <a:extLst>
                  <a:ext uri="{0D108BD9-81ED-4DB2-BD59-A6C34878D82A}">
                    <a16:rowId xmlns:a16="http://schemas.microsoft.com/office/drawing/2014/main" val="1793385635"/>
                  </a:ext>
                </a:extLst>
              </a:tr>
              <a:tr h="814910">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200" b="1" i="0" u="none" strike="noStrike" kern="1200" baseline="0" dirty="0" err="1">
                          <a:solidFill>
                            <a:schemeClr val="dk1"/>
                          </a:solidFill>
                          <a:latin typeface="+mn-lt"/>
                          <a:ea typeface="+mn-ea"/>
                          <a:cs typeface="+mn-cs"/>
                        </a:rPr>
                        <a:t>pLOT</a:t>
                      </a:r>
                      <a:r>
                        <a:rPr lang="en-US" sz="1200" b="1" i="0" u="none" strike="noStrike" kern="1200" baseline="0" dirty="0">
                          <a:solidFill>
                            <a:schemeClr val="dk1"/>
                          </a:solidFill>
                          <a:latin typeface="+mn-lt"/>
                          <a:ea typeface="+mn-ea"/>
                          <a:cs typeface="+mn-cs"/>
                        </a:rPr>
                        <a:t>, n (%)</a:t>
                      </a:r>
                      <a:endParaRPr lang="en-US" sz="1200" b="0" i="0" u="none" strike="noStrike" kern="1200" baseline="0" dirty="0">
                        <a:solidFill>
                          <a:schemeClr val="dk1"/>
                        </a:solidFill>
                        <a:latin typeface="+mn-lt"/>
                        <a:ea typeface="+mn-ea"/>
                        <a:cs typeface="+mn-cs"/>
                      </a:endParaRPr>
                    </a:p>
                    <a:p>
                      <a:pPr marL="118745" indent="0"/>
                      <a:r>
                        <a:rPr lang="en-US" sz="1200" b="0" i="0" u="none" strike="noStrike" kern="1200" baseline="0" dirty="0">
                          <a:solidFill>
                            <a:schemeClr val="dk1"/>
                          </a:solidFill>
                          <a:latin typeface="+mn-lt"/>
                          <a:ea typeface="+mn-ea"/>
                          <a:cs typeface="+mn-cs"/>
                        </a:rPr>
                        <a:t>Bev</a:t>
                      </a:r>
                    </a:p>
                    <a:p>
                      <a:pPr marL="118745" indent="0"/>
                      <a:r>
                        <a:rPr lang="en-US" sz="1200" b="0" i="0" u="none" strike="noStrike" kern="1200" baseline="0" dirty="0" err="1">
                          <a:solidFill>
                            <a:schemeClr val="dk1"/>
                          </a:solidFill>
                          <a:latin typeface="+mn-lt"/>
                          <a:ea typeface="+mn-ea"/>
                          <a:cs typeface="+mn-cs"/>
                        </a:rPr>
                        <a:t>PARPi</a:t>
                      </a:r>
                    </a:p>
                    <a:p>
                      <a:pPr marL="118745" indent="0"/>
                      <a:r>
                        <a:rPr lang="en-US" sz="1200" b="0" i="0" u="none" strike="noStrike" kern="1200" baseline="0" dirty="0" err="1">
                          <a:solidFill>
                            <a:schemeClr val="dk1"/>
                          </a:solidFill>
                          <a:latin typeface="+mn-lt"/>
                          <a:ea typeface="+mn-ea"/>
                          <a:cs typeface="+mn-cs"/>
                        </a:rPr>
                        <a:t>Mirv</a:t>
                      </a:r>
                    </a:p>
                  </a:txBody>
                  <a:tcPr>
                    <a:lnL w="12700" cmpd="sng">
                      <a:noFill/>
                    </a:lnL>
                    <a:lnR>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en-US" sz="1200" b="0" i="0" u="none" strike="noStrike" kern="1200" baseline="0" dirty="0">
                        <a:solidFill>
                          <a:schemeClr val="dk1"/>
                        </a:solidFill>
                        <a:latin typeface="+mn-lt"/>
                        <a:ea typeface="+mn-ea"/>
                        <a:cs typeface="+mn-cs"/>
                      </a:endParaRPr>
                    </a:p>
                    <a:p>
                      <a:pPr algn="ctr"/>
                      <a:r>
                        <a:rPr lang="en-US" sz="1200" b="0" i="0" u="none" strike="noStrike" kern="1200" baseline="0" dirty="0">
                          <a:solidFill>
                            <a:schemeClr val="dk1"/>
                          </a:solidFill>
                          <a:latin typeface="+mn-lt"/>
                          <a:ea typeface="+mn-ea"/>
                          <a:cs typeface="+mn-cs"/>
                        </a:rPr>
                        <a:t>89 (83.2)</a:t>
                      </a:r>
                    </a:p>
                    <a:p>
                      <a:pPr algn="ctr"/>
                      <a:r>
                        <a:rPr lang="en-US" sz="1200" b="0" i="0" u="none" strike="noStrike" kern="1200" baseline="0" dirty="0">
                          <a:solidFill>
                            <a:schemeClr val="dk1"/>
                          </a:solidFill>
                          <a:latin typeface="+mn-lt"/>
                          <a:ea typeface="+mn-ea"/>
                          <a:cs typeface="+mn-cs"/>
                        </a:rPr>
                        <a:t>75 (70.1)</a:t>
                      </a:r>
                    </a:p>
                    <a:p>
                      <a:pPr algn="ctr"/>
                      <a:r>
                        <a:rPr lang="en-US" sz="1200" b="0" i="0" u="none" strike="noStrike" kern="1200" baseline="0" dirty="0">
                          <a:solidFill>
                            <a:schemeClr val="dk1"/>
                          </a:solidFill>
                          <a:latin typeface="+mn-lt"/>
                          <a:ea typeface="+mn-ea"/>
                          <a:cs typeface="+mn-cs"/>
                        </a:rPr>
                        <a:t>3 (2.8)</a:t>
                      </a:r>
                    </a:p>
                  </a:txBody>
                  <a:tcPr>
                    <a:lnL>
                      <a:noFill/>
                    </a:lnL>
                    <a:lnR>
                      <a:noFill/>
                    </a:lnR>
                    <a:lnT w="127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702206849"/>
                  </a:ext>
                </a:extLst>
              </a:tr>
              <a:tr h="814910">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200" b="1" i="0" u="none" strike="noStrike" kern="1200" baseline="0" dirty="0">
                          <a:solidFill>
                            <a:schemeClr val="dk1"/>
                          </a:solidFill>
                          <a:latin typeface="+mn-lt"/>
                          <a:ea typeface="+mn-ea"/>
                          <a:cs typeface="+mn-cs"/>
                        </a:rPr>
                        <a:t>Last platinum-free interval, n (%)</a:t>
                      </a:r>
                      <a:endParaRPr lang="en-US" sz="1200" b="0" i="0" u="none" strike="noStrike" kern="1200" baseline="0" dirty="0">
                        <a:solidFill>
                          <a:schemeClr val="dk1"/>
                        </a:solidFill>
                        <a:latin typeface="+mn-lt"/>
                        <a:ea typeface="+mn-ea"/>
                        <a:cs typeface="+mn-cs"/>
                      </a:endParaRPr>
                    </a:p>
                    <a:p>
                      <a:pPr marL="118745" indent="0"/>
                      <a:r>
                        <a:rPr lang="it-IT" sz="1200" b="0" i="0" u="none" strike="noStrike" kern="1200" baseline="0" dirty="0">
                          <a:solidFill>
                            <a:schemeClr val="dk1"/>
                          </a:solidFill>
                          <a:latin typeface="+mn-lt"/>
                          <a:ea typeface="+mn-ea"/>
                          <a:cs typeface="+mn-cs"/>
                        </a:rPr>
                        <a:t>&lt;3 </a:t>
                      </a:r>
                      <a:r>
                        <a:rPr lang="it-IT" sz="1200" b="0" i="0" u="none" strike="noStrike" kern="1200" baseline="0" dirty="0" err="1">
                          <a:solidFill>
                            <a:schemeClr val="dk1"/>
                          </a:solidFill>
                          <a:latin typeface="+mn-lt"/>
                          <a:ea typeface="+mn-ea"/>
                          <a:cs typeface="+mn-cs"/>
                        </a:rPr>
                        <a:t>months</a:t>
                      </a:r>
                    </a:p>
                    <a:p>
                      <a:pPr marL="118745" indent="0"/>
                      <a:r>
                        <a:rPr lang="it-IT" sz="1200" b="0" i="0" u="none" strike="noStrike" kern="1200" baseline="0" dirty="0">
                          <a:solidFill>
                            <a:schemeClr val="dk1"/>
                          </a:solidFill>
                          <a:latin typeface="+mn-lt"/>
                          <a:ea typeface="+mn-ea"/>
                          <a:cs typeface="+mn-cs"/>
                        </a:rPr>
                        <a:t>3-6 </a:t>
                      </a:r>
                      <a:r>
                        <a:rPr lang="it-IT" sz="1200" b="0" i="0" u="none" strike="noStrike" kern="1200" baseline="0" dirty="0" err="1">
                          <a:solidFill>
                            <a:schemeClr val="dk1"/>
                          </a:solidFill>
                          <a:latin typeface="+mn-lt"/>
                          <a:ea typeface="+mn-ea"/>
                          <a:cs typeface="+mn-cs"/>
                        </a:rPr>
                        <a:t>months</a:t>
                      </a:r>
                    </a:p>
                  </a:txBody>
                  <a:tcPr>
                    <a:lnL w="12700" cmpd="sng">
                      <a:noFill/>
                    </a:lnL>
                    <a:lnR>
                      <a:noFill/>
                    </a:lnR>
                    <a:lnT w="12700" cmpd="sng">
                      <a:noFill/>
                    </a:lnT>
                    <a:lnB w="12700" cmpd="sng">
                      <a:noFill/>
                    </a:lnB>
                    <a:lnTlToBr w="12700" cmpd="sng">
                      <a:noFill/>
                      <a:prstDash val="solid"/>
                    </a:lnTlToBr>
                    <a:lnBlToTr w="12700" cmpd="sng">
                      <a:noFill/>
                      <a:prstDash val="solid"/>
                    </a:lnBlToTr>
                    <a:solidFill>
                      <a:srgbClr val="0191B6">
                        <a:tint val="20000"/>
                      </a:srgbClr>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it-IT" sz="1200" b="0" i="0" u="none" strike="noStrike" kern="1200" baseline="0" dirty="0">
                        <a:solidFill>
                          <a:schemeClr val="dk1"/>
                        </a:solidFill>
                        <a:latin typeface="+mn-lt"/>
                        <a:ea typeface="+mn-ea"/>
                        <a:cs typeface="+mn-cs"/>
                      </a:endParaRPr>
                    </a:p>
                    <a:p>
                      <a:pPr algn="ctr"/>
                      <a:r>
                        <a:rPr lang="it-IT" sz="1200" b="0" i="0" u="none" strike="noStrike" kern="1200" baseline="0" dirty="0">
                          <a:solidFill>
                            <a:schemeClr val="dk1"/>
                          </a:solidFill>
                          <a:latin typeface="+mn-lt"/>
                          <a:ea typeface="+mn-ea"/>
                          <a:cs typeface="+mn-cs"/>
                        </a:rPr>
                        <a:t>47 (43.9)</a:t>
                      </a:r>
                    </a:p>
                    <a:p>
                      <a:pPr algn="ctr"/>
                      <a:r>
                        <a:rPr lang="it-IT" sz="1200" b="0" i="0" u="none" strike="noStrike" kern="1200" baseline="0" dirty="0">
                          <a:solidFill>
                            <a:schemeClr val="dk1"/>
                          </a:solidFill>
                          <a:latin typeface="+mn-lt"/>
                          <a:ea typeface="+mn-ea"/>
                          <a:cs typeface="+mn-cs"/>
                        </a:rPr>
                        <a:t>60 (56.1)</a:t>
                      </a:r>
                    </a:p>
                  </a:txBody>
                  <a:tcPr>
                    <a:lnL>
                      <a:noFill/>
                    </a:lnL>
                    <a:lnR>
                      <a:noFill/>
                    </a:lnR>
                    <a:lnT w="12700" cmpd="sng">
                      <a:noFill/>
                    </a:lnT>
                    <a:lnB w="12700" cmpd="sng">
                      <a:noFill/>
                    </a:lnB>
                    <a:lnTlToBr w="12700" cmpd="sng">
                      <a:noFill/>
                      <a:prstDash val="solid"/>
                    </a:lnTlToBr>
                    <a:lnBlToTr w="12700" cmpd="sng">
                      <a:noFill/>
                      <a:prstDash val="solid"/>
                    </a:lnBlToTr>
                    <a:solidFill>
                      <a:srgbClr val="0191B6">
                        <a:tint val="20000"/>
                      </a:srgbClr>
                    </a:solidFill>
                  </a:tcPr>
                </a:tc>
                <a:extLst>
                  <a:ext uri="{0D108BD9-81ED-4DB2-BD59-A6C34878D82A}">
                    <a16:rowId xmlns:a16="http://schemas.microsoft.com/office/drawing/2014/main" val="328383929"/>
                  </a:ext>
                </a:extLst>
              </a:tr>
              <a:tr h="1177092">
                <a:tc>
                  <a:txBody>
                    <a:bodyPr/>
                    <a:lstStyle/>
                    <a:p>
                      <a:pPr marL="0" indent="0"/>
                      <a:r>
                        <a:rPr lang="it-IT" sz="1200" b="1" i="0" u="none" strike="noStrike" kern="1200" baseline="0" dirty="0" err="1">
                          <a:solidFill>
                            <a:schemeClr val="dk1"/>
                          </a:solidFill>
                          <a:latin typeface="+mn-lt"/>
                          <a:ea typeface="+mn-ea"/>
                          <a:cs typeface="+mn-cs"/>
                        </a:rPr>
                        <a:t>Tumor</a:t>
                      </a:r>
                      <a:r>
                        <a:rPr lang="it-IT" sz="1200" b="1" i="0" u="none" strike="noStrike" kern="1200" baseline="0" dirty="0">
                          <a:solidFill>
                            <a:schemeClr val="dk1"/>
                          </a:solidFill>
                          <a:latin typeface="+mn-lt"/>
                          <a:ea typeface="+mn-ea"/>
                          <a:cs typeface="+mn-cs"/>
                        </a:rPr>
                        <a:t> CDH6 membrane </a:t>
                      </a:r>
                      <a:r>
                        <a:rPr lang="it-IT" sz="1200" b="1" i="0" u="none" strike="noStrike" kern="1200" baseline="0" dirty="0" err="1">
                          <a:solidFill>
                            <a:schemeClr val="dk1"/>
                          </a:solidFill>
                          <a:latin typeface="+mn-lt"/>
                          <a:ea typeface="+mn-ea"/>
                          <a:cs typeface="+mn-cs"/>
                        </a:rPr>
                        <a:t>positivity</a:t>
                      </a:r>
                      <a:r>
                        <a:rPr lang="it-IT" sz="1200" b="1" i="0" u="none" strike="noStrike" kern="1200" baseline="0" dirty="0">
                          <a:solidFill>
                            <a:schemeClr val="dk1"/>
                          </a:solidFill>
                          <a:latin typeface="+mn-lt"/>
                          <a:ea typeface="+mn-ea"/>
                          <a:cs typeface="+mn-cs"/>
                        </a:rPr>
                        <a:t>, n (%)</a:t>
                      </a:r>
                    </a:p>
                    <a:p>
                      <a:pPr marL="118745" indent="0"/>
                      <a:r>
                        <a:rPr lang="it-IT" sz="1200" b="0" i="0" u="none" strike="noStrike" kern="1200" baseline="0" dirty="0" err="1">
                          <a:solidFill>
                            <a:schemeClr val="dk1"/>
                          </a:solidFill>
                          <a:latin typeface="+mn-lt"/>
                          <a:ea typeface="+mn-ea"/>
                          <a:cs typeface="+mn-cs"/>
                        </a:rPr>
                        <a:t>Any</a:t>
                      </a:r>
                      <a:r>
                        <a:rPr lang="it-IT" sz="1200" b="0" i="0" u="none" strike="noStrike" kern="1200" baseline="0" dirty="0">
                          <a:solidFill>
                            <a:schemeClr val="dk1"/>
                          </a:solidFill>
                          <a:latin typeface="+mn-lt"/>
                          <a:ea typeface="+mn-ea"/>
                          <a:cs typeface="+mn-cs"/>
                        </a:rPr>
                        <a:t> </a:t>
                      </a:r>
                      <a:r>
                        <a:rPr lang="it-IT" sz="1200" b="0" i="0" u="none" strike="noStrike" kern="1200" baseline="0" dirty="0" err="1">
                          <a:solidFill>
                            <a:schemeClr val="dk1"/>
                          </a:solidFill>
                          <a:latin typeface="+mn-lt"/>
                          <a:ea typeface="+mn-ea"/>
                          <a:cs typeface="+mn-cs"/>
                        </a:rPr>
                        <a:t>positivity</a:t>
                      </a:r>
                    </a:p>
                    <a:p>
                      <a:pPr marL="118745" indent="0"/>
                      <a:r>
                        <a:rPr lang="it-IT" sz="1200" b="0" i="0" u="none" strike="noStrike" kern="1200" baseline="0" dirty="0">
                          <a:solidFill>
                            <a:schemeClr val="dk1"/>
                          </a:solidFill>
                          <a:latin typeface="+mn-lt"/>
                          <a:ea typeface="+mn-ea"/>
                          <a:cs typeface="+mn-cs"/>
                        </a:rPr>
                        <a:t>&lt;75% </a:t>
                      </a:r>
                      <a:r>
                        <a:rPr lang="it-IT" sz="1200" b="0" i="0" u="none" strike="noStrike" kern="1200" baseline="0" dirty="0" err="1">
                          <a:solidFill>
                            <a:schemeClr val="dk1"/>
                          </a:solidFill>
                          <a:latin typeface="+mn-lt"/>
                          <a:ea typeface="+mn-ea"/>
                          <a:cs typeface="+mn-cs"/>
                        </a:rPr>
                        <a:t>positivity</a:t>
                      </a:r>
                    </a:p>
                    <a:p>
                      <a:pPr marL="118745" indent="0"/>
                      <a:r>
                        <a:rPr lang="it-IT" sz="1200" b="0" i="0" u="none" strike="noStrike" kern="1200" baseline="0" dirty="0">
                          <a:solidFill>
                            <a:schemeClr val="dk1"/>
                          </a:solidFill>
                          <a:latin typeface="+mn-lt"/>
                          <a:ea typeface="+mn-ea"/>
                          <a:cs typeface="+mn-cs"/>
                        </a:rPr>
                        <a:t>≥75% </a:t>
                      </a:r>
                      <a:r>
                        <a:rPr lang="it-IT" sz="1200" b="0" i="0" u="none" strike="noStrike" kern="1200" baseline="0" dirty="0" err="1">
                          <a:solidFill>
                            <a:schemeClr val="dk1"/>
                          </a:solidFill>
                          <a:latin typeface="+mn-lt"/>
                          <a:ea typeface="+mn-ea"/>
                          <a:cs typeface="+mn-cs"/>
                        </a:rPr>
                        <a:t>positivity</a:t>
                      </a:r>
                    </a:p>
                  </a:txBody>
                  <a:tcPr>
                    <a:lnL w="12700" cmpd="sng">
                      <a:noFill/>
                    </a:lnL>
                    <a:lnR>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endParaRPr lang="it-IT" sz="1200" b="0" i="0" u="none" strike="noStrike" kern="1200" baseline="0" dirty="0">
                        <a:solidFill>
                          <a:schemeClr val="dk1"/>
                        </a:solidFill>
                        <a:latin typeface="+mn-lt"/>
                        <a:ea typeface="+mn-ea"/>
                        <a:cs typeface="+mn-cs"/>
                      </a:endParaRPr>
                    </a:p>
                    <a:p>
                      <a:pPr algn="ctr"/>
                      <a:endParaRPr lang="it-IT" sz="1200" b="0" i="0" u="none" strike="noStrike" kern="1200" baseline="0" dirty="0">
                        <a:solidFill>
                          <a:schemeClr val="dk1"/>
                        </a:solidFill>
                        <a:latin typeface="+mn-lt"/>
                        <a:ea typeface="+mn-ea"/>
                        <a:cs typeface="+mn-cs"/>
                      </a:endParaRPr>
                    </a:p>
                    <a:p>
                      <a:pPr algn="ctr"/>
                      <a:r>
                        <a:rPr lang="it-IT" sz="1200" b="0" i="0" u="none" strike="noStrike" kern="1200" baseline="0" dirty="0">
                          <a:solidFill>
                            <a:schemeClr val="dk1"/>
                          </a:solidFill>
                          <a:latin typeface="+mn-lt"/>
                          <a:ea typeface="+mn-ea"/>
                          <a:cs typeface="+mn-cs"/>
                        </a:rPr>
                        <a:t>95 (94.1)</a:t>
                      </a:r>
                    </a:p>
                    <a:p>
                      <a:pPr algn="ctr"/>
                      <a:r>
                        <a:rPr lang="it-IT" sz="1200" b="0" i="0" u="none" strike="noStrike" kern="1200" baseline="0" dirty="0">
                          <a:solidFill>
                            <a:schemeClr val="dk1"/>
                          </a:solidFill>
                          <a:latin typeface="+mn-lt"/>
                          <a:ea typeface="+mn-ea"/>
                          <a:cs typeface="+mn-cs"/>
                        </a:rPr>
                        <a:t>41 (40.6)</a:t>
                      </a:r>
                    </a:p>
                    <a:p>
                      <a:pPr algn="ctr"/>
                      <a:r>
                        <a:rPr lang="it-IT" sz="1200" b="0" i="0" u="none" strike="noStrike" kern="1200" baseline="0" dirty="0">
                          <a:solidFill>
                            <a:schemeClr val="dk1"/>
                          </a:solidFill>
                          <a:latin typeface="+mn-lt"/>
                          <a:ea typeface="+mn-ea"/>
                          <a:cs typeface="+mn-cs"/>
                        </a:rPr>
                        <a:t>60 (59.4)</a:t>
                      </a:r>
                    </a:p>
                  </a:txBody>
                  <a:tcPr>
                    <a:lnL>
                      <a:noFill/>
                    </a:lnL>
                    <a:lnR>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6809088"/>
                  </a:ext>
                </a:extLst>
              </a:tr>
              <a:tr h="648000">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200" b="1" dirty="0"/>
                        <a:t>ECOG PS, n (%)</a:t>
                      </a:r>
                    </a:p>
                    <a:p>
                      <a:pPr marL="118745" indent="0"/>
                      <a:r>
                        <a:rPr lang="en-US" sz="1200" dirty="0"/>
                        <a:t>0</a:t>
                      </a:r>
                    </a:p>
                    <a:p>
                      <a:pPr marL="118745" indent="0"/>
                      <a:r>
                        <a:rPr lang="en-US" sz="1200" dirty="0"/>
                        <a:t>1</a:t>
                      </a:r>
                    </a:p>
                  </a:txBody>
                  <a:tcPr>
                    <a:lnL w="12700" cmpd="sng">
                      <a:noFill/>
                    </a:lnL>
                    <a:lnR>
                      <a:noFill/>
                    </a:lnR>
                    <a:lnT w="12700" cmpd="sng">
                      <a:noFill/>
                    </a:lnT>
                    <a:lnB w="12700"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E7EEF3"/>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en-US" sz="1200" dirty="0"/>
                    </a:p>
                    <a:p>
                      <a:pPr algn="ctr"/>
                      <a:r>
                        <a:rPr lang="en-US" sz="1200" dirty="0"/>
                        <a:t>61 (57.0)</a:t>
                      </a:r>
                    </a:p>
                    <a:p>
                      <a:pPr algn="ctr"/>
                      <a:r>
                        <a:rPr lang="en-US" sz="1200" dirty="0"/>
                        <a:t>46 (43.0)</a:t>
                      </a:r>
                    </a:p>
                  </a:txBody>
                  <a:tcPr>
                    <a:lnL>
                      <a:noFill/>
                    </a:lnL>
                    <a:lnR>
                      <a:noFill/>
                    </a:lnR>
                    <a:lnT w="12700" cmpd="sng">
                      <a:noFill/>
                    </a:lnT>
                    <a:lnB w="12700"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E7EEF3"/>
                    </a:solidFill>
                  </a:tcPr>
                </a:tc>
                <a:extLst>
                  <a:ext uri="{0D108BD9-81ED-4DB2-BD59-A6C34878D82A}">
                    <a16:rowId xmlns:a16="http://schemas.microsoft.com/office/drawing/2014/main" val="2809764825"/>
                  </a:ext>
                </a:extLst>
              </a:tr>
            </a:tbl>
          </a:graphicData>
        </a:graphic>
      </p:graphicFrame>
      <p:sp>
        <p:nvSpPr>
          <p:cNvPr id="18" name="Rectangle 17">
            <a:extLst>
              <a:ext uri="{FF2B5EF4-FFF2-40B4-BE49-F238E27FC236}">
                <a16:creationId xmlns:a16="http://schemas.microsoft.com/office/drawing/2014/main" id="{D24500DC-2823-978A-39E9-D4B5A515152F}"/>
              </a:ext>
            </a:extLst>
          </p:cNvPr>
          <p:cNvSpPr/>
          <p:nvPr/>
        </p:nvSpPr>
        <p:spPr>
          <a:xfrm>
            <a:off x="2228467" y="4606258"/>
            <a:ext cx="2895451" cy="345544"/>
          </a:xfrm>
          <a:prstGeom prst="rect">
            <a:avLst/>
          </a:prstGeom>
          <a:solidFill>
            <a:schemeClr val="accent2">
              <a:lumMod val="60000"/>
              <a:lumOff val="4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0" cap="none" spc="0" normalizeH="0" baseline="0" noProof="0" dirty="0">
                <a:ln>
                  <a:noFill/>
                </a:ln>
                <a:solidFill>
                  <a:srgbClr val="FFFFFF"/>
                </a:solidFill>
                <a:effectLst/>
                <a:uLnTx/>
                <a:uFillTx/>
                <a:latin typeface="Franklin Gothic Book" panose="020B0503020102020204"/>
                <a:ea typeface="+mn-ea"/>
                <a:cs typeface="+mn-cs"/>
              </a:rPr>
              <a:t>5.6 mg/kg</a:t>
            </a:r>
            <a:endParaRPr kumimoji="0" lang="en-US" sz="1200" b="0" i="0" u="none" strike="noStrike" kern="0" cap="none" spc="0" normalizeH="0" baseline="0" noProof="0" dirty="0">
              <a:ln>
                <a:noFill/>
              </a:ln>
              <a:solidFill>
                <a:srgbClr val="FFFFFF"/>
              </a:solidFill>
              <a:effectLst/>
              <a:uLnTx/>
              <a:uFillTx/>
              <a:latin typeface="Franklin Gothic Book" panose="020B0503020102020204"/>
              <a:ea typeface="+mn-ea"/>
              <a:cs typeface="+mn-cs"/>
            </a:endParaRPr>
          </a:p>
        </p:txBody>
      </p:sp>
      <p:cxnSp>
        <p:nvCxnSpPr>
          <p:cNvPr id="16" name="Elbow Connector 15">
            <a:extLst>
              <a:ext uri="{FF2B5EF4-FFF2-40B4-BE49-F238E27FC236}">
                <a16:creationId xmlns:a16="http://schemas.microsoft.com/office/drawing/2014/main" id="{F00E4C86-6D1A-38FC-2327-DFC20FEA8DF5}"/>
              </a:ext>
            </a:extLst>
          </p:cNvPr>
          <p:cNvCxnSpPr>
            <a:cxnSpLocks/>
            <a:stCxn id="9" idx="1"/>
          </p:cNvCxnSpPr>
          <p:nvPr/>
        </p:nvCxnSpPr>
        <p:spPr>
          <a:xfrm rot="10800000">
            <a:off x="1681309" y="4774080"/>
            <a:ext cx="547909" cy="489496"/>
          </a:xfrm>
          <a:prstGeom prst="bentConnector3">
            <a:avLst/>
          </a:prstGeom>
          <a:ln>
            <a:solidFill>
              <a:schemeClr val="accent5"/>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9" name="Elbow Connector 18">
            <a:extLst>
              <a:ext uri="{FF2B5EF4-FFF2-40B4-BE49-F238E27FC236}">
                <a16:creationId xmlns:a16="http://schemas.microsoft.com/office/drawing/2014/main" id="{D3F834A4-2520-8325-DFD0-78A1CC6ABC88}"/>
              </a:ext>
            </a:extLst>
          </p:cNvPr>
          <p:cNvCxnSpPr>
            <a:cxnSpLocks/>
            <a:stCxn id="7" idx="1"/>
          </p:cNvCxnSpPr>
          <p:nvPr/>
        </p:nvCxnSpPr>
        <p:spPr>
          <a:xfrm rot="10800000" flipV="1">
            <a:off x="1681303" y="4294482"/>
            <a:ext cx="547165" cy="479589"/>
          </a:xfrm>
          <a:prstGeom prst="bentConnector3">
            <a:avLst/>
          </a:prstGeom>
          <a:ln>
            <a:solidFill>
              <a:schemeClr val="accent5"/>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C06C1F26-2BEA-96FE-A800-1F99FC94E7D3}"/>
              </a:ext>
            </a:extLst>
          </p:cNvPr>
          <p:cNvCxnSpPr>
            <a:cxnSpLocks/>
            <a:endCxn id="18" idx="1"/>
          </p:cNvCxnSpPr>
          <p:nvPr/>
        </p:nvCxnSpPr>
        <p:spPr>
          <a:xfrm>
            <a:off x="1681300" y="4774079"/>
            <a:ext cx="547167" cy="4951"/>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00AE4198-4448-835A-7CFE-25AF550B2640}"/>
              </a:ext>
            </a:extLst>
          </p:cNvPr>
          <p:cNvSpPr/>
          <p:nvPr/>
        </p:nvSpPr>
        <p:spPr>
          <a:xfrm>
            <a:off x="709902" y="3757908"/>
            <a:ext cx="2494127" cy="3429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0000"/>
                </a:solidFill>
                <a:effectLst/>
                <a:uLnTx/>
                <a:uFillTx/>
                <a:latin typeface="Franklin Gothic Book" panose="020B0503020102020204"/>
                <a:ea typeface="+mn-ea"/>
                <a:cs typeface="+mn-cs"/>
              </a:rPr>
              <a:t>R-DXd: CDH6-directed ADC with TOPO1i payload</a:t>
            </a:r>
          </a:p>
        </p:txBody>
      </p:sp>
    </p:spTree>
    <p:extLst>
      <p:ext uri="{BB962C8B-B14F-4D97-AF65-F5344CB8AC3E}">
        <p14:creationId xmlns:p14="http://schemas.microsoft.com/office/powerpoint/2010/main" val="1042002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EDA639-C05F-B921-C5D7-0AEBC78ACD6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642C094-C8F4-8B37-38B9-34F3CCC707BD}"/>
              </a:ext>
            </a:extLst>
          </p:cNvPr>
          <p:cNvSpPr>
            <a:spLocks noGrp="1"/>
          </p:cNvSpPr>
          <p:nvPr>
            <p:ph type="title"/>
          </p:nvPr>
        </p:nvSpPr>
        <p:spPr>
          <a:xfrm>
            <a:off x="187288" y="327441"/>
            <a:ext cx="11585146" cy="920998"/>
          </a:xfrm>
        </p:spPr>
        <p:txBody>
          <a:bodyPr>
            <a:normAutofit fontScale="90000"/>
          </a:bodyPr>
          <a:lstStyle/>
          <a:p>
            <a:r>
              <a:rPr lang="en-US" dirty="0">
                <a:solidFill>
                  <a:srgbClr val="404040"/>
                </a:solidFill>
              </a:rPr>
              <a:t>REJOICE-Ovarian-01: Phase 2 Dose-Optimization of Cadherin 6-Targeting </a:t>
            </a:r>
            <a:r>
              <a:rPr lang="en-US" dirty="0"/>
              <a:t>R-DXd in </a:t>
            </a:r>
            <a:r>
              <a:rPr lang="en-US" dirty="0">
                <a:solidFill>
                  <a:srgbClr val="404040"/>
                </a:solidFill>
              </a:rPr>
              <a:t>PROC</a:t>
            </a:r>
            <a:r>
              <a:rPr lang="en-US" dirty="0"/>
              <a:t> </a:t>
            </a:r>
            <a:br>
              <a:rPr lang="en-US" dirty="0"/>
            </a:br>
            <a:r>
              <a:rPr lang="en-US" sz="2200" dirty="0">
                <a:solidFill>
                  <a:schemeClr val="accent6"/>
                </a:solidFill>
                <a:latin typeface="+mn-lt"/>
              </a:rPr>
              <a:t>Key Efficacy and Safety</a:t>
            </a:r>
          </a:p>
        </p:txBody>
      </p:sp>
      <p:sp>
        <p:nvSpPr>
          <p:cNvPr id="5" name="Text Placeholder 4">
            <a:extLst>
              <a:ext uri="{FF2B5EF4-FFF2-40B4-BE49-F238E27FC236}">
                <a16:creationId xmlns:a16="http://schemas.microsoft.com/office/drawing/2014/main" id="{0A377065-F04F-6D1B-6E3D-404B4C5A2AFE}"/>
              </a:ext>
            </a:extLst>
          </p:cNvPr>
          <p:cNvSpPr>
            <a:spLocks noGrp="1"/>
          </p:cNvSpPr>
          <p:nvPr>
            <p:ph type="body" sz="quarter" idx="10"/>
          </p:nvPr>
        </p:nvSpPr>
        <p:spPr/>
        <p:txBody>
          <a:bodyPr/>
          <a:lstStyle/>
          <a:p>
            <a:r>
              <a:rPr lang="en-US" dirty="0"/>
              <a:t>Ray-</a:t>
            </a:r>
            <a:r>
              <a:rPr lang="en-US" dirty="0" err="1"/>
              <a:t>Coquard</a:t>
            </a:r>
            <a:r>
              <a:rPr lang="en-US" dirty="0"/>
              <a:t> IL, et al. ESMO 2025. Abstract LBA42.</a:t>
            </a:r>
          </a:p>
        </p:txBody>
      </p:sp>
      <p:graphicFrame>
        <p:nvGraphicFramePr>
          <p:cNvPr id="27" name="Table 26">
            <a:extLst>
              <a:ext uri="{FF2B5EF4-FFF2-40B4-BE49-F238E27FC236}">
                <a16:creationId xmlns:a16="http://schemas.microsoft.com/office/drawing/2014/main" id="{14087355-7AEA-4FA1-9712-1E8CF4544B86}"/>
              </a:ext>
            </a:extLst>
          </p:cNvPr>
          <p:cNvGraphicFramePr>
            <a:graphicFrameLocks noGrp="1"/>
          </p:cNvGraphicFramePr>
          <p:nvPr/>
        </p:nvGraphicFramePr>
        <p:xfrm>
          <a:off x="6757415" y="1376075"/>
          <a:ext cx="5152932" cy="1874520"/>
        </p:xfrm>
        <a:graphic>
          <a:graphicData uri="http://schemas.openxmlformats.org/drawingml/2006/table">
            <a:tbl>
              <a:tblPr firstRow="1" bandRow="1"/>
              <a:tblGrid>
                <a:gridCol w="1475308">
                  <a:extLst>
                    <a:ext uri="{9D8B030D-6E8A-4147-A177-3AD203B41FA5}">
                      <a16:colId xmlns:a16="http://schemas.microsoft.com/office/drawing/2014/main" val="760381803"/>
                    </a:ext>
                  </a:extLst>
                </a:gridCol>
                <a:gridCol w="951764">
                  <a:extLst>
                    <a:ext uri="{9D8B030D-6E8A-4147-A177-3AD203B41FA5}">
                      <a16:colId xmlns:a16="http://schemas.microsoft.com/office/drawing/2014/main" val="2029442822"/>
                    </a:ext>
                  </a:extLst>
                </a:gridCol>
                <a:gridCol w="908620">
                  <a:extLst>
                    <a:ext uri="{9D8B030D-6E8A-4147-A177-3AD203B41FA5}">
                      <a16:colId xmlns:a16="http://schemas.microsoft.com/office/drawing/2014/main" val="3785327932"/>
                    </a:ext>
                  </a:extLst>
                </a:gridCol>
                <a:gridCol w="908620">
                  <a:extLst>
                    <a:ext uri="{9D8B030D-6E8A-4147-A177-3AD203B41FA5}">
                      <a16:colId xmlns:a16="http://schemas.microsoft.com/office/drawing/2014/main" val="2058594779"/>
                    </a:ext>
                  </a:extLst>
                </a:gridCol>
                <a:gridCol w="908620">
                  <a:extLst>
                    <a:ext uri="{9D8B030D-6E8A-4147-A177-3AD203B41FA5}">
                      <a16:colId xmlns:a16="http://schemas.microsoft.com/office/drawing/2014/main" val="707290398"/>
                    </a:ext>
                  </a:extLst>
                </a:gridCol>
              </a:tblGrid>
              <a:tr h="532732">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r>
                        <a:rPr lang="en-US" sz="1100"/>
                        <a:t>Key Efficacy</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191B6"/>
                    </a:solidFill>
                  </a:tcPr>
                </a:tc>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pPr algn="ctr"/>
                      <a:r>
                        <a:rPr lang="en-US" sz="1100"/>
                        <a:t>R-DXd</a:t>
                      </a:r>
                    </a:p>
                    <a:p>
                      <a:pPr algn="ctr"/>
                      <a:r>
                        <a:rPr lang="en-US" sz="1100"/>
                        <a:t>4.8 mg/kg</a:t>
                      </a:r>
                      <a:endParaRPr lang="en-US" sz="1100" baseline="0"/>
                    </a:p>
                    <a:p>
                      <a:pPr algn="ctr"/>
                      <a:r>
                        <a:rPr lang="en-US" sz="1100" baseline="0"/>
                        <a:t>(n=36)</a:t>
                      </a:r>
                      <a:endParaRPr lang="en-US" sz="1100"/>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pPr algn="ctr"/>
                      <a:r>
                        <a:rPr lang="en-US" sz="1100"/>
                        <a:t>R-DXd</a:t>
                      </a:r>
                    </a:p>
                    <a:p>
                      <a:pPr algn="ctr"/>
                      <a:r>
                        <a:rPr lang="en-US" sz="1100"/>
                        <a:t>5.6 mg/kg</a:t>
                      </a:r>
                      <a:endParaRPr lang="en-US" sz="1100" baseline="0"/>
                    </a:p>
                    <a:p>
                      <a:pPr algn="ctr"/>
                      <a:r>
                        <a:rPr lang="en-US" sz="1100" baseline="0"/>
                        <a:t>(n=36)</a:t>
                      </a:r>
                      <a:endParaRPr lang="en-US" sz="1100"/>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algn="ctr"/>
                      <a:r>
                        <a:rPr lang="en-US" sz="1100" b="1">
                          <a:solidFill>
                            <a:schemeClr val="bg1"/>
                          </a:solidFill>
                        </a:rPr>
                        <a:t>R-DXd</a:t>
                      </a:r>
                    </a:p>
                    <a:p>
                      <a:pPr algn="ctr"/>
                      <a:r>
                        <a:rPr lang="en-US" sz="1100" b="1">
                          <a:solidFill>
                            <a:schemeClr val="bg1"/>
                          </a:solidFill>
                        </a:rPr>
                        <a:t>6.4 mg/kg</a:t>
                      </a:r>
                      <a:endParaRPr lang="en-US" sz="1100" b="1" baseline="0">
                        <a:solidFill>
                          <a:schemeClr val="bg1"/>
                        </a:solidFill>
                      </a:endParaRPr>
                    </a:p>
                    <a:p>
                      <a:pPr algn="ctr"/>
                      <a:r>
                        <a:rPr lang="en-US" sz="1100" b="1" baseline="0">
                          <a:solidFill>
                            <a:schemeClr val="bg1"/>
                          </a:solidFill>
                        </a:rPr>
                        <a:t>(n=35)</a:t>
                      </a:r>
                      <a:endParaRPr lang="en-US" sz="1100" b="1">
                        <a:solidFill>
                          <a:schemeClr val="bg1"/>
                        </a:solidFill>
                      </a:endParaRP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100" b="1">
                          <a:solidFill>
                            <a:schemeClr val="bg1"/>
                          </a:solidFill>
                        </a:rPr>
                        <a:t>R-DXd 4.8-6.4 mg/kg</a:t>
                      </a:r>
                      <a:endParaRPr lang="en-US" sz="1100" b="1" baseline="0">
                        <a:solidFill>
                          <a:schemeClr val="bg1"/>
                        </a:solidFill>
                      </a:endParaRPr>
                    </a:p>
                    <a:p>
                      <a:pPr algn="ctr"/>
                      <a:r>
                        <a:rPr lang="en-US" sz="1100" b="1" baseline="0">
                          <a:solidFill>
                            <a:schemeClr val="bg1"/>
                          </a:solidFill>
                        </a:rPr>
                        <a:t>(N=107)</a:t>
                      </a:r>
                      <a:endParaRPr lang="en-US" sz="1100" b="1">
                        <a:solidFill>
                          <a:schemeClr val="bg1"/>
                        </a:solidFill>
                      </a:endParaRP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785849089"/>
                  </a:ext>
                </a:extLst>
              </a:tr>
              <a:tr h="382474">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i="0" u="none" strike="noStrike" kern="1200" baseline="0">
                          <a:solidFill>
                            <a:schemeClr val="dk1"/>
                          </a:solidFill>
                          <a:latin typeface="+mn-lt"/>
                          <a:ea typeface="+mn-ea"/>
                          <a:cs typeface="+mn-cs"/>
                        </a:rPr>
                        <a:t>Median follow-up</a:t>
                      </a:r>
                      <a:br>
                        <a:rPr lang="en-US" sz="1100" b="1" i="0" u="none" strike="noStrike" kern="1200" baseline="0">
                          <a:solidFill>
                            <a:schemeClr val="dk1"/>
                          </a:solidFill>
                          <a:latin typeface="+mn-lt"/>
                          <a:ea typeface="+mn-ea"/>
                          <a:cs typeface="+mn-cs"/>
                        </a:rPr>
                      </a:br>
                      <a:r>
                        <a:rPr lang="en-US" sz="1100" b="0" i="0" u="none" strike="noStrike" kern="1200" baseline="0">
                          <a:solidFill>
                            <a:schemeClr val="dk1"/>
                          </a:solidFill>
                          <a:latin typeface="+mn-lt"/>
                          <a:ea typeface="+mn-ea"/>
                          <a:cs typeface="+mn-cs"/>
                        </a:rPr>
                        <a:t>(95% CI), months</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r>
                        <a:rPr lang="en-US" sz="1100"/>
                        <a:t>5.6 (4.7-6.3)</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r>
                        <a:rPr lang="en-US" sz="1100" b="0" i="0" u="none" strike="noStrike" kern="1200" baseline="0">
                          <a:solidFill>
                            <a:schemeClr val="dk1"/>
                          </a:solidFill>
                          <a:latin typeface="+mn-lt"/>
                          <a:ea typeface="+mn-ea"/>
                          <a:cs typeface="+mn-cs"/>
                        </a:rPr>
                        <a:t>5.6 (4.6-5.8)</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tc>
                  <a:txBody>
                    <a:bodyPr/>
                    <a:lstStyle/>
                    <a:p>
                      <a:pPr algn="ctr"/>
                      <a:r>
                        <a:rPr lang="en-US" sz="1100" b="0" i="0" u="none" strike="noStrike" kern="1200" baseline="0">
                          <a:solidFill>
                            <a:schemeClr val="dk1"/>
                          </a:solidFill>
                          <a:latin typeface="+mn-lt"/>
                          <a:ea typeface="+mn-ea"/>
                          <a:cs typeface="+mn-cs"/>
                        </a:rPr>
                        <a:t>5.2 (4.9-5.8)</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tc>
                  <a:txBody>
                    <a:bodyPr/>
                    <a:lstStyle/>
                    <a:p>
                      <a:pPr algn="ctr"/>
                      <a:r>
                        <a:rPr lang="en-US" sz="1100" b="0" i="0" u="none" strike="noStrike" kern="1200" baseline="0">
                          <a:solidFill>
                            <a:schemeClr val="dk1"/>
                          </a:solidFill>
                          <a:latin typeface="+mn-lt"/>
                          <a:ea typeface="+mn-ea"/>
                          <a:cs typeface="+mn-cs"/>
                        </a:rPr>
                        <a:t>N/A</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extLst>
                  <a:ext uri="{0D108BD9-81ED-4DB2-BD59-A6C34878D82A}">
                    <a16:rowId xmlns:a16="http://schemas.microsoft.com/office/drawing/2014/main" val="1793385635"/>
                  </a:ext>
                </a:extLst>
              </a:tr>
              <a:tr h="382474">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100" b="1" i="0" u="none" strike="noStrike" kern="1200" baseline="0" dirty="0">
                          <a:solidFill>
                            <a:schemeClr val="dk1"/>
                          </a:solidFill>
                          <a:latin typeface="+mn-lt"/>
                          <a:ea typeface="+mn-ea"/>
                          <a:cs typeface="+mn-cs"/>
                        </a:rPr>
                        <a:t>ORR, % </a:t>
                      </a:r>
                      <a:r>
                        <a:rPr lang="en-US" sz="1100" b="0" i="0" u="none" strike="noStrike" kern="1200" baseline="0" dirty="0">
                          <a:solidFill>
                            <a:schemeClr val="dk1"/>
                          </a:solidFill>
                          <a:latin typeface="+mn-lt"/>
                          <a:ea typeface="+mn-ea"/>
                          <a:cs typeface="+mn-cs"/>
                        </a:rPr>
                        <a:t>(95% CI)</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r>
                        <a:rPr lang="en-US" sz="1100" b="1" i="0" u="none" strike="noStrike" kern="1200" baseline="0">
                          <a:solidFill>
                            <a:schemeClr val="dk1"/>
                          </a:solidFill>
                          <a:latin typeface="+mn-lt"/>
                          <a:ea typeface="+mn-ea"/>
                          <a:cs typeface="+mn-cs"/>
                        </a:rPr>
                        <a:t>44.4 </a:t>
                      </a:r>
                    </a:p>
                    <a:p>
                      <a:pPr algn="ctr"/>
                      <a:r>
                        <a:rPr lang="en-US" sz="1100" b="1" i="0" u="none" strike="noStrike" kern="1200" baseline="0">
                          <a:solidFill>
                            <a:schemeClr val="dk1"/>
                          </a:solidFill>
                          <a:latin typeface="+mn-lt"/>
                          <a:ea typeface="+mn-ea"/>
                          <a:cs typeface="+mn-cs"/>
                        </a:rPr>
                        <a:t>(27.9-61.9)</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r>
                        <a:rPr lang="en-US" sz="1100" b="1" i="0" u="none" strike="noStrike" kern="1200" baseline="0">
                          <a:solidFill>
                            <a:schemeClr val="dk1"/>
                          </a:solidFill>
                          <a:latin typeface="+mn-lt"/>
                          <a:ea typeface="+mn-ea"/>
                          <a:cs typeface="+mn-cs"/>
                        </a:rPr>
                        <a:t>50.0 </a:t>
                      </a:r>
                    </a:p>
                    <a:p>
                      <a:pPr algn="ctr"/>
                      <a:r>
                        <a:rPr lang="en-US" sz="1100" b="1" i="0" u="none" strike="noStrike" kern="1200" baseline="0">
                          <a:solidFill>
                            <a:schemeClr val="dk1"/>
                          </a:solidFill>
                          <a:latin typeface="+mn-lt"/>
                          <a:ea typeface="+mn-ea"/>
                          <a:cs typeface="+mn-cs"/>
                        </a:rPr>
                        <a:t>(32.9-67.1)</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100" b="1" i="0" u="none" strike="noStrike" kern="1200" baseline="0">
                          <a:solidFill>
                            <a:schemeClr val="dk1"/>
                          </a:solidFill>
                          <a:latin typeface="+mn-lt"/>
                          <a:ea typeface="+mn-ea"/>
                          <a:cs typeface="+mn-cs"/>
                        </a:rPr>
                        <a:t>57.1 </a:t>
                      </a:r>
                    </a:p>
                    <a:p>
                      <a:pPr algn="ctr"/>
                      <a:r>
                        <a:rPr lang="en-US" sz="1100" b="1" i="0" u="none" strike="noStrike" kern="1200" baseline="0">
                          <a:solidFill>
                            <a:schemeClr val="dk1"/>
                          </a:solidFill>
                          <a:latin typeface="+mn-lt"/>
                          <a:ea typeface="+mn-ea"/>
                          <a:cs typeface="+mn-cs"/>
                        </a:rPr>
                        <a:t>(39.4-73.7)</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100" b="1" i="0" u="none" strike="noStrike" kern="1200" baseline="0">
                          <a:solidFill>
                            <a:schemeClr val="dk1"/>
                          </a:solidFill>
                          <a:latin typeface="+mn-lt"/>
                          <a:ea typeface="+mn-ea"/>
                          <a:cs typeface="+mn-cs"/>
                        </a:rPr>
                        <a:t>50.5 </a:t>
                      </a:r>
                    </a:p>
                    <a:p>
                      <a:pPr algn="ctr"/>
                      <a:r>
                        <a:rPr lang="en-US" sz="1100" b="1" i="0" u="none" strike="noStrike" kern="1200" baseline="0">
                          <a:solidFill>
                            <a:schemeClr val="dk1"/>
                          </a:solidFill>
                          <a:latin typeface="+mn-lt"/>
                          <a:ea typeface="+mn-ea"/>
                          <a:cs typeface="+mn-cs"/>
                        </a:rPr>
                        <a:t>(40.6-60.3)</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702206849"/>
                  </a:ext>
                </a:extLst>
              </a:tr>
              <a:tr h="382474">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100" b="1" i="0" u="none" strike="noStrike" kern="1200" baseline="0">
                          <a:solidFill>
                            <a:schemeClr val="dk1"/>
                          </a:solidFill>
                          <a:latin typeface="+mn-lt"/>
                          <a:ea typeface="+mn-ea"/>
                          <a:cs typeface="+mn-cs"/>
                        </a:rPr>
                        <a:t>DCR</a:t>
                      </a:r>
                      <a:r>
                        <a:rPr lang="en-US" sz="1100" b="0" i="0" u="none" strike="noStrike" kern="1200" baseline="0">
                          <a:solidFill>
                            <a:schemeClr val="dk1"/>
                          </a:solidFill>
                          <a:latin typeface="+mn-lt"/>
                          <a:ea typeface="+mn-ea"/>
                          <a:cs typeface="+mn-cs"/>
                        </a:rPr>
                        <a:t>, % (95% CI)</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EF3"/>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r>
                        <a:rPr lang="en-US" sz="1100" b="1" i="0" u="none" strike="noStrike" kern="1200" baseline="0">
                          <a:solidFill>
                            <a:schemeClr val="dk1"/>
                          </a:solidFill>
                          <a:latin typeface="+mn-lt"/>
                          <a:ea typeface="+mn-ea"/>
                          <a:cs typeface="+mn-cs"/>
                        </a:rPr>
                        <a:t>75.0 </a:t>
                      </a:r>
                    </a:p>
                    <a:p>
                      <a:pPr algn="ctr"/>
                      <a:r>
                        <a:rPr lang="en-US" sz="1100" b="1" i="0" u="none" strike="noStrike" kern="1200" baseline="0">
                          <a:solidFill>
                            <a:schemeClr val="dk1"/>
                          </a:solidFill>
                          <a:latin typeface="+mn-lt"/>
                          <a:ea typeface="+mn-ea"/>
                          <a:cs typeface="+mn-cs"/>
                        </a:rPr>
                        <a:t>(57.8-87.9)</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EF3"/>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r>
                        <a:rPr lang="en-US" sz="1100" b="1" i="0" u="none" strike="noStrike" kern="1200" baseline="0" dirty="0">
                          <a:solidFill>
                            <a:schemeClr val="dk1"/>
                          </a:solidFill>
                          <a:latin typeface="+mn-lt"/>
                          <a:ea typeface="+mn-ea"/>
                          <a:cs typeface="+mn-cs"/>
                        </a:rPr>
                        <a:t>80.6 </a:t>
                      </a:r>
                    </a:p>
                    <a:p>
                      <a:pPr algn="ctr"/>
                      <a:r>
                        <a:rPr lang="en-US" sz="1100" b="1" i="0" u="none" strike="noStrike" kern="1200" baseline="0" dirty="0">
                          <a:solidFill>
                            <a:schemeClr val="dk1"/>
                          </a:solidFill>
                          <a:latin typeface="+mn-lt"/>
                          <a:ea typeface="+mn-ea"/>
                          <a:cs typeface="+mn-cs"/>
                        </a:rPr>
                        <a:t>(64.0-91.8)</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EF3"/>
                    </a:solidFill>
                  </a:tcPr>
                </a:tc>
                <a:tc>
                  <a:txBody>
                    <a:bodyPr/>
                    <a:lstStyle/>
                    <a:p>
                      <a:pPr algn="ctr"/>
                      <a:r>
                        <a:rPr lang="en-US" sz="1100" b="1" i="0" u="none" strike="noStrike" kern="1200" baseline="0">
                          <a:solidFill>
                            <a:schemeClr val="dk1"/>
                          </a:solidFill>
                          <a:latin typeface="+mn-lt"/>
                          <a:ea typeface="+mn-ea"/>
                          <a:cs typeface="+mn-cs"/>
                        </a:rPr>
                        <a:t>77.1 </a:t>
                      </a:r>
                    </a:p>
                    <a:p>
                      <a:pPr algn="ctr"/>
                      <a:r>
                        <a:rPr lang="en-US" sz="1100" b="1" i="0" u="none" strike="noStrike" kern="1200" baseline="0">
                          <a:solidFill>
                            <a:schemeClr val="dk1"/>
                          </a:solidFill>
                          <a:latin typeface="+mn-lt"/>
                          <a:ea typeface="+mn-ea"/>
                          <a:cs typeface="+mn-cs"/>
                        </a:rPr>
                        <a:t>(59.9-89.6)</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EF3"/>
                    </a:solidFill>
                  </a:tcPr>
                </a:tc>
                <a:tc>
                  <a:txBody>
                    <a:bodyPr/>
                    <a:lstStyle/>
                    <a:p>
                      <a:pPr algn="ctr"/>
                      <a:r>
                        <a:rPr lang="en-US" sz="1100" b="1" i="0" u="none" strike="noStrike" kern="1200" baseline="0" dirty="0">
                          <a:solidFill>
                            <a:schemeClr val="dk1"/>
                          </a:solidFill>
                          <a:latin typeface="+mn-lt"/>
                          <a:ea typeface="+mn-ea"/>
                          <a:cs typeface="+mn-cs"/>
                        </a:rPr>
                        <a:t>77.6 </a:t>
                      </a:r>
                    </a:p>
                    <a:p>
                      <a:pPr algn="ctr"/>
                      <a:r>
                        <a:rPr lang="en-US" sz="1100" b="1" i="0" u="none" strike="noStrike" kern="1200" baseline="0" dirty="0">
                          <a:solidFill>
                            <a:schemeClr val="dk1"/>
                          </a:solidFill>
                          <a:latin typeface="+mn-lt"/>
                          <a:ea typeface="+mn-ea"/>
                          <a:cs typeface="+mn-cs"/>
                        </a:rPr>
                        <a:t>(68.5-85.1)</a:t>
                      </a: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EF3"/>
                    </a:solidFill>
                  </a:tcPr>
                </a:tc>
                <a:extLst>
                  <a:ext uri="{0D108BD9-81ED-4DB2-BD59-A6C34878D82A}">
                    <a16:rowId xmlns:a16="http://schemas.microsoft.com/office/drawing/2014/main" val="2809764825"/>
                  </a:ext>
                </a:extLst>
              </a:tr>
            </a:tbl>
          </a:graphicData>
        </a:graphic>
      </p:graphicFrame>
      <p:graphicFrame>
        <p:nvGraphicFramePr>
          <p:cNvPr id="33" name="Table 32">
            <a:extLst>
              <a:ext uri="{FF2B5EF4-FFF2-40B4-BE49-F238E27FC236}">
                <a16:creationId xmlns:a16="http://schemas.microsoft.com/office/drawing/2014/main" id="{51230BC4-9D6A-62D7-C99C-BC2E2C6CAF08}"/>
              </a:ext>
            </a:extLst>
          </p:cNvPr>
          <p:cNvGraphicFramePr>
            <a:graphicFrameLocks noGrp="1"/>
          </p:cNvGraphicFramePr>
          <p:nvPr/>
        </p:nvGraphicFramePr>
        <p:xfrm>
          <a:off x="6643868" y="3345233"/>
          <a:ext cx="5444520" cy="2932488"/>
        </p:xfrm>
        <a:graphic>
          <a:graphicData uri="http://schemas.openxmlformats.org/drawingml/2006/table">
            <a:tbl>
              <a:tblPr firstRow="1" bandRow="1"/>
              <a:tblGrid>
                <a:gridCol w="1632031">
                  <a:extLst>
                    <a:ext uri="{9D8B030D-6E8A-4147-A177-3AD203B41FA5}">
                      <a16:colId xmlns:a16="http://schemas.microsoft.com/office/drawing/2014/main" val="760381803"/>
                    </a:ext>
                  </a:extLst>
                </a:gridCol>
                <a:gridCol w="806204">
                  <a:extLst>
                    <a:ext uri="{9D8B030D-6E8A-4147-A177-3AD203B41FA5}">
                      <a16:colId xmlns:a16="http://schemas.microsoft.com/office/drawing/2014/main" val="2029442822"/>
                    </a:ext>
                  </a:extLst>
                </a:gridCol>
                <a:gridCol w="1002095">
                  <a:extLst>
                    <a:ext uri="{9D8B030D-6E8A-4147-A177-3AD203B41FA5}">
                      <a16:colId xmlns:a16="http://schemas.microsoft.com/office/drawing/2014/main" val="3785327932"/>
                    </a:ext>
                  </a:extLst>
                </a:gridCol>
                <a:gridCol w="1002095">
                  <a:extLst>
                    <a:ext uri="{9D8B030D-6E8A-4147-A177-3AD203B41FA5}">
                      <a16:colId xmlns:a16="http://schemas.microsoft.com/office/drawing/2014/main" val="3892666063"/>
                    </a:ext>
                  </a:extLst>
                </a:gridCol>
                <a:gridCol w="1002095">
                  <a:extLst>
                    <a:ext uri="{9D8B030D-6E8A-4147-A177-3AD203B41FA5}">
                      <a16:colId xmlns:a16="http://schemas.microsoft.com/office/drawing/2014/main" val="2093481663"/>
                    </a:ext>
                  </a:extLst>
                </a:gridCol>
              </a:tblGrid>
              <a:tr h="556189">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r>
                        <a:rPr lang="en-US" sz="1200" dirty="0"/>
                        <a:t>Safety</a:t>
                      </a:r>
                    </a:p>
                  </a:txBody>
                  <a:tcPr anchor="ctr">
                    <a:lnL w="12700" cmpd="sng">
                      <a:noFill/>
                    </a:lnL>
                    <a:lnR>
                      <a:noFill/>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191B6"/>
                    </a:solidFill>
                  </a:tcPr>
                </a:tc>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pPr algn="ctr"/>
                      <a:r>
                        <a:rPr lang="en-US" sz="1100" dirty="0"/>
                        <a:t>R-</a:t>
                      </a:r>
                      <a:r>
                        <a:rPr lang="en-US" sz="1100" dirty="0" err="1"/>
                        <a:t>DXd</a:t>
                      </a:r>
                      <a:endParaRPr lang="en-US" sz="1100" dirty="0"/>
                    </a:p>
                    <a:p>
                      <a:pPr algn="ctr"/>
                      <a:r>
                        <a:rPr lang="en-US" sz="1100" dirty="0"/>
                        <a:t>4.8 mg/kg</a:t>
                      </a:r>
                      <a:endParaRPr lang="en-US" sz="1100" baseline="0" dirty="0"/>
                    </a:p>
                    <a:p>
                      <a:pPr algn="ctr"/>
                      <a:r>
                        <a:rPr lang="en-US" sz="1100" baseline="0" dirty="0"/>
                        <a:t>(n=36)</a:t>
                      </a:r>
                      <a:endParaRPr lang="en-US" sz="1100" dirty="0"/>
                    </a:p>
                  </a:txBody>
                  <a:tcPr anchor="ctr">
                    <a:lnL>
                      <a:noFill/>
                    </a:lnL>
                    <a:lnR>
                      <a:noFill/>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FBFBF"/>
                    </a:solidFill>
                  </a:tcPr>
                </a:tc>
                <a:tc>
                  <a:txBody>
                    <a:bodyPr/>
                    <a:lstStyle>
                      <a:lvl1pPr marL="0" algn="l" defTabSz="914400" rtl="0" eaLnBrk="1" latinLnBrk="0" hangingPunct="1">
                        <a:defRPr sz="1800" b="1" kern="1200">
                          <a:solidFill>
                            <a:schemeClr val="lt1"/>
                          </a:solidFill>
                          <a:latin typeface="Franklin Gothic Book" panose="020B0503020102020204"/>
                        </a:defRPr>
                      </a:lvl1pPr>
                      <a:lvl2pPr marL="457200" algn="l" defTabSz="914400" rtl="0" eaLnBrk="1" latinLnBrk="0" hangingPunct="1">
                        <a:defRPr sz="1800" b="1" kern="1200">
                          <a:solidFill>
                            <a:schemeClr val="lt1"/>
                          </a:solidFill>
                          <a:latin typeface="Franklin Gothic Book" panose="020B0503020102020204"/>
                        </a:defRPr>
                      </a:lvl2pPr>
                      <a:lvl3pPr marL="914400" algn="l" defTabSz="914400" rtl="0" eaLnBrk="1" latinLnBrk="0" hangingPunct="1">
                        <a:defRPr sz="1800" b="1" kern="1200">
                          <a:solidFill>
                            <a:schemeClr val="lt1"/>
                          </a:solidFill>
                          <a:latin typeface="Franklin Gothic Book" panose="020B0503020102020204"/>
                        </a:defRPr>
                      </a:lvl3pPr>
                      <a:lvl4pPr marL="1371600" algn="l" defTabSz="914400" rtl="0" eaLnBrk="1" latinLnBrk="0" hangingPunct="1">
                        <a:defRPr sz="1800" b="1" kern="1200">
                          <a:solidFill>
                            <a:schemeClr val="lt1"/>
                          </a:solidFill>
                          <a:latin typeface="Franklin Gothic Book" panose="020B0503020102020204"/>
                        </a:defRPr>
                      </a:lvl4pPr>
                      <a:lvl5pPr marL="1828800" algn="l" defTabSz="914400" rtl="0" eaLnBrk="1" latinLnBrk="0" hangingPunct="1">
                        <a:defRPr sz="1800" b="1" kern="1200">
                          <a:solidFill>
                            <a:schemeClr val="lt1"/>
                          </a:solidFill>
                          <a:latin typeface="Franklin Gothic Book" panose="020B0503020102020204"/>
                        </a:defRPr>
                      </a:lvl5pPr>
                      <a:lvl6pPr marL="2286000" algn="l" defTabSz="914400" rtl="0" eaLnBrk="1" latinLnBrk="0" hangingPunct="1">
                        <a:defRPr sz="1800" b="1" kern="1200">
                          <a:solidFill>
                            <a:schemeClr val="lt1"/>
                          </a:solidFill>
                          <a:latin typeface="Franklin Gothic Book" panose="020B0503020102020204"/>
                        </a:defRPr>
                      </a:lvl6pPr>
                      <a:lvl7pPr marL="2743200" algn="l" defTabSz="914400" rtl="0" eaLnBrk="1" latinLnBrk="0" hangingPunct="1">
                        <a:defRPr sz="1800" b="1" kern="1200">
                          <a:solidFill>
                            <a:schemeClr val="lt1"/>
                          </a:solidFill>
                          <a:latin typeface="Franklin Gothic Book" panose="020B0503020102020204"/>
                        </a:defRPr>
                      </a:lvl7pPr>
                      <a:lvl8pPr marL="3200400" algn="l" defTabSz="914400" rtl="0" eaLnBrk="1" latinLnBrk="0" hangingPunct="1">
                        <a:defRPr sz="1800" b="1" kern="1200">
                          <a:solidFill>
                            <a:schemeClr val="lt1"/>
                          </a:solidFill>
                          <a:latin typeface="Franklin Gothic Book" panose="020B0503020102020204"/>
                        </a:defRPr>
                      </a:lvl8pPr>
                      <a:lvl9pPr marL="3657600" algn="l" defTabSz="914400" rtl="0" eaLnBrk="1" latinLnBrk="0" hangingPunct="1">
                        <a:defRPr sz="1800" b="1" kern="1200">
                          <a:solidFill>
                            <a:schemeClr val="lt1"/>
                          </a:solidFill>
                          <a:latin typeface="Franklin Gothic Book" panose="020B0503020102020204"/>
                        </a:defRPr>
                      </a:lvl9pPr>
                    </a:lstStyle>
                    <a:p>
                      <a:pPr algn="ctr"/>
                      <a:r>
                        <a:rPr lang="en-US" sz="1100"/>
                        <a:t>R-DXd</a:t>
                      </a:r>
                    </a:p>
                    <a:p>
                      <a:pPr algn="ctr"/>
                      <a:r>
                        <a:rPr lang="en-US" sz="1100"/>
                        <a:t>5.6 mg/kg</a:t>
                      </a:r>
                      <a:endParaRPr lang="en-US" sz="1100" baseline="0"/>
                    </a:p>
                    <a:p>
                      <a:pPr algn="ctr"/>
                      <a:r>
                        <a:rPr lang="en-US" sz="1100" baseline="0"/>
                        <a:t>(n=36)</a:t>
                      </a:r>
                      <a:endParaRPr lang="en-US" sz="1100"/>
                    </a:p>
                  </a:txBody>
                  <a:tcPr anchor="ctr">
                    <a:lnL>
                      <a:noFill/>
                    </a:lnL>
                    <a:lnR w="12700" cmpd="sng">
                      <a:noFill/>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algn="ctr"/>
                      <a:r>
                        <a:rPr lang="en-US" sz="1100" b="1">
                          <a:solidFill>
                            <a:schemeClr val="bg1"/>
                          </a:solidFill>
                        </a:rPr>
                        <a:t>R-DXd</a:t>
                      </a:r>
                    </a:p>
                    <a:p>
                      <a:pPr algn="ctr"/>
                      <a:r>
                        <a:rPr lang="en-US" sz="1100" b="1">
                          <a:solidFill>
                            <a:schemeClr val="bg1"/>
                          </a:solidFill>
                        </a:rPr>
                        <a:t>6.4 mg/kg</a:t>
                      </a:r>
                      <a:endParaRPr lang="en-US" sz="1100" b="1" baseline="0">
                        <a:solidFill>
                          <a:schemeClr val="bg1"/>
                        </a:solidFill>
                      </a:endParaRPr>
                    </a:p>
                    <a:p>
                      <a:pPr algn="ctr"/>
                      <a:r>
                        <a:rPr lang="en-US" sz="1100" b="1" baseline="0">
                          <a:solidFill>
                            <a:schemeClr val="bg1"/>
                          </a:solidFill>
                        </a:rPr>
                        <a:t>(n=35)</a:t>
                      </a:r>
                      <a:endParaRPr lang="en-US" sz="1100" b="1">
                        <a:solidFill>
                          <a:schemeClr val="bg1"/>
                        </a:solidFill>
                      </a:endParaRPr>
                    </a:p>
                  </a:txBody>
                  <a:tcPr anchor="ctr">
                    <a:lnL>
                      <a:noFill/>
                    </a:lnL>
                    <a:lnR w="12700" cmpd="sng">
                      <a:noFill/>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100" b="1">
                          <a:solidFill>
                            <a:schemeClr val="bg1"/>
                          </a:solidFill>
                        </a:rPr>
                        <a:t>R-DXd </a:t>
                      </a:r>
                      <a:br>
                        <a:rPr lang="en-US" sz="1100" b="1">
                          <a:solidFill>
                            <a:schemeClr val="bg1"/>
                          </a:solidFill>
                        </a:rPr>
                      </a:br>
                      <a:r>
                        <a:rPr lang="en-US" sz="1100" b="1">
                          <a:solidFill>
                            <a:schemeClr val="bg1"/>
                          </a:solidFill>
                        </a:rPr>
                        <a:t>4.8-6.4 mg/kg</a:t>
                      </a:r>
                      <a:endParaRPr lang="en-US" sz="1100" b="1" baseline="0">
                        <a:solidFill>
                          <a:schemeClr val="bg1"/>
                        </a:solidFill>
                      </a:endParaRPr>
                    </a:p>
                    <a:p>
                      <a:pPr algn="ctr"/>
                      <a:r>
                        <a:rPr lang="en-US" sz="1100" b="1" baseline="0">
                          <a:solidFill>
                            <a:schemeClr val="bg1"/>
                          </a:solidFill>
                        </a:rPr>
                        <a:t>(N=107)</a:t>
                      </a:r>
                      <a:endParaRPr lang="en-US" sz="1100" b="1">
                        <a:solidFill>
                          <a:schemeClr val="bg1"/>
                        </a:solidFill>
                      </a:endParaRPr>
                    </a:p>
                  </a:txBody>
                  <a:tcPr anchor="ctr">
                    <a:lnL>
                      <a:noFill/>
                    </a:lnL>
                    <a:lnR w="12700" cmpd="sng">
                      <a:noFill/>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785849089"/>
                  </a:ext>
                </a:extLst>
              </a:tr>
              <a:tr h="707448">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200" b="1" i="0" u="none" strike="noStrike" kern="1200" baseline="0">
                          <a:solidFill>
                            <a:schemeClr val="dk1"/>
                          </a:solidFill>
                          <a:latin typeface="+mn-lt"/>
                          <a:ea typeface="+mn-ea"/>
                          <a:cs typeface="+mn-cs"/>
                        </a:rPr>
                        <a:t>TEAEs</a:t>
                      </a:r>
                    </a:p>
                    <a:p>
                      <a:pPr marL="119063" indent="0"/>
                      <a:r>
                        <a:rPr lang="en-US" sz="1200" b="0" i="0" u="none" strike="noStrike" kern="1200" baseline="0">
                          <a:solidFill>
                            <a:schemeClr val="dk1"/>
                          </a:solidFill>
                          <a:latin typeface="+mn-lt"/>
                          <a:ea typeface="+mn-ea"/>
                          <a:cs typeface="+mn-cs"/>
                        </a:rPr>
                        <a:t>Any grade, %</a:t>
                      </a:r>
                    </a:p>
                    <a:p>
                      <a:pPr marL="119063" indent="0"/>
                      <a:r>
                        <a:rPr lang="en-US" sz="1200" b="0" i="0" u="none" strike="noStrike" kern="1200" baseline="0">
                          <a:solidFill>
                            <a:schemeClr val="dk1"/>
                          </a:solidFill>
                          <a:latin typeface="+mn-lt"/>
                          <a:ea typeface="+mn-ea"/>
                          <a:cs typeface="+mn-cs"/>
                        </a:rPr>
                        <a:t>Grade ≥3,%</a:t>
                      </a:r>
                    </a:p>
                  </a:txBody>
                  <a:tcPr>
                    <a:lnL w="12700" cmpd="sng">
                      <a:noFill/>
                    </a:lnL>
                    <a:lnR>
                      <a:noFill/>
                    </a:lnR>
                    <a:lnT w="381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191B6">
                        <a:tint val="20000"/>
                      </a:srgbClr>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en-US" sz="1200" b="0" i="0" u="none" strike="noStrike" kern="1200" baseline="0" dirty="0">
                        <a:solidFill>
                          <a:schemeClr val="dk1"/>
                        </a:solidFill>
                        <a:latin typeface="+mn-lt"/>
                        <a:ea typeface="+mn-ea"/>
                        <a:cs typeface="+mn-cs"/>
                      </a:endParaRPr>
                    </a:p>
                    <a:p>
                      <a:pPr algn="ctr"/>
                      <a:r>
                        <a:rPr lang="en-US" sz="1200" b="0" i="0" u="none" strike="noStrike" kern="1200" baseline="0" dirty="0">
                          <a:solidFill>
                            <a:schemeClr val="dk1"/>
                          </a:solidFill>
                          <a:latin typeface="+mn-lt"/>
                          <a:ea typeface="+mn-ea"/>
                          <a:cs typeface="+mn-cs"/>
                        </a:rPr>
                        <a:t>35 (97.2)</a:t>
                      </a:r>
                    </a:p>
                    <a:p>
                      <a:pPr algn="ctr"/>
                      <a:r>
                        <a:rPr lang="en-US" sz="1200" b="0" i="0" u="none" strike="noStrike" kern="1200" baseline="0" dirty="0">
                          <a:solidFill>
                            <a:schemeClr val="dk1"/>
                          </a:solidFill>
                          <a:latin typeface="+mn-lt"/>
                          <a:ea typeface="+mn-ea"/>
                          <a:cs typeface="+mn-cs"/>
                        </a:rPr>
                        <a:t>16 (44.4)</a:t>
                      </a:r>
                    </a:p>
                  </a:txBody>
                  <a:tcPr>
                    <a:lnL>
                      <a:noFill/>
                    </a:lnL>
                    <a:lnR>
                      <a:noFill/>
                    </a:lnR>
                    <a:lnT w="381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191B6">
                        <a:tint val="20000"/>
                      </a:srgbClr>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en-US" sz="1200" b="0" i="0" u="none" strike="noStrike" kern="1200" baseline="0" dirty="0">
                        <a:solidFill>
                          <a:schemeClr val="dk1"/>
                        </a:solidFill>
                        <a:latin typeface="+mn-lt"/>
                        <a:ea typeface="+mn-ea"/>
                        <a:cs typeface="+mn-cs"/>
                      </a:endParaRPr>
                    </a:p>
                    <a:p>
                      <a:pPr algn="ctr"/>
                      <a:r>
                        <a:rPr lang="en-US" sz="1200" b="0" i="0" u="none" strike="noStrike" kern="1200" baseline="0" dirty="0">
                          <a:solidFill>
                            <a:schemeClr val="dk1"/>
                          </a:solidFill>
                          <a:latin typeface="+mn-lt"/>
                          <a:ea typeface="+mn-ea"/>
                          <a:cs typeface="+mn-cs"/>
                        </a:rPr>
                        <a:t>36 (100)</a:t>
                      </a:r>
                    </a:p>
                    <a:p>
                      <a:pPr algn="ctr"/>
                      <a:r>
                        <a:rPr lang="en-US" sz="1200" b="0" i="0" u="none" strike="noStrike" kern="1200" baseline="0" dirty="0">
                          <a:solidFill>
                            <a:schemeClr val="dk1"/>
                          </a:solidFill>
                          <a:latin typeface="+mn-lt"/>
                          <a:ea typeface="+mn-ea"/>
                          <a:cs typeface="+mn-cs"/>
                        </a:rPr>
                        <a:t>20 (55.6)</a:t>
                      </a:r>
                    </a:p>
                  </a:txBody>
                  <a:tcPr>
                    <a:lnL>
                      <a:noFill/>
                    </a:lnL>
                    <a:lnR w="12700" cmpd="sng">
                      <a:noFill/>
                    </a:lnR>
                    <a:lnT w="381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191B6">
                        <a:tint val="20000"/>
                      </a:srgbClr>
                    </a:solidFill>
                  </a:tcPr>
                </a:tc>
                <a:tc>
                  <a:txBody>
                    <a:bodyPr/>
                    <a:lstStyle/>
                    <a:p>
                      <a:pPr algn="ctr"/>
                      <a:endParaRPr lang="en-US" sz="1200" b="0" i="0" u="none" strike="noStrike" kern="1200" baseline="0">
                        <a:solidFill>
                          <a:schemeClr val="dk1"/>
                        </a:solidFill>
                        <a:latin typeface="+mn-lt"/>
                        <a:ea typeface="+mn-ea"/>
                        <a:cs typeface="+mn-cs"/>
                      </a:endParaRPr>
                    </a:p>
                    <a:p>
                      <a:pPr algn="ctr"/>
                      <a:r>
                        <a:rPr lang="en-US" sz="1200" b="0" i="0" u="none" strike="noStrike" kern="1200" baseline="0">
                          <a:solidFill>
                            <a:schemeClr val="dk1"/>
                          </a:solidFill>
                          <a:latin typeface="+mn-lt"/>
                          <a:ea typeface="+mn-ea"/>
                          <a:cs typeface="+mn-cs"/>
                        </a:rPr>
                        <a:t>35 (100)</a:t>
                      </a:r>
                    </a:p>
                    <a:p>
                      <a:pPr algn="ctr"/>
                      <a:r>
                        <a:rPr lang="en-US" sz="1200" b="0" i="0" u="none" strike="noStrike" kern="1200" baseline="0">
                          <a:solidFill>
                            <a:schemeClr val="dk1"/>
                          </a:solidFill>
                          <a:latin typeface="+mn-lt"/>
                          <a:ea typeface="+mn-ea"/>
                          <a:cs typeface="+mn-cs"/>
                        </a:rPr>
                        <a:t>20 (57.1)</a:t>
                      </a:r>
                    </a:p>
                  </a:txBody>
                  <a:tcPr>
                    <a:lnL>
                      <a:noFill/>
                    </a:lnL>
                    <a:lnR w="12700" cmpd="sng">
                      <a:noFill/>
                    </a:lnR>
                    <a:lnT w="381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191B6">
                        <a:tint val="20000"/>
                      </a:srgbClr>
                    </a:solidFill>
                  </a:tcPr>
                </a:tc>
                <a:tc>
                  <a:txBody>
                    <a:bodyPr/>
                    <a:lstStyle/>
                    <a:p>
                      <a:pPr algn="ctr"/>
                      <a:endParaRPr lang="en-US" sz="1200" b="0" i="0" u="none" strike="noStrike" kern="1200" baseline="0">
                        <a:solidFill>
                          <a:schemeClr val="dk1"/>
                        </a:solidFill>
                        <a:latin typeface="+mn-lt"/>
                        <a:ea typeface="+mn-ea"/>
                        <a:cs typeface="+mn-cs"/>
                      </a:endParaRPr>
                    </a:p>
                    <a:p>
                      <a:pPr algn="ctr"/>
                      <a:r>
                        <a:rPr lang="en-US" sz="1200" b="0" i="0" u="none" strike="noStrike" kern="1200" baseline="0">
                          <a:solidFill>
                            <a:schemeClr val="dk1"/>
                          </a:solidFill>
                          <a:latin typeface="+mn-lt"/>
                          <a:ea typeface="+mn-ea"/>
                          <a:cs typeface="+mn-cs"/>
                        </a:rPr>
                        <a:t>106 (99.1)</a:t>
                      </a:r>
                    </a:p>
                    <a:p>
                      <a:pPr algn="ctr"/>
                      <a:r>
                        <a:rPr lang="en-US" sz="1200" b="0" i="0" u="none" strike="noStrike" kern="1200" baseline="0">
                          <a:solidFill>
                            <a:schemeClr val="dk1"/>
                          </a:solidFill>
                          <a:latin typeface="+mn-lt"/>
                          <a:ea typeface="+mn-ea"/>
                          <a:cs typeface="+mn-cs"/>
                        </a:rPr>
                        <a:t>56 (52.3)</a:t>
                      </a:r>
                    </a:p>
                  </a:txBody>
                  <a:tcPr>
                    <a:lnL>
                      <a:noFill/>
                    </a:lnL>
                    <a:lnR w="12700" cmpd="sng">
                      <a:noFill/>
                    </a:lnR>
                    <a:lnT w="381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191B6">
                        <a:tint val="20000"/>
                      </a:srgbClr>
                    </a:solidFill>
                  </a:tcPr>
                </a:tc>
                <a:extLst>
                  <a:ext uri="{0D108BD9-81ED-4DB2-BD59-A6C34878D82A}">
                    <a16:rowId xmlns:a16="http://schemas.microsoft.com/office/drawing/2014/main" val="702206849"/>
                  </a:ext>
                </a:extLst>
              </a:tr>
              <a:tr h="808512">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200" b="1" i="0" u="none" strike="noStrike" kern="1200" baseline="0">
                          <a:solidFill>
                            <a:schemeClr val="dk1"/>
                          </a:solidFill>
                          <a:latin typeface="+mn-lt"/>
                          <a:ea typeface="+mn-ea"/>
                          <a:cs typeface="+mn-cs"/>
                        </a:rPr>
                        <a:t>TEAEs leading to</a:t>
                      </a:r>
                    </a:p>
                    <a:p>
                      <a:pPr marL="119063" indent="0"/>
                      <a:r>
                        <a:rPr lang="en-US" sz="1200" b="0" i="0" u="none" strike="noStrike" kern="1200" baseline="0">
                          <a:solidFill>
                            <a:schemeClr val="dk1"/>
                          </a:solidFill>
                          <a:latin typeface="+mn-lt"/>
                          <a:ea typeface="+mn-ea"/>
                          <a:cs typeface="+mn-cs"/>
                        </a:rPr>
                        <a:t>Discontinuation, %</a:t>
                      </a:r>
                    </a:p>
                    <a:p>
                      <a:pPr marL="119063" indent="0"/>
                      <a:r>
                        <a:rPr lang="en-US" sz="1200" b="0" i="0" u="none" strike="noStrike" kern="1200" baseline="0">
                          <a:solidFill>
                            <a:schemeClr val="dk1"/>
                          </a:solidFill>
                          <a:latin typeface="+mn-lt"/>
                          <a:ea typeface="+mn-ea"/>
                          <a:cs typeface="+mn-cs"/>
                        </a:rPr>
                        <a:t>Dose reduction, n (%)</a:t>
                      </a:r>
                    </a:p>
                    <a:p>
                      <a:pPr marL="119063" indent="0"/>
                      <a:r>
                        <a:rPr lang="en-US" sz="1200" b="0" i="0" u="none" strike="noStrike" kern="1200" baseline="0">
                          <a:solidFill>
                            <a:schemeClr val="dk1"/>
                          </a:solidFill>
                          <a:latin typeface="+mn-lt"/>
                          <a:ea typeface="+mn-ea"/>
                          <a:cs typeface="+mn-cs"/>
                        </a:rPr>
                        <a:t>Dose delay, n (%)</a:t>
                      </a:r>
                      <a:endParaRPr lang="en-US" sz="1200" b="0" i="0" u="none" strike="noStrike" kern="1200" baseline="30000">
                        <a:solidFill>
                          <a:schemeClr val="dk1"/>
                        </a:solidFill>
                        <a:latin typeface="+mn-lt"/>
                        <a:ea typeface="+mn-ea"/>
                        <a:cs typeface="+mn-cs"/>
                      </a:endParaRPr>
                    </a:p>
                  </a:txBody>
                  <a:tcPr marR="0" anchor="ctr">
                    <a:lnL w="12700" cmpd="sng">
                      <a:noFill/>
                    </a:lnL>
                    <a:lnR>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en-US" sz="1200" b="0" i="0" u="none" strike="noStrike" kern="1200" baseline="0" dirty="0">
                        <a:solidFill>
                          <a:schemeClr val="dk1"/>
                        </a:solidFill>
                        <a:latin typeface="+mn-lt"/>
                        <a:ea typeface="+mn-ea"/>
                        <a:cs typeface="+mn-cs"/>
                      </a:endParaRPr>
                    </a:p>
                    <a:p>
                      <a:pPr algn="ctr"/>
                      <a:r>
                        <a:rPr lang="en-US" sz="1200" b="0" i="0" u="none" strike="noStrike" kern="1200" baseline="0" dirty="0">
                          <a:solidFill>
                            <a:schemeClr val="dk1"/>
                          </a:solidFill>
                          <a:latin typeface="+mn-lt"/>
                          <a:ea typeface="+mn-ea"/>
                          <a:cs typeface="+mn-cs"/>
                        </a:rPr>
                        <a:t>3 (8.3)</a:t>
                      </a:r>
                    </a:p>
                    <a:p>
                      <a:pPr algn="ctr"/>
                      <a:r>
                        <a:rPr lang="en-US" sz="1200" b="0" i="0" u="none" strike="noStrike" kern="1200" baseline="0" dirty="0">
                          <a:solidFill>
                            <a:schemeClr val="dk1"/>
                          </a:solidFill>
                          <a:latin typeface="+mn-lt"/>
                          <a:ea typeface="+mn-ea"/>
                          <a:cs typeface="+mn-cs"/>
                        </a:rPr>
                        <a:t>5 (13.9)</a:t>
                      </a:r>
                    </a:p>
                    <a:p>
                      <a:pPr algn="ctr"/>
                      <a:r>
                        <a:rPr lang="en-US" sz="1200" b="0" i="0" u="none" strike="noStrike" kern="1200" baseline="0" dirty="0">
                          <a:solidFill>
                            <a:schemeClr val="dk1"/>
                          </a:solidFill>
                          <a:latin typeface="+mn-lt"/>
                          <a:ea typeface="+mn-ea"/>
                          <a:cs typeface="+mn-cs"/>
                        </a:rPr>
                        <a:t>8 (22.2)</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it-IT" sz="1200" b="0" i="0" u="none" strike="noStrike" kern="1200" baseline="0">
                        <a:solidFill>
                          <a:schemeClr val="dk1"/>
                        </a:solidFill>
                        <a:latin typeface="+mn-lt"/>
                        <a:ea typeface="+mn-ea"/>
                        <a:cs typeface="+mn-cs"/>
                      </a:endParaRPr>
                    </a:p>
                    <a:p>
                      <a:pPr algn="ctr"/>
                      <a:r>
                        <a:rPr lang="it-IT" sz="1200" b="0" i="0" u="none" strike="noStrike" kern="1200" baseline="0">
                          <a:solidFill>
                            <a:schemeClr val="dk1"/>
                          </a:solidFill>
                          <a:latin typeface="+mn-lt"/>
                          <a:ea typeface="+mn-ea"/>
                          <a:cs typeface="+mn-cs"/>
                        </a:rPr>
                        <a:t>0</a:t>
                      </a:r>
                    </a:p>
                    <a:p>
                      <a:pPr algn="ctr"/>
                      <a:r>
                        <a:rPr lang="it-IT" sz="1200" b="0" i="0" u="none" strike="noStrike" kern="1200" baseline="0">
                          <a:solidFill>
                            <a:schemeClr val="dk1"/>
                          </a:solidFill>
                          <a:latin typeface="+mn-lt"/>
                          <a:ea typeface="+mn-ea"/>
                          <a:cs typeface="+mn-cs"/>
                        </a:rPr>
                        <a:t>4 (11.1)</a:t>
                      </a:r>
                    </a:p>
                    <a:p>
                      <a:pPr algn="ctr"/>
                      <a:r>
                        <a:rPr lang="it-IT" sz="1200" b="0" i="0" u="none" strike="noStrike" kern="1200" baseline="0">
                          <a:solidFill>
                            <a:schemeClr val="dk1"/>
                          </a:solidFill>
                          <a:latin typeface="+mn-lt"/>
                          <a:ea typeface="+mn-ea"/>
                          <a:cs typeface="+mn-cs"/>
                        </a:rPr>
                        <a:t>7 (19.4)</a:t>
                      </a:r>
                    </a:p>
                  </a:txBody>
                  <a:tcPr anchor="ctr">
                    <a:lnL>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pPr algn="ctr"/>
                      <a:endParaRPr lang="it-IT" sz="1200" b="0" i="0" u="none" strike="noStrike" kern="1200" baseline="0" dirty="0">
                        <a:solidFill>
                          <a:schemeClr val="dk1"/>
                        </a:solidFill>
                        <a:latin typeface="+mn-lt"/>
                        <a:ea typeface="+mn-ea"/>
                        <a:cs typeface="+mn-cs"/>
                      </a:endParaRPr>
                    </a:p>
                    <a:p>
                      <a:pPr algn="ctr"/>
                      <a:r>
                        <a:rPr lang="it-IT" sz="1200" b="0" i="0" u="none" strike="noStrike" kern="1200" baseline="0" dirty="0">
                          <a:solidFill>
                            <a:schemeClr val="dk1"/>
                          </a:solidFill>
                          <a:latin typeface="+mn-lt"/>
                          <a:ea typeface="+mn-ea"/>
                          <a:cs typeface="+mn-cs"/>
                        </a:rPr>
                        <a:t>3 (8.6)</a:t>
                      </a:r>
                    </a:p>
                    <a:p>
                      <a:pPr algn="ctr"/>
                      <a:r>
                        <a:rPr lang="it-IT" sz="1200" b="0" i="0" u="none" strike="noStrike" kern="1200" baseline="0" dirty="0">
                          <a:solidFill>
                            <a:schemeClr val="dk1"/>
                          </a:solidFill>
                          <a:latin typeface="+mn-lt"/>
                          <a:ea typeface="+mn-ea"/>
                          <a:cs typeface="+mn-cs"/>
                        </a:rPr>
                        <a:t>11 (31.4)</a:t>
                      </a:r>
                    </a:p>
                    <a:p>
                      <a:pPr algn="ctr"/>
                      <a:r>
                        <a:rPr lang="it-IT" sz="1200" b="0" i="0" u="none" strike="noStrike" kern="1200" baseline="0" dirty="0">
                          <a:solidFill>
                            <a:schemeClr val="dk1"/>
                          </a:solidFill>
                          <a:latin typeface="+mn-lt"/>
                          <a:ea typeface="+mn-ea"/>
                          <a:cs typeface="+mn-cs"/>
                        </a:rPr>
                        <a:t>10 (28.6)</a:t>
                      </a:r>
                    </a:p>
                  </a:txBody>
                  <a:tcPr anchor="ctr">
                    <a:lnL>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pPr algn="ctr"/>
                      <a:endParaRPr lang="it-IT" sz="1200" b="0" i="0" u="none" strike="noStrike" kern="1200" baseline="0">
                        <a:solidFill>
                          <a:schemeClr val="dk1"/>
                        </a:solidFill>
                        <a:latin typeface="+mn-lt"/>
                        <a:ea typeface="+mn-ea"/>
                        <a:cs typeface="+mn-cs"/>
                      </a:endParaRPr>
                    </a:p>
                    <a:p>
                      <a:pPr algn="ctr"/>
                      <a:r>
                        <a:rPr lang="it-IT" sz="1200" b="0" i="0" u="none" strike="noStrike" kern="1200" baseline="0">
                          <a:solidFill>
                            <a:schemeClr val="dk1"/>
                          </a:solidFill>
                          <a:latin typeface="+mn-lt"/>
                          <a:ea typeface="+mn-ea"/>
                          <a:cs typeface="+mn-cs"/>
                        </a:rPr>
                        <a:t>6 (5.6)</a:t>
                      </a:r>
                    </a:p>
                    <a:p>
                      <a:pPr algn="ctr"/>
                      <a:r>
                        <a:rPr lang="it-IT" sz="1200" b="0" i="0" u="none" strike="noStrike" kern="1200" baseline="0">
                          <a:solidFill>
                            <a:schemeClr val="dk1"/>
                          </a:solidFill>
                          <a:latin typeface="+mn-lt"/>
                          <a:ea typeface="+mn-ea"/>
                          <a:cs typeface="+mn-cs"/>
                        </a:rPr>
                        <a:t>20 (18.7)</a:t>
                      </a:r>
                    </a:p>
                    <a:p>
                      <a:pPr algn="ctr"/>
                      <a:r>
                        <a:rPr lang="it-IT" sz="1200" b="0" i="0" u="none" strike="noStrike" kern="1200" baseline="0">
                          <a:solidFill>
                            <a:schemeClr val="dk1"/>
                          </a:solidFill>
                          <a:latin typeface="+mn-lt"/>
                          <a:ea typeface="+mn-ea"/>
                          <a:cs typeface="+mn-cs"/>
                        </a:rPr>
                        <a:t>25 (23.4)</a:t>
                      </a:r>
                    </a:p>
                  </a:txBody>
                  <a:tcPr anchor="ctr">
                    <a:lnL>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28383929"/>
                  </a:ext>
                </a:extLst>
              </a:tr>
              <a:tr h="526219">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r>
                        <a:rPr lang="en-US" sz="1200" b="1" i="0" u="none" strike="noStrike" kern="1200" baseline="0">
                          <a:solidFill>
                            <a:schemeClr val="dk1"/>
                          </a:solidFill>
                          <a:latin typeface="+mn-lt"/>
                          <a:ea typeface="+mn-ea"/>
                          <a:cs typeface="+mn-cs"/>
                        </a:rPr>
                        <a:t>Gr ≥3 ILD/pneumonitis,</a:t>
                      </a:r>
                      <a:r>
                        <a:rPr lang="en-US" sz="1200" b="0" i="0" u="none" strike="noStrike" kern="1200" baseline="0">
                          <a:solidFill>
                            <a:schemeClr val="dk1"/>
                          </a:solidFill>
                          <a:latin typeface="+mn-lt"/>
                          <a:ea typeface="+mn-ea"/>
                          <a:cs typeface="+mn-cs"/>
                        </a:rPr>
                        <a:t> n (%)</a:t>
                      </a:r>
                      <a:endParaRPr lang="en-US" sz="1200"/>
                    </a:p>
                  </a:txBody>
                  <a:tcPr marR="0" anchor="ctr">
                    <a:lnL w="12700" cmpd="sng">
                      <a:noFill/>
                    </a:lnL>
                    <a:lnR>
                      <a:noFill/>
                    </a:lnR>
                    <a:lnT w="12700" cmpd="sng">
                      <a:noFill/>
                    </a:lnT>
                    <a:lnB w="12700"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en-US" sz="1200"/>
                    </a:p>
                    <a:p>
                      <a:pPr algn="ctr"/>
                      <a:r>
                        <a:rPr lang="en-US" sz="1200"/>
                        <a:t>1 (2.8)</a:t>
                      </a:r>
                    </a:p>
                  </a:txBody>
                  <a:tcPr anchor="ctr">
                    <a:lnL>
                      <a:noFill/>
                    </a:lnL>
                    <a:lnR>
                      <a:noFill/>
                    </a:lnR>
                    <a:lnT w="12700" cmpd="sng">
                      <a:noFill/>
                    </a:lnT>
                    <a:lnB w="12700"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tc>
                  <a:txBody>
                    <a:bodyPr/>
                    <a:lstStyle>
                      <a:lvl1pPr marL="0" algn="l" defTabSz="914400" rtl="0" eaLnBrk="1" latinLnBrk="0" hangingPunct="1">
                        <a:defRPr sz="1800" kern="1200">
                          <a:solidFill>
                            <a:schemeClr val="dk1"/>
                          </a:solidFill>
                          <a:latin typeface="Franklin Gothic Book" panose="020B0503020102020204"/>
                        </a:defRPr>
                      </a:lvl1pPr>
                      <a:lvl2pPr marL="457200" algn="l" defTabSz="914400" rtl="0" eaLnBrk="1" latinLnBrk="0" hangingPunct="1">
                        <a:defRPr sz="1800" kern="1200">
                          <a:solidFill>
                            <a:schemeClr val="dk1"/>
                          </a:solidFill>
                          <a:latin typeface="Franklin Gothic Book" panose="020B0503020102020204"/>
                        </a:defRPr>
                      </a:lvl2pPr>
                      <a:lvl3pPr marL="914400" algn="l" defTabSz="914400" rtl="0" eaLnBrk="1" latinLnBrk="0" hangingPunct="1">
                        <a:defRPr sz="1800" kern="1200">
                          <a:solidFill>
                            <a:schemeClr val="dk1"/>
                          </a:solidFill>
                          <a:latin typeface="Franklin Gothic Book" panose="020B0503020102020204"/>
                        </a:defRPr>
                      </a:lvl3pPr>
                      <a:lvl4pPr marL="1371600" algn="l" defTabSz="914400" rtl="0" eaLnBrk="1" latinLnBrk="0" hangingPunct="1">
                        <a:defRPr sz="1800" kern="1200">
                          <a:solidFill>
                            <a:schemeClr val="dk1"/>
                          </a:solidFill>
                          <a:latin typeface="Franklin Gothic Book" panose="020B0503020102020204"/>
                        </a:defRPr>
                      </a:lvl4pPr>
                      <a:lvl5pPr marL="1828800" algn="l" defTabSz="914400" rtl="0" eaLnBrk="1" latinLnBrk="0" hangingPunct="1">
                        <a:defRPr sz="1800" kern="1200">
                          <a:solidFill>
                            <a:schemeClr val="dk1"/>
                          </a:solidFill>
                          <a:latin typeface="Franklin Gothic Book" panose="020B0503020102020204"/>
                        </a:defRPr>
                      </a:lvl5pPr>
                      <a:lvl6pPr marL="2286000" algn="l" defTabSz="914400" rtl="0" eaLnBrk="1" latinLnBrk="0" hangingPunct="1">
                        <a:defRPr sz="1800" kern="1200">
                          <a:solidFill>
                            <a:schemeClr val="dk1"/>
                          </a:solidFill>
                          <a:latin typeface="Franklin Gothic Book" panose="020B0503020102020204"/>
                        </a:defRPr>
                      </a:lvl6pPr>
                      <a:lvl7pPr marL="2743200" algn="l" defTabSz="914400" rtl="0" eaLnBrk="1" latinLnBrk="0" hangingPunct="1">
                        <a:defRPr sz="1800" kern="1200">
                          <a:solidFill>
                            <a:schemeClr val="dk1"/>
                          </a:solidFill>
                          <a:latin typeface="Franklin Gothic Book" panose="020B0503020102020204"/>
                        </a:defRPr>
                      </a:lvl7pPr>
                      <a:lvl8pPr marL="3200400" algn="l" defTabSz="914400" rtl="0" eaLnBrk="1" latinLnBrk="0" hangingPunct="1">
                        <a:defRPr sz="1800" kern="1200">
                          <a:solidFill>
                            <a:schemeClr val="dk1"/>
                          </a:solidFill>
                          <a:latin typeface="Franklin Gothic Book" panose="020B0503020102020204"/>
                        </a:defRPr>
                      </a:lvl8pPr>
                      <a:lvl9pPr marL="3657600" algn="l" defTabSz="914400" rtl="0" eaLnBrk="1" latinLnBrk="0" hangingPunct="1">
                        <a:defRPr sz="1800" kern="1200">
                          <a:solidFill>
                            <a:schemeClr val="dk1"/>
                          </a:solidFill>
                          <a:latin typeface="Franklin Gothic Book" panose="020B0503020102020204"/>
                        </a:defRPr>
                      </a:lvl9pPr>
                    </a:lstStyle>
                    <a:p>
                      <a:pPr algn="ctr"/>
                      <a:endParaRPr lang="en-US" sz="1200"/>
                    </a:p>
                    <a:p>
                      <a:pPr algn="ctr"/>
                      <a:r>
                        <a:rPr lang="en-US" sz="1200"/>
                        <a:t>0</a:t>
                      </a:r>
                    </a:p>
                  </a:txBody>
                  <a:tcPr anchor="ctr">
                    <a:lnL>
                      <a:noFill/>
                    </a:lnL>
                    <a:lnR w="12700" cmpd="sng">
                      <a:noFill/>
                    </a:lnR>
                    <a:lnT w="12700" cmpd="sng">
                      <a:noFill/>
                    </a:lnT>
                    <a:lnB w="12700"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tc>
                  <a:txBody>
                    <a:bodyPr/>
                    <a:lstStyle/>
                    <a:p>
                      <a:pPr algn="ctr"/>
                      <a:endParaRPr lang="en-US" sz="1200"/>
                    </a:p>
                    <a:p>
                      <a:pPr algn="ctr"/>
                      <a:r>
                        <a:rPr lang="en-US" sz="1200"/>
                        <a:t>0</a:t>
                      </a:r>
                    </a:p>
                  </a:txBody>
                  <a:tcPr anchor="ctr">
                    <a:lnL>
                      <a:noFill/>
                    </a:lnL>
                    <a:lnR w="12700" cmpd="sng">
                      <a:noFill/>
                    </a:lnR>
                    <a:lnT w="12700" cmpd="sng">
                      <a:noFill/>
                    </a:lnT>
                    <a:lnB w="12700"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tc>
                  <a:txBody>
                    <a:bodyPr/>
                    <a:lstStyle/>
                    <a:p>
                      <a:pPr algn="ctr"/>
                      <a:endParaRPr lang="en-US" sz="1200" dirty="0"/>
                    </a:p>
                    <a:p>
                      <a:pPr algn="ctr"/>
                      <a:r>
                        <a:rPr lang="en-US" sz="1200" dirty="0"/>
                        <a:t>1 (0.9)</a:t>
                      </a:r>
                    </a:p>
                  </a:txBody>
                  <a:tcPr anchor="ctr">
                    <a:lnL>
                      <a:noFill/>
                    </a:lnL>
                    <a:lnR w="12700" cmpd="sng">
                      <a:noFill/>
                    </a:lnR>
                    <a:lnT w="12700" cmpd="sng">
                      <a:noFill/>
                    </a:lnT>
                    <a:lnB w="12700"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0191B6">
                        <a:tint val="20000"/>
                      </a:srgbClr>
                    </a:solidFill>
                  </a:tcPr>
                </a:tc>
                <a:extLst>
                  <a:ext uri="{0D108BD9-81ED-4DB2-BD59-A6C34878D82A}">
                    <a16:rowId xmlns:a16="http://schemas.microsoft.com/office/drawing/2014/main" val="2809764825"/>
                  </a:ext>
                </a:extLst>
              </a:tr>
            </a:tbl>
          </a:graphicData>
        </a:graphic>
      </p:graphicFrame>
      <p:sp>
        <p:nvSpPr>
          <p:cNvPr id="15" name="TextBox 14">
            <a:extLst>
              <a:ext uri="{FF2B5EF4-FFF2-40B4-BE49-F238E27FC236}">
                <a16:creationId xmlns:a16="http://schemas.microsoft.com/office/drawing/2014/main" id="{814E20DD-9579-10A4-4DD3-89245C1FF41A}"/>
              </a:ext>
            </a:extLst>
          </p:cNvPr>
          <p:cNvSpPr txBox="1"/>
          <p:nvPr/>
        </p:nvSpPr>
        <p:spPr>
          <a:xfrm>
            <a:off x="791847" y="1450224"/>
            <a:ext cx="5043550" cy="215618"/>
          </a:xfrm>
          <a:prstGeom prst="rect">
            <a:avLst/>
          </a:prstGeom>
          <a:noFill/>
        </p:spPr>
        <p:txBody>
          <a:bodyPr wrap="square" lIns="0" tIns="0" rIns="0" bIns="0" rtlCol="0">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4EA72E"/>
                </a:solidFill>
                <a:effectLst/>
                <a:uLnTx/>
                <a:uFillTx/>
                <a:latin typeface="Franklin Gothic Book" panose="020B0503020102020204"/>
                <a:ea typeface="+mn-ea"/>
                <a:cs typeface="+mn-cs"/>
              </a:rPr>
              <a:t>Antitumor response assessed by BICR per RECIST 1.1</a:t>
            </a:r>
          </a:p>
        </p:txBody>
      </p:sp>
      <p:grpSp>
        <p:nvGrpSpPr>
          <p:cNvPr id="23" name="Group 22">
            <a:extLst>
              <a:ext uri="{FF2B5EF4-FFF2-40B4-BE49-F238E27FC236}">
                <a16:creationId xmlns:a16="http://schemas.microsoft.com/office/drawing/2014/main" id="{F7694CB9-F3BB-D43C-4698-68B50ACC661E}"/>
              </a:ext>
            </a:extLst>
          </p:cNvPr>
          <p:cNvGrpSpPr/>
          <p:nvPr/>
        </p:nvGrpSpPr>
        <p:grpSpPr>
          <a:xfrm>
            <a:off x="103610" y="1869851"/>
            <a:ext cx="6447661" cy="2803855"/>
            <a:chOff x="103610" y="1869851"/>
            <a:chExt cx="6588692" cy="2803855"/>
          </a:xfrm>
        </p:grpSpPr>
        <p:pic>
          <p:nvPicPr>
            <p:cNvPr id="14" name="Picture 13" descr="A graph of a number of data&#10;&#10;AI-generated content may be incorrect.">
              <a:extLst>
                <a:ext uri="{FF2B5EF4-FFF2-40B4-BE49-F238E27FC236}">
                  <a16:creationId xmlns:a16="http://schemas.microsoft.com/office/drawing/2014/main" id="{A4A02BBA-4CBA-5920-679F-30C7B1BC66F1}"/>
                </a:ext>
              </a:extLst>
            </p:cNvPr>
            <p:cNvPicPr>
              <a:picLocks noChangeAspect="1"/>
            </p:cNvPicPr>
            <p:nvPr/>
          </p:nvPicPr>
          <p:blipFill>
            <a:blip r:embed="rId3"/>
            <a:stretch>
              <a:fillRect/>
            </a:stretch>
          </p:blipFill>
          <p:spPr>
            <a:xfrm>
              <a:off x="103610" y="1869851"/>
              <a:ext cx="6588692" cy="2803855"/>
            </a:xfrm>
            <a:prstGeom prst="rect">
              <a:avLst/>
            </a:prstGeom>
          </p:spPr>
        </p:pic>
        <p:sp>
          <p:nvSpPr>
            <p:cNvPr id="17" name="Rectangle 16">
              <a:extLst>
                <a:ext uri="{FF2B5EF4-FFF2-40B4-BE49-F238E27FC236}">
                  <a16:creationId xmlns:a16="http://schemas.microsoft.com/office/drawing/2014/main" id="{FF7ADA01-EF7C-9FF4-865A-FA54DC9C398C}"/>
                </a:ext>
              </a:extLst>
            </p:cNvPr>
            <p:cNvSpPr/>
            <p:nvPr/>
          </p:nvSpPr>
          <p:spPr>
            <a:xfrm>
              <a:off x="2509836" y="2578608"/>
              <a:ext cx="118872" cy="109728"/>
            </a:xfrm>
            <a:prstGeom prst="rect">
              <a:avLst/>
            </a:prstGeom>
            <a:solidFill>
              <a:srgbClr val="F2F2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2F2F2"/>
                </a:solidFill>
                <a:effectLst/>
                <a:uLnTx/>
                <a:uFillTx/>
                <a:latin typeface="Franklin Gothic Book" panose="020B0503020102020204"/>
                <a:ea typeface="+mn-ea"/>
                <a:cs typeface="+mn-cs"/>
              </a:endParaRPr>
            </a:p>
          </p:txBody>
        </p:sp>
        <p:sp>
          <p:nvSpPr>
            <p:cNvPr id="20" name="Rectangle 19">
              <a:extLst>
                <a:ext uri="{FF2B5EF4-FFF2-40B4-BE49-F238E27FC236}">
                  <a16:creationId xmlns:a16="http://schemas.microsoft.com/office/drawing/2014/main" id="{DC7DA0D3-7D56-79E4-9E6C-808F8291A20D}"/>
                </a:ext>
              </a:extLst>
            </p:cNvPr>
            <p:cNvSpPr/>
            <p:nvPr/>
          </p:nvSpPr>
          <p:spPr>
            <a:xfrm>
              <a:off x="4398820" y="2585012"/>
              <a:ext cx="118872" cy="109728"/>
            </a:xfrm>
            <a:prstGeom prst="rect">
              <a:avLst/>
            </a:prstGeom>
            <a:solidFill>
              <a:srgbClr val="F2F2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2F2F2"/>
                </a:solidFill>
                <a:effectLst/>
                <a:uLnTx/>
                <a:uFillTx/>
                <a:latin typeface="Franklin Gothic Book" panose="020B0503020102020204"/>
                <a:ea typeface="+mn-ea"/>
                <a:cs typeface="+mn-cs"/>
              </a:endParaRPr>
            </a:p>
          </p:txBody>
        </p:sp>
        <p:sp>
          <p:nvSpPr>
            <p:cNvPr id="22" name="Rectangle 21">
              <a:extLst>
                <a:ext uri="{FF2B5EF4-FFF2-40B4-BE49-F238E27FC236}">
                  <a16:creationId xmlns:a16="http://schemas.microsoft.com/office/drawing/2014/main" id="{099CEACA-8DA1-AFF7-A61F-2DBDA9443644}"/>
                </a:ext>
              </a:extLst>
            </p:cNvPr>
            <p:cNvSpPr/>
            <p:nvPr/>
          </p:nvSpPr>
          <p:spPr>
            <a:xfrm>
              <a:off x="6266032" y="2592696"/>
              <a:ext cx="118872" cy="109728"/>
            </a:xfrm>
            <a:prstGeom prst="rect">
              <a:avLst/>
            </a:prstGeom>
            <a:solidFill>
              <a:srgbClr val="F2F2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2F2F2"/>
                </a:solidFill>
                <a:effectLst/>
                <a:uLnTx/>
                <a:uFillTx/>
                <a:latin typeface="Franklin Gothic Book" panose="020B0503020102020204"/>
                <a:ea typeface="+mn-ea"/>
                <a:cs typeface="+mn-cs"/>
              </a:endParaRPr>
            </a:p>
          </p:txBody>
        </p:sp>
      </p:grpSp>
    </p:spTree>
    <p:extLst>
      <p:ext uri="{BB962C8B-B14F-4D97-AF65-F5344CB8AC3E}">
        <p14:creationId xmlns:p14="http://schemas.microsoft.com/office/powerpoint/2010/main" val="743457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532AC-4858-036A-18D8-C7DC5CFC5FB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605EEC1-F206-2EE8-E872-ECAE9AC14B47}"/>
              </a:ext>
            </a:extLst>
          </p:cNvPr>
          <p:cNvSpPr>
            <a:spLocks noGrp="1"/>
          </p:cNvSpPr>
          <p:nvPr>
            <p:ph type="ctrTitle"/>
          </p:nvPr>
        </p:nvSpPr>
        <p:spPr/>
        <p:txBody>
          <a:bodyPr>
            <a:normAutofit/>
          </a:bodyPr>
          <a:lstStyle/>
          <a:p>
            <a:r>
              <a:rPr lang="en-US" dirty="0"/>
              <a:t>PARP Inhibitors and Strategies Targeting Folate Receptor Alpha (FR</a:t>
            </a:r>
            <a:r>
              <a:rPr lang="el-GR" dirty="0"/>
              <a:t>α) </a:t>
            </a:r>
            <a:r>
              <a:rPr lang="en-US" dirty="0"/>
              <a:t>in Advanced OC</a:t>
            </a:r>
          </a:p>
        </p:txBody>
      </p:sp>
      <p:sp>
        <p:nvSpPr>
          <p:cNvPr id="3" name="Subtitle 2">
            <a:extLst>
              <a:ext uri="{FF2B5EF4-FFF2-40B4-BE49-F238E27FC236}">
                <a16:creationId xmlns:a16="http://schemas.microsoft.com/office/drawing/2014/main" id="{D8C9507A-4C74-BAE9-A95B-A405ECEA1E4C}"/>
              </a:ext>
            </a:extLst>
          </p:cNvPr>
          <p:cNvSpPr>
            <a:spLocks noGrp="1"/>
          </p:cNvSpPr>
          <p:nvPr>
            <p:ph type="subTitle" idx="1"/>
          </p:nvPr>
        </p:nvSpPr>
        <p:spPr/>
        <p:txBody>
          <a:bodyPr/>
          <a:lstStyle/>
          <a:p>
            <a:r>
              <a:rPr lang="en-US" dirty="0"/>
              <a:t>Deborah K. Armstrong, MD</a:t>
            </a:r>
          </a:p>
          <a:p>
            <a:r>
              <a:rPr lang="en-US" dirty="0"/>
              <a:t>Johns Hopkins Kimmel Cancer Center</a:t>
            </a:r>
          </a:p>
          <a:p>
            <a:r>
              <a:rPr lang="en-US" dirty="0"/>
              <a:t>Baltimore, MD</a:t>
            </a:r>
          </a:p>
        </p:txBody>
      </p:sp>
    </p:spTree>
    <p:extLst>
      <p:ext uri="{BB962C8B-B14F-4D97-AF65-F5344CB8AC3E}">
        <p14:creationId xmlns:p14="http://schemas.microsoft.com/office/powerpoint/2010/main" val="2798458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343744-9974-BBBA-FF93-CFA71A64E186}"/>
            </a:ext>
          </a:extLst>
        </p:cNvPr>
        <p:cNvGrpSpPr/>
        <p:nvPr/>
      </p:nvGrpSpPr>
      <p:grpSpPr>
        <a:xfrm>
          <a:off x="0" y="0"/>
          <a:ext cx="0" cy="0"/>
          <a:chOff x="0" y="0"/>
          <a:chExt cx="0" cy="0"/>
        </a:xfrm>
      </p:grpSpPr>
      <p:sp>
        <p:nvSpPr>
          <p:cNvPr id="4" name="Text Placeholder 3">
            <a:extLst>
              <a:ext uri="{FF2B5EF4-FFF2-40B4-BE49-F238E27FC236}">
                <a16:creationId xmlns:a16="http://schemas.microsoft.com/office/drawing/2014/main" id="{FECD996F-3683-A8EE-2C60-08B90E065F98}"/>
              </a:ext>
            </a:extLst>
          </p:cNvPr>
          <p:cNvSpPr>
            <a:spLocks noGrp="1"/>
          </p:cNvSpPr>
          <p:nvPr>
            <p:ph type="body" sz="quarter" idx="12"/>
          </p:nvPr>
        </p:nvSpPr>
        <p:spPr>
          <a:xfrm>
            <a:off x="394922" y="250331"/>
            <a:ext cx="11262389" cy="952761"/>
          </a:xfrm>
        </p:spPr>
        <p:txBody>
          <a:bodyPr/>
          <a:lstStyle/>
          <a:p>
            <a:pPr algn="l"/>
            <a:r>
              <a:rPr lang="en-US" sz="2800" dirty="0"/>
              <a:t>REJOICE-Ovarian01/GOG-3096: Phase 2/3 Randomized Study of R-</a:t>
            </a:r>
            <a:r>
              <a:rPr lang="en-US" sz="2800" dirty="0" err="1"/>
              <a:t>DXd</a:t>
            </a:r>
            <a:r>
              <a:rPr lang="en-US" sz="2800" dirty="0"/>
              <a:t> in Platinum-Resistant EOC</a:t>
            </a:r>
          </a:p>
        </p:txBody>
      </p:sp>
      <p:sp>
        <p:nvSpPr>
          <p:cNvPr id="52" name="Rectangle: Single Corner Rounded 51">
            <a:extLst>
              <a:ext uri="{FF2B5EF4-FFF2-40B4-BE49-F238E27FC236}">
                <a16:creationId xmlns:a16="http://schemas.microsoft.com/office/drawing/2014/main" id="{70A127C9-43E7-CB9B-FFD3-129F13DEC6EA}"/>
              </a:ext>
            </a:extLst>
          </p:cNvPr>
          <p:cNvSpPr/>
          <p:nvPr/>
        </p:nvSpPr>
        <p:spPr>
          <a:xfrm>
            <a:off x="7655862" y="1568621"/>
            <a:ext cx="4017479" cy="3015508"/>
          </a:xfrm>
          <a:prstGeom prst="round1Rect">
            <a:avLst>
              <a:gd name="adj" fmla="val 7360"/>
            </a:avLst>
          </a:prstGeom>
          <a:solidFill>
            <a:srgbClr val="8795A0">
              <a:lumMod val="20000"/>
              <a:lumOff val="80000"/>
              <a:alpha val="50000"/>
            </a:srgbClr>
          </a:solidFill>
          <a:ln w="25400" cap="flat" cmpd="sng" algn="ctr">
            <a:noFill/>
            <a:prstDash val="solid"/>
          </a:ln>
          <a:effectLst/>
        </p:spPr>
        <p:txBody>
          <a:bodyPr rtlCol="0" anchor="ctr"/>
          <a:lstStyle/>
          <a:p>
            <a:pPr marL="0" marR="0" lvl="0" indent="0" algn="ctr" defTabSz="914377" rtl="0" eaLnBrk="1" fontAlgn="base" latinLnBrk="0" hangingPunct="1">
              <a:lnSpc>
                <a:spcPct val="100000"/>
              </a:lnSpc>
              <a:spcBef>
                <a:spcPct val="0"/>
              </a:spcBef>
              <a:spcAft>
                <a:spcPct val="0"/>
              </a:spcAft>
              <a:buClr>
                <a:srgbClr val="000000"/>
              </a:buClr>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53" name="Rectangle: Single Corner Rounded 52">
            <a:extLst>
              <a:ext uri="{FF2B5EF4-FFF2-40B4-BE49-F238E27FC236}">
                <a16:creationId xmlns:a16="http://schemas.microsoft.com/office/drawing/2014/main" id="{BD503262-594F-A9DD-34D9-671714D3B6A8}"/>
              </a:ext>
            </a:extLst>
          </p:cNvPr>
          <p:cNvSpPr/>
          <p:nvPr/>
        </p:nvSpPr>
        <p:spPr>
          <a:xfrm>
            <a:off x="3304497" y="1568621"/>
            <a:ext cx="4017479" cy="3015508"/>
          </a:xfrm>
          <a:prstGeom prst="round1Rect">
            <a:avLst>
              <a:gd name="adj" fmla="val 7821"/>
            </a:avLst>
          </a:prstGeom>
          <a:solidFill>
            <a:srgbClr val="FFFFFF">
              <a:lumMod val="95000"/>
            </a:srgbClr>
          </a:solidFill>
          <a:ln w="25400" cap="flat" cmpd="sng" algn="ctr">
            <a:noFill/>
            <a:prstDash val="solid"/>
          </a:ln>
          <a:effectLst/>
        </p:spPr>
        <p:txBody>
          <a:bodyPr rtlCol="0" anchor="ctr"/>
          <a:lstStyle/>
          <a:p>
            <a:pPr marL="0" marR="0" lvl="0" indent="0" algn="ctr" defTabSz="914377" rtl="0" eaLnBrk="1" fontAlgn="base" latinLnBrk="0" hangingPunct="1">
              <a:lnSpc>
                <a:spcPct val="100000"/>
              </a:lnSpc>
              <a:spcBef>
                <a:spcPct val="0"/>
              </a:spcBef>
              <a:spcAft>
                <a:spcPct val="0"/>
              </a:spcAft>
              <a:buClr>
                <a:srgbClr val="000000"/>
              </a:buClr>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mn-cs"/>
              <a:sym typeface="Arial"/>
            </a:endParaRPr>
          </a:p>
        </p:txBody>
      </p:sp>
      <p:grpSp>
        <p:nvGrpSpPr>
          <p:cNvPr id="54" name="Group 53">
            <a:extLst>
              <a:ext uri="{FF2B5EF4-FFF2-40B4-BE49-F238E27FC236}">
                <a16:creationId xmlns:a16="http://schemas.microsoft.com/office/drawing/2014/main" id="{3349B051-A584-1254-2250-D1623BC9598B}"/>
              </a:ext>
            </a:extLst>
          </p:cNvPr>
          <p:cNvGrpSpPr/>
          <p:nvPr/>
        </p:nvGrpSpPr>
        <p:grpSpPr>
          <a:xfrm>
            <a:off x="2776852" y="2585269"/>
            <a:ext cx="1446352" cy="1252981"/>
            <a:chOff x="7122106" y="742714"/>
            <a:chExt cx="1446352" cy="1252981"/>
          </a:xfrm>
        </p:grpSpPr>
        <p:cxnSp>
          <p:nvCxnSpPr>
            <p:cNvPr id="55" name="Connector: Elbow 54">
              <a:extLst>
                <a:ext uri="{FF2B5EF4-FFF2-40B4-BE49-F238E27FC236}">
                  <a16:creationId xmlns:a16="http://schemas.microsoft.com/office/drawing/2014/main" id="{4870A645-2A40-F8B3-C5B4-3B3B944EC435}"/>
                </a:ext>
              </a:extLst>
            </p:cNvPr>
            <p:cNvCxnSpPr>
              <a:cxnSpLocks/>
            </p:cNvCxnSpPr>
            <p:nvPr/>
          </p:nvCxnSpPr>
          <p:spPr>
            <a:xfrm>
              <a:off x="7122106" y="1359445"/>
              <a:ext cx="1429187" cy="636250"/>
            </a:xfrm>
            <a:prstGeom prst="bentConnector3">
              <a:avLst>
                <a:gd name="adj1" fmla="val 69004"/>
              </a:avLst>
            </a:prstGeom>
            <a:noFill/>
            <a:ln w="19050" cap="flat" cmpd="sng" algn="ctr">
              <a:solidFill>
                <a:srgbClr val="000000">
                  <a:shade val="95000"/>
                  <a:satMod val="105000"/>
                </a:srgbClr>
              </a:solidFill>
              <a:prstDash val="solid"/>
              <a:tailEnd type="triangle"/>
            </a:ln>
            <a:effectLst/>
          </p:spPr>
        </p:cxnSp>
        <p:cxnSp>
          <p:nvCxnSpPr>
            <p:cNvPr id="56" name="Straight Arrow Connector 55">
              <a:extLst>
                <a:ext uri="{FF2B5EF4-FFF2-40B4-BE49-F238E27FC236}">
                  <a16:creationId xmlns:a16="http://schemas.microsoft.com/office/drawing/2014/main" id="{5B2485BF-D282-120C-8CCF-8EF3E2510283}"/>
                </a:ext>
              </a:extLst>
            </p:cNvPr>
            <p:cNvCxnSpPr>
              <a:cxnSpLocks/>
            </p:cNvCxnSpPr>
            <p:nvPr/>
          </p:nvCxnSpPr>
          <p:spPr>
            <a:xfrm>
              <a:off x="7878467" y="1358072"/>
              <a:ext cx="676829" cy="0"/>
            </a:xfrm>
            <a:prstGeom prst="straightConnector1">
              <a:avLst/>
            </a:prstGeom>
            <a:noFill/>
            <a:ln w="19050" cap="flat" cmpd="sng" algn="ctr">
              <a:solidFill>
                <a:srgbClr val="000000">
                  <a:shade val="95000"/>
                  <a:satMod val="105000"/>
                </a:srgbClr>
              </a:solidFill>
              <a:prstDash val="solid"/>
              <a:tailEnd type="triangle"/>
            </a:ln>
            <a:effectLst/>
          </p:spPr>
        </p:cxnSp>
        <p:cxnSp>
          <p:nvCxnSpPr>
            <p:cNvPr id="57" name="Connector: Elbow 56">
              <a:extLst>
                <a:ext uri="{FF2B5EF4-FFF2-40B4-BE49-F238E27FC236}">
                  <a16:creationId xmlns:a16="http://schemas.microsoft.com/office/drawing/2014/main" id="{F303A4FD-0FB3-5AA1-346B-71E4F2532D43}"/>
                </a:ext>
              </a:extLst>
            </p:cNvPr>
            <p:cNvCxnSpPr>
              <a:cxnSpLocks/>
            </p:cNvCxnSpPr>
            <p:nvPr/>
          </p:nvCxnSpPr>
          <p:spPr>
            <a:xfrm flipV="1">
              <a:off x="7125272" y="742714"/>
              <a:ext cx="1443186" cy="612000"/>
            </a:xfrm>
            <a:prstGeom prst="bentConnector3">
              <a:avLst>
                <a:gd name="adj1" fmla="val 68192"/>
              </a:avLst>
            </a:prstGeom>
            <a:noFill/>
            <a:ln w="19050" cap="flat" cmpd="sng" algn="ctr">
              <a:solidFill>
                <a:srgbClr val="000000">
                  <a:shade val="95000"/>
                  <a:satMod val="105000"/>
                </a:srgbClr>
              </a:solidFill>
              <a:prstDash val="solid"/>
              <a:tailEnd type="triangle"/>
            </a:ln>
            <a:effectLst/>
          </p:spPr>
        </p:cxnSp>
      </p:grpSp>
      <p:cxnSp>
        <p:nvCxnSpPr>
          <p:cNvPr id="58" name="Connector: Elbow 57">
            <a:extLst>
              <a:ext uri="{FF2B5EF4-FFF2-40B4-BE49-F238E27FC236}">
                <a16:creationId xmlns:a16="http://schemas.microsoft.com/office/drawing/2014/main" id="{38B6D24F-9D39-0096-2F0B-24040235345F}"/>
              </a:ext>
            </a:extLst>
          </p:cNvPr>
          <p:cNvCxnSpPr>
            <a:cxnSpLocks/>
            <a:endCxn id="67" idx="2"/>
          </p:cNvCxnSpPr>
          <p:nvPr/>
        </p:nvCxnSpPr>
        <p:spPr>
          <a:xfrm rot="5400000" flipH="1" flipV="1">
            <a:off x="8147758" y="2813628"/>
            <a:ext cx="486220" cy="477079"/>
          </a:xfrm>
          <a:prstGeom prst="bentConnector2">
            <a:avLst/>
          </a:prstGeom>
          <a:noFill/>
          <a:ln w="19050" cap="flat" cmpd="sng" algn="ctr">
            <a:solidFill>
              <a:srgbClr val="000000">
                <a:shade val="95000"/>
                <a:satMod val="105000"/>
              </a:srgbClr>
            </a:solidFill>
            <a:prstDash val="solid"/>
            <a:tailEnd type="triangle"/>
          </a:ln>
          <a:effectLst/>
        </p:spPr>
      </p:cxnSp>
      <p:grpSp>
        <p:nvGrpSpPr>
          <p:cNvPr id="59" name="Group 58">
            <a:extLst>
              <a:ext uri="{FF2B5EF4-FFF2-40B4-BE49-F238E27FC236}">
                <a16:creationId xmlns:a16="http://schemas.microsoft.com/office/drawing/2014/main" id="{8EC2AC85-0B6B-C358-3421-6F9F8900B728}"/>
              </a:ext>
            </a:extLst>
          </p:cNvPr>
          <p:cNvGrpSpPr/>
          <p:nvPr/>
        </p:nvGrpSpPr>
        <p:grpSpPr>
          <a:xfrm>
            <a:off x="3494041" y="2977424"/>
            <a:ext cx="471563" cy="457769"/>
            <a:chOff x="2342320" y="1670357"/>
            <a:chExt cx="471562" cy="457769"/>
          </a:xfrm>
        </p:grpSpPr>
        <p:sp>
          <p:nvSpPr>
            <p:cNvPr id="60" name="Oval 59">
              <a:extLst>
                <a:ext uri="{FF2B5EF4-FFF2-40B4-BE49-F238E27FC236}">
                  <a16:creationId xmlns:a16="http://schemas.microsoft.com/office/drawing/2014/main" id="{DC5E9418-2216-A0AA-DD41-43558BE0F7F7}"/>
                </a:ext>
              </a:extLst>
            </p:cNvPr>
            <p:cNvSpPr/>
            <p:nvPr/>
          </p:nvSpPr>
          <p:spPr>
            <a:xfrm>
              <a:off x="2342320" y="1670357"/>
              <a:ext cx="471562" cy="457769"/>
            </a:xfrm>
            <a:prstGeom prst="ellipse">
              <a:avLst/>
            </a:prstGeom>
            <a:solidFill>
              <a:srgbClr val="1E325F"/>
            </a:solidFill>
            <a:ln w="25400" cap="flat" cmpd="sng" algn="ctr">
              <a:noFill/>
              <a:prstDash val="solid"/>
            </a:ln>
            <a:effectLst/>
          </p:spPr>
          <p:txBody>
            <a:bodyPr rtlCol="0" anchor="ctr"/>
            <a:lstStyle/>
            <a:p>
              <a:pPr marL="0" marR="0" lvl="0" indent="0" algn="ctr" defTabSz="914377" rtl="0" eaLnBrk="1" fontAlgn="base" latinLnBrk="0" hangingPunct="1">
                <a:lnSpc>
                  <a:spcPct val="100000"/>
                </a:lnSpc>
                <a:spcBef>
                  <a:spcPct val="0"/>
                </a:spcBef>
                <a:spcAft>
                  <a:spcPct val="0"/>
                </a:spcAft>
                <a:buClr>
                  <a:srgbClr val="000000"/>
                </a:buClr>
                <a:buSzTx/>
                <a:buFontTx/>
                <a:buNone/>
                <a:tabLst/>
                <a:defRPr/>
              </a:pPr>
              <a:endParaRPr kumimoji="0" lang="en-GB" sz="1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1" name="TextBox 60">
              <a:extLst>
                <a:ext uri="{FF2B5EF4-FFF2-40B4-BE49-F238E27FC236}">
                  <a16:creationId xmlns:a16="http://schemas.microsoft.com/office/drawing/2014/main" id="{D73AD632-37DF-6843-AE41-2C9888EDECFD}"/>
                </a:ext>
              </a:extLst>
            </p:cNvPr>
            <p:cNvSpPr txBox="1"/>
            <p:nvPr/>
          </p:nvSpPr>
          <p:spPr>
            <a:xfrm>
              <a:off x="2366959" y="1681023"/>
              <a:ext cx="446923" cy="419190"/>
            </a:xfrm>
            <a:prstGeom prst="rect">
              <a:avLst/>
            </a:prstGeom>
          </p:spPr>
          <p:txBody>
            <a:bodyPr vert="horz" wrap="square" lIns="0" tIns="0" rIns="0" bIns="0" rtlCol="0" anchor="t" anchorCtr="0">
              <a:normAutofit/>
            </a:bodyPr>
            <a:lstStyle/>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2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R</a:t>
              </a:r>
            </a:p>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2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1:1:1</a:t>
              </a:r>
            </a:p>
          </p:txBody>
        </p:sp>
      </p:grpSp>
      <p:grpSp>
        <p:nvGrpSpPr>
          <p:cNvPr id="62" name="Group 61">
            <a:extLst>
              <a:ext uri="{FF2B5EF4-FFF2-40B4-BE49-F238E27FC236}">
                <a16:creationId xmlns:a16="http://schemas.microsoft.com/office/drawing/2014/main" id="{F0EF952B-E470-84AD-BC46-F40F9729A678}"/>
              </a:ext>
            </a:extLst>
          </p:cNvPr>
          <p:cNvGrpSpPr/>
          <p:nvPr/>
        </p:nvGrpSpPr>
        <p:grpSpPr>
          <a:xfrm>
            <a:off x="4247937" y="2416376"/>
            <a:ext cx="1588339" cy="1608143"/>
            <a:chOff x="-261594" y="1831727"/>
            <a:chExt cx="2757610" cy="856805"/>
          </a:xfrm>
          <a:solidFill>
            <a:srgbClr val="1E325F"/>
          </a:solidFill>
        </p:grpSpPr>
        <p:sp>
          <p:nvSpPr>
            <p:cNvPr id="63" name="Rectangle: Rounded Corners 52">
              <a:extLst>
                <a:ext uri="{FF2B5EF4-FFF2-40B4-BE49-F238E27FC236}">
                  <a16:creationId xmlns:a16="http://schemas.microsoft.com/office/drawing/2014/main" id="{212D9843-CB99-98F0-B3BE-2B28757E4CA2}"/>
                </a:ext>
              </a:extLst>
            </p:cNvPr>
            <p:cNvSpPr/>
            <p:nvPr/>
          </p:nvSpPr>
          <p:spPr>
            <a:xfrm>
              <a:off x="-261594" y="1831727"/>
              <a:ext cx="2757610" cy="188575"/>
            </a:xfrm>
            <a:prstGeom prst="rect">
              <a:avLst/>
            </a:prstGeom>
            <a:grp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dirty="0">
                  <a:ln>
                    <a:noFill/>
                  </a:ln>
                  <a:solidFill>
                    <a:srgbClr val="FFFFFF"/>
                  </a:solidFill>
                  <a:effectLst/>
                  <a:uLnTx/>
                  <a:uFillTx/>
                  <a:latin typeface="Arial"/>
                  <a:ea typeface="+mn-ea"/>
                  <a:cs typeface="+mn-cs"/>
                  <a:sym typeface="Arial"/>
                </a:rPr>
                <a:t>4.8 mg/kg</a:t>
              </a:r>
              <a:endParaRPr kumimoji="0" lang="en-US" sz="1300" b="0" i="0" u="none" strike="noStrike" kern="0" cap="none" spc="0" normalizeH="0" baseline="0" noProof="0" dirty="0">
                <a:ln>
                  <a:noFill/>
                </a:ln>
                <a:solidFill>
                  <a:srgbClr val="FFFFFF"/>
                </a:solidFill>
                <a:effectLst/>
                <a:uLnTx/>
                <a:uFillTx/>
                <a:latin typeface="Arial"/>
                <a:ea typeface="+mn-ea"/>
                <a:cs typeface="Arial" pitchFamily="34" charset="0"/>
                <a:sym typeface="Arial"/>
              </a:endParaRPr>
            </a:p>
          </p:txBody>
        </p:sp>
        <p:sp>
          <p:nvSpPr>
            <p:cNvPr id="64" name="Rectangle: Rounded Corners 53">
              <a:extLst>
                <a:ext uri="{FF2B5EF4-FFF2-40B4-BE49-F238E27FC236}">
                  <a16:creationId xmlns:a16="http://schemas.microsoft.com/office/drawing/2014/main" id="{1A880201-1CA5-FBC7-3AE3-6FCD405C5112}"/>
                </a:ext>
              </a:extLst>
            </p:cNvPr>
            <p:cNvSpPr/>
            <p:nvPr/>
          </p:nvSpPr>
          <p:spPr>
            <a:xfrm>
              <a:off x="-261594" y="2162647"/>
              <a:ext cx="2757610" cy="188575"/>
            </a:xfrm>
            <a:prstGeom prst="rect">
              <a:avLst/>
            </a:prstGeom>
            <a:grp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a:ln>
                    <a:noFill/>
                  </a:ln>
                  <a:solidFill>
                    <a:srgbClr val="FFFFFF"/>
                  </a:solidFill>
                  <a:effectLst/>
                  <a:uLnTx/>
                  <a:uFillTx/>
                  <a:latin typeface="Arial"/>
                  <a:ea typeface="+mn-ea"/>
                  <a:cs typeface="+mn-cs"/>
                  <a:sym typeface="Arial"/>
                </a:rPr>
                <a:t>5.6 mg/kg </a:t>
              </a:r>
              <a:endParaRPr kumimoji="0" lang="en-US" sz="1300" b="0" i="0" u="none" strike="noStrike" kern="0" cap="none" spc="0" normalizeH="0" baseline="0" noProof="0">
                <a:ln>
                  <a:noFill/>
                </a:ln>
                <a:solidFill>
                  <a:srgbClr val="FFFFFF"/>
                </a:solidFill>
                <a:effectLst/>
                <a:uLnTx/>
                <a:uFillTx/>
                <a:latin typeface="Arial"/>
                <a:ea typeface="+mn-ea"/>
                <a:cs typeface="Arial" pitchFamily="34" charset="0"/>
                <a:sym typeface="Arial"/>
              </a:endParaRPr>
            </a:p>
          </p:txBody>
        </p:sp>
        <p:sp>
          <p:nvSpPr>
            <p:cNvPr id="65" name="Rectangle: Rounded Corners 54">
              <a:extLst>
                <a:ext uri="{FF2B5EF4-FFF2-40B4-BE49-F238E27FC236}">
                  <a16:creationId xmlns:a16="http://schemas.microsoft.com/office/drawing/2014/main" id="{459C1601-049D-EC93-D161-D864BEEEBAB5}"/>
                </a:ext>
              </a:extLst>
            </p:cNvPr>
            <p:cNvSpPr/>
            <p:nvPr/>
          </p:nvSpPr>
          <p:spPr>
            <a:xfrm>
              <a:off x="-261594" y="2499957"/>
              <a:ext cx="2757610" cy="188575"/>
            </a:xfrm>
            <a:prstGeom prst="rect">
              <a:avLst/>
            </a:prstGeom>
            <a:grp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a:ln>
                    <a:noFill/>
                  </a:ln>
                  <a:solidFill>
                    <a:srgbClr val="FFFFFF"/>
                  </a:solidFill>
                  <a:effectLst/>
                  <a:uLnTx/>
                  <a:uFillTx/>
                  <a:latin typeface="Arial"/>
                  <a:ea typeface="+mn-ea"/>
                  <a:cs typeface="+mn-cs"/>
                  <a:sym typeface="Arial"/>
                </a:rPr>
                <a:t>6.4 mg/kg</a:t>
              </a:r>
              <a:endParaRPr kumimoji="0" lang="en-US" sz="1300" b="0" i="0" u="none" strike="noStrike" kern="0" cap="none" spc="0" normalizeH="0" baseline="0" noProof="0">
                <a:ln>
                  <a:noFill/>
                </a:ln>
                <a:solidFill>
                  <a:srgbClr val="FFFFFF"/>
                </a:solidFill>
                <a:effectLst/>
                <a:uLnTx/>
                <a:uFillTx/>
                <a:latin typeface="Arial"/>
                <a:ea typeface="+mn-ea"/>
                <a:cs typeface="Arial" pitchFamily="34" charset="0"/>
                <a:sym typeface="Arial"/>
              </a:endParaRPr>
            </a:p>
          </p:txBody>
        </p:sp>
      </p:grpSp>
      <p:grpSp>
        <p:nvGrpSpPr>
          <p:cNvPr id="66" name="Group 65">
            <a:extLst>
              <a:ext uri="{FF2B5EF4-FFF2-40B4-BE49-F238E27FC236}">
                <a16:creationId xmlns:a16="http://schemas.microsoft.com/office/drawing/2014/main" id="{13DEC510-E28C-D3D2-7B12-FE60F3001ECA}"/>
              </a:ext>
            </a:extLst>
          </p:cNvPr>
          <p:cNvGrpSpPr/>
          <p:nvPr/>
        </p:nvGrpSpPr>
        <p:grpSpPr>
          <a:xfrm>
            <a:off x="8629405" y="2460820"/>
            <a:ext cx="1723056" cy="1555501"/>
            <a:chOff x="8629405" y="2297905"/>
            <a:chExt cx="1723056" cy="1555501"/>
          </a:xfrm>
        </p:grpSpPr>
        <p:sp>
          <p:nvSpPr>
            <p:cNvPr id="67" name="Rectangle: Rounded Corners 52">
              <a:extLst>
                <a:ext uri="{FF2B5EF4-FFF2-40B4-BE49-F238E27FC236}">
                  <a16:creationId xmlns:a16="http://schemas.microsoft.com/office/drawing/2014/main" id="{72BDAF1D-43CB-F100-BCE3-44EBEB13F7CF}"/>
                </a:ext>
              </a:extLst>
            </p:cNvPr>
            <p:cNvSpPr/>
            <p:nvPr/>
          </p:nvSpPr>
          <p:spPr>
            <a:xfrm>
              <a:off x="8629406" y="2297905"/>
              <a:ext cx="1710299" cy="696475"/>
            </a:xfrm>
            <a:prstGeom prst="rect">
              <a:avLst/>
            </a:prstGeom>
            <a:solidFill>
              <a:srgbClr val="8795A0"/>
            </a:solid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a:ln>
                    <a:noFill/>
                  </a:ln>
                  <a:solidFill>
                    <a:srgbClr val="FFFFFF"/>
                  </a:solidFill>
                  <a:effectLst/>
                  <a:uLnTx/>
                  <a:uFillTx/>
                  <a:latin typeface="Arial"/>
                  <a:ea typeface="+mn-ea"/>
                  <a:cs typeface="+mn-cs"/>
                  <a:sym typeface="Arial"/>
                </a:rPr>
                <a:t>R-</a:t>
              </a:r>
              <a:r>
                <a:rPr kumimoji="0" lang="en-GB" sz="1300" b="1" i="0" u="none" strike="noStrike" kern="0" cap="none" spc="0" normalizeH="0" baseline="0" noProof="0" err="1">
                  <a:ln>
                    <a:noFill/>
                  </a:ln>
                  <a:solidFill>
                    <a:srgbClr val="FFFFFF"/>
                  </a:solidFill>
                  <a:effectLst/>
                  <a:uLnTx/>
                  <a:uFillTx/>
                  <a:latin typeface="Arial"/>
                  <a:ea typeface="+mn-ea"/>
                  <a:cs typeface="+mn-cs"/>
                  <a:sym typeface="Arial"/>
                </a:rPr>
                <a:t>DXd</a:t>
              </a:r>
              <a:r>
                <a:rPr kumimoji="0" lang="en-GB" sz="1300" b="1" i="0" u="none" strike="noStrike" kern="0" cap="none" spc="0" normalizeH="0" baseline="0" noProof="0">
                  <a:ln>
                    <a:noFill/>
                  </a:ln>
                  <a:solidFill>
                    <a:srgbClr val="FFFFFF"/>
                  </a:solidFill>
                  <a:effectLst/>
                  <a:uLnTx/>
                  <a:uFillTx/>
                  <a:latin typeface="Arial"/>
                  <a:ea typeface="+mn-ea"/>
                  <a:cs typeface="+mn-cs"/>
                  <a:sym typeface="Arial"/>
                </a:rPr>
                <a:t> at RP3D</a:t>
              </a:r>
              <a:endParaRPr kumimoji="0" lang="en-US" sz="1300" b="0" i="0" u="none" strike="noStrike" kern="0" cap="none" spc="0" normalizeH="0" baseline="0" noProof="0">
                <a:ln>
                  <a:noFill/>
                </a:ln>
                <a:solidFill>
                  <a:srgbClr val="FFFFFF"/>
                </a:solidFill>
                <a:effectLst/>
                <a:uLnTx/>
                <a:uFillTx/>
                <a:latin typeface="Arial"/>
                <a:ea typeface="+mn-ea"/>
                <a:cs typeface="Arial" pitchFamily="34" charset="0"/>
                <a:sym typeface="Arial"/>
              </a:endParaRPr>
            </a:p>
          </p:txBody>
        </p:sp>
        <p:sp>
          <p:nvSpPr>
            <p:cNvPr id="68" name="Rectangle: Rounded Corners 53">
              <a:extLst>
                <a:ext uri="{FF2B5EF4-FFF2-40B4-BE49-F238E27FC236}">
                  <a16:creationId xmlns:a16="http://schemas.microsoft.com/office/drawing/2014/main" id="{FBA75D07-C5EB-81FD-0810-3E8D7D1B3550}"/>
                </a:ext>
              </a:extLst>
            </p:cNvPr>
            <p:cNvSpPr/>
            <p:nvPr/>
          </p:nvSpPr>
          <p:spPr>
            <a:xfrm>
              <a:off x="8629405" y="3121754"/>
              <a:ext cx="1723056" cy="731652"/>
            </a:xfrm>
            <a:prstGeom prst="rect">
              <a:avLst/>
            </a:prstGeom>
            <a:solidFill>
              <a:srgbClr val="000000">
                <a:lumMod val="50000"/>
                <a:lumOff val="50000"/>
              </a:srgbClr>
            </a:solid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a:ln>
                    <a:noFill/>
                  </a:ln>
                  <a:solidFill>
                    <a:srgbClr val="FFFFFF"/>
                  </a:solidFill>
                  <a:effectLst/>
                  <a:uLnTx/>
                  <a:uFillTx/>
                  <a:latin typeface="Arial"/>
                  <a:ea typeface="+mn-ea"/>
                  <a:cs typeface="+mn-cs"/>
                  <a:sym typeface="Arial"/>
                </a:rPr>
                <a:t>TPC </a:t>
              </a:r>
              <a:br>
                <a:rPr kumimoji="0" lang="en-GB" sz="1300" b="1" i="0" u="none" strike="noStrike" kern="0" cap="none" spc="0" normalizeH="0" baseline="0" noProof="0">
                  <a:ln>
                    <a:noFill/>
                  </a:ln>
                  <a:solidFill>
                    <a:srgbClr val="FFFFFF"/>
                  </a:solidFill>
                  <a:effectLst/>
                  <a:uLnTx/>
                  <a:uFillTx/>
                  <a:latin typeface="Arial"/>
                  <a:ea typeface="+mn-ea"/>
                  <a:cs typeface="+mn-cs"/>
                  <a:sym typeface="Arial"/>
                </a:rPr>
              </a:br>
              <a:r>
                <a:rPr kumimoji="0" lang="en-GB" sz="1100" b="0" i="0" u="none" strike="noStrike" kern="0" cap="none" spc="0" normalizeH="0" baseline="0" noProof="0">
                  <a:ln>
                    <a:noFill/>
                  </a:ln>
                  <a:solidFill>
                    <a:srgbClr val="FFFFFF"/>
                  </a:solidFill>
                  <a:effectLst/>
                  <a:uLnTx/>
                  <a:uFillTx/>
                  <a:latin typeface="Arial"/>
                  <a:ea typeface="+mn-ea"/>
                  <a:cs typeface="+mn-cs"/>
                  <a:sym typeface="Arial"/>
                </a:rPr>
                <a:t>(gemcitabine, PLD, topotecan, paclitaxel)</a:t>
              </a:r>
              <a:endParaRPr kumimoji="0" lang="en-US" sz="1300" b="0" i="0" u="none" strike="noStrike" kern="0" cap="none" spc="0" normalizeH="0" baseline="0" noProof="0">
                <a:ln>
                  <a:noFill/>
                </a:ln>
                <a:solidFill>
                  <a:srgbClr val="FFFFFF"/>
                </a:solidFill>
                <a:effectLst/>
                <a:uLnTx/>
                <a:uFillTx/>
                <a:latin typeface="Arial"/>
                <a:ea typeface="+mn-ea"/>
                <a:cs typeface="Arial" pitchFamily="34" charset="0"/>
                <a:sym typeface="Arial"/>
              </a:endParaRPr>
            </a:p>
          </p:txBody>
        </p:sp>
      </p:grpSp>
      <p:sp>
        <p:nvSpPr>
          <p:cNvPr id="69" name="TextBox 68">
            <a:extLst>
              <a:ext uri="{FF2B5EF4-FFF2-40B4-BE49-F238E27FC236}">
                <a16:creationId xmlns:a16="http://schemas.microsoft.com/office/drawing/2014/main" id="{C326AD88-6642-11C6-C642-1D8434CCB7FB}"/>
              </a:ext>
            </a:extLst>
          </p:cNvPr>
          <p:cNvSpPr txBox="1"/>
          <p:nvPr/>
        </p:nvSpPr>
        <p:spPr>
          <a:xfrm>
            <a:off x="3986884" y="4059465"/>
            <a:ext cx="2110443" cy="430887"/>
          </a:xfrm>
          <a:prstGeom prst="rect">
            <a:avLst/>
          </a:prstGeom>
          <a:noFill/>
        </p:spPr>
        <p:txBody>
          <a:bodyPr wrap="square" lIns="36000" rIns="3600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Arial"/>
                <a:ea typeface="+mn-ea"/>
                <a:cs typeface="Arial"/>
                <a:sym typeface="Arial"/>
              </a:rPr>
              <a:t>Until </a:t>
            </a:r>
            <a:r>
              <a:rPr kumimoji="0" lang="en-GB" sz="1100" b="0" i="0" u="none" strike="noStrike" kern="0" cap="none" spc="0" normalizeH="0" baseline="0" noProof="0" err="1">
                <a:ln>
                  <a:noFill/>
                </a:ln>
                <a:solidFill>
                  <a:srgbClr val="000000"/>
                </a:solidFill>
                <a:effectLst/>
                <a:uLnTx/>
                <a:uFillTx/>
                <a:latin typeface="Arial"/>
                <a:ea typeface="+mn-ea"/>
                <a:cs typeface="Arial"/>
                <a:sym typeface="Arial"/>
              </a:rPr>
              <a:t>PD,</a:t>
            </a:r>
            <a:r>
              <a:rPr kumimoji="0" lang="en-GB" sz="1100" b="0" i="0" u="none" strike="noStrike" kern="0" cap="none" spc="0" normalizeH="0" baseline="30000" noProof="0" err="1">
                <a:ln>
                  <a:noFill/>
                </a:ln>
                <a:solidFill>
                  <a:srgbClr val="000000"/>
                </a:solidFill>
                <a:effectLst/>
                <a:uLnTx/>
                <a:uFillTx/>
                <a:latin typeface="Arial"/>
                <a:ea typeface="+mn-ea"/>
                <a:cs typeface="Arial"/>
                <a:sym typeface="Arial"/>
              </a:rPr>
              <a:t>b</a:t>
            </a:r>
            <a:r>
              <a:rPr kumimoji="0" lang="en-GB" sz="1100" b="0" i="0" u="none" strike="noStrike" kern="0" cap="none" spc="0" normalizeH="0" baseline="0" noProof="0">
                <a:ln>
                  <a:noFill/>
                </a:ln>
                <a:solidFill>
                  <a:srgbClr val="000000"/>
                </a:solidFill>
                <a:effectLst/>
                <a:uLnTx/>
                <a:uFillTx/>
                <a:latin typeface="Arial"/>
                <a:ea typeface="+mn-ea"/>
                <a:cs typeface="Arial"/>
                <a:sym typeface="Arial"/>
              </a:rPr>
              <a:t> death, lost to FU, other reason</a:t>
            </a:r>
            <a:endParaRPr kumimoji="0" lang="en-GB" sz="1100" b="0" i="0" u="none" strike="noStrike" kern="0" cap="none" spc="0" normalizeH="0" baseline="30000" noProof="0">
              <a:ln>
                <a:noFill/>
              </a:ln>
              <a:solidFill>
                <a:srgbClr val="000000"/>
              </a:solidFill>
              <a:effectLst/>
              <a:uLnTx/>
              <a:uFillTx/>
              <a:latin typeface="Arial"/>
              <a:ea typeface="+mn-ea"/>
              <a:cs typeface="Arial"/>
              <a:sym typeface="Arial"/>
            </a:endParaRPr>
          </a:p>
        </p:txBody>
      </p:sp>
      <p:sp>
        <p:nvSpPr>
          <p:cNvPr id="70" name="Rectangle: Rounded Corners 49">
            <a:extLst>
              <a:ext uri="{FF2B5EF4-FFF2-40B4-BE49-F238E27FC236}">
                <a16:creationId xmlns:a16="http://schemas.microsoft.com/office/drawing/2014/main" id="{A7B4D618-00E8-59B9-045E-6F94606F7540}"/>
              </a:ext>
            </a:extLst>
          </p:cNvPr>
          <p:cNvSpPr/>
          <p:nvPr/>
        </p:nvSpPr>
        <p:spPr>
          <a:xfrm>
            <a:off x="297724" y="4771631"/>
            <a:ext cx="2675833" cy="844778"/>
          </a:xfrm>
          <a:prstGeom prst="roundRect">
            <a:avLst>
              <a:gd name="adj" fmla="val 14451"/>
            </a:avLst>
          </a:prstGeom>
          <a:solidFill>
            <a:srgbClr val="F2F2F2"/>
          </a:solidFill>
          <a:ln w="25400" cap="flat" cmpd="sng" algn="ctr">
            <a:noFill/>
            <a:prstDash val="solid"/>
          </a:ln>
          <a:effectLst/>
        </p:spPr>
        <p:txBody>
          <a:bodyPr wrap="square" lIns="36000" tIns="0" rIns="36000" rtlCol="0" anchor="t" anchorCtr="0">
            <a:spAutoFit/>
          </a:bodyPr>
          <a:lstStyle/>
          <a:p>
            <a:pPr marL="0" marR="0" lvl="0" indent="0" algn="ctr" defTabSz="685755" rtl="0" eaLnBrk="1" fontAlgn="auto" latinLnBrk="0" hangingPunct="1">
              <a:lnSpc>
                <a:spcPct val="100000"/>
              </a:lnSpc>
              <a:spcBef>
                <a:spcPts val="0"/>
              </a:spcBef>
              <a:spcAft>
                <a:spcPts val="300"/>
              </a:spcAft>
              <a:buClr>
                <a:srgbClr val="000000"/>
              </a:buClr>
              <a:buSzTx/>
              <a:buFontTx/>
              <a:buNone/>
              <a:tabLst/>
              <a:defRPr/>
            </a:pPr>
            <a:r>
              <a:rPr kumimoji="0" lang="en-US" sz="1200" b="1" i="0" u="none" strike="noStrike" kern="0" cap="none" spc="0" normalizeH="0" baseline="0" noProof="0">
                <a:ln>
                  <a:noFill/>
                </a:ln>
                <a:solidFill>
                  <a:srgbClr val="000000"/>
                </a:solidFill>
                <a:effectLst/>
                <a:uLnTx/>
                <a:uFillTx/>
                <a:latin typeface="Arial"/>
                <a:ea typeface="+mn-ea"/>
                <a:cs typeface="Arial" pitchFamily="34" charset="0"/>
                <a:sym typeface="Arial"/>
              </a:rPr>
              <a:t>Stratification:</a:t>
            </a:r>
          </a:p>
          <a:p>
            <a:pPr marL="179384" marR="0" lvl="0" indent="-179384" algn="l" defTabSz="685755"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Number of prior LOT (1 vs 2/3)</a:t>
            </a:r>
          </a:p>
          <a:p>
            <a:pPr marL="179384" marR="0" lvl="0" indent="-179384" algn="l" defTabSz="685755"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CDH6 expression (high vs low)</a:t>
            </a:r>
          </a:p>
          <a:p>
            <a:pPr marL="179384" marR="0" lvl="0" indent="-179384" algn="l" defTabSz="685755"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TPC (paclitaxel vs others; </a:t>
            </a:r>
            <a:r>
              <a:rPr kumimoji="0" lang="en-GB" sz="1100" b="0" i="1" u="none" strike="noStrike" kern="0" cap="none" spc="0" normalizeH="0" baseline="0" noProof="0">
                <a:ln>
                  <a:noFill/>
                </a:ln>
                <a:solidFill>
                  <a:srgbClr val="00B4ED"/>
                </a:solidFill>
                <a:effectLst/>
                <a:uLnTx/>
                <a:uFillTx/>
                <a:latin typeface="Arial"/>
                <a:ea typeface="+mn-ea"/>
                <a:cs typeface="Arial" pitchFamily="34" charset="0"/>
                <a:sym typeface="Arial"/>
              </a:rPr>
              <a:t>Ph 3 only</a:t>
            </a: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a:t>
            </a:r>
          </a:p>
        </p:txBody>
      </p:sp>
      <p:sp>
        <p:nvSpPr>
          <p:cNvPr id="71" name="TextBox 70">
            <a:extLst>
              <a:ext uri="{FF2B5EF4-FFF2-40B4-BE49-F238E27FC236}">
                <a16:creationId xmlns:a16="http://schemas.microsoft.com/office/drawing/2014/main" id="{1F18DB5E-7CAE-7EB2-11B8-9BF27EA567D0}"/>
              </a:ext>
            </a:extLst>
          </p:cNvPr>
          <p:cNvSpPr txBox="1"/>
          <p:nvPr/>
        </p:nvSpPr>
        <p:spPr>
          <a:xfrm>
            <a:off x="3414471" y="1702542"/>
            <a:ext cx="2772000" cy="360000"/>
          </a:xfrm>
          <a:prstGeom prst="homePlate">
            <a:avLst/>
          </a:prstGeom>
          <a:solidFill>
            <a:srgbClr val="FFFFFF"/>
          </a:solidFill>
          <a:ln w="19050">
            <a:solidFill>
              <a:srgbClr val="1E325F"/>
            </a:solidFill>
          </a:ln>
        </p:spPr>
        <p:txBody>
          <a:bodyPr vert="horz" wrap="square" lIns="0" tIns="0" rIns="0" bIns="0" rtlCol="0" anchor="ctr" anchorCtr="0">
            <a:normAutofit/>
          </a:bodyPr>
          <a:lstStyle/>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600" b="1" i="0" u="none" strike="noStrike" kern="0" cap="none" spc="0" normalizeH="0" baseline="0" noProof="0" dirty="0">
                <a:ln>
                  <a:noFill/>
                </a:ln>
                <a:solidFill>
                  <a:srgbClr val="000000"/>
                </a:solidFill>
                <a:effectLst/>
                <a:uLnTx/>
                <a:uFillTx/>
                <a:latin typeface="Arial"/>
                <a:ea typeface="+mn-ea"/>
                <a:cs typeface="Arial"/>
                <a:sym typeface="Arial"/>
              </a:rPr>
              <a:t>Phase 2</a:t>
            </a:r>
            <a:endParaRPr kumimoji="0" lang="en-GB" sz="1400" b="0" i="0" u="none" strike="noStrike" kern="0" cap="none" spc="0" normalizeH="0" baseline="0" noProof="0" dirty="0">
              <a:ln>
                <a:noFill/>
              </a:ln>
              <a:solidFill>
                <a:prstClr val="black"/>
              </a:solidFill>
              <a:effectLst/>
              <a:uLnTx/>
              <a:uFillTx/>
              <a:latin typeface="Arial" pitchFamily="34" charset="0"/>
              <a:ea typeface="+mn-ea"/>
              <a:cs typeface="Arial" pitchFamily="34" charset="0"/>
              <a:sym typeface="Arial"/>
            </a:endParaRPr>
          </a:p>
        </p:txBody>
      </p:sp>
      <p:sp>
        <p:nvSpPr>
          <p:cNvPr id="72" name="TextBox 71">
            <a:extLst>
              <a:ext uri="{FF2B5EF4-FFF2-40B4-BE49-F238E27FC236}">
                <a16:creationId xmlns:a16="http://schemas.microsoft.com/office/drawing/2014/main" id="{962EB0EF-71A9-2BAC-CEB4-FCD4E2289142}"/>
              </a:ext>
            </a:extLst>
          </p:cNvPr>
          <p:cNvSpPr txBox="1"/>
          <p:nvPr/>
        </p:nvSpPr>
        <p:spPr>
          <a:xfrm>
            <a:off x="297722" y="1559002"/>
            <a:ext cx="2672887" cy="3090187"/>
          </a:xfrm>
          <a:prstGeom prst="roundRect">
            <a:avLst>
              <a:gd name="adj" fmla="val 7380"/>
            </a:avLst>
          </a:prstGeom>
          <a:solidFill>
            <a:srgbClr val="FFFFFF"/>
          </a:solidFill>
          <a:ln w="28575" cap="flat" cmpd="sng" algn="ctr">
            <a:solidFill>
              <a:srgbClr val="32502D">
                <a:lumMod val="50000"/>
              </a:srgbClr>
            </a:solidFill>
            <a:prstDash val="solid"/>
          </a:ln>
          <a:effectLst/>
        </p:spPr>
        <p:txBody>
          <a:bodyPr wrap="square" lIns="36000" rIns="0" rtlCol="0" anchor="ctr">
            <a:noAutofit/>
          </a:bodyPr>
          <a:lstStyle/>
          <a:p>
            <a:pPr marL="143996" marR="0" lvl="0" indent="-143996" algn="l" defTabSz="685755" rtl="0" eaLnBrk="1" fontAlgn="auto" latinLnBrk="0" hangingPunct="1">
              <a:lnSpc>
                <a:spcPct val="108000"/>
              </a:lnSpc>
              <a:spcBef>
                <a:spcPts val="0"/>
              </a:spcBef>
              <a:spcAft>
                <a:spcPts val="600"/>
              </a:spcAft>
              <a:buClr>
                <a:srgbClr val="2CC8FF">
                  <a:lumMod val="50000"/>
                </a:srgbClr>
              </a:buClr>
              <a:buSzTx/>
              <a:buFontTx/>
              <a:buNone/>
              <a:tabLst/>
              <a:defRPr/>
            </a:pPr>
            <a:r>
              <a:rPr kumimoji="0" lang="en-GB" sz="1400" b="1" i="0" u="none" strike="noStrike" kern="0" cap="none" spc="0" normalizeH="0" baseline="0" noProof="0" dirty="0">
                <a:ln>
                  <a:noFill/>
                </a:ln>
                <a:solidFill>
                  <a:prstClr val="black"/>
                </a:solidFill>
                <a:effectLst/>
                <a:uLnTx/>
                <a:uFillTx/>
                <a:latin typeface="Arial"/>
                <a:ea typeface="+mn-ea"/>
                <a:cs typeface="Arial" pitchFamily="34" charset="0"/>
                <a:sym typeface="Arial"/>
              </a:rPr>
              <a:t>Key eligibility criteria:</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High-grade serous or endometrioid ovarian, primary peritoneal, or fallopian tube cancer</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1−3 prior LOT (inc. bevacizumab)</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Platinum-resistant disease</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Prior MIRV if high FR</a:t>
            </a:r>
            <a:r>
              <a:rPr kumimoji="0" lang="el-GR"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α</a:t>
            </a:r>
            <a:r>
              <a:rPr kumimoji="0" lang="en-GB" sz="1151" b="0" i="0" u="none" strike="noStrike" kern="0" cap="none" spc="0" normalizeH="0" baseline="30000" noProof="0" dirty="0">
                <a:ln>
                  <a:noFill/>
                </a:ln>
                <a:solidFill>
                  <a:srgbClr val="000000"/>
                </a:solidFill>
                <a:effectLst/>
                <a:uLnTx/>
                <a:uFillTx/>
                <a:latin typeface="Arial"/>
                <a:ea typeface="+mn-ea"/>
                <a:cs typeface="Arial" pitchFamily="34" charset="0"/>
                <a:sym typeface="Arial"/>
              </a:rPr>
              <a:t>a</a:t>
            </a:r>
            <a:endPar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endParaRP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ECOG PS 0−1</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No prior CDH6-targeting agents or ADCs with linked TOPO I inhibitor</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Patients with primary platinum-refractory disease are not eligible</a:t>
            </a:r>
            <a:endParaRPr kumimoji="0" lang="en-GB" sz="1151" b="0" i="0" u="none" strike="noStrike" kern="0" cap="none" spc="0" normalizeH="0" baseline="0" noProof="0" dirty="0">
              <a:ln>
                <a:noFill/>
              </a:ln>
              <a:solidFill>
                <a:srgbClr val="000000"/>
              </a:solidFill>
              <a:effectLst/>
              <a:uLnTx/>
              <a:uFillTx/>
              <a:latin typeface="Calibri" panose="020F0502020204030204"/>
              <a:ea typeface="+mn-ea"/>
              <a:cs typeface="+mn-cs"/>
              <a:sym typeface="Arial"/>
            </a:endParaRPr>
          </a:p>
        </p:txBody>
      </p:sp>
      <p:sp>
        <p:nvSpPr>
          <p:cNvPr id="73" name="TextBox 72">
            <a:extLst>
              <a:ext uri="{FF2B5EF4-FFF2-40B4-BE49-F238E27FC236}">
                <a16:creationId xmlns:a16="http://schemas.microsoft.com/office/drawing/2014/main" id="{7FA600AB-7663-345B-81C7-A3ED29216CF6}"/>
              </a:ext>
            </a:extLst>
          </p:cNvPr>
          <p:cNvSpPr txBox="1"/>
          <p:nvPr/>
        </p:nvSpPr>
        <p:spPr>
          <a:xfrm>
            <a:off x="8680251" y="2211068"/>
            <a:ext cx="1542524" cy="26161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1" i="0" u="none" strike="noStrike" kern="0" cap="none" spc="0" normalizeH="0" baseline="0" noProof="0">
                <a:ln>
                  <a:noFill/>
                </a:ln>
                <a:solidFill>
                  <a:srgbClr val="000000"/>
                </a:solidFill>
                <a:effectLst/>
                <a:uLnTx/>
                <a:uFillTx/>
                <a:latin typeface="Arial"/>
                <a:ea typeface="+mn-ea"/>
                <a:cs typeface="Arial"/>
                <a:sym typeface="Arial"/>
              </a:rPr>
              <a:t>R-</a:t>
            </a:r>
            <a:r>
              <a:rPr kumimoji="0" lang="en-GB" sz="1100" b="1" i="0" u="none" strike="noStrike" kern="0" cap="none" spc="0" normalizeH="0" baseline="0" noProof="0" err="1">
                <a:ln>
                  <a:noFill/>
                </a:ln>
                <a:solidFill>
                  <a:srgbClr val="000000"/>
                </a:solidFill>
                <a:effectLst/>
                <a:uLnTx/>
                <a:uFillTx/>
                <a:latin typeface="Arial"/>
                <a:ea typeface="+mn-ea"/>
                <a:cs typeface="Arial"/>
                <a:sym typeface="Arial"/>
              </a:rPr>
              <a:t>DXd</a:t>
            </a:r>
            <a:r>
              <a:rPr kumimoji="0" lang="en-GB" sz="1100" b="1" i="0" u="none" strike="noStrike" kern="0" cap="none" spc="0" normalizeH="0" baseline="0" noProof="0">
                <a:ln>
                  <a:noFill/>
                </a:ln>
                <a:solidFill>
                  <a:srgbClr val="000000"/>
                </a:solidFill>
                <a:effectLst/>
                <a:uLnTx/>
                <a:uFillTx/>
                <a:latin typeface="Arial"/>
                <a:ea typeface="+mn-ea"/>
                <a:cs typeface="Arial"/>
                <a:sym typeface="Arial"/>
              </a:rPr>
              <a:t> IV Q3W</a:t>
            </a:r>
            <a:endParaRPr kumimoji="0" lang="en-GB" sz="1100" b="1" i="0" u="none" strike="noStrike" kern="0" cap="none" spc="0" normalizeH="0" baseline="0" noProof="0">
              <a:ln>
                <a:noFill/>
              </a:ln>
              <a:solidFill>
                <a:srgbClr val="000000"/>
              </a:solidFill>
              <a:effectLst/>
              <a:uLnTx/>
              <a:uFillTx/>
              <a:latin typeface="Calibri" panose="020F0502020204030204"/>
              <a:ea typeface="+mn-ea"/>
              <a:cs typeface="Arial"/>
              <a:sym typeface="Arial"/>
            </a:endParaRPr>
          </a:p>
        </p:txBody>
      </p:sp>
      <p:sp>
        <p:nvSpPr>
          <p:cNvPr id="74" name="TextBox 73">
            <a:extLst>
              <a:ext uri="{FF2B5EF4-FFF2-40B4-BE49-F238E27FC236}">
                <a16:creationId xmlns:a16="http://schemas.microsoft.com/office/drawing/2014/main" id="{60448421-E0F2-C94A-6E4C-CA926FC807BB}"/>
              </a:ext>
            </a:extLst>
          </p:cNvPr>
          <p:cNvSpPr txBox="1"/>
          <p:nvPr/>
        </p:nvSpPr>
        <p:spPr>
          <a:xfrm>
            <a:off x="7829955" y="1699069"/>
            <a:ext cx="2736000" cy="360000"/>
          </a:xfrm>
          <a:prstGeom prst="homePlate">
            <a:avLst/>
          </a:prstGeom>
          <a:solidFill>
            <a:srgbClr val="FFFFFF"/>
          </a:solidFill>
          <a:ln w="19050">
            <a:solidFill>
              <a:srgbClr val="8795A0"/>
            </a:solidFill>
          </a:ln>
        </p:spPr>
        <p:txBody>
          <a:bodyPr vert="horz" wrap="square" lIns="0" tIns="0" rIns="0" bIns="0" rtlCol="0" anchor="ctr" anchorCtr="0">
            <a:normAutofit/>
          </a:bodyPr>
          <a:lstStyle/>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600" b="1" i="0" u="none" strike="noStrike" kern="0" cap="none" spc="0" normalizeH="0" baseline="0" noProof="0">
                <a:ln>
                  <a:noFill/>
                </a:ln>
                <a:solidFill>
                  <a:srgbClr val="000000"/>
                </a:solidFill>
                <a:effectLst/>
                <a:uLnTx/>
                <a:uFillTx/>
                <a:latin typeface="Arial"/>
                <a:ea typeface="+mn-ea"/>
                <a:cs typeface="Arial"/>
                <a:sym typeface="Arial"/>
              </a:rPr>
              <a:t>Phase 3</a:t>
            </a:r>
            <a:endParaRPr kumimoji="0" lang="en-GB" sz="1400" b="0" i="0" u="none" strike="noStrike" kern="0" cap="none" spc="0" normalizeH="0" baseline="0" noProof="0">
              <a:ln>
                <a:noFill/>
              </a:ln>
              <a:solidFill>
                <a:prstClr val="black"/>
              </a:solidFill>
              <a:effectLst/>
              <a:uLnTx/>
              <a:uFillTx/>
              <a:latin typeface="Arial" pitchFamily="34" charset="0"/>
              <a:ea typeface="+mn-ea"/>
              <a:cs typeface="Arial" pitchFamily="34" charset="0"/>
              <a:sym typeface="Arial"/>
            </a:endParaRPr>
          </a:p>
        </p:txBody>
      </p:sp>
      <p:sp>
        <p:nvSpPr>
          <p:cNvPr id="75" name="TextBox 74">
            <a:extLst>
              <a:ext uri="{FF2B5EF4-FFF2-40B4-BE49-F238E27FC236}">
                <a16:creationId xmlns:a16="http://schemas.microsoft.com/office/drawing/2014/main" id="{A9AEBB64-A4D4-9D75-787F-BACBE5B803C9}"/>
              </a:ext>
            </a:extLst>
          </p:cNvPr>
          <p:cNvSpPr txBox="1"/>
          <p:nvPr/>
        </p:nvSpPr>
        <p:spPr>
          <a:xfrm>
            <a:off x="8425084" y="4068519"/>
            <a:ext cx="2110443" cy="430887"/>
          </a:xfrm>
          <a:prstGeom prst="rect">
            <a:avLst/>
          </a:prstGeom>
          <a:noFill/>
        </p:spPr>
        <p:txBody>
          <a:bodyPr wrap="square" lIns="36000" rIns="3600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Arial"/>
                <a:ea typeface="+mn-ea"/>
                <a:cs typeface="Arial"/>
                <a:sym typeface="Arial"/>
              </a:rPr>
              <a:t>Until </a:t>
            </a:r>
            <a:r>
              <a:rPr kumimoji="0" lang="en-GB" sz="1100" b="0" i="0" u="none" strike="noStrike" kern="0" cap="none" spc="0" normalizeH="0" baseline="0" noProof="0" err="1">
                <a:ln>
                  <a:noFill/>
                </a:ln>
                <a:solidFill>
                  <a:srgbClr val="000000"/>
                </a:solidFill>
                <a:effectLst/>
                <a:uLnTx/>
                <a:uFillTx/>
                <a:latin typeface="Arial"/>
                <a:ea typeface="+mn-ea"/>
                <a:cs typeface="Arial"/>
                <a:sym typeface="Arial"/>
              </a:rPr>
              <a:t>PD,</a:t>
            </a:r>
            <a:r>
              <a:rPr kumimoji="0" lang="en-GB" sz="1100" b="0" i="0" u="none" strike="noStrike" kern="0" cap="none" spc="0" normalizeH="0" baseline="30000" noProof="0" err="1">
                <a:ln>
                  <a:noFill/>
                </a:ln>
                <a:solidFill>
                  <a:srgbClr val="000000"/>
                </a:solidFill>
                <a:effectLst/>
                <a:uLnTx/>
                <a:uFillTx/>
                <a:latin typeface="Arial"/>
                <a:ea typeface="+mn-ea"/>
                <a:cs typeface="Arial"/>
                <a:sym typeface="Arial"/>
              </a:rPr>
              <a:t>b</a:t>
            </a:r>
            <a:r>
              <a:rPr kumimoji="0" lang="en-GB" sz="1100" b="0" i="0" u="none" strike="noStrike" kern="0" cap="none" spc="0" normalizeH="0" baseline="0" noProof="0">
                <a:ln>
                  <a:noFill/>
                </a:ln>
                <a:solidFill>
                  <a:srgbClr val="000000"/>
                </a:solidFill>
                <a:effectLst/>
                <a:uLnTx/>
                <a:uFillTx/>
                <a:latin typeface="Arial"/>
                <a:ea typeface="+mn-ea"/>
                <a:cs typeface="Arial"/>
                <a:sym typeface="Arial"/>
              </a:rPr>
              <a:t> death, lost to FU, other reason</a:t>
            </a:r>
            <a:endParaRPr kumimoji="0" lang="en-GB" sz="1100" b="0" i="0" u="none" strike="noStrike" kern="0" cap="none" spc="0" normalizeH="0" baseline="30000" noProof="0">
              <a:ln>
                <a:noFill/>
              </a:ln>
              <a:solidFill>
                <a:srgbClr val="000000"/>
              </a:solidFill>
              <a:effectLst/>
              <a:uLnTx/>
              <a:uFillTx/>
              <a:latin typeface="Arial"/>
              <a:ea typeface="+mn-ea"/>
              <a:cs typeface="Arial"/>
              <a:sym typeface="Arial"/>
            </a:endParaRPr>
          </a:p>
        </p:txBody>
      </p:sp>
      <p:sp>
        <p:nvSpPr>
          <p:cNvPr id="76" name="TextBox 75">
            <a:extLst>
              <a:ext uri="{FF2B5EF4-FFF2-40B4-BE49-F238E27FC236}">
                <a16:creationId xmlns:a16="http://schemas.microsoft.com/office/drawing/2014/main" id="{5748A456-D69D-E3BB-649D-F828E9EFBE62}"/>
              </a:ext>
            </a:extLst>
          </p:cNvPr>
          <p:cNvSpPr txBox="1"/>
          <p:nvPr/>
        </p:nvSpPr>
        <p:spPr>
          <a:xfrm>
            <a:off x="4270843" y="2163593"/>
            <a:ext cx="1542524" cy="26161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1" i="0" u="none" strike="noStrike" kern="0" cap="none" spc="0" normalizeH="0" baseline="0" noProof="0">
                <a:ln>
                  <a:noFill/>
                </a:ln>
                <a:solidFill>
                  <a:srgbClr val="000000"/>
                </a:solidFill>
                <a:effectLst/>
                <a:uLnTx/>
                <a:uFillTx/>
                <a:latin typeface="Arial"/>
                <a:ea typeface="+mn-ea"/>
                <a:cs typeface="Arial"/>
                <a:sym typeface="Arial"/>
              </a:rPr>
              <a:t>R-</a:t>
            </a:r>
            <a:r>
              <a:rPr kumimoji="0" lang="en-GB" sz="1100" b="1" i="0" u="none" strike="noStrike" kern="0" cap="none" spc="0" normalizeH="0" baseline="0" noProof="0" err="1">
                <a:ln>
                  <a:noFill/>
                </a:ln>
                <a:solidFill>
                  <a:srgbClr val="000000"/>
                </a:solidFill>
                <a:effectLst/>
                <a:uLnTx/>
                <a:uFillTx/>
                <a:latin typeface="Arial"/>
                <a:ea typeface="+mn-ea"/>
                <a:cs typeface="Arial"/>
                <a:sym typeface="Arial"/>
              </a:rPr>
              <a:t>DXd</a:t>
            </a:r>
            <a:r>
              <a:rPr kumimoji="0" lang="en-GB" sz="1100" b="1" i="0" u="none" strike="noStrike" kern="0" cap="none" spc="0" normalizeH="0" baseline="0" noProof="0">
                <a:ln>
                  <a:noFill/>
                </a:ln>
                <a:solidFill>
                  <a:srgbClr val="000000"/>
                </a:solidFill>
                <a:effectLst/>
                <a:uLnTx/>
                <a:uFillTx/>
                <a:latin typeface="Arial"/>
                <a:ea typeface="+mn-ea"/>
                <a:cs typeface="Arial"/>
                <a:sym typeface="Arial"/>
              </a:rPr>
              <a:t> IV Q3W</a:t>
            </a:r>
            <a:endParaRPr kumimoji="0" lang="en-GB" sz="1100" b="1" i="0" u="none" strike="noStrike" kern="0" cap="none" spc="0" normalizeH="0" baseline="0" noProof="0">
              <a:ln>
                <a:noFill/>
              </a:ln>
              <a:solidFill>
                <a:srgbClr val="000000"/>
              </a:solidFill>
              <a:effectLst/>
              <a:uLnTx/>
              <a:uFillTx/>
              <a:latin typeface="Calibri" panose="020F0502020204030204"/>
              <a:ea typeface="+mn-ea"/>
              <a:cs typeface="Arial"/>
              <a:sym typeface="Arial"/>
            </a:endParaRPr>
          </a:p>
        </p:txBody>
      </p:sp>
      <p:cxnSp>
        <p:nvCxnSpPr>
          <p:cNvPr id="77" name="Connector: Elbow 76">
            <a:extLst>
              <a:ext uri="{FF2B5EF4-FFF2-40B4-BE49-F238E27FC236}">
                <a16:creationId xmlns:a16="http://schemas.microsoft.com/office/drawing/2014/main" id="{E8328646-2773-AAD2-989D-1E9A89323A96}"/>
              </a:ext>
            </a:extLst>
          </p:cNvPr>
          <p:cNvCxnSpPr>
            <a:cxnSpLocks/>
          </p:cNvCxnSpPr>
          <p:nvPr/>
        </p:nvCxnSpPr>
        <p:spPr>
          <a:xfrm rot="16200000" flipH="1">
            <a:off x="8147757" y="3075745"/>
            <a:ext cx="486220" cy="477079"/>
          </a:xfrm>
          <a:prstGeom prst="bentConnector2">
            <a:avLst/>
          </a:prstGeom>
          <a:noFill/>
          <a:ln w="19050" cap="flat" cmpd="sng" algn="ctr">
            <a:solidFill>
              <a:srgbClr val="000000">
                <a:shade val="95000"/>
                <a:satMod val="105000"/>
              </a:srgbClr>
            </a:solidFill>
            <a:prstDash val="solid"/>
            <a:tailEnd type="triangle"/>
          </a:ln>
          <a:effectLst/>
        </p:spPr>
      </p:cxnSp>
      <p:sp>
        <p:nvSpPr>
          <p:cNvPr id="78" name="Rectangle: Single Corner Rounded 77">
            <a:extLst>
              <a:ext uri="{FF2B5EF4-FFF2-40B4-BE49-F238E27FC236}">
                <a16:creationId xmlns:a16="http://schemas.microsoft.com/office/drawing/2014/main" id="{FD8C8E70-8E03-C76E-F93B-9D1AD1E487BB}"/>
              </a:ext>
            </a:extLst>
          </p:cNvPr>
          <p:cNvSpPr/>
          <p:nvPr/>
        </p:nvSpPr>
        <p:spPr>
          <a:xfrm>
            <a:off x="6270367" y="1684208"/>
            <a:ext cx="900000" cy="2781455"/>
          </a:xfrm>
          <a:prstGeom prst="round1Rect">
            <a:avLst/>
          </a:prstGeom>
          <a:solidFill>
            <a:srgbClr val="32502D">
              <a:lumMod val="75000"/>
            </a:srgbClr>
          </a:solidFill>
          <a:ln w="25400" cap="flat" cmpd="sng" algn="ctr">
            <a:solidFill>
              <a:srgbClr val="EEECE1"/>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40D</a:t>
            </a: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LTSFU Q3M</a:t>
            </a: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sp>
        <p:nvSpPr>
          <p:cNvPr id="79" name="TextBox 78">
            <a:extLst>
              <a:ext uri="{FF2B5EF4-FFF2-40B4-BE49-F238E27FC236}">
                <a16:creationId xmlns:a16="http://schemas.microsoft.com/office/drawing/2014/main" id="{660E4282-10A2-0409-F5D3-6DEBC20C06DB}"/>
              </a:ext>
            </a:extLst>
          </p:cNvPr>
          <p:cNvSpPr txBox="1"/>
          <p:nvPr/>
        </p:nvSpPr>
        <p:spPr>
          <a:xfrm>
            <a:off x="6210155" y="1742523"/>
            <a:ext cx="1021055" cy="595099"/>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rgbClr val="FFFFFF"/>
                </a:solidFill>
                <a:effectLst/>
                <a:uLnTx/>
                <a:uFillTx/>
                <a:latin typeface="Arial"/>
                <a:ea typeface="+mn-ea"/>
                <a:cs typeface="Arial"/>
                <a:sym typeface="Arial"/>
              </a:rPr>
              <a:t>Follow-up</a:t>
            </a:r>
            <a:endParaRPr kumimoji="0" lang="en-GB" sz="1400" b="1" i="0" u="none" strike="noStrike" kern="0" cap="none" spc="0" normalizeH="0" baseline="30000" noProof="0">
              <a:ln>
                <a:noFill/>
              </a:ln>
              <a:solidFill>
                <a:srgbClr val="FFFFFF"/>
              </a:solidFill>
              <a:effectLst/>
              <a:uLnTx/>
              <a:uFillTx/>
              <a:latin typeface="Arial"/>
              <a:ea typeface="+mn-ea"/>
              <a:cs typeface="Arial"/>
              <a:sym typeface="Arial"/>
            </a:endParaRPr>
          </a:p>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panose="020F0502020204030204"/>
              <a:ea typeface="+mn-ea"/>
              <a:cs typeface="Arial"/>
              <a:sym typeface="Arial"/>
            </a:endParaRPr>
          </a:p>
        </p:txBody>
      </p:sp>
      <p:sp>
        <p:nvSpPr>
          <p:cNvPr id="80" name="Rectangle: Single Corner Rounded 79">
            <a:extLst>
              <a:ext uri="{FF2B5EF4-FFF2-40B4-BE49-F238E27FC236}">
                <a16:creationId xmlns:a16="http://schemas.microsoft.com/office/drawing/2014/main" id="{B6F8E43F-FB6E-8E96-B1DA-F5908C8F20B5}"/>
              </a:ext>
            </a:extLst>
          </p:cNvPr>
          <p:cNvSpPr/>
          <p:nvPr/>
        </p:nvSpPr>
        <p:spPr>
          <a:xfrm>
            <a:off x="10660111" y="1684207"/>
            <a:ext cx="900000" cy="2781455"/>
          </a:xfrm>
          <a:prstGeom prst="round1Rect">
            <a:avLst/>
          </a:prstGeom>
          <a:solidFill>
            <a:srgbClr val="32502D">
              <a:lumMod val="75000"/>
            </a:srgbClr>
          </a:solidFill>
          <a:ln w="25400" cap="flat" cmpd="sng" algn="ctr">
            <a:solidFill>
              <a:srgbClr val="1E325F">
                <a:shade val="15000"/>
              </a:srgbClr>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40D</a:t>
            </a: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LTSFU Q3M</a:t>
            </a: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sp>
        <p:nvSpPr>
          <p:cNvPr id="81" name="TextBox 80">
            <a:extLst>
              <a:ext uri="{FF2B5EF4-FFF2-40B4-BE49-F238E27FC236}">
                <a16:creationId xmlns:a16="http://schemas.microsoft.com/office/drawing/2014/main" id="{9D4CC3BD-CE91-41DA-3F2D-A01B17304740}"/>
              </a:ext>
            </a:extLst>
          </p:cNvPr>
          <p:cNvSpPr txBox="1"/>
          <p:nvPr/>
        </p:nvSpPr>
        <p:spPr>
          <a:xfrm>
            <a:off x="10580587" y="1766681"/>
            <a:ext cx="1076724" cy="584775"/>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rgbClr val="FFFFFF"/>
                </a:solidFill>
                <a:effectLst/>
                <a:uLnTx/>
                <a:uFillTx/>
                <a:latin typeface="Arial"/>
                <a:ea typeface="+mn-ea"/>
                <a:cs typeface="Arial"/>
                <a:sym typeface="Arial"/>
              </a:rPr>
              <a:t>Follow-up</a:t>
            </a:r>
            <a:endParaRPr kumimoji="0" lang="en-GB" sz="1400" b="1" i="0" u="none" strike="noStrike" kern="0" cap="none" spc="0" normalizeH="0" baseline="30000" noProof="0">
              <a:ln>
                <a:noFill/>
              </a:ln>
              <a:solidFill>
                <a:srgbClr val="FFFFFF"/>
              </a:solidFill>
              <a:effectLst/>
              <a:uLnTx/>
              <a:uFillTx/>
              <a:latin typeface="Arial"/>
              <a:ea typeface="+mn-ea"/>
              <a:cs typeface="Arial"/>
              <a:sym typeface="Arial"/>
            </a:endParaRPr>
          </a:p>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a:ln>
                <a:noFill/>
              </a:ln>
              <a:solidFill>
                <a:srgbClr val="000000"/>
              </a:solidFill>
              <a:effectLst/>
              <a:uLnTx/>
              <a:uFillTx/>
              <a:latin typeface="Calibri" panose="020F0502020204030204"/>
              <a:ea typeface="+mn-ea"/>
              <a:cs typeface="Arial"/>
              <a:sym typeface="Arial"/>
            </a:endParaRPr>
          </a:p>
        </p:txBody>
      </p:sp>
      <p:grpSp>
        <p:nvGrpSpPr>
          <p:cNvPr id="82" name="Group 81">
            <a:extLst>
              <a:ext uri="{FF2B5EF4-FFF2-40B4-BE49-F238E27FC236}">
                <a16:creationId xmlns:a16="http://schemas.microsoft.com/office/drawing/2014/main" id="{CF91403C-32A8-ECD1-238D-BAECC0DE2000}"/>
              </a:ext>
            </a:extLst>
          </p:cNvPr>
          <p:cNvGrpSpPr/>
          <p:nvPr/>
        </p:nvGrpSpPr>
        <p:grpSpPr>
          <a:xfrm>
            <a:off x="3304497" y="4764443"/>
            <a:ext cx="4147547" cy="768313"/>
            <a:chOff x="3564617" y="4623486"/>
            <a:chExt cx="4147547" cy="768314"/>
          </a:xfrm>
          <a:noFill/>
        </p:grpSpPr>
        <p:grpSp>
          <p:nvGrpSpPr>
            <p:cNvPr id="84" name="Group 83">
              <a:extLst>
                <a:ext uri="{FF2B5EF4-FFF2-40B4-BE49-F238E27FC236}">
                  <a16:creationId xmlns:a16="http://schemas.microsoft.com/office/drawing/2014/main" id="{E90A9089-FD3A-9998-B4B9-7C223DAAE0C1}"/>
                </a:ext>
              </a:extLst>
            </p:cNvPr>
            <p:cNvGrpSpPr/>
            <p:nvPr/>
          </p:nvGrpSpPr>
          <p:grpSpPr>
            <a:xfrm>
              <a:off x="3564617" y="4623486"/>
              <a:ext cx="4147547" cy="768314"/>
              <a:chOff x="9334632" y="3214260"/>
              <a:chExt cx="4147547" cy="795414"/>
            </a:xfrm>
            <a:grpFill/>
          </p:grpSpPr>
          <p:sp>
            <p:nvSpPr>
              <p:cNvPr id="86" name="Rectangle 85">
                <a:extLst>
                  <a:ext uri="{FF2B5EF4-FFF2-40B4-BE49-F238E27FC236}">
                    <a16:creationId xmlns:a16="http://schemas.microsoft.com/office/drawing/2014/main" id="{0CD95370-62AE-21EF-C720-CF5761122E4B}"/>
                  </a:ext>
                </a:extLst>
              </p:cNvPr>
              <p:cNvSpPr/>
              <p:nvPr/>
            </p:nvSpPr>
            <p:spPr>
              <a:xfrm>
                <a:off x="9334632" y="3214260"/>
                <a:ext cx="4017478" cy="795414"/>
              </a:xfrm>
              <a:prstGeom prst="rect">
                <a:avLst/>
              </a:prstGeom>
              <a:grpFill/>
              <a:ln w="19050" cap="flat" cmpd="sng" algn="ctr">
                <a:solidFill>
                  <a:srgbClr val="1E325F"/>
                </a:solidFill>
                <a:prstDash val="solid"/>
              </a:ln>
              <a:effectLst/>
            </p:spPr>
            <p:txBody>
              <a:bodyPr lIns="90000" tIns="684000" rtlCol="0" anchor="ctr" anchorCtr="0"/>
              <a:lstStyle/>
              <a:p>
                <a:pPr marL="285744" marR="0" lvl="0" indent="-285744" algn="l" defTabSz="914377" rtl="0" eaLnBrk="1" fontAlgn="auto" latinLnBrk="0" hangingPunct="1">
                  <a:lnSpc>
                    <a:spcPct val="100000"/>
                  </a:lnSpc>
                  <a:spcBef>
                    <a:spcPts val="0"/>
                  </a:spcBef>
                  <a:spcAft>
                    <a:spcPts val="0"/>
                  </a:spcAft>
                  <a:buClr>
                    <a:srgbClr val="00B4ED"/>
                  </a:buClr>
                  <a:buSzTx/>
                  <a:buFont typeface="Arial" panose="020B0604020202020204" pitchFamily="34" charset="0"/>
                  <a:buChar char="•"/>
                  <a:tabLst/>
                  <a:defRPr/>
                </a:pPr>
                <a:endParaRPr kumimoji="0" lang="en-US" sz="1400"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87" name="Rectangle: Rounded Corners 50">
                <a:extLst>
                  <a:ext uri="{FF2B5EF4-FFF2-40B4-BE49-F238E27FC236}">
                    <a16:creationId xmlns:a16="http://schemas.microsoft.com/office/drawing/2014/main" id="{7E0C9F31-68A6-41FA-A9B0-62DE32AF7BA0}"/>
                  </a:ext>
                </a:extLst>
              </p:cNvPr>
              <p:cNvSpPr/>
              <p:nvPr/>
            </p:nvSpPr>
            <p:spPr>
              <a:xfrm>
                <a:off x="9388889" y="3309987"/>
                <a:ext cx="1867085" cy="473169"/>
              </a:xfrm>
              <a:prstGeom prst="rect">
                <a:avLst/>
              </a:prstGeom>
              <a:grpFill/>
              <a:ln w="25400" cap="flat" cmpd="sng" algn="ctr">
                <a:noFill/>
                <a:prstDash val="solid"/>
              </a:ln>
              <a:effectLst/>
            </p:spPr>
            <p:txBody>
              <a:bodyPr wrap="square" tIns="0" rtlCol="0" anchor="ctr" anchorCtr="0">
                <a:spAutoFit/>
              </a:bodyPr>
              <a:lstStyle/>
              <a:p>
                <a:pPr marL="0" marR="0" lvl="0" indent="0" algn="l" defTabSz="685755" rtl="0" eaLnBrk="1" fontAlgn="auto" latinLnBrk="0" hangingPunct="1">
                  <a:lnSpc>
                    <a:spcPct val="110000"/>
                  </a:lnSpc>
                  <a:spcBef>
                    <a:spcPts val="0"/>
                  </a:spcBef>
                  <a:spcAft>
                    <a:spcPts val="300"/>
                  </a:spcAft>
                  <a:buClr>
                    <a:srgbClr val="00B4ED"/>
                  </a:buClr>
                  <a:buSzTx/>
                  <a:buFontTx/>
                  <a:buNone/>
                  <a:tabLst/>
                  <a:defRPr/>
                </a:pPr>
                <a:r>
                  <a:rPr kumimoji="0" lang="en-GB" sz="1200" b="1" i="0" u="none" strike="noStrike" kern="0" cap="none" spc="0" normalizeH="0" baseline="0" noProof="0" dirty="0">
                    <a:ln>
                      <a:noFill/>
                    </a:ln>
                    <a:solidFill>
                      <a:srgbClr val="000000"/>
                    </a:solidFill>
                    <a:effectLst/>
                    <a:uLnTx/>
                    <a:uFillTx/>
                    <a:latin typeface="Arial" pitchFamily="34" charset="0"/>
                    <a:ea typeface="+mn-ea"/>
                    <a:cs typeface="Arial" pitchFamily="34" charset="0"/>
                    <a:sym typeface="Arial"/>
                  </a:rPr>
                  <a:t>Primary endpoint:</a:t>
                </a:r>
              </a:p>
              <a:p>
                <a:pPr marL="143996" marR="0" lvl="0" indent="-143996" algn="l" defTabSz="685755" rtl="0" eaLnBrk="1" fontAlgn="auto" latinLnBrk="0" hangingPunct="1">
                  <a:lnSpc>
                    <a:spcPct val="100000"/>
                  </a:lnSpc>
                  <a:spcBef>
                    <a:spcPts val="0"/>
                  </a:spcBef>
                  <a:spcAft>
                    <a:spcPts val="0"/>
                  </a:spcAft>
                  <a:buClr>
                    <a:srgbClr val="00B4ED"/>
                  </a:buClr>
                  <a:buSzTx/>
                  <a:buFont typeface="Arial" panose="020B0604020202020204" pitchFamily="34" charset="0"/>
                  <a:buChar char="•"/>
                  <a:tabLst/>
                  <a:defRPr/>
                </a:pPr>
                <a:r>
                  <a:rPr kumimoji="0" lang="en-GB" sz="1100" b="0" i="0" u="none" strike="noStrike" kern="0" cap="none" spc="0" normalizeH="0" baseline="0" noProof="0" dirty="0">
                    <a:ln>
                      <a:noFill/>
                    </a:ln>
                    <a:solidFill>
                      <a:srgbClr val="000000"/>
                    </a:solidFill>
                    <a:effectLst/>
                    <a:uLnTx/>
                    <a:uFillTx/>
                    <a:latin typeface="Arial"/>
                    <a:ea typeface="+mn-ea"/>
                    <a:cs typeface="Arial" pitchFamily="34" charset="0"/>
                    <a:sym typeface="Arial"/>
                  </a:rPr>
                  <a:t>ORR per </a:t>
                </a:r>
                <a:r>
                  <a:rPr kumimoji="0" lang="en-GB" sz="1100" b="0" i="0" u="none" strike="noStrike" kern="0" cap="none" spc="0" normalizeH="0" baseline="0" noProof="0" dirty="0" err="1">
                    <a:ln>
                      <a:noFill/>
                    </a:ln>
                    <a:solidFill>
                      <a:srgbClr val="000000"/>
                    </a:solidFill>
                    <a:effectLst/>
                    <a:uLnTx/>
                    <a:uFillTx/>
                    <a:latin typeface="Arial"/>
                    <a:ea typeface="+mn-ea"/>
                    <a:cs typeface="Arial" pitchFamily="34" charset="0"/>
                    <a:sym typeface="Arial"/>
                  </a:rPr>
                  <a:t>BICR</a:t>
                </a:r>
                <a:r>
                  <a:rPr kumimoji="0" lang="en-GB" sz="1100" b="0" i="0" u="none" strike="noStrike" kern="0" cap="none" spc="0" normalizeH="0" baseline="30000" noProof="0" dirty="0" err="1">
                    <a:ln>
                      <a:noFill/>
                    </a:ln>
                    <a:solidFill>
                      <a:srgbClr val="000000"/>
                    </a:solidFill>
                    <a:effectLst/>
                    <a:uLnTx/>
                    <a:uFillTx/>
                    <a:latin typeface="Arial"/>
                    <a:ea typeface="+mn-ea"/>
                    <a:cs typeface="Arial" pitchFamily="34" charset="0"/>
                    <a:sym typeface="Arial"/>
                  </a:rPr>
                  <a:t>b</a:t>
                </a:r>
                <a:endParaRPr kumimoji="0" lang="en-GB" sz="1100" b="0" i="0" u="none" strike="noStrike" kern="0" cap="none" spc="0" normalizeH="0" baseline="0" noProof="0" dirty="0">
                  <a:ln>
                    <a:noFill/>
                  </a:ln>
                  <a:solidFill>
                    <a:srgbClr val="000000"/>
                  </a:solidFill>
                  <a:effectLst/>
                  <a:uLnTx/>
                  <a:uFillTx/>
                  <a:latin typeface="Arial"/>
                  <a:ea typeface="+mn-ea"/>
                  <a:cs typeface="Arial" pitchFamily="34" charset="0"/>
                  <a:sym typeface="Arial"/>
                </a:endParaRPr>
              </a:p>
            </p:txBody>
          </p:sp>
          <p:sp>
            <p:nvSpPr>
              <p:cNvPr id="88" name="Rectangle: Rounded Corners 50">
                <a:extLst>
                  <a:ext uri="{FF2B5EF4-FFF2-40B4-BE49-F238E27FC236}">
                    <a16:creationId xmlns:a16="http://schemas.microsoft.com/office/drawing/2014/main" id="{16CB338F-091B-C6B5-5D76-B04B0AB1BBB9}"/>
                  </a:ext>
                </a:extLst>
              </p:cNvPr>
              <p:cNvSpPr/>
              <p:nvPr/>
            </p:nvSpPr>
            <p:spPr>
              <a:xfrm>
                <a:off x="11278701" y="3305934"/>
                <a:ext cx="2203478" cy="618745"/>
              </a:xfrm>
              <a:prstGeom prst="rect">
                <a:avLst/>
              </a:prstGeom>
              <a:grpFill/>
              <a:ln w="25400" cap="flat" cmpd="sng" algn="ctr">
                <a:noFill/>
                <a:prstDash val="solid"/>
              </a:ln>
              <a:effectLst/>
            </p:spPr>
            <p:txBody>
              <a:bodyPr wrap="square" tIns="0" rtlCol="0" anchor="ctr" anchorCtr="0">
                <a:spAutoFit/>
              </a:bodyPr>
              <a:lstStyle/>
              <a:p>
                <a:pPr marL="36974" marR="0" lvl="0" indent="0" algn="l" defTabSz="685755" rtl="0" eaLnBrk="1" fontAlgn="auto" latinLnBrk="0" hangingPunct="1">
                  <a:lnSpc>
                    <a:spcPct val="108000"/>
                  </a:lnSpc>
                  <a:spcBef>
                    <a:spcPts val="0"/>
                  </a:spcBef>
                  <a:spcAft>
                    <a:spcPts val="0"/>
                  </a:spcAft>
                  <a:buClr>
                    <a:srgbClr val="00B4ED"/>
                  </a:buClr>
                  <a:buSzTx/>
                  <a:buFontTx/>
                  <a:buNone/>
                  <a:tabLst/>
                  <a:defRPr/>
                </a:pP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Key s</a:t>
                </a:r>
                <a:r>
                  <a:rPr kumimoji="0" lang="en-GB" sz="1200" b="1" i="0" u="none" strike="noStrike" kern="0" cap="none" spc="0" normalizeH="0" baseline="0" noProof="0" err="1">
                    <a:ln>
                      <a:noFill/>
                    </a:ln>
                    <a:solidFill>
                      <a:srgbClr val="000000"/>
                    </a:solidFill>
                    <a:effectLst/>
                    <a:uLnTx/>
                    <a:uFillTx/>
                    <a:latin typeface="Arial" pitchFamily="34" charset="0"/>
                    <a:ea typeface="+mn-ea"/>
                    <a:cs typeface="Arial" pitchFamily="34" charset="0"/>
                    <a:sym typeface="Arial"/>
                  </a:rPr>
                  <a:t>econdary</a:t>
                </a: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 endpoints:</a:t>
                </a:r>
              </a:p>
              <a:p>
                <a:pPr marL="180970" marR="0" lvl="0" indent="-143996" algn="l" defTabSz="685755" rtl="0" eaLnBrk="1" fontAlgn="auto" latinLnBrk="0" hangingPunct="1">
                  <a:lnSpc>
                    <a:spcPct val="108000"/>
                  </a:lnSpc>
                  <a:spcBef>
                    <a:spcPts val="0"/>
                  </a:spcBef>
                  <a:spcAft>
                    <a:spcPts val="0"/>
                  </a:spcAft>
                  <a:buClr>
                    <a:srgbClr val="005BAA"/>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ORR per </a:t>
                </a:r>
                <a:r>
                  <a:rPr kumimoji="0" lang="en-GB" sz="1100" b="0" i="0" u="none" strike="noStrike" kern="0" cap="none" spc="0" normalizeH="0" baseline="0" noProof="0" err="1">
                    <a:ln>
                      <a:noFill/>
                    </a:ln>
                    <a:solidFill>
                      <a:srgbClr val="000000"/>
                    </a:solidFill>
                    <a:effectLst/>
                    <a:uLnTx/>
                    <a:uFillTx/>
                    <a:latin typeface="Arial"/>
                    <a:ea typeface="+mn-ea"/>
                    <a:cs typeface="Arial" pitchFamily="34" charset="0"/>
                    <a:sym typeface="Arial"/>
                  </a:rPr>
                  <a:t>inv</a:t>
                </a:r>
                <a:r>
                  <a:rPr kumimoji="0" lang="en-GB" sz="1100" b="0" i="0" u="none" strike="noStrike" kern="0" cap="none" spc="0" normalizeH="0" baseline="30000" noProof="0" err="1">
                    <a:ln>
                      <a:noFill/>
                    </a:ln>
                    <a:solidFill>
                      <a:srgbClr val="000000"/>
                    </a:solidFill>
                    <a:effectLst/>
                    <a:uLnTx/>
                    <a:uFillTx/>
                    <a:latin typeface="Arial"/>
                    <a:ea typeface="+mn-ea"/>
                    <a:cs typeface="Arial" pitchFamily="34" charset="0"/>
                    <a:sym typeface="Arial"/>
                  </a:rPr>
                  <a:t>b</a:t>
                </a:r>
                <a:endParaRPr kumimoji="0" lang="en-GB" sz="1100" b="0" i="0" u="none" strike="noStrike" kern="0" cap="none" spc="0" normalizeH="0" baseline="30000" noProof="0">
                  <a:ln>
                    <a:noFill/>
                  </a:ln>
                  <a:solidFill>
                    <a:srgbClr val="000000"/>
                  </a:solidFill>
                  <a:effectLst/>
                  <a:uLnTx/>
                  <a:uFillTx/>
                  <a:latin typeface="Arial"/>
                  <a:ea typeface="+mn-ea"/>
                  <a:cs typeface="Arial" pitchFamily="34" charset="0"/>
                  <a:sym typeface="Arial"/>
                </a:endParaRPr>
              </a:p>
              <a:p>
                <a:pPr marL="180970" marR="0" lvl="0" indent="-143996" algn="l" defTabSz="685755" rtl="0" eaLnBrk="1" fontAlgn="auto" latinLnBrk="0" hangingPunct="1">
                  <a:lnSpc>
                    <a:spcPct val="108000"/>
                  </a:lnSpc>
                  <a:spcBef>
                    <a:spcPts val="0"/>
                  </a:spcBef>
                  <a:spcAft>
                    <a:spcPts val="0"/>
                  </a:spcAft>
                  <a:buClr>
                    <a:srgbClr val="005BAA"/>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DOR</a:t>
                </a:r>
              </a:p>
            </p:txBody>
          </p:sp>
        </p:grpSp>
        <p:cxnSp>
          <p:nvCxnSpPr>
            <p:cNvPr id="85" name="Straight Connector 84">
              <a:extLst>
                <a:ext uri="{FF2B5EF4-FFF2-40B4-BE49-F238E27FC236}">
                  <a16:creationId xmlns:a16="http://schemas.microsoft.com/office/drawing/2014/main" id="{4BE021F7-EA1E-253C-04DB-845F6E56EF4F}"/>
                </a:ext>
              </a:extLst>
            </p:cNvPr>
            <p:cNvCxnSpPr>
              <a:cxnSpLocks/>
            </p:cNvCxnSpPr>
            <p:nvPr/>
          </p:nvCxnSpPr>
          <p:spPr>
            <a:xfrm>
              <a:off x="5485960" y="4695817"/>
              <a:ext cx="0" cy="612000"/>
            </a:xfrm>
            <a:prstGeom prst="line">
              <a:avLst/>
            </a:prstGeom>
            <a:grpFill/>
            <a:ln w="19050" cap="flat" cmpd="sng" algn="ctr">
              <a:solidFill>
                <a:srgbClr val="FFFFFF">
                  <a:lumMod val="50000"/>
                </a:srgbClr>
              </a:solidFill>
              <a:prstDash val="solid"/>
            </a:ln>
            <a:effectLst/>
          </p:spPr>
        </p:cxnSp>
      </p:grpSp>
      <p:cxnSp>
        <p:nvCxnSpPr>
          <p:cNvPr id="89" name="Straight Connector 88">
            <a:extLst>
              <a:ext uri="{FF2B5EF4-FFF2-40B4-BE49-F238E27FC236}">
                <a16:creationId xmlns:a16="http://schemas.microsoft.com/office/drawing/2014/main" id="{99C09A40-09E1-49B7-829A-690C866E10CC}"/>
              </a:ext>
            </a:extLst>
          </p:cNvPr>
          <p:cNvCxnSpPr>
            <a:cxnSpLocks/>
          </p:cNvCxnSpPr>
          <p:nvPr/>
        </p:nvCxnSpPr>
        <p:spPr>
          <a:xfrm flipH="1" flipV="1">
            <a:off x="7658835" y="3202561"/>
            <a:ext cx="288000" cy="0"/>
          </a:xfrm>
          <a:prstGeom prst="line">
            <a:avLst/>
          </a:prstGeom>
          <a:noFill/>
          <a:ln w="19050" cap="flat" cmpd="sng" algn="ctr">
            <a:solidFill>
              <a:srgbClr val="000000"/>
            </a:solidFill>
            <a:prstDash val="solid"/>
          </a:ln>
          <a:effectLst/>
        </p:spPr>
      </p:cxnSp>
      <p:grpSp>
        <p:nvGrpSpPr>
          <p:cNvPr id="90" name="Group 89">
            <a:extLst>
              <a:ext uri="{FF2B5EF4-FFF2-40B4-BE49-F238E27FC236}">
                <a16:creationId xmlns:a16="http://schemas.microsoft.com/office/drawing/2014/main" id="{EBDCDA1A-EF9C-8276-0CAD-6D5527E1B182}"/>
              </a:ext>
            </a:extLst>
          </p:cNvPr>
          <p:cNvGrpSpPr/>
          <p:nvPr/>
        </p:nvGrpSpPr>
        <p:grpSpPr>
          <a:xfrm>
            <a:off x="7904936" y="2954371"/>
            <a:ext cx="471563" cy="457769"/>
            <a:chOff x="2342320" y="1670357"/>
            <a:chExt cx="471562" cy="457769"/>
          </a:xfrm>
          <a:solidFill>
            <a:srgbClr val="8795A0"/>
          </a:solidFill>
        </p:grpSpPr>
        <p:sp>
          <p:nvSpPr>
            <p:cNvPr id="91" name="Oval 90">
              <a:extLst>
                <a:ext uri="{FF2B5EF4-FFF2-40B4-BE49-F238E27FC236}">
                  <a16:creationId xmlns:a16="http://schemas.microsoft.com/office/drawing/2014/main" id="{0561CDC1-0BE3-6AD7-5121-B78E62B0812F}"/>
                </a:ext>
              </a:extLst>
            </p:cNvPr>
            <p:cNvSpPr/>
            <p:nvPr/>
          </p:nvSpPr>
          <p:spPr>
            <a:xfrm>
              <a:off x="2342320" y="1670357"/>
              <a:ext cx="471562" cy="457769"/>
            </a:xfrm>
            <a:prstGeom prst="ellipse">
              <a:avLst/>
            </a:prstGeom>
            <a:grpFill/>
            <a:ln w="25400" cap="flat" cmpd="sng" algn="ctr">
              <a:noFill/>
              <a:prstDash val="solid"/>
            </a:ln>
            <a:effectLst/>
          </p:spPr>
          <p:txBody>
            <a:bodyPr rtlCol="0" anchor="ctr"/>
            <a:lstStyle/>
            <a:p>
              <a:pPr marL="0" marR="0" lvl="0" indent="0" algn="ctr" defTabSz="914377" rtl="0" eaLnBrk="1" fontAlgn="base" latinLnBrk="0" hangingPunct="1">
                <a:lnSpc>
                  <a:spcPct val="100000"/>
                </a:lnSpc>
                <a:spcBef>
                  <a:spcPct val="0"/>
                </a:spcBef>
                <a:spcAft>
                  <a:spcPct val="0"/>
                </a:spcAft>
                <a:buClr>
                  <a:srgbClr val="000000"/>
                </a:buClr>
                <a:buSzTx/>
                <a:buFontTx/>
                <a:buNone/>
                <a:tabLst/>
                <a:defRPr/>
              </a:pPr>
              <a:endParaRPr kumimoji="0" lang="en-GB" sz="1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2" name="TextBox 91">
              <a:extLst>
                <a:ext uri="{FF2B5EF4-FFF2-40B4-BE49-F238E27FC236}">
                  <a16:creationId xmlns:a16="http://schemas.microsoft.com/office/drawing/2014/main" id="{7A96721A-EF65-E04F-3C4F-0A59343423A2}"/>
                </a:ext>
              </a:extLst>
            </p:cNvPr>
            <p:cNvSpPr txBox="1"/>
            <p:nvPr/>
          </p:nvSpPr>
          <p:spPr>
            <a:xfrm>
              <a:off x="2347909" y="1681023"/>
              <a:ext cx="446923" cy="419190"/>
            </a:xfrm>
            <a:prstGeom prst="rect">
              <a:avLst/>
            </a:prstGeom>
            <a:noFill/>
          </p:spPr>
          <p:txBody>
            <a:bodyPr vert="horz" wrap="square" lIns="0" tIns="0" rIns="0" bIns="0" rtlCol="0" anchor="t" anchorCtr="0">
              <a:normAutofit/>
            </a:bodyPr>
            <a:lstStyle/>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2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R</a:t>
              </a:r>
            </a:p>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2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1:1</a:t>
              </a:r>
            </a:p>
          </p:txBody>
        </p:sp>
      </p:grpSp>
      <p:grpSp>
        <p:nvGrpSpPr>
          <p:cNvPr id="93" name="Group 92">
            <a:extLst>
              <a:ext uri="{FF2B5EF4-FFF2-40B4-BE49-F238E27FC236}">
                <a16:creationId xmlns:a16="http://schemas.microsoft.com/office/drawing/2014/main" id="{0095E73D-53E3-5E77-C48D-369BF999DDFA}"/>
              </a:ext>
            </a:extLst>
          </p:cNvPr>
          <p:cNvGrpSpPr/>
          <p:nvPr/>
        </p:nvGrpSpPr>
        <p:grpSpPr>
          <a:xfrm>
            <a:off x="7652916" y="4764452"/>
            <a:ext cx="4170289" cy="900743"/>
            <a:chOff x="7336436" y="4710402"/>
            <a:chExt cx="4170289" cy="900742"/>
          </a:xfrm>
          <a:noFill/>
        </p:grpSpPr>
        <p:grpSp>
          <p:nvGrpSpPr>
            <p:cNvPr id="94" name="Group 93">
              <a:extLst>
                <a:ext uri="{FF2B5EF4-FFF2-40B4-BE49-F238E27FC236}">
                  <a16:creationId xmlns:a16="http://schemas.microsoft.com/office/drawing/2014/main" id="{FCEC14C8-706D-FBAE-D7B0-32CEA2EF99E4}"/>
                </a:ext>
              </a:extLst>
            </p:cNvPr>
            <p:cNvGrpSpPr/>
            <p:nvPr/>
          </p:nvGrpSpPr>
          <p:grpSpPr>
            <a:xfrm>
              <a:off x="7336436" y="4710402"/>
              <a:ext cx="4170289" cy="900742"/>
              <a:chOff x="9334632" y="3214259"/>
              <a:chExt cx="4170289" cy="932513"/>
            </a:xfrm>
            <a:grpFill/>
          </p:grpSpPr>
          <p:sp>
            <p:nvSpPr>
              <p:cNvPr id="96" name="Rectangle 95">
                <a:extLst>
                  <a:ext uri="{FF2B5EF4-FFF2-40B4-BE49-F238E27FC236}">
                    <a16:creationId xmlns:a16="http://schemas.microsoft.com/office/drawing/2014/main" id="{20C64F02-8060-84B0-C081-22C21C9D1782}"/>
                  </a:ext>
                </a:extLst>
              </p:cNvPr>
              <p:cNvSpPr/>
              <p:nvPr/>
            </p:nvSpPr>
            <p:spPr>
              <a:xfrm>
                <a:off x="9334632" y="3214259"/>
                <a:ext cx="4017478" cy="793847"/>
              </a:xfrm>
              <a:prstGeom prst="rect">
                <a:avLst/>
              </a:prstGeom>
              <a:grpFill/>
              <a:ln w="19050" cap="flat" cmpd="sng" algn="ctr">
                <a:solidFill>
                  <a:srgbClr val="8795A0"/>
                </a:solidFill>
                <a:prstDash val="solid"/>
              </a:ln>
              <a:effectLst/>
            </p:spPr>
            <p:txBody>
              <a:bodyPr lIns="90000" tIns="684000" rtlCol="0" anchor="ctr" anchorCtr="0"/>
              <a:lstStyle/>
              <a:p>
                <a:pPr marL="285744" marR="0" lvl="0" indent="-285744" algn="l" defTabSz="914377" rtl="0" eaLnBrk="1" fontAlgn="auto" latinLnBrk="0" hangingPunct="1">
                  <a:lnSpc>
                    <a:spcPct val="100000"/>
                  </a:lnSpc>
                  <a:spcBef>
                    <a:spcPts val="0"/>
                  </a:spcBef>
                  <a:spcAft>
                    <a:spcPts val="0"/>
                  </a:spcAft>
                  <a:buClr>
                    <a:srgbClr val="00B4ED"/>
                  </a:buClr>
                  <a:buSzTx/>
                  <a:buFont typeface="Arial" panose="020B0604020202020204" pitchFamily="34" charset="0"/>
                  <a:buChar char="•"/>
                  <a:tabLst/>
                  <a:defRPr/>
                </a:pPr>
                <a:endParaRPr kumimoji="0" lang="en-US" sz="1400"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97" name="Rectangle: Rounded Corners 50">
                <a:extLst>
                  <a:ext uri="{FF2B5EF4-FFF2-40B4-BE49-F238E27FC236}">
                    <a16:creationId xmlns:a16="http://schemas.microsoft.com/office/drawing/2014/main" id="{2B251D14-846F-6002-18EA-4A9CAFC138B6}"/>
                  </a:ext>
                </a:extLst>
              </p:cNvPr>
              <p:cNvSpPr/>
              <p:nvPr/>
            </p:nvSpPr>
            <p:spPr>
              <a:xfrm>
                <a:off x="9388889" y="3309625"/>
                <a:ext cx="1737017" cy="668531"/>
              </a:xfrm>
              <a:prstGeom prst="rect">
                <a:avLst/>
              </a:prstGeom>
              <a:grpFill/>
              <a:ln w="25400" cap="flat" cmpd="sng" algn="ctr">
                <a:noFill/>
                <a:prstDash val="solid"/>
              </a:ln>
              <a:effectLst/>
            </p:spPr>
            <p:txBody>
              <a:bodyPr wrap="square" tIns="0" rtlCol="0" anchor="ctr" anchorCtr="0">
                <a:spAutoFit/>
              </a:bodyPr>
              <a:lstStyle/>
              <a:p>
                <a:pPr marL="0" marR="0" lvl="0" indent="0" algn="l" defTabSz="685755" rtl="0" eaLnBrk="1" fontAlgn="auto" latinLnBrk="0" hangingPunct="1">
                  <a:lnSpc>
                    <a:spcPct val="110000"/>
                  </a:lnSpc>
                  <a:spcBef>
                    <a:spcPts val="0"/>
                  </a:spcBef>
                  <a:spcAft>
                    <a:spcPts val="300"/>
                  </a:spcAft>
                  <a:buClr>
                    <a:srgbClr val="00B4ED"/>
                  </a:buClr>
                  <a:buSzTx/>
                  <a:buFontTx/>
                  <a:buNone/>
                  <a:tabLst/>
                  <a:defRPr/>
                </a:pP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Primary endpoints: </a:t>
                </a:r>
              </a:p>
              <a:p>
                <a:pPr marL="143996" marR="0" lvl="0" indent="-143996" algn="l" defTabSz="685755" rtl="0" eaLnBrk="1" fontAlgn="auto" latinLnBrk="0" hangingPunct="1">
                  <a:lnSpc>
                    <a:spcPct val="110000"/>
                  </a:lnSpc>
                  <a:spcBef>
                    <a:spcPts val="0"/>
                  </a:spcBef>
                  <a:spcAft>
                    <a:spcPts val="0"/>
                  </a:spcAft>
                  <a:buClr>
                    <a:srgbClr val="00B4ED"/>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ORR per </a:t>
                </a:r>
                <a:r>
                  <a:rPr kumimoji="0" lang="en-GB" sz="1100" b="0" i="0" u="none" strike="noStrike" kern="0" cap="none" spc="0" normalizeH="0" baseline="0" noProof="0" err="1">
                    <a:ln>
                      <a:noFill/>
                    </a:ln>
                    <a:solidFill>
                      <a:srgbClr val="000000"/>
                    </a:solidFill>
                    <a:effectLst/>
                    <a:uLnTx/>
                    <a:uFillTx/>
                    <a:latin typeface="Arial"/>
                    <a:ea typeface="+mn-ea"/>
                    <a:cs typeface="Arial" pitchFamily="34" charset="0"/>
                    <a:sym typeface="Arial"/>
                  </a:rPr>
                  <a:t>BICR</a:t>
                </a:r>
                <a:r>
                  <a:rPr kumimoji="0" lang="en-GB" sz="1100" b="0" i="0" u="none" strike="noStrike" kern="0" cap="none" spc="0" normalizeH="0" baseline="30000" noProof="0" err="1">
                    <a:ln>
                      <a:noFill/>
                    </a:ln>
                    <a:solidFill>
                      <a:srgbClr val="000000"/>
                    </a:solidFill>
                    <a:effectLst/>
                    <a:uLnTx/>
                    <a:uFillTx/>
                    <a:latin typeface="Arial"/>
                    <a:ea typeface="+mn-ea"/>
                    <a:cs typeface="Arial" pitchFamily="34" charset="0"/>
                    <a:sym typeface="Arial"/>
                  </a:rPr>
                  <a:t>b</a:t>
                </a:r>
                <a:endParaRPr kumimoji="0" lang="en-GB" sz="1100" b="0" i="0" u="none" strike="noStrike" kern="0" cap="none" spc="0" normalizeH="0" baseline="30000" noProof="0">
                  <a:ln>
                    <a:noFill/>
                  </a:ln>
                  <a:solidFill>
                    <a:srgbClr val="000000"/>
                  </a:solidFill>
                  <a:effectLst/>
                  <a:uLnTx/>
                  <a:uFillTx/>
                  <a:latin typeface="Arial"/>
                  <a:ea typeface="+mn-ea"/>
                  <a:cs typeface="Arial" pitchFamily="34" charset="0"/>
                  <a:sym typeface="Arial"/>
                </a:endParaRPr>
              </a:p>
              <a:p>
                <a:pPr marL="143996" marR="0" lvl="0" indent="-143996" algn="l" defTabSz="685755" rtl="0" eaLnBrk="1" fontAlgn="auto" latinLnBrk="0" hangingPunct="1">
                  <a:lnSpc>
                    <a:spcPct val="110000"/>
                  </a:lnSpc>
                  <a:spcBef>
                    <a:spcPts val="0"/>
                  </a:spcBef>
                  <a:spcAft>
                    <a:spcPts val="0"/>
                  </a:spcAft>
                  <a:buClr>
                    <a:srgbClr val="00B4ED"/>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PFS per </a:t>
                </a:r>
                <a:r>
                  <a:rPr kumimoji="0" lang="en-GB" sz="1100" b="0" i="0" u="none" strike="noStrike" kern="0" cap="none" spc="0" normalizeH="0" baseline="0" noProof="0" err="1">
                    <a:ln>
                      <a:noFill/>
                    </a:ln>
                    <a:solidFill>
                      <a:srgbClr val="000000"/>
                    </a:solidFill>
                    <a:effectLst/>
                    <a:uLnTx/>
                    <a:uFillTx/>
                    <a:latin typeface="Arial"/>
                    <a:ea typeface="+mn-ea"/>
                    <a:cs typeface="Arial" pitchFamily="34" charset="0"/>
                    <a:sym typeface="Arial"/>
                  </a:rPr>
                  <a:t>BICR</a:t>
                </a:r>
                <a:r>
                  <a:rPr kumimoji="0" lang="en-GB" sz="1100" b="0" i="0" u="none" strike="noStrike" kern="0" cap="none" spc="0" normalizeH="0" baseline="30000" noProof="0" err="1">
                    <a:ln>
                      <a:noFill/>
                    </a:ln>
                    <a:solidFill>
                      <a:srgbClr val="000000"/>
                    </a:solidFill>
                    <a:effectLst/>
                    <a:uLnTx/>
                    <a:uFillTx/>
                    <a:latin typeface="Arial"/>
                    <a:ea typeface="+mn-ea"/>
                    <a:cs typeface="Arial" pitchFamily="34" charset="0"/>
                    <a:sym typeface="Arial"/>
                  </a:rPr>
                  <a:t>b</a:t>
                </a:r>
                <a:endPar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endParaRPr>
              </a:p>
            </p:txBody>
          </p:sp>
          <p:sp>
            <p:nvSpPr>
              <p:cNvPr id="98" name="Rectangle: Rounded Corners 50">
                <a:extLst>
                  <a:ext uri="{FF2B5EF4-FFF2-40B4-BE49-F238E27FC236}">
                    <a16:creationId xmlns:a16="http://schemas.microsoft.com/office/drawing/2014/main" id="{30418BEC-C907-D7AA-CA76-26D7A2F66F7A}"/>
                  </a:ext>
                </a:extLst>
              </p:cNvPr>
              <p:cNvSpPr/>
              <p:nvPr/>
            </p:nvSpPr>
            <p:spPr>
              <a:xfrm>
                <a:off x="11255976" y="3298945"/>
                <a:ext cx="2248945" cy="847827"/>
              </a:xfrm>
              <a:prstGeom prst="rect">
                <a:avLst/>
              </a:prstGeom>
              <a:grpFill/>
              <a:ln w="25400" cap="flat" cmpd="sng" algn="ctr">
                <a:noFill/>
                <a:prstDash val="solid"/>
              </a:ln>
              <a:effectLst/>
            </p:spPr>
            <p:txBody>
              <a:bodyPr wrap="square" tIns="0" rtlCol="0" anchor="ctr" anchorCtr="0">
                <a:spAutoFit/>
              </a:bodyPr>
              <a:lstStyle/>
              <a:p>
                <a:pPr marL="36974" marR="0" lvl="0" indent="0" algn="l" defTabSz="685755" rtl="0" eaLnBrk="1" fontAlgn="auto" latinLnBrk="0" hangingPunct="1">
                  <a:lnSpc>
                    <a:spcPct val="108000"/>
                  </a:lnSpc>
                  <a:spcBef>
                    <a:spcPts val="0"/>
                  </a:spcBef>
                  <a:spcAft>
                    <a:spcPts val="300"/>
                  </a:spcAft>
                  <a:buClr>
                    <a:srgbClr val="00B4ED"/>
                  </a:buClr>
                  <a:buSzTx/>
                  <a:buFontTx/>
                  <a:buNone/>
                  <a:tabLst/>
                  <a:defRPr/>
                </a:pP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Key s</a:t>
                </a:r>
                <a:r>
                  <a:rPr kumimoji="0" lang="en-GB" sz="1200" b="1" i="0" u="none" strike="noStrike" kern="0" cap="none" spc="0" normalizeH="0" baseline="0" noProof="0" err="1">
                    <a:ln>
                      <a:noFill/>
                    </a:ln>
                    <a:solidFill>
                      <a:srgbClr val="000000"/>
                    </a:solidFill>
                    <a:effectLst/>
                    <a:uLnTx/>
                    <a:uFillTx/>
                    <a:latin typeface="Arial" pitchFamily="34" charset="0"/>
                    <a:ea typeface="+mn-ea"/>
                    <a:cs typeface="Arial" pitchFamily="34" charset="0"/>
                    <a:sym typeface="Arial"/>
                  </a:rPr>
                  <a:t>econdary</a:t>
                </a: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 endpoints: </a:t>
                </a:r>
              </a:p>
              <a:p>
                <a:pPr marL="180970" marR="0" lvl="0" indent="-143996" algn="l" defTabSz="685755" rtl="0" eaLnBrk="1" fontAlgn="auto" latinLnBrk="0" hangingPunct="1">
                  <a:lnSpc>
                    <a:spcPct val="108000"/>
                  </a:lnSpc>
                  <a:spcBef>
                    <a:spcPts val="0"/>
                  </a:spcBef>
                  <a:spcAft>
                    <a:spcPts val="0"/>
                  </a:spcAft>
                  <a:buClr>
                    <a:srgbClr val="005BAA"/>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OS</a:t>
                </a:r>
                <a:endParaRPr kumimoji="0" lang="en-GB" sz="1100" b="0" i="0" u="none" strike="noStrike" kern="0" cap="none" spc="0" normalizeH="0" baseline="30000" noProof="0">
                  <a:ln>
                    <a:noFill/>
                  </a:ln>
                  <a:solidFill>
                    <a:srgbClr val="000000"/>
                  </a:solidFill>
                  <a:effectLst/>
                  <a:uLnTx/>
                  <a:uFillTx/>
                  <a:latin typeface="Arial"/>
                  <a:ea typeface="+mn-ea"/>
                  <a:cs typeface="Arial" pitchFamily="34" charset="0"/>
                  <a:sym typeface="Arial"/>
                </a:endParaRPr>
              </a:p>
              <a:p>
                <a:pPr marL="180970" marR="0" lvl="0" indent="-143996" algn="l" defTabSz="685755" rtl="0" eaLnBrk="1" fontAlgn="auto" latinLnBrk="0" hangingPunct="1">
                  <a:lnSpc>
                    <a:spcPct val="108000"/>
                  </a:lnSpc>
                  <a:spcBef>
                    <a:spcPts val="0"/>
                  </a:spcBef>
                  <a:spcAft>
                    <a:spcPts val="0"/>
                  </a:spcAft>
                  <a:buClr>
                    <a:srgbClr val="005BAA"/>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QOL</a:t>
                </a:r>
              </a:p>
              <a:p>
                <a:pPr marL="36974" marR="0" lvl="0" indent="0" algn="l" defTabSz="685755" rtl="0" eaLnBrk="1" fontAlgn="auto" latinLnBrk="0" hangingPunct="1">
                  <a:lnSpc>
                    <a:spcPct val="108000"/>
                  </a:lnSpc>
                  <a:spcBef>
                    <a:spcPts val="0"/>
                  </a:spcBef>
                  <a:spcAft>
                    <a:spcPts val="0"/>
                  </a:spcAft>
                  <a:buClr>
                    <a:srgbClr val="005BAA"/>
                  </a:buClr>
                  <a:buSzTx/>
                  <a:buFontTx/>
                  <a:buNone/>
                  <a:tabLst/>
                  <a:defRPr/>
                </a:pPr>
                <a:endPar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endParaRPr>
              </a:p>
            </p:txBody>
          </p:sp>
        </p:grpSp>
        <p:cxnSp>
          <p:nvCxnSpPr>
            <p:cNvPr id="95" name="Straight Connector 94">
              <a:extLst>
                <a:ext uri="{FF2B5EF4-FFF2-40B4-BE49-F238E27FC236}">
                  <a16:creationId xmlns:a16="http://schemas.microsoft.com/office/drawing/2014/main" id="{EB54154C-521D-ED35-D3B4-788C0D31A193}"/>
                </a:ext>
              </a:extLst>
            </p:cNvPr>
            <p:cNvCxnSpPr>
              <a:cxnSpLocks/>
            </p:cNvCxnSpPr>
            <p:nvPr/>
          </p:nvCxnSpPr>
          <p:spPr>
            <a:xfrm>
              <a:off x="9257779" y="4782734"/>
              <a:ext cx="0" cy="612000"/>
            </a:xfrm>
            <a:prstGeom prst="line">
              <a:avLst/>
            </a:prstGeom>
            <a:grpFill/>
            <a:ln w="19050" cap="flat" cmpd="sng" algn="ctr">
              <a:solidFill>
                <a:srgbClr val="FFFFFF">
                  <a:lumMod val="50000"/>
                </a:srgbClr>
              </a:solidFill>
              <a:prstDash val="solid"/>
            </a:ln>
            <a:effectLst/>
          </p:spPr>
        </p:cxnSp>
      </p:grpSp>
      <p:sp>
        <p:nvSpPr>
          <p:cNvPr id="3" name="TextBox 2">
            <a:extLst>
              <a:ext uri="{FF2B5EF4-FFF2-40B4-BE49-F238E27FC236}">
                <a16:creationId xmlns:a16="http://schemas.microsoft.com/office/drawing/2014/main" id="{CE42C868-6143-CBFC-17BC-50AB1A4C8522}"/>
              </a:ext>
            </a:extLst>
          </p:cNvPr>
          <p:cNvSpPr txBox="1"/>
          <p:nvPr/>
        </p:nvSpPr>
        <p:spPr>
          <a:xfrm>
            <a:off x="134759" y="5889262"/>
            <a:ext cx="1543434" cy="3385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E8E8E8">
                    <a:lumMod val="50000"/>
                  </a:srgbClr>
                </a:solidFill>
                <a:effectLst/>
                <a:uLnTx/>
                <a:uFillTx/>
                <a:latin typeface="Arial" panose="020B0604020202020204" pitchFamily="34" charset="0"/>
                <a:ea typeface="+mn-ea"/>
                <a:cs typeface="Arial" panose="020B0604020202020204" pitchFamily="34" charset="0"/>
              </a:rPr>
              <a:t>NCT06161025</a:t>
            </a:r>
          </a:p>
        </p:txBody>
      </p:sp>
      <p:sp>
        <p:nvSpPr>
          <p:cNvPr id="2" name="TextBox 1">
            <a:extLst>
              <a:ext uri="{FF2B5EF4-FFF2-40B4-BE49-F238E27FC236}">
                <a16:creationId xmlns:a16="http://schemas.microsoft.com/office/drawing/2014/main" id="{7FD50A3E-A0A6-3331-2E65-2BDBBA2AA343}"/>
              </a:ext>
            </a:extLst>
          </p:cNvPr>
          <p:cNvSpPr txBox="1"/>
          <p:nvPr/>
        </p:nvSpPr>
        <p:spPr>
          <a:xfrm>
            <a:off x="277740" y="6621746"/>
            <a:ext cx="11071254" cy="346894"/>
          </a:xfrm>
          <a:prstGeom prst="rect">
            <a:avLst/>
          </a:prstGeom>
          <a:noFill/>
        </p:spPr>
        <p:txBody>
          <a:bodyPr wrap="square" rtlCol="0" anchor="b">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dirty="0">
                <a:ln>
                  <a:noFill/>
                </a:ln>
                <a:solidFill>
                  <a:prstClr val="white">
                    <a:lumMod val="50000"/>
                  </a:prstClr>
                </a:solidFill>
                <a:effectLst/>
                <a:uLnTx/>
                <a:uFillTx/>
                <a:latin typeface="Arial"/>
                <a:ea typeface="+mn-ea"/>
                <a:cs typeface="Arial"/>
                <a:sym typeface="Arial"/>
              </a:rPr>
              <a:t>NCT06161025. Accessed from: </a:t>
            </a:r>
            <a:r>
              <a:rPr kumimoji="0" lang="en-GB" sz="1200" b="0" i="0" u="none" strike="noStrike" kern="0" cap="none" spc="0" normalizeH="0" baseline="0" noProof="0" dirty="0">
                <a:ln>
                  <a:noFill/>
                </a:ln>
                <a:solidFill>
                  <a:prstClr val="white">
                    <a:lumMod val="50000"/>
                  </a:prstClr>
                </a:solidFill>
                <a:effectLst/>
                <a:uLnTx/>
                <a:uFillTx/>
                <a:latin typeface="Arial"/>
                <a:ea typeface="+mn-ea"/>
                <a:cs typeface="Arial"/>
                <a:sym typeface="Arial"/>
                <a:hlinkClick r:id="rId3"/>
              </a:rPr>
              <a:t>https://clinicaltrials.gov/study/NCT06161025?term=NCT06161025&amp;rank=1</a:t>
            </a:r>
            <a:r>
              <a:rPr kumimoji="0" lang="en-GB" sz="1200" b="0" i="0" u="none" strike="noStrike" kern="0" cap="none" spc="0" normalizeH="0" baseline="0" noProof="0" dirty="0">
                <a:ln>
                  <a:noFill/>
                </a:ln>
                <a:solidFill>
                  <a:prstClr val="white">
                    <a:lumMod val="50000"/>
                  </a:prstClr>
                </a:solidFill>
                <a:effectLst/>
                <a:uLnTx/>
                <a:uFillTx/>
                <a:latin typeface="Arial"/>
                <a:ea typeface="+mn-ea"/>
                <a:cs typeface="Arial"/>
                <a:sym typeface="Arial"/>
              </a:rPr>
              <a:t>; </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Ray-</a:t>
            </a:r>
            <a:r>
              <a:rPr kumimoji="0" lang="en-US" sz="1200" b="0" i="0" u="none" strike="noStrike" kern="1200" cap="none" spc="0" normalizeH="0" baseline="0" noProof="0" dirty="0" err="1">
                <a:ln>
                  <a:noFill/>
                </a:ln>
                <a:solidFill>
                  <a:prstClr val="black"/>
                </a:solidFill>
                <a:effectLst/>
                <a:uLnTx/>
                <a:uFillTx/>
                <a:latin typeface="Aptos" panose="02110004020202020204"/>
                <a:ea typeface="+mn-ea"/>
                <a:cs typeface="+mn-cs"/>
              </a:rPr>
              <a:t>Coquard</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IL, et al. ESMO 2025. Abstract LBA42.</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200" b="0" i="0" u="none" strike="noStrike" kern="0" cap="none" spc="0" normalizeH="0" baseline="0" noProof="0" dirty="0">
              <a:ln>
                <a:noFill/>
              </a:ln>
              <a:solidFill>
                <a:prstClr val="white">
                  <a:lumMod val="50000"/>
                </a:prstClr>
              </a:solidFill>
              <a:effectLst/>
              <a:uLnTx/>
              <a:uFillTx/>
              <a:latin typeface="Arial"/>
              <a:ea typeface="+mn-ea"/>
              <a:cs typeface="Arial"/>
              <a:sym typeface="Arial"/>
            </a:endParaRPr>
          </a:p>
        </p:txBody>
      </p:sp>
    </p:spTree>
    <p:extLst>
      <p:ext uri="{BB962C8B-B14F-4D97-AF65-F5344CB8AC3E}">
        <p14:creationId xmlns:p14="http://schemas.microsoft.com/office/powerpoint/2010/main" val="18846965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C7F8A6-BE08-3A32-6D4B-E2946C240364}"/>
              </a:ext>
            </a:extLst>
          </p:cNvPr>
          <p:cNvSpPr>
            <a:spLocks noGrp="1"/>
          </p:cNvSpPr>
          <p:nvPr>
            <p:ph type="title"/>
          </p:nvPr>
        </p:nvSpPr>
        <p:spPr>
          <a:xfrm>
            <a:off x="735903" y="30296"/>
            <a:ext cx="10518992" cy="1143000"/>
          </a:xfrm>
        </p:spPr>
        <p:txBody>
          <a:bodyPr/>
          <a:lstStyle/>
          <a:p>
            <a:pPr algn="l"/>
            <a:r>
              <a:rPr lang="en-US" dirty="0"/>
              <a:t>Schematic Diagrams of Approved and Investigational FR</a:t>
            </a:r>
            <a:r>
              <a:rPr lang="el-GR" dirty="0"/>
              <a:t>α</a:t>
            </a:r>
            <a:r>
              <a:rPr lang="en-US" dirty="0"/>
              <a:t>-Directed Antibody-Drug Conjugates</a:t>
            </a:r>
          </a:p>
        </p:txBody>
      </p:sp>
      <p:sp>
        <p:nvSpPr>
          <p:cNvPr id="5" name="TextBox 4">
            <a:extLst>
              <a:ext uri="{FF2B5EF4-FFF2-40B4-BE49-F238E27FC236}">
                <a16:creationId xmlns:a16="http://schemas.microsoft.com/office/drawing/2014/main" id="{917A23C6-55BA-973E-7C7F-B0F4F2DAF6C0}"/>
              </a:ext>
            </a:extLst>
          </p:cNvPr>
          <p:cNvSpPr txBox="1"/>
          <p:nvPr/>
        </p:nvSpPr>
        <p:spPr>
          <a:xfrm>
            <a:off x="6259" y="6534835"/>
            <a:ext cx="5989140"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Liu Y et al. </a:t>
            </a:r>
            <a:r>
              <a:rPr kumimoji="0" lang="en-US" sz="1500" b="0" i="1"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mAbs</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15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17</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 https://</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doi.org</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/10.1080/19420862.2025.2470309.</a:t>
            </a:r>
          </a:p>
        </p:txBody>
      </p:sp>
      <p:pic>
        <p:nvPicPr>
          <p:cNvPr id="6" name="Picture 5" descr="A diagram of different types of antibodies&#10;&#10;AI-generated content may be incorrect.">
            <a:extLst>
              <a:ext uri="{FF2B5EF4-FFF2-40B4-BE49-F238E27FC236}">
                <a16:creationId xmlns:a16="http://schemas.microsoft.com/office/drawing/2014/main" id="{FB291020-A4D5-8888-BCC7-A28645D7EC9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9812" y="1143000"/>
            <a:ext cx="7772400" cy="5377326"/>
          </a:xfrm>
          <a:prstGeom prst="rect">
            <a:avLst/>
          </a:prstGeom>
        </p:spPr>
      </p:pic>
    </p:spTree>
    <p:extLst>
      <p:ext uri="{BB962C8B-B14F-4D97-AF65-F5344CB8AC3E}">
        <p14:creationId xmlns:p14="http://schemas.microsoft.com/office/powerpoint/2010/main" val="33116972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127E3F-9E8E-E767-E028-B4584D74B98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F465D7-E56B-1A94-8FD5-6DF877CEFDF5}"/>
              </a:ext>
            </a:extLst>
          </p:cNvPr>
          <p:cNvSpPr>
            <a:spLocks noGrp="1"/>
          </p:cNvSpPr>
          <p:nvPr>
            <p:ph type="title" idx="4294967295"/>
          </p:nvPr>
        </p:nvSpPr>
        <p:spPr>
          <a:xfrm>
            <a:off x="308424" y="330532"/>
            <a:ext cx="11883576" cy="732724"/>
          </a:xfrm>
          <a:prstGeom prst="rect">
            <a:avLst/>
          </a:prstGeom>
        </p:spPr>
        <p:txBody>
          <a:bodyPr/>
          <a:lstStyle/>
          <a:p>
            <a:pPr algn="l"/>
            <a:r>
              <a:rPr lang="en-US" sz="4000" b="1" dirty="0">
                <a:solidFill>
                  <a:schemeClr val="accent1"/>
                </a:solidFill>
              </a:rPr>
              <a:t>Recent Ovarian Cancer ADC Trials</a:t>
            </a:r>
          </a:p>
        </p:txBody>
      </p:sp>
      <p:graphicFrame>
        <p:nvGraphicFramePr>
          <p:cNvPr id="3" name="Table Placeholder 10">
            <a:extLst>
              <a:ext uri="{FF2B5EF4-FFF2-40B4-BE49-F238E27FC236}">
                <a16:creationId xmlns:a16="http://schemas.microsoft.com/office/drawing/2014/main" id="{C2935A22-C59C-5496-9EE7-24E27838FB9E}"/>
              </a:ext>
            </a:extLst>
          </p:cNvPr>
          <p:cNvGraphicFramePr>
            <a:graphicFrameLocks/>
          </p:cNvGraphicFramePr>
          <p:nvPr/>
        </p:nvGraphicFramePr>
        <p:xfrm>
          <a:off x="308424" y="1241762"/>
          <a:ext cx="11763833" cy="4159589"/>
        </p:xfrm>
        <a:graphic>
          <a:graphicData uri="http://schemas.openxmlformats.org/drawingml/2006/table">
            <a:tbl>
              <a:tblPr firstRow="1" bandRow="1">
                <a:tableStyleId>{5C22544A-7EE6-4342-B048-85BDC9FD1C3A}</a:tableStyleId>
              </a:tblPr>
              <a:tblGrid>
                <a:gridCol w="3835313">
                  <a:extLst>
                    <a:ext uri="{9D8B030D-6E8A-4147-A177-3AD203B41FA5}">
                      <a16:colId xmlns:a16="http://schemas.microsoft.com/office/drawing/2014/main" val="970624918"/>
                    </a:ext>
                  </a:extLst>
                </a:gridCol>
                <a:gridCol w="1747777">
                  <a:extLst>
                    <a:ext uri="{9D8B030D-6E8A-4147-A177-3AD203B41FA5}">
                      <a16:colId xmlns:a16="http://schemas.microsoft.com/office/drawing/2014/main" val="3559277203"/>
                    </a:ext>
                  </a:extLst>
                </a:gridCol>
                <a:gridCol w="2222339">
                  <a:extLst>
                    <a:ext uri="{9D8B030D-6E8A-4147-A177-3AD203B41FA5}">
                      <a16:colId xmlns:a16="http://schemas.microsoft.com/office/drawing/2014/main" val="3786478168"/>
                    </a:ext>
                  </a:extLst>
                </a:gridCol>
                <a:gridCol w="2310809">
                  <a:extLst>
                    <a:ext uri="{9D8B030D-6E8A-4147-A177-3AD203B41FA5}">
                      <a16:colId xmlns:a16="http://schemas.microsoft.com/office/drawing/2014/main" val="373548503"/>
                    </a:ext>
                  </a:extLst>
                </a:gridCol>
                <a:gridCol w="1647595">
                  <a:extLst>
                    <a:ext uri="{9D8B030D-6E8A-4147-A177-3AD203B41FA5}">
                      <a16:colId xmlns:a16="http://schemas.microsoft.com/office/drawing/2014/main" val="1383549414"/>
                    </a:ext>
                  </a:extLst>
                </a:gridCol>
              </a:tblGrid>
              <a:tr h="411347">
                <a:tc>
                  <a:txBody>
                    <a:bodyPr/>
                    <a:lstStyle/>
                    <a:p>
                      <a:pPr algn="l">
                        <a:buNone/>
                      </a:pPr>
                      <a:r>
                        <a:rPr lang="en-US" sz="1800">
                          <a:solidFill>
                            <a:schemeClr val="bg1"/>
                          </a:solidFill>
                          <a:effectLst/>
                          <a:latin typeface="+mn-lt"/>
                        </a:rPr>
                        <a:t> Drug Name</a:t>
                      </a:r>
                    </a:p>
                  </a:txBody>
                  <a:tcPr marL="45720" marR="45720" anchor="ctr"/>
                </a:tc>
                <a:tc>
                  <a:txBody>
                    <a:bodyPr/>
                    <a:lstStyle/>
                    <a:p>
                      <a:pPr algn="ctr">
                        <a:buNone/>
                      </a:pPr>
                      <a:r>
                        <a:rPr lang="en-US" sz="1800" dirty="0">
                          <a:solidFill>
                            <a:schemeClr val="bg1"/>
                          </a:solidFill>
                          <a:effectLst/>
                          <a:latin typeface="+mn-lt"/>
                        </a:rPr>
                        <a:t> Target</a:t>
                      </a:r>
                    </a:p>
                  </a:txBody>
                  <a:tcPr marL="45720" marR="45720" anchor="ctr"/>
                </a:tc>
                <a:tc>
                  <a:txBody>
                    <a:bodyPr/>
                    <a:lstStyle/>
                    <a:p>
                      <a:pPr algn="ctr">
                        <a:buNone/>
                      </a:pPr>
                      <a:r>
                        <a:rPr lang="en-US" sz="1800">
                          <a:solidFill>
                            <a:schemeClr val="bg1"/>
                          </a:solidFill>
                          <a:effectLst/>
                          <a:latin typeface="+mn-lt"/>
                        </a:rPr>
                        <a:t> Payload</a:t>
                      </a:r>
                    </a:p>
                  </a:txBody>
                  <a:tcPr marL="45720" marR="45720" anchor="ctr"/>
                </a:tc>
                <a:tc>
                  <a:txBody>
                    <a:bodyPr/>
                    <a:lstStyle/>
                    <a:p>
                      <a:pPr algn="ctr">
                        <a:buNone/>
                      </a:pPr>
                      <a:r>
                        <a:rPr lang="en-US" sz="1800">
                          <a:solidFill>
                            <a:schemeClr val="bg1"/>
                          </a:solidFill>
                          <a:effectLst/>
                          <a:latin typeface="+mn-lt"/>
                        </a:rPr>
                        <a:t> Preliminary Efficacy (ORR)*</a:t>
                      </a:r>
                    </a:p>
                  </a:txBody>
                  <a:tcPr marL="45720" marR="45720" anchor="ctr"/>
                </a:tc>
                <a:tc>
                  <a:txBody>
                    <a:bodyPr/>
                    <a:lstStyle/>
                    <a:p>
                      <a:pPr algn="ctr">
                        <a:buNone/>
                      </a:pPr>
                      <a:r>
                        <a:rPr lang="en-US" sz="1800">
                          <a:solidFill>
                            <a:schemeClr val="bg1"/>
                          </a:solidFill>
                          <a:effectLst/>
                          <a:latin typeface="+mn-lt"/>
                        </a:rPr>
                        <a:t> Presented At  </a:t>
                      </a:r>
                    </a:p>
                  </a:txBody>
                  <a:tcPr marL="45720" marR="45720" anchor="ctr"/>
                </a:tc>
                <a:extLst>
                  <a:ext uri="{0D108BD9-81ED-4DB2-BD59-A6C34878D82A}">
                    <a16:rowId xmlns:a16="http://schemas.microsoft.com/office/drawing/2014/main" val="1131915075"/>
                  </a:ext>
                </a:extLst>
              </a:tr>
              <a:tr h="411347">
                <a:tc>
                  <a:txBody>
                    <a:bodyPr/>
                    <a:lstStyle/>
                    <a:p>
                      <a:pPr algn="l">
                        <a:buNone/>
                      </a:pPr>
                      <a:r>
                        <a:rPr lang="en-US" sz="1800" dirty="0">
                          <a:effectLst/>
                          <a:latin typeface="+mn-lt"/>
                        </a:rPr>
                        <a:t> </a:t>
                      </a:r>
                      <a:r>
                        <a:rPr lang="en-US" sz="1800" dirty="0" err="1">
                          <a:effectLst/>
                          <a:latin typeface="+mn-lt"/>
                        </a:rPr>
                        <a:t>Torvutatug</a:t>
                      </a:r>
                      <a:r>
                        <a:rPr lang="en-US" sz="1800" dirty="0">
                          <a:effectLst/>
                          <a:latin typeface="+mn-lt"/>
                        </a:rPr>
                        <a:t> </a:t>
                      </a:r>
                      <a:r>
                        <a:rPr lang="en-US" sz="1800" dirty="0" err="1">
                          <a:effectLst/>
                          <a:latin typeface="+mn-lt"/>
                        </a:rPr>
                        <a:t>Samrotecan</a:t>
                      </a:r>
                      <a:r>
                        <a:rPr lang="en-US" sz="1800" dirty="0">
                          <a:effectLst/>
                          <a:latin typeface="+mn-lt"/>
                        </a:rPr>
                        <a:t> (AZD5335)</a:t>
                      </a:r>
                    </a:p>
                  </a:txBody>
                  <a:tcPr marL="45720" marR="45720" anchor="ctr"/>
                </a:tc>
                <a:tc>
                  <a:txBody>
                    <a:bodyPr/>
                    <a:lstStyle/>
                    <a:p>
                      <a:pPr algn="l">
                        <a:buNone/>
                      </a:pPr>
                      <a:r>
                        <a:rPr lang="en-US" sz="1800">
                          <a:latin typeface="+mn-lt"/>
                        </a:rPr>
                        <a:t> </a:t>
                      </a:r>
                      <a:r>
                        <a:rPr lang="en-US" sz="1800" err="1">
                          <a:latin typeface="+mn-lt"/>
                        </a:rPr>
                        <a:t>FRalpha</a:t>
                      </a:r>
                    </a:p>
                  </a:txBody>
                  <a:tcPr marL="45720" marR="45720" anchor="ctr"/>
                </a:tc>
                <a:tc>
                  <a:txBody>
                    <a:bodyPr/>
                    <a:lstStyle/>
                    <a:p>
                      <a:pPr algn="l">
                        <a:buNone/>
                      </a:pPr>
                      <a:r>
                        <a:rPr lang="en-US" sz="1800">
                          <a:latin typeface="+mn-lt"/>
                        </a:rPr>
                        <a:t> TOPO1 inhibitor</a:t>
                      </a:r>
                    </a:p>
                  </a:txBody>
                  <a:tcPr marL="45720" marR="45720" anchor="ctr"/>
                </a:tc>
                <a:tc>
                  <a:txBody>
                    <a:bodyPr/>
                    <a:lstStyle/>
                    <a:p>
                      <a:pPr algn="l">
                        <a:buNone/>
                      </a:pPr>
                      <a:r>
                        <a:rPr lang="en-US" sz="1800">
                          <a:latin typeface="+mn-lt"/>
                        </a:rPr>
                        <a:t> </a:t>
                      </a:r>
                      <a:r>
                        <a:rPr lang="en-US" sz="1800" b="0" kern="1200">
                          <a:solidFill>
                            <a:schemeClr val="dk1"/>
                          </a:solidFill>
                          <a:effectLst/>
                          <a:latin typeface="+mn-lt"/>
                        </a:rPr>
                        <a:t>53.6% (ITT)</a:t>
                      </a:r>
                      <a:endParaRPr lang="en-US" sz="1800">
                        <a:latin typeface="+mn-lt"/>
                      </a:endParaRPr>
                    </a:p>
                  </a:txBody>
                  <a:tcPr marL="45720" marR="45720" anchor="ctr"/>
                </a:tc>
                <a:tc>
                  <a:txBody>
                    <a:bodyPr/>
                    <a:lstStyle/>
                    <a:p>
                      <a:pPr algn="l">
                        <a:buNone/>
                      </a:pPr>
                      <a:r>
                        <a:rPr lang="en-US" sz="1800">
                          <a:latin typeface="+mn-lt"/>
                        </a:rPr>
                        <a:t> ESMO </a:t>
                      </a:r>
                    </a:p>
                  </a:txBody>
                  <a:tcPr marL="45720" marR="45720" anchor="ctr"/>
                </a:tc>
                <a:extLst>
                  <a:ext uri="{0D108BD9-81ED-4DB2-BD59-A6C34878D82A}">
                    <a16:rowId xmlns:a16="http://schemas.microsoft.com/office/drawing/2014/main" val="504894857"/>
                  </a:ext>
                </a:extLst>
              </a:tr>
              <a:tr h="411347">
                <a:tc>
                  <a:txBody>
                    <a:bodyPr/>
                    <a:lstStyle/>
                    <a:p>
                      <a:pPr algn="l">
                        <a:buNone/>
                      </a:pPr>
                      <a:r>
                        <a:rPr lang="en-US" sz="1800" b="0" i="0" u="none" strike="noStrike" noProof="0" dirty="0">
                          <a:solidFill>
                            <a:schemeClr val="tx1"/>
                          </a:solidFill>
                          <a:effectLst/>
                          <a:latin typeface="Arial"/>
                        </a:rPr>
                        <a:t> </a:t>
                      </a:r>
                      <a:r>
                        <a:rPr lang="en-US" sz="1800" b="0" i="0" u="none" strike="noStrike" noProof="0" dirty="0" err="1">
                          <a:solidFill>
                            <a:schemeClr val="tx1"/>
                          </a:solidFill>
                          <a:effectLst/>
                          <a:latin typeface="Arial"/>
                        </a:rPr>
                        <a:t>Sofetabart</a:t>
                      </a:r>
                      <a:r>
                        <a:rPr lang="en-US" sz="1800" b="0" i="0" u="none" strike="noStrike" noProof="0" dirty="0">
                          <a:solidFill>
                            <a:schemeClr val="tx1"/>
                          </a:solidFill>
                          <a:effectLst/>
                          <a:latin typeface="Arial"/>
                        </a:rPr>
                        <a:t> </a:t>
                      </a:r>
                      <a:r>
                        <a:rPr lang="en-US" sz="1800" b="0" i="0" u="none" strike="noStrike" noProof="0" dirty="0" err="1">
                          <a:solidFill>
                            <a:schemeClr val="tx1"/>
                          </a:solidFill>
                          <a:effectLst/>
                          <a:latin typeface="Arial"/>
                        </a:rPr>
                        <a:t>Mipitecan</a:t>
                      </a:r>
                      <a:r>
                        <a:rPr lang="en-US" sz="1800" b="0" i="0" u="none" strike="noStrike" noProof="0" dirty="0">
                          <a:solidFill>
                            <a:schemeClr val="tx1"/>
                          </a:solidFill>
                          <a:effectLst/>
                          <a:latin typeface="Arial"/>
                        </a:rPr>
                        <a:t> (LY4170156)</a:t>
                      </a:r>
                    </a:p>
                  </a:txBody>
                  <a:tcPr marL="45720" marR="45720" anchor="ctr"/>
                </a:tc>
                <a:tc>
                  <a:txBody>
                    <a:bodyPr/>
                    <a:lstStyle/>
                    <a:p>
                      <a:pPr algn="l">
                        <a:buNone/>
                      </a:pPr>
                      <a:r>
                        <a:rPr lang="en-US" sz="1800" dirty="0">
                          <a:latin typeface="+mn-lt"/>
                        </a:rPr>
                        <a:t> </a:t>
                      </a:r>
                      <a:r>
                        <a:rPr lang="en-US" sz="1800" dirty="0" err="1">
                          <a:latin typeface="+mn-lt"/>
                        </a:rPr>
                        <a:t>FRalpha</a:t>
                      </a:r>
                      <a:endParaRPr lang="en-US" sz="1800" dirty="0">
                        <a:latin typeface="+mn-lt"/>
                      </a:endParaRPr>
                    </a:p>
                  </a:txBody>
                  <a:tcPr marL="45720" marR="45720" anchor="ctr"/>
                </a:tc>
                <a:tc>
                  <a:txBody>
                    <a:bodyPr/>
                    <a:lstStyle/>
                    <a:p>
                      <a:pPr algn="l">
                        <a:buNone/>
                      </a:pPr>
                      <a:r>
                        <a:rPr lang="en-US" sz="1800">
                          <a:latin typeface="+mn-lt"/>
                        </a:rPr>
                        <a:t> TOPO1 inhibitor</a:t>
                      </a:r>
                    </a:p>
                  </a:txBody>
                  <a:tcPr marL="45720" marR="45720" anchor="ctr"/>
                </a:tc>
                <a:tc>
                  <a:txBody>
                    <a:bodyPr/>
                    <a:lstStyle/>
                    <a:p>
                      <a:pPr algn="l">
                        <a:buNone/>
                      </a:pPr>
                      <a:r>
                        <a:rPr lang="en-US" sz="1800">
                          <a:effectLst/>
                          <a:latin typeface="+mn-lt"/>
                        </a:rPr>
                        <a:t> 33 – 61%</a:t>
                      </a:r>
                      <a:endParaRPr lang="en-US" sz="1800" b="0" kern="1200">
                        <a:solidFill>
                          <a:schemeClr val="dk1"/>
                        </a:solidFill>
                        <a:effectLst/>
                        <a:latin typeface="+mn-lt"/>
                      </a:endParaRPr>
                    </a:p>
                  </a:txBody>
                  <a:tcPr marL="45720" marR="45720" anchor="ctr"/>
                </a:tc>
                <a:tc>
                  <a:txBody>
                    <a:bodyPr/>
                    <a:lstStyle/>
                    <a:p>
                      <a:pPr algn="l">
                        <a:buNone/>
                      </a:pPr>
                      <a:r>
                        <a:rPr lang="en-US" sz="1800">
                          <a:latin typeface="+mn-lt"/>
                        </a:rPr>
                        <a:t> ESMO</a:t>
                      </a:r>
                    </a:p>
                  </a:txBody>
                  <a:tcPr marL="45720" marR="45720" anchor="ctr"/>
                </a:tc>
                <a:extLst>
                  <a:ext uri="{0D108BD9-81ED-4DB2-BD59-A6C34878D82A}">
                    <a16:rowId xmlns:a16="http://schemas.microsoft.com/office/drawing/2014/main" val="280410750"/>
                  </a:ext>
                </a:extLst>
              </a:tr>
              <a:tr h="411347">
                <a:tc>
                  <a:txBody>
                    <a:bodyPr/>
                    <a:lstStyle/>
                    <a:p>
                      <a:pPr algn="l">
                        <a:buNone/>
                      </a:pPr>
                      <a:r>
                        <a:rPr lang="en-US" sz="1800">
                          <a:effectLst/>
                          <a:latin typeface="+mn-lt"/>
                        </a:rPr>
                        <a:t> </a:t>
                      </a:r>
                      <a:r>
                        <a:rPr lang="en-US" sz="1800" err="1">
                          <a:effectLst/>
                          <a:latin typeface="+mn-lt"/>
                        </a:rPr>
                        <a:t>Raludotatug</a:t>
                      </a:r>
                      <a:r>
                        <a:rPr lang="en-US" sz="1800">
                          <a:effectLst/>
                          <a:latin typeface="+mn-lt"/>
                        </a:rPr>
                        <a:t> deruxtecan (R-</a:t>
                      </a:r>
                      <a:r>
                        <a:rPr lang="en-US" sz="1800" err="1">
                          <a:effectLst/>
                          <a:latin typeface="+mn-lt"/>
                        </a:rPr>
                        <a:t>Dxd</a:t>
                      </a:r>
                      <a:r>
                        <a:rPr lang="en-US" sz="1800">
                          <a:effectLst/>
                          <a:latin typeface="+mn-lt"/>
                        </a:rPr>
                        <a:t>)</a:t>
                      </a:r>
                    </a:p>
                  </a:txBody>
                  <a:tcPr marL="45720" marR="45720" anchor="ctr"/>
                </a:tc>
                <a:tc>
                  <a:txBody>
                    <a:bodyPr/>
                    <a:lstStyle/>
                    <a:p>
                      <a:pPr algn="l">
                        <a:buNone/>
                      </a:pPr>
                      <a:r>
                        <a:rPr lang="en-US" sz="1800" dirty="0">
                          <a:latin typeface="+mn-lt"/>
                        </a:rPr>
                        <a:t> CDH6</a:t>
                      </a:r>
                    </a:p>
                  </a:txBody>
                  <a:tcPr marL="45720" marR="45720" anchor="ctr"/>
                </a:tc>
                <a:tc>
                  <a:txBody>
                    <a:bodyPr/>
                    <a:lstStyle/>
                    <a:p>
                      <a:pPr algn="l">
                        <a:buNone/>
                      </a:pPr>
                      <a:r>
                        <a:rPr lang="en-US" sz="1800">
                          <a:latin typeface="+mn-lt"/>
                        </a:rPr>
                        <a:t> TOPO1 inhibitor</a:t>
                      </a:r>
                    </a:p>
                  </a:txBody>
                  <a:tcPr marL="45720" marR="45720" anchor="ctr"/>
                </a:tc>
                <a:tc>
                  <a:txBody>
                    <a:bodyPr/>
                    <a:lstStyle/>
                    <a:p>
                      <a:pPr algn="l">
                        <a:buNone/>
                      </a:pPr>
                      <a:r>
                        <a:rPr lang="en-US" sz="1800">
                          <a:effectLst/>
                          <a:latin typeface="+mn-lt"/>
                        </a:rPr>
                        <a:t> </a:t>
                      </a:r>
                      <a:r>
                        <a:rPr lang="en-US" sz="1800" b="0" kern="1200">
                          <a:solidFill>
                            <a:schemeClr val="dk1"/>
                          </a:solidFill>
                          <a:effectLst/>
                          <a:latin typeface="+mn-lt"/>
                        </a:rPr>
                        <a:t>50.5%</a:t>
                      </a:r>
                      <a:endParaRPr lang="en-US" sz="1800">
                        <a:latin typeface="+mn-lt"/>
                      </a:endParaRPr>
                    </a:p>
                  </a:txBody>
                  <a:tcPr marL="45720" marR="45720" anchor="ctr"/>
                </a:tc>
                <a:tc>
                  <a:txBody>
                    <a:bodyPr/>
                    <a:lstStyle/>
                    <a:p>
                      <a:pPr algn="l">
                        <a:buNone/>
                      </a:pPr>
                      <a:r>
                        <a:rPr lang="en-US" sz="1800">
                          <a:latin typeface="+mn-lt"/>
                        </a:rPr>
                        <a:t> ESMO</a:t>
                      </a:r>
                    </a:p>
                  </a:txBody>
                  <a:tcPr marL="45720" marR="45720" anchor="ctr"/>
                </a:tc>
                <a:extLst>
                  <a:ext uri="{0D108BD9-81ED-4DB2-BD59-A6C34878D82A}">
                    <a16:rowId xmlns:a16="http://schemas.microsoft.com/office/drawing/2014/main" val="2316421391"/>
                  </a:ext>
                </a:extLst>
              </a:tr>
              <a:tr h="411347">
                <a:tc>
                  <a:txBody>
                    <a:bodyPr/>
                    <a:lstStyle/>
                    <a:p>
                      <a:pPr algn="l">
                        <a:buNone/>
                      </a:pPr>
                      <a:r>
                        <a:rPr lang="en-US" sz="1800">
                          <a:effectLst/>
                          <a:latin typeface="+mn-lt"/>
                        </a:rPr>
                        <a:t> TUB-040</a:t>
                      </a:r>
                      <a:endParaRPr lang="en-US" sz="1800">
                        <a:latin typeface="+mn-lt"/>
                      </a:endParaRPr>
                    </a:p>
                  </a:txBody>
                  <a:tcPr marL="45720" marR="45720" anchor="ctr"/>
                </a:tc>
                <a:tc>
                  <a:txBody>
                    <a:bodyPr/>
                    <a:lstStyle/>
                    <a:p>
                      <a:pPr algn="l">
                        <a:buNone/>
                      </a:pPr>
                      <a:r>
                        <a:rPr lang="en-US" sz="1800">
                          <a:latin typeface="+mn-lt"/>
                        </a:rPr>
                        <a:t> NaPi2b</a:t>
                      </a:r>
                      <a:endParaRPr lang="en-US" sz="1800" err="1">
                        <a:latin typeface="+mn-lt"/>
                      </a:endParaRPr>
                    </a:p>
                  </a:txBody>
                  <a:tcPr marL="45720" marR="45720" anchor="ctr"/>
                </a:tc>
                <a:tc>
                  <a:txBody>
                    <a:bodyPr/>
                    <a:lstStyle/>
                    <a:p>
                      <a:pPr algn="l">
                        <a:buNone/>
                      </a:pPr>
                      <a:r>
                        <a:rPr lang="en-US" sz="1800" dirty="0">
                          <a:latin typeface="+mn-lt"/>
                        </a:rPr>
                        <a:t> TOPO1 inhibitor</a:t>
                      </a:r>
                    </a:p>
                  </a:txBody>
                  <a:tcPr marL="45720" marR="45720" anchor="ctr"/>
                </a:tc>
                <a:tc>
                  <a:txBody>
                    <a:bodyPr/>
                    <a:lstStyle/>
                    <a:p>
                      <a:pPr algn="l">
                        <a:buNone/>
                      </a:pPr>
                      <a:r>
                        <a:rPr lang="en-US" sz="1800">
                          <a:effectLst/>
                          <a:latin typeface="+mn-lt"/>
                        </a:rPr>
                        <a:t> </a:t>
                      </a:r>
                      <a:r>
                        <a:rPr lang="en-US" sz="1800" b="0" kern="1200">
                          <a:solidFill>
                            <a:schemeClr val="dk1"/>
                          </a:solidFill>
                          <a:effectLst/>
                          <a:latin typeface="+mn-lt"/>
                        </a:rPr>
                        <a:t>50%</a:t>
                      </a:r>
                      <a:endParaRPr lang="en-US" sz="1800">
                        <a:latin typeface="+mn-lt"/>
                      </a:endParaRPr>
                    </a:p>
                  </a:txBody>
                  <a:tcPr marL="45720" marR="45720" anchor="ctr"/>
                </a:tc>
                <a:tc>
                  <a:txBody>
                    <a:bodyPr/>
                    <a:lstStyle/>
                    <a:p>
                      <a:pPr algn="l">
                        <a:buNone/>
                      </a:pPr>
                      <a:r>
                        <a:rPr lang="en-US" sz="1800">
                          <a:latin typeface="+mn-lt"/>
                        </a:rPr>
                        <a:t> ESMO</a:t>
                      </a:r>
                    </a:p>
                  </a:txBody>
                  <a:tcPr marL="45720" marR="45720" anchor="ctr"/>
                </a:tc>
                <a:extLst>
                  <a:ext uri="{0D108BD9-81ED-4DB2-BD59-A6C34878D82A}">
                    <a16:rowId xmlns:a16="http://schemas.microsoft.com/office/drawing/2014/main" val="3796700660"/>
                  </a:ext>
                </a:extLst>
              </a:tr>
              <a:tr h="411347">
                <a:tc>
                  <a:txBody>
                    <a:bodyPr/>
                    <a:lstStyle/>
                    <a:p>
                      <a:pPr algn="l">
                        <a:buNone/>
                      </a:pPr>
                      <a:r>
                        <a:rPr lang="en-US" sz="1800">
                          <a:effectLst/>
                          <a:latin typeface="+mn-lt"/>
                        </a:rPr>
                        <a:t> DS-3939a</a:t>
                      </a:r>
                    </a:p>
                  </a:txBody>
                  <a:tcPr marL="45720" marR="45720" anchor="ctr"/>
                </a:tc>
                <a:tc>
                  <a:txBody>
                    <a:bodyPr/>
                    <a:lstStyle/>
                    <a:p>
                      <a:pPr algn="l">
                        <a:buNone/>
                      </a:pPr>
                      <a:r>
                        <a:rPr lang="en-US" sz="1800">
                          <a:latin typeface="+mn-lt"/>
                        </a:rPr>
                        <a:t> TA-MUC1</a:t>
                      </a:r>
                    </a:p>
                  </a:txBody>
                  <a:tcPr marL="45720" marR="45720" anchor="ctr"/>
                </a:tc>
                <a:tc>
                  <a:txBody>
                    <a:bodyPr/>
                    <a:lstStyle/>
                    <a:p>
                      <a:pPr algn="l">
                        <a:buNone/>
                      </a:pPr>
                      <a:r>
                        <a:rPr lang="en-US" sz="1800">
                          <a:latin typeface="+mn-lt"/>
                        </a:rPr>
                        <a:t> TOPO1 inhibitor</a:t>
                      </a:r>
                    </a:p>
                  </a:txBody>
                  <a:tcPr marL="45720" marR="45720" anchor="ctr"/>
                </a:tc>
                <a:tc>
                  <a:txBody>
                    <a:bodyPr/>
                    <a:lstStyle/>
                    <a:p>
                      <a:pPr algn="l">
                        <a:buNone/>
                      </a:pPr>
                      <a:r>
                        <a:rPr lang="en-US" sz="1800">
                          <a:effectLst/>
                          <a:latin typeface="+mn-lt"/>
                        </a:rPr>
                        <a:t> </a:t>
                      </a:r>
                      <a:r>
                        <a:rPr lang="en-US" sz="1800" b="0" kern="1200">
                          <a:solidFill>
                            <a:schemeClr val="dk1"/>
                          </a:solidFill>
                          <a:effectLst/>
                          <a:latin typeface="+mn-lt"/>
                        </a:rPr>
                        <a:t>1 confirmed CR (N=8)</a:t>
                      </a:r>
                      <a:endParaRPr lang="en-US" sz="1800">
                        <a:latin typeface="+mn-lt"/>
                      </a:endParaRPr>
                    </a:p>
                  </a:txBody>
                  <a:tcPr marL="45720" marR="45720" anchor="ctr"/>
                </a:tc>
                <a:tc>
                  <a:txBody>
                    <a:bodyPr/>
                    <a:lstStyle/>
                    <a:p>
                      <a:pPr algn="l">
                        <a:buNone/>
                      </a:pPr>
                      <a:r>
                        <a:rPr lang="en-US" sz="1800">
                          <a:latin typeface="+mn-lt"/>
                        </a:rPr>
                        <a:t> ESMO</a:t>
                      </a:r>
                    </a:p>
                  </a:txBody>
                  <a:tcPr marL="45720" marR="45720" anchor="ctr"/>
                </a:tc>
                <a:extLst>
                  <a:ext uri="{0D108BD9-81ED-4DB2-BD59-A6C34878D82A}">
                    <a16:rowId xmlns:a16="http://schemas.microsoft.com/office/drawing/2014/main" val="1007789837"/>
                  </a:ext>
                </a:extLst>
              </a:tr>
              <a:tr h="411347">
                <a:tc>
                  <a:txBody>
                    <a:bodyPr/>
                    <a:lstStyle/>
                    <a:p>
                      <a:pPr algn="l">
                        <a:buNone/>
                      </a:pPr>
                      <a:r>
                        <a:rPr lang="en-US" sz="1800" dirty="0">
                          <a:effectLst/>
                          <a:latin typeface="+mn-lt"/>
                        </a:rPr>
                        <a:t> Mo-Rez (GSK5733584)</a:t>
                      </a:r>
                    </a:p>
                  </a:txBody>
                  <a:tcPr marL="45720" marR="45720" anchor="ctr"/>
                </a:tc>
                <a:tc>
                  <a:txBody>
                    <a:bodyPr/>
                    <a:lstStyle/>
                    <a:p>
                      <a:pPr algn="l">
                        <a:buNone/>
                      </a:pPr>
                      <a:r>
                        <a:rPr lang="en-US" sz="1800">
                          <a:latin typeface="+mn-lt"/>
                        </a:rPr>
                        <a:t> B7-H4</a:t>
                      </a:r>
                    </a:p>
                  </a:txBody>
                  <a:tcPr marL="45720" marR="45720" anchor="ctr"/>
                </a:tc>
                <a:tc>
                  <a:txBody>
                    <a:bodyPr/>
                    <a:lstStyle/>
                    <a:p>
                      <a:pPr algn="l">
                        <a:buNone/>
                      </a:pPr>
                      <a:r>
                        <a:rPr lang="en-US" sz="1800">
                          <a:latin typeface="+mn-lt"/>
                        </a:rPr>
                        <a:t> </a:t>
                      </a:r>
                      <a:r>
                        <a:rPr lang="en-US" sz="1800" b="0" u="none" strike="noStrike" noProof="0">
                          <a:solidFill>
                            <a:schemeClr val="tx1"/>
                          </a:solidFill>
                          <a:latin typeface="+mn-lt"/>
                        </a:rPr>
                        <a:t>TOPO1 inhibitor</a:t>
                      </a:r>
                      <a:endParaRPr lang="en-US" sz="1800">
                        <a:solidFill>
                          <a:schemeClr val="tx1"/>
                        </a:solidFill>
                        <a:latin typeface="+mn-lt"/>
                      </a:endParaRPr>
                    </a:p>
                  </a:txBody>
                  <a:tcPr marL="45720" marR="45720" anchor="ctr"/>
                </a:tc>
                <a:tc>
                  <a:txBody>
                    <a:bodyPr/>
                    <a:lstStyle/>
                    <a:p>
                      <a:pPr lvl="0" algn="l">
                        <a:buNone/>
                      </a:pPr>
                      <a:r>
                        <a:rPr lang="en-US" sz="1800" b="0" u="none" strike="noStrike" noProof="0" dirty="0">
                          <a:solidFill>
                            <a:srgbClr val="008391"/>
                          </a:solidFill>
                          <a:effectLst/>
                          <a:latin typeface="+mn-lt"/>
                        </a:rPr>
                        <a:t> </a:t>
                      </a:r>
                      <a:r>
                        <a:rPr lang="en-US" sz="1800" b="0" u="none" strike="noStrike" noProof="0" dirty="0">
                          <a:solidFill>
                            <a:schemeClr val="tx1"/>
                          </a:solidFill>
                          <a:effectLst/>
                          <a:latin typeface="+mn-lt"/>
                        </a:rPr>
                        <a:t>31-62%</a:t>
                      </a:r>
                      <a:endParaRPr lang="en-US" sz="1800" b="0" kern="1200" dirty="0">
                        <a:solidFill>
                          <a:schemeClr val="tx1"/>
                        </a:solidFill>
                        <a:effectLst/>
                        <a:latin typeface="+mn-lt"/>
                      </a:endParaRPr>
                    </a:p>
                  </a:txBody>
                  <a:tcPr marL="45720" marR="45720" anchor="ctr"/>
                </a:tc>
                <a:tc>
                  <a:txBody>
                    <a:bodyPr/>
                    <a:lstStyle/>
                    <a:p>
                      <a:pPr lvl="0" algn="l">
                        <a:buNone/>
                      </a:pPr>
                      <a:r>
                        <a:rPr lang="en-US" sz="1800" b="0" u="none" strike="noStrike" noProof="0" dirty="0">
                          <a:solidFill>
                            <a:srgbClr val="008391"/>
                          </a:solidFill>
                          <a:latin typeface="+mn-lt"/>
                        </a:rPr>
                        <a:t> </a:t>
                      </a:r>
                      <a:r>
                        <a:rPr lang="en-US" sz="1800" b="0" u="none" strike="noStrike" noProof="0" dirty="0">
                          <a:solidFill>
                            <a:schemeClr val="tx1"/>
                          </a:solidFill>
                          <a:latin typeface="+mn-lt"/>
                        </a:rPr>
                        <a:t>SGO</a:t>
                      </a:r>
                      <a:endParaRPr lang="en-US" sz="1800" dirty="0">
                        <a:solidFill>
                          <a:schemeClr val="tx1"/>
                        </a:solidFill>
                        <a:latin typeface="+mn-lt"/>
                      </a:endParaRPr>
                    </a:p>
                  </a:txBody>
                  <a:tcPr marL="45720" marR="45720" anchor="ctr"/>
                </a:tc>
                <a:extLst>
                  <a:ext uri="{0D108BD9-81ED-4DB2-BD59-A6C34878D82A}">
                    <a16:rowId xmlns:a16="http://schemas.microsoft.com/office/drawing/2014/main" val="2493967032"/>
                  </a:ext>
                </a:extLst>
              </a:tr>
              <a:tr h="411347">
                <a:tc>
                  <a:txBody>
                    <a:bodyPr/>
                    <a:lstStyle/>
                    <a:p>
                      <a:pPr algn="l">
                        <a:buNone/>
                      </a:pPr>
                      <a:r>
                        <a:rPr lang="en-US" sz="1800">
                          <a:effectLst/>
                          <a:latin typeface="+mn-lt"/>
                        </a:rPr>
                        <a:t> JSKN003</a:t>
                      </a:r>
                      <a:endParaRPr lang="en-US" sz="1800" b="0" i="0" u="none" strike="noStrike" noProof="0">
                        <a:solidFill>
                          <a:srgbClr val="008391"/>
                        </a:solidFill>
                        <a:effectLst/>
                        <a:latin typeface="+mn-lt"/>
                      </a:endParaRPr>
                    </a:p>
                  </a:txBody>
                  <a:tcPr marL="45720" marR="45720" anchor="ctr"/>
                </a:tc>
                <a:tc>
                  <a:txBody>
                    <a:bodyPr/>
                    <a:lstStyle/>
                    <a:p>
                      <a:pPr algn="l">
                        <a:buNone/>
                      </a:pPr>
                      <a:r>
                        <a:rPr lang="en-US" sz="1800">
                          <a:latin typeface="+mn-lt"/>
                        </a:rPr>
                        <a:t> HER2</a:t>
                      </a:r>
                    </a:p>
                  </a:txBody>
                  <a:tcPr marL="45720" marR="45720" anchor="ctr"/>
                </a:tc>
                <a:tc>
                  <a:txBody>
                    <a:bodyPr/>
                    <a:lstStyle/>
                    <a:p>
                      <a:pPr algn="l">
                        <a:buNone/>
                      </a:pPr>
                      <a:r>
                        <a:rPr lang="en-US" sz="1800">
                          <a:latin typeface="+mn-lt"/>
                        </a:rPr>
                        <a:t> TOPO1 inhibitor</a:t>
                      </a:r>
                    </a:p>
                  </a:txBody>
                  <a:tcPr marL="45720" marR="45720" anchor="ctr"/>
                </a:tc>
                <a:tc>
                  <a:txBody>
                    <a:bodyPr/>
                    <a:lstStyle/>
                    <a:p>
                      <a:pPr algn="l">
                        <a:buNone/>
                      </a:pPr>
                      <a:r>
                        <a:rPr lang="en-US" sz="1800">
                          <a:effectLst/>
                          <a:latin typeface="+mn-lt"/>
                        </a:rPr>
                        <a:t> 64.4%</a:t>
                      </a:r>
                      <a:endParaRPr lang="en-US" sz="1800" b="0" kern="1200">
                        <a:solidFill>
                          <a:schemeClr val="dk1"/>
                        </a:solidFill>
                        <a:effectLst/>
                        <a:latin typeface="+mn-lt"/>
                      </a:endParaRPr>
                    </a:p>
                  </a:txBody>
                  <a:tcPr marL="45720" marR="45720" anchor="ctr"/>
                </a:tc>
                <a:tc>
                  <a:txBody>
                    <a:bodyPr/>
                    <a:lstStyle/>
                    <a:p>
                      <a:pPr algn="l">
                        <a:buNone/>
                      </a:pPr>
                      <a:r>
                        <a:rPr lang="en-US" sz="1800" dirty="0">
                          <a:latin typeface="+mn-lt"/>
                        </a:rPr>
                        <a:t> ASCO</a:t>
                      </a:r>
                    </a:p>
                  </a:txBody>
                  <a:tcPr marL="45720" marR="45720" anchor="ctr"/>
                </a:tc>
                <a:extLst>
                  <a:ext uri="{0D108BD9-81ED-4DB2-BD59-A6C34878D82A}">
                    <a16:rowId xmlns:a16="http://schemas.microsoft.com/office/drawing/2014/main" val="1232194730"/>
                  </a:ext>
                </a:extLst>
              </a:tr>
              <a:tr h="411347">
                <a:tc>
                  <a:txBody>
                    <a:bodyPr/>
                    <a:lstStyle/>
                    <a:p>
                      <a:pPr algn="l">
                        <a:buNone/>
                      </a:pPr>
                      <a:r>
                        <a:rPr lang="en-US" sz="1800" b="0" i="0" u="none" strike="noStrike" noProof="0" dirty="0" err="1">
                          <a:solidFill>
                            <a:schemeClr val="tx1"/>
                          </a:solidFill>
                          <a:effectLst/>
                          <a:latin typeface="+mn-lt"/>
                        </a:rPr>
                        <a:t>Disitamab</a:t>
                      </a:r>
                      <a:r>
                        <a:rPr lang="en-US" sz="1800" b="0" i="0" u="none" strike="noStrike" noProof="0" dirty="0">
                          <a:solidFill>
                            <a:schemeClr val="tx1"/>
                          </a:solidFill>
                          <a:effectLst/>
                          <a:latin typeface="+mn-lt"/>
                        </a:rPr>
                        <a:t> vedotin + </a:t>
                      </a:r>
                      <a:r>
                        <a:rPr lang="en-US" sz="1800" b="0" i="0" u="none" strike="noStrike" noProof="0" dirty="0" err="1">
                          <a:solidFill>
                            <a:schemeClr val="tx1"/>
                          </a:solidFill>
                          <a:effectLst/>
                          <a:latin typeface="+mn-lt"/>
                        </a:rPr>
                        <a:t>anlotinib</a:t>
                      </a:r>
                      <a:endParaRPr lang="en-US" sz="1800" b="0" i="0" u="none" strike="noStrike" noProof="0" dirty="0">
                        <a:solidFill>
                          <a:schemeClr val="tx1"/>
                        </a:solidFill>
                        <a:effectLst/>
                        <a:latin typeface="+mn-lt"/>
                      </a:endParaRPr>
                    </a:p>
                  </a:txBody>
                  <a:tcPr marL="45720" marR="45720" anchor="ctr"/>
                </a:tc>
                <a:tc>
                  <a:txBody>
                    <a:bodyPr/>
                    <a:lstStyle/>
                    <a:p>
                      <a:pPr algn="l">
                        <a:buNone/>
                      </a:pPr>
                      <a:r>
                        <a:rPr lang="en-US" sz="1800" dirty="0">
                          <a:solidFill>
                            <a:schemeClr val="tx1"/>
                          </a:solidFill>
                          <a:latin typeface="+mn-lt"/>
                        </a:rPr>
                        <a:t>HER2</a:t>
                      </a:r>
                    </a:p>
                  </a:txBody>
                  <a:tcPr marL="45720" marR="45720" anchor="ctr"/>
                </a:tc>
                <a:tc>
                  <a:txBody>
                    <a:bodyPr/>
                    <a:lstStyle/>
                    <a:p>
                      <a:pPr algn="l">
                        <a:buNone/>
                      </a:pPr>
                      <a:r>
                        <a:rPr lang="en-US" sz="1800">
                          <a:solidFill>
                            <a:schemeClr val="tx1"/>
                          </a:solidFill>
                          <a:latin typeface="+mn-lt"/>
                        </a:rPr>
                        <a:t> Multi-target TKI +     </a:t>
                      </a:r>
                      <a:br>
                        <a:rPr lang="en-US" sz="1800">
                          <a:solidFill>
                            <a:srgbClr val="000000"/>
                          </a:solidFill>
                          <a:latin typeface="+mn-lt"/>
                        </a:rPr>
                      </a:br>
                      <a:r>
                        <a:rPr lang="en-US" sz="1800">
                          <a:solidFill>
                            <a:schemeClr val="tx1"/>
                          </a:solidFill>
                          <a:latin typeface="+mn-lt"/>
                        </a:rPr>
                        <a:t> MMAE ADC</a:t>
                      </a:r>
                    </a:p>
                  </a:txBody>
                  <a:tcPr marL="45720" marR="45720" anchor="ctr"/>
                </a:tc>
                <a:tc>
                  <a:txBody>
                    <a:bodyPr/>
                    <a:lstStyle/>
                    <a:p>
                      <a:pPr algn="l">
                        <a:buNone/>
                      </a:pPr>
                      <a:r>
                        <a:rPr lang="en-US" sz="1800">
                          <a:solidFill>
                            <a:schemeClr val="tx1"/>
                          </a:solidFill>
                          <a:latin typeface="+mn-lt"/>
                        </a:rPr>
                        <a:t> 29.4%</a:t>
                      </a:r>
                    </a:p>
                  </a:txBody>
                  <a:tcPr marL="45720" marR="45720" anchor="ctr"/>
                </a:tc>
                <a:tc>
                  <a:txBody>
                    <a:bodyPr/>
                    <a:lstStyle/>
                    <a:p>
                      <a:pPr algn="l">
                        <a:buNone/>
                      </a:pPr>
                      <a:r>
                        <a:rPr lang="en-US" sz="1800" dirty="0">
                          <a:solidFill>
                            <a:schemeClr val="tx1"/>
                          </a:solidFill>
                          <a:latin typeface="+mn-lt"/>
                        </a:rPr>
                        <a:t> ESMO</a:t>
                      </a:r>
                    </a:p>
                  </a:txBody>
                  <a:tcPr marL="45720" marR="45720" anchor="ctr"/>
                </a:tc>
                <a:extLst>
                  <a:ext uri="{0D108BD9-81ED-4DB2-BD59-A6C34878D82A}">
                    <a16:rowId xmlns:a16="http://schemas.microsoft.com/office/drawing/2014/main" val="4123201782"/>
                  </a:ext>
                </a:extLst>
              </a:tr>
            </a:tbl>
          </a:graphicData>
        </a:graphic>
      </p:graphicFrame>
      <p:sp>
        <p:nvSpPr>
          <p:cNvPr id="4" name="TextBox 3">
            <a:extLst>
              <a:ext uri="{FF2B5EF4-FFF2-40B4-BE49-F238E27FC236}">
                <a16:creationId xmlns:a16="http://schemas.microsoft.com/office/drawing/2014/main" id="{B38E5A44-9A5C-6DD6-0382-964174B8EBDC}"/>
              </a:ext>
            </a:extLst>
          </p:cNvPr>
          <p:cNvSpPr txBox="1"/>
          <p:nvPr/>
        </p:nvSpPr>
        <p:spPr>
          <a:xfrm>
            <a:off x="309965" y="5813323"/>
            <a:ext cx="11688305" cy="41036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fromWordArt="0" anchor="ctr" anchorCtr="0" forceAA="0" compatLnSpc="1">
            <a:prstTxWarp prst="textNoShape">
              <a:avLst/>
            </a:prstTxWarp>
            <a:spAutoFit/>
          </a:bodyPr>
          <a:lstStyle/>
          <a:p>
            <a:pPr marL="0" marR="0" lvl="0" indent="0" algn="l" defTabSz="825500" rtl="0" eaLnBrk="1" fontAlgn="auto" latinLnBrk="0" hangingPunct="0">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Helvetica Neue"/>
                <a:ea typeface="Helvetica Neue"/>
                <a:cs typeface="Helvetica Neue"/>
              </a:rPr>
              <a:t>*Data are NOT intended for cross-trial comparison</a:t>
            </a:r>
            <a:endParaRPr kumimoji="0" lang="en-US" sz="20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047052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5CA6B5-58A4-1BB2-CE5B-1BF222C3DE07}"/>
              </a:ext>
            </a:extLst>
          </p:cNvPr>
          <p:cNvSpPr>
            <a:spLocks noGrp="1"/>
          </p:cNvSpPr>
          <p:nvPr>
            <p:ph type="body" sz="quarter" idx="12"/>
          </p:nvPr>
        </p:nvSpPr>
        <p:spPr>
          <a:xfrm>
            <a:off x="0" y="202095"/>
            <a:ext cx="12192000" cy="797423"/>
          </a:xfrm>
        </p:spPr>
        <p:txBody>
          <a:bodyPr/>
          <a:lstStyle/>
          <a:p>
            <a:r>
              <a:rPr lang="en-US" sz="4000"/>
              <a:t>Phase 3 ADC Ovarian Cancer Clinical Trials</a:t>
            </a:r>
          </a:p>
        </p:txBody>
      </p:sp>
      <p:graphicFrame>
        <p:nvGraphicFramePr>
          <p:cNvPr id="4" name="Table Placeholder 5">
            <a:extLst>
              <a:ext uri="{FF2B5EF4-FFF2-40B4-BE49-F238E27FC236}">
                <a16:creationId xmlns:a16="http://schemas.microsoft.com/office/drawing/2014/main" id="{F5347B85-F0FE-3678-4918-C84F5D031EB0}"/>
              </a:ext>
            </a:extLst>
          </p:cNvPr>
          <p:cNvGraphicFramePr>
            <a:graphicFrameLocks/>
          </p:cNvGraphicFramePr>
          <p:nvPr/>
        </p:nvGraphicFramePr>
        <p:xfrm>
          <a:off x="246554" y="1314565"/>
          <a:ext cx="11698891" cy="4582160"/>
        </p:xfrm>
        <a:graphic>
          <a:graphicData uri="http://schemas.openxmlformats.org/drawingml/2006/table">
            <a:tbl>
              <a:tblPr firstRow="1" bandRow="1">
                <a:tableStyleId>{5C22544A-7EE6-4342-B048-85BDC9FD1C3A}</a:tableStyleId>
              </a:tblPr>
              <a:tblGrid>
                <a:gridCol w="2254057">
                  <a:extLst>
                    <a:ext uri="{9D8B030D-6E8A-4147-A177-3AD203B41FA5}">
                      <a16:colId xmlns:a16="http://schemas.microsoft.com/office/drawing/2014/main" val="4026511184"/>
                    </a:ext>
                  </a:extLst>
                </a:gridCol>
                <a:gridCol w="4029756">
                  <a:extLst>
                    <a:ext uri="{9D8B030D-6E8A-4147-A177-3AD203B41FA5}">
                      <a16:colId xmlns:a16="http://schemas.microsoft.com/office/drawing/2014/main" val="3953339262"/>
                    </a:ext>
                  </a:extLst>
                </a:gridCol>
                <a:gridCol w="3721359">
                  <a:extLst>
                    <a:ext uri="{9D8B030D-6E8A-4147-A177-3AD203B41FA5}">
                      <a16:colId xmlns:a16="http://schemas.microsoft.com/office/drawing/2014/main" val="769801244"/>
                    </a:ext>
                  </a:extLst>
                </a:gridCol>
                <a:gridCol w="1693719">
                  <a:extLst>
                    <a:ext uri="{9D8B030D-6E8A-4147-A177-3AD203B41FA5}">
                      <a16:colId xmlns:a16="http://schemas.microsoft.com/office/drawing/2014/main" val="1743916595"/>
                    </a:ext>
                  </a:extLst>
                </a:gridCol>
              </a:tblGrid>
              <a:tr h="370840">
                <a:tc>
                  <a:txBody>
                    <a:bodyPr/>
                    <a:lstStyle/>
                    <a:p>
                      <a:pPr algn="l" fontAlgn="b"/>
                      <a:r>
                        <a:rPr lang="en-US" sz="1800" b="1" u="none" strike="noStrike">
                          <a:solidFill>
                            <a:schemeClr val="bg1"/>
                          </a:solidFill>
                          <a:effectLst/>
                          <a:latin typeface="+mn-lt"/>
                        </a:rPr>
                        <a:t>Clinical Situation</a:t>
                      </a:r>
                      <a:endParaRPr lang="en-US" sz="1800" b="1" i="0" u="none" strike="noStrike">
                        <a:solidFill>
                          <a:schemeClr val="bg1"/>
                        </a:solidFill>
                        <a:effectLst/>
                        <a:latin typeface="+mn-lt"/>
                      </a:endParaRPr>
                    </a:p>
                  </a:txBody>
                  <a:tcPr anchor="ctr"/>
                </a:tc>
                <a:tc>
                  <a:txBody>
                    <a:bodyPr/>
                    <a:lstStyle/>
                    <a:p>
                      <a:pPr algn="l" fontAlgn="b"/>
                      <a:r>
                        <a:rPr lang="en-US" sz="1800" b="1" u="none" strike="noStrike">
                          <a:solidFill>
                            <a:schemeClr val="bg1"/>
                          </a:solidFill>
                          <a:effectLst/>
                          <a:latin typeface="+mn-lt"/>
                        </a:rPr>
                        <a:t>Drug Name</a:t>
                      </a:r>
                      <a:endParaRPr lang="en-US" sz="1800" b="1" i="0" u="none" strike="noStrike">
                        <a:solidFill>
                          <a:schemeClr val="bg1"/>
                        </a:solidFill>
                        <a:effectLst/>
                        <a:latin typeface="+mn-lt"/>
                      </a:endParaRPr>
                    </a:p>
                  </a:txBody>
                  <a:tcPr anchor="ctr"/>
                </a:tc>
                <a:tc>
                  <a:txBody>
                    <a:bodyPr/>
                    <a:lstStyle/>
                    <a:p>
                      <a:pPr algn="l" fontAlgn="b"/>
                      <a:r>
                        <a:rPr lang="en-US" sz="1800" b="1" u="none" strike="noStrike">
                          <a:solidFill>
                            <a:schemeClr val="bg1"/>
                          </a:solidFill>
                          <a:effectLst/>
                          <a:latin typeface="+mn-lt"/>
                        </a:rPr>
                        <a:t>Trial ID</a:t>
                      </a:r>
                      <a:endParaRPr lang="en-US" sz="1800" b="1" i="0" u="none" strike="noStrike">
                        <a:solidFill>
                          <a:schemeClr val="bg1"/>
                        </a:solidFill>
                        <a:effectLst/>
                        <a:latin typeface="+mn-lt"/>
                      </a:endParaRPr>
                    </a:p>
                  </a:txBody>
                  <a:tcPr anchor="ctr"/>
                </a:tc>
                <a:tc>
                  <a:txBody>
                    <a:bodyPr/>
                    <a:lstStyle/>
                    <a:p>
                      <a:pPr algn="l" fontAlgn="b"/>
                      <a:r>
                        <a:rPr lang="en-US" sz="1800" b="1" u="none" strike="noStrike">
                          <a:solidFill>
                            <a:schemeClr val="bg1"/>
                          </a:solidFill>
                          <a:effectLst/>
                          <a:latin typeface="+mn-lt"/>
                        </a:rPr>
                        <a:t>NCT</a:t>
                      </a:r>
                      <a:endParaRPr lang="en-US" sz="1800" b="1" i="0" u="none" strike="noStrike">
                        <a:solidFill>
                          <a:schemeClr val="bg1"/>
                        </a:solidFill>
                        <a:effectLst/>
                        <a:latin typeface="+mn-lt"/>
                      </a:endParaRPr>
                    </a:p>
                  </a:txBody>
                  <a:tcPr anchor="ctr"/>
                </a:tc>
                <a:extLst>
                  <a:ext uri="{0D108BD9-81ED-4DB2-BD59-A6C34878D82A}">
                    <a16:rowId xmlns:a16="http://schemas.microsoft.com/office/drawing/2014/main" val="3600685966"/>
                  </a:ext>
                </a:extLst>
              </a:tr>
              <a:tr h="370840">
                <a:tc>
                  <a:txBody>
                    <a:bodyPr/>
                    <a:lstStyle/>
                    <a:p>
                      <a:pPr algn="l" fontAlgn="b"/>
                      <a:r>
                        <a:rPr lang="en-US" sz="1800" b="1" u="none" strike="noStrike" dirty="0">
                          <a:solidFill>
                            <a:schemeClr val="tx1"/>
                          </a:solidFill>
                          <a:effectLst/>
                          <a:latin typeface="+mn-lt"/>
                        </a:rPr>
                        <a:t>First-line (maintenance)</a:t>
                      </a:r>
                      <a:endParaRPr lang="en-US" sz="1800" b="1" i="0" u="none" strike="noStrike" dirty="0">
                        <a:solidFill>
                          <a:schemeClr val="tx1"/>
                        </a:solidFill>
                        <a:effectLst/>
                        <a:latin typeface="+mn-lt"/>
                      </a:endParaRPr>
                    </a:p>
                  </a:txBody>
                  <a:tcPr anchor="ctr"/>
                </a:tc>
                <a:tc>
                  <a:txBody>
                    <a:bodyPr/>
                    <a:lstStyle/>
                    <a:p>
                      <a:pPr algn="l" fontAlgn="b"/>
                      <a:r>
                        <a:rPr lang="en-US" sz="1800" b="0" u="none" strike="noStrike">
                          <a:solidFill>
                            <a:schemeClr val="tx1"/>
                          </a:solidFill>
                          <a:effectLst/>
                          <a:latin typeface="+mn-lt"/>
                        </a:rPr>
                        <a:t>Trastuzumab Deruxtecan</a:t>
                      </a:r>
                      <a:endParaRPr lang="en-US" sz="1800" b="0" i="0" u="none" strike="noStrike">
                        <a:solidFill>
                          <a:schemeClr val="tx1"/>
                        </a:solidFill>
                        <a:effectLst/>
                        <a:latin typeface="+mn-lt"/>
                      </a:endParaRPr>
                    </a:p>
                  </a:txBody>
                  <a:tcPr anchor="ctr"/>
                </a:tc>
                <a:tc>
                  <a:txBody>
                    <a:bodyPr/>
                    <a:lstStyle/>
                    <a:p>
                      <a:pPr algn="l" fontAlgn="b"/>
                      <a:r>
                        <a:rPr lang="en-US" sz="1800" b="0" u="none" strike="noStrike">
                          <a:solidFill>
                            <a:schemeClr val="tx1"/>
                          </a:solidFill>
                          <a:effectLst/>
                          <a:latin typeface="+mn-lt"/>
                        </a:rPr>
                        <a:t>GOG-3112 (DESTINYOvarian-01)</a:t>
                      </a:r>
                      <a:endParaRPr lang="en-US" sz="1800" b="0" i="0" u="none" strike="noStrike">
                        <a:solidFill>
                          <a:schemeClr val="tx1"/>
                        </a:solidFill>
                        <a:effectLst/>
                        <a:latin typeface="+mn-lt"/>
                      </a:endParaRPr>
                    </a:p>
                  </a:txBody>
                  <a:tcPr anchor="ctr"/>
                </a:tc>
                <a:tc>
                  <a:txBody>
                    <a:bodyPr/>
                    <a:lstStyle/>
                    <a:p>
                      <a:pPr algn="l" fontAlgn="b"/>
                      <a:r>
                        <a:rPr lang="en-US" sz="1800" b="0" u="none" strike="noStrike" dirty="0">
                          <a:solidFill>
                            <a:schemeClr val="tx1"/>
                          </a:solidFill>
                          <a:effectLst/>
                          <a:latin typeface="+mn-lt"/>
                        </a:rPr>
                        <a:t>NCT06819007</a:t>
                      </a:r>
                      <a:endParaRPr lang="en-US" sz="1800" b="0" i="0" u="none" strike="noStrike" dirty="0">
                        <a:solidFill>
                          <a:schemeClr val="tx1"/>
                        </a:solidFill>
                        <a:effectLst/>
                        <a:latin typeface="+mn-lt"/>
                      </a:endParaRPr>
                    </a:p>
                  </a:txBody>
                  <a:tcPr anchor="ctr"/>
                </a:tc>
                <a:extLst>
                  <a:ext uri="{0D108BD9-81ED-4DB2-BD59-A6C34878D82A}">
                    <a16:rowId xmlns:a16="http://schemas.microsoft.com/office/drawing/2014/main" val="462205785"/>
                  </a:ext>
                </a:extLst>
              </a:tr>
              <a:tr h="3708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800" b="1" u="none" strike="noStrike" dirty="0">
                          <a:solidFill>
                            <a:schemeClr val="tx1"/>
                          </a:solidFill>
                          <a:effectLst/>
                          <a:latin typeface="+mn-lt"/>
                        </a:rPr>
                        <a:t>First-line (maintenance)</a:t>
                      </a:r>
                      <a:endParaRPr lang="en-US" sz="1800" b="1" i="0" u="none" strike="noStrike" dirty="0">
                        <a:solidFill>
                          <a:schemeClr val="tx1"/>
                        </a:solidFill>
                        <a:effectLst/>
                        <a:latin typeface="+mn-lt"/>
                      </a:endParaRPr>
                    </a:p>
                  </a:txBody>
                  <a:tcPr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800" b="0" u="none" strike="noStrike" dirty="0">
                          <a:solidFill>
                            <a:schemeClr val="tx1"/>
                          </a:solidFill>
                          <a:effectLst/>
                          <a:latin typeface="+mn-lt"/>
                        </a:rPr>
                        <a:t>Sacituzumab </a:t>
                      </a:r>
                      <a:r>
                        <a:rPr lang="en-US" sz="1800" b="0" u="none" strike="noStrike" dirty="0" err="1">
                          <a:solidFill>
                            <a:schemeClr val="tx1"/>
                          </a:solidFill>
                          <a:effectLst/>
                          <a:latin typeface="+mn-lt"/>
                        </a:rPr>
                        <a:t>Tirumotecan</a:t>
                      </a:r>
                      <a:r>
                        <a:rPr lang="en-US" sz="1800" b="0" u="none" strike="noStrike" dirty="0">
                          <a:solidFill>
                            <a:schemeClr val="tx1"/>
                          </a:solidFill>
                          <a:effectLst/>
                          <a:latin typeface="+mn-lt"/>
                        </a:rPr>
                        <a:t> (Sac-TMT)</a:t>
                      </a:r>
                      <a:endParaRPr lang="en-US" sz="1800" b="0" i="0" u="none" strike="noStrike" dirty="0">
                        <a:solidFill>
                          <a:schemeClr val="tx1"/>
                        </a:solidFill>
                        <a:effectLst/>
                        <a:latin typeface="+mn-lt"/>
                      </a:endParaRPr>
                    </a:p>
                    <a:p>
                      <a:pPr algn="l" fontAlgn="b"/>
                      <a:endParaRPr lang="en-US" sz="1800" b="0" i="0" u="none" strike="noStrike" dirty="0">
                        <a:solidFill>
                          <a:schemeClr val="tx1"/>
                        </a:solidFill>
                        <a:effectLst/>
                        <a:latin typeface="+mn-lt"/>
                      </a:endParaRPr>
                    </a:p>
                  </a:txBody>
                  <a:tcPr anchor="ctr"/>
                </a:tc>
                <a:tc>
                  <a:txBody>
                    <a:bodyPr/>
                    <a:lstStyle/>
                    <a:p>
                      <a:pPr lvl="0" algn="l">
                        <a:buNone/>
                      </a:pPr>
                      <a:r>
                        <a:rPr lang="en-US" sz="1800" b="0" u="none" strike="noStrike" dirty="0">
                          <a:solidFill>
                            <a:schemeClr val="tx1"/>
                          </a:solidFill>
                          <a:effectLst/>
                          <a:latin typeface="+mn-lt"/>
                        </a:rPr>
                        <a:t>GOG-3102/ENGOT-ov85</a:t>
                      </a:r>
                    </a:p>
                    <a:p>
                      <a:pPr lvl="0" algn="l">
                        <a:buNone/>
                      </a:pPr>
                      <a:r>
                        <a:rPr lang="en-US" sz="1800" b="0" u="none" strike="noStrike" dirty="0">
                          <a:solidFill>
                            <a:schemeClr val="tx1"/>
                          </a:solidFill>
                          <a:effectLst/>
                          <a:latin typeface="+mn-lt"/>
                        </a:rPr>
                        <a:t>(TroFuse-021)</a:t>
                      </a:r>
                      <a:endParaRPr lang="en-US" dirty="0">
                        <a:latin typeface="+mn-lt"/>
                      </a:endParaRPr>
                    </a:p>
                  </a:txBody>
                  <a:tcPr anchor="ctr"/>
                </a:tc>
                <a:tc>
                  <a:txBody>
                    <a:bodyPr/>
                    <a:lstStyle/>
                    <a:p>
                      <a:pPr algn="l" fontAlgn="b"/>
                      <a:r>
                        <a:rPr lang="en-US" sz="1800" b="0" i="0" u="none" strike="noStrike" dirty="0">
                          <a:solidFill>
                            <a:schemeClr val="tx1"/>
                          </a:solidFill>
                          <a:effectLst/>
                          <a:latin typeface="+mn-lt"/>
                        </a:rPr>
                        <a:t>NCT07318558</a:t>
                      </a:r>
                    </a:p>
                  </a:txBody>
                  <a:tcPr anchor="ctr"/>
                </a:tc>
                <a:extLst>
                  <a:ext uri="{0D108BD9-81ED-4DB2-BD59-A6C34878D82A}">
                    <a16:rowId xmlns:a16="http://schemas.microsoft.com/office/drawing/2014/main" val="4266986306"/>
                  </a:ext>
                </a:extLst>
              </a:tr>
              <a:tr h="370840">
                <a:tc>
                  <a:txBody>
                    <a:bodyPr/>
                    <a:lstStyle/>
                    <a:p>
                      <a:pPr algn="l" fontAlgn="b"/>
                      <a:endParaRPr lang="en-US" sz="1800" b="1" i="0" u="none" strike="noStrike">
                        <a:solidFill>
                          <a:schemeClr val="tx1"/>
                        </a:solidFill>
                        <a:effectLst/>
                        <a:latin typeface="+mn-lt"/>
                      </a:endParaRPr>
                    </a:p>
                  </a:txBody>
                  <a:tcPr anchor="ctr">
                    <a:solidFill>
                      <a:schemeClr val="tx1"/>
                    </a:solidFill>
                  </a:tcPr>
                </a:tc>
                <a:tc>
                  <a:txBody>
                    <a:bodyPr/>
                    <a:lstStyle/>
                    <a:p>
                      <a:pPr algn="l" fontAlgn="b"/>
                      <a:endParaRPr lang="en-US" sz="1800" b="0" i="0" u="none" strike="noStrike">
                        <a:solidFill>
                          <a:schemeClr val="tx1"/>
                        </a:solidFill>
                        <a:effectLst/>
                        <a:latin typeface="+mn-lt"/>
                      </a:endParaRPr>
                    </a:p>
                  </a:txBody>
                  <a:tcPr anchor="ctr">
                    <a:solidFill>
                      <a:schemeClr val="tx1"/>
                    </a:solidFill>
                  </a:tcPr>
                </a:tc>
                <a:tc>
                  <a:txBody>
                    <a:bodyPr/>
                    <a:lstStyle/>
                    <a:p>
                      <a:pPr algn="l" fontAlgn="b"/>
                      <a:endParaRPr lang="en-US" sz="1800" b="0" i="0" u="none" strike="noStrike">
                        <a:solidFill>
                          <a:schemeClr val="tx1"/>
                        </a:solidFill>
                        <a:effectLst/>
                        <a:latin typeface="+mn-lt"/>
                      </a:endParaRPr>
                    </a:p>
                  </a:txBody>
                  <a:tcPr anchor="ctr">
                    <a:solidFill>
                      <a:schemeClr val="tx1"/>
                    </a:solidFill>
                  </a:tcPr>
                </a:tc>
                <a:tc>
                  <a:txBody>
                    <a:bodyPr/>
                    <a:lstStyle/>
                    <a:p>
                      <a:pPr algn="l" fontAlgn="b"/>
                      <a:endParaRPr lang="en-US" sz="1800" b="0" i="0" u="none" strike="noStrike">
                        <a:solidFill>
                          <a:schemeClr val="tx1"/>
                        </a:solidFill>
                        <a:effectLst/>
                        <a:latin typeface="+mn-lt"/>
                      </a:endParaRPr>
                    </a:p>
                  </a:txBody>
                  <a:tcPr anchor="ctr">
                    <a:solidFill>
                      <a:schemeClr val="tx1"/>
                    </a:solidFill>
                  </a:tcPr>
                </a:tc>
                <a:extLst>
                  <a:ext uri="{0D108BD9-81ED-4DB2-BD59-A6C34878D82A}">
                    <a16:rowId xmlns:a16="http://schemas.microsoft.com/office/drawing/2014/main" val="3984574466"/>
                  </a:ext>
                </a:extLst>
              </a:tr>
              <a:tr h="370839">
                <a:tc>
                  <a:txBody>
                    <a:bodyPr/>
                    <a:lstStyle/>
                    <a:p>
                      <a:pPr lvl="0" algn="l">
                        <a:buNone/>
                      </a:pPr>
                      <a:r>
                        <a:rPr lang="en-US" sz="1800" b="1" u="none" strike="noStrike" dirty="0">
                          <a:solidFill>
                            <a:schemeClr val="tx1"/>
                          </a:solidFill>
                          <a:effectLst/>
                          <a:latin typeface="+mn-lt"/>
                        </a:rPr>
                        <a:t>Platinum sensitive</a:t>
                      </a:r>
                    </a:p>
                    <a:p>
                      <a:pPr lvl="0" algn="l">
                        <a:buNone/>
                      </a:pPr>
                      <a:r>
                        <a:rPr lang="en-US" sz="1800" b="1" u="none" strike="noStrike" dirty="0">
                          <a:solidFill>
                            <a:schemeClr val="tx1"/>
                          </a:solidFill>
                          <a:effectLst/>
                          <a:latin typeface="+mn-lt"/>
                        </a:rPr>
                        <a:t>(maintenance)</a:t>
                      </a:r>
                      <a:endParaRPr lang="en-US" sz="1800" b="1" i="0" u="none" strike="noStrike" dirty="0">
                        <a:solidFill>
                          <a:schemeClr val="tx1"/>
                        </a:solidFill>
                        <a:effectLst/>
                        <a:latin typeface="+mn-lt"/>
                      </a:endParaRPr>
                    </a:p>
                  </a:txBody>
                  <a:tcPr anchor="ctr"/>
                </a:tc>
                <a:tc>
                  <a:txBody>
                    <a:bodyPr/>
                    <a:lstStyle/>
                    <a:p>
                      <a:pPr lvl="0" algn="l">
                        <a:buNone/>
                      </a:pPr>
                      <a:r>
                        <a:rPr lang="en-US" sz="1800" b="0" u="none" strike="noStrike" noProof="0" dirty="0" err="1">
                          <a:solidFill>
                            <a:schemeClr val="tx1"/>
                          </a:solidFill>
                          <a:effectLst/>
                          <a:latin typeface="+mn-lt"/>
                        </a:rPr>
                        <a:t>Sofetabart</a:t>
                      </a:r>
                      <a:r>
                        <a:rPr lang="en-US" sz="1800" b="0" u="none" strike="noStrike" noProof="0" dirty="0">
                          <a:solidFill>
                            <a:schemeClr val="tx1"/>
                          </a:solidFill>
                          <a:effectLst/>
                          <a:latin typeface="+mn-lt"/>
                        </a:rPr>
                        <a:t> </a:t>
                      </a:r>
                      <a:r>
                        <a:rPr lang="en-US" sz="1800" b="0" u="none" strike="noStrike" noProof="0" dirty="0" err="1">
                          <a:solidFill>
                            <a:schemeClr val="tx1"/>
                          </a:solidFill>
                          <a:effectLst/>
                          <a:latin typeface="+mn-lt"/>
                        </a:rPr>
                        <a:t>Mipitecan</a:t>
                      </a:r>
                      <a:r>
                        <a:rPr lang="en-US" sz="1800" b="0" u="none" strike="noStrike" noProof="0" dirty="0">
                          <a:solidFill>
                            <a:schemeClr val="tx1"/>
                          </a:solidFill>
                          <a:effectLst/>
                          <a:latin typeface="+mn-lt"/>
                        </a:rPr>
                        <a:t> </a:t>
                      </a:r>
                      <a:endParaRPr lang="en-US" sz="1800" b="0" i="0" u="none" strike="noStrike" dirty="0">
                        <a:solidFill>
                          <a:schemeClr val="tx1"/>
                        </a:solidFill>
                        <a:effectLst/>
                        <a:latin typeface="+mn-lt"/>
                      </a:endParaRPr>
                    </a:p>
                  </a:txBody>
                  <a:tcPr anchor="ctr"/>
                </a:tc>
                <a:tc>
                  <a:txBody>
                    <a:bodyPr/>
                    <a:lstStyle/>
                    <a:p>
                      <a:pPr lvl="0" algn="l">
                        <a:buNone/>
                      </a:pPr>
                      <a:r>
                        <a:rPr lang="en-US" sz="1800" b="0" u="none" strike="noStrike" noProof="0">
                          <a:solidFill>
                            <a:schemeClr val="tx1"/>
                          </a:solidFill>
                          <a:effectLst/>
                          <a:latin typeface="+mn-lt"/>
                        </a:rPr>
                        <a:t>GOG-3133 (FRAmework-01)</a:t>
                      </a:r>
                      <a:endParaRPr lang="en-US">
                        <a:latin typeface="+mn-lt"/>
                      </a:endParaRPr>
                    </a:p>
                  </a:txBody>
                  <a:tcPr anchor="ctr"/>
                </a:tc>
                <a:tc>
                  <a:txBody>
                    <a:bodyPr/>
                    <a:lstStyle/>
                    <a:p>
                      <a:pPr lvl="0" algn="l">
                        <a:buNone/>
                      </a:pPr>
                      <a:r>
                        <a:rPr lang="en-US" sz="1800" b="0" u="none" strike="noStrike" noProof="0" dirty="0">
                          <a:solidFill>
                            <a:schemeClr val="tx1"/>
                          </a:solidFill>
                          <a:effectLst/>
                          <a:latin typeface="+mn-lt"/>
                        </a:rPr>
                        <a:t>NCT07213804</a:t>
                      </a:r>
                      <a:endParaRPr lang="en-US" sz="1800" b="0" i="0" u="none" strike="noStrike" dirty="0">
                        <a:solidFill>
                          <a:schemeClr val="tx1"/>
                        </a:solidFill>
                        <a:effectLst/>
                        <a:latin typeface="+mn-lt"/>
                      </a:endParaRPr>
                    </a:p>
                  </a:txBody>
                  <a:tcPr anchor="ctr"/>
                </a:tc>
                <a:extLst>
                  <a:ext uri="{0D108BD9-81ED-4DB2-BD59-A6C34878D82A}">
                    <a16:rowId xmlns:a16="http://schemas.microsoft.com/office/drawing/2014/main" val="2601450908"/>
                  </a:ext>
                </a:extLst>
              </a:tr>
              <a:tr h="370839">
                <a:tc>
                  <a:txBody>
                    <a:bodyPr/>
                    <a:lstStyle/>
                    <a:p>
                      <a:pPr lvl="0" algn="l">
                        <a:buNone/>
                      </a:pPr>
                      <a:r>
                        <a:rPr lang="en-US" sz="1800" b="1" u="none" strike="noStrike" dirty="0">
                          <a:solidFill>
                            <a:schemeClr val="tx1"/>
                          </a:solidFill>
                          <a:effectLst/>
                          <a:latin typeface="+mn-lt"/>
                        </a:rPr>
                        <a:t>Platinum sensitive</a:t>
                      </a:r>
                    </a:p>
                    <a:p>
                      <a:pPr lvl="0" algn="l">
                        <a:buNone/>
                      </a:pPr>
                      <a:r>
                        <a:rPr lang="en-US" sz="1800" b="1" i="0" u="none" strike="noStrike" dirty="0">
                          <a:solidFill>
                            <a:schemeClr val="tx1"/>
                          </a:solidFill>
                          <a:effectLst/>
                          <a:latin typeface="+mn-lt"/>
                        </a:rPr>
                        <a:t>(treatment)</a:t>
                      </a:r>
                    </a:p>
                  </a:txBody>
                  <a:tcPr anchor="ctr"/>
                </a:tc>
                <a:tc>
                  <a:txBody>
                    <a:bodyPr/>
                    <a:lstStyle/>
                    <a:p>
                      <a:pPr lvl="0" algn="l">
                        <a:buNone/>
                      </a:pPr>
                      <a:r>
                        <a:rPr lang="en-US" sz="1800" b="0" u="none" strike="noStrike" noProof="0" dirty="0" err="1">
                          <a:solidFill>
                            <a:schemeClr val="tx1"/>
                          </a:solidFill>
                          <a:effectLst/>
                          <a:latin typeface="+mn-lt"/>
                        </a:rPr>
                        <a:t>Sofetabart</a:t>
                      </a:r>
                      <a:r>
                        <a:rPr lang="en-US" sz="1800" b="0" u="none" strike="noStrike" noProof="0" dirty="0">
                          <a:solidFill>
                            <a:schemeClr val="tx1"/>
                          </a:solidFill>
                          <a:effectLst/>
                          <a:latin typeface="+mn-lt"/>
                        </a:rPr>
                        <a:t> </a:t>
                      </a:r>
                      <a:r>
                        <a:rPr lang="en-US" sz="1800" b="0" u="none" strike="noStrike" noProof="0" dirty="0" err="1">
                          <a:solidFill>
                            <a:schemeClr val="tx1"/>
                          </a:solidFill>
                          <a:effectLst/>
                          <a:latin typeface="+mn-lt"/>
                        </a:rPr>
                        <a:t>Mipitecan</a:t>
                      </a:r>
                      <a:r>
                        <a:rPr lang="en-US" sz="1800" b="0" u="none" strike="noStrike" noProof="0" dirty="0">
                          <a:solidFill>
                            <a:schemeClr val="tx1"/>
                          </a:solidFill>
                          <a:effectLst/>
                          <a:latin typeface="+mn-lt"/>
                        </a:rPr>
                        <a:t> </a:t>
                      </a:r>
                      <a:endParaRPr lang="en-US" sz="1800" b="0" i="0" u="none" strike="noStrike" dirty="0">
                        <a:solidFill>
                          <a:schemeClr val="tx1"/>
                        </a:solidFill>
                        <a:effectLst/>
                        <a:latin typeface="+mn-lt"/>
                      </a:endParaRPr>
                    </a:p>
                  </a:txBody>
                  <a:tcPr anchor="ctr"/>
                </a:tc>
                <a:tc>
                  <a:txBody>
                    <a:bodyPr/>
                    <a:lstStyle/>
                    <a:p>
                      <a:pPr lvl="0" algn="l">
                        <a:buNone/>
                      </a:pPr>
                      <a:r>
                        <a:rPr lang="en-US" sz="1800" b="0" u="none" strike="noStrike" noProof="0">
                          <a:solidFill>
                            <a:schemeClr val="tx1"/>
                          </a:solidFill>
                          <a:effectLst/>
                          <a:latin typeface="+mn-lt"/>
                        </a:rPr>
                        <a:t>GOG-3133 (FRAmework-01)</a:t>
                      </a:r>
                      <a:endParaRPr lang="en-US">
                        <a:latin typeface="+mn-lt"/>
                      </a:endParaRPr>
                    </a:p>
                  </a:txBody>
                  <a:tcPr anchor="ctr"/>
                </a:tc>
                <a:tc>
                  <a:txBody>
                    <a:bodyPr/>
                    <a:lstStyle/>
                    <a:p>
                      <a:pPr lvl="0" algn="l">
                        <a:buNone/>
                      </a:pPr>
                      <a:r>
                        <a:rPr lang="en-US" sz="1800" b="0" u="none" strike="noStrike" noProof="0" dirty="0">
                          <a:solidFill>
                            <a:schemeClr val="tx1"/>
                          </a:solidFill>
                          <a:effectLst/>
                          <a:latin typeface="+mn-lt"/>
                        </a:rPr>
                        <a:t>NCT07213804</a:t>
                      </a:r>
                      <a:endParaRPr lang="en-US" sz="1800" b="0" i="0" u="none" strike="noStrike" dirty="0">
                        <a:solidFill>
                          <a:schemeClr val="tx1"/>
                        </a:solidFill>
                        <a:effectLst/>
                        <a:latin typeface="+mn-lt"/>
                      </a:endParaRPr>
                    </a:p>
                  </a:txBody>
                  <a:tcPr anchor="ctr"/>
                </a:tc>
                <a:extLst>
                  <a:ext uri="{0D108BD9-81ED-4DB2-BD59-A6C34878D82A}">
                    <a16:rowId xmlns:a16="http://schemas.microsoft.com/office/drawing/2014/main" val="3512164685"/>
                  </a:ext>
                </a:extLst>
              </a:tr>
              <a:tr h="370839">
                <a:tc>
                  <a:txBody>
                    <a:bodyPr/>
                    <a:lstStyle/>
                    <a:p>
                      <a:pPr lvl="0" algn="l">
                        <a:buNone/>
                      </a:pPr>
                      <a:r>
                        <a:rPr lang="en-US" sz="1800" b="1" u="none" strike="noStrike">
                          <a:solidFill>
                            <a:schemeClr val="tx1"/>
                          </a:solidFill>
                          <a:effectLst/>
                          <a:latin typeface="+mn-lt"/>
                        </a:rPr>
                        <a:t>Platinum sensitive (maintenance)</a:t>
                      </a:r>
                      <a:endParaRPr lang="en-US" b="1">
                        <a:latin typeface="+mn-lt"/>
                      </a:endParaRPr>
                    </a:p>
                  </a:txBody>
                  <a:tcPr anchor="ctr"/>
                </a:tc>
                <a:tc>
                  <a:txBody>
                    <a:bodyPr/>
                    <a:lstStyle/>
                    <a:p>
                      <a:pPr lvl="0" algn="l">
                        <a:buNone/>
                      </a:pPr>
                      <a:r>
                        <a:rPr lang="en-US" sz="1800" b="0" u="none" strike="noStrike" dirty="0">
                          <a:solidFill>
                            <a:schemeClr val="tx1"/>
                          </a:solidFill>
                          <a:effectLst/>
                          <a:latin typeface="+mn-lt"/>
                        </a:rPr>
                        <a:t>Sacituzumab </a:t>
                      </a:r>
                      <a:r>
                        <a:rPr lang="en-US" sz="1800" b="0" u="none" strike="noStrike" dirty="0" err="1">
                          <a:solidFill>
                            <a:schemeClr val="tx1"/>
                          </a:solidFill>
                          <a:effectLst/>
                          <a:latin typeface="+mn-lt"/>
                        </a:rPr>
                        <a:t>Tirumotecan</a:t>
                      </a:r>
                      <a:r>
                        <a:rPr lang="en-US" sz="1800" b="0" u="none" strike="noStrike" dirty="0">
                          <a:solidFill>
                            <a:schemeClr val="tx1"/>
                          </a:solidFill>
                          <a:effectLst/>
                          <a:latin typeface="+mn-lt"/>
                        </a:rPr>
                        <a:t> (Sac-TMT)</a:t>
                      </a:r>
                      <a:endParaRPr lang="en-US" sz="1800" b="0" i="0" u="none" strike="noStrike" dirty="0">
                        <a:solidFill>
                          <a:schemeClr val="tx1"/>
                        </a:solidFill>
                        <a:effectLst/>
                        <a:latin typeface="+mn-lt"/>
                      </a:endParaRPr>
                    </a:p>
                  </a:txBody>
                  <a:tcPr anchor="ctr"/>
                </a:tc>
                <a:tc>
                  <a:txBody>
                    <a:bodyPr/>
                    <a:lstStyle/>
                    <a:p>
                      <a:pPr lvl="0" algn="l">
                        <a:buNone/>
                      </a:pPr>
                      <a:r>
                        <a:rPr lang="en-US" sz="1800" b="0" u="none" strike="noStrike" dirty="0">
                          <a:solidFill>
                            <a:schemeClr val="tx1"/>
                          </a:solidFill>
                          <a:effectLst/>
                          <a:latin typeface="+mn-lt"/>
                        </a:rPr>
                        <a:t>GOG-3103/ENGOT-ov84</a:t>
                      </a:r>
                    </a:p>
                    <a:p>
                      <a:pPr lvl="0" algn="l">
                        <a:buNone/>
                      </a:pPr>
                      <a:r>
                        <a:rPr lang="en-US" sz="1800" b="0" u="none" strike="noStrike" dirty="0">
                          <a:solidFill>
                            <a:schemeClr val="tx1"/>
                          </a:solidFill>
                          <a:effectLst/>
                          <a:latin typeface="+mn-lt"/>
                        </a:rPr>
                        <a:t>(TroFuse-022)</a:t>
                      </a:r>
                      <a:endParaRPr lang="en-US" dirty="0">
                        <a:latin typeface="+mn-lt"/>
                      </a:endParaRPr>
                    </a:p>
                  </a:txBody>
                  <a:tcPr anchor="ctr"/>
                </a:tc>
                <a:tc>
                  <a:txBody>
                    <a:bodyPr/>
                    <a:lstStyle/>
                    <a:p>
                      <a:pPr lvl="0" algn="l">
                        <a:buNone/>
                      </a:pPr>
                      <a:r>
                        <a:rPr lang="en-US" sz="1800" b="0" u="none" strike="noStrike" dirty="0">
                          <a:solidFill>
                            <a:schemeClr val="tx1"/>
                          </a:solidFill>
                          <a:effectLst/>
                          <a:latin typeface="+mn-lt"/>
                        </a:rPr>
                        <a:t>NCT06824467</a:t>
                      </a:r>
                      <a:endParaRPr lang="en-US" dirty="0">
                        <a:latin typeface="+mn-lt"/>
                      </a:endParaRPr>
                    </a:p>
                  </a:txBody>
                  <a:tcPr anchor="ctr"/>
                </a:tc>
                <a:extLst>
                  <a:ext uri="{0D108BD9-81ED-4DB2-BD59-A6C34878D82A}">
                    <a16:rowId xmlns:a16="http://schemas.microsoft.com/office/drawing/2014/main" val="3263916677"/>
                  </a:ext>
                </a:extLst>
              </a:tr>
              <a:tr h="370840">
                <a:tc>
                  <a:txBody>
                    <a:bodyPr/>
                    <a:lstStyle/>
                    <a:p>
                      <a:pPr algn="l" fontAlgn="b"/>
                      <a:r>
                        <a:rPr lang="en-US" sz="1800" b="1" u="none" strike="noStrike">
                          <a:solidFill>
                            <a:schemeClr val="tx1"/>
                          </a:solidFill>
                          <a:effectLst/>
                          <a:latin typeface="+mn-lt"/>
                        </a:rPr>
                        <a:t>Platinum sensitive (maintenance)</a:t>
                      </a:r>
                      <a:endParaRPr lang="en-US" sz="1800" b="1" i="0" u="none" strike="noStrike">
                        <a:solidFill>
                          <a:schemeClr val="tx1"/>
                        </a:solidFill>
                        <a:effectLst/>
                        <a:latin typeface="+mn-lt"/>
                      </a:endParaRPr>
                    </a:p>
                  </a:txBody>
                  <a:tcPr anchor="ctr"/>
                </a:tc>
                <a:tc>
                  <a:txBody>
                    <a:bodyPr/>
                    <a:lstStyle/>
                    <a:p>
                      <a:pPr algn="l" fontAlgn="b"/>
                      <a:r>
                        <a:rPr lang="en-US" sz="1800" b="0" u="none" strike="noStrike" err="1">
                          <a:solidFill>
                            <a:schemeClr val="tx1"/>
                          </a:solidFill>
                          <a:effectLst/>
                          <a:latin typeface="+mn-lt"/>
                        </a:rPr>
                        <a:t>Rinatabart</a:t>
                      </a:r>
                      <a:r>
                        <a:rPr lang="en-US" sz="1800" b="0" u="none" strike="noStrike">
                          <a:solidFill>
                            <a:schemeClr val="tx1"/>
                          </a:solidFill>
                          <a:effectLst/>
                          <a:latin typeface="+mn-lt"/>
                        </a:rPr>
                        <a:t> </a:t>
                      </a:r>
                      <a:r>
                        <a:rPr lang="en-US" sz="1800" b="0" u="none" strike="noStrike" err="1">
                          <a:solidFill>
                            <a:schemeClr val="tx1"/>
                          </a:solidFill>
                          <a:effectLst/>
                          <a:latin typeface="+mn-lt"/>
                        </a:rPr>
                        <a:t>Sesutecan</a:t>
                      </a:r>
                      <a:r>
                        <a:rPr lang="en-US" sz="1800" b="0" u="none" strike="noStrike">
                          <a:solidFill>
                            <a:schemeClr val="tx1"/>
                          </a:solidFill>
                          <a:effectLst/>
                          <a:latin typeface="+mn-lt"/>
                        </a:rPr>
                        <a:t> (Rina-S)</a:t>
                      </a:r>
                      <a:endParaRPr lang="en-US" sz="1800" b="0" i="0" u="none" strike="noStrike">
                        <a:solidFill>
                          <a:schemeClr val="tx1"/>
                        </a:solidFill>
                        <a:effectLst/>
                        <a:latin typeface="+mn-lt"/>
                      </a:endParaRPr>
                    </a:p>
                  </a:txBody>
                  <a:tcPr anchor="ctr"/>
                </a:tc>
                <a:tc>
                  <a:txBody>
                    <a:bodyPr/>
                    <a:lstStyle/>
                    <a:p>
                      <a:pPr algn="l" fontAlgn="b"/>
                      <a:r>
                        <a:rPr lang="en-US" sz="1800" b="0" u="none" strike="noStrike" dirty="0">
                          <a:solidFill>
                            <a:schemeClr val="tx1"/>
                          </a:solidFill>
                          <a:effectLst/>
                          <a:latin typeface="+mn-lt"/>
                        </a:rPr>
                        <a:t>GOG-3134 (RAINFOL-04)</a:t>
                      </a:r>
                      <a:endParaRPr lang="en-US" sz="1800" b="0" i="0" u="none" strike="noStrike" dirty="0">
                        <a:solidFill>
                          <a:schemeClr val="tx1"/>
                        </a:solidFill>
                        <a:effectLst/>
                        <a:latin typeface="+mn-lt"/>
                      </a:endParaRPr>
                    </a:p>
                  </a:txBody>
                  <a:tcPr anchor="ctr"/>
                </a:tc>
                <a:tc>
                  <a:txBody>
                    <a:bodyPr/>
                    <a:lstStyle/>
                    <a:p>
                      <a:pPr algn="l" fontAlgn="b"/>
                      <a:r>
                        <a:rPr lang="en-US" sz="1800" b="0" u="none" strike="noStrike" dirty="0">
                          <a:solidFill>
                            <a:schemeClr val="tx1"/>
                          </a:solidFill>
                          <a:effectLst/>
                          <a:latin typeface="+mn-lt"/>
                        </a:rPr>
                        <a:t>NCT</a:t>
                      </a:r>
                      <a:r>
                        <a:rPr lang="en-US" sz="1800" b="0" kern="1200" dirty="0">
                          <a:solidFill>
                            <a:schemeClr val="dk1"/>
                          </a:solidFill>
                          <a:effectLst/>
                          <a:latin typeface="+mn-lt"/>
                        </a:rPr>
                        <a:t>07225270</a:t>
                      </a:r>
                      <a:endParaRPr lang="en-US" sz="1800" b="0" i="0" u="none" strike="noStrike" dirty="0">
                        <a:solidFill>
                          <a:schemeClr val="tx1"/>
                        </a:solidFill>
                        <a:effectLst/>
                        <a:latin typeface="+mn-lt"/>
                      </a:endParaRPr>
                    </a:p>
                  </a:txBody>
                  <a:tcPr anchor="ctr"/>
                </a:tc>
                <a:extLst>
                  <a:ext uri="{0D108BD9-81ED-4DB2-BD59-A6C34878D82A}">
                    <a16:rowId xmlns:a16="http://schemas.microsoft.com/office/drawing/2014/main" val="949006971"/>
                  </a:ext>
                </a:extLst>
              </a:tr>
            </a:tbl>
          </a:graphicData>
        </a:graphic>
      </p:graphicFrame>
    </p:spTree>
    <p:extLst>
      <p:ext uri="{BB962C8B-B14F-4D97-AF65-F5344CB8AC3E}">
        <p14:creationId xmlns:p14="http://schemas.microsoft.com/office/powerpoint/2010/main" val="29905159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060FFF-1389-BF68-C2D9-159AF8D33F94}"/>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109BF5B5-FACA-FCD1-8EED-118632C797B8}"/>
              </a:ext>
            </a:extLst>
          </p:cNvPr>
          <p:cNvSpPr>
            <a:spLocks noGrp="1"/>
          </p:cNvSpPr>
          <p:nvPr>
            <p:ph type="body" sz="quarter" idx="12"/>
          </p:nvPr>
        </p:nvSpPr>
        <p:spPr>
          <a:xfrm>
            <a:off x="0" y="202095"/>
            <a:ext cx="12192000" cy="797423"/>
          </a:xfrm>
        </p:spPr>
        <p:txBody>
          <a:bodyPr/>
          <a:lstStyle/>
          <a:p>
            <a:r>
              <a:rPr lang="en-US" sz="4000"/>
              <a:t>Phase 3 ADC Ovarian Cancer Clinical Trials</a:t>
            </a:r>
          </a:p>
        </p:txBody>
      </p:sp>
      <p:graphicFrame>
        <p:nvGraphicFramePr>
          <p:cNvPr id="4" name="Table Placeholder 5">
            <a:extLst>
              <a:ext uri="{FF2B5EF4-FFF2-40B4-BE49-F238E27FC236}">
                <a16:creationId xmlns:a16="http://schemas.microsoft.com/office/drawing/2014/main" id="{5692FCE9-BF34-DD1F-5AE4-5D2B60BFB2D6}"/>
              </a:ext>
            </a:extLst>
          </p:cNvPr>
          <p:cNvGraphicFramePr>
            <a:graphicFrameLocks/>
          </p:cNvGraphicFramePr>
          <p:nvPr/>
        </p:nvGraphicFramePr>
        <p:xfrm>
          <a:off x="168623" y="1455075"/>
          <a:ext cx="11854754" cy="2225035"/>
        </p:xfrm>
        <a:graphic>
          <a:graphicData uri="http://schemas.openxmlformats.org/drawingml/2006/table">
            <a:tbl>
              <a:tblPr firstRow="1" bandRow="1">
                <a:tableStyleId>{5C22544A-7EE6-4342-B048-85BDC9FD1C3A}</a:tableStyleId>
              </a:tblPr>
              <a:tblGrid>
                <a:gridCol w="2276273">
                  <a:extLst>
                    <a:ext uri="{9D8B030D-6E8A-4147-A177-3AD203B41FA5}">
                      <a16:colId xmlns:a16="http://schemas.microsoft.com/office/drawing/2014/main" val="4026511184"/>
                    </a:ext>
                  </a:extLst>
                </a:gridCol>
                <a:gridCol w="3936218">
                  <a:extLst>
                    <a:ext uri="{9D8B030D-6E8A-4147-A177-3AD203B41FA5}">
                      <a16:colId xmlns:a16="http://schemas.microsoft.com/office/drawing/2014/main" val="3953339262"/>
                    </a:ext>
                  </a:extLst>
                </a:gridCol>
                <a:gridCol w="3948545">
                  <a:extLst>
                    <a:ext uri="{9D8B030D-6E8A-4147-A177-3AD203B41FA5}">
                      <a16:colId xmlns:a16="http://schemas.microsoft.com/office/drawing/2014/main" val="769801244"/>
                    </a:ext>
                  </a:extLst>
                </a:gridCol>
                <a:gridCol w="1693718">
                  <a:extLst>
                    <a:ext uri="{9D8B030D-6E8A-4147-A177-3AD203B41FA5}">
                      <a16:colId xmlns:a16="http://schemas.microsoft.com/office/drawing/2014/main" val="1743916595"/>
                    </a:ext>
                  </a:extLst>
                </a:gridCol>
              </a:tblGrid>
              <a:tr h="370840">
                <a:tc>
                  <a:txBody>
                    <a:bodyPr/>
                    <a:lstStyle/>
                    <a:p>
                      <a:pPr algn="l" fontAlgn="b"/>
                      <a:r>
                        <a:rPr lang="en-US" sz="1800" b="1" u="none" strike="noStrike">
                          <a:solidFill>
                            <a:schemeClr val="bg1"/>
                          </a:solidFill>
                          <a:effectLst/>
                          <a:latin typeface="+mn-lt"/>
                        </a:rPr>
                        <a:t>Clinical Situation</a:t>
                      </a:r>
                      <a:endParaRPr lang="en-US" sz="1800" b="1" i="0" u="none" strike="noStrike">
                        <a:solidFill>
                          <a:schemeClr val="bg1"/>
                        </a:solidFill>
                        <a:effectLst/>
                        <a:latin typeface="+mn-lt"/>
                      </a:endParaRPr>
                    </a:p>
                  </a:txBody>
                  <a:tcPr anchor="ctr"/>
                </a:tc>
                <a:tc>
                  <a:txBody>
                    <a:bodyPr/>
                    <a:lstStyle/>
                    <a:p>
                      <a:pPr algn="l" fontAlgn="b"/>
                      <a:r>
                        <a:rPr lang="en-US" sz="1800" b="1" u="none" strike="noStrike">
                          <a:solidFill>
                            <a:schemeClr val="bg1"/>
                          </a:solidFill>
                          <a:effectLst/>
                          <a:latin typeface="+mn-lt"/>
                        </a:rPr>
                        <a:t>Drug Name</a:t>
                      </a:r>
                      <a:endParaRPr lang="en-US" sz="1800" b="1" i="0" u="none" strike="noStrike">
                        <a:solidFill>
                          <a:schemeClr val="bg1"/>
                        </a:solidFill>
                        <a:effectLst/>
                        <a:latin typeface="+mn-lt"/>
                      </a:endParaRPr>
                    </a:p>
                  </a:txBody>
                  <a:tcPr anchor="ctr"/>
                </a:tc>
                <a:tc>
                  <a:txBody>
                    <a:bodyPr/>
                    <a:lstStyle/>
                    <a:p>
                      <a:pPr algn="l" fontAlgn="b"/>
                      <a:r>
                        <a:rPr lang="en-US" sz="1800" b="1" u="none" strike="noStrike">
                          <a:solidFill>
                            <a:schemeClr val="bg1"/>
                          </a:solidFill>
                          <a:effectLst/>
                          <a:latin typeface="+mn-lt"/>
                        </a:rPr>
                        <a:t>Trial ID</a:t>
                      </a:r>
                      <a:endParaRPr lang="en-US" sz="1800" b="1" i="0" u="none" strike="noStrike">
                        <a:solidFill>
                          <a:schemeClr val="bg1"/>
                        </a:solidFill>
                        <a:effectLst/>
                        <a:latin typeface="+mn-lt"/>
                      </a:endParaRPr>
                    </a:p>
                  </a:txBody>
                  <a:tcPr anchor="ctr"/>
                </a:tc>
                <a:tc>
                  <a:txBody>
                    <a:bodyPr/>
                    <a:lstStyle/>
                    <a:p>
                      <a:pPr algn="l" fontAlgn="b"/>
                      <a:r>
                        <a:rPr lang="en-US" sz="1800" b="1" u="none" strike="noStrike">
                          <a:solidFill>
                            <a:schemeClr val="bg1"/>
                          </a:solidFill>
                          <a:effectLst/>
                          <a:latin typeface="+mn-lt"/>
                        </a:rPr>
                        <a:t>NCT</a:t>
                      </a:r>
                      <a:endParaRPr lang="en-US" sz="1800" b="1" i="0" u="none" strike="noStrike">
                        <a:solidFill>
                          <a:schemeClr val="bg1"/>
                        </a:solidFill>
                        <a:effectLst/>
                        <a:latin typeface="+mn-lt"/>
                      </a:endParaRPr>
                    </a:p>
                  </a:txBody>
                  <a:tcPr anchor="ctr"/>
                </a:tc>
                <a:extLst>
                  <a:ext uri="{0D108BD9-81ED-4DB2-BD59-A6C34878D82A}">
                    <a16:rowId xmlns:a16="http://schemas.microsoft.com/office/drawing/2014/main" val="3600685966"/>
                  </a:ext>
                </a:extLst>
              </a:tr>
              <a:tr h="370840">
                <a:tc>
                  <a:txBody>
                    <a:bodyPr/>
                    <a:lstStyle/>
                    <a:p>
                      <a:pPr algn="l" fontAlgn="b"/>
                      <a:r>
                        <a:rPr lang="en-US" sz="1800" b="1" u="none" strike="noStrike">
                          <a:solidFill>
                            <a:schemeClr val="tx1"/>
                          </a:solidFill>
                          <a:effectLst/>
                          <a:latin typeface="+mn-lt"/>
                        </a:rPr>
                        <a:t>Platinum resistant</a:t>
                      </a:r>
                      <a:endParaRPr lang="en-US" sz="1800" b="1" i="0" u="none" strike="noStrike">
                        <a:solidFill>
                          <a:schemeClr val="tx1"/>
                        </a:solidFill>
                        <a:effectLst/>
                        <a:latin typeface="+mn-lt"/>
                      </a:endParaRPr>
                    </a:p>
                  </a:txBody>
                  <a:tcPr anchor="ctr"/>
                </a:tc>
                <a:tc>
                  <a:txBody>
                    <a:bodyPr/>
                    <a:lstStyle/>
                    <a:p>
                      <a:pPr algn="l" fontAlgn="b"/>
                      <a:r>
                        <a:rPr lang="en-US" sz="1800" b="0" u="none" strike="noStrike" err="1">
                          <a:solidFill>
                            <a:schemeClr val="tx1"/>
                          </a:solidFill>
                          <a:effectLst/>
                          <a:latin typeface="+mn-lt"/>
                        </a:rPr>
                        <a:t>Rinatabart</a:t>
                      </a:r>
                      <a:r>
                        <a:rPr lang="en-US" sz="1800" b="0" u="none" strike="noStrike">
                          <a:solidFill>
                            <a:schemeClr val="tx1"/>
                          </a:solidFill>
                          <a:effectLst/>
                          <a:latin typeface="+mn-lt"/>
                        </a:rPr>
                        <a:t> </a:t>
                      </a:r>
                      <a:r>
                        <a:rPr lang="en-US" sz="1800" b="0" u="none" strike="noStrike" err="1">
                          <a:solidFill>
                            <a:schemeClr val="tx1"/>
                          </a:solidFill>
                          <a:effectLst/>
                          <a:latin typeface="+mn-lt"/>
                        </a:rPr>
                        <a:t>Sesutecan</a:t>
                      </a:r>
                      <a:r>
                        <a:rPr lang="en-US" sz="1800" b="0" u="none" strike="noStrike">
                          <a:solidFill>
                            <a:schemeClr val="tx1"/>
                          </a:solidFill>
                          <a:effectLst/>
                          <a:latin typeface="+mn-lt"/>
                        </a:rPr>
                        <a:t> (Rina-S)</a:t>
                      </a:r>
                      <a:endParaRPr lang="en-US" sz="1800" b="0" i="0" u="none" strike="noStrike">
                        <a:solidFill>
                          <a:schemeClr val="tx1"/>
                        </a:solidFill>
                        <a:effectLst/>
                        <a:latin typeface="+mn-lt"/>
                      </a:endParaRPr>
                    </a:p>
                  </a:txBody>
                  <a:tcPr anchor="ctr"/>
                </a:tc>
                <a:tc>
                  <a:txBody>
                    <a:bodyPr/>
                    <a:lstStyle/>
                    <a:p>
                      <a:pPr algn="l" fontAlgn="b"/>
                      <a:r>
                        <a:rPr lang="en-US" sz="1800" b="0" u="none" strike="noStrike" dirty="0">
                          <a:solidFill>
                            <a:schemeClr val="tx1"/>
                          </a:solidFill>
                          <a:effectLst/>
                          <a:latin typeface="+mn-lt"/>
                        </a:rPr>
                        <a:t>GOG-3107 (RAINFOL-O2)</a:t>
                      </a:r>
                      <a:endParaRPr lang="en-US" sz="1800" b="0" i="0" u="none" strike="noStrike" dirty="0">
                        <a:solidFill>
                          <a:schemeClr val="tx1"/>
                        </a:solidFill>
                        <a:effectLst/>
                        <a:latin typeface="+mn-lt"/>
                      </a:endParaRPr>
                    </a:p>
                  </a:txBody>
                  <a:tcPr anchor="ctr"/>
                </a:tc>
                <a:tc>
                  <a:txBody>
                    <a:bodyPr/>
                    <a:lstStyle/>
                    <a:p>
                      <a:pPr algn="l" fontAlgn="b"/>
                      <a:r>
                        <a:rPr lang="en-US" sz="1800" b="0" u="none" strike="noStrike" dirty="0">
                          <a:solidFill>
                            <a:schemeClr val="tx1"/>
                          </a:solidFill>
                          <a:effectLst/>
                          <a:latin typeface="+mn-lt"/>
                        </a:rPr>
                        <a:t>NCT06619236</a:t>
                      </a:r>
                      <a:endParaRPr lang="en-US" sz="1800" b="0" i="0" u="none" strike="noStrike" dirty="0">
                        <a:solidFill>
                          <a:schemeClr val="tx1"/>
                        </a:solidFill>
                        <a:effectLst/>
                        <a:latin typeface="+mn-lt"/>
                      </a:endParaRPr>
                    </a:p>
                  </a:txBody>
                  <a:tcPr anchor="ctr"/>
                </a:tc>
                <a:extLst>
                  <a:ext uri="{0D108BD9-81ED-4DB2-BD59-A6C34878D82A}">
                    <a16:rowId xmlns:a16="http://schemas.microsoft.com/office/drawing/2014/main" val="2050760390"/>
                  </a:ext>
                </a:extLst>
              </a:tr>
              <a:tr h="370840">
                <a:tc>
                  <a:txBody>
                    <a:bodyPr/>
                    <a:lstStyle/>
                    <a:p>
                      <a:pPr algn="l" fontAlgn="b"/>
                      <a:r>
                        <a:rPr lang="en-US" sz="1800" b="1" u="none" strike="noStrike" dirty="0">
                          <a:solidFill>
                            <a:schemeClr val="tx1"/>
                          </a:solidFill>
                          <a:effectLst/>
                          <a:latin typeface="+mn-lt"/>
                        </a:rPr>
                        <a:t>Platinum resistant</a:t>
                      </a:r>
                      <a:endParaRPr lang="en-US" sz="1800" b="1" i="0" u="none" strike="noStrike" dirty="0">
                        <a:solidFill>
                          <a:schemeClr val="tx1"/>
                        </a:solidFill>
                        <a:effectLst/>
                        <a:latin typeface="+mn-lt"/>
                      </a:endParaRPr>
                    </a:p>
                  </a:txBody>
                  <a:tcPr anchor="ctr"/>
                </a:tc>
                <a:tc>
                  <a:txBody>
                    <a:bodyPr/>
                    <a:lstStyle/>
                    <a:p>
                      <a:pPr algn="l" fontAlgn="b"/>
                      <a:r>
                        <a:rPr lang="en-US" sz="1800" b="0" u="none" strike="noStrike" dirty="0" err="1">
                          <a:solidFill>
                            <a:schemeClr val="tx1"/>
                          </a:solidFill>
                          <a:effectLst/>
                          <a:latin typeface="+mn-lt"/>
                        </a:rPr>
                        <a:t>Raludotatug</a:t>
                      </a:r>
                      <a:r>
                        <a:rPr lang="en-US" sz="1800" b="0" u="none" strike="noStrike" dirty="0">
                          <a:solidFill>
                            <a:schemeClr val="tx1"/>
                          </a:solidFill>
                          <a:effectLst/>
                          <a:latin typeface="+mn-lt"/>
                        </a:rPr>
                        <a:t> Deruxtecan (R-</a:t>
                      </a:r>
                      <a:r>
                        <a:rPr lang="en-US" sz="1800" b="0" u="none" strike="noStrike" dirty="0" err="1">
                          <a:solidFill>
                            <a:schemeClr val="tx1"/>
                          </a:solidFill>
                          <a:effectLst/>
                          <a:latin typeface="+mn-lt"/>
                        </a:rPr>
                        <a:t>Dxd</a:t>
                      </a:r>
                      <a:r>
                        <a:rPr lang="en-US" sz="1800" b="0" u="none" strike="noStrike" dirty="0">
                          <a:solidFill>
                            <a:schemeClr val="tx1"/>
                          </a:solidFill>
                          <a:effectLst/>
                          <a:latin typeface="+mn-lt"/>
                        </a:rPr>
                        <a:t>)</a:t>
                      </a:r>
                      <a:endParaRPr lang="en-US" sz="1800" b="0" i="0" u="none" strike="noStrike" dirty="0">
                        <a:solidFill>
                          <a:schemeClr val="tx1"/>
                        </a:solidFill>
                        <a:effectLst/>
                        <a:latin typeface="+mn-lt"/>
                      </a:endParaRPr>
                    </a:p>
                  </a:txBody>
                  <a:tcPr anchor="ctr"/>
                </a:tc>
                <a:tc>
                  <a:txBody>
                    <a:bodyPr/>
                    <a:lstStyle/>
                    <a:p>
                      <a:pPr algn="l" fontAlgn="b"/>
                      <a:r>
                        <a:rPr lang="en-US" sz="1800" b="0" u="none" strike="noStrike">
                          <a:solidFill>
                            <a:schemeClr val="tx1"/>
                          </a:solidFill>
                          <a:effectLst/>
                          <a:latin typeface="+mn-lt"/>
                        </a:rPr>
                        <a:t>GOG-3096 (REJOICE-Ovarian-01)</a:t>
                      </a:r>
                      <a:endParaRPr lang="en-US" sz="1800" b="0" i="0" u="none" strike="noStrike">
                        <a:solidFill>
                          <a:schemeClr val="tx1"/>
                        </a:solidFill>
                        <a:effectLst/>
                        <a:latin typeface="+mn-lt"/>
                      </a:endParaRPr>
                    </a:p>
                  </a:txBody>
                  <a:tcPr anchor="ctr"/>
                </a:tc>
                <a:tc>
                  <a:txBody>
                    <a:bodyPr/>
                    <a:lstStyle/>
                    <a:p>
                      <a:pPr algn="l" fontAlgn="b"/>
                      <a:r>
                        <a:rPr lang="en-US" sz="1800" b="0" u="none" strike="noStrike" dirty="0">
                          <a:solidFill>
                            <a:schemeClr val="tx1"/>
                          </a:solidFill>
                          <a:effectLst/>
                          <a:latin typeface="+mn-lt"/>
                        </a:rPr>
                        <a:t>NCT06161025</a:t>
                      </a:r>
                      <a:endParaRPr lang="en-US" sz="1800" b="0" i="0" u="none" strike="noStrike" dirty="0">
                        <a:solidFill>
                          <a:schemeClr val="tx1"/>
                        </a:solidFill>
                        <a:effectLst/>
                        <a:latin typeface="+mn-lt"/>
                      </a:endParaRPr>
                    </a:p>
                  </a:txBody>
                  <a:tcPr anchor="ctr"/>
                </a:tc>
                <a:extLst>
                  <a:ext uri="{0D108BD9-81ED-4DB2-BD59-A6C34878D82A}">
                    <a16:rowId xmlns:a16="http://schemas.microsoft.com/office/drawing/2014/main" val="465407671"/>
                  </a:ext>
                </a:extLst>
              </a:tr>
              <a:tr h="370839">
                <a:tc>
                  <a:txBody>
                    <a:bodyPr/>
                    <a:lstStyle/>
                    <a:p>
                      <a:pPr lvl="0" algn="l">
                        <a:buNone/>
                      </a:pPr>
                      <a:r>
                        <a:rPr lang="en-US" sz="1800" b="1" u="none" strike="noStrike" dirty="0">
                          <a:solidFill>
                            <a:schemeClr val="tx1"/>
                          </a:solidFill>
                          <a:effectLst/>
                          <a:latin typeface="+mn-lt"/>
                        </a:rPr>
                        <a:t>Platinum resistant</a:t>
                      </a:r>
                      <a:endParaRPr lang="en-US" sz="1800" b="1" i="0" u="none" strike="noStrike" dirty="0">
                        <a:solidFill>
                          <a:schemeClr val="tx1"/>
                        </a:solidFill>
                        <a:effectLst/>
                        <a:latin typeface="+mn-lt"/>
                      </a:endParaRPr>
                    </a:p>
                  </a:txBody>
                  <a:tcPr anchor="ctr"/>
                </a:tc>
                <a:tc>
                  <a:txBody>
                    <a:bodyPr/>
                    <a:lstStyle/>
                    <a:p>
                      <a:pPr lvl="0" algn="l">
                        <a:buNone/>
                      </a:pPr>
                      <a:r>
                        <a:rPr lang="en-US" sz="1800" b="1" u="none" strike="noStrike" dirty="0" err="1">
                          <a:solidFill>
                            <a:schemeClr val="tx1"/>
                          </a:solidFill>
                          <a:effectLst/>
                          <a:latin typeface="+mn-lt"/>
                        </a:rPr>
                        <a:t>Torvu</a:t>
                      </a:r>
                      <a:r>
                        <a:rPr lang="en-US" sz="1800" b="0" u="none" strike="noStrike" dirty="0" err="1">
                          <a:solidFill>
                            <a:schemeClr val="tx1"/>
                          </a:solidFill>
                          <a:effectLst/>
                          <a:latin typeface="+mn-lt"/>
                        </a:rPr>
                        <a:t>tatug</a:t>
                      </a:r>
                      <a:r>
                        <a:rPr lang="en-US" sz="1800" b="0" u="none" strike="noStrike" dirty="0">
                          <a:solidFill>
                            <a:schemeClr val="tx1"/>
                          </a:solidFill>
                          <a:effectLst/>
                          <a:latin typeface="+mn-lt"/>
                        </a:rPr>
                        <a:t> </a:t>
                      </a:r>
                      <a:r>
                        <a:rPr lang="en-US" sz="1800" b="1" u="none" strike="noStrike" dirty="0" err="1">
                          <a:solidFill>
                            <a:schemeClr val="tx1"/>
                          </a:solidFill>
                          <a:effectLst/>
                          <a:latin typeface="+mn-lt"/>
                        </a:rPr>
                        <a:t>Sam</a:t>
                      </a:r>
                      <a:r>
                        <a:rPr lang="en-US" sz="1800" b="0" u="none" strike="noStrike" dirty="0" err="1">
                          <a:solidFill>
                            <a:schemeClr val="tx1"/>
                          </a:solidFill>
                          <a:effectLst/>
                          <a:latin typeface="+mn-lt"/>
                        </a:rPr>
                        <a:t>rotecan</a:t>
                      </a:r>
                      <a:r>
                        <a:rPr lang="en-US" sz="1800" b="0" u="none" strike="noStrike" dirty="0">
                          <a:solidFill>
                            <a:schemeClr val="tx1"/>
                          </a:solidFill>
                          <a:effectLst/>
                          <a:latin typeface="+mn-lt"/>
                        </a:rPr>
                        <a:t> (AZD5335)</a:t>
                      </a:r>
                      <a:endParaRPr lang="en-US" sz="1800" b="0" i="0" u="none" strike="noStrike" dirty="0">
                        <a:solidFill>
                          <a:schemeClr val="tx1"/>
                        </a:solidFill>
                        <a:effectLst/>
                        <a:latin typeface="+mn-lt"/>
                      </a:endParaRPr>
                    </a:p>
                  </a:txBody>
                  <a:tcPr anchor="ctr"/>
                </a:tc>
                <a:tc>
                  <a:txBody>
                    <a:bodyPr/>
                    <a:lstStyle/>
                    <a:p>
                      <a:pPr lvl="0" algn="l">
                        <a:buNone/>
                      </a:pPr>
                      <a:r>
                        <a:rPr lang="en-US" sz="1800" b="0" u="none" strike="noStrike" dirty="0">
                          <a:solidFill>
                            <a:schemeClr val="tx1"/>
                          </a:solidFill>
                          <a:effectLst/>
                          <a:latin typeface="+mn-lt"/>
                        </a:rPr>
                        <a:t>GOG-3127 (TREVI-OC-01)</a:t>
                      </a:r>
                      <a:endParaRPr lang="en-US" sz="1800" b="0" i="0" u="none" strike="noStrike" dirty="0">
                        <a:solidFill>
                          <a:schemeClr val="tx1"/>
                        </a:solidFill>
                        <a:effectLst/>
                        <a:latin typeface="+mn-lt"/>
                      </a:endParaRPr>
                    </a:p>
                  </a:txBody>
                  <a:tcPr anchor="ctr"/>
                </a:tc>
                <a:tc>
                  <a:txBody>
                    <a:bodyPr/>
                    <a:lstStyle/>
                    <a:p>
                      <a:pPr lvl="0" algn="l">
                        <a:buNone/>
                      </a:pPr>
                      <a:r>
                        <a:rPr lang="en-US" sz="1800" b="0" u="none" strike="noStrike" dirty="0">
                          <a:solidFill>
                            <a:schemeClr val="tx1"/>
                          </a:solidFill>
                          <a:effectLst/>
                          <a:latin typeface="+mn-lt"/>
                        </a:rPr>
                        <a:t>NCT07218809</a:t>
                      </a:r>
                      <a:endParaRPr lang="en-US" sz="1800" b="0" i="0" u="none" strike="noStrike" dirty="0">
                        <a:solidFill>
                          <a:schemeClr val="tx1"/>
                        </a:solidFill>
                        <a:effectLst/>
                        <a:latin typeface="+mn-lt"/>
                      </a:endParaRPr>
                    </a:p>
                  </a:txBody>
                  <a:tcPr anchor="ctr"/>
                </a:tc>
                <a:extLst>
                  <a:ext uri="{0D108BD9-81ED-4DB2-BD59-A6C34878D82A}">
                    <a16:rowId xmlns:a16="http://schemas.microsoft.com/office/drawing/2014/main" val="3214517054"/>
                  </a:ext>
                </a:extLst>
              </a:tr>
              <a:tr h="370838">
                <a:tc>
                  <a:txBody>
                    <a:bodyPr/>
                    <a:lstStyle/>
                    <a:p>
                      <a:pPr lvl="0" algn="l">
                        <a:buNone/>
                      </a:pPr>
                      <a:r>
                        <a:rPr lang="en-US" sz="1800" b="1" u="none" strike="noStrike" dirty="0">
                          <a:solidFill>
                            <a:schemeClr val="tx1"/>
                          </a:solidFill>
                          <a:effectLst/>
                          <a:latin typeface="+mn-lt"/>
                        </a:rPr>
                        <a:t>Platinum resistant</a:t>
                      </a:r>
                      <a:endParaRPr lang="en-US" sz="1800" b="1" i="0" u="none" strike="noStrike" dirty="0">
                        <a:solidFill>
                          <a:schemeClr val="tx1"/>
                        </a:solidFill>
                        <a:effectLst/>
                        <a:latin typeface="+mn-lt"/>
                      </a:endParaRPr>
                    </a:p>
                  </a:txBody>
                  <a:tcPr anchor="ctr"/>
                </a:tc>
                <a:tc>
                  <a:txBody>
                    <a:bodyPr/>
                    <a:lstStyle/>
                    <a:p>
                      <a:pPr lvl="0" algn="l">
                        <a:buNone/>
                      </a:pPr>
                      <a:r>
                        <a:rPr lang="en-US" sz="1800" b="1" u="none" strike="noStrike" dirty="0" err="1">
                          <a:solidFill>
                            <a:schemeClr val="tx1"/>
                          </a:solidFill>
                          <a:effectLst/>
                          <a:latin typeface="+mn-lt"/>
                        </a:rPr>
                        <a:t>Sofet</a:t>
                      </a:r>
                      <a:r>
                        <a:rPr lang="en-US" sz="1800" b="0" u="none" strike="noStrike" dirty="0" err="1">
                          <a:solidFill>
                            <a:schemeClr val="tx1"/>
                          </a:solidFill>
                          <a:effectLst/>
                          <a:latin typeface="+mn-lt"/>
                        </a:rPr>
                        <a:t>abart</a:t>
                      </a:r>
                      <a:r>
                        <a:rPr lang="en-US" sz="1800" b="0" u="none" strike="noStrike" dirty="0">
                          <a:solidFill>
                            <a:schemeClr val="tx1"/>
                          </a:solidFill>
                          <a:effectLst/>
                          <a:latin typeface="+mn-lt"/>
                        </a:rPr>
                        <a:t> </a:t>
                      </a:r>
                      <a:r>
                        <a:rPr lang="en-US" sz="1800" b="1" u="none" strike="noStrike" dirty="0" err="1">
                          <a:solidFill>
                            <a:schemeClr val="tx1"/>
                          </a:solidFill>
                          <a:effectLst/>
                          <a:latin typeface="+mn-lt"/>
                        </a:rPr>
                        <a:t>M</a:t>
                      </a:r>
                      <a:r>
                        <a:rPr lang="en-US" sz="1800" b="0" u="none" strike="noStrike" dirty="0" err="1">
                          <a:solidFill>
                            <a:schemeClr val="tx1"/>
                          </a:solidFill>
                          <a:effectLst/>
                          <a:latin typeface="+mn-lt"/>
                        </a:rPr>
                        <a:t>ipitecan</a:t>
                      </a:r>
                      <a:r>
                        <a:rPr lang="en-US" sz="1800" b="0" u="none" strike="noStrike" dirty="0">
                          <a:solidFill>
                            <a:schemeClr val="tx1"/>
                          </a:solidFill>
                          <a:effectLst/>
                          <a:latin typeface="+mn-lt"/>
                        </a:rPr>
                        <a:t> (LY4170156)</a:t>
                      </a:r>
                      <a:endParaRPr lang="en-US" sz="1800" b="0" i="0" u="none" strike="noStrike" dirty="0">
                        <a:solidFill>
                          <a:schemeClr val="tx1"/>
                        </a:solidFill>
                        <a:effectLst/>
                        <a:latin typeface="+mn-lt"/>
                      </a:endParaRPr>
                    </a:p>
                  </a:txBody>
                  <a:tcPr anchor="ctr"/>
                </a:tc>
                <a:tc>
                  <a:txBody>
                    <a:bodyPr/>
                    <a:lstStyle/>
                    <a:p>
                      <a:pPr lvl="0" algn="l">
                        <a:buNone/>
                      </a:pPr>
                      <a:r>
                        <a:rPr lang="en-US" sz="1800" b="0" u="none" strike="noStrike" dirty="0">
                          <a:solidFill>
                            <a:schemeClr val="tx1"/>
                          </a:solidFill>
                          <a:effectLst/>
                          <a:latin typeface="+mn-lt"/>
                        </a:rPr>
                        <a:t>GOG-3133 (FRAmework-01)</a:t>
                      </a:r>
                      <a:endParaRPr lang="en-US" sz="1800" b="0" i="0" u="none" strike="noStrike" dirty="0">
                        <a:solidFill>
                          <a:schemeClr val="tx1"/>
                        </a:solidFill>
                        <a:effectLst/>
                        <a:latin typeface="+mn-lt"/>
                      </a:endParaRPr>
                    </a:p>
                  </a:txBody>
                  <a:tcPr anchor="ctr"/>
                </a:tc>
                <a:tc>
                  <a:txBody>
                    <a:bodyPr/>
                    <a:lstStyle/>
                    <a:p>
                      <a:pPr lvl="0" algn="l">
                        <a:buNone/>
                      </a:pPr>
                      <a:r>
                        <a:rPr lang="en-US" sz="1800" b="0" u="none" strike="noStrike" dirty="0">
                          <a:solidFill>
                            <a:schemeClr val="tx1"/>
                          </a:solidFill>
                          <a:effectLst/>
                          <a:latin typeface="+mn-lt"/>
                        </a:rPr>
                        <a:t>NCT07213804</a:t>
                      </a:r>
                      <a:endParaRPr lang="en-US" sz="1800" b="0" i="0" u="none" strike="noStrike" dirty="0">
                        <a:solidFill>
                          <a:schemeClr val="tx1"/>
                        </a:solidFill>
                        <a:effectLst/>
                        <a:latin typeface="+mn-lt"/>
                      </a:endParaRPr>
                    </a:p>
                  </a:txBody>
                  <a:tcPr anchor="ctr"/>
                </a:tc>
                <a:extLst>
                  <a:ext uri="{0D108BD9-81ED-4DB2-BD59-A6C34878D82A}">
                    <a16:rowId xmlns:a16="http://schemas.microsoft.com/office/drawing/2014/main" val="1097813114"/>
                  </a:ext>
                </a:extLst>
              </a:tr>
              <a:tr h="3708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u="none" strike="noStrike" dirty="0">
                          <a:solidFill>
                            <a:schemeClr val="tx1"/>
                          </a:solidFill>
                          <a:effectLst/>
                          <a:latin typeface="+mn-lt"/>
                        </a:rPr>
                        <a:t>Platinum resistant</a:t>
                      </a:r>
                      <a:endParaRPr lang="en-US" sz="1800" b="1" i="0" u="none" strike="noStrike" dirty="0">
                        <a:solidFill>
                          <a:schemeClr val="tx1"/>
                        </a:solidFill>
                        <a:effectLst/>
                        <a:latin typeface="+mn-lt"/>
                      </a:endParaRPr>
                    </a:p>
                  </a:txBody>
                  <a:tcPr anchor="ctr"/>
                </a:tc>
                <a:tc>
                  <a:txBody>
                    <a:bodyPr/>
                    <a:lstStyle/>
                    <a:p>
                      <a:pPr lvl="0" algn="l">
                        <a:buNone/>
                      </a:pPr>
                      <a:r>
                        <a:rPr lang="en-US" sz="1800" b="1" i="0" u="none" strike="noStrike" dirty="0" err="1">
                          <a:solidFill>
                            <a:schemeClr val="tx1"/>
                          </a:solidFill>
                          <a:effectLst/>
                          <a:latin typeface="+mn-lt"/>
                        </a:rPr>
                        <a:t>Mo</a:t>
                      </a:r>
                      <a:r>
                        <a:rPr lang="en-US" sz="1800" b="0" i="0" u="none" strike="noStrike" dirty="0" err="1">
                          <a:solidFill>
                            <a:schemeClr val="tx1"/>
                          </a:solidFill>
                          <a:effectLst/>
                          <a:latin typeface="+mn-lt"/>
                        </a:rPr>
                        <a:t>certatug</a:t>
                      </a:r>
                      <a:r>
                        <a:rPr lang="en-US" sz="1800" b="0" i="0" u="none" strike="noStrike" dirty="0">
                          <a:solidFill>
                            <a:schemeClr val="tx1"/>
                          </a:solidFill>
                          <a:effectLst/>
                          <a:latin typeface="+mn-lt"/>
                        </a:rPr>
                        <a:t> </a:t>
                      </a:r>
                      <a:r>
                        <a:rPr lang="en-US" sz="1800" b="1" i="0" u="none" strike="noStrike" dirty="0" err="1">
                          <a:solidFill>
                            <a:schemeClr val="tx1"/>
                          </a:solidFill>
                          <a:effectLst/>
                          <a:latin typeface="+mn-lt"/>
                        </a:rPr>
                        <a:t>Rez</a:t>
                      </a:r>
                      <a:r>
                        <a:rPr lang="en-US" sz="1800" b="0" i="0" u="none" strike="noStrike" dirty="0" err="1">
                          <a:solidFill>
                            <a:schemeClr val="tx1"/>
                          </a:solidFill>
                          <a:effectLst/>
                          <a:latin typeface="+mn-lt"/>
                        </a:rPr>
                        <a:t>etecan</a:t>
                      </a:r>
                      <a:r>
                        <a:rPr lang="en-US" sz="1800" b="0" i="0" u="none" strike="noStrike" dirty="0">
                          <a:solidFill>
                            <a:schemeClr val="tx1"/>
                          </a:solidFill>
                          <a:effectLst/>
                          <a:latin typeface="+mn-lt"/>
                        </a:rPr>
                        <a:t> (GSK5733584)</a:t>
                      </a:r>
                    </a:p>
                  </a:txBody>
                  <a:tcPr anchor="ctr"/>
                </a:tc>
                <a:tc>
                  <a:txBody>
                    <a:bodyPr/>
                    <a:lstStyle/>
                    <a:p>
                      <a:pPr lvl="0" algn="l">
                        <a:buNone/>
                      </a:pPr>
                      <a:r>
                        <a:rPr lang="en-US" sz="1800" b="0" i="0" u="none" strike="noStrike" dirty="0">
                          <a:solidFill>
                            <a:schemeClr val="tx1"/>
                          </a:solidFill>
                          <a:effectLst/>
                          <a:latin typeface="+mn-lt"/>
                        </a:rPr>
                        <a:t>GOG-GOG-3132 (BEHOLD-Ovarian01)</a:t>
                      </a:r>
                    </a:p>
                  </a:txBody>
                  <a:tcPr anchor="ctr"/>
                </a:tc>
                <a:tc>
                  <a:txBody>
                    <a:bodyPr/>
                    <a:lstStyle/>
                    <a:p>
                      <a:pPr lvl="0" algn="l">
                        <a:buNone/>
                      </a:pPr>
                      <a:r>
                        <a:rPr lang="en-US" sz="1800" b="0" i="0" u="none" strike="noStrike" dirty="0">
                          <a:solidFill>
                            <a:schemeClr val="tx1"/>
                          </a:solidFill>
                          <a:effectLst/>
                          <a:latin typeface="+mn-lt"/>
                        </a:rPr>
                        <a:t>NCT07286266</a:t>
                      </a:r>
                    </a:p>
                  </a:txBody>
                  <a:tcPr anchor="ctr"/>
                </a:tc>
                <a:extLst>
                  <a:ext uri="{0D108BD9-81ED-4DB2-BD59-A6C34878D82A}">
                    <a16:rowId xmlns:a16="http://schemas.microsoft.com/office/drawing/2014/main" val="3592096284"/>
                  </a:ext>
                </a:extLst>
              </a:tr>
            </a:tbl>
          </a:graphicData>
        </a:graphic>
      </p:graphicFrame>
    </p:spTree>
    <p:extLst>
      <p:ext uri="{BB962C8B-B14F-4D97-AF65-F5344CB8AC3E}">
        <p14:creationId xmlns:p14="http://schemas.microsoft.com/office/powerpoint/2010/main" val="9654866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044BE0-765E-CE13-FA23-31A6BBC2A51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DD774C5-5197-3368-BC0A-9147CA8DB5F2}"/>
              </a:ext>
            </a:extLst>
          </p:cNvPr>
          <p:cNvSpPr>
            <a:spLocks noGrp="1"/>
          </p:cNvSpPr>
          <p:nvPr>
            <p:ph type="title" idx="4294967295"/>
          </p:nvPr>
        </p:nvSpPr>
        <p:spPr>
          <a:xfrm>
            <a:off x="0" y="301403"/>
            <a:ext cx="12192000" cy="666159"/>
          </a:xfrm>
          <a:prstGeom prst="rect">
            <a:avLst/>
          </a:prstGeom>
        </p:spPr>
        <p:txBody>
          <a:bodyPr/>
          <a:lstStyle/>
          <a:p>
            <a:pPr algn="l"/>
            <a:r>
              <a:rPr lang="en-US" sz="3200" b="1">
                <a:solidFill>
                  <a:schemeClr val="accent1"/>
                </a:solidFill>
              </a:rPr>
              <a:t>Evolving Landscape: Non-ADC Options in the PROC space</a:t>
            </a:r>
          </a:p>
        </p:txBody>
      </p:sp>
      <p:graphicFrame>
        <p:nvGraphicFramePr>
          <p:cNvPr id="4" name="Table 3">
            <a:extLst>
              <a:ext uri="{FF2B5EF4-FFF2-40B4-BE49-F238E27FC236}">
                <a16:creationId xmlns:a16="http://schemas.microsoft.com/office/drawing/2014/main" id="{E2F61359-C076-41EE-5060-57608044BE43}"/>
              </a:ext>
            </a:extLst>
          </p:cNvPr>
          <p:cNvGraphicFramePr>
            <a:graphicFrameLocks noGrp="1"/>
          </p:cNvGraphicFramePr>
          <p:nvPr/>
        </p:nvGraphicFramePr>
        <p:xfrm>
          <a:off x="458993" y="1131994"/>
          <a:ext cx="11050842" cy="2297006"/>
        </p:xfrm>
        <a:graphic>
          <a:graphicData uri="http://schemas.openxmlformats.org/drawingml/2006/table">
            <a:tbl>
              <a:tblPr firstRow="1" bandRow="1">
                <a:tableStyleId>{3B4B98B0-60AC-42C2-AFA5-B58CD77FA1E5}</a:tableStyleId>
              </a:tblPr>
              <a:tblGrid>
                <a:gridCol w="1872726">
                  <a:extLst>
                    <a:ext uri="{9D8B030D-6E8A-4147-A177-3AD203B41FA5}">
                      <a16:colId xmlns:a16="http://schemas.microsoft.com/office/drawing/2014/main" val="3307035595"/>
                    </a:ext>
                  </a:extLst>
                </a:gridCol>
                <a:gridCol w="2513082">
                  <a:extLst>
                    <a:ext uri="{9D8B030D-6E8A-4147-A177-3AD203B41FA5}">
                      <a16:colId xmlns:a16="http://schemas.microsoft.com/office/drawing/2014/main" val="3586913934"/>
                    </a:ext>
                  </a:extLst>
                </a:gridCol>
                <a:gridCol w="2118994">
                  <a:extLst>
                    <a:ext uri="{9D8B030D-6E8A-4147-A177-3AD203B41FA5}">
                      <a16:colId xmlns:a16="http://schemas.microsoft.com/office/drawing/2014/main" val="4155520900"/>
                    </a:ext>
                  </a:extLst>
                </a:gridCol>
                <a:gridCol w="2275433">
                  <a:extLst>
                    <a:ext uri="{9D8B030D-6E8A-4147-A177-3AD203B41FA5}">
                      <a16:colId xmlns:a16="http://schemas.microsoft.com/office/drawing/2014/main" val="2249325775"/>
                    </a:ext>
                  </a:extLst>
                </a:gridCol>
                <a:gridCol w="2270607">
                  <a:extLst>
                    <a:ext uri="{9D8B030D-6E8A-4147-A177-3AD203B41FA5}">
                      <a16:colId xmlns:a16="http://schemas.microsoft.com/office/drawing/2014/main" val="530258632"/>
                    </a:ext>
                  </a:extLst>
                </a:gridCol>
              </a:tblGrid>
              <a:tr h="529166">
                <a:tc>
                  <a:txBody>
                    <a:bodyPr/>
                    <a:lstStyle/>
                    <a:p>
                      <a:pPr algn="l"/>
                      <a:endParaRPr lang="en-US" sz="1400">
                        <a:latin typeface="+mn-lt"/>
                      </a:endParaRPr>
                    </a:p>
                  </a:txBody>
                  <a:tcPr/>
                </a:tc>
                <a:tc>
                  <a:txBody>
                    <a:bodyPr/>
                    <a:lstStyle/>
                    <a:p>
                      <a:pPr lvl="0" algn="l">
                        <a:buNone/>
                      </a:pPr>
                      <a:r>
                        <a:rPr lang="en-US" sz="1400" b="1" i="0" u="none" strike="noStrike" baseline="0" noProof="0" dirty="0">
                          <a:solidFill>
                            <a:schemeClr val="bg1"/>
                          </a:solidFill>
                          <a:latin typeface="+mn-lt"/>
                        </a:rPr>
                        <a:t>GOG-3129/</a:t>
                      </a:r>
                      <a:r>
                        <a:rPr lang="en-US" sz="1400" baseline="0" dirty="0">
                          <a:solidFill>
                            <a:schemeClr val="bg1"/>
                          </a:solidFill>
                          <a:latin typeface="+mn-lt"/>
                        </a:rPr>
                        <a:t>MAESTRA 1 (NCT07023672)</a:t>
                      </a:r>
                      <a:r>
                        <a:rPr lang="en-US" sz="1400" baseline="30000" dirty="0">
                          <a:solidFill>
                            <a:schemeClr val="bg1"/>
                          </a:solidFill>
                          <a:latin typeface="+mn-lt"/>
                        </a:rPr>
                        <a:t>1</a:t>
                      </a:r>
                    </a:p>
                  </a:txBody>
                  <a:tcPr anchor="ctr">
                    <a:solidFill>
                      <a:schemeClr val="accent1"/>
                    </a:solidFill>
                  </a:tcPr>
                </a:tc>
                <a:tc>
                  <a:txBody>
                    <a:bodyPr/>
                    <a:lstStyle/>
                    <a:p>
                      <a:pPr algn="l"/>
                      <a:r>
                        <a:rPr lang="en-US" sz="1400" baseline="0" dirty="0">
                          <a:solidFill>
                            <a:schemeClr val="bg1"/>
                          </a:solidFill>
                          <a:latin typeface="+mn-lt"/>
                        </a:rPr>
                        <a:t>GOG-3066/DENALI</a:t>
                      </a:r>
                      <a:r>
                        <a:rPr lang="en-US" sz="1400" baseline="30000" dirty="0">
                          <a:solidFill>
                            <a:schemeClr val="bg1"/>
                          </a:solidFill>
                          <a:latin typeface="+mn-lt"/>
                        </a:rPr>
                        <a:t>2</a:t>
                      </a:r>
                      <a:r>
                        <a:rPr lang="en-US" sz="1400" baseline="0" dirty="0">
                          <a:solidFill>
                            <a:schemeClr val="bg1"/>
                          </a:solidFill>
                          <a:latin typeface="+mn-lt"/>
                        </a:rPr>
                        <a:t> (NCT05128825)</a:t>
                      </a:r>
                    </a:p>
                  </a:txBody>
                  <a:tcPr anchor="ctr">
                    <a:solidFill>
                      <a:schemeClr val="accent1"/>
                    </a:solidFill>
                  </a:tcPr>
                </a:tc>
                <a:tc>
                  <a:txBody>
                    <a:bodyPr/>
                    <a:lstStyle/>
                    <a:p>
                      <a:pPr algn="l"/>
                      <a:r>
                        <a:rPr lang="en-US" sz="1400" baseline="0" dirty="0">
                          <a:solidFill>
                            <a:schemeClr val="bg1"/>
                          </a:solidFill>
                          <a:latin typeface="+mn-lt"/>
                        </a:rPr>
                        <a:t>GOG-3076/OnPrime</a:t>
                      </a:r>
                      <a:r>
                        <a:rPr lang="en-US" sz="1400" baseline="30000" dirty="0">
                          <a:solidFill>
                            <a:schemeClr val="bg1"/>
                          </a:solidFill>
                          <a:latin typeface="+mn-lt"/>
                        </a:rPr>
                        <a:t>3</a:t>
                      </a:r>
                      <a:r>
                        <a:rPr lang="en-US" sz="1400" baseline="0" dirty="0">
                          <a:solidFill>
                            <a:schemeClr val="bg1"/>
                          </a:solidFill>
                          <a:latin typeface="+mn-lt"/>
                        </a:rPr>
                        <a:t> (NCT05281471)</a:t>
                      </a:r>
                      <a:endParaRPr lang="en-US" sz="1400" baseline="30000" dirty="0">
                        <a:solidFill>
                          <a:schemeClr val="bg1"/>
                        </a:solidFill>
                        <a:latin typeface="+mn-lt"/>
                      </a:endParaRPr>
                    </a:p>
                  </a:txBody>
                  <a:tcPr anchor="ctr">
                    <a:solidFill>
                      <a:schemeClr val="accent1"/>
                    </a:solidFill>
                  </a:tcPr>
                </a:tc>
                <a:tc>
                  <a:txBody>
                    <a:bodyPr/>
                    <a:lstStyle/>
                    <a:p>
                      <a:pPr algn="l"/>
                      <a:r>
                        <a:rPr lang="en-US" sz="1400" baseline="0" dirty="0">
                          <a:solidFill>
                            <a:schemeClr val="bg1"/>
                          </a:solidFill>
                          <a:latin typeface="+mn-lt"/>
                        </a:rPr>
                        <a:t>GOG-3121/ULTIMUS-1 (NCT07109414)</a:t>
                      </a:r>
                    </a:p>
                  </a:txBody>
                  <a:tcPr anchor="ctr">
                    <a:solidFill>
                      <a:schemeClr val="accent1"/>
                    </a:solidFill>
                  </a:tcPr>
                </a:tc>
                <a:extLst>
                  <a:ext uri="{0D108BD9-81ED-4DB2-BD59-A6C34878D82A}">
                    <a16:rowId xmlns:a16="http://schemas.microsoft.com/office/drawing/2014/main" val="2754232065"/>
                  </a:ext>
                </a:extLst>
              </a:tr>
              <a:tr h="370840">
                <a:tc>
                  <a:txBody>
                    <a:bodyPr/>
                    <a:lstStyle/>
                    <a:p>
                      <a:pPr algn="l"/>
                      <a:r>
                        <a:rPr lang="en-US" sz="1400" b="1">
                          <a:latin typeface="+mn-lt"/>
                        </a:rPr>
                        <a:t>MOA</a:t>
                      </a:r>
                    </a:p>
                  </a:txBody>
                  <a:tcPr anchor="ctr"/>
                </a:tc>
                <a:tc>
                  <a:txBody>
                    <a:bodyPr/>
                    <a:lstStyle/>
                    <a:p>
                      <a:pPr algn="l"/>
                      <a:r>
                        <a:rPr lang="en-US" sz="1400" b="0">
                          <a:latin typeface="+mn-lt"/>
                        </a:rPr>
                        <a:t>CDK2 inhibitor</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sz="1400" kern="1200" baseline="0">
                          <a:solidFill>
                            <a:schemeClr val="tx1"/>
                          </a:solidFill>
                          <a:latin typeface="+mn-lt"/>
                        </a:rPr>
                        <a:t>Wee-1 inhibitor</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sz="1400" kern="1200" baseline="0">
                          <a:solidFill>
                            <a:schemeClr val="tx1"/>
                          </a:solidFill>
                          <a:latin typeface="+mn-lt"/>
                        </a:rPr>
                        <a:t>Oncolytic vaccinia virus-based immunotherapy</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sz="1400" kern="1200" baseline="0" err="1">
                          <a:solidFill>
                            <a:schemeClr val="tx1"/>
                          </a:solidFill>
                          <a:latin typeface="+mn-lt"/>
                        </a:rPr>
                        <a:t>Fascin</a:t>
                      </a:r>
                      <a:r>
                        <a:rPr kumimoji="1" lang="en-US" sz="1400" kern="1200" baseline="0">
                          <a:solidFill>
                            <a:schemeClr val="tx1"/>
                          </a:solidFill>
                          <a:latin typeface="+mn-lt"/>
                        </a:rPr>
                        <a:t> inhibitor</a:t>
                      </a:r>
                    </a:p>
                  </a:txBody>
                  <a:tcPr anchor="ctr"/>
                </a:tc>
                <a:extLst>
                  <a:ext uri="{0D108BD9-81ED-4DB2-BD59-A6C34878D82A}">
                    <a16:rowId xmlns:a16="http://schemas.microsoft.com/office/drawing/2014/main" val="1284902298"/>
                  </a:ext>
                </a:extLst>
              </a:tr>
              <a:tr h="370840">
                <a:tc>
                  <a:txBody>
                    <a:bodyPr/>
                    <a:lstStyle/>
                    <a:p>
                      <a:pPr algn="l"/>
                      <a:r>
                        <a:rPr lang="en-US" sz="1400" b="1">
                          <a:latin typeface="+mn-lt"/>
                        </a:rPr>
                        <a:t>Prior lines </a:t>
                      </a:r>
                    </a:p>
                  </a:txBody>
                  <a:tcPr anchor="ctr"/>
                </a:tc>
                <a:tc>
                  <a:txBody>
                    <a:bodyPr/>
                    <a:lstStyle/>
                    <a:p>
                      <a:pPr algn="l"/>
                      <a:r>
                        <a:rPr lang="en-US" sz="1400" b="0">
                          <a:latin typeface="+mn-lt"/>
                        </a:rPr>
                        <a:t>2-4 prior lines of treatment</a:t>
                      </a:r>
                    </a:p>
                  </a:txBody>
                  <a:tcPr anchor="ctr"/>
                </a:tc>
                <a:tc>
                  <a:txBody>
                    <a:bodyPr/>
                    <a:lstStyle/>
                    <a:p>
                      <a:pPr algn="l"/>
                      <a:r>
                        <a:rPr lang="en-US" sz="1400" b="0" baseline="0">
                          <a:solidFill>
                            <a:schemeClr val="tx1"/>
                          </a:solidFill>
                          <a:latin typeface="+mn-lt"/>
                        </a:rPr>
                        <a:t>Up to 3 prior lines (4 prior lines permitted, if prior </a:t>
                      </a:r>
                      <a:r>
                        <a:rPr lang="en-US" sz="1400" b="0" baseline="0" err="1">
                          <a:solidFill>
                            <a:schemeClr val="tx1"/>
                          </a:solidFill>
                          <a:latin typeface="+mn-lt"/>
                        </a:rPr>
                        <a:t>mirvetuximab</a:t>
                      </a:r>
                      <a:r>
                        <a:rPr lang="en-US" sz="1400" b="0" baseline="0">
                          <a:solidFill>
                            <a:schemeClr val="tx1"/>
                          </a:solidFill>
                          <a:latin typeface="+mn-lt"/>
                        </a:rPr>
                        <a:t>)</a:t>
                      </a:r>
                    </a:p>
                  </a:txBody>
                  <a:tcPr anchor="ctr"/>
                </a:tc>
                <a:tc>
                  <a:txBody>
                    <a:bodyPr/>
                    <a:lstStyle/>
                    <a:p>
                      <a:pPr marL="0" indent="0" algn="l">
                        <a:buFont typeface="Arial" panose="020B0604020202020204" pitchFamily="34" charset="0"/>
                        <a:buNone/>
                      </a:pPr>
                      <a:r>
                        <a:rPr lang="en-US" sz="1400" baseline="0">
                          <a:solidFill>
                            <a:schemeClr val="tx1"/>
                          </a:solidFill>
                          <a:latin typeface="+mn-lt"/>
                        </a:rPr>
                        <a:t>Unlimited prior lines</a:t>
                      </a:r>
                    </a:p>
                  </a:txBody>
                  <a:tcPr anchor="ctr"/>
                </a:tc>
                <a:tc>
                  <a:txBody>
                    <a:bodyPr/>
                    <a:lstStyle/>
                    <a:p>
                      <a:pPr algn="l"/>
                      <a:r>
                        <a:rPr lang="en-US" sz="1400">
                          <a:latin typeface="+mn-lt"/>
                        </a:rPr>
                        <a:t>Not reported</a:t>
                      </a:r>
                    </a:p>
                  </a:txBody>
                  <a:tcPr anchor="ctr"/>
                </a:tc>
                <a:extLst>
                  <a:ext uri="{0D108BD9-81ED-4DB2-BD59-A6C34878D82A}">
                    <a16:rowId xmlns:a16="http://schemas.microsoft.com/office/drawing/2014/main" val="2520089255"/>
                  </a:ext>
                </a:extLst>
              </a:tr>
              <a:tr h="370840">
                <a:tc>
                  <a:txBody>
                    <a:bodyPr/>
                    <a:lstStyle/>
                    <a:p>
                      <a:pPr algn="l"/>
                      <a:r>
                        <a:rPr lang="en-US" sz="1400" b="1">
                          <a:latin typeface="+mn-lt"/>
                        </a:rPr>
                        <a:t>Biomarker</a:t>
                      </a:r>
                    </a:p>
                  </a:txBody>
                  <a:tcPr anchor="ctr"/>
                </a:tc>
                <a:tc>
                  <a:txBody>
                    <a:bodyPr/>
                    <a:lstStyle/>
                    <a:p>
                      <a:pPr algn="l"/>
                      <a:r>
                        <a:rPr lang="en-US" sz="1400" b="0">
                          <a:latin typeface="+mn-lt"/>
                        </a:rPr>
                        <a:t>Cyclin E1 overexpression</a:t>
                      </a:r>
                    </a:p>
                  </a:txBody>
                  <a:tcPr anchor="ctr"/>
                </a:tc>
                <a:tc>
                  <a:txBody>
                    <a:bodyPr/>
                    <a:lstStyle/>
                    <a:p>
                      <a:pPr algn="l"/>
                      <a:r>
                        <a:rPr lang="en-US" sz="1400" b="0" baseline="0">
                          <a:solidFill>
                            <a:schemeClr val="tx1"/>
                          </a:solidFill>
                          <a:latin typeface="+mn-lt"/>
                        </a:rPr>
                        <a:t>Cyclin E1 + overexpression</a:t>
                      </a:r>
                    </a:p>
                  </a:txBody>
                  <a:tcPr anchor="ctr"/>
                </a:tc>
                <a:tc>
                  <a:txBody>
                    <a:bodyPr/>
                    <a:lstStyle/>
                    <a:p>
                      <a:pPr marL="0" indent="0" algn="l">
                        <a:buFont typeface="Arial" panose="020B0604020202020204" pitchFamily="34" charset="0"/>
                        <a:buNone/>
                      </a:pPr>
                      <a:r>
                        <a:rPr lang="en-US" sz="1400" baseline="0">
                          <a:solidFill>
                            <a:schemeClr val="tx1"/>
                          </a:solidFill>
                          <a:latin typeface="+mn-lt"/>
                        </a:rPr>
                        <a:t>All comers</a:t>
                      </a:r>
                    </a:p>
                  </a:txBody>
                  <a:tcPr anchor="ctr"/>
                </a:tc>
                <a:tc>
                  <a:txBody>
                    <a:bodyPr/>
                    <a:lstStyle/>
                    <a:p>
                      <a:pPr algn="l"/>
                      <a:r>
                        <a:rPr lang="en-US" sz="1400" dirty="0">
                          <a:latin typeface="+mn-lt"/>
                        </a:rPr>
                        <a:t>All comers</a:t>
                      </a:r>
                    </a:p>
                  </a:txBody>
                  <a:tcPr anchor="ctr"/>
                </a:tc>
                <a:extLst>
                  <a:ext uri="{0D108BD9-81ED-4DB2-BD59-A6C34878D82A}">
                    <a16:rowId xmlns:a16="http://schemas.microsoft.com/office/drawing/2014/main" val="3326869322"/>
                  </a:ext>
                </a:extLst>
              </a:tr>
            </a:tbl>
          </a:graphicData>
        </a:graphic>
      </p:graphicFrame>
      <p:graphicFrame>
        <p:nvGraphicFramePr>
          <p:cNvPr id="3" name="Table 2">
            <a:extLst>
              <a:ext uri="{FF2B5EF4-FFF2-40B4-BE49-F238E27FC236}">
                <a16:creationId xmlns:a16="http://schemas.microsoft.com/office/drawing/2014/main" id="{0766198B-520F-F7AF-9CEA-0BE5C9537799}"/>
              </a:ext>
            </a:extLst>
          </p:cNvPr>
          <p:cNvGraphicFramePr>
            <a:graphicFrameLocks noGrp="1"/>
          </p:cNvGraphicFramePr>
          <p:nvPr/>
        </p:nvGraphicFramePr>
        <p:xfrm>
          <a:off x="458993" y="3725530"/>
          <a:ext cx="6504799" cy="1630680"/>
        </p:xfrm>
        <a:graphic>
          <a:graphicData uri="http://schemas.openxmlformats.org/drawingml/2006/table">
            <a:tbl>
              <a:tblPr firstRow="1" bandRow="1">
                <a:tableStyleId>{3B4B98B0-60AC-42C2-AFA5-B58CD77FA1E5}</a:tableStyleId>
              </a:tblPr>
              <a:tblGrid>
                <a:gridCol w="1872725">
                  <a:extLst>
                    <a:ext uri="{9D8B030D-6E8A-4147-A177-3AD203B41FA5}">
                      <a16:colId xmlns:a16="http://schemas.microsoft.com/office/drawing/2014/main" val="3307035595"/>
                    </a:ext>
                  </a:extLst>
                </a:gridCol>
                <a:gridCol w="2513081">
                  <a:extLst>
                    <a:ext uri="{9D8B030D-6E8A-4147-A177-3AD203B41FA5}">
                      <a16:colId xmlns:a16="http://schemas.microsoft.com/office/drawing/2014/main" val="3586913934"/>
                    </a:ext>
                  </a:extLst>
                </a:gridCol>
                <a:gridCol w="2118993">
                  <a:extLst>
                    <a:ext uri="{9D8B030D-6E8A-4147-A177-3AD203B41FA5}">
                      <a16:colId xmlns:a16="http://schemas.microsoft.com/office/drawing/2014/main" val="4155520900"/>
                    </a:ext>
                  </a:extLst>
                </a:gridCol>
              </a:tblGrid>
              <a:tr h="370840">
                <a:tc>
                  <a:txBody>
                    <a:bodyPr/>
                    <a:lstStyle/>
                    <a:p>
                      <a:pPr algn="l"/>
                      <a:endParaRPr lang="en-US" sz="1400">
                        <a:latin typeface="+mn-lt"/>
                      </a:endParaRPr>
                    </a:p>
                  </a:txBody>
                  <a:tcPr/>
                </a:tc>
                <a:tc>
                  <a:txBody>
                    <a:bodyPr/>
                    <a:lstStyle/>
                    <a:p>
                      <a:pPr algn="l"/>
                      <a:r>
                        <a:rPr lang="en-US" sz="1400" baseline="0" err="1">
                          <a:solidFill>
                            <a:schemeClr val="bg1"/>
                          </a:solidFill>
                          <a:latin typeface="+mn-lt"/>
                        </a:rPr>
                        <a:t>PYNNACLE</a:t>
                      </a:r>
                      <a:r>
                        <a:rPr lang="en-US" sz="1400" baseline="0">
                          <a:solidFill>
                            <a:schemeClr val="bg1"/>
                          </a:solidFill>
                          <a:latin typeface="+mn-lt"/>
                        </a:rPr>
                        <a:t> (NCT04585750)</a:t>
                      </a:r>
                      <a:r>
                        <a:rPr lang="en-US" sz="1400" baseline="30000">
                          <a:solidFill>
                            <a:schemeClr val="bg1"/>
                          </a:solidFill>
                          <a:latin typeface="+mn-lt"/>
                        </a:rPr>
                        <a:t>4</a:t>
                      </a:r>
                    </a:p>
                  </a:txBody>
                  <a:tcPr anchor="ctr">
                    <a:solidFill>
                      <a:schemeClr val="accent1"/>
                    </a:solidFill>
                  </a:tcPr>
                </a:tc>
                <a:tc>
                  <a:txBody>
                    <a:bodyPr/>
                    <a:lstStyle/>
                    <a:p>
                      <a:pPr algn="l"/>
                      <a:r>
                        <a:rPr lang="en-US" sz="1400" baseline="0" dirty="0">
                          <a:solidFill>
                            <a:schemeClr val="bg1"/>
                          </a:solidFill>
                          <a:latin typeface="+mn-lt"/>
                        </a:rPr>
                        <a:t>MUC16xCD3 Bispecific (NCT06787612)</a:t>
                      </a:r>
                    </a:p>
                  </a:txBody>
                  <a:tcPr anchor="ctr">
                    <a:solidFill>
                      <a:schemeClr val="accent1"/>
                    </a:solidFill>
                  </a:tcPr>
                </a:tc>
                <a:extLst>
                  <a:ext uri="{0D108BD9-81ED-4DB2-BD59-A6C34878D82A}">
                    <a16:rowId xmlns:a16="http://schemas.microsoft.com/office/drawing/2014/main" val="2754232065"/>
                  </a:ext>
                </a:extLst>
              </a:tr>
              <a:tr h="370840">
                <a:tc>
                  <a:txBody>
                    <a:bodyPr/>
                    <a:lstStyle/>
                    <a:p>
                      <a:pPr algn="l"/>
                      <a:r>
                        <a:rPr lang="en-US" sz="1400" b="1">
                          <a:latin typeface="+mn-lt"/>
                        </a:rPr>
                        <a:t>MOA</a:t>
                      </a:r>
                    </a:p>
                  </a:txBody>
                  <a:tcPr anchor="ctr"/>
                </a:tc>
                <a:tc>
                  <a:txBody>
                    <a:bodyPr/>
                    <a:lstStyle/>
                    <a:p>
                      <a:pPr algn="l"/>
                      <a:r>
                        <a:rPr lang="en-US" sz="1400" b="0">
                          <a:latin typeface="+mn-lt"/>
                        </a:rPr>
                        <a:t>P53 reactivator</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aseline="0">
                          <a:solidFill>
                            <a:schemeClr val="tx1"/>
                          </a:solidFill>
                          <a:latin typeface="+mn-lt"/>
                        </a:rPr>
                        <a:t>MUC16xCD3 Bispecific </a:t>
                      </a:r>
                      <a:endParaRPr kumimoji="1" lang="en-US" sz="1400" kern="1200" baseline="0">
                        <a:solidFill>
                          <a:schemeClr val="tx1"/>
                        </a:solidFill>
                        <a:latin typeface="+mn-lt"/>
                      </a:endParaRPr>
                    </a:p>
                  </a:txBody>
                  <a:tcPr anchor="ctr"/>
                </a:tc>
                <a:extLst>
                  <a:ext uri="{0D108BD9-81ED-4DB2-BD59-A6C34878D82A}">
                    <a16:rowId xmlns:a16="http://schemas.microsoft.com/office/drawing/2014/main" val="1284902298"/>
                  </a:ext>
                </a:extLst>
              </a:tr>
              <a:tr h="370840">
                <a:tc>
                  <a:txBody>
                    <a:bodyPr/>
                    <a:lstStyle/>
                    <a:p>
                      <a:pPr algn="l"/>
                      <a:r>
                        <a:rPr lang="en-US" sz="1400" b="1">
                          <a:latin typeface="+mn-lt"/>
                        </a:rPr>
                        <a:t>Prior lines </a:t>
                      </a:r>
                    </a:p>
                  </a:txBody>
                  <a:tcPr anchor="ctr"/>
                </a:tc>
                <a:tc>
                  <a:txBody>
                    <a:bodyPr/>
                    <a:lstStyle/>
                    <a:p>
                      <a:pPr algn="l"/>
                      <a:r>
                        <a:rPr lang="en-US" sz="1400" b="0" dirty="0">
                          <a:latin typeface="+mn-lt"/>
                        </a:rPr>
                        <a:t>Unlimited prior lines</a:t>
                      </a:r>
                    </a:p>
                  </a:txBody>
                  <a:tcPr anchor="ctr"/>
                </a:tc>
                <a:tc>
                  <a:txBody>
                    <a:bodyPr/>
                    <a:lstStyle/>
                    <a:p>
                      <a:pPr algn="l"/>
                      <a:r>
                        <a:rPr lang="en-US" sz="1400" b="0" baseline="0">
                          <a:solidFill>
                            <a:schemeClr val="tx1"/>
                          </a:solidFill>
                          <a:latin typeface="+mn-lt"/>
                        </a:rPr>
                        <a:t>Not Reported</a:t>
                      </a:r>
                    </a:p>
                  </a:txBody>
                  <a:tcPr anchor="ctr"/>
                </a:tc>
                <a:extLst>
                  <a:ext uri="{0D108BD9-81ED-4DB2-BD59-A6C34878D82A}">
                    <a16:rowId xmlns:a16="http://schemas.microsoft.com/office/drawing/2014/main" val="2520089255"/>
                  </a:ext>
                </a:extLst>
              </a:tr>
              <a:tr h="370840">
                <a:tc>
                  <a:txBody>
                    <a:bodyPr/>
                    <a:lstStyle/>
                    <a:p>
                      <a:pPr algn="l"/>
                      <a:r>
                        <a:rPr lang="en-US" sz="1400" b="1">
                          <a:latin typeface="+mn-lt"/>
                        </a:rPr>
                        <a:t>Biomarker</a:t>
                      </a:r>
                    </a:p>
                  </a:txBody>
                  <a:tcPr anchor="ctr"/>
                </a:tc>
                <a:tc>
                  <a:txBody>
                    <a:bodyPr/>
                    <a:lstStyle/>
                    <a:p>
                      <a:pPr algn="l"/>
                      <a:r>
                        <a:rPr lang="en-US" sz="1400" b="0">
                          <a:latin typeface="+mn-lt"/>
                        </a:rPr>
                        <a:t>TP53 Y220C mutation</a:t>
                      </a:r>
                    </a:p>
                  </a:txBody>
                  <a:tcPr anchor="ctr"/>
                </a:tc>
                <a:tc>
                  <a:txBody>
                    <a:bodyPr/>
                    <a:lstStyle/>
                    <a:p>
                      <a:pPr algn="l"/>
                      <a:r>
                        <a:rPr lang="en-US" sz="1400" b="0" baseline="0" dirty="0">
                          <a:solidFill>
                            <a:schemeClr val="tx1"/>
                          </a:solidFill>
                          <a:latin typeface="+mn-lt"/>
                        </a:rPr>
                        <a:t>Elevated CA125</a:t>
                      </a:r>
                    </a:p>
                  </a:txBody>
                  <a:tcPr anchor="ctr"/>
                </a:tc>
                <a:extLst>
                  <a:ext uri="{0D108BD9-81ED-4DB2-BD59-A6C34878D82A}">
                    <a16:rowId xmlns:a16="http://schemas.microsoft.com/office/drawing/2014/main" val="3326869322"/>
                  </a:ext>
                </a:extLst>
              </a:tr>
            </a:tbl>
          </a:graphicData>
        </a:graphic>
      </p:graphicFrame>
      <p:sp>
        <p:nvSpPr>
          <p:cNvPr id="6" name="TextBox 5">
            <a:extLst>
              <a:ext uri="{FF2B5EF4-FFF2-40B4-BE49-F238E27FC236}">
                <a16:creationId xmlns:a16="http://schemas.microsoft.com/office/drawing/2014/main" id="{37D4A068-1AC3-132C-1480-A147DF6CA161}"/>
              </a:ext>
            </a:extLst>
          </p:cNvPr>
          <p:cNvSpPr txBox="1"/>
          <p:nvPr/>
        </p:nvSpPr>
        <p:spPr>
          <a:xfrm>
            <a:off x="458993" y="6387320"/>
            <a:ext cx="7795855" cy="338554"/>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1.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Thaker</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PH, et al.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Annals</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of</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Oncology</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2025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Sep</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1;36:S790</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Arial"/>
              </a:rPr>
              <a:t>;</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ea"/>
                <a:cs typeface="Arial"/>
              </a:rPr>
              <a:t> 2.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Leary</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A, et al. Molecular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Cancer</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Therapeutics</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2025 Oct 22;24(10_Supplement):B013</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Arial"/>
              </a:rPr>
              <a:t>;</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ea"/>
                <a:cs typeface="Arial"/>
              </a:rPr>
              <a:t> 3. </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Holloway RW, et al. International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Journal</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of</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Gynecological</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Cancer</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2023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Sep</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1;33(9):1458-63</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Arial"/>
              </a:rPr>
              <a:t>;</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ea"/>
                <a:cs typeface="Arial"/>
              </a:rPr>
              <a:t> 4. </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Alison M. </a:t>
            </a:r>
            <a:r>
              <a:rPr kumimoji="0" lang="es-ES" sz="800" b="0" i="1" u="none" strike="noStrike" kern="1200" cap="none" spc="0" normalizeH="0" baseline="0" noProof="0" dirty="0" err="1">
                <a:ln>
                  <a:noFill/>
                </a:ln>
                <a:solidFill>
                  <a:srgbClr val="E8E8E8">
                    <a:lumMod val="50000"/>
                  </a:srgbClr>
                </a:solidFill>
                <a:effectLst/>
                <a:uLnTx/>
                <a:uFillTx/>
                <a:latin typeface="Aptos" panose="02110004020202020204"/>
                <a:ea typeface="+mn-lt"/>
                <a:cs typeface="+mn-lt"/>
              </a:rPr>
              <a:t>Schram</a:t>
            </a:r>
            <a:r>
              <a:rPr kumimoji="0" lang="es-ES" sz="800" b="0" i="1" u="none" strike="noStrike" kern="1200" cap="none" spc="0" normalizeH="0" baseline="0" noProof="0" dirty="0">
                <a:ln>
                  <a:noFill/>
                </a:ln>
                <a:solidFill>
                  <a:srgbClr val="E8E8E8">
                    <a:lumMod val="50000"/>
                  </a:srgbClr>
                </a:solidFill>
                <a:effectLst/>
                <a:uLnTx/>
                <a:uFillTx/>
                <a:latin typeface="Aptos" panose="02110004020202020204"/>
                <a:ea typeface="+mn-lt"/>
                <a:cs typeface="+mn-lt"/>
              </a:rPr>
              <a:t> et al. J Clin Oncol 2025, 43, TPS11581-TPS11581.</a:t>
            </a:r>
            <a:endParaRPr kumimoji="0" lang="en-US" sz="800" b="0" i="1" u="none" strike="noStrike" kern="1200" cap="none" spc="0" normalizeH="0" baseline="0" noProof="0" dirty="0">
              <a:ln>
                <a:noFill/>
              </a:ln>
              <a:solidFill>
                <a:srgbClr val="E8E8E8">
                  <a:lumMod val="50000"/>
                </a:srgbClr>
              </a:solidFill>
              <a:effectLst/>
              <a:uLnTx/>
              <a:uFillTx/>
              <a:latin typeface="Aptos" panose="02110004020202020204"/>
              <a:ea typeface="+mn-ea"/>
              <a:cs typeface="Arial"/>
            </a:endParaRPr>
          </a:p>
        </p:txBody>
      </p:sp>
    </p:spTree>
    <p:extLst>
      <p:ext uri="{BB962C8B-B14F-4D97-AF65-F5344CB8AC3E}">
        <p14:creationId xmlns:p14="http://schemas.microsoft.com/office/powerpoint/2010/main" val="4351500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E828C9-7A93-C411-E637-829A1FD4CE3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2109AB8-F522-AB1E-D1B7-90C2FB07441E}"/>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2935001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86F6BC-3059-2C20-B882-D99B326BE15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C38926D-41A9-CFD3-DDE9-A82939EA998C}"/>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4: Relapsed/Refractory (R/R) Multiple Myeloma (MM)</a:t>
            </a:r>
          </a:p>
        </p:txBody>
      </p:sp>
      <p:sp>
        <p:nvSpPr>
          <p:cNvPr id="7" name="Content Placeholder 6">
            <a:extLst>
              <a:ext uri="{FF2B5EF4-FFF2-40B4-BE49-F238E27FC236}">
                <a16:creationId xmlns:a16="http://schemas.microsoft.com/office/drawing/2014/main" id="{116AB735-C593-DDF6-1E47-B6593AE4BB5A}"/>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t>Integrating CAR T-Cell Therapy and Bispecific Antibodies into the Management of R/R MM — </a:t>
            </a:r>
            <a:r>
              <a:rPr lang="en-US" sz="3000" b="0" dirty="0"/>
              <a:t>Dr Raje</a:t>
            </a:r>
          </a:p>
          <a:p>
            <a:pPr>
              <a:lnSpc>
                <a:spcPct val="100000"/>
              </a:lnSpc>
              <a:spcBef>
                <a:spcPts val="3000"/>
              </a:spcBef>
            </a:pPr>
            <a:r>
              <a:rPr lang="en-US" sz="3000" dirty="0"/>
              <a:t>Antibody-Drug Conjugates and Other Emerging Therapies for R/R MM — </a:t>
            </a:r>
            <a:r>
              <a:rPr lang="en-US" sz="3000" b="0" dirty="0"/>
              <a:t>Dr Lee</a:t>
            </a:r>
          </a:p>
        </p:txBody>
      </p:sp>
    </p:spTree>
    <p:extLst>
      <p:ext uri="{BB962C8B-B14F-4D97-AF65-F5344CB8AC3E}">
        <p14:creationId xmlns:p14="http://schemas.microsoft.com/office/powerpoint/2010/main" val="2677002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E69003-FD3F-ADD0-F878-27C815CBC05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3E8ED36-D36E-70C8-9AE0-7CB8CF1179AA}"/>
              </a:ext>
            </a:extLst>
          </p:cNvPr>
          <p:cNvSpPr>
            <a:spLocks noGrp="1"/>
          </p:cNvSpPr>
          <p:nvPr>
            <p:ph type="title"/>
          </p:nvPr>
        </p:nvSpPr>
        <p:spPr>
          <a:xfrm>
            <a:off x="838200" y="1"/>
            <a:ext cx="10515600" cy="1144588"/>
          </a:xfrm>
        </p:spPr>
        <p:txBody>
          <a:bodyPr>
            <a:normAutofit/>
          </a:bodyPr>
          <a:lstStyle/>
          <a:p>
            <a:r>
              <a:rPr lang="en-US" sz="3000" dirty="0"/>
              <a:t>Faculty</a:t>
            </a:r>
          </a:p>
        </p:txBody>
      </p:sp>
      <p:sp>
        <p:nvSpPr>
          <p:cNvPr id="3" name="Text Box 7">
            <a:extLst>
              <a:ext uri="{FF2B5EF4-FFF2-40B4-BE49-F238E27FC236}">
                <a16:creationId xmlns:a16="http://schemas.microsoft.com/office/drawing/2014/main" id="{9246750F-648E-DC37-ADC7-1E7B051C4EA8}"/>
              </a:ext>
            </a:extLst>
          </p:cNvPr>
          <p:cNvSpPr txBox="1">
            <a:spLocks noChangeArrowheads="1"/>
          </p:cNvSpPr>
          <p:nvPr/>
        </p:nvSpPr>
        <p:spPr bwMode="auto">
          <a:xfrm>
            <a:off x="2324486" y="1653363"/>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Hans Lee,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Sarah Cannon Research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Nashville, Tennessee </a:t>
            </a:r>
          </a:p>
        </p:txBody>
      </p:sp>
      <p:pic>
        <p:nvPicPr>
          <p:cNvPr id="5" name="Picture 4">
            <a:extLst>
              <a:ext uri="{FF2B5EF4-FFF2-40B4-BE49-F238E27FC236}">
                <a16:creationId xmlns:a16="http://schemas.microsoft.com/office/drawing/2014/main" id="{837759D5-0A6B-5645-F92D-F7BC55F7B16E}"/>
              </a:ext>
            </a:extLst>
          </p:cNvPr>
          <p:cNvPicPr>
            <a:picLocks noChangeAspect="1"/>
          </p:cNvPicPr>
          <p:nvPr/>
        </p:nvPicPr>
        <p:blipFill>
          <a:blip r:embed="rId4"/>
          <a:srcRect/>
          <a:stretch/>
        </p:blipFill>
        <p:spPr>
          <a:xfrm>
            <a:off x="1002847" y="4083960"/>
            <a:ext cx="1261872" cy="1261872"/>
          </a:xfrm>
          <a:prstGeom prst="rect">
            <a:avLst/>
          </a:prstGeom>
        </p:spPr>
      </p:pic>
      <p:sp>
        <p:nvSpPr>
          <p:cNvPr id="6" name="Text Box 7">
            <a:extLst>
              <a:ext uri="{FF2B5EF4-FFF2-40B4-BE49-F238E27FC236}">
                <a16:creationId xmlns:a16="http://schemas.microsoft.com/office/drawing/2014/main" id="{C81D605B-67BA-EED6-C85A-FE12AF20ADED}"/>
              </a:ext>
            </a:extLst>
          </p:cNvPr>
          <p:cNvSpPr txBox="1">
            <a:spLocks noChangeArrowheads="1"/>
          </p:cNvSpPr>
          <p:nvPr/>
        </p:nvSpPr>
        <p:spPr bwMode="auto">
          <a:xfrm>
            <a:off x="2324486" y="4083960"/>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Noopur Raje, MD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Massachusetts General Hospital </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Boston, Massachusetts</a:t>
            </a:r>
          </a:p>
        </p:txBody>
      </p:sp>
      <p:sp>
        <p:nvSpPr>
          <p:cNvPr id="10" name="Text Box 9">
            <a:extLst>
              <a:ext uri="{FF2B5EF4-FFF2-40B4-BE49-F238E27FC236}">
                <a16:creationId xmlns:a16="http://schemas.microsoft.com/office/drawing/2014/main" id="{37C3A45B-01F4-F7CE-5FC0-85262CAE3AE4}"/>
              </a:ext>
            </a:extLst>
          </p:cNvPr>
          <p:cNvSpPr txBox="1">
            <a:spLocks noChangeArrowheads="1"/>
          </p:cNvSpPr>
          <p:nvPr/>
        </p:nvSpPr>
        <p:spPr bwMode="auto">
          <a:xfrm>
            <a:off x="7546372" y="4083960"/>
            <a:ext cx="38404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800" b="1" i="0" u="none" strike="noStrike" kern="1200" cap="none" spc="0" normalizeH="0" baseline="0" noProof="0" dirty="0">
                <a:ln>
                  <a:noFill/>
                </a:ln>
                <a:solidFill>
                  <a:srgbClr val="0432FF"/>
                </a:solidFill>
                <a:effectLst/>
                <a:uLnTx/>
                <a:uFillTx/>
                <a:latin typeface="Calibri" pitchFamily="-72" charset="0"/>
                <a:ea typeface="MS PGothic" charset="0"/>
                <a:cs typeface="+mn-cs"/>
              </a:rPr>
              <a:t>Co-Moderator</a:t>
            </a:r>
            <a:b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Shachar Peles,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Florida Cancer Specialists &amp; </a:t>
            </a:r>
            <a:b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Research Institute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Lake Worth, Florida</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p:txBody>
      </p:sp>
      <p:sp>
        <p:nvSpPr>
          <p:cNvPr id="9" name="Text Box 7">
            <a:extLst>
              <a:ext uri="{FF2B5EF4-FFF2-40B4-BE49-F238E27FC236}">
                <a16:creationId xmlns:a16="http://schemas.microsoft.com/office/drawing/2014/main" id="{0FF1E9B3-FA51-9355-A2D9-DC7DA94F1C34}"/>
              </a:ext>
            </a:extLst>
          </p:cNvPr>
          <p:cNvSpPr txBox="1">
            <a:spLocks noChangeArrowheads="1"/>
          </p:cNvSpPr>
          <p:nvPr/>
        </p:nvSpPr>
        <p:spPr bwMode="auto">
          <a:xfrm>
            <a:off x="7546372" y="1653363"/>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2000" b="1" i="0" u="none" strike="noStrike" kern="1200" cap="none" spc="0" normalizeH="0" baseline="0" noProof="0" dirty="0">
                <a:ln>
                  <a:noFill/>
                </a:ln>
                <a:solidFill>
                  <a:srgbClr val="0432FF"/>
                </a:solidFill>
                <a:effectLst/>
                <a:uLnTx/>
                <a:uFillTx/>
                <a:latin typeface="Calibri" pitchFamily="-72" charset="0"/>
                <a:ea typeface="MS PGothic" charset="0"/>
                <a:cs typeface="+mn-cs"/>
              </a:rPr>
              <a:t>Moderator</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t>Neil Love,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Research To Practice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Miami, Florida</a:t>
            </a:r>
          </a:p>
        </p:txBody>
      </p:sp>
      <p:pic>
        <p:nvPicPr>
          <p:cNvPr id="12" name="Picture 11">
            <a:extLst>
              <a:ext uri="{FF2B5EF4-FFF2-40B4-BE49-F238E27FC236}">
                <a16:creationId xmlns:a16="http://schemas.microsoft.com/office/drawing/2014/main" id="{25ED9963-675C-18EE-F874-EEB8F428EBAE}"/>
              </a:ext>
            </a:extLst>
          </p:cNvPr>
          <p:cNvPicPr>
            <a:picLocks noChangeAspect="1"/>
          </p:cNvPicPr>
          <p:nvPr/>
        </p:nvPicPr>
        <p:blipFill>
          <a:blip r:embed="rId5"/>
          <a:srcRect/>
          <a:stretch/>
        </p:blipFill>
        <p:spPr>
          <a:xfrm>
            <a:off x="6224733" y="4083960"/>
            <a:ext cx="1261872" cy="1261872"/>
          </a:xfrm>
          <a:prstGeom prst="rect">
            <a:avLst/>
          </a:prstGeom>
        </p:spPr>
      </p:pic>
      <p:pic>
        <p:nvPicPr>
          <p:cNvPr id="13" name="Picture 12">
            <a:extLst>
              <a:ext uri="{FF2B5EF4-FFF2-40B4-BE49-F238E27FC236}">
                <a16:creationId xmlns:a16="http://schemas.microsoft.com/office/drawing/2014/main" id="{2B54B081-05F2-42BB-0843-6AAD11BF3669}"/>
              </a:ext>
            </a:extLst>
          </p:cNvPr>
          <p:cNvPicPr>
            <a:picLocks noChangeAspect="1"/>
          </p:cNvPicPr>
          <p:nvPr/>
        </p:nvPicPr>
        <p:blipFill>
          <a:blip r:embed="rId6">
            <a:extLst>
              <a:ext uri="{28A0092B-C50C-407E-A947-70E740481C1C}">
                <a14:useLocalDpi xmlns:a14="http://schemas.microsoft.com/office/drawing/2010/main"/>
              </a:ext>
            </a:extLst>
          </a:blip>
          <a:srcRect/>
          <a:stretch/>
        </p:blipFill>
        <p:spPr>
          <a:xfrm>
            <a:off x="6224733" y="1653363"/>
            <a:ext cx="1261872" cy="1261872"/>
          </a:xfrm>
          <a:prstGeom prst="rect">
            <a:avLst/>
          </a:prstGeom>
        </p:spPr>
      </p:pic>
      <p:pic>
        <p:nvPicPr>
          <p:cNvPr id="4" name="Picture 3">
            <a:extLst>
              <a:ext uri="{FF2B5EF4-FFF2-40B4-BE49-F238E27FC236}">
                <a16:creationId xmlns:a16="http://schemas.microsoft.com/office/drawing/2014/main" id="{42592E7C-3D83-829A-A475-8BF0697D5A12}"/>
              </a:ext>
            </a:extLst>
          </p:cNvPr>
          <p:cNvPicPr>
            <a:picLocks noChangeAspect="1"/>
          </p:cNvPicPr>
          <p:nvPr/>
        </p:nvPicPr>
        <p:blipFill>
          <a:blip r:embed="rId7"/>
          <a:srcRect/>
          <a:stretch/>
        </p:blipFill>
        <p:spPr>
          <a:xfrm>
            <a:off x="1002847" y="1653363"/>
            <a:ext cx="1261872" cy="1261872"/>
          </a:xfrm>
          <a:prstGeom prst="rect">
            <a:avLst/>
          </a:prstGeom>
        </p:spPr>
      </p:pic>
    </p:spTree>
    <p:custDataLst>
      <p:tags r:id="rId1"/>
    </p:custDataLst>
    <p:extLst>
      <p:ext uri="{BB962C8B-B14F-4D97-AF65-F5344CB8AC3E}">
        <p14:creationId xmlns:p14="http://schemas.microsoft.com/office/powerpoint/2010/main" val="8796710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DCA6A4-F4AE-A902-A51C-7D8CDFF6215B}"/>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87550846-7E0C-3DD0-37E7-11B31B7C8211}"/>
              </a:ext>
            </a:extLst>
          </p:cNvPr>
          <p:cNvSpPr/>
          <p:nvPr/>
        </p:nvSpPr>
        <p:spPr bwMode="auto">
          <a:xfrm>
            <a:off x="684426" y="1335744"/>
            <a:ext cx="10731324" cy="1154236"/>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28D48E9E-D488-78AC-314D-2D4528647F26}"/>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4: Relapsed/Refractory (R/R) Multiple Myeloma (MM)</a:t>
            </a:r>
          </a:p>
        </p:txBody>
      </p:sp>
      <p:sp>
        <p:nvSpPr>
          <p:cNvPr id="7" name="Content Placeholder 6">
            <a:extLst>
              <a:ext uri="{FF2B5EF4-FFF2-40B4-BE49-F238E27FC236}">
                <a16:creationId xmlns:a16="http://schemas.microsoft.com/office/drawing/2014/main" id="{D795A24F-2966-4661-DC69-3B610B56D05B}"/>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solidFill>
                  <a:schemeClr val="bg1"/>
                </a:solidFill>
              </a:rPr>
              <a:t>Integrating CAR T-Cell Therapy and Bispecific Antibodies into the Management of R/R MM — </a:t>
            </a:r>
            <a:r>
              <a:rPr lang="en-US" sz="3000" b="0" dirty="0">
                <a:solidFill>
                  <a:schemeClr val="bg1"/>
                </a:solidFill>
              </a:rPr>
              <a:t>Dr Raje</a:t>
            </a:r>
          </a:p>
          <a:p>
            <a:pPr>
              <a:lnSpc>
                <a:spcPct val="100000"/>
              </a:lnSpc>
              <a:spcBef>
                <a:spcPts val="3000"/>
              </a:spcBef>
            </a:pPr>
            <a:r>
              <a:rPr lang="en-US" sz="3000" dirty="0"/>
              <a:t>Antibody-Drug Conjugates and Other Emerging Therapies for R/R MM — </a:t>
            </a:r>
            <a:r>
              <a:rPr lang="en-US" sz="3000" b="0" dirty="0"/>
              <a:t>Dr Lee</a:t>
            </a:r>
          </a:p>
        </p:txBody>
      </p:sp>
    </p:spTree>
    <p:extLst>
      <p:ext uri="{BB962C8B-B14F-4D97-AF65-F5344CB8AC3E}">
        <p14:creationId xmlns:p14="http://schemas.microsoft.com/office/powerpoint/2010/main" val="29427822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E1E2C27-CAC1-ABE6-C16D-F2B88194C782}"/>
              </a:ext>
            </a:extLst>
          </p:cNvPr>
          <p:cNvSpPr>
            <a:spLocks noGrp="1"/>
          </p:cNvSpPr>
          <p:nvPr>
            <p:ph type="title"/>
          </p:nvPr>
        </p:nvSpPr>
        <p:spPr>
          <a:xfrm>
            <a:off x="609600" y="771180"/>
            <a:ext cx="10972800" cy="652235"/>
          </a:xfrm>
        </p:spPr>
        <p:txBody>
          <a:bodyPr/>
          <a:lstStyle/>
          <a:p>
            <a:r>
              <a:rPr lang="en-US" dirty="0"/>
              <a:t>Disclosures</a:t>
            </a:r>
          </a:p>
        </p:txBody>
      </p:sp>
      <p:graphicFrame>
        <p:nvGraphicFramePr>
          <p:cNvPr id="4" name="Table 3">
            <a:extLst>
              <a:ext uri="{FF2B5EF4-FFF2-40B4-BE49-F238E27FC236}">
                <a16:creationId xmlns:a16="http://schemas.microsoft.com/office/drawing/2014/main" id="{0481FE9F-3A20-D2EB-3C7D-EB92BF0D68D5}"/>
              </a:ext>
            </a:extLst>
          </p:cNvPr>
          <p:cNvGraphicFramePr>
            <a:graphicFrameLocks noGrp="1"/>
          </p:cNvGraphicFramePr>
          <p:nvPr/>
        </p:nvGraphicFramePr>
        <p:xfrm>
          <a:off x="1228992" y="2141810"/>
          <a:ext cx="9734016" cy="2574380"/>
        </p:xfrm>
        <a:graphic>
          <a:graphicData uri="http://schemas.openxmlformats.org/drawingml/2006/table">
            <a:tbl>
              <a:tblPr firstRow="1" bandRow="1">
                <a:tableStyleId>{5C22544A-7EE6-4342-B048-85BDC9FD1C3A}</a:tableStyleId>
              </a:tblPr>
              <a:tblGrid>
                <a:gridCol w="3862025">
                  <a:extLst>
                    <a:ext uri="{9D8B030D-6E8A-4147-A177-3AD203B41FA5}">
                      <a16:colId xmlns:a16="http://schemas.microsoft.com/office/drawing/2014/main" val="782335125"/>
                    </a:ext>
                  </a:extLst>
                </a:gridCol>
                <a:gridCol w="5871991">
                  <a:extLst>
                    <a:ext uri="{9D8B030D-6E8A-4147-A177-3AD203B41FA5}">
                      <a16:colId xmlns:a16="http://schemas.microsoft.com/office/drawing/2014/main" val="3353314329"/>
                    </a:ext>
                  </a:extLst>
                </a:gridCol>
              </a:tblGrid>
              <a:tr h="1287190">
                <a:tc>
                  <a:txBody>
                    <a:bodyPr/>
                    <a:lstStyle/>
                    <a:p>
                      <a:r>
                        <a:rPr lang="en-US" b="1" dirty="0">
                          <a:solidFill>
                            <a:schemeClr val="tx1"/>
                          </a:solidFill>
                        </a:rPr>
                        <a:t>Contracted Research </a:t>
                      </a:r>
                      <a:br>
                        <a:rPr lang="en-US" b="1" dirty="0">
                          <a:solidFill>
                            <a:schemeClr val="tx1"/>
                          </a:solidFill>
                        </a:rPr>
                      </a:br>
                      <a:r>
                        <a:rPr lang="en-US" b="1" dirty="0">
                          <a:solidFill>
                            <a:schemeClr val="tx1"/>
                          </a:solidFill>
                        </a:rPr>
                        <a:t>(Clinical Trial Support)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b="0" dirty="0">
                          <a:solidFill>
                            <a:schemeClr val="tx1"/>
                          </a:solidFill>
                        </a:rPr>
                        <a:t>AstraZeneca Pharmaceuticals LP</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70306855"/>
                  </a:ext>
                </a:extLst>
              </a:tr>
              <a:tr h="1287190">
                <a:tc>
                  <a:txBody>
                    <a:bodyPr/>
                    <a:lstStyle/>
                    <a:p>
                      <a:r>
                        <a:rPr lang="en-US" b="1" dirty="0">
                          <a:solidFill>
                            <a:schemeClr val="tx1"/>
                          </a:solidFill>
                        </a:rPr>
                        <a:t>Data and Safety Monitoring Boards/Committees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b="0" dirty="0">
                          <a:solidFill>
                            <a:schemeClr val="tx1"/>
                          </a:solidFill>
                        </a:rPr>
                        <a:t>AstraZeneca Pharmaceuticals LP, Daiichi Sankyo Inc, Genmab US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13619297"/>
                  </a:ext>
                </a:extLst>
              </a:tr>
            </a:tbl>
          </a:graphicData>
        </a:graphic>
      </p:graphicFrame>
    </p:spTree>
    <p:extLst>
      <p:ext uri="{BB962C8B-B14F-4D97-AF65-F5344CB8AC3E}">
        <p14:creationId xmlns:p14="http://schemas.microsoft.com/office/powerpoint/2010/main" val="11879351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45E705-C613-9197-8C36-55F581CC860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B13DC2E-E552-5264-2E31-9F199C813EE1}"/>
              </a:ext>
            </a:extLst>
          </p:cNvPr>
          <p:cNvSpPr>
            <a:spLocks noGrp="1"/>
          </p:cNvSpPr>
          <p:nvPr>
            <p:ph type="title"/>
          </p:nvPr>
        </p:nvSpPr>
        <p:spPr>
          <a:xfrm>
            <a:off x="838200" y="1"/>
            <a:ext cx="10515600" cy="1144588"/>
          </a:xfrm>
        </p:spPr>
        <p:txBody>
          <a:bodyPr>
            <a:normAutofit/>
          </a:bodyPr>
          <a:lstStyle/>
          <a:p>
            <a:r>
              <a:rPr lang="en-US" sz="2800" dirty="0"/>
              <a:t>Module 4: Relapsed/Refractory (R/R) Multiple Myeloma (MM)</a:t>
            </a:r>
            <a:endParaRPr lang="en-US" sz="2800" dirty="0">
              <a:solidFill>
                <a:srgbClr val="0070C0"/>
              </a:solidFill>
            </a:endParaRPr>
          </a:p>
        </p:txBody>
      </p:sp>
      <p:sp>
        <p:nvSpPr>
          <p:cNvPr id="7" name="Content Placeholder 6">
            <a:extLst>
              <a:ext uri="{FF2B5EF4-FFF2-40B4-BE49-F238E27FC236}">
                <a16:creationId xmlns:a16="http://schemas.microsoft.com/office/drawing/2014/main" id="{D56D5354-3ED1-24D5-C3FE-75F012617BC9}"/>
              </a:ext>
            </a:extLst>
          </p:cNvPr>
          <p:cNvSpPr>
            <a:spLocks noGrp="1"/>
          </p:cNvSpPr>
          <p:nvPr>
            <p:ph idx="1"/>
          </p:nvPr>
        </p:nvSpPr>
        <p:spPr>
          <a:xfrm>
            <a:off x="462987" y="1144587"/>
            <a:ext cx="11262167" cy="5257800"/>
          </a:xfrm>
        </p:spPr>
        <p:txBody>
          <a:bodyPr>
            <a:noAutofit/>
          </a:bodyPr>
          <a:lstStyle/>
          <a:p>
            <a:pPr>
              <a:lnSpc>
                <a:spcPts val="3800"/>
              </a:lnSpc>
              <a:spcBef>
                <a:spcPts val="2000"/>
              </a:spcBef>
              <a:spcAft>
                <a:spcPts val="2000"/>
              </a:spcAft>
            </a:pPr>
            <a:endParaRPr lang="en-US" sz="2800" noProof="0" dirty="0"/>
          </a:p>
          <a:p>
            <a:pPr>
              <a:lnSpc>
                <a:spcPts val="3800"/>
              </a:lnSpc>
              <a:spcBef>
                <a:spcPts val="2000"/>
              </a:spcBef>
              <a:spcAft>
                <a:spcPts val="2000"/>
              </a:spcAft>
            </a:pPr>
            <a:r>
              <a:rPr lang="en-US" sz="3600" noProof="0" dirty="0">
                <a:latin typeface="Calibri" panose="020F0502020204030204" pitchFamily="34" charset="0"/>
                <a:cs typeface="Calibri" panose="020F0502020204030204" pitchFamily="34" charset="0"/>
              </a:rPr>
              <a:t>We would like to do a “best paper or presentation of the year” activity. Please suggest one “paper of the year” and 2 other worthy papers based on the value in treatment of current and future patients</a:t>
            </a:r>
            <a:r>
              <a:rPr lang="en-US" sz="3200" noProof="0" dirty="0"/>
              <a:t>.</a:t>
            </a:r>
            <a:endParaRPr lang="en-US" sz="3200" b="0" noProof="0" dirty="0"/>
          </a:p>
        </p:txBody>
      </p:sp>
    </p:spTree>
    <p:extLst>
      <p:ext uri="{BB962C8B-B14F-4D97-AF65-F5344CB8AC3E}">
        <p14:creationId xmlns:p14="http://schemas.microsoft.com/office/powerpoint/2010/main" val="6062452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Text Box 2">
            <a:extLst>
              <a:ext uri="{FF2B5EF4-FFF2-40B4-BE49-F238E27FC236}">
                <a16:creationId xmlns:a16="http://schemas.microsoft.com/office/drawing/2014/main" id="{0EE0F84E-33E6-9CF4-5DAD-FA56C7A3DE9E}"/>
              </a:ext>
            </a:extLst>
          </p:cNvPr>
          <p:cNvSpPr txBox="1">
            <a:spLocks noChangeArrowheads="1"/>
          </p:cNvSpPr>
          <p:nvPr/>
        </p:nvSpPr>
        <p:spPr bwMode="auto">
          <a:xfrm>
            <a:off x="1412875" y="550863"/>
            <a:ext cx="9750425" cy="448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indent="-228600" defTabSz="4572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indent="-228600" defTabSz="4572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indent="-228600" defTabSz="4572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indent="-228600" defTabSz="4572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Integrating Chimeric Antigen Receptor (CAR) T-Cell Therapy and Bispecific Antibodies into the Management of Relapsed/Refractory (R/R) Multiple Myeloma (MM)</a:t>
            </a:r>
            <a:endParaRPr kumimoji="0" lang="en-US" altLang="en-US" sz="3200" b="1" i="0" u="none" strike="noStrike" kern="1200" cap="none" spc="0" normalizeH="0" baseline="0" noProof="0">
              <a:ln>
                <a:noFill/>
              </a:ln>
              <a:solidFill>
                <a:srgbClr val="C00000"/>
              </a:solidFill>
              <a:effectLst/>
              <a:uLnTx/>
              <a:uFillTx/>
              <a:latin typeface="Arial" panose="020B0604020202020204" pitchFamily="34" charset="0"/>
              <a:ea typeface="+mn-ea"/>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rPr>
              <a:t>Noopur Raje, MD</a:t>
            </a:r>
          </a:p>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altLang="en-US" sz="1800" b="1"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rPr>
              <a:t>Director, Center for Multiple Myeloma</a:t>
            </a:r>
          </a:p>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altLang="en-US" sz="1800" b="1"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rPr>
              <a:t>Mass General Brigham Cancer Institute</a:t>
            </a:r>
          </a:p>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altLang="en-US" sz="1800" b="1"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rPr>
              <a:t>Professor of Medicine</a:t>
            </a:r>
          </a:p>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altLang="en-US" sz="1800" b="1"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rPr>
              <a:t>Harvard Medical School</a:t>
            </a:r>
          </a:p>
          <a:p>
            <a:pPr marL="0" marR="0" lvl="0" indent="0" algn="ctr" defTabSz="457200" rtl="0" eaLnBrk="0" fontAlgn="base" latinLnBrk="0" hangingPunct="0">
              <a:lnSpc>
                <a:spcPct val="50000"/>
              </a:lnSpc>
              <a:spcBef>
                <a:spcPct val="50000"/>
              </a:spcBef>
              <a:spcAft>
                <a:spcPct val="0"/>
              </a:spcAft>
              <a:buClrTx/>
              <a:buSzTx/>
              <a:buFontTx/>
              <a:buNone/>
              <a:tabLst/>
              <a:defRPr/>
            </a:pPr>
            <a:endParaRPr kumimoji="0" lang="en-US" altLang="en-US" sz="2000" b="1"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endParaRPr>
          </a:p>
        </p:txBody>
      </p:sp>
      <p:pic>
        <p:nvPicPr>
          <p:cNvPr id="13314" name="Picture 4" descr="http://lmrintra.partners.org/scripts/phsweb.mwl?APP=LMR&amp;OPT=GETIMG&amp;IMGID=3908329&amp;TT=Img.jpeg">
            <a:extLst>
              <a:ext uri="{FF2B5EF4-FFF2-40B4-BE49-F238E27FC236}">
                <a16:creationId xmlns:a16="http://schemas.microsoft.com/office/drawing/2014/main" id="{FC38AAE0-F8A2-443A-3ECE-C7E9744EFB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625" y="6072188"/>
            <a:ext cx="61134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raphic 2">
            <a:extLst>
              <a:ext uri="{FF2B5EF4-FFF2-40B4-BE49-F238E27FC236}">
                <a16:creationId xmlns:a16="http://schemas.microsoft.com/office/drawing/2014/main" id="{AABD24E6-61F7-2322-A79E-E3E0BCEFDB8C}"/>
              </a:ext>
            </a:extLst>
          </p:cNvPr>
          <p:cNvPicPr>
            <a:picLocks noChangeAspect="1"/>
          </p:cNvPicPr>
          <p:nvPr/>
        </p:nvPicPr>
        <p:blipFill>
          <a:blip r:embed="rId4"/>
          <a:stretch>
            <a:fillRect/>
          </a:stretch>
        </p:blipFill>
        <p:spPr>
          <a:xfrm>
            <a:off x="6985000" y="6072188"/>
            <a:ext cx="5073650" cy="70643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Title 1">
            <a:extLst>
              <a:ext uri="{FF2B5EF4-FFF2-40B4-BE49-F238E27FC236}">
                <a16:creationId xmlns:a16="http://schemas.microsoft.com/office/drawing/2014/main" id="{231E027E-ED8B-2C08-2C83-7D7431452420}"/>
              </a:ext>
            </a:extLst>
          </p:cNvPr>
          <p:cNvSpPr>
            <a:spLocks noGrp="1" noChangeArrowheads="1"/>
          </p:cNvSpPr>
          <p:nvPr>
            <p:ph type="title"/>
          </p:nvPr>
        </p:nvSpPr>
        <p:spPr/>
        <p:txBody>
          <a:bodyPr/>
          <a:lstStyle/>
          <a:p>
            <a:r>
              <a:rPr lang="en-US" altLang="en-US"/>
              <a:t>Disclosures</a:t>
            </a:r>
          </a:p>
        </p:txBody>
      </p:sp>
      <p:graphicFrame>
        <p:nvGraphicFramePr>
          <p:cNvPr id="4" name="Table 3">
            <a:extLst>
              <a:ext uri="{FF2B5EF4-FFF2-40B4-BE49-F238E27FC236}">
                <a16:creationId xmlns:a16="http://schemas.microsoft.com/office/drawing/2014/main" id="{E545CDA5-977C-DCB8-E97D-AB3AC577DE57}"/>
              </a:ext>
            </a:extLst>
          </p:cNvPr>
          <p:cNvGraphicFramePr>
            <a:graphicFrameLocks noGrp="1"/>
          </p:cNvGraphicFramePr>
          <p:nvPr/>
        </p:nvGraphicFramePr>
        <p:xfrm>
          <a:off x="1830388" y="2363788"/>
          <a:ext cx="8128000" cy="1631950"/>
        </p:xfrm>
        <a:graphic>
          <a:graphicData uri="http://schemas.openxmlformats.org/drawingml/2006/table">
            <a:tbl>
              <a:tblPr firstRow="1" bandRow="1">
                <a:tableStyleId>{5C22544A-7EE6-4342-B048-85BDC9FD1C3A}</a:tableStyleId>
              </a:tblPr>
              <a:tblGrid>
                <a:gridCol w="2635002">
                  <a:extLst>
                    <a:ext uri="{9D8B030D-6E8A-4147-A177-3AD203B41FA5}">
                      <a16:colId xmlns:a16="http://schemas.microsoft.com/office/drawing/2014/main" val="20000"/>
                    </a:ext>
                  </a:extLst>
                </a:gridCol>
                <a:gridCol w="5492998">
                  <a:extLst>
                    <a:ext uri="{9D8B030D-6E8A-4147-A177-3AD203B41FA5}">
                      <a16:colId xmlns:a16="http://schemas.microsoft.com/office/drawing/2014/main" val="20001"/>
                    </a:ext>
                  </a:extLst>
                </a:gridCol>
              </a:tblGrid>
              <a:tr h="1631950">
                <a:tc>
                  <a:txBody>
                    <a:bodyPr/>
                    <a:lstStyle/>
                    <a:p>
                      <a:r>
                        <a:rPr lang="en-US" sz="1800" dirty="0">
                          <a:solidFill>
                            <a:schemeClr val="tx1"/>
                          </a:solidFill>
                        </a:rPr>
                        <a:t>Advisory Committees</a:t>
                      </a:r>
                    </a:p>
                  </a:txBody>
                  <a:tcPr marT="45728" marB="457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b="0" dirty="0">
                          <a:solidFill>
                            <a:schemeClr val="tx1"/>
                          </a:solidFill>
                        </a:rPr>
                        <a:t>AstraZeneca Pharmaceuticals LP, Bristol Myers Squibb, Genentech, a member of the Roche Group, GSK, Johnson &amp; Johnson, Pfizer Inc, Sanofi</a:t>
                      </a:r>
                    </a:p>
                  </a:txBody>
                  <a:tcPr marT="45728" marB="457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Title 1">
            <a:extLst>
              <a:ext uri="{FF2B5EF4-FFF2-40B4-BE49-F238E27FC236}">
                <a16:creationId xmlns:a16="http://schemas.microsoft.com/office/drawing/2014/main" id="{795F87D1-A1B8-D35E-3845-3315180A0904}"/>
              </a:ext>
            </a:extLst>
          </p:cNvPr>
          <p:cNvSpPr>
            <a:spLocks noGrp="1" noChangeArrowheads="1"/>
          </p:cNvSpPr>
          <p:nvPr>
            <p:ph type="title"/>
          </p:nvPr>
        </p:nvSpPr>
        <p:spPr>
          <a:xfrm>
            <a:off x="1554163" y="314325"/>
            <a:ext cx="9205912" cy="527050"/>
          </a:xfrm>
        </p:spPr>
        <p:txBody>
          <a:bodyPr/>
          <a:lstStyle/>
          <a:p>
            <a:r>
              <a:rPr lang="en-CA" altLang="en-US" sz="4000" b="1">
                <a:solidFill>
                  <a:srgbClr val="C00000"/>
                </a:solidFill>
              </a:rPr>
              <a:t>Immunotherapeutic approaches</a:t>
            </a:r>
          </a:p>
        </p:txBody>
      </p:sp>
      <p:pic>
        <p:nvPicPr>
          <p:cNvPr id="16386" name="Picture 2">
            <a:extLst>
              <a:ext uri="{FF2B5EF4-FFF2-40B4-BE49-F238E27FC236}">
                <a16:creationId xmlns:a16="http://schemas.microsoft.com/office/drawing/2014/main" id="{FF38741F-4922-FD24-5CC9-C1A330898599}"/>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l="50104" t="49536" b="4082"/>
          <a:stretch>
            <a:fillRect/>
          </a:stretch>
        </p:blipFill>
        <p:spPr>
          <a:xfrm>
            <a:off x="8897938" y="1660525"/>
            <a:ext cx="2813050" cy="3119438"/>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387" name="TextBox 6">
            <a:extLst>
              <a:ext uri="{FF2B5EF4-FFF2-40B4-BE49-F238E27FC236}">
                <a16:creationId xmlns:a16="http://schemas.microsoft.com/office/drawing/2014/main" id="{2E0F84DA-8232-1382-0DFC-C4C20E4FD286}"/>
              </a:ext>
            </a:extLst>
          </p:cNvPr>
          <p:cNvSpPr txBox="1">
            <a:spLocks noChangeArrowheads="1"/>
          </p:cNvSpPr>
          <p:nvPr/>
        </p:nvSpPr>
        <p:spPr bwMode="auto">
          <a:xfrm>
            <a:off x="9621838" y="6437313"/>
            <a:ext cx="20907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864" tIns="60932" rIns="121864" bIns="60932">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fontAlgn="base">
              <a:spcBef>
                <a:spcPct val="0"/>
              </a:spcBef>
              <a:spcAft>
                <a:spcPct val="0"/>
              </a:spcAft>
              <a:defRPr>
                <a:solidFill>
                  <a:schemeClr val="tx1"/>
                </a:solidFill>
                <a:latin typeface="Calibri" panose="020F0502020204030204" pitchFamily="34" charset="0"/>
              </a:defRPr>
            </a:lvl6pPr>
            <a:lvl7pPr marL="2971800" indent="-228600" defTabSz="1217613" fontAlgn="base">
              <a:spcBef>
                <a:spcPct val="0"/>
              </a:spcBef>
              <a:spcAft>
                <a:spcPct val="0"/>
              </a:spcAft>
              <a:defRPr>
                <a:solidFill>
                  <a:schemeClr val="tx1"/>
                </a:solidFill>
                <a:latin typeface="Calibri" panose="020F0502020204030204" pitchFamily="34" charset="0"/>
              </a:defRPr>
            </a:lvl7pPr>
            <a:lvl8pPr marL="3429000" indent="-228600" defTabSz="1217613" fontAlgn="base">
              <a:spcBef>
                <a:spcPct val="0"/>
              </a:spcBef>
              <a:spcAft>
                <a:spcPct val="0"/>
              </a:spcAft>
              <a:defRPr>
                <a:solidFill>
                  <a:schemeClr val="tx1"/>
                </a:solidFill>
                <a:latin typeface="Calibri" panose="020F0502020204030204" pitchFamily="34" charset="0"/>
              </a:defRPr>
            </a:lvl8pPr>
            <a:lvl9pPr marL="3886200" indent="-228600" defTabSz="1217613" fontAlgn="base">
              <a:spcBef>
                <a:spcPct val="0"/>
              </a:spcBef>
              <a:spcAft>
                <a:spcPct val="0"/>
              </a:spcAft>
              <a:defRPr>
                <a:solidFill>
                  <a:schemeClr val="tx1"/>
                </a:solidFill>
                <a:latin typeface="Calibri" panose="020F0502020204030204" pitchFamily="34" charset="0"/>
              </a:defRPr>
            </a:lvl9pPr>
          </a:lstStyle>
          <a:p>
            <a:pPr marL="0" marR="0" lvl="0" indent="0" algn="l" defTabSz="1217613" rtl="0" eaLnBrk="1" fontAlgn="base" latinLnBrk="0" hangingPunct="1">
              <a:lnSpc>
                <a:spcPct val="100000"/>
              </a:lnSpc>
              <a:spcBef>
                <a:spcPct val="0"/>
              </a:spcBef>
              <a:spcAft>
                <a:spcPct val="0"/>
              </a:spcAft>
              <a:buClrTx/>
              <a:buSzTx/>
              <a:buFontTx/>
              <a:buNone/>
              <a:tabLst/>
              <a:defRPr/>
            </a:pPr>
            <a:r>
              <a:rPr kumimoji="0" lang="en-CA" alt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Choudhry et al. Trends in Cancer 2018;4:567</a:t>
            </a:r>
          </a:p>
        </p:txBody>
      </p:sp>
      <p:pic>
        <p:nvPicPr>
          <p:cNvPr id="16388" name="Picture 2">
            <a:extLst>
              <a:ext uri="{FF2B5EF4-FFF2-40B4-BE49-F238E27FC236}">
                <a16:creationId xmlns:a16="http://schemas.microsoft.com/office/drawing/2014/main" id="{66C251BA-28E0-CE30-6849-AD116AE845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430" t="48436" r="52306" b="-1395"/>
          <a:stretch>
            <a:fillRect/>
          </a:stretch>
        </p:blipFill>
        <p:spPr bwMode="auto">
          <a:xfrm>
            <a:off x="4616450" y="1431925"/>
            <a:ext cx="2860675" cy="3705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389" name="Picture 2">
            <a:extLst>
              <a:ext uri="{FF2B5EF4-FFF2-40B4-BE49-F238E27FC236}">
                <a16:creationId xmlns:a16="http://schemas.microsoft.com/office/drawing/2014/main" id="{2EC0AB26-6021-F1C5-1A9B-F68CEF9336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9538" t="-1521" r="-1752" b="52682"/>
          <a:stretch>
            <a:fillRect/>
          </a:stretch>
        </p:blipFill>
        <p:spPr bwMode="auto">
          <a:xfrm>
            <a:off x="538163" y="1431925"/>
            <a:ext cx="3105150" cy="32305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Left Brace 2">
            <a:extLst>
              <a:ext uri="{FF2B5EF4-FFF2-40B4-BE49-F238E27FC236}">
                <a16:creationId xmlns:a16="http://schemas.microsoft.com/office/drawing/2014/main" id="{C469EE77-5268-A300-1A0A-7B5896B918BA}"/>
              </a:ext>
            </a:extLst>
          </p:cNvPr>
          <p:cNvSpPr/>
          <p:nvPr/>
        </p:nvSpPr>
        <p:spPr>
          <a:xfrm rot="16200000">
            <a:off x="7820025" y="3087688"/>
            <a:ext cx="776287" cy="4567238"/>
          </a:xfrm>
          <a:prstGeom prst="leftBrace">
            <a:avLst/>
          </a:prstGeom>
          <a:ln w="31750">
            <a:solidFill>
              <a:srgbClr val="FF0000"/>
            </a:solidFill>
          </a:ln>
        </p:spPr>
        <p:style>
          <a:lnRef idx="1">
            <a:schemeClr val="accent2"/>
          </a:lnRef>
          <a:fillRef idx="0">
            <a:schemeClr val="accent2"/>
          </a:fillRef>
          <a:effectRef idx="0">
            <a:schemeClr val="accent2"/>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prstClr val="black"/>
              </a:solidFill>
              <a:effectLst/>
              <a:uLnTx/>
              <a:uFillTx/>
              <a:latin typeface="Calibri"/>
              <a:ea typeface="+mn-ea"/>
              <a:cs typeface="+mn-cs"/>
            </a:endParaRPr>
          </a:p>
        </p:txBody>
      </p:sp>
      <p:sp>
        <p:nvSpPr>
          <p:cNvPr id="16391" name="TextBox 3">
            <a:extLst>
              <a:ext uri="{FF2B5EF4-FFF2-40B4-BE49-F238E27FC236}">
                <a16:creationId xmlns:a16="http://schemas.microsoft.com/office/drawing/2014/main" id="{52204F20-A0BB-0503-EA34-5E821B993D82}"/>
              </a:ext>
            </a:extLst>
          </p:cNvPr>
          <p:cNvSpPr txBox="1">
            <a:spLocks noChangeArrowheads="1"/>
          </p:cNvSpPr>
          <p:nvPr/>
        </p:nvSpPr>
        <p:spPr bwMode="auto">
          <a:xfrm>
            <a:off x="6610350" y="5662613"/>
            <a:ext cx="35655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0000"/>
                </a:solidFill>
                <a:effectLst/>
                <a:uLnTx/>
                <a:uFillTx/>
                <a:latin typeface="Calibri" panose="020F0502020204030204" pitchFamily="34" charset="0"/>
                <a:ea typeface="+mn-ea"/>
                <a:cs typeface="+mn-cs"/>
              </a:rPr>
              <a:t>T cell redirecting therapies</a:t>
            </a:r>
            <a:endParaRPr kumimoji="0" lang="en-CA" altLang="en-US" sz="2400" b="1" i="0" u="none" strike="noStrike" kern="1200" cap="none" spc="0" normalizeH="0" baseline="0" noProof="0">
              <a:ln>
                <a:noFill/>
              </a:ln>
              <a:solidFill>
                <a:srgbClr val="FF0000"/>
              </a:solidFill>
              <a:effectLst/>
              <a:uLnTx/>
              <a:uFillTx/>
              <a:latin typeface="Calibri" panose="020F0502020204030204" pitchFamily="34" charset="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 Placeholder 19">
            <a:extLst>
              <a:ext uri="{FF2B5EF4-FFF2-40B4-BE49-F238E27FC236}">
                <a16:creationId xmlns:a16="http://schemas.microsoft.com/office/drawing/2014/main" id="{807370EF-66CC-CAF6-C2EF-65883099B22D}"/>
              </a:ext>
            </a:extLst>
          </p:cNvPr>
          <p:cNvSpPr>
            <a:spLocks noGrp="1"/>
          </p:cNvSpPr>
          <p:nvPr>
            <p:ph idx="1"/>
          </p:nvPr>
        </p:nvSpPr>
        <p:spPr>
          <a:xfrm>
            <a:off x="203200" y="5930900"/>
            <a:ext cx="10566400" cy="854075"/>
          </a:xfrm>
        </p:spPr>
        <p:txBody>
          <a:bodyPr rtlCol="0" anchor="ctr">
            <a:normAutofit fontScale="92500" lnSpcReduction="10000"/>
          </a:bodyPr>
          <a:lstStyle/>
          <a:p>
            <a:pPr fontAlgn="auto">
              <a:spcAft>
                <a:spcPts val="0"/>
              </a:spcAft>
              <a:buFont typeface="Arial"/>
              <a:buChar char="•"/>
              <a:defRPr/>
            </a:pPr>
            <a:r>
              <a:rPr lang="en-GB" sz="1333" dirty="0"/>
              <a:t>BCMA, B-cell maturation antigen; CAR, chimeric antigen receptor; CD, cluster of differentiation; ide-cel, idecabtagene vicleucel; MM, multiple myeloma; MND, murine leukemia-derived promoter; scFv, single-chain variable fragment.</a:t>
            </a:r>
          </a:p>
          <a:p>
            <a:pPr fontAlgn="auto">
              <a:spcAft>
                <a:spcPts val="0"/>
              </a:spcAft>
              <a:buFont typeface="Arial"/>
              <a:buChar char="•"/>
              <a:defRPr/>
            </a:pPr>
            <a:r>
              <a:rPr lang="en-GB" sz="1333" dirty="0"/>
              <a:t>1. Raje N et al. </a:t>
            </a:r>
            <a:r>
              <a:rPr lang="en-GB" sz="1333" i="1" dirty="0"/>
              <a:t>N Engl J Med</a:t>
            </a:r>
            <a:r>
              <a:rPr lang="en-GB" sz="1333" dirty="0"/>
              <a:t>. 2019;380(18):1726-1737. 2. Friedman KM et al. </a:t>
            </a:r>
            <a:r>
              <a:rPr lang="en-GB" sz="1333" i="1" dirty="0"/>
              <a:t>Hum Gene Ther</a:t>
            </a:r>
            <a:r>
              <a:rPr lang="en-GB" sz="1333" dirty="0"/>
              <a:t>. 2018;29(5):585-601. 3. Song DG et al. </a:t>
            </a:r>
            <a:r>
              <a:rPr lang="en-GB" sz="1333" i="1" dirty="0"/>
              <a:t>Cancer Res</a:t>
            </a:r>
            <a:r>
              <a:rPr lang="en-GB" sz="1333" dirty="0"/>
              <a:t>. 2011;71(13):4617-4627. 4. Zhao WH et al. </a:t>
            </a:r>
            <a:r>
              <a:rPr lang="en-GB" sz="1333" i="1" dirty="0"/>
              <a:t>J Hematol Oncol</a:t>
            </a:r>
            <a:r>
              <a:rPr lang="en-GB" sz="1333" dirty="0"/>
              <a:t>. 2018;11(1):141. 5. Berdeja JG et al. ASCO 2020. Abstract 8505.</a:t>
            </a:r>
          </a:p>
        </p:txBody>
      </p:sp>
      <p:sp>
        <p:nvSpPr>
          <p:cNvPr id="18" name="Content Placeholder 2">
            <a:extLst>
              <a:ext uri="{FF2B5EF4-FFF2-40B4-BE49-F238E27FC236}">
                <a16:creationId xmlns:a16="http://schemas.microsoft.com/office/drawing/2014/main" id="{364202B6-E0F0-D4FD-1160-4075401C9358}"/>
              </a:ext>
            </a:extLst>
          </p:cNvPr>
          <p:cNvSpPr txBox="1">
            <a:spLocks/>
          </p:cNvSpPr>
          <p:nvPr/>
        </p:nvSpPr>
        <p:spPr>
          <a:xfrm>
            <a:off x="1154113" y="5384800"/>
            <a:ext cx="3170237" cy="366713"/>
          </a:xfrm>
          <a:prstGeom prst="rect">
            <a:avLst/>
          </a:prstGeom>
        </p:spPr>
        <p:txBody>
          <a:bodyPr lIns="121920" tIns="60960" rIns="121920" bIns="60960" spcCol="301752" anchor="ctr"/>
          <a:lstStyle>
            <a:lvl1pPr marL="228600" indent="-228600" algn="l" defTabSz="914400" rtl="0" eaLnBrk="1" latinLnBrk="0" hangingPunct="1">
              <a:lnSpc>
                <a:spcPct val="100000"/>
              </a:lnSpc>
              <a:spcBef>
                <a:spcPts val="1200"/>
              </a:spcBef>
              <a:buFont typeface="Trebuchet MS" panose="020B0603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2pPr>
            <a:lvl3pPr marL="685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3pPr>
            <a:lvl4pPr marL="914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4pPr>
            <a:lvl5pPr marL="11430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5pPr>
            <a:lvl6pPr marL="13716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6pPr>
            <a:lvl7pPr marL="1600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7pPr>
            <a:lvl8pPr marL="1828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8pPr>
            <a:lvl9pPr marL="2057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9pPr>
          </a:lstStyle>
          <a:p>
            <a:pPr marL="0" marR="0" lvl="0" indent="0" algn="ctr" defTabSz="914377" rtl="0" eaLnBrk="1" fontAlgn="auto" latinLnBrk="0" hangingPunct="1">
              <a:lnSpc>
                <a:spcPts val="1700"/>
              </a:lnSpc>
              <a:spcBef>
                <a:spcPts val="1200"/>
              </a:spcBef>
              <a:spcAft>
                <a:spcPts val="0"/>
              </a:spcAft>
              <a:buClrTx/>
              <a:buSzTx/>
              <a:buFont typeface="Trebuchet MS" panose="020B0603020202020204" pitchFamily="34" charset="0"/>
              <a:buNone/>
              <a:tabLst/>
              <a:defRPr/>
            </a:pPr>
            <a:r>
              <a:rPr kumimoji="0" lang="en-US" sz="1333" b="1" i="0" u="none" strike="noStrike" kern="1200" cap="none" spc="0" normalizeH="0" baseline="0" noProof="0" dirty="0">
                <a:ln>
                  <a:noFill/>
                </a:ln>
                <a:solidFill>
                  <a:srgbClr val="33D6F1">
                    <a:lumMod val="50000"/>
                  </a:srgbClr>
                </a:solidFill>
                <a:effectLst/>
                <a:uLnTx/>
                <a:uFillTx/>
                <a:latin typeface="Calibri"/>
                <a:ea typeface="+mn-ea"/>
                <a:cs typeface="+mn-cs"/>
              </a:rPr>
              <a:t>Second-generation CAR construct</a:t>
            </a:r>
            <a:r>
              <a:rPr kumimoji="0" lang="en-US" sz="1333" b="1" i="0" u="none" strike="noStrike" kern="1200" cap="none" spc="0" normalizeH="0" baseline="30000" noProof="0" dirty="0">
                <a:ln>
                  <a:noFill/>
                </a:ln>
                <a:solidFill>
                  <a:srgbClr val="33D6F1">
                    <a:lumMod val="50000"/>
                  </a:srgbClr>
                </a:solidFill>
                <a:effectLst/>
                <a:uLnTx/>
                <a:uFillTx/>
                <a:latin typeface="Calibri"/>
                <a:ea typeface="+mn-ea"/>
                <a:cs typeface="+mn-cs"/>
              </a:rPr>
              <a:t>1</a:t>
            </a:r>
            <a:endParaRPr kumimoji="0" lang="en-US" sz="1333" b="1" i="0" u="none" strike="noStrike" kern="1200" cap="none" spc="0" normalizeH="0" baseline="0" noProof="0" dirty="0">
              <a:ln>
                <a:noFill/>
              </a:ln>
              <a:solidFill>
                <a:srgbClr val="33D6F1">
                  <a:lumMod val="50000"/>
                </a:srgbClr>
              </a:solidFill>
              <a:effectLst/>
              <a:uLnTx/>
              <a:uFillTx/>
              <a:latin typeface="Calibri"/>
              <a:ea typeface="+mn-ea"/>
              <a:cs typeface="+mn-cs"/>
            </a:endParaRPr>
          </a:p>
        </p:txBody>
      </p:sp>
      <p:grpSp>
        <p:nvGrpSpPr>
          <p:cNvPr id="18435" name="Group 20">
            <a:extLst>
              <a:ext uri="{FF2B5EF4-FFF2-40B4-BE49-F238E27FC236}">
                <a16:creationId xmlns:a16="http://schemas.microsoft.com/office/drawing/2014/main" id="{F7C3D5A7-CC80-CA79-17CF-07F1BD582DD6}"/>
              </a:ext>
            </a:extLst>
          </p:cNvPr>
          <p:cNvGrpSpPr>
            <a:grpSpLocks/>
          </p:cNvGrpSpPr>
          <p:nvPr/>
        </p:nvGrpSpPr>
        <p:grpSpPr bwMode="auto">
          <a:xfrm>
            <a:off x="5916613" y="2290763"/>
            <a:ext cx="3033712" cy="3041649"/>
            <a:chOff x="5718870" y="2697000"/>
            <a:chExt cx="2479889" cy="2464299"/>
          </a:xfrm>
        </p:grpSpPr>
        <p:grpSp>
          <p:nvGrpSpPr>
            <p:cNvPr id="18450" name="Group 21">
              <a:extLst>
                <a:ext uri="{FF2B5EF4-FFF2-40B4-BE49-F238E27FC236}">
                  <a16:creationId xmlns:a16="http://schemas.microsoft.com/office/drawing/2014/main" id="{0097F785-2E54-3002-EF90-00DEC4E53A21}"/>
                </a:ext>
              </a:extLst>
            </p:cNvPr>
            <p:cNvGrpSpPr>
              <a:grpSpLocks/>
            </p:cNvGrpSpPr>
            <p:nvPr/>
          </p:nvGrpSpPr>
          <p:grpSpPr bwMode="auto">
            <a:xfrm>
              <a:off x="5718870" y="2743211"/>
              <a:ext cx="2479889" cy="2418088"/>
              <a:chOff x="3184081" y="3489634"/>
              <a:chExt cx="2120743" cy="2067886"/>
            </a:xfrm>
          </p:grpSpPr>
          <p:pic>
            <p:nvPicPr>
              <p:cNvPr id="18453" name="Picture 24">
                <a:extLst>
                  <a:ext uri="{FF2B5EF4-FFF2-40B4-BE49-F238E27FC236}">
                    <a16:creationId xmlns:a16="http://schemas.microsoft.com/office/drawing/2014/main" id="{FBDBDAFB-73A5-C7F4-F55A-ED43B704E7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84081" y="3489634"/>
                <a:ext cx="2120743" cy="206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a:extLst>
                  <a:ext uri="{FF2B5EF4-FFF2-40B4-BE49-F238E27FC236}">
                    <a16:creationId xmlns:a16="http://schemas.microsoft.com/office/drawing/2014/main" id="{4E6999EA-1B9B-79DA-68BB-F475F41A80D1}"/>
                  </a:ext>
                </a:extLst>
              </p:cNvPr>
              <p:cNvSpPr/>
              <p:nvPr/>
            </p:nvSpPr>
            <p:spPr>
              <a:xfrm>
                <a:off x="4331569" y="5146159"/>
                <a:ext cx="531573" cy="273874"/>
              </a:xfrm>
              <a:prstGeom prst="rect">
                <a:avLst/>
              </a:prstGeom>
              <a:solidFill>
                <a:schemeClr val="bg1"/>
              </a:solidFill>
              <a:ln>
                <a:solidFill>
                  <a:schemeClr val="bg1"/>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Trebuchet MS"/>
                  <a:ea typeface="+mn-ea"/>
                  <a:cs typeface="+mn-cs"/>
                </a:endParaRPr>
              </a:p>
            </p:txBody>
          </p:sp>
          <p:sp>
            <p:nvSpPr>
              <p:cNvPr id="27" name="Rectangle 26">
                <a:extLst>
                  <a:ext uri="{FF2B5EF4-FFF2-40B4-BE49-F238E27FC236}">
                    <a16:creationId xmlns:a16="http://schemas.microsoft.com/office/drawing/2014/main" id="{90F3F75D-63B9-8CEB-6DF8-B9F8B47A833E}"/>
                  </a:ext>
                </a:extLst>
              </p:cNvPr>
              <p:cNvSpPr/>
              <p:nvPr/>
            </p:nvSpPr>
            <p:spPr>
              <a:xfrm>
                <a:off x="4331569" y="4633606"/>
                <a:ext cx="531573" cy="273874"/>
              </a:xfrm>
              <a:prstGeom prst="rect">
                <a:avLst/>
              </a:prstGeom>
              <a:solidFill>
                <a:schemeClr val="bg1"/>
              </a:solidFill>
              <a:ln>
                <a:solidFill>
                  <a:schemeClr val="bg1"/>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Trebuchet MS"/>
                  <a:ea typeface="+mn-ea"/>
                  <a:cs typeface="+mn-cs"/>
                </a:endParaRPr>
              </a:p>
            </p:txBody>
          </p:sp>
        </p:grpSp>
        <p:sp>
          <p:nvSpPr>
            <p:cNvPr id="23" name="Rectangle 22">
              <a:extLst>
                <a:ext uri="{FF2B5EF4-FFF2-40B4-BE49-F238E27FC236}">
                  <a16:creationId xmlns:a16="http://schemas.microsoft.com/office/drawing/2014/main" id="{206F04A7-4A26-60AC-CB19-EB85A02F1A1C}"/>
                </a:ext>
              </a:extLst>
            </p:cNvPr>
            <p:cNvSpPr/>
            <p:nvPr/>
          </p:nvSpPr>
          <p:spPr>
            <a:xfrm>
              <a:off x="6359930" y="2697000"/>
              <a:ext cx="203737" cy="137620"/>
            </a:xfrm>
            <a:prstGeom prst="rect">
              <a:avLst/>
            </a:prstGeom>
            <a:solidFill>
              <a:schemeClr val="bg1"/>
            </a:solidFill>
            <a:ln>
              <a:solidFill>
                <a:schemeClr val="bg1"/>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Trebuchet MS"/>
                <a:ea typeface="+mn-ea"/>
                <a:cs typeface="+mn-cs"/>
              </a:endParaRPr>
            </a:p>
          </p:txBody>
        </p:sp>
        <p:sp>
          <p:nvSpPr>
            <p:cNvPr id="24" name="Rectangle 23">
              <a:extLst>
                <a:ext uri="{FF2B5EF4-FFF2-40B4-BE49-F238E27FC236}">
                  <a16:creationId xmlns:a16="http://schemas.microsoft.com/office/drawing/2014/main" id="{C3E9F1FA-1AF6-DC42-6770-2BC9DBED0EAD}"/>
                </a:ext>
              </a:extLst>
            </p:cNvPr>
            <p:cNvSpPr/>
            <p:nvPr/>
          </p:nvSpPr>
          <p:spPr>
            <a:xfrm>
              <a:off x="7238467" y="2729154"/>
              <a:ext cx="203738" cy="137620"/>
            </a:xfrm>
            <a:prstGeom prst="rect">
              <a:avLst/>
            </a:prstGeom>
            <a:solidFill>
              <a:schemeClr val="bg1"/>
            </a:solidFill>
            <a:ln>
              <a:solidFill>
                <a:schemeClr val="bg1"/>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Trebuchet MS"/>
                <a:ea typeface="+mn-ea"/>
                <a:cs typeface="+mn-cs"/>
              </a:endParaRPr>
            </a:p>
          </p:txBody>
        </p:sp>
      </p:grpSp>
      <p:sp>
        <p:nvSpPr>
          <p:cNvPr id="28" name="Freeform 77">
            <a:extLst>
              <a:ext uri="{FF2B5EF4-FFF2-40B4-BE49-F238E27FC236}">
                <a16:creationId xmlns:a16="http://schemas.microsoft.com/office/drawing/2014/main" id="{3CC31DAD-7E23-8DFE-9A43-4DA36FD8AD05}"/>
              </a:ext>
            </a:extLst>
          </p:cNvPr>
          <p:cNvSpPr/>
          <p:nvPr/>
        </p:nvSpPr>
        <p:spPr>
          <a:xfrm rot="1289019" flipV="1">
            <a:off x="6988175" y="1733550"/>
            <a:ext cx="2255838" cy="1249363"/>
          </a:xfrm>
          <a:custGeom>
            <a:avLst/>
            <a:gdLst>
              <a:gd name="connsiteX0" fmla="*/ 2114026 w 2114026"/>
              <a:gd name="connsiteY0" fmla="*/ 0 h 269017"/>
              <a:gd name="connsiteX1" fmla="*/ 1526796 w 2114026"/>
              <a:gd name="connsiteY1" fmla="*/ 192947 h 269017"/>
              <a:gd name="connsiteX2" fmla="*/ 637563 w 2114026"/>
              <a:gd name="connsiteY2" fmla="*/ 268448 h 269017"/>
              <a:gd name="connsiteX3" fmla="*/ 0 w 2114026"/>
              <a:gd name="connsiteY3" fmla="*/ 159391 h 269017"/>
              <a:gd name="connsiteX0" fmla="*/ 2114026 w 2114026"/>
              <a:gd name="connsiteY0" fmla="*/ 0 h 275283"/>
              <a:gd name="connsiteX1" fmla="*/ 1333850 w 2114026"/>
              <a:gd name="connsiteY1" fmla="*/ 234892 h 275283"/>
              <a:gd name="connsiteX2" fmla="*/ 637563 w 2114026"/>
              <a:gd name="connsiteY2" fmla="*/ 268448 h 275283"/>
              <a:gd name="connsiteX3" fmla="*/ 0 w 2114026"/>
              <a:gd name="connsiteY3" fmla="*/ 159391 h 275283"/>
              <a:gd name="connsiteX0" fmla="*/ 2114026 w 2114026"/>
              <a:gd name="connsiteY0" fmla="*/ 0 h 275283"/>
              <a:gd name="connsiteX1" fmla="*/ 1333850 w 2114026"/>
              <a:gd name="connsiteY1" fmla="*/ 234892 h 275283"/>
              <a:gd name="connsiteX2" fmla="*/ 637563 w 2114026"/>
              <a:gd name="connsiteY2" fmla="*/ 268448 h 275283"/>
              <a:gd name="connsiteX3" fmla="*/ 0 w 2114026"/>
              <a:gd name="connsiteY3" fmla="*/ 159391 h 275283"/>
              <a:gd name="connsiteX0" fmla="*/ 2315309 w 2315309"/>
              <a:gd name="connsiteY0" fmla="*/ 0 h 275283"/>
              <a:gd name="connsiteX1" fmla="*/ 1535133 w 2315309"/>
              <a:gd name="connsiteY1" fmla="*/ 234892 h 275283"/>
              <a:gd name="connsiteX2" fmla="*/ 838846 w 2315309"/>
              <a:gd name="connsiteY2" fmla="*/ 268448 h 275283"/>
              <a:gd name="connsiteX3" fmla="*/ 0 w 2315309"/>
              <a:gd name="connsiteY3" fmla="*/ 124885 h 275283"/>
              <a:gd name="connsiteX0" fmla="*/ 2205384 w 2205384"/>
              <a:gd name="connsiteY0" fmla="*/ 530185 h 538740"/>
              <a:gd name="connsiteX1" fmla="*/ 1535133 w 2205384"/>
              <a:gd name="connsiteY1" fmla="*/ 110007 h 538740"/>
              <a:gd name="connsiteX2" fmla="*/ 838846 w 2205384"/>
              <a:gd name="connsiteY2" fmla="*/ 143563 h 538740"/>
              <a:gd name="connsiteX3" fmla="*/ 0 w 2205384"/>
              <a:gd name="connsiteY3" fmla="*/ 0 h 538740"/>
              <a:gd name="connsiteX0" fmla="*/ 2205384 w 2205384"/>
              <a:gd name="connsiteY0" fmla="*/ 530185 h 552415"/>
              <a:gd name="connsiteX1" fmla="*/ 1320412 w 2205384"/>
              <a:gd name="connsiteY1" fmla="*/ 410294 h 552415"/>
              <a:gd name="connsiteX2" fmla="*/ 838846 w 2205384"/>
              <a:gd name="connsiteY2" fmla="*/ 143563 h 552415"/>
              <a:gd name="connsiteX3" fmla="*/ 0 w 2205384"/>
              <a:gd name="connsiteY3" fmla="*/ 0 h 552415"/>
              <a:gd name="connsiteX0" fmla="*/ 2205384 w 2205384"/>
              <a:gd name="connsiteY0" fmla="*/ 530185 h 549352"/>
              <a:gd name="connsiteX1" fmla="*/ 1320412 w 2205384"/>
              <a:gd name="connsiteY1" fmla="*/ 410294 h 549352"/>
              <a:gd name="connsiteX2" fmla="*/ 727556 w 2205384"/>
              <a:gd name="connsiteY2" fmla="*/ 341028 h 549352"/>
              <a:gd name="connsiteX3" fmla="*/ 0 w 2205384"/>
              <a:gd name="connsiteY3" fmla="*/ 0 h 549352"/>
              <a:gd name="connsiteX0" fmla="*/ 2205384 w 2205384"/>
              <a:gd name="connsiteY0" fmla="*/ 530185 h 549352"/>
              <a:gd name="connsiteX1" fmla="*/ 1320412 w 2205384"/>
              <a:gd name="connsiteY1" fmla="*/ 410294 h 549352"/>
              <a:gd name="connsiteX2" fmla="*/ 727556 w 2205384"/>
              <a:gd name="connsiteY2" fmla="*/ 341028 h 549352"/>
              <a:gd name="connsiteX3" fmla="*/ 0 w 2205384"/>
              <a:gd name="connsiteY3" fmla="*/ 0 h 549352"/>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64035"/>
              <a:gd name="connsiteX1" fmla="*/ 1334689 w 2205384"/>
              <a:gd name="connsiteY1" fmla="*/ 506696 h 564035"/>
              <a:gd name="connsiteX2" fmla="*/ 727556 w 2205384"/>
              <a:gd name="connsiteY2" fmla="*/ 341028 h 564035"/>
              <a:gd name="connsiteX3" fmla="*/ 0 w 2205384"/>
              <a:gd name="connsiteY3" fmla="*/ 0 h 564035"/>
              <a:gd name="connsiteX0" fmla="*/ 2205384 w 2205384"/>
              <a:gd name="connsiteY0" fmla="*/ 530185 h 552911"/>
              <a:gd name="connsiteX1" fmla="*/ 1334689 w 2205384"/>
              <a:gd name="connsiteY1" fmla="*/ 506696 h 552911"/>
              <a:gd name="connsiteX2" fmla="*/ 727556 w 2205384"/>
              <a:gd name="connsiteY2" fmla="*/ 341028 h 552911"/>
              <a:gd name="connsiteX3" fmla="*/ 0 w 2205384"/>
              <a:gd name="connsiteY3" fmla="*/ 0 h 552911"/>
              <a:gd name="connsiteX0" fmla="*/ 2205384 w 2205384"/>
              <a:gd name="connsiteY0" fmla="*/ 530185 h 553907"/>
              <a:gd name="connsiteX1" fmla="*/ 1334689 w 2205384"/>
              <a:gd name="connsiteY1" fmla="*/ 506696 h 553907"/>
              <a:gd name="connsiteX2" fmla="*/ 727556 w 2205384"/>
              <a:gd name="connsiteY2" fmla="*/ 341028 h 553907"/>
              <a:gd name="connsiteX3" fmla="*/ 0 w 2205384"/>
              <a:gd name="connsiteY3" fmla="*/ 0 h 553907"/>
              <a:gd name="connsiteX0" fmla="*/ 2205384 w 2205384"/>
              <a:gd name="connsiteY0" fmla="*/ 530185 h 559472"/>
              <a:gd name="connsiteX1" fmla="*/ 1413198 w 2205384"/>
              <a:gd name="connsiteY1" fmla="*/ 523553 h 559472"/>
              <a:gd name="connsiteX2" fmla="*/ 727556 w 2205384"/>
              <a:gd name="connsiteY2" fmla="*/ 341028 h 559472"/>
              <a:gd name="connsiteX3" fmla="*/ 0 w 2205384"/>
              <a:gd name="connsiteY3" fmla="*/ 0 h 559472"/>
              <a:gd name="connsiteX0" fmla="*/ 2205384 w 2205384"/>
              <a:gd name="connsiteY0" fmla="*/ 530185 h 560522"/>
              <a:gd name="connsiteX1" fmla="*/ 1413198 w 2205384"/>
              <a:gd name="connsiteY1" fmla="*/ 523553 h 560522"/>
              <a:gd name="connsiteX2" fmla="*/ 727556 w 2205384"/>
              <a:gd name="connsiteY2" fmla="*/ 341028 h 560522"/>
              <a:gd name="connsiteX3" fmla="*/ 0 w 2205384"/>
              <a:gd name="connsiteY3" fmla="*/ 0 h 560522"/>
            </a:gdLst>
            <a:ahLst/>
            <a:cxnLst>
              <a:cxn ang="0">
                <a:pos x="connsiteX0" y="connsiteY0"/>
              </a:cxn>
              <a:cxn ang="0">
                <a:pos x="connsiteX1" y="connsiteY1"/>
              </a:cxn>
              <a:cxn ang="0">
                <a:pos x="connsiteX2" y="connsiteY2"/>
              </a:cxn>
              <a:cxn ang="0">
                <a:pos x="connsiteX3" y="connsiteY3"/>
              </a:cxn>
            </a:cxnLst>
            <a:rect l="l" t="t" r="r" b="b"/>
            <a:pathLst>
              <a:path w="2205384" h="560522">
                <a:moveTo>
                  <a:pt x="2205384" y="530185"/>
                </a:moveTo>
                <a:cubicBezTo>
                  <a:pt x="1978536" y="579259"/>
                  <a:pt x="1660951" y="562733"/>
                  <a:pt x="1413198" y="523553"/>
                </a:cubicBezTo>
                <a:cubicBezTo>
                  <a:pt x="1165445" y="484373"/>
                  <a:pt x="935385" y="423742"/>
                  <a:pt x="727556" y="341028"/>
                </a:cubicBezTo>
                <a:cubicBezTo>
                  <a:pt x="497591" y="256556"/>
                  <a:pt x="112451" y="60531"/>
                  <a:pt x="0" y="0"/>
                </a:cubicBezTo>
              </a:path>
            </a:pathLst>
          </a:custGeom>
          <a:noFill/>
          <a:ln w="19050" cap="rnd">
            <a:solidFill>
              <a:srgbClr val="59545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rebuchet MS"/>
              <a:ea typeface="+mn-ea"/>
              <a:cs typeface="+mn-cs"/>
            </a:endParaRPr>
          </a:p>
        </p:txBody>
      </p:sp>
      <p:cxnSp>
        <p:nvCxnSpPr>
          <p:cNvPr id="29" name="Straight Connector 28">
            <a:extLst>
              <a:ext uri="{FF2B5EF4-FFF2-40B4-BE49-F238E27FC236}">
                <a16:creationId xmlns:a16="http://schemas.microsoft.com/office/drawing/2014/main" id="{3BDD2458-241F-D95E-1594-C4212DEA6336}"/>
              </a:ext>
            </a:extLst>
          </p:cNvPr>
          <p:cNvCxnSpPr>
            <a:cxnSpLocks/>
          </p:cNvCxnSpPr>
          <p:nvPr/>
        </p:nvCxnSpPr>
        <p:spPr>
          <a:xfrm>
            <a:off x="9369425" y="3517900"/>
            <a:ext cx="0" cy="550863"/>
          </a:xfrm>
          <a:prstGeom prst="line">
            <a:avLst/>
          </a:prstGeom>
          <a:noFill/>
          <a:ln w="19050" cap="rnd">
            <a:solidFill>
              <a:srgbClr val="595454"/>
            </a:solidFill>
          </a:ln>
        </p:spPr>
        <p:style>
          <a:lnRef idx="2">
            <a:schemeClr val="accent1">
              <a:shade val="50000"/>
            </a:schemeClr>
          </a:lnRef>
          <a:fillRef idx="1">
            <a:schemeClr val="accent1"/>
          </a:fillRef>
          <a:effectRef idx="0">
            <a:schemeClr val="accent1"/>
          </a:effectRef>
          <a:fontRef idx="minor">
            <a:schemeClr val="lt1"/>
          </a:fontRef>
        </p:style>
      </p:cxnSp>
      <p:sp>
        <p:nvSpPr>
          <p:cNvPr id="30" name="Freeform 77">
            <a:extLst>
              <a:ext uri="{FF2B5EF4-FFF2-40B4-BE49-F238E27FC236}">
                <a16:creationId xmlns:a16="http://schemas.microsoft.com/office/drawing/2014/main" id="{BD123705-8DC9-3B26-E6D5-69FF3CF89B1A}"/>
              </a:ext>
            </a:extLst>
          </p:cNvPr>
          <p:cNvSpPr/>
          <p:nvPr/>
        </p:nvSpPr>
        <p:spPr>
          <a:xfrm rot="19713908">
            <a:off x="7537450" y="3592513"/>
            <a:ext cx="1828800" cy="606425"/>
          </a:xfrm>
          <a:custGeom>
            <a:avLst/>
            <a:gdLst>
              <a:gd name="connsiteX0" fmla="*/ 2114026 w 2114026"/>
              <a:gd name="connsiteY0" fmla="*/ 0 h 269017"/>
              <a:gd name="connsiteX1" fmla="*/ 1526796 w 2114026"/>
              <a:gd name="connsiteY1" fmla="*/ 192947 h 269017"/>
              <a:gd name="connsiteX2" fmla="*/ 637563 w 2114026"/>
              <a:gd name="connsiteY2" fmla="*/ 268448 h 269017"/>
              <a:gd name="connsiteX3" fmla="*/ 0 w 2114026"/>
              <a:gd name="connsiteY3" fmla="*/ 159391 h 269017"/>
              <a:gd name="connsiteX0" fmla="*/ 2114026 w 2114026"/>
              <a:gd name="connsiteY0" fmla="*/ 0 h 275283"/>
              <a:gd name="connsiteX1" fmla="*/ 1333850 w 2114026"/>
              <a:gd name="connsiteY1" fmla="*/ 234892 h 275283"/>
              <a:gd name="connsiteX2" fmla="*/ 637563 w 2114026"/>
              <a:gd name="connsiteY2" fmla="*/ 268448 h 275283"/>
              <a:gd name="connsiteX3" fmla="*/ 0 w 2114026"/>
              <a:gd name="connsiteY3" fmla="*/ 159391 h 275283"/>
              <a:gd name="connsiteX0" fmla="*/ 2114026 w 2114026"/>
              <a:gd name="connsiteY0" fmla="*/ 0 h 275283"/>
              <a:gd name="connsiteX1" fmla="*/ 1333850 w 2114026"/>
              <a:gd name="connsiteY1" fmla="*/ 234892 h 275283"/>
              <a:gd name="connsiteX2" fmla="*/ 637563 w 2114026"/>
              <a:gd name="connsiteY2" fmla="*/ 268448 h 275283"/>
              <a:gd name="connsiteX3" fmla="*/ 0 w 2114026"/>
              <a:gd name="connsiteY3" fmla="*/ 159391 h 275283"/>
              <a:gd name="connsiteX0" fmla="*/ 2315309 w 2315309"/>
              <a:gd name="connsiteY0" fmla="*/ 0 h 275283"/>
              <a:gd name="connsiteX1" fmla="*/ 1535133 w 2315309"/>
              <a:gd name="connsiteY1" fmla="*/ 234892 h 275283"/>
              <a:gd name="connsiteX2" fmla="*/ 838846 w 2315309"/>
              <a:gd name="connsiteY2" fmla="*/ 268448 h 275283"/>
              <a:gd name="connsiteX3" fmla="*/ 0 w 2315309"/>
              <a:gd name="connsiteY3" fmla="*/ 124885 h 275283"/>
              <a:gd name="connsiteX0" fmla="*/ 2205384 w 2205384"/>
              <a:gd name="connsiteY0" fmla="*/ 530185 h 538740"/>
              <a:gd name="connsiteX1" fmla="*/ 1535133 w 2205384"/>
              <a:gd name="connsiteY1" fmla="*/ 110007 h 538740"/>
              <a:gd name="connsiteX2" fmla="*/ 838846 w 2205384"/>
              <a:gd name="connsiteY2" fmla="*/ 143563 h 538740"/>
              <a:gd name="connsiteX3" fmla="*/ 0 w 2205384"/>
              <a:gd name="connsiteY3" fmla="*/ 0 h 538740"/>
              <a:gd name="connsiteX0" fmla="*/ 2205384 w 2205384"/>
              <a:gd name="connsiteY0" fmla="*/ 530185 h 552415"/>
              <a:gd name="connsiteX1" fmla="*/ 1320412 w 2205384"/>
              <a:gd name="connsiteY1" fmla="*/ 410294 h 552415"/>
              <a:gd name="connsiteX2" fmla="*/ 838846 w 2205384"/>
              <a:gd name="connsiteY2" fmla="*/ 143563 h 552415"/>
              <a:gd name="connsiteX3" fmla="*/ 0 w 2205384"/>
              <a:gd name="connsiteY3" fmla="*/ 0 h 552415"/>
              <a:gd name="connsiteX0" fmla="*/ 2205384 w 2205384"/>
              <a:gd name="connsiteY0" fmla="*/ 530185 h 549352"/>
              <a:gd name="connsiteX1" fmla="*/ 1320412 w 2205384"/>
              <a:gd name="connsiteY1" fmla="*/ 410294 h 549352"/>
              <a:gd name="connsiteX2" fmla="*/ 727556 w 2205384"/>
              <a:gd name="connsiteY2" fmla="*/ 341028 h 549352"/>
              <a:gd name="connsiteX3" fmla="*/ 0 w 2205384"/>
              <a:gd name="connsiteY3" fmla="*/ 0 h 549352"/>
              <a:gd name="connsiteX0" fmla="*/ 2205384 w 2205384"/>
              <a:gd name="connsiteY0" fmla="*/ 530185 h 549352"/>
              <a:gd name="connsiteX1" fmla="*/ 1320412 w 2205384"/>
              <a:gd name="connsiteY1" fmla="*/ 410294 h 549352"/>
              <a:gd name="connsiteX2" fmla="*/ 727556 w 2205384"/>
              <a:gd name="connsiteY2" fmla="*/ 341028 h 549352"/>
              <a:gd name="connsiteX3" fmla="*/ 0 w 2205384"/>
              <a:gd name="connsiteY3" fmla="*/ 0 h 549352"/>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57891"/>
              <a:gd name="connsiteX1" fmla="*/ 1317414 w 2205384"/>
              <a:gd name="connsiteY1" fmla="*/ 478252 h 557891"/>
              <a:gd name="connsiteX2" fmla="*/ 727556 w 2205384"/>
              <a:gd name="connsiteY2" fmla="*/ 341028 h 557891"/>
              <a:gd name="connsiteX3" fmla="*/ 0 w 2205384"/>
              <a:gd name="connsiteY3" fmla="*/ 0 h 557891"/>
              <a:gd name="connsiteX0" fmla="*/ 2205384 w 2205384"/>
              <a:gd name="connsiteY0" fmla="*/ 530185 h 564035"/>
              <a:gd name="connsiteX1" fmla="*/ 1334689 w 2205384"/>
              <a:gd name="connsiteY1" fmla="*/ 506696 h 564035"/>
              <a:gd name="connsiteX2" fmla="*/ 727556 w 2205384"/>
              <a:gd name="connsiteY2" fmla="*/ 341028 h 564035"/>
              <a:gd name="connsiteX3" fmla="*/ 0 w 2205384"/>
              <a:gd name="connsiteY3" fmla="*/ 0 h 564035"/>
              <a:gd name="connsiteX0" fmla="*/ 2205384 w 2205384"/>
              <a:gd name="connsiteY0" fmla="*/ 530185 h 552911"/>
              <a:gd name="connsiteX1" fmla="*/ 1334689 w 2205384"/>
              <a:gd name="connsiteY1" fmla="*/ 506696 h 552911"/>
              <a:gd name="connsiteX2" fmla="*/ 727556 w 2205384"/>
              <a:gd name="connsiteY2" fmla="*/ 341028 h 552911"/>
              <a:gd name="connsiteX3" fmla="*/ 0 w 2205384"/>
              <a:gd name="connsiteY3" fmla="*/ 0 h 552911"/>
              <a:gd name="connsiteX0" fmla="*/ 2205384 w 2205384"/>
              <a:gd name="connsiteY0" fmla="*/ 530185 h 553907"/>
              <a:gd name="connsiteX1" fmla="*/ 1334689 w 2205384"/>
              <a:gd name="connsiteY1" fmla="*/ 506696 h 553907"/>
              <a:gd name="connsiteX2" fmla="*/ 727556 w 2205384"/>
              <a:gd name="connsiteY2" fmla="*/ 341028 h 553907"/>
              <a:gd name="connsiteX3" fmla="*/ 0 w 2205384"/>
              <a:gd name="connsiteY3" fmla="*/ 0 h 553907"/>
              <a:gd name="connsiteX0" fmla="*/ 2205384 w 2205384"/>
              <a:gd name="connsiteY0" fmla="*/ 530185 h 559472"/>
              <a:gd name="connsiteX1" fmla="*/ 1413198 w 2205384"/>
              <a:gd name="connsiteY1" fmla="*/ 523553 h 559472"/>
              <a:gd name="connsiteX2" fmla="*/ 727556 w 2205384"/>
              <a:gd name="connsiteY2" fmla="*/ 341028 h 559472"/>
              <a:gd name="connsiteX3" fmla="*/ 0 w 2205384"/>
              <a:gd name="connsiteY3" fmla="*/ 0 h 559472"/>
              <a:gd name="connsiteX0" fmla="*/ 2205384 w 2205384"/>
              <a:gd name="connsiteY0" fmla="*/ 530185 h 560522"/>
              <a:gd name="connsiteX1" fmla="*/ 1413198 w 2205384"/>
              <a:gd name="connsiteY1" fmla="*/ 523553 h 560522"/>
              <a:gd name="connsiteX2" fmla="*/ 727556 w 2205384"/>
              <a:gd name="connsiteY2" fmla="*/ 341028 h 560522"/>
              <a:gd name="connsiteX3" fmla="*/ 0 w 2205384"/>
              <a:gd name="connsiteY3" fmla="*/ 0 h 560522"/>
            </a:gdLst>
            <a:ahLst/>
            <a:cxnLst>
              <a:cxn ang="0">
                <a:pos x="connsiteX0" y="connsiteY0"/>
              </a:cxn>
              <a:cxn ang="0">
                <a:pos x="connsiteX1" y="connsiteY1"/>
              </a:cxn>
              <a:cxn ang="0">
                <a:pos x="connsiteX2" y="connsiteY2"/>
              </a:cxn>
              <a:cxn ang="0">
                <a:pos x="connsiteX3" y="connsiteY3"/>
              </a:cxn>
            </a:cxnLst>
            <a:rect l="l" t="t" r="r" b="b"/>
            <a:pathLst>
              <a:path w="2205384" h="560522">
                <a:moveTo>
                  <a:pt x="2205384" y="530185"/>
                </a:moveTo>
                <a:cubicBezTo>
                  <a:pt x="1978536" y="579259"/>
                  <a:pt x="1660951" y="562733"/>
                  <a:pt x="1413198" y="523553"/>
                </a:cubicBezTo>
                <a:cubicBezTo>
                  <a:pt x="1165445" y="484373"/>
                  <a:pt x="935385" y="423742"/>
                  <a:pt x="727556" y="341028"/>
                </a:cubicBezTo>
                <a:cubicBezTo>
                  <a:pt x="497591" y="256556"/>
                  <a:pt x="112451" y="60531"/>
                  <a:pt x="0" y="0"/>
                </a:cubicBezTo>
              </a:path>
            </a:pathLst>
          </a:custGeom>
          <a:noFill/>
          <a:ln w="19050" cap="rnd">
            <a:solidFill>
              <a:srgbClr val="59545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rebuchet MS"/>
              <a:ea typeface="+mn-ea"/>
              <a:cs typeface="+mn-cs"/>
            </a:endParaRPr>
          </a:p>
        </p:txBody>
      </p:sp>
      <p:sp>
        <p:nvSpPr>
          <p:cNvPr id="31" name="Freeform 77">
            <a:extLst>
              <a:ext uri="{FF2B5EF4-FFF2-40B4-BE49-F238E27FC236}">
                <a16:creationId xmlns:a16="http://schemas.microsoft.com/office/drawing/2014/main" id="{F78106C9-0F29-4A82-DFD1-6207BF8F516C}"/>
              </a:ext>
            </a:extLst>
          </p:cNvPr>
          <p:cNvSpPr/>
          <p:nvPr/>
        </p:nvSpPr>
        <p:spPr>
          <a:xfrm>
            <a:off x="7515225" y="4606925"/>
            <a:ext cx="1854200" cy="312738"/>
          </a:xfrm>
          <a:custGeom>
            <a:avLst/>
            <a:gdLst>
              <a:gd name="connsiteX0" fmla="*/ 2114026 w 2114026"/>
              <a:gd name="connsiteY0" fmla="*/ 0 h 269017"/>
              <a:gd name="connsiteX1" fmla="*/ 1526796 w 2114026"/>
              <a:gd name="connsiteY1" fmla="*/ 192947 h 269017"/>
              <a:gd name="connsiteX2" fmla="*/ 637563 w 2114026"/>
              <a:gd name="connsiteY2" fmla="*/ 268448 h 269017"/>
              <a:gd name="connsiteX3" fmla="*/ 0 w 2114026"/>
              <a:gd name="connsiteY3" fmla="*/ 159391 h 269017"/>
              <a:gd name="connsiteX0" fmla="*/ 2114026 w 2114026"/>
              <a:gd name="connsiteY0" fmla="*/ 0 h 275283"/>
              <a:gd name="connsiteX1" fmla="*/ 1333850 w 2114026"/>
              <a:gd name="connsiteY1" fmla="*/ 234892 h 275283"/>
              <a:gd name="connsiteX2" fmla="*/ 637563 w 2114026"/>
              <a:gd name="connsiteY2" fmla="*/ 268448 h 275283"/>
              <a:gd name="connsiteX3" fmla="*/ 0 w 2114026"/>
              <a:gd name="connsiteY3" fmla="*/ 159391 h 275283"/>
              <a:gd name="connsiteX0" fmla="*/ 2114026 w 2114026"/>
              <a:gd name="connsiteY0" fmla="*/ 0 h 275283"/>
              <a:gd name="connsiteX1" fmla="*/ 1333850 w 2114026"/>
              <a:gd name="connsiteY1" fmla="*/ 234892 h 275283"/>
              <a:gd name="connsiteX2" fmla="*/ 637563 w 2114026"/>
              <a:gd name="connsiteY2" fmla="*/ 268448 h 275283"/>
              <a:gd name="connsiteX3" fmla="*/ 0 w 2114026"/>
              <a:gd name="connsiteY3" fmla="*/ 159391 h 275283"/>
              <a:gd name="connsiteX0" fmla="*/ 2315309 w 2315309"/>
              <a:gd name="connsiteY0" fmla="*/ 0 h 275283"/>
              <a:gd name="connsiteX1" fmla="*/ 1535133 w 2315309"/>
              <a:gd name="connsiteY1" fmla="*/ 234892 h 275283"/>
              <a:gd name="connsiteX2" fmla="*/ 838846 w 2315309"/>
              <a:gd name="connsiteY2" fmla="*/ 268448 h 275283"/>
              <a:gd name="connsiteX3" fmla="*/ 0 w 2315309"/>
              <a:gd name="connsiteY3" fmla="*/ 124885 h 275283"/>
              <a:gd name="connsiteX0" fmla="*/ 2306642 w 2306642"/>
              <a:gd name="connsiteY0" fmla="*/ 22459 h 146870"/>
              <a:gd name="connsiteX1" fmla="*/ 1535133 w 2306642"/>
              <a:gd name="connsiteY1" fmla="*/ 110007 h 146870"/>
              <a:gd name="connsiteX2" fmla="*/ 838846 w 2306642"/>
              <a:gd name="connsiteY2" fmla="*/ 143563 h 146870"/>
              <a:gd name="connsiteX3" fmla="*/ 0 w 2306642"/>
              <a:gd name="connsiteY3" fmla="*/ 0 h 146870"/>
              <a:gd name="connsiteX0" fmla="*/ 2306642 w 2306642"/>
              <a:gd name="connsiteY0" fmla="*/ 22459 h 146870"/>
              <a:gd name="connsiteX1" fmla="*/ 1535133 w 2306642"/>
              <a:gd name="connsiteY1" fmla="*/ 110007 h 146870"/>
              <a:gd name="connsiteX2" fmla="*/ 838846 w 2306642"/>
              <a:gd name="connsiteY2" fmla="*/ 143563 h 146870"/>
              <a:gd name="connsiteX3" fmla="*/ 0 w 2306642"/>
              <a:gd name="connsiteY3" fmla="*/ 0 h 146870"/>
              <a:gd name="connsiteX0" fmla="*/ 2306642 w 2306642"/>
              <a:gd name="connsiteY0" fmla="*/ 22459 h 162575"/>
              <a:gd name="connsiteX1" fmla="*/ 1535133 w 2306642"/>
              <a:gd name="connsiteY1" fmla="*/ 153343 h 162575"/>
              <a:gd name="connsiteX2" fmla="*/ 838846 w 2306642"/>
              <a:gd name="connsiteY2" fmla="*/ 143563 h 162575"/>
              <a:gd name="connsiteX3" fmla="*/ 0 w 2306642"/>
              <a:gd name="connsiteY3" fmla="*/ 0 h 162575"/>
              <a:gd name="connsiteX0" fmla="*/ 2341207 w 2341207"/>
              <a:gd name="connsiteY0" fmla="*/ 0 h 333454"/>
              <a:gd name="connsiteX1" fmla="*/ 1569698 w 2341207"/>
              <a:gd name="connsiteY1" fmla="*/ 130884 h 333454"/>
              <a:gd name="connsiteX2" fmla="*/ 873411 w 2341207"/>
              <a:gd name="connsiteY2" fmla="*/ 121104 h 333454"/>
              <a:gd name="connsiteX3" fmla="*/ 0 w 2341207"/>
              <a:gd name="connsiteY3" fmla="*/ 332617 h 333454"/>
              <a:gd name="connsiteX0" fmla="*/ 2341207 w 2341207"/>
              <a:gd name="connsiteY0" fmla="*/ 0 h 363673"/>
              <a:gd name="connsiteX1" fmla="*/ 1569698 w 2341207"/>
              <a:gd name="connsiteY1" fmla="*/ 130884 h 363673"/>
              <a:gd name="connsiteX2" fmla="*/ 907976 w 2341207"/>
              <a:gd name="connsiteY2" fmla="*/ 363059 h 363673"/>
              <a:gd name="connsiteX3" fmla="*/ 0 w 2341207"/>
              <a:gd name="connsiteY3" fmla="*/ 332617 h 363673"/>
              <a:gd name="connsiteX0" fmla="*/ 2341207 w 2341207"/>
              <a:gd name="connsiteY0" fmla="*/ 0 h 367627"/>
              <a:gd name="connsiteX1" fmla="*/ 1613690 w 2341207"/>
              <a:gd name="connsiteY1" fmla="*/ 303708 h 367627"/>
              <a:gd name="connsiteX2" fmla="*/ 907976 w 2341207"/>
              <a:gd name="connsiteY2" fmla="*/ 363059 h 367627"/>
              <a:gd name="connsiteX3" fmla="*/ 0 w 2341207"/>
              <a:gd name="connsiteY3" fmla="*/ 332617 h 367627"/>
              <a:gd name="connsiteX0" fmla="*/ 2341207 w 2341207"/>
              <a:gd name="connsiteY0" fmla="*/ 0 h 415184"/>
              <a:gd name="connsiteX1" fmla="*/ 1613690 w 2341207"/>
              <a:gd name="connsiteY1" fmla="*/ 303708 h 415184"/>
              <a:gd name="connsiteX2" fmla="*/ 741436 w 2341207"/>
              <a:gd name="connsiteY2" fmla="*/ 413336 h 415184"/>
              <a:gd name="connsiteX3" fmla="*/ 0 w 2341207"/>
              <a:gd name="connsiteY3" fmla="*/ 332617 h 415184"/>
              <a:gd name="connsiteX0" fmla="*/ 2341207 w 2341207"/>
              <a:gd name="connsiteY0" fmla="*/ 0 h 415184"/>
              <a:gd name="connsiteX1" fmla="*/ 1613690 w 2341207"/>
              <a:gd name="connsiteY1" fmla="*/ 303708 h 415184"/>
              <a:gd name="connsiteX2" fmla="*/ 741436 w 2341207"/>
              <a:gd name="connsiteY2" fmla="*/ 413336 h 415184"/>
              <a:gd name="connsiteX3" fmla="*/ 0 w 2341207"/>
              <a:gd name="connsiteY3" fmla="*/ 332617 h 415184"/>
              <a:gd name="connsiteX0" fmla="*/ 2341207 w 2341207"/>
              <a:gd name="connsiteY0" fmla="*/ 0 h 415184"/>
              <a:gd name="connsiteX1" fmla="*/ 1613690 w 2341207"/>
              <a:gd name="connsiteY1" fmla="*/ 303708 h 415184"/>
              <a:gd name="connsiteX2" fmla="*/ 741436 w 2341207"/>
              <a:gd name="connsiteY2" fmla="*/ 413336 h 415184"/>
              <a:gd name="connsiteX3" fmla="*/ 0 w 2341207"/>
              <a:gd name="connsiteY3" fmla="*/ 332617 h 415184"/>
              <a:gd name="connsiteX0" fmla="*/ 2341207 w 2341207"/>
              <a:gd name="connsiteY0" fmla="*/ 0 h 409057"/>
              <a:gd name="connsiteX1" fmla="*/ 1613690 w 2341207"/>
              <a:gd name="connsiteY1" fmla="*/ 303708 h 409057"/>
              <a:gd name="connsiteX2" fmla="*/ 776001 w 2341207"/>
              <a:gd name="connsiteY2" fmla="*/ 407052 h 409057"/>
              <a:gd name="connsiteX3" fmla="*/ 0 w 2341207"/>
              <a:gd name="connsiteY3" fmla="*/ 332617 h 409057"/>
              <a:gd name="connsiteX0" fmla="*/ 2341207 w 2341207"/>
              <a:gd name="connsiteY0" fmla="*/ 0 h 407677"/>
              <a:gd name="connsiteX1" fmla="*/ 1613690 w 2341207"/>
              <a:gd name="connsiteY1" fmla="*/ 303708 h 407677"/>
              <a:gd name="connsiteX2" fmla="*/ 776001 w 2341207"/>
              <a:gd name="connsiteY2" fmla="*/ 407052 h 407677"/>
              <a:gd name="connsiteX3" fmla="*/ 0 w 2341207"/>
              <a:gd name="connsiteY3" fmla="*/ 332617 h 407677"/>
              <a:gd name="connsiteX0" fmla="*/ 2341207 w 2341207"/>
              <a:gd name="connsiteY0" fmla="*/ 0 h 407677"/>
              <a:gd name="connsiteX1" fmla="*/ 1613690 w 2341207"/>
              <a:gd name="connsiteY1" fmla="*/ 303708 h 407677"/>
              <a:gd name="connsiteX2" fmla="*/ 776001 w 2341207"/>
              <a:gd name="connsiteY2" fmla="*/ 407052 h 407677"/>
              <a:gd name="connsiteX3" fmla="*/ 0 w 2341207"/>
              <a:gd name="connsiteY3" fmla="*/ 332617 h 407677"/>
              <a:gd name="connsiteX0" fmla="*/ 2341207 w 2341207"/>
              <a:gd name="connsiteY0" fmla="*/ 0 h 407718"/>
              <a:gd name="connsiteX1" fmla="*/ 1613690 w 2341207"/>
              <a:gd name="connsiteY1" fmla="*/ 303708 h 407718"/>
              <a:gd name="connsiteX2" fmla="*/ 776001 w 2341207"/>
              <a:gd name="connsiteY2" fmla="*/ 407052 h 407718"/>
              <a:gd name="connsiteX3" fmla="*/ 0 w 2341207"/>
              <a:gd name="connsiteY3" fmla="*/ 332617 h 407718"/>
              <a:gd name="connsiteX0" fmla="*/ 2341207 w 2341207"/>
              <a:gd name="connsiteY0" fmla="*/ 0 h 407718"/>
              <a:gd name="connsiteX1" fmla="*/ 1613690 w 2341207"/>
              <a:gd name="connsiteY1" fmla="*/ 303708 h 407718"/>
              <a:gd name="connsiteX2" fmla="*/ 776001 w 2341207"/>
              <a:gd name="connsiteY2" fmla="*/ 407052 h 407718"/>
              <a:gd name="connsiteX3" fmla="*/ 0 w 2341207"/>
              <a:gd name="connsiteY3" fmla="*/ 332617 h 407718"/>
            </a:gdLst>
            <a:ahLst/>
            <a:cxnLst>
              <a:cxn ang="0">
                <a:pos x="connsiteX0" y="connsiteY0"/>
              </a:cxn>
              <a:cxn ang="0">
                <a:pos x="connsiteX1" y="connsiteY1"/>
              </a:cxn>
              <a:cxn ang="0">
                <a:pos x="connsiteX2" y="connsiteY2"/>
              </a:cxn>
              <a:cxn ang="0">
                <a:pos x="connsiteX3" y="connsiteY3"/>
              </a:cxn>
            </a:cxnLst>
            <a:rect l="l" t="t" r="r" b="b"/>
            <a:pathLst>
              <a:path w="2341207" h="407718">
                <a:moveTo>
                  <a:pt x="2341207" y="0"/>
                </a:moveTo>
                <a:cubicBezTo>
                  <a:pt x="2246804" y="61862"/>
                  <a:pt x="1927977" y="232724"/>
                  <a:pt x="1613690" y="303708"/>
                </a:cubicBezTo>
                <a:cubicBezTo>
                  <a:pt x="1299403" y="374692"/>
                  <a:pt x="1051728" y="413351"/>
                  <a:pt x="776001" y="407052"/>
                </a:cubicBezTo>
                <a:cubicBezTo>
                  <a:pt x="553693" y="407038"/>
                  <a:pt x="92279" y="349395"/>
                  <a:pt x="0" y="332617"/>
                </a:cubicBezTo>
              </a:path>
            </a:pathLst>
          </a:custGeom>
          <a:noFill/>
          <a:ln w="19050" cap="rnd">
            <a:solidFill>
              <a:srgbClr val="59545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rebuchet MS"/>
              <a:ea typeface="+mn-ea"/>
              <a:cs typeface="+mn-cs"/>
            </a:endParaRPr>
          </a:p>
        </p:txBody>
      </p:sp>
      <p:cxnSp>
        <p:nvCxnSpPr>
          <p:cNvPr id="32" name="Straight Connector 31">
            <a:extLst>
              <a:ext uri="{FF2B5EF4-FFF2-40B4-BE49-F238E27FC236}">
                <a16:creationId xmlns:a16="http://schemas.microsoft.com/office/drawing/2014/main" id="{78E559B5-E50B-FD33-10ED-C270E764A7D7}"/>
              </a:ext>
            </a:extLst>
          </p:cNvPr>
          <p:cNvCxnSpPr>
            <a:cxnSpLocks/>
          </p:cNvCxnSpPr>
          <p:nvPr/>
        </p:nvCxnSpPr>
        <p:spPr>
          <a:xfrm>
            <a:off x="9369425" y="2062163"/>
            <a:ext cx="0" cy="755650"/>
          </a:xfrm>
          <a:prstGeom prst="line">
            <a:avLst/>
          </a:prstGeom>
          <a:noFill/>
          <a:ln w="19050" cap="rnd">
            <a:solidFill>
              <a:srgbClr val="595454"/>
            </a:solidFill>
          </a:ln>
        </p:spPr>
        <p:style>
          <a:lnRef idx="2">
            <a:schemeClr val="accent1">
              <a:shade val="50000"/>
            </a:schemeClr>
          </a:lnRef>
          <a:fillRef idx="1">
            <a:schemeClr val="accent1"/>
          </a:fillRef>
          <a:effectRef idx="0">
            <a:schemeClr val="accent1"/>
          </a:effectRef>
          <a:fontRef idx="minor">
            <a:schemeClr val="lt1"/>
          </a:fontRef>
        </p:style>
      </p:cxnSp>
      <p:sp>
        <p:nvSpPr>
          <p:cNvPr id="33" name="Content Placeholder 2">
            <a:extLst>
              <a:ext uri="{FF2B5EF4-FFF2-40B4-BE49-F238E27FC236}">
                <a16:creationId xmlns:a16="http://schemas.microsoft.com/office/drawing/2014/main" id="{4449351A-F642-4CE1-840C-62C1E5FC0C11}"/>
              </a:ext>
            </a:extLst>
          </p:cNvPr>
          <p:cNvSpPr txBox="1">
            <a:spLocks/>
          </p:cNvSpPr>
          <p:nvPr/>
        </p:nvSpPr>
        <p:spPr>
          <a:xfrm>
            <a:off x="9482138" y="2084388"/>
            <a:ext cx="2709862" cy="246062"/>
          </a:xfrm>
          <a:prstGeom prst="rect">
            <a:avLst/>
          </a:prstGeom>
        </p:spPr>
        <p:txBody>
          <a:bodyPr lIns="0" tIns="0" rIns="0" bIns="0" spcCol="301752"/>
          <a:lstStyle>
            <a:lvl1pPr marL="228600" indent="-228600" algn="l" defTabSz="914400" rtl="0" eaLnBrk="1" latinLnBrk="0" hangingPunct="1">
              <a:lnSpc>
                <a:spcPct val="100000"/>
              </a:lnSpc>
              <a:spcBef>
                <a:spcPts val="1200"/>
              </a:spcBef>
              <a:buFont typeface="Trebuchet MS" panose="020B0603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2pPr>
            <a:lvl3pPr marL="685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3pPr>
            <a:lvl4pPr marL="914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4pPr>
            <a:lvl5pPr marL="11430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5pPr>
            <a:lvl6pPr marL="13716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6pPr>
            <a:lvl7pPr marL="1600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7pPr>
            <a:lvl8pPr marL="1828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8pPr>
            <a:lvl9pPr marL="2057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9pPr>
          </a:lstStyle>
          <a:p>
            <a:pPr marL="0" marR="0" lvl="0" indent="0" algn="l" defTabSz="914377" rtl="0" eaLnBrk="1" fontAlgn="auto" latinLnBrk="0" hangingPunct="1">
              <a:lnSpc>
                <a:spcPts val="2000"/>
              </a:lnSpc>
              <a:spcBef>
                <a:spcPts val="1200"/>
              </a:spcBef>
              <a:spcAft>
                <a:spcPts val="0"/>
              </a:spcAft>
              <a:buClrTx/>
              <a:buSzTx/>
              <a:buFont typeface="Trebuchet MS" panose="020B0603020202020204" pitchFamily="34" charset="0"/>
              <a:buNone/>
              <a:tabLst/>
              <a:defRPr/>
            </a:pPr>
            <a:r>
              <a:rPr kumimoji="0" lang="en-US" sz="1400" b="1" i="0" u="none" strike="noStrike" kern="1200" cap="none" spc="0" normalizeH="0" baseline="0" noProof="0" dirty="0">
                <a:ln>
                  <a:noFill/>
                </a:ln>
                <a:solidFill>
                  <a:srgbClr val="595454"/>
                </a:solidFill>
                <a:effectLst/>
                <a:uLnTx/>
                <a:uFillTx/>
                <a:latin typeface="Calibri"/>
                <a:ea typeface="+mn-ea"/>
                <a:cs typeface="+mn-cs"/>
              </a:rPr>
              <a:t>Two </a:t>
            </a:r>
            <a:r>
              <a:rPr kumimoji="0" lang="en-US" sz="1333" b="1" i="0" u="none" strike="noStrike" kern="1200" cap="none" spc="0" normalizeH="0" baseline="0" noProof="0" dirty="0">
                <a:ln>
                  <a:noFill/>
                </a:ln>
                <a:solidFill>
                  <a:srgbClr val="595454"/>
                </a:solidFill>
                <a:effectLst/>
                <a:uLnTx/>
                <a:uFillTx/>
                <a:latin typeface="Calibri"/>
                <a:ea typeface="+mn-ea"/>
                <a:cs typeface="+mn-cs"/>
              </a:rPr>
              <a:t>BCMA-targeting</a:t>
            </a:r>
            <a:r>
              <a:rPr kumimoji="0" lang="en-US" sz="1400" b="1" i="0" u="none" strike="noStrike" kern="1200" cap="none" spc="0" normalizeH="0" baseline="0" noProof="0" dirty="0">
                <a:ln>
                  <a:noFill/>
                </a:ln>
                <a:solidFill>
                  <a:srgbClr val="595454"/>
                </a:solidFill>
                <a:effectLst/>
                <a:uLnTx/>
                <a:uFillTx/>
                <a:latin typeface="Calibri"/>
                <a:ea typeface="+mn-ea"/>
                <a:cs typeface="+mn-cs"/>
              </a:rPr>
              <a:t> domains</a:t>
            </a:r>
            <a:r>
              <a:rPr kumimoji="0" lang="en-US" sz="1400" b="1" i="0" u="none" strike="noStrike" kern="1200" cap="none" spc="0" normalizeH="0" baseline="30000" noProof="0" dirty="0">
                <a:ln>
                  <a:noFill/>
                </a:ln>
                <a:solidFill>
                  <a:srgbClr val="595454"/>
                </a:solidFill>
                <a:effectLst/>
                <a:uLnTx/>
                <a:uFillTx/>
                <a:latin typeface="Calibri"/>
                <a:ea typeface="+mn-ea"/>
                <a:cs typeface="+mn-cs"/>
              </a:rPr>
              <a:t>3</a:t>
            </a:r>
            <a:r>
              <a:rPr kumimoji="0" lang="en-US" sz="1400" b="1" i="0" u="none" strike="noStrike" kern="1200" cap="none" spc="0" normalizeH="0" baseline="0" noProof="0" dirty="0">
                <a:ln>
                  <a:noFill/>
                </a:ln>
                <a:solidFill>
                  <a:srgbClr val="595454"/>
                </a:solidFill>
                <a:effectLst/>
                <a:uLnTx/>
                <a:uFillTx/>
                <a:latin typeface="Calibri"/>
                <a:ea typeface="+mn-ea"/>
                <a:cs typeface="+mn-cs"/>
              </a:rPr>
              <a:t> </a:t>
            </a:r>
          </a:p>
        </p:txBody>
      </p:sp>
      <p:sp>
        <p:nvSpPr>
          <p:cNvPr id="34" name="Content Placeholder 2">
            <a:extLst>
              <a:ext uri="{FF2B5EF4-FFF2-40B4-BE49-F238E27FC236}">
                <a16:creationId xmlns:a16="http://schemas.microsoft.com/office/drawing/2014/main" id="{A30D102C-9EB7-C87B-3764-F59013B5533F}"/>
              </a:ext>
            </a:extLst>
          </p:cNvPr>
          <p:cNvSpPr txBox="1">
            <a:spLocks/>
          </p:cNvSpPr>
          <p:nvPr/>
        </p:nvSpPr>
        <p:spPr>
          <a:xfrm>
            <a:off x="6735763" y="5359400"/>
            <a:ext cx="3414712" cy="365125"/>
          </a:xfrm>
          <a:prstGeom prst="rect">
            <a:avLst/>
          </a:prstGeom>
        </p:spPr>
        <p:txBody>
          <a:bodyPr lIns="121920" tIns="60960" rIns="121920" bIns="60960" spcCol="301752" anchor="ctr"/>
          <a:lstStyle>
            <a:lvl1pPr marL="228600" indent="-228600" algn="l" defTabSz="914400" rtl="0" eaLnBrk="1" latinLnBrk="0" hangingPunct="1">
              <a:lnSpc>
                <a:spcPct val="100000"/>
              </a:lnSpc>
              <a:spcBef>
                <a:spcPts val="1200"/>
              </a:spcBef>
              <a:buFont typeface="Trebuchet MS" panose="020B0603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2pPr>
            <a:lvl3pPr marL="685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3pPr>
            <a:lvl4pPr marL="914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4pPr>
            <a:lvl5pPr marL="11430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5pPr>
            <a:lvl6pPr marL="13716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6pPr>
            <a:lvl7pPr marL="1600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7pPr>
            <a:lvl8pPr marL="1828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8pPr>
            <a:lvl9pPr marL="2057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9pPr>
          </a:lstStyle>
          <a:p>
            <a:pPr marL="0" marR="0" lvl="0" indent="0" algn="ctr" defTabSz="914377" rtl="0" eaLnBrk="1" fontAlgn="auto" latinLnBrk="0" hangingPunct="1">
              <a:lnSpc>
                <a:spcPts val="1700"/>
              </a:lnSpc>
              <a:spcBef>
                <a:spcPts val="1200"/>
              </a:spcBef>
              <a:spcAft>
                <a:spcPts val="0"/>
              </a:spcAft>
              <a:buClrTx/>
              <a:buSzTx/>
              <a:buFont typeface="Trebuchet MS" panose="020B0603020202020204" pitchFamily="34" charset="0"/>
              <a:buNone/>
              <a:tabLst/>
              <a:defRPr/>
            </a:pPr>
            <a:r>
              <a:rPr kumimoji="0" lang="en-US" sz="1333" b="1" i="0" u="none" strike="noStrike" kern="1200" cap="none" spc="0" normalizeH="0" baseline="0" noProof="0" dirty="0">
                <a:ln>
                  <a:noFill/>
                </a:ln>
                <a:solidFill>
                  <a:srgbClr val="33D6F1">
                    <a:lumMod val="50000"/>
                  </a:srgbClr>
                </a:solidFill>
                <a:effectLst/>
                <a:uLnTx/>
                <a:uFillTx/>
                <a:latin typeface="Calibri"/>
                <a:ea typeface="+mn-ea"/>
                <a:cs typeface="+mn-cs"/>
              </a:rPr>
              <a:t>Dual epitope-binding CAR construct</a:t>
            </a:r>
            <a:r>
              <a:rPr kumimoji="0" lang="en-US" sz="1333" b="1" i="0" u="none" strike="noStrike" kern="1200" cap="none" spc="0" normalizeH="0" baseline="30000" noProof="0" dirty="0">
                <a:ln>
                  <a:noFill/>
                </a:ln>
                <a:solidFill>
                  <a:srgbClr val="33D6F1">
                    <a:lumMod val="50000"/>
                  </a:srgbClr>
                </a:solidFill>
                <a:effectLst/>
                <a:uLnTx/>
                <a:uFillTx/>
                <a:latin typeface="Calibri"/>
                <a:ea typeface="+mn-ea"/>
                <a:cs typeface="+mn-cs"/>
              </a:rPr>
              <a:t>1,2</a:t>
            </a:r>
          </a:p>
        </p:txBody>
      </p:sp>
      <p:sp>
        <p:nvSpPr>
          <p:cNvPr id="35" name="Content Placeholder 2">
            <a:extLst>
              <a:ext uri="{FF2B5EF4-FFF2-40B4-BE49-F238E27FC236}">
                <a16:creationId xmlns:a16="http://schemas.microsoft.com/office/drawing/2014/main" id="{0C477009-9FB0-2E72-BCB2-AA6938265830}"/>
              </a:ext>
            </a:extLst>
          </p:cNvPr>
          <p:cNvSpPr txBox="1">
            <a:spLocks/>
          </p:cNvSpPr>
          <p:nvPr/>
        </p:nvSpPr>
        <p:spPr>
          <a:xfrm>
            <a:off x="9407525" y="3563938"/>
            <a:ext cx="730250" cy="366712"/>
          </a:xfrm>
          <a:prstGeom prst="rect">
            <a:avLst/>
          </a:prstGeom>
        </p:spPr>
        <p:txBody>
          <a:bodyPr lIns="121920" tIns="60960" rIns="121920" bIns="60960" spcCol="301752" anchor="ctr"/>
          <a:lstStyle>
            <a:lvl1pPr marL="228600" indent="-228600" algn="l" defTabSz="914400" rtl="0" eaLnBrk="1" latinLnBrk="0" hangingPunct="1">
              <a:lnSpc>
                <a:spcPct val="100000"/>
              </a:lnSpc>
              <a:spcBef>
                <a:spcPts val="1200"/>
              </a:spcBef>
              <a:buFont typeface="Trebuchet MS" panose="020B0603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2pPr>
            <a:lvl3pPr marL="685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3pPr>
            <a:lvl4pPr marL="914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4pPr>
            <a:lvl5pPr marL="11430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5pPr>
            <a:lvl6pPr marL="13716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6pPr>
            <a:lvl7pPr marL="1600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7pPr>
            <a:lvl8pPr marL="1828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8pPr>
            <a:lvl9pPr marL="2057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9pPr>
          </a:lstStyle>
          <a:p>
            <a:pPr marL="0" marR="0" lvl="0" indent="0" algn="ctr" defTabSz="914377" rtl="0" eaLnBrk="1" fontAlgn="auto" latinLnBrk="0" hangingPunct="1">
              <a:lnSpc>
                <a:spcPts val="2000"/>
              </a:lnSpc>
              <a:spcBef>
                <a:spcPts val="1200"/>
              </a:spcBef>
              <a:spcAft>
                <a:spcPts val="0"/>
              </a:spcAft>
              <a:buClrTx/>
              <a:buSzTx/>
              <a:buFont typeface="Trebuchet MS" panose="020B0603020202020204" pitchFamily="34" charset="0"/>
              <a:buNone/>
              <a:tabLst/>
              <a:defRPr/>
            </a:pPr>
            <a:r>
              <a:rPr kumimoji="0" lang="en-US" sz="1067" b="1" i="0" u="none" strike="noStrike" kern="1200" cap="none" spc="0" normalizeH="0" baseline="0" noProof="0" dirty="0">
                <a:ln>
                  <a:noFill/>
                </a:ln>
                <a:solidFill>
                  <a:srgbClr val="595454"/>
                </a:solidFill>
                <a:effectLst/>
                <a:uLnTx/>
                <a:uFillTx/>
                <a:latin typeface="Calibri"/>
                <a:ea typeface="+mn-ea"/>
                <a:cs typeface="+mn-cs"/>
              </a:rPr>
              <a:t>4-1BB</a:t>
            </a:r>
            <a:r>
              <a:rPr kumimoji="0" lang="en-US" sz="1067" b="1" i="0" u="none" strike="noStrike" kern="1200" cap="none" spc="0" normalizeH="0" baseline="30000" noProof="0" dirty="0">
                <a:ln>
                  <a:noFill/>
                </a:ln>
                <a:solidFill>
                  <a:srgbClr val="595454"/>
                </a:solidFill>
                <a:effectLst/>
                <a:uLnTx/>
                <a:uFillTx/>
                <a:latin typeface="Calibri"/>
                <a:ea typeface="+mn-ea"/>
                <a:cs typeface="+mn-cs"/>
              </a:rPr>
              <a:t>4</a:t>
            </a:r>
          </a:p>
        </p:txBody>
      </p:sp>
      <p:sp>
        <p:nvSpPr>
          <p:cNvPr id="36" name="Content Placeholder 2">
            <a:extLst>
              <a:ext uri="{FF2B5EF4-FFF2-40B4-BE49-F238E27FC236}">
                <a16:creationId xmlns:a16="http://schemas.microsoft.com/office/drawing/2014/main" id="{5FA2E687-3290-47D3-A93A-B51E166880BE}"/>
              </a:ext>
            </a:extLst>
          </p:cNvPr>
          <p:cNvSpPr txBox="1">
            <a:spLocks/>
          </p:cNvSpPr>
          <p:nvPr/>
        </p:nvSpPr>
        <p:spPr>
          <a:xfrm>
            <a:off x="9442450" y="4414838"/>
            <a:ext cx="730250" cy="366712"/>
          </a:xfrm>
          <a:prstGeom prst="rect">
            <a:avLst/>
          </a:prstGeom>
        </p:spPr>
        <p:txBody>
          <a:bodyPr lIns="121920" tIns="60960" rIns="121920" bIns="60960" spcCol="301752" anchor="ctr"/>
          <a:lstStyle>
            <a:lvl1pPr marL="228600" indent="-228600" algn="l" defTabSz="914400" rtl="0" eaLnBrk="1" latinLnBrk="0" hangingPunct="1">
              <a:lnSpc>
                <a:spcPct val="100000"/>
              </a:lnSpc>
              <a:spcBef>
                <a:spcPts val="1200"/>
              </a:spcBef>
              <a:buFont typeface="Trebuchet MS" panose="020B0603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2pPr>
            <a:lvl3pPr marL="685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3pPr>
            <a:lvl4pPr marL="914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4pPr>
            <a:lvl5pPr marL="11430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5pPr>
            <a:lvl6pPr marL="13716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6pPr>
            <a:lvl7pPr marL="16002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7pPr>
            <a:lvl8pPr marL="18288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8pPr>
            <a:lvl9pPr marL="2057400" indent="-228600" algn="l" defTabSz="914400" rtl="0" eaLnBrk="1" latinLnBrk="0" hangingPunct="1">
              <a:lnSpc>
                <a:spcPct val="100000"/>
              </a:lnSpc>
              <a:spcBef>
                <a:spcPts val="400"/>
              </a:spcBef>
              <a:buFont typeface="Trebuchet MS" panose="020B0603020202020204" pitchFamily="34" charset="0"/>
              <a:buChar char="—"/>
              <a:defRPr sz="2000" kern="1200">
                <a:solidFill>
                  <a:schemeClr val="tx1"/>
                </a:solidFill>
                <a:latin typeface="+mn-lt"/>
                <a:ea typeface="+mn-ea"/>
                <a:cs typeface="+mn-cs"/>
              </a:defRPr>
            </a:lvl9pPr>
          </a:lstStyle>
          <a:p>
            <a:pPr marL="0" marR="0" lvl="0" indent="0" algn="ctr" defTabSz="914377" rtl="0" eaLnBrk="1" fontAlgn="auto" latinLnBrk="0" hangingPunct="1">
              <a:lnSpc>
                <a:spcPts val="2000"/>
              </a:lnSpc>
              <a:spcBef>
                <a:spcPts val="1200"/>
              </a:spcBef>
              <a:spcAft>
                <a:spcPts val="0"/>
              </a:spcAft>
              <a:buClrTx/>
              <a:buSzTx/>
              <a:buFont typeface="Trebuchet MS" panose="020B0603020202020204" pitchFamily="34" charset="0"/>
              <a:buNone/>
              <a:tabLst/>
              <a:defRPr/>
            </a:pPr>
            <a:r>
              <a:rPr kumimoji="0" lang="en-US" sz="1067" b="1" i="0" u="none" strike="noStrike" kern="1200" cap="none" spc="0" normalizeH="0" baseline="0" noProof="0" dirty="0">
                <a:ln>
                  <a:noFill/>
                </a:ln>
                <a:solidFill>
                  <a:srgbClr val="595454"/>
                </a:solidFill>
                <a:effectLst/>
                <a:uLnTx/>
                <a:uFillTx/>
                <a:latin typeface="Calibri"/>
                <a:ea typeface="+mn-ea"/>
                <a:cs typeface="+mn-cs"/>
              </a:rPr>
              <a:t>CD3</a:t>
            </a:r>
            <a:r>
              <a:rPr kumimoji="0" lang="el-GR" sz="1067" b="1" i="0" u="none" strike="noStrike" kern="1200" cap="none" spc="0" normalizeH="0" baseline="0" noProof="0" dirty="0">
                <a:ln>
                  <a:noFill/>
                </a:ln>
                <a:solidFill>
                  <a:srgbClr val="595454"/>
                </a:solidFill>
                <a:effectLst/>
                <a:uLnTx/>
                <a:uFillTx/>
                <a:latin typeface="Calibri"/>
                <a:ea typeface="+mn-ea"/>
                <a:cs typeface="+mn-cs"/>
              </a:rPr>
              <a:t>-ζ</a:t>
            </a:r>
            <a:r>
              <a:rPr kumimoji="0" lang="en-GB" sz="1067" b="1" i="0" u="none" strike="noStrike" kern="1200" cap="none" spc="0" normalizeH="0" baseline="30000" noProof="0" dirty="0">
                <a:ln>
                  <a:noFill/>
                </a:ln>
                <a:solidFill>
                  <a:srgbClr val="595454"/>
                </a:solidFill>
                <a:effectLst/>
                <a:uLnTx/>
                <a:uFillTx/>
                <a:latin typeface="Calibri"/>
                <a:ea typeface="+mn-ea"/>
                <a:cs typeface="+mn-cs"/>
              </a:rPr>
              <a:t>5</a:t>
            </a:r>
            <a:endParaRPr kumimoji="0" lang="el-GR" sz="1067" b="1" i="0" u="none" strike="noStrike" kern="1200" cap="none" spc="0" normalizeH="0" baseline="30000" noProof="0" dirty="0">
              <a:ln>
                <a:noFill/>
              </a:ln>
              <a:solidFill>
                <a:srgbClr val="595454"/>
              </a:solidFill>
              <a:effectLst/>
              <a:uLnTx/>
              <a:uFillTx/>
              <a:latin typeface="Calibri"/>
              <a:ea typeface="+mn-ea"/>
              <a:cs typeface="+mn-cs"/>
            </a:endParaRPr>
          </a:p>
        </p:txBody>
      </p:sp>
      <p:sp>
        <p:nvSpPr>
          <p:cNvPr id="18445" name="Content Placeholder 2">
            <a:extLst>
              <a:ext uri="{FF2B5EF4-FFF2-40B4-BE49-F238E27FC236}">
                <a16:creationId xmlns:a16="http://schemas.microsoft.com/office/drawing/2014/main" id="{C5EF1514-632A-D28B-96C6-CA2E14B58479}"/>
              </a:ext>
            </a:extLst>
          </p:cNvPr>
          <p:cNvSpPr txBox="1">
            <a:spLocks noChangeArrowheads="1"/>
          </p:cNvSpPr>
          <p:nvPr/>
        </p:nvSpPr>
        <p:spPr bwMode="auto">
          <a:xfrm>
            <a:off x="9361488" y="2335213"/>
            <a:ext cx="2525712"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20" tIns="60960" rIns="121920" bIns="60960" anchor="ctr"/>
          <a:lstStyle>
            <a:lvl1pPr defTabSz="912813">
              <a:spcBef>
                <a:spcPct val="20000"/>
              </a:spcBef>
              <a:buFont typeface="Arial" panose="020B0604020202020204" pitchFamily="34" charset="0"/>
              <a:buChar char="•"/>
              <a:defRPr sz="3200">
                <a:solidFill>
                  <a:schemeClr val="tx1"/>
                </a:solidFill>
                <a:latin typeface="Calibri" panose="020F0502020204030204" pitchFamily="34" charset="0"/>
              </a:defRPr>
            </a:lvl1pPr>
            <a:lvl2pPr indent="-228600" defTabSz="912813">
              <a:spcBef>
                <a:spcPct val="20000"/>
              </a:spcBef>
              <a:buFont typeface="Arial" panose="020B0604020202020204" pitchFamily="34" charset="0"/>
              <a:buChar char="–"/>
              <a:defRPr sz="2800">
                <a:solidFill>
                  <a:schemeClr val="tx1"/>
                </a:solidFill>
                <a:latin typeface="Calibri" panose="020F0502020204030204" pitchFamily="34" charset="0"/>
              </a:defRPr>
            </a:lvl2pPr>
            <a:lvl3pPr marL="685800" indent="-228600" defTabSz="912813">
              <a:spcBef>
                <a:spcPct val="20000"/>
              </a:spcBef>
              <a:buFont typeface="Arial" panose="020B0604020202020204" pitchFamily="34" charset="0"/>
              <a:buChar char="•"/>
              <a:defRPr sz="2400">
                <a:solidFill>
                  <a:schemeClr val="tx1"/>
                </a:solidFill>
                <a:latin typeface="Calibri" panose="020F0502020204030204" pitchFamily="34" charset="0"/>
              </a:defRPr>
            </a:lvl3pPr>
            <a:lvl4pPr marL="914400" indent="-228600" defTabSz="912813">
              <a:spcBef>
                <a:spcPct val="20000"/>
              </a:spcBef>
              <a:buFont typeface="Arial" panose="020B0604020202020204" pitchFamily="34" charset="0"/>
              <a:buChar char="–"/>
              <a:defRPr sz="2000">
                <a:solidFill>
                  <a:schemeClr val="tx1"/>
                </a:solidFill>
                <a:latin typeface="Calibri" panose="020F0502020204030204" pitchFamily="34" charset="0"/>
              </a:defRPr>
            </a:lvl4pPr>
            <a:lvl5pPr marL="1143000" indent="-228600" defTabSz="912813">
              <a:spcBef>
                <a:spcPct val="20000"/>
              </a:spcBef>
              <a:buFont typeface="Arial" panose="020B0604020202020204" pitchFamily="34" charset="0"/>
              <a:buChar char="»"/>
              <a:defRPr sz="2000">
                <a:solidFill>
                  <a:schemeClr val="tx1"/>
                </a:solidFill>
                <a:latin typeface="Calibri" panose="020F0502020204030204" pitchFamily="34" charset="0"/>
              </a:defRPr>
            </a:lvl5pPr>
            <a:lvl6pPr marL="1600200" indent="-228600" defTabSz="912813"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057400" indent="-228600" defTabSz="912813"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2514600" indent="-228600" defTabSz="912813"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2971800" indent="-228600" defTabSz="912813"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2813" rtl="0" eaLnBrk="1" fontAlgn="base" latinLnBrk="0" hangingPunct="1">
              <a:lnSpc>
                <a:spcPts val="1700"/>
              </a:lnSpc>
              <a:spcBef>
                <a:spcPts val="1200"/>
              </a:spcBef>
              <a:spcAft>
                <a:spcPct val="0"/>
              </a:spcAft>
              <a:buClrTx/>
              <a:buSzTx/>
              <a:buFont typeface="Trebuchet MS" panose="020B0703020202090204" pitchFamily="34" charset="0"/>
              <a:buNone/>
              <a:tabLst/>
              <a:defRPr/>
            </a:pPr>
            <a:r>
              <a:rPr kumimoji="0" lang="en-GB" altLang="en-US" sz="1200" b="0" i="0" u="none" strike="noStrike" kern="1200" cap="none" spc="0" normalizeH="0" baseline="0" noProof="0" dirty="0">
                <a:ln>
                  <a:noFill/>
                </a:ln>
                <a:solidFill>
                  <a:srgbClr val="595454"/>
                </a:solidFill>
                <a:effectLst/>
                <a:uLnTx/>
                <a:uFillTx/>
                <a:latin typeface="Calibri" panose="020F0502020204030204" pitchFamily="34" charset="0"/>
                <a:ea typeface="+mn-ea"/>
                <a:cs typeface="+mn-cs"/>
              </a:rPr>
              <a:t>The two BCMA-targeting single-domain antibodies were designed to confer high avidity binding</a:t>
            </a:r>
            <a:endParaRPr kumimoji="0" lang="en-GB" altLang="en-US" sz="1200" b="0" i="0" u="none" strike="noStrike" kern="1200" cap="none" spc="0" normalizeH="0" baseline="30000" noProof="0" dirty="0">
              <a:ln>
                <a:noFill/>
              </a:ln>
              <a:solidFill>
                <a:srgbClr val="595454"/>
              </a:solidFill>
              <a:effectLst/>
              <a:uLnTx/>
              <a:uFillTx/>
              <a:latin typeface="Calibri" panose="020F0502020204030204" pitchFamily="34" charset="0"/>
              <a:ea typeface="+mn-ea"/>
              <a:cs typeface="+mn-cs"/>
            </a:endParaRPr>
          </a:p>
        </p:txBody>
      </p:sp>
      <p:sp>
        <p:nvSpPr>
          <p:cNvPr id="49" name="TextBox 48">
            <a:extLst>
              <a:ext uri="{FF2B5EF4-FFF2-40B4-BE49-F238E27FC236}">
                <a16:creationId xmlns:a16="http://schemas.microsoft.com/office/drawing/2014/main" id="{1D3B9ABD-3D66-E9C3-58FD-3753A1799183}"/>
              </a:ext>
            </a:extLst>
          </p:cNvPr>
          <p:cNvSpPr txBox="1"/>
          <p:nvPr/>
        </p:nvSpPr>
        <p:spPr>
          <a:xfrm>
            <a:off x="300038" y="1295400"/>
            <a:ext cx="4876800" cy="487363"/>
          </a:xfrm>
          <a:prstGeom prst="rect">
            <a:avLst/>
          </a:prstGeom>
          <a:noFill/>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67" b="1" i="0" u="none" strike="noStrike" kern="1200" cap="none" spc="0" normalizeH="0" baseline="0" noProof="0" dirty="0">
                <a:ln>
                  <a:noFill/>
                </a:ln>
                <a:solidFill>
                  <a:srgbClr val="213667"/>
                </a:solidFill>
                <a:effectLst/>
                <a:uLnTx/>
                <a:uFillTx/>
                <a:latin typeface="Calibri"/>
                <a:ea typeface="+mn-ea"/>
                <a:cs typeface="+mn-cs"/>
              </a:rPr>
              <a:t>Idecabtagene Vicleucel (ide-cel) CAR T </a:t>
            </a:r>
          </a:p>
        </p:txBody>
      </p:sp>
      <p:sp>
        <p:nvSpPr>
          <p:cNvPr id="51" name="TextBox 50">
            <a:extLst>
              <a:ext uri="{FF2B5EF4-FFF2-40B4-BE49-F238E27FC236}">
                <a16:creationId xmlns:a16="http://schemas.microsoft.com/office/drawing/2014/main" id="{0909C212-AC78-005C-0E40-ACFE7C6F8362}"/>
              </a:ext>
            </a:extLst>
          </p:cNvPr>
          <p:cNvSpPr txBox="1"/>
          <p:nvPr/>
        </p:nvSpPr>
        <p:spPr>
          <a:xfrm>
            <a:off x="5916613" y="1328738"/>
            <a:ext cx="5181600" cy="488950"/>
          </a:xfrm>
          <a:prstGeom prst="rect">
            <a:avLst/>
          </a:prstGeom>
          <a:noFill/>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67" b="1" i="0" u="none" strike="noStrike" kern="1200" cap="none" spc="0" normalizeH="0" baseline="0" noProof="0" dirty="0">
                <a:ln>
                  <a:noFill/>
                </a:ln>
                <a:solidFill>
                  <a:srgbClr val="213667"/>
                </a:solidFill>
                <a:effectLst/>
                <a:uLnTx/>
                <a:uFillTx/>
                <a:latin typeface="Calibri"/>
                <a:ea typeface="+mn-ea"/>
                <a:cs typeface="+mn-cs"/>
              </a:rPr>
              <a:t>Ciltacabtagene Autoleucel (cilta-cel) CAR T </a:t>
            </a:r>
            <a:endParaRPr kumimoji="0" lang="en-GB" sz="2667" b="1" i="0" u="none" strike="noStrike" kern="1200" cap="none" spc="0" normalizeH="0" baseline="0" noProof="0" dirty="0">
              <a:ln>
                <a:noFill/>
              </a:ln>
              <a:solidFill>
                <a:srgbClr val="213667"/>
              </a:solidFill>
              <a:effectLst/>
              <a:uLnTx/>
              <a:uFillTx/>
              <a:latin typeface="Calibri"/>
              <a:ea typeface="+mn-ea"/>
              <a:cs typeface="+mn-cs"/>
            </a:endParaRPr>
          </a:p>
        </p:txBody>
      </p:sp>
      <p:pic>
        <p:nvPicPr>
          <p:cNvPr id="18448" name="Picture 4">
            <a:extLst>
              <a:ext uri="{FF2B5EF4-FFF2-40B4-BE49-F238E27FC236}">
                <a16:creationId xmlns:a16="http://schemas.microsoft.com/office/drawing/2014/main" id="{20506234-87D2-FE5A-8097-C6EF226ED5A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0450" y="1838325"/>
            <a:ext cx="3175000" cy="354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BBEA0247-AF2A-F136-649D-1C0B5720AEA5}"/>
              </a:ext>
            </a:extLst>
          </p:cNvPr>
          <p:cNvSpPr txBox="1">
            <a:spLocks/>
          </p:cNvSpPr>
          <p:nvPr/>
        </p:nvSpPr>
        <p:spPr bwMode="auto">
          <a:xfrm>
            <a:off x="203200" y="333375"/>
            <a:ext cx="12192000" cy="609600"/>
          </a:xfrm>
          <a:prstGeom prst="rect">
            <a:avLst/>
          </a:prstGeom>
          <a:noFill/>
          <a:ln>
            <a:noFill/>
          </a:ln>
          <a:effectLst/>
        </p:spPr>
        <p:txBody>
          <a:bodyPr lIns="121920" tIns="60960" rIns="121920" bIns="60960" anchor="ctr"/>
          <a:lstStyle>
            <a:lvl1pPr algn="ctr" rtl="0" eaLnBrk="1" fontAlgn="base" hangingPunct="1">
              <a:spcBef>
                <a:spcPct val="0"/>
              </a:spcBef>
              <a:spcAft>
                <a:spcPct val="0"/>
              </a:spcAft>
              <a:defRPr sz="3200" b="1" i="0">
                <a:solidFill>
                  <a:srgbClr val="003767"/>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sz="3733" b="1" i="0" u="none" strike="noStrike" kern="1200" cap="none" spc="0" normalizeH="0" baseline="0" noProof="0" dirty="0">
                <a:ln>
                  <a:noFill/>
                </a:ln>
                <a:solidFill>
                  <a:srgbClr val="C00000"/>
                </a:solidFill>
                <a:effectLst/>
                <a:uLnTx/>
                <a:uFillTx/>
                <a:latin typeface="Calibri"/>
                <a:ea typeface="+mj-ea"/>
                <a:cs typeface="+mj-cs"/>
              </a:rPr>
              <a:t>Ide-cel and Cilta-cel Constructs</a:t>
            </a:r>
            <a:endParaRPr kumimoji="0" lang="en-US" sz="5333" b="1" i="0" u="none" strike="noStrike" kern="0" cap="none" spc="0" normalizeH="0" baseline="0" noProof="0" dirty="0">
              <a:ln>
                <a:noFill/>
              </a:ln>
              <a:solidFill>
                <a:srgbClr val="C00000"/>
              </a:solidFill>
              <a:effectLst/>
              <a:uLnTx/>
              <a:uFillTx/>
              <a:latin typeface="Calibri"/>
              <a:ea typeface="+mj-ea"/>
              <a:cs typeface="+mj-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itle 2">
            <a:extLst>
              <a:ext uri="{FF2B5EF4-FFF2-40B4-BE49-F238E27FC236}">
                <a16:creationId xmlns:a16="http://schemas.microsoft.com/office/drawing/2014/main" id="{2CF31967-061E-F7FD-09FD-415459B4E437}"/>
              </a:ext>
            </a:extLst>
          </p:cNvPr>
          <p:cNvSpPr>
            <a:spLocks noGrp="1" noChangeArrowheads="1"/>
          </p:cNvSpPr>
          <p:nvPr>
            <p:ph type="title"/>
          </p:nvPr>
        </p:nvSpPr>
        <p:spPr/>
        <p:txBody>
          <a:bodyPr/>
          <a:lstStyle/>
          <a:p>
            <a:r>
              <a:rPr lang="en-US" altLang="en-US" sz="3600" b="1">
                <a:solidFill>
                  <a:srgbClr val="C00000"/>
                </a:solidFill>
              </a:rPr>
              <a:t>FDA-Approved Autologous CAR T Therapy for R/R MM</a:t>
            </a:r>
            <a:endParaRPr lang="en-US" altLang="en-US" b="1">
              <a:solidFill>
                <a:srgbClr val="C00000"/>
              </a:solidFill>
            </a:endParaRPr>
          </a:p>
        </p:txBody>
      </p:sp>
      <p:sp>
        <p:nvSpPr>
          <p:cNvPr id="20482" name="TextBox 81">
            <a:extLst>
              <a:ext uri="{FF2B5EF4-FFF2-40B4-BE49-F238E27FC236}">
                <a16:creationId xmlns:a16="http://schemas.microsoft.com/office/drawing/2014/main" id="{F164542A-A75F-AC7D-EBB4-568157BA6B90}"/>
              </a:ext>
            </a:extLst>
          </p:cNvPr>
          <p:cNvSpPr txBox="1">
            <a:spLocks noChangeArrowheads="1"/>
          </p:cNvSpPr>
          <p:nvPr/>
        </p:nvSpPr>
        <p:spPr bwMode="auto">
          <a:xfrm>
            <a:off x="317502" y="2605088"/>
            <a:ext cx="11353798" cy="2354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Initial approvals: patients with</a:t>
            </a:r>
            <a:r>
              <a:rPr kumimoji="0" lang="en-US" alt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R/R MM after </a:t>
            </a:r>
            <a:r>
              <a:rPr kumimoji="0" lang="en-US" altLang="en-US" sz="2400" b="1" i="0" u="sng"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≥4 prior LOT</a:t>
            </a:r>
            <a:r>
              <a:rPr kumimoji="0" lang="en-US" alt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including </a:t>
            </a:r>
            <a:br>
              <a:rPr kumimoji="0" lang="en-US" alt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alt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an </a:t>
            </a:r>
            <a:r>
              <a:rPr kumimoji="0" lang="en-US" altLang="en-US" sz="24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IMiD</a:t>
            </a:r>
            <a:r>
              <a:rPr kumimoji="0" lang="en-US" alt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PI, and an anti-CD38 </a:t>
            </a:r>
            <a:r>
              <a:rPr kumimoji="0" lang="en-US" altLang="en-US" sz="24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mAb</a:t>
            </a:r>
            <a:r>
              <a:rPr kumimoji="0" lang="en-US" alt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endParaRPr>
          </a:p>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altLang="en-US"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rPr>
              <a:t>Expanded indications granted (April 2024): </a:t>
            </a: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altLang="en-US" sz="2200" b="1"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ide-cel after </a:t>
            </a:r>
            <a:r>
              <a:rPr kumimoji="0" lang="en-US" altLang="en-US" sz="2400" b="0" i="0" u="sng"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a:t>
            </a:r>
            <a:r>
              <a:rPr kumimoji="0" lang="en-US" altLang="en-US" sz="2400" b="1" i="0" u="sng"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2 prior</a:t>
            </a:r>
            <a:r>
              <a:rPr kumimoji="0" lang="en-US" altLang="en-US" sz="2400" b="0" i="0" u="sng"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 </a:t>
            </a:r>
            <a:r>
              <a:rPr kumimoji="0" lang="en-US" altLang="en-US" sz="2400" b="1" i="0" u="sng"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LOT</a:t>
            </a:r>
            <a:r>
              <a:rPr kumimoji="0" lang="en-US" altLang="en-US" sz="2400" b="0"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 including an </a:t>
            </a:r>
            <a:r>
              <a:rPr kumimoji="0" lang="en-US" altLang="en-US" sz="2400" b="0" i="0" u="none" strike="noStrike" kern="1200" cap="none" spc="0" normalizeH="0" baseline="0" noProof="0" dirty="0" err="1">
                <a:ln>
                  <a:noFill/>
                </a:ln>
                <a:solidFill>
                  <a:srgbClr val="E1471D"/>
                </a:solidFill>
                <a:effectLst/>
                <a:uLnTx/>
                <a:uFillTx/>
                <a:latin typeface="Calibri" panose="020F0502020204030204" pitchFamily="34" charset="0"/>
                <a:ea typeface="+mn-ea"/>
                <a:cs typeface="Calibri" panose="020F0502020204030204" pitchFamily="34" charset="0"/>
              </a:rPr>
              <a:t>IMiD</a:t>
            </a:r>
            <a:r>
              <a:rPr kumimoji="0" lang="en-US" altLang="en-US" sz="2400" b="0"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 PI, and an anti-CD38 </a:t>
            </a:r>
            <a:r>
              <a:rPr kumimoji="0" lang="en-US" altLang="en-US" sz="2400" b="0" i="0" u="none" strike="noStrike" kern="1200" cap="none" spc="0" normalizeH="0" baseline="0" noProof="0" dirty="0" err="1">
                <a:ln>
                  <a:noFill/>
                </a:ln>
                <a:solidFill>
                  <a:srgbClr val="E1471D"/>
                </a:solidFill>
                <a:effectLst/>
                <a:uLnTx/>
                <a:uFillTx/>
                <a:latin typeface="Calibri" panose="020F0502020204030204" pitchFamily="34" charset="0"/>
                <a:ea typeface="+mn-ea"/>
                <a:cs typeface="Calibri" panose="020F0502020204030204" pitchFamily="34" charset="0"/>
              </a:rPr>
              <a:t>mAb</a:t>
            </a:r>
            <a:r>
              <a:rPr kumimoji="0" lang="en-US" altLang="en-US" sz="2400" b="0"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 (KarMMa-3) and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err="1">
                <a:ln>
                  <a:noFill/>
                </a:ln>
                <a:solidFill>
                  <a:srgbClr val="E1471D"/>
                </a:solidFill>
                <a:effectLst/>
                <a:uLnTx/>
                <a:uFillTx/>
                <a:latin typeface="Calibri" panose="020F0502020204030204" pitchFamily="34" charset="0"/>
                <a:ea typeface="+mn-ea"/>
                <a:cs typeface="Calibri" panose="020F0502020204030204" pitchFamily="34" charset="0"/>
              </a:rPr>
              <a:t>cilta</a:t>
            </a:r>
            <a:r>
              <a:rPr kumimoji="0" lang="en-US" altLang="en-US" sz="2400" b="1"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-cel after </a:t>
            </a:r>
            <a:r>
              <a:rPr kumimoji="0" lang="en-US" altLang="en-US" sz="2400" b="0" i="0" u="sng"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a:t>
            </a:r>
            <a:r>
              <a:rPr kumimoji="0" lang="en-US" altLang="en-US" sz="2400" b="1" i="0" u="sng"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1 prior</a:t>
            </a:r>
            <a:r>
              <a:rPr kumimoji="0" lang="en-US" altLang="en-US" sz="2400" b="0" i="0" u="sng"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 </a:t>
            </a:r>
            <a:r>
              <a:rPr kumimoji="0" lang="en-US" altLang="en-US" sz="2400" b="1" i="0" u="sng"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LOT</a:t>
            </a:r>
            <a:r>
              <a:rPr kumimoji="0" lang="en-US" altLang="en-US" sz="2400" b="0"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 including a PI and an </a:t>
            </a:r>
            <a:r>
              <a:rPr kumimoji="0" lang="en-US" altLang="en-US" sz="2400" b="0" i="0" u="none" strike="noStrike" kern="1200" cap="none" spc="0" normalizeH="0" baseline="0" noProof="0" dirty="0" err="1">
                <a:ln>
                  <a:noFill/>
                </a:ln>
                <a:solidFill>
                  <a:srgbClr val="E1471D"/>
                </a:solidFill>
                <a:effectLst/>
                <a:uLnTx/>
                <a:uFillTx/>
                <a:latin typeface="Calibri" panose="020F0502020204030204" pitchFamily="34" charset="0"/>
                <a:ea typeface="+mn-ea"/>
                <a:cs typeface="Calibri" panose="020F0502020204030204" pitchFamily="34" charset="0"/>
              </a:rPr>
              <a:t>IMiD</a:t>
            </a:r>
            <a:r>
              <a:rPr kumimoji="0" lang="en-US" altLang="en-US" sz="2400" b="0"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 and refractory to </a:t>
            </a:r>
            <a:r>
              <a:rPr kumimoji="0" lang="en-US" altLang="en-US" sz="2400" b="0" i="0" u="none" strike="noStrike" kern="1200" cap="none" spc="0" normalizeH="0" baseline="0" noProof="0" dirty="0" err="1">
                <a:ln>
                  <a:noFill/>
                </a:ln>
                <a:solidFill>
                  <a:srgbClr val="E1471D"/>
                </a:solidFill>
                <a:effectLst/>
                <a:uLnTx/>
                <a:uFillTx/>
                <a:latin typeface="Calibri" panose="020F0502020204030204" pitchFamily="34" charset="0"/>
                <a:ea typeface="+mn-ea"/>
                <a:cs typeface="Calibri" panose="020F0502020204030204" pitchFamily="34" charset="0"/>
              </a:rPr>
              <a:t>len</a:t>
            </a:r>
            <a:r>
              <a:rPr kumimoji="0" lang="en-US" altLang="en-US" sz="2400" b="0"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 (CARTITUDE-4).</a:t>
            </a:r>
            <a:endParaRPr kumimoji="0" lang="en-US" alt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83" name="Rectangle: Rounded Corners 82">
            <a:extLst>
              <a:ext uri="{FF2B5EF4-FFF2-40B4-BE49-F238E27FC236}">
                <a16:creationId xmlns:a16="http://schemas.microsoft.com/office/drawing/2014/main" id="{2269F13E-5EC0-CCE1-91A5-ED9573FAC0CC}"/>
              </a:ext>
            </a:extLst>
          </p:cNvPr>
          <p:cNvSpPr/>
          <p:nvPr/>
        </p:nvSpPr>
        <p:spPr>
          <a:xfrm>
            <a:off x="280555" y="2046288"/>
            <a:ext cx="11453091" cy="4144962"/>
          </a:xfrm>
          <a:prstGeom prst="round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DF692E"/>
              </a:solidFill>
              <a:effectLst/>
              <a:uLnTx/>
              <a:uFillTx/>
              <a:latin typeface="Calibri"/>
              <a:ea typeface="+mn-ea"/>
              <a:cs typeface="+mn-cs"/>
            </a:endParaRPr>
          </a:p>
        </p:txBody>
      </p:sp>
      <p:sp>
        <p:nvSpPr>
          <p:cNvPr id="20484" name="Text Box 11">
            <a:extLst>
              <a:ext uri="{FF2B5EF4-FFF2-40B4-BE49-F238E27FC236}">
                <a16:creationId xmlns:a16="http://schemas.microsoft.com/office/drawing/2014/main" id="{FBE46F61-E5C3-CC01-5F21-83BA7ECB78CC}"/>
              </a:ext>
            </a:extLst>
          </p:cNvPr>
          <p:cNvSpPr txBox="1">
            <a:spLocks noChangeArrowheads="1"/>
          </p:cNvSpPr>
          <p:nvPr/>
        </p:nvSpPr>
        <p:spPr bwMode="auto">
          <a:xfrm>
            <a:off x="411163" y="6373813"/>
            <a:ext cx="92614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572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572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572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572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rPr>
              <a:t>Berdeja. Lancet. 2021;398:314. </a:t>
            </a:r>
            <a:r>
              <a:rPr kumimoji="0" lang="en-US" alt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mn-cs"/>
              </a:rPr>
              <a:t>Ciltacabtagene</a:t>
            </a: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rPr>
              <a:t> </a:t>
            </a:r>
            <a:r>
              <a:rPr kumimoji="0" lang="en-US" alt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mn-cs"/>
              </a:rPr>
              <a:t>autoleucel</a:t>
            </a: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rPr>
              <a:t> PI. </a:t>
            </a:r>
            <a:r>
              <a:rPr kumimoji="0" lang="en-US" alt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mn-cs"/>
              </a:rPr>
              <a:t>Idecabtagene</a:t>
            </a: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rPr>
              <a:t> </a:t>
            </a:r>
            <a:r>
              <a:rPr kumimoji="0" lang="en-US" alt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mn-cs"/>
              </a:rPr>
              <a:t>vicleucel</a:t>
            </a: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rPr>
              <a:t> PI. </a:t>
            </a:r>
            <a:r>
              <a:rPr kumimoji="0" lang="en-US" altLang="en-US" sz="1200" b="0" i="0" u="none" strike="noStrike" kern="1200" cap="none" spc="0" normalizeH="0" baseline="0" noProof="0" dirty="0">
                <a:ln>
                  <a:noFill/>
                </a:ln>
                <a:solidFill>
                  <a:srgbClr val="EEECE1"/>
                </a:solidFill>
                <a:effectLst/>
                <a:uLnTx/>
                <a:uFillTx/>
                <a:latin typeface="Calibri" panose="020F0502020204030204" pitchFamily="34" charset="0"/>
                <a:ea typeface="+mn-ea"/>
                <a:cs typeface="Calibri" panose="020F0502020204030204" pitchFamily="34" charset="0"/>
              </a:rPr>
              <a:t>Image created from BioRender.com</a:t>
            </a: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rPr>
              <a:t> </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A782D3-6021-0C5F-B303-13105E4921BC}"/>
              </a:ext>
            </a:extLst>
          </p:cNvPr>
          <p:cNvSpPr>
            <a:spLocks noGrp="1"/>
          </p:cNvSpPr>
          <p:nvPr>
            <p:ph type="title"/>
          </p:nvPr>
        </p:nvSpPr>
        <p:spPr/>
        <p:txBody>
          <a:bodyPr rtlCol="0">
            <a:normAutofit fontScale="90000"/>
          </a:bodyPr>
          <a:lstStyle/>
          <a:p>
            <a:pPr fontAlgn="auto">
              <a:spcAft>
                <a:spcPts val="0"/>
              </a:spcAft>
              <a:defRPr/>
            </a:pPr>
            <a:r>
              <a:rPr lang="en-US" b="1" dirty="0">
                <a:solidFill>
                  <a:srgbClr val="C00000"/>
                </a:solidFill>
              </a:rPr>
              <a:t>CARTITUDE-1: Updated PFS and OS at ASCO 2025</a:t>
            </a:r>
          </a:p>
        </p:txBody>
      </p:sp>
      <p:sp>
        <p:nvSpPr>
          <p:cNvPr id="3" name="Content Placeholder 2">
            <a:extLst>
              <a:ext uri="{FF2B5EF4-FFF2-40B4-BE49-F238E27FC236}">
                <a16:creationId xmlns:a16="http://schemas.microsoft.com/office/drawing/2014/main" id="{1FBDC3AA-28B3-F783-8189-196096B183B7}"/>
              </a:ext>
            </a:extLst>
          </p:cNvPr>
          <p:cNvSpPr>
            <a:spLocks noGrp="1"/>
          </p:cNvSpPr>
          <p:nvPr>
            <p:ph idx="1"/>
          </p:nvPr>
        </p:nvSpPr>
        <p:spPr>
          <a:xfrm>
            <a:off x="604838" y="5416550"/>
            <a:ext cx="10877550" cy="747713"/>
          </a:xfrm>
        </p:spPr>
        <p:txBody>
          <a:bodyPr rtlCol="0">
            <a:normAutofit fontScale="92500"/>
          </a:bodyPr>
          <a:lstStyle/>
          <a:p>
            <a:pPr fontAlgn="auto">
              <a:spcAft>
                <a:spcPts val="0"/>
              </a:spcAft>
              <a:buFont typeface="Arial"/>
              <a:buChar char="•"/>
              <a:defRPr/>
            </a:pPr>
            <a:r>
              <a:rPr lang="en-US"/>
              <a:t>33% of patients were progression- and treatment-free at follow-up </a:t>
            </a:r>
          </a:p>
        </p:txBody>
      </p:sp>
      <p:pic>
        <p:nvPicPr>
          <p:cNvPr id="22531" name="Picture 3" descr="A graph of a patient's recovery&#10;&#10;AI-generated content may be incorrect.">
            <a:extLst>
              <a:ext uri="{FF2B5EF4-FFF2-40B4-BE49-F238E27FC236}">
                <a16:creationId xmlns:a16="http://schemas.microsoft.com/office/drawing/2014/main" id="{403D4876-6D97-C36B-134A-06CAD9FC39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629" t="27991" r="8720" b="16640"/>
          <a:stretch>
            <a:fillRect/>
          </a:stretch>
        </p:blipFill>
        <p:spPr bwMode="auto">
          <a:xfrm>
            <a:off x="92075" y="2330450"/>
            <a:ext cx="6365875" cy="248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2" name="Picture 4" descr="A graph of a number of patients with survival&#10;&#10;AI-generated content may be incorrect.">
            <a:extLst>
              <a:ext uri="{FF2B5EF4-FFF2-40B4-BE49-F238E27FC236}">
                <a16:creationId xmlns:a16="http://schemas.microsoft.com/office/drawing/2014/main" id="{E6E15ACE-AD38-4B4F-0D48-22A3547B37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3629" t="28345" r="20161" b="8818"/>
          <a:stretch>
            <a:fillRect/>
          </a:stretch>
        </p:blipFill>
        <p:spPr bwMode="auto">
          <a:xfrm>
            <a:off x="6265863" y="2014538"/>
            <a:ext cx="5751512" cy="307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3" name="TextBox 8">
            <a:extLst>
              <a:ext uri="{FF2B5EF4-FFF2-40B4-BE49-F238E27FC236}">
                <a16:creationId xmlns:a16="http://schemas.microsoft.com/office/drawing/2014/main" id="{37A02E1B-0715-6710-A6ED-DCD4BAB37AEF}"/>
              </a:ext>
            </a:extLst>
          </p:cNvPr>
          <p:cNvSpPr txBox="1">
            <a:spLocks noChangeArrowheads="1"/>
          </p:cNvSpPr>
          <p:nvPr/>
        </p:nvSpPr>
        <p:spPr bwMode="auto">
          <a:xfrm>
            <a:off x="4232275" y="1276350"/>
            <a:ext cx="30146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Median follow-up: 61.3 mo</a:t>
            </a:r>
          </a:p>
        </p:txBody>
      </p:sp>
      <p:sp>
        <p:nvSpPr>
          <p:cNvPr id="50" name="Text Box 15">
            <a:extLst>
              <a:ext uri="{FF2B5EF4-FFF2-40B4-BE49-F238E27FC236}">
                <a16:creationId xmlns:a16="http://schemas.microsoft.com/office/drawing/2014/main" id="{A0B06065-93AD-401E-F516-ADE8C6EC5FD4}"/>
              </a:ext>
            </a:extLst>
          </p:cNvPr>
          <p:cNvSpPr txBox="1">
            <a:spLocks noChangeArrowheads="1"/>
          </p:cNvSpPr>
          <p:nvPr/>
        </p:nvSpPr>
        <p:spPr bwMode="auto">
          <a:xfrm>
            <a:off x="412750" y="6389688"/>
            <a:ext cx="7853363" cy="276225"/>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Voorhees. ASCO 2025. Abstr 7507.</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2C4303-F944-6679-7F33-C6179FF38C15}"/>
              </a:ext>
            </a:extLst>
          </p:cNvPr>
          <p:cNvSpPr>
            <a:spLocks noGrp="1"/>
          </p:cNvSpPr>
          <p:nvPr>
            <p:ph type="title"/>
          </p:nvPr>
        </p:nvSpPr>
        <p:spPr/>
        <p:txBody>
          <a:bodyPr rtlCol="0">
            <a:normAutofit fontScale="90000"/>
          </a:bodyPr>
          <a:lstStyle/>
          <a:p>
            <a:pPr fontAlgn="auto">
              <a:spcAft>
                <a:spcPts val="0"/>
              </a:spcAft>
              <a:defRPr/>
            </a:pPr>
            <a:r>
              <a:rPr lang="en-US" b="1" dirty="0">
                <a:solidFill>
                  <a:srgbClr val="C00000"/>
                </a:solidFill>
              </a:rPr>
              <a:t>CARTITUDE-1: Long-term Safety and Future Directions</a:t>
            </a:r>
          </a:p>
        </p:txBody>
      </p:sp>
      <p:sp>
        <p:nvSpPr>
          <p:cNvPr id="23554" name="Content Placeholder 2">
            <a:extLst>
              <a:ext uri="{FF2B5EF4-FFF2-40B4-BE49-F238E27FC236}">
                <a16:creationId xmlns:a16="http://schemas.microsoft.com/office/drawing/2014/main" id="{A12F5B3E-FE7E-4BBC-8F4F-4C7478E64DF3}"/>
              </a:ext>
            </a:extLst>
          </p:cNvPr>
          <p:cNvSpPr>
            <a:spLocks noGrp="1" noChangeArrowheads="1"/>
          </p:cNvSpPr>
          <p:nvPr>
            <p:ph idx="1"/>
          </p:nvPr>
        </p:nvSpPr>
        <p:spPr/>
        <p:txBody>
          <a:bodyPr/>
          <a:lstStyle/>
          <a:p>
            <a:r>
              <a:rPr lang="en-US" altLang="en-US" sz="2600"/>
              <a:t>Safety profile consistent for patients in long-term remission </a:t>
            </a:r>
            <a:br>
              <a:rPr lang="en-US" altLang="en-US" sz="2600"/>
            </a:br>
            <a:r>
              <a:rPr lang="en-US" altLang="en-US" sz="2600"/>
              <a:t>(no progression ≥5 yrs + ~28 mo follow-up)</a:t>
            </a:r>
          </a:p>
          <a:p>
            <a:pPr lvl="1"/>
            <a:r>
              <a:rPr lang="en-US" altLang="en-US" sz="2400"/>
              <a:t>No new cases of CNP or parkinsonism</a:t>
            </a:r>
          </a:p>
          <a:p>
            <a:pPr lvl="1"/>
            <a:r>
              <a:rPr lang="en-US" altLang="en-US" sz="2400"/>
              <a:t>2 new cases of secondary primary malignancies – solid tumors</a:t>
            </a:r>
          </a:p>
          <a:p>
            <a:pPr lvl="1"/>
            <a:r>
              <a:rPr lang="en-US" altLang="en-US" sz="2400"/>
              <a:t>Some new cases of neurological events and grade 3 infections not related to cilta-cel</a:t>
            </a:r>
          </a:p>
          <a:p>
            <a:r>
              <a:rPr lang="en-US" altLang="en-US" sz="2600"/>
              <a:t>Phase III studies for </a:t>
            </a:r>
            <a:r>
              <a:rPr lang="en-US" altLang="en-US" sz="2600" u="sng"/>
              <a:t>newly diagnosed MM </a:t>
            </a:r>
          </a:p>
          <a:p>
            <a:pPr lvl="1"/>
            <a:r>
              <a:rPr lang="en-US" altLang="en-US" sz="2400"/>
              <a:t>CARTITUDE-5: VRd + Cilta-cel vs VRd + Rd maintenance (NCT04923893)</a:t>
            </a:r>
          </a:p>
          <a:p>
            <a:pPr lvl="1"/>
            <a:r>
              <a:rPr lang="en-US" altLang="en-US" sz="2400"/>
              <a:t>CARTITUDE-6: DVrd + Cilta-cel vs DVRd + ASCT + DVRd (NCT05257083)</a:t>
            </a:r>
          </a:p>
        </p:txBody>
      </p:sp>
      <p:sp>
        <p:nvSpPr>
          <p:cNvPr id="4" name="Text Box 15">
            <a:extLst>
              <a:ext uri="{FF2B5EF4-FFF2-40B4-BE49-F238E27FC236}">
                <a16:creationId xmlns:a16="http://schemas.microsoft.com/office/drawing/2014/main" id="{70BA3B01-687E-E561-7C44-13E380F25820}"/>
              </a:ext>
            </a:extLst>
          </p:cNvPr>
          <p:cNvSpPr txBox="1">
            <a:spLocks noChangeArrowheads="1"/>
          </p:cNvSpPr>
          <p:nvPr/>
        </p:nvSpPr>
        <p:spPr bwMode="auto">
          <a:xfrm>
            <a:off x="412750" y="6389688"/>
            <a:ext cx="7853363" cy="276225"/>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1200" cap="none" spc="-10" normalizeH="0" baseline="0" noProof="0">
                <a:ln>
                  <a:noFill/>
                </a:ln>
                <a:solidFill>
                  <a:srgbClr val="455560"/>
                </a:solidFill>
                <a:effectLst/>
                <a:uLnTx/>
                <a:uFillTx/>
                <a:latin typeface="Calibri" panose="020F0502020204030204" pitchFamily="34" charset="0"/>
                <a:ea typeface="+mn-ea"/>
                <a:cs typeface="+mn-cs"/>
              </a:rPr>
              <a:t>Voorhees. ASCO 2025. Abstr 7507.</a:t>
            </a:r>
            <a:endParaRPr kumimoji="0" lang="en-US" altLang="en-US" sz="1200" b="0" i="0" u="none" strike="noStrike" kern="1200" cap="none" spc="0" normalizeH="0" baseline="0" noProof="0">
              <a:ln>
                <a:noFill/>
              </a:ln>
              <a:solidFill>
                <a:srgbClr val="455560"/>
              </a:solidFill>
              <a:effectLst/>
              <a:uLnTx/>
              <a:uFillTx/>
              <a:latin typeface="Calibri" panose="020F0502020204030204" pitchFamily="34" charset="0"/>
              <a:ea typeface="+mn-ea"/>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4BA995-7E93-557F-BA2A-015BBB070FE5}"/>
              </a:ext>
            </a:extLst>
          </p:cNvPr>
          <p:cNvSpPr>
            <a:spLocks noGrp="1"/>
          </p:cNvSpPr>
          <p:nvPr>
            <p:ph type="title"/>
          </p:nvPr>
        </p:nvSpPr>
        <p:spPr/>
        <p:txBody>
          <a:bodyPr rtlCol="0">
            <a:normAutofit fontScale="90000"/>
          </a:bodyPr>
          <a:lstStyle/>
          <a:p>
            <a:pPr fontAlgn="auto">
              <a:spcAft>
                <a:spcPts val="0"/>
              </a:spcAft>
              <a:defRPr/>
            </a:pPr>
            <a:r>
              <a:rPr lang="en-US" sz="4263" b="1" dirty="0">
                <a:solidFill>
                  <a:srgbClr val="C00000"/>
                </a:solidFill>
              </a:rPr>
              <a:t>KarMMa-3: Ide-cel vs SOC </a:t>
            </a:r>
            <a:br>
              <a:rPr lang="en-US" sz="4263" b="1" dirty="0">
                <a:solidFill>
                  <a:srgbClr val="C00000"/>
                </a:solidFill>
              </a:rPr>
            </a:br>
            <a:r>
              <a:rPr lang="en-US" sz="4263" b="1" dirty="0">
                <a:solidFill>
                  <a:srgbClr val="C00000"/>
                </a:solidFill>
              </a:rPr>
              <a:t>After 2-4 Lines</a:t>
            </a:r>
          </a:p>
        </p:txBody>
      </p:sp>
      <p:sp>
        <p:nvSpPr>
          <p:cNvPr id="3" name="TextBox 2">
            <a:extLst>
              <a:ext uri="{FF2B5EF4-FFF2-40B4-BE49-F238E27FC236}">
                <a16:creationId xmlns:a16="http://schemas.microsoft.com/office/drawing/2014/main" id="{1B233742-17E5-2C5F-25F4-CCC9DDF20216}"/>
              </a:ext>
            </a:extLst>
          </p:cNvPr>
          <p:cNvSpPr txBox="1"/>
          <p:nvPr/>
        </p:nvSpPr>
        <p:spPr>
          <a:xfrm>
            <a:off x="625475" y="5387975"/>
            <a:ext cx="10145713" cy="350838"/>
          </a:xfrm>
          <a:prstGeom prst="rect">
            <a:avLst/>
          </a:prstGeom>
          <a:noFill/>
        </p:spPr>
        <p:txBody>
          <a:bodyPr>
            <a:spAutoFit/>
          </a:bodyPr>
          <a:lstStyle/>
          <a:p>
            <a:pPr marL="0" marR="0" lvl="0" indent="0" algn="l" defTabSz="457200" rtl="0" eaLnBrk="1" fontAlgn="auto" latinLnBrk="0" hangingPunct="1">
              <a:lnSpc>
                <a:spcPct val="90000"/>
              </a:lnSpc>
              <a:spcBef>
                <a:spcPts val="0"/>
              </a:spcBef>
              <a:spcAft>
                <a:spcPts val="799"/>
              </a:spcAft>
              <a:buClrTx/>
              <a:buSzTx/>
              <a:buFontTx/>
              <a:buNone/>
              <a:tabLst/>
              <a:defRPr/>
            </a:pPr>
            <a:r>
              <a:rPr kumimoji="0" lang="en-US" sz="1865" b="0" i="0" u="none" strike="noStrike" kern="1200" cap="none" spc="0" normalizeH="0" baseline="0" noProof="0" dirty="0">
                <a:ln>
                  <a:noFill/>
                </a:ln>
                <a:solidFill>
                  <a:prstClr val="black"/>
                </a:solidFill>
                <a:effectLst/>
                <a:uLnTx/>
                <a:uFillTx/>
                <a:latin typeface="Calibri"/>
                <a:ea typeface="+mn-ea"/>
                <a:cs typeface="+mn-cs"/>
              </a:rPr>
              <a:t>Phase 3 KarMMa-3 study compared ide-cel vs SOC in R/R patients MM after 2-4 prior lines</a:t>
            </a:r>
          </a:p>
        </p:txBody>
      </p:sp>
      <p:grpSp>
        <p:nvGrpSpPr>
          <p:cNvPr id="24579" name="Group 3">
            <a:extLst>
              <a:ext uri="{FF2B5EF4-FFF2-40B4-BE49-F238E27FC236}">
                <a16:creationId xmlns:a16="http://schemas.microsoft.com/office/drawing/2014/main" id="{7173ABFF-90FF-1FB8-BF92-6A7B1249DAA7}"/>
              </a:ext>
            </a:extLst>
          </p:cNvPr>
          <p:cNvGrpSpPr>
            <a:grpSpLocks noChangeAspect="1"/>
          </p:cNvGrpSpPr>
          <p:nvPr/>
        </p:nvGrpSpPr>
        <p:grpSpPr bwMode="auto">
          <a:xfrm>
            <a:off x="625475" y="2259013"/>
            <a:ext cx="6362700" cy="2436812"/>
            <a:chOff x="1021847" y="2093725"/>
            <a:chExt cx="5971661" cy="2286000"/>
          </a:xfrm>
        </p:grpSpPr>
        <p:grpSp>
          <p:nvGrpSpPr>
            <p:cNvPr id="24599" name="Group 4">
              <a:extLst>
                <a:ext uri="{FF2B5EF4-FFF2-40B4-BE49-F238E27FC236}">
                  <a16:creationId xmlns:a16="http://schemas.microsoft.com/office/drawing/2014/main" id="{CCEF2C68-F409-4BE4-0844-3126F54821EF}"/>
                </a:ext>
              </a:extLst>
            </p:cNvPr>
            <p:cNvGrpSpPr>
              <a:grpSpLocks/>
            </p:cNvGrpSpPr>
            <p:nvPr/>
          </p:nvGrpSpPr>
          <p:grpSpPr bwMode="auto">
            <a:xfrm>
              <a:off x="1037302" y="2534257"/>
              <a:ext cx="952213" cy="1321528"/>
              <a:chOff x="1219200" y="2452577"/>
              <a:chExt cx="744279" cy="1032947"/>
            </a:xfrm>
          </p:grpSpPr>
          <p:sp>
            <p:nvSpPr>
              <p:cNvPr id="70" name="Rectangle 69">
                <a:extLst>
                  <a:ext uri="{FF2B5EF4-FFF2-40B4-BE49-F238E27FC236}">
                    <a16:creationId xmlns:a16="http://schemas.microsoft.com/office/drawing/2014/main" id="{685EF208-0160-466D-4D1B-3D9AE9134D9F}"/>
                  </a:ext>
                </a:extLst>
              </p:cNvPr>
              <p:cNvSpPr/>
              <p:nvPr/>
            </p:nvSpPr>
            <p:spPr>
              <a:xfrm>
                <a:off x="1218766" y="2452801"/>
                <a:ext cx="744167" cy="1027851"/>
              </a:xfrm>
              <a:prstGeom prst="rect">
                <a:avLst/>
              </a:prstGeom>
              <a:noFill/>
              <a:ln w="3175"/>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71" name="TextBox 70">
                <a:extLst>
                  <a:ext uri="{FF2B5EF4-FFF2-40B4-BE49-F238E27FC236}">
                    <a16:creationId xmlns:a16="http://schemas.microsoft.com/office/drawing/2014/main" id="{ED908B07-4AD9-61AC-97D1-8DA14F4F50F2}"/>
                  </a:ext>
                </a:extLst>
              </p:cNvPr>
              <p:cNvSpPr txBox="1"/>
              <p:nvPr/>
            </p:nvSpPr>
            <p:spPr>
              <a:xfrm>
                <a:off x="1250210" y="2493542"/>
                <a:ext cx="692925" cy="991766"/>
              </a:xfrm>
              <a:prstGeom prst="rect">
                <a:avLst/>
              </a:prstGeom>
              <a:noFill/>
            </p:spPr>
            <p:txBody>
              <a:bodyPr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99" b="0" i="0" u="none" strike="noStrike" kern="1200" cap="none" spc="0" normalizeH="0" baseline="0" noProof="0" dirty="0">
                    <a:ln>
                      <a:noFill/>
                    </a:ln>
                    <a:solidFill>
                      <a:prstClr val="black"/>
                    </a:solidFill>
                    <a:effectLst/>
                    <a:uLnTx/>
                    <a:uFillTx/>
                    <a:latin typeface="Calibri"/>
                    <a:ea typeface="+mn-ea"/>
                    <a:cs typeface="+mn-cs"/>
                  </a:rPr>
                  <a:t>Key inclusion criteria</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666" b="0" i="0" u="none" strike="noStrike" kern="1200" cap="none" spc="0" normalizeH="0" baseline="0" noProof="0" dirty="0">
                  <a:ln>
                    <a:noFill/>
                  </a:ln>
                  <a:solidFill>
                    <a:prstClr val="black"/>
                  </a:solidFill>
                  <a:effectLst/>
                  <a:uLnTx/>
                  <a:uFillTx/>
                  <a:latin typeface="Calibri"/>
                  <a:ea typeface="+mn-ea"/>
                  <a:cs typeface="+mn-cs"/>
                </a:endParaRP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Aged &gt;18 years</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666" b="0" i="0" u="none" strike="noStrike" kern="1200" cap="none" spc="0" normalizeH="0" baseline="0" noProof="0" dirty="0">
                  <a:ln>
                    <a:noFill/>
                  </a:ln>
                  <a:solidFill>
                    <a:prstClr val="black"/>
                  </a:solidFill>
                  <a:effectLst/>
                  <a:uLnTx/>
                  <a:uFillTx/>
                  <a:latin typeface="Calibri"/>
                  <a:ea typeface="+mn-ea"/>
                  <a:cs typeface="+mn-cs"/>
                </a:endParaRP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ECOG 0-1</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666" b="0" i="0" u="none" strike="noStrike" kern="1200" cap="none" spc="0" normalizeH="0" baseline="0" noProof="0" dirty="0">
                  <a:ln>
                    <a:noFill/>
                  </a:ln>
                  <a:solidFill>
                    <a:prstClr val="black"/>
                  </a:solidFill>
                  <a:effectLst/>
                  <a:uLnTx/>
                  <a:uFillTx/>
                  <a:latin typeface="Calibri"/>
                  <a:ea typeface="+mn-ea"/>
                  <a:cs typeface="+mn-cs"/>
                </a:endParaRP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2-4 prior regimens (</a:t>
                </a:r>
                <a:r>
                  <a:rPr kumimoji="0" lang="en-US" sz="666" b="0" i="0" u="none" strike="noStrike" kern="1200" cap="none" spc="0" normalizeH="0" baseline="0" noProof="0" dirty="0" err="1">
                    <a:ln>
                      <a:noFill/>
                    </a:ln>
                    <a:solidFill>
                      <a:prstClr val="black"/>
                    </a:solidFill>
                    <a:effectLst/>
                    <a:uLnTx/>
                    <a:uFillTx/>
                    <a:latin typeface="Calibri"/>
                    <a:ea typeface="+mn-ea"/>
                    <a:cs typeface="+mn-cs"/>
                  </a:rPr>
                  <a:t>IMiD</a:t>
                </a:r>
                <a:r>
                  <a:rPr kumimoji="0" lang="en-US" sz="666" b="0" i="0" u="none" strike="noStrike" kern="1200" cap="none" spc="0" normalizeH="0" baseline="0" noProof="0" dirty="0">
                    <a:ln>
                      <a:noFill/>
                    </a:ln>
                    <a:solidFill>
                      <a:prstClr val="black"/>
                    </a:solidFill>
                    <a:effectLst/>
                    <a:uLnTx/>
                    <a:uFillTx/>
                    <a:latin typeface="Calibri"/>
                    <a:ea typeface="+mn-ea"/>
                    <a:cs typeface="+mn-cs"/>
                  </a:rPr>
                  <a:t>, PI, daratumumab)</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666" b="0" i="0" u="none" strike="noStrike" kern="1200" cap="none" spc="0" normalizeH="0" baseline="0" noProof="0" dirty="0">
                  <a:ln>
                    <a:noFill/>
                  </a:ln>
                  <a:solidFill>
                    <a:prstClr val="black"/>
                  </a:solidFill>
                  <a:effectLst/>
                  <a:uLnTx/>
                  <a:uFillTx/>
                  <a:latin typeface="Calibri"/>
                  <a:ea typeface="+mn-ea"/>
                  <a:cs typeface="+mn-cs"/>
                </a:endParaRP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Refractory to the last regimen</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666"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4600" name="Group 5">
              <a:extLst>
                <a:ext uri="{FF2B5EF4-FFF2-40B4-BE49-F238E27FC236}">
                  <a16:creationId xmlns:a16="http://schemas.microsoft.com/office/drawing/2014/main" id="{32E0CD29-A63C-41DF-7A33-F15BA9B0F5ED}"/>
                </a:ext>
              </a:extLst>
            </p:cNvPr>
            <p:cNvGrpSpPr>
              <a:grpSpLocks/>
            </p:cNvGrpSpPr>
            <p:nvPr/>
          </p:nvGrpSpPr>
          <p:grpSpPr bwMode="auto">
            <a:xfrm>
              <a:off x="2159710" y="2533553"/>
              <a:ext cx="496081" cy="459059"/>
              <a:chOff x="491924" y="1857737"/>
              <a:chExt cx="387752" cy="358815"/>
            </a:xfrm>
          </p:grpSpPr>
          <p:sp>
            <p:nvSpPr>
              <p:cNvPr id="68" name="Rectangle 67">
                <a:extLst>
                  <a:ext uri="{FF2B5EF4-FFF2-40B4-BE49-F238E27FC236}">
                    <a16:creationId xmlns:a16="http://schemas.microsoft.com/office/drawing/2014/main" id="{09FE7321-1042-EC01-6620-8C80D202E5A5}"/>
                  </a:ext>
                </a:extLst>
              </p:cNvPr>
              <p:cNvSpPr/>
              <p:nvPr/>
            </p:nvSpPr>
            <p:spPr>
              <a:xfrm>
                <a:off x="492274" y="1857347"/>
                <a:ext cx="387805" cy="359691"/>
              </a:xfrm>
              <a:prstGeom prst="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69" name="TextBox 68">
                <a:extLst>
                  <a:ext uri="{FF2B5EF4-FFF2-40B4-BE49-F238E27FC236}">
                    <a16:creationId xmlns:a16="http://schemas.microsoft.com/office/drawing/2014/main" id="{856A4985-712D-216D-5253-DD0AC108C62A}"/>
                  </a:ext>
                </a:extLst>
              </p:cNvPr>
              <p:cNvSpPr txBox="1"/>
              <p:nvPr/>
            </p:nvSpPr>
            <p:spPr>
              <a:xfrm>
                <a:off x="506249" y="1913221"/>
                <a:ext cx="307449" cy="218841"/>
              </a:xfrm>
              <a:prstGeom prst="rect">
                <a:avLst/>
              </a:prstGeom>
              <a:noFill/>
              <a:ln>
                <a:noFill/>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white"/>
                    </a:solidFill>
                    <a:effectLst/>
                    <a:uLnTx/>
                    <a:uFillTx/>
                    <a:latin typeface="Calibri"/>
                    <a:ea typeface="+mn-ea"/>
                    <a:cs typeface="+mn-cs"/>
                  </a:rPr>
                  <a:t>Ide-cel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white"/>
                    </a:solidFill>
                    <a:effectLst/>
                    <a:uLnTx/>
                    <a:uFillTx/>
                    <a:latin typeface="Calibri"/>
                    <a:ea typeface="+mn-ea"/>
                    <a:cs typeface="+mn-cs"/>
                  </a:rPr>
                  <a:t>N=254</a:t>
                </a:r>
              </a:p>
            </p:txBody>
          </p:sp>
        </p:grpSp>
        <p:grpSp>
          <p:nvGrpSpPr>
            <p:cNvPr id="24601" name="Group 6">
              <a:extLst>
                <a:ext uri="{FF2B5EF4-FFF2-40B4-BE49-F238E27FC236}">
                  <a16:creationId xmlns:a16="http://schemas.microsoft.com/office/drawing/2014/main" id="{96552C80-3CF2-2867-6F1F-4B728DED4402}"/>
                </a:ext>
              </a:extLst>
            </p:cNvPr>
            <p:cNvGrpSpPr>
              <a:grpSpLocks/>
            </p:cNvGrpSpPr>
            <p:nvPr/>
          </p:nvGrpSpPr>
          <p:grpSpPr bwMode="auto">
            <a:xfrm>
              <a:off x="2709358" y="2533686"/>
              <a:ext cx="639589" cy="459059"/>
              <a:chOff x="388653" y="1857737"/>
              <a:chExt cx="499922" cy="358815"/>
            </a:xfrm>
          </p:grpSpPr>
          <p:sp>
            <p:nvSpPr>
              <p:cNvPr id="66" name="Rectangle 65">
                <a:extLst>
                  <a:ext uri="{FF2B5EF4-FFF2-40B4-BE49-F238E27FC236}">
                    <a16:creationId xmlns:a16="http://schemas.microsoft.com/office/drawing/2014/main" id="{0D0D6B8E-E791-017B-C12B-599ED19EB36A}"/>
                  </a:ext>
                </a:extLst>
              </p:cNvPr>
              <p:cNvSpPr/>
              <p:nvPr/>
            </p:nvSpPr>
            <p:spPr>
              <a:xfrm>
                <a:off x="455492" y="1857243"/>
                <a:ext cx="420413" cy="359691"/>
              </a:xfrm>
              <a:prstGeom prst="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67" name="TextBox 66">
                <a:extLst>
                  <a:ext uri="{FF2B5EF4-FFF2-40B4-BE49-F238E27FC236}">
                    <a16:creationId xmlns:a16="http://schemas.microsoft.com/office/drawing/2014/main" id="{FA0EAB30-F7CF-BDCD-333E-FACD3D918727}"/>
                  </a:ext>
                </a:extLst>
              </p:cNvPr>
              <p:cNvSpPr txBox="1"/>
              <p:nvPr/>
            </p:nvSpPr>
            <p:spPr>
              <a:xfrm>
                <a:off x="389111" y="1939890"/>
                <a:ext cx="499604" cy="143177"/>
              </a:xfrm>
              <a:prstGeom prst="rect">
                <a:avLst/>
              </a:prstGeom>
              <a:noFill/>
              <a:ln>
                <a:noFill/>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white"/>
                    </a:solidFill>
                    <a:effectLst/>
                    <a:uLnTx/>
                    <a:uFillTx/>
                    <a:latin typeface="Calibri"/>
                    <a:ea typeface="+mn-ea"/>
                    <a:cs typeface="+mn-cs"/>
                  </a:rPr>
                  <a:t>Leukapheresis</a:t>
                </a:r>
              </a:p>
            </p:txBody>
          </p:sp>
        </p:grpSp>
        <p:grpSp>
          <p:nvGrpSpPr>
            <p:cNvPr id="8" name="Group 7">
              <a:extLst>
                <a:ext uri="{FF2B5EF4-FFF2-40B4-BE49-F238E27FC236}">
                  <a16:creationId xmlns:a16="http://schemas.microsoft.com/office/drawing/2014/main" id="{07DC367E-0D1B-5F01-96FD-C37619975431}"/>
                </a:ext>
              </a:extLst>
            </p:cNvPr>
            <p:cNvGrpSpPr/>
            <p:nvPr/>
          </p:nvGrpSpPr>
          <p:grpSpPr>
            <a:xfrm>
              <a:off x="3590272" y="2503497"/>
              <a:ext cx="718880" cy="477207"/>
              <a:chOff x="454752" y="1843553"/>
              <a:chExt cx="561899" cy="372999"/>
            </a:xfrm>
            <a:solidFill>
              <a:schemeClr val="accent1">
                <a:lumMod val="60000"/>
                <a:lumOff val="40000"/>
              </a:schemeClr>
            </a:solidFill>
          </p:grpSpPr>
          <p:sp>
            <p:nvSpPr>
              <p:cNvPr id="64" name="Rectangle 63">
                <a:extLst>
                  <a:ext uri="{FF2B5EF4-FFF2-40B4-BE49-F238E27FC236}">
                    <a16:creationId xmlns:a16="http://schemas.microsoft.com/office/drawing/2014/main" id="{2ECC1BFB-8B06-F089-6F5B-1F6BEAC81A36}"/>
                  </a:ext>
                </a:extLst>
              </p:cNvPr>
              <p:cNvSpPr/>
              <p:nvPr/>
            </p:nvSpPr>
            <p:spPr>
              <a:xfrm>
                <a:off x="454752" y="1857737"/>
                <a:ext cx="561899" cy="35881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65" name="TextBox 64">
                <a:extLst>
                  <a:ext uri="{FF2B5EF4-FFF2-40B4-BE49-F238E27FC236}">
                    <a16:creationId xmlns:a16="http://schemas.microsoft.com/office/drawing/2014/main" id="{65A3A0A4-8BF4-ECEF-D0E9-642960C1F7FC}"/>
                  </a:ext>
                </a:extLst>
              </p:cNvPr>
              <p:cNvSpPr txBox="1"/>
              <p:nvPr/>
            </p:nvSpPr>
            <p:spPr>
              <a:xfrm>
                <a:off x="461637" y="1843553"/>
                <a:ext cx="548128" cy="368334"/>
              </a:xfrm>
              <a:prstGeom prst="rect">
                <a:avLst/>
              </a:prstGeom>
              <a:grpFill/>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srgbClr val="C00000"/>
                    </a:solidFill>
                    <a:effectLst/>
                    <a:uLnTx/>
                    <a:uFillTx/>
                    <a:latin typeface="Calibri"/>
                    <a:ea typeface="+mn-ea"/>
                    <a:cs typeface="+mn-cs"/>
                  </a:rPr>
                  <a:t>Ide-cel infusion</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srgbClr val="C00000"/>
                    </a:solidFill>
                    <a:effectLst/>
                    <a:uLnTx/>
                    <a:uFillTx/>
                    <a:latin typeface="Calibri"/>
                    <a:ea typeface="+mn-ea"/>
                    <a:cs typeface="+mn-cs"/>
                  </a:rPr>
                  <a:t>150 to 450 x 10</a:t>
                </a:r>
                <a:r>
                  <a:rPr kumimoji="0" lang="en-US" sz="666" b="0" i="0" u="none" strike="noStrike" kern="1200" cap="none" spc="0" normalizeH="0" baseline="30000" noProof="0" dirty="0">
                    <a:ln>
                      <a:noFill/>
                    </a:ln>
                    <a:solidFill>
                      <a:srgbClr val="C00000"/>
                    </a:solidFill>
                    <a:effectLst/>
                    <a:uLnTx/>
                    <a:uFillTx/>
                    <a:latin typeface="Calibri"/>
                    <a:ea typeface="+mn-ea"/>
                    <a:cs typeface="+mn-cs"/>
                  </a:rPr>
                  <a:t>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srgbClr val="C00000"/>
                    </a:solidFill>
                    <a:effectLst/>
                    <a:uLnTx/>
                    <a:uFillTx/>
                    <a:latin typeface="Calibri"/>
                    <a:ea typeface="+mn-ea"/>
                    <a:cs typeface="+mn-cs"/>
                  </a:rPr>
                  <a:t>CAR+ T cells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srgbClr val="C00000"/>
                    </a:solidFill>
                    <a:effectLst/>
                    <a:uLnTx/>
                    <a:uFillTx/>
                    <a:latin typeface="Calibri"/>
                    <a:ea typeface="+mn-ea"/>
                    <a:cs typeface="+mn-cs"/>
                  </a:rPr>
                  <a:t>N=225</a:t>
                </a:r>
              </a:p>
            </p:txBody>
          </p:sp>
        </p:grpSp>
        <p:grpSp>
          <p:nvGrpSpPr>
            <p:cNvPr id="24603" name="Group 8">
              <a:extLst>
                <a:ext uri="{FF2B5EF4-FFF2-40B4-BE49-F238E27FC236}">
                  <a16:creationId xmlns:a16="http://schemas.microsoft.com/office/drawing/2014/main" id="{666CA0D6-CAE4-890F-CAC3-255D18CC0A1C}"/>
                </a:ext>
              </a:extLst>
            </p:cNvPr>
            <p:cNvGrpSpPr>
              <a:grpSpLocks/>
            </p:cNvGrpSpPr>
            <p:nvPr/>
          </p:nvGrpSpPr>
          <p:grpSpPr bwMode="auto">
            <a:xfrm>
              <a:off x="4555068" y="2523186"/>
              <a:ext cx="742816" cy="459059"/>
              <a:chOff x="430707" y="1857737"/>
              <a:chExt cx="580608" cy="358815"/>
            </a:xfrm>
          </p:grpSpPr>
          <p:sp>
            <p:nvSpPr>
              <p:cNvPr id="62" name="Rectangle 61">
                <a:extLst>
                  <a:ext uri="{FF2B5EF4-FFF2-40B4-BE49-F238E27FC236}">
                    <a16:creationId xmlns:a16="http://schemas.microsoft.com/office/drawing/2014/main" id="{E3C5CDB4-E52F-2D01-C919-8C6F96B1371C}"/>
                  </a:ext>
                </a:extLst>
              </p:cNvPr>
              <p:cNvSpPr/>
              <p:nvPr/>
            </p:nvSpPr>
            <p:spPr>
              <a:xfrm>
                <a:off x="454707" y="1857302"/>
                <a:ext cx="556669" cy="359690"/>
              </a:xfrm>
              <a:prstGeom prst="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63" name="TextBox 62">
                <a:extLst>
                  <a:ext uri="{FF2B5EF4-FFF2-40B4-BE49-F238E27FC236}">
                    <a16:creationId xmlns:a16="http://schemas.microsoft.com/office/drawing/2014/main" id="{0F07D4CD-9F73-7495-2A88-C4776BC01A75}"/>
                  </a:ext>
                </a:extLst>
              </p:cNvPr>
              <p:cNvSpPr txBox="1"/>
              <p:nvPr/>
            </p:nvSpPr>
            <p:spPr>
              <a:xfrm>
                <a:off x="430251" y="1893387"/>
                <a:ext cx="526390" cy="293340"/>
              </a:xfrm>
              <a:prstGeom prst="rect">
                <a:avLst/>
              </a:prstGeom>
              <a:noFill/>
              <a:ln>
                <a:noFill/>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PFS follow-up:</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3-month safety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Follow up</a:t>
                </a:r>
              </a:p>
            </p:txBody>
          </p:sp>
        </p:grpSp>
        <p:grpSp>
          <p:nvGrpSpPr>
            <p:cNvPr id="24604" name="Group 9">
              <a:extLst>
                <a:ext uri="{FF2B5EF4-FFF2-40B4-BE49-F238E27FC236}">
                  <a16:creationId xmlns:a16="http://schemas.microsoft.com/office/drawing/2014/main" id="{3F44EB87-625D-AC3C-3A50-D22C7ADC9BB0}"/>
                </a:ext>
              </a:extLst>
            </p:cNvPr>
            <p:cNvGrpSpPr>
              <a:grpSpLocks/>
            </p:cNvGrpSpPr>
            <p:nvPr/>
          </p:nvGrpSpPr>
          <p:grpSpPr bwMode="auto">
            <a:xfrm>
              <a:off x="2167599" y="3395105"/>
              <a:ext cx="480302" cy="459059"/>
              <a:chOff x="454753" y="1857737"/>
              <a:chExt cx="375419" cy="358815"/>
            </a:xfrm>
          </p:grpSpPr>
          <p:sp>
            <p:nvSpPr>
              <p:cNvPr id="60" name="Rectangle 59">
                <a:extLst>
                  <a:ext uri="{FF2B5EF4-FFF2-40B4-BE49-F238E27FC236}">
                    <a16:creationId xmlns:a16="http://schemas.microsoft.com/office/drawing/2014/main" id="{6C669552-F60A-2B22-E5AF-BCDADFAB822D}"/>
                  </a:ext>
                </a:extLst>
              </p:cNvPr>
              <p:cNvSpPr/>
              <p:nvPr/>
            </p:nvSpPr>
            <p:spPr>
              <a:xfrm>
                <a:off x="454760" y="1857913"/>
                <a:ext cx="374995" cy="358526"/>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61" name="TextBox 60">
                <a:extLst>
                  <a:ext uri="{FF2B5EF4-FFF2-40B4-BE49-F238E27FC236}">
                    <a16:creationId xmlns:a16="http://schemas.microsoft.com/office/drawing/2014/main" id="{8B9E6E4D-1E19-E868-F4AE-54BD439594DF}"/>
                  </a:ext>
                </a:extLst>
              </p:cNvPr>
              <p:cNvSpPr txBox="1"/>
              <p:nvPr/>
            </p:nvSpPr>
            <p:spPr>
              <a:xfrm>
                <a:off x="454760" y="1893998"/>
                <a:ext cx="374995" cy="247942"/>
              </a:xfrm>
              <a:prstGeom prst="rect">
                <a:avLst/>
              </a:prstGeom>
              <a:noFill/>
              <a:ln>
                <a:noFill/>
              </a:ln>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533" b="0" i="0" u="none" strike="noStrike" kern="1200" cap="none" spc="0" normalizeH="0" baseline="0" noProof="0" dirty="0">
                    <a:ln>
                      <a:noFill/>
                    </a:ln>
                    <a:solidFill>
                      <a:prstClr val="white"/>
                    </a:solidFill>
                    <a:effectLst/>
                    <a:uLnTx/>
                    <a:uFillTx/>
                    <a:latin typeface="Calibri"/>
                    <a:ea typeface="+mn-ea"/>
                    <a:cs typeface="+mn-cs"/>
                  </a:rPr>
                  <a:t>SOC regimen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533" b="0" i="0" u="none" strike="noStrike" kern="1200" cap="none" spc="0" normalizeH="0" baseline="0" noProof="0" dirty="0">
                    <a:ln>
                      <a:noFill/>
                    </a:ln>
                    <a:solidFill>
                      <a:prstClr val="white"/>
                    </a:solidFill>
                    <a:effectLst/>
                    <a:uLnTx/>
                    <a:uFillTx/>
                    <a:latin typeface="Calibri"/>
                    <a:ea typeface="+mn-ea"/>
                    <a:cs typeface="+mn-cs"/>
                  </a:rPr>
                  <a:t>N=132</a:t>
                </a:r>
              </a:p>
            </p:txBody>
          </p:sp>
        </p:grpSp>
        <p:grpSp>
          <p:nvGrpSpPr>
            <p:cNvPr id="24605" name="Group 10">
              <a:extLst>
                <a:ext uri="{FF2B5EF4-FFF2-40B4-BE49-F238E27FC236}">
                  <a16:creationId xmlns:a16="http://schemas.microsoft.com/office/drawing/2014/main" id="{1010C08F-1C46-C7E9-C8DE-D7E498F02A79}"/>
                </a:ext>
              </a:extLst>
            </p:cNvPr>
            <p:cNvGrpSpPr>
              <a:grpSpLocks/>
            </p:cNvGrpSpPr>
            <p:nvPr/>
          </p:nvGrpSpPr>
          <p:grpSpPr bwMode="auto">
            <a:xfrm>
              <a:off x="5441878" y="3384794"/>
              <a:ext cx="480302" cy="459059"/>
              <a:chOff x="454753" y="1857737"/>
              <a:chExt cx="375419" cy="358815"/>
            </a:xfrm>
          </p:grpSpPr>
          <p:sp>
            <p:nvSpPr>
              <p:cNvPr id="58" name="Rectangle 57">
                <a:extLst>
                  <a:ext uri="{FF2B5EF4-FFF2-40B4-BE49-F238E27FC236}">
                    <a16:creationId xmlns:a16="http://schemas.microsoft.com/office/drawing/2014/main" id="{CB8776AB-F4FE-730A-154A-149AD5C1AC13}"/>
                  </a:ext>
                </a:extLst>
              </p:cNvPr>
              <p:cNvSpPr/>
              <p:nvPr/>
            </p:nvSpPr>
            <p:spPr>
              <a:xfrm>
                <a:off x="455228" y="1857824"/>
                <a:ext cx="374995" cy="358526"/>
              </a:xfrm>
              <a:prstGeom prst="rect">
                <a:avLst/>
              </a:prstGeom>
              <a:solidFill>
                <a:schemeClr val="accent3">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59" name="TextBox 58">
                <a:extLst>
                  <a:ext uri="{FF2B5EF4-FFF2-40B4-BE49-F238E27FC236}">
                    <a16:creationId xmlns:a16="http://schemas.microsoft.com/office/drawing/2014/main" id="{B9088DBF-C3E4-05D5-9E21-E6A63D3B943B}"/>
                  </a:ext>
                </a:extLst>
              </p:cNvPr>
              <p:cNvSpPr txBox="1"/>
              <p:nvPr/>
            </p:nvSpPr>
            <p:spPr>
              <a:xfrm>
                <a:off x="455228" y="1893910"/>
                <a:ext cx="372666" cy="217676"/>
              </a:xfrm>
              <a:prstGeom prst="rect">
                <a:avLst/>
              </a:prstGeom>
              <a:noFill/>
              <a:ln>
                <a:noFill/>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Survival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follow up</a:t>
                </a:r>
              </a:p>
            </p:txBody>
          </p:sp>
        </p:grpSp>
        <p:grpSp>
          <p:nvGrpSpPr>
            <p:cNvPr id="12" name="Group 11">
              <a:extLst>
                <a:ext uri="{FF2B5EF4-FFF2-40B4-BE49-F238E27FC236}">
                  <a16:creationId xmlns:a16="http://schemas.microsoft.com/office/drawing/2014/main" id="{495F21C6-D099-B9A7-2927-858CCAF77BE5}"/>
                </a:ext>
              </a:extLst>
            </p:cNvPr>
            <p:cNvGrpSpPr/>
            <p:nvPr/>
          </p:nvGrpSpPr>
          <p:grpSpPr>
            <a:xfrm>
              <a:off x="4336038" y="3378648"/>
              <a:ext cx="894378" cy="459059"/>
              <a:chOff x="426846" y="1857737"/>
              <a:chExt cx="699073" cy="358815"/>
            </a:xfrm>
            <a:solidFill>
              <a:schemeClr val="accent3">
                <a:lumMod val="40000"/>
                <a:lumOff val="60000"/>
              </a:schemeClr>
            </a:solidFill>
          </p:grpSpPr>
          <p:sp>
            <p:nvSpPr>
              <p:cNvPr id="56" name="Rectangle 55">
                <a:extLst>
                  <a:ext uri="{FF2B5EF4-FFF2-40B4-BE49-F238E27FC236}">
                    <a16:creationId xmlns:a16="http://schemas.microsoft.com/office/drawing/2014/main" id="{7067D771-2EE6-A751-6A2D-7BD243CDE977}"/>
                  </a:ext>
                </a:extLst>
              </p:cNvPr>
              <p:cNvSpPr/>
              <p:nvPr/>
            </p:nvSpPr>
            <p:spPr>
              <a:xfrm>
                <a:off x="454753" y="1857737"/>
                <a:ext cx="632743" cy="358815"/>
              </a:xfrm>
              <a:prstGeom prst="rect">
                <a:avLst/>
              </a:prstGeom>
              <a:solidFill>
                <a:schemeClr val="accent3">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57" name="TextBox 56">
                <a:extLst>
                  <a:ext uri="{FF2B5EF4-FFF2-40B4-BE49-F238E27FC236}">
                    <a16:creationId xmlns:a16="http://schemas.microsoft.com/office/drawing/2014/main" id="{64E523EF-F982-3D12-6BC6-75B9B65A0F6A}"/>
                  </a:ext>
                </a:extLst>
              </p:cNvPr>
              <p:cNvSpPr txBox="1"/>
              <p:nvPr/>
            </p:nvSpPr>
            <p:spPr>
              <a:xfrm>
                <a:off x="426846" y="1867867"/>
                <a:ext cx="699073" cy="248174"/>
              </a:xfrm>
              <a:prstGeom prst="rect">
                <a:avLst/>
              </a:prstGeom>
              <a:noFill/>
              <a:ln>
                <a:noFill/>
              </a:ln>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533" b="0" i="0" u="none" strike="noStrike" kern="1200" cap="none" spc="0" normalizeH="0" baseline="0" noProof="0" dirty="0">
                    <a:ln>
                      <a:noFill/>
                    </a:ln>
                    <a:solidFill>
                      <a:prstClr val="black"/>
                    </a:solidFill>
                    <a:effectLst/>
                    <a:uLnTx/>
                    <a:uFillTx/>
                    <a:latin typeface="Calibri"/>
                    <a:ea typeface="+mn-ea"/>
                    <a:cs typeface="+mn-cs"/>
                  </a:rPr>
                  <a:t>Continuous SOC regimen until POD or unacceptable toxicity, or withdrawal</a:t>
                </a:r>
              </a:p>
            </p:txBody>
          </p:sp>
        </p:grpSp>
        <p:grpSp>
          <p:nvGrpSpPr>
            <p:cNvPr id="24607" name="Group 12">
              <a:extLst>
                <a:ext uri="{FF2B5EF4-FFF2-40B4-BE49-F238E27FC236}">
                  <a16:creationId xmlns:a16="http://schemas.microsoft.com/office/drawing/2014/main" id="{38B648A6-C1A5-9846-AE58-9D4BB0D2DC4D}"/>
                </a:ext>
              </a:extLst>
            </p:cNvPr>
            <p:cNvGrpSpPr>
              <a:grpSpLocks/>
            </p:cNvGrpSpPr>
            <p:nvPr/>
          </p:nvGrpSpPr>
          <p:grpSpPr bwMode="auto">
            <a:xfrm>
              <a:off x="3303351" y="3376407"/>
              <a:ext cx="1143763" cy="471238"/>
              <a:chOff x="317824" y="1850772"/>
              <a:chExt cx="894000" cy="368334"/>
            </a:xfrm>
          </p:grpSpPr>
          <p:sp>
            <p:nvSpPr>
              <p:cNvPr id="54" name="Rectangle 53">
                <a:extLst>
                  <a:ext uri="{FF2B5EF4-FFF2-40B4-BE49-F238E27FC236}">
                    <a16:creationId xmlns:a16="http://schemas.microsoft.com/office/drawing/2014/main" id="{EDCB010D-83B7-EAEB-BCCE-5B2038F08344}"/>
                  </a:ext>
                </a:extLst>
              </p:cNvPr>
              <p:cNvSpPr/>
              <p:nvPr/>
            </p:nvSpPr>
            <p:spPr>
              <a:xfrm>
                <a:off x="454922" y="1857415"/>
                <a:ext cx="632366" cy="35969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55" name="TextBox 54">
                <a:extLst>
                  <a:ext uri="{FF2B5EF4-FFF2-40B4-BE49-F238E27FC236}">
                    <a16:creationId xmlns:a16="http://schemas.microsoft.com/office/drawing/2014/main" id="{A9148C8A-1C34-7F02-1F92-27F1ACC08F3C}"/>
                  </a:ext>
                </a:extLst>
              </p:cNvPr>
              <p:cNvSpPr txBox="1"/>
              <p:nvPr/>
            </p:nvSpPr>
            <p:spPr>
              <a:xfrm>
                <a:off x="317502" y="1850430"/>
                <a:ext cx="894397" cy="369002"/>
              </a:xfrm>
              <a:prstGeom prst="rect">
                <a:avLst/>
              </a:prstGeom>
              <a:noFill/>
              <a:ln>
                <a:noFill/>
              </a:ln>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srgbClr val="C00000"/>
                    </a:solidFill>
                    <a:effectLst/>
                    <a:uLnTx/>
                    <a:uFillTx/>
                    <a:latin typeface="Calibri"/>
                    <a:ea typeface="+mn-ea"/>
                    <a:cs typeface="+mn-cs"/>
                  </a:rPr>
                  <a:t>SOC regimen</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srgbClr val="C00000"/>
                    </a:solidFill>
                    <a:effectLst/>
                    <a:uLnTx/>
                    <a:uFillTx/>
                    <a:latin typeface="Calibri"/>
                    <a:ea typeface="+mn-ea"/>
                    <a:cs typeface="+mn-cs"/>
                  </a:rPr>
                  <a:t>(</a:t>
                </a:r>
                <a:r>
                  <a:rPr kumimoji="0" lang="en-US" sz="666" b="0" i="0" u="none" strike="noStrike" kern="1200" cap="none" spc="0" normalizeH="0" baseline="0" noProof="0" dirty="0" err="1">
                    <a:ln>
                      <a:noFill/>
                    </a:ln>
                    <a:solidFill>
                      <a:srgbClr val="C00000"/>
                    </a:solidFill>
                    <a:effectLst/>
                    <a:uLnTx/>
                    <a:uFillTx/>
                    <a:latin typeface="Calibri"/>
                    <a:ea typeface="+mn-ea"/>
                    <a:cs typeface="+mn-cs"/>
                  </a:rPr>
                  <a:t>DPd</a:t>
                </a:r>
                <a:r>
                  <a:rPr kumimoji="0" lang="en-US" sz="666" b="0" i="0" u="none" strike="noStrike" kern="1200" cap="none" spc="0" normalizeH="0" baseline="0" noProof="0" dirty="0">
                    <a:ln>
                      <a:noFill/>
                    </a:ln>
                    <a:solidFill>
                      <a:srgbClr val="C00000"/>
                    </a:solidFill>
                    <a:effectLst/>
                    <a:uLnTx/>
                    <a:uFillTx/>
                    <a:latin typeface="Calibri"/>
                    <a:ea typeface="+mn-ea"/>
                    <a:cs typeface="+mn-cs"/>
                  </a:rPr>
                  <a:t>, </a:t>
                </a:r>
                <a:r>
                  <a:rPr kumimoji="0" lang="en-US" sz="666" b="0" i="0" u="none" strike="noStrike" kern="1200" cap="none" spc="0" normalizeH="0" baseline="0" noProof="0" dirty="0" err="1">
                    <a:ln>
                      <a:noFill/>
                    </a:ln>
                    <a:solidFill>
                      <a:srgbClr val="C00000"/>
                    </a:solidFill>
                    <a:effectLst/>
                    <a:uLnTx/>
                    <a:uFillTx/>
                    <a:latin typeface="Calibri"/>
                    <a:ea typeface="+mn-ea"/>
                    <a:cs typeface="+mn-cs"/>
                  </a:rPr>
                  <a:t>DVd</a:t>
                </a:r>
                <a:r>
                  <a:rPr kumimoji="0" lang="en-US" sz="666" b="0" i="0" u="none" strike="noStrike" kern="1200" cap="none" spc="0" normalizeH="0" baseline="0" noProof="0" dirty="0">
                    <a:ln>
                      <a:noFill/>
                    </a:ln>
                    <a:solidFill>
                      <a:srgbClr val="C00000"/>
                    </a:solidFill>
                    <a:effectLst/>
                    <a:uLnTx/>
                    <a:uFillTx/>
                    <a:latin typeface="Calibri"/>
                    <a:ea typeface="+mn-ea"/>
                    <a:cs typeface="+mn-cs"/>
                  </a:rPr>
                  <a:t>, </a:t>
                </a:r>
                <a:r>
                  <a:rPr kumimoji="0" lang="en-US" sz="666" b="0" i="0" u="none" strike="noStrike" kern="1200" cap="none" spc="0" normalizeH="0" baseline="0" noProof="0" dirty="0" err="1">
                    <a:ln>
                      <a:noFill/>
                    </a:ln>
                    <a:solidFill>
                      <a:srgbClr val="C00000"/>
                    </a:solidFill>
                    <a:effectLst/>
                    <a:uLnTx/>
                    <a:uFillTx/>
                    <a:latin typeface="Calibri"/>
                    <a:ea typeface="+mn-ea"/>
                    <a:cs typeface="+mn-cs"/>
                  </a:rPr>
                  <a:t>Ird</a:t>
                </a:r>
                <a:r>
                  <a:rPr kumimoji="0" lang="en-US" sz="666" b="0" i="0" u="none" strike="noStrike" kern="1200" cap="none" spc="0" normalizeH="0" baseline="0" noProof="0" dirty="0">
                    <a:ln>
                      <a:noFill/>
                    </a:ln>
                    <a:solidFill>
                      <a:srgbClr val="C00000"/>
                    </a:solidFill>
                    <a:effectLst/>
                    <a:uLnTx/>
                    <a:uFillTx/>
                    <a:latin typeface="Calibri"/>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err="1">
                    <a:ln>
                      <a:noFill/>
                    </a:ln>
                    <a:solidFill>
                      <a:srgbClr val="C00000"/>
                    </a:solidFill>
                    <a:effectLst/>
                    <a:uLnTx/>
                    <a:uFillTx/>
                    <a:latin typeface="Calibri"/>
                    <a:ea typeface="+mn-ea"/>
                    <a:cs typeface="+mn-cs"/>
                  </a:rPr>
                  <a:t>Kd</a:t>
                </a:r>
                <a:r>
                  <a:rPr kumimoji="0" lang="en-US" sz="666" b="0" i="0" u="none" strike="noStrike" kern="1200" cap="none" spc="0" normalizeH="0" baseline="0" noProof="0" dirty="0">
                    <a:ln>
                      <a:noFill/>
                    </a:ln>
                    <a:solidFill>
                      <a:srgbClr val="C00000"/>
                    </a:solidFill>
                    <a:effectLst/>
                    <a:uLnTx/>
                    <a:uFillTx/>
                    <a:latin typeface="Calibri"/>
                    <a:ea typeface="+mn-ea"/>
                    <a:cs typeface="+mn-cs"/>
                  </a:rPr>
                  <a:t>, or </a:t>
                </a:r>
                <a:r>
                  <a:rPr kumimoji="0" lang="en-US" sz="666" b="0" i="0" u="none" strike="noStrike" kern="1200" cap="none" spc="0" normalizeH="0" baseline="0" noProof="0" dirty="0" err="1">
                    <a:ln>
                      <a:noFill/>
                    </a:ln>
                    <a:solidFill>
                      <a:srgbClr val="C00000"/>
                    </a:solidFill>
                    <a:effectLst/>
                    <a:uLnTx/>
                    <a:uFillTx/>
                    <a:latin typeface="Calibri"/>
                    <a:ea typeface="+mn-ea"/>
                    <a:cs typeface="+mn-cs"/>
                  </a:rPr>
                  <a:t>EPd</a:t>
                </a:r>
                <a:r>
                  <a:rPr kumimoji="0" lang="en-US" sz="666" b="0" i="0" u="none" strike="noStrike" kern="1200" cap="none" spc="0" normalizeH="0" baseline="0" noProof="0" dirty="0">
                    <a:ln>
                      <a:noFill/>
                    </a:ln>
                    <a:solidFill>
                      <a:srgbClr val="C00000"/>
                    </a:solidFill>
                    <a:effectLst/>
                    <a:uLnTx/>
                    <a:uFillTx/>
                    <a:latin typeface="Calibri"/>
                    <a:ea typeface="+mn-ea"/>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srgbClr val="C00000"/>
                    </a:solidFill>
                    <a:effectLst/>
                    <a:uLnTx/>
                    <a:uFillTx/>
                    <a:latin typeface="Calibri"/>
                    <a:ea typeface="+mn-ea"/>
                    <a:cs typeface="+mn-cs"/>
                  </a:rPr>
                  <a:t>N=126</a:t>
                </a:r>
              </a:p>
            </p:txBody>
          </p:sp>
        </p:grpSp>
        <p:grpSp>
          <p:nvGrpSpPr>
            <p:cNvPr id="24608" name="Group 13">
              <a:extLst>
                <a:ext uri="{FF2B5EF4-FFF2-40B4-BE49-F238E27FC236}">
                  <a16:creationId xmlns:a16="http://schemas.microsoft.com/office/drawing/2014/main" id="{BCE954D5-B343-F41A-005A-286BD2024EBB}"/>
                </a:ext>
              </a:extLst>
            </p:cNvPr>
            <p:cNvGrpSpPr>
              <a:grpSpLocks/>
            </p:cNvGrpSpPr>
            <p:nvPr/>
          </p:nvGrpSpPr>
          <p:grpSpPr bwMode="auto">
            <a:xfrm>
              <a:off x="4350649" y="3911084"/>
              <a:ext cx="2642858" cy="466635"/>
              <a:chOff x="507540" y="1851816"/>
              <a:chExt cx="2065739" cy="364736"/>
            </a:xfrm>
          </p:grpSpPr>
          <p:sp>
            <p:nvSpPr>
              <p:cNvPr id="52" name="Rectangle 51">
                <a:extLst>
                  <a:ext uri="{FF2B5EF4-FFF2-40B4-BE49-F238E27FC236}">
                    <a16:creationId xmlns:a16="http://schemas.microsoft.com/office/drawing/2014/main" id="{03B3E027-172B-AD99-BA77-1A298284CCA8}"/>
                  </a:ext>
                </a:extLst>
              </p:cNvPr>
              <p:cNvSpPr/>
              <p:nvPr/>
            </p:nvSpPr>
            <p:spPr>
              <a:xfrm>
                <a:off x="507316" y="1857266"/>
                <a:ext cx="2065963" cy="359690"/>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53" name="TextBox 52">
                <a:extLst>
                  <a:ext uri="{FF2B5EF4-FFF2-40B4-BE49-F238E27FC236}">
                    <a16:creationId xmlns:a16="http://schemas.microsoft.com/office/drawing/2014/main" id="{ECA2FC3B-87E0-1559-1477-B41321641B4B}"/>
                  </a:ext>
                </a:extLst>
              </p:cNvPr>
              <p:cNvSpPr txBox="1"/>
              <p:nvPr/>
            </p:nvSpPr>
            <p:spPr>
              <a:xfrm>
                <a:off x="507316" y="1851446"/>
                <a:ext cx="2065963" cy="218840"/>
              </a:xfrm>
              <a:prstGeom prst="rect">
                <a:avLst/>
              </a:prstGeom>
              <a:noFill/>
              <a:ln>
                <a:noFill/>
              </a:ln>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white"/>
                    </a:solidFill>
                    <a:effectLst/>
                    <a:uLnTx/>
                    <a:uFillTx/>
                    <a:latin typeface="Calibri"/>
                    <a:ea typeface="+mn-ea"/>
                    <a:cs typeface="+mn-cs"/>
                  </a:rPr>
                  <a:t>Data cutoff: 4/2022</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666" b="0" i="0" u="none" strike="noStrike" kern="1200" cap="none" spc="0" normalizeH="0" baseline="0" noProof="0" dirty="0">
                    <a:ln>
                      <a:noFill/>
                    </a:ln>
                    <a:solidFill>
                      <a:prstClr val="white"/>
                    </a:solidFill>
                    <a:effectLst/>
                    <a:uLnTx/>
                    <a:uFillTx/>
                    <a:latin typeface="Calibri"/>
                    <a:ea typeface="+mn-ea"/>
                    <a:cs typeface="+mn-cs"/>
                  </a:rPr>
                  <a:t>Median duration of follow up: 18.6 (0.4-35.4) months</a:t>
                </a:r>
              </a:p>
            </p:txBody>
          </p:sp>
        </p:grpSp>
        <p:grpSp>
          <p:nvGrpSpPr>
            <p:cNvPr id="24609" name="Group 14">
              <a:extLst>
                <a:ext uri="{FF2B5EF4-FFF2-40B4-BE49-F238E27FC236}">
                  <a16:creationId xmlns:a16="http://schemas.microsoft.com/office/drawing/2014/main" id="{821F0FD3-CA25-197C-F968-2D9124658E73}"/>
                </a:ext>
              </a:extLst>
            </p:cNvPr>
            <p:cNvGrpSpPr>
              <a:grpSpLocks/>
            </p:cNvGrpSpPr>
            <p:nvPr/>
          </p:nvGrpSpPr>
          <p:grpSpPr bwMode="auto">
            <a:xfrm>
              <a:off x="5441878" y="2523186"/>
              <a:ext cx="480302" cy="459059"/>
              <a:chOff x="454753" y="1857737"/>
              <a:chExt cx="375419" cy="358815"/>
            </a:xfrm>
          </p:grpSpPr>
          <p:sp>
            <p:nvSpPr>
              <p:cNvPr id="50" name="Rectangle 49">
                <a:extLst>
                  <a:ext uri="{FF2B5EF4-FFF2-40B4-BE49-F238E27FC236}">
                    <a16:creationId xmlns:a16="http://schemas.microsoft.com/office/drawing/2014/main" id="{610B6859-73CC-7633-461B-EAAF06AADC83}"/>
                  </a:ext>
                </a:extLst>
              </p:cNvPr>
              <p:cNvSpPr/>
              <p:nvPr/>
            </p:nvSpPr>
            <p:spPr>
              <a:xfrm>
                <a:off x="455228" y="1857302"/>
                <a:ext cx="374995" cy="35969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51" name="TextBox 50">
                <a:extLst>
                  <a:ext uri="{FF2B5EF4-FFF2-40B4-BE49-F238E27FC236}">
                    <a16:creationId xmlns:a16="http://schemas.microsoft.com/office/drawing/2014/main" id="{C8D6713A-34F7-31D5-A954-316817205125}"/>
                  </a:ext>
                </a:extLst>
              </p:cNvPr>
              <p:cNvSpPr txBox="1"/>
              <p:nvPr/>
            </p:nvSpPr>
            <p:spPr>
              <a:xfrm>
                <a:off x="455228" y="1893387"/>
                <a:ext cx="372666" cy="217677"/>
              </a:xfrm>
              <a:prstGeom prst="rect">
                <a:avLst/>
              </a:prstGeom>
              <a:noFill/>
              <a:ln>
                <a:noFill/>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Survival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follow up</a:t>
                </a:r>
              </a:p>
            </p:txBody>
          </p:sp>
        </p:grpSp>
        <p:grpSp>
          <p:nvGrpSpPr>
            <p:cNvPr id="24610" name="Group 15">
              <a:extLst>
                <a:ext uri="{FF2B5EF4-FFF2-40B4-BE49-F238E27FC236}">
                  <a16:creationId xmlns:a16="http://schemas.microsoft.com/office/drawing/2014/main" id="{8913059C-30C0-A486-3439-B363960F4EBA}"/>
                </a:ext>
              </a:extLst>
            </p:cNvPr>
            <p:cNvGrpSpPr>
              <a:grpSpLocks/>
            </p:cNvGrpSpPr>
            <p:nvPr/>
          </p:nvGrpSpPr>
          <p:grpSpPr bwMode="auto">
            <a:xfrm>
              <a:off x="1021847" y="3865828"/>
              <a:ext cx="3260307" cy="513897"/>
              <a:chOff x="435117" y="1814874"/>
              <a:chExt cx="2230506" cy="401678"/>
            </a:xfrm>
          </p:grpSpPr>
          <p:sp>
            <p:nvSpPr>
              <p:cNvPr id="48" name="Rectangle 47">
                <a:extLst>
                  <a:ext uri="{FF2B5EF4-FFF2-40B4-BE49-F238E27FC236}">
                    <a16:creationId xmlns:a16="http://schemas.microsoft.com/office/drawing/2014/main" id="{A8A595BA-9081-244C-A605-1E65D347E062}"/>
                  </a:ext>
                </a:extLst>
              </p:cNvPr>
              <p:cNvSpPr/>
              <p:nvPr/>
            </p:nvSpPr>
            <p:spPr>
              <a:xfrm>
                <a:off x="454484" y="1858026"/>
                <a:ext cx="2210914" cy="358526"/>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49" name="TextBox 48">
                <a:extLst>
                  <a:ext uri="{FF2B5EF4-FFF2-40B4-BE49-F238E27FC236}">
                    <a16:creationId xmlns:a16="http://schemas.microsoft.com/office/drawing/2014/main" id="{15226D77-2A84-C67F-84F9-65E7861FB890}"/>
                  </a:ext>
                </a:extLst>
              </p:cNvPr>
              <p:cNvSpPr txBox="1"/>
              <p:nvPr/>
            </p:nvSpPr>
            <p:spPr>
              <a:xfrm>
                <a:off x="435117" y="1814957"/>
                <a:ext cx="2210914" cy="323604"/>
              </a:xfrm>
              <a:prstGeom prst="rect">
                <a:avLst/>
              </a:prstGeom>
              <a:noFill/>
              <a:ln>
                <a:noFill/>
              </a:ln>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white"/>
                    </a:solidFill>
                    <a:effectLst/>
                    <a:uLnTx/>
                    <a:uFillTx/>
                    <a:latin typeface="Calibri"/>
                    <a:ea typeface="+mn-ea"/>
                    <a:cs typeface="+mn-cs"/>
                  </a:rPr>
                  <a:t>Stratification factors</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533" b="0" i="0" u="none" strike="noStrike" kern="1200" cap="none" spc="0" normalizeH="0" baseline="0" noProof="0" dirty="0">
                    <a:ln>
                      <a:noFill/>
                    </a:ln>
                    <a:solidFill>
                      <a:prstClr val="white"/>
                    </a:solidFill>
                    <a:effectLst/>
                    <a:uLnTx/>
                    <a:uFillTx/>
                    <a:latin typeface="Calibri"/>
                    <a:ea typeface="+mn-ea"/>
                    <a:cs typeface="+mn-cs"/>
                  </a:rPr>
                  <a:t>Age (&lt;65 vs &gt;65)</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533" b="0" i="0" u="none" strike="noStrike" kern="1200" cap="none" spc="0" normalizeH="0" baseline="0" noProof="0" dirty="0">
                    <a:ln>
                      <a:noFill/>
                    </a:ln>
                    <a:solidFill>
                      <a:prstClr val="white"/>
                    </a:solidFill>
                    <a:effectLst/>
                    <a:uLnTx/>
                    <a:uFillTx/>
                    <a:latin typeface="Calibri"/>
                    <a:ea typeface="+mn-ea"/>
                    <a:cs typeface="+mn-cs"/>
                  </a:rPr>
                  <a:t>Number of prior regimens (2 vs 3 or 4)</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533" b="0" i="0" u="none" strike="noStrike" kern="1200" cap="none" spc="0" normalizeH="0" baseline="0" noProof="0" dirty="0">
                    <a:ln>
                      <a:noFill/>
                    </a:ln>
                    <a:solidFill>
                      <a:prstClr val="white"/>
                    </a:solidFill>
                    <a:effectLst/>
                    <a:uLnTx/>
                    <a:uFillTx/>
                    <a:latin typeface="Calibri"/>
                    <a:ea typeface="+mn-ea"/>
                    <a:cs typeface="+mn-cs"/>
                  </a:rPr>
                  <a:t>High-risk cytogenetics (t(4;14), t(14;16), or del17p: yes vs absent/unknown)  </a:t>
                </a:r>
              </a:p>
            </p:txBody>
          </p:sp>
        </p:grpSp>
        <p:grpSp>
          <p:nvGrpSpPr>
            <p:cNvPr id="24611" name="Group 16">
              <a:extLst>
                <a:ext uri="{FF2B5EF4-FFF2-40B4-BE49-F238E27FC236}">
                  <a16:creationId xmlns:a16="http://schemas.microsoft.com/office/drawing/2014/main" id="{E6A6AAB4-3BD1-2EC3-8830-76975E0C60D6}"/>
                </a:ext>
              </a:extLst>
            </p:cNvPr>
            <p:cNvGrpSpPr>
              <a:grpSpLocks/>
            </p:cNvGrpSpPr>
            <p:nvPr/>
          </p:nvGrpSpPr>
          <p:grpSpPr bwMode="auto">
            <a:xfrm>
              <a:off x="6041295" y="2531638"/>
              <a:ext cx="952213" cy="1314961"/>
              <a:chOff x="1219200" y="2452577"/>
              <a:chExt cx="744279" cy="1027814"/>
            </a:xfrm>
          </p:grpSpPr>
          <p:sp>
            <p:nvSpPr>
              <p:cNvPr id="46" name="Rectangle 45">
                <a:extLst>
                  <a:ext uri="{FF2B5EF4-FFF2-40B4-BE49-F238E27FC236}">
                    <a16:creationId xmlns:a16="http://schemas.microsoft.com/office/drawing/2014/main" id="{115D9230-1A33-552D-4C66-F534100EC8F7}"/>
                  </a:ext>
                </a:extLst>
              </p:cNvPr>
              <p:cNvSpPr/>
              <p:nvPr/>
            </p:nvSpPr>
            <p:spPr>
              <a:xfrm>
                <a:off x="1219313" y="2452520"/>
                <a:ext cx="744166" cy="1027851"/>
              </a:xfrm>
              <a:prstGeom prst="rect">
                <a:avLst/>
              </a:prstGeom>
              <a:noFill/>
              <a:ln w="3175"/>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47" name="TextBox 46">
                <a:extLst>
                  <a:ext uri="{FF2B5EF4-FFF2-40B4-BE49-F238E27FC236}">
                    <a16:creationId xmlns:a16="http://schemas.microsoft.com/office/drawing/2014/main" id="{B73D64C4-0750-C9D2-F41B-6E1ECB6FEC26}"/>
                  </a:ext>
                </a:extLst>
              </p:cNvPr>
              <p:cNvSpPr txBox="1"/>
              <p:nvPr/>
            </p:nvSpPr>
            <p:spPr>
              <a:xfrm>
                <a:off x="1250756" y="2493261"/>
                <a:ext cx="692925" cy="751973"/>
              </a:xfrm>
              <a:prstGeom prst="rect">
                <a:avLst/>
              </a:prstGeom>
              <a:noFill/>
            </p:spPr>
            <p:txBody>
              <a:bodyPr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Primary endpoint</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PFS (by IRC)</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666"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Key secondary endpoints</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ORR (by IRC), OS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666"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Other secondary endpoints</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CR rate, DOR, TTR, MRD</a:t>
                </a:r>
              </a:p>
              <a:p>
                <a:pPr marL="228389" marR="0" lvl="0" indent="-22838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Safety </a:t>
                </a:r>
              </a:p>
            </p:txBody>
          </p:sp>
        </p:grpSp>
        <p:grpSp>
          <p:nvGrpSpPr>
            <p:cNvPr id="24612" name="Group 17">
              <a:extLst>
                <a:ext uri="{FF2B5EF4-FFF2-40B4-BE49-F238E27FC236}">
                  <a16:creationId xmlns:a16="http://schemas.microsoft.com/office/drawing/2014/main" id="{1AE240BF-D828-4293-3DEA-633008956B56}"/>
                </a:ext>
              </a:extLst>
            </p:cNvPr>
            <p:cNvGrpSpPr>
              <a:grpSpLocks/>
            </p:cNvGrpSpPr>
            <p:nvPr/>
          </p:nvGrpSpPr>
          <p:grpSpPr bwMode="auto">
            <a:xfrm>
              <a:off x="4203558" y="2107651"/>
              <a:ext cx="1709945" cy="210686"/>
              <a:chOff x="3072991" y="2158730"/>
              <a:chExt cx="1058452" cy="164679"/>
            </a:xfrm>
          </p:grpSpPr>
          <p:sp>
            <p:nvSpPr>
              <p:cNvPr id="44" name="Right Arrow 43">
                <a:extLst>
                  <a:ext uri="{FF2B5EF4-FFF2-40B4-BE49-F238E27FC236}">
                    <a16:creationId xmlns:a16="http://schemas.microsoft.com/office/drawing/2014/main" id="{80064C8F-4259-81A3-7050-25258006A172}"/>
                  </a:ext>
                </a:extLst>
              </p:cNvPr>
              <p:cNvSpPr/>
              <p:nvPr/>
            </p:nvSpPr>
            <p:spPr>
              <a:xfrm>
                <a:off x="3072559" y="2158321"/>
                <a:ext cx="1058762" cy="165295"/>
              </a:xfrm>
              <a:prstGeom prst="rightArrow">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45" name="TextBox 44">
                <a:extLst>
                  <a:ext uri="{FF2B5EF4-FFF2-40B4-BE49-F238E27FC236}">
                    <a16:creationId xmlns:a16="http://schemas.microsoft.com/office/drawing/2014/main" id="{E54D3B42-6C99-5A8B-7D54-B50FC0E63C6E}"/>
                  </a:ext>
                </a:extLst>
              </p:cNvPr>
              <p:cNvSpPr txBox="1"/>
              <p:nvPr/>
            </p:nvSpPr>
            <p:spPr>
              <a:xfrm>
                <a:off x="3252400" y="2165305"/>
                <a:ext cx="625297" cy="128045"/>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533" b="0" i="0" u="none" strike="noStrike" kern="1200" cap="none" spc="0" normalizeH="0" baseline="0" noProof="0" dirty="0">
                    <a:ln>
                      <a:noFill/>
                    </a:ln>
                    <a:solidFill>
                      <a:prstClr val="white"/>
                    </a:solidFill>
                    <a:effectLst/>
                    <a:uLnTx/>
                    <a:uFillTx/>
                    <a:latin typeface="Calibri"/>
                    <a:ea typeface="+mn-ea"/>
                    <a:cs typeface="+mn-cs"/>
                  </a:rPr>
                  <a:t>Post-treatment follow up period</a:t>
                </a:r>
              </a:p>
            </p:txBody>
          </p:sp>
        </p:grpSp>
        <p:grpSp>
          <p:nvGrpSpPr>
            <p:cNvPr id="24613" name="Group 18">
              <a:extLst>
                <a:ext uri="{FF2B5EF4-FFF2-40B4-BE49-F238E27FC236}">
                  <a16:creationId xmlns:a16="http://schemas.microsoft.com/office/drawing/2014/main" id="{334C67B0-7136-6F1F-D663-43BFCDB2FD13}"/>
                </a:ext>
              </a:extLst>
            </p:cNvPr>
            <p:cNvGrpSpPr>
              <a:grpSpLocks/>
            </p:cNvGrpSpPr>
            <p:nvPr/>
          </p:nvGrpSpPr>
          <p:grpSpPr bwMode="auto">
            <a:xfrm>
              <a:off x="3455192" y="2110123"/>
              <a:ext cx="895459" cy="206091"/>
              <a:chOff x="3231608" y="2165413"/>
              <a:chExt cx="995364" cy="161087"/>
            </a:xfrm>
          </p:grpSpPr>
          <p:sp>
            <p:nvSpPr>
              <p:cNvPr id="42" name="Right Arrow 41">
                <a:extLst>
                  <a:ext uri="{FF2B5EF4-FFF2-40B4-BE49-F238E27FC236}">
                    <a16:creationId xmlns:a16="http://schemas.microsoft.com/office/drawing/2014/main" id="{FA86CC38-CC7B-B08E-5647-0FFC374D252A}"/>
                  </a:ext>
                </a:extLst>
              </p:cNvPr>
              <p:cNvSpPr/>
              <p:nvPr/>
            </p:nvSpPr>
            <p:spPr>
              <a:xfrm>
                <a:off x="3231297" y="2165400"/>
                <a:ext cx="995355" cy="160638"/>
              </a:xfrm>
              <a:prstGeom prst="rightArrow">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dirty="0">
                  <a:ln>
                    <a:noFill/>
                  </a:ln>
                  <a:solidFill>
                    <a:prstClr val="white"/>
                  </a:solidFill>
                  <a:effectLst/>
                  <a:uLnTx/>
                  <a:uFillTx/>
                  <a:latin typeface="Calibri"/>
                  <a:ea typeface="+mn-ea"/>
                  <a:cs typeface="+mn-cs"/>
                </a:endParaRPr>
              </a:p>
            </p:txBody>
          </p:sp>
          <p:sp>
            <p:nvSpPr>
              <p:cNvPr id="43" name="TextBox 42">
                <a:extLst>
                  <a:ext uri="{FF2B5EF4-FFF2-40B4-BE49-F238E27FC236}">
                    <a16:creationId xmlns:a16="http://schemas.microsoft.com/office/drawing/2014/main" id="{91A3B9C0-409C-F312-9441-CA62F4E5B192}"/>
                  </a:ext>
                </a:extLst>
              </p:cNvPr>
              <p:cNvSpPr txBox="1"/>
              <p:nvPr/>
            </p:nvSpPr>
            <p:spPr>
              <a:xfrm>
                <a:off x="3398569" y="2175877"/>
                <a:ext cx="496849" cy="128045"/>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533" b="0" i="0" u="none" strike="noStrike" kern="1200" cap="none" spc="0" normalizeH="0" baseline="0" noProof="0" dirty="0">
                    <a:ln>
                      <a:noFill/>
                    </a:ln>
                    <a:solidFill>
                      <a:prstClr val="white"/>
                    </a:solidFill>
                    <a:effectLst/>
                    <a:uLnTx/>
                    <a:uFillTx/>
                    <a:latin typeface="Calibri"/>
                    <a:ea typeface="+mn-ea"/>
                    <a:cs typeface="+mn-cs"/>
                  </a:rPr>
                  <a:t>Treatment</a:t>
                </a:r>
              </a:p>
            </p:txBody>
          </p:sp>
        </p:grpSp>
        <p:grpSp>
          <p:nvGrpSpPr>
            <p:cNvPr id="24614" name="Group 19">
              <a:extLst>
                <a:ext uri="{FF2B5EF4-FFF2-40B4-BE49-F238E27FC236}">
                  <a16:creationId xmlns:a16="http://schemas.microsoft.com/office/drawing/2014/main" id="{008FE0D0-E362-7A71-958B-9561903E4E3E}"/>
                </a:ext>
              </a:extLst>
            </p:cNvPr>
            <p:cNvGrpSpPr>
              <a:grpSpLocks/>
            </p:cNvGrpSpPr>
            <p:nvPr/>
          </p:nvGrpSpPr>
          <p:grpSpPr bwMode="auto">
            <a:xfrm>
              <a:off x="2173530" y="2093725"/>
              <a:ext cx="1354159" cy="210686"/>
              <a:chOff x="3072991" y="2158730"/>
              <a:chExt cx="1058452" cy="164679"/>
            </a:xfrm>
          </p:grpSpPr>
          <p:sp>
            <p:nvSpPr>
              <p:cNvPr id="40" name="Right Arrow 39">
                <a:extLst>
                  <a:ext uri="{FF2B5EF4-FFF2-40B4-BE49-F238E27FC236}">
                    <a16:creationId xmlns:a16="http://schemas.microsoft.com/office/drawing/2014/main" id="{C4304895-1336-5A46-8E68-6616A1EE4E88}"/>
                  </a:ext>
                </a:extLst>
              </p:cNvPr>
              <p:cNvSpPr/>
              <p:nvPr/>
            </p:nvSpPr>
            <p:spPr>
              <a:xfrm>
                <a:off x="3073020" y="2158730"/>
                <a:ext cx="1058602" cy="164131"/>
              </a:xfrm>
              <a:prstGeom prst="rightArrow">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41" name="TextBox 40">
                <a:extLst>
                  <a:ext uri="{FF2B5EF4-FFF2-40B4-BE49-F238E27FC236}">
                    <a16:creationId xmlns:a16="http://schemas.microsoft.com/office/drawing/2014/main" id="{F5DD5EB1-C8F5-5411-D52D-81EC95253B05}"/>
                  </a:ext>
                </a:extLst>
              </p:cNvPr>
              <p:cNvSpPr txBox="1"/>
              <p:nvPr/>
            </p:nvSpPr>
            <p:spPr>
              <a:xfrm>
                <a:off x="3252365" y="2165714"/>
                <a:ext cx="553175" cy="128045"/>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533" b="0" i="0" u="none" strike="noStrike" kern="1200" cap="none" spc="0" normalizeH="0" baseline="0" noProof="0" dirty="0">
                    <a:ln>
                      <a:noFill/>
                    </a:ln>
                    <a:solidFill>
                      <a:prstClr val="white"/>
                    </a:solidFill>
                    <a:effectLst/>
                    <a:uLnTx/>
                    <a:uFillTx/>
                    <a:latin typeface="Calibri"/>
                    <a:ea typeface="+mn-ea"/>
                    <a:cs typeface="+mn-cs"/>
                  </a:rPr>
                  <a:t>Pretreatment period</a:t>
                </a:r>
              </a:p>
            </p:txBody>
          </p:sp>
        </p:grpSp>
        <p:sp>
          <p:nvSpPr>
            <p:cNvPr id="21" name="Right Brace 20">
              <a:extLst>
                <a:ext uri="{FF2B5EF4-FFF2-40B4-BE49-F238E27FC236}">
                  <a16:creationId xmlns:a16="http://schemas.microsoft.com/office/drawing/2014/main" id="{4E3ED6D7-40B9-5648-6DA5-06673BA3C755}"/>
                </a:ext>
              </a:extLst>
            </p:cNvPr>
            <p:cNvSpPr/>
            <p:nvPr/>
          </p:nvSpPr>
          <p:spPr>
            <a:xfrm flipH="1">
              <a:off x="2030534" y="2726656"/>
              <a:ext cx="129624" cy="853341"/>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black"/>
                </a:solidFill>
                <a:effectLst/>
                <a:uLnTx/>
                <a:uFillTx/>
                <a:latin typeface="Calibri"/>
                <a:ea typeface="+mn-ea"/>
                <a:cs typeface="+mn-cs"/>
              </a:endParaRPr>
            </a:p>
          </p:txBody>
        </p:sp>
        <p:sp>
          <p:nvSpPr>
            <p:cNvPr id="22" name="Oval 21">
              <a:extLst>
                <a:ext uri="{FF2B5EF4-FFF2-40B4-BE49-F238E27FC236}">
                  <a16:creationId xmlns:a16="http://schemas.microsoft.com/office/drawing/2014/main" id="{AB4AB4E5-D0DE-E81D-DB74-99CEFC18721F}"/>
                </a:ext>
              </a:extLst>
            </p:cNvPr>
            <p:cNvSpPr/>
            <p:nvPr/>
          </p:nvSpPr>
          <p:spPr>
            <a:xfrm>
              <a:off x="1990305" y="3084077"/>
              <a:ext cx="183263" cy="208495"/>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9D481005-F14A-23F2-B078-45E6ED9CA441}"/>
                </a:ext>
              </a:extLst>
            </p:cNvPr>
            <p:cNvSpPr txBox="1"/>
            <p:nvPr/>
          </p:nvSpPr>
          <p:spPr>
            <a:xfrm>
              <a:off x="1924748" y="3060249"/>
              <a:ext cx="232430" cy="221899"/>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32" b="0" i="0" u="none" strike="noStrike" kern="1200" cap="none" spc="0" normalizeH="0" baseline="0" noProof="0" dirty="0">
                  <a:ln>
                    <a:noFill/>
                  </a:ln>
                  <a:solidFill>
                    <a:prstClr val="black"/>
                  </a:solidFill>
                  <a:effectLst/>
                  <a:uLnTx/>
                  <a:uFillTx/>
                  <a:latin typeface="Calibri"/>
                  <a:ea typeface="+mn-ea"/>
                  <a:cs typeface="+mn-cs"/>
                </a:rPr>
                <a:t>R</a:t>
              </a:r>
            </a:p>
          </p:txBody>
        </p:sp>
        <p:sp>
          <p:nvSpPr>
            <p:cNvPr id="24" name="TextBox 23">
              <a:extLst>
                <a:ext uri="{FF2B5EF4-FFF2-40B4-BE49-F238E27FC236}">
                  <a16:creationId xmlns:a16="http://schemas.microsoft.com/office/drawing/2014/main" id="{0422D93D-B8FD-1CA8-7672-FEEA97E1A0B8}"/>
                </a:ext>
              </a:extLst>
            </p:cNvPr>
            <p:cNvSpPr txBox="1"/>
            <p:nvPr/>
          </p:nvSpPr>
          <p:spPr>
            <a:xfrm>
              <a:off x="2160158" y="3033442"/>
              <a:ext cx="359075" cy="260619"/>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99" b="0" i="0" u="none" strike="noStrike" kern="1200" cap="none" spc="0" normalizeH="0" baseline="0" noProof="0" dirty="0">
                  <a:ln>
                    <a:noFill/>
                  </a:ln>
                  <a:solidFill>
                    <a:srgbClr val="4F81BD">
                      <a:lumMod val="50000"/>
                    </a:srgbClr>
                  </a:solidFill>
                  <a:effectLst/>
                  <a:uLnTx/>
                  <a:uFillTx/>
                  <a:latin typeface="Calibri"/>
                  <a:ea typeface="+mn-ea"/>
                  <a:cs typeface="+mn-cs"/>
                </a:rPr>
                <a:t>2:1</a:t>
              </a:r>
            </a:p>
          </p:txBody>
        </p:sp>
        <p:cxnSp>
          <p:nvCxnSpPr>
            <p:cNvPr id="25" name="Straight Connector 24">
              <a:extLst>
                <a:ext uri="{FF2B5EF4-FFF2-40B4-BE49-F238E27FC236}">
                  <a16:creationId xmlns:a16="http://schemas.microsoft.com/office/drawing/2014/main" id="{3F61E1CA-015A-2B91-4A3E-9A72E670ACF2}"/>
                </a:ext>
              </a:extLst>
            </p:cNvPr>
            <p:cNvCxnSpPr>
              <a:cxnSpLocks/>
            </p:cNvCxnSpPr>
            <p:nvPr/>
          </p:nvCxnSpPr>
          <p:spPr>
            <a:xfrm>
              <a:off x="3049650" y="2993233"/>
              <a:ext cx="0" cy="232323"/>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8D9808B-580D-3025-3948-818D85455C58}"/>
                </a:ext>
              </a:extLst>
            </p:cNvPr>
            <p:cNvCxnSpPr>
              <a:cxnSpLocks/>
            </p:cNvCxnSpPr>
            <p:nvPr/>
          </p:nvCxnSpPr>
          <p:spPr>
            <a:xfrm>
              <a:off x="3049650" y="3228534"/>
              <a:ext cx="108169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090CC95-8217-1290-C3FE-684403AD5F4A}"/>
                </a:ext>
              </a:extLst>
            </p:cNvPr>
            <p:cNvCxnSpPr>
              <a:cxnSpLocks/>
            </p:cNvCxnSpPr>
            <p:nvPr/>
          </p:nvCxnSpPr>
          <p:spPr>
            <a:xfrm>
              <a:off x="5092350" y="3225556"/>
              <a:ext cx="205611" cy="1489"/>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48491B3-75F3-5C0A-6C29-C6EEB70845D7}"/>
                </a:ext>
              </a:extLst>
            </p:cNvPr>
            <p:cNvCxnSpPr>
              <a:cxnSpLocks/>
            </p:cNvCxnSpPr>
            <p:nvPr/>
          </p:nvCxnSpPr>
          <p:spPr>
            <a:xfrm flipH="1">
              <a:off x="5297962" y="3227045"/>
              <a:ext cx="2980" cy="382738"/>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4AAE6677-6FCC-1B4B-89F2-EFD9E21C738B}"/>
                </a:ext>
              </a:extLst>
            </p:cNvPr>
            <p:cNvCxnSpPr>
              <a:cxnSpLocks/>
            </p:cNvCxnSpPr>
            <p:nvPr/>
          </p:nvCxnSpPr>
          <p:spPr>
            <a:xfrm>
              <a:off x="2656307" y="3612761"/>
              <a:ext cx="817974" cy="297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A389892E-81CE-79B9-D1F7-04C9E806D047}"/>
                </a:ext>
              </a:extLst>
            </p:cNvPr>
            <p:cNvCxnSpPr>
              <a:cxnSpLocks/>
            </p:cNvCxnSpPr>
            <p:nvPr/>
          </p:nvCxnSpPr>
          <p:spPr>
            <a:xfrm flipV="1">
              <a:off x="5184726" y="3609783"/>
              <a:ext cx="27414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A453CACB-DC38-E958-AAF9-96E9F092598B}"/>
                </a:ext>
              </a:extLst>
            </p:cNvPr>
            <p:cNvSpPr txBox="1"/>
            <p:nvPr/>
          </p:nvSpPr>
          <p:spPr>
            <a:xfrm>
              <a:off x="4016617" y="3125776"/>
              <a:ext cx="1074244" cy="163818"/>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533" b="0" i="0" u="none" strike="noStrike" kern="1200" cap="none" spc="0" normalizeH="0" baseline="0" noProof="0" dirty="0">
                  <a:ln>
                    <a:noFill/>
                  </a:ln>
                  <a:solidFill>
                    <a:prstClr val="black"/>
                  </a:solidFill>
                  <a:effectLst/>
                  <a:uLnTx/>
                  <a:uFillTx/>
                  <a:latin typeface="Calibri"/>
                  <a:ea typeface="+mn-ea"/>
                  <a:cs typeface="+mn-cs"/>
                </a:rPr>
                <a:t>Ide-cel allowed after confirmed PD</a:t>
              </a:r>
            </a:p>
          </p:txBody>
        </p:sp>
        <p:cxnSp>
          <p:nvCxnSpPr>
            <p:cNvPr id="32" name="Straight Arrow Connector 31">
              <a:extLst>
                <a:ext uri="{FF2B5EF4-FFF2-40B4-BE49-F238E27FC236}">
                  <a16:creationId xmlns:a16="http://schemas.microsoft.com/office/drawing/2014/main" id="{A1F24647-A9DD-9A17-62A4-E863018DDEAA}"/>
                </a:ext>
              </a:extLst>
            </p:cNvPr>
            <p:cNvCxnSpPr>
              <a:cxnSpLocks/>
            </p:cNvCxnSpPr>
            <p:nvPr/>
          </p:nvCxnSpPr>
          <p:spPr>
            <a:xfrm>
              <a:off x="2662266" y="2726656"/>
              <a:ext cx="13111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10A9C5F2-FB67-AFAD-50DC-1DD9D0133EA0}"/>
                </a:ext>
              </a:extLst>
            </p:cNvPr>
            <p:cNvCxnSpPr>
              <a:cxnSpLocks/>
            </p:cNvCxnSpPr>
            <p:nvPr/>
          </p:nvCxnSpPr>
          <p:spPr>
            <a:xfrm>
              <a:off x="4308644" y="2750484"/>
              <a:ext cx="27712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a16="http://schemas.microsoft.com/office/drawing/2014/main" id="{A63314A0-BBE5-1B1A-9BB8-EC85434B7EF2}"/>
                </a:ext>
              </a:extLst>
            </p:cNvPr>
            <p:cNvCxnSpPr>
              <a:cxnSpLocks/>
            </p:cNvCxnSpPr>
            <p:nvPr/>
          </p:nvCxnSpPr>
          <p:spPr>
            <a:xfrm>
              <a:off x="5297962" y="2741549"/>
              <a:ext cx="1326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BD693F64-3119-F81D-94C4-5172F25262A3}"/>
                </a:ext>
              </a:extLst>
            </p:cNvPr>
            <p:cNvCxnSpPr>
              <a:cxnSpLocks/>
            </p:cNvCxnSpPr>
            <p:nvPr/>
          </p:nvCxnSpPr>
          <p:spPr>
            <a:xfrm flipV="1">
              <a:off x="3331247" y="2760910"/>
              <a:ext cx="259249" cy="148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Triangle 35">
              <a:extLst>
                <a:ext uri="{FF2B5EF4-FFF2-40B4-BE49-F238E27FC236}">
                  <a16:creationId xmlns:a16="http://schemas.microsoft.com/office/drawing/2014/main" id="{ACDDDD4F-AC6E-92C0-C296-95B92DFFE1A7}"/>
                </a:ext>
              </a:extLst>
            </p:cNvPr>
            <p:cNvSpPr/>
            <p:nvPr/>
          </p:nvSpPr>
          <p:spPr>
            <a:xfrm flipV="1">
              <a:off x="3378925" y="2471995"/>
              <a:ext cx="67048" cy="282958"/>
            </a:xfrm>
            <a:prstGeom prst="triangle">
              <a:avLst/>
            </a:prstGeom>
            <a:solidFill>
              <a:schemeClr val="accent3">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37" name="Triangle 36">
              <a:extLst>
                <a:ext uri="{FF2B5EF4-FFF2-40B4-BE49-F238E27FC236}">
                  <a16:creationId xmlns:a16="http://schemas.microsoft.com/office/drawing/2014/main" id="{6B5C4DB3-D1A3-A7EC-BC1D-8E860D9C4B70}"/>
                </a:ext>
              </a:extLst>
            </p:cNvPr>
            <p:cNvSpPr/>
            <p:nvPr/>
          </p:nvSpPr>
          <p:spPr>
            <a:xfrm>
              <a:off x="3378925" y="2763888"/>
              <a:ext cx="67048" cy="282958"/>
            </a:xfrm>
            <a:prstGeom prst="triangle">
              <a:avLst/>
            </a:prstGeom>
            <a:solidFill>
              <a:schemeClr val="accent3">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prstClr val="white"/>
                </a:solidFill>
                <a:effectLst/>
                <a:uLnTx/>
                <a:uFillTx/>
                <a:latin typeface="Calibri"/>
                <a:ea typeface="+mn-ea"/>
                <a:cs typeface="+mn-cs"/>
              </a:endParaRPr>
            </a:p>
          </p:txBody>
        </p:sp>
        <p:sp>
          <p:nvSpPr>
            <p:cNvPr id="38" name="TextBox 37">
              <a:extLst>
                <a:ext uri="{FF2B5EF4-FFF2-40B4-BE49-F238E27FC236}">
                  <a16:creationId xmlns:a16="http://schemas.microsoft.com/office/drawing/2014/main" id="{52A9501D-87F0-84E3-786F-09067E9A6C9A}"/>
                </a:ext>
              </a:extLst>
            </p:cNvPr>
            <p:cNvSpPr txBox="1"/>
            <p:nvPr/>
          </p:nvSpPr>
          <p:spPr>
            <a:xfrm>
              <a:off x="3219502" y="2299242"/>
              <a:ext cx="299477" cy="183177"/>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LDC</a:t>
              </a:r>
            </a:p>
          </p:txBody>
        </p:sp>
        <p:sp>
          <p:nvSpPr>
            <p:cNvPr id="39" name="TextBox 38">
              <a:extLst>
                <a:ext uri="{FF2B5EF4-FFF2-40B4-BE49-F238E27FC236}">
                  <a16:creationId xmlns:a16="http://schemas.microsoft.com/office/drawing/2014/main" id="{69426ACD-0B90-9987-C3A2-2718F97E2CCC}"/>
                </a:ext>
              </a:extLst>
            </p:cNvPr>
            <p:cNvSpPr txBox="1"/>
            <p:nvPr/>
          </p:nvSpPr>
          <p:spPr>
            <a:xfrm>
              <a:off x="3019851" y="3023018"/>
              <a:ext cx="1013156" cy="183177"/>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66" b="0" i="0" u="none" strike="noStrike" kern="1200" cap="none" spc="0" normalizeH="0" baseline="0" noProof="0" dirty="0">
                  <a:ln>
                    <a:noFill/>
                  </a:ln>
                  <a:solidFill>
                    <a:prstClr val="black"/>
                  </a:solidFill>
                  <a:effectLst/>
                  <a:uLnTx/>
                  <a:uFillTx/>
                  <a:latin typeface="Calibri"/>
                  <a:ea typeface="+mn-ea"/>
                  <a:cs typeface="+mn-cs"/>
                </a:rPr>
                <a:t>Optional bridging therapy</a:t>
              </a:r>
            </a:p>
          </p:txBody>
        </p:sp>
      </p:grpSp>
      <p:sp>
        <p:nvSpPr>
          <p:cNvPr id="74" name="Text Placeholder 4">
            <a:extLst>
              <a:ext uri="{FF2B5EF4-FFF2-40B4-BE49-F238E27FC236}">
                <a16:creationId xmlns:a16="http://schemas.microsoft.com/office/drawing/2014/main" id="{0E832C3F-CB73-106E-FDB9-9D9BC644DE15}"/>
              </a:ext>
            </a:extLst>
          </p:cNvPr>
          <p:cNvSpPr txBox="1">
            <a:spLocks/>
          </p:cNvSpPr>
          <p:nvPr/>
        </p:nvSpPr>
        <p:spPr>
          <a:xfrm>
            <a:off x="320675" y="1879600"/>
            <a:ext cx="1941513" cy="579438"/>
          </a:xfrm>
          <a:prstGeom prst="rect">
            <a:avLst/>
          </a:prstGeom>
        </p:spPr>
        <p:txBody>
          <a:bodyPr/>
          <a:lst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a:lstStyle>
          <a:p>
            <a:pPr marL="0" marR="0" lvl="0" indent="0" algn="l" defTabSz="457200" rtl="0" eaLnBrk="1" fontAlgn="base" latinLnBrk="0" hangingPunct="1">
              <a:lnSpc>
                <a:spcPct val="100000"/>
              </a:lnSpc>
              <a:spcBef>
                <a:spcPct val="20000"/>
              </a:spcBef>
              <a:spcAft>
                <a:spcPct val="0"/>
              </a:spcAft>
              <a:buClrTx/>
              <a:buSzTx/>
              <a:buFontTx/>
              <a:buNone/>
              <a:tabLst/>
              <a:defRPr/>
            </a:pPr>
            <a:r>
              <a:rPr kumimoji="0" lang="en-US" sz="2398" b="0" i="0" u="none" strike="noStrike" kern="0" cap="none" spc="0" normalizeH="0" baseline="0" noProof="0" dirty="0">
                <a:ln>
                  <a:noFill/>
                </a:ln>
                <a:solidFill>
                  <a:prstClr val="black"/>
                </a:solidFill>
                <a:effectLst/>
                <a:uLnTx/>
                <a:uFillTx/>
                <a:latin typeface="Calibri"/>
                <a:ea typeface="+mn-ea"/>
                <a:cs typeface="+mn-cs"/>
              </a:rPr>
              <a:t>Trial design</a:t>
            </a:r>
          </a:p>
        </p:txBody>
      </p:sp>
      <p:sp>
        <p:nvSpPr>
          <p:cNvPr id="75" name="Text Placeholder 4">
            <a:extLst>
              <a:ext uri="{FF2B5EF4-FFF2-40B4-BE49-F238E27FC236}">
                <a16:creationId xmlns:a16="http://schemas.microsoft.com/office/drawing/2014/main" id="{D67904E0-7435-F29E-5A35-5C3AC4B3725C}"/>
              </a:ext>
            </a:extLst>
          </p:cNvPr>
          <p:cNvSpPr txBox="1">
            <a:spLocks/>
          </p:cNvSpPr>
          <p:nvPr/>
        </p:nvSpPr>
        <p:spPr>
          <a:xfrm>
            <a:off x="7061200" y="1879600"/>
            <a:ext cx="3709988" cy="579438"/>
          </a:xfrm>
          <a:prstGeom prst="rect">
            <a:avLst/>
          </a:prstGeom>
        </p:spPr>
        <p:txBody>
          <a:bodyPr/>
          <a:lst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a:lstStyle>
          <a:p>
            <a:pPr marL="0" marR="0" lvl="0" indent="0" algn="l" defTabSz="457200" rtl="0" eaLnBrk="1" fontAlgn="base" latinLnBrk="0" hangingPunct="1">
              <a:lnSpc>
                <a:spcPct val="100000"/>
              </a:lnSpc>
              <a:spcBef>
                <a:spcPct val="20000"/>
              </a:spcBef>
              <a:spcAft>
                <a:spcPct val="0"/>
              </a:spcAft>
              <a:buClrTx/>
              <a:buSzTx/>
              <a:buFontTx/>
              <a:buNone/>
              <a:tabLst/>
              <a:defRPr/>
            </a:pPr>
            <a:r>
              <a:rPr kumimoji="0" lang="en-US" sz="2398" b="0" i="0" u="none" strike="noStrike" kern="0" cap="none" spc="0" normalizeH="0" baseline="0" noProof="0" dirty="0">
                <a:ln>
                  <a:noFill/>
                </a:ln>
                <a:solidFill>
                  <a:prstClr val="black"/>
                </a:solidFill>
                <a:effectLst/>
                <a:uLnTx/>
                <a:uFillTx/>
                <a:latin typeface="Calibri"/>
                <a:ea typeface="+mn-ea"/>
                <a:cs typeface="+mn-cs"/>
              </a:rPr>
              <a:t>Baseline characteristics</a:t>
            </a:r>
            <a:endParaRPr kumimoji="0" lang="en-US" sz="2664" b="0" i="0" u="none" strike="noStrike" kern="0" cap="none" spc="0" normalizeH="0" baseline="0" noProof="0" dirty="0">
              <a:ln>
                <a:noFill/>
              </a:ln>
              <a:solidFill>
                <a:prstClr val="black"/>
              </a:solidFill>
              <a:effectLst/>
              <a:uLnTx/>
              <a:uFillTx/>
              <a:latin typeface="Calibri"/>
              <a:ea typeface="+mn-ea"/>
              <a:cs typeface="+mn-cs"/>
            </a:endParaRPr>
          </a:p>
        </p:txBody>
      </p:sp>
      <p:graphicFrame>
        <p:nvGraphicFramePr>
          <p:cNvPr id="76" name="Table 75">
            <a:extLst>
              <a:ext uri="{FF2B5EF4-FFF2-40B4-BE49-F238E27FC236}">
                <a16:creationId xmlns:a16="http://schemas.microsoft.com/office/drawing/2014/main" id="{9E1E9E50-D99B-6E0B-67A1-DDEEA36550BE}"/>
              </a:ext>
            </a:extLst>
          </p:cNvPr>
          <p:cNvGraphicFramePr>
            <a:graphicFrameLocks noGrp="1"/>
          </p:cNvGraphicFramePr>
          <p:nvPr/>
        </p:nvGraphicFramePr>
        <p:xfrm>
          <a:off x="7258050" y="2576513"/>
          <a:ext cx="3189288" cy="1736724"/>
        </p:xfrm>
        <a:graphic>
          <a:graphicData uri="http://schemas.openxmlformats.org/drawingml/2006/table">
            <a:tbl>
              <a:tblPr firstRow="1" bandRow="1">
                <a:tableStyleId>{3B4B98B0-60AC-42C2-AFA5-B58CD77FA1E5}</a:tableStyleId>
              </a:tblPr>
              <a:tblGrid>
                <a:gridCol w="2428835">
                  <a:extLst>
                    <a:ext uri="{9D8B030D-6E8A-4147-A177-3AD203B41FA5}">
                      <a16:colId xmlns:a16="http://schemas.microsoft.com/office/drawing/2014/main" val="20000"/>
                    </a:ext>
                  </a:extLst>
                </a:gridCol>
                <a:gridCol w="760453">
                  <a:extLst>
                    <a:ext uri="{9D8B030D-6E8A-4147-A177-3AD203B41FA5}">
                      <a16:colId xmlns:a16="http://schemas.microsoft.com/office/drawing/2014/main" val="20001"/>
                    </a:ext>
                  </a:extLst>
                </a:gridCol>
              </a:tblGrid>
              <a:tr h="289454">
                <a:tc>
                  <a:txBody>
                    <a:bodyPr/>
                    <a:lstStyle/>
                    <a:p>
                      <a:r>
                        <a:rPr lang="en-US" sz="1100" b="0" dirty="0"/>
                        <a:t>Median age</a:t>
                      </a:r>
                    </a:p>
                  </a:txBody>
                  <a:tcPr marL="121771" marR="121771" marT="60905" marB="60905"/>
                </a:tc>
                <a:tc>
                  <a:txBody>
                    <a:bodyPr/>
                    <a:lstStyle/>
                    <a:p>
                      <a:r>
                        <a:rPr lang="en-US" sz="1100" b="0" dirty="0"/>
                        <a:t>63 </a:t>
                      </a:r>
                      <a:r>
                        <a:rPr lang="en-US" sz="1100" b="0" dirty="0" err="1"/>
                        <a:t>yrs</a:t>
                      </a:r>
                      <a:endParaRPr lang="en-US" sz="1100" b="0" dirty="0"/>
                    </a:p>
                  </a:txBody>
                  <a:tcPr marL="121771" marR="121771" marT="60905" marB="60905"/>
                </a:tc>
                <a:extLst>
                  <a:ext uri="{0D108BD9-81ED-4DB2-BD59-A6C34878D82A}">
                    <a16:rowId xmlns:a16="http://schemas.microsoft.com/office/drawing/2014/main" val="10000"/>
                  </a:ext>
                </a:extLst>
              </a:tr>
              <a:tr h="289454">
                <a:tc>
                  <a:txBody>
                    <a:bodyPr/>
                    <a:lstStyle/>
                    <a:p>
                      <a:r>
                        <a:rPr lang="en-US" sz="1100" b="0" dirty="0"/>
                        <a:t>Median time since diagnosis</a:t>
                      </a:r>
                    </a:p>
                  </a:txBody>
                  <a:tcPr marL="121771" marR="121771" marT="60905" marB="60905"/>
                </a:tc>
                <a:tc>
                  <a:txBody>
                    <a:bodyPr/>
                    <a:lstStyle/>
                    <a:p>
                      <a:r>
                        <a:rPr lang="en-US" sz="1100" b="0" dirty="0"/>
                        <a:t>4.1 </a:t>
                      </a:r>
                      <a:r>
                        <a:rPr lang="en-US" sz="1100" b="0" dirty="0" err="1"/>
                        <a:t>yrs</a:t>
                      </a:r>
                      <a:endParaRPr lang="en-US" sz="1100" b="0" dirty="0"/>
                    </a:p>
                  </a:txBody>
                  <a:tcPr marL="121771" marR="121771" marT="60905" marB="60905"/>
                </a:tc>
                <a:extLst>
                  <a:ext uri="{0D108BD9-81ED-4DB2-BD59-A6C34878D82A}">
                    <a16:rowId xmlns:a16="http://schemas.microsoft.com/office/drawing/2014/main" val="10001"/>
                  </a:ext>
                </a:extLst>
              </a:tr>
              <a:tr h="289454">
                <a:tc>
                  <a:txBody>
                    <a:bodyPr/>
                    <a:lstStyle/>
                    <a:p>
                      <a:r>
                        <a:rPr lang="en-US" sz="1100" b="0" dirty="0"/>
                        <a:t>Median prior therapies</a:t>
                      </a:r>
                    </a:p>
                  </a:txBody>
                  <a:tcPr marL="121771" marR="121771" marT="60905" marB="60905"/>
                </a:tc>
                <a:tc>
                  <a:txBody>
                    <a:bodyPr/>
                    <a:lstStyle/>
                    <a:p>
                      <a:r>
                        <a:rPr lang="en-US" sz="1100" b="0" dirty="0"/>
                        <a:t>N=3</a:t>
                      </a:r>
                    </a:p>
                  </a:txBody>
                  <a:tcPr marL="121771" marR="121771" marT="60905" marB="60905"/>
                </a:tc>
                <a:extLst>
                  <a:ext uri="{0D108BD9-81ED-4DB2-BD59-A6C34878D82A}">
                    <a16:rowId xmlns:a16="http://schemas.microsoft.com/office/drawing/2014/main" val="10002"/>
                  </a:ext>
                </a:extLst>
              </a:tr>
              <a:tr h="289454">
                <a:tc>
                  <a:txBody>
                    <a:bodyPr/>
                    <a:lstStyle/>
                    <a:p>
                      <a:r>
                        <a:rPr lang="en-US" sz="1100" b="0" dirty="0"/>
                        <a:t>Triple-class refractoriness </a:t>
                      </a:r>
                    </a:p>
                  </a:txBody>
                  <a:tcPr marL="121771" marR="121771" marT="60905" marB="60905"/>
                </a:tc>
                <a:tc>
                  <a:txBody>
                    <a:bodyPr/>
                    <a:lstStyle/>
                    <a:p>
                      <a:r>
                        <a:rPr lang="en-US" sz="1100" b="0" dirty="0"/>
                        <a:t>66%</a:t>
                      </a:r>
                    </a:p>
                  </a:txBody>
                  <a:tcPr marL="121771" marR="121771" marT="60905" marB="60905"/>
                </a:tc>
                <a:extLst>
                  <a:ext uri="{0D108BD9-81ED-4DB2-BD59-A6C34878D82A}">
                    <a16:rowId xmlns:a16="http://schemas.microsoft.com/office/drawing/2014/main" val="10003"/>
                  </a:ext>
                </a:extLst>
              </a:tr>
              <a:tr h="289454">
                <a:tc>
                  <a:txBody>
                    <a:bodyPr/>
                    <a:lstStyle/>
                    <a:p>
                      <a:r>
                        <a:rPr lang="en-US" sz="1100" b="0" dirty="0"/>
                        <a:t>Daratumumab refractoriness </a:t>
                      </a:r>
                    </a:p>
                  </a:txBody>
                  <a:tcPr marL="121771" marR="121771" marT="60905" marB="60905"/>
                </a:tc>
                <a:tc>
                  <a:txBody>
                    <a:bodyPr/>
                    <a:lstStyle/>
                    <a:p>
                      <a:r>
                        <a:rPr lang="en-US" sz="1100" b="0" dirty="0"/>
                        <a:t>95%</a:t>
                      </a:r>
                    </a:p>
                  </a:txBody>
                  <a:tcPr marL="121771" marR="121771" marT="60905" marB="60905"/>
                </a:tc>
                <a:extLst>
                  <a:ext uri="{0D108BD9-81ED-4DB2-BD59-A6C34878D82A}">
                    <a16:rowId xmlns:a16="http://schemas.microsoft.com/office/drawing/2014/main" val="10004"/>
                  </a:ext>
                </a:extLst>
              </a:tr>
              <a:tr h="289454">
                <a:tc>
                  <a:txBody>
                    <a:bodyPr/>
                    <a:lstStyle/>
                    <a:p>
                      <a:r>
                        <a:rPr lang="en-US" sz="1100" b="0" dirty="0"/>
                        <a:t>High-risk cytogenetics </a:t>
                      </a:r>
                    </a:p>
                  </a:txBody>
                  <a:tcPr marL="121771" marR="121771" marT="60905" marB="60905"/>
                </a:tc>
                <a:tc>
                  <a:txBody>
                    <a:bodyPr/>
                    <a:lstStyle/>
                    <a:p>
                      <a:r>
                        <a:rPr lang="en-US" sz="1100" b="0" dirty="0"/>
                        <a:t>44%</a:t>
                      </a:r>
                    </a:p>
                  </a:txBody>
                  <a:tcPr marL="121771" marR="121771" marT="60905" marB="60905"/>
                </a:tc>
                <a:extLst>
                  <a:ext uri="{0D108BD9-81ED-4DB2-BD59-A6C34878D82A}">
                    <a16:rowId xmlns:a16="http://schemas.microsoft.com/office/drawing/2014/main" val="10005"/>
                  </a:ext>
                </a:extLst>
              </a:tr>
            </a:tbl>
          </a:graphicData>
        </a:graphic>
      </p:graphicFrame>
      <p:sp>
        <p:nvSpPr>
          <p:cNvPr id="79" name="Text Box 15">
            <a:extLst>
              <a:ext uri="{FF2B5EF4-FFF2-40B4-BE49-F238E27FC236}">
                <a16:creationId xmlns:a16="http://schemas.microsoft.com/office/drawing/2014/main" id="{976440E7-3386-82F3-45CB-20007710711B}"/>
              </a:ext>
            </a:extLst>
          </p:cNvPr>
          <p:cNvSpPr txBox="1">
            <a:spLocks noChangeArrowheads="1"/>
          </p:cNvSpPr>
          <p:nvPr/>
        </p:nvSpPr>
        <p:spPr bwMode="auto">
          <a:xfrm>
            <a:off x="8737600" y="6570663"/>
            <a:ext cx="3448050" cy="215900"/>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799" b="0" i="0" u="none" strike="noStrike" kern="1200" cap="none" spc="-13" normalizeH="0" baseline="0" noProof="0" dirty="0">
                <a:ln>
                  <a:noFill/>
                </a:ln>
                <a:solidFill>
                  <a:srgbClr val="4F81BD">
                    <a:lumMod val="50000"/>
                  </a:srgbClr>
                </a:solidFill>
                <a:effectLst/>
                <a:uLnTx/>
                <a:uFillTx/>
                <a:latin typeface="Arial" panose="020B0604020202020204" pitchFamily="34" charset="0"/>
                <a:ea typeface="+mn-ea"/>
                <a:cs typeface="Arial" panose="020B0604020202020204" pitchFamily="34" charset="0"/>
              </a:rPr>
              <a:t>Paula Rodriguez-Otero et al. N </a:t>
            </a:r>
            <a:r>
              <a:rPr kumimoji="0" lang="en-US" altLang="en-US" sz="799" b="0" i="0" u="none" strike="noStrike" kern="1200" cap="none" spc="-13" normalizeH="0" baseline="0" noProof="0" dirty="0" err="1">
                <a:ln>
                  <a:noFill/>
                </a:ln>
                <a:solidFill>
                  <a:srgbClr val="4F81BD">
                    <a:lumMod val="50000"/>
                  </a:srgbClr>
                </a:solidFill>
                <a:effectLst/>
                <a:uLnTx/>
                <a:uFillTx/>
                <a:latin typeface="Arial" panose="020B0604020202020204" pitchFamily="34" charset="0"/>
                <a:ea typeface="+mn-ea"/>
                <a:cs typeface="Arial" panose="020B0604020202020204" pitchFamily="34" charset="0"/>
              </a:rPr>
              <a:t>Engl</a:t>
            </a:r>
            <a:r>
              <a:rPr kumimoji="0" lang="en-US" altLang="en-US" sz="799" b="0" i="0" u="none" strike="noStrike" kern="1200" cap="none" spc="-13" normalizeH="0" baseline="0" noProof="0" dirty="0">
                <a:ln>
                  <a:noFill/>
                </a:ln>
                <a:solidFill>
                  <a:srgbClr val="4F81BD">
                    <a:lumMod val="50000"/>
                  </a:srgbClr>
                </a:solidFill>
                <a:effectLst/>
                <a:uLnTx/>
                <a:uFillTx/>
                <a:latin typeface="Arial" panose="020B0604020202020204" pitchFamily="34" charset="0"/>
                <a:ea typeface="+mn-ea"/>
                <a:cs typeface="Arial" panose="020B0604020202020204" pitchFamily="34" charset="0"/>
              </a:rPr>
              <a:t> J Med 2023; 388:1002-1014</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6B356-0A93-AD49-0E9B-BF3904B93A79}"/>
              </a:ext>
            </a:extLst>
          </p:cNvPr>
          <p:cNvSpPr>
            <a:spLocks noGrp="1"/>
          </p:cNvSpPr>
          <p:nvPr>
            <p:ph type="title"/>
          </p:nvPr>
        </p:nvSpPr>
        <p:spPr/>
        <p:txBody>
          <a:bodyPr rtlCol="0">
            <a:normAutofit/>
          </a:bodyPr>
          <a:lstStyle/>
          <a:p>
            <a:pPr fontAlgn="auto">
              <a:spcAft>
                <a:spcPts val="0"/>
              </a:spcAft>
              <a:defRPr/>
            </a:pPr>
            <a:r>
              <a:rPr lang="en-US" sz="4263" b="1" dirty="0">
                <a:solidFill>
                  <a:srgbClr val="C00000"/>
                </a:solidFill>
              </a:rPr>
              <a:t>KarMMa-3: Response and PFS</a:t>
            </a:r>
          </a:p>
        </p:txBody>
      </p:sp>
      <p:sp>
        <p:nvSpPr>
          <p:cNvPr id="3" name="TextBox 2">
            <a:extLst>
              <a:ext uri="{FF2B5EF4-FFF2-40B4-BE49-F238E27FC236}">
                <a16:creationId xmlns:a16="http://schemas.microsoft.com/office/drawing/2014/main" id="{F63E0979-61A7-5B10-075B-C21B8D5E0CDA}"/>
              </a:ext>
            </a:extLst>
          </p:cNvPr>
          <p:cNvSpPr txBox="1"/>
          <p:nvPr/>
        </p:nvSpPr>
        <p:spPr>
          <a:xfrm>
            <a:off x="625475" y="5973763"/>
            <a:ext cx="10145713" cy="350837"/>
          </a:xfrm>
          <a:prstGeom prst="rect">
            <a:avLst/>
          </a:prstGeom>
          <a:noFill/>
        </p:spPr>
        <p:txBody>
          <a:bodyPr>
            <a:spAutoFit/>
          </a:bodyPr>
          <a:lstStyle/>
          <a:p>
            <a:pPr marL="0" marR="0" lvl="0" indent="0" algn="l" defTabSz="457200" rtl="0" eaLnBrk="1" fontAlgn="auto" latinLnBrk="0" hangingPunct="1">
              <a:lnSpc>
                <a:spcPct val="90000"/>
              </a:lnSpc>
              <a:spcBef>
                <a:spcPts val="0"/>
              </a:spcBef>
              <a:spcAft>
                <a:spcPts val="799"/>
              </a:spcAft>
              <a:buClrTx/>
              <a:buSzTx/>
              <a:buFontTx/>
              <a:buNone/>
              <a:tabLst/>
              <a:defRPr/>
            </a:pPr>
            <a:r>
              <a:rPr kumimoji="0" lang="en-US" sz="1865" b="0" i="0" u="none" strike="noStrike" kern="1200" cap="none" spc="0" normalizeH="0" baseline="0" noProof="0" dirty="0">
                <a:ln>
                  <a:noFill/>
                </a:ln>
                <a:solidFill>
                  <a:prstClr val="black"/>
                </a:solidFill>
                <a:effectLst/>
                <a:uLnTx/>
                <a:uFillTx/>
                <a:latin typeface="Calibri"/>
                <a:ea typeface="+mn-ea"/>
                <a:cs typeface="+mn-cs"/>
              </a:rPr>
              <a:t>Phase 3 KarMMa-3 study compared ide-cel vs SOC in R/R patients MM after 2-4 prior lines</a:t>
            </a:r>
          </a:p>
        </p:txBody>
      </p:sp>
      <p:sp>
        <p:nvSpPr>
          <p:cNvPr id="74" name="Text Placeholder 4">
            <a:extLst>
              <a:ext uri="{FF2B5EF4-FFF2-40B4-BE49-F238E27FC236}">
                <a16:creationId xmlns:a16="http://schemas.microsoft.com/office/drawing/2014/main" id="{48357C94-270D-B10B-CF35-3023E1B74342}"/>
              </a:ext>
            </a:extLst>
          </p:cNvPr>
          <p:cNvSpPr txBox="1">
            <a:spLocks/>
          </p:cNvSpPr>
          <p:nvPr/>
        </p:nvSpPr>
        <p:spPr>
          <a:xfrm>
            <a:off x="2025650" y="1590675"/>
            <a:ext cx="1941513" cy="581025"/>
          </a:xfrm>
          <a:prstGeom prst="rect">
            <a:avLst/>
          </a:prstGeom>
        </p:spPr>
        <p:txBody>
          <a:bodyPr/>
          <a:lst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a:lstStyle>
          <a:p>
            <a:pPr marL="0" marR="0" lvl="0" indent="0" algn="l" defTabSz="457200" rtl="0" eaLnBrk="1" fontAlgn="base" latinLnBrk="0" hangingPunct="1">
              <a:lnSpc>
                <a:spcPct val="100000"/>
              </a:lnSpc>
              <a:spcBef>
                <a:spcPct val="20000"/>
              </a:spcBef>
              <a:spcAft>
                <a:spcPct val="0"/>
              </a:spcAft>
              <a:buClrTx/>
              <a:buSzTx/>
              <a:buFontTx/>
              <a:buNone/>
              <a:tabLst/>
              <a:defRPr/>
            </a:pPr>
            <a:r>
              <a:rPr kumimoji="0" lang="en-US" sz="2398" b="0" i="0" u="none" strike="noStrike" kern="0" cap="none" spc="0" normalizeH="0" baseline="0" noProof="0" dirty="0">
                <a:ln>
                  <a:noFill/>
                </a:ln>
                <a:solidFill>
                  <a:prstClr val="black"/>
                </a:solidFill>
                <a:effectLst/>
                <a:uLnTx/>
                <a:uFillTx/>
                <a:latin typeface="Calibri"/>
                <a:ea typeface="+mn-ea"/>
                <a:cs typeface="+mn-cs"/>
              </a:rPr>
              <a:t>Response</a:t>
            </a:r>
          </a:p>
        </p:txBody>
      </p:sp>
      <p:sp>
        <p:nvSpPr>
          <p:cNvPr id="75" name="Text Placeholder 4">
            <a:extLst>
              <a:ext uri="{FF2B5EF4-FFF2-40B4-BE49-F238E27FC236}">
                <a16:creationId xmlns:a16="http://schemas.microsoft.com/office/drawing/2014/main" id="{08E8BE2E-DE08-E079-8BD4-3045B4D8CB85}"/>
              </a:ext>
            </a:extLst>
          </p:cNvPr>
          <p:cNvSpPr txBox="1">
            <a:spLocks/>
          </p:cNvSpPr>
          <p:nvPr/>
        </p:nvSpPr>
        <p:spPr>
          <a:xfrm>
            <a:off x="7392988" y="1644650"/>
            <a:ext cx="3709987" cy="581025"/>
          </a:xfrm>
          <a:prstGeom prst="rect">
            <a:avLst/>
          </a:prstGeom>
        </p:spPr>
        <p:txBody>
          <a:bodyPr/>
          <a:lst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a:lstStyle>
          <a:p>
            <a:pPr marL="0" marR="0" lvl="0" indent="0" algn="l" defTabSz="457200" rtl="0" eaLnBrk="1" fontAlgn="base" latinLnBrk="0" hangingPunct="1">
              <a:lnSpc>
                <a:spcPct val="100000"/>
              </a:lnSpc>
              <a:spcBef>
                <a:spcPct val="20000"/>
              </a:spcBef>
              <a:spcAft>
                <a:spcPct val="0"/>
              </a:spcAft>
              <a:buClrTx/>
              <a:buSzTx/>
              <a:buFontTx/>
              <a:buNone/>
              <a:tabLst/>
              <a:defRPr/>
            </a:pPr>
            <a:r>
              <a:rPr kumimoji="0" lang="en-US" sz="2398" b="0" i="0" u="none" strike="noStrike" kern="0" cap="none" spc="0" normalizeH="0" baseline="0" noProof="0" dirty="0">
                <a:ln>
                  <a:noFill/>
                </a:ln>
                <a:solidFill>
                  <a:prstClr val="black"/>
                </a:solidFill>
                <a:effectLst/>
                <a:uLnTx/>
                <a:uFillTx/>
                <a:latin typeface="Calibri"/>
                <a:ea typeface="+mn-ea"/>
                <a:cs typeface="+mn-cs"/>
              </a:rPr>
              <a:t>PFS</a:t>
            </a:r>
          </a:p>
        </p:txBody>
      </p:sp>
      <p:pic>
        <p:nvPicPr>
          <p:cNvPr id="26629" name="Picture 72">
            <a:extLst>
              <a:ext uri="{FF2B5EF4-FFF2-40B4-BE49-F238E27FC236}">
                <a16:creationId xmlns:a16="http://schemas.microsoft.com/office/drawing/2014/main" id="{2BE1FD07-95F1-B0BC-2200-59999B30F4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4338" y="2108200"/>
            <a:ext cx="423545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0" name="Picture 75">
            <a:extLst>
              <a:ext uri="{FF2B5EF4-FFF2-40B4-BE49-F238E27FC236}">
                <a16:creationId xmlns:a16="http://schemas.microsoft.com/office/drawing/2014/main" id="{64DE4BFC-06D4-4E09-2480-90F83EA778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67263" y="2108200"/>
            <a:ext cx="7135812" cy="346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Text Box 15">
            <a:extLst>
              <a:ext uri="{FF2B5EF4-FFF2-40B4-BE49-F238E27FC236}">
                <a16:creationId xmlns:a16="http://schemas.microsoft.com/office/drawing/2014/main" id="{5AEC553B-558E-99AC-C938-98E3C5BFA96B}"/>
              </a:ext>
            </a:extLst>
          </p:cNvPr>
          <p:cNvSpPr txBox="1">
            <a:spLocks noChangeArrowheads="1"/>
          </p:cNvSpPr>
          <p:nvPr/>
        </p:nvSpPr>
        <p:spPr bwMode="auto">
          <a:xfrm>
            <a:off x="8737600" y="6481763"/>
            <a:ext cx="3448050" cy="214312"/>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799" b="0" i="0" u="none" strike="noStrike" kern="1200" cap="none" spc="-13" normalizeH="0" baseline="0" noProof="0" dirty="0">
                <a:ln>
                  <a:noFill/>
                </a:ln>
                <a:solidFill>
                  <a:srgbClr val="4F81BD">
                    <a:lumMod val="50000"/>
                  </a:srgbClr>
                </a:solidFill>
                <a:effectLst/>
                <a:uLnTx/>
                <a:uFillTx/>
                <a:latin typeface="Arial" panose="020B0604020202020204" pitchFamily="34" charset="0"/>
                <a:ea typeface="+mn-ea"/>
                <a:cs typeface="Arial" panose="020B0604020202020204" pitchFamily="34" charset="0"/>
              </a:rPr>
              <a:t>Paula Rodriguez-Otero et al. N </a:t>
            </a:r>
            <a:r>
              <a:rPr kumimoji="0" lang="en-US" altLang="en-US" sz="799" b="0" i="0" u="none" strike="noStrike" kern="1200" cap="none" spc="-13" normalizeH="0" baseline="0" noProof="0" dirty="0" err="1">
                <a:ln>
                  <a:noFill/>
                </a:ln>
                <a:solidFill>
                  <a:srgbClr val="4F81BD">
                    <a:lumMod val="50000"/>
                  </a:srgbClr>
                </a:solidFill>
                <a:effectLst/>
                <a:uLnTx/>
                <a:uFillTx/>
                <a:latin typeface="Arial" panose="020B0604020202020204" pitchFamily="34" charset="0"/>
                <a:ea typeface="+mn-ea"/>
                <a:cs typeface="Arial" panose="020B0604020202020204" pitchFamily="34" charset="0"/>
              </a:rPr>
              <a:t>Engl</a:t>
            </a:r>
            <a:r>
              <a:rPr kumimoji="0" lang="en-US" altLang="en-US" sz="799" b="0" i="0" u="none" strike="noStrike" kern="1200" cap="none" spc="-13" normalizeH="0" baseline="0" noProof="0" dirty="0">
                <a:ln>
                  <a:noFill/>
                </a:ln>
                <a:solidFill>
                  <a:srgbClr val="4F81BD">
                    <a:lumMod val="50000"/>
                  </a:srgbClr>
                </a:solidFill>
                <a:effectLst/>
                <a:uLnTx/>
                <a:uFillTx/>
                <a:latin typeface="Arial" panose="020B0604020202020204" pitchFamily="34" charset="0"/>
                <a:ea typeface="+mn-ea"/>
                <a:cs typeface="Arial" panose="020B0604020202020204" pitchFamily="34" charset="0"/>
              </a:rPr>
              <a:t> J Med 2023; 388:1002-1014</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DA62B7B6-5E70-4325-B40D-87651EBD7D30}"/>
              </a:ext>
            </a:extLst>
          </p:cNvPr>
          <p:cNvPicPr>
            <a:picLocks noGrp="1" noChangeAspect="1"/>
          </p:cNvPicPr>
          <p:nvPr>
            <p:ph idx="1"/>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8052" y="360218"/>
            <a:ext cx="12287219" cy="6116782"/>
          </a:xfrm>
          <a:prstGeom prst="rect">
            <a:avLst/>
          </a:prstGeom>
        </p:spPr>
      </p:pic>
      <p:sp>
        <p:nvSpPr>
          <p:cNvPr id="3" name="Content Placeholder 9">
            <a:extLst>
              <a:ext uri="{FF2B5EF4-FFF2-40B4-BE49-F238E27FC236}">
                <a16:creationId xmlns:a16="http://schemas.microsoft.com/office/drawing/2014/main" id="{893BC3A8-FEF5-4347-B84C-E682B00D68A6}"/>
              </a:ext>
            </a:extLst>
          </p:cNvPr>
          <p:cNvSpPr txBox="1">
            <a:spLocks/>
          </p:cNvSpPr>
          <p:nvPr/>
        </p:nvSpPr>
        <p:spPr>
          <a:xfrm>
            <a:off x="4051383" y="5715000"/>
            <a:ext cx="8243888" cy="452437"/>
          </a:xfrm>
          <a:prstGeom prst="rect">
            <a:avLst/>
          </a:prstGeom>
        </p:spPr>
        <p:txBody>
          <a:bodyPr rtlCol="0"/>
          <a:lstStyle>
            <a:lvl1pPr marL="342891" indent="-342891"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32" indent="-285744"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2971" indent="-228594"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160" indent="-228594"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349" indent="-228594"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891" marR="0" lvl="0" indent="-342891"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Yates et al. Ann Oncol. 2014;25 (suppl 4): iv305-iv326.</a:t>
            </a:r>
          </a:p>
          <a:p>
            <a:pPr marL="342891" marR="0" lvl="0" indent="-342891"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Cancer Genome Atlas Research Network. Nature. 2011;474(7353):609-615.</a:t>
            </a:r>
          </a:p>
        </p:txBody>
      </p:sp>
      <p:sp>
        <p:nvSpPr>
          <p:cNvPr id="2" name="TextBox 1">
            <a:extLst>
              <a:ext uri="{FF2B5EF4-FFF2-40B4-BE49-F238E27FC236}">
                <a16:creationId xmlns:a16="http://schemas.microsoft.com/office/drawing/2014/main" id="{C9657D13-76A9-0014-B0AF-E3D074BEED35}"/>
              </a:ext>
            </a:extLst>
          </p:cNvPr>
          <p:cNvSpPr txBox="1"/>
          <p:nvPr/>
        </p:nvSpPr>
        <p:spPr>
          <a:xfrm>
            <a:off x="5049184" y="4482107"/>
            <a:ext cx="7119257"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79646">
                    <a:lumMod val="75000"/>
                  </a:srgbClr>
                </a:solidFill>
                <a:effectLst/>
                <a:uLnTx/>
                <a:uFillTx/>
                <a:latin typeface="Calibri"/>
                <a:ea typeface="+mn-ea"/>
                <a:cs typeface="+mn-cs"/>
              </a:rPr>
              <a:t>As of April 2026, FDA-approved tests for detecting loss of heterozygosity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79646">
                    <a:lumMod val="75000"/>
                  </a:srgbClr>
                </a:solidFill>
                <a:effectLst/>
                <a:uLnTx/>
                <a:uFillTx/>
                <a:latin typeface="Calibri"/>
                <a:ea typeface="+mn-ea"/>
                <a:cs typeface="+mn-cs"/>
              </a:rPr>
              <a:t>(LOH) as a companion diagnostic are </a:t>
            </a:r>
            <a:r>
              <a:rPr kumimoji="0" lang="en-US" sz="1800" b="1" i="0" u="none" strike="noStrike" kern="1200" cap="none" spc="0" normalizeH="0" baseline="0" noProof="0" dirty="0" err="1">
                <a:ln>
                  <a:noFill/>
                </a:ln>
                <a:solidFill>
                  <a:srgbClr val="F79646">
                    <a:lumMod val="75000"/>
                  </a:srgbClr>
                </a:solidFill>
                <a:effectLst/>
                <a:uLnTx/>
                <a:uFillTx/>
                <a:latin typeface="Calibri"/>
                <a:ea typeface="+mn-ea"/>
                <a:cs typeface="+mn-cs"/>
              </a:rPr>
              <a:t>MyChoice</a:t>
            </a:r>
            <a:r>
              <a:rPr kumimoji="0" lang="en-US" sz="1800" b="1" i="0" u="none" strike="noStrike" kern="1200" cap="none" spc="0" normalizeH="0" baseline="0" noProof="0" dirty="0">
                <a:ln>
                  <a:noFill/>
                </a:ln>
                <a:solidFill>
                  <a:srgbClr val="F79646">
                    <a:lumMod val="75000"/>
                  </a:srgbClr>
                </a:solidFill>
                <a:effectLst/>
                <a:uLnTx/>
                <a:uFillTx/>
                <a:latin typeface="Calibri"/>
                <a:ea typeface="+mn-ea"/>
                <a:cs typeface="+mn-cs"/>
              </a:rPr>
              <a:t> </a:t>
            </a:r>
            <a:r>
              <a:rPr kumimoji="0" lang="en-US" sz="1800" b="1" i="0" u="none" strike="noStrike" kern="1200" cap="none" spc="0" normalizeH="0" baseline="0" noProof="0" dirty="0" err="1">
                <a:ln>
                  <a:noFill/>
                </a:ln>
                <a:solidFill>
                  <a:srgbClr val="F79646">
                    <a:lumMod val="75000"/>
                  </a:srgbClr>
                </a:solidFill>
                <a:effectLst/>
                <a:uLnTx/>
                <a:uFillTx/>
                <a:latin typeface="Calibri"/>
                <a:ea typeface="+mn-ea"/>
                <a:cs typeface="+mn-cs"/>
              </a:rPr>
              <a:t>CDx</a:t>
            </a:r>
            <a:r>
              <a:rPr kumimoji="0" lang="en-US" sz="1800" b="1" i="0" u="none" strike="noStrike" kern="1200" cap="none" spc="0" normalizeH="0" baseline="0" noProof="0" dirty="0">
                <a:ln>
                  <a:noFill/>
                </a:ln>
                <a:solidFill>
                  <a:srgbClr val="F79646">
                    <a:lumMod val="75000"/>
                  </a:srgbClr>
                </a:solidFill>
                <a:effectLst/>
                <a:uLnTx/>
                <a:uFillTx/>
                <a:latin typeface="Calibri"/>
                <a:ea typeface="+mn-ea"/>
                <a:cs typeface="+mn-cs"/>
              </a:rPr>
              <a:t> (Myriad Genetics)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79646">
                    <a:lumMod val="75000"/>
                  </a:srgbClr>
                </a:solidFill>
                <a:effectLst/>
                <a:uLnTx/>
                <a:uFillTx/>
                <a:latin typeface="Calibri"/>
                <a:ea typeface="+mn-ea"/>
                <a:cs typeface="+mn-cs"/>
              </a:rPr>
              <a:t>and </a:t>
            </a:r>
            <a:r>
              <a:rPr kumimoji="0" lang="en-US" sz="1800" b="1" i="0" u="none" strike="noStrike" kern="1200" cap="none" spc="0" normalizeH="0" baseline="0" noProof="0" dirty="0" err="1">
                <a:ln>
                  <a:noFill/>
                </a:ln>
                <a:solidFill>
                  <a:srgbClr val="F79646">
                    <a:lumMod val="75000"/>
                  </a:srgbClr>
                </a:solidFill>
                <a:effectLst/>
                <a:uLnTx/>
                <a:uFillTx/>
                <a:latin typeface="Calibri"/>
                <a:ea typeface="+mn-ea"/>
                <a:cs typeface="+mn-cs"/>
              </a:rPr>
              <a:t>FoundationOne</a:t>
            </a:r>
            <a:r>
              <a:rPr kumimoji="0" lang="en-US" sz="1800" b="1" i="0" u="none" strike="noStrike" kern="1200" cap="none" spc="0" normalizeH="0" baseline="0" noProof="0" dirty="0">
                <a:ln>
                  <a:noFill/>
                </a:ln>
                <a:solidFill>
                  <a:srgbClr val="F79646">
                    <a:lumMod val="75000"/>
                  </a:srgbClr>
                </a:solidFill>
                <a:effectLst/>
                <a:uLnTx/>
                <a:uFillTx/>
                <a:latin typeface="Calibri"/>
                <a:ea typeface="+mn-ea"/>
                <a:cs typeface="+mn-cs"/>
              </a:rPr>
              <a:t> </a:t>
            </a:r>
            <a:r>
              <a:rPr kumimoji="0" lang="en-US" sz="1800" b="1" i="0" u="none" strike="noStrike" kern="1200" cap="none" spc="0" normalizeH="0" baseline="0" noProof="0" dirty="0" err="1">
                <a:ln>
                  <a:noFill/>
                </a:ln>
                <a:solidFill>
                  <a:srgbClr val="F79646">
                    <a:lumMod val="75000"/>
                  </a:srgbClr>
                </a:solidFill>
                <a:effectLst/>
                <a:uLnTx/>
                <a:uFillTx/>
                <a:latin typeface="Calibri"/>
                <a:ea typeface="+mn-ea"/>
                <a:cs typeface="+mn-cs"/>
              </a:rPr>
              <a:t>CDx</a:t>
            </a:r>
            <a:r>
              <a:rPr kumimoji="0" lang="en-US" sz="1800" b="1" i="0" u="none" strike="noStrike" kern="1200" cap="none" spc="0" normalizeH="0" baseline="0" noProof="0" dirty="0">
                <a:ln>
                  <a:noFill/>
                </a:ln>
                <a:solidFill>
                  <a:srgbClr val="F79646">
                    <a:lumMod val="75000"/>
                  </a:srgbClr>
                </a:solidFill>
                <a:effectLst/>
                <a:uLnTx/>
                <a:uFillTx/>
                <a:latin typeface="Calibri"/>
                <a:ea typeface="+mn-ea"/>
                <a:cs typeface="+mn-cs"/>
              </a:rPr>
              <a:t> (Foundation Medicine)</a:t>
            </a:r>
          </a:p>
        </p:txBody>
      </p:sp>
    </p:spTree>
    <p:extLst>
      <p:ext uri="{BB962C8B-B14F-4D97-AF65-F5344CB8AC3E}">
        <p14:creationId xmlns:p14="http://schemas.microsoft.com/office/powerpoint/2010/main" val="33994482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Title 1">
            <a:extLst>
              <a:ext uri="{FF2B5EF4-FFF2-40B4-BE49-F238E27FC236}">
                <a16:creationId xmlns:a16="http://schemas.microsoft.com/office/drawing/2014/main" id="{7909A9DF-DB64-1351-22F1-FFCC0D2B4C13}"/>
              </a:ext>
            </a:extLst>
          </p:cNvPr>
          <p:cNvSpPr>
            <a:spLocks noGrp="1" noChangeArrowheads="1"/>
          </p:cNvSpPr>
          <p:nvPr>
            <p:ph type="title"/>
          </p:nvPr>
        </p:nvSpPr>
        <p:spPr>
          <a:xfrm>
            <a:off x="219075" y="349250"/>
            <a:ext cx="11753850" cy="1323975"/>
          </a:xfrm>
        </p:spPr>
        <p:txBody>
          <a:bodyPr/>
          <a:lstStyle/>
          <a:p>
            <a:r>
              <a:rPr lang="en-US" altLang="en-US" sz="4000" b="1">
                <a:solidFill>
                  <a:srgbClr val="C00000"/>
                </a:solidFill>
              </a:rPr>
              <a:t>CARTITUDE-4: Cilta-cel vs DPd/PVd</a:t>
            </a:r>
            <a:br>
              <a:rPr lang="en-US" altLang="en-US" sz="4000" b="1">
                <a:solidFill>
                  <a:srgbClr val="C00000"/>
                </a:solidFill>
              </a:rPr>
            </a:br>
            <a:r>
              <a:rPr lang="en-US" altLang="en-US" sz="4000" b="1">
                <a:solidFill>
                  <a:srgbClr val="C00000"/>
                </a:solidFill>
              </a:rPr>
              <a:t>After 1-3 Lines</a:t>
            </a:r>
          </a:p>
        </p:txBody>
      </p:sp>
      <p:pic>
        <p:nvPicPr>
          <p:cNvPr id="28674" name="Picture 2">
            <a:extLst>
              <a:ext uri="{FF2B5EF4-FFF2-40B4-BE49-F238E27FC236}">
                <a16:creationId xmlns:a16="http://schemas.microsoft.com/office/drawing/2014/main" id="{1B4527CE-0429-2B9F-0C20-6ED330D5CD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075" y="2346325"/>
            <a:ext cx="7250113" cy="284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Placeholder 4">
            <a:extLst>
              <a:ext uri="{FF2B5EF4-FFF2-40B4-BE49-F238E27FC236}">
                <a16:creationId xmlns:a16="http://schemas.microsoft.com/office/drawing/2014/main" id="{4E2EDE22-978E-CEFE-028F-2D4B8ACF1C85}"/>
              </a:ext>
            </a:extLst>
          </p:cNvPr>
          <p:cNvSpPr txBox="1">
            <a:spLocks/>
          </p:cNvSpPr>
          <p:nvPr/>
        </p:nvSpPr>
        <p:spPr>
          <a:xfrm>
            <a:off x="690563" y="1765300"/>
            <a:ext cx="1941512" cy="581025"/>
          </a:xfrm>
          <a:prstGeom prst="rect">
            <a:avLst/>
          </a:prstGeom>
        </p:spPr>
        <p:txBody>
          <a:bodyPr/>
          <a:lst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a:lstStyle>
          <a:p>
            <a:pPr marL="0" marR="0" lvl="0" indent="0" algn="l" defTabSz="457200" rtl="0" eaLnBrk="1" fontAlgn="base" latinLnBrk="0" hangingPunct="1">
              <a:lnSpc>
                <a:spcPct val="100000"/>
              </a:lnSpc>
              <a:spcBef>
                <a:spcPct val="20000"/>
              </a:spcBef>
              <a:spcAft>
                <a:spcPct val="0"/>
              </a:spcAft>
              <a:buClrTx/>
              <a:buSzTx/>
              <a:buFontTx/>
              <a:buNone/>
              <a:tabLst/>
              <a:defRPr/>
            </a:pPr>
            <a:r>
              <a:rPr kumimoji="0" lang="en-US" sz="2398" b="0" i="0" u="none" strike="noStrike" kern="0" cap="none" spc="0" normalizeH="0" baseline="0" noProof="0" dirty="0">
                <a:ln>
                  <a:noFill/>
                </a:ln>
                <a:solidFill>
                  <a:prstClr val="black"/>
                </a:solidFill>
                <a:effectLst/>
                <a:uLnTx/>
                <a:uFillTx/>
                <a:latin typeface="Calibri"/>
                <a:ea typeface="+mn-ea"/>
                <a:cs typeface="+mn-cs"/>
              </a:rPr>
              <a:t>Trial design</a:t>
            </a:r>
          </a:p>
        </p:txBody>
      </p:sp>
      <p:graphicFrame>
        <p:nvGraphicFramePr>
          <p:cNvPr id="5" name="Table 4">
            <a:extLst>
              <a:ext uri="{FF2B5EF4-FFF2-40B4-BE49-F238E27FC236}">
                <a16:creationId xmlns:a16="http://schemas.microsoft.com/office/drawing/2014/main" id="{2BFE233F-A8D0-A4CB-66D9-F08F61560998}"/>
              </a:ext>
            </a:extLst>
          </p:cNvPr>
          <p:cNvGraphicFramePr>
            <a:graphicFrameLocks noGrp="1"/>
          </p:cNvGraphicFramePr>
          <p:nvPr/>
        </p:nvGraphicFramePr>
        <p:xfrm>
          <a:off x="7570788" y="2530475"/>
          <a:ext cx="4270375" cy="2532066"/>
        </p:xfrm>
        <a:graphic>
          <a:graphicData uri="http://schemas.openxmlformats.org/drawingml/2006/table">
            <a:tbl>
              <a:tblPr firstRow="1" bandRow="1">
                <a:tableStyleId>{3B4B98B0-60AC-42C2-AFA5-B58CD77FA1E5}</a:tableStyleId>
              </a:tblPr>
              <a:tblGrid>
                <a:gridCol w="3252146">
                  <a:extLst>
                    <a:ext uri="{9D8B030D-6E8A-4147-A177-3AD203B41FA5}">
                      <a16:colId xmlns:a16="http://schemas.microsoft.com/office/drawing/2014/main" val="20000"/>
                    </a:ext>
                  </a:extLst>
                </a:gridCol>
                <a:gridCol w="1018229">
                  <a:extLst>
                    <a:ext uri="{9D8B030D-6E8A-4147-A177-3AD203B41FA5}">
                      <a16:colId xmlns:a16="http://schemas.microsoft.com/office/drawing/2014/main" val="20001"/>
                    </a:ext>
                  </a:extLst>
                </a:gridCol>
              </a:tblGrid>
              <a:tr h="422011">
                <a:tc>
                  <a:txBody>
                    <a:bodyPr/>
                    <a:lstStyle/>
                    <a:p>
                      <a:r>
                        <a:rPr lang="en-US" sz="1300" b="0" dirty="0"/>
                        <a:t>Median age</a:t>
                      </a:r>
                    </a:p>
                  </a:txBody>
                  <a:tcPr marL="121799" marR="121799" marT="60928" marB="60928"/>
                </a:tc>
                <a:tc>
                  <a:txBody>
                    <a:bodyPr/>
                    <a:lstStyle/>
                    <a:p>
                      <a:r>
                        <a:rPr lang="en-US" sz="1300" b="0" dirty="0"/>
                        <a:t> 61.5 </a:t>
                      </a:r>
                      <a:r>
                        <a:rPr lang="en-US" sz="1300" b="0" dirty="0" err="1"/>
                        <a:t>yrs</a:t>
                      </a:r>
                      <a:endParaRPr lang="en-US" sz="1300" b="0" dirty="0"/>
                    </a:p>
                  </a:txBody>
                  <a:tcPr marL="121799" marR="121799" marT="60928" marB="60928"/>
                </a:tc>
                <a:extLst>
                  <a:ext uri="{0D108BD9-81ED-4DB2-BD59-A6C34878D82A}">
                    <a16:rowId xmlns:a16="http://schemas.microsoft.com/office/drawing/2014/main" val="10000"/>
                  </a:ext>
                </a:extLst>
              </a:tr>
              <a:tr h="422011">
                <a:tc>
                  <a:txBody>
                    <a:bodyPr/>
                    <a:lstStyle/>
                    <a:p>
                      <a:r>
                        <a:rPr lang="en-US" sz="1300" b="0" dirty="0"/>
                        <a:t>Median time since diagnosis</a:t>
                      </a:r>
                    </a:p>
                  </a:txBody>
                  <a:tcPr marL="121799" marR="121799" marT="60928" marB="60928"/>
                </a:tc>
                <a:tc>
                  <a:txBody>
                    <a:bodyPr/>
                    <a:lstStyle/>
                    <a:p>
                      <a:r>
                        <a:rPr lang="en-US" sz="1300" b="0" dirty="0"/>
                        <a:t>3 </a:t>
                      </a:r>
                      <a:r>
                        <a:rPr lang="en-US" sz="1300" b="0" dirty="0" err="1"/>
                        <a:t>yrs</a:t>
                      </a:r>
                      <a:endParaRPr lang="en-US" sz="1300" b="0" dirty="0"/>
                    </a:p>
                  </a:txBody>
                  <a:tcPr marL="121799" marR="121799" marT="60928" marB="60928"/>
                </a:tc>
                <a:extLst>
                  <a:ext uri="{0D108BD9-81ED-4DB2-BD59-A6C34878D82A}">
                    <a16:rowId xmlns:a16="http://schemas.microsoft.com/office/drawing/2014/main" val="10001"/>
                  </a:ext>
                </a:extLst>
              </a:tr>
              <a:tr h="422011">
                <a:tc>
                  <a:txBody>
                    <a:bodyPr/>
                    <a:lstStyle/>
                    <a:p>
                      <a:r>
                        <a:rPr lang="en-US" sz="1300" b="0" dirty="0"/>
                        <a:t>Median prior therapies</a:t>
                      </a:r>
                    </a:p>
                  </a:txBody>
                  <a:tcPr marL="121799" marR="121799" marT="60928" marB="60928"/>
                </a:tc>
                <a:tc>
                  <a:txBody>
                    <a:bodyPr/>
                    <a:lstStyle/>
                    <a:p>
                      <a:r>
                        <a:rPr lang="en-US" sz="1300" b="0" dirty="0"/>
                        <a:t>N=2</a:t>
                      </a:r>
                    </a:p>
                  </a:txBody>
                  <a:tcPr marL="121799" marR="121799" marT="60928" marB="60928"/>
                </a:tc>
                <a:extLst>
                  <a:ext uri="{0D108BD9-81ED-4DB2-BD59-A6C34878D82A}">
                    <a16:rowId xmlns:a16="http://schemas.microsoft.com/office/drawing/2014/main" val="10002"/>
                  </a:ext>
                </a:extLst>
              </a:tr>
              <a:tr h="422011">
                <a:tc>
                  <a:txBody>
                    <a:bodyPr/>
                    <a:lstStyle/>
                    <a:p>
                      <a:r>
                        <a:rPr lang="en-US" sz="1300" b="0" dirty="0"/>
                        <a:t>Triple-class refractoriness </a:t>
                      </a:r>
                    </a:p>
                  </a:txBody>
                  <a:tcPr marL="121799" marR="121799" marT="60928" marB="60928"/>
                </a:tc>
                <a:tc>
                  <a:txBody>
                    <a:bodyPr/>
                    <a:lstStyle/>
                    <a:p>
                      <a:r>
                        <a:rPr lang="en-US" sz="1300" b="0" dirty="0"/>
                        <a:t>14.4%</a:t>
                      </a:r>
                    </a:p>
                  </a:txBody>
                  <a:tcPr marL="121799" marR="121799" marT="60928" marB="60928"/>
                </a:tc>
                <a:extLst>
                  <a:ext uri="{0D108BD9-81ED-4DB2-BD59-A6C34878D82A}">
                    <a16:rowId xmlns:a16="http://schemas.microsoft.com/office/drawing/2014/main" val="10003"/>
                  </a:ext>
                </a:extLst>
              </a:tr>
              <a:tr h="422011">
                <a:tc>
                  <a:txBody>
                    <a:bodyPr/>
                    <a:lstStyle/>
                    <a:p>
                      <a:r>
                        <a:rPr lang="en-US" sz="1300" b="0" dirty="0"/>
                        <a:t>Daratumumab refractoriness </a:t>
                      </a:r>
                    </a:p>
                  </a:txBody>
                  <a:tcPr marL="121799" marR="121799" marT="60928" marB="60928"/>
                </a:tc>
                <a:tc>
                  <a:txBody>
                    <a:bodyPr/>
                    <a:lstStyle/>
                    <a:p>
                      <a:r>
                        <a:rPr lang="en-US" sz="1300" b="0" dirty="0"/>
                        <a:t>23.1%</a:t>
                      </a:r>
                    </a:p>
                  </a:txBody>
                  <a:tcPr marL="121799" marR="121799" marT="60928" marB="60928"/>
                </a:tc>
                <a:extLst>
                  <a:ext uri="{0D108BD9-81ED-4DB2-BD59-A6C34878D82A}">
                    <a16:rowId xmlns:a16="http://schemas.microsoft.com/office/drawing/2014/main" val="10004"/>
                  </a:ext>
                </a:extLst>
              </a:tr>
              <a:tr h="422011">
                <a:tc>
                  <a:txBody>
                    <a:bodyPr/>
                    <a:lstStyle/>
                    <a:p>
                      <a:r>
                        <a:rPr lang="en-US" sz="1300" b="0" dirty="0"/>
                        <a:t>High-risk cytogenetics </a:t>
                      </a:r>
                    </a:p>
                  </a:txBody>
                  <a:tcPr marL="121799" marR="121799" marT="60928" marB="60928"/>
                </a:tc>
                <a:tc>
                  <a:txBody>
                    <a:bodyPr/>
                    <a:lstStyle/>
                    <a:p>
                      <a:r>
                        <a:rPr lang="en-US" sz="1300" b="0" dirty="0"/>
                        <a:t>59.4%</a:t>
                      </a:r>
                    </a:p>
                  </a:txBody>
                  <a:tcPr marL="121799" marR="121799" marT="60928" marB="60928"/>
                </a:tc>
                <a:extLst>
                  <a:ext uri="{0D108BD9-81ED-4DB2-BD59-A6C34878D82A}">
                    <a16:rowId xmlns:a16="http://schemas.microsoft.com/office/drawing/2014/main" val="10005"/>
                  </a:ext>
                </a:extLst>
              </a:tr>
            </a:tbl>
          </a:graphicData>
        </a:graphic>
      </p:graphicFrame>
      <p:sp>
        <p:nvSpPr>
          <p:cNvPr id="6" name="Text Placeholder 4">
            <a:extLst>
              <a:ext uri="{FF2B5EF4-FFF2-40B4-BE49-F238E27FC236}">
                <a16:creationId xmlns:a16="http://schemas.microsoft.com/office/drawing/2014/main" id="{ED04F818-1C32-7133-E4D6-CB08CBBD2B4A}"/>
              </a:ext>
            </a:extLst>
          </p:cNvPr>
          <p:cNvSpPr txBox="1">
            <a:spLocks/>
          </p:cNvSpPr>
          <p:nvPr/>
        </p:nvSpPr>
        <p:spPr>
          <a:xfrm>
            <a:off x="6902450" y="1876425"/>
            <a:ext cx="3711575" cy="581025"/>
          </a:xfrm>
          <a:prstGeom prst="rect">
            <a:avLst/>
          </a:prstGeom>
        </p:spPr>
        <p:txBody>
          <a:bodyPr/>
          <a:lst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a:lstStyle>
          <a:p>
            <a:pPr marL="0" marR="0" lvl="0" indent="0" algn="l" defTabSz="457200" rtl="0" eaLnBrk="1" fontAlgn="base" latinLnBrk="0" hangingPunct="1">
              <a:lnSpc>
                <a:spcPct val="100000"/>
              </a:lnSpc>
              <a:spcBef>
                <a:spcPct val="20000"/>
              </a:spcBef>
              <a:spcAft>
                <a:spcPct val="0"/>
              </a:spcAft>
              <a:buClrTx/>
              <a:buSzTx/>
              <a:buFontTx/>
              <a:buNone/>
              <a:tabLst/>
              <a:defRPr/>
            </a:pPr>
            <a:r>
              <a:rPr kumimoji="0" lang="en-US" sz="2398" b="0" i="0" u="none" strike="noStrike" kern="0" cap="none" spc="0" normalizeH="0" baseline="0" noProof="0" dirty="0">
                <a:ln>
                  <a:noFill/>
                </a:ln>
                <a:solidFill>
                  <a:prstClr val="black"/>
                </a:solidFill>
                <a:effectLst/>
                <a:uLnTx/>
                <a:uFillTx/>
                <a:latin typeface="Calibri"/>
                <a:ea typeface="+mn-ea"/>
                <a:cs typeface="+mn-cs"/>
              </a:rPr>
              <a:t>Baseline characteristics</a:t>
            </a:r>
            <a:endParaRPr kumimoji="0" lang="en-US" sz="2664" b="0" i="0" u="none" strike="noStrike" kern="0" cap="none" spc="0" normalizeH="0" baseline="0" noProof="0" dirty="0">
              <a:ln>
                <a:noFill/>
              </a:ln>
              <a:solidFill>
                <a:prstClr val="black"/>
              </a:solidFill>
              <a:effectLst/>
              <a:uLnTx/>
              <a:uFillTx/>
              <a:latin typeface="Calibri"/>
              <a:ea typeface="+mn-ea"/>
              <a:cs typeface="+mn-cs"/>
            </a:endParaRPr>
          </a:p>
        </p:txBody>
      </p:sp>
      <p:sp>
        <p:nvSpPr>
          <p:cNvPr id="7" name="TextBox 6">
            <a:extLst>
              <a:ext uri="{FF2B5EF4-FFF2-40B4-BE49-F238E27FC236}">
                <a16:creationId xmlns:a16="http://schemas.microsoft.com/office/drawing/2014/main" id="{78294638-D52B-1BF1-4214-17DE98BEBC51}"/>
              </a:ext>
            </a:extLst>
          </p:cNvPr>
          <p:cNvSpPr txBox="1"/>
          <p:nvPr/>
        </p:nvSpPr>
        <p:spPr>
          <a:xfrm>
            <a:off x="539750" y="5640388"/>
            <a:ext cx="10145713" cy="350837"/>
          </a:xfrm>
          <a:prstGeom prst="rect">
            <a:avLst/>
          </a:prstGeom>
          <a:noFill/>
        </p:spPr>
        <p:txBody>
          <a:bodyPr>
            <a:spAutoFit/>
          </a:bodyPr>
          <a:lstStyle/>
          <a:p>
            <a:pPr marL="0" marR="0" lvl="0" indent="0" algn="l" defTabSz="457200" rtl="0" eaLnBrk="1" fontAlgn="auto" latinLnBrk="0" hangingPunct="1">
              <a:lnSpc>
                <a:spcPct val="90000"/>
              </a:lnSpc>
              <a:spcBef>
                <a:spcPts val="0"/>
              </a:spcBef>
              <a:spcAft>
                <a:spcPts val="799"/>
              </a:spcAft>
              <a:buClrTx/>
              <a:buSzTx/>
              <a:buFontTx/>
              <a:buNone/>
              <a:tabLst/>
              <a:defRPr/>
            </a:pPr>
            <a:r>
              <a:rPr kumimoji="0" lang="en-US" sz="1865" b="0" i="0" u="none" strike="noStrike" kern="1200" cap="none" spc="0" normalizeH="0" baseline="0" noProof="0" dirty="0">
                <a:ln>
                  <a:noFill/>
                </a:ln>
                <a:solidFill>
                  <a:prstClr val="black"/>
                </a:solidFill>
                <a:effectLst/>
                <a:uLnTx/>
                <a:uFillTx/>
                <a:latin typeface="Calibri"/>
                <a:ea typeface="+mn-ea"/>
                <a:cs typeface="+mn-cs"/>
              </a:rPr>
              <a:t>Phase 3 CARTITUDE-4 compared cilta-cel vs SOC in R/R patients MM after 1-3 prior lines</a:t>
            </a:r>
          </a:p>
        </p:txBody>
      </p:sp>
      <p:sp>
        <p:nvSpPr>
          <p:cNvPr id="10" name="Text Box 15">
            <a:extLst>
              <a:ext uri="{FF2B5EF4-FFF2-40B4-BE49-F238E27FC236}">
                <a16:creationId xmlns:a16="http://schemas.microsoft.com/office/drawing/2014/main" id="{05FCD088-7025-D06D-78CA-AA2B8D52FAAB}"/>
              </a:ext>
            </a:extLst>
          </p:cNvPr>
          <p:cNvSpPr txBox="1">
            <a:spLocks noChangeArrowheads="1"/>
          </p:cNvSpPr>
          <p:nvPr/>
        </p:nvSpPr>
        <p:spPr bwMode="auto">
          <a:xfrm>
            <a:off x="8737600" y="6570663"/>
            <a:ext cx="3448050" cy="215900"/>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799" b="0" i="0" u="none" strike="noStrike" kern="1200" cap="none" spc="-13" normalizeH="0" baseline="0" noProof="0" dirty="0">
                <a:ln>
                  <a:noFill/>
                </a:ln>
                <a:solidFill>
                  <a:srgbClr val="4F81BD">
                    <a:lumMod val="50000"/>
                  </a:srgbClr>
                </a:solidFill>
                <a:effectLst/>
                <a:uLnTx/>
                <a:uFillTx/>
                <a:latin typeface="Arial" panose="020B0604020202020204" pitchFamily="34" charset="0"/>
                <a:ea typeface="+mn-ea"/>
                <a:cs typeface="Arial" panose="020B0604020202020204" pitchFamily="34" charset="0"/>
              </a:rPr>
              <a:t>Jesús San-Miguel et al. N </a:t>
            </a:r>
            <a:r>
              <a:rPr kumimoji="0" lang="en-US" altLang="en-US" sz="799" b="0" i="0" u="none" strike="noStrike" kern="1200" cap="none" spc="-13" normalizeH="0" baseline="0" noProof="0" dirty="0" err="1">
                <a:ln>
                  <a:noFill/>
                </a:ln>
                <a:solidFill>
                  <a:srgbClr val="4F81BD">
                    <a:lumMod val="50000"/>
                  </a:srgbClr>
                </a:solidFill>
                <a:effectLst/>
                <a:uLnTx/>
                <a:uFillTx/>
                <a:latin typeface="Arial" panose="020B0604020202020204" pitchFamily="34" charset="0"/>
                <a:ea typeface="+mn-ea"/>
                <a:cs typeface="Arial" panose="020B0604020202020204" pitchFamily="34" charset="0"/>
              </a:rPr>
              <a:t>Engl</a:t>
            </a:r>
            <a:r>
              <a:rPr kumimoji="0" lang="en-US" altLang="en-US" sz="799" b="0" i="0" u="none" strike="noStrike" kern="1200" cap="none" spc="-13" normalizeH="0" baseline="0" noProof="0" dirty="0">
                <a:ln>
                  <a:noFill/>
                </a:ln>
                <a:solidFill>
                  <a:srgbClr val="4F81BD">
                    <a:lumMod val="50000"/>
                  </a:srgbClr>
                </a:solidFill>
                <a:effectLst/>
                <a:uLnTx/>
                <a:uFillTx/>
                <a:latin typeface="Arial" panose="020B0604020202020204" pitchFamily="34" charset="0"/>
                <a:ea typeface="+mn-ea"/>
                <a:cs typeface="Arial" panose="020B0604020202020204" pitchFamily="34" charset="0"/>
              </a:rPr>
              <a:t> J Med 2023; 389:335-347</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Title 6">
            <a:extLst>
              <a:ext uri="{FF2B5EF4-FFF2-40B4-BE49-F238E27FC236}">
                <a16:creationId xmlns:a16="http://schemas.microsoft.com/office/drawing/2014/main" id="{329A270B-EFA1-131E-B100-C620BE0AD609}"/>
              </a:ext>
            </a:extLst>
          </p:cNvPr>
          <p:cNvSpPr>
            <a:spLocks noGrp="1" noChangeArrowheads="1"/>
          </p:cNvSpPr>
          <p:nvPr>
            <p:ph type="title"/>
          </p:nvPr>
        </p:nvSpPr>
        <p:spPr>
          <a:xfrm>
            <a:off x="609600" y="17463"/>
            <a:ext cx="10972800" cy="1143000"/>
          </a:xfrm>
        </p:spPr>
        <p:txBody>
          <a:bodyPr/>
          <a:lstStyle/>
          <a:p>
            <a:r>
              <a:rPr lang="en-US" altLang="en-US" sz="2800" b="1">
                <a:solidFill>
                  <a:srgbClr val="C00000"/>
                </a:solidFill>
                <a:latin typeface="Arial" panose="020B0604020202020204" pitchFamily="34" charset="0"/>
                <a:cs typeface="Arial" panose="020B0604020202020204" pitchFamily="34" charset="0"/>
              </a:rPr>
              <a:t>CARTITUDE-4:PFS</a:t>
            </a:r>
          </a:p>
        </p:txBody>
      </p:sp>
      <p:sp>
        <p:nvSpPr>
          <p:cNvPr id="30722" name="Content Placeholder 1">
            <a:extLst>
              <a:ext uri="{FF2B5EF4-FFF2-40B4-BE49-F238E27FC236}">
                <a16:creationId xmlns:a16="http://schemas.microsoft.com/office/drawing/2014/main" id="{E85F4814-1FE8-CCCC-4CE0-1C03107089CC}"/>
              </a:ext>
            </a:extLst>
          </p:cNvPr>
          <p:cNvSpPr>
            <a:spLocks noGrp="1" noChangeArrowheads="1"/>
          </p:cNvSpPr>
          <p:nvPr>
            <p:ph idx="1"/>
          </p:nvPr>
        </p:nvSpPr>
        <p:spPr>
          <a:xfrm>
            <a:off x="82550" y="1492250"/>
            <a:ext cx="5819775" cy="2786063"/>
          </a:xfrm>
        </p:spPr>
        <p:txBody>
          <a:bodyPr/>
          <a:lstStyle/>
          <a:p>
            <a:pPr lvl="1"/>
            <a:r>
              <a:rPr lang="en-US" altLang="en-US" sz="2000"/>
              <a:t>There is an increasing recognition of MRD as a primary clinical endpoint in MM as it is linked to improved PFS and OS</a:t>
            </a:r>
            <a:r>
              <a:rPr lang="en-US" altLang="en-US" sz="2000" baseline="30000"/>
              <a:t>1-5</a:t>
            </a:r>
          </a:p>
          <a:p>
            <a:pPr lvl="1"/>
            <a:r>
              <a:rPr lang="en-US" altLang="en-US" sz="2000"/>
              <a:t>In CARTITUDE-4, patients who were randomized to cilta-cel had</a:t>
            </a:r>
            <a:r>
              <a:rPr lang="en-US" altLang="en-US" sz="2000" baseline="30000"/>
              <a:t>6,a</a:t>
            </a:r>
          </a:p>
          <a:p>
            <a:pPr lvl="2"/>
            <a:r>
              <a:rPr lang="en-US" altLang="en-US" sz="2000"/>
              <a:t>Significantly improved PFS vs SOC </a:t>
            </a:r>
            <a:br>
              <a:rPr lang="en-US" altLang="en-US" sz="2000"/>
            </a:br>
            <a:r>
              <a:rPr lang="en-US" altLang="en-US" sz="2000" b="1"/>
              <a:t>(HR [95% CI], 0.29 [0.22–0.39]; </a:t>
            </a:r>
            <a:r>
              <a:rPr lang="en-US" altLang="en-US" sz="2000" b="1" i="1"/>
              <a:t>P</a:t>
            </a:r>
            <a:r>
              <a:rPr lang="en-US" altLang="en-US" sz="2000" b="1"/>
              <a:t>&lt;0.0001</a:t>
            </a:r>
            <a:r>
              <a:rPr lang="en-US" altLang="en-US" sz="2000" b="1" baseline="30000"/>
              <a:t>b</a:t>
            </a:r>
            <a:r>
              <a:rPr lang="en-US" altLang="en-US" sz="2000" b="1"/>
              <a:t>) </a:t>
            </a:r>
          </a:p>
          <a:p>
            <a:pPr lvl="2"/>
            <a:r>
              <a:rPr lang="en-US" altLang="en-US" sz="2000"/>
              <a:t>Median PFS was not reached with cilta-cel</a:t>
            </a:r>
          </a:p>
        </p:txBody>
      </p:sp>
      <p:sp>
        <p:nvSpPr>
          <p:cNvPr id="4" name="Footer Placeholder 3">
            <a:extLst>
              <a:ext uri="{FF2B5EF4-FFF2-40B4-BE49-F238E27FC236}">
                <a16:creationId xmlns:a16="http://schemas.microsoft.com/office/drawing/2014/main" id="{672A9850-DD2F-C57F-4DDF-C4B87E51C263}"/>
              </a:ext>
            </a:extLst>
          </p:cNvPr>
          <p:cNvSpPr>
            <a:spLocks noGrp="1"/>
          </p:cNvSpPr>
          <p:nvPr>
            <p:ph type="ftr" sz="quarter" idx="11"/>
          </p:nvPr>
        </p:nvSpPr>
        <p:spPr>
          <a:xfrm>
            <a:off x="355597" y="5953760"/>
            <a:ext cx="11092912" cy="314298"/>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3000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a</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Data cut-off date: May 1, 2024. </a:t>
            </a:r>
            <a:r>
              <a:rPr kumimoji="0" lang="en-US" sz="1200" b="0" i="0" u="none" strike="noStrike" kern="1200" cap="none" spc="0" normalizeH="0" baseline="3000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b</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Nominal </a:t>
            </a:r>
            <a:r>
              <a:rPr kumimoji="0" lang="en-US" sz="1200" b="0" i="1"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P</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 value.</a:t>
            </a:r>
            <a:b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cilta-cel, ciltacabtagene autoleucel; HR, hazard ratio; </a:t>
            </a:r>
            <a:r>
              <a:rPr kumimoji="0" lang="en-GB" sz="8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ITT, intent-to-treat; </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LOT, line of therapy; MM, multiple myeloma; MRD, minimal residual disease; OS, overall survival; PFS, progression-free survival</a:t>
            </a:r>
            <a:r>
              <a:rPr kumimoji="0" lang="en-GB"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SOC, standard of care. </a:t>
            </a:r>
            <a:b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Arial" panose="020B0606030504020204" pitchFamily="34" charset="0"/>
                <a:cs typeface="Arial" panose="020B0604020202020204" pitchFamily="34" charset="0"/>
              </a:rPr>
              <a:t>1. US </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Food and Drug Administration.</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Arial" panose="020B0606030504020204" pitchFamily="34" charset="0"/>
                <a:cs typeface="Arial" panose="020B0604020202020204" pitchFamily="34" charset="0"/>
              </a:rPr>
              <a:t> </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Arial" panose="020B0606030504020204" pitchFamily="34" charset="0"/>
                <a:cs typeface="Arial" panose="020B0604020202020204" pitchFamily="34" charset="0"/>
                <a:hlinkClick r:id="rId3"/>
              </a:rPr>
              <a:t>https://www.fda.gov/advisory-committees/advisory-committee-calendar/april-12-2024-meeting-oncologic-drugs-advisory-committee-meeting-announcement-04122024#event-materials</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Arial" panose="020B0606030504020204" pitchFamily="34" charset="0"/>
                <a:cs typeface="Arial" panose="020B0604020202020204" pitchFamily="34" charset="0"/>
              </a:rPr>
              <a:t>. Accessed November 30, 2024. 2. </a:t>
            </a:r>
            <a:r>
              <a:rPr kumimoji="0" lang="en-US" sz="1200" b="0" i="0" u="none" strike="noStrike" kern="100" cap="none" spc="0" normalizeH="0" baseline="0" noProof="0" dirty="0">
                <a:ln>
                  <a:noFill/>
                </a:ln>
                <a:solidFill>
                  <a:prstClr val="black">
                    <a:tint val="75000"/>
                  </a:prstClr>
                </a:solidFill>
                <a:effectLst/>
                <a:uLnTx/>
                <a:uFillTx/>
                <a:latin typeface="Arial" panose="020B0604020202020204" pitchFamily="34" charset="0"/>
                <a:ea typeface="Aptos" panose="020B0004020202020204" pitchFamily="34" charset="0"/>
                <a:cs typeface="Arial" panose="020B0604020202020204" pitchFamily="34" charset="0"/>
              </a:rPr>
              <a:t>Avet-Loiseau H, et al. </a:t>
            </a:r>
            <a:r>
              <a:rPr kumimoji="0" lang="en-US" sz="1200" b="0" i="1" u="none" strike="noStrike" kern="100" cap="none" spc="0" normalizeH="0" baseline="0" noProof="0" dirty="0">
                <a:ln>
                  <a:noFill/>
                </a:ln>
                <a:solidFill>
                  <a:prstClr val="black">
                    <a:tint val="75000"/>
                  </a:prstClr>
                </a:solidFill>
                <a:effectLst/>
                <a:uLnTx/>
                <a:uFillTx/>
                <a:latin typeface="Arial" panose="020B0604020202020204" pitchFamily="34" charset="0"/>
                <a:ea typeface="Aptos" panose="020B0004020202020204" pitchFamily="34" charset="0"/>
                <a:cs typeface="Arial" panose="020B0604020202020204" pitchFamily="34" charset="0"/>
              </a:rPr>
              <a:t>Clin Lymphoma Myeloma Leuk</a:t>
            </a:r>
            <a:r>
              <a:rPr kumimoji="0" lang="en-US" sz="1200" b="0" i="0" u="none" strike="noStrike" kern="100" cap="none" spc="0" normalizeH="0" baseline="0" noProof="0" dirty="0">
                <a:ln>
                  <a:noFill/>
                </a:ln>
                <a:solidFill>
                  <a:prstClr val="black">
                    <a:tint val="75000"/>
                  </a:prstClr>
                </a:solidFill>
                <a:effectLst/>
                <a:uLnTx/>
                <a:uFillTx/>
                <a:latin typeface="Arial" panose="020B0604020202020204" pitchFamily="34" charset="0"/>
                <a:ea typeface="Aptos" panose="020B0004020202020204" pitchFamily="34" charset="0"/>
                <a:cs typeface="Arial" panose="020B0604020202020204" pitchFamily="34" charset="0"/>
              </a:rPr>
              <a:t> 2020;20:e30-e37. 3. Munshi NC, et al. </a:t>
            </a:r>
            <a:r>
              <a:rPr kumimoji="0" lang="en-US" sz="1200" b="0" i="1" u="none" strike="noStrike" kern="100" cap="none" spc="0" normalizeH="0" baseline="0" noProof="0" dirty="0">
                <a:ln>
                  <a:noFill/>
                </a:ln>
                <a:solidFill>
                  <a:prstClr val="black">
                    <a:tint val="75000"/>
                  </a:prstClr>
                </a:solidFill>
                <a:effectLst/>
                <a:uLnTx/>
                <a:uFillTx/>
                <a:latin typeface="Arial" panose="020B0604020202020204" pitchFamily="34" charset="0"/>
                <a:ea typeface="Aptos" panose="020B0004020202020204" pitchFamily="34" charset="0"/>
                <a:cs typeface="Arial" panose="020B0604020202020204" pitchFamily="34" charset="0"/>
              </a:rPr>
              <a:t>Blood Adv</a:t>
            </a:r>
            <a:r>
              <a:rPr kumimoji="0" lang="en-US" sz="1200" b="0" i="0" u="none" strike="noStrike" kern="100" cap="none" spc="0" normalizeH="0" baseline="0" noProof="0" dirty="0">
                <a:ln>
                  <a:noFill/>
                </a:ln>
                <a:solidFill>
                  <a:prstClr val="black">
                    <a:tint val="75000"/>
                  </a:prstClr>
                </a:solidFill>
                <a:effectLst/>
                <a:uLnTx/>
                <a:uFillTx/>
                <a:latin typeface="Arial" panose="020B0604020202020204" pitchFamily="34" charset="0"/>
                <a:ea typeface="Aptos" panose="020B0004020202020204" pitchFamily="34" charset="0"/>
                <a:cs typeface="Arial" panose="020B0604020202020204" pitchFamily="34" charset="0"/>
              </a:rPr>
              <a:t> 2020;4:5988-99. 4. Cavo M, et al. </a:t>
            </a:r>
            <a:r>
              <a:rPr kumimoji="0" lang="en-US" sz="1200" b="0" i="1" u="none" strike="noStrike" kern="100" cap="none" spc="0" normalizeH="0" baseline="0" noProof="0" dirty="0">
                <a:ln>
                  <a:noFill/>
                </a:ln>
                <a:solidFill>
                  <a:prstClr val="black">
                    <a:tint val="75000"/>
                  </a:prstClr>
                </a:solidFill>
                <a:effectLst/>
                <a:uLnTx/>
                <a:uFillTx/>
                <a:latin typeface="Arial" panose="020B0604020202020204" pitchFamily="34" charset="0"/>
                <a:ea typeface="Aptos" panose="020B0004020202020204" pitchFamily="34" charset="0"/>
                <a:cs typeface="Arial" panose="020B0604020202020204" pitchFamily="34" charset="0"/>
              </a:rPr>
              <a:t>Blood</a:t>
            </a:r>
            <a:r>
              <a:rPr kumimoji="0" lang="en-US" sz="1200" b="0" i="0" u="none" strike="noStrike" kern="100" cap="none" spc="0" normalizeH="0" baseline="0" noProof="0" dirty="0">
                <a:ln>
                  <a:noFill/>
                </a:ln>
                <a:solidFill>
                  <a:prstClr val="black">
                    <a:tint val="75000"/>
                  </a:prstClr>
                </a:solidFill>
                <a:effectLst/>
                <a:uLnTx/>
                <a:uFillTx/>
                <a:latin typeface="Arial" panose="020B0604020202020204" pitchFamily="34" charset="0"/>
                <a:ea typeface="Aptos" panose="020B0004020202020204" pitchFamily="34" charset="0"/>
                <a:cs typeface="Arial" panose="020B0604020202020204" pitchFamily="34" charset="0"/>
              </a:rPr>
              <a:t> 2022;139:835-44. 5. </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Arial" panose="020B0606030504020204" pitchFamily="34" charset="0"/>
                <a:cs typeface="Arial" panose="020B0604020202020204" pitchFamily="34" charset="0"/>
              </a:rPr>
              <a:t>Landgren O, et al. </a:t>
            </a:r>
            <a:r>
              <a:rPr kumimoji="0" lang="en-US" sz="1200" b="0" i="1" u="none" strike="noStrike" kern="1200" cap="none" spc="0" normalizeH="0" baseline="0" noProof="0" dirty="0">
                <a:ln>
                  <a:noFill/>
                </a:ln>
                <a:solidFill>
                  <a:prstClr val="black">
                    <a:tint val="75000"/>
                  </a:prstClr>
                </a:solidFill>
                <a:effectLst/>
                <a:uLnTx/>
                <a:uFillTx/>
                <a:latin typeface="Arial" panose="020B0604020202020204" pitchFamily="34" charset="0"/>
                <a:ea typeface="Arial" panose="020B0606030504020204" pitchFamily="34" charset="0"/>
                <a:cs typeface="Arial" panose="020B0604020202020204" pitchFamily="34" charset="0"/>
              </a:rPr>
              <a:t>Blood</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Arial" panose="020B0606030504020204" pitchFamily="34" charset="0"/>
                <a:cs typeface="Arial" panose="020B0604020202020204" pitchFamily="34" charset="0"/>
              </a:rPr>
              <a:t> 2024;144:359-67. </a:t>
            </a:r>
            <a:b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Arial" panose="020B0606030504020204" pitchFamily="34" charset="0"/>
                <a:cs typeface="Arial" panose="020B0604020202020204" pitchFamily="34" charset="0"/>
              </a:rPr>
            </a:b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Arial" panose="020B0606030504020204" pitchFamily="34" charset="0"/>
                <a:cs typeface="Arial" panose="020B0604020202020204" pitchFamily="34" charset="0"/>
              </a:rPr>
              <a:t>6. Mateos MV, et al. Presented at IMS</a:t>
            </a:r>
            <a:r>
              <a:rPr kumimoji="0" lang="en-US"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rPr>
              <a:t>; September 25–28, 2024; Rio de Janeiro, Brazil. Oral #1437.</a:t>
            </a:r>
            <a:endParaRPr kumimoji="0" lang="en-US" sz="1200" b="0" i="0" u="none" strike="sng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5C90A76E-A813-C266-596E-84E7C5C926D4}"/>
              </a:ext>
            </a:extLst>
          </p:cNvPr>
          <p:cNvSpPr txBox="1"/>
          <p:nvPr/>
        </p:nvSpPr>
        <p:spPr>
          <a:xfrm>
            <a:off x="6713662" y="1492274"/>
            <a:ext cx="4974604" cy="297004"/>
          </a:xfrm>
          <a:prstGeom prst="rect">
            <a:avLst/>
          </a:prstGeom>
          <a:noFill/>
        </p:spPr>
        <p:txBody>
          <a:bodyPr>
            <a:spAutoFit/>
          </a:bodyPr>
          <a:lstStyle/>
          <a:p>
            <a:pPr marL="0" marR="0" lvl="0" indent="0" algn="ctr" defTabSz="457200" rtl="0" eaLnBrk="1" fontAlgn="auto" latinLnBrk="0" hangingPunct="1">
              <a:lnSpc>
                <a:spcPct val="95000"/>
              </a:lnSpc>
              <a:spcBef>
                <a:spcPts val="0"/>
              </a:spcBef>
              <a:spcAft>
                <a:spcPts val="80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ea typeface="Arial" panose="020B0606030504020204" pitchFamily="34" charset="0"/>
                <a:cs typeface="Arial" panose="020B0604020202020204" pitchFamily="34" charset="0"/>
                <a:sym typeface="Arial"/>
                <a:rtl val="0"/>
              </a:rPr>
              <a:t>PFS in the ITT population, 33.6 months median follow-up</a:t>
            </a:r>
            <a:endParaRPr kumimoji="0" lang="en-GB" sz="1400" b="1" i="0" u="none" strike="sngStrike" kern="1200" cap="none" spc="0" normalizeH="0" baseline="30000" noProof="0" dirty="0">
              <a:ln>
                <a:noFill/>
              </a:ln>
              <a:solidFill>
                <a:prstClr val="black"/>
              </a:solidFill>
              <a:effectLst/>
              <a:uLnTx/>
              <a:uFillTx/>
              <a:latin typeface="Arial" panose="020B0604020202020204" pitchFamily="34" charset="0"/>
              <a:ea typeface="Arial" panose="020B0606030504020204" pitchFamily="34" charset="0"/>
              <a:cs typeface="Arial" panose="020B0604020202020204" pitchFamily="34" charset="0"/>
              <a:sym typeface="Arial"/>
              <a:rtl val="0"/>
            </a:endParaRPr>
          </a:p>
        </p:txBody>
      </p:sp>
      <p:grpSp>
        <p:nvGrpSpPr>
          <p:cNvPr id="30725" name="Group 16">
            <a:extLst>
              <a:ext uri="{FF2B5EF4-FFF2-40B4-BE49-F238E27FC236}">
                <a16:creationId xmlns:a16="http://schemas.microsoft.com/office/drawing/2014/main" id="{D332D4C7-C7F8-D20A-E01D-36FE010BF041}"/>
              </a:ext>
            </a:extLst>
          </p:cNvPr>
          <p:cNvGrpSpPr>
            <a:grpSpLocks noChangeAspect="1"/>
          </p:cNvGrpSpPr>
          <p:nvPr/>
        </p:nvGrpSpPr>
        <p:grpSpPr bwMode="auto">
          <a:xfrm>
            <a:off x="6232525" y="1882775"/>
            <a:ext cx="5662613" cy="3568700"/>
            <a:chOff x="6723715" y="2142466"/>
            <a:chExt cx="5299299" cy="3338607"/>
          </a:xfrm>
        </p:grpSpPr>
        <p:sp>
          <p:nvSpPr>
            <p:cNvPr id="5" name="TextBox 4">
              <a:extLst>
                <a:ext uri="{FF2B5EF4-FFF2-40B4-BE49-F238E27FC236}">
                  <a16:creationId xmlns:a16="http://schemas.microsoft.com/office/drawing/2014/main" id="{7162DCDA-3F6A-F157-61D2-2EB08D0B3A08}"/>
                </a:ext>
              </a:extLst>
            </p:cNvPr>
            <p:cNvSpPr txBox="1"/>
            <p:nvPr/>
          </p:nvSpPr>
          <p:spPr>
            <a:xfrm rot="16200000">
              <a:off x="5932176" y="3479054"/>
              <a:ext cx="1837124" cy="254046"/>
            </a:xfrm>
            <a:prstGeom prst="rect">
              <a:avLst/>
            </a:prstGeom>
            <a:noFill/>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 Alive</a:t>
              </a:r>
            </a:p>
          </p:txBody>
        </p:sp>
        <p:grpSp>
          <p:nvGrpSpPr>
            <p:cNvPr id="30727" name="Group 5">
              <a:extLst>
                <a:ext uri="{FF2B5EF4-FFF2-40B4-BE49-F238E27FC236}">
                  <a16:creationId xmlns:a16="http://schemas.microsoft.com/office/drawing/2014/main" id="{1352C52C-C714-8C92-7C89-047F50EE1508}"/>
                </a:ext>
              </a:extLst>
            </p:cNvPr>
            <p:cNvGrpSpPr>
              <a:grpSpLocks/>
            </p:cNvGrpSpPr>
            <p:nvPr/>
          </p:nvGrpSpPr>
          <p:grpSpPr bwMode="auto">
            <a:xfrm>
              <a:off x="6852017" y="2142466"/>
              <a:ext cx="5170997" cy="3338607"/>
              <a:chOff x="7895586" y="3897286"/>
              <a:chExt cx="2965319" cy="1081000"/>
            </a:xfrm>
          </p:grpSpPr>
          <p:sp>
            <p:nvSpPr>
              <p:cNvPr id="8" name="TextBox 7">
                <a:extLst>
                  <a:ext uri="{FF2B5EF4-FFF2-40B4-BE49-F238E27FC236}">
                    <a16:creationId xmlns:a16="http://schemas.microsoft.com/office/drawing/2014/main" id="{F6FECF46-3900-7203-3B19-9D2014E8CE4E}"/>
                  </a:ext>
                </a:extLst>
              </p:cNvPr>
              <p:cNvSpPr txBox="1"/>
              <p:nvPr/>
            </p:nvSpPr>
            <p:spPr>
              <a:xfrm>
                <a:off x="9244762" y="3981439"/>
                <a:ext cx="1053006" cy="86557"/>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30-month PFS</a:t>
                </a:r>
              </a:p>
            </p:txBody>
          </p:sp>
          <p:sp>
            <p:nvSpPr>
              <p:cNvPr id="10" name="TextBox 9">
                <a:extLst>
                  <a:ext uri="{FF2B5EF4-FFF2-40B4-BE49-F238E27FC236}">
                    <a16:creationId xmlns:a16="http://schemas.microsoft.com/office/drawing/2014/main" id="{9C209D9D-4DF5-EF28-2CC5-8ECFAB26055D}"/>
                  </a:ext>
                </a:extLst>
              </p:cNvPr>
              <p:cNvSpPr txBox="1"/>
              <p:nvPr/>
            </p:nvSpPr>
            <p:spPr>
              <a:xfrm>
                <a:off x="7895278" y="3897286"/>
                <a:ext cx="235137" cy="82229"/>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100</a:t>
                </a:r>
              </a:p>
            </p:txBody>
          </p:sp>
          <p:sp>
            <p:nvSpPr>
              <p:cNvPr id="260" name="TextBox 259">
                <a:extLst>
                  <a:ext uri="{FF2B5EF4-FFF2-40B4-BE49-F238E27FC236}">
                    <a16:creationId xmlns:a16="http://schemas.microsoft.com/office/drawing/2014/main" id="{9635B1F5-C987-D4C0-63C8-9861699F62E4}"/>
                  </a:ext>
                </a:extLst>
              </p:cNvPr>
              <p:cNvSpPr txBox="1"/>
              <p:nvPr/>
            </p:nvSpPr>
            <p:spPr>
              <a:xfrm>
                <a:off x="7938728" y="4072323"/>
                <a:ext cx="191688" cy="82229"/>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80</a:t>
                </a:r>
              </a:p>
            </p:txBody>
          </p:sp>
          <p:sp>
            <p:nvSpPr>
              <p:cNvPr id="261" name="TextBox 260">
                <a:extLst>
                  <a:ext uri="{FF2B5EF4-FFF2-40B4-BE49-F238E27FC236}">
                    <a16:creationId xmlns:a16="http://schemas.microsoft.com/office/drawing/2014/main" id="{CB7DB6A9-79B4-7E65-81E6-BD990CA873AF}"/>
                  </a:ext>
                </a:extLst>
              </p:cNvPr>
              <p:cNvSpPr txBox="1"/>
              <p:nvPr/>
            </p:nvSpPr>
            <p:spPr>
              <a:xfrm>
                <a:off x="7938728" y="4246880"/>
                <a:ext cx="191688" cy="82229"/>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60</a:t>
                </a:r>
              </a:p>
            </p:txBody>
          </p:sp>
          <p:sp>
            <p:nvSpPr>
              <p:cNvPr id="262" name="TextBox 261">
                <a:extLst>
                  <a:ext uri="{FF2B5EF4-FFF2-40B4-BE49-F238E27FC236}">
                    <a16:creationId xmlns:a16="http://schemas.microsoft.com/office/drawing/2014/main" id="{667C080F-CF32-BFCD-E59D-E38388EB8A0C}"/>
                  </a:ext>
                </a:extLst>
              </p:cNvPr>
              <p:cNvSpPr txBox="1"/>
              <p:nvPr/>
            </p:nvSpPr>
            <p:spPr>
              <a:xfrm>
                <a:off x="9162975" y="4896057"/>
                <a:ext cx="379968"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Months</a:t>
                </a:r>
              </a:p>
            </p:txBody>
          </p:sp>
          <p:sp>
            <p:nvSpPr>
              <p:cNvPr id="263" name="TextBox 262">
                <a:extLst>
                  <a:ext uri="{FF2B5EF4-FFF2-40B4-BE49-F238E27FC236}">
                    <a16:creationId xmlns:a16="http://schemas.microsoft.com/office/drawing/2014/main" id="{D8C552BE-870D-0DBF-087C-8944C903F6A5}"/>
                  </a:ext>
                </a:extLst>
              </p:cNvPr>
              <p:cNvSpPr txBox="1"/>
              <p:nvPr/>
            </p:nvSpPr>
            <p:spPr>
              <a:xfrm>
                <a:off x="7938728" y="4421917"/>
                <a:ext cx="191688" cy="82229"/>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40</a:t>
                </a:r>
              </a:p>
            </p:txBody>
          </p:sp>
          <p:sp>
            <p:nvSpPr>
              <p:cNvPr id="264" name="TextBox 263">
                <a:extLst>
                  <a:ext uri="{FF2B5EF4-FFF2-40B4-BE49-F238E27FC236}">
                    <a16:creationId xmlns:a16="http://schemas.microsoft.com/office/drawing/2014/main" id="{A41186D5-AC5F-7094-D2AE-9BD4D346BFA1}"/>
                  </a:ext>
                </a:extLst>
              </p:cNvPr>
              <p:cNvSpPr txBox="1"/>
              <p:nvPr/>
            </p:nvSpPr>
            <p:spPr>
              <a:xfrm>
                <a:off x="7938728" y="4596955"/>
                <a:ext cx="191688" cy="82229"/>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20</a:t>
                </a:r>
              </a:p>
            </p:txBody>
          </p:sp>
          <p:sp>
            <p:nvSpPr>
              <p:cNvPr id="265" name="TextBox 264">
                <a:extLst>
                  <a:ext uri="{FF2B5EF4-FFF2-40B4-BE49-F238E27FC236}">
                    <a16:creationId xmlns:a16="http://schemas.microsoft.com/office/drawing/2014/main" id="{98EC3896-E9FF-1C21-F22C-6217741CACC8}"/>
                  </a:ext>
                </a:extLst>
              </p:cNvPr>
              <p:cNvSpPr txBox="1"/>
              <p:nvPr/>
            </p:nvSpPr>
            <p:spPr>
              <a:xfrm>
                <a:off x="7981325" y="4771511"/>
                <a:ext cx="149090" cy="82229"/>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0</a:t>
                </a:r>
              </a:p>
            </p:txBody>
          </p:sp>
          <p:sp>
            <p:nvSpPr>
              <p:cNvPr id="266" name="TextBox 265">
                <a:extLst>
                  <a:ext uri="{FF2B5EF4-FFF2-40B4-BE49-F238E27FC236}">
                    <a16:creationId xmlns:a16="http://schemas.microsoft.com/office/drawing/2014/main" id="{7FB0CAC3-46F8-C2BB-A80D-5581277813F3}"/>
                  </a:ext>
                </a:extLst>
              </p:cNvPr>
              <p:cNvSpPr txBox="1"/>
              <p:nvPr/>
            </p:nvSpPr>
            <p:spPr>
              <a:xfrm>
                <a:off x="8065668" y="4826812"/>
                <a:ext cx="149091"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0</a:t>
                </a:r>
              </a:p>
            </p:txBody>
          </p:sp>
          <p:sp>
            <p:nvSpPr>
              <p:cNvPr id="267" name="TextBox 266">
                <a:extLst>
                  <a:ext uri="{FF2B5EF4-FFF2-40B4-BE49-F238E27FC236}">
                    <a16:creationId xmlns:a16="http://schemas.microsoft.com/office/drawing/2014/main" id="{0E44CCE0-0368-E859-19B4-93B370A47434}"/>
                  </a:ext>
                </a:extLst>
              </p:cNvPr>
              <p:cNvSpPr txBox="1"/>
              <p:nvPr/>
            </p:nvSpPr>
            <p:spPr>
              <a:xfrm>
                <a:off x="8229242" y="4826812"/>
                <a:ext cx="149091"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3</a:t>
                </a:r>
              </a:p>
            </p:txBody>
          </p:sp>
          <p:sp>
            <p:nvSpPr>
              <p:cNvPr id="268" name="TextBox 267">
                <a:extLst>
                  <a:ext uri="{FF2B5EF4-FFF2-40B4-BE49-F238E27FC236}">
                    <a16:creationId xmlns:a16="http://schemas.microsoft.com/office/drawing/2014/main" id="{FC81290F-DD1B-997B-7244-459DF280B4F4}"/>
                  </a:ext>
                </a:extLst>
              </p:cNvPr>
              <p:cNvSpPr txBox="1"/>
              <p:nvPr/>
            </p:nvSpPr>
            <p:spPr>
              <a:xfrm>
                <a:off x="8389408" y="4826812"/>
                <a:ext cx="149091"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6</a:t>
                </a:r>
              </a:p>
            </p:txBody>
          </p:sp>
          <p:sp>
            <p:nvSpPr>
              <p:cNvPr id="269" name="TextBox 268">
                <a:extLst>
                  <a:ext uri="{FF2B5EF4-FFF2-40B4-BE49-F238E27FC236}">
                    <a16:creationId xmlns:a16="http://schemas.microsoft.com/office/drawing/2014/main" id="{CA776D5D-E854-C095-8C89-C11ADB09674C}"/>
                  </a:ext>
                </a:extLst>
              </p:cNvPr>
              <p:cNvSpPr txBox="1"/>
              <p:nvPr/>
            </p:nvSpPr>
            <p:spPr>
              <a:xfrm>
                <a:off x="8550426" y="4826812"/>
                <a:ext cx="14909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9</a:t>
                </a:r>
              </a:p>
            </p:txBody>
          </p:sp>
          <p:sp>
            <p:nvSpPr>
              <p:cNvPr id="270" name="TextBox 269">
                <a:extLst>
                  <a:ext uri="{FF2B5EF4-FFF2-40B4-BE49-F238E27FC236}">
                    <a16:creationId xmlns:a16="http://schemas.microsoft.com/office/drawing/2014/main" id="{CF2643EE-B9C5-6CEC-224C-8C8BA40A4FB3}"/>
                  </a:ext>
                </a:extLst>
              </p:cNvPr>
              <p:cNvSpPr txBox="1"/>
              <p:nvPr/>
            </p:nvSpPr>
            <p:spPr>
              <a:xfrm>
                <a:off x="8690145" y="4826812"/>
                <a:ext cx="19254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12</a:t>
                </a:r>
              </a:p>
            </p:txBody>
          </p:sp>
          <p:sp>
            <p:nvSpPr>
              <p:cNvPr id="271" name="TextBox 270">
                <a:extLst>
                  <a:ext uri="{FF2B5EF4-FFF2-40B4-BE49-F238E27FC236}">
                    <a16:creationId xmlns:a16="http://schemas.microsoft.com/office/drawing/2014/main" id="{95B1638C-F033-A7BD-5266-164FC3B3D50D}"/>
                  </a:ext>
                </a:extLst>
              </p:cNvPr>
              <p:cNvSpPr txBox="1"/>
              <p:nvPr/>
            </p:nvSpPr>
            <p:spPr>
              <a:xfrm>
                <a:off x="8851163" y="4826812"/>
                <a:ext cx="19254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15</a:t>
                </a:r>
              </a:p>
            </p:txBody>
          </p:sp>
          <p:sp>
            <p:nvSpPr>
              <p:cNvPr id="272" name="TextBox 271">
                <a:extLst>
                  <a:ext uri="{FF2B5EF4-FFF2-40B4-BE49-F238E27FC236}">
                    <a16:creationId xmlns:a16="http://schemas.microsoft.com/office/drawing/2014/main" id="{57B1992B-5FAF-48F8-C0A8-215D851D3E45}"/>
                  </a:ext>
                </a:extLst>
              </p:cNvPr>
              <p:cNvSpPr txBox="1"/>
              <p:nvPr/>
            </p:nvSpPr>
            <p:spPr>
              <a:xfrm>
                <a:off x="9012181" y="4826812"/>
                <a:ext cx="191688"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18</a:t>
                </a:r>
              </a:p>
            </p:txBody>
          </p:sp>
          <p:sp>
            <p:nvSpPr>
              <p:cNvPr id="273" name="TextBox 272">
                <a:extLst>
                  <a:ext uri="{FF2B5EF4-FFF2-40B4-BE49-F238E27FC236}">
                    <a16:creationId xmlns:a16="http://schemas.microsoft.com/office/drawing/2014/main" id="{1DD8FAA6-6FCF-A643-1723-F1DBDD27E2B4}"/>
                  </a:ext>
                </a:extLst>
              </p:cNvPr>
              <p:cNvSpPr txBox="1"/>
              <p:nvPr/>
            </p:nvSpPr>
            <p:spPr>
              <a:xfrm>
                <a:off x="9172347" y="4826812"/>
                <a:ext cx="19254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21</a:t>
                </a:r>
              </a:p>
            </p:txBody>
          </p:sp>
          <p:sp>
            <p:nvSpPr>
              <p:cNvPr id="274" name="TextBox 273">
                <a:extLst>
                  <a:ext uri="{FF2B5EF4-FFF2-40B4-BE49-F238E27FC236}">
                    <a16:creationId xmlns:a16="http://schemas.microsoft.com/office/drawing/2014/main" id="{DC53F2F5-11BC-EEFD-BCDD-F5E2997D915B}"/>
                  </a:ext>
                </a:extLst>
              </p:cNvPr>
              <p:cNvSpPr txBox="1"/>
              <p:nvPr/>
            </p:nvSpPr>
            <p:spPr>
              <a:xfrm>
                <a:off x="9333364" y="4826812"/>
                <a:ext cx="19254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24</a:t>
                </a:r>
              </a:p>
            </p:txBody>
          </p:sp>
          <p:sp>
            <p:nvSpPr>
              <p:cNvPr id="275" name="TextBox 274">
                <a:extLst>
                  <a:ext uri="{FF2B5EF4-FFF2-40B4-BE49-F238E27FC236}">
                    <a16:creationId xmlns:a16="http://schemas.microsoft.com/office/drawing/2014/main" id="{9F8C4023-7B56-B320-C33E-DA31EA58CB5C}"/>
                  </a:ext>
                </a:extLst>
              </p:cNvPr>
              <p:cNvSpPr txBox="1"/>
              <p:nvPr/>
            </p:nvSpPr>
            <p:spPr>
              <a:xfrm>
                <a:off x="9493530" y="4826812"/>
                <a:ext cx="19254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27</a:t>
                </a:r>
              </a:p>
            </p:txBody>
          </p:sp>
          <p:sp>
            <p:nvSpPr>
              <p:cNvPr id="276" name="TextBox 275">
                <a:extLst>
                  <a:ext uri="{FF2B5EF4-FFF2-40B4-BE49-F238E27FC236}">
                    <a16:creationId xmlns:a16="http://schemas.microsoft.com/office/drawing/2014/main" id="{2C0C106C-DF0A-F866-286E-096196F6DCF7}"/>
                  </a:ext>
                </a:extLst>
              </p:cNvPr>
              <p:cNvSpPr txBox="1"/>
              <p:nvPr/>
            </p:nvSpPr>
            <p:spPr>
              <a:xfrm>
                <a:off x="9654549" y="4826812"/>
                <a:ext cx="19254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30</a:t>
                </a:r>
              </a:p>
            </p:txBody>
          </p:sp>
          <p:sp>
            <p:nvSpPr>
              <p:cNvPr id="277" name="TextBox 276">
                <a:extLst>
                  <a:ext uri="{FF2B5EF4-FFF2-40B4-BE49-F238E27FC236}">
                    <a16:creationId xmlns:a16="http://schemas.microsoft.com/office/drawing/2014/main" id="{728CEA3E-69F3-516D-B04A-53400D811E61}"/>
                  </a:ext>
                </a:extLst>
              </p:cNvPr>
              <p:cNvSpPr txBox="1"/>
              <p:nvPr/>
            </p:nvSpPr>
            <p:spPr>
              <a:xfrm>
                <a:off x="9815566" y="4826812"/>
                <a:ext cx="191688"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33</a:t>
                </a:r>
              </a:p>
            </p:txBody>
          </p:sp>
          <p:sp>
            <p:nvSpPr>
              <p:cNvPr id="278" name="TextBox 277">
                <a:extLst>
                  <a:ext uri="{FF2B5EF4-FFF2-40B4-BE49-F238E27FC236}">
                    <a16:creationId xmlns:a16="http://schemas.microsoft.com/office/drawing/2014/main" id="{75E7CC5E-437A-A367-9FFD-C17139B5E43F}"/>
                  </a:ext>
                </a:extLst>
              </p:cNvPr>
              <p:cNvSpPr txBox="1"/>
              <p:nvPr/>
            </p:nvSpPr>
            <p:spPr>
              <a:xfrm>
                <a:off x="9975732" y="4826812"/>
                <a:ext cx="19254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36</a:t>
                </a:r>
              </a:p>
            </p:txBody>
          </p:sp>
          <p:sp>
            <p:nvSpPr>
              <p:cNvPr id="279" name="TextBox 278">
                <a:extLst>
                  <a:ext uri="{FF2B5EF4-FFF2-40B4-BE49-F238E27FC236}">
                    <a16:creationId xmlns:a16="http://schemas.microsoft.com/office/drawing/2014/main" id="{656C1D7E-6632-221C-843A-32FE75E9A1A1}"/>
                  </a:ext>
                </a:extLst>
              </p:cNvPr>
              <p:cNvSpPr txBox="1"/>
              <p:nvPr/>
            </p:nvSpPr>
            <p:spPr>
              <a:xfrm>
                <a:off x="10136750" y="4826812"/>
                <a:ext cx="191688"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39</a:t>
                </a:r>
              </a:p>
            </p:txBody>
          </p:sp>
          <p:sp>
            <p:nvSpPr>
              <p:cNvPr id="280" name="TextBox 279">
                <a:extLst>
                  <a:ext uri="{FF2B5EF4-FFF2-40B4-BE49-F238E27FC236}">
                    <a16:creationId xmlns:a16="http://schemas.microsoft.com/office/drawing/2014/main" id="{409BD0F1-8CFE-A829-1608-8ACAD37D4954}"/>
                  </a:ext>
                </a:extLst>
              </p:cNvPr>
              <p:cNvSpPr txBox="1"/>
              <p:nvPr/>
            </p:nvSpPr>
            <p:spPr>
              <a:xfrm>
                <a:off x="10296916" y="4826812"/>
                <a:ext cx="19254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42</a:t>
                </a:r>
              </a:p>
            </p:txBody>
          </p:sp>
          <p:sp>
            <p:nvSpPr>
              <p:cNvPr id="281" name="TextBox 280">
                <a:extLst>
                  <a:ext uri="{FF2B5EF4-FFF2-40B4-BE49-F238E27FC236}">
                    <a16:creationId xmlns:a16="http://schemas.microsoft.com/office/drawing/2014/main" id="{B6EFE6BC-4EDC-469E-ABF0-F4938E17EBF6}"/>
                  </a:ext>
                </a:extLst>
              </p:cNvPr>
              <p:cNvSpPr txBox="1"/>
              <p:nvPr/>
            </p:nvSpPr>
            <p:spPr>
              <a:xfrm>
                <a:off x="10457934" y="4826812"/>
                <a:ext cx="192540" cy="82229"/>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0" cap="none" spc="0" normalizeH="0" baseline="0" noProof="0" dirty="0">
                    <a:ln/>
                    <a:solidFill>
                      <a:prstClr val="white"/>
                    </a:solidFill>
                    <a:effectLst/>
                    <a:uLnTx/>
                    <a:uFillTx/>
                    <a:latin typeface="Arial" panose="020B0604020202020204" pitchFamily="34" charset="0"/>
                    <a:ea typeface="+mn-ea"/>
                    <a:cs typeface="Arial" panose="020B0604020202020204" pitchFamily="34" charset="0"/>
                    <a:sym typeface="Arial"/>
                    <a:rtl val="0"/>
                  </a:rPr>
                  <a:t>45</a:t>
                </a:r>
              </a:p>
            </p:txBody>
          </p:sp>
          <p:sp>
            <p:nvSpPr>
              <p:cNvPr id="282" name="Freeform: Shape 281">
                <a:extLst>
                  <a:ext uri="{FF2B5EF4-FFF2-40B4-BE49-F238E27FC236}">
                    <a16:creationId xmlns:a16="http://schemas.microsoft.com/office/drawing/2014/main" id="{79E42AF4-1B5C-72C3-ABCD-2800C8292CA3}"/>
                  </a:ext>
                </a:extLst>
              </p:cNvPr>
              <p:cNvSpPr/>
              <p:nvPr/>
            </p:nvSpPr>
            <p:spPr>
              <a:xfrm>
                <a:off x="8104857" y="3938160"/>
                <a:ext cx="2445939" cy="890575"/>
              </a:xfrm>
              <a:custGeom>
                <a:avLst/>
                <a:gdLst>
                  <a:gd name="connsiteX0" fmla="*/ 4123710 w 4123709"/>
                  <a:gd name="connsiteY0" fmla="*/ 3371856 h 3371855"/>
                  <a:gd name="connsiteX1" fmla="*/ 4123710 w 4123709"/>
                  <a:gd name="connsiteY1" fmla="*/ 3308758 h 3371855"/>
                  <a:gd name="connsiteX2" fmla="*/ 64526 w 4123709"/>
                  <a:gd name="connsiteY2" fmla="*/ 3308758 h 3371855"/>
                  <a:gd name="connsiteX3" fmla="*/ 64526 w 4123709"/>
                  <a:gd name="connsiteY3" fmla="*/ 0 h 3371855"/>
                  <a:gd name="connsiteX4" fmla="*/ 0 w 4123709"/>
                  <a:gd name="connsiteY4" fmla="*/ 0 h 337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709" h="3371855">
                    <a:moveTo>
                      <a:pt x="4123710" y="3371856"/>
                    </a:moveTo>
                    <a:lnTo>
                      <a:pt x="4123710" y="3308758"/>
                    </a:lnTo>
                    <a:lnTo>
                      <a:pt x="64526" y="3308758"/>
                    </a:lnTo>
                    <a:lnTo>
                      <a:pt x="64526" y="0"/>
                    </a:lnTo>
                    <a:lnTo>
                      <a:pt x="0" y="0"/>
                    </a:lnTo>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3" name="Freeform: Shape 282">
                <a:extLst>
                  <a:ext uri="{FF2B5EF4-FFF2-40B4-BE49-F238E27FC236}">
                    <a16:creationId xmlns:a16="http://schemas.microsoft.com/office/drawing/2014/main" id="{E8911016-4232-AC02-56B9-E1F8393A0D23}"/>
                  </a:ext>
                </a:extLst>
              </p:cNvPr>
              <p:cNvSpPr/>
              <p:nvPr/>
            </p:nvSpPr>
            <p:spPr>
              <a:xfrm>
                <a:off x="10392334" y="4812385"/>
                <a:ext cx="7667"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4" name="Freeform: Shape 283">
                <a:extLst>
                  <a:ext uri="{FF2B5EF4-FFF2-40B4-BE49-F238E27FC236}">
                    <a16:creationId xmlns:a16="http://schemas.microsoft.com/office/drawing/2014/main" id="{054D991F-E4BF-3C0B-7F2A-AAD96711D36D}"/>
                  </a:ext>
                </a:extLst>
              </p:cNvPr>
              <p:cNvSpPr/>
              <p:nvPr/>
            </p:nvSpPr>
            <p:spPr>
              <a:xfrm>
                <a:off x="10231316" y="4812385"/>
                <a:ext cx="7668"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5" name="Freeform: Shape 284">
                <a:extLst>
                  <a:ext uri="{FF2B5EF4-FFF2-40B4-BE49-F238E27FC236}">
                    <a16:creationId xmlns:a16="http://schemas.microsoft.com/office/drawing/2014/main" id="{C5489086-FED0-7569-4CB9-5CCD5F01AF3F}"/>
                  </a:ext>
                </a:extLst>
              </p:cNvPr>
              <p:cNvSpPr/>
              <p:nvPr/>
            </p:nvSpPr>
            <p:spPr>
              <a:xfrm>
                <a:off x="10071150" y="4812385"/>
                <a:ext cx="7668"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6" name="Freeform: Shape 285">
                <a:extLst>
                  <a:ext uri="{FF2B5EF4-FFF2-40B4-BE49-F238E27FC236}">
                    <a16:creationId xmlns:a16="http://schemas.microsoft.com/office/drawing/2014/main" id="{86A4A38D-29AA-D14D-36CA-ED7E9D3D9F5C}"/>
                  </a:ext>
                </a:extLst>
              </p:cNvPr>
              <p:cNvSpPr/>
              <p:nvPr/>
            </p:nvSpPr>
            <p:spPr>
              <a:xfrm>
                <a:off x="9910133" y="4812385"/>
                <a:ext cx="7667"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7" name="Freeform: Shape 286">
                <a:extLst>
                  <a:ext uri="{FF2B5EF4-FFF2-40B4-BE49-F238E27FC236}">
                    <a16:creationId xmlns:a16="http://schemas.microsoft.com/office/drawing/2014/main" id="{4718BC52-FEDA-0694-1396-A2D891FC5B25}"/>
                  </a:ext>
                </a:extLst>
              </p:cNvPr>
              <p:cNvSpPr/>
              <p:nvPr/>
            </p:nvSpPr>
            <p:spPr>
              <a:xfrm>
                <a:off x="9749967" y="4812385"/>
                <a:ext cx="7667"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8" name="Freeform: Shape 287">
                <a:extLst>
                  <a:ext uri="{FF2B5EF4-FFF2-40B4-BE49-F238E27FC236}">
                    <a16:creationId xmlns:a16="http://schemas.microsoft.com/office/drawing/2014/main" id="{8F34783C-1674-3ABE-DAFC-347B1F1B99A7}"/>
                  </a:ext>
                </a:extLst>
              </p:cNvPr>
              <p:cNvSpPr/>
              <p:nvPr/>
            </p:nvSpPr>
            <p:spPr>
              <a:xfrm>
                <a:off x="9588948" y="4812385"/>
                <a:ext cx="7668"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9" name="Freeform: Shape 288">
                <a:extLst>
                  <a:ext uri="{FF2B5EF4-FFF2-40B4-BE49-F238E27FC236}">
                    <a16:creationId xmlns:a16="http://schemas.microsoft.com/office/drawing/2014/main" id="{60067261-3A6F-96BB-20FE-7AC6A388A1FB}"/>
                  </a:ext>
                </a:extLst>
              </p:cNvPr>
              <p:cNvSpPr/>
              <p:nvPr/>
            </p:nvSpPr>
            <p:spPr>
              <a:xfrm>
                <a:off x="9427931" y="4812385"/>
                <a:ext cx="7667"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0" name="Freeform: Shape 289">
                <a:extLst>
                  <a:ext uri="{FF2B5EF4-FFF2-40B4-BE49-F238E27FC236}">
                    <a16:creationId xmlns:a16="http://schemas.microsoft.com/office/drawing/2014/main" id="{41B6AB94-C17B-B15F-9717-D7047CA500F7}"/>
                  </a:ext>
                </a:extLst>
              </p:cNvPr>
              <p:cNvSpPr/>
              <p:nvPr/>
            </p:nvSpPr>
            <p:spPr>
              <a:xfrm>
                <a:off x="9267765" y="4812385"/>
                <a:ext cx="7667"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1" name="Freeform: Shape 290">
                <a:extLst>
                  <a:ext uri="{FF2B5EF4-FFF2-40B4-BE49-F238E27FC236}">
                    <a16:creationId xmlns:a16="http://schemas.microsoft.com/office/drawing/2014/main" id="{E2BACF95-BACF-AF7B-C470-3482E256783C}"/>
                  </a:ext>
                </a:extLst>
              </p:cNvPr>
              <p:cNvSpPr/>
              <p:nvPr/>
            </p:nvSpPr>
            <p:spPr>
              <a:xfrm>
                <a:off x="9106747" y="4812385"/>
                <a:ext cx="7668"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2" name="Freeform: Shape 291">
                <a:extLst>
                  <a:ext uri="{FF2B5EF4-FFF2-40B4-BE49-F238E27FC236}">
                    <a16:creationId xmlns:a16="http://schemas.microsoft.com/office/drawing/2014/main" id="{0A6E9C7D-3583-CC76-AFB2-D48D7ABFF6A4}"/>
                  </a:ext>
                </a:extLst>
              </p:cNvPr>
              <p:cNvSpPr/>
              <p:nvPr/>
            </p:nvSpPr>
            <p:spPr>
              <a:xfrm>
                <a:off x="8946581" y="4812385"/>
                <a:ext cx="7668"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3" name="Freeform: Shape 292">
                <a:extLst>
                  <a:ext uri="{FF2B5EF4-FFF2-40B4-BE49-F238E27FC236}">
                    <a16:creationId xmlns:a16="http://schemas.microsoft.com/office/drawing/2014/main" id="{9ED8CB2C-37D5-F956-D06B-3251B0996354}"/>
                  </a:ext>
                </a:extLst>
              </p:cNvPr>
              <p:cNvSpPr/>
              <p:nvPr/>
            </p:nvSpPr>
            <p:spPr>
              <a:xfrm>
                <a:off x="8785563" y="4812385"/>
                <a:ext cx="7667"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4" name="Freeform: Shape 293">
                <a:extLst>
                  <a:ext uri="{FF2B5EF4-FFF2-40B4-BE49-F238E27FC236}">
                    <a16:creationId xmlns:a16="http://schemas.microsoft.com/office/drawing/2014/main" id="{A6503C1C-8AA9-CAC8-F01B-0DF4E13E4A83}"/>
                  </a:ext>
                </a:extLst>
              </p:cNvPr>
              <p:cNvSpPr/>
              <p:nvPr/>
            </p:nvSpPr>
            <p:spPr>
              <a:xfrm>
                <a:off x="8625397" y="4812385"/>
                <a:ext cx="7667"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5" name="Freeform: Shape 294">
                <a:extLst>
                  <a:ext uri="{FF2B5EF4-FFF2-40B4-BE49-F238E27FC236}">
                    <a16:creationId xmlns:a16="http://schemas.microsoft.com/office/drawing/2014/main" id="{FCEE187F-128B-3421-69FF-1EE12B46582D}"/>
                  </a:ext>
                </a:extLst>
              </p:cNvPr>
              <p:cNvSpPr/>
              <p:nvPr/>
            </p:nvSpPr>
            <p:spPr>
              <a:xfrm>
                <a:off x="8464379" y="4812385"/>
                <a:ext cx="7668"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6" name="Freeform: Shape 295">
                <a:extLst>
                  <a:ext uri="{FF2B5EF4-FFF2-40B4-BE49-F238E27FC236}">
                    <a16:creationId xmlns:a16="http://schemas.microsoft.com/office/drawing/2014/main" id="{A467CD35-0D38-C927-FFC4-DB2A670D5AF1}"/>
                  </a:ext>
                </a:extLst>
              </p:cNvPr>
              <p:cNvSpPr/>
              <p:nvPr/>
            </p:nvSpPr>
            <p:spPr>
              <a:xfrm>
                <a:off x="8304213" y="4812385"/>
                <a:ext cx="7668"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7" name="Freeform: Shape 296">
                <a:extLst>
                  <a:ext uri="{FF2B5EF4-FFF2-40B4-BE49-F238E27FC236}">
                    <a16:creationId xmlns:a16="http://schemas.microsoft.com/office/drawing/2014/main" id="{5E09B85B-8755-9010-EB76-322843FB5256}"/>
                  </a:ext>
                </a:extLst>
              </p:cNvPr>
              <p:cNvSpPr/>
              <p:nvPr/>
            </p:nvSpPr>
            <p:spPr>
              <a:xfrm>
                <a:off x="8143195" y="4812385"/>
                <a:ext cx="7667" cy="16350"/>
              </a:xfrm>
              <a:custGeom>
                <a:avLst/>
                <a:gdLst>
                  <a:gd name="connsiteX0" fmla="*/ 0 w 12983"/>
                  <a:gd name="connsiteY0" fmla="*/ 0 h 63098"/>
                  <a:gd name="connsiteX1" fmla="*/ 0 w 12983"/>
                  <a:gd name="connsiteY1" fmla="*/ 63098 h 63098"/>
                </a:gdLst>
                <a:ahLst/>
                <a:cxnLst>
                  <a:cxn ang="0">
                    <a:pos x="connsiteX0" y="connsiteY0"/>
                  </a:cxn>
                  <a:cxn ang="0">
                    <a:pos x="connsiteX1" y="connsiteY1"/>
                  </a:cxn>
                </a:cxnLst>
                <a:rect l="l" t="t" r="r" b="b"/>
                <a:pathLst>
                  <a:path w="12983" h="63098">
                    <a:moveTo>
                      <a:pt x="0" y="0"/>
                    </a:moveTo>
                    <a:lnTo>
                      <a:pt x="0" y="63098"/>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8" name="Freeform: Shape 297">
                <a:extLst>
                  <a:ext uri="{FF2B5EF4-FFF2-40B4-BE49-F238E27FC236}">
                    <a16:creationId xmlns:a16="http://schemas.microsoft.com/office/drawing/2014/main" id="{7B13D9DA-9D20-5A99-586F-4E4ECCA00401}"/>
                  </a:ext>
                </a:extLst>
              </p:cNvPr>
              <p:cNvSpPr/>
              <p:nvPr/>
            </p:nvSpPr>
            <p:spPr>
              <a:xfrm>
                <a:off x="8104857" y="4114159"/>
                <a:ext cx="38338" cy="3366"/>
              </a:xfrm>
              <a:custGeom>
                <a:avLst/>
                <a:gdLst>
                  <a:gd name="connsiteX0" fmla="*/ 64526 w 64526"/>
                  <a:gd name="connsiteY0" fmla="*/ 0 h 12983"/>
                  <a:gd name="connsiteX1" fmla="*/ 0 w 64526"/>
                  <a:gd name="connsiteY1" fmla="*/ 0 h 12983"/>
                </a:gdLst>
                <a:ahLst/>
                <a:cxnLst>
                  <a:cxn ang="0">
                    <a:pos x="connsiteX0" y="connsiteY0"/>
                  </a:cxn>
                  <a:cxn ang="0">
                    <a:pos x="connsiteX1" y="connsiteY1"/>
                  </a:cxn>
                </a:cxnLst>
                <a:rect l="l" t="t" r="r" b="b"/>
                <a:pathLst>
                  <a:path w="64526" h="12983">
                    <a:moveTo>
                      <a:pt x="64526" y="0"/>
                    </a:moveTo>
                    <a:lnTo>
                      <a:pt x="0" y="0"/>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9" name="Freeform: Shape 298">
                <a:extLst>
                  <a:ext uri="{FF2B5EF4-FFF2-40B4-BE49-F238E27FC236}">
                    <a16:creationId xmlns:a16="http://schemas.microsoft.com/office/drawing/2014/main" id="{C87E4183-7937-9855-952A-7155527FE584}"/>
                  </a:ext>
                </a:extLst>
              </p:cNvPr>
              <p:cNvSpPr/>
              <p:nvPr/>
            </p:nvSpPr>
            <p:spPr>
              <a:xfrm>
                <a:off x="8104857" y="4287754"/>
                <a:ext cx="38338" cy="3366"/>
              </a:xfrm>
              <a:custGeom>
                <a:avLst/>
                <a:gdLst>
                  <a:gd name="connsiteX0" fmla="*/ 64526 w 64526"/>
                  <a:gd name="connsiteY0" fmla="*/ 0 h 12983"/>
                  <a:gd name="connsiteX1" fmla="*/ 0 w 64526"/>
                  <a:gd name="connsiteY1" fmla="*/ 0 h 12983"/>
                </a:gdLst>
                <a:ahLst/>
                <a:cxnLst>
                  <a:cxn ang="0">
                    <a:pos x="connsiteX0" y="connsiteY0"/>
                  </a:cxn>
                  <a:cxn ang="0">
                    <a:pos x="connsiteX1" y="connsiteY1"/>
                  </a:cxn>
                </a:cxnLst>
                <a:rect l="l" t="t" r="r" b="b"/>
                <a:pathLst>
                  <a:path w="64526" h="12983">
                    <a:moveTo>
                      <a:pt x="64526" y="0"/>
                    </a:moveTo>
                    <a:lnTo>
                      <a:pt x="0" y="0"/>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0" name="Freeform: Shape 299">
                <a:extLst>
                  <a:ext uri="{FF2B5EF4-FFF2-40B4-BE49-F238E27FC236}">
                    <a16:creationId xmlns:a16="http://schemas.microsoft.com/office/drawing/2014/main" id="{A8D9902A-3AF7-4F6A-9B27-1C49470FE37E}"/>
                  </a:ext>
                </a:extLst>
              </p:cNvPr>
              <p:cNvSpPr/>
              <p:nvPr/>
            </p:nvSpPr>
            <p:spPr>
              <a:xfrm>
                <a:off x="8104857" y="4463753"/>
                <a:ext cx="38338" cy="3366"/>
              </a:xfrm>
              <a:custGeom>
                <a:avLst/>
                <a:gdLst>
                  <a:gd name="connsiteX0" fmla="*/ 64526 w 64526"/>
                  <a:gd name="connsiteY0" fmla="*/ 0 h 12983"/>
                  <a:gd name="connsiteX1" fmla="*/ 0 w 64526"/>
                  <a:gd name="connsiteY1" fmla="*/ 0 h 12983"/>
                </a:gdLst>
                <a:ahLst/>
                <a:cxnLst>
                  <a:cxn ang="0">
                    <a:pos x="connsiteX0" y="connsiteY0"/>
                  </a:cxn>
                  <a:cxn ang="0">
                    <a:pos x="connsiteX1" y="connsiteY1"/>
                  </a:cxn>
                </a:cxnLst>
                <a:rect l="l" t="t" r="r" b="b"/>
                <a:pathLst>
                  <a:path w="64526" h="12983">
                    <a:moveTo>
                      <a:pt x="64526" y="0"/>
                    </a:moveTo>
                    <a:lnTo>
                      <a:pt x="0" y="0"/>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1" name="Freeform: Shape 300">
                <a:extLst>
                  <a:ext uri="{FF2B5EF4-FFF2-40B4-BE49-F238E27FC236}">
                    <a16:creationId xmlns:a16="http://schemas.microsoft.com/office/drawing/2014/main" id="{107D159E-1014-AC9A-EDF4-57DF68ECFEFF}"/>
                  </a:ext>
                </a:extLst>
              </p:cNvPr>
              <p:cNvSpPr/>
              <p:nvPr/>
            </p:nvSpPr>
            <p:spPr>
              <a:xfrm>
                <a:off x="8104857" y="4638310"/>
                <a:ext cx="38338" cy="3366"/>
              </a:xfrm>
              <a:custGeom>
                <a:avLst/>
                <a:gdLst>
                  <a:gd name="connsiteX0" fmla="*/ 64526 w 64526"/>
                  <a:gd name="connsiteY0" fmla="*/ 0 h 12983"/>
                  <a:gd name="connsiteX1" fmla="*/ 0 w 64526"/>
                  <a:gd name="connsiteY1" fmla="*/ 0 h 12983"/>
                </a:gdLst>
                <a:ahLst/>
                <a:cxnLst>
                  <a:cxn ang="0">
                    <a:pos x="connsiteX0" y="connsiteY0"/>
                  </a:cxn>
                  <a:cxn ang="0">
                    <a:pos x="connsiteX1" y="connsiteY1"/>
                  </a:cxn>
                </a:cxnLst>
                <a:rect l="l" t="t" r="r" b="b"/>
                <a:pathLst>
                  <a:path w="64526" h="12983">
                    <a:moveTo>
                      <a:pt x="64526" y="0"/>
                    </a:moveTo>
                    <a:lnTo>
                      <a:pt x="0" y="0"/>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2" name="Freeform: Shape 301">
                <a:extLst>
                  <a:ext uri="{FF2B5EF4-FFF2-40B4-BE49-F238E27FC236}">
                    <a16:creationId xmlns:a16="http://schemas.microsoft.com/office/drawing/2014/main" id="{F48286B5-E97A-954C-4D8B-6160C5F01A22}"/>
                  </a:ext>
                </a:extLst>
              </p:cNvPr>
              <p:cNvSpPr/>
              <p:nvPr/>
            </p:nvSpPr>
            <p:spPr>
              <a:xfrm>
                <a:off x="8104857" y="4812385"/>
                <a:ext cx="38338" cy="3366"/>
              </a:xfrm>
              <a:custGeom>
                <a:avLst/>
                <a:gdLst>
                  <a:gd name="connsiteX0" fmla="*/ 64526 w 64526"/>
                  <a:gd name="connsiteY0" fmla="*/ 0 h 12983"/>
                  <a:gd name="connsiteX1" fmla="*/ 0 w 64526"/>
                  <a:gd name="connsiteY1" fmla="*/ 0 h 12983"/>
                </a:gdLst>
                <a:ahLst/>
                <a:cxnLst>
                  <a:cxn ang="0">
                    <a:pos x="connsiteX0" y="connsiteY0"/>
                  </a:cxn>
                  <a:cxn ang="0">
                    <a:pos x="connsiteX1" y="connsiteY1"/>
                  </a:cxn>
                </a:cxnLst>
                <a:rect l="l" t="t" r="r" b="b"/>
                <a:pathLst>
                  <a:path w="64526" h="12983">
                    <a:moveTo>
                      <a:pt x="64526" y="0"/>
                    </a:moveTo>
                    <a:lnTo>
                      <a:pt x="0" y="0"/>
                    </a:lnTo>
                  </a:path>
                </a:pathLst>
              </a:custGeom>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3" name="Freeform: Shape 302">
                <a:extLst>
                  <a:ext uri="{FF2B5EF4-FFF2-40B4-BE49-F238E27FC236}">
                    <a16:creationId xmlns:a16="http://schemas.microsoft.com/office/drawing/2014/main" id="{EBC8A83E-0475-9351-2B20-9A5FD18B4A9B}"/>
                  </a:ext>
                </a:extLst>
              </p:cNvPr>
              <p:cNvSpPr/>
              <p:nvPr/>
            </p:nvSpPr>
            <p:spPr>
              <a:xfrm>
                <a:off x="10447711" y="4646484"/>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4" name="Freeform: Shape 303">
                <a:extLst>
                  <a:ext uri="{FF2B5EF4-FFF2-40B4-BE49-F238E27FC236}">
                    <a16:creationId xmlns:a16="http://schemas.microsoft.com/office/drawing/2014/main" id="{0BD7FFA8-D594-3C2F-DCF2-EC608E453076}"/>
                  </a:ext>
                </a:extLst>
              </p:cNvPr>
              <p:cNvSpPr/>
              <p:nvPr/>
            </p:nvSpPr>
            <p:spPr>
              <a:xfrm>
                <a:off x="10203202" y="4646484"/>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5" name="Freeform: Shape 304">
                <a:extLst>
                  <a:ext uri="{FF2B5EF4-FFF2-40B4-BE49-F238E27FC236}">
                    <a16:creationId xmlns:a16="http://schemas.microsoft.com/office/drawing/2014/main" id="{736ECC98-9239-B52C-7AB7-31F700C2E25F}"/>
                  </a:ext>
                </a:extLst>
              </p:cNvPr>
              <p:cNvSpPr/>
              <p:nvPr/>
            </p:nvSpPr>
            <p:spPr>
              <a:xfrm>
                <a:off x="10176792" y="4646484"/>
                <a:ext cx="37486" cy="27410"/>
              </a:xfrm>
              <a:custGeom>
                <a:avLst/>
                <a:gdLst>
                  <a:gd name="connsiteX0" fmla="*/ 63618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8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8" y="31809"/>
                    </a:moveTo>
                    <a:cubicBezTo>
                      <a:pt x="63618" y="49376"/>
                      <a:pt x="49376" y="63617"/>
                      <a:pt x="31809" y="63617"/>
                    </a:cubicBezTo>
                    <a:cubicBezTo>
                      <a:pt x="14241" y="63617"/>
                      <a:pt x="0" y="49376"/>
                      <a:pt x="0" y="31809"/>
                    </a:cubicBezTo>
                    <a:cubicBezTo>
                      <a:pt x="0" y="14241"/>
                      <a:pt x="14241" y="0"/>
                      <a:pt x="31809" y="0"/>
                    </a:cubicBezTo>
                    <a:cubicBezTo>
                      <a:pt x="49376" y="0"/>
                      <a:pt x="63618" y="14241"/>
                      <a:pt x="63618"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6" name="Freeform: Shape 305">
                <a:extLst>
                  <a:ext uri="{FF2B5EF4-FFF2-40B4-BE49-F238E27FC236}">
                    <a16:creationId xmlns:a16="http://schemas.microsoft.com/office/drawing/2014/main" id="{113B1353-2449-5203-E7F2-FED0BCB457CF}"/>
                  </a:ext>
                </a:extLst>
              </p:cNvPr>
              <p:cNvSpPr/>
              <p:nvPr/>
            </p:nvSpPr>
            <p:spPr>
              <a:xfrm>
                <a:off x="10172532" y="4646484"/>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7" name="Freeform: Shape 306">
                <a:extLst>
                  <a:ext uri="{FF2B5EF4-FFF2-40B4-BE49-F238E27FC236}">
                    <a16:creationId xmlns:a16="http://schemas.microsoft.com/office/drawing/2014/main" id="{CC8A818A-023F-3C11-0DB5-6E4A88B96151}"/>
                  </a:ext>
                </a:extLst>
              </p:cNvPr>
              <p:cNvSpPr/>
              <p:nvPr/>
            </p:nvSpPr>
            <p:spPr>
              <a:xfrm>
                <a:off x="10148678" y="4646484"/>
                <a:ext cx="37486" cy="27410"/>
              </a:xfrm>
              <a:custGeom>
                <a:avLst/>
                <a:gdLst>
                  <a:gd name="connsiteX0" fmla="*/ 63617 w 63617"/>
                  <a:gd name="connsiteY0" fmla="*/ 31809 h 63617"/>
                  <a:gd name="connsiteX1" fmla="*/ 31808 w 63617"/>
                  <a:gd name="connsiteY1" fmla="*/ 63617 h 63617"/>
                  <a:gd name="connsiteX2" fmla="*/ -1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1" y="49376"/>
                      <a:pt x="-1" y="31809"/>
                    </a:cubicBezTo>
                    <a:cubicBezTo>
                      <a:pt x="-1"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8" name="Freeform: Shape 307">
                <a:extLst>
                  <a:ext uri="{FF2B5EF4-FFF2-40B4-BE49-F238E27FC236}">
                    <a16:creationId xmlns:a16="http://schemas.microsoft.com/office/drawing/2014/main" id="{7357646E-C4FA-FD0B-6835-7A7121AF01C8}"/>
                  </a:ext>
                </a:extLst>
              </p:cNvPr>
              <p:cNvSpPr/>
              <p:nvPr/>
            </p:nvSpPr>
            <p:spPr>
              <a:xfrm>
                <a:off x="10136750" y="4615709"/>
                <a:ext cx="37486" cy="27410"/>
              </a:xfrm>
              <a:custGeom>
                <a:avLst/>
                <a:gdLst>
                  <a:gd name="connsiteX0" fmla="*/ 63617 w 63617"/>
                  <a:gd name="connsiteY0" fmla="*/ 31809 h 63617"/>
                  <a:gd name="connsiteX1" fmla="*/ 31808 w 63617"/>
                  <a:gd name="connsiteY1" fmla="*/ 63618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8"/>
                      <a:pt x="31808" y="63618"/>
                    </a:cubicBezTo>
                    <a:cubicBezTo>
                      <a:pt x="14241" y="63618"/>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9" name="Freeform: Shape 308">
                <a:extLst>
                  <a:ext uri="{FF2B5EF4-FFF2-40B4-BE49-F238E27FC236}">
                    <a16:creationId xmlns:a16="http://schemas.microsoft.com/office/drawing/2014/main" id="{636EB660-2710-B411-5BBA-A7BC95FE201A}"/>
                  </a:ext>
                </a:extLst>
              </p:cNvPr>
              <p:cNvSpPr/>
              <p:nvPr/>
            </p:nvSpPr>
            <p:spPr>
              <a:xfrm>
                <a:off x="10120563" y="4615709"/>
                <a:ext cx="37486" cy="27410"/>
              </a:xfrm>
              <a:custGeom>
                <a:avLst/>
                <a:gdLst>
                  <a:gd name="connsiteX0" fmla="*/ 63618 w 63617"/>
                  <a:gd name="connsiteY0" fmla="*/ 31809 h 63617"/>
                  <a:gd name="connsiteX1" fmla="*/ 31809 w 63617"/>
                  <a:gd name="connsiteY1" fmla="*/ 63618 h 63617"/>
                  <a:gd name="connsiteX2" fmla="*/ 0 w 63617"/>
                  <a:gd name="connsiteY2" fmla="*/ 31809 h 63617"/>
                  <a:gd name="connsiteX3" fmla="*/ 31809 w 63617"/>
                  <a:gd name="connsiteY3" fmla="*/ 0 h 63617"/>
                  <a:gd name="connsiteX4" fmla="*/ 63618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8" y="31809"/>
                    </a:moveTo>
                    <a:cubicBezTo>
                      <a:pt x="63618" y="49376"/>
                      <a:pt x="49376" y="63618"/>
                      <a:pt x="31809" y="63618"/>
                    </a:cubicBezTo>
                    <a:cubicBezTo>
                      <a:pt x="14241" y="63618"/>
                      <a:pt x="0" y="49376"/>
                      <a:pt x="0" y="31809"/>
                    </a:cubicBezTo>
                    <a:cubicBezTo>
                      <a:pt x="0" y="14241"/>
                      <a:pt x="14241" y="0"/>
                      <a:pt x="31809" y="0"/>
                    </a:cubicBezTo>
                    <a:cubicBezTo>
                      <a:pt x="49376" y="0"/>
                      <a:pt x="63618" y="14241"/>
                      <a:pt x="63618"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0" name="Freeform: Shape 309">
                <a:extLst>
                  <a:ext uri="{FF2B5EF4-FFF2-40B4-BE49-F238E27FC236}">
                    <a16:creationId xmlns:a16="http://schemas.microsoft.com/office/drawing/2014/main" id="{367B199D-E99F-1447-2FBB-8EE2379C6D76}"/>
                  </a:ext>
                </a:extLst>
              </p:cNvPr>
              <p:cNvSpPr/>
              <p:nvPr/>
            </p:nvSpPr>
            <p:spPr>
              <a:xfrm>
                <a:off x="10106080" y="4615709"/>
                <a:ext cx="37486" cy="27410"/>
              </a:xfrm>
              <a:custGeom>
                <a:avLst/>
                <a:gdLst>
                  <a:gd name="connsiteX0" fmla="*/ 63617 w 63617"/>
                  <a:gd name="connsiteY0" fmla="*/ 31809 h 63617"/>
                  <a:gd name="connsiteX1" fmla="*/ 31808 w 63617"/>
                  <a:gd name="connsiteY1" fmla="*/ 63618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8"/>
                      <a:pt x="31808" y="63618"/>
                    </a:cubicBezTo>
                    <a:cubicBezTo>
                      <a:pt x="14241" y="63618"/>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1" name="Freeform: Shape 310">
                <a:extLst>
                  <a:ext uri="{FF2B5EF4-FFF2-40B4-BE49-F238E27FC236}">
                    <a16:creationId xmlns:a16="http://schemas.microsoft.com/office/drawing/2014/main" id="{B5F446FB-2772-9AED-7CE6-D934AA3D5982}"/>
                  </a:ext>
                </a:extLst>
              </p:cNvPr>
              <p:cNvSpPr/>
              <p:nvPr/>
            </p:nvSpPr>
            <p:spPr>
              <a:xfrm>
                <a:off x="10083077" y="4615709"/>
                <a:ext cx="38338" cy="27410"/>
              </a:xfrm>
              <a:custGeom>
                <a:avLst/>
                <a:gdLst>
                  <a:gd name="connsiteX0" fmla="*/ 63617 w 63617"/>
                  <a:gd name="connsiteY0" fmla="*/ 31809 h 63617"/>
                  <a:gd name="connsiteX1" fmla="*/ 31808 w 63617"/>
                  <a:gd name="connsiteY1" fmla="*/ 63618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8"/>
                      <a:pt x="31808" y="63618"/>
                    </a:cubicBezTo>
                    <a:cubicBezTo>
                      <a:pt x="14241" y="63618"/>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2" name="Freeform: Shape 311">
                <a:extLst>
                  <a:ext uri="{FF2B5EF4-FFF2-40B4-BE49-F238E27FC236}">
                    <a16:creationId xmlns:a16="http://schemas.microsoft.com/office/drawing/2014/main" id="{4D7623C0-C9B4-4200-D80A-DC58CF7BAA28}"/>
                  </a:ext>
                </a:extLst>
              </p:cNvPr>
              <p:cNvSpPr/>
              <p:nvPr/>
            </p:nvSpPr>
            <p:spPr>
              <a:xfrm>
                <a:off x="10053260" y="4597916"/>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3" name="Freeform: Shape 312">
                <a:extLst>
                  <a:ext uri="{FF2B5EF4-FFF2-40B4-BE49-F238E27FC236}">
                    <a16:creationId xmlns:a16="http://schemas.microsoft.com/office/drawing/2014/main" id="{4E58D77E-704A-24B2-C036-34A8BC75CF12}"/>
                  </a:ext>
                </a:extLst>
              </p:cNvPr>
              <p:cNvSpPr/>
              <p:nvPr/>
            </p:nvSpPr>
            <p:spPr>
              <a:xfrm>
                <a:off x="10018330" y="4597916"/>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4" name="Freeform: Shape 313">
                <a:extLst>
                  <a:ext uri="{FF2B5EF4-FFF2-40B4-BE49-F238E27FC236}">
                    <a16:creationId xmlns:a16="http://schemas.microsoft.com/office/drawing/2014/main" id="{F337AA62-0B3D-98AA-033A-F9F6D2AC534C}"/>
                  </a:ext>
                </a:extLst>
              </p:cNvPr>
              <p:cNvSpPr/>
              <p:nvPr/>
            </p:nvSpPr>
            <p:spPr>
              <a:xfrm>
                <a:off x="10008106" y="4597916"/>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5" name="Freeform: Shape 314">
                <a:extLst>
                  <a:ext uri="{FF2B5EF4-FFF2-40B4-BE49-F238E27FC236}">
                    <a16:creationId xmlns:a16="http://schemas.microsoft.com/office/drawing/2014/main" id="{C88DC419-53D5-E5E1-011D-8A9947572159}"/>
                  </a:ext>
                </a:extLst>
              </p:cNvPr>
              <p:cNvSpPr/>
              <p:nvPr/>
            </p:nvSpPr>
            <p:spPr>
              <a:xfrm>
                <a:off x="9991919" y="4597916"/>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6" name="Freeform: Shape 315">
                <a:extLst>
                  <a:ext uri="{FF2B5EF4-FFF2-40B4-BE49-F238E27FC236}">
                    <a16:creationId xmlns:a16="http://schemas.microsoft.com/office/drawing/2014/main" id="{BCDD2927-6A1A-96CC-2542-ACF12EE6AD2B}"/>
                  </a:ext>
                </a:extLst>
              </p:cNvPr>
              <p:cNvSpPr/>
              <p:nvPr/>
            </p:nvSpPr>
            <p:spPr>
              <a:xfrm>
                <a:off x="9968065" y="4597916"/>
                <a:ext cx="37486" cy="27410"/>
              </a:xfrm>
              <a:custGeom>
                <a:avLst/>
                <a:gdLst>
                  <a:gd name="connsiteX0" fmla="*/ 63618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8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8" y="31809"/>
                    </a:moveTo>
                    <a:cubicBezTo>
                      <a:pt x="63618" y="49376"/>
                      <a:pt x="49376" y="63617"/>
                      <a:pt x="31809" y="63617"/>
                    </a:cubicBezTo>
                    <a:cubicBezTo>
                      <a:pt x="14241" y="63617"/>
                      <a:pt x="0" y="49376"/>
                      <a:pt x="0" y="31809"/>
                    </a:cubicBezTo>
                    <a:cubicBezTo>
                      <a:pt x="0" y="14241"/>
                      <a:pt x="14241" y="0"/>
                      <a:pt x="31809" y="0"/>
                    </a:cubicBezTo>
                    <a:cubicBezTo>
                      <a:pt x="49376" y="0"/>
                      <a:pt x="63618" y="14241"/>
                      <a:pt x="63618"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7" name="Freeform: Shape 316">
                <a:extLst>
                  <a:ext uri="{FF2B5EF4-FFF2-40B4-BE49-F238E27FC236}">
                    <a16:creationId xmlns:a16="http://schemas.microsoft.com/office/drawing/2014/main" id="{58E75C06-94E2-774E-959A-2ADD17AB9709}"/>
                  </a:ext>
                </a:extLst>
              </p:cNvPr>
              <p:cNvSpPr/>
              <p:nvPr/>
            </p:nvSpPr>
            <p:spPr>
              <a:xfrm>
                <a:off x="9944210" y="4597916"/>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8" name="Freeform: Shape 317">
                <a:extLst>
                  <a:ext uri="{FF2B5EF4-FFF2-40B4-BE49-F238E27FC236}">
                    <a16:creationId xmlns:a16="http://schemas.microsoft.com/office/drawing/2014/main" id="{BB25DB5E-21A7-3CF7-356E-6BE4701160F6}"/>
                  </a:ext>
                </a:extLst>
              </p:cNvPr>
              <p:cNvSpPr/>
              <p:nvPr/>
            </p:nvSpPr>
            <p:spPr>
              <a:xfrm>
                <a:off x="9907576" y="4587818"/>
                <a:ext cx="38338" cy="27410"/>
              </a:xfrm>
              <a:custGeom>
                <a:avLst/>
                <a:gdLst>
                  <a:gd name="connsiteX0" fmla="*/ 63617 w 63617"/>
                  <a:gd name="connsiteY0" fmla="*/ 31809 h 63617"/>
                  <a:gd name="connsiteX1" fmla="*/ 31808 w 63617"/>
                  <a:gd name="connsiteY1" fmla="*/ 63618 h 63617"/>
                  <a:gd name="connsiteX2" fmla="*/ -1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8"/>
                      <a:pt x="31808" y="63618"/>
                    </a:cubicBezTo>
                    <a:cubicBezTo>
                      <a:pt x="14241" y="63618"/>
                      <a:pt x="-1" y="49376"/>
                      <a:pt x="-1" y="31809"/>
                    </a:cubicBezTo>
                    <a:cubicBezTo>
                      <a:pt x="-1"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9" name="Freeform: Shape 318">
                <a:extLst>
                  <a:ext uri="{FF2B5EF4-FFF2-40B4-BE49-F238E27FC236}">
                    <a16:creationId xmlns:a16="http://schemas.microsoft.com/office/drawing/2014/main" id="{40CFD1BD-FB06-99AB-CF53-481F37989506}"/>
                  </a:ext>
                </a:extLst>
              </p:cNvPr>
              <p:cNvSpPr/>
              <p:nvPr/>
            </p:nvSpPr>
            <p:spPr>
              <a:xfrm>
                <a:off x="9894798" y="4587818"/>
                <a:ext cx="37486" cy="27410"/>
              </a:xfrm>
              <a:custGeom>
                <a:avLst/>
                <a:gdLst>
                  <a:gd name="connsiteX0" fmla="*/ 63618 w 63617"/>
                  <a:gd name="connsiteY0" fmla="*/ 31809 h 63617"/>
                  <a:gd name="connsiteX1" fmla="*/ 31809 w 63617"/>
                  <a:gd name="connsiteY1" fmla="*/ 63618 h 63617"/>
                  <a:gd name="connsiteX2" fmla="*/ 0 w 63617"/>
                  <a:gd name="connsiteY2" fmla="*/ 31809 h 63617"/>
                  <a:gd name="connsiteX3" fmla="*/ 31809 w 63617"/>
                  <a:gd name="connsiteY3" fmla="*/ 0 h 63617"/>
                  <a:gd name="connsiteX4" fmla="*/ 63618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8" y="31809"/>
                    </a:moveTo>
                    <a:cubicBezTo>
                      <a:pt x="63618" y="49376"/>
                      <a:pt x="49377" y="63618"/>
                      <a:pt x="31809" y="63618"/>
                    </a:cubicBezTo>
                    <a:cubicBezTo>
                      <a:pt x="14241" y="63618"/>
                      <a:pt x="0" y="49376"/>
                      <a:pt x="0" y="31809"/>
                    </a:cubicBezTo>
                    <a:cubicBezTo>
                      <a:pt x="0" y="14241"/>
                      <a:pt x="14241" y="0"/>
                      <a:pt x="31809" y="0"/>
                    </a:cubicBezTo>
                    <a:cubicBezTo>
                      <a:pt x="49376" y="0"/>
                      <a:pt x="63618" y="14241"/>
                      <a:pt x="63618"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0" name="Freeform: Shape 319">
                <a:extLst>
                  <a:ext uri="{FF2B5EF4-FFF2-40B4-BE49-F238E27FC236}">
                    <a16:creationId xmlns:a16="http://schemas.microsoft.com/office/drawing/2014/main" id="{B362DBCD-FF96-F8F8-FE02-0EB7DDBA6394}"/>
                  </a:ext>
                </a:extLst>
              </p:cNvPr>
              <p:cNvSpPr/>
              <p:nvPr/>
            </p:nvSpPr>
            <p:spPr>
              <a:xfrm>
                <a:off x="9887982" y="4579643"/>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1" name="Freeform: Shape 320">
                <a:extLst>
                  <a:ext uri="{FF2B5EF4-FFF2-40B4-BE49-F238E27FC236}">
                    <a16:creationId xmlns:a16="http://schemas.microsoft.com/office/drawing/2014/main" id="{2895F18E-35ED-4C9B-693E-56D54BCBB404}"/>
                  </a:ext>
                </a:extLst>
              </p:cNvPr>
              <p:cNvSpPr/>
              <p:nvPr/>
            </p:nvSpPr>
            <p:spPr>
              <a:xfrm>
                <a:off x="9881166" y="4579643"/>
                <a:ext cx="38337" cy="27410"/>
              </a:xfrm>
              <a:custGeom>
                <a:avLst/>
                <a:gdLst>
                  <a:gd name="connsiteX0" fmla="*/ 63618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8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8" y="31809"/>
                    </a:moveTo>
                    <a:cubicBezTo>
                      <a:pt x="63618" y="49376"/>
                      <a:pt x="49376" y="63617"/>
                      <a:pt x="31809" y="63617"/>
                    </a:cubicBezTo>
                    <a:cubicBezTo>
                      <a:pt x="14241" y="63617"/>
                      <a:pt x="0" y="49376"/>
                      <a:pt x="0" y="31809"/>
                    </a:cubicBezTo>
                    <a:cubicBezTo>
                      <a:pt x="0" y="14241"/>
                      <a:pt x="14241" y="0"/>
                      <a:pt x="31809" y="0"/>
                    </a:cubicBezTo>
                    <a:cubicBezTo>
                      <a:pt x="49376" y="0"/>
                      <a:pt x="63618" y="14241"/>
                      <a:pt x="63618"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2" name="Freeform: Shape 321">
                <a:extLst>
                  <a:ext uri="{FF2B5EF4-FFF2-40B4-BE49-F238E27FC236}">
                    <a16:creationId xmlns:a16="http://schemas.microsoft.com/office/drawing/2014/main" id="{4BA3904B-ABD1-6298-CB0C-ABCDBD0B17F5}"/>
                  </a:ext>
                </a:extLst>
              </p:cNvPr>
              <p:cNvSpPr/>
              <p:nvPr/>
            </p:nvSpPr>
            <p:spPr>
              <a:xfrm>
                <a:off x="9868387" y="4579643"/>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3" name="Freeform: Shape 322">
                <a:extLst>
                  <a:ext uri="{FF2B5EF4-FFF2-40B4-BE49-F238E27FC236}">
                    <a16:creationId xmlns:a16="http://schemas.microsoft.com/office/drawing/2014/main" id="{5BB3224E-11D4-C743-61C1-56C5DA1B6289}"/>
                  </a:ext>
                </a:extLst>
              </p:cNvPr>
              <p:cNvSpPr/>
              <p:nvPr/>
            </p:nvSpPr>
            <p:spPr>
              <a:xfrm>
                <a:off x="9856460" y="4579643"/>
                <a:ext cx="37486" cy="27410"/>
              </a:xfrm>
              <a:custGeom>
                <a:avLst/>
                <a:gdLst>
                  <a:gd name="connsiteX0" fmla="*/ 63618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8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8" y="31809"/>
                    </a:moveTo>
                    <a:cubicBezTo>
                      <a:pt x="63618" y="49376"/>
                      <a:pt x="49376" y="63617"/>
                      <a:pt x="31809" y="63617"/>
                    </a:cubicBezTo>
                    <a:cubicBezTo>
                      <a:pt x="14241" y="63617"/>
                      <a:pt x="0" y="49376"/>
                      <a:pt x="0" y="31809"/>
                    </a:cubicBezTo>
                    <a:cubicBezTo>
                      <a:pt x="0" y="14241"/>
                      <a:pt x="14241" y="0"/>
                      <a:pt x="31809" y="0"/>
                    </a:cubicBezTo>
                    <a:cubicBezTo>
                      <a:pt x="49376" y="0"/>
                      <a:pt x="63618" y="14241"/>
                      <a:pt x="63618"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4" name="Freeform: Shape 323">
                <a:extLst>
                  <a:ext uri="{FF2B5EF4-FFF2-40B4-BE49-F238E27FC236}">
                    <a16:creationId xmlns:a16="http://schemas.microsoft.com/office/drawing/2014/main" id="{A17551CE-A3BA-A9CB-2425-4F03E3B91FB7}"/>
                  </a:ext>
                </a:extLst>
              </p:cNvPr>
              <p:cNvSpPr/>
              <p:nvPr/>
            </p:nvSpPr>
            <p:spPr>
              <a:xfrm>
                <a:off x="9844532" y="4579643"/>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5" name="Freeform: Shape 324">
                <a:extLst>
                  <a:ext uri="{FF2B5EF4-FFF2-40B4-BE49-F238E27FC236}">
                    <a16:creationId xmlns:a16="http://schemas.microsoft.com/office/drawing/2014/main" id="{40361AB0-FB6C-A321-43E6-7CBED72D66CD}"/>
                  </a:ext>
                </a:extLst>
              </p:cNvPr>
              <p:cNvSpPr/>
              <p:nvPr/>
            </p:nvSpPr>
            <p:spPr>
              <a:xfrm>
                <a:off x="9832605" y="4579643"/>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6" name="Freeform: Shape 325">
                <a:extLst>
                  <a:ext uri="{FF2B5EF4-FFF2-40B4-BE49-F238E27FC236}">
                    <a16:creationId xmlns:a16="http://schemas.microsoft.com/office/drawing/2014/main" id="{011AD0ED-6203-DAAB-E9A8-E055768A2FB0}"/>
                  </a:ext>
                </a:extLst>
              </p:cNvPr>
              <p:cNvSpPr/>
              <p:nvPr/>
            </p:nvSpPr>
            <p:spPr>
              <a:xfrm>
                <a:off x="9807047" y="4579643"/>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7" name="Freeform: Shape 326">
                <a:extLst>
                  <a:ext uri="{FF2B5EF4-FFF2-40B4-BE49-F238E27FC236}">
                    <a16:creationId xmlns:a16="http://schemas.microsoft.com/office/drawing/2014/main" id="{B4639CD5-7B72-2F80-D049-581224AC0D15}"/>
                  </a:ext>
                </a:extLst>
              </p:cNvPr>
              <p:cNvSpPr/>
              <p:nvPr/>
            </p:nvSpPr>
            <p:spPr>
              <a:xfrm>
                <a:off x="9793416" y="4579643"/>
                <a:ext cx="38338"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8" name="Freeform: Shape 327">
                <a:extLst>
                  <a:ext uri="{FF2B5EF4-FFF2-40B4-BE49-F238E27FC236}">
                    <a16:creationId xmlns:a16="http://schemas.microsoft.com/office/drawing/2014/main" id="{FE44F988-A02B-1108-18C5-D213EFAA2FCA}"/>
                  </a:ext>
                </a:extLst>
              </p:cNvPr>
              <p:cNvSpPr/>
              <p:nvPr/>
            </p:nvSpPr>
            <p:spPr>
              <a:xfrm>
                <a:off x="9781488" y="4579643"/>
                <a:ext cx="38338"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9" name="Freeform: Shape 328">
                <a:extLst>
                  <a:ext uri="{FF2B5EF4-FFF2-40B4-BE49-F238E27FC236}">
                    <a16:creationId xmlns:a16="http://schemas.microsoft.com/office/drawing/2014/main" id="{645B3CAC-37DB-9985-7F20-0AC99DDC04E7}"/>
                  </a:ext>
                </a:extLst>
              </p:cNvPr>
              <p:cNvSpPr/>
              <p:nvPr/>
            </p:nvSpPr>
            <p:spPr>
              <a:xfrm>
                <a:off x="9762746" y="4579643"/>
                <a:ext cx="38338"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0" name="Freeform: Shape 329">
                <a:extLst>
                  <a:ext uri="{FF2B5EF4-FFF2-40B4-BE49-F238E27FC236}">
                    <a16:creationId xmlns:a16="http://schemas.microsoft.com/office/drawing/2014/main" id="{F58E0BA9-31F1-2282-DCB0-F348D7CCBDAF}"/>
                  </a:ext>
                </a:extLst>
              </p:cNvPr>
              <p:cNvSpPr/>
              <p:nvPr/>
            </p:nvSpPr>
            <p:spPr>
              <a:xfrm>
                <a:off x="9756782" y="4573873"/>
                <a:ext cx="37486" cy="27410"/>
              </a:xfrm>
              <a:custGeom>
                <a:avLst/>
                <a:gdLst>
                  <a:gd name="connsiteX0" fmla="*/ 63617 w 63617"/>
                  <a:gd name="connsiteY0" fmla="*/ 31809 h 63617"/>
                  <a:gd name="connsiteX1" fmla="*/ 31808 w 63617"/>
                  <a:gd name="connsiteY1" fmla="*/ 63618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8"/>
                      <a:pt x="31808" y="63618"/>
                    </a:cubicBezTo>
                    <a:cubicBezTo>
                      <a:pt x="14241" y="63618"/>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1" name="Freeform: Shape 330">
                <a:extLst>
                  <a:ext uri="{FF2B5EF4-FFF2-40B4-BE49-F238E27FC236}">
                    <a16:creationId xmlns:a16="http://schemas.microsoft.com/office/drawing/2014/main" id="{AA8BFA9C-95E0-88F7-3F1A-062A32F969E7}"/>
                  </a:ext>
                </a:extLst>
              </p:cNvPr>
              <p:cNvSpPr/>
              <p:nvPr/>
            </p:nvSpPr>
            <p:spPr>
              <a:xfrm>
                <a:off x="9748263" y="4573873"/>
                <a:ext cx="38337" cy="27410"/>
              </a:xfrm>
              <a:custGeom>
                <a:avLst/>
                <a:gdLst>
                  <a:gd name="connsiteX0" fmla="*/ 63617 w 63617"/>
                  <a:gd name="connsiteY0" fmla="*/ 31809 h 63617"/>
                  <a:gd name="connsiteX1" fmla="*/ 31808 w 63617"/>
                  <a:gd name="connsiteY1" fmla="*/ 63618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8"/>
                      <a:pt x="31808" y="63618"/>
                    </a:cubicBezTo>
                    <a:cubicBezTo>
                      <a:pt x="14241" y="63618"/>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2" name="Freeform: Shape 331">
                <a:extLst>
                  <a:ext uri="{FF2B5EF4-FFF2-40B4-BE49-F238E27FC236}">
                    <a16:creationId xmlns:a16="http://schemas.microsoft.com/office/drawing/2014/main" id="{FA8925EE-C88B-0FCA-7C48-DEF2583E0673}"/>
                  </a:ext>
                </a:extLst>
              </p:cNvPr>
              <p:cNvSpPr/>
              <p:nvPr/>
            </p:nvSpPr>
            <p:spPr>
              <a:xfrm>
                <a:off x="9740595" y="4573873"/>
                <a:ext cx="37486" cy="27410"/>
              </a:xfrm>
              <a:custGeom>
                <a:avLst/>
                <a:gdLst>
                  <a:gd name="connsiteX0" fmla="*/ 63617 w 63617"/>
                  <a:gd name="connsiteY0" fmla="*/ 31809 h 63617"/>
                  <a:gd name="connsiteX1" fmla="*/ 31808 w 63617"/>
                  <a:gd name="connsiteY1" fmla="*/ 63618 h 63617"/>
                  <a:gd name="connsiteX2" fmla="*/ -1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8"/>
                      <a:pt x="31808" y="63618"/>
                    </a:cubicBezTo>
                    <a:cubicBezTo>
                      <a:pt x="14241" y="63618"/>
                      <a:pt x="-1" y="49376"/>
                      <a:pt x="-1" y="31809"/>
                    </a:cubicBezTo>
                    <a:cubicBezTo>
                      <a:pt x="-1"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3" name="Freeform: Shape 332">
                <a:extLst>
                  <a:ext uri="{FF2B5EF4-FFF2-40B4-BE49-F238E27FC236}">
                    <a16:creationId xmlns:a16="http://schemas.microsoft.com/office/drawing/2014/main" id="{500A2546-786A-7A35-80DA-F7782F7F6B17}"/>
                  </a:ext>
                </a:extLst>
              </p:cNvPr>
              <p:cNvSpPr/>
              <p:nvPr/>
            </p:nvSpPr>
            <p:spPr>
              <a:xfrm>
                <a:off x="9735483" y="4573873"/>
                <a:ext cx="37486" cy="27410"/>
              </a:xfrm>
              <a:custGeom>
                <a:avLst/>
                <a:gdLst>
                  <a:gd name="connsiteX0" fmla="*/ 63618 w 63617"/>
                  <a:gd name="connsiteY0" fmla="*/ 31809 h 63617"/>
                  <a:gd name="connsiteX1" fmla="*/ 31809 w 63617"/>
                  <a:gd name="connsiteY1" fmla="*/ 63618 h 63617"/>
                  <a:gd name="connsiteX2" fmla="*/ 0 w 63617"/>
                  <a:gd name="connsiteY2" fmla="*/ 31809 h 63617"/>
                  <a:gd name="connsiteX3" fmla="*/ 31809 w 63617"/>
                  <a:gd name="connsiteY3" fmla="*/ 0 h 63617"/>
                  <a:gd name="connsiteX4" fmla="*/ 63618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8" y="31809"/>
                    </a:moveTo>
                    <a:cubicBezTo>
                      <a:pt x="63618" y="49376"/>
                      <a:pt x="49377" y="63618"/>
                      <a:pt x="31809" y="63618"/>
                    </a:cubicBezTo>
                    <a:cubicBezTo>
                      <a:pt x="14241" y="63618"/>
                      <a:pt x="0" y="49376"/>
                      <a:pt x="0" y="31809"/>
                    </a:cubicBezTo>
                    <a:cubicBezTo>
                      <a:pt x="0" y="14241"/>
                      <a:pt x="14241" y="0"/>
                      <a:pt x="31809" y="0"/>
                    </a:cubicBezTo>
                    <a:cubicBezTo>
                      <a:pt x="49376" y="0"/>
                      <a:pt x="63618" y="14241"/>
                      <a:pt x="63618"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4" name="Freeform: Shape 333">
                <a:extLst>
                  <a:ext uri="{FF2B5EF4-FFF2-40B4-BE49-F238E27FC236}">
                    <a16:creationId xmlns:a16="http://schemas.microsoft.com/office/drawing/2014/main" id="{138CD26B-3E91-0B9E-A945-0094938B8B47}"/>
                  </a:ext>
                </a:extLst>
              </p:cNvPr>
              <p:cNvSpPr/>
              <p:nvPr/>
            </p:nvSpPr>
            <p:spPr>
              <a:xfrm>
                <a:off x="9731224" y="4573873"/>
                <a:ext cx="37486" cy="27410"/>
              </a:xfrm>
              <a:custGeom>
                <a:avLst/>
                <a:gdLst>
                  <a:gd name="connsiteX0" fmla="*/ 63617 w 63617"/>
                  <a:gd name="connsiteY0" fmla="*/ 31809 h 63617"/>
                  <a:gd name="connsiteX1" fmla="*/ 31808 w 63617"/>
                  <a:gd name="connsiteY1" fmla="*/ 63618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8"/>
                      <a:pt x="31808" y="63618"/>
                    </a:cubicBezTo>
                    <a:cubicBezTo>
                      <a:pt x="14241" y="63618"/>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5" name="Freeform: Shape 334">
                <a:extLst>
                  <a:ext uri="{FF2B5EF4-FFF2-40B4-BE49-F238E27FC236}">
                    <a16:creationId xmlns:a16="http://schemas.microsoft.com/office/drawing/2014/main" id="{CC924AA2-D2F0-D8A7-F8F7-E3F1F76AE873}"/>
                  </a:ext>
                </a:extLst>
              </p:cNvPr>
              <p:cNvSpPr/>
              <p:nvPr/>
            </p:nvSpPr>
            <p:spPr>
              <a:xfrm>
                <a:off x="9697998" y="4573873"/>
                <a:ext cx="37486" cy="27410"/>
              </a:xfrm>
              <a:custGeom>
                <a:avLst/>
                <a:gdLst>
                  <a:gd name="connsiteX0" fmla="*/ 63617 w 63617"/>
                  <a:gd name="connsiteY0" fmla="*/ 31809 h 63617"/>
                  <a:gd name="connsiteX1" fmla="*/ 31809 w 63617"/>
                  <a:gd name="connsiteY1" fmla="*/ 63618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8"/>
                      <a:pt x="31809" y="63618"/>
                    </a:cubicBezTo>
                    <a:cubicBezTo>
                      <a:pt x="14241" y="63618"/>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6" name="Freeform: Shape 335">
                <a:extLst>
                  <a:ext uri="{FF2B5EF4-FFF2-40B4-BE49-F238E27FC236}">
                    <a16:creationId xmlns:a16="http://schemas.microsoft.com/office/drawing/2014/main" id="{AB2C2483-6D80-9518-57E5-262C9C723FEE}"/>
                  </a:ext>
                </a:extLst>
              </p:cNvPr>
              <p:cNvSpPr/>
              <p:nvPr/>
            </p:nvSpPr>
            <p:spPr>
              <a:xfrm>
                <a:off x="9657104" y="4567621"/>
                <a:ext cx="37486" cy="27410"/>
              </a:xfrm>
              <a:custGeom>
                <a:avLst/>
                <a:gdLst>
                  <a:gd name="connsiteX0" fmla="*/ 63617 w 63617"/>
                  <a:gd name="connsiteY0" fmla="*/ 31809 h 63617"/>
                  <a:gd name="connsiteX1" fmla="*/ 31808 w 63617"/>
                  <a:gd name="connsiteY1" fmla="*/ 63617 h 63617"/>
                  <a:gd name="connsiteX2" fmla="*/ 0 w 63617"/>
                  <a:gd name="connsiteY2" fmla="*/ 31809 h 63617"/>
                  <a:gd name="connsiteX3" fmla="*/ 31808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8" y="63617"/>
                    </a:cubicBezTo>
                    <a:cubicBezTo>
                      <a:pt x="14241" y="63617"/>
                      <a:pt x="0" y="49376"/>
                      <a:pt x="0" y="31809"/>
                    </a:cubicBezTo>
                    <a:cubicBezTo>
                      <a:pt x="0" y="14241"/>
                      <a:pt x="14241" y="0"/>
                      <a:pt x="31808"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7" name="Freeform: Shape 336">
                <a:extLst>
                  <a:ext uri="{FF2B5EF4-FFF2-40B4-BE49-F238E27FC236}">
                    <a16:creationId xmlns:a16="http://schemas.microsoft.com/office/drawing/2014/main" id="{54BAC59A-AD20-6204-F3DA-91F75EE085C2}"/>
                  </a:ext>
                </a:extLst>
              </p:cNvPr>
              <p:cNvSpPr/>
              <p:nvPr/>
            </p:nvSpPr>
            <p:spPr>
              <a:xfrm>
                <a:off x="9439006" y="4528190"/>
                <a:ext cx="37486" cy="26929"/>
              </a:xfrm>
              <a:custGeom>
                <a:avLst/>
                <a:gdLst>
                  <a:gd name="connsiteX0" fmla="*/ 63618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8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8" y="31809"/>
                    </a:moveTo>
                    <a:cubicBezTo>
                      <a:pt x="63618" y="49376"/>
                      <a:pt x="49377" y="63617"/>
                      <a:pt x="31809" y="63617"/>
                    </a:cubicBezTo>
                    <a:cubicBezTo>
                      <a:pt x="14241" y="63617"/>
                      <a:pt x="0" y="49376"/>
                      <a:pt x="0" y="31809"/>
                    </a:cubicBezTo>
                    <a:cubicBezTo>
                      <a:pt x="0" y="14241"/>
                      <a:pt x="14241" y="0"/>
                      <a:pt x="31809" y="0"/>
                    </a:cubicBezTo>
                    <a:cubicBezTo>
                      <a:pt x="49376" y="0"/>
                      <a:pt x="63618" y="14241"/>
                      <a:pt x="63618"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8" name="Freeform: Shape 337">
                <a:extLst>
                  <a:ext uri="{FF2B5EF4-FFF2-40B4-BE49-F238E27FC236}">
                    <a16:creationId xmlns:a16="http://schemas.microsoft.com/office/drawing/2014/main" id="{F099FC45-A1D0-E43A-6FC4-2568DF69D881}"/>
                  </a:ext>
                </a:extLst>
              </p:cNvPr>
              <p:cNvSpPr/>
              <p:nvPr/>
            </p:nvSpPr>
            <p:spPr>
              <a:xfrm>
                <a:off x="9239650" y="4500299"/>
                <a:ext cx="37486" cy="27410"/>
              </a:xfrm>
              <a:custGeom>
                <a:avLst/>
                <a:gdLst>
                  <a:gd name="connsiteX0" fmla="*/ 63618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8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8" y="31809"/>
                    </a:moveTo>
                    <a:cubicBezTo>
                      <a:pt x="63618" y="49376"/>
                      <a:pt x="49376" y="63617"/>
                      <a:pt x="31809" y="63617"/>
                    </a:cubicBezTo>
                    <a:cubicBezTo>
                      <a:pt x="14241" y="63617"/>
                      <a:pt x="0" y="49376"/>
                      <a:pt x="0" y="31809"/>
                    </a:cubicBezTo>
                    <a:cubicBezTo>
                      <a:pt x="0" y="14241"/>
                      <a:pt x="14241" y="0"/>
                      <a:pt x="31809" y="0"/>
                    </a:cubicBezTo>
                    <a:cubicBezTo>
                      <a:pt x="49376" y="0"/>
                      <a:pt x="63618" y="14241"/>
                      <a:pt x="63618"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9" name="Freeform: Shape 338">
                <a:extLst>
                  <a:ext uri="{FF2B5EF4-FFF2-40B4-BE49-F238E27FC236}">
                    <a16:creationId xmlns:a16="http://schemas.microsoft.com/office/drawing/2014/main" id="{344297B8-D02F-7103-C802-B35C7664DD65}"/>
                  </a:ext>
                </a:extLst>
              </p:cNvPr>
              <p:cNvSpPr/>
              <p:nvPr/>
            </p:nvSpPr>
            <p:spPr>
              <a:xfrm>
                <a:off x="8488233" y="4239186"/>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0" name="Freeform: Shape 339">
                <a:extLst>
                  <a:ext uri="{FF2B5EF4-FFF2-40B4-BE49-F238E27FC236}">
                    <a16:creationId xmlns:a16="http://schemas.microsoft.com/office/drawing/2014/main" id="{6EC4958E-B91E-FCEC-D72B-2A93D6002FE7}"/>
                  </a:ext>
                </a:extLst>
              </p:cNvPr>
              <p:cNvSpPr/>
              <p:nvPr/>
            </p:nvSpPr>
            <p:spPr>
              <a:xfrm>
                <a:off x="8336587" y="4135318"/>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1" name="Freeform: Shape 340">
                <a:extLst>
                  <a:ext uri="{FF2B5EF4-FFF2-40B4-BE49-F238E27FC236}">
                    <a16:creationId xmlns:a16="http://schemas.microsoft.com/office/drawing/2014/main" id="{3F9897F6-9D96-9673-9399-3B53B1E7CEC7}"/>
                  </a:ext>
                </a:extLst>
              </p:cNvPr>
              <p:cNvSpPr/>
              <p:nvPr/>
            </p:nvSpPr>
            <p:spPr>
              <a:xfrm>
                <a:off x="8282062" y="4040586"/>
                <a:ext cx="38338" cy="26929"/>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2" name="Freeform: Shape 341">
                <a:extLst>
                  <a:ext uri="{FF2B5EF4-FFF2-40B4-BE49-F238E27FC236}">
                    <a16:creationId xmlns:a16="http://schemas.microsoft.com/office/drawing/2014/main" id="{85F15BF8-4EA7-CF2B-74E3-83FF63CE20A3}"/>
                  </a:ext>
                </a:extLst>
              </p:cNvPr>
              <p:cNvSpPr/>
              <p:nvPr/>
            </p:nvSpPr>
            <p:spPr>
              <a:xfrm>
                <a:off x="8199424" y="3945854"/>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3" name="Freeform: Shape 342">
                <a:extLst>
                  <a:ext uri="{FF2B5EF4-FFF2-40B4-BE49-F238E27FC236}">
                    <a16:creationId xmlns:a16="http://schemas.microsoft.com/office/drawing/2014/main" id="{CD48EF6D-E6E7-27AF-322F-4948534302B2}"/>
                  </a:ext>
                </a:extLst>
              </p:cNvPr>
              <p:cNvSpPr/>
              <p:nvPr/>
            </p:nvSpPr>
            <p:spPr>
              <a:xfrm>
                <a:off x="8178125" y="3932871"/>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4" name="Freeform: Shape 343">
                <a:extLst>
                  <a:ext uri="{FF2B5EF4-FFF2-40B4-BE49-F238E27FC236}">
                    <a16:creationId xmlns:a16="http://schemas.microsoft.com/office/drawing/2014/main" id="{DEE565C7-8C6C-886A-F4E2-3EB37CFEB4E8}"/>
                  </a:ext>
                </a:extLst>
              </p:cNvPr>
              <p:cNvSpPr/>
              <p:nvPr/>
            </p:nvSpPr>
            <p:spPr>
              <a:xfrm>
                <a:off x="8168754" y="3932871"/>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5" name="Freeform: Shape 344">
                <a:extLst>
                  <a:ext uri="{FF2B5EF4-FFF2-40B4-BE49-F238E27FC236}">
                    <a16:creationId xmlns:a16="http://schemas.microsoft.com/office/drawing/2014/main" id="{F06C31A6-F8B0-7E57-C553-C0C78550C234}"/>
                  </a:ext>
                </a:extLst>
              </p:cNvPr>
              <p:cNvSpPr/>
              <p:nvPr/>
            </p:nvSpPr>
            <p:spPr>
              <a:xfrm>
                <a:off x="8132972" y="3929024"/>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6" name="Freeform: Shape 345">
                <a:extLst>
                  <a:ext uri="{FF2B5EF4-FFF2-40B4-BE49-F238E27FC236}">
                    <a16:creationId xmlns:a16="http://schemas.microsoft.com/office/drawing/2014/main" id="{E3CD8285-78D0-6BAA-03AE-B2E9FB56457C}"/>
                  </a:ext>
                </a:extLst>
              </p:cNvPr>
              <p:cNvSpPr/>
              <p:nvPr/>
            </p:nvSpPr>
            <p:spPr>
              <a:xfrm>
                <a:off x="8127008" y="3924696"/>
                <a:ext cx="38338"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7" name="Freeform: Shape 346">
                <a:extLst>
                  <a:ext uri="{FF2B5EF4-FFF2-40B4-BE49-F238E27FC236}">
                    <a16:creationId xmlns:a16="http://schemas.microsoft.com/office/drawing/2014/main" id="{F0DD47F9-82F2-22C3-DBC6-8B058481E416}"/>
                  </a:ext>
                </a:extLst>
              </p:cNvPr>
              <p:cNvSpPr/>
              <p:nvPr/>
            </p:nvSpPr>
            <p:spPr>
              <a:xfrm>
                <a:off x="8445636" y="4215623"/>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8" name="Freeform: Shape 347">
                <a:extLst>
                  <a:ext uri="{FF2B5EF4-FFF2-40B4-BE49-F238E27FC236}">
                    <a16:creationId xmlns:a16="http://schemas.microsoft.com/office/drawing/2014/main" id="{509B9F11-674B-0273-6192-49D7BC2ED2B3}"/>
                  </a:ext>
                </a:extLst>
              </p:cNvPr>
              <p:cNvSpPr/>
              <p:nvPr/>
            </p:nvSpPr>
            <p:spPr>
              <a:xfrm>
                <a:off x="8417522" y="4203602"/>
                <a:ext cx="37486" cy="27410"/>
              </a:xfrm>
              <a:custGeom>
                <a:avLst/>
                <a:gdLst>
                  <a:gd name="connsiteX0" fmla="*/ 63617 w 63617"/>
                  <a:gd name="connsiteY0" fmla="*/ 31809 h 63617"/>
                  <a:gd name="connsiteX1" fmla="*/ 31809 w 63617"/>
                  <a:gd name="connsiteY1" fmla="*/ 63617 h 63617"/>
                  <a:gd name="connsiteX2" fmla="*/ 0 w 63617"/>
                  <a:gd name="connsiteY2" fmla="*/ 31809 h 63617"/>
                  <a:gd name="connsiteX3" fmla="*/ 31809 w 63617"/>
                  <a:gd name="connsiteY3" fmla="*/ 0 h 63617"/>
                  <a:gd name="connsiteX4" fmla="*/ 63617 w 63617"/>
                  <a:gd name="connsiteY4" fmla="*/ 31809 h 6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7" h="63617">
                    <a:moveTo>
                      <a:pt x="63617" y="31809"/>
                    </a:moveTo>
                    <a:cubicBezTo>
                      <a:pt x="63617" y="49376"/>
                      <a:pt x="49376" y="63617"/>
                      <a:pt x="31809" y="63617"/>
                    </a:cubicBezTo>
                    <a:cubicBezTo>
                      <a:pt x="14241" y="63617"/>
                      <a:pt x="0" y="49376"/>
                      <a:pt x="0" y="31809"/>
                    </a:cubicBezTo>
                    <a:cubicBezTo>
                      <a:pt x="0" y="14241"/>
                      <a:pt x="14241" y="0"/>
                      <a:pt x="31809" y="0"/>
                    </a:cubicBezTo>
                    <a:cubicBezTo>
                      <a:pt x="49376" y="0"/>
                      <a:pt x="63617" y="14241"/>
                      <a:pt x="63617" y="31809"/>
                    </a:cubicBezTo>
                    <a:close/>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9" name="Freeform: Shape 348">
                <a:extLst>
                  <a:ext uri="{FF2B5EF4-FFF2-40B4-BE49-F238E27FC236}">
                    <a16:creationId xmlns:a16="http://schemas.microsoft.com/office/drawing/2014/main" id="{20C0B4BF-52DD-64D2-0CED-66628B8CEE81}"/>
                  </a:ext>
                </a:extLst>
              </p:cNvPr>
              <p:cNvSpPr/>
              <p:nvPr/>
            </p:nvSpPr>
            <p:spPr>
              <a:xfrm>
                <a:off x="8143195" y="3938160"/>
                <a:ext cx="2323258" cy="722270"/>
              </a:xfrm>
              <a:custGeom>
                <a:avLst/>
                <a:gdLst>
                  <a:gd name="connsiteX0" fmla="*/ 3916888 w 3916888"/>
                  <a:gd name="connsiteY0" fmla="*/ 2733085 h 2733084"/>
                  <a:gd name="connsiteX1" fmla="*/ 3403145 w 3916888"/>
                  <a:gd name="connsiteY1" fmla="*/ 2733085 h 2733084"/>
                  <a:gd name="connsiteX2" fmla="*/ 3403145 w 3916888"/>
                  <a:gd name="connsiteY2" fmla="*/ 2616496 h 2733084"/>
                  <a:gd name="connsiteX3" fmla="*/ 3274871 w 3916888"/>
                  <a:gd name="connsiteY3" fmla="*/ 2616496 h 2733084"/>
                  <a:gd name="connsiteX4" fmla="*/ 3274871 w 3916888"/>
                  <a:gd name="connsiteY4" fmla="*/ 2549243 h 2733084"/>
                  <a:gd name="connsiteX5" fmla="*/ 3035592 w 3916888"/>
                  <a:gd name="connsiteY5" fmla="*/ 2549243 h 2733084"/>
                  <a:gd name="connsiteX6" fmla="*/ 3035592 w 3916888"/>
                  <a:gd name="connsiteY6" fmla="*/ 2511202 h 2733084"/>
                  <a:gd name="connsiteX7" fmla="*/ 2973143 w 3916888"/>
                  <a:gd name="connsiteY7" fmla="*/ 2511202 h 2733084"/>
                  <a:gd name="connsiteX8" fmla="*/ 2973143 w 3916888"/>
                  <a:gd name="connsiteY8" fmla="*/ 2479783 h 2733084"/>
                  <a:gd name="connsiteX9" fmla="*/ 2764503 w 3916888"/>
                  <a:gd name="connsiteY9" fmla="*/ 2479783 h 2733084"/>
                  <a:gd name="connsiteX10" fmla="*/ 2764503 w 3916888"/>
                  <a:gd name="connsiteY10" fmla="*/ 2457452 h 2733084"/>
                  <a:gd name="connsiteX11" fmla="*/ 2643111 w 3916888"/>
                  <a:gd name="connsiteY11" fmla="*/ 2457452 h 2733084"/>
                  <a:gd name="connsiteX12" fmla="*/ 2643111 w 3916888"/>
                  <a:gd name="connsiteY12" fmla="*/ 2437458 h 2733084"/>
                  <a:gd name="connsiteX13" fmla="*/ 2575469 w 3916888"/>
                  <a:gd name="connsiteY13" fmla="*/ 2437458 h 2733084"/>
                  <a:gd name="connsiteX14" fmla="*/ 2575469 w 3916888"/>
                  <a:gd name="connsiteY14" fmla="*/ 2404740 h 2733084"/>
                  <a:gd name="connsiteX15" fmla="*/ 2407726 w 3916888"/>
                  <a:gd name="connsiteY15" fmla="*/ 2404740 h 2733084"/>
                  <a:gd name="connsiteX16" fmla="*/ 2407726 w 3916888"/>
                  <a:gd name="connsiteY16" fmla="*/ 2387862 h 2733084"/>
                  <a:gd name="connsiteX17" fmla="*/ 2370854 w 3916888"/>
                  <a:gd name="connsiteY17" fmla="*/ 2387862 h 2733084"/>
                  <a:gd name="connsiteX18" fmla="*/ 2370854 w 3916888"/>
                  <a:gd name="connsiteY18" fmla="*/ 2370205 h 2733084"/>
                  <a:gd name="connsiteX19" fmla="*/ 2365141 w 3916888"/>
                  <a:gd name="connsiteY19" fmla="*/ 2370205 h 2733084"/>
                  <a:gd name="connsiteX20" fmla="*/ 2365141 w 3916888"/>
                  <a:gd name="connsiteY20" fmla="*/ 2352159 h 2733084"/>
                  <a:gd name="connsiteX21" fmla="*/ 2258160 w 3916888"/>
                  <a:gd name="connsiteY21" fmla="*/ 2352159 h 2733084"/>
                  <a:gd name="connsiteX22" fmla="*/ 2258160 w 3916888"/>
                  <a:gd name="connsiteY22" fmla="*/ 2336189 h 2733084"/>
                  <a:gd name="connsiteX23" fmla="*/ 2251149 w 3916888"/>
                  <a:gd name="connsiteY23" fmla="*/ 2336189 h 2733084"/>
                  <a:gd name="connsiteX24" fmla="*/ 2251149 w 3916888"/>
                  <a:gd name="connsiteY24" fmla="*/ 2317753 h 2733084"/>
                  <a:gd name="connsiteX25" fmla="*/ 2239724 w 3916888"/>
                  <a:gd name="connsiteY25" fmla="*/ 2317753 h 2733084"/>
                  <a:gd name="connsiteX26" fmla="*/ 2239724 w 3916888"/>
                  <a:gd name="connsiteY26" fmla="*/ 2302174 h 2733084"/>
                  <a:gd name="connsiteX27" fmla="*/ 2229857 w 3916888"/>
                  <a:gd name="connsiteY27" fmla="*/ 2302174 h 2733084"/>
                  <a:gd name="connsiteX28" fmla="*/ 2229857 w 3916888"/>
                  <a:gd name="connsiteY28" fmla="*/ 2284127 h 2733084"/>
                  <a:gd name="connsiteX29" fmla="*/ 2188830 w 3916888"/>
                  <a:gd name="connsiteY29" fmla="*/ 2284127 h 2733084"/>
                  <a:gd name="connsiteX30" fmla="*/ 2188830 w 3916888"/>
                  <a:gd name="connsiteY30" fmla="*/ 2265301 h 2733084"/>
                  <a:gd name="connsiteX31" fmla="*/ 2120798 w 3916888"/>
                  <a:gd name="connsiteY31" fmla="*/ 2265301 h 2733084"/>
                  <a:gd name="connsiteX32" fmla="*/ 2120798 w 3916888"/>
                  <a:gd name="connsiteY32" fmla="*/ 2249722 h 2733084"/>
                  <a:gd name="connsiteX33" fmla="*/ 2021607 w 3916888"/>
                  <a:gd name="connsiteY33" fmla="*/ 2249722 h 2733084"/>
                  <a:gd name="connsiteX34" fmla="*/ 2021607 w 3916888"/>
                  <a:gd name="connsiteY34" fmla="*/ 2233363 h 2733084"/>
                  <a:gd name="connsiteX35" fmla="*/ 1957211 w 3916888"/>
                  <a:gd name="connsiteY35" fmla="*/ 2233363 h 2733084"/>
                  <a:gd name="connsiteX36" fmla="*/ 1957211 w 3916888"/>
                  <a:gd name="connsiteY36" fmla="*/ 2215316 h 2733084"/>
                  <a:gd name="connsiteX37" fmla="*/ 1900994 w 3916888"/>
                  <a:gd name="connsiteY37" fmla="*/ 2215316 h 2733084"/>
                  <a:gd name="connsiteX38" fmla="*/ 1900994 w 3916888"/>
                  <a:gd name="connsiteY38" fmla="*/ 2199736 h 2733084"/>
                  <a:gd name="connsiteX39" fmla="*/ 1892035 w 3916888"/>
                  <a:gd name="connsiteY39" fmla="*/ 2199736 h 2733084"/>
                  <a:gd name="connsiteX40" fmla="*/ 1892035 w 3916888"/>
                  <a:gd name="connsiteY40" fmla="*/ 2179613 h 2733084"/>
                  <a:gd name="connsiteX41" fmla="*/ 1858019 w 3916888"/>
                  <a:gd name="connsiteY41" fmla="*/ 2179613 h 2733084"/>
                  <a:gd name="connsiteX42" fmla="*/ 1858019 w 3916888"/>
                  <a:gd name="connsiteY42" fmla="*/ 2147804 h 2733084"/>
                  <a:gd name="connsiteX43" fmla="*/ 1829716 w 3916888"/>
                  <a:gd name="connsiteY43" fmla="*/ 2147804 h 2733084"/>
                  <a:gd name="connsiteX44" fmla="*/ 1829716 w 3916888"/>
                  <a:gd name="connsiteY44" fmla="*/ 2130796 h 2733084"/>
                  <a:gd name="connsiteX45" fmla="*/ 1782587 w 3916888"/>
                  <a:gd name="connsiteY45" fmla="*/ 2130796 h 2733084"/>
                  <a:gd name="connsiteX46" fmla="*/ 1782587 w 3916888"/>
                  <a:gd name="connsiteY46" fmla="*/ 2115606 h 2733084"/>
                  <a:gd name="connsiteX47" fmla="*/ 1766099 w 3916888"/>
                  <a:gd name="connsiteY47" fmla="*/ 2115606 h 2733084"/>
                  <a:gd name="connsiteX48" fmla="*/ 1766099 w 3916888"/>
                  <a:gd name="connsiteY48" fmla="*/ 2096001 h 2733084"/>
                  <a:gd name="connsiteX49" fmla="*/ 1657560 w 3916888"/>
                  <a:gd name="connsiteY49" fmla="*/ 2096001 h 2733084"/>
                  <a:gd name="connsiteX50" fmla="*/ 1657560 w 3916888"/>
                  <a:gd name="connsiteY50" fmla="*/ 2080032 h 2733084"/>
                  <a:gd name="connsiteX51" fmla="*/ 1650549 w 3916888"/>
                  <a:gd name="connsiteY51" fmla="*/ 2080032 h 2733084"/>
                  <a:gd name="connsiteX52" fmla="*/ 1650549 w 3916888"/>
                  <a:gd name="connsiteY52" fmla="*/ 2065231 h 2733084"/>
                  <a:gd name="connsiteX53" fmla="*/ 1599265 w 3916888"/>
                  <a:gd name="connsiteY53" fmla="*/ 2065231 h 2733084"/>
                  <a:gd name="connsiteX54" fmla="*/ 1599265 w 3916888"/>
                  <a:gd name="connsiteY54" fmla="*/ 2049262 h 2733084"/>
                  <a:gd name="connsiteX55" fmla="*/ 1587840 w 3916888"/>
                  <a:gd name="connsiteY55" fmla="*/ 2049262 h 2733084"/>
                  <a:gd name="connsiteX56" fmla="*/ 1587840 w 3916888"/>
                  <a:gd name="connsiteY56" fmla="*/ 2029527 h 2733084"/>
                  <a:gd name="connsiteX57" fmla="*/ 1571351 w 3916888"/>
                  <a:gd name="connsiteY57" fmla="*/ 2029527 h 2733084"/>
                  <a:gd name="connsiteX58" fmla="*/ 1571351 w 3916888"/>
                  <a:gd name="connsiteY58" fmla="*/ 2013168 h 2733084"/>
                  <a:gd name="connsiteX59" fmla="*/ 1452036 w 3916888"/>
                  <a:gd name="connsiteY59" fmla="*/ 2013168 h 2733084"/>
                  <a:gd name="connsiteX60" fmla="*/ 1452036 w 3916888"/>
                  <a:gd name="connsiteY60" fmla="*/ 1996810 h 2733084"/>
                  <a:gd name="connsiteX61" fmla="*/ 1446324 w 3916888"/>
                  <a:gd name="connsiteY61" fmla="*/ 1996810 h 2733084"/>
                  <a:gd name="connsiteX62" fmla="*/ 1446324 w 3916888"/>
                  <a:gd name="connsiteY62" fmla="*/ 1979931 h 2733084"/>
                  <a:gd name="connsiteX63" fmla="*/ 1394261 w 3916888"/>
                  <a:gd name="connsiteY63" fmla="*/ 1979931 h 2733084"/>
                  <a:gd name="connsiteX64" fmla="*/ 1394261 w 3916888"/>
                  <a:gd name="connsiteY64" fmla="*/ 1961885 h 2733084"/>
                  <a:gd name="connsiteX65" fmla="*/ 1331163 w 3916888"/>
                  <a:gd name="connsiteY65" fmla="*/ 1961885 h 2733084"/>
                  <a:gd name="connsiteX66" fmla="*/ 1331163 w 3916888"/>
                  <a:gd name="connsiteY66" fmla="*/ 1945916 h 2733084"/>
                  <a:gd name="connsiteX67" fmla="*/ 1327658 w 3916888"/>
                  <a:gd name="connsiteY67" fmla="*/ 1945916 h 2733084"/>
                  <a:gd name="connsiteX68" fmla="*/ 1327658 w 3916888"/>
                  <a:gd name="connsiteY68" fmla="*/ 1929946 h 2733084"/>
                  <a:gd name="connsiteX69" fmla="*/ 1296368 w 3916888"/>
                  <a:gd name="connsiteY69" fmla="*/ 1929946 h 2733084"/>
                  <a:gd name="connsiteX70" fmla="*/ 1296368 w 3916888"/>
                  <a:gd name="connsiteY70" fmla="*/ 1913068 h 2733084"/>
                  <a:gd name="connsiteX71" fmla="*/ 1264559 w 3916888"/>
                  <a:gd name="connsiteY71" fmla="*/ 1913068 h 2733084"/>
                  <a:gd name="connsiteX72" fmla="*/ 1264559 w 3916888"/>
                  <a:gd name="connsiteY72" fmla="*/ 1878014 h 2733084"/>
                  <a:gd name="connsiteX73" fmla="*/ 1260664 w 3916888"/>
                  <a:gd name="connsiteY73" fmla="*/ 1878014 h 2733084"/>
                  <a:gd name="connsiteX74" fmla="*/ 1260664 w 3916888"/>
                  <a:gd name="connsiteY74" fmla="*/ 1862304 h 2733084"/>
                  <a:gd name="connsiteX75" fmla="*/ 1241969 w 3916888"/>
                  <a:gd name="connsiteY75" fmla="*/ 1862304 h 2733084"/>
                  <a:gd name="connsiteX76" fmla="*/ 1241969 w 3916888"/>
                  <a:gd name="connsiteY76" fmla="*/ 1846335 h 2733084"/>
                  <a:gd name="connsiteX77" fmla="*/ 1234309 w 3916888"/>
                  <a:gd name="connsiteY77" fmla="*/ 1846335 h 2733084"/>
                  <a:gd name="connsiteX78" fmla="*/ 1234309 w 3916888"/>
                  <a:gd name="connsiteY78" fmla="*/ 1826211 h 2733084"/>
                  <a:gd name="connsiteX79" fmla="*/ 1222494 w 3916888"/>
                  <a:gd name="connsiteY79" fmla="*/ 1826211 h 2733084"/>
                  <a:gd name="connsiteX80" fmla="*/ 1222494 w 3916888"/>
                  <a:gd name="connsiteY80" fmla="*/ 1811150 h 2733084"/>
                  <a:gd name="connsiteX81" fmla="*/ 1180818 w 3916888"/>
                  <a:gd name="connsiteY81" fmla="*/ 1811150 h 2733084"/>
                  <a:gd name="connsiteX82" fmla="*/ 1180818 w 3916888"/>
                  <a:gd name="connsiteY82" fmla="*/ 1795181 h 2733084"/>
                  <a:gd name="connsiteX83" fmla="*/ 1165108 w 3916888"/>
                  <a:gd name="connsiteY83" fmla="*/ 1795181 h 2733084"/>
                  <a:gd name="connsiteX84" fmla="*/ 1165108 w 3916888"/>
                  <a:gd name="connsiteY84" fmla="*/ 1779472 h 2733084"/>
                  <a:gd name="connsiteX85" fmla="*/ 1132650 w 3916888"/>
                  <a:gd name="connsiteY85" fmla="*/ 1779472 h 2733084"/>
                  <a:gd name="connsiteX86" fmla="*/ 1132650 w 3916888"/>
                  <a:gd name="connsiteY86" fmla="*/ 1763632 h 2733084"/>
                  <a:gd name="connsiteX87" fmla="*/ 1123562 w 3916888"/>
                  <a:gd name="connsiteY87" fmla="*/ 1763632 h 2733084"/>
                  <a:gd name="connsiteX88" fmla="*/ 1123562 w 3916888"/>
                  <a:gd name="connsiteY88" fmla="*/ 1743768 h 2733084"/>
                  <a:gd name="connsiteX89" fmla="*/ 1101621 w 3916888"/>
                  <a:gd name="connsiteY89" fmla="*/ 1743768 h 2733084"/>
                  <a:gd name="connsiteX90" fmla="*/ 1101621 w 3916888"/>
                  <a:gd name="connsiteY90" fmla="*/ 1712089 h 2733084"/>
                  <a:gd name="connsiteX91" fmla="*/ 1098635 w 3916888"/>
                  <a:gd name="connsiteY91" fmla="*/ 1712089 h 2733084"/>
                  <a:gd name="connsiteX92" fmla="*/ 1098635 w 3916888"/>
                  <a:gd name="connsiteY92" fmla="*/ 1696250 h 2733084"/>
                  <a:gd name="connsiteX93" fmla="*/ 1081497 w 3916888"/>
                  <a:gd name="connsiteY93" fmla="*/ 1696250 h 2733084"/>
                  <a:gd name="connsiteX94" fmla="*/ 1081497 w 3916888"/>
                  <a:gd name="connsiteY94" fmla="*/ 1677035 h 2733084"/>
                  <a:gd name="connsiteX95" fmla="*/ 1072279 w 3916888"/>
                  <a:gd name="connsiteY95" fmla="*/ 1677035 h 2733084"/>
                  <a:gd name="connsiteX96" fmla="*/ 1072279 w 3916888"/>
                  <a:gd name="connsiteY96" fmla="*/ 1660676 h 2733084"/>
                  <a:gd name="connsiteX97" fmla="*/ 1062801 w 3916888"/>
                  <a:gd name="connsiteY97" fmla="*/ 1660676 h 2733084"/>
                  <a:gd name="connsiteX98" fmla="*/ 1062801 w 3916888"/>
                  <a:gd name="connsiteY98" fmla="*/ 1645096 h 2733084"/>
                  <a:gd name="connsiteX99" fmla="*/ 1037094 w 3916888"/>
                  <a:gd name="connsiteY99" fmla="*/ 1645096 h 2733084"/>
                  <a:gd name="connsiteX100" fmla="*/ 1037094 w 3916888"/>
                  <a:gd name="connsiteY100" fmla="*/ 1629386 h 2733084"/>
                  <a:gd name="connsiteX101" fmla="*/ 1011777 w 3916888"/>
                  <a:gd name="connsiteY101" fmla="*/ 1629386 h 2733084"/>
                  <a:gd name="connsiteX102" fmla="*/ 1011777 w 3916888"/>
                  <a:gd name="connsiteY102" fmla="*/ 1609522 h 2733084"/>
                  <a:gd name="connsiteX103" fmla="*/ 1000482 w 3916888"/>
                  <a:gd name="connsiteY103" fmla="*/ 1609522 h 2733084"/>
                  <a:gd name="connsiteX104" fmla="*/ 1000482 w 3916888"/>
                  <a:gd name="connsiteY104" fmla="*/ 1593553 h 2733084"/>
                  <a:gd name="connsiteX105" fmla="*/ 966466 w 3916888"/>
                  <a:gd name="connsiteY105" fmla="*/ 1593553 h 2733084"/>
                  <a:gd name="connsiteX106" fmla="*/ 966466 w 3916888"/>
                  <a:gd name="connsiteY106" fmla="*/ 1578233 h 2733084"/>
                  <a:gd name="connsiteX107" fmla="*/ 947900 w 3916888"/>
                  <a:gd name="connsiteY107" fmla="*/ 1578233 h 2733084"/>
                  <a:gd name="connsiteX108" fmla="*/ 947900 w 3916888"/>
                  <a:gd name="connsiteY108" fmla="*/ 1562263 h 2733084"/>
                  <a:gd name="connsiteX109" fmla="*/ 944395 w 3916888"/>
                  <a:gd name="connsiteY109" fmla="*/ 1562263 h 2733084"/>
                  <a:gd name="connsiteX110" fmla="*/ 944395 w 3916888"/>
                  <a:gd name="connsiteY110" fmla="*/ 1542529 h 2733084"/>
                  <a:gd name="connsiteX111" fmla="*/ 934268 w 3916888"/>
                  <a:gd name="connsiteY111" fmla="*/ 1542529 h 2733084"/>
                  <a:gd name="connsiteX112" fmla="*/ 934268 w 3916888"/>
                  <a:gd name="connsiteY112" fmla="*/ 1526170 h 2733084"/>
                  <a:gd name="connsiteX113" fmla="*/ 931931 w 3916888"/>
                  <a:gd name="connsiteY113" fmla="*/ 1526170 h 2733084"/>
                  <a:gd name="connsiteX114" fmla="*/ 931931 w 3916888"/>
                  <a:gd name="connsiteY114" fmla="*/ 1510850 h 2733084"/>
                  <a:gd name="connsiteX115" fmla="*/ 928685 w 3916888"/>
                  <a:gd name="connsiteY115" fmla="*/ 1510850 h 2733084"/>
                  <a:gd name="connsiteX116" fmla="*/ 928685 w 3916888"/>
                  <a:gd name="connsiteY116" fmla="*/ 1475017 h 2733084"/>
                  <a:gd name="connsiteX117" fmla="*/ 925180 w 3916888"/>
                  <a:gd name="connsiteY117" fmla="*/ 1475017 h 2733084"/>
                  <a:gd name="connsiteX118" fmla="*/ 925180 w 3916888"/>
                  <a:gd name="connsiteY118" fmla="*/ 1459696 h 2733084"/>
                  <a:gd name="connsiteX119" fmla="*/ 919597 w 3916888"/>
                  <a:gd name="connsiteY119" fmla="*/ 1459696 h 2733084"/>
                  <a:gd name="connsiteX120" fmla="*/ 919597 w 3916888"/>
                  <a:gd name="connsiteY120" fmla="*/ 1443078 h 2733084"/>
                  <a:gd name="connsiteX121" fmla="*/ 880128 w 3916888"/>
                  <a:gd name="connsiteY121" fmla="*/ 1443078 h 2733084"/>
                  <a:gd name="connsiteX122" fmla="*/ 880128 w 3916888"/>
                  <a:gd name="connsiteY122" fmla="*/ 1427758 h 2733084"/>
                  <a:gd name="connsiteX123" fmla="*/ 870780 w 3916888"/>
                  <a:gd name="connsiteY123" fmla="*/ 1427758 h 2733084"/>
                  <a:gd name="connsiteX124" fmla="*/ 870780 w 3916888"/>
                  <a:gd name="connsiteY124" fmla="*/ 1408283 h 2733084"/>
                  <a:gd name="connsiteX125" fmla="*/ 863899 w 3916888"/>
                  <a:gd name="connsiteY125" fmla="*/ 1408283 h 2733084"/>
                  <a:gd name="connsiteX126" fmla="*/ 863899 w 3916888"/>
                  <a:gd name="connsiteY126" fmla="*/ 1392054 h 2733084"/>
                  <a:gd name="connsiteX127" fmla="*/ 819627 w 3916888"/>
                  <a:gd name="connsiteY127" fmla="*/ 1392054 h 2733084"/>
                  <a:gd name="connsiteX128" fmla="*/ 819627 w 3916888"/>
                  <a:gd name="connsiteY128" fmla="*/ 1360375 h 2733084"/>
                  <a:gd name="connsiteX129" fmla="*/ 781456 w 3916888"/>
                  <a:gd name="connsiteY129" fmla="*/ 1360375 h 2733084"/>
                  <a:gd name="connsiteX130" fmla="*/ 781456 w 3916888"/>
                  <a:gd name="connsiteY130" fmla="*/ 1340251 h 2733084"/>
                  <a:gd name="connsiteX131" fmla="*/ 761981 w 3916888"/>
                  <a:gd name="connsiteY131" fmla="*/ 1340251 h 2733084"/>
                  <a:gd name="connsiteX132" fmla="*/ 761981 w 3916888"/>
                  <a:gd name="connsiteY132" fmla="*/ 1325191 h 2733084"/>
                  <a:gd name="connsiteX133" fmla="*/ 742766 w 3916888"/>
                  <a:gd name="connsiteY133" fmla="*/ 1325191 h 2733084"/>
                  <a:gd name="connsiteX134" fmla="*/ 742766 w 3916888"/>
                  <a:gd name="connsiteY134" fmla="*/ 1308962 h 2733084"/>
                  <a:gd name="connsiteX135" fmla="*/ 727057 w 3916888"/>
                  <a:gd name="connsiteY135" fmla="*/ 1308962 h 2733084"/>
                  <a:gd name="connsiteX136" fmla="*/ 727057 w 3916888"/>
                  <a:gd name="connsiteY136" fmla="*/ 1292733 h 2733084"/>
                  <a:gd name="connsiteX137" fmla="*/ 704596 w 3916888"/>
                  <a:gd name="connsiteY137" fmla="*/ 1292733 h 2733084"/>
                  <a:gd name="connsiteX138" fmla="*/ 704596 w 3916888"/>
                  <a:gd name="connsiteY138" fmla="*/ 1273778 h 2733084"/>
                  <a:gd name="connsiteX139" fmla="*/ 697585 w 3916888"/>
                  <a:gd name="connsiteY139" fmla="*/ 1273778 h 2733084"/>
                  <a:gd name="connsiteX140" fmla="*/ 697585 w 3916888"/>
                  <a:gd name="connsiteY140" fmla="*/ 1257159 h 2733084"/>
                  <a:gd name="connsiteX141" fmla="*/ 687848 w 3916888"/>
                  <a:gd name="connsiteY141" fmla="*/ 1257159 h 2733084"/>
                  <a:gd name="connsiteX142" fmla="*/ 687848 w 3916888"/>
                  <a:gd name="connsiteY142" fmla="*/ 1242358 h 2733084"/>
                  <a:gd name="connsiteX143" fmla="*/ 681486 w 3916888"/>
                  <a:gd name="connsiteY143" fmla="*/ 1242358 h 2733084"/>
                  <a:gd name="connsiteX144" fmla="*/ 681486 w 3916888"/>
                  <a:gd name="connsiteY144" fmla="*/ 1225870 h 2733084"/>
                  <a:gd name="connsiteX145" fmla="*/ 674994 w 3916888"/>
                  <a:gd name="connsiteY145" fmla="*/ 1225870 h 2733084"/>
                  <a:gd name="connsiteX146" fmla="*/ 674994 w 3916888"/>
                  <a:gd name="connsiteY146" fmla="*/ 1206655 h 2733084"/>
                  <a:gd name="connsiteX147" fmla="*/ 645782 w 3916888"/>
                  <a:gd name="connsiteY147" fmla="*/ 1206655 h 2733084"/>
                  <a:gd name="connsiteX148" fmla="*/ 645782 w 3916888"/>
                  <a:gd name="connsiteY148" fmla="*/ 1190945 h 2733084"/>
                  <a:gd name="connsiteX149" fmla="*/ 605015 w 3916888"/>
                  <a:gd name="connsiteY149" fmla="*/ 1190945 h 2733084"/>
                  <a:gd name="connsiteX150" fmla="*/ 605015 w 3916888"/>
                  <a:gd name="connsiteY150" fmla="*/ 1174067 h 2733084"/>
                  <a:gd name="connsiteX151" fmla="*/ 594628 w 3916888"/>
                  <a:gd name="connsiteY151" fmla="*/ 1174067 h 2733084"/>
                  <a:gd name="connsiteX152" fmla="*/ 594628 w 3916888"/>
                  <a:gd name="connsiteY152" fmla="*/ 1159136 h 2733084"/>
                  <a:gd name="connsiteX153" fmla="*/ 581126 w 3916888"/>
                  <a:gd name="connsiteY153" fmla="*/ 1159136 h 2733084"/>
                  <a:gd name="connsiteX154" fmla="*/ 581126 w 3916888"/>
                  <a:gd name="connsiteY154" fmla="*/ 1142778 h 2733084"/>
                  <a:gd name="connsiteX155" fmla="*/ 560093 w 3916888"/>
                  <a:gd name="connsiteY155" fmla="*/ 1142778 h 2733084"/>
                  <a:gd name="connsiteX156" fmla="*/ 560093 w 3916888"/>
                  <a:gd name="connsiteY156" fmla="*/ 1130963 h 2733084"/>
                  <a:gd name="connsiteX157" fmla="*/ 555030 w 3916888"/>
                  <a:gd name="connsiteY157" fmla="*/ 1130963 h 2733084"/>
                  <a:gd name="connsiteX158" fmla="*/ 555030 w 3916888"/>
                  <a:gd name="connsiteY158" fmla="*/ 1107983 h 2733084"/>
                  <a:gd name="connsiteX159" fmla="*/ 532050 w 3916888"/>
                  <a:gd name="connsiteY159" fmla="*/ 1107983 h 2733084"/>
                  <a:gd name="connsiteX160" fmla="*/ 532050 w 3916888"/>
                  <a:gd name="connsiteY160" fmla="*/ 1091364 h 2733084"/>
                  <a:gd name="connsiteX161" fmla="*/ 518158 w 3916888"/>
                  <a:gd name="connsiteY161" fmla="*/ 1091364 h 2733084"/>
                  <a:gd name="connsiteX162" fmla="*/ 518158 w 3916888"/>
                  <a:gd name="connsiteY162" fmla="*/ 1077213 h 2733084"/>
                  <a:gd name="connsiteX163" fmla="*/ 496476 w 3916888"/>
                  <a:gd name="connsiteY163" fmla="*/ 1077213 h 2733084"/>
                  <a:gd name="connsiteX164" fmla="*/ 496476 w 3916888"/>
                  <a:gd name="connsiteY164" fmla="*/ 1058906 h 2733084"/>
                  <a:gd name="connsiteX165" fmla="*/ 494139 w 3916888"/>
                  <a:gd name="connsiteY165" fmla="*/ 1058906 h 2733084"/>
                  <a:gd name="connsiteX166" fmla="*/ 494139 w 3916888"/>
                  <a:gd name="connsiteY166" fmla="*/ 1043456 h 2733084"/>
                  <a:gd name="connsiteX167" fmla="*/ 480896 w 3916888"/>
                  <a:gd name="connsiteY167" fmla="*/ 1043456 h 2733084"/>
                  <a:gd name="connsiteX168" fmla="*/ 480896 w 3916888"/>
                  <a:gd name="connsiteY168" fmla="*/ 1007104 h 2733084"/>
                  <a:gd name="connsiteX169" fmla="*/ 462330 w 3916888"/>
                  <a:gd name="connsiteY169" fmla="*/ 1007104 h 2733084"/>
                  <a:gd name="connsiteX170" fmla="*/ 462330 w 3916888"/>
                  <a:gd name="connsiteY170" fmla="*/ 992303 h 2733084"/>
                  <a:gd name="connsiteX171" fmla="*/ 448049 w 3916888"/>
                  <a:gd name="connsiteY171" fmla="*/ 992303 h 2733084"/>
                  <a:gd name="connsiteX172" fmla="*/ 448049 w 3916888"/>
                  <a:gd name="connsiteY172" fmla="*/ 976463 h 2733084"/>
                  <a:gd name="connsiteX173" fmla="*/ 441557 w 3916888"/>
                  <a:gd name="connsiteY173" fmla="*/ 976463 h 2733084"/>
                  <a:gd name="connsiteX174" fmla="*/ 441557 w 3916888"/>
                  <a:gd name="connsiteY174" fmla="*/ 960754 h 2733084"/>
                  <a:gd name="connsiteX175" fmla="*/ 426497 w 3916888"/>
                  <a:gd name="connsiteY175" fmla="*/ 960754 h 2733084"/>
                  <a:gd name="connsiteX176" fmla="*/ 426497 w 3916888"/>
                  <a:gd name="connsiteY176" fmla="*/ 943876 h 2733084"/>
                  <a:gd name="connsiteX177" fmla="*/ 423251 w 3916888"/>
                  <a:gd name="connsiteY177" fmla="*/ 943876 h 2733084"/>
                  <a:gd name="connsiteX178" fmla="*/ 423251 w 3916888"/>
                  <a:gd name="connsiteY178" fmla="*/ 892203 h 2733084"/>
                  <a:gd name="connsiteX179" fmla="*/ 410138 w 3916888"/>
                  <a:gd name="connsiteY179" fmla="*/ 892203 h 2733084"/>
                  <a:gd name="connsiteX180" fmla="*/ 410138 w 3916888"/>
                  <a:gd name="connsiteY180" fmla="*/ 877142 h 2733084"/>
                  <a:gd name="connsiteX181" fmla="*/ 397544 w 3916888"/>
                  <a:gd name="connsiteY181" fmla="*/ 877142 h 2733084"/>
                  <a:gd name="connsiteX182" fmla="*/ 397544 w 3916888"/>
                  <a:gd name="connsiteY182" fmla="*/ 861173 h 2733084"/>
                  <a:gd name="connsiteX183" fmla="*/ 384821 w 3916888"/>
                  <a:gd name="connsiteY183" fmla="*/ 861173 h 2733084"/>
                  <a:gd name="connsiteX184" fmla="*/ 384821 w 3916888"/>
                  <a:gd name="connsiteY184" fmla="*/ 845463 h 2733084"/>
                  <a:gd name="connsiteX185" fmla="*/ 372097 w 3916888"/>
                  <a:gd name="connsiteY185" fmla="*/ 845463 h 2733084"/>
                  <a:gd name="connsiteX186" fmla="*/ 372097 w 3916888"/>
                  <a:gd name="connsiteY186" fmla="*/ 813265 h 2733084"/>
                  <a:gd name="connsiteX187" fmla="*/ 365346 w 3916888"/>
                  <a:gd name="connsiteY187" fmla="*/ 813265 h 2733084"/>
                  <a:gd name="connsiteX188" fmla="*/ 365346 w 3916888"/>
                  <a:gd name="connsiteY188" fmla="*/ 797296 h 2733084"/>
                  <a:gd name="connsiteX189" fmla="*/ 349377 w 3916888"/>
                  <a:gd name="connsiteY189" fmla="*/ 797296 h 2733084"/>
                  <a:gd name="connsiteX190" fmla="*/ 349377 w 3916888"/>
                  <a:gd name="connsiteY190" fmla="*/ 776912 h 2733084"/>
                  <a:gd name="connsiteX191" fmla="*/ 346131 w 3916888"/>
                  <a:gd name="connsiteY191" fmla="*/ 776912 h 2733084"/>
                  <a:gd name="connsiteX192" fmla="*/ 346131 w 3916888"/>
                  <a:gd name="connsiteY192" fmla="*/ 729264 h 2733084"/>
                  <a:gd name="connsiteX193" fmla="*/ 343664 w 3916888"/>
                  <a:gd name="connsiteY193" fmla="*/ 729264 h 2733084"/>
                  <a:gd name="connsiteX194" fmla="*/ 343664 w 3916888"/>
                  <a:gd name="connsiteY194" fmla="*/ 697715 h 2733084"/>
                  <a:gd name="connsiteX195" fmla="*/ 340678 w 3916888"/>
                  <a:gd name="connsiteY195" fmla="*/ 697715 h 2733084"/>
                  <a:gd name="connsiteX196" fmla="*/ 340678 w 3916888"/>
                  <a:gd name="connsiteY196" fmla="*/ 681616 h 2733084"/>
                  <a:gd name="connsiteX197" fmla="*/ 326786 w 3916888"/>
                  <a:gd name="connsiteY197" fmla="*/ 681616 h 2733084"/>
                  <a:gd name="connsiteX198" fmla="*/ 326786 w 3916888"/>
                  <a:gd name="connsiteY198" fmla="*/ 665776 h 2733084"/>
                  <a:gd name="connsiteX199" fmla="*/ 314452 w 3916888"/>
                  <a:gd name="connsiteY199" fmla="*/ 665776 h 2733084"/>
                  <a:gd name="connsiteX200" fmla="*/ 314452 w 3916888"/>
                  <a:gd name="connsiteY200" fmla="*/ 649418 h 2733084"/>
                  <a:gd name="connsiteX201" fmla="*/ 311985 w 3916888"/>
                  <a:gd name="connsiteY201" fmla="*/ 649418 h 2733084"/>
                  <a:gd name="connsiteX202" fmla="*/ 311985 w 3916888"/>
                  <a:gd name="connsiteY202" fmla="*/ 633838 h 2733084"/>
                  <a:gd name="connsiteX203" fmla="*/ 304325 w 3916888"/>
                  <a:gd name="connsiteY203" fmla="*/ 633838 h 2733084"/>
                  <a:gd name="connsiteX204" fmla="*/ 304325 w 3916888"/>
                  <a:gd name="connsiteY204" fmla="*/ 617868 h 2733084"/>
                  <a:gd name="connsiteX205" fmla="*/ 288745 w 3916888"/>
                  <a:gd name="connsiteY205" fmla="*/ 617868 h 2733084"/>
                  <a:gd name="connsiteX206" fmla="*/ 288745 w 3916888"/>
                  <a:gd name="connsiteY206" fmla="*/ 598004 h 2733084"/>
                  <a:gd name="connsiteX207" fmla="*/ 281994 w 3916888"/>
                  <a:gd name="connsiteY207" fmla="*/ 598004 h 2733084"/>
                  <a:gd name="connsiteX208" fmla="*/ 281994 w 3916888"/>
                  <a:gd name="connsiteY208" fmla="*/ 551265 h 2733084"/>
                  <a:gd name="connsiteX209" fmla="*/ 276541 w 3916888"/>
                  <a:gd name="connsiteY209" fmla="*/ 551265 h 2733084"/>
                  <a:gd name="connsiteX210" fmla="*/ 276541 w 3916888"/>
                  <a:gd name="connsiteY210" fmla="*/ 499592 h 2733084"/>
                  <a:gd name="connsiteX211" fmla="*/ 272776 w 3916888"/>
                  <a:gd name="connsiteY211" fmla="*/ 499592 h 2733084"/>
                  <a:gd name="connsiteX212" fmla="*/ 272776 w 3916888"/>
                  <a:gd name="connsiteY212" fmla="*/ 438052 h 2733084"/>
                  <a:gd name="connsiteX213" fmla="*/ 266155 w 3916888"/>
                  <a:gd name="connsiteY213" fmla="*/ 438052 h 2733084"/>
                  <a:gd name="connsiteX214" fmla="*/ 266155 w 3916888"/>
                  <a:gd name="connsiteY214" fmla="*/ 403776 h 2733084"/>
                  <a:gd name="connsiteX215" fmla="*/ 260053 w 3916888"/>
                  <a:gd name="connsiteY215" fmla="*/ 403776 h 2733084"/>
                  <a:gd name="connsiteX216" fmla="*/ 260053 w 3916888"/>
                  <a:gd name="connsiteY216" fmla="*/ 387937 h 2733084"/>
                  <a:gd name="connsiteX217" fmla="*/ 253172 w 3916888"/>
                  <a:gd name="connsiteY217" fmla="*/ 387937 h 2733084"/>
                  <a:gd name="connsiteX218" fmla="*/ 253172 w 3916888"/>
                  <a:gd name="connsiteY218" fmla="*/ 355998 h 2733084"/>
                  <a:gd name="connsiteX219" fmla="*/ 230840 w 3916888"/>
                  <a:gd name="connsiteY219" fmla="*/ 355998 h 2733084"/>
                  <a:gd name="connsiteX220" fmla="*/ 230840 w 3916888"/>
                  <a:gd name="connsiteY220" fmla="*/ 339380 h 2733084"/>
                  <a:gd name="connsiteX221" fmla="*/ 224868 w 3916888"/>
                  <a:gd name="connsiteY221" fmla="*/ 339380 h 2733084"/>
                  <a:gd name="connsiteX222" fmla="*/ 224868 w 3916888"/>
                  <a:gd name="connsiteY222" fmla="*/ 291472 h 2733084"/>
                  <a:gd name="connsiteX223" fmla="*/ 221882 w 3916888"/>
                  <a:gd name="connsiteY223" fmla="*/ 291472 h 2733084"/>
                  <a:gd name="connsiteX224" fmla="*/ 221882 w 3916888"/>
                  <a:gd name="connsiteY224" fmla="*/ 275243 h 2733084"/>
                  <a:gd name="connsiteX225" fmla="*/ 208899 w 3916888"/>
                  <a:gd name="connsiteY225" fmla="*/ 275243 h 2733084"/>
                  <a:gd name="connsiteX226" fmla="*/ 208899 w 3916888"/>
                  <a:gd name="connsiteY226" fmla="*/ 243824 h 2733084"/>
                  <a:gd name="connsiteX227" fmla="*/ 205913 w 3916888"/>
                  <a:gd name="connsiteY227" fmla="*/ 243824 h 2733084"/>
                  <a:gd name="connsiteX228" fmla="*/ 205913 w 3916888"/>
                  <a:gd name="connsiteY228" fmla="*/ 227984 h 2733084"/>
                  <a:gd name="connsiteX229" fmla="*/ 195916 w 3916888"/>
                  <a:gd name="connsiteY229" fmla="*/ 227984 h 2733084"/>
                  <a:gd name="connsiteX230" fmla="*/ 195916 w 3916888"/>
                  <a:gd name="connsiteY230" fmla="*/ 211755 h 2733084"/>
                  <a:gd name="connsiteX231" fmla="*/ 192670 w 3916888"/>
                  <a:gd name="connsiteY231" fmla="*/ 211755 h 2733084"/>
                  <a:gd name="connsiteX232" fmla="*/ 192670 w 3916888"/>
                  <a:gd name="connsiteY232" fmla="*/ 196305 h 2733084"/>
                  <a:gd name="connsiteX233" fmla="*/ 187087 w 3916888"/>
                  <a:gd name="connsiteY233" fmla="*/ 196305 h 2733084"/>
                  <a:gd name="connsiteX234" fmla="*/ 187087 w 3916888"/>
                  <a:gd name="connsiteY234" fmla="*/ 175402 h 2733084"/>
                  <a:gd name="connsiteX235" fmla="*/ 183712 w 3916888"/>
                  <a:gd name="connsiteY235" fmla="*/ 175402 h 2733084"/>
                  <a:gd name="connsiteX236" fmla="*/ 183712 w 3916888"/>
                  <a:gd name="connsiteY236" fmla="*/ 160472 h 2733084"/>
                  <a:gd name="connsiteX237" fmla="*/ 173974 w 3916888"/>
                  <a:gd name="connsiteY237" fmla="*/ 160472 h 2733084"/>
                  <a:gd name="connsiteX238" fmla="*/ 173974 w 3916888"/>
                  <a:gd name="connsiteY238" fmla="*/ 128274 h 2733084"/>
                  <a:gd name="connsiteX239" fmla="*/ 154240 w 3916888"/>
                  <a:gd name="connsiteY239" fmla="*/ 128274 h 2733084"/>
                  <a:gd name="connsiteX240" fmla="*/ 154240 w 3916888"/>
                  <a:gd name="connsiteY240" fmla="*/ 111395 h 2733084"/>
                  <a:gd name="connsiteX241" fmla="*/ 148268 w 3916888"/>
                  <a:gd name="connsiteY241" fmla="*/ 111395 h 2733084"/>
                  <a:gd name="connsiteX242" fmla="*/ 148268 w 3916888"/>
                  <a:gd name="connsiteY242" fmla="*/ 96984 h 2733084"/>
                  <a:gd name="connsiteX243" fmla="*/ 141516 w 3916888"/>
                  <a:gd name="connsiteY243" fmla="*/ 96984 h 2733084"/>
                  <a:gd name="connsiteX244" fmla="*/ 141516 w 3916888"/>
                  <a:gd name="connsiteY244" fmla="*/ 81015 h 2733084"/>
                  <a:gd name="connsiteX245" fmla="*/ 105683 w 3916888"/>
                  <a:gd name="connsiteY245" fmla="*/ 81015 h 2733084"/>
                  <a:gd name="connsiteX246" fmla="*/ 105683 w 3916888"/>
                  <a:gd name="connsiteY246" fmla="*/ 54789 h 2733084"/>
                  <a:gd name="connsiteX247" fmla="*/ 94258 w 3916888"/>
                  <a:gd name="connsiteY247" fmla="*/ 54789 h 2733084"/>
                  <a:gd name="connsiteX248" fmla="*/ 94258 w 3916888"/>
                  <a:gd name="connsiteY248" fmla="*/ 32198 h 2733084"/>
                  <a:gd name="connsiteX249" fmla="*/ 48038 w 3916888"/>
                  <a:gd name="connsiteY249" fmla="*/ 32198 h 2733084"/>
                  <a:gd name="connsiteX250" fmla="*/ 48038 w 3916888"/>
                  <a:gd name="connsiteY250" fmla="*/ 16099 h 2733084"/>
                  <a:gd name="connsiteX251" fmla="*/ 11815 w 3916888"/>
                  <a:gd name="connsiteY251" fmla="*/ 16099 h 2733084"/>
                  <a:gd name="connsiteX252" fmla="*/ 11815 w 3916888"/>
                  <a:gd name="connsiteY252" fmla="*/ 0 h 2733084"/>
                  <a:gd name="connsiteX253" fmla="*/ 0 w 3916888"/>
                  <a:gd name="connsiteY253" fmla="*/ 0 h 273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916888" h="2733084">
                    <a:moveTo>
                      <a:pt x="3916888" y="2733085"/>
                    </a:moveTo>
                    <a:lnTo>
                      <a:pt x="3403145" y="2733085"/>
                    </a:lnTo>
                    <a:lnTo>
                      <a:pt x="3403145" y="2616496"/>
                    </a:lnTo>
                    <a:lnTo>
                      <a:pt x="3274871" y="2616496"/>
                    </a:lnTo>
                    <a:lnTo>
                      <a:pt x="3274871" y="2549243"/>
                    </a:lnTo>
                    <a:lnTo>
                      <a:pt x="3035592" y="2549243"/>
                    </a:lnTo>
                    <a:lnTo>
                      <a:pt x="3035592" y="2511202"/>
                    </a:lnTo>
                    <a:lnTo>
                      <a:pt x="2973143" y="2511202"/>
                    </a:lnTo>
                    <a:lnTo>
                      <a:pt x="2973143" y="2479783"/>
                    </a:lnTo>
                    <a:lnTo>
                      <a:pt x="2764503" y="2479783"/>
                    </a:lnTo>
                    <a:lnTo>
                      <a:pt x="2764503" y="2457452"/>
                    </a:lnTo>
                    <a:lnTo>
                      <a:pt x="2643111" y="2457452"/>
                    </a:lnTo>
                    <a:lnTo>
                      <a:pt x="2643111" y="2437458"/>
                    </a:lnTo>
                    <a:lnTo>
                      <a:pt x="2575469" y="2437458"/>
                    </a:lnTo>
                    <a:lnTo>
                      <a:pt x="2575469" y="2404740"/>
                    </a:lnTo>
                    <a:lnTo>
                      <a:pt x="2407726" y="2404740"/>
                    </a:lnTo>
                    <a:lnTo>
                      <a:pt x="2407726" y="2387862"/>
                    </a:lnTo>
                    <a:lnTo>
                      <a:pt x="2370854" y="2387862"/>
                    </a:lnTo>
                    <a:lnTo>
                      <a:pt x="2370854" y="2370205"/>
                    </a:lnTo>
                    <a:lnTo>
                      <a:pt x="2365141" y="2370205"/>
                    </a:lnTo>
                    <a:lnTo>
                      <a:pt x="2365141" y="2352159"/>
                    </a:lnTo>
                    <a:lnTo>
                      <a:pt x="2258160" y="2352159"/>
                    </a:lnTo>
                    <a:lnTo>
                      <a:pt x="2258160" y="2336189"/>
                    </a:lnTo>
                    <a:lnTo>
                      <a:pt x="2251149" y="2336189"/>
                    </a:lnTo>
                    <a:lnTo>
                      <a:pt x="2251149" y="2317753"/>
                    </a:lnTo>
                    <a:lnTo>
                      <a:pt x="2239724" y="2317753"/>
                    </a:lnTo>
                    <a:lnTo>
                      <a:pt x="2239724" y="2302174"/>
                    </a:lnTo>
                    <a:lnTo>
                      <a:pt x="2229857" y="2302174"/>
                    </a:lnTo>
                    <a:lnTo>
                      <a:pt x="2229857" y="2284127"/>
                    </a:lnTo>
                    <a:lnTo>
                      <a:pt x="2188830" y="2284127"/>
                    </a:lnTo>
                    <a:lnTo>
                      <a:pt x="2188830" y="2265301"/>
                    </a:lnTo>
                    <a:lnTo>
                      <a:pt x="2120798" y="2265301"/>
                    </a:lnTo>
                    <a:lnTo>
                      <a:pt x="2120798" y="2249722"/>
                    </a:lnTo>
                    <a:lnTo>
                      <a:pt x="2021607" y="2249722"/>
                    </a:lnTo>
                    <a:lnTo>
                      <a:pt x="2021607" y="2233363"/>
                    </a:lnTo>
                    <a:lnTo>
                      <a:pt x="1957211" y="2233363"/>
                    </a:lnTo>
                    <a:lnTo>
                      <a:pt x="1957211" y="2215316"/>
                    </a:lnTo>
                    <a:lnTo>
                      <a:pt x="1900994" y="2215316"/>
                    </a:lnTo>
                    <a:lnTo>
                      <a:pt x="1900994" y="2199736"/>
                    </a:lnTo>
                    <a:lnTo>
                      <a:pt x="1892035" y="2199736"/>
                    </a:lnTo>
                    <a:lnTo>
                      <a:pt x="1892035" y="2179613"/>
                    </a:lnTo>
                    <a:lnTo>
                      <a:pt x="1858019" y="2179613"/>
                    </a:lnTo>
                    <a:lnTo>
                      <a:pt x="1858019" y="2147804"/>
                    </a:lnTo>
                    <a:lnTo>
                      <a:pt x="1829716" y="2147804"/>
                    </a:lnTo>
                    <a:lnTo>
                      <a:pt x="1829716" y="2130796"/>
                    </a:lnTo>
                    <a:lnTo>
                      <a:pt x="1782587" y="2130796"/>
                    </a:lnTo>
                    <a:lnTo>
                      <a:pt x="1782587" y="2115606"/>
                    </a:lnTo>
                    <a:lnTo>
                      <a:pt x="1766099" y="2115606"/>
                    </a:lnTo>
                    <a:lnTo>
                      <a:pt x="1766099" y="2096001"/>
                    </a:lnTo>
                    <a:lnTo>
                      <a:pt x="1657560" y="2096001"/>
                    </a:lnTo>
                    <a:lnTo>
                      <a:pt x="1657560" y="2080032"/>
                    </a:lnTo>
                    <a:lnTo>
                      <a:pt x="1650549" y="2080032"/>
                    </a:lnTo>
                    <a:lnTo>
                      <a:pt x="1650549" y="2065231"/>
                    </a:lnTo>
                    <a:lnTo>
                      <a:pt x="1599265" y="2065231"/>
                    </a:lnTo>
                    <a:lnTo>
                      <a:pt x="1599265" y="2049262"/>
                    </a:lnTo>
                    <a:lnTo>
                      <a:pt x="1587840" y="2049262"/>
                    </a:lnTo>
                    <a:lnTo>
                      <a:pt x="1587840" y="2029527"/>
                    </a:lnTo>
                    <a:lnTo>
                      <a:pt x="1571351" y="2029527"/>
                    </a:lnTo>
                    <a:lnTo>
                      <a:pt x="1571351" y="2013168"/>
                    </a:lnTo>
                    <a:lnTo>
                      <a:pt x="1452036" y="2013168"/>
                    </a:lnTo>
                    <a:lnTo>
                      <a:pt x="1452036" y="1996810"/>
                    </a:lnTo>
                    <a:lnTo>
                      <a:pt x="1446324" y="1996810"/>
                    </a:lnTo>
                    <a:lnTo>
                      <a:pt x="1446324" y="1979931"/>
                    </a:lnTo>
                    <a:lnTo>
                      <a:pt x="1394261" y="1979931"/>
                    </a:lnTo>
                    <a:lnTo>
                      <a:pt x="1394261" y="1961885"/>
                    </a:lnTo>
                    <a:lnTo>
                      <a:pt x="1331163" y="1961885"/>
                    </a:lnTo>
                    <a:lnTo>
                      <a:pt x="1331163" y="1945916"/>
                    </a:lnTo>
                    <a:lnTo>
                      <a:pt x="1327658" y="1945916"/>
                    </a:lnTo>
                    <a:lnTo>
                      <a:pt x="1327658" y="1929946"/>
                    </a:lnTo>
                    <a:lnTo>
                      <a:pt x="1296368" y="1929946"/>
                    </a:lnTo>
                    <a:lnTo>
                      <a:pt x="1296368" y="1913068"/>
                    </a:lnTo>
                    <a:lnTo>
                      <a:pt x="1264559" y="1913068"/>
                    </a:lnTo>
                    <a:lnTo>
                      <a:pt x="1264559" y="1878014"/>
                    </a:lnTo>
                    <a:lnTo>
                      <a:pt x="1260664" y="1878014"/>
                    </a:lnTo>
                    <a:lnTo>
                      <a:pt x="1260664" y="1862304"/>
                    </a:lnTo>
                    <a:lnTo>
                      <a:pt x="1241969" y="1862304"/>
                    </a:lnTo>
                    <a:lnTo>
                      <a:pt x="1241969" y="1846335"/>
                    </a:lnTo>
                    <a:lnTo>
                      <a:pt x="1234309" y="1846335"/>
                    </a:lnTo>
                    <a:lnTo>
                      <a:pt x="1234309" y="1826211"/>
                    </a:lnTo>
                    <a:lnTo>
                      <a:pt x="1222494" y="1826211"/>
                    </a:lnTo>
                    <a:lnTo>
                      <a:pt x="1222494" y="1811150"/>
                    </a:lnTo>
                    <a:lnTo>
                      <a:pt x="1180818" y="1811150"/>
                    </a:lnTo>
                    <a:lnTo>
                      <a:pt x="1180818" y="1795181"/>
                    </a:lnTo>
                    <a:lnTo>
                      <a:pt x="1165108" y="1795181"/>
                    </a:lnTo>
                    <a:lnTo>
                      <a:pt x="1165108" y="1779472"/>
                    </a:lnTo>
                    <a:lnTo>
                      <a:pt x="1132650" y="1779472"/>
                    </a:lnTo>
                    <a:lnTo>
                      <a:pt x="1132650" y="1763632"/>
                    </a:lnTo>
                    <a:lnTo>
                      <a:pt x="1123562" y="1763632"/>
                    </a:lnTo>
                    <a:lnTo>
                      <a:pt x="1123562" y="1743768"/>
                    </a:lnTo>
                    <a:lnTo>
                      <a:pt x="1101621" y="1743768"/>
                    </a:lnTo>
                    <a:lnTo>
                      <a:pt x="1101621" y="1712089"/>
                    </a:lnTo>
                    <a:lnTo>
                      <a:pt x="1098635" y="1712089"/>
                    </a:lnTo>
                    <a:lnTo>
                      <a:pt x="1098635" y="1696250"/>
                    </a:lnTo>
                    <a:lnTo>
                      <a:pt x="1081497" y="1696250"/>
                    </a:lnTo>
                    <a:lnTo>
                      <a:pt x="1081497" y="1677035"/>
                    </a:lnTo>
                    <a:lnTo>
                      <a:pt x="1072279" y="1677035"/>
                    </a:lnTo>
                    <a:lnTo>
                      <a:pt x="1072279" y="1660676"/>
                    </a:lnTo>
                    <a:lnTo>
                      <a:pt x="1062801" y="1660676"/>
                    </a:lnTo>
                    <a:lnTo>
                      <a:pt x="1062801" y="1645096"/>
                    </a:lnTo>
                    <a:lnTo>
                      <a:pt x="1037094" y="1645096"/>
                    </a:lnTo>
                    <a:lnTo>
                      <a:pt x="1037094" y="1629386"/>
                    </a:lnTo>
                    <a:lnTo>
                      <a:pt x="1011777" y="1629386"/>
                    </a:lnTo>
                    <a:lnTo>
                      <a:pt x="1011777" y="1609522"/>
                    </a:lnTo>
                    <a:lnTo>
                      <a:pt x="1000482" y="1609522"/>
                    </a:lnTo>
                    <a:lnTo>
                      <a:pt x="1000482" y="1593553"/>
                    </a:lnTo>
                    <a:lnTo>
                      <a:pt x="966466" y="1593553"/>
                    </a:lnTo>
                    <a:lnTo>
                      <a:pt x="966466" y="1578233"/>
                    </a:lnTo>
                    <a:lnTo>
                      <a:pt x="947900" y="1578233"/>
                    </a:lnTo>
                    <a:lnTo>
                      <a:pt x="947900" y="1562263"/>
                    </a:lnTo>
                    <a:lnTo>
                      <a:pt x="944395" y="1562263"/>
                    </a:lnTo>
                    <a:lnTo>
                      <a:pt x="944395" y="1542529"/>
                    </a:lnTo>
                    <a:lnTo>
                      <a:pt x="934268" y="1542529"/>
                    </a:lnTo>
                    <a:lnTo>
                      <a:pt x="934268" y="1526170"/>
                    </a:lnTo>
                    <a:lnTo>
                      <a:pt x="931931" y="1526170"/>
                    </a:lnTo>
                    <a:lnTo>
                      <a:pt x="931931" y="1510850"/>
                    </a:lnTo>
                    <a:lnTo>
                      <a:pt x="928685" y="1510850"/>
                    </a:lnTo>
                    <a:lnTo>
                      <a:pt x="928685" y="1475017"/>
                    </a:lnTo>
                    <a:lnTo>
                      <a:pt x="925180" y="1475017"/>
                    </a:lnTo>
                    <a:lnTo>
                      <a:pt x="925180" y="1459696"/>
                    </a:lnTo>
                    <a:lnTo>
                      <a:pt x="919597" y="1459696"/>
                    </a:lnTo>
                    <a:lnTo>
                      <a:pt x="919597" y="1443078"/>
                    </a:lnTo>
                    <a:lnTo>
                      <a:pt x="880128" y="1443078"/>
                    </a:lnTo>
                    <a:lnTo>
                      <a:pt x="880128" y="1427758"/>
                    </a:lnTo>
                    <a:lnTo>
                      <a:pt x="870780" y="1427758"/>
                    </a:lnTo>
                    <a:lnTo>
                      <a:pt x="870780" y="1408283"/>
                    </a:lnTo>
                    <a:lnTo>
                      <a:pt x="863899" y="1408283"/>
                    </a:lnTo>
                    <a:lnTo>
                      <a:pt x="863899" y="1392054"/>
                    </a:lnTo>
                    <a:lnTo>
                      <a:pt x="819627" y="1392054"/>
                    </a:lnTo>
                    <a:lnTo>
                      <a:pt x="819627" y="1360375"/>
                    </a:lnTo>
                    <a:lnTo>
                      <a:pt x="781456" y="1360375"/>
                    </a:lnTo>
                    <a:lnTo>
                      <a:pt x="781456" y="1340251"/>
                    </a:lnTo>
                    <a:lnTo>
                      <a:pt x="761981" y="1340251"/>
                    </a:lnTo>
                    <a:lnTo>
                      <a:pt x="761981" y="1325191"/>
                    </a:lnTo>
                    <a:lnTo>
                      <a:pt x="742766" y="1325191"/>
                    </a:lnTo>
                    <a:lnTo>
                      <a:pt x="742766" y="1308962"/>
                    </a:lnTo>
                    <a:lnTo>
                      <a:pt x="727057" y="1308962"/>
                    </a:lnTo>
                    <a:lnTo>
                      <a:pt x="727057" y="1292733"/>
                    </a:lnTo>
                    <a:lnTo>
                      <a:pt x="704596" y="1292733"/>
                    </a:lnTo>
                    <a:lnTo>
                      <a:pt x="704596" y="1273778"/>
                    </a:lnTo>
                    <a:lnTo>
                      <a:pt x="697585" y="1273778"/>
                    </a:lnTo>
                    <a:lnTo>
                      <a:pt x="697585" y="1257159"/>
                    </a:lnTo>
                    <a:lnTo>
                      <a:pt x="687848" y="1257159"/>
                    </a:lnTo>
                    <a:lnTo>
                      <a:pt x="687848" y="1242358"/>
                    </a:lnTo>
                    <a:lnTo>
                      <a:pt x="681486" y="1242358"/>
                    </a:lnTo>
                    <a:lnTo>
                      <a:pt x="681486" y="1225870"/>
                    </a:lnTo>
                    <a:lnTo>
                      <a:pt x="674994" y="1225870"/>
                    </a:lnTo>
                    <a:lnTo>
                      <a:pt x="674994" y="1206655"/>
                    </a:lnTo>
                    <a:lnTo>
                      <a:pt x="645782" y="1206655"/>
                    </a:lnTo>
                    <a:lnTo>
                      <a:pt x="645782" y="1190945"/>
                    </a:lnTo>
                    <a:lnTo>
                      <a:pt x="605015" y="1190945"/>
                    </a:lnTo>
                    <a:lnTo>
                      <a:pt x="605015" y="1174067"/>
                    </a:lnTo>
                    <a:lnTo>
                      <a:pt x="594628" y="1174067"/>
                    </a:lnTo>
                    <a:lnTo>
                      <a:pt x="594628" y="1159136"/>
                    </a:lnTo>
                    <a:lnTo>
                      <a:pt x="581126" y="1159136"/>
                    </a:lnTo>
                    <a:lnTo>
                      <a:pt x="581126" y="1142778"/>
                    </a:lnTo>
                    <a:lnTo>
                      <a:pt x="560093" y="1142778"/>
                    </a:lnTo>
                    <a:lnTo>
                      <a:pt x="560093" y="1130963"/>
                    </a:lnTo>
                    <a:lnTo>
                      <a:pt x="555030" y="1130963"/>
                    </a:lnTo>
                    <a:lnTo>
                      <a:pt x="555030" y="1107983"/>
                    </a:lnTo>
                    <a:lnTo>
                      <a:pt x="532050" y="1107983"/>
                    </a:lnTo>
                    <a:lnTo>
                      <a:pt x="532050" y="1091364"/>
                    </a:lnTo>
                    <a:lnTo>
                      <a:pt x="518158" y="1091364"/>
                    </a:lnTo>
                    <a:lnTo>
                      <a:pt x="518158" y="1077213"/>
                    </a:lnTo>
                    <a:lnTo>
                      <a:pt x="496476" y="1077213"/>
                    </a:lnTo>
                    <a:lnTo>
                      <a:pt x="496476" y="1058906"/>
                    </a:lnTo>
                    <a:lnTo>
                      <a:pt x="494139" y="1058906"/>
                    </a:lnTo>
                    <a:lnTo>
                      <a:pt x="494139" y="1043456"/>
                    </a:lnTo>
                    <a:lnTo>
                      <a:pt x="480896" y="1043456"/>
                    </a:lnTo>
                    <a:lnTo>
                      <a:pt x="480896" y="1007104"/>
                    </a:lnTo>
                    <a:lnTo>
                      <a:pt x="462330" y="1007104"/>
                    </a:lnTo>
                    <a:lnTo>
                      <a:pt x="462330" y="992303"/>
                    </a:lnTo>
                    <a:lnTo>
                      <a:pt x="448049" y="992303"/>
                    </a:lnTo>
                    <a:lnTo>
                      <a:pt x="448049" y="976463"/>
                    </a:lnTo>
                    <a:lnTo>
                      <a:pt x="441557" y="976463"/>
                    </a:lnTo>
                    <a:lnTo>
                      <a:pt x="441557" y="960754"/>
                    </a:lnTo>
                    <a:lnTo>
                      <a:pt x="426497" y="960754"/>
                    </a:lnTo>
                    <a:lnTo>
                      <a:pt x="426497" y="943876"/>
                    </a:lnTo>
                    <a:lnTo>
                      <a:pt x="423251" y="943876"/>
                    </a:lnTo>
                    <a:lnTo>
                      <a:pt x="423251" y="892203"/>
                    </a:lnTo>
                    <a:lnTo>
                      <a:pt x="410138" y="892203"/>
                    </a:lnTo>
                    <a:lnTo>
                      <a:pt x="410138" y="877142"/>
                    </a:lnTo>
                    <a:lnTo>
                      <a:pt x="397544" y="877142"/>
                    </a:lnTo>
                    <a:lnTo>
                      <a:pt x="397544" y="861173"/>
                    </a:lnTo>
                    <a:lnTo>
                      <a:pt x="384821" y="861173"/>
                    </a:lnTo>
                    <a:lnTo>
                      <a:pt x="384821" y="845463"/>
                    </a:lnTo>
                    <a:lnTo>
                      <a:pt x="372097" y="845463"/>
                    </a:lnTo>
                    <a:lnTo>
                      <a:pt x="372097" y="813265"/>
                    </a:lnTo>
                    <a:lnTo>
                      <a:pt x="365346" y="813265"/>
                    </a:lnTo>
                    <a:lnTo>
                      <a:pt x="365346" y="797296"/>
                    </a:lnTo>
                    <a:lnTo>
                      <a:pt x="349377" y="797296"/>
                    </a:lnTo>
                    <a:lnTo>
                      <a:pt x="349377" y="776912"/>
                    </a:lnTo>
                    <a:lnTo>
                      <a:pt x="346131" y="776912"/>
                    </a:lnTo>
                    <a:lnTo>
                      <a:pt x="346131" y="729264"/>
                    </a:lnTo>
                    <a:lnTo>
                      <a:pt x="343664" y="729264"/>
                    </a:lnTo>
                    <a:lnTo>
                      <a:pt x="343664" y="697715"/>
                    </a:lnTo>
                    <a:lnTo>
                      <a:pt x="340678" y="697715"/>
                    </a:lnTo>
                    <a:lnTo>
                      <a:pt x="340678" y="681616"/>
                    </a:lnTo>
                    <a:lnTo>
                      <a:pt x="326786" y="681616"/>
                    </a:lnTo>
                    <a:lnTo>
                      <a:pt x="326786" y="665776"/>
                    </a:lnTo>
                    <a:lnTo>
                      <a:pt x="314452" y="665776"/>
                    </a:lnTo>
                    <a:lnTo>
                      <a:pt x="314452" y="649418"/>
                    </a:lnTo>
                    <a:lnTo>
                      <a:pt x="311985" y="649418"/>
                    </a:lnTo>
                    <a:lnTo>
                      <a:pt x="311985" y="633838"/>
                    </a:lnTo>
                    <a:lnTo>
                      <a:pt x="304325" y="633838"/>
                    </a:lnTo>
                    <a:lnTo>
                      <a:pt x="304325" y="617868"/>
                    </a:lnTo>
                    <a:lnTo>
                      <a:pt x="288745" y="617868"/>
                    </a:lnTo>
                    <a:lnTo>
                      <a:pt x="288745" y="598004"/>
                    </a:lnTo>
                    <a:lnTo>
                      <a:pt x="281994" y="598004"/>
                    </a:lnTo>
                    <a:lnTo>
                      <a:pt x="281994" y="551265"/>
                    </a:lnTo>
                    <a:lnTo>
                      <a:pt x="276541" y="551265"/>
                    </a:lnTo>
                    <a:lnTo>
                      <a:pt x="276541" y="499592"/>
                    </a:lnTo>
                    <a:lnTo>
                      <a:pt x="272776" y="499592"/>
                    </a:lnTo>
                    <a:lnTo>
                      <a:pt x="272776" y="438052"/>
                    </a:lnTo>
                    <a:lnTo>
                      <a:pt x="266155" y="438052"/>
                    </a:lnTo>
                    <a:lnTo>
                      <a:pt x="266155" y="403776"/>
                    </a:lnTo>
                    <a:lnTo>
                      <a:pt x="260053" y="403776"/>
                    </a:lnTo>
                    <a:lnTo>
                      <a:pt x="260053" y="387937"/>
                    </a:lnTo>
                    <a:lnTo>
                      <a:pt x="253172" y="387937"/>
                    </a:lnTo>
                    <a:lnTo>
                      <a:pt x="253172" y="355998"/>
                    </a:lnTo>
                    <a:lnTo>
                      <a:pt x="230840" y="355998"/>
                    </a:lnTo>
                    <a:lnTo>
                      <a:pt x="230840" y="339380"/>
                    </a:lnTo>
                    <a:lnTo>
                      <a:pt x="224868" y="339380"/>
                    </a:lnTo>
                    <a:lnTo>
                      <a:pt x="224868" y="291472"/>
                    </a:lnTo>
                    <a:lnTo>
                      <a:pt x="221882" y="291472"/>
                    </a:lnTo>
                    <a:lnTo>
                      <a:pt x="221882" y="275243"/>
                    </a:lnTo>
                    <a:lnTo>
                      <a:pt x="208899" y="275243"/>
                    </a:lnTo>
                    <a:lnTo>
                      <a:pt x="208899" y="243824"/>
                    </a:lnTo>
                    <a:lnTo>
                      <a:pt x="205913" y="243824"/>
                    </a:lnTo>
                    <a:lnTo>
                      <a:pt x="205913" y="227984"/>
                    </a:lnTo>
                    <a:lnTo>
                      <a:pt x="195916" y="227984"/>
                    </a:lnTo>
                    <a:lnTo>
                      <a:pt x="195916" y="211755"/>
                    </a:lnTo>
                    <a:lnTo>
                      <a:pt x="192670" y="211755"/>
                    </a:lnTo>
                    <a:lnTo>
                      <a:pt x="192670" y="196305"/>
                    </a:lnTo>
                    <a:lnTo>
                      <a:pt x="187087" y="196305"/>
                    </a:lnTo>
                    <a:lnTo>
                      <a:pt x="187087" y="175402"/>
                    </a:lnTo>
                    <a:lnTo>
                      <a:pt x="183712" y="175402"/>
                    </a:lnTo>
                    <a:lnTo>
                      <a:pt x="183712" y="160472"/>
                    </a:lnTo>
                    <a:lnTo>
                      <a:pt x="173974" y="160472"/>
                    </a:lnTo>
                    <a:lnTo>
                      <a:pt x="173974" y="128274"/>
                    </a:lnTo>
                    <a:lnTo>
                      <a:pt x="154240" y="128274"/>
                    </a:lnTo>
                    <a:lnTo>
                      <a:pt x="154240" y="111395"/>
                    </a:lnTo>
                    <a:lnTo>
                      <a:pt x="148268" y="111395"/>
                    </a:lnTo>
                    <a:lnTo>
                      <a:pt x="148268" y="96984"/>
                    </a:lnTo>
                    <a:lnTo>
                      <a:pt x="141516" y="96984"/>
                    </a:lnTo>
                    <a:lnTo>
                      <a:pt x="141516" y="81015"/>
                    </a:lnTo>
                    <a:lnTo>
                      <a:pt x="105683" y="81015"/>
                    </a:lnTo>
                    <a:lnTo>
                      <a:pt x="105683" y="54789"/>
                    </a:lnTo>
                    <a:lnTo>
                      <a:pt x="94258" y="54789"/>
                    </a:lnTo>
                    <a:lnTo>
                      <a:pt x="94258" y="32198"/>
                    </a:lnTo>
                    <a:lnTo>
                      <a:pt x="48038" y="32198"/>
                    </a:lnTo>
                    <a:lnTo>
                      <a:pt x="48038" y="16099"/>
                    </a:lnTo>
                    <a:lnTo>
                      <a:pt x="11815" y="16099"/>
                    </a:lnTo>
                    <a:lnTo>
                      <a:pt x="11815" y="0"/>
                    </a:lnTo>
                    <a:lnTo>
                      <a:pt x="0" y="0"/>
                    </a:lnTo>
                  </a:path>
                </a:pathLst>
              </a:custGeom>
              <a:noFill/>
              <a:ln w="9525" cap="flat">
                <a:solidFill>
                  <a:srgbClr val="231F2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350" name="Group 349">
                <a:extLst>
                  <a:ext uri="{FF2B5EF4-FFF2-40B4-BE49-F238E27FC236}">
                    <a16:creationId xmlns:a16="http://schemas.microsoft.com/office/drawing/2014/main" id="{442F9EA6-AF00-C63C-541C-199EA4513C6B}"/>
                  </a:ext>
                </a:extLst>
              </p:cNvPr>
              <p:cNvGrpSpPr/>
              <p:nvPr/>
            </p:nvGrpSpPr>
            <p:grpSpPr>
              <a:xfrm>
                <a:off x="8576951" y="4092415"/>
                <a:ext cx="1993315" cy="259013"/>
                <a:chOff x="4270895" y="2044304"/>
                <a:chExt cx="4952778" cy="866098"/>
              </a:xfrm>
              <a:solidFill>
                <a:srgbClr val="EB1700"/>
              </a:solidFill>
            </p:grpSpPr>
            <p:sp>
              <p:nvSpPr>
                <p:cNvPr id="397" name="Freeform: Shape 396">
                  <a:extLst>
                    <a:ext uri="{FF2B5EF4-FFF2-40B4-BE49-F238E27FC236}">
                      <a16:creationId xmlns:a16="http://schemas.microsoft.com/office/drawing/2014/main" id="{56EF1A2D-C8FB-1FA5-47EE-FD8FA6FDFB4B}"/>
                    </a:ext>
                  </a:extLst>
                </p:cNvPr>
                <p:cNvSpPr/>
                <p:nvPr/>
              </p:nvSpPr>
              <p:spPr>
                <a:xfrm>
                  <a:off x="9105618" y="2802300"/>
                  <a:ext cx="118055" cy="108102"/>
                </a:xfrm>
                <a:custGeom>
                  <a:avLst/>
                  <a:gdLst>
                    <a:gd name="connsiteX0" fmla="*/ 40118 w 80106"/>
                    <a:gd name="connsiteY0" fmla="*/ 0 h 78807"/>
                    <a:gd name="connsiteX1" fmla="*/ 0 w 80106"/>
                    <a:gd name="connsiteY1" fmla="*/ 78808 h 78807"/>
                    <a:gd name="connsiteX2" fmla="*/ 80106 w 80106"/>
                    <a:gd name="connsiteY2" fmla="*/ 78808 h 78807"/>
                    <a:gd name="connsiteX3" fmla="*/ 40118 w 80106"/>
                    <a:gd name="connsiteY3" fmla="*/ 0 h 78807"/>
                  </a:gdLst>
                  <a:ahLst/>
                  <a:cxnLst>
                    <a:cxn ang="0">
                      <a:pos x="connsiteX0" y="connsiteY0"/>
                    </a:cxn>
                    <a:cxn ang="0">
                      <a:pos x="connsiteX1" y="connsiteY1"/>
                    </a:cxn>
                    <a:cxn ang="0">
                      <a:pos x="connsiteX2" y="connsiteY2"/>
                    </a:cxn>
                    <a:cxn ang="0">
                      <a:pos x="connsiteX3" y="connsiteY3"/>
                    </a:cxn>
                  </a:cxnLst>
                  <a:rect l="l" t="t" r="r" b="b"/>
                  <a:pathLst>
                    <a:path w="80106" h="78807">
                      <a:moveTo>
                        <a:pt x="40118" y="0"/>
                      </a:moveTo>
                      <a:lnTo>
                        <a:pt x="0" y="78808"/>
                      </a:lnTo>
                      <a:lnTo>
                        <a:pt x="80106" y="7880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8" name="Freeform: Shape 397">
                  <a:extLst>
                    <a:ext uri="{FF2B5EF4-FFF2-40B4-BE49-F238E27FC236}">
                      <a16:creationId xmlns:a16="http://schemas.microsoft.com/office/drawing/2014/main" id="{82E09530-85B5-E282-CC86-9BBC14933374}"/>
                    </a:ext>
                  </a:extLst>
                </p:cNvPr>
                <p:cNvSpPr/>
                <p:nvPr/>
              </p:nvSpPr>
              <p:spPr>
                <a:xfrm>
                  <a:off x="8940493" y="2802300"/>
                  <a:ext cx="118055" cy="108102"/>
                </a:xfrm>
                <a:custGeom>
                  <a:avLst/>
                  <a:gdLst>
                    <a:gd name="connsiteX0" fmla="*/ 40118 w 80106"/>
                    <a:gd name="connsiteY0" fmla="*/ 0 h 78807"/>
                    <a:gd name="connsiteX1" fmla="*/ 0 w 80106"/>
                    <a:gd name="connsiteY1" fmla="*/ 78808 h 78807"/>
                    <a:gd name="connsiteX2" fmla="*/ 80106 w 80106"/>
                    <a:gd name="connsiteY2" fmla="*/ 78808 h 78807"/>
                    <a:gd name="connsiteX3" fmla="*/ 40118 w 80106"/>
                    <a:gd name="connsiteY3" fmla="*/ 0 h 78807"/>
                  </a:gdLst>
                  <a:ahLst/>
                  <a:cxnLst>
                    <a:cxn ang="0">
                      <a:pos x="connsiteX0" y="connsiteY0"/>
                    </a:cxn>
                    <a:cxn ang="0">
                      <a:pos x="connsiteX1" y="connsiteY1"/>
                    </a:cxn>
                    <a:cxn ang="0">
                      <a:pos x="connsiteX2" y="connsiteY2"/>
                    </a:cxn>
                    <a:cxn ang="0">
                      <a:pos x="connsiteX3" y="connsiteY3"/>
                    </a:cxn>
                  </a:cxnLst>
                  <a:rect l="l" t="t" r="r" b="b"/>
                  <a:pathLst>
                    <a:path w="80106" h="78807">
                      <a:moveTo>
                        <a:pt x="40118" y="0"/>
                      </a:moveTo>
                      <a:lnTo>
                        <a:pt x="0" y="78808"/>
                      </a:lnTo>
                      <a:lnTo>
                        <a:pt x="80106" y="7880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9" name="Freeform: Shape 398">
                  <a:extLst>
                    <a:ext uri="{FF2B5EF4-FFF2-40B4-BE49-F238E27FC236}">
                      <a16:creationId xmlns:a16="http://schemas.microsoft.com/office/drawing/2014/main" id="{CDD3D91B-1103-A842-58DE-2CAB8D694C6F}"/>
                    </a:ext>
                  </a:extLst>
                </p:cNvPr>
                <p:cNvSpPr/>
                <p:nvPr/>
              </p:nvSpPr>
              <p:spPr>
                <a:xfrm>
                  <a:off x="8930736" y="2802300"/>
                  <a:ext cx="117862" cy="108102"/>
                </a:xfrm>
                <a:custGeom>
                  <a:avLst/>
                  <a:gdLst>
                    <a:gd name="connsiteX0" fmla="*/ 39988 w 79975"/>
                    <a:gd name="connsiteY0" fmla="*/ 0 h 78807"/>
                    <a:gd name="connsiteX1" fmla="*/ 0 w 79975"/>
                    <a:gd name="connsiteY1" fmla="*/ 78808 h 78807"/>
                    <a:gd name="connsiteX2" fmla="*/ 79976 w 79975"/>
                    <a:gd name="connsiteY2" fmla="*/ 78808 h 78807"/>
                    <a:gd name="connsiteX3" fmla="*/ 39988 w 79975"/>
                    <a:gd name="connsiteY3" fmla="*/ 0 h 78807"/>
                  </a:gdLst>
                  <a:ahLst/>
                  <a:cxnLst>
                    <a:cxn ang="0">
                      <a:pos x="connsiteX0" y="connsiteY0"/>
                    </a:cxn>
                    <a:cxn ang="0">
                      <a:pos x="connsiteX1" y="connsiteY1"/>
                    </a:cxn>
                    <a:cxn ang="0">
                      <a:pos x="connsiteX2" y="connsiteY2"/>
                    </a:cxn>
                    <a:cxn ang="0">
                      <a:pos x="connsiteX3" y="connsiteY3"/>
                    </a:cxn>
                  </a:cxnLst>
                  <a:rect l="l" t="t" r="r" b="b"/>
                  <a:pathLst>
                    <a:path w="79975" h="78807">
                      <a:moveTo>
                        <a:pt x="39988" y="0"/>
                      </a:moveTo>
                      <a:lnTo>
                        <a:pt x="0" y="78808"/>
                      </a:lnTo>
                      <a:lnTo>
                        <a:pt x="7997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0" name="Freeform: Shape 399">
                  <a:extLst>
                    <a:ext uri="{FF2B5EF4-FFF2-40B4-BE49-F238E27FC236}">
                      <a16:creationId xmlns:a16="http://schemas.microsoft.com/office/drawing/2014/main" id="{F2D9CF7B-EE2E-DD45-CE39-F84138D4BBB4}"/>
                    </a:ext>
                  </a:extLst>
                </p:cNvPr>
                <p:cNvSpPr/>
                <p:nvPr/>
              </p:nvSpPr>
              <p:spPr>
                <a:xfrm>
                  <a:off x="8920785" y="2802300"/>
                  <a:ext cx="118055" cy="108102"/>
                </a:xfrm>
                <a:custGeom>
                  <a:avLst/>
                  <a:gdLst>
                    <a:gd name="connsiteX0" fmla="*/ 39988 w 80106"/>
                    <a:gd name="connsiteY0" fmla="*/ 0 h 78807"/>
                    <a:gd name="connsiteX1" fmla="*/ 0 w 80106"/>
                    <a:gd name="connsiteY1" fmla="*/ 78808 h 78807"/>
                    <a:gd name="connsiteX2" fmla="*/ 80106 w 80106"/>
                    <a:gd name="connsiteY2" fmla="*/ 78808 h 78807"/>
                    <a:gd name="connsiteX3" fmla="*/ 39988 w 80106"/>
                    <a:gd name="connsiteY3" fmla="*/ 0 h 78807"/>
                  </a:gdLst>
                  <a:ahLst/>
                  <a:cxnLst>
                    <a:cxn ang="0">
                      <a:pos x="connsiteX0" y="connsiteY0"/>
                    </a:cxn>
                    <a:cxn ang="0">
                      <a:pos x="connsiteX1" y="connsiteY1"/>
                    </a:cxn>
                    <a:cxn ang="0">
                      <a:pos x="connsiteX2" y="connsiteY2"/>
                    </a:cxn>
                    <a:cxn ang="0">
                      <a:pos x="connsiteX3" y="connsiteY3"/>
                    </a:cxn>
                  </a:cxnLst>
                  <a:rect l="l" t="t" r="r" b="b"/>
                  <a:pathLst>
                    <a:path w="80106" h="78807">
                      <a:moveTo>
                        <a:pt x="39988" y="0"/>
                      </a:moveTo>
                      <a:lnTo>
                        <a:pt x="0" y="78808"/>
                      </a:lnTo>
                      <a:lnTo>
                        <a:pt x="8010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1" name="Freeform: Shape 400">
                  <a:extLst>
                    <a:ext uri="{FF2B5EF4-FFF2-40B4-BE49-F238E27FC236}">
                      <a16:creationId xmlns:a16="http://schemas.microsoft.com/office/drawing/2014/main" id="{FF2487A8-158D-5FCD-DC8C-4D6F1D12CBD1}"/>
                    </a:ext>
                  </a:extLst>
                </p:cNvPr>
                <p:cNvSpPr/>
                <p:nvPr/>
              </p:nvSpPr>
              <p:spPr>
                <a:xfrm>
                  <a:off x="8811724" y="2802300"/>
                  <a:ext cx="118054" cy="108102"/>
                </a:xfrm>
                <a:custGeom>
                  <a:avLst/>
                  <a:gdLst>
                    <a:gd name="connsiteX0" fmla="*/ 40118 w 80105"/>
                    <a:gd name="connsiteY0" fmla="*/ 0 h 78807"/>
                    <a:gd name="connsiteX1" fmla="*/ 0 w 80105"/>
                    <a:gd name="connsiteY1" fmla="*/ 78808 h 78807"/>
                    <a:gd name="connsiteX2" fmla="*/ 80106 w 80105"/>
                    <a:gd name="connsiteY2" fmla="*/ 78808 h 78807"/>
                    <a:gd name="connsiteX3" fmla="*/ 40118 w 80105"/>
                    <a:gd name="connsiteY3" fmla="*/ 0 h 78807"/>
                  </a:gdLst>
                  <a:ahLst/>
                  <a:cxnLst>
                    <a:cxn ang="0">
                      <a:pos x="connsiteX0" y="connsiteY0"/>
                    </a:cxn>
                    <a:cxn ang="0">
                      <a:pos x="connsiteX1" y="connsiteY1"/>
                    </a:cxn>
                    <a:cxn ang="0">
                      <a:pos x="connsiteX2" y="connsiteY2"/>
                    </a:cxn>
                    <a:cxn ang="0">
                      <a:pos x="connsiteX3" y="connsiteY3"/>
                    </a:cxn>
                  </a:cxnLst>
                  <a:rect l="l" t="t" r="r" b="b"/>
                  <a:pathLst>
                    <a:path w="80105" h="78807">
                      <a:moveTo>
                        <a:pt x="40118" y="0"/>
                      </a:moveTo>
                      <a:lnTo>
                        <a:pt x="0" y="78808"/>
                      </a:lnTo>
                      <a:lnTo>
                        <a:pt x="80106" y="7880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2" name="Freeform: Shape 401">
                  <a:extLst>
                    <a:ext uri="{FF2B5EF4-FFF2-40B4-BE49-F238E27FC236}">
                      <a16:creationId xmlns:a16="http://schemas.microsoft.com/office/drawing/2014/main" id="{DC8CD6B4-1C4E-95F7-2EAE-14055C58F1D6}"/>
                    </a:ext>
                  </a:extLst>
                </p:cNvPr>
                <p:cNvSpPr/>
                <p:nvPr/>
              </p:nvSpPr>
              <p:spPr>
                <a:xfrm>
                  <a:off x="8696155" y="2802300"/>
                  <a:ext cx="118054" cy="108102"/>
                </a:xfrm>
                <a:custGeom>
                  <a:avLst/>
                  <a:gdLst>
                    <a:gd name="connsiteX0" fmla="*/ 39988 w 80105"/>
                    <a:gd name="connsiteY0" fmla="*/ 0 h 78807"/>
                    <a:gd name="connsiteX1" fmla="*/ 0 w 80105"/>
                    <a:gd name="connsiteY1" fmla="*/ 78808 h 78807"/>
                    <a:gd name="connsiteX2" fmla="*/ 80106 w 80105"/>
                    <a:gd name="connsiteY2" fmla="*/ 78808 h 78807"/>
                    <a:gd name="connsiteX3" fmla="*/ 39988 w 80105"/>
                    <a:gd name="connsiteY3" fmla="*/ 0 h 78807"/>
                  </a:gdLst>
                  <a:ahLst/>
                  <a:cxnLst>
                    <a:cxn ang="0">
                      <a:pos x="connsiteX0" y="connsiteY0"/>
                    </a:cxn>
                    <a:cxn ang="0">
                      <a:pos x="connsiteX1" y="connsiteY1"/>
                    </a:cxn>
                    <a:cxn ang="0">
                      <a:pos x="connsiteX2" y="connsiteY2"/>
                    </a:cxn>
                    <a:cxn ang="0">
                      <a:pos x="connsiteX3" y="connsiteY3"/>
                    </a:cxn>
                  </a:cxnLst>
                  <a:rect l="l" t="t" r="r" b="b"/>
                  <a:pathLst>
                    <a:path w="80105" h="78807">
                      <a:moveTo>
                        <a:pt x="39988" y="0"/>
                      </a:moveTo>
                      <a:lnTo>
                        <a:pt x="0" y="78808"/>
                      </a:lnTo>
                      <a:lnTo>
                        <a:pt x="8010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3" name="Freeform: Shape 402">
                  <a:extLst>
                    <a:ext uri="{FF2B5EF4-FFF2-40B4-BE49-F238E27FC236}">
                      <a16:creationId xmlns:a16="http://schemas.microsoft.com/office/drawing/2014/main" id="{5769F93A-9C64-688D-B7FB-95704BC0E400}"/>
                    </a:ext>
                  </a:extLst>
                </p:cNvPr>
                <p:cNvSpPr/>
                <p:nvPr/>
              </p:nvSpPr>
              <p:spPr>
                <a:xfrm>
                  <a:off x="8666497" y="2802300"/>
                  <a:ext cx="117864" cy="108102"/>
                </a:xfrm>
                <a:custGeom>
                  <a:avLst/>
                  <a:gdLst>
                    <a:gd name="connsiteX0" fmla="*/ 39988 w 79976"/>
                    <a:gd name="connsiteY0" fmla="*/ 0 h 78807"/>
                    <a:gd name="connsiteX1" fmla="*/ 0 w 79976"/>
                    <a:gd name="connsiteY1" fmla="*/ 78808 h 78807"/>
                    <a:gd name="connsiteX2" fmla="*/ 79976 w 79976"/>
                    <a:gd name="connsiteY2" fmla="*/ 78808 h 78807"/>
                    <a:gd name="connsiteX3" fmla="*/ 39988 w 79976"/>
                    <a:gd name="connsiteY3" fmla="*/ 0 h 78807"/>
                  </a:gdLst>
                  <a:ahLst/>
                  <a:cxnLst>
                    <a:cxn ang="0">
                      <a:pos x="connsiteX0" y="connsiteY0"/>
                    </a:cxn>
                    <a:cxn ang="0">
                      <a:pos x="connsiteX1" y="connsiteY1"/>
                    </a:cxn>
                    <a:cxn ang="0">
                      <a:pos x="connsiteX2" y="connsiteY2"/>
                    </a:cxn>
                    <a:cxn ang="0">
                      <a:pos x="connsiteX3" y="connsiteY3"/>
                    </a:cxn>
                  </a:cxnLst>
                  <a:rect l="l" t="t" r="r" b="b"/>
                  <a:pathLst>
                    <a:path w="79976" h="78807">
                      <a:moveTo>
                        <a:pt x="39988" y="0"/>
                      </a:moveTo>
                      <a:lnTo>
                        <a:pt x="0" y="78808"/>
                      </a:lnTo>
                      <a:lnTo>
                        <a:pt x="7997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4" name="Freeform: Shape 403">
                  <a:extLst>
                    <a:ext uri="{FF2B5EF4-FFF2-40B4-BE49-F238E27FC236}">
                      <a16:creationId xmlns:a16="http://schemas.microsoft.com/office/drawing/2014/main" id="{70010CE0-DFBA-8AAD-8DCB-D1BBDDCA311A}"/>
                    </a:ext>
                  </a:extLst>
                </p:cNvPr>
                <p:cNvSpPr/>
                <p:nvPr/>
              </p:nvSpPr>
              <p:spPr>
                <a:xfrm>
                  <a:off x="8521081" y="2802300"/>
                  <a:ext cx="118054" cy="108102"/>
                </a:xfrm>
                <a:custGeom>
                  <a:avLst/>
                  <a:gdLst>
                    <a:gd name="connsiteX0" fmla="*/ 39988 w 80105"/>
                    <a:gd name="connsiteY0" fmla="*/ 0 h 78807"/>
                    <a:gd name="connsiteX1" fmla="*/ 0 w 80105"/>
                    <a:gd name="connsiteY1" fmla="*/ 78808 h 78807"/>
                    <a:gd name="connsiteX2" fmla="*/ 80106 w 80105"/>
                    <a:gd name="connsiteY2" fmla="*/ 78808 h 78807"/>
                    <a:gd name="connsiteX3" fmla="*/ 39988 w 80105"/>
                    <a:gd name="connsiteY3" fmla="*/ 0 h 78807"/>
                  </a:gdLst>
                  <a:ahLst/>
                  <a:cxnLst>
                    <a:cxn ang="0">
                      <a:pos x="connsiteX0" y="connsiteY0"/>
                    </a:cxn>
                    <a:cxn ang="0">
                      <a:pos x="connsiteX1" y="connsiteY1"/>
                    </a:cxn>
                    <a:cxn ang="0">
                      <a:pos x="connsiteX2" y="connsiteY2"/>
                    </a:cxn>
                    <a:cxn ang="0">
                      <a:pos x="connsiteX3" y="connsiteY3"/>
                    </a:cxn>
                  </a:cxnLst>
                  <a:rect l="l" t="t" r="r" b="b"/>
                  <a:pathLst>
                    <a:path w="80105" h="78807">
                      <a:moveTo>
                        <a:pt x="39988" y="0"/>
                      </a:moveTo>
                      <a:lnTo>
                        <a:pt x="0" y="78808"/>
                      </a:lnTo>
                      <a:lnTo>
                        <a:pt x="8010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5" name="Freeform: Shape 404">
                  <a:extLst>
                    <a:ext uri="{FF2B5EF4-FFF2-40B4-BE49-F238E27FC236}">
                      <a16:creationId xmlns:a16="http://schemas.microsoft.com/office/drawing/2014/main" id="{DD1A73C3-4C65-4D94-0974-B4DE5C0EF644}"/>
                    </a:ext>
                  </a:extLst>
                </p:cNvPr>
                <p:cNvSpPr/>
                <p:nvPr/>
              </p:nvSpPr>
              <p:spPr>
                <a:xfrm>
                  <a:off x="8507879" y="2802300"/>
                  <a:ext cx="118054" cy="108102"/>
                </a:xfrm>
                <a:custGeom>
                  <a:avLst/>
                  <a:gdLst>
                    <a:gd name="connsiteX0" fmla="*/ 39988 w 80105"/>
                    <a:gd name="connsiteY0" fmla="*/ 0 h 78807"/>
                    <a:gd name="connsiteX1" fmla="*/ 0 w 80105"/>
                    <a:gd name="connsiteY1" fmla="*/ 78808 h 78807"/>
                    <a:gd name="connsiteX2" fmla="*/ 80106 w 80105"/>
                    <a:gd name="connsiteY2" fmla="*/ 78808 h 78807"/>
                    <a:gd name="connsiteX3" fmla="*/ 39988 w 80105"/>
                    <a:gd name="connsiteY3" fmla="*/ 0 h 78807"/>
                  </a:gdLst>
                  <a:ahLst/>
                  <a:cxnLst>
                    <a:cxn ang="0">
                      <a:pos x="connsiteX0" y="connsiteY0"/>
                    </a:cxn>
                    <a:cxn ang="0">
                      <a:pos x="connsiteX1" y="connsiteY1"/>
                    </a:cxn>
                    <a:cxn ang="0">
                      <a:pos x="connsiteX2" y="connsiteY2"/>
                    </a:cxn>
                    <a:cxn ang="0">
                      <a:pos x="connsiteX3" y="connsiteY3"/>
                    </a:cxn>
                  </a:cxnLst>
                  <a:rect l="l" t="t" r="r" b="b"/>
                  <a:pathLst>
                    <a:path w="80105" h="78807">
                      <a:moveTo>
                        <a:pt x="39988" y="0"/>
                      </a:moveTo>
                      <a:lnTo>
                        <a:pt x="0" y="78808"/>
                      </a:lnTo>
                      <a:lnTo>
                        <a:pt x="8010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6" name="Freeform: Shape 405">
                  <a:extLst>
                    <a:ext uri="{FF2B5EF4-FFF2-40B4-BE49-F238E27FC236}">
                      <a16:creationId xmlns:a16="http://schemas.microsoft.com/office/drawing/2014/main" id="{7F6ED6F8-5F95-8EEC-3495-BE0BF83B5494}"/>
                    </a:ext>
                  </a:extLst>
                </p:cNvPr>
                <p:cNvSpPr/>
                <p:nvPr/>
              </p:nvSpPr>
              <p:spPr>
                <a:xfrm>
                  <a:off x="8415462" y="2802300"/>
                  <a:ext cx="118055" cy="108102"/>
                </a:xfrm>
                <a:custGeom>
                  <a:avLst/>
                  <a:gdLst>
                    <a:gd name="connsiteX0" fmla="*/ 39988 w 80106"/>
                    <a:gd name="connsiteY0" fmla="*/ 0 h 78807"/>
                    <a:gd name="connsiteX1" fmla="*/ 0 w 80106"/>
                    <a:gd name="connsiteY1" fmla="*/ 78808 h 78807"/>
                    <a:gd name="connsiteX2" fmla="*/ 80106 w 80106"/>
                    <a:gd name="connsiteY2" fmla="*/ 78808 h 78807"/>
                    <a:gd name="connsiteX3" fmla="*/ 39988 w 80106"/>
                    <a:gd name="connsiteY3" fmla="*/ 0 h 78807"/>
                  </a:gdLst>
                  <a:ahLst/>
                  <a:cxnLst>
                    <a:cxn ang="0">
                      <a:pos x="connsiteX0" y="connsiteY0"/>
                    </a:cxn>
                    <a:cxn ang="0">
                      <a:pos x="connsiteX1" y="connsiteY1"/>
                    </a:cxn>
                    <a:cxn ang="0">
                      <a:pos x="connsiteX2" y="connsiteY2"/>
                    </a:cxn>
                    <a:cxn ang="0">
                      <a:pos x="connsiteX3" y="connsiteY3"/>
                    </a:cxn>
                  </a:cxnLst>
                  <a:rect l="l" t="t" r="r" b="b"/>
                  <a:pathLst>
                    <a:path w="80106" h="78807">
                      <a:moveTo>
                        <a:pt x="39988" y="0"/>
                      </a:moveTo>
                      <a:lnTo>
                        <a:pt x="0" y="78808"/>
                      </a:lnTo>
                      <a:lnTo>
                        <a:pt x="8010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7" name="Freeform: Shape 406">
                  <a:extLst>
                    <a:ext uri="{FF2B5EF4-FFF2-40B4-BE49-F238E27FC236}">
                      <a16:creationId xmlns:a16="http://schemas.microsoft.com/office/drawing/2014/main" id="{4BD74A96-91D5-61FE-8B66-FDC143FD0715}"/>
                    </a:ext>
                  </a:extLst>
                </p:cNvPr>
                <p:cNvSpPr/>
                <p:nvPr/>
              </p:nvSpPr>
              <p:spPr>
                <a:xfrm>
                  <a:off x="8389057" y="2802300"/>
                  <a:ext cx="117864" cy="108102"/>
                </a:xfrm>
                <a:custGeom>
                  <a:avLst/>
                  <a:gdLst>
                    <a:gd name="connsiteX0" fmla="*/ 39988 w 79976"/>
                    <a:gd name="connsiteY0" fmla="*/ 0 h 78807"/>
                    <a:gd name="connsiteX1" fmla="*/ 0 w 79976"/>
                    <a:gd name="connsiteY1" fmla="*/ 78808 h 78807"/>
                    <a:gd name="connsiteX2" fmla="*/ 79976 w 79976"/>
                    <a:gd name="connsiteY2" fmla="*/ 78808 h 78807"/>
                    <a:gd name="connsiteX3" fmla="*/ 39988 w 79976"/>
                    <a:gd name="connsiteY3" fmla="*/ 0 h 78807"/>
                  </a:gdLst>
                  <a:ahLst/>
                  <a:cxnLst>
                    <a:cxn ang="0">
                      <a:pos x="connsiteX0" y="connsiteY0"/>
                    </a:cxn>
                    <a:cxn ang="0">
                      <a:pos x="connsiteX1" y="connsiteY1"/>
                    </a:cxn>
                    <a:cxn ang="0">
                      <a:pos x="connsiteX2" y="connsiteY2"/>
                    </a:cxn>
                    <a:cxn ang="0">
                      <a:pos x="connsiteX3" y="connsiteY3"/>
                    </a:cxn>
                  </a:cxnLst>
                  <a:rect l="l" t="t" r="r" b="b"/>
                  <a:pathLst>
                    <a:path w="79976" h="78807">
                      <a:moveTo>
                        <a:pt x="39988" y="0"/>
                      </a:moveTo>
                      <a:lnTo>
                        <a:pt x="0" y="78808"/>
                      </a:lnTo>
                      <a:lnTo>
                        <a:pt x="7997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8" name="Freeform: Shape 407">
                  <a:extLst>
                    <a:ext uri="{FF2B5EF4-FFF2-40B4-BE49-F238E27FC236}">
                      <a16:creationId xmlns:a16="http://schemas.microsoft.com/office/drawing/2014/main" id="{910CDAD0-C50D-48F2-529F-1304A3F8E0CE}"/>
                    </a:ext>
                  </a:extLst>
                </p:cNvPr>
                <p:cNvSpPr/>
                <p:nvPr/>
              </p:nvSpPr>
              <p:spPr>
                <a:xfrm>
                  <a:off x="8352703" y="2802300"/>
                  <a:ext cx="118055" cy="108102"/>
                </a:xfrm>
                <a:custGeom>
                  <a:avLst/>
                  <a:gdLst>
                    <a:gd name="connsiteX0" fmla="*/ 39988 w 80106"/>
                    <a:gd name="connsiteY0" fmla="*/ 0 h 78807"/>
                    <a:gd name="connsiteX1" fmla="*/ 0 w 80106"/>
                    <a:gd name="connsiteY1" fmla="*/ 78808 h 78807"/>
                    <a:gd name="connsiteX2" fmla="*/ 80106 w 80106"/>
                    <a:gd name="connsiteY2" fmla="*/ 78808 h 78807"/>
                    <a:gd name="connsiteX3" fmla="*/ 39988 w 80106"/>
                    <a:gd name="connsiteY3" fmla="*/ 0 h 78807"/>
                  </a:gdLst>
                  <a:ahLst/>
                  <a:cxnLst>
                    <a:cxn ang="0">
                      <a:pos x="connsiteX0" y="connsiteY0"/>
                    </a:cxn>
                    <a:cxn ang="0">
                      <a:pos x="connsiteX1" y="connsiteY1"/>
                    </a:cxn>
                    <a:cxn ang="0">
                      <a:pos x="connsiteX2" y="connsiteY2"/>
                    </a:cxn>
                    <a:cxn ang="0">
                      <a:pos x="connsiteX3" y="connsiteY3"/>
                    </a:cxn>
                  </a:cxnLst>
                  <a:rect l="l" t="t" r="r" b="b"/>
                  <a:pathLst>
                    <a:path w="80106" h="78807">
                      <a:moveTo>
                        <a:pt x="39988" y="0"/>
                      </a:moveTo>
                      <a:lnTo>
                        <a:pt x="0" y="78808"/>
                      </a:lnTo>
                      <a:lnTo>
                        <a:pt x="8010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9" name="Freeform: Shape 408">
                  <a:extLst>
                    <a:ext uri="{FF2B5EF4-FFF2-40B4-BE49-F238E27FC236}">
                      <a16:creationId xmlns:a16="http://schemas.microsoft.com/office/drawing/2014/main" id="{FBD0BDF5-155E-EC6E-0DD4-A1554809A490}"/>
                    </a:ext>
                  </a:extLst>
                </p:cNvPr>
                <p:cNvSpPr/>
                <p:nvPr/>
              </p:nvSpPr>
              <p:spPr>
                <a:xfrm>
                  <a:off x="8299703" y="2802300"/>
                  <a:ext cx="118054" cy="108102"/>
                </a:xfrm>
                <a:custGeom>
                  <a:avLst/>
                  <a:gdLst>
                    <a:gd name="connsiteX0" fmla="*/ 40118 w 80105"/>
                    <a:gd name="connsiteY0" fmla="*/ 0 h 78807"/>
                    <a:gd name="connsiteX1" fmla="*/ 0 w 80105"/>
                    <a:gd name="connsiteY1" fmla="*/ 78808 h 78807"/>
                    <a:gd name="connsiteX2" fmla="*/ 80106 w 80105"/>
                    <a:gd name="connsiteY2" fmla="*/ 78808 h 78807"/>
                    <a:gd name="connsiteX3" fmla="*/ 40118 w 80105"/>
                    <a:gd name="connsiteY3" fmla="*/ 0 h 78807"/>
                  </a:gdLst>
                  <a:ahLst/>
                  <a:cxnLst>
                    <a:cxn ang="0">
                      <a:pos x="connsiteX0" y="connsiteY0"/>
                    </a:cxn>
                    <a:cxn ang="0">
                      <a:pos x="connsiteX1" y="connsiteY1"/>
                    </a:cxn>
                    <a:cxn ang="0">
                      <a:pos x="connsiteX2" y="connsiteY2"/>
                    </a:cxn>
                    <a:cxn ang="0">
                      <a:pos x="connsiteX3" y="connsiteY3"/>
                    </a:cxn>
                  </a:cxnLst>
                  <a:rect l="l" t="t" r="r" b="b"/>
                  <a:pathLst>
                    <a:path w="80105" h="78807">
                      <a:moveTo>
                        <a:pt x="40118" y="0"/>
                      </a:moveTo>
                      <a:lnTo>
                        <a:pt x="0" y="78808"/>
                      </a:lnTo>
                      <a:lnTo>
                        <a:pt x="80106" y="7880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0" name="Freeform: Shape 409">
                  <a:extLst>
                    <a:ext uri="{FF2B5EF4-FFF2-40B4-BE49-F238E27FC236}">
                      <a16:creationId xmlns:a16="http://schemas.microsoft.com/office/drawing/2014/main" id="{A0CC283A-110F-3D4A-5294-DA4F822FDA23}"/>
                    </a:ext>
                  </a:extLst>
                </p:cNvPr>
                <p:cNvSpPr/>
                <p:nvPr/>
              </p:nvSpPr>
              <p:spPr>
                <a:xfrm>
                  <a:off x="8286501" y="2802300"/>
                  <a:ext cx="118055" cy="108102"/>
                </a:xfrm>
                <a:custGeom>
                  <a:avLst/>
                  <a:gdLst>
                    <a:gd name="connsiteX0" fmla="*/ 40118 w 80106"/>
                    <a:gd name="connsiteY0" fmla="*/ 0 h 78807"/>
                    <a:gd name="connsiteX1" fmla="*/ 0 w 80106"/>
                    <a:gd name="connsiteY1" fmla="*/ 78808 h 78807"/>
                    <a:gd name="connsiteX2" fmla="*/ 80106 w 80106"/>
                    <a:gd name="connsiteY2" fmla="*/ 78808 h 78807"/>
                    <a:gd name="connsiteX3" fmla="*/ 40118 w 80106"/>
                    <a:gd name="connsiteY3" fmla="*/ 0 h 78807"/>
                  </a:gdLst>
                  <a:ahLst/>
                  <a:cxnLst>
                    <a:cxn ang="0">
                      <a:pos x="connsiteX0" y="connsiteY0"/>
                    </a:cxn>
                    <a:cxn ang="0">
                      <a:pos x="connsiteX1" y="connsiteY1"/>
                    </a:cxn>
                    <a:cxn ang="0">
                      <a:pos x="connsiteX2" y="connsiteY2"/>
                    </a:cxn>
                    <a:cxn ang="0">
                      <a:pos x="connsiteX3" y="connsiteY3"/>
                    </a:cxn>
                  </a:cxnLst>
                  <a:rect l="l" t="t" r="r" b="b"/>
                  <a:pathLst>
                    <a:path w="80106" h="78807">
                      <a:moveTo>
                        <a:pt x="40118" y="0"/>
                      </a:moveTo>
                      <a:lnTo>
                        <a:pt x="0" y="78808"/>
                      </a:lnTo>
                      <a:lnTo>
                        <a:pt x="80106" y="7880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1" name="Freeform: Shape 410">
                  <a:extLst>
                    <a:ext uri="{FF2B5EF4-FFF2-40B4-BE49-F238E27FC236}">
                      <a16:creationId xmlns:a16="http://schemas.microsoft.com/office/drawing/2014/main" id="{6CB1770A-9562-D226-5A08-DB0B82297B03}"/>
                    </a:ext>
                  </a:extLst>
                </p:cNvPr>
                <p:cNvSpPr/>
                <p:nvPr/>
              </p:nvSpPr>
              <p:spPr>
                <a:xfrm>
                  <a:off x="8263540" y="2802300"/>
                  <a:ext cx="117864" cy="108102"/>
                </a:xfrm>
                <a:custGeom>
                  <a:avLst/>
                  <a:gdLst>
                    <a:gd name="connsiteX0" fmla="*/ 39988 w 79976"/>
                    <a:gd name="connsiteY0" fmla="*/ 0 h 78807"/>
                    <a:gd name="connsiteX1" fmla="*/ 0 w 79976"/>
                    <a:gd name="connsiteY1" fmla="*/ 78808 h 78807"/>
                    <a:gd name="connsiteX2" fmla="*/ 79976 w 79976"/>
                    <a:gd name="connsiteY2" fmla="*/ 78808 h 78807"/>
                    <a:gd name="connsiteX3" fmla="*/ 39988 w 79976"/>
                    <a:gd name="connsiteY3" fmla="*/ 0 h 78807"/>
                  </a:gdLst>
                  <a:ahLst/>
                  <a:cxnLst>
                    <a:cxn ang="0">
                      <a:pos x="connsiteX0" y="connsiteY0"/>
                    </a:cxn>
                    <a:cxn ang="0">
                      <a:pos x="connsiteX1" y="connsiteY1"/>
                    </a:cxn>
                    <a:cxn ang="0">
                      <a:pos x="connsiteX2" y="connsiteY2"/>
                    </a:cxn>
                    <a:cxn ang="0">
                      <a:pos x="connsiteX3" y="connsiteY3"/>
                    </a:cxn>
                  </a:cxnLst>
                  <a:rect l="l" t="t" r="r" b="b"/>
                  <a:pathLst>
                    <a:path w="79976" h="78807">
                      <a:moveTo>
                        <a:pt x="39988" y="0"/>
                      </a:moveTo>
                      <a:lnTo>
                        <a:pt x="0" y="78808"/>
                      </a:lnTo>
                      <a:lnTo>
                        <a:pt x="7997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2" name="Freeform: Shape 411">
                  <a:extLst>
                    <a:ext uri="{FF2B5EF4-FFF2-40B4-BE49-F238E27FC236}">
                      <a16:creationId xmlns:a16="http://schemas.microsoft.com/office/drawing/2014/main" id="{983026B2-A634-C27F-77A2-28F3EB6D915F}"/>
                    </a:ext>
                  </a:extLst>
                </p:cNvPr>
                <p:cNvSpPr/>
                <p:nvPr/>
              </p:nvSpPr>
              <p:spPr>
                <a:xfrm>
                  <a:off x="8227186" y="2802300"/>
                  <a:ext cx="118055" cy="108102"/>
                </a:xfrm>
                <a:custGeom>
                  <a:avLst/>
                  <a:gdLst>
                    <a:gd name="connsiteX0" fmla="*/ 39988 w 80106"/>
                    <a:gd name="connsiteY0" fmla="*/ 0 h 78807"/>
                    <a:gd name="connsiteX1" fmla="*/ 0 w 80106"/>
                    <a:gd name="connsiteY1" fmla="*/ 78808 h 78807"/>
                    <a:gd name="connsiteX2" fmla="*/ 80106 w 80106"/>
                    <a:gd name="connsiteY2" fmla="*/ 78808 h 78807"/>
                    <a:gd name="connsiteX3" fmla="*/ 39988 w 80106"/>
                    <a:gd name="connsiteY3" fmla="*/ 0 h 78807"/>
                  </a:gdLst>
                  <a:ahLst/>
                  <a:cxnLst>
                    <a:cxn ang="0">
                      <a:pos x="connsiteX0" y="connsiteY0"/>
                    </a:cxn>
                    <a:cxn ang="0">
                      <a:pos x="connsiteX1" y="connsiteY1"/>
                    </a:cxn>
                    <a:cxn ang="0">
                      <a:pos x="connsiteX2" y="connsiteY2"/>
                    </a:cxn>
                    <a:cxn ang="0">
                      <a:pos x="connsiteX3" y="connsiteY3"/>
                    </a:cxn>
                  </a:cxnLst>
                  <a:rect l="l" t="t" r="r" b="b"/>
                  <a:pathLst>
                    <a:path w="80106" h="78807">
                      <a:moveTo>
                        <a:pt x="39988" y="0"/>
                      </a:moveTo>
                      <a:lnTo>
                        <a:pt x="0" y="78808"/>
                      </a:lnTo>
                      <a:lnTo>
                        <a:pt x="8010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3" name="Freeform: Shape 412">
                  <a:extLst>
                    <a:ext uri="{FF2B5EF4-FFF2-40B4-BE49-F238E27FC236}">
                      <a16:creationId xmlns:a16="http://schemas.microsoft.com/office/drawing/2014/main" id="{ED542D65-85F5-1F50-905E-623E353B4C56}"/>
                    </a:ext>
                  </a:extLst>
                </p:cNvPr>
                <p:cNvSpPr/>
                <p:nvPr/>
              </p:nvSpPr>
              <p:spPr>
                <a:xfrm>
                  <a:off x="8177630" y="2802300"/>
                  <a:ext cx="118055" cy="108102"/>
                </a:xfrm>
                <a:custGeom>
                  <a:avLst/>
                  <a:gdLst>
                    <a:gd name="connsiteX0" fmla="*/ 39988 w 80106"/>
                    <a:gd name="connsiteY0" fmla="*/ 0 h 78807"/>
                    <a:gd name="connsiteX1" fmla="*/ 0 w 80106"/>
                    <a:gd name="connsiteY1" fmla="*/ 78808 h 78807"/>
                    <a:gd name="connsiteX2" fmla="*/ 80106 w 80106"/>
                    <a:gd name="connsiteY2" fmla="*/ 78808 h 78807"/>
                    <a:gd name="connsiteX3" fmla="*/ 39988 w 80106"/>
                    <a:gd name="connsiteY3" fmla="*/ 0 h 78807"/>
                  </a:gdLst>
                  <a:ahLst/>
                  <a:cxnLst>
                    <a:cxn ang="0">
                      <a:pos x="connsiteX0" y="connsiteY0"/>
                    </a:cxn>
                    <a:cxn ang="0">
                      <a:pos x="connsiteX1" y="connsiteY1"/>
                    </a:cxn>
                    <a:cxn ang="0">
                      <a:pos x="connsiteX2" y="connsiteY2"/>
                    </a:cxn>
                    <a:cxn ang="0">
                      <a:pos x="connsiteX3" y="connsiteY3"/>
                    </a:cxn>
                  </a:cxnLst>
                  <a:rect l="l" t="t" r="r" b="b"/>
                  <a:pathLst>
                    <a:path w="80106" h="78807">
                      <a:moveTo>
                        <a:pt x="39988" y="0"/>
                      </a:moveTo>
                      <a:lnTo>
                        <a:pt x="0" y="78808"/>
                      </a:lnTo>
                      <a:lnTo>
                        <a:pt x="8010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4" name="Freeform: Shape 413">
                  <a:extLst>
                    <a:ext uri="{FF2B5EF4-FFF2-40B4-BE49-F238E27FC236}">
                      <a16:creationId xmlns:a16="http://schemas.microsoft.com/office/drawing/2014/main" id="{6415B406-FD20-D49E-411E-43F9EF1113A6}"/>
                    </a:ext>
                  </a:extLst>
                </p:cNvPr>
                <p:cNvSpPr/>
                <p:nvPr/>
              </p:nvSpPr>
              <p:spPr>
                <a:xfrm>
                  <a:off x="8160983" y="2802300"/>
                  <a:ext cx="118054" cy="108102"/>
                </a:xfrm>
                <a:custGeom>
                  <a:avLst/>
                  <a:gdLst>
                    <a:gd name="connsiteX0" fmla="*/ 40118 w 80105"/>
                    <a:gd name="connsiteY0" fmla="*/ 0 h 78807"/>
                    <a:gd name="connsiteX1" fmla="*/ 0 w 80105"/>
                    <a:gd name="connsiteY1" fmla="*/ 78808 h 78807"/>
                    <a:gd name="connsiteX2" fmla="*/ 80106 w 80105"/>
                    <a:gd name="connsiteY2" fmla="*/ 78808 h 78807"/>
                    <a:gd name="connsiteX3" fmla="*/ 40118 w 80105"/>
                    <a:gd name="connsiteY3" fmla="*/ 0 h 78807"/>
                  </a:gdLst>
                  <a:ahLst/>
                  <a:cxnLst>
                    <a:cxn ang="0">
                      <a:pos x="connsiteX0" y="connsiteY0"/>
                    </a:cxn>
                    <a:cxn ang="0">
                      <a:pos x="connsiteX1" y="connsiteY1"/>
                    </a:cxn>
                    <a:cxn ang="0">
                      <a:pos x="connsiteX2" y="connsiteY2"/>
                    </a:cxn>
                    <a:cxn ang="0">
                      <a:pos x="connsiteX3" y="connsiteY3"/>
                    </a:cxn>
                  </a:cxnLst>
                  <a:rect l="l" t="t" r="r" b="b"/>
                  <a:pathLst>
                    <a:path w="80105" h="78807">
                      <a:moveTo>
                        <a:pt x="40118" y="0"/>
                      </a:moveTo>
                      <a:lnTo>
                        <a:pt x="0" y="78808"/>
                      </a:lnTo>
                      <a:lnTo>
                        <a:pt x="80106" y="7880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5" name="Freeform: Shape 414">
                  <a:extLst>
                    <a:ext uri="{FF2B5EF4-FFF2-40B4-BE49-F238E27FC236}">
                      <a16:creationId xmlns:a16="http://schemas.microsoft.com/office/drawing/2014/main" id="{56672561-2486-98E4-4E9D-9989872741FB}"/>
                    </a:ext>
                  </a:extLst>
                </p:cNvPr>
                <p:cNvSpPr/>
                <p:nvPr/>
              </p:nvSpPr>
              <p:spPr>
                <a:xfrm>
                  <a:off x="8118124" y="2802300"/>
                  <a:ext cx="118054" cy="108102"/>
                </a:xfrm>
                <a:custGeom>
                  <a:avLst/>
                  <a:gdLst>
                    <a:gd name="connsiteX0" fmla="*/ 39988 w 80105"/>
                    <a:gd name="connsiteY0" fmla="*/ 0 h 78807"/>
                    <a:gd name="connsiteX1" fmla="*/ 0 w 80105"/>
                    <a:gd name="connsiteY1" fmla="*/ 78808 h 78807"/>
                    <a:gd name="connsiteX2" fmla="*/ 80106 w 80105"/>
                    <a:gd name="connsiteY2" fmla="*/ 78808 h 78807"/>
                    <a:gd name="connsiteX3" fmla="*/ 39988 w 80105"/>
                    <a:gd name="connsiteY3" fmla="*/ 0 h 78807"/>
                  </a:gdLst>
                  <a:ahLst/>
                  <a:cxnLst>
                    <a:cxn ang="0">
                      <a:pos x="connsiteX0" y="connsiteY0"/>
                    </a:cxn>
                    <a:cxn ang="0">
                      <a:pos x="connsiteX1" y="connsiteY1"/>
                    </a:cxn>
                    <a:cxn ang="0">
                      <a:pos x="connsiteX2" y="connsiteY2"/>
                    </a:cxn>
                    <a:cxn ang="0">
                      <a:pos x="connsiteX3" y="connsiteY3"/>
                    </a:cxn>
                  </a:cxnLst>
                  <a:rect l="l" t="t" r="r" b="b"/>
                  <a:pathLst>
                    <a:path w="80105" h="78807">
                      <a:moveTo>
                        <a:pt x="39988" y="0"/>
                      </a:moveTo>
                      <a:lnTo>
                        <a:pt x="0" y="78808"/>
                      </a:lnTo>
                      <a:lnTo>
                        <a:pt x="8010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6" name="Freeform: Shape 415">
                  <a:extLst>
                    <a:ext uri="{FF2B5EF4-FFF2-40B4-BE49-F238E27FC236}">
                      <a16:creationId xmlns:a16="http://schemas.microsoft.com/office/drawing/2014/main" id="{524ABE87-6B92-5179-C1F8-AC2969CEFED5}"/>
                    </a:ext>
                  </a:extLst>
                </p:cNvPr>
                <p:cNvSpPr/>
                <p:nvPr/>
              </p:nvSpPr>
              <p:spPr>
                <a:xfrm>
                  <a:off x="8108174" y="2802300"/>
                  <a:ext cx="118055" cy="108102"/>
                </a:xfrm>
                <a:custGeom>
                  <a:avLst/>
                  <a:gdLst>
                    <a:gd name="connsiteX0" fmla="*/ 40118 w 80106"/>
                    <a:gd name="connsiteY0" fmla="*/ 0 h 78807"/>
                    <a:gd name="connsiteX1" fmla="*/ 0 w 80106"/>
                    <a:gd name="connsiteY1" fmla="*/ 78808 h 78807"/>
                    <a:gd name="connsiteX2" fmla="*/ 80106 w 80106"/>
                    <a:gd name="connsiteY2" fmla="*/ 78808 h 78807"/>
                    <a:gd name="connsiteX3" fmla="*/ 40118 w 80106"/>
                    <a:gd name="connsiteY3" fmla="*/ 0 h 78807"/>
                  </a:gdLst>
                  <a:ahLst/>
                  <a:cxnLst>
                    <a:cxn ang="0">
                      <a:pos x="connsiteX0" y="connsiteY0"/>
                    </a:cxn>
                    <a:cxn ang="0">
                      <a:pos x="connsiteX1" y="connsiteY1"/>
                    </a:cxn>
                    <a:cxn ang="0">
                      <a:pos x="connsiteX2" y="connsiteY2"/>
                    </a:cxn>
                    <a:cxn ang="0">
                      <a:pos x="connsiteX3" y="connsiteY3"/>
                    </a:cxn>
                  </a:cxnLst>
                  <a:rect l="l" t="t" r="r" b="b"/>
                  <a:pathLst>
                    <a:path w="80106" h="78807">
                      <a:moveTo>
                        <a:pt x="40118" y="0"/>
                      </a:moveTo>
                      <a:lnTo>
                        <a:pt x="0" y="78808"/>
                      </a:lnTo>
                      <a:lnTo>
                        <a:pt x="80106" y="7880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7" name="Freeform: Shape 416">
                  <a:extLst>
                    <a:ext uri="{FF2B5EF4-FFF2-40B4-BE49-F238E27FC236}">
                      <a16:creationId xmlns:a16="http://schemas.microsoft.com/office/drawing/2014/main" id="{3795BE2C-A1DB-BE5E-3A94-215A96135911}"/>
                    </a:ext>
                  </a:extLst>
                </p:cNvPr>
                <p:cNvSpPr/>
                <p:nvPr/>
              </p:nvSpPr>
              <p:spPr>
                <a:xfrm>
                  <a:off x="7999302" y="2737119"/>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8" name="Freeform: Shape 417">
                  <a:extLst>
                    <a:ext uri="{FF2B5EF4-FFF2-40B4-BE49-F238E27FC236}">
                      <a16:creationId xmlns:a16="http://schemas.microsoft.com/office/drawing/2014/main" id="{6FB1A190-5DED-7FF9-94AF-75CF751A065C}"/>
                    </a:ext>
                  </a:extLst>
                </p:cNvPr>
                <p:cNvSpPr/>
                <p:nvPr/>
              </p:nvSpPr>
              <p:spPr>
                <a:xfrm>
                  <a:off x="7969454" y="2737119"/>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9" name="Freeform: Shape 418">
                  <a:extLst>
                    <a:ext uri="{FF2B5EF4-FFF2-40B4-BE49-F238E27FC236}">
                      <a16:creationId xmlns:a16="http://schemas.microsoft.com/office/drawing/2014/main" id="{4BE77551-9704-C533-F0E7-E51448E9CF11}"/>
                    </a:ext>
                  </a:extLst>
                </p:cNvPr>
                <p:cNvSpPr/>
                <p:nvPr/>
              </p:nvSpPr>
              <p:spPr>
                <a:xfrm>
                  <a:off x="7909946" y="2737119"/>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0" name="Freeform: Shape 419">
                  <a:extLst>
                    <a:ext uri="{FF2B5EF4-FFF2-40B4-BE49-F238E27FC236}">
                      <a16:creationId xmlns:a16="http://schemas.microsoft.com/office/drawing/2014/main" id="{534BFF0B-AB76-9DFA-3B9D-7BF410328098}"/>
                    </a:ext>
                  </a:extLst>
                </p:cNvPr>
                <p:cNvSpPr/>
                <p:nvPr/>
              </p:nvSpPr>
              <p:spPr>
                <a:xfrm>
                  <a:off x="7900190" y="2737119"/>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1" name="Freeform: Shape 420">
                  <a:extLst>
                    <a:ext uri="{FF2B5EF4-FFF2-40B4-BE49-F238E27FC236}">
                      <a16:creationId xmlns:a16="http://schemas.microsoft.com/office/drawing/2014/main" id="{96A2BE50-5FA7-9687-9A11-BBBA23255357}"/>
                    </a:ext>
                  </a:extLst>
                </p:cNvPr>
                <p:cNvSpPr/>
                <p:nvPr/>
              </p:nvSpPr>
              <p:spPr>
                <a:xfrm>
                  <a:off x="7886987" y="2737119"/>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2" name="Freeform: Shape 421">
                  <a:extLst>
                    <a:ext uri="{FF2B5EF4-FFF2-40B4-BE49-F238E27FC236}">
                      <a16:creationId xmlns:a16="http://schemas.microsoft.com/office/drawing/2014/main" id="{5B64A3C1-5C18-DC6C-89CF-1076CCC8211C}"/>
                    </a:ext>
                  </a:extLst>
                </p:cNvPr>
                <p:cNvSpPr/>
                <p:nvPr/>
              </p:nvSpPr>
              <p:spPr>
                <a:xfrm>
                  <a:off x="7873785" y="2737119"/>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3" name="Freeform: Shape 422">
                  <a:extLst>
                    <a:ext uri="{FF2B5EF4-FFF2-40B4-BE49-F238E27FC236}">
                      <a16:creationId xmlns:a16="http://schemas.microsoft.com/office/drawing/2014/main" id="{B54CD75D-1214-DECC-6E0F-3C7AEE21705B}"/>
                    </a:ext>
                  </a:extLst>
                </p:cNvPr>
                <p:cNvSpPr/>
                <p:nvPr/>
              </p:nvSpPr>
              <p:spPr>
                <a:xfrm>
                  <a:off x="7850634" y="2737119"/>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4" name="Freeform: Shape 423">
                  <a:extLst>
                    <a:ext uri="{FF2B5EF4-FFF2-40B4-BE49-F238E27FC236}">
                      <a16:creationId xmlns:a16="http://schemas.microsoft.com/office/drawing/2014/main" id="{D3032F75-8551-1CDF-96AC-AB8CFA6D91BC}"/>
                    </a:ext>
                  </a:extLst>
                </p:cNvPr>
                <p:cNvSpPr/>
                <p:nvPr/>
              </p:nvSpPr>
              <p:spPr>
                <a:xfrm>
                  <a:off x="7840684" y="2737119"/>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5" name="Freeform: Shape 424">
                  <a:extLst>
                    <a:ext uri="{FF2B5EF4-FFF2-40B4-BE49-F238E27FC236}">
                      <a16:creationId xmlns:a16="http://schemas.microsoft.com/office/drawing/2014/main" id="{5B7DE324-14A6-C1CF-0294-B2002F4E5E91}"/>
                    </a:ext>
                  </a:extLst>
                </p:cNvPr>
                <p:cNvSpPr/>
                <p:nvPr/>
              </p:nvSpPr>
              <p:spPr>
                <a:xfrm>
                  <a:off x="7814280" y="2737119"/>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6" name="Freeform: Shape 425">
                  <a:extLst>
                    <a:ext uri="{FF2B5EF4-FFF2-40B4-BE49-F238E27FC236}">
                      <a16:creationId xmlns:a16="http://schemas.microsoft.com/office/drawing/2014/main" id="{A2FE59D5-B086-C1EF-81CB-8586F28D58E4}"/>
                    </a:ext>
                  </a:extLst>
                </p:cNvPr>
                <p:cNvSpPr/>
                <p:nvPr/>
              </p:nvSpPr>
              <p:spPr>
                <a:xfrm>
                  <a:off x="7787875" y="2737119"/>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7" name="Freeform: Shape 426">
                  <a:extLst>
                    <a:ext uri="{FF2B5EF4-FFF2-40B4-BE49-F238E27FC236}">
                      <a16:creationId xmlns:a16="http://schemas.microsoft.com/office/drawing/2014/main" id="{C25B1CBF-1128-0598-FC58-5D570E0CBAE7}"/>
                    </a:ext>
                  </a:extLst>
                </p:cNvPr>
                <p:cNvSpPr/>
                <p:nvPr/>
              </p:nvSpPr>
              <p:spPr>
                <a:xfrm>
                  <a:off x="7777926" y="2737119"/>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8" name="Freeform: Shape 427">
                  <a:extLst>
                    <a:ext uri="{FF2B5EF4-FFF2-40B4-BE49-F238E27FC236}">
                      <a16:creationId xmlns:a16="http://schemas.microsoft.com/office/drawing/2014/main" id="{1A74975F-7D44-0044-E1D8-5CF49944DF54}"/>
                    </a:ext>
                  </a:extLst>
                </p:cNvPr>
                <p:cNvSpPr/>
                <p:nvPr/>
              </p:nvSpPr>
              <p:spPr>
                <a:xfrm>
                  <a:off x="7797824" y="2737119"/>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9" name="Freeform: Shape 428">
                  <a:extLst>
                    <a:ext uri="{FF2B5EF4-FFF2-40B4-BE49-F238E27FC236}">
                      <a16:creationId xmlns:a16="http://schemas.microsoft.com/office/drawing/2014/main" id="{D6130D30-6BCA-6F74-204B-C0FB92F3C3CB}"/>
                    </a:ext>
                  </a:extLst>
                </p:cNvPr>
                <p:cNvSpPr/>
                <p:nvPr/>
              </p:nvSpPr>
              <p:spPr>
                <a:xfrm>
                  <a:off x="7811026" y="2737119"/>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0" name="Freeform: Shape 429">
                  <a:extLst>
                    <a:ext uri="{FF2B5EF4-FFF2-40B4-BE49-F238E27FC236}">
                      <a16:creationId xmlns:a16="http://schemas.microsoft.com/office/drawing/2014/main" id="{B58B5DB2-774D-CC0A-8EC5-E8D60BABCEC6}"/>
                    </a:ext>
                  </a:extLst>
                </p:cNvPr>
                <p:cNvSpPr/>
                <p:nvPr/>
              </p:nvSpPr>
              <p:spPr>
                <a:xfrm>
                  <a:off x="7804329" y="2737119"/>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1" name="Freeform: Shape 430">
                  <a:extLst>
                    <a:ext uri="{FF2B5EF4-FFF2-40B4-BE49-F238E27FC236}">
                      <a16:creationId xmlns:a16="http://schemas.microsoft.com/office/drawing/2014/main" id="{7BD9374D-6DC7-E355-C3BD-3FDF0EB8CC18}"/>
                    </a:ext>
                  </a:extLst>
                </p:cNvPr>
                <p:cNvSpPr/>
                <p:nvPr/>
              </p:nvSpPr>
              <p:spPr>
                <a:xfrm>
                  <a:off x="7741570" y="2737119"/>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2" name="Freeform: Shape 431">
                  <a:extLst>
                    <a:ext uri="{FF2B5EF4-FFF2-40B4-BE49-F238E27FC236}">
                      <a16:creationId xmlns:a16="http://schemas.microsoft.com/office/drawing/2014/main" id="{32D75164-5A8E-9103-3415-E770AE77A5CE}"/>
                    </a:ext>
                  </a:extLst>
                </p:cNvPr>
                <p:cNvSpPr/>
                <p:nvPr/>
              </p:nvSpPr>
              <p:spPr>
                <a:xfrm>
                  <a:off x="7721863" y="2737119"/>
                  <a:ext cx="117864" cy="107923"/>
                </a:xfrm>
                <a:custGeom>
                  <a:avLst/>
                  <a:gdLst>
                    <a:gd name="connsiteX0" fmla="*/ 39988 w 79976"/>
                    <a:gd name="connsiteY0" fmla="*/ 0 h 78677"/>
                    <a:gd name="connsiteX1" fmla="*/ 0 w 79976"/>
                    <a:gd name="connsiteY1" fmla="*/ 78678 h 78677"/>
                    <a:gd name="connsiteX2" fmla="*/ 79976 w 79976"/>
                    <a:gd name="connsiteY2" fmla="*/ 78678 h 78677"/>
                    <a:gd name="connsiteX3" fmla="*/ 39988 w 79976"/>
                    <a:gd name="connsiteY3" fmla="*/ 0 h 78677"/>
                  </a:gdLst>
                  <a:ahLst/>
                  <a:cxnLst>
                    <a:cxn ang="0">
                      <a:pos x="connsiteX0" y="connsiteY0"/>
                    </a:cxn>
                    <a:cxn ang="0">
                      <a:pos x="connsiteX1" y="connsiteY1"/>
                    </a:cxn>
                    <a:cxn ang="0">
                      <a:pos x="connsiteX2" y="connsiteY2"/>
                    </a:cxn>
                    <a:cxn ang="0">
                      <a:pos x="connsiteX3" y="connsiteY3"/>
                    </a:cxn>
                  </a:cxnLst>
                  <a:rect l="l" t="t" r="r" b="b"/>
                  <a:pathLst>
                    <a:path w="79976" h="78677">
                      <a:moveTo>
                        <a:pt x="39988" y="0"/>
                      </a:moveTo>
                      <a:lnTo>
                        <a:pt x="0" y="78678"/>
                      </a:lnTo>
                      <a:lnTo>
                        <a:pt x="7997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3" name="Freeform: Shape 432">
                  <a:extLst>
                    <a:ext uri="{FF2B5EF4-FFF2-40B4-BE49-F238E27FC236}">
                      <a16:creationId xmlns:a16="http://schemas.microsoft.com/office/drawing/2014/main" id="{5DDDB3A0-584E-8FD3-2972-F920632F7DE7}"/>
                    </a:ext>
                  </a:extLst>
                </p:cNvPr>
                <p:cNvSpPr/>
                <p:nvPr/>
              </p:nvSpPr>
              <p:spPr>
                <a:xfrm>
                  <a:off x="7711914" y="2699507"/>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4" name="Freeform: Shape 433">
                  <a:extLst>
                    <a:ext uri="{FF2B5EF4-FFF2-40B4-BE49-F238E27FC236}">
                      <a16:creationId xmlns:a16="http://schemas.microsoft.com/office/drawing/2014/main" id="{97BC24CF-B731-116B-A928-D99EE43EF841}"/>
                    </a:ext>
                  </a:extLst>
                </p:cNvPr>
                <p:cNvSpPr/>
                <p:nvPr/>
              </p:nvSpPr>
              <p:spPr>
                <a:xfrm>
                  <a:off x="7705216"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5" name="Freeform: Shape 434">
                  <a:extLst>
                    <a:ext uri="{FF2B5EF4-FFF2-40B4-BE49-F238E27FC236}">
                      <a16:creationId xmlns:a16="http://schemas.microsoft.com/office/drawing/2014/main" id="{49E8ED59-54E5-29D3-9D50-FF74AAADEEC4}"/>
                    </a:ext>
                  </a:extLst>
                </p:cNvPr>
                <p:cNvSpPr/>
                <p:nvPr/>
              </p:nvSpPr>
              <p:spPr>
                <a:xfrm>
                  <a:off x="7692014"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6" name="Freeform: Shape 435">
                  <a:extLst>
                    <a:ext uri="{FF2B5EF4-FFF2-40B4-BE49-F238E27FC236}">
                      <a16:creationId xmlns:a16="http://schemas.microsoft.com/office/drawing/2014/main" id="{4A222A8C-0522-71EA-8017-DC890D8A18A7}"/>
                    </a:ext>
                  </a:extLst>
                </p:cNvPr>
                <p:cNvSpPr/>
                <p:nvPr/>
              </p:nvSpPr>
              <p:spPr>
                <a:xfrm>
                  <a:off x="7685509" y="2699507"/>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7" name="Freeform: Shape 436">
                  <a:extLst>
                    <a:ext uri="{FF2B5EF4-FFF2-40B4-BE49-F238E27FC236}">
                      <a16:creationId xmlns:a16="http://schemas.microsoft.com/office/drawing/2014/main" id="{A2279383-D7BD-01C0-29D5-7E4228AAB383}"/>
                    </a:ext>
                  </a:extLst>
                </p:cNvPr>
                <p:cNvSpPr/>
                <p:nvPr/>
              </p:nvSpPr>
              <p:spPr>
                <a:xfrm>
                  <a:off x="7678813"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8" name="Freeform: Shape 437">
                  <a:extLst>
                    <a:ext uri="{FF2B5EF4-FFF2-40B4-BE49-F238E27FC236}">
                      <a16:creationId xmlns:a16="http://schemas.microsoft.com/office/drawing/2014/main" id="{2E24581F-4F9B-6D67-FFA3-37F208F55666}"/>
                    </a:ext>
                  </a:extLst>
                </p:cNvPr>
                <p:cNvSpPr/>
                <p:nvPr/>
              </p:nvSpPr>
              <p:spPr>
                <a:xfrm>
                  <a:off x="7645903" y="2699507"/>
                  <a:ext cx="117864" cy="107923"/>
                </a:xfrm>
                <a:custGeom>
                  <a:avLst/>
                  <a:gdLst>
                    <a:gd name="connsiteX0" fmla="*/ 39988 w 79976"/>
                    <a:gd name="connsiteY0" fmla="*/ 0 h 78677"/>
                    <a:gd name="connsiteX1" fmla="*/ 0 w 79976"/>
                    <a:gd name="connsiteY1" fmla="*/ 78678 h 78677"/>
                    <a:gd name="connsiteX2" fmla="*/ 79976 w 79976"/>
                    <a:gd name="connsiteY2" fmla="*/ 78678 h 78677"/>
                    <a:gd name="connsiteX3" fmla="*/ 39988 w 79976"/>
                    <a:gd name="connsiteY3" fmla="*/ 0 h 78677"/>
                  </a:gdLst>
                  <a:ahLst/>
                  <a:cxnLst>
                    <a:cxn ang="0">
                      <a:pos x="connsiteX0" y="connsiteY0"/>
                    </a:cxn>
                    <a:cxn ang="0">
                      <a:pos x="connsiteX1" y="connsiteY1"/>
                    </a:cxn>
                    <a:cxn ang="0">
                      <a:pos x="connsiteX2" y="connsiteY2"/>
                    </a:cxn>
                    <a:cxn ang="0">
                      <a:pos x="connsiteX3" y="connsiteY3"/>
                    </a:cxn>
                  </a:cxnLst>
                  <a:rect l="l" t="t" r="r" b="b"/>
                  <a:pathLst>
                    <a:path w="79976" h="78677">
                      <a:moveTo>
                        <a:pt x="39988" y="0"/>
                      </a:moveTo>
                      <a:lnTo>
                        <a:pt x="0" y="78678"/>
                      </a:lnTo>
                      <a:lnTo>
                        <a:pt x="7997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9" name="Freeform: Shape 438">
                  <a:extLst>
                    <a:ext uri="{FF2B5EF4-FFF2-40B4-BE49-F238E27FC236}">
                      <a16:creationId xmlns:a16="http://schemas.microsoft.com/office/drawing/2014/main" id="{AD2065C0-0578-5283-30BD-49D0F5E38E2A}"/>
                    </a:ext>
                  </a:extLst>
                </p:cNvPr>
                <p:cNvSpPr/>
                <p:nvPr/>
              </p:nvSpPr>
              <p:spPr>
                <a:xfrm>
                  <a:off x="7616053"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0" name="Freeform: Shape 439">
                  <a:extLst>
                    <a:ext uri="{FF2B5EF4-FFF2-40B4-BE49-F238E27FC236}">
                      <a16:creationId xmlns:a16="http://schemas.microsoft.com/office/drawing/2014/main" id="{79875099-6F85-A863-5142-6103D897F3BA}"/>
                    </a:ext>
                  </a:extLst>
                </p:cNvPr>
                <p:cNvSpPr/>
                <p:nvPr/>
              </p:nvSpPr>
              <p:spPr>
                <a:xfrm>
                  <a:off x="7606104" y="2699507"/>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1" name="Freeform: Shape 440">
                  <a:extLst>
                    <a:ext uri="{FF2B5EF4-FFF2-40B4-BE49-F238E27FC236}">
                      <a16:creationId xmlns:a16="http://schemas.microsoft.com/office/drawing/2014/main" id="{72548371-E1EA-1022-8B2A-3524658A5806}"/>
                    </a:ext>
                  </a:extLst>
                </p:cNvPr>
                <p:cNvSpPr/>
                <p:nvPr/>
              </p:nvSpPr>
              <p:spPr>
                <a:xfrm>
                  <a:off x="7579699"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2" name="Freeform: Shape 441">
                  <a:extLst>
                    <a:ext uri="{FF2B5EF4-FFF2-40B4-BE49-F238E27FC236}">
                      <a16:creationId xmlns:a16="http://schemas.microsoft.com/office/drawing/2014/main" id="{F8E74DE7-47FA-BCFE-3C63-4BABF1787477}"/>
                    </a:ext>
                  </a:extLst>
                </p:cNvPr>
                <p:cNvSpPr/>
                <p:nvPr/>
              </p:nvSpPr>
              <p:spPr>
                <a:xfrm>
                  <a:off x="7569750" y="2699507"/>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3" name="Freeform: Shape 442">
                  <a:extLst>
                    <a:ext uri="{FF2B5EF4-FFF2-40B4-BE49-F238E27FC236}">
                      <a16:creationId xmlns:a16="http://schemas.microsoft.com/office/drawing/2014/main" id="{B0F61464-B0FD-B72C-D5EB-CA07320F7B92}"/>
                    </a:ext>
                  </a:extLst>
                </p:cNvPr>
                <p:cNvSpPr/>
                <p:nvPr/>
              </p:nvSpPr>
              <p:spPr>
                <a:xfrm>
                  <a:off x="7556545" y="2699507"/>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4" name="Freeform: Shape 443">
                  <a:extLst>
                    <a:ext uri="{FF2B5EF4-FFF2-40B4-BE49-F238E27FC236}">
                      <a16:creationId xmlns:a16="http://schemas.microsoft.com/office/drawing/2014/main" id="{AEB3E66F-5191-EEFD-01E5-230B7F2AB362}"/>
                    </a:ext>
                  </a:extLst>
                </p:cNvPr>
                <p:cNvSpPr/>
                <p:nvPr/>
              </p:nvSpPr>
              <p:spPr>
                <a:xfrm>
                  <a:off x="7530143" y="2699507"/>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5" name="Freeform: Shape 444">
                  <a:extLst>
                    <a:ext uri="{FF2B5EF4-FFF2-40B4-BE49-F238E27FC236}">
                      <a16:creationId xmlns:a16="http://schemas.microsoft.com/office/drawing/2014/main" id="{AEBCA6C2-D9B7-94E9-FB1E-A6F5D48A6BDB}"/>
                    </a:ext>
                  </a:extLst>
                </p:cNvPr>
                <p:cNvSpPr/>
                <p:nvPr/>
              </p:nvSpPr>
              <p:spPr>
                <a:xfrm>
                  <a:off x="7516940"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6" name="Freeform: Shape 445">
                  <a:extLst>
                    <a:ext uri="{FF2B5EF4-FFF2-40B4-BE49-F238E27FC236}">
                      <a16:creationId xmlns:a16="http://schemas.microsoft.com/office/drawing/2014/main" id="{8FEF1E46-E35B-E0C8-2B95-E994EEC720D5}"/>
                    </a:ext>
                  </a:extLst>
                </p:cNvPr>
                <p:cNvSpPr/>
                <p:nvPr/>
              </p:nvSpPr>
              <p:spPr>
                <a:xfrm>
                  <a:off x="7510435" y="2699507"/>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7" name="Freeform: Shape 446">
                  <a:extLst>
                    <a:ext uri="{FF2B5EF4-FFF2-40B4-BE49-F238E27FC236}">
                      <a16:creationId xmlns:a16="http://schemas.microsoft.com/office/drawing/2014/main" id="{0F2AD82C-5778-9E82-A682-512B1E672232}"/>
                    </a:ext>
                  </a:extLst>
                </p:cNvPr>
                <p:cNvSpPr/>
                <p:nvPr/>
              </p:nvSpPr>
              <p:spPr>
                <a:xfrm>
                  <a:off x="7490535"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8" name="Freeform: Shape 447">
                  <a:extLst>
                    <a:ext uri="{FF2B5EF4-FFF2-40B4-BE49-F238E27FC236}">
                      <a16:creationId xmlns:a16="http://schemas.microsoft.com/office/drawing/2014/main" id="{35D8EA55-4A3E-39E7-26D1-ECF46C50B4FF}"/>
                    </a:ext>
                  </a:extLst>
                </p:cNvPr>
                <p:cNvSpPr/>
                <p:nvPr/>
              </p:nvSpPr>
              <p:spPr>
                <a:xfrm>
                  <a:off x="7470828" y="2699507"/>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9" name="Freeform: Shape 448">
                  <a:extLst>
                    <a:ext uri="{FF2B5EF4-FFF2-40B4-BE49-F238E27FC236}">
                      <a16:creationId xmlns:a16="http://schemas.microsoft.com/office/drawing/2014/main" id="{5A30746D-2DD2-A1B7-CDBB-42993AE2EBE9}"/>
                    </a:ext>
                  </a:extLst>
                </p:cNvPr>
                <p:cNvSpPr/>
                <p:nvPr/>
              </p:nvSpPr>
              <p:spPr>
                <a:xfrm>
                  <a:off x="7454182"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0" name="Freeform: Shape 449">
                  <a:extLst>
                    <a:ext uri="{FF2B5EF4-FFF2-40B4-BE49-F238E27FC236}">
                      <a16:creationId xmlns:a16="http://schemas.microsoft.com/office/drawing/2014/main" id="{6E99948D-7A98-E297-FE4C-C91D70C489E0}"/>
                    </a:ext>
                  </a:extLst>
                </p:cNvPr>
                <p:cNvSpPr/>
                <p:nvPr/>
              </p:nvSpPr>
              <p:spPr>
                <a:xfrm>
                  <a:off x="7440979"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1" name="Freeform: Shape 450">
                  <a:extLst>
                    <a:ext uri="{FF2B5EF4-FFF2-40B4-BE49-F238E27FC236}">
                      <a16:creationId xmlns:a16="http://schemas.microsoft.com/office/drawing/2014/main" id="{3030D4B7-5222-F0D1-063C-A7D4D1A2E11E}"/>
                    </a:ext>
                  </a:extLst>
                </p:cNvPr>
                <p:cNvSpPr/>
                <p:nvPr/>
              </p:nvSpPr>
              <p:spPr>
                <a:xfrm>
                  <a:off x="7401372" y="269950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2" name="Freeform: Shape 451">
                  <a:extLst>
                    <a:ext uri="{FF2B5EF4-FFF2-40B4-BE49-F238E27FC236}">
                      <a16:creationId xmlns:a16="http://schemas.microsoft.com/office/drawing/2014/main" id="{C4A07B8A-54B0-19D6-E1C5-33EE06B32641}"/>
                    </a:ext>
                  </a:extLst>
                </p:cNvPr>
                <p:cNvSpPr/>
                <p:nvPr/>
              </p:nvSpPr>
              <p:spPr>
                <a:xfrm>
                  <a:off x="7411322" y="2699507"/>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3" name="Freeform: Shape 452">
                  <a:extLst>
                    <a:ext uri="{FF2B5EF4-FFF2-40B4-BE49-F238E27FC236}">
                      <a16:creationId xmlns:a16="http://schemas.microsoft.com/office/drawing/2014/main" id="{53718CB0-FF70-9075-73D0-A8FC7CB85F75}"/>
                    </a:ext>
                  </a:extLst>
                </p:cNvPr>
                <p:cNvSpPr/>
                <p:nvPr/>
              </p:nvSpPr>
              <p:spPr>
                <a:xfrm>
                  <a:off x="7391423" y="2677722"/>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4" name="Freeform: Shape 453">
                  <a:extLst>
                    <a:ext uri="{FF2B5EF4-FFF2-40B4-BE49-F238E27FC236}">
                      <a16:creationId xmlns:a16="http://schemas.microsoft.com/office/drawing/2014/main" id="{0E2A70D9-0D1A-0C3C-9431-DCB0B13B347D}"/>
                    </a:ext>
                  </a:extLst>
                </p:cNvPr>
                <p:cNvSpPr/>
                <p:nvPr/>
              </p:nvSpPr>
              <p:spPr>
                <a:xfrm>
                  <a:off x="7374968" y="2677722"/>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5" name="Freeform: Shape 454">
                  <a:extLst>
                    <a:ext uri="{FF2B5EF4-FFF2-40B4-BE49-F238E27FC236}">
                      <a16:creationId xmlns:a16="http://schemas.microsoft.com/office/drawing/2014/main" id="{8C24A5EF-B949-A080-54F7-E62BE68504B8}"/>
                    </a:ext>
                  </a:extLst>
                </p:cNvPr>
                <p:cNvSpPr/>
                <p:nvPr/>
              </p:nvSpPr>
              <p:spPr>
                <a:xfrm>
                  <a:off x="7368269" y="2677722"/>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6" name="Freeform: Shape 455">
                  <a:extLst>
                    <a:ext uri="{FF2B5EF4-FFF2-40B4-BE49-F238E27FC236}">
                      <a16:creationId xmlns:a16="http://schemas.microsoft.com/office/drawing/2014/main" id="{5FEA7A09-AD6F-50CB-3D21-241F83984869}"/>
                    </a:ext>
                  </a:extLst>
                </p:cNvPr>
                <p:cNvSpPr/>
                <p:nvPr/>
              </p:nvSpPr>
              <p:spPr>
                <a:xfrm>
                  <a:off x="7318907" y="2657883"/>
                  <a:ext cx="117864" cy="107923"/>
                </a:xfrm>
                <a:custGeom>
                  <a:avLst/>
                  <a:gdLst>
                    <a:gd name="connsiteX0" fmla="*/ 39988 w 79976"/>
                    <a:gd name="connsiteY0" fmla="*/ 0 h 78677"/>
                    <a:gd name="connsiteX1" fmla="*/ 0 w 79976"/>
                    <a:gd name="connsiteY1" fmla="*/ 78678 h 78677"/>
                    <a:gd name="connsiteX2" fmla="*/ 79976 w 79976"/>
                    <a:gd name="connsiteY2" fmla="*/ 78678 h 78677"/>
                    <a:gd name="connsiteX3" fmla="*/ 39988 w 79976"/>
                    <a:gd name="connsiteY3" fmla="*/ 0 h 78677"/>
                  </a:gdLst>
                  <a:ahLst/>
                  <a:cxnLst>
                    <a:cxn ang="0">
                      <a:pos x="connsiteX0" y="connsiteY0"/>
                    </a:cxn>
                    <a:cxn ang="0">
                      <a:pos x="connsiteX1" y="connsiteY1"/>
                    </a:cxn>
                    <a:cxn ang="0">
                      <a:pos x="connsiteX2" y="connsiteY2"/>
                    </a:cxn>
                    <a:cxn ang="0">
                      <a:pos x="connsiteX3" y="connsiteY3"/>
                    </a:cxn>
                  </a:cxnLst>
                  <a:rect l="l" t="t" r="r" b="b"/>
                  <a:pathLst>
                    <a:path w="79976" h="78677">
                      <a:moveTo>
                        <a:pt x="39988" y="0"/>
                      </a:moveTo>
                      <a:lnTo>
                        <a:pt x="0" y="78678"/>
                      </a:lnTo>
                      <a:lnTo>
                        <a:pt x="7997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7" name="Freeform: Shape 456">
                  <a:extLst>
                    <a:ext uri="{FF2B5EF4-FFF2-40B4-BE49-F238E27FC236}">
                      <a16:creationId xmlns:a16="http://schemas.microsoft.com/office/drawing/2014/main" id="{85BE284B-FEC6-9529-3EC7-685C5A770A41}"/>
                    </a:ext>
                  </a:extLst>
                </p:cNvPr>
                <p:cNvSpPr/>
                <p:nvPr/>
              </p:nvSpPr>
              <p:spPr>
                <a:xfrm>
                  <a:off x="7308954" y="2657883"/>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8" name="Freeform: Shape 457">
                  <a:extLst>
                    <a:ext uri="{FF2B5EF4-FFF2-40B4-BE49-F238E27FC236}">
                      <a16:creationId xmlns:a16="http://schemas.microsoft.com/office/drawing/2014/main" id="{7E6346E2-BB1E-2AEF-6371-7B2323A57A4A}"/>
                    </a:ext>
                  </a:extLst>
                </p:cNvPr>
                <p:cNvSpPr/>
                <p:nvPr/>
              </p:nvSpPr>
              <p:spPr>
                <a:xfrm>
                  <a:off x="7289057" y="2657883"/>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9" name="Freeform: Shape 458">
                  <a:extLst>
                    <a:ext uri="{FF2B5EF4-FFF2-40B4-BE49-F238E27FC236}">
                      <a16:creationId xmlns:a16="http://schemas.microsoft.com/office/drawing/2014/main" id="{605BCA05-1268-446A-E8DF-252F30BB44A5}"/>
                    </a:ext>
                  </a:extLst>
                </p:cNvPr>
                <p:cNvSpPr/>
                <p:nvPr/>
              </p:nvSpPr>
              <p:spPr>
                <a:xfrm>
                  <a:off x="7282552" y="2657883"/>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0" name="Freeform: Shape 459">
                  <a:extLst>
                    <a:ext uri="{FF2B5EF4-FFF2-40B4-BE49-F238E27FC236}">
                      <a16:creationId xmlns:a16="http://schemas.microsoft.com/office/drawing/2014/main" id="{5D153DF8-B0F2-E1E5-2F66-551654FA9AC2}"/>
                    </a:ext>
                  </a:extLst>
                </p:cNvPr>
                <p:cNvSpPr/>
                <p:nvPr/>
              </p:nvSpPr>
              <p:spPr>
                <a:xfrm>
                  <a:off x="7259398" y="2657883"/>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1" name="Freeform: Shape 460">
                  <a:extLst>
                    <a:ext uri="{FF2B5EF4-FFF2-40B4-BE49-F238E27FC236}">
                      <a16:creationId xmlns:a16="http://schemas.microsoft.com/office/drawing/2014/main" id="{99F6EA9E-ECAB-9ADE-0A08-3334D190B0B8}"/>
                    </a:ext>
                  </a:extLst>
                </p:cNvPr>
                <p:cNvSpPr/>
                <p:nvPr/>
              </p:nvSpPr>
              <p:spPr>
                <a:xfrm>
                  <a:off x="7239502" y="2657883"/>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2" name="Freeform: Shape 461">
                  <a:extLst>
                    <a:ext uri="{FF2B5EF4-FFF2-40B4-BE49-F238E27FC236}">
                      <a16:creationId xmlns:a16="http://schemas.microsoft.com/office/drawing/2014/main" id="{95A8640B-2758-9064-EC49-851604DE5E0E}"/>
                    </a:ext>
                  </a:extLst>
                </p:cNvPr>
                <p:cNvSpPr/>
                <p:nvPr/>
              </p:nvSpPr>
              <p:spPr>
                <a:xfrm>
                  <a:off x="7219793" y="2657883"/>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3" name="Freeform: Shape 462">
                  <a:extLst>
                    <a:ext uri="{FF2B5EF4-FFF2-40B4-BE49-F238E27FC236}">
                      <a16:creationId xmlns:a16="http://schemas.microsoft.com/office/drawing/2014/main" id="{F708EDEC-06A3-A442-E3CF-7C823B92F786}"/>
                    </a:ext>
                  </a:extLst>
                </p:cNvPr>
                <p:cNvSpPr/>
                <p:nvPr/>
              </p:nvSpPr>
              <p:spPr>
                <a:xfrm>
                  <a:off x="7196639" y="2657883"/>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4" name="Freeform: Shape 463">
                  <a:extLst>
                    <a:ext uri="{FF2B5EF4-FFF2-40B4-BE49-F238E27FC236}">
                      <a16:creationId xmlns:a16="http://schemas.microsoft.com/office/drawing/2014/main" id="{9644820A-3A81-1346-2FEE-4EB0D34088A9}"/>
                    </a:ext>
                  </a:extLst>
                </p:cNvPr>
                <p:cNvSpPr/>
                <p:nvPr/>
              </p:nvSpPr>
              <p:spPr>
                <a:xfrm>
                  <a:off x="7193388" y="2640111"/>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5" name="Freeform: Shape 464">
                  <a:extLst>
                    <a:ext uri="{FF2B5EF4-FFF2-40B4-BE49-F238E27FC236}">
                      <a16:creationId xmlns:a16="http://schemas.microsoft.com/office/drawing/2014/main" id="{D26A083D-316D-5999-BD91-84159FDD39C3}"/>
                    </a:ext>
                  </a:extLst>
                </p:cNvPr>
                <p:cNvSpPr/>
                <p:nvPr/>
              </p:nvSpPr>
              <p:spPr>
                <a:xfrm>
                  <a:off x="7170237" y="2640111"/>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6" name="Freeform: Shape 465">
                  <a:extLst>
                    <a:ext uri="{FF2B5EF4-FFF2-40B4-BE49-F238E27FC236}">
                      <a16:creationId xmlns:a16="http://schemas.microsoft.com/office/drawing/2014/main" id="{56FD0DD1-EB83-0DFE-0BFB-2589896D86AF}"/>
                    </a:ext>
                  </a:extLst>
                </p:cNvPr>
                <p:cNvSpPr/>
                <p:nvPr/>
              </p:nvSpPr>
              <p:spPr>
                <a:xfrm>
                  <a:off x="7160287" y="2640111"/>
                  <a:ext cx="118055" cy="107923"/>
                </a:xfrm>
                <a:custGeom>
                  <a:avLst/>
                  <a:gdLst>
                    <a:gd name="connsiteX0" fmla="*/ 39988 w 80106"/>
                    <a:gd name="connsiteY0" fmla="*/ 0 h 78677"/>
                    <a:gd name="connsiteX1" fmla="*/ 0 w 80106"/>
                    <a:gd name="connsiteY1" fmla="*/ 78678 h 78677"/>
                    <a:gd name="connsiteX2" fmla="*/ 80106 w 80106"/>
                    <a:gd name="connsiteY2" fmla="*/ 78678 h 78677"/>
                    <a:gd name="connsiteX3" fmla="*/ 3998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7" name="Freeform: Shape 466">
                  <a:extLst>
                    <a:ext uri="{FF2B5EF4-FFF2-40B4-BE49-F238E27FC236}">
                      <a16:creationId xmlns:a16="http://schemas.microsoft.com/office/drawing/2014/main" id="{F956F4A7-C6D9-DAE9-9678-61CA9973069E}"/>
                    </a:ext>
                  </a:extLst>
                </p:cNvPr>
                <p:cNvSpPr/>
                <p:nvPr/>
              </p:nvSpPr>
              <p:spPr>
                <a:xfrm>
                  <a:off x="7140388" y="2640111"/>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8" name="Freeform: Shape 467">
                  <a:extLst>
                    <a:ext uri="{FF2B5EF4-FFF2-40B4-BE49-F238E27FC236}">
                      <a16:creationId xmlns:a16="http://schemas.microsoft.com/office/drawing/2014/main" id="{8032C0DD-C29C-A495-8028-84C8377A4076}"/>
                    </a:ext>
                  </a:extLst>
                </p:cNvPr>
                <p:cNvSpPr/>
                <p:nvPr/>
              </p:nvSpPr>
              <p:spPr>
                <a:xfrm>
                  <a:off x="7133883" y="2640111"/>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9" name="Freeform: Shape 468">
                  <a:extLst>
                    <a:ext uri="{FF2B5EF4-FFF2-40B4-BE49-F238E27FC236}">
                      <a16:creationId xmlns:a16="http://schemas.microsoft.com/office/drawing/2014/main" id="{B4471783-9E8F-ABDF-3A62-986595004A6A}"/>
                    </a:ext>
                  </a:extLst>
                </p:cNvPr>
                <p:cNvSpPr/>
                <p:nvPr/>
              </p:nvSpPr>
              <p:spPr>
                <a:xfrm>
                  <a:off x="7127183" y="2640111"/>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0" name="Freeform: Shape 469">
                  <a:extLst>
                    <a:ext uri="{FF2B5EF4-FFF2-40B4-BE49-F238E27FC236}">
                      <a16:creationId xmlns:a16="http://schemas.microsoft.com/office/drawing/2014/main" id="{CE9A4620-9C05-B9B6-D499-9AE71DF215BD}"/>
                    </a:ext>
                  </a:extLst>
                </p:cNvPr>
                <p:cNvSpPr/>
                <p:nvPr/>
              </p:nvSpPr>
              <p:spPr>
                <a:xfrm>
                  <a:off x="7107478" y="2640111"/>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1" name="Freeform: Shape 470">
                  <a:extLst>
                    <a:ext uri="{FF2B5EF4-FFF2-40B4-BE49-F238E27FC236}">
                      <a16:creationId xmlns:a16="http://schemas.microsoft.com/office/drawing/2014/main" id="{43657759-BCE2-D4AA-5DD5-43BF98E23922}"/>
                    </a:ext>
                  </a:extLst>
                </p:cNvPr>
                <p:cNvSpPr/>
                <p:nvPr/>
              </p:nvSpPr>
              <p:spPr>
                <a:xfrm>
                  <a:off x="7100781" y="2624287"/>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2" name="Freeform: Shape 471">
                  <a:extLst>
                    <a:ext uri="{FF2B5EF4-FFF2-40B4-BE49-F238E27FC236}">
                      <a16:creationId xmlns:a16="http://schemas.microsoft.com/office/drawing/2014/main" id="{19AA8F9D-D56F-0103-E188-8239312CA727}"/>
                    </a:ext>
                  </a:extLst>
                </p:cNvPr>
                <p:cNvSpPr/>
                <p:nvPr/>
              </p:nvSpPr>
              <p:spPr>
                <a:xfrm>
                  <a:off x="7087578" y="2610413"/>
                  <a:ext cx="118055" cy="107923"/>
                </a:xfrm>
                <a:custGeom>
                  <a:avLst/>
                  <a:gdLst>
                    <a:gd name="connsiteX0" fmla="*/ 40118 w 80106"/>
                    <a:gd name="connsiteY0" fmla="*/ 0 h 78677"/>
                    <a:gd name="connsiteX1" fmla="*/ 0 w 80106"/>
                    <a:gd name="connsiteY1" fmla="*/ 78678 h 78677"/>
                    <a:gd name="connsiteX2" fmla="*/ 80106 w 80106"/>
                    <a:gd name="connsiteY2" fmla="*/ 78678 h 78677"/>
                    <a:gd name="connsiteX3" fmla="*/ 40118 w 80106"/>
                    <a:gd name="connsiteY3" fmla="*/ 0 h 78677"/>
                  </a:gdLst>
                  <a:ahLst/>
                  <a:cxnLst>
                    <a:cxn ang="0">
                      <a:pos x="connsiteX0" y="connsiteY0"/>
                    </a:cxn>
                    <a:cxn ang="0">
                      <a:pos x="connsiteX1" y="connsiteY1"/>
                    </a:cxn>
                    <a:cxn ang="0">
                      <a:pos x="connsiteX2" y="connsiteY2"/>
                    </a:cxn>
                    <a:cxn ang="0">
                      <a:pos x="connsiteX3" y="connsiteY3"/>
                    </a:cxn>
                  </a:cxnLst>
                  <a:rect l="l" t="t" r="r" b="b"/>
                  <a:pathLst>
                    <a:path w="80106"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3" name="Freeform: Shape 472">
                  <a:extLst>
                    <a:ext uri="{FF2B5EF4-FFF2-40B4-BE49-F238E27FC236}">
                      <a16:creationId xmlns:a16="http://schemas.microsoft.com/office/drawing/2014/main" id="{5FDD3249-9CF2-1E9A-FBBD-693FBD3405DB}"/>
                    </a:ext>
                  </a:extLst>
                </p:cNvPr>
                <p:cNvSpPr/>
                <p:nvPr/>
              </p:nvSpPr>
              <p:spPr>
                <a:xfrm>
                  <a:off x="7071122" y="2610413"/>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4" name="Freeform: Shape 473">
                  <a:extLst>
                    <a:ext uri="{FF2B5EF4-FFF2-40B4-BE49-F238E27FC236}">
                      <a16:creationId xmlns:a16="http://schemas.microsoft.com/office/drawing/2014/main" id="{9BCFEEE4-8B9D-642E-288F-E2056F5990BF}"/>
                    </a:ext>
                  </a:extLst>
                </p:cNvPr>
                <p:cNvSpPr/>
                <p:nvPr/>
              </p:nvSpPr>
              <p:spPr>
                <a:xfrm>
                  <a:off x="7044719" y="2610413"/>
                  <a:ext cx="118054" cy="107923"/>
                </a:xfrm>
                <a:custGeom>
                  <a:avLst/>
                  <a:gdLst>
                    <a:gd name="connsiteX0" fmla="*/ 39988 w 80105"/>
                    <a:gd name="connsiteY0" fmla="*/ 0 h 78677"/>
                    <a:gd name="connsiteX1" fmla="*/ 0 w 80105"/>
                    <a:gd name="connsiteY1" fmla="*/ 78678 h 78677"/>
                    <a:gd name="connsiteX2" fmla="*/ 80106 w 80105"/>
                    <a:gd name="connsiteY2" fmla="*/ 78678 h 78677"/>
                    <a:gd name="connsiteX3" fmla="*/ 3998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39988" y="0"/>
                      </a:moveTo>
                      <a:lnTo>
                        <a:pt x="0" y="78678"/>
                      </a:lnTo>
                      <a:lnTo>
                        <a:pt x="8010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5" name="Freeform: Shape 474">
                  <a:extLst>
                    <a:ext uri="{FF2B5EF4-FFF2-40B4-BE49-F238E27FC236}">
                      <a16:creationId xmlns:a16="http://schemas.microsoft.com/office/drawing/2014/main" id="{CEFCE3E1-5770-296E-2559-3DF03CEF197E}"/>
                    </a:ext>
                  </a:extLst>
                </p:cNvPr>
                <p:cNvSpPr/>
                <p:nvPr/>
              </p:nvSpPr>
              <p:spPr>
                <a:xfrm>
                  <a:off x="6988466" y="2594589"/>
                  <a:ext cx="118054" cy="107923"/>
                </a:xfrm>
                <a:custGeom>
                  <a:avLst/>
                  <a:gdLst>
                    <a:gd name="connsiteX0" fmla="*/ 40118 w 80105"/>
                    <a:gd name="connsiteY0" fmla="*/ 0 h 78677"/>
                    <a:gd name="connsiteX1" fmla="*/ 0 w 80105"/>
                    <a:gd name="connsiteY1" fmla="*/ 78678 h 78677"/>
                    <a:gd name="connsiteX2" fmla="*/ 80106 w 80105"/>
                    <a:gd name="connsiteY2" fmla="*/ 78678 h 78677"/>
                    <a:gd name="connsiteX3" fmla="*/ 40118 w 80105"/>
                    <a:gd name="connsiteY3" fmla="*/ 0 h 78677"/>
                  </a:gdLst>
                  <a:ahLst/>
                  <a:cxnLst>
                    <a:cxn ang="0">
                      <a:pos x="connsiteX0" y="connsiteY0"/>
                    </a:cxn>
                    <a:cxn ang="0">
                      <a:pos x="connsiteX1" y="connsiteY1"/>
                    </a:cxn>
                    <a:cxn ang="0">
                      <a:pos x="connsiteX2" y="connsiteY2"/>
                    </a:cxn>
                    <a:cxn ang="0">
                      <a:pos x="connsiteX3" y="connsiteY3"/>
                    </a:cxn>
                  </a:cxnLst>
                  <a:rect l="l" t="t" r="r" b="b"/>
                  <a:pathLst>
                    <a:path w="80105" h="78677">
                      <a:moveTo>
                        <a:pt x="40118" y="0"/>
                      </a:moveTo>
                      <a:lnTo>
                        <a:pt x="0" y="78678"/>
                      </a:lnTo>
                      <a:lnTo>
                        <a:pt x="80106" y="78678"/>
                      </a:lnTo>
                      <a:lnTo>
                        <a:pt x="4011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6" name="Freeform: Shape 475">
                  <a:extLst>
                    <a:ext uri="{FF2B5EF4-FFF2-40B4-BE49-F238E27FC236}">
                      <a16:creationId xmlns:a16="http://schemas.microsoft.com/office/drawing/2014/main" id="{481C11B9-2D97-5639-E66D-6227833A1C07}"/>
                    </a:ext>
                  </a:extLst>
                </p:cNvPr>
                <p:cNvSpPr/>
                <p:nvPr/>
              </p:nvSpPr>
              <p:spPr>
                <a:xfrm>
                  <a:off x="6978707" y="2594589"/>
                  <a:ext cx="117864" cy="107923"/>
                </a:xfrm>
                <a:custGeom>
                  <a:avLst/>
                  <a:gdLst>
                    <a:gd name="connsiteX0" fmla="*/ 39988 w 79976"/>
                    <a:gd name="connsiteY0" fmla="*/ 0 h 78677"/>
                    <a:gd name="connsiteX1" fmla="*/ 0 w 79976"/>
                    <a:gd name="connsiteY1" fmla="*/ 78678 h 78677"/>
                    <a:gd name="connsiteX2" fmla="*/ 79976 w 79976"/>
                    <a:gd name="connsiteY2" fmla="*/ 78678 h 78677"/>
                    <a:gd name="connsiteX3" fmla="*/ 39988 w 79976"/>
                    <a:gd name="connsiteY3" fmla="*/ 0 h 78677"/>
                  </a:gdLst>
                  <a:ahLst/>
                  <a:cxnLst>
                    <a:cxn ang="0">
                      <a:pos x="connsiteX0" y="connsiteY0"/>
                    </a:cxn>
                    <a:cxn ang="0">
                      <a:pos x="connsiteX1" y="connsiteY1"/>
                    </a:cxn>
                    <a:cxn ang="0">
                      <a:pos x="connsiteX2" y="connsiteY2"/>
                    </a:cxn>
                    <a:cxn ang="0">
                      <a:pos x="connsiteX3" y="connsiteY3"/>
                    </a:cxn>
                  </a:cxnLst>
                  <a:rect l="l" t="t" r="r" b="b"/>
                  <a:pathLst>
                    <a:path w="79976" h="78677">
                      <a:moveTo>
                        <a:pt x="39988" y="0"/>
                      </a:moveTo>
                      <a:lnTo>
                        <a:pt x="0" y="78678"/>
                      </a:lnTo>
                      <a:lnTo>
                        <a:pt x="7997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7" name="Freeform: Shape 476">
                  <a:extLst>
                    <a:ext uri="{FF2B5EF4-FFF2-40B4-BE49-F238E27FC236}">
                      <a16:creationId xmlns:a16="http://schemas.microsoft.com/office/drawing/2014/main" id="{A977D40C-EDDA-D127-3E05-979E5B8B563F}"/>
                    </a:ext>
                  </a:extLst>
                </p:cNvPr>
                <p:cNvSpPr/>
                <p:nvPr/>
              </p:nvSpPr>
              <p:spPr>
                <a:xfrm>
                  <a:off x="6078656" y="2467016"/>
                  <a:ext cx="117864" cy="108102"/>
                </a:xfrm>
                <a:custGeom>
                  <a:avLst/>
                  <a:gdLst>
                    <a:gd name="connsiteX0" fmla="*/ 39988 w 79976"/>
                    <a:gd name="connsiteY0" fmla="*/ 0 h 78807"/>
                    <a:gd name="connsiteX1" fmla="*/ 0 w 79976"/>
                    <a:gd name="connsiteY1" fmla="*/ 78808 h 78807"/>
                    <a:gd name="connsiteX2" fmla="*/ 79976 w 79976"/>
                    <a:gd name="connsiteY2" fmla="*/ 78808 h 78807"/>
                    <a:gd name="connsiteX3" fmla="*/ 39988 w 79976"/>
                    <a:gd name="connsiteY3" fmla="*/ 0 h 78807"/>
                  </a:gdLst>
                  <a:ahLst/>
                  <a:cxnLst>
                    <a:cxn ang="0">
                      <a:pos x="connsiteX0" y="connsiteY0"/>
                    </a:cxn>
                    <a:cxn ang="0">
                      <a:pos x="connsiteX1" y="connsiteY1"/>
                    </a:cxn>
                    <a:cxn ang="0">
                      <a:pos x="connsiteX2" y="connsiteY2"/>
                    </a:cxn>
                    <a:cxn ang="0">
                      <a:pos x="connsiteX3" y="connsiteY3"/>
                    </a:cxn>
                  </a:cxnLst>
                  <a:rect l="l" t="t" r="r" b="b"/>
                  <a:pathLst>
                    <a:path w="79976" h="78807">
                      <a:moveTo>
                        <a:pt x="39988" y="0"/>
                      </a:moveTo>
                      <a:lnTo>
                        <a:pt x="0" y="78808"/>
                      </a:lnTo>
                      <a:lnTo>
                        <a:pt x="79976" y="7880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8" name="Freeform: Shape 477">
                  <a:extLst>
                    <a:ext uri="{FF2B5EF4-FFF2-40B4-BE49-F238E27FC236}">
                      <a16:creationId xmlns:a16="http://schemas.microsoft.com/office/drawing/2014/main" id="{91D19876-853D-974B-C84C-7A36E5D0E83C}"/>
                    </a:ext>
                  </a:extLst>
                </p:cNvPr>
                <p:cNvSpPr/>
                <p:nvPr/>
              </p:nvSpPr>
              <p:spPr>
                <a:xfrm>
                  <a:off x="4270895" y="2044304"/>
                  <a:ext cx="117864" cy="107923"/>
                </a:xfrm>
                <a:custGeom>
                  <a:avLst/>
                  <a:gdLst>
                    <a:gd name="connsiteX0" fmla="*/ 39988 w 79976"/>
                    <a:gd name="connsiteY0" fmla="*/ 0 h 78677"/>
                    <a:gd name="connsiteX1" fmla="*/ 0 w 79976"/>
                    <a:gd name="connsiteY1" fmla="*/ 78678 h 78677"/>
                    <a:gd name="connsiteX2" fmla="*/ 79976 w 79976"/>
                    <a:gd name="connsiteY2" fmla="*/ 78678 h 78677"/>
                    <a:gd name="connsiteX3" fmla="*/ 39988 w 79976"/>
                    <a:gd name="connsiteY3" fmla="*/ 0 h 78677"/>
                  </a:gdLst>
                  <a:ahLst/>
                  <a:cxnLst>
                    <a:cxn ang="0">
                      <a:pos x="connsiteX0" y="connsiteY0"/>
                    </a:cxn>
                    <a:cxn ang="0">
                      <a:pos x="connsiteX1" y="connsiteY1"/>
                    </a:cxn>
                    <a:cxn ang="0">
                      <a:pos x="connsiteX2" y="connsiteY2"/>
                    </a:cxn>
                    <a:cxn ang="0">
                      <a:pos x="connsiteX3" y="connsiteY3"/>
                    </a:cxn>
                  </a:cxnLst>
                  <a:rect l="l" t="t" r="r" b="b"/>
                  <a:pathLst>
                    <a:path w="79976" h="78677">
                      <a:moveTo>
                        <a:pt x="39988" y="0"/>
                      </a:moveTo>
                      <a:lnTo>
                        <a:pt x="0" y="78678"/>
                      </a:lnTo>
                      <a:lnTo>
                        <a:pt x="79976" y="78678"/>
                      </a:lnTo>
                      <a:lnTo>
                        <a:pt x="39988" y="0"/>
                      </a:lnTo>
                      <a:close/>
                    </a:path>
                  </a:pathLst>
                </a:custGeom>
                <a:grpFill/>
                <a:ln w="12965" cap="flat">
                  <a:no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30821" name="Group 350">
                <a:extLst>
                  <a:ext uri="{FF2B5EF4-FFF2-40B4-BE49-F238E27FC236}">
                    <a16:creationId xmlns:a16="http://schemas.microsoft.com/office/drawing/2014/main" id="{37587FF7-82CF-41FC-908E-B28ECED32599}"/>
                  </a:ext>
                </a:extLst>
              </p:cNvPr>
              <p:cNvGrpSpPr>
                <a:grpSpLocks/>
              </p:cNvGrpSpPr>
              <p:nvPr/>
            </p:nvGrpSpPr>
            <p:grpSpPr bwMode="auto">
              <a:xfrm>
                <a:off x="8143959" y="3938258"/>
                <a:ext cx="2402628" cy="406101"/>
                <a:chOff x="3195004" y="1529015"/>
                <a:chExt cx="5969736" cy="1358110"/>
              </a:xfrm>
            </p:grpSpPr>
            <p:sp>
              <p:nvSpPr>
                <p:cNvPr id="358" name="Freeform: Shape 357">
                  <a:extLst>
                    <a:ext uri="{FF2B5EF4-FFF2-40B4-BE49-F238E27FC236}">
                      <a16:creationId xmlns:a16="http://schemas.microsoft.com/office/drawing/2014/main" id="{01B75C85-30C9-7E41-35AC-B6F3CCB76294}"/>
                    </a:ext>
                  </a:extLst>
                </p:cNvPr>
                <p:cNvSpPr/>
                <p:nvPr/>
              </p:nvSpPr>
              <p:spPr>
                <a:xfrm>
                  <a:off x="9132863" y="2876329"/>
                  <a:ext cx="31751" cy="11257"/>
                </a:xfrm>
                <a:custGeom>
                  <a:avLst/>
                  <a:gdLst>
                    <a:gd name="connsiteX0" fmla="*/ 22201 w 22201"/>
                    <a:gd name="connsiteY0" fmla="*/ 0 h 12983"/>
                    <a:gd name="connsiteX1" fmla="*/ 0 w 22201"/>
                    <a:gd name="connsiteY1" fmla="*/ 0 h 12983"/>
                  </a:gdLst>
                  <a:ahLst/>
                  <a:cxnLst>
                    <a:cxn ang="0">
                      <a:pos x="connsiteX0" y="connsiteY0"/>
                    </a:cxn>
                    <a:cxn ang="0">
                      <a:pos x="connsiteX1" y="connsiteY1"/>
                    </a:cxn>
                  </a:cxnLst>
                  <a:rect l="l" t="t" r="r" b="b"/>
                  <a:pathLst>
                    <a:path w="22201" h="12983">
                      <a:moveTo>
                        <a:pt x="22201" y="0"/>
                      </a:moveTo>
                      <a:lnTo>
                        <a:pt x="0" y="0"/>
                      </a:lnTo>
                    </a:path>
                  </a:pathLst>
                </a:custGeom>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59" name="Freeform: Shape 358">
                  <a:extLst>
                    <a:ext uri="{FF2B5EF4-FFF2-40B4-BE49-F238E27FC236}">
                      <a16:creationId xmlns:a16="http://schemas.microsoft.com/office/drawing/2014/main" id="{71EF3C82-17D1-F317-A1A1-59B97A0C5FAA}"/>
                    </a:ext>
                  </a:extLst>
                </p:cNvPr>
                <p:cNvSpPr/>
                <p:nvPr/>
              </p:nvSpPr>
              <p:spPr>
                <a:xfrm>
                  <a:off x="8182417" y="2876329"/>
                  <a:ext cx="884825" cy="11257"/>
                </a:xfrm>
                <a:custGeom>
                  <a:avLst/>
                  <a:gdLst>
                    <a:gd name="connsiteX0" fmla="*/ 599692 w 599691"/>
                    <a:gd name="connsiteY0" fmla="*/ 0 h 12983"/>
                    <a:gd name="connsiteX1" fmla="*/ 0 w 599691"/>
                    <a:gd name="connsiteY1" fmla="*/ 0 h 12983"/>
                  </a:gdLst>
                  <a:ahLst/>
                  <a:cxnLst>
                    <a:cxn ang="0">
                      <a:pos x="connsiteX0" y="connsiteY0"/>
                    </a:cxn>
                    <a:cxn ang="0">
                      <a:pos x="connsiteX1" y="connsiteY1"/>
                    </a:cxn>
                  </a:cxnLst>
                  <a:rect l="l" t="t" r="r" b="b"/>
                  <a:pathLst>
                    <a:path w="599691" h="12983">
                      <a:moveTo>
                        <a:pt x="599692" y="0"/>
                      </a:moveTo>
                      <a:lnTo>
                        <a:pt x="0" y="0"/>
                      </a:lnTo>
                    </a:path>
                  </a:pathLst>
                </a:custGeom>
                <a:ln w="9525" cap="flat">
                  <a:solidFill>
                    <a:srgbClr val="EB1700"/>
                  </a:solidFill>
                  <a:custDash>
                    <a:ds d="256500" sp="256500"/>
                  </a:custDash>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0" name="Freeform: Shape 359">
                  <a:extLst>
                    <a:ext uri="{FF2B5EF4-FFF2-40B4-BE49-F238E27FC236}">
                      <a16:creationId xmlns:a16="http://schemas.microsoft.com/office/drawing/2014/main" id="{0BD774C0-BA1E-1ED1-6119-05A74CDCF1A1}"/>
                    </a:ext>
                  </a:extLst>
                </p:cNvPr>
                <p:cNvSpPr/>
                <p:nvPr/>
              </p:nvSpPr>
              <p:spPr>
                <a:xfrm>
                  <a:off x="8116797" y="2857031"/>
                  <a:ext cx="33869" cy="19298"/>
                </a:xfrm>
                <a:custGeom>
                  <a:avLst/>
                  <a:gdLst>
                    <a:gd name="connsiteX0" fmla="*/ 22201 w 22201"/>
                    <a:gd name="connsiteY0" fmla="*/ 22331 h 22331"/>
                    <a:gd name="connsiteX1" fmla="*/ 0 w 22201"/>
                    <a:gd name="connsiteY1" fmla="*/ 22331 h 22331"/>
                    <a:gd name="connsiteX2" fmla="*/ 0 w 22201"/>
                    <a:gd name="connsiteY2" fmla="*/ 0 h 22331"/>
                  </a:gdLst>
                  <a:ahLst/>
                  <a:cxnLst>
                    <a:cxn ang="0">
                      <a:pos x="connsiteX0" y="connsiteY0"/>
                    </a:cxn>
                    <a:cxn ang="0">
                      <a:pos x="connsiteX1" y="connsiteY1"/>
                    </a:cxn>
                    <a:cxn ang="0">
                      <a:pos x="connsiteX2" y="connsiteY2"/>
                    </a:cxn>
                  </a:cxnLst>
                  <a:rect l="l" t="t" r="r" b="b"/>
                  <a:pathLst>
                    <a:path w="22201" h="22331">
                      <a:moveTo>
                        <a:pt x="22201" y="22331"/>
                      </a:moveTo>
                      <a:lnTo>
                        <a:pt x="0" y="22331"/>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1" name="Freeform: Shape 360">
                  <a:extLst>
                    <a:ext uri="{FF2B5EF4-FFF2-40B4-BE49-F238E27FC236}">
                      <a16:creationId xmlns:a16="http://schemas.microsoft.com/office/drawing/2014/main" id="{E6ED97C1-6F85-1DBF-B71F-CF70D02803C8}"/>
                    </a:ext>
                  </a:extLst>
                </p:cNvPr>
                <p:cNvSpPr/>
                <p:nvPr/>
              </p:nvSpPr>
              <p:spPr>
                <a:xfrm>
                  <a:off x="8085044" y="2813610"/>
                  <a:ext cx="31753" cy="19298"/>
                </a:xfrm>
                <a:custGeom>
                  <a:avLst/>
                  <a:gdLst>
                    <a:gd name="connsiteX0" fmla="*/ 22331 w 22331"/>
                    <a:gd name="connsiteY0" fmla="*/ 22201 h 22201"/>
                    <a:gd name="connsiteX1" fmla="*/ 22331 w 22331"/>
                    <a:gd name="connsiteY1" fmla="*/ 0 h 22201"/>
                    <a:gd name="connsiteX2" fmla="*/ 0 w 22331"/>
                    <a:gd name="connsiteY2" fmla="*/ 0 h 22201"/>
                  </a:gdLst>
                  <a:ahLst/>
                  <a:cxnLst>
                    <a:cxn ang="0">
                      <a:pos x="connsiteX0" y="connsiteY0"/>
                    </a:cxn>
                    <a:cxn ang="0">
                      <a:pos x="connsiteX1" y="connsiteY1"/>
                    </a:cxn>
                    <a:cxn ang="0">
                      <a:pos x="connsiteX2" y="connsiteY2"/>
                    </a:cxn>
                  </a:cxnLst>
                  <a:rect l="l" t="t" r="r" b="b"/>
                  <a:pathLst>
                    <a:path w="22331" h="22201">
                      <a:moveTo>
                        <a:pt x="22331" y="22201"/>
                      </a:moveTo>
                      <a:lnTo>
                        <a:pt x="2233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2" name="Freeform: Shape 361">
                  <a:extLst>
                    <a:ext uri="{FF2B5EF4-FFF2-40B4-BE49-F238E27FC236}">
                      <a16:creationId xmlns:a16="http://schemas.microsoft.com/office/drawing/2014/main" id="{AD386ADC-41E5-ABD8-9CC9-41FB8B9E6EAC}"/>
                    </a:ext>
                  </a:extLst>
                </p:cNvPr>
                <p:cNvSpPr/>
                <p:nvPr/>
              </p:nvSpPr>
              <p:spPr>
                <a:xfrm>
                  <a:off x="7841612" y="2813610"/>
                  <a:ext cx="188395" cy="11258"/>
                </a:xfrm>
                <a:custGeom>
                  <a:avLst/>
                  <a:gdLst>
                    <a:gd name="connsiteX0" fmla="*/ 128663 w 128663"/>
                    <a:gd name="connsiteY0" fmla="*/ 0 h 12983"/>
                    <a:gd name="connsiteX1" fmla="*/ 0 w 128663"/>
                    <a:gd name="connsiteY1" fmla="*/ 0 h 12983"/>
                  </a:gdLst>
                  <a:ahLst/>
                  <a:cxnLst>
                    <a:cxn ang="0">
                      <a:pos x="connsiteX0" y="connsiteY0"/>
                    </a:cxn>
                    <a:cxn ang="0">
                      <a:pos x="connsiteX1" y="connsiteY1"/>
                    </a:cxn>
                  </a:cxnLst>
                  <a:rect l="l" t="t" r="r" b="b"/>
                  <a:pathLst>
                    <a:path w="128663" h="12983">
                      <a:moveTo>
                        <a:pt x="128663" y="0"/>
                      </a:moveTo>
                      <a:lnTo>
                        <a:pt x="0" y="0"/>
                      </a:lnTo>
                    </a:path>
                  </a:pathLst>
                </a:custGeom>
                <a:ln w="9525" cap="flat">
                  <a:solidFill>
                    <a:srgbClr val="EB1700"/>
                  </a:solidFill>
                  <a:custDash>
                    <a:ds d="212250" sp="212250"/>
                  </a:custDash>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3" name="Freeform: Shape 362">
                  <a:extLst>
                    <a:ext uri="{FF2B5EF4-FFF2-40B4-BE49-F238E27FC236}">
                      <a16:creationId xmlns:a16="http://schemas.microsoft.com/office/drawing/2014/main" id="{DA7856D9-EFDB-EACA-DE72-46AFD5227097}"/>
                    </a:ext>
                  </a:extLst>
                </p:cNvPr>
                <p:cNvSpPr/>
                <p:nvPr/>
              </p:nvSpPr>
              <p:spPr>
                <a:xfrm>
                  <a:off x="7748472" y="2776623"/>
                  <a:ext cx="65620" cy="36987"/>
                </a:xfrm>
                <a:custGeom>
                  <a:avLst/>
                  <a:gdLst>
                    <a:gd name="connsiteX0" fmla="*/ 44403 w 44402"/>
                    <a:gd name="connsiteY0" fmla="*/ 42585 h 42584"/>
                    <a:gd name="connsiteX1" fmla="*/ 22201 w 44402"/>
                    <a:gd name="connsiteY1" fmla="*/ 42585 h 42584"/>
                    <a:gd name="connsiteX2" fmla="*/ 22201 w 44402"/>
                    <a:gd name="connsiteY2" fmla="*/ 0 h 42584"/>
                    <a:gd name="connsiteX3" fmla="*/ 0 w 44402"/>
                    <a:gd name="connsiteY3" fmla="*/ 0 h 42584"/>
                  </a:gdLst>
                  <a:ahLst/>
                  <a:cxnLst>
                    <a:cxn ang="0">
                      <a:pos x="connsiteX0" y="connsiteY0"/>
                    </a:cxn>
                    <a:cxn ang="0">
                      <a:pos x="connsiteX1" y="connsiteY1"/>
                    </a:cxn>
                    <a:cxn ang="0">
                      <a:pos x="connsiteX2" y="connsiteY2"/>
                    </a:cxn>
                    <a:cxn ang="0">
                      <a:pos x="connsiteX3" y="connsiteY3"/>
                    </a:cxn>
                  </a:cxnLst>
                  <a:rect l="l" t="t" r="r" b="b"/>
                  <a:pathLst>
                    <a:path w="44402" h="42584">
                      <a:moveTo>
                        <a:pt x="44403" y="42585"/>
                      </a:moveTo>
                      <a:lnTo>
                        <a:pt x="22201" y="42585"/>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4" name="Freeform: Shape 363">
                  <a:extLst>
                    <a:ext uri="{FF2B5EF4-FFF2-40B4-BE49-F238E27FC236}">
                      <a16:creationId xmlns:a16="http://schemas.microsoft.com/office/drawing/2014/main" id="{310100D2-D080-D64A-7AD7-FB460D7E450A}"/>
                    </a:ext>
                  </a:extLst>
                </p:cNvPr>
                <p:cNvSpPr/>
                <p:nvPr/>
              </p:nvSpPr>
              <p:spPr>
                <a:xfrm>
                  <a:off x="7517740" y="2776623"/>
                  <a:ext cx="179929" cy="11257"/>
                </a:xfrm>
                <a:custGeom>
                  <a:avLst/>
                  <a:gdLst>
                    <a:gd name="connsiteX0" fmla="*/ 121003 w 121003"/>
                    <a:gd name="connsiteY0" fmla="*/ 0 h 12983"/>
                    <a:gd name="connsiteX1" fmla="*/ 0 w 121003"/>
                    <a:gd name="connsiteY1" fmla="*/ 0 h 12983"/>
                  </a:gdLst>
                  <a:ahLst/>
                  <a:cxnLst>
                    <a:cxn ang="0">
                      <a:pos x="connsiteX0" y="connsiteY0"/>
                    </a:cxn>
                    <a:cxn ang="0">
                      <a:pos x="connsiteX1" y="connsiteY1"/>
                    </a:cxn>
                  </a:cxnLst>
                  <a:rect l="l" t="t" r="r" b="b"/>
                  <a:pathLst>
                    <a:path w="121003" h="12983">
                      <a:moveTo>
                        <a:pt x="121003" y="0"/>
                      </a:moveTo>
                      <a:lnTo>
                        <a:pt x="0" y="0"/>
                      </a:lnTo>
                    </a:path>
                  </a:pathLst>
                </a:custGeom>
                <a:ln w="9525" cap="flat">
                  <a:solidFill>
                    <a:srgbClr val="EB1700"/>
                  </a:solidFill>
                  <a:custDash>
                    <a:ds d="199500" sp="199500"/>
                  </a:custDash>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5" name="Freeform: Shape 364">
                  <a:extLst>
                    <a:ext uri="{FF2B5EF4-FFF2-40B4-BE49-F238E27FC236}">
                      <a16:creationId xmlns:a16="http://schemas.microsoft.com/office/drawing/2014/main" id="{5DD39DB5-2298-79B1-E0DD-627C0E20A5F8}"/>
                    </a:ext>
                  </a:extLst>
                </p:cNvPr>
                <p:cNvSpPr/>
                <p:nvPr/>
              </p:nvSpPr>
              <p:spPr>
                <a:xfrm>
                  <a:off x="7426718" y="2750892"/>
                  <a:ext cx="65620" cy="25731"/>
                </a:xfrm>
                <a:custGeom>
                  <a:avLst/>
                  <a:gdLst>
                    <a:gd name="connsiteX0" fmla="*/ 44403 w 44402"/>
                    <a:gd name="connsiteY0" fmla="*/ 27914 h 27913"/>
                    <a:gd name="connsiteX1" fmla="*/ 22201 w 44402"/>
                    <a:gd name="connsiteY1" fmla="*/ 27914 h 27913"/>
                    <a:gd name="connsiteX2" fmla="*/ 22201 w 44402"/>
                    <a:gd name="connsiteY2" fmla="*/ 0 h 27913"/>
                    <a:gd name="connsiteX3" fmla="*/ 0 w 44402"/>
                    <a:gd name="connsiteY3" fmla="*/ 0 h 27913"/>
                  </a:gdLst>
                  <a:ahLst/>
                  <a:cxnLst>
                    <a:cxn ang="0">
                      <a:pos x="connsiteX0" y="connsiteY0"/>
                    </a:cxn>
                    <a:cxn ang="0">
                      <a:pos x="connsiteX1" y="connsiteY1"/>
                    </a:cxn>
                    <a:cxn ang="0">
                      <a:pos x="connsiteX2" y="connsiteY2"/>
                    </a:cxn>
                    <a:cxn ang="0">
                      <a:pos x="connsiteX3" y="connsiteY3"/>
                    </a:cxn>
                  </a:cxnLst>
                  <a:rect l="l" t="t" r="r" b="b"/>
                  <a:pathLst>
                    <a:path w="44402" h="27913">
                      <a:moveTo>
                        <a:pt x="44403" y="27914"/>
                      </a:moveTo>
                      <a:lnTo>
                        <a:pt x="22201" y="27914"/>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6" name="Freeform: Shape 365">
                  <a:extLst>
                    <a:ext uri="{FF2B5EF4-FFF2-40B4-BE49-F238E27FC236}">
                      <a16:creationId xmlns:a16="http://schemas.microsoft.com/office/drawing/2014/main" id="{C65A06E2-2A1D-5827-4F17-6A876AB33AE7}"/>
                    </a:ext>
                  </a:extLst>
                </p:cNvPr>
                <p:cNvSpPr/>
                <p:nvPr/>
              </p:nvSpPr>
              <p:spPr>
                <a:xfrm>
                  <a:off x="7350513" y="2726770"/>
                  <a:ext cx="65620" cy="24123"/>
                </a:xfrm>
                <a:custGeom>
                  <a:avLst/>
                  <a:gdLst>
                    <a:gd name="connsiteX0" fmla="*/ 44532 w 44532"/>
                    <a:gd name="connsiteY0" fmla="*/ 27914 h 27913"/>
                    <a:gd name="connsiteX1" fmla="*/ 22331 w 44532"/>
                    <a:gd name="connsiteY1" fmla="*/ 27914 h 27913"/>
                    <a:gd name="connsiteX2" fmla="*/ 22331 w 44532"/>
                    <a:gd name="connsiteY2" fmla="*/ 0 h 27913"/>
                    <a:gd name="connsiteX3" fmla="*/ 0 w 44532"/>
                    <a:gd name="connsiteY3" fmla="*/ 0 h 27913"/>
                  </a:gdLst>
                  <a:ahLst/>
                  <a:cxnLst>
                    <a:cxn ang="0">
                      <a:pos x="connsiteX0" y="connsiteY0"/>
                    </a:cxn>
                    <a:cxn ang="0">
                      <a:pos x="connsiteX1" y="connsiteY1"/>
                    </a:cxn>
                    <a:cxn ang="0">
                      <a:pos x="connsiteX2" y="connsiteY2"/>
                    </a:cxn>
                    <a:cxn ang="0">
                      <a:pos x="connsiteX3" y="connsiteY3"/>
                    </a:cxn>
                  </a:cxnLst>
                  <a:rect l="l" t="t" r="r" b="b"/>
                  <a:pathLst>
                    <a:path w="44532" h="27913">
                      <a:moveTo>
                        <a:pt x="44532" y="27914"/>
                      </a:moveTo>
                      <a:lnTo>
                        <a:pt x="22331" y="27914"/>
                      </a:lnTo>
                      <a:lnTo>
                        <a:pt x="2233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7" name="Freeform: Shape 366">
                  <a:extLst>
                    <a:ext uri="{FF2B5EF4-FFF2-40B4-BE49-F238E27FC236}">
                      <a16:creationId xmlns:a16="http://schemas.microsoft.com/office/drawing/2014/main" id="{7C07C622-6CDD-E189-B4A4-ED10E782A430}"/>
                    </a:ext>
                  </a:extLst>
                </p:cNvPr>
                <p:cNvSpPr/>
                <p:nvPr/>
              </p:nvSpPr>
              <p:spPr>
                <a:xfrm>
                  <a:off x="7217153" y="2717121"/>
                  <a:ext cx="65622" cy="9649"/>
                </a:xfrm>
                <a:custGeom>
                  <a:avLst/>
                  <a:gdLst>
                    <a:gd name="connsiteX0" fmla="*/ 44403 w 44402"/>
                    <a:gd name="connsiteY0" fmla="*/ 11425 h 11425"/>
                    <a:gd name="connsiteX1" fmla="*/ 22201 w 44402"/>
                    <a:gd name="connsiteY1" fmla="*/ 11425 h 11425"/>
                    <a:gd name="connsiteX2" fmla="*/ 22201 w 44402"/>
                    <a:gd name="connsiteY2" fmla="*/ 0 h 11425"/>
                    <a:gd name="connsiteX3" fmla="*/ 0 w 44402"/>
                    <a:gd name="connsiteY3" fmla="*/ 0 h 11425"/>
                  </a:gdLst>
                  <a:ahLst/>
                  <a:cxnLst>
                    <a:cxn ang="0">
                      <a:pos x="connsiteX0" y="connsiteY0"/>
                    </a:cxn>
                    <a:cxn ang="0">
                      <a:pos x="connsiteX1" y="connsiteY1"/>
                    </a:cxn>
                    <a:cxn ang="0">
                      <a:pos x="connsiteX2" y="connsiteY2"/>
                    </a:cxn>
                    <a:cxn ang="0">
                      <a:pos x="connsiteX3" y="connsiteY3"/>
                    </a:cxn>
                  </a:cxnLst>
                  <a:rect l="l" t="t" r="r" b="b"/>
                  <a:pathLst>
                    <a:path w="44402" h="11425">
                      <a:moveTo>
                        <a:pt x="44403" y="11425"/>
                      </a:moveTo>
                      <a:lnTo>
                        <a:pt x="22201" y="11425"/>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8" name="Freeform: Shape 367">
                  <a:extLst>
                    <a:ext uri="{FF2B5EF4-FFF2-40B4-BE49-F238E27FC236}">
                      <a16:creationId xmlns:a16="http://schemas.microsoft.com/office/drawing/2014/main" id="{E118A72C-DCD6-F037-7C2D-4C3AB59920AD}"/>
                    </a:ext>
                  </a:extLst>
                </p:cNvPr>
                <p:cNvSpPr/>
                <p:nvPr/>
              </p:nvSpPr>
              <p:spPr>
                <a:xfrm>
                  <a:off x="7119780" y="2683350"/>
                  <a:ext cx="65622" cy="33771"/>
                </a:xfrm>
                <a:custGeom>
                  <a:avLst/>
                  <a:gdLst>
                    <a:gd name="connsiteX0" fmla="*/ 44403 w 44402"/>
                    <a:gd name="connsiteY0" fmla="*/ 36872 h 36872"/>
                    <a:gd name="connsiteX1" fmla="*/ 22201 w 44402"/>
                    <a:gd name="connsiteY1" fmla="*/ 36872 h 36872"/>
                    <a:gd name="connsiteX2" fmla="*/ 22201 w 44402"/>
                    <a:gd name="connsiteY2" fmla="*/ 0 h 36872"/>
                    <a:gd name="connsiteX3" fmla="*/ 0 w 44402"/>
                    <a:gd name="connsiteY3" fmla="*/ 0 h 36872"/>
                  </a:gdLst>
                  <a:ahLst/>
                  <a:cxnLst>
                    <a:cxn ang="0">
                      <a:pos x="connsiteX0" y="connsiteY0"/>
                    </a:cxn>
                    <a:cxn ang="0">
                      <a:pos x="connsiteX1" y="connsiteY1"/>
                    </a:cxn>
                    <a:cxn ang="0">
                      <a:pos x="connsiteX2" y="connsiteY2"/>
                    </a:cxn>
                    <a:cxn ang="0">
                      <a:pos x="connsiteX3" y="connsiteY3"/>
                    </a:cxn>
                  </a:cxnLst>
                  <a:rect l="l" t="t" r="r" b="b"/>
                  <a:pathLst>
                    <a:path w="44402" h="36872">
                      <a:moveTo>
                        <a:pt x="44403" y="36872"/>
                      </a:moveTo>
                      <a:lnTo>
                        <a:pt x="22201" y="36872"/>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9" name="Freeform: Shape 368">
                  <a:extLst>
                    <a:ext uri="{FF2B5EF4-FFF2-40B4-BE49-F238E27FC236}">
                      <a16:creationId xmlns:a16="http://schemas.microsoft.com/office/drawing/2014/main" id="{565D8C56-1F84-E6C3-E782-D81C345462AF}"/>
                    </a:ext>
                  </a:extLst>
                </p:cNvPr>
                <p:cNvSpPr/>
                <p:nvPr/>
              </p:nvSpPr>
              <p:spPr>
                <a:xfrm>
                  <a:off x="7039342" y="2672092"/>
                  <a:ext cx="63504" cy="11258"/>
                </a:xfrm>
                <a:custGeom>
                  <a:avLst/>
                  <a:gdLst>
                    <a:gd name="connsiteX0" fmla="*/ 44403 w 44402"/>
                    <a:gd name="connsiteY0" fmla="*/ 12594 h 12593"/>
                    <a:gd name="connsiteX1" fmla="*/ 22201 w 44402"/>
                    <a:gd name="connsiteY1" fmla="*/ 12594 h 12593"/>
                    <a:gd name="connsiteX2" fmla="*/ 22201 w 44402"/>
                    <a:gd name="connsiteY2" fmla="*/ 0 h 12593"/>
                    <a:gd name="connsiteX3" fmla="*/ 0 w 44402"/>
                    <a:gd name="connsiteY3" fmla="*/ 0 h 12593"/>
                  </a:gdLst>
                  <a:ahLst/>
                  <a:cxnLst>
                    <a:cxn ang="0">
                      <a:pos x="connsiteX0" y="connsiteY0"/>
                    </a:cxn>
                    <a:cxn ang="0">
                      <a:pos x="connsiteX1" y="connsiteY1"/>
                    </a:cxn>
                    <a:cxn ang="0">
                      <a:pos x="connsiteX2" y="connsiteY2"/>
                    </a:cxn>
                    <a:cxn ang="0">
                      <a:pos x="connsiteX3" y="connsiteY3"/>
                    </a:cxn>
                  </a:cxnLst>
                  <a:rect l="l" t="t" r="r" b="b"/>
                  <a:pathLst>
                    <a:path w="44402" h="12593">
                      <a:moveTo>
                        <a:pt x="44403" y="12594"/>
                      </a:moveTo>
                      <a:lnTo>
                        <a:pt x="22201" y="12594"/>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0" name="Freeform: Shape 369">
                  <a:extLst>
                    <a:ext uri="{FF2B5EF4-FFF2-40B4-BE49-F238E27FC236}">
                      <a16:creationId xmlns:a16="http://schemas.microsoft.com/office/drawing/2014/main" id="{25CAA2EF-5E4A-DB80-A2EA-74663C15A42B}"/>
                    </a:ext>
                  </a:extLst>
                </p:cNvPr>
                <p:cNvSpPr/>
                <p:nvPr/>
              </p:nvSpPr>
              <p:spPr>
                <a:xfrm>
                  <a:off x="6920801" y="2659227"/>
                  <a:ext cx="65622" cy="12865"/>
                </a:xfrm>
                <a:custGeom>
                  <a:avLst/>
                  <a:gdLst>
                    <a:gd name="connsiteX0" fmla="*/ 44403 w 44402"/>
                    <a:gd name="connsiteY0" fmla="*/ 16229 h 16228"/>
                    <a:gd name="connsiteX1" fmla="*/ 22201 w 44402"/>
                    <a:gd name="connsiteY1" fmla="*/ 16229 h 16228"/>
                    <a:gd name="connsiteX2" fmla="*/ 22201 w 44402"/>
                    <a:gd name="connsiteY2" fmla="*/ 0 h 16228"/>
                    <a:gd name="connsiteX3" fmla="*/ 0 w 44402"/>
                    <a:gd name="connsiteY3" fmla="*/ 0 h 16228"/>
                  </a:gdLst>
                  <a:ahLst/>
                  <a:cxnLst>
                    <a:cxn ang="0">
                      <a:pos x="connsiteX0" y="connsiteY0"/>
                    </a:cxn>
                    <a:cxn ang="0">
                      <a:pos x="connsiteX1" y="connsiteY1"/>
                    </a:cxn>
                    <a:cxn ang="0">
                      <a:pos x="connsiteX2" y="connsiteY2"/>
                    </a:cxn>
                    <a:cxn ang="0">
                      <a:pos x="connsiteX3" y="connsiteY3"/>
                    </a:cxn>
                  </a:cxnLst>
                  <a:rect l="l" t="t" r="r" b="b"/>
                  <a:pathLst>
                    <a:path w="44402" h="16228">
                      <a:moveTo>
                        <a:pt x="44403" y="16229"/>
                      </a:moveTo>
                      <a:lnTo>
                        <a:pt x="22201" y="16229"/>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1" name="Freeform: Shape 370">
                  <a:extLst>
                    <a:ext uri="{FF2B5EF4-FFF2-40B4-BE49-F238E27FC236}">
                      <a16:creationId xmlns:a16="http://schemas.microsoft.com/office/drawing/2014/main" id="{DB022F8A-FD93-AD36-A2D3-4FC0ED5F863E}"/>
                    </a:ext>
                  </a:extLst>
                </p:cNvPr>
                <p:cNvSpPr/>
                <p:nvPr/>
              </p:nvSpPr>
              <p:spPr>
                <a:xfrm>
                  <a:off x="6804377" y="2614198"/>
                  <a:ext cx="107956" cy="45029"/>
                </a:xfrm>
                <a:custGeom>
                  <a:avLst/>
                  <a:gdLst>
                    <a:gd name="connsiteX0" fmla="*/ 73095 w 73095"/>
                    <a:gd name="connsiteY0" fmla="*/ 49985 h 49985"/>
                    <a:gd name="connsiteX1" fmla="*/ 50894 w 73095"/>
                    <a:gd name="connsiteY1" fmla="*/ 49985 h 49985"/>
                    <a:gd name="connsiteX2" fmla="*/ 50894 w 73095"/>
                    <a:gd name="connsiteY2" fmla="*/ 17268 h 49985"/>
                    <a:gd name="connsiteX3" fmla="*/ 22201 w 73095"/>
                    <a:gd name="connsiteY3" fmla="*/ 17268 h 49985"/>
                    <a:gd name="connsiteX4" fmla="*/ 22201 w 73095"/>
                    <a:gd name="connsiteY4" fmla="*/ 0 h 49985"/>
                    <a:gd name="connsiteX5" fmla="*/ 0 w 73095"/>
                    <a:gd name="connsiteY5" fmla="*/ 0 h 4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095" h="49985">
                      <a:moveTo>
                        <a:pt x="73095" y="49985"/>
                      </a:moveTo>
                      <a:lnTo>
                        <a:pt x="50894" y="49985"/>
                      </a:lnTo>
                      <a:lnTo>
                        <a:pt x="50894" y="17268"/>
                      </a:lnTo>
                      <a:lnTo>
                        <a:pt x="22201" y="17268"/>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2" name="Freeform: Shape 371">
                  <a:extLst>
                    <a:ext uri="{FF2B5EF4-FFF2-40B4-BE49-F238E27FC236}">
                      <a16:creationId xmlns:a16="http://schemas.microsoft.com/office/drawing/2014/main" id="{6D328E88-4549-5F8A-AC04-750C7D1AAC2F}"/>
                    </a:ext>
                  </a:extLst>
                </p:cNvPr>
                <p:cNvSpPr/>
                <p:nvPr/>
              </p:nvSpPr>
              <p:spPr>
                <a:xfrm>
                  <a:off x="6709120" y="2586860"/>
                  <a:ext cx="82556" cy="27338"/>
                </a:xfrm>
                <a:custGeom>
                  <a:avLst/>
                  <a:gdLst>
                    <a:gd name="connsiteX0" fmla="*/ 55827 w 55827"/>
                    <a:gd name="connsiteY0" fmla="*/ 31939 h 31938"/>
                    <a:gd name="connsiteX1" fmla="*/ 33626 w 55827"/>
                    <a:gd name="connsiteY1" fmla="*/ 31939 h 31938"/>
                    <a:gd name="connsiteX2" fmla="*/ 33626 w 55827"/>
                    <a:gd name="connsiteY2" fmla="*/ 18047 h 31938"/>
                    <a:gd name="connsiteX3" fmla="*/ 22201 w 55827"/>
                    <a:gd name="connsiteY3" fmla="*/ 18047 h 31938"/>
                    <a:gd name="connsiteX4" fmla="*/ 22201 w 55827"/>
                    <a:gd name="connsiteY4" fmla="*/ 0 h 31938"/>
                    <a:gd name="connsiteX5" fmla="*/ 0 w 55827"/>
                    <a:gd name="connsiteY5" fmla="*/ 0 h 3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27" h="31938">
                      <a:moveTo>
                        <a:pt x="55827" y="31939"/>
                      </a:moveTo>
                      <a:lnTo>
                        <a:pt x="33626" y="31939"/>
                      </a:lnTo>
                      <a:lnTo>
                        <a:pt x="33626" y="18047"/>
                      </a:lnTo>
                      <a:lnTo>
                        <a:pt x="22201" y="18047"/>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3" name="Freeform: Shape 372">
                  <a:extLst>
                    <a:ext uri="{FF2B5EF4-FFF2-40B4-BE49-F238E27FC236}">
                      <a16:creationId xmlns:a16="http://schemas.microsoft.com/office/drawing/2014/main" id="{DE418EFD-72AC-970B-B0E2-660EC7728F01}"/>
                    </a:ext>
                  </a:extLst>
                </p:cNvPr>
                <p:cNvSpPr/>
                <p:nvPr/>
              </p:nvSpPr>
              <p:spPr>
                <a:xfrm>
                  <a:off x="6584229" y="2572386"/>
                  <a:ext cx="65620" cy="14474"/>
                </a:xfrm>
                <a:custGeom>
                  <a:avLst/>
                  <a:gdLst>
                    <a:gd name="connsiteX0" fmla="*/ 44533 w 44532"/>
                    <a:gd name="connsiteY0" fmla="*/ 15580 h 15579"/>
                    <a:gd name="connsiteX1" fmla="*/ 22201 w 44532"/>
                    <a:gd name="connsiteY1" fmla="*/ 15580 h 15579"/>
                    <a:gd name="connsiteX2" fmla="*/ 22201 w 44532"/>
                    <a:gd name="connsiteY2" fmla="*/ 0 h 15579"/>
                    <a:gd name="connsiteX3" fmla="*/ 0 w 44532"/>
                    <a:gd name="connsiteY3" fmla="*/ 0 h 15579"/>
                  </a:gdLst>
                  <a:ahLst/>
                  <a:cxnLst>
                    <a:cxn ang="0">
                      <a:pos x="connsiteX0" y="connsiteY0"/>
                    </a:cxn>
                    <a:cxn ang="0">
                      <a:pos x="connsiteX1" y="connsiteY1"/>
                    </a:cxn>
                    <a:cxn ang="0">
                      <a:pos x="connsiteX2" y="connsiteY2"/>
                    </a:cxn>
                    <a:cxn ang="0">
                      <a:pos x="connsiteX3" y="connsiteY3"/>
                    </a:cxn>
                  </a:cxnLst>
                  <a:rect l="l" t="t" r="r" b="b"/>
                  <a:pathLst>
                    <a:path w="44532" h="15579">
                      <a:moveTo>
                        <a:pt x="44533" y="15580"/>
                      </a:moveTo>
                      <a:lnTo>
                        <a:pt x="22201" y="15580"/>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4" name="Freeform: Shape 373">
                  <a:extLst>
                    <a:ext uri="{FF2B5EF4-FFF2-40B4-BE49-F238E27FC236}">
                      <a16:creationId xmlns:a16="http://schemas.microsoft.com/office/drawing/2014/main" id="{45F5476B-6FFC-B7F5-499C-FE7929ECB71A}"/>
                    </a:ext>
                  </a:extLst>
                </p:cNvPr>
                <p:cNvSpPr/>
                <p:nvPr/>
              </p:nvSpPr>
              <p:spPr>
                <a:xfrm>
                  <a:off x="6313278" y="2572386"/>
                  <a:ext cx="211681" cy="11258"/>
                </a:xfrm>
                <a:custGeom>
                  <a:avLst/>
                  <a:gdLst>
                    <a:gd name="connsiteX0" fmla="*/ 142815 w 142814"/>
                    <a:gd name="connsiteY0" fmla="*/ 0 h 12983"/>
                    <a:gd name="connsiteX1" fmla="*/ 0 w 142814"/>
                    <a:gd name="connsiteY1" fmla="*/ 0 h 12983"/>
                  </a:gdLst>
                  <a:ahLst/>
                  <a:cxnLst>
                    <a:cxn ang="0">
                      <a:pos x="connsiteX0" y="connsiteY0"/>
                    </a:cxn>
                    <a:cxn ang="0">
                      <a:pos x="connsiteX1" y="connsiteY1"/>
                    </a:cxn>
                  </a:cxnLst>
                  <a:rect l="l" t="t" r="r" b="b"/>
                  <a:pathLst>
                    <a:path w="142814" h="12983">
                      <a:moveTo>
                        <a:pt x="142815" y="0"/>
                      </a:moveTo>
                      <a:lnTo>
                        <a:pt x="0" y="0"/>
                      </a:lnTo>
                    </a:path>
                  </a:pathLst>
                </a:custGeom>
                <a:ln w="9525" cap="flat">
                  <a:solidFill>
                    <a:srgbClr val="EB1700"/>
                  </a:solidFill>
                  <a:custDash>
                    <a:ds d="235500" sp="235500"/>
                  </a:custDash>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5" name="Freeform: Shape 374">
                  <a:extLst>
                    <a:ext uri="{FF2B5EF4-FFF2-40B4-BE49-F238E27FC236}">
                      <a16:creationId xmlns:a16="http://schemas.microsoft.com/office/drawing/2014/main" id="{235FF106-6F2D-02AD-3428-6A2FF30D0149}"/>
                    </a:ext>
                  </a:extLst>
                </p:cNvPr>
                <p:cNvSpPr/>
                <p:nvPr/>
              </p:nvSpPr>
              <p:spPr>
                <a:xfrm>
                  <a:off x="6175685" y="2545047"/>
                  <a:ext cx="107958" cy="27338"/>
                </a:xfrm>
                <a:custGeom>
                  <a:avLst/>
                  <a:gdLst>
                    <a:gd name="connsiteX0" fmla="*/ 73095 w 73095"/>
                    <a:gd name="connsiteY0" fmla="*/ 30381 h 30380"/>
                    <a:gd name="connsiteX1" fmla="*/ 50894 w 73095"/>
                    <a:gd name="connsiteY1" fmla="*/ 30381 h 30380"/>
                    <a:gd name="connsiteX2" fmla="*/ 50894 w 73095"/>
                    <a:gd name="connsiteY2" fmla="*/ 13892 h 30380"/>
                    <a:gd name="connsiteX3" fmla="*/ 22201 w 73095"/>
                    <a:gd name="connsiteY3" fmla="*/ 13892 h 30380"/>
                    <a:gd name="connsiteX4" fmla="*/ 22201 w 73095"/>
                    <a:gd name="connsiteY4" fmla="*/ 0 h 30380"/>
                    <a:gd name="connsiteX5" fmla="*/ 0 w 73095"/>
                    <a:gd name="connsiteY5" fmla="*/ 0 h 3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095" h="30380">
                      <a:moveTo>
                        <a:pt x="73095" y="30381"/>
                      </a:moveTo>
                      <a:lnTo>
                        <a:pt x="50894" y="30381"/>
                      </a:lnTo>
                      <a:lnTo>
                        <a:pt x="50894" y="13892"/>
                      </a:lnTo>
                      <a:lnTo>
                        <a:pt x="22201" y="13892"/>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6" name="Freeform: Shape 375">
                  <a:extLst>
                    <a:ext uri="{FF2B5EF4-FFF2-40B4-BE49-F238E27FC236}">
                      <a16:creationId xmlns:a16="http://schemas.microsoft.com/office/drawing/2014/main" id="{ECA32C88-B9F6-90D1-0B39-2F5BC0AB0047}"/>
                    </a:ext>
                  </a:extLst>
                </p:cNvPr>
                <p:cNvSpPr/>
                <p:nvPr/>
              </p:nvSpPr>
              <p:spPr>
                <a:xfrm>
                  <a:off x="6055028" y="2528966"/>
                  <a:ext cx="65620" cy="16082"/>
                </a:xfrm>
                <a:custGeom>
                  <a:avLst/>
                  <a:gdLst>
                    <a:gd name="connsiteX0" fmla="*/ 44402 w 44402"/>
                    <a:gd name="connsiteY0" fmla="*/ 18047 h 18046"/>
                    <a:gd name="connsiteX1" fmla="*/ 22201 w 44402"/>
                    <a:gd name="connsiteY1" fmla="*/ 18047 h 18046"/>
                    <a:gd name="connsiteX2" fmla="*/ 22201 w 44402"/>
                    <a:gd name="connsiteY2" fmla="*/ 0 h 18046"/>
                    <a:gd name="connsiteX3" fmla="*/ 0 w 44402"/>
                    <a:gd name="connsiteY3" fmla="*/ 0 h 18046"/>
                  </a:gdLst>
                  <a:ahLst/>
                  <a:cxnLst>
                    <a:cxn ang="0">
                      <a:pos x="connsiteX0" y="connsiteY0"/>
                    </a:cxn>
                    <a:cxn ang="0">
                      <a:pos x="connsiteX1" y="connsiteY1"/>
                    </a:cxn>
                    <a:cxn ang="0">
                      <a:pos x="connsiteX2" y="connsiteY2"/>
                    </a:cxn>
                    <a:cxn ang="0">
                      <a:pos x="connsiteX3" y="connsiteY3"/>
                    </a:cxn>
                  </a:cxnLst>
                  <a:rect l="l" t="t" r="r" b="b"/>
                  <a:pathLst>
                    <a:path w="44402" h="18046">
                      <a:moveTo>
                        <a:pt x="44402" y="18047"/>
                      </a:moveTo>
                      <a:lnTo>
                        <a:pt x="22201" y="18047"/>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7" name="Freeform: Shape 376">
                  <a:extLst>
                    <a:ext uri="{FF2B5EF4-FFF2-40B4-BE49-F238E27FC236}">
                      <a16:creationId xmlns:a16="http://schemas.microsoft.com/office/drawing/2014/main" id="{E2744731-FBBD-2925-17AE-C79C46218B2D}"/>
                    </a:ext>
                  </a:extLst>
                </p:cNvPr>
                <p:cNvSpPr/>
                <p:nvPr/>
              </p:nvSpPr>
              <p:spPr>
                <a:xfrm>
                  <a:off x="5847581" y="2488761"/>
                  <a:ext cx="169344" cy="40205"/>
                </a:xfrm>
                <a:custGeom>
                  <a:avLst/>
                  <a:gdLst>
                    <a:gd name="connsiteX0" fmla="*/ 114771 w 114771"/>
                    <a:gd name="connsiteY0" fmla="*/ 46350 h 46349"/>
                    <a:gd name="connsiteX1" fmla="*/ 92570 w 114771"/>
                    <a:gd name="connsiteY1" fmla="*/ 46350 h 46349"/>
                    <a:gd name="connsiteX2" fmla="*/ 92570 w 114771"/>
                    <a:gd name="connsiteY2" fmla="*/ 30121 h 46349"/>
                    <a:gd name="connsiteX3" fmla="*/ 66214 w 114771"/>
                    <a:gd name="connsiteY3" fmla="*/ 30121 h 46349"/>
                    <a:gd name="connsiteX4" fmla="*/ 66214 w 114771"/>
                    <a:gd name="connsiteY4" fmla="*/ 15061 h 46349"/>
                    <a:gd name="connsiteX5" fmla="*/ 22331 w 114771"/>
                    <a:gd name="connsiteY5" fmla="*/ 15061 h 46349"/>
                    <a:gd name="connsiteX6" fmla="*/ 22331 w 114771"/>
                    <a:gd name="connsiteY6" fmla="*/ 0 h 46349"/>
                    <a:gd name="connsiteX7" fmla="*/ 0 w 114771"/>
                    <a:gd name="connsiteY7" fmla="*/ 0 h 4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71" h="46349">
                      <a:moveTo>
                        <a:pt x="114771" y="46350"/>
                      </a:moveTo>
                      <a:lnTo>
                        <a:pt x="92570" y="46350"/>
                      </a:lnTo>
                      <a:lnTo>
                        <a:pt x="92570" y="30121"/>
                      </a:lnTo>
                      <a:lnTo>
                        <a:pt x="66214" y="30121"/>
                      </a:lnTo>
                      <a:lnTo>
                        <a:pt x="66214" y="15061"/>
                      </a:lnTo>
                      <a:lnTo>
                        <a:pt x="22331" y="15061"/>
                      </a:lnTo>
                      <a:lnTo>
                        <a:pt x="2233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8" name="Freeform: Shape 377">
                  <a:extLst>
                    <a:ext uri="{FF2B5EF4-FFF2-40B4-BE49-F238E27FC236}">
                      <a16:creationId xmlns:a16="http://schemas.microsoft.com/office/drawing/2014/main" id="{39EF7524-8F11-C02B-2D30-7D016F9EBE07}"/>
                    </a:ext>
                  </a:extLst>
                </p:cNvPr>
                <p:cNvSpPr/>
                <p:nvPr/>
              </p:nvSpPr>
              <p:spPr>
                <a:xfrm>
                  <a:off x="5707872" y="2443733"/>
                  <a:ext cx="71971" cy="45029"/>
                </a:xfrm>
                <a:custGeom>
                  <a:avLst/>
                  <a:gdLst>
                    <a:gd name="connsiteX0" fmla="*/ 48687 w 48686"/>
                    <a:gd name="connsiteY0" fmla="*/ 49855 h 49855"/>
                    <a:gd name="connsiteX1" fmla="*/ 26486 w 48686"/>
                    <a:gd name="connsiteY1" fmla="*/ 49855 h 49855"/>
                    <a:gd name="connsiteX2" fmla="*/ 26486 w 48686"/>
                    <a:gd name="connsiteY2" fmla="*/ 17268 h 49855"/>
                    <a:gd name="connsiteX3" fmla="*/ 22201 w 48686"/>
                    <a:gd name="connsiteY3" fmla="*/ 17268 h 49855"/>
                    <a:gd name="connsiteX4" fmla="*/ 22201 w 48686"/>
                    <a:gd name="connsiteY4" fmla="*/ 0 h 49855"/>
                    <a:gd name="connsiteX5" fmla="*/ 0 w 48686"/>
                    <a:gd name="connsiteY5" fmla="*/ 0 h 4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86" h="49855">
                      <a:moveTo>
                        <a:pt x="48687" y="49855"/>
                      </a:moveTo>
                      <a:lnTo>
                        <a:pt x="26486" y="49855"/>
                      </a:lnTo>
                      <a:lnTo>
                        <a:pt x="26486" y="17268"/>
                      </a:lnTo>
                      <a:lnTo>
                        <a:pt x="22201" y="17268"/>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9" name="Freeform: Shape 378">
                  <a:extLst>
                    <a:ext uri="{FF2B5EF4-FFF2-40B4-BE49-F238E27FC236}">
                      <a16:creationId xmlns:a16="http://schemas.microsoft.com/office/drawing/2014/main" id="{E40306FB-A4AD-866D-7821-B56E2D9F1AE7}"/>
                    </a:ext>
                  </a:extLst>
                </p:cNvPr>
                <p:cNvSpPr/>
                <p:nvPr/>
              </p:nvSpPr>
              <p:spPr>
                <a:xfrm>
                  <a:off x="5553344" y="2387447"/>
                  <a:ext cx="74089" cy="56285"/>
                </a:xfrm>
                <a:custGeom>
                  <a:avLst/>
                  <a:gdLst>
                    <a:gd name="connsiteX0" fmla="*/ 50504 w 50504"/>
                    <a:gd name="connsiteY0" fmla="*/ 64526 h 64526"/>
                    <a:gd name="connsiteX1" fmla="*/ 28303 w 50504"/>
                    <a:gd name="connsiteY1" fmla="*/ 64526 h 64526"/>
                    <a:gd name="connsiteX2" fmla="*/ 28303 w 50504"/>
                    <a:gd name="connsiteY2" fmla="*/ 34405 h 64526"/>
                    <a:gd name="connsiteX3" fmla="*/ 22201 w 50504"/>
                    <a:gd name="connsiteY3" fmla="*/ 34405 h 64526"/>
                    <a:gd name="connsiteX4" fmla="*/ 22201 w 50504"/>
                    <a:gd name="connsiteY4" fmla="*/ 0 h 64526"/>
                    <a:gd name="connsiteX5" fmla="*/ 0 w 50504"/>
                    <a:gd name="connsiteY5" fmla="*/ 0 h 6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04" h="64526">
                      <a:moveTo>
                        <a:pt x="50504" y="64526"/>
                      </a:moveTo>
                      <a:lnTo>
                        <a:pt x="28303" y="64526"/>
                      </a:lnTo>
                      <a:lnTo>
                        <a:pt x="28303" y="34405"/>
                      </a:lnTo>
                      <a:lnTo>
                        <a:pt x="22201" y="34405"/>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0" name="Freeform: Shape 379">
                  <a:extLst>
                    <a:ext uri="{FF2B5EF4-FFF2-40B4-BE49-F238E27FC236}">
                      <a16:creationId xmlns:a16="http://schemas.microsoft.com/office/drawing/2014/main" id="{9ADB7673-A678-DB57-6D5A-5646F95CF69C}"/>
                    </a:ext>
                  </a:extLst>
                </p:cNvPr>
                <p:cNvSpPr/>
                <p:nvPr/>
              </p:nvSpPr>
              <p:spPr>
                <a:xfrm>
                  <a:off x="5445388" y="2374582"/>
                  <a:ext cx="63504" cy="12865"/>
                </a:xfrm>
                <a:custGeom>
                  <a:avLst/>
                  <a:gdLst>
                    <a:gd name="connsiteX0" fmla="*/ 44403 w 44402"/>
                    <a:gd name="connsiteY0" fmla="*/ 14801 h 14800"/>
                    <a:gd name="connsiteX1" fmla="*/ 22201 w 44402"/>
                    <a:gd name="connsiteY1" fmla="*/ 14801 h 14800"/>
                    <a:gd name="connsiteX2" fmla="*/ 22201 w 44402"/>
                    <a:gd name="connsiteY2" fmla="*/ 0 h 14800"/>
                    <a:gd name="connsiteX3" fmla="*/ 0 w 44402"/>
                    <a:gd name="connsiteY3" fmla="*/ 0 h 14800"/>
                  </a:gdLst>
                  <a:ahLst/>
                  <a:cxnLst>
                    <a:cxn ang="0">
                      <a:pos x="connsiteX0" y="connsiteY0"/>
                    </a:cxn>
                    <a:cxn ang="0">
                      <a:pos x="connsiteX1" y="connsiteY1"/>
                    </a:cxn>
                    <a:cxn ang="0">
                      <a:pos x="connsiteX2" y="connsiteY2"/>
                    </a:cxn>
                    <a:cxn ang="0">
                      <a:pos x="connsiteX3" y="connsiteY3"/>
                    </a:cxn>
                  </a:cxnLst>
                  <a:rect l="l" t="t" r="r" b="b"/>
                  <a:pathLst>
                    <a:path w="44402" h="14800">
                      <a:moveTo>
                        <a:pt x="44403" y="14801"/>
                      </a:moveTo>
                      <a:lnTo>
                        <a:pt x="22201" y="14801"/>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1" name="Freeform: Shape 380">
                  <a:extLst>
                    <a:ext uri="{FF2B5EF4-FFF2-40B4-BE49-F238E27FC236}">
                      <a16:creationId xmlns:a16="http://schemas.microsoft.com/office/drawing/2014/main" id="{FF1BF868-2A8E-917C-766F-A2DDF85B9639}"/>
                    </a:ext>
                  </a:extLst>
                </p:cNvPr>
                <p:cNvSpPr/>
                <p:nvPr/>
              </p:nvSpPr>
              <p:spPr>
                <a:xfrm>
                  <a:off x="5345897" y="2360108"/>
                  <a:ext cx="65622" cy="14474"/>
                </a:xfrm>
                <a:custGeom>
                  <a:avLst/>
                  <a:gdLst>
                    <a:gd name="connsiteX0" fmla="*/ 44402 w 44402"/>
                    <a:gd name="connsiteY0" fmla="*/ 15969 h 15969"/>
                    <a:gd name="connsiteX1" fmla="*/ 22201 w 44402"/>
                    <a:gd name="connsiteY1" fmla="*/ 15969 h 15969"/>
                    <a:gd name="connsiteX2" fmla="*/ 22201 w 44402"/>
                    <a:gd name="connsiteY2" fmla="*/ 0 h 15969"/>
                    <a:gd name="connsiteX3" fmla="*/ 0 w 44402"/>
                    <a:gd name="connsiteY3" fmla="*/ 0 h 15969"/>
                  </a:gdLst>
                  <a:ahLst/>
                  <a:cxnLst>
                    <a:cxn ang="0">
                      <a:pos x="connsiteX0" y="connsiteY0"/>
                    </a:cxn>
                    <a:cxn ang="0">
                      <a:pos x="connsiteX1" y="connsiteY1"/>
                    </a:cxn>
                    <a:cxn ang="0">
                      <a:pos x="connsiteX2" y="connsiteY2"/>
                    </a:cxn>
                    <a:cxn ang="0">
                      <a:pos x="connsiteX3" y="connsiteY3"/>
                    </a:cxn>
                  </a:cxnLst>
                  <a:rect l="l" t="t" r="r" b="b"/>
                  <a:pathLst>
                    <a:path w="44402" h="15969">
                      <a:moveTo>
                        <a:pt x="44402" y="15969"/>
                      </a:moveTo>
                      <a:lnTo>
                        <a:pt x="22201" y="15969"/>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2" name="Freeform: Shape 381">
                  <a:extLst>
                    <a:ext uri="{FF2B5EF4-FFF2-40B4-BE49-F238E27FC236}">
                      <a16:creationId xmlns:a16="http://schemas.microsoft.com/office/drawing/2014/main" id="{BC557E46-FCB0-7018-F078-780F11C1F856}"/>
                    </a:ext>
                  </a:extLst>
                </p:cNvPr>
                <p:cNvSpPr/>
                <p:nvPr/>
              </p:nvSpPr>
              <p:spPr>
                <a:xfrm>
                  <a:off x="5240057" y="2332770"/>
                  <a:ext cx="105840" cy="27338"/>
                </a:xfrm>
                <a:custGeom>
                  <a:avLst/>
                  <a:gdLst>
                    <a:gd name="connsiteX0" fmla="*/ 71407 w 71407"/>
                    <a:gd name="connsiteY0" fmla="*/ 31679 h 31678"/>
                    <a:gd name="connsiteX1" fmla="*/ 49206 w 71407"/>
                    <a:gd name="connsiteY1" fmla="*/ 31679 h 31678"/>
                    <a:gd name="connsiteX2" fmla="*/ 49206 w 71407"/>
                    <a:gd name="connsiteY2" fmla="*/ 17008 h 31678"/>
                    <a:gd name="connsiteX3" fmla="*/ 22201 w 71407"/>
                    <a:gd name="connsiteY3" fmla="*/ 17008 h 31678"/>
                    <a:gd name="connsiteX4" fmla="*/ 22201 w 71407"/>
                    <a:gd name="connsiteY4" fmla="*/ 0 h 31678"/>
                    <a:gd name="connsiteX5" fmla="*/ 0 w 71407"/>
                    <a:gd name="connsiteY5" fmla="*/ 0 h 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07" h="31678">
                      <a:moveTo>
                        <a:pt x="71407" y="31679"/>
                      </a:moveTo>
                      <a:lnTo>
                        <a:pt x="49206" y="31679"/>
                      </a:lnTo>
                      <a:lnTo>
                        <a:pt x="49206" y="17008"/>
                      </a:lnTo>
                      <a:lnTo>
                        <a:pt x="22201" y="17008"/>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3" name="Freeform: Shape 382">
                  <a:extLst>
                    <a:ext uri="{FF2B5EF4-FFF2-40B4-BE49-F238E27FC236}">
                      <a16:creationId xmlns:a16="http://schemas.microsoft.com/office/drawing/2014/main" id="{BAE63C2B-6883-0127-204E-177803D0445A}"/>
                    </a:ext>
                  </a:extLst>
                </p:cNvPr>
                <p:cNvSpPr/>
                <p:nvPr/>
              </p:nvSpPr>
              <p:spPr>
                <a:xfrm>
                  <a:off x="5119400" y="2316688"/>
                  <a:ext cx="65620" cy="16082"/>
                </a:xfrm>
                <a:custGeom>
                  <a:avLst/>
                  <a:gdLst>
                    <a:gd name="connsiteX0" fmla="*/ 44403 w 44402"/>
                    <a:gd name="connsiteY0" fmla="*/ 18047 h 18046"/>
                    <a:gd name="connsiteX1" fmla="*/ 22201 w 44402"/>
                    <a:gd name="connsiteY1" fmla="*/ 18047 h 18046"/>
                    <a:gd name="connsiteX2" fmla="*/ 22201 w 44402"/>
                    <a:gd name="connsiteY2" fmla="*/ 0 h 18046"/>
                    <a:gd name="connsiteX3" fmla="*/ 0 w 44402"/>
                    <a:gd name="connsiteY3" fmla="*/ 0 h 18046"/>
                  </a:gdLst>
                  <a:ahLst/>
                  <a:cxnLst>
                    <a:cxn ang="0">
                      <a:pos x="connsiteX0" y="connsiteY0"/>
                    </a:cxn>
                    <a:cxn ang="0">
                      <a:pos x="connsiteX1" y="connsiteY1"/>
                    </a:cxn>
                    <a:cxn ang="0">
                      <a:pos x="connsiteX2" y="connsiteY2"/>
                    </a:cxn>
                    <a:cxn ang="0">
                      <a:pos x="connsiteX3" y="connsiteY3"/>
                    </a:cxn>
                  </a:cxnLst>
                  <a:rect l="l" t="t" r="r" b="b"/>
                  <a:pathLst>
                    <a:path w="44402" h="18046">
                      <a:moveTo>
                        <a:pt x="44403" y="18047"/>
                      </a:moveTo>
                      <a:lnTo>
                        <a:pt x="22201" y="18047"/>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4" name="Freeform: Shape 383">
                  <a:extLst>
                    <a:ext uri="{FF2B5EF4-FFF2-40B4-BE49-F238E27FC236}">
                      <a16:creationId xmlns:a16="http://schemas.microsoft.com/office/drawing/2014/main" id="{DFDAB5BC-FF05-1AC9-A7FF-CC36202203E2}"/>
                    </a:ext>
                  </a:extLst>
                </p:cNvPr>
                <p:cNvSpPr/>
                <p:nvPr/>
              </p:nvSpPr>
              <p:spPr>
                <a:xfrm>
                  <a:off x="4831514" y="2233064"/>
                  <a:ext cx="230731" cy="83625"/>
                </a:xfrm>
                <a:custGeom>
                  <a:avLst/>
                  <a:gdLst>
                    <a:gd name="connsiteX0" fmla="*/ 157616 w 157615"/>
                    <a:gd name="connsiteY0" fmla="*/ 94128 h 94127"/>
                    <a:gd name="connsiteX1" fmla="*/ 135414 w 157615"/>
                    <a:gd name="connsiteY1" fmla="*/ 94128 h 94127"/>
                    <a:gd name="connsiteX2" fmla="*/ 135414 w 157615"/>
                    <a:gd name="connsiteY2" fmla="*/ 79327 h 94127"/>
                    <a:gd name="connsiteX3" fmla="*/ 102177 w 157615"/>
                    <a:gd name="connsiteY3" fmla="*/ 79327 h 94127"/>
                    <a:gd name="connsiteX4" fmla="*/ 102177 w 157615"/>
                    <a:gd name="connsiteY4" fmla="*/ 58164 h 94127"/>
                    <a:gd name="connsiteX5" fmla="*/ 76990 w 157615"/>
                    <a:gd name="connsiteY5" fmla="*/ 58164 h 94127"/>
                    <a:gd name="connsiteX6" fmla="*/ 76990 w 157615"/>
                    <a:gd name="connsiteY6" fmla="*/ 31289 h 94127"/>
                    <a:gd name="connsiteX7" fmla="*/ 40118 w 157615"/>
                    <a:gd name="connsiteY7" fmla="*/ 31289 h 94127"/>
                    <a:gd name="connsiteX8" fmla="*/ 40118 w 157615"/>
                    <a:gd name="connsiteY8" fmla="*/ 15969 h 94127"/>
                    <a:gd name="connsiteX9" fmla="*/ 22201 w 157615"/>
                    <a:gd name="connsiteY9" fmla="*/ 15969 h 94127"/>
                    <a:gd name="connsiteX10" fmla="*/ 22201 w 157615"/>
                    <a:gd name="connsiteY10" fmla="*/ 0 h 94127"/>
                    <a:gd name="connsiteX11" fmla="*/ 0 w 157615"/>
                    <a:gd name="connsiteY11" fmla="*/ 0 h 9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615" h="94127">
                      <a:moveTo>
                        <a:pt x="157616" y="94128"/>
                      </a:moveTo>
                      <a:lnTo>
                        <a:pt x="135414" y="94128"/>
                      </a:lnTo>
                      <a:lnTo>
                        <a:pt x="135414" y="79327"/>
                      </a:lnTo>
                      <a:lnTo>
                        <a:pt x="102177" y="79327"/>
                      </a:lnTo>
                      <a:lnTo>
                        <a:pt x="102177" y="58164"/>
                      </a:lnTo>
                      <a:lnTo>
                        <a:pt x="76990" y="58164"/>
                      </a:lnTo>
                      <a:lnTo>
                        <a:pt x="76990" y="31289"/>
                      </a:lnTo>
                      <a:lnTo>
                        <a:pt x="40118" y="31289"/>
                      </a:lnTo>
                      <a:lnTo>
                        <a:pt x="40118" y="15969"/>
                      </a:lnTo>
                      <a:lnTo>
                        <a:pt x="22201" y="15969"/>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5" name="Freeform: Shape 384">
                  <a:extLst>
                    <a:ext uri="{FF2B5EF4-FFF2-40B4-BE49-F238E27FC236}">
                      <a16:creationId xmlns:a16="http://schemas.microsoft.com/office/drawing/2014/main" id="{0BF77AA9-8F89-2A6A-9FB3-A26AF92470FD}"/>
                    </a:ext>
                  </a:extLst>
                </p:cNvPr>
                <p:cNvSpPr/>
                <p:nvPr/>
              </p:nvSpPr>
              <p:spPr>
                <a:xfrm>
                  <a:off x="4594432" y="2163912"/>
                  <a:ext cx="226498" cy="69152"/>
                </a:xfrm>
                <a:custGeom>
                  <a:avLst/>
                  <a:gdLst>
                    <a:gd name="connsiteX0" fmla="*/ 153331 w 153331"/>
                    <a:gd name="connsiteY0" fmla="*/ 78678 h 78677"/>
                    <a:gd name="connsiteX1" fmla="*/ 131130 w 153331"/>
                    <a:gd name="connsiteY1" fmla="*/ 78678 h 78677"/>
                    <a:gd name="connsiteX2" fmla="*/ 131130 w 153331"/>
                    <a:gd name="connsiteY2" fmla="*/ 62968 h 78677"/>
                    <a:gd name="connsiteX3" fmla="*/ 93349 w 153331"/>
                    <a:gd name="connsiteY3" fmla="*/ 62968 h 78677"/>
                    <a:gd name="connsiteX4" fmla="*/ 93349 w 153331"/>
                    <a:gd name="connsiteY4" fmla="*/ 46999 h 78677"/>
                    <a:gd name="connsiteX5" fmla="*/ 64137 w 153331"/>
                    <a:gd name="connsiteY5" fmla="*/ 46999 h 78677"/>
                    <a:gd name="connsiteX6" fmla="*/ 64137 w 153331"/>
                    <a:gd name="connsiteY6" fmla="*/ 14671 h 78677"/>
                    <a:gd name="connsiteX7" fmla="*/ 22201 w 153331"/>
                    <a:gd name="connsiteY7" fmla="*/ 14671 h 78677"/>
                    <a:gd name="connsiteX8" fmla="*/ 22201 w 153331"/>
                    <a:gd name="connsiteY8" fmla="*/ 0 h 78677"/>
                    <a:gd name="connsiteX9" fmla="*/ 0 w 153331"/>
                    <a:gd name="connsiteY9" fmla="*/ 0 h 7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331" h="78677">
                      <a:moveTo>
                        <a:pt x="153331" y="78678"/>
                      </a:moveTo>
                      <a:lnTo>
                        <a:pt x="131130" y="78678"/>
                      </a:lnTo>
                      <a:lnTo>
                        <a:pt x="131130" y="62968"/>
                      </a:lnTo>
                      <a:lnTo>
                        <a:pt x="93349" y="62968"/>
                      </a:lnTo>
                      <a:lnTo>
                        <a:pt x="93349" y="46999"/>
                      </a:lnTo>
                      <a:lnTo>
                        <a:pt x="64137" y="46999"/>
                      </a:lnTo>
                      <a:lnTo>
                        <a:pt x="64137" y="14671"/>
                      </a:lnTo>
                      <a:lnTo>
                        <a:pt x="22201" y="14671"/>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6" name="Freeform: Shape 385">
                  <a:extLst>
                    <a:ext uri="{FF2B5EF4-FFF2-40B4-BE49-F238E27FC236}">
                      <a16:creationId xmlns:a16="http://schemas.microsoft.com/office/drawing/2014/main" id="{14B23314-481E-2FC3-C54F-C61ACC68847A}"/>
                    </a:ext>
                  </a:extLst>
                </p:cNvPr>
                <p:cNvSpPr/>
                <p:nvPr/>
              </p:nvSpPr>
              <p:spPr>
                <a:xfrm>
                  <a:off x="4522461" y="2147830"/>
                  <a:ext cx="65620" cy="16082"/>
                </a:xfrm>
                <a:custGeom>
                  <a:avLst/>
                  <a:gdLst>
                    <a:gd name="connsiteX0" fmla="*/ 44402 w 44402"/>
                    <a:gd name="connsiteY0" fmla="*/ 17527 h 17527"/>
                    <a:gd name="connsiteX1" fmla="*/ 22201 w 44402"/>
                    <a:gd name="connsiteY1" fmla="*/ 17527 h 17527"/>
                    <a:gd name="connsiteX2" fmla="*/ 22201 w 44402"/>
                    <a:gd name="connsiteY2" fmla="*/ 0 h 17527"/>
                    <a:gd name="connsiteX3" fmla="*/ 0 w 44402"/>
                    <a:gd name="connsiteY3" fmla="*/ 0 h 17527"/>
                  </a:gdLst>
                  <a:ahLst/>
                  <a:cxnLst>
                    <a:cxn ang="0">
                      <a:pos x="connsiteX0" y="connsiteY0"/>
                    </a:cxn>
                    <a:cxn ang="0">
                      <a:pos x="connsiteX1" y="connsiteY1"/>
                    </a:cxn>
                    <a:cxn ang="0">
                      <a:pos x="connsiteX2" y="connsiteY2"/>
                    </a:cxn>
                    <a:cxn ang="0">
                      <a:pos x="connsiteX3" y="connsiteY3"/>
                    </a:cxn>
                  </a:cxnLst>
                  <a:rect l="l" t="t" r="r" b="b"/>
                  <a:pathLst>
                    <a:path w="44402" h="17527">
                      <a:moveTo>
                        <a:pt x="44402" y="17527"/>
                      </a:moveTo>
                      <a:lnTo>
                        <a:pt x="22201" y="17527"/>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7" name="Freeform: Shape 386">
                  <a:extLst>
                    <a:ext uri="{FF2B5EF4-FFF2-40B4-BE49-F238E27FC236}">
                      <a16:creationId xmlns:a16="http://schemas.microsoft.com/office/drawing/2014/main" id="{2C22629F-82A5-C7E0-7743-AFD5255E69EA}"/>
                    </a:ext>
                  </a:extLst>
                </p:cNvPr>
                <p:cNvSpPr/>
                <p:nvPr/>
              </p:nvSpPr>
              <p:spPr>
                <a:xfrm>
                  <a:off x="4391219" y="2120492"/>
                  <a:ext cx="118541" cy="27338"/>
                </a:xfrm>
                <a:custGeom>
                  <a:avLst/>
                  <a:gdLst>
                    <a:gd name="connsiteX0" fmla="*/ 80106 w 80106"/>
                    <a:gd name="connsiteY0" fmla="*/ 31679 h 31678"/>
                    <a:gd name="connsiteX1" fmla="*/ 57905 w 80106"/>
                    <a:gd name="connsiteY1" fmla="*/ 31679 h 31678"/>
                    <a:gd name="connsiteX2" fmla="*/ 57905 w 80106"/>
                    <a:gd name="connsiteY2" fmla="*/ 15580 h 31678"/>
                    <a:gd name="connsiteX3" fmla="*/ 22201 w 80106"/>
                    <a:gd name="connsiteY3" fmla="*/ 15580 h 31678"/>
                    <a:gd name="connsiteX4" fmla="*/ 22201 w 80106"/>
                    <a:gd name="connsiteY4" fmla="*/ 0 h 31678"/>
                    <a:gd name="connsiteX5" fmla="*/ 0 w 80106"/>
                    <a:gd name="connsiteY5" fmla="*/ 0 h 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6" h="31678">
                      <a:moveTo>
                        <a:pt x="80106" y="31679"/>
                      </a:moveTo>
                      <a:lnTo>
                        <a:pt x="57905" y="31679"/>
                      </a:lnTo>
                      <a:lnTo>
                        <a:pt x="57905" y="15580"/>
                      </a:lnTo>
                      <a:lnTo>
                        <a:pt x="22201" y="15580"/>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8" name="Freeform: Shape 387">
                  <a:extLst>
                    <a:ext uri="{FF2B5EF4-FFF2-40B4-BE49-F238E27FC236}">
                      <a16:creationId xmlns:a16="http://schemas.microsoft.com/office/drawing/2014/main" id="{9115EA31-E819-E636-D4F1-3F1CE192F86C}"/>
                    </a:ext>
                  </a:extLst>
                </p:cNvPr>
                <p:cNvSpPr/>
                <p:nvPr/>
              </p:nvSpPr>
              <p:spPr>
                <a:xfrm>
                  <a:off x="4298079" y="2106018"/>
                  <a:ext cx="65620" cy="14474"/>
                </a:xfrm>
                <a:custGeom>
                  <a:avLst/>
                  <a:gdLst>
                    <a:gd name="connsiteX0" fmla="*/ 44402 w 44402"/>
                    <a:gd name="connsiteY0" fmla="*/ 16618 h 16618"/>
                    <a:gd name="connsiteX1" fmla="*/ 22201 w 44402"/>
                    <a:gd name="connsiteY1" fmla="*/ 16618 h 16618"/>
                    <a:gd name="connsiteX2" fmla="*/ 22201 w 44402"/>
                    <a:gd name="connsiteY2" fmla="*/ 0 h 16618"/>
                    <a:gd name="connsiteX3" fmla="*/ 0 w 44402"/>
                    <a:gd name="connsiteY3" fmla="*/ 0 h 16618"/>
                  </a:gdLst>
                  <a:ahLst/>
                  <a:cxnLst>
                    <a:cxn ang="0">
                      <a:pos x="connsiteX0" y="connsiteY0"/>
                    </a:cxn>
                    <a:cxn ang="0">
                      <a:pos x="connsiteX1" y="connsiteY1"/>
                    </a:cxn>
                    <a:cxn ang="0">
                      <a:pos x="connsiteX2" y="connsiteY2"/>
                    </a:cxn>
                    <a:cxn ang="0">
                      <a:pos x="connsiteX3" y="connsiteY3"/>
                    </a:cxn>
                  </a:cxnLst>
                  <a:rect l="l" t="t" r="r" b="b"/>
                  <a:pathLst>
                    <a:path w="44402" h="16618">
                      <a:moveTo>
                        <a:pt x="44402" y="16618"/>
                      </a:moveTo>
                      <a:lnTo>
                        <a:pt x="22201" y="16618"/>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9" name="Freeform: Shape 388">
                  <a:extLst>
                    <a:ext uri="{FF2B5EF4-FFF2-40B4-BE49-F238E27FC236}">
                      <a16:creationId xmlns:a16="http://schemas.microsoft.com/office/drawing/2014/main" id="{2DB6FE88-C2F4-60FB-14E2-7BB4E4F0AC41}"/>
                    </a:ext>
                  </a:extLst>
                </p:cNvPr>
                <p:cNvSpPr/>
                <p:nvPr/>
              </p:nvSpPr>
              <p:spPr>
                <a:xfrm>
                  <a:off x="4217640" y="2091545"/>
                  <a:ext cx="65620" cy="14473"/>
                </a:xfrm>
                <a:custGeom>
                  <a:avLst/>
                  <a:gdLst>
                    <a:gd name="connsiteX0" fmla="*/ 44402 w 44402"/>
                    <a:gd name="connsiteY0" fmla="*/ 15450 h 15449"/>
                    <a:gd name="connsiteX1" fmla="*/ 22201 w 44402"/>
                    <a:gd name="connsiteY1" fmla="*/ 15450 h 15449"/>
                    <a:gd name="connsiteX2" fmla="*/ 22201 w 44402"/>
                    <a:gd name="connsiteY2" fmla="*/ 0 h 15449"/>
                    <a:gd name="connsiteX3" fmla="*/ 0 w 44402"/>
                    <a:gd name="connsiteY3" fmla="*/ 0 h 15449"/>
                  </a:gdLst>
                  <a:ahLst/>
                  <a:cxnLst>
                    <a:cxn ang="0">
                      <a:pos x="connsiteX0" y="connsiteY0"/>
                    </a:cxn>
                    <a:cxn ang="0">
                      <a:pos x="connsiteX1" y="connsiteY1"/>
                    </a:cxn>
                    <a:cxn ang="0">
                      <a:pos x="connsiteX2" y="connsiteY2"/>
                    </a:cxn>
                    <a:cxn ang="0">
                      <a:pos x="connsiteX3" y="connsiteY3"/>
                    </a:cxn>
                  </a:cxnLst>
                  <a:rect l="l" t="t" r="r" b="b"/>
                  <a:pathLst>
                    <a:path w="44402" h="15449">
                      <a:moveTo>
                        <a:pt x="44402" y="15450"/>
                      </a:moveTo>
                      <a:lnTo>
                        <a:pt x="22201" y="15450"/>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0" name="Freeform: Shape 389">
                  <a:extLst>
                    <a:ext uri="{FF2B5EF4-FFF2-40B4-BE49-F238E27FC236}">
                      <a16:creationId xmlns:a16="http://schemas.microsoft.com/office/drawing/2014/main" id="{AD477053-48CC-CD3A-ECA2-1CFE320F475C}"/>
                    </a:ext>
                  </a:extLst>
                </p:cNvPr>
                <p:cNvSpPr/>
                <p:nvPr/>
              </p:nvSpPr>
              <p:spPr>
                <a:xfrm>
                  <a:off x="4111800" y="2064206"/>
                  <a:ext cx="65620" cy="27339"/>
                </a:xfrm>
                <a:custGeom>
                  <a:avLst/>
                  <a:gdLst>
                    <a:gd name="connsiteX0" fmla="*/ 44402 w 44402"/>
                    <a:gd name="connsiteY0" fmla="*/ 31679 h 31678"/>
                    <a:gd name="connsiteX1" fmla="*/ 22201 w 44402"/>
                    <a:gd name="connsiteY1" fmla="*/ 31679 h 31678"/>
                    <a:gd name="connsiteX2" fmla="*/ 22201 w 44402"/>
                    <a:gd name="connsiteY2" fmla="*/ 0 h 31678"/>
                    <a:gd name="connsiteX3" fmla="*/ 0 w 44402"/>
                    <a:gd name="connsiteY3" fmla="*/ 0 h 31678"/>
                  </a:gdLst>
                  <a:ahLst/>
                  <a:cxnLst>
                    <a:cxn ang="0">
                      <a:pos x="connsiteX0" y="connsiteY0"/>
                    </a:cxn>
                    <a:cxn ang="0">
                      <a:pos x="connsiteX1" y="connsiteY1"/>
                    </a:cxn>
                    <a:cxn ang="0">
                      <a:pos x="connsiteX2" y="connsiteY2"/>
                    </a:cxn>
                    <a:cxn ang="0">
                      <a:pos x="connsiteX3" y="connsiteY3"/>
                    </a:cxn>
                  </a:cxnLst>
                  <a:rect l="l" t="t" r="r" b="b"/>
                  <a:pathLst>
                    <a:path w="44402" h="31678">
                      <a:moveTo>
                        <a:pt x="44402" y="31679"/>
                      </a:moveTo>
                      <a:lnTo>
                        <a:pt x="22201" y="31679"/>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1" name="Freeform: Shape 390">
                  <a:extLst>
                    <a:ext uri="{FF2B5EF4-FFF2-40B4-BE49-F238E27FC236}">
                      <a16:creationId xmlns:a16="http://schemas.microsoft.com/office/drawing/2014/main" id="{1585258A-97CF-2D4A-7885-BFF2569DC086}"/>
                    </a:ext>
                  </a:extLst>
                </p:cNvPr>
                <p:cNvSpPr/>
                <p:nvPr/>
              </p:nvSpPr>
              <p:spPr>
                <a:xfrm>
                  <a:off x="3972091" y="2035259"/>
                  <a:ext cx="129124" cy="28947"/>
                </a:xfrm>
                <a:custGeom>
                  <a:avLst/>
                  <a:gdLst>
                    <a:gd name="connsiteX0" fmla="*/ 87117 w 87116"/>
                    <a:gd name="connsiteY0" fmla="*/ 32588 h 32587"/>
                    <a:gd name="connsiteX1" fmla="*/ 64916 w 87116"/>
                    <a:gd name="connsiteY1" fmla="*/ 32588 h 32587"/>
                    <a:gd name="connsiteX2" fmla="*/ 64916 w 87116"/>
                    <a:gd name="connsiteY2" fmla="*/ 15710 h 32587"/>
                    <a:gd name="connsiteX3" fmla="*/ 22201 w 87116"/>
                    <a:gd name="connsiteY3" fmla="*/ 15710 h 32587"/>
                    <a:gd name="connsiteX4" fmla="*/ 22201 w 87116"/>
                    <a:gd name="connsiteY4" fmla="*/ 0 h 32587"/>
                    <a:gd name="connsiteX5" fmla="*/ 0 w 87116"/>
                    <a:gd name="connsiteY5" fmla="*/ 0 h 32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16" h="32587">
                      <a:moveTo>
                        <a:pt x="87117" y="32588"/>
                      </a:moveTo>
                      <a:lnTo>
                        <a:pt x="64916" y="32588"/>
                      </a:lnTo>
                      <a:lnTo>
                        <a:pt x="64916" y="15710"/>
                      </a:lnTo>
                      <a:lnTo>
                        <a:pt x="22201" y="15710"/>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2" name="Freeform: Shape 391">
                  <a:extLst>
                    <a:ext uri="{FF2B5EF4-FFF2-40B4-BE49-F238E27FC236}">
                      <a16:creationId xmlns:a16="http://schemas.microsoft.com/office/drawing/2014/main" id="{D1DBDCEC-C459-20BA-91D7-FE4029196E81}"/>
                    </a:ext>
                  </a:extLst>
                </p:cNvPr>
                <p:cNvSpPr/>
                <p:nvPr/>
              </p:nvSpPr>
              <p:spPr>
                <a:xfrm>
                  <a:off x="3881068" y="2020786"/>
                  <a:ext cx="65622" cy="14473"/>
                </a:xfrm>
                <a:custGeom>
                  <a:avLst/>
                  <a:gdLst>
                    <a:gd name="connsiteX0" fmla="*/ 44402 w 44402"/>
                    <a:gd name="connsiteY0" fmla="*/ 16618 h 16618"/>
                    <a:gd name="connsiteX1" fmla="*/ 22201 w 44402"/>
                    <a:gd name="connsiteY1" fmla="*/ 16618 h 16618"/>
                    <a:gd name="connsiteX2" fmla="*/ 22201 w 44402"/>
                    <a:gd name="connsiteY2" fmla="*/ 0 h 16618"/>
                    <a:gd name="connsiteX3" fmla="*/ 0 w 44402"/>
                    <a:gd name="connsiteY3" fmla="*/ 0 h 16618"/>
                  </a:gdLst>
                  <a:ahLst/>
                  <a:cxnLst>
                    <a:cxn ang="0">
                      <a:pos x="connsiteX0" y="connsiteY0"/>
                    </a:cxn>
                    <a:cxn ang="0">
                      <a:pos x="connsiteX1" y="connsiteY1"/>
                    </a:cxn>
                    <a:cxn ang="0">
                      <a:pos x="connsiteX2" y="connsiteY2"/>
                    </a:cxn>
                    <a:cxn ang="0">
                      <a:pos x="connsiteX3" y="connsiteY3"/>
                    </a:cxn>
                  </a:cxnLst>
                  <a:rect l="l" t="t" r="r" b="b"/>
                  <a:pathLst>
                    <a:path w="44402" h="16618">
                      <a:moveTo>
                        <a:pt x="44402" y="16618"/>
                      </a:moveTo>
                      <a:lnTo>
                        <a:pt x="22201" y="16618"/>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3" name="Freeform: Shape 392">
                  <a:extLst>
                    <a:ext uri="{FF2B5EF4-FFF2-40B4-BE49-F238E27FC236}">
                      <a16:creationId xmlns:a16="http://schemas.microsoft.com/office/drawing/2014/main" id="{E233B104-F393-3A41-01D6-C11433A1FD54}"/>
                    </a:ext>
                  </a:extLst>
                </p:cNvPr>
                <p:cNvSpPr/>
                <p:nvPr/>
              </p:nvSpPr>
              <p:spPr>
                <a:xfrm>
                  <a:off x="3643985" y="1978974"/>
                  <a:ext cx="156644" cy="41812"/>
                </a:xfrm>
                <a:custGeom>
                  <a:avLst/>
                  <a:gdLst>
                    <a:gd name="connsiteX0" fmla="*/ 105683 w 105682"/>
                    <a:gd name="connsiteY0" fmla="*/ 47648 h 47648"/>
                    <a:gd name="connsiteX1" fmla="*/ 83482 w 105682"/>
                    <a:gd name="connsiteY1" fmla="*/ 47648 h 47648"/>
                    <a:gd name="connsiteX2" fmla="*/ 83482 w 105682"/>
                    <a:gd name="connsiteY2" fmla="*/ 32068 h 47648"/>
                    <a:gd name="connsiteX3" fmla="*/ 59723 w 105682"/>
                    <a:gd name="connsiteY3" fmla="*/ 32068 h 47648"/>
                    <a:gd name="connsiteX4" fmla="*/ 59723 w 105682"/>
                    <a:gd name="connsiteY4" fmla="*/ 16618 h 47648"/>
                    <a:gd name="connsiteX5" fmla="*/ 22201 w 105682"/>
                    <a:gd name="connsiteY5" fmla="*/ 16618 h 47648"/>
                    <a:gd name="connsiteX6" fmla="*/ 22201 w 105682"/>
                    <a:gd name="connsiteY6" fmla="*/ 0 h 47648"/>
                    <a:gd name="connsiteX7" fmla="*/ 0 w 105682"/>
                    <a:gd name="connsiteY7" fmla="*/ 0 h 4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682" h="47648">
                      <a:moveTo>
                        <a:pt x="105683" y="47648"/>
                      </a:moveTo>
                      <a:lnTo>
                        <a:pt x="83482" y="47648"/>
                      </a:lnTo>
                      <a:lnTo>
                        <a:pt x="83482" y="32068"/>
                      </a:lnTo>
                      <a:lnTo>
                        <a:pt x="59723" y="32068"/>
                      </a:lnTo>
                      <a:lnTo>
                        <a:pt x="59723" y="16618"/>
                      </a:lnTo>
                      <a:lnTo>
                        <a:pt x="22201" y="16618"/>
                      </a:lnTo>
                      <a:lnTo>
                        <a:pt x="22201"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4" name="Freeform: Shape 393">
                  <a:extLst>
                    <a:ext uri="{FF2B5EF4-FFF2-40B4-BE49-F238E27FC236}">
                      <a16:creationId xmlns:a16="http://schemas.microsoft.com/office/drawing/2014/main" id="{27CDCC16-1D53-B8F3-C7CE-DBC6AB7377D0}"/>
                    </a:ext>
                  </a:extLst>
                </p:cNvPr>
                <p:cNvSpPr/>
                <p:nvPr/>
              </p:nvSpPr>
              <p:spPr>
                <a:xfrm>
                  <a:off x="3343399" y="1707194"/>
                  <a:ext cx="292119" cy="271780"/>
                </a:xfrm>
                <a:custGeom>
                  <a:avLst/>
                  <a:gdLst>
                    <a:gd name="connsiteX0" fmla="*/ 197214 w 197214"/>
                    <a:gd name="connsiteY0" fmla="*/ 306922 h 306921"/>
                    <a:gd name="connsiteX1" fmla="*/ 175013 w 197214"/>
                    <a:gd name="connsiteY1" fmla="*/ 306922 h 306921"/>
                    <a:gd name="connsiteX2" fmla="*/ 175013 w 197214"/>
                    <a:gd name="connsiteY2" fmla="*/ 292770 h 306921"/>
                    <a:gd name="connsiteX3" fmla="*/ 171248 w 197214"/>
                    <a:gd name="connsiteY3" fmla="*/ 292770 h 306921"/>
                    <a:gd name="connsiteX4" fmla="*/ 171248 w 197214"/>
                    <a:gd name="connsiteY4" fmla="*/ 267323 h 306921"/>
                    <a:gd name="connsiteX5" fmla="*/ 157486 w 197214"/>
                    <a:gd name="connsiteY5" fmla="*/ 267323 h 306921"/>
                    <a:gd name="connsiteX6" fmla="*/ 157486 w 197214"/>
                    <a:gd name="connsiteY6" fmla="*/ 259274 h 306921"/>
                    <a:gd name="connsiteX7" fmla="*/ 128793 w 197214"/>
                    <a:gd name="connsiteY7" fmla="*/ 259274 h 306921"/>
                    <a:gd name="connsiteX8" fmla="*/ 128793 w 197214"/>
                    <a:gd name="connsiteY8" fmla="*/ 227075 h 306921"/>
                    <a:gd name="connsiteX9" fmla="*/ 109448 w 197214"/>
                    <a:gd name="connsiteY9" fmla="*/ 227075 h 306921"/>
                    <a:gd name="connsiteX10" fmla="*/ 109448 w 197214"/>
                    <a:gd name="connsiteY10" fmla="*/ 210976 h 306921"/>
                    <a:gd name="connsiteX11" fmla="*/ 88285 w 197214"/>
                    <a:gd name="connsiteY11" fmla="*/ 210976 h 306921"/>
                    <a:gd name="connsiteX12" fmla="*/ 88285 w 197214"/>
                    <a:gd name="connsiteY12" fmla="*/ 179038 h 306921"/>
                    <a:gd name="connsiteX13" fmla="*/ 83612 w 197214"/>
                    <a:gd name="connsiteY13" fmla="*/ 179038 h 306921"/>
                    <a:gd name="connsiteX14" fmla="*/ 83612 w 197214"/>
                    <a:gd name="connsiteY14" fmla="*/ 163328 h 306921"/>
                    <a:gd name="connsiteX15" fmla="*/ 67902 w 197214"/>
                    <a:gd name="connsiteY15" fmla="*/ 163328 h 306921"/>
                    <a:gd name="connsiteX16" fmla="*/ 67902 w 197214"/>
                    <a:gd name="connsiteY16" fmla="*/ 131649 h 306921"/>
                    <a:gd name="connsiteX17" fmla="*/ 59982 w 197214"/>
                    <a:gd name="connsiteY17" fmla="*/ 131649 h 306921"/>
                    <a:gd name="connsiteX18" fmla="*/ 59982 w 197214"/>
                    <a:gd name="connsiteY18" fmla="*/ 115420 h 306921"/>
                    <a:gd name="connsiteX19" fmla="*/ 26745 w 197214"/>
                    <a:gd name="connsiteY19" fmla="*/ 115420 h 306921"/>
                    <a:gd name="connsiteX20" fmla="*/ 26745 w 197214"/>
                    <a:gd name="connsiteY20" fmla="*/ 99711 h 306921"/>
                    <a:gd name="connsiteX21" fmla="*/ 14801 w 197214"/>
                    <a:gd name="connsiteY21" fmla="*/ 99711 h 306921"/>
                    <a:gd name="connsiteX22" fmla="*/ 14801 w 197214"/>
                    <a:gd name="connsiteY22" fmla="*/ 83092 h 306921"/>
                    <a:gd name="connsiteX23" fmla="*/ 7660 w 197214"/>
                    <a:gd name="connsiteY23" fmla="*/ 83092 h 306921"/>
                    <a:gd name="connsiteX24" fmla="*/ 7660 w 197214"/>
                    <a:gd name="connsiteY24" fmla="*/ 50505 h 306921"/>
                    <a:gd name="connsiteX25" fmla="*/ 4284 w 197214"/>
                    <a:gd name="connsiteY25" fmla="*/ 50505 h 306921"/>
                    <a:gd name="connsiteX26" fmla="*/ 4284 w 197214"/>
                    <a:gd name="connsiteY26" fmla="*/ 22201 h 306921"/>
                    <a:gd name="connsiteX27" fmla="*/ 0 w 197214"/>
                    <a:gd name="connsiteY27" fmla="*/ 22201 h 306921"/>
                    <a:gd name="connsiteX28" fmla="*/ 0 w 197214"/>
                    <a:gd name="connsiteY28" fmla="*/ 0 h 30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7214" h="306921">
                      <a:moveTo>
                        <a:pt x="197214" y="306922"/>
                      </a:moveTo>
                      <a:lnTo>
                        <a:pt x="175013" y="306922"/>
                      </a:lnTo>
                      <a:lnTo>
                        <a:pt x="175013" y="292770"/>
                      </a:lnTo>
                      <a:lnTo>
                        <a:pt x="171248" y="292770"/>
                      </a:lnTo>
                      <a:lnTo>
                        <a:pt x="171248" y="267323"/>
                      </a:lnTo>
                      <a:lnTo>
                        <a:pt x="157486" y="267323"/>
                      </a:lnTo>
                      <a:lnTo>
                        <a:pt x="157486" y="259274"/>
                      </a:lnTo>
                      <a:lnTo>
                        <a:pt x="128793" y="259274"/>
                      </a:lnTo>
                      <a:lnTo>
                        <a:pt x="128793" y="227075"/>
                      </a:lnTo>
                      <a:lnTo>
                        <a:pt x="109448" y="227075"/>
                      </a:lnTo>
                      <a:lnTo>
                        <a:pt x="109448" y="210976"/>
                      </a:lnTo>
                      <a:lnTo>
                        <a:pt x="88285" y="210976"/>
                      </a:lnTo>
                      <a:lnTo>
                        <a:pt x="88285" y="179038"/>
                      </a:lnTo>
                      <a:lnTo>
                        <a:pt x="83612" y="179038"/>
                      </a:lnTo>
                      <a:lnTo>
                        <a:pt x="83612" y="163328"/>
                      </a:lnTo>
                      <a:lnTo>
                        <a:pt x="67902" y="163328"/>
                      </a:lnTo>
                      <a:lnTo>
                        <a:pt x="67902" y="131649"/>
                      </a:lnTo>
                      <a:lnTo>
                        <a:pt x="59982" y="131649"/>
                      </a:lnTo>
                      <a:lnTo>
                        <a:pt x="59982" y="115420"/>
                      </a:lnTo>
                      <a:lnTo>
                        <a:pt x="26745" y="115420"/>
                      </a:lnTo>
                      <a:lnTo>
                        <a:pt x="26745" y="99711"/>
                      </a:lnTo>
                      <a:lnTo>
                        <a:pt x="14801" y="99711"/>
                      </a:lnTo>
                      <a:lnTo>
                        <a:pt x="14801" y="83092"/>
                      </a:lnTo>
                      <a:lnTo>
                        <a:pt x="7660" y="83092"/>
                      </a:lnTo>
                      <a:lnTo>
                        <a:pt x="7660" y="50505"/>
                      </a:lnTo>
                      <a:lnTo>
                        <a:pt x="4284" y="50505"/>
                      </a:lnTo>
                      <a:lnTo>
                        <a:pt x="4284" y="22201"/>
                      </a:lnTo>
                      <a:lnTo>
                        <a:pt x="0" y="22201"/>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5" name="Freeform: Shape 394">
                  <a:extLst>
                    <a:ext uri="{FF2B5EF4-FFF2-40B4-BE49-F238E27FC236}">
                      <a16:creationId xmlns:a16="http://schemas.microsoft.com/office/drawing/2014/main" id="{B8A4AAD7-351B-6FE0-5724-8F264350E8C4}"/>
                    </a:ext>
                  </a:extLst>
                </p:cNvPr>
                <p:cNvSpPr/>
                <p:nvPr/>
              </p:nvSpPr>
              <p:spPr>
                <a:xfrm>
                  <a:off x="3330698" y="1652516"/>
                  <a:ext cx="12701" cy="54678"/>
                </a:xfrm>
                <a:custGeom>
                  <a:avLst/>
                  <a:gdLst>
                    <a:gd name="connsiteX0" fmla="*/ 9478 w 9477"/>
                    <a:gd name="connsiteY0" fmla="*/ 62060 h 62059"/>
                    <a:gd name="connsiteX1" fmla="*/ 9478 w 9477"/>
                    <a:gd name="connsiteY1" fmla="*/ 39858 h 62059"/>
                    <a:gd name="connsiteX2" fmla="*/ 5193 w 9477"/>
                    <a:gd name="connsiteY2" fmla="*/ 39858 h 62059"/>
                    <a:gd name="connsiteX3" fmla="*/ 5193 w 9477"/>
                    <a:gd name="connsiteY3" fmla="*/ 22331 h 62059"/>
                    <a:gd name="connsiteX4" fmla="*/ 0 w 9477"/>
                    <a:gd name="connsiteY4" fmla="*/ 22331 h 62059"/>
                    <a:gd name="connsiteX5" fmla="*/ 0 w 9477"/>
                    <a:gd name="connsiteY5" fmla="*/ 0 h 6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7" h="62059">
                      <a:moveTo>
                        <a:pt x="9478" y="62060"/>
                      </a:moveTo>
                      <a:lnTo>
                        <a:pt x="9478" y="39858"/>
                      </a:lnTo>
                      <a:lnTo>
                        <a:pt x="5193" y="39858"/>
                      </a:lnTo>
                      <a:lnTo>
                        <a:pt x="5193" y="22331"/>
                      </a:lnTo>
                      <a:lnTo>
                        <a:pt x="0" y="22331"/>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6" name="Freeform: Shape 395">
                  <a:extLst>
                    <a:ext uri="{FF2B5EF4-FFF2-40B4-BE49-F238E27FC236}">
                      <a16:creationId xmlns:a16="http://schemas.microsoft.com/office/drawing/2014/main" id="{235D6D7C-D4FB-A3BE-E373-F0A480DE9A38}"/>
                    </a:ext>
                  </a:extLst>
                </p:cNvPr>
                <p:cNvSpPr/>
                <p:nvPr/>
              </p:nvSpPr>
              <p:spPr>
                <a:xfrm>
                  <a:off x="3195223" y="1528688"/>
                  <a:ext cx="135476" cy="120612"/>
                </a:xfrm>
                <a:custGeom>
                  <a:avLst/>
                  <a:gdLst>
                    <a:gd name="connsiteX0" fmla="*/ 91401 w 91401"/>
                    <a:gd name="connsiteY0" fmla="*/ 137362 h 137361"/>
                    <a:gd name="connsiteX1" fmla="*/ 91401 w 91401"/>
                    <a:gd name="connsiteY1" fmla="*/ 115161 h 137361"/>
                    <a:gd name="connsiteX2" fmla="*/ 86727 w 91401"/>
                    <a:gd name="connsiteY2" fmla="*/ 115161 h 137361"/>
                    <a:gd name="connsiteX3" fmla="*/ 86727 w 91401"/>
                    <a:gd name="connsiteY3" fmla="*/ 95167 h 137361"/>
                    <a:gd name="connsiteX4" fmla="*/ 83092 w 91401"/>
                    <a:gd name="connsiteY4" fmla="*/ 95167 h 137361"/>
                    <a:gd name="connsiteX5" fmla="*/ 83092 w 91401"/>
                    <a:gd name="connsiteY5" fmla="*/ 81015 h 137361"/>
                    <a:gd name="connsiteX6" fmla="*/ 68941 w 91401"/>
                    <a:gd name="connsiteY6" fmla="*/ 81015 h 137361"/>
                    <a:gd name="connsiteX7" fmla="*/ 68941 w 91401"/>
                    <a:gd name="connsiteY7" fmla="*/ 63488 h 137361"/>
                    <a:gd name="connsiteX8" fmla="*/ 55698 w 91401"/>
                    <a:gd name="connsiteY8" fmla="*/ 63488 h 137361"/>
                    <a:gd name="connsiteX9" fmla="*/ 55698 w 91401"/>
                    <a:gd name="connsiteY9" fmla="*/ 53361 h 137361"/>
                    <a:gd name="connsiteX10" fmla="*/ 48557 w 91401"/>
                    <a:gd name="connsiteY10" fmla="*/ 53361 h 137361"/>
                    <a:gd name="connsiteX11" fmla="*/ 48557 w 91401"/>
                    <a:gd name="connsiteY11" fmla="*/ 36742 h 137361"/>
                    <a:gd name="connsiteX12" fmla="*/ 18436 w 91401"/>
                    <a:gd name="connsiteY12" fmla="*/ 36742 h 137361"/>
                    <a:gd name="connsiteX13" fmla="*/ 18436 w 91401"/>
                    <a:gd name="connsiteY13" fmla="*/ 16099 h 137361"/>
                    <a:gd name="connsiteX14" fmla="*/ 15710 w 91401"/>
                    <a:gd name="connsiteY14" fmla="*/ 16099 h 137361"/>
                    <a:gd name="connsiteX15" fmla="*/ 15710 w 91401"/>
                    <a:gd name="connsiteY15" fmla="*/ 0 h 137361"/>
                    <a:gd name="connsiteX16" fmla="*/ 0 w 91401"/>
                    <a:gd name="connsiteY16" fmla="*/ 0 h 1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1401" h="137361">
                      <a:moveTo>
                        <a:pt x="91401" y="137362"/>
                      </a:moveTo>
                      <a:lnTo>
                        <a:pt x="91401" y="115161"/>
                      </a:lnTo>
                      <a:lnTo>
                        <a:pt x="86727" y="115161"/>
                      </a:lnTo>
                      <a:lnTo>
                        <a:pt x="86727" y="95167"/>
                      </a:lnTo>
                      <a:lnTo>
                        <a:pt x="83092" y="95167"/>
                      </a:lnTo>
                      <a:lnTo>
                        <a:pt x="83092" y="81015"/>
                      </a:lnTo>
                      <a:lnTo>
                        <a:pt x="68941" y="81015"/>
                      </a:lnTo>
                      <a:lnTo>
                        <a:pt x="68941" y="63488"/>
                      </a:lnTo>
                      <a:lnTo>
                        <a:pt x="55698" y="63488"/>
                      </a:lnTo>
                      <a:lnTo>
                        <a:pt x="55698" y="53361"/>
                      </a:lnTo>
                      <a:lnTo>
                        <a:pt x="48557" y="53361"/>
                      </a:lnTo>
                      <a:lnTo>
                        <a:pt x="48557" y="36742"/>
                      </a:lnTo>
                      <a:lnTo>
                        <a:pt x="18436" y="36742"/>
                      </a:lnTo>
                      <a:lnTo>
                        <a:pt x="18436" y="16099"/>
                      </a:lnTo>
                      <a:lnTo>
                        <a:pt x="15710" y="16099"/>
                      </a:lnTo>
                      <a:lnTo>
                        <a:pt x="15710" y="0"/>
                      </a:lnTo>
                      <a:lnTo>
                        <a:pt x="0" y="0"/>
                      </a:lnTo>
                    </a:path>
                  </a:pathLst>
                </a:custGeom>
                <a:noFill/>
                <a:ln w="9525" cap="flat">
                  <a:solidFill>
                    <a:srgbClr val="EB1700"/>
                  </a:solidFill>
                  <a:prstDash val="solid"/>
                  <a:miter/>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cxnSp>
            <p:nvCxnSpPr>
              <p:cNvPr id="30822" name="Straight Connector 351">
                <a:extLst>
                  <a:ext uri="{FF2B5EF4-FFF2-40B4-BE49-F238E27FC236}">
                    <a16:creationId xmlns:a16="http://schemas.microsoft.com/office/drawing/2014/main" id="{315F43B2-D6A0-A371-CEE5-AEF23BC36FEE}"/>
                  </a:ext>
                </a:extLst>
              </p:cNvPr>
              <p:cNvCxnSpPr>
                <a:cxnSpLocks/>
              </p:cNvCxnSpPr>
              <p:nvPr/>
            </p:nvCxnSpPr>
            <p:spPr bwMode="auto">
              <a:xfrm flipV="1">
                <a:off x="9749197" y="4123463"/>
                <a:ext cx="1128" cy="688763"/>
              </a:xfrm>
              <a:prstGeom prst="line">
                <a:avLst/>
              </a:prstGeom>
              <a:noFill/>
              <a:ln w="12700" algn="ctr">
                <a:solidFill>
                  <a:srgbClr val="000000"/>
                </a:solidFill>
                <a:prstDash val="sysDash"/>
                <a:miter lim="800000"/>
                <a:headEnd/>
                <a:tailEnd/>
              </a:ln>
              <a:extLst>
                <a:ext uri="{909E8E84-426E-40DD-AFC4-6F175D3DCCD1}">
                  <a14:hiddenFill xmlns:a14="http://schemas.microsoft.com/office/drawing/2010/main">
                    <a:noFill/>
                  </a14:hiddenFill>
                </a:ext>
              </a:extLst>
            </p:spPr>
          </p:cxnSp>
          <p:sp>
            <p:nvSpPr>
              <p:cNvPr id="353" name="TextBox 352">
                <a:extLst>
                  <a:ext uri="{FF2B5EF4-FFF2-40B4-BE49-F238E27FC236}">
                    <a16:creationId xmlns:a16="http://schemas.microsoft.com/office/drawing/2014/main" id="{EE9F78FC-3F53-FDAD-D072-47706C82A7FA}"/>
                  </a:ext>
                </a:extLst>
              </p:cNvPr>
              <p:cNvSpPr txBox="1"/>
              <p:nvPr/>
            </p:nvSpPr>
            <p:spPr>
              <a:xfrm>
                <a:off x="9773821" y="4168979"/>
                <a:ext cx="686669" cy="77420"/>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59.4</a:t>
                </a:r>
              </a:p>
            </p:txBody>
          </p:sp>
          <p:sp>
            <p:nvSpPr>
              <p:cNvPr id="354" name="TextBox 353">
                <a:extLst>
                  <a:ext uri="{FF2B5EF4-FFF2-40B4-BE49-F238E27FC236}">
                    <a16:creationId xmlns:a16="http://schemas.microsoft.com/office/drawing/2014/main" id="{2332BC42-D4D3-A8CE-DBE2-70E71AC86393}"/>
                  </a:ext>
                </a:extLst>
              </p:cNvPr>
              <p:cNvSpPr txBox="1"/>
              <p:nvPr/>
            </p:nvSpPr>
            <p:spPr>
              <a:xfrm>
                <a:off x="9739743" y="4631578"/>
                <a:ext cx="655999" cy="76940"/>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25.7</a:t>
                </a:r>
              </a:p>
            </p:txBody>
          </p:sp>
          <p:sp>
            <p:nvSpPr>
              <p:cNvPr id="355" name="TextBox 354">
                <a:extLst>
                  <a:ext uri="{FF2B5EF4-FFF2-40B4-BE49-F238E27FC236}">
                    <a16:creationId xmlns:a16="http://schemas.microsoft.com/office/drawing/2014/main" id="{85B6084B-7557-0815-F3CA-1AD638219081}"/>
                  </a:ext>
                </a:extLst>
              </p:cNvPr>
              <p:cNvSpPr txBox="1"/>
              <p:nvPr/>
            </p:nvSpPr>
            <p:spPr>
              <a:xfrm>
                <a:off x="8164494" y="4667162"/>
                <a:ext cx="1524133" cy="134644"/>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HR (95% CI), 0.29 (0.22</a:t>
                </a:r>
                <a:r>
                  <a:rPr kumimoji="0" lang="en-US" sz="1050" b="1" i="0" u="none" strike="noStrike" kern="0" cap="none" spc="0" normalizeH="0" baseline="0" noProof="0" dirty="0">
                    <a:ln>
                      <a:noFill/>
                    </a:ln>
                    <a:solidFill>
                      <a:prstClr val="white"/>
                    </a:solidFill>
                    <a:effectLst/>
                    <a:uLnTx/>
                    <a:uFillTx/>
                    <a:latin typeface="Arial" panose="020B0604020202020204" pitchFamily="34" charset="0"/>
                    <a:ea typeface="Arial" panose="020B0606030504020204" pitchFamily="34" charset="0"/>
                    <a:cs typeface="Arial" panose="020B0604020202020204" pitchFamily="34" charset="0"/>
                  </a:rPr>
                  <a:t>–</a:t>
                </a:r>
                <a:r>
                  <a:rPr kumimoji="0" lang="en-US" sz="105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0.39);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a:t>
                </a:r>
                <a:r>
                  <a:rPr kumimoji="0" lang="en-US" sz="105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&lt;0.0001</a:t>
                </a:r>
                <a:r>
                  <a:rPr kumimoji="0" lang="en-US" sz="1050" b="1" i="0" u="none" strike="noStrike" kern="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b</a:t>
                </a:r>
              </a:p>
            </p:txBody>
          </p:sp>
          <p:sp>
            <p:nvSpPr>
              <p:cNvPr id="356" name="TextBox 355">
                <a:extLst>
                  <a:ext uri="{FF2B5EF4-FFF2-40B4-BE49-F238E27FC236}">
                    <a16:creationId xmlns:a16="http://schemas.microsoft.com/office/drawing/2014/main" id="{E0973E9D-AC57-1D7F-B2AF-F9C0E72ED2FC}"/>
                  </a:ext>
                </a:extLst>
              </p:cNvPr>
              <p:cNvSpPr txBox="1"/>
              <p:nvPr/>
            </p:nvSpPr>
            <p:spPr>
              <a:xfrm>
                <a:off x="10612988" y="4319492"/>
                <a:ext cx="247917" cy="39913"/>
              </a:xfrm>
              <a:prstGeom prst="rect">
                <a:avLst/>
              </a:prstGeom>
              <a:noFill/>
            </p:spPr>
            <p:txBody>
              <a:bodyPr lIns="0" tIns="0" rIns="0" bIns="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Cilta-cel</a:t>
                </a:r>
              </a:p>
            </p:txBody>
          </p:sp>
          <p:sp>
            <p:nvSpPr>
              <p:cNvPr id="357" name="TextBox 356">
                <a:extLst>
                  <a:ext uri="{FF2B5EF4-FFF2-40B4-BE49-F238E27FC236}">
                    <a16:creationId xmlns:a16="http://schemas.microsoft.com/office/drawing/2014/main" id="{92C6D34C-98DE-04C7-574A-4E2C73EBDBD5}"/>
                  </a:ext>
                </a:extLst>
              </p:cNvPr>
              <p:cNvSpPr txBox="1"/>
              <p:nvPr/>
            </p:nvSpPr>
            <p:spPr>
              <a:xfrm>
                <a:off x="10526942" y="4639752"/>
                <a:ext cx="143979" cy="39913"/>
              </a:xfrm>
              <a:prstGeom prst="rect">
                <a:avLst/>
              </a:prstGeom>
              <a:noFill/>
            </p:spPr>
            <p:txBody>
              <a:bodyPr lIns="0" tIns="0" rIns="0" bIns="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SOC</a:t>
                </a:r>
              </a:p>
            </p:txBody>
          </p:sp>
        </p:grpSp>
      </p:gr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Title 6">
            <a:extLst>
              <a:ext uri="{FF2B5EF4-FFF2-40B4-BE49-F238E27FC236}">
                <a16:creationId xmlns:a16="http://schemas.microsoft.com/office/drawing/2014/main" id="{CDB9A78C-DF5E-BDF0-FF51-3924426978B3}"/>
              </a:ext>
            </a:extLst>
          </p:cNvPr>
          <p:cNvSpPr>
            <a:spLocks noGrp="1" noChangeArrowheads="1"/>
          </p:cNvSpPr>
          <p:nvPr>
            <p:ph type="title"/>
          </p:nvPr>
        </p:nvSpPr>
        <p:spPr/>
        <p:txBody>
          <a:bodyPr/>
          <a:lstStyle/>
          <a:p>
            <a:r>
              <a:rPr lang="en-US" altLang="en-US" sz="2800" b="1">
                <a:solidFill>
                  <a:srgbClr val="C00000"/>
                </a:solidFill>
                <a:latin typeface="Arial" panose="020B0604020202020204" pitchFamily="34" charset="0"/>
                <a:cs typeface="Arial" panose="020B0604020202020204" pitchFamily="34" charset="0"/>
              </a:rPr>
              <a:t>CARTITUDE-4: OS</a:t>
            </a:r>
          </a:p>
        </p:txBody>
      </p:sp>
      <p:sp>
        <p:nvSpPr>
          <p:cNvPr id="12" name="Content Placeholder 11">
            <a:extLst>
              <a:ext uri="{FF2B5EF4-FFF2-40B4-BE49-F238E27FC236}">
                <a16:creationId xmlns:a16="http://schemas.microsoft.com/office/drawing/2014/main" id="{529DA507-067E-A232-BD49-072199817978}"/>
              </a:ext>
            </a:extLst>
          </p:cNvPr>
          <p:cNvSpPr>
            <a:spLocks noGrp="1"/>
          </p:cNvSpPr>
          <p:nvPr>
            <p:ph idx="1"/>
          </p:nvPr>
        </p:nvSpPr>
        <p:spPr>
          <a:xfrm>
            <a:off x="355600" y="1597025"/>
            <a:ext cx="3741738" cy="3125788"/>
          </a:xfrm>
        </p:spPr>
        <p:txBody>
          <a:bodyPr rtlCol="0">
            <a:normAutofit fontScale="62500" lnSpcReduction="20000"/>
          </a:bodyPr>
          <a:lstStyle/>
          <a:p>
            <a:pPr lvl="1" fontAlgn="auto">
              <a:lnSpc>
                <a:spcPts val="2200"/>
              </a:lnSpc>
              <a:spcBef>
                <a:spcPts val="0"/>
              </a:spcBef>
              <a:spcAft>
                <a:spcPts val="600"/>
              </a:spcAft>
              <a:buFont typeface="Arial"/>
              <a:buChar char="–"/>
              <a:defRPr/>
            </a:pPr>
            <a:r>
              <a:rPr lang="en-GB" dirty="0">
                <a:ea typeface="Arial" panose="020B0606030504020204" pitchFamily="34" charset="0"/>
                <a:sym typeface="OpenSans"/>
              </a:rPr>
              <a:t>Cilta-cel also showed an </a:t>
            </a:r>
            <a:r>
              <a:rPr lang="en-GB" dirty="0"/>
              <a:t>OS benefit over SOC, with </a:t>
            </a:r>
            <a:br>
              <a:rPr lang="en-GB" dirty="0"/>
            </a:br>
            <a:r>
              <a:rPr lang="en-GB" b="1" dirty="0"/>
              <a:t>HR,</a:t>
            </a:r>
            <a:r>
              <a:rPr lang="en-GB" dirty="0"/>
              <a:t> </a:t>
            </a:r>
            <a:r>
              <a:rPr lang="en-GB" b="1" dirty="0">
                <a:solidFill>
                  <a:srgbClr val="000000"/>
                </a:solidFill>
              </a:rPr>
              <a:t>0.55 (95% CI, 0.39</a:t>
            </a:r>
            <a:r>
              <a:rPr lang="en-GB" b="1" dirty="0">
                <a:solidFill>
                  <a:srgbClr val="000000"/>
                </a:solidFill>
                <a:ea typeface="Arial" panose="020B0606030504020204" pitchFamily="34" charset="0"/>
              </a:rPr>
              <a:t>–</a:t>
            </a:r>
            <a:r>
              <a:rPr lang="en-GB" b="1" dirty="0">
                <a:solidFill>
                  <a:srgbClr val="000000"/>
                </a:solidFill>
              </a:rPr>
              <a:t>0.79; </a:t>
            </a:r>
            <a:r>
              <a:rPr lang="en-GB" b="1" i="1" dirty="0">
                <a:solidFill>
                  <a:srgbClr val="000000"/>
                </a:solidFill>
              </a:rPr>
              <a:t>P</a:t>
            </a:r>
            <a:r>
              <a:rPr lang="en-GB" b="1" dirty="0">
                <a:solidFill>
                  <a:srgbClr val="000000"/>
                </a:solidFill>
              </a:rPr>
              <a:t>=0.0009)</a:t>
            </a:r>
            <a:r>
              <a:rPr lang="en-GB" b="1" baseline="30000" dirty="0"/>
              <a:t>1,a</a:t>
            </a:r>
          </a:p>
          <a:p>
            <a:pPr lvl="2" fontAlgn="auto">
              <a:lnSpc>
                <a:spcPts val="2200"/>
              </a:lnSpc>
              <a:spcBef>
                <a:spcPts val="0"/>
              </a:spcBef>
              <a:spcAft>
                <a:spcPts val="600"/>
              </a:spcAft>
              <a:buFont typeface="Arial"/>
              <a:buChar char="•"/>
              <a:defRPr/>
            </a:pPr>
            <a:r>
              <a:rPr lang="en-GB" dirty="0">
                <a:solidFill>
                  <a:srgbClr val="000000"/>
                </a:solidFill>
              </a:rPr>
              <a:t>Median OS was not reached</a:t>
            </a:r>
          </a:p>
          <a:p>
            <a:pPr lvl="1" fontAlgn="auto">
              <a:lnSpc>
                <a:spcPts val="2200"/>
              </a:lnSpc>
              <a:spcAft>
                <a:spcPts val="600"/>
              </a:spcAft>
              <a:buFont typeface="Arial"/>
              <a:buChar char="–"/>
              <a:defRPr/>
            </a:pPr>
            <a:r>
              <a:rPr lang="en-US" dirty="0"/>
              <a:t>Overall MRD negativity, a secondary endpoint, was also higher in patients randomized to cilta-cel vs SOC (62.0% vs 18.5%)</a:t>
            </a:r>
          </a:p>
        </p:txBody>
      </p:sp>
      <p:sp>
        <p:nvSpPr>
          <p:cNvPr id="2" name="Footer Placeholder 1">
            <a:extLst>
              <a:ext uri="{FF2B5EF4-FFF2-40B4-BE49-F238E27FC236}">
                <a16:creationId xmlns:a16="http://schemas.microsoft.com/office/drawing/2014/main" id="{6D596732-8F3B-705B-36E6-A7262C49F653}"/>
              </a:ext>
            </a:extLst>
          </p:cNvPr>
          <p:cNvSpPr>
            <a:spLocks noGrp="1"/>
          </p:cNvSpPr>
          <p:nvPr>
            <p:ph type="ftr" sz="quarter" idx="11"/>
          </p:nvPr>
        </p:nvSpPr>
        <p:spPr>
          <a:xfrm>
            <a:off x="838200" y="6122670"/>
            <a:ext cx="10601960" cy="365125"/>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30000" noProof="0" dirty="0">
                <a:ln>
                  <a:noFill/>
                </a:ln>
                <a:solidFill>
                  <a:prstClr val="black">
                    <a:tint val="75000"/>
                  </a:prstClr>
                </a:solidFill>
                <a:effectLst/>
                <a:uLnTx/>
                <a:uFillTx/>
                <a:latin typeface="Calibri"/>
                <a:ea typeface="+mn-ea"/>
                <a:cs typeface="Arial" panose="020B0604020202020204" pitchFamily="34" charset="0"/>
              </a:rPr>
              <a:t>a</a:t>
            </a:r>
            <a:r>
              <a:rPr kumimoji="0" lang="en-US" sz="1200" b="0" i="0" u="none" strike="noStrike" kern="1200" cap="none" spc="0" normalizeH="0" baseline="0" noProof="0" dirty="0">
                <a:ln>
                  <a:noFill/>
                </a:ln>
                <a:solidFill>
                  <a:prstClr val="black">
                    <a:tint val="75000"/>
                  </a:prstClr>
                </a:solidFill>
                <a:effectLst/>
                <a:uLnTx/>
                <a:uFillTx/>
                <a:latin typeface="Calibri"/>
                <a:ea typeface="+mn-ea"/>
                <a:cs typeface="Arial" panose="020B0604020202020204" pitchFamily="34" charset="0"/>
              </a:rPr>
              <a:t>Data cut-off date: May 1, 2024. </a:t>
            </a:r>
            <a:r>
              <a:rPr kumimoji="0" lang="en-US" sz="1200" b="0" i="0" u="none" strike="noStrike" kern="1200" cap="none" spc="0" normalizeH="0" baseline="30000" noProof="0" dirty="0">
                <a:ln>
                  <a:noFill/>
                </a:ln>
                <a:solidFill>
                  <a:srgbClr val="C0504D"/>
                </a:solidFill>
                <a:effectLst/>
                <a:uLnTx/>
                <a:uFillTx/>
                <a:latin typeface="Arial" panose="020B0604020202020204" pitchFamily="34" charset="0"/>
                <a:ea typeface="+mn-ea"/>
                <a:cs typeface="Arial" panose="020B0604020202020204" pitchFamily="34" charset="0"/>
              </a:rPr>
              <a:t>b</a:t>
            </a:r>
            <a:r>
              <a:rPr kumimoji="0" lang="en-US" sz="800" b="0" i="0" u="none" strike="noStrike" kern="1200" cap="none" spc="0" normalizeH="0" baseline="0" noProof="0" dirty="0">
                <a:ln>
                  <a:noFill/>
                </a:ln>
                <a:solidFill>
                  <a:srgbClr val="C0504D"/>
                </a:solidFill>
                <a:effectLst/>
                <a:uLnTx/>
                <a:uFillTx/>
                <a:latin typeface="Arial" panose="020B0604020202020204" pitchFamily="34" charset="0"/>
                <a:ea typeface="+mn-ea"/>
                <a:cs typeface="Arial" panose="020B0604020202020204" pitchFamily="34" charset="0"/>
              </a:rPr>
              <a:t>Log</a:t>
            </a:r>
            <a:r>
              <a:rPr kumimoji="0" lang="en-US" sz="1200" b="0" i="0" u="none" strike="noStrike" kern="1200" cap="none" spc="0" normalizeH="0" baseline="0" noProof="0" dirty="0">
                <a:ln>
                  <a:noFill/>
                </a:ln>
                <a:solidFill>
                  <a:srgbClr val="C0504D"/>
                </a:solidFill>
                <a:effectLst/>
                <a:uLnTx/>
                <a:uFillTx/>
                <a:latin typeface="Arial" panose="020B0604020202020204" pitchFamily="34" charset="0"/>
                <a:ea typeface="+mn-ea"/>
                <a:cs typeface="Arial" panose="020B0604020202020204" pitchFamily="34" charset="0"/>
              </a:rPr>
              <a:t>-rank test. </a:t>
            </a:r>
            <a:r>
              <a:rPr kumimoji="0" lang="en-US" sz="800" b="0" i="1" u="none" strike="noStrike" kern="1200" cap="none" spc="0" normalizeH="0" baseline="0" noProof="0" dirty="0">
                <a:ln>
                  <a:noFill/>
                </a:ln>
                <a:solidFill>
                  <a:srgbClr val="C0504D"/>
                </a:solidFill>
                <a:effectLst/>
                <a:uLnTx/>
                <a:uFillTx/>
                <a:latin typeface="Arial" panose="020B0604020202020204" pitchFamily="34" charset="0"/>
                <a:ea typeface="+mn-ea"/>
                <a:cs typeface="Arial" panose="020B0604020202020204" pitchFamily="34" charset="0"/>
              </a:rPr>
              <a:t>P</a:t>
            </a:r>
            <a:r>
              <a:rPr kumimoji="0" lang="en-US" sz="1200" b="0" i="0" u="none" strike="noStrike" kern="1200" cap="none" spc="0" normalizeH="0" baseline="0" noProof="0" dirty="0">
                <a:ln>
                  <a:noFill/>
                </a:ln>
                <a:solidFill>
                  <a:srgbClr val="C0504D"/>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C0504D"/>
                </a:solidFill>
                <a:effectLst/>
                <a:uLnTx/>
                <a:uFillTx/>
                <a:latin typeface="Arial" panose="020B0604020202020204" pitchFamily="34" charset="0"/>
                <a:ea typeface="+mn-ea"/>
                <a:cs typeface="Arial" panose="020B0604020202020204" pitchFamily="34" charset="0"/>
              </a:rPr>
              <a:t>value, 0.0009, c</a:t>
            </a:r>
            <a:r>
              <a:rPr kumimoji="0" lang="en-US" sz="1200" b="0" i="0" u="none" strike="noStrike" kern="1200" cap="none" spc="0" normalizeH="0" baseline="0" noProof="0" dirty="0">
                <a:ln>
                  <a:noFill/>
                </a:ln>
                <a:solidFill>
                  <a:srgbClr val="C0504D"/>
                </a:solidFill>
                <a:effectLst/>
                <a:uLnTx/>
                <a:uFillTx/>
                <a:latin typeface="Arial" panose="020B0604020202020204" pitchFamily="34" charset="0"/>
                <a:ea typeface="+mn-ea"/>
                <a:cs typeface="Arial" panose="020B0604020202020204" pitchFamily="34" charset="0"/>
              </a:rPr>
              <a:t>rossed the p</a:t>
            </a:r>
            <a:r>
              <a:rPr kumimoji="0" lang="en-US" sz="800" b="0" i="0" u="none" strike="noStrike" kern="1200" cap="none" spc="0" normalizeH="0" baseline="0" noProof="0" dirty="0">
                <a:ln>
                  <a:noFill/>
                </a:ln>
                <a:solidFill>
                  <a:srgbClr val="C0504D"/>
                </a:solidFill>
                <a:effectLst/>
                <a:uLnTx/>
                <a:uFillTx/>
                <a:latin typeface="Arial" panose="020B0604020202020204" pitchFamily="34" charset="0"/>
                <a:ea typeface="+mn-ea"/>
                <a:cs typeface="Arial" panose="020B0604020202020204" pitchFamily="34" charset="0"/>
              </a:rPr>
              <a:t>respecified boundary of 0.0108 as implemented by the Kim-DeMets spending function with parameter=2. </a:t>
            </a:r>
            <a:r>
              <a:rPr kumimoji="0" lang="en-US" sz="1200" b="0" i="0" u="none" strike="noStrike" kern="1200" cap="none" spc="0" normalizeH="0" baseline="30000" noProof="0" dirty="0">
                <a:ln>
                  <a:noFill/>
                </a:ln>
                <a:solidFill>
                  <a:srgbClr val="C0504D"/>
                </a:solidFill>
                <a:effectLst/>
                <a:uLnTx/>
                <a:uFillTx/>
                <a:latin typeface="Arial" panose="020B0604020202020204" pitchFamily="34" charset="0"/>
                <a:ea typeface="+mn-ea"/>
                <a:cs typeface="Arial" panose="020B0604020202020204" pitchFamily="34" charset="0"/>
              </a:rPr>
              <a:t>c</a:t>
            </a:r>
            <a:r>
              <a:rPr kumimoji="0" lang="en-US" sz="800" b="0" i="0" u="none" strike="noStrike" kern="1200" cap="none" spc="0" normalizeH="0" baseline="0" noProof="0" dirty="0">
                <a:ln>
                  <a:noFill/>
                </a:ln>
                <a:solidFill>
                  <a:srgbClr val="C0504D"/>
                </a:solidFill>
                <a:effectLst/>
                <a:uLnTx/>
                <a:uFillTx/>
                <a:latin typeface="Arial" panose="020B0604020202020204" pitchFamily="34" charset="0"/>
                <a:ea typeface="+mn-ea"/>
                <a:cs typeface="Arial" panose="020B0604020202020204" pitchFamily="34" charset="0"/>
              </a:rPr>
              <a:t>HR and 95% CI from a Cox proportional hazards model with treatment as the sole explanatory variable. </a:t>
            </a:r>
            <a:r>
              <a:rPr kumimoji="0" lang="en-US" sz="1200" b="0" i="0" u="none" strike="noStrike" kern="1200" cap="none" spc="0" normalizeH="0" baseline="0" noProof="0" dirty="0">
                <a:ln>
                  <a:noFill/>
                </a:ln>
                <a:solidFill>
                  <a:prstClr val="black">
                    <a:tint val="75000"/>
                  </a:prstClr>
                </a:solidFill>
                <a:effectLst/>
                <a:uLnTx/>
                <a:uFillTx/>
                <a:latin typeface="Calibri"/>
                <a:ea typeface="+mn-ea"/>
                <a:cs typeface="Arial" panose="020B0604020202020204" pitchFamily="34" charset="0"/>
              </a:rPr>
              <a:t> </a:t>
            </a:r>
            <a:br>
              <a:rPr kumimoji="0" lang="en-US" sz="1200" b="0" i="0" u="none" strike="noStrike" kern="1200" cap="none" spc="0" normalizeH="0" baseline="0" noProof="0" dirty="0">
                <a:ln>
                  <a:noFill/>
                </a:ln>
                <a:solidFill>
                  <a:prstClr val="black">
                    <a:tint val="75000"/>
                  </a:prstClr>
                </a:solidFill>
                <a:effectLst/>
                <a:uLnTx/>
                <a:uFillTx/>
                <a:latin typeface="Calibri"/>
                <a:ea typeface="+mn-ea"/>
                <a:cs typeface="Arial" panose="020B0604020202020204" pitchFamily="34" charset="0"/>
              </a:rPr>
            </a:br>
            <a:r>
              <a:rPr kumimoji="0" lang="en-US" sz="1200" b="0" i="0" u="none" strike="noStrike" kern="1200" cap="none" spc="0" normalizeH="0" baseline="0" noProof="0" dirty="0">
                <a:ln>
                  <a:noFill/>
                </a:ln>
                <a:solidFill>
                  <a:prstClr val="black">
                    <a:tint val="75000"/>
                  </a:prstClr>
                </a:solidFill>
                <a:effectLst/>
                <a:uLnTx/>
                <a:uFillTx/>
                <a:latin typeface="Calibri"/>
                <a:ea typeface="+mn-ea"/>
                <a:cs typeface="Arial" panose="020B0604020202020204" pitchFamily="34" charset="0"/>
              </a:rPr>
              <a:t>cilta-cel, ciltacabtagene autoleucel; CR, complete response; HR, hazard ratio; </a:t>
            </a:r>
            <a:r>
              <a:rPr kumimoji="0" lang="en-GB" sz="800" b="0" i="0" u="none" strike="noStrike" kern="1200" cap="none" spc="0" normalizeH="0" baseline="0" noProof="0" dirty="0">
                <a:ln>
                  <a:noFill/>
                </a:ln>
                <a:solidFill>
                  <a:prstClr val="black">
                    <a:tint val="75000"/>
                  </a:prstClr>
                </a:solidFill>
                <a:effectLst/>
                <a:uLnTx/>
                <a:uFillTx/>
                <a:latin typeface="Calibri"/>
                <a:ea typeface="+mn-ea"/>
                <a:cs typeface="Arial" panose="020B0604020202020204" pitchFamily="34" charset="0"/>
              </a:rPr>
              <a:t>ITT, intent-to-treat; </a:t>
            </a:r>
            <a:r>
              <a:rPr kumimoji="0" lang="en-US" sz="1200" b="0" i="0" u="none" strike="noStrike" kern="1200" cap="none" spc="0" normalizeH="0" baseline="0" noProof="0" dirty="0">
                <a:ln>
                  <a:noFill/>
                </a:ln>
                <a:solidFill>
                  <a:prstClr val="black">
                    <a:tint val="75000"/>
                  </a:prstClr>
                </a:solidFill>
                <a:effectLst/>
                <a:uLnTx/>
                <a:uFillTx/>
                <a:latin typeface="Calibri"/>
                <a:ea typeface="+mn-ea"/>
                <a:cs typeface="Arial" panose="020B0604020202020204" pitchFamily="34" charset="0"/>
              </a:rPr>
              <a:t>MRD, minimal residual disease; OS, overall survival; SOC, standard of care. </a:t>
            </a:r>
            <a:br>
              <a:rPr kumimoji="0" lang="en-US" sz="1200" b="0" i="0" u="none" strike="noStrike" kern="1200" cap="none" spc="0" normalizeH="0" baseline="0" noProof="0" dirty="0">
                <a:ln>
                  <a:noFill/>
                </a:ln>
                <a:solidFill>
                  <a:prstClr val="black">
                    <a:tint val="75000"/>
                  </a:prstClr>
                </a:solidFill>
                <a:effectLst/>
                <a:uLnTx/>
                <a:uFillTx/>
                <a:latin typeface="Calibri"/>
                <a:ea typeface="+mn-ea"/>
                <a:cs typeface="Arial" panose="020B0604020202020204" pitchFamily="34" charset="0"/>
              </a:rPr>
            </a:br>
            <a:r>
              <a:rPr kumimoji="0" lang="en-US" sz="1200" b="0" i="0" u="none" strike="noStrike" kern="1200" cap="none" spc="0" normalizeH="0" baseline="0" noProof="0" dirty="0">
                <a:ln>
                  <a:noFill/>
                </a:ln>
                <a:solidFill>
                  <a:prstClr val="black">
                    <a:tint val="75000"/>
                  </a:prstClr>
                </a:solidFill>
                <a:effectLst/>
                <a:uLnTx/>
                <a:uFillTx/>
                <a:latin typeface="Calibri"/>
                <a:ea typeface="Arial" panose="020B0606030504020204" pitchFamily="34" charset="0"/>
                <a:cs typeface="Arial" panose="020B0604020202020204" pitchFamily="34" charset="0"/>
              </a:rPr>
              <a:t>1. Mateos MV, et al. Presented at IMS</a:t>
            </a:r>
            <a:r>
              <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rPr>
              <a:t>; September 25–28, 2024; Rio de Janeiro, Brazil. Oral #1437. </a:t>
            </a:r>
            <a:endParaRPr kumimoji="0" lang="en-US" sz="1200" b="0" i="0" u="none" strike="sngStrike" kern="1200" cap="none" spc="0" normalizeH="0" baseline="0" noProof="0" dirty="0">
              <a:ln>
                <a:noFill/>
              </a:ln>
              <a:solidFill>
                <a:prstClr val="black">
                  <a:tint val="75000"/>
                </a:prstClr>
              </a:solidFill>
              <a:effectLst/>
              <a:uLnTx/>
              <a:uFillTx/>
              <a:latin typeface="Calibri"/>
              <a:ea typeface="+mn-ea"/>
              <a:cs typeface="Arial" panose="020B0604020202020204" pitchFamily="34" charset="0"/>
            </a:endParaRPr>
          </a:p>
        </p:txBody>
      </p:sp>
      <p:grpSp>
        <p:nvGrpSpPr>
          <p:cNvPr id="32772" name="Group 5">
            <a:extLst>
              <a:ext uri="{FF2B5EF4-FFF2-40B4-BE49-F238E27FC236}">
                <a16:creationId xmlns:a16="http://schemas.microsoft.com/office/drawing/2014/main" id="{CF654543-DEA7-A1DE-1CAF-FE60D9E522ED}"/>
              </a:ext>
            </a:extLst>
          </p:cNvPr>
          <p:cNvGrpSpPr>
            <a:grpSpLocks noChangeAspect="1"/>
          </p:cNvGrpSpPr>
          <p:nvPr/>
        </p:nvGrpSpPr>
        <p:grpSpPr bwMode="auto">
          <a:xfrm>
            <a:off x="4086225" y="1600200"/>
            <a:ext cx="7618413" cy="3397250"/>
            <a:chOff x="2816898" y="1330843"/>
            <a:chExt cx="7282030" cy="3246836"/>
          </a:xfrm>
        </p:grpSpPr>
        <p:sp>
          <p:nvSpPr>
            <p:cNvPr id="11" name="TextBox 10">
              <a:extLst>
                <a:ext uri="{FF2B5EF4-FFF2-40B4-BE49-F238E27FC236}">
                  <a16:creationId xmlns:a16="http://schemas.microsoft.com/office/drawing/2014/main" id="{0A81B755-F61C-1D47-DB3E-4A5BC3C47257}"/>
                </a:ext>
              </a:extLst>
            </p:cNvPr>
            <p:cNvSpPr txBox="1"/>
            <p:nvPr/>
          </p:nvSpPr>
          <p:spPr>
            <a:xfrm>
              <a:off x="3482978" y="1330843"/>
              <a:ext cx="5665226" cy="283895"/>
            </a:xfrm>
            <a:prstGeom prst="rect">
              <a:avLst/>
            </a:prstGeom>
            <a:noFill/>
          </p:spPr>
          <p:txBody>
            <a:bodyPr>
              <a:spAutoFit/>
            </a:bodyPr>
            <a:lstStyle/>
            <a:p>
              <a:pPr marL="0" marR="0" lvl="0" indent="0" algn="ctr" defTabSz="457200" rtl="0" eaLnBrk="1" fontAlgn="auto" latinLnBrk="0" hangingPunct="1">
                <a:lnSpc>
                  <a:spcPct val="95000"/>
                </a:lnSpc>
                <a:spcBef>
                  <a:spcPts val="0"/>
                </a:spcBef>
                <a:spcAft>
                  <a:spcPts val="80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ea typeface="Arial" panose="020B0606030504020204" pitchFamily="34" charset="0"/>
                  <a:cs typeface="Arial" panose="020B0604020202020204" pitchFamily="34" charset="0"/>
                  <a:sym typeface="Arial"/>
                  <a:rtl val="0"/>
                </a:rPr>
                <a:t>OS in the ITT population, 33.6 months median follow-up</a:t>
              </a:r>
              <a:endParaRPr kumimoji="0" lang="en-GB" sz="1400" b="1" i="0" u="none" strike="sngStrike" kern="1200" cap="none" spc="0" normalizeH="0" baseline="30000" noProof="0" dirty="0">
                <a:ln>
                  <a:noFill/>
                </a:ln>
                <a:solidFill>
                  <a:prstClr val="black"/>
                </a:solidFill>
                <a:effectLst/>
                <a:uLnTx/>
                <a:uFillTx/>
                <a:latin typeface="Arial" panose="020B0604020202020204" pitchFamily="34" charset="0"/>
                <a:ea typeface="Arial" panose="020B0606030504020204" pitchFamily="34" charset="0"/>
                <a:cs typeface="Arial" panose="020B0604020202020204" pitchFamily="34" charset="0"/>
                <a:sym typeface="Arial"/>
                <a:rtl val="0"/>
              </a:endParaRPr>
            </a:p>
          </p:txBody>
        </p:sp>
        <p:sp>
          <p:nvSpPr>
            <p:cNvPr id="5" name="TextBox 4">
              <a:extLst>
                <a:ext uri="{FF2B5EF4-FFF2-40B4-BE49-F238E27FC236}">
                  <a16:creationId xmlns:a16="http://schemas.microsoft.com/office/drawing/2014/main" id="{8D9B43D5-FA2B-5EB0-B558-C0BA42FA9CAF}"/>
                </a:ext>
              </a:extLst>
            </p:cNvPr>
            <p:cNvSpPr txBox="1"/>
            <p:nvPr/>
          </p:nvSpPr>
          <p:spPr>
            <a:xfrm>
              <a:off x="9214280" y="2175931"/>
              <a:ext cx="884648" cy="286753"/>
            </a:xfrm>
            <a:prstGeom prst="rect">
              <a:avLst/>
            </a:prstGeom>
            <a:noFill/>
          </p:spPr>
          <p:txBody>
            <a:bodyPr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Cilta-cel</a:t>
              </a:r>
            </a:p>
          </p:txBody>
        </p:sp>
        <p:sp>
          <p:nvSpPr>
            <p:cNvPr id="32776" name="TextBox 7">
              <a:extLst>
                <a:ext uri="{FF2B5EF4-FFF2-40B4-BE49-F238E27FC236}">
                  <a16:creationId xmlns:a16="http://schemas.microsoft.com/office/drawing/2014/main" id="{57C75CC2-08E2-7F08-FAEC-03668527FFC1}"/>
                </a:ext>
              </a:extLst>
            </p:cNvPr>
            <p:cNvSpPr txBox="1">
              <a:spLocks noChangeArrowheads="1"/>
            </p:cNvSpPr>
            <p:nvPr/>
          </p:nvSpPr>
          <p:spPr bwMode="auto">
            <a:xfrm>
              <a:off x="3009230" y="1570024"/>
              <a:ext cx="42014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100</a:t>
              </a:r>
            </a:p>
          </p:txBody>
        </p:sp>
        <p:sp>
          <p:nvSpPr>
            <p:cNvPr id="32777" name="TextBox 9">
              <a:extLst>
                <a:ext uri="{FF2B5EF4-FFF2-40B4-BE49-F238E27FC236}">
                  <a16:creationId xmlns:a16="http://schemas.microsoft.com/office/drawing/2014/main" id="{E93AF836-5506-56D3-8AD0-637D8EC7BE2F}"/>
                </a:ext>
              </a:extLst>
            </p:cNvPr>
            <p:cNvSpPr txBox="1">
              <a:spLocks noChangeArrowheads="1"/>
            </p:cNvSpPr>
            <p:nvPr/>
          </p:nvSpPr>
          <p:spPr bwMode="auto">
            <a:xfrm>
              <a:off x="3090438" y="2086905"/>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80</a:t>
              </a:r>
            </a:p>
          </p:txBody>
        </p:sp>
        <p:sp>
          <p:nvSpPr>
            <p:cNvPr id="32778" name="TextBox 259">
              <a:extLst>
                <a:ext uri="{FF2B5EF4-FFF2-40B4-BE49-F238E27FC236}">
                  <a16:creationId xmlns:a16="http://schemas.microsoft.com/office/drawing/2014/main" id="{AA01A76F-D883-2ADA-9208-B0AD2FBED0EB}"/>
                </a:ext>
              </a:extLst>
            </p:cNvPr>
            <p:cNvSpPr txBox="1">
              <a:spLocks noChangeArrowheads="1"/>
            </p:cNvSpPr>
            <p:nvPr/>
          </p:nvSpPr>
          <p:spPr bwMode="auto">
            <a:xfrm>
              <a:off x="3090438" y="2603787"/>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60</a:t>
              </a:r>
            </a:p>
          </p:txBody>
        </p:sp>
        <p:sp>
          <p:nvSpPr>
            <p:cNvPr id="32779" name="TextBox 260">
              <a:extLst>
                <a:ext uri="{FF2B5EF4-FFF2-40B4-BE49-F238E27FC236}">
                  <a16:creationId xmlns:a16="http://schemas.microsoft.com/office/drawing/2014/main" id="{DFC4D4F9-4503-4B0C-7705-6818D9626619}"/>
                </a:ext>
              </a:extLst>
            </p:cNvPr>
            <p:cNvSpPr txBox="1">
              <a:spLocks noChangeArrowheads="1"/>
            </p:cNvSpPr>
            <p:nvPr/>
          </p:nvSpPr>
          <p:spPr bwMode="auto">
            <a:xfrm rot="-5400000">
              <a:off x="2547068" y="2836345"/>
              <a:ext cx="833852" cy="294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Alive, %</a:t>
              </a:r>
            </a:p>
          </p:txBody>
        </p:sp>
        <p:sp>
          <p:nvSpPr>
            <p:cNvPr id="32780" name="TextBox 265">
              <a:extLst>
                <a:ext uri="{FF2B5EF4-FFF2-40B4-BE49-F238E27FC236}">
                  <a16:creationId xmlns:a16="http://schemas.microsoft.com/office/drawing/2014/main" id="{D44DA591-B426-C264-A023-B37B7A3BA488}"/>
                </a:ext>
              </a:extLst>
            </p:cNvPr>
            <p:cNvSpPr txBox="1">
              <a:spLocks noChangeArrowheads="1"/>
            </p:cNvSpPr>
            <p:nvPr/>
          </p:nvSpPr>
          <p:spPr bwMode="auto">
            <a:xfrm>
              <a:off x="3090438" y="3120770"/>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40</a:t>
              </a:r>
            </a:p>
          </p:txBody>
        </p:sp>
        <p:sp>
          <p:nvSpPr>
            <p:cNvPr id="32781" name="TextBox 266">
              <a:extLst>
                <a:ext uri="{FF2B5EF4-FFF2-40B4-BE49-F238E27FC236}">
                  <a16:creationId xmlns:a16="http://schemas.microsoft.com/office/drawing/2014/main" id="{1653AE70-F2A7-84AF-7051-2B25C01D411E}"/>
                </a:ext>
              </a:extLst>
            </p:cNvPr>
            <p:cNvSpPr txBox="1">
              <a:spLocks noChangeArrowheads="1"/>
            </p:cNvSpPr>
            <p:nvPr/>
          </p:nvSpPr>
          <p:spPr bwMode="auto">
            <a:xfrm>
              <a:off x="3090438" y="3637651"/>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20</a:t>
              </a:r>
            </a:p>
          </p:txBody>
        </p:sp>
        <p:sp>
          <p:nvSpPr>
            <p:cNvPr id="32782" name="TextBox 267">
              <a:extLst>
                <a:ext uri="{FF2B5EF4-FFF2-40B4-BE49-F238E27FC236}">
                  <a16:creationId xmlns:a16="http://schemas.microsoft.com/office/drawing/2014/main" id="{A548FA98-2022-91EB-6F26-F8BA944345C7}"/>
                </a:ext>
              </a:extLst>
            </p:cNvPr>
            <p:cNvSpPr txBox="1">
              <a:spLocks noChangeArrowheads="1"/>
            </p:cNvSpPr>
            <p:nvPr/>
          </p:nvSpPr>
          <p:spPr bwMode="auto">
            <a:xfrm>
              <a:off x="3171647" y="4154532"/>
              <a:ext cx="257725"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0</a:t>
              </a:r>
            </a:p>
          </p:txBody>
        </p:sp>
        <p:sp>
          <p:nvSpPr>
            <p:cNvPr id="32783" name="TextBox 268">
              <a:extLst>
                <a:ext uri="{FF2B5EF4-FFF2-40B4-BE49-F238E27FC236}">
                  <a16:creationId xmlns:a16="http://schemas.microsoft.com/office/drawing/2014/main" id="{1D89E672-D77B-37A0-4F9D-8C26B9430408}"/>
                </a:ext>
              </a:extLst>
            </p:cNvPr>
            <p:cNvSpPr txBox="1">
              <a:spLocks noChangeArrowheads="1"/>
            </p:cNvSpPr>
            <p:nvPr/>
          </p:nvSpPr>
          <p:spPr bwMode="auto">
            <a:xfrm>
              <a:off x="3326832" y="4312906"/>
              <a:ext cx="25772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0</a:t>
              </a:r>
            </a:p>
          </p:txBody>
        </p:sp>
        <p:sp>
          <p:nvSpPr>
            <p:cNvPr id="32784" name="TextBox 303">
              <a:extLst>
                <a:ext uri="{FF2B5EF4-FFF2-40B4-BE49-F238E27FC236}">
                  <a16:creationId xmlns:a16="http://schemas.microsoft.com/office/drawing/2014/main" id="{FBA48559-934C-DB29-6A83-3D946DF241A8}"/>
                </a:ext>
              </a:extLst>
            </p:cNvPr>
            <p:cNvSpPr txBox="1">
              <a:spLocks noChangeArrowheads="1"/>
            </p:cNvSpPr>
            <p:nvPr/>
          </p:nvSpPr>
          <p:spPr bwMode="auto">
            <a:xfrm>
              <a:off x="3706027" y="4312906"/>
              <a:ext cx="25772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3</a:t>
              </a:r>
            </a:p>
          </p:txBody>
        </p:sp>
        <p:sp>
          <p:nvSpPr>
            <p:cNvPr id="32785" name="TextBox 304">
              <a:extLst>
                <a:ext uri="{FF2B5EF4-FFF2-40B4-BE49-F238E27FC236}">
                  <a16:creationId xmlns:a16="http://schemas.microsoft.com/office/drawing/2014/main" id="{C042770E-62A5-2A09-81BE-FFCF6E93882F}"/>
                </a:ext>
              </a:extLst>
            </p:cNvPr>
            <p:cNvSpPr txBox="1">
              <a:spLocks noChangeArrowheads="1"/>
            </p:cNvSpPr>
            <p:nvPr/>
          </p:nvSpPr>
          <p:spPr bwMode="auto">
            <a:xfrm>
              <a:off x="4085406" y="4312906"/>
              <a:ext cx="25772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6</a:t>
              </a:r>
            </a:p>
          </p:txBody>
        </p:sp>
        <p:sp>
          <p:nvSpPr>
            <p:cNvPr id="32786" name="TextBox 305">
              <a:extLst>
                <a:ext uri="{FF2B5EF4-FFF2-40B4-BE49-F238E27FC236}">
                  <a16:creationId xmlns:a16="http://schemas.microsoft.com/office/drawing/2014/main" id="{CA48BE12-E804-3E29-A0FC-EF81DA90ECDF}"/>
                </a:ext>
              </a:extLst>
            </p:cNvPr>
            <p:cNvSpPr txBox="1">
              <a:spLocks noChangeArrowheads="1"/>
            </p:cNvSpPr>
            <p:nvPr/>
          </p:nvSpPr>
          <p:spPr bwMode="auto">
            <a:xfrm>
              <a:off x="4464603" y="4312906"/>
              <a:ext cx="25772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9</a:t>
              </a:r>
            </a:p>
          </p:txBody>
        </p:sp>
        <p:sp>
          <p:nvSpPr>
            <p:cNvPr id="32787" name="TextBox 306">
              <a:extLst>
                <a:ext uri="{FF2B5EF4-FFF2-40B4-BE49-F238E27FC236}">
                  <a16:creationId xmlns:a16="http://schemas.microsoft.com/office/drawing/2014/main" id="{62225DD2-FD47-5803-76B3-9E729F222700}"/>
                </a:ext>
              </a:extLst>
            </p:cNvPr>
            <p:cNvSpPr txBox="1">
              <a:spLocks noChangeArrowheads="1"/>
            </p:cNvSpPr>
            <p:nvPr/>
          </p:nvSpPr>
          <p:spPr bwMode="auto">
            <a:xfrm>
              <a:off x="4796284"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12</a:t>
              </a:r>
            </a:p>
          </p:txBody>
        </p:sp>
        <p:sp>
          <p:nvSpPr>
            <p:cNvPr id="32788" name="TextBox 307">
              <a:extLst>
                <a:ext uri="{FF2B5EF4-FFF2-40B4-BE49-F238E27FC236}">
                  <a16:creationId xmlns:a16="http://schemas.microsoft.com/office/drawing/2014/main" id="{E9FE0F9A-2144-386A-B992-7C4E7E68511F}"/>
                </a:ext>
              </a:extLst>
            </p:cNvPr>
            <p:cNvSpPr txBox="1">
              <a:spLocks noChangeArrowheads="1"/>
            </p:cNvSpPr>
            <p:nvPr/>
          </p:nvSpPr>
          <p:spPr bwMode="auto">
            <a:xfrm>
              <a:off x="5175481"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15</a:t>
              </a:r>
            </a:p>
          </p:txBody>
        </p:sp>
        <p:sp>
          <p:nvSpPr>
            <p:cNvPr id="32789" name="TextBox 308">
              <a:extLst>
                <a:ext uri="{FF2B5EF4-FFF2-40B4-BE49-F238E27FC236}">
                  <a16:creationId xmlns:a16="http://schemas.microsoft.com/office/drawing/2014/main" id="{C6A7EF3E-C90D-6867-DD62-A56EEA947F7B}"/>
                </a:ext>
              </a:extLst>
            </p:cNvPr>
            <p:cNvSpPr txBox="1">
              <a:spLocks noChangeArrowheads="1"/>
            </p:cNvSpPr>
            <p:nvPr/>
          </p:nvSpPr>
          <p:spPr bwMode="auto">
            <a:xfrm>
              <a:off x="5554678"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18</a:t>
              </a:r>
            </a:p>
          </p:txBody>
        </p:sp>
        <p:sp>
          <p:nvSpPr>
            <p:cNvPr id="32790" name="TextBox 309">
              <a:extLst>
                <a:ext uri="{FF2B5EF4-FFF2-40B4-BE49-F238E27FC236}">
                  <a16:creationId xmlns:a16="http://schemas.microsoft.com/office/drawing/2014/main" id="{108C5BE9-3B86-7057-5486-FB8D4D0DE8DD}"/>
                </a:ext>
              </a:extLst>
            </p:cNvPr>
            <p:cNvSpPr txBox="1">
              <a:spLocks noChangeArrowheads="1"/>
            </p:cNvSpPr>
            <p:nvPr/>
          </p:nvSpPr>
          <p:spPr bwMode="auto">
            <a:xfrm>
              <a:off x="5934056"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21</a:t>
              </a:r>
            </a:p>
          </p:txBody>
        </p:sp>
        <p:sp>
          <p:nvSpPr>
            <p:cNvPr id="32791" name="TextBox 310">
              <a:extLst>
                <a:ext uri="{FF2B5EF4-FFF2-40B4-BE49-F238E27FC236}">
                  <a16:creationId xmlns:a16="http://schemas.microsoft.com/office/drawing/2014/main" id="{46103142-CDA5-04B8-12C3-9A9152E8ACEF}"/>
                </a:ext>
              </a:extLst>
            </p:cNvPr>
            <p:cNvSpPr txBox="1">
              <a:spLocks noChangeArrowheads="1"/>
            </p:cNvSpPr>
            <p:nvPr/>
          </p:nvSpPr>
          <p:spPr bwMode="auto">
            <a:xfrm>
              <a:off x="6313254"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24</a:t>
              </a:r>
            </a:p>
          </p:txBody>
        </p:sp>
        <p:sp>
          <p:nvSpPr>
            <p:cNvPr id="32792" name="TextBox 311">
              <a:extLst>
                <a:ext uri="{FF2B5EF4-FFF2-40B4-BE49-F238E27FC236}">
                  <a16:creationId xmlns:a16="http://schemas.microsoft.com/office/drawing/2014/main" id="{E688360E-C67B-7B51-0355-BF9E0FC3DA26}"/>
                </a:ext>
              </a:extLst>
            </p:cNvPr>
            <p:cNvSpPr txBox="1">
              <a:spLocks noChangeArrowheads="1"/>
            </p:cNvSpPr>
            <p:nvPr/>
          </p:nvSpPr>
          <p:spPr bwMode="auto">
            <a:xfrm>
              <a:off x="6692449"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27</a:t>
              </a:r>
            </a:p>
          </p:txBody>
        </p:sp>
        <p:sp>
          <p:nvSpPr>
            <p:cNvPr id="32793" name="TextBox 312">
              <a:extLst>
                <a:ext uri="{FF2B5EF4-FFF2-40B4-BE49-F238E27FC236}">
                  <a16:creationId xmlns:a16="http://schemas.microsoft.com/office/drawing/2014/main" id="{BC11BCC2-A897-8A41-835A-397A9F398965}"/>
                </a:ext>
              </a:extLst>
            </p:cNvPr>
            <p:cNvSpPr txBox="1">
              <a:spLocks noChangeArrowheads="1"/>
            </p:cNvSpPr>
            <p:nvPr/>
          </p:nvSpPr>
          <p:spPr bwMode="auto">
            <a:xfrm>
              <a:off x="7071827"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30</a:t>
              </a:r>
            </a:p>
          </p:txBody>
        </p:sp>
        <p:sp>
          <p:nvSpPr>
            <p:cNvPr id="32794" name="TextBox 313">
              <a:extLst>
                <a:ext uri="{FF2B5EF4-FFF2-40B4-BE49-F238E27FC236}">
                  <a16:creationId xmlns:a16="http://schemas.microsoft.com/office/drawing/2014/main" id="{06C6B397-ADAD-1345-E1A0-6254C03925D2}"/>
                </a:ext>
              </a:extLst>
            </p:cNvPr>
            <p:cNvSpPr txBox="1">
              <a:spLocks noChangeArrowheads="1"/>
            </p:cNvSpPr>
            <p:nvPr/>
          </p:nvSpPr>
          <p:spPr bwMode="auto">
            <a:xfrm>
              <a:off x="7451024"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33</a:t>
              </a:r>
            </a:p>
          </p:txBody>
        </p:sp>
        <p:sp>
          <p:nvSpPr>
            <p:cNvPr id="32795" name="TextBox 314">
              <a:extLst>
                <a:ext uri="{FF2B5EF4-FFF2-40B4-BE49-F238E27FC236}">
                  <a16:creationId xmlns:a16="http://schemas.microsoft.com/office/drawing/2014/main" id="{DCD5FC31-64C5-160F-1403-008831B78EFA}"/>
                </a:ext>
              </a:extLst>
            </p:cNvPr>
            <p:cNvSpPr txBox="1">
              <a:spLocks noChangeArrowheads="1"/>
            </p:cNvSpPr>
            <p:nvPr/>
          </p:nvSpPr>
          <p:spPr bwMode="auto">
            <a:xfrm>
              <a:off x="7830219"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36</a:t>
              </a:r>
            </a:p>
          </p:txBody>
        </p:sp>
        <p:sp>
          <p:nvSpPr>
            <p:cNvPr id="32796" name="TextBox 315">
              <a:extLst>
                <a:ext uri="{FF2B5EF4-FFF2-40B4-BE49-F238E27FC236}">
                  <a16:creationId xmlns:a16="http://schemas.microsoft.com/office/drawing/2014/main" id="{34E4A797-CDAB-4610-0A60-A2B5F48E388B}"/>
                </a:ext>
              </a:extLst>
            </p:cNvPr>
            <p:cNvSpPr txBox="1">
              <a:spLocks noChangeArrowheads="1"/>
            </p:cNvSpPr>
            <p:nvPr/>
          </p:nvSpPr>
          <p:spPr bwMode="auto">
            <a:xfrm>
              <a:off x="8209416"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39</a:t>
              </a:r>
            </a:p>
          </p:txBody>
        </p:sp>
        <p:sp>
          <p:nvSpPr>
            <p:cNvPr id="32797" name="TextBox 316">
              <a:extLst>
                <a:ext uri="{FF2B5EF4-FFF2-40B4-BE49-F238E27FC236}">
                  <a16:creationId xmlns:a16="http://schemas.microsoft.com/office/drawing/2014/main" id="{528CCA50-90BF-9159-C50E-B7F2BCF494BE}"/>
                </a:ext>
              </a:extLst>
            </p:cNvPr>
            <p:cNvSpPr txBox="1">
              <a:spLocks noChangeArrowheads="1"/>
            </p:cNvSpPr>
            <p:nvPr/>
          </p:nvSpPr>
          <p:spPr bwMode="auto">
            <a:xfrm>
              <a:off x="8588613"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42</a:t>
              </a:r>
            </a:p>
          </p:txBody>
        </p:sp>
        <p:sp>
          <p:nvSpPr>
            <p:cNvPr id="32798" name="TextBox 317">
              <a:extLst>
                <a:ext uri="{FF2B5EF4-FFF2-40B4-BE49-F238E27FC236}">
                  <a16:creationId xmlns:a16="http://schemas.microsoft.com/office/drawing/2014/main" id="{5D8E9E42-CC5C-6B19-7630-8C16B4D5B006}"/>
                </a:ext>
              </a:extLst>
            </p:cNvPr>
            <p:cNvSpPr txBox="1">
              <a:spLocks noChangeArrowheads="1"/>
            </p:cNvSpPr>
            <p:nvPr/>
          </p:nvSpPr>
          <p:spPr bwMode="auto">
            <a:xfrm>
              <a:off x="8967809" y="4312906"/>
              <a:ext cx="338934"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panose="020B0604020202020204" pitchFamily="34" charset="0"/>
                </a:rPr>
                <a:t>45</a:t>
              </a:r>
            </a:p>
          </p:txBody>
        </p:sp>
        <p:sp>
          <p:nvSpPr>
            <p:cNvPr id="32799" name="Freeform: Shape 318">
              <a:extLst>
                <a:ext uri="{FF2B5EF4-FFF2-40B4-BE49-F238E27FC236}">
                  <a16:creationId xmlns:a16="http://schemas.microsoft.com/office/drawing/2014/main" id="{670841B4-69D1-48C8-9C78-CD69526C7CC3}"/>
                </a:ext>
              </a:extLst>
            </p:cNvPr>
            <p:cNvSpPr>
              <a:spLocks/>
            </p:cNvSpPr>
            <p:nvPr/>
          </p:nvSpPr>
          <p:spPr bwMode="auto">
            <a:xfrm>
              <a:off x="3374456" y="1687209"/>
              <a:ext cx="5773748" cy="2632656"/>
            </a:xfrm>
            <a:custGeom>
              <a:avLst/>
              <a:gdLst>
                <a:gd name="T0" fmla="*/ 5773749 w 4106159"/>
                <a:gd name="T1" fmla="*/ 2632657 h 3357504"/>
                <a:gd name="T2" fmla="*/ 5773749 w 4106159"/>
                <a:gd name="T3" fmla="*/ 2583391 h 3357504"/>
                <a:gd name="T4" fmla="*/ 90346 w 4106159"/>
                <a:gd name="T5" fmla="*/ 2583391 h 3357504"/>
                <a:gd name="T6" fmla="*/ 90346 w 4106159"/>
                <a:gd name="T7" fmla="*/ 0 h 3357504"/>
                <a:gd name="T8" fmla="*/ 0 w 4106159"/>
                <a:gd name="T9" fmla="*/ 0 h 33575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06159" h="3357504">
                  <a:moveTo>
                    <a:pt x="4106160" y="3357505"/>
                  </a:moveTo>
                  <a:lnTo>
                    <a:pt x="4106160" y="3294675"/>
                  </a:lnTo>
                  <a:lnTo>
                    <a:pt x="64252" y="3294675"/>
                  </a:lnTo>
                  <a:lnTo>
                    <a:pt x="64252" y="0"/>
                  </a:lnTo>
                  <a:lnTo>
                    <a:pt x="0" y="0"/>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0" name="Freeform: Shape 319">
              <a:extLst>
                <a:ext uri="{FF2B5EF4-FFF2-40B4-BE49-F238E27FC236}">
                  <a16:creationId xmlns:a16="http://schemas.microsoft.com/office/drawing/2014/main" id="{AE4A11C8-3B98-5B8D-03AF-227B831D942C}"/>
                </a:ext>
              </a:extLst>
            </p:cNvPr>
            <p:cNvSpPr>
              <a:spLocks/>
            </p:cNvSpPr>
            <p:nvPr/>
          </p:nvSpPr>
          <p:spPr bwMode="auto">
            <a:xfrm>
              <a:off x="8772825"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1" name="Freeform: Shape 320">
              <a:extLst>
                <a:ext uri="{FF2B5EF4-FFF2-40B4-BE49-F238E27FC236}">
                  <a16:creationId xmlns:a16="http://schemas.microsoft.com/office/drawing/2014/main" id="{7A5DF0B7-6636-EDBB-C506-7F9681AA7F70}"/>
                </a:ext>
              </a:extLst>
            </p:cNvPr>
            <p:cNvSpPr>
              <a:spLocks/>
            </p:cNvSpPr>
            <p:nvPr/>
          </p:nvSpPr>
          <p:spPr bwMode="auto">
            <a:xfrm>
              <a:off x="8393628"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2" name="Freeform: Shape 321">
              <a:extLst>
                <a:ext uri="{FF2B5EF4-FFF2-40B4-BE49-F238E27FC236}">
                  <a16:creationId xmlns:a16="http://schemas.microsoft.com/office/drawing/2014/main" id="{83746C3A-FE3B-D806-B9C7-0BF7C7B5380F}"/>
                </a:ext>
              </a:extLst>
            </p:cNvPr>
            <p:cNvSpPr>
              <a:spLocks/>
            </p:cNvSpPr>
            <p:nvPr/>
          </p:nvSpPr>
          <p:spPr bwMode="auto">
            <a:xfrm>
              <a:off x="8014432"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3" name="Freeform: Shape 322">
              <a:extLst>
                <a:ext uri="{FF2B5EF4-FFF2-40B4-BE49-F238E27FC236}">
                  <a16:creationId xmlns:a16="http://schemas.microsoft.com/office/drawing/2014/main" id="{EBA98F57-75D1-F9EA-DF43-8858494A68BA}"/>
                </a:ext>
              </a:extLst>
            </p:cNvPr>
            <p:cNvSpPr>
              <a:spLocks/>
            </p:cNvSpPr>
            <p:nvPr/>
          </p:nvSpPr>
          <p:spPr bwMode="auto">
            <a:xfrm>
              <a:off x="7635418"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4" name="Freeform: Shape 323">
              <a:extLst>
                <a:ext uri="{FF2B5EF4-FFF2-40B4-BE49-F238E27FC236}">
                  <a16:creationId xmlns:a16="http://schemas.microsoft.com/office/drawing/2014/main" id="{2EF08B08-D2ED-6CDB-428A-76D4411220C0}"/>
                </a:ext>
              </a:extLst>
            </p:cNvPr>
            <p:cNvSpPr>
              <a:spLocks/>
            </p:cNvSpPr>
            <p:nvPr/>
          </p:nvSpPr>
          <p:spPr bwMode="auto">
            <a:xfrm>
              <a:off x="7256221"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5" name="Freeform: Shape 324">
              <a:extLst>
                <a:ext uri="{FF2B5EF4-FFF2-40B4-BE49-F238E27FC236}">
                  <a16:creationId xmlns:a16="http://schemas.microsoft.com/office/drawing/2014/main" id="{884CAF1B-DAB6-94DE-86F6-ADEBE9238287}"/>
                </a:ext>
              </a:extLst>
            </p:cNvPr>
            <p:cNvSpPr>
              <a:spLocks/>
            </p:cNvSpPr>
            <p:nvPr/>
          </p:nvSpPr>
          <p:spPr bwMode="auto">
            <a:xfrm>
              <a:off x="6877024"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6" name="Freeform: Shape 325">
              <a:extLst>
                <a:ext uri="{FF2B5EF4-FFF2-40B4-BE49-F238E27FC236}">
                  <a16:creationId xmlns:a16="http://schemas.microsoft.com/office/drawing/2014/main" id="{3F073E80-2853-FF04-65D9-E24D8AE90222}"/>
                </a:ext>
              </a:extLst>
            </p:cNvPr>
            <p:cNvSpPr>
              <a:spLocks/>
            </p:cNvSpPr>
            <p:nvPr/>
          </p:nvSpPr>
          <p:spPr bwMode="auto">
            <a:xfrm>
              <a:off x="6497829"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7" name="Freeform: Shape 326">
              <a:extLst>
                <a:ext uri="{FF2B5EF4-FFF2-40B4-BE49-F238E27FC236}">
                  <a16:creationId xmlns:a16="http://schemas.microsoft.com/office/drawing/2014/main" id="{95273E71-DBF9-BECC-E927-98A2737202CA}"/>
                </a:ext>
              </a:extLst>
            </p:cNvPr>
            <p:cNvSpPr>
              <a:spLocks/>
            </p:cNvSpPr>
            <p:nvPr/>
          </p:nvSpPr>
          <p:spPr bwMode="auto">
            <a:xfrm>
              <a:off x="6118812"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8" name="Freeform: Shape 327">
              <a:extLst>
                <a:ext uri="{FF2B5EF4-FFF2-40B4-BE49-F238E27FC236}">
                  <a16:creationId xmlns:a16="http://schemas.microsoft.com/office/drawing/2014/main" id="{D5EBC29C-3FDF-5AFC-484B-A355933381AD}"/>
                </a:ext>
              </a:extLst>
            </p:cNvPr>
            <p:cNvSpPr>
              <a:spLocks/>
            </p:cNvSpPr>
            <p:nvPr/>
          </p:nvSpPr>
          <p:spPr bwMode="auto">
            <a:xfrm>
              <a:off x="5739617"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9" name="Freeform: Shape 328">
              <a:extLst>
                <a:ext uri="{FF2B5EF4-FFF2-40B4-BE49-F238E27FC236}">
                  <a16:creationId xmlns:a16="http://schemas.microsoft.com/office/drawing/2014/main" id="{13259E87-38C2-E6B9-9F24-BE425CA9C39C}"/>
                </a:ext>
              </a:extLst>
            </p:cNvPr>
            <p:cNvSpPr>
              <a:spLocks/>
            </p:cNvSpPr>
            <p:nvPr/>
          </p:nvSpPr>
          <p:spPr bwMode="auto">
            <a:xfrm>
              <a:off x="5360421"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0" name="Freeform: Shape 329">
              <a:extLst>
                <a:ext uri="{FF2B5EF4-FFF2-40B4-BE49-F238E27FC236}">
                  <a16:creationId xmlns:a16="http://schemas.microsoft.com/office/drawing/2014/main" id="{ACF09F26-3B6C-7A25-4CF0-DFD9F86FB86C}"/>
                </a:ext>
              </a:extLst>
            </p:cNvPr>
            <p:cNvSpPr>
              <a:spLocks/>
            </p:cNvSpPr>
            <p:nvPr/>
          </p:nvSpPr>
          <p:spPr bwMode="auto">
            <a:xfrm>
              <a:off x="4981224"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1" name="Freeform: Shape 330">
              <a:extLst>
                <a:ext uri="{FF2B5EF4-FFF2-40B4-BE49-F238E27FC236}">
                  <a16:creationId xmlns:a16="http://schemas.microsoft.com/office/drawing/2014/main" id="{C712EE05-9BB3-738D-9D60-1E38187F116A}"/>
                </a:ext>
              </a:extLst>
            </p:cNvPr>
            <p:cNvSpPr>
              <a:spLocks/>
            </p:cNvSpPr>
            <p:nvPr/>
          </p:nvSpPr>
          <p:spPr bwMode="auto">
            <a:xfrm>
              <a:off x="4602211"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2" name="Freeform: Shape 331">
              <a:extLst>
                <a:ext uri="{FF2B5EF4-FFF2-40B4-BE49-F238E27FC236}">
                  <a16:creationId xmlns:a16="http://schemas.microsoft.com/office/drawing/2014/main" id="{1293DA66-84DE-AECA-64DA-B6FA037FD429}"/>
                </a:ext>
              </a:extLst>
            </p:cNvPr>
            <p:cNvSpPr>
              <a:spLocks/>
            </p:cNvSpPr>
            <p:nvPr/>
          </p:nvSpPr>
          <p:spPr bwMode="auto">
            <a:xfrm>
              <a:off x="4223014"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3" name="Freeform: Shape 332">
              <a:extLst>
                <a:ext uri="{FF2B5EF4-FFF2-40B4-BE49-F238E27FC236}">
                  <a16:creationId xmlns:a16="http://schemas.microsoft.com/office/drawing/2014/main" id="{17B46C3A-EA99-ED63-9A87-8DEC677441EF}"/>
                </a:ext>
              </a:extLst>
            </p:cNvPr>
            <p:cNvSpPr>
              <a:spLocks/>
            </p:cNvSpPr>
            <p:nvPr/>
          </p:nvSpPr>
          <p:spPr bwMode="auto">
            <a:xfrm>
              <a:off x="3843817"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4" name="Freeform: Shape 333">
              <a:extLst>
                <a:ext uri="{FF2B5EF4-FFF2-40B4-BE49-F238E27FC236}">
                  <a16:creationId xmlns:a16="http://schemas.microsoft.com/office/drawing/2014/main" id="{9B0AC54B-D40F-0B8D-45DC-611D00641B8D}"/>
                </a:ext>
              </a:extLst>
            </p:cNvPr>
            <p:cNvSpPr>
              <a:spLocks/>
            </p:cNvSpPr>
            <p:nvPr/>
          </p:nvSpPr>
          <p:spPr bwMode="auto">
            <a:xfrm>
              <a:off x="3464801" y="4270602"/>
              <a:ext cx="18176" cy="49265"/>
            </a:xfrm>
            <a:custGeom>
              <a:avLst/>
              <a:gdLst>
                <a:gd name="T0" fmla="*/ 0 w 12927"/>
                <a:gd name="T1" fmla="*/ 0 h 62829"/>
                <a:gd name="T2" fmla="*/ 0 w 12927"/>
                <a:gd name="T3" fmla="*/ 49265 h 62829"/>
                <a:gd name="T4" fmla="*/ 0 60000 65536"/>
                <a:gd name="T5" fmla="*/ 0 60000 65536"/>
              </a:gdLst>
              <a:ahLst/>
              <a:cxnLst>
                <a:cxn ang="T4">
                  <a:pos x="T0" y="T1"/>
                </a:cxn>
                <a:cxn ang="T5">
                  <a:pos x="T2" y="T3"/>
                </a:cxn>
              </a:cxnLst>
              <a:rect l="0" t="0" r="r" b="b"/>
              <a:pathLst>
                <a:path w="12927" h="62829">
                  <a:moveTo>
                    <a:pt x="0" y="0"/>
                  </a:moveTo>
                  <a:lnTo>
                    <a:pt x="0" y="62829"/>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5" name="Freeform: Shape 334">
              <a:extLst>
                <a:ext uri="{FF2B5EF4-FFF2-40B4-BE49-F238E27FC236}">
                  <a16:creationId xmlns:a16="http://schemas.microsoft.com/office/drawing/2014/main" id="{7545E3B7-663A-CAEC-F927-46E30627C782}"/>
                </a:ext>
              </a:extLst>
            </p:cNvPr>
            <p:cNvSpPr>
              <a:spLocks/>
            </p:cNvSpPr>
            <p:nvPr/>
          </p:nvSpPr>
          <p:spPr bwMode="auto">
            <a:xfrm>
              <a:off x="3374456" y="2207436"/>
              <a:ext cx="90344" cy="10137"/>
            </a:xfrm>
            <a:custGeom>
              <a:avLst/>
              <a:gdLst>
                <a:gd name="T0" fmla="*/ 90345 w 64251"/>
                <a:gd name="T1" fmla="*/ 0 h 12927"/>
                <a:gd name="T2" fmla="*/ 0 w 64251"/>
                <a:gd name="T3" fmla="*/ 0 h 12927"/>
                <a:gd name="T4" fmla="*/ 0 60000 65536"/>
                <a:gd name="T5" fmla="*/ 0 60000 65536"/>
              </a:gdLst>
              <a:ahLst/>
              <a:cxnLst>
                <a:cxn ang="T4">
                  <a:pos x="T0" y="T1"/>
                </a:cxn>
                <a:cxn ang="T5">
                  <a:pos x="T2" y="T3"/>
                </a:cxn>
              </a:cxnLst>
              <a:rect l="0" t="0" r="r" b="b"/>
              <a:pathLst>
                <a:path w="64251" h="12927">
                  <a:moveTo>
                    <a:pt x="64252" y="0"/>
                  </a:moveTo>
                  <a:lnTo>
                    <a:pt x="0" y="0"/>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6" name="Freeform: Shape 335">
              <a:extLst>
                <a:ext uri="{FF2B5EF4-FFF2-40B4-BE49-F238E27FC236}">
                  <a16:creationId xmlns:a16="http://schemas.microsoft.com/office/drawing/2014/main" id="{2C5C6ED4-23D8-1509-88A1-D069939B7BD8}"/>
                </a:ext>
              </a:extLst>
            </p:cNvPr>
            <p:cNvSpPr>
              <a:spLocks/>
            </p:cNvSpPr>
            <p:nvPr/>
          </p:nvSpPr>
          <p:spPr bwMode="auto">
            <a:xfrm>
              <a:off x="3374456" y="2720058"/>
              <a:ext cx="90344" cy="10137"/>
            </a:xfrm>
            <a:custGeom>
              <a:avLst/>
              <a:gdLst>
                <a:gd name="T0" fmla="*/ 90345 w 64251"/>
                <a:gd name="T1" fmla="*/ 0 h 12927"/>
                <a:gd name="T2" fmla="*/ 0 w 64251"/>
                <a:gd name="T3" fmla="*/ 0 h 12927"/>
                <a:gd name="T4" fmla="*/ 0 60000 65536"/>
                <a:gd name="T5" fmla="*/ 0 60000 65536"/>
              </a:gdLst>
              <a:ahLst/>
              <a:cxnLst>
                <a:cxn ang="T4">
                  <a:pos x="T0" y="T1"/>
                </a:cxn>
                <a:cxn ang="T5">
                  <a:pos x="T2" y="T3"/>
                </a:cxn>
              </a:cxnLst>
              <a:rect l="0" t="0" r="r" b="b"/>
              <a:pathLst>
                <a:path w="64251" h="12927">
                  <a:moveTo>
                    <a:pt x="64252" y="0"/>
                  </a:moveTo>
                  <a:lnTo>
                    <a:pt x="0" y="0"/>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7" name="Freeform: Shape 336">
              <a:extLst>
                <a:ext uri="{FF2B5EF4-FFF2-40B4-BE49-F238E27FC236}">
                  <a16:creationId xmlns:a16="http://schemas.microsoft.com/office/drawing/2014/main" id="{648E94C5-9361-6FFE-259E-10280592E470}"/>
                </a:ext>
              </a:extLst>
            </p:cNvPr>
            <p:cNvSpPr>
              <a:spLocks/>
            </p:cNvSpPr>
            <p:nvPr/>
          </p:nvSpPr>
          <p:spPr bwMode="auto">
            <a:xfrm>
              <a:off x="3374456" y="3240285"/>
              <a:ext cx="90344" cy="10137"/>
            </a:xfrm>
            <a:custGeom>
              <a:avLst/>
              <a:gdLst>
                <a:gd name="T0" fmla="*/ 90345 w 64251"/>
                <a:gd name="T1" fmla="*/ 0 h 12927"/>
                <a:gd name="T2" fmla="*/ 0 w 64251"/>
                <a:gd name="T3" fmla="*/ 0 h 12927"/>
                <a:gd name="T4" fmla="*/ 0 60000 65536"/>
                <a:gd name="T5" fmla="*/ 0 60000 65536"/>
              </a:gdLst>
              <a:ahLst/>
              <a:cxnLst>
                <a:cxn ang="T4">
                  <a:pos x="T0" y="T1"/>
                </a:cxn>
                <a:cxn ang="T5">
                  <a:pos x="T2" y="T3"/>
                </a:cxn>
              </a:cxnLst>
              <a:rect l="0" t="0" r="r" b="b"/>
              <a:pathLst>
                <a:path w="64251" h="12927">
                  <a:moveTo>
                    <a:pt x="64252" y="0"/>
                  </a:moveTo>
                  <a:lnTo>
                    <a:pt x="0" y="0"/>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8" name="Freeform: Shape 337">
              <a:extLst>
                <a:ext uri="{FF2B5EF4-FFF2-40B4-BE49-F238E27FC236}">
                  <a16:creationId xmlns:a16="http://schemas.microsoft.com/office/drawing/2014/main" id="{40C5ABBC-5F70-5695-77E3-F135EBB753D7}"/>
                </a:ext>
              </a:extLst>
            </p:cNvPr>
            <p:cNvSpPr>
              <a:spLocks/>
            </p:cNvSpPr>
            <p:nvPr/>
          </p:nvSpPr>
          <p:spPr bwMode="auto">
            <a:xfrm>
              <a:off x="3374456" y="3755950"/>
              <a:ext cx="90344" cy="10137"/>
            </a:xfrm>
            <a:custGeom>
              <a:avLst/>
              <a:gdLst>
                <a:gd name="T0" fmla="*/ 90345 w 64251"/>
                <a:gd name="T1" fmla="*/ 0 h 12927"/>
                <a:gd name="T2" fmla="*/ 0 w 64251"/>
                <a:gd name="T3" fmla="*/ 0 h 12927"/>
                <a:gd name="T4" fmla="*/ 0 60000 65536"/>
                <a:gd name="T5" fmla="*/ 0 60000 65536"/>
              </a:gdLst>
              <a:ahLst/>
              <a:cxnLst>
                <a:cxn ang="T4">
                  <a:pos x="T0" y="T1"/>
                </a:cxn>
                <a:cxn ang="T5">
                  <a:pos x="T2" y="T3"/>
                </a:cxn>
              </a:cxnLst>
              <a:rect l="0" t="0" r="r" b="b"/>
              <a:pathLst>
                <a:path w="64251" h="12927">
                  <a:moveTo>
                    <a:pt x="64252" y="0"/>
                  </a:moveTo>
                  <a:lnTo>
                    <a:pt x="0" y="0"/>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9" name="Freeform: Shape 338">
              <a:extLst>
                <a:ext uri="{FF2B5EF4-FFF2-40B4-BE49-F238E27FC236}">
                  <a16:creationId xmlns:a16="http://schemas.microsoft.com/office/drawing/2014/main" id="{47E17903-1E5B-FECA-9F37-431AE2CC912D}"/>
                </a:ext>
              </a:extLst>
            </p:cNvPr>
            <p:cNvSpPr>
              <a:spLocks/>
            </p:cNvSpPr>
            <p:nvPr/>
          </p:nvSpPr>
          <p:spPr bwMode="auto">
            <a:xfrm>
              <a:off x="3374456" y="4270602"/>
              <a:ext cx="90344" cy="10137"/>
            </a:xfrm>
            <a:custGeom>
              <a:avLst/>
              <a:gdLst>
                <a:gd name="T0" fmla="*/ 90345 w 64251"/>
                <a:gd name="T1" fmla="*/ 0 h 12927"/>
                <a:gd name="T2" fmla="*/ 0 w 64251"/>
                <a:gd name="T3" fmla="*/ 0 h 12927"/>
                <a:gd name="T4" fmla="*/ 0 60000 65536"/>
                <a:gd name="T5" fmla="*/ 0 60000 65536"/>
              </a:gdLst>
              <a:ahLst/>
              <a:cxnLst>
                <a:cxn ang="T4">
                  <a:pos x="T0" y="T1"/>
                </a:cxn>
                <a:cxn ang="T5">
                  <a:pos x="T2" y="T3"/>
                </a:cxn>
              </a:cxnLst>
              <a:rect l="0" t="0" r="r" b="b"/>
              <a:pathLst>
                <a:path w="64251" h="12927">
                  <a:moveTo>
                    <a:pt x="64252" y="0"/>
                  </a:moveTo>
                  <a:lnTo>
                    <a:pt x="0" y="0"/>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0" name="Freeform: Shape 339">
              <a:extLst>
                <a:ext uri="{FF2B5EF4-FFF2-40B4-BE49-F238E27FC236}">
                  <a16:creationId xmlns:a16="http://schemas.microsoft.com/office/drawing/2014/main" id="{7FD52928-F7BB-D798-9B78-9903C2101042}"/>
                </a:ext>
              </a:extLst>
            </p:cNvPr>
            <p:cNvSpPr>
              <a:spLocks/>
            </p:cNvSpPr>
            <p:nvPr/>
          </p:nvSpPr>
          <p:spPr bwMode="auto">
            <a:xfrm>
              <a:off x="3464801" y="1687209"/>
              <a:ext cx="5488169" cy="1195749"/>
            </a:xfrm>
            <a:custGeom>
              <a:avLst/>
              <a:gdLst/>
              <a:ahLst/>
              <a:cxnLst/>
              <a:rect l="0" t="0" r="r" b="b"/>
              <a:pathLst>
                <a:path w="3903062" h="1524975">
                  <a:moveTo>
                    <a:pt x="3903063" y="1524975"/>
                  </a:moveTo>
                  <a:lnTo>
                    <a:pt x="3413225" y="1524975"/>
                  </a:lnTo>
                  <a:lnTo>
                    <a:pt x="3413225" y="1440427"/>
                  </a:lnTo>
                  <a:lnTo>
                    <a:pt x="3393833" y="1440427"/>
                  </a:lnTo>
                  <a:lnTo>
                    <a:pt x="3393833" y="1365316"/>
                  </a:lnTo>
                  <a:lnTo>
                    <a:pt x="3117693" y="1365316"/>
                  </a:lnTo>
                  <a:lnTo>
                    <a:pt x="3117693" y="1329247"/>
                  </a:lnTo>
                  <a:lnTo>
                    <a:pt x="3094940" y="1329247"/>
                  </a:lnTo>
                  <a:lnTo>
                    <a:pt x="3094940" y="1288395"/>
                  </a:lnTo>
                  <a:lnTo>
                    <a:pt x="3051502" y="1288395"/>
                  </a:lnTo>
                  <a:lnTo>
                    <a:pt x="3051502" y="1256850"/>
                  </a:lnTo>
                  <a:lnTo>
                    <a:pt x="2838191" y="1256850"/>
                  </a:lnTo>
                  <a:lnTo>
                    <a:pt x="2838191" y="1231253"/>
                  </a:lnTo>
                  <a:lnTo>
                    <a:pt x="2799278" y="1231253"/>
                  </a:lnTo>
                  <a:lnTo>
                    <a:pt x="2799278" y="1212508"/>
                  </a:lnTo>
                  <a:lnTo>
                    <a:pt x="2699216" y="1212508"/>
                  </a:lnTo>
                  <a:lnTo>
                    <a:pt x="2699216" y="1196477"/>
                  </a:lnTo>
                  <a:lnTo>
                    <a:pt x="2554424" y="1196477"/>
                  </a:lnTo>
                  <a:lnTo>
                    <a:pt x="2554424" y="1180834"/>
                  </a:lnTo>
                  <a:lnTo>
                    <a:pt x="2408080" y="1180834"/>
                  </a:lnTo>
                  <a:lnTo>
                    <a:pt x="2408080" y="1163899"/>
                  </a:lnTo>
                  <a:lnTo>
                    <a:pt x="2404719" y="1163899"/>
                  </a:lnTo>
                  <a:lnTo>
                    <a:pt x="2404719" y="1148127"/>
                  </a:lnTo>
                  <a:lnTo>
                    <a:pt x="2322110" y="1148127"/>
                  </a:lnTo>
                  <a:lnTo>
                    <a:pt x="2322110" y="1132226"/>
                  </a:lnTo>
                  <a:lnTo>
                    <a:pt x="2188047" y="1132226"/>
                  </a:lnTo>
                  <a:lnTo>
                    <a:pt x="2188047" y="1116195"/>
                  </a:lnTo>
                  <a:lnTo>
                    <a:pt x="2136853" y="1116195"/>
                  </a:lnTo>
                  <a:lnTo>
                    <a:pt x="2136853" y="1100294"/>
                  </a:lnTo>
                  <a:lnTo>
                    <a:pt x="2114488" y="1100294"/>
                  </a:lnTo>
                  <a:lnTo>
                    <a:pt x="2114488" y="1084392"/>
                  </a:lnTo>
                  <a:lnTo>
                    <a:pt x="2091864" y="1084392"/>
                  </a:lnTo>
                  <a:lnTo>
                    <a:pt x="2091864" y="1068103"/>
                  </a:lnTo>
                  <a:lnTo>
                    <a:pt x="2088890" y="1068103"/>
                  </a:lnTo>
                  <a:lnTo>
                    <a:pt x="2088890" y="1052719"/>
                  </a:lnTo>
                  <a:lnTo>
                    <a:pt x="2063293" y="1052719"/>
                  </a:lnTo>
                  <a:lnTo>
                    <a:pt x="2063293" y="1036818"/>
                  </a:lnTo>
                  <a:lnTo>
                    <a:pt x="2018304" y="1036818"/>
                  </a:lnTo>
                  <a:lnTo>
                    <a:pt x="2018304" y="1020658"/>
                  </a:lnTo>
                  <a:lnTo>
                    <a:pt x="1973961" y="1020658"/>
                  </a:lnTo>
                  <a:lnTo>
                    <a:pt x="1973961" y="1004627"/>
                  </a:lnTo>
                  <a:lnTo>
                    <a:pt x="1948235" y="1004627"/>
                  </a:lnTo>
                  <a:lnTo>
                    <a:pt x="1948235" y="988855"/>
                  </a:lnTo>
                  <a:lnTo>
                    <a:pt x="1926387" y="988855"/>
                  </a:lnTo>
                  <a:lnTo>
                    <a:pt x="1926387" y="972178"/>
                  </a:lnTo>
                  <a:lnTo>
                    <a:pt x="1922896" y="972178"/>
                  </a:lnTo>
                  <a:lnTo>
                    <a:pt x="1922896" y="956535"/>
                  </a:lnTo>
                  <a:lnTo>
                    <a:pt x="1824256" y="956535"/>
                  </a:lnTo>
                  <a:lnTo>
                    <a:pt x="1824256" y="941022"/>
                  </a:lnTo>
                  <a:lnTo>
                    <a:pt x="1805123" y="941022"/>
                  </a:lnTo>
                  <a:lnTo>
                    <a:pt x="1805123" y="924603"/>
                  </a:lnTo>
                  <a:lnTo>
                    <a:pt x="1791936" y="924603"/>
                  </a:lnTo>
                  <a:lnTo>
                    <a:pt x="1791936" y="908831"/>
                  </a:lnTo>
                  <a:lnTo>
                    <a:pt x="1721738" y="908831"/>
                  </a:lnTo>
                  <a:lnTo>
                    <a:pt x="1721738" y="893059"/>
                  </a:lnTo>
                  <a:lnTo>
                    <a:pt x="1702992" y="893059"/>
                  </a:lnTo>
                  <a:lnTo>
                    <a:pt x="1702992" y="876899"/>
                  </a:lnTo>
                  <a:lnTo>
                    <a:pt x="1674163" y="876899"/>
                  </a:lnTo>
                  <a:lnTo>
                    <a:pt x="1674163" y="860998"/>
                  </a:lnTo>
                  <a:lnTo>
                    <a:pt x="1638741" y="860998"/>
                  </a:lnTo>
                  <a:lnTo>
                    <a:pt x="1638741" y="844580"/>
                  </a:lnTo>
                  <a:lnTo>
                    <a:pt x="1603706" y="844580"/>
                  </a:lnTo>
                  <a:lnTo>
                    <a:pt x="1603706" y="829066"/>
                  </a:lnTo>
                  <a:lnTo>
                    <a:pt x="1575653" y="829066"/>
                  </a:lnTo>
                  <a:lnTo>
                    <a:pt x="1575653" y="813423"/>
                  </a:lnTo>
                  <a:lnTo>
                    <a:pt x="1559234" y="813423"/>
                  </a:lnTo>
                  <a:lnTo>
                    <a:pt x="1559234" y="797134"/>
                  </a:lnTo>
                  <a:lnTo>
                    <a:pt x="1510884" y="797134"/>
                  </a:lnTo>
                  <a:lnTo>
                    <a:pt x="1510884" y="781233"/>
                  </a:lnTo>
                  <a:lnTo>
                    <a:pt x="1486191" y="781233"/>
                  </a:lnTo>
                  <a:lnTo>
                    <a:pt x="1486191" y="764815"/>
                  </a:lnTo>
                  <a:lnTo>
                    <a:pt x="1482701" y="764815"/>
                  </a:lnTo>
                  <a:lnTo>
                    <a:pt x="1482701" y="749430"/>
                  </a:lnTo>
                  <a:lnTo>
                    <a:pt x="1476108" y="749430"/>
                  </a:lnTo>
                  <a:lnTo>
                    <a:pt x="1476108" y="733400"/>
                  </a:lnTo>
                  <a:lnTo>
                    <a:pt x="1409658" y="733400"/>
                  </a:lnTo>
                  <a:lnTo>
                    <a:pt x="1409658" y="716981"/>
                  </a:lnTo>
                  <a:lnTo>
                    <a:pt x="1392852" y="716981"/>
                  </a:lnTo>
                  <a:lnTo>
                    <a:pt x="1392852" y="700951"/>
                  </a:lnTo>
                  <a:lnTo>
                    <a:pt x="1342175" y="700951"/>
                  </a:lnTo>
                  <a:lnTo>
                    <a:pt x="1342175" y="685437"/>
                  </a:lnTo>
                  <a:lnTo>
                    <a:pt x="1332737" y="685437"/>
                  </a:lnTo>
                  <a:lnTo>
                    <a:pt x="1332737" y="669795"/>
                  </a:lnTo>
                  <a:lnTo>
                    <a:pt x="1329635" y="669795"/>
                  </a:lnTo>
                  <a:lnTo>
                    <a:pt x="1329635" y="637863"/>
                  </a:lnTo>
                  <a:lnTo>
                    <a:pt x="1319551" y="637863"/>
                  </a:lnTo>
                  <a:lnTo>
                    <a:pt x="1319551" y="621056"/>
                  </a:lnTo>
                  <a:lnTo>
                    <a:pt x="1313733" y="621056"/>
                  </a:lnTo>
                  <a:lnTo>
                    <a:pt x="1313733" y="606319"/>
                  </a:lnTo>
                  <a:lnTo>
                    <a:pt x="1310372" y="606319"/>
                  </a:lnTo>
                  <a:lnTo>
                    <a:pt x="1310372" y="589383"/>
                  </a:lnTo>
                  <a:lnTo>
                    <a:pt x="1303908" y="589383"/>
                  </a:lnTo>
                  <a:lnTo>
                    <a:pt x="1303908" y="573869"/>
                  </a:lnTo>
                  <a:lnTo>
                    <a:pt x="1233839" y="573869"/>
                  </a:lnTo>
                  <a:lnTo>
                    <a:pt x="1233839" y="557968"/>
                  </a:lnTo>
                  <a:lnTo>
                    <a:pt x="1109343" y="557968"/>
                  </a:lnTo>
                  <a:lnTo>
                    <a:pt x="1109343" y="542067"/>
                  </a:lnTo>
                  <a:lnTo>
                    <a:pt x="1061251" y="542067"/>
                  </a:lnTo>
                  <a:lnTo>
                    <a:pt x="1061251" y="526036"/>
                  </a:lnTo>
                  <a:lnTo>
                    <a:pt x="1026217" y="526036"/>
                  </a:lnTo>
                  <a:lnTo>
                    <a:pt x="1026217" y="510264"/>
                  </a:lnTo>
                  <a:lnTo>
                    <a:pt x="1004369" y="510264"/>
                  </a:lnTo>
                  <a:lnTo>
                    <a:pt x="1004369" y="494492"/>
                  </a:lnTo>
                  <a:lnTo>
                    <a:pt x="997646" y="494492"/>
                  </a:lnTo>
                  <a:lnTo>
                    <a:pt x="997646" y="478462"/>
                  </a:lnTo>
                  <a:lnTo>
                    <a:pt x="962870" y="478462"/>
                  </a:lnTo>
                  <a:lnTo>
                    <a:pt x="962870" y="462302"/>
                  </a:lnTo>
                  <a:lnTo>
                    <a:pt x="953045" y="462302"/>
                  </a:lnTo>
                  <a:lnTo>
                    <a:pt x="953045" y="445625"/>
                  </a:lnTo>
                  <a:lnTo>
                    <a:pt x="939988" y="445625"/>
                  </a:lnTo>
                  <a:lnTo>
                    <a:pt x="939988" y="429723"/>
                  </a:lnTo>
                  <a:lnTo>
                    <a:pt x="927189" y="429723"/>
                  </a:lnTo>
                  <a:lnTo>
                    <a:pt x="927189" y="414468"/>
                  </a:lnTo>
                  <a:lnTo>
                    <a:pt x="921242" y="414468"/>
                  </a:lnTo>
                  <a:lnTo>
                    <a:pt x="921242" y="398438"/>
                  </a:lnTo>
                  <a:lnTo>
                    <a:pt x="876382" y="398438"/>
                  </a:lnTo>
                  <a:lnTo>
                    <a:pt x="876382" y="383054"/>
                  </a:lnTo>
                  <a:lnTo>
                    <a:pt x="867204" y="383054"/>
                  </a:lnTo>
                  <a:lnTo>
                    <a:pt x="867204" y="366506"/>
                  </a:lnTo>
                  <a:lnTo>
                    <a:pt x="790283" y="366506"/>
                  </a:lnTo>
                  <a:lnTo>
                    <a:pt x="790283" y="350734"/>
                  </a:lnTo>
                  <a:lnTo>
                    <a:pt x="774899" y="350734"/>
                  </a:lnTo>
                  <a:lnTo>
                    <a:pt x="774899" y="334445"/>
                  </a:lnTo>
                  <a:lnTo>
                    <a:pt x="713620" y="334445"/>
                  </a:lnTo>
                  <a:lnTo>
                    <a:pt x="713620" y="319061"/>
                  </a:lnTo>
                  <a:lnTo>
                    <a:pt x="675612" y="319061"/>
                  </a:lnTo>
                  <a:lnTo>
                    <a:pt x="675612" y="302642"/>
                  </a:lnTo>
                  <a:lnTo>
                    <a:pt x="662943" y="302642"/>
                  </a:lnTo>
                  <a:lnTo>
                    <a:pt x="662943" y="270969"/>
                  </a:lnTo>
                  <a:lnTo>
                    <a:pt x="617954" y="270969"/>
                  </a:lnTo>
                  <a:lnTo>
                    <a:pt x="617954" y="254680"/>
                  </a:lnTo>
                  <a:lnTo>
                    <a:pt x="599467" y="254680"/>
                  </a:lnTo>
                  <a:lnTo>
                    <a:pt x="599467" y="239295"/>
                  </a:lnTo>
                  <a:lnTo>
                    <a:pt x="589383" y="239295"/>
                  </a:lnTo>
                  <a:lnTo>
                    <a:pt x="589383" y="222877"/>
                  </a:lnTo>
                  <a:lnTo>
                    <a:pt x="554736" y="222877"/>
                  </a:lnTo>
                  <a:lnTo>
                    <a:pt x="554736" y="207234"/>
                  </a:lnTo>
                  <a:lnTo>
                    <a:pt x="551504" y="207234"/>
                  </a:lnTo>
                  <a:lnTo>
                    <a:pt x="551504" y="194048"/>
                  </a:lnTo>
                  <a:lnTo>
                    <a:pt x="525519" y="194048"/>
                  </a:lnTo>
                  <a:lnTo>
                    <a:pt x="525519" y="178534"/>
                  </a:lnTo>
                  <a:lnTo>
                    <a:pt x="506257" y="178534"/>
                  </a:lnTo>
                  <a:lnTo>
                    <a:pt x="506257" y="162116"/>
                  </a:lnTo>
                  <a:lnTo>
                    <a:pt x="503671" y="162116"/>
                  </a:lnTo>
                  <a:lnTo>
                    <a:pt x="503671" y="146473"/>
                  </a:lnTo>
                  <a:lnTo>
                    <a:pt x="493717" y="146473"/>
                  </a:lnTo>
                  <a:lnTo>
                    <a:pt x="493717" y="130830"/>
                  </a:lnTo>
                  <a:lnTo>
                    <a:pt x="484021" y="130830"/>
                  </a:lnTo>
                  <a:lnTo>
                    <a:pt x="484021" y="114412"/>
                  </a:lnTo>
                  <a:lnTo>
                    <a:pt x="407358" y="114412"/>
                  </a:lnTo>
                  <a:lnTo>
                    <a:pt x="407358" y="98511"/>
                  </a:lnTo>
                  <a:lnTo>
                    <a:pt x="401411" y="98511"/>
                  </a:lnTo>
                  <a:lnTo>
                    <a:pt x="401411" y="82351"/>
                  </a:lnTo>
                  <a:lnTo>
                    <a:pt x="365860" y="82351"/>
                  </a:lnTo>
                  <a:lnTo>
                    <a:pt x="365860" y="66708"/>
                  </a:lnTo>
                  <a:lnTo>
                    <a:pt x="343882" y="66708"/>
                  </a:lnTo>
                  <a:lnTo>
                    <a:pt x="343882" y="50548"/>
                  </a:lnTo>
                  <a:lnTo>
                    <a:pt x="331213" y="50548"/>
                  </a:lnTo>
                  <a:lnTo>
                    <a:pt x="331213" y="34517"/>
                  </a:lnTo>
                  <a:lnTo>
                    <a:pt x="286612" y="34517"/>
                  </a:lnTo>
                  <a:lnTo>
                    <a:pt x="286612" y="19650"/>
                  </a:lnTo>
                  <a:lnTo>
                    <a:pt x="14221" y="19650"/>
                  </a:lnTo>
                  <a:lnTo>
                    <a:pt x="14221" y="0"/>
                  </a:lnTo>
                  <a:lnTo>
                    <a:pt x="0" y="0"/>
                  </a:lnTo>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1" name="Freeform: Shape 340">
              <a:extLst>
                <a:ext uri="{FF2B5EF4-FFF2-40B4-BE49-F238E27FC236}">
                  <a16:creationId xmlns:a16="http://schemas.microsoft.com/office/drawing/2014/main" id="{A652B291-DD25-75E1-E337-66D5AB5EF06D}"/>
                </a:ext>
              </a:extLst>
            </p:cNvPr>
            <p:cNvSpPr>
              <a:spLocks/>
            </p:cNvSpPr>
            <p:nvPr/>
          </p:nvSpPr>
          <p:spPr bwMode="auto">
            <a:xfrm>
              <a:off x="8908433"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2" name="Freeform: Shape 341">
              <a:extLst>
                <a:ext uri="{FF2B5EF4-FFF2-40B4-BE49-F238E27FC236}">
                  <a16:creationId xmlns:a16="http://schemas.microsoft.com/office/drawing/2014/main" id="{09AFA0BA-8FCE-CE83-5091-71CA91A06BC6}"/>
                </a:ext>
              </a:extLst>
            </p:cNvPr>
            <p:cNvSpPr>
              <a:spLocks/>
            </p:cNvSpPr>
            <p:nvPr/>
          </p:nvSpPr>
          <p:spPr bwMode="auto">
            <a:xfrm>
              <a:off x="8863170"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3" name="Freeform: Shape 342">
              <a:extLst>
                <a:ext uri="{FF2B5EF4-FFF2-40B4-BE49-F238E27FC236}">
                  <a16:creationId xmlns:a16="http://schemas.microsoft.com/office/drawing/2014/main" id="{D8F47BF2-A18B-4F93-D7F9-381A56ADB416}"/>
                </a:ext>
              </a:extLst>
            </p:cNvPr>
            <p:cNvSpPr>
              <a:spLocks/>
            </p:cNvSpPr>
            <p:nvPr/>
          </p:nvSpPr>
          <p:spPr bwMode="auto">
            <a:xfrm>
              <a:off x="8797000"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4" name="Freeform: Shape 343">
              <a:extLst>
                <a:ext uri="{FF2B5EF4-FFF2-40B4-BE49-F238E27FC236}">
                  <a16:creationId xmlns:a16="http://schemas.microsoft.com/office/drawing/2014/main" id="{C31AA8ED-9782-3354-51F9-189D32555EC7}"/>
                </a:ext>
              </a:extLst>
            </p:cNvPr>
            <p:cNvSpPr>
              <a:spLocks/>
            </p:cNvSpPr>
            <p:nvPr/>
          </p:nvSpPr>
          <p:spPr bwMode="auto">
            <a:xfrm>
              <a:off x="8766825"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5" name="Freeform: Shape 344">
              <a:extLst>
                <a:ext uri="{FF2B5EF4-FFF2-40B4-BE49-F238E27FC236}">
                  <a16:creationId xmlns:a16="http://schemas.microsoft.com/office/drawing/2014/main" id="{578BA345-8C76-8740-3439-47F7171C9045}"/>
                </a:ext>
              </a:extLst>
            </p:cNvPr>
            <p:cNvSpPr>
              <a:spLocks/>
            </p:cNvSpPr>
            <p:nvPr/>
          </p:nvSpPr>
          <p:spPr bwMode="auto">
            <a:xfrm>
              <a:off x="8685751"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6" name="Freeform: Shape 345">
              <a:extLst>
                <a:ext uri="{FF2B5EF4-FFF2-40B4-BE49-F238E27FC236}">
                  <a16:creationId xmlns:a16="http://schemas.microsoft.com/office/drawing/2014/main" id="{69CBB28A-71BE-CA33-E2C4-BEE608227682}"/>
                </a:ext>
              </a:extLst>
            </p:cNvPr>
            <p:cNvSpPr>
              <a:spLocks/>
            </p:cNvSpPr>
            <p:nvPr/>
          </p:nvSpPr>
          <p:spPr bwMode="auto">
            <a:xfrm>
              <a:off x="8663211"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7" name="Freeform: Shape 346">
              <a:extLst>
                <a:ext uri="{FF2B5EF4-FFF2-40B4-BE49-F238E27FC236}">
                  <a16:creationId xmlns:a16="http://schemas.microsoft.com/office/drawing/2014/main" id="{4588D28C-DFF9-60F4-0333-0F33AB69CC08}"/>
                </a:ext>
              </a:extLst>
            </p:cNvPr>
            <p:cNvSpPr>
              <a:spLocks/>
            </p:cNvSpPr>
            <p:nvPr/>
          </p:nvSpPr>
          <p:spPr bwMode="auto">
            <a:xfrm>
              <a:off x="8627400"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8" name="Freeform: Shape 347">
              <a:extLst>
                <a:ext uri="{FF2B5EF4-FFF2-40B4-BE49-F238E27FC236}">
                  <a16:creationId xmlns:a16="http://schemas.microsoft.com/office/drawing/2014/main" id="{C2A5583E-12B3-6683-723C-416090E8DED3}"/>
                </a:ext>
              </a:extLst>
            </p:cNvPr>
            <p:cNvSpPr>
              <a:spLocks/>
            </p:cNvSpPr>
            <p:nvPr/>
          </p:nvSpPr>
          <p:spPr bwMode="auto">
            <a:xfrm>
              <a:off x="8580136"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9" name="Freeform: Shape 348">
              <a:extLst>
                <a:ext uri="{FF2B5EF4-FFF2-40B4-BE49-F238E27FC236}">
                  <a16:creationId xmlns:a16="http://schemas.microsoft.com/office/drawing/2014/main" id="{B2D94529-DE5C-5F2C-D760-36E0749ECDB3}"/>
                </a:ext>
              </a:extLst>
            </p:cNvPr>
            <p:cNvSpPr>
              <a:spLocks/>
            </p:cNvSpPr>
            <p:nvPr/>
          </p:nvSpPr>
          <p:spPr bwMode="auto">
            <a:xfrm>
              <a:off x="8536691"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0" name="Freeform: Shape 349">
              <a:extLst>
                <a:ext uri="{FF2B5EF4-FFF2-40B4-BE49-F238E27FC236}">
                  <a16:creationId xmlns:a16="http://schemas.microsoft.com/office/drawing/2014/main" id="{E6CB7B33-2A9C-28A3-5776-05E34FC9E55D}"/>
                </a:ext>
              </a:extLst>
            </p:cNvPr>
            <p:cNvSpPr>
              <a:spLocks/>
            </p:cNvSpPr>
            <p:nvPr/>
          </p:nvSpPr>
          <p:spPr bwMode="auto">
            <a:xfrm>
              <a:off x="8461251"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1" name="Freeform: Shape 350">
              <a:extLst>
                <a:ext uri="{FF2B5EF4-FFF2-40B4-BE49-F238E27FC236}">
                  <a16:creationId xmlns:a16="http://schemas.microsoft.com/office/drawing/2014/main" id="{7E97CC30-DC43-A2B8-BE70-83E772077711}"/>
                </a:ext>
              </a:extLst>
            </p:cNvPr>
            <p:cNvSpPr>
              <a:spLocks/>
            </p:cNvSpPr>
            <p:nvPr/>
          </p:nvSpPr>
          <p:spPr bwMode="auto">
            <a:xfrm>
              <a:off x="8382176"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2" name="Freeform: Shape 351">
              <a:extLst>
                <a:ext uri="{FF2B5EF4-FFF2-40B4-BE49-F238E27FC236}">
                  <a16:creationId xmlns:a16="http://schemas.microsoft.com/office/drawing/2014/main" id="{E03EBBCF-42D4-81EB-0DAB-B0FE28BF4258}"/>
                </a:ext>
              </a:extLst>
            </p:cNvPr>
            <p:cNvSpPr>
              <a:spLocks/>
            </p:cNvSpPr>
            <p:nvPr/>
          </p:nvSpPr>
          <p:spPr bwMode="auto">
            <a:xfrm>
              <a:off x="8355636"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3" name="Freeform: Shape 352">
              <a:extLst>
                <a:ext uri="{FF2B5EF4-FFF2-40B4-BE49-F238E27FC236}">
                  <a16:creationId xmlns:a16="http://schemas.microsoft.com/office/drawing/2014/main" id="{9B554080-CCC4-BD4D-11B7-D27C5747A214}"/>
                </a:ext>
              </a:extLst>
            </p:cNvPr>
            <p:cNvSpPr>
              <a:spLocks/>
            </p:cNvSpPr>
            <p:nvPr/>
          </p:nvSpPr>
          <p:spPr bwMode="auto">
            <a:xfrm>
              <a:off x="8331094"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4" name="Freeform: Shape 353">
              <a:extLst>
                <a:ext uri="{FF2B5EF4-FFF2-40B4-BE49-F238E27FC236}">
                  <a16:creationId xmlns:a16="http://schemas.microsoft.com/office/drawing/2014/main" id="{FAE2F453-7EBD-C263-9B40-2587F90E8936}"/>
                </a:ext>
              </a:extLst>
            </p:cNvPr>
            <p:cNvSpPr>
              <a:spLocks/>
            </p:cNvSpPr>
            <p:nvPr/>
          </p:nvSpPr>
          <p:spPr bwMode="auto">
            <a:xfrm>
              <a:off x="8284015"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5" name="Freeform: Shape 354">
              <a:extLst>
                <a:ext uri="{FF2B5EF4-FFF2-40B4-BE49-F238E27FC236}">
                  <a16:creationId xmlns:a16="http://schemas.microsoft.com/office/drawing/2014/main" id="{C2FD3E81-1991-3224-196E-760C14C1148D}"/>
                </a:ext>
              </a:extLst>
            </p:cNvPr>
            <p:cNvSpPr>
              <a:spLocks/>
            </p:cNvSpPr>
            <p:nvPr/>
          </p:nvSpPr>
          <p:spPr bwMode="auto">
            <a:xfrm>
              <a:off x="8252020"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6" name="Freeform: Shape 355">
              <a:extLst>
                <a:ext uri="{FF2B5EF4-FFF2-40B4-BE49-F238E27FC236}">
                  <a16:creationId xmlns:a16="http://schemas.microsoft.com/office/drawing/2014/main" id="{661ACA99-095C-7193-5746-CC0BC2067760}"/>
                </a:ext>
              </a:extLst>
            </p:cNvPr>
            <p:cNvSpPr>
              <a:spLocks/>
            </p:cNvSpPr>
            <p:nvPr/>
          </p:nvSpPr>
          <p:spPr bwMode="auto">
            <a:xfrm>
              <a:off x="8236933" y="2844670"/>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7" name="Freeform: Shape 356">
              <a:extLst>
                <a:ext uri="{FF2B5EF4-FFF2-40B4-BE49-F238E27FC236}">
                  <a16:creationId xmlns:a16="http://schemas.microsoft.com/office/drawing/2014/main" id="{4ECB349F-7408-5913-06E2-52A0D12EBA7D}"/>
                </a:ext>
              </a:extLst>
            </p:cNvPr>
            <p:cNvSpPr>
              <a:spLocks/>
            </p:cNvSpPr>
            <p:nvPr/>
          </p:nvSpPr>
          <p:spPr bwMode="auto">
            <a:xfrm>
              <a:off x="8225481" y="284466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8" name="Freeform: Shape 357">
              <a:extLst>
                <a:ext uri="{FF2B5EF4-FFF2-40B4-BE49-F238E27FC236}">
                  <a16:creationId xmlns:a16="http://schemas.microsoft.com/office/drawing/2014/main" id="{6404DC08-A460-FA77-F50C-953448EA7D55}"/>
                </a:ext>
              </a:extLst>
            </p:cNvPr>
            <p:cNvSpPr>
              <a:spLocks/>
            </p:cNvSpPr>
            <p:nvPr/>
          </p:nvSpPr>
          <p:spPr bwMode="auto">
            <a:xfrm>
              <a:off x="8206756" y="2778375"/>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9" name="Freeform: Shape 358">
              <a:extLst>
                <a:ext uri="{FF2B5EF4-FFF2-40B4-BE49-F238E27FC236}">
                  <a16:creationId xmlns:a16="http://schemas.microsoft.com/office/drawing/2014/main" id="{5B313CC8-24C2-C57D-E2E8-43EE67471970}"/>
                </a:ext>
              </a:extLst>
            </p:cNvPr>
            <p:cNvSpPr>
              <a:spLocks/>
            </p:cNvSpPr>
            <p:nvPr/>
          </p:nvSpPr>
          <p:spPr bwMode="auto">
            <a:xfrm>
              <a:off x="8155856" y="271947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0" name="Freeform: Shape 359">
              <a:extLst>
                <a:ext uri="{FF2B5EF4-FFF2-40B4-BE49-F238E27FC236}">
                  <a16:creationId xmlns:a16="http://schemas.microsoft.com/office/drawing/2014/main" id="{F487FE36-E017-D79F-D61C-92B86C12C3EA}"/>
                </a:ext>
              </a:extLst>
            </p:cNvPr>
            <p:cNvSpPr>
              <a:spLocks/>
            </p:cNvSpPr>
            <p:nvPr/>
          </p:nvSpPr>
          <p:spPr bwMode="auto">
            <a:xfrm>
              <a:off x="8142588" y="271947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1" name="Freeform: Shape 360">
              <a:extLst>
                <a:ext uri="{FF2B5EF4-FFF2-40B4-BE49-F238E27FC236}">
                  <a16:creationId xmlns:a16="http://schemas.microsoft.com/office/drawing/2014/main" id="{F782560A-16EE-3083-9BD5-3D019EC0CDA9}"/>
                </a:ext>
              </a:extLst>
            </p:cNvPr>
            <p:cNvSpPr>
              <a:spLocks/>
            </p:cNvSpPr>
            <p:nvPr/>
          </p:nvSpPr>
          <p:spPr bwMode="auto">
            <a:xfrm>
              <a:off x="8108596" y="271947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2" name="Freeform: Shape 361">
              <a:extLst>
                <a:ext uri="{FF2B5EF4-FFF2-40B4-BE49-F238E27FC236}">
                  <a16:creationId xmlns:a16="http://schemas.microsoft.com/office/drawing/2014/main" id="{8E1ECF23-5A85-DF7F-0326-81C8F25357AA}"/>
                </a:ext>
              </a:extLst>
            </p:cNvPr>
            <p:cNvSpPr>
              <a:spLocks/>
            </p:cNvSpPr>
            <p:nvPr/>
          </p:nvSpPr>
          <p:spPr bwMode="auto">
            <a:xfrm>
              <a:off x="8067148" y="271947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3" name="Freeform: Shape 362">
              <a:extLst>
                <a:ext uri="{FF2B5EF4-FFF2-40B4-BE49-F238E27FC236}">
                  <a16:creationId xmlns:a16="http://schemas.microsoft.com/office/drawing/2014/main" id="{A4E4380B-F7E2-5A6D-0D20-2E8E010954F2}"/>
                </a:ext>
              </a:extLst>
            </p:cNvPr>
            <p:cNvSpPr>
              <a:spLocks/>
            </p:cNvSpPr>
            <p:nvPr/>
          </p:nvSpPr>
          <p:spPr bwMode="auto">
            <a:xfrm>
              <a:off x="8010613" y="271947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4" name="Freeform: Shape 363">
              <a:extLst>
                <a:ext uri="{FF2B5EF4-FFF2-40B4-BE49-F238E27FC236}">
                  <a16:creationId xmlns:a16="http://schemas.microsoft.com/office/drawing/2014/main" id="{B7BF5519-AE37-0E42-591F-F01D43505581}"/>
                </a:ext>
              </a:extLst>
            </p:cNvPr>
            <p:cNvSpPr>
              <a:spLocks/>
            </p:cNvSpPr>
            <p:nvPr/>
          </p:nvSpPr>
          <p:spPr bwMode="auto">
            <a:xfrm>
              <a:off x="7982257" y="271947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5" name="Freeform: Shape 364">
              <a:extLst>
                <a:ext uri="{FF2B5EF4-FFF2-40B4-BE49-F238E27FC236}">
                  <a16:creationId xmlns:a16="http://schemas.microsoft.com/office/drawing/2014/main" id="{10AF24F8-6CA1-66E0-5D61-1B46201BF07F}"/>
                </a:ext>
              </a:extLst>
            </p:cNvPr>
            <p:cNvSpPr>
              <a:spLocks/>
            </p:cNvSpPr>
            <p:nvPr/>
          </p:nvSpPr>
          <p:spPr bwMode="auto">
            <a:xfrm>
              <a:off x="7957716" y="271947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6" name="Freeform: Shape 365">
              <a:extLst>
                <a:ext uri="{FF2B5EF4-FFF2-40B4-BE49-F238E27FC236}">
                  <a16:creationId xmlns:a16="http://schemas.microsoft.com/office/drawing/2014/main" id="{734BA91F-10A3-00BA-CF2C-5CB404A023A9}"/>
                </a:ext>
              </a:extLst>
            </p:cNvPr>
            <p:cNvSpPr>
              <a:spLocks/>
            </p:cNvSpPr>
            <p:nvPr/>
          </p:nvSpPr>
          <p:spPr bwMode="auto">
            <a:xfrm>
              <a:off x="7820107" y="271947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7" name="Freeform: Shape 366">
              <a:extLst>
                <a:ext uri="{FF2B5EF4-FFF2-40B4-BE49-F238E27FC236}">
                  <a16:creationId xmlns:a16="http://schemas.microsoft.com/office/drawing/2014/main" id="{E1EA8494-7A5A-DD7C-8CD8-F9458E35418F}"/>
                </a:ext>
              </a:extLst>
            </p:cNvPr>
            <p:cNvSpPr>
              <a:spLocks/>
            </p:cNvSpPr>
            <p:nvPr/>
          </p:nvSpPr>
          <p:spPr bwMode="auto">
            <a:xfrm>
              <a:off x="7827559" y="271947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8" name="Freeform: Shape 367">
              <a:extLst>
                <a:ext uri="{FF2B5EF4-FFF2-40B4-BE49-F238E27FC236}">
                  <a16:creationId xmlns:a16="http://schemas.microsoft.com/office/drawing/2014/main" id="{BBF1404F-0DB8-9960-CEE8-90DD463C3EC1}"/>
                </a:ext>
              </a:extLst>
            </p:cNvPr>
            <p:cNvSpPr>
              <a:spLocks/>
            </p:cNvSpPr>
            <p:nvPr/>
          </p:nvSpPr>
          <p:spPr bwMode="auto">
            <a:xfrm>
              <a:off x="7804109" y="2691196"/>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9" name="Freeform: Shape 368">
              <a:extLst>
                <a:ext uri="{FF2B5EF4-FFF2-40B4-BE49-F238E27FC236}">
                  <a16:creationId xmlns:a16="http://schemas.microsoft.com/office/drawing/2014/main" id="{02ED88FF-3F47-F1E2-D85B-B9A24BA9FF74}"/>
                </a:ext>
              </a:extLst>
            </p:cNvPr>
            <p:cNvSpPr>
              <a:spLocks/>
            </p:cNvSpPr>
            <p:nvPr/>
          </p:nvSpPr>
          <p:spPr bwMode="auto">
            <a:xfrm>
              <a:off x="7792839" y="2691196"/>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0" name="Freeform: Shape 369">
              <a:extLst>
                <a:ext uri="{FF2B5EF4-FFF2-40B4-BE49-F238E27FC236}">
                  <a16:creationId xmlns:a16="http://schemas.microsoft.com/office/drawing/2014/main" id="{16E0EB16-3B9D-E399-6F86-C4C1BBC12876}"/>
                </a:ext>
              </a:extLst>
            </p:cNvPr>
            <p:cNvSpPr>
              <a:spLocks/>
            </p:cNvSpPr>
            <p:nvPr/>
          </p:nvSpPr>
          <p:spPr bwMode="auto">
            <a:xfrm>
              <a:off x="7779570" y="2691196"/>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1" name="Freeform: Shape 370">
              <a:extLst>
                <a:ext uri="{FF2B5EF4-FFF2-40B4-BE49-F238E27FC236}">
                  <a16:creationId xmlns:a16="http://schemas.microsoft.com/office/drawing/2014/main" id="{98C85549-A8D3-94CA-8E62-EA2AE7817E51}"/>
                </a:ext>
              </a:extLst>
            </p:cNvPr>
            <p:cNvSpPr>
              <a:spLocks/>
            </p:cNvSpPr>
            <p:nvPr/>
          </p:nvSpPr>
          <p:spPr bwMode="auto">
            <a:xfrm>
              <a:off x="7772116" y="265966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2" name="Freeform: Shape 371">
              <a:extLst>
                <a:ext uri="{FF2B5EF4-FFF2-40B4-BE49-F238E27FC236}">
                  <a16:creationId xmlns:a16="http://schemas.microsoft.com/office/drawing/2014/main" id="{E935CF1E-8498-D15A-3290-6127C3510696}"/>
                </a:ext>
              </a:extLst>
            </p:cNvPr>
            <p:cNvSpPr>
              <a:spLocks/>
            </p:cNvSpPr>
            <p:nvPr/>
          </p:nvSpPr>
          <p:spPr bwMode="auto">
            <a:xfrm>
              <a:off x="7751211" y="265966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3" name="Freeform: Shape 372">
              <a:extLst>
                <a:ext uri="{FF2B5EF4-FFF2-40B4-BE49-F238E27FC236}">
                  <a16:creationId xmlns:a16="http://schemas.microsoft.com/office/drawing/2014/main" id="{EEBB9F4B-59DB-E9FF-461C-ECBE3D769A86}"/>
                </a:ext>
              </a:extLst>
            </p:cNvPr>
            <p:cNvSpPr>
              <a:spLocks/>
            </p:cNvSpPr>
            <p:nvPr/>
          </p:nvSpPr>
          <p:spPr bwMode="auto">
            <a:xfrm>
              <a:off x="7726853" y="265966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4" name="Freeform: Shape 373">
              <a:extLst>
                <a:ext uri="{FF2B5EF4-FFF2-40B4-BE49-F238E27FC236}">
                  <a16:creationId xmlns:a16="http://schemas.microsoft.com/office/drawing/2014/main" id="{C620EA73-EC04-26D2-A1E4-DA49B53ED9E8}"/>
                </a:ext>
              </a:extLst>
            </p:cNvPr>
            <p:cNvSpPr>
              <a:spLocks/>
            </p:cNvSpPr>
            <p:nvPr/>
          </p:nvSpPr>
          <p:spPr bwMode="auto">
            <a:xfrm>
              <a:off x="7715401" y="265966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5" name="Freeform: Shape 374">
              <a:extLst>
                <a:ext uri="{FF2B5EF4-FFF2-40B4-BE49-F238E27FC236}">
                  <a16:creationId xmlns:a16="http://schemas.microsoft.com/office/drawing/2014/main" id="{CDF603F9-CDC7-EFFA-4647-3337B0095DA9}"/>
                </a:ext>
              </a:extLst>
            </p:cNvPr>
            <p:cNvSpPr>
              <a:spLocks/>
            </p:cNvSpPr>
            <p:nvPr/>
          </p:nvSpPr>
          <p:spPr bwMode="auto">
            <a:xfrm>
              <a:off x="7704131"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6" name="Freeform: Shape 375">
              <a:extLst>
                <a:ext uri="{FF2B5EF4-FFF2-40B4-BE49-F238E27FC236}">
                  <a16:creationId xmlns:a16="http://schemas.microsoft.com/office/drawing/2014/main" id="{2A715114-DC4B-7C04-8AE4-5FCC3E60D067}"/>
                </a:ext>
              </a:extLst>
            </p:cNvPr>
            <p:cNvSpPr>
              <a:spLocks/>
            </p:cNvSpPr>
            <p:nvPr/>
          </p:nvSpPr>
          <p:spPr bwMode="auto">
            <a:xfrm>
              <a:off x="7675772"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7" name="Freeform: Shape 376">
              <a:extLst>
                <a:ext uri="{FF2B5EF4-FFF2-40B4-BE49-F238E27FC236}">
                  <a16:creationId xmlns:a16="http://schemas.microsoft.com/office/drawing/2014/main" id="{0658FEA0-28D4-7FD2-0DAB-D682C4A74361}"/>
                </a:ext>
              </a:extLst>
            </p:cNvPr>
            <p:cNvSpPr>
              <a:spLocks/>
            </p:cNvSpPr>
            <p:nvPr/>
          </p:nvSpPr>
          <p:spPr bwMode="auto">
            <a:xfrm>
              <a:off x="7658867"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8" name="Freeform: Shape 377">
              <a:extLst>
                <a:ext uri="{FF2B5EF4-FFF2-40B4-BE49-F238E27FC236}">
                  <a16:creationId xmlns:a16="http://schemas.microsoft.com/office/drawing/2014/main" id="{5D1D7706-D037-2060-65FE-51199B3FDB2F}"/>
                </a:ext>
              </a:extLst>
            </p:cNvPr>
            <p:cNvSpPr>
              <a:spLocks/>
            </p:cNvSpPr>
            <p:nvPr/>
          </p:nvSpPr>
          <p:spPr bwMode="auto">
            <a:xfrm>
              <a:off x="7630509"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9" name="Freeform: Shape 378">
              <a:extLst>
                <a:ext uri="{FF2B5EF4-FFF2-40B4-BE49-F238E27FC236}">
                  <a16:creationId xmlns:a16="http://schemas.microsoft.com/office/drawing/2014/main" id="{5891150C-34D5-0AE4-7A63-19B4D6448B6C}"/>
                </a:ext>
              </a:extLst>
            </p:cNvPr>
            <p:cNvSpPr>
              <a:spLocks/>
            </p:cNvSpPr>
            <p:nvPr/>
          </p:nvSpPr>
          <p:spPr bwMode="auto">
            <a:xfrm>
              <a:off x="7607969"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0" name="Freeform: Shape 379">
              <a:extLst>
                <a:ext uri="{FF2B5EF4-FFF2-40B4-BE49-F238E27FC236}">
                  <a16:creationId xmlns:a16="http://schemas.microsoft.com/office/drawing/2014/main" id="{14A0A373-C8D1-48E8-E47E-A8CFB1935496}"/>
                </a:ext>
              </a:extLst>
            </p:cNvPr>
            <p:cNvSpPr>
              <a:spLocks/>
            </p:cNvSpPr>
            <p:nvPr/>
          </p:nvSpPr>
          <p:spPr bwMode="auto">
            <a:xfrm>
              <a:off x="7598515"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1" name="Freeform: Shape 380">
              <a:extLst>
                <a:ext uri="{FF2B5EF4-FFF2-40B4-BE49-F238E27FC236}">
                  <a16:creationId xmlns:a16="http://schemas.microsoft.com/office/drawing/2014/main" id="{0A3378E2-D111-FE39-A507-017AD5C34785}"/>
                </a:ext>
              </a:extLst>
            </p:cNvPr>
            <p:cNvSpPr>
              <a:spLocks/>
            </p:cNvSpPr>
            <p:nvPr/>
          </p:nvSpPr>
          <p:spPr bwMode="auto">
            <a:xfrm>
              <a:off x="7560705"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2" name="Freeform: Shape 381">
              <a:extLst>
                <a:ext uri="{FF2B5EF4-FFF2-40B4-BE49-F238E27FC236}">
                  <a16:creationId xmlns:a16="http://schemas.microsoft.com/office/drawing/2014/main" id="{6A013ACA-9352-6238-F408-56B17CDCA33D}"/>
                </a:ext>
              </a:extLst>
            </p:cNvPr>
            <p:cNvSpPr>
              <a:spLocks/>
            </p:cNvSpPr>
            <p:nvPr/>
          </p:nvSpPr>
          <p:spPr bwMode="auto">
            <a:xfrm>
              <a:off x="7485265"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3" name="Freeform: Shape 382">
              <a:extLst>
                <a:ext uri="{FF2B5EF4-FFF2-40B4-BE49-F238E27FC236}">
                  <a16:creationId xmlns:a16="http://schemas.microsoft.com/office/drawing/2014/main" id="{DAB9C128-E2F9-8766-C576-70B2A536CC01}"/>
                </a:ext>
              </a:extLst>
            </p:cNvPr>
            <p:cNvSpPr>
              <a:spLocks/>
            </p:cNvSpPr>
            <p:nvPr/>
          </p:nvSpPr>
          <p:spPr bwMode="auto">
            <a:xfrm>
              <a:off x="7466542"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4" name="Freeform: Shape 383">
              <a:extLst>
                <a:ext uri="{FF2B5EF4-FFF2-40B4-BE49-F238E27FC236}">
                  <a16:creationId xmlns:a16="http://schemas.microsoft.com/office/drawing/2014/main" id="{6C1356FD-F69C-6BEB-02A8-067A86276FCD}"/>
                </a:ext>
              </a:extLst>
            </p:cNvPr>
            <p:cNvSpPr>
              <a:spLocks/>
            </p:cNvSpPr>
            <p:nvPr/>
          </p:nvSpPr>
          <p:spPr bwMode="auto">
            <a:xfrm>
              <a:off x="7447636"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5" name="Freeform: Shape 384">
              <a:extLst>
                <a:ext uri="{FF2B5EF4-FFF2-40B4-BE49-F238E27FC236}">
                  <a16:creationId xmlns:a16="http://schemas.microsoft.com/office/drawing/2014/main" id="{896AA05A-6413-8E25-ED3E-17E51979DD5C}"/>
                </a:ext>
              </a:extLst>
            </p:cNvPr>
            <p:cNvSpPr>
              <a:spLocks/>
            </p:cNvSpPr>
            <p:nvPr/>
          </p:nvSpPr>
          <p:spPr bwMode="auto">
            <a:xfrm>
              <a:off x="7428731"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6" name="Freeform: Shape 385">
              <a:extLst>
                <a:ext uri="{FF2B5EF4-FFF2-40B4-BE49-F238E27FC236}">
                  <a16:creationId xmlns:a16="http://schemas.microsoft.com/office/drawing/2014/main" id="{009B400B-355B-7A12-D4F4-3B82EA045FF7}"/>
                </a:ext>
              </a:extLst>
            </p:cNvPr>
            <p:cNvSpPr>
              <a:spLocks/>
            </p:cNvSpPr>
            <p:nvPr/>
          </p:nvSpPr>
          <p:spPr bwMode="auto">
            <a:xfrm>
              <a:off x="7421279"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7" name="Freeform: Shape 386">
              <a:extLst>
                <a:ext uri="{FF2B5EF4-FFF2-40B4-BE49-F238E27FC236}">
                  <a16:creationId xmlns:a16="http://schemas.microsoft.com/office/drawing/2014/main" id="{1BEAB361-094A-D84E-19F8-7D1A509A97C2}"/>
                </a:ext>
              </a:extLst>
            </p:cNvPr>
            <p:cNvSpPr>
              <a:spLocks/>
            </p:cNvSpPr>
            <p:nvPr/>
          </p:nvSpPr>
          <p:spPr bwMode="auto">
            <a:xfrm>
              <a:off x="7515442" y="263442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8" name="Freeform: Shape 387">
              <a:extLst>
                <a:ext uri="{FF2B5EF4-FFF2-40B4-BE49-F238E27FC236}">
                  <a16:creationId xmlns:a16="http://schemas.microsoft.com/office/drawing/2014/main" id="{B47FC2DE-66DD-9548-4917-9C8EA7477525}"/>
                </a:ext>
              </a:extLst>
            </p:cNvPr>
            <p:cNvSpPr>
              <a:spLocks/>
            </p:cNvSpPr>
            <p:nvPr/>
          </p:nvSpPr>
          <p:spPr bwMode="auto">
            <a:xfrm>
              <a:off x="7413644" y="261435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9" name="Freeform: Shape 388">
              <a:extLst>
                <a:ext uri="{FF2B5EF4-FFF2-40B4-BE49-F238E27FC236}">
                  <a16:creationId xmlns:a16="http://schemas.microsoft.com/office/drawing/2014/main" id="{6B144286-C55E-0A88-8997-113FBA66E923}"/>
                </a:ext>
              </a:extLst>
            </p:cNvPr>
            <p:cNvSpPr>
              <a:spLocks/>
            </p:cNvSpPr>
            <p:nvPr/>
          </p:nvSpPr>
          <p:spPr bwMode="auto">
            <a:xfrm>
              <a:off x="7385287" y="261435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0" name="Freeform: Shape 389">
              <a:extLst>
                <a:ext uri="{FF2B5EF4-FFF2-40B4-BE49-F238E27FC236}">
                  <a16:creationId xmlns:a16="http://schemas.microsoft.com/office/drawing/2014/main" id="{8160E245-2E17-2253-F644-ACB642494399}"/>
                </a:ext>
              </a:extLst>
            </p:cNvPr>
            <p:cNvSpPr>
              <a:spLocks/>
            </p:cNvSpPr>
            <p:nvPr/>
          </p:nvSpPr>
          <p:spPr bwMode="auto">
            <a:xfrm>
              <a:off x="7366562" y="261435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1" name="Freeform: Shape 390">
              <a:extLst>
                <a:ext uri="{FF2B5EF4-FFF2-40B4-BE49-F238E27FC236}">
                  <a16:creationId xmlns:a16="http://schemas.microsoft.com/office/drawing/2014/main" id="{5FFEA365-1CCE-7ADE-DC4B-9DC0FCAFD6E8}"/>
                </a:ext>
              </a:extLst>
            </p:cNvPr>
            <p:cNvSpPr>
              <a:spLocks/>
            </p:cNvSpPr>
            <p:nvPr/>
          </p:nvSpPr>
          <p:spPr bwMode="auto">
            <a:xfrm>
              <a:off x="7345838" y="261435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2" name="Freeform: Shape 391">
              <a:extLst>
                <a:ext uri="{FF2B5EF4-FFF2-40B4-BE49-F238E27FC236}">
                  <a16:creationId xmlns:a16="http://schemas.microsoft.com/office/drawing/2014/main" id="{820BEAE2-511B-08C2-91A3-1EFAAC3F6177}"/>
                </a:ext>
              </a:extLst>
            </p:cNvPr>
            <p:cNvSpPr>
              <a:spLocks/>
            </p:cNvSpPr>
            <p:nvPr/>
          </p:nvSpPr>
          <p:spPr bwMode="auto">
            <a:xfrm>
              <a:off x="7345838" y="2599661"/>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3" name="Freeform: Shape 392">
              <a:extLst>
                <a:ext uri="{FF2B5EF4-FFF2-40B4-BE49-F238E27FC236}">
                  <a16:creationId xmlns:a16="http://schemas.microsoft.com/office/drawing/2014/main" id="{F76BD5ED-B1A8-E192-CBF2-624A89CC6732}"/>
                </a:ext>
              </a:extLst>
            </p:cNvPr>
            <p:cNvSpPr>
              <a:spLocks/>
            </p:cNvSpPr>
            <p:nvPr/>
          </p:nvSpPr>
          <p:spPr bwMode="auto">
            <a:xfrm>
              <a:off x="7311846" y="2599661"/>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4" name="Freeform: Shape 393">
              <a:extLst>
                <a:ext uri="{FF2B5EF4-FFF2-40B4-BE49-F238E27FC236}">
                  <a16:creationId xmlns:a16="http://schemas.microsoft.com/office/drawing/2014/main" id="{C76C478B-7664-15FC-8A03-DB225D74DF19}"/>
                </a:ext>
              </a:extLst>
            </p:cNvPr>
            <p:cNvSpPr>
              <a:spLocks/>
            </p:cNvSpPr>
            <p:nvPr/>
          </p:nvSpPr>
          <p:spPr bwMode="auto">
            <a:xfrm>
              <a:off x="7292941" y="2599661"/>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5" name="Freeform: Shape 394">
              <a:extLst>
                <a:ext uri="{FF2B5EF4-FFF2-40B4-BE49-F238E27FC236}">
                  <a16:creationId xmlns:a16="http://schemas.microsoft.com/office/drawing/2014/main" id="{1D789430-C19C-836A-DBBF-56DC9ADFDF7A}"/>
                </a:ext>
              </a:extLst>
            </p:cNvPr>
            <p:cNvSpPr>
              <a:spLocks/>
            </p:cNvSpPr>
            <p:nvPr/>
          </p:nvSpPr>
          <p:spPr bwMode="auto">
            <a:xfrm>
              <a:off x="7274036" y="2599661"/>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6" name="Freeform: Shape 395">
              <a:extLst>
                <a:ext uri="{FF2B5EF4-FFF2-40B4-BE49-F238E27FC236}">
                  <a16:creationId xmlns:a16="http://schemas.microsoft.com/office/drawing/2014/main" id="{E81FD1F5-5819-5E9B-9828-F95D3E1ECF9A}"/>
                </a:ext>
              </a:extLst>
            </p:cNvPr>
            <p:cNvSpPr>
              <a:spLocks/>
            </p:cNvSpPr>
            <p:nvPr/>
          </p:nvSpPr>
          <p:spPr bwMode="auto">
            <a:xfrm>
              <a:off x="7247676" y="2599661"/>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7" name="Freeform: Shape 396">
              <a:extLst>
                <a:ext uri="{FF2B5EF4-FFF2-40B4-BE49-F238E27FC236}">
                  <a16:creationId xmlns:a16="http://schemas.microsoft.com/office/drawing/2014/main" id="{C9E1578A-ABB1-EA33-B551-A48D59A47DE1}"/>
                </a:ext>
              </a:extLst>
            </p:cNvPr>
            <p:cNvSpPr>
              <a:spLocks/>
            </p:cNvSpPr>
            <p:nvPr/>
          </p:nvSpPr>
          <p:spPr bwMode="auto">
            <a:xfrm>
              <a:off x="7223137" y="2599661"/>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8" name="Freeform: Shape 397">
              <a:extLst>
                <a:ext uri="{FF2B5EF4-FFF2-40B4-BE49-F238E27FC236}">
                  <a16:creationId xmlns:a16="http://schemas.microsoft.com/office/drawing/2014/main" id="{A60D6B68-9C19-C429-3B6D-3EFE7EE73265}"/>
                </a:ext>
              </a:extLst>
            </p:cNvPr>
            <p:cNvSpPr>
              <a:spLocks/>
            </p:cNvSpPr>
            <p:nvPr/>
          </p:nvSpPr>
          <p:spPr bwMode="auto">
            <a:xfrm>
              <a:off x="7215683" y="258708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9" name="Freeform: Shape 398">
              <a:extLst>
                <a:ext uri="{FF2B5EF4-FFF2-40B4-BE49-F238E27FC236}">
                  <a16:creationId xmlns:a16="http://schemas.microsoft.com/office/drawing/2014/main" id="{04B7BEAA-0A1F-6E2E-07C5-F7BF462C8ABE}"/>
                </a:ext>
              </a:extLst>
            </p:cNvPr>
            <p:cNvSpPr>
              <a:spLocks/>
            </p:cNvSpPr>
            <p:nvPr/>
          </p:nvSpPr>
          <p:spPr bwMode="auto">
            <a:xfrm>
              <a:off x="7153333" y="258708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0" name="Freeform: Shape 399">
              <a:extLst>
                <a:ext uri="{FF2B5EF4-FFF2-40B4-BE49-F238E27FC236}">
                  <a16:creationId xmlns:a16="http://schemas.microsoft.com/office/drawing/2014/main" id="{C55348CC-23BF-FB99-6E81-1B336B72E53D}"/>
                </a:ext>
              </a:extLst>
            </p:cNvPr>
            <p:cNvSpPr>
              <a:spLocks/>
            </p:cNvSpPr>
            <p:nvPr/>
          </p:nvSpPr>
          <p:spPr bwMode="auto">
            <a:xfrm>
              <a:off x="7134426" y="258708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1" name="Freeform: Shape 400">
              <a:extLst>
                <a:ext uri="{FF2B5EF4-FFF2-40B4-BE49-F238E27FC236}">
                  <a16:creationId xmlns:a16="http://schemas.microsoft.com/office/drawing/2014/main" id="{7DAC616E-BCE1-07D7-CB9F-F69B94959925}"/>
                </a:ext>
              </a:extLst>
            </p:cNvPr>
            <p:cNvSpPr>
              <a:spLocks/>
            </p:cNvSpPr>
            <p:nvPr/>
          </p:nvSpPr>
          <p:spPr bwMode="auto">
            <a:xfrm>
              <a:off x="7117521" y="2587089"/>
              <a:ext cx="89072" cy="79452"/>
            </a:xfrm>
            <a:custGeom>
              <a:avLst/>
              <a:gdLst>
                <a:gd name="T0" fmla="*/ 89073 w 63346"/>
                <a:gd name="T1" fmla="*/ 39726 h 63346"/>
                <a:gd name="T2" fmla="*/ 44536 w 63346"/>
                <a:gd name="T3" fmla="*/ 79453 h 63346"/>
                <a:gd name="T4" fmla="*/ -1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1" y="49166"/>
                    <a:pt x="-1" y="31673"/>
                  </a:cubicBezTo>
                  <a:cubicBezTo>
                    <a:pt x="-1"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2" name="Freeform: Shape 401">
              <a:extLst>
                <a:ext uri="{FF2B5EF4-FFF2-40B4-BE49-F238E27FC236}">
                  <a16:creationId xmlns:a16="http://schemas.microsoft.com/office/drawing/2014/main" id="{2748197D-F296-BC20-1512-09FF75649D7D}"/>
                </a:ext>
              </a:extLst>
            </p:cNvPr>
            <p:cNvSpPr>
              <a:spLocks/>
            </p:cNvSpPr>
            <p:nvPr/>
          </p:nvSpPr>
          <p:spPr bwMode="auto">
            <a:xfrm>
              <a:off x="4519680" y="1923933"/>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1"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3" name="Freeform: Shape 402">
              <a:extLst>
                <a:ext uri="{FF2B5EF4-FFF2-40B4-BE49-F238E27FC236}">
                  <a16:creationId xmlns:a16="http://schemas.microsoft.com/office/drawing/2014/main" id="{F940979D-BFF2-1F54-F58A-CF906EF124B6}"/>
                </a:ext>
              </a:extLst>
            </p:cNvPr>
            <p:cNvSpPr>
              <a:spLocks/>
            </p:cNvSpPr>
            <p:nvPr/>
          </p:nvSpPr>
          <p:spPr bwMode="auto">
            <a:xfrm>
              <a:off x="3613862" y="1664327"/>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1"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4" name="Freeform: Shape 403">
              <a:extLst>
                <a:ext uri="{FF2B5EF4-FFF2-40B4-BE49-F238E27FC236}">
                  <a16:creationId xmlns:a16="http://schemas.microsoft.com/office/drawing/2014/main" id="{95D515F0-27D5-7A18-0E4E-019D2CA5B3F0}"/>
                </a:ext>
              </a:extLst>
            </p:cNvPr>
            <p:cNvSpPr>
              <a:spLocks/>
            </p:cNvSpPr>
            <p:nvPr/>
          </p:nvSpPr>
          <p:spPr bwMode="auto">
            <a:xfrm>
              <a:off x="3523335" y="1664327"/>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1"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5" name="Freeform: Shape 404">
              <a:extLst>
                <a:ext uri="{FF2B5EF4-FFF2-40B4-BE49-F238E27FC236}">
                  <a16:creationId xmlns:a16="http://schemas.microsoft.com/office/drawing/2014/main" id="{1961F09B-5AA9-EB3E-999F-50A715059AAF}"/>
                </a:ext>
              </a:extLst>
            </p:cNvPr>
            <p:cNvSpPr>
              <a:spLocks/>
            </p:cNvSpPr>
            <p:nvPr/>
          </p:nvSpPr>
          <p:spPr bwMode="auto">
            <a:xfrm>
              <a:off x="3440260" y="1664328"/>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1"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6" name="Freeform: Shape 405">
              <a:extLst>
                <a:ext uri="{FF2B5EF4-FFF2-40B4-BE49-F238E27FC236}">
                  <a16:creationId xmlns:a16="http://schemas.microsoft.com/office/drawing/2014/main" id="{3ABA5324-F956-0E04-FD15-E1A02D5E49EE}"/>
                </a:ext>
              </a:extLst>
            </p:cNvPr>
            <p:cNvSpPr>
              <a:spLocks/>
            </p:cNvSpPr>
            <p:nvPr/>
          </p:nvSpPr>
          <p:spPr bwMode="auto">
            <a:xfrm>
              <a:off x="7840831" y="271947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7" name="Freeform: Shape 406">
              <a:extLst>
                <a:ext uri="{FF2B5EF4-FFF2-40B4-BE49-F238E27FC236}">
                  <a16:creationId xmlns:a16="http://schemas.microsoft.com/office/drawing/2014/main" id="{B45A8ECD-3021-EDB1-9F1E-A2A3B7F382DD}"/>
                </a:ext>
              </a:extLst>
            </p:cNvPr>
            <p:cNvSpPr>
              <a:spLocks/>
            </p:cNvSpPr>
            <p:nvPr/>
          </p:nvSpPr>
          <p:spPr bwMode="auto">
            <a:xfrm>
              <a:off x="7865370" y="271947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8" name="Freeform: Shape 407">
              <a:extLst>
                <a:ext uri="{FF2B5EF4-FFF2-40B4-BE49-F238E27FC236}">
                  <a16:creationId xmlns:a16="http://schemas.microsoft.com/office/drawing/2014/main" id="{AA860C10-2715-CDE6-C82D-64E6F42F309F}"/>
                </a:ext>
              </a:extLst>
            </p:cNvPr>
            <p:cNvSpPr>
              <a:spLocks/>
            </p:cNvSpPr>
            <p:nvPr/>
          </p:nvSpPr>
          <p:spPr bwMode="auto">
            <a:xfrm>
              <a:off x="7882276" y="271947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1"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9" name="Freeform: Shape 408">
              <a:extLst>
                <a:ext uri="{FF2B5EF4-FFF2-40B4-BE49-F238E27FC236}">
                  <a16:creationId xmlns:a16="http://schemas.microsoft.com/office/drawing/2014/main" id="{769FD846-1347-56F9-CB56-C3E0968AD472}"/>
                </a:ext>
              </a:extLst>
            </p:cNvPr>
            <p:cNvSpPr>
              <a:spLocks/>
            </p:cNvSpPr>
            <p:nvPr/>
          </p:nvSpPr>
          <p:spPr bwMode="auto">
            <a:xfrm>
              <a:off x="7893548" y="2719479"/>
              <a:ext cx="89072" cy="79452"/>
            </a:xfrm>
            <a:custGeom>
              <a:avLst/>
              <a:gdLst>
                <a:gd name="T0" fmla="*/ 89073 w 63346"/>
                <a:gd name="T1" fmla="*/ 39726 h 63346"/>
                <a:gd name="T2" fmla="*/ 44536 w 63346"/>
                <a:gd name="T3" fmla="*/ 79453 h 63346"/>
                <a:gd name="T4" fmla="*/ 0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0" y="49166"/>
                    <a:pt x="0" y="31673"/>
                  </a:cubicBezTo>
                  <a:cubicBezTo>
                    <a:pt x="0"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0" name="Freeform: Shape 409">
              <a:extLst>
                <a:ext uri="{FF2B5EF4-FFF2-40B4-BE49-F238E27FC236}">
                  <a16:creationId xmlns:a16="http://schemas.microsoft.com/office/drawing/2014/main" id="{C78E35EF-8B09-A700-02FE-978C297EEC81}"/>
                </a:ext>
              </a:extLst>
            </p:cNvPr>
            <p:cNvSpPr>
              <a:spLocks/>
            </p:cNvSpPr>
            <p:nvPr/>
          </p:nvSpPr>
          <p:spPr bwMode="auto">
            <a:xfrm>
              <a:off x="8021886" y="2719479"/>
              <a:ext cx="89072" cy="79452"/>
            </a:xfrm>
            <a:custGeom>
              <a:avLst/>
              <a:gdLst>
                <a:gd name="T0" fmla="*/ 89073 w 63346"/>
                <a:gd name="T1" fmla="*/ 39726 h 63346"/>
                <a:gd name="T2" fmla="*/ 44536 w 63346"/>
                <a:gd name="T3" fmla="*/ 79453 h 63346"/>
                <a:gd name="T4" fmla="*/ -1 w 63346"/>
                <a:gd name="T5" fmla="*/ 39726 h 63346"/>
                <a:gd name="T6" fmla="*/ 44536 w 63346"/>
                <a:gd name="T7" fmla="*/ 0 h 63346"/>
                <a:gd name="T8" fmla="*/ 89073 w 63346"/>
                <a:gd name="T9" fmla="*/ 39726 h 63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346" h="63346">
                  <a:moveTo>
                    <a:pt x="63347" y="31673"/>
                  </a:moveTo>
                  <a:cubicBezTo>
                    <a:pt x="63347" y="49166"/>
                    <a:pt x="49166" y="63347"/>
                    <a:pt x="31673" y="63347"/>
                  </a:cubicBezTo>
                  <a:cubicBezTo>
                    <a:pt x="14180" y="63347"/>
                    <a:pt x="-1" y="49166"/>
                    <a:pt x="-1" y="31673"/>
                  </a:cubicBezTo>
                  <a:cubicBezTo>
                    <a:pt x="-1" y="14181"/>
                    <a:pt x="14180" y="0"/>
                    <a:pt x="31673" y="0"/>
                  </a:cubicBezTo>
                  <a:cubicBezTo>
                    <a:pt x="49166" y="0"/>
                    <a:pt x="63347" y="14181"/>
                    <a:pt x="63347" y="31673"/>
                  </a:cubicBezTo>
                  <a:close/>
                </a:path>
              </a:pathLst>
            </a:custGeom>
            <a:noFill/>
            <a:ln w="13308"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1" name="Freeform: Shape 410">
              <a:extLst>
                <a:ext uri="{FF2B5EF4-FFF2-40B4-BE49-F238E27FC236}">
                  <a16:creationId xmlns:a16="http://schemas.microsoft.com/office/drawing/2014/main" id="{2FF6BC40-EA98-06A6-FC4E-3FF60647197D}"/>
                </a:ext>
              </a:extLst>
            </p:cNvPr>
            <p:cNvSpPr>
              <a:spLocks/>
            </p:cNvSpPr>
            <p:nvPr/>
          </p:nvSpPr>
          <p:spPr bwMode="auto">
            <a:xfrm>
              <a:off x="9117119" y="2316509"/>
              <a:ext cx="31084" cy="10137"/>
            </a:xfrm>
            <a:custGeom>
              <a:avLst/>
              <a:gdLst>
                <a:gd name="T0" fmla="*/ 31085 w 22106"/>
                <a:gd name="T1" fmla="*/ 0 h 12927"/>
                <a:gd name="T2" fmla="*/ 0 w 22106"/>
                <a:gd name="T3" fmla="*/ 0 h 12927"/>
                <a:gd name="T4" fmla="*/ 0 60000 65536"/>
                <a:gd name="T5" fmla="*/ 0 60000 65536"/>
              </a:gdLst>
              <a:ahLst/>
              <a:cxnLst>
                <a:cxn ang="T4">
                  <a:pos x="T0" y="T1"/>
                </a:cxn>
                <a:cxn ang="T5">
                  <a:pos x="T2" y="T3"/>
                </a:cxn>
              </a:cxnLst>
              <a:rect l="0" t="0" r="r" b="b"/>
              <a:pathLst>
                <a:path w="22106" h="12927">
                  <a:moveTo>
                    <a:pt x="22107" y="0"/>
                  </a:move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2" name="Freeform: Shape 411">
              <a:extLst>
                <a:ext uri="{FF2B5EF4-FFF2-40B4-BE49-F238E27FC236}">
                  <a16:creationId xmlns:a16="http://schemas.microsoft.com/office/drawing/2014/main" id="{6FF67550-26E9-FF81-2B40-53B90D745C0A}"/>
                </a:ext>
              </a:extLst>
            </p:cNvPr>
            <p:cNvSpPr>
              <a:spLocks/>
            </p:cNvSpPr>
            <p:nvPr/>
          </p:nvSpPr>
          <p:spPr bwMode="auto">
            <a:xfrm>
              <a:off x="7519442" y="2316509"/>
              <a:ext cx="1537326" cy="10137"/>
            </a:xfrm>
            <a:custGeom>
              <a:avLst/>
              <a:gdLst>
                <a:gd name="T0" fmla="*/ 1537327 w 1093312"/>
                <a:gd name="T1" fmla="*/ 0 h 12927"/>
                <a:gd name="T2" fmla="*/ 0 w 1093312"/>
                <a:gd name="T3" fmla="*/ 0 h 12927"/>
                <a:gd name="T4" fmla="*/ 0 60000 65536"/>
                <a:gd name="T5" fmla="*/ 0 60000 65536"/>
              </a:gdLst>
              <a:ahLst/>
              <a:cxnLst>
                <a:cxn ang="T4">
                  <a:pos x="T0" y="T1"/>
                </a:cxn>
                <a:cxn ang="T5">
                  <a:pos x="T2" y="T3"/>
                </a:cxn>
              </a:cxnLst>
              <a:rect l="0" t="0" r="r" b="b"/>
              <a:pathLst>
                <a:path w="1093312" h="12927">
                  <a:moveTo>
                    <a:pt x="1093313" y="0"/>
                  </a:moveTo>
                  <a:lnTo>
                    <a:pt x="0" y="0"/>
                  </a:lnTo>
                </a:path>
              </a:pathLst>
            </a:custGeom>
            <a:noFill/>
            <a:ln w="11112" cap="flat">
              <a:solidFill>
                <a:srgbClr val="EE2E26"/>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3" name="Freeform: Shape 412">
              <a:extLst>
                <a:ext uri="{FF2B5EF4-FFF2-40B4-BE49-F238E27FC236}">
                  <a16:creationId xmlns:a16="http://schemas.microsoft.com/office/drawing/2014/main" id="{86F2A114-C827-3591-E9A0-117E7ED4C491}"/>
                </a:ext>
              </a:extLst>
            </p:cNvPr>
            <p:cNvSpPr>
              <a:spLocks/>
            </p:cNvSpPr>
            <p:nvPr/>
          </p:nvSpPr>
          <p:spPr bwMode="auto">
            <a:xfrm>
              <a:off x="7427096" y="2288835"/>
              <a:ext cx="62169" cy="27674"/>
            </a:xfrm>
            <a:custGeom>
              <a:avLst/>
              <a:gdLst>
                <a:gd name="T0" fmla="*/ 62170 w 44213"/>
                <a:gd name="T1" fmla="*/ 27674 h 35293"/>
                <a:gd name="T2" fmla="*/ 31085 w 44213"/>
                <a:gd name="T3" fmla="*/ 27674 h 35293"/>
                <a:gd name="T4" fmla="*/ 31085 w 44213"/>
                <a:gd name="T5" fmla="*/ 0 h 35293"/>
                <a:gd name="T6" fmla="*/ 0 w 44213"/>
                <a:gd name="T7" fmla="*/ 0 h 352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213" h="35293">
                  <a:moveTo>
                    <a:pt x="44214" y="35293"/>
                  </a:moveTo>
                  <a:lnTo>
                    <a:pt x="22107" y="35293"/>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4" name="Freeform: Shape 413">
              <a:extLst>
                <a:ext uri="{FF2B5EF4-FFF2-40B4-BE49-F238E27FC236}">
                  <a16:creationId xmlns:a16="http://schemas.microsoft.com/office/drawing/2014/main" id="{AB0642DE-2B0B-845F-492E-84565C9D1024}"/>
                </a:ext>
              </a:extLst>
            </p:cNvPr>
            <p:cNvSpPr>
              <a:spLocks/>
            </p:cNvSpPr>
            <p:nvPr/>
          </p:nvSpPr>
          <p:spPr bwMode="auto">
            <a:xfrm>
              <a:off x="7020087" y="2288835"/>
              <a:ext cx="344476" cy="10137"/>
            </a:xfrm>
            <a:custGeom>
              <a:avLst/>
              <a:gdLst>
                <a:gd name="T0" fmla="*/ 344477 w 244983"/>
                <a:gd name="T1" fmla="*/ 0 h 12927"/>
                <a:gd name="T2" fmla="*/ 0 w 244983"/>
                <a:gd name="T3" fmla="*/ 0 h 12927"/>
                <a:gd name="T4" fmla="*/ 0 60000 65536"/>
                <a:gd name="T5" fmla="*/ 0 60000 65536"/>
              </a:gdLst>
              <a:ahLst/>
              <a:cxnLst>
                <a:cxn ang="T4">
                  <a:pos x="T0" y="T1"/>
                </a:cxn>
                <a:cxn ang="T5">
                  <a:pos x="T2" y="T3"/>
                </a:cxn>
              </a:cxnLst>
              <a:rect l="0" t="0" r="r" b="b"/>
              <a:pathLst>
                <a:path w="244983" h="12927">
                  <a:moveTo>
                    <a:pt x="244984" y="0"/>
                  </a:moveTo>
                  <a:lnTo>
                    <a:pt x="0" y="0"/>
                  </a:lnTo>
                </a:path>
              </a:pathLst>
            </a:custGeom>
            <a:noFill/>
            <a:ln w="11112" cap="flat">
              <a:solidFill>
                <a:srgbClr val="EE2E26"/>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5" name="Freeform: Shape 414">
              <a:extLst>
                <a:ext uri="{FF2B5EF4-FFF2-40B4-BE49-F238E27FC236}">
                  <a16:creationId xmlns:a16="http://schemas.microsoft.com/office/drawing/2014/main" id="{1FC8DE29-9021-3771-FC97-3849A9758A4D}"/>
                </a:ext>
              </a:extLst>
            </p:cNvPr>
            <p:cNvSpPr>
              <a:spLocks/>
            </p:cNvSpPr>
            <p:nvPr/>
          </p:nvSpPr>
          <p:spPr bwMode="auto">
            <a:xfrm>
              <a:off x="6926650" y="2274440"/>
              <a:ext cx="62169" cy="14394"/>
            </a:xfrm>
            <a:custGeom>
              <a:avLst/>
              <a:gdLst>
                <a:gd name="T0" fmla="*/ 62170 w 44213"/>
                <a:gd name="T1" fmla="*/ 14395 h 18357"/>
                <a:gd name="T2" fmla="*/ 31085 w 44213"/>
                <a:gd name="T3" fmla="*/ 14395 h 18357"/>
                <a:gd name="T4" fmla="*/ 31085 w 44213"/>
                <a:gd name="T5" fmla="*/ 0 h 18357"/>
                <a:gd name="T6" fmla="*/ 0 w 44213"/>
                <a:gd name="T7" fmla="*/ 0 h 183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213" h="18357">
                  <a:moveTo>
                    <a:pt x="44214" y="18358"/>
                  </a:moveTo>
                  <a:lnTo>
                    <a:pt x="22107" y="18358"/>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6" name="Freeform: Shape 415">
              <a:extLst>
                <a:ext uri="{FF2B5EF4-FFF2-40B4-BE49-F238E27FC236}">
                  <a16:creationId xmlns:a16="http://schemas.microsoft.com/office/drawing/2014/main" id="{289C7802-955B-6000-F9C9-15E15D81A21C}"/>
                </a:ext>
              </a:extLst>
            </p:cNvPr>
            <p:cNvSpPr>
              <a:spLocks/>
            </p:cNvSpPr>
            <p:nvPr/>
          </p:nvSpPr>
          <p:spPr bwMode="auto">
            <a:xfrm>
              <a:off x="6807038" y="2249301"/>
              <a:ext cx="62169" cy="25140"/>
            </a:xfrm>
            <a:custGeom>
              <a:avLst/>
              <a:gdLst>
                <a:gd name="T0" fmla="*/ 62169 w 44213"/>
                <a:gd name="T1" fmla="*/ 25140 h 32061"/>
                <a:gd name="T2" fmla="*/ 31085 w 44213"/>
                <a:gd name="T3" fmla="*/ 25140 h 32061"/>
                <a:gd name="T4" fmla="*/ 31085 w 44213"/>
                <a:gd name="T5" fmla="*/ 0 h 32061"/>
                <a:gd name="T6" fmla="*/ 0 w 44213"/>
                <a:gd name="T7" fmla="*/ 0 h 320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213" h="32061">
                  <a:moveTo>
                    <a:pt x="44213" y="32061"/>
                  </a:moveTo>
                  <a:lnTo>
                    <a:pt x="22107" y="32061"/>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7" name="Freeform: Shape 416">
              <a:extLst>
                <a:ext uri="{FF2B5EF4-FFF2-40B4-BE49-F238E27FC236}">
                  <a16:creationId xmlns:a16="http://schemas.microsoft.com/office/drawing/2014/main" id="{D4D7B915-D782-E89A-CD4A-72A4721E0B74}"/>
                </a:ext>
              </a:extLst>
            </p:cNvPr>
            <p:cNvSpPr>
              <a:spLocks/>
            </p:cNvSpPr>
            <p:nvPr/>
          </p:nvSpPr>
          <p:spPr bwMode="auto">
            <a:xfrm>
              <a:off x="6692881" y="2249301"/>
              <a:ext cx="68531" cy="10137"/>
            </a:xfrm>
            <a:custGeom>
              <a:avLst/>
              <a:gdLst>
                <a:gd name="T0" fmla="*/ 68531 w 48738"/>
                <a:gd name="T1" fmla="*/ 0 h 12927"/>
                <a:gd name="T2" fmla="*/ 0 w 48738"/>
                <a:gd name="T3" fmla="*/ 0 h 12927"/>
                <a:gd name="T4" fmla="*/ 0 60000 65536"/>
                <a:gd name="T5" fmla="*/ 0 60000 65536"/>
              </a:gdLst>
              <a:ahLst/>
              <a:cxnLst>
                <a:cxn ang="T4">
                  <a:pos x="T0" y="T1"/>
                </a:cxn>
                <a:cxn ang="T5">
                  <a:pos x="T2" y="T3"/>
                </a:cxn>
              </a:cxnLst>
              <a:rect l="0" t="0" r="r" b="b"/>
              <a:pathLst>
                <a:path w="48738" h="12927">
                  <a:moveTo>
                    <a:pt x="48738" y="0"/>
                  </a:moveTo>
                  <a:lnTo>
                    <a:pt x="0" y="0"/>
                  </a:lnTo>
                </a:path>
              </a:pathLst>
            </a:custGeom>
            <a:noFill/>
            <a:ln w="11112" cap="flat">
              <a:solidFill>
                <a:srgbClr val="EE2E26"/>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8" name="Freeform: Shape 417">
              <a:extLst>
                <a:ext uri="{FF2B5EF4-FFF2-40B4-BE49-F238E27FC236}">
                  <a16:creationId xmlns:a16="http://schemas.microsoft.com/office/drawing/2014/main" id="{C26759A7-9D31-DD6B-9F91-50F8F53C5C93}"/>
                </a:ext>
              </a:extLst>
            </p:cNvPr>
            <p:cNvSpPr>
              <a:spLocks/>
            </p:cNvSpPr>
            <p:nvPr/>
          </p:nvSpPr>
          <p:spPr bwMode="auto">
            <a:xfrm>
              <a:off x="6607806" y="2237237"/>
              <a:ext cx="62169" cy="12063"/>
            </a:xfrm>
            <a:custGeom>
              <a:avLst/>
              <a:gdLst>
                <a:gd name="T0" fmla="*/ 62169 w 44213"/>
                <a:gd name="T1" fmla="*/ 12063 h 15384"/>
                <a:gd name="T2" fmla="*/ 31085 w 44213"/>
                <a:gd name="T3" fmla="*/ 12063 h 15384"/>
                <a:gd name="T4" fmla="*/ 31085 w 44213"/>
                <a:gd name="T5" fmla="*/ 0 h 15384"/>
                <a:gd name="T6" fmla="*/ 0 w 44213"/>
                <a:gd name="T7" fmla="*/ 0 h 15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213" h="15384">
                  <a:moveTo>
                    <a:pt x="44213" y="15384"/>
                  </a:moveTo>
                  <a:lnTo>
                    <a:pt x="22107" y="15384"/>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9" name="Freeform: Shape 418">
              <a:extLst>
                <a:ext uri="{FF2B5EF4-FFF2-40B4-BE49-F238E27FC236}">
                  <a16:creationId xmlns:a16="http://schemas.microsoft.com/office/drawing/2014/main" id="{39CF04AC-FAEA-19B0-BBAC-8F66AF03C386}"/>
                </a:ext>
              </a:extLst>
            </p:cNvPr>
            <p:cNvSpPr>
              <a:spLocks/>
            </p:cNvSpPr>
            <p:nvPr/>
          </p:nvSpPr>
          <p:spPr bwMode="auto">
            <a:xfrm>
              <a:off x="6450928" y="2237237"/>
              <a:ext cx="94162" cy="10137"/>
            </a:xfrm>
            <a:custGeom>
              <a:avLst/>
              <a:gdLst>
                <a:gd name="T0" fmla="*/ 94163 w 66966"/>
                <a:gd name="T1" fmla="*/ 0 h 12927"/>
                <a:gd name="T2" fmla="*/ 0 w 66966"/>
                <a:gd name="T3" fmla="*/ 0 h 12927"/>
                <a:gd name="T4" fmla="*/ 0 60000 65536"/>
                <a:gd name="T5" fmla="*/ 0 60000 65536"/>
              </a:gdLst>
              <a:ahLst/>
              <a:cxnLst>
                <a:cxn ang="T4">
                  <a:pos x="T0" y="T1"/>
                </a:cxn>
                <a:cxn ang="T5">
                  <a:pos x="T2" y="T3"/>
                </a:cxn>
              </a:cxnLst>
              <a:rect l="0" t="0" r="r" b="b"/>
              <a:pathLst>
                <a:path w="66966" h="12927">
                  <a:moveTo>
                    <a:pt x="66967" y="0"/>
                  </a:moveTo>
                  <a:lnTo>
                    <a:pt x="0" y="0"/>
                  </a:lnTo>
                </a:path>
              </a:pathLst>
            </a:custGeom>
            <a:noFill/>
            <a:ln w="11112" cap="flat">
              <a:solidFill>
                <a:srgbClr val="EE2E26"/>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0" name="Freeform: Shape 419">
              <a:extLst>
                <a:ext uri="{FF2B5EF4-FFF2-40B4-BE49-F238E27FC236}">
                  <a16:creationId xmlns:a16="http://schemas.microsoft.com/office/drawing/2014/main" id="{D1AB9A0A-BE1A-E348-67E4-DF028C1BE71B}"/>
                </a:ext>
              </a:extLst>
            </p:cNvPr>
            <p:cNvSpPr>
              <a:spLocks/>
            </p:cNvSpPr>
            <p:nvPr/>
          </p:nvSpPr>
          <p:spPr bwMode="auto">
            <a:xfrm>
              <a:off x="6329316" y="2211794"/>
              <a:ext cx="90162" cy="25443"/>
            </a:xfrm>
            <a:custGeom>
              <a:avLst/>
              <a:gdLst>
                <a:gd name="T0" fmla="*/ 90162 w 64122"/>
                <a:gd name="T1" fmla="*/ 25443 h 32449"/>
                <a:gd name="T2" fmla="*/ 59079 w 64122"/>
                <a:gd name="T3" fmla="*/ 25443 h 32449"/>
                <a:gd name="T4" fmla="*/ 59079 w 64122"/>
                <a:gd name="T5" fmla="*/ 12975 h 32449"/>
                <a:gd name="T6" fmla="*/ 31085 w 64122"/>
                <a:gd name="T7" fmla="*/ 12975 h 32449"/>
                <a:gd name="T8" fmla="*/ 31085 w 64122"/>
                <a:gd name="T9" fmla="*/ 0 h 32449"/>
                <a:gd name="T10" fmla="*/ 0 w 64122"/>
                <a:gd name="T11" fmla="*/ 0 h 324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122" h="32449">
                  <a:moveTo>
                    <a:pt x="64122" y="32449"/>
                  </a:moveTo>
                  <a:lnTo>
                    <a:pt x="42016" y="32449"/>
                  </a:lnTo>
                  <a:lnTo>
                    <a:pt x="42016" y="16548"/>
                  </a:lnTo>
                  <a:lnTo>
                    <a:pt x="22107" y="16548"/>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1" name="Freeform: Shape 420">
              <a:extLst>
                <a:ext uri="{FF2B5EF4-FFF2-40B4-BE49-F238E27FC236}">
                  <a16:creationId xmlns:a16="http://schemas.microsoft.com/office/drawing/2014/main" id="{4559AA14-8F6A-A032-8DA0-186C8BF70728}"/>
                </a:ext>
              </a:extLst>
            </p:cNvPr>
            <p:cNvSpPr>
              <a:spLocks/>
            </p:cNvSpPr>
            <p:nvPr/>
          </p:nvSpPr>
          <p:spPr bwMode="auto">
            <a:xfrm>
              <a:off x="6205704" y="2199123"/>
              <a:ext cx="62169" cy="12670"/>
            </a:xfrm>
            <a:custGeom>
              <a:avLst/>
              <a:gdLst>
                <a:gd name="T0" fmla="*/ 62169 w 44213"/>
                <a:gd name="T1" fmla="*/ 12671 h 16159"/>
                <a:gd name="T2" fmla="*/ 31085 w 44213"/>
                <a:gd name="T3" fmla="*/ 12671 h 16159"/>
                <a:gd name="T4" fmla="*/ 31085 w 44213"/>
                <a:gd name="T5" fmla="*/ 0 h 16159"/>
                <a:gd name="T6" fmla="*/ 0 w 44213"/>
                <a:gd name="T7" fmla="*/ 0 h 161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213" h="16159">
                  <a:moveTo>
                    <a:pt x="44213" y="16160"/>
                  </a:moveTo>
                  <a:lnTo>
                    <a:pt x="22107" y="16160"/>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2" name="Freeform: Shape 421">
              <a:extLst>
                <a:ext uri="{FF2B5EF4-FFF2-40B4-BE49-F238E27FC236}">
                  <a16:creationId xmlns:a16="http://schemas.microsoft.com/office/drawing/2014/main" id="{5625FDDF-B972-E860-6118-75AC53C1ABC9}"/>
                </a:ext>
              </a:extLst>
            </p:cNvPr>
            <p:cNvSpPr>
              <a:spLocks/>
            </p:cNvSpPr>
            <p:nvPr/>
          </p:nvSpPr>
          <p:spPr bwMode="auto">
            <a:xfrm>
              <a:off x="6025013" y="2199123"/>
              <a:ext cx="108342" cy="10137"/>
            </a:xfrm>
            <a:custGeom>
              <a:avLst/>
              <a:gdLst>
                <a:gd name="T0" fmla="*/ 108342 w 77050"/>
                <a:gd name="T1" fmla="*/ 0 h 12927"/>
                <a:gd name="T2" fmla="*/ 0 w 77050"/>
                <a:gd name="T3" fmla="*/ 0 h 12927"/>
                <a:gd name="T4" fmla="*/ 0 60000 65536"/>
                <a:gd name="T5" fmla="*/ 0 60000 65536"/>
              </a:gdLst>
              <a:ahLst/>
              <a:cxnLst>
                <a:cxn ang="T4">
                  <a:pos x="T0" y="T1"/>
                </a:cxn>
                <a:cxn ang="T5">
                  <a:pos x="T2" y="T3"/>
                </a:cxn>
              </a:cxnLst>
              <a:rect l="0" t="0" r="r" b="b"/>
              <a:pathLst>
                <a:path w="77050" h="12927">
                  <a:moveTo>
                    <a:pt x="77050" y="0"/>
                  </a:moveTo>
                  <a:lnTo>
                    <a:pt x="0" y="0"/>
                  </a:lnTo>
                </a:path>
              </a:pathLst>
            </a:custGeom>
            <a:noFill/>
            <a:ln w="11112" cap="flat">
              <a:solidFill>
                <a:srgbClr val="EE2E26"/>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3" name="Freeform: Shape 422">
              <a:extLst>
                <a:ext uri="{FF2B5EF4-FFF2-40B4-BE49-F238E27FC236}">
                  <a16:creationId xmlns:a16="http://schemas.microsoft.com/office/drawing/2014/main" id="{365587E4-5CD7-693B-1663-677A215D9FF1}"/>
                </a:ext>
              </a:extLst>
            </p:cNvPr>
            <p:cNvSpPr>
              <a:spLocks/>
            </p:cNvSpPr>
            <p:nvPr/>
          </p:nvSpPr>
          <p:spPr bwMode="auto">
            <a:xfrm>
              <a:off x="5926670" y="2174896"/>
              <a:ext cx="62169" cy="24226"/>
            </a:xfrm>
            <a:custGeom>
              <a:avLst/>
              <a:gdLst>
                <a:gd name="T0" fmla="*/ 62169 w 44213"/>
                <a:gd name="T1" fmla="*/ 24227 h 30897"/>
                <a:gd name="T2" fmla="*/ 31085 w 44213"/>
                <a:gd name="T3" fmla="*/ 24227 h 30897"/>
                <a:gd name="T4" fmla="*/ 31085 w 44213"/>
                <a:gd name="T5" fmla="*/ 0 h 30897"/>
                <a:gd name="T6" fmla="*/ 0 w 44213"/>
                <a:gd name="T7" fmla="*/ 0 h 308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213" h="30897">
                  <a:moveTo>
                    <a:pt x="44213" y="30898"/>
                  </a:moveTo>
                  <a:lnTo>
                    <a:pt x="22107" y="30898"/>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4" name="Freeform: Shape 423">
              <a:extLst>
                <a:ext uri="{FF2B5EF4-FFF2-40B4-BE49-F238E27FC236}">
                  <a16:creationId xmlns:a16="http://schemas.microsoft.com/office/drawing/2014/main" id="{0271F00B-4951-C6DB-3952-DB17995CEEA4}"/>
                </a:ext>
              </a:extLst>
            </p:cNvPr>
            <p:cNvSpPr>
              <a:spLocks/>
            </p:cNvSpPr>
            <p:nvPr/>
          </p:nvSpPr>
          <p:spPr bwMode="auto">
            <a:xfrm>
              <a:off x="5832506" y="2148844"/>
              <a:ext cx="83438" cy="26051"/>
            </a:xfrm>
            <a:custGeom>
              <a:avLst/>
              <a:gdLst>
                <a:gd name="T0" fmla="*/ 83438 w 59339"/>
                <a:gd name="T1" fmla="*/ 26052 h 33224"/>
                <a:gd name="T2" fmla="*/ 52353 w 59339"/>
                <a:gd name="T3" fmla="*/ 26052 h 33224"/>
                <a:gd name="T4" fmla="*/ 52353 w 59339"/>
                <a:gd name="T5" fmla="*/ 13887 h 33224"/>
                <a:gd name="T6" fmla="*/ 31085 w 59339"/>
                <a:gd name="T7" fmla="*/ 13887 h 33224"/>
                <a:gd name="T8" fmla="*/ 31085 w 59339"/>
                <a:gd name="T9" fmla="*/ 0 h 33224"/>
                <a:gd name="T10" fmla="*/ 0 w 59339"/>
                <a:gd name="T11" fmla="*/ 0 h 332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339" h="33224">
                  <a:moveTo>
                    <a:pt x="59339" y="33225"/>
                  </a:moveTo>
                  <a:lnTo>
                    <a:pt x="37232" y="33225"/>
                  </a:lnTo>
                  <a:lnTo>
                    <a:pt x="37232" y="17711"/>
                  </a:lnTo>
                  <a:lnTo>
                    <a:pt x="22107" y="17711"/>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5" name="Freeform: Shape 424">
              <a:extLst>
                <a:ext uri="{FF2B5EF4-FFF2-40B4-BE49-F238E27FC236}">
                  <a16:creationId xmlns:a16="http://schemas.microsoft.com/office/drawing/2014/main" id="{675E46D8-D9AF-707F-715A-220F08ED1A02}"/>
                </a:ext>
              </a:extLst>
            </p:cNvPr>
            <p:cNvSpPr>
              <a:spLocks/>
            </p:cNvSpPr>
            <p:nvPr/>
          </p:nvSpPr>
          <p:spPr bwMode="auto">
            <a:xfrm>
              <a:off x="5573104" y="2148844"/>
              <a:ext cx="201777" cy="10137"/>
            </a:xfrm>
            <a:custGeom>
              <a:avLst/>
              <a:gdLst>
                <a:gd name="T0" fmla="*/ 201778 w 143499"/>
                <a:gd name="T1" fmla="*/ 0 h 12927"/>
                <a:gd name="T2" fmla="*/ 0 w 143499"/>
                <a:gd name="T3" fmla="*/ 0 h 12927"/>
                <a:gd name="T4" fmla="*/ 0 60000 65536"/>
                <a:gd name="T5" fmla="*/ 0 60000 65536"/>
              </a:gdLst>
              <a:ahLst/>
              <a:cxnLst>
                <a:cxn ang="T4">
                  <a:pos x="T0" y="T1"/>
                </a:cxn>
                <a:cxn ang="T5">
                  <a:pos x="T2" y="T3"/>
                </a:cxn>
              </a:cxnLst>
              <a:rect l="0" t="0" r="r" b="b"/>
              <a:pathLst>
                <a:path w="143499" h="12927">
                  <a:moveTo>
                    <a:pt x="143500" y="0"/>
                  </a:moveTo>
                  <a:lnTo>
                    <a:pt x="0" y="0"/>
                  </a:lnTo>
                </a:path>
              </a:pathLst>
            </a:custGeom>
            <a:noFill/>
            <a:ln w="11112" cap="flat">
              <a:solidFill>
                <a:srgbClr val="EE2E26"/>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6" name="Freeform: Shape 425">
              <a:extLst>
                <a:ext uri="{FF2B5EF4-FFF2-40B4-BE49-F238E27FC236}">
                  <a16:creationId xmlns:a16="http://schemas.microsoft.com/office/drawing/2014/main" id="{D56EDEDB-61E8-689F-6A1A-BF92312FB740}"/>
                </a:ext>
              </a:extLst>
            </p:cNvPr>
            <p:cNvSpPr>
              <a:spLocks/>
            </p:cNvSpPr>
            <p:nvPr/>
          </p:nvSpPr>
          <p:spPr bwMode="auto">
            <a:xfrm>
              <a:off x="5482033" y="2124616"/>
              <a:ext cx="62350" cy="24226"/>
            </a:xfrm>
            <a:custGeom>
              <a:avLst/>
              <a:gdLst>
                <a:gd name="T0" fmla="*/ 62351 w 44342"/>
                <a:gd name="T1" fmla="*/ 24227 h 30897"/>
                <a:gd name="T2" fmla="*/ 31266 w 44342"/>
                <a:gd name="T3" fmla="*/ 24227 h 30897"/>
                <a:gd name="T4" fmla="*/ 31266 w 44342"/>
                <a:gd name="T5" fmla="*/ 0 h 30897"/>
                <a:gd name="T6" fmla="*/ 0 w 44342"/>
                <a:gd name="T7" fmla="*/ 0 h 308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342" h="30897">
                  <a:moveTo>
                    <a:pt x="44343" y="30898"/>
                  </a:moveTo>
                  <a:lnTo>
                    <a:pt x="22236" y="30898"/>
                  </a:lnTo>
                  <a:lnTo>
                    <a:pt x="22236"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7" name="Freeform: Shape 426">
              <a:extLst>
                <a:ext uri="{FF2B5EF4-FFF2-40B4-BE49-F238E27FC236}">
                  <a16:creationId xmlns:a16="http://schemas.microsoft.com/office/drawing/2014/main" id="{6EA4BB96-C1D8-7363-1719-4CF6013ED6CF}"/>
                </a:ext>
              </a:extLst>
            </p:cNvPr>
            <p:cNvSpPr>
              <a:spLocks/>
            </p:cNvSpPr>
            <p:nvPr/>
          </p:nvSpPr>
          <p:spPr bwMode="auto">
            <a:xfrm>
              <a:off x="5220813" y="2124616"/>
              <a:ext cx="203229" cy="10137"/>
            </a:xfrm>
            <a:custGeom>
              <a:avLst/>
              <a:gdLst>
                <a:gd name="T0" fmla="*/ 203230 w 144533"/>
                <a:gd name="T1" fmla="*/ 0 h 12927"/>
                <a:gd name="T2" fmla="*/ 0 w 144533"/>
                <a:gd name="T3" fmla="*/ 0 h 12927"/>
                <a:gd name="T4" fmla="*/ 0 60000 65536"/>
                <a:gd name="T5" fmla="*/ 0 60000 65536"/>
              </a:gdLst>
              <a:ahLst/>
              <a:cxnLst>
                <a:cxn ang="T4">
                  <a:pos x="T0" y="T1"/>
                </a:cxn>
                <a:cxn ang="T5">
                  <a:pos x="T2" y="T3"/>
                </a:cxn>
              </a:cxnLst>
              <a:rect l="0" t="0" r="r" b="b"/>
              <a:pathLst>
                <a:path w="144533" h="12927">
                  <a:moveTo>
                    <a:pt x="144534" y="0"/>
                  </a:moveTo>
                  <a:lnTo>
                    <a:pt x="0" y="0"/>
                  </a:lnTo>
                </a:path>
              </a:pathLst>
            </a:custGeom>
            <a:noFill/>
            <a:ln w="11112" cap="flat">
              <a:solidFill>
                <a:srgbClr val="EE2E26"/>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8" name="Freeform: Shape 427">
              <a:extLst>
                <a:ext uri="{FF2B5EF4-FFF2-40B4-BE49-F238E27FC236}">
                  <a16:creationId xmlns:a16="http://schemas.microsoft.com/office/drawing/2014/main" id="{29864241-B85B-4BF9-95C1-0C76435F444A}"/>
                </a:ext>
              </a:extLst>
            </p:cNvPr>
            <p:cNvSpPr>
              <a:spLocks/>
            </p:cNvSpPr>
            <p:nvPr/>
          </p:nvSpPr>
          <p:spPr bwMode="auto">
            <a:xfrm>
              <a:off x="5129740" y="2098667"/>
              <a:ext cx="62169" cy="25950"/>
            </a:xfrm>
            <a:custGeom>
              <a:avLst/>
              <a:gdLst>
                <a:gd name="T0" fmla="*/ 62169 w 44213"/>
                <a:gd name="T1" fmla="*/ 25950 h 33095"/>
                <a:gd name="T2" fmla="*/ 31085 w 44213"/>
                <a:gd name="T3" fmla="*/ 25950 h 33095"/>
                <a:gd name="T4" fmla="*/ 31085 w 44213"/>
                <a:gd name="T5" fmla="*/ 0 h 33095"/>
                <a:gd name="T6" fmla="*/ 0 w 44213"/>
                <a:gd name="T7" fmla="*/ 0 h 330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213" h="33095">
                  <a:moveTo>
                    <a:pt x="44213" y="33095"/>
                  </a:moveTo>
                  <a:lnTo>
                    <a:pt x="22107" y="33095"/>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9" name="Freeform: Shape 428">
              <a:extLst>
                <a:ext uri="{FF2B5EF4-FFF2-40B4-BE49-F238E27FC236}">
                  <a16:creationId xmlns:a16="http://schemas.microsoft.com/office/drawing/2014/main" id="{7A09A82F-2A7D-EB8E-C935-003CA1C9EA7B}"/>
                </a:ext>
              </a:extLst>
            </p:cNvPr>
            <p:cNvSpPr>
              <a:spLocks/>
            </p:cNvSpPr>
            <p:nvPr/>
          </p:nvSpPr>
          <p:spPr bwMode="auto">
            <a:xfrm>
              <a:off x="5022852" y="2098667"/>
              <a:ext cx="63986" cy="10137"/>
            </a:xfrm>
            <a:custGeom>
              <a:avLst/>
              <a:gdLst>
                <a:gd name="T0" fmla="*/ 63986 w 45506"/>
                <a:gd name="T1" fmla="*/ 0 h 12927"/>
                <a:gd name="T2" fmla="*/ 0 w 45506"/>
                <a:gd name="T3" fmla="*/ 0 h 12927"/>
                <a:gd name="T4" fmla="*/ 0 60000 65536"/>
                <a:gd name="T5" fmla="*/ 0 60000 65536"/>
              </a:gdLst>
              <a:ahLst/>
              <a:cxnLst>
                <a:cxn ang="T4">
                  <a:pos x="T0" y="T1"/>
                </a:cxn>
                <a:cxn ang="T5">
                  <a:pos x="T2" y="T3"/>
                </a:cxn>
              </a:cxnLst>
              <a:rect l="0" t="0" r="r" b="b"/>
              <a:pathLst>
                <a:path w="45506" h="12927">
                  <a:moveTo>
                    <a:pt x="45506" y="0"/>
                  </a:moveTo>
                  <a:lnTo>
                    <a:pt x="0" y="0"/>
                  </a:lnTo>
                </a:path>
              </a:pathLst>
            </a:custGeom>
            <a:noFill/>
            <a:ln w="11112" cap="flat">
              <a:solidFill>
                <a:srgbClr val="EE2E26"/>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0" name="Freeform: Shape 429">
              <a:extLst>
                <a:ext uri="{FF2B5EF4-FFF2-40B4-BE49-F238E27FC236}">
                  <a16:creationId xmlns:a16="http://schemas.microsoft.com/office/drawing/2014/main" id="{0AC2E955-C383-C656-2CC4-D5E34BEDA3F7}"/>
                </a:ext>
              </a:extLst>
            </p:cNvPr>
            <p:cNvSpPr>
              <a:spLocks/>
            </p:cNvSpPr>
            <p:nvPr/>
          </p:nvSpPr>
          <p:spPr bwMode="auto">
            <a:xfrm>
              <a:off x="4914873" y="2074439"/>
              <a:ext cx="86526" cy="24226"/>
            </a:xfrm>
            <a:custGeom>
              <a:avLst/>
              <a:gdLst>
                <a:gd name="T0" fmla="*/ 86527 w 61536"/>
                <a:gd name="T1" fmla="*/ 24227 h 30897"/>
                <a:gd name="T2" fmla="*/ 55443 w 61536"/>
                <a:gd name="T3" fmla="*/ 24227 h 30897"/>
                <a:gd name="T4" fmla="*/ 55443 w 61536"/>
                <a:gd name="T5" fmla="*/ 12367 h 30897"/>
                <a:gd name="T6" fmla="*/ 31085 w 61536"/>
                <a:gd name="T7" fmla="*/ 12367 h 30897"/>
                <a:gd name="T8" fmla="*/ 31085 w 61536"/>
                <a:gd name="T9" fmla="*/ 0 h 30897"/>
                <a:gd name="T10" fmla="*/ 0 w 61536"/>
                <a:gd name="T11" fmla="*/ 0 h 308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1536" h="30897">
                  <a:moveTo>
                    <a:pt x="61537" y="30898"/>
                  </a:moveTo>
                  <a:lnTo>
                    <a:pt x="39430" y="30898"/>
                  </a:lnTo>
                  <a:lnTo>
                    <a:pt x="39430" y="15772"/>
                  </a:lnTo>
                  <a:lnTo>
                    <a:pt x="22107" y="15772"/>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1" name="Freeform: Shape 430">
              <a:extLst>
                <a:ext uri="{FF2B5EF4-FFF2-40B4-BE49-F238E27FC236}">
                  <a16:creationId xmlns:a16="http://schemas.microsoft.com/office/drawing/2014/main" id="{38442E15-5B49-9DAB-7EE5-E0DC2FED13E9}"/>
                </a:ext>
              </a:extLst>
            </p:cNvPr>
            <p:cNvSpPr>
              <a:spLocks/>
            </p:cNvSpPr>
            <p:nvPr/>
          </p:nvSpPr>
          <p:spPr bwMode="auto">
            <a:xfrm>
              <a:off x="4836524" y="2062376"/>
              <a:ext cx="62350" cy="12063"/>
            </a:xfrm>
            <a:custGeom>
              <a:avLst/>
              <a:gdLst>
                <a:gd name="T0" fmla="*/ 62351 w 44342"/>
                <a:gd name="T1" fmla="*/ 12063 h 15384"/>
                <a:gd name="T2" fmla="*/ 31085 w 44342"/>
                <a:gd name="T3" fmla="*/ 12063 h 15384"/>
                <a:gd name="T4" fmla="*/ 31085 w 44342"/>
                <a:gd name="T5" fmla="*/ 0 h 15384"/>
                <a:gd name="T6" fmla="*/ 0 w 44342"/>
                <a:gd name="T7" fmla="*/ 0 h 15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342" h="15384">
                  <a:moveTo>
                    <a:pt x="44343" y="15384"/>
                  </a:moveTo>
                  <a:lnTo>
                    <a:pt x="22107" y="15384"/>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2" name="Freeform: Shape 431">
              <a:extLst>
                <a:ext uri="{FF2B5EF4-FFF2-40B4-BE49-F238E27FC236}">
                  <a16:creationId xmlns:a16="http://schemas.microsoft.com/office/drawing/2014/main" id="{3625BD66-D6D8-9990-800A-33047B80CD9B}"/>
                </a:ext>
              </a:extLst>
            </p:cNvPr>
            <p:cNvSpPr>
              <a:spLocks/>
            </p:cNvSpPr>
            <p:nvPr/>
          </p:nvSpPr>
          <p:spPr bwMode="auto">
            <a:xfrm>
              <a:off x="4508590" y="1987059"/>
              <a:ext cx="282669" cy="75317"/>
            </a:xfrm>
            <a:custGeom>
              <a:avLst/>
              <a:gdLst>
                <a:gd name="T0" fmla="*/ 282670 w 201028"/>
                <a:gd name="T1" fmla="*/ 75317 h 96054"/>
                <a:gd name="T2" fmla="*/ 251585 w 201028"/>
                <a:gd name="T3" fmla="*/ 75317 h 96054"/>
                <a:gd name="T4" fmla="*/ 251585 w 201028"/>
                <a:gd name="T5" fmla="*/ 57882 h 96054"/>
                <a:gd name="T6" fmla="*/ 206504 w 201028"/>
                <a:gd name="T7" fmla="*/ 57882 h 96054"/>
                <a:gd name="T8" fmla="*/ 206504 w 201028"/>
                <a:gd name="T9" fmla="*/ 50381 h 96054"/>
                <a:gd name="T10" fmla="*/ 175056 w 201028"/>
                <a:gd name="T11" fmla="*/ 50381 h 96054"/>
                <a:gd name="T12" fmla="*/ 175056 w 201028"/>
                <a:gd name="T13" fmla="*/ 42068 h 96054"/>
                <a:gd name="T14" fmla="*/ 124339 w 201028"/>
                <a:gd name="T15" fmla="*/ 42068 h 96054"/>
                <a:gd name="T16" fmla="*/ 124339 w 201028"/>
                <a:gd name="T17" fmla="*/ 25038 h 96054"/>
                <a:gd name="T18" fmla="*/ 81257 w 201028"/>
                <a:gd name="T19" fmla="*/ 25038 h 96054"/>
                <a:gd name="T20" fmla="*/ 81257 w 201028"/>
                <a:gd name="T21" fmla="*/ 12874 h 96054"/>
                <a:gd name="T22" fmla="*/ 31085 w 201028"/>
                <a:gd name="T23" fmla="*/ 12874 h 96054"/>
                <a:gd name="T24" fmla="*/ 31085 w 201028"/>
                <a:gd name="T25" fmla="*/ 0 h 96054"/>
                <a:gd name="T26" fmla="*/ 0 w 201028"/>
                <a:gd name="T27" fmla="*/ 0 h 960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1028" h="96054">
                  <a:moveTo>
                    <a:pt x="201029" y="96054"/>
                  </a:moveTo>
                  <a:lnTo>
                    <a:pt x="178922" y="96054"/>
                  </a:lnTo>
                  <a:lnTo>
                    <a:pt x="178922" y="73818"/>
                  </a:lnTo>
                  <a:lnTo>
                    <a:pt x="146861" y="73818"/>
                  </a:lnTo>
                  <a:lnTo>
                    <a:pt x="146861" y="64252"/>
                  </a:lnTo>
                  <a:lnTo>
                    <a:pt x="124496" y="64252"/>
                  </a:lnTo>
                  <a:lnTo>
                    <a:pt x="124496" y="53651"/>
                  </a:lnTo>
                  <a:lnTo>
                    <a:pt x="88427" y="53651"/>
                  </a:lnTo>
                  <a:lnTo>
                    <a:pt x="88427" y="31932"/>
                  </a:lnTo>
                  <a:lnTo>
                    <a:pt x="57788" y="31932"/>
                  </a:lnTo>
                  <a:lnTo>
                    <a:pt x="57788" y="16418"/>
                  </a:lnTo>
                  <a:lnTo>
                    <a:pt x="22107" y="16418"/>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3" name="Freeform: Shape 432">
              <a:extLst>
                <a:ext uri="{FF2B5EF4-FFF2-40B4-BE49-F238E27FC236}">
                  <a16:creationId xmlns:a16="http://schemas.microsoft.com/office/drawing/2014/main" id="{9ADE3091-A4FA-1BAA-6E2C-011A2ABB985B}"/>
                </a:ext>
              </a:extLst>
            </p:cNvPr>
            <p:cNvSpPr>
              <a:spLocks/>
            </p:cNvSpPr>
            <p:nvPr/>
          </p:nvSpPr>
          <p:spPr bwMode="auto">
            <a:xfrm>
              <a:off x="4432971" y="1973982"/>
              <a:ext cx="62169" cy="13076"/>
            </a:xfrm>
            <a:custGeom>
              <a:avLst/>
              <a:gdLst>
                <a:gd name="T0" fmla="*/ 62169 w 44213"/>
                <a:gd name="T1" fmla="*/ 13076 h 16677"/>
                <a:gd name="T2" fmla="*/ 31085 w 44213"/>
                <a:gd name="T3" fmla="*/ 13076 h 16677"/>
                <a:gd name="T4" fmla="*/ 31085 w 44213"/>
                <a:gd name="T5" fmla="*/ 0 h 16677"/>
                <a:gd name="T6" fmla="*/ 0 w 44213"/>
                <a:gd name="T7" fmla="*/ 0 h 166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213" h="16677">
                  <a:moveTo>
                    <a:pt x="44213" y="16677"/>
                  </a:moveTo>
                  <a:lnTo>
                    <a:pt x="22107" y="16677"/>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4" name="Freeform: Shape 433">
              <a:extLst>
                <a:ext uri="{FF2B5EF4-FFF2-40B4-BE49-F238E27FC236}">
                  <a16:creationId xmlns:a16="http://schemas.microsoft.com/office/drawing/2014/main" id="{27CA3068-6BF7-9A42-BB40-C1D9961FD66F}"/>
                </a:ext>
              </a:extLst>
            </p:cNvPr>
            <p:cNvSpPr>
              <a:spLocks/>
            </p:cNvSpPr>
            <p:nvPr/>
          </p:nvSpPr>
          <p:spPr bwMode="auto">
            <a:xfrm>
              <a:off x="4339899" y="1937388"/>
              <a:ext cx="73621" cy="36593"/>
            </a:xfrm>
            <a:custGeom>
              <a:avLst/>
              <a:gdLst>
                <a:gd name="T0" fmla="*/ 73621 w 52358"/>
                <a:gd name="T1" fmla="*/ 36594 h 46669"/>
                <a:gd name="T2" fmla="*/ 42536 w 52358"/>
                <a:gd name="T3" fmla="*/ 36594 h 46669"/>
                <a:gd name="T4" fmla="*/ 42536 w 52358"/>
                <a:gd name="T5" fmla="*/ 24835 h 46669"/>
                <a:gd name="T6" fmla="*/ 31085 w 52358"/>
                <a:gd name="T7" fmla="*/ 24835 h 46669"/>
                <a:gd name="T8" fmla="*/ 31085 w 52358"/>
                <a:gd name="T9" fmla="*/ 0 h 46669"/>
                <a:gd name="T10" fmla="*/ 0 w 52358"/>
                <a:gd name="T11" fmla="*/ 0 h 466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2358" h="46669">
                  <a:moveTo>
                    <a:pt x="52358" y="46670"/>
                  </a:moveTo>
                  <a:lnTo>
                    <a:pt x="30251" y="46670"/>
                  </a:lnTo>
                  <a:lnTo>
                    <a:pt x="30251" y="31673"/>
                  </a:lnTo>
                  <a:lnTo>
                    <a:pt x="22107" y="31673"/>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5" name="Freeform: Shape 434">
              <a:extLst>
                <a:ext uri="{FF2B5EF4-FFF2-40B4-BE49-F238E27FC236}">
                  <a16:creationId xmlns:a16="http://schemas.microsoft.com/office/drawing/2014/main" id="{D931258C-28AD-C02C-8DA5-9E0DE228BAF5}"/>
                </a:ext>
              </a:extLst>
            </p:cNvPr>
            <p:cNvSpPr>
              <a:spLocks/>
            </p:cNvSpPr>
            <p:nvPr/>
          </p:nvSpPr>
          <p:spPr bwMode="auto">
            <a:xfrm>
              <a:off x="4176294" y="1911944"/>
              <a:ext cx="95253" cy="25443"/>
            </a:xfrm>
            <a:custGeom>
              <a:avLst/>
              <a:gdLst>
                <a:gd name="T0" fmla="*/ 95253 w 67742"/>
                <a:gd name="T1" fmla="*/ 25443 h 32449"/>
                <a:gd name="T2" fmla="*/ 64168 w 67742"/>
                <a:gd name="T3" fmla="*/ 25443 h 32449"/>
                <a:gd name="T4" fmla="*/ 64168 w 67742"/>
                <a:gd name="T5" fmla="*/ 12367 h 32449"/>
                <a:gd name="T6" fmla="*/ 31085 w 67742"/>
                <a:gd name="T7" fmla="*/ 12367 h 32449"/>
                <a:gd name="T8" fmla="*/ 31085 w 67742"/>
                <a:gd name="T9" fmla="*/ 0 h 32449"/>
                <a:gd name="T10" fmla="*/ 0 w 67742"/>
                <a:gd name="T11" fmla="*/ 0 h 324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7742" h="32449">
                  <a:moveTo>
                    <a:pt x="67742" y="32449"/>
                  </a:moveTo>
                  <a:lnTo>
                    <a:pt x="45635" y="32449"/>
                  </a:lnTo>
                  <a:lnTo>
                    <a:pt x="45635" y="15772"/>
                  </a:lnTo>
                  <a:lnTo>
                    <a:pt x="22107" y="15772"/>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6" name="Freeform: Shape 435">
              <a:extLst>
                <a:ext uri="{FF2B5EF4-FFF2-40B4-BE49-F238E27FC236}">
                  <a16:creationId xmlns:a16="http://schemas.microsoft.com/office/drawing/2014/main" id="{5DEF17AF-748A-A93E-C33A-97C62C1C3DFB}"/>
                </a:ext>
              </a:extLst>
            </p:cNvPr>
            <p:cNvSpPr>
              <a:spLocks/>
            </p:cNvSpPr>
            <p:nvPr/>
          </p:nvSpPr>
          <p:spPr bwMode="auto">
            <a:xfrm>
              <a:off x="3728566" y="1738807"/>
              <a:ext cx="429185" cy="173138"/>
            </a:xfrm>
            <a:custGeom>
              <a:avLst/>
              <a:gdLst>
                <a:gd name="T0" fmla="*/ 429186 w 305227"/>
                <a:gd name="T1" fmla="*/ 173139 h 220808"/>
                <a:gd name="T2" fmla="*/ 398101 w 305227"/>
                <a:gd name="T3" fmla="*/ 173139 h 220808"/>
                <a:gd name="T4" fmla="*/ 398101 w 305227"/>
                <a:gd name="T5" fmla="*/ 160468 h 220808"/>
                <a:gd name="T6" fmla="*/ 358837 w 305227"/>
                <a:gd name="T7" fmla="*/ 160468 h 220808"/>
                <a:gd name="T8" fmla="*/ 358837 w 305227"/>
                <a:gd name="T9" fmla="*/ 148303 h 220808"/>
                <a:gd name="T10" fmla="*/ 313210 w 305227"/>
                <a:gd name="T11" fmla="*/ 148303 h 220808"/>
                <a:gd name="T12" fmla="*/ 313210 w 305227"/>
                <a:gd name="T13" fmla="*/ 125495 h 220808"/>
                <a:gd name="T14" fmla="*/ 296123 w 305227"/>
                <a:gd name="T15" fmla="*/ 125495 h 220808"/>
                <a:gd name="T16" fmla="*/ 296123 w 305227"/>
                <a:gd name="T17" fmla="*/ 108161 h 220808"/>
                <a:gd name="T18" fmla="*/ 268128 w 305227"/>
                <a:gd name="T19" fmla="*/ 108161 h 220808"/>
                <a:gd name="T20" fmla="*/ 268128 w 305227"/>
                <a:gd name="T21" fmla="*/ 88597 h 220808"/>
                <a:gd name="T22" fmla="*/ 259948 w 305227"/>
                <a:gd name="T23" fmla="*/ 88597 h 220808"/>
                <a:gd name="T24" fmla="*/ 259948 w 305227"/>
                <a:gd name="T25" fmla="*/ 75621 h 220808"/>
                <a:gd name="T26" fmla="*/ 219046 w 305227"/>
                <a:gd name="T27" fmla="*/ 75621 h 220808"/>
                <a:gd name="T28" fmla="*/ 219046 w 305227"/>
                <a:gd name="T29" fmla="*/ 62342 h 220808"/>
                <a:gd name="T30" fmla="*/ 162695 w 305227"/>
                <a:gd name="T31" fmla="*/ 62342 h 220808"/>
                <a:gd name="T32" fmla="*/ 162695 w 305227"/>
                <a:gd name="T33" fmla="*/ 51090 h 220808"/>
                <a:gd name="T34" fmla="*/ 135246 w 305227"/>
                <a:gd name="T35" fmla="*/ 51090 h 220808"/>
                <a:gd name="T36" fmla="*/ 135246 w 305227"/>
                <a:gd name="T37" fmla="*/ 37202 h 220808"/>
                <a:gd name="T38" fmla="*/ 80347 w 305227"/>
                <a:gd name="T39" fmla="*/ 37202 h 220808"/>
                <a:gd name="T40" fmla="*/ 80347 w 305227"/>
                <a:gd name="T41" fmla="*/ 13482 h 220808"/>
                <a:gd name="T42" fmla="*/ 31085 w 305227"/>
                <a:gd name="T43" fmla="*/ 13482 h 220808"/>
                <a:gd name="T44" fmla="*/ 31085 w 305227"/>
                <a:gd name="T45" fmla="*/ 0 h 220808"/>
                <a:gd name="T46" fmla="*/ 0 w 305227"/>
                <a:gd name="T47" fmla="*/ 0 h 2208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5227" h="220808">
                  <a:moveTo>
                    <a:pt x="305228" y="220809"/>
                  </a:moveTo>
                  <a:lnTo>
                    <a:pt x="283121" y="220809"/>
                  </a:lnTo>
                  <a:lnTo>
                    <a:pt x="283121" y="204649"/>
                  </a:lnTo>
                  <a:lnTo>
                    <a:pt x="255197" y="204649"/>
                  </a:lnTo>
                  <a:lnTo>
                    <a:pt x="255197" y="189135"/>
                  </a:lnTo>
                  <a:lnTo>
                    <a:pt x="222748" y="189135"/>
                  </a:lnTo>
                  <a:lnTo>
                    <a:pt x="222748" y="160047"/>
                  </a:lnTo>
                  <a:lnTo>
                    <a:pt x="210596" y="160047"/>
                  </a:lnTo>
                  <a:lnTo>
                    <a:pt x="210596" y="137941"/>
                  </a:lnTo>
                  <a:lnTo>
                    <a:pt x="190687" y="137941"/>
                  </a:lnTo>
                  <a:lnTo>
                    <a:pt x="190687" y="112990"/>
                  </a:lnTo>
                  <a:lnTo>
                    <a:pt x="184869" y="112990"/>
                  </a:lnTo>
                  <a:lnTo>
                    <a:pt x="184869" y="96442"/>
                  </a:lnTo>
                  <a:lnTo>
                    <a:pt x="155781" y="96442"/>
                  </a:lnTo>
                  <a:lnTo>
                    <a:pt x="155781" y="79507"/>
                  </a:lnTo>
                  <a:lnTo>
                    <a:pt x="115705" y="79507"/>
                  </a:lnTo>
                  <a:lnTo>
                    <a:pt x="115705" y="65157"/>
                  </a:lnTo>
                  <a:lnTo>
                    <a:pt x="96184" y="65157"/>
                  </a:lnTo>
                  <a:lnTo>
                    <a:pt x="96184" y="47445"/>
                  </a:lnTo>
                  <a:lnTo>
                    <a:pt x="57141" y="47445"/>
                  </a:lnTo>
                  <a:lnTo>
                    <a:pt x="57141" y="17194"/>
                  </a:lnTo>
                  <a:lnTo>
                    <a:pt x="22107" y="17194"/>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7" name="Freeform: Shape 436">
              <a:extLst>
                <a:ext uri="{FF2B5EF4-FFF2-40B4-BE49-F238E27FC236}">
                  <a16:creationId xmlns:a16="http://schemas.microsoft.com/office/drawing/2014/main" id="{1A2B0B15-D714-AC41-DA76-77CFDB6DF151}"/>
                </a:ext>
              </a:extLst>
            </p:cNvPr>
            <p:cNvSpPr>
              <a:spLocks/>
            </p:cNvSpPr>
            <p:nvPr/>
          </p:nvSpPr>
          <p:spPr bwMode="auto">
            <a:xfrm>
              <a:off x="3615316" y="1715085"/>
              <a:ext cx="62169" cy="23720"/>
            </a:xfrm>
            <a:custGeom>
              <a:avLst/>
              <a:gdLst>
                <a:gd name="T0" fmla="*/ 62169 w 44213"/>
                <a:gd name="T1" fmla="*/ 23720 h 30251"/>
                <a:gd name="T2" fmla="*/ 31085 w 44213"/>
                <a:gd name="T3" fmla="*/ 23720 h 30251"/>
                <a:gd name="T4" fmla="*/ 31085 w 44213"/>
                <a:gd name="T5" fmla="*/ 0 h 30251"/>
                <a:gd name="T6" fmla="*/ 0 w 44213"/>
                <a:gd name="T7" fmla="*/ 0 h 302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213" h="30251">
                  <a:moveTo>
                    <a:pt x="44213" y="30251"/>
                  </a:moveTo>
                  <a:lnTo>
                    <a:pt x="22107" y="30251"/>
                  </a:lnTo>
                  <a:lnTo>
                    <a:pt x="22107"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8" name="Freeform: Shape 437">
              <a:extLst>
                <a:ext uri="{FF2B5EF4-FFF2-40B4-BE49-F238E27FC236}">
                  <a16:creationId xmlns:a16="http://schemas.microsoft.com/office/drawing/2014/main" id="{2A96848F-3D43-E711-93AB-5CA6504B77D7}"/>
                </a:ext>
              </a:extLst>
            </p:cNvPr>
            <p:cNvSpPr>
              <a:spLocks/>
            </p:cNvSpPr>
            <p:nvPr/>
          </p:nvSpPr>
          <p:spPr bwMode="auto">
            <a:xfrm>
              <a:off x="3465166" y="1687209"/>
              <a:ext cx="110341" cy="27876"/>
            </a:xfrm>
            <a:custGeom>
              <a:avLst/>
              <a:gdLst>
                <a:gd name="T0" fmla="*/ 110341 w 78472"/>
                <a:gd name="T1" fmla="*/ 27877 h 35551"/>
                <a:gd name="T2" fmla="*/ 79257 w 78472"/>
                <a:gd name="T3" fmla="*/ 27877 h 35551"/>
                <a:gd name="T4" fmla="*/ 79257 w 78472"/>
                <a:gd name="T5" fmla="*/ 15408 h 35551"/>
                <a:gd name="T6" fmla="*/ 19632 w 78472"/>
                <a:gd name="T7" fmla="*/ 15408 h 35551"/>
                <a:gd name="T8" fmla="*/ 19632 w 78472"/>
                <a:gd name="T9" fmla="*/ 0 h 35551"/>
                <a:gd name="T10" fmla="*/ 0 w 78472"/>
                <a:gd name="T11" fmla="*/ 0 h 355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472" h="35551">
                  <a:moveTo>
                    <a:pt x="78472" y="35552"/>
                  </a:moveTo>
                  <a:lnTo>
                    <a:pt x="56366" y="35552"/>
                  </a:lnTo>
                  <a:lnTo>
                    <a:pt x="56366" y="19650"/>
                  </a:lnTo>
                  <a:lnTo>
                    <a:pt x="13962" y="19650"/>
                  </a:lnTo>
                  <a:lnTo>
                    <a:pt x="13962" y="0"/>
                  </a:lnTo>
                  <a:lnTo>
                    <a:pt x="0" y="0"/>
                  </a:lnTo>
                </a:path>
              </a:pathLst>
            </a:custGeom>
            <a:noFill/>
            <a:ln w="11112" cap="flat">
              <a:solidFill>
                <a:srgbClr val="EE2E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9" name="Freeform: Shape 438">
              <a:extLst>
                <a:ext uri="{FF2B5EF4-FFF2-40B4-BE49-F238E27FC236}">
                  <a16:creationId xmlns:a16="http://schemas.microsoft.com/office/drawing/2014/main" id="{6EF334D7-FAD1-51AE-4163-6C5AC98DD1D6}"/>
                </a:ext>
              </a:extLst>
            </p:cNvPr>
            <p:cNvSpPr>
              <a:spLocks/>
            </p:cNvSpPr>
            <p:nvPr/>
          </p:nvSpPr>
          <p:spPr bwMode="auto">
            <a:xfrm>
              <a:off x="9092034" y="2269765"/>
              <a:ext cx="112159" cy="83482"/>
            </a:xfrm>
            <a:custGeom>
              <a:avLst/>
              <a:gdLst>
                <a:gd name="T0" fmla="*/ 56172 w 79765"/>
                <a:gd name="T1" fmla="*/ 0 h 78472"/>
                <a:gd name="T2" fmla="*/ 0 w 79765"/>
                <a:gd name="T3" fmla="*/ 83482 h 78472"/>
                <a:gd name="T4" fmla="*/ 112159 w 79765"/>
                <a:gd name="T5" fmla="*/ 83482 h 78472"/>
                <a:gd name="T6" fmla="*/ 56172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8" y="0"/>
                  </a:moveTo>
                  <a:lnTo>
                    <a:pt x="0" y="78472"/>
                  </a:lnTo>
                  <a:lnTo>
                    <a:pt x="79765" y="78472"/>
                  </a:lnTo>
                  <a:lnTo>
                    <a:pt x="3994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0" name="Freeform: Shape 439">
              <a:extLst>
                <a:ext uri="{FF2B5EF4-FFF2-40B4-BE49-F238E27FC236}">
                  <a16:creationId xmlns:a16="http://schemas.microsoft.com/office/drawing/2014/main" id="{FE77450D-B200-DC9C-BFBF-EB017E86E837}"/>
                </a:ext>
              </a:extLst>
            </p:cNvPr>
            <p:cNvSpPr>
              <a:spLocks/>
            </p:cNvSpPr>
            <p:nvPr/>
          </p:nvSpPr>
          <p:spPr bwMode="auto">
            <a:xfrm>
              <a:off x="9068950" y="2269761"/>
              <a:ext cx="112159" cy="83482"/>
            </a:xfrm>
            <a:custGeom>
              <a:avLst/>
              <a:gdLst>
                <a:gd name="T0" fmla="*/ 56170 w 79765"/>
                <a:gd name="T1" fmla="*/ 0 h 78472"/>
                <a:gd name="T2" fmla="*/ 0 w 79765"/>
                <a:gd name="T3" fmla="*/ 83482 h 78472"/>
                <a:gd name="T4" fmla="*/ 112159 w 79765"/>
                <a:gd name="T5" fmla="*/ 83482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1" name="Freeform: Shape 440">
              <a:extLst>
                <a:ext uri="{FF2B5EF4-FFF2-40B4-BE49-F238E27FC236}">
                  <a16:creationId xmlns:a16="http://schemas.microsoft.com/office/drawing/2014/main" id="{27F7E18C-1117-B5A8-12E8-D2C9F800EBF1}"/>
                </a:ext>
              </a:extLst>
            </p:cNvPr>
            <p:cNvSpPr>
              <a:spLocks/>
            </p:cNvSpPr>
            <p:nvPr/>
          </p:nvSpPr>
          <p:spPr bwMode="auto">
            <a:xfrm>
              <a:off x="8930614" y="2269758"/>
              <a:ext cx="112157" cy="83482"/>
            </a:xfrm>
            <a:custGeom>
              <a:avLst/>
              <a:gdLst>
                <a:gd name="T0" fmla="*/ 56170 w 79764"/>
                <a:gd name="T1" fmla="*/ 0 h 78472"/>
                <a:gd name="T2" fmla="*/ 0 w 79764"/>
                <a:gd name="T3" fmla="*/ 83482 h 78472"/>
                <a:gd name="T4" fmla="*/ 112158 w 79764"/>
                <a:gd name="T5" fmla="*/ 83482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2" name="Freeform: Shape 441">
              <a:extLst>
                <a:ext uri="{FF2B5EF4-FFF2-40B4-BE49-F238E27FC236}">
                  <a16:creationId xmlns:a16="http://schemas.microsoft.com/office/drawing/2014/main" id="{62D26DE6-146D-0952-2828-FDB4FF20617C}"/>
                </a:ext>
              </a:extLst>
            </p:cNvPr>
            <p:cNvSpPr>
              <a:spLocks/>
            </p:cNvSpPr>
            <p:nvPr/>
          </p:nvSpPr>
          <p:spPr bwMode="auto">
            <a:xfrm>
              <a:off x="8921160" y="2269753"/>
              <a:ext cx="112159" cy="83482"/>
            </a:xfrm>
            <a:custGeom>
              <a:avLst/>
              <a:gdLst>
                <a:gd name="T0" fmla="*/ 56170 w 79765"/>
                <a:gd name="T1" fmla="*/ 0 h 78472"/>
                <a:gd name="T2" fmla="*/ 0 w 79765"/>
                <a:gd name="T3" fmla="*/ 83482 h 78472"/>
                <a:gd name="T4" fmla="*/ 112159 w 79765"/>
                <a:gd name="T5" fmla="*/ 83482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3" name="Freeform: Shape 442">
              <a:extLst>
                <a:ext uri="{FF2B5EF4-FFF2-40B4-BE49-F238E27FC236}">
                  <a16:creationId xmlns:a16="http://schemas.microsoft.com/office/drawing/2014/main" id="{6B18D676-057C-E173-B3E3-26713B82406F}"/>
                </a:ext>
              </a:extLst>
            </p:cNvPr>
            <p:cNvSpPr>
              <a:spLocks/>
            </p:cNvSpPr>
            <p:nvPr/>
          </p:nvSpPr>
          <p:spPr bwMode="auto">
            <a:xfrm>
              <a:off x="8911708" y="2269750"/>
              <a:ext cx="112157" cy="83482"/>
            </a:xfrm>
            <a:custGeom>
              <a:avLst/>
              <a:gdLst>
                <a:gd name="T0" fmla="*/ 56170 w 79764"/>
                <a:gd name="T1" fmla="*/ 0 h 78472"/>
                <a:gd name="T2" fmla="*/ 0 w 79764"/>
                <a:gd name="T3" fmla="*/ 83482 h 78472"/>
                <a:gd name="T4" fmla="*/ 112158 w 79764"/>
                <a:gd name="T5" fmla="*/ 83482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4" name="Freeform: Shape 443">
              <a:extLst>
                <a:ext uri="{FF2B5EF4-FFF2-40B4-BE49-F238E27FC236}">
                  <a16:creationId xmlns:a16="http://schemas.microsoft.com/office/drawing/2014/main" id="{12568A62-052D-CAD3-97E5-A72C01B5CE8E}"/>
                </a:ext>
              </a:extLst>
            </p:cNvPr>
            <p:cNvSpPr>
              <a:spLocks/>
            </p:cNvSpPr>
            <p:nvPr/>
          </p:nvSpPr>
          <p:spPr bwMode="auto">
            <a:xfrm>
              <a:off x="8866444" y="2269748"/>
              <a:ext cx="112157" cy="83481"/>
            </a:xfrm>
            <a:custGeom>
              <a:avLst/>
              <a:gdLst>
                <a:gd name="T0" fmla="*/ 56170 w 79764"/>
                <a:gd name="T1" fmla="*/ 0 h 78472"/>
                <a:gd name="T2" fmla="*/ 0 w 79764"/>
                <a:gd name="T3" fmla="*/ 83481 h 78472"/>
                <a:gd name="T4" fmla="*/ 112158 w 79764"/>
                <a:gd name="T5" fmla="*/ 83481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5" name="Freeform: Shape 444">
              <a:extLst>
                <a:ext uri="{FF2B5EF4-FFF2-40B4-BE49-F238E27FC236}">
                  <a16:creationId xmlns:a16="http://schemas.microsoft.com/office/drawing/2014/main" id="{2D6A9C98-83E1-1368-C3B3-B616B465183F}"/>
                </a:ext>
              </a:extLst>
            </p:cNvPr>
            <p:cNvSpPr>
              <a:spLocks/>
            </p:cNvSpPr>
            <p:nvPr/>
          </p:nvSpPr>
          <p:spPr bwMode="auto">
            <a:xfrm>
              <a:off x="8809910" y="2269746"/>
              <a:ext cx="112159" cy="83481"/>
            </a:xfrm>
            <a:custGeom>
              <a:avLst/>
              <a:gdLst>
                <a:gd name="T0" fmla="*/ 56170 w 79765"/>
                <a:gd name="T1" fmla="*/ 0 h 78472"/>
                <a:gd name="T2" fmla="*/ 0 w 79765"/>
                <a:gd name="T3" fmla="*/ 83481 h 78472"/>
                <a:gd name="T4" fmla="*/ 112159 w 79765"/>
                <a:gd name="T5" fmla="*/ 83481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6" name="Freeform: Shape 445">
              <a:extLst>
                <a:ext uri="{FF2B5EF4-FFF2-40B4-BE49-F238E27FC236}">
                  <a16:creationId xmlns:a16="http://schemas.microsoft.com/office/drawing/2014/main" id="{67D3CEC4-6C8B-965D-0572-A4A77ED06674}"/>
                </a:ext>
              </a:extLst>
            </p:cNvPr>
            <p:cNvSpPr>
              <a:spLocks/>
            </p:cNvSpPr>
            <p:nvPr/>
          </p:nvSpPr>
          <p:spPr bwMode="auto">
            <a:xfrm>
              <a:off x="8787370" y="2269742"/>
              <a:ext cx="111976" cy="83481"/>
            </a:xfrm>
            <a:custGeom>
              <a:avLst/>
              <a:gdLst>
                <a:gd name="T0" fmla="*/ 55989 w 79635"/>
                <a:gd name="T1" fmla="*/ 0 h 78472"/>
                <a:gd name="T2" fmla="*/ 0 w 79635"/>
                <a:gd name="T3" fmla="*/ 83481 h 78472"/>
                <a:gd name="T4" fmla="*/ 111977 w 79635"/>
                <a:gd name="T5" fmla="*/ 83481 h 78472"/>
                <a:gd name="T6" fmla="*/ 55989 w 7963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635" h="78472">
                  <a:moveTo>
                    <a:pt x="39818" y="0"/>
                  </a:moveTo>
                  <a:lnTo>
                    <a:pt x="0" y="78472"/>
                  </a:lnTo>
                  <a:lnTo>
                    <a:pt x="79636"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7" name="Freeform: Shape 446">
              <a:extLst>
                <a:ext uri="{FF2B5EF4-FFF2-40B4-BE49-F238E27FC236}">
                  <a16:creationId xmlns:a16="http://schemas.microsoft.com/office/drawing/2014/main" id="{7A4BD694-F287-5E3D-04DD-950DCBEC0EB7}"/>
                </a:ext>
              </a:extLst>
            </p:cNvPr>
            <p:cNvSpPr>
              <a:spLocks/>
            </p:cNvSpPr>
            <p:nvPr/>
          </p:nvSpPr>
          <p:spPr bwMode="auto">
            <a:xfrm>
              <a:off x="8719383" y="2269740"/>
              <a:ext cx="112159" cy="83481"/>
            </a:xfrm>
            <a:custGeom>
              <a:avLst/>
              <a:gdLst>
                <a:gd name="T0" fmla="*/ 55989 w 79765"/>
                <a:gd name="T1" fmla="*/ 0 h 78472"/>
                <a:gd name="T2" fmla="*/ 0 w 79765"/>
                <a:gd name="T3" fmla="*/ 83481 h 78472"/>
                <a:gd name="T4" fmla="*/ 112159 w 79765"/>
                <a:gd name="T5" fmla="*/ 83481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8" name="Freeform: Shape 447">
              <a:extLst>
                <a:ext uri="{FF2B5EF4-FFF2-40B4-BE49-F238E27FC236}">
                  <a16:creationId xmlns:a16="http://schemas.microsoft.com/office/drawing/2014/main" id="{DB66E554-D9A1-DB1F-F2C2-C513D1C9CE95}"/>
                </a:ext>
              </a:extLst>
            </p:cNvPr>
            <p:cNvSpPr>
              <a:spLocks/>
            </p:cNvSpPr>
            <p:nvPr/>
          </p:nvSpPr>
          <p:spPr bwMode="auto">
            <a:xfrm>
              <a:off x="8700480" y="2269737"/>
              <a:ext cx="112157" cy="83481"/>
            </a:xfrm>
            <a:custGeom>
              <a:avLst/>
              <a:gdLst>
                <a:gd name="T0" fmla="*/ 56170 w 79764"/>
                <a:gd name="T1" fmla="*/ 0 h 78472"/>
                <a:gd name="T2" fmla="*/ 0 w 79764"/>
                <a:gd name="T3" fmla="*/ 83481 h 78472"/>
                <a:gd name="T4" fmla="*/ 112158 w 79764"/>
                <a:gd name="T5" fmla="*/ 83481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9" name="Freeform: Shape 448">
              <a:extLst>
                <a:ext uri="{FF2B5EF4-FFF2-40B4-BE49-F238E27FC236}">
                  <a16:creationId xmlns:a16="http://schemas.microsoft.com/office/drawing/2014/main" id="{A8324A25-BE72-6E3A-F21E-260730439FC9}"/>
                </a:ext>
              </a:extLst>
            </p:cNvPr>
            <p:cNvSpPr>
              <a:spLocks/>
            </p:cNvSpPr>
            <p:nvPr/>
          </p:nvSpPr>
          <p:spPr bwMode="auto">
            <a:xfrm>
              <a:off x="8674121" y="2269733"/>
              <a:ext cx="112159" cy="83481"/>
            </a:xfrm>
            <a:custGeom>
              <a:avLst/>
              <a:gdLst>
                <a:gd name="T0" fmla="*/ 55989 w 79765"/>
                <a:gd name="T1" fmla="*/ 0 h 78472"/>
                <a:gd name="T2" fmla="*/ 0 w 79765"/>
                <a:gd name="T3" fmla="*/ 83481 h 78472"/>
                <a:gd name="T4" fmla="*/ 112159 w 79765"/>
                <a:gd name="T5" fmla="*/ 83481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0" name="Freeform: Shape 449">
              <a:extLst>
                <a:ext uri="{FF2B5EF4-FFF2-40B4-BE49-F238E27FC236}">
                  <a16:creationId xmlns:a16="http://schemas.microsoft.com/office/drawing/2014/main" id="{E2D90EA0-9D88-8537-10EA-31F74DAEB64B}"/>
                </a:ext>
              </a:extLst>
            </p:cNvPr>
            <p:cNvSpPr>
              <a:spLocks/>
            </p:cNvSpPr>
            <p:nvPr/>
          </p:nvSpPr>
          <p:spPr bwMode="auto">
            <a:xfrm>
              <a:off x="8634493" y="2269729"/>
              <a:ext cx="112157" cy="83481"/>
            </a:xfrm>
            <a:custGeom>
              <a:avLst/>
              <a:gdLst>
                <a:gd name="T0" fmla="*/ 56170 w 79764"/>
                <a:gd name="T1" fmla="*/ 0 h 78472"/>
                <a:gd name="T2" fmla="*/ 0 w 79764"/>
                <a:gd name="T3" fmla="*/ 83481 h 78472"/>
                <a:gd name="T4" fmla="*/ 112158 w 79764"/>
                <a:gd name="T5" fmla="*/ 83481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1" name="Freeform: Shape 450">
              <a:extLst>
                <a:ext uri="{FF2B5EF4-FFF2-40B4-BE49-F238E27FC236}">
                  <a16:creationId xmlns:a16="http://schemas.microsoft.com/office/drawing/2014/main" id="{E9C8E18B-D510-DCD6-3E13-E6DC307330F7}"/>
                </a:ext>
              </a:extLst>
            </p:cNvPr>
            <p:cNvSpPr>
              <a:spLocks/>
            </p:cNvSpPr>
            <p:nvPr/>
          </p:nvSpPr>
          <p:spPr bwMode="auto">
            <a:xfrm>
              <a:off x="8583594" y="2269726"/>
              <a:ext cx="112159" cy="83481"/>
            </a:xfrm>
            <a:custGeom>
              <a:avLst/>
              <a:gdLst>
                <a:gd name="T0" fmla="*/ 55989 w 79765"/>
                <a:gd name="T1" fmla="*/ 0 h 78472"/>
                <a:gd name="T2" fmla="*/ 0 w 79765"/>
                <a:gd name="T3" fmla="*/ 83481 h 78472"/>
                <a:gd name="T4" fmla="*/ 112159 w 79765"/>
                <a:gd name="T5" fmla="*/ 83481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2" name="Freeform: Shape 451">
              <a:extLst>
                <a:ext uri="{FF2B5EF4-FFF2-40B4-BE49-F238E27FC236}">
                  <a16:creationId xmlns:a16="http://schemas.microsoft.com/office/drawing/2014/main" id="{59CC2729-A246-837D-4551-F073D7C71B82}"/>
                </a:ext>
              </a:extLst>
            </p:cNvPr>
            <p:cNvSpPr>
              <a:spLocks/>
            </p:cNvSpPr>
            <p:nvPr/>
          </p:nvSpPr>
          <p:spPr bwMode="auto">
            <a:xfrm>
              <a:off x="8530695" y="2269722"/>
              <a:ext cx="112157" cy="83481"/>
            </a:xfrm>
            <a:custGeom>
              <a:avLst/>
              <a:gdLst>
                <a:gd name="T0" fmla="*/ 56170 w 79764"/>
                <a:gd name="T1" fmla="*/ 0 h 78472"/>
                <a:gd name="T2" fmla="*/ 0 w 79764"/>
                <a:gd name="T3" fmla="*/ 83481 h 78472"/>
                <a:gd name="T4" fmla="*/ 112158 w 79764"/>
                <a:gd name="T5" fmla="*/ 83481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3" name="Freeform: Shape 452">
              <a:extLst>
                <a:ext uri="{FF2B5EF4-FFF2-40B4-BE49-F238E27FC236}">
                  <a16:creationId xmlns:a16="http://schemas.microsoft.com/office/drawing/2014/main" id="{09664BFB-72D5-1A59-DE3D-40C123EDB68C}"/>
                </a:ext>
              </a:extLst>
            </p:cNvPr>
            <p:cNvSpPr>
              <a:spLocks/>
            </p:cNvSpPr>
            <p:nvPr/>
          </p:nvSpPr>
          <p:spPr bwMode="auto">
            <a:xfrm>
              <a:off x="8521243" y="2269719"/>
              <a:ext cx="112159" cy="83481"/>
            </a:xfrm>
            <a:custGeom>
              <a:avLst/>
              <a:gdLst>
                <a:gd name="T0" fmla="*/ 56170 w 79765"/>
                <a:gd name="T1" fmla="*/ 0 h 78472"/>
                <a:gd name="T2" fmla="*/ 0 w 79765"/>
                <a:gd name="T3" fmla="*/ 83481 h 78472"/>
                <a:gd name="T4" fmla="*/ 112159 w 79765"/>
                <a:gd name="T5" fmla="*/ 83481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4" name="Freeform: Shape 453">
              <a:extLst>
                <a:ext uri="{FF2B5EF4-FFF2-40B4-BE49-F238E27FC236}">
                  <a16:creationId xmlns:a16="http://schemas.microsoft.com/office/drawing/2014/main" id="{C587C86C-6E5F-3C88-14E3-F537773202BC}"/>
                </a:ext>
              </a:extLst>
            </p:cNvPr>
            <p:cNvSpPr>
              <a:spLocks/>
            </p:cNvSpPr>
            <p:nvPr/>
          </p:nvSpPr>
          <p:spPr bwMode="auto">
            <a:xfrm>
              <a:off x="8494884" y="2269714"/>
              <a:ext cx="112157" cy="83481"/>
            </a:xfrm>
            <a:custGeom>
              <a:avLst/>
              <a:gdLst>
                <a:gd name="T0" fmla="*/ 56170 w 79764"/>
                <a:gd name="T1" fmla="*/ 0 h 78472"/>
                <a:gd name="T2" fmla="*/ 0 w 79764"/>
                <a:gd name="T3" fmla="*/ 83481 h 78472"/>
                <a:gd name="T4" fmla="*/ 112158 w 79764"/>
                <a:gd name="T5" fmla="*/ 83481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5" name="Freeform: Shape 454">
              <a:extLst>
                <a:ext uri="{FF2B5EF4-FFF2-40B4-BE49-F238E27FC236}">
                  <a16:creationId xmlns:a16="http://schemas.microsoft.com/office/drawing/2014/main" id="{F3D0599C-E4E1-4143-17B9-902E5C0618D9}"/>
                </a:ext>
              </a:extLst>
            </p:cNvPr>
            <p:cNvSpPr>
              <a:spLocks/>
            </p:cNvSpPr>
            <p:nvPr/>
          </p:nvSpPr>
          <p:spPr bwMode="auto">
            <a:xfrm>
              <a:off x="8491067" y="2269711"/>
              <a:ext cx="112159" cy="83481"/>
            </a:xfrm>
            <a:custGeom>
              <a:avLst/>
              <a:gdLst>
                <a:gd name="T0" fmla="*/ 56170 w 79765"/>
                <a:gd name="T1" fmla="*/ 0 h 78472"/>
                <a:gd name="T2" fmla="*/ 0 w 79765"/>
                <a:gd name="T3" fmla="*/ 83481 h 78472"/>
                <a:gd name="T4" fmla="*/ 112159 w 79765"/>
                <a:gd name="T5" fmla="*/ 83481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6" name="Freeform: Shape 455">
              <a:extLst>
                <a:ext uri="{FF2B5EF4-FFF2-40B4-BE49-F238E27FC236}">
                  <a16:creationId xmlns:a16="http://schemas.microsoft.com/office/drawing/2014/main" id="{0A60C59E-B7E5-22C9-EC76-382680D9C187}"/>
                </a:ext>
              </a:extLst>
            </p:cNvPr>
            <p:cNvSpPr>
              <a:spLocks/>
            </p:cNvSpPr>
            <p:nvPr/>
          </p:nvSpPr>
          <p:spPr bwMode="auto">
            <a:xfrm>
              <a:off x="8432715" y="2269709"/>
              <a:ext cx="112159" cy="83480"/>
            </a:xfrm>
            <a:custGeom>
              <a:avLst/>
              <a:gdLst>
                <a:gd name="T0" fmla="*/ 55989 w 79765"/>
                <a:gd name="T1" fmla="*/ 0 h 78472"/>
                <a:gd name="T2" fmla="*/ 0 w 79765"/>
                <a:gd name="T3" fmla="*/ 83480 h 78472"/>
                <a:gd name="T4" fmla="*/ 112159 w 79765"/>
                <a:gd name="T5" fmla="*/ 83480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7" name="Freeform: Shape 456">
              <a:extLst>
                <a:ext uri="{FF2B5EF4-FFF2-40B4-BE49-F238E27FC236}">
                  <a16:creationId xmlns:a16="http://schemas.microsoft.com/office/drawing/2014/main" id="{43578288-3A7C-BBCD-8825-2BA552443600}"/>
                </a:ext>
              </a:extLst>
            </p:cNvPr>
            <p:cNvSpPr>
              <a:spLocks/>
            </p:cNvSpPr>
            <p:nvPr/>
          </p:nvSpPr>
          <p:spPr bwMode="auto">
            <a:xfrm>
              <a:off x="8409990" y="2269707"/>
              <a:ext cx="112159" cy="83480"/>
            </a:xfrm>
            <a:custGeom>
              <a:avLst/>
              <a:gdLst>
                <a:gd name="T0" fmla="*/ 56170 w 79765"/>
                <a:gd name="T1" fmla="*/ 0 h 78472"/>
                <a:gd name="T2" fmla="*/ 0 w 79765"/>
                <a:gd name="T3" fmla="*/ 83480 h 78472"/>
                <a:gd name="T4" fmla="*/ 112159 w 79765"/>
                <a:gd name="T5" fmla="*/ 83480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8" name="Freeform: Shape 457">
              <a:extLst>
                <a:ext uri="{FF2B5EF4-FFF2-40B4-BE49-F238E27FC236}">
                  <a16:creationId xmlns:a16="http://schemas.microsoft.com/office/drawing/2014/main" id="{0EA3F61D-A50C-4630-EA1D-4770EFAB60EF}"/>
                </a:ext>
              </a:extLst>
            </p:cNvPr>
            <p:cNvSpPr>
              <a:spLocks/>
            </p:cNvSpPr>
            <p:nvPr/>
          </p:nvSpPr>
          <p:spPr bwMode="auto">
            <a:xfrm>
              <a:off x="8404357" y="2269703"/>
              <a:ext cx="112159" cy="83480"/>
            </a:xfrm>
            <a:custGeom>
              <a:avLst/>
              <a:gdLst>
                <a:gd name="T0" fmla="*/ 56170 w 79765"/>
                <a:gd name="T1" fmla="*/ 0 h 78472"/>
                <a:gd name="T2" fmla="*/ 0 w 79765"/>
                <a:gd name="T3" fmla="*/ 83480 h 78472"/>
                <a:gd name="T4" fmla="*/ 112159 w 79765"/>
                <a:gd name="T5" fmla="*/ 83480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9" name="Freeform: Shape 458">
              <a:extLst>
                <a:ext uri="{FF2B5EF4-FFF2-40B4-BE49-F238E27FC236}">
                  <a16:creationId xmlns:a16="http://schemas.microsoft.com/office/drawing/2014/main" id="{1399CEC1-39FC-973F-A355-85A962FAAF3E}"/>
                </a:ext>
              </a:extLst>
            </p:cNvPr>
            <p:cNvSpPr>
              <a:spLocks/>
            </p:cNvSpPr>
            <p:nvPr/>
          </p:nvSpPr>
          <p:spPr bwMode="auto">
            <a:xfrm>
              <a:off x="8374178" y="2269700"/>
              <a:ext cx="112159" cy="83480"/>
            </a:xfrm>
            <a:custGeom>
              <a:avLst/>
              <a:gdLst>
                <a:gd name="T0" fmla="*/ 56170 w 79765"/>
                <a:gd name="T1" fmla="*/ 0 h 78472"/>
                <a:gd name="T2" fmla="*/ 0 w 79765"/>
                <a:gd name="T3" fmla="*/ 83480 h 78472"/>
                <a:gd name="T4" fmla="*/ 112159 w 79765"/>
                <a:gd name="T5" fmla="*/ 83480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0" name="Freeform: Shape 459">
              <a:extLst>
                <a:ext uri="{FF2B5EF4-FFF2-40B4-BE49-F238E27FC236}">
                  <a16:creationId xmlns:a16="http://schemas.microsoft.com/office/drawing/2014/main" id="{DF8DC8F6-A95D-82BD-DA90-ED7C27325464}"/>
                </a:ext>
              </a:extLst>
            </p:cNvPr>
            <p:cNvSpPr>
              <a:spLocks/>
            </p:cNvSpPr>
            <p:nvPr/>
          </p:nvSpPr>
          <p:spPr bwMode="auto">
            <a:xfrm>
              <a:off x="8312009" y="2269697"/>
              <a:ext cx="112157" cy="83480"/>
            </a:xfrm>
            <a:custGeom>
              <a:avLst/>
              <a:gdLst>
                <a:gd name="T0" fmla="*/ 55989 w 79764"/>
                <a:gd name="T1" fmla="*/ 0 h 78472"/>
                <a:gd name="T2" fmla="*/ 0 w 79764"/>
                <a:gd name="T3" fmla="*/ 83480 h 78472"/>
                <a:gd name="T4" fmla="*/ 112158 w 79764"/>
                <a:gd name="T5" fmla="*/ 83480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1" name="Freeform: Shape 460">
              <a:extLst>
                <a:ext uri="{FF2B5EF4-FFF2-40B4-BE49-F238E27FC236}">
                  <a16:creationId xmlns:a16="http://schemas.microsoft.com/office/drawing/2014/main" id="{6E1273F9-B03A-CA35-479D-0DB71A309194}"/>
                </a:ext>
              </a:extLst>
            </p:cNvPr>
            <p:cNvSpPr>
              <a:spLocks/>
            </p:cNvSpPr>
            <p:nvPr/>
          </p:nvSpPr>
          <p:spPr bwMode="auto">
            <a:xfrm>
              <a:off x="8289285" y="2269694"/>
              <a:ext cx="112157" cy="83480"/>
            </a:xfrm>
            <a:custGeom>
              <a:avLst/>
              <a:gdLst>
                <a:gd name="T0" fmla="*/ 56170 w 79764"/>
                <a:gd name="T1" fmla="*/ 0 h 78472"/>
                <a:gd name="T2" fmla="*/ 0 w 79764"/>
                <a:gd name="T3" fmla="*/ 83480 h 78472"/>
                <a:gd name="T4" fmla="*/ 112158 w 79764"/>
                <a:gd name="T5" fmla="*/ 83480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2" name="Freeform: Shape 461">
              <a:extLst>
                <a:ext uri="{FF2B5EF4-FFF2-40B4-BE49-F238E27FC236}">
                  <a16:creationId xmlns:a16="http://schemas.microsoft.com/office/drawing/2014/main" id="{217C5FE2-D47A-1E39-D055-309D702CB32F}"/>
                </a:ext>
              </a:extLst>
            </p:cNvPr>
            <p:cNvSpPr>
              <a:spLocks/>
            </p:cNvSpPr>
            <p:nvPr/>
          </p:nvSpPr>
          <p:spPr bwMode="auto">
            <a:xfrm>
              <a:off x="8253476" y="2269689"/>
              <a:ext cx="112157" cy="83480"/>
            </a:xfrm>
            <a:custGeom>
              <a:avLst/>
              <a:gdLst>
                <a:gd name="T0" fmla="*/ 56170 w 79764"/>
                <a:gd name="T1" fmla="*/ 0 h 78472"/>
                <a:gd name="T2" fmla="*/ 0 w 79764"/>
                <a:gd name="T3" fmla="*/ 83480 h 78472"/>
                <a:gd name="T4" fmla="*/ 112158 w 79764"/>
                <a:gd name="T5" fmla="*/ 83480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3" name="Freeform: Shape 462">
              <a:extLst>
                <a:ext uri="{FF2B5EF4-FFF2-40B4-BE49-F238E27FC236}">
                  <a16:creationId xmlns:a16="http://schemas.microsoft.com/office/drawing/2014/main" id="{476780DB-0775-BBD3-0E95-6A2ACB87BE16}"/>
                </a:ext>
              </a:extLst>
            </p:cNvPr>
            <p:cNvSpPr>
              <a:spLocks/>
            </p:cNvSpPr>
            <p:nvPr/>
          </p:nvSpPr>
          <p:spPr bwMode="auto">
            <a:xfrm>
              <a:off x="8217662" y="2269686"/>
              <a:ext cx="112157" cy="83480"/>
            </a:xfrm>
            <a:custGeom>
              <a:avLst/>
              <a:gdLst>
                <a:gd name="T0" fmla="*/ 55989 w 79764"/>
                <a:gd name="T1" fmla="*/ 0 h 78472"/>
                <a:gd name="T2" fmla="*/ 0 w 79764"/>
                <a:gd name="T3" fmla="*/ 83480 h 78472"/>
                <a:gd name="T4" fmla="*/ 112158 w 79764"/>
                <a:gd name="T5" fmla="*/ 83480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4" name="Freeform: Shape 463">
              <a:extLst>
                <a:ext uri="{FF2B5EF4-FFF2-40B4-BE49-F238E27FC236}">
                  <a16:creationId xmlns:a16="http://schemas.microsoft.com/office/drawing/2014/main" id="{252CBF66-6EF7-F410-D816-C6877CFDCBDA}"/>
                </a:ext>
              </a:extLst>
            </p:cNvPr>
            <p:cNvSpPr>
              <a:spLocks/>
            </p:cNvSpPr>
            <p:nvPr/>
          </p:nvSpPr>
          <p:spPr bwMode="auto">
            <a:xfrm>
              <a:off x="8208213" y="2269682"/>
              <a:ext cx="112159" cy="83480"/>
            </a:xfrm>
            <a:custGeom>
              <a:avLst/>
              <a:gdLst>
                <a:gd name="T0" fmla="*/ 56170 w 79765"/>
                <a:gd name="T1" fmla="*/ 0 h 78472"/>
                <a:gd name="T2" fmla="*/ 0 w 79765"/>
                <a:gd name="T3" fmla="*/ 83480 h 78472"/>
                <a:gd name="T4" fmla="*/ 112159 w 79765"/>
                <a:gd name="T5" fmla="*/ 83480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5" name="Freeform: Shape 464">
              <a:extLst>
                <a:ext uri="{FF2B5EF4-FFF2-40B4-BE49-F238E27FC236}">
                  <a16:creationId xmlns:a16="http://schemas.microsoft.com/office/drawing/2014/main" id="{B0E6C015-53AE-5438-A3E9-784EA9606E63}"/>
                </a:ext>
              </a:extLst>
            </p:cNvPr>
            <p:cNvSpPr>
              <a:spLocks/>
            </p:cNvSpPr>
            <p:nvPr/>
          </p:nvSpPr>
          <p:spPr bwMode="auto">
            <a:xfrm>
              <a:off x="8204396" y="2269678"/>
              <a:ext cx="112159" cy="83480"/>
            </a:xfrm>
            <a:custGeom>
              <a:avLst/>
              <a:gdLst>
                <a:gd name="T0" fmla="*/ 56170 w 79765"/>
                <a:gd name="T1" fmla="*/ 0 h 78472"/>
                <a:gd name="T2" fmla="*/ 0 w 79765"/>
                <a:gd name="T3" fmla="*/ 83480 h 78472"/>
                <a:gd name="T4" fmla="*/ 112159 w 79765"/>
                <a:gd name="T5" fmla="*/ 83480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6" name="Freeform: Shape 465">
              <a:extLst>
                <a:ext uri="{FF2B5EF4-FFF2-40B4-BE49-F238E27FC236}">
                  <a16:creationId xmlns:a16="http://schemas.microsoft.com/office/drawing/2014/main" id="{50A793A9-727C-6B17-7485-1742B1CB609A}"/>
                </a:ext>
              </a:extLst>
            </p:cNvPr>
            <p:cNvSpPr>
              <a:spLocks/>
            </p:cNvSpPr>
            <p:nvPr/>
          </p:nvSpPr>
          <p:spPr bwMode="auto">
            <a:xfrm>
              <a:off x="8189308" y="2269674"/>
              <a:ext cx="112157" cy="83480"/>
            </a:xfrm>
            <a:custGeom>
              <a:avLst/>
              <a:gdLst>
                <a:gd name="T0" fmla="*/ 56170 w 79764"/>
                <a:gd name="T1" fmla="*/ 0 h 78472"/>
                <a:gd name="T2" fmla="*/ 0 w 79764"/>
                <a:gd name="T3" fmla="*/ 83480 h 78472"/>
                <a:gd name="T4" fmla="*/ 112158 w 79764"/>
                <a:gd name="T5" fmla="*/ 83480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7" name="Freeform: Shape 466">
              <a:extLst>
                <a:ext uri="{FF2B5EF4-FFF2-40B4-BE49-F238E27FC236}">
                  <a16:creationId xmlns:a16="http://schemas.microsoft.com/office/drawing/2014/main" id="{1DA43404-06AE-27D8-DC5B-52312B3B827A}"/>
                </a:ext>
              </a:extLst>
            </p:cNvPr>
            <p:cNvSpPr>
              <a:spLocks/>
            </p:cNvSpPr>
            <p:nvPr/>
          </p:nvSpPr>
          <p:spPr bwMode="auto">
            <a:xfrm>
              <a:off x="8147862" y="2269671"/>
              <a:ext cx="112157" cy="83479"/>
            </a:xfrm>
            <a:custGeom>
              <a:avLst/>
              <a:gdLst>
                <a:gd name="T0" fmla="*/ 56170 w 79764"/>
                <a:gd name="T1" fmla="*/ 0 h 78472"/>
                <a:gd name="T2" fmla="*/ 0 w 79764"/>
                <a:gd name="T3" fmla="*/ 83479 h 78472"/>
                <a:gd name="T4" fmla="*/ 112158 w 79764"/>
                <a:gd name="T5" fmla="*/ 83479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8" name="Freeform: Shape 467">
              <a:extLst>
                <a:ext uri="{FF2B5EF4-FFF2-40B4-BE49-F238E27FC236}">
                  <a16:creationId xmlns:a16="http://schemas.microsoft.com/office/drawing/2014/main" id="{EBE3E0A9-0B53-FBD2-4204-67000B75FFE7}"/>
                </a:ext>
              </a:extLst>
            </p:cNvPr>
            <p:cNvSpPr>
              <a:spLocks/>
            </p:cNvSpPr>
            <p:nvPr/>
          </p:nvSpPr>
          <p:spPr bwMode="auto">
            <a:xfrm>
              <a:off x="8142227" y="2269668"/>
              <a:ext cx="112159" cy="83479"/>
            </a:xfrm>
            <a:custGeom>
              <a:avLst/>
              <a:gdLst>
                <a:gd name="T0" fmla="*/ 55989 w 79765"/>
                <a:gd name="T1" fmla="*/ 0 h 78472"/>
                <a:gd name="T2" fmla="*/ 0 w 79765"/>
                <a:gd name="T3" fmla="*/ 83479 h 78472"/>
                <a:gd name="T4" fmla="*/ 112159 w 79765"/>
                <a:gd name="T5" fmla="*/ 83479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9" name="Freeform: Shape 468">
              <a:extLst>
                <a:ext uri="{FF2B5EF4-FFF2-40B4-BE49-F238E27FC236}">
                  <a16:creationId xmlns:a16="http://schemas.microsoft.com/office/drawing/2014/main" id="{A635820E-06FF-8698-B742-2BB08B2B3EAC}"/>
                </a:ext>
              </a:extLst>
            </p:cNvPr>
            <p:cNvSpPr>
              <a:spLocks/>
            </p:cNvSpPr>
            <p:nvPr/>
          </p:nvSpPr>
          <p:spPr bwMode="auto">
            <a:xfrm>
              <a:off x="8100779" y="2269666"/>
              <a:ext cx="112159" cy="83479"/>
            </a:xfrm>
            <a:custGeom>
              <a:avLst/>
              <a:gdLst>
                <a:gd name="T0" fmla="*/ 55989 w 79765"/>
                <a:gd name="T1" fmla="*/ 0 h 78472"/>
                <a:gd name="T2" fmla="*/ 0 w 79765"/>
                <a:gd name="T3" fmla="*/ 83479 h 78472"/>
                <a:gd name="T4" fmla="*/ 112159 w 79765"/>
                <a:gd name="T5" fmla="*/ 83479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0" name="Freeform: Shape 469">
              <a:extLst>
                <a:ext uri="{FF2B5EF4-FFF2-40B4-BE49-F238E27FC236}">
                  <a16:creationId xmlns:a16="http://schemas.microsoft.com/office/drawing/2014/main" id="{365DBAD9-1CD2-FE05-973C-2FCD45E6DBE9}"/>
                </a:ext>
              </a:extLst>
            </p:cNvPr>
            <p:cNvSpPr>
              <a:spLocks/>
            </p:cNvSpPr>
            <p:nvPr/>
          </p:nvSpPr>
          <p:spPr bwMode="auto">
            <a:xfrm>
              <a:off x="8036611" y="2269662"/>
              <a:ext cx="112159" cy="83479"/>
            </a:xfrm>
            <a:custGeom>
              <a:avLst/>
              <a:gdLst>
                <a:gd name="T0" fmla="*/ 55989 w 79765"/>
                <a:gd name="T1" fmla="*/ 0 h 78472"/>
                <a:gd name="T2" fmla="*/ 0 w 79765"/>
                <a:gd name="T3" fmla="*/ 83479 h 78472"/>
                <a:gd name="T4" fmla="*/ 112159 w 79765"/>
                <a:gd name="T5" fmla="*/ 83479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1" name="Freeform: Shape 470">
              <a:extLst>
                <a:ext uri="{FF2B5EF4-FFF2-40B4-BE49-F238E27FC236}">
                  <a16:creationId xmlns:a16="http://schemas.microsoft.com/office/drawing/2014/main" id="{52FBDE9A-E61C-536F-215C-05F362AC2C1F}"/>
                </a:ext>
              </a:extLst>
            </p:cNvPr>
            <p:cNvSpPr>
              <a:spLocks/>
            </p:cNvSpPr>
            <p:nvPr/>
          </p:nvSpPr>
          <p:spPr bwMode="auto">
            <a:xfrm>
              <a:off x="8023341" y="2269659"/>
              <a:ext cx="112157" cy="83479"/>
            </a:xfrm>
            <a:custGeom>
              <a:avLst/>
              <a:gdLst>
                <a:gd name="T0" fmla="*/ 56170 w 79764"/>
                <a:gd name="T1" fmla="*/ 0 h 78472"/>
                <a:gd name="T2" fmla="*/ 0 w 79764"/>
                <a:gd name="T3" fmla="*/ 83479 h 78472"/>
                <a:gd name="T4" fmla="*/ 112158 w 79764"/>
                <a:gd name="T5" fmla="*/ 83479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2" name="Freeform: Shape 471">
              <a:extLst>
                <a:ext uri="{FF2B5EF4-FFF2-40B4-BE49-F238E27FC236}">
                  <a16:creationId xmlns:a16="http://schemas.microsoft.com/office/drawing/2014/main" id="{5398F7B7-32B3-849A-66D7-720BB4485903}"/>
                </a:ext>
              </a:extLst>
            </p:cNvPr>
            <p:cNvSpPr>
              <a:spLocks/>
            </p:cNvSpPr>
            <p:nvPr/>
          </p:nvSpPr>
          <p:spPr bwMode="auto">
            <a:xfrm>
              <a:off x="8015888" y="2269655"/>
              <a:ext cx="112157" cy="83479"/>
            </a:xfrm>
            <a:custGeom>
              <a:avLst/>
              <a:gdLst>
                <a:gd name="T0" fmla="*/ 55989 w 79764"/>
                <a:gd name="T1" fmla="*/ 0 h 78472"/>
                <a:gd name="T2" fmla="*/ 0 w 79764"/>
                <a:gd name="T3" fmla="*/ 83479 h 78472"/>
                <a:gd name="T4" fmla="*/ 112158 w 79764"/>
                <a:gd name="T5" fmla="*/ 83479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3" name="Freeform: Shape 472">
              <a:extLst>
                <a:ext uri="{FF2B5EF4-FFF2-40B4-BE49-F238E27FC236}">
                  <a16:creationId xmlns:a16="http://schemas.microsoft.com/office/drawing/2014/main" id="{4698C576-011C-BDD5-B577-05427306AFD0}"/>
                </a:ext>
              </a:extLst>
            </p:cNvPr>
            <p:cNvSpPr>
              <a:spLocks/>
            </p:cNvSpPr>
            <p:nvPr/>
          </p:nvSpPr>
          <p:spPr bwMode="auto">
            <a:xfrm>
              <a:off x="8006433" y="2269652"/>
              <a:ext cx="112159" cy="83479"/>
            </a:xfrm>
            <a:custGeom>
              <a:avLst/>
              <a:gdLst>
                <a:gd name="T0" fmla="*/ 55989 w 79765"/>
                <a:gd name="T1" fmla="*/ 0 h 78472"/>
                <a:gd name="T2" fmla="*/ 0 w 79765"/>
                <a:gd name="T3" fmla="*/ 83479 h 78472"/>
                <a:gd name="T4" fmla="*/ 112159 w 79765"/>
                <a:gd name="T5" fmla="*/ 83479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4" name="Freeform: Shape 473">
              <a:extLst>
                <a:ext uri="{FF2B5EF4-FFF2-40B4-BE49-F238E27FC236}">
                  <a16:creationId xmlns:a16="http://schemas.microsoft.com/office/drawing/2014/main" id="{61723306-D50B-F272-5405-9DFEF68D9763}"/>
                </a:ext>
              </a:extLst>
            </p:cNvPr>
            <p:cNvSpPr>
              <a:spLocks/>
            </p:cNvSpPr>
            <p:nvPr/>
          </p:nvSpPr>
          <p:spPr bwMode="auto">
            <a:xfrm>
              <a:off x="7983709" y="2269647"/>
              <a:ext cx="112159" cy="83479"/>
            </a:xfrm>
            <a:custGeom>
              <a:avLst/>
              <a:gdLst>
                <a:gd name="T0" fmla="*/ 56172 w 79765"/>
                <a:gd name="T1" fmla="*/ 0 h 78472"/>
                <a:gd name="T2" fmla="*/ 0 w 79765"/>
                <a:gd name="T3" fmla="*/ 83479 h 78472"/>
                <a:gd name="T4" fmla="*/ 112159 w 79765"/>
                <a:gd name="T5" fmla="*/ 83479 h 78472"/>
                <a:gd name="T6" fmla="*/ 56172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8" y="0"/>
                  </a:moveTo>
                  <a:lnTo>
                    <a:pt x="0" y="78472"/>
                  </a:lnTo>
                  <a:lnTo>
                    <a:pt x="79765" y="78472"/>
                  </a:lnTo>
                  <a:lnTo>
                    <a:pt x="3994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5" name="Freeform: Shape 474">
              <a:extLst>
                <a:ext uri="{FF2B5EF4-FFF2-40B4-BE49-F238E27FC236}">
                  <a16:creationId xmlns:a16="http://schemas.microsoft.com/office/drawing/2014/main" id="{F113556A-7EBE-DB37-A7CF-9C169036CB15}"/>
                </a:ext>
              </a:extLst>
            </p:cNvPr>
            <p:cNvSpPr>
              <a:spLocks/>
            </p:cNvSpPr>
            <p:nvPr/>
          </p:nvSpPr>
          <p:spPr bwMode="auto">
            <a:xfrm>
              <a:off x="7955534" y="2269644"/>
              <a:ext cx="112159" cy="83479"/>
            </a:xfrm>
            <a:custGeom>
              <a:avLst/>
              <a:gdLst>
                <a:gd name="T0" fmla="*/ 55989 w 79765"/>
                <a:gd name="T1" fmla="*/ 0 h 78472"/>
                <a:gd name="T2" fmla="*/ 0 w 79765"/>
                <a:gd name="T3" fmla="*/ 83479 h 78472"/>
                <a:gd name="T4" fmla="*/ 112159 w 79765"/>
                <a:gd name="T5" fmla="*/ 83479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6" name="Freeform: Shape 475">
              <a:extLst>
                <a:ext uri="{FF2B5EF4-FFF2-40B4-BE49-F238E27FC236}">
                  <a16:creationId xmlns:a16="http://schemas.microsoft.com/office/drawing/2014/main" id="{6BB887E2-BA24-A16A-01E7-105865FE4635}"/>
                </a:ext>
              </a:extLst>
            </p:cNvPr>
            <p:cNvSpPr>
              <a:spLocks/>
            </p:cNvSpPr>
            <p:nvPr/>
          </p:nvSpPr>
          <p:spPr bwMode="auto">
            <a:xfrm>
              <a:off x="7949898" y="2269641"/>
              <a:ext cx="112159" cy="83479"/>
            </a:xfrm>
            <a:custGeom>
              <a:avLst/>
              <a:gdLst>
                <a:gd name="T0" fmla="*/ 55989 w 79765"/>
                <a:gd name="T1" fmla="*/ 0 h 78472"/>
                <a:gd name="T2" fmla="*/ 0 w 79765"/>
                <a:gd name="T3" fmla="*/ 83479 h 78472"/>
                <a:gd name="T4" fmla="*/ 112159 w 79765"/>
                <a:gd name="T5" fmla="*/ 83479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7" name="Freeform: Shape 476">
              <a:extLst>
                <a:ext uri="{FF2B5EF4-FFF2-40B4-BE49-F238E27FC236}">
                  <a16:creationId xmlns:a16="http://schemas.microsoft.com/office/drawing/2014/main" id="{C9346872-1772-72C6-646D-B68951F029C0}"/>
                </a:ext>
              </a:extLst>
            </p:cNvPr>
            <p:cNvSpPr>
              <a:spLocks/>
            </p:cNvSpPr>
            <p:nvPr/>
          </p:nvSpPr>
          <p:spPr bwMode="auto">
            <a:xfrm>
              <a:off x="7944079" y="2269636"/>
              <a:ext cx="112159" cy="83479"/>
            </a:xfrm>
            <a:custGeom>
              <a:avLst/>
              <a:gdLst>
                <a:gd name="T0" fmla="*/ 56170 w 79765"/>
                <a:gd name="T1" fmla="*/ 0 h 78472"/>
                <a:gd name="T2" fmla="*/ 0 w 79765"/>
                <a:gd name="T3" fmla="*/ 83479 h 78472"/>
                <a:gd name="T4" fmla="*/ 112159 w 79765"/>
                <a:gd name="T5" fmla="*/ 83479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8" name="Freeform: Shape 477">
              <a:extLst>
                <a:ext uri="{FF2B5EF4-FFF2-40B4-BE49-F238E27FC236}">
                  <a16:creationId xmlns:a16="http://schemas.microsoft.com/office/drawing/2014/main" id="{F71D7722-F7E1-C187-8855-960084EEA358}"/>
                </a:ext>
              </a:extLst>
            </p:cNvPr>
            <p:cNvSpPr>
              <a:spLocks/>
            </p:cNvSpPr>
            <p:nvPr/>
          </p:nvSpPr>
          <p:spPr bwMode="auto">
            <a:xfrm>
              <a:off x="7928995" y="2269634"/>
              <a:ext cx="112157" cy="83477"/>
            </a:xfrm>
            <a:custGeom>
              <a:avLst/>
              <a:gdLst>
                <a:gd name="T0" fmla="*/ 56170 w 79764"/>
                <a:gd name="T1" fmla="*/ 0 h 78472"/>
                <a:gd name="T2" fmla="*/ 0 w 79764"/>
                <a:gd name="T3" fmla="*/ 83477 h 78472"/>
                <a:gd name="T4" fmla="*/ 112158 w 79764"/>
                <a:gd name="T5" fmla="*/ 83477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9" name="Freeform: Shape 478">
              <a:extLst>
                <a:ext uri="{FF2B5EF4-FFF2-40B4-BE49-F238E27FC236}">
                  <a16:creationId xmlns:a16="http://schemas.microsoft.com/office/drawing/2014/main" id="{82F777D1-6BE6-8A2D-8C26-68531CD9243C}"/>
                </a:ext>
              </a:extLst>
            </p:cNvPr>
            <p:cNvSpPr>
              <a:spLocks/>
            </p:cNvSpPr>
            <p:nvPr/>
          </p:nvSpPr>
          <p:spPr bwMode="auto">
            <a:xfrm>
              <a:off x="7902634" y="2269632"/>
              <a:ext cx="112159" cy="83477"/>
            </a:xfrm>
            <a:custGeom>
              <a:avLst/>
              <a:gdLst>
                <a:gd name="T0" fmla="*/ 56170 w 79765"/>
                <a:gd name="T1" fmla="*/ 0 h 78472"/>
                <a:gd name="T2" fmla="*/ 0 w 79765"/>
                <a:gd name="T3" fmla="*/ 83477 h 78472"/>
                <a:gd name="T4" fmla="*/ 112159 w 79765"/>
                <a:gd name="T5" fmla="*/ 83477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0" name="Freeform: Shape 479">
              <a:extLst>
                <a:ext uri="{FF2B5EF4-FFF2-40B4-BE49-F238E27FC236}">
                  <a16:creationId xmlns:a16="http://schemas.microsoft.com/office/drawing/2014/main" id="{5A49C373-3D56-AB39-5FC3-46B5AC5CBBF6}"/>
                </a:ext>
              </a:extLst>
            </p:cNvPr>
            <p:cNvSpPr>
              <a:spLocks/>
            </p:cNvSpPr>
            <p:nvPr/>
          </p:nvSpPr>
          <p:spPr bwMode="auto">
            <a:xfrm>
              <a:off x="7889548" y="2269629"/>
              <a:ext cx="111976" cy="83477"/>
            </a:xfrm>
            <a:custGeom>
              <a:avLst/>
              <a:gdLst>
                <a:gd name="T0" fmla="*/ 55989 w 79635"/>
                <a:gd name="T1" fmla="*/ 0 h 78472"/>
                <a:gd name="T2" fmla="*/ 0 w 79635"/>
                <a:gd name="T3" fmla="*/ 83477 h 78472"/>
                <a:gd name="T4" fmla="*/ 111977 w 79635"/>
                <a:gd name="T5" fmla="*/ 83477 h 78472"/>
                <a:gd name="T6" fmla="*/ 55989 w 7963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635" h="78472">
                  <a:moveTo>
                    <a:pt x="39818" y="0"/>
                  </a:moveTo>
                  <a:lnTo>
                    <a:pt x="0" y="78472"/>
                  </a:lnTo>
                  <a:lnTo>
                    <a:pt x="79636"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1" name="Freeform: Shape 480">
              <a:extLst>
                <a:ext uri="{FF2B5EF4-FFF2-40B4-BE49-F238E27FC236}">
                  <a16:creationId xmlns:a16="http://schemas.microsoft.com/office/drawing/2014/main" id="{A02BBB46-9D5A-1AB9-AA0E-5A9ACE0CF212}"/>
                </a:ext>
              </a:extLst>
            </p:cNvPr>
            <p:cNvSpPr>
              <a:spLocks/>
            </p:cNvSpPr>
            <p:nvPr/>
          </p:nvSpPr>
          <p:spPr bwMode="auto">
            <a:xfrm>
              <a:off x="7885732" y="2269627"/>
              <a:ext cx="112159" cy="83477"/>
            </a:xfrm>
            <a:custGeom>
              <a:avLst/>
              <a:gdLst>
                <a:gd name="T0" fmla="*/ 55989 w 79765"/>
                <a:gd name="T1" fmla="*/ 0 h 78472"/>
                <a:gd name="T2" fmla="*/ 0 w 79765"/>
                <a:gd name="T3" fmla="*/ 83477 h 78472"/>
                <a:gd name="T4" fmla="*/ 112159 w 79765"/>
                <a:gd name="T5" fmla="*/ 83477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2" name="Freeform: Shape 481">
              <a:extLst>
                <a:ext uri="{FF2B5EF4-FFF2-40B4-BE49-F238E27FC236}">
                  <a16:creationId xmlns:a16="http://schemas.microsoft.com/office/drawing/2014/main" id="{39B0BD43-CEDA-D6C7-FD92-D86C75DB0F1C}"/>
                </a:ext>
              </a:extLst>
            </p:cNvPr>
            <p:cNvSpPr>
              <a:spLocks/>
            </p:cNvSpPr>
            <p:nvPr/>
          </p:nvSpPr>
          <p:spPr bwMode="auto">
            <a:xfrm>
              <a:off x="7855555" y="2269623"/>
              <a:ext cx="112159" cy="83477"/>
            </a:xfrm>
            <a:custGeom>
              <a:avLst/>
              <a:gdLst>
                <a:gd name="T0" fmla="*/ 55989 w 79765"/>
                <a:gd name="T1" fmla="*/ 0 h 78472"/>
                <a:gd name="T2" fmla="*/ 0 w 79765"/>
                <a:gd name="T3" fmla="*/ 83477 h 78472"/>
                <a:gd name="T4" fmla="*/ 112159 w 79765"/>
                <a:gd name="T5" fmla="*/ 83477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3" name="Freeform: Shape 482">
              <a:extLst>
                <a:ext uri="{FF2B5EF4-FFF2-40B4-BE49-F238E27FC236}">
                  <a16:creationId xmlns:a16="http://schemas.microsoft.com/office/drawing/2014/main" id="{C6A679C7-7655-5518-603F-4C89A23DE9B9}"/>
                </a:ext>
              </a:extLst>
            </p:cNvPr>
            <p:cNvSpPr>
              <a:spLocks/>
            </p:cNvSpPr>
            <p:nvPr/>
          </p:nvSpPr>
          <p:spPr bwMode="auto">
            <a:xfrm>
              <a:off x="7849920" y="2269620"/>
              <a:ext cx="112159" cy="83477"/>
            </a:xfrm>
            <a:custGeom>
              <a:avLst/>
              <a:gdLst>
                <a:gd name="T0" fmla="*/ 55989 w 79765"/>
                <a:gd name="T1" fmla="*/ 0 h 78472"/>
                <a:gd name="T2" fmla="*/ 0 w 79765"/>
                <a:gd name="T3" fmla="*/ 83477 h 78472"/>
                <a:gd name="T4" fmla="*/ 112159 w 79765"/>
                <a:gd name="T5" fmla="*/ 83477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4" name="Freeform: Shape 483">
              <a:extLst>
                <a:ext uri="{FF2B5EF4-FFF2-40B4-BE49-F238E27FC236}">
                  <a16:creationId xmlns:a16="http://schemas.microsoft.com/office/drawing/2014/main" id="{84270AC2-E680-F76B-1045-222584CCD660}"/>
                </a:ext>
              </a:extLst>
            </p:cNvPr>
            <p:cNvSpPr>
              <a:spLocks/>
            </p:cNvSpPr>
            <p:nvPr/>
          </p:nvSpPr>
          <p:spPr bwMode="auto">
            <a:xfrm>
              <a:off x="7846100" y="2269616"/>
              <a:ext cx="112157" cy="83477"/>
            </a:xfrm>
            <a:custGeom>
              <a:avLst/>
              <a:gdLst>
                <a:gd name="T0" fmla="*/ 55989 w 79764"/>
                <a:gd name="T1" fmla="*/ 0 h 78472"/>
                <a:gd name="T2" fmla="*/ 0 w 79764"/>
                <a:gd name="T3" fmla="*/ 83477 h 78472"/>
                <a:gd name="T4" fmla="*/ 112158 w 79764"/>
                <a:gd name="T5" fmla="*/ 83477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5" name="Freeform: Shape 484">
              <a:extLst>
                <a:ext uri="{FF2B5EF4-FFF2-40B4-BE49-F238E27FC236}">
                  <a16:creationId xmlns:a16="http://schemas.microsoft.com/office/drawing/2014/main" id="{37A568A4-592D-3630-ECF2-FD8AC1BA0271}"/>
                </a:ext>
              </a:extLst>
            </p:cNvPr>
            <p:cNvSpPr>
              <a:spLocks/>
            </p:cNvSpPr>
            <p:nvPr/>
          </p:nvSpPr>
          <p:spPr bwMode="auto">
            <a:xfrm>
              <a:off x="7834832" y="2269613"/>
              <a:ext cx="112157" cy="83477"/>
            </a:xfrm>
            <a:custGeom>
              <a:avLst/>
              <a:gdLst>
                <a:gd name="T0" fmla="*/ 55989 w 79764"/>
                <a:gd name="T1" fmla="*/ 0 h 78472"/>
                <a:gd name="T2" fmla="*/ 0 w 79764"/>
                <a:gd name="T3" fmla="*/ 83477 h 78472"/>
                <a:gd name="T4" fmla="*/ 112158 w 79764"/>
                <a:gd name="T5" fmla="*/ 83477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6" name="Freeform: Shape 485">
              <a:extLst>
                <a:ext uri="{FF2B5EF4-FFF2-40B4-BE49-F238E27FC236}">
                  <a16:creationId xmlns:a16="http://schemas.microsoft.com/office/drawing/2014/main" id="{A713C904-4AAE-8CB0-51D2-8D72C2B3220F}"/>
                </a:ext>
              </a:extLst>
            </p:cNvPr>
            <p:cNvSpPr>
              <a:spLocks/>
            </p:cNvSpPr>
            <p:nvPr/>
          </p:nvSpPr>
          <p:spPr bwMode="auto">
            <a:xfrm>
              <a:off x="7829015" y="2269608"/>
              <a:ext cx="112157" cy="83477"/>
            </a:xfrm>
            <a:custGeom>
              <a:avLst/>
              <a:gdLst>
                <a:gd name="T0" fmla="*/ 56170 w 79764"/>
                <a:gd name="T1" fmla="*/ 0 h 78472"/>
                <a:gd name="T2" fmla="*/ 0 w 79764"/>
                <a:gd name="T3" fmla="*/ 83477 h 78472"/>
                <a:gd name="T4" fmla="*/ 112158 w 79764"/>
                <a:gd name="T5" fmla="*/ 83477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7" name="Freeform: Shape 486">
              <a:extLst>
                <a:ext uri="{FF2B5EF4-FFF2-40B4-BE49-F238E27FC236}">
                  <a16:creationId xmlns:a16="http://schemas.microsoft.com/office/drawing/2014/main" id="{9A2CAAA3-5E2A-CBAB-3E5B-B3A6010B930E}"/>
                </a:ext>
              </a:extLst>
            </p:cNvPr>
            <p:cNvSpPr>
              <a:spLocks/>
            </p:cNvSpPr>
            <p:nvPr/>
          </p:nvSpPr>
          <p:spPr bwMode="auto">
            <a:xfrm>
              <a:off x="7823379" y="2269605"/>
              <a:ext cx="112157" cy="83477"/>
            </a:xfrm>
            <a:custGeom>
              <a:avLst/>
              <a:gdLst>
                <a:gd name="T0" fmla="*/ 56170 w 79764"/>
                <a:gd name="T1" fmla="*/ 0 h 78472"/>
                <a:gd name="T2" fmla="*/ 0 w 79764"/>
                <a:gd name="T3" fmla="*/ 83477 h 78472"/>
                <a:gd name="T4" fmla="*/ 112158 w 79764"/>
                <a:gd name="T5" fmla="*/ 83477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8" name="Freeform: Shape 487">
              <a:extLst>
                <a:ext uri="{FF2B5EF4-FFF2-40B4-BE49-F238E27FC236}">
                  <a16:creationId xmlns:a16="http://schemas.microsoft.com/office/drawing/2014/main" id="{219E03EF-9395-7502-C912-FA11FAA024D7}"/>
                </a:ext>
              </a:extLst>
            </p:cNvPr>
            <p:cNvSpPr>
              <a:spLocks/>
            </p:cNvSpPr>
            <p:nvPr/>
          </p:nvSpPr>
          <p:spPr bwMode="auto">
            <a:xfrm>
              <a:off x="7812109" y="2269601"/>
              <a:ext cx="112157" cy="83477"/>
            </a:xfrm>
            <a:custGeom>
              <a:avLst/>
              <a:gdLst>
                <a:gd name="T0" fmla="*/ 56170 w 79764"/>
                <a:gd name="T1" fmla="*/ 0 h 78472"/>
                <a:gd name="T2" fmla="*/ 0 w 79764"/>
                <a:gd name="T3" fmla="*/ 83477 h 78472"/>
                <a:gd name="T4" fmla="*/ 112158 w 79764"/>
                <a:gd name="T5" fmla="*/ 83477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9" name="Freeform: Shape 488">
              <a:extLst>
                <a:ext uri="{FF2B5EF4-FFF2-40B4-BE49-F238E27FC236}">
                  <a16:creationId xmlns:a16="http://schemas.microsoft.com/office/drawing/2014/main" id="{19D375CD-F666-EE6A-9042-650031E3A1E4}"/>
                </a:ext>
              </a:extLst>
            </p:cNvPr>
            <p:cNvSpPr>
              <a:spLocks/>
            </p:cNvSpPr>
            <p:nvPr/>
          </p:nvSpPr>
          <p:spPr bwMode="auto">
            <a:xfrm>
              <a:off x="7798840" y="2269599"/>
              <a:ext cx="112157" cy="83476"/>
            </a:xfrm>
            <a:custGeom>
              <a:avLst/>
              <a:gdLst>
                <a:gd name="T0" fmla="*/ 56170 w 79764"/>
                <a:gd name="T1" fmla="*/ 0 h 78472"/>
                <a:gd name="T2" fmla="*/ 0 w 79764"/>
                <a:gd name="T3" fmla="*/ 83476 h 78472"/>
                <a:gd name="T4" fmla="*/ 112158 w 79764"/>
                <a:gd name="T5" fmla="*/ 83476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0" name="Freeform: Shape 489">
              <a:extLst>
                <a:ext uri="{FF2B5EF4-FFF2-40B4-BE49-F238E27FC236}">
                  <a16:creationId xmlns:a16="http://schemas.microsoft.com/office/drawing/2014/main" id="{E4A95BDF-B522-3700-65FC-59D696E7FFFF}"/>
                </a:ext>
              </a:extLst>
            </p:cNvPr>
            <p:cNvSpPr>
              <a:spLocks/>
            </p:cNvSpPr>
            <p:nvPr/>
          </p:nvSpPr>
          <p:spPr bwMode="auto">
            <a:xfrm>
              <a:off x="7772479" y="2269595"/>
              <a:ext cx="112159" cy="83476"/>
            </a:xfrm>
            <a:custGeom>
              <a:avLst/>
              <a:gdLst>
                <a:gd name="T0" fmla="*/ 56170 w 79765"/>
                <a:gd name="T1" fmla="*/ 0 h 78472"/>
                <a:gd name="T2" fmla="*/ 0 w 79765"/>
                <a:gd name="T3" fmla="*/ 83476 h 78472"/>
                <a:gd name="T4" fmla="*/ 112159 w 79765"/>
                <a:gd name="T5" fmla="*/ 83476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1" name="Freeform: Shape 490">
              <a:extLst>
                <a:ext uri="{FF2B5EF4-FFF2-40B4-BE49-F238E27FC236}">
                  <a16:creationId xmlns:a16="http://schemas.microsoft.com/office/drawing/2014/main" id="{8B81C42A-014D-B37F-2CBA-6F78C631CB87}"/>
                </a:ext>
              </a:extLst>
            </p:cNvPr>
            <p:cNvSpPr>
              <a:spLocks/>
            </p:cNvSpPr>
            <p:nvPr/>
          </p:nvSpPr>
          <p:spPr bwMode="auto">
            <a:xfrm>
              <a:off x="7763028" y="2269593"/>
              <a:ext cx="112159" cy="83476"/>
            </a:xfrm>
            <a:custGeom>
              <a:avLst/>
              <a:gdLst>
                <a:gd name="T0" fmla="*/ 56170 w 79765"/>
                <a:gd name="T1" fmla="*/ 0 h 78472"/>
                <a:gd name="T2" fmla="*/ 0 w 79765"/>
                <a:gd name="T3" fmla="*/ 83476 h 78472"/>
                <a:gd name="T4" fmla="*/ 112159 w 79765"/>
                <a:gd name="T5" fmla="*/ 83476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2" name="Freeform: Shape 491">
              <a:extLst>
                <a:ext uri="{FF2B5EF4-FFF2-40B4-BE49-F238E27FC236}">
                  <a16:creationId xmlns:a16="http://schemas.microsoft.com/office/drawing/2014/main" id="{5E434540-841A-0119-B11E-B0EC8ABEAFDE}"/>
                </a:ext>
              </a:extLst>
            </p:cNvPr>
            <p:cNvSpPr>
              <a:spLocks/>
            </p:cNvSpPr>
            <p:nvPr/>
          </p:nvSpPr>
          <p:spPr bwMode="auto">
            <a:xfrm>
              <a:off x="7753578" y="2269590"/>
              <a:ext cx="112157" cy="83476"/>
            </a:xfrm>
            <a:custGeom>
              <a:avLst/>
              <a:gdLst>
                <a:gd name="T0" fmla="*/ 56170 w 79764"/>
                <a:gd name="T1" fmla="*/ 0 h 78472"/>
                <a:gd name="T2" fmla="*/ 0 w 79764"/>
                <a:gd name="T3" fmla="*/ 83476 h 78472"/>
                <a:gd name="T4" fmla="*/ 112158 w 79764"/>
                <a:gd name="T5" fmla="*/ 83476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3" name="Freeform: Shape 492">
              <a:extLst>
                <a:ext uri="{FF2B5EF4-FFF2-40B4-BE49-F238E27FC236}">
                  <a16:creationId xmlns:a16="http://schemas.microsoft.com/office/drawing/2014/main" id="{9F60B45A-FDF1-67A9-AF11-7AC30FE0A0F8}"/>
                </a:ext>
              </a:extLst>
            </p:cNvPr>
            <p:cNvSpPr>
              <a:spLocks/>
            </p:cNvSpPr>
            <p:nvPr/>
          </p:nvSpPr>
          <p:spPr bwMode="auto">
            <a:xfrm>
              <a:off x="7742304" y="2269588"/>
              <a:ext cx="112159" cy="83476"/>
            </a:xfrm>
            <a:custGeom>
              <a:avLst/>
              <a:gdLst>
                <a:gd name="T0" fmla="*/ 56172 w 79765"/>
                <a:gd name="T1" fmla="*/ 0 h 78472"/>
                <a:gd name="T2" fmla="*/ 0 w 79765"/>
                <a:gd name="T3" fmla="*/ 83476 h 78472"/>
                <a:gd name="T4" fmla="*/ 112159 w 79765"/>
                <a:gd name="T5" fmla="*/ 83476 h 78472"/>
                <a:gd name="T6" fmla="*/ 56172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8" y="0"/>
                  </a:moveTo>
                  <a:lnTo>
                    <a:pt x="0" y="78472"/>
                  </a:lnTo>
                  <a:lnTo>
                    <a:pt x="79765" y="78472"/>
                  </a:lnTo>
                  <a:lnTo>
                    <a:pt x="3994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4" name="Freeform: Shape 493">
              <a:extLst>
                <a:ext uri="{FF2B5EF4-FFF2-40B4-BE49-F238E27FC236}">
                  <a16:creationId xmlns:a16="http://schemas.microsoft.com/office/drawing/2014/main" id="{9697FEEA-DBEB-0E4D-1F16-C9BDDF5585F7}"/>
                </a:ext>
              </a:extLst>
            </p:cNvPr>
            <p:cNvSpPr>
              <a:spLocks/>
            </p:cNvSpPr>
            <p:nvPr/>
          </p:nvSpPr>
          <p:spPr bwMode="auto">
            <a:xfrm>
              <a:off x="7736669" y="2269583"/>
              <a:ext cx="112159" cy="83476"/>
            </a:xfrm>
            <a:custGeom>
              <a:avLst/>
              <a:gdLst>
                <a:gd name="T0" fmla="*/ 56170 w 79765"/>
                <a:gd name="T1" fmla="*/ 0 h 78472"/>
                <a:gd name="T2" fmla="*/ 0 w 79765"/>
                <a:gd name="T3" fmla="*/ 83476 h 78472"/>
                <a:gd name="T4" fmla="*/ 112159 w 79765"/>
                <a:gd name="T5" fmla="*/ 83476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5" name="Freeform: Shape 494">
              <a:extLst>
                <a:ext uri="{FF2B5EF4-FFF2-40B4-BE49-F238E27FC236}">
                  <a16:creationId xmlns:a16="http://schemas.microsoft.com/office/drawing/2014/main" id="{8C4F5ECD-FDE8-0ACF-A78B-479D6FDF57E4}"/>
                </a:ext>
              </a:extLst>
            </p:cNvPr>
            <p:cNvSpPr>
              <a:spLocks/>
            </p:cNvSpPr>
            <p:nvPr/>
          </p:nvSpPr>
          <p:spPr bwMode="auto">
            <a:xfrm>
              <a:off x="7717762" y="2269580"/>
              <a:ext cx="112157" cy="83476"/>
            </a:xfrm>
            <a:custGeom>
              <a:avLst/>
              <a:gdLst>
                <a:gd name="T0" fmla="*/ 56170 w 79764"/>
                <a:gd name="T1" fmla="*/ 0 h 78472"/>
                <a:gd name="T2" fmla="*/ 0 w 79764"/>
                <a:gd name="T3" fmla="*/ 83476 h 78472"/>
                <a:gd name="T4" fmla="*/ 112158 w 79764"/>
                <a:gd name="T5" fmla="*/ 83476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6" name="Freeform: Shape 495">
              <a:extLst>
                <a:ext uri="{FF2B5EF4-FFF2-40B4-BE49-F238E27FC236}">
                  <a16:creationId xmlns:a16="http://schemas.microsoft.com/office/drawing/2014/main" id="{D0ACE60B-60D4-17E8-B6AE-13DB18216D56}"/>
                </a:ext>
              </a:extLst>
            </p:cNvPr>
            <p:cNvSpPr>
              <a:spLocks/>
            </p:cNvSpPr>
            <p:nvPr/>
          </p:nvSpPr>
          <p:spPr bwMode="auto">
            <a:xfrm>
              <a:off x="7702673" y="2269576"/>
              <a:ext cx="112159" cy="83476"/>
            </a:xfrm>
            <a:custGeom>
              <a:avLst/>
              <a:gdLst>
                <a:gd name="T0" fmla="*/ 56170 w 79765"/>
                <a:gd name="T1" fmla="*/ 0 h 78472"/>
                <a:gd name="T2" fmla="*/ 0 w 79765"/>
                <a:gd name="T3" fmla="*/ 83476 h 78472"/>
                <a:gd name="T4" fmla="*/ 112159 w 79765"/>
                <a:gd name="T5" fmla="*/ 83476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7" name="Freeform: Shape 496">
              <a:extLst>
                <a:ext uri="{FF2B5EF4-FFF2-40B4-BE49-F238E27FC236}">
                  <a16:creationId xmlns:a16="http://schemas.microsoft.com/office/drawing/2014/main" id="{D1E56B5F-A412-279C-1F9A-2453D2F17472}"/>
                </a:ext>
              </a:extLst>
            </p:cNvPr>
            <p:cNvSpPr>
              <a:spLocks/>
            </p:cNvSpPr>
            <p:nvPr/>
          </p:nvSpPr>
          <p:spPr bwMode="auto">
            <a:xfrm>
              <a:off x="7672496" y="2269573"/>
              <a:ext cx="112159" cy="83476"/>
            </a:xfrm>
            <a:custGeom>
              <a:avLst/>
              <a:gdLst>
                <a:gd name="T0" fmla="*/ 56170 w 79765"/>
                <a:gd name="T1" fmla="*/ 0 h 78472"/>
                <a:gd name="T2" fmla="*/ 0 w 79765"/>
                <a:gd name="T3" fmla="*/ 83476 h 78472"/>
                <a:gd name="T4" fmla="*/ 112159 w 79765"/>
                <a:gd name="T5" fmla="*/ 83476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8" name="Freeform: Shape 497">
              <a:extLst>
                <a:ext uri="{FF2B5EF4-FFF2-40B4-BE49-F238E27FC236}">
                  <a16:creationId xmlns:a16="http://schemas.microsoft.com/office/drawing/2014/main" id="{174D5E28-B0A9-D36F-86B3-1C5BB07C7CB4}"/>
                </a:ext>
              </a:extLst>
            </p:cNvPr>
            <p:cNvSpPr>
              <a:spLocks/>
            </p:cNvSpPr>
            <p:nvPr/>
          </p:nvSpPr>
          <p:spPr bwMode="auto">
            <a:xfrm>
              <a:off x="7661226" y="2269568"/>
              <a:ext cx="112159" cy="83476"/>
            </a:xfrm>
            <a:custGeom>
              <a:avLst/>
              <a:gdLst>
                <a:gd name="T0" fmla="*/ 55989 w 79765"/>
                <a:gd name="T1" fmla="*/ 0 h 78472"/>
                <a:gd name="T2" fmla="*/ 0 w 79765"/>
                <a:gd name="T3" fmla="*/ 83476 h 78472"/>
                <a:gd name="T4" fmla="*/ 112159 w 79765"/>
                <a:gd name="T5" fmla="*/ 83476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9" name="Freeform: Shape 498">
              <a:extLst>
                <a:ext uri="{FF2B5EF4-FFF2-40B4-BE49-F238E27FC236}">
                  <a16:creationId xmlns:a16="http://schemas.microsoft.com/office/drawing/2014/main" id="{1B55887C-8E84-9D83-A692-860818AD1A5A}"/>
                </a:ext>
              </a:extLst>
            </p:cNvPr>
            <p:cNvSpPr>
              <a:spLocks/>
            </p:cNvSpPr>
            <p:nvPr/>
          </p:nvSpPr>
          <p:spPr bwMode="auto">
            <a:xfrm>
              <a:off x="7627237" y="2269565"/>
              <a:ext cx="112159" cy="83476"/>
            </a:xfrm>
            <a:custGeom>
              <a:avLst/>
              <a:gdLst>
                <a:gd name="T0" fmla="*/ 56170 w 79765"/>
                <a:gd name="T1" fmla="*/ 0 h 78472"/>
                <a:gd name="T2" fmla="*/ 0 w 79765"/>
                <a:gd name="T3" fmla="*/ 83476 h 78472"/>
                <a:gd name="T4" fmla="*/ 112159 w 79765"/>
                <a:gd name="T5" fmla="*/ 83476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0" name="Freeform: Shape 499">
              <a:extLst>
                <a:ext uri="{FF2B5EF4-FFF2-40B4-BE49-F238E27FC236}">
                  <a16:creationId xmlns:a16="http://schemas.microsoft.com/office/drawing/2014/main" id="{88FA62FB-2AB4-6093-2189-4A9CF24C935A}"/>
                </a:ext>
              </a:extLst>
            </p:cNvPr>
            <p:cNvSpPr>
              <a:spLocks/>
            </p:cNvSpPr>
            <p:nvPr/>
          </p:nvSpPr>
          <p:spPr bwMode="auto">
            <a:xfrm>
              <a:off x="7614145" y="2269561"/>
              <a:ext cx="112159" cy="83476"/>
            </a:xfrm>
            <a:custGeom>
              <a:avLst/>
              <a:gdLst>
                <a:gd name="T0" fmla="*/ 55989 w 79765"/>
                <a:gd name="T1" fmla="*/ 0 h 78472"/>
                <a:gd name="T2" fmla="*/ 0 w 79765"/>
                <a:gd name="T3" fmla="*/ 83476 h 78472"/>
                <a:gd name="T4" fmla="*/ 112159 w 79765"/>
                <a:gd name="T5" fmla="*/ 83476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1" name="Freeform: Shape 500">
              <a:extLst>
                <a:ext uri="{FF2B5EF4-FFF2-40B4-BE49-F238E27FC236}">
                  <a16:creationId xmlns:a16="http://schemas.microsoft.com/office/drawing/2014/main" id="{E931BA6E-A69C-25B1-D981-008D0D2CA5E7}"/>
                </a:ext>
              </a:extLst>
            </p:cNvPr>
            <p:cNvSpPr>
              <a:spLocks/>
            </p:cNvSpPr>
            <p:nvPr/>
          </p:nvSpPr>
          <p:spPr bwMode="auto">
            <a:xfrm>
              <a:off x="7589607" y="2269561"/>
              <a:ext cx="112159" cy="83475"/>
            </a:xfrm>
            <a:custGeom>
              <a:avLst/>
              <a:gdLst>
                <a:gd name="T0" fmla="*/ 55989 w 79765"/>
                <a:gd name="T1" fmla="*/ 0 h 78472"/>
                <a:gd name="T2" fmla="*/ 0 w 79765"/>
                <a:gd name="T3" fmla="*/ 83475 h 78472"/>
                <a:gd name="T4" fmla="*/ 112159 w 79765"/>
                <a:gd name="T5" fmla="*/ 83475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2" name="Freeform: Shape 501">
              <a:extLst>
                <a:ext uri="{FF2B5EF4-FFF2-40B4-BE49-F238E27FC236}">
                  <a16:creationId xmlns:a16="http://schemas.microsoft.com/office/drawing/2014/main" id="{2F385BDA-B7EF-9FEB-7791-ABB1B200169C}"/>
                </a:ext>
              </a:extLst>
            </p:cNvPr>
            <p:cNvSpPr>
              <a:spLocks/>
            </p:cNvSpPr>
            <p:nvPr/>
          </p:nvSpPr>
          <p:spPr bwMode="auto">
            <a:xfrm>
              <a:off x="7578154" y="2269557"/>
              <a:ext cx="112159" cy="83475"/>
            </a:xfrm>
            <a:custGeom>
              <a:avLst/>
              <a:gdLst>
                <a:gd name="T0" fmla="*/ 56172 w 79765"/>
                <a:gd name="T1" fmla="*/ 0 h 78472"/>
                <a:gd name="T2" fmla="*/ 0 w 79765"/>
                <a:gd name="T3" fmla="*/ 83475 h 78472"/>
                <a:gd name="T4" fmla="*/ 112159 w 79765"/>
                <a:gd name="T5" fmla="*/ 83475 h 78472"/>
                <a:gd name="T6" fmla="*/ 56172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8" y="0"/>
                  </a:moveTo>
                  <a:lnTo>
                    <a:pt x="0" y="78472"/>
                  </a:lnTo>
                  <a:lnTo>
                    <a:pt x="79765" y="78472"/>
                  </a:lnTo>
                  <a:lnTo>
                    <a:pt x="3994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3" name="Freeform: Shape 502">
              <a:extLst>
                <a:ext uri="{FF2B5EF4-FFF2-40B4-BE49-F238E27FC236}">
                  <a16:creationId xmlns:a16="http://schemas.microsoft.com/office/drawing/2014/main" id="{90F07995-1201-DCE8-E2C7-E77FBB332F33}"/>
                </a:ext>
              </a:extLst>
            </p:cNvPr>
            <p:cNvSpPr>
              <a:spLocks/>
            </p:cNvSpPr>
            <p:nvPr/>
          </p:nvSpPr>
          <p:spPr bwMode="auto">
            <a:xfrm>
              <a:off x="7553794" y="2269554"/>
              <a:ext cx="112159" cy="83475"/>
            </a:xfrm>
            <a:custGeom>
              <a:avLst/>
              <a:gdLst>
                <a:gd name="T0" fmla="*/ 55989 w 79765"/>
                <a:gd name="T1" fmla="*/ 0 h 78472"/>
                <a:gd name="T2" fmla="*/ 0 w 79765"/>
                <a:gd name="T3" fmla="*/ 83475 h 78472"/>
                <a:gd name="T4" fmla="*/ 112159 w 79765"/>
                <a:gd name="T5" fmla="*/ 83475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4" name="Freeform: Shape 503">
              <a:extLst>
                <a:ext uri="{FF2B5EF4-FFF2-40B4-BE49-F238E27FC236}">
                  <a16:creationId xmlns:a16="http://schemas.microsoft.com/office/drawing/2014/main" id="{9BEE2AAA-D666-A051-39FC-8EEC5ADB82E3}"/>
                </a:ext>
              </a:extLst>
            </p:cNvPr>
            <p:cNvSpPr>
              <a:spLocks/>
            </p:cNvSpPr>
            <p:nvPr/>
          </p:nvSpPr>
          <p:spPr bwMode="auto">
            <a:xfrm>
              <a:off x="7534888" y="2269552"/>
              <a:ext cx="112157" cy="83475"/>
            </a:xfrm>
            <a:custGeom>
              <a:avLst/>
              <a:gdLst>
                <a:gd name="T0" fmla="*/ 55989 w 79764"/>
                <a:gd name="T1" fmla="*/ 0 h 78472"/>
                <a:gd name="T2" fmla="*/ 0 w 79764"/>
                <a:gd name="T3" fmla="*/ 83475 h 78472"/>
                <a:gd name="T4" fmla="*/ 112158 w 79764"/>
                <a:gd name="T5" fmla="*/ 83475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5" name="Freeform: Shape 504">
              <a:extLst>
                <a:ext uri="{FF2B5EF4-FFF2-40B4-BE49-F238E27FC236}">
                  <a16:creationId xmlns:a16="http://schemas.microsoft.com/office/drawing/2014/main" id="{48B883F5-797E-5369-457C-FD90F9E3D94A}"/>
                </a:ext>
              </a:extLst>
            </p:cNvPr>
            <p:cNvSpPr>
              <a:spLocks/>
            </p:cNvSpPr>
            <p:nvPr/>
          </p:nvSpPr>
          <p:spPr bwMode="auto">
            <a:xfrm>
              <a:off x="7519802" y="2269548"/>
              <a:ext cx="112159" cy="83475"/>
            </a:xfrm>
            <a:custGeom>
              <a:avLst/>
              <a:gdLst>
                <a:gd name="T0" fmla="*/ 55989 w 79765"/>
                <a:gd name="T1" fmla="*/ 0 h 78472"/>
                <a:gd name="T2" fmla="*/ 0 w 79765"/>
                <a:gd name="T3" fmla="*/ 83475 h 78472"/>
                <a:gd name="T4" fmla="*/ 112159 w 79765"/>
                <a:gd name="T5" fmla="*/ 83475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6" name="Freeform: Shape 505">
              <a:extLst>
                <a:ext uri="{FF2B5EF4-FFF2-40B4-BE49-F238E27FC236}">
                  <a16:creationId xmlns:a16="http://schemas.microsoft.com/office/drawing/2014/main" id="{8CD7D73A-7D16-FA90-A10E-C2A71E837192}"/>
                </a:ext>
              </a:extLst>
            </p:cNvPr>
            <p:cNvSpPr>
              <a:spLocks/>
            </p:cNvSpPr>
            <p:nvPr/>
          </p:nvSpPr>
          <p:spPr bwMode="auto">
            <a:xfrm>
              <a:off x="7504713" y="2269544"/>
              <a:ext cx="112157" cy="83475"/>
            </a:xfrm>
            <a:custGeom>
              <a:avLst/>
              <a:gdLst>
                <a:gd name="T0" fmla="*/ 55989 w 79764"/>
                <a:gd name="T1" fmla="*/ 0 h 78472"/>
                <a:gd name="T2" fmla="*/ 0 w 79764"/>
                <a:gd name="T3" fmla="*/ 83475 h 78472"/>
                <a:gd name="T4" fmla="*/ 112158 w 79764"/>
                <a:gd name="T5" fmla="*/ 83475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7" name="Freeform: Shape 506">
              <a:extLst>
                <a:ext uri="{FF2B5EF4-FFF2-40B4-BE49-F238E27FC236}">
                  <a16:creationId xmlns:a16="http://schemas.microsoft.com/office/drawing/2014/main" id="{FDE2C4FD-4B4E-6C12-6ABE-514EBE1DD6D1}"/>
                </a:ext>
              </a:extLst>
            </p:cNvPr>
            <p:cNvSpPr>
              <a:spLocks/>
            </p:cNvSpPr>
            <p:nvPr/>
          </p:nvSpPr>
          <p:spPr bwMode="auto">
            <a:xfrm>
              <a:off x="7493443" y="2269541"/>
              <a:ext cx="112157" cy="83475"/>
            </a:xfrm>
            <a:custGeom>
              <a:avLst/>
              <a:gdLst>
                <a:gd name="T0" fmla="*/ 55989 w 79764"/>
                <a:gd name="T1" fmla="*/ 0 h 78472"/>
                <a:gd name="T2" fmla="*/ 0 w 79764"/>
                <a:gd name="T3" fmla="*/ 83475 h 78472"/>
                <a:gd name="T4" fmla="*/ 112158 w 79764"/>
                <a:gd name="T5" fmla="*/ 83475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8" name="Freeform: Shape 507">
              <a:extLst>
                <a:ext uri="{FF2B5EF4-FFF2-40B4-BE49-F238E27FC236}">
                  <a16:creationId xmlns:a16="http://schemas.microsoft.com/office/drawing/2014/main" id="{73306B03-723B-10E8-E286-F35F22405394}"/>
                </a:ext>
              </a:extLst>
            </p:cNvPr>
            <p:cNvSpPr>
              <a:spLocks/>
            </p:cNvSpPr>
            <p:nvPr/>
          </p:nvSpPr>
          <p:spPr bwMode="auto">
            <a:xfrm>
              <a:off x="7481992" y="2269537"/>
              <a:ext cx="112157" cy="83475"/>
            </a:xfrm>
            <a:custGeom>
              <a:avLst/>
              <a:gdLst>
                <a:gd name="T0" fmla="*/ 56170 w 79764"/>
                <a:gd name="T1" fmla="*/ 0 h 78472"/>
                <a:gd name="T2" fmla="*/ 0 w 79764"/>
                <a:gd name="T3" fmla="*/ 83475 h 78472"/>
                <a:gd name="T4" fmla="*/ 112158 w 79764"/>
                <a:gd name="T5" fmla="*/ 83475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9" name="Freeform: Shape 508">
              <a:extLst>
                <a:ext uri="{FF2B5EF4-FFF2-40B4-BE49-F238E27FC236}">
                  <a16:creationId xmlns:a16="http://schemas.microsoft.com/office/drawing/2014/main" id="{EB46F4E1-B138-9B77-6C9F-A41EA169AB2F}"/>
                </a:ext>
              </a:extLst>
            </p:cNvPr>
            <p:cNvSpPr>
              <a:spLocks/>
            </p:cNvSpPr>
            <p:nvPr/>
          </p:nvSpPr>
          <p:spPr bwMode="auto">
            <a:xfrm>
              <a:off x="7457450" y="2269533"/>
              <a:ext cx="112157" cy="83475"/>
            </a:xfrm>
            <a:custGeom>
              <a:avLst/>
              <a:gdLst>
                <a:gd name="T0" fmla="*/ 56170 w 79764"/>
                <a:gd name="T1" fmla="*/ 0 h 78472"/>
                <a:gd name="T2" fmla="*/ 0 w 79764"/>
                <a:gd name="T3" fmla="*/ 83475 h 78472"/>
                <a:gd name="T4" fmla="*/ 112158 w 79764"/>
                <a:gd name="T5" fmla="*/ 83475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0" name="Freeform: Shape 509">
              <a:extLst>
                <a:ext uri="{FF2B5EF4-FFF2-40B4-BE49-F238E27FC236}">
                  <a16:creationId xmlns:a16="http://schemas.microsoft.com/office/drawing/2014/main" id="{DFDBC1B3-79C4-1475-C593-1DD9408A0B55}"/>
                </a:ext>
              </a:extLst>
            </p:cNvPr>
            <p:cNvSpPr>
              <a:spLocks/>
            </p:cNvSpPr>
            <p:nvPr/>
          </p:nvSpPr>
          <p:spPr bwMode="auto">
            <a:xfrm>
              <a:off x="7444362" y="2269529"/>
              <a:ext cx="112157" cy="83475"/>
            </a:xfrm>
            <a:custGeom>
              <a:avLst/>
              <a:gdLst>
                <a:gd name="T0" fmla="*/ 55989 w 79764"/>
                <a:gd name="T1" fmla="*/ 0 h 78472"/>
                <a:gd name="T2" fmla="*/ 0 w 79764"/>
                <a:gd name="T3" fmla="*/ 83475 h 78472"/>
                <a:gd name="T4" fmla="*/ 112158 w 79764"/>
                <a:gd name="T5" fmla="*/ 83475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1" name="Freeform: Shape 510">
              <a:extLst>
                <a:ext uri="{FF2B5EF4-FFF2-40B4-BE49-F238E27FC236}">
                  <a16:creationId xmlns:a16="http://schemas.microsoft.com/office/drawing/2014/main" id="{506D7582-D1CD-5505-B97E-A85AA2B3AADD}"/>
                </a:ext>
              </a:extLst>
            </p:cNvPr>
            <p:cNvSpPr>
              <a:spLocks/>
            </p:cNvSpPr>
            <p:nvPr/>
          </p:nvSpPr>
          <p:spPr bwMode="auto">
            <a:xfrm>
              <a:off x="7438730" y="2269526"/>
              <a:ext cx="112157" cy="83475"/>
            </a:xfrm>
            <a:custGeom>
              <a:avLst/>
              <a:gdLst>
                <a:gd name="T0" fmla="*/ 55989 w 79764"/>
                <a:gd name="T1" fmla="*/ 0 h 78472"/>
                <a:gd name="T2" fmla="*/ 0 w 79764"/>
                <a:gd name="T3" fmla="*/ 83475 h 78472"/>
                <a:gd name="T4" fmla="*/ 112158 w 79764"/>
                <a:gd name="T5" fmla="*/ 83475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2" name="Freeform: Shape 511">
              <a:extLst>
                <a:ext uri="{FF2B5EF4-FFF2-40B4-BE49-F238E27FC236}">
                  <a16:creationId xmlns:a16="http://schemas.microsoft.com/office/drawing/2014/main" id="{CC152E83-94D7-2C3D-CDAD-F83E9AA41263}"/>
                </a:ext>
              </a:extLst>
            </p:cNvPr>
            <p:cNvSpPr>
              <a:spLocks/>
            </p:cNvSpPr>
            <p:nvPr/>
          </p:nvSpPr>
          <p:spPr bwMode="auto">
            <a:xfrm>
              <a:off x="7421642" y="2269523"/>
              <a:ext cx="112157" cy="83473"/>
            </a:xfrm>
            <a:custGeom>
              <a:avLst/>
              <a:gdLst>
                <a:gd name="T0" fmla="*/ 56170 w 79764"/>
                <a:gd name="T1" fmla="*/ 0 h 78472"/>
                <a:gd name="T2" fmla="*/ 0 w 79764"/>
                <a:gd name="T3" fmla="*/ 83473 h 78472"/>
                <a:gd name="T4" fmla="*/ 112158 w 79764"/>
                <a:gd name="T5" fmla="*/ 83473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3" name="Freeform: Shape 512">
              <a:extLst>
                <a:ext uri="{FF2B5EF4-FFF2-40B4-BE49-F238E27FC236}">
                  <a16:creationId xmlns:a16="http://schemas.microsoft.com/office/drawing/2014/main" id="{0F5376D7-774B-DE72-41B5-11CA01F9A860}"/>
                </a:ext>
              </a:extLst>
            </p:cNvPr>
            <p:cNvSpPr>
              <a:spLocks/>
            </p:cNvSpPr>
            <p:nvPr/>
          </p:nvSpPr>
          <p:spPr bwMode="auto">
            <a:xfrm>
              <a:off x="7387649" y="2252696"/>
              <a:ext cx="112157" cy="83473"/>
            </a:xfrm>
            <a:custGeom>
              <a:avLst/>
              <a:gdLst>
                <a:gd name="T0" fmla="*/ 56170 w 79764"/>
                <a:gd name="T1" fmla="*/ 0 h 78472"/>
                <a:gd name="T2" fmla="*/ 0 w 79764"/>
                <a:gd name="T3" fmla="*/ 83473 h 78472"/>
                <a:gd name="T4" fmla="*/ 112158 w 79764"/>
                <a:gd name="T5" fmla="*/ 83473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4" name="Freeform: Shape 513">
              <a:extLst>
                <a:ext uri="{FF2B5EF4-FFF2-40B4-BE49-F238E27FC236}">
                  <a16:creationId xmlns:a16="http://schemas.microsoft.com/office/drawing/2014/main" id="{B3C973D5-9D06-F4D0-A3E3-E0CADC9BA846}"/>
                </a:ext>
              </a:extLst>
            </p:cNvPr>
            <p:cNvSpPr>
              <a:spLocks/>
            </p:cNvSpPr>
            <p:nvPr/>
          </p:nvSpPr>
          <p:spPr bwMode="auto">
            <a:xfrm>
              <a:off x="7380197" y="2252696"/>
              <a:ext cx="112157" cy="83473"/>
            </a:xfrm>
            <a:custGeom>
              <a:avLst/>
              <a:gdLst>
                <a:gd name="T0" fmla="*/ 55989 w 79764"/>
                <a:gd name="T1" fmla="*/ 0 h 78472"/>
                <a:gd name="T2" fmla="*/ 0 w 79764"/>
                <a:gd name="T3" fmla="*/ 83473 h 78472"/>
                <a:gd name="T4" fmla="*/ 112158 w 79764"/>
                <a:gd name="T5" fmla="*/ 83473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5" name="Freeform: Shape 514">
              <a:extLst>
                <a:ext uri="{FF2B5EF4-FFF2-40B4-BE49-F238E27FC236}">
                  <a16:creationId xmlns:a16="http://schemas.microsoft.com/office/drawing/2014/main" id="{61D9BBE2-6DB3-A09A-E597-2BD379A623CE}"/>
                </a:ext>
              </a:extLst>
            </p:cNvPr>
            <p:cNvSpPr>
              <a:spLocks/>
            </p:cNvSpPr>
            <p:nvPr/>
          </p:nvSpPr>
          <p:spPr bwMode="auto">
            <a:xfrm>
              <a:off x="7361294" y="2252696"/>
              <a:ext cx="112159" cy="83473"/>
            </a:xfrm>
            <a:custGeom>
              <a:avLst/>
              <a:gdLst>
                <a:gd name="T0" fmla="*/ 56170 w 79765"/>
                <a:gd name="T1" fmla="*/ 0 h 78472"/>
                <a:gd name="T2" fmla="*/ 0 w 79765"/>
                <a:gd name="T3" fmla="*/ 83473 h 78472"/>
                <a:gd name="T4" fmla="*/ 112159 w 79765"/>
                <a:gd name="T5" fmla="*/ 83473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6" name="Freeform: Shape 515">
              <a:extLst>
                <a:ext uri="{FF2B5EF4-FFF2-40B4-BE49-F238E27FC236}">
                  <a16:creationId xmlns:a16="http://schemas.microsoft.com/office/drawing/2014/main" id="{2B2CAE22-C2D8-CFCD-8C09-A84030BC2C1D}"/>
                </a:ext>
              </a:extLst>
            </p:cNvPr>
            <p:cNvSpPr>
              <a:spLocks/>
            </p:cNvSpPr>
            <p:nvPr/>
          </p:nvSpPr>
          <p:spPr bwMode="auto">
            <a:xfrm>
              <a:off x="7351839" y="2252695"/>
              <a:ext cx="112157" cy="83473"/>
            </a:xfrm>
            <a:custGeom>
              <a:avLst/>
              <a:gdLst>
                <a:gd name="T0" fmla="*/ 56170 w 79764"/>
                <a:gd name="T1" fmla="*/ 0 h 78472"/>
                <a:gd name="T2" fmla="*/ 0 w 79764"/>
                <a:gd name="T3" fmla="*/ 83473 h 78472"/>
                <a:gd name="T4" fmla="*/ 112158 w 79764"/>
                <a:gd name="T5" fmla="*/ 83473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7" name="Freeform: Shape 516">
              <a:extLst>
                <a:ext uri="{FF2B5EF4-FFF2-40B4-BE49-F238E27FC236}">
                  <a16:creationId xmlns:a16="http://schemas.microsoft.com/office/drawing/2014/main" id="{BA8EA57D-7027-B823-C094-4CC1D776484D}"/>
                </a:ext>
              </a:extLst>
            </p:cNvPr>
            <p:cNvSpPr>
              <a:spLocks/>
            </p:cNvSpPr>
            <p:nvPr/>
          </p:nvSpPr>
          <p:spPr bwMode="auto">
            <a:xfrm>
              <a:off x="7334935" y="2252694"/>
              <a:ext cx="112157" cy="83473"/>
            </a:xfrm>
            <a:custGeom>
              <a:avLst/>
              <a:gdLst>
                <a:gd name="T0" fmla="*/ 55989 w 79764"/>
                <a:gd name="T1" fmla="*/ 0 h 78472"/>
                <a:gd name="T2" fmla="*/ 0 w 79764"/>
                <a:gd name="T3" fmla="*/ 83473 h 78472"/>
                <a:gd name="T4" fmla="*/ 112158 w 79764"/>
                <a:gd name="T5" fmla="*/ 83473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8" name="Freeform: Shape 517">
              <a:extLst>
                <a:ext uri="{FF2B5EF4-FFF2-40B4-BE49-F238E27FC236}">
                  <a16:creationId xmlns:a16="http://schemas.microsoft.com/office/drawing/2014/main" id="{638D166E-A402-756F-2F75-78F3A92FE2E7}"/>
                </a:ext>
              </a:extLst>
            </p:cNvPr>
            <p:cNvSpPr>
              <a:spLocks/>
            </p:cNvSpPr>
            <p:nvPr/>
          </p:nvSpPr>
          <p:spPr bwMode="auto">
            <a:xfrm>
              <a:off x="7329298" y="2252694"/>
              <a:ext cx="112159" cy="83473"/>
            </a:xfrm>
            <a:custGeom>
              <a:avLst/>
              <a:gdLst>
                <a:gd name="T0" fmla="*/ 55989 w 79765"/>
                <a:gd name="T1" fmla="*/ 0 h 78472"/>
                <a:gd name="T2" fmla="*/ 0 w 79765"/>
                <a:gd name="T3" fmla="*/ 83473 h 78472"/>
                <a:gd name="T4" fmla="*/ 112159 w 79765"/>
                <a:gd name="T5" fmla="*/ 83473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9" name="Freeform: Shape 518">
              <a:extLst>
                <a:ext uri="{FF2B5EF4-FFF2-40B4-BE49-F238E27FC236}">
                  <a16:creationId xmlns:a16="http://schemas.microsoft.com/office/drawing/2014/main" id="{4B447715-E97F-820A-C8DC-86EE2F516A88}"/>
                </a:ext>
              </a:extLst>
            </p:cNvPr>
            <p:cNvSpPr>
              <a:spLocks/>
            </p:cNvSpPr>
            <p:nvPr/>
          </p:nvSpPr>
          <p:spPr bwMode="auto">
            <a:xfrm>
              <a:off x="7295304" y="2252693"/>
              <a:ext cx="112159" cy="83473"/>
            </a:xfrm>
            <a:custGeom>
              <a:avLst/>
              <a:gdLst>
                <a:gd name="T0" fmla="*/ 56170 w 79765"/>
                <a:gd name="T1" fmla="*/ 0 h 78472"/>
                <a:gd name="T2" fmla="*/ 0 w 79765"/>
                <a:gd name="T3" fmla="*/ 83473 h 78472"/>
                <a:gd name="T4" fmla="*/ 112159 w 79765"/>
                <a:gd name="T5" fmla="*/ 83473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0" name="Freeform: Shape 519">
              <a:extLst>
                <a:ext uri="{FF2B5EF4-FFF2-40B4-BE49-F238E27FC236}">
                  <a16:creationId xmlns:a16="http://schemas.microsoft.com/office/drawing/2014/main" id="{3CD93E90-A2D9-CD1D-497C-F43440532211}"/>
                </a:ext>
              </a:extLst>
            </p:cNvPr>
            <p:cNvSpPr>
              <a:spLocks/>
            </p:cNvSpPr>
            <p:nvPr/>
          </p:nvSpPr>
          <p:spPr bwMode="auto">
            <a:xfrm>
              <a:off x="7284034" y="2252692"/>
              <a:ext cx="112159" cy="83473"/>
            </a:xfrm>
            <a:custGeom>
              <a:avLst/>
              <a:gdLst>
                <a:gd name="T0" fmla="*/ 55989 w 79765"/>
                <a:gd name="T1" fmla="*/ 0 h 78472"/>
                <a:gd name="T2" fmla="*/ 0 w 79765"/>
                <a:gd name="T3" fmla="*/ 83473 h 78472"/>
                <a:gd name="T4" fmla="*/ 112159 w 79765"/>
                <a:gd name="T5" fmla="*/ 83473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1" name="Freeform: Shape 520">
              <a:extLst>
                <a:ext uri="{FF2B5EF4-FFF2-40B4-BE49-F238E27FC236}">
                  <a16:creationId xmlns:a16="http://schemas.microsoft.com/office/drawing/2014/main" id="{6E11B826-3B74-9C7B-D5D3-7254C84EEA22}"/>
                </a:ext>
              </a:extLst>
            </p:cNvPr>
            <p:cNvSpPr>
              <a:spLocks/>
            </p:cNvSpPr>
            <p:nvPr/>
          </p:nvSpPr>
          <p:spPr bwMode="auto">
            <a:xfrm>
              <a:off x="7265128" y="2252691"/>
              <a:ext cx="112159" cy="83473"/>
            </a:xfrm>
            <a:custGeom>
              <a:avLst/>
              <a:gdLst>
                <a:gd name="T0" fmla="*/ 56172 w 79765"/>
                <a:gd name="T1" fmla="*/ 0 h 78472"/>
                <a:gd name="T2" fmla="*/ 0 w 79765"/>
                <a:gd name="T3" fmla="*/ 83473 h 78472"/>
                <a:gd name="T4" fmla="*/ 112159 w 79765"/>
                <a:gd name="T5" fmla="*/ 83473 h 78472"/>
                <a:gd name="T6" fmla="*/ 56172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8" y="0"/>
                  </a:moveTo>
                  <a:lnTo>
                    <a:pt x="0" y="78472"/>
                  </a:lnTo>
                  <a:lnTo>
                    <a:pt x="79765" y="78472"/>
                  </a:lnTo>
                  <a:lnTo>
                    <a:pt x="3994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2" name="Freeform: Shape 521">
              <a:extLst>
                <a:ext uri="{FF2B5EF4-FFF2-40B4-BE49-F238E27FC236}">
                  <a16:creationId xmlns:a16="http://schemas.microsoft.com/office/drawing/2014/main" id="{554E3B78-5412-23D1-C89C-1FCA4EE03EA0}"/>
                </a:ext>
              </a:extLst>
            </p:cNvPr>
            <p:cNvSpPr>
              <a:spLocks/>
            </p:cNvSpPr>
            <p:nvPr/>
          </p:nvSpPr>
          <p:spPr bwMode="auto">
            <a:xfrm>
              <a:off x="7274581" y="2252690"/>
              <a:ext cx="112157" cy="83473"/>
            </a:xfrm>
            <a:custGeom>
              <a:avLst/>
              <a:gdLst>
                <a:gd name="T0" fmla="*/ 55989 w 79764"/>
                <a:gd name="T1" fmla="*/ 0 h 78472"/>
                <a:gd name="T2" fmla="*/ 0 w 79764"/>
                <a:gd name="T3" fmla="*/ 83473 h 78472"/>
                <a:gd name="T4" fmla="*/ 112158 w 79764"/>
                <a:gd name="T5" fmla="*/ 83473 h 78472"/>
                <a:gd name="T6" fmla="*/ 55989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3" name="Freeform: Shape 522">
              <a:extLst>
                <a:ext uri="{FF2B5EF4-FFF2-40B4-BE49-F238E27FC236}">
                  <a16:creationId xmlns:a16="http://schemas.microsoft.com/office/drawing/2014/main" id="{2CDBCB5D-1AB6-12E2-6EE8-A270278671F3}"/>
                </a:ext>
              </a:extLst>
            </p:cNvPr>
            <p:cNvSpPr>
              <a:spLocks/>
            </p:cNvSpPr>
            <p:nvPr/>
          </p:nvSpPr>
          <p:spPr bwMode="auto">
            <a:xfrm>
              <a:off x="7246225" y="2252689"/>
              <a:ext cx="112157" cy="83473"/>
            </a:xfrm>
            <a:custGeom>
              <a:avLst/>
              <a:gdLst>
                <a:gd name="T0" fmla="*/ 56170 w 79764"/>
                <a:gd name="T1" fmla="*/ 0 h 78472"/>
                <a:gd name="T2" fmla="*/ 0 w 79764"/>
                <a:gd name="T3" fmla="*/ 83473 h 78472"/>
                <a:gd name="T4" fmla="*/ 112158 w 79764"/>
                <a:gd name="T5" fmla="*/ 83473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4" name="Freeform: Shape 523">
              <a:extLst>
                <a:ext uri="{FF2B5EF4-FFF2-40B4-BE49-F238E27FC236}">
                  <a16:creationId xmlns:a16="http://schemas.microsoft.com/office/drawing/2014/main" id="{F8B0D3C9-740C-6AA9-D589-FEEBD54D11FC}"/>
                </a:ext>
              </a:extLst>
            </p:cNvPr>
            <p:cNvSpPr>
              <a:spLocks/>
            </p:cNvSpPr>
            <p:nvPr/>
          </p:nvSpPr>
          <p:spPr bwMode="auto">
            <a:xfrm>
              <a:off x="7240588" y="2252688"/>
              <a:ext cx="112157" cy="83473"/>
            </a:xfrm>
            <a:custGeom>
              <a:avLst/>
              <a:gdLst>
                <a:gd name="T0" fmla="*/ 56170 w 79764"/>
                <a:gd name="T1" fmla="*/ 0 h 78472"/>
                <a:gd name="T2" fmla="*/ 0 w 79764"/>
                <a:gd name="T3" fmla="*/ 83473 h 78472"/>
                <a:gd name="T4" fmla="*/ 112158 w 79764"/>
                <a:gd name="T5" fmla="*/ 83473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5" name="Freeform: Shape 524">
              <a:extLst>
                <a:ext uri="{FF2B5EF4-FFF2-40B4-BE49-F238E27FC236}">
                  <a16:creationId xmlns:a16="http://schemas.microsoft.com/office/drawing/2014/main" id="{BE4C60D7-DF70-87E6-73F6-6841AFE2F5EE}"/>
                </a:ext>
              </a:extLst>
            </p:cNvPr>
            <p:cNvSpPr>
              <a:spLocks/>
            </p:cNvSpPr>
            <p:nvPr/>
          </p:nvSpPr>
          <p:spPr bwMode="auto">
            <a:xfrm>
              <a:off x="7218045" y="2252688"/>
              <a:ext cx="112159" cy="83473"/>
            </a:xfrm>
            <a:custGeom>
              <a:avLst/>
              <a:gdLst>
                <a:gd name="T0" fmla="*/ 55989 w 79765"/>
                <a:gd name="T1" fmla="*/ 0 h 78472"/>
                <a:gd name="T2" fmla="*/ 0 w 79765"/>
                <a:gd name="T3" fmla="*/ 83473 h 78472"/>
                <a:gd name="T4" fmla="*/ 112159 w 79765"/>
                <a:gd name="T5" fmla="*/ 83473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6" name="Freeform: Shape 525">
              <a:extLst>
                <a:ext uri="{FF2B5EF4-FFF2-40B4-BE49-F238E27FC236}">
                  <a16:creationId xmlns:a16="http://schemas.microsoft.com/office/drawing/2014/main" id="{5AE9BB07-2BA8-AF7E-F5C6-CC9D007CC946}"/>
                </a:ext>
              </a:extLst>
            </p:cNvPr>
            <p:cNvSpPr>
              <a:spLocks/>
            </p:cNvSpPr>
            <p:nvPr/>
          </p:nvSpPr>
          <p:spPr bwMode="auto">
            <a:xfrm>
              <a:off x="7210410" y="2252687"/>
              <a:ext cx="112157" cy="83473"/>
            </a:xfrm>
            <a:custGeom>
              <a:avLst/>
              <a:gdLst>
                <a:gd name="T0" fmla="*/ 56170 w 79764"/>
                <a:gd name="T1" fmla="*/ 0 h 78472"/>
                <a:gd name="T2" fmla="*/ 0 w 79764"/>
                <a:gd name="T3" fmla="*/ 83473 h 78472"/>
                <a:gd name="T4" fmla="*/ 112158 w 79764"/>
                <a:gd name="T5" fmla="*/ 83473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7" name="Freeform: Shape 526">
              <a:extLst>
                <a:ext uri="{FF2B5EF4-FFF2-40B4-BE49-F238E27FC236}">
                  <a16:creationId xmlns:a16="http://schemas.microsoft.com/office/drawing/2014/main" id="{CCD4AB84-2D75-8F95-EE0F-C00EBAA89708}"/>
                </a:ext>
              </a:extLst>
            </p:cNvPr>
            <p:cNvSpPr>
              <a:spLocks/>
            </p:cNvSpPr>
            <p:nvPr/>
          </p:nvSpPr>
          <p:spPr bwMode="auto">
            <a:xfrm>
              <a:off x="7189685" y="2252686"/>
              <a:ext cx="112159" cy="83473"/>
            </a:xfrm>
            <a:custGeom>
              <a:avLst/>
              <a:gdLst>
                <a:gd name="T0" fmla="*/ 55989 w 79765"/>
                <a:gd name="T1" fmla="*/ 0 h 78472"/>
                <a:gd name="T2" fmla="*/ 0 w 79765"/>
                <a:gd name="T3" fmla="*/ 83473 h 78472"/>
                <a:gd name="T4" fmla="*/ 112159 w 79765"/>
                <a:gd name="T5" fmla="*/ 83473 h 78472"/>
                <a:gd name="T6" fmla="*/ 55989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818" y="0"/>
                  </a:moveTo>
                  <a:lnTo>
                    <a:pt x="0" y="78472"/>
                  </a:lnTo>
                  <a:lnTo>
                    <a:pt x="79765" y="78472"/>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8" name="Freeform: Shape 527">
              <a:extLst>
                <a:ext uri="{FF2B5EF4-FFF2-40B4-BE49-F238E27FC236}">
                  <a16:creationId xmlns:a16="http://schemas.microsoft.com/office/drawing/2014/main" id="{5069C82C-D5A6-5056-C650-7A768ED53003}"/>
                </a:ext>
              </a:extLst>
            </p:cNvPr>
            <p:cNvSpPr>
              <a:spLocks/>
            </p:cNvSpPr>
            <p:nvPr/>
          </p:nvSpPr>
          <p:spPr bwMode="auto">
            <a:xfrm>
              <a:off x="7180235" y="2252685"/>
              <a:ext cx="112157" cy="83473"/>
            </a:xfrm>
            <a:custGeom>
              <a:avLst/>
              <a:gdLst>
                <a:gd name="T0" fmla="*/ 56170 w 79764"/>
                <a:gd name="T1" fmla="*/ 0 h 78472"/>
                <a:gd name="T2" fmla="*/ 0 w 79764"/>
                <a:gd name="T3" fmla="*/ 83473 h 78472"/>
                <a:gd name="T4" fmla="*/ 112158 w 79764"/>
                <a:gd name="T5" fmla="*/ 83473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9" name="Freeform: Shape 528">
              <a:extLst>
                <a:ext uri="{FF2B5EF4-FFF2-40B4-BE49-F238E27FC236}">
                  <a16:creationId xmlns:a16="http://schemas.microsoft.com/office/drawing/2014/main" id="{63CEDB27-A47D-EF52-5336-EA0D57A659A9}"/>
                </a:ext>
              </a:extLst>
            </p:cNvPr>
            <p:cNvSpPr>
              <a:spLocks/>
            </p:cNvSpPr>
            <p:nvPr/>
          </p:nvSpPr>
          <p:spPr bwMode="auto">
            <a:xfrm>
              <a:off x="7170782" y="2252683"/>
              <a:ext cx="112157" cy="83473"/>
            </a:xfrm>
            <a:custGeom>
              <a:avLst/>
              <a:gdLst>
                <a:gd name="T0" fmla="*/ 56170 w 79764"/>
                <a:gd name="T1" fmla="*/ 0 h 78472"/>
                <a:gd name="T2" fmla="*/ 0 w 79764"/>
                <a:gd name="T3" fmla="*/ 83473 h 78472"/>
                <a:gd name="T4" fmla="*/ 112158 w 79764"/>
                <a:gd name="T5" fmla="*/ 83473 h 78472"/>
                <a:gd name="T6" fmla="*/ 56170 w 79764"/>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10" name="Freeform: Shape 529">
              <a:extLst>
                <a:ext uri="{FF2B5EF4-FFF2-40B4-BE49-F238E27FC236}">
                  <a16:creationId xmlns:a16="http://schemas.microsoft.com/office/drawing/2014/main" id="{2F5FFC44-A982-B39A-FE53-0B6590A853C9}"/>
                </a:ext>
              </a:extLst>
            </p:cNvPr>
            <p:cNvSpPr>
              <a:spLocks/>
            </p:cNvSpPr>
            <p:nvPr/>
          </p:nvSpPr>
          <p:spPr bwMode="auto">
            <a:xfrm>
              <a:off x="7153876" y="2240148"/>
              <a:ext cx="112159" cy="83336"/>
            </a:xfrm>
            <a:custGeom>
              <a:avLst/>
              <a:gdLst>
                <a:gd name="T0" fmla="*/ 55989 w 79765"/>
                <a:gd name="T1" fmla="*/ 0 h 78343"/>
                <a:gd name="T2" fmla="*/ 0 w 79765"/>
                <a:gd name="T3" fmla="*/ 83336 h 78343"/>
                <a:gd name="T4" fmla="*/ 112159 w 79765"/>
                <a:gd name="T5" fmla="*/ 83336 h 78343"/>
                <a:gd name="T6" fmla="*/ 55989 w 79765"/>
                <a:gd name="T7" fmla="*/ 0 h 783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343">
                  <a:moveTo>
                    <a:pt x="39818" y="0"/>
                  </a:moveTo>
                  <a:lnTo>
                    <a:pt x="0" y="78343"/>
                  </a:lnTo>
                  <a:lnTo>
                    <a:pt x="79765" y="78343"/>
                  </a:lnTo>
                  <a:lnTo>
                    <a:pt x="39818"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11" name="Freeform: Shape 530">
              <a:extLst>
                <a:ext uri="{FF2B5EF4-FFF2-40B4-BE49-F238E27FC236}">
                  <a16:creationId xmlns:a16="http://schemas.microsoft.com/office/drawing/2014/main" id="{58C3FDFE-78F1-03E5-86D2-CC642537119F}"/>
                </a:ext>
              </a:extLst>
            </p:cNvPr>
            <p:cNvSpPr>
              <a:spLocks/>
            </p:cNvSpPr>
            <p:nvPr/>
          </p:nvSpPr>
          <p:spPr bwMode="auto">
            <a:xfrm>
              <a:off x="7074620" y="2240142"/>
              <a:ext cx="112157" cy="83335"/>
            </a:xfrm>
            <a:custGeom>
              <a:avLst/>
              <a:gdLst>
                <a:gd name="T0" fmla="*/ 56170 w 79764"/>
                <a:gd name="T1" fmla="*/ 0 h 78343"/>
                <a:gd name="T2" fmla="*/ 0 w 79764"/>
                <a:gd name="T3" fmla="*/ 83335 h 78343"/>
                <a:gd name="T4" fmla="*/ 112158 w 79764"/>
                <a:gd name="T5" fmla="*/ 83335 h 78343"/>
                <a:gd name="T6" fmla="*/ 56170 w 79764"/>
                <a:gd name="T7" fmla="*/ 0 h 783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4" h="78343">
                  <a:moveTo>
                    <a:pt x="39947" y="0"/>
                  </a:moveTo>
                  <a:lnTo>
                    <a:pt x="0" y="78343"/>
                  </a:lnTo>
                  <a:lnTo>
                    <a:pt x="79765" y="78343"/>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12" name="Freeform: Shape 531">
              <a:extLst>
                <a:ext uri="{FF2B5EF4-FFF2-40B4-BE49-F238E27FC236}">
                  <a16:creationId xmlns:a16="http://schemas.microsoft.com/office/drawing/2014/main" id="{1AB85362-05F5-6018-39E8-99D7A96DD026}"/>
                </a:ext>
              </a:extLst>
            </p:cNvPr>
            <p:cNvSpPr>
              <a:spLocks/>
            </p:cNvSpPr>
            <p:nvPr/>
          </p:nvSpPr>
          <p:spPr bwMode="auto">
            <a:xfrm>
              <a:off x="6955191" y="2240139"/>
              <a:ext cx="112159" cy="83335"/>
            </a:xfrm>
            <a:custGeom>
              <a:avLst/>
              <a:gdLst>
                <a:gd name="T0" fmla="*/ 56170 w 79765"/>
                <a:gd name="T1" fmla="*/ 0 h 78343"/>
                <a:gd name="T2" fmla="*/ 0 w 79765"/>
                <a:gd name="T3" fmla="*/ 83335 h 78343"/>
                <a:gd name="T4" fmla="*/ 112159 w 79765"/>
                <a:gd name="T5" fmla="*/ 83335 h 78343"/>
                <a:gd name="T6" fmla="*/ 56170 w 79765"/>
                <a:gd name="T7" fmla="*/ 0 h 783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343">
                  <a:moveTo>
                    <a:pt x="39947" y="0"/>
                  </a:moveTo>
                  <a:lnTo>
                    <a:pt x="0" y="78343"/>
                  </a:lnTo>
                  <a:lnTo>
                    <a:pt x="79765" y="78343"/>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13" name="Freeform: Shape 532">
              <a:extLst>
                <a:ext uri="{FF2B5EF4-FFF2-40B4-BE49-F238E27FC236}">
                  <a16:creationId xmlns:a16="http://schemas.microsoft.com/office/drawing/2014/main" id="{591C261A-C92A-4F06-DF34-5262A13DBA93}"/>
                </a:ext>
              </a:extLst>
            </p:cNvPr>
            <p:cNvSpPr>
              <a:spLocks/>
            </p:cNvSpPr>
            <p:nvPr/>
          </p:nvSpPr>
          <p:spPr bwMode="auto">
            <a:xfrm>
              <a:off x="6465830" y="2189111"/>
              <a:ext cx="112159" cy="83471"/>
            </a:xfrm>
            <a:custGeom>
              <a:avLst/>
              <a:gdLst>
                <a:gd name="T0" fmla="*/ 56170 w 79765"/>
                <a:gd name="T1" fmla="*/ 0 h 78472"/>
                <a:gd name="T2" fmla="*/ 0 w 79765"/>
                <a:gd name="T3" fmla="*/ 83471 h 78472"/>
                <a:gd name="T4" fmla="*/ 112159 w 79765"/>
                <a:gd name="T5" fmla="*/ 83471 h 78472"/>
                <a:gd name="T6" fmla="*/ 56170 w 79765"/>
                <a:gd name="T7" fmla="*/ 0 h 78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472">
                  <a:moveTo>
                    <a:pt x="39947" y="0"/>
                  </a:moveTo>
                  <a:lnTo>
                    <a:pt x="0" y="78472"/>
                  </a:lnTo>
                  <a:lnTo>
                    <a:pt x="79765" y="78472"/>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14" name="Freeform: Shape 533">
              <a:extLst>
                <a:ext uri="{FF2B5EF4-FFF2-40B4-BE49-F238E27FC236}">
                  <a16:creationId xmlns:a16="http://schemas.microsoft.com/office/drawing/2014/main" id="{77D37D9F-822D-FF24-45CE-2D1521785FDD}"/>
                </a:ext>
              </a:extLst>
            </p:cNvPr>
            <p:cNvSpPr>
              <a:spLocks/>
            </p:cNvSpPr>
            <p:nvPr/>
          </p:nvSpPr>
          <p:spPr bwMode="auto">
            <a:xfrm>
              <a:off x="6203335" y="2164913"/>
              <a:ext cx="112159" cy="83335"/>
            </a:xfrm>
            <a:custGeom>
              <a:avLst/>
              <a:gdLst>
                <a:gd name="T0" fmla="*/ 56170 w 79765"/>
                <a:gd name="T1" fmla="*/ 0 h 78343"/>
                <a:gd name="T2" fmla="*/ 0 w 79765"/>
                <a:gd name="T3" fmla="*/ 83335 h 78343"/>
                <a:gd name="T4" fmla="*/ 112159 w 79765"/>
                <a:gd name="T5" fmla="*/ 83335 h 78343"/>
                <a:gd name="T6" fmla="*/ 56170 w 79765"/>
                <a:gd name="T7" fmla="*/ 0 h 783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765" h="78343">
                  <a:moveTo>
                    <a:pt x="39947" y="0"/>
                  </a:moveTo>
                  <a:lnTo>
                    <a:pt x="0" y="78343"/>
                  </a:lnTo>
                  <a:lnTo>
                    <a:pt x="79765" y="78343"/>
                  </a:lnTo>
                  <a:lnTo>
                    <a:pt x="39947" y="0"/>
                  </a:lnTo>
                  <a:close/>
                </a:path>
              </a:pathLst>
            </a:custGeom>
            <a:solidFill>
              <a:srgbClr val="EE2E26"/>
            </a:solidFill>
            <a:ln>
              <a:noFill/>
            </a:ln>
            <a:extLst>
              <a:ext uri="{91240B29-F687-4F45-9708-019B960494DF}">
                <a14:hiddenLine xmlns:a14="http://schemas.microsoft.com/office/drawing/2010/main" w="12920" cap="flat">
                  <a:solidFill>
                    <a:srgbClr val="000000"/>
                  </a:solidFill>
                  <a:prstDash val="solid"/>
                  <a:miter lim="800000"/>
                  <a:headEnd/>
                  <a:tailEnd/>
                </a14:hiddenLine>
              </a:ext>
            </a:extLst>
          </p:spPr>
          <p:txBody>
            <a:bodyPr anchor="ct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cxnSp>
          <p:nvCxnSpPr>
            <p:cNvPr id="535" name="Straight Connector 534">
              <a:extLst>
                <a:ext uri="{FF2B5EF4-FFF2-40B4-BE49-F238E27FC236}">
                  <a16:creationId xmlns:a16="http://schemas.microsoft.com/office/drawing/2014/main" id="{A643493E-0387-D50B-9AAC-7C675F53803B}"/>
                </a:ext>
              </a:extLst>
            </p:cNvPr>
            <p:cNvCxnSpPr>
              <a:cxnSpLocks/>
            </p:cNvCxnSpPr>
            <p:nvPr/>
          </p:nvCxnSpPr>
          <p:spPr>
            <a:xfrm flipH="1" flipV="1">
              <a:off x="7256827" y="1863385"/>
              <a:ext cx="0" cy="2407817"/>
            </a:xfrm>
            <a:prstGeom prst="line">
              <a:avLst/>
            </a:prstGeom>
            <a:ln w="1270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33016" name="TextBox 535">
              <a:extLst>
                <a:ext uri="{FF2B5EF4-FFF2-40B4-BE49-F238E27FC236}">
                  <a16:creationId xmlns:a16="http://schemas.microsoft.com/office/drawing/2014/main" id="{22AA5F32-1DFB-ED26-8AE5-7B8D5D257456}"/>
                </a:ext>
              </a:extLst>
            </p:cNvPr>
            <p:cNvSpPr txBox="1">
              <a:spLocks noChangeArrowheads="1"/>
            </p:cNvSpPr>
            <p:nvPr/>
          </p:nvSpPr>
          <p:spPr bwMode="auto">
            <a:xfrm>
              <a:off x="7261545" y="1995181"/>
              <a:ext cx="703985" cy="29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76.4</a:t>
              </a:r>
            </a:p>
          </p:txBody>
        </p:sp>
        <p:sp>
          <p:nvSpPr>
            <p:cNvPr id="33017" name="TextBox 536">
              <a:extLst>
                <a:ext uri="{FF2B5EF4-FFF2-40B4-BE49-F238E27FC236}">
                  <a16:creationId xmlns:a16="http://schemas.microsoft.com/office/drawing/2014/main" id="{59DFD29E-4D67-0B7A-00EC-135151F23267}"/>
                </a:ext>
              </a:extLst>
            </p:cNvPr>
            <p:cNvSpPr txBox="1">
              <a:spLocks noChangeArrowheads="1"/>
            </p:cNvSpPr>
            <p:nvPr/>
          </p:nvSpPr>
          <p:spPr bwMode="auto">
            <a:xfrm>
              <a:off x="7264069" y="2736085"/>
              <a:ext cx="710548" cy="29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63.8</a:t>
              </a:r>
            </a:p>
          </p:txBody>
        </p:sp>
        <p:sp>
          <p:nvSpPr>
            <p:cNvPr id="33018" name="TextBox 537">
              <a:extLst>
                <a:ext uri="{FF2B5EF4-FFF2-40B4-BE49-F238E27FC236}">
                  <a16:creationId xmlns:a16="http://schemas.microsoft.com/office/drawing/2014/main" id="{9F706657-AA94-5698-EEE2-4EFDAD575914}"/>
                </a:ext>
              </a:extLst>
            </p:cNvPr>
            <p:cNvSpPr txBox="1">
              <a:spLocks noChangeArrowheads="1"/>
            </p:cNvSpPr>
            <p:nvPr/>
          </p:nvSpPr>
          <p:spPr bwMode="auto">
            <a:xfrm>
              <a:off x="3524229" y="3943872"/>
              <a:ext cx="3794342" cy="29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HR (95% CI), 0.55 (0.39–0.79); </a:t>
              </a:r>
              <a:r>
                <a:rPr kumimoji="0" lang="en-US" altLang="en-US" sz="1400" b="1" i="1"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P</a:t>
              </a:r>
              <a:r>
                <a:rPr kumimoji="0" lang="en-US" altLang="en-US" sz="1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=0.0009</a:t>
              </a:r>
              <a:r>
                <a:rPr kumimoji="0" lang="en-US" altLang="en-US" sz="1400" b="1"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b,c</a:t>
              </a:r>
            </a:p>
          </p:txBody>
        </p:sp>
        <p:sp>
          <p:nvSpPr>
            <p:cNvPr id="33019" name="TextBox 538">
              <a:extLst>
                <a:ext uri="{FF2B5EF4-FFF2-40B4-BE49-F238E27FC236}">
                  <a16:creationId xmlns:a16="http://schemas.microsoft.com/office/drawing/2014/main" id="{6E2B37D3-8F7A-630E-EFDC-C1C8B2F354D1}"/>
                </a:ext>
              </a:extLst>
            </p:cNvPr>
            <p:cNvSpPr txBox="1">
              <a:spLocks noChangeArrowheads="1"/>
            </p:cNvSpPr>
            <p:nvPr/>
          </p:nvSpPr>
          <p:spPr bwMode="auto">
            <a:xfrm>
              <a:off x="6537990" y="1611577"/>
              <a:ext cx="1455375" cy="26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30-month OS</a:t>
              </a:r>
            </a:p>
          </p:txBody>
        </p:sp>
        <p:sp>
          <p:nvSpPr>
            <p:cNvPr id="540" name="TextBox 539">
              <a:extLst>
                <a:ext uri="{FF2B5EF4-FFF2-40B4-BE49-F238E27FC236}">
                  <a16:creationId xmlns:a16="http://schemas.microsoft.com/office/drawing/2014/main" id="{C90A4471-6A27-D2A7-E08E-12629997445B}"/>
                </a:ext>
              </a:extLst>
            </p:cNvPr>
            <p:cNvSpPr txBox="1"/>
            <p:nvPr/>
          </p:nvSpPr>
          <p:spPr>
            <a:xfrm>
              <a:off x="9004878" y="2746403"/>
              <a:ext cx="701041" cy="286753"/>
            </a:xfrm>
            <a:prstGeom prst="rect">
              <a:avLst/>
            </a:prstGeom>
            <a:noFill/>
          </p:spPr>
          <p:txBody>
            <a:bodyPr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SOC</a:t>
              </a:r>
            </a:p>
          </p:txBody>
        </p:sp>
      </p:grpSp>
      <p:sp>
        <p:nvSpPr>
          <p:cNvPr id="3" name="TextBox 2">
            <a:extLst>
              <a:ext uri="{FF2B5EF4-FFF2-40B4-BE49-F238E27FC236}">
                <a16:creationId xmlns:a16="http://schemas.microsoft.com/office/drawing/2014/main" id="{8754AE1C-71AC-5204-E7B0-5AFBBBD52554}"/>
              </a:ext>
            </a:extLst>
          </p:cNvPr>
          <p:cNvSpPr txBox="1"/>
          <p:nvPr/>
        </p:nvSpPr>
        <p:spPr>
          <a:xfrm>
            <a:off x="7566025" y="4914900"/>
            <a:ext cx="733425" cy="276225"/>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solidFill>
                  <a:srgbClr val="231F20"/>
                </a:solidFill>
                <a:effectLst/>
                <a:uLnTx/>
                <a:uFillTx/>
                <a:latin typeface="Arial" panose="020B0604020202020204" pitchFamily="34" charset="0"/>
                <a:ea typeface="+mn-ea"/>
                <a:cs typeface="Arial" panose="020B0604020202020204" pitchFamily="34" charset="0"/>
                <a:sym typeface="Arial"/>
                <a:rtl val="0"/>
              </a:rPr>
              <a:t>Months</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4A97866E-1695-9A0D-EEC6-9EFA3BCBB276}"/>
              </a:ext>
            </a:extLst>
          </p:cNvPr>
          <p:cNvSpPr>
            <a:spLocks noGrp="1"/>
          </p:cNvSpPr>
          <p:nvPr>
            <p:ph type="title"/>
          </p:nvPr>
        </p:nvSpPr>
        <p:spPr>
          <a:xfrm>
            <a:off x="350838" y="381000"/>
            <a:ext cx="11315700" cy="438150"/>
          </a:xfrm>
        </p:spPr>
        <p:txBody>
          <a:bodyPr rtlCol="0">
            <a:normAutofit fontScale="90000"/>
          </a:bodyPr>
          <a:lstStyle/>
          <a:p>
            <a:pPr fontAlgn="auto">
              <a:spcAft>
                <a:spcPts val="0"/>
              </a:spcAft>
              <a:defRPr/>
            </a:pPr>
            <a:r>
              <a:rPr lang="en-US" b="1" dirty="0">
                <a:solidFill>
                  <a:srgbClr val="C00000"/>
                </a:solidFill>
              </a:rPr>
              <a:t>State of Myeloma CAR-T in 2026</a:t>
            </a:r>
          </a:p>
        </p:txBody>
      </p:sp>
      <p:sp>
        <p:nvSpPr>
          <p:cNvPr id="2" name="TextBox 1">
            <a:extLst>
              <a:ext uri="{FF2B5EF4-FFF2-40B4-BE49-F238E27FC236}">
                <a16:creationId xmlns:a16="http://schemas.microsoft.com/office/drawing/2014/main" id="{5892FCE8-9401-637C-FEC8-9417D2575882}"/>
              </a:ext>
            </a:extLst>
          </p:cNvPr>
          <p:cNvSpPr txBox="1"/>
          <p:nvPr/>
        </p:nvSpPr>
        <p:spPr>
          <a:xfrm>
            <a:off x="1074738" y="1258888"/>
            <a:ext cx="10369550" cy="5632450"/>
          </a:xfrm>
          <a:prstGeom prst="rect">
            <a:avLst/>
          </a:prstGeom>
          <a:noFill/>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Calibri"/>
                <a:ea typeface="+mn-ea"/>
                <a:cs typeface="+mn-cs"/>
              </a:rPr>
              <a:t>Barriers remain…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n-ea"/>
                <a:cs typeface="+mn-cs"/>
              </a:rPr>
              <a:t>Logistically challenging</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n-ea"/>
                <a:cs typeface="+mn-cs"/>
              </a:rPr>
              <a:t>Autologous products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n-ea"/>
                <a:cs typeface="+mn-cs"/>
              </a:rPr>
              <a:t>Require apheresis and waiting period for cell infusion</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n-ea"/>
                <a:cs typeface="+mn-cs"/>
              </a:rPr>
              <a:t>Need 3 days of lymphodepletion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Vintage bike parked on country road at sunset">
            <a:extLst>
              <a:ext uri="{FF2B5EF4-FFF2-40B4-BE49-F238E27FC236}">
                <a16:creationId xmlns:a16="http://schemas.microsoft.com/office/drawing/2014/main" id="{CFF67F80-8622-1C84-FDA7-AA8048770178}"/>
              </a:ext>
            </a:extLst>
          </p:cNvPr>
          <p:cNvPicPr>
            <a:picLocks noChangeAspect="1"/>
          </p:cNvPicPr>
          <p:nvPr/>
        </p:nvPicPr>
        <p:blipFill>
          <a:blip r:embed="rId3"/>
          <a:srcRect t="17653" b="200"/>
          <a:stretch>
            <a:fillRect/>
          </a:stretch>
        </p:blipFill>
        <p:spPr>
          <a:xfrm>
            <a:off x="255181" y="213113"/>
            <a:ext cx="11681638" cy="6405400"/>
          </a:xfrm>
          <a:prstGeom prst="roundRect">
            <a:avLst>
              <a:gd name="adj" fmla="val 3636"/>
            </a:avLst>
          </a:prstGeom>
          <a:noFill/>
        </p:spPr>
      </p:pic>
      <p:sp>
        <p:nvSpPr>
          <p:cNvPr id="2" name="Title 1">
            <a:extLst>
              <a:ext uri="{FF2B5EF4-FFF2-40B4-BE49-F238E27FC236}">
                <a16:creationId xmlns:a16="http://schemas.microsoft.com/office/drawing/2014/main" id="{917CBDCA-C1A2-7AED-15D5-01FC73FDC7F3}"/>
              </a:ext>
            </a:extLst>
          </p:cNvPr>
          <p:cNvSpPr>
            <a:spLocks noGrp="1"/>
          </p:cNvSpPr>
          <p:nvPr>
            <p:ph type="title"/>
          </p:nvPr>
        </p:nvSpPr>
        <p:spPr>
          <a:xfrm>
            <a:off x="738188" y="4037013"/>
            <a:ext cx="5357812" cy="2214562"/>
          </a:xfrm>
        </p:spPr>
        <p:txBody>
          <a:bodyPr rtlCol="0" anchor="t">
            <a:normAutofit/>
          </a:bodyPr>
          <a:lstStyle/>
          <a:p>
            <a:pPr fontAlgn="auto">
              <a:spcAft>
                <a:spcPts val="0"/>
              </a:spcAft>
              <a:defRPr/>
            </a:pPr>
            <a:r>
              <a:rPr lang="en-US" sz="3500" b="1" dirty="0" err="1">
                <a:solidFill>
                  <a:schemeClr val="bg1">
                    <a:lumMod val="95000"/>
                  </a:schemeClr>
                </a:solidFill>
              </a:rPr>
              <a:t>Bispecifics</a:t>
            </a:r>
            <a:r>
              <a:rPr lang="en-US" sz="3500" b="1" dirty="0">
                <a:solidFill>
                  <a:schemeClr val="bg1">
                    <a:lumMod val="95000"/>
                  </a:schemeClr>
                </a:solidFill>
              </a:rPr>
              <a:t> </a:t>
            </a:r>
            <a:br>
              <a:rPr lang="en-US" sz="3500" b="1" dirty="0">
                <a:solidFill>
                  <a:schemeClr val="bg1">
                    <a:lumMod val="95000"/>
                  </a:schemeClr>
                </a:solidFill>
              </a:rPr>
            </a:br>
            <a:r>
              <a:rPr lang="en-US" sz="3500" dirty="0">
                <a:solidFill>
                  <a:schemeClr val="bg1">
                    <a:lumMod val="95000"/>
                  </a:schemeClr>
                </a:solidFill>
              </a:rPr>
              <a:t>Why drive a CAR-T when you can take a </a:t>
            </a:r>
            <a:r>
              <a:rPr lang="en-US" sz="3500" b="1" i="1" dirty="0">
                <a:solidFill>
                  <a:schemeClr val="bg1">
                    <a:lumMod val="95000"/>
                  </a:schemeClr>
                </a:solidFill>
              </a:rPr>
              <a:t>bi</a:t>
            </a:r>
            <a:r>
              <a:rPr lang="en-US" sz="3500" dirty="0">
                <a:solidFill>
                  <a:schemeClr val="bg1">
                    <a:lumMod val="95000"/>
                  </a:schemeClr>
                </a:solidFill>
              </a:rPr>
              <a:t>ke ride? </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659163-3363-30E4-0F0A-2925015A5E1E}"/>
              </a:ext>
            </a:extLst>
          </p:cNvPr>
          <p:cNvSpPr>
            <a:spLocks noGrp="1"/>
          </p:cNvSpPr>
          <p:nvPr>
            <p:ph type="title"/>
          </p:nvPr>
        </p:nvSpPr>
        <p:spPr/>
        <p:txBody>
          <a:bodyPr/>
          <a:lstStyle/>
          <a:p>
            <a:r>
              <a:rPr lang="en-US" dirty="0"/>
              <a:t>BCMA Bispecific T-Cell Antibodies</a:t>
            </a:r>
          </a:p>
        </p:txBody>
      </p:sp>
      <p:pic>
        <p:nvPicPr>
          <p:cNvPr id="4" name="Picture 3">
            <a:extLst>
              <a:ext uri="{FF2B5EF4-FFF2-40B4-BE49-F238E27FC236}">
                <a16:creationId xmlns:a16="http://schemas.microsoft.com/office/drawing/2014/main" id="{8EFD2E5D-8E4C-89A1-A116-05F21C317BE3}"/>
              </a:ext>
            </a:extLst>
          </p:cNvPr>
          <p:cNvPicPr>
            <a:picLocks noChangeAspect="1"/>
          </p:cNvPicPr>
          <p:nvPr/>
        </p:nvPicPr>
        <p:blipFill>
          <a:blip r:embed="rId2"/>
          <a:stretch>
            <a:fillRect/>
          </a:stretch>
        </p:blipFill>
        <p:spPr>
          <a:xfrm>
            <a:off x="1437570" y="1417638"/>
            <a:ext cx="9316859" cy="4645874"/>
          </a:xfrm>
          <a:prstGeom prst="rect">
            <a:avLst/>
          </a:prstGeom>
        </p:spPr>
      </p:pic>
      <p:sp>
        <p:nvSpPr>
          <p:cNvPr id="5" name="TextBox 4">
            <a:extLst>
              <a:ext uri="{FF2B5EF4-FFF2-40B4-BE49-F238E27FC236}">
                <a16:creationId xmlns:a16="http://schemas.microsoft.com/office/drawing/2014/main" id="{6894781F-E426-9891-3596-4275BA6BF831}"/>
              </a:ext>
            </a:extLst>
          </p:cNvPr>
          <p:cNvSpPr txBox="1"/>
          <p:nvPr/>
        </p:nvSpPr>
        <p:spPr>
          <a:xfrm>
            <a:off x="191344" y="6442545"/>
            <a:ext cx="9459032" cy="323165"/>
          </a:xfrm>
          <a:prstGeom prst="rect">
            <a:avLst/>
          </a:prstGeom>
          <a:noFill/>
        </p:spPr>
        <p:txBody>
          <a:bodyPr wrap="square" rtlCol="0" anchor="b">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Waldschmidt et al. Clin Lymphoma Myeloma Leuk 2025</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2870641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a:extLst>
              <a:ext uri="{FF2B5EF4-FFF2-40B4-BE49-F238E27FC236}">
                <a16:creationId xmlns:a16="http://schemas.microsoft.com/office/drawing/2014/main" id="{E2D12829-1E4A-BAE5-0653-2B8333855BF0}"/>
              </a:ext>
            </a:extLst>
          </p:cNvPr>
          <p:cNvSpPr>
            <a:spLocks noGrp="1" noChangeArrowheads="1"/>
          </p:cNvSpPr>
          <p:nvPr>
            <p:ph type="title"/>
          </p:nvPr>
        </p:nvSpPr>
        <p:spPr>
          <a:xfrm>
            <a:off x="457200" y="304800"/>
            <a:ext cx="11255375" cy="1160463"/>
          </a:xfrm>
        </p:spPr>
        <p:txBody>
          <a:bodyPr lIns="0" tIns="0" rIns="0" bIns="0" anchor="t"/>
          <a:lstStyle/>
          <a:p>
            <a:r>
              <a:rPr lang="en-US" altLang="en-US" sz="3600" b="1">
                <a:solidFill>
                  <a:schemeClr val="accent2"/>
                </a:solidFill>
              </a:rPr>
              <a:t>BCMA-directed BsAbs </a:t>
            </a:r>
            <a:r>
              <a:rPr lang="en-GB" altLang="en-US" sz="3600" b="1">
                <a:solidFill>
                  <a:schemeClr val="accent2"/>
                </a:solidFill>
              </a:rPr>
              <a:t>for RRMM: Registrational trials</a:t>
            </a:r>
            <a:br>
              <a:rPr lang="en-US" altLang="en-US" sz="3600" b="1">
                <a:solidFill>
                  <a:schemeClr val="accent2"/>
                </a:solidFill>
              </a:rPr>
            </a:br>
            <a:endParaRPr lang="en-US" altLang="en-US" sz="3600" b="1">
              <a:solidFill>
                <a:schemeClr val="accent2"/>
              </a:solidFill>
            </a:endParaRPr>
          </a:p>
        </p:txBody>
      </p:sp>
      <p:sp>
        <p:nvSpPr>
          <p:cNvPr id="63490" name="TextBox 13">
            <a:extLst>
              <a:ext uri="{FF2B5EF4-FFF2-40B4-BE49-F238E27FC236}">
                <a16:creationId xmlns:a16="http://schemas.microsoft.com/office/drawing/2014/main" id="{139F537D-30D6-A84D-95B5-283D92498867}"/>
              </a:ext>
            </a:extLst>
          </p:cNvPr>
          <p:cNvSpPr txBox="1">
            <a:spLocks noChangeArrowheads="1"/>
          </p:cNvSpPr>
          <p:nvPr/>
        </p:nvSpPr>
        <p:spPr bwMode="auto">
          <a:xfrm>
            <a:off x="458788" y="5109311"/>
            <a:ext cx="112776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indent="-2286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indent="-2286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indent="-2286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indent="-2286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t>Linvoseltamab is not approved by the EMA</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63491" name="Group 11">
            <a:extLst>
              <a:ext uri="{FF2B5EF4-FFF2-40B4-BE49-F238E27FC236}">
                <a16:creationId xmlns:a16="http://schemas.microsoft.com/office/drawing/2014/main" id="{A81D3809-5FBF-7880-CBE6-B60C5F1C6CD0}"/>
              </a:ext>
            </a:extLst>
          </p:cNvPr>
          <p:cNvGrpSpPr>
            <a:grpSpLocks/>
          </p:cNvGrpSpPr>
          <p:nvPr/>
        </p:nvGrpSpPr>
        <p:grpSpPr bwMode="auto">
          <a:xfrm>
            <a:off x="258763" y="1329473"/>
            <a:ext cx="11607800" cy="3627438"/>
            <a:chOff x="256681" y="1575466"/>
            <a:chExt cx="11608933" cy="3626369"/>
          </a:xfrm>
        </p:grpSpPr>
        <p:sp>
          <p:nvSpPr>
            <p:cNvPr id="24" name="Arrow: Right 33">
              <a:extLst>
                <a:ext uri="{FF2B5EF4-FFF2-40B4-BE49-F238E27FC236}">
                  <a16:creationId xmlns:a16="http://schemas.microsoft.com/office/drawing/2014/main" id="{0D2BFB96-B4FF-2B4E-A3DB-37E0F0240BC1}"/>
                </a:ext>
              </a:extLst>
            </p:cNvPr>
            <p:cNvSpPr/>
            <p:nvPr/>
          </p:nvSpPr>
          <p:spPr>
            <a:xfrm>
              <a:off x="9798487" y="3492601"/>
              <a:ext cx="239735" cy="322168"/>
            </a:xfrm>
            <a:prstGeom prst="rightArrow">
              <a:avLst/>
            </a:prstGeom>
            <a:solidFill>
              <a:schemeClr val="tx2"/>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25" name="Arrow: Right 24">
              <a:extLst>
                <a:ext uri="{FF2B5EF4-FFF2-40B4-BE49-F238E27FC236}">
                  <a16:creationId xmlns:a16="http://schemas.microsoft.com/office/drawing/2014/main" id="{1C58B1D1-C92B-A81C-7689-802BC7E26A0A}"/>
                </a:ext>
              </a:extLst>
            </p:cNvPr>
            <p:cNvSpPr/>
            <p:nvPr/>
          </p:nvSpPr>
          <p:spPr>
            <a:xfrm>
              <a:off x="9798487" y="2332481"/>
              <a:ext cx="239735" cy="322167"/>
            </a:xfrm>
            <a:prstGeom prst="rightArrow">
              <a:avLst/>
            </a:prstGeom>
            <a:solidFill>
              <a:schemeClr val="tx2"/>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26" name="Arrow: Right 33">
              <a:extLst>
                <a:ext uri="{FF2B5EF4-FFF2-40B4-BE49-F238E27FC236}">
                  <a16:creationId xmlns:a16="http://schemas.microsoft.com/office/drawing/2014/main" id="{9C899242-CB52-317B-7332-4134E746E1E0}"/>
                </a:ext>
              </a:extLst>
            </p:cNvPr>
            <p:cNvSpPr/>
            <p:nvPr/>
          </p:nvSpPr>
          <p:spPr>
            <a:xfrm>
              <a:off x="9798487" y="4620981"/>
              <a:ext cx="239735" cy="323755"/>
            </a:xfrm>
            <a:prstGeom prst="rightArrow">
              <a:avLst/>
            </a:prstGeom>
            <a:solidFill>
              <a:schemeClr val="tx2"/>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35" name="Round Same-side Corner of Rectangle 49">
              <a:extLst>
                <a:ext uri="{FF2B5EF4-FFF2-40B4-BE49-F238E27FC236}">
                  <a16:creationId xmlns:a16="http://schemas.microsoft.com/office/drawing/2014/main" id="{B79D734C-9675-3086-01F0-91B3ED964E53}"/>
                </a:ext>
              </a:extLst>
            </p:cNvPr>
            <p:cNvSpPr/>
            <p:nvPr/>
          </p:nvSpPr>
          <p:spPr>
            <a:xfrm>
              <a:off x="1950708" y="1584988"/>
              <a:ext cx="2703777" cy="323755"/>
            </a:xfrm>
            <a:prstGeom prst="round2SameRect">
              <a:avLst>
                <a:gd name="adj1" fmla="val 0"/>
                <a:gd name="adj2" fmla="val 0"/>
              </a:avLst>
            </a:prstGeom>
            <a:noFill/>
            <a:ln w="12700" cap="flat" cmpd="sng" algn="ctr">
              <a:noFill/>
              <a:prstDash val="solid"/>
              <a:miter lim="800000"/>
            </a:ln>
            <a:effectLst/>
          </p:spPr>
          <p:txBody>
            <a:bodyPr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KEY ELIGIBILITY</a:t>
              </a:r>
              <a:endParaRPr kumimoji="0" lang="en-US" sz="1200" b="1"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
          <p:nvSpPr>
            <p:cNvPr id="42" name="Round Same-side Corner of Rectangle 55">
              <a:extLst>
                <a:ext uri="{FF2B5EF4-FFF2-40B4-BE49-F238E27FC236}">
                  <a16:creationId xmlns:a16="http://schemas.microsoft.com/office/drawing/2014/main" id="{F65695BC-35F0-FC9C-0276-786012A8FC4E}"/>
                </a:ext>
              </a:extLst>
            </p:cNvPr>
            <p:cNvSpPr/>
            <p:nvPr/>
          </p:nvSpPr>
          <p:spPr>
            <a:xfrm>
              <a:off x="9982655" y="1580228"/>
              <a:ext cx="1882959" cy="322167"/>
            </a:xfrm>
            <a:prstGeom prst="round2SameRect">
              <a:avLst>
                <a:gd name="adj1" fmla="val 0"/>
                <a:gd name="adj2" fmla="val 0"/>
              </a:avLst>
            </a:prstGeom>
            <a:noFill/>
            <a:ln w="12700" cap="flat" cmpd="sng" algn="ctr">
              <a:noFill/>
              <a:prstDash val="solid"/>
              <a:miter lim="800000"/>
            </a:ln>
            <a:effectLst/>
          </p:spPr>
          <p:txBody>
            <a:bodyPr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00"/>
                  </a:solidFill>
                  <a:effectLst/>
                  <a:uLnTx/>
                  <a:uFillTx/>
                  <a:latin typeface="Arial" panose="020B0604020202020204"/>
                  <a:ea typeface="TimesNewRoman"/>
                  <a:cs typeface="Arial" panose="020B0604020202020204" pitchFamily="34" charset="0"/>
                </a:rPr>
                <a:t>PRIMARY ENDPOINT</a:t>
              </a:r>
            </a:p>
          </p:txBody>
        </p:sp>
        <p:sp>
          <p:nvSpPr>
            <p:cNvPr id="43" name="Round Same-side Corner of Rectangle 64">
              <a:extLst>
                <a:ext uri="{FF2B5EF4-FFF2-40B4-BE49-F238E27FC236}">
                  <a16:creationId xmlns:a16="http://schemas.microsoft.com/office/drawing/2014/main" id="{DD7782A4-2258-818E-CB55-BDB3DBC5AB7C}"/>
                </a:ext>
              </a:extLst>
            </p:cNvPr>
            <p:cNvSpPr/>
            <p:nvPr/>
          </p:nvSpPr>
          <p:spPr>
            <a:xfrm>
              <a:off x="4921211" y="1581814"/>
              <a:ext cx="2818087" cy="325342"/>
            </a:xfrm>
            <a:prstGeom prst="round2SameRect">
              <a:avLst>
                <a:gd name="adj1" fmla="val 0"/>
                <a:gd name="adj2" fmla="val 0"/>
              </a:avLst>
            </a:prstGeom>
            <a:noFill/>
            <a:ln w="22225" cap="flat" cmpd="sng" algn="ctr">
              <a:noFill/>
              <a:prstDash val="solid"/>
              <a:miter lim="800000"/>
            </a:ln>
            <a:effectLst/>
          </p:spPr>
          <p:txBody>
            <a:bodyPr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COHORTS</a:t>
              </a:r>
              <a:endParaRPr kumimoji="0" lang="en-US" sz="1200" b="1"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
          <p:nvSpPr>
            <p:cNvPr id="44" name="Rectangle 43">
              <a:extLst>
                <a:ext uri="{FF2B5EF4-FFF2-40B4-BE49-F238E27FC236}">
                  <a16:creationId xmlns:a16="http://schemas.microsoft.com/office/drawing/2014/main" id="{67CFCD2D-C509-A46E-909B-655D7F3B5BA4}"/>
                </a:ext>
              </a:extLst>
            </p:cNvPr>
            <p:cNvSpPr/>
            <p:nvPr/>
          </p:nvSpPr>
          <p:spPr>
            <a:xfrm>
              <a:off x="1950708" y="2142037"/>
              <a:ext cx="2702189" cy="703055"/>
            </a:xfrm>
            <a:prstGeom prst="rect">
              <a:avLst/>
            </a:prstGeom>
            <a:solidFill>
              <a:schemeClr val="accent1">
                <a:lumMod val="75000"/>
                <a:lumOff val="25000"/>
                <a:alpha val="9778"/>
              </a:schemeClr>
            </a:solidFill>
            <a:ln w="12700" cap="flat" cmpd="sng" algn="ctr">
              <a:noFill/>
              <a:prstDash val="solid"/>
              <a:miter lim="800000"/>
            </a:ln>
            <a:effectLst/>
          </p:spPr>
          <p:txBody>
            <a:bodyPr lIns="72000" rIns="72000" anchor="ctr"/>
            <a:lstStyle/>
            <a:p>
              <a:pPr marL="0" marR="0" lvl="0" indent="0" algn="ctr" defTabSz="457200" rtl="0" eaLnBrk="1" fontAlgn="auto" latinLnBrk="0" hangingPunct="1">
                <a:lnSpc>
                  <a:spcPct val="100000"/>
                </a:lnSpc>
                <a:spcBef>
                  <a:spcPts val="50"/>
                </a:spcBef>
                <a:spcAft>
                  <a:spcPts val="100"/>
                </a:spcAft>
                <a:buClrTx/>
                <a:buSzTx/>
                <a:buFontTx/>
                <a:buNone/>
                <a:tabLst>
                  <a:tab pos="93663" algn="l"/>
                </a:tabLst>
                <a:defRPr/>
              </a:pPr>
              <a:r>
                <a:rPr kumimoji="0" lang="en-GB" sz="115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MM </a:t>
              </a:r>
              <a:r>
                <a:rPr kumimoji="0" lang="en-GB" sz="1150" b="1" i="0" u="none" strike="noStrike" kern="0" cap="none" spc="0" normalizeH="0" baseline="0" noProof="0">
                  <a:ln>
                    <a:noFill/>
                  </a:ln>
                  <a:solidFill>
                    <a:srgbClr val="091730">
                      <a:lumMod val="75000"/>
                      <a:lumOff val="25000"/>
                    </a:srgbClr>
                  </a:solidFill>
                  <a:effectLst/>
                  <a:uLnTx/>
                  <a:uFillTx/>
                  <a:latin typeface="Arial" panose="020B0604020202020204"/>
                  <a:ea typeface="+mn-ea"/>
                  <a:cs typeface="Arial" panose="020B0604020202020204" pitchFamily="34" charset="0"/>
                </a:rPr>
                <a:t>refractory to </a:t>
              </a:r>
              <a:r>
                <a:rPr kumimoji="0" lang="en-GB" sz="115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≥1 of each of the following: PI, IMiD, anti-CD38 </a:t>
              </a:r>
              <a:r>
                <a:rPr kumimoji="0" lang="en-GB" sz="1150" b="0" i="0" u="none" strike="noStrike" kern="0" cap="none" spc="0" normalizeH="0" baseline="0" noProof="0" err="1">
                  <a:ln>
                    <a:noFill/>
                  </a:ln>
                  <a:solidFill>
                    <a:srgbClr val="000000"/>
                  </a:solidFill>
                  <a:effectLst/>
                  <a:uLnTx/>
                  <a:uFillTx/>
                  <a:latin typeface="Arial" panose="020B0604020202020204"/>
                  <a:ea typeface="+mn-ea"/>
                  <a:cs typeface="Arial" panose="020B0604020202020204" pitchFamily="34" charset="0"/>
                </a:rPr>
                <a:t>mAb</a:t>
              </a:r>
              <a:r>
                <a:rPr kumimoji="0" lang="en-GB" sz="115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 </a:t>
              </a:r>
            </a:p>
          </p:txBody>
        </p:sp>
        <p:sp>
          <p:nvSpPr>
            <p:cNvPr id="45" name="Arrow: Right 44">
              <a:extLst>
                <a:ext uri="{FF2B5EF4-FFF2-40B4-BE49-F238E27FC236}">
                  <a16:creationId xmlns:a16="http://schemas.microsoft.com/office/drawing/2014/main" id="{20AE7B0A-5E22-EC3B-7085-BDBC1ADC9F36}"/>
                </a:ext>
              </a:extLst>
            </p:cNvPr>
            <p:cNvSpPr/>
            <p:nvPr/>
          </p:nvSpPr>
          <p:spPr>
            <a:xfrm>
              <a:off x="4643371" y="2332481"/>
              <a:ext cx="241324" cy="322167"/>
            </a:xfrm>
            <a:prstGeom prst="rightArrow">
              <a:avLst/>
            </a:prstGeom>
            <a:solidFill>
              <a:schemeClr val="tx2"/>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46" name="Arrow: Right 45">
              <a:extLst>
                <a:ext uri="{FF2B5EF4-FFF2-40B4-BE49-F238E27FC236}">
                  <a16:creationId xmlns:a16="http://schemas.microsoft.com/office/drawing/2014/main" id="{FEE5A176-E63E-B4E7-B558-E3E66B93829C}"/>
                </a:ext>
              </a:extLst>
            </p:cNvPr>
            <p:cNvSpPr/>
            <p:nvPr/>
          </p:nvSpPr>
          <p:spPr>
            <a:xfrm>
              <a:off x="7677380" y="2332481"/>
              <a:ext cx="241324" cy="322167"/>
            </a:xfrm>
            <a:prstGeom prst="rightArrow">
              <a:avLst/>
            </a:prstGeom>
            <a:solidFill>
              <a:schemeClr val="tx2"/>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8447E737-B38E-1C69-12A8-821956CBAC2B}"/>
                </a:ext>
              </a:extLst>
            </p:cNvPr>
            <p:cNvSpPr/>
            <p:nvPr/>
          </p:nvSpPr>
          <p:spPr>
            <a:xfrm>
              <a:off x="10009645" y="2208692"/>
              <a:ext cx="1725781" cy="568158"/>
            </a:xfrm>
            <a:prstGeom prst="rect">
              <a:avLst/>
            </a:prstGeom>
            <a:solidFill>
              <a:schemeClr val="accent1">
                <a:lumMod val="75000"/>
                <a:lumOff val="25000"/>
                <a:alpha val="10340"/>
              </a:schemeClr>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IMWG ORR </a:t>
              </a:r>
              <a:br>
                <a:rPr kumimoji="0" lang="en-US" sz="120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br>
              <a:r>
                <a:rPr kumimoji="0" lang="en-US" sz="120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by BICR</a:t>
              </a:r>
            </a:p>
          </p:txBody>
        </p:sp>
        <p:sp>
          <p:nvSpPr>
            <p:cNvPr id="48" name="TextBox 47">
              <a:extLst>
                <a:ext uri="{FF2B5EF4-FFF2-40B4-BE49-F238E27FC236}">
                  <a16:creationId xmlns:a16="http://schemas.microsoft.com/office/drawing/2014/main" id="{4E41BD01-6FDA-B186-08D0-FB458D0A05F0}"/>
                </a:ext>
              </a:extLst>
            </p:cNvPr>
            <p:cNvSpPr txBox="1"/>
            <p:nvPr/>
          </p:nvSpPr>
          <p:spPr>
            <a:xfrm>
              <a:off x="8026664" y="2037293"/>
              <a:ext cx="1789287" cy="912543"/>
            </a:xfrm>
            <a:prstGeom prst="rect">
              <a:avLst/>
            </a:prstGeom>
            <a:solidFill>
              <a:schemeClr val="accent1">
                <a:lumMod val="90000"/>
                <a:lumOff val="10000"/>
              </a:schemeClr>
            </a:solidFill>
            <a:ln>
              <a:solidFill>
                <a:schemeClr val="accent1"/>
              </a:solidFill>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1" i="0" u="none" strike="noStrike" kern="0" cap="none" spc="-30" normalizeH="0" baseline="0" noProof="0">
                <a:ln>
                  <a:noFill/>
                </a:ln>
                <a:solidFill>
                  <a:srgbClr val="FFFFFF"/>
                </a:solidFill>
                <a:effectLst/>
                <a:uLnTx/>
                <a:uFillTx/>
                <a:latin typeface="Arial" panose="020B0604020202020204"/>
                <a:ea typeface="TimesNewRoman"/>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a:ln>
                    <a:noFill/>
                  </a:ln>
                  <a:solidFill>
                    <a:srgbClr val="FFFFFF"/>
                  </a:solidFill>
                  <a:effectLst/>
                  <a:uLnTx/>
                  <a:uFillTx/>
                  <a:latin typeface="Arial" panose="020B0604020202020204"/>
                  <a:ea typeface="TimesNewRoman"/>
                  <a:cs typeface="Arial" panose="020B0604020202020204" pitchFamily="34" charset="0"/>
                </a:rPr>
                <a:t>Elranatamab</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a:ln>
                    <a:noFill/>
                  </a:ln>
                  <a:solidFill>
                    <a:srgbClr val="FFFFFF"/>
                  </a:solidFill>
                  <a:effectLst/>
                  <a:uLnTx/>
                  <a:uFillTx/>
                  <a:latin typeface="Arial" panose="020B0604020202020204"/>
                  <a:ea typeface="TimesNewRoman"/>
                  <a:cs typeface="Arial" panose="020B0604020202020204" pitchFamily="34" charset="0"/>
                </a:rPr>
                <a:t>monotherapy</a:t>
              </a:r>
              <a:endParaRPr kumimoji="0" lang="en-US" sz="1200" b="1" i="0" u="none" strike="noStrike" kern="0" cap="none" spc="-30" normalizeH="0" baseline="30000" noProof="0">
                <a:ln>
                  <a:noFill/>
                </a:ln>
                <a:solidFill>
                  <a:srgbClr val="FFFFFF"/>
                </a:solidFill>
                <a:effectLst/>
                <a:uLnTx/>
                <a:uFillTx/>
                <a:latin typeface="Arial" panose="020B0604020202020204"/>
                <a:ea typeface="TimesNewRoman"/>
                <a:cs typeface="Arial" panose="020B0604020202020204" pitchFamily="34" charset="0"/>
              </a:endParaRPr>
            </a:p>
          </p:txBody>
        </p:sp>
        <p:grpSp>
          <p:nvGrpSpPr>
            <p:cNvPr id="63507" name="Group 48">
              <a:extLst>
                <a:ext uri="{FF2B5EF4-FFF2-40B4-BE49-F238E27FC236}">
                  <a16:creationId xmlns:a16="http://schemas.microsoft.com/office/drawing/2014/main" id="{49CF34D0-8AB5-18C0-4918-6541FB2245B2}"/>
                </a:ext>
              </a:extLst>
            </p:cNvPr>
            <p:cNvGrpSpPr>
              <a:grpSpLocks/>
            </p:cNvGrpSpPr>
            <p:nvPr/>
          </p:nvGrpSpPr>
          <p:grpSpPr bwMode="auto">
            <a:xfrm>
              <a:off x="4978588" y="2037027"/>
              <a:ext cx="2703374" cy="899114"/>
              <a:chOff x="4799436" y="2444928"/>
              <a:chExt cx="2703374" cy="899114"/>
            </a:xfrm>
          </p:grpSpPr>
          <p:sp>
            <p:nvSpPr>
              <p:cNvPr id="76" name="TextBox 75">
                <a:extLst>
                  <a:ext uri="{FF2B5EF4-FFF2-40B4-BE49-F238E27FC236}">
                    <a16:creationId xmlns:a16="http://schemas.microsoft.com/office/drawing/2014/main" id="{B77BBF6F-AA19-F606-F233-9E00FB2972BB}"/>
                  </a:ext>
                </a:extLst>
              </p:cNvPr>
              <p:cNvSpPr txBox="1"/>
              <p:nvPr/>
            </p:nvSpPr>
            <p:spPr>
              <a:xfrm>
                <a:off x="4799215" y="2886389"/>
                <a:ext cx="2699014" cy="457065"/>
              </a:xfrm>
              <a:prstGeom prst="rect">
                <a:avLst/>
              </a:prstGeom>
              <a:solidFill>
                <a:schemeClr val="bg2">
                  <a:lumMod val="75000"/>
                </a:schemeClr>
              </a:solidFill>
              <a:ln w="9525">
                <a:noFill/>
              </a:ln>
            </p:spPr>
            <p:txBody>
              <a:bodyPr anchor="ctr"/>
              <a:lstStyle>
                <a:defPPr>
                  <a:defRPr lang="en-US"/>
                </a:defPPr>
                <a:lvl1pPr algn="ctr">
                  <a:defRPr sz="1200" b="1" kern="0" spc="-30">
                    <a:solidFill>
                      <a:srgbClr val="091730">
                        <a:lumMod val="50000"/>
                        <a:lumOff val="50000"/>
                      </a:srgbClr>
                    </a:solidFill>
                    <a:latin typeface="Arial" panose="020B0604020202020204"/>
                    <a:ea typeface="TimesNewRoman"/>
                    <a:cs typeface="Arial" panose="020B0604020202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a:ln>
                      <a:noFill/>
                    </a:ln>
                    <a:solidFill>
                      <a:srgbClr val="FFFFFF"/>
                    </a:solidFill>
                    <a:effectLst/>
                    <a:uLnTx/>
                    <a:uFillTx/>
                    <a:latin typeface="Arial" panose="020B0604020202020204"/>
                    <a:cs typeface="Arial" panose="020B0604020202020204" pitchFamily="34" charset="0"/>
                  </a:rPr>
                  <a:t>BCMA-Exposed </a:t>
                </a:r>
                <a:br>
                  <a:rPr kumimoji="0" lang="en-US" sz="1200" b="1" i="0" u="none" strike="noStrike" kern="0" cap="none" spc="-30" normalizeH="0" baseline="0" noProof="0">
                    <a:ln>
                      <a:noFill/>
                    </a:ln>
                    <a:solidFill>
                      <a:srgbClr val="FFFFFF"/>
                    </a:solidFill>
                    <a:effectLst/>
                    <a:uLnTx/>
                    <a:uFillTx/>
                    <a:latin typeface="Arial" panose="020B0604020202020204"/>
                    <a:cs typeface="Arial" panose="020B0604020202020204" pitchFamily="34" charset="0"/>
                  </a:rPr>
                </a:br>
                <a:r>
                  <a:rPr kumimoji="0" lang="en-US" sz="1200" b="0" i="0" u="none" strike="noStrike" kern="0" cap="none" spc="-30" normalizeH="0" baseline="0" noProof="0">
                    <a:ln>
                      <a:noFill/>
                    </a:ln>
                    <a:solidFill>
                      <a:srgbClr val="FFFFFF"/>
                    </a:solidFill>
                    <a:effectLst/>
                    <a:uLnTx/>
                    <a:uFillTx/>
                    <a:latin typeface="Arial" panose="020B0604020202020204"/>
                    <a:cs typeface="Arial" panose="020B0604020202020204" pitchFamily="34" charset="0"/>
                  </a:rPr>
                  <a:t>(ADC and/or CAR T)</a:t>
                </a:r>
              </a:p>
            </p:txBody>
          </p:sp>
          <p:sp>
            <p:nvSpPr>
              <p:cNvPr id="77" name="TextBox 76">
                <a:extLst>
                  <a:ext uri="{FF2B5EF4-FFF2-40B4-BE49-F238E27FC236}">
                    <a16:creationId xmlns:a16="http://schemas.microsoft.com/office/drawing/2014/main" id="{7DA15D78-901D-270E-DB3F-3ACDE81AD56D}"/>
                  </a:ext>
                </a:extLst>
              </p:cNvPr>
              <p:cNvSpPr txBox="1"/>
              <p:nvPr/>
            </p:nvSpPr>
            <p:spPr>
              <a:xfrm>
                <a:off x="4799215" y="2445194"/>
                <a:ext cx="2703776" cy="415802"/>
              </a:xfrm>
              <a:prstGeom prst="rect">
                <a:avLst/>
              </a:prstGeom>
              <a:solidFill>
                <a:schemeClr val="accent1">
                  <a:lumMod val="75000"/>
                  <a:lumOff val="25000"/>
                </a:schemeClr>
              </a:solidFill>
              <a:ln w="9525">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a:ln>
                      <a:noFill/>
                    </a:ln>
                    <a:solidFill>
                      <a:srgbClr val="FFFFFF"/>
                    </a:solidFill>
                    <a:effectLst/>
                    <a:uLnTx/>
                    <a:uFillTx/>
                    <a:latin typeface="Arial" panose="020B0604020202020204"/>
                    <a:ea typeface="TimesNewRoman"/>
                    <a:cs typeface="Arial" panose="020B0604020202020204" pitchFamily="34" charset="0"/>
                  </a:rPr>
                  <a:t>BCMA-Naïve</a:t>
                </a:r>
                <a:endParaRPr kumimoji="0" lang="en-US" sz="1200" b="1" i="0" u="none" strike="noStrike" kern="0" cap="none" spc="-30" normalizeH="0" baseline="30000" noProof="0">
                  <a:ln>
                    <a:noFill/>
                  </a:ln>
                  <a:solidFill>
                    <a:srgbClr val="FFFFFF"/>
                  </a:solidFill>
                  <a:effectLst/>
                  <a:uLnTx/>
                  <a:uFillTx/>
                  <a:latin typeface="Arial" panose="020B0604020202020204"/>
                  <a:ea typeface="TimesNewRoman"/>
                  <a:cs typeface="Arial" panose="020B0604020202020204" pitchFamily="34" charset="0"/>
                </a:endParaRPr>
              </a:p>
            </p:txBody>
          </p:sp>
        </p:grpSp>
        <p:sp>
          <p:nvSpPr>
            <p:cNvPr id="51" name="Round Same-side Corner of Rectangle 64">
              <a:extLst>
                <a:ext uri="{FF2B5EF4-FFF2-40B4-BE49-F238E27FC236}">
                  <a16:creationId xmlns:a16="http://schemas.microsoft.com/office/drawing/2014/main" id="{F4A47CC0-8907-B4FA-8157-88040B7A6923}"/>
                </a:ext>
              </a:extLst>
            </p:cNvPr>
            <p:cNvSpPr/>
            <p:nvPr/>
          </p:nvSpPr>
          <p:spPr>
            <a:xfrm>
              <a:off x="8006024" y="1578640"/>
              <a:ext cx="1809927" cy="323755"/>
            </a:xfrm>
            <a:prstGeom prst="round2SameRect">
              <a:avLst>
                <a:gd name="adj1" fmla="val 0"/>
                <a:gd name="adj2" fmla="val 0"/>
              </a:avLst>
            </a:prstGeom>
            <a:noFill/>
            <a:ln w="22225" cap="flat" cmpd="sng" algn="ctr">
              <a:noFill/>
              <a:prstDash val="solid"/>
              <a:miter lim="800000"/>
            </a:ln>
            <a:effectLst/>
          </p:spPr>
          <p:txBody>
            <a:bodyPr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THERAPY</a:t>
              </a:r>
              <a:endParaRPr kumimoji="0" lang="en-US" sz="1200" b="1"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
          <p:nvSpPr>
            <p:cNvPr id="52" name="Round Same-side Corner of Rectangle 49">
              <a:extLst>
                <a:ext uri="{FF2B5EF4-FFF2-40B4-BE49-F238E27FC236}">
                  <a16:creationId xmlns:a16="http://schemas.microsoft.com/office/drawing/2014/main" id="{120FEFE1-D363-862F-97FA-5DBF97C4241D}"/>
                </a:ext>
              </a:extLst>
            </p:cNvPr>
            <p:cNvSpPr/>
            <p:nvPr/>
          </p:nvSpPr>
          <p:spPr>
            <a:xfrm>
              <a:off x="256681" y="1575466"/>
              <a:ext cx="1605119" cy="322168"/>
            </a:xfrm>
            <a:prstGeom prst="round2SameRect">
              <a:avLst>
                <a:gd name="adj1" fmla="val 0"/>
                <a:gd name="adj2" fmla="val 0"/>
              </a:avLst>
            </a:prstGeom>
            <a:noFill/>
            <a:ln w="12700" cap="flat" cmpd="sng" algn="ctr">
              <a:noFill/>
              <a:prstDash val="solid"/>
              <a:miter lim="800000"/>
            </a:ln>
            <a:effectLst/>
          </p:spPr>
          <p:txBody>
            <a:bodyPr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TRIAL</a:t>
              </a:r>
              <a:endParaRPr kumimoji="0" lang="en-US" sz="1200" b="1"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
          <p:nvSpPr>
            <p:cNvPr id="60" name="Rectangle 59">
              <a:extLst>
                <a:ext uri="{FF2B5EF4-FFF2-40B4-BE49-F238E27FC236}">
                  <a16:creationId xmlns:a16="http://schemas.microsoft.com/office/drawing/2014/main" id="{54CF8E51-569D-84CB-A195-7B52454C1A4B}"/>
                </a:ext>
              </a:extLst>
            </p:cNvPr>
            <p:cNvSpPr/>
            <p:nvPr/>
          </p:nvSpPr>
          <p:spPr>
            <a:xfrm>
              <a:off x="1950708" y="3300570"/>
              <a:ext cx="2702189" cy="704642"/>
            </a:xfrm>
            <a:prstGeom prst="rect">
              <a:avLst/>
            </a:prstGeom>
            <a:solidFill>
              <a:schemeClr val="accent2">
                <a:alpha val="10000"/>
              </a:schemeClr>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50"/>
                </a:spcBef>
                <a:spcAft>
                  <a:spcPts val="100"/>
                </a:spcAft>
                <a:buClrTx/>
                <a:buSzTx/>
                <a:buFontTx/>
                <a:buNone/>
                <a:tabLst>
                  <a:tab pos="93663" algn="l"/>
                </a:tabLst>
                <a:defRPr/>
              </a:pPr>
              <a:r>
                <a:rPr kumimoji="0" lang="en-US" sz="115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MM </a:t>
              </a:r>
              <a:r>
                <a:rPr kumimoji="0" lang="en-US" sz="1150" b="1" i="0"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t>with ≥3 prior </a:t>
              </a:r>
              <a:r>
                <a:rPr kumimoji="0" lang="en-US" sz="1150" b="1" i="0" u="none" strike="noStrike" kern="0" cap="none" spc="0" normalizeH="0" baseline="0" noProof="0" err="1">
                  <a:ln>
                    <a:noFill/>
                  </a:ln>
                  <a:solidFill>
                    <a:srgbClr val="3E255B"/>
                  </a:solidFill>
                  <a:effectLst/>
                  <a:uLnTx/>
                  <a:uFillTx/>
                  <a:latin typeface="Arial" panose="020B0604020202020204"/>
                  <a:ea typeface="+mn-ea"/>
                  <a:cs typeface="Arial" panose="020B0604020202020204" pitchFamily="34" charset="0"/>
                </a:rPr>
                <a:t>LoT</a:t>
              </a:r>
              <a:r>
                <a:rPr kumimoji="0" lang="en-US" sz="1150" b="1" i="0"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t> </a:t>
              </a:r>
              <a:br>
                <a:rPr kumimoji="0" lang="en-US" sz="1150" b="0" i="0"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br>
              <a:r>
                <a:rPr kumimoji="0" lang="en-US" sz="1150" b="1" i="0"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t>including</a:t>
              </a:r>
              <a:r>
                <a:rPr kumimoji="0" lang="en-US" sz="1150" b="0" i="0"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t> </a:t>
              </a:r>
              <a:r>
                <a:rPr kumimoji="0" lang="en-US" sz="115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PI, </a:t>
              </a:r>
              <a:r>
                <a:rPr kumimoji="0" lang="en-US" sz="1150" b="0" i="0" u="none" strike="noStrike" kern="0" cap="none" spc="0" normalizeH="0" baseline="0" noProof="0" err="1">
                  <a:ln>
                    <a:noFill/>
                  </a:ln>
                  <a:solidFill>
                    <a:srgbClr val="000000"/>
                  </a:solidFill>
                  <a:effectLst/>
                  <a:uLnTx/>
                  <a:uFillTx/>
                  <a:latin typeface="Arial" panose="020B0604020202020204"/>
                  <a:ea typeface="+mn-ea"/>
                  <a:cs typeface="Arial" panose="020B0604020202020204" pitchFamily="34" charset="0"/>
                </a:rPr>
                <a:t>IMiD</a:t>
              </a:r>
              <a:r>
                <a:rPr kumimoji="0" lang="en-US" sz="115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 anti-CD38 mAb </a:t>
              </a:r>
            </a:p>
          </p:txBody>
        </p:sp>
        <p:sp>
          <p:nvSpPr>
            <p:cNvPr id="61" name="Arrow: Right 60">
              <a:extLst>
                <a:ext uri="{FF2B5EF4-FFF2-40B4-BE49-F238E27FC236}">
                  <a16:creationId xmlns:a16="http://schemas.microsoft.com/office/drawing/2014/main" id="{AB2A427E-09EB-23E5-5AF9-8D6A7EA19466}"/>
                </a:ext>
              </a:extLst>
            </p:cNvPr>
            <p:cNvSpPr/>
            <p:nvPr/>
          </p:nvSpPr>
          <p:spPr>
            <a:xfrm>
              <a:off x="4643371" y="3492601"/>
              <a:ext cx="241324" cy="322168"/>
            </a:xfrm>
            <a:prstGeom prst="rightArrow">
              <a:avLst/>
            </a:prstGeom>
            <a:solidFill>
              <a:schemeClr val="tx2"/>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62" name="Arrow: Right 61">
              <a:extLst>
                <a:ext uri="{FF2B5EF4-FFF2-40B4-BE49-F238E27FC236}">
                  <a16:creationId xmlns:a16="http://schemas.microsoft.com/office/drawing/2014/main" id="{5FE0064E-D732-3354-ACE9-9ECA3C45E372}"/>
                </a:ext>
              </a:extLst>
            </p:cNvPr>
            <p:cNvSpPr/>
            <p:nvPr/>
          </p:nvSpPr>
          <p:spPr>
            <a:xfrm>
              <a:off x="7677380" y="3492601"/>
              <a:ext cx="241324" cy="322168"/>
            </a:xfrm>
            <a:prstGeom prst="rightArrow">
              <a:avLst/>
            </a:prstGeom>
            <a:solidFill>
              <a:schemeClr val="tx2"/>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8BBE863C-3F5B-CF8A-D566-9101E988D8C4}"/>
                </a:ext>
              </a:extLst>
            </p:cNvPr>
            <p:cNvSpPr txBox="1"/>
            <p:nvPr/>
          </p:nvSpPr>
          <p:spPr>
            <a:xfrm>
              <a:off x="8026664" y="3202174"/>
              <a:ext cx="1789287" cy="901434"/>
            </a:xfrm>
            <a:prstGeom prst="rect">
              <a:avLst/>
            </a:prstGeom>
            <a:solidFill>
              <a:schemeClr val="accent2">
                <a:lumMod val="75000"/>
              </a:schemeClr>
            </a:solidFill>
            <a:ln>
              <a:solidFill>
                <a:schemeClr val="accent2">
                  <a:lumMod val="50000"/>
                </a:schemeClr>
              </a:solidFill>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1" i="0" u="none" strike="noStrike" kern="0" cap="none" spc="-30" normalizeH="0" baseline="0" noProof="0">
                <a:ln>
                  <a:noFill/>
                </a:ln>
                <a:solidFill>
                  <a:srgbClr val="FFFFFF"/>
                </a:solidFill>
                <a:effectLst/>
                <a:uLnTx/>
                <a:uFillTx/>
                <a:latin typeface="Arial" panose="020B0604020202020204"/>
                <a:ea typeface="TimesNewRoman"/>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a:ln>
                    <a:noFill/>
                  </a:ln>
                  <a:solidFill>
                    <a:srgbClr val="FFFFFF"/>
                  </a:solidFill>
                  <a:effectLst/>
                  <a:uLnTx/>
                  <a:uFillTx/>
                  <a:latin typeface="Arial" panose="020B0604020202020204"/>
                  <a:ea typeface="TimesNewRoman"/>
                  <a:cs typeface="Arial" panose="020B0604020202020204" pitchFamily="34" charset="0"/>
                </a:rPr>
                <a:t>Teclistamab</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a:ln>
                    <a:noFill/>
                  </a:ln>
                  <a:solidFill>
                    <a:srgbClr val="FFFFFF"/>
                  </a:solidFill>
                  <a:effectLst/>
                  <a:uLnTx/>
                  <a:uFillTx/>
                  <a:latin typeface="Arial" panose="020B0604020202020204"/>
                  <a:ea typeface="TimesNewRoman"/>
                  <a:cs typeface="Arial" panose="020B0604020202020204" pitchFamily="34" charset="0"/>
                </a:rPr>
                <a:t>monotherapy</a:t>
              </a:r>
              <a:endParaRPr kumimoji="0" lang="en-US" sz="1200" b="1" i="0" u="none" strike="noStrike" kern="0" cap="none" spc="-30" normalizeH="0" baseline="30000" noProof="0">
                <a:ln>
                  <a:noFill/>
                </a:ln>
                <a:solidFill>
                  <a:srgbClr val="FFFFFF"/>
                </a:solidFill>
                <a:effectLst/>
                <a:uLnTx/>
                <a:uFillTx/>
                <a:latin typeface="Arial" panose="020B0604020202020204"/>
                <a:ea typeface="TimesNewRoman"/>
                <a:cs typeface="Arial" panose="020B0604020202020204" pitchFamily="34" charset="0"/>
              </a:endParaRPr>
            </a:p>
          </p:txBody>
        </p:sp>
        <p:grpSp>
          <p:nvGrpSpPr>
            <p:cNvPr id="63514" name="Group 63">
              <a:extLst>
                <a:ext uri="{FF2B5EF4-FFF2-40B4-BE49-F238E27FC236}">
                  <a16:creationId xmlns:a16="http://schemas.microsoft.com/office/drawing/2014/main" id="{CF3550D4-CB6B-CC85-E354-233AF16817A6}"/>
                </a:ext>
              </a:extLst>
            </p:cNvPr>
            <p:cNvGrpSpPr>
              <a:grpSpLocks/>
            </p:cNvGrpSpPr>
            <p:nvPr/>
          </p:nvGrpSpPr>
          <p:grpSpPr bwMode="auto">
            <a:xfrm>
              <a:off x="4978588" y="3204436"/>
              <a:ext cx="2703374" cy="899114"/>
              <a:chOff x="4799436" y="3977643"/>
              <a:chExt cx="2703374" cy="899114"/>
            </a:xfrm>
          </p:grpSpPr>
          <p:sp>
            <p:nvSpPr>
              <p:cNvPr id="74" name="TextBox 73">
                <a:extLst>
                  <a:ext uri="{FF2B5EF4-FFF2-40B4-BE49-F238E27FC236}">
                    <a16:creationId xmlns:a16="http://schemas.microsoft.com/office/drawing/2014/main" id="{BD06840F-C64A-A191-DB56-F500D70FA452}"/>
                  </a:ext>
                </a:extLst>
              </p:cNvPr>
              <p:cNvSpPr txBox="1"/>
              <p:nvPr/>
            </p:nvSpPr>
            <p:spPr>
              <a:xfrm>
                <a:off x="4799215" y="4419751"/>
                <a:ext cx="2703776" cy="457065"/>
              </a:xfrm>
              <a:prstGeom prst="rect">
                <a:avLst/>
              </a:prstGeom>
              <a:solidFill>
                <a:schemeClr val="bg2">
                  <a:lumMod val="75000"/>
                </a:schemeClr>
              </a:solidFill>
              <a:ln w="9525">
                <a:noFill/>
              </a:ln>
            </p:spPr>
            <p:txBody>
              <a:bodyPr anchor="ctr"/>
              <a:lstStyle>
                <a:defPPr>
                  <a:defRPr lang="en-US"/>
                </a:defPPr>
                <a:lvl1pPr algn="ctr">
                  <a:defRPr sz="1200" b="1" kern="0" spc="-30">
                    <a:solidFill>
                      <a:srgbClr val="3E255B">
                        <a:lumMod val="60000"/>
                        <a:lumOff val="40000"/>
                      </a:srgbClr>
                    </a:solidFill>
                    <a:latin typeface="Arial" panose="020B0604020202020204"/>
                    <a:ea typeface="TimesNewRoman"/>
                    <a:cs typeface="Arial" panose="020B0604020202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a:ln>
                      <a:noFill/>
                    </a:ln>
                    <a:solidFill>
                      <a:srgbClr val="FFFFFF"/>
                    </a:solidFill>
                    <a:effectLst/>
                    <a:uLnTx/>
                    <a:uFillTx/>
                    <a:latin typeface="Arial" panose="020B0604020202020204"/>
                    <a:cs typeface="Arial" panose="020B0604020202020204" pitchFamily="34" charset="0"/>
                  </a:rPr>
                  <a:t>BCMA-Exposed </a:t>
                </a:r>
                <a:br>
                  <a:rPr kumimoji="0" lang="en-US" sz="1200" b="1" i="0" u="none" strike="noStrike" kern="0" cap="none" spc="-30" normalizeH="0" baseline="0" noProof="0">
                    <a:ln>
                      <a:noFill/>
                    </a:ln>
                    <a:solidFill>
                      <a:srgbClr val="FFFFFF"/>
                    </a:solidFill>
                    <a:effectLst/>
                    <a:uLnTx/>
                    <a:uFillTx/>
                    <a:latin typeface="Arial" panose="020B0604020202020204"/>
                    <a:cs typeface="Arial" panose="020B0604020202020204" pitchFamily="34" charset="0"/>
                  </a:rPr>
                </a:br>
                <a:r>
                  <a:rPr kumimoji="0" lang="en-US" sz="1200" b="0" i="0" u="none" strike="noStrike" kern="0" cap="none" spc="-30" normalizeH="0" baseline="0" noProof="0">
                    <a:ln>
                      <a:noFill/>
                    </a:ln>
                    <a:solidFill>
                      <a:srgbClr val="FFFFFF"/>
                    </a:solidFill>
                    <a:effectLst/>
                    <a:uLnTx/>
                    <a:uFillTx/>
                    <a:latin typeface="Arial" panose="020B0604020202020204"/>
                    <a:cs typeface="Arial" panose="020B0604020202020204" pitchFamily="34" charset="0"/>
                  </a:rPr>
                  <a:t>(ADC and/or CAR T)</a:t>
                </a:r>
              </a:p>
            </p:txBody>
          </p:sp>
          <p:sp>
            <p:nvSpPr>
              <p:cNvPr id="75" name="TextBox 74">
                <a:extLst>
                  <a:ext uri="{FF2B5EF4-FFF2-40B4-BE49-F238E27FC236}">
                    <a16:creationId xmlns:a16="http://schemas.microsoft.com/office/drawing/2014/main" id="{F546A356-1D40-7376-0609-F8D92D8B2241}"/>
                  </a:ext>
                </a:extLst>
              </p:cNvPr>
              <p:cNvSpPr txBox="1"/>
              <p:nvPr/>
            </p:nvSpPr>
            <p:spPr>
              <a:xfrm>
                <a:off x="4799215" y="3976968"/>
                <a:ext cx="2703776" cy="415802"/>
              </a:xfrm>
              <a:prstGeom prst="rect">
                <a:avLst/>
              </a:prstGeom>
              <a:solidFill>
                <a:schemeClr val="accent2"/>
              </a:solidFill>
              <a:ln w="9525">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a:ln>
                      <a:noFill/>
                    </a:ln>
                    <a:solidFill>
                      <a:srgbClr val="FFFFFF"/>
                    </a:solidFill>
                    <a:effectLst/>
                    <a:uLnTx/>
                    <a:uFillTx/>
                    <a:latin typeface="Arial" panose="020B0604020202020204"/>
                    <a:ea typeface="TimesNewRoman"/>
                    <a:cs typeface="Arial" panose="020B0604020202020204" pitchFamily="34" charset="0"/>
                  </a:rPr>
                  <a:t>BCMA-Naïve</a:t>
                </a:r>
                <a:endParaRPr kumimoji="0" lang="en-US" sz="1200" b="1" i="0" u="none" strike="noStrike" kern="0" cap="none" spc="-30" normalizeH="0" baseline="30000" noProof="0">
                  <a:ln>
                    <a:noFill/>
                  </a:ln>
                  <a:solidFill>
                    <a:srgbClr val="FFFFFF"/>
                  </a:solidFill>
                  <a:effectLst/>
                  <a:uLnTx/>
                  <a:uFillTx/>
                  <a:latin typeface="Arial" panose="020B0604020202020204"/>
                  <a:ea typeface="TimesNewRoman"/>
                  <a:cs typeface="Arial" panose="020B0604020202020204" pitchFamily="34" charset="0"/>
                </a:endParaRPr>
              </a:p>
            </p:txBody>
          </p:sp>
        </p:grpSp>
        <p:sp>
          <p:nvSpPr>
            <p:cNvPr id="65" name="Rectangle 64">
              <a:extLst>
                <a:ext uri="{FF2B5EF4-FFF2-40B4-BE49-F238E27FC236}">
                  <a16:creationId xmlns:a16="http://schemas.microsoft.com/office/drawing/2014/main" id="{93511D09-F34D-C457-B044-043BD0748FA3}"/>
                </a:ext>
              </a:extLst>
            </p:cNvPr>
            <p:cNvSpPr/>
            <p:nvPr/>
          </p:nvSpPr>
          <p:spPr>
            <a:xfrm>
              <a:off x="10027110" y="3368812"/>
              <a:ext cx="1725780" cy="568158"/>
            </a:xfrm>
            <a:prstGeom prst="rect">
              <a:avLst/>
            </a:prstGeom>
            <a:solidFill>
              <a:schemeClr val="accent2">
                <a:alpha val="10340"/>
              </a:schemeClr>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IMWG ORR </a:t>
              </a:r>
              <a:br>
                <a:rPr kumimoji="0" lang="en-US" sz="120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br>
              <a:r>
                <a:rPr kumimoji="0" lang="en-US" sz="1200" b="0" i="0" u="none" strike="noStrike" kern="0" cap="none" spc="0" normalizeH="0" baseline="0" noProof="0">
                  <a:ln>
                    <a:noFill/>
                  </a:ln>
                  <a:solidFill>
                    <a:srgbClr val="000000"/>
                  </a:solidFill>
                  <a:effectLst/>
                  <a:uLnTx/>
                  <a:uFillTx/>
                  <a:latin typeface="Arial" panose="020B0604020202020204"/>
                  <a:ea typeface="+mn-ea"/>
                  <a:cs typeface="Arial" panose="020B0604020202020204" pitchFamily="34" charset="0"/>
                </a:rPr>
                <a:t>by IRC</a:t>
              </a:r>
            </a:p>
          </p:txBody>
        </p:sp>
        <p:sp>
          <p:nvSpPr>
            <p:cNvPr id="67" name="Arrow: Right 66">
              <a:extLst>
                <a:ext uri="{FF2B5EF4-FFF2-40B4-BE49-F238E27FC236}">
                  <a16:creationId xmlns:a16="http://schemas.microsoft.com/office/drawing/2014/main" id="{D365EF95-E5F4-2255-0755-0F30A6A3DB0B}"/>
                </a:ext>
              </a:extLst>
            </p:cNvPr>
            <p:cNvSpPr/>
            <p:nvPr/>
          </p:nvSpPr>
          <p:spPr>
            <a:xfrm>
              <a:off x="7707545" y="4620981"/>
              <a:ext cx="241324" cy="323755"/>
            </a:xfrm>
            <a:prstGeom prst="rightArrow">
              <a:avLst/>
            </a:prstGeom>
            <a:solidFill>
              <a:schemeClr val="tx2"/>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A0D3B721-8B57-9105-5CAA-AE2E05E847B4}"/>
                </a:ext>
              </a:extLst>
            </p:cNvPr>
            <p:cNvSpPr/>
            <p:nvPr/>
          </p:nvSpPr>
          <p:spPr>
            <a:xfrm>
              <a:off x="1979286" y="4430537"/>
              <a:ext cx="2703777" cy="704642"/>
            </a:xfrm>
            <a:prstGeom prst="rect">
              <a:avLst/>
            </a:prstGeom>
            <a:solidFill>
              <a:schemeClr val="accent3">
                <a:lumMod val="25000"/>
                <a:lumOff val="75000"/>
              </a:schemeClr>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50"/>
                </a:spcBef>
                <a:spcAft>
                  <a:spcPts val="100"/>
                </a:spcAft>
                <a:buClrTx/>
                <a:buSzTx/>
                <a:buFontTx/>
                <a:buNone/>
                <a:tabLst>
                  <a:tab pos="93663" algn="l"/>
                </a:tabLst>
                <a:defRPr/>
              </a:pPr>
              <a:r>
                <a:rPr kumimoji="0" lang="en-US" sz="1150" b="0" i="0"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rPr>
                <a:t>MM </a:t>
              </a:r>
              <a:r>
                <a:rPr kumimoji="0" lang="en-US" sz="1150" b="1" i="0"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rPr>
                <a:t>with ≥3 prior </a:t>
              </a:r>
              <a:r>
                <a:rPr kumimoji="0" lang="en-US" sz="1150" b="1" i="0" u="none" strike="noStrike" kern="0" cap="none" spc="0" normalizeH="0" baseline="0" noProof="0" dirty="0" err="1">
                  <a:ln>
                    <a:noFill/>
                  </a:ln>
                  <a:solidFill>
                    <a:prstClr val="black"/>
                  </a:solidFill>
                  <a:effectLst/>
                  <a:uLnTx/>
                  <a:uFillTx/>
                  <a:latin typeface="Arial" panose="020B0604020202020204"/>
                  <a:ea typeface="+mn-ea"/>
                  <a:cs typeface="Arial" panose="020B0604020202020204" pitchFamily="34" charset="0"/>
                </a:rPr>
                <a:t>LoT</a:t>
              </a:r>
              <a:endParaRPr kumimoji="0" lang="en-US" sz="1150" b="1" i="0"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endParaRPr>
            </a:p>
            <a:p>
              <a:pPr marL="0" marR="0" lvl="0" indent="0" algn="ctr" defTabSz="457200" rtl="0" eaLnBrk="1" fontAlgn="auto" latinLnBrk="0" hangingPunct="1">
                <a:lnSpc>
                  <a:spcPct val="100000"/>
                </a:lnSpc>
                <a:spcBef>
                  <a:spcPts val="50"/>
                </a:spcBef>
                <a:spcAft>
                  <a:spcPts val="100"/>
                </a:spcAft>
                <a:buClrTx/>
                <a:buSzTx/>
                <a:buFontTx/>
                <a:buNone/>
                <a:tabLst>
                  <a:tab pos="93663" algn="l"/>
                </a:tabLst>
                <a:defRPr/>
              </a:pPr>
              <a:r>
                <a:rPr kumimoji="0" lang="en-US" sz="1150" b="1" i="0"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rPr>
                <a:t>including</a:t>
              </a:r>
              <a:r>
                <a:rPr kumimoji="0" lang="en-US" sz="1150" b="0" i="0"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rPr>
                <a:t> PI, </a:t>
              </a:r>
              <a:r>
                <a:rPr kumimoji="0" lang="en-US" sz="1150" b="0" i="0" u="none" strike="noStrike" kern="0" cap="none" spc="0" normalizeH="0" baseline="0" noProof="0" dirty="0" err="1">
                  <a:ln>
                    <a:noFill/>
                  </a:ln>
                  <a:solidFill>
                    <a:prstClr val="black"/>
                  </a:solidFill>
                  <a:effectLst/>
                  <a:uLnTx/>
                  <a:uFillTx/>
                  <a:latin typeface="Arial" panose="020B0604020202020204"/>
                  <a:ea typeface="+mn-ea"/>
                  <a:cs typeface="Arial" panose="020B0604020202020204" pitchFamily="34" charset="0"/>
                </a:rPr>
                <a:t>IMiD</a:t>
              </a:r>
              <a:r>
                <a:rPr kumimoji="0" lang="en-US" sz="1150" b="0" i="0"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rPr>
                <a:t>, anti-CD38 </a:t>
              </a:r>
              <a:r>
                <a:rPr kumimoji="0" lang="en-US" sz="1150" b="0" i="0" u="none" strike="noStrike" kern="0" cap="none" spc="0" normalizeH="0" baseline="0" noProof="0" dirty="0" err="1">
                  <a:ln>
                    <a:noFill/>
                  </a:ln>
                  <a:solidFill>
                    <a:prstClr val="black"/>
                  </a:solidFill>
                  <a:effectLst/>
                  <a:uLnTx/>
                  <a:uFillTx/>
                  <a:latin typeface="Arial" panose="020B0604020202020204"/>
                  <a:ea typeface="+mn-ea"/>
                  <a:cs typeface="Arial" panose="020B0604020202020204" pitchFamily="34" charset="0"/>
                </a:rPr>
                <a:t>mAb</a:t>
              </a:r>
              <a:endParaRPr kumimoji="0" lang="en-US" sz="1150" b="0" i="0"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endParaRPr>
            </a:p>
          </p:txBody>
        </p:sp>
        <p:sp>
          <p:nvSpPr>
            <p:cNvPr id="69" name="Arrow: Right 68">
              <a:extLst>
                <a:ext uri="{FF2B5EF4-FFF2-40B4-BE49-F238E27FC236}">
                  <a16:creationId xmlns:a16="http://schemas.microsoft.com/office/drawing/2014/main" id="{984AF29D-66AF-F9D8-E9CF-E4E683199FF6}"/>
                </a:ext>
              </a:extLst>
            </p:cNvPr>
            <p:cNvSpPr/>
            <p:nvPr/>
          </p:nvSpPr>
          <p:spPr>
            <a:xfrm>
              <a:off x="4673537" y="4620981"/>
              <a:ext cx="241324" cy="323755"/>
            </a:xfrm>
            <a:prstGeom prst="rightArrow">
              <a:avLst/>
            </a:prstGeom>
            <a:solidFill>
              <a:schemeClr val="tx2"/>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2BB04CF0-6655-E5F2-A23B-3BE88F5C0E64}"/>
                </a:ext>
              </a:extLst>
            </p:cNvPr>
            <p:cNvSpPr txBox="1"/>
            <p:nvPr/>
          </p:nvSpPr>
          <p:spPr>
            <a:xfrm>
              <a:off x="8056829" y="4363882"/>
              <a:ext cx="1789288" cy="837953"/>
            </a:xfrm>
            <a:prstGeom prst="rect">
              <a:avLst/>
            </a:prstGeom>
            <a:solidFill>
              <a:srgbClr val="7030A0"/>
            </a:solidFill>
            <a:ln>
              <a:solidFill>
                <a:schemeClr val="bg1">
                  <a:lumMod val="75000"/>
                </a:schemeClr>
              </a:solidFill>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1" i="0" u="none" strike="noStrike" kern="0" cap="none" spc="-30" normalizeH="0" baseline="0" noProof="0" dirty="0">
                <a:ln>
                  <a:noFill/>
                </a:ln>
                <a:solidFill>
                  <a:srgbClr val="FFFFFF"/>
                </a:solidFill>
                <a:effectLst/>
                <a:uLnTx/>
                <a:uFillTx/>
                <a:latin typeface="Arial" panose="020B0604020202020204"/>
                <a:ea typeface="TimesNewRoman"/>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err="1">
                  <a:ln>
                    <a:noFill/>
                  </a:ln>
                  <a:solidFill>
                    <a:srgbClr val="FFFFFF"/>
                  </a:solidFill>
                  <a:effectLst/>
                  <a:uLnTx/>
                  <a:uFillTx/>
                  <a:latin typeface="Arial" panose="020B0604020202020204"/>
                  <a:ea typeface="+mn-ea"/>
                  <a:cs typeface="Arial" panose="020B0604020202020204" pitchFamily="34" charset="0"/>
                </a:rPr>
                <a:t>Linvoseltamab</a:t>
              </a:r>
              <a:endParaRPr kumimoji="0" lang="en-GB" sz="12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dirty="0">
                  <a:ln>
                    <a:noFill/>
                  </a:ln>
                  <a:solidFill>
                    <a:srgbClr val="FFFFFF"/>
                  </a:solidFill>
                  <a:effectLst/>
                  <a:uLnTx/>
                  <a:uFillTx/>
                  <a:latin typeface="Arial" panose="020B0604020202020204"/>
                  <a:ea typeface="TimesNewRoman"/>
                  <a:cs typeface="Arial" panose="020B0604020202020204" pitchFamily="34" charset="0"/>
                </a:rPr>
                <a:t>monotherapy</a:t>
              </a:r>
              <a:endParaRPr kumimoji="0" lang="en-US" sz="1200" b="1" i="0" u="none" strike="noStrike" kern="0" cap="none" spc="-30" normalizeH="0" baseline="30000" noProof="0" dirty="0">
                <a:ln>
                  <a:noFill/>
                </a:ln>
                <a:solidFill>
                  <a:srgbClr val="FFFFFF"/>
                </a:solidFill>
                <a:effectLst/>
                <a:uLnTx/>
                <a:uFillTx/>
                <a:latin typeface="Arial" panose="020B0604020202020204"/>
                <a:ea typeface="TimesNewRoman"/>
                <a:cs typeface="Arial" panose="020B0604020202020204" pitchFamily="34" charset="0"/>
              </a:endParaRPr>
            </a:p>
          </p:txBody>
        </p:sp>
        <p:sp>
          <p:nvSpPr>
            <p:cNvPr id="71" name="TextBox 70">
              <a:extLst>
                <a:ext uri="{FF2B5EF4-FFF2-40B4-BE49-F238E27FC236}">
                  <a16:creationId xmlns:a16="http://schemas.microsoft.com/office/drawing/2014/main" id="{3CB8B939-2A87-8A6B-D2DA-9698A3CF74BF}"/>
                </a:ext>
              </a:extLst>
            </p:cNvPr>
            <p:cNvSpPr txBox="1"/>
            <p:nvPr/>
          </p:nvSpPr>
          <p:spPr>
            <a:xfrm>
              <a:off x="5008532" y="4401971"/>
              <a:ext cx="2703777" cy="761775"/>
            </a:xfrm>
            <a:prstGeom prst="rect">
              <a:avLst/>
            </a:prstGeom>
            <a:solidFill>
              <a:srgbClr val="92D050"/>
            </a:solidFill>
            <a:ln w="9525">
              <a:noFill/>
            </a:ln>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 normalizeH="0" baseline="0" noProof="0" dirty="0">
                  <a:ln>
                    <a:noFill/>
                  </a:ln>
                  <a:solidFill>
                    <a:srgbClr val="FFFFFF"/>
                  </a:solidFill>
                  <a:effectLst/>
                  <a:uLnTx/>
                  <a:uFillTx/>
                  <a:latin typeface="Arial" panose="020B0604020202020204"/>
                  <a:ea typeface="TimesNewRoman"/>
                  <a:cs typeface="Arial" panose="020B0604020202020204" pitchFamily="34" charset="0"/>
                </a:rPr>
                <a:t>BCMA-Naïve or BCMA-Exposed </a:t>
              </a:r>
              <a:br>
                <a:rPr kumimoji="0" lang="en-US" sz="1200" b="0" i="0" u="none" strike="noStrike" kern="0" cap="none" spc="-30" normalizeH="0" baseline="0" noProof="0" dirty="0">
                  <a:ln>
                    <a:noFill/>
                  </a:ln>
                  <a:solidFill>
                    <a:srgbClr val="FFFFFF"/>
                  </a:solidFill>
                  <a:effectLst/>
                  <a:uLnTx/>
                  <a:uFillTx/>
                  <a:latin typeface="Arial" panose="020B0604020202020204"/>
                  <a:ea typeface="TimesNewRoman"/>
                  <a:cs typeface="Arial" panose="020B0604020202020204" pitchFamily="34" charset="0"/>
                </a:rPr>
              </a:br>
              <a:r>
                <a:rPr kumimoji="0" lang="en-US" sz="1200" b="0" i="0" u="none" strike="noStrike" kern="0" cap="none" spc="-30" normalizeH="0" baseline="0" noProof="0" dirty="0">
                  <a:ln>
                    <a:noFill/>
                  </a:ln>
                  <a:solidFill>
                    <a:srgbClr val="FFFFFF"/>
                  </a:solidFill>
                  <a:effectLst/>
                  <a:uLnTx/>
                  <a:uFillTx/>
                  <a:latin typeface="Arial" panose="020B0604020202020204"/>
                  <a:ea typeface="TimesNewRoman"/>
                  <a:cs typeface="Arial" panose="020B0604020202020204" pitchFamily="34" charset="0"/>
                </a:rPr>
                <a:t>(ADC only)</a:t>
              </a:r>
              <a:r>
                <a:rPr kumimoji="0" lang="en-US" sz="1200" b="1" i="0" u="none" strike="noStrike" kern="0" cap="none" spc="-30" normalizeH="0" baseline="0" noProof="0" dirty="0">
                  <a:ln>
                    <a:noFill/>
                  </a:ln>
                  <a:solidFill>
                    <a:srgbClr val="FFFFFF"/>
                  </a:solidFill>
                  <a:effectLst/>
                  <a:uLnTx/>
                  <a:uFillTx/>
                  <a:latin typeface="Arial" panose="020B0604020202020204"/>
                  <a:ea typeface="TimesNewRoman"/>
                  <a:cs typeface="Arial" panose="020B0604020202020204" pitchFamily="34" charset="0"/>
                </a:rPr>
                <a:t> </a:t>
              </a:r>
            </a:p>
          </p:txBody>
        </p:sp>
        <p:sp>
          <p:nvSpPr>
            <p:cNvPr id="72" name="Rectangle 71">
              <a:extLst>
                <a:ext uri="{FF2B5EF4-FFF2-40B4-BE49-F238E27FC236}">
                  <a16:creationId xmlns:a16="http://schemas.microsoft.com/office/drawing/2014/main" id="{9B6E6CE6-CE21-9500-BF35-6BFD6B069828}"/>
                </a:ext>
              </a:extLst>
            </p:cNvPr>
            <p:cNvSpPr/>
            <p:nvPr/>
          </p:nvSpPr>
          <p:spPr>
            <a:xfrm>
              <a:off x="10057275" y="4498779"/>
              <a:ext cx="1678152" cy="568158"/>
            </a:xfrm>
            <a:prstGeom prst="rect">
              <a:avLst/>
            </a:prstGeom>
            <a:solidFill>
              <a:schemeClr val="accent3">
                <a:lumMod val="25000"/>
                <a:lumOff val="75000"/>
              </a:schemeClr>
            </a:solidFill>
            <a:ln w="12700" cap="flat" cmpd="sng" algn="ctr">
              <a:noFill/>
              <a:prstDash val="solid"/>
              <a:miter lim="800000"/>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rPr>
                <a:t>IMWG ORR </a:t>
              </a:r>
              <a:br>
                <a:rPr kumimoji="0" lang="en-US" sz="12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rPr>
              </a:br>
              <a:r>
                <a:rPr kumimoji="0" lang="en-US" sz="12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rPr>
                <a:t>by IRC*</a:t>
              </a:r>
            </a:p>
          </p:txBody>
        </p:sp>
        <p:sp>
          <p:nvSpPr>
            <p:cNvPr id="73" name="Round Same-side Corner of Rectangle 49">
              <a:extLst>
                <a:ext uri="{FF2B5EF4-FFF2-40B4-BE49-F238E27FC236}">
                  <a16:creationId xmlns:a16="http://schemas.microsoft.com/office/drawing/2014/main" id="{1FA79416-C5D7-87B1-FBE9-E13AB736ED70}"/>
                </a:ext>
              </a:extLst>
            </p:cNvPr>
            <p:cNvSpPr/>
            <p:nvPr/>
          </p:nvSpPr>
          <p:spPr>
            <a:xfrm>
              <a:off x="431323" y="4430537"/>
              <a:ext cx="1649573" cy="704642"/>
            </a:xfrm>
            <a:prstGeom prst="round2SameRect">
              <a:avLst>
                <a:gd name="adj1" fmla="val 0"/>
                <a:gd name="adj2" fmla="val 0"/>
              </a:avLst>
            </a:prstGeom>
            <a:noFill/>
            <a:ln w="12700" cap="flat" cmpd="sng" algn="ctr">
              <a:noFill/>
              <a:prstDash val="solid"/>
              <a:miter lim="800000"/>
            </a:ln>
            <a:effectLst/>
          </p:spPr>
          <p:txBody>
            <a:bodyPr lIns="0" tIns="0" rIns="0" bIns="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2060"/>
                  </a:solidFill>
                  <a:effectLst/>
                  <a:uLnTx/>
                  <a:uFillTx/>
                  <a:latin typeface="Arial" panose="020B0604020202020204"/>
                  <a:ea typeface="+mn-ea"/>
                  <a:cs typeface="Arial" panose="020B0604020202020204" pitchFamily="34" charset="0"/>
                </a:rPr>
                <a:t>LINVOSELTAMAB</a:t>
              </a:r>
              <a:r>
                <a:rPr kumimoji="0" lang="en-GB" sz="1200" b="1" i="0" u="none" strike="noStrike" kern="0" cap="none" spc="0" normalizeH="0" baseline="30000" noProof="0" dirty="0">
                  <a:ln>
                    <a:noFill/>
                  </a:ln>
                  <a:solidFill>
                    <a:srgbClr val="002060"/>
                  </a:solidFill>
                  <a:effectLst/>
                  <a:uLnTx/>
                  <a:uFillTx/>
                  <a:latin typeface="Arial" panose="020B0604020202020204"/>
                  <a:ea typeface="+mn-ea"/>
                  <a:cs typeface="Arial" panose="020B0604020202020204" pitchFamily="34" charset="0"/>
                </a:rPr>
                <a:t>11</a:t>
              </a:r>
              <a:br>
                <a:rPr kumimoji="0" lang="en-GB" sz="1200" b="1" i="0" u="none" strike="noStrike" kern="0" cap="none" spc="0" normalizeH="0" baseline="0" noProof="0" dirty="0">
                  <a:ln>
                    <a:noFill/>
                  </a:ln>
                  <a:solidFill>
                    <a:srgbClr val="002060"/>
                  </a:solidFill>
                  <a:effectLst/>
                  <a:uLnTx/>
                  <a:uFillTx/>
                  <a:latin typeface="Arial" panose="020B0604020202020204"/>
                  <a:ea typeface="+mn-ea"/>
                  <a:cs typeface="Arial" panose="020B0604020202020204" pitchFamily="34" charset="0"/>
                </a:rPr>
              </a:br>
              <a:r>
                <a:rPr kumimoji="0" lang="en-GB" sz="1200" b="1" i="0" u="none" strike="noStrike" kern="0" cap="none" spc="0" normalizeH="0" baseline="0" noProof="0" dirty="0">
                  <a:ln>
                    <a:noFill/>
                  </a:ln>
                  <a:solidFill>
                    <a:srgbClr val="002060"/>
                  </a:solidFill>
                  <a:effectLst/>
                  <a:uLnTx/>
                  <a:uFillTx/>
                  <a:latin typeface="Arial" panose="020B0604020202020204"/>
                  <a:ea typeface="+mn-ea"/>
                  <a:cs typeface="Arial" panose="020B0604020202020204" pitchFamily="34" charset="0"/>
                </a:rPr>
                <a:t>LINKER-MM1</a:t>
              </a:r>
              <a:br>
                <a:rPr kumimoji="0" lang="en-GB" sz="1200" b="1" i="0" u="none" strike="noStrike" kern="0" cap="none" spc="0" normalizeH="0" baseline="0" noProof="0" dirty="0">
                  <a:ln>
                    <a:noFill/>
                  </a:ln>
                  <a:solidFill>
                    <a:srgbClr val="002060"/>
                  </a:solidFill>
                  <a:effectLst/>
                  <a:uLnTx/>
                  <a:uFillTx/>
                  <a:latin typeface="Arial" panose="020B0604020202020204"/>
                  <a:ea typeface="+mn-ea"/>
                  <a:cs typeface="Arial" panose="020B0604020202020204" pitchFamily="34" charset="0"/>
                </a:rPr>
              </a:br>
              <a:r>
                <a:rPr kumimoji="0" lang="en-GB" sz="1200" b="0" i="1" u="none" strike="noStrike" kern="0" cap="none" spc="0" normalizeH="0" baseline="0" noProof="0" dirty="0">
                  <a:ln>
                    <a:noFill/>
                  </a:ln>
                  <a:solidFill>
                    <a:srgbClr val="002060"/>
                  </a:solidFill>
                  <a:effectLst/>
                  <a:uLnTx/>
                  <a:uFillTx/>
                  <a:latin typeface="Arial" panose="020B0604020202020204"/>
                  <a:ea typeface="+mn-ea"/>
                  <a:cs typeface="Arial" panose="020B0604020202020204" pitchFamily="34" charset="0"/>
                </a:rPr>
                <a:t>Phase 1/2</a:t>
              </a:r>
              <a:endParaRPr kumimoji="0" lang="en-US" sz="1200" b="0" i="1" u="none" strike="noStrike" kern="0" cap="none" spc="0" normalizeH="0" baseline="0" noProof="0" dirty="0">
                <a:ln>
                  <a:noFill/>
                </a:ln>
                <a:solidFill>
                  <a:srgbClr val="002060"/>
                </a:solidFill>
                <a:effectLst/>
                <a:uLnTx/>
                <a:uFillTx/>
                <a:latin typeface="Arial" panose="020B0604020202020204"/>
                <a:ea typeface="+mn-ea"/>
                <a:cs typeface="Arial" panose="020B0604020202020204" pitchFamily="34" charset="0"/>
              </a:endParaRPr>
            </a:p>
          </p:txBody>
        </p:sp>
      </p:grpSp>
      <p:sp>
        <p:nvSpPr>
          <p:cNvPr id="63492" name="Text Placeholder 981">
            <a:extLst>
              <a:ext uri="{FF2B5EF4-FFF2-40B4-BE49-F238E27FC236}">
                <a16:creationId xmlns:a16="http://schemas.microsoft.com/office/drawing/2014/main" id="{4F5CD70D-09D1-AD2C-9AA9-F30AEC261AF0}"/>
              </a:ext>
            </a:extLst>
          </p:cNvPr>
          <p:cNvSpPr txBox="1">
            <a:spLocks noChangeArrowheads="1"/>
          </p:cNvSpPr>
          <p:nvPr/>
        </p:nvSpPr>
        <p:spPr bwMode="auto">
          <a:xfrm>
            <a:off x="458788" y="6008688"/>
            <a:ext cx="11060112"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defTabSz="912813">
              <a:spcBef>
                <a:spcPct val="20000"/>
              </a:spcBef>
              <a:buFont typeface="Arial" panose="020B0604020202020204" pitchFamily="34" charset="0"/>
              <a:buChar char="•"/>
              <a:defRPr sz="3200">
                <a:solidFill>
                  <a:schemeClr val="tx1"/>
                </a:solidFill>
                <a:latin typeface="Calibri" panose="020F0502020204030204" pitchFamily="34" charset="0"/>
              </a:defRPr>
            </a:lvl1pPr>
            <a:lvl2pPr marL="684213" indent="-227013" defTabSz="912813">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1413" indent="-227013" defTabSz="912813">
              <a:spcBef>
                <a:spcPct val="20000"/>
              </a:spcBef>
              <a:buFont typeface="Arial" panose="020B0604020202020204" pitchFamily="34" charset="0"/>
              <a:buChar char="•"/>
              <a:defRPr sz="2400">
                <a:solidFill>
                  <a:schemeClr val="tx1"/>
                </a:solidFill>
                <a:latin typeface="Calibri" panose="020F0502020204030204" pitchFamily="34" charset="0"/>
              </a:defRPr>
            </a:lvl3pPr>
            <a:lvl4pPr marL="1598613" indent="-227013" defTabSz="912813">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5813" indent="-227013" defTabSz="912813">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3013" indent="-227013" defTabSz="912813"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0213" indent="-227013" defTabSz="912813"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7413" indent="-227013" defTabSz="912813"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4613" indent="-227013" defTabSz="912813"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2813" rtl="0" eaLnBrk="1" fontAlgn="base" latinLnBrk="0" hangingPunct="1">
              <a:lnSpc>
                <a:spcPct val="100000"/>
              </a:lnSpc>
              <a:spcBef>
                <a:spcPct val="0"/>
              </a:spcBef>
              <a:spcAft>
                <a:spcPct val="0"/>
              </a:spcAft>
              <a:buClr>
                <a:srgbClr val="3E255B"/>
              </a:buClr>
              <a:buSzTx/>
              <a:buFont typeface="Arial" panose="020B0604020202020204" pitchFamily="34" charset="0"/>
              <a:buNone/>
              <a:tabLst/>
              <a:defRPr/>
            </a:pP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*Primary endpoint for Phase 2 of trial. </a:t>
            </a:r>
          </a:p>
          <a:p>
            <a:pPr marL="0" marR="0" lvl="0" indent="0" algn="l" defTabSz="912813" rtl="0" eaLnBrk="1" fontAlgn="base" latinLnBrk="0" hangingPunct="1">
              <a:lnSpc>
                <a:spcPct val="100000"/>
              </a:lnSpc>
              <a:spcBef>
                <a:spcPct val="0"/>
              </a:spcBef>
              <a:spcAft>
                <a:spcPct val="0"/>
              </a:spcAft>
              <a:buClr>
                <a:srgbClr val="3E255B"/>
              </a:buClr>
              <a:buSzTx/>
              <a:buFont typeface="Arial" panose="020B0604020202020204" pitchFamily="34" charset="0"/>
              <a:buNone/>
              <a:tabLst/>
              <a:defRPr/>
            </a:pP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ADC, antibody-drug conjugate; BCMA, B-cell maturation antigen; BICR, blinded independent committee review;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BsAb</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bispecific antibody; CAR T, chimeric antigen receptor T-cell; CD, cluster of differentiation; EMA, European Medicines Agency;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IMiD</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immunomodulatory drug; IMWG, International Myeloma Working Group; IRC, independent review committee;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LoT</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lines of therapy;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mAb</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monoclonal antibody; MM, multiple myeloma; ORR, overall response rate; PI, proteasome inhibitor.</a:t>
            </a:r>
          </a:p>
          <a:p>
            <a:pPr marL="0" marR="0" lvl="0" indent="0" algn="l" defTabSz="912813" rtl="0" eaLnBrk="1" fontAlgn="base" latinLnBrk="0" hangingPunct="1">
              <a:lnSpc>
                <a:spcPct val="100000"/>
              </a:lnSpc>
              <a:spcBef>
                <a:spcPct val="0"/>
              </a:spcBef>
              <a:spcAft>
                <a:spcPct val="0"/>
              </a:spcAft>
              <a:buClr>
                <a:srgbClr val="3E255B"/>
              </a:buClr>
              <a:buSzTx/>
              <a:buFont typeface="Arial" panose="020B0604020202020204" pitchFamily="34" charset="0"/>
              <a:buNone/>
              <a:tabLst/>
              <a:defRPr/>
            </a:pP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a:t>
            </a:r>
            <a:r>
              <a:rPr kumimoji="0" lang="da-DK"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Clinicaltrials.gov. https://clinicaltrials.gov/study/NCT04649359. Accessed 21 August 2024. 2. ELREXFIO™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elranatamab-bcmm</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[prescribing information]. New York, NY. Pfizer Inc; August 2023. 3. ELREXFIO</a:t>
            </a:r>
            <a:r>
              <a:rPr kumimoji="0" lang="en-US" altLang="en-US" sz="6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elranatamab</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Summary of Product Characteristics. Bruxelles Belgium: Pfizer Europe; 2024. 4. ELREXFIO</a:t>
            </a:r>
            <a:r>
              <a:rPr kumimoji="0" lang="en-US" altLang="en-US" sz="6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elranatamab</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Sao Paulo, Brazil: Pfizer Brazil; 2024. 5. Clinicaltrials.gov. https://clinicaltrials.gov/study/NCT04557098. Accessed 21 August 2024. 6. </a:t>
            </a:r>
            <a:r>
              <a:rPr kumimoji="0" lang="en-GB"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Moreau P et al. </a:t>
            </a:r>
            <a:r>
              <a:rPr kumimoji="0" lang="en-GB" alt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 Engl J Med</a:t>
            </a:r>
            <a:r>
              <a:rPr kumimoji="0" lang="en-GB"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2022;387:495–505. 7</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TECVAYLI</a:t>
            </a:r>
            <a:r>
              <a:rPr kumimoji="0" lang="en-US" altLang="en-US" sz="6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teclistamab-cqyv</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[prescribing information]. Horsham, PA. Janssen Biotech, Inc; February 2024.</a:t>
            </a:r>
            <a:r>
              <a:rPr kumimoji="0" lang="en-GB"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8. </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TECVAYLI®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teclistamab</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Summary of Product Characteristics. Beerse Belgium: Janssen-Cilag International; 2024. 9. TECVAYLI™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teclistamab</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Sao Paulo, Brazil: Janssen-Cilag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Farmacêutica</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Ltda</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2024. 10. </a:t>
            </a:r>
            <a:r>
              <a:rPr kumimoji="0" lang="en-US" alt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Touzeau</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 </a:t>
            </a:r>
            <a:r>
              <a:rPr kumimoji="0" lang="en-GB"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et al. ASCO 2022. Abstract 8013 (poster presentation). 11. </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Bumma N et al. </a:t>
            </a:r>
            <a:r>
              <a:rPr kumimoji="0" lang="en-US" alt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 Clin Oncol. </a:t>
            </a:r>
            <a:r>
              <a:rPr kumimoji="0" lang="en-US" alt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2024;42:2702–2712.</a:t>
            </a:r>
          </a:p>
        </p:txBody>
      </p:sp>
      <p:sp>
        <p:nvSpPr>
          <p:cNvPr id="2" name="Round Same-side Corner of Rectangle 49">
            <a:extLst>
              <a:ext uri="{FF2B5EF4-FFF2-40B4-BE49-F238E27FC236}">
                <a16:creationId xmlns:a16="http://schemas.microsoft.com/office/drawing/2014/main" id="{ADECB1C2-5100-CB52-9388-BE116B8C4629}"/>
              </a:ext>
            </a:extLst>
          </p:cNvPr>
          <p:cNvSpPr/>
          <p:nvPr/>
        </p:nvSpPr>
        <p:spPr>
          <a:xfrm>
            <a:off x="455613" y="1897798"/>
            <a:ext cx="1604962" cy="700088"/>
          </a:xfrm>
          <a:prstGeom prst="round2SameRect">
            <a:avLst>
              <a:gd name="adj1" fmla="val 0"/>
              <a:gd name="adj2" fmla="val 0"/>
            </a:avLst>
          </a:prstGeom>
          <a:noFill/>
          <a:ln w="12700" cap="flat" cmpd="sng" algn="ctr">
            <a:noFill/>
            <a:prstDash val="solid"/>
            <a:miter lim="800000"/>
          </a:ln>
          <a:effectLst/>
        </p:spPr>
        <p:txBody>
          <a:bodyPr lIns="0" tIns="0" rIns="0" bIns="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091730">
                    <a:lumMod val="75000"/>
                    <a:lumOff val="25000"/>
                  </a:srgbClr>
                </a:solidFill>
                <a:effectLst/>
                <a:uLnTx/>
                <a:uFillTx/>
                <a:latin typeface="Arial" panose="020B0604020202020204"/>
                <a:ea typeface="+mn-ea"/>
                <a:cs typeface="Arial" panose="020B0604020202020204" pitchFamily="34" charset="0"/>
              </a:rPr>
              <a:t>ELRANATAMAB</a:t>
            </a:r>
            <a:r>
              <a:rPr kumimoji="0" lang="en-GB" sz="1200" b="1" i="0" u="none" strike="noStrike" kern="0" cap="none" spc="0" normalizeH="0" baseline="30000" noProof="0">
                <a:ln>
                  <a:noFill/>
                </a:ln>
                <a:solidFill>
                  <a:srgbClr val="091730">
                    <a:lumMod val="75000"/>
                    <a:lumOff val="25000"/>
                  </a:srgbClr>
                </a:solidFill>
                <a:effectLst/>
                <a:uLnTx/>
                <a:uFillTx/>
                <a:latin typeface="Arial" panose="020B0604020202020204"/>
                <a:ea typeface="+mn-ea"/>
                <a:cs typeface="Arial" panose="020B0604020202020204" pitchFamily="34" charset="0"/>
              </a:rPr>
              <a:t>1–4</a:t>
            </a:r>
            <a:br>
              <a:rPr kumimoji="0" lang="en-GB" sz="1200" b="1" i="0" u="none" strike="noStrike" kern="0" cap="none" spc="0" normalizeH="0" baseline="0" noProof="0">
                <a:ln>
                  <a:noFill/>
                </a:ln>
                <a:solidFill>
                  <a:srgbClr val="091730">
                    <a:lumMod val="75000"/>
                    <a:lumOff val="25000"/>
                  </a:srgbClr>
                </a:solidFill>
                <a:effectLst/>
                <a:uLnTx/>
                <a:uFillTx/>
                <a:latin typeface="Arial" panose="020B0604020202020204"/>
                <a:ea typeface="+mn-ea"/>
                <a:cs typeface="Arial" panose="020B0604020202020204" pitchFamily="34" charset="0"/>
              </a:rPr>
            </a:br>
            <a:r>
              <a:rPr kumimoji="0" lang="en-GB" sz="1200" b="1" i="0" u="none" strike="noStrike" kern="0" cap="none" spc="0" normalizeH="0" baseline="0" noProof="0">
                <a:ln>
                  <a:noFill/>
                </a:ln>
                <a:solidFill>
                  <a:srgbClr val="091730">
                    <a:lumMod val="75000"/>
                    <a:lumOff val="25000"/>
                  </a:srgbClr>
                </a:solidFill>
                <a:effectLst/>
                <a:uLnTx/>
                <a:uFillTx/>
                <a:latin typeface="Arial" panose="020B0604020202020204"/>
                <a:ea typeface="+mn-ea"/>
                <a:cs typeface="Arial" panose="020B0604020202020204" pitchFamily="34" charset="0"/>
              </a:rPr>
              <a:t>MagnetisMM-3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0" i="1" u="none" strike="noStrike" kern="0" cap="none" spc="0" normalizeH="0" baseline="0" noProof="0">
                <a:ln>
                  <a:noFill/>
                </a:ln>
                <a:solidFill>
                  <a:srgbClr val="091730">
                    <a:lumMod val="90000"/>
                    <a:lumOff val="10000"/>
                  </a:srgbClr>
                </a:solidFill>
                <a:effectLst/>
                <a:uLnTx/>
                <a:uFillTx/>
                <a:latin typeface="Arial" panose="020B0604020202020204"/>
                <a:ea typeface="+mn-ea"/>
                <a:cs typeface="Arial" panose="020B0604020202020204" pitchFamily="34" charset="0"/>
              </a:rPr>
              <a:t>Phase 2</a:t>
            </a:r>
            <a:endParaRPr kumimoji="0" lang="en-US" sz="1200" b="0" i="1" u="none" strike="noStrike" kern="0" cap="none" spc="0" normalizeH="0" baseline="0" noProof="0">
              <a:ln>
                <a:noFill/>
              </a:ln>
              <a:solidFill>
                <a:srgbClr val="091730">
                  <a:lumMod val="90000"/>
                  <a:lumOff val="10000"/>
                </a:srgbClr>
              </a:solidFill>
              <a:effectLst/>
              <a:uLnTx/>
              <a:uFillTx/>
              <a:latin typeface="Arial" panose="020B0604020202020204"/>
              <a:ea typeface="+mn-ea"/>
              <a:cs typeface="Arial" panose="020B0604020202020204" pitchFamily="34" charset="0"/>
            </a:endParaRPr>
          </a:p>
        </p:txBody>
      </p:sp>
      <p:sp>
        <p:nvSpPr>
          <p:cNvPr id="4" name="Round Same-side Corner of Rectangle 49">
            <a:extLst>
              <a:ext uri="{FF2B5EF4-FFF2-40B4-BE49-F238E27FC236}">
                <a16:creationId xmlns:a16="http://schemas.microsoft.com/office/drawing/2014/main" id="{01684E24-819B-874A-35D4-7316252CC5C1}"/>
              </a:ext>
            </a:extLst>
          </p:cNvPr>
          <p:cNvSpPr/>
          <p:nvPr/>
        </p:nvSpPr>
        <p:spPr>
          <a:xfrm>
            <a:off x="461963" y="3056673"/>
            <a:ext cx="1604962" cy="703263"/>
          </a:xfrm>
          <a:prstGeom prst="round2SameRect">
            <a:avLst>
              <a:gd name="adj1" fmla="val 0"/>
              <a:gd name="adj2" fmla="val 0"/>
            </a:avLst>
          </a:prstGeom>
          <a:noFill/>
          <a:ln w="12700" cap="flat" cmpd="sng" algn="ctr">
            <a:noFill/>
            <a:prstDash val="solid"/>
            <a:miter lim="800000"/>
          </a:ln>
          <a:effectLst/>
        </p:spPr>
        <p:txBody>
          <a:bodyPr lIns="0" tIns="0" rIns="0" bIns="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t>TECLISTAMAB</a:t>
            </a:r>
            <a:r>
              <a:rPr kumimoji="0" lang="en-GB" sz="1200" b="1" i="0" u="none" strike="noStrike" kern="0" cap="none" spc="0" normalizeH="0" baseline="30000" noProof="0">
                <a:ln>
                  <a:noFill/>
                </a:ln>
                <a:solidFill>
                  <a:srgbClr val="3E255B"/>
                </a:solidFill>
                <a:effectLst/>
                <a:uLnTx/>
                <a:uFillTx/>
                <a:latin typeface="Arial" panose="020B0604020202020204"/>
                <a:ea typeface="+mn-ea"/>
                <a:cs typeface="Arial" panose="020B0604020202020204" pitchFamily="34" charset="0"/>
              </a:rPr>
              <a:t>5–10</a:t>
            </a:r>
            <a:br>
              <a:rPr kumimoji="0" lang="en-GB" sz="1200" b="1" i="0"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br>
            <a:r>
              <a:rPr kumimoji="0" lang="en-GB" sz="1200" b="1" i="0"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t>MajesTEC-1</a:t>
            </a:r>
            <a:br>
              <a:rPr kumimoji="0" lang="en-GB" sz="1200" b="1" i="0"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br>
            <a:r>
              <a:rPr kumimoji="0" lang="en-GB" sz="1200" b="0" i="1"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rPr>
              <a:t>Phase 2</a:t>
            </a:r>
            <a:endParaRPr kumimoji="0" lang="en-US" sz="1200" b="0" i="1" u="none" strike="noStrike" kern="0" cap="none" spc="0" normalizeH="0" baseline="0" noProof="0">
              <a:ln>
                <a:noFill/>
              </a:ln>
              <a:solidFill>
                <a:srgbClr val="3E255B"/>
              </a:solidFill>
              <a:effectLst/>
              <a:uLnTx/>
              <a:uFillTx/>
              <a:latin typeface="Arial" panose="020B0604020202020204"/>
              <a:ea typeface="+mn-ea"/>
              <a:cs typeface="Arial" panose="020B0604020202020204" pitchFamily="34" charset="0"/>
            </a:endParaRPr>
          </a:p>
        </p:txBody>
      </p:sp>
      <p:sp>
        <p:nvSpPr>
          <p:cNvPr id="8" name="Rectangle 7">
            <a:extLst>
              <a:ext uri="{FF2B5EF4-FFF2-40B4-BE49-F238E27FC236}">
                <a16:creationId xmlns:a16="http://schemas.microsoft.com/office/drawing/2014/main" id="{CAA9770B-FC85-EA92-139A-B5571E47704B}"/>
              </a:ext>
            </a:extLst>
          </p:cNvPr>
          <p:cNvSpPr/>
          <p:nvPr/>
        </p:nvSpPr>
        <p:spPr>
          <a:xfrm>
            <a:off x="4848225" y="1732698"/>
            <a:ext cx="2967038" cy="531813"/>
          </a:xfrm>
          <a:prstGeom prst="rect">
            <a:avLst/>
          </a:prstGeom>
          <a:noFill/>
          <a:ln w="38100">
            <a:solidFill>
              <a:schemeClr val="accent3"/>
            </a:solidFill>
            <a:prstDash val="solid"/>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A9D697-A11C-F8E8-148F-AC1926B0F99A}"/>
              </a:ext>
            </a:extLst>
          </p:cNvPr>
          <p:cNvGrpSpPr/>
          <p:nvPr/>
        </p:nvGrpSpPr>
        <p:grpSpPr>
          <a:xfrm>
            <a:off x="2030413" y="1204615"/>
            <a:ext cx="7521575" cy="5381625"/>
            <a:chOff x="2030413" y="1268413"/>
            <a:chExt cx="7521575" cy="5381625"/>
          </a:xfrm>
        </p:grpSpPr>
        <p:pic>
          <p:nvPicPr>
            <p:cNvPr id="65537" name="Picture 12">
              <a:extLst>
                <a:ext uri="{FF2B5EF4-FFF2-40B4-BE49-F238E27FC236}">
                  <a16:creationId xmlns:a16="http://schemas.microsoft.com/office/drawing/2014/main" id="{BD13253E-E6CA-C694-76E8-FE96066CD8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0413" y="1268413"/>
              <a:ext cx="7521575" cy="538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38" name="TextBox 2">
              <a:extLst>
                <a:ext uri="{FF2B5EF4-FFF2-40B4-BE49-F238E27FC236}">
                  <a16:creationId xmlns:a16="http://schemas.microsoft.com/office/drawing/2014/main" id="{16C00263-11A4-0B83-65D0-FF962E9FF8DD}"/>
                </a:ext>
              </a:extLst>
            </p:cNvPr>
            <p:cNvSpPr txBox="1">
              <a:spLocks noChangeArrowheads="1"/>
            </p:cNvSpPr>
            <p:nvPr/>
          </p:nvSpPr>
          <p:spPr bwMode="auto">
            <a:xfrm rot="18974325">
              <a:off x="6007594" y="5394727"/>
              <a:ext cx="1217613" cy="233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dirty="0">
                  <a:ln>
                    <a:noFill/>
                  </a:ln>
                  <a:solidFill>
                    <a:srgbClr val="474747"/>
                  </a:solidFill>
                  <a:effectLst/>
                  <a:uLnTx/>
                  <a:uFillTx/>
                  <a:latin typeface="Calibri" panose="020F0502020204030204" pitchFamily="34" charset="0"/>
                  <a:ea typeface="+mn-ea"/>
                  <a:cs typeface="Calibri" panose="020F0502020204030204" pitchFamily="34" charset="0"/>
                </a:rPr>
                <a:t>Linvoseltamab</a:t>
              </a:r>
            </a:p>
          </p:txBody>
        </p:sp>
        <p:sp>
          <p:nvSpPr>
            <p:cNvPr id="65542" name="TextBox 3">
              <a:extLst>
                <a:ext uri="{FF2B5EF4-FFF2-40B4-BE49-F238E27FC236}">
                  <a16:creationId xmlns:a16="http://schemas.microsoft.com/office/drawing/2014/main" id="{9DD485C0-0874-BFFB-5B44-636C36824AF9}"/>
                </a:ext>
              </a:extLst>
            </p:cNvPr>
            <p:cNvSpPr txBox="1">
              <a:spLocks noChangeArrowheads="1"/>
            </p:cNvSpPr>
            <p:nvPr/>
          </p:nvSpPr>
          <p:spPr bwMode="auto">
            <a:xfrm rot="18974325">
              <a:off x="5347194" y="5383615"/>
              <a:ext cx="1217613" cy="2333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dirty="0">
                  <a:ln>
                    <a:noFill/>
                  </a:ln>
                  <a:solidFill>
                    <a:srgbClr val="474747"/>
                  </a:solidFill>
                  <a:effectLst/>
                  <a:uLnTx/>
                  <a:uFillTx/>
                  <a:latin typeface="Calibri" panose="020F0502020204030204" pitchFamily="34" charset="0"/>
                  <a:ea typeface="+mn-ea"/>
                  <a:cs typeface="Calibri" panose="020F0502020204030204" pitchFamily="34" charset="0"/>
                </a:rPr>
                <a:t>Elranatamab</a:t>
              </a:r>
            </a:p>
          </p:txBody>
        </p:sp>
      </p:grpSp>
      <p:sp>
        <p:nvSpPr>
          <p:cNvPr id="65539" name="Title 4">
            <a:extLst>
              <a:ext uri="{FF2B5EF4-FFF2-40B4-BE49-F238E27FC236}">
                <a16:creationId xmlns:a16="http://schemas.microsoft.com/office/drawing/2014/main" id="{2D47F4B2-CC35-0034-6483-D6F476A7EA71}"/>
              </a:ext>
            </a:extLst>
          </p:cNvPr>
          <p:cNvSpPr txBox="1">
            <a:spLocks noChangeArrowheads="1"/>
          </p:cNvSpPr>
          <p:nvPr/>
        </p:nvSpPr>
        <p:spPr bwMode="auto">
          <a:xfrm>
            <a:off x="0" y="506413"/>
            <a:ext cx="12192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C00000"/>
                </a:solidFill>
                <a:effectLst/>
                <a:uLnTx/>
                <a:uFillTx/>
                <a:latin typeface="Arial" panose="020B0604020202020204" pitchFamily="34" charset="0"/>
                <a:ea typeface="+mn-ea"/>
                <a:cs typeface="Arial" panose="020B0604020202020204" pitchFamily="34" charset="0"/>
              </a:rPr>
              <a:t>PFS and ORR of Recently Approved </a:t>
            </a:r>
            <a:br>
              <a:rPr kumimoji="0" lang="en-US" altLang="en-US" sz="3600" b="1" i="0" u="none" strike="noStrike" kern="1200" cap="none" spc="0" normalizeH="0" baseline="0" noProof="0">
                <a:ln>
                  <a:noFill/>
                </a:ln>
                <a:solidFill>
                  <a:srgbClr val="C00000"/>
                </a:solidFill>
                <a:effectLst/>
                <a:uLnTx/>
                <a:uFillTx/>
                <a:latin typeface="Arial" panose="020B0604020202020204" pitchFamily="34" charset="0"/>
                <a:ea typeface="+mn-ea"/>
                <a:cs typeface="Arial" panose="020B0604020202020204" pitchFamily="34" charset="0"/>
              </a:rPr>
            </a:br>
            <a:r>
              <a:rPr kumimoji="0" lang="en-US" altLang="en-US" sz="3600" b="1" i="0" u="none" strike="noStrike" kern="1200" cap="none" spc="0" normalizeH="0" baseline="0" noProof="0">
                <a:ln>
                  <a:noFill/>
                </a:ln>
                <a:solidFill>
                  <a:srgbClr val="C00000"/>
                </a:solidFill>
                <a:effectLst/>
                <a:uLnTx/>
                <a:uFillTx/>
                <a:latin typeface="Arial" panose="020B0604020202020204" pitchFamily="34" charset="0"/>
                <a:ea typeface="+mn-ea"/>
                <a:cs typeface="Arial" panose="020B0604020202020204" pitchFamily="34" charset="0"/>
              </a:rPr>
              <a:t>Myeloma Drugs in RRMM </a:t>
            </a:r>
          </a:p>
        </p:txBody>
      </p:sp>
      <p:sp>
        <p:nvSpPr>
          <p:cNvPr id="65540" name="TextBox 10">
            <a:extLst>
              <a:ext uri="{FF2B5EF4-FFF2-40B4-BE49-F238E27FC236}">
                <a16:creationId xmlns:a16="http://schemas.microsoft.com/office/drawing/2014/main" id="{8738BFAD-993E-E9EC-DC37-594CF6854CE2}"/>
              </a:ext>
            </a:extLst>
          </p:cNvPr>
          <p:cNvSpPr txBox="1">
            <a:spLocks noChangeArrowheads="1"/>
          </p:cNvSpPr>
          <p:nvPr/>
        </p:nvSpPr>
        <p:spPr bwMode="auto">
          <a:xfrm>
            <a:off x="107950" y="6364288"/>
            <a:ext cx="119761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San Miguel et al, 2013, </a:t>
            </a:r>
            <a:r>
              <a:rPr kumimoji="0" lang="en-US" altLang="en-US"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Lancet Oncology</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Siegel et al, </a:t>
            </a:r>
            <a:r>
              <a:rPr kumimoji="0" lang="en-US" altLang="en-US"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Blood</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2012; </a:t>
            </a:r>
            <a:r>
              <a:rPr kumimoji="0" lang="en-US" altLang="en-US"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Lonial</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et al, </a:t>
            </a:r>
            <a:r>
              <a:rPr kumimoji="0" lang="en-US" altLang="en-US"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Lancet,</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2016; Chari et al, </a:t>
            </a:r>
            <a:r>
              <a:rPr kumimoji="0" lang="en-US" altLang="en-US"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NEJM</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2019; Moreau et al, </a:t>
            </a:r>
            <a:r>
              <a:rPr kumimoji="0" lang="en-US" altLang="en-US"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NEJM</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2022; </a:t>
            </a:r>
            <a:r>
              <a:rPr kumimoji="0" lang="en-US" altLang="en-US"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Lesokhin</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et al, </a:t>
            </a:r>
            <a:r>
              <a:rPr kumimoji="0" lang="en-US" altLang="en-US"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Nature Medicine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2023; Bumma et al, </a:t>
            </a:r>
            <a:r>
              <a:rPr kumimoji="0" lang="en-US" altLang="en-US"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JCO, </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2024; Chari et al, </a:t>
            </a:r>
            <a:r>
              <a:rPr kumimoji="0" lang="en-US" altLang="en-US"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NEJM</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2022; Berdeja et al, Lancet, 2021;  Munshi et al, NEJM, 2021</a:t>
            </a:r>
          </a:p>
        </p:txBody>
      </p:sp>
      <p:sp>
        <p:nvSpPr>
          <p:cNvPr id="15" name="Rectangle 14">
            <a:extLst>
              <a:ext uri="{FF2B5EF4-FFF2-40B4-BE49-F238E27FC236}">
                <a16:creationId xmlns:a16="http://schemas.microsoft.com/office/drawing/2014/main" id="{30BBE348-1BC4-867F-1B69-33667F768687}"/>
              </a:ext>
            </a:extLst>
          </p:cNvPr>
          <p:cNvSpPr/>
          <p:nvPr/>
        </p:nvSpPr>
        <p:spPr>
          <a:xfrm>
            <a:off x="5270500" y="1360190"/>
            <a:ext cx="2701925" cy="4757737"/>
          </a:xfrm>
          <a:prstGeom prst="rect">
            <a:avLst/>
          </a:prstGeom>
          <a:noFill/>
          <a:ln w="254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618431" y="286973"/>
            <a:ext cx="11573569" cy="1143000"/>
          </a:xfrm>
        </p:spPr>
        <p:txBody>
          <a:bodyPr>
            <a:normAutofit/>
          </a:bodyPr>
          <a:lstStyle/>
          <a:p>
            <a:r>
              <a:rPr lang="en-US" sz="3600" b="1" dirty="0">
                <a:solidFill>
                  <a:schemeClr val="tx1"/>
                </a:solidFill>
                <a:latin typeface="Arial"/>
                <a:cs typeface="Arial"/>
              </a:rPr>
              <a:t>BCMA Bispecific T-Cell Antibodies Clinical Data</a:t>
            </a:r>
          </a:p>
        </p:txBody>
      </p:sp>
      <p:graphicFrame>
        <p:nvGraphicFramePr>
          <p:cNvPr id="3" name="Table 4">
            <a:extLst>
              <a:ext uri="{FF2B5EF4-FFF2-40B4-BE49-F238E27FC236}">
                <a16:creationId xmlns:a16="http://schemas.microsoft.com/office/drawing/2014/main" id="{ABB6C550-08E0-5144-B85A-EEB591B6DF67}"/>
              </a:ext>
            </a:extLst>
          </p:cNvPr>
          <p:cNvGraphicFramePr>
            <a:graphicFrameLocks noGrp="1"/>
          </p:cNvGraphicFramePr>
          <p:nvPr/>
        </p:nvGraphicFramePr>
        <p:xfrm>
          <a:off x="154607" y="1983962"/>
          <a:ext cx="11882785" cy="3350037"/>
        </p:xfrm>
        <a:graphic>
          <a:graphicData uri="http://schemas.openxmlformats.org/drawingml/2006/table">
            <a:tbl>
              <a:tblPr firstRow="1" bandRow="1">
                <a:tableStyleId>{21E4AEA4-8DFA-4A89-87EB-49C32662AFE0}</a:tableStyleId>
              </a:tblPr>
              <a:tblGrid>
                <a:gridCol w="1543022">
                  <a:extLst>
                    <a:ext uri="{9D8B030D-6E8A-4147-A177-3AD203B41FA5}">
                      <a16:colId xmlns:a16="http://schemas.microsoft.com/office/drawing/2014/main" val="636570725"/>
                    </a:ext>
                  </a:extLst>
                </a:gridCol>
                <a:gridCol w="505910">
                  <a:extLst>
                    <a:ext uri="{9D8B030D-6E8A-4147-A177-3AD203B41FA5}">
                      <a16:colId xmlns:a16="http://schemas.microsoft.com/office/drawing/2014/main" val="1789868635"/>
                    </a:ext>
                  </a:extLst>
                </a:gridCol>
                <a:gridCol w="2878796">
                  <a:extLst>
                    <a:ext uri="{9D8B030D-6E8A-4147-A177-3AD203B41FA5}">
                      <a16:colId xmlns:a16="http://schemas.microsoft.com/office/drawing/2014/main" val="3805785110"/>
                    </a:ext>
                  </a:extLst>
                </a:gridCol>
                <a:gridCol w="1877661">
                  <a:extLst>
                    <a:ext uri="{9D8B030D-6E8A-4147-A177-3AD203B41FA5}">
                      <a16:colId xmlns:a16="http://schemas.microsoft.com/office/drawing/2014/main" val="631395555"/>
                    </a:ext>
                  </a:extLst>
                </a:gridCol>
                <a:gridCol w="2204210">
                  <a:extLst>
                    <a:ext uri="{9D8B030D-6E8A-4147-A177-3AD203B41FA5}">
                      <a16:colId xmlns:a16="http://schemas.microsoft.com/office/drawing/2014/main" val="2488935339"/>
                    </a:ext>
                  </a:extLst>
                </a:gridCol>
                <a:gridCol w="2873186">
                  <a:extLst>
                    <a:ext uri="{9D8B030D-6E8A-4147-A177-3AD203B41FA5}">
                      <a16:colId xmlns:a16="http://schemas.microsoft.com/office/drawing/2014/main" val="3714129756"/>
                    </a:ext>
                  </a:extLst>
                </a:gridCol>
              </a:tblGrid>
              <a:tr h="780591">
                <a:tc>
                  <a:txBody>
                    <a:bodyPr/>
                    <a:lstStyle/>
                    <a:p>
                      <a:r>
                        <a:rPr lang="en-US" sz="1400" b="1" dirty="0">
                          <a:latin typeface="Arial" panose="020B0604020202020204" pitchFamily="34" charset="0"/>
                          <a:cs typeface="Arial" panose="020B0604020202020204" pitchFamily="34" charset="0"/>
                        </a:rPr>
                        <a:t>Drug</a:t>
                      </a:r>
                    </a:p>
                  </a:txBody>
                  <a:tcPr/>
                </a:tc>
                <a:tc>
                  <a:txBody>
                    <a:bodyPr/>
                    <a:lstStyle/>
                    <a:p>
                      <a:r>
                        <a:rPr lang="en-US" sz="1400" b="1" dirty="0">
                          <a:latin typeface="Arial" panose="020B0604020202020204" pitchFamily="34" charset="0"/>
                          <a:cs typeface="Arial" panose="020B0604020202020204" pitchFamily="34" charset="0"/>
                        </a:rPr>
                        <a:t>N</a:t>
                      </a:r>
                    </a:p>
                  </a:txBody>
                  <a:tcPr/>
                </a:tc>
                <a:tc>
                  <a:txBody>
                    <a:bodyPr/>
                    <a:lstStyle/>
                    <a:p>
                      <a:r>
                        <a:rPr lang="en-US" sz="1400" b="1" dirty="0">
                          <a:latin typeface="Arial" panose="020B0604020202020204" pitchFamily="34" charset="0"/>
                          <a:cs typeface="Arial" panose="020B0604020202020204" pitchFamily="34" charset="0"/>
                        </a:rPr>
                        <a:t>Route/Schedule</a:t>
                      </a:r>
                    </a:p>
                  </a:txBody>
                  <a:tcPr/>
                </a:tc>
                <a:tc>
                  <a:txBody>
                    <a:bodyPr/>
                    <a:lstStyle/>
                    <a:p>
                      <a:r>
                        <a:rPr lang="en-US" sz="1400" b="1" dirty="0">
                          <a:latin typeface="Arial" panose="020B0604020202020204" pitchFamily="34" charset="0"/>
                          <a:cs typeface="Arial" panose="020B0604020202020204" pitchFamily="34" charset="0"/>
                        </a:rPr>
                        <a:t>ORR at RP2D or higher doses tested to-date</a:t>
                      </a:r>
                    </a:p>
                  </a:txBody>
                  <a:tcPr/>
                </a:tc>
                <a:tc>
                  <a:txBody>
                    <a:bodyPr/>
                    <a:lstStyle/>
                    <a:p>
                      <a:r>
                        <a:rPr lang="en-US" sz="1400" b="1" dirty="0">
                          <a:latin typeface="Arial" panose="020B0604020202020204" pitchFamily="34" charset="0"/>
                          <a:cs typeface="Arial" panose="020B0604020202020204" pitchFamily="34" charset="0"/>
                        </a:rPr>
                        <a:t>CRS </a:t>
                      </a:r>
                    </a:p>
                  </a:txBody>
                  <a:tcPr/>
                </a:tc>
                <a:tc>
                  <a:txBody>
                    <a:bodyPr/>
                    <a:lstStyle/>
                    <a:p>
                      <a:r>
                        <a:rPr lang="en-US" sz="1400" b="1" dirty="0">
                          <a:latin typeface="Arial" panose="020B0604020202020204" pitchFamily="34" charset="0"/>
                          <a:cs typeface="Arial" panose="020B0604020202020204" pitchFamily="34" charset="0"/>
                        </a:rPr>
                        <a:t>Comments</a:t>
                      </a:r>
                    </a:p>
                  </a:txBody>
                  <a:tcPr/>
                </a:tc>
                <a:extLst>
                  <a:ext uri="{0D108BD9-81ED-4DB2-BD59-A6C34878D82A}">
                    <a16:rowId xmlns:a16="http://schemas.microsoft.com/office/drawing/2014/main" val="678647357"/>
                  </a:ext>
                </a:extLst>
              </a:tr>
              <a:tr h="780591">
                <a:tc>
                  <a:txBody>
                    <a:bodyPr/>
                    <a:lstStyle/>
                    <a:p>
                      <a:r>
                        <a:rPr lang="en-US" sz="1400" b="1" dirty="0">
                          <a:solidFill>
                            <a:schemeClr val="tx1"/>
                          </a:solidFill>
                          <a:latin typeface="Arial" panose="020B0604020202020204" pitchFamily="34" charset="0"/>
                          <a:cs typeface="Arial" panose="020B0604020202020204" pitchFamily="34" charset="0"/>
                        </a:rPr>
                        <a:t>Teclistamab</a:t>
                      </a:r>
                    </a:p>
                    <a:p>
                      <a:r>
                        <a:rPr lang="en-US" sz="1400" b="1" dirty="0">
                          <a:solidFill>
                            <a:srgbClr val="FF0000"/>
                          </a:solidFill>
                          <a:latin typeface="Arial" panose="020B0604020202020204" pitchFamily="34" charset="0"/>
                          <a:cs typeface="Arial" panose="020B0604020202020204" pitchFamily="34" charset="0"/>
                        </a:rPr>
                        <a:t>FDA-Approved, October 2022</a:t>
                      </a:r>
                    </a:p>
                  </a:txBody>
                  <a:tcPr/>
                </a:tc>
                <a:tc>
                  <a:txBody>
                    <a:bodyPr/>
                    <a:lstStyle/>
                    <a:p>
                      <a:r>
                        <a:rPr lang="en-US" sz="1400" b="0" dirty="0">
                          <a:solidFill>
                            <a:schemeClr val="tx1"/>
                          </a:solidFill>
                          <a:latin typeface="Arial" panose="020B0604020202020204" pitchFamily="34" charset="0"/>
                          <a:cs typeface="Arial" panose="020B0604020202020204" pitchFamily="34" charset="0"/>
                        </a:rPr>
                        <a:t>165</a:t>
                      </a:r>
                    </a:p>
                  </a:txBody>
                  <a:tcPr/>
                </a:tc>
                <a:tc>
                  <a:txBody>
                    <a:bodyPr/>
                    <a:lstStyle/>
                    <a:p>
                      <a:r>
                        <a:rPr lang="en-US" sz="1400" b="0" dirty="0">
                          <a:solidFill>
                            <a:schemeClr val="tx1"/>
                          </a:solidFill>
                          <a:latin typeface="Arial" panose="020B0604020202020204" pitchFamily="34" charset="0"/>
                          <a:cs typeface="Arial" panose="020B0604020202020204" pitchFamily="34" charset="0"/>
                        </a:rPr>
                        <a:t>SC q week, then q2 weeks if </a:t>
                      </a:r>
                      <a:r>
                        <a:rPr lang="en-US" sz="1400" b="0" kern="1200" dirty="0">
                          <a:solidFill>
                            <a:schemeClr val="tx1"/>
                          </a:solidFill>
                          <a:latin typeface="Arial" panose="020B0604020202020204" pitchFamily="34" charset="0"/>
                          <a:ea typeface="+mn-ea"/>
                          <a:cs typeface="Arial" panose="020B0604020202020204" pitchFamily="34" charset="0"/>
                        </a:rPr>
                        <a:t>≥ CR for 6 months</a:t>
                      </a:r>
                      <a:endParaRPr lang="en-US" sz="1400" b="0" dirty="0">
                        <a:solidFill>
                          <a:schemeClr val="tx1"/>
                        </a:solidFill>
                        <a:latin typeface="Arial" panose="020B0604020202020204" pitchFamily="34" charset="0"/>
                        <a:cs typeface="Arial" panose="020B0604020202020204" pitchFamily="34" charset="0"/>
                      </a:endParaRPr>
                    </a:p>
                  </a:txBody>
                  <a:tcPr/>
                </a:tc>
                <a:tc>
                  <a:txBody>
                    <a:bodyPr/>
                    <a:lstStyle/>
                    <a:p>
                      <a:r>
                        <a:rPr lang="en-US" sz="1400" b="0" kern="1200" dirty="0">
                          <a:solidFill>
                            <a:schemeClr val="tx1"/>
                          </a:solidFill>
                          <a:latin typeface="Arial" panose="020B0604020202020204" pitchFamily="34" charset="0"/>
                          <a:ea typeface="+mn-ea"/>
                          <a:cs typeface="Arial" panose="020B0604020202020204" pitchFamily="34" charset="0"/>
                        </a:rPr>
                        <a:t>63%, 59% ≥ VGPR, N=165</a:t>
                      </a:r>
                    </a:p>
                  </a:txBody>
                  <a:tcPr/>
                </a:tc>
                <a:tc>
                  <a:txBody>
                    <a:bodyPr/>
                    <a:lstStyle/>
                    <a:p>
                      <a:r>
                        <a:rPr lang="en-US" sz="1400" b="0" kern="1200" dirty="0">
                          <a:solidFill>
                            <a:schemeClr val="tx1"/>
                          </a:solidFill>
                          <a:latin typeface="Arial" panose="020B0604020202020204" pitchFamily="34" charset="0"/>
                          <a:ea typeface="+mn-ea"/>
                          <a:cs typeface="Arial" panose="020B0604020202020204" pitchFamily="34" charset="0"/>
                        </a:rPr>
                        <a:t>All grade (72%), grade 2 21%, Grade 3/4 (1%)</a:t>
                      </a:r>
                    </a:p>
                  </a:txBody>
                  <a:tcPr/>
                </a:tc>
                <a:tc>
                  <a:txBody>
                    <a:bodyPr/>
                    <a:lstStyle/>
                    <a:p>
                      <a:r>
                        <a:rPr lang="en-US" sz="1400" b="0" dirty="0">
                          <a:solidFill>
                            <a:schemeClr val="tx1"/>
                          </a:solidFill>
                          <a:latin typeface="Arial" panose="020B0604020202020204" pitchFamily="34" charset="0"/>
                          <a:cs typeface="Arial" panose="020B0604020202020204" pitchFamily="34" charset="0"/>
                        </a:rPr>
                        <a:t>Median PFS 11.4 months</a:t>
                      </a:r>
                    </a:p>
                    <a:p>
                      <a:r>
                        <a:rPr lang="en-US" sz="1400" b="0" dirty="0">
                          <a:solidFill>
                            <a:schemeClr val="tx1"/>
                          </a:solidFill>
                          <a:latin typeface="Arial" panose="020B0604020202020204" pitchFamily="34" charset="0"/>
                          <a:cs typeface="Arial" panose="020B0604020202020204" pitchFamily="34" charset="0"/>
                        </a:rPr>
                        <a:t>Median DOR 24 months</a:t>
                      </a:r>
                    </a:p>
                  </a:txBody>
                  <a:tcPr/>
                </a:tc>
                <a:extLst>
                  <a:ext uri="{0D108BD9-81ED-4DB2-BD59-A6C34878D82A}">
                    <a16:rowId xmlns:a16="http://schemas.microsoft.com/office/drawing/2014/main" val="4229410993"/>
                  </a:ext>
                </a:extLst>
              </a:tr>
              <a:tr h="1008264">
                <a:tc>
                  <a:txBody>
                    <a:bodyPr/>
                    <a:lstStyle/>
                    <a:p>
                      <a:r>
                        <a:rPr lang="en-US" sz="1400" b="1" kern="1200" dirty="0">
                          <a:solidFill>
                            <a:schemeClr val="tx1"/>
                          </a:solidFill>
                          <a:effectLst/>
                          <a:latin typeface="Arial" panose="020B0604020202020204" pitchFamily="34" charset="0"/>
                          <a:cs typeface="Arial" panose="020B0604020202020204" pitchFamily="34" charset="0"/>
                        </a:rPr>
                        <a:t>Elranatamab</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dirty="0">
                          <a:solidFill>
                            <a:srgbClr val="FF0000"/>
                          </a:solidFill>
                          <a:latin typeface="Arial" panose="020B0604020202020204" pitchFamily="34" charset="0"/>
                          <a:cs typeface="Arial" panose="020B0604020202020204" pitchFamily="34" charset="0"/>
                        </a:rPr>
                        <a:t>FDA-Approved, August 2023</a:t>
                      </a:r>
                    </a:p>
                    <a:p>
                      <a:endParaRPr lang="en-US" sz="1400" b="1" dirty="0">
                        <a:solidFill>
                          <a:schemeClr val="tx1"/>
                        </a:solidFill>
                        <a:latin typeface="Arial" panose="020B0604020202020204" pitchFamily="34" charset="0"/>
                        <a:cs typeface="Arial" panose="020B0604020202020204" pitchFamily="34" charset="0"/>
                      </a:endParaRPr>
                    </a:p>
                  </a:txBody>
                  <a:tcPr/>
                </a:tc>
                <a:tc>
                  <a:txBody>
                    <a:bodyPr/>
                    <a:lstStyle/>
                    <a:p>
                      <a:r>
                        <a:rPr lang="en-US" sz="1400" b="0" dirty="0">
                          <a:solidFill>
                            <a:schemeClr val="tx1"/>
                          </a:solidFill>
                          <a:latin typeface="Arial" panose="020B0604020202020204" pitchFamily="34" charset="0"/>
                          <a:cs typeface="Arial" panose="020B0604020202020204" pitchFamily="34" charset="0"/>
                        </a:rPr>
                        <a:t>123</a:t>
                      </a:r>
                    </a:p>
                  </a:txBody>
                  <a:tcPr/>
                </a:tc>
                <a:tc>
                  <a:txBody>
                    <a:bodyPr/>
                    <a:lstStyle/>
                    <a:p>
                      <a:r>
                        <a:rPr lang="en-US" sz="1400" b="0" dirty="0">
                          <a:solidFill>
                            <a:schemeClr val="tx1"/>
                          </a:solidFill>
                          <a:latin typeface="Arial" panose="020B0604020202020204" pitchFamily="34" charset="0"/>
                          <a:cs typeface="Arial" panose="020B0604020202020204" pitchFamily="34" charset="0"/>
                        </a:rPr>
                        <a:t>SC q week, then q2 weeks after 6 cycles with </a:t>
                      </a:r>
                      <a:r>
                        <a:rPr lang="en-US" sz="1400" b="0" kern="1200" dirty="0">
                          <a:solidFill>
                            <a:schemeClr val="tx1"/>
                          </a:solidFill>
                          <a:latin typeface="Arial" panose="020B0604020202020204" pitchFamily="34" charset="0"/>
                          <a:ea typeface="+mn-ea"/>
                          <a:cs typeface="Arial" panose="020B0604020202020204" pitchFamily="34" charset="0"/>
                        </a:rPr>
                        <a:t>≥ PR for ≥ 2 months, then q4 weeks starting week 49</a:t>
                      </a:r>
                      <a:endParaRPr lang="en-US" sz="1400" b="0" dirty="0">
                        <a:solidFill>
                          <a:schemeClr val="tx1"/>
                        </a:solidFill>
                        <a:latin typeface="Arial" panose="020B0604020202020204" pitchFamily="34" charset="0"/>
                        <a:cs typeface="Arial" panose="020B0604020202020204" pitchFamily="34"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tx1"/>
                          </a:solidFill>
                          <a:latin typeface="Arial" panose="020B0604020202020204" pitchFamily="34" charset="0"/>
                          <a:cs typeface="Arial" panose="020B0604020202020204" pitchFamily="34" charset="0"/>
                        </a:rPr>
                        <a:t>61%, 56% ≥ VGPR (76 mg SC, N=123) </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tx1"/>
                          </a:solidFill>
                          <a:latin typeface="Arial" panose="020B0604020202020204" pitchFamily="34" charset="0"/>
                          <a:cs typeface="Arial" panose="020B0604020202020204" pitchFamily="34" charset="0"/>
                        </a:rPr>
                        <a:t>All grade (56%)</a:t>
                      </a:r>
                      <a:r>
                        <a:rPr lang="en-US" sz="1400" b="0" baseline="0" dirty="0">
                          <a:solidFill>
                            <a:schemeClr val="tx1"/>
                          </a:solidFill>
                          <a:latin typeface="Arial" panose="020B0604020202020204" pitchFamily="34" charset="0"/>
                          <a:cs typeface="Arial" panose="020B0604020202020204" pitchFamily="34" charset="0"/>
                        </a:rPr>
                        <a:t>, grade 2 (14%); grade 3/4 (0%)</a:t>
                      </a:r>
                      <a:endParaRPr lang="en-US" sz="1400" b="0" dirty="0">
                        <a:solidFill>
                          <a:schemeClr val="tx1"/>
                        </a:solidFill>
                        <a:latin typeface="Arial" panose="020B0604020202020204" pitchFamily="34" charset="0"/>
                        <a:cs typeface="Arial" panose="020B0604020202020204" pitchFamily="34" charset="0"/>
                      </a:endParaRPr>
                    </a:p>
                  </a:txBody>
                  <a:tcPr/>
                </a:tc>
                <a:tc>
                  <a:txBody>
                    <a:bodyPr/>
                    <a:lstStyle/>
                    <a:p>
                      <a:r>
                        <a:rPr lang="en-US" sz="1400" b="0" dirty="0">
                          <a:solidFill>
                            <a:schemeClr val="tx1"/>
                          </a:solidFill>
                          <a:latin typeface="Arial" panose="020B0604020202020204" pitchFamily="34" charset="0"/>
                          <a:cs typeface="Arial" panose="020B0604020202020204" pitchFamily="34" charset="0"/>
                        </a:rPr>
                        <a:t>Median PFS: 17.2 months</a:t>
                      </a:r>
                    </a:p>
                    <a:p>
                      <a:r>
                        <a:rPr lang="en-US" sz="1400" b="0" dirty="0">
                          <a:solidFill>
                            <a:schemeClr val="tx1"/>
                          </a:solidFill>
                          <a:latin typeface="Arial" panose="020B0604020202020204" pitchFamily="34" charset="0"/>
                          <a:cs typeface="Arial" panose="020B0604020202020204" pitchFamily="34" charset="0"/>
                        </a:rPr>
                        <a:t>18- month DOR: 68.8%</a:t>
                      </a:r>
                    </a:p>
                  </a:txBody>
                  <a:tcPr/>
                </a:tc>
                <a:extLst>
                  <a:ext uri="{0D108BD9-81ED-4DB2-BD59-A6C34878D82A}">
                    <a16:rowId xmlns:a16="http://schemas.microsoft.com/office/drawing/2014/main" val="3252683204"/>
                  </a:ext>
                </a:extLst>
              </a:tr>
              <a:tr h="780591">
                <a:tc>
                  <a:txBody>
                    <a:bodyPr/>
                    <a:lstStyle/>
                    <a:p>
                      <a:r>
                        <a:rPr lang="en-US" sz="1400" b="1" i="0" kern="1200" dirty="0">
                          <a:solidFill>
                            <a:schemeClr val="dk1"/>
                          </a:solidFill>
                          <a:effectLst/>
                          <a:latin typeface="Arial" panose="020B0604020202020204" pitchFamily="34" charset="0"/>
                          <a:ea typeface="+mn-ea"/>
                          <a:cs typeface="Arial" panose="020B0604020202020204" pitchFamily="34" charset="0"/>
                        </a:rPr>
                        <a:t>Linvoseltamab</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dirty="0">
                          <a:solidFill>
                            <a:srgbClr val="FF0000"/>
                          </a:solidFill>
                          <a:latin typeface="Arial" panose="020B0604020202020204" pitchFamily="34" charset="0"/>
                          <a:cs typeface="Arial" panose="020B0604020202020204" pitchFamily="34" charset="0"/>
                        </a:rPr>
                        <a:t>FDA-Approved, July 2025</a:t>
                      </a:r>
                    </a:p>
                  </a:txBody>
                  <a:tcPr/>
                </a:tc>
                <a:tc>
                  <a:txBody>
                    <a:bodyPr/>
                    <a:lstStyle/>
                    <a:p>
                      <a:r>
                        <a:rPr lang="en-US" sz="1400" b="0" dirty="0">
                          <a:solidFill>
                            <a:schemeClr val="tx1"/>
                          </a:solidFill>
                          <a:latin typeface="Arial" panose="020B0604020202020204" pitchFamily="34" charset="0"/>
                          <a:cs typeface="Arial" panose="020B0604020202020204" pitchFamily="34" charset="0"/>
                        </a:rPr>
                        <a:t>117</a:t>
                      </a:r>
                    </a:p>
                  </a:txBody>
                  <a:tcPr/>
                </a:tc>
                <a:tc>
                  <a:txBody>
                    <a:bodyPr/>
                    <a:lstStyle/>
                    <a:p>
                      <a:r>
                        <a:rPr lang="en-US" sz="1400" b="0" dirty="0">
                          <a:solidFill>
                            <a:schemeClr val="tx1"/>
                          </a:solidFill>
                          <a:latin typeface="Arial" panose="020B0604020202020204" pitchFamily="34" charset="0"/>
                          <a:cs typeface="Arial" panose="020B0604020202020204" pitchFamily="34" charset="0"/>
                        </a:rPr>
                        <a:t>IV q week, then q2 weeks starting week 16, then q4 weeks starting week 24 if </a:t>
                      </a:r>
                      <a:r>
                        <a:rPr lang="en-US" sz="1400" b="0" kern="1200" dirty="0">
                          <a:solidFill>
                            <a:schemeClr val="tx1"/>
                          </a:solidFill>
                          <a:latin typeface="Arial" panose="020B0604020202020204" pitchFamily="34" charset="0"/>
                          <a:ea typeface="+mn-ea"/>
                          <a:cs typeface="Arial" panose="020B0604020202020204" pitchFamily="34" charset="0"/>
                        </a:rPr>
                        <a:t>≥ VGPR </a:t>
                      </a:r>
                      <a:r>
                        <a:rPr lang="en-US" sz="1400" b="0" dirty="0">
                          <a:solidFill>
                            <a:schemeClr val="tx1"/>
                          </a:solidFill>
                          <a:latin typeface="Arial" panose="020B0604020202020204" pitchFamily="34" charset="0"/>
                          <a:cs typeface="Arial" panose="020B0604020202020204" pitchFamily="34" charset="0"/>
                        </a:rPr>
                        <a:t> </a:t>
                      </a:r>
                    </a:p>
                  </a:txBody>
                  <a:tcPr/>
                </a:tc>
                <a:tc>
                  <a:txBody>
                    <a:bodyPr/>
                    <a:lstStyle/>
                    <a:p>
                      <a:r>
                        <a:rPr lang="en-US" sz="1400" b="0" dirty="0">
                          <a:solidFill>
                            <a:schemeClr val="tx1"/>
                          </a:solidFill>
                          <a:latin typeface="Arial" panose="020B0604020202020204" pitchFamily="34" charset="0"/>
                          <a:cs typeface="Arial" panose="020B0604020202020204" pitchFamily="34" charset="0"/>
                        </a:rPr>
                        <a:t>71%, 63</a:t>
                      </a:r>
                      <a:r>
                        <a:rPr lang="en-US" sz="1400" b="0" kern="1200" dirty="0">
                          <a:solidFill>
                            <a:schemeClr val="tx1"/>
                          </a:solidFill>
                          <a:latin typeface="Arial" panose="020B0604020202020204" pitchFamily="34" charset="0"/>
                          <a:ea typeface="+mn-ea"/>
                          <a:cs typeface="Arial" panose="020B0604020202020204" pitchFamily="34" charset="0"/>
                        </a:rPr>
                        <a:t>% ≥ VGPR </a:t>
                      </a:r>
                      <a:r>
                        <a:rPr lang="en-US" sz="1400" b="0" dirty="0">
                          <a:solidFill>
                            <a:schemeClr val="tx1"/>
                          </a:solidFill>
                          <a:latin typeface="Arial" panose="020B0604020202020204" pitchFamily="34" charset="0"/>
                          <a:cs typeface="Arial" panose="020B0604020202020204" pitchFamily="34" charset="0"/>
                        </a:rPr>
                        <a:t>(200 mg cohort, N=117)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tx1"/>
                          </a:solidFill>
                          <a:latin typeface="Arial" panose="020B0604020202020204" pitchFamily="34" charset="0"/>
                          <a:cs typeface="Arial" panose="020B0604020202020204" pitchFamily="34" charset="0"/>
                        </a:rPr>
                        <a:t>All grade (46%)</a:t>
                      </a:r>
                      <a:r>
                        <a:rPr lang="en-US" sz="1400" b="0" baseline="0" dirty="0">
                          <a:solidFill>
                            <a:schemeClr val="tx1"/>
                          </a:solidFill>
                          <a:latin typeface="Arial" panose="020B0604020202020204" pitchFamily="34" charset="0"/>
                          <a:cs typeface="Arial" panose="020B0604020202020204" pitchFamily="34" charset="0"/>
                        </a:rPr>
                        <a:t>, grade 2 (10%), grade 3 (1%), (200 mg cohort)</a:t>
                      </a:r>
                      <a:endParaRPr lang="en-US" sz="1400" b="0" dirty="0">
                        <a:solidFill>
                          <a:schemeClr val="tx1"/>
                        </a:solidFill>
                        <a:latin typeface="Arial" panose="020B0604020202020204" pitchFamily="34" charset="0"/>
                        <a:cs typeface="Arial" panose="020B0604020202020204" pitchFamily="34" charset="0"/>
                      </a:endParaRPr>
                    </a:p>
                  </a:txBody>
                  <a:tcPr/>
                </a:tc>
                <a:tc>
                  <a:txBody>
                    <a:bodyPr/>
                    <a:lstStyle/>
                    <a:p>
                      <a:r>
                        <a:rPr lang="en-US" sz="1400" b="0" dirty="0">
                          <a:solidFill>
                            <a:schemeClr val="tx1"/>
                          </a:solidFill>
                          <a:latin typeface="Arial" panose="020B0604020202020204" pitchFamily="34" charset="0"/>
                          <a:cs typeface="Arial" panose="020B0604020202020204" pitchFamily="34" charset="0"/>
                        </a:rPr>
                        <a:t>Median DOR: 29.4 months</a:t>
                      </a:r>
                    </a:p>
                    <a:p>
                      <a:r>
                        <a:rPr lang="en-US" sz="1400" b="0" dirty="0">
                          <a:solidFill>
                            <a:schemeClr val="tx1"/>
                          </a:solidFill>
                          <a:latin typeface="Arial" panose="020B0604020202020204" pitchFamily="34" charset="0"/>
                          <a:cs typeface="Arial" panose="020B0604020202020204" pitchFamily="34" charset="0"/>
                        </a:rPr>
                        <a:t>12-month median PFS: 70%</a:t>
                      </a:r>
                    </a:p>
                  </a:txBody>
                  <a:tcPr/>
                </a:tc>
                <a:extLst>
                  <a:ext uri="{0D108BD9-81ED-4DB2-BD59-A6C34878D82A}">
                    <a16:rowId xmlns:a16="http://schemas.microsoft.com/office/drawing/2014/main" val="1553746188"/>
                  </a:ext>
                </a:extLst>
              </a:tr>
            </a:tbl>
          </a:graphicData>
        </a:graphic>
      </p:graphicFrame>
      <p:sp>
        <p:nvSpPr>
          <p:cNvPr id="7" name="TextBox 6">
            <a:extLst>
              <a:ext uri="{FF2B5EF4-FFF2-40B4-BE49-F238E27FC236}">
                <a16:creationId xmlns:a16="http://schemas.microsoft.com/office/drawing/2014/main" id="{DE0AB9FE-4234-1440-843C-4261A3191CA0}"/>
              </a:ext>
            </a:extLst>
          </p:cNvPr>
          <p:cNvSpPr txBox="1"/>
          <p:nvPr/>
        </p:nvSpPr>
        <p:spPr>
          <a:xfrm>
            <a:off x="0" y="6571027"/>
            <a:ext cx="1166505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413C38"/>
                </a:solidFill>
                <a:effectLst/>
                <a:uLnTx/>
                <a:uFillTx/>
                <a:latin typeface="Arial"/>
                <a:ea typeface="+mn-ea"/>
                <a:cs typeface="Arial"/>
              </a:rPr>
              <a:t>Garfall</a:t>
            </a:r>
            <a:r>
              <a:rPr kumimoji="0" lang="en-US" sz="1200" b="0" i="0" u="none" strike="noStrike" kern="1200" cap="none" spc="0" normalizeH="0" baseline="0" noProof="0" dirty="0">
                <a:ln>
                  <a:noFill/>
                </a:ln>
                <a:solidFill>
                  <a:srgbClr val="413C38"/>
                </a:solidFill>
                <a:effectLst/>
                <a:uLnTx/>
                <a:uFillTx/>
                <a:latin typeface="Arial"/>
                <a:ea typeface="+mn-ea"/>
                <a:cs typeface="Arial"/>
              </a:rPr>
              <a:t> et al ASCO, 2024; Bumma et al, JCO 2024;  </a:t>
            </a:r>
            <a:r>
              <a:rPr kumimoji="0" lang="en-US" sz="1200" b="0" i="0" u="none" strike="noStrike" kern="1200" cap="none" spc="0" normalizeH="0" baseline="0" noProof="0" dirty="0" err="1">
                <a:ln>
                  <a:noFill/>
                </a:ln>
                <a:solidFill>
                  <a:srgbClr val="413C38"/>
                </a:solidFill>
                <a:effectLst/>
                <a:uLnTx/>
                <a:uFillTx/>
                <a:latin typeface="Arial"/>
                <a:ea typeface="+mn-ea"/>
                <a:cs typeface="Arial"/>
              </a:rPr>
              <a:t>Lesokhin</a:t>
            </a:r>
            <a:r>
              <a:rPr kumimoji="0" lang="en-US" sz="1200" b="0" i="0" u="none" strike="noStrike" kern="1200" cap="none" spc="0" normalizeH="0" baseline="0" noProof="0" dirty="0">
                <a:ln>
                  <a:noFill/>
                </a:ln>
                <a:solidFill>
                  <a:srgbClr val="413C38"/>
                </a:solidFill>
                <a:effectLst/>
                <a:uLnTx/>
                <a:uFillTx/>
                <a:latin typeface="Arial"/>
                <a:ea typeface="+mn-ea"/>
                <a:cs typeface="Arial"/>
              </a:rPr>
              <a:t> et al, </a:t>
            </a:r>
            <a:r>
              <a:rPr kumimoji="0" lang="en-US" sz="1200" b="0" i="1" u="none" strike="noStrike" kern="1200" cap="none" spc="0" normalizeH="0" baseline="0" noProof="0" dirty="0">
                <a:ln>
                  <a:noFill/>
                </a:ln>
                <a:solidFill>
                  <a:srgbClr val="413C38"/>
                </a:solidFill>
                <a:effectLst/>
                <a:uLnTx/>
                <a:uFillTx/>
                <a:latin typeface="Arial"/>
                <a:ea typeface="+mn-ea"/>
                <a:cs typeface="Arial"/>
              </a:rPr>
              <a:t>Nature Medicine </a:t>
            </a:r>
            <a:r>
              <a:rPr kumimoji="0" lang="en-US" sz="1200" b="0" i="0" u="none" strike="noStrike" kern="1200" cap="none" spc="0" normalizeH="0" baseline="0" noProof="0" dirty="0">
                <a:ln>
                  <a:noFill/>
                </a:ln>
                <a:solidFill>
                  <a:srgbClr val="413C38"/>
                </a:solidFill>
                <a:effectLst/>
                <a:uLnTx/>
                <a:uFillTx/>
                <a:latin typeface="Arial"/>
                <a:ea typeface="+mn-ea"/>
                <a:cs typeface="Arial"/>
              </a:rPr>
              <a:t>2023, Tomasson et al, </a:t>
            </a:r>
            <a:r>
              <a:rPr kumimoji="0" lang="en-US" sz="1200" b="0" i="1" u="none" strike="noStrike" kern="1200" cap="none" spc="0" normalizeH="0" baseline="0" noProof="0" dirty="0">
                <a:ln>
                  <a:noFill/>
                </a:ln>
                <a:solidFill>
                  <a:srgbClr val="413C38"/>
                </a:solidFill>
                <a:effectLst/>
                <a:uLnTx/>
                <a:uFillTx/>
                <a:latin typeface="Arial"/>
                <a:ea typeface="+mn-ea"/>
                <a:cs typeface="Arial"/>
              </a:rPr>
              <a:t>ASH</a:t>
            </a:r>
            <a:r>
              <a:rPr kumimoji="0" lang="en-US" sz="1200" b="0" i="0" u="none" strike="noStrike" kern="1200" cap="none" spc="0" normalizeH="0" baseline="0" noProof="0" dirty="0">
                <a:ln>
                  <a:noFill/>
                </a:ln>
                <a:solidFill>
                  <a:srgbClr val="413C38"/>
                </a:solidFill>
                <a:effectLst/>
                <a:uLnTx/>
                <a:uFillTx/>
                <a:latin typeface="Arial"/>
                <a:ea typeface="+mn-ea"/>
                <a:cs typeface="Arial"/>
              </a:rPr>
              <a:t> 2023;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Lee HC et al. Clin Lymphoma Myeloma Leuk 2026</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13C38"/>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2840415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A12881-77F3-C547-2090-31EB1C71A6D7}"/>
            </a:ext>
          </a:extLst>
        </p:cNvPr>
        <p:cNvGrpSpPr/>
        <p:nvPr/>
      </p:nvGrpSpPr>
      <p:grpSpPr>
        <a:xfrm>
          <a:off x="0" y="0"/>
          <a:ext cx="0" cy="0"/>
          <a:chOff x="0" y="0"/>
          <a:chExt cx="0" cy="0"/>
        </a:xfrm>
      </p:grpSpPr>
      <p:sp>
        <p:nvSpPr>
          <p:cNvPr id="10" name="Title 4">
            <a:extLst>
              <a:ext uri="{FF2B5EF4-FFF2-40B4-BE49-F238E27FC236}">
                <a16:creationId xmlns:a16="http://schemas.microsoft.com/office/drawing/2014/main" id="{D6FBD11A-31A6-EDE2-C3A0-BFB006368DC9}"/>
              </a:ext>
            </a:extLst>
          </p:cNvPr>
          <p:cNvSpPr>
            <a:spLocks noGrp="1"/>
          </p:cNvSpPr>
          <p:nvPr>
            <p:ph type="title"/>
          </p:nvPr>
        </p:nvSpPr>
        <p:spPr>
          <a:xfrm>
            <a:off x="1081283" y="134470"/>
            <a:ext cx="11110717" cy="1325563"/>
          </a:xfrm>
        </p:spPr>
        <p:txBody>
          <a:bodyPr>
            <a:normAutofit/>
          </a:bodyPr>
          <a:lstStyle/>
          <a:p>
            <a:r>
              <a:rPr lang="en-US" sz="3600" b="1" dirty="0">
                <a:latin typeface="Arial" panose="020B0604020202020204" pitchFamily="34" charset="0"/>
                <a:cs typeface="Arial" panose="020B0604020202020204" pitchFamily="34" charset="0"/>
              </a:rPr>
              <a:t>BCMA Bispecific Step-up Dosing Comparison</a:t>
            </a:r>
          </a:p>
        </p:txBody>
      </p:sp>
      <p:graphicFrame>
        <p:nvGraphicFramePr>
          <p:cNvPr id="3" name="Table 2">
            <a:extLst>
              <a:ext uri="{FF2B5EF4-FFF2-40B4-BE49-F238E27FC236}">
                <a16:creationId xmlns:a16="http://schemas.microsoft.com/office/drawing/2014/main" id="{38469CF2-3807-746E-4FB4-76ECD1216C86}"/>
              </a:ext>
            </a:extLst>
          </p:cNvPr>
          <p:cNvGraphicFramePr>
            <a:graphicFrameLocks noGrp="1"/>
          </p:cNvGraphicFramePr>
          <p:nvPr/>
        </p:nvGraphicFramePr>
        <p:xfrm>
          <a:off x="806824" y="1264153"/>
          <a:ext cx="10206319" cy="3662680"/>
        </p:xfrm>
        <a:graphic>
          <a:graphicData uri="http://schemas.openxmlformats.org/drawingml/2006/table">
            <a:tbl>
              <a:tblPr firstRow="1" bandRow="1">
                <a:tableStyleId>{21E4AEA4-8DFA-4A89-87EB-49C32662AFE0}</a:tableStyleId>
              </a:tblPr>
              <a:tblGrid>
                <a:gridCol w="2551580">
                  <a:extLst>
                    <a:ext uri="{9D8B030D-6E8A-4147-A177-3AD203B41FA5}">
                      <a16:colId xmlns:a16="http://schemas.microsoft.com/office/drawing/2014/main" val="2550996533"/>
                    </a:ext>
                  </a:extLst>
                </a:gridCol>
                <a:gridCol w="2551580">
                  <a:extLst>
                    <a:ext uri="{9D8B030D-6E8A-4147-A177-3AD203B41FA5}">
                      <a16:colId xmlns:a16="http://schemas.microsoft.com/office/drawing/2014/main" val="3465495645"/>
                    </a:ext>
                  </a:extLst>
                </a:gridCol>
                <a:gridCol w="3091573">
                  <a:extLst>
                    <a:ext uri="{9D8B030D-6E8A-4147-A177-3AD203B41FA5}">
                      <a16:colId xmlns:a16="http://schemas.microsoft.com/office/drawing/2014/main" val="2905617471"/>
                    </a:ext>
                  </a:extLst>
                </a:gridCol>
                <a:gridCol w="2011586">
                  <a:extLst>
                    <a:ext uri="{9D8B030D-6E8A-4147-A177-3AD203B41FA5}">
                      <a16:colId xmlns:a16="http://schemas.microsoft.com/office/drawing/2014/main" val="1049554372"/>
                    </a:ext>
                  </a:extLst>
                </a:gridCol>
              </a:tblGrid>
              <a:tr h="370840">
                <a:tc>
                  <a:txBody>
                    <a:bodyPr/>
                    <a:lstStyle/>
                    <a:p>
                      <a:endParaRPr lang="en-US" dirty="0">
                        <a:latin typeface="Arial" panose="020B0604020202020204" pitchFamily="34" charset="0"/>
                        <a:cs typeface="Arial" panose="020B0604020202020204" pitchFamily="34" charset="0"/>
                      </a:endParaRPr>
                    </a:p>
                  </a:txBody>
                  <a:tcPr/>
                </a:tc>
                <a:tc>
                  <a:txBody>
                    <a:bodyPr/>
                    <a:lstStyle/>
                    <a:p>
                      <a:r>
                        <a:rPr lang="en-US" dirty="0">
                          <a:latin typeface="Arial" panose="020B0604020202020204" pitchFamily="34" charset="0"/>
                          <a:cs typeface="Arial" panose="020B0604020202020204" pitchFamily="34" charset="0"/>
                        </a:rPr>
                        <a:t>Teclistamab</a:t>
                      </a:r>
                    </a:p>
                  </a:txBody>
                  <a:tcPr/>
                </a:tc>
                <a:tc>
                  <a:txBody>
                    <a:bodyPr/>
                    <a:lstStyle/>
                    <a:p>
                      <a:r>
                        <a:rPr lang="en-US" dirty="0">
                          <a:latin typeface="Arial" panose="020B0604020202020204" pitchFamily="34" charset="0"/>
                          <a:cs typeface="Arial" panose="020B0604020202020204" pitchFamily="34" charset="0"/>
                        </a:rPr>
                        <a:t>Elranatamab</a:t>
                      </a:r>
                    </a:p>
                  </a:txBody>
                  <a:tcPr/>
                </a:tc>
                <a:tc>
                  <a:txBody>
                    <a:bodyPr/>
                    <a:lstStyle/>
                    <a:p>
                      <a:r>
                        <a:rPr lang="en-US" dirty="0">
                          <a:latin typeface="Arial" panose="020B0604020202020204" pitchFamily="34" charset="0"/>
                          <a:cs typeface="Arial" panose="020B0604020202020204" pitchFamily="34" charset="0"/>
                        </a:rPr>
                        <a:t>Linvoseltamab</a:t>
                      </a:r>
                    </a:p>
                  </a:txBody>
                  <a:tcPr/>
                </a:tc>
                <a:extLst>
                  <a:ext uri="{0D108BD9-81ED-4DB2-BD59-A6C34878D82A}">
                    <a16:rowId xmlns:a16="http://schemas.microsoft.com/office/drawing/2014/main" val="1540620377"/>
                  </a:ext>
                </a:extLst>
              </a:tr>
              <a:tr h="370840">
                <a:tc>
                  <a:txBody>
                    <a:bodyPr/>
                    <a:lstStyle/>
                    <a:p>
                      <a:r>
                        <a:rPr lang="en-US" b="1" dirty="0">
                          <a:latin typeface="Arial" panose="020B0604020202020204" pitchFamily="34" charset="0"/>
                          <a:cs typeface="Arial" panose="020B0604020202020204" pitchFamily="34" charset="0"/>
                        </a:rPr>
                        <a:t>Step-up dosing (SUD) schedule</a:t>
                      </a:r>
                    </a:p>
                  </a:txBody>
                  <a:tcPr/>
                </a:tc>
                <a:tc>
                  <a:txBody>
                    <a:bodyPr/>
                    <a:lstStyle/>
                    <a:p>
                      <a:r>
                        <a:rPr lang="en-US" dirty="0">
                          <a:latin typeface="Arial" panose="020B0604020202020204" pitchFamily="34" charset="0"/>
                          <a:cs typeface="Arial" panose="020B0604020202020204" pitchFamily="34" charset="0"/>
                        </a:rPr>
                        <a:t>Day 1: 0.06 mg/kg</a:t>
                      </a:r>
                    </a:p>
                    <a:p>
                      <a:r>
                        <a:rPr lang="en-US" dirty="0">
                          <a:latin typeface="Arial" panose="020B0604020202020204" pitchFamily="34" charset="0"/>
                          <a:cs typeface="Arial" panose="020B0604020202020204" pitchFamily="34" charset="0"/>
                        </a:rPr>
                        <a:t>Day 4: 0.3 mg/kg</a:t>
                      </a:r>
                    </a:p>
                    <a:p>
                      <a:r>
                        <a:rPr lang="en-US" dirty="0">
                          <a:latin typeface="Arial" panose="020B0604020202020204" pitchFamily="34" charset="0"/>
                          <a:cs typeface="Arial" panose="020B0604020202020204" pitchFamily="34" charset="0"/>
                        </a:rPr>
                        <a:t>Day 7: 1.5 mg/kg</a:t>
                      </a:r>
                    </a:p>
                  </a:txBody>
                  <a:tcPr/>
                </a:tc>
                <a:tc>
                  <a:txBody>
                    <a:bodyPr/>
                    <a:lstStyle/>
                    <a:p>
                      <a:r>
                        <a:rPr lang="en-US" dirty="0">
                          <a:latin typeface="Arial" panose="020B0604020202020204" pitchFamily="34" charset="0"/>
                          <a:cs typeface="Arial" panose="020B0604020202020204" pitchFamily="34" charset="0"/>
                        </a:rPr>
                        <a:t>Day 1: 12 mg</a:t>
                      </a:r>
                    </a:p>
                    <a:p>
                      <a:r>
                        <a:rPr lang="en-US" dirty="0">
                          <a:latin typeface="Arial" panose="020B0604020202020204" pitchFamily="34" charset="0"/>
                          <a:cs typeface="Arial" panose="020B0604020202020204" pitchFamily="34" charset="0"/>
                        </a:rPr>
                        <a:t>Day 4: 32 mg</a:t>
                      </a:r>
                    </a:p>
                    <a:p>
                      <a:r>
                        <a:rPr lang="en-US" dirty="0">
                          <a:latin typeface="Arial" panose="020B0604020202020204" pitchFamily="34" charset="0"/>
                          <a:cs typeface="Arial" panose="020B0604020202020204" pitchFamily="34" charset="0"/>
                        </a:rPr>
                        <a:t>Day 8: 76 mg</a:t>
                      </a:r>
                    </a:p>
                  </a:txBody>
                  <a:tcPr/>
                </a:tc>
                <a:tc>
                  <a:txBody>
                    <a:bodyPr/>
                    <a:lstStyle/>
                    <a:p>
                      <a:r>
                        <a:rPr lang="en-US" dirty="0">
                          <a:latin typeface="Arial" panose="020B0604020202020204" pitchFamily="34" charset="0"/>
                          <a:cs typeface="Arial" panose="020B0604020202020204" pitchFamily="34" charset="0"/>
                        </a:rPr>
                        <a:t>Day 1: 5 mg</a:t>
                      </a:r>
                    </a:p>
                    <a:p>
                      <a:r>
                        <a:rPr lang="en-US" dirty="0">
                          <a:latin typeface="Arial" panose="020B0604020202020204" pitchFamily="34" charset="0"/>
                          <a:cs typeface="Arial" panose="020B0604020202020204" pitchFamily="34" charset="0"/>
                        </a:rPr>
                        <a:t>Day 8: 25 mg</a:t>
                      </a:r>
                    </a:p>
                    <a:p>
                      <a:r>
                        <a:rPr lang="en-US" dirty="0">
                          <a:latin typeface="Arial" panose="020B0604020202020204" pitchFamily="34" charset="0"/>
                          <a:cs typeface="Arial" panose="020B0604020202020204" pitchFamily="34" charset="0"/>
                        </a:rPr>
                        <a:t>Day 15: 200 mg</a:t>
                      </a:r>
                    </a:p>
                  </a:txBody>
                  <a:tcPr/>
                </a:tc>
                <a:extLst>
                  <a:ext uri="{0D108BD9-81ED-4DB2-BD59-A6C34878D82A}">
                    <a16:rowId xmlns:a16="http://schemas.microsoft.com/office/drawing/2014/main" val="1345941067"/>
                  </a:ext>
                </a:extLst>
              </a:tr>
              <a:tr h="370840">
                <a:tc>
                  <a:txBody>
                    <a:bodyPr/>
                    <a:lstStyle/>
                    <a:p>
                      <a:r>
                        <a:rPr lang="en-US" b="1" dirty="0">
                          <a:latin typeface="Arial" panose="020B0604020202020204" pitchFamily="34" charset="0"/>
                          <a:cs typeface="Arial" panose="020B0604020202020204" pitchFamily="34" charset="0"/>
                        </a:rPr>
                        <a:t>Recommended Hospitalization </a:t>
                      </a:r>
                    </a:p>
                  </a:txBody>
                  <a:tcPr/>
                </a:tc>
                <a:tc>
                  <a:txBody>
                    <a:bodyPr/>
                    <a:lstStyle/>
                    <a:p>
                      <a:r>
                        <a:rPr lang="en-US" dirty="0">
                          <a:latin typeface="Arial" panose="020B0604020202020204" pitchFamily="34" charset="0"/>
                          <a:cs typeface="Arial" panose="020B0604020202020204" pitchFamily="34" charset="0"/>
                        </a:rPr>
                        <a:t>48-hours after each SUD1, SUD2, SUD3</a:t>
                      </a:r>
                    </a:p>
                  </a:txBody>
                  <a:tcPr/>
                </a:tc>
                <a:tc>
                  <a:txBody>
                    <a:bodyPr/>
                    <a:lstStyle/>
                    <a:p>
                      <a:r>
                        <a:rPr lang="en-US" dirty="0">
                          <a:latin typeface="Arial" panose="020B0604020202020204" pitchFamily="34" charset="0"/>
                          <a:cs typeface="Arial" panose="020B0604020202020204" pitchFamily="34" charset="0"/>
                        </a:rPr>
                        <a:t>48 hours after SUD1</a:t>
                      </a:r>
                    </a:p>
                    <a:p>
                      <a:r>
                        <a:rPr lang="en-US" dirty="0">
                          <a:latin typeface="Arial" panose="020B0604020202020204" pitchFamily="34" charset="0"/>
                          <a:cs typeface="Arial" panose="020B0604020202020204" pitchFamily="34" charset="0"/>
                        </a:rPr>
                        <a:t>24 hours after SUD2 </a:t>
                      </a:r>
                    </a:p>
                  </a:txBody>
                  <a:tcPr/>
                </a:tc>
                <a:tc>
                  <a:txBody>
                    <a:bodyPr/>
                    <a:lstStyle/>
                    <a:p>
                      <a:r>
                        <a:rPr lang="en-US" dirty="0">
                          <a:latin typeface="Arial" panose="020B0604020202020204" pitchFamily="34" charset="0"/>
                          <a:cs typeface="Arial" panose="020B0604020202020204" pitchFamily="34" charset="0"/>
                        </a:rPr>
                        <a:t>24 hours after SUD1 and SUD2</a:t>
                      </a:r>
                    </a:p>
                  </a:txBody>
                  <a:tcPr/>
                </a:tc>
                <a:extLst>
                  <a:ext uri="{0D108BD9-81ED-4DB2-BD59-A6C34878D82A}">
                    <a16:rowId xmlns:a16="http://schemas.microsoft.com/office/drawing/2014/main" val="1614313765"/>
                  </a:ext>
                </a:extLst>
              </a:tr>
              <a:tr h="370840">
                <a:tc>
                  <a:txBody>
                    <a:bodyPr/>
                    <a:lstStyle/>
                    <a:p>
                      <a:r>
                        <a:rPr lang="en-US" b="1" dirty="0">
                          <a:latin typeface="Arial" panose="020B0604020202020204" pitchFamily="34" charset="0"/>
                          <a:cs typeface="Arial" panose="020B0604020202020204" pitchFamily="34" charset="0"/>
                        </a:rPr>
                        <a:t>Subsequent dosing</a:t>
                      </a:r>
                    </a:p>
                  </a:txBody>
                  <a:tcPr/>
                </a:tc>
                <a:tc>
                  <a:txBody>
                    <a:bodyPr/>
                    <a:lstStyle/>
                    <a:p>
                      <a:r>
                        <a:rPr lang="en-US" dirty="0">
                          <a:latin typeface="Arial" panose="020B0604020202020204" pitchFamily="34" charset="0"/>
                          <a:cs typeface="Arial" panose="020B0604020202020204" pitchFamily="34" charset="0"/>
                        </a:rPr>
                        <a:t>1.5 mg/kg one week after first treatment dose and weekly thereafter</a:t>
                      </a:r>
                    </a:p>
                  </a:txBody>
                  <a:tcPr/>
                </a:tc>
                <a:tc>
                  <a:txBody>
                    <a:bodyPr/>
                    <a:lstStyle/>
                    <a:p>
                      <a:r>
                        <a:rPr lang="en-US" dirty="0">
                          <a:latin typeface="Arial" panose="020B0604020202020204" pitchFamily="34" charset="0"/>
                          <a:cs typeface="Arial" panose="020B0604020202020204" pitchFamily="34" charset="0"/>
                        </a:rPr>
                        <a:t>76 mg one week after first treatment dose and weekly through week 24; week 25 and every 2 weeks through week 48, week 49 and every 4 weeks thereafter</a:t>
                      </a:r>
                    </a:p>
                  </a:txBody>
                  <a:tcPr/>
                </a:tc>
                <a:tc>
                  <a:txBody>
                    <a:bodyPr/>
                    <a:lstStyle/>
                    <a:p>
                      <a:r>
                        <a:rPr lang="en-US" dirty="0">
                          <a:latin typeface="Arial" panose="020B0604020202020204" pitchFamily="34" charset="0"/>
                          <a:cs typeface="Arial" panose="020B0604020202020204" pitchFamily="34" charset="0"/>
                        </a:rPr>
                        <a:t>200 mg one week after day 15 and once weekly from week 4 to 13 for 10 doses</a:t>
                      </a:r>
                    </a:p>
                  </a:txBody>
                  <a:tcPr/>
                </a:tc>
                <a:extLst>
                  <a:ext uri="{0D108BD9-81ED-4DB2-BD59-A6C34878D82A}">
                    <a16:rowId xmlns:a16="http://schemas.microsoft.com/office/drawing/2014/main" val="696116791"/>
                  </a:ext>
                </a:extLst>
              </a:tr>
            </a:tbl>
          </a:graphicData>
        </a:graphic>
      </p:graphicFrame>
      <p:sp>
        <p:nvSpPr>
          <p:cNvPr id="4" name="TextBox 3">
            <a:extLst>
              <a:ext uri="{FF2B5EF4-FFF2-40B4-BE49-F238E27FC236}">
                <a16:creationId xmlns:a16="http://schemas.microsoft.com/office/drawing/2014/main" id="{247F2047-A089-DB46-4EA0-7842FFBB8B80}"/>
              </a:ext>
            </a:extLst>
          </p:cNvPr>
          <p:cNvSpPr txBox="1"/>
          <p:nvPr/>
        </p:nvSpPr>
        <p:spPr>
          <a:xfrm>
            <a:off x="2263588" y="5096738"/>
            <a:ext cx="7664823" cy="1077218"/>
          </a:xfrm>
          <a:prstGeom prst="rect">
            <a:avLst/>
          </a:prstGeom>
          <a:solidFill>
            <a:schemeClr val="accent2">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13C38"/>
                </a:solidFill>
                <a:effectLst/>
                <a:uLnTx/>
                <a:uFillTx/>
                <a:latin typeface="Arial" panose="020B0604020202020204" pitchFamily="34" charset="0"/>
                <a:ea typeface="+mn-ea"/>
                <a:cs typeface="Arial" panose="020B0604020202020204" pitchFamily="34" charset="0"/>
              </a:rPr>
              <a:t>Hospitalization requirements can limit access to bispecifics!</a:t>
            </a:r>
          </a:p>
        </p:txBody>
      </p:sp>
      <p:sp>
        <p:nvSpPr>
          <p:cNvPr id="5" name="TextBox 4">
            <a:extLst>
              <a:ext uri="{FF2B5EF4-FFF2-40B4-BE49-F238E27FC236}">
                <a16:creationId xmlns:a16="http://schemas.microsoft.com/office/drawing/2014/main" id="{23973D9C-86DB-4AA7-4E1E-E16AEDD3C5B5}"/>
              </a:ext>
            </a:extLst>
          </p:cNvPr>
          <p:cNvSpPr txBox="1"/>
          <p:nvPr/>
        </p:nvSpPr>
        <p:spPr>
          <a:xfrm>
            <a:off x="0" y="6513766"/>
            <a:ext cx="429213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13C38"/>
                </a:solidFill>
                <a:effectLst/>
                <a:uLnTx/>
                <a:uFillTx/>
                <a:latin typeface="Arial" panose="020B0604020202020204" pitchFamily="34" charset="0"/>
                <a:ea typeface="+mn-ea"/>
                <a:cs typeface="Arial" panose="020B0604020202020204" pitchFamily="34" charset="0"/>
              </a:rPr>
              <a:t>teclistamab US PI; elranatamab US PI; linvoseltamab US PI</a:t>
            </a:r>
          </a:p>
        </p:txBody>
      </p:sp>
    </p:spTree>
    <p:extLst>
      <p:ext uri="{BB962C8B-B14F-4D97-AF65-F5344CB8AC3E}">
        <p14:creationId xmlns:p14="http://schemas.microsoft.com/office/powerpoint/2010/main" val="35277177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p:blipFill>
        <p:spPr>
          <a:xfrm>
            <a:off x="1" y="903382"/>
            <a:ext cx="12192000" cy="5776817"/>
          </a:xfrm>
          <a:prstGeom prst="rect">
            <a:avLst/>
          </a:prstGeom>
        </p:spPr>
      </p:pic>
    </p:spTree>
    <p:extLst>
      <p:ext uri="{BB962C8B-B14F-4D97-AF65-F5344CB8AC3E}">
        <p14:creationId xmlns:p14="http://schemas.microsoft.com/office/powerpoint/2010/main" val="7918010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4">
            <a:extLst>
              <a:ext uri="{FF2B5EF4-FFF2-40B4-BE49-F238E27FC236}">
                <a16:creationId xmlns:a16="http://schemas.microsoft.com/office/drawing/2014/main" id="{94567485-BDF5-E4FD-E57F-314954EC9730}"/>
              </a:ext>
            </a:extLst>
          </p:cNvPr>
          <p:cNvSpPr>
            <a:spLocks noGrp="1" noChangeArrowheads="1"/>
          </p:cNvSpPr>
          <p:nvPr>
            <p:ph type="title"/>
          </p:nvPr>
        </p:nvSpPr>
        <p:spPr>
          <a:xfrm>
            <a:off x="114300" y="112713"/>
            <a:ext cx="11963400" cy="1325562"/>
          </a:xfrm>
        </p:spPr>
        <p:txBody>
          <a:bodyPr/>
          <a:lstStyle/>
          <a:p>
            <a:r>
              <a:rPr lang="en-US" altLang="en-US" sz="3600" b="1">
                <a:solidFill>
                  <a:srgbClr val="C00000"/>
                </a:solidFill>
                <a:latin typeface="Arial" panose="020B0604020202020204" pitchFamily="34" charset="0"/>
                <a:cs typeface="Arial" panose="020B0604020202020204" pitchFamily="34" charset="0"/>
              </a:rPr>
              <a:t>Tocilizumab Prophylaxis with </a:t>
            </a:r>
            <a:br>
              <a:rPr lang="en-US" altLang="en-US" sz="3600" b="1">
                <a:solidFill>
                  <a:srgbClr val="C00000"/>
                </a:solidFill>
                <a:latin typeface="Arial" panose="020B0604020202020204" pitchFamily="34" charset="0"/>
                <a:cs typeface="Arial" panose="020B0604020202020204" pitchFamily="34" charset="0"/>
              </a:rPr>
            </a:br>
            <a:r>
              <a:rPr lang="en-US" altLang="en-US" sz="3600" b="1">
                <a:solidFill>
                  <a:srgbClr val="C00000"/>
                </a:solidFill>
                <a:latin typeface="Arial" panose="020B0604020202020204" pitchFamily="34" charset="0"/>
                <a:cs typeface="Arial" panose="020B0604020202020204" pitchFamily="34" charset="0"/>
              </a:rPr>
              <a:t>Bispecific Step-up Dosing</a:t>
            </a:r>
          </a:p>
        </p:txBody>
      </p:sp>
      <p:pic>
        <p:nvPicPr>
          <p:cNvPr id="75778" name="Picture 1">
            <a:extLst>
              <a:ext uri="{FF2B5EF4-FFF2-40B4-BE49-F238E27FC236}">
                <a16:creationId xmlns:a16="http://schemas.microsoft.com/office/drawing/2014/main" id="{09BFD34B-7E24-9BE2-5443-DA5D8A1858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7388" y="1309688"/>
            <a:ext cx="8277225" cy="399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a:extLst>
              <a:ext uri="{FF2B5EF4-FFF2-40B4-BE49-F238E27FC236}">
                <a16:creationId xmlns:a16="http://schemas.microsoft.com/office/drawing/2014/main" id="{14484476-3980-7051-9467-0189B587FF45}"/>
              </a:ext>
            </a:extLst>
          </p:cNvPr>
          <p:cNvSpPr txBox="1"/>
          <p:nvPr/>
        </p:nvSpPr>
        <p:spPr>
          <a:xfrm>
            <a:off x="2854325" y="5722938"/>
            <a:ext cx="7380288" cy="431800"/>
          </a:xfrm>
          <a:prstGeom prst="rect">
            <a:avLst/>
          </a:prstGeom>
          <a:solidFill>
            <a:schemeClr val="accent2">
              <a:lumMod val="20000"/>
              <a:lumOff val="80000"/>
            </a:schemeClr>
          </a:solid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Aptos Display" panose="02110004020202020204"/>
                <a:ea typeface="+mn-ea"/>
                <a:cs typeface="+mn-cs"/>
              </a:rPr>
              <a:t>Prophylactic tocilizumab significantly reduces rates of CRS</a:t>
            </a:r>
          </a:p>
        </p:txBody>
      </p:sp>
      <p:sp>
        <p:nvSpPr>
          <p:cNvPr id="75780" name="TextBox 4">
            <a:extLst>
              <a:ext uri="{FF2B5EF4-FFF2-40B4-BE49-F238E27FC236}">
                <a16:creationId xmlns:a16="http://schemas.microsoft.com/office/drawing/2014/main" id="{B21D6EC4-67F8-D526-A564-607BB0C9FF3F}"/>
              </a:ext>
            </a:extLst>
          </p:cNvPr>
          <p:cNvSpPr txBox="1">
            <a:spLocks noChangeArrowheads="1"/>
          </p:cNvSpPr>
          <p:nvPr/>
        </p:nvSpPr>
        <p:spPr bwMode="auto">
          <a:xfrm>
            <a:off x="60325" y="6572250"/>
            <a:ext cx="6035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Kowalski A</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Open Sans" panose="020B0606030504020204" pitchFamily="34" charset="0"/>
                <a:cs typeface="Arial" panose="020B0604020202020204" pitchFamily="34" charset="0"/>
              </a:rPr>
              <a:t>. et al., </a:t>
            </a:r>
            <a:r>
              <a:rPr kumimoji="0" lang="en-US" altLang="en-US" sz="1200" b="0" i="1" u="none" strike="noStrike" kern="1200" cap="none" spc="0" normalizeH="0" baseline="0" noProof="0">
                <a:ln>
                  <a:noFill/>
                </a:ln>
                <a:solidFill>
                  <a:srgbClr val="000000"/>
                </a:solidFill>
                <a:effectLst/>
                <a:uLnTx/>
                <a:uFillTx/>
                <a:latin typeface="Arial" panose="020B0604020202020204" pitchFamily="34" charset="0"/>
                <a:ea typeface="Open Sans" panose="020B0606030504020204" pitchFamily="34" charset="0"/>
                <a:cs typeface="Arial" panose="020B0604020202020204" pitchFamily="34" charset="0"/>
              </a:rPr>
              <a:t>ASH 2024</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Open Sans" panose="020B0606030504020204" pitchFamily="34" charset="0"/>
                <a:cs typeface="Arial" panose="020B0604020202020204" pitchFamily="34" charset="0"/>
              </a:rPr>
              <a:t>, Abstract 932; </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Kowalski A et al, </a:t>
            </a:r>
            <a:r>
              <a:rPr kumimoji="0" lang="en-US" altLang="en-US" sz="12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Blood Advances</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2025</a:t>
            </a: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Open Sans" panose="020B0606030504020204" pitchFamily="34" charset="0"/>
            </a:endParaRPr>
          </a:p>
        </p:txBody>
      </p:sp>
      <p:sp>
        <p:nvSpPr>
          <p:cNvPr id="8" name="TextBox 7">
            <a:extLst>
              <a:ext uri="{FF2B5EF4-FFF2-40B4-BE49-F238E27FC236}">
                <a16:creationId xmlns:a16="http://schemas.microsoft.com/office/drawing/2014/main" id="{413B8B91-A691-9440-47A3-A949C8108C14}"/>
              </a:ext>
            </a:extLst>
          </p:cNvPr>
          <p:cNvSpPr txBox="1">
            <a:spLocks noChangeArrowheads="1"/>
          </p:cNvSpPr>
          <p:nvPr/>
        </p:nvSpPr>
        <p:spPr bwMode="auto">
          <a:xfrm>
            <a:off x="1957388" y="2789238"/>
            <a:ext cx="8029575" cy="1200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APRIL 2025: Prophylactic tocilizumab now listed on NCCN guidelines as consideration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prior to first dose of bispecific antibody</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3">
            <a:extLst>
              <a:ext uri="{FF2B5EF4-FFF2-40B4-BE49-F238E27FC236}">
                <a16:creationId xmlns:a16="http://schemas.microsoft.com/office/drawing/2014/main" id="{4316F66E-EBB1-7287-80E7-F5865F966A86}"/>
              </a:ext>
            </a:extLst>
          </p:cNvPr>
          <p:cNvSpPr>
            <a:spLocks noGrp="1" noChangeArrowheads="1"/>
          </p:cNvSpPr>
          <p:nvPr>
            <p:ph type="title"/>
          </p:nvPr>
        </p:nvSpPr>
        <p:spPr>
          <a:xfrm>
            <a:off x="209550" y="317500"/>
            <a:ext cx="11982450" cy="1106488"/>
          </a:xfrm>
        </p:spPr>
        <p:txBody>
          <a:bodyPr/>
          <a:lstStyle/>
          <a:p>
            <a:r>
              <a:rPr lang="en-US" altLang="en-US" sz="3200" b="1">
                <a:solidFill>
                  <a:srgbClr val="C00000"/>
                </a:solidFill>
              </a:rPr>
              <a:t>BISPECIFIC OUTPATIENT STEP-UP DOSING WITH PROPHYLACTIC DEXAMETHASONE: </a:t>
            </a:r>
            <a:br>
              <a:rPr lang="en-US" altLang="en-US" sz="3200" b="1">
                <a:solidFill>
                  <a:srgbClr val="C00000"/>
                </a:solidFill>
              </a:rPr>
            </a:br>
            <a:r>
              <a:rPr lang="en-US" altLang="en-US" sz="3200" b="1">
                <a:solidFill>
                  <a:srgbClr val="C00000"/>
                </a:solidFill>
              </a:rPr>
              <a:t>THE BOSS PROGRAM EXPERIENCE at MGH</a:t>
            </a:r>
          </a:p>
        </p:txBody>
      </p:sp>
      <p:pic>
        <p:nvPicPr>
          <p:cNvPr id="76802" name="Picture 5" descr="A flowchart of a patient&#10;&#10;AI-generated content may be incorrect.">
            <a:extLst>
              <a:ext uri="{FF2B5EF4-FFF2-40B4-BE49-F238E27FC236}">
                <a16:creationId xmlns:a16="http://schemas.microsoft.com/office/drawing/2014/main" id="{3B8B6F45-0042-AA62-BFCB-F199145361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1544638"/>
            <a:ext cx="10512425" cy="463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3" name="TextBox 1">
            <a:extLst>
              <a:ext uri="{FF2B5EF4-FFF2-40B4-BE49-F238E27FC236}">
                <a16:creationId xmlns:a16="http://schemas.microsoft.com/office/drawing/2014/main" id="{0F09E71C-D810-31F6-F1C6-D46922B1F4FC}"/>
              </a:ext>
            </a:extLst>
          </p:cNvPr>
          <p:cNvSpPr txBox="1">
            <a:spLocks noChangeArrowheads="1"/>
          </p:cNvSpPr>
          <p:nvPr/>
        </p:nvSpPr>
        <p:spPr bwMode="auto">
          <a:xfrm>
            <a:off x="8672513" y="6488113"/>
            <a:ext cx="3067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Cirstea et al IMS 2025</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a:extLst>
              <a:ext uri="{FF2B5EF4-FFF2-40B4-BE49-F238E27FC236}">
                <a16:creationId xmlns:a16="http://schemas.microsoft.com/office/drawing/2014/main" id="{D08F6542-72A0-F993-0564-AA98FF246C29}"/>
              </a:ext>
            </a:extLst>
          </p:cNvPr>
          <p:cNvSpPr>
            <a:spLocks noGrp="1" noChangeArrowheads="1"/>
          </p:cNvSpPr>
          <p:nvPr>
            <p:ph type="title"/>
          </p:nvPr>
        </p:nvSpPr>
        <p:spPr>
          <a:xfrm>
            <a:off x="0" y="0"/>
            <a:ext cx="12192000" cy="1143000"/>
          </a:xfrm>
        </p:spPr>
        <p:txBody>
          <a:bodyPr/>
          <a:lstStyle/>
          <a:p>
            <a:r>
              <a:rPr lang="en-US" altLang="en-US" sz="3600" b="1">
                <a:solidFill>
                  <a:srgbClr val="C00000"/>
                </a:solidFill>
              </a:rPr>
              <a:t>Toxicities and Management Among BOSS and iSUD Cohorts  </a:t>
            </a:r>
          </a:p>
        </p:txBody>
      </p:sp>
      <p:pic>
        <p:nvPicPr>
          <p:cNvPr id="77826" name="Picture 2">
            <a:extLst>
              <a:ext uri="{FF2B5EF4-FFF2-40B4-BE49-F238E27FC236}">
                <a16:creationId xmlns:a16="http://schemas.microsoft.com/office/drawing/2014/main" id="{6195F6AC-131F-E6CF-B7C6-CF1A2A0BFC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20255"/>
          <a:stretch>
            <a:fillRect/>
          </a:stretch>
        </p:blipFill>
        <p:spPr bwMode="auto">
          <a:xfrm>
            <a:off x="1906588" y="977900"/>
            <a:ext cx="8204200" cy="490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7" name="TextBox 4">
            <a:extLst>
              <a:ext uri="{FF2B5EF4-FFF2-40B4-BE49-F238E27FC236}">
                <a16:creationId xmlns:a16="http://schemas.microsoft.com/office/drawing/2014/main" id="{59A20C7E-CB5F-47FA-1E7A-A695D494AD96}"/>
              </a:ext>
            </a:extLst>
          </p:cNvPr>
          <p:cNvSpPr txBox="1">
            <a:spLocks noChangeArrowheads="1"/>
          </p:cNvSpPr>
          <p:nvPr/>
        </p:nvSpPr>
        <p:spPr bwMode="auto">
          <a:xfrm>
            <a:off x="1970088" y="6256338"/>
            <a:ext cx="8077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Figure 1: </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Grouped column chart illustrating percentage of patients experiencing CRS, ICANS, recurrent events, requiring admission or treatment with tocilizumab or dexamethasone across BOSS (n=15) and iSUD (n=97) cohorts</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849" name="Object 5" hidden="1">
            <a:extLst>
              <a:ext uri="{FF2B5EF4-FFF2-40B4-BE49-F238E27FC236}">
                <a16:creationId xmlns:a16="http://schemas.microsoft.com/office/drawing/2014/main" id="{E4A95605-7866-936E-9F48-2AB6BB3F38BF}"/>
              </a:ext>
            </a:extLst>
          </p:cNvPr>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4" imgW="38100" imgH="38100" progId="TCLayout.ActiveDocument.1">
                  <p:embed/>
                </p:oleObj>
              </mc:Choice>
              <mc:Fallback>
                <p:oleObj name="think-cell Slide" r:id="rId4" imgW="38100" imgH="38100" progId="TCLayout.ActiveDocument.1">
                  <p:embed/>
                  <p:pic>
                    <p:nvPicPr>
                      <p:cNvPr id="78849" name="Object 5" hidden="1">
                        <a:extLst>
                          <a:ext uri="{FF2B5EF4-FFF2-40B4-BE49-F238E27FC236}">
                            <a16:creationId xmlns:a16="http://schemas.microsoft.com/office/drawing/2014/main" id="{E4A95605-7866-936E-9F48-2AB6BB3F38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1" name="Content Placeholder 1">
            <a:extLst>
              <a:ext uri="{FF2B5EF4-FFF2-40B4-BE49-F238E27FC236}">
                <a16:creationId xmlns:a16="http://schemas.microsoft.com/office/drawing/2014/main" id="{EAB2A3DA-82D7-A4C9-E94F-23B1E893CDFB}"/>
              </a:ext>
            </a:extLst>
          </p:cNvPr>
          <p:cNvGraphicFramePr>
            <a:graphicFrameLocks/>
          </p:cNvGraphicFramePr>
          <p:nvPr/>
        </p:nvGraphicFramePr>
        <p:xfrm>
          <a:off x="346075" y="1312863"/>
          <a:ext cx="11499849" cy="5121275"/>
        </p:xfrm>
        <a:graphic>
          <a:graphicData uri="http://schemas.openxmlformats.org/drawingml/2006/table">
            <a:tbl>
              <a:tblPr firstRow="1" bandRow="1"/>
              <a:tblGrid>
                <a:gridCol w="742385">
                  <a:extLst>
                    <a:ext uri="{9D8B030D-6E8A-4147-A177-3AD203B41FA5}">
                      <a16:colId xmlns:a16="http://schemas.microsoft.com/office/drawing/2014/main" val="20000"/>
                    </a:ext>
                  </a:extLst>
                </a:gridCol>
                <a:gridCol w="3157822">
                  <a:extLst>
                    <a:ext uri="{9D8B030D-6E8A-4147-A177-3AD203B41FA5}">
                      <a16:colId xmlns:a16="http://schemas.microsoft.com/office/drawing/2014/main" val="20001"/>
                    </a:ext>
                  </a:extLst>
                </a:gridCol>
                <a:gridCol w="4547048">
                  <a:extLst>
                    <a:ext uri="{9D8B030D-6E8A-4147-A177-3AD203B41FA5}">
                      <a16:colId xmlns:a16="http://schemas.microsoft.com/office/drawing/2014/main" val="20002"/>
                    </a:ext>
                  </a:extLst>
                </a:gridCol>
                <a:gridCol w="3052594">
                  <a:extLst>
                    <a:ext uri="{9D8B030D-6E8A-4147-A177-3AD203B41FA5}">
                      <a16:colId xmlns:a16="http://schemas.microsoft.com/office/drawing/2014/main" val="20003"/>
                    </a:ext>
                  </a:extLst>
                </a:gridCol>
              </a:tblGrid>
              <a:tr h="566004">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a:lnSpc>
                          <a:spcPct val="100000"/>
                        </a:lnSpc>
                        <a:spcBef>
                          <a:spcPts val="0"/>
                        </a:spcBef>
                        <a:spcAft>
                          <a:spcPts val="0"/>
                        </a:spcAft>
                      </a:pPr>
                      <a:r>
                        <a:rPr lang="en-US" sz="2000" baseline="0" dirty="0">
                          <a:effectLst/>
                          <a:latin typeface="+mn-lt"/>
                          <a:ea typeface="MS Mincho"/>
                          <a:cs typeface="Times New Roman" panose="02020603050405020304" pitchFamily="18" charset="0"/>
                        </a:rPr>
                        <a:t> f</a:t>
                      </a:r>
                    </a:p>
                  </a:txBody>
                  <a:tcPr marL="51436" marR="51436"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algn="ctr">
                        <a:lnSpc>
                          <a:spcPct val="100000"/>
                        </a:lnSpc>
                        <a:spcBef>
                          <a:spcPts val="0"/>
                        </a:spcBef>
                        <a:spcAft>
                          <a:spcPts val="0"/>
                        </a:spcAft>
                      </a:pPr>
                      <a:r>
                        <a:rPr lang="en-US" sz="1800" b="1" i="1" baseline="0">
                          <a:solidFill>
                            <a:schemeClr val="accent3">
                              <a:lumMod val="40000"/>
                              <a:lumOff val="60000"/>
                            </a:schemeClr>
                          </a:solidFill>
                          <a:effectLst/>
                          <a:latin typeface="+mn-lt"/>
                          <a:ea typeface="MS Mincho"/>
                          <a:cs typeface="Times New Roman" panose="02020603050405020304" pitchFamily="18" charset="0"/>
                        </a:rPr>
                        <a:t>Antibody Drug Conjugates</a:t>
                      </a:r>
                    </a:p>
                  </a:txBody>
                  <a:tcPr marL="51436" marR="51436"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algn="ctr">
                        <a:lnSpc>
                          <a:spcPct val="100000"/>
                        </a:lnSpc>
                        <a:spcBef>
                          <a:spcPts val="0"/>
                        </a:spcBef>
                        <a:spcAft>
                          <a:spcPts val="0"/>
                        </a:spcAft>
                      </a:pPr>
                      <a:r>
                        <a:rPr lang="en-US" sz="1800" b="1" i="0" baseline="0">
                          <a:effectLst/>
                          <a:latin typeface="+mn-lt"/>
                          <a:ea typeface="MS Mincho"/>
                          <a:cs typeface="Times New Roman" panose="02020603050405020304" pitchFamily="18" charset="0"/>
                        </a:rPr>
                        <a:t>CAR </a:t>
                      </a:r>
                      <a:r>
                        <a:rPr lang="en-US" sz="1800" b="1" i="0" spc="100" baseline="0">
                          <a:effectLst/>
                          <a:latin typeface="+mn-lt"/>
                          <a:ea typeface="MS Mincho"/>
                          <a:cs typeface="Times New Roman" panose="02020603050405020304" pitchFamily="18" charset="0"/>
                        </a:rPr>
                        <a:t>T</a:t>
                      </a:r>
                      <a:r>
                        <a:rPr lang="en-US" sz="1800" b="1" i="0" baseline="0">
                          <a:effectLst/>
                          <a:latin typeface="+mn-lt"/>
                          <a:ea typeface="MS Mincho"/>
                          <a:cs typeface="Times New Roman" panose="02020603050405020304" pitchFamily="18" charset="0"/>
                        </a:rPr>
                        <a:t>-Cell Therapy</a:t>
                      </a:r>
                    </a:p>
                  </a:txBody>
                  <a:tcPr marL="51436" marR="51436"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algn="ctr">
                        <a:lnSpc>
                          <a:spcPct val="100000"/>
                        </a:lnSpc>
                        <a:spcBef>
                          <a:spcPts val="0"/>
                        </a:spcBef>
                        <a:spcAft>
                          <a:spcPts val="0"/>
                        </a:spcAft>
                      </a:pPr>
                      <a:r>
                        <a:rPr lang="en-US" sz="1800" b="1" i="0" baseline="0">
                          <a:effectLst/>
                          <a:latin typeface="+mn-lt"/>
                          <a:ea typeface="MS Mincho"/>
                          <a:cs typeface="Times New Roman" panose="02020603050405020304" pitchFamily="18" charset="0"/>
                        </a:rPr>
                        <a:t>Bispecific antibodies </a:t>
                      </a:r>
                    </a:p>
                  </a:txBody>
                  <a:tcPr marL="51436" marR="51436"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1798133">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lnSpc>
                          <a:spcPct val="100000"/>
                        </a:lnSpc>
                        <a:spcBef>
                          <a:spcPts val="0"/>
                        </a:spcBef>
                        <a:spcAft>
                          <a:spcPts val="0"/>
                        </a:spcAft>
                      </a:pPr>
                      <a:r>
                        <a:rPr lang="en-US" sz="1800" b="1" i="0" spc="100" baseline="0">
                          <a:solidFill>
                            <a:schemeClr val="bg1"/>
                          </a:solidFill>
                          <a:effectLst/>
                          <a:latin typeface="+mn-lt"/>
                          <a:ea typeface="MS Mincho"/>
                          <a:cs typeface="Times New Roman" panose="02020603050405020304" pitchFamily="18" charset="0"/>
                        </a:rPr>
                        <a:t>P</a:t>
                      </a:r>
                      <a:r>
                        <a:rPr lang="en-US" sz="1800" b="1" i="0" baseline="0">
                          <a:solidFill>
                            <a:schemeClr val="bg1"/>
                          </a:solidFill>
                          <a:effectLst/>
                          <a:latin typeface="+mn-lt"/>
                          <a:ea typeface="MS Mincho"/>
                          <a:cs typeface="Times New Roman" panose="02020603050405020304" pitchFamily="18" charset="0"/>
                        </a:rPr>
                        <a:t>ros</a:t>
                      </a:r>
                    </a:p>
                  </a:txBody>
                  <a:tcPr marL="91442" marR="51436"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344488" marR="0" indent="-223838">
                        <a:lnSpc>
                          <a:spcPct val="100000"/>
                        </a:lnSpc>
                        <a:spcBef>
                          <a:spcPts val="0"/>
                        </a:spcBef>
                        <a:spcAft>
                          <a:spcPts val="300"/>
                        </a:spcAft>
                        <a:buFont typeface="Arial" panose="020B0604020202020204" pitchFamily="34" charset="0"/>
                        <a:buChar char="•"/>
                        <a:tabLst/>
                      </a:pPr>
                      <a:r>
                        <a:rPr lang="en-US" sz="1600" b="0" i="1" baseline="0" dirty="0">
                          <a:solidFill>
                            <a:schemeClr val="tx2">
                              <a:lumMod val="60000"/>
                              <a:lumOff val="40000"/>
                            </a:schemeClr>
                          </a:solidFill>
                          <a:effectLst/>
                          <a:latin typeface="+mn-lt"/>
                          <a:ea typeface="MS Mincho"/>
                          <a:cs typeface="Times New Roman" panose="02020603050405020304" pitchFamily="18" charset="0"/>
                        </a:rPr>
                        <a:t>Off the shelf </a:t>
                      </a:r>
                    </a:p>
                    <a:p>
                      <a:pPr marL="344488" marR="0" indent="-223838">
                        <a:lnSpc>
                          <a:spcPct val="100000"/>
                        </a:lnSpc>
                        <a:spcBef>
                          <a:spcPts val="0"/>
                        </a:spcBef>
                        <a:spcAft>
                          <a:spcPts val="300"/>
                        </a:spcAft>
                        <a:buFont typeface="Arial" panose="020B0604020202020204" pitchFamily="34" charset="0"/>
                        <a:buChar char="•"/>
                        <a:tabLst/>
                      </a:pPr>
                      <a:r>
                        <a:rPr lang="en-US" sz="1600" b="0" i="1" baseline="0" dirty="0">
                          <a:solidFill>
                            <a:schemeClr val="tx2">
                              <a:lumMod val="60000"/>
                              <a:lumOff val="40000"/>
                            </a:schemeClr>
                          </a:solidFill>
                          <a:effectLst/>
                          <a:latin typeface="+mn-lt"/>
                          <a:ea typeface="MS Mincho"/>
                          <a:cs typeface="Times New Roman" panose="02020603050405020304" pitchFamily="18" charset="0"/>
                        </a:rPr>
                        <a:t>Encouraging response rates</a:t>
                      </a:r>
                    </a:p>
                    <a:p>
                      <a:pPr marL="344488" marR="0" indent="-223838">
                        <a:lnSpc>
                          <a:spcPct val="100000"/>
                        </a:lnSpc>
                        <a:spcBef>
                          <a:spcPts val="0"/>
                        </a:spcBef>
                        <a:spcAft>
                          <a:spcPts val="300"/>
                        </a:spcAft>
                        <a:buFont typeface="Arial" panose="020B0604020202020204" pitchFamily="34" charset="0"/>
                        <a:buChar char="•"/>
                        <a:tabLst/>
                      </a:pPr>
                      <a:r>
                        <a:rPr lang="en-US" sz="1600" b="0" i="1" baseline="0" dirty="0">
                          <a:solidFill>
                            <a:schemeClr val="tx2">
                              <a:lumMod val="60000"/>
                              <a:lumOff val="40000"/>
                            </a:schemeClr>
                          </a:solidFill>
                          <a:effectLst/>
                          <a:latin typeface="+mn-lt"/>
                          <a:ea typeface="MS Mincho"/>
                          <a:cs typeface="Times New Roman" panose="02020603050405020304" pitchFamily="18" charset="0"/>
                        </a:rPr>
                        <a:t>1 </a:t>
                      </a:r>
                      <a:r>
                        <a:rPr lang="en-US" sz="1600" b="0" i="1" baseline="0" dirty="0" err="1">
                          <a:solidFill>
                            <a:schemeClr val="tx2">
                              <a:lumMod val="60000"/>
                              <a:lumOff val="40000"/>
                            </a:schemeClr>
                          </a:solidFill>
                          <a:effectLst/>
                          <a:latin typeface="+mn-lt"/>
                          <a:ea typeface="MS Mincho"/>
                          <a:cs typeface="Times New Roman" panose="02020603050405020304" pitchFamily="18" charset="0"/>
                        </a:rPr>
                        <a:t>hr</a:t>
                      </a:r>
                      <a:r>
                        <a:rPr lang="en-US" sz="1600" b="0" i="1" baseline="0" dirty="0">
                          <a:solidFill>
                            <a:schemeClr val="tx2">
                              <a:lumMod val="60000"/>
                              <a:lumOff val="40000"/>
                            </a:schemeClr>
                          </a:solidFill>
                          <a:effectLst/>
                          <a:latin typeface="+mn-lt"/>
                          <a:ea typeface="MS Mincho"/>
                          <a:cs typeface="Times New Roman" panose="02020603050405020304" pitchFamily="18" charset="0"/>
                        </a:rPr>
                        <a:t> infusion q3w </a:t>
                      </a:r>
                    </a:p>
                    <a:p>
                      <a:pPr marL="344488" marR="0" indent="-223838">
                        <a:lnSpc>
                          <a:spcPct val="100000"/>
                        </a:lnSpc>
                        <a:spcBef>
                          <a:spcPts val="0"/>
                        </a:spcBef>
                        <a:spcAft>
                          <a:spcPts val="300"/>
                        </a:spcAft>
                        <a:buFont typeface="Arial" panose="020B0604020202020204" pitchFamily="34" charset="0"/>
                        <a:buChar char="•"/>
                        <a:tabLst/>
                      </a:pPr>
                      <a:r>
                        <a:rPr lang="en-US" sz="1600" b="0" i="1" baseline="0" dirty="0">
                          <a:solidFill>
                            <a:schemeClr val="tx2">
                              <a:lumMod val="60000"/>
                              <a:lumOff val="40000"/>
                            </a:schemeClr>
                          </a:solidFill>
                          <a:effectLst/>
                          <a:latin typeface="+mn-lt"/>
                          <a:ea typeface="MS Mincho"/>
                          <a:cs typeface="Times New Roman" panose="02020603050405020304" pitchFamily="18" charset="0"/>
                        </a:rPr>
                        <a:t>No CRS</a:t>
                      </a:r>
                    </a:p>
                    <a:p>
                      <a:pPr marL="347663" marR="0" lvl="0" indent="-228600">
                        <a:lnSpc>
                          <a:spcPct val="100000"/>
                        </a:lnSpc>
                        <a:spcBef>
                          <a:spcPts val="0"/>
                        </a:spcBef>
                        <a:spcAft>
                          <a:spcPts val="300"/>
                        </a:spcAft>
                        <a:buFont typeface="Arial" panose="020B0604020202020204" pitchFamily="34" charset="0"/>
                        <a:buChar char="•"/>
                        <a:tabLst/>
                      </a:pPr>
                      <a:r>
                        <a:rPr lang="en-US" sz="1600" b="0" i="1" baseline="0" dirty="0">
                          <a:solidFill>
                            <a:schemeClr val="tx2">
                              <a:lumMod val="60000"/>
                              <a:lumOff val="40000"/>
                            </a:schemeClr>
                          </a:solidFill>
                          <a:effectLst/>
                          <a:latin typeface="+mn-lt"/>
                          <a:ea typeface="MS Mincho"/>
                          <a:cs typeface="Times New Roman" panose="02020603050405020304" pitchFamily="18" charset="0"/>
                        </a:rPr>
                        <a:t>Available in the community settings</a:t>
                      </a:r>
                    </a:p>
                  </a:txBody>
                  <a:tcPr marL="91442" marR="91442" marT="0"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342900" marR="0" indent="-222250">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Unprecedented ORR including MRD</a:t>
                      </a:r>
                      <a:r>
                        <a:rPr lang="en-US" sz="1600" b="0" i="0" baseline="30000" dirty="0">
                          <a:solidFill>
                            <a:schemeClr val="tx1"/>
                          </a:solidFill>
                          <a:effectLst/>
                          <a:latin typeface="+mn-lt"/>
                          <a:ea typeface="MS Mincho"/>
                          <a:cs typeface="Times New Roman" panose="02020603050405020304" pitchFamily="18" charset="0"/>
                        </a:rPr>
                        <a:t>-</a:t>
                      </a:r>
                      <a:r>
                        <a:rPr lang="en-US" sz="1600" b="0" i="0" baseline="0" dirty="0">
                          <a:solidFill>
                            <a:schemeClr val="tx1"/>
                          </a:solidFill>
                          <a:effectLst/>
                          <a:latin typeface="+mn-lt"/>
                          <a:ea typeface="MS Mincho"/>
                          <a:cs typeface="Times New Roman" panose="02020603050405020304" pitchFamily="18" charset="0"/>
                        </a:rPr>
                        <a:t> in heavily pre-treated pts</a:t>
                      </a:r>
                    </a:p>
                    <a:p>
                      <a:pPr marL="342900" marR="0" indent="-222250">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One time intervention; long chemotherapy holiday resulting in median PFS ~1 year</a:t>
                      </a:r>
                    </a:p>
                  </a:txBody>
                  <a:tcPr marL="91442" marR="182884" marT="0"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342900" marR="0" indent="-222250">
                        <a:lnSpc>
                          <a:spcPct val="100000"/>
                        </a:lnSpc>
                        <a:spcBef>
                          <a:spcPts val="0"/>
                        </a:spcBef>
                        <a:spcAft>
                          <a:spcPts val="300"/>
                        </a:spcAft>
                        <a:buFont typeface="Arial" panose="020B0604020202020204" pitchFamily="34" charset="0"/>
                        <a:buChar char="•"/>
                        <a:tabLst/>
                      </a:pPr>
                      <a:r>
                        <a:rPr lang="en-US" sz="1600" b="0" i="0" baseline="0">
                          <a:solidFill>
                            <a:schemeClr val="tx1"/>
                          </a:solidFill>
                          <a:effectLst/>
                          <a:latin typeface="+mn-lt"/>
                          <a:ea typeface="MS Mincho"/>
                          <a:cs typeface="Times New Roman" panose="02020603050405020304" pitchFamily="18" charset="0"/>
                        </a:rPr>
                        <a:t>Off the shelf  </a:t>
                      </a:r>
                    </a:p>
                    <a:p>
                      <a:pPr marL="342900" marR="0" indent="-222250">
                        <a:lnSpc>
                          <a:spcPct val="100000"/>
                        </a:lnSpc>
                        <a:spcBef>
                          <a:spcPts val="0"/>
                        </a:spcBef>
                        <a:spcAft>
                          <a:spcPts val="300"/>
                        </a:spcAft>
                        <a:buFont typeface="Arial" panose="020B0604020202020204" pitchFamily="34" charset="0"/>
                        <a:buChar char="•"/>
                        <a:tabLst/>
                      </a:pPr>
                      <a:r>
                        <a:rPr lang="en-US" sz="1600" b="0" i="0" baseline="0">
                          <a:solidFill>
                            <a:schemeClr val="tx1"/>
                          </a:solidFill>
                          <a:effectLst/>
                          <a:latin typeface="+mn-lt"/>
                          <a:ea typeface="MS Mincho"/>
                          <a:cs typeface="Times New Roman" panose="02020603050405020304" pitchFamily="18" charset="0"/>
                        </a:rPr>
                        <a:t>Deep responses</a:t>
                      </a:r>
                    </a:p>
                    <a:p>
                      <a:pPr marL="342900" marR="0" indent="-222250">
                        <a:lnSpc>
                          <a:spcPct val="100000"/>
                        </a:lnSpc>
                        <a:spcBef>
                          <a:spcPts val="0"/>
                        </a:spcBef>
                        <a:spcAft>
                          <a:spcPts val="300"/>
                        </a:spcAft>
                        <a:buFont typeface="Arial" panose="020B0604020202020204" pitchFamily="34" charset="0"/>
                        <a:buChar char="•"/>
                        <a:tabLst/>
                      </a:pPr>
                      <a:r>
                        <a:rPr lang="en-US" sz="1600" b="0" i="0" baseline="0">
                          <a:solidFill>
                            <a:schemeClr val="tx1"/>
                          </a:solidFill>
                          <a:effectLst/>
                          <a:latin typeface="+mn-lt"/>
                          <a:ea typeface="MS Mincho"/>
                          <a:cs typeface="Times New Roman" panose="02020603050405020304" pitchFamily="18" charset="0"/>
                        </a:rPr>
                        <a:t>Limited severe CRS - ? Safety in frail elderly </a:t>
                      </a:r>
                    </a:p>
                    <a:p>
                      <a:pPr marL="342900" marR="0" indent="-222250">
                        <a:lnSpc>
                          <a:spcPct val="100000"/>
                        </a:lnSpc>
                        <a:spcBef>
                          <a:spcPts val="0"/>
                        </a:spcBef>
                        <a:spcAft>
                          <a:spcPts val="300"/>
                        </a:spcAft>
                        <a:buFont typeface="Arial" panose="020B0604020202020204" pitchFamily="34" charset="0"/>
                        <a:buChar char="•"/>
                        <a:tabLst/>
                      </a:pPr>
                      <a:r>
                        <a:rPr lang="en-US" sz="1600" b="0" i="0" baseline="0">
                          <a:solidFill>
                            <a:schemeClr val="tx1"/>
                          </a:solidFill>
                          <a:effectLst/>
                          <a:latin typeface="+mn-lt"/>
                          <a:ea typeface="MS Mincho"/>
                          <a:cs typeface="Times New Roman" panose="02020603050405020304" pitchFamily="18" charset="0"/>
                        </a:rPr>
                        <a:t>Can be given in community settings after 1st cycle </a:t>
                      </a:r>
                    </a:p>
                  </a:txBody>
                  <a:tcPr marL="91442" marR="91442" marT="0"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2757138">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lnSpc>
                          <a:spcPct val="100000"/>
                        </a:lnSpc>
                        <a:spcBef>
                          <a:spcPts val="0"/>
                        </a:spcBef>
                        <a:spcAft>
                          <a:spcPts val="0"/>
                        </a:spcAft>
                      </a:pPr>
                      <a:r>
                        <a:rPr lang="en-US" sz="1800" b="1" i="0" spc="100" baseline="0">
                          <a:solidFill>
                            <a:schemeClr val="bg1"/>
                          </a:solidFill>
                          <a:effectLst/>
                          <a:latin typeface="+mn-lt"/>
                          <a:ea typeface="MS Mincho"/>
                          <a:cs typeface="Times New Roman" panose="02020603050405020304" pitchFamily="18" charset="0"/>
                        </a:rPr>
                        <a:t>C</a:t>
                      </a:r>
                      <a:r>
                        <a:rPr lang="en-US" sz="1800" b="1" i="0" baseline="0">
                          <a:solidFill>
                            <a:schemeClr val="bg1"/>
                          </a:solidFill>
                          <a:effectLst/>
                          <a:latin typeface="+mn-lt"/>
                          <a:ea typeface="MS Mincho"/>
                          <a:cs typeface="Times New Roman" panose="02020603050405020304" pitchFamily="18" charset="0"/>
                        </a:rPr>
                        <a:t>ons</a:t>
                      </a:r>
                    </a:p>
                  </a:txBody>
                  <a:tcPr marL="91442" marR="51436"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344488" marR="0" indent="-223838">
                        <a:lnSpc>
                          <a:spcPct val="100000"/>
                        </a:lnSpc>
                        <a:spcBef>
                          <a:spcPts val="0"/>
                        </a:spcBef>
                        <a:spcAft>
                          <a:spcPts val="300"/>
                        </a:spcAft>
                        <a:buFont typeface="Arial" panose="020B0604020202020204" pitchFamily="34" charset="0"/>
                        <a:buChar char="•"/>
                        <a:tabLst/>
                      </a:pPr>
                      <a:r>
                        <a:rPr lang="en-US" sz="1600" b="0" i="1" baseline="0">
                          <a:solidFill>
                            <a:schemeClr val="tx2">
                              <a:lumMod val="60000"/>
                              <a:lumOff val="40000"/>
                            </a:schemeClr>
                          </a:solidFill>
                          <a:effectLst/>
                          <a:latin typeface="+mn-lt"/>
                          <a:ea typeface="MS Mincho"/>
                          <a:cs typeface="Times New Roman" panose="02020603050405020304" pitchFamily="18" charset="0"/>
                        </a:rPr>
                        <a:t>Ocular toxicity – requires close collaboration with ophthalmology;  potential impact on </a:t>
                      </a:r>
                      <a:r>
                        <a:rPr lang="en-US" sz="1600" b="0" i="1" baseline="0" err="1">
                          <a:solidFill>
                            <a:schemeClr val="tx2">
                              <a:lumMod val="60000"/>
                              <a:lumOff val="40000"/>
                            </a:schemeClr>
                          </a:solidFill>
                          <a:effectLst/>
                          <a:latin typeface="+mn-lt"/>
                          <a:ea typeface="MS Mincho"/>
                          <a:cs typeface="Times New Roman" panose="02020603050405020304" pitchFamily="18" charset="0"/>
                        </a:rPr>
                        <a:t>pt</a:t>
                      </a:r>
                      <a:r>
                        <a:rPr lang="en-US" sz="1600" b="0" i="1" baseline="0">
                          <a:solidFill>
                            <a:schemeClr val="tx2">
                              <a:lumMod val="60000"/>
                              <a:lumOff val="40000"/>
                            </a:schemeClr>
                          </a:solidFill>
                          <a:effectLst/>
                          <a:latin typeface="+mn-lt"/>
                          <a:ea typeface="MS Mincho"/>
                          <a:cs typeface="Times New Roman" panose="02020603050405020304" pitchFamily="18" charset="0"/>
                        </a:rPr>
                        <a:t> quality of life</a:t>
                      </a:r>
                    </a:p>
                    <a:p>
                      <a:pPr marL="344488" marR="0" indent="-223838">
                        <a:lnSpc>
                          <a:spcPct val="100000"/>
                        </a:lnSpc>
                        <a:spcBef>
                          <a:spcPts val="0"/>
                        </a:spcBef>
                        <a:spcAft>
                          <a:spcPts val="300"/>
                        </a:spcAft>
                        <a:buFont typeface="Arial" panose="020B0604020202020204" pitchFamily="34" charset="0"/>
                        <a:buChar char="•"/>
                        <a:tabLst/>
                      </a:pPr>
                      <a:r>
                        <a:rPr lang="en-US" sz="1600" b="0" i="1" baseline="0">
                          <a:solidFill>
                            <a:schemeClr val="tx2">
                              <a:lumMod val="60000"/>
                              <a:lumOff val="40000"/>
                            </a:schemeClr>
                          </a:solidFill>
                          <a:effectLst/>
                          <a:latin typeface="+mn-lt"/>
                          <a:ea typeface="MS Mincho"/>
                          <a:cs typeface="Times New Roman" panose="02020603050405020304" pitchFamily="18" charset="0"/>
                        </a:rPr>
                        <a:t> Thrombocytopenia</a:t>
                      </a:r>
                    </a:p>
                    <a:p>
                      <a:pPr marL="344488" marR="0" indent="-223838">
                        <a:lnSpc>
                          <a:spcPct val="100000"/>
                        </a:lnSpc>
                        <a:spcBef>
                          <a:spcPts val="0"/>
                        </a:spcBef>
                        <a:spcAft>
                          <a:spcPts val="300"/>
                        </a:spcAft>
                        <a:buFont typeface="Arial" panose="020B0604020202020204" pitchFamily="34" charset="0"/>
                        <a:buChar char="•"/>
                        <a:tabLst/>
                      </a:pPr>
                      <a:r>
                        <a:rPr lang="en-US" sz="1600" b="0" i="1" baseline="0">
                          <a:solidFill>
                            <a:schemeClr val="tx2">
                              <a:lumMod val="60000"/>
                              <a:lumOff val="40000"/>
                            </a:schemeClr>
                          </a:solidFill>
                          <a:effectLst/>
                          <a:latin typeface="+mn-lt"/>
                          <a:ea typeface="MS Mincho"/>
                          <a:cs typeface="Times New Roman" panose="02020603050405020304" pitchFamily="18" charset="0"/>
                        </a:rPr>
                        <a:t>Continuous treatment until progression </a:t>
                      </a:r>
                    </a:p>
                    <a:p>
                      <a:pPr marL="344488" marR="0" indent="-223838">
                        <a:lnSpc>
                          <a:spcPct val="100000"/>
                        </a:lnSpc>
                        <a:spcBef>
                          <a:spcPts val="0"/>
                        </a:spcBef>
                        <a:spcAft>
                          <a:spcPts val="300"/>
                        </a:spcAft>
                        <a:buFont typeface="Arial" panose="020B0604020202020204" pitchFamily="34" charset="0"/>
                        <a:buChar char="•"/>
                        <a:tabLst/>
                      </a:pPr>
                      <a:r>
                        <a:rPr lang="en-US" sz="1600" b="0" i="1" baseline="0">
                          <a:solidFill>
                            <a:schemeClr val="tx2">
                              <a:lumMod val="60000"/>
                              <a:lumOff val="40000"/>
                            </a:schemeClr>
                          </a:solidFill>
                          <a:effectLst/>
                          <a:latin typeface="+mn-lt"/>
                          <a:ea typeface="MS Mincho"/>
                          <a:cs typeface="Times New Roman" panose="02020603050405020304" pitchFamily="18" charset="0"/>
                        </a:rPr>
                        <a:t>Modest ORR and PFS in triple class/</a:t>
                      </a:r>
                      <a:r>
                        <a:rPr lang="en-US" sz="1600" b="0" i="1" baseline="0" err="1">
                          <a:solidFill>
                            <a:schemeClr val="tx2">
                              <a:lumMod val="60000"/>
                              <a:lumOff val="40000"/>
                            </a:schemeClr>
                          </a:solidFill>
                          <a:effectLst/>
                          <a:latin typeface="+mn-lt"/>
                          <a:ea typeface="MS Mincho"/>
                          <a:cs typeface="Times New Roman" panose="02020603050405020304" pitchFamily="18" charset="0"/>
                        </a:rPr>
                        <a:t>penta</a:t>
                      </a:r>
                      <a:r>
                        <a:rPr lang="en-US" sz="1600" b="0" i="1" baseline="0">
                          <a:solidFill>
                            <a:schemeClr val="tx2">
                              <a:lumMod val="60000"/>
                              <a:lumOff val="40000"/>
                            </a:schemeClr>
                          </a:solidFill>
                          <a:effectLst/>
                          <a:latin typeface="+mn-lt"/>
                          <a:ea typeface="MS Mincho"/>
                          <a:cs typeface="Times New Roman" panose="02020603050405020304" pitchFamily="18" charset="0"/>
                        </a:rPr>
                        <a:t> refractory </a:t>
                      </a:r>
                    </a:p>
                  </a:txBody>
                  <a:tcPr marL="91442" marR="9144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342900" marR="0" indent="-222250">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Manufacturing time </a:t>
                      </a:r>
                    </a:p>
                    <a:p>
                      <a:pPr marL="342900" marR="0" indent="-222250">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Requires complex infrastructure </a:t>
                      </a:r>
                    </a:p>
                    <a:p>
                      <a:pPr marL="342900" marR="0" indent="-222250">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CRS ? role in frail elderly </a:t>
                      </a:r>
                    </a:p>
                    <a:p>
                      <a:pPr marL="342900" marR="0" indent="-222250">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Impact of bridging chemo on remission duration </a:t>
                      </a:r>
                    </a:p>
                    <a:p>
                      <a:pPr marL="342900" marR="0" indent="-222250">
                        <a:lnSpc>
                          <a:spcPct val="100000"/>
                        </a:lnSpc>
                        <a:spcBef>
                          <a:spcPts val="0"/>
                        </a:spcBef>
                        <a:spcAft>
                          <a:spcPts val="300"/>
                        </a:spcAft>
                        <a:buFont typeface="Arial" panose="020B0604020202020204" pitchFamily="34" charset="0"/>
                        <a:buChar char="•"/>
                        <a:tabLst/>
                      </a:pPr>
                      <a:r>
                        <a:rPr lang="en-CA" sz="1600" b="0" i="0" baseline="0" dirty="0">
                          <a:solidFill>
                            <a:schemeClr val="tx1"/>
                          </a:solidFill>
                          <a:effectLst/>
                          <a:latin typeface="+mn-lt"/>
                          <a:ea typeface="MS Mincho"/>
                          <a:cs typeface="Times New Roman" panose="02020603050405020304" pitchFamily="18" charset="0"/>
                        </a:rPr>
                        <a:t>long-term </a:t>
                      </a:r>
                      <a:r>
                        <a:rPr lang="en-CA" sz="1600" b="0" i="0" baseline="0" dirty="0" err="1">
                          <a:solidFill>
                            <a:schemeClr val="tx1"/>
                          </a:solidFill>
                          <a:effectLst/>
                          <a:latin typeface="+mn-lt"/>
                          <a:ea typeface="MS Mincho"/>
                          <a:cs typeface="Times New Roman" panose="02020603050405020304" pitchFamily="18" charset="0"/>
                        </a:rPr>
                        <a:t>cytopenias</a:t>
                      </a:r>
                      <a:r>
                        <a:rPr lang="en-CA" sz="1600" b="0" i="0" baseline="0" dirty="0">
                          <a:solidFill>
                            <a:schemeClr val="tx1"/>
                          </a:solidFill>
                          <a:effectLst/>
                          <a:latin typeface="+mn-lt"/>
                          <a:ea typeface="MS Mincho"/>
                          <a:cs typeface="Times New Roman" panose="02020603050405020304" pitchFamily="18" charset="0"/>
                        </a:rPr>
                        <a:t> </a:t>
                      </a:r>
                      <a:endParaRPr lang="en-US" sz="1600" b="0" i="0" baseline="0" dirty="0">
                        <a:solidFill>
                          <a:schemeClr val="tx1"/>
                        </a:solidFill>
                        <a:effectLst/>
                        <a:latin typeface="+mn-lt"/>
                        <a:ea typeface="MS Mincho"/>
                        <a:cs typeface="Times New Roman" panose="02020603050405020304" pitchFamily="18" charset="0"/>
                      </a:endParaRPr>
                    </a:p>
                    <a:p>
                      <a:pPr marL="342900" marR="0" indent="-222250">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Cost given relapses (even in MRD-)</a:t>
                      </a:r>
                    </a:p>
                    <a:p>
                      <a:pPr marL="342900" marR="0" indent="-222250">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Management challenging</a:t>
                      </a:r>
                    </a:p>
                    <a:p>
                      <a:pPr marL="342900" marR="0" indent="-222250">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ACCESS: Traditional issues with BMT </a:t>
                      </a:r>
                      <a:r>
                        <a:rPr lang="en-US" sz="1600" b="0" i="0" baseline="0" dirty="0">
                          <a:solidFill>
                            <a:schemeClr val="tx1"/>
                          </a:solidFill>
                          <a:effectLst/>
                          <a:latin typeface="+mn-lt"/>
                          <a:ea typeface="MS Mincho"/>
                          <a:cs typeface="Times New Roman" panose="02020603050405020304" pitchFamily="18" charset="0"/>
                          <a:sym typeface="Wingdings" pitchFamily="2" charset="2"/>
                        </a:rPr>
                        <a:t> Potential similar concerns with CAR-T. Traditionally underserved populations</a:t>
                      </a:r>
                      <a:endParaRPr lang="en-US" sz="1600" b="0" i="0" baseline="0" dirty="0">
                        <a:solidFill>
                          <a:schemeClr val="tx1"/>
                        </a:solidFill>
                        <a:effectLst/>
                        <a:latin typeface="+mn-lt"/>
                        <a:ea typeface="MS Mincho"/>
                        <a:cs typeface="Times New Roman" panose="02020603050405020304" pitchFamily="18" charset="0"/>
                      </a:endParaRPr>
                    </a:p>
                  </a:txBody>
                  <a:tcPr marL="91442" marR="9144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344488" marR="0" indent="-223838">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 need for admissions with initial doses until CRS risk low</a:t>
                      </a:r>
                    </a:p>
                    <a:p>
                      <a:pPr marL="344488" marR="0" indent="-223838">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 Dosing/schedule to be determined</a:t>
                      </a:r>
                    </a:p>
                    <a:p>
                      <a:pPr marL="344488" marR="0" indent="-223838">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Need for continuous treatment until progression</a:t>
                      </a:r>
                    </a:p>
                    <a:p>
                      <a:pPr marL="344488" marR="0" indent="-223838">
                        <a:lnSpc>
                          <a:spcPct val="100000"/>
                        </a:lnSpc>
                        <a:spcBef>
                          <a:spcPts val="0"/>
                        </a:spcBef>
                        <a:spcAft>
                          <a:spcPts val="300"/>
                        </a:spcAft>
                        <a:buFont typeface="Arial" panose="020B0604020202020204" pitchFamily="34" charset="0"/>
                        <a:buChar char="•"/>
                        <a:tabLst/>
                      </a:pPr>
                      <a:r>
                        <a:rPr lang="en-US" sz="1600" b="0" i="0" baseline="0" dirty="0">
                          <a:solidFill>
                            <a:schemeClr val="tx1"/>
                          </a:solidFill>
                          <a:effectLst/>
                          <a:latin typeface="+mn-lt"/>
                          <a:ea typeface="MS Mincho"/>
                          <a:cs typeface="Times New Roman" panose="02020603050405020304" pitchFamily="18" charset="0"/>
                        </a:rPr>
                        <a:t>Toxicities require further study – infections, neurotoxicity</a:t>
                      </a:r>
                    </a:p>
                  </a:txBody>
                  <a:tcPr marL="91442" marR="9144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2"/>
                  </a:ext>
                </a:extLst>
              </a:tr>
            </a:tbl>
          </a:graphicData>
        </a:graphic>
      </p:graphicFrame>
      <p:sp>
        <p:nvSpPr>
          <p:cNvPr id="78878" name="TextBox 6">
            <a:extLst>
              <a:ext uri="{FF2B5EF4-FFF2-40B4-BE49-F238E27FC236}">
                <a16:creationId xmlns:a16="http://schemas.microsoft.com/office/drawing/2014/main" id="{A56C068C-2B97-C77E-7F30-7ECAD0CBA3D4}"/>
              </a:ext>
            </a:extLst>
          </p:cNvPr>
          <p:cNvSpPr txBox="1">
            <a:spLocks noChangeArrowheads="1"/>
          </p:cNvSpPr>
          <p:nvPr/>
        </p:nvSpPr>
        <p:spPr bwMode="auto">
          <a:xfrm>
            <a:off x="2835275" y="423863"/>
            <a:ext cx="7156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C00000"/>
                </a:solidFill>
                <a:effectLst/>
                <a:uLnTx/>
                <a:uFillTx/>
                <a:latin typeface="Calibri" panose="020F0502020204030204" pitchFamily="34" charset="0"/>
                <a:ea typeface="+mn-ea"/>
                <a:cs typeface="+mn-cs"/>
              </a:rPr>
              <a:t>Comparing BCMA directed therapies</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16">
            <a:extLst>
              <a:ext uri="{FF2B5EF4-FFF2-40B4-BE49-F238E27FC236}">
                <a16:creationId xmlns:a16="http://schemas.microsoft.com/office/drawing/2014/main" id="{A09A622B-9764-8BB4-202C-2A47B59E5ABD}"/>
              </a:ext>
            </a:extLst>
          </p:cNvPr>
          <p:cNvSpPr>
            <a:spLocks noChangeArrowheads="1"/>
          </p:cNvSpPr>
          <p:nvPr/>
        </p:nvSpPr>
        <p:spPr bwMode="auto">
          <a:xfrm>
            <a:off x="10769600" y="6323013"/>
            <a:ext cx="1422400" cy="53498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lIns="121920" tIns="60960" rIns="121920" bIns="60960"/>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fontAlgn="base">
              <a:spcBef>
                <a:spcPct val="0"/>
              </a:spcBef>
              <a:spcAft>
                <a:spcPct val="0"/>
              </a:spcAft>
              <a:defRPr>
                <a:solidFill>
                  <a:schemeClr val="tx1"/>
                </a:solidFill>
                <a:latin typeface="Calibri" panose="020F0502020204030204" pitchFamily="34" charset="0"/>
              </a:defRPr>
            </a:lvl6pPr>
            <a:lvl7pPr marL="2971800" indent="-228600" defTabSz="1217613" fontAlgn="base">
              <a:spcBef>
                <a:spcPct val="0"/>
              </a:spcBef>
              <a:spcAft>
                <a:spcPct val="0"/>
              </a:spcAft>
              <a:defRPr>
                <a:solidFill>
                  <a:schemeClr val="tx1"/>
                </a:solidFill>
                <a:latin typeface="Calibri" panose="020F0502020204030204" pitchFamily="34" charset="0"/>
              </a:defRPr>
            </a:lvl7pPr>
            <a:lvl8pPr marL="3429000" indent="-228600" defTabSz="1217613" fontAlgn="base">
              <a:spcBef>
                <a:spcPct val="0"/>
              </a:spcBef>
              <a:spcAft>
                <a:spcPct val="0"/>
              </a:spcAft>
              <a:defRPr>
                <a:solidFill>
                  <a:schemeClr val="tx1"/>
                </a:solidFill>
                <a:latin typeface="Calibri" panose="020F0502020204030204" pitchFamily="34" charset="0"/>
              </a:defRPr>
            </a:lvl8pPr>
            <a:lvl9pPr marL="3886200" indent="-228600" defTabSz="1217613" fontAlgn="base">
              <a:spcBef>
                <a:spcPct val="0"/>
              </a:spcBef>
              <a:spcAft>
                <a:spcPct val="0"/>
              </a:spcAft>
              <a:defRPr>
                <a:solidFill>
                  <a:schemeClr val="tx1"/>
                </a:solidFill>
                <a:latin typeface="Calibri" panose="020F0502020204030204" pitchFamily="34" charset="0"/>
              </a:defRPr>
            </a:lvl9pPr>
          </a:lstStyle>
          <a:p>
            <a:pPr marL="0" marR="0" lvl="0" indent="0" algn="l" defTabSz="1217613" rtl="0" eaLnBrk="0" fontAlgn="base" latinLnBrk="0" hangingPunct="0">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Rectangle 21">
            <a:extLst>
              <a:ext uri="{FF2B5EF4-FFF2-40B4-BE49-F238E27FC236}">
                <a16:creationId xmlns:a16="http://schemas.microsoft.com/office/drawing/2014/main" id="{9DC5EDB1-A482-4A1E-D9E2-F694EE4CE9BF}"/>
              </a:ext>
            </a:extLst>
          </p:cNvPr>
          <p:cNvSpPr/>
          <p:nvPr/>
        </p:nvSpPr>
        <p:spPr>
          <a:xfrm>
            <a:off x="365125" y="1627188"/>
            <a:ext cx="5316538" cy="708025"/>
          </a:xfrm>
          <a:prstGeom prst="rect">
            <a:avLst/>
          </a:prstGeom>
          <a:solidFill>
            <a:srgbClr val="213667"/>
          </a:solidFill>
          <a:ln>
            <a:solidFill>
              <a:schemeClr val="tx2">
                <a:lumMod val="20000"/>
                <a:lumOff val="80000"/>
              </a:schemeClr>
            </a:solidFill>
          </a:ln>
        </p:spPr>
        <p:txBody>
          <a:bodyPr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FFFFFF"/>
                </a:solidFill>
                <a:effectLst/>
                <a:uLnTx/>
                <a:uFillTx/>
                <a:latin typeface="Calibri"/>
                <a:ea typeface="+mn-ea"/>
                <a:cs typeface="Arial" panose="020B0604020202020204" pitchFamily="34" charset="0"/>
              </a:rPr>
              <a:t>CARTITUDE-2, Cohort C: Cilta-cel</a:t>
            </a:r>
            <a:br>
              <a:rPr kumimoji="0" lang="en-US" sz="1333" b="1" i="0" u="none" strike="noStrike" kern="1200" cap="none" spc="0" normalizeH="0" baseline="0" noProof="0" dirty="0">
                <a:ln>
                  <a:noFill/>
                </a:ln>
                <a:solidFill>
                  <a:srgbClr val="FFFFFF"/>
                </a:solidFill>
                <a:effectLst/>
                <a:uLnTx/>
                <a:uFillTx/>
                <a:latin typeface="Calibri"/>
                <a:ea typeface="+mn-ea"/>
                <a:cs typeface="Arial" panose="020B0604020202020204" pitchFamily="34" charset="0"/>
              </a:rPr>
            </a:br>
            <a:r>
              <a:rPr kumimoji="0" lang="en-US" sz="1333" b="1" i="0" u="none" strike="noStrike" kern="1200" cap="none" spc="0" normalizeH="0" baseline="0" noProof="0" dirty="0">
                <a:ln>
                  <a:noFill/>
                </a:ln>
                <a:solidFill>
                  <a:srgbClr val="FFFFFF"/>
                </a:solidFill>
                <a:effectLst/>
                <a:uLnTx/>
                <a:uFillTx/>
                <a:latin typeface="Calibri"/>
                <a:ea typeface="+mn-ea"/>
                <a:cs typeface="Arial" panose="020B0604020202020204" pitchFamily="34" charset="0"/>
              </a:rPr>
              <a:t>Patients with RRMM with previous exposure to PI, IMiD agent, anti-CD38 mAb, and a non-cellular BCMA-targeting therapy</a:t>
            </a:r>
            <a:r>
              <a:rPr kumimoji="0" lang="en-US" sz="1333" b="1" i="0" u="none" strike="noStrike" kern="1200" cap="none" spc="0" normalizeH="0" baseline="30000" noProof="0" dirty="0">
                <a:ln>
                  <a:noFill/>
                </a:ln>
                <a:solidFill>
                  <a:srgbClr val="FFFFFF"/>
                </a:solidFill>
                <a:effectLst/>
                <a:uLnTx/>
                <a:uFillTx/>
                <a:latin typeface="Calibri"/>
                <a:ea typeface="+mn-ea"/>
                <a:cs typeface="Arial" panose="020B0604020202020204" pitchFamily="34" charset="0"/>
              </a:rPr>
              <a:t>1</a:t>
            </a:r>
          </a:p>
        </p:txBody>
      </p:sp>
      <p:sp>
        <p:nvSpPr>
          <p:cNvPr id="3" name="Rectangle 2">
            <a:extLst>
              <a:ext uri="{FF2B5EF4-FFF2-40B4-BE49-F238E27FC236}">
                <a16:creationId xmlns:a16="http://schemas.microsoft.com/office/drawing/2014/main" id="{8C737ECE-68F9-BBBB-A6E1-7B6E1B10A881}"/>
              </a:ext>
            </a:extLst>
          </p:cNvPr>
          <p:cNvSpPr/>
          <p:nvPr/>
        </p:nvSpPr>
        <p:spPr>
          <a:xfrm>
            <a:off x="6518275" y="1625600"/>
            <a:ext cx="5316538" cy="501650"/>
          </a:xfrm>
          <a:prstGeom prst="rect">
            <a:avLst/>
          </a:prstGeom>
          <a:solidFill>
            <a:srgbClr val="213667"/>
          </a:solidFill>
          <a:ln>
            <a:solidFill>
              <a:schemeClr val="tx2">
                <a:lumMod val="20000"/>
                <a:lumOff val="80000"/>
              </a:schemeClr>
            </a:solidFill>
          </a:ln>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FFFFFF"/>
                </a:solidFill>
                <a:effectLst/>
                <a:uLnTx/>
                <a:uFillTx/>
                <a:latin typeface="Calibri"/>
                <a:ea typeface="+mn-ea"/>
                <a:cs typeface="Arial" panose="020B0604020202020204" pitchFamily="34" charset="0"/>
              </a:rPr>
              <a:t>Real-world experience of patients with multiple myeloma receiving ide-cel after a prior BCMA-targeted therapy</a:t>
            </a:r>
            <a:r>
              <a:rPr kumimoji="0" lang="en-GB" sz="1333" b="1" i="0" u="none" strike="noStrike" kern="1200" cap="none" spc="0" normalizeH="0" baseline="30000" noProof="0" dirty="0">
                <a:ln>
                  <a:noFill/>
                </a:ln>
                <a:solidFill>
                  <a:srgbClr val="FFFFFF"/>
                </a:solidFill>
                <a:effectLst/>
                <a:uLnTx/>
                <a:uFillTx/>
                <a:latin typeface="Calibri"/>
                <a:ea typeface="+mn-ea"/>
                <a:cs typeface="Arial" panose="020B0604020202020204" pitchFamily="34" charset="0"/>
              </a:rPr>
              <a:t>2</a:t>
            </a:r>
            <a:endParaRPr kumimoji="0" lang="en-US" sz="1333" b="1" i="0" u="none" strike="noStrike" kern="1200" cap="none" spc="0" normalizeH="0" baseline="30000" noProof="0" dirty="0">
              <a:ln>
                <a:noFill/>
              </a:ln>
              <a:solidFill>
                <a:srgbClr val="FFFFFF"/>
              </a:solidFill>
              <a:effectLst/>
              <a:uLnTx/>
              <a:uFillTx/>
              <a:latin typeface="Calibri"/>
              <a:ea typeface="+mn-ea"/>
              <a:cs typeface="Arial" panose="020B0604020202020204" pitchFamily="34" charset="0"/>
            </a:endParaRPr>
          </a:p>
        </p:txBody>
      </p:sp>
      <p:pic>
        <p:nvPicPr>
          <p:cNvPr id="79876" name="Picture 5">
            <a:extLst>
              <a:ext uri="{FF2B5EF4-FFF2-40B4-BE49-F238E27FC236}">
                <a16:creationId xmlns:a16="http://schemas.microsoft.com/office/drawing/2014/main" id="{DC0FFF25-F411-809F-9FEF-D5E6208964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61138" y="2295525"/>
            <a:ext cx="2528887" cy="205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77" name="Picture 6">
            <a:extLst>
              <a:ext uri="{FF2B5EF4-FFF2-40B4-BE49-F238E27FC236}">
                <a16:creationId xmlns:a16="http://schemas.microsoft.com/office/drawing/2014/main" id="{0BC25713-18E9-6CA8-545C-A87C6F498D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5600" y="2379663"/>
            <a:ext cx="2506663" cy="199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78" name="Picture 7">
            <a:extLst>
              <a:ext uri="{FF2B5EF4-FFF2-40B4-BE49-F238E27FC236}">
                <a16:creationId xmlns:a16="http://schemas.microsoft.com/office/drawing/2014/main" id="{60E9246B-9E5B-7F97-F4C0-E80EB09FCCB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86525" y="4332288"/>
            <a:ext cx="2573338" cy="207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79" name="Picture 8">
            <a:extLst>
              <a:ext uri="{FF2B5EF4-FFF2-40B4-BE49-F238E27FC236}">
                <a16:creationId xmlns:a16="http://schemas.microsoft.com/office/drawing/2014/main" id="{D3D02F07-420B-94DA-2FA3-E4080304A95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63050" y="4430713"/>
            <a:ext cx="2568575" cy="194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2" name="Table 11">
            <a:extLst>
              <a:ext uri="{FF2B5EF4-FFF2-40B4-BE49-F238E27FC236}">
                <a16:creationId xmlns:a16="http://schemas.microsoft.com/office/drawing/2014/main" id="{A68DB771-A97B-5246-89B6-39B99ABAAD54}"/>
              </a:ext>
            </a:extLst>
          </p:cNvPr>
          <p:cNvGraphicFramePr>
            <a:graphicFrameLocks noGrp="1"/>
          </p:cNvGraphicFramePr>
          <p:nvPr/>
        </p:nvGraphicFramePr>
        <p:xfrm>
          <a:off x="346075" y="5032375"/>
          <a:ext cx="5332413" cy="1290639"/>
        </p:xfrm>
        <a:graphic>
          <a:graphicData uri="http://schemas.openxmlformats.org/drawingml/2006/table">
            <a:tbl>
              <a:tblPr/>
              <a:tblGrid>
                <a:gridCol w="905547">
                  <a:extLst>
                    <a:ext uri="{9D8B030D-6E8A-4147-A177-3AD203B41FA5}">
                      <a16:colId xmlns:a16="http://schemas.microsoft.com/office/drawing/2014/main" val="20000"/>
                    </a:ext>
                  </a:extLst>
                </a:gridCol>
                <a:gridCol w="1439631">
                  <a:extLst>
                    <a:ext uri="{9D8B030D-6E8A-4147-A177-3AD203B41FA5}">
                      <a16:colId xmlns:a16="http://schemas.microsoft.com/office/drawing/2014/main" val="20001"/>
                    </a:ext>
                  </a:extLst>
                </a:gridCol>
                <a:gridCol w="1511613">
                  <a:extLst>
                    <a:ext uri="{9D8B030D-6E8A-4147-A177-3AD203B41FA5}">
                      <a16:colId xmlns:a16="http://schemas.microsoft.com/office/drawing/2014/main" val="20002"/>
                    </a:ext>
                  </a:extLst>
                </a:gridCol>
                <a:gridCol w="1475622">
                  <a:extLst>
                    <a:ext uri="{9D8B030D-6E8A-4147-A177-3AD203B41FA5}">
                      <a16:colId xmlns:a16="http://schemas.microsoft.com/office/drawing/2014/main" val="20003"/>
                    </a:ext>
                  </a:extLst>
                </a:gridCol>
              </a:tblGrid>
              <a:tr h="294713">
                <a:tc gridSpan="4">
                  <a:txBody>
                    <a:bodyPr/>
                    <a:lstStyle/>
                    <a:p>
                      <a:pPr algn="ctr" fontAlgn="base"/>
                      <a:r>
                        <a:rPr lang="en-US" sz="1300" b="1" i="0" dirty="0">
                          <a:solidFill>
                            <a:srgbClr val="FFFFFF"/>
                          </a:solidFill>
                          <a:effectLst/>
                          <a:latin typeface="+mn-lt"/>
                        </a:rPr>
                        <a:t>Median PFS​</a:t>
                      </a:r>
                    </a:p>
                  </a:txBody>
                  <a:tcPr marL="91417" marR="91417" marT="45731" marB="4573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13667"/>
                    </a:solidFill>
                  </a:tcPr>
                </a:tc>
                <a:tc hMerge="1">
                  <a:txBody>
                    <a:bodyPr/>
                    <a:lstStyle/>
                    <a:p>
                      <a:endParaRPr lang="en-PH"/>
                    </a:p>
                  </a:txBody>
                  <a:tcPr/>
                </a:tc>
                <a:tc hMerge="1">
                  <a:txBody>
                    <a:bodyPr/>
                    <a:lstStyle/>
                    <a:p>
                      <a:endParaRPr lang="en-PH"/>
                    </a:p>
                  </a:txBody>
                  <a:tcPr/>
                </a:tc>
                <a:tc hMerge="1">
                  <a:txBody>
                    <a:bodyPr/>
                    <a:lstStyle/>
                    <a:p>
                      <a:endParaRPr lang="en-PH"/>
                    </a:p>
                  </a:txBody>
                  <a:tcPr/>
                </a:tc>
                <a:extLst>
                  <a:ext uri="{0D108BD9-81ED-4DB2-BD59-A6C34878D82A}">
                    <a16:rowId xmlns:a16="http://schemas.microsoft.com/office/drawing/2014/main" val="10000"/>
                  </a:ext>
                </a:extLst>
              </a:tr>
              <a:tr h="497963">
                <a:tc>
                  <a:txBody>
                    <a:bodyPr/>
                    <a:lstStyle/>
                    <a:p>
                      <a:pPr algn="l" fontAlgn="base"/>
                      <a:endParaRPr lang="en-US" sz="1300" b="1" i="0" dirty="0">
                        <a:solidFill>
                          <a:srgbClr val="595454"/>
                        </a:solidFill>
                        <a:effectLst/>
                        <a:latin typeface="+mn-lt"/>
                      </a:endParaRPr>
                    </a:p>
                  </a:txBody>
                  <a:tcPr marL="91417" marR="91417" marT="45731" marB="45731"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ase"/>
                      <a:r>
                        <a:rPr lang="en-US" sz="1300" b="1" i="0" dirty="0">
                          <a:solidFill>
                            <a:srgbClr val="595454"/>
                          </a:solidFill>
                          <a:effectLst/>
                          <a:latin typeface="+mn-lt"/>
                        </a:rPr>
                        <a:t>Full cohort</a:t>
                      </a:r>
                      <a:br>
                        <a:rPr lang="en-US" sz="1300" b="1" i="0" dirty="0">
                          <a:solidFill>
                            <a:srgbClr val="595454"/>
                          </a:solidFill>
                          <a:effectLst/>
                          <a:latin typeface="+mn-lt"/>
                        </a:rPr>
                      </a:br>
                      <a:r>
                        <a:rPr lang="en-US" sz="1300" b="1" i="0" dirty="0">
                          <a:solidFill>
                            <a:srgbClr val="595454"/>
                          </a:solidFill>
                          <a:effectLst/>
                          <a:latin typeface="+mn-lt"/>
                        </a:rPr>
                        <a:t>(N = 20)</a:t>
                      </a:r>
                      <a:r>
                        <a:rPr lang="en-US" sz="1300" b="0" i="0" dirty="0">
                          <a:solidFill>
                            <a:srgbClr val="595454"/>
                          </a:solidFill>
                          <a:effectLst/>
                          <a:latin typeface="+mn-lt"/>
                        </a:rPr>
                        <a:t>​</a:t>
                      </a:r>
                    </a:p>
                  </a:txBody>
                  <a:tcPr marL="91417" marR="91417" marT="45731" marB="4573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ase"/>
                      <a:r>
                        <a:rPr lang="en-US" sz="1300" b="1" i="0" dirty="0">
                          <a:solidFill>
                            <a:srgbClr val="595454"/>
                          </a:solidFill>
                          <a:effectLst/>
                          <a:latin typeface="+mn-lt"/>
                        </a:rPr>
                        <a:t>ADC exposed</a:t>
                      </a:r>
                      <a:br>
                        <a:rPr lang="en-US" sz="1300" b="1" i="0" dirty="0">
                          <a:solidFill>
                            <a:srgbClr val="595454"/>
                          </a:solidFill>
                          <a:effectLst/>
                          <a:latin typeface="+mn-lt"/>
                        </a:rPr>
                      </a:br>
                      <a:r>
                        <a:rPr lang="en-US" sz="1300" b="1" i="0" dirty="0">
                          <a:solidFill>
                            <a:srgbClr val="595454"/>
                          </a:solidFill>
                          <a:effectLst/>
                          <a:latin typeface="+mn-lt"/>
                        </a:rPr>
                        <a:t>(n = 13)</a:t>
                      </a:r>
                      <a:r>
                        <a:rPr lang="en-US" sz="1300" b="0" i="0" dirty="0">
                          <a:solidFill>
                            <a:srgbClr val="595454"/>
                          </a:solidFill>
                          <a:effectLst/>
                          <a:latin typeface="+mn-lt"/>
                        </a:rPr>
                        <a:t>​</a:t>
                      </a:r>
                    </a:p>
                  </a:txBody>
                  <a:tcPr marL="91417" marR="91417" marT="45731" marB="4573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ase"/>
                      <a:r>
                        <a:rPr lang="en-US" sz="1300" b="1" i="0" dirty="0">
                          <a:solidFill>
                            <a:srgbClr val="595454"/>
                          </a:solidFill>
                          <a:effectLst/>
                          <a:latin typeface="+mn-lt"/>
                        </a:rPr>
                        <a:t>BsAb exposed</a:t>
                      </a:r>
                      <a:br>
                        <a:rPr lang="en-US" sz="1300" b="1" i="0" dirty="0">
                          <a:solidFill>
                            <a:srgbClr val="595454"/>
                          </a:solidFill>
                          <a:effectLst/>
                          <a:latin typeface="+mn-lt"/>
                        </a:rPr>
                      </a:br>
                      <a:r>
                        <a:rPr lang="en-US" sz="1300" b="1" i="0" dirty="0">
                          <a:solidFill>
                            <a:srgbClr val="595454"/>
                          </a:solidFill>
                          <a:effectLst/>
                          <a:latin typeface="+mn-lt"/>
                        </a:rPr>
                        <a:t>(n = 7)</a:t>
                      </a:r>
                      <a:r>
                        <a:rPr lang="en-US" sz="1300" b="0" i="0" dirty="0">
                          <a:solidFill>
                            <a:srgbClr val="595454"/>
                          </a:solidFill>
                          <a:effectLst/>
                          <a:latin typeface="+mn-lt"/>
                        </a:rPr>
                        <a:t>​</a:t>
                      </a:r>
                    </a:p>
                  </a:txBody>
                  <a:tcPr marL="91417" marR="91417" marT="45731" marB="45731"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97963">
                <a:tc>
                  <a:txBody>
                    <a:bodyPr/>
                    <a:lstStyle/>
                    <a:p>
                      <a:pPr algn="l" fontAlgn="base"/>
                      <a:r>
                        <a:rPr lang="en-US" sz="1300" b="1" i="0" dirty="0">
                          <a:solidFill>
                            <a:srgbClr val="595454"/>
                          </a:solidFill>
                          <a:effectLst/>
                          <a:latin typeface="+mn-lt"/>
                        </a:rPr>
                        <a:t>PFS​, mo (95% CI)</a:t>
                      </a:r>
                    </a:p>
                  </a:txBody>
                  <a:tcPr marL="91417" marR="91417" marT="45731" marB="45731"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ase"/>
                      <a:r>
                        <a:rPr lang="en-US" sz="1300" b="0" i="0" dirty="0">
                          <a:solidFill>
                            <a:srgbClr val="595454"/>
                          </a:solidFill>
                          <a:effectLst/>
                          <a:latin typeface="+mn-lt"/>
                        </a:rPr>
                        <a:t>9.1 (1.5-13.2)​</a:t>
                      </a:r>
                    </a:p>
                  </a:txBody>
                  <a:tcPr marL="91417" marR="91417" marT="45731" marB="4573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ase"/>
                      <a:r>
                        <a:rPr lang="en-US" sz="1300" b="0" i="0" dirty="0">
                          <a:solidFill>
                            <a:srgbClr val="595454"/>
                          </a:solidFill>
                          <a:effectLst/>
                          <a:latin typeface="+mn-lt"/>
                        </a:rPr>
                        <a:t>9.5 (1.0-15.2)​</a:t>
                      </a:r>
                    </a:p>
                  </a:txBody>
                  <a:tcPr marL="91417" marR="91417" marT="45731" marB="4573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ase"/>
                      <a:r>
                        <a:rPr lang="en-US" sz="1300" b="0" i="0" dirty="0">
                          <a:solidFill>
                            <a:srgbClr val="595454"/>
                          </a:solidFill>
                          <a:effectLst/>
                          <a:latin typeface="+mn-lt"/>
                        </a:rPr>
                        <a:t>5.3 (0.6-NE)​</a:t>
                      </a:r>
                    </a:p>
                  </a:txBody>
                  <a:tcPr marL="91417" marR="91417" marT="45731" marB="45731"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grpSp>
        <p:nvGrpSpPr>
          <p:cNvPr id="79896" name="Group 135">
            <a:extLst>
              <a:ext uri="{FF2B5EF4-FFF2-40B4-BE49-F238E27FC236}">
                <a16:creationId xmlns:a16="http://schemas.microsoft.com/office/drawing/2014/main" id="{21CBEAE7-12CE-32CB-3912-6C3DE8542A08}"/>
              </a:ext>
            </a:extLst>
          </p:cNvPr>
          <p:cNvGrpSpPr>
            <a:grpSpLocks/>
          </p:cNvGrpSpPr>
          <p:nvPr/>
        </p:nvGrpSpPr>
        <p:grpSpPr bwMode="auto">
          <a:xfrm>
            <a:off x="1063625" y="3363913"/>
            <a:ext cx="1693863" cy="946150"/>
            <a:chOff x="1064417" y="2886077"/>
            <a:chExt cx="1693070" cy="946941"/>
          </a:xfrm>
        </p:grpSpPr>
        <p:sp>
          <p:nvSpPr>
            <p:cNvPr id="137" name="Rectangle 136">
              <a:extLst>
                <a:ext uri="{FF2B5EF4-FFF2-40B4-BE49-F238E27FC236}">
                  <a16:creationId xmlns:a16="http://schemas.microsoft.com/office/drawing/2014/main" id="{EE4CB347-07EC-91DD-8670-5D500ADF4FBD}"/>
                </a:ext>
              </a:extLst>
            </p:cNvPr>
            <p:cNvSpPr/>
            <p:nvPr/>
          </p:nvSpPr>
          <p:spPr>
            <a:xfrm>
              <a:off x="1064417" y="2911498"/>
              <a:ext cx="274509" cy="150938"/>
            </a:xfrm>
            <a:prstGeom prst="rect">
              <a:avLst/>
            </a:prstGeom>
            <a:solidFill>
              <a:schemeClr val="accent3">
                <a:lumMod val="50000"/>
              </a:schemeClr>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8" name="Rectangle 137">
              <a:extLst>
                <a:ext uri="{FF2B5EF4-FFF2-40B4-BE49-F238E27FC236}">
                  <a16:creationId xmlns:a16="http://schemas.microsoft.com/office/drawing/2014/main" id="{91485FB5-6440-31E5-8413-488DEE68F860}"/>
                </a:ext>
              </a:extLst>
            </p:cNvPr>
            <p:cNvSpPr/>
            <p:nvPr/>
          </p:nvSpPr>
          <p:spPr>
            <a:xfrm>
              <a:off x="1064417" y="3753577"/>
              <a:ext cx="274509" cy="77852"/>
            </a:xfrm>
            <a:prstGeom prst="rect">
              <a:avLst/>
            </a:prstGeom>
            <a:solidFill>
              <a:srgbClr val="33D6F1"/>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Rectangle 138">
              <a:extLst>
                <a:ext uri="{FF2B5EF4-FFF2-40B4-BE49-F238E27FC236}">
                  <a16:creationId xmlns:a16="http://schemas.microsoft.com/office/drawing/2014/main" id="{9B2A99F3-AC19-CD44-B742-825E739A03DC}"/>
                </a:ext>
              </a:extLst>
            </p:cNvPr>
            <p:cNvSpPr/>
            <p:nvPr/>
          </p:nvSpPr>
          <p:spPr>
            <a:xfrm>
              <a:off x="1064417" y="3448522"/>
              <a:ext cx="274509" cy="306643"/>
            </a:xfrm>
            <a:prstGeom prst="rect">
              <a:avLst/>
            </a:prstGeom>
            <a:solidFill>
              <a:srgbClr val="009FBA"/>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0" name="Rectangle 139">
              <a:extLst>
                <a:ext uri="{FF2B5EF4-FFF2-40B4-BE49-F238E27FC236}">
                  <a16:creationId xmlns:a16="http://schemas.microsoft.com/office/drawing/2014/main" id="{5FCAD93B-1C45-9837-ADDF-48C706CB3CAD}"/>
                </a:ext>
              </a:extLst>
            </p:cNvPr>
            <p:cNvSpPr/>
            <p:nvPr/>
          </p:nvSpPr>
          <p:spPr>
            <a:xfrm>
              <a:off x="1064417" y="3059259"/>
              <a:ext cx="274509" cy="394029"/>
            </a:xfrm>
            <a:prstGeom prst="rect">
              <a:avLst/>
            </a:prstGeom>
            <a:solidFill>
              <a:srgbClr val="DBD9D9"/>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1" name="Rectangle 140">
              <a:extLst>
                <a:ext uri="{FF2B5EF4-FFF2-40B4-BE49-F238E27FC236}">
                  <a16:creationId xmlns:a16="http://schemas.microsoft.com/office/drawing/2014/main" id="{93BC97E0-0ED4-DDEA-D8B2-FC3CFFC7A52C}"/>
                </a:ext>
              </a:extLst>
            </p:cNvPr>
            <p:cNvSpPr/>
            <p:nvPr/>
          </p:nvSpPr>
          <p:spPr>
            <a:xfrm>
              <a:off x="1773698" y="3597872"/>
              <a:ext cx="274508" cy="233557"/>
            </a:xfrm>
            <a:prstGeom prst="rect">
              <a:avLst/>
            </a:prstGeom>
            <a:solidFill>
              <a:srgbClr val="009FBA"/>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2" name="Rectangle 141">
              <a:extLst>
                <a:ext uri="{FF2B5EF4-FFF2-40B4-BE49-F238E27FC236}">
                  <a16:creationId xmlns:a16="http://schemas.microsoft.com/office/drawing/2014/main" id="{80C4D41A-A132-6F73-642C-1243B00685B5}"/>
                </a:ext>
              </a:extLst>
            </p:cNvPr>
            <p:cNvSpPr/>
            <p:nvPr/>
          </p:nvSpPr>
          <p:spPr>
            <a:xfrm>
              <a:off x="1773698" y="3116456"/>
              <a:ext cx="274508" cy="481415"/>
            </a:xfrm>
            <a:prstGeom prst="rect">
              <a:avLst/>
            </a:prstGeom>
            <a:solidFill>
              <a:srgbClr val="DBD9D9"/>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3" name="Rectangle 142">
              <a:extLst>
                <a:ext uri="{FF2B5EF4-FFF2-40B4-BE49-F238E27FC236}">
                  <a16:creationId xmlns:a16="http://schemas.microsoft.com/office/drawing/2014/main" id="{9F6568C6-E9C4-444A-2034-AA3FCCFE8524}"/>
                </a:ext>
              </a:extLst>
            </p:cNvPr>
            <p:cNvSpPr/>
            <p:nvPr/>
          </p:nvSpPr>
          <p:spPr>
            <a:xfrm>
              <a:off x="1773698" y="2886077"/>
              <a:ext cx="274508" cy="230379"/>
            </a:xfrm>
            <a:prstGeom prst="rect">
              <a:avLst/>
            </a:prstGeom>
            <a:solidFill>
              <a:schemeClr val="accent3">
                <a:lumMod val="50000"/>
              </a:schemeClr>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4" name="Rectangle 143">
              <a:extLst>
                <a:ext uri="{FF2B5EF4-FFF2-40B4-BE49-F238E27FC236}">
                  <a16:creationId xmlns:a16="http://schemas.microsoft.com/office/drawing/2014/main" id="{5C81ACFA-305C-6325-6945-D6B5BEC18CA2}"/>
                </a:ext>
              </a:extLst>
            </p:cNvPr>
            <p:cNvSpPr/>
            <p:nvPr/>
          </p:nvSpPr>
          <p:spPr>
            <a:xfrm>
              <a:off x="2482978" y="2952808"/>
              <a:ext cx="274509" cy="230379"/>
            </a:xfrm>
            <a:prstGeom prst="rect">
              <a:avLst/>
            </a:prstGeom>
            <a:solidFill>
              <a:srgbClr val="DBD9D9"/>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Rectangle 144">
              <a:extLst>
                <a:ext uri="{FF2B5EF4-FFF2-40B4-BE49-F238E27FC236}">
                  <a16:creationId xmlns:a16="http://schemas.microsoft.com/office/drawing/2014/main" id="{6AC4492F-8AD0-FD9E-6854-E6CD5942A76D}"/>
                </a:ext>
              </a:extLst>
            </p:cNvPr>
            <p:cNvSpPr/>
            <p:nvPr/>
          </p:nvSpPr>
          <p:spPr>
            <a:xfrm>
              <a:off x="2482978" y="3613760"/>
              <a:ext cx="274509" cy="219258"/>
            </a:xfrm>
            <a:prstGeom prst="rect">
              <a:avLst/>
            </a:prstGeom>
            <a:solidFill>
              <a:srgbClr val="33D6F1"/>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Rectangle 145">
              <a:extLst>
                <a:ext uri="{FF2B5EF4-FFF2-40B4-BE49-F238E27FC236}">
                  <a16:creationId xmlns:a16="http://schemas.microsoft.com/office/drawing/2014/main" id="{441B4F1F-575E-267E-C253-8409926367CF}"/>
                </a:ext>
              </a:extLst>
            </p:cNvPr>
            <p:cNvSpPr/>
            <p:nvPr/>
          </p:nvSpPr>
          <p:spPr>
            <a:xfrm>
              <a:off x="2482978" y="3181599"/>
              <a:ext cx="274509" cy="428983"/>
            </a:xfrm>
            <a:prstGeom prst="rect">
              <a:avLst/>
            </a:prstGeom>
            <a:solidFill>
              <a:srgbClr val="009FBA"/>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9897" name="Group 146">
            <a:extLst>
              <a:ext uri="{FF2B5EF4-FFF2-40B4-BE49-F238E27FC236}">
                <a16:creationId xmlns:a16="http://schemas.microsoft.com/office/drawing/2014/main" id="{E5F6097B-1A8E-7BA0-CA02-E0F8FB84DB37}"/>
              </a:ext>
            </a:extLst>
          </p:cNvPr>
          <p:cNvGrpSpPr>
            <a:grpSpLocks/>
          </p:cNvGrpSpPr>
          <p:nvPr/>
        </p:nvGrpSpPr>
        <p:grpSpPr bwMode="auto">
          <a:xfrm>
            <a:off x="1106488" y="3363913"/>
            <a:ext cx="1582737" cy="962025"/>
            <a:chOff x="1106109" y="2887106"/>
            <a:chExt cx="1583510" cy="960955"/>
          </a:xfrm>
        </p:grpSpPr>
        <p:sp>
          <p:nvSpPr>
            <p:cNvPr id="80002" name="TextBox 147">
              <a:extLst>
                <a:ext uri="{FF2B5EF4-FFF2-40B4-BE49-F238E27FC236}">
                  <a16:creationId xmlns:a16="http://schemas.microsoft.com/office/drawing/2014/main" id="{FF00E8E1-D7FB-C13F-A0CF-5B435FAE7555}"/>
                </a:ext>
              </a:extLst>
            </p:cNvPr>
            <p:cNvSpPr txBox="1">
              <a:spLocks noChangeArrowheads="1"/>
            </p:cNvSpPr>
            <p:nvPr/>
          </p:nvSpPr>
          <p:spPr bwMode="auto">
            <a:xfrm>
              <a:off x="1106109" y="2929612"/>
              <a:ext cx="17633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10%</a:t>
              </a:r>
            </a:p>
          </p:txBody>
        </p:sp>
        <p:sp>
          <p:nvSpPr>
            <p:cNvPr id="80003" name="TextBox 148">
              <a:extLst>
                <a:ext uri="{FF2B5EF4-FFF2-40B4-BE49-F238E27FC236}">
                  <a16:creationId xmlns:a16="http://schemas.microsoft.com/office/drawing/2014/main" id="{50D524AA-CEF4-AE6F-C3F7-88B39C479B67}"/>
                </a:ext>
              </a:extLst>
            </p:cNvPr>
            <p:cNvSpPr txBox="1">
              <a:spLocks noChangeArrowheads="1"/>
            </p:cNvSpPr>
            <p:nvPr/>
          </p:nvSpPr>
          <p:spPr bwMode="auto">
            <a:xfrm>
              <a:off x="1106109" y="3189168"/>
              <a:ext cx="17633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25%</a:t>
              </a:r>
            </a:p>
          </p:txBody>
        </p:sp>
        <p:sp>
          <p:nvSpPr>
            <p:cNvPr id="80004" name="TextBox 149">
              <a:extLst>
                <a:ext uri="{FF2B5EF4-FFF2-40B4-BE49-F238E27FC236}">
                  <a16:creationId xmlns:a16="http://schemas.microsoft.com/office/drawing/2014/main" id="{8B9BD36E-ABC8-04AA-3FDF-CC30CC5E6A35}"/>
                </a:ext>
              </a:extLst>
            </p:cNvPr>
            <p:cNvSpPr txBox="1">
              <a:spLocks noChangeArrowheads="1"/>
            </p:cNvSpPr>
            <p:nvPr/>
          </p:nvSpPr>
          <p:spPr bwMode="auto">
            <a:xfrm>
              <a:off x="1106109" y="3536830"/>
              <a:ext cx="17633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20%</a:t>
              </a:r>
            </a:p>
          </p:txBody>
        </p:sp>
        <p:sp>
          <p:nvSpPr>
            <p:cNvPr id="80005" name="TextBox 150">
              <a:extLst>
                <a:ext uri="{FF2B5EF4-FFF2-40B4-BE49-F238E27FC236}">
                  <a16:creationId xmlns:a16="http://schemas.microsoft.com/office/drawing/2014/main" id="{08593231-D58E-D819-3A5D-E2E373258F2F}"/>
                </a:ext>
              </a:extLst>
            </p:cNvPr>
            <p:cNvSpPr txBox="1">
              <a:spLocks noChangeArrowheads="1"/>
            </p:cNvSpPr>
            <p:nvPr/>
          </p:nvSpPr>
          <p:spPr bwMode="auto">
            <a:xfrm>
              <a:off x="1131757" y="3724950"/>
              <a:ext cx="12503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5%</a:t>
              </a:r>
            </a:p>
          </p:txBody>
        </p:sp>
        <p:sp>
          <p:nvSpPr>
            <p:cNvPr id="80006" name="TextBox 151">
              <a:extLst>
                <a:ext uri="{FF2B5EF4-FFF2-40B4-BE49-F238E27FC236}">
                  <a16:creationId xmlns:a16="http://schemas.microsoft.com/office/drawing/2014/main" id="{63CF93C7-AF9E-A561-A404-9A575274DD6A}"/>
                </a:ext>
              </a:extLst>
            </p:cNvPr>
            <p:cNvSpPr txBox="1">
              <a:spLocks noChangeArrowheads="1"/>
            </p:cNvSpPr>
            <p:nvPr/>
          </p:nvSpPr>
          <p:spPr bwMode="auto">
            <a:xfrm>
              <a:off x="1813341" y="3658273"/>
              <a:ext cx="17633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15%</a:t>
              </a:r>
            </a:p>
          </p:txBody>
        </p:sp>
        <p:sp>
          <p:nvSpPr>
            <p:cNvPr id="80007" name="TextBox 152">
              <a:extLst>
                <a:ext uri="{FF2B5EF4-FFF2-40B4-BE49-F238E27FC236}">
                  <a16:creationId xmlns:a16="http://schemas.microsoft.com/office/drawing/2014/main" id="{E809E9C9-D807-DDB1-8B95-AA235F043986}"/>
                </a:ext>
              </a:extLst>
            </p:cNvPr>
            <p:cNvSpPr txBox="1">
              <a:spLocks noChangeArrowheads="1"/>
            </p:cNvSpPr>
            <p:nvPr/>
          </p:nvSpPr>
          <p:spPr bwMode="auto">
            <a:xfrm>
              <a:off x="1827767" y="3232387"/>
              <a:ext cx="1474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31%</a:t>
              </a:r>
            </a:p>
          </p:txBody>
        </p:sp>
        <p:sp>
          <p:nvSpPr>
            <p:cNvPr id="80008" name="TextBox 153">
              <a:extLst>
                <a:ext uri="{FF2B5EF4-FFF2-40B4-BE49-F238E27FC236}">
                  <a16:creationId xmlns:a16="http://schemas.microsoft.com/office/drawing/2014/main" id="{9B5C4ECE-3EE2-A0A3-34DE-FA5E89C415F4}"/>
                </a:ext>
              </a:extLst>
            </p:cNvPr>
            <p:cNvSpPr txBox="1">
              <a:spLocks noChangeArrowheads="1"/>
            </p:cNvSpPr>
            <p:nvPr/>
          </p:nvSpPr>
          <p:spPr bwMode="auto">
            <a:xfrm>
              <a:off x="1827767" y="2887106"/>
              <a:ext cx="1474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15%</a:t>
              </a:r>
            </a:p>
          </p:txBody>
        </p:sp>
        <p:sp>
          <p:nvSpPr>
            <p:cNvPr id="80009" name="TextBox 154">
              <a:extLst>
                <a:ext uri="{FF2B5EF4-FFF2-40B4-BE49-F238E27FC236}">
                  <a16:creationId xmlns:a16="http://schemas.microsoft.com/office/drawing/2014/main" id="{45ED7F28-509C-7B1B-D9BC-EC6E01587753}"/>
                </a:ext>
              </a:extLst>
            </p:cNvPr>
            <p:cNvSpPr txBox="1">
              <a:spLocks noChangeArrowheads="1"/>
            </p:cNvSpPr>
            <p:nvPr/>
          </p:nvSpPr>
          <p:spPr bwMode="auto">
            <a:xfrm>
              <a:off x="2542143" y="2941875"/>
              <a:ext cx="1474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14%</a:t>
              </a:r>
            </a:p>
          </p:txBody>
        </p:sp>
        <p:sp>
          <p:nvSpPr>
            <p:cNvPr id="80010" name="TextBox 155">
              <a:extLst>
                <a:ext uri="{FF2B5EF4-FFF2-40B4-BE49-F238E27FC236}">
                  <a16:creationId xmlns:a16="http://schemas.microsoft.com/office/drawing/2014/main" id="{81AD46D8-5940-4E77-AF33-21A116934D09}"/>
                </a:ext>
              </a:extLst>
            </p:cNvPr>
            <p:cNvSpPr txBox="1">
              <a:spLocks noChangeArrowheads="1"/>
            </p:cNvSpPr>
            <p:nvPr/>
          </p:nvSpPr>
          <p:spPr bwMode="auto">
            <a:xfrm>
              <a:off x="2542143" y="3272868"/>
              <a:ext cx="1474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29%</a:t>
              </a:r>
            </a:p>
          </p:txBody>
        </p:sp>
        <p:sp>
          <p:nvSpPr>
            <p:cNvPr id="80011" name="TextBox 156">
              <a:extLst>
                <a:ext uri="{FF2B5EF4-FFF2-40B4-BE49-F238E27FC236}">
                  <a16:creationId xmlns:a16="http://schemas.microsoft.com/office/drawing/2014/main" id="{BBC25032-0296-481F-90E5-F9474F2DD8D6}"/>
                </a:ext>
              </a:extLst>
            </p:cNvPr>
            <p:cNvSpPr txBox="1">
              <a:spLocks noChangeArrowheads="1"/>
            </p:cNvSpPr>
            <p:nvPr/>
          </p:nvSpPr>
          <p:spPr bwMode="auto">
            <a:xfrm>
              <a:off x="2542143" y="3601482"/>
              <a:ext cx="14747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14%</a:t>
              </a:r>
            </a:p>
          </p:txBody>
        </p:sp>
      </p:grpSp>
      <p:grpSp>
        <p:nvGrpSpPr>
          <p:cNvPr id="79898" name="Group 157">
            <a:extLst>
              <a:ext uri="{FF2B5EF4-FFF2-40B4-BE49-F238E27FC236}">
                <a16:creationId xmlns:a16="http://schemas.microsoft.com/office/drawing/2014/main" id="{6851EFC2-0EF4-4D53-6FE5-0913FACE1C70}"/>
              </a:ext>
            </a:extLst>
          </p:cNvPr>
          <p:cNvGrpSpPr>
            <a:grpSpLocks/>
          </p:cNvGrpSpPr>
          <p:nvPr/>
        </p:nvGrpSpPr>
        <p:grpSpPr bwMode="auto">
          <a:xfrm>
            <a:off x="773113" y="2773363"/>
            <a:ext cx="2200275" cy="1609725"/>
            <a:chOff x="773048" y="2295526"/>
            <a:chExt cx="2201133" cy="1610580"/>
          </a:xfrm>
        </p:grpSpPr>
        <p:grpSp>
          <p:nvGrpSpPr>
            <p:cNvPr id="79987" name="Group 158">
              <a:extLst>
                <a:ext uri="{FF2B5EF4-FFF2-40B4-BE49-F238E27FC236}">
                  <a16:creationId xmlns:a16="http://schemas.microsoft.com/office/drawing/2014/main" id="{7D811F2A-E661-E088-6E06-F23A44571EE8}"/>
                </a:ext>
              </a:extLst>
            </p:cNvPr>
            <p:cNvGrpSpPr>
              <a:grpSpLocks/>
            </p:cNvGrpSpPr>
            <p:nvPr/>
          </p:nvGrpSpPr>
          <p:grpSpPr bwMode="auto">
            <a:xfrm>
              <a:off x="847725" y="2299494"/>
              <a:ext cx="2126456" cy="1529556"/>
              <a:chOff x="1000125" y="2549525"/>
              <a:chExt cx="327025" cy="327025"/>
            </a:xfrm>
          </p:grpSpPr>
          <p:cxnSp>
            <p:nvCxnSpPr>
              <p:cNvPr id="172" name="Straight Connector 171">
                <a:extLst>
                  <a:ext uri="{FF2B5EF4-FFF2-40B4-BE49-F238E27FC236}">
                    <a16:creationId xmlns:a16="http://schemas.microsoft.com/office/drawing/2014/main" id="{DFE7416D-972D-5C8D-44D5-28E825F06EF0}"/>
                  </a:ext>
                </a:extLst>
              </p:cNvPr>
              <p:cNvCxnSpPr>
                <a:cxnSpLocks/>
              </p:cNvCxnSpPr>
              <p:nvPr/>
            </p:nvCxnSpPr>
            <p:spPr>
              <a:xfrm>
                <a:off x="1000119" y="2549356"/>
                <a:ext cx="0" cy="327029"/>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173" name="Straight Connector 172">
                <a:extLst>
                  <a:ext uri="{FF2B5EF4-FFF2-40B4-BE49-F238E27FC236}">
                    <a16:creationId xmlns:a16="http://schemas.microsoft.com/office/drawing/2014/main" id="{7B2A1EAB-E31C-0CDA-13BE-81429A7D9123}"/>
                  </a:ext>
                </a:extLst>
              </p:cNvPr>
              <p:cNvCxnSpPr>
                <a:cxnSpLocks/>
              </p:cNvCxnSpPr>
              <p:nvPr/>
            </p:nvCxnSpPr>
            <p:spPr>
              <a:xfrm rot="5400000">
                <a:off x="1163635" y="2712869"/>
                <a:ext cx="0" cy="327031"/>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grpSp>
        <p:grpSp>
          <p:nvGrpSpPr>
            <p:cNvPr id="79988" name="Group 159">
              <a:extLst>
                <a:ext uri="{FF2B5EF4-FFF2-40B4-BE49-F238E27FC236}">
                  <a16:creationId xmlns:a16="http://schemas.microsoft.com/office/drawing/2014/main" id="{300A33EF-A37E-C19E-39C3-6588CFD8BDDB}"/>
                </a:ext>
              </a:extLst>
            </p:cNvPr>
            <p:cNvGrpSpPr>
              <a:grpSpLocks/>
            </p:cNvGrpSpPr>
            <p:nvPr/>
          </p:nvGrpSpPr>
          <p:grpSpPr bwMode="auto">
            <a:xfrm>
              <a:off x="847725" y="3832954"/>
              <a:ext cx="2126456" cy="73152"/>
              <a:chOff x="847725" y="3832954"/>
              <a:chExt cx="2126456" cy="73152"/>
            </a:xfrm>
          </p:grpSpPr>
          <p:cxnSp>
            <p:nvCxnSpPr>
              <p:cNvPr id="168" name="Straight Connector 167">
                <a:extLst>
                  <a:ext uri="{FF2B5EF4-FFF2-40B4-BE49-F238E27FC236}">
                    <a16:creationId xmlns:a16="http://schemas.microsoft.com/office/drawing/2014/main" id="{A754BA47-0478-4C4F-0B4D-632AF28701EF}"/>
                  </a:ext>
                </a:extLst>
              </p:cNvPr>
              <p:cNvCxnSpPr>
                <a:cxnSpLocks/>
              </p:cNvCxnSpPr>
              <p:nvPr/>
            </p:nvCxnSpPr>
            <p:spPr>
              <a:xfrm rot="10800000">
                <a:off x="2974181" y="3833042"/>
                <a:ext cx="0" cy="7306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169" name="Straight Connector 168">
                <a:extLst>
                  <a:ext uri="{FF2B5EF4-FFF2-40B4-BE49-F238E27FC236}">
                    <a16:creationId xmlns:a16="http://schemas.microsoft.com/office/drawing/2014/main" id="{3A0B38B7-5340-89B2-98CB-E04B6DB27EA2}"/>
                  </a:ext>
                </a:extLst>
              </p:cNvPr>
              <p:cNvCxnSpPr>
                <a:cxnSpLocks/>
              </p:cNvCxnSpPr>
              <p:nvPr/>
            </p:nvCxnSpPr>
            <p:spPr>
              <a:xfrm rot="10800000">
                <a:off x="847689" y="3833042"/>
                <a:ext cx="0" cy="7306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170" name="Straight Connector 169">
                <a:extLst>
                  <a:ext uri="{FF2B5EF4-FFF2-40B4-BE49-F238E27FC236}">
                    <a16:creationId xmlns:a16="http://schemas.microsoft.com/office/drawing/2014/main" id="{B1346D4B-6A22-8D86-F502-6580AF856537}"/>
                  </a:ext>
                </a:extLst>
              </p:cNvPr>
              <p:cNvCxnSpPr>
                <a:cxnSpLocks/>
              </p:cNvCxnSpPr>
              <p:nvPr/>
            </p:nvCxnSpPr>
            <p:spPr>
              <a:xfrm rot="10800000">
                <a:off x="1555990" y="3833042"/>
                <a:ext cx="0" cy="7306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171" name="Straight Connector 170">
                <a:extLst>
                  <a:ext uri="{FF2B5EF4-FFF2-40B4-BE49-F238E27FC236}">
                    <a16:creationId xmlns:a16="http://schemas.microsoft.com/office/drawing/2014/main" id="{D2ED3433-90AE-0DB8-E316-E7A71F237B80}"/>
                  </a:ext>
                </a:extLst>
              </p:cNvPr>
              <p:cNvCxnSpPr>
                <a:cxnSpLocks/>
              </p:cNvCxnSpPr>
              <p:nvPr/>
            </p:nvCxnSpPr>
            <p:spPr>
              <a:xfrm rot="10800000">
                <a:off x="2265880" y="3833042"/>
                <a:ext cx="0" cy="7306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grpSp>
        <p:grpSp>
          <p:nvGrpSpPr>
            <p:cNvPr id="79989" name="Group 160">
              <a:extLst>
                <a:ext uri="{FF2B5EF4-FFF2-40B4-BE49-F238E27FC236}">
                  <a16:creationId xmlns:a16="http://schemas.microsoft.com/office/drawing/2014/main" id="{998C921B-CAFF-B19E-0C08-F41C22E2FECB}"/>
                </a:ext>
              </a:extLst>
            </p:cNvPr>
            <p:cNvGrpSpPr>
              <a:grpSpLocks/>
            </p:cNvGrpSpPr>
            <p:nvPr/>
          </p:nvGrpSpPr>
          <p:grpSpPr bwMode="auto">
            <a:xfrm>
              <a:off x="773048" y="2295526"/>
              <a:ext cx="73152" cy="1533524"/>
              <a:chOff x="773048" y="2295526"/>
              <a:chExt cx="73152" cy="1533524"/>
            </a:xfrm>
          </p:grpSpPr>
          <p:cxnSp>
            <p:nvCxnSpPr>
              <p:cNvPr id="162" name="Straight Connector 161">
                <a:extLst>
                  <a:ext uri="{FF2B5EF4-FFF2-40B4-BE49-F238E27FC236}">
                    <a16:creationId xmlns:a16="http://schemas.microsoft.com/office/drawing/2014/main" id="{EE116371-BCD3-5FF8-B8B2-FE3155846F72}"/>
                  </a:ext>
                </a:extLst>
              </p:cNvPr>
              <p:cNvCxnSpPr>
                <a:cxnSpLocks/>
              </p:cNvCxnSpPr>
              <p:nvPr/>
            </p:nvCxnSpPr>
            <p:spPr>
              <a:xfrm rot="5400000">
                <a:off x="809575" y="3791749"/>
                <a:ext cx="0" cy="7305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163" name="Straight Connector 162">
                <a:extLst>
                  <a:ext uri="{FF2B5EF4-FFF2-40B4-BE49-F238E27FC236}">
                    <a16:creationId xmlns:a16="http://schemas.microsoft.com/office/drawing/2014/main" id="{35B06344-27D2-68B2-697B-910BC151E9DE}"/>
                  </a:ext>
                </a:extLst>
              </p:cNvPr>
              <p:cNvCxnSpPr>
                <a:cxnSpLocks/>
              </p:cNvCxnSpPr>
              <p:nvPr/>
            </p:nvCxnSpPr>
            <p:spPr>
              <a:xfrm rot="5400000">
                <a:off x="809575" y="2258999"/>
                <a:ext cx="0" cy="7305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164" name="Straight Connector 163">
                <a:extLst>
                  <a:ext uri="{FF2B5EF4-FFF2-40B4-BE49-F238E27FC236}">
                    <a16:creationId xmlns:a16="http://schemas.microsoft.com/office/drawing/2014/main" id="{123E635C-3086-A3E5-9CC1-C61754BEC713}"/>
                  </a:ext>
                </a:extLst>
              </p:cNvPr>
              <p:cNvCxnSpPr>
                <a:cxnSpLocks/>
              </p:cNvCxnSpPr>
              <p:nvPr/>
            </p:nvCxnSpPr>
            <p:spPr>
              <a:xfrm rot="5400000">
                <a:off x="809575" y="2565548"/>
                <a:ext cx="0" cy="7305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165" name="Straight Connector 164">
                <a:extLst>
                  <a:ext uri="{FF2B5EF4-FFF2-40B4-BE49-F238E27FC236}">
                    <a16:creationId xmlns:a16="http://schemas.microsoft.com/office/drawing/2014/main" id="{EE66CCE3-8416-7B7E-70E5-26BF3DF41C1A}"/>
                  </a:ext>
                </a:extLst>
              </p:cNvPr>
              <p:cNvCxnSpPr>
                <a:cxnSpLocks/>
              </p:cNvCxnSpPr>
              <p:nvPr/>
            </p:nvCxnSpPr>
            <p:spPr>
              <a:xfrm rot="5400000">
                <a:off x="809575" y="2872099"/>
                <a:ext cx="0" cy="7305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166" name="Straight Connector 165">
                <a:extLst>
                  <a:ext uri="{FF2B5EF4-FFF2-40B4-BE49-F238E27FC236}">
                    <a16:creationId xmlns:a16="http://schemas.microsoft.com/office/drawing/2014/main" id="{7FCC7A86-BF17-7508-7BDD-1B6EDFFB1270}"/>
                  </a:ext>
                </a:extLst>
              </p:cNvPr>
              <p:cNvCxnSpPr>
                <a:cxnSpLocks/>
              </p:cNvCxnSpPr>
              <p:nvPr/>
            </p:nvCxnSpPr>
            <p:spPr>
              <a:xfrm rot="5400000">
                <a:off x="809575" y="3178649"/>
                <a:ext cx="0" cy="7305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167" name="Straight Connector 166">
                <a:extLst>
                  <a:ext uri="{FF2B5EF4-FFF2-40B4-BE49-F238E27FC236}">
                    <a16:creationId xmlns:a16="http://schemas.microsoft.com/office/drawing/2014/main" id="{7912E94F-8C42-8C1A-165C-6786ED0F5B57}"/>
                  </a:ext>
                </a:extLst>
              </p:cNvPr>
              <p:cNvCxnSpPr>
                <a:cxnSpLocks/>
              </p:cNvCxnSpPr>
              <p:nvPr/>
            </p:nvCxnSpPr>
            <p:spPr>
              <a:xfrm rot="5400000">
                <a:off x="809575" y="3485199"/>
                <a:ext cx="0" cy="73054"/>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grpSp>
      </p:grpSp>
      <p:grpSp>
        <p:nvGrpSpPr>
          <p:cNvPr id="79899" name="Group 173">
            <a:extLst>
              <a:ext uri="{FF2B5EF4-FFF2-40B4-BE49-F238E27FC236}">
                <a16:creationId xmlns:a16="http://schemas.microsoft.com/office/drawing/2014/main" id="{B822D7E1-E130-D565-E874-6E46031D059E}"/>
              </a:ext>
            </a:extLst>
          </p:cNvPr>
          <p:cNvGrpSpPr>
            <a:grpSpLocks/>
          </p:cNvGrpSpPr>
          <p:nvPr/>
        </p:nvGrpSpPr>
        <p:grpSpPr bwMode="auto">
          <a:xfrm>
            <a:off x="576263" y="2705100"/>
            <a:ext cx="173037" cy="1671638"/>
            <a:chOff x="608929" y="2227067"/>
            <a:chExt cx="173123" cy="1672025"/>
          </a:xfrm>
        </p:grpSpPr>
        <p:sp>
          <p:nvSpPr>
            <p:cNvPr id="79981" name="TextBox 174">
              <a:extLst>
                <a:ext uri="{FF2B5EF4-FFF2-40B4-BE49-F238E27FC236}">
                  <a16:creationId xmlns:a16="http://schemas.microsoft.com/office/drawing/2014/main" id="{BF575C9A-03B3-C516-A972-5C5E614DDFA6}"/>
                </a:ext>
              </a:extLst>
            </p:cNvPr>
            <p:cNvSpPr txBox="1">
              <a:spLocks noChangeArrowheads="1"/>
            </p:cNvSpPr>
            <p:nvPr/>
          </p:nvSpPr>
          <p:spPr bwMode="auto">
            <a:xfrm>
              <a:off x="608929" y="2227067"/>
              <a:ext cx="17312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100</a:t>
              </a:r>
            </a:p>
          </p:txBody>
        </p:sp>
        <p:sp>
          <p:nvSpPr>
            <p:cNvPr id="79982" name="TextBox 175">
              <a:extLst>
                <a:ext uri="{FF2B5EF4-FFF2-40B4-BE49-F238E27FC236}">
                  <a16:creationId xmlns:a16="http://schemas.microsoft.com/office/drawing/2014/main" id="{B6049B1E-77A6-B072-F11F-46FA693EE542}"/>
                </a:ext>
              </a:extLst>
            </p:cNvPr>
            <p:cNvSpPr txBox="1">
              <a:spLocks noChangeArrowheads="1"/>
            </p:cNvSpPr>
            <p:nvPr/>
          </p:nvSpPr>
          <p:spPr bwMode="auto">
            <a:xfrm>
              <a:off x="724344" y="3760593"/>
              <a:ext cx="5770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0</a:t>
              </a:r>
            </a:p>
          </p:txBody>
        </p:sp>
        <p:sp>
          <p:nvSpPr>
            <p:cNvPr id="79983" name="TextBox 176">
              <a:extLst>
                <a:ext uri="{FF2B5EF4-FFF2-40B4-BE49-F238E27FC236}">
                  <a16:creationId xmlns:a16="http://schemas.microsoft.com/office/drawing/2014/main" id="{1B874E5B-5673-FA08-E5BA-339C0EBD2F2D}"/>
                </a:ext>
              </a:extLst>
            </p:cNvPr>
            <p:cNvSpPr txBox="1">
              <a:spLocks noChangeArrowheads="1"/>
            </p:cNvSpPr>
            <p:nvPr/>
          </p:nvSpPr>
          <p:spPr bwMode="auto">
            <a:xfrm>
              <a:off x="666637" y="3453888"/>
              <a:ext cx="11541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20</a:t>
              </a:r>
            </a:p>
          </p:txBody>
        </p:sp>
        <p:sp>
          <p:nvSpPr>
            <p:cNvPr id="79984" name="TextBox 177">
              <a:extLst>
                <a:ext uri="{FF2B5EF4-FFF2-40B4-BE49-F238E27FC236}">
                  <a16:creationId xmlns:a16="http://schemas.microsoft.com/office/drawing/2014/main" id="{834AB347-05BB-D187-612A-F198EBFED3CB}"/>
                </a:ext>
              </a:extLst>
            </p:cNvPr>
            <p:cNvSpPr txBox="1">
              <a:spLocks noChangeArrowheads="1"/>
            </p:cNvSpPr>
            <p:nvPr/>
          </p:nvSpPr>
          <p:spPr bwMode="auto">
            <a:xfrm>
              <a:off x="666637" y="3147184"/>
              <a:ext cx="11541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40</a:t>
              </a:r>
            </a:p>
          </p:txBody>
        </p:sp>
        <p:sp>
          <p:nvSpPr>
            <p:cNvPr id="79985" name="TextBox 178">
              <a:extLst>
                <a:ext uri="{FF2B5EF4-FFF2-40B4-BE49-F238E27FC236}">
                  <a16:creationId xmlns:a16="http://schemas.microsoft.com/office/drawing/2014/main" id="{A365161C-D167-ECA7-FC2B-64FB12F2DD34}"/>
                </a:ext>
              </a:extLst>
            </p:cNvPr>
            <p:cNvSpPr txBox="1">
              <a:spLocks noChangeArrowheads="1"/>
            </p:cNvSpPr>
            <p:nvPr/>
          </p:nvSpPr>
          <p:spPr bwMode="auto">
            <a:xfrm>
              <a:off x="666637" y="2840477"/>
              <a:ext cx="11541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60</a:t>
              </a:r>
            </a:p>
          </p:txBody>
        </p:sp>
        <p:sp>
          <p:nvSpPr>
            <p:cNvPr id="79986" name="TextBox 179">
              <a:extLst>
                <a:ext uri="{FF2B5EF4-FFF2-40B4-BE49-F238E27FC236}">
                  <a16:creationId xmlns:a16="http://schemas.microsoft.com/office/drawing/2014/main" id="{52FEFF8C-368C-84A7-6412-D98F503B1827}"/>
                </a:ext>
              </a:extLst>
            </p:cNvPr>
            <p:cNvSpPr txBox="1">
              <a:spLocks noChangeArrowheads="1"/>
            </p:cNvSpPr>
            <p:nvPr/>
          </p:nvSpPr>
          <p:spPr bwMode="auto">
            <a:xfrm>
              <a:off x="666637" y="2533772"/>
              <a:ext cx="11541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80</a:t>
              </a:r>
            </a:p>
          </p:txBody>
        </p:sp>
      </p:grpSp>
      <p:sp>
        <p:nvSpPr>
          <p:cNvPr id="181" name="TextBox 180">
            <a:extLst>
              <a:ext uri="{FF2B5EF4-FFF2-40B4-BE49-F238E27FC236}">
                <a16:creationId xmlns:a16="http://schemas.microsoft.com/office/drawing/2014/main" id="{9E220643-6769-A5CA-7193-101CE78F1A00}"/>
              </a:ext>
            </a:extLst>
          </p:cNvPr>
          <p:cNvSpPr txBox="1"/>
          <p:nvPr/>
        </p:nvSpPr>
        <p:spPr>
          <a:xfrm rot="16200000">
            <a:off x="135732" y="3459956"/>
            <a:ext cx="671512" cy="161925"/>
          </a:xfrm>
          <a:prstGeom prst="rect">
            <a:avLst/>
          </a:prstGeom>
          <a:noFill/>
        </p:spPr>
        <p:txBody>
          <a:bodyPr wrap="none" lIns="0" tIns="0" rIns="0" bIns="0" anchor="ctr">
            <a:spAutoFit/>
          </a:bodyPr>
          <a:lstStyle/>
          <a:p>
            <a:pPr marL="0" marR="0" lvl="0" indent="0" algn="ctr" defTabSz="457200" rtl="0" eaLnBrk="1" fontAlgn="auto" latinLnBrk="0" hangingPunct="1">
              <a:lnSpc>
                <a:spcPct val="100000"/>
              </a:lnSpc>
              <a:spcBef>
                <a:spcPts val="1200"/>
              </a:spcBef>
              <a:spcAft>
                <a:spcPts val="0"/>
              </a:spcAft>
              <a:buClrTx/>
              <a:buSzPct val="100000"/>
              <a:buFontTx/>
              <a:buNone/>
              <a:tabLst/>
              <a:defRPr/>
            </a:pPr>
            <a:r>
              <a:rPr kumimoji="0" lang="en-US" sz="1051" b="1" i="0" u="none" strike="noStrike" kern="1200" cap="none" spc="0" normalizeH="0" baseline="0" noProof="0" dirty="0">
                <a:ln>
                  <a:noFill/>
                </a:ln>
                <a:solidFill>
                  <a:prstClr val="black"/>
                </a:solidFill>
                <a:effectLst/>
                <a:uLnTx/>
                <a:uFillTx/>
                <a:latin typeface="Calibri"/>
                <a:ea typeface="+mn-ea"/>
                <a:cs typeface="+mn-cs"/>
              </a:rPr>
              <a:t>Patients (%)</a:t>
            </a:r>
          </a:p>
        </p:txBody>
      </p:sp>
      <p:sp>
        <p:nvSpPr>
          <p:cNvPr id="79901" name="TextBox 181">
            <a:extLst>
              <a:ext uri="{FF2B5EF4-FFF2-40B4-BE49-F238E27FC236}">
                <a16:creationId xmlns:a16="http://schemas.microsoft.com/office/drawing/2014/main" id="{11D8BE5B-A93F-CF79-6399-1299B37D033D}"/>
              </a:ext>
            </a:extLst>
          </p:cNvPr>
          <p:cNvSpPr txBox="1">
            <a:spLocks noChangeArrowheads="1"/>
          </p:cNvSpPr>
          <p:nvPr/>
        </p:nvSpPr>
        <p:spPr bwMode="auto">
          <a:xfrm>
            <a:off x="950913" y="4318000"/>
            <a:ext cx="5032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Full cohort</a:t>
            </a:r>
            <a:b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b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(N = 20)</a:t>
            </a:r>
          </a:p>
        </p:txBody>
      </p:sp>
      <p:sp>
        <p:nvSpPr>
          <p:cNvPr id="79902" name="TextBox 182">
            <a:extLst>
              <a:ext uri="{FF2B5EF4-FFF2-40B4-BE49-F238E27FC236}">
                <a16:creationId xmlns:a16="http://schemas.microsoft.com/office/drawing/2014/main" id="{373F25CC-1525-3A97-5FD6-421F11F5FF28}"/>
              </a:ext>
            </a:extLst>
          </p:cNvPr>
          <p:cNvSpPr txBox="1">
            <a:spLocks noChangeArrowheads="1"/>
          </p:cNvSpPr>
          <p:nvPr/>
        </p:nvSpPr>
        <p:spPr bwMode="auto">
          <a:xfrm>
            <a:off x="1589088" y="4318000"/>
            <a:ext cx="6175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ADC exposed</a:t>
            </a:r>
            <a:b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b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(n = 13)</a:t>
            </a:r>
          </a:p>
        </p:txBody>
      </p:sp>
      <p:sp>
        <p:nvSpPr>
          <p:cNvPr id="79903" name="TextBox 183">
            <a:extLst>
              <a:ext uri="{FF2B5EF4-FFF2-40B4-BE49-F238E27FC236}">
                <a16:creationId xmlns:a16="http://schemas.microsoft.com/office/drawing/2014/main" id="{06C21EAB-5D40-3FB0-15E6-90BBCF0EDFE0}"/>
              </a:ext>
            </a:extLst>
          </p:cNvPr>
          <p:cNvSpPr txBox="1">
            <a:spLocks noChangeArrowheads="1"/>
          </p:cNvSpPr>
          <p:nvPr/>
        </p:nvSpPr>
        <p:spPr bwMode="auto">
          <a:xfrm>
            <a:off x="2303463" y="4318000"/>
            <a:ext cx="6540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BsAb exposed</a:t>
            </a:r>
            <a:b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b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(n = 7)</a:t>
            </a:r>
          </a:p>
        </p:txBody>
      </p:sp>
      <p:sp>
        <p:nvSpPr>
          <p:cNvPr id="79904" name="TextBox 184">
            <a:extLst>
              <a:ext uri="{FF2B5EF4-FFF2-40B4-BE49-F238E27FC236}">
                <a16:creationId xmlns:a16="http://schemas.microsoft.com/office/drawing/2014/main" id="{F530388D-0095-7D72-05F2-9585B9B66855}"/>
              </a:ext>
            </a:extLst>
          </p:cNvPr>
          <p:cNvSpPr txBox="1">
            <a:spLocks noChangeArrowheads="1"/>
          </p:cNvSpPr>
          <p:nvPr/>
        </p:nvSpPr>
        <p:spPr bwMode="auto">
          <a:xfrm>
            <a:off x="1028700" y="3084513"/>
            <a:ext cx="346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9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60%</a:t>
            </a:r>
            <a:br>
              <a:rPr kumimoji="0" lang="en-US" altLang="en-US" sz="900" b="1" i="0" u="none" strike="noStrike" kern="1200" cap="none" spc="0" normalizeH="0" baseline="0" noProof="0">
                <a:ln>
                  <a:noFill/>
                </a:ln>
                <a:solidFill>
                  <a:prstClr val="black"/>
                </a:solidFill>
                <a:effectLst/>
                <a:uLnTx/>
                <a:uFillTx/>
                <a:latin typeface="Calibri" panose="020F0502020204030204" pitchFamily="34" charset="0"/>
                <a:ea typeface="+mn-ea"/>
                <a:cs typeface="+mn-cs"/>
              </a:rPr>
            </a:b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(12/20)</a:t>
            </a:r>
          </a:p>
        </p:txBody>
      </p:sp>
      <p:sp>
        <p:nvSpPr>
          <p:cNvPr id="79905" name="TextBox 185">
            <a:extLst>
              <a:ext uri="{FF2B5EF4-FFF2-40B4-BE49-F238E27FC236}">
                <a16:creationId xmlns:a16="http://schemas.microsoft.com/office/drawing/2014/main" id="{8BAB9CE0-8B41-33A9-C41C-1FA889E27400}"/>
              </a:ext>
            </a:extLst>
          </p:cNvPr>
          <p:cNvSpPr txBox="1">
            <a:spLocks noChangeArrowheads="1"/>
          </p:cNvSpPr>
          <p:nvPr/>
        </p:nvSpPr>
        <p:spPr bwMode="auto">
          <a:xfrm>
            <a:off x="1758950" y="3084513"/>
            <a:ext cx="2889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9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62%</a:t>
            </a:r>
            <a:br>
              <a:rPr kumimoji="0" lang="en-US" altLang="en-US" sz="900" b="1" i="0" u="none" strike="noStrike" kern="1200" cap="none" spc="0" normalizeH="0" baseline="0" noProof="0">
                <a:ln>
                  <a:noFill/>
                </a:ln>
                <a:solidFill>
                  <a:prstClr val="black"/>
                </a:solidFill>
                <a:effectLst/>
                <a:uLnTx/>
                <a:uFillTx/>
                <a:latin typeface="Calibri" panose="020F0502020204030204" pitchFamily="34" charset="0"/>
                <a:ea typeface="+mn-ea"/>
                <a:cs typeface="+mn-cs"/>
              </a:rPr>
            </a:b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(8/13)</a:t>
            </a:r>
          </a:p>
        </p:txBody>
      </p:sp>
      <p:sp>
        <p:nvSpPr>
          <p:cNvPr id="79906" name="TextBox 186">
            <a:extLst>
              <a:ext uri="{FF2B5EF4-FFF2-40B4-BE49-F238E27FC236}">
                <a16:creationId xmlns:a16="http://schemas.microsoft.com/office/drawing/2014/main" id="{6C812AA1-8E79-2D6A-B6FC-1B5D776B3793}"/>
              </a:ext>
            </a:extLst>
          </p:cNvPr>
          <p:cNvSpPr txBox="1">
            <a:spLocks noChangeArrowheads="1"/>
          </p:cNvSpPr>
          <p:nvPr/>
        </p:nvSpPr>
        <p:spPr bwMode="auto">
          <a:xfrm>
            <a:off x="2498725" y="3136900"/>
            <a:ext cx="2301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9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57%</a:t>
            </a:r>
            <a:br>
              <a:rPr kumimoji="0" lang="en-US" altLang="en-US" sz="900" b="1" i="0" u="none" strike="noStrike" kern="1200" cap="none" spc="0" normalizeH="0" baseline="0" noProof="0">
                <a:ln>
                  <a:noFill/>
                </a:ln>
                <a:solidFill>
                  <a:prstClr val="black"/>
                </a:solidFill>
                <a:effectLst/>
                <a:uLnTx/>
                <a:uFillTx/>
                <a:latin typeface="Calibri" panose="020F0502020204030204" pitchFamily="34" charset="0"/>
                <a:ea typeface="+mn-ea"/>
                <a:cs typeface="+mn-cs"/>
              </a:rPr>
            </a:b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(4/7)</a:t>
            </a:r>
          </a:p>
        </p:txBody>
      </p:sp>
      <p:sp>
        <p:nvSpPr>
          <p:cNvPr id="79907" name="TextBox 187">
            <a:extLst>
              <a:ext uri="{FF2B5EF4-FFF2-40B4-BE49-F238E27FC236}">
                <a16:creationId xmlns:a16="http://schemas.microsoft.com/office/drawing/2014/main" id="{60FF0853-9C6C-D5E9-2D73-72740484EB75}"/>
              </a:ext>
            </a:extLst>
          </p:cNvPr>
          <p:cNvSpPr txBox="1">
            <a:spLocks noChangeArrowheads="1"/>
          </p:cNvSpPr>
          <p:nvPr/>
        </p:nvSpPr>
        <p:spPr bwMode="auto">
          <a:xfrm>
            <a:off x="1423988" y="3684588"/>
            <a:ext cx="309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sym typeface="Symbol" pitchFamily="2" charset="2"/>
              </a:rPr>
              <a:t> VGPR</a:t>
            </a:r>
            <a:b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sym typeface="Symbol" pitchFamily="2" charset="2"/>
              </a:rPr>
            </a:b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sym typeface="Symbol" pitchFamily="2" charset="2"/>
              </a:rPr>
              <a:t>55%</a:t>
            </a:r>
            <a:endPar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79908" name="TextBox 188">
            <a:extLst>
              <a:ext uri="{FF2B5EF4-FFF2-40B4-BE49-F238E27FC236}">
                <a16:creationId xmlns:a16="http://schemas.microsoft.com/office/drawing/2014/main" id="{06D34CD9-038E-0059-012B-D590D1E17B52}"/>
              </a:ext>
            </a:extLst>
          </p:cNvPr>
          <p:cNvSpPr txBox="1">
            <a:spLocks noChangeArrowheads="1"/>
          </p:cNvSpPr>
          <p:nvPr/>
        </p:nvSpPr>
        <p:spPr bwMode="auto">
          <a:xfrm>
            <a:off x="2125663" y="3706813"/>
            <a:ext cx="309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sym typeface="Symbol" pitchFamily="2" charset="2"/>
              </a:rPr>
              <a:t> VGPR</a:t>
            </a:r>
            <a:b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sym typeface="Symbol" pitchFamily="2" charset="2"/>
              </a:rPr>
            </a:b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sym typeface="Symbol" pitchFamily="2" charset="2"/>
              </a:rPr>
              <a:t>61%</a:t>
            </a:r>
            <a:endPar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79909" name="TextBox 189">
            <a:extLst>
              <a:ext uri="{FF2B5EF4-FFF2-40B4-BE49-F238E27FC236}">
                <a16:creationId xmlns:a16="http://schemas.microsoft.com/office/drawing/2014/main" id="{148042D9-E645-8553-AC64-42AF476672D7}"/>
              </a:ext>
            </a:extLst>
          </p:cNvPr>
          <p:cNvSpPr txBox="1">
            <a:spLocks noChangeArrowheads="1"/>
          </p:cNvSpPr>
          <p:nvPr/>
        </p:nvSpPr>
        <p:spPr bwMode="auto">
          <a:xfrm>
            <a:off x="2863850" y="3665538"/>
            <a:ext cx="3095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sym typeface="Symbol" pitchFamily="2" charset="2"/>
              </a:rPr>
              <a:t> VGPR</a:t>
            </a:r>
            <a:b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sym typeface="Symbol" pitchFamily="2" charset="2"/>
              </a:rPr>
            </a:b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sym typeface="Symbol" pitchFamily="2" charset="2"/>
              </a:rPr>
              <a:t>43%</a:t>
            </a:r>
            <a:endPar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91" name="Right Brace 190">
            <a:extLst>
              <a:ext uri="{FF2B5EF4-FFF2-40B4-BE49-F238E27FC236}">
                <a16:creationId xmlns:a16="http://schemas.microsoft.com/office/drawing/2014/main" id="{A01C7502-EAA7-ED27-0378-F6EF055C11CC}"/>
              </a:ext>
            </a:extLst>
          </p:cNvPr>
          <p:cNvSpPr/>
          <p:nvPr/>
        </p:nvSpPr>
        <p:spPr>
          <a:xfrm>
            <a:off x="1360488" y="3394075"/>
            <a:ext cx="53975" cy="823913"/>
          </a:xfrm>
          <a:prstGeom prst="rightBrace">
            <a:avLst/>
          </a:prstGeom>
          <a:ln w="12700" cap="sq"/>
        </p:spPr>
        <p:style>
          <a:lnRef idx="1">
            <a:schemeClr val="accent1"/>
          </a:lnRef>
          <a:fillRef idx="0">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Right Brace 191">
            <a:extLst>
              <a:ext uri="{FF2B5EF4-FFF2-40B4-BE49-F238E27FC236}">
                <a16:creationId xmlns:a16="http://schemas.microsoft.com/office/drawing/2014/main" id="{60A7D168-21EB-997E-D5D1-22F4256132B8}"/>
              </a:ext>
            </a:extLst>
          </p:cNvPr>
          <p:cNvSpPr/>
          <p:nvPr/>
        </p:nvSpPr>
        <p:spPr>
          <a:xfrm>
            <a:off x="2070100" y="3365500"/>
            <a:ext cx="58738" cy="927100"/>
          </a:xfrm>
          <a:prstGeom prst="rightBrace">
            <a:avLst/>
          </a:prstGeom>
          <a:ln w="12700" cap="sq"/>
        </p:spPr>
        <p:style>
          <a:lnRef idx="1">
            <a:schemeClr val="accent1"/>
          </a:lnRef>
          <a:fillRef idx="0">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3" name="Right Brace 192">
            <a:extLst>
              <a:ext uri="{FF2B5EF4-FFF2-40B4-BE49-F238E27FC236}">
                <a16:creationId xmlns:a16="http://schemas.microsoft.com/office/drawing/2014/main" id="{41A9CE26-BD21-1C84-96BC-F633B99AE342}"/>
              </a:ext>
            </a:extLst>
          </p:cNvPr>
          <p:cNvSpPr/>
          <p:nvPr/>
        </p:nvSpPr>
        <p:spPr>
          <a:xfrm>
            <a:off x="2784475" y="3436938"/>
            <a:ext cx="57150" cy="646112"/>
          </a:xfrm>
          <a:prstGeom prst="rightBrace">
            <a:avLst/>
          </a:prstGeom>
          <a:ln w="12700" cap="sq"/>
        </p:spPr>
        <p:style>
          <a:lnRef idx="1">
            <a:schemeClr val="accent1"/>
          </a:lnRef>
          <a:fillRef idx="0">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9913" name="Group 193">
            <a:extLst>
              <a:ext uri="{FF2B5EF4-FFF2-40B4-BE49-F238E27FC236}">
                <a16:creationId xmlns:a16="http://schemas.microsoft.com/office/drawing/2014/main" id="{0B7F2A45-FBB5-4330-9C7C-B90782601BBF}"/>
              </a:ext>
            </a:extLst>
          </p:cNvPr>
          <p:cNvGrpSpPr>
            <a:grpSpLocks/>
          </p:cNvGrpSpPr>
          <p:nvPr/>
        </p:nvGrpSpPr>
        <p:grpSpPr bwMode="auto">
          <a:xfrm>
            <a:off x="1036638" y="2827338"/>
            <a:ext cx="1762125" cy="138112"/>
            <a:chOff x="1035844" y="2349939"/>
            <a:chExt cx="1763660" cy="138499"/>
          </a:xfrm>
        </p:grpSpPr>
        <p:grpSp>
          <p:nvGrpSpPr>
            <p:cNvPr id="79969" name="Group 194">
              <a:extLst>
                <a:ext uri="{FF2B5EF4-FFF2-40B4-BE49-F238E27FC236}">
                  <a16:creationId xmlns:a16="http://schemas.microsoft.com/office/drawing/2014/main" id="{C7323F69-3C34-F4D1-5732-8DF17FC1DAB1}"/>
                </a:ext>
              </a:extLst>
            </p:cNvPr>
            <p:cNvGrpSpPr>
              <a:grpSpLocks/>
            </p:cNvGrpSpPr>
            <p:nvPr/>
          </p:nvGrpSpPr>
          <p:grpSpPr bwMode="auto">
            <a:xfrm>
              <a:off x="1035844" y="2349939"/>
              <a:ext cx="207460" cy="138499"/>
              <a:chOff x="1040607" y="2476145"/>
              <a:chExt cx="207460" cy="138499"/>
            </a:xfrm>
          </p:grpSpPr>
          <p:sp>
            <p:nvSpPr>
              <p:cNvPr id="79979" name="TextBox 204">
                <a:extLst>
                  <a:ext uri="{FF2B5EF4-FFF2-40B4-BE49-F238E27FC236}">
                    <a16:creationId xmlns:a16="http://schemas.microsoft.com/office/drawing/2014/main" id="{63D1C22E-00A0-A306-FA1A-D0540B744D5A}"/>
                  </a:ext>
                </a:extLst>
              </p:cNvPr>
              <p:cNvSpPr txBox="1">
                <a:spLocks noChangeArrowheads="1"/>
              </p:cNvSpPr>
              <p:nvPr/>
            </p:nvSpPr>
            <p:spPr bwMode="auto">
              <a:xfrm>
                <a:off x="1126239" y="2476145"/>
                <a:ext cx="12182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PR</a:t>
                </a:r>
              </a:p>
            </p:txBody>
          </p:sp>
          <p:sp>
            <p:nvSpPr>
              <p:cNvPr id="206" name="Rectangle 205">
                <a:extLst>
                  <a:ext uri="{FF2B5EF4-FFF2-40B4-BE49-F238E27FC236}">
                    <a16:creationId xmlns:a16="http://schemas.microsoft.com/office/drawing/2014/main" id="{5CD4B3E5-B644-F362-E1AA-918773AE27E5}"/>
                  </a:ext>
                </a:extLst>
              </p:cNvPr>
              <p:cNvSpPr/>
              <p:nvPr/>
            </p:nvSpPr>
            <p:spPr>
              <a:xfrm>
                <a:off x="1040607" y="2517536"/>
                <a:ext cx="65144" cy="65269"/>
              </a:xfrm>
              <a:prstGeom prst="rect">
                <a:avLst/>
              </a:prstGeom>
              <a:solidFill>
                <a:srgbClr val="33D6F1"/>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9970" name="Group 195">
              <a:extLst>
                <a:ext uri="{FF2B5EF4-FFF2-40B4-BE49-F238E27FC236}">
                  <a16:creationId xmlns:a16="http://schemas.microsoft.com/office/drawing/2014/main" id="{13A30EEA-CF10-09B9-BC52-91022889045C}"/>
                </a:ext>
              </a:extLst>
            </p:cNvPr>
            <p:cNvGrpSpPr>
              <a:grpSpLocks/>
            </p:cNvGrpSpPr>
            <p:nvPr/>
          </p:nvGrpSpPr>
          <p:grpSpPr bwMode="auto">
            <a:xfrm>
              <a:off x="1504950" y="2349939"/>
              <a:ext cx="345318" cy="138499"/>
              <a:chOff x="1040607" y="2476145"/>
              <a:chExt cx="345318" cy="138499"/>
            </a:xfrm>
          </p:grpSpPr>
          <p:sp>
            <p:nvSpPr>
              <p:cNvPr id="79977" name="TextBox 202">
                <a:extLst>
                  <a:ext uri="{FF2B5EF4-FFF2-40B4-BE49-F238E27FC236}">
                    <a16:creationId xmlns:a16="http://schemas.microsoft.com/office/drawing/2014/main" id="{D340ED14-A2CE-2087-1441-08D712A98CF6}"/>
                  </a:ext>
                </a:extLst>
              </p:cNvPr>
              <p:cNvSpPr txBox="1">
                <a:spLocks noChangeArrowheads="1"/>
              </p:cNvSpPr>
              <p:nvPr/>
            </p:nvSpPr>
            <p:spPr bwMode="auto">
              <a:xfrm>
                <a:off x="1126239" y="2476145"/>
                <a:ext cx="25968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VGPR</a:t>
                </a:r>
              </a:p>
            </p:txBody>
          </p:sp>
          <p:sp>
            <p:nvSpPr>
              <p:cNvPr id="204" name="Rectangle 203">
                <a:extLst>
                  <a:ext uri="{FF2B5EF4-FFF2-40B4-BE49-F238E27FC236}">
                    <a16:creationId xmlns:a16="http://schemas.microsoft.com/office/drawing/2014/main" id="{13EEE548-7668-5914-9909-79C9F1F20050}"/>
                  </a:ext>
                </a:extLst>
              </p:cNvPr>
              <p:cNvSpPr/>
              <p:nvPr/>
            </p:nvSpPr>
            <p:spPr>
              <a:xfrm>
                <a:off x="1040221" y="2517536"/>
                <a:ext cx="65145" cy="65269"/>
              </a:xfrm>
              <a:prstGeom prst="rect">
                <a:avLst/>
              </a:prstGeom>
              <a:solidFill>
                <a:srgbClr val="009FBA"/>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9971" name="Group 196">
              <a:extLst>
                <a:ext uri="{FF2B5EF4-FFF2-40B4-BE49-F238E27FC236}">
                  <a16:creationId xmlns:a16="http://schemas.microsoft.com/office/drawing/2014/main" id="{75EB2E68-8B63-CCDF-6B51-B73E3C775542}"/>
                </a:ext>
              </a:extLst>
            </p:cNvPr>
            <p:cNvGrpSpPr>
              <a:grpSpLocks/>
            </p:cNvGrpSpPr>
            <p:nvPr/>
          </p:nvGrpSpPr>
          <p:grpSpPr bwMode="auto">
            <a:xfrm>
              <a:off x="2064544" y="2349939"/>
              <a:ext cx="209064" cy="138499"/>
              <a:chOff x="1040607" y="2476145"/>
              <a:chExt cx="209064" cy="138499"/>
            </a:xfrm>
          </p:grpSpPr>
          <p:sp>
            <p:nvSpPr>
              <p:cNvPr id="79975" name="TextBox 200">
                <a:extLst>
                  <a:ext uri="{FF2B5EF4-FFF2-40B4-BE49-F238E27FC236}">
                    <a16:creationId xmlns:a16="http://schemas.microsoft.com/office/drawing/2014/main" id="{36882DE7-6C30-9C13-F089-6E6486765687}"/>
                  </a:ext>
                </a:extLst>
              </p:cNvPr>
              <p:cNvSpPr txBox="1">
                <a:spLocks noChangeArrowheads="1"/>
              </p:cNvSpPr>
              <p:nvPr/>
            </p:nvSpPr>
            <p:spPr bwMode="auto">
              <a:xfrm>
                <a:off x="1126239" y="2476145"/>
                <a:ext cx="12343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CR</a:t>
                </a:r>
              </a:p>
            </p:txBody>
          </p:sp>
          <p:sp>
            <p:nvSpPr>
              <p:cNvPr id="202" name="Rectangle 201">
                <a:extLst>
                  <a:ext uri="{FF2B5EF4-FFF2-40B4-BE49-F238E27FC236}">
                    <a16:creationId xmlns:a16="http://schemas.microsoft.com/office/drawing/2014/main" id="{2828616D-854D-994B-8952-CECEDAC2418C}"/>
                  </a:ext>
                </a:extLst>
              </p:cNvPr>
              <p:cNvSpPr/>
              <p:nvPr/>
            </p:nvSpPr>
            <p:spPr>
              <a:xfrm>
                <a:off x="1039913" y="2517536"/>
                <a:ext cx="65145" cy="65269"/>
              </a:xfrm>
              <a:prstGeom prst="rect">
                <a:avLst/>
              </a:prstGeom>
              <a:solidFill>
                <a:srgbClr val="DBD9D9"/>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9972" name="Group 197">
              <a:extLst>
                <a:ext uri="{FF2B5EF4-FFF2-40B4-BE49-F238E27FC236}">
                  <a16:creationId xmlns:a16="http://schemas.microsoft.com/office/drawing/2014/main" id="{33FE5E39-C74D-1BDF-23DB-93117BBB39EF}"/>
                </a:ext>
              </a:extLst>
            </p:cNvPr>
            <p:cNvGrpSpPr>
              <a:grpSpLocks/>
            </p:cNvGrpSpPr>
            <p:nvPr/>
          </p:nvGrpSpPr>
          <p:grpSpPr bwMode="auto">
            <a:xfrm>
              <a:off x="2545556" y="2349939"/>
              <a:ext cx="253948" cy="138499"/>
              <a:chOff x="1040607" y="2476145"/>
              <a:chExt cx="253948" cy="138499"/>
            </a:xfrm>
          </p:grpSpPr>
          <p:sp>
            <p:nvSpPr>
              <p:cNvPr id="79973" name="TextBox 198">
                <a:extLst>
                  <a:ext uri="{FF2B5EF4-FFF2-40B4-BE49-F238E27FC236}">
                    <a16:creationId xmlns:a16="http://schemas.microsoft.com/office/drawing/2014/main" id="{123DE6F1-5EE7-EB24-ACFD-892CC4914E94}"/>
                  </a:ext>
                </a:extLst>
              </p:cNvPr>
              <p:cNvSpPr txBox="1">
                <a:spLocks noChangeArrowheads="1"/>
              </p:cNvSpPr>
              <p:nvPr/>
            </p:nvSpPr>
            <p:spPr bwMode="auto">
              <a:xfrm>
                <a:off x="1126239" y="2476145"/>
                <a:ext cx="16831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ts val="1200"/>
                  </a:spcBef>
                  <a:spcAft>
                    <a:spcPct val="0"/>
                  </a:spcAft>
                  <a:buClrTx/>
                  <a:buSzPct val="100000"/>
                  <a:buFontTx/>
                  <a:buNone/>
                  <a:tabLst/>
                  <a:defRPr/>
                </a:pPr>
                <a:r>
                  <a:rPr kumimoji="0" lang="en-US" altLang="en-US" sz="9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sCR</a:t>
                </a:r>
              </a:p>
            </p:txBody>
          </p:sp>
          <p:sp>
            <p:nvSpPr>
              <p:cNvPr id="200" name="Rectangle 199">
                <a:extLst>
                  <a:ext uri="{FF2B5EF4-FFF2-40B4-BE49-F238E27FC236}">
                    <a16:creationId xmlns:a16="http://schemas.microsoft.com/office/drawing/2014/main" id="{3AECAB6F-B872-6B05-95E3-32E9B28117A4}"/>
                  </a:ext>
                </a:extLst>
              </p:cNvPr>
              <p:cNvSpPr/>
              <p:nvPr/>
            </p:nvSpPr>
            <p:spPr>
              <a:xfrm>
                <a:off x="1040334" y="2517536"/>
                <a:ext cx="65144" cy="65269"/>
              </a:xfrm>
              <a:prstGeom prst="rect">
                <a:avLst/>
              </a:prstGeom>
              <a:solidFill>
                <a:schemeClr val="accent3">
                  <a:lumMod val="50000"/>
                </a:schemeClr>
              </a:solidFill>
              <a:ln>
                <a:no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07" name="TextBox 206">
            <a:extLst>
              <a:ext uri="{FF2B5EF4-FFF2-40B4-BE49-F238E27FC236}">
                <a16:creationId xmlns:a16="http://schemas.microsoft.com/office/drawing/2014/main" id="{DED2ABC7-D3D8-D83B-6E7D-AF7D639AF18B}"/>
              </a:ext>
            </a:extLst>
          </p:cNvPr>
          <p:cNvSpPr txBox="1"/>
          <p:nvPr/>
        </p:nvSpPr>
        <p:spPr>
          <a:xfrm>
            <a:off x="1735138" y="2562225"/>
            <a:ext cx="307975" cy="204788"/>
          </a:xfrm>
          <a:prstGeom prst="rect">
            <a:avLst/>
          </a:prstGeom>
          <a:noFill/>
        </p:spPr>
        <p:txBody>
          <a:bodyPr wrap="none" lIns="0" tIns="0" rIns="0" bIns="0" anchor="ctr">
            <a:spAutoFit/>
          </a:bodyPr>
          <a:lstStyle/>
          <a:p>
            <a:pPr marL="0" marR="0" lvl="0" indent="0" algn="ctr" defTabSz="457200" rtl="0" eaLnBrk="1" fontAlgn="auto" latinLnBrk="0" hangingPunct="1">
              <a:lnSpc>
                <a:spcPct val="100000"/>
              </a:lnSpc>
              <a:spcBef>
                <a:spcPts val="1200"/>
              </a:spcBef>
              <a:spcAft>
                <a:spcPts val="0"/>
              </a:spcAft>
              <a:buClrTx/>
              <a:buSzPct val="100000"/>
              <a:buFontTx/>
              <a:buNone/>
              <a:tabLst/>
              <a:defRPr/>
            </a:pPr>
            <a:r>
              <a:rPr kumimoji="0" lang="en-US" sz="1333" b="1" i="0" u="none" strike="noStrike" kern="1200" cap="none" spc="0" normalizeH="0" baseline="0" noProof="0" dirty="0">
                <a:ln>
                  <a:noFill/>
                </a:ln>
                <a:solidFill>
                  <a:prstClr val="black"/>
                </a:solidFill>
                <a:effectLst/>
                <a:uLnTx/>
                <a:uFillTx/>
                <a:latin typeface="Calibri"/>
                <a:ea typeface="+mn-ea"/>
                <a:cs typeface="+mn-cs"/>
              </a:rPr>
              <a:t>ORR</a:t>
            </a:r>
            <a:endParaRPr kumimoji="0" lang="en-US" sz="12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79915" name="Group 207">
            <a:extLst>
              <a:ext uri="{FF2B5EF4-FFF2-40B4-BE49-F238E27FC236}">
                <a16:creationId xmlns:a16="http://schemas.microsoft.com/office/drawing/2014/main" id="{B2116AC7-6924-71BD-947C-2114BC12865C}"/>
              </a:ext>
            </a:extLst>
          </p:cNvPr>
          <p:cNvGrpSpPr>
            <a:grpSpLocks/>
          </p:cNvGrpSpPr>
          <p:nvPr/>
        </p:nvGrpSpPr>
        <p:grpSpPr bwMode="auto">
          <a:xfrm>
            <a:off x="3783013" y="2738438"/>
            <a:ext cx="2022475" cy="1646237"/>
            <a:chOff x="3685255" y="2263774"/>
            <a:chExt cx="2023395" cy="1644713"/>
          </a:xfrm>
        </p:grpSpPr>
        <p:grpSp>
          <p:nvGrpSpPr>
            <p:cNvPr id="79952" name="Group 208">
              <a:extLst>
                <a:ext uri="{FF2B5EF4-FFF2-40B4-BE49-F238E27FC236}">
                  <a16:creationId xmlns:a16="http://schemas.microsoft.com/office/drawing/2014/main" id="{151774CE-2A74-9F28-D79D-D1C33C1897CE}"/>
                </a:ext>
              </a:extLst>
            </p:cNvPr>
            <p:cNvGrpSpPr>
              <a:grpSpLocks/>
            </p:cNvGrpSpPr>
            <p:nvPr/>
          </p:nvGrpSpPr>
          <p:grpSpPr bwMode="auto">
            <a:xfrm>
              <a:off x="3759200" y="2263774"/>
              <a:ext cx="1949450" cy="1565275"/>
              <a:chOff x="3841750" y="2686050"/>
              <a:chExt cx="482600" cy="482600"/>
            </a:xfrm>
          </p:grpSpPr>
          <p:cxnSp>
            <p:nvCxnSpPr>
              <p:cNvPr id="224" name="Straight Connector 223">
                <a:extLst>
                  <a:ext uri="{FF2B5EF4-FFF2-40B4-BE49-F238E27FC236}">
                    <a16:creationId xmlns:a16="http://schemas.microsoft.com/office/drawing/2014/main" id="{11AC665B-F074-7527-2C2E-FB01261E37AF}"/>
                  </a:ext>
                </a:extLst>
              </p:cNvPr>
              <p:cNvCxnSpPr>
                <a:cxnSpLocks/>
              </p:cNvCxnSpPr>
              <p:nvPr/>
            </p:nvCxnSpPr>
            <p:spPr>
              <a:xfrm>
                <a:off x="3841924" y="2686050"/>
                <a:ext cx="0" cy="482642"/>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25" name="Straight Connector 224">
                <a:extLst>
                  <a:ext uri="{FF2B5EF4-FFF2-40B4-BE49-F238E27FC236}">
                    <a16:creationId xmlns:a16="http://schemas.microsoft.com/office/drawing/2014/main" id="{459262F8-6502-7347-23C1-96C46BED8E80}"/>
                  </a:ext>
                </a:extLst>
              </p:cNvPr>
              <p:cNvCxnSpPr>
                <a:cxnSpLocks/>
              </p:cNvCxnSpPr>
              <p:nvPr/>
            </p:nvCxnSpPr>
            <p:spPr>
              <a:xfrm rot="5400000">
                <a:off x="4083137" y="2927479"/>
                <a:ext cx="0" cy="482426"/>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grpSp>
        <p:grpSp>
          <p:nvGrpSpPr>
            <p:cNvPr id="79953" name="Group 209">
              <a:extLst>
                <a:ext uri="{FF2B5EF4-FFF2-40B4-BE49-F238E27FC236}">
                  <a16:creationId xmlns:a16="http://schemas.microsoft.com/office/drawing/2014/main" id="{817D92BA-8445-7097-F7A3-5A62137CE2AC}"/>
                </a:ext>
              </a:extLst>
            </p:cNvPr>
            <p:cNvGrpSpPr>
              <a:grpSpLocks/>
            </p:cNvGrpSpPr>
            <p:nvPr/>
          </p:nvGrpSpPr>
          <p:grpSpPr bwMode="auto">
            <a:xfrm>
              <a:off x="3905187" y="3835335"/>
              <a:ext cx="1628775" cy="73152"/>
              <a:chOff x="3905187" y="3835335"/>
              <a:chExt cx="1628775" cy="73152"/>
            </a:xfrm>
          </p:grpSpPr>
          <p:cxnSp>
            <p:nvCxnSpPr>
              <p:cNvPr id="218" name="Straight Connector 217">
                <a:extLst>
                  <a:ext uri="{FF2B5EF4-FFF2-40B4-BE49-F238E27FC236}">
                    <a16:creationId xmlns:a16="http://schemas.microsoft.com/office/drawing/2014/main" id="{710F5FDC-7E64-B31E-8675-2F5AC870BE09}"/>
                  </a:ext>
                </a:extLst>
              </p:cNvPr>
              <p:cNvCxnSpPr>
                <a:cxnSpLocks/>
              </p:cNvCxnSpPr>
              <p:nvPr/>
            </p:nvCxnSpPr>
            <p:spPr>
              <a:xfrm rot="10800000">
                <a:off x="5533946" y="3835530"/>
                <a:ext cx="0" cy="72957"/>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19" name="Straight Connector 218">
                <a:extLst>
                  <a:ext uri="{FF2B5EF4-FFF2-40B4-BE49-F238E27FC236}">
                    <a16:creationId xmlns:a16="http://schemas.microsoft.com/office/drawing/2014/main" id="{6914CAC8-C3A6-8C57-804E-017BD1A25BF1}"/>
                  </a:ext>
                </a:extLst>
              </p:cNvPr>
              <p:cNvCxnSpPr>
                <a:cxnSpLocks/>
              </p:cNvCxnSpPr>
              <p:nvPr/>
            </p:nvCxnSpPr>
            <p:spPr>
              <a:xfrm rot="10800000">
                <a:off x="3904430" y="3835530"/>
                <a:ext cx="0" cy="72957"/>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20" name="Straight Connector 219">
                <a:extLst>
                  <a:ext uri="{FF2B5EF4-FFF2-40B4-BE49-F238E27FC236}">
                    <a16:creationId xmlns:a16="http://schemas.microsoft.com/office/drawing/2014/main" id="{CA5369BF-9BF2-96EC-341D-AEDEDA91C62A}"/>
                  </a:ext>
                </a:extLst>
              </p:cNvPr>
              <p:cNvCxnSpPr>
                <a:cxnSpLocks/>
              </p:cNvCxnSpPr>
              <p:nvPr/>
            </p:nvCxnSpPr>
            <p:spPr>
              <a:xfrm rot="10800000">
                <a:off x="4230015" y="3835530"/>
                <a:ext cx="0" cy="72957"/>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21" name="Straight Connector 220">
                <a:extLst>
                  <a:ext uri="{FF2B5EF4-FFF2-40B4-BE49-F238E27FC236}">
                    <a16:creationId xmlns:a16="http://schemas.microsoft.com/office/drawing/2014/main" id="{ABC3201F-375B-1D49-B948-DE888BD5215F}"/>
                  </a:ext>
                </a:extLst>
              </p:cNvPr>
              <p:cNvCxnSpPr>
                <a:cxnSpLocks/>
              </p:cNvCxnSpPr>
              <p:nvPr/>
            </p:nvCxnSpPr>
            <p:spPr>
              <a:xfrm rot="10800000">
                <a:off x="4555601" y="3835530"/>
                <a:ext cx="0" cy="72957"/>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22" name="Straight Connector 221">
                <a:extLst>
                  <a:ext uri="{FF2B5EF4-FFF2-40B4-BE49-F238E27FC236}">
                    <a16:creationId xmlns:a16="http://schemas.microsoft.com/office/drawing/2014/main" id="{81B939EB-81BB-2BF1-27E6-BECB6C330898}"/>
                  </a:ext>
                </a:extLst>
              </p:cNvPr>
              <p:cNvCxnSpPr>
                <a:cxnSpLocks/>
              </p:cNvCxnSpPr>
              <p:nvPr/>
            </p:nvCxnSpPr>
            <p:spPr>
              <a:xfrm rot="10800000">
                <a:off x="4882775" y="3835530"/>
                <a:ext cx="0" cy="72957"/>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23" name="Straight Connector 222">
                <a:extLst>
                  <a:ext uri="{FF2B5EF4-FFF2-40B4-BE49-F238E27FC236}">
                    <a16:creationId xmlns:a16="http://schemas.microsoft.com/office/drawing/2014/main" id="{BEB78285-AC81-8798-EC45-0885975C8FFA}"/>
                  </a:ext>
                </a:extLst>
              </p:cNvPr>
              <p:cNvCxnSpPr>
                <a:cxnSpLocks/>
              </p:cNvCxnSpPr>
              <p:nvPr/>
            </p:nvCxnSpPr>
            <p:spPr>
              <a:xfrm rot="10800000">
                <a:off x="5208360" y="3835530"/>
                <a:ext cx="0" cy="72957"/>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grpSp>
        <p:grpSp>
          <p:nvGrpSpPr>
            <p:cNvPr id="79954" name="Group 210">
              <a:extLst>
                <a:ext uri="{FF2B5EF4-FFF2-40B4-BE49-F238E27FC236}">
                  <a16:creationId xmlns:a16="http://schemas.microsoft.com/office/drawing/2014/main" id="{E5B3AE86-2D93-21C2-8121-2FD16A9886DA}"/>
                </a:ext>
              </a:extLst>
            </p:cNvPr>
            <p:cNvGrpSpPr>
              <a:grpSpLocks/>
            </p:cNvGrpSpPr>
            <p:nvPr/>
          </p:nvGrpSpPr>
          <p:grpSpPr bwMode="auto">
            <a:xfrm>
              <a:off x="3685255" y="2288379"/>
              <a:ext cx="73152" cy="1493044"/>
              <a:chOff x="3685255" y="2288379"/>
              <a:chExt cx="73152" cy="1493044"/>
            </a:xfrm>
          </p:grpSpPr>
          <p:cxnSp>
            <p:nvCxnSpPr>
              <p:cNvPr id="212" name="Straight Connector 211">
                <a:extLst>
                  <a:ext uri="{FF2B5EF4-FFF2-40B4-BE49-F238E27FC236}">
                    <a16:creationId xmlns:a16="http://schemas.microsoft.com/office/drawing/2014/main" id="{01F907BD-0D9A-E9FE-5FCD-2111203150AC}"/>
                  </a:ext>
                </a:extLst>
              </p:cNvPr>
              <p:cNvCxnSpPr>
                <a:cxnSpLocks/>
              </p:cNvCxnSpPr>
              <p:nvPr/>
            </p:nvCxnSpPr>
            <p:spPr>
              <a:xfrm rot="16200000">
                <a:off x="3721784" y="3745075"/>
                <a:ext cx="0" cy="73058"/>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13" name="Straight Connector 212">
                <a:extLst>
                  <a:ext uri="{FF2B5EF4-FFF2-40B4-BE49-F238E27FC236}">
                    <a16:creationId xmlns:a16="http://schemas.microsoft.com/office/drawing/2014/main" id="{D849D3EA-1941-AAD5-ECE3-297CBA980C07}"/>
                  </a:ext>
                </a:extLst>
              </p:cNvPr>
              <p:cNvCxnSpPr>
                <a:cxnSpLocks/>
              </p:cNvCxnSpPr>
              <p:nvPr/>
            </p:nvCxnSpPr>
            <p:spPr>
              <a:xfrm rot="16200000">
                <a:off x="3721784" y="2252621"/>
                <a:ext cx="0" cy="73058"/>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14" name="Straight Connector 213">
                <a:extLst>
                  <a:ext uri="{FF2B5EF4-FFF2-40B4-BE49-F238E27FC236}">
                    <a16:creationId xmlns:a16="http://schemas.microsoft.com/office/drawing/2014/main" id="{E38DB676-A988-2BD9-F976-F0915AB24D51}"/>
                  </a:ext>
                </a:extLst>
              </p:cNvPr>
              <p:cNvCxnSpPr>
                <a:cxnSpLocks/>
              </p:cNvCxnSpPr>
              <p:nvPr/>
            </p:nvCxnSpPr>
            <p:spPr>
              <a:xfrm rot="16200000">
                <a:off x="3721784" y="2550795"/>
                <a:ext cx="0" cy="73058"/>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15" name="Straight Connector 214">
                <a:extLst>
                  <a:ext uri="{FF2B5EF4-FFF2-40B4-BE49-F238E27FC236}">
                    <a16:creationId xmlns:a16="http://schemas.microsoft.com/office/drawing/2014/main" id="{33AAE2E6-8523-534C-BFAA-E4627DA833D0}"/>
                  </a:ext>
                </a:extLst>
              </p:cNvPr>
              <p:cNvCxnSpPr>
                <a:cxnSpLocks/>
              </p:cNvCxnSpPr>
              <p:nvPr/>
            </p:nvCxnSpPr>
            <p:spPr>
              <a:xfrm rot="16200000">
                <a:off x="3721784" y="2848968"/>
                <a:ext cx="0" cy="73058"/>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16" name="Straight Connector 215">
                <a:extLst>
                  <a:ext uri="{FF2B5EF4-FFF2-40B4-BE49-F238E27FC236}">
                    <a16:creationId xmlns:a16="http://schemas.microsoft.com/office/drawing/2014/main" id="{C2AD0926-4810-A7CD-7B4F-07041A5183AE}"/>
                  </a:ext>
                </a:extLst>
              </p:cNvPr>
              <p:cNvCxnSpPr>
                <a:cxnSpLocks/>
              </p:cNvCxnSpPr>
              <p:nvPr/>
            </p:nvCxnSpPr>
            <p:spPr>
              <a:xfrm rot="16200000">
                <a:off x="3721784" y="3148728"/>
                <a:ext cx="0" cy="73058"/>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cxnSp>
            <p:nvCxnSpPr>
              <p:cNvPr id="217" name="Straight Connector 216">
                <a:extLst>
                  <a:ext uri="{FF2B5EF4-FFF2-40B4-BE49-F238E27FC236}">
                    <a16:creationId xmlns:a16="http://schemas.microsoft.com/office/drawing/2014/main" id="{A78814CF-2AF9-5B2C-2349-D3CDE217CCEE}"/>
                  </a:ext>
                </a:extLst>
              </p:cNvPr>
              <p:cNvCxnSpPr>
                <a:cxnSpLocks/>
              </p:cNvCxnSpPr>
              <p:nvPr/>
            </p:nvCxnSpPr>
            <p:spPr>
              <a:xfrm rot="16200000">
                <a:off x="3721784" y="3446902"/>
                <a:ext cx="0" cy="73058"/>
              </a:xfrm>
              <a:prstGeom prst="line">
                <a:avLst/>
              </a:prstGeom>
              <a:ln w="9525" cap="sq">
                <a:solidFill>
                  <a:schemeClr val="bg1">
                    <a:lumMod val="50000"/>
                  </a:schemeClr>
                </a:solidFill>
              </a:ln>
            </p:spPr>
            <p:style>
              <a:lnRef idx="1">
                <a:schemeClr val="accent1"/>
              </a:lnRef>
              <a:fillRef idx="0">
                <a:schemeClr val="accent1"/>
              </a:fillRef>
              <a:effectRef idx="0">
                <a:srgbClr val="000000"/>
              </a:effectRef>
              <a:fontRef idx="minor">
                <a:schemeClr val="lt1"/>
              </a:fontRef>
            </p:style>
          </p:cxnSp>
        </p:grpSp>
      </p:grpSp>
      <p:graphicFrame>
        <p:nvGraphicFramePr>
          <p:cNvPr id="226" name="Table 225">
            <a:extLst>
              <a:ext uri="{FF2B5EF4-FFF2-40B4-BE49-F238E27FC236}">
                <a16:creationId xmlns:a16="http://schemas.microsoft.com/office/drawing/2014/main" id="{5EEFD458-4A72-0573-F18E-E9E26AF05288}"/>
              </a:ext>
            </a:extLst>
          </p:cNvPr>
          <p:cNvGraphicFramePr>
            <a:graphicFrameLocks noGrp="1"/>
          </p:cNvGraphicFramePr>
          <p:nvPr/>
        </p:nvGraphicFramePr>
        <p:xfrm>
          <a:off x="3200400" y="4627563"/>
          <a:ext cx="2609852" cy="122237"/>
        </p:xfrm>
        <a:graphic>
          <a:graphicData uri="http://schemas.openxmlformats.org/drawingml/2006/table">
            <a:tbl>
              <a:tblPr firstRow="1" bandRow="1">
                <a:tableStyleId>{2D5ABB26-0587-4C30-8999-92F81FD0307C}</a:tableStyleId>
              </a:tblPr>
              <a:tblGrid>
                <a:gridCol w="617186">
                  <a:extLst>
                    <a:ext uri="{9D8B030D-6E8A-4147-A177-3AD203B41FA5}">
                      <a16:colId xmlns:a16="http://schemas.microsoft.com/office/drawing/2014/main" val="20000"/>
                    </a:ext>
                  </a:extLst>
                </a:gridCol>
                <a:gridCol w="332111">
                  <a:extLst>
                    <a:ext uri="{9D8B030D-6E8A-4147-A177-3AD203B41FA5}">
                      <a16:colId xmlns:a16="http://schemas.microsoft.com/office/drawing/2014/main" val="20001"/>
                    </a:ext>
                  </a:extLst>
                </a:gridCol>
                <a:gridCol w="332111">
                  <a:extLst>
                    <a:ext uri="{9D8B030D-6E8A-4147-A177-3AD203B41FA5}">
                      <a16:colId xmlns:a16="http://schemas.microsoft.com/office/drawing/2014/main" val="20002"/>
                    </a:ext>
                  </a:extLst>
                </a:gridCol>
                <a:gridCol w="332111">
                  <a:extLst>
                    <a:ext uri="{9D8B030D-6E8A-4147-A177-3AD203B41FA5}">
                      <a16:colId xmlns:a16="http://schemas.microsoft.com/office/drawing/2014/main" val="20003"/>
                    </a:ext>
                  </a:extLst>
                </a:gridCol>
                <a:gridCol w="332111">
                  <a:extLst>
                    <a:ext uri="{9D8B030D-6E8A-4147-A177-3AD203B41FA5}">
                      <a16:colId xmlns:a16="http://schemas.microsoft.com/office/drawing/2014/main" val="20004"/>
                    </a:ext>
                  </a:extLst>
                </a:gridCol>
                <a:gridCol w="332111">
                  <a:extLst>
                    <a:ext uri="{9D8B030D-6E8A-4147-A177-3AD203B41FA5}">
                      <a16:colId xmlns:a16="http://schemas.microsoft.com/office/drawing/2014/main" val="20005"/>
                    </a:ext>
                  </a:extLst>
                </a:gridCol>
                <a:gridCol w="332111">
                  <a:extLst>
                    <a:ext uri="{9D8B030D-6E8A-4147-A177-3AD203B41FA5}">
                      <a16:colId xmlns:a16="http://schemas.microsoft.com/office/drawing/2014/main" val="20006"/>
                    </a:ext>
                  </a:extLst>
                </a:gridCol>
              </a:tblGrid>
              <a:tr h="122237">
                <a:tc>
                  <a:txBody>
                    <a:bodyPr/>
                    <a:lstStyle/>
                    <a:p>
                      <a:pPr algn="r"/>
                      <a:r>
                        <a:rPr lang="en-US" sz="700" dirty="0"/>
                        <a:t>Patients at risk</a:t>
                      </a:r>
                    </a:p>
                  </a:txBody>
                  <a:tcPr marL="0" marR="0" marT="0" marB="0" anchor="ctr"/>
                </a:tc>
                <a:tc>
                  <a:txBody>
                    <a:bodyPr/>
                    <a:lstStyle/>
                    <a:p>
                      <a:pPr algn="ctr"/>
                      <a:r>
                        <a:rPr lang="en-US" sz="700" dirty="0"/>
                        <a:t>20</a:t>
                      </a:r>
                    </a:p>
                  </a:txBody>
                  <a:tcPr marL="0" marR="0" marT="0" marB="0" anchor="ctr"/>
                </a:tc>
                <a:tc>
                  <a:txBody>
                    <a:bodyPr/>
                    <a:lstStyle/>
                    <a:p>
                      <a:pPr algn="ctr"/>
                      <a:r>
                        <a:rPr lang="en-US" sz="700" dirty="0"/>
                        <a:t>13</a:t>
                      </a:r>
                    </a:p>
                  </a:txBody>
                  <a:tcPr marL="0" marR="0" marT="0" marB="0" anchor="ctr"/>
                </a:tc>
                <a:tc>
                  <a:txBody>
                    <a:bodyPr/>
                    <a:lstStyle/>
                    <a:p>
                      <a:pPr algn="ctr"/>
                      <a:r>
                        <a:rPr lang="en-US" sz="700" dirty="0"/>
                        <a:t>12</a:t>
                      </a:r>
                    </a:p>
                  </a:txBody>
                  <a:tcPr marL="0" marR="0" marT="0" marB="0" anchor="ctr"/>
                </a:tc>
                <a:tc>
                  <a:txBody>
                    <a:bodyPr/>
                    <a:lstStyle/>
                    <a:p>
                      <a:pPr algn="ctr"/>
                      <a:r>
                        <a:rPr lang="en-US" sz="700" dirty="0"/>
                        <a:t>8</a:t>
                      </a:r>
                    </a:p>
                  </a:txBody>
                  <a:tcPr marL="0" marR="0" marT="0" marB="0" anchor="ctr"/>
                </a:tc>
                <a:tc>
                  <a:txBody>
                    <a:bodyPr/>
                    <a:lstStyle/>
                    <a:p>
                      <a:pPr algn="ctr"/>
                      <a:r>
                        <a:rPr lang="en-US" sz="700" dirty="0"/>
                        <a:t>3</a:t>
                      </a:r>
                    </a:p>
                  </a:txBody>
                  <a:tcPr marL="0" marR="0" marT="0" marB="0" anchor="ctr"/>
                </a:tc>
                <a:tc>
                  <a:txBody>
                    <a:bodyPr/>
                    <a:lstStyle/>
                    <a:p>
                      <a:pPr algn="ctr"/>
                      <a:r>
                        <a:rPr lang="en-US" sz="700" dirty="0"/>
                        <a:t>0</a:t>
                      </a:r>
                    </a:p>
                  </a:txBody>
                  <a:tcPr marL="0" marR="0" marT="0" marB="0" anchor="ctr"/>
                </a:tc>
                <a:extLst>
                  <a:ext uri="{0D108BD9-81ED-4DB2-BD59-A6C34878D82A}">
                    <a16:rowId xmlns:a16="http://schemas.microsoft.com/office/drawing/2014/main" val="10000"/>
                  </a:ext>
                </a:extLst>
              </a:tr>
            </a:tbl>
          </a:graphicData>
        </a:graphic>
      </p:graphicFrame>
      <p:grpSp>
        <p:nvGrpSpPr>
          <p:cNvPr id="79924" name="Group 226">
            <a:extLst>
              <a:ext uri="{FF2B5EF4-FFF2-40B4-BE49-F238E27FC236}">
                <a16:creationId xmlns:a16="http://schemas.microsoft.com/office/drawing/2014/main" id="{08EA5DB6-CF80-86A2-787E-DC1ACC0EB7E9}"/>
              </a:ext>
            </a:extLst>
          </p:cNvPr>
          <p:cNvGrpSpPr>
            <a:grpSpLocks/>
          </p:cNvGrpSpPr>
          <p:nvPr/>
        </p:nvGrpSpPr>
        <p:grpSpPr bwMode="auto">
          <a:xfrm>
            <a:off x="3500438" y="2700338"/>
            <a:ext cx="254000" cy="1624012"/>
            <a:chOff x="3553380" y="2225555"/>
            <a:chExt cx="147476" cy="1623299"/>
          </a:xfrm>
        </p:grpSpPr>
        <p:sp>
          <p:nvSpPr>
            <p:cNvPr id="79946" name="TextBox 227">
              <a:extLst>
                <a:ext uri="{FF2B5EF4-FFF2-40B4-BE49-F238E27FC236}">
                  <a16:creationId xmlns:a16="http://schemas.microsoft.com/office/drawing/2014/main" id="{6C090D16-51DA-7AF2-77BD-5201E0F9D302}"/>
                </a:ext>
              </a:extLst>
            </p:cNvPr>
            <p:cNvSpPr txBox="1">
              <a:spLocks noChangeArrowheads="1"/>
            </p:cNvSpPr>
            <p:nvPr/>
          </p:nvSpPr>
          <p:spPr bwMode="auto">
            <a:xfrm>
              <a:off x="3553380" y="2225555"/>
              <a:ext cx="1474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100</a:t>
              </a:r>
            </a:p>
          </p:txBody>
        </p:sp>
        <p:sp>
          <p:nvSpPr>
            <p:cNvPr id="79947" name="TextBox 228">
              <a:extLst>
                <a:ext uri="{FF2B5EF4-FFF2-40B4-BE49-F238E27FC236}">
                  <a16:creationId xmlns:a16="http://schemas.microsoft.com/office/drawing/2014/main" id="{CB48DC8C-0FEA-3640-4305-C5D7632D365D}"/>
                </a:ext>
              </a:extLst>
            </p:cNvPr>
            <p:cNvSpPr txBox="1">
              <a:spLocks noChangeArrowheads="1"/>
            </p:cNvSpPr>
            <p:nvPr/>
          </p:nvSpPr>
          <p:spPr bwMode="auto">
            <a:xfrm>
              <a:off x="3553380" y="3725743"/>
              <a:ext cx="1474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0</a:t>
              </a:r>
            </a:p>
          </p:txBody>
        </p:sp>
        <p:sp>
          <p:nvSpPr>
            <p:cNvPr id="79948" name="TextBox 229">
              <a:extLst>
                <a:ext uri="{FF2B5EF4-FFF2-40B4-BE49-F238E27FC236}">
                  <a16:creationId xmlns:a16="http://schemas.microsoft.com/office/drawing/2014/main" id="{1323A3DC-A36A-158E-A738-40ECE0F5BB02}"/>
                </a:ext>
              </a:extLst>
            </p:cNvPr>
            <p:cNvSpPr txBox="1">
              <a:spLocks noChangeArrowheads="1"/>
            </p:cNvSpPr>
            <p:nvPr/>
          </p:nvSpPr>
          <p:spPr bwMode="auto">
            <a:xfrm>
              <a:off x="3553380" y="3425703"/>
              <a:ext cx="1474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20</a:t>
              </a:r>
            </a:p>
          </p:txBody>
        </p:sp>
        <p:sp>
          <p:nvSpPr>
            <p:cNvPr id="79949" name="TextBox 230">
              <a:extLst>
                <a:ext uri="{FF2B5EF4-FFF2-40B4-BE49-F238E27FC236}">
                  <a16:creationId xmlns:a16="http://schemas.microsoft.com/office/drawing/2014/main" id="{C913902B-FACB-6AB5-2EFC-9776029DF109}"/>
                </a:ext>
              </a:extLst>
            </p:cNvPr>
            <p:cNvSpPr txBox="1">
              <a:spLocks noChangeArrowheads="1"/>
            </p:cNvSpPr>
            <p:nvPr/>
          </p:nvSpPr>
          <p:spPr bwMode="auto">
            <a:xfrm>
              <a:off x="3553380" y="3125667"/>
              <a:ext cx="1474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40</a:t>
              </a:r>
            </a:p>
          </p:txBody>
        </p:sp>
        <p:sp>
          <p:nvSpPr>
            <p:cNvPr id="79950" name="TextBox 231">
              <a:extLst>
                <a:ext uri="{FF2B5EF4-FFF2-40B4-BE49-F238E27FC236}">
                  <a16:creationId xmlns:a16="http://schemas.microsoft.com/office/drawing/2014/main" id="{B93E69F2-39CF-7144-C747-8BE0E250A590}"/>
                </a:ext>
              </a:extLst>
            </p:cNvPr>
            <p:cNvSpPr txBox="1">
              <a:spLocks noChangeArrowheads="1"/>
            </p:cNvSpPr>
            <p:nvPr/>
          </p:nvSpPr>
          <p:spPr bwMode="auto">
            <a:xfrm>
              <a:off x="3553380" y="2825630"/>
              <a:ext cx="1474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60</a:t>
              </a:r>
            </a:p>
          </p:txBody>
        </p:sp>
        <p:sp>
          <p:nvSpPr>
            <p:cNvPr id="79951" name="TextBox 232">
              <a:extLst>
                <a:ext uri="{FF2B5EF4-FFF2-40B4-BE49-F238E27FC236}">
                  <a16:creationId xmlns:a16="http://schemas.microsoft.com/office/drawing/2014/main" id="{68DD09B6-6F56-57D9-ACF1-FD70A5BD6C72}"/>
                </a:ext>
              </a:extLst>
            </p:cNvPr>
            <p:cNvSpPr txBox="1">
              <a:spLocks noChangeArrowheads="1"/>
            </p:cNvSpPr>
            <p:nvPr/>
          </p:nvSpPr>
          <p:spPr bwMode="auto">
            <a:xfrm>
              <a:off x="3553380" y="2525592"/>
              <a:ext cx="1474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80</a:t>
              </a:r>
            </a:p>
          </p:txBody>
        </p:sp>
      </p:grpSp>
      <p:sp>
        <p:nvSpPr>
          <p:cNvPr id="234" name="TextBox 233">
            <a:extLst>
              <a:ext uri="{FF2B5EF4-FFF2-40B4-BE49-F238E27FC236}">
                <a16:creationId xmlns:a16="http://schemas.microsoft.com/office/drawing/2014/main" id="{D4DA0947-C2D9-3647-6DF1-D4A229057A7B}"/>
              </a:ext>
            </a:extLst>
          </p:cNvPr>
          <p:cNvSpPr txBox="1"/>
          <p:nvPr/>
        </p:nvSpPr>
        <p:spPr>
          <a:xfrm rot="16200000">
            <a:off x="2493963" y="3351213"/>
            <a:ext cx="1968500" cy="323850"/>
          </a:xfrm>
          <a:prstGeom prst="rect">
            <a:avLst/>
          </a:prstGeom>
          <a:noFill/>
        </p:spPr>
        <p:txBody>
          <a:bodyPr lIns="0" tIns="0" rIns="0" bIns="0" anchor="ctr">
            <a:spAutoFit/>
          </a:bodyPr>
          <a:lstStyle/>
          <a:p>
            <a:pPr marL="0" marR="0" lvl="0" indent="0" algn="ctr" defTabSz="457200" rtl="0" eaLnBrk="1" fontAlgn="auto" latinLnBrk="0" hangingPunct="1">
              <a:lnSpc>
                <a:spcPct val="100000"/>
              </a:lnSpc>
              <a:spcBef>
                <a:spcPts val="1200"/>
              </a:spcBef>
              <a:spcAft>
                <a:spcPts val="0"/>
              </a:spcAft>
              <a:buClrTx/>
              <a:buSzPct val="100000"/>
              <a:buFontTx/>
              <a:buNone/>
              <a:tabLst/>
              <a:defRPr/>
            </a:pPr>
            <a:r>
              <a:rPr kumimoji="0" lang="en-US" sz="1051" b="1" i="0" u="none" strike="noStrike" kern="1200" cap="none" spc="0" normalizeH="0" baseline="0" noProof="0" dirty="0">
                <a:ln>
                  <a:noFill/>
                </a:ln>
                <a:solidFill>
                  <a:prstClr val="black"/>
                </a:solidFill>
                <a:effectLst/>
                <a:uLnTx/>
                <a:uFillTx/>
                <a:latin typeface="Calibri"/>
                <a:ea typeface="+mn-ea"/>
                <a:cs typeface="+mn-cs"/>
              </a:rPr>
              <a:t>Patients progression free </a:t>
            </a:r>
            <a:br>
              <a:rPr kumimoji="0" lang="en-US" sz="1051" b="1" i="0" u="none" strike="noStrike" kern="1200" cap="none" spc="0" normalizeH="0" baseline="0" noProof="0" dirty="0">
                <a:ln>
                  <a:noFill/>
                </a:ln>
                <a:solidFill>
                  <a:prstClr val="black"/>
                </a:solidFill>
                <a:effectLst/>
                <a:uLnTx/>
                <a:uFillTx/>
                <a:latin typeface="Calibri"/>
                <a:ea typeface="+mn-ea"/>
                <a:cs typeface="+mn-cs"/>
              </a:rPr>
            </a:br>
            <a:r>
              <a:rPr kumimoji="0" lang="en-US" sz="1051" b="1" i="0" u="none" strike="noStrike" kern="1200" cap="none" spc="0" normalizeH="0" baseline="0" noProof="0" dirty="0">
                <a:ln>
                  <a:noFill/>
                </a:ln>
                <a:solidFill>
                  <a:prstClr val="black"/>
                </a:solidFill>
                <a:effectLst/>
                <a:uLnTx/>
                <a:uFillTx/>
                <a:latin typeface="Calibri"/>
                <a:ea typeface="+mn-ea"/>
                <a:cs typeface="+mn-cs"/>
              </a:rPr>
              <a:t>and alive (%)</a:t>
            </a:r>
          </a:p>
        </p:txBody>
      </p:sp>
      <p:grpSp>
        <p:nvGrpSpPr>
          <p:cNvPr id="79926" name="Group 234">
            <a:extLst>
              <a:ext uri="{FF2B5EF4-FFF2-40B4-BE49-F238E27FC236}">
                <a16:creationId xmlns:a16="http://schemas.microsoft.com/office/drawing/2014/main" id="{81A6EDEE-264A-0CC8-9AD4-FCF36229D0F3}"/>
              </a:ext>
            </a:extLst>
          </p:cNvPr>
          <p:cNvGrpSpPr>
            <a:grpSpLocks/>
          </p:cNvGrpSpPr>
          <p:nvPr/>
        </p:nvGrpSpPr>
        <p:grpSpPr bwMode="auto">
          <a:xfrm>
            <a:off x="3927475" y="4386263"/>
            <a:ext cx="1779588" cy="122237"/>
            <a:chOff x="3829605" y="3866236"/>
            <a:chExt cx="1780219" cy="123110"/>
          </a:xfrm>
        </p:grpSpPr>
        <p:sp>
          <p:nvSpPr>
            <p:cNvPr id="79940" name="TextBox 235">
              <a:extLst>
                <a:ext uri="{FF2B5EF4-FFF2-40B4-BE49-F238E27FC236}">
                  <a16:creationId xmlns:a16="http://schemas.microsoft.com/office/drawing/2014/main" id="{FED04368-8383-1D7D-942A-F601A9DA5851}"/>
                </a:ext>
              </a:extLst>
            </p:cNvPr>
            <p:cNvSpPr txBox="1">
              <a:spLocks noChangeArrowheads="1"/>
            </p:cNvSpPr>
            <p:nvPr/>
          </p:nvSpPr>
          <p:spPr bwMode="auto">
            <a:xfrm>
              <a:off x="3829605" y="3866236"/>
              <a:ext cx="147476" cy="123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0</a:t>
              </a:r>
            </a:p>
          </p:txBody>
        </p:sp>
        <p:sp>
          <p:nvSpPr>
            <p:cNvPr id="79941" name="TextBox 236">
              <a:extLst>
                <a:ext uri="{FF2B5EF4-FFF2-40B4-BE49-F238E27FC236}">
                  <a16:creationId xmlns:a16="http://schemas.microsoft.com/office/drawing/2014/main" id="{9B49D6F8-D528-B523-1D10-A1BE62BF39AB}"/>
                </a:ext>
              </a:extLst>
            </p:cNvPr>
            <p:cNvSpPr txBox="1">
              <a:spLocks noChangeArrowheads="1"/>
            </p:cNvSpPr>
            <p:nvPr/>
          </p:nvSpPr>
          <p:spPr bwMode="auto">
            <a:xfrm>
              <a:off x="5462348" y="3866236"/>
              <a:ext cx="147476" cy="123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15</a:t>
              </a:r>
            </a:p>
          </p:txBody>
        </p:sp>
        <p:sp>
          <p:nvSpPr>
            <p:cNvPr id="79942" name="TextBox 237">
              <a:extLst>
                <a:ext uri="{FF2B5EF4-FFF2-40B4-BE49-F238E27FC236}">
                  <a16:creationId xmlns:a16="http://schemas.microsoft.com/office/drawing/2014/main" id="{088CC964-8A5F-DD68-30B0-D36BA97453B7}"/>
                </a:ext>
              </a:extLst>
            </p:cNvPr>
            <p:cNvSpPr txBox="1">
              <a:spLocks noChangeArrowheads="1"/>
            </p:cNvSpPr>
            <p:nvPr/>
          </p:nvSpPr>
          <p:spPr bwMode="auto">
            <a:xfrm>
              <a:off x="5135801" y="3866236"/>
              <a:ext cx="147476" cy="123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12</a:t>
              </a:r>
            </a:p>
          </p:txBody>
        </p:sp>
        <p:sp>
          <p:nvSpPr>
            <p:cNvPr id="79943" name="TextBox 238">
              <a:extLst>
                <a:ext uri="{FF2B5EF4-FFF2-40B4-BE49-F238E27FC236}">
                  <a16:creationId xmlns:a16="http://schemas.microsoft.com/office/drawing/2014/main" id="{2CC08FA5-1681-2739-2FF0-A107E1DDB639}"/>
                </a:ext>
              </a:extLst>
            </p:cNvPr>
            <p:cNvSpPr txBox="1">
              <a:spLocks noChangeArrowheads="1"/>
            </p:cNvSpPr>
            <p:nvPr/>
          </p:nvSpPr>
          <p:spPr bwMode="auto">
            <a:xfrm>
              <a:off x="4809252" y="3866236"/>
              <a:ext cx="147476" cy="123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9</a:t>
              </a:r>
            </a:p>
          </p:txBody>
        </p:sp>
        <p:sp>
          <p:nvSpPr>
            <p:cNvPr id="79944" name="TextBox 239">
              <a:extLst>
                <a:ext uri="{FF2B5EF4-FFF2-40B4-BE49-F238E27FC236}">
                  <a16:creationId xmlns:a16="http://schemas.microsoft.com/office/drawing/2014/main" id="{6846E782-A6F6-E914-2A71-324EC6875A77}"/>
                </a:ext>
              </a:extLst>
            </p:cNvPr>
            <p:cNvSpPr txBox="1">
              <a:spLocks noChangeArrowheads="1"/>
            </p:cNvSpPr>
            <p:nvPr/>
          </p:nvSpPr>
          <p:spPr bwMode="auto">
            <a:xfrm>
              <a:off x="4482702" y="3866236"/>
              <a:ext cx="147476" cy="123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6</a:t>
              </a:r>
            </a:p>
          </p:txBody>
        </p:sp>
        <p:sp>
          <p:nvSpPr>
            <p:cNvPr id="79945" name="TextBox 240">
              <a:extLst>
                <a:ext uri="{FF2B5EF4-FFF2-40B4-BE49-F238E27FC236}">
                  <a16:creationId xmlns:a16="http://schemas.microsoft.com/office/drawing/2014/main" id="{324025E0-8995-79F3-1E0C-C6A51F3AD16F}"/>
                </a:ext>
              </a:extLst>
            </p:cNvPr>
            <p:cNvSpPr txBox="1">
              <a:spLocks noChangeArrowheads="1"/>
            </p:cNvSpPr>
            <p:nvPr/>
          </p:nvSpPr>
          <p:spPr bwMode="auto">
            <a:xfrm>
              <a:off x="4156154" y="3866236"/>
              <a:ext cx="147476" cy="123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3</a:t>
              </a:r>
            </a:p>
          </p:txBody>
        </p:sp>
      </p:grpSp>
      <p:sp>
        <p:nvSpPr>
          <p:cNvPr id="79927" name="TextBox 241">
            <a:extLst>
              <a:ext uri="{FF2B5EF4-FFF2-40B4-BE49-F238E27FC236}">
                <a16:creationId xmlns:a16="http://schemas.microsoft.com/office/drawing/2014/main" id="{C11CCE25-AD73-6B94-3285-08F057E22A57}"/>
              </a:ext>
            </a:extLst>
          </p:cNvPr>
          <p:cNvSpPr txBox="1">
            <a:spLocks noChangeArrowheads="1"/>
          </p:cNvSpPr>
          <p:nvPr/>
        </p:nvSpPr>
        <p:spPr bwMode="auto">
          <a:xfrm>
            <a:off x="3921125" y="4487863"/>
            <a:ext cx="17922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ts val="1200"/>
              </a:spcBef>
              <a:spcAft>
                <a:spcPct val="0"/>
              </a:spcAft>
              <a:buClrTx/>
              <a:buSzPct val="100000"/>
              <a:buFontTx/>
              <a:buNone/>
              <a:tabLst/>
              <a:defRPr/>
            </a:pPr>
            <a:r>
              <a:rPr kumimoji="0" lang="en-US" altLang="en-US" sz="8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PFS (months)</a:t>
            </a:r>
          </a:p>
        </p:txBody>
      </p:sp>
      <p:sp>
        <p:nvSpPr>
          <p:cNvPr id="243" name="TextBox 242">
            <a:extLst>
              <a:ext uri="{FF2B5EF4-FFF2-40B4-BE49-F238E27FC236}">
                <a16:creationId xmlns:a16="http://schemas.microsoft.com/office/drawing/2014/main" id="{DBE19C75-432B-F2D8-A0D2-DB00E1A0489B}"/>
              </a:ext>
            </a:extLst>
          </p:cNvPr>
          <p:cNvSpPr txBox="1"/>
          <p:nvPr/>
        </p:nvSpPr>
        <p:spPr>
          <a:xfrm>
            <a:off x="4365625" y="2570163"/>
            <a:ext cx="996950" cy="204787"/>
          </a:xfrm>
          <a:prstGeom prst="rect">
            <a:avLst/>
          </a:prstGeom>
          <a:noFill/>
        </p:spPr>
        <p:txBody>
          <a:bodyPr lIns="0" tIns="0" rIns="0" bIns="0" anchor="ctr">
            <a:spAutoFit/>
          </a:bodyPr>
          <a:lstStyle/>
          <a:p>
            <a:pPr marL="0" marR="0" lvl="0" indent="0" algn="ctr" defTabSz="457200" rtl="0" eaLnBrk="1" fontAlgn="auto" latinLnBrk="0" hangingPunct="1">
              <a:lnSpc>
                <a:spcPct val="100000"/>
              </a:lnSpc>
              <a:spcBef>
                <a:spcPts val="1200"/>
              </a:spcBef>
              <a:spcAft>
                <a:spcPts val="0"/>
              </a:spcAft>
              <a:buClrTx/>
              <a:buSzPct val="100000"/>
              <a:buFontTx/>
              <a:buNone/>
              <a:tabLst/>
              <a:defRPr/>
            </a:pPr>
            <a:r>
              <a:rPr kumimoji="0" lang="en-US" sz="1333" b="1" i="0" u="none" strike="noStrike" kern="1200" cap="none" spc="0" normalizeH="0" baseline="0" noProof="0" dirty="0">
                <a:ln>
                  <a:noFill/>
                </a:ln>
                <a:solidFill>
                  <a:prstClr val="black"/>
                </a:solidFill>
                <a:effectLst/>
                <a:uLnTx/>
                <a:uFillTx/>
                <a:latin typeface="Calibri"/>
                <a:ea typeface="+mn-ea"/>
                <a:cs typeface="+mn-cs"/>
              </a:rPr>
              <a:t>Full cohort</a:t>
            </a:r>
          </a:p>
        </p:txBody>
      </p:sp>
      <p:sp>
        <p:nvSpPr>
          <p:cNvPr id="244" name="Freeform: Shape 243">
            <a:extLst>
              <a:ext uri="{FF2B5EF4-FFF2-40B4-BE49-F238E27FC236}">
                <a16:creationId xmlns:a16="http://schemas.microsoft.com/office/drawing/2014/main" id="{E6E7C8E4-443C-B96C-8E8D-F6161A752076}"/>
              </a:ext>
            </a:extLst>
          </p:cNvPr>
          <p:cNvSpPr/>
          <p:nvPr/>
        </p:nvSpPr>
        <p:spPr>
          <a:xfrm>
            <a:off x="3957638" y="2760663"/>
            <a:ext cx="1554162" cy="1489075"/>
          </a:xfrm>
          <a:custGeom>
            <a:avLst/>
            <a:gdLst>
              <a:gd name="connsiteX0" fmla="*/ 1554957 w 1554957"/>
              <a:gd name="connsiteY0" fmla="*/ 1488281 h 1488281"/>
              <a:gd name="connsiteX1" fmla="*/ 1554957 w 1554957"/>
              <a:gd name="connsiteY1" fmla="*/ 1216819 h 1488281"/>
              <a:gd name="connsiteX2" fmla="*/ 1450182 w 1554957"/>
              <a:gd name="connsiteY2" fmla="*/ 1216819 h 1488281"/>
              <a:gd name="connsiteX3" fmla="*/ 1450182 w 1554957"/>
              <a:gd name="connsiteY3" fmla="*/ 923925 h 1488281"/>
              <a:gd name="connsiteX4" fmla="*/ 1109663 w 1554957"/>
              <a:gd name="connsiteY4" fmla="*/ 923925 h 1488281"/>
              <a:gd name="connsiteX5" fmla="*/ 1109663 w 1554957"/>
              <a:gd name="connsiteY5" fmla="*/ 802481 h 1488281"/>
              <a:gd name="connsiteX6" fmla="*/ 1059657 w 1554957"/>
              <a:gd name="connsiteY6" fmla="*/ 802481 h 1488281"/>
              <a:gd name="connsiteX7" fmla="*/ 1059657 w 1554957"/>
              <a:gd name="connsiteY7" fmla="*/ 700088 h 1488281"/>
              <a:gd name="connsiteX8" fmla="*/ 1028700 w 1554957"/>
              <a:gd name="connsiteY8" fmla="*/ 700088 h 1488281"/>
              <a:gd name="connsiteX9" fmla="*/ 1028700 w 1554957"/>
              <a:gd name="connsiteY9" fmla="*/ 597694 h 1488281"/>
              <a:gd name="connsiteX10" fmla="*/ 607219 w 1554957"/>
              <a:gd name="connsiteY10" fmla="*/ 597694 h 1488281"/>
              <a:gd name="connsiteX11" fmla="*/ 607219 w 1554957"/>
              <a:gd name="connsiteY11" fmla="*/ 526256 h 1488281"/>
              <a:gd name="connsiteX12" fmla="*/ 297657 w 1554957"/>
              <a:gd name="connsiteY12" fmla="*/ 526256 h 1488281"/>
              <a:gd name="connsiteX13" fmla="*/ 297657 w 1554957"/>
              <a:gd name="connsiteY13" fmla="*/ 445294 h 1488281"/>
              <a:gd name="connsiteX14" fmla="*/ 238125 w 1554957"/>
              <a:gd name="connsiteY14" fmla="*/ 445294 h 1488281"/>
              <a:gd name="connsiteX15" fmla="*/ 238125 w 1554957"/>
              <a:gd name="connsiteY15" fmla="*/ 378619 h 1488281"/>
              <a:gd name="connsiteX16" fmla="*/ 161925 w 1554957"/>
              <a:gd name="connsiteY16" fmla="*/ 378619 h 1488281"/>
              <a:gd name="connsiteX17" fmla="*/ 161925 w 1554957"/>
              <a:gd name="connsiteY17" fmla="*/ 309563 h 1488281"/>
              <a:gd name="connsiteX18" fmla="*/ 111919 w 1554957"/>
              <a:gd name="connsiteY18" fmla="*/ 309563 h 1488281"/>
              <a:gd name="connsiteX19" fmla="*/ 111919 w 1554957"/>
              <a:gd name="connsiteY19" fmla="*/ 228600 h 1488281"/>
              <a:gd name="connsiteX20" fmla="*/ 100013 w 1554957"/>
              <a:gd name="connsiteY20" fmla="*/ 228600 h 1488281"/>
              <a:gd name="connsiteX21" fmla="*/ 100013 w 1554957"/>
              <a:gd name="connsiteY21" fmla="*/ 150019 h 1488281"/>
              <a:gd name="connsiteX22" fmla="*/ 66675 w 1554957"/>
              <a:gd name="connsiteY22" fmla="*/ 150019 h 1488281"/>
              <a:gd name="connsiteX23" fmla="*/ 66675 w 1554957"/>
              <a:gd name="connsiteY23" fmla="*/ 78581 h 1488281"/>
              <a:gd name="connsiteX24" fmla="*/ 50007 w 1554957"/>
              <a:gd name="connsiteY24" fmla="*/ 78581 h 1488281"/>
              <a:gd name="connsiteX25" fmla="*/ 50007 w 1554957"/>
              <a:gd name="connsiteY25" fmla="*/ 0 h 1488281"/>
              <a:gd name="connsiteX26" fmla="*/ 0 w 1554957"/>
              <a:gd name="connsiteY26" fmla="*/ 0 h 148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4957" h="1488281">
                <a:moveTo>
                  <a:pt x="1554957" y="1488281"/>
                </a:moveTo>
                <a:lnTo>
                  <a:pt x="1554957" y="1216819"/>
                </a:lnTo>
                <a:lnTo>
                  <a:pt x="1450182" y="1216819"/>
                </a:lnTo>
                <a:lnTo>
                  <a:pt x="1450182" y="923925"/>
                </a:lnTo>
                <a:lnTo>
                  <a:pt x="1109663" y="923925"/>
                </a:lnTo>
                <a:lnTo>
                  <a:pt x="1109663" y="802481"/>
                </a:lnTo>
                <a:lnTo>
                  <a:pt x="1059657" y="802481"/>
                </a:lnTo>
                <a:lnTo>
                  <a:pt x="1059657" y="700088"/>
                </a:lnTo>
                <a:lnTo>
                  <a:pt x="1028700" y="700088"/>
                </a:lnTo>
                <a:lnTo>
                  <a:pt x="1028700" y="597694"/>
                </a:lnTo>
                <a:lnTo>
                  <a:pt x="607219" y="597694"/>
                </a:lnTo>
                <a:lnTo>
                  <a:pt x="607219" y="526256"/>
                </a:lnTo>
                <a:lnTo>
                  <a:pt x="297657" y="526256"/>
                </a:lnTo>
                <a:lnTo>
                  <a:pt x="297657" y="445294"/>
                </a:lnTo>
                <a:lnTo>
                  <a:pt x="238125" y="445294"/>
                </a:lnTo>
                <a:lnTo>
                  <a:pt x="238125" y="378619"/>
                </a:lnTo>
                <a:lnTo>
                  <a:pt x="161925" y="378619"/>
                </a:lnTo>
                <a:lnTo>
                  <a:pt x="161925" y="309563"/>
                </a:lnTo>
                <a:lnTo>
                  <a:pt x="111919" y="309563"/>
                </a:lnTo>
                <a:lnTo>
                  <a:pt x="111919" y="228600"/>
                </a:lnTo>
                <a:lnTo>
                  <a:pt x="100013" y="228600"/>
                </a:lnTo>
                <a:lnTo>
                  <a:pt x="100013" y="150019"/>
                </a:lnTo>
                <a:lnTo>
                  <a:pt x="66675" y="150019"/>
                </a:lnTo>
                <a:lnTo>
                  <a:pt x="66675" y="78581"/>
                </a:lnTo>
                <a:lnTo>
                  <a:pt x="50007" y="78581"/>
                </a:lnTo>
                <a:lnTo>
                  <a:pt x="50007" y="0"/>
                </a:lnTo>
                <a:lnTo>
                  <a:pt x="0" y="0"/>
                </a:lnTo>
              </a:path>
            </a:pathLst>
          </a:custGeom>
          <a:noFill/>
          <a:ln w="19050">
            <a:solidFill>
              <a:srgbClr val="33D6F1"/>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9930" name="Group 244">
            <a:extLst>
              <a:ext uri="{FF2B5EF4-FFF2-40B4-BE49-F238E27FC236}">
                <a16:creationId xmlns:a16="http://schemas.microsoft.com/office/drawing/2014/main" id="{1209A900-B9BB-ACBC-ABD9-BE740321FD72}"/>
              </a:ext>
            </a:extLst>
          </p:cNvPr>
          <p:cNvGrpSpPr>
            <a:grpSpLocks/>
          </p:cNvGrpSpPr>
          <p:nvPr/>
        </p:nvGrpSpPr>
        <p:grpSpPr bwMode="auto">
          <a:xfrm>
            <a:off x="4668838" y="3346450"/>
            <a:ext cx="735012" cy="358775"/>
            <a:chOff x="4571525" y="2871787"/>
            <a:chExt cx="734282" cy="358045"/>
          </a:xfrm>
        </p:grpSpPr>
        <p:sp>
          <p:nvSpPr>
            <p:cNvPr id="246" name="Oval 245">
              <a:extLst>
                <a:ext uri="{FF2B5EF4-FFF2-40B4-BE49-F238E27FC236}">
                  <a16:creationId xmlns:a16="http://schemas.microsoft.com/office/drawing/2014/main" id="{C3DB1E91-9EA7-4B3C-ADE6-548179FC377B}"/>
                </a:ext>
              </a:extLst>
            </p:cNvPr>
            <p:cNvSpPr/>
            <p:nvPr/>
          </p:nvSpPr>
          <p:spPr>
            <a:xfrm>
              <a:off x="4571525" y="2871787"/>
              <a:ext cx="36476" cy="36439"/>
            </a:xfrm>
            <a:prstGeom prst="ellipse">
              <a:avLst/>
            </a:prstGeom>
            <a:noFill/>
            <a:ln>
              <a:solidFill>
                <a:schemeClr val="accent5"/>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7" name="Oval 246">
              <a:extLst>
                <a:ext uri="{FF2B5EF4-FFF2-40B4-BE49-F238E27FC236}">
                  <a16:creationId xmlns:a16="http://schemas.microsoft.com/office/drawing/2014/main" id="{F3B265DA-2608-741E-7D1B-2AD615C0E120}"/>
                </a:ext>
              </a:extLst>
            </p:cNvPr>
            <p:cNvSpPr/>
            <p:nvPr/>
          </p:nvSpPr>
          <p:spPr>
            <a:xfrm>
              <a:off x="4698399" y="2871787"/>
              <a:ext cx="36476" cy="36439"/>
            </a:xfrm>
            <a:prstGeom prst="ellipse">
              <a:avLst/>
            </a:prstGeom>
            <a:noFill/>
            <a:ln>
              <a:solidFill>
                <a:schemeClr val="accent5"/>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8" name="Oval 247">
              <a:extLst>
                <a:ext uri="{FF2B5EF4-FFF2-40B4-BE49-F238E27FC236}">
                  <a16:creationId xmlns:a16="http://schemas.microsoft.com/office/drawing/2014/main" id="{1A9564B4-07D2-E2F7-23FF-C16EEB81B583}"/>
                </a:ext>
              </a:extLst>
            </p:cNvPr>
            <p:cNvSpPr/>
            <p:nvPr/>
          </p:nvSpPr>
          <p:spPr>
            <a:xfrm>
              <a:off x="4814171" y="2871787"/>
              <a:ext cx="36477" cy="36439"/>
            </a:xfrm>
            <a:prstGeom prst="ellipse">
              <a:avLst/>
            </a:prstGeom>
            <a:noFill/>
            <a:ln>
              <a:solidFill>
                <a:schemeClr val="accent5"/>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9" name="Oval 248">
              <a:extLst>
                <a:ext uri="{FF2B5EF4-FFF2-40B4-BE49-F238E27FC236}">
                  <a16:creationId xmlns:a16="http://schemas.microsoft.com/office/drawing/2014/main" id="{ACFFB713-DA66-C57E-0D0D-186DE230B2AF}"/>
                </a:ext>
              </a:extLst>
            </p:cNvPr>
            <p:cNvSpPr/>
            <p:nvPr/>
          </p:nvSpPr>
          <p:spPr>
            <a:xfrm>
              <a:off x="4912498" y="3069821"/>
              <a:ext cx="36477" cy="36438"/>
            </a:xfrm>
            <a:prstGeom prst="ellipse">
              <a:avLst/>
            </a:prstGeom>
            <a:noFill/>
            <a:ln>
              <a:solidFill>
                <a:schemeClr val="accent5"/>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0" name="Oval 249">
              <a:extLst>
                <a:ext uri="{FF2B5EF4-FFF2-40B4-BE49-F238E27FC236}">
                  <a16:creationId xmlns:a16="http://schemas.microsoft.com/office/drawing/2014/main" id="{2D13B505-A740-FB6B-EC01-9178C11B2761}"/>
                </a:ext>
              </a:extLst>
            </p:cNvPr>
            <p:cNvSpPr/>
            <p:nvPr/>
          </p:nvSpPr>
          <p:spPr>
            <a:xfrm>
              <a:off x="5093293" y="3193394"/>
              <a:ext cx="36477" cy="36438"/>
            </a:xfrm>
            <a:prstGeom prst="ellipse">
              <a:avLst/>
            </a:prstGeom>
            <a:noFill/>
            <a:ln>
              <a:solidFill>
                <a:schemeClr val="accent5"/>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1" name="Oval 250">
              <a:extLst>
                <a:ext uri="{FF2B5EF4-FFF2-40B4-BE49-F238E27FC236}">
                  <a16:creationId xmlns:a16="http://schemas.microsoft.com/office/drawing/2014/main" id="{9A6192AF-096D-CAC3-DDA8-3A05E8AADA4F}"/>
                </a:ext>
              </a:extLst>
            </p:cNvPr>
            <p:cNvSpPr/>
            <p:nvPr/>
          </p:nvSpPr>
          <p:spPr>
            <a:xfrm>
              <a:off x="5209066" y="3193394"/>
              <a:ext cx="36476" cy="36438"/>
            </a:xfrm>
            <a:prstGeom prst="ellipse">
              <a:avLst/>
            </a:prstGeom>
            <a:noFill/>
            <a:ln>
              <a:solidFill>
                <a:schemeClr val="accent5"/>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2" name="Oval 251">
              <a:extLst>
                <a:ext uri="{FF2B5EF4-FFF2-40B4-BE49-F238E27FC236}">
                  <a16:creationId xmlns:a16="http://schemas.microsoft.com/office/drawing/2014/main" id="{4AE1DB28-46DF-7AE7-27E5-EA5210BFF15C}"/>
                </a:ext>
              </a:extLst>
            </p:cNvPr>
            <p:cNvSpPr/>
            <p:nvPr/>
          </p:nvSpPr>
          <p:spPr>
            <a:xfrm>
              <a:off x="5269331" y="3193394"/>
              <a:ext cx="36476" cy="36438"/>
            </a:xfrm>
            <a:prstGeom prst="ellipse">
              <a:avLst/>
            </a:prstGeom>
            <a:noFill/>
            <a:ln>
              <a:solidFill>
                <a:schemeClr val="accent5"/>
              </a:solidFill>
            </a:ln>
          </p:spPr>
          <p:style>
            <a:lnRef idx="0">
              <a:schemeClr val="accent1"/>
            </a:lnRef>
            <a:fillRef idx="1">
              <a:schemeClr val="accent1"/>
            </a:fillRef>
            <a:effectRef idx="0">
              <a:srgbClr val="000000"/>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 name="Title 1">
            <a:extLst>
              <a:ext uri="{FF2B5EF4-FFF2-40B4-BE49-F238E27FC236}">
                <a16:creationId xmlns:a16="http://schemas.microsoft.com/office/drawing/2014/main" id="{A66938F5-0E3C-8186-4566-D000D4DC76D5}"/>
              </a:ext>
            </a:extLst>
          </p:cNvPr>
          <p:cNvSpPr txBox="1">
            <a:spLocks/>
          </p:cNvSpPr>
          <p:nvPr/>
        </p:nvSpPr>
        <p:spPr bwMode="auto">
          <a:xfrm>
            <a:off x="0" y="381000"/>
            <a:ext cx="12192000" cy="1074738"/>
          </a:xfrm>
          <a:prstGeom prst="rect">
            <a:avLst/>
          </a:prstGeom>
          <a:noFill/>
          <a:ln>
            <a:noFill/>
          </a:ln>
          <a:effectLst/>
        </p:spPr>
        <p:txBody>
          <a:bodyPr lIns="121920" tIns="60960" rIns="121920" bIns="60960" anchor="ctr"/>
          <a:lstStyle>
            <a:lvl1pPr algn="ctr" rtl="0" eaLnBrk="1" fontAlgn="base" hangingPunct="1">
              <a:spcBef>
                <a:spcPct val="0"/>
              </a:spcBef>
              <a:spcAft>
                <a:spcPct val="0"/>
              </a:spcAft>
              <a:defRPr sz="3200" b="1" i="0">
                <a:solidFill>
                  <a:srgbClr val="003767"/>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GB" sz="3733" b="1" i="0" u="none" strike="noStrike" kern="0" cap="none" spc="0" normalizeH="0" baseline="0" noProof="0" dirty="0">
                <a:ln>
                  <a:noFill/>
                </a:ln>
                <a:solidFill>
                  <a:srgbClr val="C00000"/>
                </a:solidFill>
                <a:effectLst/>
                <a:uLnTx/>
                <a:uFillTx/>
                <a:latin typeface="Calibri"/>
                <a:ea typeface="+mj-ea"/>
                <a:cs typeface="+mj-cs"/>
              </a:rPr>
              <a:t>Sequencing: CAR-T Cell Therapy After</a:t>
            </a:r>
            <a:br>
              <a:rPr kumimoji="0" lang="en-GB" sz="3733" b="1" i="0" u="none" strike="noStrike" kern="0" cap="none" spc="0" normalizeH="0" baseline="0" noProof="0" dirty="0">
                <a:ln>
                  <a:noFill/>
                </a:ln>
                <a:solidFill>
                  <a:srgbClr val="C00000"/>
                </a:solidFill>
                <a:effectLst/>
                <a:uLnTx/>
                <a:uFillTx/>
                <a:latin typeface="Calibri"/>
                <a:ea typeface="+mj-ea"/>
                <a:cs typeface="+mj-cs"/>
              </a:rPr>
            </a:br>
            <a:r>
              <a:rPr kumimoji="0" lang="en-GB" sz="3733" b="1" i="0" u="none" strike="noStrike" kern="0" cap="none" spc="0" normalizeH="0" baseline="0" noProof="0" dirty="0">
                <a:ln>
                  <a:noFill/>
                </a:ln>
                <a:solidFill>
                  <a:srgbClr val="C00000"/>
                </a:solidFill>
                <a:effectLst/>
                <a:uLnTx/>
                <a:uFillTx/>
                <a:latin typeface="Calibri"/>
                <a:ea typeface="+mj-ea"/>
                <a:cs typeface="+mj-cs"/>
              </a:rPr>
              <a:t>BCMA-Targeted Therapy</a:t>
            </a:r>
          </a:p>
        </p:txBody>
      </p:sp>
      <p:sp>
        <p:nvSpPr>
          <p:cNvPr id="14" name="Text Placeholder 3">
            <a:extLst>
              <a:ext uri="{FF2B5EF4-FFF2-40B4-BE49-F238E27FC236}">
                <a16:creationId xmlns:a16="http://schemas.microsoft.com/office/drawing/2014/main" id="{4C7D7F58-5A46-228C-43B5-3AC775525ADD}"/>
              </a:ext>
            </a:extLst>
          </p:cNvPr>
          <p:cNvSpPr txBox="1">
            <a:spLocks/>
          </p:cNvSpPr>
          <p:nvPr/>
        </p:nvSpPr>
        <p:spPr bwMode="auto">
          <a:xfrm>
            <a:off x="477838" y="6416675"/>
            <a:ext cx="10463212" cy="365125"/>
          </a:xfrm>
          <a:prstGeom prst="rect">
            <a:avLst/>
          </a:prstGeom>
          <a:noFill/>
          <a:ln>
            <a:noFill/>
          </a:ln>
        </p:spPr>
        <p:txBody>
          <a:bodyPr lIns="121920" tIns="60960" rIns="121920" bIns="60960" anchor="ctr"/>
          <a:lstStyle>
            <a:lvl1pPr marL="0" indent="0" algn="l" rtl="0" eaLnBrk="1" fontAlgn="base" hangingPunct="1">
              <a:spcBef>
                <a:spcPct val="20000"/>
              </a:spcBef>
              <a:spcAft>
                <a:spcPct val="0"/>
              </a:spcAft>
              <a:buNone/>
              <a:defRPr sz="1600">
                <a:solidFill>
                  <a:srgbClr val="003767"/>
                </a:solidFill>
                <a:latin typeface="+mn-lt"/>
                <a:ea typeface="+mn-ea"/>
                <a:cs typeface="+mn-cs"/>
              </a:defRPr>
            </a:lvl1pPr>
            <a:lvl2pPr marL="457200" indent="0" algn="l" rtl="0" eaLnBrk="1" fontAlgn="base" hangingPunct="1">
              <a:spcBef>
                <a:spcPct val="20000"/>
              </a:spcBef>
              <a:spcAft>
                <a:spcPct val="0"/>
              </a:spcAft>
              <a:buNone/>
              <a:defRPr sz="1600">
                <a:solidFill>
                  <a:srgbClr val="003767"/>
                </a:solidFill>
                <a:latin typeface="+mn-lt"/>
                <a:ea typeface="+mn-ea"/>
              </a:defRPr>
            </a:lvl2pPr>
            <a:lvl3pPr marL="914400" indent="0" algn="l" rtl="0" eaLnBrk="1" fontAlgn="base" hangingPunct="1">
              <a:spcBef>
                <a:spcPct val="20000"/>
              </a:spcBef>
              <a:spcAft>
                <a:spcPct val="0"/>
              </a:spcAft>
              <a:buNone/>
              <a:defRPr sz="1600">
                <a:solidFill>
                  <a:srgbClr val="003767"/>
                </a:solidFill>
                <a:latin typeface="+mn-lt"/>
                <a:ea typeface="+mn-ea"/>
              </a:defRPr>
            </a:lvl3pPr>
            <a:lvl4pPr marL="1371600" indent="0" algn="l" rtl="0" eaLnBrk="1" fontAlgn="base" hangingPunct="1">
              <a:spcBef>
                <a:spcPct val="20000"/>
              </a:spcBef>
              <a:spcAft>
                <a:spcPct val="0"/>
              </a:spcAft>
              <a:buFont typeface="Arial" panose="020B0604020202020204" pitchFamily="34" charset="0"/>
              <a:buNone/>
              <a:defRPr sz="1600">
                <a:solidFill>
                  <a:srgbClr val="003767"/>
                </a:solidFill>
                <a:latin typeface="+mn-lt"/>
                <a:ea typeface="+mn-ea"/>
              </a:defRPr>
            </a:lvl4pPr>
            <a:lvl5pPr marL="1828800" indent="0" algn="l" rtl="0" eaLnBrk="1" fontAlgn="base" hangingPunct="1">
              <a:spcBef>
                <a:spcPct val="20000"/>
              </a:spcBef>
              <a:spcAft>
                <a:spcPct val="0"/>
              </a:spcAft>
              <a:buNone/>
              <a:defRPr sz="1600">
                <a:solidFill>
                  <a:srgbClr val="003767"/>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a:lstStyle>
          <a:p>
            <a:pPr marL="0" marR="0" lvl="0" indent="0" algn="l" defTabSz="457200" rtl="0" eaLnBrk="1" fontAlgn="base" latinLnBrk="0" hangingPunct="1">
              <a:lnSpc>
                <a:spcPct val="100000"/>
              </a:lnSpc>
              <a:spcBef>
                <a:spcPct val="20000"/>
              </a:spcBef>
              <a:spcAft>
                <a:spcPct val="0"/>
              </a:spcAft>
              <a:buClrTx/>
              <a:buSzTx/>
              <a:buFontTx/>
              <a:buNone/>
              <a:tabLst/>
              <a:defRPr/>
            </a:pPr>
            <a:r>
              <a:rPr kumimoji="0" lang="en-GB" sz="1333" b="0" i="0" u="none" strike="noStrike" kern="1200" cap="none" spc="0" normalizeH="0" baseline="0" noProof="0" dirty="0">
                <a:ln>
                  <a:noFill/>
                </a:ln>
                <a:solidFill>
                  <a:prstClr val="black"/>
                </a:solidFill>
                <a:effectLst/>
                <a:uLnTx/>
                <a:uFillTx/>
                <a:latin typeface="Calibri"/>
                <a:ea typeface="+mn-ea"/>
                <a:cs typeface="+mn-cs"/>
              </a:rPr>
              <a:t>1. Cohen et al.</a:t>
            </a:r>
            <a:r>
              <a:rPr kumimoji="0" lang="nl-NL" sz="1333" b="0" i="0" u="none" strike="noStrike" kern="1200" cap="none" spc="0" normalizeH="0" baseline="0" noProof="0" dirty="0">
                <a:ln>
                  <a:noFill/>
                </a:ln>
                <a:solidFill>
                  <a:prstClr val="black"/>
                </a:solidFill>
                <a:effectLst/>
                <a:uLnTx/>
                <a:uFillTx/>
                <a:latin typeface="Calibri"/>
                <a:ea typeface="+mn-ea"/>
                <a:cs typeface="+mn-cs"/>
              </a:rPr>
              <a:t> </a:t>
            </a:r>
            <a:r>
              <a:rPr kumimoji="0" lang="nl-NL" sz="1333" b="0" i="1" u="none" strike="noStrike" kern="1200" cap="none" spc="0" normalizeH="0" baseline="0" noProof="0" dirty="0">
                <a:ln>
                  <a:noFill/>
                </a:ln>
                <a:solidFill>
                  <a:prstClr val="black"/>
                </a:solidFill>
                <a:effectLst/>
                <a:uLnTx/>
                <a:uFillTx/>
                <a:latin typeface="Calibri"/>
                <a:ea typeface="+mn-ea"/>
                <a:cs typeface="+mn-cs"/>
              </a:rPr>
              <a:t>Blood</a:t>
            </a:r>
            <a:r>
              <a:rPr kumimoji="0" lang="nl-NL" sz="1333" b="0" i="0" u="none" strike="noStrike" kern="1200" cap="none" spc="0" normalizeH="0" baseline="0" noProof="0" dirty="0">
                <a:ln>
                  <a:noFill/>
                </a:ln>
                <a:solidFill>
                  <a:prstClr val="black"/>
                </a:solidFill>
                <a:effectLst/>
                <a:uLnTx/>
                <a:uFillTx/>
                <a:latin typeface="Calibri"/>
                <a:ea typeface="+mn-ea"/>
                <a:cs typeface="+mn-cs"/>
              </a:rPr>
              <a:t>. 2023;141(3):219-230.</a:t>
            </a:r>
            <a:r>
              <a:rPr kumimoji="0" lang="en-GB" sz="1333" b="0" i="0" u="none" strike="noStrike" kern="1200" cap="none" spc="0" normalizeH="0" baseline="0" noProof="0" dirty="0">
                <a:ln>
                  <a:noFill/>
                </a:ln>
                <a:solidFill>
                  <a:prstClr val="black"/>
                </a:solidFill>
                <a:effectLst/>
                <a:uLnTx/>
                <a:uFillTx/>
                <a:latin typeface="Calibri"/>
                <a:ea typeface="+mn-ea"/>
                <a:cs typeface="+mn-cs"/>
              </a:rPr>
              <a:t> 2. </a:t>
            </a:r>
            <a:r>
              <a:rPr kumimoji="0" lang="da-DK" sz="1333" b="0" i="0" u="none" strike="noStrike" kern="1200" cap="none" spc="0" normalizeH="0" baseline="0" noProof="0" dirty="0">
                <a:ln>
                  <a:noFill/>
                </a:ln>
                <a:solidFill>
                  <a:prstClr val="black"/>
                </a:solidFill>
                <a:effectLst/>
                <a:uLnTx/>
                <a:uFillTx/>
                <a:latin typeface="Calibri"/>
                <a:ea typeface="+mn-ea"/>
                <a:cs typeface="+mn-cs"/>
              </a:rPr>
              <a:t>Ferreri CJ et al. </a:t>
            </a:r>
            <a:r>
              <a:rPr kumimoji="0" lang="da-DK" sz="1333" b="0" i="1" u="none" strike="noStrike" kern="1200" cap="none" spc="0" normalizeH="0" baseline="0" noProof="0" dirty="0">
                <a:ln>
                  <a:noFill/>
                </a:ln>
                <a:solidFill>
                  <a:prstClr val="black"/>
                </a:solidFill>
                <a:effectLst/>
                <a:uLnTx/>
                <a:uFillTx/>
                <a:latin typeface="Calibri"/>
                <a:ea typeface="+mn-ea"/>
                <a:cs typeface="+mn-cs"/>
              </a:rPr>
              <a:t>Blood Cancer J</a:t>
            </a:r>
            <a:r>
              <a:rPr kumimoji="0" lang="da-DK" sz="1333" b="0" i="0" u="none" strike="noStrike" kern="1200" cap="none" spc="0" normalizeH="0" baseline="0" noProof="0" dirty="0">
                <a:ln>
                  <a:noFill/>
                </a:ln>
                <a:solidFill>
                  <a:prstClr val="black"/>
                </a:solidFill>
                <a:effectLst/>
                <a:uLnTx/>
                <a:uFillTx/>
                <a:latin typeface="Calibri"/>
                <a:ea typeface="+mn-ea"/>
                <a:cs typeface="+mn-cs"/>
              </a:rPr>
              <a:t>. 2023;13:117</a:t>
            </a:r>
            <a:r>
              <a:rPr kumimoji="0" lang="en-GB" sz="1333" b="0" i="0" u="none" strike="noStrike" kern="1200" cap="none" spc="0" normalizeH="0" baseline="0" noProof="0" dirty="0">
                <a:ln>
                  <a:noFill/>
                </a:ln>
                <a:solidFill>
                  <a:prstClr val="black"/>
                </a:solidFill>
                <a:effectLst/>
                <a:uLnTx/>
                <a:uFillTx/>
                <a:latin typeface="Calibri"/>
                <a:ea typeface="+mn-ea"/>
                <a:cs typeface="+mn-cs"/>
              </a:rPr>
              <a:t>; abstract 766.</a:t>
            </a:r>
            <a:endParaRPr kumimoji="0" lang="da-DK" sz="2400" b="0" i="0" u="none" strike="noStrike" kern="1200" cap="none" spc="0" normalizeH="0" baseline="0" noProof="0" dirty="0">
              <a:ln>
                <a:noFill/>
              </a:ln>
              <a:solidFill>
                <a:prstClr val="black"/>
              </a:solidFill>
              <a:effectLst/>
              <a:uLnTx/>
              <a:uFillTx/>
              <a:latin typeface="Calibri"/>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7">
            <a:extLst>
              <a:ext uri="{FF2B5EF4-FFF2-40B4-BE49-F238E27FC236}">
                <a16:creationId xmlns:a16="http://schemas.microsoft.com/office/drawing/2014/main" id="{E116A36B-8DFC-BED2-282D-1A6461CAE65B}"/>
              </a:ext>
            </a:extLst>
          </p:cNvPr>
          <p:cNvGraphicFramePr>
            <a:graphicFrameLocks/>
          </p:cNvGraphicFramePr>
          <p:nvPr>
            <p:extLst>
              <p:ext uri="{D42A27DB-BD31-4B8C-83A1-F6EECF244321}">
                <p14:modId xmlns:p14="http://schemas.microsoft.com/office/powerpoint/2010/main" val="915441698"/>
              </p:ext>
            </p:extLst>
          </p:nvPr>
        </p:nvGraphicFramePr>
        <p:xfrm>
          <a:off x="6175375" y="1752600"/>
          <a:ext cx="5557838" cy="4391025"/>
        </p:xfrm>
        <a:graphic>
          <a:graphicData uri="http://schemas.openxmlformats.org/presentationml/2006/ole">
            <mc:AlternateContent xmlns:mc="http://schemas.openxmlformats.org/markup-compatibility/2006">
              <mc:Choice xmlns:v="urn:schemas-microsoft-com:vml" Requires="v">
                <p:oleObj name="Chart" r:id="rId3" imgW="5791200" imgH="4584700" progId="Excel.Chart.8">
                  <p:embed followColorScheme="full"/>
                </p:oleObj>
              </mc:Choice>
              <mc:Fallback>
                <p:oleObj name="Chart" r:id="rId3" imgW="5791200" imgH="4584700" progId="Excel.Chart.8">
                  <p:embed followColorScheme="full"/>
                  <p:pic>
                    <p:nvPicPr>
                      <p:cNvPr id="81924" name="Content Placeholder 7">
                        <a:extLst>
                          <a:ext uri="{FF2B5EF4-FFF2-40B4-BE49-F238E27FC236}">
                            <a16:creationId xmlns:a16="http://schemas.microsoft.com/office/drawing/2014/main" id="{4FDC34BE-2195-CE2C-A597-A44414E992CA}"/>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75375" y="1752600"/>
                        <a:ext cx="5557838" cy="4391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 name="Content Placeholder 7">
            <a:extLst>
              <a:ext uri="{FF2B5EF4-FFF2-40B4-BE49-F238E27FC236}">
                <a16:creationId xmlns:a16="http://schemas.microsoft.com/office/drawing/2014/main" id="{D890F553-8C23-C670-52D5-DBCDE29BC4CE}"/>
              </a:ext>
            </a:extLst>
          </p:cNvPr>
          <p:cNvGraphicFramePr>
            <a:graphicFrameLocks/>
          </p:cNvGraphicFramePr>
          <p:nvPr>
            <p:extLst>
              <p:ext uri="{D42A27DB-BD31-4B8C-83A1-F6EECF244321}">
                <p14:modId xmlns:p14="http://schemas.microsoft.com/office/powerpoint/2010/main" val="3138016552"/>
              </p:ext>
            </p:extLst>
          </p:nvPr>
        </p:nvGraphicFramePr>
        <p:xfrm>
          <a:off x="250825" y="1768475"/>
          <a:ext cx="5932488" cy="4375150"/>
        </p:xfrm>
        <a:graphic>
          <a:graphicData uri="http://schemas.openxmlformats.org/presentationml/2006/ole">
            <mc:AlternateContent xmlns:mc="http://schemas.openxmlformats.org/markup-compatibility/2006">
              <mc:Choice xmlns:v="urn:schemas-microsoft-com:vml" Requires="v">
                <p:oleObj name="Chart" r:id="rId5" imgW="6184900" imgH="4559300" progId="Excel.Chart.8">
                  <p:embed followColorScheme="full"/>
                </p:oleObj>
              </mc:Choice>
              <mc:Fallback>
                <p:oleObj name="Chart" r:id="rId5" imgW="6184900" imgH="4559300" progId="Excel.Chart.8">
                  <p:embed followColorScheme="full"/>
                  <p:pic>
                    <p:nvPicPr>
                      <p:cNvPr id="81926" name="Content Placeholder 7">
                        <a:extLst>
                          <a:ext uri="{FF2B5EF4-FFF2-40B4-BE49-F238E27FC236}">
                            <a16:creationId xmlns:a16="http://schemas.microsoft.com/office/drawing/2014/main" id="{8762F6EF-BE2F-4E60-1DE5-1BC2095B3F55}"/>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0825" y="1768475"/>
                        <a:ext cx="5932488" cy="4375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 name="Title 8">
            <a:extLst>
              <a:ext uri="{FF2B5EF4-FFF2-40B4-BE49-F238E27FC236}">
                <a16:creationId xmlns:a16="http://schemas.microsoft.com/office/drawing/2014/main" id="{9D53CDF8-93B4-089C-217E-0746936E4940}"/>
              </a:ext>
            </a:extLst>
          </p:cNvPr>
          <p:cNvSpPr>
            <a:spLocks noGrp="1"/>
          </p:cNvSpPr>
          <p:nvPr>
            <p:ph type="title"/>
          </p:nvPr>
        </p:nvSpPr>
        <p:spPr>
          <a:xfrm>
            <a:off x="838200" y="87313"/>
            <a:ext cx="10515600" cy="1325562"/>
          </a:xfrm>
        </p:spPr>
        <p:txBody>
          <a:bodyPr rtlCol="0">
            <a:normAutofit fontScale="90000"/>
          </a:bodyPr>
          <a:lstStyle/>
          <a:p>
            <a:pPr fontAlgn="auto">
              <a:spcAft>
                <a:spcPts val="0"/>
              </a:spcAft>
              <a:defRPr/>
            </a:pPr>
            <a:r>
              <a:rPr lang="en-US" b="1" dirty="0">
                <a:solidFill>
                  <a:srgbClr val="C00000"/>
                </a:solidFill>
              </a:rPr>
              <a:t>Outcomes With Bispecific Antibodies </a:t>
            </a:r>
            <a:br>
              <a:rPr lang="en-US" b="1" dirty="0">
                <a:solidFill>
                  <a:srgbClr val="C00000"/>
                </a:solidFill>
              </a:rPr>
            </a:br>
            <a:r>
              <a:rPr lang="en-US" b="1" dirty="0">
                <a:solidFill>
                  <a:srgbClr val="C00000"/>
                </a:solidFill>
              </a:rPr>
              <a:t>After Prior BCMA-Directed Therapy</a:t>
            </a:r>
          </a:p>
        </p:txBody>
      </p:sp>
      <p:sp>
        <p:nvSpPr>
          <p:cNvPr id="81922" name="Text Placeholder 5">
            <a:extLst>
              <a:ext uri="{FF2B5EF4-FFF2-40B4-BE49-F238E27FC236}">
                <a16:creationId xmlns:a16="http://schemas.microsoft.com/office/drawing/2014/main" id="{9BE932A2-7C9A-B758-8733-66F23CCE85DF}"/>
              </a:ext>
            </a:extLst>
          </p:cNvPr>
          <p:cNvSpPr>
            <a:spLocks noGrp="1" noChangeArrowheads="1"/>
          </p:cNvSpPr>
          <p:nvPr>
            <p:ph type="body" sz="quarter" idx="4294967295"/>
          </p:nvPr>
        </p:nvSpPr>
        <p:spPr>
          <a:xfrm>
            <a:off x="609600" y="6218238"/>
            <a:ext cx="5602288" cy="520700"/>
          </a:xfrm>
        </p:spPr>
        <p:txBody>
          <a:bodyPr/>
          <a:lstStyle/>
          <a:p>
            <a:pPr marL="0" indent="0">
              <a:buFont typeface="Arial" panose="020B0604020202020204" pitchFamily="34" charset="0"/>
              <a:buNone/>
            </a:pPr>
            <a:r>
              <a:rPr lang="en-US" altLang="en-US" sz="1200">
                <a:cs typeface="Calibri" panose="020F0502020204030204" pitchFamily="34" charset="0"/>
              </a:rPr>
              <a:t>Moreau. NEJM</a:t>
            </a:r>
            <a:r>
              <a:rPr lang="en-US" altLang="en-US" sz="1200" i="1">
                <a:cs typeface="Calibri" panose="020F0502020204030204" pitchFamily="34" charset="0"/>
              </a:rPr>
              <a:t>. </a:t>
            </a:r>
            <a:r>
              <a:rPr lang="en-US" altLang="en-US" sz="1200">
                <a:cs typeface="Calibri" panose="020F0502020204030204" pitchFamily="34" charset="0"/>
              </a:rPr>
              <a:t>2022;387:495. Dima. ASH 2023. Abstr 91. </a:t>
            </a:r>
            <a:br>
              <a:rPr lang="en-US" altLang="en-US" sz="1200">
                <a:cs typeface="Calibri" panose="020F0502020204030204" pitchFamily="34" charset="0"/>
              </a:rPr>
            </a:br>
            <a:r>
              <a:rPr lang="da-DK" altLang="en-US" sz="1200">
                <a:cs typeface="Calibri" panose="020F0502020204030204" pitchFamily="34" charset="0"/>
              </a:rPr>
              <a:t>Lesokhin. Nat Med. 2023;29;2259-2267</a:t>
            </a:r>
            <a:r>
              <a:rPr lang="en-US" altLang="en-US" sz="1200">
                <a:cs typeface="Calibri" panose="020F0502020204030204" pitchFamily="34" charset="0"/>
              </a:rPr>
              <a:t>. Nooka. ASCO 2023. Abstr 8008</a:t>
            </a:r>
            <a:r>
              <a:rPr lang="en-US" altLang="en-US" sz="1200">
                <a:solidFill>
                  <a:schemeClr val="bg2"/>
                </a:solidFill>
                <a:cs typeface="Calibri" panose="020F0502020204030204" pitchFamily="34" charset="0"/>
              </a:rPr>
              <a:t>.</a:t>
            </a:r>
          </a:p>
        </p:txBody>
      </p:sp>
      <p:sp>
        <p:nvSpPr>
          <p:cNvPr id="81923" name="Title 3">
            <a:extLst>
              <a:ext uri="{FF2B5EF4-FFF2-40B4-BE49-F238E27FC236}">
                <a16:creationId xmlns:a16="http://schemas.microsoft.com/office/drawing/2014/main" id="{7475F93D-F052-69D3-0A0B-B4355C4CED0C}"/>
              </a:ext>
            </a:extLst>
          </p:cNvPr>
          <p:cNvSpPr txBox="1">
            <a:spLocks noChangeArrowheads="1"/>
          </p:cNvSpPr>
          <p:nvPr/>
        </p:nvSpPr>
        <p:spPr bwMode="auto">
          <a:xfrm>
            <a:off x="0" y="14288"/>
            <a:ext cx="121920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en-US" altLang="en-US" sz="26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81925" name="TextBox 5">
            <a:extLst>
              <a:ext uri="{FF2B5EF4-FFF2-40B4-BE49-F238E27FC236}">
                <a16:creationId xmlns:a16="http://schemas.microsoft.com/office/drawing/2014/main" id="{8D90F6F0-BEBD-C6DD-5010-E81A59B8C81C}"/>
              </a:ext>
            </a:extLst>
          </p:cNvPr>
          <p:cNvSpPr txBox="1">
            <a:spLocks noChangeArrowheads="1"/>
          </p:cNvSpPr>
          <p:nvPr/>
        </p:nvSpPr>
        <p:spPr bwMode="auto">
          <a:xfrm>
            <a:off x="6105525" y="5710238"/>
            <a:ext cx="11398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mDoR, mo:</a:t>
            </a:r>
          </a:p>
        </p:txBody>
      </p:sp>
      <p:sp>
        <p:nvSpPr>
          <p:cNvPr id="81927" name="TextBox 17">
            <a:extLst>
              <a:ext uri="{FF2B5EF4-FFF2-40B4-BE49-F238E27FC236}">
                <a16:creationId xmlns:a16="http://schemas.microsoft.com/office/drawing/2014/main" id="{98116D81-D818-8A0C-C93F-91B1F86F77F7}"/>
              </a:ext>
            </a:extLst>
          </p:cNvPr>
          <p:cNvSpPr txBox="1">
            <a:spLocks noChangeArrowheads="1"/>
          </p:cNvSpPr>
          <p:nvPr/>
        </p:nvSpPr>
        <p:spPr bwMode="auto">
          <a:xfrm>
            <a:off x="7245350" y="5705475"/>
            <a:ext cx="549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NR</a:t>
            </a:r>
          </a:p>
        </p:txBody>
      </p:sp>
      <p:sp>
        <p:nvSpPr>
          <p:cNvPr id="81928" name="TextBox 18">
            <a:extLst>
              <a:ext uri="{FF2B5EF4-FFF2-40B4-BE49-F238E27FC236}">
                <a16:creationId xmlns:a16="http://schemas.microsoft.com/office/drawing/2014/main" id="{8C8D5A13-A25D-06D2-08FB-2677AB554892}"/>
              </a:ext>
            </a:extLst>
          </p:cNvPr>
          <p:cNvSpPr txBox="1">
            <a:spLocks noChangeArrowheads="1"/>
          </p:cNvSpPr>
          <p:nvPr/>
        </p:nvSpPr>
        <p:spPr bwMode="auto">
          <a:xfrm>
            <a:off x="9450388" y="5710238"/>
            <a:ext cx="549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13.6</a:t>
            </a:r>
          </a:p>
        </p:txBody>
      </p:sp>
      <p:sp>
        <p:nvSpPr>
          <p:cNvPr id="81929" name="TextBox 19">
            <a:extLst>
              <a:ext uri="{FF2B5EF4-FFF2-40B4-BE49-F238E27FC236}">
                <a16:creationId xmlns:a16="http://schemas.microsoft.com/office/drawing/2014/main" id="{8BCB21CA-037D-55B5-E187-5231ECFFB01C}"/>
              </a:ext>
            </a:extLst>
          </p:cNvPr>
          <p:cNvSpPr txBox="1">
            <a:spLocks noChangeArrowheads="1"/>
          </p:cNvSpPr>
          <p:nvPr/>
        </p:nvSpPr>
        <p:spPr bwMode="auto">
          <a:xfrm>
            <a:off x="8405813" y="5705475"/>
            <a:ext cx="549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17.1</a:t>
            </a:r>
          </a:p>
        </p:txBody>
      </p:sp>
      <p:sp>
        <p:nvSpPr>
          <p:cNvPr id="81930" name="TextBox 20">
            <a:extLst>
              <a:ext uri="{FF2B5EF4-FFF2-40B4-BE49-F238E27FC236}">
                <a16:creationId xmlns:a16="http://schemas.microsoft.com/office/drawing/2014/main" id="{E2834FBF-4696-4FB2-0C8C-B9E23056093B}"/>
              </a:ext>
            </a:extLst>
          </p:cNvPr>
          <p:cNvSpPr txBox="1">
            <a:spLocks noChangeArrowheads="1"/>
          </p:cNvSpPr>
          <p:nvPr/>
        </p:nvSpPr>
        <p:spPr bwMode="auto">
          <a:xfrm>
            <a:off x="10737850" y="5710238"/>
            <a:ext cx="549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NE</a:t>
            </a:r>
          </a:p>
        </p:txBody>
      </p:sp>
      <p:grpSp>
        <p:nvGrpSpPr>
          <p:cNvPr id="17" name="Group 16">
            <a:extLst>
              <a:ext uri="{FF2B5EF4-FFF2-40B4-BE49-F238E27FC236}">
                <a16:creationId xmlns:a16="http://schemas.microsoft.com/office/drawing/2014/main" id="{0185FD6B-A91C-191E-1725-F3D377A77AE4}"/>
              </a:ext>
            </a:extLst>
          </p:cNvPr>
          <p:cNvGrpSpPr/>
          <p:nvPr/>
        </p:nvGrpSpPr>
        <p:grpSpPr>
          <a:xfrm>
            <a:off x="380369" y="1803260"/>
            <a:ext cx="458779" cy="3548636"/>
            <a:chOff x="380369" y="1803260"/>
            <a:chExt cx="458779" cy="3548636"/>
          </a:xfrm>
          <a:noFill/>
        </p:grpSpPr>
        <p:sp>
          <p:nvSpPr>
            <p:cNvPr id="3" name="TextBox 2">
              <a:extLst>
                <a:ext uri="{FF2B5EF4-FFF2-40B4-BE49-F238E27FC236}">
                  <a16:creationId xmlns:a16="http://schemas.microsoft.com/office/drawing/2014/main" id="{04C6652F-98F7-DD5B-A37F-16945A0B56C9}"/>
                </a:ext>
              </a:extLst>
            </p:cNvPr>
            <p:cNvSpPr txBox="1"/>
            <p:nvPr/>
          </p:nvSpPr>
          <p:spPr bwMode="auto">
            <a:xfrm>
              <a:off x="380369" y="1803260"/>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4" name="TextBox 3">
              <a:extLst>
                <a:ext uri="{FF2B5EF4-FFF2-40B4-BE49-F238E27FC236}">
                  <a16:creationId xmlns:a16="http://schemas.microsoft.com/office/drawing/2014/main" id="{11F97324-D6DF-6C50-19A7-7B6817EFB4E6}"/>
                </a:ext>
              </a:extLst>
            </p:cNvPr>
            <p:cNvSpPr txBox="1"/>
            <p:nvPr/>
          </p:nvSpPr>
          <p:spPr bwMode="auto">
            <a:xfrm>
              <a:off x="380369" y="2456216"/>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8" name="TextBox 7">
              <a:extLst>
                <a:ext uri="{FF2B5EF4-FFF2-40B4-BE49-F238E27FC236}">
                  <a16:creationId xmlns:a16="http://schemas.microsoft.com/office/drawing/2014/main" id="{702F54F8-FD6B-557A-91AF-5A4B7A49F6E2}"/>
                </a:ext>
              </a:extLst>
            </p:cNvPr>
            <p:cNvSpPr txBox="1"/>
            <p:nvPr/>
          </p:nvSpPr>
          <p:spPr bwMode="auto">
            <a:xfrm>
              <a:off x="380369" y="3106731"/>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12" name="TextBox 11">
              <a:extLst>
                <a:ext uri="{FF2B5EF4-FFF2-40B4-BE49-F238E27FC236}">
                  <a16:creationId xmlns:a16="http://schemas.microsoft.com/office/drawing/2014/main" id="{DF00CFA7-00B6-5086-090B-EF96F121E772}"/>
                </a:ext>
              </a:extLst>
            </p:cNvPr>
            <p:cNvSpPr txBox="1"/>
            <p:nvPr/>
          </p:nvSpPr>
          <p:spPr bwMode="auto">
            <a:xfrm>
              <a:off x="380369" y="3759687"/>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15" name="TextBox 14">
              <a:extLst>
                <a:ext uri="{FF2B5EF4-FFF2-40B4-BE49-F238E27FC236}">
                  <a16:creationId xmlns:a16="http://schemas.microsoft.com/office/drawing/2014/main" id="{40277D81-1AD8-E644-DBAA-C111EF5DDA19}"/>
                </a:ext>
              </a:extLst>
            </p:cNvPr>
            <p:cNvSpPr txBox="1"/>
            <p:nvPr/>
          </p:nvSpPr>
          <p:spPr bwMode="auto">
            <a:xfrm>
              <a:off x="380369" y="4391163"/>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16" name="TextBox 15">
              <a:extLst>
                <a:ext uri="{FF2B5EF4-FFF2-40B4-BE49-F238E27FC236}">
                  <a16:creationId xmlns:a16="http://schemas.microsoft.com/office/drawing/2014/main" id="{8A93DF07-2524-A4F9-597D-45772FC72BAD}"/>
                </a:ext>
              </a:extLst>
            </p:cNvPr>
            <p:cNvSpPr txBox="1"/>
            <p:nvPr/>
          </p:nvSpPr>
          <p:spPr bwMode="auto">
            <a:xfrm>
              <a:off x="380369" y="5044119"/>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grpSp>
        <p:nvGrpSpPr>
          <p:cNvPr id="22" name="Group 21">
            <a:extLst>
              <a:ext uri="{FF2B5EF4-FFF2-40B4-BE49-F238E27FC236}">
                <a16:creationId xmlns:a16="http://schemas.microsoft.com/office/drawing/2014/main" id="{E4FB55A9-6DBC-7C40-FDCA-5938553EBDCB}"/>
              </a:ext>
            </a:extLst>
          </p:cNvPr>
          <p:cNvGrpSpPr/>
          <p:nvPr/>
        </p:nvGrpSpPr>
        <p:grpSpPr>
          <a:xfrm>
            <a:off x="6207617" y="1803260"/>
            <a:ext cx="458779" cy="3548636"/>
            <a:chOff x="380369" y="1803260"/>
            <a:chExt cx="458779" cy="3548636"/>
          </a:xfrm>
          <a:noFill/>
        </p:grpSpPr>
        <p:sp>
          <p:nvSpPr>
            <p:cNvPr id="23" name="TextBox 22">
              <a:extLst>
                <a:ext uri="{FF2B5EF4-FFF2-40B4-BE49-F238E27FC236}">
                  <a16:creationId xmlns:a16="http://schemas.microsoft.com/office/drawing/2014/main" id="{C12CC126-018E-163A-D8C3-5803A29BAAEC}"/>
                </a:ext>
              </a:extLst>
            </p:cNvPr>
            <p:cNvSpPr txBox="1"/>
            <p:nvPr/>
          </p:nvSpPr>
          <p:spPr bwMode="auto">
            <a:xfrm>
              <a:off x="380369" y="1803260"/>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24" name="TextBox 23">
              <a:extLst>
                <a:ext uri="{FF2B5EF4-FFF2-40B4-BE49-F238E27FC236}">
                  <a16:creationId xmlns:a16="http://schemas.microsoft.com/office/drawing/2014/main" id="{E3F689C4-F332-6D43-DB00-BB1DE304F123}"/>
                </a:ext>
              </a:extLst>
            </p:cNvPr>
            <p:cNvSpPr txBox="1"/>
            <p:nvPr/>
          </p:nvSpPr>
          <p:spPr bwMode="auto">
            <a:xfrm>
              <a:off x="380369" y="2456216"/>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25" name="TextBox 24">
              <a:extLst>
                <a:ext uri="{FF2B5EF4-FFF2-40B4-BE49-F238E27FC236}">
                  <a16:creationId xmlns:a16="http://schemas.microsoft.com/office/drawing/2014/main" id="{8BE0E718-9629-4E52-98E4-D40C2B039185}"/>
                </a:ext>
              </a:extLst>
            </p:cNvPr>
            <p:cNvSpPr txBox="1"/>
            <p:nvPr/>
          </p:nvSpPr>
          <p:spPr bwMode="auto">
            <a:xfrm>
              <a:off x="380369" y="3106731"/>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26" name="TextBox 25">
              <a:extLst>
                <a:ext uri="{FF2B5EF4-FFF2-40B4-BE49-F238E27FC236}">
                  <a16:creationId xmlns:a16="http://schemas.microsoft.com/office/drawing/2014/main" id="{5FCBC6F2-5EF6-B72E-FDC1-F11037C397A1}"/>
                </a:ext>
              </a:extLst>
            </p:cNvPr>
            <p:cNvSpPr txBox="1"/>
            <p:nvPr/>
          </p:nvSpPr>
          <p:spPr bwMode="auto">
            <a:xfrm>
              <a:off x="380369" y="3759687"/>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27" name="TextBox 26">
              <a:extLst>
                <a:ext uri="{FF2B5EF4-FFF2-40B4-BE49-F238E27FC236}">
                  <a16:creationId xmlns:a16="http://schemas.microsoft.com/office/drawing/2014/main" id="{072A50DA-2A75-5061-9307-3C822D541CD3}"/>
                </a:ext>
              </a:extLst>
            </p:cNvPr>
            <p:cNvSpPr txBox="1"/>
            <p:nvPr/>
          </p:nvSpPr>
          <p:spPr bwMode="auto">
            <a:xfrm>
              <a:off x="380369" y="4391163"/>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28" name="TextBox 27">
              <a:extLst>
                <a:ext uri="{FF2B5EF4-FFF2-40B4-BE49-F238E27FC236}">
                  <a16:creationId xmlns:a16="http://schemas.microsoft.com/office/drawing/2014/main" id="{910D698B-7676-7474-B8CE-2599DE5D4FF2}"/>
                </a:ext>
              </a:extLst>
            </p:cNvPr>
            <p:cNvSpPr txBox="1"/>
            <p:nvPr/>
          </p:nvSpPr>
          <p:spPr bwMode="auto">
            <a:xfrm>
              <a:off x="380369" y="5044119"/>
              <a:ext cx="458779" cy="307777"/>
            </a:xfrm>
            <a:prstGeom prst="rect">
              <a:avLst/>
            </a:prstGeom>
            <a:grpFill/>
            <a:ln>
              <a:noFill/>
            </a:ln>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sp>
        <p:nvSpPr>
          <p:cNvPr id="10" name="Content Placeholder 2">
            <a:extLst>
              <a:ext uri="{FF2B5EF4-FFF2-40B4-BE49-F238E27FC236}">
                <a16:creationId xmlns:a16="http://schemas.microsoft.com/office/drawing/2014/main" id="{AEC9D24E-C62E-87B8-0EF1-C6E807C40217}"/>
              </a:ext>
            </a:extLst>
          </p:cNvPr>
          <p:cNvSpPr txBox="1">
            <a:spLocks/>
          </p:cNvSpPr>
          <p:nvPr/>
        </p:nvSpPr>
        <p:spPr bwMode="auto">
          <a:xfrm>
            <a:off x="765175" y="1464504"/>
            <a:ext cx="5291138" cy="1168400"/>
          </a:xfrm>
          <a:prstGeom prst="rect">
            <a:avLst/>
          </a:prstGeom>
          <a:noFill/>
          <a:ln>
            <a:noFill/>
          </a:ln>
        </p:spPr>
        <p:txBody>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0" marR="0" lvl="0" indent="0" algn="ctr"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None/>
              <a:tabLst/>
              <a:defRPr/>
            </a:pPr>
            <a:r>
              <a:rPr kumimoji="0" lang="en-US" sz="1800" b="1" i="0" u="none" strike="noStrike" kern="0" cap="none" spc="0" normalizeH="0" baseline="0" noProof="0" dirty="0" err="1">
                <a:ln>
                  <a:noFill/>
                </a:ln>
                <a:solidFill>
                  <a:srgbClr val="000000"/>
                </a:solidFill>
                <a:effectLst/>
                <a:uLnTx/>
                <a:uFillTx/>
                <a:latin typeface="Calibri" panose="020F0502020204030204" pitchFamily="34" charset="0"/>
                <a:ea typeface="+mn-ea"/>
                <a:cs typeface="+mn-cs"/>
              </a:rPr>
              <a:t>Teclistamab</a:t>
            </a:r>
            <a:r>
              <a:rPr kumimoji="0" 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 Best ORR With and Without Exposure to ≥1 Lines of BCMA Treatment  </a:t>
            </a:r>
            <a:endParaRPr kumimoji="0" lang="en-US" sz="1800" b="1" i="0" u="none" strike="noStrike" kern="0" cap="none" spc="0" normalizeH="0" baseline="30000" noProof="0" dirty="0">
              <a:ln>
                <a:noFill/>
              </a:ln>
              <a:solidFill>
                <a:srgbClr val="000000"/>
              </a:solidFill>
              <a:effectLst/>
              <a:uLnTx/>
              <a:uFillTx/>
              <a:latin typeface="Calibri" panose="020F0502020204030204" pitchFamily="34" charset="0"/>
              <a:ea typeface="+mn-ea"/>
              <a:cs typeface="+mn-cs"/>
            </a:endParaRPr>
          </a:p>
        </p:txBody>
      </p:sp>
      <p:sp>
        <p:nvSpPr>
          <p:cNvPr id="81934" name="TextBox 28">
            <a:extLst>
              <a:ext uri="{FF2B5EF4-FFF2-40B4-BE49-F238E27FC236}">
                <a16:creationId xmlns:a16="http://schemas.microsoft.com/office/drawing/2014/main" id="{74E2C9BA-33BA-5D0F-D47A-A3CA9B6215D0}"/>
              </a:ext>
            </a:extLst>
          </p:cNvPr>
          <p:cNvSpPr txBox="1">
            <a:spLocks noChangeArrowheads="1"/>
          </p:cNvSpPr>
          <p:nvPr/>
        </p:nvSpPr>
        <p:spPr bwMode="auto">
          <a:xfrm>
            <a:off x="6413500" y="1412116"/>
            <a:ext cx="50133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Pooled Analysis of </a:t>
            </a:r>
            <a:r>
              <a:rPr kumimoji="0" lang="en-US" altLang="en-US" sz="18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Elranatamab</a:t>
            </a:r>
            <a:r>
              <a:rPr kumimoji="0" lang="en-US" alt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Efficacy After Prior BCMA Therapy</a:t>
            </a:r>
            <a:endParaRPr kumimoji="0" lang="en-US" altLang="en-US" sz="1800" b="1"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55C2820-DD5B-782B-508E-01BE90598B17}"/>
              </a:ext>
            </a:extLst>
          </p:cNvPr>
          <p:cNvSpPr>
            <a:spLocks noGrp="1"/>
          </p:cNvSpPr>
          <p:nvPr>
            <p:ph type="title"/>
          </p:nvPr>
        </p:nvSpPr>
        <p:spPr>
          <a:xfrm>
            <a:off x="0" y="381000"/>
            <a:ext cx="12192000" cy="438150"/>
          </a:xfrm>
        </p:spPr>
        <p:txBody>
          <a:bodyPr rtlCol="0">
            <a:normAutofit fontScale="90000"/>
          </a:bodyPr>
          <a:lstStyle/>
          <a:p>
            <a:pPr fontAlgn="auto">
              <a:spcAft>
                <a:spcPts val="0"/>
              </a:spcAft>
              <a:defRPr/>
            </a:pPr>
            <a:r>
              <a:rPr lang="en-US" b="1" dirty="0">
                <a:solidFill>
                  <a:srgbClr val="C00000"/>
                </a:solidFill>
              </a:rPr>
              <a:t>Tec-Dara </a:t>
            </a:r>
            <a:r>
              <a:rPr lang="en-US" b="1" i="1" dirty="0">
                <a:solidFill>
                  <a:srgbClr val="C00000"/>
                </a:solidFill>
              </a:rPr>
              <a:t>vs</a:t>
            </a:r>
            <a:r>
              <a:rPr lang="en-US" b="1" dirty="0">
                <a:solidFill>
                  <a:srgbClr val="C00000"/>
                </a:solidFill>
              </a:rPr>
              <a:t> CART (Cilta-cel) in early relapse (1-3L) </a:t>
            </a:r>
          </a:p>
        </p:txBody>
      </p:sp>
      <p:graphicFrame>
        <p:nvGraphicFramePr>
          <p:cNvPr id="2" name="Table 1">
            <a:extLst>
              <a:ext uri="{FF2B5EF4-FFF2-40B4-BE49-F238E27FC236}">
                <a16:creationId xmlns:a16="http://schemas.microsoft.com/office/drawing/2014/main" id="{1DBC018A-F93A-750F-55A9-E277D8D30A91}"/>
              </a:ext>
            </a:extLst>
          </p:cNvPr>
          <p:cNvGraphicFramePr>
            <a:graphicFrameLocks noGrp="1"/>
          </p:cNvGraphicFramePr>
          <p:nvPr/>
        </p:nvGraphicFramePr>
        <p:xfrm>
          <a:off x="7418388" y="4275138"/>
          <a:ext cx="3521075" cy="1889640"/>
        </p:xfrm>
        <a:graphic>
          <a:graphicData uri="http://schemas.openxmlformats.org/drawingml/2006/table">
            <a:tbl>
              <a:tblPr/>
              <a:tblGrid>
                <a:gridCol w="3521075">
                  <a:extLst>
                    <a:ext uri="{9D8B030D-6E8A-4147-A177-3AD203B41FA5}">
                      <a16:colId xmlns:a16="http://schemas.microsoft.com/office/drawing/2014/main" val="20000"/>
                    </a:ext>
                  </a:extLst>
                </a:gridCol>
              </a:tblGrid>
              <a:tr h="335167">
                <a:tc>
                  <a:txBody>
                    <a:bodyPr/>
                    <a:lstStyle/>
                    <a:p>
                      <a:pPr>
                        <a:buNone/>
                      </a:pPr>
                      <a:r>
                        <a:rPr lang="en-US" sz="1600" b="1" dirty="0">
                          <a:solidFill>
                            <a:schemeClr val="accent2"/>
                          </a:solidFill>
                        </a:rPr>
                        <a:t>Standard of care: CAR-T (cilta-cel)</a:t>
                      </a:r>
                      <a:r>
                        <a:rPr lang="en-US" sz="1600" b="1" baseline="30000" dirty="0">
                          <a:solidFill>
                            <a:schemeClr val="accent2"/>
                          </a:solidFill>
                        </a:rPr>
                        <a:t>2</a:t>
                      </a:r>
                      <a:endParaRPr lang="en-US" sz="1600" baseline="30000" dirty="0">
                        <a:solidFill>
                          <a:schemeClr val="accent2"/>
                        </a:solidFill>
                      </a:endParaRPr>
                    </a:p>
                  </a:txBody>
                  <a:tcPr marL="91456" marR="91456" marT="45705" marB="45705" anchor="ctr">
                    <a:lnL>
                      <a:noFill/>
                    </a:lnL>
                    <a:lnR>
                      <a:noFill/>
                    </a:lnR>
                    <a:lnT>
                      <a:noFill/>
                    </a:lnT>
                    <a:lnB>
                      <a:noFill/>
                    </a:lnB>
                    <a:noFill/>
                  </a:tcPr>
                </a:tc>
                <a:extLst>
                  <a:ext uri="{0D108BD9-81ED-4DB2-BD59-A6C34878D82A}">
                    <a16:rowId xmlns:a16="http://schemas.microsoft.com/office/drawing/2014/main" val="10000"/>
                  </a:ext>
                </a:extLst>
              </a:tr>
              <a:tr h="1005502">
                <a:tc>
                  <a:txBody>
                    <a:bodyPr/>
                    <a:lstStyle/>
                    <a:p>
                      <a:pPr>
                        <a:buNone/>
                      </a:pPr>
                      <a:r>
                        <a:rPr lang="en-US" sz="1200" b="1" dirty="0"/>
                        <a:t>CARTITUDE-4</a:t>
                      </a:r>
                    </a:p>
                    <a:p>
                      <a:pPr>
                        <a:buNone/>
                      </a:pPr>
                      <a:r>
                        <a:rPr lang="en-US" sz="1200" dirty="0"/>
                        <a:t>ORR ~85%</a:t>
                      </a:r>
                    </a:p>
                    <a:p>
                      <a:pPr>
                        <a:buNone/>
                      </a:pPr>
                      <a:r>
                        <a:rPr lang="en-US" sz="1200" dirty="0"/>
                        <a:t>≥CR ~70–75% </a:t>
                      </a:r>
                    </a:p>
                    <a:p>
                      <a:pPr>
                        <a:buNone/>
                      </a:pPr>
                      <a:r>
                        <a:rPr lang="en-US" sz="1200" dirty="0"/>
                        <a:t>MRD-neg ~60%</a:t>
                      </a:r>
                    </a:p>
                    <a:p>
                      <a:pPr>
                        <a:buNone/>
                      </a:pPr>
                      <a:r>
                        <a:rPr lang="en-US" sz="1200" dirty="0"/>
                        <a:t>Fixed, one-time therapy</a:t>
                      </a:r>
                    </a:p>
                  </a:txBody>
                  <a:tcPr marL="91456" marR="91456" marT="45705" marB="45705" anchor="ctr">
                    <a:lnL>
                      <a:noFill/>
                    </a:lnL>
                    <a:lnR>
                      <a:noFill/>
                    </a:lnR>
                    <a:lnT>
                      <a:noFill/>
                    </a:lnT>
                    <a:lnB>
                      <a:noFill/>
                    </a:lnB>
                    <a:noFill/>
                  </a:tcPr>
                </a:tc>
                <a:extLst>
                  <a:ext uri="{0D108BD9-81ED-4DB2-BD59-A6C34878D82A}">
                    <a16:rowId xmlns:a16="http://schemas.microsoft.com/office/drawing/2014/main" val="10001"/>
                  </a:ext>
                </a:extLst>
              </a:tr>
              <a:tr h="274228">
                <a:tc>
                  <a:txBody>
                    <a:bodyPr/>
                    <a:lstStyle/>
                    <a:p>
                      <a:pPr>
                        <a:buNone/>
                      </a:pPr>
                      <a:r>
                        <a:rPr lang="en-US" sz="1200" dirty="0"/>
                        <a:t>Strength: one-and-done</a:t>
                      </a:r>
                    </a:p>
                  </a:txBody>
                  <a:tcPr marL="91456" marR="91456" marT="45705" marB="45705" anchor="ctr">
                    <a:lnL>
                      <a:noFill/>
                    </a:lnL>
                    <a:lnR>
                      <a:noFill/>
                    </a:lnR>
                    <a:lnT>
                      <a:noFill/>
                    </a:lnT>
                    <a:lnB>
                      <a:noFill/>
                    </a:lnB>
                    <a:noFill/>
                  </a:tcPr>
                </a:tc>
                <a:extLst>
                  <a:ext uri="{0D108BD9-81ED-4DB2-BD59-A6C34878D82A}">
                    <a16:rowId xmlns:a16="http://schemas.microsoft.com/office/drawing/2014/main" val="10002"/>
                  </a:ext>
                </a:extLst>
              </a:tr>
              <a:tr h="274228">
                <a:tc>
                  <a:txBody>
                    <a:bodyPr/>
                    <a:lstStyle/>
                    <a:p>
                      <a:pPr>
                        <a:buNone/>
                      </a:pPr>
                      <a:r>
                        <a:rPr lang="en-US" sz="1200" dirty="0"/>
                        <a:t>Limitation: manufacturing delay, acute toxicity</a:t>
                      </a:r>
                    </a:p>
                  </a:txBody>
                  <a:tcPr marL="91456" marR="91456" marT="45705" marB="45705" anchor="ctr">
                    <a:lnL>
                      <a:noFill/>
                    </a:lnL>
                    <a:lnR>
                      <a:noFill/>
                    </a:lnR>
                    <a:lnT>
                      <a:noFill/>
                    </a:lnT>
                    <a:lnB>
                      <a:noFill/>
                    </a:lnB>
                    <a:noFill/>
                  </a:tcPr>
                </a:tc>
                <a:extLst>
                  <a:ext uri="{0D108BD9-81ED-4DB2-BD59-A6C34878D82A}">
                    <a16:rowId xmlns:a16="http://schemas.microsoft.com/office/drawing/2014/main" val="10003"/>
                  </a:ext>
                </a:extLst>
              </a:tr>
            </a:tbl>
          </a:graphicData>
        </a:graphic>
      </p:graphicFrame>
      <p:graphicFrame>
        <p:nvGraphicFramePr>
          <p:cNvPr id="8" name="Table 7">
            <a:extLst>
              <a:ext uri="{FF2B5EF4-FFF2-40B4-BE49-F238E27FC236}">
                <a16:creationId xmlns:a16="http://schemas.microsoft.com/office/drawing/2014/main" id="{89C059C9-1CE3-A3DD-273D-3BAEFF063AF7}"/>
              </a:ext>
            </a:extLst>
          </p:cNvPr>
          <p:cNvGraphicFramePr>
            <a:graphicFrameLocks noGrp="1"/>
          </p:cNvGraphicFramePr>
          <p:nvPr/>
        </p:nvGraphicFramePr>
        <p:xfrm>
          <a:off x="1276350" y="4198938"/>
          <a:ext cx="2278063" cy="1889640"/>
        </p:xfrm>
        <a:graphic>
          <a:graphicData uri="http://schemas.openxmlformats.org/drawingml/2006/table">
            <a:tbl>
              <a:tblPr/>
              <a:tblGrid>
                <a:gridCol w="2278063">
                  <a:extLst>
                    <a:ext uri="{9D8B030D-6E8A-4147-A177-3AD203B41FA5}">
                      <a16:colId xmlns:a16="http://schemas.microsoft.com/office/drawing/2014/main" val="20000"/>
                    </a:ext>
                  </a:extLst>
                </a:gridCol>
              </a:tblGrid>
              <a:tr h="335167">
                <a:tc>
                  <a:txBody>
                    <a:bodyPr/>
                    <a:lstStyle/>
                    <a:p>
                      <a:pPr>
                        <a:buNone/>
                      </a:pPr>
                      <a:r>
                        <a:rPr lang="en-US" sz="1600" b="1" dirty="0">
                          <a:solidFill>
                            <a:srgbClr val="C00000"/>
                          </a:solidFill>
                        </a:rPr>
                        <a:t>ASH 2025: Tec-Dara</a:t>
                      </a:r>
                      <a:r>
                        <a:rPr lang="en-US" sz="1600" b="1" baseline="30000" dirty="0">
                          <a:solidFill>
                            <a:srgbClr val="C00000"/>
                          </a:solidFill>
                        </a:rPr>
                        <a:t>1</a:t>
                      </a:r>
                      <a:endParaRPr lang="en-US" sz="1600" baseline="30000" dirty="0">
                        <a:solidFill>
                          <a:srgbClr val="C00000"/>
                        </a:solidFill>
                      </a:endParaRPr>
                    </a:p>
                  </a:txBody>
                  <a:tcPr marL="91407" marR="91407" marT="45705" marB="45705" anchor="ctr">
                    <a:lnL>
                      <a:noFill/>
                    </a:lnL>
                    <a:lnR>
                      <a:noFill/>
                    </a:lnR>
                    <a:lnT>
                      <a:noFill/>
                    </a:lnT>
                    <a:lnB>
                      <a:noFill/>
                    </a:lnB>
                    <a:noFill/>
                  </a:tcPr>
                </a:tc>
                <a:extLst>
                  <a:ext uri="{0D108BD9-81ED-4DB2-BD59-A6C34878D82A}">
                    <a16:rowId xmlns:a16="http://schemas.microsoft.com/office/drawing/2014/main" val="10000"/>
                  </a:ext>
                </a:extLst>
              </a:tr>
              <a:tr h="1005502">
                <a:tc>
                  <a:txBody>
                    <a:bodyPr/>
                    <a:lstStyle/>
                    <a:p>
                      <a:pPr>
                        <a:buNone/>
                      </a:pPr>
                      <a:r>
                        <a:rPr lang="en-US" sz="1200" b="1" dirty="0"/>
                        <a:t>MajesTEC-3</a:t>
                      </a:r>
                    </a:p>
                    <a:p>
                      <a:pPr>
                        <a:buNone/>
                      </a:pPr>
                      <a:r>
                        <a:rPr lang="en-US" sz="1200" dirty="0"/>
                        <a:t>ORR ~89% </a:t>
                      </a:r>
                    </a:p>
                    <a:p>
                      <a:pPr>
                        <a:buNone/>
                      </a:pPr>
                      <a:r>
                        <a:rPr lang="en-US" sz="1200" dirty="0"/>
                        <a:t>≥CR ~82% </a:t>
                      </a:r>
                    </a:p>
                    <a:p>
                      <a:pPr>
                        <a:buNone/>
                      </a:pPr>
                      <a:r>
                        <a:rPr lang="en-US" sz="1200" dirty="0"/>
                        <a:t>MRD-neg ~58%</a:t>
                      </a:r>
                    </a:p>
                    <a:p>
                      <a:pPr>
                        <a:buNone/>
                      </a:pPr>
                      <a:r>
                        <a:rPr lang="en-US" sz="1200" dirty="0"/>
                        <a:t>Continuous therapy</a:t>
                      </a:r>
                    </a:p>
                  </a:txBody>
                  <a:tcPr marL="91407" marR="91407" marT="45705" marB="45705" anchor="ctr">
                    <a:lnL>
                      <a:noFill/>
                    </a:lnL>
                    <a:lnR>
                      <a:noFill/>
                    </a:lnR>
                    <a:lnT>
                      <a:noFill/>
                    </a:lnT>
                    <a:lnB>
                      <a:noFill/>
                    </a:lnB>
                    <a:noFill/>
                  </a:tcPr>
                </a:tc>
                <a:extLst>
                  <a:ext uri="{0D108BD9-81ED-4DB2-BD59-A6C34878D82A}">
                    <a16:rowId xmlns:a16="http://schemas.microsoft.com/office/drawing/2014/main" val="10001"/>
                  </a:ext>
                </a:extLst>
              </a:tr>
              <a:tr h="274228">
                <a:tc>
                  <a:txBody>
                    <a:bodyPr/>
                    <a:lstStyle/>
                    <a:p>
                      <a:pPr>
                        <a:buNone/>
                      </a:pPr>
                      <a:r>
                        <a:rPr lang="en-US" sz="1200" dirty="0"/>
                        <a:t>Strength: immediate availability</a:t>
                      </a:r>
                    </a:p>
                  </a:txBody>
                  <a:tcPr marL="91407" marR="91407" marT="45705" marB="45705" anchor="ctr">
                    <a:lnL>
                      <a:noFill/>
                    </a:lnL>
                    <a:lnR>
                      <a:noFill/>
                    </a:lnR>
                    <a:lnT>
                      <a:noFill/>
                    </a:lnT>
                    <a:lnB>
                      <a:noFill/>
                    </a:lnB>
                    <a:noFill/>
                  </a:tcPr>
                </a:tc>
                <a:extLst>
                  <a:ext uri="{0D108BD9-81ED-4DB2-BD59-A6C34878D82A}">
                    <a16:rowId xmlns:a16="http://schemas.microsoft.com/office/drawing/2014/main" val="10002"/>
                  </a:ext>
                </a:extLst>
              </a:tr>
              <a:tr h="274228">
                <a:tc>
                  <a:txBody>
                    <a:bodyPr/>
                    <a:lstStyle/>
                    <a:p>
                      <a:pPr>
                        <a:buNone/>
                      </a:pPr>
                      <a:r>
                        <a:rPr lang="en-US" sz="1200" dirty="0"/>
                        <a:t>Limitation: chronic infection risk</a:t>
                      </a:r>
                    </a:p>
                  </a:txBody>
                  <a:tcPr marL="91407" marR="91407" marT="45705" marB="45705" anchor="ctr">
                    <a:lnL>
                      <a:noFill/>
                    </a:lnL>
                    <a:lnR>
                      <a:noFill/>
                    </a:lnR>
                    <a:lnT>
                      <a:noFill/>
                    </a:lnT>
                    <a:lnB>
                      <a:noFill/>
                    </a:lnB>
                    <a:noFill/>
                  </a:tcPr>
                </a:tc>
                <a:extLst>
                  <a:ext uri="{0D108BD9-81ED-4DB2-BD59-A6C34878D82A}">
                    <a16:rowId xmlns:a16="http://schemas.microsoft.com/office/drawing/2014/main" val="10003"/>
                  </a:ext>
                </a:extLst>
              </a:tr>
            </a:tbl>
          </a:graphicData>
        </a:graphic>
      </p:graphicFrame>
      <p:pic>
        <p:nvPicPr>
          <p:cNvPr id="83980" name="Picture 4" descr="Slide 12">
            <a:extLst>
              <a:ext uri="{FF2B5EF4-FFF2-40B4-BE49-F238E27FC236}">
                <a16:creationId xmlns:a16="http://schemas.microsoft.com/office/drawing/2014/main" id="{5C2C1703-8425-42CA-9523-D09733FC9F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824" t="8888" r="45108" b="81808"/>
          <a:stretch>
            <a:fillRect/>
          </a:stretch>
        </p:blipFill>
        <p:spPr bwMode="auto">
          <a:xfrm>
            <a:off x="1343025" y="1309688"/>
            <a:ext cx="4549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81" name="Picture 4" descr="Slide 12">
            <a:extLst>
              <a:ext uri="{FF2B5EF4-FFF2-40B4-BE49-F238E27FC236}">
                <a16:creationId xmlns:a16="http://schemas.microsoft.com/office/drawing/2014/main" id="{1C59E1AD-F518-A58B-C77A-6234A90A51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460" t="20868" r="6456" b="23654"/>
          <a:stretch>
            <a:fillRect/>
          </a:stretch>
        </p:blipFill>
        <p:spPr bwMode="auto">
          <a:xfrm>
            <a:off x="247650" y="1827213"/>
            <a:ext cx="630555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82" name="Footer Placeholder 4">
            <a:extLst>
              <a:ext uri="{FF2B5EF4-FFF2-40B4-BE49-F238E27FC236}">
                <a16:creationId xmlns:a16="http://schemas.microsoft.com/office/drawing/2014/main" id="{D02E8C58-B9D0-C3C0-DFB8-58F3E9408F8B}"/>
              </a:ext>
            </a:extLst>
          </p:cNvPr>
          <p:cNvSpPr txBox="1">
            <a:spLocks noChangeArrowheads="1"/>
          </p:cNvSpPr>
          <p:nvPr/>
        </p:nvSpPr>
        <p:spPr bwMode="auto">
          <a:xfrm>
            <a:off x="736600" y="6311900"/>
            <a:ext cx="109299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marL="228600" indent="-228600">
              <a:spcBef>
                <a:spcPct val="20000"/>
              </a:spcBef>
              <a:buFont typeface="Arial" panose="020B0604020202020204" pitchFamily="34" charset="0"/>
              <a:buChar char="•"/>
              <a:defRPr sz="3200">
                <a:solidFill>
                  <a:schemeClr val="tx1"/>
                </a:solidFill>
                <a:latin typeface="Calibri" panose="020F0502020204030204" pitchFamily="34" charset="0"/>
              </a:defRPr>
            </a:lvl1pPr>
            <a:lvl2pPr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indent="-2286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indent="-2286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indent="-2286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indent="-228600" fontAlgn="base">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228600" marR="0" lvl="0" indent="-228600" algn="l" defTabSz="914400" rtl="0" eaLnBrk="1" fontAlgn="base" latinLnBrk="0" hangingPunct="1">
              <a:lnSpc>
                <a:spcPct val="100000"/>
              </a:lnSpc>
              <a:spcBef>
                <a:spcPct val="0"/>
              </a:spcBef>
              <a:spcAft>
                <a:spcPct val="0"/>
              </a:spcAft>
              <a:buClrTx/>
              <a:buSzTx/>
              <a:buFontTx/>
              <a:buAutoNum type="arabicPeriod"/>
              <a:tabLst/>
              <a:defRPr/>
            </a:pPr>
            <a:r>
              <a:rPr kumimoji="0" lang="en-US" altLang="en-US" sz="10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MV Mateos et al. MajesTEC-3. ASH 2025 LBA-6</a:t>
            </a:r>
          </a:p>
          <a:p>
            <a:pPr marL="228600" marR="0" lvl="0" indent="-228600" algn="l" defTabSz="914400" rtl="0" eaLnBrk="1" fontAlgn="base" latinLnBrk="0" hangingPunct="1">
              <a:lnSpc>
                <a:spcPct val="100000"/>
              </a:lnSpc>
              <a:spcBef>
                <a:spcPct val="0"/>
              </a:spcBef>
              <a:spcAft>
                <a:spcPct val="0"/>
              </a:spcAft>
              <a:buClrTx/>
              <a:buSzTx/>
              <a:buFontTx/>
              <a:buAutoNum type="arabicPeriod"/>
              <a:tabLst/>
              <a:defRPr/>
            </a:pPr>
            <a:r>
              <a:rPr kumimoji="0" lang="en-US" altLang="en-US" sz="10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S. Jagannah et al. JCO 2025</a:t>
            </a:r>
          </a:p>
        </p:txBody>
      </p:sp>
      <p:pic>
        <p:nvPicPr>
          <p:cNvPr id="13" name="Picture 4" descr="Cartoon: Comparing apples to oranges. | Behance :: Behance">
            <a:extLst>
              <a:ext uri="{FF2B5EF4-FFF2-40B4-BE49-F238E27FC236}">
                <a16:creationId xmlns:a16="http://schemas.microsoft.com/office/drawing/2014/main" id="{64844678-457E-9C12-66FB-65679CED213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02075" y="4113213"/>
            <a:ext cx="3290888" cy="246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6">
            <a:extLst>
              <a:ext uri="{FF2B5EF4-FFF2-40B4-BE49-F238E27FC236}">
                <a16:creationId xmlns:a16="http://schemas.microsoft.com/office/drawing/2014/main" id="{0A5F117A-7A6E-56F7-6235-AD2E51BFAFBA}"/>
              </a:ext>
            </a:extLst>
          </p:cNvPr>
          <p:cNvSpPr txBox="1"/>
          <p:nvPr/>
        </p:nvSpPr>
        <p:spPr>
          <a:xfrm>
            <a:off x="939800" y="2617788"/>
            <a:ext cx="3403600" cy="254000"/>
          </a:xfrm>
          <a:prstGeom prst="rect">
            <a:avLst/>
          </a:prstGeom>
          <a:noFill/>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a:ea typeface="+mn-ea"/>
                <a:cs typeface="+mn-cs"/>
              </a:rPr>
              <a:t>54% reduction in the risk of death compared to DPd/DVd</a:t>
            </a:r>
          </a:p>
        </p:txBody>
      </p:sp>
      <p:sp>
        <p:nvSpPr>
          <p:cNvPr id="21" name="TextBox 20">
            <a:extLst>
              <a:ext uri="{FF2B5EF4-FFF2-40B4-BE49-F238E27FC236}">
                <a16:creationId xmlns:a16="http://schemas.microsoft.com/office/drawing/2014/main" id="{5089EFB7-51F6-F3DA-BE03-03C4C6051DCD}"/>
              </a:ext>
            </a:extLst>
          </p:cNvPr>
          <p:cNvSpPr txBox="1">
            <a:spLocks noChangeArrowheads="1"/>
          </p:cNvSpPr>
          <p:nvPr/>
        </p:nvSpPr>
        <p:spPr bwMode="auto">
          <a:xfrm>
            <a:off x="3617913" y="6510338"/>
            <a:ext cx="367188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EEECE1"/>
                </a:solidFill>
                <a:effectLst/>
                <a:uLnTx/>
                <a:uFillTx/>
                <a:latin typeface="Calibri" panose="020F0502020204030204" pitchFamily="34" charset="0"/>
                <a:ea typeface="+mn-ea"/>
                <a:cs typeface="+mn-cs"/>
              </a:rPr>
              <a:t>And should our first immunotherapy move be a bispecific?</a:t>
            </a:r>
          </a:p>
        </p:txBody>
      </p:sp>
      <p:pic>
        <p:nvPicPr>
          <p:cNvPr id="4102" name="Picture 6" descr="Slide 2">
            <a:extLst>
              <a:ext uri="{FF2B5EF4-FFF2-40B4-BE49-F238E27FC236}">
                <a16:creationId xmlns:a16="http://schemas.microsoft.com/office/drawing/2014/main" id="{F9C67FD5-6FB9-9AF6-F520-A4191DA3E33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45522" t="20741" b="16296"/>
          <a:stretch>
            <a:fillRect/>
          </a:stretch>
        </p:blipFill>
        <p:spPr bwMode="auto">
          <a:xfrm>
            <a:off x="7292975" y="1462088"/>
            <a:ext cx="3878263"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TextBox 21">
            <a:extLst>
              <a:ext uri="{FF2B5EF4-FFF2-40B4-BE49-F238E27FC236}">
                <a16:creationId xmlns:a16="http://schemas.microsoft.com/office/drawing/2014/main" id="{413B5B1B-FBAE-E614-F2D7-AC905DAE3D2D}"/>
              </a:ext>
            </a:extLst>
          </p:cNvPr>
          <p:cNvSpPr txBox="1">
            <a:spLocks noChangeArrowheads="1"/>
          </p:cNvSpPr>
          <p:nvPr/>
        </p:nvSpPr>
        <p:spPr bwMode="auto">
          <a:xfrm>
            <a:off x="8035925" y="1238250"/>
            <a:ext cx="2481263"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C0504D"/>
                </a:solidFill>
                <a:effectLst/>
                <a:uLnTx/>
                <a:uFillTx/>
                <a:latin typeface="Calibri" panose="020F0502020204030204" pitchFamily="34" charset="0"/>
                <a:ea typeface="+mn-ea"/>
                <a:cs typeface="+mn-cs"/>
              </a:rPr>
              <a:t>CARTITUDE-4: PFS</a:t>
            </a:r>
          </a:p>
        </p:txBody>
      </p:sp>
      <p:sp>
        <p:nvSpPr>
          <p:cNvPr id="83988" name="TextBox 23">
            <a:extLst>
              <a:ext uri="{FF2B5EF4-FFF2-40B4-BE49-F238E27FC236}">
                <a16:creationId xmlns:a16="http://schemas.microsoft.com/office/drawing/2014/main" id="{249D6579-BB7D-196E-90D7-1BFBAF1157CF}"/>
              </a:ext>
            </a:extLst>
          </p:cNvPr>
          <p:cNvSpPr txBox="1">
            <a:spLocks noChangeArrowheads="1"/>
          </p:cNvSpPr>
          <p:nvPr/>
        </p:nvSpPr>
        <p:spPr bwMode="auto">
          <a:xfrm>
            <a:off x="146050" y="844550"/>
            <a:ext cx="87026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Tec-Dara not only delivered impressive depth of response and PFS — it also improved overall survival...</a:t>
            </a:r>
          </a:p>
        </p:txBody>
      </p:sp>
      <p:sp>
        <p:nvSpPr>
          <p:cNvPr id="26" name="TextBox 25">
            <a:extLst>
              <a:ext uri="{FF2B5EF4-FFF2-40B4-BE49-F238E27FC236}">
                <a16:creationId xmlns:a16="http://schemas.microsoft.com/office/drawing/2014/main" id="{8C23B0FB-1EBF-A1D2-0C43-85F503DE7340}"/>
              </a:ext>
            </a:extLst>
          </p:cNvPr>
          <p:cNvSpPr txBox="1"/>
          <p:nvPr/>
        </p:nvSpPr>
        <p:spPr>
          <a:xfrm>
            <a:off x="5578475" y="2617788"/>
            <a:ext cx="2628900" cy="671512"/>
          </a:xfrm>
          <a:prstGeom prst="rect">
            <a:avLst/>
          </a:prstGeom>
          <a:noFill/>
        </p:spPr>
        <p:txBody>
          <a:bodyPr>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BBB59">
                    <a:lumMod val="50000"/>
                  </a:srgbClr>
                </a:solidFill>
                <a:effectLst/>
                <a:uLnTx/>
                <a:uFillTx/>
                <a:latin typeface="Calibri"/>
                <a:ea typeface="+mn-ea"/>
                <a:cs typeface="+mn-cs"/>
              </a:rPr>
              <a:t>vs</a:t>
            </a:r>
          </a:p>
        </p:txBody>
      </p:sp>
      <p:sp>
        <p:nvSpPr>
          <p:cNvPr id="27" name="TextBox 26">
            <a:extLst>
              <a:ext uri="{FF2B5EF4-FFF2-40B4-BE49-F238E27FC236}">
                <a16:creationId xmlns:a16="http://schemas.microsoft.com/office/drawing/2014/main" id="{9F661583-28ED-B43F-3031-F8A6974A1A4A}"/>
              </a:ext>
            </a:extLst>
          </p:cNvPr>
          <p:cNvSpPr txBox="1">
            <a:spLocks noChangeArrowheads="1"/>
          </p:cNvSpPr>
          <p:nvPr/>
        </p:nvSpPr>
        <p:spPr bwMode="auto">
          <a:xfrm>
            <a:off x="7289800" y="3760788"/>
            <a:ext cx="4737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This brings up an important real-world question — if we can achieve durable control with off-the-shelf bispecifics like Tec-Dara, how does that stack up to CAR-T?</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10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P spid="26" grpId="0"/>
      <p:bldP spid="2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AAF03F-A9F0-3E0F-0447-0E626DC52ED8}"/>
              </a:ext>
            </a:extLst>
          </p:cNvPr>
          <p:cNvSpPr>
            <a:spLocks noGrp="1"/>
          </p:cNvSpPr>
          <p:nvPr>
            <p:ph type="title"/>
          </p:nvPr>
        </p:nvSpPr>
        <p:spPr/>
        <p:txBody>
          <a:bodyPr/>
          <a:lstStyle/>
          <a:p>
            <a:r>
              <a:rPr lang="en-US" dirty="0"/>
              <a:t>Phase I/II MonumenTAL-1 Study: Design </a:t>
            </a:r>
          </a:p>
        </p:txBody>
      </p:sp>
      <p:pic>
        <p:nvPicPr>
          <p:cNvPr id="4" name="Picture 3">
            <a:extLst>
              <a:ext uri="{FF2B5EF4-FFF2-40B4-BE49-F238E27FC236}">
                <a16:creationId xmlns:a16="http://schemas.microsoft.com/office/drawing/2014/main" id="{C5F2E8E8-FAF8-489E-2CC5-CB53A2388C9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60218" y="1642467"/>
            <a:ext cx="11471564" cy="3573066"/>
          </a:xfrm>
          <a:prstGeom prst="rect">
            <a:avLst/>
          </a:prstGeom>
        </p:spPr>
      </p:pic>
      <p:sp>
        <p:nvSpPr>
          <p:cNvPr id="5" name="TextBox 4">
            <a:extLst>
              <a:ext uri="{FF2B5EF4-FFF2-40B4-BE49-F238E27FC236}">
                <a16:creationId xmlns:a16="http://schemas.microsoft.com/office/drawing/2014/main" id="{A20FCE19-CEB6-E394-2B33-A34DA92A7325}"/>
              </a:ext>
            </a:extLst>
          </p:cNvPr>
          <p:cNvSpPr txBox="1"/>
          <p:nvPr/>
        </p:nvSpPr>
        <p:spPr>
          <a:xfrm>
            <a:off x="191344" y="6442545"/>
            <a:ext cx="9459032" cy="323165"/>
          </a:xfrm>
          <a:prstGeom prst="rect">
            <a:avLst/>
          </a:prstGeom>
          <a:noFill/>
        </p:spPr>
        <p:txBody>
          <a:bodyPr wrap="square" rtlCol="0" anchor="b">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Rasche L et al. ASCO 2025</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4061992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E50EE7-FFFD-B5CD-DEB6-2A827815A7D1}"/>
              </a:ext>
            </a:extLst>
          </p:cNvPr>
          <p:cNvSpPr>
            <a:spLocks noGrp="1"/>
          </p:cNvSpPr>
          <p:nvPr>
            <p:ph type="title"/>
          </p:nvPr>
        </p:nvSpPr>
        <p:spPr/>
        <p:txBody>
          <a:bodyPr/>
          <a:lstStyle/>
          <a:p>
            <a:r>
              <a:rPr lang="en-US" dirty="0"/>
              <a:t>Phase I/II MonumenTAL-1 Study: ORR</a:t>
            </a:r>
          </a:p>
        </p:txBody>
      </p:sp>
      <p:pic>
        <p:nvPicPr>
          <p:cNvPr id="4" name="Picture 3">
            <a:extLst>
              <a:ext uri="{FF2B5EF4-FFF2-40B4-BE49-F238E27FC236}">
                <a16:creationId xmlns:a16="http://schemas.microsoft.com/office/drawing/2014/main" id="{8A03CC3B-6329-7C30-1BED-BB094C45CE91}"/>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507052" y="1243132"/>
            <a:ext cx="9177895" cy="5163249"/>
          </a:xfrm>
          <a:prstGeom prst="rect">
            <a:avLst/>
          </a:prstGeom>
        </p:spPr>
      </p:pic>
      <p:sp>
        <p:nvSpPr>
          <p:cNvPr id="7" name="TextBox 6">
            <a:extLst>
              <a:ext uri="{FF2B5EF4-FFF2-40B4-BE49-F238E27FC236}">
                <a16:creationId xmlns:a16="http://schemas.microsoft.com/office/drawing/2014/main" id="{40EB0700-601F-512A-CE25-AF5501326BCF}"/>
              </a:ext>
            </a:extLst>
          </p:cNvPr>
          <p:cNvSpPr txBox="1"/>
          <p:nvPr/>
        </p:nvSpPr>
        <p:spPr>
          <a:xfrm>
            <a:off x="191344" y="6442545"/>
            <a:ext cx="9459032" cy="323165"/>
          </a:xfrm>
          <a:prstGeom prst="rect">
            <a:avLst/>
          </a:prstGeom>
          <a:noFill/>
        </p:spPr>
        <p:txBody>
          <a:bodyPr wrap="square" rtlCol="0" anchor="b">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Rasche L et al. ASCO 2025</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25461789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B36C59-3790-6E75-B77C-8882DD8C16D3}"/>
              </a:ext>
            </a:extLst>
          </p:cNvPr>
          <p:cNvSpPr>
            <a:spLocks noGrp="1"/>
          </p:cNvSpPr>
          <p:nvPr>
            <p:ph type="title"/>
          </p:nvPr>
        </p:nvSpPr>
        <p:spPr/>
        <p:txBody>
          <a:bodyPr/>
          <a:lstStyle/>
          <a:p>
            <a:r>
              <a:rPr lang="en-US" dirty="0"/>
              <a:t>Phase I/II MonumenTAL-1 Study: Additional </a:t>
            </a:r>
            <a:r>
              <a:rPr lang="en-US"/>
              <a:t>Efficacy Outcomes*</a:t>
            </a:r>
            <a:endParaRPr lang="en-US" dirty="0"/>
          </a:p>
        </p:txBody>
      </p:sp>
      <p:pic>
        <p:nvPicPr>
          <p:cNvPr id="3" name="Picture 2">
            <a:extLst>
              <a:ext uri="{FF2B5EF4-FFF2-40B4-BE49-F238E27FC236}">
                <a16:creationId xmlns:a16="http://schemas.microsoft.com/office/drawing/2014/main" id="{B73D561B-C452-5D6B-13AB-79CC988280C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09599" y="1602541"/>
            <a:ext cx="10972801" cy="4609171"/>
          </a:xfrm>
          <a:prstGeom prst="rect">
            <a:avLst/>
          </a:prstGeom>
        </p:spPr>
      </p:pic>
      <p:sp>
        <p:nvSpPr>
          <p:cNvPr id="4" name="TextBox 3">
            <a:extLst>
              <a:ext uri="{FF2B5EF4-FFF2-40B4-BE49-F238E27FC236}">
                <a16:creationId xmlns:a16="http://schemas.microsoft.com/office/drawing/2014/main" id="{C769A783-5FD4-4CCC-ED86-E5D2B89C5199}"/>
              </a:ext>
            </a:extLst>
          </p:cNvPr>
          <p:cNvSpPr txBox="1"/>
          <p:nvPr/>
        </p:nvSpPr>
        <p:spPr>
          <a:xfrm>
            <a:off x="191344" y="6211712"/>
            <a:ext cx="9459032" cy="553998"/>
          </a:xfrm>
          <a:prstGeom prst="rect">
            <a:avLst/>
          </a:prstGeom>
          <a:noFill/>
        </p:spPr>
        <p:txBody>
          <a:bodyPr wrap="square" rtlCol="0" anchor="b">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Data reported from phase 2 only*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Rasche L et al. ASCO 2025</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4137331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0.xml><?xml version="1.0" encoding="utf-8"?>
<p:tagLst xmlns:a="http://schemas.openxmlformats.org/drawingml/2006/main" xmlns:r="http://schemas.openxmlformats.org/officeDocument/2006/relationships" xmlns:p="http://schemas.openxmlformats.org/presentationml/2006/main">
  <p:tag name="TIMING" val="|23.2"/>
</p:tagLst>
</file>

<file path=ppt/tags/tag11.xml><?xml version="1.0" encoding="utf-8"?>
<p:tagLst xmlns:a="http://schemas.openxmlformats.org/drawingml/2006/main" xmlns:r="http://schemas.openxmlformats.org/officeDocument/2006/relationships" xmlns:p="http://schemas.openxmlformats.org/presentationml/2006/main">
  <p:tag name="TIMING" val="|23.2"/>
</p:tagLst>
</file>

<file path=ppt/tags/tag12.xml><?xml version="1.0" encoding="utf-8"?>
<p:tagLst xmlns:a="http://schemas.openxmlformats.org/drawingml/2006/main" xmlns:r="http://schemas.openxmlformats.org/officeDocument/2006/relationships" xmlns:p="http://schemas.openxmlformats.org/presentationml/2006/main">
  <p:tag name="TIMING" val="|23.2"/>
</p:tagLst>
</file>

<file path=ppt/tags/tag13.xml><?xml version="1.0" encoding="utf-8"?>
<p:tagLst xmlns:a="http://schemas.openxmlformats.org/drawingml/2006/main" xmlns:r="http://schemas.openxmlformats.org/officeDocument/2006/relationships" xmlns:p="http://schemas.openxmlformats.org/presentationml/2006/main">
  <p:tag name="KPI_HAS_CHART" val="false"/>
</p:tagLst>
</file>

<file path=ppt/tags/tag14.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fab52b56-0df8-4e33-af12-631458836999"/>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fab52b56-0df8-4e33-af12-631458836999&quot;:{&quot;id&quot;:&quot;fab52b56-0df8-4e33-af12-631458836999&quot;,&quot;name&quot;:&quot;GI tract (open mouth, esophagus, stomach)&quot;,&quot;displayName&quot;:&quot;&quot;,&quot;type&quot;:&quot;FIGURE_OBJECT&quot;,&quot;relativeTransform&quot;:{&quot;translate&quot;:{&quot;x&quot;:-341.9974410825075,&quot;y&quot;:-1.0728478149531497},&quot;rotate&quot;:0,&quot;skewX&quot;:0,&quot;scale&quot;:{&quot;x&quot;:5.520098911513769,&quot;y&quot;:5.520098911513769}},&quot;image&quot;:{&quot;url&quot;:&quot;https://icons.biorender.com/biorender/64385a2cf60a8000202ce077/20230413194011/image/gi-tract-open-mouth-esophagus-stomach.png&quot;,&quot;isPremium&quot;:true,&quot;size&quot;:{&quot;x&quot;:50,&quot;y&quot;:121.34831460674158}},&quot;source&quot;:{&quot;id&quot;:&quot;64385a2cf60a8000202ce077&quot;,&quot;type&quot;:&quot;ASSETS&quot;},&quot;isPremium&quot;:true,&quot;parent&quot;:{&quot;type&quot;:&quot;CHILD&quot;,&quot;parentId&quot;:&quot;2ca399da-56c6-40df-9799-ecbe1402a391&quot;,&quot;order&quot;:&quot;99&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15.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88687afe-8d97-4f6c-b06c-8c73c86a8939"/>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88687afe-8d97-4f6c-b06c-8c73c86a8939&quot;:{&quot;type&quot;:&quot;FIGURE_OBJECT&quot;,&quot;id&quot;:&quot;88687afe-8d97-4f6c-b06c-8c73c86a8939&quot;,&quot;parent&quot;:{&quot;type&quot;:&quot;CHILD&quot;,&quot;parentId&quot;:&quot;2ca399da-56c6-40df-9799-ecbe1402a391&quot;,&quot;order&quot;:&quot;995&quot;},&quot;relativeTransform&quot;:{&quot;translate&quot;:{&quot;x&quot;:-10.595829280707335,&quot;y&quot;:177.1617893052582},&quot;rotate&quot;:0,&quot;skewX&quot;:0,&quot;scale&quot;:{&quot;x&quot;:1,&quot;y&quot;:1}}},&quot;f698c08e-d22b-4fb0-a0ff-dc6f46eea71c&quot;:{&quot;id&quot;:&quot;f698c08e-d22b-4fb0-a0ff-dc6f46eea71c&quot;,&quot;name&quot;:&quot;Cancer cell&quot;,&quot;displayName&quot;:&quot;&quot;,&quot;type&quot;:&quot;FIGURE_OBJECT&quot;,&quot;relativeTransform&quot;:{&quot;translate&quot;:{&quot;x&quot;:-369.4721019064838,&quot;y&quot;:-33.813536676817975},&quot;rotate&quot;:0,&quot;skewX&quot;:0,&quot;scale&quot;:{&quot;x&quot;:0.17128635249148824,&quot;y&quot;:0.17128635249148821}},&quot;image&quot;:{&quot;url&quot;:&quot;https://icons.biorender.com/biorender/61770047aa87c30029843f2a/cancer-cell-01.png&quot;,&quot;isPremium&quot;:false,&quot;size&quot;:{&quot;x&quot;:100,&quot;y&quot;:100.95238095238095}},&quot;source&quot;:{&quot;id&quot;:&quot;6153716fe75ac20029699eee&quot;,&quot;type&quot;:&quot;ASSETS&quot;},&quot;isPremium&quot;:false,&quot;parent&quot;:{&quot;type&quot;:&quot;CHILD&quot;,&quot;parentId&quot;:&quot;88687afe-8d97-4f6c-b06c-8c73c86a8939&quot;,&quot;order&quot;:&quot;5&quot;}},&quot;bbff1270-c44b-4d9f-8347-3580bf85d0e1&quot;:{&quot;type&quot;:&quot;FIGURE_OBJECT&quot;,&quot;id&quot;:&quot;bbff1270-c44b-4d9f-8347-3580bf85d0e1&quot;,&quot;parent&quot;:{&quot;type&quot;:&quot;CHILD&quot;,&quot;parentId&quot;:&quot;88687afe-8d97-4f6c-b06c-8c73c86a8939&quot;,&quot;order&quot;:&quot;2&quot;},&quot;relativeTransform&quot;:{&quot;translate&quot;:{&quot;x&quot;:157.88508984381554,&quot;y&quot;:159.44228634779702},&quot;rotate&quot;:0}},&quot;671cf929-0485-4d93-8f34-7b96df5aca7c&quot;:{&quot;relativeTransform&quot;:{&quot;translate&quot;:{&quot;x&quot;:-485.3022183388279,&quot;y&quot;:-190.42371853969416},&quot;rotate&quot;:0},&quot;type&quot;:&quot;FIGURE_OBJECT&quot;,&quot;id&quot;:&quot;671cf929-0485-4d93-8f34-7b96df5aca7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bbff1270-c44b-4d9f-8347-3580bf85d0e1&quot;,&quot;order&quot;:&quot;2&quot;},&quot;isPremium&quot;:true},&quot;c6ac80b5-852e-4c35-abc8-0540229716b5&quot;:{&quot;type&quot;:&quot;FIGURE_OBJECT&quot;,&quot;id&quot;:&quot;c6ac80b5-852e-4c35-abc8-0540229716b5&quot;,&quot;parent&quot;:{&quot;type&quot;:&quot;CHILD&quot;,&quot;parentId&quot;:&quot;671cf929-0485-4d93-8f34-7b96df5aca7c&quot;,&quot;order&quot;:&quot;67&quot;},&quot;relativeTransform&quot;:{&quot;translate&quot;:{&quot;x&quot;:-2.7933143223884303e-15,&quot;y&quot;:-1.6173123084585164},&quot;rotate&quot;:0}},&quot;cc9ae658-1c5f-41d7-8b5c-810c8f12703f&quot;:{&quot;id&quot;:&quot;cc9ae658-1c5f-41d7-8b5c-810c8f12703f&quot;,&quot;name&quot;:&quot;Cancer cell&quot;,&quot;type&quot;:&quot;FIGURE_OBJECT&quot;,&quot;relativeTransform&quot;:{&quot;translate&quot;:{&quot;x&quot;:-9.770522557131683,&quot;y&quot;:-3.7138622431933577},&quot;rotate&quot;:0,&quot;skewX&quot;:0,&quot;scale&quot;:{&quot;x&quot;:0.178260233638762,&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6ac80b5-852e-4c35-abc8-0540229716b5&quot;,&quot;order&quot;:&quot;2&quot;}},&quot;fa208911-7547-4fe1-85a2-c95285256b39&quot;:{&quot;id&quot;:&quot;fa208911-7547-4fe1-85a2-c95285256b39&quot;,&quot;name&quot;:&quot;Cancer cell&quot;,&quot;type&quot;:&quot;FIGURE_OBJECT&quot;,&quot;relativeTransform&quot;:{&quot;translate&quot;:{&quot;x&quot;:5.87266931894548,&quot;y&quot;:-4.403401812720876},&quot;rotate&quot;:-0.6590175543038372,&quot;skewX&quot;:-1.63773099261528e-16,&quot;scale&quot;:{&quot;x&quot;:0.17826023363876203,&quot;y&quot;:0.1782602336387619}},&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6ac80b5-852e-4c35-abc8-0540229716b5&quot;,&quot;order&quot;:&quot;5&quot;}},&quot;a477a1d2-8bca-428a-9c4d-43dabff0a388&quot;:{&quot;id&quot;:&quot;a477a1d2-8bca-428a-9c4d-43dabff0a388&quot;,&quot;name&quot;:&quot;Cancer cell&quot;,&quot;type&quot;:&quot;FIGURE_OBJECT&quot;,&quot;relativeTransform&quot;:{&quot;translate&quot;:{&quot;x&quot;:0.30013602473072004,&quot;y&quot;:7.043190915861219},&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6ac80b5-852e-4c35-abc8-0540229716b5&quot;,&quot;order&quot;:&quot;7&quot;}},&quot;ae84489b-3e86-4105-88fd-0d49dfe6733e&quot;:{&quot;id&quot;:&quot;ae84489b-3e86-4105-88fd-0d49dfe6733e&quot;,&quot;name&quot;:&quot;Cancer cell&quot;,&quot;type&quot;:&quot;FIGURE_OBJECT&quot;,&quot;relativeTransform&quot;:{&quot;translate&quot;:{&quot;x&quot;:-43.27589172567958,&quot;y&quot;:7.043190915861227},&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6ac80b5-852e-4c35-abc8-0540229716b5&quot;,&quot;order&quot;:&quot;8&quot;}},&quot;b8821e10-7f38-491d-8e35-91c7c1c1aea9&quot;:{&quot;id&quot;:&quot;b8821e10-7f38-491d-8e35-91c7c1c1aea9&quot;,&quot;name&quot;:&quot;Cancer cell&quot;,&quot;type&quot;:&quot;FIGURE_OBJECT&quot;,&quot;relativeTransform&quot;:{&quot;translate&quot;:{&quot;x&quot;:-1.1075818183128632,&quot;y&quot;:-12.555615179251562},&quot;rotate&quot;:0.3660135791738499,&quot;skewX&quot;:-1.244741064214088e-16,&quot;scale&quot;:{&quot;x&quot;:-0.1669516121502804,&quot;y&quot;:0.1669516121502803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57&quot;},&quot;opacity&quot;:0.75},&quot;e88b351f-5897-45e4-9008-766588b57aee&quot;:{&quot;id&quot;:&quot;e88b351f-5897-45e4-9008-766588b57aee&quot;,&quot;name&quot;:&quot;Cancer cell&quot;,&quot;type&quot;:&quot;FIGURE_OBJECT&quot;,&quot;relativeTransform&quot;:{&quot;translate&quot;:{&quot;x&quot;:-12.279773965634865,&quot;y&quot;:4.853489893129843},&quot;rotate&quot;:5.76291900546817,&quot;skewX&quot;:-1.2447410642140878e-16,&quot;scale&quot;:{&quot;x&quot;:-0.1669516121502804,&quot;y&quot;:0.16695161215028034}},&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27&quot;},&quot;opacity&quot;:0.75},&quot;ec892c68-75d4-4864-b0bc-07816e29df4e&quot;:{&quot;id&quot;:&quot;ec892c68-75d4-4864-b0bc-07816e29df4e&quot;,&quot;name&quot;:&quot;Cancer cell&quot;,&quot;type&quot;:&quot;FIGURE_OBJECT&quot;,&quot;relativeTransform&quot;:{&quot;translate&quot;:{&quot;x&quot;:7.668912417549182,&quot;y&quot;:3.6167216572498075},&quot;rotate&quot;:0.3557654161715666,&quot;skewX&quot;:-3.7342231926422617e-16,&quot;scale&quot;:{&quot;x&quot;:0.16695161215028045,&quot;y&quot;:0.1669516121502804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28&quot;},&quot;opacity&quot;:0.75},&quot;47ad7a97-4047-43ab-b3a1-6c531262b4bb&quot;:{&quot;id&quot;:&quot;47ad7a97-4047-43ab-b3a1-6c531262b4bb&quot;,&quot;name&quot;:&quot;Cancer cell&quot;,&quot;type&quot;:&quot;FIGURE_OBJECT&quot;,&quot;relativeTransform&quot;:{&quot;translate&quot;:{&quot;x&quot;:10.70831344734807,&quot;y&quot;:-6.201873626417138},&quot;rotate&quot;:-0.46094016589674563,&quot;skewX&quot;:-3.3998880520828955e-16,&quot;scale&quot;:{&quot;x&quot;:0.15972313339008068,&quot;y&quot;:0.15972313339008076}},&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05&quot;},&quot;opacity&quot;:0.33},&quot;277685d9-c721-4c14-af58-afa564944498&quot;:{&quot;id&quot;:&quot;277685d9-c721-4c14-af58-afa564944498&quot;,&quot;name&quot;:&quot;Cancer cell&quot;,&quot;type&quot;:&quot;FIGURE_OBJECT&quot;,&quot;relativeTransform&quot;:{&quot;translate&quot;:{&quot;x&quot;:-0.12736452009047883,&quot;y&quot;:13.443714120446685},&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1&quot;},&quot;opacity&quot;:0.33},&quot;1f163ff8-6c5b-425e-be47-05e88ca7da0e&quot;:{&quot;id&quot;:&quot;1f163ff8-6c5b-425e-be47-05e88ca7da0e&quot;,&quot;name&quot;:&quot;Cancer cell&quot;,&quot;type&quot;:&quot;FIGURE_OBJECT&quot;,&quot;relativeTransform&quot;:{&quot;translate&quot;:{&quot;x&quot;:-11.763049912836054,&quot;y&quot;:-10.143728394748054},&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02&quot;},&quot;opacity&quot;:0.33},&quot;c4e2b3a8-ecc1-40bd-9506-b813fa603f36&quot;:{&quot;id&quot;:&quot;c4e2b3a8-ecc1-40bd-9506-b813fa603f36&quot;,&quot;name&quot;:&quot;Cancer cell&quot;,&quot;type&quot;:&quot;FIGURE_OBJECT&quot;,&quot;relativeTransform&quot;:{&quot;translate&quot;:{&quot;x&quot;:4.49278700995955,&quot;y&quot;:-14.910788911094832},&quot;rotate&quot;:2.074478189675535,&quot;skewX&quot;:1.6723094828802926e-16,&quot;scale&quot;:{&quot;x&quot;:0.12473904972144542,&quot;y&quot;:0.12473904972144553}},&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01&quot;},&quot;opacity&quot;:0.33},&quot;236d26a1-2c87-4943-bdac-6bfe7ed19f0b&quot;:{&quot;relativeTransform&quot;:{&quot;translate&quot;:{&quot;x&quot;:-522.2433477391335,&quot;y&quot;:-189.0219143743423},&quot;rotate&quot;:0},&quot;type&quot;:&quot;FIGURE_OBJECT&quot;,&quot;id&quot;:&quot;236d26a1-2c87-4943-bdac-6bfe7ed19f0b&quot;,&quot;name&quot;:&quot;Lymph node (cut, with cortex)&quot;,&quot;displayName&quot;:&quot;Cut lymph node (with cortex)&quot;,&quot;opacity&quot;:1,&quot;source&quot;:{&quot;id&quot;:&quot;5f22d7de409c9400adfda672&quot;,&quot;type&quot;:&quot;ASSETS&quot;},&quot;pathStyles&quot;:[{&quot;type&quot;:&quot;FILL&quot;,&quot;fillStyle&quot;:&quot;rgb(0,0,0)&quot;}],&quot;isLocked&quot;:false,&quot;parent&quot;:{&quot;type&quot;:&quot;CHILD&quot;,&quot;parentId&quot;:&quot;bbff1270-c44b-4d9f-8347-3580bf85d0e1&quot;,&quot;order&quot;:&quot;5&quot;},&quot;isPremium&quot;:true},&quot;caa415de-a04e-4071-9d31-bb8e7afba25c&quot;:{&quot;type&quot;:&quot;FIGURE_OBJECT&quot;,&quot;id&quot;:&quot;caa415de-a04e-4071-9d31-bb8e7afba25c&quot;,&quot;name&quot;:&quot;Cut lymph node (blank)&quot;,&quot;relativeTransform&quot;:{&quot;translate&quot;:{&quot;x&quot;:0,&quot;y&quot;:3.517238305801479e-15},&quot;rotate&quot;:0,&quot;skewX&quot;:0,&quot;scale&quot;:{&quot;x&quot;:0.10269860686839197,&quot;y&quot;:0.10269860686839195}},&quot;opacity&quot;:1,&quot;image&quot;:{&quot;url&quot;:&quot;https://icons.biorender.com/biorender/5f22d6dcf0d8bf00287846ea/20200730142104/image/lymph-node-cut-blank.png&quot;,&quot;size&quot;:{&quot;x&quot;:482,&quot;y&quot;:579},&quot;isPremium&quot;:false},&quot;source&quot;:{&quot;id&quot;:&quot;5f22d6dcf0d8bf00287846ea&quot;,&quot;type&quot;:&quot;ASSETS&quot;},&quot;pathStyles&quot;:[{&quot;type&quot;:&quot;FILL&quot;,&quot;fillStyle&quot;:&quot;rgb(0,0,0)&quot;}],&quot;isLocked&quot;:false,&quot;parent&quot;:{&quot;type&quot;:&quot;CHILD&quot;,&quot;parentId&quot;:&quot;236d26a1-2c87-4943-bdac-6bfe7ed19f0b&quot;,&quot;order&quot;:&quot;05&quot;}},&quot;7fda45dc-a97b-4870-ade4-f54fdb95dc57&quot;:{&quot;type&quot;:&quot;FIGURE_OBJECT&quot;,&quot;id&quot;:&quot;7fda45dc-a97b-4870-ade4-f54fdb95dc57&quot;,&quot;relativeTransform&quot;:{&quot;translate&quot;:{&quot;x&quot;:-5.517392695741779,&quot;y&quot;:-8.497904953902461},&quot;rotate&quot;:0},&quot;opacity&quot;:1,&quot;path&quot;:{&quot;type&quot;:&quot;POLY_LINE&quot;,&quot;points&quot;:[{&quot;x&quot;:3.3856911191919226,&quot;y&quot;:3.7725410312493017},{&quot;x&quot;:1.5211076042746319,&quot;y&quot;:1.80982154186268},{&quot;x&quot;:3.5819630681305292,&quot;y&quot;:3.379997133371978},{&quot;x&quot;:6.133498404333194,&quot;y&quot;:6.520348316390572},{&quot;x&quot;:-1.8962284209944236,&quot;y&quot;:-6.814756239798678},{&quot;x&quot;:-4.305755235396555,&quot;y&quot;:-4.5147533715056545},{&quot;x&quot;:-5.446546583047875,&quot;y&quot;:-2.900705232665212},{&quot;x&quot;:-6.133498404333194,&quot;y&quot;:-1.036121717748034},{&quot;x&quot;:-2.20805942555995,&quot;y&quot;:0.5340538737612633},{&quot;x&quot;:2.0117874766212878,&quot;y&quot;:3.2818611589027586},{&quot;x&quot;:5.446546583047875,&quot;y&quot;:6.81475623979867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1&quot;}},&quot;052790f3-00c2-418a-9290-8647b4f294bd&quot;:{&quot;type&quot;:&quot;FIGURE_OBJECT&quot;,&quot;id&quot;:&quot;052790f3-00c2-418a-9290-8647b4f294bd&quot;,&quot;relativeTransform&quot;:{&quot;translate&quot;:{&quot;x&quot;:-6.923282368087385,&quot;y&quot;:4.554179650518348},&quot;rotate&quot;:0},&quot;opacity&quot;:1,&quot;path&quot;:{&quot;type&quot;:&quot;POLY_LINE&quot;,&quot;points&quot;:[{&quot;x&quot;:3.734861015654414,&quot;y&quot;:-2.2023654397399484},{&quot;x&quot;:1.4777336028598553,&quot;y&quot;:-1.9079575163319549},{&quot;x&quot;:3.636725041185082,&quot;y&quot;:-3.183725184433259},{&quot;x&quot;:6.090124402918472,&quot;y&quot;:-4.0669489546573505},{&quot;x&quot;:-0.005693985820057538,&quot;y&quot;:-3.0969771816039304},{&quot;x&quot;:-6.090124402918528,&quot;y&quot;:-1.6249375645638515},{&quot;x&quot;:-5.391784609993377,&quot;y&quot;:2.213753411379838},{&quot;x&quot;:-4.04065691070241,&quot;y&quot;:4.0669489546573505},{&quot;x&quot;:5.380396638353375,&quot;y&quot;:-2.8025692581958244},{&quot;x&quot;:5.3050366071638235,&quot;y&quot;:-3.08558920996404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2&quot;}},&quot;7825add3-4fd8-41da-983d-b8920f3b1319&quot;:{&quot;type&quot;:&quot;FIGURE_OBJECT&quot;,&quot;id&quot;:&quot;7825add3-4fd8-41da-983d-b8920f3b1319&quot;,&quot;relativeTransform&quot;:{&quot;translate&quot;:{&quot;x&quot;:-5.6030532937739075,&quot;y&quot;:9.458255331150516},&quot;rotate&quot;:0},&quot;opacity&quot;:1,&quot;path&quot;:{&quot;type&quot;:&quot;POLY_LINE&quot;,&quot;points&quot;:[{&quot;x&quot;:3.8032518758095697,&quot;y&quot;:-4.2346958638258165},{&quot;x&quot;:2.3918559980614105,&quot;y&quot;:-2.79984621536144},{&quot;x&quot;:4.956954115498589,&quot;y&quot;:-7.008305145902787},{&quot;x&quot;:0.331000534205401,&quot;y&quot;:-2.79984621536144},{&quot;x&quot;:-4.956954115498589,&quot;y&quot;:1.316418626681584},{&quot;x&quot;:-2.809350648813194,&quot;y&quot;:4.364079920899842},{&quot;x&quot;:0.047980582437241424,&quot;y&quot;:7.008305145902787},{&quot;x&quot;:4.950392739930238,&quot;y&quot;:-5.558364986803488},{&quot;x&quot;:4.747096443419133,&quot;y&quot;:-5.7691967757361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3&quot;}},&quot;d75fef4e-5b30-4a02-b391-80f398cf6690&quot;:{&quot;type&quot;:&quot;FIGURE_OBJECT&quot;,&quot;id&quot;:&quot;d75fef4e-5b30-4a02-b391-80f398cf6690&quot;,&quot;relativeTransform&quot;:{&quot;translate&quot;:{&quot;x&quot;:-0.26711806163259266,&quot;y&quot;:10.485712120093101},&quot;rotate&quot;:0},&quot;opacity&quot;:1,&quot;path&quot;:{&quot;type&quot;:&quot;POLY_LINE&quot;,&quot;points&quot;:[{&quot;x&quot;:1.5701755915092976,&quot;y&quot;:-4.219846902181237},{&quot;x&quot;:0.8832237702239798,&quot;y&quot;:-3.5328950808958064},{&quot;x&quot;:0.9993196201692641,&quot;y&quot;:-5.940035057935345},{&quot;x&quot;:0.49067987234665544,&quot;y&quot;:-6.084430417098639},{&quot;x&quot;:-0.16655124131898702,&quot;y&quot;:-2.4544500641391886},{&quot;x&quot;:-2.15899143832534,&quot;y&quot;:3.4347591064267},{&quot;x&quot;:-3.434759106426645,&quot;y&quot;:6.182566391567858},{&quot;x&quot;:0.5888158468159865,&quot;y&quot;:5.495614570282541},{&quot;x&quot;:3.434759106426588,&quot;y&quot;:4.219846902181237},{&quot;x&quot;:2.060855463855897,&quot;y&quot;:-5.9862944426291955},{&quot;x&quot;:1.6683115659786287,&quot;y&quot;:-6.18256639156785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5&quot;}},&quot;3639dd1a-8136-4cd4-aa35-ba3536bdd54e&quot;:{&quot;type&quot;:&quot;FIGURE_OBJECT&quot;,&quot;id&quot;:&quot;3639dd1a-8136-4cd4-aa35-ba3536bdd54e&quot;,&quot;relativeTransform&quot;:{&quot;translate&quot;:{&quot;x&quot;:4.345272738425968,&quot;y&quot;:7.78697282218644},&quot;rotate&quot;:0},&quot;opacity&quot;:1,&quot;path&quot;:{&quot;type&quot;:&quot;POLY_LINE&quot;,&quot;points&quot;:[{&quot;x&quot;:0.29440792340804955,&quot;y&quot;:-3.581963068130529},{&quot;x&quot;:0.19627194893860592,&quot;y&quot;:-1.3248356553359133},{&quot;x&quot;:-2.158991438325284,&quot;y&quot;:-5.740954506455925},{&quot;x&quot;:-0.5888158468159865,&quot;y&quot;:-1.3248356553359133},{&quot;x&quot;:0.8832237702240362,&quot;y&quot;:6.427906327741242},{&quot;x&quot;:2.15899143832534,&quot;y&quot;:1.8155155276826813},{&quot;x&quot;:2.15899143832534,&quot;y&quot;:-1.4229716298053567},{&quot;x&quot;:1.2757676681013606,&quot;y&quot;:-3.6800990425998594},{&quot;x&quot;:-1.5701755915092976,&quot;y&quot;:-6.427906327741242}],&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55&quot;}},&quot;b59ec1b6-4d28-470f-940b-5bd99c5695c7&quot;:{&quot;type&quot;:&quot;FIGURE_OBJECT&quot;,&quot;id&quot;:&quot;b59ec1b6-4d28-470f-940b-5bd99c5695c7&quot;,&quot;relativeTransform&quot;:{&quot;translate&quot;:{&quot;x&quot;:-6.4439904673805355,&quot;y&quot;:-3.143800359504113},&quot;rotate&quot;:0},&quot;opacity&quot;:1,&quot;path&quot;:{&quot;type&quot;:&quot;POLY_LINE&quot;,&quot;points&quot;:[{&quot;x&quot;:2.055161478036008,&quot;y&quot;:2.147603466685394},{&quot;x&quot;:2.2514334269747263,&quot;y&quot;:0.8718357985841461},{&quot;x&quot;:5.7843285078705895,&quot;y&quot;:1.9513315177467878},{&quot;x&quot;:0.8775297844040912,&quot;y&quot;:-1.2871556397411377},{&quot;x&quot;:-2.26282139861456,&quot;y&quot;:-2.955467205719766},{&quot;x&quot;:-5.195512661054659,&quot;y&quot;:-4.121710927711849},{&quot;x&quot;:-5.991988428449085,&quot;y&quot;:-2.4647873333732235},{&quot;x&quot;:-6.482668300795854,&quot;y&quot;:-0.10952394610905224},{&quot;x&quot;:-6.569416303625294,&quot;y&quot;:1.8645835149172345},{&quot;x&quot;:-6.373144354686632,&quot;y&quot;:4.121710927711906},{&quot;x&quot;:-0.4963738581666568,&quot;y&quot;:2.9326912624400423},{&quot;x&quot;:6.569416303625294,&quot;y&quot;:2.3438754156240558}],&quot;closed&quot;:true,&quot;cornerRounding&quot;:{&quot;type&quot;:&quot;ARC_LENGTH&quot;,&quot;global&quot;:0.9578497356010229}},&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6&quot;}},&quot;465e7c16-a04d-42a9-8035-7469878ab713&quot;:{&quot;type&quot;:&quot;FIGURE_OBJECT&quot;,&quot;id&quot;:&quot;465e7c16-a04d-42a9-8035-7469878ab713&quot;,&quot;relativeTransform&quot;:{&quot;translate&quot;:{&quot;x&quot;:4.664494178026158,&quot;y&quot;:-9.352813811490599},&quot;rotate&quot;:0},&quot;opacity&quot;:1,&quot;path&quot;:{&quot;type&quot;:&quot;POLY_LINE&quot;,&quot;points&quot;:[{&quot;x&quot;:-0.8360950042255573,&quot;y&quot;:3.0763343799318648},{&quot;x&quot;:-0.1229494906616115,&quot;y&quot;:3.7442261186132066},{&quot;x&quot;:-1.3138767331562646,&quot;y&quot;:7.137479075842654},{&quot;x&quot;:0.5640023306237625,&quot;y&quot;:5.019993786714624},{&quot;x&quot;:2.73438174058888,&quot;y&quot;:1.891030575335806},{&quot;x&quot;:2.8593688041630485,&quot;y&quot;:-0.3811932347937363},{&quot;x&quot;:2.0742810084084,&quot;y&quot;:-2.9327285709964572},{&quot;x&quot;:0.37911835332493393,&quot;y&quot;:-5.4691675098639685},{&quot;x&quot;:-2.8593688041630485,&quot;y&quot;:-7.137479075842709},{&quot;x&quot;:-1.7916584620869163,&quot;y&quot;:-0.5070285870483295},{&quot;x&quot;:-1.3138767331562646,&quot;y&quot;:5.70413388905053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7&quot;}},&quot;1aa42e08-5ce1-495e-9924-f6ddb37bda19&quot;:{&quot;type&quot;:&quot;FIGURE_OBJECT&quot;,&quot;id&quot;:&quot;1aa42e08-5ce1-495e-9924-f6ddb37bda19&quot;,&quot;relativeTransform&quot;:{&quot;translate&quot;:{&quot;x&quot;:-2.108158339958317,&quot;y&quot;:-10.06808054541204},&quot;rotate&quot;:0},&quot;opacity&quot;:1,&quot;path&quot;:{&quot;type&quot;:&quot;POLY_LINE&quot;,&quot;points&quot;:[{&quot;x&quot;:2.5279920996110703,&quot;y&quot;:4.557628827004063},{&quot;x&quot;:2.073010728807658,&quot;y&quot;:2.7044332837264373},{&quot;x&quot;:3.0543704735009687,&quot;y&quot;:4.176472900766516},{&quot;x&quot;:3.8394582692556174,&quot;y&quot;:7.316824083785111},{&quot;x&quot;:3.4469143713782366,&quot;y&quot;:2.900705232665212},{&quot;x&quot;:1.644768329387203,&quot;y&quot;:-6.728008236969124},{&quot;x&quot;:-0.2198151855302004,&quot;y&quot;:-7.316824083785111},{&quot;x&quot;:-2.146836173373636,&quot;y&quot;:-6.912892214267953},{&quot;x&quot;:-3.8394582692556174,&quot;y&quot;:-5.888276534614522},{&quot;x&quot;:0.6991070862369096,&quot;y&quot;:2.3118893858492253},{&quot;x&quot;:2.920535997488451,&quot;y&quot;:7.10916416320667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8&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16.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dc2eb6fe-3d8a-46e7-8cbc-6da8ab5749d7"/>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dc2eb6fe-3d8a-46e7-8cbc-6da8ab5749d7&quot;:{&quot;id&quot;:&quot;dc2eb6fe-3d8a-46e7-8cbc-6da8ab5749d7&quot;,&quot;name&quot;:&quot;Cancer cell&quot;,&quot;type&quot;:&quot;FIGURE_OBJECT&quot;,&quot;relativeTransform&quot;:{&quot;translate&quot;:{&quot;x&quot;:-250.38170680905233,&quot;y&quot;:245.3093938033202},&quot;rotate&quot;:2.074478189675535,&quot;skewX&quot;:2.2297459771737236e-16,&quot;scale&quot;:{&quot;x&quot;:0.12473904972144542,&quot;y&quot;:0.12473904972144553}},&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02&quot;},&quot;opacity&quot;:0.33},&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17.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3d91fc8d-8b22-42bc-9d24-bb396523fe2c"/>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3d91fc8d-8b22-42bc-9d24-bb396523fe2c&quot;:{&quot;id&quot;:&quot;3d91fc8d-8b22-42bc-9d24-bb396523fe2c&quot;,&quot;name&quot;:&quot;Cancer cell&quot;,&quot;type&quot;:&quot;FIGURE_OBJECT&quot;,&quot;relativeTransform&quot;:{&quot;translate&quot;:{&quot;x&quot;:-266.6375437318479,&quot;y&quot;:250.076454319667},&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05&quot;},&quot;opacity&quot;:0.33},&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18.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001d8dc4-59c3-48f1-a622-7f858d83dcba"/>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001d8dc4-59c3-48f1-a622-7f858d83dcba&quot;:{&quot;id&quot;:&quot;001d8dc4-59c3-48f1-a622-7f858d83dcba&quot;,&quot;name&quot;:&quot;Cancer cell&quot;,&quot;type&quot;:&quot;FIGURE_OBJECT&quot;,&quot;relativeTransform&quot;:{&quot;translate&quot;:{&quot;x&quot;:-244.1661803716638,&quot;y&quot;:254.01830908799792},&quot;rotate&quot;:-0.46094016589674563,&quot;skewX&quot;:-2.7199104416663163e-16,&quot;scale&quot;:{&quot;x&quot;:0.15972313339008068,&quot;y&quot;:0.15972313339008076}},&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1&quot;},&quot;opacity&quot;:0.33},&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19.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ec83d649-d1a2-4513-8fd8-d225a973b1d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ec83d649-d1a2-4513-8fd8-d225a973b1d6&quot;:{&quot;id&quot;:&quot;ec83d649-d1a2-4513-8fd8-d225a973b1d6&quot;,&quot;name&quot;:&quot;Cancer cell&quot;,&quot;type&quot;:&quot;FIGURE_OBJECT&quot;,&quot;relativeTransform&quot;:{&quot;translate&quot;:{&quot;x&quot;:-255.00185833910237,&quot;y&quot;:273.6638968348617},&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15&quot;},&quot;opacity&quot;:0.33},&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xml><?xml version="1.0" encoding="utf-8"?>
<p:tagLst xmlns:a="http://schemas.openxmlformats.org/drawingml/2006/main" xmlns:r="http://schemas.openxmlformats.org/officeDocument/2006/relationships" xmlns:p="http://schemas.openxmlformats.org/presentationml/2006/main">
  <p:tag name="KPI_HAS_CHART" val="false"/>
</p:tagLst>
</file>

<file path=ppt/tags/tag20.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5ca7330e-c755-4718-9b88-254f79e4e1a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5ca7330e-c755-4718-9b88-254f79e4e1a5&quot;:{&quot;id&quot;:&quot;5ca7330e-c755-4718-9b88-254f79e4e1a5&quot;,&quot;name&quot;:&quot;Cancer cell&quot;,&quot;type&quot;:&quot;FIGURE_OBJECT&quot;,&quot;relativeTransform&quot;:{&quot;translate&quot;:{&quot;x&quot;:-267.1542677846468,&quot;y&quot;:265.0736726075449},&quot;rotate&quot;:5.76291900546817,&quot;skewX&quot;:-6.223705321070439e-17,&quot;scale&quot;:{&quot;x&quot;:-0.1669516121502804,&quot;y&quot;:0.16695161215028034}},&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2&quot;},&quot;opacity&quot;:0.75},&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1.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02bd2fac-7a3b-4868-9f9c-56cd1ef42f54"/>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02bd2fac-7a3b-4868-9f9c-56cd1ef42f54&quot;:{&quot;id&quot;:&quot;02bd2fac-7a3b-4868-9f9c-56cd1ef42f54&quot;,&quot;name&quot;:&quot;Cancer cell&quot;,&quot;type&quot;:&quot;FIGURE_OBJECT&quot;,&quot;relativeTransform&quot;:{&quot;translate&quot;:{&quot;x&quot;:-247.2055814014627,&quot;y&quot;:263.83690437166484},&quot;rotate&quot;:0.35576541617156665,&quot;skewX&quot;:-3.734223192642261e-16,&quot;scale&quot;:{&quot;x&quot;:0.16695161215028045,&quot;y&quot;:0.1669516121502804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25&quot;},&quot;opacity&quot;:0.75},&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2.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42bded6f-d060-4244-b47f-46175605af4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2bded6f-d060-4244-b47f-46175605af46&quot;:{&quot;id&quot;:&quot;42bded6f-d060-4244-b47f-46175605af46&quot;,&quot;name&quot;:&quot;Cancer cell&quot;,&quot;type&quot;:&quot;FIGURE_OBJECT&quot;,&quot;relativeTransform&quot;:{&quot;translate&quot;:{&quot;x&quot;:-255.98207563732475,&quot;y&quot;:247.66456753516348},&quot;rotate&quot;:0.3660135791738499,&quot;skewX&quot;:-1.244741064214088e-16,&quot;scale&quot;:{&quot;x&quot;:-0.1669516121502804,&quot;y&quot;:0.16695161215028034}},&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3&quot;},&quot;opacity&quot;:0.75},&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3.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1a7fa4a3-e949-4be4-829b-44490b231a1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1a7fa4a3-e949-4be4-829b-44490b231a15&quot;:{&quot;type&quot;:&quot;FIGURE_OBJECT&quot;,&quot;id&quot;:&quot;1a7fa4a3-e949-4be4-829b-44490b231a15&quot;,&quot;parent&quot;:{&quot;type&quot;:&quot;CHILD&quot;,&quot;parentId&quot;:&quot;2ca399da-56c6-40df-9799-ecbe1402a391&quot;,&quot;order&quot;:&quot;9954&quot;},&quot;relativeTransform&quot;:{&quot;translate&quot;:{&quot;x&quot;:-254.8744938190119,&quot;y&quot;:258.60287040595654},&quot;rotate&quot;:0,&quot;skewX&quot;:0,&quot;scale&quot;:{&quot;x&quot;:1,&quot;y&quot;:1}}},&quot;720024a1-0863-4f63-af05-48490b453642&quot;:{&quot;id&quot;:&quot;720024a1-0863-4f63-af05-48490b453642&quot;,&quot;name&quot;:&quot;Cancer cell&quot;,&quot;type&quot;:&quot;FIGURE_OBJECT&quot;,&quot;relativeTransform&quot;:{&quot;translate&quot;:{&quot;x&quot;:-9.770522557131683,&quot;y&quot;:-3.7138622431933577},&quot;rotate&quot;:0,&quot;skewX&quot;:0,&quot;scale&quot;:{&quot;x&quot;:0.178260233638762,&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1a7fa4a3-e949-4be4-829b-44490b231a15&quot;,&quot;order&quot;:&quot;2&quot;}},&quot;14a9ee87-7a03-4a26-bf78-dbc249d4ab23&quot;:{&quot;id&quot;:&quot;14a9ee87-7a03-4a26-bf78-dbc249d4ab23&quot;,&quot;name&quot;:&quot;Cancer cell&quot;,&quot;type&quot;:&quot;FIGURE_OBJECT&quot;,&quot;relativeTransform&quot;:{&quot;translate&quot;:{&quot;x&quot;:5.87266931894548,&quot;y&quot;:-4.403401812720876},&quot;rotate&quot;:-0.6590175543038372,&quot;skewX&quot;:-1.63773099261528e-16,&quot;scale&quot;:{&quot;x&quot;:0.17826023363876203,&quot;y&quot;:0.1782602336387619}},&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1a7fa4a3-e949-4be4-829b-44490b231a15&quot;,&quot;order&quot;:&quot;5&quot;}},&quot;ee46106a-8afe-4bd0-8ae3-2cf822e1e7d7&quot;:{&quot;id&quot;:&quot;ee46106a-8afe-4bd0-8ae3-2cf822e1e7d7&quot;,&quot;name&quot;:&quot;Cancer cell&quot;,&quot;type&quot;:&quot;FIGURE_OBJECT&quot;,&quot;relativeTransform&quot;:{&quot;translate&quot;:{&quot;x&quot;:0.30013602473072004,&quot;y&quot;:7.043190915861219},&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1a7fa4a3-e949-4be4-829b-44490b231a15&quot;,&quot;order&quot;:&quot;7&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4.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e2846fb9-306f-4308-9155-a0c3004cf6e2"/>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e2846fb9-306f-4308-9155-a0c3004cf6e2&quot;:{&quot;relativeTransform&quot;:{&quot;translate&quot;:{&quot;x&quot;:-222.39884008478268,&quot;y&quot;:257.38804672560946},&quot;rotate&quot;:3.141592653589793,&quot;skewX&quot;:0,&quot;scale&quot;:{&quot;x&quot;:1,&quot;y&quot;:1}},&quot;type&quot;:&quot;FIGURE_OBJECT&quot;,&quot;id&quot;:&quot;e2846fb9-306f-4308-9155-a0c3004cf6e2&quot;,&quot;name&quot;:&quot;Lymph node (cut, with cortex)&quot;,&quot;displayName&quot;:&quot;Cut lymph node (with cortex)&quot;,&quot;opacity&quot;:1,&quot;source&quot;:{&quot;id&quot;:&quot;5f22d7de409c9400adfda672&quot;,&quot;type&quot;:&quot;ASSETS&quot;},&quot;pathStyles&quot;:[{&quot;type&quot;:&quot;FILL&quot;,&quot;fillStyle&quot;:&quot;rgb(0,0,0)&quot;}],&quot;isLocked&quot;:false,&quot;parent&quot;:{&quot;type&quot;:&quot;CHILD&quot;,&quot;parentId&quot;:&quot;2ca399da-56c6-40df-9799-ecbe1402a391&quot;,&quot;order&quot;:&quot;9955&quot;},&quot;isPremium&quot;:true},&quot;83badb21-d1c2-4c90-9bd0-7e87718ad26a&quot;:{&quot;type&quot;:&quot;FIGURE_OBJECT&quot;,&quot;id&quot;:&quot;83badb21-d1c2-4c90-9bd0-7e87718ad26a&quot;,&quot;name&quot;:&quot;Cut lymph node (blank)&quot;,&quot;relativeTransform&quot;:{&quot;translate&quot;:{&quot;x&quot;:0,&quot;y&quot;:3.517238305801479e-15},&quot;rotate&quot;:0,&quot;skewX&quot;:0,&quot;scale&quot;:{&quot;x&quot;:0.10269860686839197,&quot;y&quot;:0.10269860686839195}},&quot;opacity&quot;:1,&quot;image&quot;:{&quot;url&quot;:&quot;https://icons.biorender.com/biorender/5f22d6dcf0d8bf00287846ea/20200730142104/image/lymph-node-cut-blank.png&quot;,&quot;size&quot;:{&quot;x&quot;:482,&quot;y&quot;:579},&quot;isPremium&quot;:false},&quot;source&quot;:{&quot;id&quot;:&quot;5f22d6dcf0d8bf00287846ea&quot;,&quot;type&quot;:&quot;ASSETS&quot;},&quot;pathStyles&quot;:[{&quot;type&quot;:&quot;FILL&quot;,&quot;fillStyle&quot;:&quot;rgb(0,0,0)&quot;}],&quot;isLocked&quot;:false,&quot;parent&quot;:{&quot;type&quot;:&quot;CHILD&quot;,&quot;parentId&quot;:&quot;e2846fb9-306f-4308-9155-a0c3004cf6e2&quot;,&quot;order&quot;:&quot;05&quot;}},&quot;e889a70f-3c1c-406e-abeb-d8ffbd428ab3&quot;:{&quot;type&quot;:&quot;FIGURE_OBJECT&quot;,&quot;id&quot;:&quot;e889a70f-3c1c-406e-abeb-d8ffbd428ab3&quot;,&quot;relativeTransform&quot;:{&quot;translate&quot;:{&quot;x&quot;:-5.517392695741779,&quot;y&quot;:-8.497904953902461},&quot;rotate&quot;:0},&quot;opacity&quot;:1,&quot;path&quot;:{&quot;type&quot;:&quot;POLY_LINE&quot;,&quot;points&quot;:[{&quot;x&quot;:3.3856911191919226,&quot;y&quot;:3.7725410312493017},{&quot;x&quot;:1.5211076042746319,&quot;y&quot;:1.80982154186268},{&quot;x&quot;:3.5819630681305292,&quot;y&quot;:3.379997133371978},{&quot;x&quot;:6.133498404333194,&quot;y&quot;:6.520348316390572},{&quot;x&quot;:-1.8962284209944236,&quot;y&quot;:-6.814756239798678},{&quot;x&quot;:-4.305755235396555,&quot;y&quot;:-4.5147533715056545},{&quot;x&quot;:-5.446546583047875,&quot;y&quot;:-2.900705232665212},{&quot;x&quot;:-6.133498404333194,&quot;y&quot;:-1.036121717748034},{&quot;x&quot;:-2.20805942555995,&quot;y&quot;:0.5340538737612633},{&quot;x&quot;:2.0117874766212878,&quot;y&quot;:3.2818611589027586},{&quot;x&quot;:5.446546583047875,&quot;y&quot;:6.81475623979867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1&quot;}},&quot;7db1bc78-d9a9-4b28-a3f6-6312c3de14a8&quot;:{&quot;type&quot;:&quot;FIGURE_OBJECT&quot;,&quot;id&quot;:&quot;7db1bc78-d9a9-4b28-a3f6-6312c3de14a8&quot;,&quot;relativeTransform&quot;:{&quot;translate&quot;:{&quot;x&quot;:-6.923282368087385,&quot;y&quot;:4.554179650518348},&quot;rotate&quot;:0},&quot;opacity&quot;:1,&quot;path&quot;:{&quot;type&quot;:&quot;POLY_LINE&quot;,&quot;points&quot;:[{&quot;x&quot;:3.734861015654414,&quot;y&quot;:-2.2023654397399484},{&quot;x&quot;:1.4777336028598553,&quot;y&quot;:-1.9079575163319549},{&quot;x&quot;:3.636725041185082,&quot;y&quot;:-3.183725184433259},{&quot;x&quot;:6.090124402918472,&quot;y&quot;:-4.0669489546573505},{&quot;x&quot;:-0.005693985820057538,&quot;y&quot;:-3.0969771816039304},{&quot;x&quot;:-6.090124402918528,&quot;y&quot;:-1.6249375645638515},{&quot;x&quot;:-5.391784609993377,&quot;y&quot;:2.213753411379838},{&quot;x&quot;:-4.04065691070241,&quot;y&quot;:4.0669489546573505},{&quot;x&quot;:5.380396638353375,&quot;y&quot;:-2.8025692581958244},{&quot;x&quot;:5.3050366071638235,&quot;y&quot;:-3.08558920996404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2&quot;}},&quot;0dac554b-1f3e-45eb-90f8-bc76aee915c8&quot;:{&quot;type&quot;:&quot;FIGURE_OBJECT&quot;,&quot;id&quot;:&quot;0dac554b-1f3e-45eb-90f8-bc76aee915c8&quot;,&quot;relativeTransform&quot;:{&quot;translate&quot;:{&quot;x&quot;:-5.6030532937739075,&quot;y&quot;:9.458255331150516},&quot;rotate&quot;:0},&quot;opacity&quot;:1,&quot;path&quot;:{&quot;type&quot;:&quot;POLY_LINE&quot;,&quot;points&quot;:[{&quot;x&quot;:3.8032518758095697,&quot;y&quot;:-4.2346958638258165},{&quot;x&quot;:2.3918559980614105,&quot;y&quot;:-2.79984621536144},{&quot;x&quot;:4.956954115498589,&quot;y&quot;:-7.008305145902787},{&quot;x&quot;:0.331000534205401,&quot;y&quot;:-2.79984621536144},{&quot;x&quot;:-4.956954115498589,&quot;y&quot;:1.316418626681584},{&quot;x&quot;:-2.809350648813194,&quot;y&quot;:4.364079920899842},{&quot;x&quot;:0.047980582437241424,&quot;y&quot;:7.008305145902787},{&quot;x&quot;:4.950392739930238,&quot;y&quot;:-5.558364986803488},{&quot;x&quot;:4.747096443419133,&quot;y&quot;:-5.7691967757361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3&quot;}},&quot;04119d5b-3913-4498-aad1-ac9e4484755a&quot;:{&quot;type&quot;:&quot;FIGURE_OBJECT&quot;,&quot;id&quot;:&quot;04119d5b-3913-4498-aad1-ac9e4484755a&quot;,&quot;relativeTransform&quot;:{&quot;translate&quot;:{&quot;x&quot;:-0.26711806163259266,&quot;y&quot;:10.485712120093101},&quot;rotate&quot;:0},&quot;opacity&quot;:1,&quot;path&quot;:{&quot;type&quot;:&quot;POLY_LINE&quot;,&quot;points&quot;:[{&quot;x&quot;:1.5701755915092976,&quot;y&quot;:-4.219846902181237},{&quot;x&quot;:0.8832237702239798,&quot;y&quot;:-3.5328950808958064},{&quot;x&quot;:0.9993196201692641,&quot;y&quot;:-5.940035057935345},{&quot;x&quot;:0.49067987234665544,&quot;y&quot;:-6.084430417098639},{&quot;x&quot;:-0.16655124131898702,&quot;y&quot;:-2.4544500641391886},{&quot;x&quot;:-2.15899143832534,&quot;y&quot;:3.4347591064267},{&quot;x&quot;:-3.434759106426645,&quot;y&quot;:6.182566391567858},{&quot;x&quot;:0.5888158468159865,&quot;y&quot;:5.495614570282541},{&quot;x&quot;:3.434759106426588,&quot;y&quot;:4.219846902181237},{&quot;x&quot;:2.060855463855897,&quot;y&quot;:-5.9862944426291955},{&quot;x&quot;:1.6683115659786287,&quot;y&quot;:-6.18256639156785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5&quot;}},&quot;e78ffd9a-a559-4c21-a4e1-09d62eaa2615&quot;:{&quot;type&quot;:&quot;FIGURE_OBJECT&quot;,&quot;id&quot;:&quot;e78ffd9a-a559-4c21-a4e1-09d62eaa2615&quot;,&quot;relativeTransform&quot;:{&quot;translate&quot;:{&quot;x&quot;:4.345272738425968,&quot;y&quot;:7.78697282218644},&quot;rotate&quot;:0},&quot;opacity&quot;:1,&quot;path&quot;:{&quot;type&quot;:&quot;POLY_LINE&quot;,&quot;points&quot;:[{&quot;x&quot;:0.29440792340804955,&quot;y&quot;:-3.581963068130529},{&quot;x&quot;:0.19627194893860592,&quot;y&quot;:-1.3248356553359133},{&quot;x&quot;:-2.158991438325284,&quot;y&quot;:-5.740954506455925},{&quot;x&quot;:-0.5888158468159865,&quot;y&quot;:-1.3248356553359133},{&quot;x&quot;:0.8832237702240362,&quot;y&quot;:6.427906327741242},{&quot;x&quot;:2.15899143832534,&quot;y&quot;:1.8155155276826813},{&quot;x&quot;:2.15899143832534,&quot;y&quot;:-1.4229716298053567},{&quot;x&quot;:1.2757676681013606,&quot;y&quot;:-3.6800990425998594},{&quot;x&quot;:-1.5701755915092976,&quot;y&quot;:-6.427906327741242}],&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55&quot;}},&quot;98500fc8-7549-4ecf-ab49-f3101fc6ef81&quot;:{&quot;type&quot;:&quot;FIGURE_OBJECT&quot;,&quot;id&quot;:&quot;98500fc8-7549-4ecf-ab49-f3101fc6ef81&quot;,&quot;relativeTransform&quot;:{&quot;translate&quot;:{&quot;x&quot;:-6.4439904673805355,&quot;y&quot;:-3.143800359504113},&quot;rotate&quot;:0},&quot;opacity&quot;:1,&quot;path&quot;:{&quot;type&quot;:&quot;POLY_LINE&quot;,&quot;points&quot;:[{&quot;x&quot;:2.055161478036008,&quot;y&quot;:2.147603466685394},{&quot;x&quot;:2.2514334269747263,&quot;y&quot;:0.8718357985841461},{&quot;x&quot;:5.7843285078705895,&quot;y&quot;:1.9513315177467878},{&quot;x&quot;:0.8775297844040912,&quot;y&quot;:-1.2871556397411377},{&quot;x&quot;:-2.26282139861456,&quot;y&quot;:-2.955467205719766},{&quot;x&quot;:-5.195512661054659,&quot;y&quot;:-4.121710927711849},{&quot;x&quot;:-5.991988428449085,&quot;y&quot;:-2.4647873333732235},{&quot;x&quot;:-6.482668300795854,&quot;y&quot;:-0.10952394610905224},{&quot;x&quot;:-6.569416303625294,&quot;y&quot;:1.8645835149172345},{&quot;x&quot;:-6.373144354686632,&quot;y&quot;:4.121710927711906},{&quot;x&quot;:-0.4963738581666568,&quot;y&quot;:2.9326912624400423},{&quot;x&quot;:6.569416303625294,&quot;y&quot;:2.3438754156240558}],&quot;closed&quot;:true,&quot;cornerRounding&quot;:{&quot;type&quot;:&quot;ARC_LENGTH&quot;,&quot;global&quot;:0.9578497356010229}},&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6&quot;}},&quot;0e4eb45a-e287-4604-a797-9593bc266da7&quot;:{&quot;type&quot;:&quot;FIGURE_OBJECT&quot;,&quot;id&quot;:&quot;0e4eb45a-e287-4604-a797-9593bc266da7&quot;,&quot;relativeTransform&quot;:{&quot;translate&quot;:{&quot;x&quot;:4.664494178026158,&quot;y&quot;:-9.352813811490599},&quot;rotate&quot;:0},&quot;opacity&quot;:1,&quot;path&quot;:{&quot;type&quot;:&quot;POLY_LINE&quot;,&quot;points&quot;:[{&quot;x&quot;:-0.8360950042255573,&quot;y&quot;:3.0763343799318648},{&quot;x&quot;:-0.1229494906616115,&quot;y&quot;:3.7442261186132066},{&quot;x&quot;:-1.3138767331562646,&quot;y&quot;:7.137479075842654},{&quot;x&quot;:0.5640023306237625,&quot;y&quot;:5.019993786714624},{&quot;x&quot;:2.73438174058888,&quot;y&quot;:1.891030575335806},{&quot;x&quot;:2.8593688041630485,&quot;y&quot;:-0.3811932347937363},{&quot;x&quot;:2.0742810084084,&quot;y&quot;:-2.9327285709964572},{&quot;x&quot;:0.37911835332493393,&quot;y&quot;:-5.4691675098639685},{&quot;x&quot;:-2.8593688041630485,&quot;y&quot;:-7.137479075842709},{&quot;x&quot;:-1.7916584620869163,&quot;y&quot;:-0.5070285870483295},{&quot;x&quot;:-1.3138767331562646,&quot;y&quot;:5.70413388905053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7&quot;}},&quot;ca47bd6d-fba1-49f9-a227-5f4d7d03977a&quot;:{&quot;type&quot;:&quot;FIGURE_OBJECT&quot;,&quot;id&quot;:&quot;ca47bd6d-fba1-49f9-a227-5f4d7d03977a&quot;,&quot;relativeTransform&quot;:{&quot;translate&quot;:{&quot;x&quot;:-2.108158339958317,&quot;y&quot;:-10.06808054541204},&quot;rotate&quot;:0},&quot;opacity&quot;:1,&quot;path&quot;:{&quot;type&quot;:&quot;POLY_LINE&quot;,&quot;points&quot;:[{&quot;x&quot;:2.5279920996110703,&quot;y&quot;:4.557628827004063},{&quot;x&quot;:2.073010728807658,&quot;y&quot;:2.7044332837264373},{&quot;x&quot;:3.0543704735009687,&quot;y&quot;:4.176472900766516},{&quot;x&quot;:3.8394582692556174,&quot;y&quot;:7.316824083785111},{&quot;x&quot;:3.4469143713782366,&quot;y&quot;:2.900705232665212},{&quot;x&quot;:1.644768329387203,&quot;y&quot;:-6.728008236969124},{&quot;x&quot;:-0.2198151855302004,&quot;y&quot;:-7.316824083785111},{&quot;x&quot;:-2.146836173373636,&quot;y&quot;:-6.912892214267953},{&quot;x&quot;:-3.8394582692556174,&quot;y&quot;:-5.888276534614522},{&quot;x&quot;:0.6991070862369096,&quot;y&quot;:2.3118893858492253},{&quot;x&quot;:2.920535997488451,&quot;y&quot;:7.10916416320667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8&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5.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85bdaf67-ba07-4a7f-8007-f992e3790d6a"/>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85bdaf67-ba07-4a7f-8007-f992e3790d6a&quot;:{&quot;id&quot;:&quot;85bdaf67-ba07-4a7f-8007-f992e3790d6a&quot;,&quot;name&quot;:&quot;Cancer cell&quot;,&quot;displayName&quot;:&quot;&quot;,&quot;type&quot;:&quot;FIGURE_OBJECT&quot;,&quot;relativeTransform&quot;:{&quot;translate&quot;:{&quot;x&quot;:-213.69684134143634,&quot;y&quot;:252.83619771740317},&quot;rotate&quot;:0,&quot;skewX&quot;:0,&quot;scale&quot;:{&quot;x&quot;:0.17128635249148824,&quot;y&quot;:0.17128635249148821}},&quot;image&quot;:{&quot;url&quot;:&quot;https://icons.biorender.com/biorender/61770047aa87c30029843f2a/cancer-cell-01.png&quot;,&quot;isPremium&quot;:false,&quot;size&quot;:{&quot;x&quot;:100,&quot;y&quot;:100.95238095238095}},&quot;source&quot;:{&quot;id&quot;:&quot;6153716fe75ac20029699eee&quot;,&quot;type&quot;:&quot;ASSETS&quot;},&quot;isPremium&quot;:false,&quot;parent&quot;:{&quot;type&quot;:&quot;CHILD&quot;,&quot;parentId&quot;:&quot;2ca399da-56c6-40df-9799-ecbe1402a391&quot;,&quot;order&quot;:&quot;996&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6.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6c37ff9a-c556-4bb5-9e71-df6d3347dc4e"/>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6c37ff9a-c556-4bb5-9e71-df6d3347dc4e&quot;:{&quot;type&quot;:&quot;FIGURE_OBJECT&quot;,&quot;id&quot;:&quot;6c37ff9a-c556-4bb5-9e71-df6d3347dc4e&quot;,&quot;parent&quot;:{&quot;type&quot;:&quot;CHILD&quot;,&quot;parentId&quot;:&quot;2ca399da-56c6-40df-9799-ecbe1402a391&quot;,&quot;order&quot;:&quot;997&quot;},&quot;relativeTransform&quot;:{&quot;translate&quot;:{&quot;x&quot;:-55.46081190138375,&quot;y&quot;:29.579522265401494},&quot;rotate&quot;:0,&quot;skewX&quot;:0,&quot;scale&quot;:{&quot;x&quot;:1,&quot;y&quot;:1}}},&quot;7dfb753d-1795-4756-b35f-26e67ac95d2f&quot;:{&quot;id&quot;:&quot;7dfb753d-1795-4756-b35f-26e67ac95d2f&quot;,&quot;name&quot;:&quot;Cancer cell&quot;,&quot;displayName&quot;:&quot;&quot;,&quot;type&quot;:&quot;FIGURE_OBJECT&quot;,&quot;relativeTransform&quot;:{&quot;translate&quot;:{&quot;x&quot;:-369.4721019064838,&quot;y&quot;:-33.813536676817975},&quot;rotate&quot;:0,&quot;skewX&quot;:0,&quot;scale&quot;:{&quot;x&quot;:0.17128635249148824,&quot;y&quot;:0.17128635249148821}},&quot;image&quot;:{&quot;url&quot;:&quot;https://icons.biorender.com/biorender/61770047aa87c30029843f2a/cancer-cell-01.png&quot;,&quot;isPremium&quot;:false,&quot;size&quot;:{&quot;x&quot;:100,&quot;y&quot;:100.95238095238095}},&quot;source&quot;:{&quot;id&quot;:&quot;6153716fe75ac20029699eee&quot;,&quot;type&quot;:&quot;ASSETS&quot;},&quot;isPremium&quot;:false,&quot;parent&quot;:{&quot;type&quot;:&quot;CHILD&quot;,&quot;parentId&quot;:&quot;6c37ff9a-c556-4bb5-9e71-df6d3347dc4e&quot;,&quot;order&quot;:&quot;5&quot;}},&quot;4accfe19-afd8-4fd3-9333-f51baa2809d6&quot;:{&quot;type&quot;:&quot;FIGURE_OBJECT&quot;,&quot;id&quot;:&quot;4accfe19-afd8-4fd3-9333-f51baa2809d6&quot;,&quot;parent&quot;:{&quot;type&quot;:&quot;CHILD&quot;,&quot;parentId&quot;:&quot;6c37ff9a-c556-4bb5-9e71-df6d3347dc4e&quot;,&quot;order&quot;:&quot;2&quot;},&quot;relativeTransform&quot;:{&quot;translate&quot;:{&quot;x&quot;:157.88508984381554,&quot;y&quot;:159.44228634779702},&quot;rotate&quot;:0}},&quot;cd6409ef-42ee-4da8-a853-7bf98434cea7&quot;:{&quot;relativeTransform&quot;:{&quot;translate&quot;:{&quot;x&quot;:-485.3022183388279,&quot;y&quot;:-190.42371853969416},&quot;rotate&quot;:0},&quot;type&quot;:&quot;FIGURE_OBJECT&quot;,&quot;id&quot;:&quot;cd6409ef-42ee-4da8-a853-7bf98434cea7&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4accfe19-afd8-4fd3-9333-f51baa2809d6&quot;,&quot;order&quot;:&quot;2&quot;},&quot;isPremium&quot;:true},&quot;e8864d2f-9fc5-4ecb-9e08-1bed0316d4f9&quot;:{&quot;type&quot;:&quot;FIGURE_OBJECT&quot;,&quot;id&quot;:&quot;e8864d2f-9fc5-4ecb-9e08-1bed0316d4f9&quot;,&quot;parent&quot;:{&quot;type&quot;:&quot;CHILD&quot;,&quot;parentId&quot;:&quot;cd6409ef-42ee-4da8-a853-7bf98434cea7&quot;,&quot;order&quot;:&quot;67&quot;},&quot;relativeTransform&quot;:{&quot;translate&quot;:{&quot;x&quot;:-2.7933143223884303e-15,&quot;y&quot;:-1.6173123084585164},&quot;rotate&quot;:0}},&quot;c6480afd-33b9-4bcb-9238-c3e85f2f8be3&quot;:{&quot;id&quot;:&quot;c6480afd-33b9-4bcb-9238-c3e85f2f8be3&quot;,&quot;name&quot;:&quot;Cancer cell&quot;,&quot;type&quot;:&quot;FIGURE_OBJECT&quot;,&quot;relativeTransform&quot;:{&quot;translate&quot;:{&quot;x&quot;:-9.770522557131683,&quot;y&quot;:-3.7138622431933577},&quot;rotate&quot;:0,&quot;skewX&quot;:0,&quot;scale&quot;:{&quot;x&quot;:0.178260233638762,&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e8864d2f-9fc5-4ecb-9e08-1bed0316d4f9&quot;,&quot;order&quot;:&quot;2&quot;}},&quot;df0772d3-0271-4d0a-acf4-17232672faf3&quot;:{&quot;id&quot;:&quot;df0772d3-0271-4d0a-acf4-17232672faf3&quot;,&quot;name&quot;:&quot;Cancer cell&quot;,&quot;type&quot;:&quot;FIGURE_OBJECT&quot;,&quot;relativeTransform&quot;:{&quot;translate&quot;:{&quot;x&quot;:5.87266931894548,&quot;y&quot;:-4.403401812720876},&quot;rotate&quot;:-0.6590175543038372,&quot;skewX&quot;:-1.63773099261528e-16,&quot;scale&quot;:{&quot;x&quot;:0.17826023363876203,&quot;y&quot;:0.1782602336387619}},&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e8864d2f-9fc5-4ecb-9e08-1bed0316d4f9&quot;,&quot;order&quot;:&quot;5&quot;}},&quot;52c485f3-1caa-4e75-a3b6-1b273063f724&quot;:{&quot;id&quot;:&quot;52c485f3-1caa-4e75-a3b6-1b273063f724&quot;,&quot;name&quot;:&quot;Cancer cell&quot;,&quot;type&quot;:&quot;FIGURE_OBJECT&quot;,&quot;relativeTransform&quot;:{&quot;translate&quot;:{&quot;x&quot;:0.30013602473072004,&quot;y&quot;:7.043190915861219},&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e8864d2f-9fc5-4ecb-9e08-1bed0316d4f9&quot;,&quot;order&quot;:&quot;7&quot;}},&quot;65d2299a-69ba-4f55-920c-1ea26db7097b&quot;:{&quot;id&quot;:&quot;65d2299a-69ba-4f55-920c-1ea26db7097b&quot;,&quot;name&quot;:&quot;Cancer cell&quot;,&quot;type&quot;:&quot;FIGURE_OBJECT&quot;,&quot;relativeTransform&quot;:{&quot;translate&quot;:{&quot;x&quot;:-43.27589172567958,&quot;y&quot;:7.043190915861227},&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e8864d2f-9fc5-4ecb-9e08-1bed0316d4f9&quot;,&quot;order&quot;:&quot;8&quot;}},&quot;bda633c5-ae0d-4f56-a403-8a135c8bd5e5&quot;:{&quot;id&quot;:&quot;bda633c5-ae0d-4f56-a403-8a135c8bd5e5&quot;,&quot;name&quot;:&quot;Cancer cell&quot;,&quot;type&quot;:&quot;FIGURE_OBJECT&quot;,&quot;relativeTransform&quot;:{&quot;translate&quot;:{&quot;x&quot;:-1.1075818183128632,&quot;y&quot;:-12.555615179251562},&quot;rotate&quot;:0.3660135791738499,&quot;skewX&quot;:-1.244741064214088e-16,&quot;scale&quot;:{&quot;x&quot;:-0.1669516121502804,&quot;y&quot;:0.1669516121502803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57&quot;},&quot;opacity&quot;:0.75},&quot;073d0f4c-8c48-47c7-805d-8317ee98d140&quot;:{&quot;id&quot;:&quot;073d0f4c-8c48-47c7-805d-8317ee98d140&quot;,&quot;name&quot;:&quot;Cancer cell&quot;,&quot;type&quot;:&quot;FIGURE_OBJECT&quot;,&quot;relativeTransform&quot;:{&quot;translate&quot;:{&quot;x&quot;:-12.279773965634865,&quot;y&quot;:4.853489893129843},&quot;rotate&quot;:5.76291900546817,&quot;skewX&quot;:-1.2447410642140878e-16,&quot;scale&quot;:{&quot;x&quot;:-0.1669516121502804,&quot;y&quot;:0.16695161215028034}},&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27&quot;},&quot;opacity&quot;:0.75},&quot;5de72f2d-f8aa-44e8-af25-a9c0d06d2649&quot;:{&quot;id&quot;:&quot;5de72f2d-f8aa-44e8-af25-a9c0d06d2649&quot;,&quot;name&quot;:&quot;Cancer cell&quot;,&quot;type&quot;:&quot;FIGURE_OBJECT&quot;,&quot;relativeTransform&quot;:{&quot;translate&quot;:{&quot;x&quot;:7.668912417549182,&quot;y&quot;:3.6167216572498075},&quot;rotate&quot;:0.3557654161715666,&quot;skewX&quot;:-3.7342231926422617e-16,&quot;scale&quot;:{&quot;x&quot;:0.16695161215028045,&quot;y&quot;:0.1669516121502804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28&quot;},&quot;opacity&quot;:0.75},&quot;22626f93-3de2-4d26-a009-8eebdd27a2d9&quot;:{&quot;id&quot;:&quot;22626f93-3de2-4d26-a009-8eebdd27a2d9&quot;,&quot;name&quot;:&quot;Cancer cell&quot;,&quot;type&quot;:&quot;FIGURE_OBJECT&quot;,&quot;relativeTransform&quot;:{&quot;translate&quot;:{&quot;x&quot;:10.70831344734807,&quot;y&quot;:-6.201873626417138},&quot;rotate&quot;:-0.46094016589674563,&quot;skewX&quot;:-3.3998880520828955e-16,&quot;scale&quot;:{&quot;x&quot;:0.15972313339008068,&quot;y&quot;:0.15972313339008076}},&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05&quot;},&quot;opacity&quot;:0.33},&quot;ce0245d9-49f7-4e13-8485-93c67ee8efbd&quot;:{&quot;id&quot;:&quot;ce0245d9-49f7-4e13-8485-93c67ee8efbd&quot;,&quot;name&quot;:&quot;Cancer cell&quot;,&quot;type&quot;:&quot;FIGURE_OBJECT&quot;,&quot;relativeTransform&quot;:{&quot;translate&quot;:{&quot;x&quot;:-0.12736452009047883,&quot;y&quot;:13.443714120446685},&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1&quot;},&quot;opacity&quot;:0.33},&quot;74181a0f-d1f4-49b3-9241-b486938c247a&quot;:{&quot;id&quot;:&quot;74181a0f-d1f4-49b3-9241-b486938c247a&quot;,&quot;name&quot;:&quot;Cancer cell&quot;,&quot;type&quot;:&quot;FIGURE_OBJECT&quot;,&quot;relativeTransform&quot;:{&quot;translate&quot;:{&quot;x&quot;:-11.763049912836054,&quot;y&quot;:-10.143728394748054},&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02&quot;},&quot;opacity&quot;:0.33},&quot;0e50ed36-a5c1-41f0-94ed-87f73eddea71&quot;:{&quot;id&quot;:&quot;0e50ed36-a5c1-41f0-94ed-87f73eddea71&quot;,&quot;name&quot;:&quot;Cancer cell&quot;,&quot;type&quot;:&quot;FIGURE_OBJECT&quot;,&quot;relativeTransform&quot;:{&quot;translate&quot;:{&quot;x&quot;:4.49278700995955,&quot;y&quot;:-14.910788911094832},&quot;rotate&quot;:2.074478189675535,&quot;skewX&quot;:1.6723094828802926e-16,&quot;scale&quot;:{&quot;x&quot;:0.12473904972144542,&quot;y&quot;:0.12473904972144553}},&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01&quot;},&quot;opacity&quot;:0.33},&quot;0767a086-a4e7-417f-b434-c64f4ec58da7&quot;:{&quot;relativeTransform&quot;:{&quot;translate&quot;:{&quot;x&quot;:-522.2433477391335,&quot;y&quot;:-189.0219143743423},&quot;rotate&quot;:0},&quot;type&quot;:&quot;FIGURE_OBJECT&quot;,&quot;id&quot;:&quot;0767a086-a4e7-417f-b434-c64f4ec58da7&quot;,&quot;name&quot;:&quot;Lymph node (cut, with cortex)&quot;,&quot;displayName&quot;:&quot;Cut lymph node (with cortex)&quot;,&quot;opacity&quot;:1,&quot;source&quot;:{&quot;id&quot;:&quot;5f22d7de409c9400adfda672&quot;,&quot;type&quot;:&quot;ASSETS&quot;},&quot;pathStyles&quot;:[{&quot;type&quot;:&quot;FILL&quot;,&quot;fillStyle&quot;:&quot;rgb(0,0,0)&quot;}],&quot;isLocked&quot;:false,&quot;parent&quot;:{&quot;type&quot;:&quot;CHILD&quot;,&quot;parentId&quot;:&quot;4accfe19-afd8-4fd3-9333-f51baa2809d6&quot;,&quot;order&quot;:&quot;5&quot;},&quot;isPremium&quot;:true},&quot;a155cfae-6b99-4193-bf0b-7fb01e7d5ec3&quot;:{&quot;type&quot;:&quot;FIGURE_OBJECT&quot;,&quot;id&quot;:&quot;a155cfae-6b99-4193-bf0b-7fb01e7d5ec3&quot;,&quot;name&quot;:&quot;Cut lymph node (blank)&quot;,&quot;relativeTransform&quot;:{&quot;translate&quot;:{&quot;x&quot;:0,&quot;y&quot;:3.517238305801479e-15},&quot;rotate&quot;:0,&quot;skewX&quot;:0,&quot;scale&quot;:{&quot;x&quot;:0.10269860686839197,&quot;y&quot;:0.10269860686839195}},&quot;opacity&quot;:1,&quot;image&quot;:{&quot;url&quot;:&quot;https://icons.biorender.com/biorender/5f22d6dcf0d8bf00287846ea/20200730142104/image/lymph-node-cut-blank.png&quot;,&quot;size&quot;:{&quot;x&quot;:482,&quot;y&quot;:579},&quot;isPremium&quot;:false},&quot;source&quot;:{&quot;id&quot;:&quot;5f22d6dcf0d8bf00287846ea&quot;,&quot;type&quot;:&quot;ASSETS&quot;},&quot;pathStyles&quot;:[{&quot;type&quot;:&quot;FILL&quot;,&quot;fillStyle&quot;:&quot;rgb(0,0,0)&quot;}],&quot;isLocked&quot;:false,&quot;parent&quot;:{&quot;type&quot;:&quot;CHILD&quot;,&quot;parentId&quot;:&quot;0767a086-a4e7-417f-b434-c64f4ec58da7&quot;,&quot;order&quot;:&quot;05&quot;}},&quot;71f64518-8cad-4e9b-98cd-2335b10ec218&quot;:{&quot;type&quot;:&quot;FIGURE_OBJECT&quot;,&quot;id&quot;:&quot;71f64518-8cad-4e9b-98cd-2335b10ec218&quot;,&quot;relativeTransform&quot;:{&quot;translate&quot;:{&quot;x&quot;:-5.517392695741779,&quot;y&quot;:-8.497904953902461},&quot;rotate&quot;:0},&quot;opacity&quot;:1,&quot;path&quot;:{&quot;type&quot;:&quot;POLY_LINE&quot;,&quot;points&quot;:[{&quot;x&quot;:3.3856911191919226,&quot;y&quot;:3.7725410312493017},{&quot;x&quot;:1.5211076042746319,&quot;y&quot;:1.80982154186268},{&quot;x&quot;:3.5819630681305292,&quot;y&quot;:3.379997133371978},{&quot;x&quot;:6.133498404333194,&quot;y&quot;:6.520348316390572},{&quot;x&quot;:-1.8962284209944236,&quot;y&quot;:-6.814756239798678},{&quot;x&quot;:-4.305755235396555,&quot;y&quot;:-4.5147533715056545},{&quot;x&quot;:-5.446546583047875,&quot;y&quot;:-2.900705232665212},{&quot;x&quot;:-6.133498404333194,&quot;y&quot;:-1.036121717748034},{&quot;x&quot;:-2.20805942555995,&quot;y&quot;:0.5340538737612633},{&quot;x&quot;:2.0117874766212878,&quot;y&quot;:3.2818611589027586},{&quot;x&quot;:5.446546583047875,&quot;y&quot;:6.81475623979867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1&quot;}},&quot;063c5d07-0aa9-41ac-a755-ad38c0e12bb2&quot;:{&quot;type&quot;:&quot;FIGURE_OBJECT&quot;,&quot;id&quot;:&quot;063c5d07-0aa9-41ac-a755-ad38c0e12bb2&quot;,&quot;relativeTransform&quot;:{&quot;translate&quot;:{&quot;x&quot;:-6.923282368087385,&quot;y&quot;:4.554179650518348},&quot;rotate&quot;:0},&quot;opacity&quot;:1,&quot;path&quot;:{&quot;type&quot;:&quot;POLY_LINE&quot;,&quot;points&quot;:[{&quot;x&quot;:3.734861015654414,&quot;y&quot;:-2.2023654397399484},{&quot;x&quot;:1.4777336028598553,&quot;y&quot;:-1.9079575163319549},{&quot;x&quot;:3.636725041185082,&quot;y&quot;:-3.183725184433259},{&quot;x&quot;:6.090124402918472,&quot;y&quot;:-4.0669489546573505},{&quot;x&quot;:-0.005693985820057538,&quot;y&quot;:-3.0969771816039304},{&quot;x&quot;:-6.090124402918528,&quot;y&quot;:-1.6249375645638515},{&quot;x&quot;:-5.391784609993377,&quot;y&quot;:2.213753411379838},{&quot;x&quot;:-4.04065691070241,&quot;y&quot;:4.0669489546573505},{&quot;x&quot;:5.380396638353375,&quot;y&quot;:-2.8025692581958244},{&quot;x&quot;:5.3050366071638235,&quot;y&quot;:-3.08558920996404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2&quot;}},&quot;f058b3b1-67f3-4f91-bedc-f2a993f8594b&quot;:{&quot;type&quot;:&quot;FIGURE_OBJECT&quot;,&quot;id&quot;:&quot;f058b3b1-67f3-4f91-bedc-f2a993f8594b&quot;,&quot;relativeTransform&quot;:{&quot;translate&quot;:{&quot;x&quot;:-5.6030532937739075,&quot;y&quot;:9.458255331150516},&quot;rotate&quot;:0},&quot;opacity&quot;:1,&quot;path&quot;:{&quot;type&quot;:&quot;POLY_LINE&quot;,&quot;points&quot;:[{&quot;x&quot;:3.8032518758095697,&quot;y&quot;:-4.2346958638258165},{&quot;x&quot;:2.3918559980614105,&quot;y&quot;:-2.79984621536144},{&quot;x&quot;:4.956954115498589,&quot;y&quot;:-7.008305145902787},{&quot;x&quot;:0.331000534205401,&quot;y&quot;:-2.79984621536144},{&quot;x&quot;:-4.956954115498589,&quot;y&quot;:1.316418626681584},{&quot;x&quot;:-2.809350648813194,&quot;y&quot;:4.364079920899842},{&quot;x&quot;:0.047980582437241424,&quot;y&quot;:7.008305145902787},{&quot;x&quot;:4.950392739930238,&quot;y&quot;:-5.558364986803488},{&quot;x&quot;:4.747096443419133,&quot;y&quot;:-5.7691967757361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3&quot;}},&quot;20eea083-1c66-4548-95e8-5680f4de4475&quot;:{&quot;type&quot;:&quot;FIGURE_OBJECT&quot;,&quot;id&quot;:&quot;20eea083-1c66-4548-95e8-5680f4de4475&quot;,&quot;relativeTransform&quot;:{&quot;translate&quot;:{&quot;x&quot;:-0.26711806163259266,&quot;y&quot;:10.485712120093101},&quot;rotate&quot;:0},&quot;opacity&quot;:1,&quot;path&quot;:{&quot;type&quot;:&quot;POLY_LINE&quot;,&quot;points&quot;:[{&quot;x&quot;:1.5701755915092976,&quot;y&quot;:-4.219846902181237},{&quot;x&quot;:0.8832237702239798,&quot;y&quot;:-3.5328950808958064},{&quot;x&quot;:0.9993196201692641,&quot;y&quot;:-5.940035057935345},{&quot;x&quot;:0.49067987234665544,&quot;y&quot;:-6.084430417098639},{&quot;x&quot;:-0.16655124131898702,&quot;y&quot;:-2.4544500641391886},{&quot;x&quot;:-2.15899143832534,&quot;y&quot;:3.4347591064267},{&quot;x&quot;:-3.434759106426645,&quot;y&quot;:6.182566391567858},{&quot;x&quot;:0.5888158468159865,&quot;y&quot;:5.495614570282541},{&quot;x&quot;:3.434759106426588,&quot;y&quot;:4.219846902181237},{&quot;x&quot;:2.060855463855897,&quot;y&quot;:-5.9862944426291955},{&quot;x&quot;:1.6683115659786287,&quot;y&quot;:-6.18256639156785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5&quot;}},&quot;65a4575a-c414-42ac-8b05-54ef7e1d964a&quot;:{&quot;type&quot;:&quot;FIGURE_OBJECT&quot;,&quot;id&quot;:&quot;65a4575a-c414-42ac-8b05-54ef7e1d964a&quot;,&quot;relativeTransform&quot;:{&quot;translate&quot;:{&quot;x&quot;:4.345272738425968,&quot;y&quot;:7.78697282218644},&quot;rotate&quot;:0},&quot;opacity&quot;:1,&quot;path&quot;:{&quot;type&quot;:&quot;POLY_LINE&quot;,&quot;points&quot;:[{&quot;x&quot;:0.29440792340804955,&quot;y&quot;:-3.581963068130529},{&quot;x&quot;:0.19627194893860592,&quot;y&quot;:-1.3248356553359133},{&quot;x&quot;:-2.158991438325284,&quot;y&quot;:-5.740954506455925},{&quot;x&quot;:-0.5888158468159865,&quot;y&quot;:-1.3248356553359133},{&quot;x&quot;:0.8832237702240362,&quot;y&quot;:6.427906327741242},{&quot;x&quot;:2.15899143832534,&quot;y&quot;:1.8155155276826813},{&quot;x&quot;:2.15899143832534,&quot;y&quot;:-1.4229716298053567},{&quot;x&quot;:1.2757676681013606,&quot;y&quot;:-3.6800990425998594},{&quot;x&quot;:-1.5701755915092976,&quot;y&quot;:-6.427906327741242}],&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55&quot;}},&quot;ea31e6dd-d919-44bb-99a2-93b96cfb2d6b&quot;:{&quot;type&quot;:&quot;FIGURE_OBJECT&quot;,&quot;id&quot;:&quot;ea31e6dd-d919-44bb-99a2-93b96cfb2d6b&quot;,&quot;relativeTransform&quot;:{&quot;translate&quot;:{&quot;x&quot;:-6.4439904673805355,&quot;y&quot;:-3.143800359504113},&quot;rotate&quot;:0},&quot;opacity&quot;:1,&quot;path&quot;:{&quot;type&quot;:&quot;POLY_LINE&quot;,&quot;points&quot;:[{&quot;x&quot;:2.055161478036008,&quot;y&quot;:2.147603466685394},{&quot;x&quot;:2.2514334269747263,&quot;y&quot;:0.8718357985841461},{&quot;x&quot;:5.7843285078705895,&quot;y&quot;:1.9513315177467878},{&quot;x&quot;:0.8775297844040912,&quot;y&quot;:-1.2871556397411377},{&quot;x&quot;:-2.26282139861456,&quot;y&quot;:-2.955467205719766},{&quot;x&quot;:-5.195512661054659,&quot;y&quot;:-4.121710927711849},{&quot;x&quot;:-5.991988428449085,&quot;y&quot;:-2.4647873333732235},{&quot;x&quot;:-6.482668300795854,&quot;y&quot;:-0.10952394610905224},{&quot;x&quot;:-6.569416303625294,&quot;y&quot;:1.8645835149172345},{&quot;x&quot;:-6.373144354686632,&quot;y&quot;:4.121710927711906},{&quot;x&quot;:-0.4963738581666568,&quot;y&quot;:2.9326912624400423},{&quot;x&quot;:6.569416303625294,&quot;y&quot;:2.3438754156240558}],&quot;closed&quot;:true,&quot;cornerRounding&quot;:{&quot;type&quot;:&quot;ARC_LENGTH&quot;,&quot;global&quot;:0.9578497356010229}},&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6&quot;}},&quot;b9181656-e457-434e-bb03-f8a3d4c8a344&quot;:{&quot;type&quot;:&quot;FIGURE_OBJECT&quot;,&quot;id&quot;:&quot;b9181656-e457-434e-bb03-f8a3d4c8a344&quot;,&quot;relativeTransform&quot;:{&quot;translate&quot;:{&quot;x&quot;:4.664494178026158,&quot;y&quot;:-9.352813811490599},&quot;rotate&quot;:0},&quot;opacity&quot;:1,&quot;path&quot;:{&quot;type&quot;:&quot;POLY_LINE&quot;,&quot;points&quot;:[{&quot;x&quot;:-0.8360950042255573,&quot;y&quot;:3.0763343799318648},{&quot;x&quot;:-0.1229494906616115,&quot;y&quot;:3.7442261186132066},{&quot;x&quot;:-1.3138767331562646,&quot;y&quot;:7.137479075842654},{&quot;x&quot;:0.5640023306237625,&quot;y&quot;:5.019993786714624},{&quot;x&quot;:2.73438174058888,&quot;y&quot;:1.891030575335806},{&quot;x&quot;:2.8593688041630485,&quot;y&quot;:-0.3811932347937363},{&quot;x&quot;:2.0742810084084,&quot;y&quot;:-2.9327285709964572},{&quot;x&quot;:0.37911835332493393,&quot;y&quot;:-5.4691675098639685},{&quot;x&quot;:-2.8593688041630485,&quot;y&quot;:-7.137479075842709},{&quot;x&quot;:-1.7916584620869163,&quot;y&quot;:-0.5070285870483295},{&quot;x&quot;:-1.3138767331562646,&quot;y&quot;:5.70413388905053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7&quot;}},&quot;a812f169-ecc1-4ed0-b144-4ec575397505&quot;:{&quot;type&quot;:&quot;FIGURE_OBJECT&quot;,&quot;id&quot;:&quot;a812f169-ecc1-4ed0-b144-4ec575397505&quot;,&quot;relativeTransform&quot;:{&quot;translate&quot;:{&quot;x&quot;:-2.108158339958317,&quot;y&quot;:-10.06808054541204},&quot;rotate&quot;:0},&quot;opacity&quot;:1,&quot;path&quot;:{&quot;type&quot;:&quot;POLY_LINE&quot;,&quot;points&quot;:[{&quot;x&quot;:2.5279920996110703,&quot;y&quot;:4.557628827004063},{&quot;x&quot;:2.073010728807658,&quot;y&quot;:2.7044332837264373},{&quot;x&quot;:3.0543704735009687,&quot;y&quot;:4.176472900766516},{&quot;x&quot;:3.8394582692556174,&quot;y&quot;:7.316824083785111},{&quot;x&quot;:3.4469143713782366,&quot;y&quot;:2.900705232665212},{&quot;x&quot;:1.644768329387203,&quot;y&quot;:-6.728008236969124},{&quot;x&quot;:-0.2198151855302004,&quot;y&quot;:-7.316824083785111},{&quot;x&quot;:-2.146836173373636,&quot;y&quot;:-6.912892214267953},{&quot;x&quot;:-3.8394582692556174,&quot;y&quot;:-5.888276534614522},{&quot;x&quot;:0.6991070862369096,&quot;y&quot;:2.3118893858492253},{&quot;x&quot;:2.920535997488451,&quot;y&quot;:7.10916416320667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8&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7.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3fdfc8e1-d31e-4e4c-a189-ae0b45dbf123"/>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3fdfc8e1-d31e-4e4c-a189-ae0b45dbf123&quot;:{&quot;type&quot;:&quot;FIGURE_OBJECT&quot;,&quot;id&quot;:&quot;3fdfc8e1-d31e-4e4c-a189-ae0b45dbf123&quot;,&quot;relativeTransform&quot;:{&quot;translate&quot;:{&quot;x&quot;:-176.39574182381892,&quot;y&quot;:1.115615344800915},&quot;rotate&quot;:0,&quot;skewX&quot;:0,&quot;scale&quot;:{&quot;x&quot;:1,&quot;y&quot;:1}},&quot;opacity&quot;:1,&quot;path&quot;:{&quot;type&quot;:&quot;POLY_LINE&quot;,&quot;points&quot;:[{&quot;x&quot;:-189.62464078117807,&quot;y&quot;:0},{&quot;x&quot;:-12.82163913827219,&quot;y&quot;:0},{&quot;x&quot;:100.16349082979485,&quot;y&quot;:132.93433933185116},{&quot;x&quot;:199.76370056072608,&quot;y&quot;:132.93433933185116}],&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ca399da-56c6-40df-9799-ecbe1402a391&quot;,&quot;order&quot;:&quot;99999&quot;},&quot;connectorInfo&quot;:{&quot;connectedObjects&quot;:[],&quot;type&quot;:&quot;LINE&quot;,&quot;offset&quot;:{&quot;x&quot;:0,&quot;y&quot;:0},&quot;bending&quot;:0.1,&quot;firstElementIsHead&quot;:true,&quot;customized&quot;:true}},&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8.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ba1ae684-0fbe-47ec-a1be-861dfa4358c8"/>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ba1ae684-0fbe-47ec-a1be-861dfa4358c8&quot;:{&quot;type&quot;:&quot;FIGURE_OBJECT&quot;,&quot;id&quot;:&quot;ba1ae684-0fbe-47ec-a1be-861dfa4358c8&quot;,&quot;relativeTransform&quot;:{&quot;translate&quot;:{&quot;x&quot;:-135.19943729996749,&quot;y&quot;:113.7530267160383},&quot;rotate&quot;:0,&quot;skewX&quot;:0,&quot;scale&quot;:{&quot;x&quot;:1,&quot;y&quot;:1}},&quot;opacity&quot;:1,&quot;path&quot;:{&quot;type&quot;:&quot;POLY_LINE&quot;,&quot;points&quot;:[{&quot;x&quot;:-183.99182979254033,&quot;y&quot;:13.518746372730703},{&quot;x&quot;:-97.44763010343331,&quot;y&quot;:13.518746372730703},{&quot;x&quot;:53.17979145864817,&quot;y&quot;:27.037492745461265},{&quot;x&quot;:96.78380423661218,&quot;y&quot;:27.037492745461265},{&quot;x&quot;:159.20746144253417,&quot;y&quot;:27.037492745461265}],&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ca399da-56c6-40df-9799-ecbe1402a391&quot;,&quot;order&quot;:&quot;999995&quot;},&quot;connectorInfo&quot;:{&quot;connectedObjects&quot;:[],&quot;type&quot;:&quot;LINE&quot;,&quot;offset&quot;:{&quot;x&quot;:0,&quot;y&quot;:0},&quot;bending&quot;:0.1,&quot;firstElementIsHead&quot;:true,&quot;customized&quot;:true}},&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29.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d76d7cea-49ed-4006-8279-dbb442d73a6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d76d7cea-49ed-4006-8279-dbb442d73a65&quot;:{&quot;type&quot;:&quot;FIGURE_OBJECT&quot;,&quot;id&quot;:&quot;d76d7cea-49ed-4006-8279-dbb442d73a65&quot;,&quot;relativeTransform&quot;:{&quot;translate&quot;:{&quot;x&quot;:-27.268708202977507,&quot;y&quot;:236.60700031223618},&quot;rotate&quot;:0,&quot;skewX&quot;:0,&quot;scale&quot;:{&quot;x&quot;:1,&quot;y&quot;:1}},&quot;opacity&quot;:1,&quot;path&quot;:{&quot;type&quot;:&quot;POLY_LINE&quot;,&quot;points&quot;:[{&quot;x&quot;:-183.99182979254033,&quot;y&quot;:13.518746372730703},{&quot;x&quot;:-148.14292900117323,&quot;y&quot;:-100.2640355977521},{&quot;x&quot;:-56.09674172092437,&quot;y&quot;:-100.2640355977521},{&quot;x&quot;:-11.200210278527592,&quot;y&quot;:-100.2640355977521},{&quot;x&quot;:11.165077209318213,&quot;y&quot;:-100.2640355977521},{&quot;x&quot;:49.93092826296163,&quot;y&quot;:-100.2640355977521}],&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ca399da-56c6-40df-9799-ecbe1402a391&quot;,&quot;order&quot;:&quot;999997&quot;},&quot;connectorInfo&quot;:{&quot;connectedObjects&quot;:[],&quot;type&quot;:&quot;LINE&quot;,&quot;offset&quot;:{&quot;x&quot;:0,&quot;y&quot;:0},&quot;bending&quot;:0.1,&quot;firstElementIsHead&quot;:true,&quot;customized&quot;:true}},&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3.xml><?xml version="1.0" encoding="utf-8"?>
<p:tagLst xmlns:a="http://schemas.openxmlformats.org/drawingml/2006/main" xmlns:r="http://schemas.openxmlformats.org/officeDocument/2006/relationships" xmlns:p="http://schemas.openxmlformats.org/presentationml/2006/main">
  <p:tag name="KPI_HAS_CHART" val="false"/>
</p:tagLst>
</file>

<file path=ppt/tags/tag30.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999a42d8-c969-40dc-ac56-c8944e68126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999a42d8-c969-40dc-ac56-c8944e681266&quot;:{&quot;type&quot;:&quot;FIGURE_OBJECT&quot;,&quot;id&quot;:&quot;999a42d8-c969-40dc-ac56-c8944e681266&quot;,&quot;relativeTransform&quot;:{&quot;translate&quot;:{&quot;x&quot;:-12.260550467452902,&quot;y&quot;:-130.3806987509304},&quot;rotate&quot;:0,&quot;skewX&quot;:0,&quot;scale&quot;:{&quot;x&quot;:1,&quot;y&quot;:1}},&quot;opacity&quot;:1,&quot;path&quot;:{&quot;type&quot;:&quot;POLY_LINE&quot;,&quot;points&quot;:[{&quot;x&quot;:-189.62464078117807,&quot;y&quot;:0},{&quot;x&quot;:-12.82163913827219,&quot;y&quot;:0},{&quot;x&quot;:100.16349082979485,&quot;y&quot;:132.93433933185116},{&quot;x&quot;:199.76370056072608,&quot;y&quot;:132.93433933185116}],&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084888b-61be-4da9-a71a-cbad103665d2&quot;,&quot;order&quot;:&quot;99999&quot;},&quot;connectorInfo&quot;:{&quot;connectedObjects&quot;:[],&quot;type&quot;:&quot;LINE&quot;,&quot;offset&quot;:{&quot;x&quot;:0,&quot;y&quot;:0},&quot;bending&quot;:0.1,&quot;firstElementIsHead&quot;:true,&quot;customized&quot;:true}},&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31.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fbf99725-d7d1-4e90-880d-83c1dd47345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fbf99725-d7d1-4e90-880d-83c1dd473456&quot;:{&quot;type&quot;:&quot;FIGURE_OBJECT&quot;,&quot;id&quot;:&quot;fbf99725-d7d1-4e90-880d-83c1dd473456&quot;,&quot;relativeTransform&quot;:{&quot;translate&quot;:{&quot;x&quot;:28.935754056398537,&quot;y&quot;:-17.743287379693015},&quot;rotate&quot;:0,&quot;skewX&quot;:0,&quot;scale&quot;:{&quot;x&quot;:1,&quot;y&quot;:1}},&quot;opacity&quot;:1,&quot;path&quot;:{&quot;type&quot;:&quot;POLY_LINE&quot;,&quot;points&quot;:[{&quot;x&quot;:-183.99182979254033,&quot;y&quot;:13.518746372730703},{&quot;x&quot;:-97.44763010343331,&quot;y&quot;:13.518746372730703},{&quot;x&quot;:53.17979145864817,&quot;y&quot;:27.037492745461265},{&quot;x&quot;:96.78380423661218,&quot;y&quot;:27.037492745461265},{&quot;x&quot;:159.20746144253417,&quot;y&quot;:27.037492745461265}],&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084888b-61be-4da9-a71a-cbad103665d2&quot;,&quot;order&quot;:&quot;999995&quot;},&quot;connectorInfo&quot;:{&quot;connectedObjects&quot;:[],&quot;type&quot;:&quot;LINE&quot;,&quot;offset&quot;:{&quot;x&quot;:0,&quot;y&quot;:0},&quot;bending&quot;:0.1,&quot;firstElementIsHead&quot;:true,&quot;customized&quot;:true}},&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32.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8d3a27fb-19bc-472c-9345-8685f74ae35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8d3a27fb-19bc-472c-9345-8685f74ae356&quot;:{&quot;type&quot;:&quot;FIGURE_OBJECT&quot;,&quot;id&quot;:&quot;8d3a27fb-19bc-472c-9345-8685f74ae356&quot;,&quot;relativeTransform&quot;:{&quot;translate&quot;:{&quot;x&quot;:136.86648315338851,&quot;y&quot;:105.11068621650486},&quot;rotate&quot;:0,&quot;skewX&quot;:0,&quot;scale&quot;:{&quot;x&quot;:1,&quot;y&quot;:1}},&quot;opacity&quot;:1,&quot;path&quot;:{&quot;type&quot;:&quot;POLY_LINE&quot;,&quot;points&quot;:[{&quot;x&quot;:-183.99182979254033,&quot;y&quot;:13.518746372730703},{&quot;x&quot;:-148.14292900117323,&quot;y&quot;:-100.2640355977521},{&quot;x&quot;:-56.09674172092437,&quot;y&quot;:-100.2640355977521},{&quot;x&quot;:-11.200210278527592,&quot;y&quot;:-100.2640355977521},{&quot;x&quot;:11.165077209318213,&quot;y&quot;:-100.2640355977521},{&quot;x&quot;:49.93092826296163,&quot;y&quot;:-100.2640355977521}],&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084888b-61be-4da9-a71a-cbad103665d2&quot;,&quot;order&quot;:&quot;999997&quot;},&quot;connectorInfo&quot;:{&quot;connectedObjects&quot;:[],&quot;type&quot;:&quot;LINE&quot;,&quot;offset&quot;:{&quot;x&quot;:0,&quot;y&quot;:0},&quot;bending&quot;:0.1,&quot;firstElementIsHead&quot;:true,&quot;customized&quot;:true}},&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33.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169f65b3-28cf-4ee0-8b5f-6f032f3135c9"/>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1a8f52f2-500c-466d-a287-d4c8b4f103bf&quot;:{&quot;id&quot;:&quot;1a8f52f2-500c-466d-a287-d4c8b4f103bf&quot;,&quot;name&quot;:&quot;Cancer cell&quot;,&quot;type&quot;:&quot;FIGURE_OBJECT&quot;,&quot;relativeTransform&quot;:{&quot;translate&quot;:{&quot;x&quot;:-159.94000572948772,&quot;y&quot;:72.98484671813814},&quot;rotate&quot;:0,&quot;skewX&quot;:0,&quot;scale&quot;:{&quot;x&quot;:0.22223054289386918,&quot;y&quot;:0.22223054289386918}},&quot;image&quot;:{&quot;url&quot;:&quot;https://icons.cdn.biorender.com/biorender/61770047aa87c30029843f44/6153716fe75ac20029699eee.png&quot;,&quot;fallbackUrl&quot;:&quot;sources/icons/61770047aa87c30029843f44/6153716fe75ac20029699eee.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72&quot;}},&quot;47611e12-92a9-4102-9b27-56226c625798&quot;:{&quot;id&quot;:&quot;47611e12-92a9-4102-9b27-56226c625798&quot;,&quot;name&quot;:&quot;Cancer cell&quot;,&quot;type&quot;:&quot;FIGURE_OBJECT&quot;,&quot;relativeTransform&quot;:{&quot;translate&quot;:{&quot;x&quot;:-142.9322678067208,&quot;y&quot;:72.84407650338649},&quot;rotate&quot;:-0.6590175543038372,&quot;skewX&quot;:-1.4050207971210123e-16,&quot;scale&quot;:{&quot;x&quot;:0.22223054289386923,&quot;y&quot;:0.22223054289386915}},&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75&quot;}},&quot;32e32438-c5b3-4f54-a265-b1c2479b5c4a&quot;:{&quot;id&quot;:&quot;32e32438-c5b3-4f54-a265-b1c2479b5c4a&quot;,&quot;name&quot;:&quot;Cancer cell&quot;,&quot;type&quot;:&quot;FIGURE_OBJECT&quot;,&quot;relativeTransform&quot;:{&quot;translate&quot;:{&quot;x&quot;:-151.53093139228082,&quot;y&quot;:84.9994250162489},&quot;rotate&quot;:1.2242084338272924e-16,&quot;skewX&quot;:-6.121042169136462e-17,&quot;scale&quot;:{&quot;x&quot;:0.22223054289386923,&quot;y&quot;:0.22223054289386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9&quot;}},&quot;451cd6cf-4eaa-499e-8b05-09ad37b88408&quot;:{&quot;id&quot;:&quot;451cd6cf-4eaa-499e-8b05-09ad37b88408&quot;,&quot;name&quot;:&quot;Cancer cell&quot;,&quot;type&quot;:&quot;FIGURE_OBJECT&quot;,&quot;relativeTransform&quot;:{&quot;translate&quot;:{&quot;x&quot;:-157.04032306366116,&quot;y&quot;:65.36063862642364},&quot;rotate&quot;:0.3660135791738499,&quot;skewX&quot;:-4.004520026802186e-17,&quot;scale&quot;:{&quot;x&quot;:-0.2081324962265496,&quot;y&quot;:0.208132496226549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7&quot;},&quot;opacity&quot;:0.75},&quot;48ea4841-6126-4787-998d-053679464233&quot;:{&quot;id&quot;:&quot;48ea4841-6126-4787-998d-053679464233&quot;,&quot;name&quot;:&quot;Cancer cell&quot;,&quot;type&quot;:&quot;FIGURE_OBJECT&quot;,&quot;relativeTransform&quot;:{&quot;translate&quot;:{&quot;x&quot;:-169.32119762236408,&quot;y&quot;:88.07125358773814},&quot;rotate&quot;:5.76291900546817,&quot;skewX&quot;:8.009040053604366e-17,&quot;scale&quot;:{&quot;x&quot;:-0.20813249622654967,&quot;y&quot;:0.2081324962265497}},&quot;image&quot;:{&quot;url&quot;:&quot;https://icons.cdn.biorender.com/biorender/61770047aa87c30029843f38/6153716fe75ac20029699eee.png&quot;,&quot;fallbackUrl&quot;:&quot;sources/icons/61770047aa87c30029843f38/6153716fe75ac20029699eee.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62&quot;},&quot;opacity&quot;:1},&quot;28e3ca5e-c1c2-4c3f-8717-55732377bb08&quot;:{&quot;id&quot;:&quot;28e3ca5e-c1c2-4c3f-8717-55732377bb08&quot;,&quot;name&quot;:&quot;Cancer cell&quot;,&quot;type&quot;:&quot;FIGURE_OBJECT&quot;,&quot;relativeTransform&quot;:{&quot;translate&quot;:{&quot;x&quot;:-145.47068747173276,&quot;y&quot;:85.5221021321952},&quot;rotate&quot;:0.3557654161715667,&quot;skewX&quot;:-2.0022600134010912e-16,&quot;scale&quot;:{&quot;x&quot;:0.2081324962265497,&quot;y&quot;:0.208132496226549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65&quot;},&quot;opacity&quot;:0.75},&quot;d062450a-4a38-41a9-9c23-192d15bd2da4&quot;:{&quot;id&quot;:&quot;d062450a-4a38-41a9-9c23-192d15bd2da4&quot;,&quot;name&quot;:&quot;Cancer cell&quot;,&quot;type&quot;:&quot;FIGURE_OBJECT&quot;,&quot;relativeTransform&quot;:{&quot;translate&quot;:{&quot;x&quot;:-137.53978644265797,&quot;y&quot;:72.84436577981586},&quot;rotate&quot;:-0.4609401658967456,&quot;skewX&quot;:-1.750072548886003e-16,&quot;scale&quot;:{&quot;x&quot;:0.19912101494221984,&quot;y&quot;:0.199121014942219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52&quot;},&quot;opacity&quot;:0.33},&quot;9b12188b-2088-4915-bee5-768708dafc95&quot;:{&quot;id&quot;:&quot;9b12188b-2088-4915-bee5-768708dafc95&quot;,&quot;name&quot;:&quot;Cancer cell&quot;,&quot;type&quot;:&quot;FIGURE_OBJECT&quot;,&quot;relativeTransform&quot;:{&quot;translate&quot;:{&quot;x&quot;:-168.67719901731832,&quot;y&quot;:76.20874076958721},&quot;rotate&quot;:-2.657675854596578,&quot;skewX&quot;:-3.500145097772006e-16,&quot;scale&quot;:{&quot;x&quot;:0.19912101494221984,&quot;y&quot;:0.199121014942219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55&quot;},&quot;opacity&quot;:0.75},&quot;a8089857-2357-46fb-9567-467d016b6af7&quot;:{&quot;id&quot;:&quot;a8089857-2357-46fb-9567-467d016b6af7&quot;,&quot;name&quot;:&quot;Cancer cell&quot;,&quot;type&quot;:&quot;FIGURE_OBJECT&quot;,&quot;relativeTransform&quot;:{&quot;translate&quot;:{&quot;x&quot;:-172.49320942248104,&quot;y&quot;:72.98492004891453},&quot;rotate&quot;:2.0744781896755344,&quot;skewX&quot;:-2.6251088233290037e-16,&quot;scale&quot;:{&quot;x&quot;:0.19912101494221984,&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3&quot;},&quot;opacity&quot;:0.33},&quot;28d3bd56-ffd0-4a44-800b-34874dae5bb1&quot;:{&quot;id&quot;:&quot;28d3bd56-ffd0-4a44-800b-34874dae5bb1&quot;,&quot;name&quot;:&quot;Cancer cell&quot;,&quot;type&quot;:&quot;FIGURE_OBJECT&quot;,&quot;relativeTransform&quot;:{&quot;translate&quot;:{&quot;x&quot;:-149.43024737592316,&quot;y&quot;:62.4245292858651},&quot;rotate&quot;:2.074478189675535,&quot;skewX&quot;:3.5867148104057537e-16,&quot;scale&quot;:{&quot;x&quot;:0.15550763158898032,&quot;y&quot;:0.15550763158898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25&quot;},&quot;opacity&quot;:0.33},&quot;04c43bac-1623-4000-b64d-71cd95d9b432&quot;:{&quot;id&quot;:&quot;04c43bac-1623-4000-b64d-71cd95d9b432&quot;,&quot;name&quot;:&quot;Cancer cell&quot;,&quot;type&quot;:&quot;FIGURE_OBJECT&quot;,&quot;relativeTransform&quot;:{&quot;translate&quot;:{&quot;x&quot;:-138.13415161633867,&quot;y&quot;:90.11095220666941},&quot;rotate&quot;:2.5459788714337668,&quot;skewX&quot;:0,&quot;scale&quot;:{&quot;x&quot;:0.22223054289386915,&quot;y&quot;:0.2222305428938691}},&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8&quot;}},&quot;a85e549b-ba7a-4f1f-b456-21ab0993a1d1&quot;:{&quot;id&quot;:&quot;a85e549b-ba7a-4f1f-b456-21ab0993a1d1&quot;,&quot;name&quot;:&quot;Cancer cell&quot;,&quot;type&quot;:&quot;FIGURE_OBJECT&quot;,&quot;relativeTransform&quot;:{&quot;translate&quot;:{&quot;x&quot;:-152.9192732785352,&quot;y&quot;:98.73645040652767},&quot;rotate&quot;:1.8869613171299298,&quot;skewX&quot;:1.4050207971210123e-16,&quot;scale&quot;:{&quot;x&quot;:0.22223054289386923,&quot;y&quot;:0.222230542893869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6&quot;}},&quot;e8a8f98c-f436-4022-b677-071ae9e55d6f&quot;:{&quot;id&quot;:&quot;e8a8f98c-f436-4022-b677-071ae9e55d6f&quot;,&quot;name&quot;:&quot;Cancer cell&quot;,&quot;type&quot;:&quot;FIGURE_OBJECT&quot;,&quot;relativeTransform&quot;:{&quot;translate&quot;:{&quot;x&quot;:-129.9588750968425,&quot;y&quot;:85.50459160231901},&quot;rotate&quot;:5.687775170272652,&quot;skewX&quot;:1.601808010720873e-16,&quot;scale&quot;:{&quot;x&quot;:-0.2081324962265497,&quot;y&quot;:0.2081324962265497}},&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35&quot;},&quot;opacity&quot;:0.75},&quot;81f2b89f-8fce-4f9a-b8f9-7473f0b32f39&quot;:{&quot;id&quot;:&quot;81f2b89f-8fce-4f9a-b8f9-7473f0b32f39&quot;,&quot;name&quot;:&quot;Cancer cell&quot;,&quot;type&quot;:&quot;FIGURE_OBJECT&quot;,&quot;relativeTransform&quot;:{&quot;translate&quot;:{&quot;x&quot;:-135.41250666405577,&quot;y&quot;:101.06373359083591},&quot;rotate&quot;:1.11305447359475,&quot;skewX&quot;:-2.6251088233290037e-16,&quot;scale&quot;:{&quot;x&quot;:0.19912101494221987,&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15&quot;},&quot;opacity&quot;:0.33},&quot;8ab4dd02-e71f-4b8b-b5e1-c66ee5d18535&quot;:{&quot;id&quot;:&quot;8ab4dd02-e71f-4b8b-b5e1-c66ee5d18535&quot;,&quot;name&quot;:&quot;Cancer cell&quot;,&quot;type&quot;:&quot;FIGURE_OBJECT&quot;,&quot;relativeTransform&quot;:{&quot;translate&quot;:{&quot;x&quot;:-149.226663692493,&quot;y&quot;:110.72944004729409},&quot;rotate&quot;:1.11305447359475,&quot;skewX&quot;:-2.6251088233290037e-16,&quot;scale&quot;:{&quot;x&quot;:0.19912101494221987,&quot;y&quot;:0.19912101494221995}},&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2&quot;},&quot;opacity&quot;:0.33},&quot;d8e53c30-88fc-45fb-8892-a404ab720c64&quot;:{&quot;id&quot;:&quot;d8e53c30-88fc-45fb-8892-a404ab720c64&quot;,&quot;name&quot;:&quot;Cancer cell&quot;,&quot;type&quot;:&quot;FIGURE_OBJECT&quot;,&quot;relativeTransform&quot;:{&quot;translate&quot;:{&quot;x&quot;:-167.04108754884422,&quot;y&quot;:103.15208382211605},&quot;rotate&quot;:1.11305447359475,&quot;skewX&quot;:-2.6251088233290037e-16,&quot;scale&quot;:{&quot;x&quot;:0.19912101494221987,&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22&quot;},&quot;opacity&quot;:0.33},&quot;46945c45-61d6-4eb3-8c1a-400d59c6964d&quot;:{&quot;id&quot;:&quot;46945c45-61d6-4eb3-8c1a-400d59c6964d&quot;,&quot;name&quot;:&quot;Cancer cell&quot;,&quot;type&quot;:&quot;FIGURE_OBJECT&quot;,&quot;relativeTransform&quot;:{&quot;translate&quot;:{&quot;x&quot;:-161.01598140645166,&quot;y&quot;:99.22220022513034},&quot;rotate&quot;:5.687775170272652,&quot;skewX&quot;:6.407232042883492e-16,&quot;scale&quot;:{&quot;x&quot;:-0.2081324962265497,&quot;y&quot;:0.208132496226549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4&quot;},&quot;opacity&quot;:0.75},&quot;d96679b3-0cc2-4b60-b75a-dc3c55d38a67&quot;:{&quot;id&quot;:&quot;d96679b3-0cc2-4b60-b75a-dc3c55d38a67&quot;,&quot;name&quot;:&quot;Cancer cell&quot;,&quot;type&quot;:&quot;FIGURE_OBJECT&quot;,&quot;relativeTransform&quot;:{&quot;translate&quot;:{&quot;x&quot;:-142.93234642963972,&quot;y&quot;:60.50037671771383},&quot;rotate&quot;:1.11305447359475,&quot;skewX&quot;:-2.6251088233290037e-16,&quot;scale&quot;:{&quot;x&quot;:0.19912101494221987,&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1&quot;},&quot;opacity&quot;:0.33},&quot;c1072dc6-cca1-4c38-8070-7644d932b9d6&quot;:{&quot;id&quot;:&quot;c1072dc6-cca1-4c38-8070-7644d932b9d6&quot;,&quot;name&quot;:&quot;Cancer cell&quot;,&quot;type&quot;:&quot;FIGURE_OBJECT&quot;,&quot;relativeTransform&quot;:{&quot;translate&quot;:{&quot;x&quot;:-133.09236787688485,&quot;y&quot;:70.34332146734337},&quot;rotate&quot;:1.11305447359475,&quot;skewX&quot;:-2.6251088233290037e-16,&quot;scale&quot;:{&quot;x&quot;:0.19912101494221987,&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12&quot;},&quot;opacity&quot;:0.33},&quot;a6278a89-c162-40df-8520-643d0858e922&quot;:{&quot;id&quot;:&quot;a6278a89-c162-40df-8520-643d0858e922&quot;,&quot;name&quot;:&quot;Cancer cell&quot;,&quot;type&quot;:&quot;FIGURE_OBJECT&quot;,&quot;relativeTransform&quot;:{&quot;translate&quot;:{&quot;x&quot;:-174.43147766384763,&quot;y&quot;:90.11085040088284},&quot;rotate&quot;:2.0744781896755344,&quot;skewX&quot;:-2.6251088233290037e-16,&quot;scale&quot;:{&quot;x&quot;:0.19912101494221984,&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05&quot;},&quot;opacity&quot;:0.33},&quot;2044cf19-1c83-433f-a88d-a0acc172841e&quot;:{&quot;id&quot;:&quot;2044cf19-1c83-433f-a88d-a0acc172841e&quot;,&quot;name&quot;:&quot;Cancer cell&quot;,&quot;type&quot;:&quot;FIGURE_OBJECT&quot;,&quot;relativeTransform&quot;:{&quot;translate&quot;:{&quot;x&quot;:-140.5610988246201,&quot;y&quot;:98.25045835475144},&quot;rotate&quot;:5.687775170272652,&quot;skewX&quot;:6.407232042883492e-16,&quot;scale&quot;:{&quot;x&quot;:-0.2081324962265497,&quot;y&quot;:0.208132496226549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5&quot;},&quot;opacity&quot;:0.75},&quot;039d45d2-b04b-4713-80da-66ab299e5c8e&quot;:{&quot;id&quot;:&quot;039d45d2-b04b-4713-80da-66ab299e5c8e&quot;,&quot;name&quot;:&quot;Cancer cell&quot;,&quot;type&quot;:&quot;FIGURE_OBJECT&quot;,&quot;relativeTransform&quot;:{&quot;translate&quot;:{&quot;x&quot;:-162.43640840922373,&quot;y&quot;:60.6982452036947},&quot;rotate&quot;:-1.5707963267948972,&quot;skewX&quot;:-2.0494308820967837e-16,&quot;scale&quot;:{&quot;x&quot;:0.19912101494221982,&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02&quot;},&quot;opacity&quot;:0.33},&quot;169f65b3-28cf-4ee0-8b5f-6f032f3135c9&quot;:{&quot;type&quot;:&quot;FIGURE_OBJECT&quot;,&quot;id&quot;:&quot;169f65b3-28cf-4ee0-8b5f-6f032f3135c9&quot;,&quot;parent&quot;:{&quot;type&quot;:&quot;CHILD&quot;,&quot;parentId&quot;:&quot;b084888b-61be-4da9-a71a-cbad103665d2&quot;,&quot;order&quot;:&quot;9999997&quot;},&quot;relativeTransform&quot;:{&quot;translate&quot;:{&quot;x&quot;:-137.59975206984598,&quot;y&quot;:-265.4827712606719},&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34.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2092aacc-8ba1-410e-9110-7cc70cc47fb4"/>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e93b04cd-ceb2-4b3b-adfa-e4d76e73e6bb&quot;:{&quot;id&quot;:&quot;e93b04cd-ceb2-4b3b-adfa-e4d76e73e6bb&quot;,&quot;name&quot;:&quot;Cancer cell&quot;,&quot;type&quot;:&quot;FIGURE_OBJECT&quot;,&quot;relativeTransform&quot;:{&quot;translate&quot;:{&quot;x&quot;:-81.76074291591999,&quot;y&quot;:103.27293125699255},&quot;rotate&quot;:0,&quot;skewX&quot;:0,&quot;scale&quot;:{&quot;x&quot;:0.2284795893185148,&quot;y&quot;:0.2284795893185148}},&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72&quot;}},&quot;e22356db-5b81-4a40-99df-6b4792970ad5&quot;:{&quot;id&quot;:&quot;e22356db-5b81-4a40-99df-6b4792970ad5&quot;,&quot;name&quot;:&quot;Cancer cell&quot;,&quot;type&quot;:&quot;FIGURE_OBJECT&quot;,&quot;relativeTransform&quot;:{&quot;translate&quot;:{&quot;x&quot;:-64.27475325298461,&quot;y&quot;:103.12820263222338},&quot;rotate&quot;:-0.6590175543038372,&quot;skewX&quot;:-1.3292155956689519e-16,&quot;scale&quot;:{&quot;x&quot;:0.2284795893185149,&quot;y&quot;:0.2284795893185148}},&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75&quot;}},&quot;27ba072b-572b-4ae7-9d4f-f472b87e77be&quot;:{&quot;id&quot;:&quot;27ba072b-572b-4ae7-9d4f-f472b87e77be&quot;,&quot;name&quot;:&quot;Cancer cell&quot;,&quot;type&quot;:&quot;FIGURE_OBJECT&quot;,&quot;relativeTransform&quot;:{&quot;translate&quot;:{&quot;x&quot;:-73.11520830085381,&quot;y&quot;:115.62535536414356},&quot;rotate&quot;:1.2242084338272924e-16,&quot;skewX&quot;:-6.121042169136468e-17,&quot;scale&quot;:{&quot;x&quot;:0.22847958931851486,&quot;y&quot;:0.228479589318514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9&quot;}},&quot;8a013556-50de-42c8-87df-1266fdad40fa&quot;:{&quot;id&quot;:&quot;8a013556-50de-42c8-87df-1266fdad40fa&quot;,&quot;name&quot;:&quot;Cancer cell&quot;,&quot;type&quot;:&quot;FIGURE_OBJECT&quot;,&quot;relativeTransform&quot;:{&quot;translate&quot;:{&quot;x&quot;:-78.77952217094584,&quot;y&quot;:95.43433305626841},&quot;rotate&quot;:0.3660135791738499,&quot;skewX&quot;:3.7884638317817464e-17,&quot;scale&quot;:{&quot;x&quot;:-0.21398511042827184,&quot;y&quot;:0.2139851104282718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7&quot;},&quot;opacity&quot;:0.75},&quot;8b5627d5-da4e-4b35-b862-0e7eeedbf0e0&quot;:{&quot;id&quot;:&quot;8b5627d5-da4e-4b35-b862-0e7eeedbf0e0&quot;,&quot;name&quot;:&quot;Cancer cell&quot;,&quot;type&quot;:&quot;FIGURE_OBJECT&quot;,&quot;relativeTransform&quot;:{&quot;translate&quot;:{&quot;x&quot;:-91.40573069793788,&quot;y&quot;:118.7835626984339},&quot;rotate&quot;:5.76291900546817,&quot;skewX&quot;:0,&quot;scale&quot;:{&quot;x&quot;:-0.2139851104282718,&quot;y&quot;:0.21398511042827179}},&quot;image&quot;:{&quot;url&quot;:&quot;https://icons.cdn.biorender.com/biorender/61770047aa87c30029843f26/6153716fe75ac20029699eee.png&quot;,&quot;fallbackUrl&quot;:&quot;sources/icons/61770047aa87c30029843f26/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62&quot;},&quot;opacity&quot;:1},&quot;83349147-ce56-4a34-a9b3-f3a0a9d554db&quot;:{&quot;id&quot;:&quot;83349147-ce56-4a34-a9b3-f3a0a9d554db&quot;,&quot;name&quot;:&quot;Cancer cell&quot;,&quot;type&quot;:&quot;FIGURE_OBJECT&quot;,&quot;relativeTransform&quot;:{&quot;translate&quot;:{&quot;x&quot;:-66.8845524058263,&quot;y&quot;:116.16272998080294},&quot;rotate&quot;:0.35576541617156665,&quot;skewX&quot;:-2.6519246822472215e-16,&quot;scale&quot;:{&quot;x&quot;:0.2139851104282719,&quot;y&quot;:0.213985110428272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65&quot;},&quot;opacity&quot;:0.75},&quot;30fa69be-2d5c-462f-9c20-0af6dfb81d8f&quot;:{&quot;id&quot;:&quot;30fa69be-2d5c-462f-9c20-0af6dfb81d8f&quot;,&quot;name&quot;:&quot;Cancer cell&quot;,&quot;type&quot;:&quot;FIGURE_OBJECT&quot;,&quot;relativeTransform&quot;:{&quot;translate&quot;:{&quot;x&quot;:-58.73063716783776,&quot;y&quot;:103.12850004300643},&quot;rotate&quot;:-0.4609401658967457,&quot;skewX&quot;:-2.483476113269627e-16,&quot;scale&quot;:{&quot;x&quot;:0.20472022938994197,&quot;y&quot;:0.20472022938994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52&quot;},&quot;opacity&quot;:0.33},&quot;992d8b70-d517-4745-a9a7-538dd2272cc9&quot;:{&quot;id&quot;:&quot;992d8b70-d517-4745-a9a7-538dd2272cc9&quot;,&quot;name&quot;:&quot;Cancer cell&quot;,&quot;type&quot;:&quot;FIGURE_OBJECT&quot;,&quot;relativeTransform&quot;:{&quot;translate&quot;:{&quot;x&quot;:-90.74362307363702,&quot;y&quot;:106.58748010023261},&quot;rotate&quot;:-2.657675854596578,&quot;skewX&quot;:-2.483476113269627e-16,&quot;scale&quot;:{&quot;x&quot;:0.20472022938994197,&quot;y&quot;:0.2047202293899419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55&quot;},&quot;opacity&quot;:0.75},&quot;b31d7963-9f2f-45b2-95d9-8f60d1df0aa6&quot;:{&quot;id&quot;:&quot;b31d7963-9f2f-45b2-95d9-8f60d1df0aa6&quot;,&quot;name&quot;:&quot;Cancer cell&quot;,&quot;type&quot;:&quot;FIGURE_OBJECT&quot;,&quot;relativeTransform&quot;:{&quot;translate&quot;:{&quot;x&quot;:-94.66693837878456,&quot;y&quot;:103.27300664980514},&quot;rotate&quot;:2.0744781896755344,&quot;skewX&quot;:-1.6556507421797514e-16,&quot;scale&quot;:{&quot;x&quot;:0.20472022938994197,&quot;y&quot;:0.204720229389942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3&quot;},&quot;opacity&quot;:0.33},&quot;5caa966c-effb-44e0-899d-9998a9dfb354&quot;:{&quot;id&quot;:&quot;5caa966c-effb-44e0-899d-9998a9dfb354&quot;,&quot;name&quot;:&quot;Cancer cell&quot;,&quot;type&quot;:&quot;FIGURE_OBJECT&quot;,&quot;relativeTransform&quot;:{&quot;translate&quot;:{&quot;x&quot;:-70.95545377253684,&quot;y&quot;:92.41566133099867},&quot;rotate&quot;:2.074478189675535,&quot;skewX&quot;:0,&quot;scale&quot;:{&quot;x&quot;:0.15988045269867954,&quot;y&quot;:0.15988045269867965}},&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25&quot;},&quot;opacity&quot;:0.33},&quot;4c156be8-85d8-4d11-8631-481b6e26724e&quot;:{&quot;id&quot;:&quot;4c156be8-85d8-4d11-8631-481b6e26724e&quot;,&quot;name&quot;:&quot;Cancer cell&quot;,&quot;type&quot;:&quot;FIGURE_OBJECT&quot;,&quot;relativeTransform&quot;:{&quot;translate&quot;:{&quot;x&quot;:-59.341715685756185,&quot;y&quot;:120.8806169409262},&quot;rotate&quot;:2.5459788714337668,&quot;skewX&quot;:-1.3292155956689533e-16,&quot;scale&quot;:{&quot;x&quot;:0.22847958931851478,&quot;y&quot;:0.22847958931851475}},&quot;image&quot;:{&quot;url&quot;:&quot;https://icons.cdn.biorender.com/biorender/61770047aa87c30029843f28/6153716fe75ac20029699eee.png&quot;,&quot;fallbackUrl&quot;:&quot;sources/icons/61770047aa87c30029843f28/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8&quot;}},&quot;d4ba6921-7633-440a-9bcd-cddf7df5325f&quot;:{&quot;id&quot;:&quot;d4ba6921-7633-440a-9bcd-cddf7df5325f&quot;,&quot;name&quot;:&quot;Cancer cell&quot;,&quot;type&quot;:&quot;FIGURE_OBJECT&quot;,&quot;relativeTransform&quot;:{&quot;translate&quot;:{&quot;x&quot;:-74.54258988339616,&quot;y&quot;:129.7486611832173},&quot;rotate&quot;:1.8869613171299298,&quot;skewX&quot;:1.66151949458619e-16,&quot;scale&quot;:{&quot;x&quot;:0.2284795893185149,&quot;y&quot;:0.22847958931851475}},&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6&quot;}},&quot;109c667a-9dd1-4321-b7c6-d58e6d36c7a8&quot;:{&quot;id&quot;:&quot;109c667a-9dd1-4321-b7c6-d58e6d36c7a8&quot;,&quot;name&quot;:&quot;Cancer cell&quot;,&quot;type&quot;:&quot;FIGURE_OBJECT&quot;,&quot;relativeTransform&quot;:{&quot;translate&quot;:{&quot;x&quot;:-50.93655320261435,&quot;y&quot;:116.14472706084977},&quot;rotate&quot;:5.687775170272651,&quot;skewX&quot;:5.303849364494442e-16,&quot;scale&quot;:{&quot;x&quot;:-0.2139851104282719,&quot;y&quot;:0.2139851104282719}},&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35&quot;},&quot;opacity&quot;:0.75},&quot;8c8b4f9f-c167-4923-a08f-7172cb5c4d67&quot;:{&quot;id&quot;:&quot;8c8b4f9f-c167-4923-a08f-7172cb5c4d67&quot;,&quot;name&quot;:&quot;Cancer cell&quot;,&quot;type&quot;:&quot;FIGURE_OBJECT&quot;,&quot;relativeTransform&quot;:{&quot;translate&quot;:{&quot;x&quot;:-56.543539013590184,&quot;y&quot;:132.1413867701434},&quot;rotate&quot;:1.11305447359475,&quot;skewX&quot;:-3.3113014843595027e-16,&quot;scale&quot;:{&quot;x&quot;:0.20472022938994197,&quot;y&quot;:0.204720229389942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15&quot;},&quot;opacity&quot;:0.33},&quot;8a5b528f-e5b5-4874-a0f8-b00fb4968dfe&quot;:{&quot;id&quot;:&quot;8a5b528f-e5b5-4874-a0f8-b00fb4968dfe&quot;,&quot;name&quot;:&quot;Cancer cell&quot;,&quot;type&quot;:&quot;FIGURE_OBJECT&quot;,&quot;relativeTransform&quot;:{&quot;translate&quot;:{&quot;x&quot;:-70.74614538595614,&quot;y&quot;:142.0788895674054},&quot;rotate&quot;:1.11305447359475,&quot;skewX&quot;:-3.3113014843595027e-16,&quot;scale&quot;:{&quot;x&quot;:0.20472022938994197,&quot;y&quot;:0.20472022938994214}},&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2&quot;},&quot;opacity&quot;:0.33},&quot;e17d02b3-e602-4b8d-a4b3-2555de798f0d&quot;:{&quot;id&quot;:&quot;e17d02b3-e602-4b8d-a4b3-2555de798f0d&quot;,&quot;name&quot;:&quot;Cancer cell&quot;,&quot;type&quot;:&quot;FIGURE_OBJECT&quot;,&quot;relativeTransform&quot;:{&quot;translate&quot;:{&quot;x&quot;:-89.06150471344924,&quot;y&quot;:134.28846069158894},&quot;rotate&quot;:1.11305447359475,&quot;skewX&quot;:-3.3113014843595027e-16,&quot;scale&quot;:{&quot;x&quot;:0.20472022938994197,&quot;y&quot;:0.204720229389942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22&quot;},&quot;opacity&quot;:0.33},&quot;702ab86e-561c-4aeb-acc2-7fa8191aceee&quot;:{&quot;id&quot;:&quot;702ab86e-561c-4aeb-acc2-7fa8191aceee&quot;,&quot;name&quot;:&quot;Cancer cell&quot;,&quot;type&quot;:&quot;FIGURE_OBJECT&quot;,&quot;relativeTransform&quot;:{&quot;translate&quot;:{&quot;x&quot;:-82.8669746588125,&quot;y&quot;:130.24807011963378},&quot;rotate&quot;:5.687775170272651,&quot;skewX&quot;:1.288077702805793e-15,&quot;scale&quot;:{&quot;x&quot;:-0.2139851104282719,&quot;y&quot;:0.2139851104282718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4&quot;},&quot;opacity&quot;:0.75},&quot;a5facb75-ca65-4506-8c5a-dd12fc38041c&quot;:{&quot;id&quot;:&quot;a5facb75-ca65-4506-8c5a-dd12fc38041c&quot;,&quot;name&quot;:&quot;Cancer cell&quot;,&quot;type&quot;:&quot;FIGURE_OBJECT&quot;,&quot;relativeTransform&quot;:{&quot;translate&quot;:{&quot;x&quot;:-64.27483408675293,&quot;y&quot;:90.43740225448946},&quot;rotate&quot;:1.11305447359475,&quot;skewX&quot;:-3.3113014843595027e-16,&quot;scale&quot;:{&quot;x&quot;:0.20472022938994197,&quot;y&quot;:0.204720229389942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1&quot;},&quot;opacity&quot;:0.33},&quot;5637de15-a7da-4b3c-89a8-a477d8e89e0d&quot;:{&quot;id&quot;:&quot;5637de15-a7da-4b3c-89a8-a477d8e89e0d&quot;,&quot;name&quot;:&quot;Cancer cell&quot;,&quot;type&quot;:&quot;FIGURE_OBJECT&quot;,&quot;relativeTransform&quot;:{&quot;translate&quot;:{&quot;x&quot;:-54.15815872179145,&quot;y&quot;:100.55712722476144},&quot;rotate&quot;:1.11305447359475,&quot;skewX&quot;:-3.3113014843595027e-16,&quot;scale&quot;:{&quot;x&quot;:0.20472022938994197,&quot;y&quot;:0.204720229389942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12&quot;},&quot;opacity&quot;:0.33},&quot;d491afb1-8801-4b63-ada6-886bdcd26fa5&quot;:{&quot;id&quot;:&quot;d491afb1-8801-4b63-ada6-886bdcd26fa5&quot;,&quot;name&quot;:&quot;Cancer cell&quot;,&quot;type&quot;:&quot;FIGURE_OBJECT&quot;,&quot;relativeTransform&quot;:{&quot;translate&quot;:{&quot;x&quot;:-96.65971005638445,&quot;y&quot;:120.88051227239593},&quot;rotate&quot;:2.0744781896755344,&quot;skewX&quot;:-1.6556507421797514e-16,&quot;scale&quot;:{&quot;x&quot;:0.20472022938994197,&quot;y&quot;:0.204720229389942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05&quot;},&quot;opacity&quot;:0.33},&quot;cf190523-1518-4f11-a426-768d02c8206e&quot;:{&quot;id&quot;:&quot;cf190523-1518-4f11-a426-768d02c8206e&quot;,&quot;name&quot;:&quot;Cancer cell&quot;,&quot;type&quot;:&quot;FIGURE_OBJECT&quot;,&quot;relativeTransform&quot;:{&quot;translate&quot;:{&quot;x&quot;:-61.836907814727724,&quot;y&quot;:129.24900320211378},&quot;rotate&quot;:5.687775170272651,&quot;skewX&quot;:1.0607698728988884e-15,&quot;scale&quot;:{&quot;x&quot;:-0.2139851104282719,&quot;y&quot;:0.21398511042827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5&quot;},&quot;opacity&quot;:0.75},&quot;4429c20f-52ad-41e2-95ce-86c2cfa600ad&quot;:{&quot;id&quot;:&quot;4429c20f-52ad-41e2-95ce-86c2cfa600ad&quot;,&quot;name&quot;:&quot;Cancer cell&quot;,&quot;type&quot;:&quot;FIGURE_OBJECT&quot;,&quot;relativeTransform&quot;:{&quot;translate&quot;:{&quot;x&quot;:-84.32734358031257,&quot;y&quot;:90.64083473423449},&quot;rotate&quot;:-1.5707963267948972,&quot;skewX&quot;:-2.0494308820967874e-16,&quot;scale&quot;:{&quot;x&quot;:0.20472022938994197,&quot;y&quot;:0.204720229389942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02&quot;},&quot;opacity&quot;:0.33},&quot;2092aacc-8ba1-410e-9110-7cc70cc47fb4&quot;:{&quot;type&quot;:&quot;FIGURE_OBJECT&quot;,&quot;id&quot;:&quot;2092aacc-8ba1-410e-9110-7cc70cc47fb4&quot;,&quot;parent&quot;:{&quot;type&quot;:&quot;CHILD&quot;,&quot;parentId&quot;:&quot;b084888b-61be-4da9-a71a-cbad103665d2&quot;,&quot;order&quot;:&quot;99999997&quot;},&quot;relativeTransform&quot;:{&quot;translate&quot;:{&quot;x&quot;:-209.8860613569452,&quot;y&quot;:-226.22494466723197},&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35.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70f08b44-2b8e-4cd1-8344-1e494a60632b"/>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2648f803-6d54-41e3-9844-7c8ec60bb19c&quot;:{&quot;id&quot;:&quot;2648f803-6d54-41e3-9844-7c8ec60bb19c&quot;,&quot;name&quot;:&quot;Cancer cell&quot;,&quot;type&quot;:&quot;FIGURE_OBJECT&quot;,&quot;relativeTransform&quot;:{&quot;translate&quot;:{&quot;x&quot;:-169.64665731541385,&quot;y&quot;:97.49561996736283},&quot;rotate&quot;:0,&quot;skewX&quot;:0,&quot;scale&quot;:{&quot;x&quot;:0.22847958931851464,&quot;y&quot;:0.22847958931851464}},&quot;image&quot;:{&quot;url&quot;:&quot;https://icons.cdn.biorender.com/biorender/61770047aa87c30029843f38/6153716fe75ac20029699eee.png&quot;,&quot;fallbackUrl&quot;:&quot;sources/icons/61770047aa87c30029843f38/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72&quot;}},&quot;5d34c128-ad43-467f-9790-82ef00cb606a&quot;:{&quot;id&quot;:&quot;5d34c128-ad43-467f-9790-82ef00cb606a&quot;,&quot;name&quot;:&quot;Cancer cell&quot;,&quot;type&quot;:&quot;FIGURE_OBJECT&quot;,&quot;relativeTransform&quot;:{&quot;translate&quot;:{&quot;x&quot;:-152.16066765247845,&quot;y&quot;:97.35089134259364},&quot;rotate&quot;:-0.6590175543038372,&quot;skewX&quot;:0,&quot;scale&quot;:{&quot;x&quot;:0.22847958931851467,&quot;y&quot;:0.2284795893185147}},&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75&quot;}},&quot;9381baf3-c482-4224-895e-16600f570608&quot;:{&quot;id&quot;:&quot;9381baf3-c482-4224-895e-16600f570608&quot;,&quot;name&quot;:&quot;Cancer cell&quot;,&quot;type&quot;:&quot;FIGURE_OBJECT&quot;,&quot;relativeTransform&quot;:{&quot;translate&quot;:{&quot;x&quot;:-161.0011227003477,&quot;y&quot;:109.84804407451385},&quot;rotate&quot;:1.2242084338272924e-16,&quot;skewX&quot;:-6.121042169136467e-17,&quot;scale&quot;:{&quot;x&quot;:0.22847958931851473,&quot;y&quot;:0.22847958931851464}},&quot;image&quot;:{&quot;url&quot;:&quot;https://icons.cdn.biorender.com/biorender/61770047aa87c30029843f34/6153716fe75ac20029699eee.png&quot;,&quot;fallbackUrl&quot;:&quot;sources/icons/61770047aa87c30029843f34/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9&quot;}},&quot;41318765-ad4a-464c-80f3-22772f92c3c4&quot;:{&quot;id&quot;:&quot;41318765-ad4a-464c-80f3-22772f92c3c4&quot;,&quot;name&quot;:&quot;Cancer cell&quot;,&quot;type&quot;:&quot;FIGURE_OBJECT&quot;,&quot;relativeTransform&quot;:{&quot;translate&quot;:{&quot;x&quot;:-166.66543657043968,&quot;y&quot;:89.6570217666387},&quot;rotate&quot;:0.3660135791738499,&quot;skewX&quot;:0,&quot;scale&quot;:{&quot;x&quot;:-0.2139851104282717,&quot;y&quot;:0.213985110428271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7&quot;},&quot;opacity&quot;:0.75},&quot;32aec995-7e7f-4bdd-afc8-a4d345b6f606&quot;:{&quot;id&quot;:&quot;32aec995-7e7f-4bdd-afc8-a4d345b6f606&quot;,&quot;name&quot;:&quot;Cancer cell&quot;,&quot;type&quot;:&quot;FIGURE_OBJECT&quot;,&quot;relativeTransform&quot;:{&quot;translate&quot;:{&quot;x&quot;:-179.29164509743174,&quot;y&quot;:113.00625140880416},&quot;rotate&quot;:5.76291900546817,&quot;skewX&quot;:0,&quot;scale&quot;:{&quot;x&quot;:-0.21398511042827165,&quot;y&quot;:0.21398511042827167}},&quot;image&quot;:{&quot;url&quot;:&quot;https://icons.cdn.biorender.com/biorender/61770047aa87c30029843f26/6153716fe75ac20029699eee.png&quot;,&quot;fallbackUrl&quot;:&quot;sources/icons/61770047aa87c30029843f26/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62&quot;},&quot;opacity&quot;:1},&quot;85afd694-1368-45e0-b8f1-646e28a5b1b2&quot;:{&quot;id&quot;:&quot;85afd694-1368-45e0-b8f1-646e28a5b1b2&quot;,&quot;name&quot;:&quot;Cancer cell&quot;,&quot;type&quot;:&quot;FIGURE_OBJECT&quot;,&quot;relativeTransform&quot;:{&quot;translate&quot;:{&quot;x&quot;:-154.7704668053202,&quot;y&quot;:110.3854186911732},&quot;rotate&quot;:0.3557654161715667,&quot;skewX&quot;:-3.788463831781751e-16,&quot;scale&quot;:{&quot;x&quot;:0.2139851104282717,&quot;y&quot;:0.213985110428272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65&quot;},&quot;opacity&quot;:0.75},&quot;b14130d2-683d-4117-9626-8381babfa8b0&quot;:{&quot;id&quot;:&quot;b14130d2-683d-4117-9626-8381babfa8b0&quot;,&quot;name&quot;:&quot;Cancer cell&quot;,&quot;type&quot;:&quot;FIGURE_OBJECT&quot;,&quot;relativeTransform&quot;:{&quot;translate&quot;:{&quot;x&quot;:-146.61655156733164,&quot;y&quot;:97.3511887533767},&quot;rotate&quot;:-0.46094016589674563,&quot;skewX&quot;:-2.483476113269631e-16,&quot;scale&quot;:{&quot;x&quot;:0.2047202293899418,&quot;y&quot;:0.2047202293899419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52&quot;},&quot;opacity&quot;:0.33},&quot;d296f18f-33ec-4272-9a5a-ec0e6394d6fe&quot;:{&quot;id&quot;:&quot;d296f18f-33ec-4272-9a5a-ec0e6394d6fe&quot;,&quot;name&quot;:&quot;Cancer cell&quot;,&quot;type&quot;:&quot;FIGURE_OBJECT&quot;,&quot;relativeTransform&quot;:{&quot;translate&quot;:{&quot;x&quot;:-178.62953747313088,&quot;y&quot;:100.81016881060289},&quot;rotate&quot;:-2.657675854596578,&quot;skewX&quot;:-3.311301484359507e-16,&quot;scale&quot;:{&quot;x&quot;:0.20472022938994183,&quot;y&quot;:0.2047202293899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55&quot;},&quot;opacity&quot;:0.75},&quot;9d41733b-9fc8-4601-a093-6db864313c79&quot;:{&quot;id&quot;:&quot;9d41733b-9fc8-4601-a093-6db864313c79&quot;,&quot;name&quot;:&quot;Cancer cell&quot;,&quot;type&quot;:&quot;FIGURE_OBJECT&quot;,&quot;relativeTransform&quot;:{&quot;translate&quot;:{&quot;x&quot;:-182.5528527782784,&quot;y&quot;:97.4956953601754},&quot;rotate&quot;:2.0744781896755344,&quot;skewX&quot;:-3.3113014843595077e-16,&quot;scale&quot;:{&quot;x&quot;:0.20472022938994183,&quot;y&quot;:0.2047202293899419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3&quot;},&quot;opacity&quot;:0.33},&quot;aae8054e-7744-44f4-9299-ecf73932d2a7&quot;:{&quot;id&quot;:&quot;aae8054e-7744-44f4-9299-ecf73932d2a7&quot;,&quot;name&quot;:&quot;Cancer cell&quot;,&quot;type&quot;:&quot;FIGURE_OBJECT&quot;,&quot;relativeTransform&quot;:{&quot;translate&quot;:{&quot;x&quot;:-158.84136817203074,&quot;y&quot;:86.63835004136897},&quot;rotate&quot;:2.074478189675535,&quot;skewX&quot;:1.357280197695899e-16,&quot;scale&quot;:{&quot;x&quot;:0.15988045269867943,&quot;y&quot;:0.15988045269867956}},&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25&quot;},&quot;opacity&quot;:0.33},&quot;b1096dbf-2a86-4808-be72-41b1b5f8ebbb&quot;:{&quot;id&quot;:&quot;b1096dbf-2a86-4808-be72-41b1b5f8ebbb&quot;,&quot;name&quot;:&quot;Cancer cell&quot;,&quot;type&quot;:&quot;FIGURE_OBJECT&quot;,&quot;relativeTransform&quot;:{&quot;translate&quot;:{&quot;x&quot;:-147.22763008525004,&quot;y&quot;:115.10330565129648},&quot;rotate&quot;:2.5459788714337668,&quot;skewX&quot;:6.646077978344778e-17,&quot;scale&quot;:{&quot;x&quot;:0.2284795893185146,&quot;y&quot;:0.2284795893185146}},&quot;image&quot;:{&quot;url&quot;:&quot;https://icons.cdn.biorender.com/biorender/61770047aa87c30029843f38/6153716fe75ac20029699eee.png&quot;,&quot;fallbackUrl&quot;:&quot;sources/icons/61770047aa87c30029843f38/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8&quot;}},&quot;c04f255d-0d6d-425a-a0e8-30151ccdca08&quot;:{&quot;id&quot;:&quot;c04f255d-0d6d-425a-a0e8-30151ccdca08&quot;,&quot;name&quot;:&quot;Cancer cell&quot;,&quot;type&quot;:&quot;FIGURE_OBJECT&quot;,&quot;relativeTransform&quot;:{&quot;translate&quot;:{&quot;x&quot;:-162.42850428289006,&quot;y&quot;:123.97134989358759},&quot;rotate&quot;:1.8869613171299295,&quot;skewX&quot;:9.969116967517156e-17,&quot;scale&quot;:{&quot;x&quot;:0.22847958931851473,&quot;y&quot;:0.2284795893185146}},&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6&quot;}},&quot;dcb03a1f-210d-468d-a953-4ed2d025f80b&quot;:{&quot;id&quot;:&quot;dcb03a1f-210d-468d-a953-4ed2d025f80b&quot;,&quot;name&quot;:&quot;Cancer cell&quot;,&quot;type&quot;:&quot;FIGURE_OBJECT&quot;,&quot;relativeTransform&quot;:{&quot;translate&quot;:{&quot;x&quot;:-138.82246760210822,&quot;y&quot;:110.36741577122005},&quot;rotate&quot;:5.687775170272652,&quot;skewX&quot;:9.092313196276197e-16,&quot;scale&quot;:{&quot;x&quot;:-0.21398511042827179,&quot;y&quot;:0.2139851104282717}},&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35&quot;},&quot;opacity&quot;:0.75},&quot;66ef1900-1425-4332-9f0d-7bd6d83ddcf1&quot;:{&quot;id&quot;:&quot;66ef1900-1425-4332-9f0d-7bd6d83ddcf1&quot;,&quot;name&quot;:&quot;Cancer cell&quot;,&quot;type&quot;:&quot;FIGURE_OBJECT&quot;,&quot;relativeTransform&quot;:{&quot;translate&quot;:{&quot;x&quot;:-144.42945341308408,&quot;y&quot;:126.36407548051365},&quot;rotate&quot;:1.11305447359475,&quot;skewX&quot;:-4.139126855449384e-16,&quot;scale&quot;:{&quot;x&quot;:0.20472022938994183,&quot;y&quot;:0.204720229389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15&quot;},&quot;opacity&quot;:0.33},&quot;b58fe33c-c35e-4b1c-b659-2ae6eab0e868&quot;:{&quot;id&quot;:&quot;b58fe33c-c35e-4b1c-b659-2ae6eab0e868&quot;,&quot;name&quot;:&quot;Cancer cell&quot;,&quot;type&quot;:&quot;FIGURE_OBJECT&quot;,&quot;relativeTransform&quot;:{&quot;translate&quot;:{&quot;x&quot;:-158.63205978545002,&quot;y&quot;:136.3015782777757},&quot;rotate&quot;:1.11305447359475,&quot;skewX&quot;:-4.139126855449384e-16,&quot;scale&quot;:{&quot;x&quot;:0.20472022938994183,&quot;y&quot;:0.204720229389942}},&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2&quot;},&quot;opacity&quot;:0.33},&quot;2313a8d0-718d-43c6-b6f9-f2ca9c283900&quot;:{&quot;id&quot;:&quot;2313a8d0-718d-43c6-b6f9-f2ca9c283900&quot;,&quot;name&quot;:&quot;Cancer cell&quot;,&quot;type&quot;:&quot;FIGURE_OBJECT&quot;,&quot;relativeTransform&quot;:{&quot;translate&quot;:{&quot;x&quot;:-176.9474191129431,&quot;y&quot;:128.5111494019592},&quot;rotate&quot;:1.11305447359475,&quot;skewX&quot;:-4.139126855449384e-16,&quot;scale&quot;:{&quot;x&quot;:0.20472022938994183,&quot;y&quot;:0.204720229389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22&quot;},&quot;opacity&quot;:0.33},&quot;70a95c98-5e8d-4405-a2b9-b24d66d15fda&quot;:{&quot;id&quot;:&quot;70a95c98-5e8d-4405-a2b9-b24d66d15fda&quot;,&quot;name&quot;:&quot;Cancer cell&quot;,&quot;type&quot;:&quot;FIGURE_OBJECT&quot;,&quot;relativeTransform&quot;:{&quot;translate&quot;:{&quot;x&quot;:-170.75288905830638,&quot;y&quot;:124.47075883000404},&quot;rotate&quot;:5.687775170272652,&quot;skewX&quot;:1.5153855327126996e-15,&quot;scale&quot;:{&quot;x&quot;:-0.21398511042827179,&quot;y&quot;:0.21398511042827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4&quot;},&quot;opacity&quot;:0.75},&quot;d750a87d-5b67-4d99-8e85-7776ab4f8d2f&quot;:{&quot;id&quot;:&quot;d750a87d-5b67-4d99-8e85-7776ab4f8d2f&quot;,&quot;name&quot;:&quot;Cancer cell&quot;,&quot;type&quot;:&quot;FIGURE_OBJECT&quot;,&quot;relativeTransform&quot;:{&quot;translate&quot;:{&quot;x&quot;:-152.1607484862468,&quot;y&quot;:84.66009096485975},&quot;rotate&quot;:1.11305447359475,&quot;skewX&quot;:-4.139126855449384e-16,&quot;scale&quot;:{&quot;x&quot;:0.20472022938994183,&quot;y&quot;:0.204720229389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1&quot;},&quot;opacity&quot;:0.33},&quot;fe800444-0b31-432f-bafb-ad5f007d349c&quot;:{&quot;id&quot;:&quot;fe800444-0b31-432f-bafb-ad5f007d349c&quot;,&quot;name&quot;:&quot;Cancer cell&quot;,&quot;type&quot;:&quot;FIGURE_OBJECT&quot;,&quot;relativeTransform&quot;:{&quot;translate&quot;:{&quot;x&quot;:-142.04407312128535,&quot;y&quot;:94.77981593513172},&quot;rotate&quot;:1.11305447359475,&quot;skewX&quot;:-4.139126855449384e-16,&quot;scale&quot;:{&quot;x&quot;:0.20472022938994183,&quot;y&quot;:0.204720229389942}},&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12&quot;},&quot;opacity&quot;:0.33},&quot;456a4f35-7051-485b-9c7c-9192bdcbf0e5&quot;:{&quot;id&quot;:&quot;456a4f35-7051-485b-9c7c-9192bdcbf0e5&quot;,&quot;name&quot;:&quot;Cancer cell&quot;,&quot;type&quot;:&quot;FIGURE_OBJECT&quot;,&quot;relativeTransform&quot;:{&quot;translate&quot;:{&quot;x&quot;:-184.5456244558783,&quot;y&quot;:115.10320098276621},&quot;rotate&quot;:2.0744781896755344,&quot;skewX&quot;:-3.3113014843595077e-16,&quot;scale&quot;:{&quot;x&quot;:0.20472022938994183,&quot;y&quot;:0.2047202293899419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05&quot;},&quot;opacity&quot;:0.33},&quot;411584b7-b10a-4d07-bcbd-2dcb11ba04f3&quot;:{&quot;id&quot;:&quot;411584b7-b10a-4d07-bcbd-2dcb11ba04f3&quot;,&quot;name&quot;:&quot;Cancer cell&quot;,&quot;type&quot;:&quot;FIGURE_OBJECT&quot;,&quot;relativeTransform&quot;:{&quot;translate&quot;:{&quot;x&quot;:-149.7228222142216,&quot;y&quot;:123.47169191248405},&quot;rotate&quot;:5.687775170272652,&quot;skewX&quot;:1.4396162560770645e-15,&quot;scale&quot;:{&quot;x&quot;:-0.21398511042827179,&quot;y&quot;:0.21398511042827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5&quot;},&quot;opacity&quot;:0.75},&quot;e2d6be17-8a47-433a-9ddc-af9ee996b97d&quot;:{&quot;id&quot;:&quot;e2d6be17-8a47-433a-9ddc-af9ee996b97d&quot;,&quot;name&quot;:&quot;Cancer cell&quot;,&quot;type&quot;:&quot;FIGURE_OBJECT&quot;,&quot;relativeTransform&quot;:{&quot;translate&quot;:{&quot;x&quot;:-172.21325797980646,&quot;y&quot;:84.86352344460477},&quot;rotate&quot;:-1.5707963267948972,&quot;skewX&quot;:-2.0494308820967906e-16,&quot;scale&quot;:{&quot;x&quot;:0.2047202293899418,&quot;y&quot;:0.2047202293899419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02&quot;},&quot;opacity&quot;:0.33},&quot;70f08b44-2b8e-4cd1-8344-1e494a60632b&quot;:{&quot;type&quot;:&quot;FIGURE_OBJECT&quot;,&quot;id&quot;:&quot;70f08b44-2b8e-4cd1-8344-1e494a60632b&quot;,&quot;parent&quot;:{&quot;type&quot;:&quot;CHILD&quot;,&quot;parentId&quot;:&quot;b084888b-61be-4da9-a71a-cbad103665d2&quot;,&quot;order&quot;:&quot;999999997&quot;},&quot;relativeTransform&quot;:{&quot;translate&quot;:{&quot;x&quot;:-88.97820091678223,&quot;y&quot;:-30.958707491718485},&quot;rotate&quot;:0,&quot;skewX&quot;:0,&quot;scale&quot;:{&quot;x&quot;:1,&quot;y&quot;:1}}},&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36.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a006c0f2-caf3-47e7-8100-fb5347735df3"/>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2c2768ac-12bc-489c-aa40-48c0b344f398&quot;:{&quot;id&quot;:&quot;2c2768ac-12bc-489c-aa40-48c0b344f398&quot;,&quot;name&quot;:&quot;Cancer cell&quot;,&quot;type&quot;:&quot;FIGURE_OBJECT&quot;,&quot;relativeTransform&quot;:{&quot;translate&quot;:{&quot;x&quot;:-172.92008272429214,&quot;y&quot;:94.79932170665954},&quot;rotate&quot;:0,&quot;skewX&quot;:0,&quot;scale&quot;:{&quot;x&quot;:0.2097324500445779,&quot;y&quot;:0.2097324500445779}},&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72&quot;}},&quot;aa4db35d-a343-4bab-bdbc-d1fe2455bfb3&quot;:{&quot;id&quot;:&quot;aa4db35d-a343-4bab-bdbc-d1fe2455bfb3&quot;,&quot;name&quot;:&quot;Cancer cell&quot;,&quot;type&quot;:&quot;FIGURE_OBJECT&quot;,&quot;relativeTransform&quot;:{&quot;translate&quot;:{&quot;x&quot;:-156.86884828186214,&quot;y&quot;:94.66646831194294},&quot;rotate&quot;:-0.6590175543038372,&quot;skewX&quot;:7.88731146319437e-17,&quot;scale&quot;:{&quot;x&quot;:0.209732450044578,&quot;y&quot;:0.209732450044578}},&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75&quot;}},&quot;aa1c949a-2d7a-4bd1-895d-2074304e8fb8&quot;:{&quot;id&quot;:&quot;aa1c949a-2d7a-4bd1-895d-2074304e8fb8&quot;,&quot;name&quot;:&quot;Cancer cell&quot;,&quot;type&quot;:&quot;FIGURE_OBJECT&quot;,&quot;relativeTransform&quot;:{&quot;translate&quot;:{&quot;x&quot;:-164.98392894280383,&quot;y&quot;:106.13820838668981},&quot;rotate&quot;:1.2242084338272926e-16,&quot;skewX&quot;:-6.121042169136464e-17,&quot;scale&quot;:{&quot;x&quot;:0.20973245004457797,&quot;y&quot;:0.20973245004457788}},&quot;image&quot;:{&quot;url&quot;:&quot;https://icons.cdn.biorender.com/biorender/61770047aa87c30029843f2f/6153716fe75ac20029699eee.png&quot;,&quot;fallbackUrl&quot;:&quot;sources/icons/61770047aa87c30029843f2f/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9&quot;}},&quot;54f6afcb-3fe1-48fa-bca3-2a8ea95a75ba&quot;:{&quot;id&quot;:&quot;54f6afcb-3fe1-48fa-bca3-2a8ea95a75ba&quot;,&quot;name&quot;:&quot;Cancer cell&quot;,&quot;type&quot;:&quot;FIGURE_OBJECT&quot;,&quot;relativeTransform&quot;:{&quot;translate&quot;:{&quot;x&quot;:-170.1834762167607,&quot;y&quot;:87.60389383296426},&quot;rotate&quot;:0.3660135791738499,&quot;skewX&quot;:0,&quot;scale&quot;:{&quot;x&quot;:-0.1964272678231053,&quot;y&quot;:0.1964272678231053}},&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7&quot;},&quot;opacity&quot;:0.75},&quot;ef51afb1-341f-4871-8c1b-80de113e7196&quot;:{&quot;id&quot;:&quot;ef51afb1-341f-4871-8c1b-80de113e7196&quot;,&quot;name&quot;:&quot;Cancer cell&quot;,&quot;type&quot;:&quot;FIGURE_OBJECT&quot;,&quot;relativeTransform&quot;:{&quot;translate&quot;:{&quot;x&quot;:-181.77368283888543,&quot;y&quot;:109.03727943257682},&quot;rotate&quot;:5.76291900546817,&quot;skewX&quot;:8.992008310968208e-17,&quot;scale&quot;:{&quot;x&quot;:-0.1964272678231053,&quot;y&quot;:0.1964272678231053}},&quot;image&quot;:{&quot;url&quot;:&quot;https://icons.cdn.biorender.com/biorender/61770047aa87c30029843f2c/6153716fe75ac20029699eee.png&quot;,&quot;fallbackUrl&quot;:&quot;sources/icons/61770047aa87c30029843f2c/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62&quot;},&quot;opacity&quot;:1},&quot;3ab82970-6cd8-405e-b1f4-a6f47e335dd1&quot;:{&quot;id&quot;:&quot;3ab82970-6cd8-405e-b1f4-a6f47e335dd1&quot;,&quot;name&quot;:&quot;Cancer cell&quot;,&quot;type&quot;:&quot;FIGURE_OBJECT&quot;,&quot;relativeTransform&quot;:{&quot;translate&quot;:{&quot;x&quot;:-159.2645089712146,&quot;y&quot;:106.63149050120997},&quot;rotate&quot;:0.35576541617156665,&quot;skewX&quot;:-2.6976024932904616e-16,&quot;scale&quot;:{&quot;x&quot;:0.19642726782310532,&quot;y&quot;:0.19642726782310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65&quot;},&quot;opacity&quot;:0.75},&quot;d5869b2f-190d-44dc-90d5-2f54bba3f8e7&quot;:{&quot;id&quot;:&quot;d5869b2f-190d-44dc-90d5-2f54bba3f8e7&quot;,&quot;name&quot;:&quot;Cancer cell&quot;,&quot;type&quot;:&quot;FIGURE_OBJECT&quot;,&quot;relativeTransform&quot;:{&quot;translate&quot;:{&quot;x&quot;:-151.7796363599674,&quot;y&quot;:94.66674131966492},&quot;rotate&quot;:-0.4609401658967456,&quot;skewX&quot;:-1.9648630546301445e-16,&quot;scale&quot;:{&quot;x&quot;:0.18792258604677556,&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52&quot;},&quot;opacity&quot;:0.33},&quot;fd8e2edf-37c0-433e-8da6-2fc17a3e1446&quot;:{&quot;id&quot;:&quot;fd8e2edf-37c0-433e-8da6-2fc17a3e1446&quot;,&quot;name&quot;:&quot;Cancer cell&quot;,&quot;type&quot;:&quot;FIGURE_OBJECT&quot;,&quot;relativeTransform&quot;:{&quot;translate&quot;:{&quot;x&quot;:-181.1659022723499,&quot;y&quot;:97.8419061745266},&quot;rotate&quot;:-2.657675854596578,&quot;skewX&quot;:-2.456078818287681e-16,&quot;scale&quot;:{&quot;x&quot;:0.18792258604677553,&quot;y&quot;:0.187922586046775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55&quot;},&quot;opacity&quot;:0.75},&quot;73bd9e47-e859-47c2-9dd3-41ad4ead77d2&quot;:{&quot;id&quot;:&quot;73bd9e47-e859-47c2-9dd3-41ad4ead77d2&quot;,&quot;name&quot;:&quot;Cancer cell&quot;,&quot;type&quot;:&quot;FIGURE_OBJECT&quot;,&quot;relativeTransform&quot;:{&quot;translate&quot;:{&quot;x&quot;:-184.76730287754305,&quot;y&quot;:94.7993909133635},&quot;rotate&quot;:2.0744781896755344,&quot;skewX&quot;:-1.9648630546301448e-16,&quot;scale&quot;:{&quot;x&quot;:0.18792258604677553,&quot;y&quot;:0.18792258604677567}},&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3&quot;},&quot;opacity&quot;:0.33},&quot;a4a811ab-508b-46d0-8fbe-db91a6cc44f1&quot;:{&quot;id&quot;:&quot;a4a811ab-508b-46d0-8fbe-db91a6cc44f1&quot;,&quot;name&quot;:&quot;Cancer cell&quot;,&quot;type&quot;:&quot;FIGURE_OBJECT&quot;,&quot;relativeTransform&quot;:{&quot;translate&quot;:{&quot;x&quot;:-163.0013859503647,&quot;y&quot;:84.83290926182816},&quot;rotate&quot;:2.074478189675535,&quot;skewX&quot;:0,&quot;scale&quot;:{&quot;x&quot;:0.1467619893695819,&quot;y&quot;:0.146761989369582}},&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25&quot;},&quot;opacity&quot;:0.33},&quot;687cccbf-2ea7-4571-aefb-3777c2f23de0&quot;:{&quot;id&quot;:&quot;687cccbf-2ea7-4571-aefb-3777c2f23de0&quot;,&quot;name&quot;:&quot;Cancer cell&quot;,&quot;type&quot;:&quot;FIGURE_OBJECT&quot;,&quot;relativeTransform&quot;:{&quot;translate&quot;:{&quot;x&quot;:-152.34057484517263,&quot;y&quot;:110.96226680438602},&quot;rotate&quot;:2.5459788714337668,&quot;skewX&quot;:0,&quot;scale&quot;:{&quot;x&quot;:0.20973245004457788,&quot;y&quot;:0.20973245004457788}},&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8&quot;}},&quot;a71f9c81-f27b-43e1-bcab-00d1baba2608&quot;:{&quot;id&quot;:&quot;a71f9c81-f27b-43e1-bcab-00d1baba2608&quot;,&quot;name&quot;:&quot;Cancer cell&quot;,&quot;type&quot;:&quot;FIGURE_OBJECT&quot;,&quot;relativeTransform&quot;:{&quot;translate&quot;:{&quot;x&quot;:-166.2941914364823,&quot;y&quot;:119.10267291937858},&quot;rotate&quot;:1.8869613171299298,&quot;skewX&quot;:1.183096719479156e-16,&quot;scale&quot;:{&quot;x&quot;:0.20973245004457797,&quot;y&quot;:0.2097324500445778}},&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6&quot;}},&quot;10cf4fc5-9d5e-4dc7-a0f9-1578d7461422&quot;:{&quot;id&quot;:&quot;10cf4fc5-9d5e-4dc7-a0f9-1578d7461422&quot;,&quot;name&quot;:&quot;Cancer cell&quot;,&quot;type&quot;:&quot;FIGURE_OBJECT&quot;,&quot;relativeTransform&quot;:{&quot;translate&quot;:{&quot;x&quot;:-144.62507025296767,&quot;y&quot;:106.61496475148765},&quot;rotate&quot;:5.687775170272652,&quot;skewX&quot;:7.193606648774564e-16,&quot;scale&quot;:{&quot;x&quot;:-0.19642726782310535,&quot;y&quot;:0.19642726782310527}},&quot;image&quot;:{&quot;url&quot;:&quot;https://icons.cdn.biorender.com/biorender/61770047aa87c30029843f29/6153716fe75ac20029699eee.png&quot;,&quot;fallbackUrl&quot;:&quot;sources/icons/61770047aa87c30029843f29/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35&quot;},&quot;opacity&quot;:0.75},&quot;f97671fc-8bfa-47a7-93d5-6174915fb886&quot;:{&quot;id&quot;:&quot;f97671fc-8bfa-47a7-93d5-6174915fb886&quot;,&quot;name&quot;:&quot;Cancer cell&quot;,&quot;type&quot;:&quot;FIGURE_OBJECT&quot;,&quot;relativeTransform&quot;:{&quot;translate&quot;:{&quot;x&quot;:-149.77199333265588,&quot;y&quot;:121.29907129845117},&quot;rotate&quot;:1.11305447359475,&quot;skewX&quot;:-2.9472945819452163e-16,&quot;scale&quot;:{&quot;x&quot;:0.18792258604677559,&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15&quot;},&quot;opacity&quot;:0.33},&quot;d0bcfe63-7e2c-4604-9104-939543b38480&quot;:{&quot;id&quot;:&quot;d0bcfe63-7e2c-4604-9104-939543b38480&quot;,&quot;name&quot;:&quot;Cancer cell&quot;,&quot;type&quot;:&quot;FIGURE_OBJECT&quot;,&quot;relativeTransform&quot;:{&quot;translate&quot;:{&quot;x&quot;:-162.80925167323565,&quot;y&quot;:130.42118507330164},&quot;rotate&quot;:1.11305447359475,&quot;skewX&quot;:-2.9472945819452163e-16,&quot;scale&quot;:{&quot;x&quot;:0.18792258604677559,&quot;y&quot;:0.1879225860467756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2&quot;},&quot;opacity&quot;:0.33},&quot;3650a219-6397-4353-a83f-ff1df7833d98&quot;:{&quot;id&quot;:&quot;3650a219-6397-4353-a83f-ff1df7833d98&quot;,&quot;name&quot;:&quot;Cancer cell&quot;,&quot;type&quot;:&quot;FIGURE_OBJECT&quot;,&quot;relativeTransform&quot;:{&quot;translate&quot;:{&quot;x&quot;:-179.62180458730313,&quot;y&quot;:123.2699741494005},&quot;rotate&quot;:1.11305447359475,&quot;skewX&quot;:-2.9472945819452163e-16,&quot;scale&quot;:{&quot;x&quot;:0.18792258604677559,&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22&quot;},&quot;opacity&quot;:0.33},&quot;ee0bf72e-e87c-414f-b867-3a3a040f3ca3&quot;:{&quot;id&quot;:&quot;ee0bf72e-e87c-414f-b867-3a3a040f3ca3&quot;,&quot;name&quot;:&quot;Cancer cell&quot;,&quot;type&quot;:&quot;FIGURE_OBJECT&quot;,&quot;relativeTransform&quot;:{&quot;translate&quot;:{&quot;x&quot;:-173.935546269399,&quot;y&quot;:119.56110450235367},&quot;rotate&quot;:5.687775170272652,&quot;skewX&quot;:1.2588811635355486e-15,&quot;scale&quot;:{&quot;x&quot;:-0.19642726782310535,&quot;y&quot;:0.19642726782310535}},&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4&quot;},&quot;opacity&quot;:0.75},&quot;85767d0f-aca8-4d3c-8612-68182b0ad8ba&quot;:{&quot;id&quot;:&quot;85767d0f-aca8-4d3c-8612-68182b0ad8ba&quot;,&quot;name&quot;:&quot;Cancer cell&quot;,&quot;type&quot;:&quot;FIGURE_OBJECT&quot;,&quot;relativeTransform&quot;:{&quot;translate&quot;:{&quot;x&quot;:-156.86892248308217,&quot;y&quot;:83.01696971039279},&quot;rotate&quot;:1.11305447359475,&quot;skewX&quot;:-2.9472945819452163e-16,&quot;scale&quot;:{&quot;x&quot;:0.18792258604677559,&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1&quot;},&quot;opacity&quot;:0.33},&quot;bf1a9dbb-9212-4db6-a5d7-b2ca94f206fe&quot;:{&quot;id&quot;:&quot;bf1a9dbb-9212-4db6-a5d7-b2ca94f206fe&quot;,&quot;name&quot;:&quot;Cancer cell&quot;,&quot;type&quot;:&quot;FIGURE_OBJECT&quot;,&quot;relativeTransform&quot;:{&quot;translate&quot;:{&quot;x&quot;:-147.5823375547406,&quot;y&quot;:92.30635401873741},&quot;rotate&quot;:1.11305447359475,&quot;skewX&quot;:-2.9472945819452163e-16,&quot;scale&quot;:{&quot;x&quot;:0.18792258604677559,&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12&quot;},&quot;opacity&quot;:0.33},&quot;bd4a0ead-c8dd-4c2e-887f-ff4d26de49c7&quot;:{&quot;id&quot;:&quot;bd4a0ead-c8dd-4c2e-887f-ff4d26de49c7&quot;,&quot;name&quot;:&quot;Cancer cell&quot;,&quot;type&quot;:&quot;FIGURE_OBJECT&quot;,&quot;relativeTransform&quot;:{&quot;translate&quot;:{&quot;x&quot;:-186.59656424644294,&quot;y&quot;:110.96217072408683},&quot;rotate&quot;:2.0744781896755344,&quot;skewX&quot;:-1.9648630546301448e-16,&quot;scale&quot;:{&quot;x&quot;:0.18792258604677553,&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05&quot;},&quot;opacity&quot;:0.33},&quot;6a74f75c-6579-4c9a-ab54-ecfeb616ebd8&quot;:{&quot;id&quot;:&quot;6a74f75c-6579-4c9a-ab54-ecfeb616ebd8&quot;,&quot;name&quot;:&quot;Cancer cell&quot;,&quot;type&quot;:&quot;FIGURE_OBJECT&quot;,&quot;relativeTransform&quot;:{&quot;translate&quot;:{&quot;x&quot;:-154.6310322120738,&quot;y&quot;:118.64401272625699},&quot;rotate&quot;:5.687775170272652,&quot;skewX&quot;:1.1689610804258665e-15,&quot;scale&quot;:{&quot;x&quot;:-0.19642726782310535,&quot;y&quot;:0.1964272678231053}},&quot;image&quot;:{&quot;url&quot;:&quot;https://icons.cdn.biorender.com/biorender/61770047aa87c30029843f23/6153716fe75ac20029699eee.png&quot;,&quot;fallbackUrl&quot;:&quot;sources/icons/61770047aa87c30029843f23/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5&quot;},&quot;opacity&quot;:0.75},&quot;7df8dc02-e43c-454e-93be-96ad7e99d795&quot;:{&quot;id&quot;:&quot;7df8dc02-e43c-454e-93be-96ad7e99d795&quot;,&quot;name&quot;:&quot;Cancer cell&quot;,&quot;type&quot;:&quot;FIGURE_OBJECT&quot;,&quot;relativeTransform&quot;:{&quot;translate&quot;:{&quot;x&quot;:-175.2760894347151,&quot;y&quot;:83.20371020884532},&quot;rotate&quot;:-1.5707963267948972,&quot;skewX&quot;:-2.0494308820967906e-16,&quot;scale&quot;:{&quot;x&quot;:0.18792258604677553,&quot;y&quot;:0.187922586046775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02&quot;},&quot;opacity&quot;:0.33},&quot;a006c0f2-caf3-47e7-8100-fb5347735df3&quot;:{&quot;type&quot;:&quot;FIGURE_OBJECT&quot;,&quot;id&quot;:&quot;a006c0f2-caf3-47e7-8100-fb5347735df3&quot;,&quot;parent&quot;:{&quot;type&quot;:&quot;CHILD&quot;,&quot;parentId&quot;:&quot;b084888b-61be-4da9-a71a-cbad103665d2&quot;,&quot;order&quot;:&quot;9999999997&quot;},&quot;relativeTransform&quot;:{&quot;translate&quot;:{&quot;x&quot;:-186.77852278213086,&quot;y&quot;:-259.2984273222733},&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37.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9c3998f-488a-405b-8542-c12fdd8159f7"/>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ab67e45-8077-4274-a169-ac7386bbe2bc&quot;:{&quot;id&quot;:&quot;4ab67e45-8077-4274-a169-ac7386bbe2bc&quot;,&quot;name&quot;:&quot;Cancer cell&quot;,&quot;type&quot;:&quot;FIGURE_OBJECT&quot;,&quot;relativeTransform&quot;:{&quot;translate&quot;:{&quot;x&quot;:-91.79083850004619,&quot;y&quot;:96.04401475711632},&quot;rotate&quot;:0,&quot;skewX&quot;:0,&quot;scale&quot;:{&quot;x&quot;:0.20494612448995428,&quot;y&quot;:0.2049461244899543}},&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72&quot;}},&quot;4309310d-742e-47ef-ae0f-ec4d0591eff0&quot;:{&quot;id&quot;:&quot;4309310d-742e-47ef-ae0f-ec4d0591eff0&quot;,&quot;name&quot;:&quot;Cancer cell&quot;,&quot;type&quot;:&quot;FIGURE_OBJECT&quot;,&quot;relativeTransform&quot;:{&quot;translate&quot;:{&quot;x&quot;:-76.1059109098879,&quot;y&quot;:95.91419322322056},&quot;rotate&quot;:-0.6590175543038373,&quot;skewX&quot;:1.6520029808524703e-16,&quot;scale&quot;:{&quot;x&quot;:0.20494612448995436,&quot;y&quot;:0.2049461244899543}},&quot;image&quot;:{&quot;url&quot;:&quot;https://icons.cdn.biorender.com/biorender/61770047aa87c30029843f39/6153716fe75ac20029699eee.png&quot;,&quot;fallbackUrl&quot;:&quot;sources/icons/61770047aa87c30029843f39/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75&quot;}},&quot;f8b810f0-2f9b-47dc-a0be-dd725b019057&quot;:{&quot;id&quot;:&quot;f8b810f0-2f9b-47dc-a0be-dd725b019057&quot;,&quot;name&quot;:&quot;Cancer cell&quot;,&quot;type&quot;:&quot;FIGURE_OBJECT&quot;,&quot;relativeTransform&quot;:{&quot;translate&quot;:{&quot;x&quot;:-84.03579649044481,&quot;y&quot;:107.1241355520102},&quot;rotate&quot;:1.2242084338272924e-16,&quot;skewX&quot;:-6.12104216913647e-17,&quot;scale&quot;:{&quot;x&quot;:0.2049461244899544,&quot;y&quot;:0.20494612448995428}},&quot;image&quot;:{&quot;url&quot;:&quot;https://icons.cdn.biorender.com/biorender/61770047aa87c30029843f39/6153716fe75ac20029699eee.png&quot;,&quot;fallbackUrl&quot;:&quot;sources/icons/61770047aa87c30029843f39/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9&quot;}},&quot;f3d93144-98a6-475e-8385-6e1bfa7a1fa7&quot;:{&quot;id&quot;:&quot;f3d93144-98a6-475e-8385-6e1bfa7a1fa7&quot;,&quot;name&quot;:&quot;Cancer cell&quot;,&quot;type&quot;:&quot;FIGURE_OBJECT&quot;,&quot;relativeTransform&quot;:{&quot;translate&quot;:{&quot;x&quot;:-89.11668436770596,&quot;y&quot;:89.0127944740967},&quot;rotate&quot;:0.3660135791738499,&quot;skewX&quot;:4.708456298096237e-17,&quot;scale&quot;:{&quot;x&quot;:-0.19194458118397623,&quot;y&quot;:0.1919445811839762}},&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7&quot;},&quot;opacity&quot;:0.75},&quot;aef8bda2-39d6-4097-bd79-d51b7ace8e4f&quot;:{&quot;id&quot;:&quot;aef8bda2-39d6-4097-bd79-d51b7ace8e4f&quot;,&quot;name&quot;:&quot;Cancer cell&quot;,&quot;type&quot;:&quot;FIGURE_OBJECT&quot;,&quot;relativeTransform&quot;:{&quot;translate&quot;:{&quot;x&quot;:-100.44238970675761,&quot;y&quot;:109.95704660296727},&quot;rotate&quot;:5.76291900546817,&quot;skewX&quot;:0,&quot;scale&quot;:{&quot;x&quot;:-0.19194458118397625,&quot;y&quot;:0.19194458118397625}},&quot;image&quot;:{&quot;url&quot;:&quot;https://icons.cdn.biorender.com/biorender/61770047aa87c30029843f30/6153716fe75ac20029699eee.png&quot;,&quot;fallbackUrl&quot;:&quot;sources/icons/61770047aa87c30029843f30/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62&quot;},&quot;opacity&quot;:1},&quot;0bbd1dc4-c9b9-4a0b-9934-0f563964499b&quot;:{&quot;id&quot;:&quot;0bbd1dc4-c9b9-4a0b-9934-0f563964499b&quot;,&quot;name&quot;:&quot;Cancer cell&quot;,&quot;type&quot;:&quot;FIGURE_OBJECT&quot;,&quot;relativeTransform&quot;:{&quot;translate&quot;:{&quot;x&quot;:-78.44689998321137,&quot;y&quot;:107.60616042526956},&quot;rotate&quot;:0.3557654161715667,&quot;skewX&quot;:-3.2959194086673636e-16,&quot;scale&quot;:{&quot;x&quot;:0.19194458118397628,&quot;y&quot;:0.191944581183976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65&quot;},&quot;opacity&quot;:0.75},&quot;1d2271e6-e9e8-47b9-b247-b4ce4e46f92b&quot;:{&quot;id&quot;:&quot;1d2271e6-e9e8-47b9-b247-b4ce4e46f92b&quot;,&quot;name&quot;:&quot;Cancer cell&quot;,&quot;type&quot;:&quot;FIGURE_OBJECT&quot;,&quot;relativeTransform&quot;:{&quot;translate&quot;:{&quot;x&quot;:-71.13284041040767,&quot;y&quot;:95.91446000060559},&quot;rotate&quot;:-0.46094016589674563,&quot;skewX&quot;:-3.086564704300335e-16,&quot;scale&quot;:{&quot;x&quot;:0.1836339856146752,&quot;y&quot;:0.1836339856146753}},&quot;image&quot;:{&quot;url&quot;:&quot;https://icons.cdn.biorender.com/biorender/61770047aa87c30029843f3d/6153716fe75ac20029699eee.png&quot;,&quot;fallbackUrl&quot;:&quot;sources/icons/61770047aa87c30029843f3d/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52&quot;},&quot;opacity&quot;:0.33},&quot;b07ff995-20d7-4ebd-82cc-396ced605572&quot;:{&quot;id&quot;:&quot;b07ff995-20d7-4ebd-82cc-396ced605572&quot;,&quot;name&quot;:&quot;Cancer cell&quot;,&quot;type&quot;:&quot;FIGURE_OBJECT&quot;,&quot;relativeTransform&quot;:{&quot;translate&quot;:{&quot;x&quot;:-99.84847936229116,&quot;y&quot;:99.01716409566717},&quot;rotate&quot;:-2.657675854596578,&quot;skewX&quot;:-2.572137253583612e-16,&quot;scale&quot;:{&quot;x&quot;:0.18363398561467523,&quot;y&quot;:0.183633985614675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55&quot;},&quot;opacity&quot;:0.75},&quot;885dcb45-f021-44a3-b94d-554e1d90c8f2&quot;:{&quot;id&quot;:&quot;885dcb45-f021-44a3-b94d-554e1d90c8f2&quot;,&quot;name&quot;:&quot;Cancer cell&quot;,&quot;type&quot;:&quot;FIGURE_OBJECT&quot;,&quot;relativeTransform&quot;:{&quot;translate&quot;:{&quot;x&quot;:-103.36769203831358,&quot;y&quot;:96.04408238444707},&quot;rotate&quot;:2.0744781896755344,&quot;skewX&quot;:-2.057709802866889e-16,&quot;scale&quot;:{&quot;x&quot;:0.18363398561467523,&quot;y&quot;:0.18363398561467537}},&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25&quot;},&quot;opacity&quot;:0.33},&quot;4ae39edd-3a2e-4dff-888d-a18f9304d3b3&quot;:{&quot;id&quot;:&quot;4ae39edd-3a2e-4dff-888d-a18f9304d3b3&quot;,&quot;name&quot;:&quot;Cancer cell&quot;,&quot;type&quot;:&quot;FIGURE_OBJECT&quot;,&quot;relativeTransform&quot;:{&quot;translate&quot;:{&quot;x&quot;:-82.09849731309404,&quot;y&quot;:86.30504682343464},&quot;rotate&quot;:2.074478189675535,&quot;skewX&quot;:0,&quot;scale&quot;:{&quot;x&quot;:0.14341271909682377,&quot;y&quot;:0.14341271909682393}},&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22&quot;},&quot;opacity&quot;:0.33},&quot;78690f18-2472-4253-acba-0f42a2641e06&quot;:{&quot;id&quot;:&quot;78690f18-2472-4253-acba-0f42a2641e06&quot;,&quot;name&quot;:&quot;Cancer cell&quot;,&quot;type&quot;:&quot;FIGURE_OBJECT&quot;,&quot;relativeTransform&quot;:{&quot;translate&quot;:{&quot;x&quot;:-71.68097766144174,&quot;y&quot;:111.83810364235502},&quot;rotate&quot;:2.5459788714337668,&quot;skewX&quot;:-1.6520029808524725e-16,&quot;scale&quot;:{&quot;x&quot;:0.20494612448995422,&quot;y&quot;:0.20494612448995428}},&quot;image&quot;:{&quot;url&quot;:&quot;https://icons.cdn.biorender.com/biorender/61770047aa87c30029843f24/6153716fe75ac20029699eee.png&quot;,&quot;fallbackUrl&quot;:&quot;sources/icons/61770047aa87c30029843f24/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8&quot;}},&quot;39df3270-d903-4dc8-b1f9-b0b6b887e67b&quot;:{&quot;id&quot;:&quot;39df3270-d903-4dc8-b1f9-b0b6b887e67b&quot;,&quot;name&quot;:&quot;Cancer cell&quot;,&quot;type&quot;:&quot;FIGURE_OBJECT&quot;,&quot;relativeTransform&quot;:{&quot;translate&quot;:{&quot;x&quot;:-85.31615735061152,&quot;y&quot;:119.79273672220243},&quot;rotate&quot;:1.8869613171299298,&quot;skewX&quot;:8.260014904262354e-17,&quot;scale&quot;:{&quot;x&quot;:0.20494612448995433,&quot;y&quot;:0.20494612448995425}},&quot;image&quot;:{&quot;url&quot;:&quot;https://icons.cdn.biorender.com/biorender/61770047aa87c30029843f30/6153716fe75ac20029699eee.png&quot;,&quot;fallbackUrl&quot;:&quot;sources/icons/61770047aa87c30029843f30/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6&quot;}},&quot;c1613c44-4188-41a8-a047-f88cadce271f&quot;:{&quot;id&quot;:&quot;c1613c44-4188-41a8-a047-f88cadce271f&quot;,&quot;name&quot;:&quot;Cancer cell&quot;,&quot;type&quot;:&quot;FIGURE_OBJECT&quot;,&quot;relativeTransform&quot;:{&quot;translate&quot;:{&quot;x&quot;:-64.14154938355361,&quot;y&quot;:107.59001181136095},&quot;rotate&quot;:5.687775170272652,&quot;skewX&quot;:1.3183677634669456e-15,&quot;scale&quot;:{&quot;x&quot;:-0.19194458118397628,&quot;y&quot;:0.19194458118397625}},&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3&quot;},&quot;opacity&quot;:0.75},&quot;ea3101a3-65c4-4df4-ba75-e86988faf2aa&quot;:{&quot;id&quot;:&quot;ea3101a3-65c4-4df4-ba75-e86988faf2aa&quot;,&quot;name&quot;:&quot;Cancer cell&quot;,&quot;type&quot;:&quot;FIGURE_OBJECT&quot;,&quot;relativeTransform&quot;:{&quot;translate&quot;:{&quot;x&quot;:-69.1710140086309,&quot;y&quot;:121.93901087067721},&quot;rotate&quot;:1.11305447359475,&quot;skewX&quot;:-2.57213725358361e-16,&quot;scale&quot;:{&quot;x&quot;:0.18363398561467528,&quot;y&quot;:0.183633985614675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15&quot;},&quot;opacity&quot;:0.33},&quot;560999e6-88d8-4a39-8fc9-a67e2ff7d02b&quot;:{&quot;id&quot;:&quot;560999e6-88d8-4a39-8fc9-a67e2ff7d02b&quot;,&quot;name&quot;:&quot;Cancer cell&quot;,&quot;type&quot;:&quot;FIGURE_OBJECT&quot;,&quot;relativeTransform&quot;:{&quot;translate&quot;:{&quot;x&quot;:-98.33961968741977,&quot;y&quot;:123.86493554738989},&quot;rotate&quot;:1.11305447359475,&quot;skewX&quot;:-2.57213725358361e-16,&quot;scale&quot;:{&quot;x&quot;:0.18363398561467528,&quot;y&quot;:0.183633985614675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2&quot;},&quot;opacity&quot;:0.33},&quot;6d48e579-8f97-4877-870d-367bcf929734&quot;:{&quot;id&quot;:&quot;6d48e579-8f97-4877-870d-367bcf929734&quot;,&quot;name&quot;:&quot;Cancer cell&quot;,&quot;type&quot;:&quot;FIGURE_OBJECT&quot;,&quot;relativeTransform&quot;:{&quot;translate&quot;:{&quot;x&quot;:-92.78312804840289,&quot;y&quot;:120.24070639143852},&quot;rotate&quot;:5.687775170272652,&quot;skewX&quot;:1.6950442673146444e-15,&quot;scale&quot;:{&quot;x&quot;:-0.19194458118397628,&quot;y&quot;:0.19194458118397625}},&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4&quot;},&quot;opacity&quot;:0.75},&quot;6313259d-104c-40b2-94e7-e964b3e1c344&quot;:{&quot;id&quot;:&quot;6313259d-104c-40b2-94e7-e964b3e1c344&quot;,&quot;name&quot;:&quot;Cancer cell&quot;,&quot;type&quot;:&quot;FIGURE_OBJECT&quot;,&quot;relativeTransform&quot;:{&quot;translate&quot;:{&quot;x&quot;:-76.10598341775433,&quot;y&quot;:84.53054901303094},&quot;rotate&quot;:1.11305447359475,&quot;skewX&quot;:-2.57213725358361e-16,&quot;scale&quot;:{&quot;x&quot;:0.18363398561467528,&quot;y&quot;:0.183633985614675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1&quot;},&quot;opacity&quot;:0.33},&quot;2551298c-73a9-4fcc-82a8-f8d2f128d56a&quot;:{&quot;id&quot;:&quot;2551298c-73a9-4fcc-82a8-f8d2f128d56a&quot;,&quot;name&quot;:&quot;Cancer cell&quot;,&quot;type&quot;:&quot;FIGURE_OBJECT&quot;,&quot;relativeTransform&quot;:{&quot;translate&quot;:{&quot;x&quot;:-67.03132858772734,&quot;y&quot;:93.60793933812549},&quot;rotate&quot;:1.11305447359475,&quot;skewX&quot;:-2.57213725358361e-16,&quot;scale&quot;:{&quot;x&quot;:0.18363398561467528,&quot;y&quot;:0.183633985614675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12&quot;},&quot;opacity&quot;:0.33},&quot;d6aab606-f957-4802-b277-7eccee2378d2&quot;:{&quot;id&quot;:&quot;d6aab606-f957-4802-b277-7eccee2378d2&quot;,&quot;name&quot;:&quot;Cancer cell&quot;,&quot;type&quot;:&quot;FIGURE_OBJECT&quot;,&quot;relativeTransform&quot;:{&quot;translate&quot;:{&quot;x&quot;:-105.15520764763171,&quot;y&quot;:111.83800975471411},&quot;rotate&quot;:2.0744781896755344,&quot;skewX&quot;:-2.057709802866889e-16,&quot;scale&quot;:{&quot;x&quot;:0.18363398561467523,&quot;y&quot;:0.18363398561467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05&quot;},&quot;opacity&quot;:0.33},&quot;cf482587-319b-4ec3-8357-e3d62e15909e&quot;:{&quot;id&quot;:&quot;cf482587-319b-4ec3-8357-e3d62e15909e&quot;,&quot;name&quot;:&quot;Cancer cell&quot;,&quot;type&quot;:&quot;FIGURE_OBJECT&quot;,&quot;relativeTransform&quot;:{&quot;translate&quot;:{&quot;x&quot;:-73.91916426802592,&quot;y&quot;:119.34454365995528},&quot;rotate&quot;:5.687775170272652,&quot;skewX&quot;:1.6008751413527197e-15,&quot;scale&quot;:{&quot;x&quot;:-0.19194458118397628,&quot;y&quot;:0.1919445811839763}},&quot;image&quot;:{&quot;url&quot;:&quot;https://icons.cdn.biorender.com/biorender/61770047aa87c30029843f23/6153716fe75ac20029699eee.png&quot;,&quot;fallbackUrl&quot;:&quot;sources/icons/61770047aa87c30029843f23/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5&quot;},&quot;opacity&quot;:0.75},&quot;a808277c-5352-40fd-8748-c88f1b10109b&quot;:{&quot;id&quot;:&quot;a808277c-5352-40fd-8748-c88f1b10109b&quot;,&quot;name&quot;:&quot;Cancer cell&quot;,&quot;type&quot;:&quot;FIGURE_OBJECT&quot;,&quot;relativeTransform&quot;:{&quot;translate&quot;:{&quot;x&quot;:-94.0930785419228,&quot;y&quot;:84.71302788759247},&quot;rotate&quot;:-1.5707963267948972,&quot;skewX&quot;:-2.049430882096793e-16,&quot;scale&quot;:{&quot;x&quot;:0.18363398561467517,&quot;y&quot;:0.18363398561467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02&quot;},&quot;opacity&quot;:0.33},&quot;49c3998f-488a-405b-8542-c12fdd8159f7&quot;:{&quot;type&quot;:&quot;FIGURE_OBJECT&quot;,&quot;id&quot;:&quot;49c3998f-488a-405b-8542-c12fdd8159f7&quot;,&quot;parent&quot;:{&quot;type&quot;:&quot;CHILD&quot;,&quot;parentId&quot;:&quot;b084888b-61be-4da9-a71a-cbad103665d2&quot;,&quot;order&quot;:&quot;99999999997&quot;},&quot;relativeTransform&quot;:{&quot;translate&quot;:{&quot;x&quot;:-179.4392440884808,&quot;y&quot;:-96.24439047157655},&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38.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86f1c9b9-a9b2-4d7f-8e43-c8f3dd40b81d"/>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53efe9ca-4b39-4eb6-877e-3502c271d99e&quot;:{&quot;id&quot;:&quot;53efe9ca-4b39-4eb6-877e-3502c271d99e&quot;,&quot;name&quot;:&quot;Cancer cell&quot;,&quot;type&quot;:&quot;FIGURE_OBJECT&quot;,&quot;relativeTransform&quot;:{&quot;translate&quot;:{&quot;x&quot;:-81.76075352962603,&quot;y&quot;:113.48533481600312},&quot;rotate&quot;:0,&quot;skewX&quot;:0,&quot;scale&quot;:{&quot;x&quot;:0.2284795893185148,&quot;y&quot;:0.2284795893185148}},&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72&quot;}},&quot;c1ba462d-ef34-40b0-a8f3-eca5804f22ea&quot;:{&quot;id&quot;:&quot;c1ba462d-ef34-40b0-a8f3-eca5804f22ea&quot;,&quot;name&quot;:&quot;Cancer cell&quot;,&quot;type&quot;:&quot;FIGURE_OBJECT&quot;,&quot;relativeTransform&quot;:{&quot;translate&quot;:{&quot;x&quot;:-64.27476386669063,&quot;y&quot;:113.34060619123393},&quot;rotate&quot;:-0.6590175543038372,&quot;skewX&quot;:-6.646077978344763e-17,&quot;scale&quot;:{&quot;x&quot;:0.22847958931851484,&quot;y&quot;:0.22847958931851475}},&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75&quot;}},&quot;3bb9247e-a86f-4a0c-960d-a69cc19754c7&quot;:{&quot;id&quot;:&quot;3bb9247e-a86f-4a0c-960d-a69cc19754c7&quot;,&quot;name&quot;:&quot;Cancer cell&quot;,&quot;type&quot;:&quot;FIGURE_OBJECT&quot;,&quot;relativeTransform&quot;:{&quot;translate&quot;:{&quot;x&quot;:-73.11521891455988,&quot;y&quot;:125.83775892315414},&quot;rotate&quot;:1.2242084338272926e-16,&quot;skewX&quot;:-6.121042169136464e-17,&quot;scale&quot;:{&quot;x&quot;:0.22847958931851484,&quot;y&quot;:0.2284795893185148}},&quot;image&quot;:{&quot;url&quot;:&quot;https://icons.cdn.biorender.com/biorender/61770047aa87c30029843f2c/6153716fe75ac20029699eee.png&quot;,&quot;fallbackUrl&quot;:&quot;sources/icons/61770047aa87c30029843f2c/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9&quot;}},&quot;b3fae4a8-fc20-4e47-80d2-e32ab2d5ca74&quot;:{&quot;id&quot;:&quot;b3fae4a8-fc20-4e47-80d2-e32ab2d5ca74&quot;,&quot;name&quot;:&quot;Cancer cell&quot;,&quot;type&quot;:&quot;FIGURE_OBJECT&quot;,&quot;relativeTransform&quot;:{&quot;translate&quot;:{&quot;x&quot;:-78.77953278465186,&quot;y&quot;:105.64673661527898},&quot;rotate&quot;:0.3660135791738499,&quot;skewX&quot;:-3.7884638317817477e-17,&quot;scale&quot;:{&quot;x&quot;:-0.2139851104282718,&quot;y&quot;:0.21398511042827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7&quot;},&quot;opacity&quot;:0.75},&quot;ce13aa49-2222-4dc6-94fc-93ecf6097e65&quot;:{&quot;id&quot;:&quot;ce13aa49-2222-4dc6-94fc-93ecf6097e65&quot;,&quot;name&quot;:&quot;Cancer cell&quot;,&quot;type&quot;:&quot;FIGURE_OBJECT&quot;,&quot;relativeTransform&quot;:{&quot;translate&quot;:{&quot;x&quot;:-91.40574131164392,&quot;y&quot;:128.99596625744448},&quot;rotate&quot;:5.76291900546817,&quot;skewX&quot;:-7.576927663563493e-17,&quot;scale&quot;:{&quot;x&quot;:-0.21398511042827184,&quot;y&quot;:0.2139851104282718}},&quot;image&quot;:{&quot;url&quot;:&quot;https://icons.cdn.biorender.com/biorender/61770047aa87c30029843f26/6153716fe75ac20029699eee.png&quot;,&quot;fallbackUrl&quot;:&quot;sources/icons/61770047aa87c30029843f26/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62&quot;},&quot;opacity&quot;:1},&quot;a065f68e-af82-46d4-b4df-bf392e2100b3&quot;:{&quot;id&quot;:&quot;a065f68e-af82-46d4-b4df-bf392e2100b3&quot;,&quot;name&quot;:&quot;Cancer cell&quot;,&quot;type&quot;:&quot;FIGURE_OBJECT&quot;,&quot;relativeTransform&quot;:{&quot;translate&quot;:{&quot;x&quot;:-66.88456301953237,&quot;y&quot;:126.3751335398135},&quot;rotate&quot;:0.35576541617156665,&quot;skewX&quot;:-4.1673102149599206e-16,&quot;scale&quot;:{&quot;x&quot;:0.21398511042827184,&quot;y&quot;:0.21398511042827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65&quot;},&quot;opacity&quot;:0.75},&quot;788f8d2e-03c3-482b-82eb-2f8fbdf3a3b6&quot;:{&quot;id&quot;:&quot;788f8d2e-03c3-482b-82eb-2f8fbdf3a3b6&quot;,&quot;name&quot;:&quot;Cancer cell&quot;,&quot;type&quot;:&quot;FIGURE_OBJECT&quot;,&quot;relativeTransform&quot;:{&quot;translate&quot;:{&quot;x&quot;:-58.7306477815438,&quot;y&quot;:113.340903602017},&quot;rotate&quot;:-0.46094016589674563,&quot;skewX&quot;:-2.483476113269628e-16,&quot;scale&quot;:{&quot;x&quot;:0.20472022938994194,&quot;y&quot;:0.204720229389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52&quot;},&quot;opacity&quot;:0.33},&quot;b635c31d-a953-40f3-b9a4-9d9708a6eab4&quot;:{&quot;id&quot;:&quot;b635c31d-a953-40f3-b9a4-9d9708a6eab4&quot;,&quot;name&quot;:&quot;Cancer cell&quot;,&quot;type&quot;:&quot;FIGURE_OBJECT&quot;,&quot;relativeTransform&quot;:{&quot;translate&quot;:{&quot;x&quot;:-90.74363368734306,&quot;y&quot;:116.79988365924316},&quot;rotate&quot;:-2.657675854596578,&quot;skewX&quot;:-2.483476113269628e-16,&quot;scale&quot;:{&quot;x&quot;:0.20472022938994194,&quot;y&quot;:0.20472022938994208}},&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55&quot;},&quot;opacity&quot;:0.75},&quot;41872af3-c1e3-40a4-a2a6-f1a56d9f40e4&quot;:{&quot;id&quot;:&quot;41872af3-c1e3-40a4-a2a6-f1a56d9f40e4&quot;,&quot;name&quot;:&quot;Cancer cell&quot;,&quot;type&quot;:&quot;FIGURE_OBJECT&quot;,&quot;relativeTransform&quot;:{&quot;translate&quot;:{&quot;x&quot;:-94.66694899249059,&quot;y&quot;:113.48541020881571},&quot;rotate&quot;:2.0744781896755344,&quot;skewX&quot;:-1.6556507421797524e-16,&quot;scale&quot;:{&quot;x&quot;:0.20472022938994192,&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3&quot;},&quot;opacity&quot;:0.33},&quot;067bbec9-b0a1-4b87-be0a-237d387bd8c3&quot;:{&quot;id&quot;:&quot;067bbec9-b0a1-4b87-be0a-237d387bd8c3&quot;,&quot;name&quot;:&quot;Cancer cell&quot;,&quot;type&quot;:&quot;FIGURE_OBJECT&quot;,&quot;relativeTransform&quot;:{&quot;translate&quot;:{&quot;x&quot;:-70.95546438624288,&quot;y&quot;:102.62806489000924},&quot;rotate&quot;:2.074478189675535,&quot;skewX&quot;:2.035920296543847e-16,&quot;scale&quot;:{&quot;x&quot;:0.15988045269867948,&quot;y&quot;:0.1598804526986797}},&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25&quot;},&quot;opacity&quot;:0.33},&quot;34b33d85-82ac-4991-80ba-f4e6a9c17fd7&quot;:{&quot;id&quot;:&quot;34b33d85-82ac-4991-80ba-f4e6a9c17fd7&quot;,&quot;name&quot;:&quot;Cancer cell&quot;,&quot;type&quot;:&quot;FIGURE_OBJECT&quot;,&quot;relativeTransform&quot;:{&quot;translate&quot;:{&quot;x&quot;:-59.34172629946222,&quot;y&quot;:131.09302049993676},&quot;rotate&quot;:2.5459788714337668,&quot;skewX&quot;:0,&quot;scale&quot;:{&quot;x&quot;:0.22847958931851473,&quot;y&quot;:0.22847958931851473}},&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8&quot;}},&quot;f2c872fa-cc80-4601-9fc5-ea8325cc4cbb&quot;:{&quot;id&quot;:&quot;f2c872fa-cc80-4601-9fc5-ea8325cc4cbb&quot;,&quot;name&quot;:&quot;Cancer cell&quot;,&quot;type&quot;:&quot;FIGURE_OBJECT&quot;,&quot;relativeTransform&quot;:{&quot;translate&quot;:{&quot;x&quot;:-74.54260049710221,&quot;y&quot;:139.96106474222788},&quot;rotate&quot;:1.8869613171299298,&quot;skewX&quot;:1.6615194945861908e-16,&quot;scale&quot;:{&quot;x&quot;:0.22847958931851484,&quot;y&quot;:0.2284795893185147}},&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6&quot;}},&quot;50839a94-d60b-42fc-937c-303429afa8b2&quot;:{&quot;id&quot;:&quot;50839a94-d60b-42fc-937c-303429afa8b2&quot;,&quot;name&quot;:&quot;Cancer cell&quot;,&quot;type&quot;:&quot;FIGURE_OBJECT&quot;,&quot;relativeTransform&quot;:{&quot;translate&quot;:{&quot;x&quot;:-50.93656381632039,&quot;y&quot;:126.35713061986033},&quot;rotate&quot;:5.687775170272652,&quot;skewX&quot;:1.2880777028057935e-15,&quot;scale&quot;:{&quot;x&quot;:-0.21398511042827187,&quot;y&quot;:0.2139851104282718}},&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35&quot;},&quot;opacity&quot;:0.75},&quot;0e4270eb-8f8f-4b86-a443-b3933a62f278&quot;:{&quot;id&quot;:&quot;0e4270eb-8f8f-4b86-a443-b3933a62f278&quot;,&quot;name&quot;:&quot;Cancer cell&quot;,&quot;type&quot;:&quot;FIGURE_OBJECT&quot;,&quot;relativeTransform&quot;:{&quot;translate&quot;:{&quot;x&quot;:-56.54354962729622,&quot;y&quot;:142.35379032915395},&quot;rotate&quot;:1.11305447359475,&quot;skewX&quot;:-2.483476113269627e-16,&quot;scale&quot;:{&quot;x&quot;:0.20472022938994197,&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15&quot;},&quot;opacity&quot;:0.33},&quot;09463f1e-99ae-428e-8972-33eee54a1fea&quot;:{&quot;id&quot;:&quot;09463f1e-99ae-428e-8972-33eee54a1fea&quot;,&quot;name&quot;:&quot;Cancer cell&quot;,&quot;type&quot;:&quot;FIGURE_OBJECT&quot;,&quot;relativeTransform&quot;:{&quot;translate&quot;:{&quot;x&quot;:-70.74615599966218,&quot;y&quot;:152.29129312641598},&quot;rotate&quot;:1.11305447359475,&quot;skewX&quot;:-2.483476113269627e-16,&quot;scale&quot;:{&quot;x&quot;:0.20472022938994197,&quot;y&quot;:0.20472022938994208}},&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2&quot;},&quot;opacity&quot;:0.33},&quot;48ed11b5-bbbb-43ef-ab14-0915683087f7&quot;:{&quot;id&quot;:&quot;48ed11b5-bbbb-43ef-ab14-0915683087f7&quot;,&quot;name&quot;:&quot;Cancer cell&quot;,&quot;type&quot;:&quot;FIGURE_OBJECT&quot;,&quot;relativeTransform&quot;:{&quot;translate&quot;:{&quot;x&quot;:-89.06151532715528,&quot;y&quot;:144.50086425059948},&quot;rotate&quot;:1.11305447359475,&quot;skewX&quot;:-2.483476113269627e-16,&quot;scale&quot;:{&quot;x&quot;:0.20472022938994197,&quot;y&quot;:0.20472022938994208}},&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22&quot;},&quot;opacity&quot;:0.33},&quot;2f6fdf2c-4506-47e8-9849-39a8cc5a3f3c&quot;:{&quot;id&quot;:&quot;2f6fdf2c-4506-47e8-9849-39a8cc5a3f3c&quot;,&quot;name&quot;:&quot;Cancer cell&quot;,&quot;type&quot;:&quot;FIGURE_OBJECT&quot;,&quot;relativeTransform&quot;:{&quot;translate&quot;:{&quot;x&quot;:-82.86698527251856,&quot;y&quot;:140.46047367864435},&quot;rotate&quot;:5.687775170272652,&quot;skewX&quot;:1.7426933626196029e-15,&quot;scale&quot;:{&quot;x&quot;:-0.21398511042827187,&quot;y&quot;:0.21398511042827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4&quot;},&quot;opacity&quot;:0.75},&quot;5a2917bb-1f55-40c4-bf4d-b2e74e872373&quot;:{&quot;id&quot;:&quot;5a2917bb-1f55-40c4-bf4d-b2e74e872373&quot;,&quot;name&quot;:&quot;Cancer cell&quot;,&quot;type&quot;:&quot;FIGURE_OBJECT&quot;,&quot;relativeTransform&quot;:{&quot;translate&quot;:{&quot;x&quot;:-64.27484470045897,&quot;y&quot;:100.64980581350002},&quot;rotate&quot;:1.11305447359475,&quot;skewX&quot;:-2.483476113269627e-16,&quot;scale&quot;:{&quot;x&quot;:0.20472022938994197,&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1&quot;},&quot;opacity&quot;:0.33},&quot;b8b4b11a-b2d3-4078-a44d-dfb068438cb3&quot;:{&quot;id&quot;:&quot;b8b4b11a-b2d3-4078-a44d-dfb068438cb3&quot;,&quot;name&quot;:&quot;Cancer cell&quot;,&quot;type&quot;:&quot;FIGURE_OBJECT&quot;,&quot;relativeTransform&quot;:{&quot;translate&quot;:{&quot;x&quot;:-54.15816933549751,&quot;y&quot;:110.769530783772},&quot;rotate&quot;:1.11305447359475,&quot;skewX&quot;:-2.483476113269627e-16,&quot;scale&quot;:{&quot;x&quot;:0.20472022938994197,&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12&quot;},&quot;opacity&quot;:0.33},&quot;e5dea50b-5be7-4ae7-b422-6125f0fe6db0&quot;:{&quot;id&quot;:&quot;e5dea50b-5be7-4ae7-b422-6125f0fe6db0&quot;,&quot;name&quot;:&quot;Cancer cell&quot;,&quot;type&quot;:&quot;FIGURE_OBJECT&quot;,&quot;relativeTransform&quot;:{&quot;translate&quot;:{&quot;x&quot;:-96.6597206700905,&quot;y&quot;:131.09291583140651},&quot;rotate&quot;:2.0744781896755344,&quot;skewX&quot;:-1.6556507421797524e-16,&quot;scale&quot;:{&quot;x&quot;:0.20472022938994192,&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05&quot;},&quot;opacity&quot;:0.33},&quot;e1345713-24aa-4697-b5b1-ca0df81e1c7c&quot;:{&quot;id&quot;:&quot;e1345713-24aa-4697-b5b1-ca0df81e1c7c&quot;,&quot;name&quot;:&quot;Cancer cell&quot;,&quot;type&quot;:&quot;FIGURE_OBJECT&quot;,&quot;relativeTransform&quot;:{&quot;translate&quot;:{&quot;x&quot;:-61.83691842843376,&quot;y&quot;:139.46140676112432},&quot;rotate&quot;:5.687775170272652,&quot;skewX&quot;:1.591154809348333e-15,&quot;scale&quot;:{&quot;x&quot;:-0.21398511042827187,&quot;y&quot;:0.2139851104282718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5&quot;},&quot;opacity&quot;:0.75},&quot;6a1ae59b-c54b-48ae-be58-4de1d20be29f&quot;:{&quot;id&quot;:&quot;6a1ae59b-c54b-48ae-be58-4de1d20be29f&quot;,&quot;name&quot;:&quot;Cancer cell&quot;,&quot;type&quot;:&quot;FIGURE_OBJECT&quot;,&quot;relativeTransform&quot;:{&quot;translate&quot;:{&quot;x&quot;:-84.32735419401862,&quot;y&quot;:100.85323829324506},&quot;rotate&quot;:-1.5707963267948972,&quot;skewX&quot;:-2.0494308820967945e-16,&quot;scale&quot;:{&quot;x&quot;:0.20472022938994194,&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02&quot;},&quot;opacity&quot;:0.33},&quot;86f1c9b9-a9b2-4d7f-8e43-c8f3dd40b81d&quot;:{&quot;type&quot;:&quot;FIGURE_OBJECT&quot;,&quot;id&quot;:&quot;86f1c9b9-a9b2-4d7f-8e43-c8f3dd40b81d&quot;,&quot;parent&quot;:{&quot;type&quot;:&quot;CHILD&quot;,&quot;parentId&quot;:&quot;b084888b-61be-4da9-a71a-cbad103665d2&quot;,&quot;order&quot;:&quot;999999999997&quot;},&quot;relativeTransform&quot;:{&quot;translate&quot;:{&quot;x&quot;:-259.65825622363457,&quot;y&quot;:-84.39546446871415},&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39.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34ebe50d-907c-403d-9a51-69b8f39582b0"/>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9bada131-b58f-4a02-8565-0e97605e566b&quot;:{&quot;id&quot;:&quot;9bada131-b58f-4a02-8565-0e97605e566b&quot;,&quot;name&quot;:&quot;Cancer cell&quot;,&quot;type&quot;:&quot;FIGURE_OBJECT&quot;,&quot;relativeTransform&quot;:{&quot;translate&quot;:{&quot;x&quot;:-155.10224606857147,&quot;y&quot;:103.97486284038244},&quot;rotate&quot;:0,&quot;skewX&quot;:0,&quot;scale&quot;:{&quot;x&quot;:0.20348340361993275,&quot;y&quot;:0.20348340361993275}},&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72&quot;}},&quot;f30bccd7-76f2-4005-bf11-5ea4b4c71c5b&quot;:{&quot;id&quot;:&quot;f30bccd7-76f2-4005-bf11-5ea4b4c71c5b&quot;,&quot;name&quot;:&quot;Cancer cell&quot;,&quot;type&quot;:&quot;FIGURE_OBJECT&quot;,&quot;relativeTransform&quot;:{&quot;translate&quot;:{&quot;x&quot;:-139.52926336630992,&quot;y&quot;:103.84596785568334},&quot;rotate&quot;:-0.6590175543038373,&quot;skewX&quot;:-1.675838874029921e-16,&quot;scale&quot;:{&quot;x&quot;:0.20348340361993283,&quot;y&quot;:0.20348340361993272}},&quot;image&quot;:{&quot;url&quot;:&quot;https://icons.cdn.biorender.com/biorender/61770047aa87c30029843f1a/6153716fe75ac20029699eee.png&quot;,&quot;fallbackUrl&quot;:&quot;sources/icons/61770047aa87c30029843f1a/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75&quot;}},&quot;be0cb3d9-0714-442f-8f6f-93290bd873f9&quot;:{&quot;id&quot;:&quot;be0cb3d9-0714-442f-8f6f-93290bd873f9&quot;,&quot;name&quot;:&quot;Cancer cell&quot;,&quot;type&quot;:&quot;FIGURE_OBJECT&quot;,&quot;relativeTransform&quot;:{&quot;translate&quot;:{&quot;x&quot;:-147.40255256494243,&quot;y&quot;:114.97590371137247},&quot;rotate&quot;:1.224208433827292e-16,&quot;skewX&quot;:-6.121042169136464e-17,&quot;scale&quot;:{&quot;x&quot;:0.20348340361993283,&quot;y&quot;:0.20348340361993278}},&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9&quot;}},&quot;12d5d8b0-dce5-4928-b409-105dbdf17677&quot;:{&quot;id&quot;:&quot;12d5d8b0-dce5-4928-b409-105dbdf17677&quot;,&quot;name&quot;:&quot;Cancer cell&quot;,&quot;type&quot;:&quot;FIGURE_OBJECT&quot;,&quot;relativeTransform&quot;:{&quot;translate&quot;:{&quot;x&quot;:-152.44717764018765,&quot;y&quot;:96.99382507569675},&quot;rotate&quot;:0.3660135791738499,&quot;skewX&quot;:0,&quot;scale&quot;:{&quot;x&quot;:-0.1905746536213835,&quot;y&quot;:0.19057465362138354}},&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7&quot;},&quot;opacity&quot;:0.75},&quot;aabae475-8a79-471f-b073-2480736ae33b&quot;:{&quot;id&quot;:&quot;aabae475-8a79-471f-b073-2480736ae33b&quot;,&quot;name&quot;:&quot;Cancer cell&quot;,&quot;type&quot;:&quot;FIGURE_OBJECT&quot;,&quot;relativeTransform&quot;:{&quot;translate&quot;:{&quot;x&quot;:-163.69205029402323,&quot;y&quot;:117.78859599445839},&quot;rotate&quot;:5.76291900546817,&quot;skewX&quot;:0,&quot;scale&quot;:{&quot;x&quot;:-0.1905746536213835,&quot;y&quot;:0.19057465362138354}},&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62&quot;},&quot;opacity&quot;:1},&quot;21a904ee-b7d1-49e0-8087-c8f4e27197ea&quot;:{&quot;id&quot;:&quot;21a904ee-b7d1-49e0-8087-c8f4e27197ea&quot;,&quot;name&quot;:&quot;Cancer cell&quot;,&quot;type&quot;:&quot;FIGURE_OBJECT&quot;,&quot;relativeTransform&quot;:{&quot;translate&quot;:{&quot;x&quot;:-141.85354456783264,&quot;y&quot;:115.45448832517955},&quot;rotate&quot;:0.35576541617156665,&quot;skewX&quot;:-3.3434745183475795e-16,&quot;scale&quot;:{&quot;x&quot;:0.19057465362138357,&quot;y&quot;:0.190574653621384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65&quot;},&quot;opacity&quot;:0.75},&quot;1af72881-90c3-4947-9201-7186fb2bdd53&quot;:{&quot;id&quot;:&quot;1af72881-90c3-4947-9201-7186fb2bdd53&quot;,&quot;name&quot;:&quot;Cancer cell&quot;,&quot;type&quot;:&quot;FIGURE_OBJECT&quot;,&quot;relativeTransform&quot;:{&quot;translate&quot;:{&quot;x&quot;:-134.59168616549923,&quot;y&quot;:103.84623272905164},&quot;rotate&quot;:-0.4609401658967457,&quot;skewX&quot;:-3.6529490009396563e-16,&quot;scale&quot;:{&quot;x&quot;:0.1823233715990538,&quot;y&quot;:0.1823233715990539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52&quot;},&quot;opacity&quot;:0.33},&quot;ecc06ef6-3ccf-460d-86d3-cf4969ce943c&quot;:{&quot;id&quot;:&quot;ecc06ef6-3ccf-460d-86d3-cf4969ce943c&quot;,&quot;name&quot;:&quot;Cancer cell&quot;,&quot;type&quot;:&quot;FIGURE_OBJECT&quot;,&quot;relativeTransform&quot;:{&quot;translate&quot;:{&quot;x&quot;:-163.10237874674283,&quot;y&quot;:106.9267925164585},&quot;rotate&quot;:-2.657675854596578,&quot;skewX&quot;:-2.0873994291083745e-16,&quot;scale&quot;:{&quot;x&quot;:0.1823233715990538,&quot;y&quot;:0.1823233715990538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55&quot;},&quot;opacity&quot;:0.75},&quot;35901c23-5beb-41ff-b345-3e3cc40f90e2&quot;:{&quot;id&quot;:&quot;35901c23-5beb-41ff-b345-3e3cc40f90e2&quot;,&quot;name&quot;:&quot;Cancer cell&quot;,&quot;type&quot;:&quot;FIGURE_OBJECT&quot;,&quot;relativeTransform&quot;:{&quot;translate&quot;:{&quot;x&quot;:-166.5964744519512,&quot;y&quot;:103.97492998505018},&quot;rotate&quot;:2.0744781896755344,&quot;skewX&quot;:-1.043699714554187e-16,&quot;scale&quot;:{&quot;x&quot;:0.18232337159905382,&quot;y&quot;:0.1823233715990539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3&quot;},&quot;opacity&quot;:0.33},&quot;cb52cb2b-9e08-4ebb-943e-f1aedac45764&quot;:{&quot;id&quot;:&quot;cb52cb2b-9e08-4ebb-943e-f1aedac45764&quot;,&quot;name&quot;:&quot;Cancer cell&quot;,&quot;type&quot;:&quot;FIGURE_OBJECT&quot;,&quot;relativeTransform&quot;:{&quot;translate&quot;:{&quot;x&quot;:-145.47908008446254,&quot;y&quot;:94.30540288927186},&quot;rotate&quot;:2.074478189675535,&quot;skewX&quot;:0,&quot;scale&quot;:{&quot;x&quot;:0.14238916825988304,&quot;y&quot;:0.14238916825988313}},&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25&quot;},&quot;opacity&quot;:0.33},&quot;54d852cc-801f-401b-a4d0-5b92ca2b3600&quot;:{&quot;id&quot;:&quot;54d852cc-801f-401b-a4d0-5b92ca2b3600&quot;,&quot;name&quot;:&quot;Cancer cell&quot;,&quot;type&quot;:&quot;FIGURE_OBJECT&quot;,&quot;relativeTransform&quot;:{&quot;translate&quot;:{&quot;x&quot;:-135.1359113064667,&quot;y&quot;:119.65622774270652},&quot;rotate&quot;:2.5459788714337668,&quot;skewX&quot;:0,&quot;scale&quot;:{&quot;x&quot;:0.2034834036199327,&quot;y&quot;:0.20348340361993267}},&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8&quot;}},&quot;2476807d-6501-42fc-b1b4-9e659694259c&quot;:{&quot;id&quot;:&quot;2476807d-6501-42fc-b1b4-9e659694259c&quot;,&quot;name&quot;:&quot;Cancer cell&quot;,&quot;type&quot;:&quot;FIGURE_OBJECT&quot;,&quot;relativeTransform&quot;:{&quot;translate&quot;:{&quot;x&quot;:-148.67377536233292,&quot;y&quot;:127.5540878152663},&quot;rotate&quot;:1.88696131712993,&quot;skewX&quot;:1.6758388740299212e-16,&quot;scale&quot;:{&quot;x&quot;:0.2034834036199328,&quot;y&quot;:0.2034834036199328}},&quot;image&quot;:{&quot;url&quot;:&quot;https://icons.cdn.biorender.com/biorender/61770047aa87c30029843f37/6153716fe75ac20029699eee.png&quot;,&quot;fallbackUrl&quot;:&quot;sources/icons/61770047aa87c30029843f37/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6&quot;}},&quot;6b918f87-978a-41f0-81ba-2f06487deac2&quot;:{&quot;id&quot;:&quot;6b918f87-978a-41f0-81ba-2f06487deac2&quot;,&quot;name&quot;:&quot;Cancer cell&quot;,&quot;type&quot;:&quot;FIGURE_OBJECT&quot;,&quot;relativeTransform&quot;:{&quot;translate&quot;:{&quot;x&quot;:-127.65029267790733,&quot;y&quot;:115.43845496553418},&quot;rotate&quot;:5.687775170272652,&quot;skewX&quot;:1.910556867627188e-15,&quot;scale&quot;:{&quot;x&quot;:-0.19057465362138357,&quot;y&quot;:0.19057465362138362}},&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35&quot;},&quot;opacity&quot;:0.75},&quot;f4a497b6-bb7b-41ef-b117-35ae0ed17bcd&quot;:{&quot;id&quot;:&quot;f4a497b6-bb7b-41ef-b117-35ae0ed17bcd&quot;,&quot;name&quot;:&quot;Cancer cell&quot;,&quot;type&quot;:&quot;FIGURE_OBJECT&quot;,&quot;relativeTransform&quot;:{&quot;translate&quot;:{&quot;x&quot;:-132.643861513833,&quot;y&quot;:129.68504379172103},&quot;rotate&quot;:1.11305447359475,&quot;skewX&quot;:-2.6092492863854663e-16,&quot;scale&quot;:{&quot;x&quot;:0.18232337159905385,&quot;y&quot;:0.1823233715990539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15&quot;},&quot;opacity&quot;:0.33},&quot;cc33c4f2-84b2-47d0-9f5d-7dbde9b19331&quot;:{&quot;id&quot;:&quot;cc33c4f2-84b2-47d0-9f5d-7dbde9b19331&quot;,&quot;name&quot;:&quot;Cancer cell&quot;,&quot;type&quot;:&quot;FIGURE_OBJECT&quot;,&quot;relativeTransform&quot;:{&quot;translate&quot;:{&quot;x&quot;:-145.29267051048407,&quot;y&quot;:138.53536122576773},&quot;rotate&quot;:1.11305447359475,&quot;skewX&quot;:-2.6092492863854663e-16,&quot;scale&quot;:{&quot;x&quot;:0.18232337159905385,&quot;y&quot;:0.18232337159905396}},&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2&quot;},&quot;opacity&quot;:0.33},&quot;4fba390b-3d47-4b72-9909-62417e4e0619&quot;:{&quot;id&quot;:&quot;4fba390b-3d47-4b72-9909-62417e4e0619&quot;,&quot;name&quot;:&quot;Cancer cell&quot;,&quot;type&quot;:&quot;FIGURE_OBJECT&quot;,&quot;relativeTransform&quot;:{&quot;translate&quot;:{&quot;x&quot;:-161.60428795340977,&quot;y&quot;:131.59722295250495},&quot;rotate&quot;:1.11305447359475,&quot;skewX&quot;:-2.6092492863854663e-16,&quot;scale&quot;:{&quot;x&quot;:0.18232337159905385,&quot;y&quot;:0.1823233715990539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22&quot;},&quot;opacity&quot;:0.33},&quot;9fcf75a5-f91b-4e4d-a395-22fda939051b&quot;:{&quot;id&quot;:&quot;9fcf75a5-f91b-4e4d-a395-22fda939051b&quot;,&quot;name&quot;:&quot;Cancer cell&quot;,&quot;type&quot;:&quot;FIGURE_OBJECT&quot;,&quot;relativeTransform&quot;:{&quot;translate&quot;:{&quot;x&quot;:-156.08745354774976,&quot;y&quot;:127.99886028042754},&quot;rotate&quot;:5.687775170272652,&quot;skewX&quot;:2.483723927915344e-15,&quot;scale&quot;:{&quot;x&quot;:-0.19057465362138357,&quot;y&quot;:0.190574653621383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4&quot;},&quot;opacity&quot;:0.75},&quot;541b043f-c998-450b-8b32-cda294c17ea5&quot;:{&quot;id&quot;:&quot;541b043f-c998-450b-8b32-cda294c17ea5&quot;,&quot;name&quot;:&quot;Cancer cell&quot;,&quot;type&quot;:&quot;FIGURE_OBJECT&quot;,&quot;relativeTransform&quot;:{&quot;translate&quot;:{&quot;x&quot;:-139.52933535668052,&quot;y&quot;:92.54356984619443},&quot;rotate&quot;:1.11305447359475,&quot;skewX&quot;:-2.6092492863854663e-16,&quot;scale&quot;:{&quot;x&quot;:0.18232337159905385,&quot;y&quot;:0.1823233715990539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1&quot;},&quot;opacity&quot;:0.33},&quot;a366338f-3a8c-4b4c-b886-e44ca7bbc854&quot;:{&quot;id&quot;:&quot;a366338f-3a8c-4b4c-b886-e44ca7bbc854&quot;,&quot;name&quot;:&quot;Cancer cell&quot;,&quot;type&quot;:&quot;FIGURE_OBJECT&quot;,&quot;relativeTransform&quot;:{&quot;translate&quot;:{&quot;x&quot;:-130.51944724054556,&quot;y&quot;:101.55617393389662},&quot;rotate&quot;:1.11305447359475,&quot;skewX&quot;:-2.6092492863854663e-16,&quot;scale&quot;:{&quot;x&quot;:0.18232337159905385,&quot;y&quot;:0.1823233715990539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12&quot;},&quot;opacity&quot;:0.33},&quot;dda607ca-5ac3-4753-8b1b-013d87d3f8f9&quot;:{&quot;id&quot;:&quot;dda607ca-5ac3-4753-8b1b-013d87d3f8f9&quot;,&quot;name&quot;:&quot;Cancer cell&quot;,&quot;type&quot;:&quot;FIGURE_OBJECT&quot;,&quot;relativeTransform&quot;:{&quot;translate&quot;:{&quot;x&quot;:-168.37123238461774,&quot;y&quot;:119.65613452515109},&quot;rotate&quot;:2.0744781896755344,&quot;skewX&quot;:-1.043699714554187e-16,&quot;scale&quot;:{&quot;x&quot;:0.18232337159905382,&quot;y&quot;:0.1823233715990539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05&quot;},&quot;opacity&quot;:0.33},&quot;720f93d9-9dd4-4fae-a17e-00160c255ab7&quot;:{&quot;id&quot;:&quot;720f93d9-9dd4-4fae-a17e-00160c255ab7&quot;,&quot;name&quot;:&quot;Cancer cell&quot;,&quot;type&quot;:&quot;FIGURE_OBJECT&quot;,&quot;relativeTransform&quot;:{&quot;translate&quot;:{&quot;x&quot;:-137.35812375267778,&quot;y&quot;:127.10909355147197},&quot;rotate&quot;:5.687775170272652,&quot;skewX&quot;:2.483723927915344e-15,&quot;scale&quot;:{&quot;x&quot;:-0.19057465362138357,&quot;y&quot;:0.19057465362138362}},&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5&quot;},&quot;opacity&quot;:0.75},&quot;f9b01718-31c3-401c-b753-21cd2816dd5f&quot;:{&quot;id&quot;:&quot;f9b01718-31c3-401c-b753-21cd2816dd5f&quot;,&quot;name&quot;:&quot;Cancer cell&quot;,&quot;type&quot;:&quot;FIGURE_OBJECT&quot;,&quot;relativeTransform&quot;:{&quot;translate&quot;:{&quot;x&quot;:-157.38805479433788,&quot;y&quot;:92.7247463508828},&quot;rotate&quot;:-1.5707963267948972,&quot;skewX&quot;:-2.0494308820968042e-16,&quot;scale&quot;:{&quot;x&quot;:0.1823233715990538,&quot;y&quot;:0.182323371599053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02&quot;},&quot;opacity&quot;:0.33},&quot;34ebe50d-907c-403d-9a51-69b8f39582b0&quot;:{&quot;type&quot;:&quot;FIGURE_OBJECT&quot;,&quot;id&quot;:&quot;34ebe50d-907c-403d-9a51-69b8f39582b0&quot;,&quot;parent&quot;:{&quot;type&quot;:&quot;CHILD&quot;,&quot;parentId&quot;:&quot;b084888b-61be-4da9-a71a-cbad103665d2&quot;,&quot;order&quot;:&quot;99999999999997&quot;},&quot;relativeTransform&quot;:{&quot;translate&quot;:{&quot;x&quot;:-16.745464837402363,&quot;y&quot;:92.39450685478269},&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bd5861f0-5f22-4fc6-83e2-ace373afb7bc"/>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f39a6f80-0a9c-42f6-a388-63c3a84ab4ce&quot;:{&quot;id&quot;:&quot;f39a6f80-0a9c-42f6-a388-63c3a84ab4ce&quot;,&quot;name&quot;:&quot;Cancer cell&quot;,&quot;type&quot;:&quot;FIGURE_OBJECT&quot;,&quot;relativeTransform&quot;:{&quot;translate&quot;:{&quot;x&quot;:-71.69752582552715,&quot;y&quot;:102.37808693472142},&quot;rotate&quot;:0,&quot;skewX&quot;:0,&quot;scale&quot;:{&quot;x&quot;:0.2003588804076098,&quot;y&quot;:0.20035888040760977}},&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72&quot;}},&quot;32b395dc-7b3a-420f-8963-7b2b55402e1d&quot;:{&quot;id&quot;:&quot;32b395dc-7b3a-420f-8963-7b2b55402e1d&quot;,&quot;name&quot;:&quot;Cancer cell&quot;,&quot;type&quot;:&quot;FIGURE_OBJECT&quot;,&quot;relativeTransform&quot;:{&quot;translate&quot;:{&quot;x&quot;:-56.36366899334985,&quot;y&quot;:102.2511711550311},&quot;rotate&quot;:-0.6590175543038372,&quot;skewX&quot;:-8.642573050455924e-17,&quot;scale&quot;:{&quot;x&quot;:0.20035888040760985,&quot;y&quot;:0.2003588804076098}},&quot;image&quot;:{&quot;url&quot;:&quot;https://icons.cdn.biorender.com/biorender/61770047aa87c30029843f1b/6153716fe75ac20029699eee.png&quot;,&quot;fallbackUrl&quot;:&quot;sources/icons/61770047aa87c30029843f1b/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75&quot;}},&quot;9e0655aa-0815-45be-ac9f-3c0a1364646d&quot;:{&quot;id&quot;:&quot;9e0655aa-0815-45be-ac9f-3c0a1364646d&quot;,&quot;name&quot;:&quot;Cancer cell&quot;,&quot;type&quot;:&quot;FIGURE_OBJECT&quot;,&quot;relativeTransform&quot;:{&quot;translate&quot;:{&quot;x&quot;:-64.11606246082773,&quot;y&quot;:113.21020490119133},&quot;rotate&quot;:1.2242084338272924e-16,&quot;skewX&quot;:-6.121042169136464e-17,&quot;scale&quot;:{&quot;x&quot;:0.20035888040760985,&quot;y&quot;:0.2003588804076098}},&quot;image&quot;:{&quot;url&quot;:&quot;https://icons.cdn.biorender.com/biorender/61770047aa87c30029843f44/6153716fe75ac20029699eee.png&quot;,&quot;fallbackUrl&quot;:&quot;sources/icons/61770047aa87c30029843f44/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9&quot;}},&quot;84d3d567-c4e9-4087-926f-8129a57c0581&quot;:{&quot;id&quot;:&quot;84d3d567-c4e9-4087-926f-8129a57c0581&quot;,&quot;name&quot;:&quot;Cancer cell&quot;,&quot;type&quot;:&quot;FIGURE_OBJECT&quot;,&quot;relativeTransform&quot;:{&quot;translate&quot;:{&quot;x&quot;:-69.08322643671711,&quot;y&quot;:95.50424422454056},&quot;rotate&quot;:0.3660135791738499,&quot;skewX&quot;:0,&quot;scale&quot;:{&quot;x&quot;:-0.18764834652052229,&quot;y&quot;:0.18764834652052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7&quot;},&quot;opacity&quot;:0.75},&quot;3f04cd5d-33ff-4268-96db-d196effdb8e4&quot;:{&quot;id&quot;:&quot;3f04cd5d-33ff-4268-96db-d196effdb8e4&quot;,&quot;name&quot;:&quot;Cancer cell&quot;,&quot;type&quot;:&quot;FIGURE_OBJECT&quot;,&quot;relativeTransform&quot;:{&quot;translate&quot;:{&quot;x&quot;:-80.15543210640816,&quot;y&quot;:115.97970780287673},&quot;rotate&quot;:5.76291900546817,&quot;skewX&quot;:4.9265259182737563e-17,&quot;scale&quot;:{&quot;x&quot;:-0.18764834652052229,&quot;y&quot;:0.18764834652052234}},&quot;image&quot;:{&quot;url&quot;:&quot;https://icons.cdn.biorender.com/biorender/61770047aa87c30029843f42/6153716fe75ac20029699eee.png&quot;,&quot;fallbackUrl&quot;:&quot;sources/icons/61770047aa87c30029843f42/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62&quot;},&quot;opacity&quot;:1},&quot;9f9f46c7-a989-425a-a654-48577eaf3342&quot;:{&quot;id&quot;:&quot;9f9f46c7-a989-425a-a654-48577eaf3342&quot;,&quot;name&quot;:&quot;Cancer cell&quot;,&quot;type&quot;:&quot;FIGURE_OBJECT&quot;,&quot;relativeTransform&quot;:{&quot;translate&quot;:{&quot;x&quot;:-58.65226045095767,&quot;y&quot;:113.68144076464188},&quot;rotate&quot;:0.35576541617156676,&quot;skewX&quot;:-1.9706103673095023e-16,&quot;scale&quot;:{&quot;x&quot;:0.1876483465205223,&quot;y&quot;:0.187648346520522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65&quot;},&quot;opacity&quot;:0.75},&quot;2f423c07-5fff-4f9e-a7fe-2a59f17686fd&quot;:{&quot;id&quot;:&quot;2f423c07-5fff-4f9e-a7fe-2a59f17686fd&quot;,&quot;name&quot;:&quot;Cancer cell&quot;,&quot;type&quot;:&quot;FIGURE_OBJECT&quot;,&quot;relativeTransform&quot;:{&quot;translate&quot;:{&quot;x&quot;:-51.501909153081144,&quot;y&quot;:102.25143196122255},&quot;rotate&quot;:-0.4609401658967456,&quot;skewX&quot;:-2.1530115252866502e-16,&quot;scale&quot;:{&quot;x&quot;:0.17952376437519263,&quot;y&quot;:0.17952376437519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52&quot;},&quot;opacity&quot;:0.33},&quot;61204e88-b806-4b46-be66-9bd76ea1e277&quot;:{&quot;id&quot;:&quot;61204e88-b806-4b46-be66-9bd76ea1e277&quot;,&quot;name&quot;:&quot;Cancer cell&quot;,&quot;type&quot;:&quot;FIGURE_OBJECT&quot;,&quot;relativeTransform&quot;:{&quot;translate&quot;:{&quot;x&quot;:-79.57481506875527,&quot;y&quot;:105.284689214902},&quot;rotate&quot;:-2.657675854596578,&quot;skewX&quot;:-2.1530115252866502e-16,&quot;scale&quot;:{&quot;x&quot;:0.17952376437519263,&quot;y&quot;:0.17952376437519268}},&quot;image&quot;:{&quot;url&quot;:&quot;https://icons.cdn.biorender.com/biorender/61770047aa87c30029843f1a/6153716fe75ac20029699eee.png&quot;,&quot;fallbackUrl&quot;:&quot;sources/icons/61770047aa87c30029843f1a/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55&quot;},&quot;opacity&quot;:0.75},&quot;7a9d88e3-25ff-4663-b649-d33a48c5e8f4&quot;:{&quot;id&quot;:&quot;7a9d88e3-25ff-4663-b649-d33a48c5e8f4&quot;,&quot;name&quot;:&quot;Cancer cell&quot;,&quot;type&quot;:&quot;FIGURE_OBJECT&quot;,&quot;relativeTransform&quot;:{&quot;translate&quot;:{&quot;x&quot;:-83.01525832397125,&quot;y&quot;:102.37815304837108},&quot;rotate&quot;:2.0744781896755344,&quot;skewX&quot;:-1.6147586439649884e-16,&quot;scale&quot;:{&quot;x&quot;:0.17952376437519257,&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3&quot;},&quot;opacity&quot;:0.33},&quot;d0c7e79d-2413-4099-b1ea-ebb586be1434&quot;:{&quot;id&quot;:&quot;d0c7e79d-2413-4099-b1ea-ebb586be1434&quot;,&quot;name&quot;:&quot;Cancer cell&quot;,&quot;type&quot;:&quot;FIGURE_OBJECT&quot;,&quot;relativeTransform&quot;:{&quot;translate&quot;:{&quot;x&quot;:-62.22212523632751,&quot;y&quot;:92.8571032304713},&quot;rotate&quot;:2.074478189675535,&quot;skewX&quot;:0,&quot;scale&quot;:{&quot;x&quot;:0.1402027577050333,&quot;y&quot;:0.14020275770503343}},&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25&quot;},&quot;opacity&quot;:0.33},&quot;3c42335d-0ed1-4ece-b4b2-2b0d2aa49719&quot;:{&quot;id&quot;:&quot;3c42335d-0ed1-4ece-b4b2-2b0d2aa49719&quot;,&quot;name&quot;:&quot;Cancer cell&quot;,&quot;type&quot;:&quot;FIGURE_OBJECT&quot;,&quot;relativeTransform&quot;:{&quot;translate&quot;:{&quot;x&quot;:-52.03777762192977,&quot;y&quot;:117.81866173934432},&quot;rotate&quot;:2.5459788714337668,&quot;skewX&quot;:8.642573050455935e-17,&quot;scale&quot;:{&quot;x&quot;:0.20035888040760974,&quot;y&quot;:0.2003588804076098}},&quot;image&quot;:{&quot;url&quot;:&quot;https://icons.cdn.biorender.com/biorender/61770047aa87c30029843f28/6153716fe75ac20029699eee.png&quot;,&quot;fallbackUrl&quot;:&quot;sources/icons/61770047aa87c30029843f28/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8&quot;}},&quot;3b915abc-84ea-43d4-b122-aba4e86d38d9&quot;:{&quot;id&quot;:&quot;3b915abc-84ea-43d4-b122-aba4e86d38d9&quot;,&quot;name&quot;:&quot;Cancer cell&quot;,&quot;type&quot;:&quot;FIGURE_OBJECT&quot;,&quot;relativeTransform&quot;:{&quot;translate&quot;:{&quot;x&quot;:-65.36776541007428,&quot;y&quot;:125.59524879068765},&quot;rotate&quot;:1.8869613171299295,&quot;skewX&quot;:4.321286525227962e-17,&quot;scale&quot;:{&quot;x&quot;:0.20035888040760985,&quot;y&quot;:0.20035888040760969}},&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6&quot;}},&quot;3e520b48-ddd9-4e7d-b1a0-11fc52dc65b1&quot;:{&quot;id&quot;:&quot;3e520b48-ddd9-4e7d-b1a0-11fc52dc65b1&quot;,&quot;name&quot;:&quot;Cancer cell&quot;,&quot;type&quot;:&quot;FIGURE_OBJECT&quot;,&quot;relativeTransform&quot;:{&quot;translate&quot;:{&quot;x&quot;:-44.667101975193226,&quot;y&quot;:113.665653600035},&quot;rotate&quot;:5.687775170272652,&quot;skewX&quot;:2.364732440771402e-15,&quot;scale&quot;:{&quot;x&quot;:-0.18764834652052234,&quot;y&quot;:0.18764834652052237}},&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35&quot;},&quot;opacity&quot;:0.75},&quot;a6bb2d0a-a228-45cf-a7f5-05f5ef66e0d9&quot;:{&quot;id&quot;:&quot;a6bb2d0a-a228-45cf-a7f5-05f5ef66e0d9&quot;,&quot;name&quot;:&quot;Cancer cell&quot;,&quot;type&quot;:&quot;FIGURE_OBJECT&quot;,&quot;relativeTransform&quot;:{&quot;translate&quot;:{&quot;x&quot;:-49.58399368923764,&quot;y&quot;:127.69348356583346},&quot;rotate&quot;:1.11305447359475,&quot;skewX&quot;:-3.229517287929975e-16,&quot;scale&quot;:{&quot;x&quot;:0.17952376437519263,&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15&quot;},&quot;opacity&quot;:0.33},&quot;8288789f-37f5-439c-a6ce-3764b768d2f8&quot;:{&quot;id&quot;:&quot;8288789f-37f5-439c-a6ce-3764b768d2f8&quot;,&quot;name&quot;:&quot;Cancer cell&quot;,&quot;type&quot;:&quot;FIGURE_OBJECT&quot;,&quot;relativeTransform&quot;:{&quot;translate&quot;:{&quot;x&quot;:-62.03857801392433,&quot;y&quot;:136.40790282947825},&quot;rotate&quot;:1.11305447359475,&quot;skewX&quot;:-3.229517287929975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2&quot;},&quot;opacity&quot;:0.33},&quot;48250303-e959-4562-8710-291b7625149f&quot;:{&quot;id&quot;:&quot;48250303-e959-4562-8710-291b7625149f&quot;,&quot;name&quot;:&quot;Cancer cell&quot;,&quot;type&quot;:&quot;FIGURE_OBJECT&quot;,&quot;relativeTransform&quot;:{&quot;translate&quot;:{&quot;x&quot;:-78.09972772127902,&quot;y&quot;:129.57630088153468},&quot;rotate&quot;:1.11305447359475,&quot;skewX&quot;:-3.229517287929975e-16,&quot;scale&quot;:{&quot;x&quot;:0.17952376437519263,&quot;y&quot;:0.1795237643751927}},&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22&quot;},&quot;opacity&quot;:0.33},&quot;126c0e13-2a02-439f-9e33-9bc510cb5b74&quot;:{&quot;id&quot;:&quot;126c0e13-2a02-439f-9e33-9bc510cb5b74&quot;,&quot;name&quot;:&quot;Cancer cell&quot;,&quot;type&quot;:&quot;FIGURE_OBJECT&quot;,&quot;relativeTransform&quot;:{&quot;translate&quot;:{&quot;x&quot;:-72.66760527174115,&quot;y&quot;:126.033191696942},&quot;rotate&quot;:5.687775170272652,&quot;skewX&quot;:2.955915550964252e-15,&quot;scale&quot;:{&quot;x&quot;:-0.18764834652052234,&quot;y&quot;:0.18764834652052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4&quot;},&quot;opacity&quot;:0.75},&quot;d4043391-3c96-49cb-a8ae-cd6cbd278242&quot;:{&quot;id&quot;:&quot;d4043391-3c96-49cb-a8ae-cd6cbd278242&quot;,&quot;name&quot;:&quot;Cancer cell&quot;,&quot;type&quot;:&quot;FIGURE_OBJECT&quot;,&quot;relativeTransform&quot;:{&quot;translate&quot;:{&quot;x&quot;:-56.36373987829572,&quot;y&quot;:91.12232344157283},&quot;rotate&quot;:1.11305447359475,&quot;skewX&quot;:-3.229517287929975e-16,&quot;scale&quot;:{&quot;x&quot;:0.17952376437519263,&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1&quot;},&quot;opacity&quot;:0.33},&quot;489a1ea4-1b83-4e17-8d24-3ae238be5b84&quot;:{&quot;id&quot;:&quot;489a1ea4-1b83-4e17-8d24-3ae238be5b84&quot;,&quot;name&quot;:&quot;Cancer cell&quot;,&quot;type&quot;:&quot;FIGURE_OBJECT&quot;,&quot;relativeTransform&quot;:{&quot;translate&quot;:{&quot;x&quot;:-47.492200168264084,&quot;y&quot;:99.99653741895378},&quot;rotate&quot;:1.11305447359475,&quot;skewX&quot;:-3.229517287929975e-16,&quot;scale&quot;:{&quot;x&quot;:0.17952376437519263,&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12&quot;},&quot;opacity&quot;:0.33},&quot;f69934ef-708e-491b-b42a-cf3fa79adefb&quot;:{&quot;id&quot;:&quot;f69934ef-708e-491b-b42a-cf3fa79adefb&quot;,&quot;name&quot;:&quot;Cancer cell&quot;,&quot;type&quot;:&quot;FIGURE_OBJECT&quot;,&quot;relativeTransform&quot;:{&quot;translate&quot;:{&quot;x&quot;:-84.76276453852114,&quot;y&quot;:117.8185699531607},&quot;rotate&quot;:2.0744781896755344,&quot;skewX&quot;:-1.6147586439649884e-16,&quot;scale&quot;:{&quot;x&quot;:0.17952376437519257,&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05&quot;},&quot;opacity&quot;:0.33},&quot;ea2ff4cc-221b-4212-80ff-a834d98a1b25&quot;:{&quot;id&quot;:&quot;ea2ff4cc-221b-4212-80ff-a834d98a1b25&quot;,&quot;name&quot;:&quot;Cancer cell&quot;,&quot;type&quot;:&quot;FIGURE_OBJECT&quot;,&quot;relativeTransform&quot;:{&quot;translate&quot;:{&quot;x&quot;:-54.22586760779576,&quot;y&quot;:125.15708749155698},&quot;rotate&quot;:5.687775170272652,&quot;skewX&quot;:2.857385032598777e-15,&quot;scale&quot;:{&quot;x&quot;:-0.18764834652052234,&quot;y&quot;:0.18764834652052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5&quot;},&quot;opacity&quot;:0.75},&quot;0c35a63f-384c-471b-80e2-9ed993bb1dee&quot;:{&quot;id&quot;:&quot;0c35a63f-384c-471b-80e2-9ed993bb1dee&quot;,&quot;name&quot;:&quot;Cancer cell&quot;,&quot;type&quot;:&quot;FIGURE_OBJECT&quot;,&quot;relativeTransform&quot;:{&quot;translate&quot;:{&quot;x&quot;:-73.9482355589653,&quot;y&quot;:91.3007179493791},&quot;rotate&quot;:-1.5707963267948972,&quot;skewX&quot;:-2.0494308820968056e-16,&quot;scale&quot;:{&quot;x&quot;:0.1795237643751926,&quot;y&quot;:0.17952376437519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02&quot;},&quot;opacity&quot;:0.33},&quot;bd5861f0-5f22-4fc6-83e2-ace373afb7bc&quot;:{&quot;type&quot;:&quot;FIGURE_OBJECT&quot;,&quot;id&quot;:&quot;bd5861f0-5f22-4fc6-83e2-ace373afb7bc&quot;,&quot;parent&quot;:{&quot;type&quot;:&quot;CHILD&quot;,&quot;parentId&quot;:&quot;b084888b-61be-4da9-a71a-cbad103665d2&quot;,&quot;order&quot;:&quot;999999999999997&quot;},&quot;relativeTransform&quot;:{&quot;translate&quot;:{&quot;x&quot;:-48.11948438028554,&quot;y&quot;:50.56342430561354},&quot;rotate&quot;:0,&quot;skewX&quot;:0,&quot;scale&quot;:{&quot;x&quot;:1,&quot;y&quot;:1}}},&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41.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9ba20edb-c582-4bc8-9bc1-8be367af988a"/>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92153974-35d5-47c6-a1c5-a532b7f54795&quot;:{&quot;id&quot;:&quot;92153974-35d5-47c6-a1c5-a532b7f54795&quot;,&quot;name&quot;:&quot;Cancer cell&quot;,&quot;type&quot;:&quot;FIGURE_OBJECT&quot;,&quot;relativeTransform&quot;:{&quot;translate&quot;:{&quot;x&quot;:7.890317824981139,&quot;y&quot;:92.45178432852487},&quot;rotate&quot;:0,&quot;skewX&quot;:0,&quot;scale&quot;:{&quot;x&quot;:0.1861332481963762,&quot;y&quot;:0.1861332481963762}},&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32&quot;}},&quot;3e70003d-fdf1-479b-a214-67605a5dd9de&quot;:{&quot;id&quot;:&quot;3e70003d-fdf1-479b-a214-67605a5dd9de&quot;,&quot;name&quot;:&quot;Cancer cell&quot;,&quot;type&quot;:&quot;FIGURE_OBJECT&quot;,&quot;relativeTransform&quot;:{&quot;translate&quot;:{&quot;x&quot;:22.135459212000764,&quot;y&quot;:92.3338796652872},&quot;rotate&quot;:-0.6590175543038372,&quot;skewX&quot;:0,&quot;scale&quot;:{&quot;x&quot;:0.18613324819637628,&quot;y&quot;:0.18613324819637622}},&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35&quot;}},&quot;81eea383-e5a6-4a91-b22d-4305465e60d4&quot;:{&quot;id&quot;:&quot;81eea383-e5a6-4a91-b22d-4305465e60d4&quot;,&quot;name&quot;:&quot;Cancer cell&quot;,&quot;type&quot;:&quot;FIGURE_OBJECT&quot;,&quot;relativeTransform&quot;:{&quot;translate&quot;:{&quot;x&quot;:14.933491550460461,&quot;y&quot;:102.51481371780663},&quot;rotate&quot;:1.2242084338272924e-16,&quot;skewX&quot;:-6.121042169136464e-17,&quot;scale&quot;:{&quot;x&quot;:0.18613324819637625,&quot;y&quot;:0.186133248196376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45&quot;}},&quot;e77c48d0-7f4a-45f6-a8c2-6d4324fecbfc&quot;:{&quot;id&quot;:&quot;e77c48d0-7f4a-45f6-a8c2-6d4324fecbfc&quot;,&quot;name&quot;:&quot;Cancer cell&quot;,&quot;type&quot;:&quot;FIGURE_OBJECT&quot;,&quot;relativeTransform&quot;:{&quot;translate&quot;:{&quot;x&quot;:10.318999977761488,&quot;y&quot;:86.0659896553163},&quot;rotate&quot;:0.3660135791738499,&quot;skewX&quot;:5.708342881404158e-17,&quot;scale&quot;:{&quot;x&quot;:-0.1743251718390886,&quot;y&quot;:0.174325171839088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3&quot;},&quot;opacity&quot;:0.75},&quot;4e50458c-dc4c-4f49-ba0c-b82945d58fce&quot;:{&quot;id&quot;:&quot;4e50458c-dc4c-4f49-ba0c-b82945d58fce&quot;,&quot;name&quot;:&quot;Cancer cell&quot;,&quot;type&quot;:&quot;FIGURE_OBJECT&quot;,&quot;relativeTransform&quot;:{&quot;translate&quot;:{&quot;x&quot;:0.032929293970355475,&quot;y&quot;:105.0876798165354},&quot;rotate&quot;:5.76291900546817,&quot;skewX&quot;:-5.708342881404157e-17,&quot;scale&quot;:{&quot;x&quot;:-0.17432517183908863,&quot;y&quot;:0.17432517183908866}},&quot;image&quot;:{&quot;url&quot;:&quot;https://icons.cdn.biorender.com/biorender/61770047aa87c30029843f26/6153716fe75ac20029699eee.png&quot;,&quot;fallbackUrl&quot;:&quot;sources/icons/61770047aa87c30029843f26/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6&quot;},&quot;opacity&quot;:1},&quot;a49c7389-59fd-432e-b1e8-55505c800ef3&quot;:{&quot;id&quot;:&quot;a49c7389-59fd-432e-b1e8-55505c800ef3&quot;,&quot;name&quot;:&quot;Cancer cell&quot;,&quot;type&quot;:&quot;FIGURE_OBJECT&quot;,&quot;relativeTransform&quot;:{&quot;translate&quot;:{&quot;x&quot;:20.009359480696588,&quot;y&quot;:102.95259147815463},&quot;rotate&quot;:0.3557654161715667,&quot;skewX&quot;:-2.854171440702076e-16,&quot;scale&quot;:{&quot;x&quot;:0.17432517183908872,&quot;y&quot;:0.174325171839089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7&quot;},&quot;opacity&quot;:0.75},&quot;c038a337-a085-47ba-b523-351cb7a88930&quot;:{&quot;id&quot;:&quot;c038a337-a085-47ba-b523-351cb7a88930&quot;,&quot;name&quot;:&quot;Cancer cell&quot;,&quot;type&quot;:&quot;FIGURE_OBJECT&quot;,&quot;relativeTransform&quot;:{&quot;translate&quot;:{&quot;x&quot;:26.652030422515168,&quot;y&quot;:92.33412195404159},&quot;rotate&quot;:-0.46094016589674563,&quot;skewX&quot;:-3.1183556673181964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1&quot;},&quot;opacity&quot;:0.33},&quot;6c034507-93af-4e7c-9800-952345603008&quot;:{&quot;id&quot;:&quot;6c034507-93af-4e7c-9800-952345603008&quot;,&quot;name&quot;:&quot;Cancer cell&quot;,&quot;type&quot;:&quot;FIGURE_OBJECT&quot;,&quot;relativeTransform&quot;:{&quot;translate&quot;:{&quot;x&quot;:0.5723220823340499,&quot;y&quot;:95.1520156460705},&quot;rotate&quot;:-2.657675854596578,&quot;skewX&quot;:-4.3656979342454735e-16,&quot;scale&quot;:{&quot;x&quot;:0.16677744117762774,&quot;y&quot;:0.166777441177627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2&quot;},&quot;opacity&quot;:0.75},&quot;6913d154-0caf-4b05-acac-cf914a10a2a4&quot;:{&quot;id&quot;:&quot;6913d154-0caf-4b05-acac-cf914a10a2a4&quot;,&quot;name&quot;:&quot;Cancer cell&quot;,&quot;type&quot;:&quot;FIGURE_OBJECT&quot;,&quot;relativeTransform&quot;:{&quot;translate&quot;:{&quot;x&quot;:-2.6238470968202403,&quot;y&quot;:92.45184574805533},&quot;rotate&quot;:2.074478189675535,&quot;skewX&quot;:-1.8710134003909173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5&quot;},&quot;opacity&quot;:0.33},&quot;56c54090-0d6b-41f0-9e90-1af686528670&quot;:{&quot;id&quot;:&quot;56c54090-0d6b-41f0-9e90-1af686528670&quot;,&quot;name&quot;:&quot;Cancer cell&quot;,&quot;type&quot;:&quot;FIGURE_OBJECT&quot;,&quot;relativeTransform&quot;:{&quot;translate&quot;:{&quot;x&quot;:16.692957798021236,&quot;y&quot;:83.60679767611624},&quot;rotate&quot;:2.074478189675535,&quot;skewX&quot;:5.1127720222581174e-17,&quot;scale&quot;:{&quot;x&quot;:0.13024825575306123,&quot;y&quot;:0.13024825575306126}},&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2&quot;},&quot;opacity&quot;:0.33},&quot;350aa8cb-73f9-4f23-a8c8-1585f1cdd15b&quot;:{&quot;id&quot;:&quot;350aa8cb-73f9-4f23-a8c8-1585f1cdd15b&quot;,&quot;name&quot;:&quot;Cancer cell&quot;,&quot;type&quot;:&quot;FIGURE_OBJECT&quot;,&quot;relativeTransform&quot;:{&quot;translate&quot;:{&quot;x&quot;:26.154209020689123,&quot;y&quot;:106.79606663114461},&quot;rotate&quot;:2.5459788714337668,&quot;skewX&quot;:-3.004232871276907e-16,&quot;scale&quot;:{&quot;x&quot;:0.18613324819637614,&quot;y&quot;:0.18613324819637625}},&quot;image&quot;:{&quot;url&quot;:&quot;https://icons.cdn.biorender.com/biorender/61770047aa87c30029843f28/6153716fe75ac20029699eee.png&quot;,&quot;fallbackUrl&quot;:&quot;sources/icons/61770047aa87c30029843f28/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4&quot;}},&quot;da177c10-98c1-45e2-bb01-411f675d2fe4&quot;:{&quot;id&quot;:&quot;da177c10-98c1-45e2-bb01-411f675d2fe4&quot;,&quot;name&quot;:&quot;Cancer cell&quot;,&quot;type&quot;:&quot;FIGURE_OBJECT&quot;,&quot;relativeTransform&quot;:{&quot;translate&quot;:{&quot;x&quot;:13.770660458340844,&quot;y&quot;:114.02051011377768},&quot;rotate&quot;:1.8869613171299298,&quot;skewX&quot;:5.007054785461504e-17,&quot;scale&quot;:{&quot;x&quot;:0.18613324819637628,&quot;y&quot;:0.1861332481963762}},&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5&quot;}},&quot;7cdc8ba2-d868-41b0-bd50-c3da3d37c33c&quot;:{&quot;id&quot;:&quot;7cdc8ba2-d868-41b0-bd50-c3da3d37c33c&quot;,&quot;name&quot;:&quot;Cancer cell&quot;,&quot;type&quot;:&quot;FIGURE_OBJECT&quot;,&quot;relativeTransform&quot;:{&quot;translate&quot;:{&quot;x&quot;:33.001561115779445,&quot;y&quot;:102.93792521418813},&quot;rotate&quot;:5.687775170272651,&quot;skewX&quot;:1.7125028644212465e-15,&quot;scale&quot;:{&quot;x&quot;:-0.17432517183908866,&quot;y&quot;:0.1743251718390887}},&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6&quot;},&quot;opacity&quot;:0.75},&quot;c286d794-e14c-4a30-a7ef-17ec0c195df7&quot;:{&quot;id&quot;:&quot;c286d794-e14c-4a30-a7ef-17ec0c195df7&quot;,&quot;name&quot;:&quot;Cancer cell&quot;,&quot;type&quot;:&quot;FIGURE_OBJECT&quot;,&quot;relativeTransform&quot;:{&quot;translate&quot;:{&quot;x&quot;:28.43377243627067,&quot;y&quot;:115.96976863120378},&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7&quot;},&quot;opacity&quot;:0.33},&quot;7f78eaff-5553-4230-b7f8-8c00dec86bd6&quot;:{&quot;id&quot;:&quot;7f78eaff-5553-4230-b7f8-8c00dec86bd6&quot;,&quot;name&quot;:&quot;Cancer cell&quot;,&quot;type&quot;:&quot;FIGURE_OBJECT&quot;,&quot;relativeTransform&quot;:{&quot;translate&quot;:{&quot;x&quot;:16.863473028660493,&quot;y&quot;:124.06545752898253},&quot;rotate&quot;:1.11305447359475,&quot;skewX&quot;:-3.742026800781836e-16,&quot;scale&quot;:{&quot;x&quot;:0.1667774411776277,&quot;y&quot;:0.16677744117762786}},&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quot;},&quot;opacity&quot;:0.33},&quot;5f44ebd1-a466-4ae2-8fe1-fd2ed35baea7&quot;:{&quot;id&quot;:&quot;5f44ebd1-a466-4ae2-8fe1-fd2ed35baea7&quot;,&quot;name&quot;:&quot;Cancer cell&quot;,&quot;type&quot;:&quot;FIGURE_OBJECT&quot;,&quot;relativeTransform&quot;:{&quot;translate&quot;:{&quot;x&quot;:1.9426771112729222,&quot;y&quot;:117.71890449190974},&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1&quot;},&quot;opacity&quot;:0.33},&quot;ff4a786e-4157-4c27-b80a-026a1158d415&quot;:{&quot;id&quot;:&quot;ff4a786e-4157-4c27-b80a-026a1158d415&quot;,&quot;name&quot;:&quot;Cancer cell&quot;,&quot;type&quot;:&quot;FIGURE_OBJECT&quot;,&quot;relativeTransform&quot;:{&quot;translate&quot;:{&quot;x&quot;:6.989114753946739,&quot;y&quot;:114.42735874209826},&quot;rotate&quot;:5.687775170272651,&quot;skewX&quot;:2.3404205813757034e-15,&quot;scale&quot;:{&quot;x&quot;:-0.17432517183908866,&quot;y&quot;:0.1743251718390886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7&quot;},&quot;opacity&quot;:0.75},&quot;6cc72efc-e06c-421c-8c7d-8db18eecfff4&quot;:{&quot;id&quot;:&quot;6cc72efc-e06c-421c-8c7d-8db18eecfff4&quot;,&quot;name&quot;:&quot;Cancer cell&quot;,&quot;type&quot;:&quot;FIGURE_OBJECT&quot;,&quot;relativeTransform&quot;:{&quot;translate&quot;:{&quot;x&quot;:22.135393359939716,&quot;y&quot;:81.995188565723},&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5&quot;},&quot;opacity&quot;:0.33},&quot;e08172ac-d24c-49f7-9b28-d464c5b31419&quot;:{&quot;id&quot;:&quot;e08172ac-d24c-49f7-9b28-d464c5b31419&quot;,&quot;name&quot;:&quot;Cancer cell&quot;,&quot;type&quot;:&quot;FIGURE_OBJECT&quot;,&quot;relativeTransform&quot;:{&quot;translate&quot;:{&quot;x&quot;:30.37704703344771,&quot;y&quot;:90.23932663157369},&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6&quot;},&quot;opacity&quot;:0.33},&quot;a1385815-308d-4b61-93e8-3b4ed51f0b40&quot;:{&quot;id&quot;:&quot;a1385815-308d-4b61-93e8-3b4ed51f0b40&quot;,&quot;name&quot;:&quot;Cancer cell&quot;,&quot;type&quot;:&quot;FIGURE_OBJECT&quot;,&quot;relativeTransform&quot;:{&quot;translate&quot;:{&quot;x&quot;:-4.247279047007814,&quot;y&quot;:106.79598136184956},&quot;rotate&quot;:2.074478189675535,&quot;skewX&quot;:-1.8710134003909173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2&quot;},&quot;opacity&quot;:0.33},&quot;eba21c62-c76f-4209-9243-03b8242a0a6c&quot;:{&quot;id&quot;:&quot;eba21c62-c76f-4209-9243-03b8242a0a6c&quot;,&quot;name&quot;:&quot;Cancer cell&quot;,&quot;type&quot;:&quot;FIGURE_OBJECT&quot;,&quot;relativeTransform&quot;:{&quot;translate&quot;:{&quot;x&quot;:24.121475080538136,&quot;y&quot;:113.61345859864038},&quot;rotate&quot;:5.687775170272651,&quot;skewX&quot;:2.1120868661195373e-15,&quot;scale&quot;:{&quot;x&quot;:-0.17432517183908866,&quot;y&quot;:0.1743251718390886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quot;},&quot;opacity&quot;:0.75},&quot;7a6b34da-0a1b-4687-ad50-df1859bec40b&quot;:{&quot;id&quot;:&quot;7a6b34da-0a1b-4687-ad50-df1859bec40b&quot;,&quot;name&quot;:&quot;Cancer cell&quot;,&quot;type&quot;:&quot;FIGURE_OBJECT&quot;,&quot;relativeTransform&quot;:{&quot;translate&quot;:{&quot;x&quot;:5.799410186748355,&quot;y&quot;:82.16091692840314},&quot;rotate&quot;:-1.5707963267948972,&quot;skewX&quot;:-2.0494308820968e-16,&quot;scale&quot;:{&quot;x&quot;:0.1667774411776277,&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1&quot;},&quot;opacity&quot;:0.33},&quot;bc4afc6e-3ffd-444f-8371-7ce146b0cc9d&quot;:{&quot;id&quot;:&quot;bc4afc6e-3ffd-444f-8371-7ce146b0cc9d&quot;,&quot;name&quot;:&quot;Cancer cell&quot;,&quot;type&quot;:&quot;FIGURE_OBJECT&quot;,&quot;relativeTransform&quot;:{&quot;translate&quot;:{&quot;x&quot;:11.995184814829537,&quot;y&quot;:96.55665131837327},&quot;rotate&quot;:0,&quot;skewX&quot;:0,&quot;scale&quot;:{&quot;x&quot;:0.1861332481963762,&quot;y&quot;:0.1861332481963762}},&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82&quot;}},&quot;750db43f-c0fe-4710-b4c7-d5014194d8e8&quot;:{&quot;id&quot;:&quot;750db43f-c0fe-4710-b4c7-d5014194d8e8&quot;,&quot;name&quot;:&quot;Cancer cell&quot;,&quot;type&quot;:&quot;FIGURE_OBJECT&quot;,&quot;relativeTransform&quot;:{&quot;translate&quot;:{&quot;x&quot;:26.24032620184916,&quot;y&quot;:96.43874665513559},&quot;rotate&quot;:-0.6590175543038372,&quot;skewX&quot;:0,&quot;scale&quot;:{&quot;x&quot;:0.18613324819637628,&quot;y&quot;:0.18613324819637622}},&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85&quot;}},&quot;2aa0f894-0f67-436a-a2ca-a826a67a8eca&quot;:{&quot;id&quot;:&quot;2aa0f894-0f67-436a-a2ca-a826a67a8eca&quot;,&quot;name&quot;:&quot;Cancer cell&quot;,&quot;type&quot;:&quot;FIGURE_OBJECT&quot;,&quot;relativeTransform&quot;:{&quot;translate&quot;:{&quot;x&quot;:19.03835854030886,&quot;y&quot;:106.61968070765504},&quot;rotate&quot;:1.2242084338272924e-16,&quot;skewX&quot;:-6.121042169136464e-17,&quot;scale&quot;:{&quot;x&quot;:0.18613324819637625,&quot;y&quot;:0.1861332481963761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95&quot;}},&quot;a4fd13cc-002f-418d-9682-b6db79774d45&quot;:{&quot;id&quot;:&quot;a4fd13cc-002f-418d-9682-b6db79774d45&quot;,&quot;name&quot;:&quot;Cancer cell&quot;,&quot;type&quot;:&quot;FIGURE_OBJECT&quot;,&quot;relativeTransform&quot;:{&quot;translate&quot;:{&quot;x&quot;:14.423866967609884,&quot;y&quot;:90.1708566451647},&quot;rotate&quot;:0.3660135791738499,&quot;skewX&quot;:5.708342881404158e-17,&quot;scale&quot;:{&quot;x&quot;:-0.1743251718390886,&quot;y&quot;:0.174325171839088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8&quot;},&quot;opacity&quot;:0.75},&quot;7de7db66-80f8-49a4-9662-dbc832edee14&quot;:{&quot;id&quot;:&quot;7de7db66-80f8-49a4-9662-dbc832edee14&quot;,&quot;name&quot;:&quot;Cancer cell&quot;,&quot;type&quot;:&quot;FIGURE_OBJECT&quot;,&quot;relativeTransform&quot;:{&quot;translate&quot;:{&quot;x&quot;:4.137796283818752,&quot;y&quot;:109.1925468063838},&quot;rotate&quot;:5.76291900546817,&quot;skewX&quot;:-5.708342881404157e-17,&quot;scale&quot;:{&quot;x&quot;:-0.17432517183908863,&quot;y&quot;:0.1743251718390886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6&quot;},&quot;opacity&quot;:1},&quot;48d852d2-f7aa-4579-ba21-ebbae144333c&quot;:{&quot;id&quot;:&quot;48d852d2-f7aa-4579-ba21-ebbae144333c&quot;,&quot;name&quot;:&quot;Cancer cell&quot;,&quot;type&quot;:&quot;FIGURE_OBJECT&quot;,&quot;relativeTransform&quot;:{&quot;translate&quot;:{&quot;x&quot;:24.114226470544985,&quot;y&quot;:107.05745846800303},&quot;rotate&quot;:0.3557654161715667,&quot;skewX&quot;:-2.854171440702076e-16,&quot;scale&quot;:{&quot;x&quot;:0.17432517183908872,&quot;y&quot;:0.174325171839089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7&quot;},&quot;opacity&quot;:0.75},&quot;29be03ef-46ad-475a-b990-1baebb361cac&quot;:{&quot;id&quot;:&quot;29be03ef-46ad-475a-b990-1baebb361cac&quot;,&quot;name&quot;:&quot;Cancer cell&quot;,&quot;type&quot;:&quot;FIGURE_OBJECT&quot;,&quot;relativeTransform&quot;:{&quot;translate&quot;:{&quot;x&quot;:30.756897412363564,&quot;y&quot;:96.43898894388998},&quot;rotate&quot;:-0.46094016589674563,&quot;skewX&quot;:-3.1183556673181964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1&quot;},&quot;opacity&quot;:0.33},&quot;20b5810a-5243-40d6-bd60-fe3d5f452376&quot;:{&quot;id&quot;:&quot;20b5810a-5243-40d6-bd60-fe3d5f452376&quot;,&quot;name&quot;:&quot;Cancer cell&quot;,&quot;type&quot;:&quot;FIGURE_OBJECT&quot;,&quot;relativeTransform&quot;:{&quot;translate&quot;:{&quot;x&quot;:4.677189072182448,&quot;y&quot;:99.25688263591887},&quot;rotate&quot;:-2.657675854596578,&quot;skewX&quot;:-4.3656979342454735e-16,&quot;scale&quot;:{&quot;x&quot;:0.16677744117762774,&quot;y&quot;:0.166777441177627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2&quot;},&quot;opacity&quot;:0.75},&quot;c3cce8f7-ea40-4d8f-ae91-a7d2b26d9e09&quot;:{&quot;id&quot;:&quot;c3cce8f7-ea40-4d8f-ae91-a7d2b26d9e09&quot;,&quot;name&quot;:&quot;Cancer cell&quot;,&quot;type&quot;:&quot;FIGURE_OBJECT&quot;,&quot;relativeTransform&quot;:{&quot;translate&quot;:{&quot;x&quot;:1.4810198930281568,&quot;y&quot;:96.55671273790374},&quot;rotate&quot;:2.074478189675535,&quot;skewX&quot;:-1.8710134003909173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2&quot;},&quot;opacity&quot;:0.33},&quot;ae55fb87-5c19-4f0b-8a2e-2266e1ea2dc2&quot;:{&quot;id&quot;:&quot;ae55fb87-5c19-4f0b-8a2e-2266e1ea2dc2&quot;,&quot;name&quot;:&quot;Cancer cell&quot;,&quot;type&quot;:&quot;FIGURE_OBJECT&quot;,&quot;relativeTransform&quot;:{&quot;translate&quot;:{&quot;x&quot;:20.797824787869637,&quot;y&quot;:87.71166466596463},&quot;rotate&quot;:2.074478189675535,&quot;skewX&quot;:5.1127720222581174e-17,&quot;scale&quot;:{&quot;x&quot;:0.13024825575306123,&quot;y&quot;:0.13024825575306126}},&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1&quot;},&quot;opacity&quot;:0.33},&quot;6fd84549-e255-4aac-8e27-a922d362fcbe&quot;:{&quot;id&quot;:&quot;6fd84549-e255-4aac-8e27-a922d362fcbe&quot;,&quot;name&quot;:&quot;Cancer cell&quot;,&quot;type&quot;:&quot;FIGURE_OBJECT&quot;,&quot;relativeTransform&quot;:{&quot;translate&quot;:{&quot;x&quot;:30.25907601053752,&quot;y&quot;:110.90093362099302},&quot;rotate&quot;:2.5459788714337668,&quot;skewX&quot;:-3.004232871276907e-16,&quot;scale&quot;:{&quot;x&quot;:0.18613324819637614,&quot;y&quot;:0.18613324819637625}},&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9&quot;}},&quot;cd36d1ab-fd92-4776-b163-3a81fa35d8f3&quot;:{&quot;id&quot;:&quot;cd36d1ab-fd92-4776-b163-3a81fa35d8f3&quot;,&quot;name&quot;:&quot;Cancer cell&quot;,&quot;type&quot;:&quot;FIGURE_OBJECT&quot;,&quot;relativeTransform&quot;:{&quot;translate&quot;:{&quot;x&quot;:17.875527448189242,&quot;y&quot;:118.12537710362606},&quot;rotate&quot;:1.8869613171299298,&quot;skewX&quot;:5.007054785461504e-17,&quot;scale&quot;:{&quot;x&quot;:0.18613324819637628,&quot;y&quot;:0.1861332481963762}},&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5&quot;}},&quot;830d5fdf-3081-48f6-84c7-d3b571dfe353&quot;:{&quot;id&quot;:&quot;830d5fdf-3081-48f6-84c7-d3b571dfe353&quot;,&quot;name&quot;:&quot;Cancer cell&quot;,&quot;type&quot;:&quot;FIGURE_OBJECT&quot;,&quot;relativeTransform&quot;:{&quot;translate&quot;:{&quot;x&quot;:37.10642810562784,&quot;y&quot;:107.04279220403653},&quot;rotate&quot;:5.687775170272651,&quot;skewX&quot;:1.997920008491454e-15,&quot;scale&quot;:{&quot;x&quot;:-0.17432517183908866,&quot;y&quot;:0.1743251718390887}},&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5&quot;},&quot;opacity&quot;:0.75},&quot;754df3bf-d18f-42f4-a9e3-524cffd56cfa&quot;:{&quot;id&quot;:&quot;754df3bf-d18f-42f4-a9e3-524cffd56cfa&quot;,&quot;name&quot;:&quot;Cancer cell&quot;,&quot;type&quot;:&quot;FIGURE_OBJECT&quot;,&quot;relativeTransform&quot;:{&quot;translate&quot;:{&quot;x&quot;:32.53863942611907,&quot;y&quot;:120.07463562105215},&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6&quot;},&quot;opacity&quot;:0.33},&quot;24574941-3940-4a8d-9822-f1486c381f44&quot;:{&quot;id&quot;:&quot;24574941-3940-4a8d-9822-f1486c381f44&quot;,&quot;name&quot;:&quot;Cancer cell&quot;,&quot;type&quot;:&quot;FIGURE_OBJECT&quot;,&quot;relativeTransform&quot;:{&quot;translate&quot;:{&quot;x&quot;:20.968340018508894,&quot;y&quot;:128.17032451883094},&quot;rotate&quot;:1.11305447359475,&quot;skewX&quot;:-3.742026800781836e-16,&quot;scale&quot;:{&quot;x&quot;:0.1667774411776277,&quot;y&quot;:0.16677744117762786}},&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7&quot;},&quot;opacity&quot;:0.33},&quot;78206efa-f584-477e-bdc2-6ce864237fcd&quot;:{&quot;id&quot;:&quot;78206efa-f584-477e-bdc2-6ce864237fcd&quot;,&quot;name&quot;:&quot;Cancer cell&quot;,&quot;type&quot;:&quot;FIGURE_OBJECT&quot;,&quot;relativeTransform&quot;:{&quot;translate&quot;:{&quot;x&quot;:6.0475441011213205,&quot;y&quot;:121.82377148175814},&quot;rotate&quot;:1.11305447359475,&quot;skewX&quot;:-3.742026800781836e-16,&quot;scale&quot;:{&quot;x&quot;:0.1667774411776277,&quot;y&quot;:0.16677744117762786}},&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quot;},&quot;opacity&quot;:0.33},&quot;d1003ed4-0539-40d9-8ade-e4720ba58dd2&quot;:{&quot;id&quot;:&quot;d1003ed4-0539-40d9-8ade-e4720ba58dd2&quot;,&quot;name&quot;:&quot;Cancer cell&quot;,&quot;type&quot;:&quot;FIGURE_OBJECT&quot;,&quot;relativeTransform&quot;:{&quot;translate&quot;:{&quot;x&quot;:11.093981743795135,&quot;y&quot;:118.53222573194667},&quot;rotate&quot;:5.687775170272651,&quot;skewX&quot;:2.6258377254459112e-15,&quot;scale&quot;:{&quot;x&quot;:-0.17432517183908866,&quot;y&quot;:0.1743251718390886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7&quot;},&quot;opacity&quot;:0.75},&quot;cba3421e-f37e-4054-b441-0d5539ea1077&quot;:{&quot;id&quot;:&quot;cba3421e-f37e-4054-b441-0d5539ea1077&quot;,&quot;name&quot;:&quot;Cancer cell&quot;,&quot;type&quot;:&quot;FIGURE_OBJECT&quot;,&quot;relativeTransform&quot;:{&quot;translate&quot;:{&quot;x&quot;:26.240260349788116,&quot;y&quot;:86.10005555557139},&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2&quot;},&quot;opacity&quot;:0.33},&quot;c0254a5d-ee6e-45b2-bb97-84a76613d59e&quot;:{&quot;id&quot;:&quot;c0254a5d-ee6e-45b2-bb97-84a76613d59e&quot;,&quot;name&quot;:&quot;Cancer cell&quot;,&quot;type&quot;:&quot;FIGURE_OBJECT&quot;,&quot;relativeTransform&quot;:{&quot;translate&quot;:{&quot;x&quot;:34.48191402329611,&quot;y&quot;:94.3441936214221},&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5&quot;},&quot;opacity&quot;:0.33},&quot;e2a23474-2db6-4905-979a-099e17dc6b7f&quot;:{&quot;id&quot;:&quot;e2a23474-2db6-4905-979a-099e17dc6b7f&quot;,&quot;name&quot;:&quot;Cancer cell&quot;,&quot;type&quot;:&quot;FIGURE_OBJECT&quot;,&quot;relativeTransform&quot;:{&quot;translate&quot;:{&quot;x&quot;:-0.1424120571594173,&quot;y&quot;:110.90084835169796},&quot;rotate&quot;:2.074478189675535,&quot;skewX&quot;:-1.8710134003909173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1&quot;},&quot;opacity&quot;:0.33},&quot;b00fb315-1eb5-4c44-b7ad-12b10342b5ec&quot;:{&quot;id&quot;:&quot;b00fb315-1eb5-4c44-b7ad-12b10342b5ec&quot;,&quot;name&quot;:&quot;Cancer cell&quot;,&quot;type&quot;:&quot;FIGURE_OBJECT&quot;,&quot;relativeTransform&quot;:{&quot;translate&quot;:{&quot;x&quot;:28.226342070386536,&quot;y&quot;:117.71832558848878},&quot;rotate&quot;:5.687775170272651,&quot;skewX&quot;:2.4545874390037866e-15,&quot;scale&quot;:{&quot;x&quot;:-0.17432517183908866,&quot;y&quot;:0.1743251718390886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quot;},&quot;opacity&quot;:0.75},&quot;547f081e-0373-43ba-86d1-0c359b917ebc&quot;:{&quot;id&quot;:&quot;547f081e-0373-43ba-86d1-0c359b917ebc&quot;,&quot;name&quot;:&quot;Cancer cell&quot;,&quot;type&quot;:&quot;FIGURE_OBJECT&quot;,&quot;relativeTransform&quot;:{&quot;translate&quot;:{&quot;x&quot;:9.904277176596754,&quot;y&quot;:86.26578391825153},&quot;rotate&quot;:-1.5707963267948972,&quot;skewX&quot;:-2.0494308820968027e-16,&quot;scale&quot;:{&quot;x&quot;:0.1667774411776277,&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quot;},&quot;opacity&quot;:0.33},&quot;9ba20edb-c582-4bc8-9bc1-8be367af988a&quot;:{&quot;type&quot;:&quot;FIGURE_OBJECT&quot;,&quot;id&quot;:&quot;9ba20edb-c582-4bc8-9bc1-8be367af988a&quot;,&quot;parent&quot;:{&quot;type&quot;:&quot;CHILD&quot;,&quot;parentId&quot;:&quot;b084888b-61be-4da9-a71a-cbad103665d2&quot;,&quot;order&quot;:&quot;9999999999999997&quot;},&quot;relativeTransform&quot;:{&quot;translate&quot;:{&quot;x&quot;:-107.96598119937977,&quot;y&quot;:121.98284827518867},&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42.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a5d9372c-130f-4dbf-9fa9-eab70b4b4e09"/>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39639870-8508-4b10-801f-17c4315747e2&quot;:{&quot;id&quot;:&quot;39639870-8508-4b10-801f-17c4315747e2&quot;,&quot;name&quot;:&quot;Cancer cell&quot;,&quot;type&quot;:&quot;FIGURE_OBJECT&quot;,&quot;relativeTransform&quot;:{&quot;translate&quot;:{&quot;x&quot;:-190.61115667935672,&quot;y&quot;:113.60007264089225},&quot;rotate&quot;:0,&quot;skewX&quot;:0,&quot;scale&quot;:{&quot;x&quot;:0.2284795893185149,&quot;y&quot;:0.228479589318514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72&quot;}},&quot;7becb64d-b4f3-4ad9-918c-abaf19753840&quot;:{&quot;id&quot;:&quot;7becb64d-b4f3-4ad9-918c-abaf19753840&quot;,&quot;name&quot;:&quot;Cancer cell&quot;,&quot;type&quot;:&quot;FIGURE_OBJECT&quot;,&quot;relativeTransform&quot;:{&quot;translate&quot;:{&quot;x&quot;:-173.1251670164213,&quot;y&quot;:113.45534401612308},&quot;rotate&quot;:-0.6590175543038372,&quot;skewX&quot;:-6.646077978344754e-17,&quot;scale&quot;:{&quot;x&quot;:0.22847958931851498,&quot;y&quot;:0.2284795893185148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75&quot;}},&quot;7176de7a-0612-4ba2-8738-f6817a46ce4f&quot;:{&quot;id&quot;:&quot;7176de7a-0612-4ba2-8738-f6817a46ce4f&quot;,&quot;name&quot;:&quot;Cancer cell&quot;,&quot;type&quot;:&quot;FIGURE_OBJECT&quot;,&quot;relativeTransform&quot;:{&quot;translate&quot;:{&quot;x&quot;:-181.96562206429056,&quot;y&quot;:125.95249674804329},&quot;rotate&quot;:1.2242084338272924e-16,&quot;skewX&quot;:-6.121042169136465e-17,&quot;scale&quot;:{&quot;x&quot;:0.22847958931851498,&quot;y&quot;:0.228479589318514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9&quot;}},&quot;3888d779-3efe-47c0-9af8-117adf5a03d3&quot;:{&quot;id&quot;:&quot;3888d779-3efe-47c0-9af8-117adf5a03d3&quot;,&quot;name&quot;:&quot;Cancer cell&quot;,&quot;type&quot;:&quot;FIGURE_OBJECT&quot;,&quot;relativeTransform&quot;:{&quot;translate&quot;:{&quot;x&quot;:-187.62993593438256,&quot;y&quot;:105.76147444016812},&quot;rotate&quot;:0.3660135791738499,&quot;skewX&quot;:0,&quot;scale&quot;:{&quot;x&quot;:-0.2139851104282719,&quot;y&quot;:0.213985110428271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7&quot;},&quot;opacity&quot;:0.75},&quot;ad6bbe3d-ece3-4536-ad75-0383647ad771&quot;:{&quot;id&quot;:&quot;ad6bbe3d-ece3-4536-ad75-0383647ad771&quot;,&quot;name&quot;:&quot;Cancer cell&quot;,&quot;type&quot;:&quot;FIGURE_OBJECT&quot;,&quot;relativeTransform&quot;:{&quot;translate&quot;:{&quot;x&quot;:-200.25614446137462,&quot;y&quot;:129.11070408233363},&quot;rotate&quot;:5.76291900546817,&quot;skewX&quot;:0,&quot;scale&quot;:{&quot;x&quot;:-0.2139851104282719,&quot;y&quot;:0.213985110428271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62&quot;},&quot;opacity&quot;:1},&quot;2fde0d6f-1025-40d5-b51f-29609bbe87e2&quot;:{&quot;id&quot;:&quot;2fde0d6f-1025-40d5-b51f-29609bbe87e2&quot;,&quot;name&quot;:&quot;Cancer cell&quot;,&quot;type&quot;:&quot;FIGURE_OBJECT&quot;,&quot;relativeTransform&quot;:{&quot;translate&quot;:{&quot;x&quot;:-175.73496616926303,&quot;y&quot;:126.48987136470267},&quot;rotate&quot;:0.3557654161715667,&quot;skewX&quot;:-3.4096174486035683e-16,&quot;scale&quot;:{&quot;x&quot;:0.21398511042827195,&quot;y&quot;:0.21398511042827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65&quot;},&quot;opacity&quot;:0.75},&quot;266f7998-cd70-4de9-90f5-500ae58381ef&quot;:{&quot;id&quot;:&quot;266f7998-cd70-4de9-90f5-500ae58381ef&quot;,&quot;name&quot;:&quot;Cancer cell&quot;,&quot;type&quot;:&quot;FIGURE_OBJECT&quot;,&quot;relativeTransform&quot;:{&quot;translate&quot;:{&quot;x&quot;:-167.58105093127446,&quot;y&quot;:113.45564142690614},&quot;rotate&quot;:-0.46094016589674563,&quot;skewX&quot;:-2.4834761132696257e-16,&quot;scale&quot;:{&quot;x&quot;:0.20472022938994205,&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52&quot;},&quot;opacity&quot;:0.33},&quot;bf7c98b0-60ba-47a0-84d7-dcfcb7cbda5b&quot;:{&quot;id&quot;:&quot;bf7c98b0-60ba-47a0-84d7-dcfcb7cbda5b&quot;,&quot;name&quot;:&quot;Cancer cell&quot;,&quot;type&quot;:&quot;FIGURE_OBJECT&quot;,&quot;relativeTransform&quot;:{&quot;translate&quot;:{&quot;x&quot;:-199.59403683707373,&quot;y&quot;:116.91462148413231},&quot;rotate&quot;:-2.657675854596578,&quot;skewX&quot;:-1.65565074217975e-16,&quot;scale&quot;:{&quot;x&quot;:0.20472022938994208,&quot;y&quot;:0.20472022938994208}},&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55&quot;},&quot;opacity&quot;:0.75},&quot;78e372f0-6605-4df4-8043-8182183a24d8&quot;:{&quot;id&quot;:&quot;78e372f0-6605-4df4-8043-8182183a24d8&quot;,&quot;name&quot;:&quot;Cancer cell&quot;,&quot;type&quot;:&quot;FIGURE_OBJECT&quot;,&quot;relativeTransform&quot;:{&quot;translate&quot;:{&quot;x&quot;:-203.51735214222128,&quot;y&quot;:113.60014803370484},&quot;rotate&quot;:2.0744781896755344,&quot;skewX&quot;:-1.6556507421797504e-16,&quot;scale&quot;:{&quot;x&quot;:0.20472022938994205,&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3&quot;},&quot;opacity&quot;:0.33},&quot;ca54414c-a83c-4e6a-9abc-41c093704010&quot;:{&quot;id&quot;:&quot;ca54414c-a83c-4e6a-9abc-41c093704010&quot;,&quot;name&quot;:&quot;Cancer cell&quot;,&quot;type&quot;:&quot;FIGURE_OBJECT&quot;,&quot;relativeTransform&quot;:{&quot;translate&quot;:{&quot;x&quot;:-179.80586753597356,&quot;y&quot;:102.74280271489839},&quot;rotate&quot;:2.074478189675535,&quot;skewX&quot;:1.3572801976958965e-16,&quot;scale&quot;:{&quot;x&quot;:0.15988045269867956,&quot;y&quot;:0.15988045269867973}},&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25&quot;},&quot;opacity&quot;:0.33},&quot;13394309-fdaf-4aab-a672-58a6c8f18210&quot;:{&quot;id&quot;:&quot;13394309-fdaf-4aab-a672-58a6c8f18210&quot;,&quot;name&quot;:&quot;Cancer cell&quot;,&quot;type&quot;:&quot;FIGURE_OBJECT&quot;,&quot;relativeTransform&quot;:{&quot;translate&quot;:{&quot;x&quot;:-168.1921294491929,&quot;y&quot;:131.2077583248259},&quot;rotate&quot;:2.5459788714337668,&quot;skewX&quot;:-6.646077978344762e-17,&quot;scale&quot;:{&quot;x&quot;:0.22847958931851484,&quot;y&quot;:0.228479589318514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8&quot;}},&quot;935c7d66-1172-4ddc-87a4-6edac9c94719&quot;:{&quot;id&quot;:&quot;935c7d66-1172-4ddc-87a4-6edac9c94719&quot;,&quot;name&quot;:&quot;Cancer cell&quot;,&quot;type&quot;:&quot;FIGURE_OBJECT&quot;,&quot;relativeTransform&quot;:{&quot;translate&quot;:{&quot;x&quot;:-183.3930036468329,&quot;y&quot;:140.07580256711705},&quot;rotate&quot;:1.8869613171299295,&quot;skewX&quot;:1.3292155956689514e-16,&quot;scale&quot;:{&quot;x&quot;:0.22847958931851495,&quot;y&quot;:0.22847958931851484}},&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6&quot;}},&quot;973a4025-e8b5-412a-ae68-2de1c0147562&quot;:{&quot;id&quot;:&quot;973a4025-e8b5-412a-ae68-2de1c0147562&quot;,&quot;name&quot;:&quot;Cancer cell&quot;,&quot;type&quot;:&quot;FIGURE_OBJECT&quot;,&quot;relativeTransform&quot;:{&quot;translate&quot;:{&quot;x&quot;:-159.78696696605104,&quot;y&quot;:126.47186844474949},&quot;rotate&quot;:5.687775170272652,&quot;skewX&quot;:2.1973090224334103e-15,&quot;scale&quot;:{&quot;x&quot;:-0.21398511042827198,&quot;y&quot;:0.21398511042827195}},&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35&quot;},&quot;opacity&quot;:0.75},&quot;4a652fa8-3ac1-47a7-a27a-3388592ef153&quot;:{&quot;id&quot;:&quot;4a652fa8-3ac1-47a7-a27a-3388592ef153&quot;,&quot;name&quot;:&quot;Cancer cell&quot;,&quot;type&quot;:&quot;FIGURE_OBJECT&quot;,&quot;relativeTransform&quot;:{&quot;translate&quot;:{&quot;x&quot;:-165.3939527770269,&quot;y&quot;:142.4685281540431},&quot;rotate&quot;:1.11305447359475,&quot;skewX&quot;:-3.3113014843595e-16,&quot;scale&quot;:{&quot;x&quot;:0.20472022938994208,&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15&quot;},&quot;opacity&quot;:0.33},&quot;4c069cbd-2aef-45ed-ad61-35820d771af8&quot;:{&quot;id&quot;:&quot;4c069cbd-2aef-45ed-ad61-35820d771af8&quot;,&quot;name&quot;:&quot;Cancer cell&quot;,&quot;type&quot;:&quot;FIGURE_OBJECT&quot;,&quot;relativeTransform&quot;:{&quot;translate&quot;:{&quot;x&quot;:-179.59655914939285,&quot;y&quot;:152.40603095130515},&quot;rotate&quot;:1.11305447359475,&quot;skewX&quot;:-3.3113014843595e-16,&quot;scale&quot;:{&quot;x&quot;:0.20472022938994208,&quot;y&quot;:0.2047202293899421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2&quot;},&quot;opacity&quot;:0.33},&quot;891a7768-e9ac-4916-8e59-b86d237f7eb4&quot;:{&quot;id&quot;:&quot;891a7768-e9ac-4916-8e59-b86d237f7eb4&quot;,&quot;name&quot;:&quot;Cancer cell&quot;,&quot;type&quot;:&quot;FIGURE_OBJECT&quot;,&quot;relativeTransform&quot;:{&quot;translate&quot;:{&quot;x&quot;:-197.91191847688594,&quot;y&quot;:144.61560207548862},&quot;rotate&quot;:1.11305447359475,&quot;skewX&quot;:-3.3113014843595e-16,&quot;scale&quot;:{&quot;x&quot;:0.20472022938994208,&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22&quot;},&quot;opacity&quot;:0.33},&quot;769adfa1-ed39-49bb-a629-65950f26d0af&quot;:{&quot;id&quot;:&quot;769adfa1-ed39-49bb-a629-65950f26d0af&quot;,&quot;name&quot;:&quot;Cancer cell&quot;,&quot;type&quot;:&quot;FIGURE_OBJECT&quot;,&quot;relativeTransform&quot;:{&quot;translate&quot;:{&quot;x&quot;:-191.71738842224923,&quot;y&quot;:140.5752115035335},&quot;rotate&quot;:5.687775170272652,&quot;skewX&quot;:2.803463235518489e-15,&quot;scale&quot;:{&quot;x&quot;:-0.21398511042827198,&quot;y&quot;:0.2139851104282719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4&quot;},&quot;opacity&quot;:0.75},&quot;d4f62e0f-3b0d-455e-ac11-b89c6b48d333&quot;:{&quot;id&quot;:&quot;d4f62e0f-3b0d-455e-ac11-b89c6b48d333&quot;,&quot;name&quot;:&quot;Cancer cell&quot;,&quot;type&quot;:&quot;FIGURE_OBJECT&quot;,&quot;relativeTransform&quot;:{&quot;translate&quot;:{&quot;x&quot;:-173.12524785018965,&quot;y&quot;:100.76454363838916},&quot;rotate&quot;:1.11305447359475,&quot;skewX&quot;:-3.3113014843595e-16,&quot;scale&quot;:{&quot;x&quot;:0.20472022938994208,&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1&quot;},&quot;opacity&quot;:0.33},&quot;6415722f-4c08-4846-aea2-b9954aea0d5f&quot;:{&quot;id&quot;:&quot;6415722f-4c08-4846-aea2-b9954aea0d5f&quot;,&quot;name&quot;:&quot;Cancer cell&quot;,&quot;type&quot;:&quot;FIGURE_OBJECT&quot;,&quot;relativeTransform&quot;:{&quot;translate&quot;:{&quot;x&quot;:-163.00857248522817,&quot;y&quot;:110.88426860866115},&quot;rotate&quot;:1.11305447359475,&quot;skewX&quot;:-3.3113014843595e-16,&quot;scale&quot;:{&quot;x&quot;:0.20472022938994208,&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12&quot;},&quot;opacity&quot;:0.33},&quot;506d40c2-549d-4888-85f5-c89b4f9c0376&quot;:{&quot;id&quot;:&quot;506d40c2-549d-4888-85f5-c89b4f9c0376&quot;,&quot;name&quot;:&quot;Cancer cell&quot;,&quot;type&quot;:&quot;FIGURE_OBJECT&quot;,&quot;relativeTransform&quot;:{&quot;translate&quot;:{&quot;x&quot;:-205.5101238198212,&quot;y&quot;:131.20765365629566},&quot;rotate&quot;:2.0744781896755344,&quot;skewX&quot;:-1.6556507421797504e-16,&quot;scale&quot;:{&quot;x&quot;:0.20472022938994205,&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05&quot;},&quot;opacity&quot;:0.33},&quot;8d0d5df1-7e44-44ff-9532-4beafe34f762&quot;:{&quot;id&quot;:&quot;8d0d5df1-7e44-44ff-9532-4beafe34f762&quot;,&quot;name&quot;:&quot;Cancer cell&quot;,&quot;type&quot;:&quot;FIGURE_OBJECT&quot;,&quot;relativeTransform&quot;:{&quot;translate&quot;:{&quot;x&quot;:-170.68732157816441,&quot;y&quot;:139.5761445860135},&quot;rotate&quot;:5.687775170272652,&quot;skewX&quot;:2.7276939588828543e-15,&quot;scale&quot;:{&quot;x&quot;:-0.21398511042827198,&quot;y&quot;:0.21398511042827195}},&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5&quot;},&quot;opacity&quot;:0.75},&quot;95beae7c-9e12-40e3-b853-b0ea15084e55&quot;:{&quot;id&quot;:&quot;95beae7c-9e12-40e3-b853-b0ea15084e55&quot;,&quot;name&quot;:&quot;Cancer cell&quot;,&quot;type&quot;:&quot;FIGURE_OBJECT&quot;,&quot;relativeTransform&quot;:{&quot;translate&quot;:{&quot;x&quot;:-193.1777573437493,&quot;y&quot;:100.96797611813419},&quot;rotate&quot;:-1.5707963267948972,&quot;skewX&quot;:-2.0494308820968047e-16,&quot;scale&quot;:{&quot;x&quot;:0.20472022938994203,&quot;y&quot;:0.2047202293899421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02&quot;},&quot;opacity&quot;:0.33},&quot;a5d9372c-130f-4dbf-9fa9-eab70b4b4e09&quot;:{&quot;type&quot;:&quot;FIGURE_OBJECT&quot;,&quot;id&quot;:&quot;a5d9372c-130f-4dbf-9fa9-eab70b4b4e09&quot;,&quot;parent&quot;:{&quot;type&quot;:&quot;CHILD&quot;,&quot;parentId&quot;:&quot;b084888b-61be-4da9-a71a-cbad103665d2&quot;,&quot;order&quot;:&quot;99999999999999997&quot;},&quot;relativeTransform&quot;:{&quot;translate&quot;:{&quot;x&quot;:-142.64311049078776,&quot;y&quot;:-18.782432919846002},&quot;rotate&quot;:0,&quot;skewX&quot;:0,&quot;scale&quot;:{&quot;x&quot;:1,&quot;y&quot;:1}}},&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43.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44.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fab52b56-0df8-4e33-af12-631458836999"/>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fab52b56-0df8-4e33-af12-631458836999&quot;:{&quot;id&quot;:&quot;fab52b56-0df8-4e33-af12-631458836999&quot;,&quot;name&quot;:&quot;GI tract (open mouth, esophagus, stomach)&quot;,&quot;displayName&quot;:&quot;&quot;,&quot;type&quot;:&quot;FIGURE_OBJECT&quot;,&quot;relativeTransform&quot;:{&quot;translate&quot;:{&quot;x&quot;:-341.9974410825075,&quot;y&quot;:-1.0728478149531497},&quot;rotate&quot;:0,&quot;skewX&quot;:0,&quot;scale&quot;:{&quot;x&quot;:5.520098911513769,&quot;y&quot;:5.520098911513769}},&quot;image&quot;:{&quot;url&quot;:&quot;https://icons.biorender.com/biorender/64385a2cf60a8000202ce077/20230413194011/image/gi-tract-open-mouth-esophagus-stomach.png&quot;,&quot;isPremium&quot;:true,&quot;size&quot;:{&quot;x&quot;:50,&quot;y&quot;:121.34831460674158}},&quot;source&quot;:{&quot;id&quot;:&quot;64385a2cf60a8000202ce077&quot;,&quot;type&quot;:&quot;ASSETS&quot;},&quot;isPremium&quot;:true,&quot;parent&quot;:{&quot;type&quot;:&quot;CHILD&quot;,&quot;parentId&quot;:&quot;2ca399da-56c6-40df-9799-ecbe1402a391&quot;,&quot;order&quot;:&quot;99&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45.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88687afe-8d97-4f6c-b06c-8c73c86a8939"/>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88687afe-8d97-4f6c-b06c-8c73c86a8939&quot;:{&quot;type&quot;:&quot;FIGURE_OBJECT&quot;,&quot;id&quot;:&quot;88687afe-8d97-4f6c-b06c-8c73c86a8939&quot;,&quot;parent&quot;:{&quot;type&quot;:&quot;CHILD&quot;,&quot;parentId&quot;:&quot;2ca399da-56c6-40df-9799-ecbe1402a391&quot;,&quot;order&quot;:&quot;995&quot;},&quot;relativeTransform&quot;:{&quot;translate&quot;:{&quot;x&quot;:-10.595829280707335,&quot;y&quot;:177.1617893052582},&quot;rotate&quot;:0,&quot;skewX&quot;:0,&quot;scale&quot;:{&quot;x&quot;:1,&quot;y&quot;:1}}},&quot;f698c08e-d22b-4fb0-a0ff-dc6f46eea71c&quot;:{&quot;id&quot;:&quot;f698c08e-d22b-4fb0-a0ff-dc6f46eea71c&quot;,&quot;name&quot;:&quot;Cancer cell&quot;,&quot;displayName&quot;:&quot;&quot;,&quot;type&quot;:&quot;FIGURE_OBJECT&quot;,&quot;relativeTransform&quot;:{&quot;translate&quot;:{&quot;x&quot;:-369.4721019064838,&quot;y&quot;:-33.813536676817975},&quot;rotate&quot;:0,&quot;skewX&quot;:0,&quot;scale&quot;:{&quot;x&quot;:0.17128635249148824,&quot;y&quot;:0.17128635249148821}},&quot;image&quot;:{&quot;url&quot;:&quot;https://icons.biorender.com/biorender/61770047aa87c30029843f2a/cancer-cell-01.png&quot;,&quot;isPremium&quot;:false,&quot;size&quot;:{&quot;x&quot;:100,&quot;y&quot;:100.95238095238095}},&quot;source&quot;:{&quot;id&quot;:&quot;6153716fe75ac20029699eee&quot;,&quot;type&quot;:&quot;ASSETS&quot;},&quot;isPremium&quot;:false,&quot;parent&quot;:{&quot;type&quot;:&quot;CHILD&quot;,&quot;parentId&quot;:&quot;88687afe-8d97-4f6c-b06c-8c73c86a8939&quot;,&quot;order&quot;:&quot;5&quot;}},&quot;bbff1270-c44b-4d9f-8347-3580bf85d0e1&quot;:{&quot;type&quot;:&quot;FIGURE_OBJECT&quot;,&quot;id&quot;:&quot;bbff1270-c44b-4d9f-8347-3580bf85d0e1&quot;,&quot;parent&quot;:{&quot;type&quot;:&quot;CHILD&quot;,&quot;parentId&quot;:&quot;88687afe-8d97-4f6c-b06c-8c73c86a8939&quot;,&quot;order&quot;:&quot;2&quot;},&quot;relativeTransform&quot;:{&quot;translate&quot;:{&quot;x&quot;:157.88508984381554,&quot;y&quot;:159.44228634779702},&quot;rotate&quot;:0}},&quot;671cf929-0485-4d93-8f34-7b96df5aca7c&quot;:{&quot;relativeTransform&quot;:{&quot;translate&quot;:{&quot;x&quot;:-485.3022183388279,&quot;y&quot;:-190.42371853969416},&quot;rotate&quot;:0},&quot;type&quot;:&quot;FIGURE_OBJECT&quot;,&quot;id&quot;:&quot;671cf929-0485-4d93-8f34-7b96df5aca7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bbff1270-c44b-4d9f-8347-3580bf85d0e1&quot;,&quot;order&quot;:&quot;2&quot;},&quot;isPremium&quot;:true},&quot;c6ac80b5-852e-4c35-abc8-0540229716b5&quot;:{&quot;type&quot;:&quot;FIGURE_OBJECT&quot;,&quot;id&quot;:&quot;c6ac80b5-852e-4c35-abc8-0540229716b5&quot;,&quot;parent&quot;:{&quot;type&quot;:&quot;CHILD&quot;,&quot;parentId&quot;:&quot;671cf929-0485-4d93-8f34-7b96df5aca7c&quot;,&quot;order&quot;:&quot;67&quot;},&quot;relativeTransform&quot;:{&quot;translate&quot;:{&quot;x&quot;:-2.7933143223884303e-15,&quot;y&quot;:-1.6173123084585164},&quot;rotate&quot;:0}},&quot;cc9ae658-1c5f-41d7-8b5c-810c8f12703f&quot;:{&quot;id&quot;:&quot;cc9ae658-1c5f-41d7-8b5c-810c8f12703f&quot;,&quot;name&quot;:&quot;Cancer cell&quot;,&quot;type&quot;:&quot;FIGURE_OBJECT&quot;,&quot;relativeTransform&quot;:{&quot;translate&quot;:{&quot;x&quot;:-9.770522557131683,&quot;y&quot;:-3.7138622431933577},&quot;rotate&quot;:0,&quot;skewX&quot;:0,&quot;scale&quot;:{&quot;x&quot;:0.178260233638762,&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6ac80b5-852e-4c35-abc8-0540229716b5&quot;,&quot;order&quot;:&quot;2&quot;}},&quot;fa208911-7547-4fe1-85a2-c95285256b39&quot;:{&quot;id&quot;:&quot;fa208911-7547-4fe1-85a2-c95285256b39&quot;,&quot;name&quot;:&quot;Cancer cell&quot;,&quot;type&quot;:&quot;FIGURE_OBJECT&quot;,&quot;relativeTransform&quot;:{&quot;translate&quot;:{&quot;x&quot;:5.87266931894548,&quot;y&quot;:-4.403401812720876},&quot;rotate&quot;:-0.6590175543038372,&quot;skewX&quot;:-1.63773099261528e-16,&quot;scale&quot;:{&quot;x&quot;:0.17826023363876203,&quot;y&quot;:0.1782602336387619}},&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6ac80b5-852e-4c35-abc8-0540229716b5&quot;,&quot;order&quot;:&quot;5&quot;}},&quot;a477a1d2-8bca-428a-9c4d-43dabff0a388&quot;:{&quot;id&quot;:&quot;a477a1d2-8bca-428a-9c4d-43dabff0a388&quot;,&quot;name&quot;:&quot;Cancer cell&quot;,&quot;type&quot;:&quot;FIGURE_OBJECT&quot;,&quot;relativeTransform&quot;:{&quot;translate&quot;:{&quot;x&quot;:0.30013602473072004,&quot;y&quot;:7.043190915861219},&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6ac80b5-852e-4c35-abc8-0540229716b5&quot;,&quot;order&quot;:&quot;7&quot;}},&quot;ae84489b-3e86-4105-88fd-0d49dfe6733e&quot;:{&quot;id&quot;:&quot;ae84489b-3e86-4105-88fd-0d49dfe6733e&quot;,&quot;name&quot;:&quot;Cancer cell&quot;,&quot;type&quot;:&quot;FIGURE_OBJECT&quot;,&quot;relativeTransform&quot;:{&quot;translate&quot;:{&quot;x&quot;:-43.27589172567958,&quot;y&quot;:7.043190915861227},&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6ac80b5-852e-4c35-abc8-0540229716b5&quot;,&quot;order&quot;:&quot;8&quot;}},&quot;b8821e10-7f38-491d-8e35-91c7c1c1aea9&quot;:{&quot;id&quot;:&quot;b8821e10-7f38-491d-8e35-91c7c1c1aea9&quot;,&quot;name&quot;:&quot;Cancer cell&quot;,&quot;type&quot;:&quot;FIGURE_OBJECT&quot;,&quot;relativeTransform&quot;:{&quot;translate&quot;:{&quot;x&quot;:-1.1075818183128632,&quot;y&quot;:-12.555615179251562},&quot;rotate&quot;:0.3660135791738499,&quot;skewX&quot;:-1.244741064214088e-16,&quot;scale&quot;:{&quot;x&quot;:-0.1669516121502804,&quot;y&quot;:0.1669516121502803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57&quot;},&quot;opacity&quot;:0.75},&quot;e88b351f-5897-45e4-9008-766588b57aee&quot;:{&quot;id&quot;:&quot;e88b351f-5897-45e4-9008-766588b57aee&quot;,&quot;name&quot;:&quot;Cancer cell&quot;,&quot;type&quot;:&quot;FIGURE_OBJECT&quot;,&quot;relativeTransform&quot;:{&quot;translate&quot;:{&quot;x&quot;:-12.279773965634865,&quot;y&quot;:4.853489893129843},&quot;rotate&quot;:5.76291900546817,&quot;skewX&quot;:-1.2447410642140878e-16,&quot;scale&quot;:{&quot;x&quot;:-0.1669516121502804,&quot;y&quot;:0.16695161215028034}},&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27&quot;},&quot;opacity&quot;:0.75},&quot;ec892c68-75d4-4864-b0bc-07816e29df4e&quot;:{&quot;id&quot;:&quot;ec892c68-75d4-4864-b0bc-07816e29df4e&quot;,&quot;name&quot;:&quot;Cancer cell&quot;,&quot;type&quot;:&quot;FIGURE_OBJECT&quot;,&quot;relativeTransform&quot;:{&quot;translate&quot;:{&quot;x&quot;:7.668912417549182,&quot;y&quot;:3.6167216572498075},&quot;rotate&quot;:0.3557654161715666,&quot;skewX&quot;:-3.7342231926422617e-16,&quot;scale&quot;:{&quot;x&quot;:0.16695161215028045,&quot;y&quot;:0.1669516121502804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28&quot;},&quot;opacity&quot;:0.75},&quot;47ad7a97-4047-43ab-b3a1-6c531262b4bb&quot;:{&quot;id&quot;:&quot;47ad7a97-4047-43ab-b3a1-6c531262b4bb&quot;,&quot;name&quot;:&quot;Cancer cell&quot;,&quot;type&quot;:&quot;FIGURE_OBJECT&quot;,&quot;relativeTransform&quot;:{&quot;translate&quot;:{&quot;x&quot;:10.70831344734807,&quot;y&quot;:-6.201873626417138},&quot;rotate&quot;:-0.46094016589674563,&quot;skewX&quot;:-3.3998880520828955e-16,&quot;scale&quot;:{&quot;x&quot;:0.15972313339008068,&quot;y&quot;:0.15972313339008076}},&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05&quot;},&quot;opacity&quot;:0.33},&quot;277685d9-c721-4c14-af58-afa564944498&quot;:{&quot;id&quot;:&quot;277685d9-c721-4c14-af58-afa564944498&quot;,&quot;name&quot;:&quot;Cancer cell&quot;,&quot;type&quot;:&quot;FIGURE_OBJECT&quot;,&quot;relativeTransform&quot;:{&quot;translate&quot;:{&quot;x&quot;:-0.12736452009047883,&quot;y&quot;:13.443714120446685},&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1&quot;},&quot;opacity&quot;:0.33},&quot;1f163ff8-6c5b-425e-be47-05e88ca7da0e&quot;:{&quot;id&quot;:&quot;1f163ff8-6c5b-425e-be47-05e88ca7da0e&quot;,&quot;name&quot;:&quot;Cancer cell&quot;,&quot;type&quot;:&quot;FIGURE_OBJECT&quot;,&quot;relativeTransform&quot;:{&quot;translate&quot;:{&quot;x&quot;:-11.763049912836054,&quot;y&quot;:-10.143728394748054},&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02&quot;},&quot;opacity&quot;:0.33},&quot;c4e2b3a8-ecc1-40bd-9506-b813fa603f36&quot;:{&quot;id&quot;:&quot;c4e2b3a8-ecc1-40bd-9506-b813fa603f36&quot;,&quot;name&quot;:&quot;Cancer cell&quot;,&quot;type&quot;:&quot;FIGURE_OBJECT&quot;,&quot;relativeTransform&quot;:{&quot;translate&quot;:{&quot;x&quot;:4.49278700995955,&quot;y&quot;:-14.910788911094832},&quot;rotate&quot;:2.074478189675535,&quot;skewX&quot;:1.6723094828802926e-16,&quot;scale&quot;:{&quot;x&quot;:0.12473904972144542,&quot;y&quot;:0.12473904972144553}},&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671cf929-0485-4d93-8f34-7b96df5aca7c&quot;,&quot;order&quot;:&quot;01&quot;},&quot;opacity&quot;:0.33},&quot;236d26a1-2c87-4943-bdac-6bfe7ed19f0b&quot;:{&quot;relativeTransform&quot;:{&quot;translate&quot;:{&quot;x&quot;:-522.2433477391335,&quot;y&quot;:-189.0219143743423},&quot;rotate&quot;:0},&quot;type&quot;:&quot;FIGURE_OBJECT&quot;,&quot;id&quot;:&quot;236d26a1-2c87-4943-bdac-6bfe7ed19f0b&quot;,&quot;name&quot;:&quot;Lymph node (cut, with cortex)&quot;,&quot;displayName&quot;:&quot;Cut lymph node (with cortex)&quot;,&quot;opacity&quot;:1,&quot;source&quot;:{&quot;id&quot;:&quot;5f22d7de409c9400adfda672&quot;,&quot;type&quot;:&quot;ASSETS&quot;},&quot;pathStyles&quot;:[{&quot;type&quot;:&quot;FILL&quot;,&quot;fillStyle&quot;:&quot;rgb(0,0,0)&quot;}],&quot;isLocked&quot;:false,&quot;parent&quot;:{&quot;type&quot;:&quot;CHILD&quot;,&quot;parentId&quot;:&quot;bbff1270-c44b-4d9f-8347-3580bf85d0e1&quot;,&quot;order&quot;:&quot;5&quot;},&quot;isPremium&quot;:true},&quot;caa415de-a04e-4071-9d31-bb8e7afba25c&quot;:{&quot;type&quot;:&quot;FIGURE_OBJECT&quot;,&quot;id&quot;:&quot;caa415de-a04e-4071-9d31-bb8e7afba25c&quot;,&quot;name&quot;:&quot;Cut lymph node (blank)&quot;,&quot;relativeTransform&quot;:{&quot;translate&quot;:{&quot;x&quot;:0,&quot;y&quot;:3.517238305801479e-15},&quot;rotate&quot;:0,&quot;skewX&quot;:0,&quot;scale&quot;:{&quot;x&quot;:0.10269860686839197,&quot;y&quot;:0.10269860686839195}},&quot;opacity&quot;:1,&quot;image&quot;:{&quot;url&quot;:&quot;https://icons.biorender.com/biorender/5f22d6dcf0d8bf00287846ea/20200730142104/image/lymph-node-cut-blank.png&quot;,&quot;size&quot;:{&quot;x&quot;:482,&quot;y&quot;:579},&quot;isPremium&quot;:false},&quot;source&quot;:{&quot;id&quot;:&quot;5f22d6dcf0d8bf00287846ea&quot;,&quot;type&quot;:&quot;ASSETS&quot;},&quot;pathStyles&quot;:[{&quot;type&quot;:&quot;FILL&quot;,&quot;fillStyle&quot;:&quot;rgb(0,0,0)&quot;}],&quot;isLocked&quot;:false,&quot;parent&quot;:{&quot;type&quot;:&quot;CHILD&quot;,&quot;parentId&quot;:&quot;236d26a1-2c87-4943-bdac-6bfe7ed19f0b&quot;,&quot;order&quot;:&quot;05&quot;}},&quot;7fda45dc-a97b-4870-ade4-f54fdb95dc57&quot;:{&quot;type&quot;:&quot;FIGURE_OBJECT&quot;,&quot;id&quot;:&quot;7fda45dc-a97b-4870-ade4-f54fdb95dc57&quot;,&quot;relativeTransform&quot;:{&quot;translate&quot;:{&quot;x&quot;:-5.517392695741779,&quot;y&quot;:-8.497904953902461},&quot;rotate&quot;:0},&quot;opacity&quot;:1,&quot;path&quot;:{&quot;type&quot;:&quot;POLY_LINE&quot;,&quot;points&quot;:[{&quot;x&quot;:3.3856911191919226,&quot;y&quot;:3.7725410312493017},{&quot;x&quot;:1.5211076042746319,&quot;y&quot;:1.80982154186268},{&quot;x&quot;:3.5819630681305292,&quot;y&quot;:3.379997133371978},{&quot;x&quot;:6.133498404333194,&quot;y&quot;:6.520348316390572},{&quot;x&quot;:-1.8962284209944236,&quot;y&quot;:-6.814756239798678},{&quot;x&quot;:-4.305755235396555,&quot;y&quot;:-4.5147533715056545},{&quot;x&quot;:-5.446546583047875,&quot;y&quot;:-2.900705232665212},{&quot;x&quot;:-6.133498404333194,&quot;y&quot;:-1.036121717748034},{&quot;x&quot;:-2.20805942555995,&quot;y&quot;:0.5340538737612633},{&quot;x&quot;:2.0117874766212878,&quot;y&quot;:3.2818611589027586},{&quot;x&quot;:5.446546583047875,&quot;y&quot;:6.81475623979867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1&quot;}},&quot;052790f3-00c2-418a-9290-8647b4f294bd&quot;:{&quot;type&quot;:&quot;FIGURE_OBJECT&quot;,&quot;id&quot;:&quot;052790f3-00c2-418a-9290-8647b4f294bd&quot;,&quot;relativeTransform&quot;:{&quot;translate&quot;:{&quot;x&quot;:-6.923282368087385,&quot;y&quot;:4.554179650518348},&quot;rotate&quot;:0},&quot;opacity&quot;:1,&quot;path&quot;:{&quot;type&quot;:&quot;POLY_LINE&quot;,&quot;points&quot;:[{&quot;x&quot;:3.734861015654414,&quot;y&quot;:-2.2023654397399484},{&quot;x&quot;:1.4777336028598553,&quot;y&quot;:-1.9079575163319549},{&quot;x&quot;:3.636725041185082,&quot;y&quot;:-3.183725184433259},{&quot;x&quot;:6.090124402918472,&quot;y&quot;:-4.0669489546573505},{&quot;x&quot;:-0.005693985820057538,&quot;y&quot;:-3.0969771816039304},{&quot;x&quot;:-6.090124402918528,&quot;y&quot;:-1.6249375645638515},{&quot;x&quot;:-5.391784609993377,&quot;y&quot;:2.213753411379838},{&quot;x&quot;:-4.04065691070241,&quot;y&quot;:4.0669489546573505},{&quot;x&quot;:5.380396638353375,&quot;y&quot;:-2.8025692581958244},{&quot;x&quot;:5.3050366071638235,&quot;y&quot;:-3.08558920996404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2&quot;}},&quot;7825add3-4fd8-41da-983d-b8920f3b1319&quot;:{&quot;type&quot;:&quot;FIGURE_OBJECT&quot;,&quot;id&quot;:&quot;7825add3-4fd8-41da-983d-b8920f3b1319&quot;,&quot;relativeTransform&quot;:{&quot;translate&quot;:{&quot;x&quot;:-5.6030532937739075,&quot;y&quot;:9.458255331150516},&quot;rotate&quot;:0},&quot;opacity&quot;:1,&quot;path&quot;:{&quot;type&quot;:&quot;POLY_LINE&quot;,&quot;points&quot;:[{&quot;x&quot;:3.8032518758095697,&quot;y&quot;:-4.2346958638258165},{&quot;x&quot;:2.3918559980614105,&quot;y&quot;:-2.79984621536144},{&quot;x&quot;:4.956954115498589,&quot;y&quot;:-7.008305145902787},{&quot;x&quot;:0.331000534205401,&quot;y&quot;:-2.79984621536144},{&quot;x&quot;:-4.956954115498589,&quot;y&quot;:1.316418626681584},{&quot;x&quot;:-2.809350648813194,&quot;y&quot;:4.364079920899842},{&quot;x&quot;:0.047980582437241424,&quot;y&quot;:7.008305145902787},{&quot;x&quot;:4.950392739930238,&quot;y&quot;:-5.558364986803488},{&quot;x&quot;:4.747096443419133,&quot;y&quot;:-5.7691967757361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3&quot;}},&quot;d75fef4e-5b30-4a02-b391-80f398cf6690&quot;:{&quot;type&quot;:&quot;FIGURE_OBJECT&quot;,&quot;id&quot;:&quot;d75fef4e-5b30-4a02-b391-80f398cf6690&quot;,&quot;relativeTransform&quot;:{&quot;translate&quot;:{&quot;x&quot;:-0.26711806163259266,&quot;y&quot;:10.485712120093101},&quot;rotate&quot;:0},&quot;opacity&quot;:1,&quot;path&quot;:{&quot;type&quot;:&quot;POLY_LINE&quot;,&quot;points&quot;:[{&quot;x&quot;:1.5701755915092976,&quot;y&quot;:-4.219846902181237},{&quot;x&quot;:0.8832237702239798,&quot;y&quot;:-3.5328950808958064},{&quot;x&quot;:0.9993196201692641,&quot;y&quot;:-5.940035057935345},{&quot;x&quot;:0.49067987234665544,&quot;y&quot;:-6.084430417098639},{&quot;x&quot;:-0.16655124131898702,&quot;y&quot;:-2.4544500641391886},{&quot;x&quot;:-2.15899143832534,&quot;y&quot;:3.4347591064267},{&quot;x&quot;:-3.434759106426645,&quot;y&quot;:6.182566391567858},{&quot;x&quot;:0.5888158468159865,&quot;y&quot;:5.495614570282541},{&quot;x&quot;:3.434759106426588,&quot;y&quot;:4.219846902181237},{&quot;x&quot;:2.060855463855897,&quot;y&quot;:-5.9862944426291955},{&quot;x&quot;:1.6683115659786287,&quot;y&quot;:-6.18256639156785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5&quot;}},&quot;3639dd1a-8136-4cd4-aa35-ba3536bdd54e&quot;:{&quot;type&quot;:&quot;FIGURE_OBJECT&quot;,&quot;id&quot;:&quot;3639dd1a-8136-4cd4-aa35-ba3536bdd54e&quot;,&quot;relativeTransform&quot;:{&quot;translate&quot;:{&quot;x&quot;:4.345272738425968,&quot;y&quot;:7.78697282218644},&quot;rotate&quot;:0},&quot;opacity&quot;:1,&quot;path&quot;:{&quot;type&quot;:&quot;POLY_LINE&quot;,&quot;points&quot;:[{&quot;x&quot;:0.29440792340804955,&quot;y&quot;:-3.581963068130529},{&quot;x&quot;:0.19627194893860592,&quot;y&quot;:-1.3248356553359133},{&quot;x&quot;:-2.158991438325284,&quot;y&quot;:-5.740954506455925},{&quot;x&quot;:-0.5888158468159865,&quot;y&quot;:-1.3248356553359133},{&quot;x&quot;:0.8832237702240362,&quot;y&quot;:6.427906327741242},{&quot;x&quot;:2.15899143832534,&quot;y&quot;:1.8155155276826813},{&quot;x&quot;:2.15899143832534,&quot;y&quot;:-1.4229716298053567},{&quot;x&quot;:1.2757676681013606,&quot;y&quot;:-3.6800990425998594},{&quot;x&quot;:-1.5701755915092976,&quot;y&quot;:-6.427906327741242}],&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55&quot;}},&quot;b59ec1b6-4d28-470f-940b-5bd99c5695c7&quot;:{&quot;type&quot;:&quot;FIGURE_OBJECT&quot;,&quot;id&quot;:&quot;b59ec1b6-4d28-470f-940b-5bd99c5695c7&quot;,&quot;relativeTransform&quot;:{&quot;translate&quot;:{&quot;x&quot;:-6.4439904673805355,&quot;y&quot;:-3.143800359504113},&quot;rotate&quot;:0},&quot;opacity&quot;:1,&quot;path&quot;:{&quot;type&quot;:&quot;POLY_LINE&quot;,&quot;points&quot;:[{&quot;x&quot;:2.055161478036008,&quot;y&quot;:2.147603466685394},{&quot;x&quot;:2.2514334269747263,&quot;y&quot;:0.8718357985841461},{&quot;x&quot;:5.7843285078705895,&quot;y&quot;:1.9513315177467878},{&quot;x&quot;:0.8775297844040912,&quot;y&quot;:-1.2871556397411377},{&quot;x&quot;:-2.26282139861456,&quot;y&quot;:-2.955467205719766},{&quot;x&quot;:-5.195512661054659,&quot;y&quot;:-4.121710927711849},{&quot;x&quot;:-5.991988428449085,&quot;y&quot;:-2.4647873333732235},{&quot;x&quot;:-6.482668300795854,&quot;y&quot;:-0.10952394610905224},{&quot;x&quot;:-6.569416303625294,&quot;y&quot;:1.8645835149172345},{&quot;x&quot;:-6.373144354686632,&quot;y&quot;:4.121710927711906},{&quot;x&quot;:-0.4963738581666568,&quot;y&quot;:2.9326912624400423},{&quot;x&quot;:6.569416303625294,&quot;y&quot;:2.3438754156240558}],&quot;closed&quot;:true,&quot;cornerRounding&quot;:{&quot;type&quot;:&quot;ARC_LENGTH&quot;,&quot;global&quot;:0.9578497356010229}},&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6&quot;}},&quot;465e7c16-a04d-42a9-8035-7469878ab713&quot;:{&quot;type&quot;:&quot;FIGURE_OBJECT&quot;,&quot;id&quot;:&quot;465e7c16-a04d-42a9-8035-7469878ab713&quot;,&quot;relativeTransform&quot;:{&quot;translate&quot;:{&quot;x&quot;:4.664494178026158,&quot;y&quot;:-9.352813811490599},&quot;rotate&quot;:0},&quot;opacity&quot;:1,&quot;path&quot;:{&quot;type&quot;:&quot;POLY_LINE&quot;,&quot;points&quot;:[{&quot;x&quot;:-0.8360950042255573,&quot;y&quot;:3.0763343799318648},{&quot;x&quot;:-0.1229494906616115,&quot;y&quot;:3.7442261186132066},{&quot;x&quot;:-1.3138767331562646,&quot;y&quot;:7.137479075842654},{&quot;x&quot;:0.5640023306237625,&quot;y&quot;:5.019993786714624},{&quot;x&quot;:2.73438174058888,&quot;y&quot;:1.891030575335806},{&quot;x&quot;:2.8593688041630485,&quot;y&quot;:-0.3811932347937363},{&quot;x&quot;:2.0742810084084,&quot;y&quot;:-2.9327285709964572},{&quot;x&quot;:0.37911835332493393,&quot;y&quot;:-5.4691675098639685},{&quot;x&quot;:-2.8593688041630485,&quot;y&quot;:-7.137479075842709},{&quot;x&quot;:-1.7916584620869163,&quot;y&quot;:-0.5070285870483295},{&quot;x&quot;:-1.3138767331562646,&quot;y&quot;:5.70413388905053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7&quot;}},&quot;1aa42e08-5ce1-495e-9924-f6ddb37bda19&quot;:{&quot;type&quot;:&quot;FIGURE_OBJECT&quot;,&quot;id&quot;:&quot;1aa42e08-5ce1-495e-9924-f6ddb37bda19&quot;,&quot;relativeTransform&quot;:{&quot;translate&quot;:{&quot;x&quot;:-2.108158339958317,&quot;y&quot;:-10.06808054541204},&quot;rotate&quot;:0},&quot;opacity&quot;:1,&quot;path&quot;:{&quot;type&quot;:&quot;POLY_LINE&quot;,&quot;points&quot;:[{&quot;x&quot;:2.5279920996110703,&quot;y&quot;:4.557628827004063},{&quot;x&quot;:2.073010728807658,&quot;y&quot;:2.7044332837264373},{&quot;x&quot;:3.0543704735009687,&quot;y&quot;:4.176472900766516},{&quot;x&quot;:3.8394582692556174,&quot;y&quot;:7.316824083785111},{&quot;x&quot;:3.4469143713782366,&quot;y&quot;:2.900705232665212},{&quot;x&quot;:1.644768329387203,&quot;y&quot;:-6.728008236969124},{&quot;x&quot;:-0.2198151855302004,&quot;y&quot;:-7.316824083785111},{&quot;x&quot;:-2.146836173373636,&quot;y&quot;:-6.912892214267953},{&quot;x&quot;:-3.8394582692556174,&quot;y&quot;:-5.888276534614522},{&quot;x&quot;:0.6991070862369096,&quot;y&quot;:2.3118893858492253},{&quot;x&quot;:2.920535997488451,&quot;y&quot;:7.10916416320667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236d26a1-2c87-4943-bdac-6bfe7ed19f0b&quot;,&quot;order&quot;:&quot;8&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46.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dc2eb6fe-3d8a-46e7-8cbc-6da8ab5749d7"/>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dc2eb6fe-3d8a-46e7-8cbc-6da8ab5749d7&quot;:{&quot;id&quot;:&quot;dc2eb6fe-3d8a-46e7-8cbc-6da8ab5749d7&quot;,&quot;name&quot;:&quot;Cancer cell&quot;,&quot;type&quot;:&quot;FIGURE_OBJECT&quot;,&quot;relativeTransform&quot;:{&quot;translate&quot;:{&quot;x&quot;:-250.38170680905233,&quot;y&quot;:245.3093938033202},&quot;rotate&quot;:2.074478189675535,&quot;skewX&quot;:2.2297459771737236e-16,&quot;scale&quot;:{&quot;x&quot;:0.12473904972144542,&quot;y&quot;:0.12473904972144553}},&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02&quot;},&quot;opacity&quot;:0.33},&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47.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3d91fc8d-8b22-42bc-9d24-bb396523fe2c"/>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3d91fc8d-8b22-42bc-9d24-bb396523fe2c&quot;:{&quot;id&quot;:&quot;3d91fc8d-8b22-42bc-9d24-bb396523fe2c&quot;,&quot;name&quot;:&quot;Cancer cell&quot;,&quot;type&quot;:&quot;FIGURE_OBJECT&quot;,&quot;relativeTransform&quot;:{&quot;translate&quot;:{&quot;x&quot;:-266.6375437318479,&quot;y&quot;:250.076454319667},&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05&quot;},&quot;opacity&quot;:0.33},&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48.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001d8dc4-59c3-48f1-a622-7f858d83dcba"/>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001d8dc4-59c3-48f1-a622-7f858d83dcba&quot;:{&quot;id&quot;:&quot;001d8dc4-59c3-48f1-a622-7f858d83dcba&quot;,&quot;name&quot;:&quot;Cancer cell&quot;,&quot;type&quot;:&quot;FIGURE_OBJECT&quot;,&quot;relativeTransform&quot;:{&quot;translate&quot;:{&quot;x&quot;:-244.1661803716638,&quot;y&quot;:254.01830908799792},&quot;rotate&quot;:-0.46094016589674563,&quot;skewX&quot;:-2.7199104416663163e-16,&quot;scale&quot;:{&quot;x&quot;:0.15972313339008068,&quot;y&quot;:0.15972313339008076}},&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1&quot;},&quot;opacity&quot;:0.33},&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49.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ec83d649-d1a2-4513-8fd8-d225a973b1d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ec83d649-d1a2-4513-8fd8-d225a973b1d6&quot;:{&quot;id&quot;:&quot;ec83d649-d1a2-4513-8fd8-d225a973b1d6&quot;,&quot;name&quot;:&quot;Cancer cell&quot;,&quot;type&quot;:&quot;FIGURE_OBJECT&quot;,&quot;relativeTransform&quot;:{&quot;translate&quot;:{&quot;x&quot;:-255.00185833910237,&quot;y&quot;:273.6638968348617},&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15&quot;},&quot;opacity&quot;:0.33},&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xml><?xml version="1.0" encoding="utf-8"?>
<p:tagLst xmlns:a="http://schemas.openxmlformats.org/drawingml/2006/main" xmlns:r="http://schemas.openxmlformats.org/officeDocument/2006/relationships" xmlns:p="http://schemas.openxmlformats.org/presentationml/2006/main">
  <p:tag name="TIMING" val="|23.2"/>
</p:tagLst>
</file>

<file path=ppt/tags/tag50.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5ca7330e-c755-4718-9b88-254f79e4e1a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5ca7330e-c755-4718-9b88-254f79e4e1a5&quot;:{&quot;id&quot;:&quot;5ca7330e-c755-4718-9b88-254f79e4e1a5&quot;,&quot;name&quot;:&quot;Cancer cell&quot;,&quot;type&quot;:&quot;FIGURE_OBJECT&quot;,&quot;relativeTransform&quot;:{&quot;translate&quot;:{&quot;x&quot;:-267.1542677846468,&quot;y&quot;:265.0736726075449},&quot;rotate&quot;:5.76291900546817,&quot;skewX&quot;:-6.223705321070439e-17,&quot;scale&quot;:{&quot;x&quot;:-0.1669516121502804,&quot;y&quot;:0.16695161215028034}},&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2&quot;},&quot;opacity&quot;:0.75},&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1.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02bd2fac-7a3b-4868-9f9c-56cd1ef42f54"/>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02bd2fac-7a3b-4868-9f9c-56cd1ef42f54&quot;:{&quot;id&quot;:&quot;02bd2fac-7a3b-4868-9f9c-56cd1ef42f54&quot;,&quot;name&quot;:&quot;Cancer cell&quot;,&quot;type&quot;:&quot;FIGURE_OBJECT&quot;,&quot;relativeTransform&quot;:{&quot;translate&quot;:{&quot;x&quot;:-247.2055814014627,&quot;y&quot;:263.83690437166484},&quot;rotate&quot;:0.35576541617156665,&quot;skewX&quot;:-3.734223192642261e-16,&quot;scale&quot;:{&quot;x&quot;:0.16695161215028045,&quot;y&quot;:0.1669516121502804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25&quot;},&quot;opacity&quot;:0.75},&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2.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42bded6f-d060-4244-b47f-46175605af4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2bded6f-d060-4244-b47f-46175605af46&quot;:{&quot;id&quot;:&quot;42bded6f-d060-4244-b47f-46175605af46&quot;,&quot;name&quot;:&quot;Cancer cell&quot;,&quot;type&quot;:&quot;FIGURE_OBJECT&quot;,&quot;relativeTransform&quot;:{&quot;translate&quot;:{&quot;x&quot;:-255.98207563732475,&quot;y&quot;:247.66456753516348},&quot;rotate&quot;:0.3660135791738499,&quot;skewX&quot;:-1.244741064214088e-16,&quot;scale&quot;:{&quot;x&quot;:-0.1669516121502804,&quot;y&quot;:0.16695161215028034}},&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2ca399da-56c6-40df-9799-ecbe1402a391&quot;,&quot;order&quot;:&quot;9953&quot;},&quot;opacity&quot;:0.75},&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3.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1a7fa4a3-e949-4be4-829b-44490b231a1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1a7fa4a3-e949-4be4-829b-44490b231a15&quot;:{&quot;type&quot;:&quot;FIGURE_OBJECT&quot;,&quot;id&quot;:&quot;1a7fa4a3-e949-4be4-829b-44490b231a15&quot;,&quot;parent&quot;:{&quot;type&quot;:&quot;CHILD&quot;,&quot;parentId&quot;:&quot;2ca399da-56c6-40df-9799-ecbe1402a391&quot;,&quot;order&quot;:&quot;9954&quot;},&quot;relativeTransform&quot;:{&quot;translate&quot;:{&quot;x&quot;:-254.8744938190119,&quot;y&quot;:258.60287040595654},&quot;rotate&quot;:0,&quot;skewX&quot;:0,&quot;scale&quot;:{&quot;x&quot;:1,&quot;y&quot;:1}}},&quot;720024a1-0863-4f63-af05-48490b453642&quot;:{&quot;id&quot;:&quot;720024a1-0863-4f63-af05-48490b453642&quot;,&quot;name&quot;:&quot;Cancer cell&quot;,&quot;type&quot;:&quot;FIGURE_OBJECT&quot;,&quot;relativeTransform&quot;:{&quot;translate&quot;:{&quot;x&quot;:-9.770522557131683,&quot;y&quot;:-3.7138622431933577},&quot;rotate&quot;:0,&quot;skewX&quot;:0,&quot;scale&quot;:{&quot;x&quot;:0.178260233638762,&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1a7fa4a3-e949-4be4-829b-44490b231a15&quot;,&quot;order&quot;:&quot;2&quot;}},&quot;14a9ee87-7a03-4a26-bf78-dbc249d4ab23&quot;:{&quot;id&quot;:&quot;14a9ee87-7a03-4a26-bf78-dbc249d4ab23&quot;,&quot;name&quot;:&quot;Cancer cell&quot;,&quot;type&quot;:&quot;FIGURE_OBJECT&quot;,&quot;relativeTransform&quot;:{&quot;translate&quot;:{&quot;x&quot;:5.87266931894548,&quot;y&quot;:-4.403401812720876},&quot;rotate&quot;:-0.6590175543038372,&quot;skewX&quot;:-1.63773099261528e-16,&quot;scale&quot;:{&quot;x&quot;:0.17826023363876203,&quot;y&quot;:0.1782602336387619}},&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1a7fa4a3-e949-4be4-829b-44490b231a15&quot;,&quot;order&quot;:&quot;5&quot;}},&quot;ee46106a-8afe-4bd0-8ae3-2cf822e1e7d7&quot;:{&quot;id&quot;:&quot;ee46106a-8afe-4bd0-8ae3-2cf822e1e7d7&quot;,&quot;name&quot;:&quot;Cancer cell&quot;,&quot;type&quot;:&quot;FIGURE_OBJECT&quot;,&quot;relativeTransform&quot;:{&quot;translate&quot;:{&quot;x&quot;:0.30013602473072004,&quot;y&quot;:7.043190915861219},&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1a7fa4a3-e949-4be4-829b-44490b231a15&quot;,&quot;order&quot;:&quot;7&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4.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e2846fb9-306f-4308-9155-a0c3004cf6e2"/>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e2846fb9-306f-4308-9155-a0c3004cf6e2&quot;:{&quot;relativeTransform&quot;:{&quot;translate&quot;:{&quot;x&quot;:-222.39884008478268,&quot;y&quot;:257.38804672560946},&quot;rotate&quot;:3.141592653589793,&quot;skewX&quot;:0,&quot;scale&quot;:{&quot;x&quot;:1,&quot;y&quot;:1}},&quot;type&quot;:&quot;FIGURE_OBJECT&quot;,&quot;id&quot;:&quot;e2846fb9-306f-4308-9155-a0c3004cf6e2&quot;,&quot;name&quot;:&quot;Lymph node (cut, with cortex)&quot;,&quot;displayName&quot;:&quot;Cut lymph node (with cortex)&quot;,&quot;opacity&quot;:1,&quot;source&quot;:{&quot;id&quot;:&quot;5f22d7de409c9400adfda672&quot;,&quot;type&quot;:&quot;ASSETS&quot;},&quot;pathStyles&quot;:[{&quot;type&quot;:&quot;FILL&quot;,&quot;fillStyle&quot;:&quot;rgb(0,0,0)&quot;}],&quot;isLocked&quot;:false,&quot;parent&quot;:{&quot;type&quot;:&quot;CHILD&quot;,&quot;parentId&quot;:&quot;2ca399da-56c6-40df-9799-ecbe1402a391&quot;,&quot;order&quot;:&quot;9955&quot;},&quot;isPremium&quot;:true},&quot;83badb21-d1c2-4c90-9bd0-7e87718ad26a&quot;:{&quot;type&quot;:&quot;FIGURE_OBJECT&quot;,&quot;id&quot;:&quot;83badb21-d1c2-4c90-9bd0-7e87718ad26a&quot;,&quot;name&quot;:&quot;Cut lymph node (blank)&quot;,&quot;relativeTransform&quot;:{&quot;translate&quot;:{&quot;x&quot;:0,&quot;y&quot;:3.517238305801479e-15},&quot;rotate&quot;:0,&quot;skewX&quot;:0,&quot;scale&quot;:{&quot;x&quot;:0.10269860686839197,&quot;y&quot;:0.10269860686839195}},&quot;opacity&quot;:1,&quot;image&quot;:{&quot;url&quot;:&quot;https://icons.biorender.com/biorender/5f22d6dcf0d8bf00287846ea/20200730142104/image/lymph-node-cut-blank.png&quot;,&quot;size&quot;:{&quot;x&quot;:482,&quot;y&quot;:579},&quot;isPremium&quot;:false},&quot;source&quot;:{&quot;id&quot;:&quot;5f22d6dcf0d8bf00287846ea&quot;,&quot;type&quot;:&quot;ASSETS&quot;},&quot;pathStyles&quot;:[{&quot;type&quot;:&quot;FILL&quot;,&quot;fillStyle&quot;:&quot;rgb(0,0,0)&quot;}],&quot;isLocked&quot;:false,&quot;parent&quot;:{&quot;type&quot;:&quot;CHILD&quot;,&quot;parentId&quot;:&quot;e2846fb9-306f-4308-9155-a0c3004cf6e2&quot;,&quot;order&quot;:&quot;05&quot;}},&quot;e889a70f-3c1c-406e-abeb-d8ffbd428ab3&quot;:{&quot;type&quot;:&quot;FIGURE_OBJECT&quot;,&quot;id&quot;:&quot;e889a70f-3c1c-406e-abeb-d8ffbd428ab3&quot;,&quot;relativeTransform&quot;:{&quot;translate&quot;:{&quot;x&quot;:-5.517392695741779,&quot;y&quot;:-8.497904953902461},&quot;rotate&quot;:0},&quot;opacity&quot;:1,&quot;path&quot;:{&quot;type&quot;:&quot;POLY_LINE&quot;,&quot;points&quot;:[{&quot;x&quot;:3.3856911191919226,&quot;y&quot;:3.7725410312493017},{&quot;x&quot;:1.5211076042746319,&quot;y&quot;:1.80982154186268},{&quot;x&quot;:3.5819630681305292,&quot;y&quot;:3.379997133371978},{&quot;x&quot;:6.133498404333194,&quot;y&quot;:6.520348316390572},{&quot;x&quot;:-1.8962284209944236,&quot;y&quot;:-6.814756239798678},{&quot;x&quot;:-4.305755235396555,&quot;y&quot;:-4.5147533715056545},{&quot;x&quot;:-5.446546583047875,&quot;y&quot;:-2.900705232665212},{&quot;x&quot;:-6.133498404333194,&quot;y&quot;:-1.036121717748034},{&quot;x&quot;:-2.20805942555995,&quot;y&quot;:0.5340538737612633},{&quot;x&quot;:2.0117874766212878,&quot;y&quot;:3.2818611589027586},{&quot;x&quot;:5.446546583047875,&quot;y&quot;:6.81475623979867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1&quot;}},&quot;7db1bc78-d9a9-4b28-a3f6-6312c3de14a8&quot;:{&quot;type&quot;:&quot;FIGURE_OBJECT&quot;,&quot;id&quot;:&quot;7db1bc78-d9a9-4b28-a3f6-6312c3de14a8&quot;,&quot;relativeTransform&quot;:{&quot;translate&quot;:{&quot;x&quot;:-6.923282368087385,&quot;y&quot;:4.554179650518348},&quot;rotate&quot;:0},&quot;opacity&quot;:1,&quot;path&quot;:{&quot;type&quot;:&quot;POLY_LINE&quot;,&quot;points&quot;:[{&quot;x&quot;:3.734861015654414,&quot;y&quot;:-2.2023654397399484},{&quot;x&quot;:1.4777336028598553,&quot;y&quot;:-1.9079575163319549},{&quot;x&quot;:3.636725041185082,&quot;y&quot;:-3.183725184433259},{&quot;x&quot;:6.090124402918472,&quot;y&quot;:-4.0669489546573505},{&quot;x&quot;:-0.005693985820057538,&quot;y&quot;:-3.0969771816039304},{&quot;x&quot;:-6.090124402918528,&quot;y&quot;:-1.6249375645638515},{&quot;x&quot;:-5.391784609993377,&quot;y&quot;:2.213753411379838},{&quot;x&quot;:-4.04065691070241,&quot;y&quot;:4.0669489546573505},{&quot;x&quot;:5.380396638353375,&quot;y&quot;:-2.8025692581958244},{&quot;x&quot;:5.3050366071638235,&quot;y&quot;:-3.08558920996404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2&quot;}},&quot;0dac554b-1f3e-45eb-90f8-bc76aee915c8&quot;:{&quot;type&quot;:&quot;FIGURE_OBJECT&quot;,&quot;id&quot;:&quot;0dac554b-1f3e-45eb-90f8-bc76aee915c8&quot;,&quot;relativeTransform&quot;:{&quot;translate&quot;:{&quot;x&quot;:-5.6030532937739075,&quot;y&quot;:9.458255331150516},&quot;rotate&quot;:0},&quot;opacity&quot;:1,&quot;path&quot;:{&quot;type&quot;:&quot;POLY_LINE&quot;,&quot;points&quot;:[{&quot;x&quot;:3.8032518758095697,&quot;y&quot;:-4.2346958638258165},{&quot;x&quot;:2.3918559980614105,&quot;y&quot;:-2.79984621536144},{&quot;x&quot;:4.956954115498589,&quot;y&quot;:-7.008305145902787},{&quot;x&quot;:0.331000534205401,&quot;y&quot;:-2.79984621536144},{&quot;x&quot;:-4.956954115498589,&quot;y&quot;:1.316418626681584},{&quot;x&quot;:-2.809350648813194,&quot;y&quot;:4.364079920899842},{&quot;x&quot;:0.047980582437241424,&quot;y&quot;:7.008305145902787},{&quot;x&quot;:4.950392739930238,&quot;y&quot;:-5.558364986803488},{&quot;x&quot;:4.747096443419133,&quot;y&quot;:-5.7691967757361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3&quot;}},&quot;04119d5b-3913-4498-aad1-ac9e4484755a&quot;:{&quot;type&quot;:&quot;FIGURE_OBJECT&quot;,&quot;id&quot;:&quot;04119d5b-3913-4498-aad1-ac9e4484755a&quot;,&quot;relativeTransform&quot;:{&quot;translate&quot;:{&quot;x&quot;:-0.26711806163259266,&quot;y&quot;:10.485712120093101},&quot;rotate&quot;:0},&quot;opacity&quot;:1,&quot;path&quot;:{&quot;type&quot;:&quot;POLY_LINE&quot;,&quot;points&quot;:[{&quot;x&quot;:1.5701755915092976,&quot;y&quot;:-4.219846902181237},{&quot;x&quot;:0.8832237702239798,&quot;y&quot;:-3.5328950808958064},{&quot;x&quot;:0.9993196201692641,&quot;y&quot;:-5.940035057935345},{&quot;x&quot;:0.49067987234665544,&quot;y&quot;:-6.084430417098639},{&quot;x&quot;:-0.16655124131898702,&quot;y&quot;:-2.4544500641391886},{&quot;x&quot;:-2.15899143832534,&quot;y&quot;:3.4347591064267},{&quot;x&quot;:-3.434759106426645,&quot;y&quot;:6.182566391567858},{&quot;x&quot;:0.5888158468159865,&quot;y&quot;:5.495614570282541},{&quot;x&quot;:3.434759106426588,&quot;y&quot;:4.219846902181237},{&quot;x&quot;:2.060855463855897,&quot;y&quot;:-5.9862944426291955},{&quot;x&quot;:1.6683115659786287,&quot;y&quot;:-6.18256639156785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5&quot;}},&quot;e78ffd9a-a559-4c21-a4e1-09d62eaa2615&quot;:{&quot;type&quot;:&quot;FIGURE_OBJECT&quot;,&quot;id&quot;:&quot;e78ffd9a-a559-4c21-a4e1-09d62eaa2615&quot;,&quot;relativeTransform&quot;:{&quot;translate&quot;:{&quot;x&quot;:4.345272738425968,&quot;y&quot;:7.78697282218644},&quot;rotate&quot;:0},&quot;opacity&quot;:1,&quot;path&quot;:{&quot;type&quot;:&quot;POLY_LINE&quot;,&quot;points&quot;:[{&quot;x&quot;:0.29440792340804955,&quot;y&quot;:-3.581963068130529},{&quot;x&quot;:0.19627194893860592,&quot;y&quot;:-1.3248356553359133},{&quot;x&quot;:-2.158991438325284,&quot;y&quot;:-5.740954506455925},{&quot;x&quot;:-0.5888158468159865,&quot;y&quot;:-1.3248356553359133},{&quot;x&quot;:0.8832237702240362,&quot;y&quot;:6.427906327741242},{&quot;x&quot;:2.15899143832534,&quot;y&quot;:1.8155155276826813},{&quot;x&quot;:2.15899143832534,&quot;y&quot;:-1.4229716298053567},{&quot;x&quot;:1.2757676681013606,&quot;y&quot;:-3.6800990425998594},{&quot;x&quot;:-1.5701755915092976,&quot;y&quot;:-6.427906327741242}],&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55&quot;}},&quot;98500fc8-7549-4ecf-ab49-f3101fc6ef81&quot;:{&quot;type&quot;:&quot;FIGURE_OBJECT&quot;,&quot;id&quot;:&quot;98500fc8-7549-4ecf-ab49-f3101fc6ef81&quot;,&quot;relativeTransform&quot;:{&quot;translate&quot;:{&quot;x&quot;:-6.4439904673805355,&quot;y&quot;:-3.143800359504113},&quot;rotate&quot;:0},&quot;opacity&quot;:1,&quot;path&quot;:{&quot;type&quot;:&quot;POLY_LINE&quot;,&quot;points&quot;:[{&quot;x&quot;:2.055161478036008,&quot;y&quot;:2.147603466685394},{&quot;x&quot;:2.2514334269747263,&quot;y&quot;:0.8718357985841461},{&quot;x&quot;:5.7843285078705895,&quot;y&quot;:1.9513315177467878},{&quot;x&quot;:0.8775297844040912,&quot;y&quot;:-1.2871556397411377},{&quot;x&quot;:-2.26282139861456,&quot;y&quot;:-2.955467205719766},{&quot;x&quot;:-5.195512661054659,&quot;y&quot;:-4.121710927711849},{&quot;x&quot;:-5.991988428449085,&quot;y&quot;:-2.4647873333732235},{&quot;x&quot;:-6.482668300795854,&quot;y&quot;:-0.10952394610905224},{&quot;x&quot;:-6.569416303625294,&quot;y&quot;:1.8645835149172345},{&quot;x&quot;:-6.373144354686632,&quot;y&quot;:4.121710927711906},{&quot;x&quot;:-0.4963738581666568,&quot;y&quot;:2.9326912624400423},{&quot;x&quot;:6.569416303625294,&quot;y&quot;:2.3438754156240558}],&quot;closed&quot;:true,&quot;cornerRounding&quot;:{&quot;type&quot;:&quot;ARC_LENGTH&quot;,&quot;global&quot;:0.9578497356010229}},&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6&quot;}},&quot;0e4eb45a-e287-4604-a797-9593bc266da7&quot;:{&quot;type&quot;:&quot;FIGURE_OBJECT&quot;,&quot;id&quot;:&quot;0e4eb45a-e287-4604-a797-9593bc266da7&quot;,&quot;relativeTransform&quot;:{&quot;translate&quot;:{&quot;x&quot;:4.664494178026158,&quot;y&quot;:-9.352813811490599},&quot;rotate&quot;:0},&quot;opacity&quot;:1,&quot;path&quot;:{&quot;type&quot;:&quot;POLY_LINE&quot;,&quot;points&quot;:[{&quot;x&quot;:-0.8360950042255573,&quot;y&quot;:3.0763343799318648},{&quot;x&quot;:-0.1229494906616115,&quot;y&quot;:3.7442261186132066},{&quot;x&quot;:-1.3138767331562646,&quot;y&quot;:7.137479075842654},{&quot;x&quot;:0.5640023306237625,&quot;y&quot;:5.019993786714624},{&quot;x&quot;:2.73438174058888,&quot;y&quot;:1.891030575335806},{&quot;x&quot;:2.8593688041630485,&quot;y&quot;:-0.3811932347937363},{&quot;x&quot;:2.0742810084084,&quot;y&quot;:-2.9327285709964572},{&quot;x&quot;:0.37911835332493393,&quot;y&quot;:-5.4691675098639685},{&quot;x&quot;:-2.8593688041630485,&quot;y&quot;:-7.137479075842709},{&quot;x&quot;:-1.7916584620869163,&quot;y&quot;:-0.5070285870483295},{&quot;x&quot;:-1.3138767331562646,&quot;y&quot;:5.70413388905053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7&quot;}},&quot;ca47bd6d-fba1-49f9-a227-5f4d7d03977a&quot;:{&quot;type&quot;:&quot;FIGURE_OBJECT&quot;,&quot;id&quot;:&quot;ca47bd6d-fba1-49f9-a227-5f4d7d03977a&quot;,&quot;relativeTransform&quot;:{&quot;translate&quot;:{&quot;x&quot;:-2.108158339958317,&quot;y&quot;:-10.06808054541204},&quot;rotate&quot;:0},&quot;opacity&quot;:1,&quot;path&quot;:{&quot;type&quot;:&quot;POLY_LINE&quot;,&quot;points&quot;:[{&quot;x&quot;:2.5279920996110703,&quot;y&quot;:4.557628827004063},{&quot;x&quot;:2.073010728807658,&quot;y&quot;:2.7044332837264373},{&quot;x&quot;:3.0543704735009687,&quot;y&quot;:4.176472900766516},{&quot;x&quot;:3.8394582692556174,&quot;y&quot;:7.316824083785111},{&quot;x&quot;:3.4469143713782366,&quot;y&quot;:2.900705232665212},{&quot;x&quot;:1.644768329387203,&quot;y&quot;:-6.728008236969124},{&quot;x&quot;:-0.2198151855302004,&quot;y&quot;:-7.316824083785111},{&quot;x&quot;:-2.146836173373636,&quot;y&quot;:-6.912892214267953},{&quot;x&quot;:-3.8394582692556174,&quot;y&quot;:-5.888276534614522},{&quot;x&quot;:0.6991070862369096,&quot;y&quot;:2.3118893858492253},{&quot;x&quot;:2.920535997488451,&quot;y&quot;:7.10916416320667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e2846fb9-306f-4308-9155-a0c3004cf6e2&quot;,&quot;order&quot;:&quot;8&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5.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85bdaf67-ba07-4a7f-8007-f992e3790d6a"/>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85bdaf67-ba07-4a7f-8007-f992e3790d6a&quot;:{&quot;id&quot;:&quot;85bdaf67-ba07-4a7f-8007-f992e3790d6a&quot;,&quot;name&quot;:&quot;Cancer cell&quot;,&quot;displayName&quot;:&quot;&quot;,&quot;type&quot;:&quot;FIGURE_OBJECT&quot;,&quot;relativeTransform&quot;:{&quot;translate&quot;:{&quot;x&quot;:-213.69684134143634,&quot;y&quot;:252.83619771740317},&quot;rotate&quot;:0,&quot;skewX&quot;:0,&quot;scale&quot;:{&quot;x&quot;:0.17128635249148824,&quot;y&quot;:0.17128635249148821}},&quot;image&quot;:{&quot;url&quot;:&quot;https://icons.biorender.com/biorender/61770047aa87c30029843f2a/cancer-cell-01.png&quot;,&quot;isPremium&quot;:false,&quot;size&quot;:{&quot;x&quot;:100,&quot;y&quot;:100.95238095238095}},&quot;source&quot;:{&quot;id&quot;:&quot;6153716fe75ac20029699eee&quot;,&quot;type&quot;:&quot;ASSETS&quot;},&quot;isPremium&quot;:false,&quot;parent&quot;:{&quot;type&quot;:&quot;CHILD&quot;,&quot;parentId&quot;:&quot;2ca399da-56c6-40df-9799-ecbe1402a391&quot;,&quot;order&quot;:&quot;996&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6.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6c37ff9a-c556-4bb5-9e71-df6d3347dc4e"/>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6c37ff9a-c556-4bb5-9e71-df6d3347dc4e&quot;:{&quot;type&quot;:&quot;FIGURE_OBJECT&quot;,&quot;id&quot;:&quot;6c37ff9a-c556-4bb5-9e71-df6d3347dc4e&quot;,&quot;parent&quot;:{&quot;type&quot;:&quot;CHILD&quot;,&quot;parentId&quot;:&quot;2ca399da-56c6-40df-9799-ecbe1402a391&quot;,&quot;order&quot;:&quot;997&quot;},&quot;relativeTransform&quot;:{&quot;translate&quot;:{&quot;x&quot;:-55.46081190138375,&quot;y&quot;:29.579522265401494},&quot;rotate&quot;:0,&quot;skewX&quot;:0,&quot;scale&quot;:{&quot;x&quot;:1,&quot;y&quot;:1}}},&quot;7dfb753d-1795-4756-b35f-26e67ac95d2f&quot;:{&quot;id&quot;:&quot;7dfb753d-1795-4756-b35f-26e67ac95d2f&quot;,&quot;name&quot;:&quot;Cancer cell&quot;,&quot;displayName&quot;:&quot;&quot;,&quot;type&quot;:&quot;FIGURE_OBJECT&quot;,&quot;relativeTransform&quot;:{&quot;translate&quot;:{&quot;x&quot;:-369.4721019064838,&quot;y&quot;:-33.813536676817975},&quot;rotate&quot;:0,&quot;skewX&quot;:0,&quot;scale&quot;:{&quot;x&quot;:0.17128635249148824,&quot;y&quot;:0.17128635249148821}},&quot;image&quot;:{&quot;url&quot;:&quot;https://icons.biorender.com/biorender/61770047aa87c30029843f2a/cancer-cell-01.png&quot;,&quot;isPremium&quot;:false,&quot;size&quot;:{&quot;x&quot;:100,&quot;y&quot;:100.95238095238095}},&quot;source&quot;:{&quot;id&quot;:&quot;6153716fe75ac20029699eee&quot;,&quot;type&quot;:&quot;ASSETS&quot;},&quot;isPremium&quot;:false,&quot;parent&quot;:{&quot;type&quot;:&quot;CHILD&quot;,&quot;parentId&quot;:&quot;6c37ff9a-c556-4bb5-9e71-df6d3347dc4e&quot;,&quot;order&quot;:&quot;5&quot;}},&quot;4accfe19-afd8-4fd3-9333-f51baa2809d6&quot;:{&quot;type&quot;:&quot;FIGURE_OBJECT&quot;,&quot;id&quot;:&quot;4accfe19-afd8-4fd3-9333-f51baa2809d6&quot;,&quot;parent&quot;:{&quot;type&quot;:&quot;CHILD&quot;,&quot;parentId&quot;:&quot;6c37ff9a-c556-4bb5-9e71-df6d3347dc4e&quot;,&quot;order&quot;:&quot;2&quot;},&quot;relativeTransform&quot;:{&quot;translate&quot;:{&quot;x&quot;:157.88508984381554,&quot;y&quot;:159.44228634779702},&quot;rotate&quot;:0}},&quot;cd6409ef-42ee-4da8-a853-7bf98434cea7&quot;:{&quot;relativeTransform&quot;:{&quot;translate&quot;:{&quot;x&quot;:-485.3022183388279,&quot;y&quot;:-190.42371853969416},&quot;rotate&quot;:0},&quot;type&quot;:&quot;FIGURE_OBJECT&quot;,&quot;id&quot;:&quot;cd6409ef-42ee-4da8-a853-7bf98434cea7&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4accfe19-afd8-4fd3-9333-f51baa2809d6&quot;,&quot;order&quot;:&quot;2&quot;},&quot;isPremium&quot;:true},&quot;e8864d2f-9fc5-4ecb-9e08-1bed0316d4f9&quot;:{&quot;type&quot;:&quot;FIGURE_OBJECT&quot;,&quot;id&quot;:&quot;e8864d2f-9fc5-4ecb-9e08-1bed0316d4f9&quot;,&quot;parent&quot;:{&quot;type&quot;:&quot;CHILD&quot;,&quot;parentId&quot;:&quot;cd6409ef-42ee-4da8-a853-7bf98434cea7&quot;,&quot;order&quot;:&quot;67&quot;},&quot;relativeTransform&quot;:{&quot;translate&quot;:{&quot;x&quot;:-2.7933143223884303e-15,&quot;y&quot;:-1.6173123084585164},&quot;rotate&quot;:0}},&quot;c6480afd-33b9-4bcb-9238-c3e85f2f8be3&quot;:{&quot;id&quot;:&quot;c6480afd-33b9-4bcb-9238-c3e85f2f8be3&quot;,&quot;name&quot;:&quot;Cancer cell&quot;,&quot;type&quot;:&quot;FIGURE_OBJECT&quot;,&quot;relativeTransform&quot;:{&quot;translate&quot;:{&quot;x&quot;:-9.770522557131683,&quot;y&quot;:-3.7138622431933577},&quot;rotate&quot;:0,&quot;skewX&quot;:0,&quot;scale&quot;:{&quot;x&quot;:0.178260233638762,&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e8864d2f-9fc5-4ecb-9e08-1bed0316d4f9&quot;,&quot;order&quot;:&quot;2&quot;}},&quot;df0772d3-0271-4d0a-acf4-17232672faf3&quot;:{&quot;id&quot;:&quot;df0772d3-0271-4d0a-acf4-17232672faf3&quot;,&quot;name&quot;:&quot;Cancer cell&quot;,&quot;type&quot;:&quot;FIGURE_OBJECT&quot;,&quot;relativeTransform&quot;:{&quot;translate&quot;:{&quot;x&quot;:5.87266931894548,&quot;y&quot;:-4.403401812720876},&quot;rotate&quot;:-0.6590175543038372,&quot;skewX&quot;:-1.63773099261528e-16,&quot;scale&quot;:{&quot;x&quot;:0.17826023363876203,&quot;y&quot;:0.1782602336387619}},&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e8864d2f-9fc5-4ecb-9e08-1bed0316d4f9&quot;,&quot;order&quot;:&quot;5&quot;}},&quot;52c485f3-1caa-4e75-a3b6-1b273063f724&quot;:{&quot;id&quot;:&quot;52c485f3-1caa-4e75-a3b6-1b273063f724&quot;,&quot;name&quot;:&quot;Cancer cell&quot;,&quot;type&quot;:&quot;FIGURE_OBJECT&quot;,&quot;relativeTransform&quot;:{&quot;translate&quot;:{&quot;x&quot;:0.30013602473072004,&quot;y&quot;:7.043190915861219},&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e8864d2f-9fc5-4ecb-9e08-1bed0316d4f9&quot;,&quot;order&quot;:&quot;7&quot;}},&quot;65d2299a-69ba-4f55-920c-1ea26db7097b&quot;:{&quot;id&quot;:&quot;65d2299a-69ba-4f55-920c-1ea26db7097b&quot;,&quot;name&quot;:&quot;Cancer cell&quot;,&quot;type&quot;:&quot;FIGURE_OBJECT&quot;,&quot;relativeTransform&quot;:{&quot;translate&quot;:{&quot;x&quot;:-43.27589172567958,&quot;y&quot;:7.043190915861227},&quot;rotate&quot;:1.2242084338272924e-16,&quot;skewX&quot;:-6.121042169136468e-17,&quot;scale&quot;:{&quot;x&quot;:0.17826023363876206,&quot;y&quot;:0.1782602336387619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e8864d2f-9fc5-4ecb-9e08-1bed0316d4f9&quot;,&quot;order&quot;:&quot;8&quot;}},&quot;bda633c5-ae0d-4f56-a403-8a135c8bd5e5&quot;:{&quot;id&quot;:&quot;bda633c5-ae0d-4f56-a403-8a135c8bd5e5&quot;,&quot;name&quot;:&quot;Cancer cell&quot;,&quot;type&quot;:&quot;FIGURE_OBJECT&quot;,&quot;relativeTransform&quot;:{&quot;translate&quot;:{&quot;x&quot;:-1.1075818183128632,&quot;y&quot;:-12.555615179251562},&quot;rotate&quot;:0.3660135791738499,&quot;skewX&quot;:-1.244741064214088e-16,&quot;scale&quot;:{&quot;x&quot;:-0.1669516121502804,&quot;y&quot;:0.1669516121502803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57&quot;},&quot;opacity&quot;:0.75},&quot;073d0f4c-8c48-47c7-805d-8317ee98d140&quot;:{&quot;id&quot;:&quot;073d0f4c-8c48-47c7-805d-8317ee98d140&quot;,&quot;name&quot;:&quot;Cancer cell&quot;,&quot;type&quot;:&quot;FIGURE_OBJECT&quot;,&quot;relativeTransform&quot;:{&quot;translate&quot;:{&quot;x&quot;:-12.279773965634865,&quot;y&quot;:4.853489893129843},&quot;rotate&quot;:5.76291900546817,&quot;skewX&quot;:-1.2447410642140878e-16,&quot;scale&quot;:{&quot;x&quot;:-0.1669516121502804,&quot;y&quot;:0.16695161215028034}},&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27&quot;},&quot;opacity&quot;:0.75},&quot;5de72f2d-f8aa-44e8-af25-a9c0d06d2649&quot;:{&quot;id&quot;:&quot;5de72f2d-f8aa-44e8-af25-a9c0d06d2649&quot;,&quot;name&quot;:&quot;Cancer cell&quot;,&quot;type&quot;:&quot;FIGURE_OBJECT&quot;,&quot;relativeTransform&quot;:{&quot;translate&quot;:{&quot;x&quot;:7.668912417549182,&quot;y&quot;:3.6167216572498075},&quot;rotate&quot;:0.3557654161715666,&quot;skewX&quot;:-3.7342231926422617e-16,&quot;scale&quot;:{&quot;x&quot;:0.16695161215028045,&quot;y&quot;:0.16695161215028048}},&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28&quot;},&quot;opacity&quot;:0.75},&quot;22626f93-3de2-4d26-a009-8eebdd27a2d9&quot;:{&quot;id&quot;:&quot;22626f93-3de2-4d26-a009-8eebdd27a2d9&quot;,&quot;name&quot;:&quot;Cancer cell&quot;,&quot;type&quot;:&quot;FIGURE_OBJECT&quot;,&quot;relativeTransform&quot;:{&quot;translate&quot;:{&quot;x&quot;:10.70831344734807,&quot;y&quot;:-6.201873626417138},&quot;rotate&quot;:-0.46094016589674563,&quot;skewX&quot;:-3.3998880520828955e-16,&quot;scale&quot;:{&quot;x&quot;:0.15972313339008068,&quot;y&quot;:0.15972313339008076}},&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05&quot;},&quot;opacity&quot;:0.33},&quot;ce0245d9-49f7-4e13-8485-93c67ee8efbd&quot;:{&quot;id&quot;:&quot;ce0245d9-49f7-4e13-8485-93c67ee8efbd&quot;,&quot;name&quot;:&quot;Cancer cell&quot;,&quot;type&quot;:&quot;FIGURE_OBJECT&quot;,&quot;relativeTransform&quot;:{&quot;translate&quot;:{&quot;x&quot;:-0.12736452009047883,&quot;y&quot;:13.443714120446685},&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1&quot;},&quot;opacity&quot;:0.33},&quot;74181a0f-d1f4-49b3-9241-b486938c247a&quot;:{&quot;id&quot;:&quot;74181a0f-d1f4-49b3-9241-b486938c247a&quot;,&quot;name&quot;:&quot;Cancer cell&quot;,&quot;type&quot;:&quot;FIGURE_OBJECT&quot;,&quot;relativeTransform&quot;:{&quot;translate&quot;:{&quot;x&quot;:-11.763049912836054,&quot;y&quot;:-10.143728394748054},&quot;rotate&quot;:2.074478189675535,&quot;skewX&quot;:1.3599552208331577e-16,&quot;scale&quot;:{&quot;x&quot;:0.1597231333900807,&quot;y&quot;:0.15972313339008087}},&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02&quot;},&quot;opacity&quot;:0.33},&quot;0e50ed36-a5c1-41f0-94ed-87f73eddea71&quot;:{&quot;id&quot;:&quot;0e50ed36-a5c1-41f0-94ed-87f73eddea71&quot;,&quot;name&quot;:&quot;Cancer cell&quot;,&quot;type&quot;:&quot;FIGURE_OBJECT&quot;,&quot;relativeTransform&quot;:{&quot;translate&quot;:{&quot;x&quot;:4.49278700995955,&quot;y&quot;:-14.910788911094832},&quot;rotate&quot;:2.074478189675535,&quot;skewX&quot;:1.6723094828802926e-16,&quot;scale&quot;:{&quot;x&quot;:0.12473904972144542,&quot;y&quot;:0.12473904972144553}},&quot;image&quot;:{&quot;url&quot;:&quot;https://icons.biorender.com/biorender/61770047aa87c30029843f2a/cancer-cell-01.png&quot;,&quot;isPremium&quot;:false,&quot;isPacked&quot;:true,&quot;size&quot;:{&quot;x&quot;:100,&quot;y&quot;:100.95238095238095}},&quot;source&quot;:{&quot;id&quot;:&quot;6153716fe75ac20029699eee&quot;,&quot;type&quot;:&quot;ASSETS&quot;},&quot;parent&quot;:{&quot;type&quot;:&quot;CHILD&quot;,&quot;parentId&quot;:&quot;cd6409ef-42ee-4da8-a853-7bf98434cea7&quot;,&quot;order&quot;:&quot;01&quot;},&quot;opacity&quot;:0.33},&quot;0767a086-a4e7-417f-b434-c64f4ec58da7&quot;:{&quot;relativeTransform&quot;:{&quot;translate&quot;:{&quot;x&quot;:-522.2433477391335,&quot;y&quot;:-189.0219143743423},&quot;rotate&quot;:0},&quot;type&quot;:&quot;FIGURE_OBJECT&quot;,&quot;id&quot;:&quot;0767a086-a4e7-417f-b434-c64f4ec58da7&quot;,&quot;name&quot;:&quot;Lymph node (cut, with cortex)&quot;,&quot;displayName&quot;:&quot;Cut lymph node (with cortex)&quot;,&quot;opacity&quot;:1,&quot;source&quot;:{&quot;id&quot;:&quot;5f22d7de409c9400adfda672&quot;,&quot;type&quot;:&quot;ASSETS&quot;},&quot;pathStyles&quot;:[{&quot;type&quot;:&quot;FILL&quot;,&quot;fillStyle&quot;:&quot;rgb(0,0,0)&quot;}],&quot;isLocked&quot;:false,&quot;parent&quot;:{&quot;type&quot;:&quot;CHILD&quot;,&quot;parentId&quot;:&quot;4accfe19-afd8-4fd3-9333-f51baa2809d6&quot;,&quot;order&quot;:&quot;5&quot;},&quot;isPremium&quot;:true},&quot;a155cfae-6b99-4193-bf0b-7fb01e7d5ec3&quot;:{&quot;type&quot;:&quot;FIGURE_OBJECT&quot;,&quot;id&quot;:&quot;a155cfae-6b99-4193-bf0b-7fb01e7d5ec3&quot;,&quot;name&quot;:&quot;Cut lymph node (blank)&quot;,&quot;relativeTransform&quot;:{&quot;translate&quot;:{&quot;x&quot;:0,&quot;y&quot;:3.517238305801479e-15},&quot;rotate&quot;:0,&quot;skewX&quot;:0,&quot;scale&quot;:{&quot;x&quot;:0.10269860686839197,&quot;y&quot;:0.10269860686839195}},&quot;opacity&quot;:1,&quot;image&quot;:{&quot;url&quot;:&quot;https://icons.biorender.com/biorender/5f22d6dcf0d8bf00287846ea/20200730142104/image/lymph-node-cut-blank.png&quot;,&quot;size&quot;:{&quot;x&quot;:482,&quot;y&quot;:579},&quot;isPremium&quot;:false},&quot;source&quot;:{&quot;id&quot;:&quot;5f22d6dcf0d8bf00287846ea&quot;,&quot;type&quot;:&quot;ASSETS&quot;},&quot;pathStyles&quot;:[{&quot;type&quot;:&quot;FILL&quot;,&quot;fillStyle&quot;:&quot;rgb(0,0,0)&quot;}],&quot;isLocked&quot;:false,&quot;parent&quot;:{&quot;type&quot;:&quot;CHILD&quot;,&quot;parentId&quot;:&quot;0767a086-a4e7-417f-b434-c64f4ec58da7&quot;,&quot;order&quot;:&quot;05&quot;}},&quot;71f64518-8cad-4e9b-98cd-2335b10ec218&quot;:{&quot;type&quot;:&quot;FIGURE_OBJECT&quot;,&quot;id&quot;:&quot;71f64518-8cad-4e9b-98cd-2335b10ec218&quot;,&quot;relativeTransform&quot;:{&quot;translate&quot;:{&quot;x&quot;:-5.517392695741779,&quot;y&quot;:-8.497904953902461},&quot;rotate&quot;:0},&quot;opacity&quot;:1,&quot;path&quot;:{&quot;type&quot;:&quot;POLY_LINE&quot;,&quot;points&quot;:[{&quot;x&quot;:3.3856911191919226,&quot;y&quot;:3.7725410312493017},{&quot;x&quot;:1.5211076042746319,&quot;y&quot;:1.80982154186268},{&quot;x&quot;:3.5819630681305292,&quot;y&quot;:3.379997133371978},{&quot;x&quot;:6.133498404333194,&quot;y&quot;:6.520348316390572},{&quot;x&quot;:-1.8962284209944236,&quot;y&quot;:-6.814756239798678},{&quot;x&quot;:-4.305755235396555,&quot;y&quot;:-4.5147533715056545},{&quot;x&quot;:-5.446546583047875,&quot;y&quot;:-2.900705232665212},{&quot;x&quot;:-6.133498404333194,&quot;y&quot;:-1.036121717748034},{&quot;x&quot;:-2.20805942555995,&quot;y&quot;:0.5340538737612633},{&quot;x&quot;:2.0117874766212878,&quot;y&quot;:3.2818611589027586},{&quot;x&quot;:5.446546583047875,&quot;y&quot;:6.81475623979867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1&quot;}},&quot;063c5d07-0aa9-41ac-a755-ad38c0e12bb2&quot;:{&quot;type&quot;:&quot;FIGURE_OBJECT&quot;,&quot;id&quot;:&quot;063c5d07-0aa9-41ac-a755-ad38c0e12bb2&quot;,&quot;relativeTransform&quot;:{&quot;translate&quot;:{&quot;x&quot;:-6.923282368087385,&quot;y&quot;:4.554179650518348},&quot;rotate&quot;:0},&quot;opacity&quot;:1,&quot;path&quot;:{&quot;type&quot;:&quot;POLY_LINE&quot;,&quot;points&quot;:[{&quot;x&quot;:3.734861015654414,&quot;y&quot;:-2.2023654397399484},{&quot;x&quot;:1.4777336028598553,&quot;y&quot;:-1.9079575163319549},{&quot;x&quot;:3.636725041185082,&quot;y&quot;:-3.183725184433259},{&quot;x&quot;:6.090124402918472,&quot;y&quot;:-4.0669489546573505},{&quot;x&quot;:-0.005693985820057538,&quot;y&quot;:-3.0969771816039304},{&quot;x&quot;:-6.090124402918528,&quot;y&quot;:-1.6249375645638515},{&quot;x&quot;:-5.391784609993377,&quot;y&quot;:2.213753411379838},{&quot;x&quot;:-4.04065691070241,&quot;y&quot;:4.0669489546573505},{&quot;x&quot;:5.380396638353375,&quot;y&quot;:-2.8025692581958244},{&quot;x&quot;:5.3050366071638235,&quot;y&quot;:-3.08558920996404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2&quot;}},&quot;f058b3b1-67f3-4f91-bedc-f2a993f8594b&quot;:{&quot;type&quot;:&quot;FIGURE_OBJECT&quot;,&quot;id&quot;:&quot;f058b3b1-67f3-4f91-bedc-f2a993f8594b&quot;,&quot;relativeTransform&quot;:{&quot;translate&quot;:{&quot;x&quot;:-5.6030532937739075,&quot;y&quot;:9.458255331150516},&quot;rotate&quot;:0},&quot;opacity&quot;:1,&quot;path&quot;:{&quot;type&quot;:&quot;POLY_LINE&quot;,&quot;points&quot;:[{&quot;x&quot;:3.8032518758095697,&quot;y&quot;:-4.2346958638258165},{&quot;x&quot;:2.3918559980614105,&quot;y&quot;:-2.79984621536144},{&quot;x&quot;:4.956954115498589,&quot;y&quot;:-7.008305145902787},{&quot;x&quot;:0.331000534205401,&quot;y&quot;:-2.79984621536144},{&quot;x&quot;:-4.956954115498589,&quot;y&quot;:1.316418626681584},{&quot;x&quot;:-2.809350648813194,&quot;y&quot;:4.364079920899842},{&quot;x&quot;:0.047980582437241424,&quot;y&quot;:7.008305145902787},{&quot;x&quot;:4.950392739930238,&quot;y&quot;:-5.558364986803488},{&quot;x&quot;:4.747096443419133,&quot;y&quot;:-5.769196775736105}],&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3&quot;}},&quot;20eea083-1c66-4548-95e8-5680f4de4475&quot;:{&quot;type&quot;:&quot;FIGURE_OBJECT&quot;,&quot;id&quot;:&quot;20eea083-1c66-4548-95e8-5680f4de4475&quot;,&quot;relativeTransform&quot;:{&quot;translate&quot;:{&quot;x&quot;:-0.26711806163259266,&quot;y&quot;:10.485712120093101},&quot;rotate&quot;:0},&quot;opacity&quot;:1,&quot;path&quot;:{&quot;type&quot;:&quot;POLY_LINE&quot;,&quot;points&quot;:[{&quot;x&quot;:1.5701755915092976,&quot;y&quot;:-4.219846902181237},{&quot;x&quot;:0.8832237702239798,&quot;y&quot;:-3.5328950808958064},{&quot;x&quot;:0.9993196201692641,&quot;y&quot;:-5.940035057935345},{&quot;x&quot;:0.49067987234665544,&quot;y&quot;:-6.084430417098639},{&quot;x&quot;:-0.16655124131898702,&quot;y&quot;:-2.4544500641391886},{&quot;x&quot;:-2.15899143832534,&quot;y&quot;:3.4347591064267},{&quot;x&quot;:-3.434759106426645,&quot;y&quot;:6.182566391567858},{&quot;x&quot;:0.5888158468159865,&quot;y&quot;:5.495614570282541},{&quot;x&quot;:3.434759106426588,&quot;y&quot;:4.219846902181237},{&quot;x&quot;:2.060855463855897,&quot;y&quot;:-5.9862944426291955},{&quot;x&quot;:1.6683115659786287,&quot;y&quot;:-6.182566391567858}],&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5&quot;}},&quot;65a4575a-c414-42ac-8b05-54ef7e1d964a&quot;:{&quot;type&quot;:&quot;FIGURE_OBJECT&quot;,&quot;id&quot;:&quot;65a4575a-c414-42ac-8b05-54ef7e1d964a&quot;,&quot;relativeTransform&quot;:{&quot;translate&quot;:{&quot;x&quot;:4.345272738425968,&quot;y&quot;:7.78697282218644},&quot;rotate&quot;:0},&quot;opacity&quot;:1,&quot;path&quot;:{&quot;type&quot;:&quot;POLY_LINE&quot;,&quot;points&quot;:[{&quot;x&quot;:0.29440792340804955,&quot;y&quot;:-3.581963068130529},{&quot;x&quot;:0.19627194893860592,&quot;y&quot;:-1.3248356553359133},{&quot;x&quot;:-2.158991438325284,&quot;y&quot;:-5.740954506455925},{&quot;x&quot;:-0.5888158468159865,&quot;y&quot;:-1.3248356553359133},{&quot;x&quot;:0.8832237702240362,&quot;y&quot;:6.427906327741242},{&quot;x&quot;:2.15899143832534,&quot;y&quot;:1.8155155276826813},{&quot;x&quot;:2.15899143832534,&quot;y&quot;:-1.4229716298053567},{&quot;x&quot;:1.2757676681013606,&quot;y&quot;:-3.6800990425998594},{&quot;x&quot;:-1.5701755915092976,&quot;y&quot;:-6.427906327741242}],&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55&quot;}},&quot;ea31e6dd-d919-44bb-99a2-93b96cfb2d6b&quot;:{&quot;type&quot;:&quot;FIGURE_OBJECT&quot;,&quot;id&quot;:&quot;ea31e6dd-d919-44bb-99a2-93b96cfb2d6b&quot;,&quot;relativeTransform&quot;:{&quot;translate&quot;:{&quot;x&quot;:-6.4439904673805355,&quot;y&quot;:-3.143800359504113},&quot;rotate&quot;:0},&quot;opacity&quot;:1,&quot;path&quot;:{&quot;type&quot;:&quot;POLY_LINE&quot;,&quot;points&quot;:[{&quot;x&quot;:2.055161478036008,&quot;y&quot;:2.147603466685394},{&quot;x&quot;:2.2514334269747263,&quot;y&quot;:0.8718357985841461},{&quot;x&quot;:5.7843285078705895,&quot;y&quot;:1.9513315177467878},{&quot;x&quot;:0.8775297844040912,&quot;y&quot;:-1.2871556397411377},{&quot;x&quot;:-2.26282139861456,&quot;y&quot;:-2.955467205719766},{&quot;x&quot;:-5.195512661054659,&quot;y&quot;:-4.121710927711849},{&quot;x&quot;:-5.991988428449085,&quot;y&quot;:-2.4647873333732235},{&quot;x&quot;:-6.482668300795854,&quot;y&quot;:-0.10952394610905224},{&quot;x&quot;:-6.569416303625294,&quot;y&quot;:1.8645835149172345},{&quot;x&quot;:-6.373144354686632,&quot;y&quot;:4.121710927711906},{&quot;x&quot;:-0.4963738581666568,&quot;y&quot;:2.9326912624400423},{&quot;x&quot;:6.569416303625294,&quot;y&quot;:2.3438754156240558}],&quot;closed&quot;:true,&quot;cornerRounding&quot;:{&quot;type&quot;:&quot;ARC_LENGTH&quot;,&quot;global&quot;:0.9578497356010229}},&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6&quot;}},&quot;b9181656-e457-434e-bb03-f8a3d4c8a344&quot;:{&quot;type&quot;:&quot;FIGURE_OBJECT&quot;,&quot;id&quot;:&quot;b9181656-e457-434e-bb03-f8a3d4c8a344&quot;,&quot;relativeTransform&quot;:{&quot;translate&quot;:{&quot;x&quot;:4.664494178026158,&quot;y&quot;:-9.352813811490599},&quot;rotate&quot;:0},&quot;opacity&quot;:1,&quot;path&quot;:{&quot;type&quot;:&quot;POLY_LINE&quot;,&quot;points&quot;:[{&quot;x&quot;:-0.8360950042255573,&quot;y&quot;:3.0763343799318648},{&quot;x&quot;:-0.1229494906616115,&quot;y&quot;:3.7442261186132066},{&quot;x&quot;:-1.3138767331562646,&quot;y&quot;:7.137479075842654},{&quot;x&quot;:0.5640023306237625,&quot;y&quot;:5.019993786714624},{&quot;x&quot;:2.73438174058888,&quot;y&quot;:1.891030575335806},{&quot;x&quot;:2.8593688041630485,&quot;y&quot;:-0.3811932347937363},{&quot;x&quot;:2.0742810084084,&quot;y&quot;:-2.9327285709964572},{&quot;x&quot;:0.37911835332493393,&quot;y&quot;:-5.4691675098639685},{&quot;x&quot;:-2.8593688041630485,&quot;y&quot;:-7.137479075842709},{&quot;x&quot;:-1.7916584620869163,&quot;y&quot;:-0.5070285870483295},{&quot;x&quot;:-1.3138767331562646,&quot;y&quot;:5.70413388905053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7&quot;}},&quot;a812f169-ecc1-4ed0-b144-4ec575397505&quot;:{&quot;type&quot;:&quot;FIGURE_OBJECT&quot;,&quot;id&quot;:&quot;a812f169-ecc1-4ed0-b144-4ec575397505&quot;,&quot;relativeTransform&quot;:{&quot;translate&quot;:{&quot;x&quot;:-2.108158339958317,&quot;y&quot;:-10.06808054541204},&quot;rotate&quot;:0},&quot;opacity&quot;:1,&quot;path&quot;:{&quot;type&quot;:&quot;POLY_LINE&quot;,&quot;points&quot;:[{&quot;x&quot;:2.5279920996110703,&quot;y&quot;:4.557628827004063},{&quot;x&quot;:2.073010728807658,&quot;y&quot;:2.7044332837264373},{&quot;x&quot;:3.0543704735009687,&quot;y&quot;:4.176472900766516},{&quot;x&quot;:3.8394582692556174,&quot;y&quot;:7.316824083785111},{&quot;x&quot;:3.4469143713782366,&quot;y&quot;:2.900705232665212},{&quot;x&quot;:1.644768329387203,&quot;y&quot;:-6.728008236969124},{&quot;x&quot;:-0.2198151855302004,&quot;y&quot;:-7.316824083785111},{&quot;x&quot;:-2.146836173373636,&quot;y&quot;:-6.912892214267953},{&quot;x&quot;:-3.8394582692556174,&quot;y&quot;:-5.888276534614522},{&quot;x&quot;:0.6991070862369096,&quot;y&quot;:2.3118893858492253},{&quot;x&quot;:2.920535997488451,&quot;y&quot;:7.109164163206671}],&quot;closed&quot;:true,&quot;cornerRounding&quot;:{&quot;type&quot;:&quot;ARC_LENGTH&quot;,&quot;global&quot;:2.5224031226370713}},&quot;pathStyles&quot;:[{&quot;type&quot;:&quot;FILL&quot;,&quot;fillStyle&quot;:&quot;rgba(176,170,206,0.44)&quot;},{&quot;type&quot;:&quot;STROKE&quot;,&quot;strokeStyle&quot;:&quot;rgba(161,150,180,1)&quot;,&quot;lineWidth&quot;:0.23889086446534052,&quot;lineJoin&quot;:&quot;round&quot;}],&quot;isLocked&quot;:false,&quot;parent&quot;:{&quot;type&quot;:&quot;CHILD&quot;,&quot;parentId&quot;:&quot;0767a086-a4e7-417f-b434-c64f4ec58da7&quot;,&quot;order&quot;:&quot;8&quot;}},&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7.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3fdfc8e1-d31e-4e4c-a189-ae0b45dbf123"/>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3fdfc8e1-d31e-4e4c-a189-ae0b45dbf123&quot;:{&quot;type&quot;:&quot;FIGURE_OBJECT&quot;,&quot;id&quot;:&quot;3fdfc8e1-d31e-4e4c-a189-ae0b45dbf123&quot;,&quot;relativeTransform&quot;:{&quot;translate&quot;:{&quot;x&quot;:-176.39574182381892,&quot;y&quot;:1.115615344800915},&quot;rotate&quot;:0,&quot;skewX&quot;:0,&quot;scale&quot;:{&quot;x&quot;:1,&quot;y&quot;:1}},&quot;opacity&quot;:1,&quot;path&quot;:{&quot;type&quot;:&quot;POLY_LINE&quot;,&quot;points&quot;:[{&quot;x&quot;:-189.62464078117807,&quot;y&quot;:0},{&quot;x&quot;:-12.82163913827219,&quot;y&quot;:0},{&quot;x&quot;:100.16349082979485,&quot;y&quot;:132.93433933185116},{&quot;x&quot;:199.76370056072608,&quot;y&quot;:132.93433933185116}],&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ca399da-56c6-40df-9799-ecbe1402a391&quot;,&quot;order&quot;:&quot;99999&quot;},&quot;connectorInfo&quot;:{&quot;connectedObjects&quot;:[],&quot;type&quot;:&quot;LINE&quot;,&quot;offset&quot;:{&quot;x&quot;:0,&quot;y&quot;:0},&quot;bending&quot;:0.1,&quot;firstElementIsHead&quot;:true,&quot;customized&quot;:true}},&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8.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ba1ae684-0fbe-47ec-a1be-861dfa4358c8"/>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ba1ae684-0fbe-47ec-a1be-861dfa4358c8&quot;:{&quot;type&quot;:&quot;FIGURE_OBJECT&quot;,&quot;id&quot;:&quot;ba1ae684-0fbe-47ec-a1be-861dfa4358c8&quot;,&quot;relativeTransform&quot;:{&quot;translate&quot;:{&quot;x&quot;:-135.19943729996749,&quot;y&quot;:113.7530267160383},&quot;rotate&quot;:0,&quot;skewX&quot;:0,&quot;scale&quot;:{&quot;x&quot;:1,&quot;y&quot;:1}},&quot;opacity&quot;:1,&quot;path&quot;:{&quot;type&quot;:&quot;POLY_LINE&quot;,&quot;points&quot;:[{&quot;x&quot;:-183.99182979254033,&quot;y&quot;:13.518746372730703},{&quot;x&quot;:-97.44763010343331,&quot;y&quot;:13.518746372730703},{&quot;x&quot;:53.17979145864817,&quot;y&quot;:27.037492745461265},{&quot;x&quot;:96.78380423661218,&quot;y&quot;:27.037492745461265},{&quot;x&quot;:159.20746144253417,&quot;y&quot;:27.037492745461265}],&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ca399da-56c6-40df-9799-ecbe1402a391&quot;,&quot;order&quot;:&quot;999995&quot;},&quot;connectorInfo&quot;:{&quot;connectedObjects&quot;:[],&quot;type&quot;:&quot;LINE&quot;,&quot;offset&quot;:{&quot;x&quot;:0,&quot;y&quot;:0},&quot;bending&quot;:0.1,&quot;firstElementIsHead&quot;:true,&quot;customized&quot;:true}},&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59.xml><?xml version="1.0" encoding="utf-8"?>
<p:tagLst xmlns:a="http://schemas.openxmlformats.org/drawingml/2006/main" xmlns:r="http://schemas.openxmlformats.org/officeDocument/2006/relationships" xmlns:p="http://schemas.openxmlformats.org/presentationml/2006/main">
  <p:tag name="ID" val="64333bc14132d01bd00a961d"/>
  <p:tag name="FIGURESLIDEID" val="2ca399da-56c6-40df-9799-ecbe1402a391"/>
  <p:tag name="SELECTIONIDS" val="d76d7cea-49ed-4006-8279-dbb442d73a6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d76d7cea-49ed-4006-8279-dbb442d73a65&quot;:{&quot;type&quot;:&quot;FIGURE_OBJECT&quot;,&quot;id&quot;:&quot;d76d7cea-49ed-4006-8279-dbb442d73a65&quot;,&quot;relativeTransform&quot;:{&quot;translate&quot;:{&quot;x&quot;:-27.268708202977507,&quot;y&quot;:236.60700031223618},&quot;rotate&quot;:0,&quot;skewX&quot;:0,&quot;scale&quot;:{&quot;x&quot;:1,&quot;y&quot;:1}},&quot;opacity&quot;:1,&quot;path&quot;:{&quot;type&quot;:&quot;POLY_LINE&quot;,&quot;points&quot;:[{&quot;x&quot;:-183.99182979254033,&quot;y&quot;:13.518746372730703},{&quot;x&quot;:-148.14292900117323,&quot;y&quot;:-100.2640355977521},{&quot;x&quot;:-56.09674172092437,&quot;y&quot;:-100.2640355977521},{&quot;x&quot;:-11.200210278527592,&quot;y&quot;:-100.2640355977521},{&quot;x&quot;:11.165077209318213,&quot;y&quot;:-100.2640355977521},{&quot;x&quot;:49.93092826296163,&quot;y&quot;:-100.2640355977521}],&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ca399da-56c6-40df-9799-ecbe1402a391&quot;,&quot;order&quot;:&quot;999997&quot;},&quot;connectorInfo&quot;:{&quot;connectedObjects&quot;:[],&quot;type&quot;:&quot;LINE&quot;,&quot;offset&quot;:{&quot;x&quot;:0,&quot;y&quot;:0},&quot;bending&quot;:0.1,&quot;firstElementIsHead&quot;:true,&quot;customized&quot;:true}},&quot;2ca399da-56c6-40df-9799-ecbe1402a391&quot;:{&quot;id&quot;:&quot;2ca399da-56c6-40df-9799-ecbe1402a391&quot;,&quot;type&quot;:&quot;FIGURE_OBJECT&quot;,&quot;document&quot;:{&quot;type&quot;:&quot;FIGURE&quot;,&quot;canvasType&quot;:&quot;FIGURE&quot;,&quot;units&quot;:&quot;in&quot;,&quot;aspectRatio&quot;:0},&quot;parent&quot;:{&quot;type&quot;:&quot;DOCUMENT&quot;,&quot;parentId&quot;:&quot;bfde021c-3716-4d45-8adb-20787d42b700&quot;,&quot;order&quot;:&quot;895&quot;}},&quot;bfde021c-3716-4d45-8adb-20787d42b700&quot;:{&quot;id&quot;:&quot;bfde021c-3716-4d45-8adb-20787d42b700&quot;,&quot;type&quot;:&quot;FIGURE_OBJECT&quot;,&quot;document&quot;:{&quot;type&quot;:&quot;DOCUMENT_GROUP&quot;,&quot;canvasType&quot;:&quot;SLIDE&quot;,&quot;units&quot;:&quot;in&quot;}}}}"/>
</p:tagLst>
</file>

<file path=ppt/tags/tag6.xml><?xml version="1.0" encoding="utf-8"?>
<p:tagLst xmlns:a="http://schemas.openxmlformats.org/drawingml/2006/main" xmlns:r="http://schemas.openxmlformats.org/officeDocument/2006/relationships" xmlns:p="http://schemas.openxmlformats.org/presentationml/2006/main">
  <p:tag name="TIMING" val="|23.2"/>
</p:tagLst>
</file>

<file path=ppt/tags/tag60.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61.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62.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63.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64.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65.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66.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67.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68.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69.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8d3a27fb-19bc-472c-9345-8685f74ae35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8d3a27fb-19bc-472c-9345-8685f74ae356&quot;:{&quot;type&quot;:&quot;FIGURE_OBJECT&quot;,&quot;id&quot;:&quot;8d3a27fb-19bc-472c-9345-8685f74ae356&quot;,&quot;relativeTransform&quot;:{&quot;translate&quot;:{&quot;x&quot;:136.86648315338851,&quot;y&quot;:105.11068621650486},&quot;rotate&quot;:0,&quot;skewX&quot;:0,&quot;scale&quot;:{&quot;x&quot;:1,&quot;y&quot;:1}},&quot;opacity&quot;:1,&quot;path&quot;:{&quot;type&quot;:&quot;POLY_LINE&quot;,&quot;points&quot;:[{&quot;x&quot;:-183.99182979254033,&quot;y&quot;:13.518746372730703},{&quot;x&quot;:-148.14292900117323,&quot;y&quot;:-100.2640355977521},{&quot;x&quot;:-56.09674172092437,&quot;y&quot;:-100.2640355977521},{&quot;x&quot;:-11.200210278527592,&quot;y&quot;:-100.2640355977521},{&quot;x&quot;:11.165077209318213,&quot;y&quot;:-100.2640355977521},{&quot;x&quot;:49.93092826296163,&quot;y&quot;:-100.2640355977521}],&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084888b-61be-4da9-a71a-cbad103665d2&quot;,&quot;order&quot;:&quot;999997&quot;},&quot;connectorInfo&quot;:{&quot;connectedObjects&quot;:[],&quot;type&quot;:&quot;LINE&quot;,&quot;offset&quot;:{&quot;x&quot;:0,&quot;y&quot;:0},&quot;bending&quot;:0.1,&quot;firstElementIsHead&quot;:true,&quot;customized&quot;:true}},&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xml><?xml version="1.0" encoding="utf-8"?>
<p:tagLst xmlns:a="http://schemas.openxmlformats.org/drawingml/2006/main" xmlns:r="http://schemas.openxmlformats.org/officeDocument/2006/relationships" xmlns:p="http://schemas.openxmlformats.org/presentationml/2006/main">
  <p:tag name="TIMING" val="|23.2"/>
</p:tagLst>
</file>

<file path=ppt/tags/tag70.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999a42d8-c969-40dc-ac56-c8944e68126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999a42d8-c969-40dc-ac56-c8944e681266&quot;:{&quot;type&quot;:&quot;FIGURE_OBJECT&quot;,&quot;id&quot;:&quot;999a42d8-c969-40dc-ac56-c8944e681266&quot;,&quot;relativeTransform&quot;:{&quot;translate&quot;:{&quot;x&quot;:-12.260550467452902,&quot;y&quot;:-130.3806987509304},&quot;rotate&quot;:0,&quot;skewX&quot;:0,&quot;scale&quot;:{&quot;x&quot;:1,&quot;y&quot;:1}},&quot;opacity&quot;:1,&quot;path&quot;:{&quot;type&quot;:&quot;POLY_LINE&quot;,&quot;points&quot;:[{&quot;x&quot;:-189.62464078117807,&quot;y&quot;:0},{&quot;x&quot;:-12.82163913827219,&quot;y&quot;:0},{&quot;x&quot;:100.16349082979485,&quot;y&quot;:132.93433933185116},{&quot;x&quot;:199.76370056072608,&quot;y&quot;:132.93433933185116}],&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084888b-61be-4da9-a71a-cbad103665d2&quot;,&quot;order&quot;:&quot;99999&quot;},&quot;connectorInfo&quot;:{&quot;connectedObjects&quot;:[],&quot;type&quot;:&quot;LINE&quot;,&quot;offset&quot;:{&quot;x&quot;:0,&quot;y&quot;:0},&quot;bending&quot;:0.1,&quot;firstElementIsHead&quot;:true,&quot;customized&quot;:true}},&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1.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fbf99725-d7d1-4e90-880d-83c1dd47345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fbf99725-d7d1-4e90-880d-83c1dd473456&quot;:{&quot;type&quot;:&quot;FIGURE_OBJECT&quot;,&quot;id&quot;:&quot;fbf99725-d7d1-4e90-880d-83c1dd473456&quot;,&quot;relativeTransform&quot;:{&quot;translate&quot;:{&quot;x&quot;:28.935754056398537,&quot;y&quot;:-17.743287379693015},&quot;rotate&quot;:0,&quot;skewX&quot;:0,&quot;scale&quot;:{&quot;x&quot;:1,&quot;y&quot;:1}},&quot;opacity&quot;:1,&quot;path&quot;:{&quot;type&quot;:&quot;POLY_LINE&quot;,&quot;points&quot;:[{&quot;x&quot;:-183.99182979254033,&quot;y&quot;:13.518746372730703},{&quot;x&quot;:-97.44763010343331,&quot;y&quot;:13.518746372730703},{&quot;x&quot;:53.17979145864817,&quot;y&quot;:27.037492745461265},{&quot;x&quot;:96.78380423661218,&quot;y&quot;:27.037492745461265},{&quot;x&quot;:159.20746144253417,&quot;y&quot;:27.037492745461265}],&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084888b-61be-4da9-a71a-cbad103665d2&quot;,&quot;order&quot;:&quot;999995&quot;},&quot;connectorInfo&quot;:{&quot;connectedObjects&quot;:[],&quot;type&quot;:&quot;LINE&quot;,&quot;offset&quot;:{&quot;x&quot;:0,&quot;y&quot;:0},&quot;bending&quot;:0.1,&quot;firstElementIsHead&quot;:true,&quot;customized&quot;:true}},&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2.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8d3a27fb-19bc-472c-9345-8685f74ae356"/>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8d3a27fb-19bc-472c-9345-8685f74ae356&quot;:{&quot;type&quot;:&quot;FIGURE_OBJECT&quot;,&quot;id&quot;:&quot;8d3a27fb-19bc-472c-9345-8685f74ae356&quot;,&quot;relativeTransform&quot;:{&quot;translate&quot;:{&quot;x&quot;:136.86648315338851,&quot;y&quot;:105.11068621650486},&quot;rotate&quot;:0,&quot;skewX&quot;:0,&quot;scale&quot;:{&quot;x&quot;:1,&quot;y&quot;:1}},&quot;opacity&quot;:1,&quot;path&quot;:{&quot;type&quot;:&quot;POLY_LINE&quot;,&quot;points&quot;:[{&quot;x&quot;:-183.99182979254033,&quot;y&quot;:13.518746372730703},{&quot;x&quot;:-148.14292900117323,&quot;y&quot;:-100.2640355977521},{&quot;x&quot;:-56.09674172092437,&quot;y&quot;:-100.2640355977521},{&quot;x&quot;:-11.200210278527592,&quot;y&quot;:-100.2640355977521},{&quot;x&quot;:11.165077209318213,&quot;y&quot;:-100.2640355977521},{&quot;x&quot;:49.93092826296163,&quot;y&quot;:-100.2640355977521}],&quot;closed&quot;:false},&quot;pathStyles&quot;:[{&quot;type&quot;:&quot;FILL&quot;,&quot;fillStyle&quot;:&quot;rgba(0,0,0,0)&quot;},{&quot;type&quot;:&quot;STROKE&quot;,&quot;strokeStyle&quot;:{&quot;units&quot;:&quot;PATH_LENGTH&quot;,&quot;stops&quot;:{&quot;0&quot;:&quot;#23232300&quot;,&quot;1&quot;:&quot;#232323&quot;,&quot;0.45&quot;:&quot;#232323&quot;}},&quot;lineWidth&quot;:22,&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084888b-61be-4da9-a71a-cbad103665d2&quot;,&quot;order&quot;:&quot;999997&quot;},&quot;connectorInfo&quot;:{&quot;connectedObjects&quot;:[],&quot;type&quot;:&quot;LINE&quot;,&quot;offset&quot;:{&quot;x&quot;:0,&quot;y&quot;:0},&quot;bending&quot;:0.1,&quot;firstElementIsHead&quot;:true,&quot;customized&quot;:true}},&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3.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169f65b3-28cf-4ee0-8b5f-6f032f3135c9"/>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1a8f52f2-500c-466d-a287-d4c8b4f103bf&quot;:{&quot;id&quot;:&quot;1a8f52f2-500c-466d-a287-d4c8b4f103bf&quot;,&quot;name&quot;:&quot;Cancer cell&quot;,&quot;type&quot;:&quot;FIGURE_OBJECT&quot;,&quot;relativeTransform&quot;:{&quot;translate&quot;:{&quot;x&quot;:-159.94000572948772,&quot;y&quot;:72.98484671813814},&quot;rotate&quot;:0,&quot;skewX&quot;:0,&quot;scale&quot;:{&quot;x&quot;:0.22223054289386918,&quot;y&quot;:0.22223054289386918}},&quot;image&quot;:{&quot;url&quot;:&quot;https://icons.cdn.biorender.com/biorender/61770047aa87c30029843f44/6153716fe75ac20029699eee.png&quot;,&quot;fallbackUrl&quot;:&quot;sources/icons/61770047aa87c30029843f44/6153716fe75ac20029699eee.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72&quot;}},&quot;47611e12-92a9-4102-9b27-56226c625798&quot;:{&quot;id&quot;:&quot;47611e12-92a9-4102-9b27-56226c625798&quot;,&quot;name&quot;:&quot;Cancer cell&quot;,&quot;type&quot;:&quot;FIGURE_OBJECT&quot;,&quot;relativeTransform&quot;:{&quot;translate&quot;:{&quot;x&quot;:-142.9322678067208,&quot;y&quot;:72.84407650338649},&quot;rotate&quot;:-0.6590175543038372,&quot;skewX&quot;:-1.4050207971210123e-16,&quot;scale&quot;:{&quot;x&quot;:0.22223054289386923,&quot;y&quot;:0.22223054289386915}},&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75&quot;}},&quot;32e32438-c5b3-4f54-a265-b1c2479b5c4a&quot;:{&quot;id&quot;:&quot;32e32438-c5b3-4f54-a265-b1c2479b5c4a&quot;,&quot;name&quot;:&quot;Cancer cell&quot;,&quot;type&quot;:&quot;FIGURE_OBJECT&quot;,&quot;relativeTransform&quot;:{&quot;translate&quot;:{&quot;x&quot;:-151.53093139228082,&quot;y&quot;:84.9994250162489},&quot;rotate&quot;:1.2242084338272924e-16,&quot;skewX&quot;:-6.121042169136462e-17,&quot;scale&quot;:{&quot;x&quot;:0.22223054289386923,&quot;y&quot;:0.22223054289386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9&quot;}},&quot;451cd6cf-4eaa-499e-8b05-09ad37b88408&quot;:{&quot;id&quot;:&quot;451cd6cf-4eaa-499e-8b05-09ad37b88408&quot;,&quot;name&quot;:&quot;Cancer cell&quot;,&quot;type&quot;:&quot;FIGURE_OBJECT&quot;,&quot;relativeTransform&quot;:{&quot;translate&quot;:{&quot;x&quot;:-157.04032306366116,&quot;y&quot;:65.36063862642364},&quot;rotate&quot;:0.3660135791738499,&quot;skewX&quot;:-4.004520026802186e-17,&quot;scale&quot;:{&quot;x&quot;:-0.2081324962265496,&quot;y&quot;:0.208132496226549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7&quot;},&quot;opacity&quot;:0.75},&quot;48ea4841-6126-4787-998d-053679464233&quot;:{&quot;id&quot;:&quot;48ea4841-6126-4787-998d-053679464233&quot;,&quot;name&quot;:&quot;Cancer cell&quot;,&quot;type&quot;:&quot;FIGURE_OBJECT&quot;,&quot;relativeTransform&quot;:{&quot;translate&quot;:{&quot;x&quot;:-169.32119762236408,&quot;y&quot;:88.07125358773814},&quot;rotate&quot;:5.76291900546817,&quot;skewX&quot;:8.009040053604366e-17,&quot;scale&quot;:{&quot;x&quot;:-0.20813249622654967,&quot;y&quot;:0.2081324962265497}},&quot;image&quot;:{&quot;url&quot;:&quot;https://icons.cdn.biorender.com/biorender/61770047aa87c30029843f38/6153716fe75ac20029699eee.png&quot;,&quot;fallbackUrl&quot;:&quot;sources/icons/61770047aa87c30029843f38/6153716fe75ac20029699eee.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62&quot;},&quot;opacity&quot;:1},&quot;28e3ca5e-c1c2-4c3f-8717-55732377bb08&quot;:{&quot;id&quot;:&quot;28e3ca5e-c1c2-4c3f-8717-55732377bb08&quot;,&quot;name&quot;:&quot;Cancer cell&quot;,&quot;type&quot;:&quot;FIGURE_OBJECT&quot;,&quot;relativeTransform&quot;:{&quot;translate&quot;:{&quot;x&quot;:-145.47068747173276,&quot;y&quot;:85.5221021321952},&quot;rotate&quot;:0.3557654161715667,&quot;skewX&quot;:-2.0022600134010912e-16,&quot;scale&quot;:{&quot;x&quot;:0.2081324962265497,&quot;y&quot;:0.208132496226549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65&quot;},&quot;opacity&quot;:0.75},&quot;d062450a-4a38-41a9-9c23-192d15bd2da4&quot;:{&quot;id&quot;:&quot;d062450a-4a38-41a9-9c23-192d15bd2da4&quot;,&quot;name&quot;:&quot;Cancer cell&quot;,&quot;type&quot;:&quot;FIGURE_OBJECT&quot;,&quot;relativeTransform&quot;:{&quot;translate&quot;:{&quot;x&quot;:-137.53978644265797,&quot;y&quot;:72.84436577981586},&quot;rotate&quot;:-0.4609401658967456,&quot;skewX&quot;:-1.750072548886003e-16,&quot;scale&quot;:{&quot;x&quot;:0.19912101494221984,&quot;y&quot;:0.199121014942219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52&quot;},&quot;opacity&quot;:0.33},&quot;9b12188b-2088-4915-bee5-768708dafc95&quot;:{&quot;id&quot;:&quot;9b12188b-2088-4915-bee5-768708dafc95&quot;,&quot;name&quot;:&quot;Cancer cell&quot;,&quot;type&quot;:&quot;FIGURE_OBJECT&quot;,&quot;relativeTransform&quot;:{&quot;translate&quot;:{&quot;x&quot;:-168.67719901731832,&quot;y&quot;:76.20874076958721},&quot;rotate&quot;:-2.657675854596578,&quot;skewX&quot;:-3.500145097772006e-16,&quot;scale&quot;:{&quot;x&quot;:0.19912101494221984,&quot;y&quot;:0.199121014942219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55&quot;},&quot;opacity&quot;:0.75},&quot;a8089857-2357-46fb-9567-467d016b6af7&quot;:{&quot;id&quot;:&quot;a8089857-2357-46fb-9567-467d016b6af7&quot;,&quot;name&quot;:&quot;Cancer cell&quot;,&quot;type&quot;:&quot;FIGURE_OBJECT&quot;,&quot;relativeTransform&quot;:{&quot;translate&quot;:{&quot;x&quot;:-172.49320942248104,&quot;y&quot;:72.98492004891453},&quot;rotate&quot;:2.0744781896755344,&quot;skewX&quot;:-2.6251088233290037e-16,&quot;scale&quot;:{&quot;x&quot;:0.19912101494221984,&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3&quot;},&quot;opacity&quot;:0.33},&quot;28d3bd56-ffd0-4a44-800b-34874dae5bb1&quot;:{&quot;id&quot;:&quot;28d3bd56-ffd0-4a44-800b-34874dae5bb1&quot;,&quot;name&quot;:&quot;Cancer cell&quot;,&quot;type&quot;:&quot;FIGURE_OBJECT&quot;,&quot;relativeTransform&quot;:{&quot;translate&quot;:{&quot;x&quot;:-149.43024737592316,&quot;y&quot;:62.4245292858651},&quot;rotate&quot;:2.074478189675535,&quot;skewX&quot;:3.5867148104057537e-16,&quot;scale&quot;:{&quot;x&quot;:0.15550763158898032,&quot;y&quot;:0.15550763158898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25&quot;},&quot;opacity&quot;:0.33},&quot;04c43bac-1623-4000-b64d-71cd95d9b432&quot;:{&quot;id&quot;:&quot;04c43bac-1623-4000-b64d-71cd95d9b432&quot;,&quot;name&quot;:&quot;Cancer cell&quot;,&quot;type&quot;:&quot;FIGURE_OBJECT&quot;,&quot;relativeTransform&quot;:{&quot;translate&quot;:{&quot;x&quot;:-138.13415161633867,&quot;y&quot;:90.11095220666941},&quot;rotate&quot;:2.5459788714337668,&quot;skewX&quot;:0,&quot;scale&quot;:{&quot;x&quot;:0.22223054289386915,&quot;y&quot;:0.2222305428938691}},&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8&quot;}},&quot;a85e549b-ba7a-4f1f-b456-21ab0993a1d1&quot;:{&quot;id&quot;:&quot;a85e549b-ba7a-4f1f-b456-21ab0993a1d1&quot;,&quot;name&quot;:&quot;Cancer cell&quot;,&quot;type&quot;:&quot;FIGURE_OBJECT&quot;,&quot;relativeTransform&quot;:{&quot;translate&quot;:{&quot;x&quot;:-152.9192732785352,&quot;y&quot;:98.73645040652767},&quot;rotate&quot;:1.8869613171299298,&quot;skewX&quot;:1.4050207971210123e-16,&quot;scale&quot;:{&quot;x&quot;:0.22223054289386923,&quot;y&quot;:0.222230542893869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6&quot;}},&quot;e8a8f98c-f436-4022-b677-071ae9e55d6f&quot;:{&quot;id&quot;:&quot;e8a8f98c-f436-4022-b677-071ae9e55d6f&quot;,&quot;name&quot;:&quot;Cancer cell&quot;,&quot;type&quot;:&quot;FIGURE_OBJECT&quot;,&quot;relativeTransform&quot;:{&quot;translate&quot;:{&quot;x&quot;:-129.9588750968425,&quot;y&quot;:85.50459160231901},&quot;rotate&quot;:5.687775170272652,&quot;skewX&quot;:1.601808010720873e-16,&quot;scale&quot;:{&quot;x&quot;:-0.2081324962265497,&quot;y&quot;:0.2081324962265497}},&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35&quot;},&quot;opacity&quot;:0.75},&quot;81f2b89f-8fce-4f9a-b8f9-7473f0b32f39&quot;:{&quot;id&quot;:&quot;81f2b89f-8fce-4f9a-b8f9-7473f0b32f39&quot;,&quot;name&quot;:&quot;Cancer cell&quot;,&quot;type&quot;:&quot;FIGURE_OBJECT&quot;,&quot;relativeTransform&quot;:{&quot;translate&quot;:{&quot;x&quot;:-135.41250666405577,&quot;y&quot;:101.06373359083591},&quot;rotate&quot;:1.11305447359475,&quot;skewX&quot;:-2.6251088233290037e-16,&quot;scale&quot;:{&quot;x&quot;:0.19912101494221987,&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15&quot;},&quot;opacity&quot;:0.33},&quot;8ab4dd02-e71f-4b8b-b5e1-c66ee5d18535&quot;:{&quot;id&quot;:&quot;8ab4dd02-e71f-4b8b-b5e1-c66ee5d18535&quot;,&quot;name&quot;:&quot;Cancer cell&quot;,&quot;type&quot;:&quot;FIGURE_OBJECT&quot;,&quot;relativeTransform&quot;:{&quot;translate&quot;:{&quot;x&quot;:-149.226663692493,&quot;y&quot;:110.72944004729409},&quot;rotate&quot;:1.11305447359475,&quot;skewX&quot;:-2.6251088233290037e-16,&quot;scale&quot;:{&quot;x&quot;:0.19912101494221987,&quot;y&quot;:0.19912101494221995}},&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2&quot;},&quot;opacity&quot;:0.33},&quot;d8e53c30-88fc-45fb-8892-a404ab720c64&quot;:{&quot;id&quot;:&quot;d8e53c30-88fc-45fb-8892-a404ab720c64&quot;,&quot;name&quot;:&quot;Cancer cell&quot;,&quot;type&quot;:&quot;FIGURE_OBJECT&quot;,&quot;relativeTransform&quot;:{&quot;translate&quot;:{&quot;x&quot;:-167.04108754884422,&quot;y&quot;:103.15208382211605},&quot;rotate&quot;:1.11305447359475,&quot;skewX&quot;:-2.6251088233290037e-16,&quot;scale&quot;:{&quot;x&quot;:0.19912101494221987,&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22&quot;},&quot;opacity&quot;:0.33},&quot;46945c45-61d6-4eb3-8c1a-400d59c6964d&quot;:{&quot;id&quot;:&quot;46945c45-61d6-4eb3-8c1a-400d59c6964d&quot;,&quot;name&quot;:&quot;Cancer cell&quot;,&quot;type&quot;:&quot;FIGURE_OBJECT&quot;,&quot;relativeTransform&quot;:{&quot;translate&quot;:{&quot;x&quot;:-161.01598140645166,&quot;y&quot;:99.22220022513034},&quot;rotate&quot;:5.687775170272652,&quot;skewX&quot;:6.407232042883492e-16,&quot;scale&quot;:{&quot;x&quot;:-0.2081324962265497,&quot;y&quot;:0.208132496226549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4&quot;},&quot;opacity&quot;:0.75},&quot;d96679b3-0cc2-4b60-b75a-dc3c55d38a67&quot;:{&quot;id&quot;:&quot;d96679b3-0cc2-4b60-b75a-dc3c55d38a67&quot;,&quot;name&quot;:&quot;Cancer cell&quot;,&quot;type&quot;:&quot;FIGURE_OBJECT&quot;,&quot;relativeTransform&quot;:{&quot;translate&quot;:{&quot;x&quot;:-142.93234642963972,&quot;y&quot;:60.50037671771383},&quot;rotate&quot;:1.11305447359475,&quot;skewX&quot;:-2.6251088233290037e-16,&quot;scale&quot;:{&quot;x&quot;:0.19912101494221987,&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1&quot;},&quot;opacity&quot;:0.33},&quot;c1072dc6-cca1-4c38-8070-7644d932b9d6&quot;:{&quot;id&quot;:&quot;c1072dc6-cca1-4c38-8070-7644d932b9d6&quot;,&quot;name&quot;:&quot;Cancer cell&quot;,&quot;type&quot;:&quot;FIGURE_OBJECT&quot;,&quot;relativeTransform&quot;:{&quot;translate&quot;:{&quot;x&quot;:-133.09236787688485,&quot;y&quot;:70.34332146734337},&quot;rotate&quot;:1.11305447359475,&quot;skewX&quot;:-2.6251088233290037e-16,&quot;scale&quot;:{&quot;x&quot;:0.19912101494221987,&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12&quot;},&quot;opacity&quot;:0.33},&quot;a6278a89-c162-40df-8520-643d0858e922&quot;:{&quot;id&quot;:&quot;a6278a89-c162-40df-8520-643d0858e922&quot;,&quot;name&quot;:&quot;Cancer cell&quot;,&quot;type&quot;:&quot;FIGURE_OBJECT&quot;,&quot;relativeTransform&quot;:{&quot;translate&quot;:{&quot;x&quot;:-174.43147766384763,&quot;y&quot;:90.11085040088284},&quot;rotate&quot;:2.0744781896755344,&quot;skewX&quot;:-2.6251088233290037e-16,&quot;scale&quot;:{&quot;x&quot;:0.19912101494221984,&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05&quot;},&quot;opacity&quot;:0.33},&quot;2044cf19-1c83-433f-a88d-a0acc172841e&quot;:{&quot;id&quot;:&quot;2044cf19-1c83-433f-a88d-a0acc172841e&quot;,&quot;name&quot;:&quot;Cancer cell&quot;,&quot;type&quot;:&quot;FIGURE_OBJECT&quot;,&quot;relativeTransform&quot;:{&quot;translate&quot;:{&quot;x&quot;:-140.5610988246201,&quot;y&quot;:98.25045835475144},&quot;rotate&quot;:5.687775170272652,&quot;skewX&quot;:6.407232042883492e-16,&quot;scale&quot;:{&quot;x&quot;:-0.2081324962265497,&quot;y&quot;:0.208132496226549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5&quot;},&quot;opacity&quot;:0.75},&quot;039d45d2-b04b-4713-80da-66ab299e5c8e&quot;:{&quot;id&quot;:&quot;039d45d2-b04b-4713-80da-66ab299e5c8e&quot;,&quot;name&quot;:&quot;Cancer cell&quot;,&quot;type&quot;:&quot;FIGURE_OBJECT&quot;,&quot;relativeTransform&quot;:{&quot;translate&quot;:{&quot;x&quot;:-162.43640840922373,&quot;y&quot;:60.6982452036947},&quot;rotate&quot;:-1.5707963267948972,&quot;skewX&quot;:-2.0494308820967837e-16,&quot;scale&quot;:{&quot;x&quot;:0.19912101494221982,&quot;y&quot;:0.1991210149422199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69f65b3-28cf-4ee0-8b5f-6f032f3135c9&quot;,&quot;order&quot;:&quot;02&quot;},&quot;opacity&quot;:0.33},&quot;169f65b3-28cf-4ee0-8b5f-6f032f3135c9&quot;:{&quot;type&quot;:&quot;FIGURE_OBJECT&quot;,&quot;id&quot;:&quot;169f65b3-28cf-4ee0-8b5f-6f032f3135c9&quot;,&quot;parent&quot;:{&quot;type&quot;:&quot;CHILD&quot;,&quot;parentId&quot;:&quot;b084888b-61be-4da9-a71a-cbad103665d2&quot;,&quot;order&quot;:&quot;9999997&quot;},&quot;relativeTransform&quot;:{&quot;translate&quot;:{&quot;x&quot;:-137.59975206984598,&quot;y&quot;:-265.4827712606719},&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4.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2092aacc-8ba1-410e-9110-7cc70cc47fb4"/>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e93b04cd-ceb2-4b3b-adfa-e4d76e73e6bb&quot;:{&quot;id&quot;:&quot;e93b04cd-ceb2-4b3b-adfa-e4d76e73e6bb&quot;,&quot;name&quot;:&quot;Cancer cell&quot;,&quot;type&quot;:&quot;FIGURE_OBJECT&quot;,&quot;relativeTransform&quot;:{&quot;translate&quot;:{&quot;x&quot;:-81.76074291591999,&quot;y&quot;:103.27293125699255},&quot;rotate&quot;:0,&quot;skewX&quot;:0,&quot;scale&quot;:{&quot;x&quot;:0.2284795893185148,&quot;y&quot;:0.2284795893185148}},&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72&quot;}},&quot;e22356db-5b81-4a40-99df-6b4792970ad5&quot;:{&quot;id&quot;:&quot;e22356db-5b81-4a40-99df-6b4792970ad5&quot;,&quot;name&quot;:&quot;Cancer cell&quot;,&quot;type&quot;:&quot;FIGURE_OBJECT&quot;,&quot;relativeTransform&quot;:{&quot;translate&quot;:{&quot;x&quot;:-64.27475325298461,&quot;y&quot;:103.12820263222338},&quot;rotate&quot;:-0.6590175543038372,&quot;skewX&quot;:-1.3292155956689519e-16,&quot;scale&quot;:{&quot;x&quot;:0.2284795893185149,&quot;y&quot;:0.2284795893185148}},&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75&quot;}},&quot;27ba072b-572b-4ae7-9d4f-f472b87e77be&quot;:{&quot;id&quot;:&quot;27ba072b-572b-4ae7-9d4f-f472b87e77be&quot;,&quot;name&quot;:&quot;Cancer cell&quot;,&quot;type&quot;:&quot;FIGURE_OBJECT&quot;,&quot;relativeTransform&quot;:{&quot;translate&quot;:{&quot;x&quot;:-73.11520830085381,&quot;y&quot;:115.62535536414356},&quot;rotate&quot;:1.2242084338272924e-16,&quot;skewX&quot;:-6.121042169136468e-17,&quot;scale&quot;:{&quot;x&quot;:0.22847958931851486,&quot;y&quot;:0.228479589318514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9&quot;}},&quot;8a013556-50de-42c8-87df-1266fdad40fa&quot;:{&quot;id&quot;:&quot;8a013556-50de-42c8-87df-1266fdad40fa&quot;,&quot;name&quot;:&quot;Cancer cell&quot;,&quot;type&quot;:&quot;FIGURE_OBJECT&quot;,&quot;relativeTransform&quot;:{&quot;translate&quot;:{&quot;x&quot;:-78.77952217094584,&quot;y&quot;:95.43433305626841},&quot;rotate&quot;:0.3660135791738499,&quot;skewX&quot;:3.7884638317817464e-17,&quot;scale&quot;:{&quot;x&quot;:-0.21398511042827184,&quot;y&quot;:0.2139851104282718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7&quot;},&quot;opacity&quot;:0.75},&quot;8b5627d5-da4e-4b35-b862-0e7eeedbf0e0&quot;:{&quot;id&quot;:&quot;8b5627d5-da4e-4b35-b862-0e7eeedbf0e0&quot;,&quot;name&quot;:&quot;Cancer cell&quot;,&quot;type&quot;:&quot;FIGURE_OBJECT&quot;,&quot;relativeTransform&quot;:{&quot;translate&quot;:{&quot;x&quot;:-91.40573069793788,&quot;y&quot;:118.7835626984339},&quot;rotate&quot;:5.76291900546817,&quot;skewX&quot;:0,&quot;scale&quot;:{&quot;x&quot;:-0.2139851104282718,&quot;y&quot;:0.21398511042827179}},&quot;image&quot;:{&quot;url&quot;:&quot;https://icons.cdn.biorender.com/biorender/61770047aa87c30029843f26/6153716fe75ac20029699eee.png&quot;,&quot;fallbackUrl&quot;:&quot;sources/icons/61770047aa87c30029843f26/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62&quot;},&quot;opacity&quot;:1},&quot;83349147-ce56-4a34-a9b3-f3a0a9d554db&quot;:{&quot;id&quot;:&quot;83349147-ce56-4a34-a9b3-f3a0a9d554db&quot;,&quot;name&quot;:&quot;Cancer cell&quot;,&quot;type&quot;:&quot;FIGURE_OBJECT&quot;,&quot;relativeTransform&quot;:{&quot;translate&quot;:{&quot;x&quot;:-66.8845524058263,&quot;y&quot;:116.16272998080294},&quot;rotate&quot;:0.35576541617156665,&quot;skewX&quot;:-2.6519246822472215e-16,&quot;scale&quot;:{&quot;x&quot;:0.2139851104282719,&quot;y&quot;:0.213985110428272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65&quot;},&quot;opacity&quot;:0.75},&quot;30fa69be-2d5c-462f-9c20-0af6dfb81d8f&quot;:{&quot;id&quot;:&quot;30fa69be-2d5c-462f-9c20-0af6dfb81d8f&quot;,&quot;name&quot;:&quot;Cancer cell&quot;,&quot;type&quot;:&quot;FIGURE_OBJECT&quot;,&quot;relativeTransform&quot;:{&quot;translate&quot;:{&quot;x&quot;:-58.73063716783776,&quot;y&quot;:103.12850004300643},&quot;rotate&quot;:-0.4609401658967457,&quot;skewX&quot;:-2.483476113269627e-16,&quot;scale&quot;:{&quot;x&quot;:0.20472022938994197,&quot;y&quot;:0.20472022938994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52&quot;},&quot;opacity&quot;:0.33},&quot;992d8b70-d517-4745-a9a7-538dd2272cc9&quot;:{&quot;id&quot;:&quot;992d8b70-d517-4745-a9a7-538dd2272cc9&quot;,&quot;name&quot;:&quot;Cancer cell&quot;,&quot;type&quot;:&quot;FIGURE_OBJECT&quot;,&quot;relativeTransform&quot;:{&quot;translate&quot;:{&quot;x&quot;:-90.74362307363702,&quot;y&quot;:106.58748010023261},&quot;rotate&quot;:-2.657675854596578,&quot;skewX&quot;:-2.483476113269627e-16,&quot;scale&quot;:{&quot;x&quot;:0.20472022938994197,&quot;y&quot;:0.2047202293899419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55&quot;},&quot;opacity&quot;:0.75},&quot;b31d7963-9f2f-45b2-95d9-8f60d1df0aa6&quot;:{&quot;id&quot;:&quot;b31d7963-9f2f-45b2-95d9-8f60d1df0aa6&quot;,&quot;name&quot;:&quot;Cancer cell&quot;,&quot;type&quot;:&quot;FIGURE_OBJECT&quot;,&quot;relativeTransform&quot;:{&quot;translate&quot;:{&quot;x&quot;:-94.66693837878456,&quot;y&quot;:103.27300664980514},&quot;rotate&quot;:2.0744781896755344,&quot;skewX&quot;:-1.6556507421797514e-16,&quot;scale&quot;:{&quot;x&quot;:0.20472022938994197,&quot;y&quot;:0.204720229389942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3&quot;},&quot;opacity&quot;:0.33},&quot;5caa966c-effb-44e0-899d-9998a9dfb354&quot;:{&quot;id&quot;:&quot;5caa966c-effb-44e0-899d-9998a9dfb354&quot;,&quot;name&quot;:&quot;Cancer cell&quot;,&quot;type&quot;:&quot;FIGURE_OBJECT&quot;,&quot;relativeTransform&quot;:{&quot;translate&quot;:{&quot;x&quot;:-70.95545377253684,&quot;y&quot;:92.41566133099867},&quot;rotate&quot;:2.074478189675535,&quot;skewX&quot;:0,&quot;scale&quot;:{&quot;x&quot;:0.15988045269867954,&quot;y&quot;:0.15988045269867965}},&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25&quot;},&quot;opacity&quot;:0.33},&quot;4c156be8-85d8-4d11-8631-481b6e26724e&quot;:{&quot;id&quot;:&quot;4c156be8-85d8-4d11-8631-481b6e26724e&quot;,&quot;name&quot;:&quot;Cancer cell&quot;,&quot;type&quot;:&quot;FIGURE_OBJECT&quot;,&quot;relativeTransform&quot;:{&quot;translate&quot;:{&quot;x&quot;:-59.341715685756185,&quot;y&quot;:120.8806169409262},&quot;rotate&quot;:2.5459788714337668,&quot;skewX&quot;:-1.3292155956689533e-16,&quot;scale&quot;:{&quot;x&quot;:0.22847958931851478,&quot;y&quot;:0.22847958931851475}},&quot;image&quot;:{&quot;url&quot;:&quot;https://icons.cdn.biorender.com/biorender/61770047aa87c30029843f28/6153716fe75ac20029699eee.png&quot;,&quot;fallbackUrl&quot;:&quot;sources/icons/61770047aa87c30029843f28/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8&quot;}},&quot;d4ba6921-7633-440a-9bcd-cddf7df5325f&quot;:{&quot;id&quot;:&quot;d4ba6921-7633-440a-9bcd-cddf7df5325f&quot;,&quot;name&quot;:&quot;Cancer cell&quot;,&quot;type&quot;:&quot;FIGURE_OBJECT&quot;,&quot;relativeTransform&quot;:{&quot;translate&quot;:{&quot;x&quot;:-74.54258988339616,&quot;y&quot;:129.7486611832173},&quot;rotate&quot;:1.8869613171299298,&quot;skewX&quot;:1.66151949458619e-16,&quot;scale&quot;:{&quot;x&quot;:0.2284795893185149,&quot;y&quot;:0.22847958931851475}},&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6&quot;}},&quot;109c667a-9dd1-4321-b7c6-d58e6d36c7a8&quot;:{&quot;id&quot;:&quot;109c667a-9dd1-4321-b7c6-d58e6d36c7a8&quot;,&quot;name&quot;:&quot;Cancer cell&quot;,&quot;type&quot;:&quot;FIGURE_OBJECT&quot;,&quot;relativeTransform&quot;:{&quot;translate&quot;:{&quot;x&quot;:-50.93655320261435,&quot;y&quot;:116.14472706084977},&quot;rotate&quot;:5.687775170272651,&quot;skewX&quot;:5.303849364494442e-16,&quot;scale&quot;:{&quot;x&quot;:-0.2139851104282719,&quot;y&quot;:0.2139851104282719}},&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35&quot;},&quot;opacity&quot;:0.75},&quot;8c8b4f9f-c167-4923-a08f-7172cb5c4d67&quot;:{&quot;id&quot;:&quot;8c8b4f9f-c167-4923-a08f-7172cb5c4d67&quot;,&quot;name&quot;:&quot;Cancer cell&quot;,&quot;type&quot;:&quot;FIGURE_OBJECT&quot;,&quot;relativeTransform&quot;:{&quot;translate&quot;:{&quot;x&quot;:-56.543539013590184,&quot;y&quot;:132.1413867701434},&quot;rotate&quot;:1.11305447359475,&quot;skewX&quot;:-3.3113014843595027e-16,&quot;scale&quot;:{&quot;x&quot;:0.20472022938994197,&quot;y&quot;:0.204720229389942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15&quot;},&quot;opacity&quot;:0.33},&quot;8a5b528f-e5b5-4874-a0f8-b00fb4968dfe&quot;:{&quot;id&quot;:&quot;8a5b528f-e5b5-4874-a0f8-b00fb4968dfe&quot;,&quot;name&quot;:&quot;Cancer cell&quot;,&quot;type&quot;:&quot;FIGURE_OBJECT&quot;,&quot;relativeTransform&quot;:{&quot;translate&quot;:{&quot;x&quot;:-70.74614538595614,&quot;y&quot;:142.0788895674054},&quot;rotate&quot;:1.11305447359475,&quot;skewX&quot;:-3.3113014843595027e-16,&quot;scale&quot;:{&quot;x&quot;:0.20472022938994197,&quot;y&quot;:0.20472022938994214}},&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2&quot;},&quot;opacity&quot;:0.33},&quot;e17d02b3-e602-4b8d-a4b3-2555de798f0d&quot;:{&quot;id&quot;:&quot;e17d02b3-e602-4b8d-a4b3-2555de798f0d&quot;,&quot;name&quot;:&quot;Cancer cell&quot;,&quot;type&quot;:&quot;FIGURE_OBJECT&quot;,&quot;relativeTransform&quot;:{&quot;translate&quot;:{&quot;x&quot;:-89.06150471344924,&quot;y&quot;:134.28846069158894},&quot;rotate&quot;:1.11305447359475,&quot;skewX&quot;:-3.3113014843595027e-16,&quot;scale&quot;:{&quot;x&quot;:0.20472022938994197,&quot;y&quot;:0.204720229389942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22&quot;},&quot;opacity&quot;:0.33},&quot;702ab86e-561c-4aeb-acc2-7fa8191aceee&quot;:{&quot;id&quot;:&quot;702ab86e-561c-4aeb-acc2-7fa8191aceee&quot;,&quot;name&quot;:&quot;Cancer cell&quot;,&quot;type&quot;:&quot;FIGURE_OBJECT&quot;,&quot;relativeTransform&quot;:{&quot;translate&quot;:{&quot;x&quot;:-82.8669746588125,&quot;y&quot;:130.24807011963378},&quot;rotate&quot;:5.687775170272651,&quot;skewX&quot;:1.288077702805793e-15,&quot;scale&quot;:{&quot;x&quot;:-0.2139851104282719,&quot;y&quot;:0.2139851104282718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4&quot;},&quot;opacity&quot;:0.75},&quot;a5facb75-ca65-4506-8c5a-dd12fc38041c&quot;:{&quot;id&quot;:&quot;a5facb75-ca65-4506-8c5a-dd12fc38041c&quot;,&quot;name&quot;:&quot;Cancer cell&quot;,&quot;type&quot;:&quot;FIGURE_OBJECT&quot;,&quot;relativeTransform&quot;:{&quot;translate&quot;:{&quot;x&quot;:-64.27483408675293,&quot;y&quot;:90.43740225448946},&quot;rotate&quot;:1.11305447359475,&quot;skewX&quot;:-3.3113014843595027e-16,&quot;scale&quot;:{&quot;x&quot;:0.20472022938994197,&quot;y&quot;:0.204720229389942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1&quot;},&quot;opacity&quot;:0.33},&quot;5637de15-a7da-4b3c-89a8-a477d8e89e0d&quot;:{&quot;id&quot;:&quot;5637de15-a7da-4b3c-89a8-a477d8e89e0d&quot;,&quot;name&quot;:&quot;Cancer cell&quot;,&quot;type&quot;:&quot;FIGURE_OBJECT&quot;,&quot;relativeTransform&quot;:{&quot;translate&quot;:{&quot;x&quot;:-54.15815872179145,&quot;y&quot;:100.55712722476144},&quot;rotate&quot;:1.11305447359475,&quot;skewX&quot;:-3.3113014843595027e-16,&quot;scale&quot;:{&quot;x&quot;:0.20472022938994197,&quot;y&quot;:0.204720229389942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12&quot;},&quot;opacity&quot;:0.33},&quot;d491afb1-8801-4b63-ada6-886bdcd26fa5&quot;:{&quot;id&quot;:&quot;d491afb1-8801-4b63-ada6-886bdcd26fa5&quot;,&quot;name&quot;:&quot;Cancer cell&quot;,&quot;type&quot;:&quot;FIGURE_OBJECT&quot;,&quot;relativeTransform&quot;:{&quot;translate&quot;:{&quot;x&quot;:-96.65971005638445,&quot;y&quot;:120.88051227239593},&quot;rotate&quot;:2.0744781896755344,&quot;skewX&quot;:-1.6556507421797514e-16,&quot;scale&quot;:{&quot;x&quot;:0.20472022938994197,&quot;y&quot;:0.204720229389942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05&quot;},&quot;opacity&quot;:0.33},&quot;cf190523-1518-4f11-a426-768d02c8206e&quot;:{&quot;id&quot;:&quot;cf190523-1518-4f11-a426-768d02c8206e&quot;,&quot;name&quot;:&quot;Cancer cell&quot;,&quot;type&quot;:&quot;FIGURE_OBJECT&quot;,&quot;relativeTransform&quot;:{&quot;translate&quot;:{&quot;x&quot;:-61.836907814727724,&quot;y&quot;:129.24900320211378},&quot;rotate&quot;:5.687775170272651,&quot;skewX&quot;:1.0607698728988884e-15,&quot;scale&quot;:{&quot;x&quot;:-0.2139851104282719,&quot;y&quot;:0.21398511042827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5&quot;},&quot;opacity&quot;:0.75},&quot;4429c20f-52ad-41e2-95ce-86c2cfa600ad&quot;:{&quot;id&quot;:&quot;4429c20f-52ad-41e2-95ce-86c2cfa600ad&quot;,&quot;name&quot;:&quot;Cancer cell&quot;,&quot;type&quot;:&quot;FIGURE_OBJECT&quot;,&quot;relativeTransform&quot;:{&quot;translate&quot;:{&quot;x&quot;:-84.32734358031257,&quot;y&quot;:90.64083473423449},&quot;rotate&quot;:-1.5707963267948972,&quot;skewX&quot;:-2.0494308820967874e-16,&quot;scale&quot;:{&quot;x&quot;:0.20472022938994197,&quot;y&quot;:0.204720229389942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2092aacc-8ba1-410e-9110-7cc70cc47fb4&quot;,&quot;order&quot;:&quot;02&quot;},&quot;opacity&quot;:0.33},&quot;2092aacc-8ba1-410e-9110-7cc70cc47fb4&quot;:{&quot;type&quot;:&quot;FIGURE_OBJECT&quot;,&quot;id&quot;:&quot;2092aacc-8ba1-410e-9110-7cc70cc47fb4&quot;,&quot;parent&quot;:{&quot;type&quot;:&quot;CHILD&quot;,&quot;parentId&quot;:&quot;b084888b-61be-4da9-a71a-cbad103665d2&quot;,&quot;order&quot;:&quot;99999997&quot;},&quot;relativeTransform&quot;:{&quot;translate&quot;:{&quot;x&quot;:-209.8860613569452,&quot;y&quot;:-226.22494466723197},&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5.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70f08b44-2b8e-4cd1-8344-1e494a60632b"/>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2648f803-6d54-41e3-9844-7c8ec60bb19c&quot;:{&quot;id&quot;:&quot;2648f803-6d54-41e3-9844-7c8ec60bb19c&quot;,&quot;name&quot;:&quot;Cancer cell&quot;,&quot;type&quot;:&quot;FIGURE_OBJECT&quot;,&quot;relativeTransform&quot;:{&quot;translate&quot;:{&quot;x&quot;:-169.64665731541385,&quot;y&quot;:97.49561996736283},&quot;rotate&quot;:0,&quot;skewX&quot;:0,&quot;scale&quot;:{&quot;x&quot;:0.22847958931851464,&quot;y&quot;:0.22847958931851464}},&quot;image&quot;:{&quot;url&quot;:&quot;https://icons.cdn.biorender.com/biorender/61770047aa87c30029843f38/6153716fe75ac20029699eee.png&quot;,&quot;fallbackUrl&quot;:&quot;sources/icons/61770047aa87c30029843f38/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72&quot;}},&quot;5d34c128-ad43-467f-9790-82ef00cb606a&quot;:{&quot;id&quot;:&quot;5d34c128-ad43-467f-9790-82ef00cb606a&quot;,&quot;name&quot;:&quot;Cancer cell&quot;,&quot;type&quot;:&quot;FIGURE_OBJECT&quot;,&quot;relativeTransform&quot;:{&quot;translate&quot;:{&quot;x&quot;:-152.16066765247845,&quot;y&quot;:97.35089134259364},&quot;rotate&quot;:-0.6590175543038372,&quot;skewX&quot;:0,&quot;scale&quot;:{&quot;x&quot;:0.22847958931851467,&quot;y&quot;:0.2284795893185147}},&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75&quot;}},&quot;9381baf3-c482-4224-895e-16600f570608&quot;:{&quot;id&quot;:&quot;9381baf3-c482-4224-895e-16600f570608&quot;,&quot;name&quot;:&quot;Cancer cell&quot;,&quot;type&quot;:&quot;FIGURE_OBJECT&quot;,&quot;relativeTransform&quot;:{&quot;translate&quot;:{&quot;x&quot;:-161.0011227003477,&quot;y&quot;:109.84804407451385},&quot;rotate&quot;:1.2242084338272924e-16,&quot;skewX&quot;:-6.121042169136467e-17,&quot;scale&quot;:{&quot;x&quot;:0.22847958931851473,&quot;y&quot;:0.22847958931851464}},&quot;image&quot;:{&quot;url&quot;:&quot;https://icons.cdn.biorender.com/biorender/61770047aa87c30029843f34/6153716fe75ac20029699eee.png&quot;,&quot;fallbackUrl&quot;:&quot;sources/icons/61770047aa87c30029843f34/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9&quot;}},&quot;41318765-ad4a-464c-80f3-22772f92c3c4&quot;:{&quot;id&quot;:&quot;41318765-ad4a-464c-80f3-22772f92c3c4&quot;,&quot;name&quot;:&quot;Cancer cell&quot;,&quot;type&quot;:&quot;FIGURE_OBJECT&quot;,&quot;relativeTransform&quot;:{&quot;translate&quot;:{&quot;x&quot;:-166.66543657043968,&quot;y&quot;:89.6570217666387},&quot;rotate&quot;:0.3660135791738499,&quot;skewX&quot;:0,&quot;scale&quot;:{&quot;x&quot;:-0.2139851104282717,&quot;y&quot;:0.213985110428271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7&quot;},&quot;opacity&quot;:0.75},&quot;32aec995-7e7f-4bdd-afc8-a4d345b6f606&quot;:{&quot;id&quot;:&quot;32aec995-7e7f-4bdd-afc8-a4d345b6f606&quot;,&quot;name&quot;:&quot;Cancer cell&quot;,&quot;type&quot;:&quot;FIGURE_OBJECT&quot;,&quot;relativeTransform&quot;:{&quot;translate&quot;:{&quot;x&quot;:-179.29164509743174,&quot;y&quot;:113.00625140880416},&quot;rotate&quot;:5.76291900546817,&quot;skewX&quot;:0,&quot;scale&quot;:{&quot;x&quot;:-0.21398511042827165,&quot;y&quot;:0.21398511042827167}},&quot;image&quot;:{&quot;url&quot;:&quot;https://icons.cdn.biorender.com/biorender/61770047aa87c30029843f26/6153716fe75ac20029699eee.png&quot;,&quot;fallbackUrl&quot;:&quot;sources/icons/61770047aa87c30029843f26/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62&quot;},&quot;opacity&quot;:1},&quot;85afd694-1368-45e0-b8f1-646e28a5b1b2&quot;:{&quot;id&quot;:&quot;85afd694-1368-45e0-b8f1-646e28a5b1b2&quot;,&quot;name&quot;:&quot;Cancer cell&quot;,&quot;type&quot;:&quot;FIGURE_OBJECT&quot;,&quot;relativeTransform&quot;:{&quot;translate&quot;:{&quot;x&quot;:-154.7704668053202,&quot;y&quot;:110.3854186911732},&quot;rotate&quot;:0.3557654161715667,&quot;skewX&quot;:-3.788463831781751e-16,&quot;scale&quot;:{&quot;x&quot;:0.2139851104282717,&quot;y&quot;:0.213985110428272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65&quot;},&quot;opacity&quot;:0.75},&quot;b14130d2-683d-4117-9626-8381babfa8b0&quot;:{&quot;id&quot;:&quot;b14130d2-683d-4117-9626-8381babfa8b0&quot;,&quot;name&quot;:&quot;Cancer cell&quot;,&quot;type&quot;:&quot;FIGURE_OBJECT&quot;,&quot;relativeTransform&quot;:{&quot;translate&quot;:{&quot;x&quot;:-146.61655156733164,&quot;y&quot;:97.3511887533767},&quot;rotate&quot;:-0.46094016589674563,&quot;skewX&quot;:-2.483476113269631e-16,&quot;scale&quot;:{&quot;x&quot;:0.2047202293899418,&quot;y&quot;:0.2047202293899419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52&quot;},&quot;opacity&quot;:0.33},&quot;d296f18f-33ec-4272-9a5a-ec0e6394d6fe&quot;:{&quot;id&quot;:&quot;d296f18f-33ec-4272-9a5a-ec0e6394d6fe&quot;,&quot;name&quot;:&quot;Cancer cell&quot;,&quot;type&quot;:&quot;FIGURE_OBJECT&quot;,&quot;relativeTransform&quot;:{&quot;translate&quot;:{&quot;x&quot;:-178.62953747313088,&quot;y&quot;:100.81016881060289},&quot;rotate&quot;:-2.657675854596578,&quot;skewX&quot;:-3.311301484359507e-16,&quot;scale&quot;:{&quot;x&quot;:0.20472022938994183,&quot;y&quot;:0.2047202293899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55&quot;},&quot;opacity&quot;:0.75},&quot;9d41733b-9fc8-4601-a093-6db864313c79&quot;:{&quot;id&quot;:&quot;9d41733b-9fc8-4601-a093-6db864313c79&quot;,&quot;name&quot;:&quot;Cancer cell&quot;,&quot;type&quot;:&quot;FIGURE_OBJECT&quot;,&quot;relativeTransform&quot;:{&quot;translate&quot;:{&quot;x&quot;:-182.5528527782784,&quot;y&quot;:97.4956953601754},&quot;rotate&quot;:2.0744781896755344,&quot;skewX&quot;:-3.3113014843595077e-16,&quot;scale&quot;:{&quot;x&quot;:0.20472022938994183,&quot;y&quot;:0.2047202293899419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3&quot;},&quot;opacity&quot;:0.33},&quot;aae8054e-7744-44f4-9299-ecf73932d2a7&quot;:{&quot;id&quot;:&quot;aae8054e-7744-44f4-9299-ecf73932d2a7&quot;,&quot;name&quot;:&quot;Cancer cell&quot;,&quot;type&quot;:&quot;FIGURE_OBJECT&quot;,&quot;relativeTransform&quot;:{&quot;translate&quot;:{&quot;x&quot;:-158.84136817203074,&quot;y&quot;:86.63835004136897},&quot;rotate&quot;:2.074478189675535,&quot;skewX&quot;:1.357280197695899e-16,&quot;scale&quot;:{&quot;x&quot;:0.15988045269867943,&quot;y&quot;:0.15988045269867956}},&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25&quot;},&quot;opacity&quot;:0.33},&quot;b1096dbf-2a86-4808-be72-41b1b5f8ebbb&quot;:{&quot;id&quot;:&quot;b1096dbf-2a86-4808-be72-41b1b5f8ebbb&quot;,&quot;name&quot;:&quot;Cancer cell&quot;,&quot;type&quot;:&quot;FIGURE_OBJECT&quot;,&quot;relativeTransform&quot;:{&quot;translate&quot;:{&quot;x&quot;:-147.22763008525004,&quot;y&quot;:115.10330565129648},&quot;rotate&quot;:2.5459788714337668,&quot;skewX&quot;:6.646077978344778e-17,&quot;scale&quot;:{&quot;x&quot;:0.2284795893185146,&quot;y&quot;:0.2284795893185146}},&quot;image&quot;:{&quot;url&quot;:&quot;https://icons.cdn.biorender.com/biorender/61770047aa87c30029843f38/6153716fe75ac20029699eee.png&quot;,&quot;fallbackUrl&quot;:&quot;sources/icons/61770047aa87c30029843f38/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8&quot;}},&quot;c04f255d-0d6d-425a-a0e8-30151ccdca08&quot;:{&quot;id&quot;:&quot;c04f255d-0d6d-425a-a0e8-30151ccdca08&quot;,&quot;name&quot;:&quot;Cancer cell&quot;,&quot;type&quot;:&quot;FIGURE_OBJECT&quot;,&quot;relativeTransform&quot;:{&quot;translate&quot;:{&quot;x&quot;:-162.42850428289006,&quot;y&quot;:123.97134989358759},&quot;rotate&quot;:1.8869613171299295,&quot;skewX&quot;:9.969116967517156e-17,&quot;scale&quot;:{&quot;x&quot;:0.22847958931851473,&quot;y&quot;:0.2284795893185146}},&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6&quot;}},&quot;dcb03a1f-210d-468d-a953-4ed2d025f80b&quot;:{&quot;id&quot;:&quot;dcb03a1f-210d-468d-a953-4ed2d025f80b&quot;,&quot;name&quot;:&quot;Cancer cell&quot;,&quot;type&quot;:&quot;FIGURE_OBJECT&quot;,&quot;relativeTransform&quot;:{&quot;translate&quot;:{&quot;x&quot;:-138.82246760210822,&quot;y&quot;:110.36741577122005},&quot;rotate&quot;:5.687775170272652,&quot;skewX&quot;:9.092313196276197e-16,&quot;scale&quot;:{&quot;x&quot;:-0.21398511042827179,&quot;y&quot;:0.2139851104282717}},&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35&quot;},&quot;opacity&quot;:0.75},&quot;66ef1900-1425-4332-9f0d-7bd6d83ddcf1&quot;:{&quot;id&quot;:&quot;66ef1900-1425-4332-9f0d-7bd6d83ddcf1&quot;,&quot;name&quot;:&quot;Cancer cell&quot;,&quot;type&quot;:&quot;FIGURE_OBJECT&quot;,&quot;relativeTransform&quot;:{&quot;translate&quot;:{&quot;x&quot;:-144.42945341308408,&quot;y&quot;:126.36407548051365},&quot;rotate&quot;:1.11305447359475,&quot;skewX&quot;:-4.139126855449384e-16,&quot;scale&quot;:{&quot;x&quot;:0.20472022938994183,&quot;y&quot;:0.204720229389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15&quot;},&quot;opacity&quot;:0.33},&quot;b58fe33c-c35e-4b1c-b659-2ae6eab0e868&quot;:{&quot;id&quot;:&quot;b58fe33c-c35e-4b1c-b659-2ae6eab0e868&quot;,&quot;name&quot;:&quot;Cancer cell&quot;,&quot;type&quot;:&quot;FIGURE_OBJECT&quot;,&quot;relativeTransform&quot;:{&quot;translate&quot;:{&quot;x&quot;:-158.63205978545002,&quot;y&quot;:136.3015782777757},&quot;rotate&quot;:1.11305447359475,&quot;skewX&quot;:-4.139126855449384e-16,&quot;scale&quot;:{&quot;x&quot;:0.20472022938994183,&quot;y&quot;:0.204720229389942}},&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2&quot;},&quot;opacity&quot;:0.33},&quot;2313a8d0-718d-43c6-b6f9-f2ca9c283900&quot;:{&quot;id&quot;:&quot;2313a8d0-718d-43c6-b6f9-f2ca9c283900&quot;,&quot;name&quot;:&quot;Cancer cell&quot;,&quot;type&quot;:&quot;FIGURE_OBJECT&quot;,&quot;relativeTransform&quot;:{&quot;translate&quot;:{&quot;x&quot;:-176.9474191129431,&quot;y&quot;:128.5111494019592},&quot;rotate&quot;:1.11305447359475,&quot;skewX&quot;:-4.139126855449384e-16,&quot;scale&quot;:{&quot;x&quot;:0.20472022938994183,&quot;y&quot;:0.204720229389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22&quot;},&quot;opacity&quot;:0.33},&quot;70a95c98-5e8d-4405-a2b9-b24d66d15fda&quot;:{&quot;id&quot;:&quot;70a95c98-5e8d-4405-a2b9-b24d66d15fda&quot;,&quot;name&quot;:&quot;Cancer cell&quot;,&quot;type&quot;:&quot;FIGURE_OBJECT&quot;,&quot;relativeTransform&quot;:{&quot;translate&quot;:{&quot;x&quot;:-170.75288905830638,&quot;y&quot;:124.47075883000404},&quot;rotate&quot;:5.687775170272652,&quot;skewX&quot;:1.5153855327126996e-15,&quot;scale&quot;:{&quot;x&quot;:-0.21398511042827179,&quot;y&quot;:0.21398511042827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4&quot;},&quot;opacity&quot;:0.75},&quot;d750a87d-5b67-4d99-8e85-7776ab4f8d2f&quot;:{&quot;id&quot;:&quot;d750a87d-5b67-4d99-8e85-7776ab4f8d2f&quot;,&quot;name&quot;:&quot;Cancer cell&quot;,&quot;type&quot;:&quot;FIGURE_OBJECT&quot;,&quot;relativeTransform&quot;:{&quot;translate&quot;:{&quot;x&quot;:-152.1607484862468,&quot;y&quot;:84.66009096485975},&quot;rotate&quot;:1.11305447359475,&quot;skewX&quot;:-4.139126855449384e-16,&quot;scale&quot;:{&quot;x&quot;:0.20472022938994183,&quot;y&quot;:0.204720229389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1&quot;},&quot;opacity&quot;:0.33},&quot;fe800444-0b31-432f-bafb-ad5f007d349c&quot;:{&quot;id&quot;:&quot;fe800444-0b31-432f-bafb-ad5f007d349c&quot;,&quot;name&quot;:&quot;Cancer cell&quot;,&quot;type&quot;:&quot;FIGURE_OBJECT&quot;,&quot;relativeTransform&quot;:{&quot;translate&quot;:{&quot;x&quot;:-142.04407312128535,&quot;y&quot;:94.77981593513172},&quot;rotate&quot;:1.11305447359475,&quot;skewX&quot;:-4.139126855449384e-16,&quot;scale&quot;:{&quot;x&quot;:0.20472022938994183,&quot;y&quot;:0.204720229389942}},&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12&quot;},&quot;opacity&quot;:0.33},&quot;456a4f35-7051-485b-9c7c-9192bdcbf0e5&quot;:{&quot;id&quot;:&quot;456a4f35-7051-485b-9c7c-9192bdcbf0e5&quot;,&quot;name&quot;:&quot;Cancer cell&quot;,&quot;type&quot;:&quot;FIGURE_OBJECT&quot;,&quot;relativeTransform&quot;:{&quot;translate&quot;:{&quot;x&quot;:-184.5456244558783,&quot;y&quot;:115.10320098276621},&quot;rotate&quot;:2.0744781896755344,&quot;skewX&quot;:-3.3113014843595077e-16,&quot;scale&quot;:{&quot;x&quot;:0.20472022938994183,&quot;y&quot;:0.2047202293899419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05&quot;},&quot;opacity&quot;:0.33},&quot;411584b7-b10a-4d07-bcbd-2dcb11ba04f3&quot;:{&quot;id&quot;:&quot;411584b7-b10a-4d07-bcbd-2dcb11ba04f3&quot;,&quot;name&quot;:&quot;Cancer cell&quot;,&quot;type&quot;:&quot;FIGURE_OBJECT&quot;,&quot;relativeTransform&quot;:{&quot;translate&quot;:{&quot;x&quot;:-149.7228222142216,&quot;y&quot;:123.47169191248405},&quot;rotate&quot;:5.687775170272652,&quot;skewX&quot;:1.4396162560770645e-15,&quot;scale&quot;:{&quot;x&quot;:-0.21398511042827179,&quot;y&quot;:0.21398511042827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5&quot;},&quot;opacity&quot;:0.75},&quot;e2d6be17-8a47-433a-9ddc-af9ee996b97d&quot;:{&quot;id&quot;:&quot;e2d6be17-8a47-433a-9ddc-af9ee996b97d&quot;,&quot;name&quot;:&quot;Cancer cell&quot;,&quot;type&quot;:&quot;FIGURE_OBJECT&quot;,&quot;relativeTransform&quot;:{&quot;translate&quot;:{&quot;x&quot;:-172.21325797980646,&quot;y&quot;:84.86352344460477},&quot;rotate&quot;:-1.5707963267948972,&quot;skewX&quot;:-2.0494308820967906e-16,&quot;scale&quot;:{&quot;x&quot;:0.2047202293899418,&quot;y&quot;:0.2047202293899419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0f08b44-2b8e-4cd1-8344-1e494a60632b&quot;,&quot;order&quot;:&quot;02&quot;},&quot;opacity&quot;:0.33},&quot;70f08b44-2b8e-4cd1-8344-1e494a60632b&quot;:{&quot;type&quot;:&quot;FIGURE_OBJECT&quot;,&quot;id&quot;:&quot;70f08b44-2b8e-4cd1-8344-1e494a60632b&quot;,&quot;parent&quot;:{&quot;type&quot;:&quot;CHILD&quot;,&quot;parentId&quot;:&quot;b084888b-61be-4da9-a71a-cbad103665d2&quot;,&quot;order&quot;:&quot;999999997&quot;},&quot;relativeTransform&quot;:{&quot;translate&quot;:{&quot;x&quot;:-88.97820091678223,&quot;y&quot;:-30.958707491718485},&quot;rotate&quot;:0,&quot;skewX&quot;:0,&quot;scale&quot;:{&quot;x&quot;:1,&quot;y&quot;:1}}},&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6.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a006c0f2-caf3-47e7-8100-fb5347735df3"/>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2c2768ac-12bc-489c-aa40-48c0b344f398&quot;:{&quot;id&quot;:&quot;2c2768ac-12bc-489c-aa40-48c0b344f398&quot;,&quot;name&quot;:&quot;Cancer cell&quot;,&quot;type&quot;:&quot;FIGURE_OBJECT&quot;,&quot;relativeTransform&quot;:{&quot;translate&quot;:{&quot;x&quot;:-172.92008272429214,&quot;y&quot;:94.79932170665954},&quot;rotate&quot;:0,&quot;skewX&quot;:0,&quot;scale&quot;:{&quot;x&quot;:0.2097324500445779,&quot;y&quot;:0.2097324500445779}},&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72&quot;}},&quot;aa4db35d-a343-4bab-bdbc-d1fe2455bfb3&quot;:{&quot;id&quot;:&quot;aa4db35d-a343-4bab-bdbc-d1fe2455bfb3&quot;,&quot;name&quot;:&quot;Cancer cell&quot;,&quot;type&quot;:&quot;FIGURE_OBJECT&quot;,&quot;relativeTransform&quot;:{&quot;translate&quot;:{&quot;x&quot;:-156.86884828186214,&quot;y&quot;:94.66646831194294},&quot;rotate&quot;:-0.6590175543038372,&quot;skewX&quot;:7.88731146319437e-17,&quot;scale&quot;:{&quot;x&quot;:0.209732450044578,&quot;y&quot;:0.209732450044578}},&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75&quot;}},&quot;aa1c949a-2d7a-4bd1-895d-2074304e8fb8&quot;:{&quot;id&quot;:&quot;aa1c949a-2d7a-4bd1-895d-2074304e8fb8&quot;,&quot;name&quot;:&quot;Cancer cell&quot;,&quot;type&quot;:&quot;FIGURE_OBJECT&quot;,&quot;relativeTransform&quot;:{&quot;translate&quot;:{&quot;x&quot;:-164.98392894280383,&quot;y&quot;:106.13820838668981},&quot;rotate&quot;:1.2242084338272926e-16,&quot;skewX&quot;:-6.121042169136464e-17,&quot;scale&quot;:{&quot;x&quot;:0.20973245004457797,&quot;y&quot;:0.20973245004457788}},&quot;image&quot;:{&quot;url&quot;:&quot;https://icons.cdn.biorender.com/biorender/61770047aa87c30029843f2f/6153716fe75ac20029699eee.png&quot;,&quot;fallbackUrl&quot;:&quot;sources/icons/61770047aa87c30029843f2f/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9&quot;}},&quot;54f6afcb-3fe1-48fa-bca3-2a8ea95a75ba&quot;:{&quot;id&quot;:&quot;54f6afcb-3fe1-48fa-bca3-2a8ea95a75ba&quot;,&quot;name&quot;:&quot;Cancer cell&quot;,&quot;type&quot;:&quot;FIGURE_OBJECT&quot;,&quot;relativeTransform&quot;:{&quot;translate&quot;:{&quot;x&quot;:-170.1834762167607,&quot;y&quot;:87.60389383296426},&quot;rotate&quot;:0.3660135791738499,&quot;skewX&quot;:0,&quot;scale&quot;:{&quot;x&quot;:-0.1964272678231053,&quot;y&quot;:0.1964272678231053}},&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7&quot;},&quot;opacity&quot;:0.75},&quot;ef51afb1-341f-4871-8c1b-80de113e7196&quot;:{&quot;id&quot;:&quot;ef51afb1-341f-4871-8c1b-80de113e7196&quot;,&quot;name&quot;:&quot;Cancer cell&quot;,&quot;type&quot;:&quot;FIGURE_OBJECT&quot;,&quot;relativeTransform&quot;:{&quot;translate&quot;:{&quot;x&quot;:-181.77368283888543,&quot;y&quot;:109.03727943257682},&quot;rotate&quot;:5.76291900546817,&quot;skewX&quot;:8.992008310968208e-17,&quot;scale&quot;:{&quot;x&quot;:-0.1964272678231053,&quot;y&quot;:0.1964272678231053}},&quot;image&quot;:{&quot;url&quot;:&quot;https://icons.cdn.biorender.com/biorender/61770047aa87c30029843f2c/6153716fe75ac20029699eee.png&quot;,&quot;fallbackUrl&quot;:&quot;sources/icons/61770047aa87c30029843f2c/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62&quot;},&quot;opacity&quot;:1},&quot;3ab82970-6cd8-405e-b1f4-a6f47e335dd1&quot;:{&quot;id&quot;:&quot;3ab82970-6cd8-405e-b1f4-a6f47e335dd1&quot;,&quot;name&quot;:&quot;Cancer cell&quot;,&quot;type&quot;:&quot;FIGURE_OBJECT&quot;,&quot;relativeTransform&quot;:{&quot;translate&quot;:{&quot;x&quot;:-159.2645089712146,&quot;y&quot;:106.63149050120997},&quot;rotate&quot;:0.35576541617156665,&quot;skewX&quot;:-2.6976024932904616e-16,&quot;scale&quot;:{&quot;x&quot;:0.19642726782310532,&quot;y&quot;:0.19642726782310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65&quot;},&quot;opacity&quot;:0.75},&quot;d5869b2f-190d-44dc-90d5-2f54bba3f8e7&quot;:{&quot;id&quot;:&quot;d5869b2f-190d-44dc-90d5-2f54bba3f8e7&quot;,&quot;name&quot;:&quot;Cancer cell&quot;,&quot;type&quot;:&quot;FIGURE_OBJECT&quot;,&quot;relativeTransform&quot;:{&quot;translate&quot;:{&quot;x&quot;:-151.7796363599674,&quot;y&quot;:94.66674131966492},&quot;rotate&quot;:-0.4609401658967456,&quot;skewX&quot;:-1.9648630546301445e-16,&quot;scale&quot;:{&quot;x&quot;:0.18792258604677556,&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52&quot;},&quot;opacity&quot;:0.33},&quot;fd8e2edf-37c0-433e-8da6-2fc17a3e1446&quot;:{&quot;id&quot;:&quot;fd8e2edf-37c0-433e-8da6-2fc17a3e1446&quot;,&quot;name&quot;:&quot;Cancer cell&quot;,&quot;type&quot;:&quot;FIGURE_OBJECT&quot;,&quot;relativeTransform&quot;:{&quot;translate&quot;:{&quot;x&quot;:-181.1659022723499,&quot;y&quot;:97.8419061745266},&quot;rotate&quot;:-2.657675854596578,&quot;skewX&quot;:-2.456078818287681e-16,&quot;scale&quot;:{&quot;x&quot;:0.18792258604677553,&quot;y&quot;:0.187922586046775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55&quot;},&quot;opacity&quot;:0.75},&quot;73bd9e47-e859-47c2-9dd3-41ad4ead77d2&quot;:{&quot;id&quot;:&quot;73bd9e47-e859-47c2-9dd3-41ad4ead77d2&quot;,&quot;name&quot;:&quot;Cancer cell&quot;,&quot;type&quot;:&quot;FIGURE_OBJECT&quot;,&quot;relativeTransform&quot;:{&quot;translate&quot;:{&quot;x&quot;:-184.76730287754305,&quot;y&quot;:94.7993909133635},&quot;rotate&quot;:2.0744781896755344,&quot;skewX&quot;:-1.9648630546301448e-16,&quot;scale&quot;:{&quot;x&quot;:0.18792258604677553,&quot;y&quot;:0.18792258604677567}},&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3&quot;},&quot;opacity&quot;:0.33},&quot;a4a811ab-508b-46d0-8fbe-db91a6cc44f1&quot;:{&quot;id&quot;:&quot;a4a811ab-508b-46d0-8fbe-db91a6cc44f1&quot;,&quot;name&quot;:&quot;Cancer cell&quot;,&quot;type&quot;:&quot;FIGURE_OBJECT&quot;,&quot;relativeTransform&quot;:{&quot;translate&quot;:{&quot;x&quot;:-163.0013859503647,&quot;y&quot;:84.83290926182816},&quot;rotate&quot;:2.074478189675535,&quot;skewX&quot;:0,&quot;scale&quot;:{&quot;x&quot;:0.1467619893695819,&quot;y&quot;:0.146761989369582}},&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25&quot;},&quot;opacity&quot;:0.33},&quot;687cccbf-2ea7-4571-aefb-3777c2f23de0&quot;:{&quot;id&quot;:&quot;687cccbf-2ea7-4571-aefb-3777c2f23de0&quot;,&quot;name&quot;:&quot;Cancer cell&quot;,&quot;type&quot;:&quot;FIGURE_OBJECT&quot;,&quot;relativeTransform&quot;:{&quot;translate&quot;:{&quot;x&quot;:-152.34057484517263,&quot;y&quot;:110.96226680438602},&quot;rotate&quot;:2.5459788714337668,&quot;skewX&quot;:0,&quot;scale&quot;:{&quot;x&quot;:0.20973245004457788,&quot;y&quot;:0.20973245004457788}},&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8&quot;}},&quot;a71f9c81-f27b-43e1-bcab-00d1baba2608&quot;:{&quot;id&quot;:&quot;a71f9c81-f27b-43e1-bcab-00d1baba2608&quot;,&quot;name&quot;:&quot;Cancer cell&quot;,&quot;type&quot;:&quot;FIGURE_OBJECT&quot;,&quot;relativeTransform&quot;:{&quot;translate&quot;:{&quot;x&quot;:-166.2941914364823,&quot;y&quot;:119.10267291937858},&quot;rotate&quot;:1.8869613171299298,&quot;skewX&quot;:1.183096719479156e-16,&quot;scale&quot;:{&quot;x&quot;:0.20973245004457797,&quot;y&quot;:0.2097324500445778}},&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6&quot;}},&quot;10cf4fc5-9d5e-4dc7-a0f9-1578d7461422&quot;:{&quot;id&quot;:&quot;10cf4fc5-9d5e-4dc7-a0f9-1578d7461422&quot;,&quot;name&quot;:&quot;Cancer cell&quot;,&quot;type&quot;:&quot;FIGURE_OBJECT&quot;,&quot;relativeTransform&quot;:{&quot;translate&quot;:{&quot;x&quot;:-144.62507025296767,&quot;y&quot;:106.61496475148765},&quot;rotate&quot;:5.687775170272652,&quot;skewX&quot;:7.193606648774564e-16,&quot;scale&quot;:{&quot;x&quot;:-0.19642726782310535,&quot;y&quot;:0.19642726782310527}},&quot;image&quot;:{&quot;url&quot;:&quot;https://icons.cdn.biorender.com/biorender/61770047aa87c30029843f29/6153716fe75ac20029699eee.png&quot;,&quot;fallbackUrl&quot;:&quot;sources/icons/61770047aa87c30029843f29/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35&quot;},&quot;opacity&quot;:0.75},&quot;f97671fc-8bfa-47a7-93d5-6174915fb886&quot;:{&quot;id&quot;:&quot;f97671fc-8bfa-47a7-93d5-6174915fb886&quot;,&quot;name&quot;:&quot;Cancer cell&quot;,&quot;type&quot;:&quot;FIGURE_OBJECT&quot;,&quot;relativeTransform&quot;:{&quot;translate&quot;:{&quot;x&quot;:-149.77199333265588,&quot;y&quot;:121.29907129845117},&quot;rotate&quot;:1.11305447359475,&quot;skewX&quot;:-2.9472945819452163e-16,&quot;scale&quot;:{&quot;x&quot;:0.18792258604677559,&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15&quot;},&quot;opacity&quot;:0.33},&quot;d0bcfe63-7e2c-4604-9104-939543b38480&quot;:{&quot;id&quot;:&quot;d0bcfe63-7e2c-4604-9104-939543b38480&quot;,&quot;name&quot;:&quot;Cancer cell&quot;,&quot;type&quot;:&quot;FIGURE_OBJECT&quot;,&quot;relativeTransform&quot;:{&quot;translate&quot;:{&quot;x&quot;:-162.80925167323565,&quot;y&quot;:130.42118507330164},&quot;rotate&quot;:1.11305447359475,&quot;skewX&quot;:-2.9472945819452163e-16,&quot;scale&quot;:{&quot;x&quot;:0.18792258604677559,&quot;y&quot;:0.1879225860467756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2&quot;},&quot;opacity&quot;:0.33},&quot;3650a219-6397-4353-a83f-ff1df7833d98&quot;:{&quot;id&quot;:&quot;3650a219-6397-4353-a83f-ff1df7833d98&quot;,&quot;name&quot;:&quot;Cancer cell&quot;,&quot;type&quot;:&quot;FIGURE_OBJECT&quot;,&quot;relativeTransform&quot;:{&quot;translate&quot;:{&quot;x&quot;:-179.62180458730313,&quot;y&quot;:123.2699741494005},&quot;rotate&quot;:1.11305447359475,&quot;skewX&quot;:-2.9472945819452163e-16,&quot;scale&quot;:{&quot;x&quot;:0.18792258604677559,&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22&quot;},&quot;opacity&quot;:0.33},&quot;ee0bf72e-e87c-414f-b867-3a3a040f3ca3&quot;:{&quot;id&quot;:&quot;ee0bf72e-e87c-414f-b867-3a3a040f3ca3&quot;,&quot;name&quot;:&quot;Cancer cell&quot;,&quot;type&quot;:&quot;FIGURE_OBJECT&quot;,&quot;relativeTransform&quot;:{&quot;translate&quot;:{&quot;x&quot;:-173.935546269399,&quot;y&quot;:119.56110450235367},&quot;rotate&quot;:5.687775170272652,&quot;skewX&quot;:1.2588811635355486e-15,&quot;scale&quot;:{&quot;x&quot;:-0.19642726782310535,&quot;y&quot;:0.19642726782310535}},&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4&quot;},&quot;opacity&quot;:0.75},&quot;85767d0f-aca8-4d3c-8612-68182b0ad8ba&quot;:{&quot;id&quot;:&quot;85767d0f-aca8-4d3c-8612-68182b0ad8ba&quot;,&quot;name&quot;:&quot;Cancer cell&quot;,&quot;type&quot;:&quot;FIGURE_OBJECT&quot;,&quot;relativeTransform&quot;:{&quot;translate&quot;:{&quot;x&quot;:-156.86892248308217,&quot;y&quot;:83.01696971039279},&quot;rotate&quot;:1.11305447359475,&quot;skewX&quot;:-2.9472945819452163e-16,&quot;scale&quot;:{&quot;x&quot;:0.18792258604677559,&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1&quot;},&quot;opacity&quot;:0.33},&quot;bf1a9dbb-9212-4db6-a5d7-b2ca94f206fe&quot;:{&quot;id&quot;:&quot;bf1a9dbb-9212-4db6-a5d7-b2ca94f206fe&quot;,&quot;name&quot;:&quot;Cancer cell&quot;,&quot;type&quot;:&quot;FIGURE_OBJECT&quot;,&quot;relativeTransform&quot;:{&quot;translate&quot;:{&quot;x&quot;:-147.5823375547406,&quot;y&quot;:92.30635401873741},&quot;rotate&quot;:1.11305447359475,&quot;skewX&quot;:-2.9472945819452163e-16,&quot;scale&quot;:{&quot;x&quot;:0.18792258604677559,&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12&quot;},&quot;opacity&quot;:0.33},&quot;bd4a0ead-c8dd-4c2e-887f-ff4d26de49c7&quot;:{&quot;id&quot;:&quot;bd4a0ead-c8dd-4c2e-887f-ff4d26de49c7&quot;,&quot;name&quot;:&quot;Cancer cell&quot;,&quot;type&quot;:&quot;FIGURE_OBJECT&quot;,&quot;relativeTransform&quot;:{&quot;translate&quot;:{&quot;x&quot;:-186.59656424644294,&quot;y&quot;:110.96217072408683},&quot;rotate&quot;:2.0744781896755344,&quot;skewX&quot;:-1.9648630546301448e-16,&quot;scale&quot;:{&quot;x&quot;:0.18792258604677553,&quot;y&quot;:0.187922586046775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05&quot;},&quot;opacity&quot;:0.33},&quot;6a74f75c-6579-4c9a-ab54-ecfeb616ebd8&quot;:{&quot;id&quot;:&quot;6a74f75c-6579-4c9a-ab54-ecfeb616ebd8&quot;,&quot;name&quot;:&quot;Cancer cell&quot;,&quot;type&quot;:&quot;FIGURE_OBJECT&quot;,&quot;relativeTransform&quot;:{&quot;translate&quot;:{&quot;x&quot;:-154.6310322120738,&quot;y&quot;:118.64401272625699},&quot;rotate&quot;:5.687775170272652,&quot;skewX&quot;:1.1689610804258665e-15,&quot;scale&quot;:{&quot;x&quot;:-0.19642726782310535,&quot;y&quot;:0.1964272678231053}},&quot;image&quot;:{&quot;url&quot;:&quot;https://icons.cdn.biorender.com/biorender/61770047aa87c30029843f23/6153716fe75ac20029699eee.png&quot;,&quot;fallbackUrl&quot;:&quot;sources/icons/61770047aa87c30029843f23/6153716fe75ac20029699eee.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5&quot;},&quot;opacity&quot;:0.75},&quot;7df8dc02-e43c-454e-93be-96ad7e99d795&quot;:{&quot;id&quot;:&quot;7df8dc02-e43c-454e-93be-96ad7e99d795&quot;,&quot;name&quot;:&quot;Cancer cell&quot;,&quot;type&quot;:&quot;FIGURE_OBJECT&quot;,&quot;relativeTransform&quot;:{&quot;translate&quot;:{&quot;x&quot;:-175.2760894347151,&quot;y&quot;:83.20371020884532},&quot;rotate&quot;:-1.5707963267948972,&quot;skewX&quot;:-2.0494308820967906e-16,&quot;scale&quot;:{&quot;x&quot;:0.18792258604677553,&quot;y&quot;:0.187922586046775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006c0f2-caf3-47e7-8100-fb5347735df3&quot;,&quot;order&quot;:&quot;02&quot;},&quot;opacity&quot;:0.33},&quot;a006c0f2-caf3-47e7-8100-fb5347735df3&quot;:{&quot;type&quot;:&quot;FIGURE_OBJECT&quot;,&quot;id&quot;:&quot;a006c0f2-caf3-47e7-8100-fb5347735df3&quot;,&quot;parent&quot;:{&quot;type&quot;:&quot;CHILD&quot;,&quot;parentId&quot;:&quot;b084888b-61be-4da9-a71a-cbad103665d2&quot;,&quot;order&quot;:&quot;9999999997&quot;},&quot;relativeTransform&quot;:{&quot;translate&quot;:{&quot;x&quot;:-186.77852278213086,&quot;y&quot;:-259.2984273222733},&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7.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9c3998f-488a-405b-8542-c12fdd8159f7"/>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ab67e45-8077-4274-a169-ac7386bbe2bc&quot;:{&quot;id&quot;:&quot;4ab67e45-8077-4274-a169-ac7386bbe2bc&quot;,&quot;name&quot;:&quot;Cancer cell&quot;,&quot;type&quot;:&quot;FIGURE_OBJECT&quot;,&quot;relativeTransform&quot;:{&quot;translate&quot;:{&quot;x&quot;:-91.79083850004619,&quot;y&quot;:96.04401475711632},&quot;rotate&quot;:0,&quot;skewX&quot;:0,&quot;scale&quot;:{&quot;x&quot;:0.20494612448995428,&quot;y&quot;:0.2049461244899543}},&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72&quot;}},&quot;4309310d-742e-47ef-ae0f-ec4d0591eff0&quot;:{&quot;id&quot;:&quot;4309310d-742e-47ef-ae0f-ec4d0591eff0&quot;,&quot;name&quot;:&quot;Cancer cell&quot;,&quot;type&quot;:&quot;FIGURE_OBJECT&quot;,&quot;relativeTransform&quot;:{&quot;translate&quot;:{&quot;x&quot;:-76.1059109098879,&quot;y&quot;:95.91419322322056},&quot;rotate&quot;:-0.6590175543038373,&quot;skewX&quot;:1.6520029808524703e-16,&quot;scale&quot;:{&quot;x&quot;:0.20494612448995436,&quot;y&quot;:0.2049461244899543}},&quot;image&quot;:{&quot;url&quot;:&quot;https://icons.cdn.biorender.com/biorender/61770047aa87c30029843f39/6153716fe75ac20029699eee.png&quot;,&quot;fallbackUrl&quot;:&quot;sources/icons/61770047aa87c30029843f39/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75&quot;}},&quot;f8b810f0-2f9b-47dc-a0be-dd725b019057&quot;:{&quot;id&quot;:&quot;f8b810f0-2f9b-47dc-a0be-dd725b019057&quot;,&quot;name&quot;:&quot;Cancer cell&quot;,&quot;type&quot;:&quot;FIGURE_OBJECT&quot;,&quot;relativeTransform&quot;:{&quot;translate&quot;:{&quot;x&quot;:-84.03579649044481,&quot;y&quot;:107.1241355520102},&quot;rotate&quot;:1.2242084338272924e-16,&quot;skewX&quot;:-6.12104216913647e-17,&quot;scale&quot;:{&quot;x&quot;:0.2049461244899544,&quot;y&quot;:0.20494612448995428}},&quot;image&quot;:{&quot;url&quot;:&quot;https://icons.cdn.biorender.com/biorender/61770047aa87c30029843f39/6153716fe75ac20029699eee.png&quot;,&quot;fallbackUrl&quot;:&quot;sources/icons/61770047aa87c30029843f39/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9&quot;}},&quot;f3d93144-98a6-475e-8385-6e1bfa7a1fa7&quot;:{&quot;id&quot;:&quot;f3d93144-98a6-475e-8385-6e1bfa7a1fa7&quot;,&quot;name&quot;:&quot;Cancer cell&quot;,&quot;type&quot;:&quot;FIGURE_OBJECT&quot;,&quot;relativeTransform&quot;:{&quot;translate&quot;:{&quot;x&quot;:-89.11668436770596,&quot;y&quot;:89.0127944740967},&quot;rotate&quot;:0.3660135791738499,&quot;skewX&quot;:4.708456298096237e-17,&quot;scale&quot;:{&quot;x&quot;:-0.19194458118397623,&quot;y&quot;:0.1919445811839762}},&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7&quot;},&quot;opacity&quot;:0.75},&quot;aef8bda2-39d6-4097-bd79-d51b7ace8e4f&quot;:{&quot;id&quot;:&quot;aef8bda2-39d6-4097-bd79-d51b7ace8e4f&quot;,&quot;name&quot;:&quot;Cancer cell&quot;,&quot;type&quot;:&quot;FIGURE_OBJECT&quot;,&quot;relativeTransform&quot;:{&quot;translate&quot;:{&quot;x&quot;:-100.44238970675761,&quot;y&quot;:109.95704660296727},&quot;rotate&quot;:5.76291900546817,&quot;skewX&quot;:0,&quot;scale&quot;:{&quot;x&quot;:-0.19194458118397625,&quot;y&quot;:0.19194458118397625}},&quot;image&quot;:{&quot;url&quot;:&quot;https://icons.cdn.biorender.com/biorender/61770047aa87c30029843f30/6153716fe75ac20029699eee.png&quot;,&quot;fallbackUrl&quot;:&quot;sources/icons/61770047aa87c30029843f30/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62&quot;},&quot;opacity&quot;:1},&quot;0bbd1dc4-c9b9-4a0b-9934-0f563964499b&quot;:{&quot;id&quot;:&quot;0bbd1dc4-c9b9-4a0b-9934-0f563964499b&quot;,&quot;name&quot;:&quot;Cancer cell&quot;,&quot;type&quot;:&quot;FIGURE_OBJECT&quot;,&quot;relativeTransform&quot;:{&quot;translate&quot;:{&quot;x&quot;:-78.44689998321137,&quot;y&quot;:107.60616042526956},&quot;rotate&quot;:0.3557654161715667,&quot;skewX&quot;:-3.2959194086673636e-16,&quot;scale&quot;:{&quot;x&quot;:0.19194458118397628,&quot;y&quot;:0.191944581183976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65&quot;},&quot;opacity&quot;:0.75},&quot;1d2271e6-e9e8-47b9-b247-b4ce4e46f92b&quot;:{&quot;id&quot;:&quot;1d2271e6-e9e8-47b9-b247-b4ce4e46f92b&quot;,&quot;name&quot;:&quot;Cancer cell&quot;,&quot;type&quot;:&quot;FIGURE_OBJECT&quot;,&quot;relativeTransform&quot;:{&quot;translate&quot;:{&quot;x&quot;:-71.13284041040767,&quot;y&quot;:95.91446000060559},&quot;rotate&quot;:-0.46094016589674563,&quot;skewX&quot;:-3.086564704300335e-16,&quot;scale&quot;:{&quot;x&quot;:0.1836339856146752,&quot;y&quot;:0.1836339856146753}},&quot;image&quot;:{&quot;url&quot;:&quot;https://icons.cdn.biorender.com/biorender/61770047aa87c30029843f3d/6153716fe75ac20029699eee.png&quot;,&quot;fallbackUrl&quot;:&quot;sources/icons/61770047aa87c30029843f3d/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52&quot;},&quot;opacity&quot;:0.33},&quot;b07ff995-20d7-4ebd-82cc-396ced605572&quot;:{&quot;id&quot;:&quot;b07ff995-20d7-4ebd-82cc-396ced605572&quot;,&quot;name&quot;:&quot;Cancer cell&quot;,&quot;type&quot;:&quot;FIGURE_OBJECT&quot;,&quot;relativeTransform&quot;:{&quot;translate&quot;:{&quot;x&quot;:-99.84847936229116,&quot;y&quot;:99.01716409566717},&quot;rotate&quot;:-2.657675854596578,&quot;skewX&quot;:-2.572137253583612e-16,&quot;scale&quot;:{&quot;x&quot;:0.18363398561467523,&quot;y&quot;:0.183633985614675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55&quot;},&quot;opacity&quot;:0.75},&quot;885dcb45-f021-44a3-b94d-554e1d90c8f2&quot;:{&quot;id&quot;:&quot;885dcb45-f021-44a3-b94d-554e1d90c8f2&quot;,&quot;name&quot;:&quot;Cancer cell&quot;,&quot;type&quot;:&quot;FIGURE_OBJECT&quot;,&quot;relativeTransform&quot;:{&quot;translate&quot;:{&quot;x&quot;:-103.36769203831358,&quot;y&quot;:96.04408238444707},&quot;rotate&quot;:2.0744781896755344,&quot;skewX&quot;:-2.057709802866889e-16,&quot;scale&quot;:{&quot;x&quot;:0.18363398561467523,&quot;y&quot;:0.18363398561467537}},&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25&quot;},&quot;opacity&quot;:0.33},&quot;4ae39edd-3a2e-4dff-888d-a18f9304d3b3&quot;:{&quot;id&quot;:&quot;4ae39edd-3a2e-4dff-888d-a18f9304d3b3&quot;,&quot;name&quot;:&quot;Cancer cell&quot;,&quot;type&quot;:&quot;FIGURE_OBJECT&quot;,&quot;relativeTransform&quot;:{&quot;translate&quot;:{&quot;x&quot;:-82.09849731309404,&quot;y&quot;:86.30504682343464},&quot;rotate&quot;:2.074478189675535,&quot;skewX&quot;:0,&quot;scale&quot;:{&quot;x&quot;:0.14341271909682377,&quot;y&quot;:0.14341271909682393}},&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22&quot;},&quot;opacity&quot;:0.33},&quot;78690f18-2472-4253-acba-0f42a2641e06&quot;:{&quot;id&quot;:&quot;78690f18-2472-4253-acba-0f42a2641e06&quot;,&quot;name&quot;:&quot;Cancer cell&quot;,&quot;type&quot;:&quot;FIGURE_OBJECT&quot;,&quot;relativeTransform&quot;:{&quot;translate&quot;:{&quot;x&quot;:-71.68097766144174,&quot;y&quot;:111.83810364235502},&quot;rotate&quot;:2.5459788714337668,&quot;skewX&quot;:-1.6520029808524725e-16,&quot;scale&quot;:{&quot;x&quot;:0.20494612448995422,&quot;y&quot;:0.20494612448995428}},&quot;image&quot;:{&quot;url&quot;:&quot;https://icons.cdn.biorender.com/biorender/61770047aa87c30029843f24/6153716fe75ac20029699eee.png&quot;,&quot;fallbackUrl&quot;:&quot;sources/icons/61770047aa87c30029843f24/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8&quot;}},&quot;39df3270-d903-4dc8-b1f9-b0b6b887e67b&quot;:{&quot;id&quot;:&quot;39df3270-d903-4dc8-b1f9-b0b6b887e67b&quot;,&quot;name&quot;:&quot;Cancer cell&quot;,&quot;type&quot;:&quot;FIGURE_OBJECT&quot;,&quot;relativeTransform&quot;:{&quot;translate&quot;:{&quot;x&quot;:-85.31615735061152,&quot;y&quot;:119.79273672220243},&quot;rotate&quot;:1.8869613171299298,&quot;skewX&quot;:8.260014904262354e-17,&quot;scale&quot;:{&quot;x&quot;:0.20494612448995433,&quot;y&quot;:0.20494612448995425}},&quot;image&quot;:{&quot;url&quot;:&quot;https://icons.cdn.biorender.com/biorender/61770047aa87c30029843f30/6153716fe75ac20029699eee.png&quot;,&quot;fallbackUrl&quot;:&quot;sources/icons/61770047aa87c30029843f30/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6&quot;}},&quot;c1613c44-4188-41a8-a047-f88cadce271f&quot;:{&quot;id&quot;:&quot;c1613c44-4188-41a8-a047-f88cadce271f&quot;,&quot;name&quot;:&quot;Cancer cell&quot;,&quot;type&quot;:&quot;FIGURE_OBJECT&quot;,&quot;relativeTransform&quot;:{&quot;translate&quot;:{&quot;x&quot;:-64.14154938355361,&quot;y&quot;:107.59001181136095},&quot;rotate&quot;:5.687775170272652,&quot;skewX&quot;:1.3183677634669456e-15,&quot;scale&quot;:{&quot;x&quot;:-0.19194458118397628,&quot;y&quot;:0.19194458118397625}},&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3&quot;},&quot;opacity&quot;:0.75},&quot;ea3101a3-65c4-4df4-ba75-e86988faf2aa&quot;:{&quot;id&quot;:&quot;ea3101a3-65c4-4df4-ba75-e86988faf2aa&quot;,&quot;name&quot;:&quot;Cancer cell&quot;,&quot;type&quot;:&quot;FIGURE_OBJECT&quot;,&quot;relativeTransform&quot;:{&quot;translate&quot;:{&quot;x&quot;:-69.1710140086309,&quot;y&quot;:121.93901087067721},&quot;rotate&quot;:1.11305447359475,&quot;skewX&quot;:-2.57213725358361e-16,&quot;scale&quot;:{&quot;x&quot;:0.18363398561467528,&quot;y&quot;:0.183633985614675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15&quot;},&quot;opacity&quot;:0.33},&quot;560999e6-88d8-4a39-8fc9-a67e2ff7d02b&quot;:{&quot;id&quot;:&quot;560999e6-88d8-4a39-8fc9-a67e2ff7d02b&quot;,&quot;name&quot;:&quot;Cancer cell&quot;,&quot;type&quot;:&quot;FIGURE_OBJECT&quot;,&quot;relativeTransform&quot;:{&quot;translate&quot;:{&quot;x&quot;:-98.33961968741977,&quot;y&quot;:123.86493554738989},&quot;rotate&quot;:1.11305447359475,&quot;skewX&quot;:-2.57213725358361e-16,&quot;scale&quot;:{&quot;x&quot;:0.18363398561467528,&quot;y&quot;:0.183633985614675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2&quot;},&quot;opacity&quot;:0.33},&quot;6d48e579-8f97-4877-870d-367bcf929734&quot;:{&quot;id&quot;:&quot;6d48e579-8f97-4877-870d-367bcf929734&quot;,&quot;name&quot;:&quot;Cancer cell&quot;,&quot;type&quot;:&quot;FIGURE_OBJECT&quot;,&quot;relativeTransform&quot;:{&quot;translate&quot;:{&quot;x&quot;:-92.78312804840289,&quot;y&quot;:120.24070639143852},&quot;rotate&quot;:5.687775170272652,&quot;skewX&quot;:1.6950442673146444e-15,&quot;scale&quot;:{&quot;x&quot;:-0.19194458118397628,&quot;y&quot;:0.19194458118397625}},&quot;image&quot;:{&quot;url&quot;:&quot;https://icons.cdn.biorender.com/biorender/61770047aa87c30029843f2e/6153716fe75ac20029699eee.png&quot;,&quot;fallbackUrl&quot;:&quot;sources/icons/61770047aa87c30029843f2e/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4&quot;},&quot;opacity&quot;:0.75},&quot;6313259d-104c-40b2-94e7-e964b3e1c344&quot;:{&quot;id&quot;:&quot;6313259d-104c-40b2-94e7-e964b3e1c344&quot;,&quot;name&quot;:&quot;Cancer cell&quot;,&quot;type&quot;:&quot;FIGURE_OBJECT&quot;,&quot;relativeTransform&quot;:{&quot;translate&quot;:{&quot;x&quot;:-76.10598341775433,&quot;y&quot;:84.53054901303094},&quot;rotate&quot;:1.11305447359475,&quot;skewX&quot;:-2.57213725358361e-16,&quot;scale&quot;:{&quot;x&quot;:0.18363398561467528,&quot;y&quot;:0.183633985614675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1&quot;},&quot;opacity&quot;:0.33},&quot;2551298c-73a9-4fcc-82a8-f8d2f128d56a&quot;:{&quot;id&quot;:&quot;2551298c-73a9-4fcc-82a8-f8d2f128d56a&quot;,&quot;name&quot;:&quot;Cancer cell&quot;,&quot;type&quot;:&quot;FIGURE_OBJECT&quot;,&quot;relativeTransform&quot;:{&quot;translate&quot;:{&quot;x&quot;:-67.03132858772734,&quot;y&quot;:93.60793933812549},&quot;rotate&quot;:1.11305447359475,&quot;skewX&quot;:-2.57213725358361e-16,&quot;scale&quot;:{&quot;x&quot;:0.18363398561467528,&quot;y&quot;:0.183633985614675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12&quot;},&quot;opacity&quot;:0.33},&quot;d6aab606-f957-4802-b277-7eccee2378d2&quot;:{&quot;id&quot;:&quot;d6aab606-f957-4802-b277-7eccee2378d2&quot;,&quot;name&quot;:&quot;Cancer cell&quot;,&quot;type&quot;:&quot;FIGURE_OBJECT&quot;,&quot;relativeTransform&quot;:{&quot;translate&quot;:{&quot;x&quot;:-105.15520764763171,&quot;y&quot;:111.83800975471411},&quot;rotate&quot;:2.0744781896755344,&quot;skewX&quot;:-2.057709802866889e-16,&quot;scale&quot;:{&quot;x&quot;:0.18363398561467523,&quot;y&quot;:0.18363398561467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05&quot;},&quot;opacity&quot;:0.33},&quot;cf482587-319b-4ec3-8357-e3d62e15909e&quot;:{&quot;id&quot;:&quot;cf482587-319b-4ec3-8357-e3d62e15909e&quot;,&quot;name&quot;:&quot;Cancer cell&quot;,&quot;type&quot;:&quot;FIGURE_OBJECT&quot;,&quot;relativeTransform&quot;:{&quot;translate&quot;:{&quot;x&quot;:-73.91916426802592,&quot;y&quot;:119.34454365995528},&quot;rotate&quot;:5.687775170272652,&quot;skewX&quot;:1.6008751413527197e-15,&quot;scale&quot;:{&quot;x&quot;:-0.19194458118397628,&quot;y&quot;:0.1919445811839763}},&quot;image&quot;:{&quot;url&quot;:&quot;https://icons.cdn.biorender.com/biorender/61770047aa87c30029843f23/6153716fe75ac20029699eee.png&quot;,&quot;fallbackUrl&quot;:&quot;sources/icons/61770047aa87c30029843f23/6153716fe75ac20029699eee.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5&quot;},&quot;opacity&quot;:0.75},&quot;a808277c-5352-40fd-8748-c88f1b10109b&quot;:{&quot;id&quot;:&quot;a808277c-5352-40fd-8748-c88f1b10109b&quot;,&quot;name&quot;:&quot;Cancer cell&quot;,&quot;type&quot;:&quot;FIGURE_OBJECT&quot;,&quot;relativeTransform&quot;:{&quot;translate&quot;:{&quot;x&quot;:-94.0930785419228,&quot;y&quot;:84.71302788759247},&quot;rotate&quot;:-1.5707963267948972,&quot;skewX&quot;:-2.049430882096793e-16,&quot;scale&quot;:{&quot;x&quot;:0.18363398561467517,&quot;y&quot;:0.18363398561467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9c3998f-488a-405b-8542-c12fdd8159f7&quot;,&quot;order&quot;:&quot;02&quot;},&quot;opacity&quot;:0.33},&quot;49c3998f-488a-405b-8542-c12fdd8159f7&quot;:{&quot;type&quot;:&quot;FIGURE_OBJECT&quot;,&quot;id&quot;:&quot;49c3998f-488a-405b-8542-c12fdd8159f7&quot;,&quot;parent&quot;:{&quot;type&quot;:&quot;CHILD&quot;,&quot;parentId&quot;:&quot;b084888b-61be-4da9-a71a-cbad103665d2&quot;,&quot;order&quot;:&quot;99999999997&quot;},&quot;relativeTransform&quot;:{&quot;translate&quot;:{&quot;x&quot;:-179.4392440884808,&quot;y&quot;:-96.24439047157655},&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8.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86f1c9b9-a9b2-4d7f-8e43-c8f3dd40b81d"/>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53efe9ca-4b39-4eb6-877e-3502c271d99e&quot;:{&quot;id&quot;:&quot;53efe9ca-4b39-4eb6-877e-3502c271d99e&quot;,&quot;name&quot;:&quot;Cancer cell&quot;,&quot;type&quot;:&quot;FIGURE_OBJECT&quot;,&quot;relativeTransform&quot;:{&quot;translate&quot;:{&quot;x&quot;:-81.76075352962603,&quot;y&quot;:113.48533481600312},&quot;rotate&quot;:0,&quot;skewX&quot;:0,&quot;scale&quot;:{&quot;x&quot;:0.2284795893185148,&quot;y&quot;:0.2284795893185148}},&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72&quot;}},&quot;c1ba462d-ef34-40b0-a8f3-eca5804f22ea&quot;:{&quot;id&quot;:&quot;c1ba462d-ef34-40b0-a8f3-eca5804f22ea&quot;,&quot;name&quot;:&quot;Cancer cell&quot;,&quot;type&quot;:&quot;FIGURE_OBJECT&quot;,&quot;relativeTransform&quot;:{&quot;translate&quot;:{&quot;x&quot;:-64.27476386669063,&quot;y&quot;:113.34060619123393},&quot;rotate&quot;:-0.6590175543038372,&quot;skewX&quot;:-6.646077978344763e-17,&quot;scale&quot;:{&quot;x&quot;:0.22847958931851484,&quot;y&quot;:0.22847958931851475}},&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75&quot;}},&quot;3bb9247e-a86f-4a0c-960d-a69cc19754c7&quot;:{&quot;id&quot;:&quot;3bb9247e-a86f-4a0c-960d-a69cc19754c7&quot;,&quot;name&quot;:&quot;Cancer cell&quot;,&quot;type&quot;:&quot;FIGURE_OBJECT&quot;,&quot;relativeTransform&quot;:{&quot;translate&quot;:{&quot;x&quot;:-73.11521891455988,&quot;y&quot;:125.83775892315414},&quot;rotate&quot;:1.2242084338272926e-16,&quot;skewX&quot;:-6.121042169136464e-17,&quot;scale&quot;:{&quot;x&quot;:0.22847958931851484,&quot;y&quot;:0.2284795893185148}},&quot;image&quot;:{&quot;url&quot;:&quot;https://icons.cdn.biorender.com/biorender/61770047aa87c30029843f2c/6153716fe75ac20029699eee.png&quot;,&quot;fallbackUrl&quot;:&quot;sources/icons/61770047aa87c30029843f2c/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9&quot;}},&quot;b3fae4a8-fc20-4e47-80d2-e32ab2d5ca74&quot;:{&quot;id&quot;:&quot;b3fae4a8-fc20-4e47-80d2-e32ab2d5ca74&quot;,&quot;name&quot;:&quot;Cancer cell&quot;,&quot;type&quot;:&quot;FIGURE_OBJECT&quot;,&quot;relativeTransform&quot;:{&quot;translate&quot;:{&quot;x&quot;:-78.77953278465186,&quot;y&quot;:105.64673661527898},&quot;rotate&quot;:0.3660135791738499,&quot;skewX&quot;:-3.7884638317817477e-17,&quot;scale&quot;:{&quot;x&quot;:-0.2139851104282718,&quot;y&quot;:0.21398511042827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7&quot;},&quot;opacity&quot;:0.75},&quot;ce13aa49-2222-4dc6-94fc-93ecf6097e65&quot;:{&quot;id&quot;:&quot;ce13aa49-2222-4dc6-94fc-93ecf6097e65&quot;,&quot;name&quot;:&quot;Cancer cell&quot;,&quot;type&quot;:&quot;FIGURE_OBJECT&quot;,&quot;relativeTransform&quot;:{&quot;translate&quot;:{&quot;x&quot;:-91.40574131164392,&quot;y&quot;:128.99596625744448},&quot;rotate&quot;:5.76291900546817,&quot;skewX&quot;:-7.576927663563493e-17,&quot;scale&quot;:{&quot;x&quot;:-0.21398511042827184,&quot;y&quot;:0.2139851104282718}},&quot;image&quot;:{&quot;url&quot;:&quot;https://icons.cdn.biorender.com/biorender/61770047aa87c30029843f26/6153716fe75ac20029699eee.png&quot;,&quot;fallbackUrl&quot;:&quot;sources/icons/61770047aa87c30029843f26/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62&quot;},&quot;opacity&quot;:1},&quot;a065f68e-af82-46d4-b4df-bf392e2100b3&quot;:{&quot;id&quot;:&quot;a065f68e-af82-46d4-b4df-bf392e2100b3&quot;,&quot;name&quot;:&quot;Cancer cell&quot;,&quot;type&quot;:&quot;FIGURE_OBJECT&quot;,&quot;relativeTransform&quot;:{&quot;translate&quot;:{&quot;x&quot;:-66.88456301953237,&quot;y&quot;:126.3751335398135},&quot;rotate&quot;:0.35576541617156665,&quot;skewX&quot;:-4.1673102149599206e-16,&quot;scale&quot;:{&quot;x&quot;:0.21398511042827184,&quot;y&quot;:0.21398511042827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65&quot;},&quot;opacity&quot;:0.75},&quot;788f8d2e-03c3-482b-82eb-2f8fbdf3a3b6&quot;:{&quot;id&quot;:&quot;788f8d2e-03c3-482b-82eb-2f8fbdf3a3b6&quot;,&quot;name&quot;:&quot;Cancer cell&quot;,&quot;type&quot;:&quot;FIGURE_OBJECT&quot;,&quot;relativeTransform&quot;:{&quot;translate&quot;:{&quot;x&quot;:-58.7306477815438,&quot;y&quot;:113.340903602017},&quot;rotate&quot;:-0.46094016589674563,&quot;skewX&quot;:-2.483476113269628e-16,&quot;scale&quot;:{&quot;x&quot;:0.20472022938994194,&quot;y&quot;:0.204720229389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52&quot;},&quot;opacity&quot;:0.33},&quot;b635c31d-a953-40f3-b9a4-9d9708a6eab4&quot;:{&quot;id&quot;:&quot;b635c31d-a953-40f3-b9a4-9d9708a6eab4&quot;,&quot;name&quot;:&quot;Cancer cell&quot;,&quot;type&quot;:&quot;FIGURE_OBJECT&quot;,&quot;relativeTransform&quot;:{&quot;translate&quot;:{&quot;x&quot;:-90.74363368734306,&quot;y&quot;:116.79988365924316},&quot;rotate&quot;:-2.657675854596578,&quot;skewX&quot;:-2.483476113269628e-16,&quot;scale&quot;:{&quot;x&quot;:0.20472022938994194,&quot;y&quot;:0.20472022938994208}},&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55&quot;},&quot;opacity&quot;:0.75},&quot;41872af3-c1e3-40a4-a2a6-f1a56d9f40e4&quot;:{&quot;id&quot;:&quot;41872af3-c1e3-40a4-a2a6-f1a56d9f40e4&quot;,&quot;name&quot;:&quot;Cancer cell&quot;,&quot;type&quot;:&quot;FIGURE_OBJECT&quot;,&quot;relativeTransform&quot;:{&quot;translate&quot;:{&quot;x&quot;:-94.66694899249059,&quot;y&quot;:113.48541020881571},&quot;rotate&quot;:2.0744781896755344,&quot;skewX&quot;:-1.6556507421797524e-16,&quot;scale&quot;:{&quot;x&quot;:0.20472022938994192,&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3&quot;},&quot;opacity&quot;:0.33},&quot;067bbec9-b0a1-4b87-be0a-237d387bd8c3&quot;:{&quot;id&quot;:&quot;067bbec9-b0a1-4b87-be0a-237d387bd8c3&quot;,&quot;name&quot;:&quot;Cancer cell&quot;,&quot;type&quot;:&quot;FIGURE_OBJECT&quot;,&quot;relativeTransform&quot;:{&quot;translate&quot;:{&quot;x&quot;:-70.95546438624288,&quot;y&quot;:102.62806489000924},&quot;rotate&quot;:2.074478189675535,&quot;skewX&quot;:2.035920296543847e-16,&quot;scale&quot;:{&quot;x&quot;:0.15988045269867948,&quot;y&quot;:0.1598804526986797}},&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25&quot;},&quot;opacity&quot;:0.33},&quot;34b33d85-82ac-4991-80ba-f4e6a9c17fd7&quot;:{&quot;id&quot;:&quot;34b33d85-82ac-4991-80ba-f4e6a9c17fd7&quot;,&quot;name&quot;:&quot;Cancer cell&quot;,&quot;type&quot;:&quot;FIGURE_OBJECT&quot;,&quot;relativeTransform&quot;:{&quot;translate&quot;:{&quot;x&quot;:-59.34172629946222,&quot;y&quot;:131.09302049993676},&quot;rotate&quot;:2.5459788714337668,&quot;skewX&quot;:0,&quot;scale&quot;:{&quot;x&quot;:0.22847958931851473,&quot;y&quot;:0.22847958931851473}},&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8&quot;}},&quot;f2c872fa-cc80-4601-9fc5-ea8325cc4cbb&quot;:{&quot;id&quot;:&quot;f2c872fa-cc80-4601-9fc5-ea8325cc4cbb&quot;,&quot;name&quot;:&quot;Cancer cell&quot;,&quot;type&quot;:&quot;FIGURE_OBJECT&quot;,&quot;relativeTransform&quot;:{&quot;translate&quot;:{&quot;x&quot;:-74.54260049710221,&quot;y&quot;:139.96106474222788},&quot;rotate&quot;:1.8869613171299298,&quot;skewX&quot;:1.6615194945861908e-16,&quot;scale&quot;:{&quot;x&quot;:0.22847958931851484,&quot;y&quot;:0.2284795893185147}},&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6&quot;}},&quot;50839a94-d60b-42fc-937c-303429afa8b2&quot;:{&quot;id&quot;:&quot;50839a94-d60b-42fc-937c-303429afa8b2&quot;,&quot;name&quot;:&quot;Cancer cell&quot;,&quot;type&quot;:&quot;FIGURE_OBJECT&quot;,&quot;relativeTransform&quot;:{&quot;translate&quot;:{&quot;x&quot;:-50.93656381632039,&quot;y&quot;:126.35713061986033},&quot;rotate&quot;:5.687775170272652,&quot;skewX&quot;:1.2880777028057935e-15,&quot;scale&quot;:{&quot;x&quot;:-0.21398511042827187,&quot;y&quot;:0.2139851104282718}},&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35&quot;},&quot;opacity&quot;:0.75},&quot;0e4270eb-8f8f-4b86-a443-b3933a62f278&quot;:{&quot;id&quot;:&quot;0e4270eb-8f8f-4b86-a443-b3933a62f278&quot;,&quot;name&quot;:&quot;Cancer cell&quot;,&quot;type&quot;:&quot;FIGURE_OBJECT&quot;,&quot;relativeTransform&quot;:{&quot;translate&quot;:{&quot;x&quot;:-56.54354962729622,&quot;y&quot;:142.35379032915395},&quot;rotate&quot;:1.11305447359475,&quot;skewX&quot;:-2.483476113269627e-16,&quot;scale&quot;:{&quot;x&quot;:0.20472022938994197,&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15&quot;},&quot;opacity&quot;:0.33},&quot;09463f1e-99ae-428e-8972-33eee54a1fea&quot;:{&quot;id&quot;:&quot;09463f1e-99ae-428e-8972-33eee54a1fea&quot;,&quot;name&quot;:&quot;Cancer cell&quot;,&quot;type&quot;:&quot;FIGURE_OBJECT&quot;,&quot;relativeTransform&quot;:{&quot;translate&quot;:{&quot;x&quot;:-70.74615599966218,&quot;y&quot;:152.29129312641598},&quot;rotate&quot;:1.11305447359475,&quot;skewX&quot;:-2.483476113269627e-16,&quot;scale&quot;:{&quot;x&quot;:0.20472022938994197,&quot;y&quot;:0.20472022938994208}},&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2&quot;},&quot;opacity&quot;:0.33},&quot;48ed11b5-bbbb-43ef-ab14-0915683087f7&quot;:{&quot;id&quot;:&quot;48ed11b5-bbbb-43ef-ab14-0915683087f7&quot;,&quot;name&quot;:&quot;Cancer cell&quot;,&quot;type&quot;:&quot;FIGURE_OBJECT&quot;,&quot;relativeTransform&quot;:{&quot;translate&quot;:{&quot;x&quot;:-89.06151532715528,&quot;y&quot;:144.50086425059948},&quot;rotate&quot;:1.11305447359475,&quot;skewX&quot;:-2.483476113269627e-16,&quot;scale&quot;:{&quot;x&quot;:0.20472022938994197,&quot;y&quot;:0.20472022938994208}},&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22&quot;},&quot;opacity&quot;:0.33},&quot;2f6fdf2c-4506-47e8-9849-39a8cc5a3f3c&quot;:{&quot;id&quot;:&quot;2f6fdf2c-4506-47e8-9849-39a8cc5a3f3c&quot;,&quot;name&quot;:&quot;Cancer cell&quot;,&quot;type&quot;:&quot;FIGURE_OBJECT&quot;,&quot;relativeTransform&quot;:{&quot;translate&quot;:{&quot;x&quot;:-82.86698527251856,&quot;y&quot;:140.46047367864435},&quot;rotate&quot;:5.687775170272652,&quot;skewX&quot;:1.7426933626196029e-15,&quot;scale&quot;:{&quot;x&quot;:-0.21398511042827187,&quot;y&quot;:0.21398511042827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4&quot;},&quot;opacity&quot;:0.75},&quot;5a2917bb-1f55-40c4-bf4d-b2e74e872373&quot;:{&quot;id&quot;:&quot;5a2917bb-1f55-40c4-bf4d-b2e74e872373&quot;,&quot;name&quot;:&quot;Cancer cell&quot;,&quot;type&quot;:&quot;FIGURE_OBJECT&quot;,&quot;relativeTransform&quot;:{&quot;translate&quot;:{&quot;x&quot;:-64.27484470045897,&quot;y&quot;:100.64980581350002},&quot;rotate&quot;:1.11305447359475,&quot;skewX&quot;:-2.483476113269627e-16,&quot;scale&quot;:{&quot;x&quot;:0.20472022938994197,&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1&quot;},&quot;opacity&quot;:0.33},&quot;b8b4b11a-b2d3-4078-a44d-dfb068438cb3&quot;:{&quot;id&quot;:&quot;b8b4b11a-b2d3-4078-a44d-dfb068438cb3&quot;,&quot;name&quot;:&quot;Cancer cell&quot;,&quot;type&quot;:&quot;FIGURE_OBJECT&quot;,&quot;relativeTransform&quot;:{&quot;translate&quot;:{&quot;x&quot;:-54.15816933549751,&quot;y&quot;:110.769530783772},&quot;rotate&quot;:1.11305447359475,&quot;skewX&quot;:-2.483476113269627e-16,&quot;scale&quot;:{&quot;x&quot;:0.20472022938994197,&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12&quot;},&quot;opacity&quot;:0.33},&quot;e5dea50b-5be7-4ae7-b422-6125f0fe6db0&quot;:{&quot;id&quot;:&quot;e5dea50b-5be7-4ae7-b422-6125f0fe6db0&quot;,&quot;name&quot;:&quot;Cancer cell&quot;,&quot;type&quot;:&quot;FIGURE_OBJECT&quot;,&quot;relativeTransform&quot;:{&quot;translate&quot;:{&quot;x&quot;:-96.6597206700905,&quot;y&quot;:131.09291583140651},&quot;rotate&quot;:2.0744781896755344,&quot;skewX&quot;:-1.6556507421797524e-16,&quot;scale&quot;:{&quot;x&quot;:0.20472022938994192,&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05&quot;},&quot;opacity&quot;:0.33},&quot;e1345713-24aa-4697-b5b1-ca0df81e1c7c&quot;:{&quot;id&quot;:&quot;e1345713-24aa-4697-b5b1-ca0df81e1c7c&quot;,&quot;name&quot;:&quot;Cancer cell&quot;,&quot;type&quot;:&quot;FIGURE_OBJECT&quot;,&quot;relativeTransform&quot;:{&quot;translate&quot;:{&quot;x&quot;:-61.83691842843376,&quot;y&quot;:139.46140676112432},&quot;rotate&quot;:5.687775170272652,&quot;skewX&quot;:1.591154809348333e-15,&quot;scale&quot;:{&quot;x&quot;:-0.21398511042827187,&quot;y&quot;:0.2139851104282718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5&quot;},&quot;opacity&quot;:0.75},&quot;6a1ae59b-c54b-48ae-be58-4de1d20be29f&quot;:{&quot;id&quot;:&quot;6a1ae59b-c54b-48ae-be58-4de1d20be29f&quot;,&quot;name&quot;:&quot;Cancer cell&quot;,&quot;type&quot;:&quot;FIGURE_OBJECT&quot;,&quot;relativeTransform&quot;:{&quot;translate&quot;:{&quot;x&quot;:-84.32735419401862,&quot;y&quot;:100.85323829324506},&quot;rotate&quot;:-1.5707963267948972,&quot;skewX&quot;:-2.0494308820967945e-16,&quot;scale&quot;:{&quot;x&quot;:0.20472022938994194,&quot;y&quot;:0.2047202293899420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86f1c9b9-a9b2-4d7f-8e43-c8f3dd40b81d&quot;,&quot;order&quot;:&quot;02&quot;},&quot;opacity&quot;:0.33},&quot;86f1c9b9-a9b2-4d7f-8e43-c8f3dd40b81d&quot;:{&quot;type&quot;:&quot;FIGURE_OBJECT&quot;,&quot;id&quot;:&quot;86f1c9b9-a9b2-4d7f-8e43-c8f3dd40b81d&quot;,&quot;parent&quot;:{&quot;type&quot;:&quot;CHILD&quot;,&quot;parentId&quot;:&quot;b084888b-61be-4da9-a71a-cbad103665d2&quot;,&quot;order&quot;:&quot;999999999997&quot;},&quot;relativeTransform&quot;:{&quot;translate&quot;:{&quot;x&quot;:-259.65825622363457,&quot;y&quot;:-84.39546446871415},&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79.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34ebe50d-907c-403d-9a51-69b8f39582b0"/>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9bada131-b58f-4a02-8565-0e97605e566b&quot;:{&quot;id&quot;:&quot;9bada131-b58f-4a02-8565-0e97605e566b&quot;,&quot;name&quot;:&quot;Cancer cell&quot;,&quot;type&quot;:&quot;FIGURE_OBJECT&quot;,&quot;relativeTransform&quot;:{&quot;translate&quot;:{&quot;x&quot;:-155.10224606857147,&quot;y&quot;:103.97486284038244},&quot;rotate&quot;:0,&quot;skewX&quot;:0,&quot;scale&quot;:{&quot;x&quot;:0.20348340361993275,&quot;y&quot;:0.20348340361993275}},&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72&quot;}},&quot;f30bccd7-76f2-4005-bf11-5ea4b4c71c5b&quot;:{&quot;id&quot;:&quot;f30bccd7-76f2-4005-bf11-5ea4b4c71c5b&quot;,&quot;name&quot;:&quot;Cancer cell&quot;,&quot;type&quot;:&quot;FIGURE_OBJECT&quot;,&quot;relativeTransform&quot;:{&quot;translate&quot;:{&quot;x&quot;:-139.52926336630992,&quot;y&quot;:103.84596785568334},&quot;rotate&quot;:-0.6590175543038373,&quot;skewX&quot;:-1.675838874029921e-16,&quot;scale&quot;:{&quot;x&quot;:0.20348340361993283,&quot;y&quot;:0.20348340361993272}},&quot;image&quot;:{&quot;url&quot;:&quot;https://icons.cdn.biorender.com/biorender/61770047aa87c30029843f1a/6153716fe75ac20029699eee.png&quot;,&quot;fallbackUrl&quot;:&quot;sources/icons/61770047aa87c30029843f1a/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75&quot;}},&quot;be0cb3d9-0714-442f-8f6f-93290bd873f9&quot;:{&quot;id&quot;:&quot;be0cb3d9-0714-442f-8f6f-93290bd873f9&quot;,&quot;name&quot;:&quot;Cancer cell&quot;,&quot;type&quot;:&quot;FIGURE_OBJECT&quot;,&quot;relativeTransform&quot;:{&quot;translate&quot;:{&quot;x&quot;:-147.40255256494243,&quot;y&quot;:114.97590371137247},&quot;rotate&quot;:1.224208433827292e-16,&quot;skewX&quot;:-6.121042169136464e-17,&quot;scale&quot;:{&quot;x&quot;:0.20348340361993283,&quot;y&quot;:0.20348340361993278}},&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9&quot;}},&quot;12d5d8b0-dce5-4928-b409-105dbdf17677&quot;:{&quot;id&quot;:&quot;12d5d8b0-dce5-4928-b409-105dbdf17677&quot;,&quot;name&quot;:&quot;Cancer cell&quot;,&quot;type&quot;:&quot;FIGURE_OBJECT&quot;,&quot;relativeTransform&quot;:{&quot;translate&quot;:{&quot;x&quot;:-152.44717764018765,&quot;y&quot;:96.99382507569675},&quot;rotate&quot;:0.3660135791738499,&quot;skewX&quot;:0,&quot;scale&quot;:{&quot;x&quot;:-0.1905746536213835,&quot;y&quot;:0.19057465362138354}},&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7&quot;},&quot;opacity&quot;:0.75},&quot;aabae475-8a79-471f-b073-2480736ae33b&quot;:{&quot;id&quot;:&quot;aabae475-8a79-471f-b073-2480736ae33b&quot;,&quot;name&quot;:&quot;Cancer cell&quot;,&quot;type&quot;:&quot;FIGURE_OBJECT&quot;,&quot;relativeTransform&quot;:{&quot;translate&quot;:{&quot;x&quot;:-163.69205029402323,&quot;y&quot;:117.78859599445839},&quot;rotate&quot;:5.76291900546817,&quot;skewX&quot;:0,&quot;scale&quot;:{&quot;x&quot;:-0.1905746536213835,&quot;y&quot;:0.19057465362138354}},&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62&quot;},&quot;opacity&quot;:1},&quot;21a904ee-b7d1-49e0-8087-c8f4e27197ea&quot;:{&quot;id&quot;:&quot;21a904ee-b7d1-49e0-8087-c8f4e27197ea&quot;,&quot;name&quot;:&quot;Cancer cell&quot;,&quot;type&quot;:&quot;FIGURE_OBJECT&quot;,&quot;relativeTransform&quot;:{&quot;translate&quot;:{&quot;x&quot;:-141.85354456783264,&quot;y&quot;:115.45448832517955},&quot;rotate&quot;:0.35576541617156665,&quot;skewX&quot;:-3.3434745183475795e-16,&quot;scale&quot;:{&quot;x&quot;:0.19057465362138357,&quot;y&quot;:0.190574653621384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65&quot;},&quot;opacity&quot;:0.75},&quot;1af72881-90c3-4947-9201-7186fb2bdd53&quot;:{&quot;id&quot;:&quot;1af72881-90c3-4947-9201-7186fb2bdd53&quot;,&quot;name&quot;:&quot;Cancer cell&quot;,&quot;type&quot;:&quot;FIGURE_OBJECT&quot;,&quot;relativeTransform&quot;:{&quot;translate&quot;:{&quot;x&quot;:-134.59168616549923,&quot;y&quot;:103.84623272905164},&quot;rotate&quot;:-0.4609401658967457,&quot;skewX&quot;:-3.6529490009396563e-16,&quot;scale&quot;:{&quot;x&quot;:0.1823233715990538,&quot;y&quot;:0.1823233715990539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52&quot;},&quot;opacity&quot;:0.33},&quot;ecc06ef6-3ccf-460d-86d3-cf4969ce943c&quot;:{&quot;id&quot;:&quot;ecc06ef6-3ccf-460d-86d3-cf4969ce943c&quot;,&quot;name&quot;:&quot;Cancer cell&quot;,&quot;type&quot;:&quot;FIGURE_OBJECT&quot;,&quot;relativeTransform&quot;:{&quot;translate&quot;:{&quot;x&quot;:-163.10237874674283,&quot;y&quot;:106.9267925164585},&quot;rotate&quot;:-2.657675854596578,&quot;skewX&quot;:-2.0873994291083745e-16,&quot;scale&quot;:{&quot;x&quot;:0.1823233715990538,&quot;y&quot;:0.1823233715990538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55&quot;},&quot;opacity&quot;:0.75},&quot;35901c23-5beb-41ff-b345-3e3cc40f90e2&quot;:{&quot;id&quot;:&quot;35901c23-5beb-41ff-b345-3e3cc40f90e2&quot;,&quot;name&quot;:&quot;Cancer cell&quot;,&quot;type&quot;:&quot;FIGURE_OBJECT&quot;,&quot;relativeTransform&quot;:{&quot;translate&quot;:{&quot;x&quot;:-166.5964744519512,&quot;y&quot;:103.97492998505018},&quot;rotate&quot;:2.0744781896755344,&quot;skewX&quot;:-1.043699714554187e-16,&quot;scale&quot;:{&quot;x&quot;:0.18232337159905382,&quot;y&quot;:0.1823233715990539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3&quot;},&quot;opacity&quot;:0.33},&quot;cb52cb2b-9e08-4ebb-943e-f1aedac45764&quot;:{&quot;id&quot;:&quot;cb52cb2b-9e08-4ebb-943e-f1aedac45764&quot;,&quot;name&quot;:&quot;Cancer cell&quot;,&quot;type&quot;:&quot;FIGURE_OBJECT&quot;,&quot;relativeTransform&quot;:{&quot;translate&quot;:{&quot;x&quot;:-145.47908008446254,&quot;y&quot;:94.30540288927186},&quot;rotate&quot;:2.074478189675535,&quot;skewX&quot;:0,&quot;scale&quot;:{&quot;x&quot;:0.14238916825988304,&quot;y&quot;:0.14238916825988313}},&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25&quot;},&quot;opacity&quot;:0.33},&quot;54d852cc-801f-401b-a4d0-5b92ca2b3600&quot;:{&quot;id&quot;:&quot;54d852cc-801f-401b-a4d0-5b92ca2b3600&quot;,&quot;name&quot;:&quot;Cancer cell&quot;,&quot;type&quot;:&quot;FIGURE_OBJECT&quot;,&quot;relativeTransform&quot;:{&quot;translate&quot;:{&quot;x&quot;:-135.1359113064667,&quot;y&quot;:119.65622774270652},&quot;rotate&quot;:2.5459788714337668,&quot;skewX&quot;:0,&quot;scale&quot;:{&quot;x&quot;:0.2034834036199327,&quot;y&quot;:0.20348340361993267}},&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8&quot;}},&quot;2476807d-6501-42fc-b1b4-9e659694259c&quot;:{&quot;id&quot;:&quot;2476807d-6501-42fc-b1b4-9e659694259c&quot;,&quot;name&quot;:&quot;Cancer cell&quot;,&quot;type&quot;:&quot;FIGURE_OBJECT&quot;,&quot;relativeTransform&quot;:{&quot;translate&quot;:{&quot;x&quot;:-148.67377536233292,&quot;y&quot;:127.5540878152663},&quot;rotate&quot;:1.88696131712993,&quot;skewX&quot;:1.6758388740299212e-16,&quot;scale&quot;:{&quot;x&quot;:0.2034834036199328,&quot;y&quot;:0.2034834036199328}},&quot;image&quot;:{&quot;url&quot;:&quot;https://icons.cdn.biorender.com/biorender/61770047aa87c30029843f37/6153716fe75ac20029699eee.png&quot;,&quot;fallbackUrl&quot;:&quot;sources/icons/61770047aa87c30029843f37/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6&quot;}},&quot;6b918f87-978a-41f0-81ba-2f06487deac2&quot;:{&quot;id&quot;:&quot;6b918f87-978a-41f0-81ba-2f06487deac2&quot;,&quot;name&quot;:&quot;Cancer cell&quot;,&quot;type&quot;:&quot;FIGURE_OBJECT&quot;,&quot;relativeTransform&quot;:{&quot;translate&quot;:{&quot;x&quot;:-127.65029267790733,&quot;y&quot;:115.43845496553418},&quot;rotate&quot;:5.687775170272652,&quot;skewX&quot;:1.910556867627188e-15,&quot;scale&quot;:{&quot;x&quot;:-0.19057465362138357,&quot;y&quot;:0.19057465362138362}},&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35&quot;},&quot;opacity&quot;:0.75},&quot;f4a497b6-bb7b-41ef-b117-35ae0ed17bcd&quot;:{&quot;id&quot;:&quot;f4a497b6-bb7b-41ef-b117-35ae0ed17bcd&quot;,&quot;name&quot;:&quot;Cancer cell&quot;,&quot;type&quot;:&quot;FIGURE_OBJECT&quot;,&quot;relativeTransform&quot;:{&quot;translate&quot;:{&quot;x&quot;:-132.643861513833,&quot;y&quot;:129.68504379172103},&quot;rotate&quot;:1.11305447359475,&quot;skewX&quot;:-2.6092492863854663e-16,&quot;scale&quot;:{&quot;x&quot;:0.18232337159905385,&quot;y&quot;:0.1823233715990539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15&quot;},&quot;opacity&quot;:0.33},&quot;cc33c4f2-84b2-47d0-9f5d-7dbde9b19331&quot;:{&quot;id&quot;:&quot;cc33c4f2-84b2-47d0-9f5d-7dbde9b19331&quot;,&quot;name&quot;:&quot;Cancer cell&quot;,&quot;type&quot;:&quot;FIGURE_OBJECT&quot;,&quot;relativeTransform&quot;:{&quot;translate&quot;:{&quot;x&quot;:-145.29267051048407,&quot;y&quot;:138.53536122576773},&quot;rotate&quot;:1.11305447359475,&quot;skewX&quot;:-2.6092492863854663e-16,&quot;scale&quot;:{&quot;x&quot;:0.18232337159905385,&quot;y&quot;:0.18232337159905396}},&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2&quot;},&quot;opacity&quot;:0.33},&quot;4fba390b-3d47-4b72-9909-62417e4e0619&quot;:{&quot;id&quot;:&quot;4fba390b-3d47-4b72-9909-62417e4e0619&quot;,&quot;name&quot;:&quot;Cancer cell&quot;,&quot;type&quot;:&quot;FIGURE_OBJECT&quot;,&quot;relativeTransform&quot;:{&quot;translate&quot;:{&quot;x&quot;:-161.60428795340977,&quot;y&quot;:131.59722295250495},&quot;rotate&quot;:1.11305447359475,&quot;skewX&quot;:-2.6092492863854663e-16,&quot;scale&quot;:{&quot;x&quot;:0.18232337159905385,&quot;y&quot;:0.1823233715990539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22&quot;},&quot;opacity&quot;:0.33},&quot;9fcf75a5-f91b-4e4d-a395-22fda939051b&quot;:{&quot;id&quot;:&quot;9fcf75a5-f91b-4e4d-a395-22fda939051b&quot;,&quot;name&quot;:&quot;Cancer cell&quot;,&quot;type&quot;:&quot;FIGURE_OBJECT&quot;,&quot;relativeTransform&quot;:{&quot;translate&quot;:{&quot;x&quot;:-156.08745354774976,&quot;y&quot;:127.99886028042754},&quot;rotate&quot;:5.687775170272652,&quot;skewX&quot;:2.483723927915344e-15,&quot;scale&quot;:{&quot;x&quot;:-0.19057465362138357,&quot;y&quot;:0.190574653621383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4&quot;},&quot;opacity&quot;:0.75},&quot;541b043f-c998-450b-8b32-cda294c17ea5&quot;:{&quot;id&quot;:&quot;541b043f-c998-450b-8b32-cda294c17ea5&quot;,&quot;name&quot;:&quot;Cancer cell&quot;,&quot;type&quot;:&quot;FIGURE_OBJECT&quot;,&quot;relativeTransform&quot;:{&quot;translate&quot;:{&quot;x&quot;:-139.52933535668052,&quot;y&quot;:92.54356984619443},&quot;rotate&quot;:1.11305447359475,&quot;skewX&quot;:-2.6092492863854663e-16,&quot;scale&quot;:{&quot;x&quot;:0.18232337159905385,&quot;y&quot;:0.1823233715990539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1&quot;},&quot;opacity&quot;:0.33},&quot;a366338f-3a8c-4b4c-b886-e44ca7bbc854&quot;:{&quot;id&quot;:&quot;a366338f-3a8c-4b4c-b886-e44ca7bbc854&quot;,&quot;name&quot;:&quot;Cancer cell&quot;,&quot;type&quot;:&quot;FIGURE_OBJECT&quot;,&quot;relativeTransform&quot;:{&quot;translate&quot;:{&quot;x&quot;:-130.51944724054556,&quot;y&quot;:101.55617393389662},&quot;rotate&quot;:1.11305447359475,&quot;skewX&quot;:-2.6092492863854663e-16,&quot;scale&quot;:{&quot;x&quot;:0.18232337159905385,&quot;y&quot;:0.1823233715990539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12&quot;},&quot;opacity&quot;:0.33},&quot;dda607ca-5ac3-4753-8b1b-013d87d3f8f9&quot;:{&quot;id&quot;:&quot;dda607ca-5ac3-4753-8b1b-013d87d3f8f9&quot;,&quot;name&quot;:&quot;Cancer cell&quot;,&quot;type&quot;:&quot;FIGURE_OBJECT&quot;,&quot;relativeTransform&quot;:{&quot;translate&quot;:{&quot;x&quot;:-168.37123238461774,&quot;y&quot;:119.65613452515109},&quot;rotate&quot;:2.0744781896755344,&quot;skewX&quot;:-1.043699714554187e-16,&quot;scale&quot;:{&quot;x&quot;:0.18232337159905382,&quot;y&quot;:0.1823233715990539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05&quot;},&quot;opacity&quot;:0.33},&quot;720f93d9-9dd4-4fae-a17e-00160c255ab7&quot;:{&quot;id&quot;:&quot;720f93d9-9dd4-4fae-a17e-00160c255ab7&quot;,&quot;name&quot;:&quot;Cancer cell&quot;,&quot;type&quot;:&quot;FIGURE_OBJECT&quot;,&quot;relativeTransform&quot;:{&quot;translate&quot;:{&quot;x&quot;:-137.35812375267778,&quot;y&quot;:127.10909355147197},&quot;rotate&quot;:5.687775170272652,&quot;skewX&quot;:2.483723927915344e-15,&quot;scale&quot;:{&quot;x&quot;:-0.19057465362138357,&quot;y&quot;:0.19057465362138362}},&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5&quot;},&quot;opacity&quot;:0.75},&quot;f9b01718-31c3-401c-b753-21cd2816dd5f&quot;:{&quot;id&quot;:&quot;f9b01718-31c3-401c-b753-21cd2816dd5f&quot;,&quot;name&quot;:&quot;Cancer cell&quot;,&quot;type&quot;:&quot;FIGURE_OBJECT&quot;,&quot;relativeTransform&quot;:{&quot;translate&quot;:{&quot;x&quot;:-157.38805479433788,&quot;y&quot;:92.7247463508828},&quot;rotate&quot;:-1.5707963267948972,&quot;skewX&quot;:-2.0494308820968042e-16,&quot;scale&quot;:{&quot;x&quot;:0.1823233715990538,&quot;y&quot;:0.182323371599053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4ebe50d-907c-403d-9a51-69b8f39582b0&quot;,&quot;order&quot;:&quot;02&quot;},&quot;opacity&quot;:0.33},&quot;34ebe50d-907c-403d-9a51-69b8f39582b0&quot;:{&quot;type&quot;:&quot;FIGURE_OBJECT&quot;,&quot;id&quot;:&quot;34ebe50d-907c-403d-9a51-69b8f39582b0&quot;,&quot;parent&quot;:{&quot;type&quot;:&quot;CHILD&quot;,&quot;parentId&quot;:&quot;b084888b-61be-4da9-a71a-cbad103665d2&quot;,&quot;order&quot;:&quot;99999999999997&quot;},&quot;relativeTransform&quot;:{&quot;translate&quot;:{&quot;x&quot;:-16.745464837402363,&quot;y&quot;:92.39450685478269},&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8.xml><?xml version="1.0" encoding="utf-8"?>
<p:tagLst xmlns:a="http://schemas.openxmlformats.org/drawingml/2006/main" xmlns:r="http://schemas.openxmlformats.org/officeDocument/2006/relationships" xmlns:p="http://schemas.openxmlformats.org/presentationml/2006/main">
  <p:tag name="TIMING" val="|23.2"/>
</p:tagLst>
</file>

<file path=ppt/tags/tag80.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bd5861f0-5f22-4fc6-83e2-ace373afb7bc"/>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f39a6f80-0a9c-42f6-a388-63c3a84ab4ce&quot;:{&quot;id&quot;:&quot;f39a6f80-0a9c-42f6-a388-63c3a84ab4ce&quot;,&quot;name&quot;:&quot;Cancer cell&quot;,&quot;type&quot;:&quot;FIGURE_OBJECT&quot;,&quot;relativeTransform&quot;:{&quot;translate&quot;:{&quot;x&quot;:-71.69752582552715,&quot;y&quot;:102.37808693472142},&quot;rotate&quot;:0,&quot;skewX&quot;:0,&quot;scale&quot;:{&quot;x&quot;:0.2003588804076098,&quot;y&quot;:0.20035888040760977}},&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72&quot;}},&quot;32b395dc-7b3a-420f-8963-7b2b55402e1d&quot;:{&quot;id&quot;:&quot;32b395dc-7b3a-420f-8963-7b2b55402e1d&quot;,&quot;name&quot;:&quot;Cancer cell&quot;,&quot;type&quot;:&quot;FIGURE_OBJECT&quot;,&quot;relativeTransform&quot;:{&quot;translate&quot;:{&quot;x&quot;:-56.36366899334985,&quot;y&quot;:102.2511711550311},&quot;rotate&quot;:-0.6590175543038372,&quot;skewX&quot;:-8.642573050455924e-17,&quot;scale&quot;:{&quot;x&quot;:0.20035888040760985,&quot;y&quot;:0.2003588804076098}},&quot;image&quot;:{&quot;url&quot;:&quot;https://icons.cdn.biorender.com/biorender/61770047aa87c30029843f1b/6153716fe75ac20029699eee.png&quot;,&quot;fallbackUrl&quot;:&quot;sources/icons/61770047aa87c30029843f1b/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75&quot;}},&quot;9e0655aa-0815-45be-ac9f-3c0a1364646d&quot;:{&quot;id&quot;:&quot;9e0655aa-0815-45be-ac9f-3c0a1364646d&quot;,&quot;name&quot;:&quot;Cancer cell&quot;,&quot;type&quot;:&quot;FIGURE_OBJECT&quot;,&quot;relativeTransform&quot;:{&quot;translate&quot;:{&quot;x&quot;:-64.11606246082773,&quot;y&quot;:113.21020490119133},&quot;rotate&quot;:1.2242084338272924e-16,&quot;skewX&quot;:-6.121042169136464e-17,&quot;scale&quot;:{&quot;x&quot;:0.20035888040760985,&quot;y&quot;:0.2003588804076098}},&quot;image&quot;:{&quot;url&quot;:&quot;https://icons.cdn.biorender.com/biorender/61770047aa87c30029843f44/6153716fe75ac20029699eee.png&quot;,&quot;fallbackUrl&quot;:&quot;sources/icons/61770047aa87c30029843f44/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9&quot;}},&quot;84d3d567-c4e9-4087-926f-8129a57c0581&quot;:{&quot;id&quot;:&quot;84d3d567-c4e9-4087-926f-8129a57c0581&quot;,&quot;name&quot;:&quot;Cancer cell&quot;,&quot;type&quot;:&quot;FIGURE_OBJECT&quot;,&quot;relativeTransform&quot;:{&quot;translate&quot;:{&quot;x&quot;:-69.08322643671711,&quot;y&quot;:95.50424422454056},&quot;rotate&quot;:0.3660135791738499,&quot;skewX&quot;:0,&quot;scale&quot;:{&quot;x&quot;:-0.18764834652052229,&quot;y&quot;:0.18764834652052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7&quot;},&quot;opacity&quot;:0.75},&quot;3f04cd5d-33ff-4268-96db-d196effdb8e4&quot;:{&quot;id&quot;:&quot;3f04cd5d-33ff-4268-96db-d196effdb8e4&quot;,&quot;name&quot;:&quot;Cancer cell&quot;,&quot;type&quot;:&quot;FIGURE_OBJECT&quot;,&quot;relativeTransform&quot;:{&quot;translate&quot;:{&quot;x&quot;:-80.15543210640816,&quot;y&quot;:115.97970780287673},&quot;rotate&quot;:5.76291900546817,&quot;skewX&quot;:4.9265259182737563e-17,&quot;scale&quot;:{&quot;x&quot;:-0.18764834652052229,&quot;y&quot;:0.18764834652052234}},&quot;image&quot;:{&quot;url&quot;:&quot;https://icons.cdn.biorender.com/biorender/61770047aa87c30029843f42/6153716fe75ac20029699eee.png&quot;,&quot;fallbackUrl&quot;:&quot;sources/icons/61770047aa87c30029843f42/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62&quot;},&quot;opacity&quot;:1},&quot;9f9f46c7-a989-425a-a654-48577eaf3342&quot;:{&quot;id&quot;:&quot;9f9f46c7-a989-425a-a654-48577eaf3342&quot;,&quot;name&quot;:&quot;Cancer cell&quot;,&quot;type&quot;:&quot;FIGURE_OBJECT&quot;,&quot;relativeTransform&quot;:{&quot;translate&quot;:{&quot;x&quot;:-58.65226045095767,&quot;y&quot;:113.68144076464188},&quot;rotate&quot;:0.35576541617156676,&quot;skewX&quot;:-1.9706103673095023e-16,&quot;scale&quot;:{&quot;x&quot;:0.1876483465205223,&quot;y&quot;:0.187648346520522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65&quot;},&quot;opacity&quot;:0.75},&quot;2f423c07-5fff-4f9e-a7fe-2a59f17686fd&quot;:{&quot;id&quot;:&quot;2f423c07-5fff-4f9e-a7fe-2a59f17686fd&quot;,&quot;name&quot;:&quot;Cancer cell&quot;,&quot;type&quot;:&quot;FIGURE_OBJECT&quot;,&quot;relativeTransform&quot;:{&quot;translate&quot;:{&quot;x&quot;:-51.501909153081144,&quot;y&quot;:102.25143196122255},&quot;rotate&quot;:-0.4609401658967456,&quot;skewX&quot;:-2.1530115252866502e-16,&quot;scale&quot;:{&quot;x&quot;:0.17952376437519263,&quot;y&quot;:0.17952376437519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52&quot;},&quot;opacity&quot;:0.33},&quot;61204e88-b806-4b46-be66-9bd76ea1e277&quot;:{&quot;id&quot;:&quot;61204e88-b806-4b46-be66-9bd76ea1e277&quot;,&quot;name&quot;:&quot;Cancer cell&quot;,&quot;type&quot;:&quot;FIGURE_OBJECT&quot;,&quot;relativeTransform&quot;:{&quot;translate&quot;:{&quot;x&quot;:-79.57481506875527,&quot;y&quot;:105.284689214902},&quot;rotate&quot;:-2.657675854596578,&quot;skewX&quot;:-2.1530115252866502e-16,&quot;scale&quot;:{&quot;x&quot;:0.17952376437519263,&quot;y&quot;:0.17952376437519268}},&quot;image&quot;:{&quot;url&quot;:&quot;https://icons.cdn.biorender.com/biorender/61770047aa87c30029843f1a/6153716fe75ac20029699eee.png&quot;,&quot;fallbackUrl&quot;:&quot;sources/icons/61770047aa87c30029843f1a/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55&quot;},&quot;opacity&quot;:0.75},&quot;7a9d88e3-25ff-4663-b649-d33a48c5e8f4&quot;:{&quot;id&quot;:&quot;7a9d88e3-25ff-4663-b649-d33a48c5e8f4&quot;,&quot;name&quot;:&quot;Cancer cell&quot;,&quot;type&quot;:&quot;FIGURE_OBJECT&quot;,&quot;relativeTransform&quot;:{&quot;translate&quot;:{&quot;x&quot;:-83.01525832397125,&quot;y&quot;:102.37815304837108},&quot;rotate&quot;:2.0744781896755344,&quot;skewX&quot;:-1.6147586439649884e-16,&quot;scale&quot;:{&quot;x&quot;:0.17952376437519257,&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3&quot;},&quot;opacity&quot;:0.33},&quot;d0c7e79d-2413-4099-b1ea-ebb586be1434&quot;:{&quot;id&quot;:&quot;d0c7e79d-2413-4099-b1ea-ebb586be1434&quot;,&quot;name&quot;:&quot;Cancer cell&quot;,&quot;type&quot;:&quot;FIGURE_OBJECT&quot;,&quot;relativeTransform&quot;:{&quot;translate&quot;:{&quot;x&quot;:-62.22212523632751,&quot;y&quot;:92.8571032304713},&quot;rotate&quot;:2.074478189675535,&quot;skewX&quot;:0,&quot;scale&quot;:{&quot;x&quot;:0.1402027577050333,&quot;y&quot;:0.14020275770503343}},&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25&quot;},&quot;opacity&quot;:0.33},&quot;3c42335d-0ed1-4ece-b4b2-2b0d2aa49719&quot;:{&quot;id&quot;:&quot;3c42335d-0ed1-4ece-b4b2-2b0d2aa49719&quot;,&quot;name&quot;:&quot;Cancer cell&quot;,&quot;type&quot;:&quot;FIGURE_OBJECT&quot;,&quot;relativeTransform&quot;:{&quot;translate&quot;:{&quot;x&quot;:-52.03777762192977,&quot;y&quot;:117.81866173934432},&quot;rotate&quot;:2.5459788714337668,&quot;skewX&quot;:8.642573050455935e-17,&quot;scale&quot;:{&quot;x&quot;:0.20035888040760974,&quot;y&quot;:0.2003588804076098}},&quot;image&quot;:{&quot;url&quot;:&quot;https://icons.cdn.biorender.com/biorender/61770047aa87c30029843f28/6153716fe75ac20029699eee.png&quot;,&quot;fallbackUrl&quot;:&quot;sources/icons/61770047aa87c30029843f28/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8&quot;}},&quot;3b915abc-84ea-43d4-b122-aba4e86d38d9&quot;:{&quot;id&quot;:&quot;3b915abc-84ea-43d4-b122-aba4e86d38d9&quot;,&quot;name&quot;:&quot;Cancer cell&quot;,&quot;type&quot;:&quot;FIGURE_OBJECT&quot;,&quot;relativeTransform&quot;:{&quot;translate&quot;:{&quot;x&quot;:-65.36776541007428,&quot;y&quot;:125.59524879068765},&quot;rotate&quot;:1.8869613171299295,&quot;skewX&quot;:4.321286525227962e-17,&quot;scale&quot;:{&quot;x&quot;:0.20035888040760985,&quot;y&quot;:0.20035888040760969}},&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6&quot;}},&quot;3e520b48-ddd9-4e7d-b1a0-11fc52dc65b1&quot;:{&quot;id&quot;:&quot;3e520b48-ddd9-4e7d-b1a0-11fc52dc65b1&quot;,&quot;name&quot;:&quot;Cancer cell&quot;,&quot;type&quot;:&quot;FIGURE_OBJECT&quot;,&quot;relativeTransform&quot;:{&quot;translate&quot;:{&quot;x&quot;:-44.667101975193226,&quot;y&quot;:113.665653600035},&quot;rotate&quot;:5.687775170272652,&quot;skewX&quot;:2.364732440771402e-15,&quot;scale&quot;:{&quot;x&quot;:-0.18764834652052234,&quot;y&quot;:0.18764834652052237}},&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35&quot;},&quot;opacity&quot;:0.75},&quot;a6bb2d0a-a228-45cf-a7f5-05f5ef66e0d9&quot;:{&quot;id&quot;:&quot;a6bb2d0a-a228-45cf-a7f5-05f5ef66e0d9&quot;,&quot;name&quot;:&quot;Cancer cell&quot;,&quot;type&quot;:&quot;FIGURE_OBJECT&quot;,&quot;relativeTransform&quot;:{&quot;translate&quot;:{&quot;x&quot;:-49.58399368923764,&quot;y&quot;:127.69348356583346},&quot;rotate&quot;:1.11305447359475,&quot;skewX&quot;:-3.229517287929975e-16,&quot;scale&quot;:{&quot;x&quot;:0.17952376437519263,&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15&quot;},&quot;opacity&quot;:0.33},&quot;8288789f-37f5-439c-a6ce-3764b768d2f8&quot;:{&quot;id&quot;:&quot;8288789f-37f5-439c-a6ce-3764b768d2f8&quot;,&quot;name&quot;:&quot;Cancer cell&quot;,&quot;type&quot;:&quot;FIGURE_OBJECT&quot;,&quot;relativeTransform&quot;:{&quot;translate&quot;:{&quot;x&quot;:-62.03857801392433,&quot;y&quot;:136.40790282947825},&quot;rotate&quot;:1.11305447359475,&quot;skewX&quot;:-3.229517287929975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2&quot;},&quot;opacity&quot;:0.33},&quot;48250303-e959-4562-8710-291b7625149f&quot;:{&quot;id&quot;:&quot;48250303-e959-4562-8710-291b7625149f&quot;,&quot;name&quot;:&quot;Cancer cell&quot;,&quot;type&quot;:&quot;FIGURE_OBJECT&quot;,&quot;relativeTransform&quot;:{&quot;translate&quot;:{&quot;x&quot;:-78.09972772127902,&quot;y&quot;:129.57630088153468},&quot;rotate&quot;:1.11305447359475,&quot;skewX&quot;:-3.229517287929975e-16,&quot;scale&quot;:{&quot;x&quot;:0.17952376437519263,&quot;y&quot;:0.1795237643751927}},&quot;image&quot;:{&quot;url&quot;:&quot;https://icons.cdn.biorender.com/biorender/61770047aa87c30029843f19/6153716fe75ac20029699eee.png&quot;,&quot;fallbackUrl&quot;:&quot;sources/icons/61770047aa87c30029843f19/6153716fe75ac20029699eee.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22&quot;},&quot;opacity&quot;:0.33},&quot;126c0e13-2a02-439f-9e33-9bc510cb5b74&quot;:{&quot;id&quot;:&quot;126c0e13-2a02-439f-9e33-9bc510cb5b74&quot;,&quot;name&quot;:&quot;Cancer cell&quot;,&quot;type&quot;:&quot;FIGURE_OBJECT&quot;,&quot;relativeTransform&quot;:{&quot;translate&quot;:{&quot;x&quot;:-72.66760527174115,&quot;y&quot;:126.033191696942},&quot;rotate&quot;:5.687775170272652,&quot;skewX&quot;:2.955915550964252e-15,&quot;scale&quot;:{&quot;x&quot;:-0.18764834652052234,&quot;y&quot;:0.18764834652052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4&quot;},&quot;opacity&quot;:0.75},&quot;d4043391-3c96-49cb-a8ae-cd6cbd278242&quot;:{&quot;id&quot;:&quot;d4043391-3c96-49cb-a8ae-cd6cbd278242&quot;,&quot;name&quot;:&quot;Cancer cell&quot;,&quot;type&quot;:&quot;FIGURE_OBJECT&quot;,&quot;relativeTransform&quot;:{&quot;translate&quot;:{&quot;x&quot;:-56.36373987829572,&quot;y&quot;:91.12232344157283},&quot;rotate&quot;:1.11305447359475,&quot;skewX&quot;:-3.229517287929975e-16,&quot;scale&quot;:{&quot;x&quot;:0.17952376437519263,&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1&quot;},&quot;opacity&quot;:0.33},&quot;489a1ea4-1b83-4e17-8d24-3ae238be5b84&quot;:{&quot;id&quot;:&quot;489a1ea4-1b83-4e17-8d24-3ae238be5b84&quot;,&quot;name&quot;:&quot;Cancer cell&quot;,&quot;type&quot;:&quot;FIGURE_OBJECT&quot;,&quot;relativeTransform&quot;:{&quot;translate&quot;:{&quot;x&quot;:-47.492200168264084,&quot;y&quot;:99.99653741895378},&quot;rotate&quot;:1.11305447359475,&quot;skewX&quot;:-3.229517287929975e-16,&quot;scale&quot;:{&quot;x&quot;:0.17952376437519263,&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12&quot;},&quot;opacity&quot;:0.33},&quot;f69934ef-708e-491b-b42a-cf3fa79adefb&quot;:{&quot;id&quot;:&quot;f69934ef-708e-491b-b42a-cf3fa79adefb&quot;,&quot;name&quot;:&quot;Cancer cell&quot;,&quot;type&quot;:&quot;FIGURE_OBJECT&quot;,&quot;relativeTransform&quot;:{&quot;translate&quot;:{&quot;x&quot;:-84.76276453852114,&quot;y&quot;:117.8185699531607},&quot;rotate&quot;:2.0744781896755344,&quot;skewX&quot;:-1.6147586439649884e-16,&quot;scale&quot;:{&quot;x&quot;:0.17952376437519257,&quot;y&quot;:0.17952376437519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05&quot;},&quot;opacity&quot;:0.33},&quot;ea2ff4cc-221b-4212-80ff-a834d98a1b25&quot;:{&quot;id&quot;:&quot;ea2ff4cc-221b-4212-80ff-a834d98a1b25&quot;,&quot;name&quot;:&quot;Cancer cell&quot;,&quot;type&quot;:&quot;FIGURE_OBJECT&quot;,&quot;relativeTransform&quot;:{&quot;translate&quot;:{&quot;x&quot;:-54.22586760779576,&quot;y&quot;:125.15708749155698},&quot;rotate&quot;:5.687775170272652,&quot;skewX&quot;:2.857385032598777e-15,&quot;scale&quot;:{&quot;x&quot;:-0.18764834652052234,&quot;y&quot;:0.18764834652052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5&quot;},&quot;opacity&quot;:0.75},&quot;0c35a63f-384c-471b-80e2-9ed993bb1dee&quot;:{&quot;id&quot;:&quot;0c35a63f-384c-471b-80e2-9ed993bb1dee&quot;,&quot;name&quot;:&quot;Cancer cell&quot;,&quot;type&quot;:&quot;FIGURE_OBJECT&quot;,&quot;relativeTransform&quot;:{&quot;translate&quot;:{&quot;x&quot;:-73.9482355589653,&quot;y&quot;:91.3007179493791},&quot;rotate&quot;:-1.5707963267948972,&quot;skewX&quot;:-2.0494308820968056e-16,&quot;scale&quot;:{&quot;x&quot;:0.1795237643751926,&quot;y&quot;:0.17952376437519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bd5861f0-5f22-4fc6-83e2-ace373afb7bc&quot;,&quot;order&quot;:&quot;02&quot;},&quot;opacity&quot;:0.33},&quot;bd5861f0-5f22-4fc6-83e2-ace373afb7bc&quot;:{&quot;type&quot;:&quot;FIGURE_OBJECT&quot;,&quot;id&quot;:&quot;bd5861f0-5f22-4fc6-83e2-ace373afb7bc&quot;,&quot;parent&quot;:{&quot;type&quot;:&quot;CHILD&quot;,&quot;parentId&quot;:&quot;b084888b-61be-4da9-a71a-cbad103665d2&quot;,&quot;order&quot;:&quot;999999999999997&quot;},&quot;relativeTransform&quot;:{&quot;translate&quot;:{&quot;x&quot;:-48.11948438028554,&quot;y&quot;:50.56342430561354},&quot;rotate&quot;:0,&quot;skewX&quot;:0,&quot;scale&quot;:{&quot;x&quot;:1,&quot;y&quot;:1}}},&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81.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9ba20edb-c582-4bc8-9bc1-8be367af988a"/>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92153974-35d5-47c6-a1c5-a532b7f54795&quot;:{&quot;id&quot;:&quot;92153974-35d5-47c6-a1c5-a532b7f54795&quot;,&quot;name&quot;:&quot;Cancer cell&quot;,&quot;type&quot;:&quot;FIGURE_OBJECT&quot;,&quot;relativeTransform&quot;:{&quot;translate&quot;:{&quot;x&quot;:7.890317824981139,&quot;y&quot;:92.45178432852487},&quot;rotate&quot;:0,&quot;skewX&quot;:0,&quot;scale&quot;:{&quot;x&quot;:0.1861332481963762,&quot;y&quot;:0.1861332481963762}},&quot;image&quot;:{&quot;url&quot;:&quot;https://icons.cdn.biorender.com/biorender/61770047aa87c30029843f2a/6153716fe75ac20029699eee.png&quot;,&quot;fallbackUrl&quot;:&quot;sources/icons/61770047aa87c30029843f2a/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32&quot;}},&quot;3e70003d-fdf1-479b-a214-67605a5dd9de&quot;:{&quot;id&quot;:&quot;3e70003d-fdf1-479b-a214-67605a5dd9de&quot;,&quot;name&quot;:&quot;Cancer cell&quot;,&quot;type&quot;:&quot;FIGURE_OBJECT&quot;,&quot;relativeTransform&quot;:{&quot;translate&quot;:{&quot;x&quot;:22.135459212000764,&quot;y&quot;:92.3338796652872},&quot;rotate&quot;:-0.6590175543038372,&quot;skewX&quot;:0,&quot;scale&quot;:{&quot;x&quot;:0.18613324819637628,&quot;y&quot;:0.18613324819637622}},&quot;image&quot;:{&quot;url&quot;:&quot;https://icons.biorender.com/biorender/61770047aa87c30029843f2f/cancer-cell-01.png&quot;,&quot;fallbackUrl&quot;:&quot;https://res.cloudinary.com/dlcjuc3ej/image/upload/v1635188797/h2lcycvmkebywwvinfjg.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keystone/api/icons/61770047aa87c30029843f2f/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35&quot;}},&quot;81eea383-e5a6-4a91-b22d-4305465e60d4&quot;:{&quot;id&quot;:&quot;81eea383-e5a6-4a91-b22d-4305465e60d4&quot;,&quot;name&quot;:&quot;Cancer cell&quot;,&quot;type&quot;:&quot;FIGURE_OBJECT&quot;,&quot;relativeTransform&quot;:{&quot;translate&quot;:{&quot;x&quot;:14.933491550460461,&quot;y&quot;:102.51481371780663},&quot;rotate&quot;:1.2242084338272924e-16,&quot;skewX&quot;:-6.121042169136464e-17,&quot;scale&quot;:{&quot;x&quot;:0.18613324819637625,&quot;y&quot;:0.186133248196376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45&quot;}},&quot;e77c48d0-7f4a-45f6-a8c2-6d4324fecbfc&quot;:{&quot;id&quot;:&quot;e77c48d0-7f4a-45f6-a8c2-6d4324fecbfc&quot;,&quot;name&quot;:&quot;Cancer cell&quot;,&quot;type&quot;:&quot;FIGURE_OBJECT&quot;,&quot;relativeTransform&quot;:{&quot;translate&quot;:{&quot;x&quot;:10.318999977761488,&quot;y&quot;:86.0659896553163},&quot;rotate&quot;:0.3660135791738499,&quot;skewX&quot;:5.708342881404158e-17,&quot;scale&quot;:{&quot;x&quot;:-0.1743251718390886,&quot;y&quot;:0.174325171839088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3&quot;},&quot;opacity&quot;:0.75},&quot;4e50458c-dc4c-4f49-ba0c-b82945d58fce&quot;:{&quot;id&quot;:&quot;4e50458c-dc4c-4f49-ba0c-b82945d58fce&quot;,&quot;name&quot;:&quot;Cancer cell&quot;,&quot;type&quot;:&quot;FIGURE_OBJECT&quot;,&quot;relativeTransform&quot;:{&quot;translate&quot;:{&quot;x&quot;:0.032929293970355475,&quot;y&quot;:105.0876798165354},&quot;rotate&quot;:5.76291900546817,&quot;skewX&quot;:-5.708342881404157e-17,&quot;scale&quot;:{&quot;x&quot;:-0.17432517183908863,&quot;y&quot;:0.17432517183908866}},&quot;image&quot;:{&quot;url&quot;:&quot;https://icons.cdn.biorender.com/biorender/61770047aa87c30029843f26/6153716fe75ac20029699eee.png&quot;,&quot;fallbackUrl&quot;:&quot;sources/icons/61770047aa87c30029843f26/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6&quot;},&quot;opacity&quot;:1},&quot;a49c7389-59fd-432e-b1e8-55505c800ef3&quot;:{&quot;id&quot;:&quot;a49c7389-59fd-432e-b1e8-55505c800ef3&quot;,&quot;name&quot;:&quot;Cancer cell&quot;,&quot;type&quot;:&quot;FIGURE_OBJECT&quot;,&quot;relativeTransform&quot;:{&quot;translate&quot;:{&quot;x&quot;:20.009359480696588,&quot;y&quot;:102.95259147815463},&quot;rotate&quot;:0.3557654161715667,&quot;skewX&quot;:-2.854171440702076e-16,&quot;scale&quot;:{&quot;x&quot;:0.17432517183908872,&quot;y&quot;:0.174325171839089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7&quot;},&quot;opacity&quot;:0.75},&quot;c038a337-a085-47ba-b523-351cb7a88930&quot;:{&quot;id&quot;:&quot;c038a337-a085-47ba-b523-351cb7a88930&quot;,&quot;name&quot;:&quot;Cancer cell&quot;,&quot;type&quot;:&quot;FIGURE_OBJECT&quot;,&quot;relativeTransform&quot;:{&quot;translate&quot;:{&quot;x&quot;:26.652030422515168,&quot;y&quot;:92.33412195404159},&quot;rotate&quot;:-0.46094016589674563,&quot;skewX&quot;:-3.1183556673181964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1&quot;},&quot;opacity&quot;:0.33},&quot;6c034507-93af-4e7c-9800-952345603008&quot;:{&quot;id&quot;:&quot;6c034507-93af-4e7c-9800-952345603008&quot;,&quot;name&quot;:&quot;Cancer cell&quot;,&quot;type&quot;:&quot;FIGURE_OBJECT&quot;,&quot;relativeTransform&quot;:{&quot;translate&quot;:{&quot;x&quot;:0.5723220823340499,&quot;y&quot;:95.1520156460705},&quot;rotate&quot;:-2.657675854596578,&quot;skewX&quot;:-4.3656979342454735e-16,&quot;scale&quot;:{&quot;x&quot;:0.16677744117762774,&quot;y&quot;:0.166777441177627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2&quot;},&quot;opacity&quot;:0.75},&quot;6913d154-0caf-4b05-acac-cf914a10a2a4&quot;:{&quot;id&quot;:&quot;6913d154-0caf-4b05-acac-cf914a10a2a4&quot;,&quot;name&quot;:&quot;Cancer cell&quot;,&quot;type&quot;:&quot;FIGURE_OBJECT&quot;,&quot;relativeTransform&quot;:{&quot;translate&quot;:{&quot;x&quot;:-2.6238470968202403,&quot;y&quot;:92.45184574805533},&quot;rotate&quot;:2.074478189675535,&quot;skewX&quot;:-1.8710134003909173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5&quot;},&quot;opacity&quot;:0.33},&quot;56c54090-0d6b-41f0-9e90-1af686528670&quot;:{&quot;id&quot;:&quot;56c54090-0d6b-41f0-9e90-1af686528670&quot;,&quot;name&quot;:&quot;Cancer cell&quot;,&quot;type&quot;:&quot;FIGURE_OBJECT&quot;,&quot;relativeTransform&quot;:{&quot;translate&quot;:{&quot;x&quot;:16.692957798021236,&quot;y&quot;:83.60679767611624},&quot;rotate&quot;:2.074478189675535,&quot;skewX&quot;:5.1127720222581174e-17,&quot;scale&quot;:{&quot;x&quot;:0.13024825575306123,&quot;y&quot;:0.13024825575306126}},&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2&quot;},&quot;opacity&quot;:0.33},&quot;350aa8cb-73f9-4f23-a8c8-1585f1cdd15b&quot;:{&quot;id&quot;:&quot;350aa8cb-73f9-4f23-a8c8-1585f1cdd15b&quot;,&quot;name&quot;:&quot;Cancer cell&quot;,&quot;type&quot;:&quot;FIGURE_OBJECT&quot;,&quot;relativeTransform&quot;:{&quot;translate&quot;:{&quot;x&quot;:26.154209020689123,&quot;y&quot;:106.79606663114461},&quot;rotate&quot;:2.5459788714337668,&quot;skewX&quot;:-3.004232871276907e-16,&quot;scale&quot;:{&quot;x&quot;:0.18613324819637614,&quot;y&quot;:0.18613324819637625}},&quot;image&quot;:{&quot;url&quot;:&quot;https://icons.cdn.biorender.com/biorender/61770047aa87c30029843f28/6153716fe75ac20029699eee.png&quot;,&quot;fallbackUrl&quot;:&quot;sources/icons/61770047aa87c30029843f28/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4&quot;}},&quot;da177c10-98c1-45e2-bb01-411f675d2fe4&quot;:{&quot;id&quot;:&quot;da177c10-98c1-45e2-bb01-411f675d2fe4&quot;,&quot;name&quot;:&quot;Cancer cell&quot;,&quot;type&quot;:&quot;FIGURE_OBJECT&quot;,&quot;relativeTransform&quot;:{&quot;translate&quot;:{&quot;x&quot;:13.770660458340844,&quot;y&quot;:114.02051011377768},&quot;rotate&quot;:1.8869613171299298,&quot;skewX&quot;:5.007054785461504e-17,&quot;scale&quot;:{&quot;x&quot;:0.18613324819637628,&quot;y&quot;:0.1861332481963762}},&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5&quot;}},&quot;7cdc8ba2-d868-41b0-bd50-c3da3d37c33c&quot;:{&quot;id&quot;:&quot;7cdc8ba2-d868-41b0-bd50-c3da3d37c33c&quot;,&quot;name&quot;:&quot;Cancer cell&quot;,&quot;type&quot;:&quot;FIGURE_OBJECT&quot;,&quot;relativeTransform&quot;:{&quot;translate&quot;:{&quot;x&quot;:33.001561115779445,&quot;y&quot;:102.93792521418813},&quot;rotate&quot;:5.687775170272651,&quot;skewX&quot;:1.7125028644212465e-15,&quot;scale&quot;:{&quot;x&quot;:-0.17432517183908866,&quot;y&quot;:0.1743251718390887}},&quot;image&quot;:{&quot;url&quot;:&quot;https://icons.cdn.biorender.com/biorender/61770047aa87c30029843f46/6153716fe75ac20029699eee.png&quot;,&quot;fallbackUrl&quot;:&quot;sources/icons/61770047aa87c30029843f46/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6&quot;},&quot;opacity&quot;:0.75},&quot;c286d794-e14c-4a30-a7ef-17ec0c195df7&quot;:{&quot;id&quot;:&quot;c286d794-e14c-4a30-a7ef-17ec0c195df7&quot;,&quot;name&quot;:&quot;Cancer cell&quot;,&quot;type&quot;:&quot;FIGURE_OBJECT&quot;,&quot;relativeTransform&quot;:{&quot;translate&quot;:{&quot;x&quot;:28.43377243627067,&quot;y&quot;:115.96976863120378},&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7&quot;},&quot;opacity&quot;:0.33},&quot;7f78eaff-5553-4230-b7f8-8c00dec86bd6&quot;:{&quot;id&quot;:&quot;7f78eaff-5553-4230-b7f8-8c00dec86bd6&quot;,&quot;name&quot;:&quot;Cancer cell&quot;,&quot;type&quot;:&quot;FIGURE_OBJECT&quot;,&quot;relativeTransform&quot;:{&quot;translate&quot;:{&quot;x&quot;:16.863473028660493,&quot;y&quot;:124.06545752898253},&quot;rotate&quot;:1.11305447359475,&quot;skewX&quot;:-3.742026800781836e-16,&quot;scale&quot;:{&quot;x&quot;:0.1667774411776277,&quot;y&quot;:0.16677744117762786}},&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quot;},&quot;opacity&quot;:0.33},&quot;5f44ebd1-a466-4ae2-8fe1-fd2ed35baea7&quot;:{&quot;id&quot;:&quot;5f44ebd1-a466-4ae2-8fe1-fd2ed35baea7&quot;,&quot;name&quot;:&quot;Cancer cell&quot;,&quot;type&quot;:&quot;FIGURE_OBJECT&quot;,&quot;relativeTransform&quot;:{&quot;translate&quot;:{&quot;x&quot;:1.9426771112729222,&quot;y&quot;:117.71890449190974},&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1&quot;},&quot;opacity&quot;:0.33},&quot;ff4a786e-4157-4c27-b80a-026a1158d415&quot;:{&quot;id&quot;:&quot;ff4a786e-4157-4c27-b80a-026a1158d415&quot;,&quot;name&quot;:&quot;Cancer cell&quot;,&quot;type&quot;:&quot;FIGURE_OBJECT&quot;,&quot;relativeTransform&quot;:{&quot;translate&quot;:{&quot;x&quot;:6.989114753946739,&quot;y&quot;:114.42735874209826},&quot;rotate&quot;:5.687775170272651,&quot;skewX&quot;:2.3404205813757034e-15,&quot;scale&quot;:{&quot;x&quot;:-0.17432517183908866,&quot;y&quot;:0.1743251718390886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17&quot;},&quot;opacity&quot;:0.75},&quot;6cc72efc-e06c-421c-8c7d-8db18eecfff4&quot;:{&quot;id&quot;:&quot;6cc72efc-e06c-421c-8c7d-8db18eecfff4&quot;,&quot;name&quot;:&quot;Cancer cell&quot;,&quot;type&quot;:&quot;FIGURE_OBJECT&quot;,&quot;relativeTransform&quot;:{&quot;translate&quot;:{&quot;x&quot;:22.135393359939716,&quot;y&quot;:81.995188565723},&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5&quot;},&quot;opacity&quot;:0.33},&quot;e08172ac-d24c-49f7-9b28-d464c5b31419&quot;:{&quot;id&quot;:&quot;e08172ac-d24c-49f7-9b28-d464c5b31419&quot;,&quot;name&quot;:&quot;Cancer cell&quot;,&quot;type&quot;:&quot;FIGURE_OBJECT&quot;,&quot;relativeTransform&quot;:{&quot;translate&quot;:{&quot;x&quot;:30.37704703344771,&quot;y&quot;:90.23932663157369},&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6&quot;},&quot;opacity&quot;:0.33},&quot;a1385815-308d-4b61-93e8-3b4ed51f0b40&quot;:{&quot;id&quot;:&quot;a1385815-308d-4b61-93e8-3b4ed51f0b40&quot;,&quot;name&quot;:&quot;Cancer cell&quot;,&quot;type&quot;:&quot;FIGURE_OBJECT&quot;,&quot;relativeTransform&quot;:{&quot;translate&quot;:{&quot;x&quot;:-4.247279047007814,&quot;y&quot;:106.79598136184956},&quot;rotate&quot;:2.074478189675535,&quot;skewX&quot;:-1.8710134003909173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2&quot;},&quot;opacity&quot;:0.33},&quot;eba21c62-c76f-4209-9243-03b8242a0a6c&quot;:{&quot;id&quot;:&quot;eba21c62-c76f-4209-9243-03b8242a0a6c&quot;,&quot;name&quot;:&quot;Cancer cell&quot;,&quot;type&quot;:&quot;FIGURE_OBJECT&quot;,&quot;relativeTransform&quot;:{&quot;translate&quot;:{&quot;x&quot;:24.121475080538136,&quot;y&quot;:113.61345859864038},&quot;rotate&quot;:5.687775170272651,&quot;skewX&quot;:2.1120868661195373e-15,&quot;scale&quot;:{&quot;x&quot;:-0.17432517183908866,&quot;y&quot;:0.1743251718390886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2&quot;},&quot;opacity&quot;:0.75},&quot;7a6b34da-0a1b-4687-ad50-df1859bec40b&quot;:{&quot;id&quot;:&quot;7a6b34da-0a1b-4687-ad50-df1859bec40b&quot;,&quot;name&quot;:&quot;Cancer cell&quot;,&quot;type&quot;:&quot;FIGURE_OBJECT&quot;,&quot;relativeTransform&quot;:{&quot;translate&quot;:{&quot;x&quot;:5.799410186748355,&quot;y&quot;:82.16091692840314},&quot;rotate&quot;:-1.5707963267948972,&quot;skewX&quot;:-2.0494308820968e-16,&quot;scale&quot;:{&quot;x&quot;:0.1667774411776277,&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01&quot;},&quot;opacity&quot;:0.33},&quot;bc4afc6e-3ffd-444f-8371-7ce146b0cc9d&quot;:{&quot;id&quot;:&quot;bc4afc6e-3ffd-444f-8371-7ce146b0cc9d&quot;,&quot;name&quot;:&quot;Cancer cell&quot;,&quot;type&quot;:&quot;FIGURE_OBJECT&quot;,&quot;relativeTransform&quot;:{&quot;translate&quot;:{&quot;x&quot;:11.995184814829537,&quot;y&quot;:96.55665131837327},&quot;rotate&quot;:0,&quot;skewX&quot;:0,&quot;scale&quot;:{&quot;x&quot;:0.1861332481963762,&quot;y&quot;:0.1861332481963762}},&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82&quot;}},&quot;750db43f-c0fe-4710-b4c7-d5014194d8e8&quot;:{&quot;id&quot;:&quot;750db43f-c0fe-4710-b4c7-d5014194d8e8&quot;,&quot;name&quot;:&quot;Cancer cell&quot;,&quot;type&quot;:&quot;FIGURE_OBJECT&quot;,&quot;relativeTransform&quot;:{&quot;translate&quot;:{&quot;x&quot;:26.24032620184916,&quot;y&quot;:96.43874665513559},&quot;rotate&quot;:-0.6590175543038372,&quot;skewX&quot;:0,&quot;scale&quot;:{&quot;x&quot;:0.18613324819637628,&quot;y&quot;:0.18613324819637622}},&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85&quot;}},&quot;2aa0f894-0f67-436a-a2ca-a826a67a8eca&quot;:{&quot;id&quot;:&quot;2aa0f894-0f67-436a-a2ca-a826a67a8eca&quot;,&quot;name&quot;:&quot;Cancer cell&quot;,&quot;type&quot;:&quot;FIGURE_OBJECT&quot;,&quot;relativeTransform&quot;:{&quot;translate&quot;:{&quot;x&quot;:19.03835854030886,&quot;y&quot;:106.61968070765504},&quot;rotate&quot;:1.2242084338272924e-16,&quot;skewX&quot;:-6.121042169136464e-17,&quot;scale&quot;:{&quot;x&quot;:0.18613324819637625,&quot;y&quot;:0.1861332481963761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95&quot;}},&quot;a4fd13cc-002f-418d-9682-b6db79774d45&quot;:{&quot;id&quot;:&quot;a4fd13cc-002f-418d-9682-b6db79774d45&quot;,&quot;name&quot;:&quot;Cancer cell&quot;,&quot;type&quot;:&quot;FIGURE_OBJECT&quot;,&quot;relativeTransform&quot;:{&quot;translate&quot;:{&quot;x&quot;:14.423866967609884,&quot;y&quot;:90.1708566451647},&quot;rotate&quot;:0.3660135791738499,&quot;skewX&quot;:5.708342881404158e-17,&quot;scale&quot;:{&quot;x&quot;:-0.1743251718390886,&quot;y&quot;:0.174325171839088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8&quot;},&quot;opacity&quot;:0.75},&quot;7de7db66-80f8-49a4-9662-dbc832edee14&quot;:{&quot;id&quot;:&quot;7de7db66-80f8-49a4-9662-dbc832edee14&quot;,&quot;name&quot;:&quot;Cancer cell&quot;,&quot;type&quot;:&quot;FIGURE_OBJECT&quot;,&quot;relativeTransform&quot;:{&quot;translate&quot;:{&quot;x&quot;:4.137796283818752,&quot;y&quot;:109.1925468063838},&quot;rotate&quot;:5.76291900546817,&quot;skewX&quot;:-5.708342881404157e-17,&quot;scale&quot;:{&quot;x&quot;:-0.17432517183908863,&quot;y&quot;:0.1743251718390886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6&quot;},&quot;opacity&quot;:1},&quot;48d852d2-f7aa-4579-ba21-ebbae144333c&quot;:{&quot;id&quot;:&quot;48d852d2-f7aa-4579-ba21-ebbae144333c&quot;,&quot;name&quot;:&quot;Cancer cell&quot;,&quot;type&quot;:&quot;FIGURE_OBJECT&quot;,&quot;relativeTransform&quot;:{&quot;translate&quot;:{&quot;x&quot;:24.114226470544985,&quot;y&quot;:107.05745846800303},&quot;rotate&quot;:0.3557654161715667,&quot;skewX&quot;:-2.854171440702076e-16,&quot;scale&quot;:{&quot;x&quot;:0.17432517183908872,&quot;y&quot;:0.174325171839089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7&quot;},&quot;opacity&quot;:0.75},&quot;29be03ef-46ad-475a-b990-1baebb361cac&quot;:{&quot;id&quot;:&quot;29be03ef-46ad-475a-b990-1baebb361cac&quot;,&quot;name&quot;:&quot;Cancer cell&quot;,&quot;type&quot;:&quot;FIGURE_OBJECT&quot;,&quot;relativeTransform&quot;:{&quot;translate&quot;:{&quot;x&quot;:30.756897412363564,&quot;y&quot;:96.43898894388998},&quot;rotate&quot;:-0.46094016589674563,&quot;skewX&quot;:-3.1183556673181964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1&quot;},&quot;opacity&quot;:0.33},&quot;20b5810a-5243-40d6-bd60-fe3d5f452376&quot;:{&quot;id&quot;:&quot;20b5810a-5243-40d6-bd60-fe3d5f452376&quot;,&quot;name&quot;:&quot;Cancer cell&quot;,&quot;type&quot;:&quot;FIGURE_OBJECT&quot;,&quot;relativeTransform&quot;:{&quot;translate&quot;:{&quot;x&quot;:4.677189072182448,&quot;y&quot;:99.25688263591887},&quot;rotate&quot;:-2.657675854596578,&quot;skewX&quot;:-4.3656979342454735e-16,&quot;scale&quot;:{&quot;x&quot;:0.16677744117762774,&quot;y&quot;:0.166777441177627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2&quot;},&quot;opacity&quot;:0.75},&quot;c3cce8f7-ea40-4d8f-ae91-a7d2b26d9e09&quot;:{&quot;id&quot;:&quot;c3cce8f7-ea40-4d8f-ae91-a7d2b26d9e09&quot;,&quot;name&quot;:&quot;Cancer cell&quot;,&quot;type&quot;:&quot;FIGURE_OBJECT&quot;,&quot;relativeTransform&quot;:{&quot;translate&quot;:{&quot;x&quot;:1.4810198930281568,&quot;y&quot;:96.55671273790374},&quot;rotate&quot;:2.074478189675535,&quot;skewX&quot;:-1.8710134003909173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2&quot;},&quot;opacity&quot;:0.33},&quot;ae55fb87-5c19-4f0b-8a2e-2266e1ea2dc2&quot;:{&quot;id&quot;:&quot;ae55fb87-5c19-4f0b-8a2e-2266e1ea2dc2&quot;,&quot;name&quot;:&quot;Cancer cell&quot;,&quot;type&quot;:&quot;FIGURE_OBJECT&quot;,&quot;relativeTransform&quot;:{&quot;translate&quot;:{&quot;x&quot;:20.797824787869637,&quot;y&quot;:87.71166466596463},&quot;rotate&quot;:2.074478189675535,&quot;skewX&quot;:5.1127720222581174e-17,&quot;scale&quot;:{&quot;x&quot;:0.13024825575306123,&quot;y&quot;:0.13024825575306126}},&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1&quot;},&quot;opacity&quot;:0.33},&quot;6fd84549-e255-4aac-8e27-a922d362fcbe&quot;:{&quot;id&quot;:&quot;6fd84549-e255-4aac-8e27-a922d362fcbe&quot;,&quot;name&quot;:&quot;Cancer cell&quot;,&quot;type&quot;:&quot;FIGURE_OBJECT&quot;,&quot;relativeTransform&quot;:{&quot;translate&quot;:{&quot;x&quot;:30.25907601053752,&quot;y&quot;:110.90093362099302},&quot;rotate&quot;:2.5459788714337668,&quot;skewX&quot;:-3.004232871276907e-16,&quot;scale&quot;:{&quot;x&quot;:0.18613324819637614,&quot;y&quot;:0.18613324819637625}},&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9&quot;}},&quot;cd36d1ab-fd92-4776-b163-3a81fa35d8f3&quot;:{&quot;id&quot;:&quot;cd36d1ab-fd92-4776-b163-3a81fa35d8f3&quot;,&quot;name&quot;:&quot;Cancer cell&quot;,&quot;type&quot;:&quot;FIGURE_OBJECT&quot;,&quot;relativeTransform&quot;:{&quot;translate&quot;:{&quot;x&quot;:17.875527448189242,&quot;y&quot;:118.12537710362606},&quot;rotate&quot;:1.8869613171299298,&quot;skewX&quot;:5.007054785461504e-17,&quot;scale&quot;:{&quot;x&quot;:0.18613324819637628,&quot;y&quot;:0.1861332481963762}},&quot;image&quot;:{&quot;url&quot;:&quot;https://icons.cdn.biorender.com/biorender/61770047aa87c30029843f2b/6153716fe75ac20029699eee.png&quot;,&quot;fallbackUrl&quot;:&quot;sources/icons/61770047aa87c30029843f2b/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5&quot;}},&quot;830d5fdf-3081-48f6-84c7-d3b571dfe353&quot;:{&quot;id&quot;:&quot;830d5fdf-3081-48f6-84c7-d3b571dfe353&quot;,&quot;name&quot;:&quot;Cancer cell&quot;,&quot;type&quot;:&quot;FIGURE_OBJECT&quot;,&quot;relativeTransform&quot;:{&quot;translate&quot;:{&quot;x&quot;:37.10642810562784,&quot;y&quot;:107.04279220403653},&quot;rotate&quot;:5.687775170272651,&quot;skewX&quot;:1.997920008491454e-15,&quot;scale&quot;:{&quot;x&quot;:-0.17432517183908866,&quot;y&quot;:0.1743251718390887}},&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5&quot;},&quot;opacity&quot;:0.75},&quot;754df3bf-d18f-42f4-a9e3-524cffd56cfa&quot;:{&quot;id&quot;:&quot;754df3bf-d18f-42f4-a9e3-524cffd56cfa&quot;,&quot;name&quot;:&quot;Cancer cell&quot;,&quot;type&quot;:&quot;FIGURE_OBJECT&quot;,&quot;relativeTransform&quot;:{&quot;translate&quot;:{&quot;x&quot;:32.53863942611907,&quot;y&quot;:120.07463562105215},&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6&quot;},&quot;opacity&quot;:0.33},&quot;24574941-3940-4a8d-9822-f1486c381f44&quot;:{&quot;id&quot;:&quot;24574941-3940-4a8d-9822-f1486c381f44&quot;,&quot;name&quot;:&quot;Cancer cell&quot;,&quot;type&quot;:&quot;FIGURE_OBJECT&quot;,&quot;relativeTransform&quot;:{&quot;translate&quot;:{&quot;x&quot;:20.968340018508894,&quot;y&quot;:128.17032451883094},&quot;rotate&quot;:1.11305447359475,&quot;skewX&quot;:-3.742026800781836e-16,&quot;scale&quot;:{&quot;x&quot;:0.1667774411776277,&quot;y&quot;:0.16677744117762786}},&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7&quot;},&quot;opacity&quot;:0.33},&quot;78206efa-f584-477e-bdc2-6ce864237fcd&quot;:{&quot;id&quot;:&quot;78206efa-f584-477e-bdc2-6ce864237fcd&quot;,&quot;name&quot;:&quot;Cancer cell&quot;,&quot;type&quot;:&quot;FIGURE_OBJECT&quot;,&quot;relativeTransform&quot;:{&quot;translate&quot;:{&quot;x&quot;:6.0475441011213205,&quot;y&quot;:121.82377148175814},&quot;rotate&quot;:1.11305447359475,&quot;skewX&quot;:-3.742026800781836e-16,&quot;scale&quot;:{&quot;x&quot;:0.1667774411776277,&quot;y&quot;:0.16677744117762786}},&quot;image&quot;:{&quot;url&quot;:&quot;https://icons.cdn.biorender.com/biorender/61770047aa87c30029843f27/6153716fe75ac20029699eee.png&quot;,&quot;fallbackUrl&quot;:&quot;sources/icons/61770047aa87c30029843f27/6153716fe75ac20029699eee.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quot;},&quot;opacity&quot;:0.33},&quot;d1003ed4-0539-40d9-8ade-e4720ba58dd2&quot;:{&quot;id&quot;:&quot;d1003ed4-0539-40d9-8ade-e4720ba58dd2&quot;,&quot;name&quot;:&quot;Cancer cell&quot;,&quot;type&quot;:&quot;FIGURE_OBJECT&quot;,&quot;relativeTransform&quot;:{&quot;translate&quot;:{&quot;x&quot;:11.093981743795135,&quot;y&quot;:118.53222573194667},&quot;rotate&quot;:5.687775170272651,&quot;skewX&quot;:2.6258377254459112e-15,&quot;scale&quot;:{&quot;x&quot;:-0.17432517183908866,&quot;y&quot;:0.1743251718390886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67&quot;},&quot;opacity&quot;:0.75},&quot;cba3421e-f37e-4054-b441-0d5539ea1077&quot;:{&quot;id&quot;:&quot;cba3421e-f37e-4054-b441-0d5539ea1077&quot;,&quot;name&quot;:&quot;Cancer cell&quot;,&quot;type&quot;:&quot;FIGURE_OBJECT&quot;,&quot;relativeTransform&quot;:{&quot;translate&quot;:{&quot;x&quot;:26.240260349788116,&quot;y&quot;:86.10005555557139},&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2&quot;},&quot;opacity&quot;:0.33},&quot;c0254a5d-ee6e-45b2-bb97-84a76613d59e&quot;:{&quot;id&quot;:&quot;c0254a5d-ee6e-45b2-bb97-84a76613d59e&quot;,&quot;name&quot;:&quot;Cancer cell&quot;,&quot;type&quot;:&quot;FIGURE_OBJECT&quot;,&quot;relativeTransform&quot;:{&quot;translate&quot;:{&quot;x&quot;:34.48191402329611,&quot;y&quot;:94.3441936214221},&quot;rotate&quot;:1.11305447359475,&quot;skewX&quot;:-3.742026800781836e-16,&quot;scale&quot;:{&quot;x&quot;:0.1667774411776277,&quot;y&quot;:0.166777441177627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5&quot;},&quot;opacity&quot;:0.33},&quot;e2a23474-2db6-4905-979a-099e17dc6b7f&quot;:{&quot;id&quot;:&quot;e2a23474-2db6-4905-979a-099e17dc6b7f&quot;,&quot;name&quot;:&quot;Cancer cell&quot;,&quot;type&quot;:&quot;FIGURE_OBJECT&quot;,&quot;relativeTransform&quot;:{&quot;translate&quot;:{&quot;x&quot;:-0.1424120571594173,&quot;y&quot;:110.90084835169796},&quot;rotate&quot;:2.074478189675535,&quot;skewX&quot;:-1.8710134003909173e-16,&quot;scale&quot;:{&quot;x&quot;:0.16677744117762772,&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1&quot;},&quot;opacity&quot;:0.33},&quot;b00fb315-1eb5-4c44-b7ad-12b10342b5ec&quot;:{&quot;id&quot;:&quot;b00fb315-1eb5-4c44-b7ad-12b10342b5ec&quot;,&quot;name&quot;:&quot;Cancer cell&quot;,&quot;type&quot;:&quot;FIGURE_OBJECT&quot;,&quot;relativeTransform&quot;:{&quot;translate&quot;:{&quot;x&quot;:28.226342070386536,&quot;y&quot;:117.71832558848878},&quot;rotate&quot;:5.687775170272651,&quot;skewX&quot;:2.4545874390037866e-15,&quot;scale&quot;:{&quot;x&quot;:-0.17432517183908866,&quot;y&quot;:0.1743251718390886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7&quot;},&quot;opacity&quot;:0.75},&quot;547f081e-0373-43ba-86d1-0c359b917ebc&quot;:{&quot;id&quot;:&quot;547f081e-0373-43ba-86d1-0c359b917ebc&quot;,&quot;name&quot;:&quot;Cancer cell&quot;,&quot;type&quot;:&quot;FIGURE_OBJECT&quot;,&quot;relativeTransform&quot;:{&quot;translate&quot;:{&quot;x&quot;:9.904277176596754,&quot;y&quot;:86.26578391825153},&quot;rotate&quot;:-1.5707963267948972,&quot;skewX&quot;:-2.0494308820968027e-16,&quot;scale&quot;:{&quot;x&quot;:0.1667774411776277,&quot;y&quot;:0.166777441177627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ba20edb-c582-4bc8-9bc1-8be367af988a&quot;,&quot;order&quot;:&quot;5&quot;},&quot;opacity&quot;:0.33},&quot;9ba20edb-c582-4bc8-9bc1-8be367af988a&quot;:{&quot;type&quot;:&quot;FIGURE_OBJECT&quot;,&quot;id&quot;:&quot;9ba20edb-c582-4bc8-9bc1-8be367af988a&quot;,&quot;parent&quot;:{&quot;type&quot;:&quot;CHILD&quot;,&quot;parentId&quot;:&quot;b084888b-61be-4da9-a71a-cbad103665d2&quot;,&quot;order&quot;:&quot;9999999999999997&quot;},&quot;relativeTransform&quot;:{&quot;translate&quot;:{&quot;x&quot;:-107.96598119937977,&quot;y&quot;:121.98284827518867},&quot;rotate&quot;:0}},&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82.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a5d9372c-130f-4dbf-9fa9-eab70b4b4e09"/>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39639870-8508-4b10-801f-17c4315747e2&quot;:{&quot;id&quot;:&quot;39639870-8508-4b10-801f-17c4315747e2&quot;,&quot;name&quot;:&quot;Cancer cell&quot;,&quot;type&quot;:&quot;FIGURE_OBJECT&quot;,&quot;relativeTransform&quot;:{&quot;translate&quot;:{&quot;x&quot;:-190.61115667935672,&quot;y&quot;:113.60007264089225},&quot;rotate&quot;:0,&quot;skewX&quot;:0,&quot;scale&quot;:{&quot;x&quot;:0.2284795893185149,&quot;y&quot;:0.228479589318514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72&quot;}},&quot;7becb64d-b4f3-4ad9-918c-abaf19753840&quot;:{&quot;id&quot;:&quot;7becb64d-b4f3-4ad9-918c-abaf19753840&quot;,&quot;name&quot;:&quot;Cancer cell&quot;,&quot;type&quot;:&quot;FIGURE_OBJECT&quot;,&quot;relativeTransform&quot;:{&quot;translate&quot;:{&quot;x&quot;:-173.1251670164213,&quot;y&quot;:113.45534401612308},&quot;rotate&quot;:-0.6590175543038372,&quot;skewX&quot;:-6.646077978344754e-17,&quot;scale&quot;:{&quot;x&quot;:0.22847958931851498,&quot;y&quot;:0.2284795893185148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75&quot;}},&quot;7176de7a-0612-4ba2-8738-f6817a46ce4f&quot;:{&quot;id&quot;:&quot;7176de7a-0612-4ba2-8738-f6817a46ce4f&quot;,&quot;name&quot;:&quot;Cancer cell&quot;,&quot;type&quot;:&quot;FIGURE_OBJECT&quot;,&quot;relativeTransform&quot;:{&quot;translate&quot;:{&quot;x&quot;:-181.96562206429056,&quot;y&quot;:125.95249674804329},&quot;rotate&quot;:1.2242084338272924e-16,&quot;skewX&quot;:-6.121042169136465e-17,&quot;scale&quot;:{&quot;x&quot;:0.22847958931851498,&quot;y&quot;:0.228479589318514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9&quot;}},&quot;3888d779-3efe-47c0-9af8-117adf5a03d3&quot;:{&quot;id&quot;:&quot;3888d779-3efe-47c0-9af8-117adf5a03d3&quot;,&quot;name&quot;:&quot;Cancer cell&quot;,&quot;type&quot;:&quot;FIGURE_OBJECT&quot;,&quot;relativeTransform&quot;:{&quot;translate&quot;:{&quot;x&quot;:-187.62993593438256,&quot;y&quot;:105.76147444016812},&quot;rotate&quot;:0.3660135791738499,&quot;skewX&quot;:0,&quot;scale&quot;:{&quot;x&quot;:-0.2139851104282719,&quot;y&quot;:0.213985110428271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7&quot;},&quot;opacity&quot;:0.75},&quot;ad6bbe3d-ece3-4536-ad75-0383647ad771&quot;:{&quot;id&quot;:&quot;ad6bbe3d-ece3-4536-ad75-0383647ad771&quot;,&quot;name&quot;:&quot;Cancer cell&quot;,&quot;type&quot;:&quot;FIGURE_OBJECT&quot;,&quot;relativeTransform&quot;:{&quot;translate&quot;:{&quot;x&quot;:-200.25614446137462,&quot;y&quot;:129.11070408233363},&quot;rotate&quot;:5.76291900546817,&quot;skewX&quot;:0,&quot;scale&quot;:{&quot;x&quot;:-0.2139851104282719,&quot;y&quot;:0.213985110428271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62&quot;},&quot;opacity&quot;:1},&quot;2fde0d6f-1025-40d5-b51f-29609bbe87e2&quot;:{&quot;id&quot;:&quot;2fde0d6f-1025-40d5-b51f-29609bbe87e2&quot;,&quot;name&quot;:&quot;Cancer cell&quot;,&quot;type&quot;:&quot;FIGURE_OBJECT&quot;,&quot;relativeTransform&quot;:{&quot;translate&quot;:{&quot;x&quot;:-175.73496616926303,&quot;y&quot;:126.48987136470267},&quot;rotate&quot;:0.3557654161715667,&quot;skewX&quot;:-3.4096174486035683e-16,&quot;scale&quot;:{&quot;x&quot;:0.21398511042827195,&quot;y&quot;:0.21398511042827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65&quot;},&quot;opacity&quot;:0.75},&quot;266f7998-cd70-4de9-90f5-500ae58381ef&quot;:{&quot;id&quot;:&quot;266f7998-cd70-4de9-90f5-500ae58381ef&quot;,&quot;name&quot;:&quot;Cancer cell&quot;,&quot;type&quot;:&quot;FIGURE_OBJECT&quot;,&quot;relativeTransform&quot;:{&quot;translate&quot;:{&quot;x&quot;:-167.58105093127446,&quot;y&quot;:113.45564142690614},&quot;rotate&quot;:-0.46094016589674563,&quot;skewX&quot;:-2.4834761132696257e-16,&quot;scale&quot;:{&quot;x&quot;:0.20472022938994205,&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52&quot;},&quot;opacity&quot;:0.33},&quot;bf7c98b0-60ba-47a0-84d7-dcfcb7cbda5b&quot;:{&quot;id&quot;:&quot;bf7c98b0-60ba-47a0-84d7-dcfcb7cbda5b&quot;,&quot;name&quot;:&quot;Cancer cell&quot;,&quot;type&quot;:&quot;FIGURE_OBJECT&quot;,&quot;relativeTransform&quot;:{&quot;translate&quot;:{&quot;x&quot;:-199.59403683707373,&quot;y&quot;:116.91462148413231},&quot;rotate&quot;:-2.657675854596578,&quot;skewX&quot;:-1.65565074217975e-16,&quot;scale&quot;:{&quot;x&quot;:0.20472022938994208,&quot;y&quot;:0.20472022938994208}},&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55&quot;},&quot;opacity&quot;:0.75},&quot;78e372f0-6605-4df4-8043-8182183a24d8&quot;:{&quot;id&quot;:&quot;78e372f0-6605-4df4-8043-8182183a24d8&quot;,&quot;name&quot;:&quot;Cancer cell&quot;,&quot;type&quot;:&quot;FIGURE_OBJECT&quot;,&quot;relativeTransform&quot;:{&quot;translate&quot;:{&quot;x&quot;:-203.51735214222128,&quot;y&quot;:113.60014803370484},&quot;rotate&quot;:2.0744781896755344,&quot;skewX&quot;:-1.6556507421797504e-16,&quot;scale&quot;:{&quot;x&quot;:0.20472022938994205,&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3&quot;},&quot;opacity&quot;:0.33},&quot;ca54414c-a83c-4e6a-9abc-41c093704010&quot;:{&quot;id&quot;:&quot;ca54414c-a83c-4e6a-9abc-41c093704010&quot;,&quot;name&quot;:&quot;Cancer cell&quot;,&quot;type&quot;:&quot;FIGURE_OBJECT&quot;,&quot;relativeTransform&quot;:{&quot;translate&quot;:{&quot;x&quot;:-179.80586753597356,&quot;y&quot;:102.74280271489839},&quot;rotate&quot;:2.074478189675535,&quot;skewX&quot;:1.3572801976958965e-16,&quot;scale&quot;:{&quot;x&quot;:0.15988045269867956,&quot;y&quot;:0.15988045269867973}},&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25&quot;},&quot;opacity&quot;:0.33},&quot;13394309-fdaf-4aab-a672-58a6c8f18210&quot;:{&quot;id&quot;:&quot;13394309-fdaf-4aab-a672-58a6c8f18210&quot;,&quot;name&quot;:&quot;Cancer cell&quot;,&quot;type&quot;:&quot;FIGURE_OBJECT&quot;,&quot;relativeTransform&quot;:{&quot;translate&quot;:{&quot;x&quot;:-168.1921294491929,&quot;y&quot;:131.2077583248259},&quot;rotate&quot;:2.5459788714337668,&quot;skewX&quot;:-6.646077978344762e-17,&quot;scale&quot;:{&quot;x&quot;:0.22847958931851484,&quot;y&quot;:0.2284795893185149}},&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8&quot;}},&quot;935c7d66-1172-4ddc-87a4-6edac9c94719&quot;:{&quot;id&quot;:&quot;935c7d66-1172-4ddc-87a4-6edac9c94719&quot;,&quot;name&quot;:&quot;Cancer cell&quot;,&quot;type&quot;:&quot;FIGURE_OBJECT&quot;,&quot;relativeTransform&quot;:{&quot;translate&quot;:{&quot;x&quot;:-183.3930036468329,&quot;y&quot;:140.07580256711705},&quot;rotate&quot;:1.8869613171299295,&quot;skewX&quot;:1.3292155956689514e-16,&quot;scale&quot;:{&quot;x&quot;:0.22847958931851495,&quot;y&quot;:0.22847958931851484}},&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6&quot;}},&quot;973a4025-e8b5-412a-ae68-2de1c0147562&quot;:{&quot;id&quot;:&quot;973a4025-e8b5-412a-ae68-2de1c0147562&quot;,&quot;name&quot;:&quot;Cancer cell&quot;,&quot;type&quot;:&quot;FIGURE_OBJECT&quot;,&quot;relativeTransform&quot;:{&quot;translate&quot;:{&quot;x&quot;:-159.78696696605104,&quot;y&quot;:126.47186844474949},&quot;rotate&quot;:5.687775170272652,&quot;skewX&quot;:2.1973090224334103e-15,&quot;scale&quot;:{&quot;x&quot;:-0.21398511042827198,&quot;y&quot;:0.21398511042827195}},&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35&quot;},&quot;opacity&quot;:0.75},&quot;4a652fa8-3ac1-47a7-a27a-3388592ef153&quot;:{&quot;id&quot;:&quot;4a652fa8-3ac1-47a7-a27a-3388592ef153&quot;,&quot;name&quot;:&quot;Cancer cell&quot;,&quot;type&quot;:&quot;FIGURE_OBJECT&quot;,&quot;relativeTransform&quot;:{&quot;translate&quot;:{&quot;x&quot;:-165.3939527770269,&quot;y&quot;:142.4685281540431},&quot;rotate&quot;:1.11305447359475,&quot;skewX&quot;:-3.3113014843595e-16,&quot;scale&quot;:{&quot;x&quot;:0.20472022938994208,&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15&quot;},&quot;opacity&quot;:0.33},&quot;4c069cbd-2aef-45ed-ad61-35820d771af8&quot;:{&quot;id&quot;:&quot;4c069cbd-2aef-45ed-ad61-35820d771af8&quot;,&quot;name&quot;:&quot;Cancer cell&quot;,&quot;type&quot;:&quot;FIGURE_OBJECT&quot;,&quot;relativeTransform&quot;:{&quot;translate&quot;:{&quot;x&quot;:-179.59655914939285,&quot;y&quot;:152.40603095130515},&quot;rotate&quot;:1.11305447359475,&quot;skewX&quot;:-3.3113014843595e-16,&quot;scale&quot;:{&quot;x&quot;:0.20472022938994208,&quot;y&quot;:0.2047202293899421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2&quot;},&quot;opacity&quot;:0.33},&quot;891a7768-e9ac-4916-8e59-b86d237f7eb4&quot;:{&quot;id&quot;:&quot;891a7768-e9ac-4916-8e59-b86d237f7eb4&quot;,&quot;name&quot;:&quot;Cancer cell&quot;,&quot;type&quot;:&quot;FIGURE_OBJECT&quot;,&quot;relativeTransform&quot;:{&quot;translate&quot;:{&quot;x&quot;:-197.91191847688594,&quot;y&quot;:144.61560207548862},&quot;rotate&quot;:1.11305447359475,&quot;skewX&quot;:-3.3113014843595e-16,&quot;scale&quot;:{&quot;x&quot;:0.20472022938994208,&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22&quot;},&quot;opacity&quot;:0.33},&quot;769adfa1-ed39-49bb-a629-65950f26d0af&quot;:{&quot;id&quot;:&quot;769adfa1-ed39-49bb-a629-65950f26d0af&quot;,&quot;name&quot;:&quot;Cancer cell&quot;,&quot;type&quot;:&quot;FIGURE_OBJECT&quot;,&quot;relativeTransform&quot;:{&quot;translate&quot;:{&quot;x&quot;:-191.71738842224923,&quot;y&quot;:140.5752115035335},&quot;rotate&quot;:5.687775170272652,&quot;skewX&quot;:2.803463235518489e-15,&quot;scale&quot;:{&quot;x&quot;:-0.21398511042827198,&quot;y&quot;:0.2139851104282719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4&quot;},&quot;opacity&quot;:0.75},&quot;d4f62e0f-3b0d-455e-ac11-b89c6b48d333&quot;:{&quot;id&quot;:&quot;d4f62e0f-3b0d-455e-ac11-b89c6b48d333&quot;,&quot;name&quot;:&quot;Cancer cell&quot;,&quot;type&quot;:&quot;FIGURE_OBJECT&quot;,&quot;relativeTransform&quot;:{&quot;translate&quot;:{&quot;x&quot;:-173.12524785018965,&quot;y&quot;:100.76454363838916},&quot;rotate&quot;:1.11305447359475,&quot;skewX&quot;:-3.3113014843595e-16,&quot;scale&quot;:{&quot;x&quot;:0.20472022938994208,&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1&quot;},&quot;opacity&quot;:0.33},&quot;6415722f-4c08-4846-aea2-b9954aea0d5f&quot;:{&quot;id&quot;:&quot;6415722f-4c08-4846-aea2-b9954aea0d5f&quot;,&quot;name&quot;:&quot;Cancer cell&quot;,&quot;type&quot;:&quot;FIGURE_OBJECT&quot;,&quot;relativeTransform&quot;:{&quot;translate&quot;:{&quot;x&quot;:-163.00857248522817,&quot;y&quot;:110.88426860866115},&quot;rotate&quot;:1.11305447359475,&quot;skewX&quot;:-3.3113014843595e-16,&quot;scale&quot;:{&quot;x&quot;:0.20472022938994208,&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12&quot;},&quot;opacity&quot;:0.33},&quot;506d40c2-549d-4888-85f5-c89b4f9c0376&quot;:{&quot;id&quot;:&quot;506d40c2-549d-4888-85f5-c89b4f9c0376&quot;,&quot;name&quot;:&quot;Cancer cell&quot;,&quot;type&quot;:&quot;FIGURE_OBJECT&quot;,&quot;relativeTransform&quot;:{&quot;translate&quot;:{&quot;x&quot;:-205.5101238198212,&quot;y&quot;:131.20765365629566},&quot;rotate&quot;:2.0744781896755344,&quot;skewX&quot;:-1.6556507421797504e-16,&quot;scale&quot;:{&quot;x&quot;:0.20472022938994205,&quot;y&quot;:0.2047202293899421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05&quot;},&quot;opacity&quot;:0.33},&quot;8d0d5df1-7e44-44ff-9532-4beafe34f762&quot;:{&quot;id&quot;:&quot;8d0d5df1-7e44-44ff-9532-4beafe34f762&quot;,&quot;name&quot;:&quot;Cancer cell&quot;,&quot;type&quot;:&quot;FIGURE_OBJECT&quot;,&quot;relativeTransform&quot;:{&quot;translate&quot;:{&quot;x&quot;:-170.68732157816441,&quot;y&quot;:139.5761445860135},&quot;rotate&quot;:5.687775170272652,&quot;skewX&quot;:2.7276939588828543e-15,&quot;scale&quot;:{&quot;x&quot;:-0.21398511042827198,&quot;y&quot;:0.21398511042827195}},&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5&quot;},&quot;opacity&quot;:0.75},&quot;95beae7c-9e12-40e3-b853-b0ea15084e55&quot;:{&quot;id&quot;:&quot;95beae7c-9e12-40e3-b853-b0ea15084e55&quot;,&quot;name&quot;:&quot;Cancer cell&quot;,&quot;type&quot;:&quot;FIGURE_OBJECT&quot;,&quot;relativeTransform&quot;:{&quot;translate&quot;:{&quot;x&quot;:-193.1777573437493,&quot;y&quot;:100.96797611813419},&quot;rotate&quot;:-1.5707963267948972,&quot;skewX&quot;:-2.0494308820968047e-16,&quot;scale&quot;:{&quot;x&quot;:0.20472022938994203,&quot;y&quot;:0.2047202293899421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a5d9372c-130f-4dbf-9fa9-eab70b4b4e09&quot;,&quot;order&quot;:&quot;02&quot;},&quot;opacity&quot;:0.33},&quot;a5d9372c-130f-4dbf-9fa9-eab70b4b4e09&quot;:{&quot;type&quot;:&quot;FIGURE_OBJECT&quot;,&quot;id&quot;:&quot;a5d9372c-130f-4dbf-9fa9-eab70b4b4e09&quot;,&quot;parent&quot;:{&quot;type&quot;:&quot;CHILD&quot;,&quot;parentId&quot;:&quot;b084888b-61be-4da9-a71a-cbad103665d2&quot;,&quot;order&quot;:&quot;99999999999999997&quot;},&quot;relativeTransform&quot;:{&quot;translate&quot;:{&quot;x&quot;:-142.64311049078776,&quot;y&quot;:-18.782432919846002},&quot;rotate&quot;:0,&quot;skewX&quot;:0,&quot;scale&quot;:{&quot;x&quot;:1,&quot;y&quot;:1}}},&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83.xml><?xml version="1.0" encoding="utf-8"?>
<p:tagLst xmlns:a="http://schemas.openxmlformats.org/drawingml/2006/main" xmlns:r="http://schemas.openxmlformats.org/officeDocument/2006/relationships" xmlns:p="http://schemas.openxmlformats.org/presentationml/2006/main">
  <p:tag name="ID" val="64333bc14132d01bd00a961d"/>
  <p:tag name="FIGURESLIDEID" val="b084888b-61be-4da9-a71a-cbad103665d2"/>
  <p:tag name="SELECTIONIDS" val="4e4a7bde-2644-45a6-835a-d4a3527febe5"/>
  <p:tag name="TRANSPARENTBACKGROUND" val="true"/>
  <p:tag name="VERSION" val="1774914010573"/>
  <p:tag name="TITLE" val="AATS 2023"/>
  <p:tag name="CREATORNAME" val="Samuel Klempner"/>
  <p:tag name="DATEINSERTED" val="1774914011061"/>
  <p:tag name="DPI" val="300"/>
  <p:tag name="BIOJSON" val="{&quot;id&quot;:&quot;bfde021c-3716-4d45-8adb-20787d42b700&quot;,&quot;objects&quot;:{&quot;4e4a7bde-2644-45a6-835a-d4a3527febe5&quot;:{&quot;type&quot;:&quot;FIGURE_OBJECT&quot;,&quot;id&quot;:&quot;4e4a7bde-2644-45a6-835a-d4a3527febe5&quot;,&quot;parent&quot;:{&quot;type&quot;:&quot;CHILD&quot;,&quot;parentId&quot;:&quot;b084888b-61be-4da9-a71a-cbad103665d2&quot;,&quot;order&quot;:&quot;99999999999999998&quot;},&quot;relativeTransform&quot;:{&quot;translate&quot;:{&quot;x&quot;:4.093424627616081,&quot;y&quot;:166.868907022453},&quot;rotate&quot;:0}},&quot;05f179e1-3eee-403a-8423-6cf6c2dcc265&quot;:{&quot;id&quot;:&quot;05f179e1-3eee-403a-8423-6cf6c2dcc265&quot;,&quot;name&quot;:&quot;Cancer cell&quot;,&quot;type&quot;:&quot;FIGURE_OBJECT&quot;,&quot;relativeTransform&quot;:{&quot;translate&quot;:{&quot;x&quot;:-167.1512018180112,&quot;y&quot;:99.61845360647227},&quot;rotate&quot;:0,&quot;skewX&quot;:0,&quot;scale&quot;:{&quot;x&quot;:0.20035888040760977,&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2&quot;}},&quot;74192d07-a63f-46db-a73b-cdcbe4ffe1e8&quot;:{&quot;id&quot;:&quot;74192d07-a63f-46db-a73b-cdcbe4ffe1e8&quot;,&quot;name&quot;:&quot;Cancer cell&quot;,&quot;type&quot;:&quot;FIGURE_OBJECT&quot;,&quot;relativeTransform&quot;:{&quot;translate&quot;:{&quot;x&quot;:-151.8173449858339,&quot;y&quot;:99.49153782678195},&quot;rotate&quot;:-0.6590175543038373,&quot;skewX&quot;:-1.728514610091185e-16,&quot;scale&quot;:{&quot;x&quot;:0.20035888040760985,&quot;y&quot;:0.200358880407609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5&quot;}},&quot;413b83f9-2e7f-414a-ae4e-8dc7ab0beebd&quot;:{&quot;id&quot;:&quot;413b83f9-2e7f-414a-ae4e-8dc7ab0beebd&quot;,&quot;name&quot;:&quot;Cancer cell&quot;,&quot;type&quot;:&quot;FIGURE_OBJECT&quot;,&quot;relativeTransform&quot;:{&quot;translate&quot;:{&quot;x&quot;:-159.56973845331177,&quot;y&quot;:110.45057157294218},&quot;rotate&quot;:1.224208433827292e-16,&quot;skewX&quot;:-6.121042169136469e-17,&quot;scale&quot;:{&quot;x&quot;:0.20035888040760985,&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9&quot;}},&quot;1c78e525-e586-46ef-a406-ef29cf054f12&quot;:{&quot;id&quot;:&quot;1c78e525-e586-46ef-a406-ef29cf054f12&quot;,&quot;name&quot;:&quot;Cancer cell&quot;,&quot;type&quot;:&quot;FIGURE_OBJECT&quot;,&quot;relativeTransform&quot;:{&quot;translate&quot;:{&quot;x&quot;:-164.53690242920118,&quot;y&quot;:92.7446108962914},&quot;rotate&quot;:0.3660135791738499,&quot;skewX&quot;:0,&quot;scale&quot;:{&quot;x&quot;:-0.18764834652052223,&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7&quot;},&quot;opacity&quot;:0.75},&quot;d9d8a886-5f96-4f5c-aa6f-9060aafc7eb1&quot;:{&quot;id&quot;:&quot;d9d8a886-5f96-4f5c-aa6f-9060aafc7eb1&quot;,&quot;name&quot;:&quot;Cancer cell&quot;,&quot;type&quot;:&quot;FIGURE_OBJECT&quot;,&quot;relativeTransform&quot;:{&quot;translate&quot;:{&quot;x&quot;:-175.60910809889222,&quot;y&quot;:113.22007447462757},&quot;rotate&quot;:5.76291900546817,&quot;skewX&quot;:0,&quot;scale&quot;:{&quot;x&quot;:-0.18764834652052229,&quot;y&quot;:0.1876483465205222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2&quot;},&quot;opacity&quot;:1},&quot;d3053e9f-46ef-4a10-a35f-92b5124df055&quot;:{&quot;id&quot;:&quot;d3053e9f-46ef-4a10-a35f-92b5124df055&quot;,&quot;name&quot;:&quot;Cancer cell&quot;,&quot;type&quot;:&quot;FIGURE_OBJECT&quot;,&quot;relativeTransform&quot;:{&quot;translate&quot;:{&quot;x&quot;:-154.10593644344172,&quot;y&quot;:110.92180743639274},&quot;rotate&quot;:0.3557654161715667,&quot;skewX&quot;:-3.9412207346190046e-16,&quot;scale&quot;:{&quot;x&quot;:0.1876483465205223,&quot;y&quot;:0.187648346520522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5&quot;},&quot;opacity&quot;:0.75},&quot;6dc4205e-1235-4a6b-8ebe-337a2e480394&quot;:{&quot;id&quot;:&quot;6dc4205e-1235-4a6b-8ebe-337a2e480394&quot;,&quot;name&quot;:&quot;Cancer cell&quot;,&quot;type&quot;:&quot;FIGURE_OBJECT&quot;,&quot;relativeTransform&quot;:{&quot;translate&quot;:{&quot;x&quot;:-146.95558514556518,&quot;y&quot;:99.4917986329734},&quot;rotate&quot;:-0.4609401658967457,&quot;skewX&quot;:-2.6912644066083134e-16,&quot;scale&quot;:{&quot;x&quot;:0.1795237643751926,&quot;y&quot;:0.17952376437519268}},&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2&quot;},&quot;opacity&quot;:0.33},&quot;3a4594a6-3bb0-41b3-b6bf-868c2a0fe935&quot;:{&quot;id&quot;:&quot;3a4594a6-3bb0-41b3-b6bf-868c2a0fe935&quot;,&quot;name&quot;:&quot;Cancer cell&quot;,&quot;type&quot;:&quot;FIGURE_OBJECT&quot;,&quot;relativeTransform&quot;:{&quot;translate&quot;:{&quot;x&quot;:-175.02849106123932,&quot;y&quot;:102.52505588665285},&quot;rotate&quot;:-2.657675854596578,&quot;skewX&quot;:-1.614758643964988e-16,&quot;scale&quot;:{&quot;x&quot;:0.1795237643751926,&quot;y&quot;:0.1795237643751926}},&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5&quot;},&quot;opacity&quot;:0.75},&quot;77694e0a-061d-4d88-b224-c450d7ce39e1&quot;:{&quot;id&quot;:&quot;77694e0a-061d-4d88-b224-c450d7ce39e1&quot;,&quot;name&quot;:&quot;Cancer cell&quot;,&quot;type&quot;:&quot;FIGURE_OBJECT&quot;,&quot;relativeTransform&quot;:{&quot;translate&quot;:{&quot;x&quot;:-178.46893431645532,&quot;y&quot;:99.61851972012192},&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quot;},&quot;opacity&quot;:0.33},&quot;433270f5-e9b3-42d2-8785-04736f44da04&quot;:{&quot;id&quot;:&quot;433270f5-e9b3-42d2-8785-04736f44da04&quot;,&quot;name&quot;:&quot;Cancer cell&quot;,&quot;type&quot;:&quot;FIGURE_OBJECT&quot;,&quot;relativeTransform&quot;:{&quot;translate&quot;:{&quot;x&quot;:-157.67580122881157,&quot;y&quot;:90.09746990222214},&quot;rotate&quot;:2.074478189675535,&quot;skewX&quot;:0,&quot;scale&quot;:{&quot;x&quot;:0.1402027577050333,&quot;y&quot;:0.1402027577050334}},&quot;image&quot;:{&quot;url&quot;:&quot;https://icons.cdn.biorender.com/biorender/61770047aa87c30029843f25/6153716fe75ac20029699eee.png&quot;,&quot;fallbackUrl&quot;:&quot;sources/icons/61770047aa87c30029843f25/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5&quot;},&quot;opacity&quot;:0.33},&quot;67e06aeb-d2b7-4170-9333-8e763006ea7e&quot;:{&quot;id&quot;:&quot;67e06aeb-d2b7-4170-9333-8e763006ea7e&quot;,&quot;name&quot;:&quot;Cancer cell&quot;,&quot;type&quot;:&quot;FIGURE_OBJECT&quot;,&quot;relativeTransform&quot;:{&quot;translate&quot;:{&quot;x&quot;:-147.4914536144138,&quot;y&quot;:115.05902841109516},&quot;rotate&quot;:2.5459788714337668,&quot;skewX&quot;:0,&quot;scale&quot;:{&quot;x&quot;:0.20035888040760969,&quot;y&quot;:0.2003588804076097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8&quot;}},&quot;96c1ca23-3972-41e0-b2d8-78695843a84a&quot;:{&quot;id&quot;:&quot;96c1ca23-3972-41e0-b2d8-78695843a84a&quot;,&quot;name&quot;:&quot;Cancer cell&quot;,&quot;type&quot;:&quot;FIGURE_OBJECT&quot;,&quot;relativeTransform&quot;:{&quot;translate&quot;:{&quot;x&quot;:-160.82144140255835,&quot;y&quot;:122.83561546243848},&quot;rotate&quot;:1.8869613171299295,&quot;skewX&quot;:4.3212865252279646e-17,&quot;scale&quot;:{&quot;x&quot;:0.2003588804076098,&quot;y&quot;:0.2003588804076097}},&quot;image&quot;:{&quot;url&quot;:&quot;https://icons.cdn.biorender.com/biorender/61770047aa87c30029843f17/6153716fe75ac20029699eee.png&quot;,&quot;fallbackUrl&quot;:&quot;sources/icons/61770047aa87c30029843f17/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6&quot;}},&quot;04eeacc3-5d83-43c4-95aa-49ad4f123990&quot;:{&quot;id&quot;:&quot;04eeacc3-5d83-43c4-95aa-49ad4f123990&quot;,&quot;name&quot;:&quot;Cancer cell&quot;,&quot;type&quot;:&quot;FIGURE_OBJECT&quot;,&quot;relativeTransform&quot;:{&quot;translate&quot;:{&quot;x&quot;:-140.12077796767727,&quot;y&quot;:110.90602027178585},&quot;rotate&quot;:5.687775170272652,&quot;skewX&quot;:2.2662019224059276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35&quot;},&quot;opacity&quot;:0.75},&quot;f432168a-a5d6-4d92-a5d7-5a4053ef1201&quot;:{&quot;id&quot;:&quot;f432168a-a5d6-4d92-a5d7-5a4053ef1201&quot;,&quot;name&quot;:&quot;Cancer cell&quot;,&quot;type&quot;:&quot;FIGURE_OBJECT&quot;,&quot;relativeTransform&quot;:{&quot;translate&quot;:{&quot;x&quot;:-145.0376696817217,&quot;y&quot;:124.9338502375843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5&quot;},&quot;opacity&quot;:0.33},&quot;ef45be41-6e29-41c2-84d5-a2cdd4b85a43&quot;:{&quot;id&quot;:&quot;ef45be41-6e29-41c2-84d5-a2cdd4b85a43&quot;,&quot;name&quot;:&quot;Cancer cell&quot;,&quot;type&quot;:&quot;FIGURE_OBJECT&quot;,&quot;relativeTransform&quot;:{&quot;translate&quot;:{&quot;x&quot;:-157.49225400640836,&quot;y&quot;:133.6482695012291},&quot;rotate&quot;:1.11305447359475,&quot;skewX&quot;:-3.7677701692516374e-16,&quot;scale&quot;:{&quot;x&quot;:0.17952376437519263,&quot;y&quot;:0.1795237643751927}},&quot;image&quot;:{&quot;url&quot;:&quot;https://icons.cdn.biorender.com/biorender/61770047aa87c30029843f43/6153716fe75ac20029699eee.png&quot;,&quot;fallbackUrl&quot;:&quot;sources/icons/61770047aa87c30029843f43/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quot;},&quot;opacity&quot;:0.33},&quot;5fced299-3102-4a7d-8b5e-359e2d28d71a&quot;:{&quot;id&quot;:&quot;5fced299-3102-4a7d-8b5e-359e2d28d71a&quot;,&quot;name&quot;:&quot;Cancer cell&quot;,&quot;type&quot;:&quot;FIGURE_OBJECT&quot;,&quot;relativeTransform&quot;:{&quot;translate&quot;:{&quot;x&quot;:-173.5534037137631,&quot;y&quot;:126.81666755328551},&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22&quot;},&quot;opacity&quot;:0.33},&quot;11331b1b-8305-4ddd-bf88-a1e8c95f3cfe&quot;:{&quot;id&quot;:&quot;11331b1b-8305-4ddd-bf88-a1e8c95f3cfe&quot;,&quot;name&quot;:&quot;Cancer cell&quot;,&quot;type&quot;:&quot;FIGURE_OBJECT&quot;,&quot;relativeTransform&quot;:{&quot;translate&quot;:{&quot;x&quot;:-168.1212812642252,&quot;y&quot;:123.27355836869285},&quot;rotate&quot;:5.687775170272652,&quot;skewX&quot;:2.758854514233303e-15,&quot;scale&quot;:{&quot;x&quot;:-0.1876483465205223,&quot;y&quot;:0.18764834652052234}},&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4&quot;},&quot;opacity&quot;:0.75},&quot;7ae90aec-6045-47bb-9465-411a513103d3&quot;:{&quot;id&quot;:&quot;7ae90aec-6045-47bb-9465-411a513103d3&quot;,&quot;name&quot;:&quot;Cancer cell&quot;,&quot;type&quot;:&quot;FIGURE_OBJECT&quot;,&quot;relativeTransform&quot;:{&quot;translate&quot;:{&quot;x&quot;:-151.81741587077977,&quot;y&quot;:88.36269011332367},&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quot;},&quot;opacity&quot;:0.33},&quot;8cfaee87-2d84-40e1-9cbc-91bbc4fcc3ab&quot;:{&quot;id&quot;:&quot;8cfaee87-2d84-40e1-9cbc-91bbc4fcc3ab&quot;,&quot;name&quot;:&quot;Cancer cell&quot;,&quot;type&quot;:&quot;FIGURE_OBJECT&quot;,&quot;relativeTransform&quot;:{&quot;translate&quot;:{&quot;x&quot;:-142.94587616074813,&quot;y&quot;:97.23690409070464},&quot;rotate&quot;:1.11305447359475,&quot;skewX&quot;:-3.7677701692516374e-16,&quot;scale&quot;:{&quot;x&quot;:0.17952376437519263,&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12&quot;},&quot;opacity&quot;:0.33},&quot;10b9078f-2f5d-48b7-8812-27d2364e4746&quot;:{&quot;id&quot;:&quot;10b9078f-2f5d-48b7-8812-27d2364e4746&quot;,&quot;name&quot;:&quot;Cancer cell&quot;,&quot;type&quot;:&quot;FIGURE_OBJECT&quot;,&quot;relativeTransform&quot;:{&quot;translate&quot;:{&quot;x&quot;:-180.2164405310052,&quot;y&quot;:115.05893662491155},&quot;rotate&quot;:2.0744781896755344,&quot;skewX&quot;:-2.1530115252866512e-16,&quot;scale&quot;:{&quot;x&quot;:0.17952376437519257,&quot;y&quot;:0.1795237643751927}},&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5&quot;},&quot;opacity&quot;:0.33},&quot;644c502b-88b5-4119-a33f-2400064112be&quot;:{&quot;id&quot;:&quot;644c502b-88b5-4119-a33f-2400064112be&quot;,&quot;name&quot;:&quot;Cancer cell&quot;,&quot;type&quot;:&quot;FIGURE_OBJECT&quot;,&quot;relativeTransform&quot;:{&quot;translate&quot;:{&quot;x&quot;:-149.6795436002798,&quot;y&quot;:122.39745416330786},&quot;rotate&quot;:5.687775170272652,&quot;skewX&quot;:2.660323995867828e-15,&quot;scale&quot;:{&quot;x&quot;:-0.1876483465205223,&quot;y&quot;:0.1876483465205223}},&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5&quot;},&quot;opacity&quot;:0.75},&quot;2a9192f1-0adf-419e-b7fb-b12a9d18a01f&quot;:{&quot;id&quot;:&quot;2a9192f1-0adf-419e-b7fb-b12a9d18a01f&quot;,&quot;name&quot;:&quot;Cancer cell&quot;,&quot;type&quot;:&quot;FIGURE_OBJECT&quot;,&quot;relativeTransform&quot;:{&quot;translate&quot;:{&quot;x&quot;:-169.40191155144933,&quot;y&quot;:88.54108462112995},&quot;rotate&quot;:-1.5707963267948972,&quot;skewX&quot;:-2.0494308820968032e-16,&quot;scale&quot;:{&quot;x&quot;:0.17952376437519257,&quot;y&quot;:0.17952376437519266}},&quot;image&quot;:{&quot;url&quot;:&quot;https://icons.cdn.biorender.com/biorender/61770047aa87c30029843f18/6153716fe75ac20029699eee.png&quot;,&quot;fallbackUrl&quot;:&quot;sources/icons/61770047aa87c30029843f18/6153716fe75ac20029699eee.svg&quot;,&quot;isPremium&quot;:false,&quot;isPacked&quot;:true,&quot;size&quot;:{&quot;x&quot;:100,&quot;y&quot;:100.95238095238095}},&quot;source&quot;:{&quot;id&quot;:&quot;6153716fe75ac20029699eee&quot;,&quot;type&quot;:&quot;ASSETS&quot;},&quot;parent&quot;:{&quot;type&quot;:&quot;CHILD&quot;,&quot;parentId&quot;:&quot;4e4a7bde-2644-45a6-835a-d4a3527febe5&quot;,&quot;order&quot;:&quot;02&quot;},&quot;opacity&quot;:0.33},&quot;b084888b-61be-4da9-a71a-cbad103665d2&quot;:{&quot;id&quot;:&quot;b084888b-61be-4da9-a71a-cbad103665d2&quot;,&quot;type&quot;:&quot;FIGURE_OBJECT&quot;,&quot;document&quot;:{&quot;type&quot;:&quot;FIGURE&quot;,&quot;canvasType&quot;:&quot;FIGURE&quot;,&quot;units&quot;:&quot;in&quot;,&quot;aspectRatio&quot;:0},&quot;parent&quot;:{&quot;type&quot;:&quot;DOCUMENT&quot;,&quot;parentId&quot;:&quot;bfde021c-3716-4d45-8adb-20787d42b700&quot;,&quot;order&quot;:&quot;897&quot;}},&quot;bfde021c-3716-4d45-8adb-20787d42b700&quot;:{&quot;id&quot;:&quot;bfde021c-3716-4d45-8adb-20787d42b700&quot;,&quot;type&quot;:&quot;FIGURE_OBJECT&quot;,&quot;document&quot;:{&quot;type&quot;:&quot;DOCUMENT_GROUP&quot;,&quot;canvasType&quot;:&quot;SLIDE&quot;,&quot;units&quot;:&quot;in&quot;}}}}"/>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IMING" val="|23.2"/>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2022 ORTHO fellows MM Treatment" id="{A2243F9A-0A1C-0242-9DDC-F4CB40B5B2DA}" vid="{062FF4B0-9771-1E49-B630-A1EBC3A5FD1B}"/>
    </a:ext>
  </a:extLst>
</a:theme>
</file>

<file path=ppt/theme/theme11.xml><?xml version="1.0" encoding="utf-8"?>
<a:theme xmlns:a="http://schemas.openxmlformats.org/drawingml/2006/main" name="SCRI and SMO Theme">
  <a:themeElements>
    <a:clrScheme name="SCRI Custom 1">
      <a:dk1>
        <a:srgbClr val="295698"/>
      </a:dk1>
      <a:lt1>
        <a:srgbClr val="FFFFFF"/>
      </a:lt1>
      <a:dk2>
        <a:srgbClr val="295698"/>
      </a:dk2>
      <a:lt2>
        <a:srgbClr val="0C2340"/>
      </a:lt2>
      <a:accent1>
        <a:srgbClr val="0089CA"/>
      </a:accent1>
      <a:accent2>
        <a:srgbClr val="AFDFE1"/>
      </a:accent2>
      <a:accent3>
        <a:srgbClr val="EAD922"/>
      </a:accent3>
      <a:accent4>
        <a:srgbClr val="EC7625"/>
      </a:accent4>
      <a:accent5>
        <a:srgbClr val="009490"/>
      </a:accent5>
      <a:accent6>
        <a:srgbClr val="637592"/>
      </a:accent6>
      <a:hlink>
        <a:srgbClr val="0089CA"/>
      </a:hlink>
      <a:folHlink>
        <a:srgbClr val="0089C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wrap="square" rtlCol="0" anchor="ctr">
        <a:noAutofit/>
      </a:bodyPr>
      <a:lstStyle>
        <a:defPPr algn="ctr">
          <a:defRPr dirty="0"/>
        </a:defPPr>
      </a:lstStyle>
      <a:style>
        <a:lnRef idx="2">
          <a:schemeClr val="accent1">
            <a:shade val="15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6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ptos" panose="020B00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3.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2022_GSMP_Theme">
  <a:themeElements>
    <a:clrScheme name="2022_GSMP_Colors">
      <a:dk1>
        <a:srgbClr val="000000"/>
      </a:dk1>
      <a:lt1>
        <a:srgbClr val="FFFFFF"/>
      </a:lt1>
      <a:dk2>
        <a:srgbClr val="00857C"/>
      </a:dk2>
      <a:lt2>
        <a:srgbClr val="6ECEB2"/>
      </a:lt2>
      <a:accent1>
        <a:srgbClr val="5450E4"/>
      </a:accent1>
      <a:accent2>
        <a:srgbClr val="69B8F7"/>
      </a:accent2>
      <a:accent3>
        <a:srgbClr val="66840B"/>
      </a:accent3>
      <a:accent4>
        <a:srgbClr val="BFED33"/>
      </a:accent4>
      <a:accent5>
        <a:srgbClr val="600039"/>
      </a:accent5>
      <a:accent6>
        <a:srgbClr val="C09DAD"/>
      </a:accent6>
      <a:hlink>
        <a:srgbClr val="F58B39"/>
      </a:hlink>
      <a:folHlink>
        <a:srgbClr val="F8AC71"/>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kern="600" spc="3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30" dirty="0" err="1" smtClean="0"/>
        </a:defPPr>
      </a:lstStyle>
    </a:txDef>
  </a:objectDefaults>
  <a:extraClrSchemeLst/>
  <a:extLst>
    <a:ext uri="{05A4C25C-085E-4340-85A3-A5531E510DB2}">
      <thm15:themeFamily xmlns:thm15="http://schemas.microsoft.com/office/thememl/2012/main" name="V2022A-GSMP_Slide_Template_Merck Oncology.potx" id="{DB9E758F-263C-4C86-A239-99738C48D047}" vid="{9BDB032F-6696-4C9D-A1FD-F90C2FBDDE8B}"/>
    </a:ext>
  </a:extLst>
</a:theme>
</file>

<file path=ppt/theme/theme15.xml><?xml version="1.0" encoding="utf-8"?>
<a:theme xmlns:a="http://schemas.openxmlformats.org/drawingml/2006/main" name="9_Office Theme">
  <a:themeElements>
    <a:clrScheme name="Jazz">
      <a:dk1>
        <a:sysClr val="windowText" lastClr="000000"/>
      </a:dk1>
      <a:lt1>
        <a:sysClr val="window" lastClr="FFFFFF"/>
      </a:lt1>
      <a:dk2>
        <a:srgbClr val="0E2841"/>
      </a:dk2>
      <a:lt2>
        <a:srgbClr val="E8E8E8"/>
      </a:lt2>
      <a:accent1>
        <a:srgbClr val="852064"/>
      </a:accent1>
      <a:accent2>
        <a:srgbClr val="292666"/>
      </a:accent2>
      <a:accent3>
        <a:srgbClr val="FFCE04"/>
      </a:accent3>
      <a:accent4>
        <a:srgbClr val="5573B8"/>
      </a:accent4>
      <a:accent5>
        <a:srgbClr val="646466"/>
      </a:accent5>
      <a:accent6>
        <a:srgbClr val="2ABB9C"/>
      </a:accent6>
      <a:hlink>
        <a:srgbClr val="467886"/>
      </a:hlink>
      <a:folHlink>
        <a:srgbClr val="96607D"/>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JHM_Whit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charset="0"/>
          </a:defRPr>
        </a:defPPr>
      </a:lstStyle>
    </a:lnDef>
    <a:txDef>
      <a:spPr>
        <a:noFill/>
      </a:spPr>
      <a:bodyPr wrap="none" rtlCol="0">
        <a:spAutoFit/>
      </a:bodyPr>
      <a:lstStyle>
        <a:defPPr>
          <a:defRPr sz="1800" dirty="0">
            <a:latin typeface="+mn-lt"/>
          </a:defRPr>
        </a:defPPr>
      </a:lstStyle>
    </a:tx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Hopkins White" id="{2625E046-B994-492A-84E4-B8FC2999572E}" vid="{2338340E-F2E1-4450-9E8F-B5B644E8CCEB}"/>
    </a:ext>
  </a:extLst>
</a:theme>
</file>

<file path=ppt/theme/theme4.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6_Office Theme">
  <a:themeElements>
    <a:clrScheme name="Dana-Farber">
      <a:dk1>
        <a:srgbClr val="000000"/>
      </a:dk1>
      <a:lt1>
        <a:srgbClr val="FFFFFF"/>
      </a:lt1>
      <a:dk2>
        <a:srgbClr val="636569"/>
      </a:dk2>
      <a:lt2>
        <a:srgbClr val="E7E6E6"/>
      </a:lt2>
      <a:accent1>
        <a:srgbClr val="12689B"/>
      </a:accent1>
      <a:accent2>
        <a:srgbClr val="FC993C"/>
      </a:accent2>
      <a:accent3>
        <a:srgbClr val="23C7EF"/>
      </a:accent3>
      <a:accent4>
        <a:srgbClr val="646569"/>
      </a:accent4>
      <a:accent5>
        <a:srgbClr val="E7E6E6"/>
      </a:accent5>
      <a:accent6>
        <a:srgbClr val="FEFEFE"/>
      </a:accent6>
      <a:hlink>
        <a:srgbClr val="FB993D"/>
      </a:hlink>
      <a:folHlink>
        <a:srgbClr val="FB993D"/>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40985_DFCI_PPT_Heavy Graphics_16x9_DESIGN" id="{2EA6B689-BA18-0B43-AB37-6658594A398D}" vid="{93EDAC10-B7CF-9B46-8DB0-3305DCC25DE8}"/>
    </a:ext>
  </a:extLst>
</a:theme>
</file>

<file path=ppt/theme/theme6.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8.xml><?xml version="1.0" encoding="utf-8"?>
<a:theme xmlns:a="http://schemas.openxmlformats.org/drawingml/2006/main" name="2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2022_GSMP_Colors">
    <a:dk1>
      <a:srgbClr val="000000"/>
    </a:dk1>
    <a:lt1>
      <a:srgbClr val="FFFFFF"/>
    </a:lt1>
    <a:dk2>
      <a:srgbClr val="00857C"/>
    </a:dk2>
    <a:lt2>
      <a:srgbClr val="6ECEB2"/>
    </a:lt2>
    <a:accent1>
      <a:srgbClr val="5450E4"/>
    </a:accent1>
    <a:accent2>
      <a:srgbClr val="69B8F7"/>
    </a:accent2>
    <a:accent3>
      <a:srgbClr val="66840B"/>
    </a:accent3>
    <a:accent4>
      <a:srgbClr val="BFED33"/>
    </a:accent4>
    <a:accent5>
      <a:srgbClr val="600039"/>
    </a:accent5>
    <a:accent6>
      <a:srgbClr val="C09DAD"/>
    </a:accent6>
    <a:hlink>
      <a:srgbClr val="F58B39"/>
    </a:hlink>
    <a:folHlink>
      <a:srgbClr val="F8AC71"/>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56CFF285B972B489588099F06F32541" ma:contentTypeVersion="15" ma:contentTypeDescription="Create a new document." ma:contentTypeScope="" ma:versionID="a2809c8ac531a7085c3080229f292341">
  <xsd:schema xmlns:xsd="http://www.w3.org/2001/XMLSchema" xmlns:xs="http://www.w3.org/2001/XMLSchema" xmlns:p="http://schemas.microsoft.com/office/2006/metadata/properties" xmlns:ns2="7d689f85-9540-4145-9f5c-6f24686bb201" xmlns:ns3="f06c4294-987e-46bd-a550-858175ea534c" targetNamespace="http://schemas.microsoft.com/office/2006/metadata/properties" ma:root="true" ma:fieldsID="20e675f533239d8312ba5d43e82f8aa9" ns2:_="" ns3:_="">
    <xsd:import namespace="7d689f85-9540-4145-9f5c-6f24686bb201"/>
    <xsd:import namespace="f06c4294-987e-46bd-a550-858175ea534c"/>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DateTaken" minOccurs="0"/>
                <xsd:element ref="ns2:MediaServiceLocation" minOccurs="0"/>
                <xsd:element ref="ns3:SharedWithUsers" minOccurs="0"/>
                <xsd:element ref="ns3:SharedWithDetails" minOccurs="0"/>
                <xsd:element ref="ns2:MediaServiceAutoKeyPoints" minOccurs="0"/>
                <xsd:element ref="ns2:MediaServiceKeyPoints" minOccurs="0"/>
                <xsd:element ref="ns2:MediaServiceGenerationTime" minOccurs="0"/>
                <xsd:element ref="ns2:MediaServiceEventHashCode" minOccurs="0"/>
                <xsd:element ref="ns2:MediaLengthInSeconds" minOccurs="0"/>
                <xsd:element ref="ns2:Permissiontowrite_x003f_"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d689f85-9540-4145-9f5c-6f24686bb20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Location" ma:index="13" nillable="true" ma:displayName="Location" ma:internalName="MediaServiceLocation"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Permissiontowrite_x003f_" ma:index="21" nillable="true" ma:displayName="Permission to write?" ma:default="1" ma:format="Dropdown" ma:internalName="Permissiontowrite_x003f_">
      <xsd:simpleType>
        <xsd:restriction base="dms:Boolean"/>
      </xsd:simpleType>
    </xsd:element>
    <xsd:element name="MediaServiceObjectDetectorVersions" ma:index="22"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06c4294-987e-46bd-a550-858175ea534c"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ermissiontowrite_x003f_ xmlns="7d689f85-9540-4145-9f5c-6f24686bb201">true</Permissiontowrite_x003f_>
  </documentManagement>
</p:properties>
</file>

<file path=customXml/itemProps1.xml><?xml version="1.0" encoding="utf-8"?>
<ds:datastoreItem xmlns:ds="http://schemas.openxmlformats.org/officeDocument/2006/customXml" ds:itemID="{86B0F62C-43BB-42CB-BF3C-68EA977E498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d689f85-9540-4145-9f5c-6f24686bb201"/>
    <ds:schemaRef ds:uri="f06c4294-987e-46bd-a550-858175ea534c"/>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3F894BD-268E-419E-A26E-DD2327395C3A}">
  <ds:schemaRefs>
    <ds:schemaRef ds:uri="http://schemas.microsoft.com/sharepoint/v3/contenttype/forms"/>
  </ds:schemaRefs>
</ds:datastoreItem>
</file>

<file path=customXml/itemProps3.xml><?xml version="1.0" encoding="utf-8"?>
<ds:datastoreItem xmlns:ds="http://schemas.openxmlformats.org/officeDocument/2006/customXml" ds:itemID="{8543F5AC-B49F-4106-80AC-E9EE3F993834}">
  <ds:schemaRefs>
    <ds:schemaRef ds:uri="http://schemas.microsoft.com/office/2006/metadata/properties"/>
    <ds:schemaRef ds:uri="http://schemas.microsoft.com/office/infopath/2007/PartnerControls"/>
    <ds:schemaRef ds:uri="7d689f85-9540-4145-9f5c-6f24686bb201"/>
  </ds:schemaRefs>
</ds:datastoreItem>
</file>

<file path=docProps/app.xml><?xml version="1.0" encoding="utf-8"?>
<Properties xmlns="http://schemas.openxmlformats.org/officeDocument/2006/extended-properties" xmlns:vt="http://schemas.openxmlformats.org/officeDocument/2006/docPropsVTypes">
  <TotalTime>659</TotalTime>
  <Words>21408</Words>
  <Application>Microsoft Macintosh PowerPoint</Application>
  <PresentationFormat>Widescreen</PresentationFormat>
  <Paragraphs>4583</Paragraphs>
  <Slides>191</Slides>
  <Notes>139</Notes>
  <HiddenSlides>0</HiddenSlides>
  <MMClips>0</MMClips>
  <ScaleCrop>false</ScaleCrop>
  <HeadingPairs>
    <vt:vector size="8" baseType="variant">
      <vt:variant>
        <vt:lpstr>Fonts Used</vt:lpstr>
      </vt:variant>
      <vt:variant>
        <vt:i4>33</vt:i4>
      </vt:variant>
      <vt:variant>
        <vt:lpstr>Theme</vt:lpstr>
      </vt:variant>
      <vt:variant>
        <vt:i4>16</vt:i4>
      </vt:variant>
      <vt:variant>
        <vt:lpstr>Embedded OLE Servers</vt:lpstr>
      </vt:variant>
      <vt:variant>
        <vt:i4>4</vt:i4>
      </vt:variant>
      <vt:variant>
        <vt:lpstr>Slide Titles</vt:lpstr>
      </vt:variant>
      <vt:variant>
        <vt:i4>191</vt:i4>
      </vt:variant>
    </vt:vector>
  </HeadingPairs>
  <TitlesOfParts>
    <vt:vector size="244" baseType="lpstr">
      <vt:lpstr>微软雅黑</vt:lpstr>
      <vt:lpstr>ＭＳ Ｐゴシック</vt:lpstr>
      <vt:lpstr>Aptos</vt:lpstr>
      <vt:lpstr>Aptos Display</vt:lpstr>
      <vt:lpstr>Arial</vt:lpstr>
      <vt:lpstr>Arial </vt:lpstr>
      <vt:lpstr>Arial Black</vt:lpstr>
      <vt:lpstr>Arial Narrow</vt:lpstr>
      <vt:lpstr>Calibri</vt:lpstr>
      <vt:lpstr>Calibri Light</vt:lpstr>
      <vt:lpstr>Calisto MT</vt:lpstr>
      <vt:lpstr>Century Gothic</vt:lpstr>
      <vt:lpstr>Courier New</vt:lpstr>
      <vt:lpstr>Franklin Gothic Book</vt:lpstr>
      <vt:lpstr>FUTURA MEDIUM</vt:lpstr>
      <vt:lpstr>Gotham</vt:lpstr>
      <vt:lpstr>GSK Precision</vt:lpstr>
      <vt:lpstr>Helvetica</vt:lpstr>
      <vt:lpstr>Helvetica Neue</vt:lpstr>
      <vt:lpstr>HelveticaNeueLT Pro 55 Roman</vt:lpstr>
      <vt:lpstr>Imago</vt:lpstr>
      <vt:lpstr>Lato</vt:lpstr>
      <vt:lpstr>Roboto</vt:lpstr>
      <vt:lpstr>Segoe UI</vt:lpstr>
      <vt:lpstr>Symbol</vt:lpstr>
      <vt:lpstr>System Font Regular</vt:lpstr>
      <vt:lpstr>system-ui</vt:lpstr>
      <vt:lpstr>Tahoma</vt:lpstr>
      <vt:lpstr>Times</vt:lpstr>
      <vt:lpstr>Times New Roman</vt:lpstr>
      <vt:lpstr>Trebuchet MS</vt:lpstr>
      <vt:lpstr>Trebuchet MS Regular</vt:lpstr>
      <vt:lpstr>Wingdings</vt:lpstr>
      <vt:lpstr>Office Theme</vt:lpstr>
      <vt:lpstr>4_Office Theme</vt:lpstr>
      <vt:lpstr>1_JHM_White</vt:lpstr>
      <vt:lpstr>5_Office Theme</vt:lpstr>
      <vt:lpstr>26_Office Theme</vt:lpstr>
      <vt:lpstr>8_Office Theme</vt:lpstr>
      <vt:lpstr>1_Office Theme</vt:lpstr>
      <vt:lpstr>2_Office Theme</vt:lpstr>
      <vt:lpstr>3_Default Design</vt:lpstr>
      <vt:lpstr>3_Office Theme</vt:lpstr>
      <vt:lpstr>SCRI and SMO Theme</vt:lpstr>
      <vt:lpstr>6_office theme</vt:lpstr>
      <vt:lpstr>7_Office Theme</vt:lpstr>
      <vt:lpstr>2022_GSMP_Theme</vt:lpstr>
      <vt:lpstr>9_Office Theme</vt:lpstr>
      <vt:lpstr>10_Office Theme</vt:lpstr>
      <vt:lpstr>Prism 10</vt:lpstr>
      <vt:lpstr>think-cell Slide</vt:lpstr>
      <vt:lpstr>Chart</vt:lpstr>
      <vt:lpstr>think-cell 幻灯片</vt:lpstr>
      <vt:lpstr>Module 3: Ovarian Cancer</vt:lpstr>
      <vt:lpstr>Faculty</vt:lpstr>
      <vt:lpstr>Module 3: Ovarian Cancer</vt:lpstr>
      <vt:lpstr>PowerPoint Presentation</vt:lpstr>
      <vt:lpstr>Module 3: Ovarian Cancer</vt:lpstr>
      <vt:lpstr>PARP Inhibitors and Strategies Targeting Folate Receptor Alpha (FRα) in Advanced OC</vt:lpstr>
      <vt:lpstr>Disclosures</vt:lpstr>
      <vt:lpstr>PowerPoint Presentation</vt:lpstr>
      <vt:lpstr>PowerPoint Presentation</vt:lpstr>
      <vt:lpstr>PowerPoint Presentation</vt:lpstr>
      <vt:lpstr>Study design SOLO-1</vt:lpstr>
      <vt:lpstr>PowerPoint Presentation</vt:lpstr>
      <vt:lpstr>PowerPoint Presentation</vt:lpstr>
      <vt:lpstr>PowerPoint Presentation</vt:lpstr>
      <vt:lpstr>Study design PAOLA-1</vt:lpstr>
      <vt:lpstr>2022 PAOLA OS analysis: ITT population</vt:lpstr>
      <vt:lpstr>2022 PAOLA: OS prolonged in the HRD+ subgroup HRD positive defined as a tBRCAm and/or genomic instability score of ≥42 on the Myriad myChoice HRD Plus assay</vt:lpstr>
      <vt:lpstr>ATHENA–MONO Study Schema</vt:lpstr>
      <vt:lpstr>Rucaparib maintenance for newly diagnosed advanced ovarian cancer: 5 years follow-up from ATHENA-MONO/GOG-3020/ENGOT-ov45 study  R.S. Kristeleit, et. al.  Annals of Oncology Feb 2026</vt:lpstr>
      <vt:lpstr>PowerPoint Presentation</vt:lpstr>
      <vt:lpstr>NCCN Guidelines: First line Maintenance for CR/PR</vt:lpstr>
      <vt:lpstr>PARP Inhibitors in Ovarian Cancer</vt:lpstr>
      <vt:lpstr>MDS/AML in Ovarian Cancer PARP Inhibitor Maintenance Trials</vt:lpstr>
      <vt:lpstr>Rationale for FRα Targeting in Ovarian Cancer</vt:lpstr>
      <vt:lpstr>FRα targeting agents</vt:lpstr>
      <vt:lpstr>Mirvetuximab Soravtansine in FRα-Positive,  Platinum-Resistant Ovarian Cancer   Van Gorp T et al. SGO 2025</vt:lpstr>
      <vt:lpstr>Mirvetuximab Soravtansine in FRα-Positive,  Platinum-Resistant Ovarian Cancer   Van Gorp T et al. SGO 2025</vt:lpstr>
      <vt:lpstr>Mirvetuximab Soravtansine in FRα-Positive, Platinum-Resistant Ovarian Cancer    Matulonis U et al. SGO 2022</vt:lpstr>
      <vt:lpstr>Mirvetuximab in PSOC, FRA &gt;75%. PICCOLO Trial Alvarez Secord A. et al. Ann Oncol 2025</vt:lpstr>
      <vt:lpstr>Mirvetuximab Soravtansine Plus Carboplatin in  Folate Receptor Alpha-Expressing Recurrent  Platinum-Sensitive Ovarian Cancer Konecny, GE et al. SGO 2026</vt:lpstr>
      <vt:lpstr>Mirvetuximab and Bevacizumab in PROC Gilbert L. et al. Gyn Onc 2023</vt:lpstr>
      <vt:lpstr>PowerPoint Presentation</vt:lpstr>
      <vt:lpstr>PowerPoint Presentation</vt:lpstr>
      <vt:lpstr>Module 3: Ovarian Cancer</vt:lpstr>
      <vt:lpstr>Other Novel Agents and Strategies for Advanced OC Treatment </vt:lpstr>
      <vt:lpstr>PowerPoint Presentation</vt:lpstr>
      <vt:lpstr>PowerPoint Presentation</vt:lpstr>
      <vt:lpstr>Background</vt:lpstr>
      <vt:lpstr>PowerPoint Presentation</vt:lpstr>
      <vt:lpstr>ROSELLA - Demographics</vt:lpstr>
      <vt:lpstr>ROSELLA | Progression-Free Survival – BICR (Primary Analysis) </vt:lpstr>
      <vt:lpstr>ROSELLA | Overall Survival - Final Analysis</vt:lpstr>
      <vt:lpstr>ROSELLA | Common (&gt;20%) Adverse Events</vt:lpstr>
      <vt:lpstr>KEYNOTE-B96: Phase 3 Trial of Pembro in PROC Study Design and Patient Characteristics</vt:lpstr>
      <vt:lpstr>PFS in CPS ≥1 and ITT Populations at Final Analysis</vt:lpstr>
      <vt:lpstr>OS in CPS ≥1 Population at Final Analysis</vt:lpstr>
      <vt:lpstr>OS in ITT Population at Final Analysis</vt:lpstr>
      <vt:lpstr>FINAL ANALYSIS ORR ITT Population    ORR CPS ≥1 </vt:lpstr>
      <vt:lpstr>Immune-Mediated AEs and Infusion Reactions, Incidence ≥5 Participants in Either Arm*</vt:lpstr>
      <vt:lpstr>ADCs</vt:lpstr>
      <vt:lpstr>What Is the Incidence of HER2 Expression Across Solid Tumors? </vt:lpstr>
      <vt:lpstr>Prevalence of HER2 expression in Ovarian Cancer</vt:lpstr>
      <vt:lpstr>Phase 2 DESTINY-PanTumor02 Study of T-DXd for  HER2-Expressing Solid Tumors</vt:lpstr>
      <vt:lpstr>PowerPoint Presentation</vt:lpstr>
      <vt:lpstr>DESTINY-PanTumor02 - Response by HER2 Expression Level (Central) Gyn Cohorts</vt:lpstr>
      <vt:lpstr>GOG 3112/ENGOT-ov89  Phase 3 DESTINY-Ovarian01: T-DXd + Bevacizumab as 1L Maintenance Therapy in HER2-Expressing Ovarian Cancer</vt:lpstr>
      <vt:lpstr>R-DXd: Mechanistic Effects and Biologic Rationale</vt:lpstr>
      <vt:lpstr>REJOICE-Ovarian-01: Phase 2 Dose-Optimization of Cadherin 6-Targeting R-DXd in PROC  Study Design and Patients</vt:lpstr>
      <vt:lpstr>REJOICE-Ovarian-01: Phase 2 Dose-Optimization of Cadherin 6-Targeting R-DXd in PROC  Key Efficacy and Safety</vt:lpstr>
      <vt:lpstr>PowerPoint Presentation</vt:lpstr>
      <vt:lpstr>Schematic Diagrams of Approved and Investigational FRα-Directed Antibody-Drug Conjugates</vt:lpstr>
      <vt:lpstr>Recent Ovarian Cancer ADC Trials</vt:lpstr>
      <vt:lpstr>PowerPoint Presentation</vt:lpstr>
      <vt:lpstr>PowerPoint Presentation</vt:lpstr>
      <vt:lpstr>Evolving Landscape: Non-ADC Options in the PROC space</vt:lpstr>
      <vt:lpstr>PowerPoint Presentation</vt:lpstr>
      <vt:lpstr>Module 4: Relapsed/Refractory (R/R) Multiple Myeloma (MM)</vt:lpstr>
      <vt:lpstr>Faculty</vt:lpstr>
      <vt:lpstr>Module 4: Relapsed/Refractory (R/R) Multiple Myeloma (MM)</vt:lpstr>
      <vt:lpstr>Module 4: Relapsed/Refractory (R/R) Multiple Myeloma (MM)</vt:lpstr>
      <vt:lpstr>PowerPoint Presentation</vt:lpstr>
      <vt:lpstr>Disclosures</vt:lpstr>
      <vt:lpstr>Immunotherapeutic approaches</vt:lpstr>
      <vt:lpstr>PowerPoint Presentation</vt:lpstr>
      <vt:lpstr>FDA-Approved Autologous CAR T Therapy for R/R MM</vt:lpstr>
      <vt:lpstr>CARTITUDE-1: Updated PFS and OS at ASCO 2025</vt:lpstr>
      <vt:lpstr>CARTITUDE-1: Long-term Safety and Future Directions</vt:lpstr>
      <vt:lpstr>KarMMa-3: Ide-cel vs SOC  After 2-4 Lines</vt:lpstr>
      <vt:lpstr>KarMMa-3: Response and PFS</vt:lpstr>
      <vt:lpstr>CARTITUDE-4: Cilta-cel vs DPd/PVd After 1-3 Lines</vt:lpstr>
      <vt:lpstr>CARTITUDE-4:PFS</vt:lpstr>
      <vt:lpstr>CARTITUDE-4: OS</vt:lpstr>
      <vt:lpstr>State of Myeloma CAR-T in 2026</vt:lpstr>
      <vt:lpstr>Bispecifics  Why drive a CAR-T when you can take a bike ride? </vt:lpstr>
      <vt:lpstr>BCMA Bispecific T-Cell Antibodies</vt:lpstr>
      <vt:lpstr>BCMA-directed BsAbs for RRMM: Registrational trials </vt:lpstr>
      <vt:lpstr>PowerPoint Presentation</vt:lpstr>
      <vt:lpstr>BCMA Bispecific T-Cell Antibodies Clinical Data</vt:lpstr>
      <vt:lpstr>BCMA Bispecific Step-up Dosing Comparison</vt:lpstr>
      <vt:lpstr>Tocilizumab Prophylaxis with  Bispecific Step-up Dosing</vt:lpstr>
      <vt:lpstr>BISPECIFIC OUTPATIENT STEP-UP DOSING WITH PROPHYLACTIC DEXAMETHASONE:  THE BOSS PROGRAM EXPERIENCE at MGH</vt:lpstr>
      <vt:lpstr>Toxicities and Management Among BOSS and iSUD Cohorts  </vt:lpstr>
      <vt:lpstr>PowerPoint Presentation</vt:lpstr>
      <vt:lpstr>PowerPoint Presentation</vt:lpstr>
      <vt:lpstr>Outcomes With Bispecific Antibodies  After Prior BCMA-Directed Therapy</vt:lpstr>
      <vt:lpstr>Tec-Dara vs CART (Cilta-cel) in early relapse (1-3L) </vt:lpstr>
      <vt:lpstr>Phase I/II MonumenTAL-1 Study: Design </vt:lpstr>
      <vt:lpstr>Phase I/II MonumenTAL-1 Study: ORR</vt:lpstr>
      <vt:lpstr>Phase I/II MonumenTAL-1 Study: Additional Efficacy Outcomes*</vt:lpstr>
      <vt:lpstr>Phase I/II MonumenTAL-1 Study: AEs</vt:lpstr>
      <vt:lpstr> Challenges</vt:lpstr>
      <vt:lpstr>Future for MM</vt:lpstr>
      <vt:lpstr>PowerPoint Presentation</vt:lpstr>
      <vt:lpstr>Module 4: Relapsed/Refractory (R/R) Multiple Myeloma (MM)</vt:lpstr>
      <vt:lpstr>PowerPoint Presentation</vt:lpstr>
      <vt:lpstr>Disclosures</vt:lpstr>
      <vt:lpstr>Agenda</vt:lpstr>
      <vt:lpstr>Belantamab Mafodotin (Belamaf)</vt:lpstr>
      <vt:lpstr>DREAMM-7: BelaVd vs. DVd</vt:lpstr>
      <vt:lpstr>DREAMM-7: Baseline Patient Characteristics</vt:lpstr>
      <vt:lpstr>PowerPoint Presentation</vt:lpstr>
      <vt:lpstr>PowerPoint Presentation</vt:lpstr>
      <vt:lpstr> DREAMM-8: BelaPd versus PVd</vt:lpstr>
      <vt:lpstr> DREAMM-8: PFS and OS</vt:lpstr>
      <vt:lpstr>Keratopathy and Visual Acuity (KVA) Grading Scale</vt:lpstr>
      <vt:lpstr>Ocular Adverse Events in DREAMM-7 and DREAMM-8</vt:lpstr>
      <vt:lpstr>Belamaf Ocular Adverse Events Managed Effectively with Dose Delays and Dose Reductions </vt:lpstr>
      <vt:lpstr>Belamaf Dose Modifications Guidance </vt:lpstr>
      <vt:lpstr>DREAMM-9: Belamaf-Len-Dex in Newly Diagnosed Transplant Ineligible Myeloma</vt:lpstr>
      <vt:lpstr>DREAMM-10: Belamaf-Rd vs. Dara-Rd in Newly Diagnosed Transplant Ineligible Myeloma </vt:lpstr>
      <vt:lpstr>Agenda</vt:lpstr>
      <vt:lpstr>Cereblon E3 Ligase Modulators (CELMoDs)</vt:lpstr>
      <vt:lpstr>Iberdomide + Dex in Late Relapsed/Refractory Myeloma</vt:lpstr>
      <vt:lpstr>EXCALIBUR-RRMM: Iber-Dara-Dex vs. DVd</vt:lpstr>
      <vt:lpstr>Mezigdomide + Dex in Late Relapsed/Refractory Myeloma </vt:lpstr>
      <vt:lpstr>SUCCESSOR-2: Mezi + Carfilzomib-Dex (Kd) vs. Kd</vt:lpstr>
      <vt:lpstr>Summary</vt:lpstr>
      <vt:lpstr>PowerPoint Presentation</vt:lpstr>
      <vt:lpstr>Module 5: Gastroesophageal Cancers</vt:lpstr>
      <vt:lpstr>Faculty</vt:lpstr>
      <vt:lpstr>Module 5: Gastroesophageal Cancers</vt:lpstr>
      <vt:lpstr>Module 5: Gastroesophageal Cancers</vt:lpstr>
      <vt:lpstr>Role of Anti-PD-1/PD-L1- and CLDN18.2-Directed Antibodies in the Management of Gastroesophageal Cancers</vt:lpstr>
      <vt:lpstr>Disclosures</vt:lpstr>
      <vt:lpstr>Overview</vt:lpstr>
      <vt:lpstr>Non-Metastatic Paradigms: Present</vt:lpstr>
      <vt:lpstr>MATTERHORN Overall Survival Data</vt:lpstr>
      <vt:lpstr>Prognostic Variables in MATTERHORN: Path Response</vt:lpstr>
      <vt:lpstr>Prognostic Variables in MATTERHORN: Nodal Status</vt:lpstr>
      <vt:lpstr>We Can Do It! FLOT Delivery in MATTERHORN</vt:lpstr>
      <vt:lpstr>Non-Metastatic Paradigms: Present</vt:lpstr>
      <vt:lpstr>Leveraging Biology to Improve Operable Outcomes: dMMR/MSI-High</vt:lpstr>
      <vt:lpstr>dMMR Data in Operable GEA: PathCR</vt:lpstr>
      <vt:lpstr>dMMR Data in Operable GEA: Duration of ICI and pCR</vt:lpstr>
      <vt:lpstr>dMMR (and HER2) as non-op Foundation</vt:lpstr>
      <vt:lpstr>Overview</vt:lpstr>
      <vt:lpstr>The Frontline ICI Landscape</vt:lpstr>
      <vt:lpstr>Overview</vt:lpstr>
      <vt:lpstr>The Benchmark for CLDN18.2 GEA</vt:lpstr>
      <vt:lpstr>Zolbetuximab Gets a GLOW Up: ILUSTRO</vt:lpstr>
      <vt:lpstr>ILUSTRO Population</vt:lpstr>
      <vt:lpstr>ILUSTRO Outcomes</vt:lpstr>
      <vt:lpstr>ILUSTRO Safety Profile in Cohorts 4A + 4B</vt:lpstr>
      <vt:lpstr>ILUSTRO TEAEs in ≥20% of Patients in All Treated Patients from Cohorts 4A + 4B </vt:lpstr>
      <vt:lpstr>Managing GI Toxicities from Zolbetuximab/CT </vt:lpstr>
      <vt:lpstr>Phase III Validation: LUCERNA</vt:lpstr>
      <vt:lpstr>Expanding Beyond Zolbetuximab: Sone-V</vt:lpstr>
      <vt:lpstr>CLDN18.2 ADC Activity in GC/GEJ: AZD0901</vt:lpstr>
      <vt:lpstr>CLDN18.2 ADC Toxicity in GC/GEJ: AZD0901</vt:lpstr>
      <vt:lpstr>Will CLDN18.2 ADC Come to 1L?</vt:lpstr>
      <vt:lpstr>Summary</vt:lpstr>
      <vt:lpstr>PowerPoint Presentation</vt:lpstr>
      <vt:lpstr>Module 5: Gastroesophageal Cancers</vt:lpstr>
      <vt:lpstr>PowerPoint Presentation</vt:lpstr>
      <vt:lpstr>Disclosures</vt:lpstr>
      <vt:lpstr>KEYNOTE-811 Study Design (NCT03615326) Phase 3 Randomized, Placebo-Controlled</vt:lpstr>
      <vt:lpstr>PowerPoint Presentation</vt:lpstr>
      <vt:lpstr>Progression-Free Survival at IA3: 38.5 months of follow-upa  RECIST V1.1, BICR</vt:lpstr>
      <vt:lpstr>Antitumor Response on Pembrolizumab/Trastuzumab/Chemotherapy</vt:lpstr>
      <vt:lpstr>Subgroup analysis- Keynote 811</vt:lpstr>
      <vt:lpstr>PowerPoint Presentation</vt:lpstr>
      <vt:lpstr>HERIZON-GEA-01 Study Design</vt:lpstr>
      <vt:lpstr>Primary Endpoint: PFS per BICR</vt:lpstr>
      <vt:lpstr>Primary Endpoint: PFS per BICR</vt:lpstr>
      <vt:lpstr>Primary Endpoint: Overall Survival</vt:lpstr>
      <vt:lpstr>PowerPoint Presentation</vt:lpstr>
      <vt:lpstr>Primary Endpoint: Overall Survival</vt:lpstr>
      <vt:lpstr>Key Secondary Endpoint: Antitumor Activity</vt:lpstr>
      <vt:lpstr>Treatment-Emergent Diarrhea </vt:lpstr>
      <vt:lpstr>Trastuzumab Deruxtecan with PD-1 Blockade Safe and Effective</vt:lpstr>
      <vt:lpstr>DESTINY-Gastric04 Study： The world's first randomized, double-blind, controlled Phase III study comparing the efficacy of second-line treatment regimens for HER2+ advanced gastric cancer  </vt:lpstr>
      <vt:lpstr>T-DXd significantly extended median overall survival to 14.7 months and doubled the 2-year overall survival rate</vt:lpstr>
      <vt:lpstr>Confirmed ORR and DCR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We are taking a short break!   The program will resume at 1:20 PM ET   Up Next…   Drs Mrinal Gounder and Richard F Riedel discuss the management of desmoid tumors  and soft tissue sarcoma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Kirsten Miller</cp:lastModifiedBy>
  <cp:revision>97</cp:revision>
  <cp:lastPrinted>2019-02-22T16:20:06Z</cp:lastPrinted>
  <dcterms:created xsi:type="dcterms:W3CDTF">2019-01-10T16:49:45Z</dcterms:created>
  <dcterms:modified xsi:type="dcterms:W3CDTF">2026-04-25T00:28:08Z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0x010100F56CFF285B972B489588099F06F32541</vt:lpwstr>
  </property>
</Properties>
</file>